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74"/>
  </p:notesMasterIdLst>
  <p:sldIdLst>
    <p:sldId id="256" r:id="rId2"/>
    <p:sldId id="366" r:id="rId3"/>
    <p:sldId id="367" r:id="rId4"/>
    <p:sldId id="257" r:id="rId5"/>
    <p:sldId id="258" r:id="rId6"/>
    <p:sldId id="259" r:id="rId7"/>
    <p:sldId id="260" r:id="rId8"/>
    <p:sldId id="261" r:id="rId9"/>
    <p:sldId id="262" r:id="rId10"/>
    <p:sldId id="271" r:id="rId11"/>
    <p:sldId id="275" r:id="rId12"/>
    <p:sldId id="277" r:id="rId13"/>
    <p:sldId id="282" r:id="rId14"/>
    <p:sldId id="292" r:id="rId15"/>
    <p:sldId id="279" r:id="rId16"/>
    <p:sldId id="280" r:id="rId17"/>
    <p:sldId id="296" r:id="rId18"/>
    <p:sldId id="358" r:id="rId19"/>
    <p:sldId id="359" r:id="rId20"/>
    <p:sldId id="287" r:id="rId21"/>
    <p:sldId id="360" r:id="rId22"/>
    <p:sldId id="288" r:id="rId23"/>
    <p:sldId id="289" r:id="rId24"/>
    <p:sldId id="272" r:id="rId25"/>
    <p:sldId id="263" r:id="rId26"/>
    <p:sldId id="273" r:id="rId27"/>
    <p:sldId id="327" r:id="rId28"/>
    <p:sldId id="365" r:id="rId29"/>
    <p:sldId id="328" r:id="rId30"/>
    <p:sldId id="361" r:id="rId31"/>
    <p:sldId id="336" r:id="rId32"/>
    <p:sldId id="338" r:id="rId33"/>
    <p:sldId id="270" r:id="rId34"/>
    <p:sldId id="264" r:id="rId35"/>
    <p:sldId id="274" r:id="rId36"/>
    <p:sldId id="341" r:id="rId37"/>
    <p:sldId id="342" r:id="rId38"/>
    <p:sldId id="343" r:id="rId39"/>
    <p:sldId id="344" r:id="rId40"/>
    <p:sldId id="354" r:id="rId41"/>
    <p:sldId id="355" r:id="rId42"/>
    <p:sldId id="356" r:id="rId43"/>
    <p:sldId id="357" r:id="rId44"/>
    <p:sldId id="353" r:id="rId45"/>
    <p:sldId id="265" r:id="rId46"/>
    <p:sldId id="267" r:id="rId47"/>
    <p:sldId id="268" r:id="rId48"/>
    <p:sldId id="266" r:id="rId49"/>
    <p:sldId id="370" r:id="rId50"/>
    <p:sldId id="281" r:id="rId51"/>
    <p:sldId id="325" r:id="rId52"/>
    <p:sldId id="302" r:id="rId53"/>
    <p:sldId id="305" r:id="rId54"/>
    <p:sldId id="371" r:id="rId55"/>
    <p:sldId id="307" r:id="rId56"/>
    <p:sldId id="326" r:id="rId57"/>
    <p:sldId id="308" r:id="rId58"/>
    <p:sldId id="369" r:id="rId59"/>
    <p:sldId id="329" r:id="rId60"/>
    <p:sldId id="331" r:id="rId61"/>
    <p:sldId id="332" r:id="rId62"/>
    <p:sldId id="333" r:id="rId63"/>
    <p:sldId id="362" r:id="rId64"/>
    <p:sldId id="363" r:id="rId65"/>
    <p:sldId id="340" r:id="rId66"/>
    <p:sldId id="368" r:id="rId67"/>
    <p:sldId id="345" r:id="rId68"/>
    <p:sldId id="348" r:id="rId69"/>
    <p:sldId id="349" r:id="rId70"/>
    <p:sldId id="350" r:id="rId71"/>
    <p:sldId id="351" r:id="rId72"/>
    <p:sldId id="352" r:id="rId7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はじめに" id="{044D3B07-B0CE-4C64-8635-AB06B103B320}">
          <p14:sldIdLst>
            <p14:sldId id="256"/>
            <p14:sldId id="366"/>
            <p14:sldId id="367"/>
            <p14:sldId id="257"/>
            <p14:sldId id="258"/>
            <p14:sldId id="259"/>
            <p14:sldId id="260"/>
            <p14:sldId id="261"/>
          </p14:sldIdLst>
        </p14:section>
        <p14:section name="2章" id="{6107AA13-4248-4B3B-A070-6B3D011D1B12}">
          <p14:sldIdLst>
            <p14:sldId id="262"/>
            <p14:sldId id="271"/>
            <p14:sldId id="275"/>
            <p14:sldId id="277"/>
            <p14:sldId id="282"/>
            <p14:sldId id="292"/>
            <p14:sldId id="279"/>
            <p14:sldId id="280"/>
            <p14:sldId id="296"/>
            <p14:sldId id="358"/>
            <p14:sldId id="359"/>
            <p14:sldId id="287"/>
            <p14:sldId id="360"/>
            <p14:sldId id="288"/>
            <p14:sldId id="289"/>
            <p14:sldId id="272"/>
          </p14:sldIdLst>
        </p14:section>
        <p14:section name="3章" id="{679F44B4-3B5D-45AA-8502-2116D12AE90A}">
          <p14:sldIdLst>
            <p14:sldId id="263"/>
            <p14:sldId id="273"/>
            <p14:sldId id="327"/>
            <p14:sldId id="365"/>
            <p14:sldId id="328"/>
            <p14:sldId id="361"/>
            <p14:sldId id="336"/>
            <p14:sldId id="338"/>
            <p14:sldId id="270"/>
          </p14:sldIdLst>
        </p14:section>
        <p14:section name="4章" id="{89839F6A-B013-480F-A140-19686690B8A5}">
          <p14:sldIdLst>
            <p14:sldId id="264"/>
            <p14:sldId id="274"/>
            <p14:sldId id="341"/>
            <p14:sldId id="342"/>
            <p14:sldId id="343"/>
            <p14:sldId id="344"/>
            <p14:sldId id="354"/>
            <p14:sldId id="355"/>
            <p14:sldId id="356"/>
            <p14:sldId id="357"/>
            <p14:sldId id="353"/>
          </p14:sldIdLst>
        </p14:section>
        <p14:section name="おわりに" id="{DEC7B1E4-3CE2-41A1-9CB3-10BA662ADD8C}">
          <p14:sldIdLst>
            <p14:sldId id="265"/>
            <p14:sldId id="267"/>
            <p14:sldId id="268"/>
          </p14:sldIdLst>
        </p14:section>
        <p14:section name="Appendix" id="{6AE081A0-6A02-4C7B-AB0A-C0F0CDB35B78}">
          <p14:sldIdLst>
            <p14:sldId id="266"/>
            <p14:sldId id="370"/>
            <p14:sldId id="281"/>
            <p14:sldId id="325"/>
            <p14:sldId id="302"/>
            <p14:sldId id="305"/>
            <p14:sldId id="371"/>
            <p14:sldId id="307"/>
            <p14:sldId id="326"/>
            <p14:sldId id="308"/>
            <p14:sldId id="369"/>
            <p14:sldId id="329"/>
            <p14:sldId id="331"/>
            <p14:sldId id="332"/>
            <p14:sldId id="333"/>
            <p14:sldId id="362"/>
            <p14:sldId id="363"/>
            <p14:sldId id="340"/>
            <p14:sldId id="368"/>
            <p14:sldId id="345"/>
            <p14:sldId id="348"/>
            <p14:sldId id="349"/>
            <p14:sldId id="350"/>
            <p14:sldId id="351"/>
            <p14:sldId id="352"/>
          </p14:sldIdLst>
        </p14:section>
      </p14:sectionLst>
    </p:ex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2BC"/>
    <a:srgbClr val="00DFED"/>
    <a:srgbClr val="2185BA"/>
    <a:srgbClr val="31B6FD"/>
    <a:srgbClr val="FF0000"/>
    <a:srgbClr val="2428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29" autoAdjust="0"/>
    <p:restoredTop sz="81056" autoAdjust="0"/>
  </p:normalViewPr>
  <p:slideViewPr>
    <p:cSldViewPr snapToGrid="0" showGuides="1">
      <p:cViewPr varScale="1">
        <p:scale>
          <a:sx n="86" d="100"/>
          <a:sy n="86" d="100"/>
        </p:scale>
        <p:origin x="1548" y="60"/>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保守費用</c:v>
                </c:pt>
              </c:strCache>
            </c:strRef>
          </c:tx>
          <c:spPr>
            <a:solidFill>
              <a:schemeClr val="accent1"/>
            </a:solidFill>
            <a:ln>
              <a:noFill/>
            </a:ln>
            <a:effectLst/>
          </c:spPr>
          <c:invertIfNegative val="0"/>
          <c:cat>
            <c:strRef>
              <c:f>Sheet1!$A$2:$A$6</c:f>
              <c:strCache>
                <c:ptCount val="5"/>
                <c:pt idx="0">
                  <c:v>N-2年</c:v>
                </c:pt>
                <c:pt idx="1">
                  <c:v>N-1年</c:v>
                </c:pt>
                <c:pt idx="2">
                  <c:v>N年</c:v>
                </c:pt>
                <c:pt idx="3">
                  <c:v>N+1年</c:v>
                </c:pt>
                <c:pt idx="4">
                  <c:v>N+2年</c:v>
                </c:pt>
              </c:strCache>
            </c:strRef>
          </c:cat>
          <c:val>
            <c:numRef>
              <c:f>Sheet1!$B$2:$B$6</c:f>
              <c:numCache>
                <c:formatCode>General</c:formatCode>
                <c:ptCount val="5"/>
                <c:pt idx="0">
                  <c:v>10</c:v>
                </c:pt>
                <c:pt idx="1">
                  <c:v>10</c:v>
                </c:pt>
                <c:pt idx="2">
                  <c:v>10</c:v>
                </c:pt>
                <c:pt idx="3">
                  <c:v>5</c:v>
                </c:pt>
                <c:pt idx="4">
                  <c:v>5</c:v>
                </c:pt>
              </c:numCache>
            </c:numRef>
          </c:val>
          <c:extLst>
            <c:ext xmlns:c16="http://schemas.microsoft.com/office/drawing/2014/chart" uri="{C3380CC4-5D6E-409C-BE32-E72D297353CC}">
              <c16:uniqueId val="{00000000-B8B5-4BA5-A902-8E38C4DE0647}"/>
            </c:ext>
          </c:extLst>
        </c:ser>
        <c:ser>
          <c:idx val="1"/>
          <c:order val="1"/>
          <c:tx>
            <c:strRef>
              <c:f>Sheet1!$C$1</c:f>
              <c:strCache>
                <c:ptCount val="1"/>
                <c:pt idx="0">
                  <c:v>モダナイゼーション費用</c:v>
                </c:pt>
              </c:strCache>
            </c:strRef>
          </c:tx>
          <c:spPr>
            <a:solidFill>
              <a:srgbClr val="FFC000"/>
            </a:solidFill>
            <a:ln>
              <a:noFill/>
            </a:ln>
            <a:effectLst/>
          </c:spPr>
          <c:invertIfNegative val="0"/>
          <c:cat>
            <c:strRef>
              <c:f>Sheet1!$A$2:$A$6</c:f>
              <c:strCache>
                <c:ptCount val="5"/>
                <c:pt idx="0">
                  <c:v>N-2年</c:v>
                </c:pt>
                <c:pt idx="1">
                  <c:v>N-1年</c:v>
                </c:pt>
                <c:pt idx="2">
                  <c:v>N年</c:v>
                </c:pt>
                <c:pt idx="3">
                  <c:v>N+1年</c:v>
                </c:pt>
                <c:pt idx="4">
                  <c:v>N+2年</c:v>
                </c:pt>
              </c:strCache>
            </c:strRef>
          </c:cat>
          <c:val>
            <c:numRef>
              <c:f>Sheet1!$C$2:$C$6</c:f>
              <c:numCache>
                <c:formatCode>General</c:formatCode>
                <c:ptCount val="5"/>
                <c:pt idx="2">
                  <c:v>5</c:v>
                </c:pt>
              </c:numCache>
            </c:numRef>
          </c:val>
          <c:extLst>
            <c:ext xmlns:c16="http://schemas.microsoft.com/office/drawing/2014/chart" uri="{C3380CC4-5D6E-409C-BE32-E72D297353CC}">
              <c16:uniqueId val="{00000001-B8B5-4BA5-A902-8E38C4DE0647}"/>
            </c:ext>
          </c:extLst>
        </c:ser>
        <c:dLbls>
          <c:showLegendKey val="0"/>
          <c:showVal val="0"/>
          <c:showCatName val="0"/>
          <c:showSerName val="0"/>
          <c:showPercent val="0"/>
          <c:showBubbleSize val="0"/>
        </c:dLbls>
        <c:gapWidth val="150"/>
        <c:overlap val="100"/>
        <c:axId val="1960831311"/>
        <c:axId val="1960819791"/>
      </c:barChart>
      <c:catAx>
        <c:axId val="19608313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60819791"/>
        <c:crosses val="autoZero"/>
        <c:auto val="1"/>
        <c:lblAlgn val="ctr"/>
        <c:lblOffset val="100"/>
        <c:noMultiLvlLbl val="0"/>
      </c:catAx>
      <c:valAx>
        <c:axId val="1960819791"/>
        <c:scaling>
          <c:orientation val="minMax"/>
        </c:scaling>
        <c:delete val="1"/>
        <c:axPos val="l"/>
        <c:numFmt formatCode="General" sourceLinked="1"/>
        <c:majorTickMark val="none"/>
        <c:minorTickMark val="none"/>
        <c:tickLblPos val="nextTo"/>
        <c:crossAx val="19608313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保守費用</c:v>
                </c:pt>
              </c:strCache>
            </c:strRef>
          </c:tx>
          <c:spPr>
            <a:solidFill>
              <a:schemeClr val="accent1"/>
            </a:solidFill>
            <a:ln>
              <a:noFill/>
            </a:ln>
            <a:effectLst/>
          </c:spPr>
          <c:invertIfNegative val="0"/>
          <c:cat>
            <c:strRef>
              <c:f>Sheet1!$A$2:$A$6</c:f>
              <c:strCache>
                <c:ptCount val="5"/>
                <c:pt idx="0">
                  <c:v>N-2年</c:v>
                </c:pt>
                <c:pt idx="1">
                  <c:v>N-1年</c:v>
                </c:pt>
                <c:pt idx="2">
                  <c:v>N年</c:v>
                </c:pt>
                <c:pt idx="3">
                  <c:v>N+1年</c:v>
                </c:pt>
                <c:pt idx="4">
                  <c:v>N+2年</c:v>
                </c:pt>
              </c:strCache>
            </c:strRef>
          </c:cat>
          <c:val>
            <c:numRef>
              <c:f>Sheet1!$B$2:$B$6</c:f>
              <c:numCache>
                <c:formatCode>General</c:formatCode>
                <c:ptCount val="5"/>
                <c:pt idx="0">
                  <c:v>10</c:v>
                </c:pt>
                <c:pt idx="1">
                  <c:v>10</c:v>
                </c:pt>
                <c:pt idx="2">
                  <c:v>10</c:v>
                </c:pt>
                <c:pt idx="3">
                  <c:v>5</c:v>
                </c:pt>
                <c:pt idx="4">
                  <c:v>5</c:v>
                </c:pt>
              </c:numCache>
            </c:numRef>
          </c:val>
          <c:extLst>
            <c:ext xmlns:c16="http://schemas.microsoft.com/office/drawing/2014/chart" uri="{C3380CC4-5D6E-409C-BE32-E72D297353CC}">
              <c16:uniqueId val="{00000000-B8B5-4BA5-A902-8E38C4DE0647}"/>
            </c:ext>
          </c:extLst>
        </c:ser>
        <c:ser>
          <c:idx val="1"/>
          <c:order val="1"/>
          <c:tx>
            <c:strRef>
              <c:f>Sheet1!$C$1</c:f>
              <c:strCache>
                <c:ptCount val="1"/>
                <c:pt idx="0">
                  <c:v>モダナイゼーション費用</c:v>
                </c:pt>
              </c:strCache>
            </c:strRef>
          </c:tx>
          <c:spPr>
            <a:solidFill>
              <a:srgbClr val="FFC000"/>
            </a:solidFill>
            <a:ln>
              <a:noFill/>
            </a:ln>
            <a:effectLst/>
          </c:spPr>
          <c:invertIfNegative val="0"/>
          <c:cat>
            <c:strRef>
              <c:f>Sheet1!$A$2:$A$6</c:f>
              <c:strCache>
                <c:ptCount val="5"/>
                <c:pt idx="0">
                  <c:v>N-2年</c:v>
                </c:pt>
                <c:pt idx="1">
                  <c:v>N-1年</c:v>
                </c:pt>
                <c:pt idx="2">
                  <c:v>N年</c:v>
                </c:pt>
                <c:pt idx="3">
                  <c:v>N+1年</c:v>
                </c:pt>
                <c:pt idx="4">
                  <c:v>N+2年</c:v>
                </c:pt>
              </c:strCache>
            </c:strRef>
          </c:cat>
          <c:val>
            <c:numRef>
              <c:f>Sheet1!$C$2:$C$6</c:f>
              <c:numCache>
                <c:formatCode>General</c:formatCode>
                <c:ptCount val="5"/>
                <c:pt idx="2">
                  <c:v>10</c:v>
                </c:pt>
              </c:numCache>
            </c:numRef>
          </c:val>
          <c:extLst>
            <c:ext xmlns:c16="http://schemas.microsoft.com/office/drawing/2014/chart" uri="{C3380CC4-5D6E-409C-BE32-E72D297353CC}">
              <c16:uniqueId val="{00000001-B8B5-4BA5-A902-8E38C4DE0647}"/>
            </c:ext>
          </c:extLst>
        </c:ser>
        <c:dLbls>
          <c:showLegendKey val="0"/>
          <c:showVal val="0"/>
          <c:showCatName val="0"/>
          <c:showSerName val="0"/>
          <c:showPercent val="0"/>
          <c:showBubbleSize val="0"/>
        </c:dLbls>
        <c:gapWidth val="150"/>
        <c:overlap val="100"/>
        <c:axId val="1960831311"/>
        <c:axId val="1960819791"/>
      </c:barChart>
      <c:catAx>
        <c:axId val="19608313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60819791"/>
        <c:crosses val="autoZero"/>
        <c:auto val="1"/>
        <c:lblAlgn val="ctr"/>
        <c:lblOffset val="100"/>
        <c:noMultiLvlLbl val="0"/>
      </c:catAx>
      <c:valAx>
        <c:axId val="1960819791"/>
        <c:scaling>
          <c:orientation val="minMax"/>
        </c:scaling>
        <c:delete val="1"/>
        <c:axPos val="l"/>
        <c:numFmt formatCode="General" sourceLinked="1"/>
        <c:majorTickMark val="none"/>
        <c:minorTickMark val="none"/>
        <c:tickLblPos val="nextTo"/>
        <c:crossAx val="19608313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試算値</c:v>
                </c:pt>
              </c:strCache>
            </c:strRef>
          </c:tx>
          <c:spPr>
            <a:solidFill>
              <a:schemeClr val="accent2"/>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計画当初</c:v>
                </c:pt>
                <c:pt idx="1">
                  <c:v>提案手法</c:v>
                </c:pt>
              </c:strCache>
            </c:strRef>
          </c:cat>
          <c:val>
            <c:numRef>
              <c:f>Sheet1!$B$2:$B$3</c:f>
              <c:numCache>
                <c:formatCode>General</c:formatCode>
                <c:ptCount val="2"/>
                <c:pt idx="0">
                  <c:v>2675</c:v>
                </c:pt>
                <c:pt idx="1">
                  <c:v>3880</c:v>
                </c:pt>
              </c:numCache>
            </c:numRef>
          </c:val>
          <c:extLst>
            <c:ext xmlns:c16="http://schemas.microsoft.com/office/drawing/2014/chart" uri="{C3380CC4-5D6E-409C-BE32-E72D297353CC}">
              <c16:uniqueId val="{00000000-B39E-4D06-8574-5B58880BFF8F}"/>
            </c:ext>
          </c:extLst>
        </c:ser>
        <c:ser>
          <c:idx val="1"/>
          <c:order val="1"/>
          <c:tx>
            <c:strRef>
              <c:f>Sheet1!$C$1</c:f>
              <c:strCache>
                <c:ptCount val="1"/>
                <c:pt idx="0">
                  <c:v>実績値</c:v>
                </c:pt>
              </c:strCache>
            </c:strRef>
          </c:tx>
          <c:spPr>
            <a:solidFill>
              <a:schemeClr val="accent4"/>
            </a:solidFill>
            <a:ln>
              <a:noFill/>
            </a:ln>
            <a:effectLst/>
          </c:spPr>
          <c:invertIfNegative val="0"/>
          <c:dLbls>
            <c:numFmt formatCode="#,##0_);[Red]\(#,##0\)"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計画当初</c:v>
                </c:pt>
                <c:pt idx="1">
                  <c:v>提案手法</c:v>
                </c:pt>
              </c:strCache>
            </c:strRef>
          </c:cat>
          <c:val>
            <c:numRef>
              <c:f>Sheet1!$C$2:$C$3</c:f>
              <c:numCache>
                <c:formatCode>General</c:formatCode>
                <c:ptCount val="2"/>
                <c:pt idx="0">
                  <c:v>3691</c:v>
                </c:pt>
                <c:pt idx="1">
                  <c:v>3691</c:v>
                </c:pt>
              </c:numCache>
            </c:numRef>
          </c:val>
          <c:extLst>
            <c:ext xmlns:c16="http://schemas.microsoft.com/office/drawing/2014/chart" uri="{C3380CC4-5D6E-409C-BE32-E72D297353CC}">
              <c16:uniqueId val="{00000001-B39E-4D06-8574-5B58880BFF8F}"/>
            </c:ext>
          </c:extLst>
        </c:ser>
        <c:dLbls>
          <c:showLegendKey val="0"/>
          <c:showVal val="0"/>
          <c:showCatName val="0"/>
          <c:showSerName val="0"/>
          <c:showPercent val="0"/>
          <c:showBubbleSize val="0"/>
        </c:dLbls>
        <c:gapWidth val="219"/>
        <c:overlap val="-27"/>
        <c:axId val="373683551"/>
        <c:axId val="373525983"/>
      </c:barChart>
      <c:catAx>
        <c:axId val="373683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373525983"/>
        <c:crosses val="autoZero"/>
        <c:auto val="1"/>
        <c:lblAlgn val="ctr"/>
        <c:lblOffset val="100"/>
        <c:noMultiLvlLbl val="0"/>
      </c:catAx>
      <c:valAx>
        <c:axId val="373525983"/>
        <c:scaling>
          <c:orientation val="minMax"/>
          <c:min val="200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_);[Red]\(#,##0\)" sourceLinked="0"/>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373683551"/>
        <c:crosses val="autoZero"/>
        <c:crossBetween val="between"/>
        <c:majorUnit val="500"/>
        <c:minorUnit val="125"/>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ja-JP"/>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ja-JP" altLang="en-US" b="1" dirty="0">
                <a:solidFill>
                  <a:schemeClr val="tx1"/>
                </a:solidFill>
              </a:rPr>
              <a:t>開発生産性</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strRef>
              <c:f>Sheet1!$B$1</c:f>
              <c:strCache>
                <c:ptCount val="1"/>
                <c:pt idx="0">
                  <c:v>再構築前</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c:f>
              <c:strCache>
                <c:ptCount val="1"/>
                <c:pt idx="0">
                  <c:v>開発生産性</c:v>
                </c:pt>
              </c:strCache>
            </c:strRef>
          </c:cat>
          <c:val>
            <c:numRef>
              <c:f>Sheet1!$B$4</c:f>
              <c:numCache>
                <c:formatCode>General</c:formatCode>
                <c:ptCount val="1"/>
                <c:pt idx="0">
                  <c:v>0.24</c:v>
                </c:pt>
              </c:numCache>
            </c:numRef>
          </c:val>
          <c:extLst>
            <c:ext xmlns:c16="http://schemas.microsoft.com/office/drawing/2014/chart" uri="{C3380CC4-5D6E-409C-BE32-E72D297353CC}">
              <c16:uniqueId val="{00000000-52C3-4A39-94F7-90E20AC3B149}"/>
            </c:ext>
          </c:extLst>
        </c:ser>
        <c:ser>
          <c:idx val="1"/>
          <c:order val="1"/>
          <c:tx>
            <c:strRef>
              <c:f>Sheet1!$C$1</c:f>
              <c:strCache>
                <c:ptCount val="1"/>
                <c:pt idx="0">
                  <c:v>試算値</c:v>
                </c:pt>
              </c:strCache>
            </c:strRef>
          </c:tx>
          <c:spPr>
            <a:solidFill>
              <a:srgbClr val="0072BC"/>
            </a:solidFill>
            <a:ln>
              <a:noFill/>
            </a:ln>
            <a:effectLst/>
          </c:spPr>
          <c:invertIfNegative val="0"/>
          <c:dLbls>
            <c:numFmt formatCode="#,##0.00_);[Red]\(#,##0.00\)"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c:f>
              <c:strCache>
                <c:ptCount val="1"/>
                <c:pt idx="0">
                  <c:v>開発生産性</c:v>
                </c:pt>
              </c:strCache>
            </c:strRef>
          </c:cat>
          <c:val>
            <c:numRef>
              <c:f>Sheet1!$C$4</c:f>
              <c:numCache>
                <c:formatCode>General</c:formatCode>
                <c:ptCount val="1"/>
                <c:pt idx="0">
                  <c:v>0.27</c:v>
                </c:pt>
              </c:numCache>
            </c:numRef>
          </c:val>
          <c:extLst>
            <c:ext xmlns:c16="http://schemas.microsoft.com/office/drawing/2014/chart" uri="{C3380CC4-5D6E-409C-BE32-E72D297353CC}">
              <c16:uniqueId val="{00000001-52C3-4A39-94F7-90E20AC3B149}"/>
            </c:ext>
          </c:extLst>
        </c:ser>
        <c:ser>
          <c:idx val="2"/>
          <c:order val="2"/>
          <c:tx>
            <c:strRef>
              <c:f>Sheet1!$D$1</c:f>
              <c:strCache>
                <c:ptCount val="1"/>
                <c:pt idx="0">
                  <c:v>実績値</c:v>
                </c:pt>
              </c:strCache>
            </c:strRef>
          </c:tx>
          <c:spPr>
            <a:solidFill>
              <a:schemeClr val="accent6"/>
            </a:solidFill>
            <a:ln>
              <a:noFill/>
            </a:ln>
            <a:effectLst/>
          </c:spPr>
          <c:invertIfNegative val="0"/>
          <c:dPt>
            <c:idx val="0"/>
            <c:invertIfNegative val="0"/>
            <c:bubble3D val="0"/>
            <c:spPr>
              <a:solidFill>
                <a:srgbClr val="00DFED"/>
              </a:solidFill>
              <a:ln>
                <a:noFill/>
              </a:ln>
              <a:effectLst/>
            </c:spPr>
            <c:extLst>
              <c:ext xmlns:c16="http://schemas.microsoft.com/office/drawing/2014/chart" uri="{C3380CC4-5D6E-409C-BE32-E72D297353CC}">
                <c16:uniqueId val="{00000003-3DD8-4B6B-BC0C-AC8C396702CE}"/>
              </c:ext>
            </c:extLst>
          </c:dPt>
          <c:dLbls>
            <c:numFmt formatCode="#,##0.00_);[Red]\(#,##0.00\)"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c:f>
              <c:strCache>
                <c:ptCount val="1"/>
                <c:pt idx="0">
                  <c:v>開発生産性</c:v>
                </c:pt>
              </c:strCache>
            </c:strRef>
          </c:cat>
          <c:val>
            <c:numRef>
              <c:f>Sheet1!$D$4</c:f>
              <c:numCache>
                <c:formatCode>General</c:formatCode>
                <c:ptCount val="1"/>
                <c:pt idx="0">
                  <c:v>0.19</c:v>
                </c:pt>
              </c:numCache>
            </c:numRef>
          </c:val>
          <c:extLst>
            <c:ext xmlns:c16="http://schemas.microsoft.com/office/drawing/2014/chart" uri="{C3380CC4-5D6E-409C-BE32-E72D297353CC}">
              <c16:uniqueId val="{00000000-3DD8-4B6B-BC0C-AC8C396702CE}"/>
            </c:ext>
          </c:extLst>
        </c:ser>
        <c:dLbls>
          <c:showLegendKey val="0"/>
          <c:showVal val="0"/>
          <c:showCatName val="0"/>
          <c:showSerName val="0"/>
          <c:showPercent val="0"/>
          <c:showBubbleSize val="0"/>
        </c:dLbls>
        <c:gapWidth val="219"/>
        <c:overlap val="-27"/>
        <c:axId val="373683551"/>
        <c:axId val="373525983"/>
      </c:barChart>
      <c:catAx>
        <c:axId val="373683551"/>
        <c:scaling>
          <c:orientation val="minMax"/>
        </c:scaling>
        <c:delete val="1"/>
        <c:axPos val="b"/>
        <c:numFmt formatCode="General" sourceLinked="1"/>
        <c:majorTickMark val="none"/>
        <c:minorTickMark val="none"/>
        <c:tickLblPos val="nextTo"/>
        <c:crossAx val="373525983"/>
        <c:crosses val="autoZero"/>
        <c:auto val="1"/>
        <c:lblAlgn val="ctr"/>
        <c:lblOffset val="100"/>
        <c:noMultiLvlLbl val="0"/>
      </c:catAx>
      <c:valAx>
        <c:axId val="373525983"/>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0_);[Red]\(#,##0.00\)" sourceLinked="0"/>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3736835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41A006-5EDE-4B59-AA02-F7DFE7E29577}"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kumimoji="1" lang="ja-JP" altLang="en-US"/>
        </a:p>
      </dgm:t>
    </dgm:pt>
    <dgm:pt modelId="{1BD8A08D-78C9-47B8-9B29-7192B9BFAA32}">
      <dgm:prSet phldrT="[テキスト]" custT="1"/>
      <dgm:spPr/>
      <dgm:t>
        <a:bodyPr/>
        <a:lstStyle/>
        <a:p>
          <a:r>
            <a:rPr kumimoji="1" lang="ja-JP" altLang="en-US" sz="2400" dirty="0"/>
            <a:t>修正依頼</a:t>
          </a:r>
        </a:p>
      </dgm:t>
    </dgm:pt>
    <dgm:pt modelId="{85AE4DED-2908-4BC7-B3C7-CB6B72F2C599}" type="parTrans" cxnId="{E8620A08-3E5A-4CDE-B8F1-C40C11B4B502}">
      <dgm:prSet/>
      <dgm:spPr/>
      <dgm:t>
        <a:bodyPr/>
        <a:lstStyle/>
        <a:p>
          <a:endParaRPr kumimoji="1" lang="ja-JP" altLang="en-US" sz="1400"/>
        </a:p>
      </dgm:t>
    </dgm:pt>
    <dgm:pt modelId="{B5C0B858-7614-40A2-8CD7-55F3C7A314DF}" type="sibTrans" cxnId="{E8620A08-3E5A-4CDE-B8F1-C40C11B4B502}">
      <dgm:prSet/>
      <dgm:spPr/>
      <dgm:t>
        <a:bodyPr/>
        <a:lstStyle/>
        <a:p>
          <a:endParaRPr kumimoji="1" lang="ja-JP" altLang="en-US" sz="1400"/>
        </a:p>
      </dgm:t>
    </dgm:pt>
    <dgm:pt modelId="{CC461BC3-E156-4F4E-A592-F61878199151}">
      <dgm:prSet phldrT="[テキスト]" custT="1"/>
      <dgm:spPr/>
      <dgm:t>
        <a:bodyPr/>
        <a:lstStyle/>
        <a:p>
          <a:r>
            <a:rPr kumimoji="1" lang="ja-JP" altLang="en-US" sz="2400" dirty="0"/>
            <a:t>訂正</a:t>
          </a:r>
        </a:p>
      </dgm:t>
    </dgm:pt>
    <dgm:pt modelId="{48BE77EC-B09E-4B41-8CB8-E5551B9DB637}" type="parTrans" cxnId="{FD03CE37-C371-4909-BFCD-4B697F26A60D}">
      <dgm:prSet custT="1"/>
      <dgm:spPr/>
      <dgm:t>
        <a:bodyPr/>
        <a:lstStyle/>
        <a:p>
          <a:endParaRPr kumimoji="1" lang="ja-JP" altLang="en-US" sz="300"/>
        </a:p>
      </dgm:t>
    </dgm:pt>
    <dgm:pt modelId="{F3EABED6-A119-4189-9462-E30295CCA1DE}" type="sibTrans" cxnId="{FD03CE37-C371-4909-BFCD-4B697F26A60D}">
      <dgm:prSet/>
      <dgm:spPr/>
      <dgm:t>
        <a:bodyPr/>
        <a:lstStyle/>
        <a:p>
          <a:endParaRPr kumimoji="1" lang="ja-JP" altLang="en-US" sz="1400"/>
        </a:p>
      </dgm:t>
    </dgm:pt>
    <dgm:pt modelId="{92297A94-291B-4AD7-80CB-EF819263075D}">
      <dgm:prSet phldrT="[テキスト]" custT="1"/>
      <dgm:spPr/>
      <dgm:t>
        <a:bodyPr/>
        <a:lstStyle/>
        <a:p>
          <a:r>
            <a:rPr kumimoji="1" lang="ja-JP" altLang="en-US" sz="2400" dirty="0"/>
            <a:t>是正保守</a:t>
          </a:r>
        </a:p>
      </dgm:t>
    </dgm:pt>
    <dgm:pt modelId="{CE6A7FB0-0C78-47EE-A821-209FCEEE6344}" type="parTrans" cxnId="{B952B168-68BB-4944-9E8E-7FDA4E44237D}">
      <dgm:prSet custT="1"/>
      <dgm:spPr/>
      <dgm:t>
        <a:bodyPr/>
        <a:lstStyle/>
        <a:p>
          <a:endParaRPr kumimoji="1" lang="ja-JP" altLang="en-US" sz="300"/>
        </a:p>
      </dgm:t>
    </dgm:pt>
    <dgm:pt modelId="{1AE011B7-4E80-47C6-B58B-AC268740E200}" type="sibTrans" cxnId="{B952B168-68BB-4944-9E8E-7FDA4E44237D}">
      <dgm:prSet/>
      <dgm:spPr/>
      <dgm:t>
        <a:bodyPr/>
        <a:lstStyle/>
        <a:p>
          <a:endParaRPr kumimoji="1" lang="ja-JP" altLang="en-US" sz="1400"/>
        </a:p>
      </dgm:t>
    </dgm:pt>
    <dgm:pt modelId="{48EBA400-6D62-451D-9D2A-F3CAFC939209}">
      <dgm:prSet phldrT="[テキスト]" custT="1"/>
      <dgm:spPr/>
      <dgm:t>
        <a:bodyPr/>
        <a:lstStyle/>
        <a:p>
          <a:r>
            <a:rPr kumimoji="1" lang="ja-JP" altLang="en-US" sz="2400" dirty="0"/>
            <a:t>予防保守</a:t>
          </a:r>
        </a:p>
      </dgm:t>
    </dgm:pt>
    <dgm:pt modelId="{5AC0CBB5-65D1-49D6-A284-59A3CB1A8887}" type="parTrans" cxnId="{971E7E77-B5CE-4717-B5E5-A0D9E8A5A52B}">
      <dgm:prSet custT="1"/>
      <dgm:spPr/>
      <dgm:t>
        <a:bodyPr/>
        <a:lstStyle/>
        <a:p>
          <a:endParaRPr kumimoji="1" lang="ja-JP" altLang="en-US" sz="300"/>
        </a:p>
      </dgm:t>
    </dgm:pt>
    <dgm:pt modelId="{71A68E58-E5C4-4D17-9D13-8E7FE2141F59}" type="sibTrans" cxnId="{971E7E77-B5CE-4717-B5E5-A0D9E8A5A52B}">
      <dgm:prSet/>
      <dgm:spPr/>
      <dgm:t>
        <a:bodyPr/>
        <a:lstStyle/>
        <a:p>
          <a:endParaRPr kumimoji="1" lang="ja-JP" altLang="en-US" sz="1400"/>
        </a:p>
      </dgm:t>
    </dgm:pt>
    <dgm:pt modelId="{BB10277A-27B1-46EF-BF4E-18900FD9B5D5}">
      <dgm:prSet phldrT="[テキスト]" custT="1"/>
      <dgm:spPr/>
      <dgm:t>
        <a:bodyPr/>
        <a:lstStyle/>
        <a:p>
          <a:r>
            <a:rPr kumimoji="1" lang="ja-JP" altLang="en-US" sz="2400" dirty="0"/>
            <a:t>改良</a:t>
          </a:r>
        </a:p>
      </dgm:t>
    </dgm:pt>
    <dgm:pt modelId="{FD618C8E-B8B2-4704-829F-40274F5ABAF4}" type="parTrans" cxnId="{EA4A61B6-6300-4605-BC33-6F28156D8B7C}">
      <dgm:prSet custT="1"/>
      <dgm:spPr/>
      <dgm:t>
        <a:bodyPr/>
        <a:lstStyle/>
        <a:p>
          <a:endParaRPr kumimoji="1" lang="ja-JP" altLang="en-US" sz="300"/>
        </a:p>
      </dgm:t>
    </dgm:pt>
    <dgm:pt modelId="{C53EBDB8-F32E-4740-9AEE-BF390BD8D0A8}" type="sibTrans" cxnId="{EA4A61B6-6300-4605-BC33-6F28156D8B7C}">
      <dgm:prSet/>
      <dgm:spPr/>
      <dgm:t>
        <a:bodyPr/>
        <a:lstStyle/>
        <a:p>
          <a:endParaRPr kumimoji="1" lang="ja-JP" altLang="en-US" sz="1400"/>
        </a:p>
      </dgm:t>
    </dgm:pt>
    <dgm:pt modelId="{A74BC6F1-1FF4-42E1-8BD1-7DD720687BA7}">
      <dgm:prSet phldrT="[テキスト]" custT="1"/>
      <dgm:spPr/>
      <dgm:t>
        <a:bodyPr/>
        <a:lstStyle/>
        <a:p>
          <a:r>
            <a:rPr kumimoji="1" lang="ja-JP" altLang="en-US" sz="2400" dirty="0"/>
            <a:t>適応保守</a:t>
          </a:r>
        </a:p>
      </dgm:t>
    </dgm:pt>
    <dgm:pt modelId="{6D1B4A24-1FCA-4173-9862-1F5FA4ED81F5}" type="parTrans" cxnId="{5F2E9FA8-3865-4387-AEAE-72040C132F81}">
      <dgm:prSet custT="1"/>
      <dgm:spPr/>
      <dgm:t>
        <a:bodyPr/>
        <a:lstStyle/>
        <a:p>
          <a:endParaRPr kumimoji="1" lang="ja-JP" altLang="en-US" sz="300"/>
        </a:p>
      </dgm:t>
    </dgm:pt>
    <dgm:pt modelId="{1BDC4123-5C02-4233-9F67-C78D67905228}" type="sibTrans" cxnId="{5F2E9FA8-3865-4387-AEAE-72040C132F81}">
      <dgm:prSet/>
      <dgm:spPr/>
      <dgm:t>
        <a:bodyPr/>
        <a:lstStyle/>
        <a:p>
          <a:endParaRPr kumimoji="1" lang="ja-JP" altLang="en-US" sz="1400"/>
        </a:p>
      </dgm:t>
    </dgm:pt>
    <dgm:pt modelId="{185B2B69-F664-4E8E-8D73-D1C2D01C10D1}">
      <dgm:prSet custT="1"/>
      <dgm:spPr/>
      <dgm:t>
        <a:bodyPr/>
        <a:lstStyle/>
        <a:p>
          <a:r>
            <a:rPr kumimoji="1" lang="ja-JP" altLang="en-US" sz="2400" dirty="0"/>
            <a:t>完全化保守</a:t>
          </a:r>
        </a:p>
      </dgm:t>
    </dgm:pt>
    <dgm:pt modelId="{E52AFCB9-E9EC-479B-AE96-7F6568EF0397}" type="parTrans" cxnId="{CAD2497A-7B53-4404-9699-2ED4FE6D9E1C}">
      <dgm:prSet custT="1"/>
      <dgm:spPr/>
      <dgm:t>
        <a:bodyPr/>
        <a:lstStyle/>
        <a:p>
          <a:endParaRPr kumimoji="1" lang="ja-JP" altLang="en-US" sz="300"/>
        </a:p>
      </dgm:t>
    </dgm:pt>
    <dgm:pt modelId="{2474F536-D49E-4823-803A-D562296EA416}" type="sibTrans" cxnId="{CAD2497A-7B53-4404-9699-2ED4FE6D9E1C}">
      <dgm:prSet/>
      <dgm:spPr/>
      <dgm:t>
        <a:bodyPr/>
        <a:lstStyle/>
        <a:p>
          <a:endParaRPr kumimoji="1" lang="ja-JP" altLang="en-US" sz="1400"/>
        </a:p>
      </dgm:t>
    </dgm:pt>
    <dgm:pt modelId="{78351D0B-352D-46A7-937F-F8A8ACA9314F}" type="pres">
      <dgm:prSet presAssocID="{7E41A006-5EDE-4B59-AA02-F7DFE7E29577}" presName="diagram" presStyleCnt="0">
        <dgm:presLayoutVars>
          <dgm:chPref val="1"/>
          <dgm:dir/>
          <dgm:animOne val="branch"/>
          <dgm:animLvl val="lvl"/>
          <dgm:resizeHandles val="exact"/>
        </dgm:presLayoutVars>
      </dgm:prSet>
      <dgm:spPr/>
    </dgm:pt>
    <dgm:pt modelId="{EC426F3B-194E-497C-9DE1-BC9F012FC925}" type="pres">
      <dgm:prSet presAssocID="{1BD8A08D-78C9-47B8-9B29-7192B9BFAA32}" presName="root1" presStyleCnt="0"/>
      <dgm:spPr/>
    </dgm:pt>
    <dgm:pt modelId="{56A7D785-E735-4E83-9D96-8242457D3EB8}" type="pres">
      <dgm:prSet presAssocID="{1BD8A08D-78C9-47B8-9B29-7192B9BFAA32}" presName="LevelOneTextNode" presStyleLbl="node0" presStyleIdx="0" presStyleCnt="1">
        <dgm:presLayoutVars>
          <dgm:chPref val="3"/>
        </dgm:presLayoutVars>
      </dgm:prSet>
      <dgm:spPr/>
    </dgm:pt>
    <dgm:pt modelId="{757D86A6-894F-4DA9-81C5-863EFF4EA4F4}" type="pres">
      <dgm:prSet presAssocID="{1BD8A08D-78C9-47B8-9B29-7192B9BFAA32}" presName="level2hierChild" presStyleCnt="0"/>
      <dgm:spPr/>
    </dgm:pt>
    <dgm:pt modelId="{5379CF82-7E41-49A7-9901-A73880F4D9DE}" type="pres">
      <dgm:prSet presAssocID="{48BE77EC-B09E-4B41-8CB8-E5551B9DB637}" presName="conn2-1" presStyleLbl="parChTrans1D2" presStyleIdx="0" presStyleCnt="2"/>
      <dgm:spPr/>
    </dgm:pt>
    <dgm:pt modelId="{CD89B49E-7A4F-4452-A784-39B74D8CE629}" type="pres">
      <dgm:prSet presAssocID="{48BE77EC-B09E-4B41-8CB8-E5551B9DB637}" presName="connTx" presStyleLbl="parChTrans1D2" presStyleIdx="0" presStyleCnt="2"/>
      <dgm:spPr/>
    </dgm:pt>
    <dgm:pt modelId="{64874E8C-FA93-4EFB-8316-100D392B4BCA}" type="pres">
      <dgm:prSet presAssocID="{CC461BC3-E156-4F4E-A592-F61878199151}" presName="root2" presStyleCnt="0"/>
      <dgm:spPr/>
    </dgm:pt>
    <dgm:pt modelId="{60B7A8D1-17E8-4455-B344-A16E4EB27159}" type="pres">
      <dgm:prSet presAssocID="{CC461BC3-E156-4F4E-A592-F61878199151}" presName="LevelTwoTextNode" presStyleLbl="node2" presStyleIdx="0" presStyleCnt="2">
        <dgm:presLayoutVars>
          <dgm:chPref val="3"/>
        </dgm:presLayoutVars>
      </dgm:prSet>
      <dgm:spPr/>
    </dgm:pt>
    <dgm:pt modelId="{D16ED10C-3981-4A4F-93FD-1DA1F0673A19}" type="pres">
      <dgm:prSet presAssocID="{CC461BC3-E156-4F4E-A592-F61878199151}" presName="level3hierChild" presStyleCnt="0"/>
      <dgm:spPr/>
    </dgm:pt>
    <dgm:pt modelId="{E83846C3-14B7-468F-87D9-F908F6A2246C}" type="pres">
      <dgm:prSet presAssocID="{CE6A7FB0-0C78-47EE-A821-209FCEEE6344}" presName="conn2-1" presStyleLbl="parChTrans1D3" presStyleIdx="0" presStyleCnt="4"/>
      <dgm:spPr/>
    </dgm:pt>
    <dgm:pt modelId="{F142F43A-0369-4E41-B54B-BA2AF8865A62}" type="pres">
      <dgm:prSet presAssocID="{CE6A7FB0-0C78-47EE-A821-209FCEEE6344}" presName="connTx" presStyleLbl="parChTrans1D3" presStyleIdx="0" presStyleCnt="4"/>
      <dgm:spPr/>
    </dgm:pt>
    <dgm:pt modelId="{BE848102-3CED-457E-8E3C-95BC8A3B075F}" type="pres">
      <dgm:prSet presAssocID="{92297A94-291B-4AD7-80CB-EF819263075D}" presName="root2" presStyleCnt="0"/>
      <dgm:spPr/>
    </dgm:pt>
    <dgm:pt modelId="{31C6E75A-71E1-4D85-BC5E-789BBAC499A1}" type="pres">
      <dgm:prSet presAssocID="{92297A94-291B-4AD7-80CB-EF819263075D}" presName="LevelTwoTextNode" presStyleLbl="node3" presStyleIdx="0" presStyleCnt="4">
        <dgm:presLayoutVars>
          <dgm:chPref val="3"/>
        </dgm:presLayoutVars>
      </dgm:prSet>
      <dgm:spPr/>
    </dgm:pt>
    <dgm:pt modelId="{DAC90C6A-8E4C-4031-8DF0-B67E097AF0B4}" type="pres">
      <dgm:prSet presAssocID="{92297A94-291B-4AD7-80CB-EF819263075D}" presName="level3hierChild" presStyleCnt="0"/>
      <dgm:spPr/>
    </dgm:pt>
    <dgm:pt modelId="{6EDCBD88-FCA2-4F50-9F3B-38C81483EAC4}" type="pres">
      <dgm:prSet presAssocID="{5AC0CBB5-65D1-49D6-A284-59A3CB1A8887}" presName="conn2-1" presStyleLbl="parChTrans1D3" presStyleIdx="1" presStyleCnt="4"/>
      <dgm:spPr/>
    </dgm:pt>
    <dgm:pt modelId="{687DDA48-B9B1-4991-BFEF-8573548B804A}" type="pres">
      <dgm:prSet presAssocID="{5AC0CBB5-65D1-49D6-A284-59A3CB1A8887}" presName="connTx" presStyleLbl="parChTrans1D3" presStyleIdx="1" presStyleCnt="4"/>
      <dgm:spPr/>
    </dgm:pt>
    <dgm:pt modelId="{338CC0E0-1B1D-46AD-83ED-96E2DFD2AD68}" type="pres">
      <dgm:prSet presAssocID="{48EBA400-6D62-451D-9D2A-F3CAFC939209}" presName="root2" presStyleCnt="0"/>
      <dgm:spPr/>
    </dgm:pt>
    <dgm:pt modelId="{CB1AB2A8-02F5-44D8-BDA7-DBE4EA7DEC24}" type="pres">
      <dgm:prSet presAssocID="{48EBA400-6D62-451D-9D2A-F3CAFC939209}" presName="LevelTwoTextNode" presStyleLbl="node3" presStyleIdx="1" presStyleCnt="4">
        <dgm:presLayoutVars>
          <dgm:chPref val="3"/>
        </dgm:presLayoutVars>
      </dgm:prSet>
      <dgm:spPr/>
    </dgm:pt>
    <dgm:pt modelId="{4BFC681E-E2AA-4F21-B5C1-19485AE82E8A}" type="pres">
      <dgm:prSet presAssocID="{48EBA400-6D62-451D-9D2A-F3CAFC939209}" presName="level3hierChild" presStyleCnt="0"/>
      <dgm:spPr/>
    </dgm:pt>
    <dgm:pt modelId="{619B333A-4B1A-437E-9291-7EF56993432A}" type="pres">
      <dgm:prSet presAssocID="{FD618C8E-B8B2-4704-829F-40274F5ABAF4}" presName="conn2-1" presStyleLbl="parChTrans1D2" presStyleIdx="1" presStyleCnt="2"/>
      <dgm:spPr/>
    </dgm:pt>
    <dgm:pt modelId="{9C877739-6634-4A90-89D8-33C1B4DD5CDE}" type="pres">
      <dgm:prSet presAssocID="{FD618C8E-B8B2-4704-829F-40274F5ABAF4}" presName="connTx" presStyleLbl="parChTrans1D2" presStyleIdx="1" presStyleCnt="2"/>
      <dgm:spPr/>
    </dgm:pt>
    <dgm:pt modelId="{20EBBB1A-29FA-48EF-AB46-880DFD039406}" type="pres">
      <dgm:prSet presAssocID="{BB10277A-27B1-46EF-BF4E-18900FD9B5D5}" presName="root2" presStyleCnt="0"/>
      <dgm:spPr/>
    </dgm:pt>
    <dgm:pt modelId="{9415C08D-F865-4304-BEE4-AD18A9A20B9A}" type="pres">
      <dgm:prSet presAssocID="{BB10277A-27B1-46EF-BF4E-18900FD9B5D5}" presName="LevelTwoTextNode" presStyleLbl="node2" presStyleIdx="1" presStyleCnt="2">
        <dgm:presLayoutVars>
          <dgm:chPref val="3"/>
        </dgm:presLayoutVars>
      </dgm:prSet>
      <dgm:spPr/>
    </dgm:pt>
    <dgm:pt modelId="{0140DDD0-D166-4B07-B20D-820A5D4538BC}" type="pres">
      <dgm:prSet presAssocID="{BB10277A-27B1-46EF-BF4E-18900FD9B5D5}" presName="level3hierChild" presStyleCnt="0"/>
      <dgm:spPr/>
    </dgm:pt>
    <dgm:pt modelId="{391F3039-17A6-45D5-8C32-243D106F0FB9}" type="pres">
      <dgm:prSet presAssocID="{6D1B4A24-1FCA-4173-9862-1F5FA4ED81F5}" presName="conn2-1" presStyleLbl="parChTrans1D3" presStyleIdx="2" presStyleCnt="4"/>
      <dgm:spPr/>
    </dgm:pt>
    <dgm:pt modelId="{3135738C-3139-4DF9-B5BA-2724FE8A0F89}" type="pres">
      <dgm:prSet presAssocID="{6D1B4A24-1FCA-4173-9862-1F5FA4ED81F5}" presName="connTx" presStyleLbl="parChTrans1D3" presStyleIdx="2" presStyleCnt="4"/>
      <dgm:spPr/>
    </dgm:pt>
    <dgm:pt modelId="{980E4205-348D-4A01-B154-23EA1FA12D43}" type="pres">
      <dgm:prSet presAssocID="{A74BC6F1-1FF4-42E1-8BD1-7DD720687BA7}" presName="root2" presStyleCnt="0"/>
      <dgm:spPr/>
    </dgm:pt>
    <dgm:pt modelId="{8FE64170-5A40-44CB-BEDD-9A0BFCB60220}" type="pres">
      <dgm:prSet presAssocID="{A74BC6F1-1FF4-42E1-8BD1-7DD720687BA7}" presName="LevelTwoTextNode" presStyleLbl="node3" presStyleIdx="2" presStyleCnt="4">
        <dgm:presLayoutVars>
          <dgm:chPref val="3"/>
        </dgm:presLayoutVars>
      </dgm:prSet>
      <dgm:spPr/>
    </dgm:pt>
    <dgm:pt modelId="{A77518D9-7F5D-47E0-A42D-1DD8826D6F87}" type="pres">
      <dgm:prSet presAssocID="{A74BC6F1-1FF4-42E1-8BD1-7DD720687BA7}" presName="level3hierChild" presStyleCnt="0"/>
      <dgm:spPr/>
    </dgm:pt>
    <dgm:pt modelId="{EFF535B0-2D83-494E-B9CD-CC96763FC3BE}" type="pres">
      <dgm:prSet presAssocID="{E52AFCB9-E9EC-479B-AE96-7F6568EF0397}" presName="conn2-1" presStyleLbl="parChTrans1D3" presStyleIdx="3" presStyleCnt="4"/>
      <dgm:spPr/>
    </dgm:pt>
    <dgm:pt modelId="{5813B9CC-F9D4-4043-81C6-CA936F392FF9}" type="pres">
      <dgm:prSet presAssocID="{E52AFCB9-E9EC-479B-AE96-7F6568EF0397}" presName="connTx" presStyleLbl="parChTrans1D3" presStyleIdx="3" presStyleCnt="4"/>
      <dgm:spPr/>
    </dgm:pt>
    <dgm:pt modelId="{22FABA02-0A35-463F-B79D-9C9016D41FE1}" type="pres">
      <dgm:prSet presAssocID="{185B2B69-F664-4E8E-8D73-D1C2D01C10D1}" presName="root2" presStyleCnt="0"/>
      <dgm:spPr/>
    </dgm:pt>
    <dgm:pt modelId="{AA9A10D4-415B-47CE-9A01-2AD34D31A1A9}" type="pres">
      <dgm:prSet presAssocID="{185B2B69-F664-4E8E-8D73-D1C2D01C10D1}" presName="LevelTwoTextNode" presStyleLbl="node3" presStyleIdx="3" presStyleCnt="4">
        <dgm:presLayoutVars>
          <dgm:chPref val="3"/>
        </dgm:presLayoutVars>
      </dgm:prSet>
      <dgm:spPr/>
    </dgm:pt>
    <dgm:pt modelId="{B2E10CF7-ABA1-4715-A207-9B0C3DECB1BF}" type="pres">
      <dgm:prSet presAssocID="{185B2B69-F664-4E8E-8D73-D1C2D01C10D1}" presName="level3hierChild" presStyleCnt="0"/>
      <dgm:spPr/>
    </dgm:pt>
  </dgm:ptLst>
  <dgm:cxnLst>
    <dgm:cxn modelId="{E8620A08-3E5A-4CDE-B8F1-C40C11B4B502}" srcId="{7E41A006-5EDE-4B59-AA02-F7DFE7E29577}" destId="{1BD8A08D-78C9-47B8-9B29-7192B9BFAA32}" srcOrd="0" destOrd="0" parTransId="{85AE4DED-2908-4BC7-B3C7-CB6B72F2C599}" sibTransId="{B5C0B858-7614-40A2-8CD7-55F3C7A314DF}"/>
    <dgm:cxn modelId="{C74E1714-7F6A-4644-844D-D9A8D3CF4845}" type="presOf" srcId="{CC461BC3-E156-4F4E-A592-F61878199151}" destId="{60B7A8D1-17E8-4455-B344-A16E4EB27159}" srcOrd="0" destOrd="0" presId="urn:microsoft.com/office/officeart/2005/8/layout/hierarchy2"/>
    <dgm:cxn modelId="{FAD6A318-78F2-40E1-9470-6E1C71BA6E14}" type="presOf" srcId="{FD618C8E-B8B2-4704-829F-40274F5ABAF4}" destId="{619B333A-4B1A-437E-9291-7EF56993432A}" srcOrd="0" destOrd="0" presId="urn:microsoft.com/office/officeart/2005/8/layout/hierarchy2"/>
    <dgm:cxn modelId="{4BE04F1A-F9D0-4FEE-BF34-53CDA6EFF702}" type="presOf" srcId="{5AC0CBB5-65D1-49D6-A284-59A3CB1A8887}" destId="{687DDA48-B9B1-4991-BFEF-8573548B804A}" srcOrd="1" destOrd="0" presId="urn:microsoft.com/office/officeart/2005/8/layout/hierarchy2"/>
    <dgm:cxn modelId="{0CE33D1B-A412-46A6-85F7-51EC9637B686}" type="presOf" srcId="{48BE77EC-B09E-4B41-8CB8-E5551B9DB637}" destId="{CD89B49E-7A4F-4452-A784-39B74D8CE629}" srcOrd="1" destOrd="0" presId="urn:microsoft.com/office/officeart/2005/8/layout/hierarchy2"/>
    <dgm:cxn modelId="{60E01E24-34CC-4BC7-A941-BEFF3F36FF43}" type="presOf" srcId="{BB10277A-27B1-46EF-BF4E-18900FD9B5D5}" destId="{9415C08D-F865-4304-BEE4-AD18A9A20B9A}" srcOrd="0" destOrd="0" presId="urn:microsoft.com/office/officeart/2005/8/layout/hierarchy2"/>
    <dgm:cxn modelId="{50A8AA2D-3007-4BF3-B87D-32F90B372916}" type="presOf" srcId="{7E41A006-5EDE-4B59-AA02-F7DFE7E29577}" destId="{78351D0B-352D-46A7-937F-F8A8ACA9314F}" srcOrd="0" destOrd="0" presId="urn:microsoft.com/office/officeart/2005/8/layout/hierarchy2"/>
    <dgm:cxn modelId="{FD03CE37-C371-4909-BFCD-4B697F26A60D}" srcId="{1BD8A08D-78C9-47B8-9B29-7192B9BFAA32}" destId="{CC461BC3-E156-4F4E-A592-F61878199151}" srcOrd="0" destOrd="0" parTransId="{48BE77EC-B09E-4B41-8CB8-E5551B9DB637}" sibTransId="{F3EABED6-A119-4189-9462-E30295CCA1DE}"/>
    <dgm:cxn modelId="{A5C40242-3446-409A-ACEC-47858F61EA26}" type="presOf" srcId="{FD618C8E-B8B2-4704-829F-40274F5ABAF4}" destId="{9C877739-6634-4A90-89D8-33C1B4DD5CDE}" srcOrd="1" destOrd="0" presId="urn:microsoft.com/office/officeart/2005/8/layout/hierarchy2"/>
    <dgm:cxn modelId="{B952B168-68BB-4944-9E8E-7FDA4E44237D}" srcId="{CC461BC3-E156-4F4E-A592-F61878199151}" destId="{92297A94-291B-4AD7-80CB-EF819263075D}" srcOrd="0" destOrd="0" parTransId="{CE6A7FB0-0C78-47EE-A821-209FCEEE6344}" sibTransId="{1AE011B7-4E80-47C6-B58B-AC268740E200}"/>
    <dgm:cxn modelId="{B4961877-69A0-4A5A-AD13-CAF1BC66E1E1}" type="presOf" srcId="{CE6A7FB0-0C78-47EE-A821-209FCEEE6344}" destId="{F142F43A-0369-4E41-B54B-BA2AF8865A62}" srcOrd="1" destOrd="0" presId="urn:microsoft.com/office/officeart/2005/8/layout/hierarchy2"/>
    <dgm:cxn modelId="{971E7E77-B5CE-4717-B5E5-A0D9E8A5A52B}" srcId="{CC461BC3-E156-4F4E-A592-F61878199151}" destId="{48EBA400-6D62-451D-9D2A-F3CAFC939209}" srcOrd="1" destOrd="0" parTransId="{5AC0CBB5-65D1-49D6-A284-59A3CB1A8887}" sibTransId="{71A68E58-E5C4-4D17-9D13-8E7FE2141F59}"/>
    <dgm:cxn modelId="{CAD2497A-7B53-4404-9699-2ED4FE6D9E1C}" srcId="{BB10277A-27B1-46EF-BF4E-18900FD9B5D5}" destId="{185B2B69-F664-4E8E-8D73-D1C2D01C10D1}" srcOrd="1" destOrd="0" parTransId="{E52AFCB9-E9EC-479B-AE96-7F6568EF0397}" sibTransId="{2474F536-D49E-4823-803A-D562296EA416}"/>
    <dgm:cxn modelId="{B2A14C7A-8361-4CDB-887D-D8A5E739D0EB}" type="presOf" srcId="{6D1B4A24-1FCA-4173-9862-1F5FA4ED81F5}" destId="{3135738C-3139-4DF9-B5BA-2724FE8A0F89}" srcOrd="1" destOrd="0" presId="urn:microsoft.com/office/officeart/2005/8/layout/hierarchy2"/>
    <dgm:cxn modelId="{F169E282-4932-4FDE-B6F5-26D5E7677184}" type="presOf" srcId="{48EBA400-6D62-451D-9D2A-F3CAFC939209}" destId="{CB1AB2A8-02F5-44D8-BDA7-DBE4EA7DEC24}" srcOrd="0" destOrd="0" presId="urn:microsoft.com/office/officeart/2005/8/layout/hierarchy2"/>
    <dgm:cxn modelId="{89B48B85-7901-49D8-A786-35AC762A69E0}" type="presOf" srcId="{185B2B69-F664-4E8E-8D73-D1C2D01C10D1}" destId="{AA9A10D4-415B-47CE-9A01-2AD34D31A1A9}" srcOrd="0" destOrd="0" presId="urn:microsoft.com/office/officeart/2005/8/layout/hierarchy2"/>
    <dgm:cxn modelId="{01BC0CA5-8DBF-4767-A01A-D04C815E5094}" type="presOf" srcId="{1BD8A08D-78C9-47B8-9B29-7192B9BFAA32}" destId="{56A7D785-E735-4E83-9D96-8242457D3EB8}" srcOrd="0" destOrd="0" presId="urn:microsoft.com/office/officeart/2005/8/layout/hierarchy2"/>
    <dgm:cxn modelId="{04B5E3A5-B70E-462B-B1D8-27D33EA708A6}" type="presOf" srcId="{5AC0CBB5-65D1-49D6-A284-59A3CB1A8887}" destId="{6EDCBD88-FCA2-4F50-9F3B-38C81483EAC4}" srcOrd="0" destOrd="0" presId="urn:microsoft.com/office/officeart/2005/8/layout/hierarchy2"/>
    <dgm:cxn modelId="{5F2E9FA8-3865-4387-AEAE-72040C132F81}" srcId="{BB10277A-27B1-46EF-BF4E-18900FD9B5D5}" destId="{A74BC6F1-1FF4-42E1-8BD1-7DD720687BA7}" srcOrd="0" destOrd="0" parTransId="{6D1B4A24-1FCA-4173-9862-1F5FA4ED81F5}" sibTransId="{1BDC4123-5C02-4233-9F67-C78D67905228}"/>
    <dgm:cxn modelId="{C10DC6AC-7E0E-48CF-91DF-632353A5ED42}" type="presOf" srcId="{CE6A7FB0-0C78-47EE-A821-209FCEEE6344}" destId="{E83846C3-14B7-468F-87D9-F908F6A2246C}" srcOrd="0" destOrd="0" presId="urn:microsoft.com/office/officeart/2005/8/layout/hierarchy2"/>
    <dgm:cxn modelId="{8F9326B1-89BB-44A0-9BAC-17D75D635E39}" type="presOf" srcId="{E52AFCB9-E9EC-479B-AE96-7F6568EF0397}" destId="{5813B9CC-F9D4-4043-81C6-CA936F392FF9}" srcOrd="1" destOrd="0" presId="urn:microsoft.com/office/officeart/2005/8/layout/hierarchy2"/>
    <dgm:cxn modelId="{EA4A61B6-6300-4605-BC33-6F28156D8B7C}" srcId="{1BD8A08D-78C9-47B8-9B29-7192B9BFAA32}" destId="{BB10277A-27B1-46EF-BF4E-18900FD9B5D5}" srcOrd="1" destOrd="0" parTransId="{FD618C8E-B8B2-4704-829F-40274F5ABAF4}" sibTransId="{C53EBDB8-F32E-4740-9AEE-BF390BD8D0A8}"/>
    <dgm:cxn modelId="{9815B7BF-7D8F-47D8-8ADA-8D4942E6663D}" type="presOf" srcId="{E52AFCB9-E9EC-479B-AE96-7F6568EF0397}" destId="{EFF535B0-2D83-494E-B9CD-CC96763FC3BE}" srcOrd="0" destOrd="0" presId="urn:microsoft.com/office/officeart/2005/8/layout/hierarchy2"/>
    <dgm:cxn modelId="{931583C1-1E5D-4D9E-A466-004DC478A325}" type="presOf" srcId="{92297A94-291B-4AD7-80CB-EF819263075D}" destId="{31C6E75A-71E1-4D85-BC5E-789BBAC499A1}" srcOrd="0" destOrd="0" presId="urn:microsoft.com/office/officeart/2005/8/layout/hierarchy2"/>
    <dgm:cxn modelId="{9DF1ADDE-05BA-44C5-98DA-E47985CE740C}" type="presOf" srcId="{A74BC6F1-1FF4-42E1-8BD1-7DD720687BA7}" destId="{8FE64170-5A40-44CB-BEDD-9A0BFCB60220}" srcOrd="0" destOrd="0" presId="urn:microsoft.com/office/officeart/2005/8/layout/hierarchy2"/>
    <dgm:cxn modelId="{EBF90CE5-902E-43F7-BE75-40055327F327}" type="presOf" srcId="{6D1B4A24-1FCA-4173-9862-1F5FA4ED81F5}" destId="{391F3039-17A6-45D5-8C32-243D106F0FB9}" srcOrd="0" destOrd="0" presId="urn:microsoft.com/office/officeart/2005/8/layout/hierarchy2"/>
    <dgm:cxn modelId="{F12934FE-D858-4734-A14E-3D678443485B}" type="presOf" srcId="{48BE77EC-B09E-4B41-8CB8-E5551B9DB637}" destId="{5379CF82-7E41-49A7-9901-A73880F4D9DE}" srcOrd="0" destOrd="0" presId="urn:microsoft.com/office/officeart/2005/8/layout/hierarchy2"/>
    <dgm:cxn modelId="{610F6235-2730-452E-B863-5FC0F2B474D1}" type="presParOf" srcId="{78351D0B-352D-46A7-937F-F8A8ACA9314F}" destId="{EC426F3B-194E-497C-9DE1-BC9F012FC925}" srcOrd="0" destOrd="0" presId="urn:microsoft.com/office/officeart/2005/8/layout/hierarchy2"/>
    <dgm:cxn modelId="{FBADF847-BC32-4185-BAEE-8F40B0D88252}" type="presParOf" srcId="{EC426F3B-194E-497C-9DE1-BC9F012FC925}" destId="{56A7D785-E735-4E83-9D96-8242457D3EB8}" srcOrd="0" destOrd="0" presId="urn:microsoft.com/office/officeart/2005/8/layout/hierarchy2"/>
    <dgm:cxn modelId="{4909D788-73C9-410E-9ED7-D78A6E0DC4BA}" type="presParOf" srcId="{EC426F3B-194E-497C-9DE1-BC9F012FC925}" destId="{757D86A6-894F-4DA9-81C5-863EFF4EA4F4}" srcOrd="1" destOrd="0" presId="urn:microsoft.com/office/officeart/2005/8/layout/hierarchy2"/>
    <dgm:cxn modelId="{383AAEB2-D8EA-4BBE-A5B3-34EEA4893AD3}" type="presParOf" srcId="{757D86A6-894F-4DA9-81C5-863EFF4EA4F4}" destId="{5379CF82-7E41-49A7-9901-A73880F4D9DE}" srcOrd="0" destOrd="0" presId="urn:microsoft.com/office/officeart/2005/8/layout/hierarchy2"/>
    <dgm:cxn modelId="{D66A4776-FD53-412B-82C9-EA1C254E844E}" type="presParOf" srcId="{5379CF82-7E41-49A7-9901-A73880F4D9DE}" destId="{CD89B49E-7A4F-4452-A784-39B74D8CE629}" srcOrd="0" destOrd="0" presId="urn:microsoft.com/office/officeart/2005/8/layout/hierarchy2"/>
    <dgm:cxn modelId="{FA42990B-D893-4442-98D6-1B399893E1AE}" type="presParOf" srcId="{757D86A6-894F-4DA9-81C5-863EFF4EA4F4}" destId="{64874E8C-FA93-4EFB-8316-100D392B4BCA}" srcOrd="1" destOrd="0" presId="urn:microsoft.com/office/officeart/2005/8/layout/hierarchy2"/>
    <dgm:cxn modelId="{522F3E06-2AD4-4C62-A002-12A4FB56603B}" type="presParOf" srcId="{64874E8C-FA93-4EFB-8316-100D392B4BCA}" destId="{60B7A8D1-17E8-4455-B344-A16E4EB27159}" srcOrd="0" destOrd="0" presId="urn:microsoft.com/office/officeart/2005/8/layout/hierarchy2"/>
    <dgm:cxn modelId="{71630550-B056-412E-BEB8-2B1F9DD26FA2}" type="presParOf" srcId="{64874E8C-FA93-4EFB-8316-100D392B4BCA}" destId="{D16ED10C-3981-4A4F-93FD-1DA1F0673A19}" srcOrd="1" destOrd="0" presId="urn:microsoft.com/office/officeart/2005/8/layout/hierarchy2"/>
    <dgm:cxn modelId="{AF05FF9F-71B6-405A-B1C6-8B06912FF4BA}" type="presParOf" srcId="{D16ED10C-3981-4A4F-93FD-1DA1F0673A19}" destId="{E83846C3-14B7-468F-87D9-F908F6A2246C}" srcOrd="0" destOrd="0" presId="urn:microsoft.com/office/officeart/2005/8/layout/hierarchy2"/>
    <dgm:cxn modelId="{DC4E061A-7F85-4A2D-A160-ACB94E925734}" type="presParOf" srcId="{E83846C3-14B7-468F-87D9-F908F6A2246C}" destId="{F142F43A-0369-4E41-B54B-BA2AF8865A62}" srcOrd="0" destOrd="0" presId="urn:microsoft.com/office/officeart/2005/8/layout/hierarchy2"/>
    <dgm:cxn modelId="{F9593383-4800-478D-A58C-AC68CD4CCB3E}" type="presParOf" srcId="{D16ED10C-3981-4A4F-93FD-1DA1F0673A19}" destId="{BE848102-3CED-457E-8E3C-95BC8A3B075F}" srcOrd="1" destOrd="0" presId="urn:microsoft.com/office/officeart/2005/8/layout/hierarchy2"/>
    <dgm:cxn modelId="{EAE3D75C-BB3A-4482-A0FE-B7EE50D805E8}" type="presParOf" srcId="{BE848102-3CED-457E-8E3C-95BC8A3B075F}" destId="{31C6E75A-71E1-4D85-BC5E-789BBAC499A1}" srcOrd="0" destOrd="0" presId="urn:microsoft.com/office/officeart/2005/8/layout/hierarchy2"/>
    <dgm:cxn modelId="{B986335D-80AA-4498-AA61-230AB391C412}" type="presParOf" srcId="{BE848102-3CED-457E-8E3C-95BC8A3B075F}" destId="{DAC90C6A-8E4C-4031-8DF0-B67E097AF0B4}" srcOrd="1" destOrd="0" presId="urn:microsoft.com/office/officeart/2005/8/layout/hierarchy2"/>
    <dgm:cxn modelId="{A4F905FB-AF51-4CBA-953B-53D06A809B57}" type="presParOf" srcId="{D16ED10C-3981-4A4F-93FD-1DA1F0673A19}" destId="{6EDCBD88-FCA2-4F50-9F3B-38C81483EAC4}" srcOrd="2" destOrd="0" presId="urn:microsoft.com/office/officeart/2005/8/layout/hierarchy2"/>
    <dgm:cxn modelId="{814D4EEF-B375-4D5E-AA55-824F3B2377A7}" type="presParOf" srcId="{6EDCBD88-FCA2-4F50-9F3B-38C81483EAC4}" destId="{687DDA48-B9B1-4991-BFEF-8573548B804A}" srcOrd="0" destOrd="0" presId="urn:microsoft.com/office/officeart/2005/8/layout/hierarchy2"/>
    <dgm:cxn modelId="{B14C0811-AB0B-4C26-BC46-CE1B12EB73B4}" type="presParOf" srcId="{D16ED10C-3981-4A4F-93FD-1DA1F0673A19}" destId="{338CC0E0-1B1D-46AD-83ED-96E2DFD2AD68}" srcOrd="3" destOrd="0" presId="urn:microsoft.com/office/officeart/2005/8/layout/hierarchy2"/>
    <dgm:cxn modelId="{59022C52-F5DA-4B01-8C33-9B1D4FEDE219}" type="presParOf" srcId="{338CC0E0-1B1D-46AD-83ED-96E2DFD2AD68}" destId="{CB1AB2A8-02F5-44D8-BDA7-DBE4EA7DEC24}" srcOrd="0" destOrd="0" presId="urn:microsoft.com/office/officeart/2005/8/layout/hierarchy2"/>
    <dgm:cxn modelId="{1E399BD3-98EA-4A38-83C8-49D930104544}" type="presParOf" srcId="{338CC0E0-1B1D-46AD-83ED-96E2DFD2AD68}" destId="{4BFC681E-E2AA-4F21-B5C1-19485AE82E8A}" srcOrd="1" destOrd="0" presId="urn:microsoft.com/office/officeart/2005/8/layout/hierarchy2"/>
    <dgm:cxn modelId="{7FC80729-FB5D-4554-BC96-551657FD4325}" type="presParOf" srcId="{757D86A6-894F-4DA9-81C5-863EFF4EA4F4}" destId="{619B333A-4B1A-437E-9291-7EF56993432A}" srcOrd="2" destOrd="0" presId="urn:microsoft.com/office/officeart/2005/8/layout/hierarchy2"/>
    <dgm:cxn modelId="{51089E42-A418-4A6A-9EA9-077599B630D5}" type="presParOf" srcId="{619B333A-4B1A-437E-9291-7EF56993432A}" destId="{9C877739-6634-4A90-89D8-33C1B4DD5CDE}" srcOrd="0" destOrd="0" presId="urn:microsoft.com/office/officeart/2005/8/layout/hierarchy2"/>
    <dgm:cxn modelId="{F9280071-36E8-4B79-BCA5-FE42163F6960}" type="presParOf" srcId="{757D86A6-894F-4DA9-81C5-863EFF4EA4F4}" destId="{20EBBB1A-29FA-48EF-AB46-880DFD039406}" srcOrd="3" destOrd="0" presId="urn:microsoft.com/office/officeart/2005/8/layout/hierarchy2"/>
    <dgm:cxn modelId="{D88283A9-75C7-408E-930D-BDBAD81F7985}" type="presParOf" srcId="{20EBBB1A-29FA-48EF-AB46-880DFD039406}" destId="{9415C08D-F865-4304-BEE4-AD18A9A20B9A}" srcOrd="0" destOrd="0" presId="urn:microsoft.com/office/officeart/2005/8/layout/hierarchy2"/>
    <dgm:cxn modelId="{3DA6B934-EFBD-4A7A-A3E4-5E6C6D51DC5D}" type="presParOf" srcId="{20EBBB1A-29FA-48EF-AB46-880DFD039406}" destId="{0140DDD0-D166-4B07-B20D-820A5D4538BC}" srcOrd="1" destOrd="0" presId="urn:microsoft.com/office/officeart/2005/8/layout/hierarchy2"/>
    <dgm:cxn modelId="{0A6B64F4-CB3B-4C0F-AEFD-9E14950CBF04}" type="presParOf" srcId="{0140DDD0-D166-4B07-B20D-820A5D4538BC}" destId="{391F3039-17A6-45D5-8C32-243D106F0FB9}" srcOrd="0" destOrd="0" presId="urn:microsoft.com/office/officeart/2005/8/layout/hierarchy2"/>
    <dgm:cxn modelId="{1C5BB430-24F5-49E6-9187-E6783CDD3195}" type="presParOf" srcId="{391F3039-17A6-45D5-8C32-243D106F0FB9}" destId="{3135738C-3139-4DF9-B5BA-2724FE8A0F89}" srcOrd="0" destOrd="0" presId="urn:microsoft.com/office/officeart/2005/8/layout/hierarchy2"/>
    <dgm:cxn modelId="{7981D960-5DEA-47DF-9CF7-7B45C065511F}" type="presParOf" srcId="{0140DDD0-D166-4B07-B20D-820A5D4538BC}" destId="{980E4205-348D-4A01-B154-23EA1FA12D43}" srcOrd="1" destOrd="0" presId="urn:microsoft.com/office/officeart/2005/8/layout/hierarchy2"/>
    <dgm:cxn modelId="{4188093D-ADBB-4A24-B252-ABE38958AD56}" type="presParOf" srcId="{980E4205-348D-4A01-B154-23EA1FA12D43}" destId="{8FE64170-5A40-44CB-BEDD-9A0BFCB60220}" srcOrd="0" destOrd="0" presId="urn:microsoft.com/office/officeart/2005/8/layout/hierarchy2"/>
    <dgm:cxn modelId="{F9C1843D-DCC8-4B06-B25E-09525D093924}" type="presParOf" srcId="{980E4205-348D-4A01-B154-23EA1FA12D43}" destId="{A77518D9-7F5D-47E0-A42D-1DD8826D6F87}" srcOrd="1" destOrd="0" presId="urn:microsoft.com/office/officeart/2005/8/layout/hierarchy2"/>
    <dgm:cxn modelId="{72A09161-930A-46D2-B7F5-D4B890EAF95A}" type="presParOf" srcId="{0140DDD0-D166-4B07-B20D-820A5D4538BC}" destId="{EFF535B0-2D83-494E-B9CD-CC96763FC3BE}" srcOrd="2" destOrd="0" presId="urn:microsoft.com/office/officeart/2005/8/layout/hierarchy2"/>
    <dgm:cxn modelId="{B55D01AD-B158-42ED-BD91-512BA944E587}" type="presParOf" srcId="{EFF535B0-2D83-494E-B9CD-CC96763FC3BE}" destId="{5813B9CC-F9D4-4043-81C6-CA936F392FF9}" srcOrd="0" destOrd="0" presId="urn:microsoft.com/office/officeart/2005/8/layout/hierarchy2"/>
    <dgm:cxn modelId="{367CC588-FE47-4F90-9D35-DD8711C186EA}" type="presParOf" srcId="{0140DDD0-D166-4B07-B20D-820A5D4538BC}" destId="{22FABA02-0A35-463F-B79D-9C9016D41FE1}" srcOrd="3" destOrd="0" presId="urn:microsoft.com/office/officeart/2005/8/layout/hierarchy2"/>
    <dgm:cxn modelId="{C2E36C83-C5E7-4C38-8D46-DA285A8C01A3}" type="presParOf" srcId="{22FABA02-0A35-463F-B79D-9C9016D41FE1}" destId="{AA9A10D4-415B-47CE-9A01-2AD34D31A1A9}" srcOrd="0" destOrd="0" presId="urn:microsoft.com/office/officeart/2005/8/layout/hierarchy2"/>
    <dgm:cxn modelId="{D4FD1C2E-E1C6-4E02-A0C7-BC36B031E148}" type="presParOf" srcId="{22FABA02-0A35-463F-B79D-9C9016D41FE1}" destId="{B2E10CF7-ABA1-4715-A207-9B0C3DECB1BF}"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3E8029-85CE-4E37-8C50-95445820648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C0F7598D-397A-44AA-B168-1A7F06F2B000}">
      <dgm:prSet phldrT="[テキスト]" custT="1">
        <dgm:style>
          <a:lnRef idx="2">
            <a:schemeClr val="accent6"/>
          </a:lnRef>
          <a:fillRef idx="1">
            <a:schemeClr val="lt1"/>
          </a:fillRef>
          <a:effectRef idx="0">
            <a:schemeClr val="accent6"/>
          </a:effectRef>
          <a:fontRef idx="minor">
            <a:schemeClr val="dk1"/>
          </a:fontRef>
        </dgm:style>
      </dgm:prSet>
      <dgm:spPr/>
      <dgm:t>
        <a:bodyPr/>
        <a:lstStyle/>
        <a:p>
          <a:r>
            <a:rPr kumimoji="1" lang="ja-JP" altLang="en-US" sz="2000" dirty="0"/>
            <a:t>レガシーシステムが抱える課題</a:t>
          </a:r>
        </a:p>
      </dgm:t>
    </dgm:pt>
    <dgm:pt modelId="{A7FC7213-5ECE-435F-8D59-2ABD14F2224E}" type="parTrans" cxnId="{28AB5A9C-E039-4890-9AA0-5EC82A2F1CC2}">
      <dgm:prSet/>
      <dgm:spPr/>
      <dgm:t>
        <a:bodyPr/>
        <a:lstStyle/>
        <a:p>
          <a:endParaRPr kumimoji="1" lang="ja-JP" altLang="en-US"/>
        </a:p>
      </dgm:t>
    </dgm:pt>
    <dgm:pt modelId="{0389C795-FE86-440B-889D-D7450196AD84}" type="sibTrans" cxnId="{28AB5A9C-E039-4890-9AA0-5EC82A2F1CC2}">
      <dgm:prSet/>
      <dgm:spPr/>
      <dgm:t>
        <a:bodyPr/>
        <a:lstStyle/>
        <a:p>
          <a:endParaRPr kumimoji="1" lang="ja-JP" altLang="en-US"/>
        </a:p>
      </dgm:t>
    </dgm:pt>
    <dgm:pt modelId="{57832B4A-FCBC-40DC-96B2-BF2293B3465F}">
      <dgm:prSet phldrT="[テキスト]" custT="1"/>
      <dgm:spPr/>
      <dgm:t>
        <a:bodyPr/>
        <a:lstStyle/>
        <a:p>
          <a:r>
            <a:rPr kumimoji="1" lang="ja-JP" altLang="en-US" sz="2000" dirty="0"/>
            <a:t>ビジネス変化への対応が遅い</a:t>
          </a:r>
        </a:p>
      </dgm:t>
    </dgm:pt>
    <dgm:pt modelId="{F5F50AF0-E5E6-4F4C-948C-B341C19EB758}" type="parTrans" cxnId="{CBA27754-6B1F-4F2C-A47C-DAD57B0C1B4E}">
      <dgm:prSet/>
      <dgm:spPr/>
      <dgm:t>
        <a:bodyPr/>
        <a:lstStyle/>
        <a:p>
          <a:endParaRPr kumimoji="1" lang="ja-JP" altLang="en-US"/>
        </a:p>
      </dgm:t>
    </dgm:pt>
    <dgm:pt modelId="{189670B3-C72B-4742-AF5B-409AD03F316A}" type="sibTrans" cxnId="{CBA27754-6B1F-4F2C-A47C-DAD57B0C1B4E}">
      <dgm:prSet/>
      <dgm:spPr/>
      <dgm:t>
        <a:bodyPr/>
        <a:lstStyle/>
        <a:p>
          <a:endParaRPr kumimoji="1" lang="ja-JP" altLang="en-US"/>
        </a:p>
      </dgm:t>
    </dgm:pt>
    <dgm:pt modelId="{6C46C687-1F30-4279-B698-ED7050444B51}">
      <dgm:prSet phldrT="[テキスト]" custT="1"/>
      <dgm:spPr/>
      <dgm:t>
        <a:bodyPr/>
        <a:lstStyle/>
        <a:p>
          <a:r>
            <a:rPr kumimoji="1" lang="ja-JP" altLang="en-US" sz="2000" dirty="0"/>
            <a:t>保守コストが高い</a:t>
          </a:r>
        </a:p>
      </dgm:t>
    </dgm:pt>
    <dgm:pt modelId="{95A1026F-E13A-4619-ACE9-D2CD401F15E8}" type="parTrans" cxnId="{1860460A-CB17-406A-809A-DE59DF27FC77}">
      <dgm:prSet/>
      <dgm:spPr/>
      <dgm:t>
        <a:bodyPr/>
        <a:lstStyle/>
        <a:p>
          <a:endParaRPr kumimoji="1" lang="ja-JP" altLang="en-US"/>
        </a:p>
      </dgm:t>
    </dgm:pt>
    <dgm:pt modelId="{26A7567D-BB52-4839-B905-C36AD26443F2}" type="sibTrans" cxnId="{1860460A-CB17-406A-809A-DE59DF27FC77}">
      <dgm:prSet/>
      <dgm:spPr/>
      <dgm:t>
        <a:bodyPr/>
        <a:lstStyle/>
        <a:p>
          <a:endParaRPr kumimoji="1" lang="ja-JP" altLang="en-US"/>
        </a:p>
      </dgm:t>
    </dgm:pt>
    <dgm:pt modelId="{50B08BCD-68F4-4402-B87E-BBB510DD170B}" type="pres">
      <dgm:prSet presAssocID="{143E8029-85CE-4E37-8C50-954458206488}" presName="linear" presStyleCnt="0">
        <dgm:presLayoutVars>
          <dgm:animLvl val="lvl"/>
          <dgm:resizeHandles val="exact"/>
        </dgm:presLayoutVars>
      </dgm:prSet>
      <dgm:spPr/>
    </dgm:pt>
    <dgm:pt modelId="{6A1F9564-FAD6-4963-9AA5-80646B1AFC7F}" type="pres">
      <dgm:prSet presAssocID="{C0F7598D-397A-44AA-B168-1A7F06F2B000}" presName="parentText" presStyleLbl="node1" presStyleIdx="0" presStyleCnt="1" custLinFactX="42427" custLinFactNeighborX="100000">
        <dgm:presLayoutVars>
          <dgm:chMax val="0"/>
          <dgm:bulletEnabled val="1"/>
        </dgm:presLayoutVars>
      </dgm:prSet>
      <dgm:spPr/>
    </dgm:pt>
    <dgm:pt modelId="{974DD394-1FB4-4EB8-AADC-669B6FE812B0}" type="pres">
      <dgm:prSet presAssocID="{C0F7598D-397A-44AA-B168-1A7F06F2B000}" presName="childText" presStyleLbl="revTx" presStyleIdx="0" presStyleCnt="1">
        <dgm:presLayoutVars>
          <dgm:bulletEnabled val="1"/>
        </dgm:presLayoutVars>
      </dgm:prSet>
      <dgm:spPr/>
    </dgm:pt>
  </dgm:ptLst>
  <dgm:cxnLst>
    <dgm:cxn modelId="{1860460A-CB17-406A-809A-DE59DF27FC77}" srcId="{C0F7598D-397A-44AA-B168-1A7F06F2B000}" destId="{6C46C687-1F30-4279-B698-ED7050444B51}" srcOrd="0" destOrd="0" parTransId="{95A1026F-E13A-4619-ACE9-D2CD401F15E8}" sibTransId="{26A7567D-BB52-4839-B905-C36AD26443F2}"/>
    <dgm:cxn modelId="{6D669148-CF8E-CE49-AECE-18675DFDD8F7}" type="presOf" srcId="{57832B4A-FCBC-40DC-96B2-BF2293B3465F}" destId="{974DD394-1FB4-4EB8-AADC-669B6FE812B0}" srcOrd="0" destOrd="1" presId="urn:microsoft.com/office/officeart/2005/8/layout/vList2"/>
    <dgm:cxn modelId="{CBA27754-6B1F-4F2C-A47C-DAD57B0C1B4E}" srcId="{C0F7598D-397A-44AA-B168-1A7F06F2B000}" destId="{57832B4A-FCBC-40DC-96B2-BF2293B3465F}" srcOrd="1" destOrd="0" parTransId="{F5F50AF0-E5E6-4F4C-948C-B341C19EB758}" sibTransId="{189670B3-C72B-4742-AF5B-409AD03F316A}"/>
    <dgm:cxn modelId="{D1EE0793-203C-C244-982D-11AE48C947C6}" type="presOf" srcId="{C0F7598D-397A-44AA-B168-1A7F06F2B000}" destId="{6A1F9564-FAD6-4963-9AA5-80646B1AFC7F}" srcOrd="0" destOrd="0" presId="urn:microsoft.com/office/officeart/2005/8/layout/vList2"/>
    <dgm:cxn modelId="{12FE3698-C1E2-418A-9151-297FE60CEE50}" type="presOf" srcId="{143E8029-85CE-4E37-8C50-954458206488}" destId="{50B08BCD-68F4-4402-B87E-BBB510DD170B}" srcOrd="0" destOrd="0" presId="urn:microsoft.com/office/officeart/2005/8/layout/vList2"/>
    <dgm:cxn modelId="{10876C98-1933-8F49-9D8C-BC602199C8AA}" type="presOf" srcId="{6C46C687-1F30-4279-B698-ED7050444B51}" destId="{974DD394-1FB4-4EB8-AADC-669B6FE812B0}" srcOrd="0" destOrd="0" presId="urn:microsoft.com/office/officeart/2005/8/layout/vList2"/>
    <dgm:cxn modelId="{28AB5A9C-E039-4890-9AA0-5EC82A2F1CC2}" srcId="{143E8029-85CE-4E37-8C50-954458206488}" destId="{C0F7598D-397A-44AA-B168-1A7F06F2B000}" srcOrd="0" destOrd="0" parTransId="{A7FC7213-5ECE-435F-8D59-2ABD14F2224E}" sibTransId="{0389C795-FE86-440B-889D-D7450196AD84}"/>
    <dgm:cxn modelId="{3035C3B2-9DD1-D541-968E-67CF346D8D77}" type="presParOf" srcId="{50B08BCD-68F4-4402-B87E-BBB510DD170B}" destId="{6A1F9564-FAD6-4963-9AA5-80646B1AFC7F}" srcOrd="0" destOrd="0" presId="urn:microsoft.com/office/officeart/2005/8/layout/vList2"/>
    <dgm:cxn modelId="{493DE031-F852-F94F-993C-055E01682CA2}" type="presParOf" srcId="{50B08BCD-68F4-4402-B87E-BBB510DD170B}" destId="{974DD394-1FB4-4EB8-AADC-669B6FE812B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3E8029-85CE-4E37-8C50-95445820648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C0F7598D-397A-44AA-B168-1A7F06F2B000}">
      <dgm:prSet phldrT="[テキスト]" custT="1">
        <dgm:style>
          <a:lnRef idx="2">
            <a:schemeClr val="accent2"/>
          </a:lnRef>
          <a:fillRef idx="1">
            <a:schemeClr val="lt1"/>
          </a:fillRef>
          <a:effectRef idx="0">
            <a:schemeClr val="accent2"/>
          </a:effectRef>
          <a:fontRef idx="minor">
            <a:schemeClr val="dk1"/>
          </a:fontRef>
        </dgm:style>
      </dgm:prSet>
      <dgm:spPr/>
      <dgm:t>
        <a:bodyPr/>
        <a:lstStyle/>
        <a:p>
          <a:r>
            <a:rPr kumimoji="1" lang="ja-JP" altLang="en-US" sz="2000" dirty="0"/>
            <a:t>モダナイゼーションの効果</a:t>
          </a:r>
        </a:p>
      </dgm:t>
    </dgm:pt>
    <dgm:pt modelId="{A7FC7213-5ECE-435F-8D59-2ABD14F2224E}" type="parTrans" cxnId="{28AB5A9C-E039-4890-9AA0-5EC82A2F1CC2}">
      <dgm:prSet/>
      <dgm:spPr/>
      <dgm:t>
        <a:bodyPr/>
        <a:lstStyle/>
        <a:p>
          <a:endParaRPr kumimoji="1" lang="ja-JP" altLang="en-US"/>
        </a:p>
      </dgm:t>
    </dgm:pt>
    <dgm:pt modelId="{0389C795-FE86-440B-889D-D7450196AD84}" type="sibTrans" cxnId="{28AB5A9C-E039-4890-9AA0-5EC82A2F1CC2}">
      <dgm:prSet/>
      <dgm:spPr/>
      <dgm:t>
        <a:bodyPr/>
        <a:lstStyle/>
        <a:p>
          <a:endParaRPr kumimoji="1" lang="ja-JP" altLang="en-US"/>
        </a:p>
      </dgm:t>
    </dgm:pt>
    <dgm:pt modelId="{57832B4A-FCBC-40DC-96B2-BF2293B3465F}">
      <dgm:prSet phldrT="[テキスト]" custT="1"/>
      <dgm:spPr/>
      <dgm:t>
        <a:bodyPr/>
        <a:lstStyle/>
        <a:p>
          <a:r>
            <a:rPr kumimoji="1" lang="ja-JP" altLang="en-US" sz="2000" dirty="0"/>
            <a:t>ビジネス変化への対応を高速化</a:t>
          </a:r>
        </a:p>
      </dgm:t>
    </dgm:pt>
    <dgm:pt modelId="{F5F50AF0-E5E6-4F4C-948C-B341C19EB758}" type="parTrans" cxnId="{CBA27754-6B1F-4F2C-A47C-DAD57B0C1B4E}">
      <dgm:prSet/>
      <dgm:spPr/>
      <dgm:t>
        <a:bodyPr/>
        <a:lstStyle/>
        <a:p>
          <a:endParaRPr kumimoji="1" lang="ja-JP" altLang="en-US"/>
        </a:p>
      </dgm:t>
    </dgm:pt>
    <dgm:pt modelId="{189670B3-C72B-4742-AF5B-409AD03F316A}" type="sibTrans" cxnId="{CBA27754-6B1F-4F2C-A47C-DAD57B0C1B4E}">
      <dgm:prSet/>
      <dgm:spPr/>
      <dgm:t>
        <a:bodyPr/>
        <a:lstStyle/>
        <a:p>
          <a:endParaRPr kumimoji="1" lang="ja-JP" altLang="en-US"/>
        </a:p>
      </dgm:t>
    </dgm:pt>
    <dgm:pt modelId="{6C46C687-1F30-4279-B698-ED7050444B51}">
      <dgm:prSet phldrT="[テキスト]" custT="1"/>
      <dgm:spPr/>
      <dgm:t>
        <a:bodyPr/>
        <a:lstStyle/>
        <a:p>
          <a:r>
            <a:rPr kumimoji="1" lang="ja-JP" altLang="en-US" sz="2000" dirty="0"/>
            <a:t>保守コストの軽減</a:t>
          </a:r>
        </a:p>
      </dgm:t>
    </dgm:pt>
    <dgm:pt modelId="{95A1026F-E13A-4619-ACE9-D2CD401F15E8}" type="parTrans" cxnId="{1860460A-CB17-406A-809A-DE59DF27FC77}">
      <dgm:prSet/>
      <dgm:spPr/>
      <dgm:t>
        <a:bodyPr/>
        <a:lstStyle/>
        <a:p>
          <a:endParaRPr kumimoji="1" lang="ja-JP" altLang="en-US"/>
        </a:p>
      </dgm:t>
    </dgm:pt>
    <dgm:pt modelId="{26A7567D-BB52-4839-B905-C36AD26443F2}" type="sibTrans" cxnId="{1860460A-CB17-406A-809A-DE59DF27FC77}">
      <dgm:prSet/>
      <dgm:spPr/>
      <dgm:t>
        <a:bodyPr/>
        <a:lstStyle/>
        <a:p>
          <a:endParaRPr kumimoji="1" lang="ja-JP" altLang="en-US"/>
        </a:p>
      </dgm:t>
    </dgm:pt>
    <dgm:pt modelId="{50B08BCD-68F4-4402-B87E-BBB510DD170B}" type="pres">
      <dgm:prSet presAssocID="{143E8029-85CE-4E37-8C50-954458206488}" presName="linear" presStyleCnt="0">
        <dgm:presLayoutVars>
          <dgm:animLvl val="lvl"/>
          <dgm:resizeHandles val="exact"/>
        </dgm:presLayoutVars>
      </dgm:prSet>
      <dgm:spPr/>
    </dgm:pt>
    <dgm:pt modelId="{6A1F9564-FAD6-4963-9AA5-80646B1AFC7F}" type="pres">
      <dgm:prSet presAssocID="{C0F7598D-397A-44AA-B168-1A7F06F2B000}" presName="parentText" presStyleLbl="node1" presStyleIdx="0" presStyleCnt="1" custLinFactX="42427" custLinFactNeighborX="100000">
        <dgm:presLayoutVars>
          <dgm:chMax val="0"/>
          <dgm:bulletEnabled val="1"/>
        </dgm:presLayoutVars>
      </dgm:prSet>
      <dgm:spPr/>
    </dgm:pt>
    <dgm:pt modelId="{974DD394-1FB4-4EB8-AADC-669B6FE812B0}" type="pres">
      <dgm:prSet presAssocID="{C0F7598D-397A-44AA-B168-1A7F06F2B000}" presName="childText" presStyleLbl="revTx" presStyleIdx="0" presStyleCnt="1">
        <dgm:presLayoutVars>
          <dgm:bulletEnabled val="1"/>
        </dgm:presLayoutVars>
      </dgm:prSet>
      <dgm:spPr/>
    </dgm:pt>
  </dgm:ptLst>
  <dgm:cxnLst>
    <dgm:cxn modelId="{1860460A-CB17-406A-809A-DE59DF27FC77}" srcId="{C0F7598D-397A-44AA-B168-1A7F06F2B000}" destId="{6C46C687-1F30-4279-B698-ED7050444B51}" srcOrd="0" destOrd="0" parTransId="{95A1026F-E13A-4619-ACE9-D2CD401F15E8}" sibTransId="{26A7567D-BB52-4839-B905-C36AD26443F2}"/>
    <dgm:cxn modelId="{CBA27754-6B1F-4F2C-A47C-DAD57B0C1B4E}" srcId="{C0F7598D-397A-44AA-B168-1A7F06F2B000}" destId="{57832B4A-FCBC-40DC-96B2-BF2293B3465F}" srcOrd="1" destOrd="0" parTransId="{F5F50AF0-E5E6-4F4C-948C-B341C19EB758}" sibTransId="{189670B3-C72B-4742-AF5B-409AD03F316A}"/>
    <dgm:cxn modelId="{12FE3698-C1E2-418A-9151-297FE60CEE50}" type="presOf" srcId="{143E8029-85CE-4E37-8C50-954458206488}" destId="{50B08BCD-68F4-4402-B87E-BBB510DD170B}" srcOrd="0" destOrd="0" presId="urn:microsoft.com/office/officeart/2005/8/layout/vList2"/>
    <dgm:cxn modelId="{28AB5A9C-E039-4890-9AA0-5EC82A2F1CC2}" srcId="{143E8029-85CE-4E37-8C50-954458206488}" destId="{C0F7598D-397A-44AA-B168-1A7F06F2B000}" srcOrd="0" destOrd="0" parTransId="{A7FC7213-5ECE-435F-8D59-2ABD14F2224E}" sibTransId="{0389C795-FE86-440B-889D-D7450196AD84}"/>
    <dgm:cxn modelId="{3594B3C3-6F2E-7F48-9AA3-7E796E6E33B4}" type="presOf" srcId="{6C46C687-1F30-4279-B698-ED7050444B51}" destId="{974DD394-1FB4-4EB8-AADC-669B6FE812B0}" srcOrd="0" destOrd="0" presId="urn:microsoft.com/office/officeart/2005/8/layout/vList2"/>
    <dgm:cxn modelId="{2D7A46E4-2825-D14C-B050-401F98DEDC25}" type="presOf" srcId="{C0F7598D-397A-44AA-B168-1A7F06F2B000}" destId="{6A1F9564-FAD6-4963-9AA5-80646B1AFC7F}" srcOrd="0" destOrd="0" presId="urn:microsoft.com/office/officeart/2005/8/layout/vList2"/>
    <dgm:cxn modelId="{168FB9F2-E0FB-1A45-930C-645A1DEED020}" type="presOf" srcId="{57832B4A-FCBC-40DC-96B2-BF2293B3465F}" destId="{974DD394-1FB4-4EB8-AADC-669B6FE812B0}" srcOrd="0" destOrd="1" presId="urn:microsoft.com/office/officeart/2005/8/layout/vList2"/>
    <dgm:cxn modelId="{75E0A663-543B-BE4A-A9AC-3A8B95E636E3}" type="presParOf" srcId="{50B08BCD-68F4-4402-B87E-BBB510DD170B}" destId="{6A1F9564-FAD6-4963-9AA5-80646B1AFC7F}" srcOrd="0" destOrd="0" presId="urn:microsoft.com/office/officeart/2005/8/layout/vList2"/>
    <dgm:cxn modelId="{A9667E66-B81F-2A4A-80B6-57DC5F48D355}" type="presParOf" srcId="{50B08BCD-68F4-4402-B87E-BBB510DD170B}" destId="{974DD394-1FB4-4EB8-AADC-669B6FE812B0}"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A7D785-E735-4E83-9D96-8242457D3EB8}">
      <dsp:nvSpPr>
        <dsp:cNvPr id="0" name=""/>
        <dsp:cNvSpPr/>
      </dsp:nvSpPr>
      <dsp:spPr>
        <a:xfrm>
          <a:off x="642847" y="1514986"/>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修正依頼</a:t>
          </a:r>
        </a:p>
      </dsp:txBody>
      <dsp:txXfrm>
        <a:off x="668554" y="1540693"/>
        <a:ext cx="1703986" cy="826286"/>
      </dsp:txXfrm>
    </dsp:sp>
    <dsp:sp modelId="{5379CF82-7E41-49A7-9901-A73880F4D9DE}">
      <dsp:nvSpPr>
        <dsp:cNvPr id="0" name=""/>
        <dsp:cNvSpPr/>
      </dsp:nvSpPr>
      <dsp:spPr>
        <a:xfrm rot="18289469">
          <a:off x="2134545" y="1428944"/>
          <a:ext cx="1229563" cy="40429"/>
        </a:xfrm>
        <a:custGeom>
          <a:avLst/>
          <a:gdLst/>
          <a:ahLst/>
          <a:cxnLst/>
          <a:rect l="0" t="0" r="0" b="0"/>
          <a:pathLst>
            <a:path>
              <a:moveTo>
                <a:pt x="0" y="20214"/>
              </a:moveTo>
              <a:lnTo>
                <a:pt x="1229563" y="2021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2718588" y="1418420"/>
        <a:ext cx="61478" cy="61478"/>
      </dsp:txXfrm>
    </dsp:sp>
    <dsp:sp modelId="{60B7A8D1-17E8-4455-B344-A16E4EB27159}">
      <dsp:nvSpPr>
        <dsp:cNvPr id="0" name=""/>
        <dsp:cNvSpPr/>
      </dsp:nvSpPr>
      <dsp:spPr>
        <a:xfrm>
          <a:off x="3100407" y="505631"/>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訂正</a:t>
          </a:r>
        </a:p>
      </dsp:txBody>
      <dsp:txXfrm>
        <a:off x="3126114" y="531338"/>
        <a:ext cx="1703986" cy="826286"/>
      </dsp:txXfrm>
    </dsp:sp>
    <dsp:sp modelId="{E83846C3-14B7-468F-87D9-F908F6A2246C}">
      <dsp:nvSpPr>
        <dsp:cNvPr id="0" name=""/>
        <dsp:cNvSpPr/>
      </dsp:nvSpPr>
      <dsp:spPr>
        <a:xfrm rot="19457599">
          <a:off x="4774531" y="671928"/>
          <a:ext cx="864712" cy="40429"/>
        </a:xfrm>
        <a:custGeom>
          <a:avLst/>
          <a:gdLst/>
          <a:ahLst/>
          <a:cxnLst/>
          <a:rect l="0" t="0" r="0" b="0"/>
          <a:pathLst>
            <a:path>
              <a:moveTo>
                <a:pt x="0" y="20214"/>
              </a:moveTo>
              <a:lnTo>
                <a:pt x="864712" y="20214"/>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5185270" y="670525"/>
        <a:ext cx="43235" cy="43235"/>
      </dsp:txXfrm>
    </dsp:sp>
    <dsp:sp modelId="{31C6E75A-71E1-4D85-BC5E-789BBAC499A1}">
      <dsp:nvSpPr>
        <dsp:cNvPr id="0" name=""/>
        <dsp:cNvSpPr/>
      </dsp:nvSpPr>
      <dsp:spPr>
        <a:xfrm>
          <a:off x="5557968" y="954"/>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是正保守</a:t>
          </a:r>
        </a:p>
      </dsp:txBody>
      <dsp:txXfrm>
        <a:off x="5583675" y="26661"/>
        <a:ext cx="1703986" cy="826286"/>
      </dsp:txXfrm>
    </dsp:sp>
    <dsp:sp modelId="{6EDCBD88-FCA2-4F50-9F3B-38C81483EAC4}">
      <dsp:nvSpPr>
        <dsp:cNvPr id="0" name=""/>
        <dsp:cNvSpPr/>
      </dsp:nvSpPr>
      <dsp:spPr>
        <a:xfrm rot="2142401">
          <a:off x="4774531" y="1176605"/>
          <a:ext cx="864712" cy="40429"/>
        </a:xfrm>
        <a:custGeom>
          <a:avLst/>
          <a:gdLst/>
          <a:ahLst/>
          <a:cxnLst/>
          <a:rect l="0" t="0" r="0" b="0"/>
          <a:pathLst>
            <a:path>
              <a:moveTo>
                <a:pt x="0" y="20214"/>
              </a:moveTo>
              <a:lnTo>
                <a:pt x="864712" y="20214"/>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5185270" y="1175202"/>
        <a:ext cx="43235" cy="43235"/>
      </dsp:txXfrm>
    </dsp:sp>
    <dsp:sp modelId="{CB1AB2A8-02F5-44D8-BDA7-DBE4EA7DEC24}">
      <dsp:nvSpPr>
        <dsp:cNvPr id="0" name=""/>
        <dsp:cNvSpPr/>
      </dsp:nvSpPr>
      <dsp:spPr>
        <a:xfrm>
          <a:off x="5557968" y="1010309"/>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予防保守</a:t>
          </a:r>
        </a:p>
      </dsp:txBody>
      <dsp:txXfrm>
        <a:off x="5583675" y="1036016"/>
        <a:ext cx="1703986" cy="826286"/>
      </dsp:txXfrm>
    </dsp:sp>
    <dsp:sp modelId="{619B333A-4B1A-437E-9291-7EF56993432A}">
      <dsp:nvSpPr>
        <dsp:cNvPr id="0" name=""/>
        <dsp:cNvSpPr/>
      </dsp:nvSpPr>
      <dsp:spPr>
        <a:xfrm rot="3310531">
          <a:off x="2134545" y="2438299"/>
          <a:ext cx="1229563" cy="40429"/>
        </a:xfrm>
        <a:custGeom>
          <a:avLst/>
          <a:gdLst/>
          <a:ahLst/>
          <a:cxnLst/>
          <a:rect l="0" t="0" r="0" b="0"/>
          <a:pathLst>
            <a:path>
              <a:moveTo>
                <a:pt x="0" y="20214"/>
              </a:moveTo>
              <a:lnTo>
                <a:pt x="1229563" y="2021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2718588" y="2427775"/>
        <a:ext cx="61478" cy="61478"/>
      </dsp:txXfrm>
    </dsp:sp>
    <dsp:sp modelId="{9415C08D-F865-4304-BEE4-AD18A9A20B9A}">
      <dsp:nvSpPr>
        <dsp:cNvPr id="0" name=""/>
        <dsp:cNvSpPr/>
      </dsp:nvSpPr>
      <dsp:spPr>
        <a:xfrm>
          <a:off x="3100407" y="2524342"/>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改良</a:t>
          </a:r>
        </a:p>
      </dsp:txBody>
      <dsp:txXfrm>
        <a:off x="3126114" y="2550049"/>
        <a:ext cx="1703986" cy="826286"/>
      </dsp:txXfrm>
    </dsp:sp>
    <dsp:sp modelId="{391F3039-17A6-45D5-8C32-243D106F0FB9}">
      <dsp:nvSpPr>
        <dsp:cNvPr id="0" name=""/>
        <dsp:cNvSpPr/>
      </dsp:nvSpPr>
      <dsp:spPr>
        <a:xfrm rot="19457599">
          <a:off x="4774531" y="2690638"/>
          <a:ext cx="864712" cy="40429"/>
        </a:xfrm>
        <a:custGeom>
          <a:avLst/>
          <a:gdLst/>
          <a:ahLst/>
          <a:cxnLst/>
          <a:rect l="0" t="0" r="0" b="0"/>
          <a:pathLst>
            <a:path>
              <a:moveTo>
                <a:pt x="0" y="20214"/>
              </a:moveTo>
              <a:lnTo>
                <a:pt x="864712" y="20214"/>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5185270" y="2689235"/>
        <a:ext cx="43235" cy="43235"/>
      </dsp:txXfrm>
    </dsp:sp>
    <dsp:sp modelId="{8FE64170-5A40-44CB-BEDD-9A0BFCB60220}">
      <dsp:nvSpPr>
        <dsp:cNvPr id="0" name=""/>
        <dsp:cNvSpPr/>
      </dsp:nvSpPr>
      <dsp:spPr>
        <a:xfrm>
          <a:off x="5557968" y="2019664"/>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適応保守</a:t>
          </a:r>
        </a:p>
      </dsp:txBody>
      <dsp:txXfrm>
        <a:off x="5583675" y="2045371"/>
        <a:ext cx="1703986" cy="826286"/>
      </dsp:txXfrm>
    </dsp:sp>
    <dsp:sp modelId="{EFF535B0-2D83-494E-B9CD-CC96763FC3BE}">
      <dsp:nvSpPr>
        <dsp:cNvPr id="0" name=""/>
        <dsp:cNvSpPr/>
      </dsp:nvSpPr>
      <dsp:spPr>
        <a:xfrm rot="2142401">
          <a:off x="4774531" y="3195316"/>
          <a:ext cx="864712" cy="40429"/>
        </a:xfrm>
        <a:custGeom>
          <a:avLst/>
          <a:gdLst/>
          <a:ahLst/>
          <a:cxnLst/>
          <a:rect l="0" t="0" r="0" b="0"/>
          <a:pathLst>
            <a:path>
              <a:moveTo>
                <a:pt x="0" y="20214"/>
              </a:moveTo>
              <a:lnTo>
                <a:pt x="864712" y="20214"/>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kumimoji="1" lang="ja-JP" altLang="en-US" sz="300" kern="1200"/>
        </a:p>
      </dsp:txBody>
      <dsp:txXfrm>
        <a:off x="5185270" y="3193913"/>
        <a:ext cx="43235" cy="43235"/>
      </dsp:txXfrm>
    </dsp:sp>
    <dsp:sp modelId="{AA9A10D4-415B-47CE-9A01-2AD34D31A1A9}">
      <dsp:nvSpPr>
        <dsp:cNvPr id="0" name=""/>
        <dsp:cNvSpPr/>
      </dsp:nvSpPr>
      <dsp:spPr>
        <a:xfrm>
          <a:off x="5557968" y="3029019"/>
          <a:ext cx="1755400" cy="87770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完全化保守</a:t>
          </a:r>
        </a:p>
      </dsp:txBody>
      <dsp:txXfrm>
        <a:off x="5583675" y="3054726"/>
        <a:ext cx="1703986" cy="8262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F9564-FAD6-4963-9AA5-80646B1AFC7F}">
      <dsp:nvSpPr>
        <dsp:cNvPr id="0" name=""/>
        <dsp:cNvSpPr/>
      </dsp:nvSpPr>
      <dsp:spPr>
        <a:xfrm>
          <a:off x="0" y="9597"/>
          <a:ext cx="4083386" cy="636480"/>
        </a:xfrm>
        <a:prstGeom prst="roundRect">
          <a:avLst/>
        </a:prstGeom>
        <a:solidFill>
          <a:schemeClr val="lt1"/>
        </a:solidFill>
        <a:ln w="1905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t>レガシーシステムが抱える課題</a:t>
          </a:r>
        </a:p>
      </dsp:txBody>
      <dsp:txXfrm>
        <a:off x="31070" y="40667"/>
        <a:ext cx="4021246" cy="574340"/>
      </dsp:txXfrm>
    </dsp:sp>
    <dsp:sp modelId="{974DD394-1FB4-4EB8-AADC-669B6FE812B0}">
      <dsp:nvSpPr>
        <dsp:cNvPr id="0" name=""/>
        <dsp:cNvSpPr/>
      </dsp:nvSpPr>
      <dsp:spPr>
        <a:xfrm>
          <a:off x="0" y="646077"/>
          <a:ext cx="4083386" cy="721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648"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保守コストが高い</a:t>
          </a:r>
        </a:p>
        <a:p>
          <a:pPr marL="228600" lvl="1" indent="-228600" algn="l" defTabSz="889000">
            <a:lnSpc>
              <a:spcPct val="90000"/>
            </a:lnSpc>
            <a:spcBef>
              <a:spcPct val="0"/>
            </a:spcBef>
            <a:spcAft>
              <a:spcPct val="20000"/>
            </a:spcAft>
            <a:buChar char="•"/>
          </a:pPr>
          <a:r>
            <a:rPr kumimoji="1" lang="ja-JP" altLang="en-US" sz="2000" kern="1200" dirty="0"/>
            <a:t>ビジネス変化への対応が遅い</a:t>
          </a:r>
        </a:p>
      </dsp:txBody>
      <dsp:txXfrm>
        <a:off x="0" y="646077"/>
        <a:ext cx="4083386" cy="7213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F9564-FAD6-4963-9AA5-80646B1AFC7F}">
      <dsp:nvSpPr>
        <dsp:cNvPr id="0" name=""/>
        <dsp:cNvSpPr/>
      </dsp:nvSpPr>
      <dsp:spPr>
        <a:xfrm>
          <a:off x="0" y="9597"/>
          <a:ext cx="4083386" cy="636480"/>
        </a:xfrm>
        <a:prstGeom prst="round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t>モダナイゼーションの効果</a:t>
          </a:r>
        </a:p>
      </dsp:txBody>
      <dsp:txXfrm>
        <a:off x="31070" y="40667"/>
        <a:ext cx="4021246" cy="574340"/>
      </dsp:txXfrm>
    </dsp:sp>
    <dsp:sp modelId="{974DD394-1FB4-4EB8-AADC-669B6FE812B0}">
      <dsp:nvSpPr>
        <dsp:cNvPr id="0" name=""/>
        <dsp:cNvSpPr/>
      </dsp:nvSpPr>
      <dsp:spPr>
        <a:xfrm>
          <a:off x="0" y="646077"/>
          <a:ext cx="4083386" cy="721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648"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保守コストの軽減</a:t>
          </a:r>
        </a:p>
        <a:p>
          <a:pPr marL="228600" lvl="1" indent="-228600" algn="l" defTabSz="889000">
            <a:lnSpc>
              <a:spcPct val="90000"/>
            </a:lnSpc>
            <a:spcBef>
              <a:spcPct val="0"/>
            </a:spcBef>
            <a:spcAft>
              <a:spcPct val="20000"/>
            </a:spcAft>
            <a:buChar char="•"/>
          </a:pPr>
          <a:r>
            <a:rPr kumimoji="1" lang="ja-JP" altLang="en-US" sz="2000" kern="1200" dirty="0"/>
            <a:t>ビジネス変化への対応を高速化</a:t>
          </a:r>
        </a:p>
      </dsp:txBody>
      <dsp:txXfrm>
        <a:off x="0" y="646077"/>
        <a:ext cx="4083386" cy="7213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B20284-A6A1-4866-B39D-4168615A16CE}" type="datetimeFigureOut">
              <a:rPr kumimoji="1" lang="ja-JP" altLang="en-US" smtClean="0"/>
              <a:t>2025/3/19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022287-C863-47DD-82D1-16DE73116B03}" type="slidenum">
              <a:rPr kumimoji="1" lang="ja-JP" altLang="en-US" smtClean="0"/>
              <a:t>‹#›</a:t>
            </a:fld>
            <a:endParaRPr kumimoji="1" lang="ja-JP" altLang="en-US"/>
          </a:p>
        </p:txBody>
      </p:sp>
    </p:spTree>
    <p:extLst>
      <p:ext uri="{BB962C8B-B14F-4D97-AF65-F5344CB8AC3E}">
        <p14:creationId xmlns:p14="http://schemas.microsoft.com/office/powerpoint/2010/main" val="1940094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2</a:t>
            </a:fld>
            <a:endParaRPr kumimoji="1" lang="ja-JP" altLang="en-US"/>
          </a:p>
        </p:txBody>
      </p:sp>
    </p:spTree>
    <p:extLst>
      <p:ext uri="{BB962C8B-B14F-4D97-AF65-F5344CB8AC3E}">
        <p14:creationId xmlns:p14="http://schemas.microsoft.com/office/powerpoint/2010/main" val="451371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53</a:t>
            </a:fld>
            <a:endParaRPr kumimoji="1" lang="ja-JP" altLang="en-US"/>
          </a:p>
        </p:txBody>
      </p:sp>
    </p:spTree>
    <p:extLst>
      <p:ext uri="{BB962C8B-B14F-4D97-AF65-F5344CB8AC3E}">
        <p14:creationId xmlns:p14="http://schemas.microsoft.com/office/powerpoint/2010/main" val="4291343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54</a:t>
            </a:fld>
            <a:endParaRPr kumimoji="1" lang="ja-JP" altLang="en-US"/>
          </a:p>
        </p:txBody>
      </p:sp>
    </p:spTree>
    <p:extLst>
      <p:ext uri="{BB962C8B-B14F-4D97-AF65-F5344CB8AC3E}">
        <p14:creationId xmlns:p14="http://schemas.microsoft.com/office/powerpoint/2010/main" val="299685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55</a:t>
            </a:fld>
            <a:endParaRPr kumimoji="1" lang="ja-JP" altLang="en-US"/>
          </a:p>
        </p:txBody>
      </p:sp>
    </p:spTree>
    <p:extLst>
      <p:ext uri="{BB962C8B-B14F-4D97-AF65-F5344CB8AC3E}">
        <p14:creationId xmlns:p14="http://schemas.microsoft.com/office/powerpoint/2010/main" val="1639232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56</a:t>
            </a:fld>
            <a:endParaRPr kumimoji="1" lang="ja-JP" altLang="en-US"/>
          </a:p>
        </p:txBody>
      </p:sp>
    </p:spTree>
    <p:extLst>
      <p:ext uri="{BB962C8B-B14F-4D97-AF65-F5344CB8AC3E}">
        <p14:creationId xmlns:p14="http://schemas.microsoft.com/office/powerpoint/2010/main" val="21533394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57</a:t>
            </a:fld>
            <a:endParaRPr kumimoji="1" lang="ja-JP" altLang="en-US"/>
          </a:p>
        </p:txBody>
      </p:sp>
    </p:spTree>
    <p:extLst>
      <p:ext uri="{BB962C8B-B14F-4D97-AF65-F5344CB8AC3E}">
        <p14:creationId xmlns:p14="http://schemas.microsoft.com/office/powerpoint/2010/main" val="2293056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58</a:t>
            </a:fld>
            <a:endParaRPr kumimoji="1" lang="ja-JP" altLang="en-US"/>
          </a:p>
        </p:txBody>
      </p:sp>
    </p:spTree>
    <p:extLst>
      <p:ext uri="{BB962C8B-B14F-4D97-AF65-F5344CB8AC3E}">
        <p14:creationId xmlns:p14="http://schemas.microsoft.com/office/powerpoint/2010/main" val="4061777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4</a:t>
            </a:fld>
            <a:endParaRPr kumimoji="1" lang="ja-JP" altLang="en-US"/>
          </a:p>
        </p:txBody>
      </p:sp>
    </p:spTree>
    <p:extLst>
      <p:ext uri="{BB962C8B-B14F-4D97-AF65-F5344CB8AC3E}">
        <p14:creationId xmlns:p14="http://schemas.microsoft.com/office/powerpoint/2010/main" val="3568437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8</a:t>
            </a:fld>
            <a:endParaRPr kumimoji="1" lang="ja-JP" altLang="en-US"/>
          </a:p>
        </p:txBody>
      </p:sp>
    </p:spTree>
    <p:extLst>
      <p:ext uri="{BB962C8B-B14F-4D97-AF65-F5344CB8AC3E}">
        <p14:creationId xmlns:p14="http://schemas.microsoft.com/office/powerpoint/2010/main" val="2354495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共通部分の意味がわからない⇨入れ子関係にない</a:t>
            </a:r>
            <a:endParaRPr kumimoji="1" lang="en-US" altLang="ja-JP" dirty="0"/>
          </a:p>
          <a:p>
            <a:endParaRPr kumimoji="1" lang="en-US" altLang="ja-JP" dirty="0"/>
          </a:p>
          <a:p>
            <a:endParaRPr kumimoji="1" lang="en-US" altLang="ja-JP" dirty="0"/>
          </a:p>
          <a:p>
            <a:r>
              <a:rPr kumimoji="1" lang="ja-JP" altLang="en-US"/>
              <a:t>３ポチ目は長い</a:t>
            </a:r>
            <a:endParaRPr kumimoji="1" lang="en-US" altLang="ja-JP" dirty="0"/>
          </a:p>
          <a:p>
            <a:endParaRPr kumimoji="1" lang="en-US" altLang="ja-JP" dirty="0"/>
          </a:p>
          <a:p>
            <a:r>
              <a:rPr kumimoji="1" lang="en-US" altLang="ja-JP" dirty="0"/>
              <a:t>Block b </a:t>
            </a:r>
            <a:r>
              <a:rPr kumimoji="1" lang="ja-JP" altLang="en-US"/>
              <a:t>ものせます</a:t>
            </a:r>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16</a:t>
            </a:fld>
            <a:endParaRPr kumimoji="1" lang="ja-JP" altLang="en-US"/>
          </a:p>
        </p:txBody>
      </p:sp>
    </p:spTree>
    <p:extLst>
      <p:ext uri="{BB962C8B-B14F-4D97-AF65-F5344CB8AC3E}">
        <p14:creationId xmlns:p14="http://schemas.microsoft.com/office/powerpoint/2010/main" val="1087293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TODO</a:t>
            </a:r>
            <a:r>
              <a:rPr lang="ja-JP" altLang="en-US"/>
              <a:t>無くす</a:t>
            </a:r>
            <a:endParaRPr lang="en-US" altLang="ja-JP" dirty="0"/>
          </a:p>
          <a:p>
            <a:endParaRPr lang="en-US" altLang="ja-JP" dirty="0"/>
          </a:p>
          <a:p>
            <a:endParaRPr lang="en-US" altLang="ja-JP" dirty="0"/>
          </a:p>
          <a:p>
            <a:r>
              <a:rPr lang="en-US" altLang="ja-JP" dirty="0"/>
              <a:t>4</a:t>
            </a:r>
            <a:r>
              <a:rPr lang="ja-JP" altLang="en-US"/>
              <a:t>章で飛ばすスライドは，</a:t>
            </a:r>
            <a:endParaRPr lang="en-US" altLang="ja-JP" dirty="0"/>
          </a:p>
          <a:p>
            <a:r>
              <a:rPr lang="ja-JP" altLang="en-US"/>
              <a:t>手法の内容と評価結果をかいつまんで説明する</a:t>
            </a:r>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299685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18</a:t>
            </a:fld>
            <a:endParaRPr kumimoji="1" lang="ja-JP" altLang="en-US"/>
          </a:p>
        </p:txBody>
      </p:sp>
    </p:spTree>
    <p:extLst>
      <p:ext uri="{BB962C8B-B14F-4D97-AF65-F5344CB8AC3E}">
        <p14:creationId xmlns:p14="http://schemas.microsoft.com/office/powerpoint/2010/main" val="1953082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30</a:t>
            </a:r>
            <a:r>
              <a:rPr kumimoji="1" lang="ja-JP" altLang="en-US"/>
              <a:t>分で短くする</a:t>
            </a:r>
          </a:p>
        </p:txBody>
      </p:sp>
      <p:sp>
        <p:nvSpPr>
          <p:cNvPr id="4" name="スライド番号プレースホルダー 3"/>
          <p:cNvSpPr>
            <a:spLocks noGrp="1"/>
          </p:cNvSpPr>
          <p:nvPr>
            <p:ph type="sldNum" sz="quarter" idx="5"/>
          </p:nvPr>
        </p:nvSpPr>
        <p:spPr/>
        <p:txBody>
          <a:bodyPr/>
          <a:lstStyle/>
          <a:p>
            <a:fld id="{27022287-C863-47DD-82D1-16DE73116B03}" type="slidenum">
              <a:rPr kumimoji="1" lang="ja-JP" altLang="en-US" smtClean="0"/>
              <a:t>26</a:t>
            </a:fld>
            <a:endParaRPr kumimoji="1" lang="ja-JP" altLang="en-US"/>
          </a:p>
        </p:txBody>
      </p:sp>
    </p:spTree>
    <p:extLst>
      <p:ext uri="{BB962C8B-B14F-4D97-AF65-F5344CB8AC3E}">
        <p14:creationId xmlns:p14="http://schemas.microsoft.com/office/powerpoint/2010/main" val="1522570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236D3-F7A5-5092-5339-FF0C08EBAA4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905176-6960-BE1D-B7B1-E9F1315C624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F08F6F-6829-69DF-E8CA-8714FB5F8FF6}"/>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2470012-8B40-7A58-8EE9-7F4FF175E612}"/>
              </a:ext>
            </a:extLst>
          </p:cNvPr>
          <p:cNvSpPr>
            <a:spLocks noGrp="1"/>
          </p:cNvSpPr>
          <p:nvPr>
            <p:ph type="sldNum" sz="quarter" idx="5"/>
          </p:nvPr>
        </p:nvSpPr>
        <p:spPr/>
        <p:txBody>
          <a:bodyPr/>
          <a:lstStyle/>
          <a:p>
            <a:fld id="{27022287-C863-47DD-82D1-16DE73116B03}" type="slidenum">
              <a:rPr kumimoji="1" lang="ja-JP" altLang="en-US" smtClean="0"/>
              <a:t>49</a:t>
            </a:fld>
            <a:endParaRPr kumimoji="1" lang="ja-JP" altLang="en-US"/>
          </a:p>
        </p:txBody>
      </p:sp>
    </p:spTree>
    <p:extLst>
      <p:ext uri="{BB962C8B-B14F-4D97-AF65-F5344CB8AC3E}">
        <p14:creationId xmlns:p14="http://schemas.microsoft.com/office/powerpoint/2010/main" val="3983768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52</a:t>
            </a:fld>
            <a:endParaRPr kumimoji="1" lang="ja-JP" altLang="en-US"/>
          </a:p>
        </p:txBody>
      </p:sp>
    </p:spTree>
    <p:extLst>
      <p:ext uri="{BB962C8B-B14F-4D97-AF65-F5344CB8AC3E}">
        <p14:creationId xmlns:p14="http://schemas.microsoft.com/office/powerpoint/2010/main" val="9931354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3"/>
            <a:ext cx="12028648" cy="2429942"/>
          </a:xfrm>
        </p:spPr>
        <p:txBody>
          <a:bodyPr anchor="b">
            <a:normAutofit/>
          </a:bodyPr>
          <a:lstStyle>
            <a:lvl1pPr algn="ctr">
              <a:defRPr sz="5400">
                <a:solidFill>
                  <a:schemeClr val="bg1"/>
                </a:solidFill>
              </a:defRPr>
            </a:lvl1pPr>
          </a:lstStyle>
          <a:p>
            <a:r>
              <a:rPr kumimoji="1" lang="ja-JP" altLang="en-US"/>
              <a:t>マスター タイトルの書式設定</a:t>
            </a:r>
            <a:endParaRPr kumimoji="1" lang="ja-JP" altLang="en-US" dirty="0"/>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ja-JP" altLang="en-US" dirty="0"/>
          </a:p>
        </p:txBody>
      </p:sp>
      <p:pic>
        <p:nvPicPr>
          <p:cNvPr id="6" name="図 5" descr="アイコン&#10;&#10;自動的に生成された説明">
            <a:extLst>
              <a:ext uri="{FF2B5EF4-FFF2-40B4-BE49-F238E27FC236}">
                <a16:creationId xmlns:a16="http://schemas.microsoft.com/office/drawing/2014/main" id="{FC68725E-052B-4DB9-BEA3-BF3CD8ED0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7E6E4C4E-0097-06C2-F329-7F786EDF77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9" name="日付プレースホルダー 3">
            <a:extLst>
              <a:ext uri="{FF2B5EF4-FFF2-40B4-BE49-F238E27FC236}">
                <a16:creationId xmlns:a16="http://schemas.microsoft.com/office/drawing/2014/main" id="{7842B9B6-0D7E-67A8-88DC-D17CEDB023A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B4F69888-FD18-934F-B438-B5E86A292D09}" type="datetime1">
              <a:rPr lang="ja-JP" altLang="en-US" smtClean="0"/>
              <a:t>2025/3/19</a:t>
            </a:fld>
            <a:endParaRPr lang="ja-JP" altLang="en-US" dirty="0"/>
          </a:p>
        </p:txBody>
      </p:sp>
      <p:sp>
        <p:nvSpPr>
          <p:cNvPr id="11" name="スライド番号プレースホルダー 5">
            <a:extLst>
              <a:ext uri="{FF2B5EF4-FFF2-40B4-BE49-F238E27FC236}">
                <a16:creationId xmlns:a16="http://schemas.microsoft.com/office/drawing/2014/main" id="{48D60F90-7C5C-4A45-A1E0-9E8996A74E44}"/>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5587053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69" y="1709738"/>
            <a:ext cx="12028647" cy="2852737"/>
          </a:xfrm>
        </p:spPr>
        <p:txBody>
          <a:bodyPr anchor="b">
            <a:normAutofit/>
          </a:bodyPr>
          <a:lstStyle>
            <a:lvl1pPr>
              <a:defRPr sz="5400">
                <a:solidFill>
                  <a:schemeClr val="bg1"/>
                </a:solidFill>
              </a:defRPr>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9"/>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フッター プレースホルダー 4">
            <a:extLst>
              <a:ext uri="{FF2B5EF4-FFF2-40B4-BE49-F238E27FC236}">
                <a16:creationId xmlns:a16="http://schemas.microsoft.com/office/drawing/2014/main" id="{91D19A59-09CC-51BA-F212-DC5C69EC2D9F}"/>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日付プレースホルダー 3">
            <a:extLst>
              <a:ext uri="{FF2B5EF4-FFF2-40B4-BE49-F238E27FC236}">
                <a16:creationId xmlns:a16="http://schemas.microsoft.com/office/drawing/2014/main" id="{0B13B905-C4D9-C0EC-362E-71E25C5E1FE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8635BF6C-0FB7-974F-9C7C-7AA7F242EDB5}" type="datetime1">
              <a:rPr lang="ja-JP" altLang="en-US" smtClean="0"/>
              <a:t>2025/3/19</a:t>
            </a:fld>
            <a:endParaRPr lang="ja-JP" altLang="en-US" dirty="0"/>
          </a:p>
        </p:txBody>
      </p:sp>
      <p:sp>
        <p:nvSpPr>
          <p:cNvPr id="10" name="スライド番号プレースホルダー 5">
            <a:extLst>
              <a:ext uri="{FF2B5EF4-FFF2-40B4-BE49-F238E27FC236}">
                <a16:creationId xmlns:a16="http://schemas.microsoft.com/office/drawing/2014/main" id="{94641B38-5F6C-5D81-A199-CAA2FA7F1A69}"/>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314932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ロゴなし）">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860606"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1253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1253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フッター プレースホルダー 4">
            <a:extLst>
              <a:ext uri="{FF2B5EF4-FFF2-40B4-BE49-F238E27FC236}">
                <a16:creationId xmlns:a16="http://schemas.microsoft.com/office/drawing/2014/main" id="{D437027F-8AAF-9A9D-9062-1F40BBCE66BB}"/>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7" name="日付プレースホルダー 3">
            <a:extLst>
              <a:ext uri="{FF2B5EF4-FFF2-40B4-BE49-F238E27FC236}">
                <a16:creationId xmlns:a16="http://schemas.microsoft.com/office/drawing/2014/main" id="{3E719EB8-1395-0E22-5D55-67963DF3A91F}"/>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9EB59E4C-207F-574F-90BB-7293141D7AE8}" type="datetime1">
              <a:rPr lang="ja-JP" altLang="en-US" smtClean="0"/>
              <a:t>2025/3/19</a:t>
            </a:fld>
            <a:endParaRPr lang="ja-JP" altLang="en-US" dirty="0"/>
          </a:p>
        </p:txBody>
      </p:sp>
      <p:sp>
        <p:nvSpPr>
          <p:cNvPr id="11" name="スライド番号プレースホルダー 5">
            <a:extLst>
              <a:ext uri="{FF2B5EF4-FFF2-40B4-BE49-F238E27FC236}">
                <a16:creationId xmlns:a16="http://schemas.microsoft.com/office/drawing/2014/main" id="{1C3FA26F-EAB0-00F4-E95A-6A6D7ED76FC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065890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タイトルのみ（ロゴなし）">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882217"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フッター プレースホルダー 4">
            <a:extLst>
              <a:ext uri="{FF2B5EF4-FFF2-40B4-BE49-F238E27FC236}">
                <a16:creationId xmlns:a16="http://schemas.microsoft.com/office/drawing/2014/main" id="{68662EE1-3F0A-BF83-C7AF-27854F458162}"/>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5" name="日付プレースホルダー 3">
            <a:extLst>
              <a:ext uri="{FF2B5EF4-FFF2-40B4-BE49-F238E27FC236}">
                <a16:creationId xmlns:a16="http://schemas.microsoft.com/office/drawing/2014/main" id="{F594FF63-95FF-903D-2500-BC9F43CA8208}"/>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703AA8BE-D526-D04E-874E-F2072A06E482}" type="datetime1">
              <a:rPr lang="ja-JP" altLang="en-US" smtClean="0"/>
              <a:t>2025/3/19</a:t>
            </a:fld>
            <a:endParaRPr lang="ja-JP" altLang="en-US" dirty="0"/>
          </a:p>
        </p:txBody>
      </p:sp>
      <p:sp>
        <p:nvSpPr>
          <p:cNvPr id="9" name="スライド番号プレースホルダー 5">
            <a:extLst>
              <a:ext uri="{FF2B5EF4-FFF2-40B4-BE49-F238E27FC236}">
                <a16:creationId xmlns:a16="http://schemas.microsoft.com/office/drawing/2014/main" id="{DE46AF14-E354-ABF0-FD69-99CE8B5A404B}"/>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4896172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タイトルなし（ロゴ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 name="フッター プレースホルダー 4">
            <a:extLst>
              <a:ext uri="{FF2B5EF4-FFF2-40B4-BE49-F238E27FC236}">
                <a16:creationId xmlns:a16="http://schemas.microsoft.com/office/drawing/2014/main" id="{CC4E3395-FEA1-05F2-AFA9-42537CE11DB6}"/>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4" name="日付プレースホルダー 3">
            <a:extLst>
              <a:ext uri="{FF2B5EF4-FFF2-40B4-BE49-F238E27FC236}">
                <a16:creationId xmlns:a16="http://schemas.microsoft.com/office/drawing/2014/main" id="{B97D7E45-2E6A-D4F2-6F00-0B744B99CAC0}"/>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13C18825-1A67-9F4D-AFB5-BE9C652378DB}" type="datetime1">
              <a:rPr lang="ja-JP" altLang="en-US" smtClean="0"/>
              <a:t>2025/3/19</a:t>
            </a:fld>
            <a:endParaRPr lang="ja-JP" altLang="en-US" dirty="0"/>
          </a:p>
        </p:txBody>
      </p:sp>
      <p:sp>
        <p:nvSpPr>
          <p:cNvPr id="6" name="スライド番号プレースホルダー 5">
            <a:extLst>
              <a:ext uri="{FF2B5EF4-FFF2-40B4-BE49-F238E27FC236}">
                <a16:creationId xmlns:a16="http://schemas.microsoft.com/office/drawing/2014/main" id="{CDD8D73D-2A7C-8F9C-1C15-E7ACF3E1294E}"/>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453190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4">
            <a:extLst>
              <a:ext uri="{FF2B5EF4-FFF2-40B4-BE49-F238E27FC236}">
                <a16:creationId xmlns:a16="http://schemas.microsoft.com/office/drawing/2014/main" id="{26B4F219-99F5-0574-00AF-AD0D0A1E41A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4" name="日付プレースホルダー 3">
            <a:extLst>
              <a:ext uri="{FF2B5EF4-FFF2-40B4-BE49-F238E27FC236}">
                <a16:creationId xmlns:a16="http://schemas.microsoft.com/office/drawing/2014/main" id="{6020AEEB-6C86-E569-9769-B90FB959CF5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3E1285AA-897D-1B41-80C4-9CADD39F2B72}" type="datetime1">
              <a:rPr lang="ja-JP" altLang="en-US" smtClean="0"/>
              <a:t>2025/3/19</a:t>
            </a:fld>
            <a:endParaRPr lang="ja-JP" altLang="en-US" dirty="0"/>
          </a:p>
        </p:txBody>
      </p:sp>
      <p:sp>
        <p:nvSpPr>
          <p:cNvPr id="7" name="スライド番号プレースホルダー 5">
            <a:extLst>
              <a:ext uri="{FF2B5EF4-FFF2-40B4-BE49-F238E27FC236}">
                <a16:creationId xmlns:a16="http://schemas.microsoft.com/office/drawing/2014/main" id="{8A5D2FFA-A3BC-D2A4-4575-EBFA7DB755A7}"/>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795024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40264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4" name="図 3" descr="アイコン&#10;&#10;自動的に生成された説明">
            <a:extLst>
              <a:ext uri="{FF2B5EF4-FFF2-40B4-BE49-F238E27FC236}">
                <a16:creationId xmlns:a16="http://schemas.microsoft.com/office/drawing/2014/main" id="{B3D0057D-F90A-7B0E-EA7D-02FA2E228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6" name="フッター プレースホルダー 4">
            <a:extLst>
              <a:ext uri="{FF2B5EF4-FFF2-40B4-BE49-F238E27FC236}">
                <a16:creationId xmlns:a16="http://schemas.microsoft.com/office/drawing/2014/main" id="{1A5054F3-8716-A9F7-8D33-FEF23CE1AAD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8" name="日付プレースホルダー 3">
            <a:extLst>
              <a:ext uri="{FF2B5EF4-FFF2-40B4-BE49-F238E27FC236}">
                <a16:creationId xmlns:a16="http://schemas.microsoft.com/office/drawing/2014/main" id="{D49A2A73-5315-F63A-7D7C-D279E093F5B7}"/>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D872B714-7835-9A49-ABBD-775ABF35C7D9}" type="datetime1">
              <a:rPr lang="ja-JP" altLang="en-US" smtClean="0"/>
              <a:t>2025/3/19</a:t>
            </a:fld>
            <a:endParaRPr lang="ja-JP" altLang="en-US" dirty="0"/>
          </a:p>
        </p:txBody>
      </p:sp>
      <p:sp>
        <p:nvSpPr>
          <p:cNvPr id="11" name="スライド番号プレースホルダー 5">
            <a:extLst>
              <a:ext uri="{FF2B5EF4-FFF2-40B4-BE49-F238E27FC236}">
                <a16:creationId xmlns:a16="http://schemas.microsoft.com/office/drawing/2014/main" id="{7992E8C2-AC1E-39EC-F484-2B9D0E643BE3}"/>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446047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ヘッドメッセージあり）">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988598"/>
            <a:ext cx="11882216" cy="4506413"/>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4" name="図 3" descr="アイコン&#10;&#10;自動的に生成された説明">
            <a:extLst>
              <a:ext uri="{FF2B5EF4-FFF2-40B4-BE49-F238E27FC236}">
                <a16:creationId xmlns:a16="http://schemas.microsoft.com/office/drawing/2014/main" id="{B3D0057D-F90A-7B0E-EA7D-02FA2E228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6" name="フッター プレースホルダー 4">
            <a:extLst>
              <a:ext uri="{FF2B5EF4-FFF2-40B4-BE49-F238E27FC236}">
                <a16:creationId xmlns:a16="http://schemas.microsoft.com/office/drawing/2014/main" id="{1A5054F3-8716-A9F7-8D33-FEF23CE1AAD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8" name="日付プレースホルダー 3">
            <a:extLst>
              <a:ext uri="{FF2B5EF4-FFF2-40B4-BE49-F238E27FC236}">
                <a16:creationId xmlns:a16="http://schemas.microsoft.com/office/drawing/2014/main" id="{D49A2A73-5315-F63A-7D7C-D279E093F5B7}"/>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C10C4CFC-099A-4944-9C8E-B6E0AFE5F679}" type="datetime1">
              <a:rPr lang="ja-JP" altLang="en-US" smtClean="0"/>
              <a:t>2025/3/19</a:t>
            </a:fld>
            <a:endParaRPr lang="ja-JP" altLang="en-US" dirty="0"/>
          </a:p>
        </p:txBody>
      </p:sp>
      <p:sp>
        <p:nvSpPr>
          <p:cNvPr id="11" name="スライド番号プレースホルダー 5">
            <a:extLst>
              <a:ext uri="{FF2B5EF4-FFF2-40B4-BE49-F238E27FC236}">
                <a16:creationId xmlns:a16="http://schemas.microsoft.com/office/drawing/2014/main" id="{7992E8C2-AC1E-39EC-F484-2B9D0E643BE3}"/>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
        <p:nvSpPr>
          <p:cNvPr id="5" name="コンテンツ プレースホルダー 2">
            <a:extLst>
              <a:ext uri="{FF2B5EF4-FFF2-40B4-BE49-F238E27FC236}">
                <a16:creationId xmlns:a16="http://schemas.microsoft.com/office/drawing/2014/main" id="{B1ACBA0A-8CE8-9D1E-7BD2-8EA325AB4056}"/>
              </a:ext>
            </a:extLst>
          </p:cNvPr>
          <p:cNvSpPr>
            <a:spLocks noGrp="1"/>
          </p:cNvSpPr>
          <p:nvPr>
            <p:ph idx="10" hasCustomPrompt="1"/>
          </p:nvPr>
        </p:nvSpPr>
        <p:spPr>
          <a:xfrm>
            <a:off x="165697" y="1021047"/>
            <a:ext cx="11882216" cy="833448"/>
          </a:xfrm>
        </p:spPr>
        <p:txBody>
          <a:bodyPr>
            <a:normAutofit/>
          </a:bodyPr>
          <a:lstStyle>
            <a:lvl1pPr marL="0" indent="0">
              <a:buNone/>
              <a:defRPr sz="2400"/>
            </a:lvl1pPr>
            <a:lvl2pPr>
              <a:defRPr sz="3200"/>
            </a:lvl2pPr>
            <a:lvl3pPr>
              <a:defRPr sz="2800"/>
            </a:lvl3pPr>
            <a:lvl4pPr>
              <a:defRPr sz="2400"/>
            </a:lvl4pPr>
            <a:lvl5pPr>
              <a:defRPr sz="2000"/>
            </a:lvl5pPr>
          </a:lstStyle>
          <a:p>
            <a:pPr lvl="0"/>
            <a:r>
              <a:rPr kumimoji="1" lang="ja-JP" altLang="en-US" dirty="0"/>
              <a:t>ヘッドメッセージ</a:t>
            </a:r>
            <a:endParaRPr kumimoji="1" lang="en-US" altLang="ja-JP" dirty="0"/>
          </a:p>
        </p:txBody>
      </p:sp>
    </p:spTree>
    <p:extLst>
      <p:ext uri="{BB962C8B-B14F-4D97-AF65-F5344CB8AC3E}">
        <p14:creationId xmlns:p14="http://schemas.microsoft.com/office/powerpoint/2010/main" val="3738302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781D155-4C3B-C12D-054E-4661B31DC115}"/>
              </a:ext>
            </a:extLst>
          </p:cNvPr>
          <p:cNvSpPr/>
          <p:nvPr/>
        </p:nvSpPr>
        <p:spPr>
          <a:xfrm>
            <a:off x="0" y="0"/>
            <a:ext cx="12192000" cy="456247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8F1C5EA0-36E0-EF0F-6FBE-2EA55F0A8719}"/>
              </a:ext>
            </a:extLst>
          </p:cNvPr>
          <p:cNvSpPr>
            <a:spLocks noGrp="1"/>
          </p:cNvSpPr>
          <p:nvPr>
            <p:ph type="title"/>
          </p:nvPr>
        </p:nvSpPr>
        <p:spPr>
          <a:xfrm>
            <a:off x="82570" y="1709738"/>
            <a:ext cx="12028648" cy="2852737"/>
          </a:xfrm>
        </p:spPr>
        <p:txBody>
          <a:bodyPr anchor="b">
            <a:normAutofit/>
          </a:bodyPr>
          <a:lstStyle>
            <a:lvl1pPr>
              <a:defRPr sz="5400">
                <a:solidFill>
                  <a:schemeClr val="bg1"/>
                </a:solidFill>
              </a:defRPr>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B37047C6-60D3-894C-566C-BD8BF403D0F7}"/>
              </a:ext>
            </a:extLst>
          </p:cNvPr>
          <p:cNvSpPr>
            <a:spLocks noGrp="1"/>
          </p:cNvSpPr>
          <p:nvPr>
            <p:ph type="body" idx="1"/>
          </p:nvPr>
        </p:nvSpPr>
        <p:spPr>
          <a:xfrm>
            <a:off x="82570" y="4688958"/>
            <a:ext cx="12028648" cy="1400692"/>
          </a:xfrm>
        </p:spPr>
        <p:txBody>
          <a:bodyPr>
            <a:normAutofit/>
          </a:bodyPr>
          <a:lstStyle>
            <a:lvl1pPr marL="0" indent="0">
              <a:buNone/>
              <a:defRPr sz="36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pic>
        <p:nvPicPr>
          <p:cNvPr id="8" name="図 7" descr="アイコン&#10;&#10;自動的に生成された説明">
            <a:extLst>
              <a:ext uri="{FF2B5EF4-FFF2-40B4-BE49-F238E27FC236}">
                <a16:creationId xmlns:a16="http://schemas.microsoft.com/office/drawing/2014/main" id="{67A5805C-38B6-B2FE-E844-57BD569213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4" name="フッター プレースホルダー 4">
            <a:extLst>
              <a:ext uri="{FF2B5EF4-FFF2-40B4-BE49-F238E27FC236}">
                <a16:creationId xmlns:a16="http://schemas.microsoft.com/office/drawing/2014/main" id="{A88FB6CB-0493-80F7-D940-AF3C61C6D45C}"/>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日付プレースホルダー 3">
            <a:extLst>
              <a:ext uri="{FF2B5EF4-FFF2-40B4-BE49-F238E27FC236}">
                <a16:creationId xmlns:a16="http://schemas.microsoft.com/office/drawing/2014/main" id="{A16F2070-AB41-CA7F-AD79-213F1314F5C1}"/>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E5CE1142-7411-874F-B51A-EDACD7046F5B}" type="datetime1">
              <a:rPr lang="ja-JP" altLang="en-US" smtClean="0"/>
              <a:t>2025/3/19</a:t>
            </a:fld>
            <a:endParaRPr lang="ja-JP" altLang="en-US" dirty="0"/>
          </a:p>
        </p:txBody>
      </p:sp>
      <p:sp>
        <p:nvSpPr>
          <p:cNvPr id="11" name="スライド番号プレースホルダー 5">
            <a:extLst>
              <a:ext uri="{FF2B5EF4-FFF2-40B4-BE49-F238E27FC236}">
                <a16:creationId xmlns:a16="http://schemas.microsoft.com/office/drawing/2014/main" id="{8E6E7692-244B-C8A9-226D-6F3653CE57CD}"/>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90925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D13F7778-4998-A377-6A60-42147D5C6314}"/>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CBEE8225-3D6F-A1F1-100F-90BC1679DA39}"/>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EA54AFB4-1AFE-21AE-D95B-1CC39D8AFC27}"/>
              </a:ext>
            </a:extLst>
          </p:cNvPr>
          <p:cNvSpPr>
            <a:spLocks noGrp="1"/>
          </p:cNvSpPr>
          <p:nvPr>
            <p:ph sz="half" idx="1"/>
          </p:nvPr>
        </p:nvSpPr>
        <p:spPr>
          <a:xfrm>
            <a:off x="165696" y="1088019"/>
            <a:ext cx="5854103" cy="540145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E82E4A2E-10DA-3420-982D-FA0B788DAE08}"/>
              </a:ext>
            </a:extLst>
          </p:cNvPr>
          <p:cNvSpPr>
            <a:spLocks noGrp="1"/>
          </p:cNvSpPr>
          <p:nvPr>
            <p:ph sz="half" idx="2"/>
          </p:nvPr>
        </p:nvSpPr>
        <p:spPr>
          <a:xfrm>
            <a:off x="6172199" y="1088018"/>
            <a:ext cx="5854103" cy="54014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7" name="図 6" descr="アイコン&#10;&#10;自動的に生成された説明">
            <a:extLst>
              <a:ext uri="{FF2B5EF4-FFF2-40B4-BE49-F238E27FC236}">
                <a16:creationId xmlns:a16="http://schemas.microsoft.com/office/drawing/2014/main" id="{38138C44-7B34-374A-1AA3-F4108A1E0F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5" name="フッター プレースホルダー 4">
            <a:extLst>
              <a:ext uri="{FF2B5EF4-FFF2-40B4-BE49-F238E27FC236}">
                <a16:creationId xmlns:a16="http://schemas.microsoft.com/office/drawing/2014/main" id="{832B0C6A-8327-B6BA-FDD4-7D1C09C6B81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9" name="日付プレースホルダー 3">
            <a:extLst>
              <a:ext uri="{FF2B5EF4-FFF2-40B4-BE49-F238E27FC236}">
                <a16:creationId xmlns:a16="http://schemas.microsoft.com/office/drawing/2014/main" id="{1825B8EB-B309-4CAA-41C8-CD68E6222235}"/>
              </a:ext>
            </a:extLst>
          </p:cNvPr>
          <p:cNvSpPr>
            <a:spLocks noGrp="1"/>
          </p:cNvSpPr>
          <p:nvPr>
            <p:ph type="dt" sz="half" idx="10"/>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67A8B338-6038-334C-9E46-ED3A16A1348B}" type="datetime1">
              <a:rPr lang="ja-JP" altLang="en-US" smtClean="0"/>
              <a:t>2025/3/19</a:t>
            </a:fld>
            <a:endParaRPr lang="ja-JP" altLang="en-US" dirty="0"/>
          </a:p>
        </p:txBody>
      </p:sp>
      <p:sp>
        <p:nvSpPr>
          <p:cNvPr id="12" name="スライド番号プレースホルダー 5">
            <a:extLst>
              <a:ext uri="{FF2B5EF4-FFF2-40B4-BE49-F238E27FC236}">
                <a16:creationId xmlns:a16="http://schemas.microsoft.com/office/drawing/2014/main" id="{BC740DFE-E0EF-64FC-958E-FA87E715F10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699832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00D4409-9781-4BE1-E096-6D25F0A250B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8DD0E7DB-531A-3848-08ED-0D862F81E492}"/>
              </a:ext>
            </a:extLst>
          </p:cNvPr>
          <p:cNvSpPr>
            <a:spLocks noGrp="1"/>
          </p:cNvSpPr>
          <p:nvPr>
            <p:ph type="title"/>
          </p:nvPr>
        </p:nvSpPr>
        <p:spPr>
          <a:xfrm>
            <a:off x="165696" y="74815"/>
            <a:ext cx="11113833"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pic>
        <p:nvPicPr>
          <p:cNvPr id="7" name="図 6" descr="アイコン&#10;&#10;自動的に生成された説明">
            <a:extLst>
              <a:ext uri="{FF2B5EF4-FFF2-40B4-BE49-F238E27FC236}">
                <a16:creationId xmlns:a16="http://schemas.microsoft.com/office/drawing/2014/main" id="{17B173BB-27FB-39BF-E0B7-4C5DE3FCDE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3" name="フッター プレースホルダー 4">
            <a:extLst>
              <a:ext uri="{FF2B5EF4-FFF2-40B4-BE49-F238E27FC236}">
                <a16:creationId xmlns:a16="http://schemas.microsoft.com/office/drawing/2014/main" id="{2C677EF9-ACFC-A9B9-8AE6-3CAE0EC2E70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5" name="日付プレースホルダー 3">
            <a:extLst>
              <a:ext uri="{FF2B5EF4-FFF2-40B4-BE49-F238E27FC236}">
                <a16:creationId xmlns:a16="http://schemas.microsoft.com/office/drawing/2014/main" id="{0BD9C6A9-6622-9C48-0FA0-1F12EBDF63A2}"/>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21556990-44B8-914D-9F28-0DB620140318}" type="datetime1">
              <a:rPr lang="ja-JP" altLang="en-US" smtClean="0"/>
              <a:t>2025/3/19</a:t>
            </a:fld>
            <a:endParaRPr lang="ja-JP" altLang="en-US" dirty="0"/>
          </a:p>
        </p:txBody>
      </p:sp>
      <p:sp>
        <p:nvSpPr>
          <p:cNvPr id="10" name="スライド番号プレースホルダー 5">
            <a:extLst>
              <a:ext uri="{FF2B5EF4-FFF2-40B4-BE49-F238E27FC236}">
                <a16:creationId xmlns:a16="http://schemas.microsoft.com/office/drawing/2014/main" id="{A2F7C81B-E87E-39F1-81CA-6979E87B0B48}"/>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959301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タイトルなし">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65100"/>
            <a:ext cx="11882216" cy="6329911"/>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pic>
        <p:nvPicPr>
          <p:cNvPr id="6" name="図 5" descr="アイコン&#10;&#10;自動的に生成された説明">
            <a:extLst>
              <a:ext uri="{FF2B5EF4-FFF2-40B4-BE49-F238E27FC236}">
                <a16:creationId xmlns:a16="http://schemas.microsoft.com/office/drawing/2014/main" id="{9E28E1B3-6134-BDF3-119F-F6B0C59AD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5251" y="0"/>
            <a:ext cx="908263" cy="908263"/>
          </a:xfrm>
          <a:prstGeom prst="rect">
            <a:avLst/>
          </a:prstGeom>
        </p:spPr>
      </p:pic>
      <p:sp>
        <p:nvSpPr>
          <p:cNvPr id="2" name="フッター プレースホルダー 4">
            <a:extLst>
              <a:ext uri="{FF2B5EF4-FFF2-40B4-BE49-F238E27FC236}">
                <a16:creationId xmlns:a16="http://schemas.microsoft.com/office/drawing/2014/main" id="{B5070AF8-B392-4ADA-A7CD-2F7659C0C1D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4" name="日付プレースホルダー 3">
            <a:extLst>
              <a:ext uri="{FF2B5EF4-FFF2-40B4-BE49-F238E27FC236}">
                <a16:creationId xmlns:a16="http://schemas.microsoft.com/office/drawing/2014/main" id="{D72F20E0-E2A8-DB8A-D2C7-66109B604CFF}"/>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38935D0F-7206-DB4F-BDC2-488242C292CB}" type="datetime1">
              <a:rPr lang="ja-JP" altLang="en-US" smtClean="0"/>
              <a:t>2025/3/19</a:t>
            </a:fld>
            <a:endParaRPr lang="ja-JP" altLang="en-US" dirty="0"/>
          </a:p>
        </p:txBody>
      </p:sp>
      <p:sp>
        <p:nvSpPr>
          <p:cNvPr id="7" name="スライド番号プレースホルダー 5">
            <a:extLst>
              <a:ext uri="{FF2B5EF4-FFF2-40B4-BE49-F238E27FC236}">
                <a16:creationId xmlns:a16="http://schemas.microsoft.com/office/drawing/2014/main" id="{F60DF4C3-CB41-BF87-F3B0-0AB19E13AE16}"/>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174063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D0CC42D-471E-9D02-4E0C-76511735626B}"/>
              </a:ext>
            </a:extLst>
          </p:cNvPr>
          <p:cNvSpPr/>
          <p:nvPr/>
        </p:nvSpPr>
        <p:spPr>
          <a:xfrm>
            <a:off x="0" y="0"/>
            <a:ext cx="12192000" cy="3552305"/>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FB1852EE-3664-CADF-C260-6780F11224B4}"/>
              </a:ext>
            </a:extLst>
          </p:cNvPr>
          <p:cNvSpPr>
            <a:spLocks noGrp="1"/>
          </p:cNvSpPr>
          <p:nvPr>
            <p:ph type="ctrTitle"/>
          </p:nvPr>
        </p:nvSpPr>
        <p:spPr>
          <a:xfrm>
            <a:off x="82570" y="1122362"/>
            <a:ext cx="12028648" cy="2479675"/>
          </a:xfrm>
        </p:spPr>
        <p:txBody>
          <a:bodyPr anchor="b">
            <a:normAutofit/>
          </a:bodyPr>
          <a:lstStyle>
            <a:lvl1pPr algn="ctr">
              <a:defRPr sz="5400">
                <a:solidFill>
                  <a:schemeClr val="bg1"/>
                </a:solidFill>
              </a:defRPr>
            </a:lvl1pPr>
          </a:lstStyle>
          <a:p>
            <a:r>
              <a:rPr kumimoji="1" lang="ja-JP" altLang="en-US"/>
              <a:t>マスター タイトルの書式設定</a:t>
            </a:r>
            <a:endParaRPr kumimoji="1" lang="ja-JP" altLang="en-US" dirty="0"/>
          </a:p>
        </p:txBody>
      </p:sp>
      <p:sp>
        <p:nvSpPr>
          <p:cNvPr id="3" name="字幕 2">
            <a:extLst>
              <a:ext uri="{FF2B5EF4-FFF2-40B4-BE49-F238E27FC236}">
                <a16:creationId xmlns:a16="http://schemas.microsoft.com/office/drawing/2014/main" id="{10DA9176-5CC8-B13E-B54B-C07F38E7FD10}"/>
              </a:ext>
            </a:extLst>
          </p:cNvPr>
          <p:cNvSpPr>
            <a:spLocks noGrp="1"/>
          </p:cNvSpPr>
          <p:nvPr>
            <p:ph type="subTitle" idx="1"/>
          </p:nvPr>
        </p:nvSpPr>
        <p:spPr>
          <a:xfrm>
            <a:off x="82570" y="3694814"/>
            <a:ext cx="12028648" cy="1562986"/>
          </a:xfrm>
        </p:spPr>
        <p:txBody>
          <a:bodyPr>
            <a:normAutofit/>
          </a:bodyPr>
          <a:lstStyle>
            <a:lvl1pPr marL="0" indent="0" algn="ctr">
              <a:buNone/>
              <a:defRPr sz="3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ja-JP" altLang="en-US" dirty="0"/>
          </a:p>
        </p:txBody>
      </p:sp>
      <p:sp>
        <p:nvSpPr>
          <p:cNvPr id="8" name="フッター プレースホルダー 4">
            <a:extLst>
              <a:ext uri="{FF2B5EF4-FFF2-40B4-BE49-F238E27FC236}">
                <a16:creationId xmlns:a16="http://schemas.microsoft.com/office/drawing/2014/main" id="{49BC2146-875A-5E4E-50F1-C8D97255C3DA}"/>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9" name="日付プレースホルダー 3">
            <a:extLst>
              <a:ext uri="{FF2B5EF4-FFF2-40B4-BE49-F238E27FC236}">
                <a16:creationId xmlns:a16="http://schemas.microsoft.com/office/drawing/2014/main" id="{C8FA29EE-0968-2A4E-1A1E-C1990F98392B}"/>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84DA18F6-E122-F445-A584-FA7D863623EF}" type="datetime1">
              <a:rPr lang="ja-JP" altLang="en-US" smtClean="0"/>
              <a:t>2025/3/19</a:t>
            </a:fld>
            <a:endParaRPr lang="ja-JP" altLang="en-US" dirty="0"/>
          </a:p>
        </p:txBody>
      </p:sp>
      <p:sp>
        <p:nvSpPr>
          <p:cNvPr id="10" name="スライド番号プレースホルダー 5">
            <a:extLst>
              <a:ext uri="{FF2B5EF4-FFF2-40B4-BE49-F238E27FC236}">
                <a16:creationId xmlns:a16="http://schemas.microsoft.com/office/drawing/2014/main" id="{10C149B5-49ED-EDA9-F247-04A164D9A15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26325093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ロゴな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F73FDE3-F086-B014-3D6D-9012F336F9F1}"/>
              </a:ext>
            </a:extLst>
          </p:cNvPr>
          <p:cNvSpPr/>
          <p:nvPr/>
        </p:nvSpPr>
        <p:spPr>
          <a:xfrm>
            <a:off x="0" y="0"/>
            <a:ext cx="12192000" cy="908263"/>
          </a:xfrm>
          <a:prstGeom prst="rect">
            <a:avLst/>
          </a:prstGeom>
          <a:solidFill>
            <a:srgbClr val="304B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ndParaRPr>
          </a:p>
        </p:txBody>
      </p:sp>
      <p:sp>
        <p:nvSpPr>
          <p:cNvPr id="2" name="タイトル 1">
            <a:extLst>
              <a:ext uri="{FF2B5EF4-FFF2-40B4-BE49-F238E27FC236}">
                <a16:creationId xmlns:a16="http://schemas.microsoft.com/office/drawing/2014/main" id="{0D2F75C7-AC4B-E3E8-AC6F-88D4AA6448C8}"/>
              </a:ext>
            </a:extLst>
          </p:cNvPr>
          <p:cNvSpPr>
            <a:spLocks noGrp="1"/>
          </p:cNvSpPr>
          <p:nvPr>
            <p:ph type="title"/>
          </p:nvPr>
        </p:nvSpPr>
        <p:spPr>
          <a:xfrm>
            <a:off x="165696" y="74815"/>
            <a:ext cx="11882216" cy="833448"/>
          </a:xfrm>
        </p:spPr>
        <p:txBody>
          <a:bodyPr/>
          <a:lstStyle>
            <a:lvl1pPr>
              <a:defRPr>
                <a:solidFill>
                  <a:schemeClr val="bg1"/>
                </a:solidFill>
              </a:defRPr>
            </a:lvl1pPr>
          </a:lstStyle>
          <a:p>
            <a:r>
              <a:rPr kumimoji="1" lang="ja-JP" altLang="en-US"/>
              <a:t>マスター タイトルの書式設定</a:t>
            </a:r>
            <a:endParaRPr kumimoji="1" lang="ja-JP" altLang="en-US" dirty="0"/>
          </a:p>
        </p:txBody>
      </p:sp>
      <p:sp>
        <p:nvSpPr>
          <p:cNvPr id="3" name="コンテンツ プレースホルダー 2">
            <a:extLst>
              <a:ext uri="{FF2B5EF4-FFF2-40B4-BE49-F238E27FC236}">
                <a16:creationId xmlns:a16="http://schemas.microsoft.com/office/drawing/2014/main" id="{6997D5D9-2536-7074-59E1-E0A36E7DF9EF}"/>
              </a:ext>
            </a:extLst>
          </p:cNvPr>
          <p:cNvSpPr>
            <a:spLocks noGrp="1"/>
          </p:cNvSpPr>
          <p:nvPr>
            <p:ph idx="1"/>
          </p:nvPr>
        </p:nvSpPr>
        <p:spPr>
          <a:xfrm>
            <a:off x="165697" y="1092370"/>
            <a:ext cx="11882216" cy="5397099"/>
          </a:xfrm>
        </p:spPr>
        <p:txBody>
          <a:bodyPr/>
          <a:lstStyle>
            <a:lvl1pPr marL="177800" indent="-177800">
              <a:defRPr sz="3600"/>
            </a:lvl1pPr>
            <a:lvl2pPr>
              <a:defRPr sz="3200"/>
            </a:lvl2pPr>
            <a:lvl3pPr>
              <a:defRPr sz="2800"/>
            </a:lvl3pPr>
            <a:lvl4pPr>
              <a:defRPr sz="2400"/>
            </a:lvl4pPr>
            <a:lvl5pPr>
              <a:defRPr sz="20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フッター プレースホルダー 4">
            <a:extLst>
              <a:ext uri="{FF2B5EF4-FFF2-40B4-BE49-F238E27FC236}">
                <a16:creationId xmlns:a16="http://schemas.microsoft.com/office/drawing/2014/main" id="{D7437C12-291C-1590-6A59-C38FE2AD5548}"/>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日付プレースホルダー 3">
            <a:extLst>
              <a:ext uri="{FF2B5EF4-FFF2-40B4-BE49-F238E27FC236}">
                <a16:creationId xmlns:a16="http://schemas.microsoft.com/office/drawing/2014/main" id="{48C014AA-B531-65BB-35B5-E7D8DD7A9F5D}"/>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B95BE5A6-6898-C148-9161-66D7B3A204CE}" type="datetime1">
              <a:rPr lang="ja-JP" altLang="en-US" smtClean="0"/>
              <a:t>2025/3/19</a:t>
            </a:fld>
            <a:endParaRPr lang="ja-JP" altLang="en-US" dirty="0"/>
          </a:p>
        </p:txBody>
      </p:sp>
      <p:sp>
        <p:nvSpPr>
          <p:cNvPr id="10" name="スライド番号プレースホルダー 5">
            <a:extLst>
              <a:ext uri="{FF2B5EF4-FFF2-40B4-BE49-F238E27FC236}">
                <a16:creationId xmlns:a16="http://schemas.microsoft.com/office/drawing/2014/main" id="{8C15817B-2D10-EC29-4E99-9EAE411561E1}"/>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48615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74F3A7-2F31-7660-1EE0-8C8E63554C37}"/>
              </a:ext>
            </a:extLst>
          </p:cNvPr>
          <p:cNvSpPr>
            <a:spLocks noGrp="1"/>
          </p:cNvSpPr>
          <p:nvPr>
            <p:ph type="title"/>
          </p:nvPr>
        </p:nvSpPr>
        <p:spPr>
          <a:xfrm>
            <a:off x="165696" y="74815"/>
            <a:ext cx="11776735" cy="833448"/>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DDD4CB1A-10BC-B73E-4E40-A1FBD7493D75}"/>
              </a:ext>
            </a:extLst>
          </p:cNvPr>
          <p:cNvSpPr>
            <a:spLocks noGrp="1"/>
          </p:cNvSpPr>
          <p:nvPr>
            <p:ph type="body" idx="1"/>
          </p:nvPr>
        </p:nvSpPr>
        <p:spPr>
          <a:xfrm>
            <a:off x="165697" y="1092370"/>
            <a:ext cx="11776735" cy="5402641"/>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a:extLst>
              <a:ext uri="{FF2B5EF4-FFF2-40B4-BE49-F238E27FC236}">
                <a16:creationId xmlns:a16="http://schemas.microsoft.com/office/drawing/2014/main" id="{4A6736C2-1D89-60EF-65B5-BA7F3B846A11}"/>
              </a:ext>
            </a:extLst>
          </p:cNvPr>
          <p:cNvSpPr>
            <a:spLocks noGrp="1"/>
          </p:cNvSpPr>
          <p:nvPr>
            <p:ph type="ftr" sz="quarter" idx="3"/>
          </p:nvPr>
        </p:nvSpPr>
        <p:spPr>
          <a:xfrm>
            <a:off x="80782" y="6619627"/>
            <a:ext cx="4114800" cy="171796"/>
          </a:xfrm>
          <a:prstGeom prst="rect">
            <a:avLst/>
          </a:prstGeom>
        </p:spPr>
        <p:txBody>
          <a:bodyPr vert="horz" lIns="91440" tIns="45720" rIns="91440" bIns="45720" rtlCol="0" anchor="ctr"/>
          <a:lstStyle>
            <a:lvl1pPr algn="l">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7" name="日付プレースホルダー 3">
            <a:extLst>
              <a:ext uri="{FF2B5EF4-FFF2-40B4-BE49-F238E27FC236}">
                <a16:creationId xmlns:a16="http://schemas.microsoft.com/office/drawing/2014/main" id="{779CD636-ED81-102E-71A7-1DF067CEC316}"/>
              </a:ext>
            </a:extLst>
          </p:cNvPr>
          <p:cNvSpPr>
            <a:spLocks noGrp="1"/>
          </p:cNvSpPr>
          <p:nvPr>
            <p:ph type="dt" sz="half" idx="2"/>
          </p:nvPr>
        </p:nvSpPr>
        <p:spPr>
          <a:xfrm>
            <a:off x="10511479" y="6619627"/>
            <a:ext cx="1073960" cy="171796"/>
          </a:xfrm>
          <a:prstGeom prst="rect">
            <a:avLst/>
          </a:prstGeom>
        </p:spPr>
        <p:txBody>
          <a:bodyPr vert="horz" lIns="91440" tIns="45720" rIns="91440" bIns="45720" rtlCol="0" anchor="ctr"/>
          <a:lstStyle>
            <a:lvl1pPr algn="r">
              <a:defRPr sz="1000">
                <a:solidFill>
                  <a:schemeClr val="tx1">
                    <a:tint val="82000"/>
                  </a:schemeClr>
                </a:solidFill>
                <a:latin typeface="BIZ UDPゴシック" panose="020B0400000000000000" pitchFamily="50" charset="-128"/>
                <a:ea typeface="BIZ UDPゴシック" panose="020B0400000000000000" pitchFamily="50" charset="-128"/>
              </a:defRPr>
            </a:lvl1pPr>
          </a:lstStyle>
          <a:p>
            <a:fld id="{237D6EE8-4858-414E-9B28-77BB727AD561}" type="datetime1">
              <a:rPr lang="ja-JP" altLang="en-US" smtClean="0"/>
              <a:t>2025/3/19</a:t>
            </a:fld>
            <a:endParaRPr lang="ja-JP" altLang="en-US" dirty="0"/>
          </a:p>
        </p:txBody>
      </p:sp>
      <p:sp>
        <p:nvSpPr>
          <p:cNvPr id="8" name="スライド番号プレースホルダー 5">
            <a:extLst>
              <a:ext uri="{FF2B5EF4-FFF2-40B4-BE49-F238E27FC236}">
                <a16:creationId xmlns:a16="http://schemas.microsoft.com/office/drawing/2014/main" id="{7A544312-81AC-1CC5-8ABA-27330743C70F}"/>
              </a:ext>
            </a:extLst>
          </p:cNvPr>
          <p:cNvSpPr>
            <a:spLocks noGrp="1"/>
          </p:cNvSpPr>
          <p:nvPr>
            <p:ph type="sldNum" sz="quarter" idx="4"/>
          </p:nvPr>
        </p:nvSpPr>
        <p:spPr>
          <a:xfrm>
            <a:off x="11425881" y="6506844"/>
            <a:ext cx="685337" cy="288174"/>
          </a:xfrm>
          <a:prstGeom prst="rect">
            <a:avLst/>
          </a:prstGeom>
        </p:spPr>
        <p:txBody>
          <a:bodyPr vert="horz" lIns="91440" tIns="45720" rIns="91440" bIns="45720" rtlCol="0" anchor="ctr"/>
          <a:lstStyle>
            <a:lvl1pPr algn="r">
              <a:defRPr sz="1800">
                <a:solidFill>
                  <a:schemeClr val="tx1">
                    <a:tint val="82000"/>
                  </a:schemeClr>
                </a:solidFill>
                <a:latin typeface="BIZ UDPゴシック" panose="020B0400000000000000" pitchFamily="50" charset="-128"/>
                <a:ea typeface="BIZ UDPゴシック" panose="020B0400000000000000" pitchFamily="50" charset="-128"/>
              </a:defRPr>
            </a:lvl1pPr>
          </a:lstStyle>
          <a:p>
            <a:fld id="{DDF0A04B-3F96-455C-AC58-511E5C06C175}" type="slidenum">
              <a:rPr lang="ja-JP" altLang="en-US" smtClean="0"/>
              <a:pPr/>
              <a:t>‹#›</a:t>
            </a:fld>
            <a:endParaRPr lang="ja-JP" altLang="en-US" dirty="0"/>
          </a:p>
        </p:txBody>
      </p:sp>
    </p:spTree>
    <p:extLst>
      <p:ext uri="{BB962C8B-B14F-4D97-AF65-F5344CB8AC3E}">
        <p14:creationId xmlns:p14="http://schemas.microsoft.com/office/powerpoint/2010/main" val="346747191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92"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Lst>
  <p:hf hdr="0" ftr="0" dt="0"/>
  <p:txStyles>
    <p:titleStyle>
      <a:lvl1pPr algn="l" defTabSz="914400" rtl="0" eaLnBrk="1" latinLnBrk="0" hangingPunct="1">
        <a:lnSpc>
          <a:spcPct val="90000"/>
        </a:lnSpc>
        <a:spcBef>
          <a:spcPct val="0"/>
        </a:spcBef>
        <a:buNone/>
        <a:defRPr kumimoji="1" sz="4400" kern="1200" spc="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2.bin"/><Relationship Id="rId4" Type="http://schemas.openxmlformats.org/officeDocument/2006/relationships/image" Target="../media/image12.wmf"/></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D3F69E-358C-AA3B-87AB-E2A1C399CD02}"/>
              </a:ext>
            </a:extLst>
          </p:cNvPr>
          <p:cNvSpPr>
            <a:spLocks noGrp="1"/>
          </p:cNvSpPr>
          <p:nvPr>
            <p:ph type="ctrTitle"/>
          </p:nvPr>
        </p:nvSpPr>
        <p:spPr>
          <a:xfrm>
            <a:off x="82570" y="1122363"/>
            <a:ext cx="12028648" cy="2116137"/>
          </a:xfrm>
        </p:spPr>
        <p:txBody>
          <a:bodyPr>
            <a:normAutofit/>
          </a:bodyPr>
          <a:lstStyle/>
          <a:p>
            <a:pPr>
              <a:lnSpc>
                <a:spcPct val="100000"/>
              </a:lnSpc>
            </a:pPr>
            <a:r>
              <a:rPr kumimoji="1" lang="ja-JP" altLang="en-US" sz="4400" dirty="0"/>
              <a:t>大規模ソフトウェアの保守支援を目的とした</a:t>
            </a:r>
            <a:br>
              <a:rPr kumimoji="1" lang="en-US" altLang="ja-JP" sz="4400" dirty="0"/>
            </a:br>
            <a:r>
              <a:rPr kumimoji="1" lang="ja-JP" altLang="en-US" sz="4400" dirty="0"/>
              <a:t>類似性分析と費用対効果見積りの研究</a:t>
            </a:r>
          </a:p>
        </p:txBody>
      </p:sp>
      <p:sp>
        <p:nvSpPr>
          <p:cNvPr id="3" name="字幕 2">
            <a:extLst>
              <a:ext uri="{FF2B5EF4-FFF2-40B4-BE49-F238E27FC236}">
                <a16:creationId xmlns:a16="http://schemas.microsoft.com/office/drawing/2014/main" id="{763BFBC6-954B-94BF-B0AD-6081021106F1}"/>
              </a:ext>
            </a:extLst>
          </p:cNvPr>
          <p:cNvSpPr>
            <a:spLocks noGrp="1"/>
          </p:cNvSpPr>
          <p:nvPr>
            <p:ph type="subTitle" idx="1"/>
          </p:nvPr>
        </p:nvSpPr>
        <p:spPr>
          <a:xfrm>
            <a:off x="82570" y="4313939"/>
            <a:ext cx="12028648" cy="1562986"/>
          </a:xfrm>
        </p:spPr>
        <p:txBody>
          <a:bodyPr>
            <a:normAutofit fontScale="77500" lnSpcReduction="20000"/>
          </a:bodyPr>
          <a:lstStyle/>
          <a:p>
            <a:r>
              <a:rPr kumimoji="1" lang="ja-JP" altLang="en-US" dirty="0"/>
              <a:t>大阪大学大学院 情報科学研究科</a:t>
            </a:r>
            <a:endParaRPr kumimoji="1" lang="en-US" altLang="ja-JP" dirty="0"/>
          </a:p>
          <a:p>
            <a:r>
              <a:rPr lang="ja-JP" altLang="en-US" dirty="0"/>
              <a:t>コンピュータサイエンス専攻 肥後研究室</a:t>
            </a:r>
            <a:endParaRPr lang="en-US" altLang="ja-JP" dirty="0"/>
          </a:p>
          <a:p>
            <a:r>
              <a:rPr kumimoji="1" lang="ja-JP" altLang="en-US" dirty="0"/>
              <a:t>横井一輝</a:t>
            </a:r>
          </a:p>
        </p:txBody>
      </p:sp>
    </p:spTree>
    <p:extLst>
      <p:ext uri="{BB962C8B-B14F-4D97-AF65-F5344CB8AC3E}">
        <p14:creationId xmlns:p14="http://schemas.microsoft.com/office/powerpoint/2010/main" val="2448552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41C3F-E0B1-8046-5066-8A4CC70879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CA5A26A-54B6-4CD2-AD9D-F49CE193A7E0}"/>
              </a:ext>
            </a:extLst>
          </p:cNvPr>
          <p:cNvSpPr>
            <a:spLocks noGrp="1"/>
          </p:cNvSpPr>
          <p:nvPr>
            <p:ph type="title"/>
          </p:nvPr>
        </p:nvSpPr>
        <p:spPr/>
        <p:txBody>
          <a:bodyPr/>
          <a:lstStyle/>
          <a:p>
            <a:r>
              <a:rPr lang="en-US" altLang="ja-JP" dirty="0"/>
              <a:t>2</a:t>
            </a:r>
            <a:r>
              <a:rPr kumimoji="1" lang="ja-JP" altLang="en-US" dirty="0"/>
              <a:t>章のゴール</a:t>
            </a:r>
          </a:p>
        </p:txBody>
      </p:sp>
      <p:sp>
        <p:nvSpPr>
          <p:cNvPr id="3" name="コンテンツ プレースホルダー 2">
            <a:extLst>
              <a:ext uri="{FF2B5EF4-FFF2-40B4-BE49-F238E27FC236}">
                <a16:creationId xmlns:a16="http://schemas.microsoft.com/office/drawing/2014/main" id="{D479B138-461C-6C50-30EF-62CE79B7C905}"/>
              </a:ext>
            </a:extLst>
          </p:cNvPr>
          <p:cNvSpPr>
            <a:spLocks noGrp="1"/>
          </p:cNvSpPr>
          <p:nvPr>
            <p:ph idx="1"/>
          </p:nvPr>
        </p:nvSpPr>
        <p:spPr/>
        <p:txBody>
          <a:bodyPr>
            <a:normAutofit/>
          </a:bodyPr>
          <a:lstStyle/>
          <a:p>
            <a:r>
              <a:rPr kumimoji="1" lang="ja-JP" altLang="en-US" sz="3200" b="1" dirty="0">
                <a:solidFill>
                  <a:schemeClr val="accent3"/>
                </a:solidFill>
              </a:rPr>
              <a:t>課題</a:t>
            </a:r>
            <a:endParaRPr kumimoji="1" lang="en-US" altLang="ja-JP" sz="3200" b="1" dirty="0">
              <a:solidFill>
                <a:schemeClr val="accent3"/>
              </a:solidFill>
            </a:endParaRPr>
          </a:p>
          <a:p>
            <a:pPr lvl="1">
              <a:buFont typeface="Wingdings" panose="05000000000000000000" pitchFamily="2" charset="2"/>
              <a:buChar char="l"/>
            </a:pPr>
            <a:r>
              <a:rPr lang="ja-JP" altLang="en-US" sz="2800" dirty="0"/>
              <a:t>既存手法は関数単位で検出</a:t>
            </a:r>
            <a:r>
              <a:rPr lang="ja-JP" altLang="en-US" sz="2800"/>
              <a:t>を行い検出粒度</a:t>
            </a:r>
            <a:r>
              <a:rPr lang="ja-JP" altLang="en-US" sz="2800" dirty="0"/>
              <a:t>が大きいため，</a:t>
            </a:r>
            <a:br>
              <a:rPr lang="en-US" altLang="ja-JP" sz="2800" dirty="0"/>
            </a:br>
            <a:r>
              <a:rPr lang="ja-JP" altLang="en-US" sz="2800" dirty="0"/>
              <a:t>検出</a:t>
            </a:r>
            <a:r>
              <a:rPr lang="ja-JP" altLang="en-US" sz="2800"/>
              <a:t>漏れが多く，</a:t>
            </a:r>
            <a:r>
              <a:rPr lang="ja-JP" altLang="en-US" sz="2800" dirty="0"/>
              <a:t>また保守対象となりにくい</a:t>
            </a:r>
            <a:endParaRPr lang="en-US" altLang="ja-JP" sz="2800" dirty="0"/>
          </a:p>
          <a:p>
            <a:r>
              <a:rPr kumimoji="1" lang="ja-JP" altLang="en-US" sz="3200" b="1" dirty="0">
                <a:solidFill>
                  <a:schemeClr val="accent3"/>
                </a:solidFill>
              </a:rPr>
              <a:t>解決策と貢献</a:t>
            </a:r>
            <a:endParaRPr kumimoji="1" lang="en-US" altLang="ja-JP" sz="3200" b="1" dirty="0">
              <a:solidFill>
                <a:schemeClr val="accent3"/>
              </a:solidFill>
            </a:endParaRPr>
          </a:p>
          <a:p>
            <a:pPr lvl="1">
              <a:buFont typeface="Wingdings" panose="05000000000000000000" pitchFamily="2" charset="2"/>
              <a:buChar char="l"/>
            </a:pPr>
            <a:r>
              <a:rPr lang="ja-JP" altLang="en-US" sz="2800" dirty="0"/>
              <a:t>関数クローンより粒度</a:t>
            </a:r>
            <a:r>
              <a:rPr lang="ja-JP" altLang="en-US" sz="2800"/>
              <a:t>の小さい，ブロッククローン検出手法の提案</a:t>
            </a:r>
            <a:endParaRPr lang="en-US" altLang="ja-JP" sz="2800" dirty="0"/>
          </a:p>
          <a:p>
            <a:pPr lvl="1">
              <a:buFont typeface="Wingdings" panose="05000000000000000000" pitchFamily="2" charset="2"/>
              <a:buChar char="l"/>
            </a:pPr>
            <a:r>
              <a:rPr kumimoji="1" lang="ja-JP" altLang="en-US" sz="2800"/>
              <a:t>検出時間およびメモリ使用量を</a:t>
            </a:r>
            <a:r>
              <a:rPr kumimoji="1" lang="ja-JP" altLang="en-US" sz="2800" dirty="0"/>
              <a:t>削減するための工夫</a:t>
            </a:r>
            <a:endParaRPr kumimoji="1" lang="en-US" altLang="ja-JP" sz="2800" dirty="0"/>
          </a:p>
          <a:p>
            <a:pPr lvl="1">
              <a:buFont typeface="Wingdings" panose="05000000000000000000" pitchFamily="2" charset="2"/>
              <a:buChar char="l"/>
            </a:pPr>
            <a:r>
              <a:rPr lang="ja-JP" altLang="en-US" sz="2800" dirty="0"/>
              <a:t>保守対象となるクローンの検出精度を評価</a:t>
            </a:r>
            <a:endParaRPr kumimoji="1" lang="en-US" altLang="ja-JP" sz="2800" dirty="0"/>
          </a:p>
          <a:p>
            <a:pPr lvl="1"/>
            <a:endParaRPr kumimoji="1" lang="ja-JP" altLang="en-US" sz="2800" dirty="0"/>
          </a:p>
        </p:txBody>
      </p:sp>
      <p:sp>
        <p:nvSpPr>
          <p:cNvPr id="4" name="コンテンツ プレースホルダー 3">
            <a:extLst>
              <a:ext uri="{FF2B5EF4-FFF2-40B4-BE49-F238E27FC236}">
                <a16:creationId xmlns:a16="http://schemas.microsoft.com/office/drawing/2014/main" id="{E84EB831-369E-66E4-EF1B-910242E67371}"/>
              </a:ext>
            </a:extLst>
          </p:cNvPr>
          <p:cNvSpPr>
            <a:spLocks noGrp="1"/>
          </p:cNvSpPr>
          <p:nvPr>
            <p:ph idx="10"/>
          </p:nvPr>
        </p:nvSpPr>
        <p:spPr/>
        <p:txBody>
          <a:bodyPr>
            <a:normAutofit lnSpcReduction="10000"/>
          </a:bodyPr>
          <a:lstStyle/>
          <a:p>
            <a:r>
              <a:rPr kumimoji="1" lang="ja-JP" altLang="en-US" dirty="0"/>
              <a:t>保守対象となりやすいコードブロック単位でのクローンを，高速かつ省メモリで検出する手法の提案</a:t>
            </a:r>
          </a:p>
        </p:txBody>
      </p:sp>
      <p:sp>
        <p:nvSpPr>
          <p:cNvPr id="5" name="スライド番号プレースホルダー 4">
            <a:extLst>
              <a:ext uri="{FF2B5EF4-FFF2-40B4-BE49-F238E27FC236}">
                <a16:creationId xmlns:a16="http://schemas.microsoft.com/office/drawing/2014/main" id="{AEF95A05-BC94-D5D9-4C63-688DA468C2BE}"/>
              </a:ext>
            </a:extLst>
          </p:cNvPr>
          <p:cNvSpPr>
            <a:spLocks noGrp="1"/>
          </p:cNvSpPr>
          <p:nvPr>
            <p:ph type="sldNum" sz="quarter" idx="4"/>
          </p:nvPr>
        </p:nvSpPr>
        <p:spPr/>
        <p:txBody>
          <a:bodyPr/>
          <a:lstStyle/>
          <a:p>
            <a:fld id="{DDF0A04B-3F96-455C-AC58-511E5C06C175}" type="slidenum">
              <a:rPr lang="ja-JP" altLang="en-US" smtClean="0"/>
              <a:pPr/>
              <a:t>10</a:t>
            </a:fld>
            <a:endParaRPr lang="ja-JP" altLang="en-US" dirty="0"/>
          </a:p>
        </p:txBody>
      </p:sp>
    </p:spTree>
    <p:extLst>
      <p:ext uri="{BB962C8B-B14F-4D97-AF65-F5344CB8AC3E}">
        <p14:creationId xmlns:p14="http://schemas.microsoft.com/office/powerpoint/2010/main" val="2523040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140541-3206-C316-1390-025F13197982}"/>
              </a:ext>
            </a:extLst>
          </p:cNvPr>
          <p:cNvSpPr>
            <a:spLocks noGrp="1"/>
          </p:cNvSpPr>
          <p:nvPr>
            <p:ph type="title"/>
          </p:nvPr>
        </p:nvSpPr>
        <p:spPr/>
        <p:txBody>
          <a:bodyPr>
            <a:normAutofit/>
          </a:bodyPr>
          <a:lstStyle/>
          <a:p>
            <a:r>
              <a:rPr kumimoji="1" lang="ja-JP" altLang="en-US" dirty="0"/>
              <a:t>既存手法　～関数クローン</a:t>
            </a:r>
            <a:r>
              <a:rPr kumimoji="1" lang="ja-JP" altLang="en-US"/>
              <a:t>検出法</a:t>
            </a:r>
            <a:r>
              <a:rPr kumimoji="1" lang="en-US" altLang="ja-JP" dirty="0"/>
              <a:t>[2-1]</a:t>
            </a:r>
            <a:r>
              <a:rPr kumimoji="1" lang="ja-JP" altLang="en-US" dirty="0"/>
              <a:t>～</a:t>
            </a:r>
          </a:p>
        </p:txBody>
      </p:sp>
      <p:sp>
        <p:nvSpPr>
          <p:cNvPr id="4" name="コンテンツ プレースホルダー 3">
            <a:extLst>
              <a:ext uri="{FF2B5EF4-FFF2-40B4-BE49-F238E27FC236}">
                <a16:creationId xmlns:a16="http://schemas.microsoft.com/office/drawing/2014/main" id="{4C777C58-5DF7-F64B-49B8-58F6FD273133}"/>
              </a:ext>
            </a:extLst>
          </p:cNvPr>
          <p:cNvSpPr>
            <a:spLocks noGrp="1"/>
          </p:cNvSpPr>
          <p:nvPr>
            <p:ph idx="10"/>
          </p:nvPr>
        </p:nvSpPr>
        <p:spPr/>
        <p:txBody>
          <a:bodyPr>
            <a:normAutofit fontScale="85000" lnSpcReduction="10000"/>
          </a:bodyPr>
          <a:lstStyle/>
          <a:p>
            <a:r>
              <a:rPr lang="ja-JP" altLang="en-US" dirty="0"/>
              <a:t>情報検索技術の一種である</a:t>
            </a:r>
            <a:r>
              <a:rPr lang="en-US" altLang="ja-JP" dirty="0"/>
              <a:t>TF-IDF</a:t>
            </a:r>
            <a:r>
              <a:rPr lang="ja-JP" altLang="en-US" dirty="0"/>
              <a:t>法を用いて，処理内容の意味的に類似したコードクローンを検出</a:t>
            </a:r>
            <a:endParaRPr lang="en-US" altLang="ja-JP" dirty="0"/>
          </a:p>
          <a:p>
            <a:r>
              <a:rPr kumimoji="1" lang="ja-JP" altLang="en-US" dirty="0"/>
              <a:t>関数単位でコードクローンを検出するため，コード片単位より集約が行いやすい</a:t>
            </a:r>
            <a:endParaRPr kumimoji="1" lang="en-US" altLang="ja-JP" dirty="0"/>
          </a:p>
        </p:txBody>
      </p:sp>
      <p:sp>
        <p:nvSpPr>
          <p:cNvPr id="6" name="テキスト ボックス 5">
            <a:extLst>
              <a:ext uri="{FF2B5EF4-FFF2-40B4-BE49-F238E27FC236}">
                <a16:creationId xmlns:a16="http://schemas.microsoft.com/office/drawing/2014/main" id="{68807FD6-FCB7-48AA-54F7-284E47DD47F7}"/>
              </a:ext>
            </a:extLst>
          </p:cNvPr>
          <p:cNvSpPr txBox="1"/>
          <p:nvPr/>
        </p:nvSpPr>
        <p:spPr>
          <a:xfrm>
            <a:off x="1950244" y="5719673"/>
            <a:ext cx="8218488" cy="494866"/>
          </a:xfrm>
          <a:prstGeom prst="rect">
            <a:avLst/>
          </a:prstGeom>
          <a:solidFill>
            <a:sysClr val="window" lastClr="FFFFFF">
              <a:lumMod val="95000"/>
            </a:sysClr>
          </a:solidFill>
          <a:ln w="12700" cap="flat" cmpd="sng" algn="ctr">
            <a:noFill/>
            <a:prstDash val="solid"/>
          </a:ln>
          <a:effectLst/>
        </p:spPr>
        <p:txBody>
          <a:bodyPr wrap="square" rtlCol="0">
            <a:no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[2-1]</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山中裕樹</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 </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崔恩瀞</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 </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吉田則裕</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 </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井上克郎</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 </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情報検索技術に基づく高速な関数クローン検出</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a:t>
            </a:r>
            <a:r>
              <a:rPr kumimoji="0" lang="ja-JP" altLang="en-US" sz="1200" b="0" i="0" u="none" strike="noStrike" kern="0" cap="none" spc="0" normalizeH="0" baseline="0" noProof="0" dirty="0">
                <a:ln>
                  <a:noFill/>
                </a:ln>
                <a:solidFill>
                  <a:srgbClr val="0C0C0C">
                    <a:lumMod val="75000"/>
                    <a:lumOff val="25000"/>
                  </a:srgbClr>
                </a:solidFill>
                <a:effectLst/>
                <a:uLnTx/>
                <a:uFillTx/>
                <a:ea typeface="メイリオ"/>
                <a:cs typeface="+mn-cs"/>
              </a:rPr>
              <a:t>情報処理学会論文誌</a:t>
            </a:r>
            <a:r>
              <a:rPr kumimoji="0" lang="en-US" altLang="ja-JP" sz="1200" b="0" i="0" u="none" strike="noStrike" kern="0" cap="none" spc="0" normalizeH="0" baseline="0" noProof="0" dirty="0">
                <a:ln>
                  <a:noFill/>
                </a:ln>
                <a:solidFill>
                  <a:srgbClr val="0C0C0C">
                    <a:lumMod val="75000"/>
                    <a:lumOff val="25000"/>
                  </a:srgbClr>
                </a:solidFill>
                <a:effectLst/>
                <a:uLnTx/>
                <a:uFillTx/>
                <a:ea typeface="メイリオ"/>
                <a:cs typeface="+mn-cs"/>
              </a:rPr>
              <a:t>, Vol. 55, No. 10, pp. 2245–2255, 2014.</a:t>
            </a:r>
          </a:p>
        </p:txBody>
      </p:sp>
      <p:sp>
        <p:nvSpPr>
          <p:cNvPr id="41" name="メモ 113">
            <a:extLst>
              <a:ext uri="{FF2B5EF4-FFF2-40B4-BE49-F238E27FC236}">
                <a16:creationId xmlns:a16="http://schemas.microsoft.com/office/drawing/2014/main" id="{61D1C760-1F94-F646-4553-DB9E0B185FCA}"/>
              </a:ext>
            </a:extLst>
          </p:cNvPr>
          <p:cNvSpPr/>
          <p:nvPr/>
        </p:nvSpPr>
        <p:spPr>
          <a:xfrm rot="10800000">
            <a:off x="1779513" y="3214348"/>
            <a:ext cx="774698" cy="939801"/>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42" name="メモ 114">
            <a:extLst>
              <a:ext uri="{FF2B5EF4-FFF2-40B4-BE49-F238E27FC236}">
                <a16:creationId xmlns:a16="http://schemas.microsoft.com/office/drawing/2014/main" id="{1649F6B3-3FE4-F18F-AB7A-293FC7E875A1}"/>
              </a:ext>
            </a:extLst>
          </p:cNvPr>
          <p:cNvSpPr/>
          <p:nvPr/>
        </p:nvSpPr>
        <p:spPr>
          <a:xfrm rot="10800000">
            <a:off x="1876806" y="3265149"/>
            <a:ext cx="774698" cy="939801"/>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43" name="メモ 115">
            <a:extLst>
              <a:ext uri="{FF2B5EF4-FFF2-40B4-BE49-F238E27FC236}">
                <a16:creationId xmlns:a16="http://schemas.microsoft.com/office/drawing/2014/main" id="{24F7B5A2-9B72-BA60-4032-03B981D9ECEB}"/>
              </a:ext>
            </a:extLst>
          </p:cNvPr>
          <p:cNvSpPr/>
          <p:nvPr/>
        </p:nvSpPr>
        <p:spPr>
          <a:xfrm rot="10800000">
            <a:off x="1959354" y="3342870"/>
            <a:ext cx="774698" cy="939801"/>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44" name="Freeform 13">
            <a:extLst>
              <a:ext uri="{FF2B5EF4-FFF2-40B4-BE49-F238E27FC236}">
                <a16:creationId xmlns:a16="http://schemas.microsoft.com/office/drawing/2014/main" id="{7369F3A6-FB97-B730-6DE5-2EE74E2F4711}"/>
              </a:ext>
            </a:extLst>
          </p:cNvPr>
          <p:cNvSpPr>
            <a:spLocks/>
          </p:cNvSpPr>
          <p:nvPr/>
        </p:nvSpPr>
        <p:spPr bwMode="auto">
          <a:xfrm>
            <a:off x="2120133" y="3523676"/>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18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45" name="Freeform 13">
            <a:extLst>
              <a:ext uri="{FF2B5EF4-FFF2-40B4-BE49-F238E27FC236}">
                <a16:creationId xmlns:a16="http://schemas.microsoft.com/office/drawing/2014/main" id="{5759DB56-C78C-7AB0-2457-88B52C9C8002}"/>
              </a:ext>
            </a:extLst>
          </p:cNvPr>
          <p:cNvSpPr>
            <a:spLocks/>
          </p:cNvSpPr>
          <p:nvPr/>
        </p:nvSpPr>
        <p:spPr bwMode="auto">
          <a:xfrm>
            <a:off x="2120133" y="3957029"/>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18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46" name="テキスト ボックス 9">
            <a:extLst>
              <a:ext uri="{FF2B5EF4-FFF2-40B4-BE49-F238E27FC236}">
                <a16:creationId xmlns:a16="http://schemas.microsoft.com/office/drawing/2014/main" id="{9BF0B445-6193-BF4E-DDB7-C7C0CD3EB2E5}"/>
              </a:ext>
            </a:extLst>
          </p:cNvPr>
          <p:cNvSpPr txBox="1"/>
          <p:nvPr/>
        </p:nvSpPr>
        <p:spPr>
          <a:xfrm>
            <a:off x="1557735" y="4360392"/>
            <a:ext cx="1395810" cy="307777"/>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ソースコード</a:t>
            </a:r>
          </a:p>
        </p:txBody>
      </p:sp>
      <p:graphicFrame>
        <p:nvGraphicFramePr>
          <p:cNvPr id="47" name="表 46">
            <a:extLst>
              <a:ext uri="{FF2B5EF4-FFF2-40B4-BE49-F238E27FC236}">
                <a16:creationId xmlns:a16="http://schemas.microsoft.com/office/drawing/2014/main" id="{8A90260E-44C7-556D-BF12-DB6C056AC419}"/>
              </a:ext>
            </a:extLst>
          </p:cNvPr>
          <p:cNvGraphicFramePr>
            <a:graphicFrameLocks noGrp="1"/>
          </p:cNvGraphicFramePr>
          <p:nvPr>
            <p:extLst>
              <p:ext uri="{D42A27DB-BD31-4B8C-83A1-F6EECF244321}">
                <p14:modId xmlns:p14="http://schemas.microsoft.com/office/powerpoint/2010/main" val="3708345057"/>
              </p:ext>
            </p:extLst>
          </p:nvPr>
        </p:nvGraphicFramePr>
        <p:xfrm>
          <a:off x="3457566" y="2800381"/>
          <a:ext cx="1075712" cy="883867"/>
        </p:xfrm>
        <a:graphic>
          <a:graphicData uri="http://schemas.openxmlformats.org/drawingml/2006/table">
            <a:tbl>
              <a:tblPr firstRow="1" bandRow="1"/>
              <a:tblGrid>
                <a:gridCol w="549339">
                  <a:extLst>
                    <a:ext uri="{9D8B030D-6E8A-4147-A177-3AD203B41FA5}">
                      <a16:colId xmlns:a16="http://schemas.microsoft.com/office/drawing/2014/main" val="20000"/>
                    </a:ext>
                  </a:extLst>
                </a:gridCol>
                <a:gridCol w="526373">
                  <a:extLst>
                    <a:ext uri="{9D8B030D-6E8A-4147-A177-3AD203B41FA5}">
                      <a16:colId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dirty="0">
                          <a:latin typeface="ＭＳ Ｐゴシック" panose="020B0600070205080204" pitchFamily="50" charset="-128"/>
                          <a:ea typeface="ＭＳ Ｐゴシック" panose="020B0600070205080204" pitchFamily="50" charset="-128"/>
                        </a:rPr>
                        <a:t>ワード</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dirty="0">
                          <a:latin typeface="ＭＳ Ｐゴシック" panose="020B0600070205080204" pitchFamily="50" charset="-128"/>
                          <a:ea typeface="ＭＳ Ｐゴシック" panose="020B0600070205080204" pitchFamily="50" charset="-128"/>
                        </a:rPr>
                        <a:t>個数</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xxx</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3</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err="1"/>
                        <a:t>yyy</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2</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aphicFrame>
        <p:nvGraphicFramePr>
          <p:cNvPr id="48" name="表 47">
            <a:extLst>
              <a:ext uri="{FF2B5EF4-FFF2-40B4-BE49-F238E27FC236}">
                <a16:creationId xmlns:a16="http://schemas.microsoft.com/office/drawing/2014/main" id="{3159B265-A16B-A4A1-ACDD-65F91D2A5144}"/>
              </a:ext>
            </a:extLst>
          </p:cNvPr>
          <p:cNvGraphicFramePr>
            <a:graphicFrameLocks noGrp="1"/>
          </p:cNvGraphicFramePr>
          <p:nvPr>
            <p:extLst>
              <p:ext uri="{D42A27DB-BD31-4B8C-83A1-F6EECF244321}">
                <p14:modId xmlns:p14="http://schemas.microsoft.com/office/powerpoint/2010/main" val="3114174041"/>
              </p:ext>
            </p:extLst>
          </p:nvPr>
        </p:nvGraphicFramePr>
        <p:xfrm>
          <a:off x="3457566" y="4060715"/>
          <a:ext cx="1075712" cy="883867"/>
        </p:xfrm>
        <a:graphic>
          <a:graphicData uri="http://schemas.openxmlformats.org/drawingml/2006/table">
            <a:tbl>
              <a:tblPr firstRow="1" bandRow="1"/>
              <a:tblGrid>
                <a:gridCol w="566696">
                  <a:extLst>
                    <a:ext uri="{9D8B030D-6E8A-4147-A177-3AD203B41FA5}">
                      <a16:colId xmlns:a16="http://schemas.microsoft.com/office/drawing/2014/main" val="20000"/>
                    </a:ext>
                  </a:extLst>
                </a:gridCol>
                <a:gridCol w="509016">
                  <a:extLst>
                    <a:ext uri="{9D8B030D-6E8A-4147-A177-3AD203B41FA5}">
                      <a16:colId xmlns:a16="http://schemas.microsoft.com/office/drawing/2014/main" val="20001"/>
                    </a:ext>
                  </a:extLst>
                </a:gridCol>
              </a:tblGrid>
              <a:tr h="236082">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dirty="0"/>
                        <a:t>ワード</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dirty="0"/>
                        <a:t>個数</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203864">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xxx</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4</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7839">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err="1"/>
                        <a:t>yyy</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3</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6082">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dirty="0"/>
                        <a:t>…</a:t>
                      </a:r>
                      <a:endParaRPr kumimoji="1" lang="ja-JP" altLang="en-US" sz="12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9" name="テキスト ボックス 9">
            <a:extLst>
              <a:ext uri="{FF2B5EF4-FFF2-40B4-BE49-F238E27FC236}">
                <a16:creationId xmlns:a16="http://schemas.microsoft.com/office/drawing/2014/main" id="{24F56125-A870-C163-90D2-5DC311D60115}"/>
              </a:ext>
            </a:extLst>
          </p:cNvPr>
          <p:cNvSpPr txBox="1"/>
          <p:nvPr/>
        </p:nvSpPr>
        <p:spPr>
          <a:xfrm>
            <a:off x="3329969" y="5010983"/>
            <a:ext cx="1342008"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ワードリスト</a:t>
            </a:r>
          </a:p>
        </p:txBody>
      </p:sp>
      <p:sp>
        <p:nvSpPr>
          <p:cNvPr id="50" name="テキスト ボックス 9">
            <a:extLst>
              <a:ext uri="{FF2B5EF4-FFF2-40B4-BE49-F238E27FC236}">
                <a16:creationId xmlns:a16="http://schemas.microsoft.com/office/drawing/2014/main" id="{95C61BD4-A8D4-F91C-3D4E-C1E67BDF23D1}"/>
              </a:ext>
            </a:extLst>
          </p:cNvPr>
          <p:cNvSpPr txBox="1"/>
          <p:nvPr/>
        </p:nvSpPr>
        <p:spPr>
          <a:xfrm>
            <a:off x="5349048" y="4857095"/>
            <a:ext cx="1431992" cy="307777"/>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特徴ベクトル</a:t>
            </a:r>
          </a:p>
        </p:txBody>
      </p:sp>
      <p:sp>
        <p:nvSpPr>
          <p:cNvPr id="51" name="角丸四角形 125">
            <a:extLst>
              <a:ext uri="{FF2B5EF4-FFF2-40B4-BE49-F238E27FC236}">
                <a16:creationId xmlns:a16="http://schemas.microsoft.com/office/drawing/2014/main" id="{72762CFD-AB9C-98A5-4407-DC41F5167E4B}"/>
              </a:ext>
            </a:extLst>
          </p:cNvPr>
          <p:cNvSpPr/>
          <p:nvPr/>
        </p:nvSpPr>
        <p:spPr>
          <a:xfrm>
            <a:off x="2762004" y="2469646"/>
            <a:ext cx="849272" cy="206311"/>
          </a:xfrm>
          <a:prstGeom prst="roundRect">
            <a:avLst/>
          </a:prstGeom>
          <a:noFill/>
          <a:ln w="12700" cap="flat" cmpd="sng" algn="ctr">
            <a:solidFill>
              <a:sysClr val="window" lastClr="FFFFFF">
                <a:lumMod val="50000"/>
              </a:sysClr>
            </a:solid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rPr>
              <a:t>STEP1</a:t>
            </a:r>
            <a:endParaRPr kumimoji="0" lang="ja-JP" altLang="en-US"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endParaRPr>
          </a:p>
        </p:txBody>
      </p:sp>
      <p:sp>
        <p:nvSpPr>
          <p:cNvPr id="52" name="テキスト ボックス 9">
            <a:extLst>
              <a:ext uri="{FF2B5EF4-FFF2-40B4-BE49-F238E27FC236}">
                <a16:creationId xmlns:a16="http://schemas.microsoft.com/office/drawing/2014/main" id="{FAB3A1FC-2924-3980-9722-C4136BDD2A89}"/>
              </a:ext>
            </a:extLst>
          </p:cNvPr>
          <p:cNvSpPr txBox="1"/>
          <p:nvPr/>
        </p:nvSpPr>
        <p:spPr>
          <a:xfrm>
            <a:off x="3596264" y="2492604"/>
            <a:ext cx="867451" cy="307777"/>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関数</a:t>
            </a:r>
            <a:r>
              <a:rPr kumimoji="0" lang="en-US" altLang="ja-JP" sz="1400" b="0" i="0" u="none" strike="noStrike" kern="1200" cap="none" spc="0" normalizeH="0" baseline="0" noProof="0" dirty="0">
                <a:ln>
                  <a:noFill/>
                </a:ln>
                <a:solidFill>
                  <a:srgbClr val="0C0C0C"/>
                </a:solidFill>
                <a:effectLst/>
                <a:uLnTx/>
                <a:uFillTx/>
                <a:latin typeface="Segoe UI"/>
                <a:ea typeface="ＭＳ Ｐゴシック" pitchFamily="50" charset="-128"/>
                <a:cs typeface="+mn-cs"/>
              </a:rPr>
              <a:t>A</a:t>
            </a:r>
            <a:endParaRPr kumimoji="0" lang="ja-JP" altLang="en-US" sz="1400" b="0" i="0" u="none" strike="noStrike" kern="1200" cap="none" spc="0" normalizeH="0" baseline="0" noProof="0" dirty="0">
              <a:ln>
                <a:noFill/>
              </a:ln>
              <a:solidFill>
                <a:srgbClr val="0C0C0C"/>
              </a:solidFill>
              <a:effectLst/>
              <a:uLnTx/>
              <a:uFillTx/>
              <a:latin typeface="Segoe UI"/>
              <a:ea typeface="ＭＳ Ｐゴシック" pitchFamily="50" charset="-128"/>
              <a:cs typeface="+mn-cs"/>
            </a:endParaRPr>
          </a:p>
        </p:txBody>
      </p:sp>
      <p:sp>
        <p:nvSpPr>
          <p:cNvPr id="53" name="テキスト ボックス 9">
            <a:extLst>
              <a:ext uri="{FF2B5EF4-FFF2-40B4-BE49-F238E27FC236}">
                <a16:creationId xmlns:a16="http://schemas.microsoft.com/office/drawing/2014/main" id="{E8E147EE-43B5-E016-4A23-62DEA0F491B4}"/>
              </a:ext>
            </a:extLst>
          </p:cNvPr>
          <p:cNvSpPr txBox="1"/>
          <p:nvPr/>
        </p:nvSpPr>
        <p:spPr>
          <a:xfrm>
            <a:off x="3622082" y="3754141"/>
            <a:ext cx="798720" cy="307777"/>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関数</a:t>
            </a:r>
            <a:r>
              <a:rPr kumimoji="0" lang="en-US" altLang="ja-JP" sz="1400" b="0" i="0" u="none" strike="noStrike" kern="1200" cap="none" spc="0" normalizeH="0" baseline="0" noProof="0" dirty="0">
                <a:ln>
                  <a:noFill/>
                </a:ln>
                <a:solidFill>
                  <a:srgbClr val="0C0C0C"/>
                </a:solidFill>
                <a:effectLst/>
                <a:uLnTx/>
                <a:uFillTx/>
                <a:latin typeface="Segoe UI"/>
                <a:ea typeface="ＭＳ Ｐゴシック" pitchFamily="50" charset="-128"/>
                <a:cs typeface="+mn-cs"/>
              </a:rPr>
              <a:t>B</a:t>
            </a:r>
            <a:endParaRPr kumimoji="0" lang="ja-JP" altLang="en-US" sz="1400" b="0" i="0" u="none" strike="noStrike" kern="1200" cap="none" spc="0" normalizeH="0" baseline="0" noProof="0" dirty="0">
              <a:ln>
                <a:noFill/>
              </a:ln>
              <a:solidFill>
                <a:srgbClr val="0C0C0C"/>
              </a:solidFill>
              <a:effectLst/>
              <a:uLnTx/>
              <a:uFillTx/>
              <a:latin typeface="Segoe UI"/>
              <a:ea typeface="ＭＳ Ｐゴシック" pitchFamily="50" charset="-128"/>
              <a:cs typeface="+mn-cs"/>
            </a:endParaRPr>
          </a:p>
        </p:txBody>
      </p:sp>
      <p:sp>
        <p:nvSpPr>
          <p:cNvPr id="54" name="テキスト ボックス 53">
            <a:extLst>
              <a:ext uri="{FF2B5EF4-FFF2-40B4-BE49-F238E27FC236}">
                <a16:creationId xmlns:a16="http://schemas.microsoft.com/office/drawing/2014/main" id="{727F9FD3-B523-34E4-6892-C30E32000CB3}"/>
              </a:ext>
            </a:extLst>
          </p:cNvPr>
          <p:cNvSpPr txBox="1"/>
          <p:nvPr/>
        </p:nvSpPr>
        <p:spPr>
          <a:xfrm>
            <a:off x="5741077" y="2810288"/>
            <a:ext cx="647934" cy="307777"/>
          </a:xfrm>
          <a:prstGeom prst="rect">
            <a:avLst/>
          </a:prstGeom>
          <a:noFill/>
        </p:spPr>
        <p:txBody>
          <a:bodyPr wrap="none" rtlCol="0">
            <a:spAutoFit/>
          </a:bodyPr>
          <a:lstStyle/>
          <a:p>
            <a:r>
              <a:rPr lang="ja-JP" altLang="en-US" sz="1400" dirty="0">
                <a:solidFill>
                  <a:prstClr val="black"/>
                </a:solidFill>
                <a:latin typeface="Calibri" panose="020F0502020204030204"/>
                <a:ea typeface="ＭＳ Ｐゴシック" pitchFamily="50" charset="-128"/>
              </a:rPr>
              <a:t>関数</a:t>
            </a:r>
            <a:r>
              <a:rPr lang="en-US" altLang="ja-JP" sz="1400" dirty="0">
                <a:solidFill>
                  <a:prstClr val="black"/>
                </a:solidFill>
                <a:latin typeface="Calibri" panose="020F0502020204030204"/>
                <a:ea typeface="ＭＳ Ｐゴシック" pitchFamily="50" charset="-128"/>
              </a:rPr>
              <a:t>A</a:t>
            </a:r>
          </a:p>
        </p:txBody>
      </p:sp>
      <p:pic>
        <p:nvPicPr>
          <p:cNvPr id="55" name="図 54">
            <a:extLst>
              <a:ext uri="{FF2B5EF4-FFF2-40B4-BE49-F238E27FC236}">
                <a16:creationId xmlns:a16="http://schemas.microsoft.com/office/drawing/2014/main" id="{DF5F7CDE-B228-A9C7-E050-EC550C55E365}"/>
              </a:ext>
            </a:extLst>
          </p:cNvPr>
          <p:cNvPicPr/>
          <p:nvPr/>
        </p:nvPicPr>
        <p:blipFill>
          <a:blip r:embed="rId2"/>
          <a:stretch>
            <a:fillRect/>
          </a:stretch>
        </p:blipFill>
        <p:spPr>
          <a:xfrm>
            <a:off x="5406715" y="3077205"/>
            <a:ext cx="1316659" cy="375887"/>
          </a:xfrm>
          <a:prstGeom prst="rect">
            <a:avLst/>
          </a:prstGeom>
        </p:spPr>
      </p:pic>
      <p:pic>
        <p:nvPicPr>
          <p:cNvPr id="56" name="図 55">
            <a:extLst>
              <a:ext uri="{FF2B5EF4-FFF2-40B4-BE49-F238E27FC236}">
                <a16:creationId xmlns:a16="http://schemas.microsoft.com/office/drawing/2014/main" id="{6F883ABB-0DE7-825A-983F-9C3AA2A150AA}"/>
              </a:ext>
            </a:extLst>
          </p:cNvPr>
          <p:cNvPicPr/>
          <p:nvPr/>
        </p:nvPicPr>
        <p:blipFill>
          <a:blip r:embed="rId3"/>
          <a:stretch>
            <a:fillRect/>
          </a:stretch>
        </p:blipFill>
        <p:spPr>
          <a:xfrm>
            <a:off x="5429950" y="4463240"/>
            <a:ext cx="1270189" cy="374648"/>
          </a:xfrm>
          <a:prstGeom prst="rect">
            <a:avLst/>
          </a:prstGeom>
        </p:spPr>
      </p:pic>
      <p:sp>
        <p:nvSpPr>
          <p:cNvPr id="57" name="正方形/長方形 56">
            <a:extLst>
              <a:ext uri="{FF2B5EF4-FFF2-40B4-BE49-F238E27FC236}">
                <a16:creationId xmlns:a16="http://schemas.microsoft.com/office/drawing/2014/main" id="{FD94BBE6-1827-405A-90E4-A78C99BD8A22}"/>
              </a:ext>
            </a:extLst>
          </p:cNvPr>
          <p:cNvSpPr/>
          <p:nvPr/>
        </p:nvSpPr>
        <p:spPr>
          <a:xfrm>
            <a:off x="5744283" y="4136256"/>
            <a:ext cx="641522"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Times New Roman" pitchFamily="18" charset="0"/>
                <a:ea typeface="ＭＳ Ｐゴシック" pitchFamily="50" charset="-128"/>
                <a:cs typeface="+mn-cs"/>
              </a:rPr>
              <a:t>関数</a:t>
            </a:r>
            <a:r>
              <a:rPr kumimoji="0"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rPr>
              <a:t>B</a:t>
            </a:r>
          </a:p>
        </p:txBody>
      </p:sp>
      <p:sp>
        <p:nvSpPr>
          <p:cNvPr id="58" name="角丸四角形 137">
            <a:extLst>
              <a:ext uri="{FF2B5EF4-FFF2-40B4-BE49-F238E27FC236}">
                <a16:creationId xmlns:a16="http://schemas.microsoft.com/office/drawing/2014/main" id="{3397743C-829D-FA3C-6B25-93C76E4B942E}"/>
              </a:ext>
            </a:extLst>
          </p:cNvPr>
          <p:cNvSpPr/>
          <p:nvPr/>
        </p:nvSpPr>
        <p:spPr>
          <a:xfrm>
            <a:off x="7186706" y="3029118"/>
            <a:ext cx="1007848" cy="784012"/>
          </a:xfrm>
          <a:prstGeom prst="roundRect">
            <a:avLst/>
          </a:prstGeom>
          <a:solidFill>
            <a:srgbClr val="4584D3">
              <a:lumMod val="20000"/>
              <a:lumOff val="80000"/>
            </a:srgbClr>
          </a:solidFill>
          <a:ln w="25400" cap="flat" cmpd="sng" algn="ctr">
            <a:no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B</a:t>
            </a:r>
          </a:p>
        </p:txBody>
      </p:sp>
      <p:sp>
        <p:nvSpPr>
          <p:cNvPr id="59" name="角丸四角形 138">
            <a:extLst>
              <a:ext uri="{FF2B5EF4-FFF2-40B4-BE49-F238E27FC236}">
                <a16:creationId xmlns:a16="http://schemas.microsoft.com/office/drawing/2014/main" id="{A48E2DE2-8365-EE8E-BA75-CD580005CB90}"/>
              </a:ext>
            </a:extLst>
          </p:cNvPr>
          <p:cNvSpPr/>
          <p:nvPr/>
        </p:nvSpPr>
        <p:spPr>
          <a:xfrm>
            <a:off x="7186706" y="3957029"/>
            <a:ext cx="1005859" cy="937642"/>
          </a:xfrm>
          <a:prstGeom prst="roundRect">
            <a:avLst/>
          </a:prstGeom>
          <a:solidFill>
            <a:srgbClr val="4584D3">
              <a:lumMod val="20000"/>
              <a:lumOff val="80000"/>
            </a:srgbClr>
          </a:solidFill>
          <a:ln w="25400" cap="flat" cmpd="sng" algn="ctr">
            <a:no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sz="1400" b="0" i="0" u="none" strike="noStrike" kern="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E</a:t>
            </a:r>
          </a:p>
        </p:txBody>
      </p:sp>
      <p:sp>
        <p:nvSpPr>
          <p:cNvPr id="60" name="テキスト ボックス 9">
            <a:extLst>
              <a:ext uri="{FF2B5EF4-FFF2-40B4-BE49-F238E27FC236}">
                <a16:creationId xmlns:a16="http://schemas.microsoft.com/office/drawing/2014/main" id="{1AFBD83F-143E-1AF5-5CF7-EA5EA26FC9ED}"/>
              </a:ext>
            </a:extLst>
          </p:cNvPr>
          <p:cNvSpPr txBox="1"/>
          <p:nvPr/>
        </p:nvSpPr>
        <p:spPr>
          <a:xfrm>
            <a:off x="7186707" y="4897181"/>
            <a:ext cx="1007847" cy="307777"/>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4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クラスタ</a:t>
            </a:r>
          </a:p>
        </p:txBody>
      </p:sp>
      <p:graphicFrame>
        <p:nvGraphicFramePr>
          <p:cNvPr id="61" name="表 60">
            <a:extLst>
              <a:ext uri="{FF2B5EF4-FFF2-40B4-BE49-F238E27FC236}">
                <a16:creationId xmlns:a16="http://schemas.microsoft.com/office/drawing/2014/main" id="{2D439CC9-1BD9-CAAD-D0F0-9715418E4A64}"/>
              </a:ext>
            </a:extLst>
          </p:cNvPr>
          <p:cNvGraphicFramePr>
            <a:graphicFrameLocks noGrp="1"/>
          </p:cNvGraphicFramePr>
          <p:nvPr>
            <p:extLst>
              <p:ext uri="{D42A27DB-BD31-4B8C-83A1-F6EECF244321}">
                <p14:modId xmlns:p14="http://schemas.microsoft.com/office/powerpoint/2010/main" val="2779057722"/>
              </p:ext>
            </p:extLst>
          </p:nvPr>
        </p:nvGraphicFramePr>
        <p:xfrm>
          <a:off x="8704510" y="2798662"/>
          <a:ext cx="1729824" cy="1891790"/>
        </p:xfrm>
        <a:graphic>
          <a:graphicData uri="http://schemas.openxmlformats.org/drawingml/2006/table">
            <a:tbl>
              <a:tblPr firstRow="1" bandRow="1"/>
              <a:tblGrid>
                <a:gridCol w="550370">
                  <a:extLst>
                    <a:ext uri="{9D8B030D-6E8A-4147-A177-3AD203B41FA5}">
                      <a16:colId xmlns:a16="http://schemas.microsoft.com/office/drawing/2014/main" val="20000"/>
                    </a:ext>
                  </a:extLst>
                </a:gridCol>
                <a:gridCol w="534533">
                  <a:extLst>
                    <a:ext uri="{9D8B030D-6E8A-4147-A177-3AD203B41FA5}">
                      <a16:colId xmlns:a16="http://schemas.microsoft.com/office/drawing/2014/main" val="20001"/>
                    </a:ext>
                  </a:extLst>
                </a:gridCol>
                <a:gridCol w="644921">
                  <a:extLst>
                    <a:ext uri="{9D8B030D-6E8A-4147-A177-3AD203B41FA5}">
                      <a16:colId xmlns:a16="http://schemas.microsoft.com/office/drawing/2014/main" val="20002"/>
                    </a:ext>
                  </a:extLst>
                </a:gridCol>
              </a:tblGrid>
              <a:tr h="214375">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類似度</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関数対</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クローン</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182880">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0.95</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A</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B</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10006"/>
                  </a:ext>
                </a:extLst>
              </a:tr>
              <a:tr h="182880">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0.70</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C</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D</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10007"/>
                  </a:ext>
                </a:extLst>
              </a:tr>
              <a:tr h="182880">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0.70</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C</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E</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10008"/>
                  </a:ext>
                </a:extLst>
              </a:tr>
              <a:tr h="182880">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0.90</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D</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200" baseline="0" dirty="0">
                          <a:latin typeface="ＭＳ Ｐゴシック" panose="020B0600070205080204" pitchFamily="50" charset="-128"/>
                          <a:ea typeface="ＭＳ Ｐゴシック" panose="020B0600070205080204" pitchFamily="50" charset="-128"/>
                        </a:rPr>
                        <a:t>関数 </a:t>
                      </a:r>
                      <a:r>
                        <a:rPr kumimoji="1" lang="en-US" altLang="ja-JP" sz="1200" baseline="0" dirty="0">
                          <a:latin typeface="ＭＳ Ｐゴシック" panose="020B0600070205080204" pitchFamily="50" charset="-128"/>
                          <a:ea typeface="ＭＳ Ｐゴシック" panose="020B0600070205080204" pitchFamily="50" charset="-128"/>
                        </a:rPr>
                        <a:t>E</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10009"/>
                  </a:ext>
                </a:extLst>
              </a:tr>
              <a:tr h="214375">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200" baseline="0" dirty="0">
                          <a:latin typeface="ＭＳ Ｐゴシック" panose="020B0600070205080204" pitchFamily="50" charset="-128"/>
                          <a:ea typeface="ＭＳ Ｐゴシック" panose="020B0600070205080204" pitchFamily="50" charset="-128"/>
                        </a:rPr>
                        <a:t>…</a:t>
                      </a: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endParaRPr kumimoji="1" lang="ja-JP" altLang="en-US" sz="1200" baseline="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62" name="右矢印 142">
            <a:extLst>
              <a:ext uri="{FF2B5EF4-FFF2-40B4-BE49-F238E27FC236}">
                <a16:creationId xmlns:a16="http://schemas.microsoft.com/office/drawing/2014/main" id="{AAA80047-051D-DA6C-7DBB-5D90DA57D622}"/>
              </a:ext>
            </a:extLst>
          </p:cNvPr>
          <p:cNvSpPr/>
          <p:nvPr/>
        </p:nvSpPr>
        <p:spPr>
          <a:xfrm>
            <a:off x="4821637" y="3093601"/>
            <a:ext cx="405417" cy="25036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3" name="右矢印 143">
            <a:extLst>
              <a:ext uri="{FF2B5EF4-FFF2-40B4-BE49-F238E27FC236}">
                <a16:creationId xmlns:a16="http://schemas.microsoft.com/office/drawing/2014/main" id="{192315EF-B37C-E499-2932-2FF8DE5CCD6D}"/>
              </a:ext>
            </a:extLst>
          </p:cNvPr>
          <p:cNvSpPr/>
          <p:nvPr/>
        </p:nvSpPr>
        <p:spPr>
          <a:xfrm>
            <a:off x="4821637" y="4532675"/>
            <a:ext cx="405417" cy="25036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4" name="右矢印 145">
            <a:extLst>
              <a:ext uri="{FF2B5EF4-FFF2-40B4-BE49-F238E27FC236}">
                <a16:creationId xmlns:a16="http://schemas.microsoft.com/office/drawing/2014/main" id="{3574C400-C408-9336-444A-8B6D5CF59A11}"/>
              </a:ext>
            </a:extLst>
          </p:cNvPr>
          <p:cNvSpPr/>
          <p:nvPr/>
        </p:nvSpPr>
        <p:spPr>
          <a:xfrm rot="2700000">
            <a:off x="6709846" y="3146657"/>
            <a:ext cx="446665" cy="22724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5" name="右矢印 146">
            <a:extLst>
              <a:ext uri="{FF2B5EF4-FFF2-40B4-BE49-F238E27FC236}">
                <a16:creationId xmlns:a16="http://schemas.microsoft.com/office/drawing/2014/main" id="{D5C6FD72-2CAC-91FD-D20F-0F80EB88AC52}"/>
              </a:ext>
            </a:extLst>
          </p:cNvPr>
          <p:cNvSpPr/>
          <p:nvPr/>
        </p:nvSpPr>
        <p:spPr>
          <a:xfrm rot="18900000">
            <a:off x="6724062" y="4474419"/>
            <a:ext cx="405417" cy="25036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6" name="右矢印 147">
            <a:extLst>
              <a:ext uri="{FF2B5EF4-FFF2-40B4-BE49-F238E27FC236}">
                <a16:creationId xmlns:a16="http://schemas.microsoft.com/office/drawing/2014/main" id="{8F8741E9-1F2F-5175-592D-1A950A07EB1B}"/>
              </a:ext>
            </a:extLst>
          </p:cNvPr>
          <p:cNvSpPr/>
          <p:nvPr/>
        </p:nvSpPr>
        <p:spPr>
          <a:xfrm rot="2700000">
            <a:off x="2904776" y="4237885"/>
            <a:ext cx="446665" cy="22724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7" name="右矢印 148">
            <a:extLst>
              <a:ext uri="{FF2B5EF4-FFF2-40B4-BE49-F238E27FC236}">
                <a16:creationId xmlns:a16="http://schemas.microsoft.com/office/drawing/2014/main" id="{1D4D519F-0C17-2EE7-B4E8-86E3C3C39561}"/>
              </a:ext>
            </a:extLst>
          </p:cNvPr>
          <p:cNvSpPr/>
          <p:nvPr/>
        </p:nvSpPr>
        <p:spPr>
          <a:xfrm rot="18900000">
            <a:off x="2911755" y="3327243"/>
            <a:ext cx="405417" cy="25036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8" name="右矢印 149">
            <a:extLst>
              <a:ext uri="{FF2B5EF4-FFF2-40B4-BE49-F238E27FC236}">
                <a16:creationId xmlns:a16="http://schemas.microsoft.com/office/drawing/2014/main" id="{B80FE75C-92CD-A87C-B4D2-1E718F3CF292}"/>
              </a:ext>
            </a:extLst>
          </p:cNvPr>
          <p:cNvSpPr/>
          <p:nvPr/>
        </p:nvSpPr>
        <p:spPr>
          <a:xfrm>
            <a:off x="8210540" y="3769024"/>
            <a:ext cx="405417" cy="250362"/>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ＭＳ Ｐゴシック" panose="020B0600070205080204" pitchFamily="50" charset="-128"/>
            </a:endParaRPr>
          </a:p>
        </p:txBody>
      </p:sp>
      <p:sp>
        <p:nvSpPr>
          <p:cNvPr id="69" name="テキスト ボックス 9">
            <a:extLst>
              <a:ext uri="{FF2B5EF4-FFF2-40B4-BE49-F238E27FC236}">
                <a16:creationId xmlns:a16="http://schemas.microsoft.com/office/drawing/2014/main" id="{792DF6F7-FB13-AF3A-E35A-31F3CA1B3D43}"/>
              </a:ext>
            </a:extLst>
          </p:cNvPr>
          <p:cNvSpPr txBox="1"/>
          <p:nvPr/>
        </p:nvSpPr>
        <p:spPr>
          <a:xfrm>
            <a:off x="8838623" y="4865580"/>
            <a:ext cx="1489681"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クローン検出</a:t>
            </a:r>
          </a:p>
        </p:txBody>
      </p:sp>
      <p:sp>
        <p:nvSpPr>
          <p:cNvPr id="70" name="角丸四角形 152">
            <a:extLst>
              <a:ext uri="{FF2B5EF4-FFF2-40B4-BE49-F238E27FC236}">
                <a16:creationId xmlns:a16="http://schemas.microsoft.com/office/drawing/2014/main" id="{018AD868-E02B-115A-F31E-29D0A45812E7}"/>
              </a:ext>
            </a:extLst>
          </p:cNvPr>
          <p:cNvSpPr/>
          <p:nvPr/>
        </p:nvSpPr>
        <p:spPr>
          <a:xfrm>
            <a:off x="4498580" y="2469646"/>
            <a:ext cx="849272" cy="206311"/>
          </a:xfrm>
          <a:prstGeom prst="roundRect">
            <a:avLst/>
          </a:prstGeom>
          <a:noFill/>
          <a:ln w="12700" cap="flat" cmpd="sng" algn="ctr">
            <a:solidFill>
              <a:sysClr val="window" lastClr="FFFFFF">
                <a:lumMod val="50000"/>
              </a:sysClr>
            </a:solid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rPr>
              <a:t>STEP2</a:t>
            </a:r>
            <a:endParaRPr kumimoji="0" lang="ja-JP" altLang="en-US"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endParaRPr>
          </a:p>
        </p:txBody>
      </p:sp>
      <p:sp>
        <p:nvSpPr>
          <p:cNvPr id="71" name="角丸四角形 153">
            <a:extLst>
              <a:ext uri="{FF2B5EF4-FFF2-40B4-BE49-F238E27FC236}">
                <a16:creationId xmlns:a16="http://schemas.microsoft.com/office/drawing/2014/main" id="{C90D8BB7-D668-AC0F-5C4C-9EA3BFAFC71D}"/>
              </a:ext>
            </a:extLst>
          </p:cNvPr>
          <p:cNvSpPr/>
          <p:nvPr/>
        </p:nvSpPr>
        <p:spPr>
          <a:xfrm>
            <a:off x="6263108" y="2469646"/>
            <a:ext cx="849272" cy="206311"/>
          </a:xfrm>
          <a:prstGeom prst="roundRect">
            <a:avLst/>
          </a:prstGeom>
          <a:noFill/>
          <a:ln w="12700" cap="flat" cmpd="sng" algn="ctr">
            <a:solidFill>
              <a:sysClr val="window" lastClr="FFFFFF">
                <a:lumMod val="50000"/>
              </a:sysClr>
            </a:solid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rPr>
              <a:t>STEP3</a:t>
            </a:r>
            <a:endParaRPr kumimoji="0" lang="ja-JP" altLang="en-US"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endParaRPr>
          </a:p>
        </p:txBody>
      </p:sp>
      <p:sp>
        <p:nvSpPr>
          <p:cNvPr id="72" name="角丸四角形 154">
            <a:extLst>
              <a:ext uri="{FF2B5EF4-FFF2-40B4-BE49-F238E27FC236}">
                <a16:creationId xmlns:a16="http://schemas.microsoft.com/office/drawing/2014/main" id="{F3E34034-1A8C-0531-CF32-847E9E35F105}"/>
              </a:ext>
            </a:extLst>
          </p:cNvPr>
          <p:cNvSpPr/>
          <p:nvPr/>
        </p:nvSpPr>
        <p:spPr>
          <a:xfrm>
            <a:off x="8027636" y="2453675"/>
            <a:ext cx="849272" cy="206311"/>
          </a:xfrm>
          <a:prstGeom prst="roundRect">
            <a:avLst/>
          </a:prstGeom>
          <a:noFill/>
          <a:ln w="12700" cap="flat" cmpd="sng" algn="ctr">
            <a:solidFill>
              <a:sysClr val="window" lastClr="FFFFFF">
                <a:lumMod val="50000"/>
              </a:sysClr>
            </a:solidFill>
            <a:prstDash val="solid"/>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rPr>
              <a:t>STEP4</a:t>
            </a:r>
            <a:endParaRPr kumimoji="0" lang="ja-JP" altLang="en-US" sz="1400" b="0" i="0" u="none" strike="noStrike" kern="0" cap="none" spc="0" normalizeH="0" baseline="0" noProof="0" dirty="0">
              <a:ln>
                <a:noFill/>
              </a:ln>
              <a:solidFill>
                <a:srgbClr val="0C0C0C">
                  <a:lumMod val="90000"/>
                  <a:lumOff val="10000"/>
                </a:srgbClr>
              </a:solidFill>
              <a:effectLst/>
              <a:uLnTx/>
              <a:uFillTx/>
              <a:latin typeface="Segoe UI"/>
              <a:ea typeface="ＭＳ Ｐゴシック" panose="020B0600070205080204" pitchFamily="50" charset="-128"/>
              <a:cs typeface="+mn-cs"/>
            </a:endParaRPr>
          </a:p>
        </p:txBody>
      </p:sp>
      <p:sp>
        <p:nvSpPr>
          <p:cNvPr id="3" name="スライド番号プレースホルダー 2">
            <a:extLst>
              <a:ext uri="{FF2B5EF4-FFF2-40B4-BE49-F238E27FC236}">
                <a16:creationId xmlns:a16="http://schemas.microsoft.com/office/drawing/2014/main" id="{C2D856BF-49A5-F09B-EB87-906E9FB4A6CB}"/>
              </a:ext>
            </a:extLst>
          </p:cNvPr>
          <p:cNvSpPr>
            <a:spLocks noGrp="1"/>
          </p:cNvSpPr>
          <p:nvPr>
            <p:ph type="sldNum" sz="quarter" idx="4"/>
          </p:nvPr>
        </p:nvSpPr>
        <p:spPr/>
        <p:txBody>
          <a:bodyPr/>
          <a:lstStyle/>
          <a:p>
            <a:fld id="{DDF0A04B-3F96-455C-AC58-511E5C06C175}" type="slidenum">
              <a:rPr lang="ja-JP" altLang="en-US" smtClean="0"/>
              <a:pPr/>
              <a:t>11</a:t>
            </a:fld>
            <a:endParaRPr lang="ja-JP" altLang="en-US" dirty="0"/>
          </a:p>
        </p:txBody>
      </p:sp>
    </p:spTree>
    <p:extLst>
      <p:ext uri="{BB962C8B-B14F-4D97-AF65-F5344CB8AC3E}">
        <p14:creationId xmlns:p14="http://schemas.microsoft.com/office/powerpoint/2010/main" val="2009820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F0033F-B89E-07A9-9887-DAE5467475C9}"/>
              </a:ext>
            </a:extLst>
          </p:cNvPr>
          <p:cNvSpPr>
            <a:spLocks noGrp="1"/>
          </p:cNvSpPr>
          <p:nvPr>
            <p:ph type="title"/>
          </p:nvPr>
        </p:nvSpPr>
        <p:spPr/>
        <p:txBody>
          <a:bodyPr/>
          <a:lstStyle/>
          <a:p>
            <a:r>
              <a:rPr lang="ja-JP" altLang="en-US" dirty="0"/>
              <a:t>関数クローン検出法の課題</a:t>
            </a:r>
            <a:endParaRPr kumimoji="1" lang="ja-JP" altLang="en-US" dirty="0"/>
          </a:p>
        </p:txBody>
      </p:sp>
      <p:sp>
        <p:nvSpPr>
          <p:cNvPr id="4" name="コンテンツ プレースホルダー 3">
            <a:extLst>
              <a:ext uri="{FF2B5EF4-FFF2-40B4-BE49-F238E27FC236}">
                <a16:creationId xmlns:a16="http://schemas.microsoft.com/office/drawing/2014/main" id="{437EEF76-F7DE-9138-584B-409E6EE4706D}"/>
              </a:ext>
            </a:extLst>
          </p:cNvPr>
          <p:cNvSpPr>
            <a:spLocks noGrp="1"/>
          </p:cNvSpPr>
          <p:nvPr>
            <p:ph idx="10"/>
          </p:nvPr>
        </p:nvSpPr>
        <p:spPr/>
        <p:txBody>
          <a:bodyPr>
            <a:normAutofit fontScale="92500" lnSpcReduction="20000"/>
          </a:bodyPr>
          <a:lstStyle/>
          <a:p>
            <a:r>
              <a:rPr kumimoji="1" lang="ja-JP" altLang="en-US" dirty="0"/>
              <a:t>関数単位で検出を行うため検出粒度が荒い</a:t>
            </a:r>
            <a:endParaRPr kumimoji="1" lang="en-US" altLang="ja-JP" dirty="0"/>
          </a:p>
          <a:p>
            <a:r>
              <a:rPr lang="ja-JP" altLang="en-US"/>
              <a:t>長い関数の一部分</a:t>
            </a:r>
            <a:r>
              <a:rPr lang="ja-JP" altLang="en-US" dirty="0"/>
              <a:t>が</a:t>
            </a:r>
            <a:r>
              <a:rPr lang="ja-JP" altLang="en-US"/>
              <a:t>一致するような類似したコード片を，検出できない課題</a:t>
            </a:r>
            <a:r>
              <a:rPr lang="ja-JP" altLang="en-US" dirty="0"/>
              <a:t>がある</a:t>
            </a:r>
            <a:endParaRPr kumimoji="1" lang="en-US" altLang="ja-JP" dirty="0"/>
          </a:p>
        </p:txBody>
      </p:sp>
      <p:sp>
        <p:nvSpPr>
          <p:cNvPr id="5" name="正方形/長方形 4">
            <a:extLst>
              <a:ext uri="{FF2B5EF4-FFF2-40B4-BE49-F238E27FC236}">
                <a16:creationId xmlns:a16="http://schemas.microsoft.com/office/drawing/2014/main" id="{528B0D8F-10C7-FF5E-112B-1F237372B0FB}"/>
              </a:ext>
            </a:extLst>
          </p:cNvPr>
          <p:cNvSpPr/>
          <p:nvPr/>
        </p:nvSpPr>
        <p:spPr>
          <a:xfrm>
            <a:off x="2577472" y="2551122"/>
            <a:ext cx="3145140" cy="339826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dirty="0">
                <a:solidFill>
                  <a:schemeClr val="tx1">
                    <a:lumMod val="75000"/>
                    <a:lumOff val="25000"/>
                  </a:schemeClr>
                </a:solidFill>
                <a:latin typeface="Consolas" panose="020B0609020204030204" pitchFamily="49" charset="0"/>
              </a:rPr>
              <a:t>function A {</a:t>
            </a:r>
          </a:p>
          <a:p>
            <a:endParaRPr lang="en-US" altLang="ja-JP" sz="2400" dirty="0">
              <a:solidFill>
                <a:schemeClr val="tx1">
                  <a:lumMod val="75000"/>
                  <a:lumOff val="25000"/>
                </a:schemeClr>
              </a:solidFill>
              <a:latin typeface="Consolas" panose="020B0609020204030204" pitchFamily="49" charset="0"/>
            </a:endParaRPr>
          </a:p>
          <a:p>
            <a:r>
              <a:rPr lang="en-US" altLang="ja-JP" sz="2400" dirty="0">
                <a:solidFill>
                  <a:schemeClr val="tx1">
                    <a:lumMod val="75000"/>
                    <a:lumOff val="25000"/>
                  </a:schemeClr>
                </a:solidFill>
                <a:latin typeface="Consolas" panose="020B0609020204030204" pitchFamily="49" charset="0"/>
              </a:rPr>
              <a:t>    …</a:t>
            </a:r>
            <a:r>
              <a:rPr lang="ja-JP" altLang="en-US" sz="2400" dirty="0">
                <a:solidFill>
                  <a:schemeClr val="tx1">
                    <a:lumMod val="75000"/>
                    <a:lumOff val="25000"/>
                  </a:schemeClr>
                </a:solidFill>
                <a:latin typeface="Consolas" panose="020B0609020204030204" pitchFamily="49" charset="0"/>
              </a:rPr>
              <a:t>中略</a:t>
            </a:r>
            <a:r>
              <a:rPr lang="en-US" altLang="ja-JP" sz="2400" dirty="0">
                <a:solidFill>
                  <a:schemeClr val="tx1">
                    <a:lumMod val="75000"/>
                    <a:lumOff val="25000"/>
                  </a:schemeClr>
                </a:solidFill>
                <a:latin typeface="Consolas" panose="020B0609020204030204" pitchFamily="49" charset="0"/>
              </a:rPr>
              <a:t>…</a:t>
            </a:r>
          </a:p>
          <a:p>
            <a:endParaRPr kumimoji="1" lang="en-US" altLang="ja-JP" sz="2400" dirty="0">
              <a:solidFill>
                <a:schemeClr val="tx1">
                  <a:lumMod val="75000"/>
                  <a:lumOff val="25000"/>
                </a:schemeClr>
              </a:solidFill>
              <a:latin typeface="Consolas" panose="020B0609020204030204" pitchFamily="49" charset="0"/>
            </a:endParaRPr>
          </a:p>
          <a:p>
            <a:r>
              <a:rPr kumimoji="1" lang="en-US" altLang="ja-JP" sz="2400" dirty="0">
                <a:solidFill>
                  <a:srgbClr val="C00000"/>
                </a:solidFill>
                <a:latin typeface="Consolas" panose="020B0609020204030204" pitchFamily="49" charset="0"/>
              </a:rPr>
              <a:t>    </a:t>
            </a:r>
            <a:r>
              <a:rPr lang="en-US" altLang="ja-JP" sz="2400" b="1" dirty="0">
                <a:solidFill>
                  <a:srgbClr val="C00000"/>
                </a:solidFill>
                <a:latin typeface="Consolas" panose="020B0609020204030204" pitchFamily="49" charset="0"/>
              </a:rPr>
              <a:t>i</a:t>
            </a:r>
            <a:r>
              <a:rPr kumimoji="1" lang="en-US" altLang="ja-JP" sz="2400" b="1" dirty="0">
                <a:solidFill>
                  <a:srgbClr val="C00000"/>
                </a:solidFill>
                <a:latin typeface="Consolas" panose="020B0609020204030204" pitchFamily="49" charset="0"/>
              </a:rPr>
              <a:t>f ( </a:t>
            </a:r>
            <a:r>
              <a:rPr kumimoji="1" lang="ja-JP" altLang="en-US" sz="2400" b="1" dirty="0">
                <a:solidFill>
                  <a:srgbClr val="C00000"/>
                </a:solidFill>
                <a:latin typeface="Consolas" panose="020B0609020204030204" pitchFamily="49" charset="0"/>
              </a:rPr>
              <a:t>ｆｌｇ </a:t>
            </a:r>
            <a:r>
              <a:rPr kumimoji="1" lang="en-US" altLang="ja-JP" sz="2400" b="1" dirty="0">
                <a:solidFill>
                  <a:srgbClr val="C00000"/>
                </a:solidFill>
                <a:latin typeface="Consolas" panose="020B0609020204030204" pitchFamily="49" charset="0"/>
              </a:rPr>
              <a:t>) {</a:t>
            </a:r>
          </a:p>
          <a:p>
            <a:r>
              <a:rPr lang="en-US" altLang="ja-JP" sz="2400" b="1" dirty="0">
                <a:solidFill>
                  <a:srgbClr val="C00000"/>
                </a:solidFill>
                <a:latin typeface="Consolas" panose="020B0609020204030204" pitchFamily="49" charset="0"/>
              </a:rPr>
              <a:t>        a = 0;</a:t>
            </a:r>
          </a:p>
          <a:p>
            <a:r>
              <a:rPr kumimoji="1" lang="en-US" altLang="ja-JP" sz="2400" b="1" dirty="0">
                <a:solidFill>
                  <a:srgbClr val="C00000"/>
                </a:solidFill>
                <a:latin typeface="Consolas" panose="020B0609020204030204" pitchFamily="49" charset="0"/>
              </a:rPr>
              <a:t>        b = 1</a:t>
            </a:r>
            <a:r>
              <a:rPr lang="en-US" altLang="ja-JP" sz="2400" b="1" dirty="0">
                <a:solidFill>
                  <a:srgbClr val="C00000"/>
                </a:solidFill>
                <a:latin typeface="Consolas" panose="020B0609020204030204" pitchFamily="49" charset="0"/>
              </a:rPr>
              <a:t>;</a:t>
            </a:r>
            <a:endParaRPr kumimoji="1" lang="en-US" altLang="ja-JP" sz="2400" b="1" dirty="0">
              <a:solidFill>
                <a:srgbClr val="C00000"/>
              </a:solidFill>
              <a:latin typeface="Consolas" panose="020B0609020204030204" pitchFamily="49" charset="0"/>
            </a:endParaRPr>
          </a:p>
          <a:p>
            <a:r>
              <a:rPr kumimoji="1" lang="en-US" altLang="ja-JP" sz="2400" b="1" dirty="0">
                <a:solidFill>
                  <a:srgbClr val="C00000"/>
                </a:solidFill>
                <a:latin typeface="Consolas" panose="020B0609020204030204" pitchFamily="49" charset="0"/>
              </a:rPr>
              <a:t>    }</a:t>
            </a:r>
          </a:p>
          <a:p>
            <a:r>
              <a:rPr lang="en-US" altLang="ja-JP" sz="2400" dirty="0">
                <a:solidFill>
                  <a:schemeClr val="tx1">
                    <a:lumMod val="75000"/>
                    <a:lumOff val="25000"/>
                  </a:schemeClr>
                </a:solidFill>
                <a:latin typeface="Consolas" panose="020B0609020204030204" pitchFamily="49" charset="0"/>
              </a:rPr>
              <a:t>}</a:t>
            </a:r>
            <a:endParaRPr kumimoji="1" lang="ja-JP" altLang="en-US" sz="2400" dirty="0">
              <a:solidFill>
                <a:schemeClr val="tx1">
                  <a:lumMod val="75000"/>
                  <a:lumOff val="25000"/>
                </a:schemeClr>
              </a:solidFill>
              <a:latin typeface="Consolas" panose="020B0609020204030204" pitchFamily="49" charset="0"/>
            </a:endParaRPr>
          </a:p>
        </p:txBody>
      </p:sp>
      <p:sp>
        <p:nvSpPr>
          <p:cNvPr id="6" name="正方形/長方形 5">
            <a:extLst>
              <a:ext uri="{FF2B5EF4-FFF2-40B4-BE49-F238E27FC236}">
                <a16:creationId xmlns:a16="http://schemas.microsoft.com/office/drawing/2014/main" id="{730BAEEC-200C-4D3C-5D51-DC0D6C604D17}"/>
              </a:ext>
            </a:extLst>
          </p:cNvPr>
          <p:cNvSpPr/>
          <p:nvPr/>
        </p:nvSpPr>
        <p:spPr>
          <a:xfrm>
            <a:off x="6567063" y="2551122"/>
            <a:ext cx="3147031" cy="339826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dirty="0">
                <a:solidFill>
                  <a:schemeClr val="tx1">
                    <a:lumMod val="75000"/>
                    <a:lumOff val="25000"/>
                  </a:schemeClr>
                </a:solidFill>
                <a:latin typeface="Consolas" panose="020B0609020204030204" pitchFamily="49" charset="0"/>
              </a:rPr>
              <a:t>function B {</a:t>
            </a:r>
          </a:p>
          <a:p>
            <a:r>
              <a:rPr lang="en-US" altLang="ja-JP" sz="2400" dirty="0">
                <a:solidFill>
                  <a:srgbClr val="C00000"/>
                </a:solidFill>
                <a:latin typeface="Consolas" panose="020B0609020204030204" pitchFamily="49" charset="0"/>
              </a:rPr>
              <a:t>    </a:t>
            </a:r>
            <a:r>
              <a:rPr lang="en-US" altLang="ja-JP" sz="2400" b="1" dirty="0">
                <a:solidFill>
                  <a:srgbClr val="C00000"/>
                </a:solidFill>
                <a:latin typeface="Consolas" panose="020B0609020204030204" pitchFamily="49" charset="0"/>
              </a:rPr>
              <a:t>if ( </a:t>
            </a:r>
            <a:r>
              <a:rPr lang="ja-JP" altLang="en-US" sz="2400" b="1" dirty="0">
                <a:solidFill>
                  <a:srgbClr val="C00000"/>
                </a:solidFill>
                <a:latin typeface="Consolas" panose="020B0609020204030204" pitchFamily="49" charset="0"/>
              </a:rPr>
              <a:t>ｆｌｇ </a:t>
            </a:r>
            <a:r>
              <a:rPr lang="en-US" altLang="ja-JP" sz="2400" b="1" dirty="0">
                <a:solidFill>
                  <a:srgbClr val="C00000"/>
                </a:solidFill>
                <a:latin typeface="Consolas" panose="020B0609020204030204" pitchFamily="49" charset="0"/>
              </a:rPr>
              <a:t>) {</a:t>
            </a:r>
          </a:p>
          <a:p>
            <a:r>
              <a:rPr lang="en-US" altLang="ja-JP" sz="2400" b="1" dirty="0">
                <a:solidFill>
                  <a:srgbClr val="C00000"/>
                </a:solidFill>
                <a:latin typeface="Consolas" panose="020B0609020204030204" pitchFamily="49" charset="0"/>
              </a:rPr>
              <a:t>        a = 0;</a:t>
            </a:r>
          </a:p>
          <a:p>
            <a:r>
              <a:rPr lang="en-US" altLang="ja-JP" sz="2400" b="1" dirty="0">
                <a:solidFill>
                  <a:srgbClr val="C00000"/>
                </a:solidFill>
                <a:latin typeface="Consolas" panose="020B0609020204030204" pitchFamily="49" charset="0"/>
              </a:rPr>
              <a:t>        b = 1;</a:t>
            </a:r>
          </a:p>
          <a:p>
            <a:r>
              <a:rPr lang="en-US" altLang="ja-JP" sz="2400" b="1" dirty="0">
                <a:solidFill>
                  <a:srgbClr val="C00000"/>
                </a:solidFill>
                <a:latin typeface="Consolas" panose="020B0609020204030204" pitchFamily="49" charset="0"/>
              </a:rPr>
              <a:t>    }</a:t>
            </a:r>
          </a:p>
          <a:p>
            <a:endParaRPr lang="en-US" altLang="ja-JP" sz="2400" b="1" dirty="0">
              <a:solidFill>
                <a:srgbClr val="C00000"/>
              </a:solidFill>
              <a:latin typeface="Consolas" panose="020B0609020204030204" pitchFamily="49" charset="0"/>
            </a:endParaRPr>
          </a:p>
          <a:p>
            <a:r>
              <a:rPr lang="en-US" altLang="ja-JP" sz="2400" dirty="0">
                <a:solidFill>
                  <a:schemeClr val="tx1">
                    <a:lumMod val="75000"/>
                    <a:lumOff val="25000"/>
                  </a:schemeClr>
                </a:solidFill>
                <a:latin typeface="Consolas" panose="020B0609020204030204" pitchFamily="49" charset="0"/>
              </a:rPr>
              <a:t>    …</a:t>
            </a:r>
            <a:r>
              <a:rPr lang="ja-JP" altLang="en-US" sz="2400" dirty="0">
                <a:solidFill>
                  <a:schemeClr val="tx1">
                    <a:lumMod val="75000"/>
                    <a:lumOff val="25000"/>
                  </a:schemeClr>
                </a:solidFill>
                <a:latin typeface="Consolas" panose="020B0609020204030204" pitchFamily="49" charset="0"/>
              </a:rPr>
              <a:t>中略</a:t>
            </a:r>
            <a:r>
              <a:rPr lang="en-US" altLang="ja-JP" sz="2400" dirty="0">
                <a:solidFill>
                  <a:schemeClr val="tx1">
                    <a:lumMod val="75000"/>
                    <a:lumOff val="25000"/>
                  </a:schemeClr>
                </a:solidFill>
                <a:latin typeface="Consolas" panose="020B0609020204030204" pitchFamily="49" charset="0"/>
              </a:rPr>
              <a:t>…   </a:t>
            </a:r>
            <a:endParaRPr kumimoji="1" lang="en-US" altLang="ja-JP" sz="2400" dirty="0">
              <a:solidFill>
                <a:schemeClr val="tx1">
                  <a:lumMod val="75000"/>
                  <a:lumOff val="25000"/>
                </a:schemeClr>
              </a:solidFill>
              <a:latin typeface="Consolas" panose="020B0609020204030204" pitchFamily="49" charset="0"/>
            </a:endParaRPr>
          </a:p>
          <a:p>
            <a:endParaRPr lang="en-US" altLang="ja-JP" sz="2400" dirty="0">
              <a:solidFill>
                <a:schemeClr val="tx1">
                  <a:lumMod val="75000"/>
                  <a:lumOff val="25000"/>
                </a:schemeClr>
              </a:solidFill>
              <a:latin typeface="Consolas" panose="020B0609020204030204" pitchFamily="49" charset="0"/>
            </a:endParaRPr>
          </a:p>
          <a:p>
            <a:r>
              <a:rPr lang="en-US" altLang="ja-JP" sz="2400" dirty="0">
                <a:solidFill>
                  <a:schemeClr val="tx1">
                    <a:lumMod val="75000"/>
                    <a:lumOff val="25000"/>
                  </a:schemeClr>
                </a:solidFill>
                <a:latin typeface="Consolas" panose="020B0609020204030204" pitchFamily="49" charset="0"/>
              </a:rPr>
              <a:t>}</a:t>
            </a:r>
            <a:endParaRPr kumimoji="1" lang="ja-JP" altLang="en-US" sz="2400" dirty="0">
              <a:solidFill>
                <a:schemeClr val="tx1">
                  <a:lumMod val="75000"/>
                  <a:lumOff val="25000"/>
                </a:schemeClr>
              </a:solidFill>
              <a:latin typeface="Consolas" panose="020B0609020204030204" pitchFamily="49" charset="0"/>
            </a:endParaRPr>
          </a:p>
        </p:txBody>
      </p:sp>
      <p:sp>
        <p:nvSpPr>
          <p:cNvPr id="7" name="波線 6">
            <a:extLst>
              <a:ext uri="{FF2B5EF4-FFF2-40B4-BE49-F238E27FC236}">
                <a16:creationId xmlns:a16="http://schemas.microsoft.com/office/drawing/2014/main" id="{09763B29-0F06-916E-EF2E-742165B09ECD}"/>
              </a:ext>
            </a:extLst>
          </p:cNvPr>
          <p:cNvSpPr/>
          <p:nvPr/>
        </p:nvSpPr>
        <p:spPr>
          <a:xfrm>
            <a:off x="2481816" y="3257169"/>
            <a:ext cx="3391292" cy="601883"/>
          </a:xfrm>
          <a:prstGeom prst="wav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波線 7">
            <a:extLst>
              <a:ext uri="{FF2B5EF4-FFF2-40B4-BE49-F238E27FC236}">
                <a16:creationId xmlns:a16="http://schemas.microsoft.com/office/drawing/2014/main" id="{C68A8C05-1D1D-E7A1-9306-517FB7BCEDF0}"/>
              </a:ext>
            </a:extLst>
          </p:cNvPr>
          <p:cNvSpPr/>
          <p:nvPr/>
        </p:nvSpPr>
        <p:spPr>
          <a:xfrm>
            <a:off x="6428874" y="4679415"/>
            <a:ext cx="3391292" cy="601883"/>
          </a:xfrm>
          <a:prstGeom prst="wav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左中かっこ 8">
            <a:extLst>
              <a:ext uri="{FF2B5EF4-FFF2-40B4-BE49-F238E27FC236}">
                <a16:creationId xmlns:a16="http://schemas.microsoft.com/office/drawing/2014/main" id="{B790378B-D246-E0B5-BD37-A1435FE44186}"/>
              </a:ext>
            </a:extLst>
          </p:cNvPr>
          <p:cNvSpPr/>
          <p:nvPr/>
        </p:nvSpPr>
        <p:spPr>
          <a:xfrm>
            <a:off x="1662771" y="2551122"/>
            <a:ext cx="819045" cy="3398265"/>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2409B12-7FB8-0F53-3122-9A2888DCECD7}"/>
              </a:ext>
            </a:extLst>
          </p:cNvPr>
          <p:cNvSpPr txBox="1"/>
          <p:nvPr/>
        </p:nvSpPr>
        <p:spPr>
          <a:xfrm>
            <a:off x="1067583" y="2551122"/>
            <a:ext cx="553998" cy="3398265"/>
          </a:xfrm>
          <a:prstGeom prst="rect">
            <a:avLst/>
          </a:prstGeom>
          <a:noFill/>
        </p:spPr>
        <p:txBody>
          <a:bodyPr vert="eaVert" wrap="square" rtlCol="0">
            <a:spAutoFit/>
          </a:bodyPr>
          <a:lstStyle/>
          <a:p>
            <a:pPr algn="ctr"/>
            <a:r>
              <a:rPr kumimoji="1" lang="ja-JP" altLang="en-US" sz="2400" dirty="0"/>
              <a:t>長　い　関　数</a:t>
            </a:r>
          </a:p>
        </p:txBody>
      </p:sp>
      <p:sp>
        <p:nvSpPr>
          <p:cNvPr id="3" name="スライド番号プレースホルダー 2">
            <a:extLst>
              <a:ext uri="{FF2B5EF4-FFF2-40B4-BE49-F238E27FC236}">
                <a16:creationId xmlns:a16="http://schemas.microsoft.com/office/drawing/2014/main" id="{1EC644EF-1BFF-24B2-ACB0-F090DC3864A8}"/>
              </a:ext>
            </a:extLst>
          </p:cNvPr>
          <p:cNvSpPr>
            <a:spLocks noGrp="1"/>
          </p:cNvSpPr>
          <p:nvPr>
            <p:ph type="sldNum" sz="quarter" idx="4"/>
          </p:nvPr>
        </p:nvSpPr>
        <p:spPr/>
        <p:txBody>
          <a:bodyPr/>
          <a:lstStyle/>
          <a:p>
            <a:fld id="{DDF0A04B-3F96-455C-AC58-511E5C06C175}" type="slidenum">
              <a:rPr lang="ja-JP" altLang="en-US" smtClean="0"/>
              <a:pPr/>
              <a:t>12</a:t>
            </a:fld>
            <a:endParaRPr lang="ja-JP" altLang="en-US" dirty="0"/>
          </a:p>
        </p:txBody>
      </p:sp>
    </p:spTree>
    <p:extLst>
      <p:ext uri="{BB962C8B-B14F-4D97-AF65-F5344CB8AC3E}">
        <p14:creationId xmlns:p14="http://schemas.microsoft.com/office/powerpoint/2010/main" val="1711568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4A07C5-EE64-18B2-DC0B-650400C65107}"/>
              </a:ext>
            </a:extLst>
          </p:cNvPr>
          <p:cNvSpPr>
            <a:spLocks noGrp="1"/>
          </p:cNvSpPr>
          <p:nvPr>
            <p:ph type="title"/>
          </p:nvPr>
        </p:nvSpPr>
        <p:spPr/>
        <p:txBody>
          <a:bodyPr/>
          <a:lstStyle/>
          <a:p>
            <a:r>
              <a:rPr kumimoji="1" lang="ja-JP" altLang="en-US" dirty="0"/>
              <a:t>提案手法の概要</a:t>
            </a:r>
          </a:p>
        </p:txBody>
      </p:sp>
      <p:sp>
        <p:nvSpPr>
          <p:cNvPr id="4" name="コンテンツ プレースホルダー 3">
            <a:extLst>
              <a:ext uri="{FF2B5EF4-FFF2-40B4-BE49-F238E27FC236}">
                <a16:creationId xmlns:a16="http://schemas.microsoft.com/office/drawing/2014/main" id="{327C576A-C1B6-6C95-36B0-0667D434FDF9}"/>
              </a:ext>
            </a:extLst>
          </p:cNvPr>
          <p:cNvSpPr>
            <a:spLocks noGrp="1"/>
          </p:cNvSpPr>
          <p:nvPr>
            <p:ph idx="10"/>
          </p:nvPr>
        </p:nvSpPr>
        <p:spPr/>
        <p:txBody>
          <a:bodyPr>
            <a:normAutofit fontScale="92500"/>
          </a:bodyPr>
          <a:lstStyle/>
          <a:p>
            <a:pPr marL="0" indent="0">
              <a:lnSpc>
                <a:spcPct val="150000"/>
              </a:lnSpc>
              <a:buNone/>
            </a:pPr>
            <a:r>
              <a:rPr lang="ja-JP" altLang="en-US" sz="2400" dirty="0"/>
              <a:t>検出粒度の小さいコードブロック単位で検出し，関数クローンの検出漏れを軽減する手法の提案</a:t>
            </a:r>
          </a:p>
        </p:txBody>
      </p:sp>
      <p:sp>
        <p:nvSpPr>
          <p:cNvPr id="56" name="メモ 11">
            <a:extLst>
              <a:ext uri="{FF2B5EF4-FFF2-40B4-BE49-F238E27FC236}">
                <a16:creationId xmlns:a16="http://schemas.microsoft.com/office/drawing/2014/main" id="{10B04B4C-4F3C-C001-DA62-6E807DB143D1}"/>
              </a:ext>
            </a:extLst>
          </p:cNvPr>
          <p:cNvSpPr/>
          <p:nvPr/>
        </p:nvSpPr>
        <p:spPr>
          <a:xfrm rot="10800000">
            <a:off x="1654956" y="4468056"/>
            <a:ext cx="694587" cy="1028896"/>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57" name="メモ 12">
            <a:extLst>
              <a:ext uri="{FF2B5EF4-FFF2-40B4-BE49-F238E27FC236}">
                <a16:creationId xmlns:a16="http://schemas.microsoft.com/office/drawing/2014/main" id="{03A58C8B-5802-A483-F421-758873A137B5}"/>
              </a:ext>
            </a:extLst>
          </p:cNvPr>
          <p:cNvSpPr/>
          <p:nvPr/>
        </p:nvSpPr>
        <p:spPr>
          <a:xfrm rot="10800000">
            <a:off x="1747272" y="4592963"/>
            <a:ext cx="694587" cy="1028896"/>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58" name="メモ 13">
            <a:extLst>
              <a:ext uri="{FF2B5EF4-FFF2-40B4-BE49-F238E27FC236}">
                <a16:creationId xmlns:a16="http://schemas.microsoft.com/office/drawing/2014/main" id="{33B199D7-1A9B-919D-5031-3A671C942BBC}"/>
              </a:ext>
            </a:extLst>
          </p:cNvPr>
          <p:cNvSpPr/>
          <p:nvPr/>
        </p:nvSpPr>
        <p:spPr>
          <a:xfrm rot="10800000">
            <a:off x="1877280" y="4744122"/>
            <a:ext cx="694587" cy="1028896"/>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59" name="角丸四角形 15">
            <a:extLst>
              <a:ext uri="{FF2B5EF4-FFF2-40B4-BE49-F238E27FC236}">
                <a16:creationId xmlns:a16="http://schemas.microsoft.com/office/drawing/2014/main" id="{12F0D498-5084-A0D3-EA73-E1174DF43F76}"/>
              </a:ext>
            </a:extLst>
          </p:cNvPr>
          <p:cNvSpPr/>
          <p:nvPr/>
        </p:nvSpPr>
        <p:spPr>
          <a:xfrm>
            <a:off x="7388405" y="4567668"/>
            <a:ext cx="993115" cy="670970"/>
          </a:xfrm>
          <a:prstGeom prst="roundRect">
            <a:avLst/>
          </a:prstGeom>
          <a:solidFill>
            <a:srgbClr val="4584D3">
              <a:lumMod val="20000"/>
              <a:lumOff val="80000"/>
            </a:srgbClr>
          </a:solidFill>
          <a:ln w="127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A</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B</a:t>
            </a:r>
            <a:endPar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0" name="角丸四角形 22">
            <a:extLst>
              <a:ext uri="{FF2B5EF4-FFF2-40B4-BE49-F238E27FC236}">
                <a16:creationId xmlns:a16="http://schemas.microsoft.com/office/drawing/2014/main" id="{51AB10A2-D928-6CD0-087F-84AD671072B3}"/>
              </a:ext>
            </a:extLst>
          </p:cNvPr>
          <p:cNvSpPr/>
          <p:nvPr/>
        </p:nvSpPr>
        <p:spPr>
          <a:xfrm>
            <a:off x="7380765" y="5364355"/>
            <a:ext cx="993115" cy="806781"/>
          </a:xfrm>
          <a:prstGeom prst="roundRect">
            <a:avLst/>
          </a:prstGeom>
          <a:solidFill>
            <a:srgbClr val="4584D3">
              <a:lumMod val="20000"/>
              <a:lumOff val="80000"/>
            </a:srgbClr>
          </a:solidFill>
          <a:ln w="127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C</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rPr>
              <a:t>E</a:t>
            </a:r>
            <a:endParaRPr kumimoji="0" lang="ja-JP" altLang="en-US" sz="1200" b="0" i="0" u="none" strike="noStrike" kern="1200" cap="none" spc="0" normalizeH="0" baseline="0" noProof="0" dirty="0">
              <a:ln>
                <a:noFill/>
              </a:ln>
              <a:solidFill>
                <a:srgbClr val="0C0C0C"/>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1" name="右矢印 23">
            <a:extLst>
              <a:ext uri="{FF2B5EF4-FFF2-40B4-BE49-F238E27FC236}">
                <a16:creationId xmlns:a16="http://schemas.microsoft.com/office/drawing/2014/main" id="{2EF06569-53FD-87D3-B966-9F2A04BC3D87}"/>
              </a:ext>
            </a:extLst>
          </p:cNvPr>
          <p:cNvSpPr/>
          <p:nvPr/>
        </p:nvSpPr>
        <p:spPr>
          <a:xfrm>
            <a:off x="8459430" y="5137004"/>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pic>
        <p:nvPicPr>
          <p:cNvPr id="62" name="図 61">
            <a:extLst>
              <a:ext uri="{FF2B5EF4-FFF2-40B4-BE49-F238E27FC236}">
                <a16:creationId xmlns:a16="http://schemas.microsoft.com/office/drawing/2014/main" id="{B997321E-A8C6-EF00-0A24-6B3279198C81}"/>
              </a:ext>
            </a:extLst>
          </p:cNvPr>
          <p:cNvPicPr/>
          <p:nvPr/>
        </p:nvPicPr>
        <p:blipFill>
          <a:blip r:embed="rId2"/>
          <a:stretch>
            <a:fillRect/>
          </a:stretch>
        </p:blipFill>
        <p:spPr>
          <a:xfrm>
            <a:off x="6013963" y="4794798"/>
            <a:ext cx="987494" cy="281915"/>
          </a:xfrm>
          <a:prstGeom prst="rect">
            <a:avLst/>
          </a:prstGeom>
        </p:spPr>
      </p:pic>
      <p:pic>
        <p:nvPicPr>
          <p:cNvPr id="63" name="図 62">
            <a:extLst>
              <a:ext uri="{FF2B5EF4-FFF2-40B4-BE49-F238E27FC236}">
                <a16:creationId xmlns:a16="http://schemas.microsoft.com/office/drawing/2014/main" id="{AB2B34B5-4796-A374-A4F5-FE3BE920445E}"/>
              </a:ext>
            </a:extLst>
          </p:cNvPr>
          <p:cNvPicPr/>
          <p:nvPr/>
        </p:nvPicPr>
        <p:blipFill>
          <a:blip r:embed="rId3"/>
          <a:stretch>
            <a:fillRect/>
          </a:stretch>
        </p:blipFill>
        <p:spPr>
          <a:xfrm>
            <a:off x="6031390" y="5961824"/>
            <a:ext cx="952641" cy="280987"/>
          </a:xfrm>
          <a:prstGeom prst="rect">
            <a:avLst/>
          </a:prstGeom>
        </p:spPr>
      </p:pic>
      <p:sp>
        <p:nvSpPr>
          <p:cNvPr id="64" name="正方形/長方形 63">
            <a:extLst>
              <a:ext uri="{FF2B5EF4-FFF2-40B4-BE49-F238E27FC236}">
                <a16:creationId xmlns:a16="http://schemas.microsoft.com/office/drawing/2014/main" id="{87C0CA32-C8C2-352A-2D86-F840A959CEA0}"/>
              </a:ext>
            </a:extLst>
          </p:cNvPr>
          <p:cNvSpPr/>
          <p:nvPr/>
        </p:nvSpPr>
        <p:spPr>
          <a:xfrm>
            <a:off x="4738661" y="4307285"/>
            <a:ext cx="828625"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200" dirty="0">
                <a:solidFill>
                  <a:srgbClr val="0C0C0C"/>
                </a:solidFill>
                <a:latin typeface="Segoe UI"/>
              </a:rPr>
              <a:t>ブロック</a:t>
            </a:r>
            <a:r>
              <a:rPr lang="en-US" altLang="ja-JP" sz="1200" dirty="0">
                <a:solidFill>
                  <a:srgbClr val="0C0C0C"/>
                </a:solidFill>
                <a:latin typeface="Segoe UI"/>
              </a:rPr>
              <a:t> A</a:t>
            </a:r>
          </a:p>
        </p:txBody>
      </p:sp>
      <p:sp>
        <p:nvSpPr>
          <p:cNvPr id="65" name="正方形/長方形 64">
            <a:extLst>
              <a:ext uri="{FF2B5EF4-FFF2-40B4-BE49-F238E27FC236}">
                <a16:creationId xmlns:a16="http://schemas.microsoft.com/office/drawing/2014/main" id="{1062FC2E-D8F3-D8B4-4A47-1F533B456701}"/>
              </a:ext>
            </a:extLst>
          </p:cNvPr>
          <p:cNvSpPr/>
          <p:nvPr/>
        </p:nvSpPr>
        <p:spPr>
          <a:xfrm>
            <a:off x="4756069" y="5364355"/>
            <a:ext cx="793808" cy="276999"/>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ブロック</a:t>
            </a:r>
            <a:r>
              <a:rPr kumimoji="0" lang="en-US" altLang="ja-JP" sz="1200" b="0" i="0" u="none" strike="noStrike" kern="1200" cap="none" spc="0" normalizeH="0" baseline="0" noProof="0" dirty="0">
                <a:ln>
                  <a:noFill/>
                </a:ln>
                <a:solidFill>
                  <a:srgbClr val="0C0C0C"/>
                </a:solidFill>
                <a:effectLst/>
                <a:uLnTx/>
                <a:uFillTx/>
                <a:latin typeface="Segoe UI"/>
                <a:ea typeface="ＭＳ Ｐゴシック" pitchFamily="50" charset="-128"/>
                <a:cs typeface="+mn-cs"/>
              </a:rPr>
              <a:t>B</a:t>
            </a:r>
          </a:p>
        </p:txBody>
      </p:sp>
      <p:sp>
        <p:nvSpPr>
          <p:cNvPr id="66" name="正方形/長方形 65">
            <a:extLst>
              <a:ext uri="{FF2B5EF4-FFF2-40B4-BE49-F238E27FC236}">
                <a16:creationId xmlns:a16="http://schemas.microsoft.com/office/drawing/2014/main" id="{ED795E09-A665-98B1-0D2C-7077DA265594}"/>
              </a:ext>
            </a:extLst>
          </p:cNvPr>
          <p:cNvSpPr/>
          <p:nvPr/>
        </p:nvSpPr>
        <p:spPr>
          <a:xfrm>
            <a:off x="6060312" y="5641327"/>
            <a:ext cx="894797"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a:solidFill>
                  <a:srgbClr val="0C0C0C"/>
                </a:solidFill>
                <a:latin typeface="Segoe UI"/>
              </a:rPr>
              <a:t>ブロック</a:t>
            </a:r>
            <a:r>
              <a:rPr lang="en-US" altLang="ja-JP" sz="1400" dirty="0">
                <a:solidFill>
                  <a:srgbClr val="0C0C0C"/>
                </a:solidFill>
                <a:latin typeface="Segoe UI"/>
              </a:rPr>
              <a:t>B</a:t>
            </a:r>
          </a:p>
        </p:txBody>
      </p:sp>
      <p:sp>
        <p:nvSpPr>
          <p:cNvPr id="67" name="正方形/長方形 66">
            <a:extLst>
              <a:ext uri="{FF2B5EF4-FFF2-40B4-BE49-F238E27FC236}">
                <a16:creationId xmlns:a16="http://schemas.microsoft.com/office/drawing/2014/main" id="{1C7C2A84-1F3E-4C50-90B3-8DDEF1F5281C}"/>
              </a:ext>
            </a:extLst>
          </p:cNvPr>
          <p:cNvSpPr/>
          <p:nvPr/>
        </p:nvSpPr>
        <p:spPr>
          <a:xfrm>
            <a:off x="6040402" y="4523384"/>
            <a:ext cx="934616" cy="307777"/>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400" dirty="0">
                <a:solidFill>
                  <a:srgbClr val="0C0C0C"/>
                </a:solidFill>
                <a:latin typeface="Segoe UI"/>
              </a:rPr>
              <a:t>ブロック</a:t>
            </a:r>
            <a:r>
              <a:rPr lang="en-US" altLang="ja-JP" sz="1400" dirty="0">
                <a:solidFill>
                  <a:srgbClr val="0C0C0C"/>
                </a:solidFill>
                <a:latin typeface="Segoe UI"/>
              </a:rPr>
              <a:t> A</a:t>
            </a:r>
          </a:p>
        </p:txBody>
      </p:sp>
      <p:sp>
        <p:nvSpPr>
          <p:cNvPr id="68" name="角丸四角形 31">
            <a:extLst>
              <a:ext uri="{FF2B5EF4-FFF2-40B4-BE49-F238E27FC236}">
                <a16:creationId xmlns:a16="http://schemas.microsoft.com/office/drawing/2014/main" id="{C42A040A-9BEE-AD45-FBCC-ED98D34BE5CF}"/>
              </a:ext>
            </a:extLst>
          </p:cNvPr>
          <p:cNvSpPr/>
          <p:nvPr/>
        </p:nvSpPr>
        <p:spPr bwMode="auto">
          <a:xfrm>
            <a:off x="2462077" y="3989388"/>
            <a:ext cx="841874" cy="317897"/>
          </a:xfrm>
          <a:prstGeom prst="roundRect">
            <a:avLst/>
          </a:prstGeom>
          <a:noFill/>
          <a:ln w="12700" cap="flat" cmpd="sng" algn="ctr">
            <a:solidFill>
              <a:sysClr val="window" lastClr="FFFFFF">
                <a:lumMod val="50000"/>
              </a:sysClr>
            </a:solidFill>
            <a:prstDash val="soli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rPr>
              <a:t>STEP1</a:t>
            </a:r>
            <a:endParaRPr kumimoji="0" lang="ja-JP" altLang="en-US"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endParaRPr>
          </a:p>
        </p:txBody>
      </p:sp>
      <p:sp>
        <p:nvSpPr>
          <p:cNvPr id="69" name="角丸四角形 32">
            <a:extLst>
              <a:ext uri="{FF2B5EF4-FFF2-40B4-BE49-F238E27FC236}">
                <a16:creationId xmlns:a16="http://schemas.microsoft.com/office/drawing/2014/main" id="{B0607019-9CFD-434F-44EB-1A08B5A89F3F}"/>
              </a:ext>
            </a:extLst>
          </p:cNvPr>
          <p:cNvSpPr/>
          <p:nvPr/>
        </p:nvSpPr>
        <p:spPr bwMode="auto">
          <a:xfrm>
            <a:off x="3891148" y="3989388"/>
            <a:ext cx="841874" cy="317897"/>
          </a:xfrm>
          <a:prstGeom prst="roundRect">
            <a:avLst/>
          </a:prstGeom>
          <a:noFill/>
          <a:ln w="12700" cap="flat" cmpd="sng" algn="ctr">
            <a:solidFill>
              <a:sysClr val="window" lastClr="FFFFFF">
                <a:lumMod val="50000"/>
              </a:sysClr>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rPr>
              <a:t>STEP2</a:t>
            </a:r>
            <a:endParaRPr kumimoji="0" lang="ja-JP" altLang="en-US"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endParaRPr>
          </a:p>
        </p:txBody>
      </p:sp>
      <p:sp>
        <p:nvSpPr>
          <p:cNvPr id="70" name="角丸四角形 33">
            <a:extLst>
              <a:ext uri="{FF2B5EF4-FFF2-40B4-BE49-F238E27FC236}">
                <a16:creationId xmlns:a16="http://schemas.microsoft.com/office/drawing/2014/main" id="{6968B5A6-245F-1150-9C6C-7D161975AE6D}"/>
              </a:ext>
            </a:extLst>
          </p:cNvPr>
          <p:cNvSpPr/>
          <p:nvPr/>
        </p:nvSpPr>
        <p:spPr bwMode="auto">
          <a:xfrm>
            <a:off x="5320219" y="3989388"/>
            <a:ext cx="841874" cy="317897"/>
          </a:xfrm>
          <a:prstGeom prst="roundRect">
            <a:avLst/>
          </a:prstGeom>
          <a:noFill/>
          <a:ln w="12700" cap="flat" cmpd="sng" algn="ctr">
            <a:solidFill>
              <a:sysClr val="window" lastClr="FFFFFF">
                <a:lumMod val="50000"/>
              </a:sysClr>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rPr>
              <a:t>STEP3</a:t>
            </a:r>
            <a:endParaRPr kumimoji="0" lang="ja-JP" altLang="en-US"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endParaRPr>
          </a:p>
        </p:txBody>
      </p:sp>
      <p:sp>
        <p:nvSpPr>
          <p:cNvPr id="71" name="角丸四角形 34">
            <a:extLst>
              <a:ext uri="{FF2B5EF4-FFF2-40B4-BE49-F238E27FC236}">
                <a16:creationId xmlns:a16="http://schemas.microsoft.com/office/drawing/2014/main" id="{C93E286E-1390-89B6-5991-78847E5585C0}"/>
              </a:ext>
            </a:extLst>
          </p:cNvPr>
          <p:cNvSpPr/>
          <p:nvPr/>
        </p:nvSpPr>
        <p:spPr bwMode="auto">
          <a:xfrm>
            <a:off x="6749290" y="3989388"/>
            <a:ext cx="841874" cy="317897"/>
          </a:xfrm>
          <a:prstGeom prst="roundRect">
            <a:avLst/>
          </a:prstGeom>
          <a:noFill/>
          <a:ln w="12700" cap="flat" cmpd="sng" algn="ctr">
            <a:solidFill>
              <a:sysClr val="window" lastClr="FFFFFF">
                <a:lumMod val="50000"/>
              </a:sysClr>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rPr>
              <a:t>STEP4</a:t>
            </a:r>
            <a:endParaRPr kumimoji="0" lang="ja-JP" altLang="en-US"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endParaRPr>
          </a:p>
        </p:txBody>
      </p:sp>
      <p:sp>
        <p:nvSpPr>
          <p:cNvPr id="72" name="テキスト ボックス 9">
            <a:extLst>
              <a:ext uri="{FF2B5EF4-FFF2-40B4-BE49-F238E27FC236}">
                <a16:creationId xmlns:a16="http://schemas.microsoft.com/office/drawing/2014/main" id="{4A5A6422-689A-F597-D083-707BF4381E63}"/>
              </a:ext>
            </a:extLst>
          </p:cNvPr>
          <p:cNvSpPr txBox="1"/>
          <p:nvPr/>
        </p:nvSpPr>
        <p:spPr>
          <a:xfrm>
            <a:off x="1654955" y="6040382"/>
            <a:ext cx="1369286" cy="369332"/>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ソースコード</a:t>
            </a:r>
          </a:p>
        </p:txBody>
      </p:sp>
      <p:sp>
        <p:nvSpPr>
          <p:cNvPr id="73" name="テキスト ボックス 39">
            <a:extLst>
              <a:ext uri="{FF2B5EF4-FFF2-40B4-BE49-F238E27FC236}">
                <a16:creationId xmlns:a16="http://schemas.microsoft.com/office/drawing/2014/main" id="{72958E1B-A6B5-ED33-81B6-F45DA5F2196E}"/>
              </a:ext>
            </a:extLst>
          </p:cNvPr>
          <p:cNvSpPr txBox="1"/>
          <p:nvPr/>
        </p:nvSpPr>
        <p:spPr>
          <a:xfrm>
            <a:off x="4475012" y="6344914"/>
            <a:ext cx="135592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ワードリスト</a:t>
            </a:r>
          </a:p>
        </p:txBody>
      </p:sp>
      <p:sp>
        <p:nvSpPr>
          <p:cNvPr id="74" name="テキスト ボックス 40">
            <a:extLst>
              <a:ext uri="{FF2B5EF4-FFF2-40B4-BE49-F238E27FC236}">
                <a16:creationId xmlns:a16="http://schemas.microsoft.com/office/drawing/2014/main" id="{B9E35E65-FA2A-3703-852C-459901793145}"/>
              </a:ext>
            </a:extLst>
          </p:cNvPr>
          <p:cNvSpPr txBox="1"/>
          <p:nvPr/>
        </p:nvSpPr>
        <p:spPr>
          <a:xfrm>
            <a:off x="5738130" y="6344914"/>
            <a:ext cx="153916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特徴ベクトル</a:t>
            </a:r>
          </a:p>
        </p:txBody>
      </p:sp>
      <p:sp>
        <p:nvSpPr>
          <p:cNvPr id="75" name="テキスト ボックス 41">
            <a:extLst>
              <a:ext uri="{FF2B5EF4-FFF2-40B4-BE49-F238E27FC236}">
                <a16:creationId xmlns:a16="http://schemas.microsoft.com/office/drawing/2014/main" id="{80135840-4BCA-5EF0-6235-497F6EEEB897}"/>
              </a:ext>
            </a:extLst>
          </p:cNvPr>
          <p:cNvSpPr txBox="1"/>
          <p:nvPr/>
        </p:nvSpPr>
        <p:spPr>
          <a:xfrm>
            <a:off x="7396482" y="6344914"/>
            <a:ext cx="954718"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クラスタ</a:t>
            </a:r>
          </a:p>
        </p:txBody>
      </p:sp>
      <p:sp>
        <p:nvSpPr>
          <p:cNvPr id="76" name="テキスト ボックス 45">
            <a:extLst>
              <a:ext uri="{FF2B5EF4-FFF2-40B4-BE49-F238E27FC236}">
                <a16:creationId xmlns:a16="http://schemas.microsoft.com/office/drawing/2014/main" id="{4DE71FE8-9397-FE5E-9D59-0DC433201A74}"/>
              </a:ext>
            </a:extLst>
          </p:cNvPr>
          <p:cNvSpPr txBox="1"/>
          <p:nvPr/>
        </p:nvSpPr>
        <p:spPr>
          <a:xfrm>
            <a:off x="8721897" y="6168147"/>
            <a:ext cx="1779924" cy="338554"/>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6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クローンペアリスト</a:t>
            </a:r>
          </a:p>
        </p:txBody>
      </p:sp>
      <p:sp>
        <p:nvSpPr>
          <p:cNvPr id="77" name="Freeform 13">
            <a:extLst>
              <a:ext uri="{FF2B5EF4-FFF2-40B4-BE49-F238E27FC236}">
                <a16:creationId xmlns:a16="http://schemas.microsoft.com/office/drawing/2014/main" id="{0B4E7257-0240-4C60-842C-C03D5C2006FC}"/>
              </a:ext>
            </a:extLst>
          </p:cNvPr>
          <p:cNvSpPr>
            <a:spLocks/>
          </p:cNvSpPr>
          <p:nvPr/>
        </p:nvSpPr>
        <p:spPr bwMode="auto">
          <a:xfrm>
            <a:off x="2023626" y="4976044"/>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18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78" name="Freeform 13">
            <a:extLst>
              <a:ext uri="{FF2B5EF4-FFF2-40B4-BE49-F238E27FC236}">
                <a16:creationId xmlns:a16="http://schemas.microsoft.com/office/drawing/2014/main" id="{E6D4EAAA-76EB-131A-5E98-7241159776CD}"/>
              </a:ext>
            </a:extLst>
          </p:cNvPr>
          <p:cNvSpPr>
            <a:spLocks/>
          </p:cNvSpPr>
          <p:nvPr/>
        </p:nvSpPr>
        <p:spPr bwMode="auto">
          <a:xfrm>
            <a:off x="2029088" y="5349849"/>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18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graphicFrame>
        <p:nvGraphicFramePr>
          <p:cNvPr id="79" name="コンテンツ プレースホルダー 4">
            <a:extLst>
              <a:ext uri="{FF2B5EF4-FFF2-40B4-BE49-F238E27FC236}">
                <a16:creationId xmlns:a16="http://schemas.microsoft.com/office/drawing/2014/main" id="{66D09594-3C28-24BB-AC63-A46376FBD252}"/>
              </a:ext>
            </a:extLst>
          </p:cNvPr>
          <p:cNvGraphicFramePr>
            <a:graphicFrameLocks/>
          </p:cNvGraphicFramePr>
          <p:nvPr>
            <p:extLst>
              <p:ext uri="{D42A27DB-BD31-4B8C-83A1-F6EECF244321}">
                <p14:modId xmlns:p14="http://schemas.microsoft.com/office/powerpoint/2010/main" val="735212473"/>
              </p:ext>
            </p:extLst>
          </p:nvPr>
        </p:nvGraphicFramePr>
        <p:xfrm>
          <a:off x="8810624" y="4412248"/>
          <a:ext cx="1691197" cy="1764336"/>
        </p:xfrm>
        <a:graphic>
          <a:graphicData uri="http://schemas.openxmlformats.org/drawingml/2006/table">
            <a:tbl>
              <a:tblPr firstRow="1" bandRow="1"/>
              <a:tblGrid>
                <a:gridCol w="454647">
                  <a:extLst>
                    <a:ext uri="{9D8B030D-6E8A-4147-A177-3AD203B41FA5}">
                      <a16:colId xmlns:a16="http://schemas.microsoft.com/office/drawing/2014/main" val="20000"/>
                    </a:ext>
                  </a:extLst>
                </a:gridCol>
                <a:gridCol w="691735">
                  <a:extLst>
                    <a:ext uri="{9D8B030D-6E8A-4147-A177-3AD203B41FA5}">
                      <a16:colId xmlns:a16="http://schemas.microsoft.com/office/drawing/2014/main" val="20001"/>
                    </a:ext>
                  </a:extLst>
                </a:gridCol>
                <a:gridCol w="544815">
                  <a:extLst>
                    <a:ext uri="{9D8B030D-6E8A-4147-A177-3AD203B41FA5}">
                      <a16:colId xmlns:a16="http://schemas.microsoft.com/office/drawing/2014/main" val="20002"/>
                    </a:ext>
                  </a:extLst>
                </a:gridCol>
              </a:tblGrid>
              <a:tr h="220542">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類似度</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ブロック対</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クローン</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220542">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200" dirty="0">
                          <a:latin typeface="ＭＳ Ｐゴシック" panose="020B0600070205080204" pitchFamily="50" charset="-128"/>
                          <a:ea typeface="ＭＳ Ｐゴシック" panose="020B0600070205080204" pitchFamily="50" charset="-128"/>
                        </a:rPr>
                        <a:t>0.95</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A</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200" dirty="0">
                          <a:latin typeface="ＭＳ Ｐゴシック" panose="020B0600070205080204" pitchFamily="50" charset="-128"/>
                          <a:ea typeface="ＭＳ Ｐゴシック" panose="020B0600070205080204" pitchFamily="50" charset="-128"/>
                        </a:rPr>
                        <a:t>✓</a:t>
                      </a:r>
                      <a:endParaRPr kumimoji="1" lang="en-US" altLang="ja-JP"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0542">
                <a:tc vMerge="1">
                  <a:txBody>
                    <a:bodyPr/>
                    <a:lstStyle/>
                    <a:p>
                      <a:endParaRPr kumimoji="1" lang="ja-JP" altLang="en-US" dirty="0"/>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B</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dirty="0"/>
                    </a:p>
                  </a:txBody>
                  <a:tcPr/>
                </a:tc>
                <a:extLst>
                  <a:ext uri="{0D108BD9-81ED-4DB2-BD59-A6C34878D82A}">
                    <a16:rowId xmlns:a16="http://schemas.microsoft.com/office/drawing/2014/main" val="10002"/>
                  </a:ext>
                </a:extLst>
              </a:tr>
              <a:tr h="220542">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200" dirty="0">
                          <a:latin typeface="ＭＳ Ｐゴシック" panose="020B0600070205080204" pitchFamily="50" charset="-128"/>
                          <a:ea typeface="ＭＳ Ｐゴシック" panose="020B0600070205080204" pitchFamily="50" charset="-128"/>
                        </a:rPr>
                        <a:t>0.70</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C</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0542">
                <a:tc vMerge="1">
                  <a:txBody>
                    <a:bodyPr/>
                    <a:lstStyle/>
                    <a:p>
                      <a:endParaRPr kumimoji="1" lang="ja-JP" altLang="en-US" dirty="0"/>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D</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dirty="0"/>
                    </a:p>
                  </a:txBody>
                  <a:tcPr/>
                </a:tc>
                <a:extLst>
                  <a:ext uri="{0D108BD9-81ED-4DB2-BD59-A6C34878D82A}">
                    <a16:rowId xmlns:a16="http://schemas.microsoft.com/office/drawing/2014/main" val="10004"/>
                  </a:ext>
                </a:extLst>
              </a:tr>
              <a:tr h="220542">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200" dirty="0">
                          <a:latin typeface="ＭＳ Ｐゴシック" panose="020B0600070205080204" pitchFamily="50" charset="-128"/>
                          <a:ea typeface="ＭＳ Ｐゴシック" panose="020B0600070205080204" pitchFamily="50" charset="-128"/>
                        </a:rPr>
                        <a:t>0.90</a:t>
                      </a:r>
                      <a:endParaRPr kumimoji="1" lang="ja-JP" altLang="en-US" sz="120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D</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200" dirty="0">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0542">
                <a:tc vMerge="1">
                  <a:txBody>
                    <a:bodyPr/>
                    <a:lstStyle/>
                    <a:p>
                      <a:endParaRPr kumimoji="1" lang="ja-JP" altLang="en-US" dirty="0"/>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ja-JP" altLang="en-US" sz="1050" dirty="0">
                          <a:latin typeface="ＭＳ Ｐゴシック" panose="020B0600070205080204" pitchFamily="50" charset="-128"/>
                          <a:ea typeface="ＭＳ Ｐゴシック" panose="020B0600070205080204" pitchFamily="50" charset="-128"/>
                        </a:rPr>
                        <a:t>ブロック</a:t>
                      </a:r>
                      <a:r>
                        <a:rPr kumimoji="1" lang="en-US" altLang="ja-JP" sz="1050" dirty="0">
                          <a:latin typeface="ＭＳ Ｐゴシック" panose="020B0600070205080204" pitchFamily="50" charset="-128"/>
                          <a:ea typeface="ＭＳ Ｐゴシック" panose="020B0600070205080204" pitchFamily="50" charset="-128"/>
                        </a:rPr>
                        <a:t>E</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dirty="0"/>
                    </a:p>
                  </a:txBody>
                  <a:tcPr/>
                </a:tc>
                <a:extLst>
                  <a:ext uri="{0D108BD9-81ED-4DB2-BD59-A6C34878D82A}">
                    <a16:rowId xmlns:a16="http://schemas.microsoft.com/office/drawing/2014/main" val="10006"/>
                  </a:ext>
                </a:extLst>
              </a:tr>
              <a:tr h="220542">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050" dirty="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050" dirty="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050" dirty="0">
                          <a:latin typeface="ＭＳ Ｐゴシック" panose="020B0600070205080204" pitchFamily="50" charset="-128"/>
                          <a:ea typeface="ＭＳ Ｐゴシック" panose="020B0600070205080204" pitchFamily="50" charset="-128"/>
                        </a:rPr>
                        <a:t>…</a:t>
                      </a:r>
                      <a:endParaRPr kumimoji="1" lang="ja-JP" altLang="en-US" sz="1050" dirty="0">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
        <p:nvSpPr>
          <p:cNvPr id="80" name="右矢印 43">
            <a:extLst>
              <a:ext uri="{FF2B5EF4-FFF2-40B4-BE49-F238E27FC236}">
                <a16:creationId xmlns:a16="http://schemas.microsoft.com/office/drawing/2014/main" id="{3CA94DCF-C56E-0408-62CB-1D79DE9426C7}"/>
              </a:ext>
            </a:extLst>
          </p:cNvPr>
          <p:cNvSpPr/>
          <p:nvPr/>
        </p:nvSpPr>
        <p:spPr>
          <a:xfrm rot="1735556">
            <a:off x="7043130" y="4780033"/>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1" name="右矢印 44">
            <a:extLst>
              <a:ext uri="{FF2B5EF4-FFF2-40B4-BE49-F238E27FC236}">
                <a16:creationId xmlns:a16="http://schemas.microsoft.com/office/drawing/2014/main" id="{2F304B85-608B-B13B-65C9-6B86C7FBDA02}"/>
              </a:ext>
            </a:extLst>
          </p:cNvPr>
          <p:cNvSpPr/>
          <p:nvPr/>
        </p:nvSpPr>
        <p:spPr>
          <a:xfrm rot="19574720">
            <a:off x="7043130" y="5639987"/>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2" name="右矢印 45">
            <a:extLst>
              <a:ext uri="{FF2B5EF4-FFF2-40B4-BE49-F238E27FC236}">
                <a16:creationId xmlns:a16="http://schemas.microsoft.com/office/drawing/2014/main" id="{92020841-8F40-2BC2-445D-2B5F9B0BF0C7}"/>
              </a:ext>
            </a:extLst>
          </p:cNvPr>
          <p:cNvSpPr/>
          <p:nvPr/>
        </p:nvSpPr>
        <p:spPr>
          <a:xfrm>
            <a:off x="5642153" y="4642117"/>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3" name="右矢印 46">
            <a:extLst>
              <a:ext uri="{FF2B5EF4-FFF2-40B4-BE49-F238E27FC236}">
                <a16:creationId xmlns:a16="http://schemas.microsoft.com/office/drawing/2014/main" id="{29F9B6D4-944E-F726-BDD7-F73D33C81D70}"/>
              </a:ext>
            </a:extLst>
          </p:cNvPr>
          <p:cNvSpPr/>
          <p:nvPr/>
        </p:nvSpPr>
        <p:spPr>
          <a:xfrm>
            <a:off x="5642153" y="5762579"/>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4" name="右矢印 47">
            <a:extLst>
              <a:ext uri="{FF2B5EF4-FFF2-40B4-BE49-F238E27FC236}">
                <a16:creationId xmlns:a16="http://schemas.microsoft.com/office/drawing/2014/main" id="{A6422ADA-D80F-632F-002A-1F5173C1C676}"/>
              </a:ext>
            </a:extLst>
          </p:cNvPr>
          <p:cNvSpPr/>
          <p:nvPr/>
        </p:nvSpPr>
        <p:spPr>
          <a:xfrm rot="1735556">
            <a:off x="4349111" y="5639987"/>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5" name="右矢印 49">
            <a:extLst>
              <a:ext uri="{FF2B5EF4-FFF2-40B4-BE49-F238E27FC236}">
                <a16:creationId xmlns:a16="http://schemas.microsoft.com/office/drawing/2014/main" id="{429D39C9-2B16-CDF5-2E5D-78C38CC56432}"/>
              </a:ext>
            </a:extLst>
          </p:cNvPr>
          <p:cNvSpPr/>
          <p:nvPr/>
        </p:nvSpPr>
        <p:spPr>
          <a:xfrm rot="19574720">
            <a:off x="4349111" y="4780033"/>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6" name="右矢印 50">
            <a:extLst>
              <a:ext uri="{FF2B5EF4-FFF2-40B4-BE49-F238E27FC236}">
                <a16:creationId xmlns:a16="http://schemas.microsoft.com/office/drawing/2014/main" id="{D3BFDAA6-D96E-11AF-C8E4-EF435DC2558A}"/>
              </a:ext>
            </a:extLst>
          </p:cNvPr>
          <p:cNvSpPr/>
          <p:nvPr/>
        </p:nvSpPr>
        <p:spPr>
          <a:xfrm>
            <a:off x="2743147" y="5116288"/>
            <a:ext cx="279735" cy="304959"/>
          </a:xfrm>
          <a:prstGeom prst="rightArrow">
            <a:avLst/>
          </a:prstGeom>
          <a:solidFill>
            <a:srgbClr val="4584D3"/>
          </a:solidFill>
          <a:ln w="25400" cap="flat" cmpd="sng" algn="ctr">
            <a:no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400" b="0"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7" name="テキスト ボックス 39">
            <a:extLst>
              <a:ext uri="{FF2B5EF4-FFF2-40B4-BE49-F238E27FC236}">
                <a16:creationId xmlns:a16="http://schemas.microsoft.com/office/drawing/2014/main" id="{7952B6EE-2CC6-720D-7B8D-956F396A0637}"/>
              </a:ext>
            </a:extLst>
          </p:cNvPr>
          <p:cNvSpPr txBox="1"/>
          <p:nvPr/>
        </p:nvSpPr>
        <p:spPr>
          <a:xfrm>
            <a:off x="3083334" y="6040382"/>
            <a:ext cx="135592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Times New Roman" pitchFamily="18" charset="0"/>
                <a:ea typeface="ＭＳ Ｐゴシック" pitchFamily="50" charset="-128"/>
                <a:cs typeface="+mn-cs"/>
              </a:rPr>
              <a:t>抽象構文木</a:t>
            </a:r>
          </a:p>
        </p:txBody>
      </p:sp>
      <p:sp>
        <p:nvSpPr>
          <p:cNvPr id="88" name="角丸四角形 83">
            <a:extLst>
              <a:ext uri="{FF2B5EF4-FFF2-40B4-BE49-F238E27FC236}">
                <a16:creationId xmlns:a16="http://schemas.microsoft.com/office/drawing/2014/main" id="{275F8632-8ACC-00AB-C7BF-3093327F725B}"/>
              </a:ext>
            </a:extLst>
          </p:cNvPr>
          <p:cNvSpPr/>
          <p:nvPr/>
        </p:nvSpPr>
        <p:spPr bwMode="auto">
          <a:xfrm>
            <a:off x="8178360" y="3989388"/>
            <a:ext cx="841874" cy="317897"/>
          </a:xfrm>
          <a:prstGeom prst="roundRect">
            <a:avLst/>
          </a:prstGeom>
          <a:noFill/>
          <a:ln w="12700" cap="flat" cmpd="sng" algn="ctr">
            <a:solidFill>
              <a:sysClr val="window" lastClr="FFFFFF">
                <a:lumMod val="50000"/>
              </a:sysClr>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rPr>
              <a:t>STEP5</a:t>
            </a:r>
            <a:endParaRPr kumimoji="0" lang="ja-JP" altLang="en-US" sz="1400" b="0" i="0" u="none" strike="noStrike" kern="1200" cap="none" spc="0" normalizeH="0" baseline="0" noProof="0" dirty="0">
              <a:ln>
                <a:noFill/>
              </a:ln>
              <a:solidFill>
                <a:srgbClr val="0C0C0C">
                  <a:lumMod val="90000"/>
                  <a:lumOff val="10000"/>
                </a:srgbClr>
              </a:solidFill>
              <a:effectLst/>
              <a:uLnTx/>
              <a:uFillTx/>
              <a:latin typeface="Segoe UI"/>
              <a:ea typeface="ＭＳ Ｐゴシック" pitchFamily="50" charset="-128"/>
              <a:cs typeface="+mn-cs"/>
            </a:endParaRPr>
          </a:p>
        </p:txBody>
      </p:sp>
      <p:graphicFrame>
        <p:nvGraphicFramePr>
          <p:cNvPr id="89" name="表 88">
            <a:extLst>
              <a:ext uri="{FF2B5EF4-FFF2-40B4-BE49-F238E27FC236}">
                <a16:creationId xmlns:a16="http://schemas.microsoft.com/office/drawing/2014/main" id="{723D47AE-4CBF-FB99-DD62-EBDA1566D721}"/>
              </a:ext>
            </a:extLst>
          </p:cNvPr>
          <p:cNvGraphicFramePr>
            <a:graphicFrameLocks noGrp="1"/>
          </p:cNvGraphicFramePr>
          <p:nvPr>
            <p:extLst>
              <p:ext uri="{D42A27DB-BD31-4B8C-83A1-F6EECF244321}">
                <p14:modId xmlns:p14="http://schemas.microsoft.com/office/powerpoint/2010/main" val="2166972831"/>
              </p:ext>
            </p:extLst>
          </p:nvPr>
        </p:nvGraphicFramePr>
        <p:xfrm>
          <a:off x="4782067" y="4619983"/>
          <a:ext cx="718279" cy="654186"/>
        </p:xfrm>
        <a:graphic>
          <a:graphicData uri="http://schemas.openxmlformats.org/drawingml/2006/table">
            <a:tbl>
              <a:tblPr firstRow="1" bandRow="1"/>
              <a:tblGrid>
                <a:gridCol w="366807">
                  <a:extLst>
                    <a:ext uri="{9D8B030D-6E8A-4147-A177-3AD203B41FA5}">
                      <a16:colId xmlns:a16="http://schemas.microsoft.com/office/drawing/2014/main" val="20000"/>
                    </a:ext>
                  </a:extLst>
                </a:gridCol>
                <a:gridCol w="351472">
                  <a:extLst>
                    <a:ext uri="{9D8B030D-6E8A-4147-A177-3AD203B41FA5}">
                      <a16:colId xmlns:a16="http://schemas.microsoft.com/office/drawing/2014/main" val="20001"/>
                    </a:ext>
                  </a:extLst>
                </a:gridCol>
              </a:tblGrid>
              <a:tr h="174209">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000" dirty="0">
                          <a:latin typeface="ＭＳ Ｐゴシック" panose="020B0600070205080204" pitchFamily="50" charset="-128"/>
                          <a:ea typeface="ＭＳ Ｐゴシック" panose="020B0600070205080204" pitchFamily="50" charset="-128"/>
                        </a:rPr>
                        <a:t>ワード</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000" dirty="0">
                          <a:latin typeface="ＭＳ Ｐゴシック" panose="020B0600070205080204" pitchFamily="50" charset="-128"/>
                          <a:ea typeface="ＭＳ Ｐゴシック" panose="020B0600070205080204" pitchFamily="50" charset="-128"/>
                        </a:rPr>
                        <a:t>個数</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150435">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xxx</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3</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53368">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err="1"/>
                        <a:t>yyy</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2</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74209">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aphicFrame>
        <p:nvGraphicFramePr>
          <p:cNvPr id="90" name="表 89">
            <a:extLst>
              <a:ext uri="{FF2B5EF4-FFF2-40B4-BE49-F238E27FC236}">
                <a16:creationId xmlns:a16="http://schemas.microsoft.com/office/drawing/2014/main" id="{74A0D30D-3CF9-7887-5E8E-6E502DCF57CE}"/>
              </a:ext>
            </a:extLst>
          </p:cNvPr>
          <p:cNvGraphicFramePr>
            <a:graphicFrameLocks noGrp="1"/>
          </p:cNvGraphicFramePr>
          <p:nvPr>
            <p:extLst>
              <p:ext uri="{D42A27DB-BD31-4B8C-83A1-F6EECF244321}">
                <p14:modId xmlns:p14="http://schemas.microsoft.com/office/powerpoint/2010/main" val="2243593862"/>
              </p:ext>
            </p:extLst>
          </p:nvPr>
        </p:nvGraphicFramePr>
        <p:xfrm>
          <a:off x="4796291" y="5665600"/>
          <a:ext cx="718279" cy="654186"/>
        </p:xfrm>
        <a:graphic>
          <a:graphicData uri="http://schemas.openxmlformats.org/drawingml/2006/table">
            <a:tbl>
              <a:tblPr firstRow="1" bandRow="1"/>
              <a:tblGrid>
                <a:gridCol w="366807">
                  <a:extLst>
                    <a:ext uri="{9D8B030D-6E8A-4147-A177-3AD203B41FA5}">
                      <a16:colId xmlns:a16="http://schemas.microsoft.com/office/drawing/2014/main" val="20000"/>
                    </a:ext>
                  </a:extLst>
                </a:gridCol>
                <a:gridCol w="351472">
                  <a:extLst>
                    <a:ext uri="{9D8B030D-6E8A-4147-A177-3AD203B41FA5}">
                      <a16:colId xmlns:a16="http://schemas.microsoft.com/office/drawing/2014/main" val="20001"/>
                    </a:ext>
                  </a:extLst>
                </a:gridCol>
              </a:tblGrid>
              <a:tr h="174209">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000" dirty="0">
                          <a:latin typeface="ＭＳ Ｐゴシック" panose="020B0600070205080204" pitchFamily="50" charset="-128"/>
                          <a:ea typeface="ＭＳ Ｐゴシック" panose="020B0600070205080204" pitchFamily="50" charset="-128"/>
                        </a:rPr>
                        <a:t>ワード</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000" dirty="0">
                          <a:latin typeface="ＭＳ Ｐゴシック" panose="020B0600070205080204" pitchFamily="50" charset="-128"/>
                          <a:ea typeface="ＭＳ Ｐゴシック" panose="020B0600070205080204" pitchFamily="50" charset="-128"/>
                        </a:rPr>
                        <a:t>個数</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150435">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xxx</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4</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53368">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err="1"/>
                        <a:t>yyy</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3</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74209">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000" dirty="0"/>
                        <a:t>…</a:t>
                      </a:r>
                      <a:endParaRPr kumimoji="1" lang="ja-JP" altLang="en-US" sz="1000" dirty="0"/>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pSp>
        <p:nvGrpSpPr>
          <p:cNvPr id="91" name="グループ化 90">
            <a:extLst>
              <a:ext uri="{FF2B5EF4-FFF2-40B4-BE49-F238E27FC236}">
                <a16:creationId xmlns:a16="http://schemas.microsoft.com/office/drawing/2014/main" id="{5DADB97C-BD85-C8F3-FBE7-B52D82E1C3B7}"/>
              </a:ext>
            </a:extLst>
          </p:cNvPr>
          <p:cNvGrpSpPr/>
          <p:nvPr/>
        </p:nvGrpSpPr>
        <p:grpSpPr>
          <a:xfrm>
            <a:off x="3071142" y="4477098"/>
            <a:ext cx="1172899" cy="1450152"/>
            <a:chOff x="142723" y="3823855"/>
            <a:chExt cx="2015171" cy="1450152"/>
          </a:xfrm>
        </p:grpSpPr>
        <p:sp>
          <p:nvSpPr>
            <p:cNvPr id="92" name="角丸四角形 53">
              <a:extLst>
                <a:ext uri="{FF2B5EF4-FFF2-40B4-BE49-F238E27FC236}">
                  <a16:creationId xmlns:a16="http://schemas.microsoft.com/office/drawing/2014/main" id="{08792287-0D7B-1909-4AE1-55979C46496E}"/>
                </a:ext>
              </a:extLst>
            </p:cNvPr>
            <p:cNvSpPr/>
            <p:nvPr/>
          </p:nvSpPr>
          <p:spPr>
            <a:xfrm>
              <a:off x="1061574" y="3823855"/>
              <a:ext cx="512619"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3" name="角丸四角形 54">
              <a:extLst>
                <a:ext uri="{FF2B5EF4-FFF2-40B4-BE49-F238E27FC236}">
                  <a16:creationId xmlns:a16="http://schemas.microsoft.com/office/drawing/2014/main" id="{93931D8B-49B0-69DF-2EA9-9BC7197210A6}"/>
                </a:ext>
              </a:extLst>
            </p:cNvPr>
            <p:cNvSpPr/>
            <p:nvPr/>
          </p:nvSpPr>
          <p:spPr>
            <a:xfrm>
              <a:off x="477873" y="4234606"/>
              <a:ext cx="615938"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4" name="角丸四角形 55">
              <a:extLst>
                <a:ext uri="{FF2B5EF4-FFF2-40B4-BE49-F238E27FC236}">
                  <a16:creationId xmlns:a16="http://schemas.microsoft.com/office/drawing/2014/main" id="{AD12139D-C741-16CC-8F5B-C3E5B2E9957C}"/>
                </a:ext>
              </a:extLst>
            </p:cNvPr>
            <p:cNvSpPr/>
            <p:nvPr/>
          </p:nvSpPr>
          <p:spPr>
            <a:xfrm>
              <a:off x="1541956" y="4239496"/>
              <a:ext cx="615938"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5" name="角丸四角形 56">
              <a:extLst>
                <a:ext uri="{FF2B5EF4-FFF2-40B4-BE49-F238E27FC236}">
                  <a16:creationId xmlns:a16="http://schemas.microsoft.com/office/drawing/2014/main" id="{CE4BE255-CE50-7271-4C86-95E51EF16019}"/>
                </a:ext>
              </a:extLst>
            </p:cNvPr>
            <p:cNvSpPr/>
            <p:nvPr/>
          </p:nvSpPr>
          <p:spPr>
            <a:xfrm>
              <a:off x="1539990" y="4656471"/>
              <a:ext cx="615938"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6" name="角丸四角形 57">
              <a:extLst>
                <a:ext uri="{FF2B5EF4-FFF2-40B4-BE49-F238E27FC236}">
                  <a16:creationId xmlns:a16="http://schemas.microsoft.com/office/drawing/2014/main" id="{457E11A3-B942-C5B3-B2E8-FB8731688536}"/>
                </a:ext>
              </a:extLst>
            </p:cNvPr>
            <p:cNvSpPr/>
            <p:nvPr/>
          </p:nvSpPr>
          <p:spPr>
            <a:xfrm>
              <a:off x="142723" y="4652734"/>
              <a:ext cx="615938"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7" name="角丸四角形 58">
              <a:extLst>
                <a:ext uri="{FF2B5EF4-FFF2-40B4-BE49-F238E27FC236}">
                  <a16:creationId xmlns:a16="http://schemas.microsoft.com/office/drawing/2014/main" id="{372FCF63-7643-D4CA-E12B-513ADC116FF8}"/>
                </a:ext>
              </a:extLst>
            </p:cNvPr>
            <p:cNvSpPr/>
            <p:nvPr/>
          </p:nvSpPr>
          <p:spPr>
            <a:xfrm>
              <a:off x="823665" y="4645357"/>
              <a:ext cx="658734"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98" name="角丸四角形 59">
              <a:extLst>
                <a:ext uri="{FF2B5EF4-FFF2-40B4-BE49-F238E27FC236}">
                  <a16:creationId xmlns:a16="http://schemas.microsoft.com/office/drawing/2014/main" id="{3159C5D7-0CD9-2BAB-FEB6-3B1D90DFC9C7}"/>
                </a:ext>
              </a:extLst>
            </p:cNvPr>
            <p:cNvSpPr/>
            <p:nvPr/>
          </p:nvSpPr>
          <p:spPr>
            <a:xfrm>
              <a:off x="845063" y="5056107"/>
              <a:ext cx="615938" cy="217900"/>
            </a:xfrm>
            <a:prstGeom prst="roundRect">
              <a:avLst/>
            </a:prstGeom>
            <a:solidFill>
              <a:sysClr val="window" lastClr="FFFFFF"/>
            </a:solidFill>
            <a:ln w="127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cxnSp>
          <p:nvCxnSpPr>
            <p:cNvPr id="99" name="直線コネクタ 98">
              <a:extLst>
                <a:ext uri="{FF2B5EF4-FFF2-40B4-BE49-F238E27FC236}">
                  <a16:creationId xmlns:a16="http://schemas.microsoft.com/office/drawing/2014/main" id="{297EE6D1-9DA3-31BF-59AB-2507872ADF8F}"/>
                </a:ext>
              </a:extLst>
            </p:cNvPr>
            <p:cNvCxnSpPr>
              <a:stCxn id="97" idx="2"/>
              <a:endCxn id="98" idx="0"/>
            </p:cNvCxnSpPr>
            <p:nvPr/>
          </p:nvCxnSpPr>
          <p:spPr>
            <a:xfrm>
              <a:off x="1153032" y="4863257"/>
              <a:ext cx="0" cy="192850"/>
            </a:xfrm>
            <a:prstGeom prst="line">
              <a:avLst/>
            </a:prstGeom>
            <a:noFill/>
            <a:ln w="9525" cap="flat" cmpd="sng" algn="ctr">
              <a:solidFill>
                <a:srgbClr val="0C0C0C">
                  <a:shade val="95000"/>
                  <a:satMod val="105000"/>
                </a:srgbClr>
              </a:solidFill>
              <a:prstDash val="solid"/>
            </a:ln>
            <a:effectLst/>
          </p:spPr>
        </p:cxnSp>
        <p:cxnSp>
          <p:nvCxnSpPr>
            <p:cNvPr id="100" name="直線コネクタ 99">
              <a:extLst>
                <a:ext uri="{FF2B5EF4-FFF2-40B4-BE49-F238E27FC236}">
                  <a16:creationId xmlns:a16="http://schemas.microsoft.com/office/drawing/2014/main" id="{EB937A75-252E-DB24-9368-AFE1613AB4B0}"/>
                </a:ext>
              </a:extLst>
            </p:cNvPr>
            <p:cNvCxnSpPr>
              <a:stCxn id="93" idx="2"/>
              <a:endCxn id="96" idx="0"/>
            </p:cNvCxnSpPr>
            <p:nvPr/>
          </p:nvCxnSpPr>
          <p:spPr>
            <a:xfrm flipH="1">
              <a:off x="450692" y="4452506"/>
              <a:ext cx="335150" cy="200228"/>
            </a:xfrm>
            <a:prstGeom prst="line">
              <a:avLst/>
            </a:prstGeom>
            <a:noFill/>
            <a:ln w="9525" cap="flat" cmpd="sng" algn="ctr">
              <a:solidFill>
                <a:srgbClr val="0C0C0C">
                  <a:shade val="95000"/>
                  <a:satMod val="105000"/>
                </a:srgbClr>
              </a:solidFill>
              <a:prstDash val="solid"/>
            </a:ln>
            <a:effectLst/>
          </p:spPr>
        </p:cxnSp>
        <p:cxnSp>
          <p:nvCxnSpPr>
            <p:cNvPr id="101" name="直線コネクタ 100">
              <a:extLst>
                <a:ext uri="{FF2B5EF4-FFF2-40B4-BE49-F238E27FC236}">
                  <a16:creationId xmlns:a16="http://schemas.microsoft.com/office/drawing/2014/main" id="{2BC7F359-DC07-395E-31E6-A4E0D38221F4}"/>
                </a:ext>
              </a:extLst>
            </p:cNvPr>
            <p:cNvCxnSpPr>
              <a:stCxn id="93" idx="2"/>
              <a:endCxn id="97" idx="0"/>
            </p:cNvCxnSpPr>
            <p:nvPr/>
          </p:nvCxnSpPr>
          <p:spPr>
            <a:xfrm>
              <a:off x="785842" y="4452506"/>
              <a:ext cx="367190" cy="192851"/>
            </a:xfrm>
            <a:prstGeom prst="line">
              <a:avLst/>
            </a:prstGeom>
            <a:noFill/>
            <a:ln w="9525" cap="flat" cmpd="sng" algn="ctr">
              <a:solidFill>
                <a:srgbClr val="0C0C0C">
                  <a:shade val="95000"/>
                  <a:satMod val="105000"/>
                </a:srgbClr>
              </a:solidFill>
              <a:prstDash val="solid"/>
            </a:ln>
            <a:effectLst/>
          </p:spPr>
        </p:cxnSp>
        <p:cxnSp>
          <p:nvCxnSpPr>
            <p:cNvPr id="102" name="直線コネクタ 101">
              <a:extLst>
                <a:ext uri="{FF2B5EF4-FFF2-40B4-BE49-F238E27FC236}">
                  <a16:creationId xmlns:a16="http://schemas.microsoft.com/office/drawing/2014/main" id="{F218614E-3B61-5E63-DE26-1D55FD0AE826}"/>
                </a:ext>
              </a:extLst>
            </p:cNvPr>
            <p:cNvCxnSpPr>
              <a:stCxn id="94" idx="2"/>
              <a:endCxn id="95" idx="0"/>
            </p:cNvCxnSpPr>
            <p:nvPr/>
          </p:nvCxnSpPr>
          <p:spPr>
            <a:xfrm flipH="1">
              <a:off x="1847959" y="4457396"/>
              <a:ext cx="1966" cy="199075"/>
            </a:xfrm>
            <a:prstGeom prst="line">
              <a:avLst/>
            </a:prstGeom>
            <a:noFill/>
            <a:ln w="9525" cap="flat" cmpd="sng" algn="ctr">
              <a:solidFill>
                <a:srgbClr val="0C0C0C">
                  <a:shade val="95000"/>
                  <a:satMod val="105000"/>
                </a:srgbClr>
              </a:solidFill>
              <a:prstDash val="solid"/>
            </a:ln>
            <a:effectLst/>
          </p:spPr>
        </p:cxnSp>
        <p:cxnSp>
          <p:nvCxnSpPr>
            <p:cNvPr id="103" name="直線コネクタ 102">
              <a:extLst>
                <a:ext uri="{FF2B5EF4-FFF2-40B4-BE49-F238E27FC236}">
                  <a16:creationId xmlns:a16="http://schemas.microsoft.com/office/drawing/2014/main" id="{769D207A-1531-FC95-1148-D910D3639EC0}"/>
                </a:ext>
              </a:extLst>
            </p:cNvPr>
            <p:cNvCxnSpPr>
              <a:stCxn id="92" idx="2"/>
              <a:endCxn id="93" idx="0"/>
            </p:cNvCxnSpPr>
            <p:nvPr/>
          </p:nvCxnSpPr>
          <p:spPr>
            <a:xfrm flipH="1">
              <a:off x="785842" y="4041755"/>
              <a:ext cx="532042" cy="192851"/>
            </a:xfrm>
            <a:prstGeom prst="line">
              <a:avLst/>
            </a:prstGeom>
            <a:noFill/>
            <a:ln w="9525" cap="flat" cmpd="sng" algn="ctr">
              <a:solidFill>
                <a:srgbClr val="0C0C0C">
                  <a:shade val="95000"/>
                  <a:satMod val="105000"/>
                </a:srgbClr>
              </a:solidFill>
              <a:prstDash val="solid"/>
            </a:ln>
            <a:effectLst/>
          </p:spPr>
        </p:cxnSp>
        <p:cxnSp>
          <p:nvCxnSpPr>
            <p:cNvPr id="104" name="直線コネクタ 103">
              <a:extLst>
                <a:ext uri="{FF2B5EF4-FFF2-40B4-BE49-F238E27FC236}">
                  <a16:creationId xmlns:a16="http://schemas.microsoft.com/office/drawing/2014/main" id="{0CC5EF39-A14A-D8FC-225E-5AE0F4935F12}"/>
                </a:ext>
              </a:extLst>
            </p:cNvPr>
            <p:cNvCxnSpPr>
              <a:stCxn id="92" idx="2"/>
              <a:endCxn id="94" idx="0"/>
            </p:cNvCxnSpPr>
            <p:nvPr/>
          </p:nvCxnSpPr>
          <p:spPr>
            <a:xfrm>
              <a:off x="1317884" y="4041755"/>
              <a:ext cx="532041" cy="197741"/>
            </a:xfrm>
            <a:prstGeom prst="line">
              <a:avLst/>
            </a:prstGeom>
            <a:noFill/>
            <a:ln w="9525" cap="flat" cmpd="sng" algn="ctr">
              <a:solidFill>
                <a:srgbClr val="0C0C0C">
                  <a:shade val="95000"/>
                  <a:satMod val="105000"/>
                </a:srgbClr>
              </a:solidFill>
              <a:prstDash val="solid"/>
            </a:ln>
            <a:effectLst/>
          </p:spPr>
        </p:cxnSp>
      </p:grpSp>
      <p:sp>
        <p:nvSpPr>
          <p:cNvPr id="105" name="コンテンツ プレースホルダー 2">
            <a:extLst>
              <a:ext uri="{FF2B5EF4-FFF2-40B4-BE49-F238E27FC236}">
                <a16:creationId xmlns:a16="http://schemas.microsoft.com/office/drawing/2014/main" id="{F0B65E25-F447-6C9B-C4D2-F4F6936D1558}"/>
              </a:ext>
            </a:extLst>
          </p:cNvPr>
          <p:cNvSpPr>
            <a:spLocks noGrp="1"/>
          </p:cNvSpPr>
          <p:nvPr/>
        </p:nvSpPr>
        <p:spPr bwMode="auto">
          <a:xfrm>
            <a:off x="1197033" y="2063466"/>
            <a:ext cx="9925396" cy="1580109"/>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dirty="0"/>
              <a:t>STEP1: </a:t>
            </a:r>
            <a:r>
              <a:rPr lang="ja-JP" altLang="en-US" sz="1600" dirty="0"/>
              <a:t>構文解析を行い，ソースコードから抽象構文木を生成</a:t>
            </a:r>
            <a:endParaRPr lang="en-US" altLang="ja-JP" sz="1600" dirty="0"/>
          </a:p>
          <a:p>
            <a:pPr marL="0" indent="0">
              <a:buFont typeface="Wingdings" pitchFamily="2" charset="2"/>
              <a:buNone/>
            </a:pPr>
            <a:r>
              <a:rPr lang="en-US" altLang="ja-JP" sz="1600" dirty="0"/>
              <a:t>STEP2: </a:t>
            </a:r>
            <a:r>
              <a:rPr lang="ja-JP" altLang="en-US" sz="1600" dirty="0"/>
              <a:t>抽象構文木からコードブロックと，コードブロック中のワードを抽出</a:t>
            </a:r>
            <a:endParaRPr lang="en-US" altLang="ja-JP" sz="1600" dirty="0"/>
          </a:p>
          <a:p>
            <a:pPr marL="0" indent="0">
              <a:buFont typeface="Wingdings" pitchFamily="2" charset="2"/>
              <a:buNone/>
            </a:pPr>
            <a:r>
              <a:rPr lang="en-US" altLang="ja-JP" sz="1600" dirty="0"/>
              <a:t>STEP3: </a:t>
            </a:r>
            <a:r>
              <a:rPr lang="ja-JP" altLang="en-US" sz="1600" dirty="0"/>
              <a:t>情報検索技術の</a:t>
            </a:r>
            <a:r>
              <a:rPr lang="en-US" altLang="ja-JP" sz="1600" dirty="0"/>
              <a:t>1</a:t>
            </a:r>
            <a:r>
              <a:rPr lang="ja-JP" altLang="en-US" sz="1600" dirty="0"/>
              <a:t>つ</a:t>
            </a:r>
            <a:r>
              <a:rPr lang="en-US" altLang="ja-JP" sz="1600" dirty="0"/>
              <a:t>TF-IDF</a:t>
            </a:r>
            <a:r>
              <a:rPr lang="ja-JP" altLang="en-US" sz="1600"/>
              <a:t>法を</a:t>
            </a:r>
            <a:r>
              <a:rPr lang="ja-JP" altLang="en-US" sz="1600" dirty="0"/>
              <a:t>利用し，コードブロックを特徴ベクトルに変換</a:t>
            </a:r>
            <a:endParaRPr lang="en-US" altLang="ja-JP" sz="1600" dirty="0"/>
          </a:p>
          <a:p>
            <a:pPr marL="0" indent="0">
              <a:buFont typeface="Wingdings" pitchFamily="2" charset="2"/>
              <a:buNone/>
            </a:pPr>
            <a:r>
              <a:rPr lang="en-US" altLang="ja-JP" sz="1600" dirty="0"/>
              <a:t>STEP4: </a:t>
            </a:r>
            <a:r>
              <a:rPr lang="ja-JP" altLang="en-US" sz="1600" dirty="0"/>
              <a:t>クラスタリング手法</a:t>
            </a:r>
            <a:r>
              <a:rPr lang="ja-JP" altLang="en-US" sz="1600"/>
              <a:t>の</a:t>
            </a:r>
            <a:r>
              <a:rPr lang="en-US" altLang="ja-JP" sz="1600" dirty="0"/>
              <a:t>LSH</a:t>
            </a:r>
            <a:r>
              <a:rPr lang="ja-JP" altLang="en-US" sz="1600"/>
              <a:t>を</a:t>
            </a:r>
            <a:r>
              <a:rPr lang="ja-JP" altLang="en-US" sz="1600" dirty="0"/>
              <a:t>利用し，類似した特徴ベクトルを同じクラスタに分類</a:t>
            </a:r>
            <a:endParaRPr lang="en-US" altLang="ja-JP" sz="1600" dirty="0"/>
          </a:p>
          <a:p>
            <a:pPr marL="0" indent="0">
              <a:buFont typeface="Wingdings" pitchFamily="2" charset="2"/>
              <a:buNone/>
            </a:pPr>
            <a:r>
              <a:rPr lang="en-US" altLang="ja-JP" sz="1600" dirty="0"/>
              <a:t>STEP5: </a:t>
            </a:r>
            <a:r>
              <a:rPr lang="ja-JP" altLang="en-US" sz="1600" dirty="0"/>
              <a:t>クラスタ中の特徴ベクトル間のコサイン類似度を計算し，閾値</a:t>
            </a:r>
            <a:r>
              <a:rPr lang="en-US" altLang="ja-JP" sz="1600" dirty="0"/>
              <a:t>(0.9)</a:t>
            </a:r>
            <a:r>
              <a:rPr lang="ja-JP" altLang="en-US" sz="1600" dirty="0"/>
              <a:t>以上をブロッククローンと検出</a:t>
            </a:r>
          </a:p>
        </p:txBody>
      </p:sp>
      <p:sp>
        <p:nvSpPr>
          <p:cNvPr id="3" name="スライド番号プレースホルダー 2">
            <a:extLst>
              <a:ext uri="{FF2B5EF4-FFF2-40B4-BE49-F238E27FC236}">
                <a16:creationId xmlns:a16="http://schemas.microsoft.com/office/drawing/2014/main" id="{7BBBE286-43B9-4660-2E69-A592C5F6D2DD}"/>
              </a:ext>
            </a:extLst>
          </p:cNvPr>
          <p:cNvSpPr>
            <a:spLocks noGrp="1"/>
          </p:cNvSpPr>
          <p:nvPr>
            <p:ph type="sldNum" sz="quarter" idx="4"/>
          </p:nvPr>
        </p:nvSpPr>
        <p:spPr/>
        <p:txBody>
          <a:bodyPr/>
          <a:lstStyle/>
          <a:p>
            <a:fld id="{DDF0A04B-3F96-455C-AC58-511E5C06C175}" type="slidenum">
              <a:rPr lang="ja-JP" altLang="en-US" smtClean="0"/>
              <a:pPr/>
              <a:t>13</a:t>
            </a:fld>
            <a:endParaRPr lang="ja-JP" altLang="en-US" dirty="0"/>
          </a:p>
        </p:txBody>
      </p:sp>
    </p:spTree>
    <p:extLst>
      <p:ext uri="{BB962C8B-B14F-4D97-AF65-F5344CB8AC3E}">
        <p14:creationId xmlns:p14="http://schemas.microsoft.com/office/powerpoint/2010/main" val="3982981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D2B501-5F6D-E940-2935-CEEF44F0A251}"/>
              </a:ext>
            </a:extLst>
          </p:cNvPr>
          <p:cNvSpPr>
            <a:spLocks noGrp="1"/>
          </p:cNvSpPr>
          <p:nvPr>
            <p:ph type="title"/>
          </p:nvPr>
        </p:nvSpPr>
        <p:spPr/>
        <p:txBody>
          <a:bodyPr>
            <a:normAutofit/>
          </a:bodyPr>
          <a:lstStyle/>
          <a:p>
            <a:r>
              <a:rPr kumimoji="1" lang="ja-JP" altLang="en-US" dirty="0"/>
              <a:t>関数クローン検出法との主な変更点</a:t>
            </a:r>
          </a:p>
        </p:txBody>
      </p:sp>
      <p:sp>
        <p:nvSpPr>
          <p:cNvPr id="3" name="コンテンツ プレースホルダー 2">
            <a:extLst>
              <a:ext uri="{FF2B5EF4-FFF2-40B4-BE49-F238E27FC236}">
                <a16:creationId xmlns:a16="http://schemas.microsoft.com/office/drawing/2014/main" id="{3BA9801E-694C-C36C-7F22-B802CFDF3526}"/>
              </a:ext>
            </a:extLst>
          </p:cNvPr>
          <p:cNvSpPr>
            <a:spLocks noGrp="1"/>
          </p:cNvSpPr>
          <p:nvPr>
            <p:ph idx="1"/>
          </p:nvPr>
        </p:nvSpPr>
        <p:spPr/>
        <p:txBody>
          <a:bodyPr>
            <a:normAutofit/>
          </a:bodyPr>
          <a:lstStyle/>
          <a:p>
            <a:r>
              <a:rPr kumimoji="1" lang="ja-JP" altLang="en-US" b="1" dirty="0">
                <a:solidFill>
                  <a:schemeClr val="accent3"/>
                </a:solidFill>
              </a:rPr>
              <a:t>検出粒度の変更</a:t>
            </a:r>
            <a:endParaRPr kumimoji="1" lang="en-US" altLang="ja-JP" b="1" dirty="0">
              <a:solidFill>
                <a:schemeClr val="accent3"/>
              </a:solidFill>
            </a:endParaRPr>
          </a:p>
          <a:p>
            <a:pPr lvl="1">
              <a:buFont typeface="Wingdings" panose="05000000000000000000" pitchFamily="2" charset="2"/>
              <a:buChar char="l"/>
            </a:pPr>
            <a:r>
              <a:rPr kumimoji="1" lang="ja-JP" altLang="en-US" dirty="0"/>
              <a:t>「コードブロック」および「ブロッククローンペア」を定義</a:t>
            </a:r>
            <a:endParaRPr kumimoji="1" lang="en-US" altLang="ja-JP" dirty="0"/>
          </a:p>
          <a:p>
            <a:r>
              <a:rPr kumimoji="1" lang="ja-JP" altLang="en-US" b="1" dirty="0">
                <a:solidFill>
                  <a:schemeClr val="accent3"/>
                </a:solidFill>
              </a:rPr>
              <a:t>検出時間とメモリ使用量</a:t>
            </a:r>
            <a:r>
              <a:rPr kumimoji="1" lang="ja-JP" altLang="en-US" b="1">
                <a:solidFill>
                  <a:schemeClr val="accent3"/>
                </a:solidFill>
              </a:rPr>
              <a:t>の増加</a:t>
            </a:r>
            <a:r>
              <a:rPr lang="ja-JP" altLang="en-US" b="1">
                <a:solidFill>
                  <a:schemeClr val="accent3"/>
                </a:solidFill>
              </a:rPr>
              <a:t>に対する工夫</a:t>
            </a:r>
            <a:endParaRPr kumimoji="1" lang="en-US" altLang="ja-JP" b="1" dirty="0">
              <a:solidFill>
                <a:schemeClr val="accent3"/>
              </a:solidFill>
            </a:endParaRPr>
          </a:p>
          <a:p>
            <a:pPr lvl="1">
              <a:buFont typeface="Wingdings" panose="05000000000000000000" pitchFamily="2" charset="2"/>
              <a:buChar char="l"/>
            </a:pPr>
            <a:r>
              <a:rPr lang="ja-JP" altLang="en-US" dirty="0"/>
              <a:t>特徴ベクトルのクラスタリング手法の変更</a:t>
            </a:r>
            <a:endParaRPr lang="en-US" altLang="ja-JP" dirty="0"/>
          </a:p>
          <a:p>
            <a:pPr lvl="1">
              <a:buFont typeface="Wingdings" panose="05000000000000000000" pitchFamily="2" charset="2"/>
              <a:buChar char="l"/>
            </a:pPr>
            <a:r>
              <a:rPr kumimoji="1" lang="ja-JP" altLang="en-US" dirty="0"/>
              <a:t>特徴ベクトルを表現するデータ構造の変更</a:t>
            </a:r>
          </a:p>
        </p:txBody>
      </p:sp>
      <p:sp>
        <p:nvSpPr>
          <p:cNvPr id="4" name="コンテンツ プレースホルダー 3">
            <a:extLst>
              <a:ext uri="{FF2B5EF4-FFF2-40B4-BE49-F238E27FC236}">
                <a16:creationId xmlns:a16="http://schemas.microsoft.com/office/drawing/2014/main" id="{7339E708-B678-6174-68A8-701F9D957815}"/>
              </a:ext>
            </a:extLst>
          </p:cNvPr>
          <p:cNvSpPr>
            <a:spLocks noGrp="1"/>
          </p:cNvSpPr>
          <p:nvPr>
            <p:ph idx="10"/>
          </p:nvPr>
        </p:nvSpPr>
        <p:spPr/>
        <p:txBody>
          <a:bodyPr>
            <a:normAutofit fontScale="92500" lnSpcReduction="20000"/>
          </a:bodyPr>
          <a:lstStyle/>
          <a:p>
            <a:r>
              <a:rPr lang="ja-JP" altLang="en-US" dirty="0"/>
              <a:t>提案手法では，検出粒度の変更と，検出時間とメモリ使</a:t>
            </a:r>
            <a:r>
              <a:rPr lang="ja-JP" altLang="en-US"/>
              <a:t>用量の増加に対する工夫</a:t>
            </a:r>
            <a:r>
              <a:rPr kumimoji="1" lang="ja-JP" altLang="en-US"/>
              <a:t>を</a:t>
            </a:r>
            <a:r>
              <a:rPr kumimoji="1" lang="ja-JP" altLang="en-US" dirty="0"/>
              <a:t>行った</a:t>
            </a:r>
            <a:endParaRPr kumimoji="1" lang="en-US" altLang="ja-JP" dirty="0"/>
          </a:p>
          <a:p>
            <a:r>
              <a:rPr lang="ja-JP" altLang="en-US" dirty="0"/>
              <a:t>以降では，関数クローン検出法との主な変更点について説明する</a:t>
            </a:r>
            <a:endParaRPr kumimoji="1" lang="ja-JP" altLang="en-US" dirty="0"/>
          </a:p>
        </p:txBody>
      </p:sp>
      <p:sp>
        <p:nvSpPr>
          <p:cNvPr id="5" name="スライド番号プレースホルダー 4">
            <a:extLst>
              <a:ext uri="{FF2B5EF4-FFF2-40B4-BE49-F238E27FC236}">
                <a16:creationId xmlns:a16="http://schemas.microsoft.com/office/drawing/2014/main" id="{4799907A-7659-A19A-E3FD-2A857DD77228}"/>
              </a:ext>
            </a:extLst>
          </p:cNvPr>
          <p:cNvSpPr>
            <a:spLocks noGrp="1"/>
          </p:cNvSpPr>
          <p:nvPr>
            <p:ph type="sldNum" sz="quarter" idx="4"/>
          </p:nvPr>
        </p:nvSpPr>
        <p:spPr/>
        <p:txBody>
          <a:bodyPr/>
          <a:lstStyle/>
          <a:p>
            <a:fld id="{DDF0A04B-3F96-455C-AC58-511E5C06C175}" type="slidenum">
              <a:rPr lang="ja-JP" altLang="en-US" smtClean="0"/>
              <a:pPr/>
              <a:t>14</a:t>
            </a:fld>
            <a:endParaRPr lang="ja-JP" altLang="en-US" dirty="0"/>
          </a:p>
        </p:txBody>
      </p:sp>
    </p:spTree>
    <p:extLst>
      <p:ext uri="{BB962C8B-B14F-4D97-AF65-F5344CB8AC3E}">
        <p14:creationId xmlns:p14="http://schemas.microsoft.com/office/powerpoint/2010/main" val="4176444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6A1011-47B6-810A-78F3-D2CBA4117C4D}"/>
              </a:ext>
            </a:extLst>
          </p:cNvPr>
          <p:cNvSpPr>
            <a:spLocks noGrp="1"/>
          </p:cNvSpPr>
          <p:nvPr>
            <p:ph type="title"/>
          </p:nvPr>
        </p:nvSpPr>
        <p:spPr/>
        <p:txBody>
          <a:bodyPr/>
          <a:lstStyle/>
          <a:p>
            <a:r>
              <a:rPr kumimoji="1" lang="ja-JP" altLang="en-US" dirty="0"/>
              <a:t>検出対象のコードブロックの定義</a:t>
            </a:r>
          </a:p>
        </p:txBody>
      </p:sp>
      <p:sp>
        <p:nvSpPr>
          <p:cNvPr id="4" name="コンテンツ プレースホルダー 3">
            <a:extLst>
              <a:ext uri="{FF2B5EF4-FFF2-40B4-BE49-F238E27FC236}">
                <a16:creationId xmlns:a16="http://schemas.microsoft.com/office/drawing/2014/main" id="{4A3F52BC-91B4-C7F4-D654-83F037102DE3}"/>
              </a:ext>
            </a:extLst>
          </p:cNvPr>
          <p:cNvSpPr>
            <a:spLocks noGrp="1"/>
          </p:cNvSpPr>
          <p:nvPr>
            <p:ph idx="10"/>
          </p:nvPr>
        </p:nvSpPr>
        <p:spPr/>
        <p:txBody>
          <a:bodyPr>
            <a:normAutofit fontScale="92500" lnSpcReduction="20000"/>
          </a:bodyPr>
          <a:lstStyle/>
          <a:p>
            <a:r>
              <a:rPr kumimoji="1" lang="ja-JP" altLang="en-US" dirty="0"/>
              <a:t>関数または中かっこで囲まれた部分をコードブロックと定義する</a:t>
            </a:r>
            <a:endParaRPr kumimoji="1" lang="en-US" altLang="ja-JP" dirty="0"/>
          </a:p>
          <a:p>
            <a:r>
              <a:rPr lang="ja-JP" altLang="en-US" dirty="0"/>
              <a:t>入れ子構造の内側もコードブロックとして扱う</a:t>
            </a:r>
            <a:endParaRPr kumimoji="1" lang="ja-JP" altLang="en-US" dirty="0"/>
          </a:p>
        </p:txBody>
      </p:sp>
      <p:sp>
        <p:nvSpPr>
          <p:cNvPr id="13" name="コンテンツ プレースホルダー 2">
            <a:extLst>
              <a:ext uri="{FF2B5EF4-FFF2-40B4-BE49-F238E27FC236}">
                <a16:creationId xmlns:a16="http://schemas.microsoft.com/office/drawing/2014/main" id="{468D6982-A866-30A8-3AF7-2A6A70C8D0E1}"/>
              </a:ext>
            </a:extLst>
          </p:cNvPr>
          <p:cNvSpPr txBox="1">
            <a:spLocks/>
          </p:cNvSpPr>
          <p:nvPr/>
        </p:nvSpPr>
        <p:spPr bwMode="auto">
          <a:xfrm>
            <a:off x="1771650" y="1854495"/>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ts val="1200"/>
              </a:spcBef>
              <a:spcAft>
                <a:spcPts val="12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ts val="1200"/>
              </a:spcBef>
              <a:spcAft>
                <a:spcPts val="12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ts val="1200"/>
              </a:spcBef>
              <a:spcAft>
                <a:spcPts val="12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ts val="1200"/>
              </a:spcBef>
              <a:spcAft>
                <a:spcPts val="12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742950" marR="0" lvl="1" indent="-285750" algn="l" defTabSz="914400" rtl="0" eaLnBrk="1" fontAlgn="base" latinLnBrk="0" hangingPunct="1">
              <a:lnSpc>
                <a:spcPct val="100000"/>
              </a:lnSpc>
              <a:spcBef>
                <a:spcPts val="1200"/>
              </a:spcBef>
              <a:spcAft>
                <a:spcPts val="1200"/>
              </a:spcAft>
              <a:buClr>
                <a:srgbClr val="073E87"/>
              </a:buClr>
              <a:buSzTx/>
              <a:buFont typeface="Arial" panose="020B0604020202020204" pitchFamily="34" charset="0"/>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関数</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742950" marR="0" lvl="1" indent="-285750" algn="l" defTabSz="914400" rtl="0" eaLnBrk="1" fontAlgn="base" latinLnBrk="0" hangingPunct="1">
              <a:lnSpc>
                <a:spcPct val="100000"/>
              </a:lnSpc>
              <a:spcBef>
                <a:spcPts val="1200"/>
              </a:spcBef>
              <a:spcAft>
                <a:spcPts val="1200"/>
              </a:spcAft>
              <a:buClr>
                <a:srgbClr val="073E87"/>
              </a:buClr>
              <a:buSzTx/>
              <a:buFont typeface="Arial" panose="020B0604020202020204" pitchFamily="34" charset="0"/>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中括弧で囲まれた部分</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1143000" marR="0" lvl="2" indent="-228600" algn="l" defTabSz="914400" rtl="0" eaLnBrk="1" fontAlgn="base" latinLnBrk="0" hangingPunct="1">
              <a:lnSpc>
                <a:spcPct val="120000"/>
              </a:lnSpc>
              <a:spcBef>
                <a:spcPts val="0"/>
              </a:spcBef>
              <a:spcAft>
                <a:spcPts val="0"/>
              </a:spcAft>
              <a:buClr>
                <a:srgbClr val="073E87"/>
              </a:buClr>
              <a:buSzTx/>
              <a:buFont typeface="Arial" panose="020B0604020202020204" pitchFamily="34" charset="0"/>
              <a:buChar char="•"/>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if</a:t>
            </a:r>
          </a:p>
          <a:p>
            <a:pPr marL="1143000" marR="0" lvl="2" indent="-228600" algn="l" defTabSz="914400" rtl="0" eaLnBrk="1" fontAlgn="base" latinLnBrk="0" hangingPunct="1">
              <a:lnSpc>
                <a:spcPct val="120000"/>
              </a:lnSpc>
              <a:spcBef>
                <a:spcPts val="0"/>
              </a:spcBef>
              <a:spcAft>
                <a:spcPts val="0"/>
              </a:spcAft>
              <a:buClr>
                <a:srgbClr val="073E87"/>
              </a:buClr>
              <a:buSzTx/>
              <a:buFont typeface="Arial" panose="020B0604020202020204" pitchFamily="34" charset="0"/>
              <a:buChar char="•"/>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while</a:t>
            </a:r>
          </a:p>
          <a:p>
            <a:pPr marL="1143000" marR="0" lvl="2" indent="-228600" algn="l" defTabSz="914400" rtl="0" eaLnBrk="1" fontAlgn="base" latinLnBrk="0" hangingPunct="1">
              <a:lnSpc>
                <a:spcPct val="120000"/>
              </a:lnSpc>
              <a:spcBef>
                <a:spcPts val="0"/>
              </a:spcBef>
              <a:spcAft>
                <a:spcPts val="0"/>
              </a:spcAft>
              <a:buClr>
                <a:srgbClr val="073E87"/>
              </a:buClr>
              <a:buSzTx/>
              <a:buFont typeface="Arial" panose="020B0604020202020204" pitchFamily="34" charset="0"/>
              <a:buChar char="•"/>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for</a:t>
            </a:r>
          </a:p>
          <a:p>
            <a:pPr marL="1143000" marR="0" lvl="2" indent="-228600" algn="l" defTabSz="914400" rtl="0" eaLnBrk="1" fontAlgn="base" latinLnBrk="0" hangingPunct="1">
              <a:lnSpc>
                <a:spcPct val="120000"/>
              </a:lnSpc>
              <a:spcBef>
                <a:spcPts val="0"/>
              </a:spcBef>
              <a:spcAft>
                <a:spcPts val="0"/>
              </a:spcAft>
              <a:buClr>
                <a:srgbClr val="073E87"/>
              </a:buClr>
              <a:buSzTx/>
              <a:buFont typeface="Arial" panose="020B0604020202020204" pitchFamily="34" charset="0"/>
              <a:buChar char="•"/>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do-while </a:t>
            </a:r>
          </a:p>
          <a:p>
            <a:pPr marL="1143000" marR="0" lvl="2" indent="-228600" algn="l" defTabSz="914400" rtl="0" eaLnBrk="1" fontAlgn="base" latinLnBrk="0" hangingPunct="1">
              <a:lnSpc>
                <a:spcPct val="120000"/>
              </a:lnSpc>
              <a:spcBef>
                <a:spcPts val="0"/>
              </a:spcBef>
              <a:spcAft>
                <a:spcPts val="0"/>
              </a:spcAft>
              <a:buClr>
                <a:srgbClr val="073E87"/>
              </a:buClr>
              <a:buSzTx/>
              <a:buFont typeface="Arial" panose="020B0604020202020204" pitchFamily="34" charset="0"/>
              <a:buChar char="•"/>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switch</a:t>
            </a:r>
          </a:p>
          <a:p>
            <a:pPr marL="342900" marR="0" lvl="0" indent="-342900" algn="l" defTabSz="914400" rtl="0" eaLnBrk="1" fontAlgn="base" latinLnBrk="0" hangingPunct="1">
              <a:lnSpc>
                <a:spcPct val="100000"/>
              </a:lnSpc>
              <a:spcBef>
                <a:spcPts val="1200"/>
              </a:spcBef>
              <a:spcAft>
                <a:spcPts val="1200"/>
              </a:spcAft>
              <a:buClr>
                <a:srgbClr val="073E87"/>
              </a:buClr>
              <a:buSzTx/>
              <a:buFont typeface="Arial" panose="020B0604020202020204" pitchFamily="34" charset="0"/>
              <a:buChar char="•"/>
              <a:tabLst/>
              <a:defRPr/>
            </a:pPr>
            <a:r>
              <a:rPr kumimoji="1" lang="ja-JP" altLang="en-US"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入れ子構造の</a:t>
            </a:r>
            <a:br>
              <a:rPr kumimoji="1" lang="en-US" altLang="ja-JP"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br>
            <a:r>
              <a:rPr kumimoji="1" lang="ja-JP" altLang="en-US"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内側もブロックとする</a:t>
            </a:r>
            <a:endParaRPr kumimoji="1" lang="en-US" altLang="ja-JP"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0" marR="0" lvl="0" indent="0" algn="l" defTabSz="914400" rtl="0" eaLnBrk="1" fontAlgn="base" latinLnBrk="0" hangingPunct="1">
              <a:lnSpc>
                <a:spcPct val="100000"/>
              </a:lnSpc>
              <a:spcBef>
                <a:spcPts val="1200"/>
              </a:spcBef>
              <a:spcAft>
                <a:spcPts val="1200"/>
              </a:spcAft>
              <a:buClr>
                <a:srgbClr val="073E87"/>
              </a:buClr>
              <a:buSzTx/>
              <a:buFont typeface="Calibri" panose="020F0502020204030204" pitchFamily="34" charset="0"/>
              <a:buNone/>
              <a:tabLst/>
              <a:defRPr/>
            </a:pPr>
            <a:endParaRPr kumimoji="1" lang="ja-JP" altLang="en-US"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342900" marR="0" lvl="0" indent="-342900" algn="l" defTabSz="914400" rtl="0" eaLnBrk="1" fontAlgn="base" latinLnBrk="0" hangingPunct="1">
              <a:lnSpc>
                <a:spcPct val="100000"/>
              </a:lnSpc>
              <a:spcBef>
                <a:spcPts val="1200"/>
              </a:spcBef>
              <a:spcAft>
                <a:spcPts val="1200"/>
              </a:spcAft>
              <a:buClr>
                <a:srgbClr val="073E87"/>
              </a:buClr>
              <a:buSzTx/>
              <a:buFontTx/>
              <a:buChar char="•"/>
              <a:tabLst/>
              <a:defRPr/>
            </a:pPr>
            <a:endParaRPr kumimoji="1" lang="ja-JP" altLang="en-US"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p:txBody>
      </p:sp>
      <p:sp>
        <p:nvSpPr>
          <p:cNvPr id="14" name="正方形/長方形 13">
            <a:extLst>
              <a:ext uri="{FF2B5EF4-FFF2-40B4-BE49-F238E27FC236}">
                <a16:creationId xmlns:a16="http://schemas.microsoft.com/office/drawing/2014/main" id="{07CF1C8A-0D88-5A88-3E0C-625DEABE4311}"/>
              </a:ext>
            </a:extLst>
          </p:cNvPr>
          <p:cNvSpPr/>
          <p:nvPr/>
        </p:nvSpPr>
        <p:spPr>
          <a:xfrm>
            <a:off x="7343321" y="2481658"/>
            <a:ext cx="3077029" cy="4148741"/>
          </a:xfrm>
          <a:prstGeom prst="rect">
            <a:avLst/>
          </a:prstGeom>
          <a:solidFill>
            <a:sysClr val="window" lastClr="FFFFFF">
              <a:lumMod val="95000"/>
            </a:sysClr>
          </a:solidFill>
          <a:ln w="25400" cap="flat" cmpd="sng" algn="ctr">
            <a:solidFill>
              <a:sysClr val="window" lastClr="FFFFFF">
                <a:lumMod val="85000"/>
              </a:sysClr>
            </a:solidFill>
            <a:prstDash val="solid"/>
          </a:ln>
          <a:effectLst/>
        </p:spPr>
        <p:txBody>
          <a:bodyPr rtlCol="0" anchor="ctr"/>
          <a:lstStyle/>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function A {</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if ( ) {</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a:t>
            </a:r>
            <a:r>
              <a:rPr kumimoji="0" lang="en-US" altLang="ja-JP" sz="1800" b="0" i="0" u="none" strike="noStrike" kern="0" cap="none" spc="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n-cs"/>
              </a:rPr>
              <a:t>yyy</a:t>
            </a: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a:t>
            </a: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while ( ) {</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xxx;</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  }</a:t>
            </a:r>
          </a:p>
          <a:p>
            <a:pPr marL="0" marR="0" lvl="1"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a:p>
            <a:pPr marL="0" marR="0" lvl="1" indent="0" defTabSz="914400" eaLnBrk="1" fontAlgn="base" latinLnBrk="0" hangingPunct="1">
              <a:lnSpc>
                <a:spcPct val="100000"/>
              </a:lnSpc>
              <a:spcBef>
                <a:spcPct val="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rPr>
              <a:t>}</a:t>
            </a:r>
            <a:endParaRPr kumimoji="0" lang="ja-JP" altLang="en-US" sz="18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メイリオ"/>
              <a:cs typeface="+mn-cs"/>
            </a:endParaRPr>
          </a:p>
        </p:txBody>
      </p:sp>
      <p:sp>
        <p:nvSpPr>
          <p:cNvPr id="15" name="角丸四角形 16">
            <a:extLst>
              <a:ext uri="{FF2B5EF4-FFF2-40B4-BE49-F238E27FC236}">
                <a16:creationId xmlns:a16="http://schemas.microsoft.com/office/drawing/2014/main" id="{D76E677B-4E4D-5449-12FD-D0B50180A2DB}"/>
              </a:ext>
            </a:extLst>
          </p:cNvPr>
          <p:cNvSpPr/>
          <p:nvPr/>
        </p:nvSpPr>
        <p:spPr>
          <a:xfrm>
            <a:off x="7469957" y="2903928"/>
            <a:ext cx="2171913" cy="3325865"/>
          </a:xfrm>
          <a:prstGeom prst="roundRect">
            <a:avLst/>
          </a:prstGeom>
          <a:noFill/>
          <a:ln w="25400" cap="flat" cmpd="sng" algn="ctr">
            <a:solidFill>
              <a:srgbClr val="C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16" name="角丸四角形 6">
            <a:extLst>
              <a:ext uri="{FF2B5EF4-FFF2-40B4-BE49-F238E27FC236}">
                <a16:creationId xmlns:a16="http://schemas.microsoft.com/office/drawing/2014/main" id="{DBB5DF94-A1E4-016B-DCA1-47BAC87D926A}"/>
              </a:ext>
            </a:extLst>
          </p:cNvPr>
          <p:cNvSpPr/>
          <p:nvPr/>
        </p:nvSpPr>
        <p:spPr>
          <a:xfrm>
            <a:off x="7753527" y="3468013"/>
            <a:ext cx="1735234" cy="2192784"/>
          </a:xfrm>
          <a:prstGeom prst="roundRect">
            <a:avLst/>
          </a:prstGeom>
          <a:noFill/>
          <a:ln w="25400" cap="flat" cmpd="sng" algn="ctr">
            <a:solidFill>
              <a:srgbClr val="C6E7FC">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17" name="テキスト ボックス 16">
            <a:extLst>
              <a:ext uri="{FF2B5EF4-FFF2-40B4-BE49-F238E27FC236}">
                <a16:creationId xmlns:a16="http://schemas.microsoft.com/office/drawing/2014/main" id="{0E137CF0-63DD-5610-15D5-53CD05D8D7FE}"/>
              </a:ext>
            </a:extLst>
          </p:cNvPr>
          <p:cNvSpPr txBox="1"/>
          <p:nvPr/>
        </p:nvSpPr>
        <p:spPr>
          <a:xfrm>
            <a:off x="6322166" y="3214399"/>
            <a:ext cx="1147791" cy="400110"/>
          </a:xfrm>
          <a:prstGeom prst="rect">
            <a:avLst/>
          </a:prstGeom>
          <a:solidFill>
            <a:srgbClr val="C00000"/>
          </a:solidFill>
        </p:spPr>
        <p:txBody>
          <a:bodyPr wrap="square" rtlCol="0">
            <a:spAutoFit/>
          </a:bodyPr>
          <a:lstStyle/>
          <a:p>
            <a:pPr fontAlgn="base">
              <a:spcBef>
                <a:spcPct val="0"/>
              </a:spcBef>
              <a:spcAft>
                <a:spcPct val="0"/>
              </a:spcAft>
            </a:pPr>
            <a:r>
              <a:rPr lang="ja-JP" altLang="en-US" sz="2000" dirty="0">
                <a:solidFill>
                  <a:prstClr val="white"/>
                </a:solidFill>
                <a:latin typeface="Arial" charset="0"/>
                <a:ea typeface="ＭＳ Ｐゴシック" pitchFamily="50" charset="-128"/>
              </a:rPr>
              <a:t> </a:t>
            </a:r>
            <a:r>
              <a:rPr lang="en-US" altLang="ja-JP" sz="2000" dirty="0">
                <a:solidFill>
                  <a:prstClr val="white"/>
                </a:solidFill>
                <a:latin typeface="Arial" charset="0"/>
                <a:ea typeface="ＭＳ Ｐゴシック" pitchFamily="50" charset="-128"/>
              </a:rPr>
              <a:t>Block A</a:t>
            </a:r>
          </a:p>
        </p:txBody>
      </p:sp>
      <p:sp>
        <p:nvSpPr>
          <p:cNvPr id="18" name="テキスト ボックス 17">
            <a:extLst>
              <a:ext uri="{FF2B5EF4-FFF2-40B4-BE49-F238E27FC236}">
                <a16:creationId xmlns:a16="http://schemas.microsoft.com/office/drawing/2014/main" id="{C15C7148-06AA-8228-C2FF-C63DD11A3727}"/>
              </a:ext>
            </a:extLst>
          </p:cNvPr>
          <p:cNvSpPr txBox="1"/>
          <p:nvPr/>
        </p:nvSpPr>
        <p:spPr>
          <a:xfrm>
            <a:off x="6322166" y="4496942"/>
            <a:ext cx="1685183" cy="400110"/>
          </a:xfrm>
          <a:prstGeom prst="rect">
            <a:avLst/>
          </a:prstGeom>
          <a:solidFill>
            <a:srgbClr val="5BD078">
              <a:lumMod val="75000"/>
            </a:srgbClr>
          </a:solid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a:ln>
                  <a:noFill/>
                </a:ln>
                <a:solidFill>
                  <a:prstClr val="white"/>
                </a:solidFill>
                <a:effectLst/>
                <a:uLnTx/>
                <a:uFillTx/>
                <a:latin typeface="Arial" charset="0"/>
                <a:ea typeface="ＭＳ Ｐゴシック" pitchFamily="50" charset="-128"/>
              </a:rPr>
              <a:t> </a:t>
            </a:r>
            <a:r>
              <a:rPr kumimoji="0" lang="en-US" altLang="ja-JP" sz="2000" b="0" i="0" u="none" strike="noStrike" kern="0" cap="none" spc="0" normalizeH="0" baseline="0" noProof="0" dirty="0">
                <a:ln>
                  <a:noFill/>
                </a:ln>
                <a:solidFill>
                  <a:prstClr val="white"/>
                </a:solidFill>
                <a:effectLst/>
                <a:uLnTx/>
                <a:uFillTx/>
                <a:latin typeface="Arial" charset="0"/>
                <a:ea typeface="ＭＳ Ｐゴシック" pitchFamily="50" charset="-128"/>
              </a:rPr>
              <a:t>Block C</a:t>
            </a:r>
          </a:p>
        </p:txBody>
      </p:sp>
      <p:sp>
        <p:nvSpPr>
          <p:cNvPr id="19" name="角丸四角形 12">
            <a:extLst>
              <a:ext uri="{FF2B5EF4-FFF2-40B4-BE49-F238E27FC236}">
                <a16:creationId xmlns:a16="http://schemas.microsoft.com/office/drawing/2014/main" id="{01877C42-A7FF-0680-2969-2C08FA2D3796}"/>
              </a:ext>
            </a:extLst>
          </p:cNvPr>
          <p:cNvSpPr/>
          <p:nvPr/>
        </p:nvSpPr>
        <p:spPr>
          <a:xfrm>
            <a:off x="8007349" y="4292491"/>
            <a:ext cx="1345315" cy="809012"/>
          </a:xfrm>
          <a:prstGeom prst="roundRect">
            <a:avLst/>
          </a:prstGeom>
          <a:noFill/>
          <a:ln w="25400" cap="flat" cmpd="sng" algn="ctr">
            <a:solidFill>
              <a:srgbClr val="5BD078">
                <a:lumMod val="75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20" name="テキスト ボックス 19">
            <a:extLst>
              <a:ext uri="{FF2B5EF4-FFF2-40B4-BE49-F238E27FC236}">
                <a16:creationId xmlns:a16="http://schemas.microsoft.com/office/drawing/2014/main" id="{38D362A5-22AF-2C66-D72D-A1295063B7C2}"/>
              </a:ext>
            </a:extLst>
          </p:cNvPr>
          <p:cNvSpPr txBox="1"/>
          <p:nvPr/>
        </p:nvSpPr>
        <p:spPr>
          <a:xfrm>
            <a:off x="6322163" y="3855671"/>
            <a:ext cx="1431361" cy="400110"/>
          </a:xfrm>
          <a:prstGeom prst="rect">
            <a:avLst/>
          </a:prstGeom>
          <a:solidFill>
            <a:srgbClr val="C6E7FC">
              <a:lumMod val="50000"/>
            </a:srgbClr>
          </a:solid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a:ln>
                  <a:noFill/>
                </a:ln>
                <a:solidFill>
                  <a:prstClr val="white"/>
                </a:solidFill>
                <a:effectLst/>
                <a:uLnTx/>
                <a:uFillTx/>
                <a:latin typeface="Arial" charset="0"/>
                <a:ea typeface="ＭＳ Ｐゴシック" pitchFamily="50" charset="-128"/>
              </a:rPr>
              <a:t> </a:t>
            </a:r>
            <a:r>
              <a:rPr kumimoji="0" lang="en-US" altLang="ja-JP" sz="2000" b="0" i="0" u="none" strike="noStrike" kern="0" cap="none" spc="0" normalizeH="0" baseline="0" noProof="0" dirty="0">
                <a:ln>
                  <a:noFill/>
                </a:ln>
                <a:solidFill>
                  <a:prstClr val="white"/>
                </a:solidFill>
                <a:effectLst/>
                <a:uLnTx/>
                <a:uFillTx/>
                <a:latin typeface="Arial" charset="0"/>
                <a:ea typeface="ＭＳ Ｐゴシック" pitchFamily="50" charset="-128"/>
              </a:rPr>
              <a:t>Block B</a:t>
            </a:r>
          </a:p>
        </p:txBody>
      </p:sp>
      <p:sp>
        <p:nvSpPr>
          <p:cNvPr id="3" name="スライド番号プレースホルダー 2">
            <a:extLst>
              <a:ext uri="{FF2B5EF4-FFF2-40B4-BE49-F238E27FC236}">
                <a16:creationId xmlns:a16="http://schemas.microsoft.com/office/drawing/2014/main" id="{CDD81457-C321-0094-7A56-68CCCF65246E}"/>
              </a:ext>
            </a:extLst>
          </p:cNvPr>
          <p:cNvSpPr>
            <a:spLocks noGrp="1"/>
          </p:cNvSpPr>
          <p:nvPr>
            <p:ph type="sldNum" sz="quarter" idx="4"/>
          </p:nvPr>
        </p:nvSpPr>
        <p:spPr/>
        <p:txBody>
          <a:bodyPr/>
          <a:lstStyle/>
          <a:p>
            <a:fld id="{DDF0A04B-3F96-455C-AC58-511E5C06C175}" type="slidenum">
              <a:rPr lang="ja-JP" altLang="en-US" smtClean="0"/>
              <a:pPr/>
              <a:t>15</a:t>
            </a:fld>
            <a:endParaRPr lang="ja-JP" altLang="en-US" dirty="0"/>
          </a:p>
        </p:txBody>
      </p:sp>
    </p:spTree>
    <p:extLst>
      <p:ext uri="{BB962C8B-B14F-4D97-AF65-F5344CB8AC3E}">
        <p14:creationId xmlns:p14="http://schemas.microsoft.com/office/powerpoint/2010/main" val="1194934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D8E75D-6C0C-1417-9516-2E0E17AB295F}"/>
              </a:ext>
            </a:extLst>
          </p:cNvPr>
          <p:cNvSpPr>
            <a:spLocks noGrp="1"/>
          </p:cNvSpPr>
          <p:nvPr>
            <p:ph type="title"/>
          </p:nvPr>
        </p:nvSpPr>
        <p:spPr/>
        <p:txBody>
          <a:bodyPr/>
          <a:lstStyle/>
          <a:p>
            <a:r>
              <a:rPr kumimoji="1" lang="ja-JP" altLang="en-US"/>
              <a:t>ブロッククローンペアの定義</a:t>
            </a:r>
            <a:endParaRPr kumimoji="1" lang="ja-JP" altLang="en-US" dirty="0"/>
          </a:p>
        </p:txBody>
      </p:sp>
      <p:sp>
        <p:nvSpPr>
          <p:cNvPr id="39" name="コンテンツ プレースホルダー 38">
            <a:extLst>
              <a:ext uri="{FF2B5EF4-FFF2-40B4-BE49-F238E27FC236}">
                <a16:creationId xmlns:a16="http://schemas.microsoft.com/office/drawing/2014/main" id="{211F505E-5E20-0A77-001B-6740AD54A440}"/>
              </a:ext>
            </a:extLst>
          </p:cNvPr>
          <p:cNvSpPr>
            <a:spLocks noGrp="1"/>
          </p:cNvSpPr>
          <p:nvPr>
            <p:ph idx="1"/>
          </p:nvPr>
        </p:nvSpPr>
        <p:spPr/>
        <p:txBody>
          <a:bodyPr>
            <a:normAutofit/>
          </a:bodyPr>
          <a:lstStyle/>
          <a:p>
            <a:pPr marL="0" indent="0">
              <a:buNone/>
            </a:pPr>
            <a:r>
              <a:rPr lang="ja-JP" altLang="en-US" sz="2000" b="1" dirty="0"/>
              <a:t>コードブロック</a:t>
            </a:r>
            <a:r>
              <a:rPr lang="en-US" altLang="ja-JP" sz="2000" b="1" dirty="0"/>
              <a:t>α</a:t>
            </a:r>
            <a:r>
              <a:rPr lang="ja-JP" altLang="en-US" sz="2000" b="1" dirty="0"/>
              <a:t>と</a:t>
            </a:r>
            <a:r>
              <a:rPr lang="en-US" altLang="ja-JP" sz="2000" b="1" dirty="0"/>
              <a:t>β</a:t>
            </a:r>
            <a:r>
              <a:rPr lang="ja-JP" altLang="en-US" sz="2000" b="1" dirty="0"/>
              <a:t>が以下の</a:t>
            </a:r>
            <a:r>
              <a:rPr lang="en-US" altLang="ja-JP" sz="2000" b="1" dirty="0"/>
              <a:t>3</a:t>
            </a:r>
            <a:r>
              <a:rPr lang="ja-JP" altLang="en-US" sz="2000" b="1" dirty="0"/>
              <a:t>つの条件をすべて満たすとき，ブロッククローンペアとなる</a:t>
            </a:r>
            <a:endParaRPr lang="en-US" altLang="ja-JP" sz="2000" b="1" dirty="0"/>
          </a:p>
          <a:p>
            <a:pPr marL="0" indent="0">
              <a:buNone/>
            </a:pPr>
            <a:r>
              <a:rPr lang="ja-JP" altLang="en-US" sz="2000" dirty="0"/>
              <a:t>条件</a:t>
            </a:r>
            <a:r>
              <a:rPr lang="en-US" altLang="ja-JP" sz="2000" dirty="0"/>
              <a:t>1: 	</a:t>
            </a:r>
            <a:r>
              <a:rPr lang="ja-JP" altLang="en-US" sz="2000" dirty="0"/>
              <a:t>コードブロック </a:t>
            </a:r>
            <a:r>
              <a:rPr lang="el-GR" altLang="ja-JP" sz="2000" dirty="0"/>
              <a:t>α, β </a:t>
            </a:r>
            <a:r>
              <a:rPr lang="ja-JP" altLang="en-US" sz="2000" dirty="0"/>
              <a:t>間の類似度が閾値以上</a:t>
            </a:r>
          </a:p>
          <a:p>
            <a:pPr marL="0" indent="0">
              <a:buNone/>
            </a:pPr>
            <a:r>
              <a:rPr lang="ja-JP" altLang="en-US" sz="2000" dirty="0"/>
              <a:t>条件</a:t>
            </a:r>
            <a:r>
              <a:rPr lang="en-US" altLang="ja-JP" sz="2000" dirty="0"/>
              <a:t>2: 	</a:t>
            </a:r>
            <a:r>
              <a:rPr lang="ja-JP" altLang="en-US" sz="2000" dirty="0"/>
              <a:t>入れ子構造において，</a:t>
            </a:r>
            <a:r>
              <a:rPr lang="en-US" altLang="ja-JP" sz="2000" dirty="0"/>
              <a:t>α</a:t>
            </a:r>
            <a:r>
              <a:rPr lang="ja-JP" altLang="en-US" sz="2000" dirty="0"/>
              <a:t>は</a:t>
            </a:r>
            <a:r>
              <a:rPr lang="en-US" altLang="ja-JP" sz="2000" dirty="0"/>
              <a:t>β</a:t>
            </a:r>
            <a:r>
              <a:rPr lang="ja-JP" altLang="en-US" sz="2000" dirty="0"/>
              <a:t>の親でなく， かつ</a:t>
            </a:r>
            <a:r>
              <a:rPr lang="en-US" altLang="ja-JP" sz="2000" dirty="0"/>
              <a:t> β</a:t>
            </a:r>
            <a:r>
              <a:rPr lang="ja-JP" altLang="en-US" sz="2000" dirty="0"/>
              <a:t>は</a:t>
            </a:r>
            <a:r>
              <a:rPr lang="en-US" altLang="ja-JP" sz="2000" dirty="0"/>
              <a:t>α</a:t>
            </a:r>
            <a:r>
              <a:rPr lang="ja-JP" altLang="en-US" sz="2000" dirty="0"/>
              <a:t>の親でない</a:t>
            </a:r>
            <a:endParaRPr lang="en-US" altLang="ja-JP" sz="2000" dirty="0"/>
          </a:p>
          <a:p>
            <a:pPr marL="0" indent="0">
              <a:buNone/>
            </a:pPr>
            <a:r>
              <a:rPr lang="ja-JP" altLang="en-US" sz="2000" dirty="0"/>
              <a:t>条件</a:t>
            </a:r>
            <a:r>
              <a:rPr lang="en-US" altLang="ja-JP" sz="2000" dirty="0"/>
              <a:t>3: 	α</a:t>
            </a:r>
            <a:r>
              <a:rPr lang="ja-JP" altLang="en-US" sz="2000" dirty="0"/>
              <a:t>と</a:t>
            </a:r>
            <a:r>
              <a:rPr lang="en-US" altLang="ja-JP" sz="2000" dirty="0"/>
              <a:t>β</a:t>
            </a:r>
            <a:r>
              <a:rPr lang="ja-JP" altLang="en-US" sz="2000" dirty="0"/>
              <a:t>の</a:t>
            </a:r>
            <a:r>
              <a:rPr lang="ja-JP" altLang="en-US" sz="2000"/>
              <a:t>親はブロッククローンペアでない</a:t>
            </a:r>
            <a:endParaRPr lang="en-US" altLang="ja-JP" sz="2000" dirty="0"/>
          </a:p>
          <a:p>
            <a:pPr marL="0" indent="0">
              <a:buNone/>
            </a:pPr>
            <a:endParaRPr lang="en-US" altLang="ja-JP" sz="2000" dirty="0"/>
          </a:p>
          <a:p>
            <a:pPr marL="0" indent="0">
              <a:buNone/>
            </a:pPr>
            <a:r>
              <a:rPr lang="ja-JP" altLang="en-US" sz="2000" b="1" dirty="0"/>
              <a:t>例</a:t>
            </a:r>
            <a:endParaRPr lang="en-US" altLang="ja-JP" sz="2000" b="1" dirty="0"/>
          </a:p>
          <a:p>
            <a:pPr lvl="1">
              <a:buFont typeface="Wingdings" panose="05000000000000000000" pitchFamily="2" charset="2"/>
              <a:buChar char="l"/>
            </a:pPr>
            <a:r>
              <a:rPr lang="en-US" altLang="ja-JP" sz="1800" dirty="0"/>
              <a:t> </a:t>
            </a:r>
            <a:r>
              <a:rPr lang="en-US" altLang="ja-JP" sz="1800" dirty="0">
                <a:solidFill>
                  <a:srgbClr val="FF0000"/>
                </a:solidFill>
              </a:rPr>
              <a:t>A</a:t>
            </a:r>
            <a:r>
              <a:rPr lang="ja-JP" altLang="en-US" sz="1800" dirty="0"/>
              <a:t>と</a:t>
            </a:r>
            <a:r>
              <a:rPr lang="en-US" altLang="ja-JP" sz="1800" dirty="0">
                <a:solidFill>
                  <a:srgbClr val="00B050"/>
                </a:solidFill>
              </a:rPr>
              <a:t>B</a:t>
            </a:r>
            <a:r>
              <a:rPr lang="ja-JP" altLang="en-US" sz="1800" dirty="0"/>
              <a:t>はブロッククローン</a:t>
            </a:r>
            <a:endParaRPr lang="en-US" altLang="ja-JP" sz="1800" dirty="0"/>
          </a:p>
          <a:p>
            <a:pPr lvl="1">
              <a:buFont typeface="Wingdings" panose="05000000000000000000" pitchFamily="2" charset="2"/>
              <a:buChar char="l"/>
              <a:tabLst>
                <a:tab pos="4129088" algn="l"/>
              </a:tabLst>
            </a:pPr>
            <a:r>
              <a:rPr lang="en-US" altLang="ja-JP" sz="1800" dirty="0"/>
              <a:t> </a:t>
            </a:r>
            <a:r>
              <a:rPr lang="en-US" altLang="ja-JP" sz="1800" dirty="0">
                <a:solidFill>
                  <a:srgbClr val="FF0000"/>
                </a:solidFill>
              </a:rPr>
              <a:t>A</a:t>
            </a:r>
            <a:r>
              <a:rPr lang="ja-JP" altLang="en-US" sz="1800" dirty="0"/>
              <a:t>と</a:t>
            </a:r>
            <a:r>
              <a:rPr lang="en-US" altLang="ja-JP" sz="1800" dirty="0">
                <a:solidFill>
                  <a:srgbClr val="0070C0"/>
                </a:solidFill>
              </a:rPr>
              <a:t>A’</a:t>
            </a:r>
            <a:r>
              <a:rPr lang="ja-JP" altLang="en-US" sz="1800" dirty="0"/>
              <a:t>はブロッククローンでない</a:t>
            </a:r>
            <a:r>
              <a:rPr lang="en-US" altLang="ja-JP" sz="1800" dirty="0"/>
              <a:t>	</a:t>
            </a:r>
            <a:r>
              <a:rPr lang="ja-JP" altLang="en-US" sz="1800" dirty="0"/>
              <a:t>（条件</a:t>
            </a:r>
            <a:r>
              <a:rPr lang="en-US" altLang="ja-JP" sz="1800" dirty="0"/>
              <a:t>2</a:t>
            </a:r>
            <a:r>
              <a:rPr lang="ja-JP" altLang="en-US" sz="1800" dirty="0"/>
              <a:t>を満たさない）</a:t>
            </a:r>
            <a:endParaRPr lang="en-US" altLang="ja-JP" sz="1800" dirty="0"/>
          </a:p>
          <a:p>
            <a:pPr lvl="1">
              <a:buFont typeface="Wingdings" panose="05000000000000000000" pitchFamily="2" charset="2"/>
              <a:buChar char="l"/>
              <a:tabLst>
                <a:tab pos="4129088" algn="l"/>
              </a:tabLst>
            </a:pPr>
            <a:r>
              <a:rPr lang="en-US" altLang="ja-JP" sz="1800" dirty="0"/>
              <a:t> </a:t>
            </a:r>
            <a:r>
              <a:rPr lang="en-US" altLang="ja-JP" sz="1800" dirty="0">
                <a:solidFill>
                  <a:srgbClr val="0070C0"/>
                </a:solidFill>
              </a:rPr>
              <a:t>A’</a:t>
            </a:r>
            <a:r>
              <a:rPr lang="ja-JP" altLang="en-US" sz="1800" dirty="0"/>
              <a:t>と</a:t>
            </a:r>
            <a:r>
              <a:rPr lang="en-US" altLang="ja-JP" sz="1800" dirty="0">
                <a:solidFill>
                  <a:srgbClr val="FFC000"/>
                </a:solidFill>
              </a:rPr>
              <a:t>B’</a:t>
            </a:r>
            <a:r>
              <a:rPr lang="ja-JP" altLang="en-US" sz="1800" dirty="0"/>
              <a:t>はブロッククローンでない</a:t>
            </a:r>
            <a:r>
              <a:rPr lang="en-US" altLang="ja-JP" sz="1800" dirty="0"/>
              <a:t>	(</a:t>
            </a:r>
            <a:r>
              <a:rPr lang="ja-JP" altLang="en-US" sz="1800" dirty="0"/>
              <a:t>条件</a:t>
            </a:r>
            <a:r>
              <a:rPr lang="en-US" altLang="ja-JP" sz="1800" dirty="0"/>
              <a:t>3</a:t>
            </a:r>
            <a:r>
              <a:rPr lang="ja-JP" altLang="en-US" sz="1800" dirty="0"/>
              <a:t>を満たさない</a:t>
            </a:r>
            <a:r>
              <a:rPr lang="en-US" altLang="ja-JP" sz="1800" dirty="0"/>
              <a:t>)</a:t>
            </a:r>
          </a:p>
          <a:p>
            <a:pPr lvl="1">
              <a:buFont typeface="Wingdings" panose="05000000000000000000" pitchFamily="2" charset="2"/>
              <a:buChar char="l"/>
            </a:pPr>
            <a:endParaRPr lang="en-US" altLang="ja-JP" sz="1800" dirty="0"/>
          </a:p>
          <a:p>
            <a:pPr marL="447675" lvl="1" indent="0">
              <a:buNone/>
            </a:pPr>
            <a:endParaRPr lang="en-US" altLang="ja-JP" sz="1800" dirty="0"/>
          </a:p>
        </p:txBody>
      </p:sp>
      <p:sp>
        <p:nvSpPr>
          <p:cNvPr id="4" name="コンテンツ プレースホルダー 3">
            <a:extLst>
              <a:ext uri="{FF2B5EF4-FFF2-40B4-BE49-F238E27FC236}">
                <a16:creationId xmlns:a16="http://schemas.microsoft.com/office/drawing/2014/main" id="{BF00CC6F-ACE7-4E8A-8AB6-D86D6C316212}"/>
              </a:ext>
            </a:extLst>
          </p:cNvPr>
          <p:cNvSpPr>
            <a:spLocks noGrp="1"/>
          </p:cNvSpPr>
          <p:nvPr>
            <p:ph idx="10"/>
          </p:nvPr>
        </p:nvSpPr>
        <p:spPr/>
        <p:txBody>
          <a:bodyPr>
            <a:normAutofit/>
          </a:bodyPr>
          <a:lstStyle/>
          <a:p>
            <a:r>
              <a:rPr kumimoji="1" lang="ja-JP" altLang="en-US"/>
              <a:t>コードブロックのペアがブロッククローンペアとなる条件を定義</a:t>
            </a:r>
            <a:endParaRPr kumimoji="1" lang="en-US" altLang="ja-JP" dirty="0"/>
          </a:p>
        </p:txBody>
      </p:sp>
      <p:grpSp>
        <p:nvGrpSpPr>
          <p:cNvPr id="27" name="グループ化 26">
            <a:extLst>
              <a:ext uri="{FF2B5EF4-FFF2-40B4-BE49-F238E27FC236}">
                <a16:creationId xmlns:a16="http://schemas.microsoft.com/office/drawing/2014/main" id="{306A6D96-0FA0-FE9D-BC50-7183F34DF8BF}"/>
              </a:ext>
            </a:extLst>
          </p:cNvPr>
          <p:cNvGrpSpPr/>
          <p:nvPr/>
        </p:nvGrpSpPr>
        <p:grpSpPr>
          <a:xfrm>
            <a:off x="9307950" y="4042799"/>
            <a:ext cx="2304096" cy="2560506"/>
            <a:chOff x="4408135" y="2510972"/>
            <a:chExt cx="3082009" cy="3585028"/>
          </a:xfrm>
        </p:grpSpPr>
        <p:sp>
          <p:nvSpPr>
            <p:cNvPr id="28" name="正方形/長方形 27">
              <a:extLst>
                <a:ext uri="{FF2B5EF4-FFF2-40B4-BE49-F238E27FC236}">
                  <a16:creationId xmlns:a16="http://schemas.microsoft.com/office/drawing/2014/main" id="{186DFB4D-359F-EF34-4FFA-60220D197589}"/>
                </a:ext>
              </a:extLst>
            </p:cNvPr>
            <p:cNvSpPr/>
            <p:nvPr/>
          </p:nvSpPr>
          <p:spPr>
            <a:xfrm>
              <a:off x="5196111" y="2510972"/>
              <a:ext cx="2294033" cy="3585028"/>
            </a:xfrm>
            <a:prstGeom prst="rect">
              <a:avLst/>
            </a:prstGeom>
            <a:solidFill>
              <a:sysClr val="window" lastClr="FFFFFF">
                <a:lumMod val="95000"/>
              </a:sysClr>
            </a:solidFill>
            <a:ln w="25400" cap="flat" cmpd="sng" algn="ctr">
              <a:solidFill>
                <a:sysClr val="window" lastClr="FFFFFF">
                  <a:lumMod val="85000"/>
                </a:sys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function B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if ( ) {</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while ( ) {</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a=0;</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b=1;</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a:t>
              </a:r>
              <a:endParaRPr kumimoji="0" lang="ja-JP" altLang="en-US"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p:txBody>
        </p:sp>
        <p:sp>
          <p:nvSpPr>
            <p:cNvPr id="29" name="角丸四角形 19">
              <a:extLst>
                <a:ext uri="{FF2B5EF4-FFF2-40B4-BE49-F238E27FC236}">
                  <a16:creationId xmlns:a16="http://schemas.microsoft.com/office/drawing/2014/main" id="{2AC720DD-CA47-11DC-85EE-0C383CAC170B}"/>
                </a:ext>
              </a:extLst>
            </p:cNvPr>
            <p:cNvSpPr/>
            <p:nvPr/>
          </p:nvSpPr>
          <p:spPr>
            <a:xfrm>
              <a:off x="5564920" y="3146988"/>
              <a:ext cx="1820089" cy="2339389"/>
            </a:xfrm>
            <a:prstGeom prst="roundRect">
              <a:avLst/>
            </a:prstGeom>
            <a:noFill/>
            <a:ln w="25400" cap="flat" cmpd="sng" algn="ctr">
              <a:solidFill>
                <a:srgbClr val="00B05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1" name="テキスト ボックス 30">
              <a:extLst>
                <a:ext uri="{FF2B5EF4-FFF2-40B4-BE49-F238E27FC236}">
                  <a16:creationId xmlns:a16="http://schemas.microsoft.com/office/drawing/2014/main" id="{E5A689FA-7B48-807F-D8DE-1553CFEFC923}"/>
                </a:ext>
              </a:extLst>
            </p:cNvPr>
            <p:cNvSpPr txBox="1"/>
            <p:nvPr/>
          </p:nvSpPr>
          <p:spPr>
            <a:xfrm>
              <a:off x="4408135" y="3253473"/>
              <a:ext cx="1156785" cy="459809"/>
            </a:xfrm>
            <a:prstGeom prst="rect">
              <a:avLst/>
            </a:prstGeom>
            <a:solidFill>
              <a:srgbClr val="00B050"/>
            </a:solidFill>
            <a:ln>
              <a:solidFill>
                <a:srgbClr val="00B050"/>
              </a:solidFill>
            </a:ln>
          </p:spPr>
          <p:txBody>
            <a:bodyPr wrap="square" rtlCol="0"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prstClr val="white"/>
                  </a:solidFill>
                  <a:effectLst/>
                  <a:uLnTx/>
                  <a:uFillTx/>
                  <a:latin typeface="Arial" charset="0"/>
                  <a:ea typeface="ＭＳ Ｐゴシック" pitchFamily="50" charset="-128"/>
                </a:rPr>
                <a:t>Block</a:t>
              </a:r>
              <a:r>
                <a:rPr kumimoji="0" lang="en-US" altLang="ja-JP" sz="1600" b="0" i="0" u="none" strike="noStrike" kern="0" cap="none" spc="0" normalizeH="0" baseline="0" noProof="0" dirty="0">
                  <a:ln>
                    <a:noFill/>
                  </a:ln>
                  <a:solidFill>
                    <a:prstClr val="white"/>
                  </a:solidFill>
                  <a:effectLst/>
                  <a:uLnTx/>
                  <a:uFillTx/>
                  <a:latin typeface="Arial" charset="0"/>
                  <a:ea typeface="ＭＳ Ｐゴシック" pitchFamily="50" charset="-128"/>
                </a:rPr>
                <a:t> B</a:t>
              </a:r>
            </a:p>
          </p:txBody>
        </p:sp>
      </p:grpSp>
      <p:grpSp>
        <p:nvGrpSpPr>
          <p:cNvPr id="33" name="グループ化 32">
            <a:extLst>
              <a:ext uri="{FF2B5EF4-FFF2-40B4-BE49-F238E27FC236}">
                <a16:creationId xmlns:a16="http://schemas.microsoft.com/office/drawing/2014/main" id="{6258E448-F70C-C427-D6B4-C13373854817}"/>
              </a:ext>
            </a:extLst>
          </p:cNvPr>
          <p:cNvGrpSpPr/>
          <p:nvPr/>
        </p:nvGrpSpPr>
        <p:grpSpPr>
          <a:xfrm>
            <a:off x="6770913" y="4042799"/>
            <a:ext cx="4699290" cy="2560506"/>
            <a:chOff x="4271629" y="2510972"/>
            <a:chExt cx="6285876" cy="3585028"/>
          </a:xfrm>
        </p:grpSpPr>
        <p:sp>
          <p:nvSpPr>
            <p:cNvPr id="34" name="正方形/長方形 33">
              <a:extLst>
                <a:ext uri="{FF2B5EF4-FFF2-40B4-BE49-F238E27FC236}">
                  <a16:creationId xmlns:a16="http://schemas.microsoft.com/office/drawing/2014/main" id="{26007C6A-13F7-D782-EB48-DCDF97E0B649}"/>
                </a:ext>
              </a:extLst>
            </p:cNvPr>
            <p:cNvSpPr/>
            <p:nvPr/>
          </p:nvSpPr>
          <p:spPr>
            <a:xfrm>
              <a:off x="5196111" y="2510972"/>
              <a:ext cx="2294033" cy="3585028"/>
            </a:xfrm>
            <a:prstGeom prst="rect">
              <a:avLst/>
            </a:prstGeom>
            <a:solidFill>
              <a:sysClr val="window" lastClr="FFFFFF">
                <a:lumMod val="95000"/>
              </a:sysClr>
            </a:solidFill>
            <a:ln w="25400" cap="flat" cmpd="sng" algn="ctr">
              <a:solidFill>
                <a:sysClr val="window" lastClr="FFFFFF">
                  <a:lumMod val="85000"/>
                </a:sysClr>
              </a:solid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function A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if ( ) {</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while ( ) {</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a=0;</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b=1;</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  }</a:t>
              </a:r>
            </a:p>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rPr>
                <a:t>}</a:t>
              </a:r>
              <a:endParaRPr kumimoji="0" lang="ja-JP" altLang="en-US" sz="1400" b="0" i="0" u="none" strike="noStrike" kern="0" cap="none" spc="0" normalizeH="0" baseline="0" noProof="0" dirty="0">
                <a:ln>
                  <a:noFill/>
                </a:ln>
                <a:solidFill>
                  <a:srgbClr val="0C0C0C"/>
                </a:solidFill>
                <a:effectLst/>
                <a:uLnTx/>
                <a:uFillTx/>
                <a:latin typeface="Consolas" panose="020B0609020204030204" pitchFamily="49" charset="0"/>
                <a:ea typeface="メイリオ"/>
                <a:cs typeface="+mn-cs"/>
              </a:endParaRPr>
            </a:p>
          </p:txBody>
        </p:sp>
        <p:sp>
          <p:nvSpPr>
            <p:cNvPr id="35" name="角丸四角形 25">
              <a:extLst>
                <a:ext uri="{FF2B5EF4-FFF2-40B4-BE49-F238E27FC236}">
                  <a16:creationId xmlns:a16="http://schemas.microsoft.com/office/drawing/2014/main" id="{E0636082-F25D-CA0C-14CB-4491CDCE3471}"/>
                </a:ext>
              </a:extLst>
            </p:cNvPr>
            <p:cNvSpPr/>
            <p:nvPr/>
          </p:nvSpPr>
          <p:spPr>
            <a:xfrm>
              <a:off x="5597624" y="3146988"/>
              <a:ext cx="1787383" cy="2339389"/>
            </a:xfrm>
            <a:prstGeom prst="roundRect">
              <a:avLst/>
            </a:prstGeom>
            <a:noFill/>
            <a:ln w="25400" cap="flat" cmpd="sng" algn="ctr">
              <a:solidFill>
                <a:srgbClr val="C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6" name="角丸四角形 26">
              <a:extLst>
                <a:ext uri="{FF2B5EF4-FFF2-40B4-BE49-F238E27FC236}">
                  <a16:creationId xmlns:a16="http://schemas.microsoft.com/office/drawing/2014/main" id="{26FA5165-193C-67A7-A048-6D71987E5739}"/>
                </a:ext>
              </a:extLst>
            </p:cNvPr>
            <p:cNvSpPr/>
            <p:nvPr/>
          </p:nvSpPr>
          <p:spPr>
            <a:xfrm>
              <a:off x="5844658" y="3713282"/>
              <a:ext cx="1444991" cy="935536"/>
            </a:xfrm>
            <a:prstGeom prst="roundRect">
              <a:avLst/>
            </a:prstGeom>
            <a:noFill/>
            <a:ln w="25400" cap="flat" cmpd="sng" algn="ctr">
              <a:solidFill>
                <a:srgbClr val="C6E7FC">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7" name="テキスト ボックス 36">
              <a:extLst>
                <a:ext uri="{FF2B5EF4-FFF2-40B4-BE49-F238E27FC236}">
                  <a16:creationId xmlns:a16="http://schemas.microsoft.com/office/drawing/2014/main" id="{0606C7FD-C005-D1DF-C6FF-BAFB2E3B156C}"/>
                </a:ext>
              </a:extLst>
            </p:cNvPr>
            <p:cNvSpPr txBox="1"/>
            <p:nvPr/>
          </p:nvSpPr>
          <p:spPr>
            <a:xfrm>
              <a:off x="4271629" y="3253473"/>
              <a:ext cx="1325994" cy="459809"/>
            </a:xfrm>
            <a:prstGeom prst="rect">
              <a:avLst/>
            </a:prstGeom>
            <a:solidFill>
              <a:srgbClr val="C00000"/>
            </a:solidFill>
          </p:spPr>
          <p:txBody>
            <a:bodyPr wrap="square" rtlCol="0"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prstClr val="white"/>
                  </a:solidFill>
                  <a:effectLst/>
                  <a:uLnTx/>
                  <a:uFillTx/>
                  <a:latin typeface="Arial" charset="0"/>
                  <a:ea typeface="ＭＳ Ｐゴシック" pitchFamily="50" charset="-128"/>
                </a:rPr>
                <a:t>Block</a:t>
              </a:r>
              <a:r>
                <a:rPr kumimoji="0" lang="en-US" altLang="ja-JP" sz="1600" b="0" i="0" u="none" strike="noStrike" kern="0" cap="none" spc="0" normalizeH="0" baseline="0" noProof="0" dirty="0">
                  <a:ln>
                    <a:noFill/>
                  </a:ln>
                  <a:solidFill>
                    <a:prstClr val="white"/>
                  </a:solidFill>
                  <a:effectLst/>
                  <a:uLnTx/>
                  <a:uFillTx/>
                  <a:latin typeface="Arial" charset="0"/>
                  <a:ea typeface="ＭＳ Ｐゴシック" pitchFamily="50" charset="-128"/>
                </a:rPr>
                <a:t> A</a:t>
              </a:r>
            </a:p>
          </p:txBody>
        </p:sp>
        <p:sp>
          <p:nvSpPr>
            <p:cNvPr id="38" name="テキスト ボックス 37">
              <a:extLst>
                <a:ext uri="{FF2B5EF4-FFF2-40B4-BE49-F238E27FC236}">
                  <a16:creationId xmlns:a16="http://schemas.microsoft.com/office/drawing/2014/main" id="{ED2B9755-350A-099A-4E7D-099661DBF0A3}"/>
                </a:ext>
              </a:extLst>
            </p:cNvPr>
            <p:cNvSpPr txBox="1"/>
            <p:nvPr/>
          </p:nvSpPr>
          <p:spPr>
            <a:xfrm>
              <a:off x="4518664" y="3981691"/>
              <a:ext cx="1325995" cy="474018"/>
            </a:xfrm>
            <a:prstGeom prst="rect">
              <a:avLst/>
            </a:prstGeom>
            <a:solidFill>
              <a:srgbClr val="C6E7FC">
                <a:lumMod val="50000"/>
              </a:srgbClr>
            </a:solidFill>
          </p:spPr>
          <p:txBody>
            <a:bodyPr wrap="square" rtlCol="0"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prstClr val="white"/>
                  </a:solidFill>
                  <a:effectLst/>
                  <a:uLnTx/>
                  <a:uFillTx/>
                  <a:latin typeface="Arial" charset="0"/>
                  <a:ea typeface="ＭＳ Ｐゴシック" pitchFamily="50" charset="-128"/>
                </a:rPr>
                <a:t>Block</a:t>
              </a:r>
              <a:r>
                <a:rPr kumimoji="0" lang="en-US" altLang="ja-JP" sz="1600" b="0" i="0" u="none" strike="noStrike" kern="0" cap="none" spc="0" normalizeH="0" baseline="0" noProof="0" dirty="0">
                  <a:ln>
                    <a:noFill/>
                  </a:ln>
                  <a:solidFill>
                    <a:prstClr val="white"/>
                  </a:solidFill>
                  <a:effectLst/>
                  <a:uLnTx/>
                  <a:uFillTx/>
                  <a:latin typeface="Arial" charset="0"/>
                  <a:ea typeface="ＭＳ Ｐゴシック" pitchFamily="50" charset="-128"/>
                </a:rPr>
                <a:t> A’</a:t>
              </a:r>
            </a:p>
          </p:txBody>
        </p:sp>
        <p:sp>
          <p:nvSpPr>
            <p:cNvPr id="5" name="角丸四角形 26">
              <a:extLst>
                <a:ext uri="{FF2B5EF4-FFF2-40B4-BE49-F238E27FC236}">
                  <a16:creationId xmlns:a16="http://schemas.microsoft.com/office/drawing/2014/main" id="{0474CA02-A662-989C-03F0-C6E1E8589747}"/>
                </a:ext>
              </a:extLst>
            </p:cNvPr>
            <p:cNvSpPr/>
            <p:nvPr/>
          </p:nvSpPr>
          <p:spPr>
            <a:xfrm>
              <a:off x="9112514" y="3713282"/>
              <a:ext cx="1444991" cy="935536"/>
            </a:xfrm>
            <a:prstGeom prst="roundRect">
              <a:avLst/>
            </a:prstGeom>
            <a:noFill/>
            <a:ln w="25400" cap="flat" cmpd="sng" algn="ctr">
              <a:solidFill>
                <a:srgbClr val="FFC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6" name="テキスト ボックス 5">
              <a:extLst>
                <a:ext uri="{FF2B5EF4-FFF2-40B4-BE49-F238E27FC236}">
                  <a16:creationId xmlns:a16="http://schemas.microsoft.com/office/drawing/2014/main" id="{8E6BD05E-1658-483C-7E33-3723AAAF051B}"/>
                </a:ext>
              </a:extLst>
            </p:cNvPr>
            <p:cNvSpPr txBox="1"/>
            <p:nvPr/>
          </p:nvSpPr>
          <p:spPr>
            <a:xfrm>
              <a:off x="7786520" y="3981691"/>
              <a:ext cx="1325995" cy="474018"/>
            </a:xfrm>
            <a:prstGeom prst="rect">
              <a:avLst/>
            </a:prstGeom>
            <a:solidFill>
              <a:srgbClr val="FFC000"/>
            </a:solidFill>
            <a:ln>
              <a:solidFill>
                <a:srgbClr val="FFC000"/>
              </a:solidFill>
            </a:ln>
          </p:spPr>
          <p:txBody>
            <a:bodyPr wrap="square" rtlCol="0" anchor="ctr">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prstClr val="white"/>
                  </a:solidFill>
                  <a:effectLst/>
                  <a:uLnTx/>
                  <a:uFillTx/>
                  <a:latin typeface="Arial" charset="0"/>
                  <a:ea typeface="ＭＳ Ｐゴシック" pitchFamily="50" charset="-128"/>
                </a:rPr>
                <a:t>Block</a:t>
              </a:r>
              <a:r>
                <a:rPr kumimoji="0" lang="en-US" altLang="ja-JP" sz="1600" b="0" i="0" u="none" strike="noStrike" kern="0" cap="none" spc="0" normalizeH="0" baseline="0" noProof="0" dirty="0">
                  <a:ln>
                    <a:noFill/>
                  </a:ln>
                  <a:solidFill>
                    <a:prstClr val="white"/>
                  </a:solidFill>
                  <a:effectLst/>
                  <a:uLnTx/>
                  <a:uFillTx/>
                  <a:latin typeface="Arial" charset="0"/>
                  <a:ea typeface="ＭＳ Ｐゴシック" pitchFamily="50" charset="-128"/>
                </a:rPr>
                <a:t> B’</a:t>
              </a:r>
            </a:p>
          </p:txBody>
        </p:sp>
      </p:grpSp>
      <p:sp>
        <p:nvSpPr>
          <p:cNvPr id="3" name="スライド番号プレースホルダー 2">
            <a:extLst>
              <a:ext uri="{FF2B5EF4-FFF2-40B4-BE49-F238E27FC236}">
                <a16:creationId xmlns:a16="http://schemas.microsoft.com/office/drawing/2014/main" id="{E397475D-D77B-CFD5-510D-1593A2BBFBF7}"/>
              </a:ext>
            </a:extLst>
          </p:cNvPr>
          <p:cNvSpPr>
            <a:spLocks noGrp="1"/>
          </p:cNvSpPr>
          <p:nvPr>
            <p:ph type="sldNum" sz="quarter" idx="4"/>
          </p:nvPr>
        </p:nvSpPr>
        <p:spPr/>
        <p:txBody>
          <a:bodyPr/>
          <a:lstStyle/>
          <a:p>
            <a:fld id="{DDF0A04B-3F96-455C-AC58-511E5C06C175}" type="slidenum">
              <a:rPr lang="ja-JP" altLang="en-US" smtClean="0"/>
              <a:pPr/>
              <a:t>16</a:t>
            </a:fld>
            <a:endParaRPr lang="ja-JP" altLang="en-US" dirty="0"/>
          </a:p>
        </p:txBody>
      </p:sp>
    </p:spTree>
    <p:extLst>
      <p:ext uri="{BB962C8B-B14F-4D97-AF65-F5344CB8AC3E}">
        <p14:creationId xmlns:p14="http://schemas.microsoft.com/office/powerpoint/2010/main" val="3639277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特徴ベクトルのクラスタリング</a:t>
            </a:r>
          </a:p>
        </p:txBody>
      </p:sp>
      <p:sp>
        <p:nvSpPr>
          <p:cNvPr id="4" name="スライド番号プレースホルダー 3"/>
          <p:cNvSpPr>
            <a:spLocks noGrp="1"/>
          </p:cNvSpPr>
          <p:nvPr>
            <p:ph type="sldNum" sz="quarter" idx="4"/>
          </p:nvPr>
        </p:nvSpPr>
        <p:spPr bwMode="auto">
          <a:xfrm>
            <a:off x="11425881" y="6292329"/>
            <a:ext cx="685337" cy="2881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17</a:t>
            </a:fld>
            <a:endParaRPr lang="en-US" altLang="ja-JP" dirty="0"/>
          </a:p>
        </p:txBody>
      </p:sp>
      <p:sp>
        <p:nvSpPr>
          <p:cNvPr id="6" name="コンテンツ プレースホルダー 5">
            <a:extLst>
              <a:ext uri="{FF2B5EF4-FFF2-40B4-BE49-F238E27FC236}">
                <a16:creationId xmlns:a16="http://schemas.microsoft.com/office/drawing/2014/main" id="{66F3A2AD-85FB-85F9-B0AA-87D8DD815562}"/>
              </a:ext>
            </a:extLst>
          </p:cNvPr>
          <p:cNvSpPr>
            <a:spLocks noGrp="1"/>
          </p:cNvSpPr>
          <p:nvPr>
            <p:ph idx="10"/>
          </p:nvPr>
        </p:nvSpPr>
        <p:spPr/>
        <p:txBody>
          <a:bodyPr>
            <a:normAutofit fontScale="77500" lnSpcReduction="20000"/>
          </a:bodyPr>
          <a:lstStyle/>
          <a:p>
            <a:r>
              <a:rPr lang="en-US" altLang="ja-JP" dirty="0"/>
              <a:t>LSH</a:t>
            </a:r>
            <a:r>
              <a:rPr lang="ja-JP" altLang="en-US" dirty="0"/>
              <a:t>（局所鋭敏型ハッシュ）という近似最近傍探索手法を使ってクラスタリングを行う</a:t>
            </a:r>
            <a:endParaRPr lang="en-US" altLang="ja-JP" dirty="0"/>
          </a:p>
          <a:p>
            <a:r>
              <a:rPr lang="ja-JP" altLang="en-US" dirty="0"/>
              <a:t>クラスタリングによりクローンペアを絞ることで高速な検出が可能だが，クラスタリング自体に時間を要する</a:t>
            </a:r>
          </a:p>
        </p:txBody>
      </p:sp>
      <p:sp>
        <p:nvSpPr>
          <p:cNvPr id="8" name="テキスト ボックス 4"/>
          <p:cNvSpPr txBox="1"/>
          <p:nvPr/>
        </p:nvSpPr>
        <p:spPr>
          <a:xfrm>
            <a:off x="6023953" y="5903495"/>
            <a:ext cx="3203004" cy="338554"/>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a:latin typeface="+mn-ea"/>
                <a:ea typeface="+mn-ea"/>
              </a:rPr>
              <a:t>各コードブロックの特徴ベクトル</a:t>
            </a:r>
          </a:p>
        </p:txBody>
      </p:sp>
      <p:sp>
        <p:nvSpPr>
          <p:cNvPr id="9" name="右矢印 8"/>
          <p:cNvSpPr/>
          <p:nvPr/>
        </p:nvSpPr>
        <p:spPr bwMode="auto">
          <a:xfrm>
            <a:off x="9121600" y="4539243"/>
            <a:ext cx="1450440" cy="440600"/>
          </a:xfrm>
          <a:prstGeom prst="rightArrow">
            <a:avLst>
              <a:gd name="adj1" fmla="val 50000"/>
              <a:gd name="adj2" fmla="val 72137"/>
            </a:avLst>
          </a:prstGeom>
          <a:solidFill>
            <a:schemeClr val="accent2"/>
          </a:solidFill>
          <a:ln w="9525" cap="flat" cmpd="sng" algn="ctr">
            <a:solidFill>
              <a:schemeClr val="accent2"/>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ja-JP" altLang="en-US" dirty="0">
              <a:solidFill>
                <a:schemeClr val="bg2">
                  <a:lumMod val="50000"/>
                </a:schemeClr>
              </a:solidFill>
            </a:endParaRPr>
          </a:p>
        </p:txBody>
      </p:sp>
      <p:sp>
        <p:nvSpPr>
          <p:cNvPr id="10" name="角丸四角形 9"/>
          <p:cNvSpPr/>
          <p:nvPr/>
        </p:nvSpPr>
        <p:spPr bwMode="auto">
          <a:xfrm>
            <a:off x="9095738" y="5205723"/>
            <a:ext cx="1465145" cy="488381"/>
          </a:xfrm>
          <a:prstGeom prst="round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ja-JP" altLang="en-US" sz="1600">
                <a:latin typeface="+mn-ea"/>
                <a:ea typeface="+mn-ea"/>
              </a:rPr>
              <a:t>クラスタ</a:t>
            </a:r>
            <a:endParaRPr kumimoji="0" lang="en-US" altLang="ja-JP" sz="1600" dirty="0">
              <a:latin typeface="+mn-ea"/>
              <a:ea typeface="+mn-ea"/>
            </a:endParaRPr>
          </a:p>
          <a:p>
            <a:pPr algn="ctr" eaLnBrk="1" hangingPunct="1">
              <a:defRPr/>
            </a:pPr>
            <a:r>
              <a:rPr kumimoji="0" lang="ja-JP" altLang="en-US" sz="1600">
                <a:latin typeface="+mn-ea"/>
                <a:ea typeface="+mn-ea"/>
              </a:rPr>
              <a:t>リング</a:t>
            </a:r>
            <a:endParaRPr kumimoji="0" lang="en-US" altLang="ja-JP" sz="1600" dirty="0">
              <a:latin typeface="+mn-ea"/>
              <a:ea typeface="+mn-ea"/>
            </a:endParaRPr>
          </a:p>
        </p:txBody>
      </p:sp>
      <p:sp>
        <p:nvSpPr>
          <p:cNvPr id="11" name="テキスト ボックス 15"/>
          <p:cNvSpPr txBox="1"/>
          <p:nvPr/>
        </p:nvSpPr>
        <p:spPr>
          <a:xfrm>
            <a:off x="10084569" y="5870160"/>
            <a:ext cx="2536710" cy="584775"/>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a:latin typeface="+mn-ea"/>
                <a:ea typeface="+mn-ea"/>
              </a:rPr>
              <a:t>コードブロック</a:t>
            </a:r>
            <a:endParaRPr lang="en-US" altLang="ja-JP" sz="1600" dirty="0">
              <a:latin typeface="+mn-ea"/>
              <a:ea typeface="+mn-ea"/>
            </a:endParaRPr>
          </a:p>
          <a:p>
            <a:pPr algn="ctr">
              <a:defRPr/>
            </a:pPr>
            <a:r>
              <a:rPr lang="ja-JP" altLang="en-US" sz="1600" dirty="0">
                <a:latin typeface="+mn-ea"/>
                <a:ea typeface="+mn-ea"/>
              </a:rPr>
              <a:t>のクラスタ</a:t>
            </a:r>
          </a:p>
        </p:txBody>
      </p:sp>
      <p:sp>
        <p:nvSpPr>
          <p:cNvPr id="12" name="角丸四角形 11"/>
          <p:cNvSpPr/>
          <p:nvPr/>
        </p:nvSpPr>
        <p:spPr>
          <a:xfrm>
            <a:off x="10710356" y="3781382"/>
            <a:ext cx="1285139" cy="832448"/>
          </a:xfrm>
          <a:prstGeom prst="roundRect">
            <a:avLst/>
          </a:prstGeom>
          <a:solidFill>
            <a:schemeClr val="accent4">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indent="-188913" algn="ctr"/>
            <a:r>
              <a:rPr lang="en-US" altLang="ja-JP" sz="1600" kern="0" dirty="0">
                <a:solidFill>
                  <a:schemeClr val="tx1"/>
                </a:solidFill>
                <a:latin typeface="+mn-ea"/>
              </a:rPr>
              <a:t>Block</a:t>
            </a:r>
            <a:r>
              <a:rPr lang="ja-JP" altLang="en-US" sz="1600" kern="0" dirty="0">
                <a:solidFill>
                  <a:schemeClr val="tx1"/>
                </a:solidFill>
                <a:latin typeface="+mn-ea"/>
              </a:rPr>
              <a:t> </a:t>
            </a:r>
            <a:r>
              <a:rPr lang="en-US" altLang="ja-JP" sz="1600" kern="0" dirty="0">
                <a:solidFill>
                  <a:schemeClr val="tx1"/>
                </a:solidFill>
                <a:latin typeface="+mn-ea"/>
              </a:rPr>
              <a:t>A</a:t>
            </a:r>
          </a:p>
          <a:p>
            <a:pPr indent="-188913" algn="ctr"/>
            <a:r>
              <a:rPr lang="en-US" altLang="ja-JP" sz="1600" kern="0" dirty="0">
                <a:solidFill>
                  <a:schemeClr val="tx1"/>
                </a:solidFill>
                <a:latin typeface="+mn-ea"/>
              </a:rPr>
              <a:t>Block</a:t>
            </a:r>
            <a:r>
              <a:rPr lang="ja-JP" altLang="en-US" sz="1600" kern="0" dirty="0">
                <a:solidFill>
                  <a:schemeClr val="tx1"/>
                </a:solidFill>
                <a:latin typeface="+mn-ea"/>
              </a:rPr>
              <a:t> </a:t>
            </a:r>
            <a:r>
              <a:rPr lang="en-US" altLang="ja-JP" sz="1600" kern="0" dirty="0">
                <a:solidFill>
                  <a:schemeClr val="tx1"/>
                </a:solidFill>
                <a:latin typeface="+mn-ea"/>
              </a:rPr>
              <a:t>D</a:t>
            </a:r>
          </a:p>
          <a:p>
            <a:pPr indent="-188913" algn="ctr"/>
            <a:r>
              <a:rPr lang="en-US" altLang="ja-JP" sz="1600" kern="0" dirty="0">
                <a:solidFill>
                  <a:schemeClr val="tx1"/>
                </a:solidFill>
                <a:latin typeface="+mn-ea"/>
              </a:rPr>
              <a:t>Block F</a:t>
            </a:r>
            <a:endParaRPr lang="ja-JP" altLang="en-US" sz="1600" kern="0" dirty="0">
              <a:solidFill>
                <a:schemeClr val="tx1"/>
              </a:solidFill>
              <a:latin typeface="+mn-ea"/>
            </a:endParaRPr>
          </a:p>
        </p:txBody>
      </p:sp>
      <p:sp>
        <p:nvSpPr>
          <p:cNvPr id="13" name="角丸四角形 12"/>
          <p:cNvSpPr/>
          <p:nvPr/>
        </p:nvSpPr>
        <p:spPr>
          <a:xfrm>
            <a:off x="10709970" y="4981177"/>
            <a:ext cx="1277423" cy="750886"/>
          </a:xfrm>
          <a:prstGeom prst="roundRect">
            <a:avLst/>
          </a:prstGeom>
          <a:solidFill>
            <a:schemeClr val="accent4">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indent="-188913" algn="ctr"/>
            <a:r>
              <a:rPr lang="en-US" altLang="ja-JP" sz="1600" dirty="0">
                <a:solidFill>
                  <a:schemeClr val="tx1"/>
                </a:solidFill>
                <a:latin typeface="+mn-ea"/>
              </a:rPr>
              <a:t>Block</a:t>
            </a:r>
            <a:r>
              <a:rPr lang="ja-JP" altLang="en-US" sz="1600" dirty="0">
                <a:solidFill>
                  <a:schemeClr val="tx1"/>
                </a:solidFill>
                <a:latin typeface="+mn-ea"/>
              </a:rPr>
              <a:t> </a:t>
            </a:r>
            <a:r>
              <a:rPr lang="en-US" altLang="ja-JP" sz="1600" dirty="0">
                <a:solidFill>
                  <a:schemeClr val="tx1"/>
                </a:solidFill>
                <a:latin typeface="+mn-ea"/>
              </a:rPr>
              <a:t>B</a:t>
            </a:r>
          </a:p>
          <a:p>
            <a:pPr indent="-188913" algn="ctr"/>
            <a:r>
              <a:rPr lang="en-US" altLang="ja-JP" sz="1600" dirty="0">
                <a:solidFill>
                  <a:schemeClr val="tx1"/>
                </a:solidFill>
                <a:latin typeface="+mn-ea"/>
              </a:rPr>
              <a:t>Block</a:t>
            </a:r>
            <a:r>
              <a:rPr lang="ja-JP" altLang="en-US" sz="1600" dirty="0">
                <a:solidFill>
                  <a:schemeClr val="tx1"/>
                </a:solidFill>
                <a:latin typeface="+mn-ea"/>
              </a:rPr>
              <a:t> </a:t>
            </a:r>
            <a:r>
              <a:rPr lang="en-US" altLang="ja-JP" sz="1600" dirty="0">
                <a:solidFill>
                  <a:schemeClr val="tx1"/>
                </a:solidFill>
                <a:latin typeface="+mn-ea"/>
              </a:rPr>
              <a:t>C</a:t>
            </a:r>
          </a:p>
          <a:p>
            <a:pPr indent="-188913" algn="ctr"/>
            <a:r>
              <a:rPr lang="en-US" altLang="ja-JP" sz="1600" dirty="0">
                <a:solidFill>
                  <a:schemeClr val="tx1"/>
                </a:solidFill>
                <a:latin typeface="+mn-ea"/>
              </a:rPr>
              <a:t>Block E</a:t>
            </a:r>
          </a:p>
        </p:txBody>
      </p:sp>
      <p:graphicFrame>
        <p:nvGraphicFramePr>
          <p:cNvPr id="5" name="表 4"/>
          <p:cNvGraphicFramePr>
            <a:graphicFrameLocks noGrp="1"/>
          </p:cNvGraphicFramePr>
          <p:nvPr>
            <p:extLst>
              <p:ext uri="{D42A27DB-BD31-4B8C-83A1-F6EECF244321}">
                <p14:modId xmlns:p14="http://schemas.microsoft.com/office/powerpoint/2010/main" val="4123125374"/>
              </p:ext>
            </p:extLst>
          </p:nvPr>
        </p:nvGraphicFramePr>
        <p:xfrm>
          <a:off x="6343376" y="3814717"/>
          <a:ext cx="2668210" cy="2007516"/>
        </p:xfrm>
        <a:graphic>
          <a:graphicData uri="http://schemas.openxmlformats.org/drawingml/2006/table">
            <a:tbl>
              <a:tblPr firstRow="1" bandRow="1">
                <a:tableStyleId>{72833802-FEF1-4C79-8D5D-14CF1EAF98D9}</a:tableStyleId>
              </a:tblPr>
              <a:tblGrid>
                <a:gridCol w="1334105">
                  <a:extLst>
                    <a:ext uri="{9D8B030D-6E8A-4147-A177-3AD203B41FA5}">
                      <a16:colId xmlns:a16="http://schemas.microsoft.com/office/drawing/2014/main" val="20000"/>
                    </a:ext>
                  </a:extLst>
                </a:gridCol>
                <a:gridCol w="1334105">
                  <a:extLst>
                    <a:ext uri="{9D8B030D-6E8A-4147-A177-3AD203B41FA5}">
                      <a16:colId xmlns:a16="http://schemas.microsoft.com/office/drawing/2014/main" val="20001"/>
                    </a:ext>
                  </a:extLst>
                </a:gridCol>
              </a:tblGrid>
              <a:tr h="286788">
                <a:tc>
                  <a:txBody>
                    <a:bodyPr/>
                    <a:lstStyle/>
                    <a:p>
                      <a:pPr algn="ctr"/>
                      <a:r>
                        <a:rPr kumimoji="1" lang="ja-JP" altLang="en-US" sz="1200" dirty="0">
                          <a:latin typeface="+mn-ea"/>
                          <a:ea typeface="+mn-ea"/>
                        </a:rPr>
                        <a:t>コードブロック名</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200" dirty="0">
                          <a:latin typeface="+mn-ea"/>
                          <a:ea typeface="+mn-ea"/>
                        </a:rPr>
                        <a:t>特徴ベクトル</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A</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(5,4,2,1,…)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B</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C</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D</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(3,4,2,1,…)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E</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(5,4,2,3,…)</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286788">
                <a:tc>
                  <a:txBody>
                    <a:bodyPr/>
                    <a:lstStyle/>
                    <a:p>
                      <a:pPr lvl="0" algn="ctr"/>
                      <a:r>
                        <a:rPr kumimoji="1" lang="en-US" altLang="ja-JP" sz="1400" dirty="0">
                          <a:latin typeface="+mn-lt"/>
                          <a:ea typeface="HGSｺﾞｼｯｸM" panose="020B0600000000000000" pitchFamily="50" charset="-128"/>
                        </a:rPr>
                        <a:t>…</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4" name="テキスト ボックス 13"/>
          <p:cNvSpPr txBox="1"/>
          <p:nvPr/>
        </p:nvSpPr>
        <p:spPr>
          <a:xfrm>
            <a:off x="188946" y="6016191"/>
            <a:ext cx="5835007" cy="627293"/>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[2-2] P. </a:t>
            </a:r>
            <a:r>
              <a:rPr lang="en-US" altLang="ja-JP" sz="1200" dirty="0" err="1">
                <a:solidFill>
                  <a:schemeClr val="tx1">
                    <a:lumMod val="75000"/>
                    <a:lumOff val="25000"/>
                  </a:schemeClr>
                </a:solidFill>
              </a:rPr>
              <a:t>Indyk</a:t>
            </a:r>
            <a:r>
              <a:rPr lang="en-US" altLang="ja-JP" sz="1200" dirty="0">
                <a:solidFill>
                  <a:schemeClr val="tx1">
                    <a:lumMod val="75000"/>
                    <a:lumOff val="25000"/>
                  </a:schemeClr>
                </a:solidFill>
              </a:rPr>
              <a:t>, R. </a:t>
            </a:r>
            <a:r>
              <a:rPr lang="en-US" altLang="ja-JP" sz="1200" dirty="0" err="1">
                <a:solidFill>
                  <a:schemeClr val="tx1">
                    <a:lumMod val="75000"/>
                    <a:lumOff val="25000"/>
                  </a:schemeClr>
                </a:solidFill>
              </a:rPr>
              <a:t>Motwani</a:t>
            </a:r>
            <a:r>
              <a:rPr lang="en-US" altLang="ja-JP" sz="1200" dirty="0">
                <a:solidFill>
                  <a:schemeClr val="tx1">
                    <a:lumMod val="75000"/>
                    <a:lumOff val="25000"/>
                  </a:schemeClr>
                </a:solidFill>
              </a:rPr>
              <a:t>. Approximate nearest neighbors: towards removing the curse of dimensionality. In Proc. of STOC ’98, pp. 604-613, 1998.</a:t>
            </a:r>
          </a:p>
        </p:txBody>
      </p:sp>
      <p:sp>
        <p:nvSpPr>
          <p:cNvPr id="7" name="コンテンツ プレースホルダー 2">
            <a:extLst>
              <a:ext uri="{FF2B5EF4-FFF2-40B4-BE49-F238E27FC236}">
                <a16:creationId xmlns:a16="http://schemas.microsoft.com/office/drawing/2014/main" id="{8E7C9868-D7F2-00CA-3E5E-516B9AA5D905}"/>
              </a:ext>
            </a:extLst>
          </p:cNvPr>
          <p:cNvSpPr txBox="1">
            <a:spLocks/>
          </p:cNvSpPr>
          <p:nvPr/>
        </p:nvSpPr>
        <p:spPr>
          <a:xfrm>
            <a:off x="173587" y="1967279"/>
            <a:ext cx="5885901" cy="1526128"/>
          </a:xfrm>
          <a:prstGeom prst="rect">
            <a:avLst/>
          </a:prstGeom>
        </p:spPr>
        <p:txBody>
          <a:bodyPr vert="horz" lIns="91440" tIns="45720" rIns="91440" bIns="45720" rtlCol="0">
            <a:normAutofit fontScale="85000" lnSpcReduction="10000"/>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2000" b="1" dirty="0"/>
              <a:t>LSH[2-2]</a:t>
            </a:r>
          </a:p>
          <a:p>
            <a:pPr>
              <a:buFont typeface="Wingdings" panose="05000000000000000000" pitchFamily="2" charset="2"/>
              <a:buChar char="p"/>
            </a:pPr>
            <a:r>
              <a:rPr lang="ja-JP" altLang="en-US" sz="2000" dirty="0"/>
              <a:t> ハッシュ関数を用いて高速にクラスタリングする手法</a:t>
            </a:r>
            <a:endParaRPr lang="en-US" altLang="ja-JP" sz="2000" dirty="0"/>
          </a:p>
          <a:p>
            <a:pPr>
              <a:buFont typeface="Wingdings" panose="05000000000000000000" pitchFamily="2" charset="2"/>
              <a:buChar char="p"/>
            </a:pPr>
            <a:r>
              <a:rPr lang="en-US" altLang="ja-JP" sz="2000" dirty="0"/>
              <a:t> 2 </a:t>
            </a:r>
            <a:r>
              <a:rPr lang="ja-JP" altLang="en-US" sz="2000" dirty="0"/>
              <a:t>点が </a:t>
            </a:r>
            <a:r>
              <a:rPr lang="ja-JP" altLang="en-US" sz="2000" dirty="0">
                <a:solidFill>
                  <a:srgbClr val="FF0000"/>
                </a:solidFill>
              </a:rPr>
              <a:t>近い</a:t>
            </a:r>
            <a:r>
              <a:rPr lang="ja-JP" altLang="en-US" sz="2000" dirty="0"/>
              <a:t>  ⇒  同じハッシュ値を取る確率が </a:t>
            </a:r>
            <a:r>
              <a:rPr lang="ja-JP" altLang="en-US" sz="2000" dirty="0">
                <a:solidFill>
                  <a:srgbClr val="FF0000"/>
                </a:solidFill>
              </a:rPr>
              <a:t>高い</a:t>
            </a:r>
            <a:endParaRPr lang="en-US" altLang="ja-JP" sz="2000" dirty="0">
              <a:solidFill>
                <a:srgbClr val="FF0000"/>
              </a:solidFill>
            </a:endParaRPr>
          </a:p>
          <a:p>
            <a:pPr>
              <a:buFont typeface="Wingdings" panose="05000000000000000000" pitchFamily="2" charset="2"/>
              <a:buChar char="p"/>
            </a:pPr>
            <a:r>
              <a:rPr lang="en-US" altLang="ja-JP" sz="2000" dirty="0"/>
              <a:t> 2</a:t>
            </a:r>
            <a:r>
              <a:rPr lang="ja-JP" altLang="en-US" sz="2000" dirty="0"/>
              <a:t> 点が </a:t>
            </a:r>
            <a:r>
              <a:rPr lang="ja-JP" altLang="en-US" sz="2000" dirty="0">
                <a:solidFill>
                  <a:srgbClr val="0070C0"/>
                </a:solidFill>
              </a:rPr>
              <a:t>遠い</a:t>
            </a:r>
            <a:r>
              <a:rPr lang="ja-JP" altLang="en-US" sz="2000" dirty="0"/>
              <a:t>  ⇒  同じハッシュ値を取る確率が </a:t>
            </a:r>
            <a:r>
              <a:rPr lang="ja-JP" altLang="en-US" sz="2000" dirty="0">
                <a:solidFill>
                  <a:srgbClr val="0070C0"/>
                </a:solidFill>
              </a:rPr>
              <a:t>低い</a:t>
            </a:r>
            <a:endParaRPr lang="en-US" altLang="ja-JP" sz="2000" dirty="0">
              <a:solidFill>
                <a:srgbClr val="0070C0"/>
              </a:solidFill>
            </a:endParaRPr>
          </a:p>
          <a:p>
            <a:pPr lvl="1"/>
            <a:endParaRPr lang="ja-JP" altLang="en-US" sz="2000" dirty="0"/>
          </a:p>
        </p:txBody>
      </p:sp>
      <p:graphicFrame>
        <p:nvGraphicFramePr>
          <p:cNvPr id="15" name="表 14">
            <a:extLst>
              <a:ext uri="{FF2B5EF4-FFF2-40B4-BE49-F238E27FC236}">
                <a16:creationId xmlns:a16="http://schemas.microsoft.com/office/drawing/2014/main" id="{F55EA13D-9978-FC2C-1363-3973041CA4BF}"/>
              </a:ext>
            </a:extLst>
          </p:cNvPr>
          <p:cNvGraphicFramePr>
            <a:graphicFrameLocks noGrp="1"/>
          </p:cNvGraphicFramePr>
          <p:nvPr>
            <p:extLst>
              <p:ext uri="{D42A27DB-BD31-4B8C-83A1-F6EECF244321}">
                <p14:modId xmlns:p14="http://schemas.microsoft.com/office/powerpoint/2010/main" val="4276985409"/>
              </p:ext>
            </p:extLst>
          </p:nvPr>
        </p:nvGraphicFramePr>
        <p:xfrm>
          <a:off x="204607" y="4401240"/>
          <a:ext cx="4961732" cy="673642"/>
        </p:xfrm>
        <a:graphic>
          <a:graphicData uri="http://schemas.openxmlformats.org/drawingml/2006/table">
            <a:tbl>
              <a:tblPr firstRow="1" bandRow="1">
                <a:tableStyleId>{5940675A-B579-460E-94D1-54222C63F5DA}</a:tableStyleId>
              </a:tblPr>
              <a:tblGrid>
                <a:gridCol w="1079584">
                  <a:extLst>
                    <a:ext uri="{9D8B030D-6E8A-4147-A177-3AD203B41FA5}">
                      <a16:colId xmlns:a16="http://schemas.microsoft.com/office/drawing/2014/main" val="20000"/>
                    </a:ext>
                  </a:extLst>
                </a:gridCol>
                <a:gridCol w="970537">
                  <a:extLst>
                    <a:ext uri="{9D8B030D-6E8A-4147-A177-3AD203B41FA5}">
                      <a16:colId xmlns:a16="http://schemas.microsoft.com/office/drawing/2014/main" val="20001"/>
                    </a:ext>
                  </a:extLst>
                </a:gridCol>
                <a:gridCol w="970537">
                  <a:extLst>
                    <a:ext uri="{9D8B030D-6E8A-4147-A177-3AD203B41FA5}">
                      <a16:colId xmlns:a16="http://schemas.microsoft.com/office/drawing/2014/main" val="20002"/>
                    </a:ext>
                  </a:extLst>
                </a:gridCol>
                <a:gridCol w="970537">
                  <a:extLst>
                    <a:ext uri="{9D8B030D-6E8A-4147-A177-3AD203B41FA5}">
                      <a16:colId xmlns:a16="http://schemas.microsoft.com/office/drawing/2014/main" val="20003"/>
                    </a:ext>
                  </a:extLst>
                </a:gridCol>
                <a:gridCol w="970537">
                  <a:extLst>
                    <a:ext uri="{9D8B030D-6E8A-4147-A177-3AD203B41FA5}">
                      <a16:colId xmlns:a16="http://schemas.microsoft.com/office/drawing/2014/main" val="20004"/>
                    </a:ext>
                  </a:extLst>
                </a:gridCol>
              </a:tblGrid>
              <a:tr h="383343">
                <a:tc>
                  <a:txBody>
                    <a:bodyPr/>
                    <a:lstStyle/>
                    <a:p>
                      <a:r>
                        <a:rPr kumimoji="1" lang="en-US" altLang="ja-JP" sz="1900" dirty="0"/>
                        <a:t>Hash Table</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6" name="円/楕円 6">
            <a:extLst>
              <a:ext uri="{FF2B5EF4-FFF2-40B4-BE49-F238E27FC236}">
                <a16:creationId xmlns:a16="http://schemas.microsoft.com/office/drawing/2014/main" id="{AEE0A15D-300F-EFD9-39C9-1A9A7C4370A0}"/>
              </a:ext>
            </a:extLst>
          </p:cNvPr>
          <p:cNvSpPr/>
          <p:nvPr/>
        </p:nvSpPr>
        <p:spPr>
          <a:xfrm>
            <a:off x="741312" y="3769885"/>
            <a:ext cx="1472140"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7" name="円/楕円 9">
            <a:extLst>
              <a:ext uri="{FF2B5EF4-FFF2-40B4-BE49-F238E27FC236}">
                <a16:creationId xmlns:a16="http://schemas.microsoft.com/office/drawing/2014/main" id="{6699C8B9-FBF0-8FA1-0EAE-875EBB6AAB94}"/>
              </a:ext>
            </a:extLst>
          </p:cNvPr>
          <p:cNvSpPr/>
          <p:nvPr/>
        </p:nvSpPr>
        <p:spPr>
          <a:xfrm>
            <a:off x="2784262" y="3769885"/>
            <a:ext cx="1547535"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8" name="円/楕円 10">
            <a:extLst>
              <a:ext uri="{FF2B5EF4-FFF2-40B4-BE49-F238E27FC236}">
                <a16:creationId xmlns:a16="http://schemas.microsoft.com/office/drawing/2014/main" id="{AC6282B4-0457-C572-4E0E-C1FCD9ABD9A9}"/>
              </a:ext>
            </a:extLst>
          </p:cNvPr>
          <p:cNvSpPr/>
          <p:nvPr/>
        </p:nvSpPr>
        <p:spPr>
          <a:xfrm>
            <a:off x="4709678" y="3795946"/>
            <a:ext cx="1467174" cy="638953"/>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1600" dirty="0"/>
              <a:t>Point B</a:t>
            </a:r>
            <a:endParaRPr lang="ja-JP" altLang="en-US" sz="1600" dirty="0"/>
          </a:p>
        </p:txBody>
      </p:sp>
      <p:sp>
        <p:nvSpPr>
          <p:cNvPr id="19" name="曲折矢印 17">
            <a:extLst>
              <a:ext uri="{FF2B5EF4-FFF2-40B4-BE49-F238E27FC236}">
                <a16:creationId xmlns:a16="http://schemas.microsoft.com/office/drawing/2014/main" id="{167C85CE-CD04-1151-D5F9-E533C7F182E2}"/>
              </a:ext>
            </a:extLst>
          </p:cNvPr>
          <p:cNvSpPr/>
          <p:nvPr/>
        </p:nvSpPr>
        <p:spPr>
          <a:xfrm rot="5400000">
            <a:off x="2119192" y="3983788"/>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00">
              <a:solidFill>
                <a:schemeClr val="tx1"/>
              </a:solidFill>
            </a:endParaRPr>
          </a:p>
        </p:txBody>
      </p:sp>
      <p:sp>
        <p:nvSpPr>
          <p:cNvPr id="20" name="曲折矢印 18">
            <a:extLst>
              <a:ext uri="{FF2B5EF4-FFF2-40B4-BE49-F238E27FC236}">
                <a16:creationId xmlns:a16="http://schemas.microsoft.com/office/drawing/2014/main" id="{7C18A6A4-A19C-9C5F-8B6F-8E918B57FA73}"/>
              </a:ext>
            </a:extLst>
          </p:cNvPr>
          <p:cNvSpPr/>
          <p:nvPr/>
        </p:nvSpPr>
        <p:spPr>
          <a:xfrm rot="16200000" flipH="1">
            <a:off x="2547416" y="3983788"/>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00">
              <a:solidFill>
                <a:schemeClr val="tx1"/>
              </a:solidFill>
            </a:endParaRPr>
          </a:p>
        </p:txBody>
      </p:sp>
      <p:sp>
        <p:nvSpPr>
          <p:cNvPr id="21" name="曲折矢印 19">
            <a:extLst>
              <a:ext uri="{FF2B5EF4-FFF2-40B4-BE49-F238E27FC236}">
                <a16:creationId xmlns:a16="http://schemas.microsoft.com/office/drawing/2014/main" id="{44550276-BA7F-FD81-BEE9-4C8F2FB47399}"/>
              </a:ext>
            </a:extLst>
          </p:cNvPr>
          <p:cNvSpPr/>
          <p:nvPr/>
        </p:nvSpPr>
        <p:spPr>
          <a:xfrm rot="16200000" flipH="1">
            <a:off x="4454620" y="4009849"/>
            <a:ext cx="543907" cy="531586"/>
          </a:xfrm>
          <a:prstGeom prst="bentArrow">
            <a:avLst>
              <a:gd name="adj1" fmla="val 16060"/>
              <a:gd name="adj2" fmla="val 25000"/>
              <a:gd name="adj3" fmla="val 30960"/>
              <a:gd name="adj4" fmla="val 4375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1600">
              <a:solidFill>
                <a:schemeClr val="tx1"/>
              </a:solidFill>
            </a:endParaRPr>
          </a:p>
        </p:txBody>
      </p:sp>
      <p:sp>
        <p:nvSpPr>
          <p:cNvPr id="22" name="角丸四角形 13">
            <a:extLst>
              <a:ext uri="{FF2B5EF4-FFF2-40B4-BE49-F238E27FC236}">
                <a16:creationId xmlns:a16="http://schemas.microsoft.com/office/drawing/2014/main" id="{2E82D2AC-ED8C-A149-1B86-37ED8301F23A}"/>
              </a:ext>
            </a:extLst>
          </p:cNvPr>
          <p:cNvSpPr/>
          <p:nvPr/>
        </p:nvSpPr>
        <p:spPr bwMode="auto">
          <a:xfrm>
            <a:off x="315482" y="5228973"/>
            <a:ext cx="5368183" cy="698155"/>
          </a:xfrm>
          <a:prstGeom prst="round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lnSpc>
                <a:spcPct val="150000"/>
              </a:lnSpc>
              <a:defRPr/>
            </a:pPr>
            <a:r>
              <a:rPr lang="ja-JP" altLang="en-US" sz="2000" dirty="0">
                <a:solidFill>
                  <a:schemeClr val="tx1">
                    <a:lumMod val="90000"/>
                    <a:lumOff val="10000"/>
                  </a:schemeClr>
                </a:solidFill>
                <a:latin typeface="+mn-ea"/>
                <a:ea typeface="+mn-ea"/>
              </a:rPr>
              <a:t>同じハッシュ値を取る  ⇒  同じクラスタ</a:t>
            </a:r>
          </a:p>
        </p:txBody>
      </p:sp>
      <p:sp>
        <p:nvSpPr>
          <p:cNvPr id="23" name="コンテンツ プレースホルダー 2">
            <a:extLst>
              <a:ext uri="{FF2B5EF4-FFF2-40B4-BE49-F238E27FC236}">
                <a16:creationId xmlns:a16="http://schemas.microsoft.com/office/drawing/2014/main" id="{6972D53E-5E6D-543B-9C1D-8D4827A9B87E}"/>
              </a:ext>
            </a:extLst>
          </p:cNvPr>
          <p:cNvSpPr txBox="1">
            <a:spLocks/>
          </p:cNvSpPr>
          <p:nvPr/>
        </p:nvSpPr>
        <p:spPr>
          <a:xfrm>
            <a:off x="6176852" y="1967279"/>
            <a:ext cx="5810541" cy="1526128"/>
          </a:xfrm>
          <a:prstGeom prst="rect">
            <a:avLst/>
          </a:prstGeom>
        </p:spPr>
        <p:txBody>
          <a:bodyPr vert="horz" lIns="91440" tIns="45720" rIns="91440" bIns="45720" rtlCol="0">
            <a:normAutofit fontScale="92500" lnSpcReduction="10000"/>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b="1" dirty="0"/>
              <a:t>クラスタリング</a:t>
            </a:r>
            <a:endParaRPr lang="en-US" altLang="ja-JP" sz="2000" b="1" dirty="0"/>
          </a:p>
          <a:p>
            <a:pPr>
              <a:buFont typeface="Wingdings" panose="05000000000000000000" pitchFamily="2" charset="2"/>
              <a:buChar char="p"/>
            </a:pPr>
            <a:r>
              <a:rPr lang="ja-JP" altLang="en-US" sz="2000"/>
              <a:t> </a:t>
            </a:r>
            <a:r>
              <a:rPr lang="ja-JP" altLang="en-US" sz="2000" dirty="0"/>
              <a:t>クローンペアを絞ることで，</a:t>
            </a:r>
            <a:br>
              <a:rPr lang="en-US" altLang="ja-JP" sz="2000" dirty="0"/>
            </a:br>
            <a:r>
              <a:rPr lang="ja-JP" altLang="en-US" sz="2000" dirty="0"/>
              <a:t>類似度計算の組み合わせ数を削減し高速化</a:t>
            </a:r>
            <a:endParaRPr lang="en-US" altLang="ja-JP" sz="2000" dirty="0"/>
          </a:p>
          <a:p>
            <a:pPr>
              <a:buFont typeface="Wingdings" panose="05000000000000000000" pitchFamily="2" charset="2"/>
              <a:buChar char="p"/>
            </a:pPr>
            <a:r>
              <a:rPr lang="ja-JP" altLang="en-US" sz="2000" dirty="0"/>
              <a:t> クラスタリングの計算自体に時間を要する</a:t>
            </a:r>
          </a:p>
        </p:txBody>
      </p:sp>
    </p:spTree>
    <p:extLst>
      <p:ext uri="{BB962C8B-B14F-4D97-AF65-F5344CB8AC3E}">
        <p14:creationId xmlns:p14="http://schemas.microsoft.com/office/powerpoint/2010/main" val="1285884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1A60377-7B5E-6470-551C-E85805F10330}"/>
              </a:ext>
            </a:extLst>
          </p:cNvPr>
          <p:cNvSpPr>
            <a:spLocks noGrp="1"/>
          </p:cNvSpPr>
          <p:nvPr>
            <p:ph type="title"/>
          </p:nvPr>
        </p:nvSpPr>
        <p:spPr/>
        <p:txBody>
          <a:bodyPr/>
          <a:lstStyle/>
          <a:p>
            <a:r>
              <a:rPr lang="ja-JP" altLang="en-US" dirty="0"/>
              <a:t>特徴ベクトルのクラスタリング手法の変更</a:t>
            </a:r>
          </a:p>
        </p:txBody>
      </p:sp>
      <p:sp>
        <p:nvSpPr>
          <p:cNvPr id="5" name="コンテンツ プレースホルダー 4">
            <a:extLst>
              <a:ext uri="{FF2B5EF4-FFF2-40B4-BE49-F238E27FC236}">
                <a16:creationId xmlns:a16="http://schemas.microsoft.com/office/drawing/2014/main" id="{B344DA25-5122-AF2E-F1F0-052C3585AA86}"/>
              </a:ext>
            </a:extLst>
          </p:cNvPr>
          <p:cNvSpPr>
            <a:spLocks noGrp="1"/>
          </p:cNvSpPr>
          <p:nvPr>
            <p:ph idx="1"/>
          </p:nvPr>
        </p:nvSpPr>
        <p:spPr>
          <a:xfrm>
            <a:off x="6225654" y="2332703"/>
            <a:ext cx="5803303" cy="2812578"/>
          </a:xfrm>
        </p:spPr>
        <p:txBody>
          <a:bodyPr>
            <a:noAutofit/>
          </a:bodyPr>
          <a:lstStyle/>
          <a:p>
            <a:r>
              <a:rPr lang="en-US" altLang="ja-JP" sz="1600" b="1" dirty="0"/>
              <a:t>LSH</a:t>
            </a:r>
            <a:r>
              <a:rPr lang="ja-JP" altLang="en-US" sz="1600" b="1"/>
              <a:t>の課題</a:t>
            </a:r>
            <a:r>
              <a:rPr lang="ja-JP" altLang="en-US" sz="1600" b="1" dirty="0"/>
              <a:t>：</a:t>
            </a:r>
            <a:endParaRPr lang="en-US" altLang="ja-JP" sz="1600" b="1" dirty="0"/>
          </a:p>
          <a:p>
            <a:pPr lvl="1"/>
            <a:r>
              <a:rPr lang="ja-JP" altLang="en-US" sz="1600" dirty="0"/>
              <a:t>近接した</a:t>
            </a:r>
            <a:r>
              <a:rPr lang="en-US" altLang="ja-JP" sz="1600" dirty="0"/>
              <a:t>2</a:t>
            </a:r>
            <a:r>
              <a:rPr lang="ja-JP" altLang="en-US" sz="1600" dirty="0"/>
              <a:t>点が別のバケットに入る確率がある</a:t>
            </a:r>
            <a:endParaRPr lang="en-US" altLang="ja-JP" sz="1600" dirty="0"/>
          </a:p>
          <a:p>
            <a:r>
              <a:rPr lang="ja-JP" altLang="en-US" sz="1600" b="1"/>
              <a:t>従来の</a:t>
            </a:r>
            <a:r>
              <a:rPr lang="en-US" altLang="ja-JP" sz="1600" b="1" dirty="0"/>
              <a:t>LSH</a:t>
            </a:r>
            <a:r>
              <a:rPr lang="ja-JP" altLang="en-US" sz="1600" b="1"/>
              <a:t>の解決</a:t>
            </a:r>
            <a:r>
              <a:rPr lang="ja-JP" altLang="en-US" sz="1600" b="1" dirty="0"/>
              <a:t>策：</a:t>
            </a:r>
            <a:endParaRPr lang="en-US" altLang="ja-JP" sz="1600" b="1" dirty="0"/>
          </a:p>
          <a:p>
            <a:pPr lvl="1"/>
            <a:r>
              <a:rPr lang="ja-JP" altLang="en-US" sz="1600" dirty="0"/>
              <a:t>複数のハッシュテーブルを作成して確率的誤差を減らす</a:t>
            </a:r>
            <a:endParaRPr lang="en-US" altLang="ja-JP" sz="1600" dirty="0"/>
          </a:p>
          <a:p>
            <a:r>
              <a:rPr lang="ja-JP" altLang="en-US" sz="1600" b="1" dirty="0"/>
              <a:t>Ｍ</a:t>
            </a:r>
            <a:r>
              <a:rPr lang="en-US" altLang="ja-JP" sz="1600" b="1" dirty="0" err="1"/>
              <a:t>ulti</a:t>
            </a:r>
            <a:r>
              <a:rPr lang="en-US" altLang="ja-JP" sz="1600" b="1" dirty="0"/>
              <a:t>-probe LSH</a:t>
            </a:r>
            <a:r>
              <a:rPr lang="ja-JP" altLang="en-US" sz="1600" b="1" dirty="0"/>
              <a:t>の解決策</a:t>
            </a:r>
            <a:endParaRPr lang="en-US" altLang="ja-JP" sz="1600" b="1" dirty="0"/>
          </a:p>
          <a:p>
            <a:pPr lvl="1"/>
            <a:r>
              <a:rPr lang="ja-JP" altLang="en-US" sz="1600" dirty="0"/>
              <a:t>近接したバケット群を探索する</a:t>
            </a:r>
            <a:endParaRPr lang="en-US" altLang="ja-JP" sz="1600" dirty="0"/>
          </a:p>
          <a:p>
            <a:r>
              <a:rPr lang="ja-JP" altLang="en-US" sz="1600" b="1" dirty="0"/>
              <a:t>効果：</a:t>
            </a:r>
            <a:endParaRPr lang="en-US" altLang="ja-JP" sz="1600" b="1" dirty="0"/>
          </a:p>
          <a:p>
            <a:pPr lvl="1"/>
            <a:r>
              <a:rPr lang="ja-JP" altLang="en-US" sz="1600" dirty="0"/>
              <a:t>メモリ使用量を</a:t>
            </a:r>
            <a:r>
              <a:rPr lang="ja-JP" altLang="en-US" sz="1600" dirty="0">
                <a:solidFill>
                  <a:srgbClr val="FF0000"/>
                </a:solidFill>
              </a:rPr>
              <a:t>９０％以上削減</a:t>
            </a:r>
            <a:r>
              <a:rPr lang="ja-JP" altLang="en-US" sz="1600" dirty="0"/>
              <a:t>できる</a:t>
            </a:r>
          </a:p>
        </p:txBody>
      </p:sp>
      <p:sp>
        <p:nvSpPr>
          <p:cNvPr id="6" name="コンテンツ プレースホルダー 5">
            <a:extLst>
              <a:ext uri="{FF2B5EF4-FFF2-40B4-BE49-F238E27FC236}">
                <a16:creationId xmlns:a16="http://schemas.microsoft.com/office/drawing/2014/main" id="{98730561-AF1D-294C-8197-A534A2CAAD20}"/>
              </a:ext>
            </a:extLst>
          </p:cNvPr>
          <p:cNvSpPr>
            <a:spLocks noGrp="1"/>
          </p:cNvSpPr>
          <p:nvPr>
            <p:ph idx="10"/>
          </p:nvPr>
        </p:nvSpPr>
        <p:spPr/>
        <p:txBody>
          <a:bodyPr>
            <a:normAutofit fontScale="92500" lnSpcReduction="20000"/>
          </a:bodyPr>
          <a:lstStyle/>
          <a:p>
            <a:r>
              <a:rPr lang="en-US" altLang="ja-JP" dirty="0"/>
              <a:t>cross-polytope LSH</a:t>
            </a:r>
            <a:r>
              <a:rPr lang="ja-JP" altLang="en-US" dirty="0"/>
              <a:t>と</a:t>
            </a:r>
            <a:r>
              <a:rPr lang="en-US" altLang="ja-JP" dirty="0"/>
              <a:t>multi-probe LSH</a:t>
            </a:r>
            <a:r>
              <a:rPr lang="ja-JP" altLang="en-US" dirty="0"/>
              <a:t>を組み合わせることで</a:t>
            </a:r>
            <a:endParaRPr lang="en-US" altLang="ja-JP" dirty="0"/>
          </a:p>
          <a:p>
            <a:r>
              <a:rPr lang="ja-JP" altLang="en-US" dirty="0"/>
              <a:t>より高速かつ省メモリにクラスタリングを</a:t>
            </a:r>
            <a:r>
              <a:rPr lang="ja-JP" altLang="en-US"/>
              <a:t>実行できる</a:t>
            </a:r>
            <a:r>
              <a:rPr lang="en-US" altLang="ja-JP" dirty="0"/>
              <a:t>[2-3]</a:t>
            </a:r>
            <a:endParaRPr lang="ja-JP" altLang="en-US" dirty="0"/>
          </a:p>
        </p:txBody>
      </p:sp>
      <p:sp>
        <p:nvSpPr>
          <p:cNvPr id="7" name="正方形/長方形 6">
            <a:extLst>
              <a:ext uri="{FF2B5EF4-FFF2-40B4-BE49-F238E27FC236}">
                <a16:creationId xmlns:a16="http://schemas.microsoft.com/office/drawing/2014/main" id="{42CCBAF4-D600-77F0-F9CA-9461FED69104}"/>
              </a:ext>
            </a:extLst>
          </p:cNvPr>
          <p:cNvSpPr/>
          <p:nvPr/>
        </p:nvSpPr>
        <p:spPr>
          <a:xfrm>
            <a:off x="6648509" y="1898658"/>
            <a:ext cx="4631020"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kern="0" dirty="0">
                <a:solidFill>
                  <a:srgbClr val="000000"/>
                </a:solidFill>
                <a:latin typeface="Arial"/>
                <a:ea typeface="Meiryo UI"/>
              </a:rPr>
              <a:t>multi-probe LSH </a:t>
            </a:r>
            <a:r>
              <a:rPr kumimoji="0" lang="ja-JP" altLang="en-US" sz="2000" b="1" kern="0" dirty="0">
                <a:solidFill>
                  <a:srgbClr val="000000"/>
                </a:solidFill>
                <a:latin typeface="Arial"/>
                <a:ea typeface="Meiryo UI"/>
              </a:rPr>
              <a:t>の採用</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8" name="正方形/長方形 7">
            <a:extLst>
              <a:ext uri="{FF2B5EF4-FFF2-40B4-BE49-F238E27FC236}">
                <a16:creationId xmlns:a16="http://schemas.microsoft.com/office/drawing/2014/main" id="{6030B1E2-81B8-A612-B8A1-9EC30C786E4A}"/>
              </a:ext>
            </a:extLst>
          </p:cNvPr>
          <p:cNvSpPr/>
          <p:nvPr/>
        </p:nvSpPr>
        <p:spPr>
          <a:xfrm>
            <a:off x="1242851" y="1898658"/>
            <a:ext cx="3492738"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a:ln>
                  <a:noFill/>
                </a:ln>
                <a:solidFill>
                  <a:srgbClr val="000000"/>
                </a:solidFill>
                <a:effectLst/>
                <a:uLnTx/>
                <a:uFillTx/>
                <a:latin typeface="Arial"/>
                <a:ea typeface="Meiryo UI"/>
                <a:cs typeface="+mn-cs"/>
              </a:rPr>
              <a:t>cross-polytope LSH</a:t>
            </a:r>
            <a:r>
              <a:rPr kumimoji="0" lang="ja-JP" altLang="en-US" sz="2000" b="1" i="0" u="none" strike="noStrike" kern="0" cap="none" spc="0" normalizeH="0" baseline="0" noProof="0" dirty="0">
                <a:ln>
                  <a:noFill/>
                </a:ln>
                <a:solidFill>
                  <a:srgbClr val="000000"/>
                </a:solidFill>
                <a:effectLst/>
                <a:uLnTx/>
                <a:uFillTx/>
                <a:latin typeface="Arial"/>
                <a:ea typeface="Meiryo UI"/>
                <a:cs typeface="+mn-cs"/>
              </a:rPr>
              <a:t>　の採用</a:t>
            </a:r>
          </a:p>
        </p:txBody>
      </p:sp>
      <p:graphicFrame>
        <p:nvGraphicFramePr>
          <p:cNvPr id="11" name="表 10">
            <a:extLst>
              <a:ext uri="{FF2B5EF4-FFF2-40B4-BE49-F238E27FC236}">
                <a16:creationId xmlns:a16="http://schemas.microsoft.com/office/drawing/2014/main" id="{231F04BA-779F-78EF-A232-A365C8584121}"/>
              </a:ext>
            </a:extLst>
          </p:cNvPr>
          <p:cNvGraphicFramePr>
            <a:graphicFrameLocks noGrp="1"/>
          </p:cNvGraphicFramePr>
          <p:nvPr>
            <p:extLst>
              <p:ext uri="{D42A27DB-BD31-4B8C-83A1-F6EECF244321}">
                <p14:modId xmlns:p14="http://schemas.microsoft.com/office/powerpoint/2010/main" val="1632162711"/>
              </p:ext>
            </p:extLst>
          </p:nvPr>
        </p:nvGraphicFramePr>
        <p:xfrm>
          <a:off x="6474258" y="5871946"/>
          <a:ext cx="5306094" cy="579120"/>
        </p:xfrm>
        <a:graphic>
          <a:graphicData uri="http://schemas.openxmlformats.org/drawingml/2006/table">
            <a:tbl>
              <a:tblPr firstRow="1" bandRow="1">
                <a:tableStyleId>{5940675A-B579-460E-94D1-54222C63F5DA}</a:tableStyleId>
              </a:tblPr>
              <a:tblGrid>
                <a:gridCol w="1279406">
                  <a:extLst>
                    <a:ext uri="{9D8B030D-6E8A-4147-A177-3AD203B41FA5}">
                      <a16:colId xmlns:a16="http://schemas.microsoft.com/office/drawing/2014/main" val="20000"/>
                    </a:ext>
                  </a:extLst>
                </a:gridCol>
                <a:gridCol w="1006672">
                  <a:extLst>
                    <a:ext uri="{9D8B030D-6E8A-4147-A177-3AD203B41FA5}">
                      <a16:colId xmlns:a16="http://schemas.microsoft.com/office/drawing/2014/main" val="20001"/>
                    </a:ext>
                  </a:extLst>
                </a:gridCol>
                <a:gridCol w="1006672">
                  <a:extLst>
                    <a:ext uri="{9D8B030D-6E8A-4147-A177-3AD203B41FA5}">
                      <a16:colId xmlns:a16="http://schemas.microsoft.com/office/drawing/2014/main" val="20002"/>
                    </a:ext>
                  </a:extLst>
                </a:gridCol>
                <a:gridCol w="1006672">
                  <a:extLst>
                    <a:ext uri="{9D8B030D-6E8A-4147-A177-3AD203B41FA5}">
                      <a16:colId xmlns:a16="http://schemas.microsoft.com/office/drawing/2014/main" val="20003"/>
                    </a:ext>
                  </a:extLst>
                </a:gridCol>
                <a:gridCol w="1006672">
                  <a:extLst>
                    <a:ext uri="{9D8B030D-6E8A-4147-A177-3AD203B41FA5}">
                      <a16:colId xmlns:a16="http://schemas.microsoft.com/office/drawing/2014/main" val="20004"/>
                    </a:ext>
                  </a:extLst>
                </a:gridCol>
              </a:tblGrid>
              <a:tr h="370840">
                <a:tc>
                  <a:txBody>
                    <a:bodyPr/>
                    <a:lstStyle/>
                    <a:p>
                      <a:r>
                        <a:rPr kumimoji="1" lang="en-US" altLang="ja-JP" sz="1600" dirty="0"/>
                        <a:t>Hash Table</a:t>
                      </a:r>
                      <a:endParaRPr kumimoji="1" lang="ja-JP" altLang="en-US" sz="1600" dirty="0"/>
                    </a:p>
                  </a:txBody>
                  <a:tcPr>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2" name="円/楕円 6">
            <a:extLst>
              <a:ext uri="{FF2B5EF4-FFF2-40B4-BE49-F238E27FC236}">
                <a16:creationId xmlns:a16="http://schemas.microsoft.com/office/drawing/2014/main" id="{0BA57772-DBEF-1209-34DC-5D8C0C9B78A1}"/>
              </a:ext>
            </a:extLst>
          </p:cNvPr>
          <p:cNvSpPr/>
          <p:nvPr/>
        </p:nvSpPr>
        <p:spPr>
          <a:xfrm>
            <a:off x="8253999" y="5252030"/>
            <a:ext cx="108790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Point A</a:t>
            </a:r>
            <a:endParaRPr lang="ja-JP" altLang="en-US" sz="1400" dirty="0"/>
          </a:p>
        </p:txBody>
      </p:sp>
      <p:sp>
        <p:nvSpPr>
          <p:cNvPr id="13" name="円/楕円 9">
            <a:extLst>
              <a:ext uri="{FF2B5EF4-FFF2-40B4-BE49-F238E27FC236}">
                <a16:creationId xmlns:a16="http://schemas.microsoft.com/office/drawing/2014/main" id="{C522D1D5-77ED-7A4C-F8D0-38DCC78DEEF0}"/>
              </a:ext>
            </a:extLst>
          </p:cNvPr>
          <p:cNvSpPr/>
          <p:nvPr/>
        </p:nvSpPr>
        <p:spPr>
          <a:xfrm>
            <a:off x="10135866" y="5222888"/>
            <a:ext cx="108790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Point A’</a:t>
            </a:r>
            <a:endParaRPr lang="ja-JP" altLang="en-US" sz="1400" dirty="0"/>
          </a:p>
        </p:txBody>
      </p:sp>
      <p:sp>
        <p:nvSpPr>
          <p:cNvPr id="14" name="角丸四角形 8">
            <a:extLst>
              <a:ext uri="{FF2B5EF4-FFF2-40B4-BE49-F238E27FC236}">
                <a16:creationId xmlns:a16="http://schemas.microsoft.com/office/drawing/2014/main" id="{13398D9D-F066-4B6E-0C03-4D45DC3D216E}"/>
              </a:ext>
            </a:extLst>
          </p:cNvPr>
          <p:cNvSpPr/>
          <p:nvPr/>
        </p:nvSpPr>
        <p:spPr>
          <a:xfrm>
            <a:off x="8760530" y="5871116"/>
            <a:ext cx="1998428" cy="579120"/>
          </a:xfrm>
          <a:prstGeom prst="roundRect">
            <a:avLst/>
          </a:prstGeom>
          <a:noFill/>
          <a:ln>
            <a:solidFill>
              <a:srgbClr val="FFC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400"/>
          </a:p>
        </p:txBody>
      </p:sp>
      <p:sp>
        <p:nvSpPr>
          <p:cNvPr id="15" name="右矢印 7">
            <a:extLst>
              <a:ext uri="{FF2B5EF4-FFF2-40B4-BE49-F238E27FC236}">
                <a16:creationId xmlns:a16="http://schemas.microsoft.com/office/drawing/2014/main" id="{BCCFEED3-29C8-F8FC-8162-9CA2499CCEC1}"/>
              </a:ext>
            </a:extLst>
          </p:cNvPr>
          <p:cNvSpPr/>
          <p:nvPr/>
        </p:nvSpPr>
        <p:spPr>
          <a:xfrm rot="2792048">
            <a:off x="8873131" y="5933007"/>
            <a:ext cx="727301" cy="177240"/>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ja-JP" altLang="en-US" sz="1400"/>
          </a:p>
        </p:txBody>
      </p:sp>
      <p:sp>
        <p:nvSpPr>
          <p:cNvPr id="16" name="右矢印 16">
            <a:extLst>
              <a:ext uri="{FF2B5EF4-FFF2-40B4-BE49-F238E27FC236}">
                <a16:creationId xmlns:a16="http://schemas.microsoft.com/office/drawing/2014/main" id="{21EE9516-2AC5-A7D9-AF01-EDDB2AD4A7D9}"/>
              </a:ext>
            </a:extLst>
          </p:cNvPr>
          <p:cNvSpPr/>
          <p:nvPr/>
        </p:nvSpPr>
        <p:spPr>
          <a:xfrm rot="18807952" flipH="1">
            <a:off x="9872050" y="5936068"/>
            <a:ext cx="727301" cy="177240"/>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ja-JP" altLang="en-US" sz="1400"/>
          </a:p>
        </p:txBody>
      </p:sp>
      <p:sp>
        <p:nvSpPr>
          <p:cNvPr id="17" name="コンテンツ プレースホルダー 4">
            <a:extLst>
              <a:ext uri="{FF2B5EF4-FFF2-40B4-BE49-F238E27FC236}">
                <a16:creationId xmlns:a16="http://schemas.microsoft.com/office/drawing/2014/main" id="{3576E56C-A5DA-0D18-4D2F-E91BDDAAF602}"/>
              </a:ext>
            </a:extLst>
          </p:cNvPr>
          <p:cNvSpPr txBox="1">
            <a:spLocks/>
          </p:cNvSpPr>
          <p:nvPr/>
        </p:nvSpPr>
        <p:spPr>
          <a:xfrm>
            <a:off x="163044" y="2332703"/>
            <a:ext cx="5803303" cy="2812578"/>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600" b="1" dirty="0"/>
              <a:t>従来の</a:t>
            </a:r>
            <a:r>
              <a:rPr lang="en-US" altLang="ja-JP" sz="1600" b="1" dirty="0"/>
              <a:t>LSH</a:t>
            </a:r>
            <a:r>
              <a:rPr lang="ja-JP" altLang="en-US" sz="1600" b="1" dirty="0"/>
              <a:t>（</a:t>
            </a:r>
            <a:r>
              <a:rPr lang="en-US" altLang="ja-JP" sz="1600" b="1" dirty="0"/>
              <a:t>Hyperplane LSH</a:t>
            </a:r>
            <a:r>
              <a:rPr lang="ja-JP" altLang="en-US" sz="1600" b="1" dirty="0"/>
              <a:t>）</a:t>
            </a:r>
            <a:endParaRPr lang="en-US" altLang="ja-JP" sz="1600" b="1" dirty="0"/>
          </a:p>
          <a:p>
            <a:pPr marL="447675" lvl="1" indent="0">
              <a:buNone/>
            </a:pPr>
            <a:r>
              <a:rPr lang="ja-JP" altLang="en-US" sz="1600" dirty="0"/>
              <a:t>超平面（</a:t>
            </a:r>
            <a:r>
              <a:rPr lang="en-US" altLang="ja-JP" sz="1600" dirty="0"/>
              <a:t>2</a:t>
            </a:r>
            <a:r>
              <a:rPr lang="ja-JP" altLang="en-US" sz="1600" dirty="0"/>
              <a:t>次元空間では線）で分割してクラスタリング</a:t>
            </a:r>
            <a:endParaRPr lang="en-US" altLang="ja-JP" sz="1600" dirty="0"/>
          </a:p>
          <a:p>
            <a:pPr marL="0" indent="0">
              <a:buNone/>
            </a:pPr>
            <a:r>
              <a:rPr lang="en-US" altLang="ja-JP" sz="1600" b="1" dirty="0"/>
              <a:t>cross-polytope LSH</a:t>
            </a:r>
            <a:r>
              <a:rPr lang="ja-JP" altLang="en-US" sz="1600" b="1" dirty="0"/>
              <a:t>：</a:t>
            </a:r>
            <a:endParaRPr lang="en-US" altLang="ja-JP" sz="1600" b="1" dirty="0"/>
          </a:p>
          <a:p>
            <a:pPr marL="447675" lvl="1" indent="0">
              <a:buNone/>
            </a:pPr>
            <a:r>
              <a:rPr lang="ja-JP" altLang="en-US" sz="1600" dirty="0"/>
              <a:t>正軸体（</a:t>
            </a:r>
            <a:r>
              <a:rPr lang="en-US" altLang="ja-JP" sz="1600" dirty="0"/>
              <a:t>2</a:t>
            </a:r>
            <a:r>
              <a:rPr lang="ja-JP" altLang="en-US" sz="1600" dirty="0"/>
              <a:t>次元空間では正方形）の近い頂点に割り当てる</a:t>
            </a:r>
            <a:endParaRPr lang="en-US" altLang="ja-JP" sz="1600" dirty="0"/>
          </a:p>
          <a:p>
            <a:pPr marL="0" indent="0">
              <a:buNone/>
            </a:pPr>
            <a:r>
              <a:rPr lang="ja-JP" altLang="en-US" sz="1600" b="1" dirty="0"/>
              <a:t>効果：</a:t>
            </a:r>
            <a:endParaRPr lang="en-US" altLang="ja-JP" sz="1600" b="1" dirty="0"/>
          </a:p>
          <a:p>
            <a:pPr marL="447675" lvl="1" indent="0">
              <a:buNone/>
            </a:pPr>
            <a:r>
              <a:rPr lang="ja-JP" altLang="en-US" sz="1600" dirty="0"/>
              <a:t>高次元空間では</a:t>
            </a:r>
            <a:r>
              <a:rPr lang="en-US" altLang="ja-JP" sz="1600" dirty="0">
                <a:solidFill>
                  <a:srgbClr val="FF0000"/>
                </a:solidFill>
              </a:rPr>
              <a:t>1.2 </a:t>
            </a:r>
            <a:r>
              <a:rPr lang="ja-JP" altLang="en-US" sz="1600" dirty="0">
                <a:solidFill>
                  <a:srgbClr val="FF0000"/>
                </a:solidFill>
              </a:rPr>
              <a:t>倍から </a:t>
            </a:r>
            <a:r>
              <a:rPr lang="en-US" altLang="ja-JP" sz="1600" dirty="0">
                <a:solidFill>
                  <a:srgbClr val="FF0000"/>
                </a:solidFill>
              </a:rPr>
              <a:t>4.0 </a:t>
            </a:r>
            <a:r>
              <a:rPr lang="ja-JP" altLang="en-US" sz="1600" dirty="0">
                <a:solidFill>
                  <a:srgbClr val="FF0000"/>
                </a:solidFill>
              </a:rPr>
              <a:t>倍高速</a:t>
            </a:r>
            <a:r>
              <a:rPr lang="ja-JP" altLang="en-US" sz="1600" dirty="0"/>
              <a:t>に実行できる</a:t>
            </a:r>
            <a:endParaRPr lang="en-US" altLang="ja-JP" sz="1600" dirty="0"/>
          </a:p>
        </p:txBody>
      </p:sp>
      <p:grpSp>
        <p:nvGrpSpPr>
          <p:cNvPr id="45" name="グループ化 44">
            <a:extLst>
              <a:ext uri="{FF2B5EF4-FFF2-40B4-BE49-F238E27FC236}">
                <a16:creationId xmlns:a16="http://schemas.microsoft.com/office/drawing/2014/main" id="{4818901F-A461-7240-371C-55A609F27FDF}"/>
              </a:ext>
            </a:extLst>
          </p:cNvPr>
          <p:cNvGrpSpPr/>
          <p:nvPr/>
        </p:nvGrpSpPr>
        <p:grpSpPr>
          <a:xfrm>
            <a:off x="776787" y="4771688"/>
            <a:ext cx="1312509" cy="1372277"/>
            <a:chOff x="776787" y="5266143"/>
            <a:chExt cx="1312509" cy="1372277"/>
          </a:xfrm>
        </p:grpSpPr>
        <p:sp>
          <p:nvSpPr>
            <p:cNvPr id="18" name="フローチャート: 結合子 17">
              <a:extLst>
                <a:ext uri="{FF2B5EF4-FFF2-40B4-BE49-F238E27FC236}">
                  <a16:creationId xmlns:a16="http://schemas.microsoft.com/office/drawing/2014/main" id="{0CD0A6FB-1735-8F0E-A23F-97F88C43EA54}"/>
                </a:ext>
              </a:extLst>
            </p:cNvPr>
            <p:cNvSpPr/>
            <p:nvPr/>
          </p:nvSpPr>
          <p:spPr>
            <a:xfrm>
              <a:off x="870857" y="5325911"/>
              <a:ext cx="1190172" cy="1190172"/>
            </a:xfrm>
            <a:prstGeom prst="flowChartConnector">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1" name="直線コネクタ 20">
              <a:extLst>
                <a:ext uri="{FF2B5EF4-FFF2-40B4-BE49-F238E27FC236}">
                  <a16:creationId xmlns:a16="http://schemas.microsoft.com/office/drawing/2014/main" id="{F9AEBCC9-DC74-E837-E3A3-B5D26DA1DE74}"/>
                </a:ext>
              </a:extLst>
            </p:cNvPr>
            <p:cNvCxnSpPr/>
            <p:nvPr/>
          </p:nvCxnSpPr>
          <p:spPr>
            <a:xfrm flipH="1">
              <a:off x="776787" y="5325911"/>
              <a:ext cx="1312509" cy="1312509"/>
            </a:xfrm>
            <a:prstGeom prst="line">
              <a:avLst/>
            </a:prstGeom>
            <a:ln>
              <a:solidFill>
                <a:schemeClr val="accent1"/>
              </a:solidFill>
              <a:prstDash val="sysDash"/>
            </a:ln>
          </p:spPr>
          <p:style>
            <a:lnRef idx="2">
              <a:schemeClr val="accent1"/>
            </a:lnRef>
            <a:fillRef idx="0">
              <a:schemeClr val="accent1"/>
            </a:fillRef>
            <a:effectRef idx="1">
              <a:schemeClr val="accent1"/>
            </a:effectRef>
            <a:fontRef idx="minor">
              <a:schemeClr val="tx1"/>
            </a:fontRef>
          </p:style>
        </p:cxnSp>
        <p:sp>
          <p:nvSpPr>
            <p:cNvPr id="23" name="フローチャート: 結合子 22">
              <a:extLst>
                <a:ext uri="{FF2B5EF4-FFF2-40B4-BE49-F238E27FC236}">
                  <a16:creationId xmlns:a16="http://schemas.microsoft.com/office/drawing/2014/main" id="{281F919B-C228-5C19-06CA-A98BCD20054B}"/>
                </a:ext>
              </a:extLst>
            </p:cNvPr>
            <p:cNvSpPr/>
            <p:nvPr/>
          </p:nvSpPr>
          <p:spPr>
            <a:xfrm>
              <a:off x="1275717" y="5266143"/>
              <a:ext cx="157324" cy="157324"/>
            </a:xfrm>
            <a:prstGeom prst="flowChartConnector">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フローチャート: 結合子 23">
              <a:extLst>
                <a:ext uri="{FF2B5EF4-FFF2-40B4-BE49-F238E27FC236}">
                  <a16:creationId xmlns:a16="http://schemas.microsoft.com/office/drawing/2014/main" id="{325F5A15-E6ED-90F8-FD2A-52421BDC236B}"/>
                </a:ext>
              </a:extLst>
            </p:cNvPr>
            <p:cNvSpPr/>
            <p:nvPr/>
          </p:nvSpPr>
          <p:spPr>
            <a:xfrm>
              <a:off x="846233" y="5646045"/>
              <a:ext cx="157324" cy="157324"/>
            </a:xfrm>
            <a:prstGeom prst="flowChartConnector">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フローチャート: 結合子 24">
              <a:extLst>
                <a:ext uri="{FF2B5EF4-FFF2-40B4-BE49-F238E27FC236}">
                  <a16:creationId xmlns:a16="http://schemas.microsoft.com/office/drawing/2014/main" id="{75DF6284-29FB-FEC9-EFDA-8A27C253C4A1}"/>
                </a:ext>
              </a:extLst>
            </p:cNvPr>
            <p:cNvSpPr/>
            <p:nvPr/>
          </p:nvSpPr>
          <p:spPr>
            <a:xfrm>
              <a:off x="1917839" y="6086534"/>
              <a:ext cx="157324" cy="157324"/>
            </a:xfrm>
            <a:prstGeom prst="flowChartConnector">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フローチャート: 結合子 25">
              <a:extLst>
                <a:ext uri="{FF2B5EF4-FFF2-40B4-BE49-F238E27FC236}">
                  <a16:creationId xmlns:a16="http://schemas.microsoft.com/office/drawing/2014/main" id="{43A42591-0F9D-27A5-2A2C-6EEAB2BCB18F}"/>
                </a:ext>
              </a:extLst>
            </p:cNvPr>
            <p:cNvSpPr/>
            <p:nvPr/>
          </p:nvSpPr>
          <p:spPr>
            <a:xfrm>
              <a:off x="1088128" y="6361820"/>
              <a:ext cx="157324" cy="157324"/>
            </a:xfrm>
            <a:prstGeom prst="flowChartConnector">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フローチャート: 結合子 26">
              <a:extLst>
                <a:ext uri="{FF2B5EF4-FFF2-40B4-BE49-F238E27FC236}">
                  <a16:creationId xmlns:a16="http://schemas.microsoft.com/office/drawing/2014/main" id="{9D576237-27E0-379B-A756-2AF35F8559C9}"/>
                </a:ext>
              </a:extLst>
            </p:cNvPr>
            <p:cNvSpPr/>
            <p:nvPr/>
          </p:nvSpPr>
          <p:spPr>
            <a:xfrm>
              <a:off x="1396176" y="6411430"/>
              <a:ext cx="157324" cy="157324"/>
            </a:xfrm>
            <a:prstGeom prst="flowChartConnector">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フローチャート: 結合子 27">
              <a:extLst>
                <a:ext uri="{FF2B5EF4-FFF2-40B4-BE49-F238E27FC236}">
                  <a16:creationId xmlns:a16="http://schemas.microsoft.com/office/drawing/2014/main" id="{6BF75894-8820-74DB-BE8C-3609EB5387FC}"/>
                </a:ext>
              </a:extLst>
            </p:cNvPr>
            <p:cNvSpPr/>
            <p:nvPr/>
          </p:nvSpPr>
          <p:spPr>
            <a:xfrm>
              <a:off x="1532939" y="5304887"/>
              <a:ext cx="157324" cy="157324"/>
            </a:xfrm>
            <a:prstGeom prst="flowChartConnector">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46" name="グループ化 45">
            <a:extLst>
              <a:ext uri="{FF2B5EF4-FFF2-40B4-BE49-F238E27FC236}">
                <a16:creationId xmlns:a16="http://schemas.microsoft.com/office/drawing/2014/main" id="{317D8DB6-3966-E5E8-CBF9-F5666445F0BB}"/>
              </a:ext>
            </a:extLst>
          </p:cNvPr>
          <p:cNvGrpSpPr/>
          <p:nvPr/>
        </p:nvGrpSpPr>
        <p:grpSpPr>
          <a:xfrm>
            <a:off x="3460688" y="4568653"/>
            <a:ext cx="1821380" cy="1629792"/>
            <a:chOff x="3460688" y="5063108"/>
            <a:chExt cx="1821380" cy="1629792"/>
          </a:xfrm>
        </p:grpSpPr>
        <p:sp>
          <p:nvSpPr>
            <p:cNvPr id="19" name="フローチャート: 結合子 18">
              <a:extLst>
                <a:ext uri="{FF2B5EF4-FFF2-40B4-BE49-F238E27FC236}">
                  <a16:creationId xmlns:a16="http://schemas.microsoft.com/office/drawing/2014/main" id="{B78E3CF9-AF3F-419B-7B3A-B99AB0B801BB}"/>
                </a:ext>
              </a:extLst>
            </p:cNvPr>
            <p:cNvSpPr/>
            <p:nvPr/>
          </p:nvSpPr>
          <p:spPr>
            <a:xfrm>
              <a:off x="3757610" y="5325911"/>
              <a:ext cx="1190172" cy="1190172"/>
            </a:xfrm>
            <a:prstGeom prst="flowChartConnector">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a:extLst>
                <a:ext uri="{FF2B5EF4-FFF2-40B4-BE49-F238E27FC236}">
                  <a16:creationId xmlns:a16="http://schemas.microsoft.com/office/drawing/2014/main" id="{9CBC9BA7-C4B3-2A5F-15A0-15F9E96A68F6}"/>
                </a:ext>
              </a:extLst>
            </p:cNvPr>
            <p:cNvSpPr/>
            <p:nvPr/>
          </p:nvSpPr>
          <p:spPr>
            <a:xfrm rot="900000">
              <a:off x="3944641" y="5504410"/>
              <a:ext cx="821716" cy="821716"/>
            </a:xfrm>
            <a:prstGeom prst="rect">
              <a:avLst/>
            </a:prstGeom>
            <a:solidFill>
              <a:schemeClr val="bg1"/>
            </a:solidFill>
            <a:ln w="28575">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フローチャート: 結合子 28">
              <a:extLst>
                <a:ext uri="{FF2B5EF4-FFF2-40B4-BE49-F238E27FC236}">
                  <a16:creationId xmlns:a16="http://schemas.microsoft.com/office/drawing/2014/main" id="{7B4AD4DC-A875-62D6-B20B-CDF32585BE81}"/>
                </a:ext>
              </a:extLst>
            </p:cNvPr>
            <p:cNvSpPr/>
            <p:nvPr/>
          </p:nvSpPr>
          <p:spPr>
            <a:xfrm>
              <a:off x="4200417" y="5292858"/>
              <a:ext cx="157324" cy="157324"/>
            </a:xfrm>
            <a:prstGeom prst="flowChartConnector">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結合子 29">
              <a:extLst>
                <a:ext uri="{FF2B5EF4-FFF2-40B4-BE49-F238E27FC236}">
                  <a16:creationId xmlns:a16="http://schemas.microsoft.com/office/drawing/2014/main" id="{27BD4F37-4262-4DF9-DFA2-0EE883102A13}"/>
                </a:ext>
              </a:extLst>
            </p:cNvPr>
            <p:cNvSpPr/>
            <p:nvPr/>
          </p:nvSpPr>
          <p:spPr>
            <a:xfrm>
              <a:off x="3723226" y="5574593"/>
              <a:ext cx="157324" cy="157324"/>
            </a:xfrm>
            <a:prstGeom prst="flowChartConnector">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結合子 30">
              <a:extLst>
                <a:ext uri="{FF2B5EF4-FFF2-40B4-BE49-F238E27FC236}">
                  <a16:creationId xmlns:a16="http://schemas.microsoft.com/office/drawing/2014/main" id="{7564EA4D-890D-8EAE-823F-C5EB905E5CD9}"/>
                </a:ext>
              </a:extLst>
            </p:cNvPr>
            <p:cNvSpPr/>
            <p:nvPr/>
          </p:nvSpPr>
          <p:spPr>
            <a:xfrm>
              <a:off x="3698296" y="5901976"/>
              <a:ext cx="157324" cy="157324"/>
            </a:xfrm>
            <a:prstGeom prst="flowChartConnector">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フローチャート: 結合子 31">
              <a:extLst>
                <a:ext uri="{FF2B5EF4-FFF2-40B4-BE49-F238E27FC236}">
                  <a16:creationId xmlns:a16="http://schemas.microsoft.com/office/drawing/2014/main" id="{6F6E97D4-E999-CB04-A350-5824AB5158B2}"/>
                </a:ext>
              </a:extLst>
            </p:cNvPr>
            <p:cNvSpPr/>
            <p:nvPr/>
          </p:nvSpPr>
          <p:spPr>
            <a:xfrm>
              <a:off x="3790090" y="6229218"/>
              <a:ext cx="157324" cy="157324"/>
            </a:xfrm>
            <a:prstGeom prst="flowChartConnector">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フローチャート: 結合子 32">
              <a:extLst>
                <a:ext uri="{FF2B5EF4-FFF2-40B4-BE49-F238E27FC236}">
                  <a16:creationId xmlns:a16="http://schemas.microsoft.com/office/drawing/2014/main" id="{1B97594D-B1D3-1C31-8FFF-9162B1211807}"/>
                </a:ext>
              </a:extLst>
            </p:cNvPr>
            <p:cNvSpPr/>
            <p:nvPr/>
          </p:nvSpPr>
          <p:spPr>
            <a:xfrm>
              <a:off x="4601745" y="6339803"/>
              <a:ext cx="157324" cy="157324"/>
            </a:xfrm>
            <a:prstGeom prst="flowChartConnector">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フローチャート: 結合子 33">
              <a:extLst>
                <a:ext uri="{FF2B5EF4-FFF2-40B4-BE49-F238E27FC236}">
                  <a16:creationId xmlns:a16="http://schemas.microsoft.com/office/drawing/2014/main" id="{F07142C5-F4CB-A453-50CE-2395E4865993}"/>
                </a:ext>
              </a:extLst>
            </p:cNvPr>
            <p:cNvSpPr/>
            <p:nvPr/>
          </p:nvSpPr>
          <p:spPr>
            <a:xfrm>
              <a:off x="4877730" y="5866971"/>
              <a:ext cx="157324" cy="157324"/>
            </a:xfrm>
            <a:prstGeom prst="flowChartConnector">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フローチャート: 結合子 34">
              <a:extLst>
                <a:ext uri="{FF2B5EF4-FFF2-40B4-BE49-F238E27FC236}">
                  <a16:creationId xmlns:a16="http://schemas.microsoft.com/office/drawing/2014/main" id="{E0DC1D58-92C8-4ED6-036F-503AD627246C}"/>
                </a:ext>
              </a:extLst>
            </p:cNvPr>
            <p:cNvSpPr/>
            <p:nvPr/>
          </p:nvSpPr>
          <p:spPr>
            <a:xfrm>
              <a:off x="4705856" y="5411274"/>
              <a:ext cx="157324" cy="157324"/>
            </a:xfrm>
            <a:prstGeom prst="flowChartConnector">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6" name="直線コネクタ 35">
              <a:extLst>
                <a:ext uri="{FF2B5EF4-FFF2-40B4-BE49-F238E27FC236}">
                  <a16:creationId xmlns:a16="http://schemas.microsoft.com/office/drawing/2014/main" id="{33D3D823-7E21-CAF1-E70F-7BA9761F64FC}"/>
                </a:ext>
              </a:extLst>
            </p:cNvPr>
            <p:cNvCxnSpPr>
              <a:cxnSpLocks/>
            </p:cNvCxnSpPr>
            <p:nvPr/>
          </p:nvCxnSpPr>
          <p:spPr>
            <a:xfrm flipH="1">
              <a:off x="4136174" y="5063108"/>
              <a:ext cx="437681" cy="1629792"/>
            </a:xfrm>
            <a:prstGeom prst="line">
              <a:avLst/>
            </a:prstGeom>
            <a:ln w="12700">
              <a:solidFill>
                <a:schemeClr val="accent1"/>
              </a:solidFill>
              <a:prstDash val="sysDot"/>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2786AF80-2707-B472-1C5B-81E67E920614}"/>
                </a:ext>
              </a:extLst>
            </p:cNvPr>
            <p:cNvCxnSpPr>
              <a:cxnSpLocks/>
            </p:cNvCxnSpPr>
            <p:nvPr/>
          </p:nvCxnSpPr>
          <p:spPr>
            <a:xfrm>
              <a:off x="3460688" y="5646045"/>
              <a:ext cx="1821380" cy="511721"/>
            </a:xfrm>
            <a:prstGeom prst="line">
              <a:avLst/>
            </a:prstGeom>
            <a:ln w="12700">
              <a:solidFill>
                <a:schemeClr val="accent1"/>
              </a:solidFill>
              <a:prstDash val="sysDot"/>
            </a:ln>
          </p:spPr>
          <p:style>
            <a:lnRef idx="2">
              <a:schemeClr val="accent1"/>
            </a:lnRef>
            <a:fillRef idx="0">
              <a:schemeClr val="accent1"/>
            </a:fillRef>
            <a:effectRef idx="1">
              <a:schemeClr val="accent1"/>
            </a:effectRef>
            <a:fontRef idx="minor">
              <a:schemeClr val="tx1"/>
            </a:fontRef>
          </p:style>
        </p:cxnSp>
      </p:grpSp>
      <p:sp>
        <p:nvSpPr>
          <p:cNvPr id="48" name="テキスト ボックス 47">
            <a:extLst>
              <a:ext uri="{FF2B5EF4-FFF2-40B4-BE49-F238E27FC236}">
                <a16:creationId xmlns:a16="http://schemas.microsoft.com/office/drawing/2014/main" id="{0D516818-B327-C209-F4F1-9762E8F6013D}"/>
              </a:ext>
            </a:extLst>
          </p:cNvPr>
          <p:cNvSpPr txBox="1"/>
          <p:nvPr/>
        </p:nvSpPr>
        <p:spPr>
          <a:xfrm>
            <a:off x="345865" y="6118477"/>
            <a:ext cx="2415269" cy="369332"/>
          </a:xfrm>
          <a:prstGeom prst="rect">
            <a:avLst/>
          </a:prstGeom>
          <a:noFill/>
        </p:spPr>
        <p:txBody>
          <a:bodyPr wrap="square">
            <a:spAutoFit/>
          </a:bodyPr>
          <a:lstStyle/>
          <a:p>
            <a:r>
              <a:rPr lang="en-US" altLang="ja-JP" sz="1800" b="1" dirty="0"/>
              <a:t>Hyperplane LSH</a:t>
            </a:r>
            <a:endParaRPr lang="ja-JP" altLang="en-US" dirty="0"/>
          </a:p>
        </p:txBody>
      </p:sp>
      <p:sp>
        <p:nvSpPr>
          <p:cNvPr id="49" name="テキスト ボックス 48">
            <a:extLst>
              <a:ext uri="{FF2B5EF4-FFF2-40B4-BE49-F238E27FC236}">
                <a16:creationId xmlns:a16="http://schemas.microsoft.com/office/drawing/2014/main" id="{66173077-8C7C-FC6B-F673-BE88F8F8A2A0}"/>
              </a:ext>
            </a:extLst>
          </p:cNvPr>
          <p:cNvSpPr txBox="1"/>
          <p:nvPr/>
        </p:nvSpPr>
        <p:spPr>
          <a:xfrm>
            <a:off x="2955218" y="6100279"/>
            <a:ext cx="2848158" cy="369332"/>
          </a:xfrm>
          <a:prstGeom prst="rect">
            <a:avLst/>
          </a:prstGeom>
          <a:noFill/>
        </p:spPr>
        <p:txBody>
          <a:bodyPr wrap="square">
            <a:spAutoFit/>
          </a:bodyPr>
          <a:lstStyle/>
          <a:p>
            <a:r>
              <a:rPr lang="en-US" altLang="ja-JP" sz="1800" b="1" dirty="0"/>
              <a:t>cross-polytope LSH</a:t>
            </a:r>
            <a:endParaRPr lang="ja-JP" altLang="en-US" dirty="0"/>
          </a:p>
        </p:txBody>
      </p:sp>
      <p:sp>
        <p:nvSpPr>
          <p:cNvPr id="2" name="スライド番号プレースホルダー 1">
            <a:extLst>
              <a:ext uri="{FF2B5EF4-FFF2-40B4-BE49-F238E27FC236}">
                <a16:creationId xmlns:a16="http://schemas.microsoft.com/office/drawing/2014/main" id="{15EC297C-39A0-99F5-7E5D-40CF546E58A5}"/>
              </a:ext>
            </a:extLst>
          </p:cNvPr>
          <p:cNvSpPr>
            <a:spLocks noGrp="1"/>
          </p:cNvSpPr>
          <p:nvPr>
            <p:ph type="sldNum" sz="quarter" idx="4"/>
          </p:nvPr>
        </p:nvSpPr>
        <p:spPr/>
        <p:txBody>
          <a:bodyPr/>
          <a:lstStyle/>
          <a:p>
            <a:fld id="{DDF0A04B-3F96-455C-AC58-511E5C06C175}" type="slidenum">
              <a:rPr lang="ja-JP" altLang="en-US" smtClean="0"/>
              <a:pPr/>
              <a:t>18</a:t>
            </a:fld>
            <a:endParaRPr lang="ja-JP" altLang="en-US" dirty="0"/>
          </a:p>
        </p:txBody>
      </p:sp>
      <p:sp>
        <p:nvSpPr>
          <p:cNvPr id="3" name="テキスト ボックス 2">
            <a:extLst>
              <a:ext uri="{FF2B5EF4-FFF2-40B4-BE49-F238E27FC236}">
                <a16:creationId xmlns:a16="http://schemas.microsoft.com/office/drawing/2014/main" id="{8C791564-2757-BEA2-E5ED-C9060C79C8F8}"/>
              </a:ext>
            </a:extLst>
          </p:cNvPr>
          <p:cNvSpPr txBox="1"/>
          <p:nvPr/>
        </p:nvSpPr>
        <p:spPr>
          <a:xfrm>
            <a:off x="1202639" y="6530125"/>
            <a:ext cx="9348349" cy="309811"/>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[2-3] A. Andoni, et al., Practical and optimal </a:t>
            </a:r>
            <a:r>
              <a:rPr lang="en-US" altLang="ja-JP" sz="1200" dirty="0" err="1">
                <a:solidFill>
                  <a:schemeClr val="tx1">
                    <a:lumMod val="75000"/>
                    <a:lumOff val="25000"/>
                  </a:schemeClr>
                </a:solidFill>
              </a:rPr>
              <a:t>lsh</a:t>
            </a:r>
            <a:r>
              <a:rPr lang="en-US" altLang="ja-JP" sz="1200" dirty="0">
                <a:solidFill>
                  <a:schemeClr val="tx1">
                    <a:lumMod val="75000"/>
                    <a:lumOff val="25000"/>
                  </a:schemeClr>
                </a:solidFill>
              </a:rPr>
              <a:t> for angular distance, in: Proc. of NIPS, 2015, pp. 1225–1233.</a:t>
            </a:r>
          </a:p>
        </p:txBody>
      </p:sp>
    </p:spTree>
    <p:extLst>
      <p:ext uri="{BB962C8B-B14F-4D97-AF65-F5344CB8AC3E}">
        <p14:creationId xmlns:p14="http://schemas.microsoft.com/office/powerpoint/2010/main" val="989567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ACAD82-6E14-5026-0AB5-E3ECA26F7684}"/>
              </a:ext>
            </a:extLst>
          </p:cNvPr>
          <p:cNvSpPr>
            <a:spLocks noGrp="1"/>
          </p:cNvSpPr>
          <p:nvPr>
            <p:ph type="title"/>
          </p:nvPr>
        </p:nvSpPr>
        <p:spPr/>
        <p:txBody>
          <a:bodyPr/>
          <a:lstStyle/>
          <a:p>
            <a:r>
              <a:rPr kumimoji="1" lang="ja-JP" altLang="en-US" dirty="0"/>
              <a:t>特徴ベクトルのデータ構造の変更</a:t>
            </a:r>
          </a:p>
        </p:txBody>
      </p:sp>
      <p:graphicFrame>
        <p:nvGraphicFramePr>
          <p:cNvPr id="7" name="コンテンツ プレースホルダー 6">
            <a:extLst>
              <a:ext uri="{FF2B5EF4-FFF2-40B4-BE49-F238E27FC236}">
                <a16:creationId xmlns:a16="http://schemas.microsoft.com/office/drawing/2014/main" id="{33FB13BB-D2C3-3A5F-35C3-2CFBAF814FCC}"/>
              </a:ext>
            </a:extLst>
          </p:cNvPr>
          <p:cNvGraphicFramePr>
            <a:graphicFrameLocks noGrp="1"/>
          </p:cNvGraphicFramePr>
          <p:nvPr>
            <p:ph idx="1"/>
            <p:extLst>
              <p:ext uri="{D42A27DB-BD31-4B8C-83A1-F6EECF244321}">
                <p14:modId xmlns:p14="http://schemas.microsoft.com/office/powerpoint/2010/main" val="3393281050"/>
              </p:ext>
            </p:extLst>
          </p:nvPr>
        </p:nvGraphicFramePr>
        <p:xfrm>
          <a:off x="639810" y="4818086"/>
          <a:ext cx="4849770" cy="370840"/>
        </p:xfrm>
        <a:graphic>
          <a:graphicData uri="http://schemas.openxmlformats.org/drawingml/2006/table">
            <a:tbl>
              <a:tblPr bandRow="1">
                <a:tableStyleId>{5940675A-B579-460E-94D1-54222C63F5DA}</a:tableStyleId>
              </a:tblPr>
              <a:tblGrid>
                <a:gridCol w="969954">
                  <a:extLst>
                    <a:ext uri="{9D8B030D-6E8A-4147-A177-3AD203B41FA5}">
                      <a16:colId xmlns:a16="http://schemas.microsoft.com/office/drawing/2014/main" val="962079519"/>
                    </a:ext>
                  </a:extLst>
                </a:gridCol>
                <a:gridCol w="969954">
                  <a:extLst>
                    <a:ext uri="{9D8B030D-6E8A-4147-A177-3AD203B41FA5}">
                      <a16:colId xmlns:a16="http://schemas.microsoft.com/office/drawing/2014/main" val="903777290"/>
                    </a:ext>
                  </a:extLst>
                </a:gridCol>
                <a:gridCol w="969954">
                  <a:extLst>
                    <a:ext uri="{9D8B030D-6E8A-4147-A177-3AD203B41FA5}">
                      <a16:colId xmlns:a16="http://schemas.microsoft.com/office/drawing/2014/main" val="1313271233"/>
                    </a:ext>
                  </a:extLst>
                </a:gridCol>
                <a:gridCol w="969954">
                  <a:extLst>
                    <a:ext uri="{9D8B030D-6E8A-4147-A177-3AD203B41FA5}">
                      <a16:colId xmlns:a16="http://schemas.microsoft.com/office/drawing/2014/main" val="2683600177"/>
                    </a:ext>
                  </a:extLst>
                </a:gridCol>
                <a:gridCol w="969954">
                  <a:extLst>
                    <a:ext uri="{9D8B030D-6E8A-4147-A177-3AD203B41FA5}">
                      <a16:colId xmlns:a16="http://schemas.microsoft.com/office/drawing/2014/main" val="378356421"/>
                    </a:ext>
                  </a:extLst>
                </a:gridCol>
              </a:tblGrid>
              <a:tr h="370840">
                <a:tc>
                  <a:txBody>
                    <a:bodyPr/>
                    <a:lstStyle/>
                    <a:p>
                      <a:pPr algn="ctr"/>
                      <a:r>
                        <a:rPr kumimoji="1" lang="en-US" altLang="ja-JP" b="1" dirty="0">
                          <a:solidFill>
                            <a:srgbClr val="C00000"/>
                          </a:solidFill>
                        </a:rPr>
                        <a:t>0</a:t>
                      </a:r>
                      <a:endParaRPr kumimoji="1" lang="ja-JP" altLang="en-US" b="1" dirty="0">
                        <a:solidFill>
                          <a:srgbClr val="C00000"/>
                        </a:solidFill>
                      </a:endParaRPr>
                    </a:p>
                  </a:txBody>
                  <a:tcPr/>
                </a:tc>
                <a:tc>
                  <a:txBody>
                    <a:bodyPr/>
                    <a:lstStyle/>
                    <a:p>
                      <a:pPr algn="ctr"/>
                      <a:r>
                        <a:rPr kumimoji="1" lang="en-US" altLang="ja-JP" dirty="0"/>
                        <a:t>0.2</a:t>
                      </a:r>
                      <a:endParaRPr kumimoji="1" lang="ja-JP" altLang="en-US" dirty="0"/>
                    </a:p>
                  </a:txBody>
                  <a:tcPr/>
                </a:tc>
                <a:tc>
                  <a:txBody>
                    <a:bodyPr/>
                    <a:lstStyle/>
                    <a:p>
                      <a:pPr algn="ctr"/>
                      <a:r>
                        <a:rPr kumimoji="1" lang="en-US" altLang="ja-JP" b="1" dirty="0">
                          <a:solidFill>
                            <a:srgbClr val="C00000"/>
                          </a:solidFill>
                        </a:rPr>
                        <a:t>0</a:t>
                      </a:r>
                      <a:endParaRPr kumimoji="1" lang="ja-JP" altLang="en-US" b="1" dirty="0">
                        <a:solidFill>
                          <a:srgbClr val="C00000"/>
                        </a:solidFill>
                      </a:endParaRPr>
                    </a:p>
                  </a:txBody>
                  <a:tcPr/>
                </a:tc>
                <a:tc>
                  <a:txBody>
                    <a:bodyPr/>
                    <a:lstStyle/>
                    <a:p>
                      <a:pPr algn="ctr"/>
                      <a:r>
                        <a:rPr kumimoji="1" lang="en-US" altLang="ja-JP" b="1" dirty="0">
                          <a:solidFill>
                            <a:srgbClr val="C00000"/>
                          </a:solidFill>
                        </a:rPr>
                        <a:t>0</a:t>
                      </a:r>
                      <a:endParaRPr kumimoji="1" lang="ja-JP" altLang="en-US" b="1" dirty="0">
                        <a:solidFill>
                          <a:srgbClr val="C00000"/>
                        </a:solidFill>
                      </a:endParaRPr>
                    </a:p>
                  </a:txBody>
                  <a:tcPr/>
                </a:tc>
                <a:tc>
                  <a:txBody>
                    <a:bodyPr/>
                    <a:lstStyle/>
                    <a:p>
                      <a:pPr algn="ctr"/>
                      <a:r>
                        <a:rPr kumimoji="1" lang="en-US" altLang="ja-JP" dirty="0"/>
                        <a:t>-0.7</a:t>
                      </a:r>
                      <a:endParaRPr kumimoji="1" lang="ja-JP" altLang="en-US" dirty="0"/>
                    </a:p>
                  </a:txBody>
                  <a:tcPr/>
                </a:tc>
                <a:extLst>
                  <a:ext uri="{0D108BD9-81ED-4DB2-BD59-A6C34878D82A}">
                    <a16:rowId xmlns:a16="http://schemas.microsoft.com/office/drawing/2014/main" val="423720021"/>
                  </a:ext>
                </a:extLst>
              </a:tr>
            </a:tbl>
          </a:graphicData>
        </a:graphic>
      </p:graphicFrame>
      <p:sp>
        <p:nvSpPr>
          <p:cNvPr id="4" name="コンテンツ プレースホルダー 3">
            <a:extLst>
              <a:ext uri="{FF2B5EF4-FFF2-40B4-BE49-F238E27FC236}">
                <a16:creationId xmlns:a16="http://schemas.microsoft.com/office/drawing/2014/main" id="{9F0E78A3-1D54-BE5D-A79A-92ED10F107F5}"/>
              </a:ext>
            </a:extLst>
          </p:cNvPr>
          <p:cNvSpPr>
            <a:spLocks noGrp="1"/>
          </p:cNvSpPr>
          <p:nvPr>
            <p:ph idx="10"/>
          </p:nvPr>
        </p:nvSpPr>
        <p:spPr/>
        <p:txBody>
          <a:bodyPr>
            <a:normAutofit fontScale="92500" lnSpcReduction="20000"/>
          </a:bodyPr>
          <a:lstStyle/>
          <a:p>
            <a:r>
              <a:rPr kumimoji="1" lang="ja-JP" altLang="en-US" dirty="0"/>
              <a:t>提案手法で用いる</a:t>
            </a:r>
            <a:r>
              <a:rPr kumimoji="1" lang="en-US" altLang="ja-JP" dirty="0"/>
              <a:t>TF-IDF</a:t>
            </a:r>
            <a:r>
              <a:rPr kumimoji="1" lang="ja-JP" altLang="en-US" dirty="0"/>
              <a:t>法の特徴を考慮し，ベクトルのデータ構造を変更した</a:t>
            </a:r>
            <a:endParaRPr kumimoji="1" lang="en-US" altLang="ja-JP" dirty="0"/>
          </a:p>
          <a:p>
            <a:r>
              <a:rPr lang="ja-JP" altLang="en-US" dirty="0"/>
              <a:t>これにより，使用するメモリ使用量を削減できた</a:t>
            </a:r>
            <a:endParaRPr kumimoji="1" lang="ja-JP" altLang="en-US" dirty="0"/>
          </a:p>
        </p:txBody>
      </p:sp>
      <p:sp>
        <p:nvSpPr>
          <p:cNvPr id="5" name="正方形/長方形 4">
            <a:extLst>
              <a:ext uri="{FF2B5EF4-FFF2-40B4-BE49-F238E27FC236}">
                <a16:creationId xmlns:a16="http://schemas.microsoft.com/office/drawing/2014/main" id="{F4C24367-9C23-CD6E-C862-28A3CF992D1A}"/>
              </a:ext>
            </a:extLst>
          </p:cNvPr>
          <p:cNvSpPr/>
          <p:nvPr/>
        </p:nvSpPr>
        <p:spPr>
          <a:xfrm>
            <a:off x="6648509" y="1988598"/>
            <a:ext cx="4631020"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提案手法のデータ構造</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6" name="正方形/長方形 5">
            <a:extLst>
              <a:ext uri="{FF2B5EF4-FFF2-40B4-BE49-F238E27FC236}">
                <a16:creationId xmlns:a16="http://schemas.microsoft.com/office/drawing/2014/main" id="{A6A9D791-E567-5527-7BED-BD5771C0DDFA}"/>
              </a:ext>
            </a:extLst>
          </p:cNvPr>
          <p:cNvSpPr/>
          <p:nvPr/>
        </p:nvSpPr>
        <p:spPr>
          <a:xfrm>
            <a:off x="1242851" y="1988598"/>
            <a:ext cx="3492738"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既存手法</a:t>
            </a:r>
            <a:r>
              <a:rPr kumimoji="0" lang="ja-JP" altLang="en-US" sz="2000" b="1" i="0" u="none" strike="noStrike" kern="0" cap="none" spc="0" normalizeH="0" baseline="0" noProof="0" dirty="0">
                <a:ln>
                  <a:noFill/>
                </a:ln>
                <a:solidFill>
                  <a:srgbClr val="000000"/>
                </a:solidFill>
                <a:effectLst/>
                <a:uLnTx/>
                <a:uFillTx/>
                <a:latin typeface="Arial"/>
                <a:ea typeface="Meiryo UI"/>
                <a:cs typeface="+mn-cs"/>
              </a:rPr>
              <a:t>のデータ構造</a:t>
            </a:r>
          </a:p>
        </p:txBody>
      </p:sp>
      <p:graphicFrame>
        <p:nvGraphicFramePr>
          <p:cNvPr id="10" name="コンテンツ プレースホルダー 6">
            <a:extLst>
              <a:ext uri="{FF2B5EF4-FFF2-40B4-BE49-F238E27FC236}">
                <a16:creationId xmlns:a16="http://schemas.microsoft.com/office/drawing/2014/main" id="{07E72929-EF70-782C-029D-F977B171B677}"/>
              </a:ext>
            </a:extLst>
          </p:cNvPr>
          <p:cNvGraphicFramePr>
            <a:graphicFrameLocks/>
          </p:cNvGraphicFramePr>
          <p:nvPr>
            <p:extLst>
              <p:ext uri="{D42A27DB-BD31-4B8C-83A1-F6EECF244321}">
                <p14:modId xmlns:p14="http://schemas.microsoft.com/office/powerpoint/2010/main" val="2627500307"/>
              </p:ext>
            </p:extLst>
          </p:nvPr>
        </p:nvGraphicFramePr>
        <p:xfrm>
          <a:off x="8807509" y="4447246"/>
          <a:ext cx="1939908" cy="370840"/>
        </p:xfrm>
        <a:graphic>
          <a:graphicData uri="http://schemas.openxmlformats.org/drawingml/2006/table">
            <a:tbl>
              <a:tblPr bandRow="1">
                <a:tableStyleId>{5940675A-B579-460E-94D1-54222C63F5DA}</a:tableStyleId>
              </a:tblPr>
              <a:tblGrid>
                <a:gridCol w="969954">
                  <a:extLst>
                    <a:ext uri="{9D8B030D-6E8A-4147-A177-3AD203B41FA5}">
                      <a16:colId xmlns:a16="http://schemas.microsoft.com/office/drawing/2014/main" val="962079519"/>
                    </a:ext>
                  </a:extLst>
                </a:gridCol>
                <a:gridCol w="969954">
                  <a:extLst>
                    <a:ext uri="{9D8B030D-6E8A-4147-A177-3AD203B41FA5}">
                      <a16:colId xmlns:a16="http://schemas.microsoft.com/office/drawing/2014/main" val="903777290"/>
                    </a:ext>
                  </a:extLst>
                </a:gridCol>
              </a:tblGrid>
              <a:tr h="370840">
                <a:tc>
                  <a:txBody>
                    <a:bodyPr/>
                    <a:lstStyle/>
                    <a:p>
                      <a:pPr algn="ctr"/>
                      <a:r>
                        <a:rPr kumimoji="1" lang="en-US" altLang="ja-JP" dirty="0"/>
                        <a:t>0.2</a:t>
                      </a:r>
                      <a:endParaRPr kumimoji="1" lang="ja-JP" altLang="en-US" dirty="0"/>
                    </a:p>
                  </a:txBody>
                  <a:tcPr/>
                </a:tc>
                <a:tc>
                  <a:txBody>
                    <a:bodyPr/>
                    <a:lstStyle/>
                    <a:p>
                      <a:pPr algn="ctr"/>
                      <a:r>
                        <a:rPr kumimoji="1" lang="en-US" altLang="ja-JP" dirty="0"/>
                        <a:t>-0.7</a:t>
                      </a:r>
                      <a:endParaRPr kumimoji="1" lang="ja-JP" altLang="en-US" dirty="0"/>
                    </a:p>
                  </a:txBody>
                  <a:tcPr/>
                </a:tc>
                <a:extLst>
                  <a:ext uri="{0D108BD9-81ED-4DB2-BD59-A6C34878D82A}">
                    <a16:rowId xmlns:a16="http://schemas.microsoft.com/office/drawing/2014/main" val="423720021"/>
                  </a:ext>
                </a:extLst>
              </a:tr>
            </a:tbl>
          </a:graphicData>
        </a:graphic>
      </p:graphicFrame>
      <p:graphicFrame>
        <p:nvGraphicFramePr>
          <p:cNvPr id="11" name="コンテンツ プレースホルダー 6">
            <a:extLst>
              <a:ext uri="{FF2B5EF4-FFF2-40B4-BE49-F238E27FC236}">
                <a16:creationId xmlns:a16="http://schemas.microsoft.com/office/drawing/2014/main" id="{BF93B6E5-5D93-E4B1-C998-ADB169009577}"/>
              </a:ext>
            </a:extLst>
          </p:cNvPr>
          <p:cNvGraphicFramePr>
            <a:graphicFrameLocks/>
          </p:cNvGraphicFramePr>
          <p:nvPr>
            <p:extLst>
              <p:ext uri="{D42A27DB-BD31-4B8C-83A1-F6EECF244321}">
                <p14:modId xmlns:p14="http://schemas.microsoft.com/office/powerpoint/2010/main" val="851631254"/>
              </p:ext>
            </p:extLst>
          </p:nvPr>
        </p:nvGraphicFramePr>
        <p:xfrm>
          <a:off x="8807509" y="4965083"/>
          <a:ext cx="1939908" cy="370840"/>
        </p:xfrm>
        <a:graphic>
          <a:graphicData uri="http://schemas.openxmlformats.org/drawingml/2006/table">
            <a:tbl>
              <a:tblPr bandRow="1">
                <a:tableStyleId>{5940675A-B579-460E-94D1-54222C63F5DA}</a:tableStyleId>
              </a:tblPr>
              <a:tblGrid>
                <a:gridCol w="969954">
                  <a:extLst>
                    <a:ext uri="{9D8B030D-6E8A-4147-A177-3AD203B41FA5}">
                      <a16:colId xmlns:a16="http://schemas.microsoft.com/office/drawing/2014/main" val="962079519"/>
                    </a:ext>
                  </a:extLst>
                </a:gridCol>
                <a:gridCol w="969954">
                  <a:extLst>
                    <a:ext uri="{9D8B030D-6E8A-4147-A177-3AD203B41FA5}">
                      <a16:colId xmlns:a16="http://schemas.microsoft.com/office/drawing/2014/main" val="903777290"/>
                    </a:ext>
                  </a:extLst>
                </a:gridCol>
              </a:tblGrid>
              <a:tr h="370840">
                <a:tc>
                  <a:txBody>
                    <a:bodyPr/>
                    <a:lstStyle/>
                    <a:p>
                      <a:pPr algn="ctr"/>
                      <a:r>
                        <a:rPr kumimoji="1" lang="en-US" altLang="ja-JP" dirty="0"/>
                        <a:t>1</a:t>
                      </a:r>
                      <a:endParaRPr kumimoji="1" lang="ja-JP" altLang="en-US" dirty="0"/>
                    </a:p>
                  </a:txBody>
                  <a:tcPr/>
                </a:tc>
                <a:tc>
                  <a:txBody>
                    <a:bodyPr/>
                    <a:lstStyle/>
                    <a:p>
                      <a:pPr algn="ctr"/>
                      <a:r>
                        <a:rPr kumimoji="1" lang="en-US" altLang="ja-JP" dirty="0"/>
                        <a:t>4</a:t>
                      </a:r>
                      <a:endParaRPr kumimoji="1" lang="ja-JP" altLang="en-US" dirty="0"/>
                    </a:p>
                  </a:txBody>
                  <a:tcPr/>
                </a:tc>
                <a:extLst>
                  <a:ext uri="{0D108BD9-81ED-4DB2-BD59-A6C34878D82A}">
                    <a16:rowId xmlns:a16="http://schemas.microsoft.com/office/drawing/2014/main" val="423720021"/>
                  </a:ext>
                </a:extLst>
              </a:tr>
            </a:tbl>
          </a:graphicData>
        </a:graphic>
      </p:graphicFrame>
      <p:sp>
        <p:nvSpPr>
          <p:cNvPr id="12" name="コンテンツ プレースホルダー 4">
            <a:extLst>
              <a:ext uri="{FF2B5EF4-FFF2-40B4-BE49-F238E27FC236}">
                <a16:creationId xmlns:a16="http://schemas.microsoft.com/office/drawing/2014/main" id="{FF018E95-6524-CC32-CE45-699683AD6BE6}"/>
              </a:ext>
            </a:extLst>
          </p:cNvPr>
          <p:cNvSpPr txBox="1">
            <a:spLocks/>
          </p:cNvSpPr>
          <p:nvPr/>
        </p:nvSpPr>
        <p:spPr>
          <a:xfrm>
            <a:off x="6225654" y="2422643"/>
            <a:ext cx="5803303" cy="2812578"/>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ja-JP" altLang="en-US" sz="1600" dirty="0"/>
          </a:p>
        </p:txBody>
      </p:sp>
      <p:sp>
        <p:nvSpPr>
          <p:cNvPr id="13" name="コンテンツ プレースホルダー 4">
            <a:extLst>
              <a:ext uri="{FF2B5EF4-FFF2-40B4-BE49-F238E27FC236}">
                <a16:creationId xmlns:a16="http://schemas.microsoft.com/office/drawing/2014/main" id="{71C6CDB0-0ABC-3E8E-9FE2-A5CDC293CE02}"/>
              </a:ext>
            </a:extLst>
          </p:cNvPr>
          <p:cNvSpPr txBox="1">
            <a:spLocks/>
          </p:cNvSpPr>
          <p:nvPr/>
        </p:nvSpPr>
        <p:spPr>
          <a:xfrm>
            <a:off x="163044" y="2422643"/>
            <a:ext cx="5803303" cy="2812578"/>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600" dirty="0"/>
              <a:t>特徴ベクトルを配列に格納していた（密ベクトル形式）</a:t>
            </a:r>
            <a:endParaRPr lang="en-US" altLang="ja-JP" sz="1600" dirty="0"/>
          </a:p>
          <a:p>
            <a:r>
              <a:rPr lang="ja-JP" altLang="en-US" sz="1600" dirty="0"/>
              <a:t>ただし，提案手法で用いる</a:t>
            </a:r>
            <a:r>
              <a:rPr lang="en-US" altLang="ja-JP" sz="1600" dirty="0"/>
              <a:t>TF-IDF</a:t>
            </a:r>
            <a:r>
              <a:rPr lang="ja-JP" altLang="en-US" sz="1600" dirty="0"/>
              <a:t>法では，</a:t>
            </a:r>
            <a:endParaRPr lang="en-US" altLang="ja-JP" sz="1600" dirty="0"/>
          </a:p>
          <a:p>
            <a:r>
              <a:rPr lang="ja-JP" altLang="en-US" sz="1600" dirty="0"/>
              <a:t>配列のほとんどの要素の値が</a:t>
            </a:r>
            <a:r>
              <a:rPr lang="en-US" altLang="ja-JP" sz="1600" dirty="0"/>
              <a:t>0</a:t>
            </a:r>
            <a:r>
              <a:rPr lang="ja-JP" altLang="en-US" sz="1600" dirty="0"/>
              <a:t>になる特徴をもつ</a:t>
            </a:r>
            <a:endParaRPr lang="en-US" altLang="ja-JP" sz="1600" dirty="0"/>
          </a:p>
          <a:p>
            <a:r>
              <a:rPr lang="ja-JP" altLang="en-US" sz="1600" dirty="0"/>
              <a:t>したがって，</a:t>
            </a:r>
            <a:r>
              <a:rPr lang="en-US" altLang="ja-JP" sz="1600" dirty="0"/>
              <a:t>0</a:t>
            </a:r>
            <a:r>
              <a:rPr lang="ja-JP" altLang="en-US" sz="1600" dirty="0"/>
              <a:t>の値を保持するメモリが無駄となる</a:t>
            </a:r>
            <a:endParaRPr lang="en-US" altLang="ja-JP" sz="1600" dirty="0"/>
          </a:p>
        </p:txBody>
      </p:sp>
      <p:sp>
        <p:nvSpPr>
          <p:cNvPr id="14" name="コンテンツ プレースホルダー 4">
            <a:extLst>
              <a:ext uri="{FF2B5EF4-FFF2-40B4-BE49-F238E27FC236}">
                <a16:creationId xmlns:a16="http://schemas.microsoft.com/office/drawing/2014/main" id="{8FB49446-F5E5-2F1C-F4AF-0BCAFE75798D}"/>
              </a:ext>
            </a:extLst>
          </p:cNvPr>
          <p:cNvSpPr txBox="1">
            <a:spLocks/>
          </p:cNvSpPr>
          <p:nvPr/>
        </p:nvSpPr>
        <p:spPr>
          <a:xfrm>
            <a:off x="6225653" y="2422643"/>
            <a:ext cx="5803303" cy="2812578"/>
          </a:xfrm>
          <a:prstGeom prst="rect">
            <a:avLst/>
          </a:prstGeom>
        </p:spPr>
        <p:txBody>
          <a:bodyPr vert="horz" lIns="91440" tIns="45720" rIns="91440" bIns="45720" rtlCol="0">
            <a:noAutofit/>
          </a:bodyPr>
          <a:lstStyle>
            <a:lvl1pPr marL="177800" indent="-177800" algn="l" defTabSz="914400" rtl="0" eaLnBrk="1" latinLnBrk="0" hangingPunct="1">
              <a:lnSpc>
                <a:spcPct val="110000"/>
              </a:lnSpc>
              <a:spcBef>
                <a:spcPts val="1000"/>
              </a:spcBef>
              <a:buFont typeface="游ゴシック" panose="020B0400000000000000" pitchFamily="50" charset="-128"/>
              <a:buChar char=" "/>
              <a:defRPr kumimoji="1" sz="3600" kern="1200" spc="0">
                <a:solidFill>
                  <a:schemeClr val="tx1"/>
                </a:solidFill>
                <a:latin typeface="BIZ UDPゴシック" panose="020B0400000000000000" pitchFamily="50" charset="-128"/>
                <a:ea typeface="BIZ UDPゴシック" panose="020B0400000000000000" pitchFamily="50" charset="-128"/>
                <a:cs typeface="+mn-cs"/>
              </a:defRPr>
            </a:lvl1pPr>
            <a:lvl2pPr marL="625475" indent="-177800" algn="l" defTabSz="914400" rtl="0" eaLnBrk="1" latinLnBrk="0" hangingPunct="1">
              <a:lnSpc>
                <a:spcPct val="110000"/>
              </a:lnSpc>
              <a:spcBef>
                <a:spcPts val="500"/>
              </a:spcBef>
              <a:buFont typeface="游ゴシック" panose="020B0400000000000000" pitchFamily="50" charset="-128"/>
              <a:buChar char=" "/>
              <a:defRPr kumimoji="1" sz="3200" kern="1200" spc="0">
                <a:solidFill>
                  <a:schemeClr val="tx1"/>
                </a:solidFill>
                <a:latin typeface="BIZ UDPゴシック" panose="020B0400000000000000" pitchFamily="50" charset="-128"/>
                <a:ea typeface="BIZ UDPゴシック" panose="020B0400000000000000" pitchFamily="50" charset="-128"/>
                <a:cs typeface="+mn-cs"/>
              </a:defRPr>
            </a:lvl2pPr>
            <a:lvl3pPr marL="1074738" indent="-179388" algn="l" defTabSz="914400" rtl="0" eaLnBrk="1" latinLnBrk="0" hangingPunct="1">
              <a:lnSpc>
                <a:spcPct val="110000"/>
              </a:lnSpc>
              <a:spcBef>
                <a:spcPts val="500"/>
              </a:spcBef>
              <a:buFont typeface="游ゴシック" panose="020B0400000000000000" pitchFamily="50" charset="-128"/>
              <a:buChar char=" "/>
              <a:defRPr kumimoji="1" sz="2800" kern="1200" spc="0">
                <a:solidFill>
                  <a:schemeClr val="tx1"/>
                </a:solidFill>
                <a:latin typeface="BIZ UDPゴシック" panose="020B0400000000000000" pitchFamily="50" charset="-128"/>
                <a:ea typeface="BIZ UDPゴシック" panose="020B0400000000000000" pitchFamily="50" charset="-128"/>
                <a:cs typeface="+mn-cs"/>
              </a:defRPr>
            </a:lvl3pPr>
            <a:lvl4pPr marL="1524000" indent="-179388" algn="l" defTabSz="914400" rtl="0" eaLnBrk="1" latinLnBrk="0" hangingPunct="1">
              <a:lnSpc>
                <a:spcPct val="110000"/>
              </a:lnSpc>
              <a:spcBef>
                <a:spcPts val="500"/>
              </a:spcBef>
              <a:buFont typeface="游ゴシック" panose="020B0400000000000000" pitchFamily="50" charset="-128"/>
              <a:buChar char=" "/>
              <a:defRPr kumimoji="1" sz="2400" kern="1200" spc="0">
                <a:solidFill>
                  <a:schemeClr val="tx1"/>
                </a:solidFill>
                <a:latin typeface="BIZ UDPゴシック" panose="020B0400000000000000" pitchFamily="50" charset="-128"/>
                <a:ea typeface="BIZ UDPゴシック" panose="020B0400000000000000" pitchFamily="50" charset="-128"/>
                <a:cs typeface="+mn-cs"/>
              </a:defRPr>
            </a:lvl4pPr>
            <a:lvl5pPr marL="1973263" indent="-180975" algn="l" defTabSz="914400" rtl="0" eaLnBrk="1" latinLnBrk="0" hangingPunct="1">
              <a:lnSpc>
                <a:spcPct val="110000"/>
              </a:lnSpc>
              <a:spcBef>
                <a:spcPts val="500"/>
              </a:spcBef>
              <a:buFont typeface="游ゴシック" panose="020B0400000000000000" pitchFamily="50" charset="-128"/>
              <a:buChar char=" "/>
              <a:defRPr kumimoji="1" sz="2000" kern="1200" spc="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600" dirty="0"/>
              <a:t>提案手法のデータ構造では，配列の要素の値と，要素の添字を格納する（疎ベクトル形式）</a:t>
            </a:r>
            <a:endParaRPr lang="en-US" altLang="ja-JP" sz="1600" dirty="0"/>
          </a:p>
          <a:p>
            <a:r>
              <a:rPr lang="ja-JP" altLang="en-US" sz="1600" dirty="0"/>
              <a:t>これにより，</a:t>
            </a:r>
            <a:r>
              <a:rPr lang="en-US" altLang="ja-JP" sz="1600" dirty="0"/>
              <a:t>TF-IDF</a:t>
            </a:r>
            <a:r>
              <a:rPr lang="ja-JP" altLang="en-US" sz="1600" dirty="0"/>
              <a:t>のようにほとんどの要素の値が</a:t>
            </a:r>
            <a:r>
              <a:rPr lang="en-US" altLang="ja-JP" sz="1600" dirty="0"/>
              <a:t>0</a:t>
            </a:r>
            <a:r>
              <a:rPr lang="ja-JP" altLang="en-US" sz="1600" dirty="0"/>
              <a:t>に</a:t>
            </a:r>
            <a:r>
              <a:rPr lang="ja-JP" altLang="en-US" sz="1600"/>
              <a:t>なる特徴ベクトル</a:t>
            </a:r>
            <a:r>
              <a:rPr lang="ja-JP" altLang="en-US" sz="1600" dirty="0"/>
              <a:t>の場合，メモリを効率的に使用できる</a:t>
            </a:r>
            <a:endParaRPr lang="en-US" altLang="ja-JP" sz="1600" dirty="0"/>
          </a:p>
        </p:txBody>
      </p:sp>
      <p:sp>
        <p:nvSpPr>
          <p:cNvPr id="15" name="正方形/長方形 14">
            <a:extLst>
              <a:ext uri="{FF2B5EF4-FFF2-40B4-BE49-F238E27FC236}">
                <a16:creationId xmlns:a16="http://schemas.microsoft.com/office/drawing/2014/main" id="{8FA3C16A-258F-DA01-B520-299C91AAF23B}"/>
              </a:ext>
            </a:extLst>
          </p:cNvPr>
          <p:cNvSpPr/>
          <p:nvPr/>
        </p:nvSpPr>
        <p:spPr>
          <a:xfrm>
            <a:off x="7530503" y="4475107"/>
            <a:ext cx="986316"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値リスト</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16" name="正方形/長方形 15">
            <a:extLst>
              <a:ext uri="{FF2B5EF4-FFF2-40B4-BE49-F238E27FC236}">
                <a16:creationId xmlns:a16="http://schemas.microsoft.com/office/drawing/2014/main" id="{658D42F6-689D-1CCB-9568-FA00B0DF8874}"/>
              </a:ext>
            </a:extLst>
          </p:cNvPr>
          <p:cNvSpPr/>
          <p:nvPr/>
        </p:nvSpPr>
        <p:spPr>
          <a:xfrm>
            <a:off x="7530503" y="4947572"/>
            <a:ext cx="1245623"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添字リスト</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18" name="フローチャート: 代替処理 17">
            <a:extLst>
              <a:ext uri="{FF2B5EF4-FFF2-40B4-BE49-F238E27FC236}">
                <a16:creationId xmlns:a16="http://schemas.microsoft.com/office/drawing/2014/main" id="{3E91EC64-AB03-F162-090D-45891FDAD987}"/>
              </a:ext>
            </a:extLst>
          </p:cNvPr>
          <p:cNvSpPr/>
          <p:nvPr/>
        </p:nvSpPr>
        <p:spPr>
          <a:xfrm>
            <a:off x="759645" y="5706763"/>
            <a:ext cx="4610100" cy="821037"/>
          </a:xfrm>
          <a:prstGeom prst="flowChartAlternateProcess">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a:t>0</a:t>
            </a:r>
            <a:r>
              <a:rPr kumimoji="1" lang="ja-JP" altLang="en-US" dirty="0"/>
              <a:t>の値を保持するメモリが非効率</a:t>
            </a:r>
          </a:p>
        </p:txBody>
      </p:sp>
      <p:sp>
        <p:nvSpPr>
          <p:cNvPr id="19" name="フローチャート: 代替処理 18">
            <a:extLst>
              <a:ext uri="{FF2B5EF4-FFF2-40B4-BE49-F238E27FC236}">
                <a16:creationId xmlns:a16="http://schemas.microsoft.com/office/drawing/2014/main" id="{09963B49-9B71-D77F-9115-72FAE71B4444}"/>
              </a:ext>
            </a:extLst>
          </p:cNvPr>
          <p:cNvSpPr/>
          <p:nvPr/>
        </p:nvSpPr>
        <p:spPr>
          <a:xfrm>
            <a:off x="6822257" y="5706763"/>
            <a:ext cx="4610100" cy="821037"/>
          </a:xfrm>
          <a:prstGeom prst="flowChartAlternateProcess">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a:t>0</a:t>
            </a:r>
            <a:r>
              <a:rPr kumimoji="1" lang="ja-JP" altLang="en-US" dirty="0"/>
              <a:t>の値を保持しないためメモリが効率的</a:t>
            </a:r>
          </a:p>
        </p:txBody>
      </p:sp>
      <p:sp>
        <p:nvSpPr>
          <p:cNvPr id="3" name="スライド番号プレースホルダー 2">
            <a:extLst>
              <a:ext uri="{FF2B5EF4-FFF2-40B4-BE49-F238E27FC236}">
                <a16:creationId xmlns:a16="http://schemas.microsoft.com/office/drawing/2014/main" id="{6152CECA-076C-F5ED-1795-942C7487ED3B}"/>
              </a:ext>
            </a:extLst>
          </p:cNvPr>
          <p:cNvSpPr>
            <a:spLocks noGrp="1"/>
          </p:cNvSpPr>
          <p:nvPr>
            <p:ph type="sldNum" sz="quarter" idx="4"/>
          </p:nvPr>
        </p:nvSpPr>
        <p:spPr/>
        <p:txBody>
          <a:bodyPr/>
          <a:lstStyle/>
          <a:p>
            <a:fld id="{DDF0A04B-3F96-455C-AC58-511E5C06C175}" type="slidenum">
              <a:rPr lang="ja-JP" altLang="en-US" smtClean="0"/>
              <a:pPr/>
              <a:t>19</a:t>
            </a:fld>
            <a:endParaRPr lang="ja-JP" altLang="en-US" dirty="0"/>
          </a:p>
        </p:txBody>
      </p:sp>
    </p:spTree>
    <p:extLst>
      <p:ext uri="{BB962C8B-B14F-4D97-AF65-F5344CB8AC3E}">
        <p14:creationId xmlns:p14="http://schemas.microsoft.com/office/powerpoint/2010/main" val="1394088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0BE1C1-0F5B-C95D-DE0D-CC44C080517B}"/>
              </a:ext>
            </a:extLst>
          </p:cNvPr>
          <p:cNvSpPr>
            <a:spLocks noGrp="1"/>
          </p:cNvSpPr>
          <p:nvPr>
            <p:ph type="title"/>
          </p:nvPr>
        </p:nvSpPr>
        <p:spPr/>
        <p:txBody>
          <a:bodyPr/>
          <a:lstStyle/>
          <a:p>
            <a:r>
              <a:rPr kumimoji="1" lang="ja-JP" altLang="en-US" dirty="0"/>
              <a:t>ソフトウェア保守</a:t>
            </a:r>
          </a:p>
        </p:txBody>
      </p:sp>
      <p:graphicFrame>
        <p:nvGraphicFramePr>
          <p:cNvPr id="5" name="コンテンツ プレースホルダー 4">
            <a:extLst>
              <a:ext uri="{FF2B5EF4-FFF2-40B4-BE49-F238E27FC236}">
                <a16:creationId xmlns:a16="http://schemas.microsoft.com/office/drawing/2014/main" id="{4CF096C1-B6A2-33D0-D756-4005E4EBEE8D}"/>
              </a:ext>
            </a:extLst>
          </p:cNvPr>
          <p:cNvGraphicFramePr>
            <a:graphicFrameLocks noGrp="1"/>
          </p:cNvGraphicFramePr>
          <p:nvPr>
            <p:ph idx="1"/>
            <p:extLst>
              <p:ext uri="{D42A27DB-BD31-4B8C-83A1-F6EECF244321}">
                <p14:modId xmlns:p14="http://schemas.microsoft.com/office/powerpoint/2010/main" val="3850396948"/>
              </p:ext>
            </p:extLst>
          </p:nvPr>
        </p:nvGraphicFramePr>
        <p:xfrm>
          <a:off x="165101" y="2753150"/>
          <a:ext cx="7956216" cy="39076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コンテンツ プレースホルダー 3">
            <a:extLst>
              <a:ext uri="{FF2B5EF4-FFF2-40B4-BE49-F238E27FC236}">
                <a16:creationId xmlns:a16="http://schemas.microsoft.com/office/drawing/2014/main" id="{0641107A-2AAC-E87B-E4BB-53E436482D6B}"/>
              </a:ext>
            </a:extLst>
          </p:cNvPr>
          <p:cNvSpPr>
            <a:spLocks noGrp="1"/>
          </p:cNvSpPr>
          <p:nvPr>
            <p:ph idx="10"/>
          </p:nvPr>
        </p:nvSpPr>
        <p:spPr/>
        <p:txBody>
          <a:bodyPr>
            <a:normAutofit lnSpcReduction="10000"/>
          </a:bodyPr>
          <a:lstStyle/>
          <a:p>
            <a:r>
              <a:rPr lang="ja-JP" altLang="en-US" sz="2400" dirty="0"/>
              <a:t>ソフトウェアの納入後，ソフトウェアに対して加えられる，欠陥の修正，性能などの改善，</a:t>
            </a:r>
            <a:br>
              <a:rPr lang="en-US" altLang="ja-JP" sz="2400" dirty="0"/>
            </a:br>
            <a:r>
              <a:rPr lang="ja-JP" altLang="en-US" sz="2400" dirty="0"/>
              <a:t>変更された環境に適合させるための修正する作業</a:t>
            </a:r>
            <a:endParaRPr kumimoji="1" lang="ja-JP" altLang="en-US" dirty="0"/>
          </a:p>
        </p:txBody>
      </p:sp>
      <p:sp>
        <p:nvSpPr>
          <p:cNvPr id="6" name="テキスト ボックス 5">
            <a:extLst>
              <a:ext uri="{FF2B5EF4-FFF2-40B4-BE49-F238E27FC236}">
                <a16:creationId xmlns:a16="http://schemas.microsoft.com/office/drawing/2014/main" id="{43FA9D65-C294-671D-5AF9-96D918736ABB}"/>
              </a:ext>
            </a:extLst>
          </p:cNvPr>
          <p:cNvSpPr txBox="1"/>
          <p:nvPr/>
        </p:nvSpPr>
        <p:spPr>
          <a:xfrm>
            <a:off x="2843798" y="2049452"/>
            <a:ext cx="2598821" cy="461665"/>
          </a:xfrm>
          <a:prstGeom prst="rect">
            <a:avLst/>
          </a:prstGeom>
          <a:noFill/>
        </p:spPr>
        <p:txBody>
          <a:bodyPr wrap="square" rtlCol="0">
            <a:spAutoFit/>
          </a:bodyPr>
          <a:lstStyle/>
          <a:p>
            <a:pPr algn="ctr"/>
            <a:r>
              <a:rPr kumimoji="1" lang="ja-JP" altLang="en-US" sz="2400" b="1" dirty="0">
                <a:solidFill>
                  <a:schemeClr val="accent1"/>
                </a:solidFill>
              </a:rPr>
              <a:t>修正の分類</a:t>
            </a:r>
          </a:p>
        </p:txBody>
      </p:sp>
      <p:sp>
        <p:nvSpPr>
          <p:cNvPr id="7" name="テキスト ボックス 6">
            <a:extLst>
              <a:ext uri="{FF2B5EF4-FFF2-40B4-BE49-F238E27FC236}">
                <a16:creationId xmlns:a16="http://schemas.microsoft.com/office/drawing/2014/main" id="{987BE752-CBF5-8390-EADE-A4AF0DF590D7}"/>
              </a:ext>
            </a:extLst>
          </p:cNvPr>
          <p:cNvSpPr txBox="1"/>
          <p:nvPr/>
        </p:nvSpPr>
        <p:spPr>
          <a:xfrm>
            <a:off x="5197142" y="1854495"/>
            <a:ext cx="2598821" cy="830997"/>
          </a:xfrm>
          <a:prstGeom prst="rect">
            <a:avLst/>
          </a:prstGeom>
          <a:noFill/>
        </p:spPr>
        <p:txBody>
          <a:bodyPr wrap="square" rtlCol="0">
            <a:spAutoFit/>
          </a:bodyPr>
          <a:lstStyle/>
          <a:p>
            <a:pPr algn="ctr"/>
            <a:r>
              <a:rPr kumimoji="1" lang="ja-JP" altLang="en-US" sz="2400" b="1" dirty="0">
                <a:solidFill>
                  <a:schemeClr val="accent1"/>
                </a:solidFill>
              </a:rPr>
              <a:t>ソフトウェア保守</a:t>
            </a:r>
            <a:endParaRPr kumimoji="1" lang="en-US" altLang="ja-JP" sz="2400" b="1" dirty="0">
              <a:solidFill>
                <a:schemeClr val="accent1"/>
              </a:solidFill>
            </a:endParaRPr>
          </a:p>
          <a:p>
            <a:pPr algn="ctr"/>
            <a:r>
              <a:rPr kumimoji="1" lang="ja-JP" altLang="en-US" sz="2400" b="1" dirty="0">
                <a:solidFill>
                  <a:schemeClr val="accent1"/>
                </a:solidFill>
              </a:rPr>
              <a:t>の分類</a:t>
            </a:r>
          </a:p>
        </p:txBody>
      </p:sp>
      <p:sp>
        <p:nvSpPr>
          <p:cNvPr id="8" name="テキスト ボックス 7">
            <a:extLst>
              <a:ext uri="{FF2B5EF4-FFF2-40B4-BE49-F238E27FC236}">
                <a16:creationId xmlns:a16="http://schemas.microsoft.com/office/drawing/2014/main" id="{0F33B5FF-07A7-629F-1FC0-CC80624AB86C}"/>
              </a:ext>
            </a:extLst>
          </p:cNvPr>
          <p:cNvSpPr txBox="1"/>
          <p:nvPr/>
        </p:nvSpPr>
        <p:spPr>
          <a:xfrm>
            <a:off x="7659605" y="2931035"/>
            <a:ext cx="4275722" cy="400110"/>
          </a:xfrm>
          <a:prstGeom prst="rect">
            <a:avLst/>
          </a:prstGeom>
          <a:noFill/>
        </p:spPr>
        <p:txBody>
          <a:bodyPr wrap="square" rtlCol="0">
            <a:spAutoFit/>
          </a:bodyPr>
          <a:lstStyle/>
          <a:p>
            <a:r>
              <a:rPr kumimoji="1" lang="ja-JP" altLang="en-US" sz="2000" dirty="0"/>
              <a:t>発見された欠陥を訂正する修正</a:t>
            </a:r>
          </a:p>
        </p:txBody>
      </p:sp>
      <p:sp>
        <p:nvSpPr>
          <p:cNvPr id="9" name="テキスト ボックス 8">
            <a:extLst>
              <a:ext uri="{FF2B5EF4-FFF2-40B4-BE49-F238E27FC236}">
                <a16:creationId xmlns:a16="http://schemas.microsoft.com/office/drawing/2014/main" id="{492964E8-C652-996D-567E-1D8F2463CC9B}"/>
              </a:ext>
            </a:extLst>
          </p:cNvPr>
          <p:cNvSpPr txBox="1"/>
          <p:nvPr/>
        </p:nvSpPr>
        <p:spPr>
          <a:xfrm>
            <a:off x="7659605" y="3955128"/>
            <a:ext cx="4275722" cy="400110"/>
          </a:xfrm>
          <a:prstGeom prst="rect">
            <a:avLst/>
          </a:prstGeom>
          <a:noFill/>
        </p:spPr>
        <p:txBody>
          <a:bodyPr wrap="square" rtlCol="0">
            <a:spAutoFit/>
          </a:bodyPr>
          <a:lstStyle/>
          <a:p>
            <a:r>
              <a:rPr lang="ja-JP" altLang="en-US" sz="2000" dirty="0"/>
              <a:t>潜在的な欠陥を事前に</a:t>
            </a:r>
            <a:r>
              <a:rPr kumimoji="1" lang="ja-JP" altLang="en-US" sz="2000" dirty="0"/>
              <a:t>訂正する修正</a:t>
            </a:r>
          </a:p>
        </p:txBody>
      </p:sp>
      <p:sp>
        <p:nvSpPr>
          <p:cNvPr id="10" name="テキスト ボックス 9">
            <a:extLst>
              <a:ext uri="{FF2B5EF4-FFF2-40B4-BE49-F238E27FC236}">
                <a16:creationId xmlns:a16="http://schemas.microsoft.com/office/drawing/2014/main" id="{FA431585-EA73-4CE3-DC3A-AA9609D7127A}"/>
              </a:ext>
            </a:extLst>
          </p:cNvPr>
          <p:cNvSpPr txBox="1"/>
          <p:nvPr/>
        </p:nvSpPr>
        <p:spPr>
          <a:xfrm>
            <a:off x="7659605" y="4979221"/>
            <a:ext cx="4275722" cy="400110"/>
          </a:xfrm>
          <a:prstGeom prst="rect">
            <a:avLst/>
          </a:prstGeom>
          <a:noFill/>
        </p:spPr>
        <p:txBody>
          <a:bodyPr wrap="square" rtlCol="0">
            <a:spAutoFit/>
          </a:bodyPr>
          <a:lstStyle/>
          <a:p>
            <a:r>
              <a:rPr lang="ja-JP" altLang="en-US" sz="2000" dirty="0"/>
              <a:t>変更された環境に適応させる修正</a:t>
            </a:r>
            <a:endParaRPr kumimoji="1" lang="ja-JP" altLang="en-US" sz="2000" dirty="0"/>
          </a:p>
        </p:txBody>
      </p:sp>
      <p:sp>
        <p:nvSpPr>
          <p:cNvPr id="11" name="テキスト ボックス 10">
            <a:extLst>
              <a:ext uri="{FF2B5EF4-FFF2-40B4-BE49-F238E27FC236}">
                <a16:creationId xmlns:a16="http://schemas.microsoft.com/office/drawing/2014/main" id="{AA0A7CD0-09A0-5C7C-7D54-4B05D2CCC7B4}"/>
              </a:ext>
            </a:extLst>
          </p:cNvPr>
          <p:cNvSpPr txBox="1"/>
          <p:nvPr/>
        </p:nvSpPr>
        <p:spPr>
          <a:xfrm>
            <a:off x="7659605" y="6003314"/>
            <a:ext cx="4275722" cy="400110"/>
          </a:xfrm>
          <a:prstGeom prst="rect">
            <a:avLst/>
          </a:prstGeom>
          <a:noFill/>
        </p:spPr>
        <p:txBody>
          <a:bodyPr wrap="square" rtlCol="0">
            <a:spAutoFit/>
          </a:bodyPr>
          <a:lstStyle/>
          <a:p>
            <a:r>
              <a:rPr lang="ja-JP" altLang="en-US" sz="2000" dirty="0"/>
              <a:t>性能または保守性を改善する修正</a:t>
            </a:r>
            <a:endParaRPr kumimoji="1" lang="ja-JP" altLang="en-US" sz="2000" dirty="0"/>
          </a:p>
        </p:txBody>
      </p:sp>
      <p:sp>
        <p:nvSpPr>
          <p:cNvPr id="3" name="スライド番号プレースホルダー 2">
            <a:extLst>
              <a:ext uri="{FF2B5EF4-FFF2-40B4-BE49-F238E27FC236}">
                <a16:creationId xmlns:a16="http://schemas.microsoft.com/office/drawing/2014/main" id="{35D1ED61-B6FF-2286-4EE1-14F6F2783AF9}"/>
              </a:ext>
            </a:extLst>
          </p:cNvPr>
          <p:cNvSpPr>
            <a:spLocks noGrp="1"/>
          </p:cNvSpPr>
          <p:nvPr>
            <p:ph type="sldNum" sz="quarter" idx="4"/>
          </p:nvPr>
        </p:nvSpPr>
        <p:spPr/>
        <p:txBody>
          <a:bodyPr/>
          <a:lstStyle/>
          <a:p>
            <a:fld id="{DDF0A04B-3F96-455C-AC58-511E5C06C175}" type="slidenum">
              <a:rPr lang="ja-JP" altLang="en-US" smtClean="0"/>
              <a:pPr/>
              <a:t>2</a:t>
            </a:fld>
            <a:endParaRPr lang="ja-JP" altLang="en-US" dirty="0"/>
          </a:p>
        </p:txBody>
      </p:sp>
    </p:spTree>
    <p:extLst>
      <p:ext uri="{BB962C8B-B14F-4D97-AF65-F5344CB8AC3E}">
        <p14:creationId xmlns:p14="http://schemas.microsoft.com/office/powerpoint/2010/main" val="1119382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AB9714-0E20-2601-4C89-207BAB16BCE0}"/>
              </a:ext>
            </a:extLst>
          </p:cNvPr>
          <p:cNvSpPr>
            <a:spLocks noGrp="1"/>
          </p:cNvSpPr>
          <p:nvPr>
            <p:ph type="title"/>
          </p:nvPr>
        </p:nvSpPr>
        <p:spPr/>
        <p:txBody>
          <a:bodyPr/>
          <a:lstStyle/>
          <a:p>
            <a:r>
              <a:rPr kumimoji="1" lang="ja-JP" altLang="en-US" dirty="0"/>
              <a:t>評価実験の概要</a:t>
            </a:r>
          </a:p>
        </p:txBody>
      </p:sp>
      <p:sp>
        <p:nvSpPr>
          <p:cNvPr id="3" name="コンテンツ プレースホルダー 2">
            <a:extLst>
              <a:ext uri="{FF2B5EF4-FFF2-40B4-BE49-F238E27FC236}">
                <a16:creationId xmlns:a16="http://schemas.microsoft.com/office/drawing/2014/main" id="{F348E4C9-0B4B-D67D-554E-A113BF8F872D}"/>
              </a:ext>
            </a:extLst>
          </p:cNvPr>
          <p:cNvSpPr>
            <a:spLocks noGrp="1"/>
          </p:cNvSpPr>
          <p:nvPr>
            <p:ph idx="1"/>
          </p:nvPr>
        </p:nvSpPr>
        <p:spPr/>
        <p:txBody>
          <a:bodyPr>
            <a:normAutofit/>
          </a:bodyPr>
          <a:lstStyle/>
          <a:p>
            <a:pPr marL="0" indent="0">
              <a:buNone/>
            </a:pPr>
            <a:r>
              <a:rPr kumimoji="1" lang="ja-JP" altLang="en-US" sz="2000" b="1" dirty="0">
                <a:solidFill>
                  <a:schemeClr val="accent3"/>
                </a:solidFill>
              </a:rPr>
              <a:t>比較手法</a:t>
            </a:r>
            <a:endParaRPr kumimoji="1" lang="en-US" altLang="ja-JP" sz="2000" b="1" dirty="0">
              <a:solidFill>
                <a:schemeClr val="accent3"/>
              </a:solidFill>
            </a:endParaRPr>
          </a:p>
          <a:p>
            <a:pPr marL="447675" lvl="1" indent="0">
              <a:buNone/>
            </a:pPr>
            <a:r>
              <a:rPr lang="ja-JP" altLang="en-US" sz="1800" dirty="0"/>
              <a:t>提案手法： </a:t>
            </a:r>
            <a:r>
              <a:rPr lang="en-US" altLang="ja-JP" sz="1800" dirty="0"/>
              <a:t>		</a:t>
            </a:r>
            <a:r>
              <a:rPr lang="ja-JP" altLang="en-US" sz="1800" dirty="0"/>
              <a:t>コードブロック単位のクローン検出法</a:t>
            </a:r>
            <a:endParaRPr kumimoji="1" lang="en-US" altLang="ja-JP" sz="1800" dirty="0"/>
          </a:p>
          <a:p>
            <a:pPr marL="447675" lvl="1" indent="0">
              <a:buNone/>
            </a:pPr>
            <a:r>
              <a:rPr lang="ja-JP" altLang="en-US" sz="1800" dirty="0"/>
              <a:t>関数クローン検出法：</a:t>
            </a:r>
            <a:r>
              <a:rPr lang="en-US" altLang="ja-JP" sz="1800" dirty="0"/>
              <a:t>	</a:t>
            </a:r>
            <a:r>
              <a:rPr lang="ja-JP" altLang="en-US" sz="1800" dirty="0"/>
              <a:t>関数単位のクローン検出法．提案手法の拡張元</a:t>
            </a:r>
            <a:endParaRPr lang="en-US" altLang="ja-JP" sz="1800" dirty="0"/>
          </a:p>
          <a:p>
            <a:pPr marL="447675" lvl="1" indent="0">
              <a:buNone/>
            </a:pPr>
            <a:r>
              <a:rPr kumimoji="1" lang="en-US" altLang="ja-JP" sz="1800" dirty="0"/>
              <a:t>CCFinderX</a:t>
            </a:r>
            <a:r>
              <a:rPr kumimoji="1" lang="ja-JP" altLang="en-US" sz="1800" dirty="0"/>
              <a:t>：</a:t>
            </a:r>
            <a:r>
              <a:rPr kumimoji="1" lang="en-US" altLang="ja-JP" sz="1800" dirty="0"/>
              <a:t>	</a:t>
            </a:r>
            <a:r>
              <a:rPr kumimoji="1" lang="ja-JP" altLang="en-US" sz="1800" dirty="0"/>
              <a:t>字句単位のクローン検出法．高速かつスケーラビリティが高い</a:t>
            </a:r>
            <a:endParaRPr kumimoji="1" lang="en-US" altLang="ja-JP" sz="1800" dirty="0"/>
          </a:p>
          <a:p>
            <a:pPr marL="0" indent="0">
              <a:buNone/>
            </a:pPr>
            <a:r>
              <a:rPr lang="ja-JP" altLang="en-US" sz="2000" b="1" dirty="0">
                <a:solidFill>
                  <a:schemeClr val="accent3"/>
                </a:solidFill>
              </a:rPr>
              <a:t>評価観点</a:t>
            </a:r>
            <a:endParaRPr lang="en-US" altLang="ja-JP" sz="2000" b="1" dirty="0">
              <a:solidFill>
                <a:schemeClr val="accent3"/>
              </a:solidFill>
            </a:endParaRPr>
          </a:p>
          <a:p>
            <a:pPr marL="447675" lvl="1" indent="0">
              <a:buNone/>
            </a:pPr>
            <a:r>
              <a:rPr kumimoji="1" lang="ja-JP" altLang="en-US" sz="1800" dirty="0"/>
              <a:t>検出精度：　</a:t>
            </a:r>
            <a:r>
              <a:rPr kumimoji="1" lang="en-US" altLang="ja-JP" sz="1800" dirty="0"/>
              <a:t>		</a:t>
            </a:r>
            <a:r>
              <a:rPr kumimoji="1" lang="ja-JP" altLang="en-US" sz="1800" dirty="0"/>
              <a:t>保守対象とな</a:t>
            </a:r>
            <a:r>
              <a:rPr lang="ja-JP" altLang="en-US" sz="1800" dirty="0"/>
              <a:t>りやすい</a:t>
            </a:r>
            <a:r>
              <a:rPr kumimoji="1" lang="ja-JP" altLang="en-US" sz="1800" dirty="0"/>
              <a:t>クローンペアの検出精度</a:t>
            </a:r>
            <a:endParaRPr kumimoji="1" lang="en-US" altLang="ja-JP" sz="1800" dirty="0"/>
          </a:p>
          <a:p>
            <a:pPr marL="447675" lvl="1" indent="0">
              <a:buNone/>
            </a:pPr>
            <a:r>
              <a:rPr kumimoji="1" lang="ja-JP" altLang="en-US" sz="1800" dirty="0"/>
              <a:t>検出</a:t>
            </a:r>
            <a:r>
              <a:rPr lang="ja-JP" altLang="en-US" sz="1800" dirty="0"/>
              <a:t>時間</a:t>
            </a:r>
            <a:r>
              <a:rPr kumimoji="1" lang="ja-JP" altLang="en-US" sz="1800" dirty="0"/>
              <a:t>：  </a:t>
            </a:r>
            <a:r>
              <a:rPr kumimoji="1" lang="en-US" altLang="ja-JP" sz="1800" dirty="0"/>
              <a:t>		</a:t>
            </a:r>
            <a:r>
              <a:rPr kumimoji="1" lang="ja-JP" altLang="en-US" sz="1800" dirty="0"/>
              <a:t>検出対象データセットでコードクローン検出に要した時間</a:t>
            </a:r>
            <a:endParaRPr kumimoji="1" lang="en-US" altLang="ja-JP" sz="1800" dirty="0"/>
          </a:p>
          <a:p>
            <a:pPr marL="447675" lvl="1" indent="0">
              <a:buNone/>
            </a:pPr>
            <a:r>
              <a:rPr lang="ja-JP" altLang="en-US" sz="1800" dirty="0"/>
              <a:t>スケーラビリティ： </a:t>
            </a:r>
            <a:r>
              <a:rPr lang="en-US" altLang="ja-JP" sz="1800" dirty="0"/>
              <a:t>	</a:t>
            </a:r>
            <a:r>
              <a:rPr lang="ja-JP" altLang="en-US" sz="1800" dirty="0"/>
              <a:t>データセットの規模を</a:t>
            </a:r>
            <a:r>
              <a:rPr lang="en-US" altLang="ja-JP" sz="1800" dirty="0"/>
              <a:t>1KLOC</a:t>
            </a:r>
            <a:r>
              <a:rPr lang="ja-JP" altLang="en-US" sz="1800" dirty="0"/>
              <a:t>から</a:t>
            </a:r>
            <a:r>
              <a:rPr lang="en-US" altLang="ja-JP" sz="1800" dirty="0"/>
              <a:t>10MLOC</a:t>
            </a:r>
            <a:r>
              <a:rPr lang="ja-JP" altLang="en-US" sz="1800" dirty="0"/>
              <a:t>に増やした際の検出時間の変化</a:t>
            </a:r>
            <a:endParaRPr kumimoji="1" lang="en-US" altLang="ja-JP" sz="1800" dirty="0"/>
          </a:p>
          <a:p>
            <a:pPr marL="0" indent="0">
              <a:buNone/>
            </a:pPr>
            <a:r>
              <a:rPr lang="ja-JP" altLang="en-US" sz="2000" b="1" dirty="0">
                <a:solidFill>
                  <a:schemeClr val="accent3"/>
                </a:solidFill>
              </a:rPr>
              <a:t>検出対象データセット</a:t>
            </a:r>
            <a:endParaRPr lang="en-US" altLang="ja-JP" sz="2000" b="1" dirty="0">
              <a:solidFill>
                <a:schemeClr val="accent3"/>
              </a:solidFill>
            </a:endParaRPr>
          </a:p>
          <a:p>
            <a:pPr lvl="1"/>
            <a:endParaRPr kumimoji="1" lang="ja-JP" altLang="en-US" sz="2000" dirty="0"/>
          </a:p>
        </p:txBody>
      </p:sp>
      <p:sp>
        <p:nvSpPr>
          <p:cNvPr id="4" name="コンテンツ プレースホルダー 3">
            <a:extLst>
              <a:ext uri="{FF2B5EF4-FFF2-40B4-BE49-F238E27FC236}">
                <a16:creationId xmlns:a16="http://schemas.microsoft.com/office/drawing/2014/main" id="{A950B6FF-5B28-2D6D-1913-6046015FA097}"/>
              </a:ext>
            </a:extLst>
          </p:cNvPr>
          <p:cNvSpPr>
            <a:spLocks noGrp="1"/>
          </p:cNvSpPr>
          <p:nvPr>
            <p:ph idx="10"/>
          </p:nvPr>
        </p:nvSpPr>
        <p:spPr/>
        <p:txBody>
          <a:bodyPr>
            <a:normAutofit fontScale="92500" lnSpcReduction="20000"/>
          </a:bodyPr>
          <a:lstStyle/>
          <a:p>
            <a:r>
              <a:rPr kumimoji="1" lang="ja-JP" altLang="en-US" dirty="0"/>
              <a:t>評価実験では，提案手法，関数クローン検出法，</a:t>
            </a:r>
            <a:r>
              <a:rPr kumimoji="1" lang="en-US" altLang="ja-JP" dirty="0"/>
              <a:t>CCFinderX</a:t>
            </a:r>
            <a:r>
              <a:rPr kumimoji="1" lang="ja-JP" altLang="en-US" dirty="0"/>
              <a:t>の</a:t>
            </a:r>
            <a:r>
              <a:rPr kumimoji="1" lang="en-US" altLang="ja-JP" dirty="0"/>
              <a:t>3</a:t>
            </a:r>
            <a:r>
              <a:rPr kumimoji="1" lang="ja-JP" altLang="en-US" dirty="0"/>
              <a:t>つの手法を，</a:t>
            </a:r>
            <a:endParaRPr kumimoji="1" lang="en-US" altLang="ja-JP" dirty="0"/>
          </a:p>
          <a:p>
            <a:r>
              <a:rPr kumimoji="1" lang="ja-JP" altLang="en-US" dirty="0"/>
              <a:t>検出精度，検出時間，スケーラビリティの</a:t>
            </a:r>
            <a:r>
              <a:rPr kumimoji="1" lang="en-US" altLang="ja-JP" dirty="0"/>
              <a:t>3</a:t>
            </a:r>
            <a:r>
              <a:rPr kumimoji="1" lang="ja-JP" altLang="en-US" dirty="0"/>
              <a:t>つの観点で評価した</a:t>
            </a:r>
            <a:endParaRPr kumimoji="1" lang="en-US" altLang="ja-JP" dirty="0"/>
          </a:p>
        </p:txBody>
      </p:sp>
      <p:graphicFrame>
        <p:nvGraphicFramePr>
          <p:cNvPr id="6" name="表 5">
            <a:extLst>
              <a:ext uri="{FF2B5EF4-FFF2-40B4-BE49-F238E27FC236}">
                <a16:creationId xmlns:a16="http://schemas.microsoft.com/office/drawing/2014/main" id="{4AB2538B-A516-D0F4-3D17-07172BCCBADA}"/>
              </a:ext>
            </a:extLst>
          </p:cNvPr>
          <p:cNvGraphicFramePr>
            <a:graphicFrameLocks noGrp="1"/>
          </p:cNvGraphicFramePr>
          <p:nvPr>
            <p:extLst>
              <p:ext uri="{D42A27DB-BD31-4B8C-83A1-F6EECF244321}">
                <p14:modId xmlns:p14="http://schemas.microsoft.com/office/powerpoint/2010/main" val="1046115393"/>
              </p:ext>
            </p:extLst>
          </p:nvPr>
        </p:nvGraphicFramePr>
        <p:xfrm>
          <a:off x="3025539" y="5287994"/>
          <a:ext cx="6162531" cy="1341120"/>
        </p:xfrm>
        <a:graphic>
          <a:graphicData uri="http://schemas.openxmlformats.org/drawingml/2006/table">
            <a:tbl>
              <a:tblPr firstRow="1" bandRow="1">
                <a:tableStyleId>{69012ECD-51FC-41F1-AA8D-1B2483CD663E}</a:tableStyleId>
              </a:tblPr>
              <a:tblGrid>
                <a:gridCol w="1952561">
                  <a:extLst>
                    <a:ext uri="{9D8B030D-6E8A-4147-A177-3AD203B41FA5}">
                      <a16:colId xmlns:a16="http://schemas.microsoft.com/office/drawing/2014/main" val="20000"/>
                    </a:ext>
                  </a:extLst>
                </a:gridCol>
                <a:gridCol w="1128704">
                  <a:extLst>
                    <a:ext uri="{9D8B030D-6E8A-4147-A177-3AD203B41FA5}">
                      <a16:colId xmlns:a16="http://schemas.microsoft.com/office/drawing/2014/main" val="20001"/>
                    </a:ext>
                  </a:extLst>
                </a:gridCol>
                <a:gridCol w="1540633">
                  <a:extLst>
                    <a:ext uri="{9D8B030D-6E8A-4147-A177-3AD203B41FA5}">
                      <a16:colId xmlns:a16="http://schemas.microsoft.com/office/drawing/2014/main" val="20002"/>
                    </a:ext>
                  </a:extLst>
                </a:gridCol>
                <a:gridCol w="1540633">
                  <a:extLst>
                    <a:ext uri="{9D8B030D-6E8A-4147-A177-3AD203B41FA5}">
                      <a16:colId xmlns:a16="http://schemas.microsoft.com/office/drawing/2014/main" val="20003"/>
                    </a:ext>
                  </a:extLst>
                </a:gridCol>
              </a:tblGrid>
              <a:tr h="301798">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t>プロジェクト</a:t>
                      </a:r>
                      <a:endParaRPr kumimoji="1" lang="ja-JP" altLang="en-US" sz="1600" dirty="0">
                        <a:latin typeface="+mn-ea"/>
                        <a:ea typeface="+mn-ea"/>
                      </a:endParaRPr>
                    </a:p>
                  </a:txBody>
                  <a:tcP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t>言語</a:t>
                      </a:r>
                      <a:endParaRPr kumimoji="1" lang="ja-JP" altLang="en-US" sz="1600" dirty="0">
                        <a:latin typeface="+mn-ea"/>
                        <a:ea typeface="+mn-ea"/>
                      </a:endParaRPr>
                    </a:p>
                  </a:txBody>
                  <a:tcP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t>サイズ</a:t>
                      </a:r>
                      <a:endParaRPr kumimoji="1" lang="ja-JP" altLang="en-US" sz="1600" dirty="0">
                        <a:latin typeface="+mn-ea"/>
                        <a:ea typeface="+mn-ea"/>
                      </a:endParaRPr>
                    </a:p>
                  </a:txBody>
                  <a:tcP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t>バージョン</a:t>
                      </a:r>
                      <a:endParaRPr kumimoji="1" lang="ja-JP" altLang="en-US" sz="1600" dirty="0">
                        <a:latin typeface="+mn-ea"/>
                        <a:ea typeface="+mn-ea"/>
                      </a:endParaRPr>
                    </a:p>
                  </a:txBody>
                  <a:tcPr/>
                </a:tc>
                <a:extLst>
                  <a:ext uri="{0D108BD9-81ED-4DB2-BD59-A6C34878D82A}">
                    <a16:rowId xmlns:a16="http://schemas.microsoft.com/office/drawing/2014/main" val="10000"/>
                  </a:ext>
                </a:extLst>
              </a:tr>
              <a:tr h="301798">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0" algn="l"/>
                      <a:r>
                        <a:rPr kumimoji="1" lang="en-US" altLang="ja-JP" sz="1600" dirty="0"/>
                        <a:t>Apache </a:t>
                      </a:r>
                      <a:r>
                        <a:rPr kumimoji="1" lang="en-US" altLang="ja-JP" sz="1600" baseline="0" dirty="0"/>
                        <a:t>HTTPD</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600" dirty="0"/>
                        <a:t>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t>343 KLOC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1" algn="l"/>
                      <a:r>
                        <a:rPr kumimoji="1" lang="en-US" altLang="ja-JP" sz="1600" dirty="0"/>
                        <a:t>2.2.14</a:t>
                      </a:r>
                      <a:endParaRPr kumimoji="1" lang="ja-JP" altLang="en-US" sz="1600" dirty="0">
                        <a:latin typeface="+mn-ea"/>
                        <a:ea typeface="+mn-ea"/>
                      </a:endParaRPr>
                    </a:p>
                  </a:txBody>
                  <a:tcPr/>
                </a:tc>
                <a:extLst>
                  <a:ext uri="{0D108BD9-81ED-4DB2-BD59-A6C34878D82A}">
                    <a16:rowId xmlns:a16="http://schemas.microsoft.com/office/drawing/2014/main" val="10001"/>
                  </a:ext>
                </a:extLst>
              </a:tr>
              <a:tr h="301798">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0" algn="l"/>
                      <a:r>
                        <a:rPr kumimoji="1" lang="en-US" altLang="ja-JP" sz="1600" dirty="0"/>
                        <a:t>Python</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600" dirty="0"/>
                        <a:t>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t>435 KLOC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1" algn="l"/>
                      <a:r>
                        <a:rPr kumimoji="1" lang="en-US" altLang="ja-JP" sz="1600" dirty="0"/>
                        <a:t>2.5.1</a:t>
                      </a:r>
                      <a:endParaRPr kumimoji="1" lang="ja-JP" altLang="en-US" sz="1600" dirty="0">
                        <a:latin typeface="+mn-ea"/>
                        <a:ea typeface="+mn-ea"/>
                      </a:endParaRPr>
                    </a:p>
                  </a:txBody>
                  <a:tcPr/>
                </a:tc>
                <a:extLst>
                  <a:ext uri="{0D108BD9-81ED-4DB2-BD59-A6C34878D82A}">
                    <a16:rowId xmlns:a16="http://schemas.microsoft.com/office/drawing/2014/main" val="10002"/>
                  </a:ext>
                </a:extLst>
              </a:tr>
              <a:tr h="301798">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0" algn="l"/>
                      <a:r>
                        <a:rPr kumimoji="1" lang="en-US" altLang="ja-JP" sz="1600" dirty="0" err="1"/>
                        <a:t>PostgreSQL</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ctr"/>
                      <a:r>
                        <a:rPr kumimoji="1" lang="en-US" altLang="ja-JP" sz="1600" dirty="0"/>
                        <a:t>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t>937 KLOC</a:t>
                      </a:r>
                      <a:endParaRPr kumimoji="1" lang="ja-JP" altLang="en-US" sz="1600" dirty="0">
                        <a:latin typeface="+mn-ea"/>
                        <a:ea typeface="+mn-ea"/>
                      </a:endParaRPr>
                    </a:p>
                  </a:txBody>
                  <a:tcP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lvl="1" algn="l"/>
                      <a:r>
                        <a:rPr kumimoji="1" lang="en-US" altLang="ja-JP" sz="1600" dirty="0"/>
                        <a:t>8.5.1</a:t>
                      </a:r>
                      <a:endParaRPr kumimoji="1" lang="ja-JP" altLang="en-US" sz="1600" dirty="0">
                        <a:latin typeface="+mn-ea"/>
                        <a:ea typeface="+mn-ea"/>
                      </a:endParaRPr>
                    </a:p>
                  </a:txBody>
                  <a:tcPr/>
                </a:tc>
                <a:extLst>
                  <a:ext uri="{0D108BD9-81ED-4DB2-BD59-A6C34878D82A}">
                    <a16:rowId xmlns:a16="http://schemas.microsoft.com/office/drawing/2014/main" val="10003"/>
                  </a:ext>
                </a:extLst>
              </a:tr>
            </a:tbl>
          </a:graphicData>
        </a:graphic>
      </p:graphicFrame>
      <p:sp>
        <p:nvSpPr>
          <p:cNvPr id="5" name="スライド番号プレースホルダー 4">
            <a:extLst>
              <a:ext uri="{FF2B5EF4-FFF2-40B4-BE49-F238E27FC236}">
                <a16:creationId xmlns:a16="http://schemas.microsoft.com/office/drawing/2014/main" id="{D471D3E9-A631-C47A-3836-80F8CFFAA765}"/>
              </a:ext>
            </a:extLst>
          </p:cNvPr>
          <p:cNvSpPr>
            <a:spLocks noGrp="1"/>
          </p:cNvSpPr>
          <p:nvPr>
            <p:ph type="sldNum" sz="quarter" idx="4"/>
          </p:nvPr>
        </p:nvSpPr>
        <p:spPr/>
        <p:txBody>
          <a:bodyPr/>
          <a:lstStyle/>
          <a:p>
            <a:fld id="{DDF0A04B-3F96-455C-AC58-511E5C06C175}" type="slidenum">
              <a:rPr lang="ja-JP" altLang="en-US" smtClean="0"/>
              <a:pPr/>
              <a:t>20</a:t>
            </a:fld>
            <a:endParaRPr lang="ja-JP" altLang="en-US" dirty="0"/>
          </a:p>
        </p:txBody>
      </p:sp>
    </p:spTree>
    <p:extLst>
      <p:ext uri="{BB962C8B-B14F-4D97-AF65-F5344CB8AC3E}">
        <p14:creationId xmlns:p14="http://schemas.microsoft.com/office/powerpoint/2010/main" val="698943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048686-F78A-8D63-875D-6AA70750A66B}"/>
              </a:ext>
            </a:extLst>
          </p:cNvPr>
          <p:cNvSpPr>
            <a:spLocks noGrp="1"/>
          </p:cNvSpPr>
          <p:nvPr>
            <p:ph type="title"/>
          </p:nvPr>
        </p:nvSpPr>
        <p:spPr/>
        <p:txBody>
          <a:bodyPr/>
          <a:lstStyle/>
          <a:p>
            <a:r>
              <a:rPr kumimoji="1" lang="ja-JP" altLang="en-US" dirty="0"/>
              <a:t>ベンチマークの作成方法</a:t>
            </a:r>
          </a:p>
        </p:txBody>
      </p:sp>
      <p:sp>
        <p:nvSpPr>
          <p:cNvPr id="3" name="コンテンツ プレースホルダー 2">
            <a:extLst>
              <a:ext uri="{FF2B5EF4-FFF2-40B4-BE49-F238E27FC236}">
                <a16:creationId xmlns:a16="http://schemas.microsoft.com/office/drawing/2014/main" id="{E64C378F-C9E6-9CE6-09A9-1E56CB72C047}"/>
              </a:ext>
            </a:extLst>
          </p:cNvPr>
          <p:cNvSpPr>
            <a:spLocks noGrp="1"/>
          </p:cNvSpPr>
          <p:nvPr>
            <p:ph idx="1"/>
          </p:nvPr>
        </p:nvSpPr>
        <p:spPr/>
        <p:txBody>
          <a:bodyPr/>
          <a:lstStyle/>
          <a:p>
            <a:pPr marL="514350" indent="-457200">
              <a:buFont typeface="+mj-lt"/>
              <a:buAutoNum type="arabicPeriod"/>
            </a:pPr>
            <a:r>
              <a:rPr lang="en-US" altLang="ja-JP" sz="2400" dirty="0"/>
              <a:t>3</a:t>
            </a:r>
            <a:r>
              <a:rPr lang="ja-JP" altLang="en-US" sz="2400" dirty="0"/>
              <a:t> つのプロジェクトの検出結果から</a:t>
            </a:r>
            <a:br>
              <a:rPr lang="en-US" altLang="ja-JP" sz="2400" dirty="0"/>
            </a:br>
            <a:r>
              <a:rPr lang="en-US" altLang="ja-JP" sz="2400" dirty="0"/>
              <a:t>90</a:t>
            </a:r>
            <a:r>
              <a:rPr lang="ja-JP" altLang="en-US" sz="2400" dirty="0"/>
              <a:t> 個ずつのクローンペアをサンプリング</a:t>
            </a:r>
            <a:endParaRPr lang="en-US" altLang="ja-JP" sz="2400" dirty="0"/>
          </a:p>
          <a:p>
            <a:pPr marL="514350" indent="-457200">
              <a:buFont typeface="+mj-lt"/>
              <a:buAutoNum type="arabicPeriod"/>
            </a:pPr>
            <a:r>
              <a:rPr lang="ja-JP" altLang="en-US" sz="2400" dirty="0"/>
              <a:t>サンプリングしたクローンペアに対しアンケート</a:t>
            </a:r>
            <a:endParaRPr lang="en-US" altLang="ja-JP" sz="2400" dirty="0"/>
          </a:p>
          <a:p>
            <a:pPr lvl="1">
              <a:spcBef>
                <a:spcPts val="0"/>
              </a:spcBef>
              <a:spcAft>
                <a:spcPts val="0"/>
              </a:spcAft>
            </a:pPr>
            <a:r>
              <a:rPr lang="ja-JP" altLang="en-US" sz="2000" dirty="0"/>
              <a:t>調査事項</a:t>
            </a:r>
            <a:r>
              <a:rPr lang="ja-JP" altLang="en-US" sz="1800" dirty="0"/>
              <a:t>：集約，または同時修正の保守対象となるか？</a:t>
            </a:r>
            <a:endParaRPr lang="en-US" altLang="ja-JP" sz="1800" dirty="0"/>
          </a:p>
          <a:p>
            <a:pPr lvl="1">
              <a:spcBef>
                <a:spcPts val="0"/>
              </a:spcBef>
              <a:spcAft>
                <a:spcPts val="0"/>
              </a:spcAft>
            </a:pPr>
            <a:r>
              <a:rPr lang="ja-JP" altLang="en-US" sz="2000" dirty="0"/>
              <a:t>調査対象</a:t>
            </a:r>
            <a:r>
              <a:rPr lang="ja-JP" altLang="en-US" sz="1800" dirty="0"/>
              <a:t>：コードクローンの研究者 </a:t>
            </a:r>
            <a:r>
              <a:rPr lang="en-US" altLang="ja-JP" sz="1800" dirty="0"/>
              <a:t>1</a:t>
            </a:r>
            <a:r>
              <a:rPr lang="ja-JP" altLang="en-US" sz="1800" dirty="0"/>
              <a:t> 名，大学院生 </a:t>
            </a:r>
            <a:r>
              <a:rPr lang="en-US" altLang="ja-JP" sz="1800" dirty="0"/>
              <a:t>2</a:t>
            </a:r>
            <a:r>
              <a:rPr lang="ja-JP" altLang="en-US" sz="1800" dirty="0"/>
              <a:t> 名　合計 </a:t>
            </a:r>
            <a:r>
              <a:rPr lang="en-US" altLang="ja-JP" sz="1800" dirty="0"/>
              <a:t>3 </a:t>
            </a:r>
            <a:r>
              <a:rPr lang="ja-JP" altLang="en-US" sz="1800" dirty="0"/>
              <a:t>名</a:t>
            </a:r>
            <a:endParaRPr lang="en-US" altLang="ja-JP" sz="1600" dirty="0"/>
          </a:p>
          <a:p>
            <a:pPr marL="514350" indent="-457200">
              <a:buFont typeface="+mj-lt"/>
              <a:buAutoNum type="arabicPeriod"/>
            </a:pPr>
            <a:r>
              <a:rPr lang="ja-JP" altLang="en-US" sz="2400" dirty="0"/>
              <a:t>過半数が保守対象と回答したクローンペアを</a:t>
            </a:r>
            <a:br>
              <a:rPr lang="en-US" altLang="ja-JP" sz="2400" dirty="0"/>
            </a:br>
            <a:r>
              <a:rPr lang="ja-JP" altLang="en-US" sz="2400" dirty="0"/>
              <a:t>正解集合としてベンチマークを作成</a:t>
            </a:r>
            <a:endParaRPr lang="en-US" altLang="ja-JP" sz="2400" dirty="0"/>
          </a:p>
          <a:p>
            <a:pPr marL="514350" indent="-457200">
              <a:buFont typeface="+mj-lt"/>
              <a:buAutoNum type="arabicPeriod"/>
            </a:pPr>
            <a:r>
              <a:rPr lang="ja-JP" altLang="en-US" sz="2400" dirty="0"/>
              <a:t>ベンチマークをもとに適合率・再現率の評価</a:t>
            </a:r>
            <a:endParaRPr lang="en-US" altLang="ja-JP" sz="2400" dirty="0"/>
          </a:p>
          <a:p>
            <a:endParaRPr kumimoji="1" lang="ja-JP" altLang="en-US" dirty="0"/>
          </a:p>
        </p:txBody>
      </p:sp>
      <p:sp>
        <p:nvSpPr>
          <p:cNvPr id="4" name="コンテンツ プレースホルダー 3">
            <a:extLst>
              <a:ext uri="{FF2B5EF4-FFF2-40B4-BE49-F238E27FC236}">
                <a16:creationId xmlns:a16="http://schemas.microsoft.com/office/drawing/2014/main" id="{A9A50A86-D2C2-9026-7CF5-FFBA24588112}"/>
              </a:ext>
            </a:extLst>
          </p:cNvPr>
          <p:cNvSpPr>
            <a:spLocks noGrp="1"/>
          </p:cNvSpPr>
          <p:nvPr>
            <p:ph idx="10"/>
          </p:nvPr>
        </p:nvSpPr>
        <p:spPr/>
        <p:txBody>
          <a:bodyPr>
            <a:normAutofit lnSpcReduction="10000"/>
          </a:bodyPr>
          <a:lstStyle/>
          <a:p>
            <a:r>
              <a:rPr kumimoji="1" lang="ja-JP" altLang="en-US" dirty="0"/>
              <a:t>コードクローンの研究者および大学院生の計</a:t>
            </a:r>
            <a:r>
              <a:rPr kumimoji="1" lang="en-US" altLang="ja-JP" dirty="0"/>
              <a:t>3</a:t>
            </a:r>
            <a:r>
              <a:rPr kumimoji="1" lang="ja-JP" altLang="en-US" dirty="0"/>
              <a:t>名に対してアンケートを実施し，</a:t>
            </a:r>
            <a:br>
              <a:rPr kumimoji="1" lang="en-US" altLang="ja-JP" dirty="0"/>
            </a:br>
            <a:r>
              <a:rPr kumimoji="1" lang="en-US" altLang="ja-JP" dirty="0"/>
              <a:t>2</a:t>
            </a:r>
            <a:r>
              <a:rPr kumimoji="1" lang="ja-JP" altLang="en-US" dirty="0"/>
              <a:t>人以上が保守対象と回答したクローンペアを正解集合としたベンチマークを作成</a:t>
            </a:r>
          </a:p>
        </p:txBody>
      </p:sp>
      <p:sp>
        <p:nvSpPr>
          <p:cNvPr id="5" name="スライド番号プレースホルダー 4">
            <a:extLst>
              <a:ext uri="{FF2B5EF4-FFF2-40B4-BE49-F238E27FC236}">
                <a16:creationId xmlns:a16="http://schemas.microsoft.com/office/drawing/2014/main" id="{8AF3B69A-70F8-7E22-392A-66C32A7CAF13}"/>
              </a:ext>
            </a:extLst>
          </p:cNvPr>
          <p:cNvSpPr>
            <a:spLocks noGrp="1"/>
          </p:cNvSpPr>
          <p:nvPr>
            <p:ph type="sldNum" sz="quarter" idx="4"/>
          </p:nvPr>
        </p:nvSpPr>
        <p:spPr/>
        <p:txBody>
          <a:bodyPr/>
          <a:lstStyle/>
          <a:p>
            <a:fld id="{DDF0A04B-3F96-455C-AC58-511E5C06C175}" type="slidenum">
              <a:rPr lang="ja-JP" altLang="en-US" smtClean="0"/>
              <a:pPr/>
              <a:t>21</a:t>
            </a:fld>
            <a:endParaRPr lang="ja-JP" altLang="en-US" dirty="0"/>
          </a:p>
        </p:txBody>
      </p:sp>
    </p:spTree>
    <p:extLst>
      <p:ext uri="{BB962C8B-B14F-4D97-AF65-F5344CB8AC3E}">
        <p14:creationId xmlns:p14="http://schemas.microsoft.com/office/powerpoint/2010/main" val="838823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4DA7DB-52A9-9234-6439-5A9FF0C54DFF}"/>
              </a:ext>
            </a:extLst>
          </p:cNvPr>
          <p:cNvSpPr>
            <a:spLocks noGrp="1"/>
          </p:cNvSpPr>
          <p:nvPr>
            <p:ph type="title"/>
          </p:nvPr>
        </p:nvSpPr>
        <p:spPr/>
        <p:txBody>
          <a:bodyPr/>
          <a:lstStyle/>
          <a:p>
            <a:r>
              <a:rPr kumimoji="1" lang="ja-JP" altLang="en-US" dirty="0"/>
              <a:t>評価結果 </a:t>
            </a:r>
            <a:r>
              <a:rPr lang="ja-JP" altLang="en-US" dirty="0"/>
              <a:t>～精度と検出時間～</a:t>
            </a:r>
            <a:endParaRPr kumimoji="1" lang="ja-JP" altLang="en-US" dirty="0"/>
          </a:p>
        </p:txBody>
      </p:sp>
      <p:sp>
        <p:nvSpPr>
          <p:cNvPr id="4" name="コンテンツ プレースホルダー 3">
            <a:extLst>
              <a:ext uri="{FF2B5EF4-FFF2-40B4-BE49-F238E27FC236}">
                <a16:creationId xmlns:a16="http://schemas.microsoft.com/office/drawing/2014/main" id="{DD67B551-7B38-BFAB-AE0F-2CC022188653}"/>
              </a:ext>
            </a:extLst>
          </p:cNvPr>
          <p:cNvSpPr>
            <a:spLocks noGrp="1"/>
          </p:cNvSpPr>
          <p:nvPr>
            <p:ph idx="10"/>
          </p:nvPr>
        </p:nvSpPr>
        <p:spPr/>
        <p:txBody>
          <a:bodyPr>
            <a:normAutofit fontScale="92500" lnSpcReduction="20000"/>
          </a:bodyPr>
          <a:lstStyle/>
          <a:p>
            <a:r>
              <a:rPr lang="ja-JP" altLang="en-US" dirty="0"/>
              <a:t>比較手法と同等もしくはより高い精度で，保守対象となりやすいクローンを検出できた</a:t>
            </a:r>
            <a:endParaRPr lang="en-US" altLang="ja-JP" dirty="0"/>
          </a:p>
          <a:p>
            <a:r>
              <a:rPr kumimoji="1" lang="ja-JP" altLang="en-US" dirty="0"/>
              <a:t>また</a:t>
            </a:r>
            <a:r>
              <a:rPr kumimoji="1" lang="en-US" altLang="ja-JP" dirty="0"/>
              <a:t>2</a:t>
            </a:r>
            <a:r>
              <a:rPr kumimoji="1" lang="ja-JP" altLang="en-US" dirty="0"/>
              <a:t>つの比較手法よりコードクローンの検出漏れが少なく，さらに高速に検出できた</a:t>
            </a:r>
          </a:p>
        </p:txBody>
      </p:sp>
      <p:graphicFrame>
        <p:nvGraphicFramePr>
          <p:cNvPr id="6" name="コンテンツ プレースホルダー 4">
            <a:extLst>
              <a:ext uri="{FF2B5EF4-FFF2-40B4-BE49-F238E27FC236}">
                <a16:creationId xmlns:a16="http://schemas.microsoft.com/office/drawing/2014/main" id="{B8CB0E2C-A56E-CE2D-CE2C-F766C0077DE1}"/>
              </a:ext>
            </a:extLst>
          </p:cNvPr>
          <p:cNvGraphicFramePr>
            <a:graphicFrameLocks/>
          </p:cNvGraphicFramePr>
          <p:nvPr>
            <p:extLst>
              <p:ext uri="{D42A27DB-BD31-4B8C-83A1-F6EECF244321}">
                <p14:modId xmlns:p14="http://schemas.microsoft.com/office/powerpoint/2010/main" val="1643077089"/>
              </p:ext>
            </p:extLst>
          </p:nvPr>
        </p:nvGraphicFramePr>
        <p:xfrm>
          <a:off x="2719187" y="2313432"/>
          <a:ext cx="6753627" cy="2231136"/>
        </p:xfrm>
        <a:graphic>
          <a:graphicData uri="http://schemas.openxmlformats.org/drawingml/2006/table">
            <a:tbl>
              <a:tblPr firstRow="1" bandRow="1">
                <a:tableStyleId>{69012ECD-51FC-41F1-AA8D-1B2483CD663E}</a:tableStyleId>
              </a:tblPr>
              <a:tblGrid>
                <a:gridCol w="2292180">
                  <a:extLst>
                    <a:ext uri="{9D8B030D-6E8A-4147-A177-3AD203B41FA5}">
                      <a16:colId xmlns:a16="http://schemas.microsoft.com/office/drawing/2014/main" val="20000"/>
                    </a:ext>
                  </a:extLst>
                </a:gridCol>
                <a:gridCol w="1487149">
                  <a:extLst>
                    <a:ext uri="{9D8B030D-6E8A-4147-A177-3AD203B41FA5}">
                      <a16:colId xmlns:a16="http://schemas.microsoft.com/office/drawing/2014/main" val="20001"/>
                    </a:ext>
                  </a:extLst>
                </a:gridCol>
                <a:gridCol w="1487149">
                  <a:extLst>
                    <a:ext uri="{9D8B030D-6E8A-4147-A177-3AD203B41FA5}">
                      <a16:colId xmlns:a16="http://schemas.microsoft.com/office/drawing/2014/main" val="20002"/>
                    </a:ext>
                  </a:extLst>
                </a:gridCol>
                <a:gridCol w="1487149">
                  <a:extLst>
                    <a:ext uri="{9D8B030D-6E8A-4147-A177-3AD203B41FA5}">
                      <a16:colId xmlns:a16="http://schemas.microsoft.com/office/drawing/2014/main" val="20004"/>
                    </a:ext>
                  </a:extLst>
                </a:gridCol>
              </a:tblGrid>
              <a:tr h="557784">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solidFill>
                            <a:schemeClr val="bg1"/>
                          </a:solidFill>
                          <a:latin typeface="+mn-ea"/>
                          <a:ea typeface="+mn-ea"/>
                        </a:rPr>
                        <a:t>検出手法</a:t>
                      </a: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solidFill>
                            <a:schemeClr val="bg1"/>
                          </a:solidFill>
                          <a:latin typeface="+mn-ea"/>
                          <a:ea typeface="+mn-ea"/>
                        </a:rPr>
                        <a:t>適合率</a:t>
                      </a: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solidFill>
                            <a:schemeClr val="bg1"/>
                          </a:solidFill>
                          <a:latin typeface="+mn-ea"/>
                          <a:ea typeface="+mn-ea"/>
                        </a:rPr>
                        <a:t>再現率</a:t>
                      </a: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ja-JP" altLang="en-US" sz="1600" dirty="0">
                          <a:solidFill>
                            <a:schemeClr val="bg1"/>
                          </a:solidFill>
                          <a:latin typeface="+mn-ea"/>
                          <a:ea typeface="+mn-ea"/>
                        </a:rPr>
                        <a:t>検出時間 </a:t>
                      </a:r>
                    </a:p>
                  </a:txBody>
                  <a:tcPr anchor="ctr"/>
                </a:tc>
                <a:extLst>
                  <a:ext uri="{0D108BD9-81ED-4DB2-BD59-A6C34878D82A}">
                    <a16:rowId xmlns:a16="http://schemas.microsoft.com/office/drawing/2014/main" val="10000"/>
                  </a:ext>
                </a:extLst>
              </a:tr>
              <a:tr h="557784">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l"/>
                      <a:r>
                        <a:rPr kumimoji="1" lang="ja-JP" altLang="en-US" sz="1600" dirty="0">
                          <a:latin typeface="+mn-ea"/>
                          <a:ea typeface="+mn-ea"/>
                        </a:rPr>
                        <a:t>提案手法</a:t>
                      </a: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latin typeface="+mn-ea"/>
                          <a:ea typeface="+mn-ea"/>
                        </a:rPr>
                        <a:t>0.68</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latin typeface="+mn-ea"/>
                          <a:ea typeface="+mn-ea"/>
                        </a:rPr>
                        <a:t>0.70</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latin typeface="+mn-ea"/>
                          <a:ea typeface="+mn-ea"/>
                        </a:rPr>
                        <a:t>1</a:t>
                      </a:r>
                      <a:r>
                        <a:rPr kumimoji="1" lang="ja-JP" altLang="en-US" sz="1600" b="1" dirty="0">
                          <a:solidFill>
                            <a:srgbClr val="FF0000"/>
                          </a:solidFill>
                          <a:latin typeface="+mn-ea"/>
                          <a:ea typeface="+mn-ea"/>
                        </a:rPr>
                        <a:t>分 </a:t>
                      </a:r>
                      <a:r>
                        <a:rPr kumimoji="1" lang="en-US" altLang="ja-JP" sz="1600" b="1" dirty="0">
                          <a:solidFill>
                            <a:srgbClr val="FF0000"/>
                          </a:solidFill>
                          <a:latin typeface="+mn-ea"/>
                          <a:ea typeface="+mn-ea"/>
                        </a:rPr>
                        <a:t>47</a:t>
                      </a:r>
                      <a:r>
                        <a:rPr kumimoji="1" lang="ja-JP" altLang="en-US" sz="1600" b="1" dirty="0">
                          <a:solidFill>
                            <a:srgbClr val="FF0000"/>
                          </a:solidFill>
                          <a:latin typeface="+mn-ea"/>
                          <a:ea typeface="+mn-ea"/>
                        </a:rPr>
                        <a:t>秒</a:t>
                      </a:r>
                    </a:p>
                  </a:txBody>
                  <a:tcPr anchor="ctr"/>
                </a:tc>
                <a:extLst>
                  <a:ext uri="{0D108BD9-81ED-4DB2-BD59-A6C34878D82A}">
                    <a16:rowId xmlns:a16="http://schemas.microsoft.com/office/drawing/2014/main" val="10004"/>
                  </a:ext>
                </a:extLst>
              </a:tr>
              <a:tr h="557784">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l"/>
                      <a:r>
                        <a:rPr kumimoji="1" lang="ja-JP" altLang="en-US" sz="1600" dirty="0">
                          <a:latin typeface="+mn-ea"/>
                          <a:ea typeface="+mn-ea"/>
                        </a:rPr>
                        <a:t>関数クローン検出法</a:t>
                      </a: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latin typeface="+mn-ea"/>
                          <a:ea typeface="+mn-ea"/>
                        </a:rPr>
                        <a:t>0.67</a:t>
                      </a:r>
                      <a:endParaRPr kumimoji="1" lang="ja-JP" altLang="en-US" sz="1600"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latin typeface="+mn-ea"/>
                          <a:ea typeface="+mn-ea"/>
                        </a:rPr>
                        <a:t>0.47</a:t>
                      </a:r>
                      <a:endParaRPr kumimoji="1" lang="ja-JP" altLang="en-US" sz="1600"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dirty="0">
                          <a:solidFill>
                            <a:schemeClr val="tx1">
                              <a:lumMod val="90000"/>
                              <a:lumOff val="10000"/>
                            </a:schemeClr>
                          </a:solidFill>
                          <a:latin typeface="+mn-ea"/>
                          <a:ea typeface="+mn-ea"/>
                        </a:rPr>
                        <a:t>5</a:t>
                      </a:r>
                      <a:r>
                        <a:rPr kumimoji="1" lang="ja-JP" altLang="en-US" sz="1600" dirty="0">
                          <a:solidFill>
                            <a:schemeClr val="tx1">
                              <a:lumMod val="90000"/>
                              <a:lumOff val="10000"/>
                            </a:schemeClr>
                          </a:solidFill>
                          <a:latin typeface="+mn-ea"/>
                          <a:ea typeface="+mn-ea"/>
                        </a:rPr>
                        <a:t>分 </a:t>
                      </a:r>
                      <a:r>
                        <a:rPr kumimoji="1" lang="en-US" altLang="ja-JP" sz="1600" dirty="0">
                          <a:solidFill>
                            <a:schemeClr val="tx1">
                              <a:lumMod val="90000"/>
                              <a:lumOff val="10000"/>
                            </a:schemeClr>
                          </a:solidFill>
                          <a:latin typeface="+mn-ea"/>
                          <a:ea typeface="+mn-ea"/>
                        </a:rPr>
                        <a:t>29</a:t>
                      </a:r>
                      <a:r>
                        <a:rPr kumimoji="1" lang="ja-JP" altLang="en-US" sz="1600" dirty="0">
                          <a:solidFill>
                            <a:schemeClr val="tx1">
                              <a:lumMod val="90000"/>
                              <a:lumOff val="10000"/>
                            </a:schemeClr>
                          </a:solidFill>
                          <a:latin typeface="+mn-ea"/>
                          <a:ea typeface="+mn-ea"/>
                        </a:rPr>
                        <a:t>秒</a:t>
                      </a:r>
                    </a:p>
                  </a:txBody>
                  <a:tcPr anchor="ctr"/>
                </a:tc>
                <a:extLst>
                  <a:ext uri="{0D108BD9-81ED-4DB2-BD59-A6C34878D82A}">
                    <a16:rowId xmlns:a16="http://schemas.microsoft.com/office/drawing/2014/main" val="10008"/>
                  </a:ext>
                </a:extLst>
              </a:tr>
              <a:tr h="557784">
                <a:tc>
                  <a:txBody>
                    <a:bodyPr/>
                    <a:lstStyle/>
                    <a:p>
                      <a:pPr algn="l"/>
                      <a:r>
                        <a:rPr kumimoji="1" lang="en-US" altLang="ja-JP" sz="1600" dirty="0">
                          <a:latin typeface="+mn-ea"/>
                          <a:ea typeface="+mn-ea"/>
                        </a:rPr>
                        <a:t>CCFinderX</a:t>
                      </a:r>
                      <a:endParaRPr kumimoji="1" lang="ja-JP" altLang="en-US" sz="1600" dirty="0">
                        <a:latin typeface="+mn-ea"/>
                        <a:ea typeface="+mn-ea"/>
                      </a:endParaRPr>
                    </a:p>
                  </a:txBody>
                  <a:tcPr anchor="ctr"/>
                </a:tc>
                <a:tc>
                  <a:txBody>
                    <a:bodyPr/>
                    <a:lstStyle/>
                    <a:p>
                      <a:pPr algn="r"/>
                      <a:r>
                        <a:rPr kumimoji="1" lang="en-US" altLang="ja-JP" sz="1600" dirty="0">
                          <a:latin typeface="+mn-ea"/>
                          <a:ea typeface="+mn-ea"/>
                        </a:rPr>
                        <a:t>0.57</a:t>
                      </a:r>
                      <a:endParaRPr kumimoji="1" lang="ja-JP" altLang="en-US" sz="1600" dirty="0">
                        <a:solidFill>
                          <a:srgbClr val="FF0000"/>
                        </a:solidFill>
                        <a:latin typeface="+mn-ea"/>
                        <a:ea typeface="+mn-ea"/>
                      </a:endParaRPr>
                    </a:p>
                  </a:txBody>
                  <a:tcPr anchor="ctr"/>
                </a:tc>
                <a:tc>
                  <a:txBody>
                    <a:bodyPr/>
                    <a:lstStyle/>
                    <a:p>
                      <a:pPr algn="r"/>
                      <a:r>
                        <a:rPr kumimoji="1" lang="en-US" altLang="ja-JP" sz="1600" dirty="0">
                          <a:latin typeface="+mn-ea"/>
                          <a:ea typeface="+mn-ea"/>
                        </a:rPr>
                        <a:t>0.52</a:t>
                      </a:r>
                      <a:endParaRPr kumimoji="1" lang="ja-JP" altLang="en-US" sz="1600" dirty="0">
                        <a:solidFill>
                          <a:srgbClr val="FF0000"/>
                        </a:solidFill>
                        <a:latin typeface="+mn-ea"/>
                        <a:ea typeface="+mn-ea"/>
                      </a:endParaRPr>
                    </a:p>
                  </a:txBody>
                  <a:tcPr anchor="ctr"/>
                </a:tc>
                <a:tc>
                  <a:txBody>
                    <a:bodyPr/>
                    <a:lstStyle/>
                    <a:p>
                      <a:pPr algn="r"/>
                      <a:r>
                        <a:rPr kumimoji="1" lang="en-US" altLang="ja-JP" sz="1600" dirty="0">
                          <a:solidFill>
                            <a:schemeClr val="tx1">
                              <a:lumMod val="90000"/>
                              <a:lumOff val="10000"/>
                            </a:schemeClr>
                          </a:solidFill>
                          <a:latin typeface="+mn-ea"/>
                          <a:ea typeface="+mn-ea"/>
                        </a:rPr>
                        <a:t>3</a:t>
                      </a:r>
                      <a:r>
                        <a:rPr kumimoji="1" lang="ja-JP" altLang="en-US" sz="1600" dirty="0">
                          <a:solidFill>
                            <a:schemeClr val="tx1">
                              <a:lumMod val="90000"/>
                              <a:lumOff val="10000"/>
                            </a:schemeClr>
                          </a:solidFill>
                          <a:latin typeface="+mn-ea"/>
                          <a:ea typeface="+mn-ea"/>
                        </a:rPr>
                        <a:t>分 </a:t>
                      </a:r>
                      <a:r>
                        <a:rPr kumimoji="1" lang="en-US" altLang="ja-JP" sz="1600" dirty="0">
                          <a:solidFill>
                            <a:schemeClr val="tx1">
                              <a:lumMod val="90000"/>
                              <a:lumOff val="10000"/>
                            </a:schemeClr>
                          </a:solidFill>
                          <a:latin typeface="+mn-ea"/>
                          <a:ea typeface="+mn-ea"/>
                        </a:rPr>
                        <a:t>33</a:t>
                      </a:r>
                      <a:r>
                        <a:rPr kumimoji="1" lang="ja-JP" altLang="en-US" sz="1600" dirty="0">
                          <a:solidFill>
                            <a:schemeClr val="tx1">
                              <a:lumMod val="90000"/>
                              <a:lumOff val="10000"/>
                            </a:schemeClr>
                          </a:solidFill>
                          <a:latin typeface="+mn-ea"/>
                          <a:ea typeface="+mn-ea"/>
                        </a:rPr>
                        <a:t>秒</a:t>
                      </a:r>
                    </a:p>
                  </a:txBody>
                  <a:tcPr anchor="ctr"/>
                </a:tc>
                <a:extLst>
                  <a:ext uri="{0D108BD9-81ED-4DB2-BD59-A6C34878D82A}">
                    <a16:rowId xmlns:a16="http://schemas.microsoft.com/office/drawing/2014/main" val="240543445"/>
                  </a:ext>
                </a:extLst>
              </a:tr>
            </a:tbl>
          </a:graphicData>
        </a:graphic>
      </p:graphicFrame>
      <p:sp>
        <p:nvSpPr>
          <p:cNvPr id="7" name="テキスト ボックス 6">
            <a:extLst>
              <a:ext uri="{FF2B5EF4-FFF2-40B4-BE49-F238E27FC236}">
                <a16:creationId xmlns:a16="http://schemas.microsoft.com/office/drawing/2014/main" id="{624122F9-0577-D863-1322-A9CD9EEB9D30}"/>
              </a:ext>
            </a:extLst>
          </p:cNvPr>
          <p:cNvSpPr txBox="1"/>
          <p:nvPr/>
        </p:nvSpPr>
        <p:spPr>
          <a:xfrm>
            <a:off x="2496711" y="4700125"/>
            <a:ext cx="7198578" cy="338554"/>
          </a:xfrm>
          <a:prstGeom prst="rect">
            <a:avLst/>
          </a:prstGeom>
          <a:noFill/>
        </p:spPr>
        <p:txBody>
          <a:bodyPr wrap="square" rtlCol="0">
            <a:spAutoFit/>
          </a:bodyPr>
          <a:lstStyle/>
          <a:p>
            <a:pPr algn="ctr"/>
            <a:r>
              <a:rPr kumimoji="1" lang="en-US" altLang="ja-JP" sz="1600" dirty="0">
                <a:latin typeface="+mn-lt"/>
                <a:ea typeface="+mn-ea"/>
              </a:rPr>
              <a:t>※</a:t>
            </a:r>
            <a:r>
              <a:rPr kumimoji="1" lang="ja-JP" altLang="en-US" sz="1600" dirty="0">
                <a:latin typeface="+mn-lt"/>
                <a:ea typeface="+mn-ea"/>
              </a:rPr>
              <a:t> </a:t>
            </a:r>
            <a:r>
              <a:rPr kumimoji="1" lang="en-US" altLang="ja-JP" sz="1600" dirty="0">
                <a:latin typeface="+mn-lt"/>
                <a:ea typeface="+mn-ea"/>
              </a:rPr>
              <a:t>Apache HTTPD, Python, </a:t>
            </a:r>
            <a:r>
              <a:rPr lang="en-US" altLang="ja-JP" sz="1600" dirty="0">
                <a:latin typeface="+mn-lt"/>
                <a:ea typeface="+mn-ea"/>
              </a:rPr>
              <a:t>P</a:t>
            </a:r>
            <a:r>
              <a:rPr kumimoji="1" lang="en-US" altLang="ja-JP" sz="1600" dirty="0">
                <a:latin typeface="+mn-lt"/>
                <a:ea typeface="+mn-ea"/>
              </a:rPr>
              <a:t>ostgreSQL</a:t>
            </a:r>
            <a:r>
              <a:rPr kumimoji="1" lang="ja-JP" altLang="en-US" sz="1600" dirty="0">
                <a:latin typeface="+mn-lt"/>
                <a:ea typeface="+mn-ea"/>
              </a:rPr>
              <a:t> に対しての平均値を掲載</a:t>
            </a:r>
          </a:p>
        </p:txBody>
      </p:sp>
      <p:sp>
        <p:nvSpPr>
          <p:cNvPr id="9" name="角丸四角形 5">
            <a:extLst>
              <a:ext uri="{FF2B5EF4-FFF2-40B4-BE49-F238E27FC236}">
                <a16:creationId xmlns:a16="http://schemas.microsoft.com/office/drawing/2014/main" id="{3B4747BF-468B-B7F3-8F94-A56317A86F5E}"/>
              </a:ext>
            </a:extLst>
          </p:cNvPr>
          <p:cNvSpPr/>
          <p:nvPr/>
        </p:nvSpPr>
        <p:spPr bwMode="auto">
          <a:xfrm>
            <a:off x="2200657" y="5269160"/>
            <a:ext cx="7790687" cy="1303630"/>
          </a:xfrm>
          <a:prstGeom prst="round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b"/>
          <a:lstStyle/>
          <a:p>
            <a:pPr>
              <a:spcBef>
                <a:spcPts val="0"/>
              </a:spcBef>
              <a:spcAft>
                <a:spcPts val="0"/>
              </a:spcAft>
              <a:tabLst>
                <a:tab pos="1255713" algn="l"/>
                <a:tab pos="2152650" algn="l"/>
              </a:tabLst>
              <a:defRPr/>
            </a:pPr>
            <a:r>
              <a:rPr lang="ja-JP" altLang="en-US" sz="2000" dirty="0"/>
              <a:t>適合率</a:t>
            </a:r>
            <a:r>
              <a:rPr lang="en-US" altLang="ja-JP" sz="2000" dirty="0"/>
              <a:t>	</a:t>
            </a:r>
            <a:r>
              <a:rPr lang="ja-JP" altLang="en-US" sz="2000" dirty="0"/>
              <a:t>同等</a:t>
            </a:r>
            <a:r>
              <a:rPr lang="en-US" altLang="ja-JP" sz="2000" dirty="0"/>
              <a:t>	</a:t>
            </a:r>
            <a:r>
              <a:rPr lang="ja-JP" altLang="en-US" sz="2000" dirty="0"/>
              <a:t>ブロッククローンも保守対象となりやすい</a:t>
            </a:r>
            <a:endParaRPr lang="en-US" altLang="ja-JP" sz="2000" dirty="0"/>
          </a:p>
          <a:p>
            <a:pPr>
              <a:spcBef>
                <a:spcPts val="0"/>
              </a:spcBef>
              <a:spcAft>
                <a:spcPts val="0"/>
              </a:spcAft>
              <a:tabLst>
                <a:tab pos="1255713" algn="l"/>
                <a:tab pos="2152650" algn="l"/>
              </a:tabLst>
              <a:defRPr/>
            </a:pPr>
            <a:r>
              <a:rPr lang="ja-JP" altLang="en-US" sz="2000" dirty="0"/>
              <a:t>再現率</a:t>
            </a:r>
            <a:r>
              <a:rPr lang="en-US" altLang="ja-JP" sz="2000" dirty="0"/>
              <a:t>	</a:t>
            </a:r>
            <a:r>
              <a:rPr lang="ja-JP" altLang="en-US" sz="2000" dirty="0"/>
              <a:t>高い</a:t>
            </a:r>
            <a:r>
              <a:rPr lang="en-US" altLang="ja-JP" sz="2000" dirty="0"/>
              <a:t>	</a:t>
            </a:r>
            <a:r>
              <a:rPr lang="ja-JP" altLang="en-US" sz="2000" dirty="0"/>
              <a:t>検出粒度を下げたことで検出数増加</a:t>
            </a:r>
            <a:endParaRPr lang="en-US" altLang="ja-JP" sz="2000" dirty="0"/>
          </a:p>
          <a:p>
            <a:pPr>
              <a:spcBef>
                <a:spcPts val="0"/>
              </a:spcBef>
              <a:spcAft>
                <a:spcPts val="0"/>
              </a:spcAft>
              <a:tabLst>
                <a:tab pos="1255713" algn="l"/>
                <a:tab pos="2152650" algn="l"/>
              </a:tabLst>
              <a:defRPr/>
            </a:pPr>
            <a:r>
              <a:rPr lang="ja-JP" altLang="en-US" sz="2000" dirty="0"/>
              <a:t>検出時間</a:t>
            </a:r>
            <a:r>
              <a:rPr lang="en-US" altLang="ja-JP" sz="2000" dirty="0"/>
              <a:t>	</a:t>
            </a:r>
            <a:r>
              <a:rPr lang="ja-JP" altLang="en-US" sz="2000" dirty="0"/>
              <a:t>短い</a:t>
            </a:r>
            <a:r>
              <a:rPr lang="en-US" altLang="ja-JP" sz="2000" dirty="0"/>
              <a:t>	LSH</a:t>
            </a:r>
            <a:r>
              <a:rPr lang="ja-JP" altLang="en-US" sz="2000" dirty="0"/>
              <a:t>アルゴリズムを変更したことによる高速化</a:t>
            </a:r>
            <a:endParaRPr lang="en-US" altLang="ja-JP" sz="2000" dirty="0"/>
          </a:p>
        </p:txBody>
      </p:sp>
      <p:sp>
        <p:nvSpPr>
          <p:cNvPr id="3" name="スライド番号プレースホルダー 2">
            <a:extLst>
              <a:ext uri="{FF2B5EF4-FFF2-40B4-BE49-F238E27FC236}">
                <a16:creationId xmlns:a16="http://schemas.microsoft.com/office/drawing/2014/main" id="{A5DF36AC-664C-D613-93CB-3400FE47DEFD}"/>
              </a:ext>
            </a:extLst>
          </p:cNvPr>
          <p:cNvSpPr>
            <a:spLocks noGrp="1"/>
          </p:cNvSpPr>
          <p:nvPr>
            <p:ph type="sldNum" sz="quarter" idx="4"/>
          </p:nvPr>
        </p:nvSpPr>
        <p:spPr/>
        <p:txBody>
          <a:bodyPr/>
          <a:lstStyle/>
          <a:p>
            <a:fld id="{DDF0A04B-3F96-455C-AC58-511E5C06C175}" type="slidenum">
              <a:rPr lang="ja-JP" altLang="en-US" smtClean="0"/>
              <a:pPr/>
              <a:t>22</a:t>
            </a:fld>
            <a:endParaRPr lang="ja-JP" altLang="en-US" dirty="0"/>
          </a:p>
        </p:txBody>
      </p:sp>
    </p:spTree>
    <p:extLst>
      <p:ext uri="{BB962C8B-B14F-4D97-AF65-F5344CB8AC3E}">
        <p14:creationId xmlns:p14="http://schemas.microsoft.com/office/powerpoint/2010/main" val="2260063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F488C-7CD2-960D-84D7-F3E480A9935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F6B2888-E2E4-68C6-64DD-300FC1F74BF7}"/>
              </a:ext>
            </a:extLst>
          </p:cNvPr>
          <p:cNvSpPr>
            <a:spLocks noGrp="1"/>
          </p:cNvSpPr>
          <p:nvPr>
            <p:ph type="title"/>
          </p:nvPr>
        </p:nvSpPr>
        <p:spPr/>
        <p:txBody>
          <a:bodyPr/>
          <a:lstStyle/>
          <a:p>
            <a:r>
              <a:rPr kumimoji="1" lang="ja-JP" altLang="en-US" dirty="0"/>
              <a:t>評価結果 </a:t>
            </a:r>
            <a:r>
              <a:rPr lang="ja-JP" altLang="en-US" dirty="0"/>
              <a:t>～スケーラビリティ～</a:t>
            </a:r>
            <a:endParaRPr kumimoji="1" lang="ja-JP" altLang="en-US" dirty="0"/>
          </a:p>
        </p:txBody>
      </p:sp>
      <p:sp>
        <p:nvSpPr>
          <p:cNvPr id="4" name="コンテンツ プレースホルダー 3">
            <a:extLst>
              <a:ext uri="{FF2B5EF4-FFF2-40B4-BE49-F238E27FC236}">
                <a16:creationId xmlns:a16="http://schemas.microsoft.com/office/drawing/2014/main" id="{65E3201C-FCD2-1950-C3BB-4FDEAD6138BB}"/>
              </a:ext>
            </a:extLst>
          </p:cNvPr>
          <p:cNvSpPr>
            <a:spLocks noGrp="1"/>
          </p:cNvSpPr>
          <p:nvPr>
            <p:ph idx="10"/>
          </p:nvPr>
        </p:nvSpPr>
        <p:spPr/>
        <p:txBody>
          <a:bodyPr>
            <a:normAutofit fontScale="92500" lnSpcReduction="20000"/>
          </a:bodyPr>
          <a:lstStyle/>
          <a:p>
            <a:r>
              <a:rPr kumimoji="1" lang="en-US" altLang="ja-JP" dirty="0"/>
              <a:t>10M</a:t>
            </a:r>
            <a:r>
              <a:rPr lang="en-US" altLang="ja-JP" dirty="0"/>
              <a:t>LOC</a:t>
            </a:r>
            <a:r>
              <a:rPr lang="ja-JP" altLang="en-US" dirty="0"/>
              <a:t>の大規模なデータセットを対象に，提案手法はメモリ不足エラーを起こすことなく，</a:t>
            </a:r>
            <a:endParaRPr lang="en-US" altLang="ja-JP" dirty="0"/>
          </a:p>
          <a:p>
            <a:r>
              <a:rPr lang="ja-JP" altLang="en-US" dirty="0"/>
              <a:t>約</a:t>
            </a:r>
            <a:r>
              <a:rPr lang="en-US" altLang="ja-JP" dirty="0"/>
              <a:t>29</a:t>
            </a:r>
            <a:r>
              <a:rPr lang="ja-JP" altLang="en-US" dirty="0"/>
              <a:t>分と最も高速に実行完了した</a:t>
            </a:r>
            <a:endParaRPr kumimoji="1" lang="en-US" altLang="ja-JP" dirty="0"/>
          </a:p>
        </p:txBody>
      </p:sp>
      <p:graphicFrame>
        <p:nvGraphicFramePr>
          <p:cNvPr id="6" name="コンテンツ プレースホルダー 4">
            <a:extLst>
              <a:ext uri="{FF2B5EF4-FFF2-40B4-BE49-F238E27FC236}">
                <a16:creationId xmlns:a16="http://schemas.microsoft.com/office/drawing/2014/main" id="{CE0AABDC-6127-1C18-FD9B-0B63EC6E7333}"/>
              </a:ext>
            </a:extLst>
          </p:cNvPr>
          <p:cNvGraphicFramePr>
            <a:graphicFrameLocks/>
          </p:cNvGraphicFramePr>
          <p:nvPr>
            <p:extLst>
              <p:ext uri="{D42A27DB-BD31-4B8C-83A1-F6EECF244321}">
                <p14:modId xmlns:p14="http://schemas.microsoft.com/office/powerpoint/2010/main" val="1360622907"/>
              </p:ext>
            </p:extLst>
          </p:nvPr>
        </p:nvGraphicFramePr>
        <p:xfrm>
          <a:off x="752475" y="2981325"/>
          <a:ext cx="10527052" cy="2721482"/>
        </p:xfrm>
        <a:graphic>
          <a:graphicData uri="http://schemas.openxmlformats.org/drawingml/2006/table">
            <a:tbl>
              <a:tblPr firstRow="1" bandRow="1">
                <a:tableStyleId>{69012ECD-51FC-41F1-AA8D-1B2483CD663E}</a:tableStyleId>
              </a:tblPr>
              <a:tblGrid>
                <a:gridCol w="1673302">
                  <a:extLst>
                    <a:ext uri="{9D8B030D-6E8A-4147-A177-3AD203B41FA5}">
                      <a16:colId xmlns:a16="http://schemas.microsoft.com/office/drawing/2014/main" val="20000"/>
                    </a:ext>
                  </a:extLst>
                </a:gridCol>
                <a:gridCol w="1770750">
                  <a:extLst>
                    <a:ext uri="{9D8B030D-6E8A-4147-A177-3AD203B41FA5}">
                      <a16:colId xmlns:a16="http://schemas.microsoft.com/office/drawing/2014/main" val="20001"/>
                    </a:ext>
                  </a:extLst>
                </a:gridCol>
                <a:gridCol w="1770750">
                  <a:extLst>
                    <a:ext uri="{9D8B030D-6E8A-4147-A177-3AD203B41FA5}">
                      <a16:colId xmlns:a16="http://schemas.microsoft.com/office/drawing/2014/main" val="20002"/>
                    </a:ext>
                  </a:extLst>
                </a:gridCol>
                <a:gridCol w="1770750">
                  <a:extLst>
                    <a:ext uri="{9D8B030D-6E8A-4147-A177-3AD203B41FA5}">
                      <a16:colId xmlns:a16="http://schemas.microsoft.com/office/drawing/2014/main" val="20004"/>
                    </a:ext>
                  </a:extLst>
                </a:gridCol>
                <a:gridCol w="1770750">
                  <a:extLst>
                    <a:ext uri="{9D8B030D-6E8A-4147-A177-3AD203B41FA5}">
                      <a16:colId xmlns:a16="http://schemas.microsoft.com/office/drawing/2014/main" val="2950148155"/>
                    </a:ext>
                  </a:extLst>
                </a:gridCol>
                <a:gridCol w="1770750">
                  <a:extLst>
                    <a:ext uri="{9D8B030D-6E8A-4147-A177-3AD203B41FA5}">
                      <a16:colId xmlns:a16="http://schemas.microsoft.com/office/drawing/2014/main" val="573789146"/>
                    </a:ext>
                  </a:extLst>
                </a:gridCol>
              </a:tblGrid>
              <a:tr h="667602">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endParaRPr kumimoji="1" lang="ja-JP" altLang="en-US" sz="1600" dirty="0">
                        <a:solidFill>
                          <a:schemeClr val="bg1"/>
                        </a:solidFill>
                      </a:endParaRP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en-US" altLang="ja-JP" sz="1600" dirty="0">
                          <a:solidFill>
                            <a:schemeClr val="bg1"/>
                          </a:solidFill>
                        </a:rPr>
                        <a:t>1K</a:t>
                      </a:r>
                      <a:endParaRPr kumimoji="1" lang="ja-JP" altLang="en-US" sz="1600" dirty="0">
                        <a:solidFill>
                          <a:schemeClr val="bg1"/>
                        </a:solidFill>
                      </a:endParaRP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en-US" altLang="ja-JP" sz="1600" dirty="0">
                          <a:solidFill>
                            <a:schemeClr val="bg1"/>
                          </a:solidFill>
                        </a:rPr>
                        <a:t>10K</a:t>
                      </a:r>
                      <a:endParaRPr kumimoji="1" lang="ja-JP" altLang="en-US" sz="1600" dirty="0">
                        <a:solidFill>
                          <a:schemeClr val="bg1"/>
                        </a:solidFill>
                      </a:endParaRP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en-US" altLang="ja-JP" sz="1600" dirty="0">
                          <a:solidFill>
                            <a:schemeClr val="bg1"/>
                          </a:solidFill>
                        </a:rPr>
                        <a:t>100K</a:t>
                      </a:r>
                      <a:endParaRPr kumimoji="1" lang="ja-JP" altLang="en-US" sz="1600" dirty="0">
                        <a:solidFill>
                          <a:schemeClr val="bg1"/>
                        </a:solidFill>
                      </a:endParaRP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en-US" altLang="ja-JP" sz="1600" dirty="0">
                          <a:solidFill>
                            <a:schemeClr val="bg1"/>
                          </a:solidFill>
                        </a:rPr>
                        <a:t>1M</a:t>
                      </a:r>
                      <a:endParaRPr kumimoji="1" lang="ja-JP" altLang="en-US" sz="1600" dirty="0">
                        <a:solidFill>
                          <a:schemeClr val="bg1"/>
                        </a:solidFill>
                      </a:endParaRPr>
                    </a:p>
                  </a:txBody>
                  <a:tcPr anchor="ctr"/>
                </a:tc>
                <a:tc>
                  <a:txBody>
                    <a:bodyPr/>
                    <a:lstStyle>
                      <a:lvl1pPr marL="0" algn="l" defTabSz="914400" rtl="0" eaLnBrk="1" latinLnBrk="0" hangingPunct="1">
                        <a:defRPr kumimoji="1" sz="1800" b="1" kern="1200">
                          <a:solidFill>
                            <a:schemeClr val="bg1"/>
                          </a:solidFill>
                          <a:latin typeface="Segoe UI"/>
                          <a:ea typeface="メイリオ"/>
                        </a:defRPr>
                      </a:lvl1pPr>
                      <a:lvl2pPr marL="457200" algn="l" defTabSz="914400" rtl="0" eaLnBrk="1" latinLnBrk="0" hangingPunct="1">
                        <a:defRPr kumimoji="1" sz="1800" b="1" kern="1200">
                          <a:solidFill>
                            <a:schemeClr val="bg1"/>
                          </a:solidFill>
                          <a:latin typeface="Segoe UI"/>
                          <a:ea typeface="メイリオ"/>
                        </a:defRPr>
                      </a:lvl2pPr>
                      <a:lvl3pPr marL="914400" algn="l" defTabSz="914400" rtl="0" eaLnBrk="1" latinLnBrk="0" hangingPunct="1">
                        <a:defRPr kumimoji="1" sz="1800" b="1" kern="1200">
                          <a:solidFill>
                            <a:schemeClr val="bg1"/>
                          </a:solidFill>
                          <a:latin typeface="Segoe UI"/>
                          <a:ea typeface="メイリオ"/>
                        </a:defRPr>
                      </a:lvl3pPr>
                      <a:lvl4pPr marL="1371600" algn="l" defTabSz="914400" rtl="0" eaLnBrk="1" latinLnBrk="0" hangingPunct="1">
                        <a:defRPr kumimoji="1" sz="1800" b="1" kern="1200">
                          <a:solidFill>
                            <a:schemeClr val="bg1"/>
                          </a:solidFill>
                          <a:latin typeface="Segoe UI"/>
                          <a:ea typeface="メイリオ"/>
                        </a:defRPr>
                      </a:lvl4pPr>
                      <a:lvl5pPr marL="1828800" algn="l" defTabSz="914400" rtl="0" eaLnBrk="1" latinLnBrk="0" hangingPunct="1">
                        <a:defRPr kumimoji="1" sz="1800" b="1" kern="1200">
                          <a:solidFill>
                            <a:schemeClr val="bg1"/>
                          </a:solidFill>
                          <a:latin typeface="Segoe UI"/>
                          <a:ea typeface="メイリオ"/>
                        </a:defRPr>
                      </a:lvl5pPr>
                      <a:lvl6pPr marL="2286000" algn="l" defTabSz="914400" rtl="0" eaLnBrk="1" latinLnBrk="0" hangingPunct="1">
                        <a:defRPr kumimoji="1" sz="1800" b="1" kern="1200">
                          <a:solidFill>
                            <a:schemeClr val="bg1"/>
                          </a:solidFill>
                          <a:latin typeface="Segoe UI"/>
                          <a:ea typeface="メイリオ"/>
                        </a:defRPr>
                      </a:lvl6pPr>
                      <a:lvl7pPr marL="2743200" algn="l" defTabSz="914400" rtl="0" eaLnBrk="1" latinLnBrk="0" hangingPunct="1">
                        <a:defRPr kumimoji="1" sz="1800" b="1" kern="1200">
                          <a:solidFill>
                            <a:schemeClr val="bg1"/>
                          </a:solidFill>
                          <a:latin typeface="Segoe UI"/>
                          <a:ea typeface="メイリオ"/>
                        </a:defRPr>
                      </a:lvl7pPr>
                      <a:lvl8pPr marL="3200400" algn="l" defTabSz="914400" rtl="0" eaLnBrk="1" latinLnBrk="0" hangingPunct="1">
                        <a:defRPr kumimoji="1" sz="1800" b="1" kern="1200">
                          <a:solidFill>
                            <a:schemeClr val="bg1"/>
                          </a:solidFill>
                          <a:latin typeface="Segoe UI"/>
                          <a:ea typeface="メイリオ"/>
                        </a:defRPr>
                      </a:lvl8pPr>
                      <a:lvl9pPr marL="3657600" algn="l" defTabSz="914400" rtl="0" eaLnBrk="1" latinLnBrk="0" hangingPunct="1">
                        <a:defRPr kumimoji="1" sz="1800" b="1" kern="1200">
                          <a:solidFill>
                            <a:schemeClr val="bg1"/>
                          </a:solidFill>
                          <a:latin typeface="Segoe UI"/>
                          <a:ea typeface="メイリオ"/>
                        </a:defRPr>
                      </a:lvl9pPr>
                    </a:lstStyle>
                    <a:p>
                      <a:pPr algn="ctr"/>
                      <a:r>
                        <a:rPr kumimoji="1" lang="en-US" altLang="ja-JP" sz="1600" dirty="0">
                          <a:solidFill>
                            <a:schemeClr val="bg1"/>
                          </a:solidFill>
                        </a:rPr>
                        <a:t>10M</a:t>
                      </a:r>
                      <a:endParaRPr kumimoji="1" lang="ja-JP" altLang="en-US" sz="1600" dirty="0">
                        <a:solidFill>
                          <a:schemeClr val="bg1"/>
                        </a:solidFill>
                      </a:endParaRPr>
                    </a:p>
                  </a:txBody>
                  <a:tcPr anchor="ctr"/>
                </a:tc>
                <a:extLst>
                  <a:ext uri="{0D108BD9-81ED-4DB2-BD59-A6C34878D82A}">
                    <a16:rowId xmlns:a16="http://schemas.microsoft.com/office/drawing/2014/main" val="10000"/>
                  </a:ext>
                </a:extLst>
              </a:tr>
              <a:tr h="667602">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l"/>
                      <a:r>
                        <a:rPr kumimoji="1" lang="ja-JP" altLang="en-US" sz="1600" dirty="0">
                          <a:solidFill>
                            <a:schemeClr val="tx1">
                              <a:lumMod val="90000"/>
                              <a:lumOff val="10000"/>
                            </a:schemeClr>
                          </a:solidFill>
                        </a:rPr>
                        <a:t>提案手法</a:t>
                      </a:r>
                      <a:endParaRPr kumimoji="1" lang="ja-JP" altLang="en-US" sz="1600" dirty="0">
                        <a:solidFill>
                          <a:schemeClr val="tx1">
                            <a:lumMod val="90000"/>
                            <a:lumOff val="10000"/>
                          </a:schemeClr>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rPr>
                        <a:t>1</a:t>
                      </a:r>
                      <a:r>
                        <a:rPr kumimoji="1" lang="ja-JP" altLang="en-US" sz="1600" b="1" dirty="0">
                          <a:solidFill>
                            <a:srgbClr val="FF0000"/>
                          </a:solidFill>
                        </a:rPr>
                        <a:t>秒</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rPr>
                        <a:t>2</a:t>
                      </a:r>
                      <a:r>
                        <a:rPr kumimoji="1" lang="ja-JP" altLang="en-US" sz="1600" b="1" dirty="0">
                          <a:solidFill>
                            <a:srgbClr val="FF0000"/>
                          </a:solidFill>
                        </a:rPr>
                        <a:t>秒</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rPr>
                        <a:t>16</a:t>
                      </a:r>
                      <a:r>
                        <a:rPr kumimoji="1" lang="ja-JP" altLang="en-US" sz="1600" b="1" dirty="0">
                          <a:solidFill>
                            <a:srgbClr val="FF0000"/>
                          </a:solidFill>
                        </a:rPr>
                        <a:t>秒</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rPr>
                        <a:t>3</a:t>
                      </a:r>
                      <a:r>
                        <a:rPr kumimoji="1" lang="ja-JP" altLang="en-US" sz="1600" b="1" dirty="0">
                          <a:solidFill>
                            <a:srgbClr val="FF0000"/>
                          </a:solidFill>
                        </a:rPr>
                        <a:t>分</a:t>
                      </a:r>
                      <a:r>
                        <a:rPr kumimoji="1" lang="en-US" altLang="ja-JP" sz="1600" b="1" dirty="0">
                          <a:solidFill>
                            <a:srgbClr val="FF0000"/>
                          </a:solidFill>
                        </a:rPr>
                        <a:t> 1</a:t>
                      </a:r>
                      <a:r>
                        <a:rPr kumimoji="1" lang="ja-JP" altLang="en-US" sz="1600" b="1" dirty="0">
                          <a:solidFill>
                            <a:srgbClr val="FF0000"/>
                          </a:solidFill>
                        </a:rPr>
                        <a:t>秒</a:t>
                      </a:r>
                      <a:endParaRPr kumimoji="1" lang="ja-JP" altLang="en-US" sz="1600" b="1" dirty="0">
                        <a:solidFill>
                          <a:srgbClr val="FF0000"/>
                        </a:solidFill>
                        <a:latin typeface="+mn-ea"/>
                        <a:ea typeface="+mn-ea"/>
                      </a:endParaRPr>
                    </a:p>
                  </a:txBody>
                  <a:tcPr anchor="ctr"/>
                </a:tc>
                <a:tc>
                  <a:txBody>
                    <a:bodyPr/>
                    <a:lstStyle>
                      <a:lvl1pPr marL="0" algn="l" defTabSz="914400" rtl="0" eaLnBrk="1" latinLnBrk="0" hangingPunct="1">
                        <a:defRPr kumimoji="1" sz="1800" kern="1200">
                          <a:solidFill>
                            <a:schemeClr val="tx1"/>
                          </a:solidFill>
                          <a:latin typeface="Segoe UI"/>
                          <a:ea typeface="メイリオ"/>
                        </a:defRPr>
                      </a:lvl1pPr>
                      <a:lvl2pPr marL="457200" algn="l" defTabSz="914400" rtl="0" eaLnBrk="1" latinLnBrk="0" hangingPunct="1">
                        <a:defRPr kumimoji="1" sz="1800" kern="1200">
                          <a:solidFill>
                            <a:schemeClr val="tx1"/>
                          </a:solidFill>
                          <a:latin typeface="Segoe UI"/>
                          <a:ea typeface="メイリオ"/>
                        </a:defRPr>
                      </a:lvl2pPr>
                      <a:lvl3pPr marL="914400" algn="l" defTabSz="914400" rtl="0" eaLnBrk="1" latinLnBrk="0" hangingPunct="1">
                        <a:defRPr kumimoji="1" sz="1800" kern="1200">
                          <a:solidFill>
                            <a:schemeClr val="tx1"/>
                          </a:solidFill>
                          <a:latin typeface="Segoe UI"/>
                          <a:ea typeface="メイリオ"/>
                        </a:defRPr>
                      </a:lvl3pPr>
                      <a:lvl4pPr marL="1371600" algn="l" defTabSz="914400" rtl="0" eaLnBrk="1" latinLnBrk="0" hangingPunct="1">
                        <a:defRPr kumimoji="1" sz="1800" kern="1200">
                          <a:solidFill>
                            <a:schemeClr val="tx1"/>
                          </a:solidFill>
                          <a:latin typeface="Segoe UI"/>
                          <a:ea typeface="メイリオ"/>
                        </a:defRPr>
                      </a:lvl4pPr>
                      <a:lvl5pPr marL="1828800" algn="l" defTabSz="914400" rtl="0" eaLnBrk="1" latinLnBrk="0" hangingPunct="1">
                        <a:defRPr kumimoji="1" sz="1800" kern="1200">
                          <a:solidFill>
                            <a:schemeClr val="tx1"/>
                          </a:solidFill>
                          <a:latin typeface="Segoe UI"/>
                          <a:ea typeface="メイリオ"/>
                        </a:defRPr>
                      </a:lvl5pPr>
                      <a:lvl6pPr marL="2286000" algn="l" defTabSz="914400" rtl="0" eaLnBrk="1" latinLnBrk="0" hangingPunct="1">
                        <a:defRPr kumimoji="1" sz="1800" kern="1200">
                          <a:solidFill>
                            <a:schemeClr val="tx1"/>
                          </a:solidFill>
                          <a:latin typeface="Segoe UI"/>
                          <a:ea typeface="メイリオ"/>
                        </a:defRPr>
                      </a:lvl6pPr>
                      <a:lvl7pPr marL="2743200" algn="l" defTabSz="914400" rtl="0" eaLnBrk="1" latinLnBrk="0" hangingPunct="1">
                        <a:defRPr kumimoji="1" sz="1800" kern="1200">
                          <a:solidFill>
                            <a:schemeClr val="tx1"/>
                          </a:solidFill>
                          <a:latin typeface="Segoe UI"/>
                          <a:ea typeface="メイリオ"/>
                        </a:defRPr>
                      </a:lvl7pPr>
                      <a:lvl8pPr marL="3200400" algn="l" defTabSz="914400" rtl="0" eaLnBrk="1" latinLnBrk="0" hangingPunct="1">
                        <a:defRPr kumimoji="1" sz="1800" kern="1200">
                          <a:solidFill>
                            <a:schemeClr val="tx1"/>
                          </a:solidFill>
                          <a:latin typeface="Segoe UI"/>
                          <a:ea typeface="メイリオ"/>
                        </a:defRPr>
                      </a:lvl8pPr>
                      <a:lvl9pPr marL="3657600" algn="l" defTabSz="914400" rtl="0" eaLnBrk="1" latinLnBrk="0" hangingPunct="1">
                        <a:defRPr kumimoji="1" sz="1800" kern="1200">
                          <a:solidFill>
                            <a:schemeClr val="tx1"/>
                          </a:solidFill>
                          <a:latin typeface="Segoe UI"/>
                          <a:ea typeface="メイリオ"/>
                        </a:defRPr>
                      </a:lvl9pPr>
                    </a:lstStyle>
                    <a:p>
                      <a:pPr algn="r"/>
                      <a:r>
                        <a:rPr kumimoji="1" lang="en-US" altLang="ja-JP" sz="1600" b="1" dirty="0">
                          <a:solidFill>
                            <a:srgbClr val="FF0000"/>
                          </a:solidFill>
                        </a:rPr>
                        <a:t>29</a:t>
                      </a:r>
                      <a:r>
                        <a:rPr kumimoji="1" lang="ja-JP" altLang="en-US" sz="1600" b="1" dirty="0">
                          <a:solidFill>
                            <a:srgbClr val="FF0000"/>
                          </a:solidFill>
                        </a:rPr>
                        <a:t>分</a:t>
                      </a:r>
                      <a:r>
                        <a:rPr kumimoji="1" lang="en-US" altLang="ja-JP" sz="1600" b="1" dirty="0">
                          <a:solidFill>
                            <a:srgbClr val="FF0000"/>
                          </a:solidFill>
                        </a:rPr>
                        <a:t> 9</a:t>
                      </a:r>
                      <a:r>
                        <a:rPr kumimoji="1" lang="ja-JP" altLang="en-US" sz="1600" b="1" dirty="0">
                          <a:solidFill>
                            <a:srgbClr val="FF0000"/>
                          </a:solidFill>
                        </a:rPr>
                        <a:t>秒</a:t>
                      </a:r>
                      <a:endParaRPr kumimoji="1" lang="ja-JP" altLang="en-US" sz="1600" b="1" dirty="0">
                        <a:solidFill>
                          <a:srgbClr val="FF0000"/>
                        </a:solidFill>
                        <a:latin typeface="+mn-ea"/>
                        <a:ea typeface="+mn-ea"/>
                      </a:endParaRPr>
                    </a:p>
                  </a:txBody>
                  <a:tcPr anchor="ctr"/>
                </a:tc>
                <a:extLst>
                  <a:ext uri="{0D108BD9-81ED-4DB2-BD59-A6C34878D82A}">
                    <a16:rowId xmlns:a16="http://schemas.microsoft.com/office/drawing/2014/main" val="10004"/>
                  </a:ext>
                </a:extLst>
              </a:tr>
              <a:tr h="693139">
                <a:tc>
                  <a:txBody>
                    <a:bodyPr/>
                    <a:lstStyle/>
                    <a:p>
                      <a:pPr algn="l"/>
                      <a:r>
                        <a:rPr kumimoji="1" lang="ja-JP" altLang="en-US" sz="1600" dirty="0">
                          <a:solidFill>
                            <a:schemeClr val="tx1">
                              <a:lumMod val="90000"/>
                              <a:lumOff val="10000"/>
                            </a:schemeClr>
                          </a:solidFill>
                        </a:rPr>
                        <a:t>関数クローン</a:t>
                      </a:r>
                      <a:endParaRPr kumimoji="1" lang="en-US" altLang="ja-JP" sz="1600" dirty="0">
                        <a:solidFill>
                          <a:schemeClr val="tx1">
                            <a:lumMod val="90000"/>
                            <a:lumOff val="10000"/>
                          </a:schemeClr>
                        </a:solidFill>
                      </a:endParaRPr>
                    </a:p>
                    <a:p>
                      <a:pPr algn="l"/>
                      <a:r>
                        <a:rPr kumimoji="1" lang="ja-JP" altLang="en-US" sz="1600" dirty="0">
                          <a:solidFill>
                            <a:schemeClr val="tx1">
                              <a:lumMod val="90000"/>
                              <a:lumOff val="10000"/>
                            </a:schemeClr>
                          </a:solidFill>
                        </a:rPr>
                        <a:t>検出手法</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11</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15</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2</a:t>
                      </a:r>
                      <a:r>
                        <a:rPr kumimoji="1" lang="ja-JP" altLang="en-US" sz="1600" dirty="0">
                          <a:solidFill>
                            <a:schemeClr val="tx1">
                              <a:lumMod val="90000"/>
                              <a:lumOff val="10000"/>
                            </a:schemeClr>
                          </a:solidFill>
                        </a:rPr>
                        <a:t>分</a:t>
                      </a:r>
                      <a:r>
                        <a:rPr kumimoji="1" lang="en-US" altLang="ja-JP" sz="1600" dirty="0">
                          <a:solidFill>
                            <a:schemeClr val="tx1">
                              <a:lumMod val="90000"/>
                              <a:lumOff val="10000"/>
                            </a:schemeClr>
                          </a:solidFill>
                        </a:rPr>
                        <a:t>25</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20</a:t>
                      </a:r>
                      <a:r>
                        <a:rPr kumimoji="1" lang="ja-JP" altLang="en-US" sz="1600" dirty="0">
                          <a:solidFill>
                            <a:schemeClr val="tx1">
                              <a:lumMod val="90000"/>
                              <a:lumOff val="10000"/>
                            </a:schemeClr>
                          </a:solidFill>
                        </a:rPr>
                        <a:t>分</a:t>
                      </a:r>
                      <a:r>
                        <a:rPr kumimoji="1" lang="en-US" altLang="ja-JP" sz="1600" dirty="0">
                          <a:solidFill>
                            <a:schemeClr val="tx1">
                              <a:lumMod val="90000"/>
                              <a:lumOff val="10000"/>
                            </a:schemeClr>
                          </a:solidFill>
                        </a:rPr>
                        <a:t>4</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ja-JP" altLang="en-US" sz="1600" dirty="0">
                          <a:solidFill>
                            <a:schemeClr val="tx1">
                              <a:lumMod val="90000"/>
                              <a:lumOff val="10000"/>
                            </a:schemeClr>
                          </a:solidFill>
                        </a:rPr>
                        <a:t>メモリ不足</a:t>
                      </a:r>
                      <a:endParaRPr kumimoji="1" lang="en-US" altLang="ja-JP" sz="1600" dirty="0">
                        <a:solidFill>
                          <a:schemeClr val="tx1">
                            <a:lumMod val="90000"/>
                            <a:lumOff val="10000"/>
                          </a:schemeClr>
                        </a:solidFill>
                      </a:endParaRPr>
                    </a:p>
                    <a:p>
                      <a:pPr algn="r"/>
                      <a:r>
                        <a:rPr kumimoji="1" lang="ja-JP" altLang="en-US" sz="1600" dirty="0">
                          <a:solidFill>
                            <a:schemeClr val="tx1">
                              <a:lumMod val="90000"/>
                              <a:lumOff val="10000"/>
                            </a:schemeClr>
                          </a:solidFill>
                        </a:rPr>
                        <a:t>で停止</a:t>
                      </a:r>
                      <a:endParaRPr kumimoji="1" lang="ja-JP" altLang="en-US" sz="1600" dirty="0">
                        <a:solidFill>
                          <a:schemeClr val="tx1">
                            <a:lumMod val="90000"/>
                            <a:lumOff val="10000"/>
                          </a:schemeClr>
                        </a:solidFill>
                        <a:latin typeface="+mn-ea"/>
                        <a:ea typeface="+mn-ea"/>
                      </a:endParaRPr>
                    </a:p>
                  </a:txBody>
                  <a:tcPr anchor="ctr"/>
                </a:tc>
                <a:extLst>
                  <a:ext uri="{0D108BD9-81ED-4DB2-BD59-A6C34878D82A}">
                    <a16:rowId xmlns:a16="http://schemas.microsoft.com/office/drawing/2014/main" val="1654287609"/>
                  </a:ext>
                </a:extLst>
              </a:tr>
              <a:tr h="693139">
                <a:tc>
                  <a:txBody>
                    <a:bodyPr/>
                    <a:lstStyle/>
                    <a:p>
                      <a:pPr algn="l"/>
                      <a:r>
                        <a:rPr kumimoji="1" lang="en-US" altLang="ja-JP" sz="1600" dirty="0">
                          <a:solidFill>
                            <a:schemeClr val="tx1">
                              <a:lumMod val="90000"/>
                              <a:lumOff val="10000"/>
                            </a:schemeClr>
                          </a:solidFill>
                        </a:rPr>
                        <a:t>CCFinderX</a:t>
                      </a:r>
                    </a:p>
                    <a:p>
                      <a:pPr algn="l"/>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4</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8</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1</a:t>
                      </a:r>
                      <a:r>
                        <a:rPr kumimoji="1" lang="ja-JP" altLang="en-US" sz="1600" dirty="0">
                          <a:solidFill>
                            <a:schemeClr val="tx1">
                              <a:lumMod val="90000"/>
                              <a:lumOff val="10000"/>
                            </a:schemeClr>
                          </a:solidFill>
                        </a:rPr>
                        <a:t>分</a:t>
                      </a:r>
                      <a:r>
                        <a:rPr kumimoji="1" lang="en-US" altLang="ja-JP" sz="1600" dirty="0">
                          <a:solidFill>
                            <a:schemeClr val="tx1">
                              <a:lumMod val="90000"/>
                              <a:lumOff val="10000"/>
                            </a:schemeClr>
                          </a:solidFill>
                        </a:rPr>
                        <a:t>18</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12</a:t>
                      </a:r>
                      <a:r>
                        <a:rPr kumimoji="1" lang="ja-JP" altLang="en-US" sz="1600" dirty="0">
                          <a:solidFill>
                            <a:schemeClr val="tx1">
                              <a:lumMod val="90000"/>
                              <a:lumOff val="10000"/>
                            </a:schemeClr>
                          </a:solidFill>
                        </a:rPr>
                        <a:t>分</a:t>
                      </a:r>
                      <a:r>
                        <a:rPr kumimoji="1" lang="en-US" altLang="ja-JP" sz="1600" dirty="0">
                          <a:solidFill>
                            <a:schemeClr val="tx1">
                              <a:lumMod val="90000"/>
                              <a:lumOff val="10000"/>
                            </a:schemeClr>
                          </a:solidFill>
                        </a:rPr>
                        <a:t>24</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tc>
                  <a:txBody>
                    <a:bodyPr/>
                    <a:lstStyle/>
                    <a:p>
                      <a:pPr algn="r"/>
                      <a:r>
                        <a:rPr kumimoji="1" lang="en-US" altLang="ja-JP" sz="1600" dirty="0">
                          <a:solidFill>
                            <a:schemeClr val="tx1">
                              <a:lumMod val="90000"/>
                              <a:lumOff val="10000"/>
                            </a:schemeClr>
                          </a:solidFill>
                        </a:rPr>
                        <a:t>2</a:t>
                      </a:r>
                      <a:r>
                        <a:rPr kumimoji="1" lang="ja-JP" altLang="en-US" sz="1600" dirty="0">
                          <a:solidFill>
                            <a:schemeClr val="tx1">
                              <a:lumMod val="90000"/>
                              <a:lumOff val="10000"/>
                            </a:schemeClr>
                          </a:solidFill>
                        </a:rPr>
                        <a:t>時間</a:t>
                      </a:r>
                      <a:r>
                        <a:rPr kumimoji="1" lang="en-US" altLang="ja-JP" sz="1600" dirty="0">
                          <a:solidFill>
                            <a:schemeClr val="tx1">
                              <a:lumMod val="90000"/>
                              <a:lumOff val="10000"/>
                            </a:schemeClr>
                          </a:solidFill>
                        </a:rPr>
                        <a:t>4</a:t>
                      </a:r>
                      <a:r>
                        <a:rPr kumimoji="1" lang="ja-JP" altLang="en-US" sz="1600" dirty="0">
                          <a:solidFill>
                            <a:schemeClr val="tx1">
                              <a:lumMod val="90000"/>
                              <a:lumOff val="10000"/>
                            </a:schemeClr>
                          </a:solidFill>
                        </a:rPr>
                        <a:t>分</a:t>
                      </a:r>
                      <a:r>
                        <a:rPr kumimoji="1" lang="en-US" altLang="ja-JP" sz="1600" dirty="0">
                          <a:solidFill>
                            <a:schemeClr val="tx1">
                              <a:lumMod val="90000"/>
                              <a:lumOff val="10000"/>
                            </a:schemeClr>
                          </a:solidFill>
                        </a:rPr>
                        <a:t>55</a:t>
                      </a:r>
                      <a:r>
                        <a:rPr kumimoji="1" lang="ja-JP" altLang="en-US" sz="1600" dirty="0">
                          <a:solidFill>
                            <a:schemeClr val="tx1">
                              <a:lumMod val="90000"/>
                              <a:lumOff val="10000"/>
                            </a:schemeClr>
                          </a:solidFill>
                        </a:rPr>
                        <a:t>秒</a:t>
                      </a:r>
                      <a:endParaRPr kumimoji="1" lang="ja-JP" altLang="en-US" sz="1600" dirty="0">
                        <a:solidFill>
                          <a:schemeClr val="tx1">
                            <a:lumMod val="90000"/>
                            <a:lumOff val="10000"/>
                          </a:schemeClr>
                        </a:solidFill>
                        <a:latin typeface="+mn-ea"/>
                        <a:ea typeface="+mn-ea"/>
                      </a:endParaRPr>
                    </a:p>
                  </a:txBody>
                  <a:tcPr anchor="ctr"/>
                </a:tc>
                <a:extLst>
                  <a:ext uri="{0D108BD9-81ED-4DB2-BD59-A6C34878D82A}">
                    <a16:rowId xmlns:a16="http://schemas.microsoft.com/office/drawing/2014/main" val="1387186247"/>
                  </a:ext>
                </a:extLst>
              </a:tr>
            </a:tbl>
          </a:graphicData>
        </a:graphic>
      </p:graphicFrame>
      <p:sp>
        <p:nvSpPr>
          <p:cNvPr id="3" name="スライド番号プレースホルダー 2">
            <a:extLst>
              <a:ext uri="{FF2B5EF4-FFF2-40B4-BE49-F238E27FC236}">
                <a16:creationId xmlns:a16="http://schemas.microsoft.com/office/drawing/2014/main" id="{86C632DE-C4BA-9233-977F-48D22619D234}"/>
              </a:ext>
            </a:extLst>
          </p:cNvPr>
          <p:cNvSpPr>
            <a:spLocks noGrp="1"/>
          </p:cNvSpPr>
          <p:nvPr>
            <p:ph type="sldNum" sz="quarter" idx="4"/>
          </p:nvPr>
        </p:nvSpPr>
        <p:spPr/>
        <p:txBody>
          <a:bodyPr/>
          <a:lstStyle/>
          <a:p>
            <a:fld id="{DDF0A04B-3F96-455C-AC58-511E5C06C175}" type="slidenum">
              <a:rPr lang="ja-JP" altLang="en-US" smtClean="0"/>
              <a:pPr/>
              <a:t>23</a:t>
            </a:fld>
            <a:endParaRPr lang="ja-JP" altLang="en-US" dirty="0"/>
          </a:p>
        </p:txBody>
      </p:sp>
    </p:spTree>
    <p:extLst>
      <p:ext uri="{BB962C8B-B14F-4D97-AF65-F5344CB8AC3E}">
        <p14:creationId xmlns:p14="http://schemas.microsoft.com/office/powerpoint/2010/main" val="12081374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58EDF-9985-A72D-6A14-6479F66A126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DED8802-3288-1482-8ED8-B1CA3DC8C2CA}"/>
              </a:ext>
            </a:extLst>
          </p:cNvPr>
          <p:cNvSpPr>
            <a:spLocks noGrp="1"/>
          </p:cNvSpPr>
          <p:nvPr>
            <p:ph type="title"/>
          </p:nvPr>
        </p:nvSpPr>
        <p:spPr/>
        <p:txBody>
          <a:bodyPr/>
          <a:lstStyle/>
          <a:p>
            <a:r>
              <a:rPr lang="en-US" altLang="ja-JP" dirty="0"/>
              <a:t>2</a:t>
            </a:r>
            <a:r>
              <a:rPr kumimoji="1" lang="ja-JP" altLang="en-US" dirty="0"/>
              <a:t>章のまとめ</a:t>
            </a:r>
          </a:p>
        </p:txBody>
      </p:sp>
      <p:sp>
        <p:nvSpPr>
          <p:cNvPr id="3" name="コンテンツ プレースホルダー 2">
            <a:extLst>
              <a:ext uri="{FF2B5EF4-FFF2-40B4-BE49-F238E27FC236}">
                <a16:creationId xmlns:a16="http://schemas.microsoft.com/office/drawing/2014/main" id="{D30E715F-5B17-A22D-CD6A-B0BBD564A70F}"/>
              </a:ext>
            </a:extLst>
          </p:cNvPr>
          <p:cNvSpPr>
            <a:spLocks noGrp="1"/>
          </p:cNvSpPr>
          <p:nvPr>
            <p:ph idx="1"/>
          </p:nvPr>
        </p:nvSpPr>
        <p:spPr/>
        <p:txBody>
          <a:bodyPr/>
          <a:lstStyle/>
          <a:p>
            <a:pPr marL="0" indent="0">
              <a:buNone/>
            </a:pPr>
            <a:r>
              <a:rPr lang="ja-JP" altLang="en-US" b="1" dirty="0">
                <a:solidFill>
                  <a:schemeClr val="accent3"/>
                </a:solidFill>
              </a:rPr>
              <a:t>貢献</a:t>
            </a:r>
            <a:endParaRPr kumimoji="1" lang="en-US" altLang="ja-JP" b="1" dirty="0">
              <a:solidFill>
                <a:schemeClr val="accent3"/>
              </a:solidFill>
            </a:endParaRPr>
          </a:p>
          <a:p>
            <a:pPr lvl="1">
              <a:buFont typeface="Wingdings" panose="05000000000000000000" pitchFamily="2" charset="2"/>
              <a:buChar char="l"/>
            </a:pPr>
            <a:r>
              <a:rPr kumimoji="1" lang="ja-JP" altLang="en-US" dirty="0"/>
              <a:t>情報検索技術に基づく</a:t>
            </a:r>
            <a:br>
              <a:rPr kumimoji="1" lang="en-US" altLang="ja-JP" dirty="0"/>
            </a:br>
            <a:r>
              <a:rPr kumimoji="1" lang="ja-JP" altLang="en-US" dirty="0"/>
              <a:t>コードブロック単位のクローン検出手法を提案した</a:t>
            </a:r>
            <a:endParaRPr kumimoji="1" lang="en-US" altLang="ja-JP" dirty="0"/>
          </a:p>
          <a:p>
            <a:pPr lvl="1">
              <a:buFont typeface="Wingdings" panose="05000000000000000000" pitchFamily="2" charset="2"/>
              <a:buChar char="l"/>
            </a:pPr>
            <a:r>
              <a:rPr lang="ja-JP" altLang="en-US" dirty="0"/>
              <a:t>既存手法と比較して高い検出精度と速度で実現した</a:t>
            </a:r>
            <a:endParaRPr lang="en-US" altLang="ja-JP" dirty="0"/>
          </a:p>
          <a:p>
            <a:pPr marL="447675" lvl="1" indent="0">
              <a:buNone/>
            </a:pPr>
            <a:endParaRPr kumimoji="1" lang="en-US" altLang="ja-JP" dirty="0"/>
          </a:p>
          <a:p>
            <a:pPr marL="0" indent="0">
              <a:buNone/>
            </a:pPr>
            <a:r>
              <a:rPr lang="ja-JP" altLang="en-US" b="1" dirty="0">
                <a:solidFill>
                  <a:schemeClr val="accent3"/>
                </a:solidFill>
              </a:rPr>
              <a:t>今後の課題</a:t>
            </a:r>
            <a:endParaRPr lang="en-US" altLang="ja-JP" b="1" dirty="0">
              <a:solidFill>
                <a:schemeClr val="accent3"/>
              </a:solidFill>
            </a:endParaRPr>
          </a:p>
          <a:p>
            <a:pPr lvl="1">
              <a:buFont typeface="Wingdings" panose="05000000000000000000" pitchFamily="2" charset="2"/>
              <a:buChar char="l"/>
            </a:pPr>
            <a:r>
              <a:rPr kumimoji="1" lang="en-US" altLang="ja-JP" dirty="0"/>
              <a:t>LSI</a:t>
            </a:r>
            <a:r>
              <a:rPr kumimoji="1" lang="ja-JP" altLang="en-US" dirty="0"/>
              <a:t>や</a:t>
            </a:r>
            <a:r>
              <a:rPr kumimoji="1" lang="en-US" altLang="ja-JP" dirty="0"/>
              <a:t>LDA</a:t>
            </a:r>
            <a:r>
              <a:rPr kumimoji="1" lang="ja-JP" altLang="en-US" dirty="0"/>
              <a:t>といった次元圧縮技術の利用</a:t>
            </a:r>
          </a:p>
        </p:txBody>
      </p:sp>
      <p:sp>
        <p:nvSpPr>
          <p:cNvPr id="5" name="コンテンツ プレースホルダー 4">
            <a:extLst>
              <a:ext uri="{FF2B5EF4-FFF2-40B4-BE49-F238E27FC236}">
                <a16:creationId xmlns:a16="http://schemas.microsoft.com/office/drawing/2014/main" id="{820C3101-1254-1D03-D91F-E47249DBECE0}"/>
              </a:ext>
            </a:extLst>
          </p:cNvPr>
          <p:cNvSpPr>
            <a:spLocks noGrp="1"/>
          </p:cNvSpPr>
          <p:nvPr>
            <p:ph idx="10"/>
          </p:nvPr>
        </p:nvSpPr>
        <p:spPr/>
        <p:txBody>
          <a:bodyPr>
            <a:normAutofit lnSpcReduction="10000"/>
          </a:bodyPr>
          <a:lstStyle/>
          <a:p>
            <a:r>
              <a:rPr kumimoji="1" lang="ja-JP" altLang="en-US" dirty="0"/>
              <a:t>保守対象となりやすいコードブロック単位でのクローンを，高速かつ省メモリで検出する手法を提案した</a:t>
            </a:r>
          </a:p>
          <a:p>
            <a:endParaRPr lang="ja-JP" altLang="en-US" dirty="0"/>
          </a:p>
        </p:txBody>
      </p:sp>
      <p:sp>
        <p:nvSpPr>
          <p:cNvPr id="4" name="スライド番号プレースホルダー 3">
            <a:extLst>
              <a:ext uri="{FF2B5EF4-FFF2-40B4-BE49-F238E27FC236}">
                <a16:creationId xmlns:a16="http://schemas.microsoft.com/office/drawing/2014/main" id="{2780489F-781E-C57C-81B1-BC77CDA38C5D}"/>
              </a:ext>
            </a:extLst>
          </p:cNvPr>
          <p:cNvSpPr>
            <a:spLocks noGrp="1"/>
          </p:cNvSpPr>
          <p:nvPr>
            <p:ph type="sldNum" sz="quarter" idx="4"/>
          </p:nvPr>
        </p:nvSpPr>
        <p:spPr/>
        <p:txBody>
          <a:bodyPr/>
          <a:lstStyle/>
          <a:p>
            <a:fld id="{DDF0A04B-3F96-455C-AC58-511E5C06C175}" type="slidenum">
              <a:rPr lang="ja-JP" altLang="en-US" smtClean="0"/>
              <a:pPr/>
              <a:t>24</a:t>
            </a:fld>
            <a:endParaRPr lang="ja-JP" altLang="en-US" dirty="0"/>
          </a:p>
        </p:txBody>
      </p:sp>
    </p:spTree>
    <p:extLst>
      <p:ext uri="{BB962C8B-B14F-4D97-AF65-F5344CB8AC3E}">
        <p14:creationId xmlns:p14="http://schemas.microsoft.com/office/powerpoint/2010/main" val="1299665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1CDF9-1584-D543-F94A-C690D51EDE0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13654F7-424E-5E26-D8C1-507DEFBE1861}"/>
              </a:ext>
            </a:extLst>
          </p:cNvPr>
          <p:cNvSpPr>
            <a:spLocks noGrp="1"/>
          </p:cNvSpPr>
          <p:nvPr>
            <p:ph type="title"/>
          </p:nvPr>
        </p:nvSpPr>
        <p:spPr/>
        <p:txBody>
          <a:bodyPr/>
          <a:lstStyle/>
          <a:p>
            <a:r>
              <a:rPr lang="ja-JP" altLang="en-US" sz="5400" dirty="0"/>
              <a:t>情報検索技術と深層学習を用いた</a:t>
            </a:r>
            <a:br>
              <a:rPr lang="en-US" altLang="ja-JP" sz="5400" dirty="0"/>
            </a:br>
            <a:r>
              <a:rPr lang="ja-JP" altLang="en-US" sz="5400" dirty="0"/>
              <a:t>コード片類似性判定法の比較調査</a:t>
            </a:r>
            <a:endParaRPr kumimoji="1" lang="ja-JP" altLang="en-US" dirty="0"/>
          </a:p>
        </p:txBody>
      </p:sp>
      <p:sp>
        <p:nvSpPr>
          <p:cNvPr id="3" name="テキスト プレースホルダー 2">
            <a:extLst>
              <a:ext uri="{FF2B5EF4-FFF2-40B4-BE49-F238E27FC236}">
                <a16:creationId xmlns:a16="http://schemas.microsoft.com/office/drawing/2014/main" id="{5014302D-2D0F-D0AC-F9DB-3332AF313692}"/>
              </a:ext>
            </a:extLst>
          </p:cNvPr>
          <p:cNvSpPr>
            <a:spLocks noGrp="1"/>
          </p:cNvSpPr>
          <p:nvPr>
            <p:ph type="body" idx="1"/>
          </p:nvPr>
        </p:nvSpPr>
        <p:spPr/>
        <p:txBody>
          <a:bodyPr/>
          <a:lstStyle/>
          <a:p>
            <a:r>
              <a:rPr lang="en-US" altLang="ja-JP" dirty="0"/>
              <a:t>3</a:t>
            </a:r>
            <a:r>
              <a:rPr kumimoji="1" lang="ja-JP" altLang="en-US" dirty="0"/>
              <a:t>章</a:t>
            </a:r>
          </a:p>
        </p:txBody>
      </p:sp>
      <p:sp>
        <p:nvSpPr>
          <p:cNvPr id="4" name="スライド番号プレースホルダー 3">
            <a:extLst>
              <a:ext uri="{FF2B5EF4-FFF2-40B4-BE49-F238E27FC236}">
                <a16:creationId xmlns:a16="http://schemas.microsoft.com/office/drawing/2014/main" id="{3295EC76-D701-BDD6-8DF3-5DF771BA95BD}"/>
              </a:ext>
            </a:extLst>
          </p:cNvPr>
          <p:cNvSpPr>
            <a:spLocks noGrp="1"/>
          </p:cNvSpPr>
          <p:nvPr>
            <p:ph type="sldNum" sz="quarter" idx="4"/>
          </p:nvPr>
        </p:nvSpPr>
        <p:spPr/>
        <p:txBody>
          <a:bodyPr/>
          <a:lstStyle/>
          <a:p>
            <a:fld id="{DDF0A04B-3F96-455C-AC58-511E5C06C175}" type="slidenum">
              <a:rPr lang="ja-JP" altLang="en-US" smtClean="0"/>
              <a:pPr/>
              <a:t>25</a:t>
            </a:fld>
            <a:endParaRPr lang="ja-JP" altLang="en-US" dirty="0"/>
          </a:p>
        </p:txBody>
      </p:sp>
    </p:spTree>
    <p:extLst>
      <p:ext uri="{BB962C8B-B14F-4D97-AF65-F5344CB8AC3E}">
        <p14:creationId xmlns:p14="http://schemas.microsoft.com/office/powerpoint/2010/main" val="3514065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32EE4-F52A-1D68-817F-B02B88C945F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68656FF-CF77-87AD-416F-BC680DFF2CA8}"/>
              </a:ext>
            </a:extLst>
          </p:cNvPr>
          <p:cNvSpPr>
            <a:spLocks noGrp="1"/>
          </p:cNvSpPr>
          <p:nvPr>
            <p:ph type="title"/>
          </p:nvPr>
        </p:nvSpPr>
        <p:spPr/>
        <p:txBody>
          <a:bodyPr/>
          <a:lstStyle/>
          <a:p>
            <a:r>
              <a:rPr kumimoji="1" lang="en-US" altLang="ja-JP" dirty="0"/>
              <a:t>3</a:t>
            </a:r>
            <a:r>
              <a:rPr kumimoji="1" lang="ja-JP" altLang="en-US" dirty="0"/>
              <a:t>章のゴール</a:t>
            </a:r>
          </a:p>
        </p:txBody>
      </p:sp>
      <p:sp>
        <p:nvSpPr>
          <p:cNvPr id="3" name="コンテンツ プレースホルダー 2">
            <a:extLst>
              <a:ext uri="{FF2B5EF4-FFF2-40B4-BE49-F238E27FC236}">
                <a16:creationId xmlns:a16="http://schemas.microsoft.com/office/drawing/2014/main" id="{032479E1-AEC8-ABED-ECC8-885F3C4D6049}"/>
              </a:ext>
            </a:extLst>
          </p:cNvPr>
          <p:cNvSpPr>
            <a:spLocks noGrp="1"/>
          </p:cNvSpPr>
          <p:nvPr>
            <p:ph idx="1"/>
          </p:nvPr>
        </p:nvSpPr>
        <p:spPr/>
        <p:txBody>
          <a:bodyPr>
            <a:normAutofit fontScale="92500" lnSpcReduction="10000"/>
          </a:bodyPr>
          <a:lstStyle/>
          <a:p>
            <a:r>
              <a:rPr kumimoji="1" lang="ja-JP" altLang="en-US" b="1" dirty="0">
                <a:solidFill>
                  <a:schemeClr val="accent3"/>
                </a:solidFill>
              </a:rPr>
              <a:t>課題</a:t>
            </a:r>
            <a:endParaRPr kumimoji="1" lang="en-US" altLang="ja-JP" b="1" dirty="0">
              <a:solidFill>
                <a:schemeClr val="accent3"/>
              </a:solidFill>
            </a:endParaRPr>
          </a:p>
          <a:p>
            <a:pPr lvl="1">
              <a:buFont typeface="Wingdings" panose="05000000000000000000" pitchFamily="2" charset="2"/>
              <a:buChar char="l"/>
            </a:pPr>
            <a:r>
              <a:rPr lang="ja-JP" altLang="en-US" dirty="0"/>
              <a:t>情報検索技術に基づくコードクローン検出法では，検出漏れが多い</a:t>
            </a:r>
            <a:endParaRPr lang="en-US" altLang="ja-JP" dirty="0"/>
          </a:p>
          <a:p>
            <a:pPr lvl="1">
              <a:buFont typeface="Wingdings" panose="05000000000000000000" pitchFamily="2" charset="2"/>
              <a:buChar char="l"/>
            </a:pPr>
            <a:r>
              <a:rPr lang="ja-JP" altLang="en-US" dirty="0"/>
              <a:t>深層学習を用いた類似性判定法では，実行速度が遅い</a:t>
            </a:r>
            <a:endParaRPr lang="en-US" altLang="ja-JP" dirty="0"/>
          </a:p>
          <a:p>
            <a:r>
              <a:rPr kumimoji="1" lang="ja-JP" altLang="en-US" b="1" dirty="0">
                <a:solidFill>
                  <a:schemeClr val="accent3"/>
                </a:solidFill>
              </a:rPr>
              <a:t>解決策と貢献</a:t>
            </a:r>
            <a:endParaRPr kumimoji="1" lang="en-US" altLang="ja-JP" b="1" dirty="0">
              <a:solidFill>
                <a:schemeClr val="accent3"/>
              </a:solidFill>
            </a:endParaRPr>
          </a:p>
          <a:p>
            <a:pPr lvl="1">
              <a:buFont typeface="Wingdings" panose="05000000000000000000" pitchFamily="2" charset="2"/>
              <a:buChar char="l"/>
            </a:pPr>
            <a:r>
              <a:rPr kumimoji="1" lang="ja-JP" altLang="en-US" dirty="0"/>
              <a:t>精度と実行速度の観点から，情報検索技術に基づく</a:t>
            </a:r>
            <a:r>
              <a:rPr kumimoji="1" lang="en-US" altLang="ja-JP" dirty="0"/>
              <a:t>5</a:t>
            </a:r>
            <a:r>
              <a:rPr kumimoji="1" lang="ja-JP" altLang="en-US" dirty="0"/>
              <a:t>種類のベクトル表現と深層学習の効果的な組み合わせについて調査</a:t>
            </a:r>
            <a:endParaRPr kumimoji="1" lang="en-US" altLang="ja-JP" dirty="0"/>
          </a:p>
          <a:p>
            <a:pPr lvl="1">
              <a:buFont typeface="Wingdings" panose="05000000000000000000" pitchFamily="2" charset="2"/>
              <a:buChar char="l"/>
            </a:pPr>
            <a:r>
              <a:rPr lang="en-US" altLang="ja-JP" dirty="0"/>
              <a:t>LSI</a:t>
            </a:r>
            <a:r>
              <a:rPr lang="ja-JP" altLang="en-US" dirty="0"/>
              <a:t>と深層学習の組み合わせが，精度と速度の観点から有用であると明らかにした</a:t>
            </a:r>
            <a:endParaRPr kumimoji="1" lang="en-US" altLang="ja-JP" dirty="0"/>
          </a:p>
          <a:p>
            <a:pPr lvl="1"/>
            <a:endParaRPr kumimoji="1" lang="en-US" altLang="ja-JP" dirty="0"/>
          </a:p>
          <a:p>
            <a:pPr lvl="1"/>
            <a:endParaRPr kumimoji="1" lang="ja-JP" altLang="en-US" dirty="0"/>
          </a:p>
          <a:p>
            <a:endParaRPr kumimoji="1" lang="ja-JP" altLang="en-US" dirty="0"/>
          </a:p>
        </p:txBody>
      </p:sp>
      <p:sp>
        <p:nvSpPr>
          <p:cNvPr id="4" name="コンテンツ プレースホルダー 3">
            <a:extLst>
              <a:ext uri="{FF2B5EF4-FFF2-40B4-BE49-F238E27FC236}">
                <a16:creationId xmlns:a16="http://schemas.microsoft.com/office/drawing/2014/main" id="{C86FB258-6C8B-ABA9-9863-2269C5C8912C}"/>
              </a:ext>
            </a:extLst>
          </p:cNvPr>
          <p:cNvSpPr>
            <a:spLocks noGrp="1"/>
          </p:cNvSpPr>
          <p:nvPr>
            <p:ph idx="10"/>
          </p:nvPr>
        </p:nvSpPr>
        <p:spPr/>
        <p:txBody>
          <a:bodyPr>
            <a:normAutofit lnSpcReduction="10000"/>
          </a:bodyPr>
          <a:lstStyle/>
          <a:p>
            <a:r>
              <a:rPr kumimoji="1" lang="ja-JP" altLang="en-US" dirty="0"/>
              <a:t>高精度かつ高速にコード片の類似性を判定可能な，情報検索技術と深層学習の組み合わせを調査する</a:t>
            </a:r>
          </a:p>
        </p:txBody>
      </p:sp>
      <p:sp>
        <p:nvSpPr>
          <p:cNvPr id="5" name="スライド番号プレースホルダー 4">
            <a:extLst>
              <a:ext uri="{FF2B5EF4-FFF2-40B4-BE49-F238E27FC236}">
                <a16:creationId xmlns:a16="http://schemas.microsoft.com/office/drawing/2014/main" id="{78232FD6-DFBD-043C-407D-793877EA7535}"/>
              </a:ext>
            </a:extLst>
          </p:cNvPr>
          <p:cNvSpPr>
            <a:spLocks noGrp="1"/>
          </p:cNvSpPr>
          <p:nvPr>
            <p:ph type="sldNum" sz="quarter" idx="4"/>
          </p:nvPr>
        </p:nvSpPr>
        <p:spPr/>
        <p:txBody>
          <a:bodyPr/>
          <a:lstStyle/>
          <a:p>
            <a:fld id="{DDF0A04B-3F96-455C-AC58-511E5C06C175}" type="slidenum">
              <a:rPr lang="ja-JP" altLang="en-US" smtClean="0"/>
              <a:pPr/>
              <a:t>26</a:t>
            </a:fld>
            <a:endParaRPr lang="ja-JP" altLang="en-US" dirty="0"/>
          </a:p>
        </p:txBody>
      </p:sp>
    </p:spTree>
    <p:extLst>
      <p:ext uri="{BB962C8B-B14F-4D97-AF65-F5344CB8AC3E}">
        <p14:creationId xmlns:p14="http://schemas.microsoft.com/office/powerpoint/2010/main" val="40317942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F9047F-8B3A-89CB-F43F-06F2A5BF278D}"/>
              </a:ext>
            </a:extLst>
          </p:cNvPr>
          <p:cNvSpPr>
            <a:spLocks noGrp="1"/>
          </p:cNvSpPr>
          <p:nvPr>
            <p:ph type="title"/>
          </p:nvPr>
        </p:nvSpPr>
        <p:spPr/>
        <p:txBody>
          <a:bodyPr/>
          <a:lstStyle/>
          <a:p>
            <a:r>
              <a:rPr kumimoji="1" lang="ja-JP" altLang="en-US" dirty="0"/>
              <a:t>背景：コード片の類似性判定法</a:t>
            </a:r>
          </a:p>
        </p:txBody>
      </p:sp>
      <p:sp>
        <p:nvSpPr>
          <p:cNvPr id="4" name="コンテンツ プレースホルダー 3">
            <a:extLst>
              <a:ext uri="{FF2B5EF4-FFF2-40B4-BE49-F238E27FC236}">
                <a16:creationId xmlns:a16="http://schemas.microsoft.com/office/drawing/2014/main" id="{BA77010F-2BC0-E6F9-2A9B-62A44035C4BD}"/>
              </a:ext>
            </a:extLst>
          </p:cNvPr>
          <p:cNvSpPr>
            <a:spLocks noGrp="1"/>
          </p:cNvSpPr>
          <p:nvPr>
            <p:ph idx="10"/>
          </p:nvPr>
        </p:nvSpPr>
        <p:spPr/>
        <p:txBody>
          <a:bodyPr>
            <a:normAutofit fontScale="92500" lnSpcReduction="20000"/>
          </a:bodyPr>
          <a:lstStyle/>
          <a:p>
            <a:r>
              <a:rPr kumimoji="1" lang="ja-JP" altLang="en-US" dirty="0"/>
              <a:t>コード片の類似性判定法は，ソフトウェア開発や保守において広く使われる</a:t>
            </a:r>
            <a:endParaRPr kumimoji="1" lang="en-US" altLang="ja-JP" dirty="0"/>
          </a:p>
          <a:p>
            <a:r>
              <a:rPr lang="ja-JP" altLang="en-US"/>
              <a:t>コードクローン検出や</a:t>
            </a:r>
            <a:r>
              <a:rPr lang="ja-JP" altLang="en-US" dirty="0"/>
              <a:t>コード片検索など，類似したコード片を見つける際に利用される</a:t>
            </a:r>
            <a:endParaRPr kumimoji="1" lang="ja-JP" altLang="en-US" dirty="0"/>
          </a:p>
        </p:txBody>
      </p:sp>
      <p:sp>
        <p:nvSpPr>
          <p:cNvPr id="27" name="スライド番号プレースホルダー 3">
            <a:extLst>
              <a:ext uri="{FF2B5EF4-FFF2-40B4-BE49-F238E27FC236}">
                <a16:creationId xmlns:a16="http://schemas.microsoft.com/office/drawing/2014/main" id="{507686E0-F97A-D3B6-7C8D-56C23710E7B9}"/>
              </a:ext>
            </a:extLst>
          </p:cNvPr>
          <p:cNvSpPr>
            <a:spLocks noGrp="1"/>
          </p:cNvSpPr>
          <p:nvPr/>
        </p:nvSpPr>
        <p:spPr bwMode="auto">
          <a:xfrm>
            <a:off x="9090818" y="591230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5033E9-932D-4E41-95C3-341F9A6DAE17}" type="slidenum">
              <a:rPr kumimoji="1" lang="en-US" altLang="ja-JP" sz="1400" b="0" i="0" u="none" strike="noStrike" kern="1200" cap="none" spc="0" normalizeH="0" baseline="0" noProof="0" smtClean="0">
                <a:ln>
                  <a:noFill/>
                </a:ln>
                <a:solidFill>
                  <a:srgbClr val="0C0C0C"/>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en-US" altLang="ja-JP" sz="1400" b="0" i="0" u="none" strike="noStrike" kern="1200" cap="none" spc="0" normalizeH="0" baseline="0" noProof="0">
              <a:ln>
                <a:noFill/>
              </a:ln>
              <a:solidFill>
                <a:srgbClr val="0C0C0C"/>
              </a:solidFill>
              <a:effectLst/>
              <a:uLnTx/>
              <a:uFillTx/>
              <a:latin typeface="Arial" charset="0"/>
              <a:ea typeface="ＭＳ Ｐゴシック" pitchFamily="50" charset="-128"/>
              <a:cs typeface="+mn-cs"/>
            </a:endParaRPr>
          </a:p>
        </p:txBody>
      </p:sp>
      <p:sp>
        <p:nvSpPr>
          <p:cNvPr id="28" name="メモ 5">
            <a:extLst>
              <a:ext uri="{FF2B5EF4-FFF2-40B4-BE49-F238E27FC236}">
                <a16:creationId xmlns:a16="http://schemas.microsoft.com/office/drawing/2014/main" id="{2A7E85CF-BA15-9507-7B4F-3126AB761782}"/>
              </a:ext>
            </a:extLst>
          </p:cNvPr>
          <p:cNvSpPr/>
          <p:nvPr/>
        </p:nvSpPr>
        <p:spPr>
          <a:xfrm rot="10800000">
            <a:off x="1950243" y="3769421"/>
            <a:ext cx="1527224" cy="2051439"/>
          </a:xfrm>
          <a:prstGeom prst="foldedCorner">
            <a:avLst>
              <a:gd name="adj" fmla="val 2847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29" name="メモ 6">
            <a:extLst>
              <a:ext uri="{FF2B5EF4-FFF2-40B4-BE49-F238E27FC236}">
                <a16:creationId xmlns:a16="http://schemas.microsoft.com/office/drawing/2014/main" id="{BC967E25-0824-0572-8FE0-61A9F08BD62F}"/>
              </a:ext>
            </a:extLst>
          </p:cNvPr>
          <p:cNvSpPr/>
          <p:nvPr/>
        </p:nvSpPr>
        <p:spPr>
          <a:xfrm rot="10800000">
            <a:off x="4125660" y="3785514"/>
            <a:ext cx="1527224" cy="2051439"/>
          </a:xfrm>
          <a:prstGeom prst="foldedCorner">
            <a:avLst>
              <a:gd name="adj" fmla="val 2847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srgbClr val="0C0C0C"/>
              </a:solidFill>
              <a:effectLst/>
              <a:uLnTx/>
              <a:uFillTx/>
              <a:latin typeface="Segoe UI"/>
              <a:ea typeface="メイリオ"/>
              <a:cs typeface="+mn-cs"/>
            </a:endParaRPr>
          </a:p>
        </p:txBody>
      </p:sp>
      <p:grpSp>
        <p:nvGrpSpPr>
          <p:cNvPr id="30" name="グループ化 29">
            <a:extLst>
              <a:ext uri="{FF2B5EF4-FFF2-40B4-BE49-F238E27FC236}">
                <a16:creationId xmlns:a16="http://schemas.microsoft.com/office/drawing/2014/main" id="{56239115-E1B9-8B4C-9B93-C82836E06266}"/>
              </a:ext>
            </a:extLst>
          </p:cNvPr>
          <p:cNvGrpSpPr/>
          <p:nvPr/>
        </p:nvGrpSpPr>
        <p:grpSpPr>
          <a:xfrm>
            <a:off x="6534333" y="3785519"/>
            <a:ext cx="1833327" cy="2008273"/>
            <a:chOff x="5128467" y="3905608"/>
            <a:chExt cx="1539411" cy="1686307"/>
          </a:xfrm>
        </p:grpSpPr>
        <p:grpSp>
          <p:nvGrpSpPr>
            <p:cNvPr id="39" name="グループ化 38">
              <a:extLst>
                <a:ext uri="{FF2B5EF4-FFF2-40B4-BE49-F238E27FC236}">
                  <a16:creationId xmlns:a16="http://schemas.microsoft.com/office/drawing/2014/main" id="{4F4AB910-CFB5-0398-7DEC-A60F6B1BAEF0}"/>
                </a:ext>
              </a:extLst>
            </p:cNvPr>
            <p:cNvGrpSpPr/>
            <p:nvPr/>
          </p:nvGrpSpPr>
          <p:grpSpPr>
            <a:xfrm>
              <a:off x="5128467" y="3905608"/>
              <a:ext cx="1015213" cy="1363681"/>
              <a:chOff x="582502" y="3867727"/>
              <a:chExt cx="774698" cy="939801"/>
            </a:xfrm>
          </p:grpSpPr>
          <p:sp>
            <p:nvSpPr>
              <p:cNvPr id="47" name="メモ 73">
                <a:extLst>
                  <a:ext uri="{FF2B5EF4-FFF2-40B4-BE49-F238E27FC236}">
                    <a16:creationId xmlns:a16="http://schemas.microsoft.com/office/drawing/2014/main" id="{BB3F183F-30C9-3BBD-AC00-4E82C4B883A1}"/>
                  </a:ext>
                </a:extLst>
              </p:cNvPr>
              <p:cNvSpPr/>
              <p:nvPr/>
            </p:nvSpPr>
            <p:spPr>
              <a:xfrm rot="10800000">
                <a:off x="582502" y="3867727"/>
                <a:ext cx="774698" cy="939801"/>
              </a:xfrm>
              <a:prstGeom prst="foldedCorner">
                <a:avLst>
                  <a:gd name="adj" fmla="val 2847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48" name="Freeform 13">
                <a:extLst>
                  <a:ext uri="{FF2B5EF4-FFF2-40B4-BE49-F238E27FC236}">
                    <a16:creationId xmlns:a16="http://schemas.microsoft.com/office/drawing/2014/main" id="{7033E60F-156A-314D-A90F-609756510B6D}"/>
                  </a:ext>
                </a:extLst>
              </p:cNvPr>
              <p:cNvSpPr>
                <a:spLocks/>
              </p:cNvSpPr>
              <p:nvPr/>
            </p:nvSpPr>
            <p:spPr bwMode="auto">
              <a:xfrm>
                <a:off x="741888" y="4149734"/>
                <a:ext cx="455925" cy="24592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solidFill>
              <a:ln w="25400" cap="flat" cmpd="sng" algn="ctr">
                <a:solidFill>
                  <a:srgbClr val="0C0C0C"/>
                </a:solidFill>
                <a:prstDash val="solid"/>
                <a:headEnd/>
                <a:tailEnd/>
              </a:ln>
              <a:effectLst/>
            </p:spPr>
            <p:txBody>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1800" b="0" i="0" u="sng" strike="noStrike" kern="1200" cap="none" spc="0" normalizeH="0" baseline="0" noProof="0">
                  <a:ln>
                    <a:noFill/>
                  </a:ln>
                  <a:solidFill>
                    <a:srgbClr val="0C0C0C"/>
                  </a:solidFill>
                  <a:effectLst/>
                  <a:uLnTx/>
                  <a:uFillTx/>
                  <a:latin typeface="Segoe UI"/>
                  <a:ea typeface="メイリオ"/>
                  <a:cs typeface="+mn-cs"/>
                </a:endParaRPr>
              </a:p>
            </p:txBody>
          </p:sp>
        </p:grpSp>
        <p:grpSp>
          <p:nvGrpSpPr>
            <p:cNvPr id="40" name="グループ化 39">
              <a:extLst>
                <a:ext uri="{FF2B5EF4-FFF2-40B4-BE49-F238E27FC236}">
                  <a16:creationId xmlns:a16="http://schemas.microsoft.com/office/drawing/2014/main" id="{EF112E4A-6D17-3A3E-9A8F-A5CB6653DA92}"/>
                </a:ext>
              </a:extLst>
            </p:cNvPr>
            <p:cNvGrpSpPr/>
            <p:nvPr/>
          </p:nvGrpSpPr>
          <p:grpSpPr>
            <a:xfrm>
              <a:off x="5280867" y="4058008"/>
              <a:ext cx="1015213" cy="1363681"/>
              <a:chOff x="582502" y="3867727"/>
              <a:chExt cx="774698" cy="939801"/>
            </a:xfrm>
          </p:grpSpPr>
          <p:sp>
            <p:nvSpPr>
              <p:cNvPr id="45" name="メモ 80">
                <a:extLst>
                  <a:ext uri="{FF2B5EF4-FFF2-40B4-BE49-F238E27FC236}">
                    <a16:creationId xmlns:a16="http://schemas.microsoft.com/office/drawing/2014/main" id="{D4093E17-9277-9B6D-66AF-18229A4EEF8C}"/>
                  </a:ext>
                </a:extLst>
              </p:cNvPr>
              <p:cNvSpPr/>
              <p:nvPr/>
            </p:nvSpPr>
            <p:spPr>
              <a:xfrm rot="10800000">
                <a:off x="582502" y="3867727"/>
                <a:ext cx="774698" cy="939801"/>
              </a:xfrm>
              <a:prstGeom prst="foldedCorner">
                <a:avLst>
                  <a:gd name="adj" fmla="val 2847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46" name="Freeform 13">
                <a:extLst>
                  <a:ext uri="{FF2B5EF4-FFF2-40B4-BE49-F238E27FC236}">
                    <a16:creationId xmlns:a16="http://schemas.microsoft.com/office/drawing/2014/main" id="{7033E60F-156A-314D-A90F-609756510B6D}"/>
                  </a:ext>
                </a:extLst>
              </p:cNvPr>
              <p:cNvSpPr>
                <a:spLocks/>
              </p:cNvSpPr>
              <p:nvPr/>
            </p:nvSpPr>
            <p:spPr bwMode="auto">
              <a:xfrm>
                <a:off x="741888" y="4149734"/>
                <a:ext cx="455925" cy="24592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solidFill>
              <a:ln w="25400" cap="flat" cmpd="sng" algn="ctr">
                <a:solidFill>
                  <a:srgbClr val="0C0C0C"/>
                </a:solidFill>
                <a:prstDash val="solid"/>
                <a:headEnd/>
                <a:tailEnd/>
              </a:ln>
              <a:effectLst/>
            </p:spPr>
            <p:txBody>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1800" b="0" i="0" u="sng" strike="noStrike" kern="1200" cap="none" spc="0" normalizeH="0" baseline="0" noProof="0">
                  <a:ln>
                    <a:noFill/>
                  </a:ln>
                  <a:solidFill>
                    <a:srgbClr val="0C0C0C"/>
                  </a:solidFill>
                  <a:effectLst/>
                  <a:uLnTx/>
                  <a:uFillTx/>
                  <a:latin typeface="Segoe UI"/>
                  <a:ea typeface="メイリオ"/>
                  <a:cs typeface="+mn-cs"/>
                </a:endParaRPr>
              </a:p>
            </p:txBody>
          </p:sp>
        </p:grpSp>
        <p:grpSp>
          <p:nvGrpSpPr>
            <p:cNvPr id="41" name="グループ化 40">
              <a:extLst>
                <a:ext uri="{FF2B5EF4-FFF2-40B4-BE49-F238E27FC236}">
                  <a16:creationId xmlns:a16="http://schemas.microsoft.com/office/drawing/2014/main" id="{3E625B94-300D-E6FB-4E48-5A330A319982}"/>
                </a:ext>
              </a:extLst>
            </p:cNvPr>
            <p:cNvGrpSpPr/>
            <p:nvPr/>
          </p:nvGrpSpPr>
          <p:grpSpPr>
            <a:xfrm>
              <a:off x="5433267" y="4210408"/>
              <a:ext cx="1015213" cy="1363681"/>
              <a:chOff x="582502" y="3867727"/>
              <a:chExt cx="774698" cy="939801"/>
            </a:xfrm>
          </p:grpSpPr>
          <p:sp>
            <p:nvSpPr>
              <p:cNvPr id="43" name="メモ 83">
                <a:extLst>
                  <a:ext uri="{FF2B5EF4-FFF2-40B4-BE49-F238E27FC236}">
                    <a16:creationId xmlns:a16="http://schemas.microsoft.com/office/drawing/2014/main" id="{B25C9098-429C-990C-7A40-BD3B82DBE7A2}"/>
                  </a:ext>
                </a:extLst>
              </p:cNvPr>
              <p:cNvSpPr/>
              <p:nvPr/>
            </p:nvSpPr>
            <p:spPr>
              <a:xfrm rot="10800000">
                <a:off x="582502" y="3867727"/>
                <a:ext cx="774698" cy="939801"/>
              </a:xfrm>
              <a:prstGeom prst="foldedCorner">
                <a:avLst>
                  <a:gd name="adj" fmla="val 2847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44" name="Freeform 13">
                <a:extLst>
                  <a:ext uri="{FF2B5EF4-FFF2-40B4-BE49-F238E27FC236}">
                    <a16:creationId xmlns:a16="http://schemas.microsoft.com/office/drawing/2014/main" id="{7033E60F-156A-314D-A90F-609756510B6D}"/>
                  </a:ext>
                </a:extLst>
              </p:cNvPr>
              <p:cNvSpPr>
                <a:spLocks/>
              </p:cNvSpPr>
              <p:nvPr/>
            </p:nvSpPr>
            <p:spPr bwMode="auto">
              <a:xfrm>
                <a:off x="741888" y="4149734"/>
                <a:ext cx="455925" cy="24592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solidFill>
              <a:ln w="25400" cap="flat" cmpd="sng" algn="ctr">
                <a:solidFill>
                  <a:srgbClr val="0C0C0C"/>
                </a:solidFill>
                <a:prstDash val="solid"/>
                <a:headEnd/>
                <a:tailEnd/>
              </a:ln>
              <a:effectLst/>
            </p:spPr>
            <p:txBody>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1800" b="0" i="0" u="sng" strike="noStrike" kern="1200" cap="none" spc="0" normalizeH="0" baseline="0" noProof="0">
                  <a:ln>
                    <a:noFill/>
                  </a:ln>
                  <a:solidFill>
                    <a:srgbClr val="0C0C0C"/>
                  </a:solidFill>
                  <a:effectLst/>
                  <a:uLnTx/>
                  <a:uFillTx/>
                  <a:latin typeface="Segoe UI"/>
                  <a:ea typeface="メイリオ"/>
                  <a:cs typeface="+mn-cs"/>
                </a:endParaRPr>
              </a:p>
            </p:txBody>
          </p:sp>
        </p:grpSp>
        <p:pic>
          <p:nvPicPr>
            <p:cNvPr id="42" name="図 41">
              <a:extLst>
                <a:ext uri="{FF2B5EF4-FFF2-40B4-BE49-F238E27FC236}">
                  <a16:creationId xmlns:a16="http://schemas.microsoft.com/office/drawing/2014/main" id="{CC3C2900-AE50-E5F4-FDBF-5720761EE6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28353" y="4753361"/>
              <a:ext cx="839525" cy="838554"/>
            </a:xfrm>
            <a:prstGeom prst="rect">
              <a:avLst/>
            </a:prstGeom>
          </p:spPr>
        </p:pic>
      </p:grpSp>
      <p:sp>
        <p:nvSpPr>
          <p:cNvPr id="31" name="テキスト ボックス 96">
            <a:extLst>
              <a:ext uri="{FF2B5EF4-FFF2-40B4-BE49-F238E27FC236}">
                <a16:creationId xmlns:a16="http://schemas.microsoft.com/office/drawing/2014/main" id="{80AAFCDB-B2BB-9EB5-D03B-B43F642A2B80}"/>
              </a:ext>
            </a:extLst>
          </p:cNvPr>
          <p:cNvSpPr txBox="1"/>
          <p:nvPr/>
        </p:nvSpPr>
        <p:spPr>
          <a:xfrm>
            <a:off x="8543518" y="4689370"/>
            <a:ext cx="1394359" cy="923330"/>
          </a:xfrm>
          <a:prstGeom prst="rect">
            <a:avLst/>
          </a:prstGeom>
          <a:solidFill>
            <a:sysClr val="window" lastClr="FFFFFF"/>
          </a:solidFill>
          <a:ln w="25400" cap="flat" cmpd="sng" algn="ctr">
            <a:solidFill>
              <a:srgbClr val="0C0C0C"/>
            </a:solid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 = b;</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b = a;</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 = </a:t>
            </a: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t>
            </a:r>
          </a:p>
        </p:txBody>
      </p:sp>
      <p:sp>
        <p:nvSpPr>
          <p:cNvPr id="32" name="テキスト ボックス 98">
            <a:extLst>
              <a:ext uri="{FF2B5EF4-FFF2-40B4-BE49-F238E27FC236}">
                <a16:creationId xmlns:a16="http://schemas.microsoft.com/office/drawing/2014/main" id="{9768F74D-901B-CA78-814E-74D2D7721A8D}"/>
              </a:ext>
            </a:extLst>
          </p:cNvPr>
          <p:cNvSpPr txBox="1"/>
          <p:nvPr/>
        </p:nvSpPr>
        <p:spPr>
          <a:xfrm>
            <a:off x="3038696" y="3292879"/>
            <a:ext cx="1888627" cy="369332"/>
          </a:xfrm>
          <a:prstGeom prst="rect">
            <a:avLst/>
          </a:prstGeom>
          <a:solidFill>
            <a:sysClr val="window" lastClr="FFFFFF"/>
          </a:solidFill>
          <a:ln w="25400" cap="flat" cmpd="sng" algn="ctr">
            <a:solidFill>
              <a:srgbClr val="0C0C0C"/>
            </a:solid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コードクローン</a:t>
            </a:r>
            <a:endPar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endParaRPr>
          </a:p>
        </p:txBody>
      </p:sp>
      <p:sp>
        <p:nvSpPr>
          <p:cNvPr id="33" name="テキスト ボックス 107">
            <a:extLst>
              <a:ext uri="{FF2B5EF4-FFF2-40B4-BE49-F238E27FC236}">
                <a16:creationId xmlns:a16="http://schemas.microsoft.com/office/drawing/2014/main" id="{EE775846-8AA2-44DF-8C22-4939206AEBFA}"/>
              </a:ext>
            </a:extLst>
          </p:cNvPr>
          <p:cNvSpPr txBox="1"/>
          <p:nvPr/>
        </p:nvSpPr>
        <p:spPr>
          <a:xfrm>
            <a:off x="2021573" y="4271827"/>
            <a:ext cx="1394359" cy="923330"/>
          </a:xfrm>
          <a:prstGeom prst="rect">
            <a:avLst/>
          </a:prstGeom>
          <a:solidFill>
            <a:sysClr val="window" lastClr="FFFFFF">
              <a:lumMod val="95000"/>
            </a:sysClr>
          </a:solidFill>
          <a:ln w="25400" cap="flat" cmpd="sng" algn="ctr">
            <a:solidFill>
              <a:sysClr val="window" lastClr="FFFFFF">
                <a:lumMod val="50000"/>
              </a:sysClr>
            </a:solid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 = b;</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b = a;</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 = </a:t>
            </a: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t>
            </a:r>
          </a:p>
        </p:txBody>
      </p:sp>
      <p:sp>
        <p:nvSpPr>
          <p:cNvPr id="34" name="テキスト ボックス 108">
            <a:extLst>
              <a:ext uri="{FF2B5EF4-FFF2-40B4-BE49-F238E27FC236}">
                <a16:creationId xmlns:a16="http://schemas.microsoft.com/office/drawing/2014/main" id="{A4F7A24F-8BD2-1001-0310-616EC4D80804}"/>
              </a:ext>
            </a:extLst>
          </p:cNvPr>
          <p:cNvSpPr txBox="1"/>
          <p:nvPr/>
        </p:nvSpPr>
        <p:spPr>
          <a:xfrm>
            <a:off x="4192976" y="4811233"/>
            <a:ext cx="1394359" cy="923330"/>
          </a:xfrm>
          <a:prstGeom prst="rect">
            <a:avLst/>
          </a:prstGeom>
          <a:solidFill>
            <a:sysClr val="window" lastClr="FFFFFF">
              <a:lumMod val="95000"/>
            </a:sysClr>
          </a:solidFill>
          <a:ln w="25400" cap="flat" cmpd="sng" algn="ctr">
            <a:solidFill>
              <a:sysClr val="window" lastClr="FFFFFF">
                <a:lumMod val="50000"/>
              </a:sysClr>
            </a:solid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 = b;</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b = a;</a:t>
            </a:r>
          </a:p>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 = </a:t>
            </a:r>
            <a:r>
              <a:rPr kumimoji="1" lang="en-US" altLang="ja-JP" sz="1800" b="0" i="0" u="none" strike="noStrike" kern="1200" cap="none" spc="0" normalizeH="0" baseline="0" noProof="0" dirty="0" err="1">
                <a:ln>
                  <a:noFill/>
                </a:ln>
                <a:solidFill>
                  <a:srgbClr val="000000"/>
                </a:solidFill>
                <a:effectLst/>
                <a:uLnTx/>
                <a:uFillTx/>
                <a:latin typeface="Consolas" panose="020B0609020204030204" pitchFamily="49" charset="0"/>
                <a:ea typeface="メイリオ"/>
                <a:cs typeface="+mn-cs"/>
              </a:rPr>
              <a:t>tmp</a:t>
            </a:r>
            <a:r>
              <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a:t>
            </a:r>
          </a:p>
        </p:txBody>
      </p:sp>
      <p:cxnSp>
        <p:nvCxnSpPr>
          <p:cNvPr id="35" name="直線矢印コネクタ 34">
            <a:extLst>
              <a:ext uri="{FF2B5EF4-FFF2-40B4-BE49-F238E27FC236}">
                <a16:creationId xmlns:a16="http://schemas.microsoft.com/office/drawing/2014/main" id="{B3295F21-2BEA-679B-4515-7544C51C56C0}"/>
              </a:ext>
            </a:extLst>
          </p:cNvPr>
          <p:cNvCxnSpPr>
            <a:stCxn id="32" idx="2"/>
            <a:endCxn id="33" idx="0"/>
          </p:cNvCxnSpPr>
          <p:nvPr/>
        </p:nvCxnSpPr>
        <p:spPr>
          <a:xfrm flipH="1">
            <a:off x="2718753" y="3662211"/>
            <a:ext cx="1264257" cy="609616"/>
          </a:xfrm>
          <a:prstGeom prst="straightConnector1">
            <a:avLst/>
          </a:prstGeom>
          <a:noFill/>
          <a:ln w="19050" cap="flat" cmpd="sng" algn="ctr">
            <a:solidFill>
              <a:srgbClr val="C00000"/>
            </a:solidFill>
            <a:prstDash val="solid"/>
            <a:round/>
            <a:headEnd type="none" w="med" len="med"/>
            <a:tailEnd type="arrow" w="med" len="med"/>
          </a:ln>
          <a:effectLst/>
        </p:spPr>
      </p:cxnSp>
      <p:cxnSp>
        <p:nvCxnSpPr>
          <p:cNvPr id="36" name="直線矢印コネクタ 35">
            <a:extLst>
              <a:ext uri="{FF2B5EF4-FFF2-40B4-BE49-F238E27FC236}">
                <a16:creationId xmlns:a16="http://schemas.microsoft.com/office/drawing/2014/main" id="{FCC71837-BC82-9B9D-2A54-B17ABA70D8BD}"/>
              </a:ext>
            </a:extLst>
          </p:cNvPr>
          <p:cNvCxnSpPr>
            <a:stCxn id="32" idx="2"/>
            <a:endCxn id="34" idx="0"/>
          </p:cNvCxnSpPr>
          <p:nvPr/>
        </p:nvCxnSpPr>
        <p:spPr>
          <a:xfrm>
            <a:off x="3983010" y="3662211"/>
            <a:ext cx="907146" cy="1149022"/>
          </a:xfrm>
          <a:prstGeom prst="straightConnector1">
            <a:avLst/>
          </a:prstGeom>
          <a:noFill/>
          <a:ln w="19050" cap="flat" cmpd="sng" algn="ctr">
            <a:solidFill>
              <a:srgbClr val="C00000"/>
            </a:solidFill>
            <a:prstDash val="solid"/>
            <a:round/>
            <a:headEnd type="none" w="med" len="med"/>
            <a:tailEnd type="arrow" w="med" len="med"/>
          </a:ln>
          <a:effectLst/>
        </p:spPr>
      </p:cxnSp>
      <p:sp>
        <p:nvSpPr>
          <p:cNvPr id="37" name="テキスト ボックス 118">
            <a:extLst>
              <a:ext uri="{FF2B5EF4-FFF2-40B4-BE49-F238E27FC236}">
                <a16:creationId xmlns:a16="http://schemas.microsoft.com/office/drawing/2014/main" id="{B10AA817-1429-0CD2-8D47-E23C9B6B6722}"/>
              </a:ext>
            </a:extLst>
          </p:cNvPr>
          <p:cNvSpPr txBox="1"/>
          <p:nvPr/>
        </p:nvSpPr>
        <p:spPr>
          <a:xfrm>
            <a:off x="7404041" y="3292879"/>
            <a:ext cx="1888627" cy="369332"/>
          </a:xfrm>
          <a:prstGeom prst="rect">
            <a:avLst/>
          </a:prstGeom>
          <a:solidFill>
            <a:sysClr val="window" lastClr="FFFFFF"/>
          </a:solidFill>
          <a:ln w="25400" cap="flat" cmpd="sng" algn="ctr">
            <a:solidFill>
              <a:srgbClr val="0C0C0C"/>
            </a:solid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コード片検索</a:t>
            </a:r>
            <a:endPar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endParaRPr>
          </a:p>
        </p:txBody>
      </p:sp>
      <p:sp>
        <p:nvSpPr>
          <p:cNvPr id="38" name="テキスト ボックス 24">
            <a:extLst>
              <a:ext uri="{FF2B5EF4-FFF2-40B4-BE49-F238E27FC236}">
                <a16:creationId xmlns:a16="http://schemas.microsoft.com/office/drawing/2014/main" id="{7FCB515E-6B3E-B5A9-E5A9-0B3189FEE489}"/>
              </a:ext>
            </a:extLst>
          </p:cNvPr>
          <p:cNvSpPr txBox="1"/>
          <p:nvPr/>
        </p:nvSpPr>
        <p:spPr>
          <a:xfrm>
            <a:off x="8543518" y="4287153"/>
            <a:ext cx="1394359" cy="369332"/>
          </a:xfrm>
          <a:prstGeom prst="rect">
            <a:avLst/>
          </a:prstGeom>
          <a:solidFill>
            <a:sysClr val="window" lastClr="FFFFFF"/>
          </a:solidFill>
          <a:ln w="25400" cap="flat" cmpd="sng" algn="ctr">
            <a:no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rPr>
              <a:t>検索クエリ</a:t>
            </a:r>
            <a:endParaRPr kumimoji="1" lang="en-US" altLang="ja-JP" sz="1800" b="0" i="0" u="none" strike="noStrike" kern="1200" cap="none" spc="0" normalizeH="0" baseline="0" noProof="0" dirty="0">
              <a:ln>
                <a:noFill/>
              </a:ln>
              <a:solidFill>
                <a:srgbClr val="000000"/>
              </a:solidFill>
              <a:effectLst/>
              <a:uLnTx/>
              <a:uFillTx/>
              <a:latin typeface="Consolas" panose="020B0609020204030204" pitchFamily="49" charset="0"/>
              <a:ea typeface="メイリオ"/>
              <a:cs typeface="+mn-cs"/>
            </a:endParaRPr>
          </a:p>
        </p:txBody>
      </p:sp>
      <p:sp>
        <p:nvSpPr>
          <p:cNvPr id="3" name="スライド番号プレースホルダー 2">
            <a:extLst>
              <a:ext uri="{FF2B5EF4-FFF2-40B4-BE49-F238E27FC236}">
                <a16:creationId xmlns:a16="http://schemas.microsoft.com/office/drawing/2014/main" id="{7920CD2D-995A-3E0F-DE02-55DAA7410C37}"/>
              </a:ext>
            </a:extLst>
          </p:cNvPr>
          <p:cNvSpPr>
            <a:spLocks noGrp="1"/>
          </p:cNvSpPr>
          <p:nvPr>
            <p:ph type="sldNum" sz="quarter" idx="4"/>
          </p:nvPr>
        </p:nvSpPr>
        <p:spPr/>
        <p:txBody>
          <a:bodyPr/>
          <a:lstStyle/>
          <a:p>
            <a:fld id="{DDF0A04B-3F96-455C-AC58-511E5C06C175}" type="slidenum">
              <a:rPr lang="ja-JP" altLang="en-US" smtClean="0"/>
              <a:pPr/>
              <a:t>27</a:t>
            </a:fld>
            <a:endParaRPr lang="ja-JP" altLang="en-US" dirty="0"/>
          </a:p>
        </p:txBody>
      </p:sp>
    </p:spTree>
    <p:extLst>
      <p:ext uri="{BB962C8B-B14F-4D97-AF65-F5344CB8AC3E}">
        <p14:creationId xmlns:p14="http://schemas.microsoft.com/office/powerpoint/2010/main" val="3969788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92EB4-7011-8A83-6F3C-A7C8F2A05E2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8EE2CD6-B54C-DF4B-AAA0-2A494C854D89}"/>
              </a:ext>
            </a:extLst>
          </p:cNvPr>
          <p:cNvSpPr>
            <a:spLocks noGrp="1"/>
          </p:cNvSpPr>
          <p:nvPr>
            <p:ph type="title"/>
          </p:nvPr>
        </p:nvSpPr>
        <p:spPr/>
        <p:txBody>
          <a:bodyPr>
            <a:noAutofit/>
          </a:bodyPr>
          <a:lstStyle/>
          <a:p>
            <a:r>
              <a:rPr kumimoji="1" lang="ja-JP" altLang="en-US" sz="3600" dirty="0"/>
              <a:t>既存手法：情報検索技術に基づくコードクローン検出法</a:t>
            </a:r>
          </a:p>
        </p:txBody>
      </p:sp>
      <p:sp>
        <p:nvSpPr>
          <p:cNvPr id="3" name="コンテンツ プレースホルダー 2">
            <a:extLst>
              <a:ext uri="{FF2B5EF4-FFF2-40B4-BE49-F238E27FC236}">
                <a16:creationId xmlns:a16="http://schemas.microsoft.com/office/drawing/2014/main" id="{AD28F41F-BB45-19A6-82BD-3A8BA192D963}"/>
              </a:ext>
            </a:extLst>
          </p:cNvPr>
          <p:cNvSpPr>
            <a:spLocks noGrp="1"/>
          </p:cNvSpPr>
          <p:nvPr>
            <p:ph idx="1"/>
          </p:nvPr>
        </p:nvSpPr>
        <p:spPr/>
        <p:txBody>
          <a:bodyPr>
            <a:normAutofit/>
          </a:bodyPr>
          <a:lstStyle/>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手法</a:t>
            </a:r>
            <a:r>
              <a:rPr kumimoji="1" lang="ja-JP" altLang="en-US" sz="2400" b="0" i="0" u="none" strike="noStrike" kern="0" cap="none" spc="0" normalizeH="0" baseline="0" noProof="0">
                <a:ln>
                  <a:noFill/>
                </a:ln>
                <a:solidFill>
                  <a:srgbClr val="0C0C0C">
                    <a:lumMod val="90000"/>
                    <a:lumOff val="10000"/>
                  </a:srgbClr>
                </a:solidFill>
                <a:effectLst/>
                <a:uLnTx/>
                <a:uFillTx/>
                <a:latin typeface="Segoe UI"/>
                <a:ea typeface="メイリオ"/>
                <a:cs typeface="+mn-cs"/>
              </a:rPr>
              <a:t>の特徴</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lvl="1" fontAlgn="base">
              <a:lnSpc>
                <a:spcPct val="100000"/>
              </a:lnSpc>
              <a:spcBef>
                <a:spcPct val="20000"/>
              </a:spcBef>
              <a:spcAft>
                <a:spcPts val="600"/>
              </a:spcAft>
              <a:buClr>
                <a:srgbClr val="073E87"/>
              </a:buClr>
              <a:buFont typeface="Wingdings" pitchFamily="2" charset="2"/>
              <a:buChar char="Ø"/>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 </a:t>
            </a:r>
            <a:r>
              <a:rPr kumimoji="1" lang="ja-JP" altLang="en-US" sz="2000" b="0" i="0" u="none" strike="noStrike" kern="0" cap="none" spc="0" normalizeH="0" baseline="0" noProof="0">
                <a:ln>
                  <a:noFill/>
                </a:ln>
                <a:solidFill>
                  <a:srgbClr val="0C0C0C">
                    <a:lumMod val="90000"/>
                    <a:lumOff val="10000"/>
                  </a:srgbClr>
                </a:solidFill>
                <a:effectLst/>
                <a:uLnTx/>
                <a:uFillTx/>
                <a:latin typeface="Segoe UI"/>
                <a:ea typeface="メイリオ"/>
              </a:rPr>
              <a:t>情報検索技術の一種の </a:t>
            </a: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TF-IDF </a:t>
            </a:r>
            <a:r>
              <a:rPr kumimoji="1" lang="ja-JP" altLang="en-US" sz="2000" b="0" i="0" u="none" strike="noStrike" kern="0" cap="none" spc="0" normalizeH="0" baseline="0" noProof="0">
                <a:ln>
                  <a:noFill/>
                </a:ln>
                <a:solidFill>
                  <a:srgbClr val="0C0C0C">
                    <a:lumMod val="90000"/>
                    <a:lumOff val="10000"/>
                  </a:srgbClr>
                </a:solidFill>
                <a:effectLst/>
                <a:uLnTx/>
                <a:uFillTx/>
                <a:latin typeface="Segoe UI"/>
                <a:ea typeface="メイリオ"/>
              </a:rPr>
              <a:t>を用いてコード片をベクトル化</a:t>
            </a:r>
            <a:endParaRPr kumimoji="1" lang="en-US" altLang="ja-JP" sz="18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800100" marR="0" lvl="1" indent="-342900" algn="l" defTabSz="914400" rtl="0" eaLnBrk="1" fontAlgn="base" latinLnBrk="0" hangingPunct="1">
              <a:lnSpc>
                <a:spcPct val="100000"/>
              </a:lnSpc>
              <a:spcBef>
                <a:spcPct val="20000"/>
              </a:spcBef>
              <a:spcAft>
                <a:spcPts val="600"/>
              </a:spcAft>
              <a:buClr>
                <a:srgbClr val="073E87"/>
              </a:buClr>
              <a:buSzTx/>
              <a:buFont typeface="Wingdings" pitchFamily="2" charset="2"/>
              <a:buChar char="Ø"/>
              <a:tabLst/>
              <a:defRPr/>
            </a:pP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2</a:t>
            </a: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つのベクトル間のコサイン類似度用いてコード片の類似性を判定</a:t>
            </a:r>
            <a:endPar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lang="ja-JP" altLang="en-US" sz="2400" kern="0" dirty="0">
                <a:solidFill>
                  <a:srgbClr val="0C0C0C">
                    <a:lumMod val="90000"/>
                    <a:lumOff val="10000"/>
                  </a:srgbClr>
                </a:solidFill>
                <a:latin typeface="Segoe UI"/>
                <a:ea typeface="メイリオ"/>
              </a:rPr>
              <a:t>長所：保守対象になりやすいコードクローンを高速に検出</a:t>
            </a:r>
            <a:endParaRPr lang="en-US" altLang="ja-JP" sz="2400" kern="0" dirty="0">
              <a:solidFill>
                <a:srgbClr val="0C0C0C">
                  <a:lumMod val="90000"/>
                  <a:lumOff val="10000"/>
                </a:srgbClr>
              </a:solidFill>
              <a:latin typeface="Segoe UI"/>
              <a:ea typeface="メイリオ"/>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課題：構文的な類似性の低いコードクローンの検出漏れが</a:t>
            </a:r>
            <a:r>
              <a:rPr kumimoji="1" lang="ja-JP" altLang="en-US" sz="2400" b="0" i="0" u="none" strike="noStrike" kern="0" cap="none" spc="0" normalizeH="0" baseline="0" noProof="0">
                <a:ln>
                  <a:noFill/>
                </a:ln>
                <a:solidFill>
                  <a:srgbClr val="0C0C0C">
                    <a:lumMod val="90000"/>
                    <a:lumOff val="10000"/>
                  </a:srgbClr>
                </a:solidFill>
                <a:effectLst/>
                <a:uLnTx/>
                <a:uFillTx/>
                <a:latin typeface="Segoe UI"/>
                <a:ea typeface="メイリオ"/>
                <a:cs typeface="+mn-cs"/>
              </a:rPr>
              <a:t>多い</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[3-1]</a:t>
            </a:r>
            <a:endParaRPr kumimoji="1" lang="ja-JP" altLang="en-US" sz="3200" dirty="0"/>
          </a:p>
        </p:txBody>
      </p:sp>
      <p:sp>
        <p:nvSpPr>
          <p:cNvPr id="4" name="コンテンツ プレースホルダー 3">
            <a:extLst>
              <a:ext uri="{FF2B5EF4-FFF2-40B4-BE49-F238E27FC236}">
                <a16:creationId xmlns:a16="http://schemas.microsoft.com/office/drawing/2014/main" id="{BC291E21-150A-A96A-5669-ED997CC63221}"/>
              </a:ext>
            </a:extLst>
          </p:cNvPr>
          <p:cNvSpPr>
            <a:spLocks noGrp="1"/>
          </p:cNvSpPr>
          <p:nvPr>
            <p:ph idx="10"/>
          </p:nvPr>
        </p:nvSpPr>
        <p:spPr/>
        <p:txBody>
          <a:bodyPr>
            <a:normAutofit fontScale="92500" lnSpcReduction="20000"/>
          </a:bodyPr>
          <a:lstStyle/>
          <a:p>
            <a:r>
              <a:rPr kumimoji="1" lang="ja-JP" altLang="en-US" dirty="0"/>
              <a:t>情報検索技術に基づくコードクローン検出法を提案した</a:t>
            </a:r>
            <a:endParaRPr kumimoji="1" lang="en-US" altLang="ja-JP" dirty="0"/>
          </a:p>
          <a:p>
            <a:r>
              <a:rPr kumimoji="1" lang="ja-JP" altLang="en-US" dirty="0"/>
              <a:t>構文的な類似性の低いコードクローンの検出漏れが多い課題がある</a:t>
            </a:r>
          </a:p>
        </p:txBody>
      </p:sp>
      <p:grpSp>
        <p:nvGrpSpPr>
          <p:cNvPr id="5" name="グループ化 4">
            <a:extLst>
              <a:ext uri="{FF2B5EF4-FFF2-40B4-BE49-F238E27FC236}">
                <a16:creationId xmlns:a16="http://schemas.microsoft.com/office/drawing/2014/main" id="{C29C1598-CA93-0373-B3F6-573831570ADA}"/>
              </a:ext>
            </a:extLst>
          </p:cNvPr>
          <p:cNvGrpSpPr/>
          <p:nvPr/>
        </p:nvGrpSpPr>
        <p:grpSpPr>
          <a:xfrm>
            <a:off x="2017500" y="4655571"/>
            <a:ext cx="8813239" cy="1526153"/>
            <a:chOff x="159824" y="4579392"/>
            <a:chExt cx="8813239" cy="1526153"/>
          </a:xfrm>
        </p:grpSpPr>
        <p:grpSp>
          <p:nvGrpSpPr>
            <p:cNvPr id="6" name="グループ化 5">
              <a:extLst>
                <a:ext uri="{FF2B5EF4-FFF2-40B4-BE49-F238E27FC236}">
                  <a16:creationId xmlns:a16="http://schemas.microsoft.com/office/drawing/2014/main" id="{1B988EF7-E4AF-5814-C16E-F5862BD2D47A}"/>
                </a:ext>
              </a:extLst>
            </p:cNvPr>
            <p:cNvGrpSpPr/>
            <p:nvPr/>
          </p:nvGrpSpPr>
          <p:grpSpPr>
            <a:xfrm>
              <a:off x="159824" y="4579392"/>
              <a:ext cx="8813239" cy="1526153"/>
              <a:chOff x="150144" y="4512522"/>
              <a:chExt cx="8813239" cy="1526153"/>
            </a:xfrm>
          </p:grpSpPr>
          <p:sp>
            <p:nvSpPr>
              <p:cNvPr id="8" name="角丸四角形 75">
                <a:extLst>
                  <a:ext uri="{FF2B5EF4-FFF2-40B4-BE49-F238E27FC236}">
                    <a16:creationId xmlns:a16="http://schemas.microsoft.com/office/drawing/2014/main" id="{183D77DB-D8F2-4412-8E5A-E6B33B8B9406}"/>
                  </a:ext>
                </a:extLst>
              </p:cNvPr>
              <p:cNvSpPr/>
              <p:nvPr/>
            </p:nvSpPr>
            <p:spPr>
              <a:xfrm>
                <a:off x="4771895" y="4512522"/>
                <a:ext cx="3223205"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9" name="テキスト ボックス 8">
                <a:extLst>
                  <a:ext uri="{FF2B5EF4-FFF2-40B4-BE49-F238E27FC236}">
                    <a16:creationId xmlns:a16="http://schemas.microsoft.com/office/drawing/2014/main" id="{ACCF36A3-E785-D376-539E-75DDE5EACC5F}"/>
                  </a:ext>
                </a:extLst>
              </p:cNvPr>
              <p:cNvSpPr txBox="1"/>
              <p:nvPr/>
            </p:nvSpPr>
            <p:spPr>
              <a:xfrm>
                <a:off x="6488272" y="4582764"/>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類似性判定</a:t>
                </a:r>
              </a:p>
            </p:txBody>
          </p:sp>
          <p:sp>
            <p:nvSpPr>
              <p:cNvPr id="10" name="右矢印 78">
                <a:extLst>
                  <a:ext uri="{FF2B5EF4-FFF2-40B4-BE49-F238E27FC236}">
                    <a16:creationId xmlns:a16="http://schemas.microsoft.com/office/drawing/2014/main" id="{3787F9A8-5BFB-5B68-5409-88CAC6A92F26}"/>
                  </a:ext>
                </a:extLst>
              </p:cNvPr>
              <p:cNvSpPr/>
              <p:nvPr/>
            </p:nvSpPr>
            <p:spPr>
              <a:xfrm>
                <a:off x="6844022" y="5142610"/>
                <a:ext cx="1245634" cy="360608"/>
              </a:xfrm>
              <a:prstGeom prst="rightArrow">
                <a:avLst>
                  <a:gd name="adj1" fmla="val 50000"/>
                  <a:gd name="adj2" fmla="val 1742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11" name="正方形/長方形 10">
                <a:extLst>
                  <a:ext uri="{FF2B5EF4-FFF2-40B4-BE49-F238E27FC236}">
                    <a16:creationId xmlns:a16="http://schemas.microsoft.com/office/drawing/2014/main" id="{2575C106-29CB-750A-9D7F-AC920FD6272C}"/>
                  </a:ext>
                </a:extLst>
              </p:cNvPr>
              <p:cNvSpPr/>
              <p:nvPr/>
            </p:nvSpPr>
            <p:spPr>
              <a:xfrm>
                <a:off x="150144" y="4996435"/>
                <a:ext cx="793014" cy="648000"/>
              </a:xfrm>
              <a:prstGeom prst="rect">
                <a:avLst/>
              </a:prstGeom>
              <a:solidFill>
                <a:srgbClr val="0C0C0C">
                  <a:lumMod val="25000"/>
                  <a:lumOff val="75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ソースコード</a:t>
                </a:r>
              </a:p>
            </p:txBody>
          </p:sp>
          <p:sp>
            <p:nvSpPr>
              <p:cNvPr id="12" name="正方形/長方形 11">
                <a:extLst>
                  <a:ext uri="{FF2B5EF4-FFF2-40B4-BE49-F238E27FC236}">
                    <a16:creationId xmlns:a16="http://schemas.microsoft.com/office/drawing/2014/main" id="{BB32CE99-2534-8748-6055-DB108D9AE823}"/>
                  </a:ext>
                </a:extLst>
              </p:cNvPr>
              <p:cNvSpPr/>
              <p:nvPr/>
            </p:nvSpPr>
            <p:spPr>
              <a:xfrm>
                <a:off x="8089656" y="4996435"/>
                <a:ext cx="873727" cy="648000"/>
              </a:xfrm>
              <a:prstGeom prst="rect">
                <a:avLst/>
              </a:prstGeom>
              <a:solidFill>
                <a:srgbClr val="4584D3"/>
              </a:solidFill>
              <a:ln>
                <a:noFill/>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類似性判定</a:t>
                </a:r>
                <a:endParaRPr kumimoji="0" lang="en-US" altLang="ja-JP" sz="1600" b="1" i="0" u="none" strike="noStrike" kern="0" cap="none" spc="0" normalizeH="0" baseline="0" noProof="0" dirty="0">
                  <a:ln>
                    <a:noFill/>
                  </a:ln>
                  <a:solidFill>
                    <a:prstClr val="white"/>
                  </a:solidFill>
                  <a:effectLst/>
                  <a:uLnTx/>
                  <a:uFillTx/>
                  <a:latin typeface="Segoe UI"/>
                  <a:ea typeface="メイリオ"/>
                  <a:cs typeface="+mn-cs"/>
                </a:endParaRPr>
              </a:p>
            </p:txBody>
          </p:sp>
          <p:sp>
            <p:nvSpPr>
              <p:cNvPr id="13" name="右矢印 109">
                <a:extLst>
                  <a:ext uri="{FF2B5EF4-FFF2-40B4-BE49-F238E27FC236}">
                    <a16:creationId xmlns:a16="http://schemas.microsoft.com/office/drawing/2014/main" id="{D7225E93-FBEF-8DBC-A6EA-35F263A52806}"/>
                  </a:ext>
                </a:extLst>
              </p:cNvPr>
              <p:cNvSpPr/>
              <p:nvPr/>
            </p:nvSpPr>
            <p:spPr>
              <a:xfrm>
                <a:off x="943157" y="5142610"/>
                <a:ext cx="1266736" cy="360608"/>
              </a:xfrm>
              <a:prstGeom prst="rightArrow">
                <a:avLst>
                  <a:gd name="adj1" fmla="val 50000"/>
                  <a:gd name="adj2" fmla="val 21825"/>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14" name="右矢印 111">
                <a:extLst>
                  <a:ext uri="{FF2B5EF4-FFF2-40B4-BE49-F238E27FC236}">
                    <a16:creationId xmlns:a16="http://schemas.microsoft.com/office/drawing/2014/main" id="{9C6E489A-C2FD-6872-F058-72C610A0BC9C}"/>
                  </a:ext>
                </a:extLst>
              </p:cNvPr>
              <p:cNvSpPr/>
              <p:nvPr/>
            </p:nvSpPr>
            <p:spPr>
              <a:xfrm>
                <a:off x="2857526" y="5140131"/>
                <a:ext cx="1171294" cy="360608"/>
              </a:xfrm>
              <a:prstGeom prst="rightArrow">
                <a:avLst>
                  <a:gd name="adj1" fmla="val 50000"/>
                  <a:gd name="adj2" fmla="val 2417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grpSp>
            <p:nvGrpSpPr>
              <p:cNvPr id="15" name="グループ化 14">
                <a:extLst>
                  <a:ext uri="{FF2B5EF4-FFF2-40B4-BE49-F238E27FC236}">
                    <a16:creationId xmlns:a16="http://schemas.microsoft.com/office/drawing/2014/main" id="{606C9ADE-4283-54C5-0CF1-E8E2A748607A}"/>
                  </a:ext>
                </a:extLst>
              </p:cNvPr>
              <p:cNvGrpSpPr/>
              <p:nvPr/>
            </p:nvGrpSpPr>
            <p:grpSpPr>
              <a:xfrm>
                <a:off x="992015" y="4512522"/>
                <a:ext cx="3731023" cy="1526153"/>
                <a:chOff x="1207674" y="3342062"/>
                <a:chExt cx="3731023" cy="1526153"/>
              </a:xfrm>
            </p:grpSpPr>
            <p:sp>
              <p:nvSpPr>
                <p:cNvPr id="20" name="角丸四角形 154">
                  <a:extLst>
                    <a:ext uri="{FF2B5EF4-FFF2-40B4-BE49-F238E27FC236}">
                      <a16:creationId xmlns:a16="http://schemas.microsoft.com/office/drawing/2014/main" id="{5C224F78-BEB5-6A9C-99B0-A78E62C168BE}"/>
                    </a:ext>
                  </a:extLst>
                </p:cNvPr>
                <p:cNvSpPr/>
                <p:nvPr/>
              </p:nvSpPr>
              <p:spPr>
                <a:xfrm>
                  <a:off x="1207674" y="3342062"/>
                  <a:ext cx="3731023"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21" name="テキスト ボックス 20">
                  <a:extLst>
                    <a:ext uri="{FF2B5EF4-FFF2-40B4-BE49-F238E27FC236}">
                      <a16:creationId xmlns:a16="http://schemas.microsoft.com/office/drawing/2014/main" id="{B91F3C82-2D4C-145A-4F1C-897089B4D9FD}"/>
                    </a:ext>
                  </a:extLst>
                </p:cNvPr>
                <p:cNvSpPr txBox="1"/>
                <p:nvPr/>
              </p:nvSpPr>
              <p:spPr>
                <a:xfrm>
                  <a:off x="3431869" y="3408932"/>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意味表現生成</a:t>
                  </a:r>
                </a:p>
              </p:txBody>
            </p:sp>
            <p:sp>
              <p:nvSpPr>
                <p:cNvPr id="22" name="角丸四角形 157">
                  <a:extLst>
                    <a:ext uri="{FF2B5EF4-FFF2-40B4-BE49-F238E27FC236}">
                      <a16:creationId xmlns:a16="http://schemas.microsoft.com/office/drawing/2014/main" id="{059C7ECA-9663-8DBC-5F23-2415F772B908}"/>
                    </a:ext>
                  </a:extLst>
                </p:cNvPr>
                <p:cNvSpPr/>
                <p:nvPr/>
              </p:nvSpPr>
              <p:spPr>
                <a:xfrm>
                  <a:off x="1302227" y="3825975"/>
                  <a:ext cx="976758"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字句</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解析器</a:t>
                  </a:r>
                </a:p>
              </p:txBody>
            </p:sp>
            <p:sp>
              <p:nvSpPr>
                <p:cNvPr id="23" name="角丸四角形 158">
                  <a:extLst>
                    <a:ext uri="{FF2B5EF4-FFF2-40B4-BE49-F238E27FC236}">
                      <a16:creationId xmlns:a16="http://schemas.microsoft.com/office/drawing/2014/main" id="{5E38A9C8-F6AD-2B49-1B36-12CD9B3BF2BD}"/>
                    </a:ext>
                  </a:extLst>
                </p:cNvPr>
                <p:cNvSpPr/>
                <p:nvPr/>
              </p:nvSpPr>
              <p:spPr>
                <a:xfrm>
                  <a:off x="3225667" y="3825975"/>
                  <a:ext cx="861866"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前処理</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24" name="正方形/長方形 23">
                  <a:extLst>
                    <a:ext uri="{FF2B5EF4-FFF2-40B4-BE49-F238E27FC236}">
                      <a16:creationId xmlns:a16="http://schemas.microsoft.com/office/drawing/2014/main" id="{05AFF2FD-95C8-B06C-CDD0-07774D71D74A}"/>
                    </a:ext>
                  </a:extLst>
                </p:cNvPr>
                <p:cNvSpPr/>
                <p:nvPr/>
              </p:nvSpPr>
              <p:spPr>
                <a:xfrm>
                  <a:off x="4234100" y="382597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単語</a:t>
                  </a:r>
                </a:p>
              </p:txBody>
            </p:sp>
          </p:grpSp>
          <p:sp>
            <p:nvSpPr>
              <p:cNvPr id="16" name="右矢印 113">
                <a:extLst>
                  <a:ext uri="{FF2B5EF4-FFF2-40B4-BE49-F238E27FC236}">
                    <a16:creationId xmlns:a16="http://schemas.microsoft.com/office/drawing/2014/main" id="{2EB4E33A-2472-2DB8-C94D-D67A5944178F}"/>
                  </a:ext>
                </a:extLst>
              </p:cNvPr>
              <p:cNvSpPr/>
              <p:nvPr/>
            </p:nvSpPr>
            <p:spPr>
              <a:xfrm>
                <a:off x="4679572" y="5142610"/>
                <a:ext cx="1290723" cy="360608"/>
              </a:xfrm>
              <a:prstGeom prst="rightArrow">
                <a:avLst>
                  <a:gd name="adj1" fmla="val 50000"/>
                  <a:gd name="adj2" fmla="val 25347"/>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17" name="角丸四角形 114">
                <a:extLst>
                  <a:ext uri="{FF2B5EF4-FFF2-40B4-BE49-F238E27FC236}">
                    <a16:creationId xmlns:a16="http://schemas.microsoft.com/office/drawing/2014/main" id="{F71A4A44-9989-C4A8-F6CD-63AF92783CF2}"/>
                  </a:ext>
                </a:extLst>
              </p:cNvPr>
              <p:cNvSpPr/>
              <p:nvPr/>
            </p:nvSpPr>
            <p:spPr>
              <a:xfrm>
                <a:off x="4866451" y="4996435"/>
                <a:ext cx="957277"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情報検索技術</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18" name="角丸四角形 150">
                <a:extLst>
                  <a:ext uri="{FF2B5EF4-FFF2-40B4-BE49-F238E27FC236}">
                    <a16:creationId xmlns:a16="http://schemas.microsoft.com/office/drawing/2014/main" id="{C0A7D9BE-4CE1-D684-A796-A1F597C1EE58}"/>
                  </a:ext>
                </a:extLst>
              </p:cNvPr>
              <p:cNvSpPr/>
              <p:nvPr/>
            </p:nvSpPr>
            <p:spPr>
              <a:xfrm>
                <a:off x="6990589" y="4906435"/>
                <a:ext cx="952500" cy="828000"/>
              </a:xfrm>
              <a:prstGeom prst="roundRect">
                <a:avLst/>
              </a:prstGeom>
              <a:solidFill>
                <a:srgbClr val="31B6FD"/>
              </a:solidFill>
              <a:ln w="25400" cap="flat" cmpd="sng" algn="ctr">
                <a:solidFill>
                  <a:srgbClr val="2185BA"/>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Segoe UI"/>
                    <a:ea typeface="メイリオ"/>
                    <a:cs typeface="+mn-cs"/>
                  </a:rPr>
                  <a:t>コサイン類似度</a:t>
                </a:r>
                <a:endParaRPr kumimoji="0" lang="en-US" altLang="ja-JP" sz="12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19" name="正方形/長方形 18">
                <a:extLst>
                  <a:ext uri="{FF2B5EF4-FFF2-40B4-BE49-F238E27FC236}">
                    <a16:creationId xmlns:a16="http://schemas.microsoft.com/office/drawing/2014/main" id="{46978A6A-3A2C-2B60-6178-08992C6FD58F}"/>
                  </a:ext>
                </a:extLst>
              </p:cNvPr>
              <p:cNvSpPr/>
              <p:nvPr/>
            </p:nvSpPr>
            <p:spPr>
              <a:xfrm>
                <a:off x="5970295" y="4996435"/>
                <a:ext cx="873727"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ベクトル表現</a:t>
                </a:r>
              </a:p>
            </p:txBody>
          </p:sp>
        </p:grpSp>
        <p:sp>
          <p:nvSpPr>
            <p:cNvPr id="7" name="正方形/長方形 6">
              <a:extLst>
                <a:ext uri="{FF2B5EF4-FFF2-40B4-BE49-F238E27FC236}">
                  <a16:creationId xmlns:a16="http://schemas.microsoft.com/office/drawing/2014/main" id="{22C7EF2B-D8D9-4638-4D3D-7EDCF3258550}"/>
                </a:ext>
              </a:extLst>
            </p:cNvPr>
            <p:cNvSpPr/>
            <p:nvPr/>
          </p:nvSpPr>
          <p:spPr>
            <a:xfrm>
              <a:off x="2234290" y="506330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トークン</a:t>
              </a:r>
            </a:p>
          </p:txBody>
        </p:sp>
      </p:grpSp>
      <p:sp>
        <p:nvSpPr>
          <p:cNvPr id="25" name="スライド番号プレースホルダー 24">
            <a:extLst>
              <a:ext uri="{FF2B5EF4-FFF2-40B4-BE49-F238E27FC236}">
                <a16:creationId xmlns:a16="http://schemas.microsoft.com/office/drawing/2014/main" id="{9249143C-8CF2-1093-F672-23A144130ED5}"/>
              </a:ext>
            </a:extLst>
          </p:cNvPr>
          <p:cNvSpPr>
            <a:spLocks noGrp="1"/>
          </p:cNvSpPr>
          <p:nvPr>
            <p:ph type="sldNum" sz="quarter" idx="4"/>
          </p:nvPr>
        </p:nvSpPr>
        <p:spPr/>
        <p:txBody>
          <a:bodyPr/>
          <a:lstStyle/>
          <a:p>
            <a:fld id="{DDF0A04B-3F96-455C-AC58-511E5C06C175}" type="slidenum">
              <a:rPr lang="ja-JP" altLang="en-US" smtClean="0"/>
              <a:pPr/>
              <a:t>28</a:t>
            </a:fld>
            <a:endParaRPr lang="ja-JP" altLang="en-US" dirty="0"/>
          </a:p>
        </p:txBody>
      </p:sp>
      <p:sp>
        <p:nvSpPr>
          <p:cNvPr id="26" name="テキスト ボックス 25">
            <a:extLst>
              <a:ext uri="{FF2B5EF4-FFF2-40B4-BE49-F238E27FC236}">
                <a16:creationId xmlns:a16="http://schemas.microsoft.com/office/drawing/2014/main" id="{D6611D49-60D7-E2A7-AAE7-75D37801E631}"/>
              </a:ext>
            </a:extLst>
          </p:cNvPr>
          <p:cNvSpPr txBox="1"/>
          <p:nvPr/>
        </p:nvSpPr>
        <p:spPr>
          <a:xfrm>
            <a:off x="1479902" y="6329480"/>
            <a:ext cx="9232196" cy="336157"/>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[3-1] </a:t>
            </a:r>
            <a:r>
              <a:rPr lang="ja-JP" altLang="en-US" sz="1200">
                <a:solidFill>
                  <a:schemeClr val="tx1">
                    <a:lumMod val="75000"/>
                    <a:lumOff val="25000"/>
                  </a:schemeClr>
                </a:solidFill>
              </a:rPr>
              <a:t>横井一輝ら</a:t>
            </a:r>
            <a:r>
              <a:rPr lang="en-US" altLang="ja-JP" sz="1200" dirty="0">
                <a:solidFill>
                  <a:schemeClr val="tx1">
                    <a:lumMod val="75000"/>
                    <a:lumOff val="25000"/>
                  </a:schemeClr>
                </a:solidFill>
              </a:rPr>
              <a:t>, </a:t>
            </a:r>
            <a:r>
              <a:rPr lang="ja-JP" altLang="en-US" sz="1200">
                <a:solidFill>
                  <a:schemeClr val="tx1">
                    <a:lumMod val="75000"/>
                    <a:lumOff val="25000"/>
                  </a:schemeClr>
                </a:solidFill>
              </a:rPr>
              <a:t>コード片のベクトル表現に基づく大規模 コードクローン集合の特徴調査</a:t>
            </a:r>
            <a:r>
              <a:rPr lang="en-US" altLang="ja-JP" sz="1200" dirty="0">
                <a:solidFill>
                  <a:schemeClr val="tx1">
                    <a:lumMod val="75000"/>
                    <a:lumOff val="25000"/>
                  </a:schemeClr>
                </a:solidFill>
              </a:rPr>
              <a:t>, in Proc of SES, 2018, pp. 192–199.</a:t>
            </a:r>
          </a:p>
        </p:txBody>
      </p:sp>
    </p:spTree>
    <p:extLst>
      <p:ext uri="{BB962C8B-B14F-4D97-AF65-F5344CB8AC3E}">
        <p14:creationId xmlns:p14="http://schemas.microsoft.com/office/powerpoint/2010/main" val="3027158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3DD8BE-A11F-360F-8381-08B58BB7EDB0}"/>
              </a:ext>
            </a:extLst>
          </p:cNvPr>
          <p:cNvSpPr>
            <a:spLocks noGrp="1"/>
          </p:cNvSpPr>
          <p:nvPr>
            <p:ph type="title"/>
          </p:nvPr>
        </p:nvSpPr>
        <p:spPr/>
        <p:txBody>
          <a:bodyPr>
            <a:normAutofit/>
          </a:bodyPr>
          <a:lstStyle/>
          <a:p>
            <a:r>
              <a:rPr kumimoji="1" lang="ja-JP" altLang="en-US" dirty="0"/>
              <a:t>既存手法：</a:t>
            </a:r>
            <a:r>
              <a:rPr kumimoji="1" lang="en-US" altLang="ja-JP" dirty="0"/>
              <a:t>DeepSim</a:t>
            </a:r>
            <a:endParaRPr kumimoji="1" lang="ja-JP" altLang="en-US" dirty="0"/>
          </a:p>
        </p:txBody>
      </p:sp>
      <p:sp>
        <p:nvSpPr>
          <p:cNvPr id="3" name="コンテンツ プレースホルダー 2">
            <a:extLst>
              <a:ext uri="{FF2B5EF4-FFF2-40B4-BE49-F238E27FC236}">
                <a16:creationId xmlns:a16="http://schemas.microsoft.com/office/drawing/2014/main" id="{1AD63D75-832E-0145-EF3F-DA76E87A30C6}"/>
              </a:ext>
            </a:extLst>
          </p:cNvPr>
          <p:cNvSpPr>
            <a:spLocks noGrp="1"/>
          </p:cNvSpPr>
          <p:nvPr>
            <p:ph idx="1"/>
          </p:nvPr>
        </p:nvSpPr>
        <p:spPr/>
        <p:txBody>
          <a:bodyPr>
            <a:normAutofit/>
          </a:bodyPr>
          <a:lstStyle/>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手法の特徴</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790575" lvl="1" indent="-342900" fontAlgn="base">
              <a:lnSpc>
                <a:spcPct val="100000"/>
              </a:lnSpc>
              <a:spcBef>
                <a:spcPct val="20000"/>
              </a:spcBef>
              <a:spcAft>
                <a:spcPts val="600"/>
              </a:spcAft>
              <a:buClr>
                <a:srgbClr val="073E87"/>
              </a:buClr>
              <a:buFontTx/>
              <a:buChar char="•"/>
              <a:defRPr/>
            </a:pP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制御フローグラフ（</a:t>
            </a: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CFG</a:t>
            </a: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）とデータフローグラフ（</a:t>
            </a:r>
            <a: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t>DFG</a:t>
            </a: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）に対して</a:t>
            </a:r>
            <a:br>
              <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rPr>
            </a:b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自己符号化器を用いてコード片をベクトル化</a:t>
            </a:r>
            <a:endPar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742950" marR="0" lvl="1" indent="-28575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000" b="0" i="0" u="none" strike="noStrike" kern="0" cap="none" spc="0" normalizeH="0" baseline="0" noProof="0" dirty="0">
                <a:ln>
                  <a:noFill/>
                </a:ln>
                <a:solidFill>
                  <a:srgbClr val="0C0C0C">
                    <a:lumMod val="90000"/>
                    <a:lumOff val="10000"/>
                  </a:srgbClr>
                </a:solidFill>
                <a:effectLst/>
                <a:uLnTx/>
                <a:uFillTx/>
                <a:latin typeface="Segoe UI"/>
                <a:ea typeface="メイリオ"/>
              </a:rPr>
              <a:t>深層学習を用いてコード片の類似性を判定</a:t>
            </a:r>
            <a:endParaRPr kumimoji="1" lang="en-US" altLang="ja-JP" sz="20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長所：構文的な類似性の低い類似コード片を高い精度で判定可能</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課題：類似性判定の実行に時間が</a:t>
            </a:r>
            <a:r>
              <a:rPr kumimoji="1" lang="ja-JP" altLang="en-US" sz="2400" b="0" i="0" u="none" strike="noStrike" kern="0" cap="none" spc="0" normalizeH="0" baseline="0" noProof="0">
                <a:ln>
                  <a:noFill/>
                </a:ln>
                <a:solidFill>
                  <a:srgbClr val="0C0C0C">
                    <a:lumMod val="90000"/>
                    <a:lumOff val="10000"/>
                  </a:srgbClr>
                </a:solidFill>
                <a:effectLst/>
                <a:uLnTx/>
                <a:uFillTx/>
                <a:latin typeface="Segoe UI"/>
                <a:ea typeface="メイリオ"/>
                <a:cs typeface="+mn-cs"/>
              </a:rPr>
              <a:t>かかる</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[3-2]</a:t>
            </a:r>
            <a:endPar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endParaRPr kumimoji="1" lang="ja-JP" altLang="en-US" sz="3200" dirty="0"/>
          </a:p>
        </p:txBody>
      </p:sp>
      <p:sp>
        <p:nvSpPr>
          <p:cNvPr id="4" name="コンテンツ プレースホルダー 3">
            <a:extLst>
              <a:ext uri="{FF2B5EF4-FFF2-40B4-BE49-F238E27FC236}">
                <a16:creationId xmlns:a16="http://schemas.microsoft.com/office/drawing/2014/main" id="{3FD2F3B1-8706-FFDA-79D9-8514F94D1E3D}"/>
              </a:ext>
            </a:extLst>
          </p:cNvPr>
          <p:cNvSpPr>
            <a:spLocks noGrp="1"/>
          </p:cNvSpPr>
          <p:nvPr>
            <p:ph idx="10"/>
          </p:nvPr>
        </p:nvSpPr>
        <p:spPr/>
        <p:txBody>
          <a:bodyPr>
            <a:normAutofit fontScale="92500" lnSpcReduction="20000"/>
          </a:bodyPr>
          <a:lstStyle/>
          <a:p>
            <a:r>
              <a:rPr lang="ja-JP" altLang="en-US" dirty="0"/>
              <a:t>深層学習を用いたコード片の類似性判定法として，</a:t>
            </a:r>
            <a:r>
              <a:rPr lang="en-US" altLang="ja-JP" dirty="0"/>
              <a:t>DeepSim</a:t>
            </a:r>
            <a:r>
              <a:rPr lang="ja-JP" altLang="en-US" dirty="0"/>
              <a:t>が提案されている</a:t>
            </a:r>
            <a:endParaRPr lang="en-US" altLang="ja-JP" dirty="0"/>
          </a:p>
          <a:p>
            <a:r>
              <a:rPr kumimoji="1" lang="ja-JP" altLang="en-US" dirty="0"/>
              <a:t>高い精度でコード片の類似性を判定できる一方で，実行時間の遅さに課題がある</a:t>
            </a:r>
          </a:p>
        </p:txBody>
      </p:sp>
      <p:sp>
        <p:nvSpPr>
          <p:cNvPr id="29" name="テキスト ボックス 28">
            <a:extLst>
              <a:ext uri="{FF2B5EF4-FFF2-40B4-BE49-F238E27FC236}">
                <a16:creationId xmlns:a16="http://schemas.microsoft.com/office/drawing/2014/main" id="{4B09F0F7-6B1B-D60E-89AE-62CBDD2CE17D}"/>
              </a:ext>
            </a:extLst>
          </p:cNvPr>
          <p:cNvSpPr txBox="1"/>
          <p:nvPr/>
        </p:nvSpPr>
        <p:spPr>
          <a:xfrm>
            <a:off x="1504610" y="6420142"/>
            <a:ext cx="9182781" cy="276999"/>
          </a:xfrm>
          <a:prstGeom prst="rect">
            <a:avLst/>
          </a:prstGeom>
          <a:solidFill>
            <a:sysClr val="window" lastClr="FFFFFF">
              <a:lumMod val="95000"/>
            </a:sysClr>
          </a:solidFill>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200" b="0" i="0" u="none" strike="noStrike" kern="0" cap="none" spc="0" normalizeH="0" baseline="0" noProof="0" dirty="0">
                <a:ln>
                  <a:noFill/>
                </a:ln>
                <a:solidFill>
                  <a:srgbClr val="0C0C0C">
                    <a:lumMod val="90000"/>
                    <a:lumOff val="10000"/>
                  </a:srgbClr>
                </a:solidFill>
                <a:effectLst/>
                <a:uLnTx/>
                <a:uFillTx/>
                <a:latin typeface="+mn-ea"/>
              </a:rPr>
              <a:t>[3-2] Gang Zhao et al., “</a:t>
            </a:r>
            <a:r>
              <a:rPr kumimoji="0" lang="en-US" altLang="ja-JP" sz="1200" b="0" i="0" u="none" strike="noStrike" kern="0" cap="none" spc="0" normalizeH="0" baseline="0" noProof="0" dirty="0" err="1">
                <a:ln>
                  <a:noFill/>
                </a:ln>
                <a:solidFill>
                  <a:srgbClr val="0C0C0C">
                    <a:lumMod val="90000"/>
                    <a:lumOff val="10000"/>
                  </a:srgbClr>
                </a:solidFill>
                <a:effectLst/>
                <a:uLnTx/>
                <a:uFillTx/>
                <a:latin typeface="+mn-ea"/>
              </a:rPr>
              <a:t>Deepsim</a:t>
            </a:r>
            <a:r>
              <a:rPr kumimoji="0" lang="en-US" altLang="ja-JP" sz="1200" b="0" i="0" u="none" strike="noStrike" kern="0" cap="none" spc="0" normalizeH="0" baseline="0" noProof="0" dirty="0">
                <a:ln>
                  <a:noFill/>
                </a:ln>
                <a:solidFill>
                  <a:srgbClr val="0C0C0C">
                    <a:lumMod val="90000"/>
                    <a:lumOff val="10000"/>
                  </a:srgbClr>
                </a:solidFill>
                <a:effectLst/>
                <a:uLnTx/>
                <a:uFillTx/>
                <a:latin typeface="+mn-ea"/>
              </a:rPr>
              <a:t>: Deep learning code functional similarity.”, ESEC/FSE, pp.141-151, 2018.</a:t>
            </a:r>
            <a:endParaRPr kumimoji="0" lang="ja-JP" altLang="en-US" sz="1200" b="0" i="0" u="none" strike="noStrike" kern="0" cap="none" spc="0" normalizeH="0" baseline="0" noProof="0" dirty="0">
              <a:ln>
                <a:noFill/>
              </a:ln>
              <a:solidFill>
                <a:srgbClr val="0C0C0C">
                  <a:lumMod val="90000"/>
                  <a:lumOff val="10000"/>
                </a:srgbClr>
              </a:solidFill>
              <a:effectLst/>
              <a:uLnTx/>
              <a:uFillTx/>
              <a:latin typeface="+mn-ea"/>
            </a:endParaRPr>
          </a:p>
        </p:txBody>
      </p:sp>
      <p:grpSp>
        <p:nvGrpSpPr>
          <p:cNvPr id="30" name="グループ化 29">
            <a:extLst>
              <a:ext uri="{FF2B5EF4-FFF2-40B4-BE49-F238E27FC236}">
                <a16:creationId xmlns:a16="http://schemas.microsoft.com/office/drawing/2014/main" id="{89FEDF5B-B122-75E2-2BD9-AE757773817D}"/>
              </a:ext>
            </a:extLst>
          </p:cNvPr>
          <p:cNvGrpSpPr/>
          <p:nvPr/>
        </p:nvGrpSpPr>
        <p:grpSpPr>
          <a:xfrm>
            <a:off x="1122351" y="4739319"/>
            <a:ext cx="8813239" cy="1526153"/>
            <a:chOff x="150144" y="4512522"/>
            <a:chExt cx="8813239" cy="1526153"/>
          </a:xfrm>
        </p:grpSpPr>
        <p:sp>
          <p:nvSpPr>
            <p:cNvPr id="31" name="角丸四角形 7">
              <a:extLst>
                <a:ext uri="{FF2B5EF4-FFF2-40B4-BE49-F238E27FC236}">
                  <a16:creationId xmlns:a16="http://schemas.microsoft.com/office/drawing/2014/main" id="{B038AB4A-AD21-0EC1-6A3D-81AB7FF7C00E}"/>
                </a:ext>
              </a:extLst>
            </p:cNvPr>
            <p:cNvSpPr/>
            <p:nvPr/>
          </p:nvSpPr>
          <p:spPr>
            <a:xfrm>
              <a:off x="4771895" y="4512522"/>
              <a:ext cx="3223205"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32" name="テキスト ボックス 31">
              <a:extLst>
                <a:ext uri="{FF2B5EF4-FFF2-40B4-BE49-F238E27FC236}">
                  <a16:creationId xmlns:a16="http://schemas.microsoft.com/office/drawing/2014/main" id="{5CD15EB4-9A1C-348F-4976-A8B3853AA126}"/>
                </a:ext>
              </a:extLst>
            </p:cNvPr>
            <p:cNvSpPr txBox="1"/>
            <p:nvPr/>
          </p:nvSpPr>
          <p:spPr>
            <a:xfrm>
              <a:off x="6488272" y="4582764"/>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類似性判定</a:t>
              </a:r>
            </a:p>
          </p:txBody>
        </p:sp>
        <p:sp>
          <p:nvSpPr>
            <p:cNvPr id="33" name="右矢印 10">
              <a:extLst>
                <a:ext uri="{FF2B5EF4-FFF2-40B4-BE49-F238E27FC236}">
                  <a16:creationId xmlns:a16="http://schemas.microsoft.com/office/drawing/2014/main" id="{45337A33-623B-93CD-50AE-188BA3D81E61}"/>
                </a:ext>
              </a:extLst>
            </p:cNvPr>
            <p:cNvSpPr/>
            <p:nvPr/>
          </p:nvSpPr>
          <p:spPr>
            <a:xfrm>
              <a:off x="6844022" y="5142610"/>
              <a:ext cx="1245634" cy="360608"/>
            </a:xfrm>
            <a:prstGeom prst="rightArrow">
              <a:avLst>
                <a:gd name="adj1" fmla="val 50000"/>
                <a:gd name="adj2" fmla="val 1742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4" name="正方形/長方形 33">
              <a:extLst>
                <a:ext uri="{FF2B5EF4-FFF2-40B4-BE49-F238E27FC236}">
                  <a16:creationId xmlns:a16="http://schemas.microsoft.com/office/drawing/2014/main" id="{1D2F630C-69C0-BC5C-BB8C-FEFE3F8908EB}"/>
                </a:ext>
              </a:extLst>
            </p:cNvPr>
            <p:cNvSpPr/>
            <p:nvPr/>
          </p:nvSpPr>
          <p:spPr>
            <a:xfrm>
              <a:off x="150144" y="4996435"/>
              <a:ext cx="793014" cy="648000"/>
            </a:xfrm>
            <a:prstGeom prst="rect">
              <a:avLst/>
            </a:prstGeom>
            <a:solidFill>
              <a:srgbClr val="0C0C0C">
                <a:lumMod val="25000"/>
                <a:lumOff val="75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ソースコード</a:t>
              </a:r>
            </a:p>
          </p:txBody>
        </p:sp>
        <p:sp>
          <p:nvSpPr>
            <p:cNvPr id="35" name="正方形/長方形 34">
              <a:extLst>
                <a:ext uri="{FF2B5EF4-FFF2-40B4-BE49-F238E27FC236}">
                  <a16:creationId xmlns:a16="http://schemas.microsoft.com/office/drawing/2014/main" id="{3657B11C-F13C-9FFC-3207-FDDF2035489D}"/>
                </a:ext>
              </a:extLst>
            </p:cNvPr>
            <p:cNvSpPr/>
            <p:nvPr/>
          </p:nvSpPr>
          <p:spPr>
            <a:xfrm>
              <a:off x="8089656" y="4996435"/>
              <a:ext cx="873727" cy="648000"/>
            </a:xfrm>
            <a:prstGeom prst="rect">
              <a:avLst/>
            </a:prstGeom>
            <a:solidFill>
              <a:srgbClr val="4584D3"/>
            </a:solidFill>
            <a:ln>
              <a:noFill/>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類似性判定</a:t>
              </a:r>
              <a:endParaRPr kumimoji="0" lang="en-US" altLang="ja-JP" sz="1600" b="1" i="0" u="none" strike="noStrike" kern="0" cap="none" spc="0" normalizeH="0" baseline="0" noProof="0" dirty="0">
                <a:ln>
                  <a:noFill/>
                </a:ln>
                <a:solidFill>
                  <a:prstClr val="white"/>
                </a:solidFill>
                <a:effectLst/>
                <a:uLnTx/>
                <a:uFillTx/>
                <a:latin typeface="Segoe UI"/>
                <a:ea typeface="メイリオ"/>
                <a:cs typeface="+mn-cs"/>
              </a:endParaRPr>
            </a:p>
          </p:txBody>
        </p:sp>
        <p:sp>
          <p:nvSpPr>
            <p:cNvPr id="36" name="右矢印 13">
              <a:extLst>
                <a:ext uri="{FF2B5EF4-FFF2-40B4-BE49-F238E27FC236}">
                  <a16:creationId xmlns:a16="http://schemas.microsoft.com/office/drawing/2014/main" id="{034B0390-1585-4F86-33A0-CAC58B1AFF02}"/>
                </a:ext>
              </a:extLst>
            </p:cNvPr>
            <p:cNvSpPr/>
            <p:nvPr/>
          </p:nvSpPr>
          <p:spPr>
            <a:xfrm>
              <a:off x="943157" y="5142610"/>
              <a:ext cx="1266736" cy="360608"/>
            </a:xfrm>
            <a:prstGeom prst="rightArrow">
              <a:avLst>
                <a:gd name="adj1" fmla="val 50000"/>
                <a:gd name="adj2" fmla="val 21825"/>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7" name="右矢印 14">
              <a:extLst>
                <a:ext uri="{FF2B5EF4-FFF2-40B4-BE49-F238E27FC236}">
                  <a16:creationId xmlns:a16="http://schemas.microsoft.com/office/drawing/2014/main" id="{7F17EFB7-3868-C51C-CEC8-520FE2CDDF82}"/>
                </a:ext>
              </a:extLst>
            </p:cNvPr>
            <p:cNvSpPr/>
            <p:nvPr/>
          </p:nvSpPr>
          <p:spPr>
            <a:xfrm>
              <a:off x="2857526" y="5140131"/>
              <a:ext cx="1171294" cy="360608"/>
            </a:xfrm>
            <a:prstGeom prst="rightArrow">
              <a:avLst>
                <a:gd name="adj1" fmla="val 50000"/>
                <a:gd name="adj2" fmla="val 2417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grpSp>
          <p:nvGrpSpPr>
            <p:cNvPr id="38" name="グループ化 37">
              <a:extLst>
                <a:ext uri="{FF2B5EF4-FFF2-40B4-BE49-F238E27FC236}">
                  <a16:creationId xmlns:a16="http://schemas.microsoft.com/office/drawing/2014/main" id="{55B9987C-8F19-0869-2C90-E436687E3187}"/>
                </a:ext>
              </a:extLst>
            </p:cNvPr>
            <p:cNvGrpSpPr/>
            <p:nvPr/>
          </p:nvGrpSpPr>
          <p:grpSpPr>
            <a:xfrm>
              <a:off x="992015" y="4512522"/>
              <a:ext cx="3731023" cy="1526153"/>
              <a:chOff x="1207674" y="3342062"/>
              <a:chExt cx="3731023" cy="1526153"/>
            </a:xfrm>
          </p:grpSpPr>
          <p:grpSp>
            <p:nvGrpSpPr>
              <p:cNvPr id="43" name="グループ化 42">
                <a:extLst>
                  <a:ext uri="{FF2B5EF4-FFF2-40B4-BE49-F238E27FC236}">
                    <a16:creationId xmlns:a16="http://schemas.microsoft.com/office/drawing/2014/main" id="{72EC5B18-1997-0C59-ECA0-47840431C610}"/>
                  </a:ext>
                </a:extLst>
              </p:cNvPr>
              <p:cNvGrpSpPr/>
              <p:nvPr/>
            </p:nvGrpSpPr>
            <p:grpSpPr>
              <a:xfrm>
                <a:off x="2425551" y="3633758"/>
                <a:ext cx="653549" cy="1032434"/>
                <a:chOff x="2506968" y="3654339"/>
                <a:chExt cx="653549" cy="1032434"/>
              </a:xfrm>
            </p:grpSpPr>
            <p:sp>
              <p:nvSpPr>
                <p:cNvPr id="49" name="正方形/長方形 48">
                  <a:extLst>
                    <a:ext uri="{FF2B5EF4-FFF2-40B4-BE49-F238E27FC236}">
                      <a16:creationId xmlns:a16="http://schemas.microsoft.com/office/drawing/2014/main" id="{98117D63-01D2-382B-8D75-67FFD233532D}"/>
                    </a:ext>
                  </a:extLst>
                </p:cNvPr>
                <p:cNvSpPr/>
                <p:nvPr/>
              </p:nvSpPr>
              <p:spPr>
                <a:xfrm>
                  <a:off x="2506969" y="3654339"/>
                  <a:ext cx="653548" cy="417684"/>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C0C0C"/>
                      </a:solidFill>
                      <a:effectLst/>
                      <a:uLnTx/>
                      <a:uFillTx/>
                      <a:latin typeface="Segoe UI"/>
                      <a:ea typeface="メイリオ"/>
                      <a:cs typeface="+mn-cs"/>
                    </a:rPr>
                    <a:t>CFG</a:t>
                  </a: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50" name="正方形/長方形 49">
                  <a:extLst>
                    <a:ext uri="{FF2B5EF4-FFF2-40B4-BE49-F238E27FC236}">
                      <a16:creationId xmlns:a16="http://schemas.microsoft.com/office/drawing/2014/main" id="{DFB9CDBB-D67D-B63D-BBDA-CFE1209408F3}"/>
                    </a:ext>
                  </a:extLst>
                </p:cNvPr>
                <p:cNvSpPr/>
                <p:nvPr/>
              </p:nvSpPr>
              <p:spPr>
                <a:xfrm>
                  <a:off x="2506968" y="4285647"/>
                  <a:ext cx="653549" cy="401126"/>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C0C0C"/>
                      </a:solidFill>
                      <a:effectLst/>
                      <a:uLnTx/>
                      <a:uFillTx/>
                      <a:latin typeface="Segoe UI"/>
                      <a:ea typeface="メイリオ"/>
                      <a:cs typeface="+mn-cs"/>
                    </a:rPr>
                    <a:t>DFG</a:t>
                  </a: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grpSp>
          <p:sp>
            <p:nvSpPr>
              <p:cNvPr id="44" name="正方形/長方形 43">
                <a:extLst>
                  <a:ext uri="{FF2B5EF4-FFF2-40B4-BE49-F238E27FC236}">
                    <a16:creationId xmlns:a16="http://schemas.microsoft.com/office/drawing/2014/main" id="{B1F90955-1A69-77D2-07E8-01B115F59947}"/>
                  </a:ext>
                </a:extLst>
              </p:cNvPr>
              <p:cNvSpPr/>
              <p:nvPr/>
            </p:nvSpPr>
            <p:spPr>
              <a:xfrm>
                <a:off x="4234100" y="3825975"/>
                <a:ext cx="652586"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特徴</a:t>
                </a:r>
                <a:endParaRPr kumimoji="0" lang="en-US" altLang="ja-JP" sz="1600" b="0" i="0" u="none" strike="noStrike" kern="0" cap="none" spc="0" normalizeH="0" baseline="0" noProof="0" dirty="0">
                  <a:ln>
                    <a:noFill/>
                  </a:ln>
                  <a:solidFill>
                    <a:srgbClr val="0C0C0C"/>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行列</a:t>
                </a:r>
              </a:p>
            </p:txBody>
          </p:sp>
          <p:sp>
            <p:nvSpPr>
              <p:cNvPr id="45" name="角丸四角形 21">
                <a:extLst>
                  <a:ext uri="{FF2B5EF4-FFF2-40B4-BE49-F238E27FC236}">
                    <a16:creationId xmlns:a16="http://schemas.microsoft.com/office/drawing/2014/main" id="{E2457222-7228-31F5-D729-31C22CD630F4}"/>
                  </a:ext>
                </a:extLst>
              </p:cNvPr>
              <p:cNvSpPr/>
              <p:nvPr/>
            </p:nvSpPr>
            <p:spPr>
              <a:xfrm>
                <a:off x="1207674" y="3342062"/>
                <a:ext cx="3731023"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46" name="テキスト ボックス 45">
                <a:extLst>
                  <a:ext uri="{FF2B5EF4-FFF2-40B4-BE49-F238E27FC236}">
                    <a16:creationId xmlns:a16="http://schemas.microsoft.com/office/drawing/2014/main" id="{67E0A5B7-5EC6-367A-3330-DA589C71274E}"/>
                  </a:ext>
                </a:extLst>
              </p:cNvPr>
              <p:cNvSpPr txBox="1"/>
              <p:nvPr/>
            </p:nvSpPr>
            <p:spPr>
              <a:xfrm>
                <a:off x="3431869" y="3408932"/>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意味表現生成</a:t>
                </a:r>
              </a:p>
            </p:txBody>
          </p:sp>
          <p:sp>
            <p:nvSpPr>
              <p:cNvPr id="47" name="角丸四角形 23">
                <a:extLst>
                  <a:ext uri="{FF2B5EF4-FFF2-40B4-BE49-F238E27FC236}">
                    <a16:creationId xmlns:a16="http://schemas.microsoft.com/office/drawing/2014/main" id="{1D2D7831-B1CB-AF3C-2F16-339B3EA49E33}"/>
                  </a:ext>
                </a:extLst>
              </p:cNvPr>
              <p:cNvSpPr/>
              <p:nvPr/>
            </p:nvSpPr>
            <p:spPr>
              <a:xfrm>
                <a:off x="1302227" y="3735975"/>
                <a:ext cx="976758"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バイトコード</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解析器</a:t>
                </a:r>
              </a:p>
            </p:txBody>
          </p:sp>
          <p:sp>
            <p:nvSpPr>
              <p:cNvPr id="48" name="角丸四角形 24">
                <a:extLst>
                  <a:ext uri="{FF2B5EF4-FFF2-40B4-BE49-F238E27FC236}">
                    <a16:creationId xmlns:a16="http://schemas.microsoft.com/office/drawing/2014/main" id="{693ED699-4ED0-478B-3B2B-8ABA24BC831D}"/>
                  </a:ext>
                </a:extLst>
              </p:cNvPr>
              <p:cNvSpPr/>
              <p:nvPr/>
            </p:nvSpPr>
            <p:spPr>
              <a:xfrm>
                <a:off x="3225667" y="3825975"/>
                <a:ext cx="861866" cy="64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エン</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コーダ</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grpSp>
        <p:sp>
          <p:nvSpPr>
            <p:cNvPr id="39" name="右矢印 16">
              <a:extLst>
                <a:ext uri="{FF2B5EF4-FFF2-40B4-BE49-F238E27FC236}">
                  <a16:creationId xmlns:a16="http://schemas.microsoft.com/office/drawing/2014/main" id="{4364472C-4D3B-5943-30C2-0AB52449B5D8}"/>
                </a:ext>
              </a:extLst>
            </p:cNvPr>
            <p:cNvSpPr/>
            <p:nvPr/>
          </p:nvSpPr>
          <p:spPr>
            <a:xfrm>
              <a:off x="4679572" y="5142610"/>
              <a:ext cx="1290723" cy="360608"/>
            </a:xfrm>
            <a:prstGeom prst="rightArrow">
              <a:avLst>
                <a:gd name="adj1" fmla="val 50000"/>
                <a:gd name="adj2" fmla="val 25347"/>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40" name="角丸四角形 17">
              <a:extLst>
                <a:ext uri="{FF2B5EF4-FFF2-40B4-BE49-F238E27FC236}">
                  <a16:creationId xmlns:a16="http://schemas.microsoft.com/office/drawing/2014/main" id="{771D6CF0-4573-005B-C112-13CED9FF4C1F}"/>
                </a:ext>
              </a:extLst>
            </p:cNvPr>
            <p:cNvSpPr/>
            <p:nvPr/>
          </p:nvSpPr>
          <p:spPr>
            <a:xfrm>
              <a:off x="4866451" y="4996435"/>
              <a:ext cx="957277" cy="64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自己符号化器</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41" name="角丸四角形 18">
              <a:extLst>
                <a:ext uri="{FF2B5EF4-FFF2-40B4-BE49-F238E27FC236}">
                  <a16:creationId xmlns:a16="http://schemas.microsoft.com/office/drawing/2014/main" id="{084F0469-87DF-34F4-5452-1A2B62EAE45B}"/>
                </a:ext>
              </a:extLst>
            </p:cNvPr>
            <p:cNvSpPr/>
            <p:nvPr/>
          </p:nvSpPr>
          <p:spPr>
            <a:xfrm>
              <a:off x="6990589" y="4906435"/>
              <a:ext cx="952500"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類似性</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判定</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モデル</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42" name="正方形/長方形 41">
              <a:extLst>
                <a:ext uri="{FF2B5EF4-FFF2-40B4-BE49-F238E27FC236}">
                  <a16:creationId xmlns:a16="http://schemas.microsoft.com/office/drawing/2014/main" id="{B0F58F16-0953-09A0-4D9E-140F952A530F}"/>
                </a:ext>
              </a:extLst>
            </p:cNvPr>
            <p:cNvSpPr/>
            <p:nvPr/>
          </p:nvSpPr>
          <p:spPr>
            <a:xfrm>
              <a:off x="5970295" y="4996435"/>
              <a:ext cx="873727"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ベクトル表現</a:t>
              </a:r>
            </a:p>
          </p:txBody>
        </p:sp>
      </p:grpSp>
      <p:sp>
        <p:nvSpPr>
          <p:cNvPr id="5" name="スライド番号プレースホルダー 4">
            <a:extLst>
              <a:ext uri="{FF2B5EF4-FFF2-40B4-BE49-F238E27FC236}">
                <a16:creationId xmlns:a16="http://schemas.microsoft.com/office/drawing/2014/main" id="{796F951B-ACAD-5F5D-2563-9029C5F11647}"/>
              </a:ext>
            </a:extLst>
          </p:cNvPr>
          <p:cNvSpPr>
            <a:spLocks noGrp="1"/>
          </p:cNvSpPr>
          <p:nvPr>
            <p:ph type="sldNum" sz="quarter" idx="4"/>
          </p:nvPr>
        </p:nvSpPr>
        <p:spPr/>
        <p:txBody>
          <a:bodyPr/>
          <a:lstStyle/>
          <a:p>
            <a:fld id="{DDF0A04B-3F96-455C-AC58-511E5C06C175}" type="slidenum">
              <a:rPr lang="ja-JP" altLang="en-US" smtClean="0"/>
              <a:pPr/>
              <a:t>29</a:t>
            </a:fld>
            <a:endParaRPr lang="ja-JP" altLang="en-US" dirty="0"/>
          </a:p>
        </p:txBody>
      </p:sp>
    </p:spTree>
    <p:extLst>
      <p:ext uri="{BB962C8B-B14F-4D97-AF65-F5344CB8AC3E}">
        <p14:creationId xmlns:p14="http://schemas.microsoft.com/office/powerpoint/2010/main" val="642772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B07A45-99AC-063E-6E96-F600D049E005}"/>
              </a:ext>
            </a:extLst>
          </p:cNvPr>
          <p:cNvSpPr>
            <a:spLocks noGrp="1"/>
          </p:cNvSpPr>
          <p:nvPr>
            <p:ph type="title"/>
          </p:nvPr>
        </p:nvSpPr>
        <p:spPr/>
        <p:txBody>
          <a:bodyPr>
            <a:normAutofit/>
          </a:bodyPr>
          <a:lstStyle/>
          <a:p>
            <a:r>
              <a:rPr kumimoji="1" lang="ja-JP" altLang="en-US" dirty="0"/>
              <a:t>モダナイゼーション</a:t>
            </a:r>
          </a:p>
        </p:txBody>
      </p:sp>
      <p:sp>
        <p:nvSpPr>
          <p:cNvPr id="4" name="コンテンツ プレースホルダー 3">
            <a:extLst>
              <a:ext uri="{FF2B5EF4-FFF2-40B4-BE49-F238E27FC236}">
                <a16:creationId xmlns:a16="http://schemas.microsoft.com/office/drawing/2014/main" id="{84BCEF15-6532-D81A-A1B8-AA056CAB848F}"/>
              </a:ext>
            </a:extLst>
          </p:cNvPr>
          <p:cNvSpPr>
            <a:spLocks noGrp="1"/>
          </p:cNvSpPr>
          <p:nvPr>
            <p:ph idx="10"/>
          </p:nvPr>
        </p:nvSpPr>
        <p:spPr>
          <a:xfrm>
            <a:off x="165697" y="1021047"/>
            <a:ext cx="11882216" cy="833448"/>
          </a:xfrm>
        </p:spPr>
        <p:txBody>
          <a:bodyPr>
            <a:normAutofit fontScale="85000" lnSpcReduction="10000"/>
          </a:bodyPr>
          <a:lstStyle/>
          <a:p>
            <a:r>
              <a:rPr kumimoji="1" lang="ja-JP" altLang="en-US" dirty="0"/>
              <a:t>レガシーシステム（数十年稼働したシステム）では，保守コストの増大や柔軟性の低下といった課題がある</a:t>
            </a:r>
            <a:endParaRPr kumimoji="1" lang="en-US" altLang="ja-JP" dirty="0"/>
          </a:p>
          <a:p>
            <a:r>
              <a:rPr lang="ja-JP" altLang="en-US" dirty="0"/>
              <a:t>システム</a:t>
            </a:r>
            <a:r>
              <a:rPr kumimoji="1" lang="ja-JP" altLang="en-US" dirty="0"/>
              <a:t>の再開発や移行などにより，ソフトウェアを進化させる「モダナイゼーション」の需要は大きい</a:t>
            </a:r>
          </a:p>
        </p:txBody>
      </p:sp>
      <p:sp>
        <p:nvSpPr>
          <p:cNvPr id="7" name="矢印: 右 6">
            <a:extLst>
              <a:ext uri="{FF2B5EF4-FFF2-40B4-BE49-F238E27FC236}">
                <a16:creationId xmlns:a16="http://schemas.microsoft.com/office/drawing/2014/main" id="{3632CFDE-0728-FA1D-615F-67897C9630E0}"/>
              </a:ext>
            </a:extLst>
          </p:cNvPr>
          <p:cNvSpPr/>
          <p:nvPr/>
        </p:nvSpPr>
        <p:spPr>
          <a:xfrm>
            <a:off x="4654955" y="2844255"/>
            <a:ext cx="2882090" cy="1943006"/>
          </a:xfrm>
          <a:prstGeom prst="rightArrow">
            <a:avLst/>
          </a:prstGeom>
          <a:solidFill>
            <a:schemeClr val="accent2"/>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FFFFFF"/>
                </a:solidFill>
                <a:effectLst/>
                <a:uLnTx/>
                <a:uFillTx/>
                <a:latin typeface="Arial"/>
                <a:ea typeface="Meiryo UI"/>
                <a:cs typeface="+mn-cs"/>
              </a:rPr>
              <a:t>モダナイゼーション</a:t>
            </a:r>
            <a:endParaRPr kumimoji="1" lang="ja-JP" altLang="en-US" sz="1600" dirty="0" err="1">
              <a:solidFill>
                <a:schemeClr val="tx1"/>
              </a:solidFill>
            </a:endParaRPr>
          </a:p>
        </p:txBody>
      </p:sp>
      <p:grpSp>
        <p:nvGrpSpPr>
          <p:cNvPr id="8" name="グループ化 7">
            <a:extLst>
              <a:ext uri="{FF2B5EF4-FFF2-40B4-BE49-F238E27FC236}">
                <a16:creationId xmlns:a16="http://schemas.microsoft.com/office/drawing/2014/main" id="{07306185-47C6-1309-22CB-7E7422AF82D8}"/>
              </a:ext>
            </a:extLst>
          </p:cNvPr>
          <p:cNvGrpSpPr/>
          <p:nvPr/>
        </p:nvGrpSpPr>
        <p:grpSpPr>
          <a:xfrm>
            <a:off x="1584359" y="2699934"/>
            <a:ext cx="2362396" cy="2171824"/>
            <a:chOff x="1327176" y="1901565"/>
            <a:chExt cx="2876762" cy="3081702"/>
          </a:xfrm>
        </p:grpSpPr>
        <p:sp>
          <p:nvSpPr>
            <p:cNvPr id="9" name="正方形/長方形 8">
              <a:extLst>
                <a:ext uri="{FF2B5EF4-FFF2-40B4-BE49-F238E27FC236}">
                  <a16:creationId xmlns:a16="http://schemas.microsoft.com/office/drawing/2014/main" id="{3A7AE464-068E-BAC2-5C83-BFE880F9F979}"/>
                </a:ext>
              </a:extLst>
            </p:cNvPr>
            <p:cNvSpPr/>
            <p:nvPr/>
          </p:nvSpPr>
          <p:spPr>
            <a:xfrm>
              <a:off x="1327176" y="1901565"/>
              <a:ext cx="2876762" cy="3081702"/>
            </a:xfrm>
            <a:prstGeom prst="rect">
              <a:avLst/>
            </a:prstGeom>
            <a:solidFill>
              <a:schemeClr val="bg1">
                <a:lumMod val="95000"/>
              </a:schemeClr>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a:solidFill>
                  <a:schemeClr val="tx1"/>
                </a:solidFill>
              </a:endParaRPr>
            </a:p>
          </p:txBody>
        </p:sp>
        <p:sp>
          <p:nvSpPr>
            <p:cNvPr id="10" name="正方形/長方形 9">
              <a:extLst>
                <a:ext uri="{FF2B5EF4-FFF2-40B4-BE49-F238E27FC236}">
                  <a16:creationId xmlns:a16="http://schemas.microsoft.com/office/drawing/2014/main" id="{8D623973-2791-DB1F-F03F-BC45602F4D12}"/>
                </a:ext>
              </a:extLst>
            </p:cNvPr>
            <p:cNvSpPr/>
            <p:nvPr/>
          </p:nvSpPr>
          <p:spPr>
            <a:xfrm>
              <a:off x="1746935" y="2859863"/>
              <a:ext cx="2098232" cy="1943006"/>
            </a:xfrm>
            <a:prstGeom prst="rect">
              <a:avLst/>
            </a:prstGeom>
            <a:solidFill>
              <a:schemeClr val="bg1"/>
            </a:solidFill>
            <a:ln w="38100">
              <a:solidFill>
                <a:schemeClr val="accent6">
                  <a:lumMod val="5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1" name="正方形/長方形 10">
              <a:extLst>
                <a:ext uri="{FF2B5EF4-FFF2-40B4-BE49-F238E27FC236}">
                  <a16:creationId xmlns:a16="http://schemas.microsoft.com/office/drawing/2014/main" id="{D53A76F0-6161-D1D6-83FD-2373741523DA}"/>
                </a:ext>
              </a:extLst>
            </p:cNvPr>
            <p:cNvSpPr/>
            <p:nvPr/>
          </p:nvSpPr>
          <p:spPr>
            <a:xfrm>
              <a:off x="1971746" y="3239900"/>
              <a:ext cx="1648610" cy="417506"/>
            </a:xfrm>
            <a:prstGeom prst="rect">
              <a:avLst/>
            </a:prstGeom>
            <a:solidFill>
              <a:schemeClr val="accent6">
                <a:lumMod val="50000"/>
              </a:schemeClr>
            </a:solidFill>
            <a:ln w="3175">
              <a:solidFill>
                <a:schemeClr val="accent6">
                  <a:lumMod val="5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2" name="正方形/長方形 11">
              <a:extLst>
                <a:ext uri="{FF2B5EF4-FFF2-40B4-BE49-F238E27FC236}">
                  <a16:creationId xmlns:a16="http://schemas.microsoft.com/office/drawing/2014/main" id="{74D42365-36D6-132D-05C1-5583741D77D8}"/>
                </a:ext>
              </a:extLst>
            </p:cNvPr>
            <p:cNvSpPr/>
            <p:nvPr/>
          </p:nvSpPr>
          <p:spPr>
            <a:xfrm>
              <a:off x="1971746" y="3719904"/>
              <a:ext cx="1648610" cy="417506"/>
            </a:xfrm>
            <a:prstGeom prst="rect">
              <a:avLst/>
            </a:prstGeom>
            <a:solidFill>
              <a:schemeClr val="accent6">
                <a:lumMod val="50000"/>
              </a:schemeClr>
            </a:solidFill>
            <a:ln w="3175">
              <a:solidFill>
                <a:schemeClr val="accent6">
                  <a:lumMod val="5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3" name="正方形/長方形 12">
              <a:extLst>
                <a:ext uri="{FF2B5EF4-FFF2-40B4-BE49-F238E27FC236}">
                  <a16:creationId xmlns:a16="http://schemas.microsoft.com/office/drawing/2014/main" id="{39169C6D-0019-BEF5-B6EF-CC50BE25B81D}"/>
                </a:ext>
              </a:extLst>
            </p:cNvPr>
            <p:cNvSpPr/>
            <p:nvPr/>
          </p:nvSpPr>
          <p:spPr>
            <a:xfrm>
              <a:off x="1971746" y="4245695"/>
              <a:ext cx="1648610" cy="417506"/>
            </a:xfrm>
            <a:prstGeom prst="rect">
              <a:avLst/>
            </a:prstGeom>
            <a:solidFill>
              <a:schemeClr val="accent6">
                <a:lumMod val="50000"/>
              </a:schemeClr>
            </a:solidFill>
            <a:ln w="3175">
              <a:solidFill>
                <a:schemeClr val="accent6">
                  <a:lumMod val="5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4" name="思考の吹き出し: 雲形 13">
              <a:extLst>
                <a:ext uri="{FF2B5EF4-FFF2-40B4-BE49-F238E27FC236}">
                  <a16:creationId xmlns:a16="http://schemas.microsoft.com/office/drawing/2014/main" id="{41491577-31AC-6077-D83B-EE258E901B69}"/>
                </a:ext>
              </a:extLst>
            </p:cNvPr>
            <p:cNvSpPr/>
            <p:nvPr/>
          </p:nvSpPr>
          <p:spPr>
            <a:xfrm>
              <a:off x="1846176" y="2153888"/>
              <a:ext cx="1691432" cy="853987"/>
            </a:xfrm>
            <a:prstGeom prst="cloudCallout">
              <a:avLst/>
            </a:prstGeom>
            <a:solidFill>
              <a:schemeClr val="bg1"/>
            </a:solidFill>
            <a:ln w="38100">
              <a:solidFill>
                <a:schemeClr val="tx1">
                  <a:lumMod val="75000"/>
                  <a:lumOff val="25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grpSp>
      <p:grpSp>
        <p:nvGrpSpPr>
          <p:cNvPr id="15" name="グループ化 14">
            <a:extLst>
              <a:ext uri="{FF2B5EF4-FFF2-40B4-BE49-F238E27FC236}">
                <a16:creationId xmlns:a16="http://schemas.microsoft.com/office/drawing/2014/main" id="{BB6D8E03-2FED-1245-2BC6-690FB0219E1B}"/>
              </a:ext>
            </a:extLst>
          </p:cNvPr>
          <p:cNvGrpSpPr/>
          <p:nvPr/>
        </p:nvGrpSpPr>
        <p:grpSpPr>
          <a:xfrm>
            <a:off x="8096862" y="2631636"/>
            <a:ext cx="2579996" cy="2371870"/>
            <a:chOff x="7948479" y="1901565"/>
            <a:chExt cx="2876762" cy="3081702"/>
          </a:xfrm>
        </p:grpSpPr>
        <p:sp>
          <p:nvSpPr>
            <p:cNvPr id="16" name="正方形/長方形 15">
              <a:extLst>
                <a:ext uri="{FF2B5EF4-FFF2-40B4-BE49-F238E27FC236}">
                  <a16:creationId xmlns:a16="http://schemas.microsoft.com/office/drawing/2014/main" id="{A1C83F26-BF67-89DF-0CF5-9079CDBD2D95}"/>
                </a:ext>
              </a:extLst>
            </p:cNvPr>
            <p:cNvSpPr/>
            <p:nvPr/>
          </p:nvSpPr>
          <p:spPr>
            <a:xfrm>
              <a:off x="7948479" y="1901565"/>
              <a:ext cx="2876762" cy="3081702"/>
            </a:xfrm>
            <a:prstGeom prst="rect">
              <a:avLst/>
            </a:prstGeom>
            <a:solidFill>
              <a:schemeClr val="accent2">
                <a:lumMod val="20000"/>
                <a:lumOff val="80000"/>
              </a:schemeClr>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a:solidFill>
                  <a:schemeClr val="tx1"/>
                </a:solidFill>
              </a:endParaRPr>
            </a:p>
          </p:txBody>
        </p:sp>
        <p:sp>
          <p:nvSpPr>
            <p:cNvPr id="17" name="正方形/長方形 16">
              <a:extLst>
                <a:ext uri="{FF2B5EF4-FFF2-40B4-BE49-F238E27FC236}">
                  <a16:creationId xmlns:a16="http://schemas.microsoft.com/office/drawing/2014/main" id="{BAAD305B-EBD3-A401-A0BA-33BDF63C1516}"/>
                </a:ext>
              </a:extLst>
            </p:cNvPr>
            <p:cNvSpPr/>
            <p:nvPr/>
          </p:nvSpPr>
          <p:spPr>
            <a:xfrm>
              <a:off x="8266163" y="2657565"/>
              <a:ext cx="2322813" cy="2150972"/>
            </a:xfrm>
            <a:prstGeom prst="rect">
              <a:avLst/>
            </a:prstGeom>
            <a:solidFill>
              <a:schemeClr val="bg1"/>
            </a:solidFill>
            <a:ln w="38100">
              <a:solidFill>
                <a:schemeClr val="accent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8" name="正方形/長方形 17">
              <a:extLst>
                <a:ext uri="{FF2B5EF4-FFF2-40B4-BE49-F238E27FC236}">
                  <a16:creationId xmlns:a16="http://schemas.microsoft.com/office/drawing/2014/main" id="{3448328F-307E-DAA0-0CF7-DF8CF7474107}"/>
                </a:ext>
              </a:extLst>
            </p:cNvPr>
            <p:cNvSpPr/>
            <p:nvPr/>
          </p:nvSpPr>
          <p:spPr>
            <a:xfrm>
              <a:off x="8515036" y="3078278"/>
              <a:ext cx="1825067" cy="462193"/>
            </a:xfrm>
            <a:prstGeom prst="rect">
              <a:avLst/>
            </a:prstGeom>
            <a:solidFill>
              <a:schemeClr val="accent2"/>
            </a:solid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19" name="正方形/長方形 18">
              <a:extLst>
                <a:ext uri="{FF2B5EF4-FFF2-40B4-BE49-F238E27FC236}">
                  <a16:creationId xmlns:a16="http://schemas.microsoft.com/office/drawing/2014/main" id="{72EA81A3-161A-70F0-04D8-F23DB53F7C54}"/>
                </a:ext>
              </a:extLst>
            </p:cNvPr>
            <p:cNvSpPr/>
            <p:nvPr/>
          </p:nvSpPr>
          <p:spPr>
            <a:xfrm>
              <a:off x="8515036" y="3609659"/>
              <a:ext cx="1825067" cy="462193"/>
            </a:xfrm>
            <a:prstGeom prst="rect">
              <a:avLst/>
            </a:prstGeom>
            <a:solidFill>
              <a:schemeClr val="accent2"/>
            </a:solid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20" name="正方形/長方形 19">
              <a:extLst>
                <a:ext uri="{FF2B5EF4-FFF2-40B4-BE49-F238E27FC236}">
                  <a16:creationId xmlns:a16="http://schemas.microsoft.com/office/drawing/2014/main" id="{FC99DDCA-729C-411C-39EB-049F32F5C411}"/>
                </a:ext>
              </a:extLst>
            </p:cNvPr>
            <p:cNvSpPr/>
            <p:nvPr/>
          </p:nvSpPr>
          <p:spPr>
            <a:xfrm>
              <a:off x="8515036" y="4191726"/>
              <a:ext cx="1825067" cy="462193"/>
            </a:xfrm>
            <a:prstGeom prst="rect">
              <a:avLst/>
            </a:prstGeom>
            <a:solidFill>
              <a:schemeClr val="accent2"/>
            </a:solid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21" name="星: 4 pt 20">
              <a:extLst>
                <a:ext uri="{FF2B5EF4-FFF2-40B4-BE49-F238E27FC236}">
                  <a16:creationId xmlns:a16="http://schemas.microsoft.com/office/drawing/2014/main" id="{3AE9F53D-1982-0C65-7D71-8608ACF0A9A6}"/>
                </a:ext>
              </a:extLst>
            </p:cNvPr>
            <p:cNvSpPr/>
            <p:nvPr/>
          </p:nvSpPr>
          <p:spPr>
            <a:xfrm>
              <a:off x="9190272" y="2245249"/>
              <a:ext cx="669586" cy="834947"/>
            </a:xfrm>
            <a:prstGeom prst="star4">
              <a:avLst>
                <a:gd name="adj" fmla="val 16759"/>
              </a:avLst>
            </a:prstGeom>
            <a:solidFill>
              <a:srgbClr val="FFC400"/>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22" name="星: 4 pt 21">
              <a:extLst>
                <a:ext uri="{FF2B5EF4-FFF2-40B4-BE49-F238E27FC236}">
                  <a16:creationId xmlns:a16="http://schemas.microsoft.com/office/drawing/2014/main" id="{DB327BD5-DCC2-BE74-7411-D55054D1A1B5}"/>
                </a:ext>
              </a:extLst>
            </p:cNvPr>
            <p:cNvSpPr/>
            <p:nvPr/>
          </p:nvSpPr>
          <p:spPr>
            <a:xfrm>
              <a:off x="8728956" y="1994459"/>
              <a:ext cx="669586" cy="834947"/>
            </a:xfrm>
            <a:prstGeom prst="star4">
              <a:avLst>
                <a:gd name="adj" fmla="val 16759"/>
              </a:avLst>
            </a:prstGeom>
            <a:solidFill>
              <a:srgbClr val="FFC400"/>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sp>
          <p:nvSpPr>
            <p:cNvPr id="23" name="星: 4 pt 22">
              <a:extLst>
                <a:ext uri="{FF2B5EF4-FFF2-40B4-BE49-F238E27FC236}">
                  <a16:creationId xmlns:a16="http://schemas.microsoft.com/office/drawing/2014/main" id="{DAA910C1-5197-D9BB-2B8D-8995F6612680}"/>
                </a:ext>
              </a:extLst>
            </p:cNvPr>
            <p:cNvSpPr/>
            <p:nvPr/>
          </p:nvSpPr>
          <p:spPr>
            <a:xfrm>
              <a:off x="8450732" y="2373694"/>
              <a:ext cx="669586" cy="834947"/>
            </a:xfrm>
            <a:prstGeom prst="star4">
              <a:avLst>
                <a:gd name="adj" fmla="val 16759"/>
              </a:avLst>
            </a:prstGeom>
            <a:solidFill>
              <a:srgbClr val="FFC400"/>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400" dirty="0" err="1">
                <a:solidFill>
                  <a:schemeClr val="tx1"/>
                </a:solidFill>
              </a:endParaRPr>
            </a:p>
          </p:txBody>
        </p:sp>
      </p:grpSp>
      <p:sp>
        <p:nvSpPr>
          <p:cNvPr id="24" name="正方形/長方形 23">
            <a:extLst>
              <a:ext uri="{FF2B5EF4-FFF2-40B4-BE49-F238E27FC236}">
                <a16:creationId xmlns:a16="http://schemas.microsoft.com/office/drawing/2014/main" id="{93EA7C20-9153-0686-E4EE-AB803267D65E}"/>
              </a:ext>
            </a:extLst>
          </p:cNvPr>
          <p:cNvSpPr/>
          <p:nvPr/>
        </p:nvSpPr>
        <p:spPr>
          <a:xfrm>
            <a:off x="1010273" y="2089010"/>
            <a:ext cx="3510568" cy="37640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2400" b="1" dirty="0">
                <a:solidFill>
                  <a:schemeClr val="tx1"/>
                </a:solidFill>
              </a:rPr>
              <a:t>レガシーシステム</a:t>
            </a:r>
            <a:endParaRPr kumimoji="1" lang="en-US" altLang="ja-JP" sz="2400" b="1" dirty="0">
              <a:solidFill>
                <a:schemeClr val="tx1"/>
              </a:solidFill>
            </a:endParaRPr>
          </a:p>
          <a:p>
            <a:pPr algn="ctr"/>
            <a:r>
              <a:rPr lang="ja-JP" altLang="en-US" sz="2000" b="1" dirty="0">
                <a:solidFill>
                  <a:schemeClr val="tx1"/>
                </a:solidFill>
              </a:rPr>
              <a:t>数十年稼働したシステム</a:t>
            </a:r>
            <a:endParaRPr kumimoji="1" lang="ja-JP" altLang="en-US" sz="2000" b="1" dirty="0">
              <a:solidFill>
                <a:schemeClr val="tx1"/>
              </a:solidFill>
            </a:endParaRPr>
          </a:p>
        </p:txBody>
      </p:sp>
      <p:sp>
        <p:nvSpPr>
          <p:cNvPr id="25" name="正方形/長方形 24">
            <a:extLst>
              <a:ext uri="{FF2B5EF4-FFF2-40B4-BE49-F238E27FC236}">
                <a16:creationId xmlns:a16="http://schemas.microsoft.com/office/drawing/2014/main" id="{43EBB84E-D2B2-7523-DEFD-D39B42FE586C}"/>
              </a:ext>
            </a:extLst>
          </p:cNvPr>
          <p:cNvSpPr/>
          <p:nvPr/>
        </p:nvSpPr>
        <p:spPr>
          <a:xfrm>
            <a:off x="7948480" y="1926965"/>
            <a:ext cx="2876761" cy="414100"/>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2400" b="1" dirty="0">
                <a:solidFill>
                  <a:schemeClr val="accent2"/>
                </a:solidFill>
              </a:rPr>
              <a:t>モダンなシステム</a:t>
            </a:r>
          </a:p>
        </p:txBody>
      </p:sp>
      <p:graphicFrame>
        <p:nvGraphicFramePr>
          <p:cNvPr id="26" name="図表 25">
            <a:extLst>
              <a:ext uri="{FF2B5EF4-FFF2-40B4-BE49-F238E27FC236}">
                <a16:creationId xmlns:a16="http://schemas.microsoft.com/office/drawing/2014/main" id="{54209F1D-7366-191D-D16F-30B75749AE7B}"/>
              </a:ext>
            </a:extLst>
          </p:cNvPr>
          <p:cNvGraphicFramePr/>
          <p:nvPr>
            <p:extLst>
              <p:ext uri="{D42A27DB-BD31-4B8C-83A1-F6EECF244321}">
                <p14:modId xmlns:p14="http://schemas.microsoft.com/office/powerpoint/2010/main" val="138970181"/>
              </p:ext>
            </p:extLst>
          </p:nvPr>
        </p:nvGraphicFramePr>
        <p:xfrm>
          <a:off x="754358" y="5146130"/>
          <a:ext cx="4083386" cy="1377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7" name="図表 26">
            <a:extLst>
              <a:ext uri="{FF2B5EF4-FFF2-40B4-BE49-F238E27FC236}">
                <a16:creationId xmlns:a16="http://schemas.microsoft.com/office/drawing/2014/main" id="{6DB60ADD-B4C6-06DB-369D-7BE15CACF4B3}"/>
              </a:ext>
            </a:extLst>
          </p:cNvPr>
          <p:cNvGraphicFramePr/>
          <p:nvPr>
            <p:extLst>
              <p:ext uri="{D42A27DB-BD31-4B8C-83A1-F6EECF244321}">
                <p14:modId xmlns:p14="http://schemas.microsoft.com/office/powerpoint/2010/main" val="2691955619"/>
              </p:ext>
            </p:extLst>
          </p:nvPr>
        </p:nvGraphicFramePr>
        <p:xfrm>
          <a:off x="7385876" y="5146130"/>
          <a:ext cx="4083386" cy="137707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スライド番号プレースホルダー 2">
            <a:extLst>
              <a:ext uri="{FF2B5EF4-FFF2-40B4-BE49-F238E27FC236}">
                <a16:creationId xmlns:a16="http://schemas.microsoft.com/office/drawing/2014/main" id="{E423D4C8-5D19-E739-2439-7911B706D932}"/>
              </a:ext>
            </a:extLst>
          </p:cNvPr>
          <p:cNvSpPr>
            <a:spLocks noGrp="1"/>
          </p:cNvSpPr>
          <p:nvPr>
            <p:ph type="sldNum" sz="quarter" idx="4"/>
          </p:nvPr>
        </p:nvSpPr>
        <p:spPr/>
        <p:txBody>
          <a:bodyPr/>
          <a:lstStyle/>
          <a:p>
            <a:fld id="{DDF0A04B-3F96-455C-AC58-511E5C06C175}" type="slidenum">
              <a:rPr lang="ja-JP" altLang="en-US" smtClean="0"/>
              <a:pPr/>
              <a:t>3</a:t>
            </a:fld>
            <a:endParaRPr lang="ja-JP" altLang="en-US" dirty="0"/>
          </a:p>
        </p:txBody>
      </p:sp>
    </p:spTree>
    <p:extLst>
      <p:ext uri="{BB962C8B-B14F-4D97-AF65-F5344CB8AC3E}">
        <p14:creationId xmlns:p14="http://schemas.microsoft.com/office/powerpoint/2010/main" val="38308192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36CA7-8CD8-C1FE-960C-0014C986D1CD}"/>
              </a:ext>
            </a:extLst>
          </p:cNvPr>
          <p:cNvSpPr>
            <a:spLocks noGrp="1"/>
          </p:cNvSpPr>
          <p:nvPr>
            <p:ph type="title"/>
          </p:nvPr>
        </p:nvSpPr>
        <p:spPr/>
        <p:txBody>
          <a:bodyPr/>
          <a:lstStyle/>
          <a:p>
            <a:r>
              <a:rPr kumimoji="1" lang="ja-JP" altLang="en-US" dirty="0"/>
              <a:t>調査の概要</a:t>
            </a:r>
          </a:p>
        </p:txBody>
      </p:sp>
      <p:sp>
        <p:nvSpPr>
          <p:cNvPr id="3" name="コンテンツ プレースホルダー 2">
            <a:extLst>
              <a:ext uri="{FF2B5EF4-FFF2-40B4-BE49-F238E27FC236}">
                <a16:creationId xmlns:a16="http://schemas.microsoft.com/office/drawing/2014/main" id="{31196705-4801-F3A2-575A-0BE0C47979C1}"/>
              </a:ext>
            </a:extLst>
          </p:cNvPr>
          <p:cNvSpPr>
            <a:spLocks noGrp="1"/>
          </p:cNvSpPr>
          <p:nvPr>
            <p:ph idx="1"/>
          </p:nvPr>
        </p:nvSpPr>
        <p:spPr/>
        <p:txBody>
          <a:bodyPr>
            <a:normAutofit fontScale="92500" lnSpcReduction="10000"/>
          </a:bodyPr>
          <a:lstStyle/>
          <a:p>
            <a:pPr marL="514350" indent="-514350">
              <a:buFont typeface="+mj-lt"/>
              <a:buAutoNum type="arabicPeriod"/>
            </a:pPr>
            <a:r>
              <a:rPr kumimoji="1" lang="ja-JP" altLang="en-US" sz="2800" dirty="0"/>
              <a:t>調査に用いる類似性判定法</a:t>
            </a:r>
            <a:endParaRPr kumimoji="1" lang="en-US" altLang="ja-JP" sz="2800" dirty="0"/>
          </a:p>
          <a:p>
            <a:pPr marL="447675" lvl="1" indent="0">
              <a:buNone/>
            </a:pPr>
            <a:r>
              <a:rPr kumimoji="1" lang="ja-JP" altLang="en-US" sz="2400" dirty="0"/>
              <a:t>情報検索技術に基づくベクトル化手法と深層学習を組み合わせたコード片類似性判定法</a:t>
            </a:r>
            <a:endParaRPr kumimoji="1" lang="en-US" altLang="ja-JP" sz="2400" dirty="0"/>
          </a:p>
          <a:p>
            <a:pPr marL="514350" indent="-514350">
              <a:buFont typeface="+mj-lt"/>
              <a:buAutoNum type="arabicPeriod"/>
            </a:pPr>
            <a:r>
              <a:rPr kumimoji="1" lang="ja-JP" altLang="en-US" sz="2800" dirty="0"/>
              <a:t>比較調査対象</a:t>
            </a:r>
            <a:endParaRPr kumimoji="1" lang="en-US" altLang="ja-JP" sz="2800" dirty="0"/>
          </a:p>
          <a:p>
            <a:pPr marL="447675" lvl="1" indent="0">
              <a:buNone/>
            </a:pPr>
            <a:r>
              <a:rPr kumimoji="1" lang="ja-JP" altLang="en-US" sz="2400" dirty="0"/>
              <a:t>情報検索技術と深層学習の組み合わせの </a:t>
            </a:r>
            <a:r>
              <a:rPr kumimoji="1" lang="en-US" altLang="ja-JP" sz="2400" dirty="0"/>
              <a:t>5 </a:t>
            </a:r>
            <a:r>
              <a:rPr kumimoji="1" lang="ja-JP" altLang="en-US" sz="2400" dirty="0"/>
              <a:t>種類と，深層学習を用いた既存手法の</a:t>
            </a:r>
            <a:r>
              <a:rPr kumimoji="1" lang="en-US" altLang="ja-JP" sz="2400" dirty="0"/>
              <a:t>2</a:t>
            </a:r>
            <a:r>
              <a:rPr kumimoji="1" lang="ja-JP" altLang="en-US" sz="2400" dirty="0"/>
              <a:t>種類</a:t>
            </a:r>
            <a:endParaRPr kumimoji="1" lang="en-US" altLang="ja-JP" sz="2400" dirty="0"/>
          </a:p>
          <a:p>
            <a:pPr marL="514350" indent="-514350">
              <a:buFont typeface="+mj-lt"/>
              <a:buAutoNum type="arabicPeriod"/>
            </a:pPr>
            <a:r>
              <a:rPr kumimoji="1" lang="ja-JP" altLang="en-US" sz="2800" dirty="0"/>
              <a:t>対象データセット</a:t>
            </a:r>
            <a:endParaRPr kumimoji="1" lang="en-US" altLang="ja-JP" sz="2800" dirty="0"/>
          </a:p>
          <a:p>
            <a:pPr lvl="1">
              <a:buFont typeface="Wingdings" pitchFamily="2" charset="2"/>
              <a:buChar char="l"/>
            </a:pPr>
            <a:r>
              <a:rPr kumimoji="1" lang="ja-JP" altLang="en-US" sz="2400"/>
              <a:t>オンラインジャッジサイト</a:t>
            </a:r>
            <a:r>
              <a:rPr kumimoji="1" lang="en-US" altLang="ja-JP" sz="2400" dirty="0"/>
              <a:t> Google Code Jam(GCJ)</a:t>
            </a:r>
          </a:p>
          <a:p>
            <a:pPr lvl="1">
              <a:buFont typeface="Wingdings" pitchFamily="2" charset="2"/>
              <a:buChar char="l"/>
            </a:pPr>
            <a:r>
              <a:rPr kumimoji="1" lang="ja-JP" altLang="en-US" sz="2400"/>
              <a:t>大規模コードクローンベンチマーク </a:t>
            </a:r>
            <a:r>
              <a:rPr kumimoji="1" lang="en-US" altLang="ja-JP" sz="2400" dirty="0" err="1"/>
              <a:t>BigCloneBench</a:t>
            </a:r>
            <a:r>
              <a:rPr kumimoji="1" lang="en-US" altLang="ja-JP" sz="2400" dirty="0"/>
              <a:t>(BCB)</a:t>
            </a:r>
          </a:p>
          <a:p>
            <a:pPr marL="514350" indent="-514350">
              <a:buFont typeface="+mj-lt"/>
              <a:buAutoNum type="arabicPeriod"/>
            </a:pPr>
            <a:r>
              <a:rPr kumimoji="1" lang="ja-JP" altLang="en-US" sz="2800"/>
              <a:t>調査</a:t>
            </a:r>
            <a:r>
              <a:rPr lang="ja-JP" altLang="en-US" sz="2800"/>
              <a:t>項目</a:t>
            </a:r>
            <a:endParaRPr kumimoji="1" lang="en-US" altLang="ja-JP" sz="2800" dirty="0"/>
          </a:p>
          <a:p>
            <a:pPr lvl="1">
              <a:buFont typeface="Wingdings" pitchFamily="2" charset="2"/>
              <a:buChar char="l"/>
            </a:pPr>
            <a:r>
              <a:rPr kumimoji="1" lang="ja-JP" altLang="en-US" sz="2400"/>
              <a:t>精度：</a:t>
            </a:r>
            <a:r>
              <a:rPr kumimoji="1" lang="en-US" altLang="ja-JP" sz="2400" dirty="0"/>
              <a:t>		</a:t>
            </a:r>
            <a:r>
              <a:rPr kumimoji="1" lang="ja-JP" altLang="en-US" sz="2400"/>
              <a:t>適合率</a:t>
            </a:r>
            <a:r>
              <a:rPr kumimoji="1" lang="en-US" altLang="ja-JP" sz="2400" dirty="0"/>
              <a:t>/</a:t>
            </a:r>
            <a:r>
              <a:rPr kumimoji="1" lang="ja-JP" altLang="en-US" sz="2400"/>
              <a:t>再現率</a:t>
            </a:r>
            <a:r>
              <a:rPr kumimoji="1" lang="en-US" altLang="ja-JP" sz="2400" dirty="0"/>
              <a:t>/F</a:t>
            </a:r>
            <a:r>
              <a:rPr kumimoji="1" lang="ja-JP" altLang="en-US" sz="2400"/>
              <a:t>値をもとに評価</a:t>
            </a:r>
            <a:endParaRPr kumimoji="1" lang="en-US" altLang="ja-JP" sz="2400" dirty="0"/>
          </a:p>
          <a:p>
            <a:pPr lvl="1">
              <a:buFont typeface="Wingdings" pitchFamily="2" charset="2"/>
              <a:buChar char="l"/>
            </a:pPr>
            <a:r>
              <a:rPr lang="ja-JP" altLang="en-US" sz="2400"/>
              <a:t>実行時間：</a:t>
            </a:r>
            <a:r>
              <a:rPr lang="en-US" altLang="ja-JP" sz="2400" dirty="0"/>
              <a:t>	</a:t>
            </a:r>
            <a:r>
              <a:rPr lang="ja-JP" altLang="en-US" sz="2400"/>
              <a:t>学習時間および推論時間を評価</a:t>
            </a:r>
            <a:endParaRPr kumimoji="1" lang="en-US" altLang="ja-JP" sz="2400" dirty="0"/>
          </a:p>
          <a:p>
            <a:endParaRPr lang="en-US" altLang="ja-JP" sz="2800" dirty="0"/>
          </a:p>
        </p:txBody>
      </p:sp>
      <p:sp>
        <p:nvSpPr>
          <p:cNvPr id="4" name="コンテンツ プレースホルダー 3">
            <a:extLst>
              <a:ext uri="{FF2B5EF4-FFF2-40B4-BE49-F238E27FC236}">
                <a16:creationId xmlns:a16="http://schemas.microsoft.com/office/drawing/2014/main" id="{C14D0BA3-C671-FA84-3CE8-B44FCD13850F}"/>
              </a:ext>
            </a:extLst>
          </p:cNvPr>
          <p:cNvSpPr>
            <a:spLocks noGrp="1"/>
          </p:cNvSpPr>
          <p:nvPr>
            <p:ph idx="10"/>
          </p:nvPr>
        </p:nvSpPr>
        <p:spPr/>
        <p:txBody>
          <a:bodyPr>
            <a:normAutofit lnSpcReduction="10000"/>
          </a:bodyPr>
          <a:lstStyle/>
          <a:p>
            <a:r>
              <a:rPr kumimoji="1" lang="ja-JP" altLang="en-US" dirty="0"/>
              <a:t>検出漏れが少なく，高速なコード片類似性判定法を明らかにするため，</a:t>
            </a:r>
            <a:br>
              <a:rPr kumimoji="1" lang="en-US" altLang="ja-JP" dirty="0"/>
            </a:br>
            <a:r>
              <a:rPr kumimoji="1" lang="ja-JP" altLang="en-US" dirty="0"/>
              <a:t>情報検索技術と深層学習の組み合わせについて調査</a:t>
            </a:r>
            <a:endParaRPr kumimoji="1" lang="en-US" altLang="ja-JP" dirty="0"/>
          </a:p>
        </p:txBody>
      </p:sp>
      <p:sp>
        <p:nvSpPr>
          <p:cNvPr id="5" name="スライド番号プレースホルダー 4">
            <a:extLst>
              <a:ext uri="{FF2B5EF4-FFF2-40B4-BE49-F238E27FC236}">
                <a16:creationId xmlns:a16="http://schemas.microsoft.com/office/drawing/2014/main" id="{1CD9D1EC-69FC-AB47-8E92-4F4F0D5BA225}"/>
              </a:ext>
            </a:extLst>
          </p:cNvPr>
          <p:cNvSpPr>
            <a:spLocks noGrp="1"/>
          </p:cNvSpPr>
          <p:nvPr>
            <p:ph type="sldNum" sz="quarter" idx="4"/>
          </p:nvPr>
        </p:nvSpPr>
        <p:spPr/>
        <p:txBody>
          <a:bodyPr/>
          <a:lstStyle/>
          <a:p>
            <a:fld id="{DDF0A04B-3F96-455C-AC58-511E5C06C175}" type="slidenum">
              <a:rPr lang="ja-JP" altLang="en-US" smtClean="0"/>
              <a:pPr/>
              <a:t>30</a:t>
            </a:fld>
            <a:endParaRPr lang="ja-JP" altLang="en-US" dirty="0"/>
          </a:p>
        </p:txBody>
      </p:sp>
    </p:spTree>
    <p:extLst>
      <p:ext uri="{BB962C8B-B14F-4D97-AF65-F5344CB8AC3E}">
        <p14:creationId xmlns:p14="http://schemas.microsoft.com/office/powerpoint/2010/main" val="6469456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93A2E9-7EB3-8729-389F-351E3C979FCA}"/>
              </a:ext>
            </a:extLst>
          </p:cNvPr>
          <p:cNvSpPr>
            <a:spLocks noGrp="1"/>
          </p:cNvSpPr>
          <p:nvPr>
            <p:ph type="title"/>
          </p:nvPr>
        </p:nvSpPr>
        <p:spPr/>
        <p:txBody>
          <a:bodyPr/>
          <a:lstStyle/>
          <a:p>
            <a:r>
              <a:rPr kumimoji="1" lang="ja-JP" altLang="en-US" dirty="0"/>
              <a:t>精度の調査結果</a:t>
            </a:r>
          </a:p>
        </p:txBody>
      </p:sp>
      <p:sp>
        <p:nvSpPr>
          <p:cNvPr id="4" name="コンテンツ プレースホルダー 3">
            <a:extLst>
              <a:ext uri="{FF2B5EF4-FFF2-40B4-BE49-F238E27FC236}">
                <a16:creationId xmlns:a16="http://schemas.microsoft.com/office/drawing/2014/main" id="{F665E576-1307-0922-07FB-43136892A4D1}"/>
              </a:ext>
            </a:extLst>
          </p:cNvPr>
          <p:cNvSpPr>
            <a:spLocks noGrp="1"/>
          </p:cNvSpPr>
          <p:nvPr>
            <p:ph idx="10"/>
          </p:nvPr>
        </p:nvSpPr>
        <p:spPr/>
        <p:txBody>
          <a:bodyPr>
            <a:normAutofit fontScale="92500" lnSpcReduction="20000"/>
          </a:bodyPr>
          <a:lstStyle/>
          <a:p>
            <a:r>
              <a:rPr lang="en-US" altLang="ja-JP" dirty="0"/>
              <a:t>GCJ</a:t>
            </a:r>
            <a:r>
              <a:rPr lang="ja-JP" altLang="en-US" dirty="0"/>
              <a:t>と</a:t>
            </a:r>
            <a:r>
              <a:rPr lang="en-US" altLang="ja-JP" dirty="0"/>
              <a:t>BCB</a:t>
            </a:r>
            <a:r>
              <a:rPr lang="ja-JP" altLang="en-US" dirty="0"/>
              <a:t>の</a:t>
            </a:r>
            <a:r>
              <a:rPr lang="en-US" altLang="ja-JP" dirty="0"/>
              <a:t>2</a:t>
            </a:r>
            <a:r>
              <a:rPr lang="ja-JP" altLang="en-US" dirty="0"/>
              <a:t>つのデータセットを対象に，適合率</a:t>
            </a:r>
            <a:r>
              <a:rPr lang="en-US" altLang="ja-JP" dirty="0"/>
              <a:t>/</a:t>
            </a:r>
            <a:r>
              <a:rPr lang="ja-JP" altLang="en-US" dirty="0"/>
              <a:t>再現率</a:t>
            </a:r>
            <a:r>
              <a:rPr lang="en-US" altLang="ja-JP" dirty="0"/>
              <a:t>/F</a:t>
            </a:r>
            <a:r>
              <a:rPr lang="ja-JP" altLang="en-US" dirty="0"/>
              <a:t>値の</a:t>
            </a:r>
            <a:r>
              <a:rPr lang="en-US" altLang="ja-JP" dirty="0"/>
              <a:t>3</a:t>
            </a:r>
            <a:r>
              <a:rPr lang="ja-JP" altLang="en-US" dirty="0"/>
              <a:t>つの指標で精度を調査</a:t>
            </a:r>
            <a:endParaRPr lang="en-US" altLang="ja-JP" dirty="0"/>
          </a:p>
          <a:p>
            <a:r>
              <a:rPr lang="en-US" altLang="ja-JP" dirty="0"/>
              <a:t>GCJ</a:t>
            </a:r>
            <a:r>
              <a:rPr lang="ja-JP" altLang="en-US" dirty="0"/>
              <a:t>において</a:t>
            </a:r>
            <a:r>
              <a:rPr lang="en-US" altLang="ja-JP" dirty="0"/>
              <a:t>LSI+NN </a:t>
            </a:r>
            <a:r>
              <a:rPr lang="ja-JP" altLang="en-US" dirty="0"/>
              <a:t>の精度が最も高く，深層学習を用いた既存手法よりも精度が高い</a:t>
            </a:r>
            <a:endParaRPr lang="en-US" altLang="ja-JP" dirty="0"/>
          </a:p>
        </p:txBody>
      </p:sp>
      <p:graphicFrame>
        <p:nvGraphicFramePr>
          <p:cNvPr id="6" name="表 5">
            <a:extLst>
              <a:ext uri="{FF2B5EF4-FFF2-40B4-BE49-F238E27FC236}">
                <a16:creationId xmlns:a16="http://schemas.microsoft.com/office/drawing/2014/main" id="{048F6DB9-2FB8-44F7-D857-588151213057}"/>
              </a:ext>
            </a:extLst>
          </p:cNvPr>
          <p:cNvGraphicFramePr>
            <a:graphicFrameLocks noGrp="1"/>
          </p:cNvGraphicFramePr>
          <p:nvPr>
            <p:extLst>
              <p:ext uri="{D42A27DB-BD31-4B8C-83A1-F6EECF244321}">
                <p14:modId xmlns:p14="http://schemas.microsoft.com/office/powerpoint/2010/main" val="602245602"/>
              </p:ext>
            </p:extLst>
          </p:nvPr>
        </p:nvGraphicFramePr>
        <p:xfrm>
          <a:off x="165696" y="2235200"/>
          <a:ext cx="11882212" cy="3418840"/>
        </p:xfrm>
        <a:graphic>
          <a:graphicData uri="http://schemas.openxmlformats.org/drawingml/2006/table">
            <a:tbl>
              <a:tblPr firstRow="1" bandRow="1">
                <a:tableStyleId>{69012ECD-51FC-41F1-AA8D-1B2483CD663E}</a:tableStyleId>
              </a:tblPr>
              <a:tblGrid>
                <a:gridCol w="1269404">
                  <a:extLst>
                    <a:ext uri="{9D8B030D-6E8A-4147-A177-3AD203B41FA5}">
                      <a16:colId xmlns:a16="http://schemas.microsoft.com/office/drawing/2014/main" val="3043404563"/>
                    </a:ext>
                  </a:extLst>
                </a:gridCol>
                <a:gridCol w="2044700">
                  <a:extLst>
                    <a:ext uri="{9D8B030D-6E8A-4147-A177-3AD203B41FA5}">
                      <a16:colId xmlns:a16="http://schemas.microsoft.com/office/drawing/2014/main" val="1834744929"/>
                    </a:ext>
                  </a:extLst>
                </a:gridCol>
                <a:gridCol w="1428018">
                  <a:extLst>
                    <a:ext uri="{9D8B030D-6E8A-4147-A177-3AD203B41FA5}">
                      <a16:colId xmlns:a16="http://schemas.microsoft.com/office/drawing/2014/main" val="531518624"/>
                    </a:ext>
                  </a:extLst>
                </a:gridCol>
                <a:gridCol w="1428018">
                  <a:extLst>
                    <a:ext uri="{9D8B030D-6E8A-4147-A177-3AD203B41FA5}">
                      <a16:colId xmlns:a16="http://schemas.microsoft.com/office/drawing/2014/main" val="3453036943"/>
                    </a:ext>
                  </a:extLst>
                </a:gridCol>
                <a:gridCol w="1428018">
                  <a:extLst>
                    <a:ext uri="{9D8B030D-6E8A-4147-A177-3AD203B41FA5}">
                      <a16:colId xmlns:a16="http://schemas.microsoft.com/office/drawing/2014/main" val="226877395"/>
                    </a:ext>
                  </a:extLst>
                </a:gridCol>
                <a:gridCol w="1428018">
                  <a:extLst>
                    <a:ext uri="{9D8B030D-6E8A-4147-A177-3AD203B41FA5}">
                      <a16:colId xmlns:a16="http://schemas.microsoft.com/office/drawing/2014/main" val="3865180266"/>
                    </a:ext>
                  </a:extLst>
                </a:gridCol>
                <a:gridCol w="1428018">
                  <a:extLst>
                    <a:ext uri="{9D8B030D-6E8A-4147-A177-3AD203B41FA5}">
                      <a16:colId xmlns:a16="http://schemas.microsoft.com/office/drawing/2014/main" val="3748809483"/>
                    </a:ext>
                  </a:extLst>
                </a:gridCol>
                <a:gridCol w="1428018">
                  <a:extLst>
                    <a:ext uri="{9D8B030D-6E8A-4147-A177-3AD203B41FA5}">
                      <a16:colId xmlns:a16="http://schemas.microsoft.com/office/drawing/2014/main" val="996838103"/>
                    </a:ext>
                  </a:extLst>
                </a:gridCol>
              </a:tblGrid>
              <a:tr h="370840">
                <a:tc rowSpan="2">
                  <a:txBody>
                    <a:bodyPr/>
                    <a:lstStyle/>
                    <a:p>
                      <a:pPr algn="ctr"/>
                      <a:r>
                        <a:rPr kumimoji="1" lang="ja-JP" altLang="en-US" b="1" dirty="0"/>
                        <a:t>分類</a:t>
                      </a:r>
                    </a:p>
                  </a:txBody>
                  <a:tcPr anchor="ctr"/>
                </a:tc>
                <a:tc rowSpan="2">
                  <a:txBody>
                    <a:bodyPr/>
                    <a:lstStyle/>
                    <a:p>
                      <a:pPr algn="ctr"/>
                      <a:r>
                        <a:rPr kumimoji="1" lang="ja-JP" altLang="en-US" b="1" dirty="0"/>
                        <a:t>比較調査対象</a:t>
                      </a:r>
                    </a:p>
                  </a:txBody>
                  <a:tcPr anchor="ctr"/>
                </a:tc>
                <a:tc gridSpan="3">
                  <a:txBody>
                    <a:bodyPr/>
                    <a:lstStyle/>
                    <a:p>
                      <a:pPr algn="ctr"/>
                      <a:r>
                        <a:rPr kumimoji="1" lang="en-US" altLang="ja-JP" b="1" dirty="0"/>
                        <a:t>GCJ</a:t>
                      </a:r>
                      <a:endParaRPr kumimoji="1" lang="ja-JP" altLang="en-US" b="1" dirty="0"/>
                    </a:p>
                  </a:txBody>
                  <a:tcPr anchor="ctr"/>
                </a:tc>
                <a:tc hMerge="1">
                  <a:txBody>
                    <a:bodyPr/>
                    <a:lstStyle/>
                    <a:p>
                      <a:endParaRPr kumimoji="1" lang="ja-JP" altLang="en-US" b="1" dirty="0"/>
                    </a:p>
                  </a:txBody>
                  <a:tcPr/>
                </a:tc>
                <a:tc hMerge="1">
                  <a:txBody>
                    <a:bodyPr/>
                    <a:lstStyle/>
                    <a:p>
                      <a:endParaRPr kumimoji="1" lang="ja-JP" altLang="en-US" b="1" dirty="0"/>
                    </a:p>
                  </a:txBody>
                  <a:tcPr/>
                </a:tc>
                <a:tc gridSpan="3">
                  <a:txBody>
                    <a:bodyPr/>
                    <a:lstStyle/>
                    <a:p>
                      <a:pPr algn="ctr"/>
                      <a:r>
                        <a:rPr kumimoji="1" lang="en-US" altLang="ja-JP" b="1" dirty="0"/>
                        <a:t>BCB</a:t>
                      </a:r>
                      <a:endParaRPr kumimoji="1" lang="ja-JP" altLang="en-US" b="1" dirty="0"/>
                    </a:p>
                  </a:txBody>
                  <a:tcPr anchor="ctr"/>
                </a:tc>
                <a:tc hMerge="1">
                  <a:txBody>
                    <a:bodyPr/>
                    <a:lstStyle/>
                    <a:p>
                      <a:endParaRPr kumimoji="1" lang="ja-JP" altLang="en-US" b="1" dirty="0"/>
                    </a:p>
                  </a:txBody>
                  <a:tcPr/>
                </a:tc>
                <a:tc hMerge="1">
                  <a:txBody>
                    <a:bodyPr/>
                    <a:lstStyle/>
                    <a:p>
                      <a:endParaRPr kumimoji="1" lang="ja-JP" altLang="en-US" b="1" dirty="0"/>
                    </a:p>
                  </a:txBody>
                  <a:tcPr/>
                </a:tc>
                <a:extLst>
                  <a:ext uri="{0D108BD9-81ED-4DB2-BD59-A6C34878D82A}">
                    <a16:rowId xmlns:a16="http://schemas.microsoft.com/office/drawing/2014/main" val="1705954268"/>
                  </a:ext>
                </a:extLst>
              </a:tr>
              <a:tr h="370840">
                <a:tc vMerge="1">
                  <a:txBody>
                    <a:bodyPr/>
                    <a:lstStyle/>
                    <a:p>
                      <a:endParaRPr dirty="0"/>
                    </a:p>
                  </a:txBody>
                  <a:tcPr/>
                </a:tc>
                <a:tc vMerge="1">
                  <a:txBody>
                    <a:bodyPr/>
                    <a:lstStyle/>
                    <a:p>
                      <a:endParaRPr dirty="0"/>
                    </a:p>
                  </a:txBody>
                  <a:tcPr/>
                </a:tc>
                <a:tc>
                  <a:txBody>
                    <a:bodyPr/>
                    <a:lstStyle/>
                    <a:p>
                      <a:pPr algn="ctr"/>
                      <a:r>
                        <a:rPr kumimoji="1" lang="ja-JP" altLang="en-US" b="1" dirty="0"/>
                        <a:t>適合率</a:t>
                      </a:r>
                    </a:p>
                  </a:txBody>
                  <a:tcPr anchor="ctr"/>
                </a:tc>
                <a:tc>
                  <a:txBody>
                    <a:bodyPr/>
                    <a:lstStyle/>
                    <a:p>
                      <a:pPr algn="ctr"/>
                      <a:r>
                        <a:rPr kumimoji="1" lang="ja-JP" altLang="en-US" b="1" dirty="0"/>
                        <a:t>再現率</a:t>
                      </a:r>
                    </a:p>
                  </a:txBody>
                  <a:tcPr anchor="ctr"/>
                </a:tc>
                <a:tc>
                  <a:txBody>
                    <a:bodyPr/>
                    <a:lstStyle/>
                    <a:p>
                      <a:pPr algn="ctr"/>
                      <a:r>
                        <a:rPr kumimoji="1" lang="en-US" altLang="ja-JP" b="1" dirty="0"/>
                        <a:t>F</a:t>
                      </a:r>
                      <a:r>
                        <a:rPr kumimoji="1" lang="ja-JP" altLang="en-US" b="1" dirty="0"/>
                        <a:t>値</a:t>
                      </a:r>
                    </a:p>
                  </a:txBody>
                  <a:tcPr anchor="ctr"/>
                </a:tc>
                <a:tc>
                  <a:txBody>
                    <a:bodyPr/>
                    <a:lstStyle/>
                    <a:p>
                      <a:pPr algn="ctr"/>
                      <a:r>
                        <a:rPr kumimoji="1" lang="ja-JP" altLang="en-US" b="1" dirty="0"/>
                        <a:t>適合率</a:t>
                      </a:r>
                    </a:p>
                  </a:txBody>
                  <a:tcPr anchor="ctr"/>
                </a:tc>
                <a:tc>
                  <a:txBody>
                    <a:bodyPr/>
                    <a:lstStyle/>
                    <a:p>
                      <a:pPr algn="ctr"/>
                      <a:r>
                        <a:rPr kumimoji="1" lang="ja-JP" altLang="en-US" b="1" dirty="0"/>
                        <a:t>再現率</a:t>
                      </a:r>
                    </a:p>
                  </a:txBody>
                  <a:tcPr anchor="ctr"/>
                </a:tc>
                <a:tc>
                  <a:txBody>
                    <a:bodyPr/>
                    <a:lstStyle/>
                    <a:p>
                      <a:pPr algn="ctr"/>
                      <a:r>
                        <a:rPr kumimoji="1" lang="en-US" altLang="ja-JP" b="1" dirty="0"/>
                        <a:t>F</a:t>
                      </a:r>
                      <a:r>
                        <a:rPr kumimoji="1" lang="ja-JP" altLang="en-US" b="1" dirty="0"/>
                        <a:t>値</a:t>
                      </a:r>
                    </a:p>
                  </a:txBody>
                  <a:tcPr anchor="ctr"/>
                </a:tc>
                <a:extLst>
                  <a:ext uri="{0D108BD9-81ED-4DB2-BD59-A6C34878D82A}">
                    <a16:rowId xmlns:a16="http://schemas.microsoft.com/office/drawing/2014/main" val="2973112231"/>
                  </a:ext>
                </a:extLst>
              </a:tr>
              <a:tr h="370840">
                <a:tc rowSpan="5">
                  <a:txBody>
                    <a:bodyPr/>
                    <a:lstStyle/>
                    <a:p>
                      <a:r>
                        <a:rPr kumimoji="1" lang="ja-JP" altLang="en-US" sz="1600" b="1" dirty="0"/>
                        <a:t>情報検索技術と深層学習の組み合わせ</a:t>
                      </a:r>
                    </a:p>
                  </a:txBody>
                  <a:tcPr/>
                </a:tc>
                <a:tc>
                  <a:txBody>
                    <a:bodyPr/>
                    <a:lstStyle/>
                    <a:p>
                      <a:r>
                        <a:rPr kumimoji="1" lang="en-US" altLang="ja-JP" sz="1600" b="1" dirty="0"/>
                        <a:t>LSI +</a:t>
                      </a:r>
                      <a:r>
                        <a:rPr kumimoji="1" lang="ja-JP" altLang="en-US" sz="1600" b="1" dirty="0"/>
                        <a:t> </a:t>
                      </a:r>
                      <a:r>
                        <a:rPr kumimoji="1" lang="en-US" altLang="ja-JP" sz="1600" b="1" dirty="0"/>
                        <a:t>NN</a:t>
                      </a:r>
                      <a:endParaRPr kumimoji="1" lang="ja-JP" altLang="en-US" sz="1600" b="1" dirty="0"/>
                    </a:p>
                  </a:txBody>
                  <a:tcPr/>
                </a:tc>
                <a:tc>
                  <a:txBody>
                    <a:bodyPr/>
                    <a:lstStyle/>
                    <a:p>
                      <a:pPr algn="l"/>
                      <a:r>
                        <a:rPr kumimoji="1" lang="en-US" altLang="ja-JP" sz="1600" b="1" dirty="0">
                          <a:solidFill>
                            <a:srgbClr val="FF0000"/>
                          </a:solidFill>
                        </a:rPr>
                        <a:t>0.96</a:t>
                      </a:r>
                      <a:endParaRPr kumimoji="1" lang="ja-JP" altLang="en-US" sz="1600" b="1" dirty="0">
                        <a:solidFill>
                          <a:srgbClr val="FF0000"/>
                        </a:solidFill>
                      </a:endParaRPr>
                    </a:p>
                  </a:txBody>
                  <a:tcPr/>
                </a:tc>
                <a:tc>
                  <a:txBody>
                    <a:bodyPr/>
                    <a:lstStyle/>
                    <a:p>
                      <a:pPr algn="l"/>
                      <a:r>
                        <a:rPr kumimoji="1" lang="en-US" altLang="ja-JP" sz="1600" b="1" dirty="0">
                          <a:solidFill>
                            <a:srgbClr val="FF0000"/>
                          </a:solidFill>
                        </a:rPr>
                        <a:t>0.93</a:t>
                      </a:r>
                      <a:endParaRPr kumimoji="1" lang="ja-JP" altLang="en-US" sz="1600" b="1" dirty="0">
                        <a:solidFill>
                          <a:srgbClr val="FF0000"/>
                        </a:solidFill>
                      </a:endParaRPr>
                    </a:p>
                  </a:txBody>
                  <a:tcPr/>
                </a:tc>
                <a:tc>
                  <a:txBody>
                    <a:bodyPr/>
                    <a:lstStyle/>
                    <a:p>
                      <a:pPr algn="l"/>
                      <a:r>
                        <a:rPr kumimoji="1" lang="en-US" altLang="ja-JP" sz="1600" b="1" dirty="0">
                          <a:solidFill>
                            <a:srgbClr val="FF0000"/>
                          </a:solidFill>
                        </a:rPr>
                        <a:t>0.94</a:t>
                      </a:r>
                    </a:p>
                  </a:txBody>
                  <a:tcPr/>
                </a:tc>
                <a:tc>
                  <a:txBody>
                    <a:bodyPr/>
                    <a:lstStyle/>
                    <a:p>
                      <a:pPr algn="l"/>
                      <a:r>
                        <a:rPr kumimoji="1" lang="en-US" altLang="ja-JP" sz="1600" b="0" dirty="0"/>
                        <a:t>0.995</a:t>
                      </a:r>
                      <a:endParaRPr kumimoji="1" lang="ja-JP" altLang="en-US" sz="1600" b="0" dirty="0"/>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0" dirty="0"/>
                        <a:t>0.997</a:t>
                      </a:r>
                      <a:endParaRPr kumimoji="1" lang="ja-JP" altLang="en-US" sz="1600" b="0" dirty="0"/>
                    </a:p>
                  </a:txBody>
                  <a:tcPr/>
                </a:tc>
                <a:extLst>
                  <a:ext uri="{0D108BD9-81ED-4DB2-BD59-A6C34878D82A}">
                    <a16:rowId xmlns:a16="http://schemas.microsoft.com/office/drawing/2014/main" val="1419102197"/>
                  </a:ext>
                </a:extLst>
              </a:tr>
              <a:tr h="370840">
                <a:tc vMerge="1">
                  <a:txBody>
                    <a:bodyPr/>
                    <a:lstStyle/>
                    <a:p>
                      <a:endParaRPr kumimoji="1" lang="ja-JP" altLang="en-US" dirty="0"/>
                    </a:p>
                  </a:txBody>
                  <a:tcPr/>
                </a:tc>
                <a:tc>
                  <a:txBody>
                    <a:bodyPr/>
                    <a:lstStyle/>
                    <a:p>
                      <a:r>
                        <a:rPr kumimoji="1" lang="en-US" altLang="ja-JP" sz="1600" b="1" dirty="0"/>
                        <a:t>LDA</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algn="l"/>
                      <a:r>
                        <a:rPr kumimoji="1" lang="en-US" altLang="ja-JP" sz="1600" b="0" dirty="0"/>
                        <a:t>0.61</a:t>
                      </a:r>
                      <a:endParaRPr kumimoji="1" lang="ja-JP" altLang="en-US" sz="1600" b="0" dirty="0"/>
                    </a:p>
                  </a:txBody>
                  <a:tcPr/>
                </a:tc>
                <a:tc>
                  <a:txBody>
                    <a:bodyPr/>
                    <a:lstStyle/>
                    <a:p>
                      <a:pPr algn="l"/>
                      <a:r>
                        <a:rPr kumimoji="1" lang="en-US" altLang="ja-JP" sz="1600" b="0" dirty="0"/>
                        <a:t>0.54</a:t>
                      </a:r>
                      <a:endParaRPr kumimoji="1" lang="ja-JP" altLang="en-US" sz="1600" b="0" dirty="0"/>
                    </a:p>
                  </a:txBody>
                  <a:tcPr/>
                </a:tc>
                <a:tc>
                  <a:txBody>
                    <a:bodyPr/>
                    <a:lstStyle/>
                    <a:p>
                      <a:pPr algn="l"/>
                      <a:r>
                        <a:rPr kumimoji="1" lang="en-US" altLang="ja-JP" sz="1600" b="0" dirty="0"/>
                        <a:t>0.55</a:t>
                      </a:r>
                      <a:endParaRPr kumimoji="1" lang="ja-JP" altLang="en-US" sz="16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dirty="0"/>
                        <a:t>0.995</a:t>
                      </a:r>
                      <a:endParaRPr kumimoji="1" lang="ja-JP" altLang="en-US" sz="1600" b="0" dirty="0"/>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0" dirty="0"/>
                        <a:t>0.997</a:t>
                      </a:r>
                      <a:endParaRPr kumimoji="1" lang="ja-JP" altLang="en-US" sz="1600" b="0" dirty="0"/>
                    </a:p>
                  </a:txBody>
                  <a:tcPr/>
                </a:tc>
                <a:extLst>
                  <a:ext uri="{0D108BD9-81ED-4DB2-BD59-A6C34878D82A}">
                    <a16:rowId xmlns:a16="http://schemas.microsoft.com/office/drawing/2014/main" val="93738468"/>
                  </a:ext>
                </a:extLst>
              </a:tr>
              <a:tr h="370840">
                <a:tc vMerge="1">
                  <a:txBody>
                    <a:bodyPr/>
                    <a:lstStyle/>
                    <a:p>
                      <a:endParaRPr kumimoji="1" lang="ja-JP" altLang="en-US" dirty="0"/>
                    </a:p>
                  </a:txBody>
                  <a:tcPr/>
                </a:tc>
                <a:tc>
                  <a:txBody>
                    <a:bodyPr/>
                    <a:lstStyle/>
                    <a:p>
                      <a:r>
                        <a:rPr kumimoji="1" lang="en-US" altLang="ja-JP" sz="1600" b="1" dirty="0"/>
                        <a:t>PV-DBoW</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algn="l"/>
                      <a:r>
                        <a:rPr kumimoji="1" lang="en-US" altLang="ja-JP" sz="1600" b="0" dirty="0"/>
                        <a:t>0.86</a:t>
                      </a:r>
                      <a:endParaRPr kumimoji="1" lang="ja-JP" altLang="en-US" sz="1600" b="0" dirty="0"/>
                    </a:p>
                  </a:txBody>
                  <a:tcPr/>
                </a:tc>
                <a:tc>
                  <a:txBody>
                    <a:bodyPr/>
                    <a:lstStyle/>
                    <a:p>
                      <a:pPr algn="l"/>
                      <a:r>
                        <a:rPr kumimoji="1" lang="en-US" altLang="ja-JP" sz="1600" b="0" dirty="0"/>
                        <a:t>0.88</a:t>
                      </a:r>
                      <a:endParaRPr kumimoji="1" lang="ja-JP" altLang="en-US" sz="1600" b="0" dirty="0"/>
                    </a:p>
                  </a:txBody>
                  <a:tcPr/>
                </a:tc>
                <a:tc>
                  <a:txBody>
                    <a:bodyPr/>
                    <a:lstStyle/>
                    <a:p>
                      <a:pPr algn="l"/>
                      <a:r>
                        <a:rPr kumimoji="1" lang="en-US" altLang="ja-JP" sz="1600" b="0" dirty="0"/>
                        <a:t>0.86</a:t>
                      </a:r>
                      <a:endParaRPr kumimoji="1" lang="ja-JP" altLang="en-US" sz="1600" b="0" dirty="0"/>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extLst>
                  <a:ext uri="{0D108BD9-81ED-4DB2-BD59-A6C34878D82A}">
                    <a16:rowId xmlns:a16="http://schemas.microsoft.com/office/drawing/2014/main" val="2049500939"/>
                  </a:ext>
                </a:extLst>
              </a:tr>
              <a:tr h="370840">
                <a:tc vMerge="1">
                  <a:txBody>
                    <a:bodyPr/>
                    <a:lstStyle/>
                    <a:p>
                      <a:endParaRPr kumimoji="1" lang="ja-JP" altLang="en-US" dirty="0"/>
                    </a:p>
                  </a:txBody>
                  <a:tcPr/>
                </a:tc>
                <a:tc>
                  <a:txBody>
                    <a:bodyPr/>
                    <a:lstStyle/>
                    <a:p>
                      <a:r>
                        <a:rPr kumimoji="1" lang="en-US" altLang="ja-JP" sz="1600" b="1" dirty="0"/>
                        <a:t>PV-DM</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algn="l"/>
                      <a:r>
                        <a:rPr kumimoji="1" lang="en-US" altLang="ja-JP" sz="1600" b="0" dirty="0"/>
                        <a:t>0.68</a:t>
                      </a:r>
                      <a:endParaRPr kumimoji="1" lang="ja-JP" altLang="en-US" sz="1600" b="0" dirty="0"/>
                    </a:p>
                  </a:txBody>
                  <a:tcPr/>
                </a:tc>
                <a:tc>
                  <a:txBody>
                    <a:bodyPr/>
                    <a:lstStyle/>
                    <a:p>
                      <a:pPr algn="l"/>
                      <a:r>
                        <a:rPr kumimoji="1" lang="en-US" altLang="ja-JP" sz="1600" b="0" dirty="0"/>
                        <a:t>0.89</a:t>
                      </a:r>
                      <a:endParaRPr kumimoji="1" lang="ja-JP" altLang="en-US" sz="1600" b="0" dirty="0"/>
                    </a:p>
                  </a:txBody>
                  <a:tcPr/>
                </a:tc>
                <a:tc>
                  <a:txBody>
                    <a:bodyPr/>
                    <a:lstStyle/>
                    <a:p>
                      <a:pPr algn="l"/>
                      <a:r>
                        <a:rPr kumimoji="1" lang="en-US" altLang="ja-JP" sz="1600" b="0" dirty="0"/>
                        <a:t>0.75</a:t>
                      </a:r>
                      <a:endParaRPr kumimoji="1" lang="ja-JP" altLang="en-US" sz="1600" b="0" dirty="0"/>
                    </a:p>
                  </a:txBody>
                  <a:tcPr/>
                </a:tc>
                <a:tc>
                  <a:txBody>
                    <a:bodyPr/>
                    <a:lstStyle/>
                    <a:p>
                      <a:pPr algn="l"/>
                      <a:r>
                        <a:rPr kumimoji="1" lang="en-US" altLang="ja-JP" sz="1600" b="0" dirty="0"/>
                        <a:t>0.998</a:t>
                      </a:r>
                      <a:endParaRPr kumimoji="1" lang="ja-JP" altLang="en-US" sz="1600" b="0" dirty="0"/>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0" dirty="0"/>
                        <a:t>0.998</a:t>
                      </a:r>
                      <a:endParaRPr kumimoji="1" lang="ja-JP" altLang="en-US" sz="1600" b="0" dirty="0"/>
                    </a:p>
                  </a:txBody>
                  <a:tcPr/>
                </a:tc>
                <a:extLst>
                  <a:ext uri="{0D108BD9-81ED-4DB2-BD59-A6C34878D82A}">
                    <a16:rowId xmlns:a16="http://schemas.microsoft.com/office/drawing/2014/main" val="2971587369"/>
                  </a:ext>
                </a:extLst>
              </a:tr>
              <a:tr h="370840">
                <a:tc vMerge="1">
                  <a:txBody>
                    <a:bodyPr/>
                    <a:lstStyle/>
                    <a:p>
                      <a:endParaRPr kumimoji="1" lang="ja-JP" altLang="en-US" dirty="0"/>
                    </a:p>
                  </a:txBody>
                  <a:tcPr/>
                </a:tc>
                <a:tc>
                  <a:txBody>
                    <a:bodyPr/>
                    <a:lstStyle/>
                    <a:p>
                      <a:r>
                        <a:rPr kumimoji="1" lang="en-US" altLang="ja-JP" sz="1600" b="1" dirty="0"/>
                        <a:t>WV-avg</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algn="l"/>
                      <a:r>
                        <a:rPr kumimoji="1" lang="en-US" altLang="ja-JP" sz="1600" b="0" dirty="0"/>
                        <a:t>0.90</a:t>
                      </a:r>
                      <a:endParaRPr kumimoji="1" lang="ja-JP" altLang="en-US" sz="1600" b="0" dirty="0"/>
                    </a:p>
                  </a:txBody>
                  <a:tcPr/>
                </a:tc>
                <a:tc>
                  <a:txBody>
                    <a:bodyPr/>
                    <a:lstStyle/>
                    <a:p>
                      <a:pPr algn="l"/>
                      <a:r>
                        <a:rPr kumimoji="1" lang="en-US" altLang="ja-JP" sz="1600" b="0" dirty="0"/>
                        <a:t>0.91</a:t>
                      </a:r>
                      <a:endParaRPr kumimoji="1" lang="ja-JP" altLang="en-US" sz="1600" b="0" dirty="0"/>
                    </a:p>
                  </a:txBody>
                  <a:tcPr/>
                </a:tc>
                <a:tc>
                  <a:txBody>
                    <a:bodyPr/>
                    <a:lstStyle/>
                    <a:p>
                      <a:pPr algn="l"/>
                      <a:r>
                        <a:rPr kumimoji="1" lang="en-US" altLang="ja-JP" sz="1600" b="0" dirty="0"/>
                        <a:t>0.88</a:t>
                      </a:r>
                      <a:endParaRPr kumimoji="1" lang="ja-JP" altLang="en-US" sz="1600" b="0" dirty="0"/>
                    </a:p>
                  </a:txBody>
                  <a:tcPr/>
                </a:tc>
                <a:tc>
                  <a:txBody>
                    <a:bodyPr/>
                    <a:lstStyle/>
                    <a:p>
                      <a:pPr algn="l"/>
                      <a:r>
                        <a:rPr kumimoji="1" lang="en-US" altLang="ja-JP" sz="1600" b="0" dirty="0"/>
                        <a:t>0.998</a:t>
                      </a:r>
                      <a:endParaRPr kumimoji="1" lang="ja-JP" altLang="en-US" sz="1600" b="0" dirty="0"/>
                    </a:p>
                  </a:txBody>
                  <a:tcPr/>
                </a:tc>
                <a:tc>
                  <a:txBody>
                    <a:bodyPr/>
                    <a:lstStyle/>
                    <a:p>
                      <a:pPr algn="l"/>
                      <a:r>
                        <a:rPr kumimoji="1" lang="en-US" altLang="ja-JP" sz="1600" b="1" dirty="0">
                          <a:solidFill>
                            <a:srgbClr val="FF0000"/>
                          </a:solidFill>
                        </a:rPr>
                        <a:t>0.999</a:t>
                      </a:r>
                      <a:endParaRPr kumimoji="1" lang="ja-JP" altLang="en-US" sz="1600" b="1" dirty="0">
                        <a:solidFill>
                          <a:srgbClr val="FF0000"/>
                        </a:solidFill>
                      </a:endParaRPr>
                    </a:p>
                  </a:txBody>
                  <a:tcPr/>
                </a:tc>
                <a:tc>
                  <a:txBody>
                    <a:bodyPr/>
                    <a:lstStyle/>
                    <a:p>
                      <a:pPr algn="l"/>
                      <a:r>
                        <a:rPr kumimoji="1" lang="en-US" altLang="ja-JP" sz="1600" b="0" dirty="0"/>
                        <a:t>0.998</a:t>
                      </a:r>
                      <a:endParaRPr kumimoji="1" lang="ja-JP" altLang="en-US" sz="1600" b="0" dirty="0"/>
                    </a:p>
                  </a:txBody>
                  <a:tcPr/>
                </a:tc>
                <a:extLst>
                  <a:ext uri="{0D108BD9-81ED-4DB2-BD59-A6C34878D82A}">
                    <a16:rowId xmlns:a16="http://schemas.microsoft.com/office/drawing/2014/main" val="746620211"/>
                  </a:ext>
                </a:extLst>
              </a:tr>
              <a:tr h="370840">
                <a:tc rowSpan="2">
                  <a:txBody>
                    <a:bodyPr/>
                    <a:lstStyle/>
                    <a:p>
                      <a:r>
                        <a:rPr kumimoji="1" lang="ja-JP" altLang="en-US" sz="1600" b="1" dirty="0"/>
                        <a:t>深層学習を用いた</a:t>
                      </a:r>
                      <a:endParaRPr kumimoji="1" lang="en-US" altLang="ja-JP" sz="1600" b="1" dirty="0"/>
                    </a:p>
                    <a:p>
                      <a:r>
                        <a:rPr kumimoji="1" lang="ja-JP" altLang="en-US" sz="1600" b="1" dirty="0"/>
                        <a:t>既存手法</a:t>
                      </a:r>
                    </a:p>
                  </a:txBody>
                  <a:tcPr/>
                </a:tc>
                <a:tc>
                  <a:txBody>
                    <a:bodyPr/>
                    <a:lstStyle/>
                    <a:p>
                      <a:r>
                        <a:rPr kumimoji="1" lang="en-US" altLang="ja-JP" sz="1600" b="1" dirty="0"/>
                        <a:t>DeepSim</a:t>
                      </a:r>
                      <a:endParaRPr kumimoji="1" lang="ja-JP" altLang="en-US" sz="1600" b="1" dirty="0"/>
                    </a:p>
                  </a:txBody>
                  <a:tcPr/>
                </a:tc>
                <a:tc>
                  <a:txBody>
                    <a:bodyPr/>
                    <a:lstStyle/>
                    <a:p>
                      <a:pPr algn="l"/>
                      <a:r>
                        <a:rPr kumimoji="1" lang="en-US" altLang="ja-JP" sz="1600" b="0" dirty="0"/>
                        <a:t>0.71</a:t>
                      </a:r>
                      <a:endParaRPr kumimoji="1" lang="ja-JP" altLang="en-US" sz="1600" b="0" dirty="0"/>
                    </a:p>
                  </a:txBody>
                  <a:tcPr/>
                </a:tc>
                <a:tc>
                  <a:txBody>
                    <a:bodyPr/>
                    <a:lstStyle/>
                    <a:p>
                      <a:pPr algn="l"/>
                      <a:r>
                        <a:rPr kumimoji="1" lang="en-US" altLang="ja-JP" sz="1600" b="0" dirty="0"/>
                        <a:t>0.82</a:t>
                      </a:r>
                      <a:endParaRPr kumimoji="1" lang="ja-JP" altLang="en-US" sz="1600" b="0" dirty="0"/>
                    </a:p>
                  </a:txBody>
                  <a:tcPr/>
                </a:tc>
                <a:tc>
                  <a:txBody>
                    <a:bodyPr/>
                    <a:lstStyle/>
                    <a:p>
                      <a:pPr algn="l"/>
                      <a:r>
                        <a:rPr kumimoji="1" lang="en-US" altLang="ja-JP" sz="1600" b="0" dirty="0"/>
                        <a:t>0.76</a:t>
                      </a:r>
                      <a:endParaRPr kumimoji="1" lang="ja-JP" altLang="en-US" sz="1600" b="0" dirty="0"/>
                    </a:p>
                  </a:txBody>
                  <a:tcPr/>
                </a:tc>
                <a:tc>
                  <a:txBody>
                    <a:bodyPr/>
                    <a:lstStyle/>
                    <a:p>
                      <a:pPr algn="l"/>
                      <a:r>
                        <a:rPr kumimoji="1" lang="en-US" altLang="ja-JP" sz="1600" b="0" dirty="0"/>
                        <a:t>0.97</a:t>
                      </a:r>
                      <a:endParaRPr kumimoji="1" lang="ja-JP" altLang="en-US" sz="1600" b="0" dirty="0"/>
                    </a:p>
                  </a:txBody>
                  <a:tcPr/>
                </a:tc>
                <a:tc>
                  <a:txBody>
                    <a:bodyPr/>
                    <a:lstStyle/>
                    <a:p>
                      <a:pPr algn="l"/>
                      <a:r>
                        <a:rPr kumimoji="1" lang="en-US" altLang="ja-JP" sz="1600" b="0" dirty="0"/>
                        <a:t>0.98</a:t>
                      </a:r>
                      <a:endParaRPr kumimoji="1" lang="ja-JP" altLang="en-US" sz="1600" b="0" dirty="0"/>
                    </a:p>
                  </a:txBody>
                  <a:tcPr/>
                </a:tc>
                <a:tc>
                  <a:txBody>
                    <a:bodyPr/>
                    <a:lstStyle/>
                    <a:p>
                      <a:pPr algn="l"/>
                      <a:r>
                        <a:rPr kumimoji="1" lang="en-US" altLang="ja-JP" sz="1600" b="0" dirty="0"/>
                        <a:t>0.98</a:t>
                      </a:r>
                      <a:endParaRPr kumimoji="1" lang="ja-JP" altLang="en-US" sz="1600" b="0" dirty="0"/>
                    </a:p>
                  </a:txBody>
                  <a:tcPr/>
                </a:tc>
                <a:extLst>
                  <a:ext uri="{0D108BD9-81ED-4DB2-BD59-A6C34878D82A}">
                    <a16:rowId xmlns:a16="http://schemas.microsoft.com/office/drawing/2014/main" val="3184395818"/>
                  </a:ext>
                </a:extLst>
              </a:tr>
              <a:tr h="370840">
                <a:tc vMerge="1">
                  <a:txBody>
                    <a:bodyPr/>
                    <a:lstStyle/>
                    <a:p>
                      <a:endParaRPr kumimoji="1" lang="ja-JP" altLang="en-US" dirty="0"/>
                    </a:p>
                  </a:txBody>
                  <a:tcPr/>
                </a:tc>
                <a:tc>
                  <a:txBody>
                    <a:bodyPr/>
                    <a:lstStyle/>
                    <a:p>
                      <a:r>
                        <a:rPr kumimoji="1" lang="en-US" altLang="ja-JP" sz="1600" b="1" dirty="0"/>
                        <a:t>FA-AST+GMN</a:t>
                      </a:r>
                      <a:endParaRPr kumimoji="1" lang="ja-JP" altLang="en-US" sz="1600" b="1" dirty="0"/>
                    </a:p>
                  </a:txBody>
                  <a:tcPr/>
                </a:tc>
                <a:tc>
                  <a:txBody>
                    <a:bodyPr/>
                    <a:lstStyle/>
                    <a:p>
                      <a:pPr algn="l"/>
                      <a:r>
                        <a:rPr kumimoji="1" lang="en-US" altLang="ja-JP" sz="1600" b="0" dirty="0"/>
                        <a:t>0.99</a:t>
                      </a:r>
                      <a:endParaRPr kumimoji="1" lang="ja-JP" altLang="en-US" sz="1600" b="0" dirty="0"/>
                    </a:p>
                  </a:txBody>
                  <a:tcPr/>
                </a:tc>
                <a:tc>
                  <a:txBody>
                    <a:bodyPr/>
                    <a:lstStyle/>
                    <a:p>
                      <a:pPr algn="l"/>
                      <a:r>
                        <a:rPr kumimoji="1" lang="en-US" altLang="ja-JP" sz="1600" b="0" dirty="0"/>
                        <a:t>0.97</a:t>
                      </a:r>
                      <a:endParaRPr kumimoji="1" lang="ja-JP" altLang="en-US" sz="1600" b="0" dirty="0"/>
                    </a:p>
                  </a:txBody>
                  <a:tcPr/>
                </a:tc>
                <a:tc>
                  <a:txBody>
                    <a:bodyPr/>
                    <a:lstStyle/>
                    <a:p>
                      <a:pPr algn="l"/>
                      <a:r>
                        <a:rPr kumimoji="1" lang="en-US" altLang="ja-JP" sz="1600" b="0" dirty="0"/>
                        <a:t>0.98</a:t>
                      </a:r>
                      <a:endParaRPr kumimoji="1" lang="ja-JP" altLang="en-US" sz="1600" b="0" dirty="0"/>
                    </a:p>
                  </a:txBody>
                  <a:tcPr/>
                </a:tc>
                <a:tc>
                  <a:txBody>
                    <a:bodyPr/>
                    <a:lstStyle/>
                    <a:p>
                      <a:pPr algn="l"/>
                      <a:r>
                        <a:rPr kumimoji="1" lang="en-US" altLang="ja-JP" sz="1600" b="0" dirty="0"/>
                        <a:t>0.96</a:t>
                      </a:r>
                      <a:endParaRPr kumimoji="1" lang="ja-JP" altLang="en-US" sz="1600" b="0" dirty="0"/>
                    </a:p>
                  </a:txBody>
                  <a:tcPr/>
                </a:tc>
                <a:tc>
                  <a:txBody>
                    <a:bodyPr/>
                    <a:lstStyle/>
                    <a:p>
                      <a:pPr algn="l"/>
                      <a:r>
                        <a:rPr kumimoji="1" lang="en-US" altLang="ja-JP" sz="1600" b="0" dirty="0"/>
                        <a:t>0.94</a:t>
                      </a:r>
                      <a:endParaRPr kumimoji="1" lang="ja-JP" altLang="en-US" sz="1600" b="0" dirty="0"/>
                    </a:p>
                  </a:txBody>
                  <a:tcPr/>
                </a:tc>
                <a:tc>
                  <a:txBody>
                    <a:bodyPr/>
                    <a:lstStyle/>
                    <a:p>
                      <a:pPr algn="l"/>
                      <a:r>
                        <a:rPr kumimoji="1" lang="en-US" altLang="ja-JP" sz="1600" b="0" dirty="0"/>
                        <a:t>0.95</a:t>
                      </a:r>
                      <a:endParaRPr kumimoji="1" lang="ja-JP" altLang="en-US" sz="1600" b="0" dirty="0"/>
                    </a:p>
                  </a:txBody>
                  <a:tcPr/>
                </a:tc>
                <a:extLst>
                  <a:ext uri="{0D108BD9-81ED-4DB2-BD59-A6C34878D82A}">
                    <a16:rowId xmlns:a16="http://schemas.microsoft.com/office/drawing/2014/main" val="1095351316"/>
                  </a:ext>
                </a:extLst>
              </a:tr>
            </a:tbl>
          </a:graphicData>
        </a:graphic>
      </p:graphicFrame>
      <p:sp>
        <p:nvSpPr>
          <p:cNvPr id="3" name="スライド番号プレースホルダー 2">
            <a:extLst>
              <a:ext uri="{FF2B5EF4-FFF2-40B4-BE49-F238E27FC236}">
                <a16:creationId xmlns:a16="http://schemas.microsoft.com/office/drawing/2014/main" id="{962022F4-2B05-9C78-33A1-4CEC03C4A17C}"/>
              </a:ext>
            </a:extLst>
          </p:cNvPr>
          <p:cNvSpPr>
            <a:spLocks noGrp="1"/>
          </p:cNvSpPr>
          <p:nvPr>
            <p:ph type="sldNum" sz="quarter" idx="4"/>
          </p:nvPr>
        </p:nvSpPr>
        <p:spPr/>
        <p:txBody>
          <a:bodyPr/>
          <a:lstStyle/>
          <a:p>
            <a:fld id="{DDF0A04B-3F96-455C-AC58-511E5C06C175}" type="slidenum">
              <a:rPr lang="ja-JP" altLang="en-US" smtClean="0"/>
              <a:pPr/>
              <a:t>31</a:t>
            </a:fld>
            <a:endParaRPr lang="ja-JP" altLang="en-US" dirty="0"/>
          </a:p>
        </p:txBody>
      </p:sp>
    </p:spTree>
    <p:extLst>
      <p:ext uri="{BB962C8B-B14F-4D97-AF65-F5344CB8AC3E}">
        <p14:creationId xmlns:p14="http://schemas.microsoft.com/office/powerpoint/2010/main" val="34267495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5A9EB1-6E25-81CA-EA2D-BE35E5D092BD}"/>
              </a:ext>
            </a:extLst>
          </p:cNvPr>
          <p:cNvSpPr>
            <a:spLocks noGrp="1"/>
          </p:cNvSpPr>
          <p:nvPr>
            <p:ph type="title"/>
          </p:nvPr>
        </p:nvSpPr>
        <p:spPr/>
        <p:txBody>
          <a:bodyPr>
            <a:normAutofit/>
          </a:bodyPr>
          <a:lstStyle/>
          <a:p>
            <a:r>
              <a:rPr kumimoji="1" lang="ja-JP" altLang="en-US" dirty="0"/>
              <a:t>実行時間の調査結果</a:t>
            </a:r>
          </a:p>
        </p:txBody>
      </p:sp>
      <p:sp>
        <p:nvSpPr>
          <p:cNvPr id="4" name="コンテンツ プレースホルダー 3">
            <a:extLst>
              <a:ext uri="{FF2B5EF4-FFF2-40B4-BE49-F238E27FC236}">
                <a16:creationId xmlns:a16="http://schemas.microsoft.com/office/drawing/2014/main" id="{47D6B909-C937-A22D-EB96-7C12FEAD36DB}"/>
              </a:ext>
            </a:extLst>
          </p:cNvPr>
          <p:cNvSpPr>
            <a:spLocks noGrp="1"/>
          </p:cNvSpPr>
          <p:nvPr>
            <p:ph idx="10"/>
          </p:nvPr>
        </p:nvSpPr>
        <p:spPr/>
        <p:txBody>
          <a:bodyPr>
            <a:normAutofit fontScale="92500" lnSpcReduction="20000"/>
          </a:bodyPr>
          <a:lstStyle/>
          <a:p>
            <a:r>
              <a:rPr kumimoji="1" lang="en-US" altLang="ja-JP" dirty="0"/>
              <a:t>GCJ</a:t>
            </a:r>
            <a:r>
              <a:rPr kumimoji="1" lang="ja-JP" altLang="en-US" dirty="0"/>
              <a:t>のデータセット全体の</a:t>
            </a:r>
            <a:r>
              <a:rPr kumimoji="1" lang="en-US" altLang="ja-JP" dirty="0"/>
              <a:t>90%</a:t>
            </a:r>
            <a:r>
              <a:rPr kumimoji="1" lang="ja-JP" altLang="en-US" dirty="0"/>
              <a:t>を学習する時間と，</a:t>
            </a:r>
            <a:r>
              <a:rPr kumimoji="1" lang="en-US" altLang="ja-JP" dirty="0"/>
              <a:t>10%</a:t>
            </a:r>
            <a:r>
              <a:rPr kumimoji="1" lang="ja-JP" altLang="en-US" dirty="0"/>
              <a:t>を推定する時間を測定</a:t>
            </a:r>
            <a:endParaRPr kumimoji="1" lang="en-US" altLang="ja-JP" dirty="0"/>
          </a:p>
          <a:p>
            <a:r>
              <a:rPr lang="en-US" altLang="ja-JP" dirty="0"/>
              <a:t>LSI+NN </a:t>
            </a:r>
            <a:r>
              <a:rPr lang="ja-JP" altLang="en-US" dirty="0"/>
              <a:t>の実行時間が最も短く，学習時間は</a:t>
            </a:r>
            <a:r>
              <a:rPr lang="en-US" altLang="ja-JP" dirty="0"/>
              <a:t>DeepSim</a:t>
            </a:r>
            <a:r>
              <a:rPr lang="ja-JP" altLang="en-US" dirty="0"/>
              <a:t>の約</a:t>
            </a:r>
            <a:r>
              <a:rPr lang="en-US" altLang="ja-JP" dirty="0"/>
              <a:t>356</a:t>
            </a:r>
            <a:r>
              <a:rPr lang="ja-JP" altLang="en-US" dirty="0"/>
              <a:t>倍高速</a:t>
            </a:r>
            <a:endParaRPr kumimoji="1" lang="ja-JP" altLang="en-US" dirty="0"/>
          </a:p>
        </p:txBody>
      </p:sp>
      <p:graphicFrame>
        <p:nvGraphicFramePr>
          <p:cNvPr id="12" name="表 11">
            <a:extLst>
              <a:ext uri="{FF2B5EF4-FFF2-40B4-BE49-F238E27FC236}">
                <a16:creationId xmlns:a16="http://schemas.microsoft.com/office/drawing/2014/main" id="{B6DFFB30-F987-8BC3-3C1A-AF4F9928217A}"/>
              </a:ext>
            </a:extLst>
          </p:cNvPr>
          <p:cNvGraphicFramePr>
            <a:graphicFrameLocks noGrp="1"/>
          </p:cNvGraphicFramePr>
          <p:nvPr>
            <p:extLst>
              <p:ext uri="{D42A27DB-BD31-4B8C-83A1-F6EECF244321}">
                <p14:modId xmlns:p14="http://schemas.microsoft.com/office/powerpoint/2010/main" val="4023200729"/>
              </p:ext>
            </p:extLst>
          </p:nvPr>
        </p:nvGraphicFramePr>
        <p:xfrm>
          <a:off x="1334096" y="2669544"/>
          <a:ext cx="9727604" cy="2931160"/>
        </p:xfrm>
        <a:graphic>
          <a:graphicData uri="http://schemas.openxmlformats.org/drawingml/2006/table">
            <a:tbl>
              <a:tblPr firstRow="1" bandRow="1">
                <a:tableStyleId>{69012ECD-51FC-41F1-AA8D-1B2483CD663E}</a:tableStyleId>
              </a:tblPr>
              <a:tblGrid>
                <a:gridCol w="2001293">
                  <a:extLst>
                    <a:ext uri="{9D8B030D-6E8A-4147-A177-3AD203B41FA5}">
                      <a16:colId xmlns:a16="http://schemas.microsoft.com/office/drawing/2014/main" val="3043404563"/>
                    </a:ext>
                  </a:extLst>
                </a:gridCol>
                <a:gridCol w="3223595">
                  <a:extLst>
                    <a:ext uri="{9D8B030D-6E8A-4147-A177-3AD203B41FA5}">
                      <a16:colId xmlns:a16="http://schemas.microsoft.com/office/drawing/2014/main" val="1834744929"/>
                    </a:ext>
                  </a:extLst>
                </a:gridCol>
                <a:gridCol w="2251358">
                  <a:extLst>
                    <a:ext uri="{9D8B030D-6E8A-4147-A177-3AD203B41FA5}">
                      <a16:colId xmlns:a16="http://schemas.microsoft.com/office/drawing/2014/main" val="531518624"/>
                    </a:ext>
                  </a:extLst>
                </a:gridCol>
                <a:gridCol w="2251358">
                  <a:extLst>
                    <a:ext uri="{9D8B030D-6E8A-4147-A177-3AD203B41FA5}">
                      <a16:colId xmlns:a16="http://schemas.microsoft.com/office/drawing/2014/main" val="3865180266"/>
                    </a:ext>
                  </a:extLst>
                </a:gridCol>
              </a:tblGrid>
              <a:tr h="370840">
                <a:tc>
                  <a:txBody>
                    <a:bodyPr/>
                    <a:lstStyle/>
                    <a:p>
                      <a:pPr algn="ctr"/>
                      <a:r>
                        <a:rPr kumimoji="1" lang="ja-JP" altLang="en-US" b="1" dirty="0"/>
                        <a:t>分類</a:t>
                      </a:r>
                    </a:p>
                  </a:txBody>
                  <a:tcPr anchor="ctr"/>
                </a:tc>
                <a:tc>
                  <a:txBody>
                    <a:bodyPr/>
                    <a:lstStyle/>
                    <a:p>
                      <a:pPr algn="ctr"/>
                      <a:r>
                        <a:rPr kumimoji="1" lang="ja-JP" altLang="en-US" b="1" dirty="0"/>
                        <a:t>比較調査対象</a:t>
                      </a:r>
                    </a:p>
                  </a:txBody>
                  <a:tcPr anchor="ctr"/>
                </a:tc>
                <a:tc>
                  <a:txBody>
                    <a:bodyPr/>
                    <a:lstStyle/>
                    <a:p>
                      <a:pPr algn="ctr"/>
                      <a:r>
                        <a:rPr kumimoji="1" lang="ja-JP" altLang="en-US" b="1" dirty="0"/>
                        <a:t>学習時間</a:t>
                      </a:r>
                      <a:r>
                        <a:rPr kumimoji="1" lang="en-US" altLang="ja-JP" b="1" dirty="0"/>
                        <a:t>[</a:t>
                      </a:r>
                      <a:r>
                        <a:rPr kumimoji="1" lang="ja-JP" altLang="en-US" b="1" dirty="0"/>
                        <a:t>秒</a:t>
                      </a:r>
                      <a:r>
                        <a:rPr kumimoji="1" lang="en-US" altLang="ja-JP" b="1" dirty="0"/>
                        <a:t>]</a:t>
                      </a:r>
                      <a:endParaRPr kumimoji="1" lang="ja-JP" altLang="en-US" b="1" dirty="0"/>
                    </a:p>
                  </a:txBody>
                  <a:tcPr anchor="ctr"/>
                </a:tc>
                <a:tc>
                  <a:txBody>
                    <a:bodyPr/>
                    <a:lstStyle/>
                    <a:p>
                      <a:pPr algn="ctr"/>
                      <a:r>
                        <a:rPr kumimoji="1" lang="ja-JP" altLang="en-US" b="1" dirty="0"/>
                        <a:t>推定時間</a:t>
                      </a:r>
                      <a:r>
                        <a:rPr kumimoji="1" lang="en-US" altLang="ja-JP" b="1" dirty="0"/>
                        <a:t>[</a:t>
                      </a:r>
                      <a:r>
                        <a:rPr kumimoji="1" lang="ja-JP" altLang="en-US" b="1" dirty="0"/>
                        <a:t>秒</a:t>
                      </a:r>
                      <a:r>
                        <a:rPr kumimoji="1" lang="en-US" altLang="ja-JP" b="1" dirty="0"/>
                        <a:t>]</a:t>
                      </a:r>
                      <a:endParaRPr kumimoji="1" lang="ja-JP" altLang="en-US" b="1" dirty="0"/>
                    </a:p>
                  </a:txBody>
                  <a:tcPr anchor="ctr"/>
                </a:tc>
                <a:extLst>
                  <a:ext uri="{0D108BD9-81ED-4DB2-BD59-A6C34878D82A}">
                    <a16:rowId xmlns:a16="http://schemas.microsoft.com/office/drawing/2014/main" val="1705954268"/>
                  </a:ext>
                </a:extLst>
              </a:tr>
              <a:tr h="370840">
                <a:tc rowSpan="5">
                  <a:txBody>
                    <a:bodyPr/>
                    <a:lstStyle/>
                    <a:p>
                      <a:r>
                        <a:rPr kumimoji="1" lang="ja-JP" altLang="en-US" sz="1600" b="1" dirty="0"/>
                        <a:t>情報検索技術と深層学習の組み合わせ</a:t>
                      </a:r>
                    </a:p>
                  </a:txBody>
                  <a:tcPr/>
                </a:tc>
                <a:tc>
                  <a:txBody>
                    <a:bodyPr/>
                    <a:lstStyle/>
                    <a:p>
                      <a:r>
                        <a:rPr kumimoji="1" lang="en-US" altLang="ja-JP" sz="1600" b="1" dirty="0"/>
                        <a:t>LSI +</a:t>
                      </a:r>
                      <a:r>
                        <a:rPr kumimoji="1" lang="ja-JP" altLang="en-US" sz="1600" b="1" dirty="0"/>
                        <a:t> </a:t>
                      </a:r>
                      <a:r>
                        <a:rPr kumimoji="1" lang="en-US" altLang="ja-JP" sz="1600" b="1" dirty="0"/>
                        <a:t>NN</a:t>
                      </a:r>
                      <a:endParaRPr kumimoji="1" lang="ja-JP" altLang="en-US" sz="1600" b="1" dirty="0"/>
                    </a:p>
                  </a:txBody>
                  <a:tcPr/>
                </a:tc>
                <a:tc>
                  <a:txBody>
                    <a:bodyPr/>
                    <a:lstStyle/>
                    <a:p>
                      <a:pPr lvl="0" algn="r"/>
                      <a:r>
                        <a:rPr lang="en-US" altLang="ja-JP" sz="2000" b="1" dirty="0">
                          <a:solidFill>
                            <a:srgbClr val="FF0000"/>
                          </a:solidFill>
                        </a:rPr>
                        <a:t>210</a:t>
                      </a:r>
                      <a:endParaRPr lang="ja-JP" altLang="en-US" sz="2000" b="0" dirty="0">
                        <a:solidFill>
                          <a:schemeClr val="tx1"/>
                        </a:solidFill>
                      </a:endParaRPr>
                    </a:p>
                  </a:txBody>
                  <a:tcPr marR="90000"/>
                </a:tc>
                <a:tc>
                  <a:txBody>
                    <a:bodyPr/>
                    <a:lstStyle/>
                    <a:p>
                      <a:pPr lvl="0" algn="r"/>
                      <a:r>
                        <a:rPr lang="en-US" altLang="ja-JP" sz="2000" b="1" dirty="0">
                          <a:solidFill>
                            <a:srgbClr val="FF0000"/>
                          </a:solidFill>
                        </a:rPr>
                        <a:t>21</a:t>
                      </a:r>
                      <a:endParaRPr lang="ja-JP" altLang="en-US" sz="2000" b="0" dirty="0">
                        <a:solidFill>
                          <a:schemeClr val="tx1"/>
                        </a:solidFill>
                      </a:endParaRPr>
                    </a:p>
                  </a:txBody>
                  <a:tcPr marR="90000"/>
                </a:tc>
                <a:extLst>
                  <a:ext uri="{0D108BD9-81ED-4DB2-BD59-A6C34878D82A}">
                    <a16:rowId xmlns:a16="http://schemas.microsoft.com/office/drawing/2014/main" val="1419102197"/>
                  </a:ext>
                </a:extLst>
              </a:tr>
              <a:tr h="370840">
                <a:tc vMerge="1">
                  <a:txBody>
                    <a:bodyPr/>
                    <a:lstStyle/>
                    <a:p>
                      <a:endParaRPr kumimoji="1" lang="ja-JP" altLang="en-US" dirty="0"/>
                    </a:p>
                  </a:txBody>
                  <a:tcPr/>
                </a:tc>
                <a:tc>
                  <a:txBody>
                    <a:bodyPr/>
                    <a:lstStyle/>
                    <a:p>
                      <a:r>
                        <a:rPr kumimoji="1" lang="en-US" altLang="ja-JP" sz="1600" b="1" dirty="0"/>
                        <a:t>LDA</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lvl="0" algn="r"/>
                      <a:r>
                        <a:rPr lang="en-US" altLang="ja-JP" sz="2000" dirty="0"/>
                        <a:t>228</a:t>
                      </a:r>
                      <a:endParaRPr lang="ja-JP" altLang="en-US" sz="2000" dirty="0">
                        <a:solidFill>
                          <a:schemeClr val="tx1">
                            <a:lumMod val="90000"/>
                            <a:lumOff val="10000"/>
                          </a:schemeClr>
                        </a:solidFill>
                      </a:endParaRPr>
                    </a:p>
                  </a:txBody>
                  <a:tcPr marR="90000"/>
                </a:tc>
                <a:tc>
                  <a:txBody>
                    <a:bodyPr/>
                    <a:lstStyle/>
                    <a:p>
                      <a:pPr lvl="0" algn="r"/>
                      <a:r>
                        <a:rPr lang="en-US" altLang="ja-JP" sz="2000" b="1" dirty="0">
                          <a:solidFill>
                            <a:srgbClr val="FF0000"/>
                          </a:solidFill>
                        </a:rPr>
                        <a:t>21</a:t>
                      </a:r>
                      <a:endParaRPr lang="ja-JP" altLang="en-US" sz="2000" dirty="0">
                        <a:solidFill>
                          <a:schemeClr val="tx1">
                            <a:lumMod val="90000"/>
                            <a:lumOff val="10000"/>
                          </a:schemeClr>
                        </a:solidFill>
                      </a:endParaRPr>
                    </a:p>
                  </a:txBody>
                  <a:tcPr marR="90000"/>
                </a:tc>
                <a:extLst>
                  <a:ext uri="{0D108BD9-81ED-4DB2-BD59-A6C34878D82A}">
                    <a16:rowId xmlns:a16="http://schemas.microsoft.com/office/drawing/2014/main" val="93738468"/>
                  </a:ext>
                </a:extLst>
              </a:tr>
              <a:tr h="370840">
                <a:tc vMerge="1">
                  <a:txBody>
                    <a:bodyPr/>
                    <a:lstStyle/>
                    <a:p>
                      <a:endParaRPr kumimoji="1" lang="ja-JP" altLang="en-US" dirty="0"/>
                    </a:p>
                  </a:txBody>
                  <a:tcPr/>
                </a:tc>
                <a:tc>
                  <a:txBody>
                    <a:bodyPr/>
                    <a:lstStyle/>
                    <a:p>
                      <a:r>
                        <a:rPr kumimoji="1" lang="en-US" altLang="ja-JP" sz="1600" b="1" dirty="0"/>
                        <a:t>PV-DBoW</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lvl="0" algn="r"/>
                      <a:r>
                        <a:rPr lang="en-US" altLang="ja-JP" sz="2000" dirty="0"/>
                        <a:t>224</a:t>
                      </a:r>
                      <a:endParaRPr lang="ja-JP" altLang="en-US" sz="2000" dirty="0">
                        <a:solidFill>
                          <a:schemeClr val="tx1">
                            <a:lumMod val="90000"/>
                            <a:lumOff val="10000"/>
                          </a:schemeClr>
                        </a:solidFill>
                      </a:endParaRPr>
                    </a:p>
                  </a:txBody>
                  <a:tcPr marR="90000"/>
                </a:tc>
                <a:tc>
                  <a:txBody>
                    <a:bodyPr/>
                    <a:lstStyle/>
                    <a:p>
                      <a:pPr lvl="0" algn="r"/>
                      <a:r>
                        <a:rPr lang="en-US" altLang="ja-JP" sz="2000" dirty="0"/>
                        <a:t>25</a:t>
                      </a:r>
                      <a:endParaRPr lang="ja-JP" altLang="en-US" sz="2000" dirty="0">
                        <a:solidFill>
                          <a:schemeClr val="tx1">
                            <a:lumMod val="90000"/>
                            <a:lumOff val="10000"/>
                          </a:schemeClr>
                        </a:solidFill>
                      </a:endParaRPr>
                    </a:p>
                  </a:txBody>
                  <a:tcPr marR="90000"/>
                </a:tc>
                <a:extLst>
                  <a:ext uri="{0D108BD9-81ED-4DB2-BD59-A6C34878D82A}">
                    <a16:rowId xmlns:a16="http://schemas.microsoft.com/office/drawing/2014/main" val="2049500939"/>
                  </a:ext>
                </a:extLst>
              </a:tr>
              <a:tr h="370840">
                <a:tc vMerge="1">
                  <a:txBody>
                    <a:bodyPr/>
                    <a:lstStyle/>
                    <a:p>
                      <a:endParaRPr kumimoji="1" lang="ja-JP" altLang="en-US" dirty="0"/>
                    </a:p>
                  </a:txBody>
                  <a:tcPr/>
                </a:tc>
                <a:tc>
                  <a:txBody>
                    <a:bodyPr/>
                    <a:lstStyle/>
                    <a:p>
                      <a:r>
                        <a:rPr kumimoji="1" lang="en-US" altLang="ja-JP" sz="1600" b="1" dirty="0"/>
                        <a:t>PV-DM</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lvl="0" algn="r"/>
                      <a:r>
                        <a:rPr lang="en-US" altLang="ja-JP" sz="2000" dirty="0"/>
                        <a:t>533</a:t>
                      </a:r>
                      <a:endParaRPr lang="ja-JP" altLang="en-US" sz="2000" dirty="0">
                        <a:solidFill>
                          <a:schemeClr val="tx1">
                            <a:lumMod val="90000"/>
                            <a:lumOff val="10000"/>
                          </a:schemeClr>
                        </a:solidFill>
                      </a:endParaRPr>
                    </a:p>
                  </a:txBody>
                  <a:tcPr marR="90000"/>
                </a:tc>
                <a:tc>
                  <a:txBody>
                    <a:bodyPr/>
                    <a:lstStyle/>
                    <a:p>
                      <a:pPr lvl="0" algn="r"/>
                      <a:r>
                        <a:rPr lang="en-US" altLang="ja-JP" sz="2000" dirty="0"/>
                        <a:t>25</a:t>
                      </a:r>
                      <a:endParaRPr lang="ja-JP" altLang="en-US" sz="2000" dirty="0">
                        <a:solidFill>
                          <a:schemeClr val="tx1">
                            <a:lumMod val="90000"/>
                            <a:lumOff val="10000"/>
                          </a:schemeClr>
                        </a:solidFill>
                      </a:endParaRPr>
                    </a:p>
                  </a:txBody>
                  <a:tcPr marR="90000"/>
                </a:tc>
                <a:extLst>
                  <a:ext uri="{0D108BD9-81ED-4DB2-BD59-A6C34878D82A}">
                    <a16:rowId xmlns:a16="http://schemas.microsoft.com/office/drawing/2014/main" val="2971587369"/>
                  </a:ext>
                </a:extLst>
              </a:tr>
              <a:tr h="370840">
                <a:tc vMerge="1">
                  <a:txBody>
                    <a:bodyPr/>
                    <a:lstStyle/>
                    <a:p>
                      <a:endParaRPr kumimoji="1" lang="ja-JP" altLang="en-US" dirty="0"/>
                    </a:p>
                  </a:txBody>
                  <a:tcPr/>
                </a:tc>
                <a:tc>
                  <a:txBody>
                    <a:bodyPr/>
                    <a:lstStyle/>
                    <a:p>
                      <a:r>
                        <a:rPr kumimoji="1" lang="en-US" altLang="ja-JP" sz="1600" b="1" dirty="0"/>
                        <a:t>WV-avg</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tc>
                <a:tc>
                  <a:txBody>
                    <a:bodyPr/>
                    <a:lstStyle/>
                    <a:p>
                      <a:pPr lvl="0" algn="r"/>
                      <a:r>
                        <a:rPr lang="en-US" altLang="ja-JP" sz="2000" dirty="0"/>
                        <a:t>256</a:t>
                      </a:r>
                      <a:endParaRPr lang="ja-JP" altLang="en-US" sz="2000" dirty="0">
                        <a:solidFill>
                          <a:schemeClr val="tx1">
                            <a:lumMod val="90000"/>
                            <a:lumOff val="10000"/>
                          </a:schemeClr>
                        </a:solidFill>
                      </a:endParaRPr>
                    </a:p>
                  </a:txBody>
                  <a:tcPr marR="90000"/>
                </a:tc>
                <a:tc>
                  <a:txBody>
                    <a:bodyPr/>
                    <a:lstStyle/>
                    <a:p>
                      <a:pPr lvl="0" algn="r"/>
                      <a:r>
                        <a:rPr lang="en-US" altLang="ja-JP" sz="2000" dirty="0"/>
                        <a:t>25</a:t>
                      </a:r>
                      <a:endParaRPr lang="ja-JP" altLang="en-US" sz="2000" dirty="0">
                        <a:solidFill>
                          <a:schemeClr val="tx1">
                            <a:lumMod val="90000"/>
                            <a:lumOff val="10000"/>
                          </a:schemeClr>
                        </a:solidFill>
                      </a:endParaRPr>
                    </a:p>
                  </a:txBody>
                  <a:tcPr marR="90000"/>
                </a:tc>
                <a:extLst>
                  <a:ext uri="{0D108BD9-81ED-4DB2-BD59-A6C34878D82A}">
                    <a16:rowId xmlns:a16="http://schemas.microsoft.com/office/drawing/2014/main" val="746620211"/>
                  </a:ext>
                </a:extLst>
              </a:tr>
              <a:tr h="370840">
                <a:tc>
                  <a:txBody>
                    <a:bodyPr/>
                    <a:lstStyle/>
                    <a:p>
                      <a:r>
                        <a:rPr kumimoji="1" lang="ja-JP" altLang="en-US" sz="1600" b="1" dirty="0"/>
                        <a:t>深層学習を用いた</a:t>
                      </a:r>
                      <a:endParaRPr kumimoji="1" lang="en-US" altLang="ja-JP" sz="1600" b="1" dirty="0"/>
                    </a:p>
                    <a:p>
                      <a:r>
                        <a:rPr kumimoji="1" lang="ja-JP" altLang="en-US" sz="1600" b="1" dirty="0"/>
                        <a:t>既存手法</a:t>
                      </a:r>
                    </a:p>
                  </a:txBody>
                  <a:tcPr/>
                </a:tc>
                <a:tc>
                  <a:txBody>
                    <a:bodyPr/>
                    <a:lstStyle/>
                    <a:p>
                      <a:r>
                        <a:rPr kumimoji="1" lang="en-US" altLang="ja-JP" sz="1600" b="1" dirty="0"/>
                        <a:t>DeepSim</a:t>
                      </a:r>
                      <a:endParaRPr kumimoji="1" lang="ja-JP" altLang="en-US" sz="1600" b="1" dirty="0"/>
                    </a:p>
                  </a:txBody>
                  <a:tcPr/>
                </a:tc>
                <a:tc>
                  <a:txBody>
                    <a:bodyPr/>
                    <a:lstStyle/>
                    <a:p>
                      <a:pPr lvl="0" algn="r"/>
                      <a:r>
                        <a:rPr kumimoji="1" lang="en-US" altLang="ja-JP" sz="2000" dirty="0"/>
                        <a:t>70,503</a:t>
                      </a:r>
                      <a:endParaRPr kumimoji="1" lang="ja-JP" altLang="en-US" sz="2000" dirty="0">
                        <a:solidFill>
                          <a:schemeClr val="tx1">
                            <a:lumMod val="90000"/>
                            <a:lumOff val="10000"/>
                          </a:schemeClr>
                        </a:solidFill>
                      </a:endParaRPr>
                    </a:p>
                  </a:txBody>
                  <a:tcPr marR="90000"/>
                </a:tc>
                <a:tc>
                  <a:txBody>
                    <a:bodyPr/>
                    <a:lstStyle/>
                    <a:p>
                      <a:pPr lvl="0" algn="r"/>
                      <a:r>
                        <a:rPr kumimoji="1" lang="en-US" altLang="ja-JP" sz="2000" dirty="0"/>
                        <a:t>27</a:t>
                      </a:r>
                      <a:endParaRPr kumimoji="1" lang="ja-JP" altLang="en-US" sz="2000" dirty="0">
                        <a:solidFill>
                          <a:schemeClr val="tx1">
                            <a:lumMod val="90000"/>
                            <a:lumOff val="10000"/>
                          </a:schemeClr>
                        </a:solidFill>
                      </a:endParaRPr>
                    </a:p>
                  </a:txBody>
                  <a:tcPr marR="90000"/>
                </a:tc>
                <a:extLst>
                  <a:ext uri="{0D108BD9-81ED-4DB2-BD59-A6C34878D82A}">
                    <a16:rowId xmlns:a16="http://schemas.microsoft.com/office/drawing/2014/main" val="3184395818"/>
                  </a:ext>
                </a:extLst>
              </a:tr>
            </a:tbl>
          </a:graphicData>
        </a:graphic>
      </p:graphicFrame>
      <p:sp>
        <p:nvSpPr>
          <p:cNvPr id="3" name="スライド番号プレースホルダー 2">
            <a:extLst>
              <a:ext uri="{FF2B5EF4-FFF2-40B4-BE49-F238E27FC236}">
                <a16:creationId xmlns:a16="http://schemas.microsoft.com/office/drawing/2014/main" id="{4086EBB6-228E-839A-239F-E55B50F0854A}"/>
              </a:ext>
            </a:extLst>
          </p:cNvPr>
          <p:cNvSpPr>
            <a:spLocks noGrp="1"/>
          </p:cNvSpPr>
          <p:nvPr>
            <p:ph type="sldNum" sz="quarter" idx="4"/>
          </p:nvPr>
        </p:nvSpPr>
        <p:spPr/>
        <p:txBody>
          <a:bodyPr/>
          <a:lstStyle/>
          <a:p>
            <a:fld id="{DDF0A04B-3F96-455C-AC58-511E5C06C175}" type="slidenum">
              <a:rPr lang="ja-JP" altLang="en-US" smtClean="0"/>
              <a:pPr/>
              <a:t>32</a:t>
            </a:fld>
            <a:endParaRPr lang="ja-JP" altLang="en-US" dirty="0"/>
          </a:p>
        </p:txBody>
      </p:sp>
    </p:spTree>
    <p:extLst>
      <p:ext uri="{BB962C8B-B14F-4D97-AF65-F5344CB8AC3E}">
        <p14:creationId xmlns:p14="http://schemas.microsoft.com/office/powerpoint/2010/main" val="2047644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3CEEB-B686-6DFE-B532-0D15D28E0B5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58BBC8C-0436-96BD-3738-95AF7A1462FC}"/>
              </a:ext>
            </a:extLst>
          </p:cNvPr>
          <p:cNvSpPr>
            <a:spLocks noGrp="1"/>
          </p:cNvSpPr>
          <p:nvPr>
            <p:ph type="title"/>
          </p:nvPr>
        </p:nvSpPr>
        <p:spPr/>
        <p:txBody>
          <a:bodyPr/>
          <a:lstStyle/>
          <a:p>
            <a:r>
              <a:rPr kumimoji="1" lang="en-US" altLang="ja-JP" dirty="0"/>
              <a:t>3</a:t>
            </a:r>
            <a:r>
              <a:rPr kumimoji="1" lang="ja-JP" altLang="en-US" dirty="0"/>
              <a:t>章のまとめ</a:t>
            </a:r>
          </a:p>
        </p:txBody>
      </p:sp>
      <p:sp>
        <p:nvSpPr>
          <p:cNvPr id="3" name="コンテンツ プレースホルダー 2">
            <a:extLst>
              <a:ext uri="{FF2B5EF4-FFF2-40B4-BE49-F238E27FC236}">
                <a16:creationId xmlns:a16="http://schemas.microsoft.com/office/drawing/2014/main" id="{FED42A2F-572B-077B-77B8-FD59D87AF44F}"/>
              </a:ext>
            </a:extLst>
          </p:cNvPr>
          <p:cNvSpPr>
            <a:spLocks noGrp="1"/>
          </p:cNvSpPr>
          <p:nvPr>
            <p:ph idx="1"/>
          </p:nvPr>
        </p:nvSpPr>
        <p:spPr/>
        <p:txBody>
          <a:bodyPr>
            <a:normAutofit fontScale="92500" lnSpcReduction="10000"/>
          </a:bodyPr>
          <a:lstStyle/>
          <a:p>
            <a:pPr marL="0" indent="0">
              <a:buNone/>
            </a:pPr>
            <a:r>
              <a:rPr kumimoji="1" lang="ja-JP" altLang="en-US" b="1" dirty="0">
                <a:solidFill>
                  <a:schemeClr val="accent3"/>
                </a:solidFill>
              </a:rPr>
              <a:t>貢献</a:t>
            </a:r>
            <a:endParaRPr kumimoji="1" lang="en-US" altLang="ja-JP" b="1" dirty="0">
              <a:solidFill>
                <a:schemeClr val="accent3"/>
              </a:solidFill>
            </a:endParaRPr>
          </a:p>
          <a:p>
            <a:pPr lvl="1">
              <a:buFont typeface="Wingdings" panose="05000000000000000000" pitchFamily="2" charset="2"/>
              <a:buChar char="l"/>
            </a:pPr>
            <a:r>
              <a:rPr lang="ja-JP" altLang="en-US" dirty="0"/>
              <a:t>情報検索技術と深層学習を組み合わせたコード片の</a:t>
            </a:r>
            <a:r>
              <a:rPr lang="ja-JP" altLang="en-US"/>
              <a:t>類似性判定法について調査</a:t>
            </a:r>
            <a:endParaRPr lang="en-US" altLang="ja-JP" dirty="0"/>
          </a:p>
          <a:p>
            <a:pPr lvl="1">
              <a:buFont typeface="Wingdings" panose="05000000000000000000" pitchFamily="2" charset="2"/>
              <a:buChar char="l"/>
            </a:pPr>
            <a:r>
              <a:rPr lang="en-US" altLang="ja-JP" dirty="0"/>
              <a:t>LSI</a:t>
            </a:r>
            <a:r>
              <a:rPr lang="ja-JP" altLang="en-US"/>
              <a:t>と深層学習の組み合わせが，精度と速度の観点から有用であると明らかにした</a:t>
            </a:r>
            <a:endParaRPr kumimoji="1" lang="en-US" altLang="ja-JP" dirty="0"/>
          </a:p>
          <a:p>
            <a:pPr marL="0" indent="0">
              <a:buNone/>
            </a:pPr>
            <a:r>
              <a:rPr lang="ja-JP" altLang="en-US" b="1">
                <a:solidFill>
                  <a:schemeClr val="accent3"/>
                </a:solidFill>
              </a:rPr>
              <a:t>今後</a:t>
            </a:r>
            <a:r>
              <a:rPr lang="ja-JP" altLang="en-US" b="1" dirty="0">
                <a:solidFill>
                  <a:schemeClr val="accent3"/>
                </a:solidFill>
              </a:rPr>
              <a:t>の課題</a:t>
            </a:r>
            <a:endParaRPr lang="en-US" altLang="ja-JP" b="1" dirty="0">
              <a:solidFill>
                <a:schemeClr val="accent3"/>
              </a:solidFill>
            </a:endParaRPr>
          </a:p>
          <a:p>
            <a:pPr lvl="1">
              <a:buFont typeface="Wingdings" panose="05000000000000000000" pitchFamily="2" charset="2"/>
              <a:buChar char="l"/>
            </a:pPr>
            <a:r>
              <a:rPr kumimoji="1" lang="ja-JP" altLang="en-US" dirty="0"/>
              <a:t>転移学習など汎化性能の高いモデルの作成</a:t>
            </a:r>
            <a:endParaRPr kumimoji="1" lang="en-US" altLang="ja-JP" dirty="0"/>
          </a:p>
          <a:p>
            <a:pPr lvl="1">
              <a:buFont typeface="Wingdings" panose="05000000000000000000" pitchFamily="2" charset="2"/>
              <a:buChar char="l"/>
            </a:pPr>
            <a:r>
              <a:rPr lang="ja-JP" altLang="en-US" dirty="0"/>
              <a:t>教師なし学習可能なモデルの作成</a:t>
            </a:r>
            <a:endParaRPr kumimoji="1" lang="en-US" altLang="ja-JP" dirty="0"/>
          </a:p>
          <a:p>
            <a:endParaRPr kumimoji="1" lang="ja-JP" altLang="en-US" dirty="0"/>
          </a:p>
        </p:txBody>
      </p:sp>
      <p:sp>
        <p:nvSpPr>
          <p:cNvPr id="4" name="コンテンツ プレースホルダー 3">
            <a:extLst>
              <a:ext uri="{FF2B5EF4-FFF2-40B4-BE49-F238E27FC236}">
                <a16:creationId xmlns:a16="http://schemas.microsoft.com/office/drawing/2014/main" id="{B02F812D-E3B5-A1E2-3A85-9605022C1611}"/>
              </a:ext>
            </a:extLst>
          </p:cNvPr>
          <p:cNvSpPr>
            <a:spLocks noGrp="1"/>
          </p:cNvSpPr>
          <p:nvPr>
            <p:ph idx="10"/>
          </p:nvPr>
        </p:nvSpPr>
        <p:spPr/>
        <p:txBody>
          <a:bodyPr>
            <a:normAutofit lnSpcReduction="10000"/>
          </a:bodyPr>
          <a:lstStyle/>
          <a:p>
            <a:r>
              <a:rPr kumimoji="1" lang="ja-JP" altLang="en-US" dirty="0"/>
              <a:t>高精度かつ高速にコード片の類似性を判定可能な，情報検索技術と深層学習の組み合わせを調査した</a:t>
            </a:r>
          </a:p>
          <a:p>
            <a:endParaRPr kumimoji="1" lang="ja-JP" altLang="en-US" dirty="0"/>
          </a:p>
        </p:txBody>
      </p:sp>
      <p:sp>
        <p:nvSpPr>
          <p:cNvPr id="5" name="スライド番号プレースホルダー 4">
            <a:extLst>
              <a:ext uri="{FF2B5EF4-FFF2-40B4-BE49-F238E27FC236}">
                <a16:creationId xmlns:a16="http://schemas.microsoft.com/office/drawing/2014/main" id="{F5165882-7EB8-CE75-0D2D-061D601E99F1}"/>
              </a:ext>
            </a:extLst>
          </p:cNvPr>
          <p:cNvSpPr>
            <a:spLocks noGrp="1"/>
          </p:cNvSpPr>
          <p:nvPr>
            <p:ph type="sldNum" sz="quarter" idx="4"/>
          </p:nvPr>
        </p:nvSpPr>
        <p:spPr/>
        <p:txBody>
          <a:bodyPr/>
          <a:lstStyle/>
          <a:p>
            <a:fld id="{DDF0A04B-3F96-455C-AC58-511E5C06C175}" type="slidenum">
              <a:rPr lang="ja-JP" altLang="en-US" smtClean="0"/>
              <a:pPr/>
              <a:t>33</a:t>
            </a:fld>
            <a:endParaRPr lang="ja-JP" altLang="en-US" dirty="0"/>
          </a:p>
        </p:txBody>
      </p:sp>
    </p:spTree>
    <p:extLst>
      <p:ext uri="{BB962C8B-B14F-4D97-AF65-F5344CB8AC3E}">
        <p14:creationId xmlns:p14="http://schemas.microsoft.com/office/powerpoint/2010/main" val="3523398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99175-7765-ACAC-7EB9-51382A0CDF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523AB6-2E03-986D-22E3-C077BF135CBD}"/>
              </a:ext>
            </a:extLst>
          </p:cNvPr>
          <p:cNvSpPr>
            <a:spLocks noGrp="1"/>
          </p:cNvSpPr>
          <p:nvPr>
            <p:ph type="title"/>
          </p:nvPr>
        </p:nvSpPr>
        <p:spPr/>
        <p:txBody>
          <a:bodyPr/>
          <a:lstStyle/>
          <a:p>
            <a:r>
              <a:rPr lang="ja-JP" altLang="en-US" sz="5400" dirty="0"/>
              <a:t>段階的再構築における依存関係分析を用いた費用対効果の試算</a:t>
            </a:r>
            <a:endParaRPr kumimoji="1" lang="ja-JP" altLang="en-US" dirty="0"/>
          </a:p>
        </p:txBody>
      </p:sp>
      <p:sp>
        <p:nvSpPr>
          <p:cNvPr id="3" name="テキスト プレースホルダー 2">
            <a:extLst>
              <a:ext uri="{FF2B5EF4-FFF2-40B4-BE49-F238E27FC236}">
                <a16:creationId xmlns:a16="http://schemas.microsoft.com/office/drawing/2014/main" id="{4B721553-6223-91D7-9F7D-0875BA7817D0}"/>
              </a:ext>
            </a:extLst>
          </p:cNvPr>
          <p:cNvSpPr>
            <a:spLocks noGrp="1"/>
          </p:cNvSpPr>
          <p:nvPr>
            <p:ph type="body" idx="1"/>
          </p:nvPr>
        </p:nvSpPr>
        <p:spPr/>
        <p:txBody>
          <a:bodyPr/>
          <a:lstStyle/>
          <a:p>
            <a:r>
              <a:rPr kumimoji="1" lang="en-US" altLang="ja-JP" dirty="0"/>
              <a:t>4</a:t>
            </a:r>
            <a:r>
              <a:rPr kumimoji="1" lang="ja-JP" altLang="en-US" dirty="0"/>
              <a:t>章</a:t>
            </a:r>
          </a:p>
        </p:txBody>
      </p:sp>
      <p:sp>
        <p:nvSpPr>
          <p:cNvPr id="4" name="スライド番号プレースホルダー 3">
            <a:extLst>
              <a:ext uri="{FF2B5EF4-FFF2-40B4-BE49-F238E27FC236}">
                <a16:creationId xmlns:a16="http://schemas.microsoft.com/office/drawing/2014/main" id="{7A2F74D4-2629-0252-1480-3991A3529A40}"/>
              </a:ext>
            </a:extLst>
          </p:cNvPr>
          <p:cNvSpPr>
            <a:spLocks noGrp="1"/>
          </p:cNvSpPr>
          <p:nvPr>
            <p:ph type="sldNum" sz="quarter" idx="4"/>
          </p:nvPr>
        </p:nvSpPr>
        <p:spPr/>
        <p:txBody>
          <a:bodyPr/>
          <a:lstStyle/>
          <a:p>
            <a:fld id="{DDF0A04B-3F96-455C-AC58-511E5C06C175}" type="slidenum">
              <a:rPr lang="ja-JP" altLang="en-US" smtClean="0"/>
              <a:pPr/>
              <a:t>34</a:t>
            </a:fld>
            <a:endParaRPr lang="ja-JP" altLang="en-US" dirty="0"/>
          </a:p>
        </p:txBody>
      </p:sp>
    </p:spTree>
    <p:extLst>
      <p:ext uri="{BB962C8B-B14F-4D97-AF65-F5344CB8AC3E}">
        <p14:creationId xmlns:p14="http://schemas.microsoft.com/office/powerpoint/2010/main" val="35132335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3DA80-517D-D0C0-15D2-7F91866E14E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EADF9F8-BDE7-062F-8AF3-B4A8CD74920B}"/>
              </a:ext>
            </a:extLst>
          </p:cNvPr>
          <p:cNvSpPr>
            <a:spLocks noGrp="1"/>
          </p:cNvSpPr>
          <p:nvPr>
            <p:ph type="title"/>
          </p:nvPr>
        </p:nvSpPr>
        <p:spPr/>
        <p:txBody>
          <a:bodyPr/>
          <a:lstStyle/>
          <a:p>
            <a:r>
              <a:rPr kumimoji="1" lang="en-US" altLang="ja-JP" dirty="0"/>
              <a:t>4</a:t>
            </a:r>
            <a:r>
              <a:rPr kumimoji="1" lang="ja-JP" altLang="en-US" dirty="0"/>
              <a:t>章のゴール</a:t>
            </a:r>
          </a:p>
        </p:txBody>
      </p:sp>
      <p:sp>
        <p:nvSpPr>
          <p:cNvPr id="3" name="コンテンツ プレースホルダー 2">
            <a:extLst>
              <a:ext uri="{FF2B5EF4-FFF2-40B4-BE49-F238E27FC236}">
                <a16:creationId xmlns:a16="http://schemas.microsoft.com/office/drawing/2014/main" id="{8C847604-0D0F-1146-BDC4-7F6FA9690C99}"/>
              </a:ext>
            </a:extLst>
          </p:cNvPr>
          <p:cNvSpPr>
            <a:spLocks noGrp="1"/>
          </p:cNvSpPr>
          <p:nvPr>
            <p:ph idx="1"/>
          </p:nvPr>
        </p:nvSpPr>
        <p:spPr/>
        <p:txBody>
          <a:bodyPr>
            <a:normAutofit fontScale="85000" lnSpcReduction="10000"/>
          </a:bodyPr>
          <a:lstStyle/>
          <a:p>
            <a:r>
              <a:rPr kumimoji="1" lang="ja-JP" altLang="en-US" b="1" dirty="0">
                <a:solidFill>
                  <a:schemeClr val="accent3"/>
                </a:solidFill>
              </a:rPr>
              <a:t>課題</a:t>
            </a:r>
            <a:endParaRPr kumimoji="1" lang="en-US" altLang="ja-JP" b="1" dirty="0">
              <a:solidFill>
                <a:schemeClr val="accent3"/>
              </a:solidFill>
            </a:endParaRPr>
          </a:p>
          <a:p>
            <a:pPr lvl="1">
              <a:buFont typeface="Wingdings" panose="05000000000000000000" pitchFamily="2" charset="2"/>
              <a:buChar char="l"/>
            </a:pPr>
            <a:r>
              <a:rPr lang="ja-JP" altLang="en-US" dirty="0"/>
              <a:t>段階的再構築では複合システムとしての複雑性が増し，システム全体で開発コストが増大する</a:t>
            </a:r>
            <a:endParaRPr lang="en-US" altLang="ja-JP" dirty="0"/>
          </a:p>
          <a:p>
            <a:pPr lvl="1">
              <a:buFont typeface="Wingdings" panose="05000000000000000000" pitchFamily="2" charset="2"/>
              <a:buChar char="l"/>
            </a:pPr>
            <a:r>
              <a:rPr lang="ja-JP" altLang="en-US" dirty="0"/>
              <a:t>段階的再構築による効果が不明瞭で，再構築の効果を定量的に示せない</a:t>
            </a:r>
            <a:endParaRPr lang="en-US" altLang="ja-JP" dirty="0"/>
          </a:p>
          <a:p>
            <a:r>
              <a:rPr kumimoji="1" lang="ja-JP" altLang="en-US" b="1" dirty="0">
                <a:solidFill>
                  <a:schemeClr val="accent3"/>
                </a:solidFill>
              </a:rPr>
              <a:t>解決策と貢献</a:t>
            </a:r>
            <a:endParaRPr kumimoji="1" lang="en-US" altLang="ja-JP" b="1" dirty="0">
              <a:solidFill>
                <a:schemeClr val="accent3"/>
              </a:solidFill>
            </a:endParaRPr>
          </a:p>
          <a:p>
            <a:pPr lvl="1">
              <a:buFont typeface="Wingdings" panose="05000000000000000000" pitchFamily="2" charset="2"/>
              <a:buChar char="l"/>
            </a:pPr>
            <a:r>
              <a:rPr kumimoji="1" lang="ja-JP" altLang="en-US" dirty="0"/>
              <a:t>段階的再構築における費用対効果の見積り手法を開発</a:t>
            </a:r>
            <a:endParaRPr kumimoji="1" lang="en-US" altLang="ja-JP" dirty="0"/>
          </a:p>
          <a:p>
            <a:pPr lvl="1">
              <a:buFont typeface="Wingdings" panose="05000000000000000000" pitchFamily="2" charset="2"/>
              <a:buChar char="l"/>
            </a:pPr>
            <a:r>
              <a:rPr lang="ja-JP" altLang="en-US" dirty="0"/>
              <a:t>過去に段階的再構築を実施したシステムを対象に，提案手法を適用</a:t>
            </a:r>
            <a:endParaRPr lang="en-US" altLang="ja-JP" dirty="0"/>
          </a:p>
          <a:p>
            <a:pPr lvl="1">
              <a:buFont typeface="Wingdings" panose="05000000000000000000" pitchFamily="2" charset="2"/>
              <a:buChar char="l"/>
            </a:pPr>
            <a:r>
              <a:rPr kumimoji="1" lang="ja-JP" altLang="en-US" dirty="0"/>
              <a:t>試算結果と実際のコストおよび効果の差異を分析し，その理由を考察</a:t>
            </a:r>
            <a:endParaRPr kumimoji="1" lang="en-US" altLang="ja-JP" dirty="0"/>
          </a:p>
          <a:p>
            <a:pPr lvl="1"/>
            <a:endParaRPr kumimoji="1" lang="en-US" altLang="ja-JP" dirty="0"/>
          </a:p>
          <a:p>
            <a:pPr lvl="1"/>
            <a:endParaRPr kumimoji="1" lang="ja-JP" altLang="en-US" dirty="0"/>
          </a:p>
          <a:p>
            <a:endParaRPr kumimoji="1" lang="ja-JP" altLang="en-US" dirty="0"/>
          </a:p>
          <a:p>
            <a:endParaRPr kumimoji="1" lang="ja-JP" altLang="en-US" dirty="0"/>
          </a:p>
        </p:txBody>
      </p:sp>
      <p:sp>
        <p:nvSpPr>
          <p:cNvPr id="4" name="コンテンツ プレースホルダー 3">
            <a:extLst>
              <a:ext uri="{FF2B5EF4-FFF2-40B4-BE49-F238E27FC236}">
                <a16:creationId xmlns:a16="http://schemas.microsoft.com/office/drawing/2014/main" id="{75155344-E78E-73A6-5975-63F096687409}"/>
              </a:ext>
            </a:extLst>
          </p:cNvPr>
          <p:cNvSpPr>
            <a:spLocks noGrp="1"/>
          </p:cNvSpPr>
          <p:nvPr>
            <p:ph idx="10"/>
          </p:nvPr>
        </p:nvSpPr>
        <p:spPr/>
        <p:txBody>
          <a:bodyPr>
            <a:normAutofit fontScale="92500" lnSpcReduction="20000"/>
          </a:bodyPr>
          <a:lstStyle/>
          <a:p>
            <a:r>
              <a:rPr kumimoji="1" lang="ja-JP" altLang="en-US" dirty="0"/>
              <a:t>段階的再構築におけるコストおよび効果を見積もる手法を提案する</a:t>
            </a:r>
          </a:p>
          <a:p>
            <a:r>
              <a:rPr kumimoji="1" lang="ja-JP" altLang="en-US" dirty="0"/>
              <a:t>段階的再構築を実施したシステムに提案手法を適用し，試算結果の妥当性を評価</a:t>
            </a:r>
          </a:p>
          <a:p>
            <a:endParaRPr kumimoji="1" lang="ja-JP" altLang="en-US" dirty="0"/>
          </a:p>
        </p:txBody>
      </p:sp>
      <p:sp>
        <p:nvSpPr>
          <p:cNvPr id="5" name="スライド番号プレースホルダー 4">
            <a:extLst>
              <a:ext uri="{FF2B5EF4-FFF2-40B4-BE49-F238E27FC236}">
                <a16:creationId xmlns:a16="http://schemas.microsoft.com/office/drawing/2014/main" id="{68C0DD78-5B3B-D35B-05E8-A8140F0A9736}"/>
              </a:ext>
            </a:extLst>
          </p:cNvPr>
          <p:cNvSpPr>
            <a:spLocks noGrp="1"/>
          </p:cNvSpPr>
          <p:nvPr>
            <p:ph type="sldNum" sz="quarter" idx="4"/>
          </p:nvPr>
        </p:nvSpPr>
        <p:spPr/>
        <p:txBody>
          <a:bodyPr/>
          <a:lstStyle/>
          <a:p>
            <a:fld id="{DDF0A04B-3F96-455C-AC58-511E5C06C175}" type="slidenum">
              <a:rPr lang="ja-JP" altLang="en-US" smtClean="0"/>
              <a:pPr/>
              <a:t>35</a:t>
            </a:fld>
            <a:endParaRPr lang="ja-JP" altLang="en-US" dirty="0"/>
          </a:p>
        </p:txBody>
      </p:sp>
    </p:spTree>
    <p:extLst>
      <p:ext uri="{BB962C8B-B14F-4D97-AF65-F5344CB8AC3E}">
        <p14:creationId xmlns:p14="http://schemas.microsoft.com/office/powerpoint/2010/main" val="30765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71AC4-50F8-2393-317D-078720223AC0}"/>
              </a:ext>
            </a:extLst>
          </p:cNvPr>
          <p:cNvSpPr>
            <a:spLocks noGrp="1"/>
          </p:cNvSpPr>
          <p:nvPr>
            <p:ph type="title"/>
          </p:nvPr>
        </p:nvSpPr>
        <p:spPr/>
        <p:txBody>
          <a:bodyPr/>
          <a:lstStyle/>
          <a:p>
            <a:r>
              <a:rPr kumimoji="1" lang="ja-JP" altLang="en-US" dirty="0"/>
              <a:t>背景：段階的再構築</a:t>
            </a:r>
          </a:p>
        </p:txBody>
      </p:sp>
      <p:sp>
        <p:nvSpPr>
          <p:cNvPr id="4" name="コンテンツ プレースホルダー 3">
            <a:extLst>
              <a:ext uri="{FF2B5EF4-FFF2-40B4-BE49-F238E27FC236}">
                <a16:creationId xmlns:a16="http://schemas.microsoft.com/office/drawing/2014/main" id="{B8FF1E84-721A-6BD4-5F42-7278970CA3C4}"/>
              </a:ext>
            </a:extLst>
          </p:cNvPr>
          <p:cNvSpPr>
            <a:spLocks noGrp="1"/>
          </p:cNvSpPr>
          <p:nvPr>
            <p:ph idx="10"/>
          </p:nvPr>
        </p:nvSpPr>
        <p:spPr/>
        <p:txBody>
          <a:bodyPr>
            <a:normAutofit fontScale="85000" lnSpcReduction="10000"/>
          </a:bodyPr>
          <a:lstStyle/>
          <a:p>
            <a:r>
              <a:rPr kumimoji="1" lang="ja-JP" altLang="en-US" dirty="0"/>
              <a:t>モダナイゼーションを成功させるため，いくつかのモダナイゼーション戦略が</a:t>
            </a:r>
            <a:r>
              <a:rPr kumimoji="1" lang="ja-JP" altLang="en-US"/>
              <a:t>ある</a:t>
            </a:r>
            <a:r>
              <a:rPr kumimoji="1" lang="en-US" altLang="ja-JP" dirty="0"/>
              <a:t>[4-1]</a:t>
            </a:r>
          </a:p>
          <a:p>
            <a:r>
              <a:rPr kumimoji="1" lang="ja-JP" altLang="en-US" dirty="0"/>
              <a:t>段階的再構築ではシステムの一部を部分的に再構築し，モダナイゼーションの失敗リスクを低減</a:t>
            </a:r>
            <a:r>
              <a:rPr kumimoji="1" lang="ja-JP" altLang="en-US"/>
              <a:t>する</a:t>
            </a:r>
            <a:r>
              <a:rPr kumimoji="1" lang="en-US" altLang="ja-JP" dirty="0"/>
              <a:t>[4-2]</a:t>
            </a:r>
          </a:p>
          <a:p>
            <a:endParaRPr kumimoji="1" lang="ja-JP" altLang="en-US" dirty="0"/>
          </a:p>
        </p:txBody>
      </p:sp>
      <p:sp>
        <p:nvSpPr>
          <p:cNvPr id="23" name="正方形/長方形 22">
            <a:extLst>
              <a:ext uri="{FF2B5EF4-FFF2-40B4-BE49-F238E27FC236}">
                <a16:creationId xmlns:a16="http://schemas.microsoft.com/office/drawing/2014/main" id="{D988E11B-B429-C13A-1FEF-4B066E09E230}"/>
              </a:ext>
            </a:extLst>
          </p:cNvPr>
          <p:cNvSpPr/>
          <p:nvPr/>
        </p:nvSpPr>
        <p:spPr>
          <a:xfrm>
            <a:off x="5715134" y="2963495"/>
            <a:ext cx="5858706" cy="3371286"/>
          </a:xfrm>
          <a:prstGeom prst="rect">
            <a:avLst/>
          </a:prstGeom>
          <a:solidFill>
            <a:srgbClr val="0072BC">
              <a:lumMod val="20000"/>
              <a:lumOff val="80000"/>
            </a:srgbClr>
          </a:solidFill>
          <a:ln w="25400" cap="flat" cmpd="sng"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srgbClr val="000000">
                  <a:lumMod val="65000"/>
                  <a:lumOff val="35000"/>
                </a:srgbClr>
              </a:solidFill>
              <a:effectLst/>
              <a:uLnTx/>
              <a:uFillTx/>
              <a:latin typeface="BIZ UDPGothic" panose="020B0400000000000000" pitchFamily="50" charset="-128"/>
              <a:ea typeface="BIZ UDPGothic" panose="020B0400000000000000" pitchFamily="50" charset="-128"/>
              <a:cs typeface="+mn-cs"/>
            </a:endParaRPr>
          </a:p>
        </p:txBody>
      </p:sp>
      <p:sp>
        <p:nvSpPr>
          <p:cNvPr id="24" name="正方形/長方形 23">
            <a:extLst>
              <a:ext uri="{FF2B5EF4-FFF2-40B4-BE49-F238E27FC236}">
                <a16:creationId xmlns:a16="http://schemas.microsoft.com/office/drawing/2014/main" id="{29CB2D51-9119-600D-5106-79AC704656B6}"/>
              </a:ext>
            </a:extLst>
          </p:cNvPr>
          <p:cNvSpPr/>
          <p:nvPr/>
        </p:nvSpPr>
        <p:spPr>
          <a:xfrm>
            <a:off x="424059" y="2963495"/>
            <a:ext cx="4267200" cy="3371285"/>
          </a:xfrm>
          <a:prstGeom prst="rect">
            <a:avLst/>
          </a:prstGeom>
          <a:solidFill>
            <a:srgbClr val="00CB5D">
              <a:lumMod val="20000"/>
              <a:lumOff val="80000"/>
            </a:srgbClr>
          </a:solidFill>
          <a:ln w="25400" cap="flat" cmpd="sng" algn="ctr">
            <a:noFill/>
            <a:prstDash val="solid"/>
          </a:ln>
          <a:effectLst/>
        </p:spPr>
        <p:txBody>
          <a:bodyPr rot="0" spcFirstLastPara="0" vert="horz" wrap="square" lIns="0" tIns="0" rIns="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srgbClr val="000000">
                  <a:lumMod val="65000"/>
                  <a:lumOff val="35000"/>
                </a:srgbClr>
              </a:solidFill>
              <a:effectLst/>
              <a:uLnTx/>
              <a:uFillTx/>
              <a:latin typeface="BIZ UDPGothic" panose="020B0400000000000000" pitchFamily="50" charset="-128"/>
              <a:ea typeface="BIZ UDPGothic" panose="020B0400000000000000" pitchFamily="50" charset="-128"/>
              <a:cs typeface="+mn-cs"/>
            </a:endParaRPr>
          </a:p>
        </p:txBody>
      </p:sp>
      <p:cxnSp>
        <p:nvCxnSpPr>
          <p:cNvPr id="25" name="直線矢印コネクタ 24">
            <a:extLst>
              <a:ext uri="{FF2B5EF4-FFF2-40B4-BE49-F238E27FC236}">
                <a16:creationId xmlns:a16="http://schemas.microsoft.com/office/drawing/2014/main" id="{8529825C-3ABE-0899-1655-0336081739D7}"/>
              </a:ext>
            </a:extLst>
          </p:cNvPr>
          <p:cNvCxnSpPr>
            <a:cxnSpLocks/>
            <a:stCxn id="27" idx="2"/>
            <a:endCxn id="28" idx="0"/>
          </p:cNvCxnSpPr>
          <p:nvPr/>
        </p:nvCxnSpPr>
        <p:spPr>
          <a:xfrm>
            <a:off x="8695157" y="4040712"/>
            <a:ext cx="0" cy="325326"/>
          </a:xfrm>
          <a:prstGeom prst="straightConnector1">
            <a:avLst/>
          </a:prstGeom>
          <a:noFill/>
          <a:ln w="38100" cap="flat" cmpd="sng" algn="ctr">
            <a:solidFill>
              <a:srgbClr val="0072BC"/>
            </a:solidFill>
            <a:prstDash val="solid"/>
            <a:headEnd type="triangle"/>
            <a:tailEnd type="triangle"/>
          </a:ln>
          <a:effectLst/>
        </p:spPr>
      </p:cxnSp>
      <p:sp>
        <p:nvSpPr>
          <p:cNvPr id="26" name="下矢印 58">
            <a:extLst>
              <a:ext uri="{FF2B5EF4-FFF2-40B4-BE49-F238E27FC236}">
                <a16:creationId xmlns:a16="http://schemas.microsoft.com/office/drawing/2014/main" id="{B8C29CE5-9C5A-9B63-D3E2-731D3F781015}"/>
              </a:ext>
            </a:extLst>
          </p:cNvPr>
          <p:cNvSpPr/>
          <p:nvPr/>
        </p:nvSpPr>
        <p:spPr>
          <a:xfrm rot="16200000">
            <a:off x="7462161" y="4508431"/>
            <a:ext cx="496074" cy="510049"/>
          </a:xfrm>
          <a:prstGeom prst="downArrow">
            <a:avLst/>
          </a:prstGeom>
          <a:solidFill>
            <a:srgbClr val="000000">
              <a:lumMod val="75000"/>
              <a:lumOff val="25000"/>
            </a:srgbClr>
          </a:solidFill>
          <a:ln w="6350" cap="flat" cmpd="sng" algn="ctr">
            <a:noFill/>
            <a:prstDash val="solid"/>
            <a:miter lim="800000"/>
          </a:ln>
          <a:effectLst/>
        </p:spPr>
        <p:txBody>
          <a:bodyPr rot="0" spcFirstLastPara="0" vert="horz" wrap="square" lIns="91440" tIns="21600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a:ln>
                <a:noFill/>
              </a:ln>
              <a:solidFill>
                <a:srgbClr val="000000"/>
              </a:solidFill>
              <a:effectLst/>
              <a:uLnTx/>
              <a:uFillTx/>
              <a:latin typeface="BIZ UDPGothic" panose="020B0400000000000000" pitchFamily="50" charset="-128"/>
              <a:ea typeface="BIZ UDPGothic" panose="020B0400000000000000" pitchFamily="50" charset="-128"/>
              <a:cs typeface="+mn-cs"/>
            </a:endParaRPr>
          </a:p>
        </p:txBody>
      </p:sp>
      <p:sp>
        <p:nvSpPr>
          <p:cNvPr id="27" name="テキスト ボックス 8">
            <a:extLst>
              <a:ext uri="{FF2B5EF4-FFF2-40B4-BE49-F238E27FC236}">
                <a16:creationId xmlns:a16="http://schemas.microsoft.com/office/drawing/2014/main" id="{E422CBF7-60C9-D61A-10E0-CAC383025B2B}"/>
              </a:ext>
            </a:extLst>
          </p:cNvPr>
          <p:cNvSpPr txBox="1"/>
          <p:nvPr/>
        </p:nvSpPr>
        <p:spPr>
          <a:xfrm>
            <a:off x="8011157" y="3074807"/>
            <a:ext cx="1368000" cy="965905"/>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新システム</a:t>
            </a:r>
            <a:endParaRPr kumimoji="1"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（再構築）</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28" name="テキスト ボックス 9">
            <a:extLst>
              <a:ext uri="{FF2B5EF4-FFF2-40B4-BE49-F238E27FC236}">
                <a16:creationId xmlns:a16="http://schemas.microsoft.com/office/drawing/2014/main" id="{C266B01B-887F-975D-7BF3-A5C906730297}"/>
              </a:ext>
            </a:extLst>
          </p:cNvPr>
          <p:cNvSpPr txBox="1"/>
          <p:nvPr/>
        </p:nvSpPr>
        <p:spPr>
          <a:xfrm>
            <a:off x="8011157" y="4366038"/>
            <a:ext cx="1368000" cy="1851649"/>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旧システム</a:t>
            </a:r>
            <a:endParaRPr kumimoji="1"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（現状維持）</a:t>
            </a:r>
            <a:endParaRPr kumimoji="0" lang="en-US" altLang="ja-JP" sz="14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29" name="テキスト ボックス 10">
            <a:extLst>
              <a:ext uri="{FF2B5EF4-FFF2-40B4-BE49-F238E27FC236}">
                <a16:creationId xmlns:a16="http://schemas.microsoft.com/office/drawing/2014/main" id="{0D4483F5-8C49-5A56-35E0-EE9165494054}"/>
              </a:ext>
            </a:extLst>
          </p:cNvPr>
          <p:cNvSpPr txBox="1"/>
          <p:nvPr/>
        </p:nvSpPr>
        <p:spPr>
          <a:xfrm>
            <a:off x="5979285" y="3074806"/>
            <a:ext cx="1368000" cy="3142881"/>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システム</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全体</a:t>
            </a:r>
            <a:endParaRPr kumimoji="0"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30" name="下矢印 58">
            <a:extLst>
              <a:ext uri="{FF2B5EF4-FFF2-40B4-BE49-F238E27FC236}">
                <a16:creationId xmlns:a16="http://schemas.microsoft.com/office/drawing/2014/main" id="{F2A43047-A491-A002-AA23-E6FA1162DC76}"/>
              </a:ext>
            </a:extLst>
          </p:cNvPr>
          <p:cNvSpPr/>
          <p:nvPr/>
        </p:nvSpPr>
        <p:spPr>
          <a:xfrm rot="16200000">
            <a:off x="2236315" y="4508431"/>
            <a:ext cx="496074" cy="510049"/>
          </a:xfrm>
          <a:prstGeom prst="downArrow">
            <a:avLst/>
          </a:prstGeom>
          <a:solidFill>
            <a:srgbClr val="000000">
              <a:lumMod val="75000"/>
              <a:lumOff val="25000"/>
            </a:srgbClr>
          </a:solidFill>
          <a:ln w="6350" cap="flat" cmpd="sng" algn="ctr">
            <a:noFill/>
            <a:prstDash val="solid"/>
            <a:miter lim="800000"/>
          </a:ln>
          <a:effectLst/>
        </p:spPr>
        <p:txBody>
          <a:bodyPr rot="0" spcFirstLastPara="0" vert="horz" wrap="square" lIns="91440" tIns="21600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a:ln>
                <a:noFill/>
              </a:ln>
              <a:solidFill>
                <a:srgbClr val="000000"/>
              </a:solidFill>
              <a:effectLst/>
              <a:uLnTx/>
              <a:uFillTx/>
              <a:latin typeface="BIZ UDPGothic" panose="020B0400000000000000" pitchFamily="50" charset="-128"/>
              <a:ea typeface="BIZ UDPGothic" panose="020B0400000000000000" pitchFamily="50" charset="-128"/>
              <a:cs typeface="+mn-cs"/>
            </a:endParaRPr>
          </a:p>
        </p:txBody>
      </p:sp>
      <p:sp>
        <p:nvSpPr>
          <p:cNvPr id="31" name="テキスト ボックス 13">
            <a:extLst>
              <a:ext uri="{FF2B5EF4-FFF2-40B4-BE49-F238E27FC236}">
                <a16:creationId xmlns:a16="http://schemas.microsoft.com/office/drawing/2014/main" id="{75CC8301-1207-0D16-4EEC-8C003B98B79B}"/>
              </a:ext>
            </a:extLst>
          </p:cNvPr>
          <p:cNvSpPr txBox="1"/>
          <p:nvPr/>
        </p:nvSpPr>
        <p:spPr>
          <a:xfrm>
            <a:off x="2804976" y="3074807"/>
            <a:ext cx="1368000" cy="3142880"/>
          </a:xfrm>
          <a:prstGeom prst="rect">
            <a:avLst/>
          </a:prstGeom>
          <a:solidFill>
            <a:srgbClr val="FFFFFF"/>
          </a:solidFill>
          <a:ln w="38100" cap="flat" cmpd="sng" algn="ctr">
            <a:solidFill>
              <a:srgbClr val="00CB5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システム</a:t>
            </a:r>
            <a:endParaRPr kumimoji="1"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全体</a:t>
            </a:r>
            <a:endParaRPr kumimoji="1"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（再構築）</a:t>
            </a:r>
            <a:endParaRPr kumimoji="1" lang="en-US" altLang="ja-JP"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32" name="テキスト ボックス 14">
            <a:extLst>
              <a:ext uri="{FF2B5EF4-FFF2-40B4-BE49-F238E27FC236}">
                <a16:creationId xmlns:a16="http://schemas.microsoft.com/office/drawing/2014/main" id="{0BDF6552-3E40-3B41-43FB-8D9B0CECA84D}"/>
              </a:ext>
            </a:extLst>
          </p:cNvPr>
          <p:cNvSpPr txBox="1"/>
          <p:nvPr/>
        </p:nvSpPr>
        <p:spPr>
          <a:xfrm>
            <a:off x="773104" y="3074806"/>
            <a:ext cx="1368000" cy="3142881"/>
          </a:xfrm>
          <a:prstGeom prst="rect">
            <a:avLst/>
          </a:prstGeom>
          <a:solidFill>
            <a:srgbClr val="FFFFFF"/>
          </a:solidFill>
          <a:ln w="38100" cap="flat" cmpd="sng" algn="ctr">
            <a:solidFill>
              <a:srgbClr val="00CB5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システム</a:t>
            </a:r>
            <a:endParaRPr kumimoji="1"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全体</a:t>
            </a:r>
            <a:endParaRPr kumimoji="0"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cxnSp>
        <p:nvCxnSpPr>
          <p:cNvPr id="33" name="直線矢印コネクタ 32">
            <a:extLst>
              <a:ext uri="{FF2B5EF4-FFF2-40B4-BE49-F238E27FC236}">
                <a16:creationId xmlns:a16="http://schemas.microsoft.com/office/drawing/2014/main" id="{7F0ECB9F-A133-D587-5F1B-9FEE6C4E6416}"/>
              </a:ext>
            </a:extLst>
          </p:cNvPr>
          <p:cNvCxnSpPr>
            <a:cxnSpLocks/>
            <a:stCxn id="35" idx="2"/>
            <a:endCxn id="36" idx="0"/>
          </p:cNvCxnSpPr>
          <p:nvPr/>
        </p:nvCxnSpPr>
        <p:spPr>
          <a:xfrm>
            <a:off x="10727029" y="5011493"/>
            <a:ext cx="0" cy="318942"/>
          </a:xfrm>
          <a:prstGeom prst="straightConnector1">
            <a:avLst/>
          </a:prstGeom>
          <a:noFill/>
          <a:ln w="38100" cap="flat" cmpd="sng" algn="ctr">
            <a:solidFill>
              <a:srgbClr val="0072BC"/>
            </a:solidFill>
            <a:prstDash val="solid"/>
            <a:headEnd type="triangle"/>
            <a:tailEnd type="triangle"/>
          </a:ln>
          <a:effectLst/>
        </p:spPr>
      </p:cxnSp>
      <p:sp>
        <p:nvSpPr>
          <p:cNvPr id="34" name="下矢印 58">
            <a:extLst>
              <a:ext uri="{FF2B5EF4-FFF2-40B4-BE49-F238E27FC236}">
                <a16:creationId xmlns:a16="http://schemas.microsoft.com/office/drawing/2014/main" id="{C063FC47-88F5-E334-7335-871F40971153}"/>
              </a:ext>
            </a:extLst>
          </p:cNvPr>
          <p:cNvSpPr/>
          <p:nvPr/>
        </p:nvSpPr>
        <p:spPr>
          <a:xfrm rot="16200000">
            <a:off x="9494032" y="4508431"/>
            <a:ext cx="496074" cy="510049"/>
          </a:xfrm>
          <a:prstGeom prst="downArrow">
            <a:avLst/>
          </a:prstGeom>
          <a:solidFill>
            <a:srgbClr val="000000">
              <a:lumMod val="75000"/>
              <a:lumOff val="25000"/>
            </a:srgbClr>
          </a:solidFill>
          <a:ln w="6350" cap="flat" cmpd="sng" algn="ctr">
            <a:noFill/>
            <a:prstDash val="solid"/>
            <a:miter lim="800000"/>
          </a:ln>
          <a:effectLst/>
        </p:spPr>
        <p:txBody>
          <a:bodyPr rot="0" spcFirstLastPara="0" vert="horz" wrap="square" lIns="91440" tIns="21600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a:ln>
                <a:noFill/>
              </a:ln>
              <a:solidFill>
                <a:srgbClr val="000000"/>
              </a:solidFill>
              <a:effectLst/>
              <a:uLnTx/>
              <a:uFillTx/>
              <a:latin typeface="BIZ UDPGothic" panose="020B0400000000000000" pitchFamily="50" charset="-128"/>
              <a:ea typeface="BIZ UDPGothic" panose="020B0400000000000000" pitchFamily="50" charset="-128"/>
              <a:cs typeface="+mn-cs"/>
            </a:endParaRPr>
          </a:p>
        </p:txBody>
      </p:sp>
      <p:sp>
        <p:nvSpPr>
          <p:cNvPr id="35" name="テキスト ボックス 17">
            <a:extLst>
              <a:ext uri="{FF2B5EF4-FFF2-40B4-BE49-F238E27FC236}">
                <a16:creationId xmlns:a16="http://schemas.microsoft.com/office/drawing/2014/main" id="{DCF93A5E-2328-E442-2DBD-A16A02A5806F}"/>
              </a:ext>
            </a:extLst>
          </p:cNvPr>
          <p:cNvSpPr txBox="1"/>
          <p:nvPr/>
        </p:nvSpPr>
        <p:spPr>
          <a:xfrm>
            <a:off x="10043029" y="3074807"/>
            <a:ext cx="1368000" cy="1936686"/>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新システム</a:t>
            </a:r>
            <a:endParaRPr kumimoji="0"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（再構築）</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36" name="テキスト ボックス 18">
            <a:extLst>
              <a:ext uri="{FF2B5EF4-FFF2-40B4-BE49-F238E27FC236}">
                <a16:creationId xmlns:a16="http://schemas.microsoft.com/office/drawing/2014/main" id="{B06A745B-131F-5C28-30FB-32CED16BB209}"/>
              </a:ext>
            </a:extLst>
          </p:cNvPr>
          <p:cNvSpPr txBox="1"/>
          <p:nvPr/>
        </p:nvSpPr>
        <p:spPr>
          <a:xfrm>
            <a:off x="10043029" y="5330435"/>
            <a:ext cx="1368000" cy="891527"/>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旧システム</a:t>
            </a:r>
            <a:endParaRPr kumimoji="0" lang="en-US" altLang="ja-JP" sz="20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（現状維持）</a:t>
            </a:r>
            <a:endParaRPr kumimoji="0" lang="en-US" altLang="ja-JP" sz="1400" b="1"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37" name="テキスト ボックス 20">
            <a:extLst>
              <a:ext uri="{FF2B5EF4-FFF2-40B4-BE49-F238E27FC236}">
                <a16:creationId xmlns:a16="http://schemas.microsoft.com/office/drawing/2014/main" id="{DCCE9EE5-209C-FBCB-7A7C-7F9331A982EF}"/>
              </a:ext>
            </a:extLst>
          </p:cNvPr>
          <p:cNvSpPr txBox="1"/>
          <p:nvPr/>
        </p:nvSpPr>
        <p:spPr>
          <a:xfrm>
            <a:off x="424059" y="1886276"/>
            <a:ext cx="4638244" cy="107721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CB5D"/>
                </a:solidFill>
                <a:effectLst/>
                <a:uLnTx/>
                <a:uFillTx/>
                <a:latin typeface="Meiryo UI"/>
                <a:ea typeface="Meiryo UI"/>
                <a:cs typeface="+mn-cs"/>
              </a:rPr>
              <a:t>ビッグバンアプローチ</a:t>
            </a:r>
            <a:endParaRPr kumimoji="1" lang="en-US" altLang="ja-JP" sz="2400" b="1" i="0" u="none" strike="noStrike" kern="1200" cap="none" spc="0" normalizeH="0" baseline="0" noProof="0" dirty="0">
              <a:ln>
                <a:noFill/>
              </a:ln>
              <a:solidFill>
                <a:srgbClr val="00CB5D"/>
              </a:solidFill>
              <a:effectLst/>
              <a:uLnTx/>
              <a:uFillTx/>
              <a:latin typeface="Meiryo UI"/>
              <a:ea typeface="Meiryo UI"/>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rPr>
              <a:t>システム全体を一度で再構築する戦略</a:t>
            </a:r>
            <a:endParaRPr kumimoji="1" lang="en-US" altLang="ja-JP"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rPr>
              <a:t>移行失敗のリスクが大きい</a:t>
            </a:r>
            <a:endParaRPr kumimoji="1" lang="en-US" altLang="ja-JP"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endParaRPr>
          </a:p>
        </p:txBody>
      </p:sp>
      <p:sp>
        <p:nvSpPr>
          <p:cNvPr id="38" name="テキスト ボックス 21">
            <a:extLst>
              <a:ext uri="{FF2B5EF4-FFF2-40B4-BE49-F238E27FC236}">
                <a16:creationId xmlns:a16="http://schemas.microsoft.com/office/drawing/2014/main" id="{B7345AAA-8B13-1601-235F-485DBC67D77B}"/>
              </a:ext>
            </a:extLst>
          </p:cNvPr>
          <p:cNvSpPr txBox="1"/>
          <p:nvPr/>
        </p:nvSpPr>
        <p:spPr>
          <a:xfrm>
            <a:off x="5715134" y="1886276"/>
            <a:ext cx="5134713" cy="1077218"/>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72BC"/>
                </a:solidFill>
                <a:effectLst/>
                <a:uLnTx/>
                <a:uFillTx/>
                <a:latin typeface="Meiryo UI"/>
                <a:ea typeface="Meiryo UI"/>
                <a:cs typeface="+mn-cs"/>
              </a:rPr>
              <a:t>段階的再構築</a:t>
            </a:r>
            <a:endParaRPr kumimoji="1" lang="en-US" altLang="ja-JP" sz="2000" b="1" i="0" u="none" strike="noStrike" kern="1200" cap="none" spc="0" normalizeH="0" baseline="0" noProof="0" dirty="0">
              <a:ln>
                <a:noFill/>
              </a:ln>
              <a:solidFill>
                <a:srgbClr val="0072BC"/>
              </a:solidFill>
              <a:effectLst/>
              <a:uLnTx/>
              <a:uFillTx/>
              <a:latin typeface="Meiryo UI"/>
              <a:ea typeface="Meiryo UI"/>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rPr>
              <a:t>システムの一部を部分的に再構築する戦略</a:t>
            </a:r>
            <a:endParaRPr kumimoji="1" lang="en-US" altLang="ja-JP"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rPr>
              <a:t>モダナイゼーションの失敗リスクを低減する</a:t>
            </a:r>
            <a:endParaRPr kumimoji="1" lang="en-US" altLang="ja-JP" sz="2000" b="0" i="0" u="none" strike="noStrike" kern="1200" cap="none" spc="0" normalizeH="0" baseline="0" noProof="0" dirty="0">
              <a:ln>
                <a:noFill/>
              </a:ln>
              <a:solidFill>
                <a:srgbClr val="000000">
                  <a:lumMod val="75000"/>
                  <a:lumOff val="25000"/>
                </a:srgbClr>
              </a:solidFill>
              <a:effectLst/>
              <a:uLnTx/>
              <a:uFillTx/>
              <a:latin typeface="Meiryo UI"/>
              <a:ea typeface="Meiryo UI"/>
              <a:cs typeface="+mn-cs"/>
            </a:endParaRPr>
          </a:p>
        </p:txBody>
      </p:sp>
      <p:sp>
        <p:nvSpPr>
          <p:cNvPr id="39" name="テキスト ボックス 22">
            <a:extLst>
              <a:ext uri="{FF2B5EF4-FFF2-40B4-BE49-F238E27FC236}">
                <a16:creationId xmlns:a16="http://schemas.microsoft.com/office/drawing/2014/main" id="{770B601C-8560-E070-AD6D-7615C17B0535}"/>
              </a:ext>
            </a:extLst>
          </p:cNvPr>
          <p:cNvSpPr txBox="1"/>
          <p:nvPr/>
        </p:nvSpPr>
        <p:spPr>
          <a:xfrm>
            <a:off x="1556472" y="6334780"/>
            <a:ext cx="9079056" cy="523220"/>
          </a:xfrm>
          <a:prstGeom prst="rect">
            <a:avLst/>
          </a:prstGeom>
          <a:solidFill>
            <a:schemeClr val="bg1">
              <a:lumMod val="95000"/>
            </a:schemeClr>
          </a:solid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[4-1] J. </a:t>
            </a:r>
            <a:r>
              <a:rPr kumimoji="1" lang="en-US" altLang="ja-JP" sz="1400" b="0" i="0" u="none" strike="noStrike" kern="1200" cap="none" spc="0" normalizeH="0" baseline="0" noProof="0" dirty="0" err="1">
                <a:ln>
                  <a:noFill/>
                </a:ln>
                <a:solidFill>
                  <a:srgbClr val="000000"/>
                </a:solidFill>
                <a:effectLst/>
                <a:uLnTx/>
                <a:uFillTx/>
                <a:latin typeface="Arial"/>
                <a:ea typeface="Meiryo UI"/>
                <a:cs typeface="+mn-cs"/>
              </a:rPr>
              <a:t>Bisbal</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 </a:t>
            </a:r>
            <a:r>
              <a:rPr kumimoji="1" lang="en-US" altLang="ja-JP" sz="1400" b="0" i="0" u="none" strike="noStrike" kern="1200" cap="none" spc="0" normalizeH="0" baseline="0" noProof="0" dirty="0">
                <a:ln>
                  <a:noFill/>
                </a:ln>
                <a:solidFill>
                  <a:srgbClr val="110E08"/>
                </a:solidFill>
                <a:effectLst/>
                <a:uLnTx/>
                <a:uFillTx/>
                <a:latin typeface="Noto Sans JP"/>
                <a:ea typeface="Meiryo UI"/>
                <a:cs typeface="+mn-cs"/>
              </a:rPr>
              <a:t>et al.</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 “A survey of research into legacy system migration,” 2007.</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[4-2] </a:t>
            </a:r>
            <a:r>
              <a:rPr kumimoji="1" lang="en-US" altLang="ja-JP" sz="1400" b="0" i="0" u="none" strike="noStrike" kern="1200" cap="none" spc="0" normalizeH="0" baseline="0" noProof="0" dirty="0">
                <a:ln>
                  <a:noFill/>
                </a:ln>
                <a:solidFill>
                  <a:srgbClr val="222222"/>
                </a:solidFill>
                <a:effectLst/>
                <a:uLnTx/>
                <a:uFillTx/>
                <a:latin typeface="Arial" panose="020B0604020202020204" pitchFamily="34" charset="0"/>
                <a:ea typeface="Meiryo UI"/>
                <a:cs typeface="+mn-cs"/>
              </a:rPr>
              <a:t>Brodie, M. L., &amp; </a:t>
            </a:r>
            <a:r>
              <a:rPr kumimoji="1" lang="en-US" altLang="ja-JP" sz="1400" b="0" i="0" u="none" strike="noStrike" kern="1200" cap="none" spc="0" normalizeH="0" baseline="0" noProof="0" dirty="0" err="1">
                <a:ln>
                  <a:noFill/>
                </a:ln>
                <a:solidFill>
                  <a:srgbClr val="222222"/>
                </a:solidFill>
                <a:effectLst/>
                <a:uLnTx/>
                <a:uFillTx/>
                <a:latin typeface="Arial" panose="020B0604020202020204" pitchFamily="34" charset="0"/>
                <a:ea typeface="Meiryo UI"/>
                <a:cs typeface="+mn-cs"/>
              </a:rPr>
              <a:t>Stonebraker</a:t>
            </a:r>
            <a:r>
              <a:rPr kumimoji="1" lang="en-US" altLang="ja-JP" sz="1400" b="0" i="0" u="none" strike="noStrike" kern="1200" cap="none" spc="0" normalizeH="0" baseline="0" noProof="0" dirty="0">
                <a:ln>
                  <a:noFill/>
                </a:ln>
                <a:solidFill>
                  <a:srgbClr val="222222"/>
                </a:solidFill>
                <a:effectLst/>
                <a:uLnTx/>
                <a:uFillTx/>
                <a:latin typeface="Arial" panose="020B0604020202020204" pitchFamily="34" charset="0"/>
                <a:ea typeface="Meiryo UI"/>
                <a:cs typeface="+mn-cs"/>
              </a:rPr>
              <a:t>, M. </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Darwin: On the incremental migration of legacy information</a:t>
            </a:r>
            <a:r>
              <a:rPr kumimoji="1" lang="ja-JP" altLang="en-US" sz="1400" b="0" i="0" u="none" strike="noStrike" kern="1200" cap="none" spc="0" normalizeH="0" baseline="0" noProof="0" dirty="0">
                <a:ln>
                  <a:noFill/>
                </a:ln>
                <a:solidFill>
                  <a:srgbClr val="000000"/>
                </a:solidFill>
                <a:effectLst/>
                <a:uLnTx/>
                <a:uFillTx/>
                <a:latin typeface="Arial"/>
                <a:ea typeface="Meiryo UI"/>
                <a:cs typeface="+mn-cs"/>
              </a:rPr>
              <a:t> </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systems, 1993.</a:t>
            </a:r>
            <a:endParaRPr kumimoji="1" lang="ja-JP" altLang="en-US" sz="1400" b="0" i="0" u="none" strike="noStrike" kern="1200" cap="none" spc="0" normalizeH="0" baseline="0" noProof="0" dirty="0">
              <a:ln>
                <a:noFill/>
              </a:ln>
              <a:solidFill>
                <a:srgbClr val="000000"/>
              </a:solidFill>
              <a:effectLst/>
              <a:uLnTx/>
              <a:uFillTx/>
              <a:latin typeface="Arial"/>
              <a:ea typeface="Meiryo UI"/>
              <a:cs typeface="+mn-cs"/>
            </a:endParaRPr>
          </a:p>
        </p:txBody>
      </p:sp>
      <p:cxnSp>
        <p:nvCxnSpPr>
          <p:cNvPr id="40" name="直線コネクタ 39">
            <a:extLst>
              <a:ext uri="{FF2B5EF4-FFF2-40B4-BE49-F238E27FC236}">
                <a16:creationId xmlns:a16="http://schemas.microsoft.com/office/drawing/2014/main" id="{5477EE66-9A45-149E-EAE5-4421F968D0B9}"/>
              </a:ext>
            </a:extLst>
          </p:cNvPr>
          <p:cNvCxnSpPr>
            <a:cxnSpLocks/>
          </p:cNvCxnSpPr>
          <p:nvPr/>
        </p:nvCxnSpPr>
        <p:spPr>
          <a:xfrm>
            <a:off x="5196424" y="1886276"/>
            <a:ext cx="0" cy="4448504"/>
          </a:xfrm>
          <a:prstGeom prst="line">
            <a:avLst/>
          </a:prstGeom>
          <a:noFill/>
          <a:ln w="19050" cap="flat" cmpd="sng" algn="ctr">
            <a:solidFill>
              <a:srgbClr val="949494">
                <a:shade val="95000"/>
                <a:satMod val="105000"/>
              </a:srgbClr>
            </a:solidFill>
            <a:prstDash val="solid"/>
          </a:ln>
          <a:effectLst/>
        </p:spPr>
      </p:cxnSp>
      <p:sp>
        <p:nvSpPr>
          <p:cNvPr id="3" name="スライド番号プレースホルダー 2">
            <a:extLst>
              <a:ext uri="{FF2B5EF4-FFF2-40B4-BE49-F238E27FC236}">
                <a16:creationId xmlns:a16="http://schemas.microsoft.com/office/drawing/2014/main" id="{FDCD7B2D-58C1-B0B8-B8B4-4711E2847B35}"/>
              </a:ext>
            </a:extLst>
          </p:cNvPr>
          <p:cNvSpPr>
            <a:spLocks noGrp="1"/>
          </p:cNvSpPr>
          <p:nvPr>
            <p:ph type="sldNum" sz="quarter" idx="4"/>
          </p:nvPr>
        </p:nvSpPr>
        <p:spPr/>
        <p:txBody>
          <a:bodyPr/>
          <a:lstStyle/>
          <a:p>
            <a:fld id="{DDF0A04B-3F96-455C-AC58-511E5C06C175}" type="slidenum">
              <a:rPr lang="ja-JP" altLang="en-US" smtClean="0"/>
              <a:pPr/>
              <a:t>36</a:t>
            </a:fld>
            <a:endParaRPr lang="ja-JP" altLang="en-US" dirty="0"/>
          </a:p>
        </p:txBody>
      </p:sp>
    </p:spTree>
    <p:extLst>
      <p:ext uri="{BB962C8B-B14F-4D97-AF65-F5344CB8AC3E}">
        <p14:creationId xmlns:p14="http://schemas.microsoft.com/office/powerpoint/2010/main" val="6428243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B9C290-6C7D-AEEB-3BE4-DE5A3F4C6529}"/>
              </a:ext>
            </a:extLst>
          </p:cNvPr>
          <p:cNvSpPr>
            <a:spLocks noGrp="1"/>
          </p:cNvSpPr>
          <p:nvPr>
            <p:ph type="title"/>
          </p:nvPr>
        </p:nvSpPr>
        <p:spPr/>
        <p:txBody>
          <a:bodyPr>
            <a:normAutofit fontScale="90000"/>
          </a:bodyPr>
          <a:lstStyle/>
          <a:p>
            <a:r>
              <a:rPr kumimoji="1" lang="ja-JP" altLang="en-US" dirty="0"/>
              <a:t>段階的再構築における</a:t>
            </a:r>
            <a:r>
              <a:rPr lang="ja-JP" altLang="en-US" dirty="0"/>
              <a:t>費用対効果</a:t>
            </a:r>
            <a:r>
              <a:rPr kumimoji="1" lang="ja-JP" altLang="en-US" dirty="0"/>
              <a:t>試算の課題</a:t>
            </a:r>
          </a:p>
        </p:txBody>
      </p:sp>
      <p:sp>
        <p:nvSpPr>
          <p:cNvPr id="4" name="コンテンツ プレースホルダー 3">
            <a:extLst>
              <a:ext uri="{FF2B5EF4-FFF2-40B4-BE49-F238E27FC236}">
                <a16:creationId xmlns:a16="http://schemas.microsoft.com/office/drawing/2014/main" id="{0C0BCFE9-332D-0A48-341F-87C388A7C915}"/>
              </a:ext>
            </a:extLst>
          </p:cNvPr>
          <p:cNvSpPr>
            <a:spLocks noGrp="1"/>
          </p:cNvSpPr>
          <p:nvPr>
            <p:ph idx="10"/>
          </p:nvPr>
        </p:nvSpPr>
        <p:spPr/>
        <p:txBody>
          <a:bodyPr>
            <a:normAutofit fontScale="92500" lnSpcReduction="20000"/>
          </a:bodyPr>
          <a:lstStyle/>
          <a:p>
            <a:r>
              <a:rPr lang="ja-JP" altLang="en-US" sz="2400" dirty="0"/>
              <a:t>段階的再構築では複合システムとしての複雑性が増し，システム全体での開発コストが増大する</a:t>
            </a:r>
            <a:endParaRPr lang="en-US" altLang="ja-JP" sz="2400" dirty="0"/>
          </a:p>
          <a:p>
            <a:r>
              <a:rPr lang="ja-JP" altLang="en-US" sz="2400" dirty="0"/>
              <a:t>段階的再構築による効果が不明瞭で，再構築の効果を定量的に示せない</a:t>
            </a:r>
            <a:endParaRPr lang="en-US" altLang="ja-JP" sz="2400" dirty="0"/>
          </a:p>
          <a:p>
            <a:endParaRPr kumimoji="1" lang="ja-JP" altLang="en-US" dirty="0"/>
          </a:p>
        </p:txBody>
      </p:sp>
      <p:sp>
        <p:nvSpPr>
          <p:cNvPr id="35" name="二等辺三角形 34">
            <a:extLst>
              <a:ext uri="{FF2B5EF4-FFF2-40B4-BE49-F238E27FC236}">
                <a16:creationId xmlns:a16="http://schemas.microsoft.com/office/drawing/2014/main" id="{0B71D2ED-7B6B-70BD-18F3-2F1612D23070}"/>
              </a:ext>
            </a:extLst>
          </p:cNvPr>
          <p:cNvSpPr/>
          <p:nvPr/>
        </p:nvSpPr>
        <p:spPr>
          <a:xfrm rot="10800000">
            <a:off x="1751811" y="5106526"/>
            <a:ext cx="2791602" cy="353597"/>
          </a:xfrm>
          <a:prstGeom prst="triangle">
            <a:avLst/>
          </a:prstGeom>
          <a:solidFill>
            <a:srgbClr val="0072BC">
              <a:lumMod val="40000"/>
              <a:lumOff val="60000"/>
            </a:srgbClr>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36" name="フローチャート: 処理 35">
            <a:extLst>
              <a:ext uri="{FF2B5EF4-FFF2-40B4-BE49-F238E27FC236}">
                <a16:creationId xmlns:a16="http://schemas.microsoft.com/office/drawing/2014/main" id="{5B2ED2CA-6343-D350-0E1A-68F92A981B3D}"/>
              </a:ext>
            </a:extLst>
          </p:cNvPr>
          <p:cNvSpPr/>
          <p:nvPr/>
        </p:nvSpPr>
        <p:spPr>
          <a:xfrm>
            <a:off x="351283" y="5553196"/>
            <a:ext cx="5521999" cy="720329"/>
          </a:xfrm>
          <a:prstGeom prst="flowChartProcess">
            <a:avLst/>
          </a:prstGeom>
          <a:solidFill>
            <a:srgbClr val="FFFFFF"/>
          </a:solidFill>
          <a:ln w="28575" cap="flat" cmpd="sng" algn="ctr">
            <a:solidFill>
              <a:srgbClr val="0072B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複雑性の制御のためのコストを見積もる手法がなく</a:t>
            </a:r>
            <a:br>
              <a:rPr kumimoji="1" lang="en-US" altLang="ja-JP" sz="2000" b="1" i="0" u="none" strike="noStrike" kern="1200" cap="none" spc="0" normalizeH="0" baseline="0" noProof="0" dirty="0">
                <a:ln>
                  <a:noFill/>
                </a:ln>
                <a:solidFill>
                  <a:srgbClr val="000000"/>
                </a:solidFill>
                <a:effectLst/>
                <a:uLnTx/>
                <a:uFillTx/>
                <a:latin typeface="Arial"/>
                <a:ea typeface="Meiryo UI"/>
                <a:cs typeface="+mn-cs"/>
              </a:rPr>
            </a:b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システム開発企業が工数超過になる懸念がある</a:t>
            </a:r>
          </a:p>
        </p:txBody>
      </p:sp>
      <p:sp>
        <p:nvSpPr>
          <p:cNvPr id="37" name="フローチャート: 処理 36">
            <a:extLst>
              <a:ext uri="{FF2B5EF4-FFF2-40B4-BE49-F238E27FC236}">
                <a16:creationId xmlns:a16="http://schemas.microsoft.com/office/drawing/2014/main" id="{EE8600B5-A8BA-9879-E761-D5062B89A26D}"/>
              </a:ext>
            </a:extLst>
          </p:cNvPr>
          <p:cNvSpPr/>
          <p:nvPr/>
        </p:nvSpPr>
        <p:spPr>
          <a:xfrm>
            <a:off x="6289319" y="5553195"/>
            <a:ext cx="5414296" cy="737074"/>
          </a:xfrm>
          <a:prstGeom prst="flowChartProcess">
            <a:avLst/>
          </a:prstGeom>
          <a:solidFill>
            <a:srgbClr val="FFFFFF"/>
          </a:solidFill>
          <a:ln w="28575" cap="flat" cmpd="sng" algn="ctr">
            <a:solidFill>
              <a:srgbClr val="19A3F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定量的に効果を見積もる手法がなく</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システム利用企業が再構築を承認しづらい</a:t>
            </a:r>
          </a:p>
        </p:txBody>
      </p:sp>
      <p:sp>
        <p:nvSpPr>
          <p:cNvPr id="38" name="二等辺三角形 37">
            <a:extLst>
              <a:ext uri="{FF2B5EF4-FFF2-40B4-BE49-F238E27FC236}">
                <a16:creationId xmlns:a16="http://schemas.microsoft.com/office/drawing/2014/main" id="{47CDC4E4-7918-C2B0-C847-0BF65594CCDD}"/>
              </a:ext>
            </a:extLst>
          </p:cNvPr>
          <p:cNvSpPr/>
          <p:nvPr/>
        </p:nvSpPr>
        <p:spPr>
          <a:xfrm rot="10800000">
            <a:off x="7800975" y="5106527"/>
            <a:ext cx="2886075" cy="353597"/>
          </a:xfrm>
          <a:prstGeom prst="triangle">
            <a:avLst/>
          </a:prstGeom>
          <a:solidFill>
            <a:srgbClr val="0072BC">
              <a:lumMod val="40000"/>
              <a:lumOff val="60000"/>
            </a:srgbClr>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39" name="フローチャート: 代替処理 38">
            <a:extLst>
              <a:ext uri="{FF2B5EF4-FFF2-40B4-BE49-F238E27FC236}">
                <a16:creationId xmlns:a16="http://schemas.microsoft.com/office/drawing/2014/main" id="{A3C2DD43-0C9C-3DA9-748B-59671BFC6200}"/>
              </a:ext>
            </a:extLst>
          </p:cNvPr>
          <p:cNvSpPr/>
          <p:nvPr/>
        </p:nvSpPr>
        <p:spPr>
          <a:xfrm>
            <a:off x="253890" y="1987035"/>
            <a:ext cx="1063451" cy="571615"/>
          </a:xfrm>
          <a:prstGeom prst="flowChartAlternateProcess">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原因１</a:t>
            </a:r>
          </a:p>
        </p:txBody>
      </p:sp>
      <p:sp>
        <p:nvSpPr>
          <p:cNvPr id="40" name="フローチャート: 代替処理 39">
            <a:extLst>
              <a:ext uri="{FF2B5EF4-FFF2-40B4-BE49-F238E27FC236}">
                <a16:creationId xmlns:a16="http://schemas.microsoft.com/office/drawing/2014/main" id="{C9FEE034-4510-CC70-7298-171E2B63E625}"/>
              </a:ext>
            </a:extLst>
          </p:cNvPr>
          <p:cNvSpPr/>
          <p:nvPr/>
        </p:nvSpPr>
        <p:spPr>
          <a:xfrm>
            <a:off x="343075" y="4995482"/>
            <a:ext cx="1063451" cy="571615"/>
          </a:xfrm>
          <a:prstGeom prst="flowChartAlternateProcess">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課題１</a:t>
            </a:r>
          </a:p>
        </p:txBody>
      </p:sp>
      <p:sp>
        <p:nvSpPr>
          <p:cNvPr id="41" name="フローチャート: 代替処理 40">
            <a:extLst>
              <a:ext uri="{FF2B5EF4-FFF2-40B4-BE49-F238E27FC236}">
                <a16:creationId xmlns:a16="http://schemas.microsoft.com/office/drawing/2014/main" id="{6677A02F-64F2-AB03-BB8C-797AB6543877}"/>
              </a:ext>
            </a:extLst>
          </p:cNvPr>
          <p:cNvSpPr/>
          <p:nvPr/>
        </p:nvSpPr>
        <p:spPr>
          <a:xfrm>
            <a:off x="6289319" y="2018113"/>
            <a:ext cx="1063451" cy="571615"/>
          </a:xfrm>
          <a:prstGeom prst="flowChartAlternateProcess">
            <a:avLst/>
          </a:prstGeom>
          <a:solidFill>
            <a:srgbClr val="19A3F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原因２</a:t>
            </a:r>
          </a:p>
        </p:txBody>
      </p:sp>
      <p:sp>
        <p:nvSpPr>
          <p:cNvPr id="42" name="フローチャート: 代替処理 41">
            <a:extLst>
              <a:ext uri="{FF2B5EF4-FFF2-40B4-BE49-F238E27FC236}">
                <a16:creationId xmlns:a16="http://schemas.microsoft.com/office/drawing/2014/main" id="{6B949192-A5DB-5BBD-7F8F-8F0BA11ACF13}"/>
              </a:ext>
            </a:extLst>
          </p:cNvPr>
          <p:cNvSpPr/>
          <p:nvPr/>
        </p:nvSpPr>
        <p:spPr>
          <a:xfrm>
            <a:off x="6289319" y="4999524"/>
            <a:ext cx="1063451" cy="571615"/>
          </a:xfrm>
          <a:prstGeom prst="flowChartAlternateProcess">
            <a:avLst/>
          </a:prstGeom>
          <a:solidFill>
            <a:srgbClr val="19A3F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課題２</a:t>
            </a:r>
          </a:p>
        </p:txBody>
      </p:sp>
      <p:cxnSp>
        <p:nvCxnSpPr>
          <p:cNvPr id="43" name="直線コネクタ 42">
            <a:extLst>
              <a:ext uri="{FF2B5EF4-FFF2-40B4-BE49-F238E27FC236}">
                <a16:creationId xmlns:a16="http://schemas.microsoft.com/office/drawing/2014/main" id="{FA892D7D-B738-A244-11CE-62FC69585AA7}"/>
              </a:ext>
            </a:extLst>
          </p:cNvPr>
          <p:cNvCxnSpPr>
            <a:cxnSpLocks/>
          </p:cNvCxnSpPr>
          <p:nvPr/>
        </p:nvCxnSpPr>
        <p:spPr>
          <a:xfrm>
            <a:off x="6102657" y="2018113"/>
            <a:ext cx="0" cy="4272156"/>
          </a:xfrm>
          <a:prstGeom prst="line">
            <a:avLst/>
          </a:prstGeom>
          <a:noFill/>
          <a:ln w="19050" cap="flat" cmpd="sng" algn="ctr">
            <a:solidFill>
              <a:srgbClr val="949494">
                <a:shade val="95000"/>
                <a:satMod val="105000"/>
              </a:srgbClr>
            </a:solidFill>
            <a:prstDash val="solid"/>
          </a:ln>
          <a:effectLst/>
        </p:spPr>
      </p:cxnSp>
      <p:sp>
        <p:nvSpPr>
          <p:cNvPr id="44" name="テキスト ボックス 21">
            <a:extLst>
              <a:ext uri="{FF2B5EF4-FFF2-40B4-BE49-F238E27FC236}">
                <a16:creationId xmlns:a16="http://schemas.microsoft.com/office/drawing/2014/main" id="{239A1C8F-C6A3-87D2-23D6-1245037493BE}"/>
              </a:ext>
            </a:extLst>
          </p:cNvPr>
          <p:cNvSpPr txBox="1"/>
          <p:nvPr/>
        </p:nvSpPr>
        <p:spPr>
          <a:xfrm>
            <a:off x="1435750" y="2088326"/>
            <a:ext cx="3893483" cy="400110"/>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72BC"/>
                </a:solidFill>
                <a:effectLst/>
                <a:uLnTx/>
                <a:uFillTx/>
                <a:latin typeface="Arial"/>
                <a:ea typeface="Meiryo UI"/>
                <a:cs typeface="+mn-cs"/>
              </a:rPr>
              <a:t>複合システムとしての</a:t>
            </a:r>
            <a:r>
              <a:rPr kumimoji="1" lang="ja-JP" altLang="en-US" sz="2000" b="1" i="0" u="none" strike="noStrike" kern="1200" cap="none" spc="0" normalizeH="0" baseline="0" noProof="0">
                <a:ln>
                  <a:noFill/>
                </a:ln>
                <a:solidFill>
                  <a:srgbClr val="0072BC"/>
                </a:solidFill>
                <a:effectLst/>
                <a:uLnTx/>
                <a:uFillTx/>
                <a:latin typeface="Arial"/>
                <a:ea typeface="Meiryo UI"/>
                <a:cs typeface="+mn-cs"/>
              </a:rPr>
              <a:t>複雑性</a:t>
            </a:r>
            <a:r>
              <a:rPr kumimoji="1" lang="en-US" altLang="ja-JP" sz="2000" b="1" i="0" u="none" strike="noStrike" kern="1200" cap="none" spc="0" normalizeH="0" baseline="0" noProof="0" dirty="0">
                <a:ln>
                  <a:noFill/>
                </a:ln>
                <a:solidFill>
                  <a:srgbClr val="0072BC"/>
                </a:solidFill>
                <a:effectLst/>
                <a:uLnTx/>
                <a:uFillTx/>
                <a:latin typeface="Arial"/>
                <a:ea typeface="Meiryo UI"/>
                <a:cs typeface="+mn-cs"/>
              </a:rPr>
              <a:t>[4-2]</a:t>
            </a:r>
          </a:p>
        </p:txBody>
      </p:sp>
      <p:sp>
        <p:nvSpPr>
          <p:cNvPr id="45" name="テキスト ボックス 23">
            <a:extLst>
              <a:ext uri="{FF2B5EF4-FFF2-40B4-BE49-F238E27FC236}">
                <a16:creationId xmlns:a16="http://schemas.microsoft.com/office/drawing/2014/main" id="{0227D222-F249-20EA-FDDA-160C0850B1C1}"/>
              </a:ext>
            </a:extLst>
          </p:cNvPr>
          <p:cNvSpPr txBox="1"/>
          <p:nvPr/>
        </p:nvSpPr>
        <p:spPr>
          <a:xfrm>
            <a:off x="7516591" y="2106248"/>
            <a:ext cx="3854824" cy="400110"/>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19A3FC"/>
                </a:solidFill>
                <a:effectLst/>
                <a:uLnTx/>
                <a:uFillTx/>
                <a:latin typeface="Arial"/>
                <a:ea typeface="Meiryo UI"/>
                <a:cs typeface="+mn-cs"/>
              </a:rPr>
              <a:t>再構築した際の効果が不明瞭</a:t>
            </a:r>
            <a:endParaRPr kumimoji="1" lang="en-US" altLang="ja-JP" sz="2000" b="1" i="0" u="none" strike="noStrike" kern="1200" cap="none" spc="0" normalizeH="0" baseline="0" noProof="0" dirty="0">
              <a:ln>
                <a:noFill/>
              </a:ln>
              <a:solidFill>
                <a:srgbClr val="19A3FC"/>
              </a:solidFill>
              <a:effectLst/>
              <a:uLnTx/>
              <a:uFillTx/>
              <a:latin typeface="Arial"/>
              <a:ea typeface="Meiryo UI"/>
              <a:cs typeface="+mn-cs"/>
            </a:endParaRPr>
          </a:p>
        </p:txBody>
      </p:sp>
      <p:grpSp>
        <p:nvGrpSpPr>
          <p:cNvPr id="46" name="グループ化 45">
            <a:extLst>
              <a:ext uri="{FF2B5EF4-FFF2-40B4-BE49-F238E27FC236}">
                <a16:creationId xmlns:a16="http://schemas.microsoft.com/office/drawing/2014/main" id="{A7D06194-C4C4-64A6-0AAF-762D69310D10}"/>
              </a:ext>
            </a:extLst>
          </p:cNvPr>
          <p:cNvGrpSpPr/>
          <p:nvPr/>
        </p:nvGrpSpPr>
        <p:grpSpPr>
          <a:xfrm>
            <a:off x="133086" y="2673168"/>
            <a:ext cx="5783342" cy="2318841"/>
            <a:chOff x="350419" y="2173562"/>
            <a:chExt cx="5783342" cy="2318841"/>
          </a:xfrm>
        </p:grpSpPr>
        <p:sp>
          <p:nvSpPr>
            <p:cNvPr id="52" name="テキスト ボックス 35">
              <a:extLst>
                <a:ext uri="{FF2B5EF4-FFF2-40B4-BE49-F238E27FC236}">
                  <a16:creationId xmlns:a16="http://schemas.microsoft.com/office/drawing/2014/main" id="{5F53C9CA-F62C-05C8-A255-B767660066C3}"/>
                </a:ext>
              </a:extLst>
            </p:cNvPr>
            <p:cNvSpPr txBox="1"/>
            <p:nvPr/>
          </p:nvSpPr>
          <p:spPr>
            <a:xfrm>
              <a:off x="2120260" y="3386701"/>
              <a:ext cx="2361543" cy="1105702"/>
            </a:xfrm>
            <a:prstGeom prst="rect">
              <a:avLst/>
            </a:prstGeom>
            <a:solidFill>
              <a:srgbClr val="FFFFFF"/>
            </a:solidFill>
            <a:ln w="38100" cap="flat" cmpd="sng" algn="ctr">
              <a:solidFill>
                <a:srgbClr val="949494"/>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旧システム</a:t>
              </a:r>
              <a:endParaRPr kumimoji="1" lang="en-US" altLang="ja-JP" sz="2000" b="0"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53" name="テキスト ボックス 27">
              <a:extLst>
                <a:ext uri="{FF2B5EF4-FFF2-40B4-BE49-F238E27FC236}">
                  <a16:creationId xmlns:a16="http://schemas.microsoft.com/office/drawing/2014/main" id="{55C35572-6600-AD86-0FB2-61FE4823DDE2}"/>
                </a:ext>
              </a:extLst>
            </p:cNvPr>
            <p:cNvSpPr txBox="1"/>
            <p:nvPr/>
          </p:nvSpPr>
          <p:spPr>
            <a:xfrm>
              <a:off x="2120260" y="2173562"/>
              <a:ext cx="2361543" cy="1144082"/>
            </a:xfrm>
            <a:prstGeom prst="rect">
              <a:avLst/>
            </a:prstGeom>
            <a:solidFill>
              <a:srgbClr val="FFFFFF"/>
            </a:solidFill>
            <a:ln w="38100" cap="flat" cmpd="sng" algn="ctr">
              <a:solidFill>
                <a:srgbClr val="0072BC"/>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rPr>
                <a:t>新システム</a:t>
              </a:r>
              <a:endParaRPr kumimoji="1" lang="en-US" altLang="ja-JP" sz="2000" b="0" i="0" u="none" strike="noStrike" kern="0" cap="none" spc="100" normalizeH="0" baseline="0" noProof="0" dirty="0">
                <a:ln>
                  <a:noFill/>
                </a:ln>
                <a:solidFill>
                  <a:srgbClr val="000000"/>
                </a:solidFill>
                <a:effectLst>
                  <a:glow rad="127000">
                    <a:srgbClr val="FFFFFF"/>
                  </a:glow>
                </a:effectLst>
                <a:uLnTx/>
                <a:uFillTx/>
                <a:latin typeface="Meiryo UI"/>
                <a:ea typeface="Meiryo UI"/>
                <a:cs typeface="+mn-cs"/>
              </a:endParaRPr>
            </a:p>
          </p:txBody>
        </p:sp>
        <p:sp>
          <p:nvSpPr>
            <p:cNvPr id="54" name="フローチャート: 磁気ディスク 53">
              <a:extLst>
                <a:ext uri="{FF2B5EF4-FFF2-40B4-BE49-F238E27FC236}">
                  <a16:creationId xmlns:a16="http://schemas.microsoft.com/office/drawing/2014/main" id="{99AD2AD0-9F13-A61F-3EE3-72FC42A733C0}"/>
                </a:ext>
              </a:extLst>
            </p:cNvPr>
            <p:cNvSpPr/>
            <p:nvPr/>
          </p:nvSpPr>
          <p:spPr>
            <a:xfrm>
              <a:off x="3359533" y="2515203"/>
              <a:ext cx="737805" cy="611244"/>
            </a:xfrm>
            <a:prstGeom prst="flowChartMagneticDisk">
              <a:avLst/>
            </a:prstGeom>
            <a:solidFill>
              <a:srgbClr val="FFFFFF"/>
            </a:solidFill>
            <a:ln w="28575" cap="flat" cmpd="sng" algn="ctr">
              <a:solidFill>
                <a:srgbClr val="0072B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Meiryo UI"/>
                  <a:cs typeface="+mn-cs"/>
                </a:rPr>
                <a:t>DB</a:t>
              </a:r>
              <a:endParaRPr kumimoji="1" lang="ja-JP" altLang="en-US" sz="20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55" name="フローチャート: 処理 54">
              <a:extLst>
                <a:ext uri="{FF2B5EF4-FFF2-40B4-BE49-F238E27FC236}">
                  <a16:creationId xmlns:a16="http://schemas.microsoft.com/office/drawing/2014/main" id="{70CF1801-E3EB-D123-FEB9-6A40627E7294}"/>
                </a:ext>
              </a:extLst>
            </p:cNvPr>
            <p:cNvSpPr/>
            <p:nvPr/>
          </p:nvSpPr>
          <p:spPr>
            <a:xfrm>
              <a:off x="2372015" y="2531282"/>
              <a:ext cx="737804" cy="596009"/>
            </a:xfrm>
            <a:prstGeom prst="flowChartProcess">
              <a:avLst/>
            </a:prstGeom>
            <a:solidFill>
              <a:srgbClr val="FFFFFF"/>
            </a:solidFill>
            <a:ln w="28575" cap="flat" cmpd="sng" algn="ctr">
              <a:solidFill>
                <a:srgbClr val="0072B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Meiryo UI"/>
                  <a:cs typeface="+mn-cs"/>
                </a:rPr>
                <a:t>AP</a:t>
              </a:r>
              <a:endParaRPr kumimoji="1" lang="ja-JP" altLang="en-US" sz="20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56" name="フローチャート: 処理 55">
              <a:extLst>
                <a:ext uri="{FF2B5EF4-FFF2-40B4-BE49-F238E27FC236}">
                  <a16:creationId xmlns:a16="http://schemas.microsoft.com/office/drawing/2014/main" id="{006CFFAD-510E-8DCE-2854-F0CEAB439D7C}"/>
                </a:ext>
              </a:extLst>
            </p:cNvPr>
            <p:cNvSpPr/>
            <p:nvPr/>
          </p:nvSpPr>
          <p:spPr>
            <a:xfrm>
              <a:off x="2372015" y="3778696"/>
              <a:ext cx="737804" cy="596009"/>
            </a:xfrm>
            <a:prstGeom prst="flowChartProcess">
              <a:avLst/>
            </a:prstGeom>
            <a:solidFill>
              <a:srgbClr val="FFFFFF"/>
            </a:solidFill>
            <a:ln w="28575" cap="flat" cmpd="sng" algn="ctr">
              <a:solidFill>
                <a:srgbClr val="949494"/>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Meiryo UI"/>
                  <a:cs typeface="+mn-cs"/>
                </a:rPr>
                <a:t>AP</a:t>
              </a:r>
              <a:endParaRPr kumimoji="1" lang="ja-JP" altLang="en-US" sz="20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57" name="フローチャート: 磁気ディスク 56">
              <a:extLst>
                <a:ext uri="{FF2B5EF4-FFF2-40B4-BE49-F238E27FC236}">
                  <a16:creationId xmlns:a16="http://schemas.microsoft.com/office/drawing/2014/main" id="{093E9DD3-C66B-180E-9F98-AC5141DCD1A4}"/>
                </a:ext>
              </a:extLst>
            </p:cNvPr>
            <p:cNvSpPr/>
            <p:nvPr/>
          </p:nvSpPr>
          <p:spPr>
            <a:xfrm>
              <a:off x="3359533" y="3778696"/>
              <a:ext cx="737805" cy="611244"/>
            </a:xfrm>
            <a:prstGeom prst="flowChartMagneticDisk">
              <a:avLst/>
            </a:prstGeom>
            <a:solidFill>
              <a:srgbClr val="FFFFFF"/>
            </a:solidFill>
            <a:ln w="28575" cap="flat" cmpd="sng" algn="ctr">
              <a:solidFill>
                <a:srgbClr val="949494"/>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Meiryo UI"/>
                  <a:cs typeface="+mn-cs"/>
                </a:rPr>
                <a:t>DB</a:t>
              </a:r>
              <a:endParaRPr kumimoji="1" lang="ja-JP" altLang="en-US" sz="2000" b="0" i="0" u="none" strike="noStrike" kern="1200" cap="none" spc="0" normalizeH="0" baseline="0" noProof="0" dirty="0" err="1">
                <a:ln>
                  <a:noFill/>
                </a:ln>
                <a:solidFill>
                  <a:srgbClr val="000000"/>
                </a:solidFill>
                <a:effectLst/>
                <a:uLnTx/>
                <a:uFillTx/>
                <a:latin typeface="Arial"/>
                <a:ea typeface="Meiryo UI"/>
                <a:cs typeface="+mn-cs"/>
              </a:endParaRPr>
            </a:p>
          </p:txBody>
        </p:sp>
        <p:grpSp>
          <p:nvGrpSpPr>
            <p:cNvPr id="58" name="グループ化 57">
              <a:extLst>
                <a:ext uri="{FF2B5EF4-FFF2-40B4-BE49-F238E27FC236}">
                  <a16:creationId xmlns:a16="http://schemas.microsoft.com/office/drawing/2014/main" id="{A3E01EAA-6E0F-12F7-07B8-CF8F33A73BF0}"/>
                </a:ext>
              </a:extLst>
            </p:cNvPr>
            <p:cNvGrpSpPr/>
            <p:nvPr/>
          </p:nvGrpSpPr>
          <p:grpSpPr>
            <a:xfrm>
              <a:off x="350419" y="2780922"/>
              <a:ext cx="1970575" cy="1362232"/>
              <a:chOff x="872524" y="2801985"/>
              <a:chExt cx="1970575" cy="1362232"/>
            </a:xfrm>
          </p:grpSpPr>
          <p:sp>
            <p:nvSpPr>
              <p:cNvPr id="62" name="矢印: 折線 61">
                <a:extLst>
                  <a:ext uri="{FF2B5EF4-FFF2-40B4-BE49-F238E27FC236}">
                    <a16:creationId xmlns:a16="http://schemas.microsoft.com/office/drawing/2014/main" id="{9E277D79-548B-4AC3-27F7-96557C84DFE0}"/>
                  </a:ext>
                </a:extLst>
              </p:cNvPr>
              <p:cNvSpPr/>
              <p:nvPr/>
            </p:nvSpPr>
            <p:spPr>
              <a:xfrm>
                <a:off x="1768862" y="2801985"/>
                <a:ext cx="1046627" cy="473405"/>
              </a:xfrm>
              <a:prstGeom prst="bentArrow">
                <a:avLst/>
              </a:prstGeom>
              <a:solidFill>
                <a:srgbClr val="FF7A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63" name="矢印: 折線 62">
                <a:extLst>
                  <a:ext uri="{FF2B5EF4-FFF2-40B4-BE49-F238E27FC236}">
                    <a16:creationId xmlns:a16="http://schemas.microsoft.com/office/drawing/2014/main" id="{736B2FAC-7A01-6BE0-5387-6BD4D108BC69}"/>
                  </a:ext>
                </a:extLst>
              </p:cNvPr>
              <p:cNvSpPr/>
              <p:nvPr/>
            </p:nvSpPr>
            <p:spPr>
              <a:xfrm flipV="1">
                <a:off x="1796472" y="3690812"/>
                <a:ext cx="1046627" cy="473405"/>
              </a:xfrm>
              <a:prstGeom prst="bentArrow">
                <a:avLst/>
              </a:prstGeom>
              <a:solidFill>
                <a:srgbClr val="FF7A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64" name="テキスト ボックス 44">
                <a:extLst>
                  <a:ext uri="{FF2B5EF4-FFF2-40B4-BE49-F238E27FC236}">
                    <a16:creationId xmlns:a16="http://schemas.microsoft.com/office/drawing/2014/main" id="{0B070D6F-1F58-272C-790A-D4F0BBE0F04C}"/>
                  </a:ext>
                </a:extLst>
              </p:cNvPr>
              <p:cNvSpPr txBox="1"/>
              <p:nvPr/>
            </p:nvSpPr>
            <p:spPr>
              <a:xfrm>
                <a:off x="872524" y="3096396"/>
                <a:ext cx="1672577" cy="707886"/>
              </a:xfrm>
              <a:prstGeom prst="rect">
                <a:avLst/>
              </a:prstGeom>
              <a:solidFill>
                <a:srgbClr val="FFFFFF"/>
              </a:solidFill>
              <a:ln w="38100">
                <a:solidFill>
                  <a:srgbClr val="FF7A00"/>
                </a:solid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通信制御</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が困難</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p:txBody>
          </p:sp>
        </p:grpSp>
        <p:sp>
          <p:nvSpPr>
            <p:cNvPr id="59" name="矢印: 折線 58">
              <a:extLst>
                <a:ext uri="{FF2B5EF4-FFF2-40B4-BE49-F238E27FC236}">
                  <a16:creationId xmlns:a16="http://schemas.microsoft.com/office/drawing/2014/main" id="{28EF6025-FE53-2D0A-D009-41045BA2413D}"/>
                </a:ext>
              </a:extLst>
            </p:cNvPr>
            <p:cNvSpPr/>
            <p:nvPr/>
          </p:nvSpPr>
          <p:spPr>
            <a:xfrm flipH="1">
              <a:off x="4236099" y="2781394"/>
              <a:ext cx="1063986" cy="473405"/>
            </a:xfrm>
            <a:prstGeom prst="bentArrow">
              <a:avLst/>
            </a:prstGeom>
            <a:solidFill>
              <a:srgbClr val="FF7A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60" name="矢印: 折線 59">
              <a:extLst>
                <a:ext uri="{FF2B5EF4-FFF2-40B4-BE49-F238E27FC236}">
                  <a16:creationId xmlns:a16="http://schemas.microsoft.com/office/drawing/2014/main" id="{898745FB-7F56-0537-2FB6-A0FBAC13042F}"/>
                </a:ext>
              </a:extLst>
            </p:cNvPr>
            <p:cNvSpPr/>
            <p:nvPr/>
          </p:nvSpPr>
          <p:spPr>
            <a:xfrm flipH="1" flipV="1">
              <a:off x="4263709" y="3670221"/>
              <a:ext cx="1063986" cy="473405"/>
            </a:xfrm>
            <a:prstGeom prst="bentArrow">
              <a:avLst/>
            </a:prstGeom>
            <a:solidFill>
              <a:srgbClr val="FF7A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61" name="テキスト ボックス 51">
              <a:extLst>
                <a:ext uri="{FF2B5EF4-FFF2-40B4-BE49-F238E27FC236}">
                  <a16:creationId xmlns:a16="http://schemas.microsoft.com/office/drawing/2014/main" id="{069A5A04-FEAD-710B-29B4-23503ACA32AA}"/>
                </a:ext>
              </a:extLst>
            </p:cNvPr>
            <p:cNvSpPr txBox="1"/>
            <p:nvPr/>
          </p:nvSpPr>
          <p:spPr>
            <a:xfrm flipH="1">
              <a:off x="4263709" y="3104155"/>
              <a:ext cx="1870052" cy="707886"/>
            </a:xfrm>
            <a:prstGeom prst="rect">
              <a:avLst/>
            </a:prstGeom>
            <a:solidFill>
              <a:srgbClr val="FFFFFF"/>
            </a:solidFill>
            <a:ln w="38100">
              <a:solidFill>
                <a:srgbClr val="FF7A00"/>
              </a:solid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トランザクション</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制御が困難</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p:txBody>
        </p:sp>
      </p:grpSp>
      <p:sp>
        <p:nvSpPr>
          <p:cNvPr id="47" name="テキスト ボックス 53">
            <a:extLst>
              <a:ext uri="{FF2B5EF4-FFF2-40B4-BE49-F238E27FC236}">
                <a16:creationId xmlns:a16="http://schemas.microsoft.com/office/drawing/2014/main" id="{AE9C277E-3B1E-63F6-8569-A2AC1902E772}"/>
              </a:ext>
            </a:extLst>
          </p:cNvPr>
          <p:cNvSpPr txBox="1"/>
          <p:nvPr/>
        </p:nvSpPr>
        <p:spPr>
          <a:xfrm>
            <a:off x="6647732" y="3022629"/>
            <a:ext cx="1841528" cy="707886"/>
          </a:xfrm>
          <a:prstGeom prst="rect">
            <a:avLst/>
          </a:prstGeom>
          <a:solidFill>
            <a:srgbClr val="FFFFFF"/>
          </a:solidFill>
          <a:ln w="38100">
            <a:solidFill>
              <a:srgbClr val="FF7A00"/>
            </a:solid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効果指標が</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不明瞭</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p:txBody>
      </p:sp>
      <p:sp>
        <p:nvSpPr>
          <p:cNvPr id="48" name="テキスト ボックス 54">
            <a:extLst>
              <a:ext uri="{FF2B5EF4-FFF2-40B4-BE49-F238E27FC236}">
                <a16:creationId xmlns:a16="http://schemas.microsoft.com/office/drawing/2014/main" id="{4E2DD35E-71F1-7B85-B489-70913E3C7F0F}"/>
              </a:ext>
            </a:extLst>
          </p:cNvPr>
          <p:cNvSpPr txBox="1"/>
          <p:nvPr/>
        </p:nvSpPr>
        <p:spPr>
          <a:xfrm flipH="1">
            <a:off x="6647731" y="3982472"/>
            <a:ext cx="1841529" cy="707886"/>
          </a:xfrm>
          <a:prstGeom prst="rect">
            <a:avLst/>
          </a:prstGeom>
          <a:solidFill>
            <a:srgbClr val="FFFFFF"/>
          </a:solidFill>
          <a:ln w="38100">
            <a:solidFill>
              <a:srgbClr val="FF7A00"/>
            </a:solid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測定方法が</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不明瞭</a:t>
            </a:r>
            <a:endParaRPr kumimoji="1" lang="en-US" altLang="ja-JP" sz="2000" b="1" i="0" u="none" strike="noStrike" kern="1200" cap="none" spc="0" normalizeH="0" baseline="0" noProof="0" dirty="0">
              <a:ln>
                <a:noFill/>
              </a:ln>
              <a:solidFill>
                <a:srgbClr val="000000"/>
              </a:solidFill>
              <a:effectLst/>
              <a:uLnTx/>
              <a:uFillTx/>
              <a:latin typeface="Arial"/>
              <a:ea typeface="Meiryo UI"/>
              <a:cs typeface="+mn-cs"/>
            </a:endParaRPr>
          </a:p>
        </p:txBody>
      </p:sp>
      <p:sp>
        <p:nvSpPr>
          <p:cNvPr id="49" name="テキスト ボックス 56">
            <a:extLst>
              <a:ext uri="{FF2B5EF4-FFF2-40B4-BE49-F238E27FC236}">
                <a16:creationId xmlns:a16="http://schemas.microsoft.com/office/drawing/2014/main" id="{CC3128D7-FDD4-9521-AC75-395190C4CA93}"/>
              </a:ext>
            </a:extLst>
          </p:cNvPr>
          <p:cNvSpPr txBox="1"/>
          <p:nvPr/>
        </p:nvSpPr>
        <p:spPr>
          <a:xfrm>
            <a:off x="8596361" y="3176517"/>
            <a:ext cx="3462554" cy="400110"/>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どの指標で効果を測るのか？</a:t>
            </a:r>
          </a:p>
        </p:txBody>
      </p:sp>
      <p:sp>
        <p:nvSpPr>
          <p:cNvPr id="50" name="テキスト ボックス 57">
            <a:extLst>
              <a:ext uri="{FF2B5EF4-FFF2-40B4-BE49-F238E27FC236}">
                <a16:creationId xmlns:a16="http://schemas.microsoft.com/office/drawing/2014/main" id="{D0503AAC-92F7-991B-674D-EEA2F2FDF90C}"/>
              </a:ext>
            </a:extLst>
          </p:cNvPr>
          <p:cNvSpPr txBox="1"/>
          <p:nvPr/>
        </p:nvSpPr>
        <p:spPr>
          <a:xfrm>
            <a:off x="8596361" y="4136360"/>
            <a:ext cx="3107427" cy="400110"/>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Arial"/>
                <a:ea typeface="Meiryo UI"/>
                <a:cs typeface="+mn-cs"/>
              </a:rPr>
              <a:t>どうやって効果を測るのか？</a:t>
            </a:r>
          </a:p>
        </p:txBody>
      </p:sp>
      <p:sp>
        <p:nvSpPr>
          <p:cNvPr id="51" name="テキスト ボックス 9">
            <a:extLst>
              <a:ext uri="{FF2B5EF4-FFF2-40B4-BE49-F238E27FC236}">
                <a16:creationId xmlns:a16="http://schemas.microsoft.com/office/drawing/2014/main" id="{0A7031E7-19EF-849C-30DF-FBF66A961E30}"/>
              </a:ext>
            </a:extLst>
          </p:cNvPr>
          <p:cNvSpPr txBox="1"/>
          <p:nvPr/>
        </p:nvSpPr>
        <p:spPr>
          <a:xfrm>
            <a:off x="1460160" y="6468407"/>
            <a:ext cx="9271680" cy="307777"/>
          </a:xfrm>
          <a:prstGeom prst="rect">
            <a:avLst/>
          </a:prstGeom>
          <a:solidFill>
            <a:schemeClr val="bg1">
              <a:lumMod val="95000"/>
            </a:schemeClr>
          </a:solid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[4-2] </a:t>
            </a:r>
            <a:r>
              <a:rPr kumimoji="1" lang="en-US" altLang="ja-JP" sz="1400" b="0" i="0" u="none" strike="noStrike" kern="1200" cap="none" spc="0" normalizeH="0" baseline="0" noProof="0" dirty="0">
                <a:ln>
                  <a:noFill/>
                </a:ln>
                <a:solidFill>
                  <a:srgbClr val="222222"/>
                </a:solidFill>
                <a:effectLst/>
                <a:uLnTx/>
                <a:uFillTx/>
                <a:latin typeface="Arial" panose="020B0604020202020204" pitchFamily="34" charset="0"/>
                <a:ea typeface="Meiryo UI"/>
                <a:cs typeface="+mn-cs"/>
              </a:rPr>
              <a:t>Brodie, M. L., &amp; </a:t>
            </a:r>
            <a:r>
              <a:rPr kumimoji="1" lang="en-US" altLang="ja-JP" sz="1400" b="0" i="0" u="none" strike="noStrike" kern="1200" cap="none" spc="0" normalizeH="0" baseline="0" noProof="0" dirty="0" err="1">
                <a:ln>
                  <a:noFill/>
                </a:ln>
                <a:solidFill>
                  <a:srgbClr val="222222"/>
                </a:solidFill>
                <a:effectLst/>
                <a:uLnTx/>
                <a:uFillTx/>
                <a:latin typeface="Arial" panose="020B0604020202020204" pitchFamily="34" charset="0"/>
                <a:ea typeface="Meiryo UI"/>
                <a:cs typeface="+mn-cs"/>
              </a:rPr>
              <a:t>Stonebraker</a:t>
            </a:r>
            <a:r>
              <a:rPr kumimoji="1" lang="en-US" altLang="ja-JP" sz="1400" b="0" i="0" u="none" strike="noStrike" kern="1200" cap="none" spc="0" normalizeH="0" baseline="0" noProof="0" dirty="0">
                <a:ln>
                  <a:noFill/>
                </a:ln>
                <a:solidFill>
                  <a:srgbClr val="222222"/>
                </a:solidFill>
                <a:effectLst/>
                <a:uLnTx/>
                <a:uFillTx/>
                <a:latin typeface="Arial" panose="020B0604020202020204" pitchFamily="34" charset="0"/>
                <a:ea typeface="Meiryo UI"/>
                <a:cs typeface="+mn-cs"/>
              </a:rPr>
              <a:t>, M. </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Darwin: On the incremental migration of legacy information</a:t>
            </a:r>
            <a:r>
              <a:rPr kumimoji="1" lang="ja-JP" altLang="en-US" sz="1400" b="0" i="0" u="none" strike="noStrike" kern="1200" cap="none" spc="0" normalizeH="0" baseline="0" noProof="0" dirty="0">
                <a:ln>
                  <a:noFill/>
                </a:ln>
                <a:solidFill>
                  <a:srgbClr val="000000"/>
                </a:solidFill>
                <a:effectLst/>
                <a:uLnTx/>
                <a:uFillTx/>
                <a:latin typeface="Arial"/>
                <a:ea typeface="Meiryo UI"/>
                <a:cs typeface="+mn-cs"/>
              </a:rPr>
              <a:t> </a:t>
            </a:r>
            <a:r>
              <a:rPr kumimoji="1" lang="en-US" altLang="ja-JP" sz="1400" b="0" i="0" u="none" strike="noStrike" kern="1200" cap="none" spc="0" normalizeH="0" baseline="0" noProof="0" dirty="0">
                <a:ln>
                  <a:noFill/>
                </a:ln>
                <a:solidFill>
                  <a:srgbClr val="000000"/>
                </a:solidFill>
                <a:effectLst/>
                <a:uLnTx/>
                <a:uFillTx/>
                <a:latin typeface="Arial"/>
                <a:ea typeface="Meiryo UI"/>
                <a:cs typeface="+mn-cs"/>
              </a:rPr>
              <a:t>systems, 1993.</a:t>
            </a:r>
            <a:endParaRPr kumimoji="1" lang="ja-JP" altLang="en-US" sz="14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3" name="スライド番号プレースホルダー 2">
            <a:extLst>
              <a:ext uri="{FF2B5EF4-FFF2-40B4-BE49-F238E27FC236}">
                <a16:creationId xmlns:a16="http://schemas.microsoft.com/office/drawing/2014/main" id="{BCDA1304-D366-52B7-CCF2-04A8405548D7}"/>
              </a:ext>
            </a:extLst>
          </p:cNvPr>
          <p:cNvSpPr>
            <a:spLocks noGrp="1"/>
          </p:cNvSpPr>
          <p:nvPr>
            <p:ph type="sldNum" sz="quarter" idx="4"/>
          </p:nvPr>
        </p:nvSpPr>
        <p:spPr/>
        <p:txBody>
          <a:bodyPr/>
          <a:lstStyle/>
          <a:p>
            <a:fld id="{DDF0A04B-3F96-455C-AC58-511E5C06C175}" type="slidenum">
              <a:rPr lang="ja-JP" altLang="en-US" smtClean="0"/>
              <a:pPr/>
              <a:t>37</a:t>
            </a:fld>
            <a:endParaRPr lang="ja-JP" altLang="en-US" dirty="0"/>
          </a:p>
        </p:txBody>
      </p:sp>
    </p:spTree>
    <p:extLst>
      <p:ext uri="{BB962C8B-B14F-4D97-AF65-F5344CB8AC3E}">
        <p14:creationId xmlns:p14="http://schemas.microsoft.com/office/powerpoint/2010/main" val="2884310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DC044B-5FF6-F4CE-DBDD-B8D2955E1A0B}"/>
              </a:ext>
            </a:extLst>
          </p:cNvPr>
          <p:cNvSpPr>
            <a:spLocks noGrp="1"/>
          </p:cNvSpPr>
          <p:nvPr>
            <p:ph type="title"/>
          </p:nvPr>
        </p:nvSpPr>
        <p:spPr/>
        <p:txBody>
          <a:bodyPr/>
          <a:lstStyle/>
          <a:p>
            <a:r>
              <a:rPr kumimoji="1" lang="ja-JP" altLang="en-US" dirty="0"/>
              <a:t>本研究の目的</a:t>
            </a:r>
          </a:p>
        </p:txBody>
      </p:sp>
      <p:sp>
        <p:nvSpPr>
          <p:cNvPr id="4" name="コンテンツ プレースホルダー 3">
            <a:extLst>
              <a:ext uri="{FF2B5EF4-FFF2-40B4-BE49-F238E27FC236}">
                <a16:creationId xmlns:a16="http://schemas.microsoft.com/office/drawing/2014/main" id="{33BF0AAF-88E8-B642-0F16-F1515815684E}"/>
              </a:ext>
            </a:extLst>
          </p:cNvPr>
          <p:cNvSpPr>
            <a:spLocks noGrp="1"/>
          </p:cNvSpPr>
          <p:nvPr>
            <p:ph idx="10"/>
          </p:nvPr>
        </p:nvSpPr>
        <p:spPr/>
        <p:txBody>
          <a:bodyPr>
            <a:normAutofit fontScale="92500" lnSpcReduction="20000"/>
          </a:bodyPr>
          <a:lstStyle/>
          <a:p>
            <a:r>
              <a:rPr lang="ja-JP" altLang="en-US" sz="2400" dirty="0"/>
              <a:t>本研究では，段階的再構築におけるコストおよび効果を見積もる手法を提案する</a:t>
            </a:r>
            <a:endParaRPr lang="en-US" altLang="ja-JP" sz="2400" dirty="0"/>
          </a:p>
          <a:p>
            <a:r>
              <a:rPr lang="ja-JP" altLang="en-US" sz="2400" dirty="0"/>
              <a:t>段階的再構築を実施したシステムに提案手法を適用し，試算結果の妥当性を評価</a:t>
            </a:r>
          </a:p>
          <a:p>
            <a:endParaRPr lang="ja-JP" altLang="en-US" sz="2400" dirty="0"/>
          </a:p>
          <a:p>
            <a:endParaRPr kumimoji="1" lang="ja-JP" altLang="en-US" dirty="0"/>
          </a:p>
        </p:txBody>
      </p:sp>
      <p:sp>
        <p:nvSpPr>
          <p:cNvPr id="16" name="コンテンツ プレースホルダー 4">
            <a:extLst>
              <a:ext uri="{FF2B5EF4-FFF2-40B4-BE49-F238E27FC236}">
                <a16:creationId xmlns:a16="http://schemas.microsoft.com/office/drawing/2014/main" id="{85469F26-EC56-678A-1428-4A7826304DE1}"/>
              </a:ext>
            </a:extLst>
          </p:cNvPr>
          <p:cNvSpPr>
            <a:spLocks noGrp="1"/>
          </p:cNvSpPr>
          <p:nvPr/>
        </p:nvSpPr>
        <p:spPr>
          <a:xfrm>
            <a:off x="372000" y="5284549"/>
            <a:ext cx="11448000" cy="1378436"/>
          </a:xfrm>
          <a:prstGeom prst="rect">
            <a:avLst/>
          </a:prstGeom>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072BC"/>
                </a:solidFill>
                <a:effectLst/>
                <a:uLnTx/>
                <a:uFillTx/>
                <a:latin typeface="Meiryo UI"/>
                <a:ea typeface="Meiryo UI"/>
                <a:cs typeface="Arial"/>
              </a:rPr>
              <a:t>貢献１</a:t>
            </a:r>
            <a:r>
              <a:rPr kumimoji="1" lang="en-US" altLang="ja-JP" sz="2400" b="1" i="0" u="none" strike="noStrike" kern="1200" cap="none" spc="0" normalizeH="0" baseline="0" noProof="0" dirty="0">
                <a:ln>
                  <a:noFill/>
                </a:ln>
                <a:solidFill>
                  <a:srgbClr val="0072BC"/>
                </a:solidFill>
                <a:effectLst/>
                <a:uLnTx/>
                <a:uFillTx/>
                <a:latin typeface="Meiryo UI"/>
                <a:ea typeface="Meiryo UI"/>
                <a:cs typeface="Arial"/>
              </a:rPr>
              <a:t>: </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段階的再構築における費用対効果の見積手法を開発</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072BC"/>
                </a:solidFill>
                <a:effectLst/>
                <a:uLnTx/>
                <a:uFillTx/>
                <a:latin typeface="Meiryo UI"/>
                <a:ea typeface="Meiryo UI"/>
                <a:cs typeface="Arial"/>
              </a:rPr>
              <a:t>貢献２</a:t>
            </a:r>
            <a:r>
              <a:rPr kumimoji="1" lang="en-US" altLang="ja-JP" sz="2400" b="1" i="0" u="none" strike="noStrike" kern="1200" cap="none" spc="0" normalizeH="0" baseline="0" noProof="0" dirty="0">
                <a:ln>
                  <a:noFill/>
                </a:ln>
                <a:solidFill>
                  <a:srgbClr val="0072BC"/>
                </a:solidFill>
                <a:effectLst/>
                <a:uLnTx/>
                <a:uFillTx/>
                <a:latin typeface="Meiryo UI"/>
                <a:ea typeface="Meiryo UI"/>
                <a:cs typeface="Arial"/>
              </a:rPr>
              <a:t>: </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過去に段階的再構築を実施したシステムを対象に，提案手法を適用</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072BC"/>
                </a:solidFill>
                <a:effectLst/>
                <a:uLnTx/>
                <a:uFillTx/>
                <a:latin typeface="Meiryo UI"/>
                <a:ea typeface="Meiryo UI"/>
                <a:cs typeface="Arial"/>
              </a:rPr>
              <a:t>貢献３</a:t>
            </a:r>
            <a:r>
              <a:rPr kumimoji="1" lang="en-US" altLang="ja-JP" sz="2400" b="1" i="0" u="none" strike="noStrike" kern="1200" cap="none" spc="0" normalizeH="0" baseline="0" noProof="0" dirty="0">
                <a:ln>
                  <a:noFill/>
                </a:ln>
                <a:solidFill>
                  <a:srgbClr val="0072BC"/>
                </a:solidFill>
                <a:effectLst/>
                <a:uLnTx/>
                <a:uFillTx/>
                <a:latin typeface="Meiryo UI"/>
                <a:ea typeface="Meiryo UI"/>
                <a:cs typeface="Arial"/>
              </a:rPr>
              <a:t>:</a:t>
            </a:r>
            <a:r>
              <a:rPr kumimoji="1" lang="ja-JP" altLang="en-US" sz="2400" b="1" i="0" u="none" strike="noStrike" kern="1200" cap="none" spc="0" normalizeH="0" baseline="0" noProof="0" dirty="0">
                <a:ln>
                  <a:noFill/>
                </a:ln>
                <a:solidFill>
                  <a:srgbClr val="0072BC"/>
                </a:solidFill>
                <a:effectLst/>
                <a:uLnTx/>
                <a:uFillTx/>
                <a:latin typeface="Meiryo UI"/>
                <a:ea typeface="Meiryo UI"/>
                <a:cs typeface="Arial"/>
              </a:rPr>
              <a:t> </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試算結果と実際のコストおよび効果の差異を分析し，その理由を考察</a:t>
            </a:r>
          </a:p>
        </p:txBody>
      </p:sp>
      <p:sp>
        <p:nvSpPr>
          <p:cNvPr id="17" name="フローチャート: 処理 16">
            <a:extLst>
              <a:ext uri="{FF2B5EF4-FFF2-40B4-BE49-F238E27FC236}">
                <a16:creationId xmlns:a16="http://schemas.microsoft.com/office/drawing/2014/main" id="{227AA45A-9E91-019E-8715-D4926D4F6A91}"/>
              </a:ext>
            </a:extLst>
          </p:cNvPr>
          <p:cNvSpPr/>
          <p:nvPr/>
        </p:nvSpPr>
        <p:spPr>
          <a:xfrm>
            <a:off x="1655924" y="2256572"/>
            <a:ext cx="3708400" cy="720329"/>
          </a:xfrm>
          <a:prstGeom prst="flowChartProcess">
            <a:avLst/>
          </a:prstGeom>
          <a:solidFill>
            <a:srgbClr val="FFFFFF"/>
          </a:solidFill>
          <a:ln w="28575" cap="flat" cmpd="sng" algn="ctr">
            <a:solidFill>
              <a:srgbClr val="0072B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複雑性の制御のための</a:t>
            </a:r>
            <a:endParaRPr kumimoji="1" lang="en-US" altLang="ja-JP" sz="2000" b="0"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コストを見積もる手法がない</a:t>
            </a:r>
          </a:p>
        </p:txBody>
      </p:sp>
      <p:sp>
        <p:nvSpPr>
          <p:cNvPr id="18" name="フローチャート: 処理 17">
            <a:extLst>
              <a:ext uri="{FF2B5EF4-FFF2-40B4-BE49-F238E27FC236}">
                <a16:creationId xmlns:a16="http://schemas.microsoft.com/office/drawing/2014/main" id="{93829447-18C1-5068-F5B3-9B1D46C3B655}"/>
              </a:ext>
            </a:extLst>
          </p:cNvPr>
          <p:cNvSpPr/>
          <p:nvPr/>
        </p:nvSpPr>
        <p:spPr>
          <a:xfrm>
            <a:off x="1655924" y="3362632"/>
            <a:ext cx="3708400" cy="737074"/>
          </a:xfrm>
          <a:prstGeom prst="flowChartProcess">
            <a:avLst/>
          </a:prstGeom>
          <a:solidFill>
            <a:srgbClr val="FFFFFF"/>
          </a:solidFill>
          <a:ln w="28575" cap="flat" cmpd="sng" algn="ctr">
            <a:solidFill>
              <a:srgbClr val="19A3F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定量的に効果を見積もる</a:t>
            </a:r>
            <a:endParaRPr kumimoji="1" lang="en-US" altLang="ja-JP" sz="2000" b="0"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手法がない</a:t>
            </a:r>
          </a:p>
        </p:txBody>
      </p:sp>
      <p:sp>
        <p:nvSpPr>
          <p:cNvPr id="19" name="フローチャート: 代替処理 18">
            <a:extLst>
              <a:ext uri="{FF2B5EF4-FFF2-40B4-BE49-F238E27FC236}">
                <a16:creationId xmlns:a16="http://schemas.microsoft.com/office/drawing/2014/main" id="{CA794F4E-5C0D-8004-CCD4-79CE9DD01390}"/>
              </a:ext>
            </a:extLst>
          </p:cNvPr>
          <p:cNvSpPr/>
          <p:nvPr/>
        </p:nvSpPr>
        <p:spPr>
          <a:xfrm>
            <a:off x="372001" y="2330929"/>
            <a:ext cx="1063451" cy="571615"/>
          </a:xfrm>
          <a:prstGeom prst="flowChartAlternateProcess">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課題１</a:t>
            </a:r>
          </a:p>
        </p:txBody>
      </p:sp>
      <p:sp>
        <p:nvSpPr>
          <p:cNvPr id="20" name="フローチャート: 代替処理 19">
            <a:extLst>
              <a:ext uri="{FF2B5EF4-FFF2-40B4-BE49-F238E27FC236}">
                <a16:creationId xmlns:a16="http://schemas.microsoft.com/office/drawing/2014/main" id="{D5A48B46-0D9C-CA2B-F559-EF04C9E63D04}"/>
              </a:ext>
            </a:extLst>
          </p:cNvPr>
          <p:cNvSpPr/>
          <p:nvPr/>
        </p:nvSpPr>
        <p:spPr>
          <a:xfrm>
            <a:off x="372001" y="3445362"/>
            <a:ext cx="1063451" cy="571615"/>
          </a:xfrm>
          <a:prstGeom prst="flowChartAlternateProcess">
            <a:avLst/>
          </a:prstGeom>
          <a:solidFill>
            <a:srgbClr val="19A3F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課題２</a:t>
            </a:r>
          </a:p>
        </p:txBody>
      </p:sp>
      <p:sp>
        <p:nvSpPr>
          <p:cNvPr id="21" name="フローチャート: 処理 20">
            <a:extLst>
              <a:ext uri="{FF2B5EF4-FFF2-40B4-BE49-F238E27FC236}">
                <a16:creationId xmlns:a16="http://schemas.microsoft.com/office/drawing/2014/main" id="{523B8F7B-C1D0-63AF-BC61-447826154937}"/>
              </a:ext>
            </a:extLst>
          </p:cNvPr>
          <p:cNvSpPr/>
          <p:nvPr/>
        </p:nvSpPr>
        <p:spPr>
          <a:xfrm>
            <a:off x="7831526" y="2256572"/>
            <a:ext cx="3987800" cy="720329"/>
          </a:xfrm>
          <a:prstGeom prst="flowChartProcess">
            <a:avLst/>
          </a:prstGeom>
          <a:solidFill>
            <a:srgbClr val="FFFFFF"/>
          </a:solidFill>
          <a:ln w="28575" cap="flat" cmpd="sng" algn="ctr">
            <a:solidFill>
              <a:srgbClr val="0072B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複雑性の制御を考慮して，</a:t>
            </a:r>
            <a:endParaRPr kumimoji="1" lang="en-US" altLang="ja-JP" sz="2000" b="0" i="0" u="none" strike="noStrike" kern="1200" cap="none" spc="0" normalizeH="0" baseline="0" noProof="0" dirty="0">
              <a:ln>
                <a:noFill/>
              </a:ln>
              <a:solidFill>
                <a:srgbClr val="000000"/>
              </a:solidFill>
              <a:effectLst/>
              <a:uLnTx/>
              <a:uFillTx/>
              <a:latin typeface="Arial"/>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コストを見積もる手法を開発</a:t>
            </a:r>
          </a:p>
        </p:txBody>
      </p:sp>
      <p:sp>
        <p:nvSpPr>
          <p:cNvPr id="22" name="フローチャート: 処理 21">
            <a:extLst>
              <a:ext uri="{FF2B5EF4-FFF2-40B4-BE49-F238E27FC236}">
                <a16:creationId xmlns:a16="http://schemas.microsoft.com/office/drawing/2014/main" id="{C4A80E22-A3B1-5FD2-CD88-E2B0FD8FCB0F}"/>
              </a:ext>
            </a:extLst>
          </p:cNvPr>
          <p:cNvSpPr/>
          <p:nvPr/>
        </p:nvSpPr>
        <p:spPr>
          <a:xfrm>
            <a:off x="7831526" y="3362632"/>
            <a:ext cx="3987800" cy="737074"/>
          </a:xfrm>
          <a:prstGeom prst="flowChartProcess">
            <a:avLst/>
          </a:prstGeom>
          <a:solidFill>
            <a:srgbClr val="FFFFFF"/>
          </a:solidFill>
          <a:ln w="28575" cap="flat" cmpd="sng" algn="ctr">
            <a:solidFill>
              <a:srgbClr val="19A3FC"/>
            </a:solid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Meiryo UI"/>
                <a:cs typeface="+mn-cs"/>
              </a:rPr>
              <a:t>定量的に効果を見積もる手法を開発</a:t>
            </a:r>
            <a:endParaRPr kumimoji="1" lang="en-US" altLang="ja-JP" sz="2000" b="0" i="0" u="none" strike="noStrike" kern="1200" cap="none" spc="0" normalizeH="0" baseline="0" noProof="0" dirty="0">
              <a:ln>
                <a:noFill/>
              </a:ln>
              <a:solidFill>
                <a:srgbClr val="000000"/>
              </a:solidFill>
              <a:effectLst/>
              <a:uLnTx/>
              <a:uFillTx/>
              <a:latin typeface="Arial"/>
              <a:ea typeface="Meiryo UI"/>
              <a:cs typeface="+mn-cs"/>
            </a:endParaRPr>
          </a:p>
        </p:txBody>
      </p:sp>
      <p:sp>
        <p:nvSpPr>
          <p:cNvPr id="23" name="フローチャート: 代替処理 22">
            <a:extLst>
              <a:ext uri="{FF2B5EF4-FFF2-40B4-BE49-F238E27FC236}">
                <a16:creationId xmlns:a16="http://schemas.microsoft.com/office/drawing/2014/main" id="{E243B4FF-8769-DDD0-9867-6B8024706C93}"/>
              </a:ext>
            </a:extLst>
          </p:cNvPr>
          <p:cNvSpPr/>
          <p:nvPr/>
        </p:nvSpPr>
        <p:spPr>
          <a:xfrm>
            <a:off x="6551502" y="2330929"/>
            <a:ext cx="1063451" cy="571615"/>
          </a:xfrm>
          <a:prstGeom prst="flowChartAlternateProcess">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目的１</a:t>
            </a:r>
          </a:p>
        </p:txBody>
      </p:sp>
      <p:sp>
        <p:nvSpPr>
          <p:cNvPr id="24" name="フローチャート: 代替処理 23">
            <a:extLst>
              <a:ext uri="{FF2B5EF4-FFF2-40B4-BE49-F238E27FC236}">
                <a16:creationId xmlns:a16="http://schemas.microsoft.com/office/drawing/2014/main" id="{CC47771B-160E-DF6F-ECE3-54F6D8DCEF1E}"/>
              </a:ext>
            </a:extLst>
          </p:cNvPr>
          <p:cNvSpPr/>
          <p:nvPr/>
        </p:nvSpPr>
        <p:spPr>
          <a:xfrm>
            <a:off x="6547603" y="3445362"/>
            <a:ext cx="1063451" cy="571615"/>
          </a:xfrm>
          <a:prstGeom prst="flowChartAlternateProcess">
            <a:avLst/>
          </a:prstGeom>
          <a:solidFill>
            <a:srgbClr val="19A3F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Arial"/>
                <a:ea typeface="Meiryo UI"/>
                <a:cs typeface="+mn-cs"/>
              </a:rPr>
              <a:t>目的２</a:t>
            </a:r>
          </a:p>
        </p:txBody>
      </p:sp>
      <p:sp>
        <p:nvSpPr>
          <p:cNvPr id="25" name="二等辺三角形 24">
            <a:extLst>
              <a:ext uri="{FF2B5EF4-FFF2-40B4-BE49-F238E27FC236}">
                <a16:creationId xmlns:a16="http://schemas.microsoft.com/office/drawing/2014/main" id="{591884ED-4536-CB33-0AA6-C8C8CA04A35E}"/>
              </a:ext>
            </a:extLst>
          </p:cNvPr>
          <p:cNvSpPr/>
          <p:nvPr/>
        </p:nvSpPr>
        <p:spPr>
          <a:xfrm rot="5400000">
            <a:off x="5253501" y="2935552"/>
            <a:ext cx="1686050" cy="476806"/>
          </a:xfrm>
          <a:prstGeom prst="triangle">
            <a:avLst/>
          </a:prstGeom>
          <a:solidFill>
            <a:srgbClr val="0072BC">
              <a:lumMod val="40000"/>
              <a:lumOff val="60000"/>
            </a:srgbClr>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26" name="二等辺三角形 25">
            <a:extLst>
              <a:ext uri="{FF2B5EF4-FFF2-40B4-BE49-F238E27FC236}">
                <a16:creationId xmlns:a16="http://schemas.microsoft.com/office/drawing/2014/main" id="{A0BC05E8-10CD-0B78-C18A-B1547FFE93E1}"/>
              </a:ext>
            </a:extLst>
          </p:cNvPr>
          <p:cNvSpPr/>
          <p:nvPr/>
        </p:nvSpPr>
        <p:spPr>
          <a:xfrm rot="10800000">
            <a:off x="3909497" y="4495089"/>
            <a:ext cx="4371428" cy="476806"/>
          </a:xfrm>
          <a:prstGeom prst="triangle">
            <a:avLst/>
          </a:prstGeom>
          <a:solidFill>
            <a:srgbClr val="0072BC">
              <a:lumMod val="40000"/>
              <a:lumOff val="60000"/>
            </a:srgbClr>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err="1">
              <a:ln>
                <a:noFill/>
              </a:ln>
              <a:solidFill>
                <a:srgbClr val="000000"/>
              </a:solidFill>
              <a:effectLst/>
              <a:uLnTx/>
              <a:uFillTx/>
              <a:latin typeface="Arial"/>
              <a:ea typeface="Meiryo UI"/>
              <a:cs typeface="+mn-cs"/>
            </a:endParaRPr>
          </a:p>
        </p:txBody>
      </p:sp>
      <p:sp>
        <p:nvSpPr>
          <p:cNvPr id="3" name="スライド番号プレースホルダー 2">
            <a:extLst>
              <a:ext uri="{FF2B5EF4-FFF2-40B4-BE49-F238E27FC236}">
                <a16:creationId xmlns:a16="http://schemas.microsoft.com/office/drawing/2014/main" id="{466201C9-B33F-0720-0F5D-CD31417BC6AE}"/>
              </a:ext>
            </a:extLst>
          </p:cNvPr>
          <p:cNvSpPr>
            <a:spLocks noGrp="1"/>
          </p:cNvSpPr>
          <p:nvPr>
            <p:ph type="sldNum" sz="quarter" idx="4"/>
          </p:nvPr>
        </p:nvSpPr>
        <p:spPr/>
        <p:txBody>
          <a:bodyPr/>
          <a:lstStyle/>
          <a:p>
            <a:fld id="{DDF0A04B-3F96-455C-AC58-511E5C06C175}" type="slidenum">
              <a:rPr lang="ja-JP" altLang="en-US" smtClean="0"/>
              <a:pPr/>
              <a:t>38</a:t>
            </a:fld>
            <a:endParaRPr lang="ja-JP" altLang="en-US" dirty="0"/>
          </a:p>
        </p:txBody>
      </p:sp>
    </p:spTree>
    <p:extLst>
      <p:ext uri="{BB962C8B-B14F-4D97-AF65-F5344CB8AC3E}">
        <p14:creationId xmlns:p14="http://schemas.microsoft.com/office/powerpoint/2010/main" val="27407025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A00D4E-1B0C-7580-827C-3A2F8423D1EB}"/>
              </a:ext>
            </a:extLst>
          </p:cNvPr>
          <p:cNvSpPr>
            <a:spLocks noGrp="1"/>
          </p:cNvSpPr>
          <p:nvPr>
            <p:ph type="title"/>
          </p:nvPr>
        </p:nvSpPr>
        <p:spPr/>
        <p:txBody>
          <a:bodyPr>
            <a:normAutofit/>
          </a:bodyPr>
          <a:lstStyle/>
          <a:p>
            <a:r>
              <a:rPr kumimoji="1" lang="ja-JP" altLang="en-US" dirty="0"/>
              <a:t>本研究における見積手法の概要</a:t>
            </a:r>
          </a:p>
        </p:txBody>
      </p:sp>
      <p:sp>
        <p:nvSpPr>
          <p:cNvPr id="4" name="コンテンツ プレースホルダー 3">
            <a:extLst>
              <a:ext uri="{FF2B5EF4-FFF2-40B4-BE49-F238E27FC236}">
                <a16:creationId xmlns:a16="http://schemas.microsoft.com/office/drawing/2014/main" id="{8A128448-6F62-5C46-C796-E94B27268814}"/>
              </a:ext>
            </a:extLst>
          </p:cNvPr>
          <p:cNvSpPr>
            <a:spLocks noGrp="1"/>
          </p:cNvSpPr>
          <p:nvPr>
            <p:ph idx="10"/>
          </p:nvPr>
        </p:nvSpPr>
        <p:spPr/>
        <p:txBody>
          <a:bodyPr>
            <a:normAutofit fontScale="85000" lnSpcReduction="10000"/>
          </a:bodyPr>
          <a:lstStyle/>
          <a:p>
            <a:r>
              <a:rPr kumimoji="1" lang="ja-JP" altLang="en-US" dirty="0"/>
              <a:t>依存関係分析によってシステム構造の依存グラフを作成</a:t>
            </a:r>
          </a:p>
          <a:p>
            <a:r>
              <a:rPr kumimoji="1" lang="ja-JP" altLang="en-US" dirty="0"/>
              <a:t>依存グラフをもとに試算モデルを使ってコストと効果を求め，これらを組み合わせて費用対効果を試算する．</a:t>
            </a:r>
          </a:p>
          <a:p>
            <a:endParaRPr kumimoji="1" lang="ja-JP" altLang="en-US" dirty="0"/>
          </a:p>
        </p:txBody>
      </p:sp>
      <p:sp>
        <p:nvSpPr>
          <p:cNvPr id="111" name="正方形/長方形 110">
            <a:extLst>
              <a:ext uri="{FF2B5EF4-FFF2-40B4-BE49-F238E27FC236}">
                <a16:creationId xmlns:a16="http://schemas.microsoft.com/office/drawing/2014/main" id="{D9D455D6-5868-5639-B4F4-522A9A04756B}"/>
              </a:ext>
            </a:extLst>
          </p:cNvPr>
          <p:cNvSpPr/>
          <p:nvPr/>
        </p:nvSpPr>
        <p:spPr>
          <a:xfrm>
            <a:off x="6756825" y="2214922"/>
            <a:ext cx="3004217" cy="3353348"/>
          </a:xfrm>
          <a:prstGeom prst="rect">
            <a:avLst/>
          </a:prstGeom>
          <a:solidFill>
            <a:srgbClr val="FFFFFF"/>
          </a:solidFill>
          <a:ln w="19050" cap="flat" cmpd="sng" algn="ctr">
            <a:solidFill>
              <a:srgbClr val="000000"/>
            </a:solidFill>
            <a:prstDash val="lgDash"/>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600" b="0" i="0" u="none" strike="noStrike" kern="0" cap="none" spc="0" normalizeH="0" baseline="0" noProof="0" dirty="0">
              <a:ln>
                <a:noFill/>
              </a:ln>
              <a:solidFill>
                <a:srgbClr val="000000"/>
              </a:solidFill>
              <a:effectLst/>
              <a:uLnTx/>
              <a:uFillTx/>
              <a:latin typeface="Meiryo UI" panose="020B0604030504040204" pitchFamily="50" charset="-128"/>
            </a:endParaRPr>
          </a:p>
        </p:txBody>
      </p:sp>
      <p:sp>
        <p:nvSpPr>
          <p:cNvPr id="112" name="正方形/長方形 111">
            <a:extLst>
              <a:ext uri="{FF2B5EF4-FFF2-40B4-BE49-F238E27FC236}">
                <a16:creationId xmlns:a16="http://schemas.microsoft.com/office/drawing/2014/main" id="{4EE1E642-B254-8CF5-B60E-F6E5B2B41EF9}"/>
              </a:ext>
            </a:extLst>
          </p:cNvPr>
          <p:cNvSpPr/>
          <p:nvPr/>
        </p:nvSpPr>
        <p:spPr>
          <a:xfrm>
            <a:off x="1925426" y="2214922"/>
            <a:ext cx="3004217" cy="3271458"/>
          </a:xfrm>
          <a:prstGeom prst="rect">
            <a:avLst/>
          </a:prstGeom>
          <a:solidFill>
            <a:srgbClr val="FFFFFF"/>
          </a:solidFill>
          <a:ln w="19050" cap="flat" cmpd="sng" algn="ctr">
            <a:solidFill>
              <a:srgbClr val="000000"/>
            </a:solidFill>
            <a:prstDash val="lgDash"/>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600" b="0" i="0" u="none" strike="noStrike" kern="0" cap="none" spc="0" normalizeH="0" baseline="0" noProof="0">
              <a:ln>
                <a:noFill/>
              </a:ln>
              <a:solidFill>
                <a:srgbClr val="000000"/>
              </a:solidFill>
              <a:effectLst/>
              <a:uLnTx/>
              <a:uFillTx/>
              <a:latin typeface="Meiryo UI" panose="020B0604030504040204" pitchFamily="50" charset="-128"/>
            </a:endParaRPr>
          </a:p>
        </p:txBody>
      </p:sp>
      <p:sp>
        <p:nvSpPr>
          <p:cNvPr id="113" name="矢印: 右 112">
            <a:extLst>
              <a:ext uri="{FF2B5EF4-FFF2-40B4-BE49-F238E27FC236}">
                <a16:creationId xmlns:a16="http://schemas.microsoft.com/office/drawing/2014/main" id="{A32F8B8E-C318-61D0-677F-9D8580B5EB16}"/>
              </a:ext>
            </a:extLst>
          </p:cNvPr>
          <p:cNvSpPr/>
          <p:nvPr/>
        </p:nvSpPr>
        <p:spPr>
          <a:xfrm>
            <a:off x="7002872" y="4546631"/>
            <a:ext cx="2555162" cy="465053"/>
          </a:xfrm>
          <a:prstGeom prst="rightArrow">
            <a:avLst/>
          </a:prstGeom>
          <a:solidFill>
            <a:srgbClr val="D76B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14" name="矢印: 右 113">
            <a:extLst>
              <a:ext uri="{FF2B5EF4-FFF2-40B4-BE49-F238E27FC236}">
                <a16:creationId xmlns:a16="http://schemas.microsoft.com/office/drawing/2014/main" id="{D4C26935-243C-5D83-AFDA-6729B01F3000}"/>
              </a:ext>
            </a:extLst>
          </p:cNvPr>
          <p:cNvSpPr/>
          <p:nvPr/>
        </p:nvSpPr>
        <p:spPr>
          <a:xfrm>
            <a:off x="7024867" y="3324282"/>
            <a:ext cx="2511173" cy="465053"/>
          </a:xfrm>
          <a:prstGeom prst="rightArrow">
            <a:avLst/>
          </a:prstGeom>
          <a:solidFill>
            <a:srgbClr val="E6B6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15" name="正方形/長方形 114">
            <a:extLst>
              <a:ext uri="{FF2B5EF4-FFF2-40B4-BE49-F238E27FC236}">
                <a16:creationId xmlns:a16="http://schemas.microsoft.com/office/drawing/2014/main" id="{4F4EDD58-951A-E5F9-4DB4-D069DD7B867B}"/>
              </a:ext>
            </a:extLst>
          </p:cNvPr>
          <p:cNvSpPr/>
          <p:nvPr/>
        </p:nvSpPr>
        <p:spPr>
          <a:xfrm>
            <a:off x="7719258" y="4463490"/>
            <a:ext cx="1122390" cy="987143"/>
          </a:xfrm>
          <a:prstGeom prst="rect">
            <a:avLst/>
          </a:prstGeom>
          <a:solidFill>
            <a:srgbClr val="FFFFFF"/>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16" name="正方形/長方形 115">
            <a:extLst>
              <a:ext uri="{FF2B5EF4-FFF2-40B4-BE49-F238E27FC236}">
                <a16:creationId xmlns:a16="http://schemas.microsoft.com/office/drawing/2014/main" id="{065BEA4B-55A7-4C4D-4594-168D87B1DF32}"/>
              </a:ext>
            </a:extLst>
          </p:cNvPr>
          <p:cNvSpPr/>
          <p:nvPr/>
        </p:nvSpPr>
        <p:spPr>
          <a:xfrm>
            <a:off x="7719258" y="2964248"/>
            <a:ext cx="1122390" cy="1104780"/>
          </a:xfrm>
          <a:prstGeom prst="rect">
            <a:avLst/>
          </a:prstGeom>
          <a:solidFill>
            <a:srgbClr val="FFFFFF"/>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17" name="テキスト ボックス 43">
            <a:extLst>
              <a:ext uri="{FF2B5EF4-FFF2-40B4-BE49-F238E27FC236}">
                <a16:creationId xmlns:a16="http://schemas.microsoft.com/office/drawing/2014/main" id="{867F971B-8E9A-9789-4E6B-D1E13049AC74}"/>
              </a:ext>
            </a:extLst>
          </p:cNvPr>
          <p:cNvSpPr txBox="1"/>
          <p:nvPr/>
        </p:nvSpPr>
        <p:spPr>
          <a:xfrm>
            <a:off x="1259330" y="5767522"/>
            <a:ext cx="10538636" cy="1015663"/>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72BC"/>
                </a:solidFill>
                <a:effectLst/>
                <a:uLnTx/>
                <a:uFillTx/>
                <a:latin typeface="BIZ UDPゴシック" panose="020B0400000000000000" pitchFamily="50" charset="-128"/>
                <a:ea typeface="BIZ UDPゴシック" panose="020B0400000000000000" pitchFamily="50" charset="-128"/>
                <a:cs typeface="+mn-cs"/>
              </a:rPr>
              <a:t>ステップ</a:t>
            </a:r>
            <a:r>
              <a:rPr kumimoji="1" lang="en-US" altLang="ja-JP" sz="2000" b="1" i="0" u="none" strike="noStrike" kern="1200" cap="none" spc="0" normalizeH="0" baseline="0" noProof="0" dirty="0">
                <a:ln>
                  <a:noFill/>
                </a:ln>
                <a:solidFill>
                  <a:srgbClr val="0072BC"/>
                </a:solidFill>
                <a:effectLst/>
                <a:uLnTx/>
                <a:uFillTx/>
                <a:latin typeface="BIZ UDPゴシック" panose="020B0400000000000000" pitchFamily="50" charset="-128"/>
                <a:ea typeface="BIZ UDPゴシック" panose="020B0400000000000000" pitchFamily="50" charset="-128"/>
                <a:cs typeface="+mn-cs"/>
              </a:rPr>
              <a:t>1</a:t>
            </a:r>
            <a:r>
              <a:rPr kumimoji="1" lang="en-US" altLang="ja-JP" sz="2000" b="0" i="0" u="none" strike="noStrike" kern="1200" cap="none" spc="0" normalizeH="0" baseline="0" noProof="0" dirty="0">
                <a:ln>
                  <a:noFill/>
                </a:ln>
                <a:solidFill>
                  <a:srgbClr val="0072BC"/>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依存関係分析を用いて，システムの依存グラフを作成</a:t>
            </a:r>
            <a:endParaRPr kumimoji="1" lang="en-US" altLang="ja-JP"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E6B600"/>
                </a:solidFill>
                <a:effectLst/>
                <a:uLnTx/>
                <a:uFillTx/>
                <a:latin typeface="BIZ UDPゴシック" panose="020B0400000000000000" pitchFamily="50" charset="-128"/>
                <a:ea typeface="BIZ UDPゴシック" panose="020B0400000000000000" pitchFamily="50" charset="-128"/>
                <a:cs typeface="+mn-cs"/>
              </a:rPr>
              <a:t>ステップ</a:t>
            </a:r>
            <a:r>
              <a:rPr kumimoji="1" lang="en-US" altLang="ja-JP" sz="2000" b="1" i="0" u="none" strike="noStrike" kern="1200" cap="none" spc="0" normalizeH="0" baseline="0" noProof="0" dirty="0">
                <a:ln>
                  <a:noFill/>
                </a:ln>
                <a:solidFill>
                  <a:srgbClr val="E6B600"/>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2000" b="1" i="0" u="none" strike="noStrike" kern="1200" cap="none" spc="0" normalizeH="0" baseline="0" noProof="0" dirty="0">
                <a:ln>
                  <a:noFill/>
                </a:ln>
                <a:solidFill>
                  <a:srgbClr val="E6B6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srgbClr val="E6B60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依存グラフをもとに，コストを試算</a:t>
            </a:r>
            <a:endParaRPr kumimoji="1" lang="en-US" altLang="ja-JP"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D76B00"/>
                </a:solidFill>
                <a:effectLst/>
                <a:uLnTx/>
                <a:uFillTx/>
                <a:latin typeface="BIZ UDPゴシック" panose="020B0400000000000000" pitchFamily="50" charset="-128"/>
                <a:ea typeface="BIZ UDPゴシック" panose="020B0400000000000000" pitchFamily="50" charset="-128"/>
                <a:cs typeface="+mn-cs"/>
              </a:rPr>
              <a:t>ステップ</a:t>
            </a:r>
            <a:r>
              <a:rPr kumimoji="1" lang="en-US" altLang="ja-JP" sz="2000" b="1" i="0" u="none" strike="noStrike" kern="1200" cap="none" spc="0" normalizeH="0" baseline="0" noProof="0" dirty="0">
                <a:ln>
                  <a:noFill/>
                </a:ln>
                <a:solidFill>
                  <a:srgbClr val="D76B00"/>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2000" b="1" i="0" u="none" strike="noStrike" kern="1200" cap="none" spc="0" normalizeH="0" baseline="0" noProof="0" dirty="0">
                <a:ln>
                  <a:noFill/>
                </a:ln>
                <a:solidFill>
                  <a:srgbClr val="D76B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2000" b="1" i="0" u="none" strike="noStrike" kern="1200" cap="none" spc="0" normalizeH="0" baseline="0" noProof="0" dirty="0">
                <a:ln>
                  <a:noFill/>
                </a:ln>
                <a:solidFill>
                  <a:srgbClr val="D76B0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依存グラフをもとに，効果を試算</a:t>
            </a:r>
            <a:endParaRPr kumimoji="1" lang="en-US" altLang="ja-JP"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pic>
        <p:nvPicPr>
          <p:cNvPr id="118" name="Picture 6" descr="Arithmetic, formula, mathematical formula, mathematics, maths icon - Download on Iconfinder">
            <a:extLst>
              <a:ext uri="{FF2B5EF4-FFF2-40B4-BE49-F238E27FC236}">
                <a16:creationId xmlns:a16="http://schemas.microsoft.com/office/drawing/2014/main" id="{0A58461F-5233-C101-238D-32E4B83E2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2159" y="3174993"/>
            <a:ext cx="736589" cy="736589"/>
          </a:xfrm>
          <a:prstGeom prst="rect">
            <a:avLst/>
          </a:prstGeom>
          <a:noFill/>
          <a:extLst>
            <a:ext uri="{909E8E84-426E-40DD-AFC4-6F175D3DCCD1}">
              <a14:hiddenFill xmlns:a14="http://schemas.microsoft.com/office/drawing/2010/main">
                <a:solidFill>
                  <a:srgbClr val="FFFFFF"/>
                </a:solidFill>
              </a14:hiddenFill>
            </a:ext>
          </a:extLst>
        </p:spPr>
      </p:pic>
      <p:pic>
        <p:nvPicPr>
          <p:cNvPr id="119" name="Picture 6" descr="Arithmetic, formula, mathematical formula, mathematics, maths icon - Download on Iconfinder">
            <a:extLst>
              <a:ext uri="{FF2B5EF4-FFF2-40B4-BE49-F238E27FC236}">
                <a16:creationId xmlns:a16="http://schemas.microsoft.com/office/drawing/2014/main" id="{ECFBA796-803A-021F-B239-34634DA4D9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2159" y="4663681"/>
            <a:ext cx="736589" cy="736589"/>
          </a:xfrm>
          <a:prstGeom prst="rect">
            <a:avLst/>
          </a:prstGeom>
          <a:noFill/>
          <a:extLst>
            <a:ext uri="{909E8E84-426E-40DD-AFC4-6F175D3DCCD1}">
              <a14:hiddenFill xmlns:a14="http://schemas.microsoft.com/office/drawing/2010/main">
                <a:solidFill>
                  <a:srgbClr val="FFFFFF"/>
                </a:solidFill>
              </a14:hiddenFill>
            </a:ext>
          </a:extLst>
        </p:spPr>
      </p:pic>
      <p:grpSp>
        <p:nvGrpSpPr>
          <p:cNvPr id="120" name="グループ化 119">
            <a:extLst>
              <a:ext uri="{FF2B5EF4-FFF2-40B4-BE49-F238E27FC236}">
                <a16:creationId xmlns:a16="http://schemas.microsoft.com/office/drawing/2014/main" id="{D1B34FA6-04AF-BC0D-9F31-EC1D5ADF885A}"/>
              </a:ext>
            </a:extLst>
          </p:cNvPr>
          <p:cNvGrpSpPr/>
          <p:nvPr/>
        </p:nvGrpSpPr>
        <p:grpSpPr>
          <a:xfrm>
            <a:off x="620319" y="3612918"/>
            <a:ext cx="1197652" cy="1118305"/>
            <a:chOff x="1192127" y="2310695"/>
            <a:chExt cx="1423239" cy="1328947"/>
          </a:xfrm>
        </p:grpSpPr>
        <p:pic>
          <p:nvPicPr>
            <p:cNvPr id="145" name="図 144" descr="図形&#10;&#10;低い精度で自動的に生成された説明">
              <a:extLst>
                <a:ext uri="{FF2B5EF4-FFF2-40B4-BE49-F238E27FC236}">
                  <a16:creationId xmlns:a16="http://schemas.microsoft.com/office/drawing/2014/main" id="{D610E1B0-6927-44D4-55A8-478DD83F5D4E}"/>
                </a:ext>
              </a:extLst>
            </p:cNvPr>
            <p:cNvPicPr>
              <a:picLocks noChangeAspect="1"/>
            </p:cNvPicPr>
            <p:nvPr/>
          </p:nvPicPr>
          <p:blipFill>
            <a:blip r:embed="rId3"/>
            <a:stretch>
              <a:fillRect/>
            </a:stretch>
          </p:blipFill>
          <p:spPr>
            <a:xfrm>
              <a:off x="1192127" y="2310695"/>
              <a:ext cx="952500" cy="952500"/>
            </a:xfrm>
            <a:prstGeom prst="rect">
              <a:avLst/>
            </a:prstGeom>
          </p:spPr>
        </p:pic>
        <p:pic>
          <p:nvPicPr>
            <p:cNvPr id="146" name="Picture 2" descr="サーバーのアイコン02の無料イラスト / イラストセンター">
              <a:extLst>
                <a:ext uri="{FF2B5EF4-FFF2-40B4-BE49-F238E27FC236}">
                  <a16:creationId xmlns:a16="http://schemas.microsoft.com/office/drawing/2014/main" id="{DEACC5F1-5096-5FB3-1A3B-0DA499E297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1378" y="2834151"/>
              <a:ext cx="1073988" cy="805491"/>
            </a:xfrm>
            <a:prstGeom prst="rect">
              <a:avLst/>
            </a:prstGeom>
            <a:noFill/>
            <a:extLst>
              <a:ext uri="{909E8E84-426E-40DD-AFC4-6F175D3DCCD1}">
                <a14:hiddenFill xmlns:a14="http://schemas.microsoft.com/office/drawing/2010/main">
                  <a:solidFill>
                    <a:srgbClr val="FFFFFF"/>
                  </a:solidFill>
                </a14:hiddenFill>
              </a:ext>
            </a:extLst>
          </p:spPr>
        </p:pic>
      </p:grpSp>
      <p:sp>
        <p:nvSpPr>
          <p:cNvPr id="121" name="テキスト ボックス 50">
            <a:extLst>
              <a:ext uri="{FF2B5EF4-FFF2-40B4-BE49-F238E27FC236}">
                <a16:creationId xmlns:a16="http://schemas.microsoft.com/office/drawing/2014/main" id="{E06B3C86-896D-3225-13FE-80E500DCB1C7}"/>
              </a:ext>
            </a:extLst>
          </p:cNvPr>
          <p:cNvSpPr txBox="1"/>
          <p:nvPr/>
        </p:nvSpPr>
        <p:spPr>
          <a:xfrm>
            <a:off x="394034" y="3001463"/>
            <a:ext cx="1827025" cy="42640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288000"/>
            <a:r>
              <a:rPr lang="ja-JP" altLang="en-US" sz="2000" dirty="0">
                <a:solidFill>
                  <a:srgbClr val="000000"/>
                </a:solidFill>
                <a:latin typeface="Meiryo UI"/>
              </a:rPr>
              <a:t>システム情報</a:t>
            </a:r>
            <a:endParaRPr lang="en-US" altLang="ja-JP" sz="2000" dirty="0">
              <a:solidFill>
                <a:srgbClr val="000000"/>
              </a:solidFill>
              <a:latin typeface="Meiryo UI"/>
            </a:endParaRPr>
          </a:p>
        </p:txBody>
      </p:sp>
      <p:sp>
        <p:nvSpPr>
          <p:cNvPr id="122" name="矢印: 右 121">
            <a:extLst>
              <a:ext uri="{FF2B5EF4-FFF2-40B4-BE49-F238E27FC236}">
                <a16:creationId xmlns:a16="http://schemas.microsoft.com/office/drawing/2014/main" id="{73094155-C8DB-C09F-F2DA-8079E3936101}"/>
              </a:ext>
            </a:extLst>
          </p:cNvPr>
          <p:cNvSpPr/>
          <p:nvPr/>
        </p:nvSpPr>
        <p:spPr>
          <a:xfrm>
            <a:off x="2171948" y="3773897"/>
            <a:ext cx="2511173" cy="599102"/>
          </a:xfrm>
          <a:prstGeom prst="rightArrow">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grpSp>
        <p:nvGrpSpPr>
          <p:cNvPr id="123" name="グループ化 122">
            <a:extLst>
              <a:ext uri="{FF2B5EF4-FFF2-40B4-BE49-F238E27FC236}">
                <a16:creationId xmlns:a16="http://schemas.microsoft.com/office/drawing/2014/main" id="{8A077010-A558-3305-B384-E410094680B2}"/>
              </a:ext>
            </a:extLst>
          </p:cNvPr>
          <p:cNvGrpSpPr/>
          <p:nvPr/>
        </p:nvGrpSpPr>
        <p:grpSpPr>
          <a:xfrm>
            <a:off x="2866339" y="3639592"/>
            <a:ext cx="1122390" cy="1160201"/>
            <a:chOff x="3286147" y="1817926"/>
            <a:chExt cx="1122390" cy="1160201"/>
          </a:xfrm>
        </p:grpSpPr>
        <p:sp>
          <p:nvSpPr>
            <p:cNvPr id="142" name="正方形/長方形 141">
              <a:extLst>
                <a:ext uri="{FF2B5EF4-FFF2-40B4-BE49-F238E27FC236}">
                  <a16:creationId xmlns:a16="http://schemas.microsoft.com/office/drawing/2014/main" id="{CE2E68DE-C96E-B721-3114-654017C729EE}"/>
                </a:ext>
              </a:extLst>
            </p:cNvPr>
            <p:cNvSpPr/>
            <p:nvPr/>
          </p:nvSpPr>
          <p:spPr>
            <a:xfrm>
              <a:off x="3286147" y="1817926"/>
              <a:ext cx="1122390" cy="1104780"/>
            </a:xfrm>
            <a:prstGeom prst="rect">
              <a:avLst/>
            </a:prstGeom>
            <a:solidFill>
              <a:srgbClr val="FFFFFF"/>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pic>
          <p:nvPicPr>
            <p:cNvPr id="143" name="図 142" descr="図形&#10;&#10;低い精度で自動的に生成された説明">
              <a:extLst>
                <a:ext uri="{FF2B5EF4-FFF2-40B4-BE49-F238E27FC236}">
                  <a16:creationId xmlns:a16="http://schemas.microsoft.com/office/drawing/2014/main" id="{28252DA1-A2E6-9FBE-0428-69EB3FD8EA20}"/>
                </a:ext>
              </a:extLst>
            </p:cNvPr>
            <p:cNvPicPr>
              <a:picLocks noChangeAspect="1"/>
            </p:cNvPicPr>
            <p:nvPr/>
          </p:nvPicPr>
          <p:blipFill>
            <a:blip r:embed="rId3"/>
            <a:stretch>
              <a:fillRect/>
            </a:stretch>
          </p:blipFill>
          <p:spPr>
            <a:xfrm>
              <a:off x="3286147" y="1817926"/>
              <a:ext cx="684035" cy="684035"/>
            </a:xfrm>
            <a:prstGeom prst="rect">
              <a:avLst/>
            </a:prstGeom>
            <a:noFill/>
          </p:spPr>
        </p:pic>
        <p:pic>
          <p:nvPicPr>
            <p:cNvPr id="144" name="Picture 2" descr="データ解析シンボル | 無料のアイコン">
              <a:extLst>
                <a:ext uri="{FF2B5EF4-FFF2-40B4-BE49-F238E27FC236}">
                  <a16:creationId xmlns:a16="http://schemas.microsoft.com/office/drawing/2014/main" id="{012E9430-894C-62D7-0834-38A58A3431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7522" y="2101827"/>
              <a:ext cx="876300" cy="876300"/>
            </a:xfrm>
            <a:prstGeom prst="rect">
              <a:avLst/>
            </a:prstGeom>
            <a:noFill/>
            <a:extLst>
              <a:ext uri="{909E8E84-426E-40DD-AFC4-6F175D3DCCD1}">
                <a14:hiddenFill xmlns:a14="http://schemas.microsoft.com/office/drawing/2010/main">
                  <a:solidFill>
                    <a:srgbClr val="FFFFFF"/>
                  </a:solidFill>
                </a14:hiddenFill>
              </a:ext>
            </a:extLst>
          </p:spPr>
        </p:pic>
      </p:grpSp>
      <p:pic>
        <p:nvPicPr>
          <p:cNvPr id="124" name="図 123" descr="図形&#10;&#10;低い精度で自動的に生成された説明">
            <a:extLst>
              <a:ext uri="{FF2B5EF4-FFF2-40B4-BE49-F238E27FC236}">
                <a16:creationId xmlns:a16="http://schemas.microsoft.com/office/drawing/2014/main" id="{C8997CD8-1250-B4BB-1D1A-71E3EF78C75A}"/>
              </a:ext>
            </a:extLst>
          </p:cNvPr>
          <p:cNvPicPr>
            <a:picLocks noChangeAspect="1"/>
          </p:cNvPicPr>
          <p:nvPr/>
        </p:nvPicPr>
        <p:blipFill>
          <a:blip r:embed="rId3"/>
          <a:stretch>
            <a:fillRect/>
          </a:stretch>
        </p:blipFill>
        <p:spPr>
          <a:xfrm>
            <a:off x="5044173" y="3427868"/>
            <a:ext cx="554303" cy="554303"/>
          </a:xfrm>
          <a:prstGeom prst="rect">
            <a:avLst/>
          </a:prstGeom>
        </p:spPr>
      </p:pic>
      <p:pic>
        <p:nvPicPr>
          <p:cNvPr id="125" name="Picture 2" descr="サーバーのアイコン02の無料イラスト / イラストセンター">
            <a:extLst>
              <a:ext uri="{FF2B5EF4-FFF2-40B4-BE49-F238E27FC236}">
                <a16:creationId xmlns:a16="http://schemas.microsoft.com/office/drawing/2014/main" id="{E69EFEB8-E2D1-BB1B-FCF2-497830B20D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2160" y="4341805"/>
            <a:ext cx="903757" cy="677818"/>
          </a:xfrm>
          <a:prstGeom prst="rect">
            <a:avLst/>
          </a:prstGeom>
          <a:noFill/>
          <a:extLst>
            <a:ext uri="{909E8E84-426E-40DD-AFC4-6F175D3DCCD1}">
              <a14:hiddenFill xmlns:a14="http://schemas.microsoft.com/office/drawing/2010/main">
                <a:solidFill>
                  <a:srgbClr val="FFFFFF"/>
                </a:solidFill>
              </a14:hiddenFill>
            </a:ext>
          </a:extLst>
        </p:spPr>
      </p:pic>
      <p:pic>
        <p:nvPicPr>
          <p:cNvPr id="126" name="図 125" descr="図形&#10;&#10;低い精度で自動的に生成された説明">
            <a:extLst>
              <a:ext uri="{FF2B5EF4-FFF2-40B4-BE49-F238E27FC236}">
                <a16:creationId xmlns:a16="http://schemas.microsoft.com/office/drawing/2014/main" id="{06CB2DA0-0A84-729F-95A4-ECD3BB43875C}"/>
              </a:ext>
            </a:extLst>
          </p:cNvPr>
          <p:cNvPicPr>
            <a:picLocks noChangeAspect="1"/>
          </p:cNvPicPr>
          <p:nvPr/>
        </p:nvPicPr>
        <p:blipFill>
          <a:blip r:embed="rId3"/>
          <a:stretch>
            <a:fillRect/>
          </a:stretch>
        </p:blipFill>
        <p:spPr>
          <a:xfrm>
            <a:off x="6021393" y="3445552"/>
            <a:ext cx="554303" cy="554303"/>
          </a:xfrm>
          <a:prstGeom prst="rect">
            <a:avLst/>
          </a:prstGeom>
        </p:spPr>
      </p:pic>
      <p:sp>
        <p:nvSpPr>
          <p:cNvPr id="127" name="テキスト ボックス 62">
            <a:extLst>
              <a:ext uri="{FF2B5EF4-FFF2-40B4-BE49-F238E27FC236}">
                <a16:creationId xmlns:a16="http://schemas.microsoft.com/office/drawing/2014/main" id="{721A853C-7C3E-21CC-1783-4E5785B62120}"/>
              </a:ext>
            </a:extLst>
          </p:cNvPr>
          <p:cNvSpPr txBox="1"/>
          <p:nvPr/>
        </p:nvSpPr>
        <p:spPr>
          <a:xfrm>
            <a:off x="7304057" y="2736027"/>
            <a:ext cx="1916674" cy="377856"/>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000" dirty="0">
                <a:solidFill>
                  <a:srgbClr val="000000"/>
                </a:solidFill>
                <a:latin typeface="Meiryo UI"/>
              </a:rPr>
              <a:t>コスト試算モデル</a:t>
            </a:r>
          </a:p>
        </p:txBody>
      </p:sp>
      <p:sp>
        <p:nvSpPr>
          <p:cNvPr id="128" name="テキスト ボックス 63">
            <a:extLst>
              <a:ext uri="{FF2B5EF4-FFF2-40B4-BE49-F238E27FC236}">
                <a16:creationId xmlns:a16="http://schemas.microsoft.com/office/drawing/2014/main" id="{916483E0-DB4B-B90C-CDAC-1150CC8563D6}"/>
              </a:ext>
            </a:extLst>
          </p:cNvPr>
          <p:cNvSpPr txBox="1"/>
          <p:nvPr/>
        </p:nvSpPr>
        <p:spPr>
          <a:xfrm>
            <a:off x="7304057" y="4263038"/>
            <a:ext cx="1916674" cy="377856"/>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000" dirty="0">
                <a:solidFill>
                  <a:srgbClr val="000000"/>
                </a:solidFill>
                <a:latin typeface="Meiryo UI"/>
              </a:rPr>
              <a:t>効果試算モデル</a:t>
            </a:r>
          </a:p>
        </p:txBody>
      </p:sp>
      <p:sp>
        <p:nvSpPr>
          <p:cNvPr id="129" name="テキスト ボックス 64">
            <a:extLst>
              <a:ext uri="{FF2B5EF4-FFF2-40B4-BE49-F238E27FC236}">
                <a16:creationId xmlns:a16="http://schemas.microsoft.com/office/drawing/2014/main" id="{4E996A65-C710-6505-4326-DCBAD88561A9}"/>
              </a:ext>
            </a:extLst>
          </p:cNvPr>
          <p:cNvSpPr txBox="1"/>
          <p:nvPr/>
        </p:nvSpPr>
        <p:spPr>
          <a:xfrm>
            <a:off x="2144039" y="2371751"/>
            <a:ext cx="2511173" cy="46071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000" b="1" dirty="0">
                <a:solidFill>
                  <a:srgbClr val="000000"/>
                </a:solidFill>
                <a:latin typeface="Meiryo UI"/>
              </a:rPr>
              <a:t>依存関係分析</a:t>
            </a:r>
          </a:p>
        </p:txBody>
      </p:sp>
      <p:sp>
        <p:nvSpPr>
          <p:cNvPr id="130" name="テキスト ボックス 65">
            <a:extLst>
              <a:ext uri="{FF2B5EF4-FFF2-40B4-BE49-F238E27FC236}">
                <a16:creationId xmlns:a16="http://schemas.microsoft.com/office/drawing/2014/main" id="{971EBADF-1DEC-4EC9-CB13-3B8891D719FC}"/>
              </a:ext>
            </a:extLst>
          </p:cNvPr>
          <p:cNvSpPr txBox="1"/>
          <p:nvPr/>
        </p:nvSpPr>
        <p:spPr>
          <a:xfrm>
            <a:off x="4945930" y="2896070"/>
            <a:ext cx="1696152" cy="46071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000" dirty="0">
                <a:solidFill>
                  <a:srgbClr val="000000"/>
                </a:solidFill>
                <a:latin typeface="Meiryo UI"/>
              </a:rPr>
              <a:t>依存グラフ</a:t>
            </a:r>
          </a:p>
        </p:txBody>
      </p:sp>
      <p:sp>
        <p:nvSpPr>
          <p:cNvPr id="131" name="テキスト ボックス 66">
            <a:extLst>
              <a:ext uri="{FF2B5EF4-FFF2-40B4-BE49-F238E27FC236}">
                <a16:creationId xmlns:a16="http://schemas.microsoft.com/office/drawing/2014/main" id="{1DA4E369-6D66-4975-1728-246C2E969327}"/>
              </a:ext>
            </a:extLst>
          </p:cNvPr>
          <p:cNvSpPr txBox="1"/>
          <p:nvPr/>
        </p:nvSpPr>
        <p:spPr>
          <a:xfrm>
            <a:off x="6732547" y="2329192"/>
            <a:ext cx="3028495" cy="46071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000" b="1" dirty="0">
                <a:solidFill>
                  <a:srgbClr val="000000"/>
                </a:solidFill>
                <a:latin typeface="Meiryo UI"/>
              </a:rPr>
              <a:t>試算モデルで見積もり</a:t>
            </a:r>
          </a:p>
        </p:txBody>
      </p:sp>
      <p:sp>
        <p:nvSpPr>
          <p:cNvPr id="132" name="矢印: 右 131">
            <a:extLst>
              <a:ext uri="{FF2B5EF4-FFF2-40B4-BE49-F238E27FC236}">
                <a16:creationId xmlns:a16="http://schemas.microsoft.com/office/drawing/2014/main" id="{8B499D6E-62E0-D145-8106-647AD42688C8}"/>
              </a:ext>
            </a:extLst>
          </p:cNvPr>
          <p:cNvSpPr/>
          <p:nvPr/>
        </p:nvSpPr>
        <p:spPr>
          <a:xfrm>
            <a:off x="716838" y="5767522"/>
            <a:ext cx="542444" cy="308980"/>
          </a:xfrm>
          <a:prstGeom prst="rightArrow">
            <a:avLst/>
          </a:prstGeom>
          <a:solidFill>
            <a:srgbClr val="0072BC"/>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33" name="矢印: 右 132">
            <a:extLst>
              <a:ext uri="{FF2B5EF4-FFF2-40B4-BE49-F238E27FC236}">
                <a16:creationId xmlns:a16="http://schemas.microsoft.com/office/drawing/2014/main" id="{7814DE61-B158-9A56-8664-20E76513CB76}"/>
              </a:ext>
            </a:extLst>
          </p:cNvPr>
          <p:cNvSpPr/>
          <p:nvPr/>
        </p:nvSpPr>
        <p:spPr>
          <a:xfrm>
            <a:off x="716838" y="6120863"/>
            <a:ext cx="542444" cy="308980"/>
          </a:xfrm>
          <a:prstGeom prst="rightArrow">
            <a:avLst/>
          </a:prstGeom>
          <a:solidFill>
            <a:srgbClr val="E6B6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134" name="矢印: 右 133">
            <a:extLst>
              <a:ext uri="{FF2B5EF4-FFF2-40B4-BE49-F238E27FC236}">
                <a16:creationId xmlns:a16="http://schemas.microsoft.com/office/drawing/2014/main" id="{09E54869-82D7-569E-286A-237608D83DB9}"/>
              </a:ext>
            </a:extLst>
          </p:cNvPr>
          <p:cNvSpPr/>
          <p:nvPr/>
        </p:nvSpPr>
        <p:spPr>
          <a:xfrm>
            <a:off x="716838" y="6474205"/>
            <a:ext cx="542444" cy="308980"/>
          </a:xfrm>
          <a:prstGeom prst="rightArrow">
            <a:avLst/>
          </a:prstGeom>
          <a:solidFill>
            <a:srgbClr val="D76B00"/>
          </a:solidFill>
          <a:ln w="3175" cap="flat" cmpd="sng" algn="ctr">
            <a:noFill/>
            <a:prstDash val="soli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cxnSp>
        <p:nvCxnSpPr>
          <p:cNvPr id="135" name="直線矢印コネクタ 134">
            <a:extLst>
              <a:ext uri="{FF2B5EF4-FFF2-40B4-BE49-F238E27FC236}">
                <a16:creationId xmlns:a16="http://schemas.microsoft.com/office/drawing/2014/main" id="{0ED697D8-C71D-61D0-B0BB-9BD5A3907969}"/>
              </a:ext>
            </a:extLst>
          </p:cNvPr>
          <p:cNvCxnSpPr>
            <a:cxnSpLocks/>
          </p:cNvCxnSpPr>
          <p:nvPr/>
        </p:nvCxnSpPr>
        <p:spPr>
          <a:xfrm>
            <a:off x="5629558" y="3705020"/>
            <a:ext cx="365266" cy="0"/>
          </a:xfrm>
          <a:prstGeom prst="straightConnector1">
            <a:avLst/>
          </a:prstGeom>
          <a:noFill/>
          <a:ln w="38100" cap="flat" cmpd="sng" algn="ctr">
            <a:solidFill>
              <a:srgbClr val="000000"/>
            </a:solidFill>
            <a:prstDash val="solid"/>
            <a:headEnd type="triangle"/>
            <a:tailEnd type="triangle"/>
          </a:ln>
          <a:effectLst/>
        </p:spPr>
      </p:cxnSp>
      <p:cxnSp>
        <p:nvCxnSpPr>
          <p:cNvPr id="136" name="直線矢印コネクタ 135">
            <a:extLst>
              <a:ext uri="{FF2B5EF4-FFF2-40B4-BE49-F238E27FC236}">
                <a16:creationId xmlns:a16="http://schemas.microsoft.com/office/drawing/2014/main" id="{20DC0834-375A-334B-A77D-0D8AA0372B78}"/>
              </a:ext>
            </a:extLst>
          </p:cNvPr>
          <p:cNvCxnSpPr>
            <a:cxnSpLocks/>
          </p:cNvCxnSpPr>
          <p:nvPr/>
        </p:nvCxnSpPr>
        <p:spPr>
          <a:xfrm>
            <a:off x="5376272" y="4086471"/>
            <a:ext cx="241441" cy="287149"/>
          </a:xfrm>
          <a:prstGeom prst="straightConnector1">
            <a:avLst/>
          </a:prstGeom>
          <a:noFill/>
          <a:ln w="38100" cap="flat" cmpd="sng" algn="ctr">
            <a:solidFill>
              <a:srgbClr val="000000"/>
            </a:solidFill>
            <a:prstDash val="solid"/>
            <a:headEnd type="triangle"/>
            <a:tailEnd type="triangle"/>
          </a:ln>
          <a:effectLst/>
        </p:spPr>
      </p:cxnSp>
      <p:cxnSp>
        <p:nvCxnSpPr>
          <p:cNvPr id="137" name="直線矢印コネクタ 136">
            <a:extLst>
              <a:ext uri="{FF2B5EF4-FFF2-40B4-BE49-F238E27FC236}">
                <a16:creationId xmlns:a16="http://schemas.microsoft.com/office/drawing/2014/main" id="{DF90FF12-565A-255F-91E9-0DDCB46D01BA}"/>
              </a:ext>
            </a:extLst>
          </p:cNvPr>
          <p:cNvCxnSpPr>
            <a:cxnSpLocks/>
          </p:cNvCxnSpPr>
          <p:nvPr/>
        </p:nvCxnSpPr>
        <p:spPr>
          <a:xfrm flipH="1">
            <a:off x="5994824" y="4085683"/>
            <a:ext cx="241441" cy="287149"/>
          </a:xfrm>
          <a:prstGeom prst="straightConnector1">
            <a:avLst/>
          </a:prstGeom>
          <a:noFill/>
          <a:ln w="38100" cap="flat" cmpd="sng" algn="ctr">
            <a:solidFill>
              <a:srgbClr val="000000"/>
            </a:solidFill>
            <a:prstDash val="solid"/>
            <a:headEnd type="triangle"/>
            <a:tailEnd type="triangle"/>
          </a:ln>
          <a:effectLst/>
        </p:spPr>
      </p:cxnSp>
      <p:pic>
        <p:nvPicPr>
          <p:cNvPr id="138" name="図 137" descr="図形&#10;&#10;低い精度で自動的に生成された説明">
            <a:extLst>
              <a:ext uri="{FF2B5EF4-FFF2-40B4-BE49-F238E27FC236}">
                <a16:creationId xmlns:a16="http://schemas.microsoft.com/office/drawing/2014/main" id="{49086CC7-5012-6D64-268B-0E6B5D28DC9E}"/>
              </a:ext>
            </a:extLst>
          </p:cNvPr>
          <p:cNvPicPr>
            <a:picLocks noChangeAspect="1"/>
          </p:cNvPicPr>
          <p:nvPr/>
        </p:nvPicPr>
        <p:blipFill>
          <a:blip r:embed="rId6"/>
          <a:stretch>
            <a:fillRect/>
          </a:stretch>
        </p:blipFill>
        <p:spPr>
          <a:xfrm>
            <a:off x="10221852" y="4644600"/>
            <a:ext cx="774532" cy="774532"/>
          </a:xfrm>
          <a:prstGeom prst="rect">
            <a:avLst/>
          </a:prstGeom>
        </p:spPr>
      </p:pic>
      <p:pic>
        <p:nvPicPr>
          <p:cNvPr id="139" name="図 138" descr="図形&#10;&#10;低い精度で自動的に生成された説明">
            <a:extLst>
              <a:ext uri="{FF2B5EF4-FFF2-40B4-BE49-F238E27FC236}">
                <a16:creationId xmlns:a16="http://schemas.microsoft.com/office/drawing/2014/main" id="{19A5D3D4-6022-F18F-287F-53C246F6E3A0}"/>
              </a:ext>
            </a:extLst>
          </p:cNvPr>
          <p:cNvPicPr>
            <a:picLocks noChangeAspect="1"/>
          </p:cNvPicPr>
          <p:nvPr/>
        </p:nvPicPr>
        <p:blipFill>
          <a:blip r:embed="rId7"/>
          <a:stretch>
            <a:fillRect/>
          </a:stretch>
        </p:blipFill>
        <p:spPr>
          <a:xfrm>
            <a:off x="10185475" y="3092994"/>
            <a:ext cx="847287" cy="847287"/>
          </a:xfrm>
          <a:prstGeom prst="rect">
            <a:avLst/>
          </a:prstGeom>
        </p:spPr>
      </p:pic>
      <p:sp>
        <p:nvSpPr>
          <p:cNvPr id="140" name="テキスト ボックス 15">
            <a:extLst>
              <a:ext uri="{FF2B5EF4-FFF2-40B4-BE49-F238E27FC236}">
                <a16:creationId xmlns:a16="http://schemas.microsoft.com/office/drawing/2014/main" id="{A99BC6E7-C511-1EF9-D101-1C665E7C125C}"/>
              </a:ext>
            </a:extLst>
          </p:cNvPr>
          <p:cNvSpPr txBox="1"/>
          <p:nvPr/>
        </p:nvSpPr>
        <p:spPr>
          <a:xfrm>
            <a:off x="9761042" y="2548666"/>
            <a:ext cx="1696152" cy="46071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400" dirty="0">
                <a:solidFill>
                  <a:srgbClr val="000000"/>
                </a:solidFill>
                <a:latin typeface="Meiryo UI"/>
              </a:rPr>
              <a:t>コスト</a:t>
            </a:r>
          </a:p>
        </p:txBody>
      </p:sp>
      <p:sp>
        <p:nvSpPr>
          <p:cNvPr id="141" name="テキスト ボックス 16">
            <a:extLst>
              <a:ext uri="{FF2B5EF4-FFF2-40B4-BE49-F238E27FC236}">
                <a16:creationId xmlns:a16="http://schemas.microsoft.com/office/drawing/2014/main" id="{8F9E72A8-6F75-2086-E5B5-1AE169500BEE}"/>
              </a:ext>
            </a:extLst>
          </p:cNvPr>
          <p:cNvSpPr txBox="1"/>
          <p:nvPr/>
        </p:nvSpPr>
        <p:spPr>
          <a:xfrm>
            <a:off x="9761042" y="4210717"/>
            <a:ext cx="1696152" cy="460715"/>
          </a:xfrm>
          <a:prstGeom prst="rect">
            <a:avLst/>
          </a:prstGeom>
          <a:noFill/>
        </p:spPr>
        <p:txBody>
          <a:bodyPr wrap="square" lIns="0" rIns="0"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288000"/>
            <a:r>
              <a:rPr lang="ja-JP" altLang="en-US" sz="2400" dirty="0">
                <a:solidFill>
                  <a:srgbClr val="000000"/>
                </a:solidFill>
                <a:latin typeface="Meiryo UI"/>
              </a:rPr>
              <a:t>効果</a:t>
            </a:r>
          </a:p>
        </p:txBody>
      </p:sp>
      <p:sp>
        <p:nvSpPr>
          <p:cNvPr id="3" name="スライド番号プレースホルダー 2">
            <a:extLst>
              <a:ext uri="{FF2B5EF4-FFF2-40B4-BE49-F238E27FC236}">
                <a16:creationId xmlns:a16="http://schemas.microsoft.com/office/drawing/2014/main" id="{304D7038-E781-D989-9B9D-3F563F026740}"/>
              </a:ext>
            </a:extLst>
          </p:cNvPr>
          <p:cNvSpPr>
            <a:spLocks noGrp="1"/>
          </p:cNvSpPr>
          <p:nvPr>
            <p:ph type="sldNum" sz="quarter" idx="4"/>
          </p:nvPr>
        </p:nvSpPr>
        <p:spPr/>
        <p:txBody>
          <a:bodyPr/>
          <a:lstStyle/>
          <a:p>
            <a:fld id="{DDF0A04B-3F96-455C-AC58-511E5C06C175}" type="slidenum">
              <a:rPr lang="ja-JP" altLang="en-US" smtClean="0"/>
              <a:pPr/>
              <a:t>39</a:t>
            </a:fld>
            <a:endParaRPr lang="ja-JP" altLang="en-US" dirty="0"/>
          </a:p>
        </p:txBody>
      </p:sp>
    </p:spTree>
    <p:extLst>
      <p:ext uri="{BB962C8B-B14F-4D97-AF65-F5344CB8AC3E}">
        <p14:creationId xmlns:p14="http://schemas.microsoft.com/office/powerpoint/2010/main" val="4053556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フローチャート: 代替処理 65">
            <a:extLst>
              <a:ext uri="{FF2B5EF4-FFF2-40B4-BE49-F238E27FC236}">
                <a16:creationId xmlns:a16="http://schemas.microsoft.com/office/drawing/2014/main" id="{14C7C018-A463-4F5E-F2FC-E7D04DEE1938}"/>
              </a:ext>
            </a:extLst>
          </p:cNvPr>
          <p:cNvSpPr/>
          <p:nvPr/>
        </p:nvSpPr>
        <p:spPr>
          <a:xfrm>
            <a:off x="6307848" y="4760072"/>
            <a:ext cx="4768375" cy="1069333"/>
          </a:xfrm>
          <a:prstGeom prst="flowChartAlternateProcess">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タイトル 3">
            <a:extLst>
              <a:ext uri="{FF2B5EF4-FFF2-40B4-BE49-F238E27FC236}">
                <a16:creationId xmlns:a16="http://schemas.microsoft.com/office/drawing/2014/main" id="{8C80D970-30A0-7881-661C-7B27B8940998}"/>
              </a:ext>
            </a:extLst>
          </p:cNvPr>
          <p:cNvSpPr>
            <a:spLocks noGrp="1"/>
          </p:cNvSpPr>
          <p:nvPr>
            <p:ph type="title"/>
          </p:nvPr>
        </p:nvSpPr>
        <p:spPr/>
        <p:txBody>
          <a:bodyPr/>
          <a:lstStyle/>
          <a:p>
            <a:r>
              <a:rPr lang="ja-JP" altLang="en-US" dirty="0"/>
              <a:t>ソフトウェア保守とモダナイゼーション</a:t>
            </a:r>
          </a:p>
        </p:txBody>
      </p:sp>
      <p:sp>
        <p:nvSpPr>
          <p:cNvPr id="9" name="コンテンツ プレースホルダー 8">
            <a:extLst>
              <a:ext uri="{FF2B5EF4-FFF2-40B4-BE49-F238E27FC236}">
                <a16:creationId xmlns:a16="http://schemas.microsoft.com/office/drawing/2014/main" id="{C744797A-737D-E14E-C6FA-CCF54EECFEB2}"/>
              </a:ext>
            </a:extLst>
          </p:cNvPr>
          <p:cNvSpPr>
            <a:spLocks noGrp="1"/>
          </p:cNvSpPr>
          <p:nvPr>
            <p:ph idx="10"/>
          </p:nvPr>
        </p:nvSpPr>
        <p:spPr/>
        <p:txBody>
          <a:bodyPr>
            <a:normAutofit fontScale="85000" lnSpcReduction="10000"/>
          </a:bodyPr>
          <a:lstStyle/>
          <a:p>
            <a:r>
              <a:rPr lang="ja-JP" altLang="en-US" dirty="0"/>
              <a:t>ソフトウェアは開発</a:t>
            </a:r>
            <a:r>
              <a:rPr lang="ja-JP" altLang="en-US" sz="2400" dirty="0"/>
              <a:t>後，機能追加要求への対応などを理由に「ソフトウェア保守」が行われる</a:t>
            </a:r>
            <a:endParaRPr lang="en-US" altLang="ja-JP" sz="2400" dirty="0"/>
          </a:p>
          <a:p>
            <a:r>
              <a:rPr lang="ja-JP" altLang="en-US" dirty="0"/>
              <a:t>長年保守されたシステムでは保守効率が悪化し，保守性改善のため「モダナイゼーション」が行われる</a:t>
            </a:r>
            <a:endParaRPr lang="en-US" altLang="ja-JP" dirty="0"/>
          </a:p>
          <a:p>
            <a:endParaRPr lang="ja-JP" altLang="en-US" dirty="0"/>
          </a:p>
        </p:txBody>
      </p:sp>
      <p:cxnSp>
        <p:nvCxnSpPr>
          <p:cNvPr id="6" name="直線矢印コネクタ 5">
            <a:extLst>
              <a:ext uri="{FF2B5EF4-FFF2-40B4-BE49-F238E27FC236}">
                <a16:creationId xmlns:a16="http://schemas.microsoft.com/office/drawing/2014/main" id="{FB614505-5DF3-855F-47A5-CCB32DAB939D}"/>
              </a:ext>
            </a:extLst>
          </p:cNvPr>
          <p:cNvCxnSpPr>
            <a:cxnSpLocks/>
          </p:cNvCxnSpPr>
          <p:nvPr/>
        </p:nvCxnSpPr>
        <p:spPr>
          <a:xfrm flipV="1">
            <a:off x="1131887" y="1988598"/>
            <a:ext cx="0" cy="392568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10" name="直線矢印コネクタ 9">
            <a:extLst>
              <a:ext uri="{FF2B5EF4-FFF2-40B4-BE49-F238E27FC236}">
                <a16:creationId xmlns:a16="http://schemas.microsoft.com/office/drawing/2014/main" id="{EA9ADA18-5D14-6574-B657-6D72B5E1CA1C}"/>
              </a:ext>
            </a:extLst>
          </p:cNvPr>
          <p:cNvCxnSpPr>
            <a:cxnSpLocks/>
          </p:cNvCxnSpPr>
          <p:nvPr/>
        </p:nvCxnSpPr>
        <p:spPr>
          <a:xfrm>
            <a:off x="1131887" y="5914278"/>
            <a:ext cx="9928225" cy="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12" name="テキスト ボックス 11">
            <a:extLst>
              <a:ext uri="{FF2B5EF4-FFF2-40B4-BE49-F238E27FC236}">
                <a16:creationId xmlns:a16="http://schemas.microsoft.com/office/drawing/2014/main" id="{B080E048-25DB-A7FC-A256-450AD7433086}"/>
              </a:ext>
            </a:extLst>
          </p:cNvPr>
          <p:cNvSpPr txBox="1"/>
          <p:nvPr/>
        </p:nvSpPr>
        <p:spPr>
          <a:xfrm>
            <a:off x="706437" y="2517596"/>
            <a:ext cx="423561" cy="2862322"/>
          </a:xfrm>
          <a:prstGeom prst="rect">
            <a:avLst/>
          </a:prstGeom>
          <a:noFill/>
        </p:spPr>
        <p:txBody>
          <a:bodyPr wrap="square" rtlCol="0">
            <a:spAutoFit/>
          </a:bodyPr>
          <a:lstStyle/>
          <a:p>
            <a:r>
              <a:rPr kumimoji="1" lang="ja-JP" altLang="en-US" sz="2000" dirty="0"/>
              <a:t>ソフトウェア機</a:t>
            </a:r>
            <a:endParaRPr kumimoji="1" lang="en-US" altLang="ja-JP" sz="2000" dirty="0"/>
          </a:p>
          <a:p>
            <a:r>
              <a:rPr kumimoji="1" lang="ja-JP" altLang="en-US" sz="2000" dirty="0"/>
              <a:t>能</a:t>
            </a:r>
            <a:endParaRPr kumimoji="1" lang="en-US" altLang="ja-JP" sz="2000" dirty="0"/>
          </a:p>
          <a:p>
            <a:r>
              <a:rPr kumimoji="1" lang="ja-JP" altLang="en-US" sz="2000" dirty="0"/>
              <a:t>量</a:t>
            </a:r>
          </a:p>
        </p:txBody>
      </p:sp>
      <p:sp>
        <p:nvSpPr>
          <p:cNvPr id="13" name="テキスト ボックス 12">
            <a:extLst>
              <a:ext uri="{FF2B5EF4-FFF2-40B4-BE49-F238E27FC236}">
                <a16:creationId xmlns:a16="http://schemas.microsoft.com/office/drawing/2014/main" id="{8924E194-7BFC-4750-4FAD-948B824B4FC6}"/>
              </a:ext>
            </a:extLst>
          </p:cNvPr>
          <p:cNvSpPr txBox="1"/>
          <p:nvPr/>
        </p:nvSpPr>
        <p:spPr>
          <a:xfrm>
            <a:off x="5680550" y="5947858"/>
            <a:ext cx="914400" cy="400110"/>
          </a:xfrm>
          <a:prstGeom prst="rect">
            <a:avLst/>
          </a:prstGeom>
          <a:noFill/>
        </p:spPr>
        <p:txBody>
          <a:bodyPr wrap="square" rtlCol="0">
            <a:spAutoFit/>
          </a:bodyPr>
          <a:lstStyle/>
          <a:p>
            <a:r>
              <a:rPr kumimoji="1" lang="ja-JP" altLang="en-US" sz="2000" dirty="0"/>
              <a:t>時間</a:t>
            </a:r>
          </a:p>
        </p:txBody>
      </p:sp>
      <p:cxnSp>
        <p:nvCxnSpPr>
          <p:cNvPr id="15" name="直線コネクタ 14">
            <a:extLst>
              <a:ext uri="{FF2B5EF4-FFF2-40B4-BE49-F238E27FC236}">
                <a16:creationId xmlns:a16="http://schemas.microsoft.com/office/drawing/2014/main" id="{11B7A05F-5533-5366-EF84-FEBC2BAA652C}"/>
              </a:ext>
            </a:extLst>
          </p:cNvPr>
          <p:cNvCxnSpPr>
            <a:cxnSpLocks/>
          </p:cNvCxnSpPr>
          <p:nvPr/>
        </p:nvCxnSpPr>
        <p:spPr>
          <a:xfrm flipV="1">
            <a:off x="1131887" y="1967279"/>
            <a:ext cx="9099215" cy="2820621"/>
          </a:xfrm>
          <a:prstGeom prst="line">
            <a:avLst/>
          </a:prstGeom>
          <a:ln w="28575">
            <a:solidFill>
              <a:srgbClr val="FF0000"/>
            </a:solidFill>
            <a:prstDash val="lgDashDot"/>
          </a:ln>
        </p:spPr>
        <p:style>
          <a:lnRef idx="2">
            <a:schemeClr val="accent1"/>
          </a:lnRef>
          <a:fillRef idx="0">
            <a:schemeClr val="accent1"/>
          </a:fillRef>
          <a:effectRef idx="1">
            <a:schemeClr val="accent1"/>
          </a:effectRef>
          <a:fontRef idx="minor">
            <a:schemeClr val="tx1"/>
          </a:fontRef>
        </p:style>
      </p:cxnSp>
      <p:cxnSp>
        <p:nvCxnSpPr>
          <p:cNvPr id="17" name="直線コネクタ 16">
            <a:extLst>
              <a:ext uri="{FF2B5EF4-FFF2-40B4-BE49-F238E27FC236}">
                <a16:creationId xmlns:a16="http://schemas.microsoft.com/office/drawing/2014/main" id="{14DA0778-0FB1-7895-DBB2-DFA2F8BEE704}"/>
              </a:ext>
            </a:extLst>
          </p:cNvPr>
          <p:cNvCxnSpPr>
            <a:cxnSpLocks/>
          </p:cNvCxnSpPr>
          <p:nvPr/>
        </p:nvCxnSpPr>
        <p:spPr>
          <a:xfrm flipV="1">
            <a:off x="1129998" y="4373470"/>
            <a:ext cx="1338564" cy="1556765"/>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20" name="コネクタ: カギ線 19">
            <a:extLst>
              <a:ext uri="{FF2B5EF4-FFF2-40B4-BE49-F238E27FC236}">
                <a16:creationId xmlns:a16="http://schemas.microsoft.com/office/drawing/2014/main" id="{02397B05-83FB-9528-4078-082020D6D0D0}"/>
              </a:ext>
            </a:extLst>
          </p:cNvPr>
          <p:cNvCxnSpPr>
            <a:cxnSpLocks/>
          </p:cNvCxnSpPr>
          <p:nvPr/>
        </p:nvCxnSpPr>
        <p:spPr>
          <a:xfrm flipV="1">
            <a:off x="2468562" y="4158603"/>
            <a:ext cx="1468438" cy="214866"/>
          </a:xfrm>
          <a:prstGeom prst="bentConnector3">
            <a:avLst/>
          </a:prstGeom>
          <a:ln w="28575"/>
        </p:spPr>
        <p:style>
          <a:lnRef idx="2">
            <a:schemeClr val="accent1"/>
          </a:lnRef>
          <a:fillRef idx="0">
            <a:schemeClr val="accent1"/>
          </a:fillRef>
          <a:effectRef idx="1">
            <a:schemeClr val="accent1"/>
          </a:effectRef>
          <a:fontRef idx="minor">
            <a:schemeClr val="tx1"/>
          </a:fontRef>
        </p:style>
      </p:cxnSp>
      <p:cxnSp>
        <p:nvCxnSpPr>
          <p:cNvPr id="21" name="コネクタ: カギ線 20">
            <a:extLst>
              <a:ext uri="{FF2B5EF4-FFF2-40B4-BE49-F238E27FC236}">
                <a16:creationId xmlns:a16="http://schemas.microsoft.com/office/drawing/2014/main" id="{939B6DC9-087F-DD36-58BD-01331247005B}"/>
              </a:ext>
            </a:extLst>
          </p:cNvPr>
          <p:cNvCxnSpPr>
            <a:cxnSpLocks/>
          </p:cNvCxnSpPr>
          <p:nvPr/>
        </p:nvCxnSpPr>
        <p:spPr>
          <a:xfrm flipV="1">
            <a:off x="3937000" y="3917606"/>
            <a:ext cx="828675" cy="240996"/>
          </a:xfrm>
          <a:prstGeom prst="bentConnector3">
            <a:avLst>
              <a:gd name="adj1" fmla="val 4885"/>
            </a:avLst>
          </a:prstGeom>
          <a:ln w="28575"/>
        </p:spPr>
        <p:style>
          <a:lnRef idx="2">
            <a:schemeClr val="accent1"/>
          </a:lnRef>
          <a:fillRef idx="0">
            <a:schemeClr val="accent1"/>
          </a:fillRef>
          <a:effectRef idx="1">
            <a:schemeClr val="accent1"/>
          </a:effectRef>
          <a:fontRef idx="minor">
            <a:schemeClr val="tx1"/>
          </a:fontRef>
        </p:style>
      </p:cxnSp>
      <p:cxnSp>
        <p:nvCxnSpPr>
          <p:cNvPr id="31" name="コネクタ: カギ線 30">
            <a:extLst>
              <a:ext uri="{FF2B5EF4-FFF2-40B4-BE49-F238E27FC236}">
                <a16:creationId xmlns:a16="http://schemas.microsoft.com/office/drawing/2014/main" id="{769EC58B-C4A7-3DDC-BC36-AB70C09210E0}"/>
              </a:ext>
            </a:extLst>
          </p:cNvPr>
          <p:cNvCxnSpPr>
            <a:cxnSpLocks/>
          </p:cNvCxnSpPr>
          <p:nvPr/>
        </p:nvCxnSpPr>
        <p:spPr>
          <a:xfrm flipV="1">
            <a:off x="4722811" y="3769713"/>
            <a:ext cx="1915479" cy="147892"/>
          </a:xfrm>
          <a:prstGeom prst="bentConnector3">
            <a:avLst>
              <a:gd name="adj1" fmla="val 50000"/>
            </a:avLst>
          </a:prstGeom>
          <a:ln w="28575"/>
        </p:spPr>
        <p:style>
          <a:lnRef idx="2">
            <a:schemeClr val="accent1"/>
          </a:lnRef>
          <a:fillRef idx="0">
            <a:schemeClr val="accent1"/>
          </a:fillRef>
          <a:effectRef idx="1">
            <a:schemeClr val="accent1"/>
          </a:effectRef>
          <a:fontRef idx="minor">
            <a:schemeClr val="tx1"/>
          </a:fontRef>
        </p:style>
      </p:cxnSp>
      <p:cxnSp>
        <p:nvCxnSpPr>
          <p:cNvPr id="34" name="コネクタ: カギ線 33">
            <a:extLst>
              <a:ext uri="{FF2B5EF4-FFF2-40B4-BE49-F238E27FC236}">
                <a16:creationId xmlns:a16="http://schemas.microsoft.com/office/drawing/2014/main" id="{0C2C9C3F-2955-6DC3-EC80-5955C34D3E58}"/>
              </a:ext>
            </a:extLst>
          </p:cNvPr>
          <p:cNvCxnSpPr>
            <a:cxnSpLocks/>
          </p:cNvCxnSpPr>
          <p:nvPr/>
        </p:nvCxnSpPr>
        <p:spPr>
          <a:xfrm flipV="1">
            <a:off x="6072187" y="3487715"/>
            <a:ext cx="1257300" cy="281998"/>
          </a:xfrm>
          <a:prstGeom prst="bentConnector3">
            <a:avLst>
              <a:gd name="adj1" fmla="val 50000"/>
            </a:avLst>
          </a:prstGeom>
          <a:ln w="28575"/>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B22CFA8A-9CEA-C76D-0A81-664BC0413931}"/>
              </a:ext>
            </a:extLst>
          </p:cNvPr>
          <p:cNvCxnSpPr>
            <a:cxnSpLocks/>
          </p:cNvCxnSpPr>
          <p:nvPr/>
        </p:nvCxnSpPr>
        <p:spPr>
          <a:xfrm flipV="1">
            <a:off x="7329487" y="2543175"/>
            <a:ext cx="1016000" cy="923925"/>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44" name="コネクタ: カギ線 43">
            <a:extLst>
              <a:ext uri="{FF2B5EF4-FFF2-40B4-BE49-F238E27FC236}">
                <a16:creationId xmlns:a16="http://schemas.microsoft.com/office/drawing/2014/main" id="{225BE029-737E-07A6-E099-32AE5EB4F8BA}"/>
              </a:ext>
            </a:extLst>
          </p:cNvPr>
          <p:cNvCxnSpPr>
            <a:cxnSpLocks/>
          </p:cNvCxnSpPr>
          <p:nvPr/>
        </p:nvCxnSpPr>
        <p:spPr>
          <a:xfrm flipV="1">
            <a:off x="8323262" y="2328719"/>
            <a:ext cx="1468438" cy="214866"/>
          </a:xfrm>
          <a:prstGeom prst="bentConnector3">
            <a:avLst/>
          </a:prstGeom>
          <a:ln w="28575"/>
        </p:spPr>
        <p:style>
          <a:lnRef idx="2">
            <a:schemeClr val="accent1"/>
          </a:lnRef>
          <a:fillRef idx="0">
            <a:schemeClr val="accent1"/>
          </a:fillRef>
          <a:effectRef idx="1">
            <a:schemeClr val="accent1"/>
          </a:effectRef>
          <a:fontRef idx="minor">
            <a:schemeClr val="tx1"/>
          </a:fontRef>
        </p:style>
      </p:cxnSp>
      <p:cxnSp>
        <p:nvCxnSpPr>
          <p:cNvPr id="47" name="コネクタ: カギ線 46">
            <a:extLst>
              <a:ext uri="{FF2B5EF4-FFF2-40B4-BE49-F238E27FC236}">
                <a16:creationId xmlns:a16="http://schemas.microsoft.com/office/drawing/2014/main" id="{63392E89-C096-9C90-31A8-F54A24309CF2}"/>
              </a:ext>
            </a:extLst>
          </p:cNvPr>
          <p:cNvCxnSpPr>
            <a:cxnSpLocks/>
          </p:cNvCxnSpPr>
          <p:nvPr/>
        </p:nvCxnSpPr>
        <p:spPr>
          <a:xfrm flipV="1">
            <a:off x="9759298" y="2087723"/>
            <a:ext cx="828675" cy="240996"/>
          </a:xfrm>
          <a:prstGeom prst="bentConnector3">
            <a:avLst>
              <a:gd name="adj1" fmla="val 4885"/>
            </a:avLst>
          </a:prstGeom>
          <a:ln w="28575"/>
        </p:spPr>
        <p:style>
          <a:lnRef idx="2">
            <a:schemeClr val="accent1"/>
          </a:lnRef>
          <a:fillRef idx="0">
            <a:schemeClr val="accent1"/>
          </a:fillRef>
          <a:effectRef idx="1">
            <a:schemeClr val="accent1"/>
          </a:effectRef>
          <a:fontRef idx="minor">
            <a:schemeClr val="tx1"/>
          </a:fontRef>
        </p:style>
      </p:cxnSp>
      <p:sp>
        <p:nvSpPr>
          <p:cNvPr id="49" name="テキスト ボックス 48">
            <a:extLst>
              <a:ext uri="{FF2B5EF4-FFF2-40B4-BE49-F238E27FC236}">
                <a16:creationId xmlns:a16="http://schemas.microsoft.com/office/drawing/2014/main" id="{84105934-744B-29C2-7FBC-6E921604B258}"/>
              </a:ext>
            </a:extLst>
          </p:cNvPr>
          <p:cNvSpPr txBox="1"/>
          <p:nvPr/>
        </p:nvSpPr>
        <p:spPr>
          <a:xfrm rot="20493612">
            <a:off x="5516338" y="2561242"/>
            <a:ext cx="2455650" cy="400110"/>
          </a:xfrm>
          <a:prstGeom prst="rect">
            <a:avLst/>
          </a:prstGeom>
          <a:noFill/>
        </p:spPr>
        <p:txBody>
          <a:bodyPr wrap="square" rtlCol="0">
            <a:spAutoFit/>
          </a:bodyPr>
          <a:lstStyle/>
          <a:p>
            <a:r>
              <a:rPr lang="ja-JP" altLang="en-US" sz="2000" dirty="0">
                <a:solidFill>
                  <a:srgbClr val="FF0000"/>
                </a:solidFill>
              </a:rPr>
              <a:t>機能</a:t>
            </a:r>
            <a:r>
              <a:rPr kumimoji="1" lang="ja-JP" altLang="en-US" sz="2000" dirty="0">
                <a:solidFill>
                  <a:srgbClr val="FF0000"/>
                </a:solidFill>
              </a:rPr>
              <a:t>要求</a:t>
            </a:r>
          </a:p>
        </p:txBody>
      </p:sp>
      <p:sp>
        <p:nvSpPr>
          <p:cNvPr id="54" name="楕円 53">
            <a:extLst>
              <a:ext uri="{FF2B5EF4-FFF2-40B4-BE49-F238E27FC236}">
                <a16:creationId xmlns:a16="http://schemas.microsoft.com/office/drawing/2014/main" id="{0A564F56-C276-9430-D187-121FB71F70F2}"/>
              </a:ext>
            </a:extLst>
          </p:cNvPr>
          <p:cNvSpPr/>
          <p:nvPr/>
        </p:nvSpPr>
        <p:spPr>
          <a:xfrm rot="18738363">
            <a:off x="817911" y="4801575"/>
            <a:ext cx="2020041" cy="636248"/>
          </a:xfrm>
          <a:prstGeom prst="ellipse">
            <a:avLst/>
          </a:prstGeom>
          <a:noFill/>
          <a:ln w="38100">
            <a:solidFill>
              <a:schemeClr val="tx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楕円 54">
            <a:extLst>
              <a:ext uri="{FF2B5EF4-FFF2-40B4-BE49-F238E27FC236}">
                <a16:creationId xmlns:a16="http://schemas.microsoft.com/office/drawing/2014/main" id="{B3424AFC-B648-0B81-85B4-AA28C52C0B57}"/>
              </a:ext>
            </a:extLst>
          </p:cNvPr>
          <p:cNvSpPr/>
          <p:nvPr/>
        </p:nvSpPr>
        <p:spPr>
          <a:xfrm rot="21015601">
            <a:off x="2354831" y="3599480"/>
            <a:ext cx="4997304" cy="636248"/>
          </a:xfrm>
          <a:prstGeom prst="ellipse">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 name="楕円 55">
            <a:extLst>
              <a:ext uri="{FF2B5EF4-FFF2-40B4-BE49-F238E27FC236}">
                <a16:creationId xmlns:a16="http://schemas.microsoft.com/office/drawing/2014/main" id="{B129F041-F1DB-A8BF-EFB1-97B1BF289FFE}"/>
              </a:ext>
            </a:extLst>
          </p:cNvPr>
          <p:cNvSpPr/>
          <p:nvPr/>
        </p:nvSpPr>
        <p:spPr>
          <a:xfrm rot="19052651">
            <a:off x="7018434" y="2742483"/>
            <a:ext cx="1520945" cy="636248"/>
          </a:xfrm>
          <a:prstGeom prst="ellipse">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楕円 56">
            <a:extLst>
              <a:ext uri="{FF2B5EF4-FFF2-40B4-BE49-F238E27FC236}">
                <a16:creationId xmlns:a16="http://schemas.microsoft.com/office/drawing/2014/main" id="{74F2B128-1149-2D2C-92BE-3D71DEA52B30}"/>
              </a:ext>
            </a:extLst>
          </p:cNvPr>
          <p:cNvSpPr/>
          <p:nvPr/>
        </p:nvSpPr>
        <p:spPr>
          <a:xfrm rot="20592441">
            <a:off x="8377964" y="1968844"/>
            <a:ext cx="1974626" cy="636248"/>
          </a:xfrm>
          <a:prstGeom prst="ellipse">
            <a:avLst/>
          </a:prstGeom>
          <a:noFill/>
          <a:ln w="38100">
            <a:solidFill>
              <a:schemeClr val="tx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吹き出し: 四角形 57">
            <a:extLst>
              <a:ext uri="{FF2B5EF4-FFF2-40B4-BE49-F238E27FC236}">
                <a16:creationId xmlns:a16="http://schemas.microsoft.com/office/drawing/2014/main" id="{E303EC97-6C95-179C-24F9-EBF1D05E5EF4}"/>
              </a:ext>
            </a:extLst>
          </p:cNvPr>
          <p:cNvSpPr/>
          <p:nvPr/>
        </p:nvSpPr>
        <p:spPr>
          <a:xfrm>
            <a:off x="2337028" y="5181119"/>
            <a:ext cx="1599971" cy="515429"/>
          </a:xfrm>
          <a:prstGeom prst="wedgeRectCallout">
            <a:avLst>
              <a:gd name="adj1" fmla="val -68094"/>
              <a:gd name="adj2" fmla="val -42835"/>
            </a:avLst>
          </a:prstGeom>
          <a:ln w="38100">
            <a:solidFill>
              <a:schemeClr val="tx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開発</a:t>
            </a:r>
          </a:p>
        </p:txBody>
      </p:sp>
      <p:sp>
        <p:nvSpPr>
          <p:cNvPr id="59" name="吹き出し: 四角形 58">
            <a:extLst>
              <a:ext uri="{FF2B5EF4-FFF2-40B4-BE49-F238E27FC236}">
                <a16:creationId xmlns:a16="http://schemas.microsoft.com/office/drawing/2014/main" id="{37486844-0136-1194-2267-0859EE1C1270}"/>
              </a:ext>
            </a:extLst>
          </p:cNvPr>
          <p:cNvSpPr/>
          <p:nvPr/>
        </p:nvSpPr>
        <p:spPr>
          <a:xfrm>
            <a:off x="3936999" y="4539249"/>
            <a:ext cx="1742696" cy="456100"/>
          </a:xfrm>
          <a:prstGeom prst="wedgeRectCallout">
            <a:avLst>
              <a:gd name="adj1" fmla="val -38923"/>
              <a:gd name="adj2" fmla="val -81643"/>
            </a:avLst>
          </a:prstGeom>
          <a:ln w="38100">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保守</a:t>
            </a:r>
          </a:p>
        </p:txBody>
      </p:sp>
      <p:sp>
        <p:nvSpPr>
          <p:cNvPr id="60" name="吹き出し: 四角形 59">
            <a:extLst>
              <a:ext uri="{FF2B5EF4-FFF2-40B4-BE49-F238E27FC236}">
                <a16:creationId xmlns:a16="http://schemas.microsoft.com/office/drawing/2014/main" id="{FA30F367-92DD-6C25-1369-6186316874F6}"/>
              </a:ext>
            </a:extLst>
          </p:cNvPr>
          <p:cNvSpPr/>
          <p:nvPr/>
        </p:nvSpPr>
        <p:spPr>
          <a:xfrm>
            <a:off x="7793274" y="3537781"/>
            <a:ext cx="2252498" cy="613073"/>
          </a:xfrm>
          <a:prstGeom prst="wedgeRectCallout">
            <a:avLst>
              <a:gd name="adj1" fmla="val -38923"/>
              <a:gd name="adj2" fmla="val -81643"/>
            </a:avLst>
          </a:prstGeom>
          <a:ln w="38100">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モダナイゼーション</a:t>
            </a:r>
            <a:endParaRPr kumimoji="1" lang="en-US" altLang="ja-JP" dirty="0"/>
          </a:p>
        </p:txBody>
      </p:sp>
      <p:sp>
        <p:nvSpPr>
          <p:cNvPr id="61" name="吹き出し: 四角形 60">
            <a:extLst>
              <a:ext uri="{FF2B5EF4-FFF2-40B4-BE49-F238E27FC236}">
                <a16:creationId xmlns:a16="http://schemas.microsoft.com/office/drawing/2014/main" id="{DEDA84EB-0AEA-64C2-2681-A43014C33529}"/>
              </a:ext>
            </a:extLst>
          </p:cNvPr>
          <p:cNvSpPr/>
          <p:nvPr/>
        </p:nvSpPr>
        <p:spPr>
          <a:xfrm>
            <a:off x="9459218" y="2751853"/>
            <a:ext cx="1830954" cy="515429"/>
          </a:xfrm>
          <a:prstGeom prst="wedgeRectCallout">
            <a:avLst>
              <a:gd name="adj1" fmla="val -45472"/>
              <a:gd name="adj2" fmla="val -76099"/>
            </a:avLst>
          </a:prstGeom>
          <a:ln w="38100">
            <a:solidFill>
              <a:schemeClr val="tx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保守</a:t>
            </a:r>
          </a:p>
        </p:txBody>
      </p:sp>
      <p:sp>
        <p:nvSpPr>
          <p:cNvPr id="62" name="楕円 61">
            <a:extLst>
              <a:ext uri="{FF2B5EF4-FFF2-40B4-BE49-F238E27FC236}">
                <a16:creationId xmlns:a16="http://schemas.microsoft.com/office/drawing/2014/main" id="{1ACF05F4-EAEF-3D06-C32E-99A3045C9558}"/>
              </a:ext>
            </a:extLst>
          </p:cNvPr>
          <p:cNvSpPr/>
          <p:nvPr/>
        </p:nvSpPr>
        <p:spPr>
          <a:xfrm rot="21015601">
            <a:off x="5169095" y="3423214"/>
            <a:ext cx="2176228" cy="636248"/>
          </a:xfrm>
          <a:prstGeom prst="ellipse">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テキスト ボックス 63">
            <a:extLst>
              <a:ext uri="{FF2B5EF4-FFF2-40B4-BE49-F238E27FC236}">
                <a16:creationId xmlns:a16="http://schemas.microsoft.com/office/drawing/2014/main" id="{6757558A-7AE6-2592-499F-32C2B4F73571}"/>
              </a:ext>
            </a:extLst>
          </p:cNvPr>
          <p:cNvSpPr txBox="1"/>
          <p:nvPr/>
        </p:nvSpPr>
        <p:spPr>
          <a:xfrm>
            <a:off x="6359300" y="4819411"/>
            <a:ext cx="4691042" cy="923330"/>
          </a:xfrm>
          <a:prstGeom prst="rect">
            <a:avLst/>
          </a:prstGeom>
          <a:noFill/>
        </p:spPr>
        <p:txBody>
          <a:bodyPr wrap="square" rtlCol="0">
            <a:spAutoFit/>
          </a:bodyPr>
          <a:lstStyle/>
          <a:p>
            <a:pPr algn="ctr"/>
            <a:r>
              <a:rPr kumimoji="1" lang="ja-JP" altLang="en-US" dirty="0"/>
              <a:t>時間の経過とともに徐々に</a:t>
            </a:r>
            <a:r>
              <a:rPr lang="ja-JP" altLang="en-US" dirty="0"/>
              <a:t>保守効率が悪化し</a:t>
            </a:r>
            <a:endParaRPr lang="en-US" altLang="ja-JP" dirty="0"/>
          </a:p>
          <a:p>
            <a:pPr algn="ctr"/>
            <a:r>
              <a:rPr lang="ja-JP" altLang="en-US" dirty="0"/>
              <a:t>機能追加</a:t>
            </a:r>
            <a:r>
              <a:rPr kumimoji="1" lang="ja-JP" altLang="en-US" dirty="0"/>
              <a:t>要求に追従できなくなるため</a:t>
            </a:r>
            <a:endParaRPr kumimoji="1" lang="en-US" altLang="ja-JP" dirty="0"/>
          </a:p>
          <a:p>
            <a:pPr algn="ctr"/>
            <a:r>
              <a:rPr lang="ja-JP" altLang="en-US" dirty="0"/>
              <a:t>モダナイゼーションを実施する</a:t>
            </a:r>
            <a:endParaRPr kumimoji="1" lang="ja-JP" altLang="en-US" dirty="0"/>
          </a:p>
        </p:txBody>
      </p:sp>
      <p:sp>
        <p:nvSpPr>
          <p:cNvPr id="67" name="テキスト ボックス 66">
            <a:extLst>
              <a:ext uri="{FF2B5EF4-FFF2-40B4-BE49-F238E27FC236}">
                <a16:creationId xmlns:a16="http://schemas.microsoft.com/office/drawing/2014/main" id="{2C7C5BC8-C8E4-3EC7-D683-4B733BEA944C}"/>
              </a:ext>
            </a:extLst>
          </p:cNvPr>
          <p:cNvSpPr txBox="1"/>
          <p:nvPr/>
        </p:nvSpPr>
        <p:spPr>
          <a:xfrm>
            <a:off x="5787690" y="3985500"/>
            <a:ext cx="1701200" cy="338554"/>
          </a:xfrm>
          <a:prstGeom prst="rect">
            <a:avLst/>
          </a:prstGeom>
          <a:noFill/>
        </p:spPr>
        <p:txBody>
          <a:bodyPr wrap="square" rtlCol="0">
            <a:spAutoFit/>
          </a:bodyPr>
          <a:lstStyle/>
          <a:p>
            <a:r>
              <a:rPr kumimoji="1" lang="ja-JP" altLang="en-US" sz="1600" dirty="0">
                <a:solidFill>
                  <a:srgbClr val="C00000"/>
                </a:solidFill>
              </a:rPr>
              <a:t>保守効率悪化</a:t>
            </a:r>
          </a:p>
        </p:txBody>
      </p:sp>
      <p:sp>
        <p:nvSpPr>
          <p:cNvPr id="69" name="テキスト ボックス 68">
            <a:extLst>
              <a:ext uri="{FF2B5EF4-FFF2-40B4-BE49-F238E27FC236}">
                <a16:creationId xmlns:a16="http://schemas.microsoft.com/office/drawing/2014/main" id="{C182D48C-BC5B-5FD8-BBDD-02FF6B573DE7}"/>
              </a:ext>
            </a:extLst>
          </p:cNvPr>
          <p:cNvSpPr txBox="1"/>
          <p:nvPr/>
        </p:nvSpPr>
        <p:spPr>
          <a:xfrm>
            <a:off x="7898355" y="6044903"/>
            <a:ext cx="4022355" cy="369332"/>
          </a:xfrm>
          <a:prstGeom prst="rect">
            <a:avLst/>
          </a:prstGeom>
          <a:noFill/>
        </p:spPr>
        <p:txBody>
          <a:bodyPr wrap="square">
            <a:spAutoFit/>
          </a:bodyPr>
          <a:lstStyle/>
          <a:p>
            <a:pPr algn="r"/>
            <a:r>
              <a:rPr lang="ja-JP" altLang="en-US"/>
              <a:t>文献</a:t>
            </a:r>
            <a:r>
              <a:rPr lang="en-US" altLang="ja-JP" dirty="0"/>
              <a:t>[1-1]</a:t>
            </a:r>
            <a:r>
              <a:rPr kumimoji="1" lang="ja-JP" altLang="en-US" sz="1800"/>
              <a:t> の図</a:t>
            </a:r>
            <a:r>
              <a:rPr kumimoji="1" lang="en-US" altLang="ja-JP" sz="1800" dirty="0"/>
              <a:t>1-3</a:t>
            </a:r>
            <a:r>
              <a:rPr kumimoji="1" lang="ja-JP" altLang="en-US" sz="1800"/>
              <a:t>に基づき作成</a:t>
            </a:r>
            <a:endParaRPr lang="ja-JP" altLang="en-US" dirty="0"/>
          </a:p>
        </p:txBody>
      </p:sp>
      <p:sp>
        <p:nvSpPr>
          <p:cNvPr id="2" name="スライド番号プレースホルダー 1">
            <a:extLst>
              <a:ext uri="{FF2B5EF4-FFF2-40B4-BE49-F238E27FC236}">
                <a16:creationId xmlns:a16="http://schemas.microsoft.com/office/drawing/2014/main" id="{BED18468-D3B5-F6EA-E1FC-202B1CFBA076}"/>
              </a:ext>
            </a:extLst>
          </p:cNvPr>
          <p:cNvSpPr>
            <a:spLocks noGrp="1"/>
          </p:cNvSpPr>
          <p:nvPr>
            <p:ph type="sldNum" sz="quarter" idx="4"/>
          </p:nvPr>
        </p:nvSpPr>
        <p:spPr/>
        <p:txBody>
          <a:bodyPr/>
          <a:lstStyle/>
          <a:p>
            <a:fld id="{DDF0A04B-3F96-455C-AC58-511E5C06C175}" type="slidenum">
              <a:rPr lang="ja-JP" altLang="en-US" smtClean="0"/>
              <a:pPr/>
              <a:t>4</a:t>
            </a:fld>
            <a:endParaRPr lang="ja-JP" altLang="en-US" dirty="0"/>
          </a:p>
        </p:txBody>
      </p:sp>
      <p:sp>
        <p:nvSpPr>
          <p:cNvPr id="11" name="テキスト ボックス 10">
            <a:extLst>
              <a:ext uri="{FF2B5EF4-FFF2-40B4-BE49-F238E27FC236}">
                <a16:creationId xmlns:a16="http://schemas.microsoft.com/office/drawing/2014/main" id="{E5829C0C-CE22-9516-1B31-2ED99AE2BD3C}"/>
              </a:ext>
            </a:extLst>
          </p:cNvPr>
          <p:cNvSpPr txBox="1"/>
          <p:nvPr/>
        </p:nvSpPr>
        <p:spPr>
          <a:xfrm>
            <a:off x="237136" y="6515376"/>
            <a:ext cx="11366524" cy="276999"/>
          </a:xfrm>
          <a:prstGeom prst="rect">
            <a:avLst/>
          </a:prstGeom>
          <a:solidFill>
            <a:schemeClr val="bg1">
              <a:lumMod val="95000"/>
            </a:schemeClr>
          </a:solidFill>
        </p:spPr>
        <p:txBody>
          <a:bodyPr wrap="square">
            <a:spAutoFit/>
          </a:bodyPr>
          <a:lstStyle/>
          <a:p>
            <a:r>
              <a:rPr lang="en" altLang="ja-JP" sz="1200" b="0" dirty="0">
                <a:solidFill>
                  <a:srgbClr val="222222"/>
                </a:solidFill>
                <a:effectLst/>
                <a:latin typeface="+mn-ea"/>
              </a:rPr>
              <a:t>[1-1] </a:t>
            </a:r>
            <a:r>
              <a:rPr lang="en" altLang="ja-JP" sz="1200" b="0" dirty="0" err="1">
                <a:solidFill>
                  <a:srgbClr val="222222"/>
                </a:solidFill>
                <a:effectLst/>
                <a:latin typeface="+mn-ea"/>
              </a:rPr>
              <a:t>Seacord</a:t>
            </a:r>
            <a:r>
              <a:rPr lang="en" altLang="ja-JP" sz="1200" b="0" dirty="0">
                <a:solidFill>
                  <a:srgbClr val="222222"/>
                </a:solidFill>
                <a:effectLst/>
                <a:latin typeface="+mn-ea"/>
              </a:rPr>
              <a:t>, R. C. </a:t>
            </a:r>
            <a:r>
              <a:rPr kumimoji="0" lang="en-US" altLang="ja-JP" sz="1200" b="0" u="none" strike="noStrike" kern="0" cap="none" spc="0" normalizeH="0" baseline="0" noProof="0" dirty="0">
                <a:ln>
                  <a:noFill/>
                </a:ln>
                <a:solidFill>
                  <a:srgbClr val="0C0C0C">
                    <a:lumMod val="90000"/>
                    <a:lumOff val="10000"/>
                  </a:srgbClr>
                </a:solidFill>
                <a:effectLst/>
                <a:uLnTx/>
                <a:uFillTx/>
                <a:latin typeface="+mn-ea"/>
              </a:rPr>
              <a:t>et al., </a:t>
            </a:r>
            <a:r>
              <a:rPr lang="en" altLang="ja-JP" sz="1200" b="0" dirty="0">
                <a:solidFill>
                  <a:srgbClr val="222222"/>
                </a:solidFill>
                <a:effectLst/>
                <a:latin typeface="+mn-ea"/>
              </a:rPr>
              <a:t>Modernizing legacy systems: software technologies, engineering processes, and business practices, 2003</a:t>
            </a:r>
            <a:endParaRPr lang="ja-JP" altLang="en-US" sz="1200">
              <a:latin typeface="+mn-ea"/>
            </a:endParaRPr>
          </a:p>
        </p:txBody>
      </p:sp>
    </p:spTree>
    <p:extLst>
      <p:ext uri="{BB962C8B-B14F-4D97-AF65-F5344CB8AC3E}">
        <p14:creationId xmlns:p14="http://schemas.microsoft.com/office/powerpoint/2010/main" val="42808320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12679F-072F-828C-E13B-7B957FBFEA36}"/>
              </a:ext>
            </a:extLst>
          </p:cNvPr>
          <p:cNvSpPr>
            <a:spLocks noGrp="1"/>
          </p:cNvSpPr>
          <p:nvPr>
            <p:ph type="title"/>
          </p:nvPr>
        </p:nvSpPr>
        <p:spPr/>
        <p:txBody>
          <a:bodyPr/>
          <a:lstStyle/>
          <a:p>
            <a:r>
              <a:rPr kumimoji="1" lang="ja-JP" altLang="en-US" dirty="0"/>
              <a:t>評価実験の概要</a:t>
            </a:r>
          </a:p>
        </p:txBody>
      </p:sp>
      <p:sp>
        <p:nvSpPr>
          <p:cNvPr id="3" name="コンテンツ プレースホルダー 2">
            <a:extLst>
              <a:ext uri="{FF2B5EF4-FFF2-40B4-BE49-F238E27FC236}">
                <a16:creationId xmlns:a16="http://schemas.microsoft.com/office/drawing/2014/main" id="{560537F0-4B32-CB80-2ED3-7CE9F4936D96}"/>
              </a:ext>
            </a:extLst>
          </p:cNvPr>
          <p:cNvSpPr>
            <a:spLocks noGrp="1"/>
          </p:cNvSpPr>
          <p:nvPr>
            <p:ph idx="1"/>
          </p:nvPr>
        </p:nvSpPr>
        <p:spPr/>
        <p:txBody>
          <a:body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solidFill>
                  <a:srgbClr val="0072BC"/>
                </a:solidFill>
                <a:effectLst/>
                <a:uLnTx/>
                <a:uFillTx/>
                <a:latin typeface="Meiryo UI"/>
                <a:ea typeface="Meiryo UI"/>
                <a:cs typeface="Arial"/>
              </a:rPr>
              <a:t>評価目的</a:t>
            </a:r>
            <a:endParaRPr kumimoji="1" lang="en-US" altLang="ja-JP" sz="2800" b="1" i="0" u="none" strike="noStrike" kern="1200" cap="none" spc="0" normalizeH="0" baseline="0" noProof="0" dirty="0">
              <a:ln>
                <a:noFill/>
              </a:ln>
              <a:solidFill>
                <a:srgbClr val="0072BC"/>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0" i="0" u="none" strike="noStrike" kern="1200" cap="none" spc="0" normalizeH="0" baseline="0" noProof="0" dirty="0">
                <a:ln>
                  <a:noFill/>
                </a:ln>
                <a:solidFill>
                  <a:srgbClr val="070F26"/>
                </a:solidFill>
                <a:effectLst/>
                <a:uLnTx/>
                <a:uFillTx/>
                <a:latin typeface="Meiryo UI"/>
                <a:ea typeface="Meiryo UI"/>
                <a:cs typeface="Arial"/>
              </a:rPr>
              <a:t>本研究で提案する見積りモデルがどれだけ正確か調査すること</a:t>
            </a:r>
            <a:endParaRPr kumimoji="1" lang="en-US" altLang="ja-JP" sz="28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en-US" altLang="ja-JP" sz="28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solidFill>
                  <a:srgbClr val="0072BC"/>
                </a:solidFill>
                <a:effectLst/>
                <a:uLnTx/>
                <a:uFillTx/>
                <a:latin typeface="Meiryo UI"/>
                <a:ea typeface="Meiryo UI"/>
                <a:cs typeface="Arial"/>
              </a:rPr>
              <a:t>リサーチクエスチョン</a:t>
            </a:r>
            <a:r>
              <a:rPr kumimoji="1" lang="en-US" altLang="ja-JP" sz="2800" b="1" i="0" u="none" strike="noStrike" kern="1200" cap="none" spc="0" normalizeH="0" baseline="0" noProof="0" dirty="0">
                <a:ln>
                  <a:noFill/>
                </a:ln>
                <a:solidFill>
                  <a:srgbClr val="0072BC"/>
                </a:solidFill>
                <a:effectLst/>
                <a:uLnTx/>
                <a:uFillTx/>
                <a:latin typeface="Meiryo UI"/>
                <a:ea typeface="Meiryo UI"/>
                <a:cs typeface="Arial"/>
              </a:rPr>
              <a:t>1</a:t>
            </a: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0" i="0" u="none" strike="noStrike" kern="1200" cap="none" spc="0" normalizeH="0" baseline="0" noProof="0" dirty="0">
                <a:ln>
                  <a:noFill/>
                </a:ln>
                <a:solidFill>
                  <a:srgbClr val="070F26"/>
                </a:solidFill>
                <a:effectLst/>
                <a:uLnTx/>
                <a:uFillTx/>
                <a:latin typeface="Meiryo UI"/>
                <a:ea typeface="Meiryo UI"/>
                <a:cs typeface="Arial"/>
              </a:rPr>
              <a:t>コスト試算結果と実績値の乖離はどれくらいか？</a:t>
            </a:r>
            <a:endParaRPr kumimoji="1" lang="en-US" altLang="ja-JP" sz="28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en-US" altLang="ja-JP" sz="2800" b="0" i="0" u="none" strike="noStrike" kern="1200" cap="none" spc="0" normalizeH="0" baseline="0" noProof="0" dirty="0">
              <a:ln>
                <a:noFill/>
              </a:ln>
              <a:solidFill>
                <a:srgbClr val="0072BC"/>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1" i="0" u="none" strike="noStrike" kern="1200" cap="none" spc="0" normalizeH="0" baseline="0" noProof="0" dirty="0">
                <a:ln>
                  <a:noFill/>
                </a:ln>
                <a:solidFill>
                  <a:srgbClr val="0072BC"/>
                </a:solidFill>
                <a:effectLst/>
                <a:uLnTx/>
                <a:uFillTx/>
                <a:latin typeface="Meiryo UI"/>
                <a:ea typeface="Meiryo UI"/>
                <a:cs typeface="Arial"/>
              </a:rPr>
              <a:t>リサーチクエスチョン</a:t>
            </a:r>
            <a:r>
              <a:rPr kumimoji="1" lang="en-US" altLang="ja-JP" sz="2800" b="1" i="0" u="none" strike="noStrike" kern="1200" cap="none" spc="0" normalizeH="0" baseline="0" noProof="0" dirty="0">
                <a:ln>
                  <a:noFill/>
                </a:ln>
                <a:solidFill>
                  <a:srgbClr val="0072BC"/>
                </a:solidFill>
                <a:effectLst/>
                <a:uLnTx/>
                <a:uFillTx/>
                <a:latin typeface="Meiryo UI"/>
                <a:ea typeface="Meiryo UI"/>
                <a:cs typeface="Arial"/>
              </a:rPr>
              <a:t>2</a:t>
            </a: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800" b="0" i="0" u="none" strike="noStrike" kern="1200" cap="none" spc="0" normalizeH="0" baseline="0" noProof="0" dirty="0">
                <a:ln>
                  <a:noFill/>
                </a:ln>
                <a:solidFill>
                  <a:srgbClr val="070F26"/>
                </a:solidFill>
                <a:effectLst/>
                <a:uLnTx/>
                <a:uFillTx/>
                <a:latin typeface="Meiryo UI"/>
                <a:ea typeface="Meiryo UI"/>
                <a:cs typeface="Arial"/>
              </a:rPr>
              <a:t>効果試算結果と実績値の乖離はどれくらいか？</a:t>
            </a:r>
            <a:endParaRPr kumimoji="1" lang="en-US" altLang="ja-JP" sz="28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en-US" altLang="ja-JP" sz="28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ja-JP" altLang="en-US" sz="2800" b="0" i="0" u="none" strike="noStrike" kern="1200" cap="none" spc="0" normalizeH="0" baseline="0" noProof="0" dirty="0">
              <a:ln>
                <a:noFill/>
              </a:ln>
              <a:solidFill>
                <a:srgbClr val="070F26"/>
              </a:solidFill>
              <a:effectLst/>
              <a:uLnTx/>
              <a:uFillTx/>
              <a:latin typeface="Meiryo UI"/>
              <a:ea typeface="Meiryo UI"/>
              <a:cs typeface="Arial"/>
            </a:endParaRPr>
          </a:p>
          <a:p>
            <a:endParaRPr kumimoji="1" lang="ja-JP" altLang="en-US" dirty="0"/>
          </a:p>
        </p:txBody>
      </p:sp>
      <p:sp>
        <p:nvSpPr>
          <p:cNvPr id="4" name="コンテンツ プレースホルダー 3">
            <a:extLst>
              <a:ext uri="{FF2B5EF4-FFF2-40B4-BE49-F238E27FC236}">
                <a16:creationId xmlns:a16="http://schemas.microsoft.com/office/drawing/2014/main" id="{D5BC6A6E-12AB-AA3A-5FA9-42459B6915EF}"/>
              </a:ext>
            </a:extLst>
          </p:cNvPr>
          <p:cNvSpPr>
            <a:spLocks noGrp="1"/>
          </p:cNvSpPr>
          <p:nvPr>
            <p:ph idx="10"/>
          </p:nvPr>
        </p:nvSpPr>
        <p:spPr/>
        <p:txBody>
          <a:bodyPr>
            <a:normAutofit fontScale="77500" lnSpcReduction="20000"/>
          </a:bodyPr>
          <a:lstStyle/>
          <a:p>
            <a:r>
              <a:rPr lang="ja-JP" altLang="en-US" sz="2400" dirty="0"/>
              <a:t>本研究で提案する見積りモデルがどれだけ正確か調査することを目的とし，</a:t>
            </a:r>
            <a:r>
              <a:rPr lang="en-US" altLang="ja-JP" sz="2400" dirty="0"/>
              <a:t>2</a:t>
            </a:r>
            <a:r>
              <a:rPr lang="ja-JP" altLang="en-US" sz="2400" dirty="0"/>
              <a:t>つのリサーチクエスチョンを設定</a:t>
            </a:r>
            <a:endParaRPr lang="en-US" altLang="ja-JP" sz="2400" dirty="0"/>
          </a:p>
          <a:p>
            <a:r>
              <a:rPr lang="en-US" altLang="ja-JP" sz="2400" dirty="0"/>
              <a:t>2 </a:t>
            </a:r>
            <a:r>
              <a:rPr lang="ja-JP" altLang="en-US" sz="2400" dirty="0"/>
              <a:t>つのリサーチクエスチョンを解くことで，依存関係分析を用いた見積手法の妥当性を評価</a:t>
            </a:r>
            <a:endParaRPr kumimoji="1" lang="ja-JP" altLang="en-US" sz="2400" dirty="0"/>
          </a:p>
          <a:p>
            <a:endParaRPr kumimoji="1" lang="ja-JP" altLang="en-US" dirty="0"/>
          </a:p>
        </p:txBody>
      </p:sp>
      <p:sp>
        <p:nvSpPr>
          <p:cNvPr id="5" name="スライド番号プレースホルダー 4">
            <a:extLst>
              <a:ext uri="{FF2B5EF4-FFF2-40B4-BE49-F238E27FC236}">
                <a16:creationId xmlns:a16="http://schemas.microsoft.com/office/drawing/2014/main" id="{79F12FFC-58D1-DF60-9E98-8EEB4F924EB7}"/>
              </a:ext>
            </a:extLst>
          </p:cNvPr>
          <p:cNvSpPr>
            <a:spLocks noGrp="1"/>
          </p:cNvSpPr>
          <p:nvPr>
            <p:ph type="sldNum" sz="quarter" idx="4"/>
          </p:nvPr>
        </p:nvSpPr>
        <p:spPr/>
        <p:txBody>
          <a:bodyPr/>
          <a:lstStyle/>
          <a:p>
            <a:fld id="{DDF0A04B-3F96-455C-AC58-511E5C06C175}" type="slidenum">
              <a:rPr lang="ja-JP" altLang="en-US" smtClean="0"/>
              <a:pPr/>
              <a:t>40</a:t>
            </a:fld>
            <a:endParaRPr lang="ja-JP" altLang="en-US" dirty="0"/>
          </a:p>
        </p:txBody>
      </p:sp>
    </p:spTree>
    <p:extLst>
      <p:ext uri="{BB962C8B-B14F-4D97-AF65-F5344CB8AC3E}">
        <p14:creationId xmlns:p14="http://schemas.microsoft.com/office/powerpoint/2010/main" val="12296945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7DB45A-1429-C6EB-70B5-F8F2BD1348FC}"/>
              </a:ext>
            </a:extLst>
          </p:cNvPr>
          <p:cNvSpPr>
            <a:spLocks noGrp="1"/>
          </p:cNvSpPr>
          <p:nvPr>
            <p:ph type="title"/>
          </p:nvPr>
        </p:nvSpPr>
        <p:spPr/>
        <p:txBody>
          <a:bodyPr/>
          <a:lstStyle/>
          <a:p>
            <a:r>
              <a:rPr kumimoji="1" lang="ja-JP" altLang="en-US" dirty="0"/>
              <a:t>対象プロジェクト</a:t>
            </a:r>
          </a:p>
        </p:txBody>
      </p:sp>
      <p:sp>
        <p:nvSpPr>
          <p:cNvPr id="4" name="コンテンツ プレースホルダー 3">
            <a:extLst>
              <a:ext uri="{FF2B5EF4-FFF2-40B4-BE49-F238E27FC236}">
                <a16:creationId xmlns:a16="http://schemas.microsoft.com/office/drawing/2014/main" id="{E9C4526A-0CF5-855B-7CB6-C0741FC2350A}"/>
              </a:ext>
            </a:extLst>
          </p:cNvPr>
          <p:cNvSpPr>
            <a:spLocks noGrp="1"/>
          </p:cNvSpPr>
          <p:nvPr>
            <p:ph idx="10"/>
          </p:nvPr>
        </p:nvSpPr>
        <p:spPr/>
        <p:txBody>
          <a:bodyPr>
            <a:normAutofit fontScale="77500" lnSpcReduction="20000"/>
          </a:bodyPr>
          <a:lstStyle/>
          <a:p>
            <a:r>
              <a:rPr lang="ja-JP" altLang="en-US" sz="2400" dirty="0"/>
              <a:t>過去に段階的再構築を実施したプロジェクトを対象に，費用対効果見積りを評価する</a:t>
            </a:r>
            <a:endParaRPr lang="en-US" altLang="ja-JP" sz="2400" dirty="0"/>
          </a:p>
          <a:p>
            <a:r>
              <a:rPr lang="ja-JP" altLang="en-US" sz="2400" dirty="0"/>
              <a:t>約</a:t>
            </a:r>
            <a:r>
              <a:rPr lang="en-US" altLang="ja-JP" sz="2400" dirty="0"/>
              <a:t>4.6MLOC</a:t>
            </a:r>
            <a:r>
              <a:rPr lang="ja-JP" altLang="en-US" sz="2400" dirty="0"/>
              <a:t>の</a:t>
            </a:r>
            <a:r>
              <a:rPr lang="en-US" altLang="ja-JP" sz="2400" dirty="0"/>
              <a:t>COBOL</a:t>
            </a:r>
            <a:r>
              <a:rPr lang="ja-JP" altLang="en-US" sz="2400" dirty="0"/>
              <a:t>プログラムから，約</a:t>
            </a:r>
            <a:r>
              <a:rPr lang="en-US" altLang="ja-JP" sz="2400" dirty="0"/>
              <a:t>870KLOC</a:t>
            </a:r>
            <a:r>
              <a:rPr lang="ja-JP" altLang="en-US" sz="2400" dirty="0"/>
              <a:t>を</a:t>
            </a:r>
            <a:r>
              <a:rPr lang="en-US" altLang="ja-JP" sz="2400" dirty="0"/>
              <a:t>Java</a:t>
            </a:r>
            <a:r>
              <a:rPr lang="ja-JP" altLang="en-US" sz="2400" dirty="0"/>
              <a:t>プログラムに段階的再構築したプロジェクト</a:t>
            </a:r>
          </a:p>
          <a:p>
            <a:endParaRPr kumimoji="1" lang="ja-JP" altLang="en-US" dirty="0"/>
          </a:p>
        </p:txBody>
      </p:sp>
      <p:sp>
        <p:nvSpPr>
          <p:cNvPr id="11" name="下矢印 58">
            <a:extLst>
              <a:ext uri="{FF2B5EF4-FFF2-40B4-BE49-F238E27FC236}">
                <a16:creationId xmlns:a16="http://schemas.microsoft.com/office/drawing/2014/main" id="{098F15E8-7B3B-812D-E689-CC3F206AB51A}"/>
              </a:ext>
            </a:extLst>
          </p:cNvPr>
          <p:cNvSpPr/>
          <p:nvPr/>
        </p:nvSpPr>
        <p:spPr>
          <a:xfrm rot="16200000">
            <a:off x="8448025" y="3722473"/>
            <a:ext cx="496074" cy="510049"/>
          </a:xfrm>
          <a:prstGeom prst="downArrow">
            <a:avLst/>
          </a:prstGeom>
          <a:solidFill>
            <a:srgbClr val="000000">
              <a:lumMod val="50000"/>
              <a:lumOff val="50000"/>
            </a:srgbClr>
          </a:solidFill>
          <a:ln w="6350" cap="flat" cmpd="sng" algn="ctr">
            <a:noFill/>
            <a:prstDash val="solid"/>
            <a:miter lim="800000"/>
          </a:ln>
          <a:effectLst/>
        </p:spPr>
        <p:txBody>
          <a:bodyPr rot="0" spcFirstLastPara="0" vertOverflow="overflow" horzOverflow="overflow" vert="horz" wrap="square" lIns="91440" tIns="21600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000000"/>
              </a:solidFill>
              <a:effectLst/>
              <a:uLnTx/>
              <a:uFillTx/>
            </a:endParaRPr>
          </a:p>
        </p:txBody>
      </p:sp>
      <p:sp>
        <p:nvSpPr>
          <p:cNvPr id="12" name="テキスト ボックス 11">
            <a:extLst>
              <a:ext uri="{FF2B5EF4-FFF2-40B4-BE49-F238E27FC236}">
                <a16:creationId xmlns:a16="http://schemas.microsoft.com/office/drawing/2014/main" id="{122E4B84-C807-132E-D469-632F47FD1A8B}"/>
              </a:ext>
            </a:extLst>
          </p:cNvPr>
          <p:cNvSpPr txBox="1"/>
          <p:nvPr/>
        </p:nvSpPr>
        <p:spPr>
          <a:xfrm>
            <a:off x="8997021" y="2288849"/>
            <a:ext cx="2036176" cy="1062457"/>
          </a:xfrm>
          <a:prstGeom prst="rect">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新システム</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Java</a:t>
            </a: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 再構築</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870K</a:t>
            </a:r>
          </a:p>
        </p:txBody>
      </p:sp>
      <p:sp>
        <p:nvSpPr>
          <p:cNvPr id="13" name="テキスト ボックス 12">
            <a:extLst>
              <a:ext uri="{FF2B5EF4-FFF2-40B4-BE49-F238E27FC236}">
                <a16:creationId xmlns:a16="http://schemas.microsoft.com/office/drawing/2014/main" id="{04CE2104-ABFD-77DC-6D67-50AA38C75FF6}"/>
              </a:ext>
            </a:extLst>
          </p:cNvPr>
          <p:cNvSpPr txBox="1"/>
          <p:nvPr/>
        </p:nvSpPr>
        <p:spPr>
          <a:xfrm>
            <a:off x="8997021" y="3775820"/>
            <a:ext cx="2036176" cy="1890329"/>
          </a:xfrm>
          <a:prstGeom prst="rect">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旧システム</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COBOL</a:t>
            </a: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 現状維持</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p:txBody>
      </p:sp>
      <p:sp>
        <p:nvSpPr>
          <p:cNvPr id="14" name="テキスト ボックス 13">
            <a:extLst>
              <a:ext uri="{FF2B5EF4-FFF2-40B4-BE49-F238E27FC236}">
                <a16:creationId xmlns:a16="http://schemas.microsoft.com/office/drawing/2014/main" id="{D771989D-0198-AFE9-469A-AB0FA874BE69}"/>
              </a:ext>
            </a:extLst>
          </p:cNvPr>
          <p:cNvSpPr txBox="1"/>
          <p:nvPr/>
        </p:nvSpPr>
        <p:spPr>
          <a:xfrm>
            <a:off x="6839643" y="2288848"/>
            <a:ext cx="1493506" cy="3377301"/>
          </a:xfrm>
          <a:prstGeom prst="rect">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金融系</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基幹システム</a:t>
            </a: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COBOL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1" i="0" u="none" strike="noStrike" kern="0" cap="none" spc="100" normalizeH="0" baseline="0" noProof="0" dirty="0">
                <a:ln>
                  <a:noFill/>
                </a:ln>
                <a:solidFill>
                  <a:srgbClr val="000000"/>
                </a:solidFill>
                <a:effectLst>
                  <a:glow rad="127000">
                    <a:srgbClr val="FFFFFF"/>
                  </a:glow>
                </a:effectLst>
                <a:uLnTx/>
                <a:uFillTx/>
                <a:latin typeface="BIZ UDPGothic" panose="020B0400000000000000" pitchFamily="50" charset="-128"/>
                <a:ea typeface="BIZ UDPGothic" panose="020B0400000000000000" pitchFamily="50" charset="-128"/>
                <a:cs typeface="+mn-cs"/>
              </a:rPr>
              <a:t>4.6M</a:t>
            </a:r>
          </a:p>
        </p:txBody>
      </p:sp>
      <p:cxnSp>
        <p:nvCxnSpPr>
          <p:cNvPr id="15" name="直線矢印コネクタ 14">
            <a:extLst>
              <a:ext uri="{FF2B5EF4-FFF2-40B4-BE49-F238E27FC236}">
                <a16:creationId xmlns:a16="http://schemas.microsoft.com/office/drawing/2014/main" id="{3EAA176A-EA8B-2D80-AA2E-12A22290AA02}"/>
              </a:ext>
            </a:extLst>
          </p:cNvPr>
          <p:cNvCxnSpPr>
            <a:cxnSpLocks/>
          </p:cNvCxnSpPr>
          <p:nvPr/>
        </p:nvCxnSpPr>
        <p:spPr>
          <a:xfrm>
            <a:off x="10089060" y="3351306"/>
            <a:ext cx="0" cy="424514"/>
          </a:xfrm>
          <a:prstGeom prst="straightConnector1">
            <a:avLst/>
          </a:prstGeom>
          <a:noFill/>
          <a:ln w="9525" cap="flat" cmpd="sng" algn="ctr">
            <a:solidFill>
              <a:srgbClr val="000000"/>
            </a:solidFill>
            <a:prstDash val="solid"/>
            <a:headEnd type="triangle"/>
            <a:tailEnd type="triangle"/>
          </a:ln>
          <a:effectLst/>
        </p:spPr>
      </p:cxnSp>
      <p:graphicFrame>
        <p:nvGraphicFramePr>
          <p:cNvPr id="16" name="表 4">
            <a:extLst>
              <a:ext uri="{FF2B5EF4-FFF2-40B4-BE49-F238E27FC236}">
                <a16:creationId xmlns:a16="http://schemas.microsoft.com/office/drawing/2014/main" id="{D3FA7F4A-5221-109B-C008-0E7D7778F4F5}"/>
              </a:ext>
            </a:extLst>
          </p:cNvPr>
          <p:cNvGraphicFramePr>
            <a:graphicFrameLocks noGrp="1"/>
          </p:cNvGraphicFramePr>
          <p:nvPr>
            <p:extLst>
              <p:ext uri="{D42A27DB-BD31-4B8C-83A1-F6EECF244321}">
                <p14:modId xmlns:p14="http://schemas.microsoft.com/office/powerpoint/2010/main" val="2917508827"/>
              </p:ext>
            </p:extLst>
          </p:nvPr>
        </p:nvGraphicFramePr>
        <p:xfrm>
          <a:off x="580167" y="2609025"/>
          <a:ext cx="5315340" cy="2853616"/>
        </p:xfrm>
        <a:graphic>
          <a:graphicData uri="http://schemas.openxmlformats.org/drawingml/2006/table">
            <a:tbl>
              <a:tblPr bandRow="1"/>
              <a:tblGrid>
                <a:gridCol w="1717214">
                  <a:extLst>
                    <a:ext uri="{9D8B030D-6E8A-4147-A177-3AD203B41FA5}">
                      <a16:colId xmlns:a16="http://schemas.microsoft.com/office/drawing/2014/main" val="2117873954"/>
                    </a:ext>
                  </a:extLst>
                </a:gridCol>
                <a:gridCol w="3598126">
                  <a:extLst>
                    <a:ext uri="{9D8B030D-6E8A-4147-A177-3AD203B41FA5}">
                      <a16:colId xmlns:a16="http://schemas.microsoft.com/office/drawing/2014/main" val="1666030398"/>
                    </a:ext>
                  </a:extLst>
                </a:gridCol>
              </a:tblGrid>
              <a:tr h="713404">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kumimoji="1" lang="ja-JP" altLang="en-US" sz="1800" dirty="0"/>
                        <a:t>概要</a:t>
                      </a:r>
                    </a:p>
                  </a:txBody>
                  <a:tcPr>
                    <a:lnL w="9525" cap="flat" cmpd="sng" algn="ctr">
                      <a:solidFill>
                        <a:srgbClr val="0072BC">
                          <a:shade val="95000"/>
                          <a:satMod val="105000"/>
                        </a:srgbClr>
                      </a:solidFill>
                      <a:prstDash val="solid"/>
                    </a:lnL>
                    <a:lnR>
                      <a:noFill/>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lang="ja-JP" altLang="en-US" sz="1800" dirty="0"/>
                        <a:t>金融系基幹システム</a:t>
                      </a:r>
                      <a:endParaRPr kumimoji="1" lang="ja-JP" altLang="en-US" sz="1800" dirty="0"/>
                    </a:p>
                  </a:txBody>
                  <a:tcPr>
                    <a:lnL>
                      <a:noFill/>
                    </a:lnL>
                    <a:lnR w="9525" cap="flat" cmpd="sng" algn="ctr">
                      <a:solidFill>
                        <a:srgbClr val="0072BC">
                          <a:shade val="95000"/>
                          <a:satMod val="105000"/>
                        </a:srgbClr>
                      </a:solidFill>
                      <a:prstDash val="solid"/>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4105284212"/>
                  </a:ext>
                </a:extLst>
              </a:tr>
              <a:tr h="713404">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kumimoji="1" lang="ja-JP" altLang="en-US" sz="1800" dirty="0"/>
                        <a:t>システム区分</a:t>
                      </a:r>
                    </a:p>
                  </a:txBody>
                  <a:tcPr>
                    <a:lnL w="9525" cap="flat" cmpd="sng" algn="ctr">
                      <a:solidFill>
                        <a:srgbClr val="0072BC">
                          <a:shade val="95000"/>
                          <a:satMod val="105000"/>
                        </a:srgbClr>
                      </a:solidFill>
                      <a:prstDash val="solid"/>
                    </a:lnL>
                    <a:lnR>
                      <a:noFill/>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lang="ja-JP" altLang="en-US" sz="1800" dirty="0"/>
                        <a:t>バッチおよびオンライン システム</a:t>
                      </a:r>
                      <a:endParaRPr kumimoji="1" lang="ja-JP" altLang="en-US" sz="1800" dirty="0"/>
                    </a:p>
                  </a:txBody>
                  <a:tcPr>
                    <a:lnL>
                      <a:noFill/>
                    </a:lnL>
                    <a:lnR w="9525" cap="flat" cmpd="sng" algn="ctr">
                      <a:solidFill>
                        <a:srgbClr val="0072BC">
                          <a:shade val="95000"/>
                          <a:satMod val="105000"/>
                        </a:srgbClr>
                      </a:solidFill>
                      <a:prstDash val="solid"/>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492289520"/>
                  </a:ext>
                </a:extLst>
              </a:tr>
              <a:tr h="713404">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lang="ja-JP" altLang="en-US" sz="1800" dirty="0"/>
                        <a:t>言語区分</a:t>
                      </a:r>
                      <a:endParaRPr kumimoji="1" lang="ja-JP" altLang="en-US" sz="1800" dirty="0"/>
                    </a:p>
                  </a:txBody>
                  <a:tcPr>
                    <a:lnL w="9525" cap="flat" cmpd="sng" algn="ctr">
                      <a:solidFill>
                        <a:srgbClr val="0072BC">
                          <a:shade val="95000"/>
                          <a:satMod val="105000"/>
                        </a:srgbClr>
                      </a:solidFill>
                      <a:prstDash val="solid"/>
                    </a:lnL>
                    <a:lnR>
                      <a:noFill/>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kumimoji="1" lang="ja-JP" altLang="en-US" sz="1800" dirty="0"/>
                        <a:t>オープン</a:t>
                      </a:r>
                      <a:r>
                        <a:rPr kumimoji="1" lang="en-US" altLang="ja-JP" sz="1800" dirty="0"/>
                        <a:t>COBOL</a:t>
                      </a:r>
                      <a:endParaRPr kumimoji="1" lang="ja-JP" altLang="en-US" sz="1800" dirty="0"/>
                    </a:p>
                  </a:txBody>
                  <a:tcPr>
                    <a:lnL>
                      <a:noFill/>
                    </a:lnL>
                    <a:lnR w="9525" cap="flat" cmpd="sng" algn="ctr">
                      <a:solidFill>
                        <a:srgbClr val="0072BC">
                          <a:shade val="95000"/>
                          <a:satMod val="105000"/>
                        </a:srgbClr>
                      </a:solidFill>
                      <a:prstDash val="solid"/>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609007231"/>
                  </a:ext>
                </a:extLst>
              </a:tr>
              <a:tr h="713404">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kumimoji="1" lang="ja-JP" altLang="en-US" sz="1800" dirty="0"/>
                        <a:t>システム規模</a:t>
                      </a:r>
                    </a:p>
                  </a:txBody>
                  <a:tcPr>
                    <a:lnL w="9525" cap="flat" cmpd="sng" algn="ctr">
                      <a:solidFill>
                        <a:srgbClr val="0072BC">
                          <a:shade val="95000"/>
                          <a:satMod val="105000"/>
                        </a:srgbClr>
                      </a:solidFill>
                      <a:prstDash val="solid"/>
                    </a:lnL>
                    <a:lnR>
                      <a:noFill/>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Meiryo UI"/>
                        </a:defRPr>
                      </a:lvl1pPr>
                      <a:lvl2pPr marL="457200" algn="l" defTabSz="914400" rtl="0" eaLnBrk="1" latinLnBrk="0" hangingPunct="1">
                        <a:defRPr kumimoji="1" sz="1800" kern="1200">
                          <a:solidFill>
                            <a:schemeClr val="tx1"/>
                          </a:solidFill>
                          <a:latin typeface="Arial"/>
                          <a:ea typeface="Meiryo UI"/>
                        </a:defRPr>
                      </a:lvl2pPr>
                      <a:lvl3pPr marL="914400" algn="l" defTabSz="914400" rtl="0" eaLnBrk="1" latinLnBrk="0" hangingPunct="1">
                        <a:defRPr kumimoji="1" sz="1800" kern="1200">
                          <a:solidFill>
                            <a:schemeClr val="tx1"/>
                          </a:solidFill>
                          <a:latin typeface="Arial"/>
                          <a:ea typeface="Meiryo UI"/>
                        </a:defRPr>
                      </a:lvl3pPr>
                      <a:lvl4pPr marL="1371600" algn="l" defTabSz="914400" rtl="0" eaLnBrk="1" latinLnBrk="0" hangingPunct="1">
                        <a:defRPr kumimoji="1" sz="1800" kern="1200">
                          <a:solidFill>
                            <a:schemeClr val="tx1"/>
                          </a:solidFill>
                          <a:latin typeface="Arial"/>
                          <a:ea typeface="Meiryo UI"/>
                        </a:defRPr>
                      </a:lvl4pPr>
                      <a:lvl5pPr marL="1828800" algn="l" defTabSz="914400" rtl="0" eaLnBrk="1" latinLnBrk="0" hangingPunct="1">
                        <a:defRPr kumimoji="1" sz="1800" kern="1200">
                          <a:solidFill>
                            <a:schemeClr val="tx1"/>
                          </a:solidFill>
                          <a:latin typeface="Arial"/>
                          <a:ea typeface="Meiryo UI"/>
                        </a:defRPr>
                      </a:lvl5pPr>
                      <a:lvl6pPr marL="2286000" algn="l" defTabSz="914400" rtl="0" eaLnBrk="1" latinLnBrk="0" hangingPunct="1">
                        <a:defRPr kumimoji="1" sz="1800" kern="1200">
                          <a:solidFill>
                            <a:schemeClr val="tx1"/>
                          </a:solidFill>
                          <a:latin typeface="Arial"/>
                          <a:ea typeface="Meiryo UI"/>
                        </a:defRPr>
                      </a:lvl6pPr>
                      <a:lvl7pPr marL="2743200" algn="l" defTabSz="914400" rtl="0" eaLnBrk="1" latinLnBrk="0" hangingPunct="1">
                        <a:defRPr kumimoji="1" sz="1800" kern="1200">
                          <a:solidFill>
                            <a:schemeClr val="tx1"/>
                          </a:solidFill>
                          <a:latin typeface="Arial"/>
                          <a:ea typeface="Meiryo UI"/>
                        </a:defRPr>
                      </a:lvl7pPr>
                      <a:lvl8pPr marL="3200400" algn="l" defTabSz="914400" rtl="0" eaLnBrk="1" latinLnBrk="0" hangingPunct="1">
                        <a:defRPr kumimoji="1" sz="1800" kern="1200">
                          <a:solidFill>
                            <a:schemeClr val="tx1"/>
                          </a:solidFill>
                          <a:latin typeface="Arial"/>
                          <a:ea typeface="Meiryo UI"/>
                        </a:defRPr>
                      </a:lvl8pPr>
                      <a:lvl9pPr marL="3657600" algn="l" defTabSz="914400" rtl="0" eaLnBrk="1" latinLnBrk="0" hangingPunct="1">
                        <a:defRPr kumimoji="1" sz="1800" kern="1200">
                          <a:solidFill>
                            <a:schemeClr val="tx1"/>
                          </a:solidFill>
                          <a:latin typeface="Arial"/>
                          <a:ea typeface="Meiryo UI"/>
                        </a:defRPr>
                      </a:lvl9pPr>
                    </a:lstStyle>
                    <a:p>
                      <a:r>
                        <a:rPr lang="ja-JP" altLang="en-US" sz="1800" dirty="0"/>
                        <a:t>約 </a:t>
                      </a:r>
                      <a:r>
                        <a:rPr lang="en-US" altLang="ja-JP" sz="1800" dirty="0"/>
                        <a:t>4.6MSLOC</a:t>
                      </a:r>
                    </a:p>
                    <a:p>
                      <a:r>
                        <a:rPr lang="ja-JP" altLang="en-US" sz="1800" dirty="0"/>
                        <a:t>（</a:t>
                      </a:r>
                      <a:r>
                        <a:rPr lang="en-US" altLang="ja-JP" sz="1800" dirty="0"/>
                        <a:t>COBOL </a:t>
                      </a:r>
                      <a:r>
                        <a:rPr lang="ja-JP" altLang="en-US" sz="1800" dirty="0"/>
                        <a:t>のみ対象）</a:t>
                      </a:r>
                      <a:endParaRPr kumimoji="1" lang="ja-JP" altLang="en-US" sz="1800" dirty="0"/>
                    </a:p>
                  </a:txBody>
                  <a:tcPr>
                    <a:lnL>
                      <a:noFill/>
                    </a:lnL>
                    <a:lnR w="9525" cap="flat" cmpd="sng" algn="ctr">
                      <a:solidFill>
                        <a:srgbClr val="0072BC">
                          <a:shade val="95000"/>
                          <a:satMod val="105000"/>
                        </a:srgbClr>
                      </a:solidFill>
                      <a:prstDash val="solid"/>
                    </a:lnR>
                    <a:lnT w="9525" cap="flat" cmpd="sng" algn="ctr">
                      <a:solidFill>
                        <a:srgbClr val="0072BC">
                          <a:shade val="95000"/>
                          <a:satMod val="105000"/>
                        </a:srgbClr>
                      </a:solidFill>
                      <a:prstDash val="solid"/>
                    </a:lnT>
                    <a:lnB w="9525" cap="flat" cmpd="sng" algn="ctr">
                      <a:solidFill>
                        <a:srgbClr val="0072BC">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743966969"/>
                  </a:ext>
                </a:extLst>
              </a:tr>
            </a:tbl>
          </a:graphicData>
        </a:graphic>
      </p:graphicFrame>
      <p:sp>
        <p:nvSpPr>
          <p:cNvPr id="3" name="スライド番号プレースホルダー 2">
            <a:extLst>
              <a:ext uri="{FF2B5EF4-FFF2-40B4-BE49-F238E27FC236}">
                <a16:creationId xmlns:a16="http://schemas.microsoft.com/office/drawing/2014/main" id="{DE3D4322-A9C5-397D-A2BE-D6E508C5F73C}"/>
              </a:ext>
            </a:extLst>
          </p:cNvPr>
          <p:cNvSpPr>
            <a:spLocks noGrp="1"/>
          </p:cNvSpPr>
          <p:nvPr>
            <p:ph type="sldNum" sz="quarter" idx="4"/>
          </p:nvPr>
        </p:nvSpPr>
        <p:spPr/>
        <p:txBody>
          <a:bodyPr/>
          <a:lstStyle/>
          <a:p>
            <a:fld id="{DDF0A04B-3F96-455C-AC58-511E5C06C175}" type="slidenum">
              <a:rPr lang="ja-JP" altLang="en-US" smtClean="0"/>
              <a:pPr/>
              <a:t>41</a:t>
            </a:fld>
            <a:endParaRPr lang="ja-JP" altLang="en-US" dirty="0"/>
          </a:p>
        </p:txBody>
      </p:sp>
    </p:spTree>
    <p:extLst>
      <p:ext uri="{BB962C8B-B14F-4D97-AF65-F5344CB8AC3E}">
        <p14:creationId xmlns:p14="http://schemas.microsoft.com/office/powerpoint/2010/main" val="38388810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B76F90-82A2-B84A-A496-552C8D9E982F}"/>
              </a:ext>
            </a:extLst>
          </p:cNvPr>
          <p:cNvSpPr>
            <a:spLocks noGrp="1"/>
          </p:cNvSpPr>
          <p:nvPr>
            <p:ph type="title"/>
          </p:nvPr>
        </p:nvSpPr>
        <p:spPr/>
        <p:txBody>
          <a:bodyPr/>
          <a:lstStyle/>
          <a:p>
            <a:r>
              <a:rPr kumimoji="1" lang="en-US" altLang="ja-JP" dirty="0"/>
              <a:t>RQ1</a:t>
            </a:r>
            <a:r>
              <a:rPr kumimoji="1" lang="ja-JP" altLang="en-US" dirty="0"/>
              <a:t>　コスト試算</a:t>
            </a:r>
            <a:r>
              <a:rPr kumimoji="1" lang="en-US" altLang="ja-JP" dirty="0"/>
              <a:t>-</a:t>
            </a:r>
            <a:r>
              <a:rPr lang="ja-JP" altLang="en-US" dirty="0"/>
              <a:t>分析結果と考察</a:t>
            </a:r>
            <a:endParaRPr kumimoji="1" lang="ja-JP" altLang="en-US" dirty="0"/>
          </a:p>
        </p:txBody>
      </p:sp>
      <p:sp>
        <p:nvSpPr>
          <p:cNvPr id="4" name="コンテンツ プレースホルダー 3">
            <a:extLst>
              <a:ext uri="{FF2B5EF4-FFF2-40B4-BE49-F238E27FC236}">
                <a16:creationId xmlns:a16="http://schemas.microsoft.com/office/drawing/2014/main" id="{541A02F3-6685-FB22-1E26-DE9675EA5D10}"/>
              </a:ext>
            </a:extLst>
          </p:cNvPr>
          <p:cNvSpPr>
            <a:spLocks noGrp="1"/>
          </p:cNvSpPr>
          <p:nvPr>
            <p:ph idx="10"/>
          </p:nvPr>
        </p:nvSpPr>
        <p:spPr/>
        <p:txBody>
          <a:bodyPr>
            <a:normAutofit fontScale="85000" lnSpcReduction="10000"/>
          </a:bodyPr>
          <a:lstStyle/>
          <a:p>
            <a:r>
              <a:rPr lang="ja-JP" altLang="en-US" sz="2400"/>
              <a:t>プロジェクト計画当初の試算値より，提案</a:t>
            </a:r>
            <a:r>
              <a:rPr lang="ja-JP" altLang="en-US" sz="2400" dirty="0"/>
              <a:t>手法</a:t>
            </a:r>
            <a:r>
              <a:rPr lang="ja-JP" altLang="en-US" sz="2400"/>
              <a:t>の試算値の</a:t>
            </a:r>
            <a:r>
              <a:rPr lang="ja-JP" altLang="en-US" sz="2400" dirty="0"/>
              <a:t>方が</a:t>
            </a:r>
            <a:r>
              <a:rPr lang="ja-JP" altLang="en-US" sz="2400"/>
              <a:t>乖離率が小さい</a:t>
            </a:r>
            <a:endParaRPr lang="en-US" altLang="ja-JP" sz="2400" dirty="0"/>
          </a:p>
          <a:p>
            <a:r>
              <a:rPr lang="ja-JP" altLang="en-US" sz="2400"/>
              <a:t>本ケーススタディでは，提案手法を用いることで，</a:t>
            </a:r>
            <a:r>
              <a:rPr lang="ja-JP" altLang="en-US" sz="2400" dirty="0"/>
              <a:t>段階的再構築の複雑性を</a:t>
            </a:r>
            <a:r>
              <a:rPr lang="ja-JP" altLang="en-US" sz="2400"/>
              <a:t>考慮した試算ができた</a:t>
            </a:r>
            <a:endParaRPr lang="ja-JP" altLang="en-US" sz="2400" dirty="0"/>
          </a:p>
          <a:p>
            <a:endParaRPr kumimoji="1" lang="ja-JP" altLang="en-US" dirty="0"/>
          </a:p>
        </p:txBody>
      </p:sp>
      <p:sp>
        <p:nvSpPr>
          <p:cNvPr id="14" name="テキスト ボックス 13">
            <a:extLst>
              <a:ext uri="{FF2B5EF4-FFF2-40B4-BE49-F238E27FC236}">
                <a16:creationId xmlns:a16="http://schemas.microsoft.com/office/drawing/2014/main" id="{9B363EC3-A61B-8A1C-3908-AC3F40D8715B}"/>
              </a:ext>
            </a:extLst>
          </p:cNvPr>
          <p:cNvSpPr txBox="1"/>
          <p:nvPr/>
        </p:nvSpPr>
        <p:spPr>
          <a:xfrm>
            <a:off x="6342836" y="2991576"/>
            <a:ext cx="5278322" cy="2606036"/>
          </a:xfrm>
          <a:prstGeom prst="rect">
            <a:avLst/>
          </a:prstGeom>
          <a:noFill/>
        </p:spPr>
        <p:txBody>
          <a:bodyPr wrap="square" lIns="0" rIns="0" rtlCol="0">
            <a:noAutofit/>
          </a:bodyPr>
          <a:lstStyle/>
          <a:p>
            <a:pPr defTabSz="288000"/>
            <a:r>
              <a:rPr lang="ja-JP" altLang="en-US" sz="2400" b="1" dirty="0">
                <a:solidFill>
                  <a:srgbClr val="0072BC"/>
                </a:solidFill>
                <a:latin typeface="Meiryo UI"/>
                <a:ea typeface="Meiryo UI"/>
              </a:rPr>
              <a:t>背景</a:t>
            </a:r>
            <a:endParaRPr lang="en-US" altLang="ja-JP" sz="2400" b="1" dirty="0">
              <a:solidFill>
                <a:srgbClr val="0072BC"/>
              </a:solidFill>
              <a:latin typeface="Meiryo UI"/>
              <a:ea typeface="Meiryo UI"/>
            </a:endParaRPr>
          </a:p>
          <a:p>
            <a:pPr defTabSz="288000"/>
            <a:endParaRPr lang="en-US" altLang="ja-JP" sz="2000" dirty="0">
              <a:solidFill>
                <a:srgbClr val="000000"/>
              </a:solidFill>
              <a:latin typeface="Meiryo UI"/>
              <a:ea typeface="Meiryo UI"/>
            </a:endParaRPr>
          </a:p>
          <a:p>
            <a:pPr marL="285750" indent="-285750" defTabSz="288000">
              <a:buFont typeface="Wingdings" panose="05000000000000000000" pitchFamily="2" charset="2"/>
              <a:buChar char="l"/>
            </a:pPr>
            <a:r>
              <a:rPr lang="ja-JP" altLang="en-US" sz="2000" dirty="0">
                <a:solidFill>
                  <a:srgbClr val="000000"/>
                </a:solidFill>
                <a:latin typeface="Arial"/>
                <a:ea typeface="Meiryo UI"/>
              </a:rPr>
              <a:t>計画当初，段階的再構築の複雑性を認識不足</a:t>
            </a:r>
            <a:endParaRPr lang="en-US" altLang="ja-JP" sz="2000" dirty="0">
              <a:solidFill>
                <a:srgbClr val="000000"/>
              </a:solidFill>
              <a:latin typeface="Arial"/>
              <a:ea typeface="Meiryo UI"/>
            </a:endParaRPr>
          </a:p>
          <a:p>
            <a:pPr defTabSz="288000"/>
            <a:endParaRPr lang="en-US" altLang="ja-JP" sz="2000" b="1" dirty="0">
              <a:solidFill>
                <a:srgbClr val="0072BC"/>
              </a:solidFill>
              <a:latin typeface="Arial"/>
              <a:ea typeface="Meiryo UI"/>
            </a:endParaRPr>
          </a:p>
          <a:p>
            <a:pPr defTabSz="288000"/>
            <a:r>
              <a:rPr lang="ja-JP" altLang="en-US" sz="2000" b="1" dirty="0">
                <a:solidFill>
                  <a:srgbClr val="0072BC"/>
                </a:solidFill>
                <a:latin typeface="Arial"/>
                <a:ea typeface="Meiryo UI"/>
              </a:rPr>
              <a:t>改善要因</a:t>
            </a:r>
            <a:endParaRPr lang="en-US" altLang="ja-JP" sz="2000" b="1" dirty="0">
              <a:solidFill>
                <a:srgbClr val="0072BC"/>
              </a:solidFill>
              <a:latin typeface="Arial"/>
              <a:ea typeface="Meiryo UI"/>
            </a:endParaRPr>
          </a:p>
          <a:p>
            <a:pPr marL="285750" indent="-285750" defTabSz="288000">
              <a:buFont typeface="Wingdings" panose="05000000000000000000" pitchFamily="2" charset="2"/>
              <a:buChar char="l"/>
            </a:pPr>
            <a:r>
              <a:rPr lang="ja-JP" altLang="en-US" sz="2000" dirty="0">
                <a:solidFill>
                  <a:srgbClr val="000000"/>
                </a:solidFill>
                <a:latin typeface="Arial"/>
                <a:ea typeface="Meiryo UI"/>
              </a:rPr>
              <a:t>グルーコードの開発規模を加味することで，</a:t>
            </a:r>
            <a:br>
              <a:rPr lang="en-US" altLang="ja-JP" sz="2000" dirty="0">
                <a:solidFill>
                  <a:srgbClr val="000000"/>
                </a:solidFill>
                <a:latin typeface="Arial"/>
                <a:ea typeface="Meiryo UI"/>
              </a:rPr>
            </a:br>
            <a:r>
              <a:rPr lang="ja-JP" altLang="en-US" sz="2000" dirty="0">
                <a:solidFill>
                  <a:srgbClr val="000000"/>
                </a:solidFill>
                <a:latin typeface="Arial"/>
                <a:ea typeface="Meiryo UI"/>
              </a:rPr>
              <a:t>段階的再構築の複雑性を考慮できるようになった</a:t>
            </a:r>
            <a:endParaRPr lang="en-US" altLang="ja-JP" sz="2000" dirty="0">
              <a:solidFill>
                <a:srgbClr val="000000"/>
              </a:solidFill>
              <a:latin typeface="Arial"/>
              <a:ea typeface="Meiryo UI"/>
            </a:endParaRPr>
          </a:p>
          <a:p>
            <a:pPr defTabSz="288000"/>
            <a:endParaRPr lang="en-US" altLang="ja-JP" sz="2000" dirty="0">
              <a:solidFill>
                <a:srgbClr val="000000"/>
              </a:solidFill>
              <a:latin typeface="Arial"/>
              <a:ea typeface="Meiryo UI"/>
            </a:endParaRPr>
          </a:p>
        </p:txBody>
      </p:sp>
      <p:sp>
        <p:nvSpPr>
          <p:cNvPr id="15" name="正方形/長方形 14">
            <a:extLst>
              <a:ext uri="{FF2B5EF4-FFF2-40B4-BE49-F238E27FC236}">
                <a16:creationId xmlns:a16="http://schemas.microsoft.com/office/drawing/2014/main" id="{44783DAB-CD44-7CF9-B0D7-42EA072FB8BC}"/>
              </a:ext>
            </a:extLst>
          </p:cNvPr>
          <p:cNvSpPr/>
          <p:nvPr/>
        </p:nvSpPr>
        <p:spPr>
          <a:xfrm>
            <a:off x="1322945" y="2188343"/>
            <a:ext cx="2876761" cy="414100"/>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72BC"/>
                </a:solidFill>
                <a:effectLst/>
                <a:uLnTx/>
                <a:uFillTx/>
                <a:latin typeface="Arial"/>
                <a:ea typeface="Meiryo UI"/>
                <a:cs typeface="+mn-cs"/>
              </a:rPr>
              <a:t>分析結果</a:t>
            </a:r>
          </a:p>
        </p:txBody>
      </p:sp>
      <p:sp>
        <p:nvSpPr>
          <p:cNvPr id="16" name="正方形/長方形 15">
            <a:extLst>
              <a:ext uri="{FF2B5EF4-FFF2-40B4-BE49-F238E27FC236}">
                <a16:creationId xmlns:a16="http://schemas.microsoft.com/office/drawing/2014/main" id="{41E2FB57-C1A7-DDF5-44A6-B26062EC158D}"/>
              </a:ext>
            </a:extLst>
          </p:cNvPr>
          <p:cNvSpPr/>
          <p:nvPr/>
        </p:nvSpPr>
        <p:spPr>
          <a:xfrm>
            <a:off x="6803861" y="2137121"/>
            <a:ext cx="4356271" cy="414100"/>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72BC"/>
                </a:solidFill>
                <a:effectLst/>
                <a:uLnTx/>
                <a:uFillTx/>
                <a:latin typeface="Arial"/>
                <a:ea typeface="Meiryo UI"/>
                <a:cs typeface="+mn-cs"/>
              </a:rPr>
              <a:t>乖離率が改善した要因分析</a:t>
            </a:r>
          </a:p>
        </p:txBody>
      </p:sp>
      <p:graphicFrame>
        <p:nvGraphicFramePr>
          <p:cNvPr id="17" name="グラフ 16">
            <a:extLst>
              <a:ext uri="{FF2B5EF4-FFF2-40B4-BE49-F238E27FC236}">
                <a16:creationId xmlns:a16="http://schemas.microsoft.com/office/drawing/2014/main" id="{CBD908C4-519C-D38D-7939-DB60886CA3B3}"/>
              </a:ext>
            </a:extLst>
          </p:cNvPr>
          <p:cNvGraphicFramePr/>
          <p:nvPr>
            <p:extLst>
              <p:ext uri="{D42A27DB-BD31-4B8C-83A1-F6EECF244321}">
                <p14:modId xmlns:p14="http://schemas.microsoft.com/office/powerpoint/2010/main" val="1639670311"/>
              </p:ext>
            </p:extLst>
          </p:nvPr>
        </p:nvGraphicFramePr>
        <p:xfrm>
          <a:off x="1080311" y="2701398"/>
          <a:ext cx="4304489" cy="3535890"/>
        </p:xfrm>
        <a:graphic>
          <a:graphicData uri="http://schemas.openxmlformats.org/drawingml/2006/chart">
            <c:chart xmlns:c="http://schemas.openxmlformats.org/drawingml/2006/chart" xmlns:r="http://schemas.openxmlformats.org/officeDocument/2006/relationships" r:id="rId2"/>
          </a:graphicData>
        </a:graphic>
      </p:graphicFrame>
      <p:cxnSp>
        <p:nvCxnSpPr>
          <p:cNvPr id="18" name="直線コネクタ 17">
            <a:extLst>
              <a:ext uri="{FF2B5EF4-FFF2-40B4-BE49-F238E27FC236}">
                <a16:creationId xmlns:a16="http://schemas.microsoft.com/office/drawing/2014/main" id="{95A892D6-D61A-F64F-B448-2526C0B85D32}"/>
              </a:ext>
            </a:extLst>
          </p:cNvPr>
          <p:cNvCxnSpPr/>
          <p:nvPr/>
        </p:nvCxnSpPr>
        <p:spPr>
          <a:xfrm>
            <a:off x="1905000" y="3272790"/>
            <a:ext cx="3368040" cy="0"/>
          </a:xfrm>
          <a:prstGeom prst="line">
            <a:avLst/>
          </a:prstGeom>
          <a:noFill/>
          <a:ln w="28575" cap="flat" cmpd="sng" algn="ctr">
            <a:solidFill>
              <a:srgbClr val="00DFED">
                <a:shade val="95000"/>
                <a:satMod val="105000"/>
              </a:srgbClr>
            </a:solidFill>
            <a:prstDash val="dash"/>
          </a:ln>
          <a:effectLst/>
        </p:spPr>
      </p:cxnSp>
      <p:sp>
        <p:nvSpPr>
          <p:cNvPr id="19" name="矢印: 下 18">
            <a:extLst>
              <a:ext uri="{FF2B5EF4-FFF2-40B4-BE49-F238E27FC236}">
                <a16:creationId xmlns:a16="http://schemas.microsoft.com/office/drawing/2014/main" id="{B65ABEE0-0C9D-CA8E-08A1-1303C7ACD79A}"/>
              </a:ext>
            </a:extLst>
          </p:cNvPr>
          <p:cNvSpPr/>
          <p:nvPr/>
        </p:nvSpPr>
        <p:spPr>
          <a:xfrm>
            <a:off x="1905000" y="3253740"/>
            <a:ext cx="171450" cy="1223009"/>
          </a:xfrm>
          <a:prstGeom prst="downArrow">
            <a:avLst/>
          </a:prstGeom>
          <a:solidFill>
            <a:srgbClr val="E42600"/>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20" name="矢印: 下 19">
            <a:extLst>
              <a:ext uri="{FF2B5EF4-FFF2-40B4-BE49-F238E27FC236}">
                <a16:creationId xmlns:a16="http://schemas.microsoft.com/office/drawing/2014/main" id="{BE514912-8021-F36E-FC37-CB254653A642}"/>
              </a:ext>
            </a:extLst>
          </p:cNvPr>
          <p:cNvSpPr/>
          <p:nvPr/>
        </p:nvSpPr>
        <p:spPr>
          <a:xfrm rot="10800000">
            <a:off x="3625849" y="3012280"/>
            <a:ext cx="171450" cy="260510"/>
          </a:xfrm>
          <a:prstGeom prst="downArrow">
            <a:avLst/>
          </a:prstGeom>
          <a:solidFill>
            <a:srgbClr val="00CB5D"/>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CB5D"/>
              </a:solidFill>
              <a:effectLst/>
              <a:uLnTx/>
              <a:uFillTx/>
              <a:latin typeface="Arial"/>
              <a:ea typeface="Meiryo UI"/>
              <a:cs typeface="+mn-cs"/>
            </a:endParaRPr>
          </a:p>
        </p:txBody>
      </p:sp>
      <p:sp>
        <p:nvSpPr>
          <p:cNvPr id="21" name="フローチャート: 処理 20">
            <a:extLst>
              <a:ext uri="{FF2B5EF4-FFF2-40B4-BE49-F238E27FC236}">
                <a16:creationId xmlns:a16="http://schemas.microsoft.com/office/drawing/2014/main" id="{90EB8B99-DD6A-0D5C-3983-030DAB93F853}"/>
              </a:ext>
            </a:extLst>
          </p:cNvPr>
          <p:cNvSpPr/>
          <p:nvPr/>
        </p:nvSpPr>
        <p:spPr>
          <a:xfrm>
            <a:off x="1702019" y="3512111"/>
            <a:ext cx="599747" cy="352315"/>
          </a:xfrm>
          <a:prstGeom prst="flowChartProcess">
            <a:avLst/>
          </a:prstGeom>
          <a:solidFill>
            <a:srgbClr val="FFFFFF"/>
          </a:solidFill>
          <a:ln w="19050" cap="flat" cmpd="sng" algn="ctr">
            <a:solidFill>
              <a:srgbClr val="E426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srgbClr val="E42600"/>
                </a:solidFill>
                <a:effectLst/>
                <a:uLnTx/>
                <a:uFillTx/>
                <a:latin typeface="Arial"/>
                <a:ea typeface="Meiryo UI"/>
                <a:cs typeface="+mn-cs"/>
              </a:rPr>
              <a:t>28%</a:t>
            </a:r>
            <a:endParaRPr kumimoji="0" lang="ja-JP" altLang="en-US" sz="2000" b="0" i="0" u="none" strike="noStrike" kern="0" cap="none" spc="0" normalizeH="0" baseline="0" noProof="0" dirty="0" err="1">
              <a:ln>
                <a:noFill/>
              </a:ln>
              <a:solidFill>
                <a:srgbClr val="E42600"/>
              </a:solidFill>
              <a:effectLst/>
              <a:uLnTx/>
              <a:uFillTx/>
              <a:latin typeface="Arial"/>
              <a:ea typeface="Meiryo UI"/>
              <a:cs typeface="+mn-cs"/>
            </a:endParaRPr>
          </a:p>
        </p:txBody>
      </p:sp>
      <p:sp>
        <p:nvSpPr>
          <p:cNvPr id="22" name="フローチャート: 処理 21">
            <a:extLst>
              <a:ext uri="{FF2B5EF4-FFF2-40B4-BE49-F238E27FC236}">
                <a16:creationId xmlns:a16="http://schemas.microsoft.com/office/drawing/2014/main" id="{9096C3FC-581F-4EBB-9F82-B61FECBF13F9}"/>
              </a:ext>
            </a:extLst>
          </p:cNvPr>
          <p:cNvSpPr/>
          <p:nvPr/>
        </p:nvSpPr>
        <p:spPr>
          <a:xfrm>
            <a:off x="3386039" y="3348122"/>
            <a:ext cx="599747" cy="352315"/>
          </a:xfrm>
          <a:prstGeom prst="flowChartProcess">
            <a:avLst/>
          </a:prstGeom>
          <a:solidFill>
            <a:srgbClr val="FFFFFF"/>
          </a:solidFill>
          <a:ln w="19050" cap="flat" cmpd="sng" algn="ctr">
            <a:solidFill>
              <a:srgbClr val="00CB5D"/>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srgbClr val="00CB5D"/>
                </a:solidFill>
                <a:effectLst/>
                <a:uLnTx/>
                <a:uFillTx/>
                <a:latin typeface="Arial"/>
                <a:ea typeface="Meiryo UI"/>
                <a:cs typeface="+mn-cs"/>
              </a:rPr>
              <a:t>5%</a:t>
            </a:r>
            <a:endParaRPr kumimoji="0" lang="ja-JP" altLang="en-US" sz="2000" b="0" i="0" u="none" strike="noStrike" kern="0" cap="none" spc="0" normalizeH="0" baseline="0" noProof="0" dirty="0" err="1">
              <a:ln>
                <a:noFill/>
              </a:ln>
              <a:solidFill>
                <a:srgbClr val="00CB5D"/>
              </a:solidFill>
              <a:effectLst/>
              <a:uLnTx/>
              <a:uFillTx/>
              <a:latin typeface="Arial"/>
              <a:ea typeface="Meiryo UI"/>
              <a:cs typeface="+mn-cs"/>
            </a:endParaRPr>
          </a:p>
        </p:txBody>
      </p:sp>
      <p:sp>
        <p:nvSpPr>
          <p:cNvPr id="3" name="スライド番号プレースホルダー 2">
            <a:extLst>
              <a:ext uri="{FF2B5EF4-FFF2-40B4-BE49-F238E27FC236}">
                <a16:creationId xmlns:a16="http://schemas.microsoft.com/office/drawing/2014/main" id="{53BC0D40-1ED9-6958-FAE4-87B7F147A2DF}"/>
              </a:ext>
            </a:extLst>
          </p:cNvPr>
          <p:cNvSpPr>
            <a:spLocks noGrp="1"/>
          </p:cNvSpPr>
          <p:nvPr>
            <p:ph type="sldNum" sz="quarter" idx="4"/>
          </p:nvPr>
        </p:nvSpPr>
        <p:spPr/>
        <p:txBody>
          <a:bodyPr/>
          <a:lstStyle/>
          <a:p>
            <a:fld id="{DDF0A04B-3F96-455C-AC58-511E5C06C175}" type="slidenum">
              <a:rPr lang="ja-JP" altLang="en-US" smtClean="0"/>
              <a:pPr/>
              <a:t>42</a:t>
            </a:fld>
            <a:endParaRPr lang="ja-JP" altLang="en-US" dirty="0"/>
          </a:p>
        </p:txBody>
      </p:sp>
    </p:spTree>
    <p:extLst>
      <p:ext uri="{BB962C8B-B14F-4D97-AF65-F5344CB8AC3E}">
        <p14:creationId xmlns:p14="http://schemas.microsoft.com/office/powerpoint/2010/main" val="23784216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9A8BCD-356E-D65D-CC49-FE469A7190CC}"/>
              </a:ext>
            </a:extLst>
          </p:cNvPr>
          <p:cNvSpPr>
            <a:spLocks noGrp="1"/>
          </p:cNvSpPr>
          <p:nvPr>
            <p:ph type="title"/>
          </p:nvPr>
        </p:nvSpPr>
        <p:spPr/>
        <p:txBody>
          <a:bodyPr>
            <a:normAutofit/>
          </a:bodyPr>
          <a:lstStyle/>
          <a:p>
            <a:r>
              <a:rPr kumimoji="1" lang="en-US" altLang="ja-JP" dirty="0"/>
              <a:t>RQ2</a:t>
            </a:r>
            <a:r>
              <a:rPr kumimoji="1" lang="ja-JP" altLang="en-US" dirty="0"/>
              <a:t> </a:t>
            </a:r>
            <a:r>
              <a:rPr lang="ja-JP" altLang="en-US" dirty="0"/>
              <a:t>効果</a:t>
            </a:r>
            <a:r>
              <a:rPr kumimoji="1" lang="ja-JP" altLang="en-US" dirty="0"/>
              <a:t>試算</a:t>
            </a:r>
            <a:r>
              <a:rPr kumimoji="1" lang="en-US" altLang="ja-JP" dirty="0"/>
              <a:t>- </a:t>
            </a:r>
            <a:r>
              <a:rPr lang="ja-JP" altLang="en-US" dirty="0"/>
              <a:t>分析結果と考察</a:t>
            </a:r>
            <a:endParaRPr kumimoji="1" lang="ja-JP" altLang="en-US" dirty="0"/>
          </a:p>
        </p:txBody>
      </p:sp>
      <p:sp>
        <p:nvSpPr>
          <p:cNvPr id="4" name="コンテンツ プレースホルダー 3">
            <a:extLst>
              <a:ext uri="{FF2B5EF4-FFF2-40B4-BE49-F238E27FC236}">
                <a16:creationId xmlns:a16="http://schemas.microsoft.com/office/drawing/2014/main" id="{3B833E9A-7460-2276-D364-FE142A18B755}"/>
              </a:ext>
            </a:extLst>
          </p:cNvPr>
          <p:cNvSpPr>
            <a:spLocks noGrp="1"/>
          </p:cNvSpPr>
          <p:nvPr>
            <p:ph idx="10"/>
          </p:nvPr>
        </p:nvSpPr>
        <p:spPr/>
        <p:txBody>
          <a:bodyPr>
            <a:normAutofit fontScale="85000" lnSpcReduction="10000"/>
          </a:bodyPr>
          <a:lstStyle/>
          <a:p>
            <a:r>
              <a:rPr lang="ja-JP" altLang="en-US"/>
              <a:t>試算では，</a:t>
            </a:r>
            <a:r>
              <a:rPr lang="ja-JP" altLang="en-US" sz="2400"/>
              <a:t>再構築前より開発生産性は向上すると計算したが，実際は再構築前より生産性は悪化していた</a:t>
            </a:r>
            <a:endParaRPr lang="en-US" altLang="ja-JP" sz="2400" dirty="0"/>
          </a:p>
          <a:p>
            <a:r>
              <a:rPr lang="ja-JP" altLang="en-US" sz="2400"/>
              <a:t>その結果，試算値</a:t>
            </a:r>
            <a:r>
              <a:rPr lang="ja-JP" altLang="en-US" sz="2400" dirty="0"/>
              <a:t>と実績値の乖離率は</a:t>
            </a:r>
            <a:r>
              <a:rPr lang="en-US" altLang="ja-JP" sz="2400" dirty="0"/>
              <a:t>42%</a:t>
            </a:r>
            <a:r>
              <a:rPr lang="ja-JP" altLang="en-US" sz="2400"/>
              <a:t>と大きく</a:t>
            </a:r>
            <a:r>
              <a:rPr lang="ja-JP" altLang="en-US"/>
              <a:t>，</a:t>
            </a:r>
            <a:r>
              <a:rPr lang="ja-JP" altLang="en-US" sz="2400"/>
              <a:t>効果</a:t>
            </a:r>
            <a:r>
              <a:rPr lang="ja-JP" altLang="en-US" sz="2400" dirty="0"/>
              <a:t>試算モデルの</a:t>
            </a:r>
            <a:r>
              <a:rPr lang="ja-JP" altLang="en-US" sz="2400"/>
              <a:t>妥当性の確認ができなかった</a:t>
            </a:r>
            <a:endParaRPr lang="en-US" altLang="ja-JP" sz="2400" dirty="0"/>
          </a:p>
        </p:txBody>
      </p:sp>
      <p:graphicFrame>
        <p:nvGraphicFramePr>
          <p:cNvPr id="68" name="グラフ 67">
            <a:extLst>
              <a:ext uri="{FF2B5EF4-FFF2-40B4-BE49-F238E27FC236}">
                <a16:creationId xmlns:a16="http://schemas.microsoft.com/office/drawing/2014/main" id="{4369DEB9-88E8-F22B-DD42-944B53697882}"/>
              </a:ext>
            </a:extLst>
          </p:cNvPr>
          <p:cNvGraphicFramePr/>
          <p:nvPr>
            <p:extLst>
              <p:ext uri="{D42A27DB-BD31-4B8C-83A1-F6EECF244321}">
                <p14:modId xmlns:p14="http://schemas.microsoft.com/office/powerpoint/2010/main" val="4227856797"/>
              </p:ext>
            </p:extLst>
          </p:nvPr>
        </p:nvGraphicFramePr>
        <p:xfrm>
          <a:off x="820151" y="2551221"/>
          <a:ext cx="3886200" cy="3915134"/>
        </p:xfrm>
        <a:graphic>
          <a:graphicData uri="http://schemas.openxmlformats.org/drawingml/2006/chart">
            <c:chart xmlns:c="http://schemas.openxmlformats.org/drawingml/2006/chart" xmlns:r="http://schemas.openxmlformats.org/officeDocument/2006/relationships" r:id="rId2"/>
          </a:graphicData>
        </a:graphic>
      </p:graphicFrame>
      <p:cxnSp>
        <p:nvCxnSpPr>
          <p:cNvPr id="72" name="直線コネクタ 71">
            <a:extLst>
              <a:ext uri="{FF2B5EF4-FFF2-40B4-BE49-F238E27FC236}">
                <a16:creationId xmlns:a16="http://schemas.microsoft.com/office/drawing/2014/main" id="{E13CF3C0-2F1F-D4D4-ADC1-E7843CE5B165}"/>
              </a:ext>
            </a:extLst>
          </p:cNvPr>
          <p:cNvCxnSpPr>
            <a:cxnSpLocks/>
          </p:cNvCxnSpPr>
          <p:nvPr/>
        </p:nvCxnSpPr>
        <p:spPr>
          <a:xfrm>
            <a:off x="2809689" y="3514978"/>
            <a:ext cx="1536700" cy="0"/>
          </a:xfrm>
          <a:prstGeom prst="line">
            <a:avLst/>
          </a:prstGeom>
          <a:noFill/>
          <a:ln w="28575" cap="flat" cmpd="sng" algn="ctr">
            <a:solidFill>
              <a:srgbClr val="0072BC"/>
            </a:solidFill>
            <a:prstDash val="dash"/>
          </a:ln>
          <a:effectLst/>
        </p:spPr>
      </p:cxnSp>
      <p:sp>
        <p:nvSpPr>
          <p:cNvPr id="77" name="矢印: 下 76">
            <a:extLst>
              <a:ext uri="{FF2B5EF4-FFF2-40B4-BE49-F238E27FC236}">
                <a16:creationId xmlns:a16="http://schemas.microsoft.com/office/drawing/2014/main" id="{06468331-EC9D-88E1-79B2-214986CC7A3F}"/>
              </a:ext>
            </a:extLst>
          </p:cNvPr>
          <p:cNvSpPr/>
          <p:nvPr/>
        </p:nvSpPr>
        <p:spPr>
          <a:xfrm>
            <a:off x="4174939" y="3514978"/>
            <a:ext cx="171450" cy="743899"/>
          </a:xfrm>
          <a:prstGeom prst="downArrow">
            <a:avLst/>
          </a:prstGeom>
          <a:solidFill>
            <a:srgbClr val="E42600"/>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78" name="フローチャート: 処理 77">
            <a:extLst>
              <a:ext uri="{FF2B5EF4-FFF2-40B4-BE49-F238E27FC236}">
                <a16:creationId xmlns:a16="http://schemas.microsoft.com/office/drawing/2014/main" id="{9C69EE58-BB87-BBF1-8D94-5D71EB6F46C0}"/>
              </a:ext>
            </a:extLst>
          </p:cNvPr>
          <p:cNvSpPr/>
          <p:nvPr/>
        </p:nvSpPr>
        <p:spPr>
          <a:xfrm>
            <a:off x="4385677" y="3648626"/>
            <a:ext cx="641348" cy="352315"/>
          </a:xfrm>
          <a:prstGeom prst="flowChartProcess">
            <a:avLst/>
          </a:prstGeom>
          <a:solidFill>
            <a:srgbClr val="FFFFFF"/>
          </a:solidFill>
          <a:ln w="19050" cap="flat" cmpd="sng" algn="ctr">
            <a:solidFill>
              <a:srgbClr val="E426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srgbClr val="E42600"/>
                </a:solidFill>
                <a:effectLst/>
                <a:uLnTx/>
                <a:uFillTx/>
                <a:latin typeface="Arial"/>
                <a:ea typeface="Meiryo UI"/>
                <a:cs typeface="+mn-cs"/>
              </a:rPr>
              <a:t>42%</a:t>
            </a:r>
            <a:endParaRPr kumimoji="0" lang="ja-JP" altLang="en-US" sz="2000" b="0" i="0" u="none" strike="noStrike" kern="0" cap="none" spc="0" normalizeH="0" baseline="0" noProof="0" dirty="0" err="1">
              <a:ln>
                <a:noFill/>
              </a:ln>
              <a:solidFill>
                <a:srgbClr val="E42600"/>
              </a:solidFill>
              <a:effectLst/>
              <a:uLnTx/>
              <a:uFillTx/>
              <a:latin typeface="Arial"/>
              <a:ea typeface="Meiryo UI"/>
              <a:cs typeface="+mn-cs"/>
            </a:endParaRPr>
          </a:p>
        </p:txBody>
      </p:sp>
      <p:sp>
        <p:nvSpPr>
          <p:cNvPr id="3" name="テキスト ボックス 2">
            <a:extLst>
              <a:ext uri="{FF2B5EF4-FFF2-40B4-BE49-F238E27FC236}">
                <a16:creationId xmlns:a16="http://schemas.microsoft.com/office/drawing/2014/main" id="{48E19FAC-A72B-59FB-B2B6-69786D605505}"/>
              </a:ext>
            </a:extLst>
          </p:cNvPr>
          <p:cNvSpPr txBox="1"/>
          <p:nvPr/>
        </p:nvSpPr>
        <p:spPr>
          <a:xfrm>
            <a:off x="6342836" y="2991576"/>
            <a:ext cx="5278322" cy="2606036"/>
          </a:xfrm>
          <a:prstGeom prst="rect">
            <a:avLst/>
          </a:prstGeom>
          <a:noFill/>
        </p:spPr>
        <p:txBody>
          <a:bodyPr wrap="square" lIns="0" rIns="0" rtlCol="0">
            <a:noAutofit/>
          </a:bodyPr>
          <a:lstStyle/>
          <a:p>
            <a:pPr defTabSz="288000"/>
            <a:r>
              <a:rPr lang="ja-JP" altLang="en-US" sz="2400" b="1" dirty="0">
                <a:solidFill>
                  <a:srgbClr val="0072BC"/>
                </a:solidFill>
                <a:latin typeface="Meiryo UI"/>
                <a:ea typeface="Meiryo UI"/>
              </a:rPr>
              <a:t>背景</a:t>
            </a:r>
            <a:endParaRPr lang="en-US" altLang="ja-JP" sz="2400" b="1" dirty="0">
              <a:solidFill>
                <a:srgbClr val="0072BC"/>
              </a:solidFill>
              <a:latin typeface="Meiryo UI"/>
              <a:ea typeface="Meiryo UI"/>
            </a:endParaRPr>
          </a:p>
          <a:p>
            <a:pPr defTabSz="288000"/>
            <a:endParaRPr lang="en-US" altLang="ja-JP" sz="2000" dirty="0">
              <a:solidFill>
                <a:srgbClr val="000000"/>
              </a:solidFill>
              <a:latin typeface="Meiryo UI"/>
              <a:ea typeface="Meiryo UI"/>
            </a:endParaRPr>
          </a:p>
          <a:p>
            <a:pPr marL="285750" indent="-285750" defTabSz="288000">
              <a:buFont typeface="Wingdings" panose="05000000000000000000" pitchFamily="2" charset="2"/>
              <a:buChar char="l"/>
            </a:pPr>
            <a:r>
              <a:rPr lang="ja-JP" altLang="en-US" sz="2000" dirty="0">
                <a:solidFill>
                  <a:srgbClr val="000000"/>
                </a:solidFill>
                <a:latin typeface="Arial"/>
                <a:ea typeface="Meiryo UI"/>
              </a:rPr>
              <a:t>効果試算手法</a:t>
            </a:r>
            <a:r>
              <a:rPr lang="ja-JP" altLang="en-US" sz="2000">
                <a:solidFill>
                  <a:srgbClr val="000000"/>
                </a:solidFill>
                <a:latin typeface="Arial"/>
                <a:ea typeface="Meiryo UI"/>
              </a:rPr>
              <a:t>は，再構築後</a:t>
            </a:r>
            <a:r>
              <a:rPr lang="ja-JP" altLang="en-US" sz="2000" dirty="0">
                <a:solidFill>
                  <a:srgbClr val="000000"/>
                </a:solidFill>
                <a:latin typeface="Arial"/>
                <a:ea typeface="Meiryo UI"/>
              </a:rPr>
              <a:t>は開発生産性が向上することを前提として試算する</a:t>
            </a:r>
            <a:endParaRPr lang="en-US" altLang="ja-JP" sz="2000" dirty="0">
              <a:solidFill>
                <a:srgbClr val="000000"/>
              </a:solidFill>
              <a:latin typeface="Arial"/>
              <a:ea typeface="Meiryo UI"/>
            </a:endParaRPr>
          </a:p>
          <a:p>
            <a:pPr defTabSz="288000"/>
            <a:endParaRPr lang="en-US" altLang="ja-JP" sz="2000" b="1" dirty="0">
              <a:solidFill>
                <a:srgbClr val="0072BC"/>
              </a:solidFill>
              <a:latin typeface="Arial"/>
              <a:ea typeface="Meiryo UI"/>
            </a:endParaRPr>
          </a:p>
          <a:p>
            <a:pPr defTabSz="288000"/>
            <a:r>
              <a:rPr lang="ja-JP" altLang="en-US" sz="2000" b="1" dirty="0">
                <a:solidFill>
                  <a:srgbClr val="0072BC"/>
                </a:solidFill>
                <a:latin typeface="Arial"/>
                <a:ea typeface="Meiryo UI"/>
              </a:rPr>
              <a:t>乖離した要因</a:t>
            </a:r>
            <a:endParaRPr lang="en-US" altLang="ja-JP" sz="2000" b="1" dirty="0">
              <a:solidFill>
                <a:srgbClr val="0072BC"/>
              </a:solidFill>
              <a:latin typeface="Arial"/>
              <a:ea typeface="Meiryo UI"/>
            </a:endParaRPr>
          </a:p>
          <a:p>
            <a:pPr marL="285750" indent="-285750" defTabSz="288000">
              <a:buFont typeface="Wingdings" panose="05000000000000000000" pitchFamily="2" charset="2"/>
              <a:buChar char="l"/>
            </a:pPr>
            <a:r>
              <a:rPr lang="ja-JP" altLang="en-US" sz="2000" dirty="0">
                <a:solidFill>
                  <a:srgbClr val="000000"/>
                </a:solidFill>
                <a:latin typeface="Arial"/>
                <a:ea typeface="Meiryo UI"/>
              </a:rPr>
              <a:t>再構築後の生産性の実績値は，再構築前</a:t>
            </a:r>
            <a:r>
              <a:rPr lang="ja-JP" altLang="en-US" sz="2000">
                <a:solidFill>
                  <a:srgbClr val="000000"/>
                </a:solidFill>
                <a:latin typeface="Arial"/>
                <a:ea typeface="Meiryo UI"/>
              </a:rPr>
              <a:t>よりも悪化</a:t>
            </a:r>
            <a:r>
              <a:rPr lang="ja-JP" altLang="en-US" sz="2000" dirty="0">
                <a:solidFill>
                  <a:srgbClr val="000000"/>
                </a:solidFill>
                <a:latin typeface="Arial"/>
                <a:ea typeface="Meiryo UI"/>
              </a:rPr>
              <a:t>しているため，乖離が大きくなった</a:t>
            </a:r>
            <a:endParaRPr lang="en-US" altLang="ja-JP" sz="2000" dirty="0">
              <a:solidFill>
                <a:srgbClr val="000000"/>
              </a:solidFill>
              <a:latin typeface="Arial"/>
              <a:ea typeface="Meiryo UI"/>
            </a:endParaRPr>
          </a:p>
          <a:p>
            <a:pPr marL="285750" indent="-285750" defTabSz="288000">
              <a:buFont typeface="Wingdings" panose="05000000000000000000" pitchFamily="2" charset="2"/>
              <a:buChar char="l"/>
            </a:pPr>
            <a:r>
              <a:rPr lang="en-US" altLang="ja-JP" sz="2000" dirty="0">
                <a:solidFill>
                  <a:srgbClr val="000000"/>
                </a:solidFill>
                <a:latin typeface="Arial"/>
                <a:ea typeface="Meiryo UI"/>
              </a:rPr>
              <a:t>COBOL</a:t>
            </a:r>
            <a:r>
              <a:rPr lang="ja-JP" altLang="en-US" sz="2000" dirty="0">
                <a:solidFill>
                  <a:srgbClr val="000000"/>
                </a:solidFill>
                <a:latin typeface="Arial"/>
                <a:ea typeface="Meiryo UI"/>
              </a:rPr>
              <a:t>と</a:t>
            </a:r>
            <a:r>
              <a:rPr lang="en-US" altLang="ja-JP" sz="2000" dirty="0">
                <a:solidFill>
                  <a:srgbClr val="000000"/>
                </a:solidFill>
                <a:latin typeface="Arial"/>
                <a:ea typeface="Meiryo UI"/>
              </a:rPr>
              <a:t>Java</a:t>
            </a:r>
            <a:r>
              <a:rPr lang="ja-JP" altLang="en-US" sz="2000" dirty="0">
                <a:solidFill>
                  <a:srgbClr val="000000"/>
                </a:solidFill>
                <a:latin typeface="Arial"/>
                <a:ea typeface="Meiryo UI"/>
              </a:rPr>
              <a:t>で生産性測定方法が異なり，</a:t>
            </a:r>
            <a:br>
              <a:rPr lang="en-US" altLang="ja-JP" sz="2000" dirty="0">
                <a:solidFill>
                  <a:srgbClr val="000000"/>
                </a:solidFill>
                <a:latin typeface="Arial"/>
                <a:ea typeface="Meiryo UI"/>
              </a:rPr>
            </a:br>
            <a:r>
              <a:rPr lang="ja-JP" altLang="en-US" sz="2000" dirty="0">
                <a:solidFill>
                  <a:srgbClr val="000000"/>
                </a:solidFill>
                <a:latin typeface="Arial"/>
                <a:ea typeface="Meiryo UI"/>
              </a:rPr>
              <a:t>これにより生産性が悪化した</a:t>
            </a:r>
            <a:endParaRPr lang="en-US" altLang="ja-JP" sz="2000" dirty="0">
              <a:solidFill>
                <a:srgbClr val="000000"/>
              </a:solidFill>
              <a:latin typeface="Arial"/>
              <a:ea typeface="Meiryo UI"/>
            </a:endParaRPr>
          </a:p>
          <a:p>
            <a:pPr defTabSz="288000"/>
            <a:endParaRPr lang="en-US" altLang="ja-JP" sz="2000" dirty="0">
              <a:solidFill>
                <a:srgbClr val="000000"/>
              </a:solidFill>
              <a:latin typeface="Arial"/>
              <a:ea typeface="Meiryo UI"/>
            </a:endParaRPr>
          </a:p>
        </p:txBody>
      </p:sp>
      <p:sp>
        <p:nvSpPr>
          <p:cNvPr id="5" name="正方形/長方形 4">
            <a:extLst>
              <a:ext uri="{FF2B5EF4-FFF2-40B4-BE49-F238E27FC236}">
                <a16:creationId xmlns:a16="http://schemas.microsoft.com/office/drawing/2014/main" id="{AEEF4B6F-10DC-A69C-868A-F88C64EEDBDB}"/>
              </a:ext>
            </a:extLst>
          </p:cNvPr>
          <p:cNvSpPr/>
          <p:nvPr/>
        </p:nvSpPr>
        <p:spPr>
          <a:xfrm>
            <a:off x="6803861" y="2137121"/>
            <a:ext cx="4356271" cy="414100"/>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72BC"/>
                </a:solidFill>
                <a:effectLst/>
                <a:uLnTx/>
                <a:uFillTx/>
                <a:latin typeface="Arial"/>
                <a:ea typeface="Meiryo UI"/>
                <a:cs typeface="+mn-cs"/>
              </a:rPr>
              <a:t>乖離率が大きい要因分析</a:t>
            </a:r>
          </a:p>
        </p:txBody>
      </p:sp>
      <p:sp>
        <p:nvSpPr>
          <p:cNvPr id="7" name="正方形/長方形 6">
            <a:extLst>
              <a:ext uri="{FF2B5EF4-FFF2-40B4-BE49-F238E27FC236}">
                <a16:creationId xmlns:a16="http://schemas.microsoft.com/office/drawing/2014/main" id="{30C6B772-FAA2-8898-40E4-0E8E75EE21DC}"/>
              </a:ext>
            </a:extLst>
          </p:cNvPr>
          <p:cNvSpPr/>
          <p:nvPr/>
        </p:nvSpPr>
        <p:spPr>
          <a:xfrm>
            <a:off x="1322945" y="2188343"/>
            <a:ext cx="2876761" cy="414100"/>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72BC"/>
                </a:solidFill>
                <a:effectLst/>
                <a:uLnTx/>
                <a:uFillTx/>
                <a:latin typeface="Arial"/>
                <a:ea typeface="Meiryo UI"/>
                <a:cs typeface="+mn-cs"/>
              </a:rPr>
              <a:t>分析結果</a:t>
            </a:r>
          </a:p>
        </p:txBody>
      </p:sp>
      <p:sp>
        <p:nvSpPr>
          <p:cNvPr id="6" name="スライド番号プレースホルダー 5">
            <a:extLst>
              <a:ext uri="{FF2B5EF4-FFF2-40B4-BE49-F238E27FC236}">
                <a16:creationId xmlns:a16="http://schemas.microsoft.com/office/drawing/2014/main" id="{FE4D7868-FCA2-B381-E215-EB59EE077485}"/>
              </a:ext>
            </a:extLst>
          </p:cNvPr>
          <p:cNvSpPr>
            <a:spLocks noGrp="1"/>
          </p:cNvSpPr>
          <p:nvPr>
            <p:ph type="sldNum" sz="quarter" idx="4"/>
          </p:nvPr>
        </p:nvSpPr>
        <p:spPr/>
        <p:txBody>
          <a:bodyPr/>
          <a:lstStyle/>
          <a:p>
            <a:fld id="{DDF0A04B-3F96-455C-AC58-511E5C06C175}" type="slidenum">
              <a:rPr lang="ja-JP" altLang="en-US" smtClean="0"/>
              <a:pPr/>
              <a:t>43</a:t>
            </a:fld>
            <a:endParaRPr lang="ja-JP" altLang="en-US" dirty="0"/>
          </a:p>
        </p:txBody>
      </p:sp>
    </p:spTree>
    <p:extLst>
      <p:ext uri="{BB962C8B-B14F-4D97-AF65-F5344CB8AC3E}">
        <p14:creationId xmlns:p14="http://schemas.microsoft.com/office/powerpoint/2010/main" val="19808832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13337E-09E8-9765-ABE2-922B208AB623}"/>
              </a:ext>
            </a:extLst>
          </p:cNvPr>
          <p:cNvSpPr>
            <a:spLocks noGrp="1"/>
          </p:cNvSpPr>
          <p:nvPr>
            <p:ph type="title"/>
          </p:nvPr>
        </p:nvSpPr>
        <p:spPr/>
        <p:txBody>
          <a:bodyPr/>
          <a:lstStyle/>
          <a:p>
            <a:r>
              <a:rPr kumimoji="1" lang="en-US" altLang="ja-JP" dirty="0"/>
              <a:t>4</a:t>
            </a:r>
            <a:r>
              <a:rPr kumimoji="1" lang="ja-JP" altLang="en-US" dirty="0"/>
              <a:t>章のまとめ</a:t>
            </a:r>
          </a:p>
        </p:txBody>
      </p:sp>
      <p:sp>
        <p:nvSpPr>
          <p:cNvPr id="3" name="コンテンツ プレースホルダー 2">
            <a:extLst>
              <a:ext uri="{FF2B5EF4-FFF2-40B4-BE49-F238E27FC236}">
                <a16:creationId xmlns:a16="http://schemas.microsoft.com/office/drawing/2014/main" id="{A165BEB9-7F51-AD33-D842-44EA9241EA34}"/>
              </a:ext>
            </a:extLst>
          </p:cNvPr>
          <p:cNvSpPr>
            <a:spLocks noGrp="1"/>
          </p:cNvSpPr>
          <p:nvPr>
            <p:ph idx="1"/>
          </p:nvPr>
        </p:nvSpPr>
        <p:spPr/>
        <p:txBody>
          <a:bodyPr>
            <a:normAutofit/>
          </a:body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800" b="1" dirty="0">
                <a:solidFill>
                  <a:srgbClr val="0072BC"/>
                </a:solidFill>
                <a:latin typeface="Meiryo UI"/>
                <a:ea typeface="Meiryo UI"/>
                <a:cs typeface="Arial"/>
              </a:rPr>
              <a:t>貢献</a:t>
            </a:r>
            <a:endParaRPr kumimoji="1" lang="en-US" altLang="ja-JP" sz="2800" b="1" i="0" u="none" strike="noStrike" kern="1200" cap="none" spc="0" normalizeH="0" baseline="0" noProof="0" dirty="0">
              <a:ln>
                <a:noFill/>
              </a:ln>
              <a:solidFill>
                <a:srgbClr val="0072BC"/>
              </a:solidFill>
              <a:effectLst/>
              <a:uLnTx/>
              <a:uFillTx/>
              <a:latin typeface="Meiryo UI"/>
              <a:ea typeface="Meiryo UI"/>
              <a:cs typeface="Arial"/>
            </a:endParaRPr>
          </a:p>
          <a:p>
            <a:pPr marR="0" lvl="0" algn="l" defTabSz="288000" rtl="0" eaLnBrk="1" fontAlgn="base" latinLnBrk="0" hangingPunct="1">
              <a:lnSpc>
                <a:spcPct val="100000"/>
              </a:lnSpc>
              <a:spcBef>
                <a:spcPct val="20000"/>
              </a:spcBef>
              <a:spcAft>
                <a:spcPct val="0"/>
              </a:spcAft>
              <a:buClrTx/>
              <a:buSzTx/>
              <a:buFont typeface="Wingdings" panose="05000000000000000000" pitchFamily="2" charset="2"/>
              <a:buChar char="l"/>
              <a:tabLst/>
              <a:defRPr/>
            </a:pP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依存関係解析を用いて段階的再構築のコストと効果を見積もる手法を提案</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defTabSz="288000" fontAlgn="base">
              <a:lnSpc>
                <a:spcPct val="100000"/>
              </a:lnSpc>
              <a:spcBef>
                <a:spcPct val="20000"/>
              </a:spcBef>
              <a:spcAft>
                <a:spcPct val="0"/>
              </a:spcAft>
              <a:buFont typeface="Wingdings" panose="05000000000000000000" pitchFamily="2" charset="2"/>
              <a:buChar char="l"/>
              <a:defRPr/>
            </a:pP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過去に段階的再構築を実施したシステムを対象に，提案手法を適用し調査を実施</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R="0" lvl="0" algn="l" defTabSz="288000" rtl="0" eaLnBrk="1" fontAlgn="base" latinLnBrk="0" hangingPunct="1">
              <a:lnSpc>
                <a:spcPct val="100000"/>
              </a:lnSpc>
              <a:spcBef>
                <a:spcPct val="20000"/>
              </a:spcBef>
              <a:spcAft>
                <a:spcPct val="0"/>
              </a:spcAft>
              <a:buClrTx/>
              <a:buSzTx/>
              <a:buFont typeface="Wingdings" panose="05000000000000000000" pitchFamily="2" charset="2"/>
              <a:buChar char="l"/>
              <a:tabLst/>
              <a:defRPr/>
            </a:pP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コスト試算は妥当性が確認できたが，効果試算では妥当性の判断が困難</a:t>
            </a:r>
            <a:r>
              <a:rPr lang="ja-JP" altLang="en-US" sz="2400" dirty="0">
                <a:solidFill>
                  <a:srgbClr val="070F26"/>
                </a:solidFill>
                <a:latin typeface="Meiryo UI"/>
                <a:ea typeface="Meiryo UI"/>
                <a:cs typeface="Arial"/>
              </a:rPr>
              <a:t>なことを明らかにした</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072BC"/>
                </a:solidFill>
                <a:effectLst/>
                <a:uLnTx/>
                <a:uFillTx/>
                <a:latin typeface="Meiryo UI"/>
                <a:ea typeface="Meiryo UI"/>
                <a:cs typeface="Arial"/>
              </a:rPr>
              <a:t>今後の課題</a:t>
            </a:r>
            <a:endParaRPr kumimoji="1" lang="en-US" altLang="ja-JP" sz="2400" b="1" i="0" u="none" strike="noStrike" kern="1200" cap="none" spc="0" normalizeH="0" baseline="0" noProof="0" dirty="0">
              <a:ln>
                <a:noFill/>
              </a:ln>
              <a:solidFill>
                <a:srgbClr val="0072BC"/>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70F26"/>
                </a:solidFill>
                <a:effectLst/>
                <a:uLnTx/>
                <a:uFillTx/>
                <a:latin typeface="Meiryo UI"/>
                <a:ea typeface="Meiryo UI"/>
                <a:cs typeface="Arial"/>
              </a:rPr>
              <a:t>評価の信頼性向上</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：評価対象のプロジェクトを増やして交差検証の実施</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70F26"/>
                </a:solidFill>
                <a:effectLst/>
                <a:uLnTx/>
                <a:uFillTx/>
                <a:latin typeface="Meiryo UI"/>
                <a:ea typeface="Meiryo UI"/>
                <a:cs typeface="Arial"/>
              </a:rPr>
              <a:t>依存関係の拡充</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：プログラム呼び出しだけでなく，他の依存関係を分析し，精度向上</a:t>
            </a:r>
            <a:endPar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endParaRPr>
          </a:p>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400" b="1" i="0" u="none" strike="noStrike" kern="1200" cap="none" spc="0" normalizeH="0" baseline="0" noProof="0" dirty="0">
                <a:ln>
                  <a:noFill/>
                </a:ln>
                <a:solidFill>
                  <a:srgbClr val="070F26"/>
                </a:solidFill>
                <a:effectLst/>
                <a:uLnTx/>
                <a:uFillTx/>
                <a:latin typeface="Meiryo UI"/>
                <a:ea typeface="Meiryo UI"/>
                <a:cs typeface="Arial"/>
              </a:rPr>
              <a:t>他言語への適用</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a:t>
            </a:r>
            <a:r>
              <a:rPr kumimoji="1" lang="en-US" altLang="ja-JP" sz="2400" b="0" i="0" u="none" strike="noStrike" kern="1200" cap="none" spc="0" normalizeH="0" baseline="0" noProof="0" dirty="0">
                <a:ln>
                  <a:noFill/>
                </a:ln>
                <a:solidFill>
                  <a:srgbClr val="070F26"/>
                </a:solidFill>
                <a:effectLst/>
                <a:uLnTx/>
                <a:uFillTx/>
                <a:latin typeface="Meiryo UI"/>
                <a:ea typeface="Meiryo UI"/>
                <a:cs typeface="Arial"/>
              </a:rPr>
              <a:t>COBOL</a:t>
            </a:r>
            <a:r>
              <a:rPr kumimoji="1" lang="ja-JP" altLang="en-US" sz="2400" b="0" i="0" u="none" strike="noStrike" kern="1200" cap="none" spc="0" normalizeH="0" baseline="0" noProof="0" dirty="0">
                <a:ln>
                  <a:noFill/>
                </a:ln>
                <a:solidFill>
                  <a:srgbClr val="070F26"/>
                </a:solidFill>
                <a:effectLst/>
                <a:uLnTx/>
                <a:uFillTx/>
                <a:latin typeface="Meiryo UI"/>
                <a:ea typeface="Meiryo UI"/>
                <a:cs typeface="Arial"/>
              </a:rPr>
              <a:t>以外の言語に提案手法を適用し，提案手法の汎用性を検証</a:t>
            </a:r>
          </a:p>
          <a:p>
            <a:endParaRPr kumimoji="1" lang="ja-JP" altLang="en-US" dirty="0"/>
          </a:p>
        </p:txBody>
      </p:sp>
      <p:sp>
        <p:nvSpPr>
          <p:cNvPr id="4" name="コンテンツ プレースホルダー 3">
            <a:extLst>
              <a:ext uri="{FF2B5EF4-FFF2-40B4-BE49-F238E27FC236}">
                <a16:creationId xmlns:a16="http://schemas.microsoft.com/office/drawing/2014/main" id="{D7B9BC09-0EFB-5060-EE63-28D8DA5C6545}"/>
              </a:ext>
            </a:extLst>
          </p:cNvPr>
          <p:cNvSpPr>
            <a:spLocks noGrp="1"/>
          </p:cNvSpPr>
          <p:nvPr>
            <p:ph idx="10"/>
          </p:nvPr>
        </p:nvSpPr>
        <p:spPr/>
        <p:txBody>
          <a:bodyPr>
            <a:normAutofit fontScale="92500" lnSpcReduction="20000"/>
          </a:bodyPr>
          <a:lstStyle/>
          <a:p>
            <a:r>
              <a:rPr kumimoji="1" lang="ja-JP" altLang="en-US" dirty="0"/>
              <a:t>段階的再構築におけるコストおよび効果を見積もる手法を提案した</a:t>
            </a:r>
          </a:p>
          <a:p>
            <a:r>
              <a:rPr kumimoji="1" lang="ja-JP" altLang="en-US" dirty="0"/>
              <a:t>段階的再構築を実施したシステムに提案手法を適用し，試算結果の妥当性を評価した</a:t>
            </a:r>
          </a:p>
          <a:p>
            <a:endParaRPr kumimoji="1" lang="ja-JP" altLang="en-US" dirty="0"/>
          </a:p>
          <a:p>
            <a:endParaRPr kumimoji="1" lang="ja-JP" altLang="en-US" dirty="0"/>
          </a:p>
        </p:txBody>
      </p:sp>
      <p:sp>
        <p:nvSpPr>
          <p:cNvPr id="5" name="スライド番号プレースホルダー 4">
            <a:extLst>
              <a:ext uri="{FF2B5EF4-FFF2-40B4-BE49-F238E27FC236}">
                <a16:creationId xmlns:a16="http://schemas.microsoft.com/office/drawing/2014/main" id="{21D86969-3654-CEEC-5F1D-1A617DB2B089}"/>
              </a:ext>
            </a:extLst>
          </p:cNvPr>
          <p:cNvSpPr>
            <a:spLocks noGrp="1"/>
          </p:cNvSpPr>
          <p:nvPr>
            <p:ph type="sldNum" sz="quarter" idx="4"/>
          </p:nvPr>
        </p:nvSpPr>
        <p:spPr/>
        <p:txBody>
          <a:bodyPr/>
          <a:lstStyle/>
          <a:p>
            <a:fld id="{DDF0A04B-3F96-455C-AC58-511E5C06C175}" type="slidenum">
              <a:rPr lang="ja-JP" altLang="en-US" smtClean="0"/>
              <a:pPr/>
              <a:t>44</a:t>
            </a:fld>
            <a:endParaRPr lang="ja-JP" altLang="en-US" dirty="0"/>
          </a:p>
        </p:txBody>
      </p:sp>
    </p:spTree>
    <p:extLst>
      <p:ext uri="{BB962C8B-B14F-4D97-AF65-F5344CB8AC3E}">
        <p14:creationId xmlns:p14="http://schemas.microsoft.com/office/powerpoint/2010/main" val="36391044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2F1BD-A292-9560-2818-232830C4D5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70AFEDB-9256-2B1A-01A8-DF867CA694D8}"/>
              </a:ext>
            </a:extLst>
          </p:cNvPr>
          <p:cNvSpPr>
            <a:spLocks noGrp="1"/>
          </p:cNvSpPr>
          <p:nvPr>
            <p:ph type="title"/>
          </p:nvPr>
        </p:nvSpPr>
        <p:spPr/>
        <p:txBody>
          <a:bodyPr/>
          <a:lstStyle/>
          <a:p>
            <a:r>
              <a:rPr kumimoji="1" lang="ja-JP" altLang="en-US" dirty="0"/>
              <a:t>おわりに</a:t>
            </a:r>
          </a:p>
        </p:txBody>
      </p:sp>
      <p:sp>
        <p:nvSpPr>
          <p:cNvPr id="3" name="テキスト プレースホルダー 2">
            <a:extLst>
              <a:ext uri="{FF2B5EF4-FFF2-40B4-BE49-F238E27FC236}">
                <a16:creationId xmlns:a16="http://schemas.microsoft.com/office/drawing/2014/main" id="{4E7927CE-6098-F08B-5B55-87FECEA88439}"/>
              </a:ext>
            </a:extLst>
          </p:cNvPr>
          <p:cNvSpPr>
            <a:spLocks noGrp="1"/>
          </p:cNvSpPr>
          <p:nvPr>
            <p:ph type="body" idx="1"/>
          </p:nvPr>
        </p:nvSpPr>
        <p:spPr/>
        <p:txBody>
          <a:bodyPr/>
          <a:lstStyle/>
          <a:p>
            <a:r>
              <a:rPr kumimoji="1" lang="en-US" altLang="ja-JP" dirty="0"/>
              <a:t>5</a:t>
            </a:r>
            <a:r>
              <a:rPr kumimoji="1" lang="ja-JP" altLang="en-US" dirty="0"/>
              <a:t>章</a:t>
            </a:r>
          </a:p>
        </p:txBody>
      </p:sp>
      <p:sp>
        <p:nvSpPr>
          <p:cNvPr id="4" name="スライド番号プレースホルダー 3">
            <a:extLst>
              <a:ext uri="{FF2B5EF4-FFF2-40B4-BE49-F238E27FC236}">
                <a16:creationId xmlns:a16="http://schemas.microsoft.com/office/drawing/2014/main" id="{2589B28D-D1D8-2C0F-340A-2E13315C2AD7}"/>
              </a:ext>
            </a:extLst>
          </p:cNvPr>
          <p:cNvSpPr>
            <a:spLocks noGrp="1"/>
          </p:cNvSpPr>
          <p:nvPr>
            <p:ph type="sldNum" sz="quarter" idx="4"/>
          </p:nvPr>
        </p:nvSpPr>
        <p:spPr/>
        <p:txBody>
          <a:bodyPr/>
          <a:lstStyle/>
          <a:p>
            <a:fld id="{DDF0A04B-3F96-455C-AC58-511E5C06C175}" type="slidenum">
              <a:rPr lang="ja-JP" altLang="en-US" smtClean="0"/>
              <a:pPr/>
              <a:t>45</a:t>
            </a:fld>
            <a:endParaRPr lang="ja-JP" altLang="en-US" dirty="0"/>
          </a:p>
        </p:txBody>
      </p:sp>
    </p:spTree>
    <p:extLst>
      <p:ext uri="{BB962C8B-B14F-4D97-AF65-F5344CB8AC3E}">
        <p14:creationId xmlns:p14="http://schemas.microsoft.com/office/powerpoint/2010/main" val="15891951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E9E275-46E8-C8E4-B90D-49E719F268F9}"/>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C7A6D952-11BB-AE90-3012-BBB76A30A76D}"/>
              </a:ext>
            </a:extLst>
          </p:cNvPr>
          <p:cNvSpPr>
            <a:spLocks noGrp="1"/>
          </p:cNvSpPr>
          <p:nvPr>
            <p:ph idx="1"/>
          </p:nvPr>
        </p:nvSpPr>
        <p:spPr/>
        <p:txBody>
          <a:bodyPr>
            <a:normAutofit fontScale="77500" lnSpcReduction="20000"/>
          </a:bodyPr>
          <a:lstStyle/>
          <a:p>
            <a:pPr marL="0" indent="0">
              <a:buNone/>
            </a:pPr>
            <a:r>
              <a:rPr kumimoji="1" lang="ja-JP" altLang="en-US" sz="2800" b="1" dirty="0">
                <a:solidFill>
                  <a:schemeClr val="accent3"/>
                </a:solidFill>
              </a:rPr>
              <a:t>ソフトウェア保守におけるコードクローンの把握を支援</a:t>
            </a:r>
            <a:endParaRPr kumimoji="1" lang="en-US" altLang="ja-JP" sz="2800" b="1" dirty="0">
              <a:solidFill>
                <a:schemeClr val="accent3"/>
              </a:solidFill>
            </a:endParaRPr>
          </a:p>
          <a:p>
            <a:pPr marL="0" indent="0">
              <a:buNone/>
            </a:pPr>
            <a:r>
              <a:rPr kumimoji="1" lang="en-US" altLang="ja-JP" sz="2800" dirty="0"/>
              <a:t>2</a:t>
            </a:r>
            <a:r>
              <a:rPr kumimoji="1" lang="ja-JP" altLang="en-US" sz="2800" dirty="0"/>
              <a:t>章： 情報検索技術に基づく細粒度ブロッククローン検出</a:t>
            </a:r>
            <a:endParaRPr kumimoji="1" lang="en-US" altLang="ja-JP" sz="2800" dirty="0"/>
          </a:p>
          <a:p>
            <a:pPr marL="1190625" lvl="1" indent="-742950">
              <a:buFont typeface="Wingdings" panose="05000000000000000000" pitchFamily="2" charset="2"/>
              <a:buChar char="p"/>
            </a:pPr>
            <a:r>
              <a:rPr lang="ja-JP" altLang="en-US" sz="2400" dirty="0"/>
              <a:t>課題：　   関数単位のクローン検出では保守対象となるクローンを検出しづらい</a:t>
            </a:r>
            <a:endParaRPr lang="en-US" altLang="ja-JP" sz="2400" dirty="0"/>
          </a:p>
          <a:p>
            <a:pPr marL="1190625" lvl="1" indent="-742950">
              <a:buFont typeface="Wingdings" panose="05000000000000000000" pitchFamily="2" charset="2"/>
              <a:buChar char="p"/>
            </a:pPr>
            <a:r>
              <a:rPr kumimoji="1" lang="ja-JP" altLang="en-US" sz="2400" dirty="0"/>
              <a:t>解決策：　コードブロック単位でのクローン検出手法を提案</a:t>
            </a:r>
            <a:endParaRPr kumimoji="1" lang="en-US" altLang="ja-JP" sz="2400" dirty="0"/>
          </a:p>
          <a:p>
            <a:pPr marL="0" indent="0">
              <a:buNone/>
            </a:pPr>
            <a:r>
              <a:rPr kumimoji="1" lang="en-US" altLang="ja-JP" sz="2800" dirty="0"/>
              <a:t>3</a:t>
            </a:r>
            <a:r>
              <a:rPr kumimoji="1" lang="ja-JP" altLang="en-US" sz="2800" dirty="0"/>
              <a:t>章： 情報検索技術と深層学習を用いたコード片類似性判定法の比較調査</a:t>
            </a:r>
            <a:endParaRPr kumimoji="1" lang="en-US" altLang="ja-JP" sz="2800" dirty="0"/>
          </a:p>
          <a:p>
            <a:pPr marL="1190625" lvl="1" indent="-742950">
              <a:buFont typeface="Wingdings" panose="05000000000000000000" pitchFamily="2" charset="2"/>
              <a:buChar char="p"/>
              <a:tabLst>
                <a:tab pos="1971675" algn="l"/>
                <a:tab pos="2152650" algn="l"/>
              </a:tabLst>
            </a:pPr>
            <a:r>
              <a:rPr kumimoji="1" lang="ja-JP" altLang="en-US" sz="2400" dirty="0"/>
              <a:t>課題：</a:t>
            </a:r>
            <a:r>
              <a:rPr kumimoji="1" lang="en-US" altLang="ja-JP" sz="2400" dirty="0"/>
              <a:t>		</a:t>
            </a:r>
            <a:r>
              <a:rPr kumimoji="1" lang="ja-JP" altLang="en-US" sz="2400" dirty="0"/>
              <a:t>情報検索技術を用いた手法は検出漏れが多い．深層学習を用いた手法は実行速度が遅い．</a:t>
            </a:r>
            <a:endParaRPr kumimoji="1" lang="en-US" altLang="ja-JP" sz="2400" dirty="0"/>
          </a:p>
          <a:p>
            <a:pPr marL="1190625" lvl="1" indent="-742950" defTabSz="717550">
              <a:buFont typeface="Wingdings" panose="05000000000000000000" pitchFamily="2" charset="2"/>
              <a:buChar char="p"/>
            </a:pPr>
            <a:r>
              <a:rPr kumimoji="1" lang="ja-JP" altLang="en-US" sz="2400" dirty="0"/>
              <a:t>解決策</a:t>
            </a:r>
            <a:r>
              <a:rPr kumimoji="1" lang="en-US" altLang="ja-JP" sz="2400" dirty="0"/>
              <a:t>:	</a:t>
            </a:r>
            <a:r>
              <a:rPr lang="ja-JP" altLang="en-US" sz="2400" dirty="0"/>
              <a:t>報検索技術と深層学習の効果的な組み合わせを調査</a:t>
            </a:r>
            <a:endParaRPr lang="en-US" altLang="ja-JP" sz="2400" dirty="0"/>
          </a:p>
          <a:p>
            <a:pPr marL="1190625" lvl="1" indent="-742950" defTabSz="717550">
              <a:buFont typeface="Wingdings" panose="05000000000000000000" pitchFamily="2" charset="2"/>
              <a:buChar char="p"/>
            </a:pPr>
            <a:endParaRPr kumimoji="1" lang="en-US" altLang="ja-JP" sz="2400" dirty="0">
              <a:solidFill>
                <a:schemeClr val="accent3"/>
              </a:solidFill>
            </a:endParaRPr>
          </a:p>
          <a:p>
            <a:pPr marL="0" indent="0">
              <a:buNone/>
            </a:pPr>
            <a:r>
              <a:rPr kumimoji="1" lang="ja-JP" altLang="en-US" sz="2800" b="1" dirty="0">
                <a:solidFill>
                  <a:schemeClr val="accent3"/>
                </a:solidFill>
              </a:rPr>
              <a:t>モダナイゼーションにおける費用対効果の試算を支援</a:t>
            </a:r>
            <a:endParaRPr kumimoji="1" lang="en-US" altLang="ja-JP" sz="2800" b="1" dirty="0">
              <a:solidFill>
                <a:schemeClr val="accent3"/>
              </a:solidFill>
            </a:endParaRPr>
          </a:p>
          <a:p>
            <a:pPr marL="0" indent="0">
              <a:buNone/>
            </a:pPr>
            <a:r>
              <a:rPr kumimoji="1" lang="en-US" altLang="ja-JP" sz="2800" dirty="0"/>
              <a:t>4</a:t>
            </a:r>
            <a:r>
              <a:rPr kumimoji="1" lang="ja-JP" altLang="en-US" sz="2800" dirty="0"/>
              <a:t>章： 段階的再構築における依存関係分析を用いた費用対効果の試算</a:t>
            </a:r>
            <a:endParaRPr kumimoji="1" lang="en-US" altLang="ja-JP" sz="2800" dirty="0"/>
          </a:p>
          <a:p>
            <a:pPr marL="1190625" lvl="1" indent="-742950">
              <a:buFont typeface="Wingdings" panose="05000000000000000000" pitchFamily="2" charset="2"/>
              <a:buChar char="p"/>
            </a:pPr>
            <a:r>
              <a:rPr kumimoji="1" lang="ja-JP" altLang="en-US" sz="2400" dirty="0"/>
              <a:t>課題：    段階的再構築において費用対効果の試算が困難</a:t>
            </a:r>
            <a:endParaRPr kumimoji="1" lang="en-US" altLang="ja-JP" sz="2400" dirty="0"/>
          </a:p>
          <a:p>
            <a:pPr marL="1190625" lvl="1" indent="-742950">
              <a:buFont typeface="Wingdings" panose="05000000000000000000" pitchFamily="2" charset="2"/>
              <a:buChar char="p"/>
            </a:pPr>
            <a:r>
              <a:rPr lang="ja-JP" altLang="en-US" sz="2400" dirty="0"/>
              <a:t>解決策： 依存関係分析を用いて費用対効果を試算する手法を提案し，大規模金融システムに適用</a:t>
            </a:r>
            <a:endParaRPr kumimoji="1" lang="ja-JP" altLang="en-US" sz="2400" dirty="0"/>
          </a:p>
        </p:txBody>
      </p:sp>
      <p:sp>
        <p:nvSpPr>
          <p:cNvPr id="4" name="コンテンツ プレースホルダー 3">
            <a:extLst>
              <a:ext uri="{FF2B5EF4-FFF2-40B4-BE49-F238E27FC236}">
                <a16:creationId xmlns:a16="http://schemas.microsoft.com/office/drawing/2014/main" id="{E56FB9F5-0A42-FF74-0AB4-5E299DCA5630}"/>
              </a:ext>
            </a:extLst>
          </p:cNvPr>
          <p:cNvSpPr>
            <a:spLocks noGrp="1"/>
          </p:cNvSpPr>
          <p:nvPr>
            <p:ph idx="10"/>
          </p:nvPr>
        </p:nvSpPr>
        <p:spPr/>
        <p:txBody>
          <a:bodyPr>
            <a:normAutofit lnSpcReduction="10000"/>
          </a:bodyPr>
          <a:lstStyle/>
          <a:p>
            <a:r>
              <a:rPr kumimoji="1" lang="ja-JP" altLang="en-US" dirty="0"/>
              <a:t>ソフトウェア保守におけるコードクローンの把握を支援する目的で </a:t>
            </a:r>
            <a:r>
              <a:rPr kumimoji="1" lang="en-US" altLang="ja-JP" dirty="0"/>
              <a:t>2 </a:t>
            </a:r>
            <a:r>
              <a:rPr kumimoji="1" lang="ja-JP" altLang="en-US" dirty="0"/>
              <a:t>つの研究を，</a:t>
            </a:r>
            <a:br>
              <a:rPr kumimoji="1" lang="en-US" altLang="ja-JP" dirty="0"/>
            </a:br>
            <a:r>
              <a:rPr kumimoji="1" lang="ja-JP" altLang="en-US" dirty="0"/>
              <a:t>モダナイゼーションにおける費用対効果の試算を支援する目的で </a:t>
            </a:r>
            <a:r>
              <a:rPr kumimoji="1" lang="en-US" altLang="ja-JP" dirty="0"/>
              <a:t>1 </a:t>
            </a:r>
            <a:r>
              <a:rPr kumimoji="1" lang="ja-JP" altLang="en-US" dirty="0"/>
              <a:t>つの研究を実施した．</a:t>
            </a:r>
          </a:p>
        </p:txBody>
      </p:sp>
      <p:sp>
        <p:nvSpPr>
          <p:cNvPr id="5" name="スライド番号プレースホルダー 4">
            <a:extLst>
              <a:ext uri="{FF2B5EF4-FFF2-40B4-BE49-F238E27FC236}">
                <a16:creationId xmlns:a16="http://schemas.microsoft.com/office/drawing/2014/main" id="{B343B46A-F119-7CC8-FAE2-5C11554E8F11}"/>
              </a:ext>
            </a:extLst>
          </p:cNvPr>
          <p:cNvSpPr>
            <a:spLocks noGrp="1"/>
          </p:cNvSpPr>
          <p:nvPr>
            <p:ph type="sldNum" sz="quarter" idx="4"/>
          </p:nvPr>
        </p:nvSpPr>
        <p:spPr/>
        <p:txBody>
          <a:bodyPr/>
          <a:lstStyle/>
          <a:p>
            <a:fld id="{DDF0A04B-3F96-455C-AC58-511E5C06C175}" type="slidenum">
              <a:rPr lang="ja-JP" altLang="en-US" smtClean="0"/>
              <a:pPr/>
              <a:t>46</a:t>
            </a:fld>
            <a:endParaRPr lang="ja-JP" altLang="en-US" dirty="0"/>
          </a:p>
        </p:txBody>
      </p:sp>
    </p:spTree>
    <p:extLst>
      <p:ext uri="{BB962C8B-B14F-4D97-AF65-F5344CB8AC3E}">
        <p14:creationId xmlns:p14="http://schemas.microsoft.com/office/powerpoint/2010/main" val="2352079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07378-1339-D410-D452-90FA6FE6BF3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ABCA16-00D6-BBA5-C963-5E971F9F2A2B}"/>
              </a:ext>
            </a:extLst>
          </p:cNvPr>
          <p:cNvSpPr>
            <a:spLocks noGrp="1"/>
          </p:cNvSpPr>
          <p:nvPr>
            <p:ph type="title"/>
          </p:nvPr>
        </p:nvSpPr>
        <p:spPr/>
        <p:txBody>
          <a:bodyPr/>
          <a:lstStyle/>
          <a:p>
            <a:r>
              <a:rPr kumimoji="1" lang="ja-JP" altLang="en-US" dirty="0"/>
              <a:t>今後の課題</a:t>
            </a:r>
          </a:p>
        </p:txBody>
      </p:sp>
      <p:sp>
        <p:nvSpPr>
          <p:cNvPr id="3" name="コンテンツ プレースホルダー 2">
            <a:extLst>
              <a:ext uri="{FF2B5EF4-FFF2-40B4-BE49-F238E27FC236}">
                <a16:creationId xmlns:a16="http://schemas.microsoft.com/office/drawing/2014/main" id="{E67BE2D0-B15D-FB1E-D61C-C42355AC8B58}"/>
              </a:ext>
            </a:extLst>
          </p:cNvPr>
          <p:cNvSpPr>
            <a:spLocks noGrp="1"/>
          </p:cNvSpPr>
          <p:nvPr>
            <p:ph idx="1"/>
          </p:nvPr>
        </p:nvSpPr>
        <p:spPr/>
        <p:txBody>
          <a:bodyPr/>
          <a:lstStyle/>
          <a:p>
            <a:pPr marL="0" indent="0">
              <a:buNone/>
            </a:pPr>
            <a:r>
              <a:rPr kumimoji="1" lang="ja-JP" altLang="en-US" sz="3200" b="1" dirty="0">
                <a:solidFill>
                  <a:schemeClr val="accent3"/>
                </a:solidFill>
              </a:rPr>
              <a:t>プロジェクトへの現場適用</a:t>
            </a:r>
            <a:endParaRPr kumimoji="1" lang="en-US" altLang="ja-JP" sz="3200" b="1" dirty="0">
              <a:solidFill>
                <a:schemeClr val="accent3"/>
              </a:solidFill>
            </a:endParaRPr>
          </a:p>
          <a:p>
            <a:pPr lvl="1">
              <a:buFont typeface="Wingdings" panose="05000000000000000000" pitchFamily="2" charset="2"/>
              <a:buChar char="l"/>
            </a:pPr>
            <a:r>
              <a:rPr kumimoji="1" lang="ja-JP" altLang="en-US" sz="2800" dirty="0"/>
              <a:t>提案手法を複数の大規模プロジェクトに適用し，</a:t>
            </a:r>
            <a:br>
              <a:rPr kumimoji="1" lang="en-US" altLang="ja-JP" sz="2800" dirty="0"/>
            </a:br>
            <a:r>
              <a:rPr kumimoji="1" lang="ja-JP" altLang="en-US" sz="2800" dirty="0"/>
              <a:t>手法の精度および適用効果（生産性向上効果）の定量評価の実施</a:t>
            </a:r>
            <a:endParaRPr kumimoji="1" lang="en-US" altLang="ja-JP" sz="2800" dirty="0"/>
          </a:p>
          <a:p>
            <a:pPr lvl="1">
              <a:buFont typeface="Wingdings" panose="05000000000000000000" pitchFamily="2" charset="2"/>
              <a:buChar char="l"/>
            </a:pPr>
            <a:r>
              <a:rPr kumimoji="1" lang="ja-JP" altLang="en-US" sz="2800" dirty="0"/>
              <a:t>開発者からフィードバックを得ることによる定性評価の実施</a:t>
            </a:r>
            <a:endParaRPr kumimoji="1" lang="en-US" altLang="ja-JP" sz="2800" dirty="0"/>
          </a:p>
          <a:p>
            <a:pPr marL="0" indent="0">
              <a:buNone/>
            </a:pPr>
            <a:r>
              <a:rPr kumimoji="1" lang="ja-JP" altLang="en-US" sz="3200" b="1" dirty="0">
                <a:solidFill>
                  <a:schemeClr val="accent3"/>
                </a:solidFill>
              </a:rPr>
              <a:t>大規模言語モデル（</a:t>
            </a:r>
            <a:r>
              <a:rPr kumimoji="1" lang="en-US" altLang="ja-JP" sz="3200" b="1" dirty="0">
                <a:solidFill>
                  <a:schemeClr val="accent3"/>
                </a:solidFill>
              </a:rPr>
              <a:t>LLM</a:t>
            </a:r>
            <a:r>
              <a:rPr kumimoji="1" lang="ja-JP" altLang="en-US" sz="3200" b="1" dirty="0">
                <a:solidFill>
                  <a:schemeClr val="accent3"/>
                </a:solidFill>
              </a:rPr>
              <a:t>）の活用</a:t>
            </a:r>
            <a:endParaRPr kumimoji="1" lang="en-US" altLang="ja-JP" sz="3200" b="1" dirty="0">
              <a:solidFill>
                <a:schemeClr val="accent3"/>
              </a:solidFill>
            </a:endParaRPr>
          </a:p>
          <a:p>
            <a:pPr lvl="1">
              <a:buFont typeface="Wingdings" panose="05000000000000000000" pitchFamily="2" charset="2"/>
              <a:buChar char="l"/>
            </a:pPr>
            <a:r>
              <a:rPr lang="en-US" altLang="ja-JP" sz="2800" dirty="0"/>
              <a:t>LLM</a:t>
            </a:r>
            <a:r>
              <a:rPr lang="ja-JP" altLang="en-US" sz="2800" dirty="0"/>
              <a:t>を活用したコードクローン検出手法の提案</a:t>
            </a:r>
            <a:endParaRPr lang="en-US" altLang="ja-JP" sz="2800" dirty="0"/>
          </a:p>
          <a:p>
            <a:pPr lvl="1">
              <a:buFont typeface="Wingdings" panose="05000000000000000000" pitchFamily="2" charset="2"/>
              <a:buChar char="l"/>
            </a:pPr>
            <a:r>
              <a:rPr kumimoji="1" lang="en-US" altLang="ja-JP" sz="2800" dirty="0"/>
              <a:t>LLM</a:t>
            </a:r>
            <a:r>
              <a:rPr kumimoji="1" lang="ja-JP" altLang="en-US" sz="2800" dirty="0"/>
              <a:t>を活用したリバースエンジニアリング手法の提案</a:t>
            </a:r>
            <a:endParaRPr kumimoji="1" lang="en-US" altLang="ja-JP" sz="2800" dirty="0"/>
          </a:p>
          <a:p>
            <a:pPr marL="742950" indent="-742950">
              <a:buFont typeface="+mj-lt"/>
              <a:buAutoNum type="arabicPeriod"/>
            </a:pPr>
            <a:endParaRPr kumimoji="1" lang="ja-JP" altLang="en-US" dirty="0"/>
          </a:p>
        </p:txBody>
      </p:sp>
      <p:sp>
        <p:nvSpPr>
          <p:cNvPr id="4" name="コンテンツ プレースホルダー 3">
            <a:extLst>
              <a:ext uri="{FF2B5EF4-FFF2-40B4-BE49-F238E27FC236}">
                <a16:creationId xmlns:a16="http://schemas.microsoft.com/office/drawing/2014/main" id="{1487F275-B288-286A-357C-BD3CD4104C01}"/>
              </a:ext>
            </a:extLst>
          </p:cNvPr>
          <p:cNvSpPr>
            <a:spLocks noGrp="1"/>
          </p:cNvSpPr>
          <p:nvPr>
            <p:ph idx="10"/>
          </p:nvPr>
        </p:nvSpPr>
        <p:spPr/>
        <p:txBody>
          <a:bodyPr>
            <a:normAutofit lnSpcReduction="10000"/>
          </a:bodyPr>
          <a:lstStyle/>
          <a:p>
            <a:r>
              <a:rPr kumimoji="1" lang="ja-JP" altLang="en-US" dirty="0"/>
              <a:t>ソフトウェア保守およびモダナイゼーションの作業をより容易な</a:t>
            </a:r>
            <a:r>
              <a:rPr kumimoji="1" lang="ja-JP" altLang="en-US"/>
              <a:t>ものにするため，</a:t>
            </a:r>
            <a:br>
              <a:rPr lang="en-US" altLang="ja-JP" dirty="0"/>
            </a:br>
            <a:r>
              <a:rPr lang="ja-JP" altLang="en-US"/>
              <a:t>ソフトウェア分析手法の現場適用や新規提案に取り組みたい</a:t>
            </a:r>
            <a:endParaRPr kumimoji="1" lang="en-US" altLang="ja-JP" dirty="0"/>
          </a:p>
        </p:txBody>
      </p:sp>
      <p:sp>
        <p:nvSpPr>
          <p:cNvPr id="5" name="スライド番号プレースホルダー 4">
            <a:extLst>
              <a:ext uri="{FF2B5EF4-FFF2-40B4-BE49-F238E27FC236}">
                <a16:creationId xmlns:a16="http://schemas.microsoft.com/office/drawing/2014/main" id="{3F171DCD-32DB-4A7A-6279-6FA514B55555}"/>
              </a:ext>
            </a:extLst>
          </p:cNvPr>
          <p:cNvSpPr>
            <a:spLocks noGrp="1"/>
          </p:cNvSpPr>
          <p:nvPr>
            <p:ph type="sldNum" sz="quarter" idx="4"/>
          </p:nvPr>
        </p:nvSpPr>
        <p:spPr/>
        <p:txBody>
          <a:bodyPr/>
          <a:lstStyle/>
          <a:p>
            <a:fld id="{DDF0A04B-3F96-455C-AC58-511E5C06C175}" type="slidenum">
              <a:rPr lang="ja-JP" altLang="en-US" smtClean="0"/>
              <a:pPr/>
              <a:t>47</a:t>
            </a:fld>
            <a:endParaRPr lang="ja-JP" altLang="en-US" dirty="0"/>
          </a:p>
        </p:txBody>
      </p:sp>
    </p:spTree>
    <p:extLst>
      <p:ext uri="{BB962C8B-B14F-4D97-AF65-F5344CB8AC3E}">
        <p14:creationId xmlns:p14="http://schemas.microsoft.com/office/powerpoint/2010/main" val="12088411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5E63B96-32EC-21F6-AF2C-076E275B5AF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237C618-ECAF-A4B2-7F89-D5A80AEB748F}"/>
              </a:ext>
            </a:extLst>
          </p:cNvPr>
          <p:cNvSpPr>
            <a:spLocks noGrp="1"/>
          </p:cNvSpPr>
          <p:nvPr>
            <p:ph type="title"/>
          </p:nvPr>
        </p:nvSpPr>
        <p:spPr/>
        <p:txBody>
          <a:bodyPr/>
          <a:lstStyle/>
          <a:p>
            <a:r>
              <a:rPr kumimoji="1" lang="en-US" altLang="ja-JP" dirty="0"/>
              <a:t>APPENDIX</a:t>
            </a:r>
            <a:endParaRPr kumimoji="1" lang="ja-JP" altLang="en-US" dirty="0"/>
          </a:p>
        </p:txBody>
      </p:sp>
      <p:sp>
        <p:nvSpPr>
          <p:cNvPr id="3" name="テキスト プレースホルダー 2">
            <a:extLst>
              <a:ext uri="{FF2B5EF4-FFF2-40B4-BE49-F238E27FC236}">
                <a16:creationId xmlns:a16="http://schemas.microsoft.com/office/drawing/2014/main" id="{71D11A5C-7D5D-2FC9-F137-587BBC777F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68A0D4D-2E35-8B4D-1AB4-282F1083F632}"/>
              </a:ext>
            </a:extLst>
          </p:cNvPr>
          <p:cNvSpPr>
            <a:spLocks noGrp="1"/>
          </p:cNvSpPr>
          <p:nvPr>
            <p:ph type="sldNum" sz="quarter" idx="4"/>
          </p:nvPr>
        </p:nvSpPr>
        <p:spPr/>
        <p:txBody>
          <a:bodyPr/>
          <a:lstStyle/>
          <a:p>
            <a:fld id="{DDF0A04B-3F96-455C-AC58-511E5C06C175}" type="slidenum">
              <a:rPr lang="ja-JP" altLang="en-US" smtClean="0"/>
              <a:pPr/>
              <a:t>48</a:t>
            </a:fld>
            <a:endParaRPr lang="ja-JP" altLang="en-US" dirty="0"/>
          </a:p>
        </p:txBody>
      </p:sp>
    </p:spTree>
    <p:extLst>
      <p:ext uri="{BB962C8B-B14F-4D97-AF65-F5344CB8AC3E}">
        <p14:creationId xmlns:p14="http://schemas.microsoft.com/office/powerpoint/2010/main" val="4074081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AC9EF46-3A85-7338-157E-99ACDAE024A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70C5DEC-03CE-5906-60E0-CA504CFC0952}"/>
              </a:ext>
            </a:extLst>
          </p:cNvPr>
          <p:cNvSpPr>
            <a:spLocks noGrp="1"/>
          </p:cNvSpPr>
          <p:nvPr>
            <p:ph type="title"/>
          </p:nvPr>
        </p:nvSpPr>
        <p:spPr/>
        <p:txBody>
          <a:bodyPr/>
          <a:lstStyle/>
          <a:p>
            <a:r>
              <a:rPr lang="en-US" altLang="ja-JP" dirty="0"/>
              <a:t>2</a:t>
            </a:r>
            <a:r>
              <a:rPr lang="ja-JP" altLang="en-US"/>
              <a:t>章 付録</a:t>
            </a:r>
            <a:endParaRPr kumimoji="1" lang="ja-JP" altLang="en-US" dirty="0"/>
          </a:p>
        </p:txBody>
      </p:sp>
      <p:sp>
        <p:nvSpPr>
          <p:cNvPr id="3" name="テキスト プレースホルダー 2">
            <a:extLst>
              <a:ext uri="{FF2B5EF4-FFF2-40B4-BE49-F238E27FC236}">
                <a16:creationId xmlns:a16="http://schemas.microsoft.com/office/drawing/2014/main" id="{5D932318-C346-A891-4ED2-7C3E92C3CCB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1D2D0D3-D339-B315-2E2F-3053C595D542}"/>
              </a:ext>
            </a:extLst>
          </p:cNvPr>
          <p:cNvSpPr>
            <a:spLocks noGrp="1"/>
          </p:cNvSpPr>
          <p:nvPr>
            <p:ph type="sldNum" sz="quarter" idx="4"/>
          </p:nvPr>
        </p:nvSpPr>
        <p:spPr/>
        <p:txBody>
          <a:bodyPr/>
          <a:lstStyle/>
          <a:p>
            <a:fld id="{DDF0A04B-3F96-455C-AC58-511E5C06C175}" type="slidenum">
              <a:rPr lang="ja-JP" altLang="en-US" smtClean="0"/>
              <a:pPr/>
              <a:t>49</a:t>
            </a:fld>
            <a:endParaRPr lang="ja-JP" altLang="en-US" dirty="0"/>
          </a:p>
        </p:txBody>
      </p:sp>
    </p:spTree>
    <p:extLst>
      <p:ext uri="{BB962C8B-B14F-4D97-AF65-F5344CB8AC3E}">
        <p14:creationId xmlns:p14="http://schemas.microsoft.com/office/powerpoint/2010/main" val="345026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E4BDB-C673-A362-91A8-034C74425F5A}"/>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91FD83BB-9081-9FD0-A50B-1F46B82CB8D3}"/>
              </a:ext>
            </a:extLst>
          </p:cNvPr>
          <p:cNvSpPr>
            <a:spLocks noGrp="1"/>
          </p:cNvSpPr>
          <p:nvPr>
            <p:ph type="title"/>
          </p:nvPr>
        </p:nvSpPr>
        <p:spPr/>
        <p:txBody>
          <a:bodyPr/>
          <a:lstStyle/>
          <a:p>
            <a:r>
              <a:rPr lang="ja-JP" altLang="en-US" dirty="0"/>
              <a:t>ソフトウェア保守における課題</a:t>
            </a:r>
          </a:p>
        </p:txBody>
      </p:sp>
      <p:graphicFrame>
        <p:nvGraphicFramePr>
          <p:cNvPr id="17" name="コンテンツ プレースホルダー 16">
            <a:extLst>
              <a:ext uri="{FF2B5EF4-FFF2-40B4-BE49-F238E27FC236}">
                <a16:creationId xmlns:a16="http://schemas.microsoft.com/office/drawing/2014/main" id="{A6926A16-74C1-3F96-8270-E7AD95ADFF5C}"/>
              </a:ext>
            </a:extLst>
          </p:cNvPr>
          <p:cNvGraphicFramePr>
            <a:graphicFrameLocks noGrp="1"/>
          </p:cNvGraphicFramePr>
          <p:nvPr>
            <p:ph idx="1"/>
            <p:extLst>
              <p:ext uri="{D42A27DB-BD31-4B8C-83A1-F6EECF244321}">
                <p14:modId xmlns:p14="http://schemas.microsoft.com/office/powerpoint/2010/main" val="1891759082"/>
              </p:ext>
            </p:extLst>
          </p:nvPr>
        </p:nvGraphicFramePr>
        <p:xfrm>
          <a:off x="466218" y="2303572"/>
          <a:ext cx="11882438" cy="4505325"/>
        </p:xfrm>
        <a:graphic>
          <a:graphicData uri="http://schemas.openxmlformats.org/drawingml/2006/chart">
            <c:chart xmlns:c="http://schemas.openxmlformats.org/drawingml/2006/chart" xmlns:r="http://schemas.openxmlformats.org/officeDocument/2006/relationships" r:id="rId2"/>
          </a:graphicData>
        </a:graphic>
      </p:graphicFrame>
      <p:sp>
        <p:nvSpPr>
          <p:cNvPr id="9" name="コンテンツ プレースホルダー 8">
            <a:extLst>
              <a:ext uri="{FF2B5EF4-FFF2-40B4-BE49-F238E27FC236}">
                <a16:creationId xmlns:a16="http://schemas.microsoft.com/office/drawing/2014/main" id="{BFADF29F-CB7E-52AD-267B-C049F5A48FD4}"/>
              </a:ext>
            </a:extLst>
          </p:cNvPr>
          <p:cNvSpPr>
            <a:spLocks noGrp="1"/>
          </p:cNvSpPr>
          <p:nvPr>
            <p:ph idx="10"/>
          </p:nvPr>
        </p:nvSpPr>
        <p:spPr/>
        <p:txBody>
          <a:bodyPr>
            <a:normAutofit fontScale="92500" lnSpcReduction="20000"/>
          </a:bodyPr>
          <a:lstStyle/>
          <a:p>
            <a:r>
              <a:rPr lang="ja-JP" altLang="en-US" dirty="0"/>
              <a:t>ソフトウェア保守にかかるコストは全ライフサイクルの</a:t>
            </a:r>
            <a:r>
              <a:rPr lang="en-US" altLang="ja-JP" dirty="0"/>
              <a:t>3</a:t>
            </a:r>
            <a:r>
              <a:rPr lang="ja-JP" altLang="en-US" dirty="0"/>
              <a:t>分の</a:t>
            </a:r>
            <a:r>
              <a:rPr lang="en-US" altLang="ja-JP" dirty="0"/>
              <a:t>2</a:t>
            </a:r>
            <a:r>
              <a:rPr lang="ja-JP" altLang="en-US" dirty="0"/>
              <a:t>を占めており，効率化が重要</a:t>
            </a:r>
            <a:endParaRPr lang="en-US" altLang="ja-JP" dirty="0"/>
          </a:p>
          <a:p>
            <a:r>
              <a:rPr lang="ja-JP" altLang="en-US" dirty="0"/>
              <a:t>ソフトウェア保守を困難にする課題の一つとして，コードクローンの存在が指摘されている</a:t>
            </a:r>
          </a:p>
        </p:txBody>
      </p:sp>
      <p:grpSp>
        <p:nvGrpSpPr>
          <p:cNvPr id="20" name="グループ化 19">
            <a:extLst>
              <a:ext uri="{FF2B5EF4-FFF2-40B4-BE49-F238E27FC236}">
                <a16:creationId xmlns:a16="http://schemas.microsoft.com/office/drawing/2014/main" id="{DA831966-52D1-C737-9FFF-A44D1A77D3E6}"/>
              </a:ext>
            </a:extLst>
          </p:cNvPr>
          <p:cNvGrpSpPr/>
          <p:nvPr/>
        </p:nvGrpSpPr>
        <p:grpSpPr>
          <a:xfrm>
            <a:off x="7067771" y="4425268"/>
            <a:ext cx="3292577" cy="1580036"/>
            <a:chOff x="2705144" y="3703164"/>
            <a:chExt cx="3292577" cy="1580036"/>
          </a:xfrm>
        </p:grpSpPr>
        <p:grpSp>
          <p:nvGrpSpPr>
            <p:cNvPr id="21" name="グループ化 20">
              <a:extLst>
                <a:ext uri="{FF2B5EF4-FFF2-40B4-BE49-F238E27FC236}">
                  <a16:creationId xmlns:a16="http://schemas.microsoft.com/office/drawing/2014/main" id="{F1B543FA-E28E-E053-7079-9CAF28B3A0ED}"/>
                </a:ext>
              </a:extLst>
            </p:cNvPr>
            <p:cNvGrpSpPr/>
            <p:nvPr/>
          </p:nvGrpSpPr>
          <p:grpSpPr>
            <a:xfrm>
              <a:off x="2705144" y="3703164"/>
              <a:ext cx="3292577" cy="1580036"/>
              <a:chOff x="2705144" y="3703164"/>
              <a:chExt cx="3292577" cy="1580036"/>
            </a:xfrm>
          </p:grpSpPr>
          <p:sp>
            <p:nvSpPr>
              <p:cNvPr id="27" name="メモ 12">
                <a:extLst>
                  <a:ext uri="{FF2B5EF4-FFF2-40B4-BE49-F238E27FC236}">
                    <a16:creationId xmlns:a16="http://schemas.microsoft.com/office/drawing/2014/main" id="{B44E667A-AA6E-C98C-949B-941072B61041}"/>
                  </a:ext>
                </a:extLst>
              </p:cNvPr>
              <p:cNvSpPr/>
              <p:nvPr/>
            </p:nvSpPr>
            <p:spPr>
              <a:xfrm rot="10800000">
                <a:off x="4672732" y="3703164"/>
                <a:ext cx="1324989" cy="1580036"/>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600" b="0" i="0" u="none" strike="noStrike" kern="1200" cap="none" spc="0" normalizeH="0" baseline="0" noProof="0">
                  <a:ln>
                    <a:noFill/>
                  </a:ln>
                  <a:solidFill>
                    <a:prstClr val="white"/>
                  </a:solidFill>
                  <a:effectLst/>
                  <a:uLnTx/>
                  <a:uFillTx/>
                  <a:latin typeface="Segoe UI"/>
                  <a:ea typeface="メイリオ"/>
                  <a:cs typeface="+mn-cs"/>
                </a:endParaRPr>
              </a:p>
            </p:txBody>
          </p:sp>
          <p:sp>
            <p:nvSpPr>
              <p:cNvPr id="28" name="メモ 6">
                <a:extLst>
                  <a:ext uri="{FF2B5EF4-FFF2-40B4-BE49-F238E27FC236}">
                    <a16:creationId xmlns:a16="http://schemas.microsoft.com/office/drawing/2014/main" id="{A71BB95D-65A3-CA1F-2DFF-5FCECBFB79E2}"/>
                  </a:ext>
                </a:extLst>
              </p:cNvPr>
              <p:cNvSpPr/>
              <p:nvPr/>
            </p:nvSpPr>
            <p:spPr>
              <a:xfrm rot="10800000">
                <a:off x="2705144" y="3703164"/>
                <a:ext cx="1324989" cy="1580036"/>
              </a:xfrm>
              <a:prstGeom prst="foldedCorner">
                <a:avLst/>
              </a:prstGeom>
              <a:solidFill>
                <a:sysClr val="window" lastClr="FFFFFF"/>
              </a:solidFill>
              <a:ln w="127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600" b="0" i="0" u="none" strike="noStrike" kern="1200" cap="none" spc="0" normalizeH="0" baseline="0" noProof="0">
                  <a:ln>
                    <a:noFill/>
                  </a:ln>
                  <a:solidFill>
                    <a:prstClr val="white"/>
                  </a:solidFill>
                  <a:effectLst/>
                  <a:uLnTx/>
                  <a:uFillTx/>
                  <a:latin typeface="Segoe UI"/>
                  <a:ea typeface="メイリオ"/>
                  <a:cs typeface="+mn-cs"/>
                </a:endParaRPr>
              </a:p>
            </p:txBody>
          </p:sp>
        </p:grpSp>
        <p:sp>
          <p:nvSpPr>
            <p:cNvPr id="22" name="Freeform 13">
              <a:extLst>
                <a:ext uri="{FF2B5EF4-FFF2-40B4-BE49-F238E27FC236}">
                  <a16:creationId xmlns:a16="http://schemas.microsoft.com/office/drawing/2014/main" id="{F1D0D46E-6362-58AC-1332-B976205E6456}"/>
                </a:ext>
              </a:extLst>
            </p:cNvPr>
            <p:cNvSpPr>
              <a:spLocks/>
            </p:cNvSpPr>
            <p:nvPr/>
          </p:nvSpPr>
          <p:spPr bwMode="auto">
            <a:xfrm>
              <a:off x="2901323"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flat" cmpd="sng" algn="ctr">
              <a:solidFill>
                <a:srgbClr val="0C0C0C">
                  <a:lumMod val="90000"/>
                  <a:lumOff val="10000"/>
                </a:srgbClr>
              </a:solidFill>
              <a:prstDash val="solid"/>
              <a:headEnd/>
              <a:tailEn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23" name="Freeform 13">
              <a:extLst>
                <a:ext uri="{FF2B5EF4-FFF2-40B4-BE49-F238E27FC236}">
                  <a16:creationId xmlns:a16="http://schemas.microsoft.com/office/drawing/2014/main" id="{076A5009-4319-858C-203E-14E4A3086DAA}"/>
                </a:ext>
              </a:extLst>
            </p:cNvPr>
            <p:cNvSpPr>
              <a:spLocks/>
            </p:cNvSpPr>
            <p:nvPr/>
          </p:nvSpPr>
          <p:spPr bwMode="auto">
            <a:xfrm>
              <a:off x="4865517"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flat" cmpd="sng" algn="ctr">
              <a:solidFill>
                <a:srgbClr val="0C0C0C">
                  <a:lumMod val="90000"/>
                  <a:lumOff val="10000"/>
                </a:srgbClr>
              </a:solidFill>
              <a:prstDash val="solid"/>
              <a:headEnd/>
              <a:tailEn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sp>
          <p:nvSpPr>
            <p:cNvPr id="24" name="Freeform 13">
              <a:extLst>
                <a:ext uri="{FF2B5EF4-FFF2-40B4-BE49-F238E27FC236}">
                  <a16:creationId xmlns:a16="http://schemas.microsoft.com/office/drawing/2014/main" id="{09D8D925-F44D-D8D8-503F-92FCCFB4865F}"/>
                </a:ext>
              </a:extLst>
            </p:cNvPr>
            <p:cNvSpPr>
              <a:spLocks/>
            </p:cNvSpPr>
            <p:nvPr/>
          </p:nvSpPr>
          <p:spPr bwMode="auto">
            <a:xfrm>
              <a:off x="4865516" y="4552489"/>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ysClr val="window" lastClr="FFFFFF">
                <a:lumMod val="95000"/>
              </a:sysClr>
            </a:solidFill>
            <a:ln w="12700" cap="flat" cmpd="sng" algn="ctr">
              <a:solidFill>
                <a:srgbClr val="0C0C0C">
                  <a:lumMod val="90000"/>
                  <a:lumOff val="10000"/>
                </a:srgbClr>
              </a:solidFill>
              <a:prstDash val="solid"/>
              <a:headEnd/>
              <a:tailEn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ja-JP" altLang="ja-JP" sz="2400" b="0" i="0" u="sng" strike="noStrike" kern="1200" cap="none" spc="0" normalizeH="0" baseline="0" noProof="0">
                <a:ln>
                  <a:noFill/>
                </a:ln>
                <a:solidFill>
                  <a:srgbClr val="0C0C0C"/>
                </a:solidFill>
                <a:effectLst/>
                <a:uLnTx/>
                <a:uFillTx/>
                <a:latin typeface="Arial" charset="0"/>
                <a:ea typeface="MS UI Gothic" pitchFamily="50" charset="-128"/>
                <a:cs typeface="+mn-cs"/>
              </a:endParaRPr>
            </a:p>
          </p:txBody>
        </p:sp>
        <p:cxnSp>
          <p:nvCxnSpPr>
            <p:cNvPr id="25" name="直線矢印コネクタ 24">
              <a:extLst>
                <a:ext uri="{FF2B5EF4-FFF2-40B4-BE49-F238E27FC236}">
                  <a16:creationId xmlns:a16="http://schemas.microsoft.com/office/drawing/2014/main" id="{01E5007C-F39D-BD7D-2CF8-FE1743A84C2F}"/>
                </a:ext>
              </a:extLst>
            </p:cNvPr>
            <p:cNvCxnSpPr/>
            <p:nvPr/>
          </p:nvCxnSpPr>
          <p:spPr>
            <a:xfrm>
              <a:off x="3833952" y="4130759"/>
              <a:ext cx="1031564" cy="0"/>
            </a:xfrm>
            <a:prstGeom prst="straightConnector1">
              <a:avLst/>
            </a:prstGeom>
            <a:noFill/>
            <a:ln w="38100" cap="flat" cmpd="sng" algn="ctr">
              <a:solidFill>
                <a:srgbClr val="F5C040">
                  <a:lumMod val="75000"/>
                </a:srgbClr>
              </a:solidFill>
              <a:prstDash val="solid"/>
              <a:headEnd type="triangle"/>
              <a:tailEnd type="triangle"/>
            </a:ln>
            <a:effectLst>
              <a:outerShdw blurRad="40000" dist="23000" dir="5400000" rotWithShape="0">
                <a:srgbClr val="000000">
                  <a:alpha val="35000"/>
                </a:srgbClr>
              </a:outerShdw>
            </a:effectLst>
          </p:spPr>
        </p:cxnSp>
        <p:cxnSp>
          <p:nvCxnSpPr>
            <p:cNvPr id="26" name="直線矢印コネクタ 25">
              <a:extLst>
                <a:ext uri="{FF2B5EF4-FFF2-40B4-BE49-F238E27FC236}">
                  <a16:creationId xmlns:a16="http://schemas.microsoft.com/office/drawing/2014/main" id="{FB4F16B9-A14C-2E47-3CC3-C3D70E3DD80D}"/>
                </a:ext>
              </a:extLst>
            </p:cNvPr>
            <p:cNvCxnSpPr/>
            <p:nvPr/>
          </p:nvCxnSpPr>
          <p:spPr>
            <a:xfrm>
              <a:off x="5329698" y="4277840"/>
              <a:ext cx="5528" cy="274400"/>
            </a:xfrm>
            <a:prstGeom prst="straightConnector1">
              <a:avLst/>
            </a:prstGeom>
            <a:noFill/>
            <a:ln w="38100" cap="flat" cmpd="sng" algn="ctr">
              <a:solidFill>
                <a:srgbClr val="F5C040">
                  <a:lumMod val="75000"/>
                </a:srgbClr>
              </a:solidFill>
              <a:prstDash val="solid"/>
              <a:headEnd type="triangle"/>
              <a:tailEnd type="triangle"/>
            </a:ln>
            <a:effectLst>
              <a:outerShdw blurRad="40000" dist="23000" dir="5400000" rotWithShape="0">
                <a:srgbClr val="000000">
                  <a:alpha val="35000"/>
                </a:srgbClr>
              </a:outerShdw>
            </a:effectLst>
          </p:spPr>
        </p:cxnSp>
      </p:grpSp>
      <p:sp>
        <p:nvSpPr>
          <p:cNvPr id="29" name="正方形/長方形 28">
            <a:extLst>
              <a:ext uri="{FF2B5EF4-FFF2-40B4-BE49-F238E27FC236}">
                <a16:creationId xmlns:a16="http://schemas.microsoft.com/office/drawing/2014/main" id="{5A30F57A-2379-DA07-EDEE-B93AB84DB3FE}"/>
              </a:ext>
            </a:extLst>
          </p:cNvPr>
          <p:cNvSpPr/>
          <p:nvPr/>
        </p:nvSpPr>
        <p:spPr>
          <a:xfrm>
            <a:off x="7727129" y="3864124"/>
            <a:ext cx="2090306" cy="416997"/>
          </a:xfrm>
          <a:prstGeom prst="rect">
            <a:avLst/>
          </a:prstGeom>
          <a:solidFill>
            <a:srgbClr val="F5C040">
              <a:lumMod val="75000"/>
            </a:srgbClr>
          </a:solidFill>
          <a:ln w="25400" cap="flat" cmpd="sng" algn="ctr">
            <a:noFill/>
            <a:prstDash val="solid"/>
          </a:ln>
          <a:effectLst/>
        </p:spPr>
        <p:txBody>
          <a:bodyPr rtlCol="0" anchor="b"/>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2000" b="0" i="0" u="none" strike="noStrike" kern="0" cap="none" spc="0" normalizeH="0" baseline="0" noProof="0" dirty="0">
                <a:ln>
                  <a:noFill/>
                </a:ln>
                <a:solidFill>
                  <a:prstClr val="white"/>
                </a:solidFill>
                <a:effectLst/>
                <a:uLnTx/>
                <a:uFillTx/>
                <a:latin typeface="Segoe UI"/>
                <a:ea typeface="メイリオ"/>
                <a:cs typeface="+mn-cs"/>
              </a:rPr>
              <a:t>コードクローン</a:t>
            </a:r>
          </a:p>
        </p:txBody>
      </p:sp>
      <p:sp>
        <p:nvSpPr>
          <p:cNvPr id="2" name="正方形/長方形 1">
            <a:extLst>
              <a:ext uri="{FF2B5EF4-FFF2-40B4-BE49-F238E27FC236}">
                <a16:creationId xmlns:a16="http://schemas.microsoft.com/office/drawing/2014/main" id="{758000D8-EB96-8D82-4C96-ED255B65823E}"/>
              </a:ext>
            </a:extLst>
          </p:cNvPr>
          <p:cNvSpPr/>
          <p:nvPr/>
        </p:nvSpPr>
        <p:spPr>
          <a:xfrm>
            <a:off x="1187476" y="2008417"/>
            <a:ext cx="3567992"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ソフトウェア保守効率化の重要性</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3" name="正方形/長方形 2">
            <a:extLst>
              <a:ext uri="{FF2B5EF4-FFF2-40B4-BE49-F238E27FC236}">
                <a16:creationId xmlns:a16="http://schemas.microsoft.com/office/drawing/2014/main" id="{7BAB672E-CBDF-A6FC-5125-B5E24CE9154B}"/>
              </a:ext>
            </a:extLst>
          </p:cNvPr>
          <p:cNvSpPr/>
          <p:nvPr/>
        </p:nvSpPr>
        <p:spPr>
          <a:xfrm>
            <a:off x="7189146" y="2008417"/>
            <a:ext cx="3567992"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コードクローンによる保守性悪化</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cxnSp>
        <p:nvCxnSpPr>
          <p:cNvPr id="5" name="直線矢印コネクタ 4">
            <a:extLst>
              <a:ext uri="{FF2B5EF4-FFF2-40B4-BE49-F238E27FC236}">
                <a16:creationId xmlns:a16="http://schemas.microsoft.com/office/drawing/2014/main" id="{32631BFF-9A83-1363-6DB5-7CFF09AE9105}"/>
              </a:ext>
            </a:extLst>
          </p:cNvPr>
          <p:cNvCxnSpPr>
            <a:cxnSpLocks/>
          </p:cNvCxnSpPr>
          <p:nvPr/>
        </p:nvCxnSpPr>
        <p:spPr>
          <a:xfrm>
            <a:off x="8054029" y="4983469"/>
            <a:ext cx="1079500" cy="503372"/>
          </a:xfrm>
          <a:prstGeom prst="straightConnector1">
            <a:avLst/>
          </a:prstGeom>
          <a:noFill/>
          <a:ln w="38100" cap="flat" cmpd="sng" algn="ctr">
            <a:solidFill>
              <a:srgbClr val="F5C040">
                <a:lumMod val="75000"/>
              </a:srgbClr>
            </a:solidFill>
            <a:prstDash val="solid"/>
            <a:headEnd type="triangle"/>
            <a:tailEnd type="triangle"/>
          </a:ln>
          <a:effectLst>
            <a:outerShdw blurRad="40000" dist="23000" dir="5400000" rotWithShape="0">
              <a:srgbClr val="000000">
                <a:alpha val="35000"/>
              </a:srgbClr>
            </a:outerShdw>
          </a:effectLst>
        </p:spPr>
      </p:cxnSp>
      <p:sp>
        <p:nvSpPr>
          <p:cNvPr id="10" name="Line 54">
            <a:extLst>
              <a:ext uri="{FF2B5EF4-FFF2-40B4-BE49-F238E27FC236}">
                <a16:creationId xmlns:a16="http://schemas.microsoft.com/office/drawing/2014/main" id="{AC83F9FF-3705-6CE6-DE60-87245E501E90}"/>
              </a:ext>
            </a:extLst>
          </p:cNvPr>
          <p:cNvSpPr>
            <a:spLocks noChangeShapeType="1"/>
          </p:cNvSpPr>
          <p:nvPr/>
        </p:nvSpPr>
        <p:spPr bwMode="auto">
          <a:xfrm>
            <a:off x="6848475" y="4556235"/>
            <a:ext cx="412750" cy="247650"/>
          </a:xfrm>
          <a:prstGeom prst="line">
            <a:avLst/>
          </a:prstGeom>
          <a:noFill/>
          <a:ln w="38100">
            <a:solidFill>
              <a:schemeClr val="tx1"/>
            </a:solidFill>
            <a:prstDash val="sysDot"/>
            <a:miter lim="800000"/>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1" name="AutoShape 55">
            <a:extLst>
              <a:ext uri="{FF2B5EF4-FFF2-40B4-BE49-F238E27FC236}">
                <a16:creationId xmlns:a16="http://schemas.microsoft.com/office/drawing/2014/main" id="{C6A2B6A7-90DD-3BEF-B689-18367FB5A18C}"/>
              </a:ext>
            </a:extLst>
          </p:cNvPr>
          <p:cNvSpPr>
            <a:spLocks noChangeArrowheads="1"/>
          </p:cNvSpPr>
          <p:nvPr/>
        </p:nvSpPr>
        <p:spPr bwMode="auto">
          <a:xfrm>
            <a:off x="6096000" y="4235560"/>
            <a:ext cx="968375" cy="379413"/>
          </a:xfrm>
          <a:prstGeom prst="flowChartAlternateProcess">
            <a:avLst/>
          </a:prstGeom>
          <a:ln>
            <a:headEnd/>
            <a:tailEnd/>
          </a:ln>
        </p:spPr>
        <p:style>
          <a:lnRef idx="2">
            <a:schemeClr val="accent3"/>
          </a:lnRef>
          <a:fillRef idx="1">
            <a:schemeClr val="lt1"/>
          </a:fillRef>
          <a:effectRef idx="0">
            <a:schemeClr val="accent3"/>
          </a:effectRef>
          <a:fontRef idx="minor">
            <a:schemeClr val="dk1"/>
          </a:fontRef>
        </p:style>
        <p:txBody>
          <a:bodyPr lIns="91424" tIns="45712" rIns="91424" bIns="45712"/>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dirty="0">
                <a:latin typeface="+mn-ea"/>
                <a:ea typeface="+mn-ea"/>
              </a:rPr>
              <a:t>修正</a:t>
            </a:r>
          </a:p>
        </p:txBody>
      </p:sp>
      <p:sp>
        <p:nvSpPr>
          <p:cNvPr id="12" name="AutoShape 34">
            <a:extLst>
              <a:ext uri="{FF2B5EF4-FFF2-40B4-BE49-F238E27FC236}">
                <a16:creationId xmlns:a16="http://schemas.microsoft.com/office/drawing/2014/main" id="{2188411B-0815-5097-960B-CB94A3055348}"/>
              </a:ext>
            </a:extLst>
          </p:cNvPr>
          <p:cNvSpPr>
            <a:spLocks noChangeArrowheads="1"/>
          </p:cNvSpPr>
          <p:nvPr/>
        </p:nvSpPr>
        <p:spPr bwMode="auto">
          <a:xfrm>
            <a:off x="10353556" y="4286710"/>
            <a:ext cx="1679575" cy="663575"/>
          </a:xfrm>
          <a:prstGeom prst="flowChartAlternateProcess">
            <a:avLst/>
          </a:prstGeom>
          <a:ln>
            <a:headEnd/>
            <a:tailEnd/>
          </a:ln>
        </p:spPr>
        <p:style>
          <a:lnRef idx="2">
            <a:schemeClr val="accent3"/>
          </a:lnRef>
          <a:fillRef idx="1">
            <a:schemeClr val="lt1"/>
          </a:fillRef>
          <a:effectRef idx="0">
            <a:schemeClr val="accent3"/>
          </a:effectRef>
          <a:fontRef idx="minor">
            <a:schemeClr val="dk1"/>
          </a:fontRef>
        </p:style>
        <p:txBody>
          <a:bodyPr lIns="91424" tIns="45712" rIns="91424" bIns="45712"/>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kumimoji="0" lang="ja-JP" altLang="en-US" dirty="0">
                <a:latin typeface="+mn-ea"/>
                <a:ea typeface="+mn-ea"/>
              </a:rPr>
              <a:t>修正の検討が必要</a:t>
            </a:r>
          </a:p>
        </p:txBody>
      </p:sp>
      <p:sp>
        <p:nvSpPr>
          <p:cNvPr id="13" name="Line 56">
            <a:extLst>
              <a:ext uri="{FF2B5EF4-FFF2-40B4-BE49-F238E27FC236}">
                <a16:creationId xmlns:a16="http://schemas.microsoft.com/office/drawing/2014/main" id="{ADF7CE9C-EDF7-2039-7F7B-FBCC00B2EBC6}"/>
              </a:ext>
            </a:extLst>
          </p:cNvPr>
          <p:cNvSpPr>
            <a:spLocks noChangeShapeType="1"/>
          </p:cNvSpPr>
          <p:nvPr/>
        </p:nvSpPr>
        <p:spPr bwMode="auto">
          <a:xfrm flipV="1">
            <a:off x="9921756" y="4755022"/>
            <a:ext cx="431800" cy="0"/>
          </a:xfrm>
          <a:prstGeom prst="line">
            <a:avLst/>
          </a:prstGeom>
          <a:noFill/>
          <a:ln w="38100">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ja-JP" altLang="en-US"/>
          </a:p>
        </p:txBody>
      </p:sp>
      <p:sp>
        <p:nvSpPr>
          <p:cNvPr id="14" name="Line 57">
            <a:extLst>
              <a:ext uri="{FF2B5EF4-FFF2-40B4-BE49-F238E27FC236}">
                <a16:creationId xmlns:a16="http://schemas.microsoft.com/office/drawing/2014/main" id="{26E72B71-E784-34CE-F8E3-2BE87F11B032}"/>
              </a:ext>
            </a:extLst>
          </p:cNvPr>
          <p:cNvSpPr>
            <a:spLocks noChangeShapeType="1"/>
          </p:cNvSpPr>
          <p:nvPr/>
        </p:nvSpPr>
        <p:spPr bwMode="auto">
          <a:xfrm flipV="1">
            <a:off x="9921756" y="4970922"/>
            <a:ext cx="431800" cy="450749"/>
          </a:xfrm>
          <a:prstGeom prst="line">
            <a:avLst/>
          </a:prstGeom>
          <a:noFill/>
          <a:ln w="38100">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ja-JP" altLang="en-US"/>
          </a:p>
        </p:txBody>
      </p:sp>
      <p:sp>
        <p:nvSpPr>
          <p:cNvPr id="38" name="テキスト ボックス 37">
            <a:extLst>
              <a:ext uri="{FF2B5EF4-FFF2-40B4-BE49-F238E27FC236}">
                <a16:creationId xmlns:a16="http://schemas.microsoft.com/office/drawing/2014/main" id="{2246541A-3DF8-2DDC-BCB7-C48B2519247C}"/>
              </a:ext>
            </a:extLst>
          </p:cNvPr>
          <p:cNvSpPr txBox="1"/>
          <p:nvPr/>
        </p:nvSpPr>
        <p:spPr>
          <a:xfrm>
            <a:off x="689957" y="2496017"/>
            <a:ext cx="4991100" cy="1738938"/>
          </a:xfrm>
          <a:prstGeom prst="rect">
            <a:avLst/>
          </a:prstGeom>
          <a:noFill/>
        </p:spPr>
        <p:txBody>
          <a:bodyPr wrap="square" rtlCol="0">
            <a:spAutoFit/>
          </a:bodyPr>
          <a:lstStyle/>
          <a:p>
            <a:pPr>
              <a:spcAft>
                <a:spcPts val="600"/>
              </a:spcAft>
            </a:pPr>
            <a:r>
              <a:rPr kumimoji="1" lang="ja-JP" altLang="en-US" dirty="0"/>
              <a:t>保守に関するコスト</a:t>
            </a:r>
            <a:endParaRPr kumimoji="1" lang="en-US" altLang="ja-JP" dirty="0"/>
          </a:p>
          <a:p>
            <a:pPr marL="285750" indent="-285750">
              <a:spcAft>
                <a:spcPts val="600"/>
              </a:spcAft>
              <a:buFont typeface="Wingdings" pitchFamily="2" charset="2"/>
              <a:buChar char="l"/>
            </a:pPr>
            <a:r>
              <a:rPr kumimoji="1" lang="ja-JP" altLang="en-US" dirty="0"/>
              <a:t>全ライフサイクルの</a:t>
            </a:r>
            <a:r>
              <a:rPr kumimoji="1" lang="en-US" altLang="ja-JP" dirty="0"/>
              <a:t>3</a:t>
            </a:r>
            <a:r>
              <a:rPr kumimoji="1" lang="ja-JP" altLang="en-US" dirty="0"/>
              <a:t>分の２を</a:t>
            </a:r>
            <a:r>
              <a:rPr kumimoji="1" lang="ja-JP" altLang="en-US"/>
              <a:t>占める</a:t>
            </a:r>
            <a:r>
              <a:rPr kumimoji="1" lang="en-US" altLang="ja-JP" dirty="0"/>
              <a:t>[</a:t>
            </a:r>
            <a:r>
              <a:rPr lang="en-US" altLang="ja-JP" dirty="0"/>
              <a:t>1-2</a:t>
            </a:r>
            <a:r>
              <a:rPr kumimoji="1" lang="en-US" altLang="ja-JP" dirty="0"/>
              <a:t>]</a:t>
            </a:r>
          </a:p>
          <a:p>
            <a:pPr marL="285750" indent="-285750">
              <a:spcAft>
                <a:spcPts val="600"/>
              </a:spcAft>
              <a:buFont typeface="Wingdings" pitchFamily="2" charset="2"/>
              <a:buChar char="l"/>
            </a:pPr>
            <a:r>
              <a:rPr kumimoji="1" lang="en-US" altLang="ja-JP" dirty="0"/>
              <a:t>20</a:t>
            </a:r>
            <a:r>
              <a:rPr kumimoji="1" lang="ja-JP" altLang="en-US" dirty="0"/>
              <a:t>年以上も保守を続けているシステムも存在</a:t>
            </a:r>
            <a:r>
              <a:rPr kumimoji="1" lang="ja-JP" altLang="en-US"/>
              <a:t>する</a:t>
            </a:r>
            <a:r>
              <a:rPr kumimoji="1" lang="en-US" altLang="ja-JP" dirty="0"/>
              <a:t>[</a:t>
            </a:r>
            <a:r>
              <a:rPr lang="en-US" altLang="ja-JP" dirty="0"/>
              <a:t>1-3</a:t>
            </a:r>
            <a:r>
              <a:rPr kumimoji="1" lang="en-US" altLang="ja-JP" dirty="0"/>
              <a:t>]</a:t>
            </a:r>
            <a:endParaRPr kumimoji="1" lang="ja-JP" altLang="en-US" dirty="0"/>
          </a:p>
          <a:p>
            <a:endParaRPr kumimoji="1" lang="ja-JP" altLang="en-US" sz="2000" dirty="0"/>
          </a:p>
        </p:txBody>
      </p:sp>
      <p:sp>
        <p:nvSpPr>
          <p:cNvPr id="39" name="テキスト ボックス 38">
            <a:extLst>
              <a:ext uri="{FF2B5EF4-FFF2-40B4-BE49-F238E27FC236}">
                <a16:creationId xmlns:a16="http://schemas.microsoft.com/office/drawing/2014/main" id="{B8B13634-8778-8EBE-B869-89F23FE5B14C}"/>
              </a:ext>
            </a:extLst>
          </p:cNvPr>
          <p:cNvSpPr txBox="1"/>
          <p:nvPr/>
        </p:nvSpPr>
        <p:spPr>
          <a:xfrm>
            <a:off x="6637978" y="2496017"/>
            <a:ext cx="5054461" cy="1815882"/>
          </a:xfrm>
          <a:prstGeom prst="rect">
            <a:avLst/>
          </a:prstGeom>
          <a:noFill/>
        </p:spPr>
        <p:txBody>
          <a:bodyPr wrap="square" rtlCol="0">
            <a:spAutoFit/>
          </a:bodyPr>
          <a:lstStyle/>
          <a:p>
            <a:r>
              <a:rPr lang="ja-JP" altLang="en-US" dirty="0"/>
              <a:t>コードクローンとは</a:t>
            </a:r>
            <a:endParaRPr lang="en-US" altLang="ja-JP" dirty="0"/>
          </a:p>
          <a:p>
            <a:pPr marL="342900" indent="-342900">
              <a:buFont typeface="Wingdings" panose="05000000000000000000" pitchFamily="2" charset="2"/>
              <a:buChar char="p"/>
            </a:pPr>
            <a:r>
              <a:rPr lang="ja-JP" altLang="en-US" dirty="0"/>
              <a:t>ソースコードの</a:t>
            </a:r>
            <a:r>
              <a:rPr kumimoji="1" lang="ja-JP" altLang="en-US" dirty="0"/>
              <a:t>同一あるいは類似した部分を持つコード片</a:t>
            </a:r>
            <a:endParaRPr kumimoji="1" lang="en-US" altLang="ja-JP" dirty="0"/>
          </a:p>
          <a:p>
            <a:pPr marL="342900" indent="-342900">
              <a:buFont typeface="Wingdings" panose="05000000000000000000" pitchFamily="2" charset="2"/>
              <a:buChar char="p"/>
            </a:pPr>
            <a:r>
              <a:rPr kumimoji="1" lang="ja-JP" altLang="en-US" dirty="0"/>
              <a:t>ソフトウェアの保守を困難にする大きな要因</a:t>
            </a:r>
          </a:p>
          <a:p>
            <a:pPr lvl="1"/>
            <a:endParaRPr kumimoji="1" lang="en-US" altLang="ja-JP" sz="2000" dirty="0"/>
          </a:p>
          <a:p>
            <a:pPr marL="742950" lvl="1" indent="-285750">
              <a:buFont typeface="Wingdings" panose="05000000000000000000" pitchFamily="2" charset="2"/>
              <a:buChar char="n"/>
            </a:pPr>
            <a:endParaRPr kumimoji="1" lang="ja-JP" altLang="en-US" sz="2000" dirty="0"/>
          </a:p>
        </p:txBody>
      </p:sp>
      <p:sp>
        <p:nvSpPr>
          <p:cNvPr id="40" name="正方形/長方形 39">
            <a:extLst>
              <a:ext uri="{FF2B5EF4-FFF2-40B4-BE49-F238E27FC236}">
                <a16:creationId xmlns:a16="http://schemas.microsoft.com/office/drawing/2014/main" id="{530AD9B0-5177-DDA0-EB69-2C841879F216}"/>
              </a:ext>
            </a:extLst>
          </p:cNvPr>
          <p:cNvSpPr>
            <a:spLocks noChangeArrowheads="1"/>
          </p:cNvSpPr>
          <p:nvPr/>
        </p:nvSpPr>
        <p:spPr bwMode="auto">
          <a:xfrm>
            <a:off x="1050320" y="4550175"/>
            <a:ext cx="69967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1" eaLnBrk="1" hangingPunct="1"/>
            <a:r>
              <a:rPr lang="ja-JP" altLang="en-US" sz="2000" u="sng" dirty="0">
                <a:latin typeface="+mn-ea"/>
                <a:ea typeface="+mn-ea"/>
              </a:rPr>
              <a:t>ソフトウェア保守を効率化したい</a:t>
            </a:r>
            <a:endParaRPr lang="en-US" altLang="ja-JP" sz="2000" u="sng" dirty="0">
              <a:latin typeface="+mn-ea"/>
              <a:ea typeface="+mn-ea"/>
            </a:endParaRPr>
          </a:p>
        </p:txBody>
      </p:sp>
      <p:sp>
        <p:nvSpPr>
          <p:cNvPr id="41" name="右矢印 3">
            <a:extLst>
              <a:ext uri="{FF2B5EF4-FFF2-40B4-BE49-F238E27FC236}">
                <a16:creationId xmlns:a16="http://schemas.microsoft.com/office/drawing/2014/main" id="{C9307D28-D12C-4587-5369-3FC9DD432B3F}"/>
              </a:ext>
            </a:extLst>
          </p:cNvPr>
          <p:cNvSpPr>
            <a:spLocks noChangeArrowheads="1"/>
          </p:cNvSpPr>
          <p:nvPr/>
        </p:nvSpPr>
        <p:spPr bwMode="auto">
          <a:xfrm>
            <a:off x="689957" y="4473465"/>
            <a:ext cx="720725" cy="584200"/>
          </a:xfrm>
          <a:prstGeom prst="rightArrow">
            <a:avLst>
              <a:gd name="adj1" fmla="val 50000"/>
              <a:gd name="adj2" fmla="val 50096"/>
            </a:avLst>
          </a:prstGeom>
          <a:solidFill>
            <a:schemeClr val="accent1"/>
          </a:solidFill>
          <a:ln w="9525" algn="ctr">
            <a:noFill/>
            <a:round/>
            <a:headEnd/>
            <a:tailEnd/>
          </a:ln>
          <a:effectLst/>
        </p:spPr>
        <p:txBody>
          <a:bodyPr wrap="none" lIns="90000" tIns="46800" rIns="90000" bIns="46800" anchor="b"/>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endParaRPr lang="ja-JP" altLang="en-US" sz="2400"/>
          </a:p>
        </p:txBody>
      </p:sp>
      <p:sp>
        <p:nvSpPr>
          <p:cNvPr id="6" name="スライド番号プレースホルダー 5">
            <a:extLst>
              <a:ext uri="{FF2B5EF4-FFF2-40B4-BE49-F238E27FC236}">
                <a16:creationId xmlns:a16="http://schemas.microsoft.com/office/drawing/2014/main" id="{3F09F119-BC5C-8C51-DD46-9A8CDCF8CCBC}"/>
              </a:ext>
            </a:extLst>
          </p:cNvPr>
          <p:cNvSpPr>
            <a:spLocks noGrp="1"/>
          </p:cNvSpPr>
          <p:nvPr>
            <p:ph type="sldNum" sz="quarter" idx="4"/>
          </p:nvPr>
        </p:nvSpPr>
        <p:spPr/>
        <p:txBody>
          <a:bodyPr/>
          <a:lstStyle/>
          <a:p>
            <a:fld id="{DDF0A04B-3F96-455C-AC58-511E5C06C175}" type="slidenum">
              <a:rPr lang="ja-JP" altLang="en-US" smtClean="0"/>
              <a:pPr/>
              <a:t>5</a:t>
            </a:fld>
            <a:endParaRPr lang="ja-JP" altLang="en-US" dirty="0"/>
          </a:p>
        </p:txBody>
      </p:sp>
      <p:sp>
        <p:nvSpPr>
          <p:cNvPr id="8" name="テキスト ボックス 7">
            <a:extLst>
              <a:ext uri="{FF2B5EF4-FFF2-40B4-BE49-F238E27FC236}">
                <a16:creationId xmlns:a16="http://schemas.microsoft.com/office/drawing/2014/main" id="{0D8261CA-A53F-4975-F794-AE5BC2307949}"/>
              </a:ext>
            </a:extLst>
          </p:cNvPr>
          <p:cNvSpPr txBox="1"/>
          <p:nvPr/>
        </p:nvSpPr>
        <p:spPr>
          <a:xfrm>
            <a:off x="165697" y="6254941"/>
            <a:ext cx="6472282" cy="461665"/>
          </a:xfrm>
          <a:prstGeom prst="rect">
            <a:avLst/>
          </a:prstGeom>
          <a:solidFill>
            <a:schemeClr val="bg1">
              <a:lumMod val="95000"/>
            </a:schemeClr>
          </a:solidFill>
        </p:spPr>
        <p:txBody>
          <a:bodyPr wrap="square">
            <a:spAutoFit/>
          </a:bodyPr>
          <a:lstStyle/>
          <a:p>
            <a:r>
              <a:rPr lang="en" altLang="ja-JP" sz="1200" b="0" i="0" dirty="0">
                <a:solidFill>
                  <a:srgbClr val="333333"/>
                </a:solidFill>
                <a:effectLst/>
                <a:latin typeface="+mn-ea"/>
              </a:rPr>
              <a:t>[1-2] S. W. L. Yip and T. Lam, A software maintenance survey, APSEC1994.</a:t>
            </a:r>
          </a:p>
          <a:p>
            <a:r>
              <a:rPr lang="en" altLang="ja-JP" sz="1200" dirty="0">
                <a:solidFill>
                  <a:srgbClr val="333333"/>
                </a:solidFill>
                <a:latin typeface="+mn-ea"/>
              </a:rPr>
              <a:t>[1-3] </a:t>
            </a:r>
            <a:r>
              <a:rPr lang="ja-JP" altLang="en-US" sz="1200"/>
              <a:t>日本情報システム・ユーザー協会</a:t>
            </a:r>
            <a:r>
              <a:rPr lang="en-US" altLang="ja-JP" sz="1200" dirty="0"/>
              <a:t>, </a:t>
            </a:r>
            <a:r>
              <a:rPr lang="ja-JP" altLang="en-US" sz="1200"/>
              <a:t>企業 </a:t>
            </a:r>
            <a:r>
              <a:rPr lang="en" altLang="ja-JP" sz="1200" dirty="0"/>
              <a:t>IT </a:t>
            </a:r>
            <a:r>
              <a:rPr lang="ja-JP" altLang="en-US" sz="1200"/>
              <a:t>動向調査報告書 </a:t>
            </a:r>
            <a:r>
              <a:rPr lang="en-US" altLang="ja-JP" sz="1200" dirty="0"/>
              <a:t>2019.</a:t>
            </a:r>
            <a:endParaRPr lang="ja-JP" altLang="en-US" sz="1200">
              <a:latin typeface="+mn-ea"/>
            </a:endParaRPr>
          </a:p>
        </p:txBody>
      </p:sp>
    </p:spTree>
    <p:extLst>
      <p:ext uri="{BB962C8B-B14F-4D97-AF65-F5344CB8AC3E}">
        <p14:creationId xmlns:p14="http://schemas.microsoft.com/office/powerpoint/2010/main" val="10218284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83A90-172F-3A26-6984-8EAA8C1B6452}"/>
              </a:ext>
            </a:extLst>
          </p:cNvPr>
          <p:cNvSpPr>
            <a:spLocks noGrp="1"/>
          </p:cNvSpPr>
          <p:nvPr>
            <p:ph type="title"/>
          </p:nvPr>
        </p:nvSpPr>
        <p:spPr/>
        <p:txBody>
          <a:bodyPr/>
          <a:lstStyle/>
          <a:p>
            <a:r>
              <a:rPr kumimoji="1" lang="ja-JP" altLang="en-US" dirty="0"/>
              <a:t>ブロッククローンの実例</a:t>
            </a:r>
          </a:p>
        </p:txBody>
      </p:sp>
      <p:sp>
        <p:nvSpPr>
          <p:cNvPr id="4" name="コンテンツ プレースホルダー 3">
            <a:extLst>
              <a:ext uri="{FF2B5EF4-FFF2-40B4-BE49-F238E27FC236}">
                <a16:creationId xmlns:a16="http://schemas.microsoft.com/office/drawing/2014/main" id="{EDB01844-8232-75ED-7A2C-E8477947B51E}"/>
              </a:ext>
            </a:extLst>
          </p:cNvPr>
          <p:cNvSpPr>
            <a:spLocks noGrp="1"/>
          </p:cNvSpPr>
          <p:nvPr>
            <p:ph idx="10"/>
          </p:nvPr>
        </p:nvSpPr>
        <p:spPr/>
        <p:txBody>
          <a:bodyPr>
            <a:normAutofit fontScale="92500" lnSpcReduction="20000"/>
          </a:bodyPr>
          <a:lstStyle/>
          <a:p>
            <a:r>
              <a:rPr lang="ja-JP" altLang="en-US"/>
              <a:t>関数の一部分が一致するような類似したコード片の実例で，</a:t>
            </a:r>
            <a:endParaRPr lang="en-US" altLang="ja-JP" dirty="0"/>
          </a:p>
          <a:p>
            <a:r>
              <a:rPr lang="ja-JP" altLang="en-US"/>
              <a:t>どちらもファイル出力という</a:t>
            </a:r>
            <a:r>
              <a:rPr kumimoji="1" lang="ja-JP" altLang="en-US"/>
              <a:t>類似した処理を行う</a:t>
            </a:r>
            <a:endParaRPr kumimoji="1" lang="en-US" altLang="ja-JP" dirty="0"/>
          </a:p>
        </p:txBody>
      </p:sp>
      <p:sp>
        <p:nvSpPr>
          <p:cNvPr id="10" name="テキスト ボックス 9">
            <a:extLst>
              <a:ext uri="{FF2B5EF4-FFF2-40B4-BE49-F238E27FC236}">
                <a16:creationId xmlns:a16="http://schemas.microsoft.com/office/drawing/2014/main" id="{94E12022-FC34-413F-A358-53676F980F3A}"/>
              </a:ext>
            </a:extLst>
          </p:cNvPr>
          <p:cNvSpPr txBox="1"/>
          <p:nvPr/>
        </p:nvSpPr>
        <p:spPr>
          <a:xfrm>
            <a:off x="1897792" y="2209810"/>
            <a:ext cx="4145692" cy="4108817"/>
          </a:xfrm>
          <a:prstGeom prst="rect">
            <a:avLst/>
          </a:prstGeom>
          <a:noFill/>
          <a:ln w="9525">
            <a:solidFill>
              <a:srgbClr val="0C0C0C"/>
            </a:solidFill>
          </a:ln>
        </p:spPr>
        <p:txBody>
          <a:bodyPr wrap="square" rtlCol="0">
            <a:spAutoFit/>
          </a:bodyPr>
          <a:lstStyle/>
          <a:p>
            <a:pPr marL="0" marR="0" lvl="0" indent="0" defTabSz="914400" eaLnBrk="1" fontAlgn="base"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C0C0C">
                    <a:lumMod val="75000"/>
                    <a:lumOff val="25000"/>
                  </a:srgbClr>
                </a:solidFill>
                <a:effectLst/>
                <a:uLnTx/>
                <a:uFillTx/>
                <a:latin typeface="Consolas" panose="020B0609020204030204" pitchFamily="49" charset="0"/>
                <a:ea typeface="Myrica N" panose="020B0500020203020207" pitchFamily="50" charset="-128"/>
                <a:cs typeface="Myrica N" panose="020B0500020203020207" pitchFamily="50" charset="-128"/>
              </a:rPr>
              <a:t>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334: APR_DECLARE(</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略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r>
              <a:rPr kumimoji="0" lang="en-US" altLang="ja-JP" sz="1400" b="0"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apr_file_flush</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略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335: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336: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apr_status_t</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 APR_SUCCESS;</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337: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338:   if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-&gt;buffered)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339: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file_lock</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340: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apr_file_flush_locked</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341: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file_unlock</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342: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343: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344:    * comment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345:    */</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346:   return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ts val="0"/>
              </a:spcAft>
              <a:buClrTx/>
              <a:buSzTx/>
              <a:buFontTx/>
              <a:buNone/>
              <a:tabLst/>
              <a:defRPr/>
            </a:pP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347: }</a:t>
            </a:r>
          </a:p>
        </p:txBody>
      </p:sp>
      <p:sp>
        <p:nvSpPr>
          <p:cNvPr id="11" name="テキスト ボックス 10">
            <a:extLst>
              <a:ext uri="{FF2B5EF4-FFF2-40B4-BE49-F238E27FC236}">
                <a16:creationId xmlns:a16="http://schemas.microsoft.com/office/drawing/2014/main" id="{BCF6F35F-4B74-4BFD-E20C-4160C196E287}"/>
              </a:ext>
            </a:extLst>
          </p:cNvPr>
          <p:cNvSpPr txBox="1"/>
          <p:nvPr/>
        </p:nvSpPr>
        <p:spPr>
          <a:xfrm>
            <a:off x="6350771" y="2209810"/>
            <a:ext cx="4165857" cy="4154984"/>
          </a:xfrm>
          <a:prstGeom prst="rect">
            <a:avLst/>
          </a:prstGeom>
          <a:noFill/>
          <a:ln w="9525">
            <a:solidFill>
              <a:srgbClr val="0C0C0C"/>
            </a:solidFill>
          </a:ln>
        </p:spPr>
        <p:txBody>
          <a:bodyPr wrap="square" rtlCol="0">
            <a:spAutoFit/>
          </a:bodyPr>
          <a:lstStyle/>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800" b="0" i="0" u="none" strike="noStrike" kern="0" cap="none" spc="0" normalizeH="0" baseline="0" noProof="0" dirty="0">
                <a:ln>
                  <a:noFill/>
                </a:ln>
                <a:solidFill>
                  <a:srgbClr val="0C0C0C">
                    <a:lumMod val="75000"/>
                    <a:lumOff val="25000"/>
                  </a:srgbClr>
                </a:solidFill>
                <a:effectLst/>
                <a:uLnTx/>
                <a:uFillTx/>
                <a:latin typeface="Myrica N" panose="020B0500020203020207" pitchFamily="50" charset="-128"/>
                <a:ea typeface="Myrica N" panose="020B0500020203020207" pitchFamily="50" charset="-128"/>
                <a:cs typeface="Myrica N" panose="020B0500020203020207" pitchFamily="50" charset="-128"/>
              </a:rPr>
              <a:t>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349: APR_DECLARE(</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略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r>
              <a:rPr kumimoji="0" lang="en-US" altLang="ja-JP" sz="1400" b="0"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apr_file_sync</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略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350: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 </a:t>
            </a:r>
            <a:r>
              <a:rPr kumimoji="0" lang="ja-JP" altLang="en-US" sz="1400" b="1"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a:t>
            </a:r>
            <a:r>
              <a:rPr kumimoji="0" lang="ja-JP" altLang="en-US" sz="1400" b="1"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 中 略 </a:t>
            </a:r>
            <a:r>
              <a:rPr kumimoji="0" lang="ja-JP" altLang="en-US" sz="1400" b="1"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a:t>
            </a:r>
            <a:r>
              <a:rPr kumimoji="0" lang="ja-JP" altLang="en-US" sz="1400" b="1"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endParaRPr kumimoji="0" lang="en-US" altLang="ja-JP" sz="1400" b="1"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endParaRPr>
          </a:p>
          <a:p>
            <a:pPr marL="0" marR="0" lvl="0" indent="0" defTabSz="914400" eaLnBrk="1" fontAlgn="base" latinLnBrk="0" hangingPunct="1">
              <a:lnSpc>
                <a:spcPct val="100000"/>
              </a:lnSpc>
              <a:spcBef>
                <a:spcPts val="600"/>
              </a:spcBef>
              <a:spcAft>
                <a:spcPct val="0"/>
              </a:spcAft>
              <a:buClrTx/>
              <a:buSzTx/>
              <a:buFontTx/>
              <a:buNone/>
              <a:tabLst/>
              <a:defRPr/>
            </a:pPr>
            <a:r>
              <a:rPr kumimoji="0" lang="ja-JP" altLang="en-US" sz="1400" b="0" i="0" u="none" strike="noStrike" kern="0" cap="none" spc="-150" normalizeH="0" baseline="0" noProof="0" dirty="0">
                <a:ln>
                  <a:noFill/>
                </a:ln>
                <a:solidFill>
                  <a:srgbClr val="0C0C0C"/>
                </a:solidFill>
                <a:effectLst/>
                <a:uLnTx/>
                <a:uFillTx/>
                <a:latin typeface="Consolas" panose="020B0609020204030204" pitchFamily="49" charset="0"/>
                <a:ea typeface="メイリオ"/>
                <a:cs typeface="Myrica N" panose="020B0500020203020207" pitchFamily="50" charset="-128"/>
              </a:rPr>
              <a:t> </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355:   if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-&gt;buffered)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356: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apr_file_flush_locked</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357: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358:     if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 APR_SUCCESS)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359: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file_unlock</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thefile</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360:       return </a:t>
            </a:r>
            <a:r>
              <a:rPr kumimoji="0" lang="en-US" altLang="ja-JP" sz="1400" b="0" i="0" u="none" strike="noStrike" kern="0" cap="none" spc="-150" normalizeH="0" baseline="0" noProof="0" dirty="0" err="1">
                <a:ln>
                  <a:noFill/>
                </a:ln>
                <a:solidFill>
                  <a:srgbClr val="C00000"/>
                </a:solidFill>
                <a:effectLst/>
                <a:uLnTx/>
                <a:uFillTx/>
                <a:latin typeface="Consolas" panose="020B0609020204030204" pitchFamily="49" charset="0"/>
                <a:ea typeface="メイリオ"/>
                <a:cs typeface="Myrica N" panose="020B0500020203020207" pitchFamily="50" charset="-128"/>
              </a:rPr>
              <a:t>rv</a:t>
            </a: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361: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C00000"/>
                </a:solidFill>
                <a:effectLst/>
                <a:uLnTx/>
                <a:uFillTx/>
                <a:latin typeface="Consolas" panose="020B0609020204030204" pitchFamily="49" charset="0"/>
                <a:ea typeface="メイリオ"/>
                <a:cs typeface="Myrica N" panose="020B0500020203020207" pitchFamily="50" charset="-128"/>
              </a:rPr>
              <a:t> 362:   }</a:t>
            </a:r>
          </a:p>
          <a:p>
            <a:pPr marL="0" marR="0" lvl="0" indent="0" defTabSz="914400" eaLnBrk="1" fontAlgn="base" latinLnBrk="0" hangingPunct="1">
              <a:lnSpc>
                <a:spcPct val="100000"/>
              </a:lnSpc>
              <a:spcBef>
                <a:spcPts val="600"/>
              </a:spcBef>
              <a:spcAft>
                <a:spcPct val="0"/>
              </a:spcAft>
              <a:buClrTx/>
              <a:buSzTx/>
              <a:buFontTx/>
              <a:buNone/>
              <a:tabLst/>
              <a:defRPr/>
            </a:pP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 </a:t>
            </a:r>
            <a:r>
              <a:rPr kumimoji="0" lang="ja-JP" altLang="en-US" sz="1400" b="0"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a:t>
            </a: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 中 略 </a:t>
            </a:r>
            <a:r>
              <a:rPr kumimoji="0" lang="ja-JP" altLang="en-US" sz="1400" b="0" i="0" u="none" strike="noStrike" kern="0" cap="none" spc="-150" normalizeH="0" baseline="0" noProof="0" dirty="0" err="1">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rPr>
              <a:t>．．．</a:t>
            </a:r>
            <a:endPar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P" panose="020B0500020203020207" pitchFamily="50" charset="-128"/>
            </a:endParaRPr>
          </a:p>
          <a:p>
            <a:pPr marL="0" marR="0" lvl="0" indent="0" defTabSz="914400" eaLnBrk="1" fontAlgn="base" latinLnBrk="0" hangingPunct="1">
              <a:lnSpc>
                <a:spcPct val="100000"/>
              </a:lnSpc>
              <a:spcBef>
                <a:spcPts val="600"/>
              </a:spcBef>
              <a:spcAft>
                <a:spcPct val="0"/>
              </a:spcAft>
              <a:buClrTx/>
              <a:buSzTx/>
              <a:buFontTx/>
              <a:buNone/>
              <a:tabLst/>
              <a:defRPr/>
            </a:pPr>
            <a:r>
              <a:rPr kumimoji="0" lang="ja-JP" altLang="en-US"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 </a:t>
            </a:r>
            <a:r>
              <a:rPr kumimoji="0" lang="en-US" altLang="ja-JP" sz="1400" b="0" i="0" u="none" strike="noStrike" kern="0" cap="none" spc="-150" normalizeH="0" baseline="0" noProof="0" dirty="0">
                <a:ln>
                  <a:noFill/>
                </a:ln>
                <a:solidFill>
                  <a:srgbClr val="0C0C0C">
                    <a:lumMod val="75000"/>
                    <a:lumOff val="25000"/>
                  </a:srgbClr>
                </a:solidFill>
                <a:effectLst/>
                <a:uLnTx/>
                <a:uFillTx/>
                <a:latin typeface="Consolas" panose="020B0609020204030204" pitchFamily="49" charset="0"/>
                <a:ea typeface="メイリオ"/>
                <a:cs typeface="Myrica N" panose="020B0500020203020207" pitchFamily="50" charset="-128"/>
              </a:rPr>
              <a:t>371: }</a:t>
            </a:r>
          </a:p>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ja-JP" sz="1800" b="0" i="0" u="none" strike="noStrike" kern="0" cap="none" spc="0" normalizeH="0" baseline="0" noProof="0" dirty="0">
              <a:ln>
                <a:noFill/>
              </a:ln>
              <a:solidFill>
                <a:srgbClr val="0C0C0C">
                  <a:lumMod val="50000"/>
                  <a:lumOff val="50000"/>
                </a:srgbClr>
              </a:solidFill>
              <a:effectLst/>
              <a:uLnTx/>
              <a:uFillTx/>
              <a:latin typeface="Myrica N" panose="020B0500020203020207" pitchFamily="50" charset="-128"/>
              <a:ea typeface="Myrica N" panose="020B0500020203020207" pitchFamily="50" charset="-128"/>
              <a:cs typeface="Myrica N" panose="020B0500020203020207" pitchFamily="50" charset="-128"/>
            </a:endParaRPr>
          </a:p>
        </p:txBody>
      </p:sp>
      <p:sp>
        <p:nvSpPr>
          <p:cNvPr id="12" name="角丸四角形吹き出し 5">
            <a:extLst>
              <a:ext uri="{FF2B5EF4-FFF2-40B4-BE49-F238E27FC236}">
                <a16:creationId xmlns:a16="http://schemas.microsoft.com/office/drawing/2014/main" id="{689B4151-8722-FE07-DD1D-4827906FAABB}"/>
              </a:ext>
            </a:extLst>
          </p:cNvPr>
          <p:cNvSpPr/>
          <p:nvPr/>
        </p:nvSpPr>
        <p:spPr>
          <a:xfrm>
            <a:off x="3643074" y="4359834"/>
            <a:ext cx="3570937" cy="1583058"/>
          </a:xfrm>
          <a:custGeom>
            <a:avLst/>
            <a:gdLst>
              <a:gd name="connsiteX0" fmla="*/ 0 w 2003174"/>
              <a:gd name="connsiteY0" fmla="*/ 171542 h 1029231"/>
              <a:gd name="connsiteX1" fmla="*/ 171542 w 2003174"/>
              <a:gd name="connsiteY1" fmla="*/ 0 h 1029231"/>
              <a:gd name="connsiteX2" fmla="*/ 333862 w 2003174"/>
              <a:gd name="connsiteY2" fmla="*/ 0 h 1029231"/>
              <a:gd name="connsiteX3" fmla="*/ 333862 w 2003174"/>
              <a:gd name="connsiteY3" fmla="*/ 0 h 1029231"/>
              <a:gd name="connsiteX4" fmla="*/ 834656 w 2003174"/>
              <a:gd name="connsiteY4" fmla="*/ 0 h 1029231"/>
              <a:gd name="connsiteX5" fmla="*/ 1831632 w 2003174"/>
              <a:gd name="connsiteY5" fmla="*/ 0 h 1029231"/>
              <a:gd name="connsiteX6" fmla="*/ 2003174 w 2003174"/>
              <a:gd name="connsiteY6" fmla="*/ 171542 h 1029231"/>
              <a:gd name="connsiteX7" fmla="*/ 2003174 w 2003174"/>
              <a:gd name="connsiteY7" fmla="*/ 171539 h 1029231"/>
              <a:gd name="connsiteX8" fmla="*/ 2003174 w 2003174"/>
              <a:gd name="connsiteY8" fmla="*/ 171539 h 1029231"/>
              <a:gd name="connsiteX9" fmla="*/ 2003174 w 2003174"/>
              <a:gd name="connsiteY9" fmla="*/ 428846 h 1029231"/>
              <a:gd name="connsiteX10" fmla="*/ 2003174 w 2003174"/>
              <a:gd name="connsiteY10" fmla="*/ 857689 h 1029231"/>
              <a:gd name="connsiteX11" fmla="*/ 1831632 w 2003174"/>
              <a:gd name="connsiteY11" fmla="*/ 1029231 h 1029231"/>
              <a:gd name="connsiteX12" fmla="*/ 834656 w 2003174"/>
              <a:gd name="connsiteY12" fmla="*/ 1029231 h 1029231"/>
              <a:gd name="connsiteX13" fmla="*/ 333862 w 2003174"/>
              <a:gd name="connsiteY13" fmla="*/ 1029231 h 1029231"/>
              <a:gd name="connsiteX14" fmla="*/ 333862 w 2003174"/>
              <a:gd name="connsiteY14" fmla="*/ 1029231 h 1029231"/>
              <a:gd name="connsiteX15" fmla="*/ 171542 w 2003174"/>
              <a:gd name="connsiteY15" fmla="*/ 1029231 h 1029231"/>
              <a:gd name="connsiteX16" fmla="*/ 0 w 2003174"/>
              <a:gd name="connsiteY16" fmla="*/ 857689 h 1029231"/>
              <a:gd name="connsiteX17" fmla="*/ 0 w 2003174"/>
              <a:gd name="connsiteY17" fmla="*/ 428846 h 1029231"/>
              <a:gd name="connsiteX18" fmla="*/ -661869 w 2003174"/>
              <a:gd name="connsiteY18" fmla="*/ -130784 h 1029231"/>
              <a:gd name="connsiteX19" fmla="*/ 0 w 2003174"/>
              <a:gd name="connsiteY19" fmla="*/ 171539 h 1029231"/>
              <a:gd name="connsiteX20" fmla="*/ 0 w 2003174"/>
              <a:gd name="connsiteY20" fmla="*/ 171542 h 1029231"/>
              <a:gd name="connsiteX0" fmla="*/ 661869 w 2665043"/>
              <a:gd name="connsiteY0" fmla="*/ 302326 h 1160015"/>
              <a:gd name="connsiteX1" fmla="*/ 833411 w 2665043"/>
              <a:gd name="connsiteY1" fmla="*/ 130784 h 1160015"/>
              <a:gd name="connsiteX2" fmla="*/ 995731 w 2665043"/>
              <a:gd name="connsiteY2" fmla="*/ 130784 h 1160015"/>
              <a:gd name="connsiteX3" fmla="*/ 995731 w 2665043"/>
              <a:gd name="connsiteY3" fmla="*/ 130784 h 1160015"/>
              <a:gd name="connsiteX4" fmla="*/ 1496525 w 2665043"/>
              <a:gd name="connsiteY4" fmla="*/ 130784 h 1160015"/>
              <a:gd name="connsiteX5" fmla="*/ 2493501 w 2665043"/>
              <a:gd name="connsiteY5" fmla="*/ 130784 h 1160015"/>
              <a:gd name="connsiteX6" fmla="*/ 2665043 w 2665043"/>
              <a:gd name="connsiteY6" fmla="*/ 302326 h 1160015"/>
              <a:gd name="connsiteX7" fmla="*/ 2665043 w 2665043"/>
              <a:gd name="connsiteY7" fmla="*/ 302323 h 1160015"/>
              <a:gd name="connsiteX8" fmla="*/ 2665043 w 2665043"/>
              <a:gd name="connsiteY8" fmla="*/ 302323 h 1160015"/>
              <a:gd name="connsiteX9" fmla="*/ 2665043 w 2665043"/>
              <a:gd name="connsiteY9" fmla="*/ 424242 h 1160015"/>
              <a:gd name="connsiteX10" fmla="*/ 2665043 w 2665043"/>
              <a:gd name="connsiteY10" fmla="*/ 559630 h 1160015"/>
              <a:gd name="connsiteX11" fmla="*/ 2665043 w 2665043"/>
              <a:gd name="connsiteY11" fmla="*/ 988473 h 1160015"/>
              <a:gd name="connsiteX12" fmla="*/ 2493501 w 2665043"/>
              <a:gd name="connsiteY12" fmla="*/ 1160015 h 1160015"/>
              <a:gd name="connsiteX13" fmla="*/ 1496525 w 2665043"/>
              <a:gd name="connsiteY13" fmla="*/ 1160015 h 1160015"/>
              <a:gd name="connsiteX14" fmla="*/ 995731 w 2665043"/>
              <a:gd name="connsiteY14" fmla="*/ 1160015 h 1160015"/>
              <a:gd name="connsiteX15" fmla="*/ 995731 w 2665043"/>
              <a:gd name="connsiteY15" fmla="*/ 1160015 h 1160015"/>
              <a:gd name="connsiteX16" fmla="*/ 833411 w 2665043"/>
              <a:gd name="connsiteY16" fmla="*/ 1160015 h 1160015"/>
              <a:gd name="connsiteX17" fmla="*/ 661869 w 2665043"/>
              <a:gd name="connsiteY17" fmla="*/ 988473 h 1160015"/>
              <a:gd name="connsiteX18" fmla="*/ 661869 w 2665043"/>
              <a:gd name="connsiteY18" fmla="*/ 559630 h 1160015"/>
              <a:gd name="connsiteX19" fmla="*/ 0 w 2665043"/>
              <a:gd name="connsiteY19" fmla="*/ 0 h 1160015"/>
              <a:gd name="connsiteX20" fmla="*/ 661869 w 2665043"/>
              <a:gd name="connsiteY20" fmla="*/ 302323 h 1160015"/>
              <a:gd name="connsiteX21" fmla="*/ 661869 w 2665043"/>
              <a:gd name="connsiteY21" fmla="*/ 302326 h 1160015"/>
              <a:gd name="connsiteX0" fmla="*/ 661869 w 4004746"/>
              <a:gd name="connsiteY0" fmla="*/ 302326 h 1160015"/>
              <a:gd name="connsiteX1" fmla="*/ 833411 w 4004746"/>
              <a:gd name="connsiteY1" fmla="*/ 130784 h 1160015"/>
              <a:gd name="connsiteX2" fmla="*/ 995731 w 4004746"/>
              <a:gd name="connsiteY2" fmla="*/ 130784 h 1160015"/>
              <a:gd name="connsiteX3" fmla="*/ 995731 w 4004746"/>
              <a:gd name="connsiteY3" fmla="*/ 130784 h 1160015"/>
              <a:gd name="connsiteX4" fmla="*/ 1496525 w 4004746"/>
              <a:gd name="connsiteY4" fmla="*/ 130784 h 1160015"/>
              <a:gd name="connsiteX5" fmla="*/ 2493501 w 4004746"/>
              <a:gd name="connsiteY5" fmla="*/ 130784 h 1160015"/>
              <a:gd name="connsiteX6" fmla="*/ 2665043 w 4004746"/>
              <a:gd name="connsiteY6" fmla="*/ 302326 h 1160015"/>
              <a:gd name="connsiteX7" fmla="*/ 2665043 w 4004746"/>
              <a:gd name="connsiteY7" fmla="*/ 302323 h 1160015"/>
              <a:gd name="connsiteX8" fmla="*/ 2665043 w 4004746"/>
              <a:gd name="connsiteY8" fmla="*/ 302323 h 1160015"/>
              <a:gd name="connsiteX9" fmla="*/ 4004746 w 4004746"/>
              <a:gd name="connsiteY9" fmla="*/ 32964 h 1160015"/>
              <a:gd name="connsiteX10" fmla="*/ 2665043 w 4004746"/>
              <a:gd name="connsiteY10" fmla="*/ 559630 h 1160015"/>
              <a:gd name="connsiteX11" fmla="*/ 2665043 w 4004746"/>
              <a:gd name="connsiteY11" fmla="*/ 988473 h 1160015"/>
              <a:gd name="connsiteX12" fmla="*/ 2493501 w 4004746"/>
              <a:gd name="connsiteY12" fmla="*/ 1160015 h 1160015"/>
              <a:gd name="connsiteX13" fmla="*/ 1496525 w 4004746"/>
              <a:gd name="connsiteY13" fmla="*/ 1160015 h 1160015"/>
              <a:gd name="connsiteX14" fmla="*/ 995731 w 4004746"/>
              <a:gd name="connsiteY14" fmla="*/ 1160015 h 1160015"/>
              <a:gd name="connsiteX15" fmla="*/ 995731 w 4004746"/>
              <a:gd name="connsiteY15" fmla="*/ 1160015 h 1160015"/>
              <a:gd name="connsiteX16" fmla="*/ 833411 w 4004746"/>
              <a:gd name="connsiteY16" fmla="*/ 1160015 h 1160015"/>
              <a:gd name="connsiteX17" fmla="*/ 661869 w 4004746"/>
              <a:gd name="connsiteY17" fmla="*/ 988473 h 1160015"/>
              <a:gd name="connsiteX18" fmla="*/ 661869 w 4004746"/>
              <a:gd name="connsiteY18" fmla="*/ 559630 h 1160015"/>
              <a:gd name="connsiteX19" fmla="*/ 0 w 4004746"/>
              <a:gd name="connsiteY19" fmla="*/ 0 h 1160015"/>
              <a:gd name="connsiteX20" fmla="*/ 661869 w 4004746"/>
              <a:gd name="connsiteY20" fmla="*/ 302323 h 1160015"/>
              <a:gd name="connsiteX21" fmla="*/ 661869 w 4004746"/>
              <a:gd name="connsiteY21" fmla="*/ 302326 h 1160015"/>
              <a:gd name="connsiteX0" fmla="*/ 683134 w 4026011"/>
              <a:gd name="connsiteY0" fmla="*/ 417158 h 1274847"/>
              <a:gd name="connsiteX1" fmla="*/ 854676 w 4026011"/>
              <a:gd name="connsiteY1" fmla="*/ 245616 h 1274847"/>
              <a:gd name="connsiteX2" fmla="*/ 1016996 w 4026011"/>
              <a:gd name="connsiteY2" fmla="*/ 245616 h 1274847"/>
              <a:gd name="connsiteX3" fmla="*/ 1016996 w 4026011"/>
              <a:gd name="connsiteY3" fmla="*/ 245616 h 1274847"/>
              <a:gd name="connsiteX4" fmla="*/ 1517790 w 4026011"/>
              <a:gd name="connsiteY4" fmla="*/ 245616 h 1274847"/>
              <a:gd name="connsiteX5" fmla="*/ 2514766 w 4026011"/>
              <a:gd name="connsiteY5" fmla="*/ 245616 h 1274847"/>
              <a:gd name="connsiteX6" fmla="*/ 2686308 w 4026011"/>
              <a:gd name="connsiteY6" fmla="*/ 417158 h 1274847"/>
              <a:gd name="connsiteX7" fmla="*/ 2686308 w 4026011"/>
              <a:gd name="connsiteY7" fmla="*/ 417155 h 1274847"/>
              <a:gd name="connsiteX8" fmla="*/ 2686308 w 4026011"/>
              <a:gd name="connsiteY8" fmla="*/ 417155 h 1274847"/>
              <a:gd name="connsiteX9" fmla="*/ 4026011 w 4026011"/>
              <a:gd name="connsiteY9" fmla="*/ 147796 h 1274847"/>
              <a:gd name="connsiteX10" fmla="*/ 2686308 w 4026011"/>
              <a:gd name="connsiteY10" fmla="*/ 674462 h 1274847"/>
              <a:gd name="connsiteX11" fmla="*/ 2686308 w 4026011"/>
              <a:gd name="connsiteY11" fmla="*/ 1103305 h 1274847"/>
              <a:gd name="connsiteX12" fmla="*/ 2514766 w 4026011"/>
              <a:gd name="connsiteY12" fmla="*/ 1274847 h 1274847"/>
              <a:gd name="connsiteX13" fmla="*/ 1517790 w 4026011"/>
              <a:gd name="connsiteY13" fmla="*/ 1274847 h 1274847"/>
              <a:gd name="connsiteX14" fmla="*/ 1016996 w 4026011"/>
              <a:gd name="connsiteY14" fmla="*/ 1274847 h 1274847"/>
              <a:gd name="connsiteX15" fmla="*/ 1016996 w 4026011"/>
              <a:gd name="connsiteY15" fmla="*/ 1274847 h 1274847"/>
              <a:gd name="connsiteX16" fmla="*/ 854676 w 4026011"/>
              <a:gd name="connsiteY16" fmla="*/ 1274847 h 1274847"/>
              <a:gd name="connsiteX17" fmla="*/ 683134 w 4026011"/>
              <a:gd name="connsiteY17" fmla="*/ 1103305 h 1274847"/>
              <a:gd name="connsiteX18" fmla="*/ 683134 w 4026011"/>
              <a:gd name="connsiteY18" fmla="*/ 674462 h 1274847"/>
              <a:gd name="connsiteX19" fmla="*/ 0 w 4026011"/>
              <a:gd name="connsiteY19" fmla="*/ 0 h 1274847"/>
              <a:gd name="connsiteX20" fmla="*/ 683134 w 4026011"/>
              <a:gd name="connsiteY20" fmla="*/ 417155 h 1274847"/>
              <a:gd name="connsiteX21" fmla="*/ 683134 w 4026011"/>
              <a:gd name="connsiteY21" fmla="*/ 417158 h 1274847"/>
              <a:gd name="connsiteX0" fmla="*/ 683134 w 4004746"/>
              <a:gd name="connsiteY0" fmla="*/ 490519 h 1348208"/>
              <a:gd name="connsiteX1" fmla="*/ 854676 w 4004746"/>
              <a:gd name="connsiteY1" fmla="*/ 318977 h 1348208"/>
              <a:gd name="connsiteX2" fmla="*/ 1016996 w 4004746"/>
              <a:gd name="connsiteY2" fmla="*/ 318977 h 1348208"/>
              <a:gd name="connsiteX3" fmla="*/ 1016996 w 4004746"/>
              <a:gd name="connsiteY3" fmla="*/ 318977 h 1348208"/>
              <a:gd name="connsiteX4" fmla="*/ 1517790 w 4004746"/>
              <a:gd name="connsiteY4" fmla="*/ 318977 h 1348208"/>
              <a:gd name="connsiteX5" fmla="*/ 2514766 w 4004746"/>
              <a:gd name="connsiteY5" fmla="*/ 318977 h 1348208"/>
              <a:gd name="connsiteX6" fmla="*/ 2686308 w 4004746"/>
              <a:gd name="connsiteY6" fmla="*/ 490519 h 1348208"/>
              <a:gd name="connsiteX7" fmla="*/ 2686308 w 4004746"/>
              <a:gd name="connsiteY7" fmla="*/ 490516 h 1348208"/>
              <a:gd name="connsiteX8" fmla="*/ 2686308 w 4004746"/>
              <a:gd name="connsiteY8" fmla="*/ 490516 h 1348208"/>
              <a:gd name="connsiteX9" fmla="*/ 4004746 w 4004746"/>
              <a:gd name="connsiteY9" fmla="*/ 0 h 1348208"/>
              <a:gd name="connsiteX10" fmla="*/ 2686308 w 4004746"/>
              <a:gd name="connsiteY10" fmla="*/ 747823 h 1348208"/>
              <a:gd name="connsiteX11" fmla="*/ 2686308 w 4004746"/>
              <a:gd name="connsiteY11" fmla="*/ 1176666 h 1348208"/>
              <a:gd name="connsiteX12" fmla="*/ 2514766 w 4004746"/>
              <a:gd name="connsiteY12" fmla="*/ 1348208 h 1348208"/>
              <a:gd name="connsiteX13" fmla="*/ 1517790 w 4004746"/>
              <a:gd name="connsiteY13" fmla="*/ 1348208 h 1348208"/>
              <a:gd name="connsiteX14" fmla="*/ 1016996 w 4004746"/>
              <a:gd name="connsiteY14" fmla="*/ 1348208 h 1348208"/>
              <a:gd name="connsiteX15" fmla="*/ 1016996 w 4004746"/>
              <a:gd name="connsiteY15" fmla="*/ 1348208 h 1348208"/>
              <a:gd name="connsiteX16" fmla="*/ 854676 w 4004746"/>
              <a:gd name="connsiteY16" fmla="*/ 1348208 h 1348208"/>
              <a:gd name="connsiteX17" fmla="*/ 683134 w 4004746"/>
              <a:gd name="connsiteY17" fmla="*/ 1176666 h 1348208"/>
              <a:gd name="connsiteX18" fmla="*/ 683134 w 4004746"/>
              <a:gd name="connsiteY18" fmla="*/ 747823 h 1348208"/>
              <a:gd name="connsiteX19" fmla="*/ 0 w 4004746"/>
              <a:gd name="connsiteY19" fmla="*/ 73361 h 1348208"/>
              <a:gd name="connsiteX20" fmla="*/ 683134 w 4004746"/>
              <a:gd name="connsiteY20" fmla="*/ 490516 h 1348208"/>
              <a:gd name="connsiteX21" fmla="*/ 683134 w 4004746"/>
              <a:gd name="connsiteY21" fmla="*/ 490519 h 1348208"/>
              <a:gd name="connsiteX0" fmla="*/ 683134 w 4055782"/>
              <a:gd name="connsiteY0" fmla="*/ 418218 h 1275907"/>
              <a:gd name="connsiteX1" fmla="*/ 854676 w 4055782"/>
              <a:gd name="connsiteY1" fmla="*/ 246676 h 1275907"/>
              <a:gd name="connsiteX2" fmla="*/ 1016996 w 4055782"/>
              <a:gd name="connsiteY2" fmla="*/ 246676 h 1275907"/>
              <a:gd name="connsiteX3" fmla="*/ 1016996 w 4055782"/>
              <a:gd name="connsiteY3" fmla="*/ 246676 h 1275907"/>
              <a:gd name="connsiteX4" fmla="*/ 1517790 w 4055782"/>
              <a:gd name="connsiteY4" fmla="*/ 246676 h 1275907"/>
              <a:gd name="connsiteX5" fmla="*/ 2514766 w 4055782"/>
              <a:gd name="connsiteY5" fmla="*/ 246676 h 1275907"/>
              <a:gd name="connsiteX6" fmla="*/ 2686308 w 4055782"/>
              <a:gd name="connsiteY6" fmla="*/ 418218 h 1275907"/>
              <a:gd name="connsiteX7" fmla="*/ 2686308 w 4055782"/>
              <a:gd name="connsiteY7" fmla="*/ 418215 h 1275907"/>
              <a:gd name="connsiteX8" fmla="*/ 2686308 w 4055782"/>
              <a:gd name="connsiteY8" fmla="*/ 418215 h 1275907"/>
              <a:gd name="connsiteX9" fmla="*/ 4055782 w 4055782"/>
              <a:gd name="connsiteY9" fmla="*/ 0 h 1275907"/>
              <a:gd name="connsiteX10" fmla="*/ 2686308 w 4055782"/>
              <a:gd name="connsiteY10" fmla="*/ 675522 h 1275907"/>
              <a:gd name="connsiteX11" fmla="*/ 2686308 w 4055782"/>
              <a:gd name="connsiteY11" fmla="*/ 1104365 h 1275907"/>
              <a:gd name="connsiteX12" fmla="*/ 2514766 w 4055782"/>
              <a:gd name="connsiteY12" fmla="*/ 1275907 h 1275907"/>
              <a:gd name="connsiteX13" fmla="*/ 1517790 w 4055782"/>
              <a:gd name="connsiteY13" fmla="*/ 1275907 h 1275907"/>
              <a:gd name="connsiteX14" fmla="*/ 1016996 w 4055782"/>
              <a:gd name="connsiteY14" fmla="*/ 1275907 h 1275907"/>
              <a:gd name="connsiteX15" fmla="*/ 1016996 w 4055782"/>
              <a:gd name="connsiteY15" fmla="*/ 1275907 h 1275907"/>
              <a:gd name="connsiteX16" fmla="*/ 854676 w 4055782"/>
              <a:gd name="connsiteY16" fmla="*/ 1275907 h 1275907"/>
              <a:gd name="connsiteX17" fmla="*/ 683134 w 4055782"/>
              <a:gd name="connsiteY17" fmla="*/ 1104365 h 1275907"/>
              <a:gd name="connsiteX18" fmla="*/ 683134 w 4055782"/>
              <a:gd name="connsiteY18" fmla="*/ 675522 h 1275907"/>
              <a:gd name="connsiteX19" fmla="*/ 0 w 4055782"/>
              <a:gd name="connsiteY19" fmla="*/ 1060 h 1275907"/>
              <a:gd name="connsiteX20" fmla="*/ 683134 w 4055782"/>
              <a:gd name="connsiteY20" fmla="*/ 418215 h 1275907"/>
              <a:gd name="connsiteX21" fmla="*/ 683134 w 4055782"/>
              <a:gd name="connsiteY21" fmla="*/ 418218 h 1275907"/>
              <a:gd name="connsiteX0" fmla="*/ 683134 w 3553925"/>
              <a:gd name="connsiteY0" fmla="*/ 417158 h 1274847"/>
              <a:gd name="connsiteX1" fmla="*/ 854676 w 3553925"/>
              <a:gd name="connsiteY1" fmla="*/ 245616 h 1274847"/>
              <a:gd name="connsiteX2" fmla="*/ 1016996 w 3553925"/>
              <a:gd name="connsiteY2" fmla="*/ 245616 h 1274847"/>
              <a:gd name="connsiteX3" fmla="*/ 1016996 w 3553925"/>
              <a:gd name="connsiteY3" fmla="*/ 245616 h 1274847"/>
              <a:gd name="connsiteX4" fmla="*/ 1517790 w 3553925"/>
              <a:gd name="connsiteY4" fmla="*/ 245616 h 1274847"/>
              <a:gd name="connsiteX5" fmla="*/ 2514766 w 3553925"/>
              <a:gd name="connsiteY5" fmla="*/ 245616 h 1274847"/>
              <a:gd name="connsiteX6" fmla="*/ 2686308 w 3553925"/>
              <a:gd name="connsiteY6" fmla="*/ 417158 h 1274847"/>
              <a:gd name="connsiteX7" fmla="*/ 2686308 w 3553925"/>
              <a:gd name="connsiteY7" fmla="*/ 417155 h 1274847"/>
              <a:gd name="connsiteX8" fmla="*/ 2686308 w 3553925"/>
              <a:gd name="connsiteY8" fmla="*/ 417155 h 1274847"/>
              <a:gd name="connsiteX9" fmla="*/ 3553925 w 3553925"/>
              <a:gd name="connsiteY9" fmla="*/ 152049 h 1274847"/>
              <a:gd name="connsiteX10" fmla="*/ 2686308 w 3553925"/>
              <a:gd name="connsiteY10" fmla="*/ 674462 h 1274847"/>
              <a:gd name="connsiteX11" fmla="*/ 2686308 w 3553925"/>
              <a:gd name="connsiteY11" fmla="*/ 1103305 h 1274847"/>
              <a:gd name="connsiteX12" fmla="*/ 2514766 w 3553925"/>
              <a:gd name="connsiteY12" fmla="*/ 1274847 h 1274847"/>
              <a:gd name="connsiteX13" fmla="*/ 1517790 w 3553925"/>
              <a:gd name="connsiteY13" fmla="*/ 1274847 h 1274847"/>
              <a:gd name="connsiteX14" fmla="*/ 1016996 w 3553925"/>
              <a:gd name="connsiteY14" fmla="*/ 1274847 h 1274847"/>
              <a:gd name="connsiteX15" fmla="*/ 1016996 w 3553925"/>
              <a:gd name="connsiteY15" fmla="*/ 1274847 h 1274847"/>
              <a:gd name="connsiteX16" fmla="*/ 854676 w 3553925"/>
              <a:gd name="connsiteY16" fmla="*/ 1274847 h 1274847"/>
              <a:gd name="connsiteX17" fmla="*/ 683134 w 3553925"/>
              <a:gd name="connsiteY17" fmla="*/ 1103305 h 1274847"/>
              <a:gd name="connsiteX18" fmla="*/ 683134 w 3553925"/>
              <a:gd name="connsiteY18" fmla="*/ 674462 h 1274847"/>
              <a:gd name="connsiteX19" fmla="*/ 0 w 3553925"/>
              <a:gd name="connsiteY19" fmla="*/ 0 h 1274847"/>
              <a:gd name="connsiteX20" fmla="*/ 683134 w 3553925"/>
              <a:gd name="connsiteY20" fmla="*/ 417155 h 1274847"/>
              <a:gd name="connsiteX21" fmla="*/ 683134 w 3553925"/>
              <a:gd name="connsiteY21" fmla="*/ 417158 h 1274847"/>
              <a:gd name="connsiteX0" fmla="*/ 683134 w 3570937"/>
              <a:gd name="connsiteY0" fmla="*/ 503278 h 1360967"/>
              <a:gd name="connsiteX1" fmla="*/ 854676 w 3570937"/>
              <a:gd name="connsiteY1" fmla="*/ 331736 h 1360967"/>
              <a:gd name="connsiteX2" fmla="*/ 1016996 w 3570937"/>
              <a:gd name="connsiteY2" fmla="*/ 331736 h 1360967"/>
              <a:gd name="connsiteX3" fmla="*/ 1016996 w 3570937"/>
              <a:gd name="connsiteY3" fmla="*/ 331736 h 1360967"/>
              <a:gd name="connsiteX4" fmla="*/ 1517790 w 3570937"/>
              <a:gd name="connsiteY4" fmla="*/ 331736 h 1360967"/>
              <a:gd name="connsiteX5" fmla="*/ 2514766 w 3570937"/>
              <a:gd name="connsiteY5" fmla="*/ 331736 h 1360967"/>
              <a:gd name="connsiteX6" fmla="*/ 2686308 w 3570937"/>
              <a:gd name="connsiteY6" fmla="*/ 503278 h 1360967"/>
              <a:gd name="connsiteX7" fmla="*/ 2686308 w 3570937"/>
              <a:gd name="connsiteY7" fmla="*/ 503275 h 1360967"/>
              <a:gd name="connsiteX8" fmla="*/ 2686308 w 3570937"/>
              <a:gd name="connsiteY8" fmla="*/ 503275 h 1360967"/>
              <a:gd name="connsiteX9" fmla="*/ 3570937 w 3570937"/>
              <a:gd name="connsiteY9" fmla="*/ 0 h 1360967"/>
              <a:gd name="connsiteX10" fmla="*/ 2686308 w 3570937"/>
              <a:gd name="connsiteY10" fmla="*/ 760582 h 1360967"/>
              <a:gd name="connsiteX11" fmla="*/ 2686308 w 3570937"/>
              <a:gd name="connsiteY11" fmla="*/ 1189425 h 1360967"/>
              <a:gd name="connsiteX12" fmla="*/ 2514766 w 3570937"/>
              <a:gd name="connsiteY12" fmla="*/ 1360967 h 1360967"/>
              <a:gd name="connsiteX13" fmla="*/ 1517790 w 3570937"/>
              <a:gd name="connsiteY13" fmla="*/ 1360967 h 1360967"/>
              <a:gd name="connsiteX14" fmla="*/ 1016996 w 3570937"/>
              <a:gd name="connsiteY14" fmla="*/ 1360967 h 1360967"/>
              <a:gd name="connsiteX15" fmla="*/ 1016996 w 3570937"/>
              <a:gd name="connsiteY15" fmla="*/ 1360967 h 1360967"/>
              <a:gd name="connsiteX16" fmla="*/ 854676 w 3570937"/>
              <a:gd name="connsiteY16" fmla="*/ 1360967 h 1360967"/>
              <a:gd name="connsiteX17" fmla="*/ 683134 w 3570937"/>
              <a:gd name="connsiteY17" fmla="*/ 1189425 h 1360967"/>
              <a:gd name="connsiteX18" fmla="*/ 683134 w 3570937"/>
              <a:gd name="connsiteY18" fmla="*/ 760582 h 1360967"/>
              <a:gd name="connsiteX19" fmla="*/ 0 w 3570937"/>
              <a:gd name="connsiteY19" fmla="*/ 86120 h 1360967"/>
              <a:gd name="connsiteX20" fmla="*/ 683134 w 3570937"/>
              <a:gd name="connsiteY20" fmla="*/ 503275 h 1360967"/>
              <a:gd name="connsiteX21" fmla="*/ 683134 w 3570937"/>
              <a:gd name="connsiteY21" fmla="*/ 503278 h 136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570937" h="1360967">
                <a:moveTo>
                  <a:pt x="683134" y="503278"/>
                </a:moveTo>
                <a:cubicBezTo>
                  <a:pt x="683134" y="408538"/>
                  <a:pt x="759936" y="331736"/>
                  <a:pt x="854676" y="331736"/>
                </a:cubicBezTo>
                <a:lnTo>
                  <a:pt x="1016996" y="331736"/>
                </a:lnTo>
                <a:lnTo>
                  <a:pt x="1016996" y="331736"/>
                </a:lnTo>
                <a:lnTo>
                  <a:pt x="1517790" y="331736"/>
                </a:lnTo>
                <a:lnTo>
                  <a:pt x="2514766" y="331736"/>
                </a:lnTo>
                <a:cubicBezTo>
                  <a:pt x="2609506" y="331736"/>
                  <a:pt x="2686308" y="408538"/>
                  <a:pt x="2686308" y="503278"/>
                </a:cubicBezTo>
                <a:lnTo>
                  <a:pt x="2686308" y="503275"/>
                </a:lnTo>
                <a:lnTo>
                  <a:pt x="2686308" y="503275"/>
                </a:lnTo>
                <a:lnTo>
                  <a:pt x="3570937" y="0"/>
                </a:lnTo>
                <a:lnTo>
                  <a:pt x="2686308" y="760582"/>
                </a:lnTo>
                <a:lnTo>
                  <a:pt x="2686308" y="1189425"/>
                </a:lnTo>
                <a:cubicBezTo>
                  <a:pt x="2686308" y="1284165"/>
                  <a:pt x="2609506" y="1360967"/>
                  <a:pt x="2514766" y="1360967"/>
                </a:cubicBezTo>
                <a:lnTo>
                  <a:pt x="1517790" y="1360967"/>
                </a:lnTo>
                <a:lnTo>
                  <a:pt x="1016996" y="1360967"/>
                </a:lnTo>
                <a:lnTo>
                  <a:pt x="1016996" y="1360967"/>
                </a:lnTo>
                <a:lnTo>
                  <a:pt x="854676" y="1360967"/>
                </a:lnTo>
                <a:cubicBezTo>
                  <a:pt x="759936" y="1360967"/>
                  <a:pt x="683134" y="1284165"/>
                  <a:pt x="683134" y="1189425"/>
                </a:cubicBezTo>
                <a:lnTo>
                  <a:pt x="683134" y="760582"/>
                </a:lnTo>
                <a:lnTo>
                  <a:pt x="0" y="86120"/>
                </a:lnTo>
                <a:lnTo>
                  <a:pt x="683134" y="503275"/>
                </a:lnTo>
                <a:lnTo>
                  <a:pt x="683134" y="503278"/>
                </a:lnTo>
                <a:close/>
              </a:path>
            </a:pathLst>
          </a:custGeom>
          <a:solidFill>
            <a:srgbClr val="31B6FD"/>
          </a:solidFill>
          <a:ln w="38100" cap="flat" cmpd="sng" algn="ctr">
            <a:solidFill>
              <a:sysClr val="window" lastClr="FFFFFF"/>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20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13" name="テキスト ボックス 12">
            <a:extLst>
              <a:ext uri="{FF2B5EF4-FFF2-40B4-BE49-F238E27FC236}">
                <a16:creationId xmlns:a16="http://schemas.microsoft.com/office/drawing/2014/main" id="{C503BF02-A2D1-0509-BB40-49FFFFBCCB8F}"/>
              </a:ext>
            </a:extLst>
          </p:cNvPr>
          <p:cNvSpPr txBox="1"/>
          <p:nvPr/>
        </p:nvSpPr>
        <p:spPr>
          <a:xfrm>
            <a:off x="4398512" y="5032745"/>
            <a:ext cx="1811788" cy="707886"/>
          </a:xfrm>
          <a:prstGeom prst="rect">
            <a:avLst/>
          </a:prstGeom>
          <a:noFill/>
        </p:spPr>
        <p:txBody>
          <a:bodyPr wrap="square" rtlCol="0">
            <a:spAutoFit/>
          </a:bodyPr>
          <a:lstStyle/>
          <a:p>
            <a:pPr algn="ctr" fontAlgn="base">
              <a:spcBef>
                <a:spcPct val="0"/>
              </a:spcBef>
              <a:spcAft>
                <a:spcPct val="0"/>
              </a:spcAft>
            </a:pPr>
            <a:r>
              <a:rPr lang="ja-JP" altLang="en-US" sz="2000" dirty="0">
                <a:solidFill>
                  <a:prstClr val="white"/>
                </a:solidFill>
                <a:latin typeface="Arial" charset="0"/>
                <a:ea typeface="ＭＳ Ｐゴシック" pitchFamily="50" charset="-128"/>
              </a:rPr>
              <a:t>ファイル出力</a:t>
            </a:r>
            <a:endParaRPr lang="en-US" altLang="ja-JP" sz="2000" dirty="0">
              <a:solidFill>
                <a:prstClr val="white"/>
              </a:solidFill>
              <a:latin typeface="Arial" charset="0"/>
              <a:ea typeface="ＭＳ Ｐゴシック" pitchFamily="50" charset="-128"/>
            </a:endParaRPr>
          </a:p>
          <a:p>
            <a:pPr algn="ctr" fontAlgn="base">
              <a:spcBef>
                <a:spcPct val="0"/>
              </a:spcBef>
              <a:spcAft>
                <a:spcPct val="0"/>
              </a:spcAft>
            </a:pPr>
            <a:r>
              <a:rPr lang="ja-JP" altLang="en-US" sz="2000" dirty="0">
                <a:solidFill>
                  <a:prstClr val="white"/>
                </a:solidFill>
                <a:latin typeface="Arial" charset="0"/>
                <a:ea typeface="ＭＳ Ｐゴシック" pitchFamily="50" charset="-128"/>
              </a:rPr>
              <a:t>を行う処理</a:t>
            </a:r>
          </a:p>
        </p:txBody>
      </p:sp>
      <p:sp>
        <p:nvSpPr>
          <p:cNvPr id="3" name="スライド番号プレースホルダー 2">
            <a:extLst>
              <a:ext uri="{FF2B5EF4-FFF2-40B4-BE49-F238E27FC236}">
                <a16:creationId xmlns:a16="http://schemas.microsoft.com/office/drawing/2014/main" id="{8F46CB05-9CE7-EC8B-6856-F5C22F940034}"/>
              </a:ext>
            </a:extLst>
          </p:cNvPr>
          <p:cNvSpPr>
            <a:spLocks noGrp="1"/>
          </p:cNvSpPr>
          <p:nvPr>
            <p:ph type="sldNum" sz="quarter" idx="4"/>
          </p:nvPr>
        </p:nvSpPr>
        <p:spPr/>
        <p:txBody>
          <a:bodyPr/>
          <a:lstStyle/>
          <a:p>
            <a:fld id="{DDF0A04B-3F96-455C-AC58-511E5C06C175}" type="slidenum">
              <a:rPr lang="ja-JP" altLang="en-US" smtClean="0"/>
              <a:pPr/>
              <a:t>50</a:t>
            </a:fld>
            <a:endParaRPr lang="ja-JP" altLang="en-US" dirty="0"/>
          </a:p>
        </p:txBody>
      </p:sp>
      <p:sp>
        <p:nvSpPr>
          <p:cNvPr id="5" name="波線 7">
            <a:extLst>
              <a:ext uri="{FF2B5EF4-FFF2-40B4-BE49-F238E27FC236}">
                <a16:creationId xmlns:a16="http://schemas.microsoft.com/office/drawing/2014/main" id="{C1726F2B-E758-EE41-0DB9-1306B50BC121}"/>
              </a:ext>
            </a:extLst>
          </p:cNvPr>
          <p:cNvSpPr/>
          <p:nvPr/>
        </p:nvSpPr>
        <p:spPr>
          <a:xfrm>
            <a:off x="6350771" y="2823444"/>
            <a:ext cx="4308520" cy="410993"/>
          </a:xfrm>
          <a:prstGeom prst="wav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中略</a:t>
            </a:r>
            <a:endParaRPr kumimoji="1" lang="ja-JP" altLang="en-US" dirty="0">
              <a:solidFill>
                <a:schemeClr val="tx1"/>
              </a:solidFill>
            </a:endParaRPr>
          </a:p>
        </p:txBody>
      </p:sp>
      <p:sp>
        <p:nvSpPr>
          <p:cNvPr id="6" name="波線 7">
            <a:extLst>
              <a:ext uri="{FF2B5EF4-FFF2-40B4-BE49-F238E27FC236}">
                <a16:creationId xmlns:a16="http://schemas.microsoft.com/office/drawing/2014/main" id="{EAB76402-33A7-F469-0D5B-7CCE04F19D30}"/>
              </a:ext>
            </a:extLst>
          </p:cNvPr>
          <p:cNvSpPr/>
          <p:nvPr/>
        </p:nvSpPr>
        <p:spPr>
          <a:xfrm>
            <a:off x="6350771" y="5425960"/>
            <a:ext cx="4308520" cy="410993"/>
          </a:xfrm>
          <a:prstGeom prst="wav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中略</a:t>
            </a:r>
            <a:endParaRPr kumimoji="1" lang="ja-JP" altLang="en-US" dirty="0">
              <a:solidFill>
                <a:schemeClr val="tx1"/>
              </a:solidFill>
            </a:endParaRPr>
          </a:p>
        </p:txBody>
      </p:sp>
    </p:spTree>
    <p:extLst>
      <p:ext uri="{BB962C8B-B14F-4D97-AF65-F5344CB8AC3E}">
        <p14:creationId xmlns:p14="http://schemas.microsoft.com/office/powerpoint/2010/main" val="41530451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a:t>コードブロック</a:t>
            </a:r>
            <a:r>
              <a:rPr kumimoji="1" lang="ja-JP" altLang="en-US" dirty="0"/>
              <a:t>単位の検出</a:t>
            </a:r>
          </a:p>
        </p:txBody>
      </p:sp>
      <p:sp>
        <p:nvSpPr>
          <p:cNvPr id="3" name="コンテンツ プレースホルダー 2"/>
          <p:cNvSpPr>
            <a:spLocks noGrp="1"/>
          </p:cNvSpPr>
          <p:nvPr>
            <p:ph idx="1"/>
          </p:nvPr>
        </p:nvSpPr>
        <p:spPr/>
        <p:txBody>
          <a:bodyPr/>
          <a:lstStyle/>
          <a:p>
            <a:r>
              <a:rPr kumimoji="1" lang="ja-JP" altLang="en-US" dirty="0"/>
              <a:t>ソースコードに対して構文解析</a:t>
            </a:r>
            <a:endParaRPr kumimoji="1" lang="en-US" altLang="ja-JP" dirty="0"/>
          </a:p>
          <a:p>
            <a:pPr lvl="1"/>
            <a:r>
              <a:rPr lang="en-US" altLang="ja-JP" dirty="0"/>
              <a:t>ANTLR</a:t>
            </a:r>
            <a:r>
              <a:rPr lang="ja-JP" altLang="en-US" dirty="0"/>
              <a:t> </a:t>
            </a:r>
            <a:r>
              <a:rPr lang="en-US" altLang="ja-JP" dirty="0"/>
              <a:t>v4 [5]</a:t>
            </a:r>
            <a:r>
              <a:rPr lang="ja-JP" altLang="en-US" dirty="0"/>
              <a:t> を用いて実装</a:t>
            </a:r>
            <a:endParaRPr lang="en-US" altLang="ja-JP" dirty="0"/>
          </a:p>
          <a:p>
            <a:r>
              <a:rPr lang="ja-JP" altLang="en-US" dirty="0"/>
              <a:t>抽象構文木からコードブロックを抽出</a:t>
            </a:r>
            <a:endParaRPr lang="en-US" altLang="ja-JP"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51</a:t>
            </a:fld>
            <a:endParaRPr lang="en-US" altLang="ja-JP"/>
          </a:p>
        </p:txBody>
      </p:sp>
      <p:sp>
        <p:nvSpPr>
          <p:cNvPr id="6" name="メモ 5"/>
          <p:cNvSpPr/>
          <p:nvPr/>
        </p:nvSpPr>
        <p:spPr>
          <a:xfrm rot="10800000">
            <a:off x="3465442" y="4131975"/>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200"/>
          </a:p>
        </p:txBody>
      </p:sp>
      <p:sp>
        <p:nvSpPr>
          <p:cNvPr id="7" name="メモ 6"/>
          <p:cNvSpPr/>
          <p:nvPr/>
        </p:nvSpPr>
        <p:spPr>
          <a:xfrm rot="10800000">
            <a:off x="3557758" y="4256882"/>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200"/>
          </a:p>
        </p:txBody>
      </p:sp>
      <p:sp>
        <p:nvSpPr>
          <p:cNvPr id="8" name="メモ 7"/>
          <p:cNvSpPr/>
          <p:nvPr/>
        </p:nvSpPr>
        <p:spPr>
          <a:xfrm rot="10800000">
            <a:off x="3687766" y="4408041"/>
            <a:ext cx="694587" cy="102889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200"/>
          </a:p>
        </p:txBody>
      </p:sp>
      <p:sp>
        <p:nvSpPr>
          <p:cNvPr id="12" name="テキスト ボックス 9"/>
          <p:cNvSpPr txBox="1"/>
          <p:nvPr/>
        </p:nvSpPr>
        <p:spPr>
          <a:xfrm>
            <a:off x="3465440" y="5704301"/>
            <a:ext cx="1369286" cy="369332"/>
          </a:xfrm>
          <a:prstGeom prst="rect">
            <a:avLst/>
          </a:prstGeom>
          <a:noFill/>
        </p:spPr>
        <p:txBody>
          <a:bodyPr wrap="non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ソースコード</a:t>
            </a:r>
          </a:p>
        </p:txBody>
      </p:sp>
      <p:sp>
        <p:nvSpPr>
          <p:cNvPr id="14" name="Freeform 13"/>
          <p:cNvSpPr>
            <a:spLocks/>
          </p:cNvSpPr>
          <p:nvPr/>
        </p:nvSpPr>
        <p:spPr bwMode="auto">
          <a:xfrm>
            <a:off x="3834112" y="4639964"/>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5" name="Freeform 13"/>
          <p:cNvSpPr>
            <a:spLocks/>
          </p:cNvSpPr>
          <p:nvPr/>
        </p:nvSpPr>
        <p:spPr bwMode="auto">
          <a:xfrm>
            <a:off x="3839574" y="5013769"/>
            <a:ext cx="455925" cy="2272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6" name="右矢印 15"/>
          <p:cNvSpPr/>
          <p:nvPr/>
        </p:nvSpPr>
        <p:spPr>
          <a:xfrm rot="1735556">
            <a:off x="7199405" y="5242755"/>
            <a:ext cx="279735" cy="30495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400" dirty="0"/>
          </a:p>
        </p:txBody>
      </p:sp>
      <p:sp>
        <p:nvSpPr>
          <p:cNvPr id="17" name="右矢印 16"/>
          <p:cNvSpPr/>
          <p:nvPr/>
        </p:nvSpPr>
        <p:spPr>
          <a:xfrm rot="19574720">
            <a:off x="7199405" y="4382801"/>
            <a:ext cx="279735" cy="30495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400" dirty="0"/>
          </a:p>
        </p:txBody>
      </p:sp>
      <p:sp>
        <p:nvSpPr>
          <p:cNvPr id="18" name="右矢印 17"/>
          <p:cNvSpPr/>
          <p:nvPr/>
        </p:nvSpPr>
        <p:spPr>
          <a:xfrm>
            <a:off x="4553633" y="4780208"/>
            <a:ext cx="279735" cy="30495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400" dirty="0"/>
          </a:p>
        </p:txBody>
      </p:sp>
      <p:sp>
        <p:nvSpPr>
          <p:cNvPr id="19" name="テキスト ボックス 39"/>
          <p:cNvSpPr txBox="1"/>
          <p:nvPr/>
        </p:nvSpPr>
        <p:spPr>
          <a:xfrm>
            <a:off x="5379293" y="5704301"/>
            <a:ext cx="135592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抽象構文木</a:t>
            </a:r>
          </a:p>
        </p:txBody>
      </p:sp>
      <p:sp>
        <p:nvSpPr>
          <p:cNvPr id="26" name="正方形/長方形 25"/>
          <p:cNvSpPr/>
          <p:nvPr/>
        </p:nvSpPr>
        <p:spPr>
          <a:xfrm>
            <a:off x="7870707" y="3483571"/>
            <a:ext cx="1083951"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latin typeface="+mn-lt"/>
              </a:rPr>
              <a:t>ブロック</a:t>
            </a:r>
            <a:r>
              <a:rPr lang="en-US" altLang="ja-JP" sz="1600" dirty="0">
                <a:latin typeface="+mn-lt"/>
              </a:rPr>
              <a:t> A</a:t>
            </a:r>
          </a:p>
        </p:txBody>
      </p:sp>
      <p:sp>
        <p:nvSpPr>
          <p:cNvPr id="27" name="正方形/長方形 26"/>
          <p:cNvSpPr/>
          <p:nvPr/>
        </p:nvSpPr>
        <p:spPr>
          <a:xfrm>
            <a:off x="7877697" y="4783541"/>
            <a:ext cx="1018227" cy="338554"/>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ja-JP" altLang="en-US" sz="1600" dirty="0"/>
              <a:t>ブロック</a:t>
            </a:r>
            <a:r>
              <a:rPr lang="en-US" altLang="ja-JP" sz="1600" dirty="0">
                <a:latin typeface="+mn-lt"/>
              </a:rPr>
              <a:t>B</a:t>
            </a:r>
          </a:p>
        </p:txBody>
      </p:sp>
      <p:sp>
        <p:nvSpPr>
          <p:cNvPr id="28" name="テキスト ボックス 39"/>
          <p:cNvSpPr txBox="1"/>
          <p:nvPr/>
        </p:nvSpPr>
        <p:spPr>
          <a:xfrm>
            <a:off x="7765853" y="6029925"/>
            <a:ext cx="1355922"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ワードリスト</a:t>
            </a:r>
          </a:p>
        </p:txBody>
      </p:sp>
      <p:graphicFrame>
        <p:nvGraphicFramePr>
          <p:cNvPr id="29" name="表 28"/>
          <p:cNvGraphicFramePr>
            <a:graphicFrameLocks noGrp="1"/>
          </p:cNvGraphicFramePr>
          <p:nvPr/>
        </p:nvGraphicFramePr>
        <p:xfrm>
          <a:off x="7849420" y="3859625"/>
          <a:ext cx="1126523" cy="975360"/>
        </p:xfrm>
        <a:graphic>
          <a:graphicData uri="http://schemas.openxmlformats.org/drawingml/2006/table">
            <a:tbl>
              <a:tblPr firstRow="1" bandRow="1">
                <a:tableStyleId>{72833802-FEF1-4C79-8D5D-14CF1EAF98D9}</a:tableStyleId>
              </a:tblPr>
              <a:tblGrid>
                <a:gridCol w="575287">
                  <a:extLst>
                    <a:ext uri="{9D8B030D-6E8A-4147-A177-3AD203B41FA5}">
                      <a16:colId xmlns:a16="http://schemas.microsoft.com/office/drawing/2014/main" val="20000"/>
                    </a:ext>
                  </a:extLst>
                </a:gridCol>
                <a:gridCol w="551236">
                  <a:extLst>
                    <a:ext uri="{9D8B030D-6E8A-4147-A177-3AD203B41FA5}">
                      <a16:colId xmlns:a16="http://schemas.microsoft.com/office/drawing/2014/main" val="20001"/>
                    </a:ext>
                  </a:extLst>
                </a:gridCol>
              </a:tblGrid>
              <a:tr h="174209">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600" dirty="0">
                          <a:latin typeface="ＭＳ Ｐゴシック" panose="020B0600070205080204" pitchFamily="50" charset="-128"/>
                          <a:ea typeface="ＭＳ Ｐゴシック" panose="020B0600070205080204" pitchFamily="50" charset="-128"/>
                        </a:rPr>
                        <a:t>ワード</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600" dirty="0">
                          <a:latin typeface="ＭＳ Ｐゴシック" panose="020B0600070205080204" pitchFamily="50" charset="-128"/>
                          <a:ea typeface="ＭＳ Ｐゴシック" panose="020B0600070205080204" pitchFamily="50" charset="-128"/>
                        </a:rPr>
                        <a:t>個数</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15043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xxx</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3</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15336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err="1"/>
                        <a:t>yyy</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2</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17420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30" name="表 29"/>
          <p:cNvGraphicFramePr>
            <a:graphicFrameLocks noGrp="1"/>
          </p:cNvGraphicFramePr>
          <p:nvPr/>
        </p:nvGraphicFramePr>
        <p:xfrm>
          <a:off x="7824726" y="5070651"/>
          <a:ext cx="1112299" cy="975360"/>
        </p:xfrm>
        <a:graphic>
          <a:graphicData uri="http://schemas.openxmlformats.org/drawingml/2006/table">
            <a:tbl>
              <a:tblPr firstRow="1" bandRow="1">
                <a:tableStyleId>{72833802-FEF1-4C79-8D5D-14CF1EAF98D9}</a:tableStyleId>
              </a:tblPr>
              <a:tblGrid>
                <a:gridCol w="568023">
                  <a:extLst>
                    <a:ext uri="{9D8B030D-6E8A-4147-A177-3AD203B41FA5}">
                      <a16:colId xmlns:a16="http://schemas.microsoft.com/office/drawing/2014/main" val="20000"/>
                    </a:ext>
                  </a:extLst>
                </a:gridCol>
                <a:gridCol w="544276">
                  <a:extLst>
                    <a:ext uri="{9D8B030D-6E8A-4147-A177-3AD203B41FA5}">
                      <a16:colId xmlns:a16="http://schemas.microsoft.com/office/drawing/2014/main" val="20001"/>
                    </a:ext>
                  </a:extLst>
                </a:gridCol>
              </a:tblGrid>
              <a:tr h="174209">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600" dirty="0">
                          <a:latin typeface="ＭＳ Ｐゴシック" panose="020B0600070205080204" pitchFamily="50" charset="-128"/>
                          <a:ea typeface="ＭＳ Ｐゴシック" panose="020B0600070205080204" pitchFamily="50" charset="-128"/>
                        </a:rPr>
                        <a:t>ワード</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600" dirty="0">
                          <a:latin typeface="ＭＳ Ｐゴシック" panose="020B0600070205080204" pitchFamily="50" charset="-128"/>
                          <a:ea typeface="ＭＳ Ｐゴシック" panose="020B0600070205080204" pitchFamily="50" charset="-128"/>
                        </a:rPr>
                        <a:t>個数</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15043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xxx</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4</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15336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err="1"/>
                        <a:t>yyy</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3</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17420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600" dirty="0"/>
                        <a:t>…</a:t>
                      </a:r>
                      <a:endParaRPr kumimoji="1" lang="ja-JP" altLang="en-US" sz="1600" dirty="0"/>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55" name="グループ化 54"/>
          <p:cNvGrpSpPr/>
          <p:nvPr/>
        </p:nvGrpSpPr>
        <p:grpSpPr>
          <a:xfrm>
            <a:off x="4987296" y="4028503"/>
            <a:ext cx="2015171" cy="1450152"/>
            <a:chOff x="142723" y="3823855"/>
            <a:chExt cx="2015171" cy="1450152"/>
          </a:xfrm>
        </p:grpSpPr>
        <p:sp>
          <p:nvSpPr>
            <p:cNvPr id="32" name="角丸四角形 31"/>
            <p:cNvSpPr/>
            <p:nvPr/>
          </p:nvSpPr>
          <p:spPr>
            <a:xfrm>
              <a:off x="1061574" y="3823855"/>
              <a:ext cx="512619"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src</a:t>
              </a:r>
              <a:endParaRPr lang="ja-JP" altLang="en-US" sz="1600" dirty="0"/>
            </a:p>
          </p:txBody>
        </p:sp>
        <p:sp>
          <p:nvSpPr>
            <p:cNvPr id="33" name="角丸四角形 32"/>
            <p:cNvSpPr/>
            <p:nvPr/>
          </p:nvSpPr>
          <p:spPr>
            <a:xfrm>
              <a:off x="477873" y="4234606"/>
              <a:ext cx="615938"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func</a:t>
              </a:r>
              <a:endParaRPr lang="ja-JP" altLang="en-US" sz="1600" dirty="0"/>
            </a:p>
          </p:txBody>
        </p:sp>
        <p:sp>
          <p:nvSpPr>
            <p:cNvPr id="34" name="角丸四角形 33"/>
            <p:cNvSpPr/>
            <p:nvPr/>
          </p:nvSpPr>
          <p:spPr>
            <a:xfrm>
              <a:off x="1541956" y="4239496"/>
              <a:ext cx="615938"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func</a:t>
              </a:r>
              <a:endParaRPr lang="ja-JP" altLang="en-US" sz="1600" dirty="0"/>
            </a:p>
          </p:txBody>
        </p:sp>
        <p:sp>
          <p:nvSpPr>
            <p:cNvPr id="35" name="角丸四角形 34"/>
            <p:cNvSpPr/>
            <p:nvPr/>
          </p:nvSpPr>
          <p:spPr>
            <a:xfrm>
              <a:off x="1539990" y="4656471"/>
              <a:ext cx="615938"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exp</a:t>
              </a:r>
              <a:endParaRPr lang="ja-JP" altLang="en-US" sz="1600" dirty="0"/>
            </a:p>
          </p:txBody>
        </p:sp>
        <p:sp>
          <p:nvSpPr>
            <p:cNvPr id="36" name="角丸四角形 35"/>
            <p:cNvSpPr/>
            <p:nvPr/>
          </p:nvSpPr>
          <p:spPr>
            <a:xfrm>
              <a:off x="142723" y="4652734"/>
              <a:ext cx="615938"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exp</a:t>
              </a:r>
              <a:endParaRPr lang="ja-JP" altLang="en-US" sz="1600" dirty="0"/>
            </a:p>
          </p:txBody>
        </p:sp>
        <p:sp>
          <p:nvSpPr>
            <p:cNvPr id="37" name="角丸四角形 36"/>
            <p:cNvSpPr/>
            <p:nvPr/>
          </p:nvSpPr>
          <p:spPr>
            <a:xfrm>
              <a:off x="823665" y="4645357"/>
              <a:ext cx="658734"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dirty="0"/>
                <a:t>block</a:t>
              </a:r>
              <a:endParaRPr lang="ja-JP" altLang="en-US" sz="1400" dirty="0"/>
            </a:p>
          </p:txBody>
        </p:sp>
        <p:sp>
          <p:nvSpPr>
            <p:cNvPr id="38" name="角丸四角形 37"/>
            <p:cNvSpPr/>
            <p:nvPr/>
          </p:nvSpPr>
          <p:spPr>
            <a:xfrm>
              <a:off x="845063" y="5056107"/>
              <a:ext cx="615938" cy="217900"/>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err="1"/>
                <a:t>exp</a:t>
              </a:r>
              <a:endParaRPr lang="ja-JP" altLang="en-US" sz="1600" dirty="0"/>
            </a:p>
          </p:txBody>
        </p:sp>
        <p:cxnSp>
          <p:nvCxnSpPr>
            <p:cNvPr id="40" name="直線コネクタ 39"/>
            <p:cNvCxnSpPr>
              <a:stCxn id="37" idx="2"/>
              <a:endCxn id="38" idx="0"/>
            </p:cNvCxnSpPr>
            <p:nvPr/>
          </p:nvCxnSpPr>
          <p:spPr>
            <a:xfrm>
              <a:off x="1153032" y="4863257"/>
              <a:ext cx="0" cy="192850"/>
            </a:xfrm>
            <a:prstGeom prst="line">
              <a:avLst/>
            </a:prstGeom>
          </p:spPr>
          <p:style>
            <a:lnRef idx="1">
              <a:schemeClr val="dk1"/>
            </a:lnRef>
            <a:fillRef idx="0">
              <a:schemeClr val="dk1"/>
            </a:fillRef>
            <a:effectRef idx="0">
              <a:schemeClr val="dk1"/>
            </a:effectRef>
            <a:fontRef idx="minor">
              <a:schemeClr val="tx1"/>
            </a:fontRef>
          </p:style>
        </p:cxnSp>
        <p:cxnSp>
          <p:nvCxnSpPr>
            <p:cNvPr id="42" name="直線コネクタ 41"/>
            <p:cNvCxnSpPr>
              <a:stCxn id="33" idx="2"/>
              <a:endCxn id="36" idx="0"/>
            </p:cNvCxnSpPr>
            <p:nvPr/>
          </p:nvCxnSpPr>
          <p:spPr>
            <a:xfrm flipH="1">
              <a:off x="450692" y="4452506"/>
              <a:ext cx="335150" cy="200228"/>
            </a:xfrm>
            <a:prstGeom prst="line">
              <a:avLst/>
            </a:prstGeom>
          </p:spPr>
          <p:style>
            <a:lnRef idx="1">
              <a:schemeClr val="dk1"/>
            </a:lnRef>
            <a:fillRef idx="0">
              <a:schemeClr val="dk1"/>
            </a:fillRef>
            <a:effectRef idx="0">
              <a:schemeClr val="dk1"/>
            </a:effectRef>
            <a:fontRef idx="minor">
              <a:schemeClr val="tx1"/>
            </a:fontRef>
          </p:style>
        </p:cxnSp>
        <p:cxnSp>
          <p:nvCxnSpPr>
            <p:cNvPr id="44" name="直線コネクタ 43"/>
            <p:cNvCxnSpPr>
              <a:stCxn id="33" idx="2"/>
              <a:endCxn id="37" idx="0"/>
            </p:cNvCxnSpPr>
            <p:nvPr/>
          </p:nvCxnSpPr>
          <p:spPr>
            <a:xfrm>
              <a:off x="785842" y="4452506"/>
              <a:ext cx="367190" cy="192851"/>
            </a:xfrm>
            <a:prstGeom prst="line">
              <a:avLst/>
            </a:prstGeom>
          </p:spPr>
          <p:style>
            <a:lnRef idx="1">
              <a:schemeClr val="dk1"/>
            </a:lnRef>
            <a:fillRef idx="0">
              <a:schemeClr val="dk1"/>
            </a:fillRef>
            <a:effectRef idx="0">
              <a:schemeClr val="dk1"/>
            </a:effectRef>
            <a:fontRef idx="minor">
              <a:schemeClr val="tx1"/>
            </a:fontRef>
          </p:style>
        </p:cxnSp>
        <p:cxnSp>
          <p:nvCxnSpPr>
            <p:cNvPr id="46" name="直線コネクタ 45"/>
            <p:cNvCxnSpPr>
              <a:stCxn id="34" idx="2"/>
              <a:endCxn id="35" idx="0"/>
            </p:cNvCxnSpPr>
            <p:nvPr/>
          </p:nvCxnSpPr>
          <p:spPr>
            <a:xfrm flipH="1">
              <a:off x="1847959" y="4457396"/>
              <a:ext cx="1966" cy="199075"/>
            </a:xfrm>
            <a:prstGeom prst="line">
              <a:avLst/>
            </a:prstGeom>
          </p:spPr>
          <p:style>
            <a:lnRef idx="1">
              <a:schemeClr val="dk1"/>
            </a:lnRef>
            <a:fillRef idx="0">
              <a:schemeClr val="dk1"/>
            </a:fillRef>
            <a:effectRef idx="0">
              <a:schemeClr val="dk1"/>
            </a:effectRef>
            <a:fontRef idx="minor">
              <a:schemeClr val="tx1"/>
            </a:fontRef>
          </p:style>
        </p:cxnSp>
        <p:cxnSp>
          <p:nvCxnSpPr>
            <p:cNvPr id="48" name="直線コネクタ 47"/>
            <p:cNvCxnSpPr>
              <a:stCxn id="32" idx="2"/>
              <a:endCxn id="33" idx="0"/>
            </p:cNvCxnSpPr>
            <p:nvPr/>
          </p:nvCxnSpPr>
          <p:spPr>
            <a:xfrm flipH="1">
              <a:off x="785842" y="4041755"/>
              <a:ext cx="532042" cy="192851"/>
            </a:xfrm>
            <a:prstGeom prst="line">
              <a:avLst/>
            </a:prstGeom>
          </p:spPr>
          <p:style>
            <a:lnRef idx="1">
              <a:schemeClr val="dk1"/>
            </a:lnRef>
            <a:fillRef idx="0">
              <a:schemeClr val="dk1"/>
            </a:fillRef>
            <a:effectRef idx="0">
              <a:schemeClr val="dk1"/>
            </a:effectRef>
            <a:fontRef idx="minor">
              <a:schemeClr val="tx1"/>
            </a:fontRef>
          </p:style>
        </p:cxnSp>
        <p:cxnSp>
          <p:nvCxnSpPr>
            <p:cNvPr id="50" name="直線コネクタ 49"/>
            <p:cNvCxnSpPr>
              <a:stCxn id="32" idx="2"/>
              <a:endCxn id="34" idx="0"/>
            </p:cNvCxnSpPr>
            <p:nvPr/>
          </p:nvCxnSpPr>
          <p:spPr>
            <a:xfrm>
              <a:off x="1317884" y="4041755"/>
              <a:ext cx="532041" cy="197741"/>
            </a:xfrm>
            <a:prstGeom prst="line">
              <a:avLst/>
            </a:prstGeom>
          </p:spPr>
          <p:style>
            <a:lnRef idx="1">
              <a:schemeClr val="dk1"/>
            </a:lnRef>
            <a:fillRef idx="0">
              <a:schemeClr val="dk1"/>
            </a:fillRef>
            <a:effectRef idx="0">
              <a:schemeClr val="dk1"/>
            </a:effectRef>
            <a:fontRef idx="minor">
              <a:schemeClr val="tx1"/>
            </a:fontRef>
          </p:style>
        </p:cxnSp>
      </p:grpSp>
      <p:pic>
        <p:nvPicPr>
          <p:cNvPr id="56" name="図 55"/>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6656371" y="2161831"/>
            <a:ext cx="757179" cy="818195"/>
          </a:xfrm>
          <a:prstGeom prst="rect">
            <a:avLst/>
          </a:prstGeom>
        </p:spPr>
      </p:pic>
      <p:sp>
        <p:nvSpPr>
          <p:cNvPr id="39" name="テキスト ボックス 38"/>
          <p:cNvSpPr txBox="1"/>
          <p:nvPr/>
        </p:nvSpPr>
        <p:spPr>
          <a:xfrm>
            <a:off x="3465441" y="6262845"/>
            <a:ext cx="4070001" cy="236602"/>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en-US" altLang="ja-JP" sz="1200" dirty="0">
                <a:solidFill>
                  <a:schemeClr val="tx1">
                    <a:lumMod val="75000"/>
                    <a:lumOff val="25000"/>
                  </a:schemeClr>
                </a:solidFill>
              </a:rPr>
              <a:t>[5] http://www.antlr.org/</a:t>
            </a:r>
          </a:p>
        </p:txBody>
      </p:sp>
    </p:spTree>
    <p:extLst>
      <p:ext uri="{BB962C8B-B14F-4D97-AF65-F5344CB8AC3E}">
        <p14:creationId xmlns:p14="http://schemas.microsoft.com/office/powerpoint/2010/main" val="1329728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ワードの抽出</a:t>
            </a:r>
            <a:endParaRPr kumimoji="1" lang="ja-JP" altLang="en-US" dirty="0"/>
          </a:p>
        </p:txBody>
      </p:sp>
      <p:sp>
        <p:nvSpPr>
          <p:cNvPr id="3" name="コンテンツ プレースホルダー 2"/>
          <p:cNvSpPr>
            <a:spLocks noGrp="1"/>
          </p:cNvSpPr>
          <p:nvPr>
            <p:ph idx="1"/>
          </p:nvPr>
        </p:nvSpPr>
        <p:spPr/>
        <p:txBody>
          <a:bodyPr>
            <a:normAutofit/>
          </a:bodyPr>
          <a:lstStyle/>
          <a:p>
            <a:pPr>
              <a:buFont typeface="Arial" panose="020B0604020202020204" pitchFamily="34" charset="0"/>
              <a:buChar char="•"/>
            </a:pPr>
            <a:r>
              <a:rPr lang="ja-JP" altLang="en-US" sz="2400" dirty="0"/>
              <a:t>識別子名，予約語 をワードとする</a:t>
            </a:r>
            <a:endParaRPr lang="en-US" altLang="ja-JP" sz="2400" dirty="0"/>
          </a:p>
          <a:p>
            <a:pPr>
              <a:buFont typeface="Arial" panose="020B0604020202020204" pitchFamily="34" charset="0"/>
              <a:buChar char="•"/>
            </a:pPr>
            <a:r>
              <a:rPr lang="ja-JP" altLang="en-US" sz="2400" dirty="0"/>
              <a:t>ワードの分割</a:t>
            </a:r>
            <a:endParaRPr lang="en-US" altLang="ja-JP" sz="2400" dirty="0"/>
          </a:p>
          <a:p>
            <a:pPr lvl="1"/>
            <a:r>
              <a:rPr lang="ja-JP" altLang="en-US" sz="2200" dirty="0"/>
              <a:t>区切り文字</a:t>
            </a:r>
            <a:r>
              <a:rPr lang="ja-JP" altLang="en-US" sz="2000" dirty="0"/>
              <a:t>による分割 </a:t>
            </a:r>
            <a:r>
              <a:rPr lang="en-US" altLang="ja-JP" sz="2200" dirty="0"/>
              <a:t>	</a:t>
            </a:r>
            <a:r>
              <a:rPr lang="ja-JP" altLang="en-US" sz="2000" dirty="0"/>
              <a:t>（例：</a:t>
            </a:r>
            <a:r>
              <a:rPr lang="en-US" altLang="ja-JP" sz="2000" dirty="0" err="1"/>
              <a:t>snake</a:t>
            </a:r>
            <a:r>
              <a:rPr lang="en-US" altLang="ja-JP" sz="2000" dirty="0" err="1">
                <a:solidFill>
                  <a:srgbClr val="FF0000"/>
                </a:solidFill>
              </a:rPr>
              <a:t>_</a:t>
            </a:r>
            <a:r>
              <a:rPr lang="en-US" altLang="ja-JP" sz="2000" dirty="0" err="1"/>
              <a:t>case</a:t>
            </a:r>
            <a:r>
              <a:rPr lang="ja-JP" altLang="en-US" sz="2000" dirty="0"/>
              <a:t> → </a:t>
            </a:r>
            <a:r>
              <a:rPr lang="en-US" altLang="ja-JP" sz="2000" dirty="0"/>
              <a:t>snake + case </a:t>
            </a:r>
            <a:r>
              <a:rPr lang="ja-JP" altLang="en-US" sz="2000" dirty="0"/>
              <a:t>）</a:t>
            </a:r>
            <a:endParaRPr lang="en-US" altLang="ja-JP" sz="2200" dirty="0"/>
          </a:p>
          <a:p>
            <a:pPr lvl="1"/>
            <a:r>
              <a:rPr lang="ja-JP" altLang="en-US" sz="2200" dirty="0"/>
              <a:t>大文字</a:t>
            </a:r>
            <a:r>
              <a:rPr lang="ja-JP" altLang="en-US" sz="2000" dirty="0"/>
              <a:t>に</a:t>
            </a:r>
            <a:r>
              <a:rPr lang="ja-JP" altLang="en-US" sz="2000"/>
              <a:t>よる分割</a:t>
            </a:r>
            <a:r>
              <a:rPr lang="en-US" altLang="ja-JP" sz="2000" dirty="0"/>
              <a:t>	</a:t>
            </a:r>
            <a:r>
              <a:rPr lang="en-US" altLang="ja-JP" sz="2200" dirty="0"/>
              <a:t>	</a:t>
            </a:r>
            <a:r>
              <a:rPr lang="ja-JP" altLang="en-US" sz="2000" dirty="0"/>
              <a:t>（例：</a:t>
            </a:r>
            <a:r>
              <a:rPr lang="en-US" altLang="ja-JP" sz="2000" dirty="0" err="1">
                <a:solidFill>
                  <a:srgbClr val="FF0000"/>
                </a:solidFill>
              </a:rPr>
              <a:t>C</a:t>
            </a:r>
            <a:r>
              <a:rPr lang="en-US" altLang="ja-JP" sz="2000" dirty="0" err="1"/>
              <a:t>amel</a:t>
            </a:r>
            <a:r>
              <a:rPr lang="en-US" altLang="ja-JP" sz="2000" dirty="0" err="1">
                <a:solidFill>
                  <a:srgbClr val="FF0000"/>
                </a:solidFill>
              </a:rPr>
              <a:t>C</a:t>
            </a:r>
            <a:r>
              <a:rPr lang="en-US" altLang="ja-JP" sz="2000" dirty="0" err="1"/>
              <a:t>ase</a:t>
            </a:r>
            <a:r>
              <a:rPr lang="ja-JP" altLang="en-US" sz="2000" dirty="0"/>
              <a:t> → </a:t>
            </a:r>
            <a:r>
              <a:rPr lang="en-US" altLang="ja-JP" sz="2000" dirty="0"/>
              <a:t>camel + case </a:t>
            </a:r>
            <a:r>
              <a:rPr lang="ja-JP" altLang="en-US" sz="2000" dirty="0"/>
              <a:t>）</a:t>
            </a:r>
            <a:endParaRPr lang="en-US" altLang="ja-JP" sz="2200" dirty="0"/>
          </a:p>
          <a:p>
            <a:pPr>
              <a:buFont typeface="Arial" panose="020B0604020202020204" pitchFamily="34" charset="0"/>
              <a:buChar char="•"/>
            </a:pPr>
            <a:r>
              <a:rPr lang="ja-JP" altLang="en-US" sz="2400" dirty="0"/>
              <a:t>ワードの置換</a:t>
            </a:r>
            <a:endParaRPr lang="en-US" altLang="ja-JP" sz="2400" dirty="0"/>
          </a:p>
          <a:p>
            <a:pPr lvl="1"/>
            <a:r>
              <a:rPr lang="en-US" altLang="ja-JP" sz="2000" dirty="0"/>
              <a:t>2 </a:t>
            </a:r>
            <a:r>
              <a:rPr lang="ja-JP" altLang="en-US" sz="2000" dirty="0"/>
              <a:t>文字以下の識別子は同一のメタワードとして置換</a:t>
            </a:r>
            <a:endParaRPr lang="en-US" altLang="ja-JP" sz="2000" dirty="0"/>
          </a:p>
          <a:p>
            <a:pPr marL="914400" lvl="2" indent="0">
              <a:buNone/>
            </a:pPr>
            <a:r>
              <a:rPr lang="en-US" altLang="ja-JP" sz="1600" dirty="0" err="1"/>
              <a:t>i</a:t>
            </a:r>
            <a:r>
              <a:rPr lang="ja-JP" altLang="en-US" sz="1600" dirty="0" err="1"/>
              <a:t>，</a:t>
            </a:r>
            <a:r>
              <a:rPr lang="en-US" altLang="ja-JP" sz="1600" dirty="0"/>
              <a:t>j</a:t>
            </a:r>
            <a:r>
              <a:rPr lang="ja-JP" altLang="en-US" sz="1600" dirty="0"/>
              <a:t> や </a:t>
            </a:r>
            <a:r>
              <a:rPr lang="en-US" altLang="ja-JP" sz="1600" dirty="0"/>
              <a:t>i1</a:t>
            </a:r>
            <a:r>
              <a:rPr lang="ja-JP" altLang="en-US" sz="1600" dirty="0" err="1"/>
              <a:t>，</a:t>
            </a:r>
            <a:r>
              <a:rPr lang="en-US" altLang="ja-JP" sz="1600" dirty="0"/>
              <a:t>i2 </a:t>
            </a:r>
            <a:r>
              <a:rPr lang="ja-JP" altLang="en-US" sz="1600" dirty="0"/>
              <a:t>等の識別子は意味情報が込められていない</a:t>
            </a:r>
            <a:endParaRPr lang="en-US" altLang="ja-JP" sz="1600" dirty="0"/>
          </a:p>
          <a:p>
            <a:pPr marL="0" indent="0">
              <a:buNone/>
            </a:pPr>
            <a:endParaRPr lang="ja-JP" altLang="en-US" sz="2800" dirty="0"/>
          </a:p>
          <a:p>
            <a:endParaRPr lang="ja-JP" altLang="en-US" sz="2800"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52</a:t>
            </a:fld>
            <a:endParaRPr lang="en-US" altLang="ja-JP" dirty="0"/>
          </a:p>
        </p:txBody>
      </p:sp>
    </p:spTree>
    <p:extLst>
      <p:ext uri="{BB962C8B-B14F-4D97-AF65-F5344CB8AC3E}">
        <p14:creationId xmlns:p14="http://schemas.microsoft.com/office/powerpoint/2010/main" val="11582694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特徴ベクトルの計算</a:t>
            </a:r>
            <a:endParaRPr kumimoji="1" lang="ja-JP" altLang="en-US" dirty="0"/>
          </a:p>
        </p:txBody>
      </p:sp>
      <p:sp>
        <p:nvSpPr>
          <p:cNvPr id="3" name="コンテンツ プレースホルダー 2"/>
          <p:cNvSpPr>
            <a:spLocks noGrp="1"/>
          </p:cNvSpPr>
          <p:nvPr>
            <p:ph idx="1"/>
          </p:nvPr>
        </p:nvSpPr>
        <p:spPr/>
        <p:txBody>
          <a:bodyPr>
            <a:normAutofit/>
          </a:bodyPr>
          <a:lstStyle/>
          <a:p>
            <a:pPr>
              <a:spcBef>
                <a:spcPts val="600"/>
              </a:spcBef>
              <a:spcAft>
                <a:spcPts val="600"/>
              </a:spcAft>
            </a:pPr>
            <a:r>
              <a:rPr lang="en-US" altLang="ja-JP" dirty="0"/>
              <a:t>TF-IDF</a:t>
            </a:r>
            <a:r>
              <a:rPr lang="ja-JP" altLang="en-US"/>
              <a:t> 法</a:t>
            </a:r>
            <a:r>
              <a:rPr lang="en-US" altLang="ja-JP" dirty="0"/>
              <a:t> </a:t>
            </a:r>
            <a:r>
              <a:rPr lang="ja-JP" altLang="en-US" dirty="0"/>
              <a:t>を利用</a:t>
            </a:r>
            <a:endParaRPr lang="en-US" altLang="ja-JP" dirty="0"/>
          </a:p>
          <a:p>
            <a:pPr lvl="1">
              <a:spcBef>
                <a:spcPts val="600"/>
              </a:spcBef>
              <a:spcAft>
                <a:spcPts val="600"/>
              </a:spcAft>
            </a:pPr>
            <a:r>
              <a:rPr lang="ja-JP" altLang="en-US" dirty="0"/>
              <a:t>文書中の単語に関する重み付けの手法</a:t>
            </a:r>
            <a:endParaRPr lang="en-US" altLang="ja-JP" dirty="0"/>
          </a:p>
          <a:p>
            <a:pPr lvl="1">
              <a:spcBef>
                <a:spcPts val="600"/>
              </a:spcBef>
              <a:spcAft>
                <a:spcPts val="600"/>
              </a:spcAft>
            </a:pPr>
            <a:r>
              <a:rPr lang="en-US" altLang="ja-JP" dirty="0"/>
              <a:t>TF </a:t>
            </a:r>
            <a:r>
              <a:rPr lang="ja-JP" altLang="en-US" dirty="0"/>
              <a:t>値と </a:t>
            </a:r>
            <a:r>
              <a:rPr lang="en-US" altLang="ja-JP" dirty="0"/>
              <a:t>IDF </a:t>
            </a:r>
            <a:r>
              <a:rPr lang="ja-JP" altLang="en-US" dirty="0"/>
              <a:t>値の積で表される</a:t>
            </a:r>
            <a:endParaRPr lang="en-US" altLang="ja-JP" dirty="0"/>
          </a:p>
          <a:p>
            <a:pPr marL="0" indent="0">
              <a:buNone/>
            </a:pPr>
            <a:endParaRPr lang="en-US" altLang="ja-JP"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53</a:t>
            </a:fld>
            <a:endParaRPr lang="en-US" altLang="ja-JP" dirty="0"/>
          </a:p>
        </p:txBody>
      </p:sp>
      <p:sp>
        <p:nvSpPr>
          <p:cNvPr id="25" name="下矢印 24"/>
          <p:cNvSpPr/>
          <p:nvPr/>
        </p:nvSpPr>
        <p:spPr bwMode="auto">
          <a:xfrm>
            <a:off x="4785970" y="4371615"/>
            <a:ext cx="2620060" cy="543036"/>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ja-JP" altLang="en-US" dirty="0"/>
          </a:p>
        </p:txBody>
      </p:sp>
      <p:sp>
        <p:nvSpPr>
          <p:cNvPr id="26" name="角丸四角形 25"/>
          <p:cNvSpPr/>
          <p:nvPr/>
        </p:nvSpPr>
        <p:spPr bwMode="auto">
          <a:xfrm>
            <a:off x="3344543" y="5006874"/>
            <a:ext cx="5502917" cy="992331"/>
          </a:xfrm>
          <a:prstGeom prst="round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lvl="1" algn="ctr">
              <a:lnSpc>
                <a:spcPct val="150000"/>
              </a:lnSpc>
              <a:defRPr/>
            </a:pPr>
            <a:r>
              <a:rPr lang="ja-JP" altLang="en-US" sz="2000" dirty="0">
                <a:solidFill>
                  <a:schemeClr val="tx1">
                    <a:lumMod val="90000"/>
                    <a:lumOff val="10000"/>
                  </a:schemeClr>
                </a:solidFill>
                <a:latin typeface="+mn-ea"/>
                <a:ea typeface="+mn-ea"/>
              </a:rPr>
              <a:t>各ワードの重みを特徴量として</a:t>
            </a:r>
            <a:endParaRPr lang="en-US" altLang="ja-JP" sz="2000" dirty="0">
              <a:solidFill>
                <a:schemeClr val="tx1">
                  <a:lumMod val="90000"/>
                  <a:lumOff val="10000"/>
                </a:schemeClr>
              </a:solidFill>
              <a:latin typeface="+mn-ea"/>
              <a:ea typeface="+mn-ea"/>
            </a:endParaRPr>
          </a:p>
          <a:p>
            <a:pPr lvl="1" algn="ctr">
              <a:lnSpc>
                <a:spcPct val="150000"/>
              </a:lnSpc>
              <a:defRPr/>
            </a:pPr>
            <a:r>
              <a:rPr lang="ja-JP" altLang="en-US" sz="2000" dirty="0">
                <a:solidFill>
                  <a:schemeClr val="tx1">
                    <a:lumMod val="90000"/>
                    <a:lumOff val="10000"/>
                  </a:schemeClr>
                </a:solidFill>
                <a:latin typeface="+mn-ea"/>
                <a:ea typeface="+mn-ea"/>
              </a:rPr>
              <a:t>各コードブロックを特徴ベクトルに変換</a:t>
            </a:r>
            <a:endParaRPr lang="en-US" altLang="ja-JP" sz="2000" dirty="0">
              <a:solidFill>
                <a:schemeClr val="tx1">
                  <a:lumMod val="90000"/>
                  <a:lumOff val="10000"/>
                </a:schemeClr>
              </a:solidFill>
              <a:latin typeface="+mn-ea"/>
              <a:ea typeface="+mn-ea"/>
            </a:endParaRPr>
          </a:p>
        </p:txBody>
      </p:sp>
      <p:grpSp>
        <p:nvGrpSpPr>
          <p:cNvPr id="5" name="グループ化 4"/>
          <p:cNvGrpSpPr/>
          <p:nvPr/>
        </p:nvGrpSpPr>
        <p:grpSpPr>
          <a:xfrm>
            <a:off x="3344543" y="3124768"/>
            <a:ext cx="5502917" cy="1154625"/>
            <a:chOff x="1955350" y="2958143"/>
            <a:chExt cx="5798760" cy="1216699"/>
          </a:xfrm>
        </p:grpSpPr>
        <p:sp>
          <p:nvSpPr>
            <p:cNvPr id="27" name="角丸四角形 26"/>
            <p:cNvSpPr/>
            <p:nvPr/>
          </p:nvSpPr>
          <p:spPr bwMode="auto">
            <a:xfrm>
              <a:off x="1955350" y="3190308"/>
              <a:ext cx="2634764" cy="984534"/>
            </a:xfrm>
            <a:prstGeom prst="round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lang="en-US" altLang="ja-JP" sz="800" dirty="0">
                <a:latin typeface="+mn-lt"/>
              </a:endParaRPr>
            </a:p>
            <a:p>
              <a:pPr algn="ctr" eaLnBrk="1" hangingPunct="1">
                <a:defRPr/>
              </a:pPr>
              <a:r>
                <a:rPr lang="ja-JP" altLang="en-US" sz="1800" dirty="0">
                  <a:latin typeface="+mj-ea"/>
                  <a:ea typeface="+mj-ea"/>
                </a:rPr>
                <a:t>コードブロック中の</a:t>
              </a:r>
              <a:endParaRPr lang="en-US" altLang="ja-JP" sz="1800" dirty="0">
                <a:latin typeface="+mj-ea"/>
                <a:ea typeface="+mj-ea"/>
              </a:endParaRPr>
            </a:p>
            <a:p>
              <a:pPr algn="ctr" eaLnBrk="1" hangingPunct="1">
                <a:defRPr/>
              </a:pPr>
              <a:r>
                <a:rPr kumimoji="0" lang="ja-JP" altLang="en-US" sz="1800" dirty="0">
                  <a:latin typeface="+mj-ea"/>
                  <a:ea typeface="+mj-ea"/>
                </a:rPr>
                <a:t>ワードの出現頻度</a:t>
              </a:r>
            </a:p>
          </p:txBody>
        </p:sp>
        <p:sp>
          <p:nvSpPr>
            <p:cNvPr id="28" name="角丸四角形 27"/>
            <p:cNvSpPr/>
            <p:nvPr/>
          </p:nvSpPr>
          <p:spPr bwMode="auto">
            <a:xfrm>
              <a:off x="5119346" y="3200158"/>
              <a:ext cx="2634764" cy="966624"/>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en-US" altLang="ja-JP" sz="600" dirty="0">
                <a:latin typeface="+mn-lt"/>
              </a:endParaRPr>
            </a:p>
            <a:p>
              <a:pPr algn="ctr" eaLnBrk="1" hangingPunct="1">
                <a:defRPr/>
              </a:pPr>
              <a:r>
                <a:rPr kumimoji="0" lang="ja-JP" altLang="en-US" sz="1800" dirty="0">
                  <a:latin typeface="+mj-ea"/>
                  <a:ea typeface="+mj-ea"/>
                </a:rPr>
                <a:t>ソースコード全体の</a:t>
              </a:r>
              <a:endParaRPr kumimoji="0" lang="en-US" altLang="ja-JP" sz="1800" dirty="0">
                <a:latin typeface="+mj-ea"/>
                <a:ea typeface="+mj-ea"/>
              </a:endParaRPr>
            </a:p>
            <a:p>
              <a:pPr algn="ctr" eaLnBrk="1" hangingPunct="1">
                <a:defRPr/>
              </a:pPr>
              <a:r>
                <a:rPr lang="ja-JP" altLang="en-US" sz="1800" dirty="0">
                  <a:latin typeface="+mj-ea"/>
                  <a:ea typeface="+mj-ea"/>
                </a:rPr>
                <a:t>ワードの希少さ</a:t>
              </a:r>
              <a:endParaRPr kumimoji="0" lang="ja-JP" altLang="en-US" sz="1800" dirty="0">
                <a:latin typeface="+mj-ea"/>
                <a:ea typeface="+mj-ea"/>
              </a:endParaRPr>
            </a:p>
          </p:txBody>
        </p:sp>
        <p:sp>
          <p:nvSpPr>
            <p:cNvPr id="29" name="テキスト ボックス 11"/>
            <p:cNvSpPr txBox="1"/>
            <p:nvPr/>
          </p:nvSpPr>
          <p:spPr>
            <a:xfrm>
              <a:off x="4590114" y="3358253"/>
              <a:ext cx="529232" cy="681079"/>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3600" dirty="0">
                  <a:solidFill>
                    <a:schemeClr val="tx2"/>
                  </a:solidFill>
                </a:rPr>
                <a:t>×</a:t>
              </a:r>
              <a:endParaRPr lang="ja-JP" altLang="en-US" sz="3600" dirty="0">
                <a:solidFill>
                  <a:schemeClr val="tx2"/>
                </a:solidFill>
              </a:endParaRPr>
            </a:p>
          </p:txBody>
        </p:sp>
        <p:sp>
          <p:nvSpPr>
            <p:cNvPr id="30" name="正方形/長方形 29"/>
            <p:cNvSpPr/>
            <p:nvPr/>
          </p:nvSpPr>
          <p:spPr>
            <a:xfrm>
              <a:off x="2804726" y="2958143"/>
              <a:ext cx="936012" cy="389188"/>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r>
                <a:rPr lang="en-US" altLang="ja-JP" sz="1800" b="1" dirty="0">
                  <a:solidFill>
                    <a:schemeClr val="bg1"/>
                  </a:solidFill>
                  <a:latin typeface="+mn-lt"/>
                </a:rPr>
                <a:t>TF</a:t>
              </a:r>
              <a:r>
                <a:rPr lang="ja-JP" altLang="en-US" sz="1800" b="1" dirty="0">
                  <a:solidFill>
                    <a:schemeClr val="bg1"/>
                  </a:solidFill>
                  <a:latin typeface="+mn-lt"/>
                </a:rPr>
                <a:t> 値</a:t>
              </a:r>
              <a:endParaRPr lang="ja-JP" altLang="en-US" sz="1800" dirty="0">
                <a:solidFill>
                  <a:schemeClr val="bg1"/>
                </a:solidFill>
                <a:latin typeface="+mn-lt"/>
              </a:endParaRPr>
            </a:p>
          </p:txBody>
        </p:sp>
        <p:sp>
          <p:nvSpPr>
            <p:cNvPr id="31" name="正方形/長方形 30"/>
            <p:cNvSpPr/>
            <p:nvPr/>
          </p:nvSpPr>
          <p:spPr>
            <a:xfrm>
              <a:off x="5978108" y="2958143"/>
              <a:ext cx="998644" cy="38918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800" b="1" dirty="0">
                  <a:solidFill>
                    <a:schemeClr val="bg1"/>
                  </a:solidFill>
                  <a:latin typeface="+mn-lt"/>
                </a:rPr>
                <a:t>IDF</a:t>
              </a:r>
              <a:r>
                <a:rPr lang="ja-JP" altLang="en-US" sz="1800" b="1" dirty="0">
                  <a:solidFill>
                    <a:schemeClr val="bg1"/>
                  </a:solidFill>
                  <a:latin typeface="+mn-lt"/>
                </a:rPr>
                <a:t> 値</a:t>
              </a:r>
              <a:endParaRPr lang="ja-JP" altLang="en-US" sz="1800" dirty="0">
                <a:solidFill>
                  <a:schemeClr val="bg1"/>
                </a:solidFill>
                <a:latin typeface="+mn-lt"/>
              </a:endParaRPr>
            </a:p>
          </p:txBody>
        </p:sp>
      </p:grpSp>
    </p:spTree>
    <p:extLst>
      <p:ext uri="{BB962C8B-B14F-4D97-AF65-F5344CB8AC3E}">
        <p14:creationId xmlns:p14="http://schemas.microsoft.com/office/powerpoint/2010/main" val="1669937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特徴ベクトルのクラスタリング</a:t>
            </a:r>
          </a:p>
        </p:txBody>
      </p:sp>
      <p:sp>
        <p:nvSpPr>
          <p:cNvPr id="3" name="コンテンツ プレースホルダー 2"/>
          <p:cNvSpPr>
            <a:spLocks noGrp="1"/>
          </p:cNvSpPr>
          <p:nvPr>
            <p:ph idx="1"/>
          </p:nvPr>
        </p:nvSpPr>
        <p:spPr/>
        <p:txBody>
          <a:bodyPr/>
          <a:lstStyle/>
          <a:p>
            <a:pPr>
              <a:spcBef>
                <a:spcPts val="600"/>
              </a:spcBef>
              <a:spcAft>
                <a:spcPts val="600"/>
              </a:spcAft>
            </a:pPr>
            <a:r>
              <a:rPr lang="en-US" altLang="ja-JP" dirty="0"/>
              <a:t>LSH</a:t>
            </a:r>
            <a:r>
              <a:rPr lang="ja-JP" altLang="en-US" dirty="0"/>
              <a:t> </a:t>
            </a:r>
            <a:r>
              <a:rPr lang="en-US" altLang="ja-JP" dirty="0"/>
              <a:t>(Locality-Sensitive Hashing)</a:t>
            </a:r>
            <a:r>
              <a:rPr lang="ja-JP" altLang="en-US"/>
              <a:t>  </a:t>
            </a:r>
            <a:r>
              <a:rPr lang="ja-JP" altLang="en-US" dirty="0"/>
              <a:t>を利用</a:t>
            </a:r>
            <a:endParaRPr lang="en-US" altLang="ja-JP" dirty="0"/>
          </a:p>
          <a:p>
            <a:pPr lvl="1">
              <a:spcBef>
                <a:spcPts val="600"/>
              </a:spcBef>
              <a:spcAft>
                <a:spcPts val="600"/>
              </a:spcAft>
            </a:pPr>
            <a:r>
              <a:rPr lang="ja-JP" altLang="en-US" dirty="0"/>
              <a:t>近似最近傍探索アルゴリズムの</a:t>
            </a:r>
            <a:r>
              <a:rPr lang="en-US" altLang="ja-JP" dirty="0"/>
              <a:t>1</a:t>
            </a:r>
            <a:r>
              <a:rPr lang="ja-JP" altLang="en-US" dirty="0"/>
              <a:t>つ</a:t>
            </a:r>
            <a:endParaRPr lang="en-US" altLang="ja-JP" dirty="0"/>
          </a:p>
          <a:p>
            <a:pPr lvl="2">
              <a:spcBef>
                <a:spcPts val="600"/>
              </a:spcBef>
              <a:spcAft>
                <a:spcPts val="600"/>
              </a:spcAft>
            </a:pPr>
            <a:r>
              <a:rPr lang="ja-JP" altLang="en-US" sz="1800" dirty="0"/>
              <a:t>ハッシュ関数を用いて高速にクラスタリング可能</a:t>
            </a:r>
            <a:endParaRPr lang="en-US" altLang="ja-JP" sz="1800" dirty="0"/>
          </a:p>
          <a:p>
            <a:pPr lvl="1">
              <a:spcBef>
                <a:spcPts val="600"/>
              </a:spcBef>
              <a:spcAft>
                <a:spcPts val="600"/>
              </a:spcAft>
            </a:pPr>
            <a:r>
              <a:rPr lang="ja-JP" altLang="en-US" dirty="0"/>
              <a:t>クローンペアの候補を絞り，高速に検出できる</a:t>
            </a:r>
            <a:endParaRPr lang="en-US" altLang="ja-JP" sz="2000" dirty="0"/>
          </a:p>
          <a:p>
            <a:pPr lvl="1"/>
            <a:endParaRPr lang="en-US" altLang="ja-JP" sz="2000" dirty="0"/>
          </a:p>
          <a:p>
            <a:pPr lvl="1"/>
            <a:endParaRPr lang="en-US" altLang="ja-JP" sz="2000"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54</a:t>
            </a:fld>
            <a:endParaRPr lang="en-US" altLang="ja-JP" dirty="0"/>
          </a:p>
        </p:txBody>
      </p:sp>
      <p:sp>
        <p:nvSpPr>
          <p:cNvPr id="8" name="テキスト ボックス 4"/>
          <p:cNvSpPr txBox="1"/>
          <p:nvPr/>
        </p:nvSpPr>
        <p:spPr>
          <a:xfrm>
            <a:off x="2576004" y="5643762"/>
            <a:ext cx="3203004" cy="338554"/>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a:latin typeface="+mn-lt"/>
              </a:rPr>
              <a:t>各コードブロックの特徴ベクトル</a:t>
            </a:r>
          </a:p>
        </p:txBody>
      </p:sp>
      <p:sp>
        <p:nvSpPr>
          <p:cNvPr id="9" name="右矢印 8"/>
          <p:cNvSpPr/>
          <p:nvPr/>
        </p:nvSpPr>
        <p:spPr bwMode="auto">
          <a:xfrm>
            <a:off x="5986965" y="4350806"/>
            <a:ext cx="1450440" cy="440600"/>
          </a:xfrm>
          <a:prstGeom prst="rightArrow">
            <a:avLst>
              <a:gd name="adj1" fmla="val 50000"/>
              <a:gd name="adj2" fmla="val 72137"/>
            </a:avLst>
          </a:prstGeom>
          <a:solidFill>
            <a:schemeClr val="accent2"/>
          </a:solidFill>
          <a:ln w="9525" cap="flat" cmpd="sng" algn="ctr">
            <a:solidFill>
              <a:schemeClr val="accent2"/>
            </a:solidFill>
            <a:prstDash val="solid"/>
            <a:round/>
            <a:headEnd type="none" w="med" len="med"/>
            <a:tailEnd type="none" w="med" len="med"/>
          </a:ln>
          <a:effectLst/>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endParaRPr kumimoji="0" lang="ja-JP" altLang="en-US" dirty="0">
              <a:solidFill>
                <a:schemeClr val="bg2">
                  <a:lumMod val="50000"/>
                </a:schemeClr>
              </a:solidFill>
            </a:endParaRPr>
          </a:p>
        </p:txBody>
      </p:sp>
      <p:sp>
        <p:nvSpPr>
          <p:cNvPr id="10" name="角丸四角形 9"/>
          <p:cNvSpPr/>
          <p:nvPr/>
        </p:nvSpPr>
        <p:spPr bwMode="auto">
          <a:xfrm>
            <a:off x="5961103" y="5017286"/>
            <a:ext cx="1465145" cy="488381"/>
          </a:xfrm>
          <a:prstGeom prst="round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eaLnBrk="1" hangingPunct="1">
              <a:defRPr/>
            </a:pPr>
            <a:r>
              <a:rPr kumimoji="0" lang="ja-JP" altLang="en-US" sz="1600" dirty="0">
                <a:latin typeface="+mn-lt"/>
              </a:rPr>
              <a:t>クラスタリング</a:t>
            </a:r>
            <a:endParaRPr kumimoji="0" lang="en-US" altLang="ja-JP" sz="1600" dirty="0">
              <a:latin typeface="+mn-lt"/>
            </a:endParaRPr>
          </a:p>
        </p:txBody>
      </p:sp>
      <p:sp>
        <p:nvSpPr>
          <p:cNvPr id="11" name="テキスト ボックス 15"/>
          <p:cNvSpPr txBox="1"/>
          <p:nvPr/>
        </p:nvSpPr>
        <p:spPr>
          <a:xfrm>
            <a:off x="7250457" y="5643762"/>
            <a:ext cx="2536710" cy="338554"/>
          </a:xfrm>
          <a:prstGeom prst="rect">
            <a:avLst/>
          </a:prstGeom>
          <a:noFill/>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defRPr/>
            </a:pPr>
            <a:r>
              <a:rPr lang="ja-JP" altLang="en-US" sz="1600" dirty="0">
                <a:latin typeface="+mn-lt"/>
              </a:rPr>
              <a:t>コードブロックのクラスタ</a:t>
            </a:r>
          </a:p>
        </p:txBody>
      </p:sp>
      <p:sp>
        <p:nvSpPr>
          <p:cNvPr id="12" name="角丸四角形 11"/>
          <p:cNvSpPr/>
          <p:nvPr/>
        </p:nvSpPr>
        <p:spPr>
          <a:xfrm>
            <a:off x="7811987" y="3554984"/>
            <a:ext cx="1413653" cy="832448"/>
          </a:xfrm>
          <a:prstGeom prst="roundRect">
            <a:avLst/>
          </a:prstGeom>
          <a:solidFill>
            <a:schemeClr val="accent5">
              <a:lumMod val="60000"/>
              <a:lumOff val="4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lvl="1" indent="-188913"/>
            <a:r>
              <a:rPr lang="en-US" altLang="ja-JP" sz="1600" kern="0" dirty="0">
                <a:solidFill>
                  <a:schemeClr val="tx1"/>
                </a:solidFill>
                <a:ea typeface="HGSｺﾞｼｯｸM" panose="020B0600000000000000" pitchFamily="50" charset="-128"/>
              </a:rPr>
              <a:t>Block</a:t>
            </a:r>
            <a:r>
              <a:rPr lang="ja-JP" altLang="en-US" sz="1600" kern="0" dirty="0">
                <a:solidFill>
                  <a:schemeClr val="tx1"/>
                </a:solidFill>
                <a:ea typeface="HGSｺﾞｼｯｸM" panose="020B0600000000000000" pitchFamily="50" charset="-128"/>
              </a:rPr>
              <a:t> </a:t>
            </a:r>
            <a:r>
              <a:rPr lang="en-US" altLang="ja-JP" sz="1600" kern="0" dirty="0">
                <a:solidFill>
                  <a:schemeClr val="tx1"/>
                </a:solidFill>
                <a:ea typeface="HGSｺﾞｼｯｸM" panose="020B0600000000000000" pitchFamily="50" charset="-128"/>
              </a:rPr>
              <a:t>A</a:t>
            </a:r>
          </a:p>
          <a:p>
            <a:pPr lvl="1" indent="-188913"/>
            <a:r>
              <a:rPr lang="en-US" altLang="ja-JP" sz="1600" kern="0" dirty="0">
                <a:solidFill>
                  <a:schemeClr val="tx1"/>
                </a:solidFill>
                <a:ea typeface="HGSｺﾞｼｯｸM" panose="020B0600000000000000" pitchFamily="50" charset="-128"/>
              </a:rPr>
              <a:t>Block</a:t>
            </a:r>
            <a:r>
              <a:rPr lang="ja-JP" altLang="en-US" sz="1600" kern="0" dirty="0">
                <a:solidFill>
                  <a:schemeClr val="tx1"/>
                </a:solidFill>
                <a:ea typeface="HGSｺﾞｼｯｸM" panose="020B0600000000000000" pitchFamily="50" charset="-128"/>
              </a:rPr>
              <a:t> </a:t>
            </a:r>
            <a:r>
              <a:rPr lang="en-US" altLang="ja-JP" sz="1600" kern="0" dirty="0">
                <a:solidFill>
                  <a:schemeClr val="tx1"/>
                </a:solidFill>
                <a:ea typeface="HGSｺﾞｼｯｸM" panose="020B0600000000000000" pitchFamily="50" charset="-128"/>
              </a:rPr>
              <a:t>D</a:t>
            </a:r>
          </a:p>
          <a:p>
            <a:pPr lvl="1" indent="-188913"/>
            <a:r>
              <a:rPr lang="en-US" altLang="ja-JP" sz="1600" kern="0" dirty="0">
                <a:solidFill>
                  <a:schemeClr val="tx1"/>
                </a:solidFill>
                <a:ea typeface="HGSｺﾞｼｯｸM" panose="020B0600000000000000" pitchFamily="50" charset="-128"/>
              </a:rPr>
              <a:t>Block F</a:t>
            </a:r>
            <a:endParaRPr lang="ja-JP" altLang="en-US" sz="1600" kern="0" dirty="0">
              <a:solidFill>
                <a:schemeClr val="tx1"/>
              </a:solidFill>
              <a:ea typeface="HGSｺﾞｼｯｸM" panose="020B0600000000000000" pitchFamily="50" charset="-128"/>
            </a:endParaRPr>
          </a:p>
        </p:txBody>
      </p:sp>
      <p:sp>
        <p:nvSpPr>
          <p:cNvPr id="13" name="角丸四角形 12"/>
          <p:cNvSpPr/>
          <p:nvPr/>
        </p:nvSpPr>
        <p:spPr>
          <a:xfrm>
            <a:off x="7811987" y="4754779"/>
            <a:ext cx="1405165" cy="750886"/>
          </a:xfrm>
          <a:prstGeom prst="roundRect">
            <a:avLst/>
          </a:prstGeom>
          <a:solidFill>
            <a:schemeClr val="accent5">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lvl="1" indent="-188913"/>
            <a:r>
              <a:rPr lang="en-US" altLang="ja-JP" sz="1600" dirty="0">
                <a:solidFill>
                  <a:schemeClr val="tx1"/>
                </a:solidFill>
                <a:ea typeface="HGSｺﾞｼｯｸM" panose="020B0600000000000000" pitchFamily="50" charset="-128"/>
              </a:rPr>
              <a:t>Block</a:t>
            </a:r>
            <a:r>
              <a:rPr lang="ja-JP" altLang="en-US" sz="1600" dirty="0">
                <a:solidFill>
                  <a:schemeClr val="tx1"/>
                </a:solidFill>
                <a:ea typeface="HGSｺﾞｼｯｸM" panose="020B0600000000000000" pitchFamily="50" charset="-128"/>
              </a:rPr>
              <a:t> </a:t>
            </a:r>
            <a:r>
              <a:rPr lang="en-US" altLang="ja-JP" sz="1600" dirty="0">
                <a:solidFill>
                  <a:schemeClr val="tx1"/>
                </a:solidFill>
                <a:ea typeface="HGSｺﾞｼｯｸM" panose="020B0600000000000000" pitchFamily="50" charset="-128"/>
              </a:rPr>
              <a:t>B</a:t>
            </a:r>
          </a:p>
          <a:p>
            <a:pPr lvl="1" indent="-188913"/>
            <a:r>
              <a:rPr lang="en-US" altLang="ja-JP" sz="1600" dirty="0">
                <a:solidFill>
                  <a:schemeClr val="tx1"/>
                </a:solidFill>
                <a:ea typeface="HGSｺﾞｼｯｸM" panose="020B0600000000000000" pitchFamily="50" charset="-128"/>
              </a:rPr>
              <a:t>Block</a:t>
            </a:r>
            <a:r>
              <a:rPr lang="ja-JP" altLang="en-US" sz="1600" dirty="0">
                <a:solidFill>
                  <a:schemeClr val="tx1"/>
                </a:solidFill>
                <a:ea typeface="HGSｺﾞｼｯｸM" panose="020B0600000000000000" pitchFamily="50" charset="-128"/>
              </a:rPr>
              <a:t> </a:t>
            </a:r>
            <a:r>
              <a:rPr lang="en-US" altLang="ja-JP" sz="1600" dirty="0">
                <a:solidFill>
                  <a:schemeClr val="tx1"/>
                </a:solidFill>
                <a:ea typeface="HGSｺﾞｼｯｸM" panose="020B0600000000000000" pitchFamily="50" charset="-128"/>
              </a:rPr>
              <a:t>C</a:t>
            </a:r>
          </a:p>
          <a:p>
            <a:pPr lvl="1" indent="-188913"/>
            <a:r>
              <a:rPr lang="en-US" altLang="ja-JP" sz="1600" dirty="0">
                <a:solidFill>
                  <a:schemeClr val="tx1"/>
                </a:solidFill>
                <a:ea typeface="HGSｺﾞｼｯｸM" panose="020B0600000000000000" pitchFamily="50" charset="-128"/>
              </a:rPr>
              <a:t>Block E</a:t>
            </a:r>
          </a:p>
        </p:txBody>
      </p:sp>
      <p:graphicFrame>
        <p:nvGraphicFramePr>
          <p:cNvPr id="5" name="表 4"/>
          <p:cNvGraphicFramePr>
            <a:graphicFrameLocks noGrp="1"/>
          </p:cNvGraphicFramePr>
          <p:nvPr/>
        </p:nvGraphicFramePr>
        <p:xfrm>
          <a:off x="2791375" y="3554984"/>
          <a:ext cx="2772262" cy="2007516"/>
        </p:xfrm>
        <a:graphic>
          <a:graphicData uri="http://schemas.openxmlformats.org/drawingml/2006/table">
            <a:tbl>
              <a:tblPr firstRow="1" bandRow="1">
                <a:tableStyleId>{72833802-FEF1-4C79-8D5D-14CF1EAF98D9}</a:tableStyleId>
              </a:tblPr>
              <a:tblGrid>
                <a:gridCol w="1386131">
                  <a:extLst>
                    <a:ext uri="{9D8B030D-6E8A-4147-A177-3AD203B41FA5}">
                      <a16:colId xmlns:a16="http://schemas.microsoft.com/office/drawing/2014/main" val="20000"/>
                    </a:ext>
                  </a:extLst>
                </a:gridCol>
                <a:gridCol w="1386131">
                  <a:extLst>
                    <a:ext uri="{9D8B030D-6E8A-4147-A177-3AD203B41FA5}">
                      <a16:colId xmlns:a16="http://schemas.microsoft.com/office/drawing/2014/main" val="20001"/>
                    </a:ext>
                  </a:extLst>
                </a:gridCol>
              </a:tblGrid>
              <a:tr h="286788">
                <a:tc>
                  <a:txBody>
                    <a:bodyPr/>
                    <a:lstStyle/>
                    <a:p>
                      <a:pPr algn="ctr"/>
                      <a:r>
                        <a:rPr kumimoji="1" lang="ja-JP" altLang="en-US" sz="1200" dirty="0">
                          <a:latin typeface="+mn-ea"/>
                          <a:ea typeface="+mn-ea"/>
                        </a:rPr>
                        <a:t>コードブロック名</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ja-JP" altLang="en-US" sz="1200" dirty="0">
                          <a:latin typeface="+mn-ea"/>
                          <a:ea typeface="+mn-ea"/>
                        </a:rPr>
                        <a:t>特徴ベクトル</a:t>
                      </a:r>
                      <a:endParaRPr kumimoji="1" lang="ja-JP" altLang="en-US" sz="1200" dirty="0">
                        <a:solidFill>
                          <a:schemeClr val="tx1"/>
                        </a:solidFill>
                        <a:latin typeface="+mn-ea"/>
                        <a:ea typeface="+mn-ea"/>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0"/>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A</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(5,4,2,1,…)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1"/>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B</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2"/>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C</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(0,0,2,2,…)</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3"/>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D</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(3,4,2,1,…)</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4"/>
                  </a:ext>
                </a:extLst>
              </a:tr>
              <a:tr h="286788">
                <a:tc>
                  <a:txBody>
                    <a:bodyPr/>
                    <a:lstStyle/>
                    <a:p>
                      <a:pPr lvl="1" algn="l"/>
                      <a:r>
                        <a:rPr kumimoji="1" lang="en-US" altLang="ja-JP" sz="1400" dirty="0">
                          <a:latin typeface="+mn-lt"/>
                          <a:ea typeface="HGSｺﾞｼｯｸM" panose="020B0600000000000000" pitchFamily="50" charset="-128"/>
                        </a:rPr>
                        <a:t>Block</a:t>
                      </a:r>
                      <a:r>
                        <a:rPr kumimoji="1" lang="ja-JP" altLang="en-US" sz="1400" dirty="0">
                          <a:latin typeface="+mn-lt"/>
                          <a:ea typeface="HGSｺﾞｼｯｸM" panose="020B0600000000000000" pitchFamily="50" charset="-128"/>
                        </a:rPr>
                        <a:t> </a:t>
                      </a:r>
                      <a:r>
                        <a:rPr kumimoji="1" lang="en-US" altLang="ja-JP" sz="1400" dirty="0">
                          <a:latin typeface="+mn-lt"/>
                          <a:ea typeface="HGSｺﾞｼｯｸM" panose="020B0600000000000000" pitchFamily="50" charset="-128"/>
                        </a:rPr>
                        <a:t>E</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(5,4,2,3,…)</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5"/>
                  </a:ext>
                </a:extLst>
              </a:tr>
              <a:tr h="286788">
                <a:tc>
                  <a:txBody>
                    <a:bodyPr/>
                    <a:lstStyle/>
                    <a:p>
                      <a:pPr lvl="0" algn="ctr"/>
                      <a:r>
                        <a:rPr kumimoji="1" lang="en-US" altLang="ja-JP" sz="1400" dirty="0">
                          <a:latin typeface="+mn-lt"/>
                          <a:ea typeface="HGSｺﾞｼｯｸM" panose="020B0600000000000000" pitchFamily="50" charset="-128"/>
                        </a:rPr>
                        <a:t>…</a:t>
                      </a: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tc>
                  <a:txBody>
                    <a:bodyPr/>
                    <a:lstStyle/>
                    <a:p>
                      <a:pPr algn="ctr"/>
                      <a:r>
                        <a:rPr kumimoji="1" lang="en-US" altLang="ja-JP" sz="1400" dirty="0">
                          <a:latin typeface="+mn-lt"/>
                          <a:ea typeface="HGSｺﾞｼｯｸM" panose="020B0600000000000000" pitchFamily="50" charset="-128"/>
                        </a:rPr>
                        <a:t>…</a:t>
                      </a:r>
                      <a:endParaRPr kumimoji="1" lang="ja-JP" altLang="en-US" sz="1400" dirty="0">
                        <a:latin typeface="+mn-lt"/>
                        <a:ea typeface="HGSｺﾞｼｯｸM" panose="020B0600000000000000" pitchFamily="50" charset="-128"/>
                      </a:endParaRPr>
                    </a:p>
                  </a:txBody>
                  <a:tcPr marL="0" marR="0" marT="0" marB="0" anchor="ctr">
                    <a:lnL w="6350" cap="flat" cmpd="sng" algn="ctr">
                      <a:solidFill>
                        <a:schemeClr val="tx2"/>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4524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LSH (Locality-Sensitive Hashing) </a:t>
            </a:r>
            <a:endParaRPr lang="ja-JP" altLang="en-US" sz="3600" dirty="0"/>
          </a:p>
        </p:txBody>
      </p:sp>
      <p:sp>
        <p:nvSpPr>
          <p:cNvPr id="3" name="コンテンツ プレースホルダー 2"/>
          <p:cNvSpPr>
            <a:spLocks noGrp="1"/>
          </p:cNvSpPr>
          <p:nvPr>
            <p:ph idx="1"/>
          </p:nvPr>
        </p:nvSpPr>
        <p:spPr/>
        <p:txBody>
          <a:bodyPr>
            <a:normAutofit/>
          </a:bodyPr>
          <a:lstStyle/>
          <a:p>
            <a:r>
              <a:rPr lang="en-US" altLang="ja-JP" dirty="0"/>
              <a:t>LSH </a:t>
            </a:r>
            <a:r>
              <a:rPr lang="ja-JP" altLang="en-US" dirty="0"/>
              <a:t>とは</a:t>
            </a:r>
            <a:endParaRPr lang="en-US" altLang="ja-JP" dirty="0"/>
          </a:p>
          <a:p>
            <a:pPr lvl="1"/>
            <a:r>
              <a:rPr lang="en-US" altLang="ja-JP" dirty="0"/>
              <a:t>2 </a:t>
            </a:r>
            <a:r>
              <a:rPr lang="ja-JP" altLang="en-US" dirty="0"/>
              <a:t>点が </a:t>
            </a:r>
            <a:r>
              <a:rPr lang="ja-JP" altLang="en-US" dirty="0">
                <a:solidFill>
                  <a:srgbClr val="FF0000"/>
                </a:solidFill>
              </a:rPr>
              <a:t>近い</a:t>
            </a:r>
            <a:r>
              <a:rPr lang="ja-JP" altLang="en-US" dirty="0"/>
              <a:t>  ⇒  同じハッシュ値を取る確率が </a:t>
            </a:r>
            <a:r>
              <a:rPr lang="ja-JP" altLang="en-US" dirty="0">
                <a:solidFill>
                  <a:srgbClr val="FF0000"/>
                </a:solidFill>
              </a:rPr>
              <a:t>高い</a:t>
            </a:r>
            <a:endParaRPr lang="en-US" altLang="ja-JP" dirty="0">
              <a:solidFill>
                <a:srgbClr val="FF0000"/>
              </a:solidFill>
            </a:endParaRPr>
          </a:p>
          <a:p>
            <a:pPr lvl="1"/>
            <a:r>
              <a:rPr lang="en-US" altLang="ja-JP" dirty="0"/>
              <a:t>2</a:t>
            </a:r>
            <a:r>
              <a:rPr lang="ja-JP" altLang="en-US" dirty="0"/>
              <a:t> 点が </a:t>
            </a:r>
            <a:r>
              <a:rPr lang="ja-JP" altLang="en-US" dirty="0">
                <a:solidFill>
                  <a:srgbClr val="0070C0"/>
                </a:solidFill>
              </a:rPr>
              <a:t>遠い</a:t>
            </a:r>
            <a:r>
              <a:rPr lang="ja-JP" altLang="en-US" dirty="0"/>
              <a:t>  ⇒  同じハッシュ値を取る確率が </a:t>
            </a:r>
            <a:r>
              <a:rPr lang="ja-JP" altLang="en-US" dirty="0">
                <a:solidFill>
                  <a:srgbClr val="0070C0"/>
                </a:solidFill>
              </a:rPr>
              <a:t>低い</a:t>
            </a:r>
            <a:endParaRPr lang="en-US" altLang="ja-JP" dirty="0">
              <a:solidFill>
                <a:srgbClr val="0070C0"/>
              </a:solidFill>
            </a:endParaRPr>
          </a:p>
          <a:p>
            <a:pPr lvl="1"/>
            <a:endParaRPr lang="ja-JP" altLang="en-US"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55</a:t>
            </a:fld>
            <a:endParaRPr lang="en-US" altLang="ja-JP" dirty="0"/>
          </a:p>
        </p:txBody>
      </p:sp>
      <p:graphicFrame>
        <p:nvGraphicFramePr>
          <p:cNvPr id="6" name="表 5"/>
          <p:cNvGraphicFramePr>
            <a:graphicFrameLocks noGrp="1"/>
          </p:cNvGraphicFramePr>
          <p:nvPr/>
        </p:nvGraphicFramePr>
        <p:xfrm>
          <a:off x="1981200" y="4275609"/>
          <a:ext cx="7660428" cy="673642"/>
        </p:xfrm>
        <a:graphic>
          <a:graphicData uri="http://schemas.openxmlformats.org/drawingml/2006/table">
            <a:tbl>
              <a:tblPr firstRow="1" bandRow="1">
                <a:tableStyleId>{5940675A-B579-460E-94D1-54222C63F5DA}</a:tableStyleId>
              </a:tblPr>
              <a:tblGrid>
                <a:gridCol w="1394083">
                  <a:extLst>
                    <a:ext uri="{9D8B030D-6E8A-4147-A177-3AD203B41FA5}">
                      <a16:colId xmlns:a16="http://schemas.microsoft.com/office/drawing/2014/main" val="20000"/>
                    </a:ext>
                  </a:extLst>
                </a:gridCol>
                <a:gridCol w="1253269">
                  <a:extLst>
                    <a:ext uri="{9D8B030D-6E8A-4147-A177-3AD203B41FA5}">
                      <a16:colId xmlns:a16="http://schemas.microsoft.com/office/drawing/2014/main" val="20001"/>
                    </a:ext>
                  </a:extLst>
                </a:gridCol>
                <a:gridCol w="1253269">
                  <a:extLst>
                    <a:ext uri="{9D8B030D-6E8A-4147-A177-3AD203B41FA5}">
                      <a16:colId xmlns:a16="http://schemas.microsoft.com/office/drawing/2014/main" val="20002"/>
                    </a:ext>
                  </a:extLst>
                </a:gridCol>
                <a:gridCol w="1253269">
                  <a:extLst>
                    <a:ext uri="{9D8B030D-6E8A-4147-A177-3AD203B41FA5}">
                      <a16:colId xmlns:a16="http://schemas.microsoft.com/office/drawing/2014/main" val="20003"/>
                    </a:ext>
                  </a:extLst>
                </a:gridCol>
                <a:gridCol w="1253269">
                  <a:extLst>
                    <a:ext uri="{9D8B030D-6E8A-4147-A177-3AD203B41FA5}">
                      <a16:colId xmlns:a16="http://schemas.microsoft.com/office/drawing/2014/main" val="20004"/>
                    </a:ext>
                  </a:extLst>
                </a:gridCol>
                <a:gridCol w="1253269">
                  <a:extLst>
                    <a:ext uri="{9D8B030D-6E8A-4147-A177-3AD203B41FA5}">
                      <a16:colId xmlns:a16="http://schemas.microsoft.com/office/drawing/2014/main" val="20005"/>
                    </a:ext>
                  </a:extLst>
                </a:gridCol>
              </a:tblGrid>
              <a:tr h="383343">
                <a:tc>
                  <a:txBody>
                    <a:bodyPr/>
                    <a:lstStyle/>
                    <a:p>
                      <a:r>
                        <a:rPr kumimoji="1" lang="en-US" altLang="ja-JP" sz="1900" dirty="0"/>
                        <a:t>Hash Table</a:t>
                      </a:r>
                      <a:endParaRPr kumimoji="1" lang="ja-JP" altLang="en-US" sz="1900" dirty="0"/>
                    </a:p>
                  </a:txBody>
                  <a:tcPr marL="94523" marR="94523" marT="47261" marB="47261">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900" dirty="0"/>
                    </a:p>
                  </a:txBody>
                  <a:tcPr marL="94523" marR="94523" marT="47261" marB="472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円/楕円 6"/>
          <p:cNvSpPr/>
          <p:nvPr/>
        </p:nvSpPr>
        <p:spPr>
          <a:xfrm>
            <a:off x="4190798" y="3635814"/>
            <a:ext cx="1472140"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0" name="円/楕円 9"/>
          <p:cNvSpPr/>
          <p:nvPr/>
        </p:nvSpPr>
        <p:spPr>
          <a:xfrm>
            <a:off x="6233748" y="3635814"/>
            <a:ext cx="1547535" cy="63895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1" name="円/楕円 10"/>
          <p:cNvSpPr/>
          <p:nvPr/>
        </p:nvSpPr>
        <p:spPr>
          <a:xfrm>
            <a:off x="8358347" y="3626987"/>
            <a:ext cx="1467174" cy="638953"/>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1600" dirty="0"/>
              <a:t>Point B</a:t>
            </a:r>
            <a:endParaRPr lang="ja-JP" altLang="en-US" sz="1600" dirty="0"/>
          </a:p>
        </p:txBody>
      </p:sp>
      <p:sp>
        <p:nvSpPr>
          <p:cNvPr id="18" name="曲折矢印 17"/>
          <p:cNvSpPr/>
          <p:nvPr/>
        </p:nvSpPr>
        <p:spPr>
          <a:xfrm rot="5400000">
            <a:off x="5568678" y="3849717"/>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00">
              <a:solidFill>
                <a:schemeClr val="tx1"/>
              </a:solidFill>
            </a:endParaRPr>
          </a:p>
        </p:txBody>
      </p:sp>
      <p:sp>
        <p:nvSpPr>
          <p:cNvPr id="19" name="曲折矢印 18"/>
          <p:cNvSpPr/>
          <p:nvPr/>
        </p:nvSpPr>
        <p:spPr>
          <a:xfrm rot="16200000" flipH="1">
            <a:off x="5996902" y="3849717"/>
            <a:ext cx="543905" cy="531584"/>
          </a:xfrm>
          <a:prstGeom prst="bentArrow">
            <a:avLst>
              <a:gd name="adj1" fmla="val 16060"/>
              <a:gd name="adj2" fmla="val 25000"/>
              <a:gd name="adj3" fmla="val 30960"/>
              <a:gd name="adj4" fmla="val 4375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sz="1600">
              <a:solidFill>
                <a:schemeClr val="tx1"/>
              </a:solidFill>
            </a:endParaRPr>
          </a:p>
        </p:txBody>
      </p:sp>
      <p:sp>
        <p:nvSpPr>
          <p:cNvPr id="20" name="曲折矢印 19"/>
          <p:cNvSpPr/>
          <p:nvPr/>
        </p:nvSpPr>
        <p:spPr>
          <a:xfrm rot="16200000" flipH="1">
            <a:off x="8103289" y="3840890"/>
            <a:ext cx="543907" cy="531586"/>
          </a:xfrm>
          <a:prstGeom prst="bentArrow">
            <a:avLst>
              <a:gd name="adj1" fmla="val 16060"/>
              <a:gd name="adj2" fmla="val 25000"/>
              <a:gd name="adj3" fmla="val 30960"/>
              <a:gd name="adj4" fmla="val 4375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1600">
              <a:solidFill>
                <a:schemeClr val="tx1"/>
              </a:solidFill>
            </a:endParaRPr>
          </a:p>
        </p:txBody>
      </p:sp>
      <p:sp>
        <p:nvSpPr>
          <p:cNvPr id="14" name="角丸四角形 13"/>
          <p:cNvSpPr/>
          <p:nvPr/>
        </p:nvSpPr>
        <p:spPr bwMode="auto">
          <a:xfrm>
            <a:off x="2633019" y="5103342"/>
            <a:ext cx="6925962" cy="698155"/>
          </a:xfrm>
          <a:prstGeom prst="round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lnSpc>
                <a:spcPct val="150000"/>
              </a:lnSpc>
              <a:defRPr/>
            </a:pPr>
            <a:r>
              <a:rPr lang="ja-JP" altLang="en-US" sz="2800" dirty="0">
                <a:solidFill>
                  <a:schemeClr val="tx1">
                    <a:lumMod val="90000"/>
                    <a:lumOff val="10000"/>
                  </a:schemeClr>
                </a:solidFill>
                <a:latin typeface="+mn-ea"/>
                <a:ea typeface="+mn-ea"/>
              </a:rPr>
              <a:t>同じハッシュ値を取る  ⇒  同じクラスタ</a:t>
            </a:r>
          </a:p>
        </p:txBody>
      </p:sp>
    </p:spTree>
    <p:extLst>
      <p:ext uri="{BB962C8B-B14F-4D97-AF65-F5344CB8AC3E}">
        <p14:creationId xmlns:p14="http://schemas.microsoft.com/office/powerpoint/2010/main" val="10181984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FALCONN</a:t>
            </a:r>
            <a:r>
              <a:rPr lang="ja-JP" altLang="en-US" sz="3600" dirty="0"/>
              <a:t> ライブラリ</a:t>
            </a:r>
          </a:p>
        </p:txBody>
      </p:sp>
      <p:sp>
        <p:nvSpPr>
          <p:cNvPr id="3" name="コンテンツ プレースホルダー 2"/>
          <p:cNvSpPr>
            <a:spLocks noGrp="1"/>
          </p:cNvSpPr>
          <p:nvPr>
            <p:ph idx="1"/>
          </p:nvPr>
        </p:nvSpPr>
        <p:spPr/>
        <p:txBody>
          <a:bodyPr/>
          <a:lstStyle/>
          <a:p>
            <a:pPr>
              <a:spcBef>
                <a:spcPts val="600"/>
              </a:spcBef>
              <a:spcAft>
                <a:spcPts val="600"/>
              </a:spcAft>
            </a:pPr>
            <a:r>
              <a:rPr lang="en-US" altLang="ja-JP" sz="2400" dirty="0"/>
              <a:t>FALCONN</a:t>
            </a:r>
            <a:r>
              <a:rPr lang="ja-JP" altLang="en-US" sz="2400"/>
              <a:t> ライブラリ ＊</a:t>
            </a:r>
            <a:endParaRPr lang="en-US" altLang="ja-JP" sz="2400" dirty="0"/>
          </a:p>
          <a:p>
            <a:pPr lvl="1">
              <a:spcBef>
                <a:spcPts val="600"/>
              </a:spcBef>
              <a:spcAft>
                <a:spcPts val="600"/>
              </a:spcAft>
            </a:pPr>
            <a:r>
              <a:rPr lang="en-US" altLang="ja-JP" sz="2000" dirty="0"/>
              <a:t>Multi-Probe LSH</a:t>
            </a:r>
            <a:r>
              <a:rPr lang="ja-JP" altLang="en-US" sz="2000" dirty="0"/>
              <a:t> を組み合わせた </a:t>
            </a:r>
            <a:r>
              <a:rPr lang="en-US" altLang="ja-JP" sz="2000" dirty="0"/>
              <a:t>LSH</a:t>
            </a:r>
            <a:r>
              <a:rPr lang="ja-JP" altLang="en-US" sz="2000" dirty="0"/>
              <a:t> の実装</a:t>
            </a:r>
            <a:endParaRPr lang="en-US" altLang="ja-JP" sz="2000" dirty="0"/>
          </a:p>
          <a:p>
            <a:pPr>
              <a:spcBef>
                <a:spcPts val="600"/>
              </a:spcBef>
              <a:spcAft>
                <a:spcPts val="600"/>
              </a:spcAft>
            </a:pPr>
            <a:r>
              <a:rPr lang="en-US" altLang="ja-JP" sz="2400" dirty="0"/>
              <a:t>Multi-Probe LSH [4]</a:t>
            </a:r>
          </a:p>
          <a:p>
            <a:pPr lvl="1">
              <a:spcBef>
                <a:spcPts val="600"/>
              </a:spcBef>
              <a:spcAft>
                <a:spcPts val="600"/>
              </a:spcAft>
            </a:pPr>
            <a:r>
              <a:rPr lang="ja-JP" altLang="en-US" sz="2000" dirty="0"/>
              <a:t>空間的に近接したハッシュ値も探索</a:t>
            </a:r>
            <a:endParaRPr lang="en-US" altLang="ja-JP" sz="2000" dirty="0"/>
          </a:p>
          <a:p>
            <a:pPr marL="457200" lvl="1" indent="0">
              <a:spcBef>
                <a:spcPts val="600"/>
              </a:spcBef>
              <a:spcAft>
                <a:spcPts val="600"/>
              </a:spcAft>
              <a:buNone/>
            </a:pPr>
            <a:r>
              <a:rPr lang="en-US" altLang="ja-JP" sz="2000" dirty="0"/>
              <a:t>	</a:t>
            </a:r>
            <a:r>
              <a:rPr lang="ja-JP" altLang="en-US" sz="2000" dirty="0"/>
              <a:t>⇒ 従来の </a:t>
            </a:r>
            <a:r>
              <a:rPr lang="en-US" altLang="ja-JP" sz="2000" dirty="0"/>
              <a:t>LSH</a:t>
            </a:r>
            <a:r>
              <a:rPr lang="ja-JP" altLang="en-US" sz="2000" dirty="0"/>
              <a:t> より高速かつメモリ使用量削減</a:t>
            </a:r>
            <a:endParaRPr lang="en-US" altLang="ja-JP" sz="2000" dirty="0"/>
          </a:p>
          <a:p>
            <a:pPr lvl="1"/>
            <a:endParaRPr lang="en-US" altLang="ja-JP"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56</a:t>
            </a:fld>
            <a:endParaRPr lang="en-US" altLang="ja-JP" dirty="0"/>
          </a:p>
        </p:txBody>
      </p:sp>
      <p:graphicFrame>
        <p:nvGraphicFramePr>
          <p:cNvPr id="6" name="表 5"/>
          <p:cNvGraphicFramePr>
            <a:graphicFrameLocks noGrp="1"/>
          </p:cNvGraphicFramePr>
          <p:nvPr/>
        </p:nvGraphicFramePr>
        <p:xfrm>
          <a:off x="2297197" y="5192770"/>
          <a:ext cx="7410579" cy="640080"/>
        </p:xfrm>
        <a:graphic>
          <a:graphicData uri="http://schemas.openxmlformats.org/drawingml/2006/table">
            <a:tbl>
              <a:tblPr firstRow="1" bandRow="1">
                <a:tableStyleId>{5940675A-B579-460E-94D1-54222C63F5DA}</a:tableStyleId>
              </a:tblPr>
              <a:tblGrid>
                <a:gridCol w="1501899">
                  <a:extLst>
                    <a:ext uri="{9D8B030D-6E8A-4147-A177-3AD203B41FA5}">
                      <a16:colId xmlns:a16="http://schemas.microsoft.com/office/drawing/2014/main" val="20000"/>
                    </a:ext>
                  </a:extLst>
                </a:gridCol>
                <a:gridCol w="1181736">
                  <a:extLst>
                    <a:ext uri="{9D8B030D-6E8A-4147-A177-3AD203B41FA5}">
                      <a16:colId xmlns:a16="http://schemas.microsoft.com/office/drawing/2014/main" val="20001"/>
                    </a:ext>
                  </a:extLst>
                </a:gridCol>
                <a:gridCol w="1181736">
                  <a:extLst>
                    <a:ext uri="{9D8B030D-6E8A-4147-A177-3AD203B41FA5}">
                      <a16:colId xmlns:a16="http://schemas.microsoft.com/office/drawing/2014/main" val="20002"/>
                    </a:ext>
                  </a:extLst>
                </a:gridCol>
                <a:gridCol w="1181736">
                  <a:extLst>
                    <a:ext uri="{9D8B030D-6E8A-4147-A177-3AD203B41FA5}">
                      <a16:colId xmlns:a16="http://schemas.microsoft.com/office/drawing/2014/main" val="20003"/>
                    </a:ext>
                  </a:extLst>
                </a:gridCol>
                <a:gridCol w="1181736">
                  <a:extLst>
                    <a:ext uri="{9D8B030D-6E8A-4147-A177-3AD203B41FA5}">
                      <a16:colId xmlns:a16="http://schemas.microsoft.com/office/drawing/2014/main" val="20004"/>
                    </a:ext>
                  </a:extLst>
                </a:gridCol>
                <a:gridCol w="1181736">
                  <a:extLst>
                    <a:ext uri="{9D8B030D-6E8A-4147-A177-3AD203B41FA5}">
                      <a16:colId xmlns:a16="http://schemas.microsoft.com/office/drawing/2014/main" val="20005"/>
                    </a:ext>
                  </a:extLst>
                </a:gridCol>
              </a:tblGrid>
              <a:tr h="370840">
                <a:tc>
                  <a:txBody>
                    <a:bodyPr/>
                    <a:lstStyle/>
                    <a:p>
                      <a:r>
                        <a:rPr kumimoji="1" lang="en-US" altLang="ja-JP" dirty="0"/>
                        <a:t>Hash Table</a:t>
                      </a:r>
                      <a:r>
                        <a:rPr kumimoji="1" lang="ja-JP" altLang="en-US" dirty="0"/>
                        <a:t> </a:t>
                      </a:r>
                      <a:r>
                        <a:rPr kumimoji="1" lang="en-US" altLang="ja-JP" dirty="0"/>
                        <a:t>A</a:t>
                      </a:r>
                      <a:endParaRPr kumimoji="1" lang="ja-JP" altLang="en-US" dirty="0"/>
                    </a:p>
                  </a:txBody>
                  <a:tcPr>
                    <a:lnL w="952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7" name="円/楕円 6"/>
          <p:cNvSpPr/>
          <p:nvPr/>
        </p:nvSpPr>
        <p:spPr>
          <a:xfrm>
            <a:off x="4529547" y="4227428"/>
            <a:ext cx="127709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0" name="円/楕円 9"/>
          <p:cNvSpPr/>
          <p:nvPr/>
        </p:nvSpPr>
        <p:spPr>
          <a:xfrm>
            <a:off x="6459664" y="4227428"/>
            <a:ext cx="1277094" cy="618114"/>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a:t>Point A’</a:t>
            </a:r>
            <a:endParaRPr lang="ja-JP" altLang="en-US" sz="1600" dirty="0"/>
          </a:p>
        </p:txBody>
      </p:sp>
      <p:sp>
        <p:nvSpPr>
          <p:cNvPr id="11" name="円/楕円 10"/>
          <p:cNvSpPr/>
          <p:nvPr/>
        </p:nvSpPr>
        <p:spPr>
          <a:xfrm>
            <a:off x="8981542" y="4227428"/>
            <a:ext cx="1277094" cy="618114"/>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sz="1600" dirty="0"/>
              <a:t>Point B</a:t>
            </a:r>
            <a:endParaRPr lang="ja-JP" altLang="en-US" sz="1600" dirty="0"/>
          </a:p>
        </p:txBody>
      </p:sp>
      <p:sp>
        <p:nvSpPr>
          <p:cNvPr id="9" name="角丸四角形 8"/>
          <p:cNvSpPr/>
          <p:nvPr/>
        </p:nvSpPr>
        <p:spPr>
          <a:xfrm>
            <a:off x="4854664" y="5167252"/>
            <a:ext cx="2622459" cy="658981"/>
          </a:xfrm>
          <a:prstGeom prst="round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600"/>
          </a:p>
        </p:txBody>
      </p:sp>
      <p:sp>
        <p:nvSpPr>
          <p:cNvPr id="8" name="右矢印 7"/>
          <p:cNvSpPr/>
          <p:nvPr/>
        </p:nvSpPr>
        <p:spPr>
          <a:xfrm rot="2792048">
            <a:off x="5330607" y="5059798"/>
            <a:ext cx="727301" cy="208063"/>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ja-JP" altLang="en-US" sz="1600"/>
          </a:p>
        </p:txBody>
      </p:sp>
      <p:sp>
        <p:nvSpPr>
          <p:cNvPr id="17" name="右矢印 16"/>
          <p:cNvSpPr/>
          <p:nvPr/>
        </p:nvSpPr>
        <p:spPr>
          <a:xfrm rot="18807952" flipH="1">
            <a:off x="6214771" y="5059797"/>
            <a:ext cx="727301" cy="208063"/>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ja-JP" altLang="en-US" sz="1600"/>
          </a:p>
        </p:txBody>
      </p:sp>
      <p:sp>
        <p:nvSpPr>
          <p:cNvPr id="23" name="右矢印 22"/>
          <p:cNvSpPr/>
          <p:nvPr/>
        </p:nvSpPr>
        <p:spPr>
          <a:xfrm rot="18807952" flipH="1">
            <a:off x="8805962" y="5052840"/>
            <a:ext cx="727301" cy="208063"/>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ja-JP" altLang="en-US" sz="1600"/>
          </a:p>
        </p:txBody>
      </p:sp>
      <p:sp>
        <p:nvSpPr>
          <p:cNvPr id="25" name="テキスト ボックス 24"/>
          <p:cNvSpPr txBox="1"/>
          <p:nvPr/>
        </p:nvSpPr>
        <p:spPr>
          <a:xfrm>
            <a:off x="2270089" y="6147943"/>
            <a:ext cx="7651822" cy="351504"/>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r>
              <a:rPr lang="ja-JP" altLang="en-US" sz="1200">
                <a:solidFill>
                  <a:schemeClr val="tx1">
                    <a:lumMod val="75000"/>
                    <a:lumOff val="25000"/>
                  </a:schemeClr>
                </a:solidFill>
              </a:rPr>
              <a:t>＊</a:t>
            </a:r>
            <a:r>
              <a:rPr lang="en-US" altLang="ja-JP" sz="1200" dirty="0">
                <a:solidFill>
                  <a:schemeClr val="tx1">
                    <a:lumMod val="75000"/>
                    <a:lumOff val="25000"/>
                  </a:schemeClr>
                </a:solidFill>
              </a:rPr>
              <a:t> https://falconn-lib.org/</a:t>
            </a:r>
          </a:p>
        </p:txBody>
      </p:sp>
    </p:spTree>
    <p:extLst>
      <p:ext uri="{BB962C8B-B14F-4D97-AF65-F5344CB8AC3E}">
        <p14:creationId xmlns:p14="http://schemas.microsoft.com/office/powerpoint/2010/main" val="1405356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特徴ベクトル間の類似度計算</a:t>
            </a:r>
            <a:endParaRPr kumimoji="1" lang="ja-JP" altLang="en-US" dirty="0"/>
          </a:p>
        </p:txBody>
      </p:sp>
      <p:sp>
        <p:nvSpPr>
          <p:cNvPr id="3" name="コンテンツ プレースホルダー 2"/>
          <p:cNvSpPr>
            <a:spLocks noGrp="1"/>
          </p:cNvSpPr>
          <p:nvPr>
            <p:ph idx="1"/>
          </p:nvPr>
        </p:nvSpPr>
        <p:spPr/>
        <p:txBody>
          <a:bodyPr/>
          <a:lstStyle/>
          <a:p>
            <a:r>
              <a:rPr lang="ja-JP" altLang="en-US" dirty="0"/>
              <a:t>各クラスタ内で特徴ベクトル間の類似度を計算</a:t>
            </a:r>
            <a:endParaRPr lang="en-US" altLang="ja-JP" dirty="0"/>
          </a:p>
          <a:p>
            <a:pPr lvl="1"/>
            <a:r>
              <a:rPr lang="ja-JP" altLang="en-US" dirty="0"/>
              <a:t>コサイン類似度を利用</a:t>
            </a:r>
            <a:endParaRPr lang="en-US" altLang="ja-JP" dirty="0"/>
          </a:p>
          <a:p>
            <a:pPr lvl="1"/>
            <a:r>
              <a:rPr lang="ja-JP" altLang="en-US" dirty="0"/>
              <a:t>特徴ベクトル       間の類似度の計算方法</a:t>
            </a: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p:txBody>
      </p:sp>
      <p:sp>
        <p:nvSpPr>
          <p:cNvPr id="4" name="スライド番号プレースホルダー 3"/>
          <p:cNvSpPr>
            <a:spLocks noGrp="1"/>
          </p:cNvSpPr>
          <p:nvPr>
            <p:ph type="sldNum" sz="quarter" idx="4294967295"/>
          </p:nvPr>
        </p:nvSpPr>
        <p:spPr bwMode="auto">
          <a:xfrm>
            <a:off x="11041063" y="6308725"/>
            <a:ext cx="1150937"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8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fld id="{9F5033E9-932D-4E41-95C3-341F9A6DAE17}" type="slidenum">
              <a:rPr lang="en-US" altLang="ja-JP" smtClean="0"/>
              <a:pPr/>
              <a:t>57</a:t>
            </a:fld>
            <a:endParaRPr lang="en-US" altLang="ja-JP" dirty="0"/>
          </a:p>
        </p:txBody>
      </p:sp>
      <p:graphicFrame>
        <p:nvGraphicFramePr>
          <p:cNvPr id="6" name="オブジェクト 5"/>
          <p:cNvGraphicFramePr>
            <a:graphicFrameLocks noChangeAspect="1"/>
          </p:cNvGraphicFramePr>
          <p:nvPr/>
        </p:nvGraphicFramePr>
        <p:xfrm>
          <a:off x="4680014" y="3039567"/>
          <a:ext cx="542226" cy="365687"/>
        </p:xfrm>
        <a:graphic>
          <a:graphicData uri="http://schemas.openxmlformats.org/presentationml/2006/ole">
            <mc:AlternateContent xmlns:mc="http://schemas.openxmlformats.org/markup-compatibility/2006">
              <mc:Choice xmlns:v="urn:schemas-microsoft-com:vml" Requires="v">
                <p:oleObj name="数式" r:id="rId3" imgW="342720" imgH="241200" progId="Equation.3">
                  <p:embed/>
                </p:oleObj>
              </mc:Choice>
              <mc:Fallback>
                <p:oleObj name="数式" r:id="rId3" imgW="342720" imgH="241200" progId="Equation.3">
                  <p:embed/>
                  <p:pic>
                    <p:nvPicPr>
                      <p:cNvPr id="6" name="オブジェクト 5"/>
                      <p:cNvPicPr>
                        <a:picLocks noChangeAspect="1" noChangeArrowheads="1"/>
                      </p:cNvPicPr>
                      <p:nvPr/>
                    </p:nvPicPr>
                    <p:blipFill>
                      <a:blip r:embed="rId4"/>
                      <a:srcRect/>
                      <a:stretch>
                        <a:fillRect/>
                      </a:stretch>
                    </p:blipFill>
                    <p:spPr bwMode="auto">
                      <a:xfrm>
                        <a:off x="4680014" y="3039567"/>
                        <a:ext cx="542226" cy="365687"/>
                      </a:xfrm>
                      <a:prstGeom prst="rect">
                        <a:avLst/>
                      </a:prstGeom>
                      <a:noFill/>
                      <a:ln>
                        <a:noFill/>
                      </a:ln>
                    </p:spPr>
                  </p:pic>
                </p:oleObj>
              </mc:Fallback>
            </mc:AlternateContent>
          </a:graphicData>
        </a:graphic>
      </p:graphicFrame>
      <p:sp>
        <p:nvSpPr>
          <p:cNvPr id="8" name="右矢印 7"/>
          <p:cNvSpPr/>
          <p:nvPr/>
        </p:nvSpPr>
        <p:spPr bwMode="auto">
          <a:xfrm rot="5400000">
            <a:off x="5750260" y="3240980"/>
            <a:ext cx="691480" cy="311434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lgn="ctr"/>
            <a:endParaRPr kumimoji="0" lang="ja-JP" altLang="en-US" dirty="0"/>
          </a:p>
        </p:txBody>
      </p:sp>
      <p:sp>
        <p:nvSpPr>
          <p:cNvPr id="9" name="角丸四角形 8"/>
          <p:cNvSpPr/>
          <p:nvPr/>
        </p:nvSpPr>
        <p:spPr bwMode="auto">
          <a:xfrm>
            <a:off x="3220319" y="5356351"/>
            <a:ext cx="5751362" cy="1100054"/>
          </a:xfrm>
          <a:prstGeom prst="round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b"/>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a:defRPr/>
            </a:pPr>
            <a:r>
              <a:rPr lang="ja-JP" altLang="en-US" sz="2800" dirty="0">
                <a:solidFill>
                  <a:schemeClr val="tx1">
                    <a:lumMod val="90000"/>
                    <a:lumOff val="10000"/>
                  </a:schemeClr>
                </a:solidFill>
                <a:latin typeface="+mn-ea"/>
                <a:ea typeface="+mn-ea"/>
              </a:rPr>
              <a:t>閾値（</a:t>
            </a:r>
            <a:r>
              <a:rPr lang="en-US" altLang="ja-JP" sz="2800" dirty="0">
                <a:solidFill>
                  <a:schemeClr val="tx1">
                    <a:lumMod val="90000"/>
                    <a:lumOff val="10000"/>
                  </a:schemeClr>
                </a:solidFill>
                <a:latin typeface="+mn-ea"/>
                <a:ea typeface="+mn-ea"/>
              </a:rPr>
              <a:t>0.9</a:t>
            </a:r>
            <a:r>
              <a:rPr lang="ja-JP" altLang="en-US" sz="2800" dirty="0">
                <a:solidFill>
                  <a:schemeClr val="tx1">
                    <a:lumMod val="90000"/>
                    <a:lumOff val="10000"/>
                  </a:schemeClr>
                </a:solidFill>
                <a:latin typeface="+mn-ea"/>
                <a:ea typeface="+mn-ea"/>
              </a:rPr>
              <a:t>）以上であれば</a:t>
            </a:r>
            <a:endParaRPr lang="en-US" altLang="ja-JP" sz="2800" dirty="0">
              <a:solidFill>
                <a:schemeClr val="tx1">
                  <a:lumMod val="90000"/>
                  <a:lumOff val="10000"/>
                </a:schemeClr>
              </a:solidFill>
              <a:latin typeface="+mn-ea"/>
              <a:ea typeface="+mn-ea"/>
            </a:endParaRPr>
          </a:p>
          <a:p>
            <a:pPr>
              <a:defRPr/>
            </a:pPr>
            <a:r>
              <a:rPr lang="ja-JP" altLang="en-US" sz="2800" dirty="0">
                <a:solidFill>
                  <a:schemeClr val="tx1">
                    <a:lumMod val="90000"/>
                    <a:lumOff val="10000"/>
                  </a:schemeClr>
                </a:solidFill>
                <a:latin typeface="+mn-ea"/>
                <a:ea typeface="+mn-ea"/>
              </a:rPr>
              <a:t>ブロッククローンペアとして検出</a:t>
            </a:r>
            <a:endParaRPr lang="en-US" altLang="ja-JP" sz="2800" dirty="0">
              <a:solidFill>
                <a:schemeClr val="tx1">
                  <a:lumMod val="90000"/>
                  <a:lumOff val="10000"/>
                </a:schemeClr>
              </a:solidFill>
              <a:latin typeface="+mn-ea"/>
              <a:ea typeface="+mn-ea"/>
            </a:endParaRPr>
          </a:p>
        </p:txBody>
      </p:sp>
      <p:graphicFrame>
        <p:nvGraphicFramePr>
          <p:cNvPr id="5" name="オブジェクト 4"/>
          <p:cNvGraphicFramePr>
            <a:graphicFrameLocks noChangeAspect="1"/>
          </p:cNvGraphicFramePr>
          <p:nvPr/>
        </p:nvGraphicFramePr>
        <p:xfrm>
          <a:off x="3171735" y="3275861"/>
          <a:ext cx="5848530" cy="1123103"/>
        </p:xfrm>
        <a:graphic>
          <a:graphicData uri="http://schemas.openxmlformats.org/presentationml/2006/ole">
            <mc:AlternateContent xmlns:mc="http://schemas.openxmlformats.org/markup-compatibility/2006">
              <mc:Choice xmlns:v="urn:schemas-microsoft-com:vml" Requires="v">
                <p:oleObj name="数式" r:id="rId5" imgW="1968480" imgH="469800" progId="Equation.3">
                  <p:embed/>
                </p:oleObj>
              </mc:Choice>
              <mc:Fallback>
                <p:oleObj name="数式" r:id="rId5" imgW="1968480" imgH="469800" progId="Equation.3">
                  <p:embed/>
                  <p:pic>
                    <p:nvPicPr>
                      <p:cNvPr id="5" name="オブジェクト 4"/>
                      <p:cNvPicPr/>
                      <p:nvPr/>
                    </p:nvPicPr>
                    <p:blipFill>
                      <a:blip r:embed="rId6"/>
                      <a:stretch>
                        <a:fillRect/>
                      </a:stretch>
                    </p:blipFill>
                    <p:spPr>
                      <a:xfrm>
                        <a:off x="3171735" y="3275861"/>
                        <a:ext cx="5848530" cy="1123103"/>
                      </a:xfrm>
                      <a:prstGeom prst="rect">
                        <a:avLst/>
                      </a:prstGeom>
                    </p:spPr>
                  </p:pic>
                </p:oleObj>
              </mc:Fallback>
            </mc:AlternateContent>
          </a:graphicData>
        </a:graphic>
      </p:graphicFrame>
    </p:spTree>
    <p:extLst>
      <p:ext uri="{BB962C8B-B14F-4D97-AF65-F5344CB8AC3E}">
        <p14:creationId xmlns:p14="http://schemas.microsoft.com/office/powerpoint/2010/main" val="42618555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AA52FFE-CBD4-F9E2-8F13-7AA6AF92CD4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39707E8-B0C0-4D57-A0E6-275D458D3CE5}"/>
              </a:ext>
            </a:extLst>
          </p:cNvPr>
          <p:cNvSpPr>
            <a:spLocks noGrp="1"/>
          </p:cNvSpPr>
          <p:nvPr>
            <p:ph type="title"/>
          </p:nvPr>
        </p:nvSpPr>
        <p:spPr/>
        <p:txBody>
          <a:bodyPr/>
          <a:lstStyle/>
          <a:p>
            <a:r>
              <a:rPr lang="en-US" altLang="ja-JP" dirty="0"/>
              <a:t>3</a:t>
            </a:r>
            <a:r>
              <a:rPr lang="ja-JP" altLang="en-US"/>
              <a:t>章 付録</a:t>
            </a:r>
            <a:endParaRPr kumimoji="1" lang="ja-JP" altLang="en-US" dirty="0"/>
          </a:p>
        </p:txBody>
      </p:sp>
      <p:sp>
        <p:nvSpPr>
          <p:cNvPr id="3" name="テキスト プレースホルダー 2">
            <a:extLst>
              <a:ext uri="{FF2B5EF4-FFF2-40B4-BE49-F238E27FC236}">
                <a16:creationId xmlns:a16="http://schemas.microsoft.com/office/drawing/2014/main" id="{617EFBF6-AA4F-6D53-1A29-779785BC193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167642B-F674-A65C-8479-D4152AA192D1}"/>
              </a:ext>
            </a:extLst>
          </p:cNvPr>
          <p:cNvSpPr>
            <a:spLocks noGrp="1"/>
          </p:cNvSpPr>
          <p:nvPr>
            <p:ph type="sldNum" sz="quarter" idx="4"/>
          </p:nvPr>
        </p:nvSpPr>
        <p:spPr/>
        <p:txBody>
          <a:bodyPr/>
          <a:lstStyle/>
          <a:p>
            <a:fld id="{DDF0A04B-3F96-455C-AC58-511E5C06C175}" type="slidenum">
              <a:rPr lang="ja-JP" altLang="en-US" smtClean="0"/>
              <a:pPr/>
              <a:t>58</a:t>
            </a:fld>
            <a:endParaRPr lang="ja-JP" altLang="en-US" dirty="0"/>
          </a:p>
        </p:txBody>
      </p:sp>
    </p:spTree>
    <p:extLst>
      <p:ext uri="{BB962C8B-B14F-4D97-AF65-F5344CB8AC3E}">
        <p14:creationId xmlns:p14="http://schemas.microsoft.com/office/powerpoint/2010/main" val="9283069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1E93D4-BA90-3025-9A7A-43248C49653A}"/>
              </a:ext>
            </a:extLst>
          </p:cNvPr>
          <p:cNvSpPr>
            <a:spLocks noGrp="1"/>
          </p:cNvSpPr>
          <p:nvPr>
            <p:ph type="title"/>
          </p:nvPr>
        </p:nvSpPr>
        <p:spPr/>
        <p:txBody>
          <a:bodyPr/>
          <a:lstStyle/>
          <a:p>
            <a:r>
              <a:rPr kumimoji="1" lang="ja-JP" altLang="en-US" dirty="0"/>
              <a:t>調査に用いるコード片類似性判定法</a:t>
            </a:r>
          </a:p>
        </p:txBody>
      </p:sp>
      <p:sp>
        <p:nvSpPr>
          <p:cNvPr id="4" name="コンテンツ プレースホルダー 3">
            <a:extLst>
              <a:ext uri="{FF2B5EF4-FFF2-40B4-BE49-F238E27FC236}">
                <a16:creationId xmlns:a16="http://schemas.microsoft.com/office/drawing/2014/main" id="{FF5CDF0B-8BC7-B3AC-C168-3358AED2B572}"/>
              </a:ext>
            </a:extLst>
          </p:cNvPr>
          <p:cNvSpPr>
            <a:spLocks noGrp="1"/>
          </p:cNvSpPr>
          <p:nvPr>
            <p:ph idx="10"/>
          </p:nvPr>
        </p:nvSpPr>
        <p:spPr/>
        <p:txBody>
          <a:bodyPr>
            <a:normAutofit lnSpcReduction="10000"/>
          </a:bodyPr>
          <a:lstStyle/>
          <a:p>
            <a:r>
              <a:rPr kumimoji="1" lang="ja-JP" altLang="en-US" dirty="0"/>
              <a:t>情報検索技術に基づくベクトル化手法と深層学習を組み合わせたコード片類似性判定法を調査する</a:t>
            </a:r>
          </a:p>
        </p:txBody>
      </p:sp>
      <p:grpSp>
        <p:nvGrpSpPr>
          <p:cNvPr id="28" name="グループ化 27">
            <a:extLst>
              <a:ext uri="{FF2B5EF4-FFF2-40B4-BE49-F238E27FC236}">
                <a16:creationId xmlns:a16="http://schemas.microsoft.com/office/drawing/2014/main" id="{83DB4C05-8440-6CD4-7B89-62C9AF3B6250}"/>
              </a:ext>
            </a:extLst>
          </p:cNvPr>
          <p:cNvGrpSpPr/>
          <p:nvPr/>
        </p:nvGrpSpPr>
        <p:grpSpPr>
          <a:xfrm>
            <a:off x="2017500" y="3893811"/>
            <a:ext cx="8813239" cy="1526153"/>
            <a:chOff x="159824" y="4579392"/>
            <a:chExt cx="8813239" cy="1526153"/>
          </a:xfrm>
        </p:grpSpPr>
        <p:grpSp>
          <p:nvGrpSpPr>
            <p:cNvPr id="29" name="グループ化 28">
              <a:extLst>
                <a:ext uri="{FF2B5EF4-FFF2-40B4-BE49-F238E27FC236}">
                  <a16:creationId xmlns:a16="http://schemas.microsoft.com/office/drawing/2014/main" id="{6A5ADC92-4A57-D5A1-391A-8A9EF8CBE0BB}"/>
                </a:ext>
              </a:extLst>
            </p:cNvPr>
            <p:cNvGrpSpPr/>
            <p:nvPr/>
          </p:nvGrpSpPr>
          <p:grpSpPr>
            <a:xfrm>
              <a:off x="159824" y="4579392"/>
              <a:ext cx="8813239" cy="1526153"/>
              <a:chOff x="150144" y="4512522"/>
              <a:chExt cx="8813239" cy="1526153"/>
            </a:xfrm>
          </p:grpSpPr>
          <p:sp>
            <p:nvSpPr>
              <p:cNvPr id="31" name="角丸四角形 75">
                <a:extLst>
                  <a:ext uri="{FF2B5EF4-FFF2-40B4-BE49-F238E27FC236}">
                    <a16:creationId xmlns:a16="http://schemas.microsoft.com/office/drawing/2014/main" id="{3B6620AD-C893-60E3-E07E-9848B9E9A7B6}"/>
                  </a:ext>
                </a:extLst>
              </p:cNvPr>
              <p:cNvSpPr/>
              <p:nvPr/>
            </p:nvSpPr>
            <p:spPr>
              <a:xfrm>
                <a:off x="4771895" y="4512522"/>
                <a:ext cx="3223205"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32" name="テキスト ボックス 31">
                <a:extLst>
                  <a:ext uri="{FF2B5EF4-FFF2-40B4-BE49-F238E27FC236}">
                    <a16:creationId xmlns:a16="http://schemas.microsoft.com/office/drawing/2014/main" id="{3302835C-A19F-B30F-7259-4681BF16671A}"/>
                  </a:ext>
                </a:extLst>
              </p:cNvPr>
              <p:cNvSpPr txBox="1"/>
              <p:nvPr/>
            </p:nvSpPr>
            <p:spPr>
              <a:xfrm>
                <a:off x="6488272" y="4582764"/>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類似性判定</a:t>
                </a:r>
              </a:p>
            </p:txBody>
          </p:sp>
          <p:sp>
            <p:nvSpPr>
              <p:cNvPr id="33" name="右矢印 78">
                <a:extLst>
                  <a:ext uri="{FF2B5EF4-FFF2-40B4-BE49-F238E27FC236}">
                    <a16:creationId xmlns:a16="http://schemas.microsoft.com/office/drawing/2014/main" id="{C3582AB6-4A66-7284-F687-0C6D963A499D}"/>
                  </a:ext>
                </a:extLst>
              </p:cNvPr>
              <p:cNvSpPr/>
              <p:nvPr/>
            </p:nvSpPr>
            <p:spPr>
              <a:xfrm>
                <a:off x="6844022" y="5142610"/>
                <a:ext cx="1245634" cy="360608"/>
              </a:xfrm>
              <a:prstGeom prst="rightArrow">
                <a:avLst>
                  <a:gd name="adj1" fmla="val 50000"/>
                  <a:gd name="adj2" fmla="val 1742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4" name="正方形/長方形 33">
                <a:extLst>
                  <a:ext uri="{FF2B5EF4-FFF2-40B4-BE49-F238E27FC236}">
                    <a16:creationId xmlns:a16="http://schemas.microsoft.com/office/drawing/2014/main" id="{6EADF22C-205B-31E9-1FBA-5C1E8CFC856C}"/>
                  </a:ext>
                </a:extLst>
              </p:cNvPr>
              <p:cNvSpPr/>
              <p:nvPr/>
            </p:nvSpPr>
            <p:spPr>
              <a:xfrm>
                <a:off x="150144" y="4996435"/>
                <a:ext cx="793014" cy="648000"/>
              </a:xfrm>
              <a:prstGeom prst="rect">
                <a:avLst/>
              </a:prstGeom>
              <a:solidFill>
                <a:srgbClr val="0C0C0C">
                  <a:lumMod val="25000"/>
                  <a:lumOff val="75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ソースコード</a:t>
                </a:r>
              </a:p>
            </p:txBody>
          </p:sp>
          <p:sp>
            <p:nvSpPr>
              <p:cNvPr id="35" name="正方形/長方形 34">
                <a:extLst>
                  <a:ext uri="{FF2B5EF4-FFF2-40B4-BE49-F238E27FC236}">
                    <a16:creationId xmlns:a16="http://schemas.microsoft.com/office/drawing/2014/main" id="{1FC5663E-C954-E1AB-004D-408B8B529218}"/>
                  </a:ext>
                </a:extLst>
              </p:cNvPr>
              <p:cNvSpPr/>
              <p:nvPr/>
            </p:nvSpPr>
            <p:spPr>
              <a:xfrm>
                <a:off x="8089656" y="4996435"/>
                <a:ext cx="873727" cy="648000"/>
              </a:xfrm>
              <a:prstGeom prst="rect">
                <a:avLst/>
              </a:prstGeom>
              <a:solidFill>
                <a:srgbClr val="4584D3"/>
              </a:solidFill>
              <a:ln>
                <a:noFill/>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類似性判定</a:t>
                </a:r>
                <a:endParaRPr kumimoji="0" lang="en-US" altLang="ja-JP" sz="1600" b="1" i="0" u="none" strike="noStrike" kern="0" cap="none" spc="0" normalizeH="0" baseline="0" noProof="0" dirty="0">
                  <a:ln>
                    <a:noFill/>
                  </a:ln>
                  <a:solidFill>
                    <a:prstClr val="white"/>
                  </a:solidFill>
                  <a:effectLst/>
                  <a:uLnTx/>
                  <a:uFillTx/>
                  <a:latin typeface="Segoe UI"/>
                  <a:ea typeface="メイリオ"/>
                  <a:cs typeface="+mn-cs"/>
                </a:endParaRPr>
              </a:p>
            </p:txBody>
          </p:sp>
          <p:sp>
            <p:nvSpPr>
              <p:cNvPr id="36" name="右矢印 109">
                <a:extLst>
                  <a:ext uri="{FF2B5EF4-FFF2-40B4-BE49-F238E27FC236}">
                    <a16:creationId xmlns:a16="http://schemas.microsoft.com/office/drawing/2014/main" id="{D6A29792-C847-52F7-0F82-D0C9FE333107}"/>
                  </a:ext>
                </a:extLst>
              </p:cNvPr>
              <p:cNvSpPr/>
              <p:nvPr/>
            </p:nvSpPr>
            <p:spPr>
              <a:xfrm>
                <a:off x="943157" y="5142610"/>
                <a:ext cx="1266736" cy="360608"/>
              </a:xfrm>
              <a:prstGeom prst="rightArrow">
                <a:avLst>
                  <a:gd name="adj1" fmla="val 50000"/>
                  <a:gd name="adj2" fmla="val 21825"/>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37" name="右矢印 111">
                <a:extLst>
                  <a:ext uri="{FF2B5EF4-FFF2-40B4-BE49-F238E27FC236}">
                    <a16:creationId xmlns:a16="http://schemas.microsoft.com/office/drawing/2014/main" id="{8FEB1A58-0DFE-FE31-BFD0-3F5AEE613FA2}"/>
                  </a:ext>
                </a:extLst>
              </p:cNvPr>
              <p:cNvSpPr/>
              <p:nvPr/>
            </p:nvSpPr>
            <p:spPr>
              <a:xfrm>
                <a:off x="2857526" y="5140131"/>
                <a:ext cx="1171294" cy="360608"/>
              </a:xfrm>
              <a:prstGeom prst="rightArrow">
                <a:avLst>
                  <a:gd name="adj1" fmla="val 50000"/>
                  <a:gd name="adj2" fmla="val 2417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grpSp>
            <p:nvGrpSpPr>
              <p:cNvPr id="38" name="グループ化 37">
                <a:extLst>
                  <a:ext uri="{FF2B5EF4-FFF2-40B4-BE49-F238E27FC236}">
                    <a16:creationId xmlns:a16="http://schemas.microsoft.com/office/drawing/2014/main" id="{05A817BA-1108-1C23-5E14-CD59031F373D}"/>
                  </a:ext>
                </a:extLst>
              </p:cNvPr>
              <p:cNvGrpSpPr/>
              <p:nvPr/>
            </p:nvGrpSpPr>
            <p:grpSpPr>
              <a:xfrm>
                <a:off x="992015" y="4512522"/>
                <a:ext cx="3731023" cy="1526153"/>
                <a:chOff x="1207674" y="3342062"/>
                <a:chExt cx="3731023" cy="1526153"/>
              </a:xfrm>
            </p:grpSpPr>
            <p:sp>
              <p:nvSpPr>
                <p:cNvPr id="43" name="角丸四角形 154">
                  <a:extLst>
                    <a:ext uri="{FF2B5EF4-FFF2-40B4-BE49-F238E27FC236}">
                      <a16:creationId xmlns:a16="http://schemas.microsoft.com/office/drawing/2014/main" id="{EA9A4827-6290-0ECF-14F9-AB8E27AB3670}"/>
                    </a:ext>
                  </a:extLst>
                </p:cNvPr>
                <p:cNvSpPr/>
                <p:nvPr/>
              </p:nvSpPr>
              <p:spPr>
                <a:xfrm>
                  <a:off x="1207674" y="3342062"/>
                  <a:ext cx="3731023"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44" name="テキスト ボックス 43">
                  <a:extLst>
                    <a:ext uri="{FF2B5EF4-FFF2-40B4-BE49-F238E27FC236}">
                      <a16:creationId xmlns:a16="http://schemas.microsoft.com/office/drawing/2014/main" id="{62BA4A27-9F12-5D0F-B7DA-D6FDF453AFB0}"/>
                    </a:ext>
                  </a:extLst>
                </p:cNvPr>
                <p:cNvSpPr txBox="1"/>
                <p:nvPr/>
              </p:nvSpPr>
              <p:spPr>
                <a:xfrm>
                  <a:off x="3431869" y="3408932"/>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意味表現生成</a:t>
                  </a:r>
                </a:p>
              </p:txBody>
            </p:sp>
            <p:sp>
              <p:nvSpPr>
                <p:cNvPr id="45" name="角丸四角形 157">
                  <a:extLst>
                    <a:ext uri="{FF2B5EF4-FFF2-40B4-BE49-F238E27FC236}">
                      <a16:creationId xmlns:a16="http://schemas.microsoft.com/office/drawing/2014/main" id="{E7D3E629-7A56-FFFE-52E2-C80DE060C525}"/>
                    </a:ext>
                  </a:extLst>
                </p:cNvPr>
                <p:cNvSpPr/>
                <p:nvPr/>
              </p:nvSpPr>
              <p:spPr>
                <a:xfrm>
                  <a:off x="1302227" y="3825975"/>
                  <a:ext cx="976758"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字句</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解析器</a:t>
                  </a:r>
                </a:p>
              </p:txBody>
            </p:sp>
            <p:sp>
              <p:nvSpPr>
                <p:cNvPr id="46" name="角丸四角形 158">
                  <a:extLst>
                    <a:ext uri="{FF2B5EF4-FFF2-40B4-BE49-F238E27FC236}">
                      <a16:creationId xmlns:a16="http://schemas.microsoft.com/office/drawing/2014/main" id="{71E7330E-606B-6910-FBA0-E2A42014DAF4}"/>
                    </a:ext>
                  </a:extLst>
                </p:cNvPr>
                <p:cNvSpPr/>
                <p:nvPr/>
              </p:nvSpPr>
              <p:spPr>
                <a:xfrm>
                  <a:off x="3225667" y="3825975"/>
                  <a:ext cx="861866"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前処理</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47" name="正方形/長方形 46">
                  <a:extLst>
                    <a:ext uri="{FF2B5EF4-FFF2-40B4-BE49-F238E27FC236}">
                      <a16:creationId xmlns:a16="http://schemas.microsoft.com/office/drawing/2014/main" id="{71F0E243-1458-A65A-2EA5-1BDA9CF0A687}"/>
                    </a:ext>
                  </a:extLst>
                </p:cNvPr>
                <p:cNvSpPr/>
                <p:nvPr/>
              </p:nvSpPr>
              <p:spPr>
                <a:xfrm>
                  <a:off x="4234100" y="382597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単語</a:t>
                  </a:r>
                </a:p>
              </p:txBody>
            </p:sp>
          </p:grpSp>
          <p:sp>
            <p:nvSpPr>
              <p:cNvPr id="39" name="右矢印 113">
                <a:extLst>
                  <a:ext uri="{FF2B5EF4-FFF2-40B4-BE49-F238E27FC236}">
                    <a16:creationId xmlns:a16="http://schemas.microsoft.com/office/drawing/2014/main" id="{D54A7DAC-EC47-A4A1-9549-A8AC5F8820A7}"/>
                  </a:ext>
                </a:extLst>
              </p:cNvPr>
              <p:cNvSpPr/>
              <p:nvPr/>
            </p:nvSpPr>
            <p:spPr>
              <a:xfrm>
                <a:off x="4679572" y="5142610"/>
                <a:ext cx="1290723" cy="360608"/>
              </a:xfrm>
              <a:prstGeom prst="rightArrow">
                <a:avLst>
                  <a:gd name="adj1" fmla="val 50000"/>
                  <a:gd name="adj2" fmla="val 25347"/>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40" name="角丸四角形 114">
                <a:extLst>
                  <a:ext uri="{FF2B5EF4-FFF2-40B4-BE49-F238E27FC236}">
                    <a16:creationId xmlns:a16="http://schemas.microsoft.com/office/drawing/2014/main" id="{E64CE4A4-74D2-AFF3-C92A-3B1090B93324}"/>
                  </a:ext>
                </a:extLst>
              </p:cNvPr>
              <p:cNvSpPr/>
              <p:nvPr/>
            </p:nvSpPr>
            <p:spPr>
              <a:xfrm>
                <a:off x="4866451" y="4996435"/>
                <a:ext cx="957277"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情報検索技術</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41" name="角丸四角形 150">
                <a:extLst>
                  <a:ext uri="{FF2B5EF4-FFF2-40B4-BE49-F238E27FC236}">
                    <a16:creationId xmlns:a16="http://schemas.microsoft.com/office/drawing/2014/main" id="{0F753E44-B23E-594D-CC35-B48B5BCC2A29}"/>
                  </a:ext>
                </a:extLst>
              </p:cNvPr>
              <p:cNvSpPr/>
              <p:nvPr/>
            </p:nvSpPr>
            <p:spPr>
              <a:xfrm>
                <a:off x="6990589" y="4906435"/>
                <a:ext cx="952500"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類似性</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判定</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モデル</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42" name="正方形/長方形 41">
                <a:extLst>
                  <a:ext uri="{FF2B5EF4-FFF2-40B4-BE49-F238E27FC236}">
                    <a16:creationId xmlns:a16="http://schemas.microsoft.com/office/drawing/2014/main" id="{33F590CA-5304-DCCA-A686-FD65554F8EC4}"/>
                  </a:ext>
                </a:extLst>
              </p:cNvPr>
              <p:cNvSpPr/>
              <p:nvPr/>
            </p:nvSpPr>
            <p:spPr>
              <a:xfrm>
                <a:off x="5970295" y="4996435"/>
                <a:ext cx="873727"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ベクトル表現</a:t>
                </a:r>
              </a:p>
            </p:txBody>
          </p:sp>
        </p:grpSp>
        <p:sp>
          <p:nvSpPr>
            <p:cNvPr id="30" name="正方形/長方形 29">
              <a:extLst>
                <a:ext uri="{FF2B5EF4-FFF2-40B4-BE49-F238E27FC236}">
                  <a16:creationId xmlns:a16="http://schemas.microsoft.com/office/drawing/2014/main" id="{9B335BDF-1CFC-50A1-540A-B9794E04E57D}"/>
                </a:ext>
              </a:extLst>
            </p:cNvPr>
            <p:cNvSpPr/>
            <p:nvPr/>
          </p:nvSpPr>
          <p:spPr>
            <a:xfrm>
              <a:off x="2234290" y="506330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トークン</a:t>
              </a:r>
            </a:p>
          </p:txBody>
        </p:sp>
      </p:grpSp>
      <p:sp>
        <p:nvSpPr>
          <p:cNvPr id="48" name="右中かっこ 47">
            <a:extLst>
              <a:ext uri="{FF2B5EF4-FFF2-40B4-BE49-F238E27FC236}">
                <a16:creationId xmlns:a16="http://schemas.microsoft.com/office/drawing/2014/main" id="{7CA4B252-9118-F95C-8D32-53236FCE916B}"/>
              </a:ext>
            </a:extLst>
          </p:cNvPr>
          <p:cNvSpPr/>
          <p:nvPr/>
        </p:nvSpPr>
        <p:spPr>
          <a:xfrm rot="5400000">
            <a:off x="5593517" y="3053297"/>
            <a:ext cx="478268" cy="5757454"/>
          </a:xfrm>
          <a:prstGeom prst="rightBrace">
            <a:avLst>
              <a:gd name="adj1" fmla="val 65266"/>
              <a:gd name="adj2" fmla="val 50000"/>
            </a:avLst>
          </a:prstGeom>
          <a:noFill/>
          <a:ln w="28575" cap="flat" cmpd="sng" algn="ctr">
            <a:solidFill>
              <a:srgbClr val="FF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71" name="テキスト ボックス 70">
            <a:extLst>
              <a:ext uri="{FF2B5EF4-FFF2-40B4-BE49-F238E27FC236}">
                <a16:creationId xmlns:a16="http://schemas.microsoft.com/office/drawing/2014/main" id="{FC85ADB2-EF7E-DA2C-8FB2-A1565E64FD0C}"/>
              </a:ext>
            </a:extLst>
          </p:cNvPr>
          <p:cNvSpPr txBox="1"/>
          <p:nvPr/>
        </p:nvSpPr>
        <p:spPr>
          <a:xfrm>
            <a:off x="2953924" y="6171155"/>
            <a:ext cx="5757454" cy="369332"/>
          </a:xfrm>
          <a:prstGeom prst="rect">
            <a:avLst/>
          </a:prstGeom>
          <a:noFill/>
        </p:spPr>
        <p:txBody>
          <a:bodyPr wrap="square" rtlCol="0">
            <a:spAutoFit/>
          </a:bodyPr>
          <a:lstStyle/>
          <a:p>
            <a:pPr algn="ctr" fontAlgn="base">
              <a:spcBef>
                <a:spcPct val="0"/>
              </a:spcBef>
              <a:spcAft>
                <a:spcPct val="0"/>
              </a:spcAft>
            </a:pPr>
            <a:r>
              <a:rPr lang="en-US" altLang="ja-JP" dirty="0">
                <a:solidFill>
                  <a:srgbClr val="0C0C0C"/>
                </a:solidFill>
                <a:latin typeface="メイリオ"/>
                <a:ea typeface="メイリオ"/>
              </a:rPr>
              <a:t>DeepSim</a:t>
            </a:r>
            <a:r>
              <a:rPr lang="ja-JP" altLang="en-US" dirty="0">
                <a:solidFill>
                  <a:srgbClr val="0C0C0C"/>
                </a:solidFill>
                <a:latin typeface="メイリオ"/>
                <a:ea typeface="メイリオ"/>
              </a:rPr>
              <a:t>との差異化部分</a:t>
            </a:r>
          </a:p>
        </p:txBody>
      </p:sp>
      <p:sp>
        <p:nvSpPr>
          <p:cNvPr id="72" name="コンテンツ プレースホルダー 2">
            <a:extLst>
              <a:ext uri="{FF2B5EF4-FFF2-40B4-BE49-F238E27FC236}">
                <a16:creationId xmlns:a16="http://schemas.microsoft.com/office/drawing/2014/main" id="{F9E14A7C-7509-397F-A0B2-F9591D59897E}"/>
              </a:ext>
            </a:extLst>
          </p:cNvPr>
          <p:cNvSpPr>
            <a:spLocks noGrp="1"/>
          </p:cNvSpPr>
          <p:nvPr/>
        </p:nvSpPr>
        <p:spPr bwMode="auto">
          <a:xfrm>
            <a:off x="311108" y="2063467"/>
            <a:ext cx="9023087" cy="1045494"/>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1600" dirty="0"/>
              <a:t>STEP1:</a:t>
            </a:r>
            <a:r>
              <a:rPr lang="ja-JP" altLang="en-US" sz="1600" dirty="0"/>
              <a:t>ソースコード解析を用いた前処理を行い，コード片を単語列に変換する</a:t>
            </a:r>
            <a:endParaRPr lang="en-US" altLang="ja-JP" sz="1600" dirty="0"/>
          </a:p>
          <a:p>
            <a:pPr marL="0" indent="0">
              <a:buFont typeface="Wingdings" pitchFamily="2" charset="2"/>
              <a:buNone/>
            </a:pPr>
            <a:r>
              <a:rPr lang="en-US" altLang="ja-JP" sz="1600" dirty="0"/>
              <a:t>STEP2:</a:t>
            </a:r>
            <a:r>
              <a:rPr lang="ja-JP" altLang="en-US" sz="1600" dirty="0"/>
              <a:t>情報検索技術に基づき単語列をベクトル表現に変換する</a:t>
            </a:r>
            <a:endParaRPr lang="en-US" altLang="ja-JP" sz="1600" dirty="0"/>
          </a:p>
          <a:p>
            <a:pPr marL="0" indent="0">
              <a:buFont typeface="Wingdings" pitchFamily="2" charset="2"/>
              <a:buNone/>
            </a:pPr>
            <a:r>
              <a:rPr lang="en-US" altLang="ja-JP" sz="1600" dirty="0"/>
              <a:t>STEP3:</a:t>
            </a:r>
            <a:r>
              <a:rPr lang="ja-JP" altLang="en-US" sz="1600" dirty="0"/>
              <a:t>ベクトル表現を類似性判定モデルに入力し，深層学習によりコード片の類似性を判定する</a:t>
            </a:r>
            <a:endParaRPr lang="en-US" altLang="ja-JP" sz="1600" dirty="0"/>
          </a:p>
        </p:txBody>
      </p:sp>
      <p:sp>
        <p:nvSpPr>
          <p:cNvPr id="75" name="正方形/長方形 74">
            <a:extLst>
              <a:ext uri="{FF2B5EF4-FFF2-40B4-BE49-F238E27FC236}">
                <a16:creationId xmlns:a16="http://schemas.microsoft.com/office/drawing/2014/main" id="{AE5AC690-4AD5-BABD-3136-CCA15FC05D26}"/>
              </a:ext>
            </a:extLst>
          </p:cNvPr>
          <p:cNvSpPr/>
          <p:nvPr/>
        </p:nvSpPr>
        <p:spPr>
          <a:xfrm>
            <a:off x="3012707" y="5158162"/>
            <a:ext cx="2646948" cy="40426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STEP1</a:t>
            </a:r>
            <a:endParaRPr kumimoji="1" lang="ja-JP" altLang="en-US" dirty="0">
              <a:solidFill>
                <a:schemeClr val="tx1"/>
              </a:solidFill>
            </a:endParaRPr>
          </a:p>
        </p:txBody>
      </p:sp>
      <p:sp>
        <p:nvSpPr>
          <p:cNvPr id="76" name="正方形/長方形 75">
            <a:extLst>
              <a:ext uri="{FF2B5EF4-FFF2-40B4-BE49-F238E27FC236}">
                <a16:creationId xmlns:a16="http://schemas.microsoft.com/office/drawing/2014/main" id="{9C254034-8289-4021-C282-F2DAFE5C87BE}"/>
              </a:ext>
            </a:extLst>
          </p:cNvPr>
          <p:cNvSpPr/>
          <p:nvPr/>
        </p:nvSpPr>
        <p:spPr>
          <a:xfrm>
            <a:off x="6601076" y="5158162"/>
            <a:ext cx="1182426" cy="40426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STEP2</a:t>
            </a:r>
            <a:endParaRPr kumimoji="1" lang="ja-JP" altLang="en-US" dirty="0">
              <a:solidFill>
                <a:schemeClr val="tx1"/>
              </a:solidFill>
            </a:endParaRPr>
          </a:p>
        </p:txBody>
      </p:sp>
      <p:sp>
        <p:nvSpPr>
          <p:cNvPr id="77" name="正方形/長方形 76">
            <a:extLst>
              <a:ext uri="{FF2B5EF4-FFF2-40B4-BE49-F238E27FC236}">
                <a16:creationId xmlns:a16="http://schemas.microsoft.com/office/drawing/2014/main" id="{8D092C9A-FB52-F5A2-3E12-0A8DE92069EA}"/>
              </a:ext>
            </a:extLst>
          </p:cNvPr>
          <p:cNvSpPr/>
          <p:nvPr/>
        </p:nvSpPr>
        <p:spPr>
          <a:xfrm>
            <a:off x="8718205" y="5158162"/>
            <a:ext cx="1182426" cy="40426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STEP3</a:t>
            </a:r>
            <a:endParaRPr kumimoji="1" lang="ja-JP" altLang="en-US" dirty="0">
              <a:solidFill>
                <a:schemeClr val="tx1"/>
              </a:solidFill>
            </a:endParaRPr>
          </a:p>
        </p:txBody>
      </p:sp>
      <p:sp>
        <p:nvSpPr>
          <p:cNvPr id="78" name="右中かっこ 77">
            <a:extLst>
              <a:ext uri="{FF2B5EF4-FFF2-40B4-BE49-F238E27FC236}">
                <a16:creationId xmlns:a16="http://schemas.microsoft.com/office/drawing/2014/main" id="{838FBB51-521A-3959-92CA-246B593B40C1}"/>
              </a:ext>
            </a:extLst>
          </p:cNvPr>
          <p:cNvSpPr/>
          <p:nvPr/>
        </p:nvSpPr>
        <p:spPr>
          <a:xfrm>
            <a:off x="9309418" y="2435888"/>
            <a:ext cx="478268" cy="673073"/>
          </a:xfrm>
          <a:prstGeom prst="rightBrace">
            <a:avLst>
              <a:gd name="adj1" fmla="val 65266"/>
              <a:gd name="adj2" fmla="val 50000"/>
            </a:avLst>
          </a:prstGeom>
          <a:noFill/>
          <a:ln w="28575" cap="flat" cmpd="sng" algn="ctr">
            <a:solidFill>
              <a:srgbClr val="FF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79" name="テキスト ボックス 78">
            <a:extLst>
              <a:ext uri="{FF2B5EF4-FFF2-40B4-BE49-F238E27FC236}">
                <a16:creationId xmlns:a16="http://schemas.microsoft.com/office/drawing/2014/main" id="{DFB8560E-74D9-75DF-473C-2DD62A97CB10}"/>
              </a:ext>
            </a:extLst>
          </p:cNvPr>
          <p:cNvSpPr txBox="1"/>
          <p:nvPr/>
        </p:nvSpPr>
        <p:spPr>
          <a:xfrm>
            <a:off x="9746937" y="2641751"/>
            <a:ext cx="1293876" cy="369332"/>
          </a:xfrm>
          <a:prstGeom prst="rect">
            <a:avLst/>
          </a:prstGeom>
          <a:noFill/>
        </p:spPr>
        <p:txBody>
          <a:bodyPr wrap="square" rtlCol="0">
            <a:spAutoFit/>
          </a:bodyPr>
          <a:lstStyle/>
          <a:p>
            <a:pPr algn="ctr" fontAlgn="base">
              <a:spcBef>
                <a:spcPct val="0"/>
              </a:spcBef>
              <a:spcAft>
                <a:spcPct val="0"/>
              </a:spcAft>
            </a:pPr>
            <a:r>
              <a:rPr lang="ja-JP" altLang="en-US" dirty="0">
                <a:solidFill>
                  <a:srgbClr val="0C0C0C"/>
                </a:solidFill>
                <a:latin typeface="メイリオ"/>
                <a:ea typeface="メイリオ"/>
              </a:rPr>
              <a:t>今回説明</a:t>
            </a:r>
          </a:p>
        </p:txBody>
      </p:sp>
      <p:sp>
        <p:nvSpPr>
          <p:cNvPr id="3" name="スライド番号プレースホルダー 2">
            <a:extLst>
              <a:ext uri="{FF2B5EF4-FFF2-40B4-BE49-F238E27FC236}">
                <a16:creationId xmlns:a16="http://schemas.microsoft.com/office/drawing/2014/main" id="{0AA5FAD5-CBBE-D3E7-7466-A2394BCB5EA6}"/>
              </a:ext>
            </a:extLst>
          </p:cNvPr>
          <p:cNvSpPr>
            <a:spLocks noGrp="1"/>
          </p:cNvSpPr>
          <p:nvPr>
            <p:ph type="sldNum" sz="quarter" idx="4"/>
          </p:nvPr>
        </p:nvSpPr>
        <p:spPr/>
        <p:txBody>
          <a:bodyPr/>
          <a:lstStyle/>
          <a:p>
            <a:fld id="{DDF0A04B-3F96-455C-AC58-511E5C06C175}" type="slidenum">
              <a:rPr lang="ja-JP" altLang="en-US" smtClean="0"/>
              <a:pPr/>
              <a:t>59</a:t>
            </a:fld>
            <a:endParaRPr lang="ja-JP" altLang="en-US" dirty="0"/>
          </a:p>
        </p:txBody>
      </p:sp>
    </p:spTree>
    <p:extLst>
      <p:ext uri="{BB962C8B-B14F-4D97-AF65-F5344CB8AC3E}">
        <p14:creationId xmlns:p14="http://schemas.microsoft.com/office/powerpoint/2010/main" val="211960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D01E5-FBCC-FF43-9D0B-C3EBB6383EF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F6E1A10A-364E-46FA-0D54-C6BAC252ACDF}"/>
              </a:ext>
            </a:extLst>
          </p:cNvPr>
          <p:cNvSpPr>
            <a:spLocks noGrp="1"/>
          </p:cNvSpPr>
          <p:nvPr>
            <p:ph type="title"/>
          </p:nvPr>
        </p:nvSpPr>
        <p:spPr/>
        <p:txBody>
          <a:bodyPr/>
          <a:lstStyle/>
          <a:p>
            <a:r>
              <a:rPr lang="ja-JP" altLang="en-US" dirty="0"/>
              <a:t>モダナイゼーションにおける課題</a:t>
            </a:r>
          </a:p>
        </p:txBody>
      </p:sp>
      <p:sp>
        <p:nvSpPr>
          <p:cNvPr id="9" name="コンテンツ プレースホルダー 8">
            <a:extLst>
              <a:ext uri="{FF2B5EF4-FFF2-40B4-BE49-F238E27FC236}">
                <a16:creationId xmlns:a16="http://schemas.microsoft.com/office/drawing/2014/main" id="{5568DD99-5D25-A0EF-8160-ECAB5837D5FE}"/>
              </a:ext>
            </a:extLst>
          </p:cNvPr>
          <p:cNvSpPr>
            <a:spLocks noGrp="1"/>
          </p:cNvSpPr>
          <p:nvPr>
            <p:ph idx="10"/>
          </p:nvPr>
        </p:nvSpPr>
        <p:spPr/>
        <p:txBody>
          <a:bodyPr>
            <a:normAutofit fontScale="92500"/>
          </a:bodyPr>
          <a:lstStyle/>
          <a:p>
            <a:r>
              <a:rPr lang="ja-JP" altLang="en-US" sz="2000" dirty="0"/>
              <a:t>モダナイゼーションの推進を妨げる要因として，技術面だけでなくビジネス面での要因が指摘されている</a:t>
            </a:r>
            <a:endParaRPr lang="en-US" altLang="ja-JP" sz="2000" dirty="0"/>
          </a:p>
          <a:p>
            <a:r>
              <a:rPr lang="ja-JP" altLang="en-US" sz="2000" dirty="0"/>
              <a:t>特に費用対効果の試算が難しいことにより，企業の経営層がモダナイゼーションへの投資判断をできないでいる</a:t>
            </a:r>
            <a:endParaRPr lang="en-US" altLang="ja-JP" sz="2000" dirty="0"/>
          </a:p>
        </p:txBody>
      </p:sp>
      <p:sp>
        <p:nvSpPr>
          <p:cNvPr id="68" name="正方形/長方形 67">
            <a:extLst>
              <a:ext uri="{FF2B5EF4-FFF2-40B4-BE49-F238E27FC236}">
                <a16:creationId xmlns:a16="http://schemas.microsoft.com/office/drawing/2014/main" id="{251B97A3-D504-A0AD-0E68-ED772E99BF35}"/>
              </a:ext>
            </a:extLst>
          </p:cNvPr>
          <p:cNvSpPr/>
          <p:nvPr/>
        </p:nvSpPr>
        <p:spPr>
          <a:xfrm>
            <a:off x="436151" y="1971257"/>
            <a:ext cx="5092505"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費用対効果の見積りの重要性</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sp>
        <p:nvSpPr>
          <p:cNvPr id="69" name="正方形/長方形 68">
            <a:extLst>
              <a:ext uri="{FF2B5EF4-FFF2-40B4-BE49-F238E27FC236}">
                <a16:creationId xmlns:a16="http://schemas.microsoft.com/office/drawing/2014/main" id="{A7897627-FD26-6449-0B48-08F4F4C3341C}"/>
              </a:ext>
            </a:extLst>
          </p:cNvPr>
          <p:cNvSpPr/>
          <p:nvPr/>
        </p:nvSpPr>
        <p:spPr>
          <a:xfrm>
            <a:off x="7537186" y="1971257"/>
            <a:ext cx="3454664"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000000"/>
                </a:solidFill>
                <a:effectLst/>
                <a:uLnTx/>
                <a:uFillTx/>
                <a:latin typeface="Arial"/>
                <a:ea typeface="Meiryo UI"/>
                <a:cs typeface="+mn-cs"/>
              </a:rPr>
              <a:t>費用対効果の見積りの難しさ</a:t>
            </a:r>
          </a:p>
        </p:txBody>
      </p:sp>
      <p:sp>
        <p:nvSpPr>
          <p:cNvPr id="70" name="正方形/長方形 69">
            <a:extLst>
              <a:ext uri="{FF2B5EF4-FFF2-40B4-BE49-F238E27FC236}">
                <a16:creationId xmlns:a16="http://schemas.microsoft.com/office/drawing/2014/main" id="{680EB46B-4854-F2F6-D94C-79F2E6B6C380}"/>
              </a:ext>
            </a:extLst>
          </p:cNvPr>
          <p:cNvSpPr/>
          <p:nvPr/>
        </p:nvSpPr>
        <p:spPr>
          <a:xfrm>
            <a:off x="6306304" y="3113303"/>
            <a:ext cx="1206474"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000000"/>
                </a:solidFill>
                <a:effectLst/>
                <a:uLnTx/>
                <a:uFillTx/>
                <a:latin typeface="Arial"/>
                <a:ea typeface="Meiryo UI"/>
                <a:cs typeface="+mn-cs"/>
              </a:rPr>
              <a:t>理想</a:t>
            </a:r>
          </a:p>
        </p:txBody>
      </p:sp>
      <p:sp>
        <p:nvSpPr>
          <p:cNvPr id="71" name="正方形/長方形 70">
            <a:extLst>
              <a:ext uri="{FF2B5EF4-FFF2-40B4-BE49-F238E27FC236}">
                <a16:creationId xmlns:a16="http://schemas.microsoft.com/office/drawing/2014/main" id="{5DEC463C-0CEE-79C5-67E9-A27CCA160753}"/>
              </a:ext>
            </a:extLst>
          </p:cNvPr>
          <p:cNvSpPr/>
          <p:nvPr/>
        </p:nvSpPr>
        <p:spPr>
          <a:xfrm>
            <a:off x="6306304" y="4843115"/>
            <a:ext cx="1206474" cy="376408"/>
          </a:xfrm>
          <a:prstGeom prst="rect">
            <a:avLst/>
          </a:prstGeom>
          <a:solidFill>
            <a:srgbClr val="FFFFFF"/>
          </a:solidFill>
          <a:ln w="3175" cap="flat" cmpd="sng" algn="ctr">
            <a:no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1" kern="0" dirty="0">
                <a:solidFill>
                  <a:srgbClr val="000000"/>
                </a:solidFill>
                <a:latin typeface="Arial"/>
                <a:ea typeface="Meiryo UI"/>
              </a:rPr>
              <a:t>現状</a:t>
            </a:r>
            <a:endParaRPr kumimoji="0" lang="ja-JP" altLang="en-US" sz="2000" b="1" i="0" u="none" strike="noStrike" kern="0" cap="none" spc="0" normalizeH="0" baseline="0" noProof="0" dirty="0">
              <a:ln>
                <a:noFill/>
              </a:ln>
              <a:solidFill>
                <a:srgbClr val="000000"/>
              </a:solidFill>
              <a:effectLst/>
              <a:uLnTx/>
              <a:uFillTx/>
              <a:latin typeface="Arial"/>
              <a:ea typeface="Meiryo UI"/>
              <a:cs typeface="+mn-cs"/>
            </a:endParaRPr>
          </a:p>
        </p:txBody>
      </p:sp>
      <p:graphicFrame>
        <p:nvGraphicFramePr>
          <p:cNvPr id="74" name="グラフ 73">
            <a:extLst>
              <a:ext uri="{FF2B5EF4-FFF2-40B4-BE49-F238E27FC236}">
                <a16:creationId xmlns:a16="http://schemas.microsoft.com/office/drawing/2014/main" id="{E893B68F-948D-7E5E-A6BF-64BFD2D3E117}"/>
              </a:ext>
            </a:extLst>
          </p:cNvPr>
          <p:cNvGraphicFramePr/>
          <p:nvPr>
            <p:extLst>
              <p:ext uri="{D42A27DB-BD31-4B8C-83A1-F6EECF244321}">
                <p14:modId xmlns:p14="http://schemas.microsoft.com/office/powerpoint/2010/main" val="1214930319"/>
              </p:ext>
            </p:extLst>
          </p:nvPr>
        </p:nvGraphicFramePr>
        <p:xfrm>
          <a:off x="7302474" y="2171065"/>
          <a:ext cx="4063999" cy="22777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5" name="グラフ 74">
            <a:extLst>
              <a:ext uri="{FF2B5EF4-FFF2-40B4-BE49-F238E27FC236}">
                <a16:creationId xmlns:a16="http://schemas.microsoft.com/office/drawing/2014/main" id="{C0DEFB94-E981-9A31-DC98-90609CAF27DA}"/>
              </a:ext>
            </a:extLst>
          </p:cNvPr>
          <p:cNvGraphicFramePr/>
          <p:nvPr>
            <p:extLst>
              <p:ext uri="{D42A27DB-BD31-4B8C-83A1-F6EECF244321}">
                <p14:modId xmlns:p14="http://schemas.microsoft.com/office/powerpoint/2010/main" val="1756881599"/>
              </p:ext>
            </p:extLst>
          </p:nvPr>
        </p:nvGraphicFramePr>
        <p:xfrm>
          <a:off x="7302474" y="3954635"/>
          <a:ext cx="4063999" cy="2277704"/>
        </p:xfrm>
        <a:graphic>
          <a:graphicData uri="http://schemas.openxmlformats.org/drawingml/2006/chart">
            <c:chart xmlns:c="http://schemas.openxmlformats.org/drawingml/2006/chart" xmlns:r="http://schemas.openxmlformats.org/officeDocument/2006/relationships" r:id="rId3"/>
          </a:graphicData>
        </a:graphic>
      </p:graphicFrame>
      <p:sp>
        <p:nvSpPr>
          <p:cNvPr id="76" name="左中かっこ 75">
            <a:extLst>
              <a:ext uri="{FF2B5EF4-FFF2-40B4-BE49-F238E27FC236}">
                <a16:creationId xmlns:a16="http://schemas.microsoft.com/office/drawing/2014/main" id="{DB29E14A-392D-2BA0-3CCF-115C737CB7F9}"/>
              </a:ext>
            </a:extLst>
          </p:cNvPr>
          <p:cNvSpPr/>
          <p:nvPr/>
        </p:nvSpPr>
        <p:spPr>
          <a:xfrm>
            <a:off x="8982075" y="2431091"/>
            <a:ext cx="152400" cy="446421"/>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77" name="四角形: 角を丸くする 76">
            <a:extLst>
              <a:ext uri="{FF2B5EF4-FFF2-40B4-BE49-F238E27FC236}">
                <a16:creationId xmlns:a16="http://schemas.microsoft.com/office/drawing/2014/main" id="{7C29BE1E-93D2-35E6-FCA6-9E1A30199699}"/>
              </a:ext>
            </a:extLst>
          </p:cNvPr>
          <p:cNvSpPr/>
          <p:nvPr/>
        </p:nvSpPr>
        <p:spPr>
          <a:xfrm>
            <a:off x="7595235" y="2474905"/>
            <a:ext cx="1323975" cy="304473"/>
          </a:xfrm>
          <a:prstGeom prst="round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600" dirty="0"/>
              <a:t>費用が明確</a:t>
            </a:r>
          </a:p>
        </p:txBody>
      </p:sp>
      <p:cxnSp>
        <p:nvCxnSpPr>
          <p:cNvPr id="79" name="直線コネクタ 78">
            <a:extLst>
              <a:ext uri="{FF2B5EF4-FFF2-40B4-BE49-F238E27FC236}">
                <a16:creationId xmlns:a16="http://schemas.microsoft.com/office/drawing/2014/main" id="{2CF9C0E1-262D-0202-3EC4-25DD66E51866}"/>
              </a:ext>
            </a:extLst>
          </p:cNvPr>
          <p:cNvCxnSpPr/>
          <p:nvPr/>
        </p:nvCxnSpPr>
        <p:spPr>
          <a:xfrm>
            <a:off x="9458325" y="2935366"/>
            <a:ext cx="1533525"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66B236AE-2662-2907-9ABF-6F4A5306EA5F}"/>
              </a:ext>
            </a:extLst>
          </p:cNvPr>
          <p:cNvCxnSpPr/>
          <p:nvPr/>
        </p:nvCxnSpPr>
        <p:spPr>
          <a:xfrm>
            <a:off x="9458325" y="4991450"/>
            <a:ext cx="1533525" cy="0"/>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
        <p:nvSpPr>
          <p:cNvPr id="81" name="フローチャート: せん孔テープ 80">
            <a:extLst>
              <a:ext uri="{FF2B5EF4-FFF2-40B4-BE49-F238E27FC236}">
                <a16:creationId xmlns:a16="http://schemas.microsoft.com/office/drawing/2014/main" id="{C0D2C17C-7649-A99C-413F-EA249F0496FC}"/>
              </a:ext>
            </a:extLst>
          </p:cNvPr>
          <p:cNvSpPr/>
          <p:nvPr/>
        </p:nvSpPr>
        <p:spPr>
          <a:xfrm>
            <a:off x="9134475" y="4637107"/>
            <a:ext cx="403225" cy="117471"/>
          </a:xfrm>
          <a:prstGeom prst="flowChartPunchedTap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2" name="左中かっこ 81">
            <a:extLst>
              <a:ext uri="{FF2B5EF4-FFF2-40B4-BE49-F238E27FC236}">
                <a16:creationId xmlns:a16="http://schemas.microsoft.com/office/drawing/2014/main" id="{2038CEDF-436E-C460-C886-F4E930FD8CA5}"/>
              </a:ext>
            </a:extLst>
          </p:cNvPr>
          <p:cNvSpPr/>
          <p:nvPr/>
        </p:nvSpPr>
        <p:spPr>
          <a:xfrm>
            <a:off x="8982075" y="4402155"/>
            <a:ext cx="149172" cy="521392"/>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83" name="四角形: 角を丸くする 82">
            <a:extLst>
              <a:ext uri="{FF2B5EF4-FFF2-40B4-BE49-F238E27FC236}">
                <a16:creationId xmlns:a16="http://schemas.microsoft.com/office/drawing/2014/main" id="{B5B8F6DC-3F2B-13FF-37CF-B3C60C0AA09A}"/>
              </a:ext>
            </a:extLst>
          </p:cNvPr>
          <p:cNvSpPr/>
          <p:nvPr/>
        </p:nvSpPr>
        <p:spPr>
          <a:xfrm>
            <a:off x="7554873" y="4550599"/>
            <a:ext cx="1323975" cy="277453"/>
          </a:xfrm>
          <a:prstGeom prst="roundRect">
            <a:avLst/>
          </a:prstGeom>
          <a:ln>
            <a:solidFill>
              <a:srgbClr val="C00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600" dirty="0"/>
              <a:t>費用が不明</a:t>
            </a:r>
          </a:p>
        </p:txBody>
      </p:sp>
      <p:sp>
        <p:nvSpPr>
          <p:cNvPr id="84" name="左中かっこ 83">
            <a:extLst>
              <a:ext uri="{FF2B5EF4-FFF2-40B4-BE49-F238E27FC236}">
                <a16:creationId xmlns:a16="http://schemas.microsoft.com/office/drawing/2014/main" id="{EDDFA539-3295-4CDE-33C0-72AA94390027}"/>
              </a:ext>
            </a:extLst>
          </p:cNvPr>
          <p:cNvSpPr/>
          <p:nvPr/>
        </p:nvSpPr>
        <p:spPr>
          <a:xfrm rot="10800000">
            <a:off x="10225087" y="2949027"/>
            <a:ext cx="152400" cy="376327"/>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85" name="四角形: 角を丸くする 84">
            <a:extLst>
              <a:ext uri="{FF2B5EF4-FFF2-40B4-BE49-F238E27FC236}">
                <a16:creationId xmlns:a16="http://schemas.microsoft.com/office/drawing/2014/main" id="{2461E0BF-0E79-F026-FD41-CB20A72539FE}"/>
              </a:ext>
            </a:extLst>
          </p:cNvPr>
          <p:cNvSpPr/>
          <p:nvPr/>
        </p:nvSpPr>
        <p:spPr>
          <a:xfrm>
            <a:off x="10469126" y="2983704"/>
            <a:ext cx="1323975" cy="287764"/>
          </a:xfrm>
          <a:prstGeom prst="round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600" dirty="0"/>
              <a:t>効果が明確</a:t>
            </a:r>
          </a:p>
        </p:txBody>
      </p:sp>
      <p:sp>
        <p:nvSpPr>
          <p:cNvPr id="86" name="左中かっこ 85">
            <a:extLst>
              <a:ext uri="{FF2B5EF4-FFF2-40B4-BE49-F238E27FC236}">
                <a16:creationId xmlns:a16="http://schemas.microsoft.com/office/drawing/2014/main" id="{38C6C988-9EC3-94F4-F744-DC646618117D}"/>
              </a:ext>
            </a:extLst>
          </p:cNvPr>
          <p:cNvSpPr/>
          <p:nvPr/>
        </p:nvSpPr>
        <p:spPr>
          <a:xfrm rot="10800000">
            <a:off x="10225087" y="4991449"/>
            <a:ext cx="152400" cy="272585"/>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87" name="フローチャート: せん孔テープ 86">
            <a:extLst>
              <a:ext uri="{FF2B5EF4-FFF2-40B4-BE49-F238E27FC236}">
                <a16:creationId xmlns:a16="http://schemas.microsoft.com/office/drawing/2014/main" id="{634BFD10-7282-72AE-523E-F68D25A529C8}"/>
              </a:ext>
            </a:extLst>
          </p:cNvPr>
          <p:cNvSpPr/>
          <p:nvPr/>
        </p:nvSpPr>
        <p:spPr>
          <a:xfrm>
            <a:off x="9898062" y="5346930"/>
            <a:ext cx="403225" cy="117471"/>
          </a:xfrm>
          <a:prstGeom prst="flowChartPunchedTap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フローチャート: せん孔テープ 87">
            <a:extLst>
              <a:ext uri="{FF2B5EF4-FFF2-40B4-BE49-F238E27FC236}">
                <a16:creationId xmlns:a16="http://schemas.microsoft.com/office/drawing/2014/main" id="{E7778ED8-5223-7D05-0A15-5FB532EF7919}"/>
              </a:ext>
            </a:extLst>
          </p:cNvPr>
          <p:cNvSpPr/>
          <p:nvPr/>
        </p:nvSpPr>
        <p:spPr>
          <a:xfrm>
            <a:off x="10634244" y="5346930"/>
            <a:ext cx="403225" cy="117471"/>
          </a:xfrm>
          <a:prstGeom prst="flowChartPunchedTap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9" name="四角形: 角を丸くする 88">
            <a:extLst>
              <a:ext uri="{FF2B5EF4-FFF2-40B4-BE49-F238E27FC236}">
                <a16:creationId xmlns:a16="http://schemas.microsoft.com/office/drawing/2014/main" id="{5256E611-997A-56F2-65BE-75D9AFF2658E}"/>
              </a:ext>
            </a:extLst>
          </p:cNvPr>
          <p:cNvSpPr/>
          <p:nvPr/>
        </p:nvSpPr>
        <p:spPr>
          <a:xfrm>
            <a:off x="10469125" y="4949173"/>
            <a:ext cx="1323975" cy="277453"/>
          </a:xfrm>
          <a:prstGeom prst="roundRect">
            <a:avLst/>
          </a:prstGeom>
          <a:ln>
            <a:solidFill>
              <a:srgbClr val="C00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600" dirty="0"/>
              <a:t>効果が不明</a:t>
            </a:r>
          </a:p>
        </p:txBody>
      </p:sp>
      <p:sp>
        <p:nvSpPr>
          <p:cNvPr id="3" name="テキスト ボックス 2">
            <a:extLst>
              <a:ext uri="{FF2B5EF4-FFF2-40B4-BE49-F238E27FC236}">
                <a16:creationId xmlns:a16="http://schemas.microsoft.com/office/drawing/2014/main" id="{2C2DA7A3-6B46-64E0-EDF9-3706F78564D2}"/>
              </a:ext>
            </a:extLst>
          </p:cNvPr>
          <p:cNvSpPr txBox="1"/>
          <p:nvPr/>
        </p:nvSpPr>
        <p:spPr>
          <a:xfrm>
            <a:off x="689957" y="2613384"/>
            <a:ext cx="4991100" cy="2369880"/>
          </a:xfrm>
          <a:prstGeom prst="rect">
            <a:avLst/>
          </a:prstGeom>
          <a:noFill/>
        </p:spPr>
        <p:txBody>
          <a:bodyPr wrap="square" rtlCol="0">
            <a:spAutoFit/>
          </a:bodyPr>
          <a:lstStyle/>
          <a:p>
            <a:pPr>
              <a:spcAft>
                <a:spcPts val="600"/>
              </a:spcAft>
            </a:pPr>
            <a:r>
              <a:rPr kumimoji="1" lang="ja-JP" altLang="en-US" dirty="0"/>
              <a:t>企業のソフトウェア開発に関わる意思決定も，</a:t>
            </a:r>
            <a:br>
              <a:rPr kumimoji="1" lang="en-US" altLang="ja-JP" dirty="0"/>
            </a:br>
            <a:r>
              <a:rPr kumimoji="1" lang="ja-JP" altLang="en-US" dirty="0"/>
              <a:t>その他の経済活動と同様の傾向</a:t>
            </a:r>
            <a:r>
              <a:rPr kumimoji="1" lang="ja-JP" altLang="en-US"/>
              <a:t>がある</a:t>
            </a:r>
            <a:r>
              <a:rPr kumimoji="1" lang="en-US" altLang="ja-JP" dirty="0"/>
              <a:t>[1-4]</a:t>
            </a:r>
          </a:p>
          <a:p>
            <a:pPr marL="285750" indent="-285750">
              <a:spcAft>
                <a:spcPts val="600"/>
              </a:spcAft>
              <a:buFont typeface="Wingdings" pitchFamily="2" charset="2"/>
              <a:buChar char="l"/>
            </a:pPr>
            <a:r>
              <a:rPr kumimoji="1" lang="ja-JP" altLang="en-US" dirty="0"/>
              <a:t>経営陣は短期的な投資収益率</a:t>
            </a:r>
            <a:r>
              <a:rPr kumimoji="1" lang="ja-JP" altLang="en-US"/>
              <a:t>を重視</a:t>
            </a:r>
            <a:r>
              <a:rPr lang="ja-JP" altLang="en-US"/>
              <a:t>する</a:t>
            </a:r>
            <a:endParaRPr kumimoji="1" lang="en-US" altLang="ja-JP" dirty="0"/>
          </a:p>
          <a:p>
            <a:pPr marL="285750" indent="-285750">
              <a:spcAft>
                <a:spcPts val="600"/>
              </a:spcAft>
              <a:buFont typeface="Wingdings" pitchFamily="2" charset="2"/>
              <a:buChar char="l"/>
            </a:pPr>
            <a:r>
              <a:rPr lang="ja-JP" altLang="en-US"/>
              <a:t>将来的</a:t>
            </a:r>
            <a:r>
              <a:rPr lang="ja-JP" altLang="en-US" dirty="0"/>
              <a:t>な</a:t>
            </a:r>
            <a:r>
              <a:rPr kumimoji="1" lang="ja-JP" altLang="en-US" dirty="0"/>
              <a:t>利益より目先の損失を回避する</a:t>
            </a:r>
            <a:endParaRPr kumimoji="1" lang="en-US" altLang="ja-JP" dirty="0"/>
          </a:p>
          <a:p>
            <a:pPr marL="285750" indent="-285750">
              <a:spcAft>
                <a:spcPts val="600"/>
              </a:spcAft>
              <a:buFont typeface="Wingdings" pitchFamily="2" charset="2"/>
              <a:buChar char="l"/>
            </a:pPr>
            <a:r>
              <a:rPr kumimoji="1" lang="ja-JP" altLang="en-US" dirty="0"/>
              <a:t>不具合に直面していないシステムに</a:t>
            </a:r>
            <a:r>
              <a:rPr kumimoji="1" lang="ja-JP" altLang="en-US"/>
              <a:t>投資し</a:t>
            </a:r>
            <a:r>
              <a:rPr lang="ja-JP" altLang="en-US"/>
              <a:t>て</a:t>
            </a:r>
            <a:br>
              <a:rPr kumimoji="1" lang="en-US" altLang="ja-JP" dirty="0"/>
            </a:br>
            <a:r>
              <a:rPr kumimoji="1" lang="ja-JP" altLang="en-US" dirty="0"/>
              <a:t>モダナイゼーションする動機は生まれにくい</a:t>
            </a:r>
          </a:p>
          <a:p>
            <a:endParaRPr kumimoji="1" lang="ja-JP" altLang="en-US" sz="2000" dirty="0"/>
          </a:p>
        </p:txBody>
      </p:sp>
      <p:sp>
        <p:nvSpPr>
          <p:cNvPr id="5" name="正方形/長方形 4">
            <a:extLst>
              <a:ext uri="{FF2B5EF4-FFF2-40B4-BE49-F238E27FC236}">
                <a16:creationId xmlns:a16="http://schemas.microsoft.com/office/drawing/2014/main" id="{DF085F16-B9E3-1D9B-0C9B-0117774B569C}"/>
              </a:ext>
            </a:extLst>
          </p:cNvPr>
          <p:cNvSpPr>
            <a:spLocks noChangeArrowheads="1"/>
          </p:cNvSpPr>
          <p:nvPr/>
        </p:nvSpPr>
        <p:spPr bwMode="auto">
          <a:xfrm>
            <a:off x="1050320" y="5069856"/>
            <a:ext cx="69967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1" eaLnBrk="1" hangingPunct="1"/>
            <a:r>
              <a:rPr lang="ja-JP" altLang="en-US" sz="2000" u="sng" dirty="0">
                <a:latin typeface="+mn-ea"/>
                <a:ea typeface="+mn-ea"/>
              </a:rPr>
              <a:t>費用対効果を定量的に示さないと</a:t>
            </a:r>
            <a:br>
              <a:rPr lang="en-US" altLang="ja-JP" sz="2000" u="sng" dirty="0">
                <a:latin typeface="+mn-ea"/>
                <a:ea typeface="+mn-ea"/>
              </a:rPr>
            </a:br>
            <a:r>
              <a:rPr lang="ja-JP" altLang="en-US" sz="2000" u="sng">
                <a:latin typeface="+mn-ea"/>
                <a:ea typeface="+mn-ea"/>
              </a:rPr>
              <a:t>モダナイゼーションは前に進まない</a:t>
            </a:r>
            <a:endParaRPr lang="en-US" altLang="ja-JP" sz="2000" u="sng" dirty="0">
              <a:latin typeface="+mn-ea"/>
              <a:ea typeface="+mn-ea"/>
            </a:endParaRPr>
          </a:p>
        </p:txBody>
      </p:sp>
      <p:sp>
        <p:nvSpPr>
          <p:cNvPr id="6" name="右矢印 3">
            <a:extLst>
              <a:ext uri="{FF2B5EF4-FFF2-40B4-BE49-F238E27FC236}">
                <a16:creationId xmlns:a16="http://schemas.microsoft.com/office/drawing/2014/main" id="{167DFA76-7642-0D4C-5608-73847B99E91B}"/>
              </a:ext>
            </a:extLst>
          </p:cNvPr>
          <p:cNvSpPr>
            <a:spLocks noChangeArrowheads="1"/>
          </p:cNvSpPr>
          <p:nvPr/>
        </p:nvSpPr>
        <p:spPr bwMode="auto">
          <a:xfrm>
            <a:off x="689957" y="4926796"/>
            <a:ext cx="720725" cy="584200"/>
          </a:xfrm>
          <a:prstGeom prst="rightArrow">
            <a:avLst>
              <a:gd name="adj1" fmla="val 50000"/>
              <a:gd name="adj2" fmla="val 50096"/>
            </a:avLst>
          </a:prstGeom>
          <a:solidFill>
            <a:schemeClr val="accent1"/>
          </a:solidFill>
          <a:ln w="9525" algn="ctr">
            <a:noFill/>
            <a:round/>
            <a:headEnd/>
            <a:tailEnd/>
          </a:ln>
          <a:effectLst/>
        </p:spPr>
        <p:txBody>
          <a:bodyPr wrap="none" lIns="90000" tIns="46800" rIns="90000" bIns="46800" anchor="b"/>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endParaRPr lang="ja-JP" altLang="en-US" sz="2400"/>
          </a:p>
        </p:txBody>
      </p:sp>
      <p:sp>
        <p:nvSpPr>
          <p:cNvPr id="2" name="スライド番号プレースホルダー 1">
            <a:extLst>
              <a:ext uri="{FF2B5EF4-FFF2-40B4-BE49-F238E27FC236}">
                <a16:creationId xmlns:a16="http://schemas.microsoft.com/office/drawing/2014/main" id="{AA4BF976-593F-0AAA-D9B3-F5F8DBBF6A52}"/>
              </a:ext>
            </a:extLst>
          </p:cNvPr>
          <p:cNvSpPr>
            <a:spLocks noGrp="1"/>
          </p:cNvSpPr>
          <p:nvPr>
            <p:ph type="sldNum" sz="quarter" idx="4"/>
          </p:nvPr>
        </p:nvSpPr>
        <p:spPr/>
        <p:txBody>
          <a:bodyPr/>
          <a:lstStyle/>
          <a:p>
            <a:fld id="{DDF0A04B-3F96-455C-AC58-511E5C06C175}" type="slidenum">
              <a:rPr lang="ja-JP" altLang="en-US" smtClean="0"/>
              <a:pPr/>
              <a:t>6</a:t>
            </a:fld>
            <a:endParaRPr lang="ja-JP" altLang="en-US" dirty="0"/>
          </a:p>
        </p:txBody>
      </p:sp>
      <p:sp>
        <p:nvSpPr>
          <p:cNvPr id="7" name="テキスト ボックス 6">
            <a:extLst>
              <a:ext uri="{FF2B5EF4-FFF2-40B4-BE49-F238E27FC236}">
                <a16:creationId xmlns:a16="http://schemas.microsoft.com/office/drawing/2014/main" id="{F97F59DE-6395-D358-9FAB-EDAEC66AC6F1}"/>
              </a:ext>
            </a:extLst>
          </p:cNvPr>
          <p:cNvSpPr txBox="1"/>
          <p:nvPr/>
        </p:nvSpPr>
        <p:spPr>
          <a:xfrm>
            <a:off x="165697" y="6169213"/>
            <a:ext cx="6140608" cy="461665"/>
          </a:xfrm>
          <a:prstGeom prst="rect">
            <a:avLst/>
          </a:prstGeom>
          <a:solidFill>
            <a:schemeClr val="bg1">
              <a:lumMod val="95000"/>
            </a:schemeClr>
          </a:solidFill>
        </p:spPr>
        <p:txBody>
          <a:bodyPr wrap="square">
            <a:spAutoFit/>
          </a:bodyPr>
          <a:lstStyle/>
          <a:p>
            <a:r>
              <a:rPr lang="en" altLang="ja-JP" sz="1200" b="0" i="0" dirty="0">
                <a:solidFill>
                  <a:srgbClr val="333333"/>
                </a:solidFill>
                <a:effectLst/>
                <a:latin typeface="+mn-ea"/>
              </a:rPr>
              <a:t>[1-4]</a:t>
            </a:r>
            <a:r>
              <a:rPr lang="en" altLang="ja-JP" sz="1200" dirty="0"/>
              <a:t> R. Khadka. et al., How do professionals perceive legacy systems and software modernization?, ICSE2014</a:t>
            </a:r>
            <a:endParaRPr lang="ja-JP" altLang="en-US" sz="1200">
              <a:latin typeface="+mn-ea"/>
            </a:endParaRPr>
          </a:p>
        </p:txBody>
      </p:sp>
    </p:spTree>
    <p:extLst>
      <p:ext uri="{BB962C8B-B14F-4D97-AF65-F5344CB8AC3E}">
        <p14:creationId xmlns:p14="http://schemas.microsoft.com/office/powerpoint/2010/main" val="39110336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83FDCDB-6D64-8522-7C01-3934B188A57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D6F0D9-8CA9-B809-BE5D-5363BBAA3208}"/>
              </a:ext>
            </a:extLst>
          </p:cNvPr>
          <p:cNvSpPr>
            <a:spLocks noGrp="1"/>
          </p:cNvSpPr>
          <p:nvPr>
            <p:ph type="title"/>
          </p:nvPr>
        </p:nvSpPr>
        <p:spPr/>
        <p:txBody>
          <a:bodyPr/>
          <a:lstStyle/>
          <a:p>
            <a:r>
              <a:rPr kumimoji="1" lang="ja-JP" altLang="en-US" dirty="0"/>
              <a:t>情報検索技術に基づくベクトル化</a:t>
            </a:r>
          </a:p>
        </p:txBody>
      </p:sp>
      <p:sp>
        <p:nvSpPr>
          <p:cNvPr id="3" name="コンテンツ プレースホルダー 2">
            <a:extLst>
              <a:ext uri="{FF2B5EF4-FFF2-40B4-BE49-F238E27FC236}">
                <a16:creationId xmlns:a16="http://schemas.microsoft.com/office/drawing/2014/main" id="{2AA367B5-A090-5AE9-14C0-84EDDDB62713}"/>
              </a:ext>
            </a:extLst>
          </p:cNvPr>
          <p:cNvSpPr>
            <a:spLocks noGrp="1"/>
          </p:cNvSpPr>
          <p:nvPr>
            <p:ph idx="1"/>
          </p:nvPr>
        </p:nvSpPr>
        <p:spPr/>
        <p:txBody>
          <a:bodyPr>
            <a:normAutofit/>
          </a:bodyPr>
          <a:lstStyle/>
          <a:p>
            <a:r>
              <a:rPr kumimoji="1" lang="en-US" altLang="ja-JP" dirty="0"/>
              <a:t>	</a:t>
            </a:r>
            <a:endParaRPr kumimoji="1" lang="ja-JP" altLang="en-US" dirty="0"/>
          </a:p>
          <a:p>
            <a:r>
              <a:rPr kumimoji="1" lang="en-US" altLang="ja-JP" dirty="0"/>
              <a:t>	</a:t>
            </a:r>
            <a:endParaRPr kumimoji="1" lang="ja-JP" altLang="en-US" dirty="0"/>
          </a:p>
          <a:p>
            <a:r>
              <a:rPr kumimoji="1" lang="en-US" altLang="ja-JP" dirty="0"/>
              <a:t>	</a:t>
            </a:r>
            <a:endParaRPr kumimoji="1" lang="ja-JP" altLang="en-US" dirty="0"/>
          </a:p>
          <a:p>
            <a:r>
              <a:rPr kumimoji="1" lang="en-US" altLang="ja-JP" dirty="0"/>
              <a:t>	</a:t>
            </a:r>
            <a:endParaRPr kumimoji="1" lang="ja-JP" altLang="en-US" dirty="0"/>
          </a:p>
          <a:p>
            <a:r>
              <a:rPr kumimoji="1" lang="en-US" altLang="ja-JP" dirty="0"/>
              <a:t>	</a:t>
            </a:r>
            <a:endParaRPr kumimoji="1" lang="ja-JP" altLang="en-US" dirty="0"/>
          </a:p>
          <a:p>
            <a:endParaRPr kumimoji="1" lang="ja-JP" altLang="en-US" dirty="0"/>
          </a:p>
        </p:txBody>
      </p:sp>
      <p:sp>
        <p:nvSpPr>
          <p:cNvPr id="4" name="コンテンツ プレースホルダー 3">
            <a:extLst>
              <a:ext uri="{FF2B5EF4-FFF2-40B4-BE49-F238E27FC236}">
                <a16:creationId xmlns:a16="http://schemas.microsoft.com/office/drawing/2014/main" id="{43AB8742-948E-AE4E-0C48-A2576658052B}"/>
              </a:ext>
            </a:extLst>
          </p:cNvPr>
          <p:cNvSpPr>
            <a:spLocks noGrp="1"/>
          </p:cNvSpPr>
          <p:nvPr>
            <p:ph idx="10"/>
          </p:nvPr>
        </p:nvSpPr>
        <p:spPr/>
        <p:txBody>
          <a:bodyPr>
            <a:normAutofit fontScale="92500" lnSpcReduction="20000"/>
          </a:bodyPr>
          <a:lstStyle/>
          <a:p>
            <a:r>
              <a:rPr kumimoji="1" lang="ja-JP" altLang="en-US" dirty="0"/>
              <a:t>情報検索技術に基づくベクトル表現を用いてコード片をベクトル化</a:t>
            </a:r>
            <a:endParaRPr kumimoji="1" lang="en-US" altLang="ja-JP" dirty="0"/>
          </a:p>
          <a:p>
            <a:r>
              <a:rPr lang="ja-JP" altLang="en-US" dirty="0"/>
              <a:t>精度および実行時間の観点で，</a:t>
            </a:r>
            <a:r>
              <a:rPr lang="en-US" altLang="ja-JP" dirty="0"/>
              <a:t> 5</a:t>
            </a:r>
            <a:r>
              <a:rPr lang="ja-JP" altLang="en-US" dirty="0"/>
              <a:t>つの情報検索技術を調査する</a:t>
            </a:r>
            <a:endParaRPr lang="en-US" altLang="ja-JP" dirty="0"/>
          </a:p>
        </p:txBody>
      </p:sp>
      <p:graphicFrame>
        <p:nvGraphicFramePr>
          <p:cNvPr id="5" name="表 4">
            <a:extLst>
              <a:ext uri="{FF2B5EF4-FFF2-40B4-BE49-F238E27FC236}">
                <a16:creationId xmlns:a16="http://schemas.microsoft.com/office/drawing/2014/main" id="{FEDAEDD7-355F-39C9-8E5E-605E60D895B9}"/>
              </a:ext>
            </a:extLst>
          </p:cNvPr>
          <p:cNvGraphicFramePr>
            <a:graphicFrameLocks noGrp="1"/>
          </p:cNvGraphicFramePr>
          <p:nvPr/>
        </p:nvGraphicFramePr>
        <p:xfrm>
          <a:off x="452387" y="4075498"/>
          <a:ext cx="11396311" cy="2207829"/>
        </p:xfrm>
        <a:graphic>
          <a:graphicData uri="http://schemas.openxmlformats.org/drawingml/2006/table">
            <a:tbl>
              <a:tblPr firstRow="1" bandRow="1">
                <a:tableStyleId>{69012ECD-51FC-41F1-AA8D-1B2483CD663E}</a:tableStyleId>
              </a:tblPr>
              <a:tblGrid>
                <a:gridCol w="1626670">
                  <a:extLst>
                    <a:ext uri="{9D8B030D-6E8A-4147-A177-3AD203B41FA5}">
                      <a16:colId xmlns:a16="http://schemas.microsoft.com/office/drawing/2014/main" val="162571121"/>
                    </a:ext>
                  </a:extLst>
                </a:gridCol>
                <a:gridCol w="4995511">
                  <a:extLst>
                    <a:ext uri="{9D8B030D-6E8A-4147-A177-3AD203B41FA5}">
                      <a16:colId xmlns:a16="http://schemas.microsoft.com/office/drawing/2014/main" val="1177501152"/>
                    </a:ext>
                  </a:extLst>
                </a:gridCol>
                <a:gridCol w="4774130">
                  <a:extLst>
                    <a:ext uri="{9D8B030D-6E8A-4147-A177-3AD203B41FA5}">
                      <a16:colId xmlns:a16="http://schemas.microsoft.com/office/drawing/2014/main" val="1083123513"/>
                    </a:ext>
                  </a:extLst>
                </a:gridCol>
              </a:tblGrid>
              <a:tr h="345781">
                <a:tc>
                  <a:txBody>
                    <a:bodyPr/>
                    <a:lstStyle/>
                    <a:p>
                      <a:pPr algn="ctr"/>
                      <a:r>
                        <a:rPr kumimoji="1" lang="ja-JP" altLang="en-US" dirty="0"/>
                        <a:t>情報検索技術</a:t>
                      </a:r>
                    </a:p>
                  </a:txBody>
                  <a:tcPr/>
                </a:tc>
                <a:tc>
                  <a:txBody>
                    <a:bodyPr/>
                    <a:lstStyle/>
                    <a:p>
                      <a:pPr algn="ctr"/>
                      <a:r>
                        <a:rPr kumimoji="1" lang="ja-JP" altLang="en-US" dirty="0"/>
                        <a:t>（正式名称）</a:t>
                      </a:r>
                    </a:p>
                  </a:txBody>
                  <a:tcPr/>
                </a:tc>
                <a:tc>
                  <a:txBody>
                    <a:bodyPr/>
                    <a:lstStyle/>
                    <a:p>
                      <a:pPr algn="ctr"/>
                      <a:r>
                        <a:rPr kumimoji="1" lang="ja-JP" altLang="en-US" dirty="0"/>
                        <a:t>概要</a:t>
                      </a:r>
                    </a:p>
                  </a:txBody>
                  <a:tcPr/>
                </a:tc>
                <a:extLst>
                  <a:ext uri="{0D108BD9-81ED-4DB2-BD59-A6C34878D82A}">
                    <a16:rowId xmlns:a16="http://schemas.microsoft.com/office/drawing/2014/main" val="2014038079"/>
                  </a:ext>
                </a:extLst>
              </a:tr>
              <a:tr h="345781">
                <a:tc>
                  <a:txBody>
                    <a:bodyPr/>
                    <a:lstStyle/>
                    <a:p>
                      <a:r>
                        <a:rPr kumimoji="1" lang="en-US" altLang="ja-JP" dirty="0"/>
                        <a:t>LSI</a:t>
                      </a:r>
                      <a:endParaRPr kumimoji="1" lang="ja-JP" altLang="en-US" dirty="0"/>
                    </a:p>
                  </a:txBody>
                  <a:tcPr anchor="ctr"/>
                </a:tc>
                <a:tc>
                  <a:txBody>
                    <a:bodyPr/>
                    <a:lstStyle/>
                    <a:p>
                      <a:r>
                        <a:rPr kumimoji="1" lang="en-US" altLang="ja-JP" sz="1200" dirty="0"/>
                        <a:t>(Latent Semantic Indexing)</a:t>
                      </a:r>
                      <a:endParaRPr kumimoji="1" lang="ja-JP" altLang="en-US" sz="1200" dirty="0"/>
                    </a:p>
                  </a:txBody>
                  <a:tcPr anchor="ctr"/>
                </a:tc>
                <a:tc>
                  <a:txBody>
                    <a:bodyPr/>
                    <a:lstStyle/>
                    <a:p>
                      <a:r>
                        <a:rPr kumimoji="1" lang="ja-JP" altLang="en-US" dirty="0"/>
                        <a:t>主成分分析による潜在的意味表現</a:t>
                      </a:r>
                    </a:p>
                  </a:txBody>
                  <a:tcPr anchor="ctr"/>
                </a:tc>
                <a:extLst>
                  <a:ext uri="{0D108BD9-81ED-4DB2-BD59-A6C34878D82A}">
                    <a16:rowId xmlns:a16="http://schemas.microsoft.com/office/drawing/2014/main" val="267971811"/>
                  </a:ext>
                </a:extLst>
              </a:tr>
              <a:tr h="379029">
                <a:tc>
                  <a:txBody>
                    <a:bodyPr/>
                    <a:lstStyle/>
                    <a:p>
                      <a:r>
                        <a:rPr kumimoji="1" lang="en-US" altLang="ja-JP" dirty="0"/>
                        <a:t>LDA</a:t>
                      </a:r>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(Latent Dirichlet Allocation)</a:t>
                      </a:r>
                      <a:endParaRPr kumimoji="1" lang="ja-JP" altLang="en-US" sz="1200" dirty="0"/>
                    </a:p>
                  </a:txBody>
                  <a:tcPr anchor="ctr"/>
                </a:tc>
                <a:tc>
                  <a:txBody>
                    <a:bodyPr/>
                    <a:lstStyle/>
                    <a:p>
                      <a:r>
                        <a:rPr kumimoji="1" lang="ja-JP" altLang="en-US" dirty="0"/>
                        <a:t>ベイズ学習による潜在ディリクレ配分</a:t>
                      </a:r>
                    </a:p>
                  </a:txBody>
                  <a:tcPr anchor="ctr"/>
                </a:tc>
                <a:extLst>
                  <a:ext uri="{0D108BD9-81ED-4DB2-BD59-A6C34878D82A}">
                    <a16:rowId xmlns:a16="http://schemas.microsoft.com/office/drawing/2014/main" val="3477833379"/>
                  </a:ext>
                </a:extLst>
              </a:tr>
              <a:tr h="345781">
                <a:tc>
                  <a:txBody>
                    <a:bodyPr/>
                    <a:lstStyle/>
                    <a:p>
                      <a:r>
                        <a:rPr kumimoji="1" lang="en-US" altLang="ja-JP" dirty="0"/>
                        <a:t>PV-DBoW</a:t>
                      </a:r>
                      <a:endParaRPr kumimoji="1" lang="ja-JP" altLang="en-US" dirty="0"/>
                    </a:p>
                  </a:txBody>
                  <a:tcPr anchor="ctr"/>
                </a:tc>
                <a:tc>
                  <a:txBody>
                    <a:bodyPr/>
                    <a:lstStyle/>
                    <a:p>
                      <a:r>
                        <a:rPr kumimoji="1" lang="ja-JP" altLang="en-US" sz="1200" dirty="0"/>
                        <a:t>（</a:t>
                      </a:r>
                      <a:r>
                        <a:rPr kumimoji="1" lang="en-US" altLang="ja-JP" sz="1200" dirty="0"/>
                        <a:t>Distributed Bag</a:t>
                      </a:r>
                      <a:r>
                        <a:rPr kumimoji="1" lang="ja-JP" altLang="en-US" sz="1200" dirty="0"/>
                        <a:t> </a:t>
                      </a:r>
                      <a:r>
                        <a:rPr kumimoji="1" lang="en-US" altLang="ja-JP" sz="1200" dirty="0"/>
                        <a:t>of Words version of Paragraph Vector</a:t>
                      </a:r>
                      <a:r>
                        <a:rPr kumimoji="1" lang="ja-JP" altLang="en-US" sz="1200" dirty="0"/>
                        <a:t>）</a:t>
                      </a:r>
                    </a:p>
                  </a:txBody>
                  <a:tcPr anchor="ctr"/>
                </a:tc>
                <a:tc>
                  <a:txBody>
                    <a:bodyPr/>
                    <a:lstStyle/>
                    <a:p>
                      <a:r>
                        <a:rPr kumimoji="1" lang="ja-JP" altLang="en-US" dirty="0"/>
                        <a:t>文書ベクトル</a:t>
                      </a:r>
                      <a:r>
                        <a:rPr kumimoji="1" lang="en-US" altLang="ja-JP" dirty="0"/>
                        <a:t>Doc2Vec</a:t>
                      </a:r>
                      <a:r>
                        <a:rPr kumimoji="1" lang="ja-JP" altLang="en-US" dirty="0"/>
                        <a:t>の一種</a:t>
                      </a:r>
                    </a:p>
                  </a:txBody>
                  <a:tcPr anchor="ctr"/>
                </a:tc>
                <a:extLst>
                  <a:ext uri="{0D108BD9-81ED-4DB2-BD59-A6C34878D82A}">
                    <a16:rowId xmlns:a16="http://schemas.microsoft.com/office/drawing/2014/main" val="2559533029"/>
                  </a:ext>
                </a:extLst>
              </a:tr>
              <a:tr h="345781">
                <a:tc>
                  <a:txBody>
                    <a:bodyPr/>
                    <a:lstStyle/>
                    <a:p>
                      <a:r>
                        <a:rPr kumimoji="1" lang="en-US" altLang="ja-JP" dirty="0"/>
                        <a:t>PV-DM</a:t>
                      </a:r>
                      <a:endParaRPr kumimoji="1" lang="ja-JP" altLang="en-US" dirty="0"/>
                    </a:p>
                  </a:txBody>
                  <a:tcPr anchor="ctr"/>
                </a:tc>
                <a:tc>
                  <a:txBody>
                    <a:bodyPr/>
                    <a:lstStyle/>
                    <a:p>
                      <a:r>
                        <a:rPr kumimoji="1" lang="ja-JP" altLang="en-US" sz="1200" dirty="0"/>
                        <a:t>（</a:t>
                      </a:r>
                      <a:r>
                        <a:rPr kumimoji="1" lang="en-US" altLang="ja-JP" sz="1200" dirty="0"/>
                        <a:t>Distributed Memory </a:t>
                      </a:r>
                      <a:r>
                        <a:rPr kumimoji="1" lang="en-US" altLang="ja-JP" sz="1200" dirty="0" err="1"/>
                        <a:t>versionof</a:t>
                      </a:r>
                      <a:r>
                        <a:rPr kumimoji="1" lang="en-US" altLang="ja-JP" sz="1200" dirty="0"/>
                        <a:t> Paragraph Vector</a:t>
                      </a:r>
                      <a:r>
                        <a:rPr kumimoji="1" lang="ja-JP" altLang="en-US" sz="1200" dirty="0"/>
                        <a:t>）</a:t>
                      </a:r>
                    </a:p>
                  </a:txBody>
                  <a:tcPr anchor="ctr"/>
                </a:tc>
                <a:tc>
                  <a:txBody>
                    <a:bodyPr/>
                    <a:lstStyle/>
                    <a:p>
                      <a:r>
                        <a:rPr kumimoji="1" lang="ja-JP" altLang="en-US" dirty="0"/>
                        <a:t>文書ベクトル</a:t>
                      </a:r>
                      <a:r>
                        <a:rPr kumimoji="1" lang="en-US" altLang="ja-JP" dirty="0"/>
                        <a:t>Doc2Vec</a:t>
                      </a:r>
                      <a:r>
                        <a:rPr kumimoji="1" lang="ja-JP" altLang="en-US" dirty="0"/>
                        <a:t>の一種</a:t>
                      </a:r>
                    </a:p>
                  </a:txBody>
                  <a:tcPr anchor="ctr"/>
                </a:tc>
                <a:extLst>
                  <a:ext uri="{0D108BD9-81ED-4DB2-BD59-A6C34878D82A}">
                    <a16:rowId xmlns:a16="http://schemas.microsoft.com/office/drawing/2014/main" val="424069879"/>
                  </a:ext>
                </a:extLst>
              </a:tr>
              <a:tr h="345781">
                <a:tc>
                  <a:txBody>
                    <a:bodyPr/>
                    <a:lstStyle/>
                    <a:p>
                      <a:r>
                        <a:rPr kumimoji="1" lang="en-US" altLang="ja-JP" dirty="0"/>
                        <a:t>WV-avg</a:t>
                      </a:r>
                      <a:endParaRPr kumimoji="1" lang="ja-JP" altLang="en-US" dirty="0"/>
                    </a:p>
                  </a:txBody>
                  <a:tcPr anchor="ctr"/>
                </a:tc>
                <a:tc>
                  <a:txBody>
                    <a:bodyPr/>
                    <a:lstStyle/>
                    <a:p>
                      <a:r>
                        <a:rPr kumimoji="1" lang="en-US" altLang="ja-JP" sz="1200" dirty="0"/>
                        <a:t>(Word2Vec-average)</a:t>
                      </a:r>
                      <a:endParaRPr kumimoji="1" lang="ja-JP" altLang="en-US" sz="1200" dirty="0"/>
                    </a:p>
                  </a:txBody>
                  <a:tcPr anchor="ctr"/>
                </a:tc>
                <a:tc>
                  <a:txBody>
                    <a:bodyPr/>
                    <a:lstStyle/>
                    <a:p>
                      <a:r>
                        <a:rPr kumimoji="1" lang="ja-JP" altLang="en-US" dirty="0"/>
                        <a:t>単語ベクトル</a:t>
                      </a:r>
                      <a:r>
                        <a:rPr kumimoji="1" lang="en-US" altLang="ja-JP" dirty="0"/>
                        <a:t>Word2Vec</a:t>
                      </a:r>
                      <a:r>
                        <a:rPr kumimoji="1" lang="ja-JP" altLang="en-US" dirty="0"/>
                        <a:t>の平均ベクトル</a:t>
                      </a:r>
                    </a:p>
                  </a:txBody>
                  <a:tcPr anchor="ctr"/>
                </a:tc>
                <a:extLst>
                  <a:ext uri="{0D108BD9-81ED-4DB2-BD59-A6C34878D82A}">
                    <a16:rowId xmlns:a16="http://schemas.microsoft.com/office/drawing/2014/main" val="2375795734"/>
                  </a:ext>
                </a:extLst>
              </a:tr>
            </a:tbl>
          </a:graphicData>
        </a:graphic>
      </p:graphicFrame>
      <p:sp>
        <p:nvSpPr>
          <p:cNvPr id="7" name="テキスト ボックス 39">
            <a:extLst>
              <a:ext uri="{FF2B5EF4-FFF2-40B4-BE49-F238E27FC236}">
                <a16:creationId xmlns:a16="http://schemas.microsoft.com/office/drawing/2014/main" id="{2D1CAC01-3894-CD7D-989E-730A259777B6}"/>
              </a:ext>
            </a:extLst>
          </p:cNvPr>
          <p:cNvSpPr txBox="1"/>
          <p:nvPr/>
        </p:nvSpPr>
        <p:spPr>
          <a:xfrm>
            <a:off x="2375442" y="3360315"/>
            <a:ext cx="2465283"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dirty="0">
                <a:solidFill>
                  <a:srgbClr val="0C0C0C"/>
                </a:solidFill>
                <a:latin typeface="+mn-ea"/>
                <a:ea typeface="+mn-ea"/>
              </a:rPr>
              <a:t>コード片の単語</a:t>
            </a:r>
            <a:r>
              <a:rPr kumimoji="0" lang="ja-JP" altLang="en-US" sz="1800" b="0" i="0" u="none" strike="noStrike" kern="1200" cap="none" spc="0" normalizeH="0" baseline="0" noProof="0" dirty="0">
                <a:ln>
                  <a:noFill/>
                </a:ln>
                <a:solidFill>
                  <a:srgbClr val="0C0C0C"/>
                </a:solidFill>
                <a:effectLst/>
                <a:uLnTx/>
                <a:uFillTx/>
                <a:latin typeface="+mn-ea"/>
                <a:ea typeface="+mn-ea"/>
                <a:cs typeface="+mn-cs"/>
              </a:rPr>
              <a:t>リスト</a:t>
            </a:r>
          </a:p>
        </p:txBody>
      </p:sp>
      <p:sp>
        <p:nvSpPr>
          <p:cNvPr id="8" name="テキスト ボックス 40">
            <a:extLst>
              <a:ext uri="{FF2B5EF4-FFF2-40B4-BE49-F238E27FC236}">
                <a16:creationId xmlns:a16="http://schemas.microsoft.com/office/drawing/2014/main" id="{75F00C10-5529-90F3-33C2-44C5D79603B8}"/>
              </a:ext>
            </a:extLst>
          </p:cNvPr>
          <p:cNvSpPr txBox="1"/>
          <p:nvPr/>
        </p:nvSpPr>
        <p:spPr>
          <a:xfrm>
            <a:off x="8277398" y="3284883"/>
            <a:ext cx="153916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srgbClr val="0C0C0C"/>
                </a:solidFill>
                <a:effectLst/>
                <a:uLnTx/>
                <a:uFillTx/>
                <a:latin typeface="+mn-ea"/>
                <a:ea typeface="+mn-ea"/>
                <a:cs typeface="+mn-cs"/>
              </a:rPr>
              <a:t>特徴ベクトル</a:t>
            </a:r>
          </a:p>
        </p:txBody>
      </p:sp>
      <p:graphicFrame>
        <p:nvGraphicFramePr>
          <p:cNvPr id="11" name="表 10">
            <a:extLst>
              <a:ext uri="{FF2B5EF4-FFF2-40B4-BE49-F238E27FC236}">
                <a16:creationId xmlns:a16="http://schemas.microsoft.com/office/drawing/2014/main" id="{2981507C-1696-3F54-9C3D-8A3FEDE74EB6}"/>
              </a:ext>
            </a:extLst>
          </p:cNvPr>
          <p:cNvGraphicFramePr>
            <a:graphicFrameLocks noGrp="1"/>
          </p:cNvGraphicFramePr>
          <p:nvPr/>
        </p:nvGraphicFramePr>
        <p:xfrm>
          <a:off x="2855920" y="1988598"/>
          <a:ext cx="1504328" cy="1213003"/>
        </p:xfrm>
        <a:graphic>
          <a:graphicData uri="http://schemas.openxmlformats.org/drawingml/2006/table">
            <a:tbl>
              <a:tblPr firstRow="1" bandRow="1"/>
              <a:tblGrid>
                <a:gridCol w="768222">
                  <a:extLst>
                    <a:ext uri="{9D8B030D-6E8A-4147-A177-3AD203B41FA5}">
                      <a16:colId xmlns:a16="http://schemas.microsoft.com/office/drawing/2014/main" val="20000"/>
                    </a:ext>
                  </a:extLst>
                </a:gridCol>
                <a:gridCol w="736106">
                  <a:extLst>
                    <a:ext uri="{9D8B030D-6E8A-4147-A177-3AD203B41FA5}">
                      <a16:colId xmlns:a16="http://schemas.microsoft.com/office/drawing/2014/main" val="20001"/>
                    </a:ext>
                  </a:extLst>
                </a:gridCol>
              </a:tblGrid>
              <a:tr h="323995">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600" dirty="0">
                          <a:latin typeface="+mn-ea"/>
                          <a:ea typeface="+mn-ea"/>
                        </a:rPr>
                        <a:t>単語</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tc>
                  <a:txBody>
                    <a:bodyPr/>
                    <a:lstStyle>
                      <a:lvl1pPr marL="0" algn="l" defTabSz="914400" rtl="0" eaLnBrk="1" latinLnBrk="0" hangingPunct="1">
                        <a:defRPr kumimoji="1" sz="1800" b="1" kern="1200">
                          <a:solidFill>
                            <a:schemeClr val="lt1"/>
                          </a:solidFill>
                          <a:latin typeface="Calibri" panose="020F0502020204030204"/>
                          <a:ea typeface="メイリオ"/>
                        </a:defRPr>
                      </a:lvl1pPr>
                      <a:lvl2pPr marL="457200" algn="l" defTabSz="914400" rtl="0" eaLnBrk="1" latinLnBrk="0" hangingPunct="1">
                        <a:defRPr kumimoji="1" sz="1800" b="1" kern="1200">
                          <a:solidFill>
                            <a:schemeClr val="lt1"/>
                          </a:solidFill>
                          <a:latin typeface="Calibri" panose="020F0502020204030204"/>
                          <a:ea typeface="メイリオ"/>
                        </a:defRPr>
                      </a:lvl2pPr>
                      <a:lvl3pPr marL="914400" algn="l" defTabSz="914400" rtl="0" eaLnBrk="1" latinLnBrk="0" hangingPunct="1">
                        <a:defRPr kumimoji="1" sz="1800" b="1" kern="1200">
                          <a:solidFill>
                            <a:schemeClr val="lt1"/>
                          </a:solidFill>
                          <a:latin typeface="Calibri" panose="020F0502020204030204"/>
                          <a:ea typeface="メイリオ"/>
                        </a:defRPr>
                      </a:lvl3pPr>
                      <a:lvl4pPr marL="1371600" algn="l" defTabSz="914400" rtl="0" eaLnBrk="1" latinLnBrk="0" hangingPunct="1">
                        <a:defRPr kumimoji="1" sz="1800" b="1" kern="1200">
                          <a:solidFill>
                            <a:schemeClr val="lt1"/>
                          </a:solidFill>
                          <a:latin typeface="Calibri" panose="020F0502020204030204"/>
                          <a:ea typeface="メイリオ"/>
                        </a:defRPr>
                      </a:lvl4pPr>
                      <a:lvl5pPr marL="1828800" algn="l" defTabSz="914400" rtl="0" eaLnBrk="1" latinLnBrk="0" hangingPunct="1">
                        <a:defRPr kumimoji="1" sz="1800" b="1" kern="1200">
                          <a:solidFill>
                            <a:schemeClr val="lt1"/>
                          </a:solidFill>
                          <a:latin typeface="Calibri" panose="020F0502020204030204"/>
                          <a:ea typeface="メイリオ"/>
                        </a:defRPr>
                      </a:lvl5pPr>
                      <a:lvl6pPr marL="2286000" algn="l" defTabSz="914400" rtl="0" eaLnBrk="1" latinLnBrk="0" hangingPunct="1">
                        <a:defRPr kumimoji="1" sz="1800" b="1" kern="1200">
                          <a:solidFill>
                            <a:schemeClr val="lt1"/>
                          </a:solidFill>
                          <a:latin typeface="Calibri" panose="020F0502020204030204"/>
                          <a:ea typeface="メイリオ"/>
                        </a:defRPr>
                      </a:lvl6pPr>
                      <a:lvl7pPr marL="2743200" algn="l" defTabSz="914400" rtl="0" eaLnBrk="1" latinLnBrk="0" hangingPunct="1">
                        <a:defRPr kumimoji="1" sz="1800" b="1" kern="1200">
                          <a:solidFill>
                            <a:schemeClr val="lt1"/>
                          </a:solidFill>
                          <a:latin typeface="Calibri" panose="020F0502020204030204"/>
                          <a:ea typeface="メイリオ"/>
                        </a:defRPr>
                      </a:lvl7pPr>
                      <a:lvl8pPr marL="3200400" algn="l" defTabSz="914400" rtl="0" eaLnBrk="1" latinLnBrk="0" hangingPunct="1">
                        <a:defRPr kumimoji="1" sz="1800" b="1" kern="1200">
                          <a:solidFill>
                            <a:schemeClr val="lt1"/>
                          </a:solidFill>
                          <a:latin typeface="Calibri" panose="020F0502020204030204"/>
                          <a:ea typeface="メイリオ"/>
                        </a:defRPr>
                      </a:lvl8pPr>
                      <a:lvl9pPr marL="3657600" algn="l" defTabSz="914400" rtl="0" eaLnBrk="1" latinLnBrk="0" hangingPunct="1">
                        <a:defRPr kumimoji="1" sz="1800" b="1" kern="1200">
                          <a:solidFill>
                            <a:schemeClr val="lt1"/>
                          </a:solidFill>
                          <a:latin typeface="Calibri" panose="020F0502020204030204"/>
                          <a:ea typeface="メイリオ"/>
                        </a:defRPr>
                      </a:lvl9pPr>
                    </a:lstStyle>
                    <a:p>
                      <a:pPr algn="ctr"/>
                      <a:r>
                        <a:rPr kumimoji="1" lang="ja-JP" altLang="en-US" sz="1600" dirty="0">
                          <a:latin typeface="+mn-ea"/>
                          <a:ea typeface="+mn-ea"/>
                        </a:rPr>
                        <a:t>個数</a:t>
                      </a: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solidFill>
                      <a:srgbClr val="4584D3"/>
                    </a:solidFill>
                  </a:tcPr>
                </a:tc>
                <a:extLst>
                  <a:ext uri="{0D108BD9-81ED-4DB2-BD59-A6C34878D82A}">
                    <a16:rowId xmlns:a16="http://schemas.microsoft.com/office/drawing/2014/main" val="10000"/>
                  </a:ext>
                </a:extLst>
              </a:tr>
              <a:tr h="279779">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a:latin typeface="+mn-ea"/>
                          <a:ea typeface="+mn-ea"/>
                        </a:rPr>
                        <a:t>if</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a:latin typeface="+mn-ea"/>
                          <a:ea typeface="+mn-ea"/>
                        </a:rPr>
                        <a:t>3</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85234">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err="1">
                          <a:latin typeface="+mn-ea"/>
                          <a:ea typeface="+mn-ea"/>
                        </a:rPr>
                        <a:t>hoge</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a:latin typeface="+mn-ea"/>
                          <a:ea typeface="+mn-ea"/>
                        </a:rPr>
                        <a:t>2</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3995">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a:latin typeface="+mn-ea"/>
                          <a:ea typeface="+mn-ea"/>
                        </a:rPr>
                        <a:t>…</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ea typeface="メイリオ"/>
                        </a:defRPr>
                      </a:lvl1pPr>
                      <a:lvl2pPr marL="457200" algn="l" defTabSz="914400" rtl="0" eaLnBrk="1" latinLnBrk="0" hangingPunct="1">
                        <a:defRPr kumimoji="1" sz="1800" kern="1200">
                          <a:solidFill>
                            <a:schemeClr val="dk1"/>
                          </a:solidFill>
                          <a:latin typeface="Calibri" panose="020F0502020204030204"/>
                          <a:ea typeface="メイリオ"/>
                        </a:defRPr>
                      </a:lvl2pPr>
                      <a:lvl3pPr marL="914400" algn="l" defTabSz="914400" rtl="0" eaLnBrk="1" latinLnBrk="0" hangingPunct="1">
                        <a:defRPr kumimoji="1" sz="1800" kern="1200">
                          <a:solidFill>
                            <a:schemeClr val="dk1"/>
                          </a:solidFill>
                          <a:latin typeface="Calibri" panose="020F0502020204030204"/>
                          <a:ea typeface="メイリオ"/>
                        </a:defRPr>
                      </a:lvl3pPr>
                      <a:lvl4pPr marL="1371600" algn="l" defTabSz="914400" rtl="0" eaLnBrk="1" latinLnBrk="0" hangingPunct="1">
                        <a:defRPr kumimoji="1" sz="1800" kern="1200">
                          <a:solidFill>
                            <a:schemeClr val="dk1"/>
                          </a:solidFill>
                          <a:latin typeface="Calibri" panose="020F0502020204030204"/>
                          <a:ea typeface="メイリオ"/>
                        </a:defRPr>
                      </a:lvl4pPr>
                      <a:lvl5pPr marL="1828800" algn="l" defTabSz="914400" rtl="0" eaLnBrk="1" latinLnBrk="0" hangingPunct="1">
                        <a:defRPr kumimoji="1" sz="1800" kern="1200">
                          <a:solidFill>
                            <a:schemeClr val="dk1"/>
                          </a:solidFill>
                          <a:latin typeface="Calibri" panose="020F0502020204030204"/>
                          <a:ea typeface="メイリオ"/>
                        </a:defRPr>
                      </a:lvl5pPr>
                      <a:lvl6pPr marL="2286000" algn="l" defTabSz="914400" rtl="0" eaLnBrk="1" latinLnBrk="0" hangingPunct="1">
                        <a:defRPr kumimoji="1" sz="1800" kern="1200">
                          <a:solidFill>
                            <a:schemeClr val="dk1"/>
                          </a:solidFill>
                          <a:latin typeface="Calibri" panose="020F0502020204030204"/>
                          <a:ea typeface="メイリオ"/>
                        </a:defRPr>
                      </a:lvl6pPr>
                      <a:lvl7pPr marL="2743200" algn="l" defTabSz="914400" rtl="0" eaLnBrk="1" latinLnBrk="0" hangingPunct="1">
                        <a:defRPr kumimoji="1" sz="1800" kern="1200">
                          <a:solidFill>
                            <a:schemeClr val="dk1"/>
                          </a:solidFill>
                          <a:latin typeface="Calibri" panose="020F0502020204030204"/>
                          <a:ea typeface="メイリオ"/>
                        </a:defRPr>
                      </a:lvl7pPr>
                      <a:lvl8pPr marL="3200400" algn="l" defTabSz="914400" rtl="0" eaLnBrk="1" latinLnBrk="0" hangingPunct="1">
                        <a:defRPr kumimoji="1" sz="1800" kern="1200">
                          <a:solidFill>
                            <a:schemeClr val="dk1"/>
                          </a:solidFill>
                          <a:latin typeface="Calibri" panose="020F0502020204030204"/>
                          <a:ea typeface="メイリオ"/>
                        </a:defRPr>
                      </a:lvl8pPr>
                      <a:lvl9pPr marL="3657600" algn="l" defTabSz="914400" rtl="0" eaLnBrk="1" latinLnBrk="0" hangingPunct="1">
                        <a:defRPr kumimoji="1" sz="1800" kern="1200">
                          <a:solidFill>
                            <a:schemeClr val="dk1"/>
                          </a:solidFill>
                          <a:latin typeface="Calibri" panose="020F0502020204030204"/>
                          <a:ea typeface="メイリオ"/>
                        </a:defRPr>
                      </a:lvl9pPr>
                    </a:lstStyle>
                    <a:p>
                      <a:pPr algn="ctr"/>
                      <a:r>
                        <a:rPr kumimoji="1" lang="en-US" altLang="ja-JP" sz="1600" dirty="0">
                          <a:latin typeface="+mn-ea"/>
                          <a:ea typeface="+mn-ea"/>
                        </a:rPr>
                        <a:t>…</a:t>
                      </a:r>
                      <a:endParaRPr kumimoji="1" lang="ja-JP" altLang="en-US" sz="1600" dirty="0">
                        <a:latin typeface="+mn-ea"/>
                        <a:ea typeface="+mn-ea"/>
                      </a:endParaRPr>
                    </a:p>
                  </a:txBody>
                  <a:tcPr marL="0" marR="0" marT="0" marB="0" anchor="ctr">
                    <a:lnL w="6350" cap="flat" cmpd="sng" algn="ctr">
                      <a:solidFill>
                        <a:srgbClr val="073E87"/>
                      </a:solidFill>
                      <a:prstDash val="solid"/>
                      <a:round/>
                      <a:headEnd type="none" w="med" len="med"/>
                      <a:tailEnd type="none" w="med" len="med"/>
                    </a:lnL>
                    <a:lnR w="6350" cap="flat" cmpd="sng" algn="ctr">
                      <a:solidFill>
                        <a:srgbClr val="073E87"/>
                      </a:solidFill>
                      <a:prstDash val="solid"/>
                      <a:round/>
                      <a:headEnd type="none" w="med" len="med"/>
                      <a:tailEnd type="none" w="med" len="med"/>
                    </a:lnR>
                    <a:lnT w="6350" cap="flat" cmpd="sng" algn="ctr">
                      <a:solidFill>
                        <a:srgbClr val="073E87"/>
                      </a:solidFill>
                      <a:prstDash val="solid"/>
                      <a:round/>
                      <a:headEnd type="none" w="med" len="med"/>
                      <a:tailEnd type="none" w="med" len="med"/>
                    </a:lnT>
                    <a:lnB w="6350" cap="flat" cmpd="sng" algn="ctr">
                      <a:solidFill>
                        <a:srgbClr val="073E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pic>
        <p:nvPicPr>
          <p:cNvPr id="12" name="図 11">
            <a:extLst>
              <a:ext uri="{FF2B5EF4-FFF2-40B4-BE49-F238E27FC236}">
                <a16:creationId xmlns:a16="http://schemas.microsoft.com/office/drawing/2014/main" id="{AEEC1A19-EA26-2A14-E5DC-49AE2D5EE497}"/>
              </a:ext>
            </a:extLst>
          </p:cNvPr>
          <p:cNvPicPr/>
          <p:nvPr/>
        </p:nvPicPr>
        <p:blipFill>
          <a:blip r:embed="rId2"/>
          <a:stretch>
            <a:fillRect/>
          </a:stretch>
        </p:blipFill>
        <p:spPr>
          <a:xfrm>
            <a:off x="8010643" y="2276920"/>
            <a:ext cx="2055026" cy="586680"/>
          </a:xfrm>
          <a:prstGeom prst="rect">
            <a:avLst/>
          </a:prstGeom>
        </p:spPr>
      </p:pic>
      <p:sp>
        <p:nvSpPr>
          <p:cNvPr id="13" name="右矢印 142">
            <a:extLst>
              <a:ext uri="{FF2B5EF4-FFF2-40B4-BE49-F238E27FC236}">
                <a16:creationId xmlns:a16="http://schemas.microsoft.com/office/drawing/2014/main" id="{4FAEBEB2-E2CC-35F3-B126-350349AC54C1}"/>
              </a:ext>
            </a:extLst>
          </p:cNvPr>
          <p:cNvSpPr/>
          <p:nvPr/>
        </p:nvSpPr>
        <p:spPr>
          <a:xfrm>
            <a:off x="5123029" y="2235797"/>
            <a:ext cx="2055026" cy="952693"/>
          </a:xfrm>
          <a:prstGeom prst="rightArrow">
            <a:avLst/>
          </a:prstGeom>
          <a:solidFill>
            <a:srgbClr val="4584D3"/>
          </a:solidFill>
          <a:ln w="12700" cap="flat" cmpd="sng" algn="ctr">
            <a:no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white"/>
                </a:solidFill>
                <a:effectLst/>
                <a:uLnTx/>
                <a:uFillTx/>
                <a:latin typeface="Calibri" panose="020F0502020204030204"/>
                <a:ea typeface="ＭＳ Ｐゴシック" panose="020B0600070205080204" pitchFamily="50" charset="-128"/>
              </a:rPr>
              <a:t>情報検索技術</a:t>
            </a:r>
          </a:p>
        </p:txBody>
      </p:sp>
      <p:sp>
        <p:nvSpPr>
          <p:cNvPr id="6" name="スライド番号プレースホルダー 5">
            <a:extLst>
              <a:ext uri="{FF2B5EF4-FFF2-40B4-BE49-F238E27FC236}">
                <a16:creationId xmlns:a16="http://schemas.microsoft.com/office/drawing/2014/main" id="{5CCDA028-2246-0D6E-2FBB-B5F72C089EA1}"/>
              </a:ext>
            </a:extLst>
          </p:cNvPr>
          <p:cNvSpPr>
            <a:spLocks noGrp="1"/>
          </p:cNvSpPr>
          <p:nvPr>
            <p:ph type="sldNum" sz="quarter" idx="4"/>
          </p:nvPr>
        </p:nvSpPr>
        <p:spPr/>
        <p:txBody>
          <a:bodyPr/>
          <a:lstStyle/>
          <a:p>
            <a:fld id="{DDF0A04B-3F96-455C-AC58-511E5C06C175}" type="slidenum">
              <a:rPr lang="ja-JP" altLang="en-US" smtClean="0"/>
              <a:pPr/>
              <a:t>60</a:t>
            </a:fld>
            <a:endParaRPr lang="ja-JP" altLang="en-US" dirty="0"/>
          </a:p>
        </p:txBody>
      </p:sp>
    </p:spTree>
    <p:extLst>
      <p:ext uri="{BB962C8B-B14F-4D97-AF65-F5344CB8AC3E}">
        <p14:creationId xmlns:p14="http://schemas.microsoft.com/office/powerpoint/2010/main" val="22750796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1C2D84-DC02-020C-0C71-F205CF4AF559}"/>
              </a:ext>
            </a:extLst>
          </p:cNvPr>
          <p:cNvSpPr>
            <a:spLocks noGrp="1"/>
          </p:cNvSpPr>
          <p:nvPr>
            <p:ph type="title"/>
          </p:nvPr>
        </p:nvSpPr>
        <p:spPr/>
        <p:txBody>
          <a:bodyPr/>
          <a:lstStyle/>
          <a:p>
            <a:r>
              <a:rPr kumimoji="1" lang="en-US" altLang="ja-JP" dirty="0"/>
              <a:t>LSI (Latent Semantic Indexing)[5]</a:t>
            </a:r>
            <a:endParaRPr kumimoji="1" lang="ja-JP" altLang="en-US" dirty="0"/>
          </a:p>
        </p:txBody>
      </p:sp>
      <p:sp>
        <p:nvSpPr>
          <p:cNvPr id="3" name="コンテンツ プレースホルダー 2">
            <a:extLst>
              <a:ext uri="{FF2B5EF4-FFF2-40B4-BE49-F238E27FC236}">
                <a16:creationId xmlns:a16="http://schemas.microsoft.com/office/drawing/2014/main" id="{EED83380-668B-E91D-4F76-C04AD7635145}"/>
              </a:ext>
            </a:extLst>
          </p:cNvPr>
          <p:cNvSpPr>
            <a:spLocks noGrp="1"/>
          </p:cNvSpPr>
          <p:nvPr>
            <p:ph idx="1"/>
          </p:nvPr>
        </p:nvSpPr>
        <p:spPr/>
        <p:txBody>
          <a:bodyPr/>
          <a:lstStyle/>
          <a:p>
            <a:r>
              <a:rPr lang="ja-JP" altLang="en-US" dirty="0"/>
              <a:t>特徴</a:t>
            </a:r>
            <a:endParaRPr lang="en-US" altLang="ja-JP" dirty="0"/>
          </a:p>
          <a:p>
            <a:pPr lvl="1"/>
            <a:r>
              <a:rPr lang="ja-JP" altLang="en-US" dirty="0"/>
              <a:t>主成分分析による潜在的意味解析</a:t>
            </a:r>
            <a:endParaRPr lang="en-US" altLang="ja-JP" dirty="0"/>
          </a:p>
          <a:p>
            <a:pPr lvl="1"/>
            <a:r>
              <a:rPr lang="ja-JP" altLang="en-US" dirty="0"/>
              <a:t>高速に次元圧縮</a:t>
            </a:r>
            <a:endParaRPr lang="en-US" altLang="ja-JP" dirty="0"/>
          </a:p>
          <a:p>
            <a:r>
              <a:rPr lang="ja-JP" altLang="en-US" dirty="0"/>
              <a:t>主成分分析</a:t>
            </a:r>
            <a:endParaRPr lang="en-US" altLang="ja-JP" dirty="0"/>
          </a:p>
          <a:p>
            <a:pPr lvl="1"/>
            <a:r>
              <a:rPr lang="ja-JP" altLang="en-US" dirty="0"/>
              <a:t>多次元ベクトルをなるべく</a:t>
            </a:r>
            <a:br>
              <a:rPr lang="en-US" altLang="ja-JP" dirty="0"/>
            </a:br>
            <a:r>
              <a:rPr lang="ja-JP" altLang="en-US" dirty="0"/>
              <a:t>情報の損失が少なくなるように</a:t>
            </a:r>
            <a:br>
              <a:rPr lang="en-US" altLang="ja-JP" dirty="0"/>
            </a:br>
            <a:r>
              <a:rPr lang="ja-JP" altLang="en-US" dirty="0"/>
              <a:t>低次元に圧縮する手法</a:t>
            </a:r>
            <a:endParaRPr lang="en-US" altLang="ja-JP" dirty="0"/>
          </a:p>
          <a:p>
            <a:endParaRPr lang="en-US" altLang="ja-JP" dirty="0"/>
          </a:p>
          <a:p>
            <a:endParaRPr lang="en-US" altLang="ja-JP" dirty="0"/>
          </a:p>
          <a:p>
            <a:endParaRPr lang="en-US" altLang="ja-JP" dirty="0"/>
          </a:p>
          <a:p>
            <a:endParaRPr kumimoji="1" lang="ja-JP" altLang="en-US" dirty="0"/>
          </a:p>
        </p:txBody>
      </p:sp>
      <p:sp>
        <p:nvSpPr>
          <p:cNvPr id="4" name="コンテンツ プレースホルダー 3">
            <a:extLst>
              <a:ext uri="{FF2B5EF4-FFF2-40B4-BE49-F238E27FC236}">
                <a16:creationId xmlns:a16="http://schemas.microsoft.com/office/drawing/2014/main" id="{840BC9D5-A3B8-D86C-AF40-8A1D7A6F9FC7}"/>
              </a:ext>
            </a:extLst>
          </p:cNvPr>
          <p:cNvSpPr>
            <a:spLocks noGrp="1"/>
          </p:cNvSpPr>
          <p:nvPr>
            <p:ph idx="10"/>
          </p:nvPr>
        </p:nvSpPr>
        <p:spPr/>
        <p:txBody>
          <a:bodyPr/>
          <a:lstStyle/>
          <a:p>
            <a:endParaRPr kumimoji="1" lang="ja-JP" altLang="en-US" dirty="0"/>
          </a:p>
        </p:txBody>
      </p:sp>
      <p:grpSp>
        <p:nvGrpSpPr>
          <p:cNvPr id="22" name="グループ化 21">
            <a:extLst>
              <a:ext uri="{FF2B5EF4-FFF2-40B4-BE49-F238E27FC236}">
                <a16:creationId xmlns:a16="http://schemas.microsoft.com/office/drawing/2014/main" id="{7A773FE9-8BCD-4198-1203-7B211F1E1AB2}"/>
              </a:ext>
            </a:extLst>
          </p:cNvPr>
          <p:cNvGrpSpPr/>
          <p:nvPr/>
        </p:nvGrpSpPr>
        <p:grpSpPr>
          <a:xfrm>
            <a:off x="7898750" y="3514905"/>
            <a:ext cx="1310161" cy="1918336"/>
            <a:chOff x="6832242" y="4503375"/>
            <a:chExt cx="1310161" cy="1311436"/>
          </a:xfrm>
        </p:grpSpPr>
        <p:cxnSp>
          <p:nvCxnSpPr>
            <p:cNvPr id="24" name="直線矢印コネクタ 23">
              <a:extLst>
                <a:ext uri="{FF2B5EF4-FFF2-40B4-BE49-F238E27FC236}">
                  <a16:creationId xmlns:a16="http://schemas.microsoft.com/office/drawing/2014/main" id="{C0B615C7-2B77-3387-DA78-28ED7430D8D9}"/>
                </a:ext>
              </a:extLst>
            </p:cNvPr>
            <p:cNvCxnSpPr/>
            <p:nvPr/>
          </p:nvCxnSpPr>
          <p:spPr>
            <a:xfrm flipV="1">
              <a:off x="6832242" y="4629955"/>
              <a:ext cx="0" cy="1184856"/>
            </a:xfrm>
            <a:prstGeom prst="straightConnector1">
              <a:avLst/>
            </a:prstGeom>
            <a:noFill/>
            <a:ln w="19050" cap="flat" cmpd="sng" algn="ctr">
              <a:solidFill>
                <a:srgbClr val="0C0C0C"/>
              </a:solidFill>
              <a:prstDash val="solid"/>
              <a:round/>
              <a:headEnd type="none" w="med" len="med"/>
              <a:tailEnd type="arrow" w="med" len="med"/>
            </a:ln>
            <a:effectLst/>
          </p:spPr>
        </p:cxnSp>
        <p:cxnSp>
          <p:nvCxnSpPr>
            <p:cNvPr id="25" name="直線矢印コネクタ 24">
              <a:extLst>
                <a:ext uri="{FF2B5EF4-FFF2-40B4-BE49-F238E27FC236}">
                  <a16:creationId xmlns:a16="http://schemas.microsoft.com/office/drawing/2014/main" id="{6C123384-6703-71CC-AFE9-4FE0578736B8}"/>
                </a:ext>
              </a:extLst>
            </p:cNvPr>
            <p:cNvCxnSpPr/>
            <p:nvPr/>
          </p:nvCxnSpPr>
          <p:spPr>
            <a:xfrm rot="5400000" flipV="1">
              <a:off x="7424670" y="5222383"/>
              <a:ext cx="0" cy="1184856"/>
            </a:xfrm>
            <a:prstGeom prst="straightConnector1">
              <a:avLst/>
            </a:prstGeom>
            <a:noFill/>
            <a:ln w="19050" cap="flat" cmpd="sng" algn="ctr">
              <a:solidFill>
                <a:srgbClr val="0C0C0C"/>
              </a:solidFill>
              <a:prstDash val="solid"/>
              <a:round/>
              <a:headEnd type="none" w="med" len="med"/>
              <a:tailEnd type="arrow" w="med" len="med"/>
            </a:ln>
            <a:effectLst/>
          </p:spPr>
        </p:cxnSp>
        <p:cxnSp>
          <p:nvCxnSpPr>
            <p:cNvPr id="26" name="直線矢印コネクタ 25">
              <a:extLst>
                <a:ext uri="{FF2B5EF4-FFF2-40B4-BE49-F238E27FC236}">
                  <a16:creationId xmlns:a16="http://schemas.microsoft.com/office/drawing/2014/main" id="{DB32B21C-EC2D-47EA-05EF-3081E5951E22}"/>
                </a:ext>
              </a:extLst>
            </p:cNvPr>
            <p:cNvCxnSpPr/>
            <p:nvPr/>
          </p:nvCxnSpPr>
          <p:spPr>
            <a:xfrm flipV="1">
              <a:off x="6832242" y="4503375"/>
              <a:ext cx="1310161" cy="1310161"/>
            </a:xfrm>
            <a:prstGeom prst="straightConnector1">
              <a:avLst/>
            </a:prstGeom>
            <a:noFill/>
            <a:ln w="28575" cap="flat" cmpd="sng" algn="ctr">
              <a:solidFill>
                <a:srgbClr val="FF0000"/>
              </a:solidFill>
              <a:prstDash val="solid"/>
              <a:round/>
              <a:headEnd type="none" w="med" len="med"/>
              <a:tailEnd type="arrow" w="med" len="med"/>
            </a:ln>
            <a:effectLst/>
          </p:spPr>
        </p:cxnSp>
        <p:sp>
          <p:nvSpPr>
            <p:cNvPr id="27" name="楕円 26">
              <a:extLst>
                <a:ext uri="{FF2B5EF4-FFF2-40B4-BE49-F238E27FC236}">
                  <a16:creationId xmlns:a16="http://schemas.microsoft.com/office/drawing/2014/main" id="{9320CAD2-8412-0417-0F11-3E3F03D0DA4D}"/>
                </a:ext>
              </a:extLst>
            </p:cNvPr>
            <p:cNvSpPr/>
            <p:nvPr/>
          </p:nvSpPr>
          <p:spPr>
            <a:xfrm>
              <a:off x="7321639" y="5006152"/>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28" name="楕円 27">
              <a:extLst>
                <a:ext uri="{FF2B5EF4-FFF2-40B4-BE49-F238E27FC236}">
                  <a16:creationId xmlns:a16="http://schemas.microsoft.com/office/drawing/2014/main" id="{2DA3A61E-5DF7-472F-755D-BC324EEB5B39}"/>
                </a:ext>
              </a:extLst>
            </p:cNvPr>
            <p:cNvSpPr/>
            <p:nvPr/>
          </p:nvSpPr>
          <p:spPr>
            <a:xfrm>
              <a:off x="7205326" y="5529060"/>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29" name="楕円 28">
              <a:extLst>
                <a:ext uri="{FF2B5EF4-FFF2-40B4-BE49-F238E27FC236}">
                  <a16:creationId xmlns:a16="http://schemas.microsoft.com/office/drawing/2014/main" id="{49AF3A72-F549-AF05-6653-D7D36C8859A6}"/>
                </a:ext>
              </a:extLst>
            </p:cNvPr>
            <p:cNvSpPr/>
            <p:nvPr/>
          </p:nvSpPr>
          <p:spPr>
            <a:xfrm>
              <a:off x="7834245" y="4578439"/>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30" name="楕円 29">
              <a:extLst>
                <a:ext uri="{FF2B5EF4-FFF2-40B4-BE49-F238E27FC236}">
                  <a16:creationId xmlns:a16="http://schemas.microsoft.com/office/drawing/2014/main" id="{E2EFBFA6-C942-025A-9670-E63D8D4D8F2B}"/>
                </a:ext>
              </a:extLst>
            </p:cNvPr>
            <p:cNvSpPr/>
            <p:nvPr/>
          </p:nvSpPr>
          <p:spPr>
            <a:xfrm>
              <a:off x="7460757" y="4675884"/>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31" name="楕円 30">
              <a:extLst>
                <a:ext uri="{FF2B5EF4-FFF2-40B4-BE49-F238E27FC236}">
                  <a16:creationId xmlns:a16="http://schemas.microsoft.com/office/drawing/2014/main" id="{D818FDDF-F16C-8368-6F34-F93A793C2877}"/>
                </a:ext>
              </a:extLst>
            </p:cNvPr>
            <p:cNvSpPr/>
            <p:nvPr/>
          </p:nvSpPr>
          <p:spPr>
            <a:xfrm>
              <a:off x="7715876" y="5006152"/>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32" name="楕円 31">
              <a:extLst>
                <a:ext uri="{FF2B5EF4-FFF2-40B4-BE49-F238E27FC236}">
                  <a16:creationId xmlns:a16="http://schemas.microsoft.com/office/drawing/2014/main" id="{544BBDA2-CACA-FDDE-6956-4488E6B23873}"/>
                </a:ext>
              </a:extLst>
            </p:cNvPr>
            <p:cNvSpPr/>
            <p:nvPr/>
          </p:nvSpPr>
          <p:spPr>
            <a:xfrm>
              <a:off x="6892589" y="5529059"/>
              <a:ext cx="103031" cy="103031"/>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cxnSp>
          <p:nvCxnSpPr>
            <p:cNvPr id="33" name="直線コネクタ 32">
              <a:extLst>
                <a:ext uri="{FF2B5EF4-FFF2-40B4-BE49-F238E27FC236}">
                  <a16:creationId xmlns:a16="http://schemas.microsoft.com/office/drawing/2014/main" id="{C93DAA62-9527-1AA8-04A4-2F5D919C746B}"/>
                </a:ext>
              </a:extLst>
            </p:cNvPr>
            <p:cNvCxnSpPr/>
            <p:nvPr/>
          </p:nvCxnSpPr>
          <p:spPr>
            <a:xfrm>
              <a:off x="6944104" y="5555353"/>
              <a:ext cx="90364" cy="90364"/>
            </a:xfrm>
            <a:prstGeom prst="line">
              <a:avLst/>
            </a:prstGeom>
            <a:noFill/>
            <a:ln w="9525" cap="flat" cmpd="sng" algn="ctr">
              <a:solidFill>
                <a:srgbClr val="31B6FD">
                  <a:shade val="95000"/>
                  <a:satMod val="105000"/>
                </a:srgbClr>
              </a:solidFill>
              <a:prstDash val="dash"/>
            </a:ln>
            <a:effectLst/>
          </p:spPr>
        </p:cxnSp>
        <p:cxnSp>
          <p:nvCxnSpPr>
            <p:cNvPr id="34" name="直線コネクタ 33">
              <a:extLst>
                <a:ext uri="{FF2B5EF4-FFF2-40B4-BE49-F238E27FC236}">
                  <a16:creationId xmlns:a16="http://schemas.microsoft.com/office/drawing/2014/main" id="{4DE2321A-3DDD-14D0-2E4A-384B6C15CD85}"/>
                </a:ext>
              </a:extLst>
            </p:cNvPr>
            <p:cNvCxnSpPr/>
            <p:nvPr/>
          </p:nvCxnSpPr>
          <p:spPr>
            <a:xfrm>
              <a:off x="7175499" y="5483241"/>
              <a:ext cx="117294" cy="117294"/>
            </a:xfrm>
            <a:prstGeom prst="line">
              <a:avLst/>
            </a:prstGeom>
            <a:noFill/>
            <a:ln w="9525" cap="flat" cmpd="sng" algn="ctr">
              <a:solidFill>
                <a:srgbClr val="31B6FD">
                  <a:shade val="95000"/>
                  <a:satMod val="105000"/>
                </a:srgbClr>
              </a:solidFill>
              <a:prstDash val="dash"/>
            </a:ln>
            <a:effectLst/>
          </p:spPr>
        </p:cxnSp>
        <p:cxnSp>
          <p:nvCxnSpPr>
            <p:cNvPr id="35" name="直線コネクタ 34">
              <a:extLst>
                <a:ext uri="{FF2B5EF4-FFF2-40B4-BE49-F238E27FC236}">
                  <a16:creationId xmlns:a16="http://schemas.microsoft.com/office/drawing/2014/main" id="{D5CF3C63-BD81-99E1-9101-9709CAFD1829}"/>
                </a:ext>
              </a:extLst>
            </p:cNvPr>
            <p:cNvCxnSpPr/>
            <p:nvPr/>
          </p:nvCxnSpPr>
          <p:spPr>
            <a:xfrm>
              <a:off x="7396958" y="5085909"/>
              <a:ext cx="90364" cy="90364"/>
            </a:xfrm>
            <a:prstGeom prst="line">
              <a:avLst/>
            </a:prstGeom>
            <a:noFill/>
            <a:ln w="9525" cap="flat" cmpd="sng" algn="ctr">
              <a:solidFill>
                <a:srgbClr val="31B6FD">
                  <a:shade val="95000"/>
                  <a:satMod val="105000"/>
                </a:srgbClr>
              </a:solidFill>
              <a:prstDash val="dash"/>
            </a:ln>
            <a:effectLst/>
          </p:spPr>
        </p:cxnSp>
        <p:cxnSp>
          <p:nvCxnSpPr>
            <p:cNvPr id="36" name="直線コネクタ 35">
              <a:extLst>
                <a:ext uri="{FF2B5EF4-FFF2-40B4-BE49-F238E27FC236}">
                  <a16:creationId xmlns:a16="http://schemas.microsoft.com/office/drawing/2014/main" id="{39A9763F-C858-560F-7D5F-EB4B5F6D3EA9}"/>
                </a:ext>
              </a:extLst>
            </p:cNvPr>
            <p:cNvCxnSpPr/>
            <p:nvPr/>
          </p:nvCxnSpPr>
          <p:spPr>
            <a:xfrm>
              <a:off x="7651686" y="4974275"/>
              <a:ext cx="90364" cy="90364"/>
            </a:xfrm>
            <a:prstGeom prst="line">
              <a:avLst/>
            </a:prstGeom>
            <a:noFill/>
            <a:ln w="9525" cap="flat" cmpd="sng" algn="ctr">
              <a:solidFill>
                <a:srgbClr val="31B6FD">
                  <a:shade val="95000"/>
                  <a:satMod val="105000"/>
                </a:srgbClr>
              </a:solidFill>
              <a:prstDash val="dash"/>
            </a:ln>
            <a:effectLst/>
          </p:spPr>
        </p:cxnSp>
        <p:cxnSp>
          <p:nvCxnSpPr>
            <p:cNvPr id="37" name="直線コネクタ 36">
              <a:extLst>
                <a:ext uri="{FF2B5EF4-FFF2-40B4-BE49-F238E27FC236}">
                  <a16:creationId xmlns:a16="http://schemas.microsoft.com/office/drawing/2014/main" id="{BE750645-D623-1F9A-7E22-C2DEA8D63977}"/>
                </a:ext>
              </a:extLst>
            </p:cNvPr>
            <p:cNvCxnSpPr/>
            <p:nvPr/>
          </p:nvCxnSpPr>
          <p:spPr>
            <a:xfrm>
              <a:off x="7518606" y="4743291"/>
              <a:ext cx="174784" cy="174784"/>
            </a:xfrm>
            <a:prstGeom prst="line">
              <a:avLst/>
            </a:prstGeom>
            <a:noFill/>
            <a:ln w="9525" cap="flat" cmpd="sng" algn="ctr">
              <a:solidFill>
                <a:srgbClr val="31B6FD">
                  <a:shade val="95000"/>
                  <a:satMod val="105000"/>
                </a:srgbClr>
              </a:solidFill>
              <a:prstDash val="dash"/>
            </a:ln>
            <a:effectLst/>
          </p:spPr>
        </p:cxnSp>
        <p:cxnSp>
          <p:nvCxnSpPr>
            <p:cNvPr id="38" name="直線コネクタ 37">
              <a:extLst>
                <a:ext uri="{FF2B5EF4-FFF2-40B4-BE49-F238E27FC236}">
                  <a16:creationId xmlns:a16="http://schemas.microsoft.com/office/drawing/2014/main" id="{6518088A-51C6-95FB-F32D-8EDDEAB1AFB6}"/>
                </a:ext>
              </a:extLst>
            </p:cNvPr>
            <p:cNvCxnSpPr/>
            <p:nvPr/>
          </p:nvCxnSpPr>
          <p:spPr>
            <a:xfrm>
              <a:off x="7872252" y="4629954"/>
              <a:ext cx="90364" cy="90364"/>
            </a:xfrm>
            <a:prstGeom prst="line">
              <a:avLst/>
            </a:prstGeom>
            <a:noFill/>
            <a:ln w="9525" cap="flat" cmpd="sng" algn="ctr">
              <a:solidFill>
                <a:srgbClr val="31B6FD">
                  <a:shade val="95000"/>
                  <a:satMod val="105000"/>
                </a:srgbClr>
              </a:solidFill>
              <a:prstDash val="dash"/>
            </a:ln>
            <a:effectLst/>
          </p:spPr>
        </p:cxnSp>
      </p:grpSp>
      <p:sp>
        <p:nvSpPr>
          <p:cNvPr id="23" name="テキスト ボックス 33">
            <a:extLst>
              <a:ext uri="{FF2B5EF4-FFF2-40B4-BE49-F238E27FC236}">
                <a16:creationId xmlns:a16="http://schemas.microsoft.com/office/drawing/2014/main" id="{8D333709-A02E-F669-13C3-32DD05E7BB86}"/>
              </a:ext>
            </a:extLst>
          </p:cNvPr>
          <p:cNvSpPr txBox="1"/>
          <p:nvPr/>
        </p:nvSpPr>
        <p:spPr>
          <a:xfrm>
            <a:off x="7267680" y="5901411"/>
            <a:ext cx="2572300" cy="338554"/>
          </a:xfrm>
          <a:prstGeom prst="rect">
            <a:avLst/>
          </a:prstGeom>
          <a:solidFill>
            <a:sysClr val="window" lastClr="FFFFFF"/>
          </a:solidFill>
          <a:ln w="25400" cap="flat" cmpd="sng" algn="ctr">
            <a:noFill/>
            <a:prstDash val="solid"/>
          </a:ln>
          <a:effectLst/>
        </p:spPr>
        <p:txBody>
          <a:bodyPr wrap="square" rtlCol="0" anchor="ctr">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Segoe UI"/>
                <a:ea typeface="メイリオ"/>
                <a:cs typeface="+mn-cs"/>
              </a:rPr>
              <a:t>2</a:t>
            </a:r>
            <a:r>
              <a:rPr kumimoji="1" lang="ja-JP" altLang="en-US" sz="1600" b="0" i="0" u="none" strike="noStrike" kern="1200" cap="none" spc="0" normalizeH="0" baseline="0" noProof="0" dirty="0">
                <a:ln>
                  <a:noFill/>
                </a:ln>
                <a:solidFill>
                  <a:srgbClr val="000000"/>
                </a:solidFill>
                <a:effectLst/>
                <a:uLnTx/>
                <a:uFillTx/>
                <a:latin typeface="Segoe UI"/>
                <a:ea typeface="メイリオ"/>
                <a:cs typeface="+mn-cs"/>
              </a:rPr>
              <a:t>次元を</a:t>
            </a:r>
            <a:r>
              <a:rPr kumimoji="1" lang="en-US" altLang="ja-JP" sz="1600" b="0" i="0" u="none" strike="noStrike" kern="1200" cap="none" spc="0" normalizeH="0" baseline="0" noProof="0" dirty="0">
                <a:ln>
                  <a:noFill/>
                </a:ln>
                <a:solidFill>
                  <a:srgbClr val="000000"/>
                </a:solidFill>
                <a:effectLst/>
                <a:uLnTx/>
                <a:uFillTx/>
                <a:latin typeface="Segoe UI"/>
                <a:ea typeface="メイリオ"/>
                <a:cs typeface="+mn-cs"/>
              </a:rPr>
              <a:t>1</a:t>
            </a:r>
            <a:r>
              <a:rPr kumimoji="1" lang="ja-JP" altLang="en-US" sz="1600" b="0" i="0" u="none" strike="noStrike" kern="1200" cap="none" spc="0" normalizeH="0" baseline="0" noProof="0" dirty="0">
                <a:ln>
                  <a:noFill/>
                </a:ln>
                <a:solidFill>
                  <a:srgbClr val="000000"/>
                </a:solidFill>
                <a:effectLst/>
                <a:uLnTx/>
                <a:uFillTx/>
                <a:latin typeface="Segoe UI"/>
                <a:ea typeface="メイリオ"/>
                <a:cs typeface="+mn-cs"/>
              </a:rPr>
              <a:t>次元に圧縮</a:t>
            </a:r>
            <a:endParaRPr kumimoji="1" lang="en-US" altLang="ja-JP" sz="1600" b="0" i="0" u="none" strike="noStrike" kern="1200" cap="none" spc="0" normalizeH="0" baseline="0" noProof="0" dirty="0">
              <a:ln>
                <a:noFill/>
              </a:ln>
              <a:solidFill>
                <a:srgbClr val="000000"/>
              </a:solidFill>
              <a:effectLst/>
              <a:uLnTx/>
              <a:uFillTx/>
              <a:latin typeface="Segoe UI"/>
              <a:ea typeface="メイリオ"/>
              <a:cs typeface="+mn-cs"/>
            </a:endParaRPr>
          </a:p>
        </p:txBody>
      </p:sp>
      <p:sp>
        <p:nvSpPr>
          <p:cNvPr id="5" name="スライド番号プレースホルダー 4">
            <a:extLst>
              <a:ext uri="{FF2B5EF4-FFF2-40B4-BE49-F238E27FC236}">
                <a16:creationId xmlns:a16="http://schemas.microsoft.com/office/drawing/2014/main" id="{EB7A493E-FD20-E73F-46FD-D0260D515297}"/>
              </a:ext>
            </a:extLst>
          </p:cNvPr>
          <p:cNvSpPr>
            <a:spLocks noGrp="1"/>
          </p:cNvSpPr>
          <p:nvPr>
            <p:ph type="sldNum" sz="quarter" idx="4"/>
          </p:nvPr>
        </p:nvSpPr>
        <p:spPr/>
        <p:txBody>
          <a:bodyPr/>
          <a:lstStyle/>
          <a:p>
            <a:fld id="{DDF0A04B-3F96-455C-AC58-511E5C06C175}" type="slidenum">
              <a:rPr lang="ja-JP" altLang="en-US" smtClean="0"/>
              <a:pPr/>
              <a:t>61</a:t>
            </a:fld>
            <a:endParaRPr lang="ja-JP" altLang="en-US" dirty="0"/>
          </a:p>
        </p:txBody>
      </p:sp>
    </p:spTree>
    <p:extLst>
      <p:ext uri="{BB962C8B-B14F-4D97-AF65-F5344CB8AC3E}">
        <p14:creationId xmlns:p14="http://schemas.microsoft.com/office/powerpoint/2010/main" val="15024151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6FC5C0-D060-5119-27AF-A999BA3C1BFF}"/>
              </a:ext>
            </a:extLst>
          </p:cNvPr>
          <p:cNvSpPr>
            <a:spLocks noGrp="1"/>
          </p:cNvSpPr>
          <p:nvPr>
            <p:ph type="title"/>
          </p:nvPr>
        </p:nvSpPr>
        <p:spPr/>
        <p:txBody>
          <a:bodyPr/>
          <a:lstStyle/>
          <a:p>
            <a:r>
              <a:rPr kumimoji="1" lang="ja-JP" altLang="en-US" dirty="0"/>
              <a:t>コード片の類似性判定モデル</a:t>
            </a:r>
          </a:p>
        </p:txBody>
      </p:sp>
      <p:sp>
        <p:nvSpPr>
          <p:cNvPr id="4" name="コンテンツ プレースホルダー 3">
            <a:extLst>
              <a:ext uri="{FF2B5EF4-FFF2-40B4-BE49-F238E27FC236}">
                <a16:creationId xmlns:a16="http://schemas.microsoft.com/office/drawing/2014/main" id="{900E9F68-90CB-4EAD-E653-DC8A1DAF5B26}"/>
              </a:ext>
            </a:extLst>
          </p:cNvPr>
          <p:cNvSpPr>
            <a:spLocks noGrp="1"/>
          </p:cNvSpPr>
          <p:nvPr>
            <p:ph idx="10"/>
          </p:nvPr>
        </p:nvSpPr>
        <p:spPr/>
        <p:txBody>
          <a:bodyPr>
            <a:normAutofit fontScale="92500" lnSpcReduction="20000"/>
          </a:bodyPr>
          <a:lstStyle/>
          <a:p>
            <a:r>
              <a:rPr kumimoji="1" lang="ja-JP" altLang="en-US" dirty="0"/>
              <a:t>順伝播型ニューラルネットワークを基にしたコード片類似性判定モデル</a:t>
            </a:r>
            <a:endParaRPr kumimoji="1" lang="en-US" altLang="ja-JP" dirty="0"/>
          </a:p>
          <a:p>
            <a:r>
              <a:rPr kumimoji="1" lang="en-US" altLang="ja-JP" dirty="0"/>
              <a:t>2</a:t>
            </a:r>
            <a:r>
              <a:rPr kumimoji="1" lang="ja-JP" altLang="en-US" dirty="0"/>
              <a:t>対のベクトル表現を第 </a:t>
            </a:r>
            <a:r>
              <a:rPr kumimoji="1" lang="en-US" altLang="ja-JP" dirty="0"/>
              <a:t>1 </a:t>
            </a:r>
            <a:r>
              <a:rPr kumimoji="1" lang="ja-JP" altLang="en-US" dirty="0"/>
              <a:t>層に入力し，第</a:t>
            </a:r>
            <a:r>
              <a:rPr kumimoji="1" lang="en-US" altLang="ja-JP" dirty="0"/>
              <a:t>4</a:t>
            </a:r>
            <a:r>
              <a:rPr kumimoji="1" lang="ja-JP" altLang="en-US" dirty="0"/>
              <a:t>層で類似しているか否か判定する</a:t>
            </a:r>
          </a:p>
        </p:txBody>
      </p:sp>
      <p:sp>
        <p:nvSpPr>
          <p:cNvPr id="65" name="コンテンツ プレースホルダー 2">
            <a:extLst>
              <a:ext uri="{FF2B5EF4-FFF2-40B4-BE49-F238E27FC236}">
                <a16:creationId xmlns:a16="http://schemas.microsoft.com/office/drawing/2014/main" id="{6007B3FA-65CD-96AB-B1C1-BDAFBB642A1C}"/>
              </a:ext>
            </a:extLst>
          </p:cNvPr>
          <p:cNvSpPr>
            <a:spLocks noGrp="1"/>
          </p:cNvSpPr>
          <p:nvPr/>
        </p:nvSpPr>
        <p:spPr bwMode="auto">
          <a:xfrm>
            <a:off x="1981200" y="1875205"/>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ts val="600"/>
              </a:spcAft>
              <a:buClr>
                <a:schemeClr val="tx2"/>
              </a:buClr>
              <a:buChar char="•"/>
              <a:defRPr kumimoji="1" sz="2800" baseline="0">
                <a:solidFill>
                  <a:schemeClr val="tx1">
                    <a:lumMod val="90000"/>
                    <a:lumOff val="10000"/>
                  </a:schemeClr>
                </a:solidFill>
                <a:latin typeface="+mn-lt"/>
                <a:ea typeface="+mn-ea"/>
                <a:cs typeface="+mn-cs"/>
              </a:defRPr>
            </a:lvl1pPr>
            <a:lvl2pPr marL="742950" indent="-285750" algn="l" rtl="0" eaLnBrk="1" fontAlgn="base" hangingPunct="1">
              <a:spcBef>
                <a:spcPct val="20000"/>
              </a:spcBef>
              <a:spcAft>
                <a:spcPts val="600"/>
              </a:spcAft>
              <a:buClr>
                <a:schemeClr val="tx2"/>
              </a:buClr>
              <a:buChar char="–"/>
              <a:defRPr kumimoji="1" sz="2400" baseline="0">
                <a:solidFill>
                  <a:schemeClr val="tx1">
                    <a:lumMod val="90000"/>
                    <a:lumOff val="10000"/>
                  </a:schemeClr>
                </a:solidFill>
                <a:latin typeface="+mn-lt"/>
                <a:ea typeface="+mn-ea"/>
              </a:defRPr>
            </a:lvl2pPr>
            <a:lvl3pPr marL="1143000" indent="-228600" algn="l" rtl="0" eaLnBrk="1" fontAlgn="base" hangingPunct="1">
              <a:spcBef>
                <a:spcPct val="20000"/>
              </a:spcBef>
              <a:spcAft>
                <a:spcPts val="600"/>
              </a:spcAft>
              <a:buClr>
                <a:schemeClr val="tx2"/>
              </a:buClr>
              <a:buChar char="•"/>
              <a:defRPr kumimoji="1" sz="2000" baseline="0">
                <a:solidFill>
                  <a:schemeClr val="tx1">
                    <a:lumMod val="90000"/>
                    <a:lumOff val="10000"/>
                  </a:schemeClr>
                </a:solidFill>
                <a:latin typeface="+mn-lt"/>
                <a:ea typeface="+mn-ea"/>
              </a:defRPr>
            </a:lvl3pPr>
            <a:lvl4pPr marL="1600200" indent="-228600" algn="l" rtl="0" eaLnBrk="1" fontAlgn="base" hangingPunct="1">
              <a:spcBef>
                <a:spcPct val="20000"/>
              </a:spcBef>
              <a:spcAft>
                <a:spcPts val="600"/>
              </a:spcAft>
              <a:buClr>
                <a:schemeClr val="tx2"/>
              </a:buClr>
              <a:buChar char="–"/>
              <a:defRPr kumimoji="1" sz="1800" baseline="0">
                <a:solidFill>
                  <a:schemeClr val="tx1">
                    <a:lumMod val="90000"/>
                    <a:lumOff val="10000"/>
                  </a:schemeClr>
                </a:solidFill>
                <a:latin typeface="+mn-lt"/>
                <a:ea typeface="+mn-ea"/>
              </a:defRPr>
            </a:lvl4pPr>
            <a:lvl5pPr marL="2057400" indent="-228600" algn="l" rtl="0" eaLnBrk="1" fontAlgn="base" hangingPunct="1">
              <a:spcBef>
                <a:spcPct val="20000"/>
              </a:spcBef>
              <a:spcAft>
                <a:spcPts val="600"/>
              </a:spcAft>
              <a:buClr>
                <a:schemeClr val="tx2"/>
              </a:buClr>
              <a:buChar char="»"/>
              <a:defRPr kumimoji="1" sz="1800" baseline="0">
                <a:solidFill>
                  <a:schemeClr val="tx1">
                    <a:lumMod val="90000"/>
                    <a:lumOff val="10000"/>
                  </a:schemeClr>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endParaRPr kumimoji="1" lang="en-US" altLang="ja-JP"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endParaRPr lang="en-US" altLang="ja-JP" kern="0" dirty="0">
              <a:solidFill>
                <a:srgbClr val="0C0C0C">
                  <a:lumMod val="90000"/>
                  <a:lumOff val="10000"/>
                </a:srgbClr>
              </a:solidFill>
              <a:latin typeface="Segoe UI"/>
              <a:ea typeface="メイリオ"/>
            </a:endParaRPr>
          </a:p>
          <a:p>
            <a:pPr marL="342900" marR="0" lvl="0" indent="-34290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rPr>
              <a:t>アーキテクチャ</a:t>
            </a:r>
            <a:endParaRPr kumimoji="1" lang="en-US" altLang="ja-JP" sz="2800" b="0" i="0" u="none" strike="noStrike" kern="0" cap="none" spc="0" normalizeH="0" baseline="0" noProof="0" dirty="0">
              <a:ln>
                <a:noFill/>
              </a:ln>
              <a:solidFill>
                <a:srgbClr val="0C0C0C">
                  <a:lumMod val="90000"/>
                  <a:lumOff val="10000"/>
                </a:srgbClr>
              </a:solidFill>
              <a:effectLst/>
              <a:uLnTx/>
              <a:uFillTx/>
              <a:latin typeface="Segoe UI"/>
              <a:ea typeface="メイリオ"/>
              <a:cs typeface="+mn-cs"/>
            </a:endParaRPr>
          </a:p>
          <a:p>
            <a:pPr marL="742950" marR="0" lvl="1" indent="-28575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rPr>
              <a:t>1</a:t>
            </a: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層：ベクトル入力</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742950" marR="0" lvl="1" indent="-28575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rPr>
              <a:t>2</a:t>
            </a: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層：ベクトル連結</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742950" marR="0" lvl="1" indent="-28575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rPr>
              <a:t>3</a:t>
            </a: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層：平均プーリング</a:t>
            </a:r>
            <a:endPar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endParaRPr>
          </a:p>
          <a:p>
            <a:pPr marL="742950" marR="0" lvl="1" indent="-285750" algn="l" defTabSz="914400" rtl="0" eaLnBrk="1" fontAlgn="base" latinLnBrk="0" hangingPunct="1">
              <a:lnSpc>
                <a:spcPct val="100000"/>
              </a:lnSpc>
              <a:spcBef>
                <a:spcPct val="20000"/>
              </a:spcBef>
              <a:spcAft>
                <a:spcPts val="600"/>
              </a:spcAft>
              <a:buClr>
                <a:srgbClr val="073E87"/>
              </a:buClr>
              <a:buSzTx/>
              <a:buFontTx/>
              <a:buChar char="–"/>
              <a:tabLst/>
              <a:defRPr/>
            </a:pP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2400" b="0" i="0" u="none" strike="noStrike" kern="0" cap="none" spc="0" normalizeH="0" baseline="0" noProof="0" dirty="0">
                <a:ln>
                  <a:noFill/>
                </a:ln>
                <a:solidFill>
                  <a:srgbClr val="0C0C0C">
                    <a:lumMod val="90000"/>
                    <a:lumOff val="10000"/>
                  </a:srgbClr>
                </a:solidFill>
                <a:effectLst/>
                <a:uLnTx/>
                <a:uFillTx/>
                <a:latin typeface="Segoe UI"/>
                <a:ea typeface="メイリオ"/>
              </a:rPr>
              <a:t>4</a:t>
            </a:r>
            <a:r>
              <a:rPr kumimoji="1" lang="ja-JP" altLang="en-US" sz="2400" b="0" i="0" u="none" strike="noStrike" kern="0" cap="none" spc="0" normalizeH="0" baseline="0" noProof="0" dirty="0">
                <a:ln>
                  <a:noFill/>
                </a:ln>
                <a:solidFill>
                  <a:srgbClr val="0C0C0C">
                    <a:lumMod val="90000"/>
                    <a:lumOff val="10000"/>
                  </a:srgbClr>
                </a:solidFill>
                <a:effectLst/>
                <a:uLnTx/>
                <a:uFillTx/>
                <a:latin typeface="Segoe UI"/>
                <a:ea typeface="メイリオ"/>
              </a:rPr>
              <a:t>層：判定結果出力</a:t>
            </a:r>
          </a:p>
        </p:txBody>
      </p:sp>
      <p:grpSp>
        <p:nvGrpSpPr>
          <p:cNvPr id="66" name="グループ化 65">
            <a:extLst>
              <a:ext uri="{FF2B5EF4-FFF2-40B4-BE49-F238E27FC236}">
                <a16:creationId xmlns:a16="http://schemas.microsoft.com/office/drawing/2014/main" id="{61053448-6252-086D-D6EC-F3F1F8C06C96}"/>
              </a:ext>
            </a:extLst>
          </p:cNvPr>
          <p:cNvGrpSpPr/>
          <p:nvPr/>
        </p:nvGrpSpPr>
        <p:grpSpPr>
          <a:xfrm>
            <a:off x="6837420" y="2626026"/>
            <a:ext cx="3977644" cy="3217011"/>
            <a:chOff x="5227111" y="2474539"/>
            <a:chExt cx="3977644" cy="3217011"/>
          </a:xfrm>
        </p:grpSpPr>
        <p:grpSp>
          <p:nvGrpSpPr>
            <p:cNvPr id="67" name="グループ化 66">
              <a:extLst>
                <a:ext uri="{FF2B5EF4-FFF2-40B4-BE49-F238E27FC236}">
                  <a16:creationId xmlns:a16="http://schemas.microsoft.com/office/drawing/2014/main" id="{2C115015-4C67-8FF0-1D1F-05E1C0D5F926}"/>
                </a:ext>
              </a:extLst>
            </p:cNvPr>
            <p:cNvGrpSpPr/>
            <p:nvPr/>
          </p:nvGrpSpPr>
          <p:grpSpPr>
            <a:xfrm>
              <a:off x="5227111" y="2474539"/>
              <a:ext cx="3977644" cy="3217011"/>
              <a:chOff x="5093294" y="2306959"/>
              <a:chExt cx="3977644" cy="3217011"/>
            </a:xfrm>
          </p:grpSpPr>
          <p:grpSp>
            <p:nvGrpSpPr>
              <p:cNvPr id="70" name="グループ化 69">
                <a:extLst>
                  <a:ext uri="{FF2B5EF4-FFF2-40B4-BE49-F238E27FC236}">
                    <a16:creationId xmlns:a16="http://schemas.microsoft.com/office/drawing/2014/main" id="{4142C719-368C-5A53-09C2-E0AD5D6BF893}"/>
                  </a:ext>
                </a:extLst>
              </p:cNvPr>
              <p:cNvGrpSpPr/>
              <p:nvPr/>
            </p:nvGrpSpPr>
            <p:grpSpPr>
              <a:xfrm>
                <a:off x="5093294" y="2306959"/>
                <a:ext cx="3977644" cy="3217011"/>
                <a:chOff x="4289064" y="2979607"/>
                <a:chExt cx="4865061" cy="3934723"/>
              </a:xfrm>
            </p:grpSpPr>
            <p:grpSp>
              <p:nvGrpSpPr>
                <p:cNvPr id="72" name="グループ化 71">
                  <a:extLst>
                    <a:ext uri="{FF2B5EF4-FFF2-40B4-BE49-F238E27FC236}">
                      <a16:creationId xmlns:a16="http://schemas.microsoft.com/office/drawing/2014/main" id="{C180FE41-4AC9-EFFB-5CB9-01A2D9E84D53}"/>
                    </a:ext>
                  </a:extLst>
                </p:cNvPr>
                <p:cNvGrpSpPr/>
                <p:nvPr/>
              </p:nvGrpSpPr>
              <p:grpSpPr>
                <a:xfrm>
                  <a:off x="4431939" y="3416767"/>
                  <a:ext cx="285750" cy="1283804"/>
                  <a:chOff x="1765300" y="2127250"/>
                  <a:chExt cx="876300" cy="3937000"/>
                </a:xfrm>
              </p:grpSpPr>
              <p:sp>
                <p:nvSpPr>
                  <p:cNvPr id="118" name="角丸四角形 196">
                    <a:extLst>
                      <a:ext uri="{FF2B5EF4-FFF2-40B4-BE49-F238E27FC236}">
                        <a16:creationId xmlns:a16="http://schemas.microsoft.com/office/drawing/2014/main" id="{B2FCDFDC-E12D-137B-626B-6091682E2091}"/>
                      </a:ext>
                    </a:extLst>
                  </p:cNvPr>
                  <p:cNvSpPr/>
                  <p:nvPr/>
                </p:nvSpPr>
                <p:spPr>
                  <a:xfrm>
                    <a:off x="1765300" y="2127250"/>
                    <a:ext cx="876300" cy="3937000"/>
                  </a:xfrm>
                  <a:prstGeom prst="roundRect">
                    <a:avLst>
                      <a:gd name="adj" fmla="val 5000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119" name="楕円 118">
                    <a:extLst>
                      <a:ext uri="{FF2B5EF4-FFF2-40B4-BE49-F238E27FC236}">
                        <a16:creationId xmlns:a16="http://schemas.microsoft.com/office/drawing/2014/main" id="{E9450AAA-5CF9-DC42-C1D4-C54DC2D5A0D0}"/>
                      </a:ext>
                    </a:extLst>
                  </p:cNvPr>
                  <p:cNvSpPr/>
                  <p:nvPr/>
                </p:nvSpPr>
                <p:spPr>
                  <a:xfrm>
                    <a:off x="1939925" y="231965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20" name="楕円 119">
                    <a:extLst>
                      <a:ext uri="{FF2B5EF4-FFF2-40B4-BE49-F238E27FC236}">
                        <a16:creationId xmlns:a16="http://schemas.microsoft.com/office/drawing/2014/main" id="{C06228F1-9A57-33C8-AA7C-D1E3359FEA2B}"/>
                      </a:ext>
                    </a:extLst>
                  </p:cNvPr>
                  <p:cNvSpPr/>
                  <p:nvPr/>
                </p:nvSpPr>
                <p:spPr>
                  <a:xfrm>
                    <a:off x="1939925" y="2926969"/>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21" name="楕円 120">
                    <a:extLst>
                      <a:ext uri="{FF2B5EF4-FFF2-40B4-BE49-F238E27FC236}">
                        <a16:creationId xmlns:a16="http://schemas.microsoft.com/office/drawing/2014/main" id="{91412697-FB90-DDAC-EC50-1D5A5C6C6FDD}"/>
                      </a:ext>
                    </a:extLst>
                  </p:cNvPr>
                  <p:cNvSpPr/>
                  <p:nvPr/>
                </p:nvSpPr>
                <p:spPr>
                  <a:xfrm>
                    <a:off x="1939925" y="3534283"/>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22" name="楕円 121">
                    <a:extLst>
                      <a:ext uri="{FF2B5EF4-FFF2-40B4-BE49-F238E27FC236}">
                        <a16:creationId xmlns:a16="http://schemas.microsoft.com/office/drawing/2014/main" id="{E4BFCB31-6D8D-1C35-EB9A-0EBADFFA2904}"/>
                      </a:ext>
                    </a:extLst>
                  </p:cNvPr>
                  <p:cNvSpPr/>
                  <p:nvPr/>
                </p:nvSpPr>
                <p:spPr>
                  <a:xfrm>
                    <a:off x="1939925" y="4141597"/>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23" name="楕円 122">
                    <a:extLst>
                      <a:ext uri="{FF2B5EF4-FFF2-40B4-BE49-F238E27FC236}">
                        <a16:creationId xmlns:a16="http://schemas.microsoft.com/office/drawing/2014/main" id="{96A4FFD1-6A3B-ABB1-D17D-3102F2C5472C}"/>
                      </a:ext>
                    </a:extLst>
                  </p:cNvPr>
                  <p:cNvSpPr/>
                  <p:nvPr/>
                </p:nvSpPr>
                <p:spPr>
                  <a:xfrm>
                    <a:off x="1939925" y="4748911"/>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24" name="楕円 123">
                    <a:extLst>
                      <a:ext uri="{FF2B5EF4-FFF2-40B4-BE49-F238E27FC236}">
                        <a16:creationId xmlns:a16="http://schemas.microsoft.com/office/drawing/2014/main" id="{A3DD3390-E882-EB42-D646-0E9CABF4B4E3}"/>
                      </a:ext>
                    </a:extLst>
                  </p:cNvPr>
                  <p:cNvSpPr/>
                  <p:nvPr/>
                </p:nvSpPr>
                <p:spPr>
                  <a:xfrm>
                    <a:off x="1939925" y="535622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grpSp>
            <p:grpSp>
              <p:nvGrpSpPr>
                <p:cNvPr id="73" name="グループ化 72">
                  <a:extLst>
                    <a:ext uri="{FF2B5EF4-FFF2-40B4-BE49-F238E27FC236}">
                      <a16:creationId xmlns:a16="http://schemas.microsoft.com/office/drawing/2014/main" id="{AC012839-5C21-DA5C-3883-9A7B95DAB1BC}"/>
                    </a:ext>
                  </a:extLst>
                </p:cNvPr>
                <p:cNvGrpSpPr/>
                <p:nvPr/>
              </p:nvGrpSpPr>
              <p:grpSpPr>
                <a:xfrm>
                  <a:off x="4419239" y="5093167"/>
                  <a:ext cx="285750" cy="1283804"/>
                  <a:chOff x="1765300" y="2127250"/>
                  <a:chExt cx="876300" cy="3937000"/>
                </a:xfrm>
              </p:grpSpPr>
              <p:sp>
                <p:nvSpPr>
                  <p:cNvPr id="111" name="角丸四角形 189">
                    <a:extLst>
                      <a:ext uri="{FF2B5EF4-FFF2-40B4-BE49-F238E27FC236}">
                        <a16:creationId xmlns:a16="http://schemas.microsoft.com/office/drawing/2014/main" id="{627B9556-78E8-4B5F-58B8-161A6669657F}"/>
                      </a:ext>
                    </a:extLst>
                  </p:cNvPr>
                  <p:cNvSpPr/>
                  <p:nvPr/>
                </p:nvSpPr>
                <p:spPr>
                  <a:xfrm>
                    <a:off x="1765300" y="2127250"/>
                    <a:ext cx="876300" cy="3937000"/>
                  </a:xfrm>
                  <a:prstGeom prst="roundRect">
                    <a:avLst>
                      <a:gd name="adj" fmla="val 5000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112" name="楕円 111">
                    <a:extLst>
                      <a:ext uri="{FF2B5EF4-FFF2-40B4-BE49-F238E27FC236}">
                        <a16:creationId xmlns:a16="http://schemas.microsoft.com/office/drawing/2014/main" id="{2F402BA5-00AC-08C1-44EE-705EBA230869}"/>
                      </a:ext>
                    </a:extLst>
                  </p:cNvPr>
                  <p:cNvSpPr/>
                  <p:nvPr/>
                </p:nvSpPr>
                <p:spPr>
                  <a:xfrm>
                    <a:off x="1939925" y="231965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3" name="楕円 112">
                    <a:extLst>
                      <a:ext uri="{FF2B5EF4-FFF2-40B4-BE49-F238E27FC236}">
                        <a16:creationId xmlns:a16="http://schemas.microsoft.com/office/drawing/2014/main" id="{D02AD3A8-D2DF-11F9-DDEE-98F09E09D7F9}"/>
                      </a:ext>
                    </a:extLst>
                  </p:cNvPr>
                  <p:cNvSpPr/>
                  <p:nvPr/>
                </p:nvSpPr>
                <p:spPr>
                  <a:xfrm>
                    <a:off x="1939925" y="2926969"/>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4" name="楕円 113">
                    <a:extLst>
                      <a:ext uri="{FF2B5EF4-FFF2-40B4-BE49-F238E27FC236}">
                        <a16:creationId xmlns:a16="http://schemas.microsoft.com/office/drawing/2014/main" id="{F3C54E0F-257F-2DB5-7765-7975F851063F}"/>
                      </a:ext>
                    </a:extLst>
                  </p:cNvPr>
                  <p:cNvSpPr/>
                  <p:nvPr/>
                </p:nvSpPr>
                <p:spPr>
                  <a:xfrm>
                    <a:off x="1939925" y="3534283"/>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5" name="楕円 114">
                    <a:extLst>
                      <a:ext uri="{FF2B5EF4-FFF2-40B4-BE49-F238E27FC236}">
                        <a16:creationId xmlns:a16="http://schemas.microsoft.com/office/drawing/2014/main" id="{10053769-ED25-0072-EB9D-9B0D65F4FDE3}"/>
                      </a:ext>
                    </a:extLst>
                  </p:cNvPr>
                  <p:cNvSpPr/>
                  <p:nvPr/>
                </p:nvSpPr>
                <p:spPr>
                  <a:xfrm>
                    <a:off x="1939925" y="4141597"/>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6" name="楕円 115">
                    <a:extLst>
                      <a:ext uri="{FF2B5EF4-FFF2-40B4-BE49-F238E27FC236}">
                        <a16:creationId xmlns:a16="http://schemas.microsoft.com/office/drawing/2014/main" id="{3BDA3D84-D629-557F-6AD3-5E66553AFDDD}"/>
                      </a:ext>
                    </a:extLst>
                  </p:cNvPr>
                  <p:cNvSpPr/>
                  <p:nvPr/>
                </p:nvSpPr>
                <p:spPr>
                  <a:xfrm>
                    <a:off x="1939925" y="4748911"/>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7" name="楕円 116">
                    <a:extLst>
                      <a:ext uri="{FF2B5EF4-FFF2-40B4-BE49-F238E27FC236}">
                        <a16:creationId xmlns:a16="http://schemas.microsoft.com/office/drawing/2014/main" id="{4693194C-3063-4625-47B2-2F5E3CCECA28}"/>
                      </a:ext>
                    </a:extLst>
                  </p:cNvPr>
                  <p:cNvSpPr/>
                  <p:nvPr/>
                </p:nvSpPr>
                <p:spPr>
                  <a:xfrm>
                    <a:off x="1939925" y="535622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grpSp>
            <p:grpSp>
              <p:nvGrpSpPr>
                <p:cNvPr id="74" name="グループ化 73">
                  <a:extLst>
                    <a:ext uri="{FF2B5EF4-FFF2-40B4-BE49-F238E27FC236}">
                      <a16:creationId xmlns:a16="http://schemas.microsoft.com/office/drawing/2014/main" id="{D3807C1F-DCB8-508B-C174-FEAEC3247AF6}"/>
                    </a:ext>
                  </a:extLst>
                </p:cNvPr>
                <p:cNvGrpSpPr/>
                <p:nvPr/>
              </p:nvGrpSpPr>
              <p:grpSpPr>
                <a:xfrm>
                  <a:off x="5689239" y="3423628"/>
                  <a:ext cx="285750" cy="1283804"/>
                  <a:chOff x="1765300" y="2127250"/>
                  <a:chExt cx="876300" cy="3937000"/>
                </a:xfrm>
              </p:grpSpPr>
              <p:sp>
                <p:nvSpPr>
                  <p:cNvPr id="104" name="角丸四角形 182">
                    <a:extLst>
                      <a:ext uri="{FF2B5EF4-FFF2-40B4-BE49-F238E27FC236}">
                        <a16:creationId xmlns:a16="http://schemas.microsoft.com/office/drawing/2014/main" id="{00112D80-98D3-9667-BB23-AE2824E5406F}"/>
                      </a:ext>
                    </a:extLst>
                  </p:cNvPr>
                  <p:cNvSpPr/>
                  <p:nvPr/>
                </p:nvSpPr>
                <p:spPr>
                  <a:xfrm>
                    <a:off x="1765300" y="2127250"/>
                    <a:ext cx="876300" cy="3937000"/>
                  </a:xfrm>
                  <a:prstGeom prst="roundRect">
                    <a:avLst>
                      <a:gd name="adj" fmla="val 5000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105" name="楕円 104">
                    <a:extLst>
                      <a:ext uri="{FF2B5EF4-FFF2-40B4-BE49-F238E27FC236}">
                        <a16:creationId xmlns:a16="http://schemas.microsoft.com/office/drawing/2014/main" id="{FA9A5EA8-0215-EAFD-F3D6-021D0A42975B}"/>
                      </a:ext>
                    </a:extLst>
                  </p:cNvPr>
                  <p:cNvSpPr/>
                  <p:nvPr/>
                </p:nvSpPr>
                <p:spPr>
                  <a:xfrm>
                    <a:off x="1939925" y="231965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6" name="楕円 105">
                    <a:extLst>
                      <a:ext uri="{FF2B5EF4-FFF2-40B4-BE49-F238E27FC236}">
                        <a16:creationId xmlns:a16="http://schemas.microsoft.com/office/drawing/2014/main" id="{A80CA64C-1544-489F-D6AE-DD7A6248EAC4}"/>
                      </a:ext>
                    </a:extLst>
                  </p:cNvPr>
                  <p:cNvSpPr/>
                  <p:nvPr/>
                </p:nvSpPr>
                <p:spPr>
                  <a:xfrm>
                    <a:off x="1939925" y="2926969"/>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7" name="楕円 106">
                    <a:extLst>
                      <a:ext uri="{FF2B5EF4-FFF2-40B4-BE49-F238E27FC236}">
                        <a16:creationId xmlns:a16="http://schemas.microsoft.com/office/drawing/2014/main" id="{BEAB83C9-D766-55D9-C7CE-4EDFBF90E651}"/>
                      </a:ext>
                    </a:extLst>
                  </p:cNvPr>
                  <p:cNvSpPr/>
                  <p:nvPr/>
                </p:nvSpPr>
                <p:spPr>
                  <a:xfrm>
                    <a:off x="1939925" y="3534283"/>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8" name="楕円 107">
                    <a:extLst>
                      <a:ext uri="{FF2B5EF4-FFF2-40B4-BE49-F238E27FC236}">
                        <a16:creationId xmlns:a16="http://schemas.microsoft.com/office/drawing/2014/main" id="{D36088C8-4354-E246-3CA8-483B1992A667}"/>
                      </a:ext>
                    </a:extLst>
                  </p:cNvPr>
                  <p:cNvSpPr/>
                  <p:nvPr/>
                </p:nvSpPr>
                <p:spPr>
                  <a:xfrm>
                    <a:off x="1939925" y="4141597"/>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9" name="楕円 108">
                    <a:extLst>
                      <a:ext uri="{FF2B5EF4-FFF2-40B4-BE49-F238E27FC236}">
                        <a16:creationId xmlns:a16="http://schemas.microsoft.com/office/drawing/2014/main" id="{EF0FB6D6-62F4-F883-1E45-31BE42C3F387}"/>
                      </a:ext>
                    </a:extLst>
                  </p:cNvPr>
                  <p:cNvSpPr/>
                  <p:nvPr/>
                </p:nvSpPr>
                <p:spPr>
                  <a:xfrm>
                    <a:off x="1939925" y="4748911"/>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10" name="楕円 109">
                    <a:extLst>
                      <a:ext uri="{FF2B5EF4-FFF2-40B4-BE49-F238E27FC236}">
                        <a16:creationId xmlns:a16="http://schemas.microsoft.com/office/drawing/2014/main" id="{1D0BFE7F-8C40-593B-9466-0B101190D35B}"/>
                      </a:ext>
                    </a:extLst>
                  </p:cNvPr>
                  <p:cNvSpPr/>
                  <p:nvPr/>
                </p:nvSpPr>
                <p:spPr>
                  <a:xfrm>
                    <a:off x="1939925" y="535622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grpSp>
            <p:grpSp>
              <p:nvGrpSpPr>
                <p:cNvPr id="75" name="グループ化 74">
                  <a:extLst>
                    <a:ext uri="{FF2B5EF4-FFF2-40B4-BE49-F238E27FC236}">
                      <a16:creationId xmlns:a16="http://schemas.microsoft.com/office/drawing/2014/main" id="{7D9FED5F-5D75-47A5-DBD2-76528E470889}"/>
                    </a:ext>
                  </a:extLst>
                </p:cNvPr>
                <p:cNvGrpSpPr/>
                <p:nvPr/>
              </p:nvGrpSpPr>
              <p:grpSpPr>
                <a:xfrm>
                  <a:off x="5689239" y="5091745"/>
                  <a:ext cx="285750" cy="1283804"/>
                  <a:chOff x="1765300" y="2127250"/>
                  <a:chExt cx="876300" cy="3937000"/>
                </a:xfrm>
              </p:grpSpPr>
              <p:sp>
                <p:nvSpPr>
                  <p:cNvPr id="97" name="角丸四角形 175">
                    <a:extLst>
                      <a:ext uri="{FF2B5EF4-FFF2-40B4-BE49-F238E27FC236}">
                        <a16:creationId xmlns:a16="http://schemas.microsoft.com/office/drawing/2014/main" id="{805309C1-9F84-567F-8AD2-048CB9EEEC22}"/>
                      </a:ext>
                    </a:extLst>
                  </p:cNvPr>
                  <p:cNvSpPr/>
                  <p:nvPr/>
                </p:nvSpPr>
                <p:spPr>
                  <a:xfrm>
                    <a:off x="1765300" y="2127250"/>
                    <a:ext cx="876300" cy="3937000"/>
                  </a:xfrm>
                  <a:prstGeom prst="roundRect">
                    <a:avLst>
                      <a:gd name="adj" fmla="val 5000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98" name="楕円 97">
                    <a:extLst>
                      <a:ext uri="{FF2B5EF4-FFF2-40B4-BE49-F238E27FC236}">
                        <a16:creationId xmlns:a16="http://schemas.microsoft.com/office/drawing/2014/main" id="{7C1AD1F0-9CAF-BC91-B6A0-34B7E771FD76}"/>
                      </a:ext>
                    </a:extLst>
                  </p:cNvPr>
                  <p:cNvSpPr/>
                  <p:nvPr/>
                </p:nvSpPr>
                <p:spPr>
                  <a:xfrm>
                    <a:off x="1939925" y="231965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9" name="楕円 98">
                    <a:extLst>
                      <a:ext uri="{FF2B5EF4-FFF2-40B4-BE49-F238E27FC236}">
                        <a16:creationId xmlns:a16="http://schemas.microsoft.com/office/drawing/2014/main" id="{4704A2A0-384B-70CB-3483-0D068B9850DA}"/>
                      </a:ext>
                    </a:extLst>
                  </p:cNvPr>
                  <p:cNvSpPr/>
                  <p:nvPr/>
                </p:nvSpPr>
                <p:spPr>
                  <a:xfrm>
                    <a:off x="1939925" y="2926969"/>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0" name="楕円 99">
                    <a:extLst>
                      <a:ext uri="{FF2B5EF4-FFF2-40B4-BE49-F238E27FC236}">
                        <a16:creationId xmlns:a16="http://schemas.microsoft.com/office/drawing/2014/main" id="{F8FD8689-36CA-2FAF-D8D0-8299CA8F98A8}"/>
                      </a:ext>
                    </a:extLst>
                  </p:cNvPr>
                  <p:cNvSpPr/>
                  <p:nvPr/>
                </p:nvSpPr>
                <p:spPr>
                  <a:xfrm>
                    <a:off x="1939925" y="3534283"/>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1" name="楕円 100">
                    <a:extLst>
                      <a:ext uri="{FF2B5EF4-FFF2-40B4-BE49-F238E27FC236}">
                        <a16:creationId xmlns:a16="http://schemas.microsoft.com/office/drawing/2014/main" id="{9CAF6A21-FA4C-A50F-1563-7611274B1A93}"/>
                      </a:ext>
                    </a:extLst>
                  </p:cNvPr>
                  <p:cNvSpPr/>
                  <p:nvPr/>
                </p:nvSpPr>
                <p:spPr>
                  <a:xfrm>
                    <a:off x="1939925" y="4141597"/>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2" name="楕円 101">
                    <a:extLst>
                      <a:ext uri="{FF2B5EF4-FFF2-40B4-BE49-F238E27FC236}">
                        <a16:creationId xmlns:a16="http://schemas.microsoft.com/office/drawing/2014/main" id="{953FAF76-9EF4-BED5-AAC8-5B59BA54629A}"/>
                      </a:ext>
                    </a:extLst>
                  </p:cNvPr>
                  <p:cNvSpPr/>
                  <p:nvPr/>
                </p:nvSpPr>
                <p:spPr>
                  <a:xfrm>
                    <a:off x="1939925" y="4748911"/>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103" name="楕円 102">
                    <a:extLst>
                      <a:ext uri="{FF2B5EF4-FFF2-40B4-BE49-F238E27FC236}">
                        <a16:creationId xmlns:a16="http://schemas.microsoft.com/office/drawing/2014/main" id="{9AF02530-E769-2DCB-715C-0C62FDFF1732}"/>
                      </a:ext>
                    </a:extLst>
                  </p:cNvPr>
                  <p:cNvSpPr/>
                  <p:nvPr/>
                </p:nvSpPr>
                <p:spPr>
                  <a:xfrm>
                    <a:off x="1939925" y="535622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grpSp>
            <p:grpSp>
              <p:nvGrpSpPr>
                <p:cNvPr id="76" name="グループ化 75">
                  <a:extLst>
                    <a:ext uri="{FF2B5EF4-FFF2-40B4-BE49-F238E27FC236}">
                      <a16:creationId xmlns:a16="http://schemas.microsoft.com/office/drawing/2014/main" id="{9E1A4DF7-A197-3F29-4123-983CDA4547A8}"/>
                    </a:ext>
                  </a:extLst>
                </p:cNvPr>
                <p:cNvGrpSpPr/>
                <p:nvPr/>
              </p:nvGrpSpPr>
              <p:grpSpPr>
                <a:xfrm>
                  <a:off x="6959239" y="4268178"/>
                  <a:ext cx="285750" cy="1283804"/>
                  <a:chOff x="1765300" y="2127250"/>
                  <a:chExt cx="876300" cy="3937000"/>
                </a:xfrm>
              </p:grpSpPr>
              <p:sp>
                <p:nvSpPr>
                  <p:cNvPr id="90" name="角丸四角形 168">
                    <a:extLst>
                      <a:ext uri="{FF2B5EF4-FFF2-40B4-BE49-F238E27FC236}">
                        <a16:creationId xmlns:a16="http://schemas.microsoft.com/office/drawing/2014/main" id="{65868A3A-A8A4-6E74-59EB-FAE50D4A376F}"/>
                      </a:ext>
                    </a:extLst>
                  </p:cNvPr>
                  <p:cNvSpPr/>
                  <p:nvPr/>
                </p:nvSpPr>
                <p:spPr>
                  <a:xfrm>
                    <a:off x="1765300" y="2127250"/>
                    <a:ext cx="876300" cy="3937000"/>
                  </a:xfrm>
                  <a:prstGeom prst="roundRect">
                    <a:avLst>
                      <a:gd name="adj" fmla="val 50000"/>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91" name="楕円 90">
                    <a:extLst>
                      <a:ext uri="{FF2B5EF4-FFF2-40B4-BE49-F238E27FC236}">
                        <a16:creationId xmlns:a16="http://schemas.microsoft.com/office/drawing/2014/main" id="{0CD0A87D-7FD0-35E7-A5A4-A6C1D8AFADE1}"/>
                      </a:ext>
                    </a:extLst>
                  </p:cNvPr>
                  <p:cNvSpPr/>
                  <p:nvPr/>
                </p:nvSpPr>
                <p:spPr>
                  <a:xfrm>
                    <a:off x="1939925" y="231965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2" name="楕円 91">
                    <a:extLst>
                      <a:ext uri="{FF2B5EF4-FFF2-40B4-BE49-F238E27FC236}">
                        <a16:creationId xmlns:a16="http://schemas.microsoft.com/office/drawing/2014/main" id="{221380C8-0619-219D-15D1-2CEA053C7BC2}"/>
                      </a:ext>
                    </a:extLst>
                  </p:cNvPr>
                  <p:cNvSpPr/>
                  <p:nvPr/>
                </p:nvSpPr>
                <p:spPr>
                  <a:xfrm>
                    <a:off x="1939925" y="2926969"/>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3" name="楕円 92">
                    <a:extLst>
                      <a:ext uri="{FF2B5EF4-FFF2-40B4-BE49-F238E27FC236}">
                        <a16:creationId xmlns:a16="http://schemas.microsoft.com/office/drawing/2014/main" id="{48B210CD-CA23-36C5-2BAB-E08AC2660212}"/>
                      </a:ext>
                    </a:extLst>
                  </p:cNvPr>
                  <p:cNvSpPr/>
                  <p:nvPr/>
                </p:nvSpPr>
                <p:spPr>
                  <a:xfrm>
                    <a:off x="1939925" y="3534283"/>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4" name="楕円 93">
                    <a:extLst>
                      <a:ext uri="{FF2B5EF4-FFF2-40B4-BE49-F238E27FC236}">
                        <a16:creationId xmlns:a16="http://schemas.microsoft.com/office/drawing/2014/main" id="{0B3D556F-C1FA-5CFB-C29B-A27C75D47CF2}"/>
                      </a:ext>
                    </a:extLst>
                  </p:cNvPr>
                  <p:cNvSpPr/>
                  <p:nvPr/>
                </p:nvSpPr>
                <p:spPr>
                  <a:xfrm>
                    <a:off x="1939925" y="4141597"/>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5" name="楕円 94">
                    <a:extLst>
                      <a:ext uri="{FF2B5EF4-FFF2-40B4-BE49-F238E27FC236}">
                        <a16:creationId xmlns:a16="http://schemas.microsoft.com/office/drawing/2014/main" id="{99F2D288-E366-78B9-5418-D540172A7153}"/>
                      </a:ext>
                    </a:extLst>
                  </p:cNvPr>
                  <p:cNvSpPr/>
                  <p:nvPr/>
                </p:nvSpPr>
                <p:spPr>
                  <a:xfrm>
                    <a:off x="1939925" y="4748911"/>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sp>
                <p:nvSpPr>
                  <p:cNvPr id="96" name="楕円 95">
                    <a:extLst>
                      <a:ext uri="{FF2B5EF4-FFF2-40B4-BE49-F238E27FC236}">
                        <a16:creationId xmlns:a16="http://schemas.microsoft.com/office/drawing/2014/main" id="{0EBE8307-0791-4B70-6957-A464E9A5FA43}"/>
                      </a:ext>
                    </a:extLst>
                  </p:cNvPr>
                  <p:cNvSpPr/>
                  <p:nvPr/>
                </p:nvSpPr>
                <p:spPr>
                  <a:xfrm>
                    <a:off x="1939925" y="5356225"/>
                    <a:ext cx="527050" cy="527050"/>
                  </a:xfrm>
                  <a:prstGeom prst="ellipse">
                    <a:avLst/>
                  </a:prstGeom>
                  <a:solidFill>
                    <a:srgbClr val="31B6FD"/>
                  </a:solidFill>
                  <a:ln w="25400" cap="flat" cmpd="sng" algn="ctr">
                    <a:solidFill>
                      <a:srgbClr val="31B6FD">
                        <a:shade val="50000"/>
                      </a:srgbClr>
                    </a:solidFill>
                    <a:prstDash val="solid"/>
                  </a:ln>
                  <a:effectLst/>
                </p:spPr>
                <p:txBody>
                  <a:bodyPr rtlCol="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ysClr val="window" lastClr="FFFFFF"/>
                      </a:solidFill>
                      <a:effectLst/>
                      <a:uLnTx/>
                      <a:uFillTx/>
                      <a:latin typeface="Segoe UI"/>
                      <a:ea typeface="メイリオ"/>
                      <a:cs typeface="+mn-cs"/>
                    </a:endParaRPr>
                  </a:p>
                </p:txBody>
              </p:sp>
            </p:grpSp>
            <p:cxnSp>
              <p:nvCxnSpPr>
                <p:cNvPr id="77" name="直線矢印コネクタ 76">
                  <a:extLst>
                    <a:ext uri="{FF2B5EF4-FFF2-40B4-BE49-F238E27FC236}">
                      <a16:creationId xmlns:a16="http://schemas.microsoft.com/office/drawing/2014/main" id="{F4F85AAA-7074-7C8A-83D5-7866514921F4}"/>
                    </a:ext>
                  </a:extLst>
                </p:cNvPr>
                <p:cNvCxnSpPr>
                  <a:stCxn id="118" idx="3"/>
                  <a:endCxn id="104" idx="1"/>
                </p:cNvCxnSpPr>
                <p:nvPr/>
              </p:nvCxnSpPr>
              <p:spPr>
                <a:xfrm>
                  <a:off x="4717689" y="4058669"/>
                  <a:ext cx="971550" cy="6861"/>
                </a:xfrm>
                <a:prstGeom prst="straightConnector1">
                  <a:avLst/>
                </a:prstGeom>
                <a:noFill/>
                <a:ln w="9525" cap="flat" cmpd="sng" algn="ctr">
                  <a:solidFill>
                    <a:srgbClr val="31B6FD">
                      <a:shade val="95000"/>
                      <a:satMod val="105000"/>
                    </a:srgbClr>
                  </a:solidFill>
                  <a:prstDash val="solid"/>
                  <a:tailEnd type="triangle"/>
                </a:ln>
                <a:effectLst/>
              </p:spPr>
            </p:cxnSp>
            <p:cxnSp>
              <p:nvCxnSpPr>
                <p:cNvPr id="78" name="直線矢印コネクタ 77">
                  <a:extLst>
                    <a:ext uri="{FF2B5EF4-FFF2-40B4-BE49-F238E27FC236}">
                      <a16:creationId xmlns:a16="http://schemas.microsoft.com/office/drawing/2014/main" id="{407DC90C-BC29-3A06-1D4F-4BF0C851F881}"/>
                    </a:ext>
                  </a:extLst>
                </p:cNvPr>
                <p:cNvCxnSpPr>
                  <a:stCxn id="111" idx="3"/>
                  <a:endCxn id="97" idx="1"/>
                </p:cNvCxnSpPr>
                <p:nvPr/>
              </p:nvCxnSpPr>
              <p:spPr>
                <a:xfrm flipV="1">
                  <a:off x="4704989" y="5733647"/>
                  <a:ext cx="984250" cy="1422"/>
                </a:xfrm>
                <a:prstGeom prst="straightConnector1">
                  <a:avLst/>
                </a:prstGeom>
                <a:noFill/>
                <a:ln w="9525" cap="flat" cmpd="sng" algn="ctr">
                  <a:solidFill>
                    <a:srgbClr val="31B6FD">
                      <a:shade val="95000"/>
                      <a:satMod val="105000"/>
                    </a:srgbClr>
                  </a:solidFill>
                  <a:prstDash val="solid"/>
                  <a:tailEnd type="triangle"/>
                </a:ln>
                <a:effectLst/>
              </p:spPr>
            </p:cxnSp>
            <p:cxnSp>
              <p:nvCxnSpPr>
                <p:cNvPr id="79" name="直線矢印コネクタ 78">
                  <a:extLst>
                    <a:ext uri="{FF2B5EF4-FFF2-40B4-BE49-F238E27FC236}">
                      <a16:creationId xmlns:a16="http://schemas.microsoft.com/office/drawing/2014/main" id="{E560FFC3-5AB2-8690-1823-71E0ABB92EB9}"/>
                    </a:ext>
                  </a:extLst>
                </p:cNvPr>
                <p:cNvCxnSpPr>
                  <a:stCxn id="104" idx="3"/>
                  <a:endCxn id="90" idx="1"/>
                </p:cNvCxnSpPr>
                <p:nvPr/>
              </p:nvCxnSpPr>
              <p:spPr>
                <a:xfrm>
                  <a:off x="5974989" y="4065530"/>
                  <a:ext cx="984250" cy="844550"/>
                </a:xfrm>
                <a:prstGeom prst="straightConnector1">
                  <a:avLst/>
                </a:prstGeom>
                <a:noFill/>
                <a:ln w="9525" cap="flat" cmpd="sng" algn="ctr">
                  <a:solidFill>
                    <a:srgbClr val="31B6FD">
                      <a:shade val="95000"/>
                      <a:satMod val="105000"/>
                    </a:srgbClr>
                  </a:solidFill>
                  <a:prstDash val="solid"/>
                  <a:tailEnd type="triangle"/>
                </a:ln>
                <a:effectLst/>
              </p:spPr>
            </p:cxnSp>
            <p:cxnSp>
              <p:nvCxnSpPr>
                <p:cNvPr id="80" name="直線矢印コネクタ 79">
                  <a:extLst>
                    <a:ext uri="{FF2B5EF4-FFF2-40B4-BE49-F238E27FC236}">
                      <a16:creationId xmlns:a16="http://schemas.microsoft.com/office/drawing/2014/main" id="{27BAF30B-70B7-E50C-B29A-D5991C0CAD5E}"/>
                    </a:ext>
                  </a:extLst>
                </p:cNvPr>
                <p:cNvCxnSpPr>
                  <a:stCxn id="97" idx="3"/>
                  <a:endCxn id="90" idx="1"/>
                </p:cNvCxnSpPr>
                <p:nvPr/>
              </p:nvCxnSpPr>
              <p:spPr>
                <a:xfrm flipV="1">
                  <a:off x="5974989" y="4910080"/>
                  <a:ext cx="984250" cy="823567"/>
                </a:xfrm>
                <a:prstGeom prst="straightConnector1">
                  <a:avLst/>
                </a:prstGeom>
                <a:noFill/>
                <a:ln w="9525" cap="flat" cmpd="sng" algn="ctr">
                  <a:solidFill>
                    <a:srgbClr val="31B6FD">
                      <a:shade val="95000"/>
                      <a:satMod val="105000"/>
                    </a:srgbClr>
                  </a:solidFill>
                  <a:prstDash val="solid"/>
                  <a:tailEnd type="triangle"/>
                </a:ln>
                <a:effectLst/>
              </p:spPr>
            </p:cxnSp>
            <p:cxnSp>
              <p:nvCxnSpPr>
                <p:cNvPr id="81" name="直線矢印コネクタ 80">
                  <a:extLst>
                    <a:ext uri="{FF2B5EF4-FFF2-40B4-BE49-F238E27FC236}">
                      <a16:creationId xmlns:a16="http://schemas.microsoft.com/office/drawing/2014/main" id="{26F0595B-BAA0-7992-B74F-1967D4041B64}"/>
                    </a:ext>
                  </a:extLst>
                </p:cNvPr>
                <p:cNvCxnSpPr>
                  <a:stCxn id="90" idx="3"/>
                  <a:endCxn id="89" idx="2"/>
                </p:cNvCxnSpPr>
                <p:nvPr/>
              </p:nvCxnSpPr>
              <p:spPr>
                <a:xfrm>
                  <a:off x="7244990" y="4910080"/>
                  <a:ext cx="581116" cy="4752"/>
                </a:xfrm>
                <a:prstGeom prst="straightConnector1">
                  <a:avLst/>
                </a:prstGeom>
                <a:noFill/>
                <a:ln w="9525" cap="flat" cmpd="sng" algn="ctr">
                  <a:solidFill>
                    <a:srgbClr val="31B6FD">
                      <a:shade val="95000"/>
                      <a:satMod val="105000"/>
                    </a:srgbClr>
                  </a:solidFill>
                  <a:prstDash val="solid"/>
                  <a:tailEnd type="triangle"/>
                </a:ln>
                <a:effectLst/>
              </p:spPr>
            </p:cxnSp>
            <p:cxnSp>
              <p:nvCxnSpPr>
                <p:cNvPr id="82" name="直線矢印コネクタ 81">
                  <a:extLst>
                    <a:ext uri="{FF2B5EF4-FFF2-40B4-BE49-F238E27FC236}">
                      <a16:creationId xmlns:a16="http://schemas.microsoft.com/office/drawing/2014/main" id="{AC71E278-224A-BCFB-B783-0AC0B686CD30}"/>
                    </a:ext>
                  </a:extLst>
                </p:cNvPr>
                <p:cNvCxnSpPr>
                  <a:stCxn id="118" idx="3"/>
                  <a:endCxn id="97" idx="1"/>
                </p:cNvCxnSpPr>
                <p:nvPr/>
              </p:nvCxnSpPr>
              <p:spPr>
                <a:xfrm>
                  <a:off x="4717689" y="4058669"/>
                  <a:ext cx="971550" cy="1674978"/>
                </a:xfrm>
                <a:prstGeom prst="straightConnector1">
                  <a:avLst/>
                </a:prstGeom>
                <a:noFill/>
                <a:ln w="9525" cap="flat" cmpd="sng" algn="ctr">
                  <a:solidFill>
                    <a:srgbClr val="4584D3">
                      <a:shade val="95000"/>
                      <a:satMod val="105000"/>
                    </a:srgbClr>
                  </a:solidFill>
                  <a:prstDash val="solid"/>
                  <a:tailEnd type="triangle"/>
                </a:ln>
                <a:effectLst/>
              </p:spPr>
            </p:cxnSp>
            <p:cxnSp>
              <p:nvCxnSpPr>
                <p:cNvPr id="83" name="直線矢印コネクタ 82">
                  <a:extLst>
                    <a:ext uri="{FF2B5EF4-FFF2-40B4-BE49-F238E27FC236}">
                      <a16:creationId xmlns:a16="http://schemas.microsoft.com/office/drawing/2014/main" id="{EA61C990-3C4C-E496-2D73-8939E366E369}"/>
                    </a:ext>
                  </a:extLst>
                </p:cNvPr>
                <p:cNvCxnSpPr>
                  <a:stCxn id="111" idx="3"/>
                  <a:endCxn id="104" idx="1"/>
                </p:cNvCxnSpPr>
                <p:nvPr/>
              </p:nvCxnSpPr>
              <p:spPr>
                <a:xfrm flipV="1">
                  <a:off x="4704989" y="4065530"/>
                  <a:ext cx="984250" cy="1669539"/>
                </a:xfrm>
                <a:prstGeom prst="straightConnector1">
                  <a:avLst/>
                </a:prstGeom>
                <a:noFill/>
                <a:ln w="9525" cap="flat" cmpd="sng" algn="ctr">
                  <a:solidFill>
                    <a:srgbClr val="4584D3">
                      <a:shade val="95000"/>
                      <a:satMod val="105000"/>
                    </a:srgbClr>
                  </a:solidFill>
                  <a:prstDash val="solid"/>
                  <a:tailEnd type="triangle"/>
                </a:ln>
                <a:effectLst/>
              </p:spPr>
            </p:cxnSp>
            <p:sp>
              <p:nvSpPr>
                <p:cNvPr id="84" name="テキスト ボックス 158">
                  <a:extLst>
                    <a:ext uri="{FF2B5EF4-FFF2-40B4-BE49-F238E27FC236}">
                      <a16:creationId xmlns:a16="http://schemas.microsoft.com/office/drawing/2014/main" id="{69F7C37D-18BA-8E8A-0FDC-0C840743253A}"/>
                    </a:ext>
                  </a:extLst>
                </p:cNvPr>
                <p:cNvSpPr txBox="1"/>
                <p:nvPr/>
              </p:nvSpPr>
              <p:spPr>
                <a:xfrm>
                  <a:off x="4314464" y="2979607"/>
                  <a:ext cx="770970" cy="489374"/>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err="1">
                      <a:ln>
                        <a:noFill/>
                      </a:ln>
                      <a:solidFill>
                        <a:srgbClr val="0C0C0C"/>
                      </a:solidFill>
                      <a:effectLst/>
                      <a:uLnTx/>
                      <a:uFillTx/>
                      <a:latin typeface="Segoe UI"/>
                      <a:ea typeface="メイリオ"/>
                      <a:cs typeface="+mn-cs"/>
                    </a:rPr>
                    <a:t>Va</a:t>
                  </a:r>
                  <a:endParaRPr kumimoji="1" lang="ja-JP" altLang="en-US" sz="2000" b="0" i="1" u="none" strike="noStrike" kern="1200" cap="none" spc="0" normalizeH="0" baseline="0" noProof="0" dirty="0">
                    <a:ln>
                      <a:noFill/>
                    </a:ln>
                    <a:solidFill>
                      <a:srgbClr val="0C0C0C"/>
                    </a:solidFill>
                    <a:effectLst/>
                    <a:uLnTx/>
                    <a:uFillTx/>
                    <a:latin typeface="Segoe UI"/>
                    <a:ea typeface="メイリオ"/>
                    <a:cs typeface="+mn-cs"/>
                  </a:endParaRPr>
                </a:p>
              </p:txBody>
            </p:sp>
            <p:sp>
              <p:nvSpPr>
                <p:cNvPr id="85" name="テキスト ボックス 159">
                  <a:extLst>
                    <a:ext uri="{FF2B5EF4-FFF2-40B4-BE49-F238E27FC236}">
                      <a16:creationId xmlns:a16="http://schemas.microsoft.com/office/drawing/2014/main" id="{68BB6F79-509B-65E1-D69C-1FA55972CE5E}"/>
                    </a:ext>
                  </a:extLst>
                </p:cNvPr>
                <p:cNvSpPr txBox="1"/>
                <p:nvPr/>
              </p:nvSpPr>
              <p:spPr>
                <a:xfrm>
                  <a:off x="4289064" y="6417514"/>
                  <a:ext cx="796370" cy="489374"/>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err="1">
                      <a:ln>
                        <a:noFill/>
                      </a:ln>
                      <a:solidFill>
                        <a:srgbClr val="0C0C0C"/>
                      </a:solidFill>
                      <a:effectLst/>
                      <a:uLnTx/>
                      <a:uFillTx/>
                      <a:latin typeface="Segoe UI"/>
                      <a:ea typeface="メイリオ"/>
                      <a:cs typeface="+mn-cs"/>
                    </a:rPr>
                    <a:t>Vb</a:t>
                  </a:r>
                  <a:endParaRPr kumimoji="1" lang="ja-JP" altLang="en-US" sz="2000" b="0" i="1" u="none" strike="noStrike" kern="1200" cap="none" spc="0" normalizeH="0" baseline="0" noProof="0" dirty="0">
                    <a:ln>
                      <a:noFill/>
                    </a:ln>
                    <a:solidFill>
                      <a:srgbClr val="0C0C0C"/>
                    </a:solidFill>
                    <a:effectLst/>
                    <a:uLnTx/>
                    <a:uFillTx/>
                    <a:latin typeface="Segoe UI"/>
                    <a:ea typeface="メイリオ"/>
                    <a:cs typeface="+mn-cs"/>
                  </a:endParaRPr>
                </a:p>
              </p:txBody>
            </p:sp>
            <p:sp>
              <p:nvSpPr>
                <p:cNvPr id="86" name="テキスト ボックス 160">
                  <a:extLst>
                    <a:ext uri="{FF2B5EF4-FFF2-40B4-BE49-F238E27FC236}">
                      <a16:creationId xmlns:a16="http://schemas.microsoft.com/office/drawing/2014/main" id="{C99B5A4E-F4C9-B9CE-0B78-C5B77C747116}"/>
                    </a:ext>
                  </a:extLst>
                </p:cNvPr>
                <p:cNvSpPr txBox="1"/>
                <p:nvPr/>
              </p:nvSpPr>
              <p:spPr>
                <a:xfrm>
                  <a:off x="5257438" y="2994994"/>
                  <a:ext cx="1508645" cy="489374"/>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C0C0C"/>
                      </a:solidFill>
                      <a:effectLst/>
                      <a:uLnTx/>
                      <a:uFillTx/>
                      <a:latin typeface="Segoe UI"/>
                      <a:ea typeface="メイリオ"/>
                      <a:cs typeface="+mn-cs"/>
                    </a:rPr>
                    <a:t>[</a:t>
                  </a:r>
                  <a:r>
                    <a:rPr kumimoji="1" lang="en-US" altLang="ja-JP" sz="2000" b="0" i="1" u="none" strike="noStrike" kern="1200" cap="none" spc="0" normalizeH="0" baseline="0" noProof="0" dirty="0" err="1">
                      <a:ln>
                        <a:noFill/>
                      </a:ln>
                      <a:solidFill>
                        <a:srgbClr val="0C0C0C"/>
                      </a:solidFill>
                      <a:effectLst/>
                      <a:uLnTx/>
                      <a:uFillTx/>
                      <a:latin typeface="Segoe UI"/>
                      <a:ea typeface="メイリオ"/>
                      <a:cs typeface="+mn-cs"/>
                    </a:rPr>
                    <a:t>Va,Vb</a:t>
                  </a: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 </a:t>
                  </a:r>
                  <a:r>
                    <a:rPr kumimoji="1" lang="en-US" altLang="ja-JP" sz="2000" b="0" i="0" u="none" strike="noStrike" kern="1200" cap="none" spc="0" normalizeH="0" baseline="0" noProof="0" dirty="0">
                      <a:ln>
                        <a:noFill/>
                      </a:ln>
                      <a:solidFill>
                        <a:srgbClr val="0C0C0C"/>
                      </a:solidFill>
                      <a:effectLst/>
                      <a:uLnTx/>
                      <a:uFillTx/>
                      <a:latin typeface="Segoe UI"/>
                      <a:ea typeface="メイリオ"/>
                      <a:cs typeface="+mn-cs"/>
                    </a:rPr>
                    <a:t>]</a:t>
                  </a:r>
                  <a:endParaRPr kumimoji="1" lang="ja-JP" altLang="en-US" sz="2000" b="0" i="0" u="none" strike="noStrike" kern="1200" cap="none" spc="0" normalizeH="0" baseline="0" noProof="0" dirty="0">
                    <a:ln>
                      <a:noFill/>
                    </a:ln>
                    <a:solidFill>
                      <a:srgbClr val="0C0C0C"/>
                    </a:solidFill>
                    <a:effectLst/>
                    <a:uLnTx/>
                    <a:uFillTx/>
                    <a:latin typeface="Segoe UI"/>
                    <a:ea typeface="メイリオ"/>
                    <a:cs typeface="+mn-cs"/>
                  </a:endParaRPr>
                </a:p>
              </p:txBody>
            </p:sp>
            <p:sp>
              <p:nvSpPr>
                <p:cNvPr id="87" name="テキスト ボックス 161">
                  <a:extLst>
                    <a:ext uri="{FF2B5EF4-FFF2-40B4-BE49-F238E27FC236}">
                      <a16:creationId xmlns:a16="http://schemas.microsoft.com/office/drawing/2014/main" id="{CB309A8C-6B99-3F66-638D-29DEA62D7143}"/>
                    </a:ext>
                  </a:extLst>
                </p:cNvPr>
                <p:cNvSpPr txBox="1"/>
                <p:nvPr/>
              </p:nvSpPr>
              <p:spPr>
                <a:xfrm>
                  <a:off x="5222515" y="6424956"/>
                  <a:ext cx="1437133" cy="489374"/>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srgbClr val="0C0C0C"/>
                      </a:solidFill>
                      <a:effectLst/>
                      <a:uLnTx/>
                      <a:uFillTx/>
                      <a:latin typeface="Segoe UI"/>
                      <a:ea typeface="メイリオ"/>
                      <a:cs typeface="+mn-cs"/>
                    </a:rPr>
                    <a:t>[</a:t>
                  </a:r>
                  <a:r>
                    <a:rPr kumimoji="1" lang="en-US" altLang="ja-JP" sz="2000" b="0" i="1" u="none" strike="noStrike" kern="1200" cap="none" spc="0" normalizeH="0" baseline="0" noProof="0" dirty="0" err="1">
                      <a:ln>
                        <a:noFill/>
                      </a:ln>
                      <a:solidFill>
                        <a:srgbClr val="0C0C0C"/>
                      </a:solidFill>
                      <a:effectLst/>
                      <a:uLnTx/>
                      <a:uFillTx/>
                      <a:latin typeface="Segoe UI"/>
                      <a:ea typeface="メイリオ"/>
                      <a:cs typeface="+mn-cs"/>
                    </a:rPr>
                    <a:t>Vb,Va</a:t>
                  </a: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 </a:t>
                  </a:r>
                  <a:r>
                    <a:rPr kumimoji="1" lang="en-US" altLang="ja-JP" sz="2000" b="0" i="0" u="none" strike="noStrike" kern="1200" cap="none" spc="0" normalizeH="0" baseline="0" noProof="0" dirty="0">
                      <a:ln>
                        <a:noFill/>
                      </a:ln>
                      <a:solidFill>
                        <a:srgbClr val="0C0C0C"/>
                      </a:solidFill>
                      <a:effectLst/>
                      <a:uLnTx/>
                      <a:uFillTx/>
                      <a:latin typeface="Segoe UI"/>
                      <a:ea typeface="メイリオ"/>
                      <a:cs typeface="+mn-cs"/>
                    </a:rPr>
                    <a:t>]</a:t>
                  </a:r>
                  <a:endParaRPr kumimoji="1" lang="ja-JP" altLang="en-US" sz="2000" b="0" i="0" u="none" strike="noStrike" kern="1200" cap="none" spc="0" normalizeH="0" baseline="0" noProof="0" dirty="0">
                    <a:ln>
                      <a:noFill/>
                    </a:ln>
                    <a:solidFill>
                      <a:srgbClr val="0C0C0C"/>
                    </a:solidFill>
                    <a:effectLst/>
                    <a:uLnTx/>
                    <a:uFillTx/>
                    <a:latin typeface="Segoe UI"/>
                    <a:ea typeface="メイリオ"/>
                    <a:cs typeface="+mn-cs"/>
                  </a:endParaRPr>
                </a:p>
              </p:txBody>
            </p:sp>
            <p:sp>
              <p:nvSpPr>
                <p:cNvPr id="88" name="テキスト ボックス 162">
                  <a:extLst>
                    <a:ext uri="{FF2B5EF4-FFF2-40B4-BE49-F238E27FC236}">
                      <a16:creationId xmlns:a16="http://schemas.microsoft.com/office/drawing/2014/main" id="{5F58642C-F894-3591-BB39-7421831642A3}"/>
                    </a:ext>
                  </a:extLst>
                </p:cNvPr>
                <p:cNvSpPr txBox="1"/>
                <p:nvPr/>
              </p:nvSpPr>
              <p:spPr>
                <a:xfrm>
                  <a:off x="5478941" y="4532234"/>
                  <a:ext cx="1700832" cy="63995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C0C0C"/>
                      </a:solidFill>
                      <a:effectLst/>
                      <a:uLnTx/>
                      <a:uFillTx/>
                      <a:latin typeface="Segoe UI"/>
                      <a:ea typeface="メイリオ"/>
                      <a:cs typeface="+mn-cs"/>
                    </a:rPr>
                    <a:t>平均</a:t>
                  </a:r>
                  <a:endParaRPr kumimoji="1" lang="en-US" altLang="ja-JP" sz="1400" b="0" i="0" u="none" strike="noStrike" kern="1200" cap="none" spc="0" normalizeH="0" baseline="0" noProof="0" dirty="0">
                    <a:ln>
                      <a:noFill/>
                    </a:ln>
                    <a:solidFill>
                      <a:srgbClr val="0C0C0C"/>
                    </a:solidFill>
                    <a:effectLst/>
                    <a:uLnTx/>
                    <a:uFillTx/>
                    <a:latin typeface="Segoe UI"/>
                    <a:ea typeface="メイリオ"/>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C0C0C"/>
                      </a:solidFill>
                      <a:effectLst/>
                      <a:uLnTx/>
                      <a:uFillTx/>
                      <a:latin typeface="Segoe UI"/>
                      <a:ea typeface="メイリオ"/>
                      <a:cs typeface="+mn-cs"/>
                    </a:rPr>
                    <a:t>プーリング</a:t>
                  </a:r>
                </a:p>
              </p:txBody>
            </p:sp>
            <p:sp>
              <p:nvSpPr>
                <p:cNvPr id="89" name="楕円 88">
                  <a:extLst>
                    <a:ext uri="{FF2B5EF4-FFF2-40B4-BE49-F238E27FC236}">
                      <a16:creationId xmlns:a16="http://schemas.microsoft.com/office/drawing/2014/main" id="{C7484B0D-85C5-20AE-A3AB-925233DBCE46}"/>
                    </a:ext>
                  </a:extLst>
                </p:cNvPr>
                <p:cNvSpPr/>
                <p:nvPr/>
              </p:nvSpPr>
              <p:spPr>
                <a:xfrm>
                  <a:off x="7826106" y="4737919"/>
                  <a:ext cx="306056" cy="353824"/>
                </a:xfrm>
                <a:prstGeom prst="ellipse">
                  <a:avLst/>
                </a:prstGeom>
                <a:solidFill>
                  <a:sysClr val="window" lastClr="FFFFFF"/>
                </a:solidFill>
                <a:ln w="25400" cap="flat" cmpd="sng" algn="ctr">
                  <a:solidFill>
                    <a:srgbClr val="0C0C0C"/>
                  </a:solidFill>
                  <a:prstDash val="solid"/>
                </a:ln>
                <a:effectLst/>
              </p:spPr>
              <p:txBody>
                <a:bodyPr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C0C0C"/>
                    </a:solidFill>
                    <a:effectLst/>
                    <a:uLnTx/>
                    <a:uFillTx/>
                    <a:latin typeface="Segoe UI"/>
                    <a:ea typeface="メイリオ"/>
                    <a:cs typeface="+mn-cs"/>
                  </a:endParaRPr>
                </a:p>
              </p:txBody>
            </p:sp>
            <p:sp>
              <p:nvSpPr>
                <p:cNvPr id="9" name="テキスト ボックス 160">
                  <a:extLst>
                    <a:ext uri="{FF2B5EF4-FFF2-40B4-BE49-F238E27FC236}">
                      <a16:creationId xmlns:a16="http://schemas.microsoft.com/office/drawing/2014/main" id="{219ECD03-59F5-D6CC-6E4B-F6E88D0DA377}"/>
                    </a:ext>
                  </a:extLst>
                </p:cNvPr>
                <p:cNvSpPr txBox="1"/>
                <p:nvPr/>
              </p:nvSpPr>
              <p:spPr>
                <a:xfrm>
                  <a:off x="7645480" y="4100769"/>
                  <a:ext cx="1508645" cy="489374"/>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S(</a:t>
                  </a:r>
                  <a:r>
                    <a:rPr kumimoji="1" lang="en-US" altLang="ja-JP" sz="2000" b="0" i="1" u="none" strike="noStrike" kern="1200" cap="none" spc="0" normalizeH="0" baseline="0" noProof="0" dirty="0" err="1">
                      <a:ln>
                        <a:noFill/>
                      </a:ln>
                      <a:solidFill>
                        <a:srgbClr val="0C0C0C"/>
                      </a:solidFill>
                      <a:effectLst/>
                      <a:uLnTx/>
                      <a:uFillTx/>
                      <a:latin typeface="Segoe UI"/>
                      <a:ea typeface="メイリオ"/>
                      <a:cs typeface="+mn-cs"/>
                    </a:rPr>
                    <a:t>Va,Vb</a:t>
                  </a:r>
                  <a:r>
                    <a:rPr lang="en-US" altLang="ja-JP" sz="2000" i="1" dirty="0">
                      <a:solidFill>
                        <a:srgbClr val="0C0C0C"/>
                      </a:solidFill>
                      <a:latin typeface="Segoe UI"/>
                      <a:ea typeface="メイリオ"/>
                    </a:rPr>
                    <a:t>)</a:t>
                  </a:r>
                  <a:endParaRPr kumimoji="1" lang="ja-JP" altLang="en-US" sz="2000" b="0" i="1" u="none" strike="noStrike" kern="1200" cap="none" spc="0" normalizeH="0" baseline="0" noProof="0" dirty="0">
                    <a:ln>
                      <a:noFill/>
                    </a:ln>
                    <a:solidFill>
                      <a:srgbClr val="0C0C0C"/>
                    </a:solidFill>
                    <a:effectLst/>
                    <a:uLnTx/>
                    <a:uFillTx/>
                    <a:latin typeface="Segoe UI"/>
                    <a:ea typeface="メイリオ"/>
                    <a:cs typeface="+mn-cs"/>
                  </a:endParaRPr>
                </a:p>
              </p:txBody>
            </p:sp>
          </p:grpSp>
          <p:sp>
            <p:nvSpPr>
              <p:cNvPr id="71" name="テキスト ボックス 204">
                <a:extLst>
                  <a:ext uri="{FF2B5EF4-FFF2-40B4-BE49-F238E27FC236}">
                    <a16:creationId xmlns:a16="http://schemas.microsoft.com/office/drawing/2014/main" id="{D04FBB51-07B7-6DA3-AAE2-D1704BF72469}"/>
                  </a:ext>
                </a:extLst>
              </p:cNvPr>
              <p:cNvSpPr txBox="1"/>
              <p:nvPr/>
            </p:nvSpPr>
            <p:spPr>
              <a:xfrm>
                <a:off x="5577348" y="2826959"/>
                <a:ext cx="484202"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w</a:t>
                </a:r>
                <a:r>
                  <a:rPr kumimoji="1" lang="en-US" altLang="ja-JP" sz="2000" b="0" i="1" u="none" strike="noStrike" kern="1200" cap="none" spc="0" normalizeH="0" baseline="-25000" noProof="0" dirty="0">
                    <a:ln>
                      <a:noFill/>
                    </a:ln>
                    <a:solidFill>
                      <a:srgbClr val="0C0C0C"/>
                    </a:solidFill>
                    <a:effectLst/>
                    <a:uLnTx/>
                    <a:uFillTx/>
                    <a:latin typeface="Segoe UI"/>
                    <a:ea typeface="メイリオ"/>
                    <a:cs typeface="+mn-cs"/>
                  </a:rPr>
                  <a:t>1</a:t>
                </a:r>
                <a:endParaRPr kumimoji="1" lang="ja-JP" altLang="en-US" sz="2000" b="0" i="1" u="none" strike="noStrike" kern="1200" cap="none" spc="0" normalizeH="0" baseline="-25000" noProof="0" dirty="0">
                  <a:ln>
                    <a:noFill/>
                  </a:ln>
                  <a:solidFill>
                    <a:srgbClr val="0C0C0C"/>
                  </a:solidFill>
                  <a:effectLst/>
                  <a:uLnTx/>
                  <a:uFillTx/>
                  <a:latin typeface="Segoe UI"/>
                  <a:ea typeface="メイリオ"/>
                  <a:cs typeface="+mn-cs"/>
                </a:endParaRPr>
              </a:p>
            </p:txBody>
          </p:sp>
        </p:grpSp>
        <p:sp>
          <p:nvSpPr>
            <p:cNvPr id="68" name="テキスト ボックス 206">
              <a:extLst>
                <a:ext uri="{FF2B5EF4-FFF2-40B4-BE49-F238E27FC236}">
                  <a16:creationId xmlns:a16="http://schemas.microsoft.com/office/drawing/2014/main" id="{2028A574-0111-23AC-BBD1-9CAD94F49062}"/>
                </a:ext>
              </a:extLst>
            </p:cNvPr>
            <p:cNvSpPr txBox="1"/>
            <p:nvPr/>
          </p:nvSpPr>
          <p:spPr>
            <a:xfrm>
              <a:off x="5710402" y="4759377"/>
              <a:ext cx="523250"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w</a:t>
              </a:r>
              <a:r>
                <a:rPr kumimoji="1" lang="en-US" altLang="ja-JP" sz="2000" b="0" i="1" u="none" strike="noStrike" kern="1200" cap="none" spc="0" normalizeH="0" baseline="-25000" noProof="0" dirty="0">
                  <a:ln>
                    <a:noFill/>
                  </a:ln>
                  <a:solidFill>
                    <a:srgbClr val="0C0C0C"/>
                  </a:solidFill>
                  <a:effectLst/>
                  <a:uLnTx/>
                  <a:uFillTx/>
                  <a:latin typeface="Segoe UI"/>
                  <a:ea typeface="メイリオ"/>
                  <a:cs typeface="+mn-cs"/>
                </a:rPr>
                <a:t>1</a:t>
              </a:r>
              <a:endParaRPr kumimoji="1" lang="ja-JP" altLang="en-US" sz="2000" b="0" i="1" u="none" strike="noStrike" kern="1200" cap="none" spc="0" normalizeH="0" baseline="-25000" noProof="0" dirty="0">
                <a:ln>
                  <a:noFill/>
                </a:ln>
                <a:solidFill>
                  <a:srgbClr val="0C0C0C"/>
                </a:solidFill>
                <a:effectLst/>
                <a:uLnTx/>
                <a:uFillTx/>
                <a:latin typeface="Segoe UI"/>
                <a:ea typeface="メイリオ"/>
                <a:cs typeface="+mn-cs"/>
              </a:endParaRPr>
            </a:p>
          </p:txBody>
        </p:sp>
        <p:sp>
          <p:nvSpPr>
            <p:cNvPr id="69" name="テキスト ボックス 207">
              <a:extLst>
                <a:ext uri="{FF2B5EF4-FFF2-40B4-BE49-F238E27FC236}">
                  <a16:creationId xmlns:a16="http://schemas.microsoft.com/office/drawing/2014/main" id="{972A3142-01AF-D432-C3C5-314201E9EE81}"/>
                </a:ext>
              </a:extLst>
            </p:cNvPr>
            <p:cNvSpPr txBox="1"/>
            <p:nvPr/>
          </p:nvSpPr>
          <p:spPr>
            <a:xfrm>
              <a:off x="7718246" y="4083489"/>
              <a:ext cx="523250" cy="400110"/>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000" b="0" i="1" u="none" strike="noStrike" kern="1200" cap="none" spc="0" normalizeH="0" baseline="0" noProof="0" dirty="0">
                  <a:ln>
                    <a:noFill/>
                  </a:ln>
                  <a:solidFill>
                    <a:srgbClr val="0C0C0C"/>
                  </a:solidFill>
                  <a:effectLst/>
                  <a:uLnTx/>
                  <a:uFillTx/>
                  <a:latin typeface="Segoe UI"/>
                  <a:ea typeface="メイリオ"/>
                  <a:cs typeface="+mn-cs"/>
                </a:rPr>
                <a:t>w</a:t>
              </a:r>
              <a:r>
                <a:rPr kumimoji="1" lang="en-US" altLang="ja-JP" sz="2000" b="0" i="1" u="none" strike="noStrike" kern="1200" cap="none" spc="0" normalizeH="0" baseline="-25000" noProof="0" dirty="0">
                  <a:ln>
                    <a:noFill/>
                  </a:ln>
                  <a:solidFill>
                    <a:srgbClr val="0C0C0C"/>
                  </a:solidFill>
                  <a:effectLst/>
                  <a:uLnTx/>
                  <a:uFillTx/>
                  <a:latin typeface="Segoe UI"/>
                  <a:ea typeface="メイリオ"/>
                  <a:cs typeface="+mn-cs"/>
                </a:rPr>
                <a:t>2</a:t>
              </a:r>
              <a:endParaRPr kumimoji="1" lang="ja-JP" altLang="en-US" sz="2000" b="0" i="1" u="none" strike="noStrike" kern="1200" cap="none" spc="0" normalizeH="0" baseline="-25000" noProof="0" dirty="0">
                <a:ln>
                  <a:noFill/>
                </a:ln>
                <a:solidFill>
                  <a:srgbClr val="0C0C0C"/>
                </a:solidFill>
                <a:effectLst/>
                <a:uLnTx/>
                <a:uFillTx/>
                <a:latin typeface="Segoe UI"/>
                <a:ea typeface="メイリオ"/>
                <a:cs typeface="+mn-cs"/>
              </a:endParaRPr>
            </a:p>
          </p:txBody>
        </p:sp>
      </p:grpSp>
      <p:sp>
        <p:nvSpPr>
          <p:cNvPr id="5" name="テキスト ボックス 4">
            <a:extLst>
              <a:ext uri="{FF2B5EF4-FFF2-40B4-BE49-F238E27FC236}">
                <a16:creationId xmlns:a16="http://schemas.microsoft.com/office/drawing/2014/main" id="{15FDBD15-30F3-B7B7-CF83-891FE57C03D3}"/>
              </a:ext>
            </a:extLst>
          </p:cNvPr>
          <p:cNvSpPr txBox="1"/>
          <p:nvPr/>
        </p:nvSpPr>
        <p:spPr>
          <a:xfrm>
            <a:off x="6532180" y="6007405"/>
            <a:ext cx="970331" cy="369332"/>
          </a:xfrm>
          <a:prstGeom prst="rect">
            <a:avLst/>
          </a:prstGeom>
          <a:noFill/>
        </p:spPr>
        <p:txBody>
          <a:bodyPr wrap="square">
            <a:spAutoFit/>
          </a:bodyPr>
          <a:lstStyle/>
          <a:p>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1800" b="0" i="0" u="none" strike="noStrike" kern="0" cap="none" spc="0" normalizeH="0" baseline="0" noProof="0" dirty="0">
                <a:ln>
                  <a:noFill/>
                </a:ln>
                <a:solidFill>
                  <a:srgbClr val="0C0C0C">
                    <a:lumMod val="90000"/>
                    <a:lumOff val="10000"/>
                  </a:srgbClr>
                </a:solidFill>
                <a:effectLst/>
                <a:uLnTx/>
                <a:uFillTx/>
                <a:latin typeface="Segoe UI"/>
                <a:ea typeface="メイリオ"/>
              </a:rPr>
              <a:t>1</a:t>
            </a:r>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層</a:t>
            </a:r>
            <a:endParaRPr lang="ja-JP" altLang="en-US" dirty="0"/>
          </a:p>
        </p:txBody>
      </p:sp>
      <p:sp>
        <p:nvSpPr>
          <p:cNvPr id="6" name="テキスト ボックス 5">
            <a:extLst>
              <a:ext uri="{FF2B5EF4-FFF2-40B4-BE49-F238E27FC236}">
                <a16:creationId xmlns:a16="http://schemas.microsoft.com/office/drawing/2014/main" id="{DD699222-EAF6-E204-3C7D-6D3304E57920}"/>
              </a:ext>
            </a:extLst>
          </p:cNvPr>
          <p:cNvSpPr txBox="1"/>
          <p:nvPr/>
        </p:nvSpPr>
        <p:spPr>
          <a:xfrm>
            <a:off x="7730656" y="6007405"/>
            <a:ext cx="970331" cy="369332"/>
          </a:xfrm>
          <a:prstGeom prst="rect">
            <a:avLst/>
          </a:prstGeom>
          <a:noFill/>
        </p:spPr>
        <p:txBody>
          <a:bodyPr wrap="square">
            <a:spAutoFit/>
          </a:bodyPr>
          <a:lstStyle/>
          <a:p>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lang="en-US" altLang="ja-JP" kern="0" dirty="0">
                <a:solidFill>
                  <a:srgbClr val="0C0C0C">
                    <a:lumMod val="90000"/>
                    <a:lumOff val="10000"/>
                  </a:srgbClr>
                </a:solidFill>
                <a:latin typeface="Segoe UI"/>
                <a:ea typeface="メイリオ"/>
              </a:rPr>
              <a:t>2</a:t>
            </a:r>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層</a:t>
            </a:r>
            <a:endParaRPr lang="ja-JP" altLang="en-US" dirty="0"/>
          </a:p>
        </p:txBody>
      </p:sp>
      <p:sp>
        <p:nvSpPr>
          <p:cNvPr id="7" name="テキスト ボックス 6">
            <a:extLst>
              <a:ext uri="{FF2B5EF4-FFF2-40B4-BE49-F238E27FC236}">
                <a16:creationId xmlns:a16="http://schemas.microsoft.com/office/drawing/2014/main" id="{3543EF88-9E17-59EE-A29A-D5C443E5708B}"/>
              </a:ext>
            </a:extLst>
          </p:cNvPr>
          <p:cNvSpPr txBox="1"/>
          <p:nvPr/>
        </p:nvSpPr>
        <p:spPr>
          <a:xfrm>
            <a:off x="8789044" y="6007405"/>
            <a:ext cx="970331" cy="369332"/>
          </a:xfrm>
          <a:prstGeom prst="rect">
            <a:avLst/>
          </a:prstGeom>
          <a:noFill/>
        </p:spPr>
        <p:txBody>
          <a:bodyPr wrap="square">
            <a:spAutoFit/>
          </a:bodyPr>
          <a:lstStyle/>
          <a:p>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kumimoji="1" lang="en-US" altLang="ja-JP" sz="1800" b="0" i="0" u="none" strike="noStrike" kern="0" cap="none" spc="0" normalizeH="0" baseline="0" noProof="0" dirty="0">
                <a:ln>
                  <a:noFill/>
                </a:ln>
                <a:solidFill>
                  <a:srgbClr val="0C0C0C">
                    <a:lumMod val="90000"/>
                    <a:lumOff val="10000"/>
                  </a:srgbClr>
                </a:solidFill>
                <a:effectLst/>
                <a:uLnTx/>
                <a:uFillTx/>
                <a:latin typeface="Segoe UI"/>
                <a:ea typeface="メイリオ"/>
              </a:rPr>
              <a:t>3</a:t>
            </a:r>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層</a:t>
            </a:r>
            <a:endParaRPr lang="ja-JP" altLang="en-US" dirty="0"/>
          </a:p>
        </p:txBody>
      </p:sp>
      <p:sp>
        <p:nvSpPr>
          <p:cNvPr id="8" name="テキスト ボックス 7">
            <a:extLst>
              <a:ext uri="{FF2B5EF4-FFF2-40B4-BE49-F238E27FC236}">
                <a16:creationId xmlns:a16="http://schemas.microsoft.com/office/drawing/2014/main" id="{3C543A64-BCFD-0295-7B65-6514F7EB8679}"/>
              </a:ext>
            </a:extLst>
          </p:cNvPr>
          <p:cNvSpPr txBox="1"/>
          <p:nvPr/>
        </p:nvSpPr>
        <p:spPr>
          <a:xfrm>
            <a:off x="9729284" y="6007405"/>
            <a:ext cx="970331" cy="369332"/>
          </a:xfrm>
          <a:prstGeom prst="rect">
            <a:avLst/>
          </a:prstGeom>
          <a:noFill/>
        </p:spPr>
        <p:txBody>
          <a:bodyPr wrap="square">
            <a:spAutoFit/>
          </a:bodyPr>
          <a:lstStyle/>
          <a:p>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第</a:t>
            </a:r>
            <a:r>
              <a:rPr lang="en-US" altLang="ja-JP" kern="0" dirty="0">
                <a:solidFill>
                  <a:srgbClr val="0C0C0C">
                    <a:lumMod val="90000"/>
                    <a:lumOff val="10000"/>
                  </a:srgbClr>
                </a:solidFill>
                <a:latin typeface="Segoe UI"/>
                <a:ea typeface="メイリオ"/>
              </a:rPr>
              <a:t>4</a:t>
            </a:r>
            <a:r>
              <a:rPr kumimoji="1" lang="ja-JP" altLang="en-US" sz="1800" b="0" i="0" u="none" strike="noStrike" kern="0" cap="none" spc="0" normalizeH="0" baseline="0" noProof="0" dirty="0">
                <a:ln>
                  <a:noFill/>
                </a:ln>
                <a:solidFill>
                  <a:srgbClr val="0C0C0C">
                    <a:lumMod val="90000"/>
                    <a:lumOff val="10000"/>
                  </a:srgbClr>
                </a:solidFill>
                <a:effectLst/>
                <a:uLnTx/>
                <a:uFillTx/>
                <a:latin typeface="Segoe UI"/>
                <a:ea typeface="メイリオ"/>
              </a:rPr>
              <a:t>層</a:t>
            </a:r>
            <a:endParaRPr lang="ja-JP" altLang="en-US" dirty="0"/>
          </a:p>
        </p:txBody>
      </p:sp>
      <p:sp>
        <p:nvSpPr>
          <p:cNvPr id="3" name="スライド番号プレースホルダー 2">
            <a:extLst>
              <a:ext uri="{FF2B5EF4-FFF2-40B4-BE49-F238E27FC236}">
                <a16:creationId xmlns:a16="http://schemas.microsoft.com/office/drawing/2014/main" id="{8CB32763-EED0-8440-DE87-ECEDE77D5BA9}"/>
              </a:ext>
            </a:extLst>
          </p:cNvPr>
          <p:cNvSpPr>
            <a:spLocks noGrp="1"/>
          </p:cNvSpPr>
          <p:nvPr>
            <p:ph type="sldNum" sz="quarter" idx="4"/>
          </p:nvPr>
        </p:nvSpPr>
        <p:spPr/>
        <p:txBody>
          <a:bodyPr/>
          <a:lstStyle/>
          <a:p>
            <a:fld id="{DDF0A04B-3F96-455C-AC58-511E5C06C175}" type="slidenum">
              <a:rPr lang="ja-JP" altLang="en-US" smtClean="0"/>
              <a:pPr/>
              <a:t>62</a:t>
            </a:fld>
            <a:endParaRPr lang="ja-JP" altLang="en-US" dirty="0"/>
          </a:p>
        </p:txBody>
      </p:sp>
    </p:spTree>
    <p:extLst>
      <p:ext uri="{BB962C8B-B14F-4D97-AF65-F5344CB8AC3E}">
        <p14:creationId xmlns:p14="http://schemas.microsoft.com/office/powerpoint/2010/main" val="8945487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E2EE40-49E4-3102-C660-9C679D6B86F1}"/>
              </a:ext>
            </a:extLst>
          </p:cNvPr>
          <p:cNvSpPr>
            <a:spLocks noGrp="1"/>
          </p:cNvSpPr>
          <p:nvPr>
            <p:ph type="title"/>
          </p:nvPr>
        </p:nvSpPr>
        <p:spPr/>
        <p:txBody>
          <a:bodyPr>
            <a:normAutofit/>
          </a:bodyPr>
          <a:lstStyle/>
          <a:p>
            <a:r>
              <a:rPr kumimoji="1" lang="ja-JP" altLang="en-US" dirty="0"/>
              <a:t>比較調査対象</a:t>
            </a:r>
          </a:p>
        </p:txBody>
      </p:sp>
      <p:graphicFrame>
        <p:nvGraphicFramePr>
          <p:cNvPr id="5" name="コンテンツ プレースホルダー 4">
            <a:extLst>
              <a:ext uri="{FF2B5EF4-FFF2-40B4-BE49-F238E27FC236}">
                <a16:creationId xmlns:a16="http://schemas.microsoft.com/office/drawing/2014/main" id="{AFB90D3C-AF6C-0ECA-D8B0-5299830521DA}"/>
              </a:ext>
            </a:extLst>
          </p:cNvPr>
          <p:cNvGraphicFramePr>
            <a:graphicFrameLocks noGrp="1"/>
          </p:cNvGraphicFramePr>
          <p:nvPr>
            <p:ph idx="1"/>
          </p:nvPr>
        </p:nvGraphicFramePr>
        <p:xfrm>
          <a:off x="165321" y="1989138"/>
          <a:ext cx="11882217" cy="3175000"/>
        </p:xfrm>
        <a:graphic>
          <a:graphicData uri="http://schemas.openxmlformats.org/drawingml/2006/table">
            <a:tbl>
              <a:tblPr firstRow="1" bandRow="1">
                <a:tableStyleId>{69012ECD-51FC-41F1-AA8D-1B2483CD663E}</a:tableStyleId>
              </a:tblPr>
              <a:tblGrid>
                <a:gridCol w="1442292">
                  <a:extLst>
                    <a:ext uri="{9D8B030D-6E8A-4147-A177-3AD203B41FA5}">
                      <a16:colId xmlns:a16="http://schemas.microsoft.com/office/drawing/2014/main" val="1216929391"/>
                    </a:ext>
                  </a:extLst>
                </a:gridCol>
                <a:gridCol w="2069394">
                  <a:extLst>
                    <a:ext uri="{9D8B030D-6E8A-4147-A177-3AD203B41FA5}">
                      <a16:colId xmlns:a16="http://schemas.microsoft.com/office/drawing/2014/main" val="515560524"/>
                    </a:ext>
                  </a:extLst>
                </a:gridCol>
                <a:gridCol w="1559136">
                  <a:extLst>
                    <a:ext uri="{9D8B030D-6E8A-4147-A177-3AD203B41FA5}">
                      <a16:colId xmlns:a16="http://schemas.microsoft.com/office/drawing/2014/main" val="2473593106"/>
                    </a:ext>
                  </a:extLst>
                </a:gridCol>
                <a:gridCol w="3621548">
                  <a:extLst>
                    <a:ext uri="{9D8B030D-6E8A-4147-A177-3AD203B41FA5}">
                      <a16:colId xmlns:a16="http://schemas.microsoft.com/office/drawing/2014/main" val="2804982306"/>
                    </a:ext>
                  </a:extLst>
                </a:gridCol>
                <a:gridCol w="3189847">
                  <a:extLst>
                    <a:ext uri="{9D8B030D-6E8A-4147-A177-3AD203B41FA5}">
                      <a16:colId xmlns:a16="http://schemas.microsoft.com/office/drawing/2014/main" val="2956956978"/>
                    </a:ext>
                  </a:extLst>
                </a:gridCol>
              </a:tblGrid>
              <a:tr h="370840">
                <a:tc>
                  <a:txBody>
                    <a:bodyPr/>
                    <a:lstStyle/>
                    <a:p>
                      <a:pPr algn="ctr"/>
                      <a:r>
                        <a:rPr kumimoji="1" lang="ja-JP" altLang="en-US" b="1" dirty="0"/>
                        <a:t>分類</a:t>
                      </a:r>
                    </a:p>
                  </a:txBody>
                  <a:tcPr/>
                </a:tc>
                <a:tc>
                  <a:txBody>
                    <a:bodyPr/>
                    <a:lstStyle/>
                    <a:p>
                      <a:pPr algn="ctr"/>
                      <a:r>
                        <a:rPr kumimoji="1" lang="ja-JP" altLang="en-US" b="1" dirty="0"/>
                        <a:t>比較調査対象</a:t>
                      </a:r>
                    </a:p>
                  </a:txBody>
                  <a:tcPr/>
                </a:tc>
                <a:tc>
                  <a:txBody>
                    <a:bodyPr/>
                    <a:lstStyle/>
                    <a:p>
                      <a:pPr algn="ctr"/>
                      <a:r>
                        <a:rPr kumimoji="1" lang="ja-JP" altLang="en-US" dirty="0"/>
                        <a:t>入力</a:t>
                      </a:r>
                    </a:p>
                  </a:txBody>
                  <a:tcPr/>
                </a:tc>
                <a:tc>
                  <a:txBody>
                    <a:bodyPr/>
                    <a:lstStyle/>
                    <a:p>
                      <a:pPr algn="ctr"/>
                      <a:r>
                        <a:rPr kumimoji="1" lang="ja-JP" altLang="en-US" dirty="0"/>
                        <a:t>ベクトル表現の生成</a:t>
                      </a:r>
                    </a:p>
                  </a:txBody>
                  <a:tcPr/>
                </a:tc>
                <a:tc>
                  <a:txBody>
                    <a:bodyPr/>
                    <a:lstStyle/>
                    <a:p>
                      <a:pPr algn="ctr"/>
                      <a:r>
                        <a:rPr kumimoji="1" lang="ja-JP" altLang="en-US" dirty="0"/>
                        <a:t>類似性の判定</a:t>
                      </a:r>
                    </a:p>
                  </a:txBody>
                  <a:tcPr/>
                </a:tc>
                <a:extLst>
                  <a:ext uri="{0D108BD9-81ED-4DB2-BD59-A6C34878D82A}">
                    <a16:rowId xmlns:a16="http://schemas.microsoft.com/office/drawing/2014/main" val="3942898229"/>
                  </a:ext>
                </a:extLst>
              </a:tr>
              <a:tr h="370840">
                <a:tc rowSpan="5">
                  <a:txBody>
                    <a:bodyPr/>
                    <a:lstStyle/>
                    <a:p>
                      <a:r>
                        <a:rPr kumimoji="1" lang="ja-JP" altLang="en-US" sz="1600" b="1" dirty="0"/>
                        <a:t>情報検索技術と深層学習の組み合わせ</a:t>
                      </a:r>
                    </a:p>
                  </a:txBody>
                  <a:tcPr/>
                </a:tc>
                <a:tc>
                  <a:txBody>
                    <a:bodyPr/>
                    <a:lstStyle/>
                    <a:p>
                      <a:r>
                        <a:rPr kumimoji="1" lang="en-US" altLang="ja-JP" sz="1600" b="1" dirty="0"/>
                        <a:t>LSI +</a:t>
                      </a:r>
                      <a:r>
                        <a:rPr kumimoji="1" lang="ja-JP" altLang="en-US" sz="1600" b="1" dirty="0"/>
                        <a:t> </a:t>
                      </a:r>
                      <a:r>
                        <a:rPr kumimoji="1" lang="en-US" altLang="ja-JP" sz="1600" b="1" dirty="0"/>
                        <a:t>NN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algn="ctr"/>
                      <a:r>
                        <a:rPr kumimoji="1" lang="ja-JP" altLang="en-US" sz="1600" dirty="0"/>
                        <a:t>単語リスト</a:t>
                      </a:r>
                    </a:p>
                  </a:txBody>
                  <a:tcPr>
                    <a:lnL w="12700" cap="flat" cmpd="sng" algn="ctr">
                      <a:solidFill>
                        <a:schemeClr val="accent1"/>
                      </a:solidFill>
                      <a:prstDash val="solid"/>
                      <a:round/>
                      <a:headEnd type="none" w="med" len="med"/>
                      <a:tailEnd type="none" w="med" len="med"/>
                    </a:lnL>
                  </a:tcPr>
                </a:tc>
                <a:tc>
                  <a:txBody>
                    <a:bodyPr/>
                    <a:lstStyle/>
                    <a:p>
                      <a:pPr algn="ctr"/>
                      <a:r>
                        <a:rPr kumimoji="1" lang="ja-JP" altLang="en-US" sz="1600" dirty="0"/>
                        <a:t>主成分分析による潜在的意味表現</a:t>
                      </a:r>
                    </a:p>
                  </a:txBody>
                  <a:tcPr/>
                </a:tc>
                <a:tc>
                  <a:txBody>
                    <a:bodyPr/>
                    <a:lstStyle/>
                    <a:p>
                      <a:pPr algn="ct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2065821176"/>
                  </a:ext>
                </a:extLst>
              </a:tr>
              <a:tr h="370840">
                <a:tc vMerge="1">
                  <a:txBody>
                    <a:bodyPr/>
                    <a:lstStyle/>
                    <a:p>
                      <a:endParaRPr kumimoji="1" lang="ja-JP" altLang="en-US" dirty="0"/>
                    </a:p>
                  </a:txBody>
                  <a:tcPr/>
                </a:tc>
                <a:tc>
                  <a:txBody>
                    <a:bodyPr/>
                    <a:lstStyle/>
                    <a:p>
                      <a:r>
                        <a:rPr kumimoji="1" lang="en-US" altLang="ja-JP" sz="1600" b="1" dirty="0"/>
                        <a:t>LDA</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BIZ UDPゴシック"/>
                          <a:ea typeface="BIZ UDPゴシック"/>
                          <a:cs typeface="+mn-cs"/>
                        </a:rPr>
                        <a:t>単語リスト</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ベイズ学習による潜在ディリクレ配分</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2350187857"/>
                  </a:ext>
                </a:extLst>
              </a:tr>
              <a:tr h="370840">
                <a:tc vMerge="1">
                  <a:txBody>
                    <a:bodyPr/>
                    <a:lstStyle/>
                    <a:p>
                      <a:endParaRPr kumimoji="1" lang="ja-JP" altLang="en-US" dirty="0"/>
                    </a:p>
                  </a:txBody>
                  <a:tcPr/>
                </a:tc>
                <a:tc>
                  <a:txBody>
                    <a:bodyPr/>
                    <a:lstStyle/>
                    <a:p>
                      <a:r>
                        <a:rPr kumimoji="1" lang="en-US" altLang="ja-JP" sz="1600" b="1" dirty="0"/>
                        <a:t>PV-DBoW</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BIZ UDPゴシック"/>
                          <a:ea typeface="BIZ UDPゴシック"/>
                          <a:cs typeface="+mn-cs"/>
                        </a:rPr>
                        <a:t>単語リスト</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文書ベクトル</a:t>
                      </a:r>
                      <a:r>
                        <a:rPr kumimoji="1" lang="en-US" altLang="ja-JP" sz="1600" dirty="0"/>
                        <a:t>Doc2Vec</a:t>
                      </a:r>
                      <a:r>
                        <a:rPr kumimoji="1" lang="ja-JP" altLang="en-US" sz="1600" dirty="0"/>
                        <a:t>の一種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4241899531"/>
                  </a:ext>
                </a:extLst>
              </a:tr>
              <a:tr h="370840">
                <a:tc vMerge="1">
                  <a:txBody>
                    <a:bodyPr/>
                    <a:lstStyle/>
                    <a:p>
                      <a:endParaRPr kumimoji="1" lang="ja-JP" altLang="en-US" dirty="0"/>
                    </a:p>
                  </a:txBody>
                  <a:tcPr/>
                </a:tc>
                <a:tc>
                  <a:txBody>
                    <a:bodyPr/>
                    <a:lstStyle/>
                    <a:p>
                      <a:r>
                        <a:rPr kumimoji="1" lang="en-US" altLang="ja-JP" sz="1600" b="1" dirty="0"/>
                        <a:t>PV-DM</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BIZ UDPゴシック"/>
                          <a:ea typeface="BIZ UDPゴシック"/>
                          <a:cs typeface="+mn-cs"/>
                        </a:rPr>
                        <a:t>単語リスト</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文書ベクトル</a:t>
                      </a:r>
                      <a:r>
                        <a:rPr kumimoji="1" lang="en-US" altLang="ja-JP" sz="1600" dirty="0"/>
                        <a:t>Doc2Vec</a:t>
                      </a:r>
                      <a:r>
                        <a:rPr kumimoji="1" lang="ja-JP" altLang="en-US" sz="1600" dirty="0"/>
                        <a:t>の一種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2930879484"/>
                  </a:ext>
                </a:extLst>
              </a:tr>
              <a:tr h="370840">
                <a:tc vMerge="1">
                  <a:txBody>
                    <a:bodyPr/>
                    <a:lstStyle/>
                    <a:p>
                      <a:endParaRPr kumimoji="1" lang="ja-JP" altLang="en-US" dirty="0"/>
                    </a:p>
                  </a:txBody>
                  <a:tcPr/>
                </a:tc>
                <a:tc>
                  <a:txBody>
                    <a:bodyPr/>
                    <a:lstStyle/>
                    <a:p>
                      <a:r>
                        <a:rPr kumimoji="1" lang="en-US" altLang="ja-JP" sz="1600" b="1" dirty="0"/>
                        <a:t>WV-avg</a:t>
                      </a:r>
                      <a:r>
                        <a:rPr kumimoji="1" lang="ja-JP" altLang="en-US" sz="1600" b="1" dirty="0"/>
                        <a:t> </a:t>
                      </a:r>
                      <a:r>
                        <a:rPr kumimoji="1" lang="en-US" altLang="ja-JP" sz="1600" b="1" dirty="0"/>
                        <a:t>+</a:t>
                      </a:r>
                      <a:r>
                        <a:rPr kumimoji="1" lang="ja-JP" altLang="en-US" sz="1600" b="1" dirty="0"/>
                        <a:t> </a:t>
                      </a:r>
                      <a:r>
                        <a:rPr kumimoji="1" lang="en-US" altLang="ja-JP" sz="1600" b="1" dirty="0"/>
                        <a:t>NN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a:ea typeface="BIZ UDPゴシック"/>
                          <a:cs typeface="+mn-cs"/>
                        </a:rPr>
                        <a:t>単語リスト</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単語ベクトル</a:t>
                      </a:r>
                      <a:r>
                        <a:rPr kumimoji="1" lang="en-US" altLang="ja-JP" sz="1600" dirty="0"/>
                        <a:t>Word2Vec</a:t>
                      </a:r>
                      <a:r>
                        <a:rPr kumimoji="1" lang="ja-JP" altLang="en-US" sz="1600" dirty="0"/>
                        <a:t>の平均</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2383353534"/>
                  </a:ext>
                </a:extLst>
              </a:tr>
              <a:tr h="370840">
                <a:tc rowSpan="2">
                  <a:txBody>
                    <a:bodyPr/>
                    <a:lstStyle/>
                    <a:p>
                      <a:r>
                        <a:rPr kumimoji="1" lang="ja-JP" altLang="en-US" sz="1600" b="1" dirty="0"/>
                        <a:t>深層学習を</a:t>
                      </a:r>
                      <a:endParaRPr kumimoji="1" lang="en-US" altLang="ja-JP" sz="1600" b="1" dirty="0"/>
                    </a:p>
                    <a:p>
                      <a:r>
                        <a:rPr kumimoji="1" lang="ja-JP" altLang="en-US" sz="1600" b="1" dirty="0"/>
                        <a:t>用いた</a:t>
                      </a:r>
                      <a:endParaRPr kumimoji="1" lang="en-US" altLang="ja-JP" sz="1600" b="1" dirty="0"/>
                    </a:p>
                    <a:p>
                      <a:r>
                        <a:rPr kumimoji="1" lang="ja-JP" altLang="en-US" sz="1600" b="1" dirty="0"/>
                        <a:t>既存手法</a:t>
                      </a:r>
                    </a:p>
                  </a:txBody>
                  <a:tcPr/>
                </a:tc>
                <a:tc>
                  <a:txBody>
                    <a:bodyPr/>
                    <a:lstStyle/>
                    <a:p>
                      <a:r>
                        <a:rPr kumimoji="1" lang="en-US" altLang="ja-JP" sz="1600" b="1" dirty="0"/>
                        <a:t>DeepSim[]</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algn="ctr"/>
                      <a:r>
                        <a:rPr kumimoji="1" lang="en-US" altLang="ja-JP" sz="1600" dirty="0"/>
                        <a:t>CFG</a:t>
                      </a:r>
                      <a:r>
                        <a:rPr kumimoji="1" lang="ja-JP" altLang="en-US" sz="1600" dirty="0"/>
                        <a:t>，</a:t>
                      </a:r>
                      <a:r>
                        <a:rPr kumimoji="1" lang="en-US" altLang="ja-JP" sz="1600" dirty="0"/>
                        <a:t>DFG</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algn="ctr"/>
                      <a:r>
                        <a:rPr kumimoji="1" lang="ja-JP" altLang="en-US" sz="1600" dirty="0"/>
                        <a:t>自己符号化器</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順伝播型ニューラルネットワーク</a:t>
                      </a:r>
                      <a:endParaRPr kumimoji="1" lang="en-US" altLang="ja-JP" sz="1600" dirty="0"/>
                    </a:p>
                  </a:txBody>
                  <a:tcPr/>
                </a:tc>
                <a:extLst>
                  <a:ext uri="{0D108BD9-81ED-4DB2-BD59-A6C34878D82A}">
                    <a16:rowId xmlns:a16="http://schemas.microsoft.com/office/drawing/2014/main" val="2635274971"/>
                  </a:ext>
                </a:extLst>
              </a:tr>
              <a:tr h="370840">
                <a:tc vMerge="1">
                  <a:txBody>
                    <a:bodyPr/>
                    <a:lstStyle/>
                    <a:p>
                      <a:endParaRPr kumimoji="1" lang="ja-JP" altLang="en-US" dirty="0"/>
                    </a:p>
                  </a:txBody>
                  <a:tcPr/>
                </a:tc>
                <a:tc>
                  <a:txBody>
                    <a:bodyPr/>
                    <a:lstStyle/>
                    <a:p>
                      <a:r>
                        <a:rPr kumimoji="1" lang="en-US" altLang="ja-JP" sz="1600" b="1" dirty="0"/>
                        <a:t>FA-AST+GMN[]</a:t>
                      </a:r>
                      <a:endParaRPr kumimoji="1" lang="ja-JP" altLang="en-US" sz="1600" b="1" dirty="0"/>
                    </a:p>
                  </a:txBody>
                  <a:tcPr>
                    <a:lnR w="12700" cap="flat" cmpd="sng" algn="ctr">
                      <a:solidFill>
                        <a:schemeClr val="accent1"/>
                      </a:solidFill>
                      <a:prstDash val="solid"/>
                      <a:round/>
                      <a:headEnd type="none" w="med" len="med"/>
                      <a:tailEnd type="none" w="med" len="med"/>
                    </a:lnR>
                  </a:tcPr>
                </a:tc>
                <a:tc>
                  <a:txBody>
                    <a:bodyPr/>
                    <a:lstStyle/>
                    <a:p>
                      <a:pPr algn="ctr"/>
                      <a:r>
                        <a:rPr kumimoji="1" lang="ja-JP" altLang="en-US" sz="1600" dirty="0"/>
                        <a:t>抽象構文木，</a:t>
                      </a:r>
                      <a:endParaRPr kumimoji="1" lang="en-US" altLang="ja-JP" sz="1600" dirty="0"/>
                    </a:p>
                    <a:p>
                      <a:pPr algn="ctr"/>
                      <a:r>
                        <a:rPr kumimoji="1" lang="en-US" altLang="ja-JP" sz="1600" dirty="0"/>
                        <a:t>CDG</a:t>
                      </a:r>
                      <a:r>
                        <a:rPr kumimoji="1" lang="ja-JP" altLang="en-US" sz="1600" dirty="0"/>
                        <a:t>，</a:t>
                      </a:r>
                      <a:r>
                        <a:rPr kumimoji="1" lang="en-US" altLang="ja-JP" sz="1600" dirty="0"/>
                        <a:t>DFG</a:t>
                      </a:r>
                      <a:endParaRPr kumimoji="1" lang="ja-JP" altLang="en-US" sz="1600" dirty="0"/>
                    </a:p>
                  </a:txBody>
                  <a:tcPr>
                    <a:lnL w="12700" cap="flat" cmpd="sng" algn="ctr">
                      <a:solidFill>
                        <a:schemeClr val="accent1"/>
                      </a:solidFill>
                      <a:prstDash val="solid"/>
                      <a:round/>
                      <a:headEnd type="none" w="med" len="med"/>
                      <a:tailEnd type="none" w="med" len="med"/>
                    </a:lnL>
                  </a:tcPr>
                </a:tc>
                <a:tc>
                  <a:txBody>
                    <a:bodyPr/>
                    <a:lstStyle/>
                    <a:p>
                      <a:pPr algn="ctr"/>
                      <a:r>
                        <a:rPr kumimoji="1" lang="ja-JP" altLang="en-US" sz="1600" dirty="0"/>
                        <a:t>グラフニューラルネットワーク</a:t>
                      </a:r>
                    </a:p>
                  </a:txBody>
                  <a:tcPr/>
                </a:tc>
                <a:tc>
                  <a:txBody>
                    <a:bodyPr/>
                    <a:lstStyle/>
                    <a:p>
                      <a:pPr algn="ctr"/>
                      <a:r>
                        <a:rPr kumimoji="1" lang="ja-JP" altLang="en-US" sz="1600" dirty="0"/>
                        <a:t>コサイン類似度</a:t>
                      </a:r>
                    </a:p>
                  </a:txBody>
                  <a:tcPr/>
                </a:tc>
                <a:extLst>
                  <a:ext uri="{0D108BD9-81ED-4DB2-BD59-A6C34878D82A}">
                    <a16:rowId xmlns:a16="http://schemas.microsoft.com/office/drawing/2014/main" val="2712509670"/>
                  </a:ext>
                </a:extLst>
              </a:tr>
            </a:tbl>
          </a:graphicData>
        </a:graphic>
      </p:graphicFrame>
      <p:sp>
        <p:nvSpPr>
          <p:cNvPr id="4" name="コンテンツ プレースホルダー 3">
            <a:extLst>
              <a:ext uri="{FF2B5EF4-FFF2-40B4-BE49-F238E27FC236}">
                <a16:creationId xmlns:a16="http://schemas.microsoft.com/office/drawing/2014/main" id="{E19DC919-B064-6BFF-61E9-266199117020}"/>
              </a:ext>
            </a:extLst>
          </p:cNvPr>
          <p:cNvSpPr>
            <a:spLocks noGrp="1"/>
          </p:cNvSpPr>
          <p:nvPr>
            <p:ph idx="10"/>
          </p:nvPr>
        </p:nvSpPr>
        <p:spPr/>
        <p:txBody>
          <a:bodyPr>
            <a:normAutofit lnSpcReduction="10000"/>
          </a:bodyPr>
          <a:lstStyle/>
          <a:p>
            <a:r>
              <a:rPr kumimoji="1" lang="ja-JP" altLang="en-US" dirty="0"/>
              <a:t>比較調査対象は，情報検索技術と深層学習の組み合わせの </a:t>
            </a:r>
            <a:r>
              <a:rPr kumimoji="1" lang="en-US" altLang="ja-JP" dirty="0"/>
              <a:t>5 </a:t>
            </a:r>
            <a:r>
              <a:rPr kumimoji="1" lang="ja-JP" altLang="en-US" dirty="0"/>
              <a:t>種類と，深層学習を用いた既存手法の</a:t>
            </a:r>
            <a:r>
              <a:rPr kumimoji="1" lang="en-US" altLang="ja-JP" dirty="0"/>
              <a:t>2</a:t>
            </a:r>
            <a:r>
              <a:rPr kumimoji="1" lang="ja-JP" altLang="en-US" dirty="0"/>
              <a:t>種類</a:t>
            </a:r>
            <a:endParaRPr kumimoji="1" lang="en-US" altLang="ja-JP" dirty="0"/>
          </a:p>
        </p:txBody>
      </p:sp>
      <p:sp>
        <p:nvSpPr>
          <p:cNvPr id="6" name="テキスト ボックス 5">
            <a:extLst>
              <a:ext uri="{FF2B5EF4-FFF2-40B4-BE49-F238E27FC236}">
                <a16:creationId xmlns:a16="http://schemas.microsoft.com/office/drawing/2014/main" id="{E30E78BA-6A26-2C1B-A494-995AF7BA0CCC}"/>
              </a:ext>
            </a:extLst>
          </p:cNvPr>
          <p:cNvSpPr txBox="1"/>
          <p:nvPr/>
        </p:nvSpPr>
        <p:spPr>
          <a:xfrm>
            <a:off x="3888606" y="5372418"/>
            <a:ext cx="8138073" cy="307777"/>
          </a:xfrm>
          <a:prstGeom prst="rect">
            <a:avLst/>
          </a:prstGeom>
          <a:noFill/>
        </p:spPr>
        <p:txBody>
          <a:bodyPr wrap="square" rtlCol="0">
            <a:spAutoFit/>
          </a:bodyPr>
          <a:lstStyle/>
          <a:p>
            <a:pPr algn="r"/>
            <a:r>
              <a:rPr kumimoji="1" lang="en-US" altLang="ja-JP" sz="1400" dirty="0"/>
              <a:t>※</a:t>
            </a:r>
            <a:r>
              <a:rPr kumimoji="1" lang="ja-JP" altLang="en-US" sz="1400" dirty="0"/>
              <a:t>　「</a:t>
            </a:r>
            <a:r>
              <a:rPr kumimoji="1" lang="en-US" altLang="ja-JP" sz="1400" dirty="0"/>
              <a:t>LSI + NN</a:t>
            </a:r>
            <a:r>
              <a:rPr kumimoji="1" lang="ja-JP" altLang="en-US" sz="1400" dirty="0"/>
              <a:t>」などに含まれる</a:t>
            </a:r>
            <a:r>
              <a:rPr lang="ja-JP" altLang="en-US" sz="1400" dirty="0"/>
              <a:t>「</a:t>
            </a:r>
            <a:r>
              <a:rPr kumimoji="1" lang="en-US" altLang="ja-JP" sz="1400" dirty="0"/>
              <a:t>NN</a:t>
            </a:r>
            <a:r>
              <a:rPr kumimoji="1" lang="ja-JP" altLang="en-US" sz="1400" dirty="0"/>
              <a:t>」は，ニューラルネットワーク</a:t>
            </a:r>
            <a:r>
              <a:rPr kumimoji="1" lang="en-US" altLang="ja-JP" sz="1400" dirty="0"/>
              <a:t>(Neural Network)</a:t>
            </a:r>
            <a:r>
              <a:rPr kumimoji="1" lang="ja-JP" altLang="en-US" sz="1400" dirty="0"/>
              <a:t>の略</a:t>
            </a:r>
          </a:p>
        </p:txBody>
      </p:sp>
      <p:sp>
        <p:nvSpPr>
          <p:cNvPr id="3" name="スライド番号プレースホルダー 2">
            <a:extLst>
              <a:ext uri="{FF2B5EF4-FFF2-40B4-BE49-F238E27FC236}">
                <a16:creationId xmlns:a16="http://schemas.microsoft.com/office/drawing/2014/main" id="{4C051EDF-AE8A-8B06-C59D-C196E4F220A8}"/>
              </a:ext>
            </a:extLst>
          </p:cNvPr>
          <p:cNvSpPr>
            <a:spLocks noGrp="1"/>
          </p:cNvSpPr>
          <p:nvPr>
            <p:ph type="sldNum" sz="quarter" idx="4"/>
          </p:nvPr>
        </p:nvSpPr>
        <p:spPr/>
        <p:txBody>
          <a:bodyPr/>
          <a:lstStyle/>
          <a:p>
            <a:fld id="{DDF0A04B-3F96-455C-AC58-511E5C06C175}" type="slidenum">
              <a:rPr lang="ja-JP" altLang="en-US" smtClean="0"/>
              <a:pPr/>
              <a:t>63</a:t>
            </a:fld>
            <a:endParaRPr lang="ja-JP" altLang="en-US" dirty="0"/>
          </a:p>
        </p:txBody>
      </p:sp>
    </p:spTree>
    <p:extLst>
      <p:ext uri="{BB962C8B-B14F-4D97-AF65-F5344CB8AC3E}">
        <p14:creationId xmlns:p14="http://schemas.microsoft.com/office/powerpoint/2010/main" val="23981023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34E708-D495-9AD9-FDBD-BD9AA4695817}"/>
              </a:ext>
            </a:extLst>
          </p:cNvPr>
          <p:cNvSpPr>
            <a:spLocks noGrp="1"/>
          </p:cNvSpPr>
          <p:nvPr>
            <p:ph type="title"/>
          </p:nvPr>
        </p:nvSpPr>
        <p:spPr/>
        <p:txBody>
          <a:bodyPr/>
          <a:lstStyle/>
          <a:p>
            <a:r>
              <a:rPr kumimoji="1" lang="ja-JP" altLang="en-US" dirty="0"/>
              <a:t>対象データセット</a:t>
            </a:r>
          </a:p>
        </p:txBody>
      </p:sp>
      <p:sp>
        <p:nvSpPr>
          <p:cNvPr id="3" name="コンテンツ プレースホルダー 2">
            <a:extLst>
              <a:ext uri="{FF2B5EF4-FFF2-40B4-BE49-F238E27FC236}">
                <a16:creationId xmlns:a16="http://schemas.microsoft.com/office/drawing/2014/main" id="{E2F06C58-B714-7705-490F-2E192F435776}"/>
              </a:ext>
            </a:extLst>
          </p:cNvPr>
          <p:cNvSpPr>
            <a:spLocks noGrp="1"/>
          </p:cNvSpPr>
          <p:nvPr>
            <p:ph idx="1"/>
          </p:nvPr>
        </p:nvSpPr>
        <p:spPr/>
        <p:txBody>
          <a:bodyPr>
            <a:normAutofit/>
          </a:bodyPr>
          <a:lstStyle/>
          <a:p>
            <a:pPr marL="742950" indent="-742950">
              <a:buFont typeface="+mj-lt"/>
              <a:buAutoNum type="arabicPeriod"/>
            </a:pPr>
            <a:r>
              <a:rPr kumimoji="1" lang="en-US" altLang="ja-JP" sz="2800" dirty="0"/>
              <a:t>GCJ</a:t>
            </a:r>
            <a:r>
              <a:rPr kumimoji="1" lang="ja-JP" altLang="en-US" sz="2800" dirty="0"/>
              <a:t>（</a:t>
            </a:r>
            <a:r>
              <a:rPr kumimoji="1" lang="en-US" altLang="ja-JP" sz="2800" dirty="0"/>
              <a:t>Google</a:t>
            </a:r>
            <a:r>
              <a:rPr lang="ja-JP" altLang="en-US" sz="2800" dirty="0"/>
              <a:t> </a:t>
            </a:r>
            <a:r>
              <a:rPr lang="en-US" altLang="ja-JP" sz="2800" dirty="0"/>
              <a:t>Code</a:t>
            </a:r>
            <a:r>
              <a:rPr lang="ja-JP" altLang="en-US" sz="2800" dirty="0"/>
              <a:t> </a:t>
            </a:r>
            <a:r>
              <a:rPr lang="en-US" altLang="ja-JP" sz="2800" dirty="0"/>
              <a:t>Jam</a:t>
            </a:r>
            <a:r>
              <a:rPr kumimoji="1" lang="ja-JP" altLang="en-US" sz="2800" dirty="0"/>
              <a:t>）</a:t>
            </a:r>
            <a:endParaRPr kumimoji="1" lang="en-US" altLang="ja-JP" sz="2800" dirty="0"/>
          </a:p>
          <a:p>
            <a:pPr marL="447675" lvl="1" indent="0">
              <a:buNone/>
            </a:pPr>
            <a:r>
              <a:rPr kumimoji="1" lang="en-US" altLang="ja-JP" sz="2400" dirty="0"/>
              <a:t>GCJ </a:t>
            </a:r>
            <a:r>
              <a:rPr kumimoji="1" lang="ja-JP" altLang="en-US" sz="2400" dirty="0"/>
              <a:t>は </a:t>
            </a:r>
            <a:r>
              <a:rPr kumimoji="1" lang="en-US" altLang="ja-JP" sz="2400" dirty="0"/>
              <a:t>Google</a:t>
            </a:r>
            <a:r>
              <a:rPr kumimoji="1" lang="ja-JP" altLang="en-US" sz="2400" dirty="0"/>
              <a:t>が実施している競技プログラミングコンテスト</a:t>
            </a:r>
            <a:endParaRPr kumimoji="1" lang="en-US" altLang="ja-JP" sz="2400" dirty="0"/>
          </a:p>
          <a:p>
            <a:pPr marL="447675" lvl="1" indent="0">
              <a:buNone/>
            </a:pPr>
            <a:r>
              <a:rPr kumimoji="1" lang="ja-JP" altLang="en-US" sz="2400" dirty="0"/>
              <a:t>同一の問題に提出されたコード片を，意味的に類似したコード片として扱う</a:t>
            </a:r>
            <a:endParaRPr kumimoji="1" lang="en-US" altLang="ja-JP" sz="2400" dirty="0"/>
          </a:p>
          <a:p>
            <a:pPr marL="447675" lvl="1" indent="0">
              <a:buNone/>
            </a:pPr>
            <a:r>
              <a:rPr kumimoji="1" lang="en-US" altLang="ja-JP" sz="2400" dirty="0"/>
              <a:t>12 </a:t>
            </a:r>
            <a:r>
              <a:rPr kumimoji="1" lang="ja-JP" altLang="en-US" sz="2400" dirty="0"/>
              <a:t>種の問題から集めた </a:t>
            </a:r>
            <a:r>
              <a:rPr kumimoji="1" lang="en-US" altLang="ja-JP" sz="2400" dirty="0"/>
              <a:t>1,669</a:t>
            </a:r>
            <a:r>
              <a:rPr kumimoji="1" lang="ja-JP" altLang="en-US" sz="2400" dirty="0"/>
              <a:t>個の提出コード</a:t>
            </a:r>
            <a:r>
              <a:rPr lang="ja-JP" altLang="en-US" sz="2400" dirty="0"/>
              <a:t>を対象データセットとする</a:t>
            </a:r>
            <a:endParaRPr kumimoji="1" lang="en-US" altLang="ja-JP" sz="2400" dirty="0"/>
          </a:p>
          <a:p>
            <a:pPr marL="742950" indent="-742950">
              <a:buFont typeface="+mj-lt"/>
              <a:buAutoNum type="arabicPeriod"/>
            </a:pPr>
            <a:r>
              <a:rPr lang="en-US" altLang="ja-JP" sz="2800" dirty="0"/>
              <a:t>BCB(Big Clone Bench)</a:t>
            </a:r>
          </a:p>
          <a:p>
            <a:pPr marL="447675" lvl="1" indent="0">
              <a:buNone/>
            </a:pPr>
            <a:r>
              <a:rPr kumimoji="1" lang="en-US" altLang="ja-JP" sz="2400" dirty="0"/>
              <a:t>BCB</a:t>
            </a:r>
            <a:r>
              <a:rPr kumimoji="1" lang="ja-JP" altLang="en-US" sz="2400" dirty="0"/>
              <a:t>は</a:t>
            </a:r>
            <a:r>
              <a:rPr lang="ja-JP" altLang="en-US" sz="2400" dirty="0"/>
              <a:t>コードクローンの大規模ベンチマーク</a:t>
            </a:r>
            <a:endParaRPr lang="en-US" altLang="ja-JP" sz="2400" dirty="0"/>
          </a:p>
          <a:p>
            <a:pPr marL="447675" lvl="1" indent="0">
              <a:buNone/>
            </a:pPr>
            <a:r>
              <a:rPr lang="ja-JP" altLang="en-US" sz="2400" dirty="0"/>
              <a:t>構文的に類似していないが，意味的に類似したコード片が多く登録されている</a:t>
            </a:r>
            <a:endParaRPr lang="en-US" altLang="ja-JP" sz="2400" dirty="0"/>
          </a:p>
          <a:p>
            <a:pPr marL="447675" lvl="1" indent="0">
              <a:buNone/>
            </a:pPr>
            <a:r>
              <a:rPr lang="ja-JP" altLang="en-US" sz="2400" dirty="0"/>
              <a:t>約</a:t>
            </a:r>
            <a:r>
              <a:rPr lang="en-US" altLang="ja-JP" sz="2400" dirty="0"/>
              <a:t>6</a:t>
            </a:r>
            <a:r>
              <a:rPr lang="ja-JP" altLang="en-US" sz="2400" dirty="0"/>
              <a:t>万のコード片（クローンペア　約</a:t>
            </a:r>
            <a:r>
              <a:rPr lang="en-US" altLang="ja-JP" sz="2400" dirty="0"/>
              <a:t>600</a:t>
            </a:r>
            <a:r>
              <a:rPr lang="ja-JP" altLang="en-US" sz="2400" dirty="0"/>
              <a:t>万，非クローンペア　約</a:t>
            </a:r>
            <a:r>
              <a:rPr lang="en-US" altLang="ja-JP" sz="2400" dirty="0"/>
              <a:t>18</a:t>
            </a:r>
            <a:r>
              <a:rPr lang="ja-JP" altLang="en-US" sz="2400" dirty="0"/>
              <a:t>万）を対象データセットする</a:t>
            </a:r>
            <a:endParaRPr kumimoji="1" lang="en-US" altLang="ja-JP" sz="2400" dirty="0"/>
          </a:p>
        </p:txBody>
      </p:sp>
      <p:sp>
        <p:nvSpPr>
          <p:cNvPr id="4" name="コンテンツ プレースホルダー 3">
            <a:extLst>
              <a:ext uri="{FF2B5EF4-FFF2-40B4-BE49-F238E27FC236}">
                <a16:creationId xmlns:a16="http://schemas.microsoft.com/office/drawing/2014/main" id="{45476493-C1DF-04D4-D72E-879C7B2BCD55}"/>
              </a:ext>
            </a:extLst>
          </p:cNvPr>
          <p:cNvSpPr>
            <a:spLocks noGrp="1"/>
          </p:cNvSpPr>
          <p:nvPr>
            <p:ph idx="10"/>
          </p:nvPr>
        </p:nvSpPr>
        <p:spPr/>
        <p:txBody>
          <a:bodyPr>
            <a:normAutofit lnSpcReduction="10000"/>
          </a:bodyPr>
          <a:lstStyle/>
          <a:p>
            <a:r>
              <a:rPr kumimoji="1" lang="ja-JP" altLang="en-US" dirty="0"/>
              <a:t>対象データセットは，オンラインジャッジサイトと広く使われているベンチマークの </a:t>
            </a:r>
            <a:r>
              <a:rPr kumimoji="1" lang="en-US" altLang="ja-JP" dirty="0"/>
              <a:t>2 </a:t>
            </a:r>
            <a:r>
              <a:rPr kumimoji="1" lang="ja-JP" altLang="en-US" dirty="0"/>
              <a:t>種類のデータセットを用いて調査する．</a:t>
            </a:r>
            <a:endParaRPr kumimoji="1" lang="en-US" altLang="ja-JP" dirty="0"/>
          </a:p>
          <a:p>
            <a:endParaRPr kumimoji="1" lang="ja-JP" altLang="en-US" dirty="0"/>
          </a:p>
        </p:txBody>
      </p:sp>
      <p:sp>
        <p:nvSpPr>
          <p:cNvPr id="5" name="スライド番号プレースホルダー 4">
            <a:extLst>
              <a:ext uri="{FF2B5EF4-FFF2-40B4-BE49-F238E27FC236}">
                <a16:creationId xmlns:a16="http://schemas.microsoft.com/office/drawing/2014/main" id="{D9A0532A-CBEA-4699-3BD9-CA2F7C04BCBF}"/>
              </a:ext>
            </a:extLst>
          </p:cNvPr>
          <p:cNvSpPr>
            <a:spLocks noGrp="1"/>
          </p:cNvSpPr>
          <p:nvPr>
            <p:ph type="sldNum" sz="quarter" idx="4"/>
          </p:nvPr>
        </p:nvSpPr>
        <p:spPr/>
        <p:txBody>
          <a:bodyPr/>
          <a:lstStyle/>
          <a:p>
            <a:fld id="{DDF0A04B-3F96-455C-AC58-511E5C06C175}" type="slidenum">
              <a:rPr lang="ja-JP" altLang="en-US" smtClean="0"/>
              <a:pPr/>
              <a:t>64</a:t>
            </a:fld>
            <a:endParaRPr lang="ja-JP" altLang="en-US" dirty="0"/>
          </a:p>
        </p:txBody>
      </p:sp>
    </p:spTree>
    <p:extLst>
      <p:ext uri="{BB962C8B-B14F-4D97-AF65-F5344CB8AC3E}">
        <p14:creationId xmlns:p14="http://schemas.microsoft.com/office/powerpoint/2010/main" val="350922872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5D89EC-6BEF-541B-60EB-82A9654B11EB}"/>
              </a:ext>
            </a:extLst>
          </p:cNvPr>
          <p:cNvSpPr>
            <a:spLocks noGrp="1"/>
          </p:cNvSpPr>
          <p:nvPr>
            <p:ph type="title"/>
          </p:nvPr>
        </p:nvSpPr>
        <p:spPr/>
        <p:txBody>
          <a:bodyPr/>
          <a:lstStyle/>
          <a:p>
            <a:r>
              <a:rPr kumimoji="1" lang="ja-JP" altLang="en-US" dirty="0"/>
              <a:t>考察</a:t>
            </a:r>
          </a:p>
        </p:txBody>
      </p:sp>
      <p:sp>
        <p:nvSpPr>
          <p:cNvPr id="4" name="コンテンツ プレースホルダー 3">
            <a:extLst>
              <a:ext uri="{FF2B5EF4-FFF2-40B4-BE49-F238E27FC236}">
                <a16:creationId xmlns:a16="http://schemas.microsoft.com/office/drawing/2014/main" id="{AC3E3A6D-9DDC-90CA-95AE-DA7A7B3E8DA0}"/>
              </a:ext>
            </a:extLst>
          </p:cNvPr>
          <p:cNvSpPr>
            <a:spLocks noGrp="1"/>
          </p:cNvSpPr>
          <p:nvPr>
            <p:ph idx="10"/>
          </p:nvPr>
        </p:nvSpPr>
        <p:spPr/>
        <p:txBody>
          <a:bodyPr>
            <a:normAutofit fontScale="92500" lnSpcReduction="20000"/>
          </a:bodyPr>
          <a:lstStyle/>
          <a:p>
            <a:r>
              <a:rPr kumimoji="1" lang="ja-JP" altLang="en-US" dirty="0"/>
              <a:t>ベクトル表現を求める過程の違いにより，実行時間の高速化につながった．</a:t>
            </a:r>
            <a:endParaRPr kumimoji="1" lang="en-US" altLang="ja-JP" dirty="0"/>
          </a:p>
          <a:p>
            <a:r>
              <a:rPr lang="ja-JP" altLang="en-US" dirty="0"/>
              <a:t>情報検索技術と深層学習の組み合わせは，</a:t>
            </a:r>
            <a:r>
              <a:rPr lang="en-US" altLang="ja-JP" dirty="0"/>
              <a:t>DeepSim</a:t>
            </a:r>
            <a:r>
              <a:rPr lang="ja-JP" altLang="en-US" dirty="0"/>
              <a:t>より高精度かつ高速な類似性判定が可能</a:t>
            </a:r>
            <a:endParaRPr kumimoji="1" lang="ja-JP" altLang="en-US" dirty="0"/>
          </a:p>
        </p:txBody>
      </p:sp>
      <p:grpSp>
        <p:nvGrpSpPr>
          <p:cNvPr id="51" name="グループ化 50">
            <a:extLst>
              <a:ext uri="{FF2B5EF4-FFF2-40B4-BE49-F238E27FC236}">
                <a16:creationId xmlns:a16="http://schemas.microsoft.com/office/drawing/2014/main" id="{2810CB98-743B-C790-44B0-6A6979F09B1E}"/>
              </a:ext>
            </a:extLst>
          </p:cNvPr>
          <p:cNvGrpSpPr/>
          <p:nvPr/>
        </p:nvGrpSpPr>
        <p:grpSpPr>
          <a:xfrm>
            <a:off x="1689380" y="2176409"/>
            <a:ext cx="8813239" cy="1526153"/>
            <a:chOff x="150144" y="4512522"/>
            <a:chExt cx="8813239" cy="1526153"/>
          </a:xfrm>
        </p:grpSpPr>
        <p:sp>
          <p:nvSpPr>
            <p:cNvPr id="52" name="角丸四角形 5">
              <a:extLst>
                <a:ext uri="{FF2B5EF4-FFF2-40B4-BE49-F238E27FC236}">
                  <a16:creationId xmlns:a16="http://schemas.microsoft.com/office/drawing/2014/main" id="{99E82731-6214-571E-696B-38CD412D289F}"/>
                </a:ext>
              </a:extLst>
            </p:cNvPr>
            <p:cNvSpPr/>
            <p:nvPr/>
          </p:nvSpPr>
          <p:spPr>
            <a:xfrm>
              <a:off x="4771895" y="4512522"/>
              <a:ext cx="3223205"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53" name="テキスト ボックス 52">
              <a:extLst>
                <a:ext uri="{FF2B5EF4-FFF2-40B4-BE49-F238E27FC236}">
                  <a16:creationId xmlns:a16="http://schemas.microsoft.com/office/drawing/2014/main" id="{0D62A9D9-20DF-2A7A-0AD9-40602F61DB84}"/>
                </a:ext>
              </a:extLst>
            </p:cNvPr>
            <p:cNvSpPr txBox="1"/>
            <p:nvPr/>
          </p:nvSpPr>
          <p:spPr>
            <a:xfrm>
              <a:off x="6488272" y="4582764"/>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類似性判定</a:t>
              </a:r>
            </a:p>
          </p:txBody>
        </p:sp>
        <p:sp>
          <p:nvSpPr>
            <p:cNvPr id="54" name="右矢印 7">
              <a:extLst>
                <a:ext uri="{FF2B5EF4-FFF2-40B4-BE49-F238E27FC236}">
                  <a16:creationId xmlns:a16="http://schemas.microsoft.com/office/drawing/2014/main" id="{7FBFCF90-A1C2-F042-D4D0-FAC5E3DB0F55}"/>
                </a:ext>
              </a:extLst>
            </p:cNvPr>
            <p:cNvSpPr/>
            <p:nvPr/>
          </p:nvSpPr>
          <p:spPr>
            <a:xfrm>
              <a:off x="6844022" y="5142610"/>
              <a:ext cx="1245634" cy="360608"/>
            </a:xfrm>
            <a:prstGeom prst="rightArrow">
              <a:avLst>
                <a:gd name="adj1" fmla="val 50000"/>
                <a:gd name="adj2" fmla="val 1742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55" name="正方形/長方形 54">
              <a:extLst>
                <a:ext uri="{FF2B5EF4-FFF2-40B4-BE49-F238E27FC236}">
                  <a16:creationId xmlns:a16="http://schemas.microsoft.com/office/drawing/2014/main" id="{715C9C6A-9B1D-0721-FC37-A5685C9FC261}"/>
                </a:ext>
              </a:extLst>
            </p:cNvPr>
            <p:cNvSpPr/>
            <p:nvPr/>
          </p:nvSpPr>
          <p:spPr>
            <a:xfrm>
              <a:off x="150144" y="4996435"/>
              <a:ext cx="793014" cy="648000"/>
            </a:xfrm>
            <a:prstGeom prst="rect">
              <a:avLst/>
            </a:prstGeom>
            <a:solidFill>
              <a:srgbClr val="0C0C0C">
                <a:lumMod val="25000"/>
                <a:lumOff val="75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ソースコード</a:t>
              </a:r>
            </a:p>
          </p:txBody>
        </p:sp>
        <p:sp>
          <p:nvSpPr>
            <p:cNvPr id="56" name="正方形/長方形 55">
              <a:extLst>
                <a:ext uri="{FF2B5EF4-FFF2-40B4-BE49-F238E27FC236}">
                  <a16:creationId xmlns:a16="http://schemas.microsoft.com/office/drawing/2014/main" id="{75D5F608-A53B-AE38-8B16-2405F2688EAB}"/>
                </a:ext>
              </a:extLst>
            </p:cNvPr>
            <p:cNvSpPr/>
            <p:nvPr/>
          </p:nvSpPr>
          <p:spPr>
            <a:xfrm>
              <a:off x="8089656" y="4996435"/>
              <a:ext cx="873727" cy="648000"/>
            </a:xfrm>
            <a:prstGeom prst="rect">
              <a:avLst/>
            </a:prstGeom>
            <a:solidFill>
              <a:srgbClr val="4584D3"/>
            </a:solidFill>
            <a:ln>
              <a:noFill/>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類似性判定</a:t>
              </a:r>
              <a:endParaRPr kumimoji="0" lang="en-US" altLang="ja-JP" sz="1600" b="1" i="0" u="none" strike="noStrike" kern="0" cap="none" spc="0" normalizeH="0" baseline="0" noProof="0" dirty="0">
                <a:ln>
                  <a:noFill/>
                </a:ln>
                <a:solidFill>
                  <a:prstClr val="white"/>
                </a:solidFill>
                <a:effectLst/>
                <a:uLnTx/>
                <a:uFillTx/>
                <a:latin typeface="Segoe UI"/>
                <a:ea typeface="メイリオ"/>
                <a:cs typeface="+mn-cs"/>
              </a:endParaRPr>
            </a:p>
          </p:txBody>
        </p:sp>
        <p:sp>
          <p:nvSpPr>
            <p:cNvPr id="57" name="右矢印 10">
              <a:extLst>
                <a:ext uri="{FF2B5EF4-FFF2-40B4-BE49-F238E27FC236}">
                  <a16:creationId xmlns:a16="http://schemas.microsoft.com/office/drawing/2014/main" id="{E39204D6-7900-D269-87C5-F815FF352469}"/>
                </a:ext>
              </a:extLst>
            </p:cNvPr>
            <p:cNvSpPr/>
            <p:nvPr/>
          </p:nvSpPr>
          <p:spPr>
            <a:xfrm>
              <a:off x="943157" y="5142610"/>
              <a:ext cx="1266736" cy="360608"/>
            </a:xfrm>
            <a:prstGeom prst="rightArrow">
              <a:avLst>
                <a:gd name="adj1" fmla="val 50000"/>
                <a:gd name="adj2" fmla="val 21825"/>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58" name="右矢印 11">
              <a:extLst>
                <a:ext uri="{FF2B5EF4-FFF2-40B4-BE49-F238E27FC236}">
                  <a16:creationId xmlns:a16="http://schemas.microsoft.com/office/drawing/2014/main" id="{8F9D12C4-BD06-6B86-A116-771BEBAFDBFF}"/>
                </a:ext>
              </a:extLst>
            </p:cNvPr>
            <p:cNvSpPr/>
            <p:nvPr/>
          </p:nvSpPr>
          <p:spPr>
            <a:xfrm>
              <a:off x="2857526" y="5140131"/>
              <a:ext cx="1171294" cy="360608"/>
            </a:xfrm>
            <a:prstGeom prst="rightArrow">
              <a:avLst>
                <a:gd name="adj1" fmla="val 50000"/>
                <a:gd name="adj2" fmla="val 2417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grpSp>
          <p:nvGrpSpPr>
            <p:cNvPr id="59" name="グループ化 58">
              <a:extLst>
                <a:ext uri="{FF2B5EF4-FFF2-40B4-BE49-F238E27FC236}">
                  <a16:creationId xmlns:a16="http://schemas.microsoft.com/office/drawing/2014/main" id="{74BF175E-590B-55BA-D686-456B7381A673}"/>
                </a:ext>
              </a:extLst>
            </p:cNvPr>
            <p:cNvGrpSpPr/>
            <p:nvPr/>
          </p:nvGrpSpPr>
          <p:grpSpPr>
            <a:xfrm>
              <a:off x="897459" y="4512522"/>
              <a:ext cx="3825579" cy="1526153"/>
              <a:chOff x="1113118" y="3342062"/>
              <a:chExt cx="3825579" cy="1526153"/>
            </a:xfrm>
          </p:grpSpPr>
          <p:grpSp>
            <p:nvGrpSpPr>
              <p:cNvPr id="64" name="グループ化 63">
                <a:extLst>
                  <a:ext uri="{FF2B5EF4-FFF2-40B4-BE49-F238E27FC236}">
                    <a16:creationId xmlns:a16="http://schemas.microsoft.com/office/drawing/2014/main" id="{F0ACE8C5-C5D1-C6F0-1BF5-AFEEF12D754F}"/>
                  </a:ext>
                </a:extLst>
              </p:cNvPr>
              <p:cNvGrpSpPr/>
              <p:nvPr/>
            </p:nvGrpSpPr>
            <p:grpSpPr>
              <a:xfrm>
                <a:off x="2425551" y="3633758"/>
                <a:ext cx="653549" cy="1032434"/>
                <a:chOff x="2506968" y="3654339"/>
                <a:chExt cx="653549" cy="1032434"/>
              </a:xfrm>
            </p:grpSpPr>
            <p:sp>
              <p:nvSpPr>
                <p:cNvPr id="70" name="正方形/長方形 69">
                  <a:extLst>
                    <a:ext uri="{FF2B5EF4-FFF2-40B4-BE49-F238E27FC236}">
                      <a16:creationId xmlns:a16="http://schemas.microsoft.com/office/drawing/2014/main" id="{886F329A-3123-B82C-85E7-8A58FA96CD4E}"/>
                    </a:ext>
                  </a:extLst>
                </p:cNvPr>
                <p:cNvSpPr/>
                <p:nvPr/>
              </p:nvSpPr>
              <p:spPr>
                <a:xfrm>
                  <a:off x="2506969" y="3654339"/>
                  <a:ext cx="653548" cy="417684"/>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C0C0C"/>
                      </a:solidFill>
                      <a:effectLst/>
                      <a:uLnTx/>
                      <a:uFillTx/>
                      <a:latin typeface="Segoe UI"/>
                      <a:ea typeface="メイリオ"/>
                      <a:cs typeface="+mn-cs"/>
                    </a:rPr>
                    <a:t>CFG</a:t>
                  </a: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sp>
              <p:nvSpPr>
                <p:cNvPr id="71" name="正方形/長方形 70">
                  <a:extLst>
                    <a:ext uri="{FF2B5EF4-FFF2-40B4-BE49-F238E27FC236}">
                      <a16:creationId xmlns:a16="http://schemas.microsoft.com/office/drawing/2014/main" id="{47633C08-1A2B-C4EA-4E37-045EB0C846D2}"/>
                    </a:ext>
                  </a:extLst>
                </p:cNvPr>
                <p:cNvSpPr/>
                <p:nvPr/>
              </p:nvSpPr>
              <p:spPr>
                <a:xfrm>
                  <a:off x="2506968" y="4285647"/>
                  <a:ext cx="653549" cy="401126"/>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600" b="0" i="0" u="none" strike="noStrike" kern="0" cap="none" spc="0" normalizeH="0" baseline="0" noProof="0" dirty="0">
                      <a:ln>
                        <a:noFill/>
                      </a:ln>
                      <a:solidFill>
                        <a:srgbClr val="0C0C0C"/>
                      </a:solidFill>
                      <a:effectLst/>
                      <a:uLnTx/>
                      <a:uFillTx/>
                      <a:latin typeface="Segoe UI"/>
                      <a:ea typeface="メイリオ"/>
                      <a:cs typeface="+mn-cs"/>
                    </a:rPr>
                    <a:t>DFG</a:t>
                  </a:r>
                  <a:endParaRPr kumimoji="0" lang="ja-JP" altLang="en-US" sz="1600" b="0" i="0" u="none" strike="noStrike" kern="0" cap="none" spc="0" normalizeH="0" baseline="0" noProof="0" dirty="0">
                    <a:ln>
                      <a:noFill/>
                    </a:ln>
                    <a:solidFill>
                      <a:srgbClr val="0C0C0C"/>
                    </a:solidFill>
                    <a:effectLst/>
                    <a:uLnTx/>
                    <a:uFillTx/>
                    <a:latin typeface="Segoe UI"/>
                    <a:ea typeface="メイリオ"/>
                    <a:cs typeface="+mn-cs"/>
                  </a:endParaRPr>
                </a:p>
              </p:txBody>
            </p:sp>
          </p:grpSp>
          <p:sp>
            <p:nvSpPr>
              <p:cNvPr id="65" name="正方形/長方形 64">
                <a:extLst>
                  <a:ext uri="{FF2B5EF4-FFF2-40B4-BE49-F238E27FC236}">
                    <a16:creationId xmlns:a16="http://schemas.microsoft.com/office/drawing/2014/main" id="{E9F103E4-204E-6318-A60F-4D8F30406073}"/>
                  </a:ext>
                </a:extLst>
              </p:cNvPr>
              <p:cNvSpPr/>
              <p:nvPr/>
            </p:nvSpPr>
            <p:spPr>
              <a:xfrm>
                <a:off x="4234100" y="3825975"/>
                <a:ext cx="652586"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特徴</a:t>
                </a:r>
                <a:endParaRPr kumimoji="0" lang="en-US" altLang="ja-JP" sz="1600" b="0" i="0" u="none" strike="noStrike" kern="0" cap="none" spc="0" normalizeH="0" baseline="0" noProof="0" dirty="0">
                  <a:ln>
                    <a:noFill/>
                  </a:ln>
                  <a:solidFill>
                    <a:srgbClr val="0C0C0C"/>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行列</a:t>
                </a:r>
              </a:p>
            </p:txBody>
          </p:sp>
          <p:sp>
            <p:nvSpPr>
              <p:cNvPr id="66" name="角丸四角形 19">
                <a:extLst>
                  <a:ext uri="{FF2B5EF4-FFF2-40B4-BE49-F238E27FC236}">
                    <a16:creationId xmlns:a16="http://schemas.microsoft.com/office/drawing/2014/main" id="{44827ACA-3750-1BB6-3CB0-4A2C49D0A6F8}"/>
                  </a:ext>
                </a:extLst>
              </p:cNvPr>
              <p:cNvSpPr/>
              <p:nvPr/>
            </p:nvSpPr>
            <p:spPr>
              <a:xfrm>
                <a:off x="1207674" y="3342062"/>
                <a:ext cx="3731023"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67" name="テキスト ボックス 66">
                <a:extLst>
                  <a:ext uri="{FF2B5EF4-FFF2-40B4-BE49-F238E27FC236}">
                    <a16:creationId xmlns:a16="http://schemas.microsoft.com/office/drawing/2014/main" id="{05D452B3-C202-21BE-61E6-3F4400E5EAE4}"/>
                  </a:ext>
                </a:extLst>
              </p:cNvPr>
              <p:cNvSpPr txBox="1"/>
              <p:nvPr/>
            </p:nvSpPr>
            <p:spPr>
              <a:xfrm>
                <a:off x="1113118" y="3352126"/>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意味表現生成</a:t>
                </a:r>
              </a:p>
            </p:txBody>
          </p:sp>
          <p:sp>
            <p:nvSpPr>
              <p:cNvPr id="68" name="角丸四角形 21">
                <a:extLst>
                  <a:ext uri="{FF2B5EF4-FFF2-40B4-BE49-F238E27FC236}">
                    <a16:creationId xmlns:a16="http://schemas.microsoft.com/office/drawing/2014/main" id="{DE42D477-09B3-2B03-4FF9-D4284945CD0E}"/>
                  </a:ext>
                </a:extLst>
              </p:cNvPr>
              <p:cNvSpPr/>
              <p:nvPr/>
            </p:nvSpPr>
            <p:spPr>
              <a:xfrm>
                <a:off x="1302227" y="3735975"/>
                <a:ext cx="976758"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バイトコード</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解析器</a:t>
                </a:r>
              </a:p>
            </p:txBody>
          </p:sp>
          <p:sp>
            <p:nvSpPr>
              <p:cNvPr id="69" name="角丸四角形 22">
                <a:extLst>
                  <a:ext uri="{FF2B5EF4-FFF2-40B4-BE49-F238E27FC236}">
                    <a16:creationId xmlns:a16="http://schemas.microsoft.com/office/drawing/2014/main" id="{D031B8F7-377A-6AC5-7C9F-3CC057F0CCC1}"/>
                  </a:ext>
                </a:extLst>
              </p:cNvPr>
              <p:cNvSpPr/>
              <p:nvPr/>
            </p:nvSpPr>
            <p:spPr>
              <a:xfrm>
                <a:off x="3225667" y="3825975"/>
                <a:ext cx="861866" cy="64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エン</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コーダ</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grpSp>
        <p:sp>
          <p:nvSpPr>
            <p:cNvPr id="60" name="右矢印 13">
              <a:extLst>
                <a:ext uri="{FF2B5EF4-FFF2-40B4-BE49-F238E27FC236}">
                  <a16:creationId xmlns:a16="http://schemas.microsoft.com/office/drawing/2014/main" id="{C19527D5-EED9-0B53-8644-BE93355C223F}"/>
                </a:ext>
              </a:extLst>
            </p:cNvPr>
            <p:cNvSpPr/>
            <p:nvPr/>
          </p:nvSpPr>
          <p:spPr>
            <a:xfrm>
              <a:off x="4679572" y="5142610"/>
              <a:ext cx="1290723" cy="360608"/>
            </a:xfrm>
            <a:prstGeom prst="rightArrow">
              <a:avLst>
                <a:gd name="adj1" fmla="val 50000"/>
                <a:gd name="adj2" fmla="val 25347"/>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61" name="角丸四角形 14">
              <a:extLst>
                <a:ext uri="{FF2B5EF4-FFF2-40B4-BE49-F238E27FC236}">
                  <a16:creationId xmlns:a16="http://schemas.microsoft.com/office/drawing/2014/main" id="{F9B5D53F-91E7-7781-B7A0-629D78DE7341}"/>
                </a:ext>
              </a:extLst>
            </p:cNvPr>
            <p:cNvSpPr/>
            <p:nvPr/>
          </p:nvSpPr>
          <p:spPr>
            <a:xfrm>
              <a:off x="4866451" y="4996435"/>
              <a:ext cx="957277" cy="64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自己符号化器</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62" name="角丸四角形 15">
              <a:extLst>
                <a:ext uri="{FF2B5EF4-FFF2-40B4-BE49-F238E27FC236}">
                  <a16:creationId xmlns:a16="http://schemas.microsoft.com/office/drawing/2014/main" id="{DF14FD25-7799-6213-0889-C9DC3CB98EEA}"/>
                </a:ext>
              </a:extLst>
            </p:cNvPr>
            <p:cNvSpPr/>
            <p:nvPr/>
          </p:nvSpPr>
          <p:spPr>
            <a:xfrm>
              <a:off x="6990589" y="4906435"/>
              <a:ext cx="952500"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類似性</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判定</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モデル</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63" name="正方形/長方形 62">
              <a:extLst>
                <a:ext uri="{FF2B5EF4-FFF2-40B4-BE49-F238E27FC236}">
                  <a16:creationId xmlns:a16="http://schemas.microsoft.com/office/drawing/2014/main" id="{3F327F6A-3393-1F2D-023A-CCB0BB4E8966}"/>
                </a:ext>
              </a:extLst>
            </p:cNvPr>
            <p:cNvSpPr/>
            <p:nvPr/>
          </p:nvSpPr>
          <p:spPr>
            <a:xfrm>
              <a:off x="5970295" y="4996435"/>
              <a:ext cx="873727"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ベクトル表現</a:t>
              </a:r>
            </a:p>
          </p:txBody>
        </p:sp>
      </p:grpSp>
      <p:grpSp>
        <p:nvGrpSpPr>
          <p:cNvPr id="72" name="グループ化 71">
            <a:extLst>
              <a:ext uri="{FF2B5EF4-FFF2-40B4-BE49-F238E27FC236}">
                <a16:creationId xmlns:a16="http://schemas.microsoft.com/office/drawing/2014/main" id="{6BF57DBA-6D9F-8941-A587-B4192CDCDC06}"/>
              </a:ext>
            </a:extLst>
          </p:cNvPr>
          <p:cNvGrpSpPr/>
          <p:nvPr/>
        </p:nvGrpSpPr>
        <p:grpSpPr>
          <a:xfrm>
            <a:off x="1689380" y="4097090"/>
            <a:ext cx="8813239" cy="1526153"/>
            <a:chOff x="159824" y="4732682"/>
            <a:chExt cx="8813239" cy="1526153"/>
          </a:xfrm>
        </p:grpSpPr>
        <p:grpSp>
          <p:nvGrpSpPr>
            <p:cNvPr id="73" name="グループ化 72">
              <a:extLst>
                <a:ext uri="{FF2B5EF4-FFF2-40B4-BE49-F238E27FC236}">
                  <a16:creationId xmlns:a16="http://schemas.microsoft.com/office/drawing/2014/main" id="{7260E506-B551-43B6-AF5C-4A5ADE7895CF}"/>
                </a:ext>
              </a:extLst>
            </p:cNvPr>
            <p:cNvGrpSpPr/>
            <p:nvPr/>
          </p:nvGrpSpPr>
          <p:grpSpPr>
            <a:xfrm>
              <a:off x="159824" y="4732682"/>
              <a:ext cx="8813239" cy="1526153"/>
              <a:chOff x="150144" y="4665812"/>
              <a:chExt cx="8813239" cy="1526153"/>
            </a:xfrm>
          </p:grpSpPr>
          <p:sp>
            <p:nvSpPr>
              <p:cNvPr id="75" name="角丸四角形 28">
                <a:extLst>
                  <a:ext uri="{FF2B5EF4-FFF2-40B4-BE49-F238E27FC236}">
                    <a16:creationId xmlns:a16="http://schemas.microsoft.com/office/drawing/2014/main" id="{3D4642B5-882B-92E9-1E70-49D8BDA0FD41}"/>
                  </a:ext>
                </a:extLst>
              </p:cNvPr>
              <p:cNvSpPr/>
              <p:nvPr/>
            </p:nvSpPr>
            <p:spPr>
              <a:xfrm>
                <a:off x="4771895" y="4665812"/>
                <a:ext cx="3223205"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76" name="テキスト ボックス 75">
                <a:extLst>
                  <a:ext uri="{FF2B5EF4-FFF2-40B4-BE49-F238E27FC236}">
                    <a16:creationId xmlns:a16="http://schemas.microsoft.com/office/drawing/2014/main" id="{FAE782CC-F1EF-F9D6-D849-5702BDE5D2F9}"/>
                  </a:ext>
                </a:extLst>
              </p:cNvPr>
              <p:cNvSpPr txBox="1"/>
              <p:nvPr/>
            </p:nvSpPr>
            <p:spPr>
              <a:xfrm>
                <a:off x="6488272" y="5818309"/>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類似性判定</a:t>
                </a:r>
              </a:p>
            </p:txBody>
          </p:sp>
          <p:sp>
            <p:nvSpPr>
              <p:cNvPr id="77" name="右矢印 30">
                <a:extLst>
                  <a:ext uri="{FF2B5EF4-FFF2-40B4-BE49-F238E27FC236}">
                    <a16:creationId xmlns:a16="http://schemas.microsoft.com/office/drawing/2014/main" id="{2E11741B-EF35-0FF0-DC21-40302982D26F}"/>
                  </a:ext>
                </a:extLst>
              </p:cNvPr>
              <p:cNvSpPr/>
              <p:nvPr/>
            </p:nvSpPr>
            <p:spPr>
              <a:xfrm>
                <a:off x="6844022" y="5142610"/>
                <a:ext cx="1245634" cy="360608"/>
              </a:xfrm>
              <a:prstGeom prst="rightArrow">
                <a:avLst>
                  <a:gd name="adj1" fmla="val 50000"/>
                  <a:gd name="adj2" fmla="val 1742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78" name="正方形/長方形 77">
                <a:extLst>
                  <a:ext uri="{FF2B5EF4-FFF2-40B4-BE49-F238E27FC236}">
                    <a16:creationId xmlns:a16="http://schemas.microsoft.com/office/drawing/2014/main" id="{F838A52D-E6CE-4A45-5186-9FA1B249B53A}"/>
                  </a:ext>
                </a:extLst>
              </p:cNvPr>
              <p:cNvSpPr/>
              <p:nvPr/>
            </p:nvSpPr>
            <p:spPr>
              <a:xfrm>
                <a:off x="150144" y="4996435"/>
                <a:ext cx="793014" cy="648000"/>
              </a:xfrm>
              <a:prstGeom prst="rect">
                <a:avLst/>
              </a:prstGeom>
              <a:solidFill>
                <a:srgbClr val="0C0C0C">
                  <a:lumMod val="25000"/>
                  <a:lumOff val="75000"/>
                </a:srgbClr>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ソースコード</a:t>
                </a:r>
              </a:p>
            </p:txBody>
          </p:sp>
          <p:sp>
            <p:nvSpPr>
              <p:cNvPr id="79" name="正方形/長方形 78">
                <a:extLst>
                  <a:ext uri="{FF2B5EF4-FFF2-40B4-BE49-F238E27FC236}">
                    <a16:creationId xmlns:a16="http://schemas.microsoft.com/office/drawing/2014/main" id="{9488DC0F-9C74-C1E8-273F-7E5D73847924}"/>
                  </a:ext>
                </a:extLst>
              </p:cNvPr>
              <p:cNvSpPr/>
              <p:nvPr/>
            </p:nvSpPr>
            <p:spPr>
              <a:xfrm>
                <a:off x="8089656" y="4996435"/>
                <a:ext cx="873727" cy="648000"/>
              </a:xfrm>
              <a:prstGeom prst="rect">
                <a:avLst/>
              </a:prstGeom>
              <a:solidFill>
                <a:srgbClr val="4584D3"/>
              </a:solidFill>
              <a:ln>
                <a:noFill/>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Segoe UI"/>
                    <a:ea typeface="メイリオ"/>
                    <a:cs typeface="+mn-cs"/>
                  </a:rPr>
                  <a:t>類似性判定</a:t>
                </a:r>
                <a:endParaRPr kumimoji="0" lang="en-US" altLang="ja-JP" sz="1600" b="1" i="0" u="none" strike="noStrike" kern="0" cap="none" spc="0" normalizeH="0" baseline="0" noProof="0" dirty="0">
                  <a:ln>
                    <a:noFill/>
                  </a:ln>
                  <a:solidFill>
                    <a:prstClr val="white"/>
                  </a:solidFill>
                  <a:effectLst/>
                  <a:uLnTx/>
                  <a:uFillTx/>
                  <a:latin typeface="Segoe UI"/>
                  <a:ea typeface="メイリオ"/>
                  <a:cs typeface="+mn-cs"/>
                </a:endParaRPr>
              </a:p>
            </p:txBody>
          </p:sp>
          <p:sp>
            <p:nvSpPr>
              <p:cNvPr id="80" name="右矢印 33">
                <a:extLst>
                  <a:ext uri="{FF2B5EF4-FFF2-40B4-BE49-F238E27FC236}">
                    <a16:creationId xmlns:a16="http://schemas.microsoft.com/office/drawing/2014/main" id="{11F769F9-C93F-6ECC-9DAE-84AEF00D8F4A}"/>
                  </a:ext>
                </a:extLst>
              </p:cNvPr>
              <p:cNvSpPr/>
              <p:nvPr/>
            </p:nvSpPr>
            <p:spPr>
              <a:xfrm>
                <a:off x="943157" y="5142610"/>
                <a:ext cx="1266736" cy="360608"/>
              </a:xfrm>
              <a:prstGeom prst="rightArrow">
                <a:avLst>
                  <a:gd name="adj1" fmla="val 50000"/>
                  <a:gd name="adj2" fmla="val 21825"/>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81" name="右矢印 34">
                <a:extLst>
                  <a:ext uri="{FF2B5EF4-FFF2-40B4-BE49-F238E27FC236}">
                    <a16:creationId xmlns:a16="http://schemas.microsoft.com/office/drawing/2014/main" id="{42F8D63E-53A9-3E3C-E314-F1FF663334BA}"/>
                  </a:ext>
                </a:extLst>
              </p:cNvPr>
              <p:cNvSpPr/>
              <p:nvPr/>
            </p:nvSpPr>
            <p:spPr>
              <a:xfrm>
                <a:off x="2857526" y="5140131"/>
                <a:ext cx="1171294" cy="360608"/>
              </a:xfrm>
              <a:prstGeom prst="rightArrow">
                <a:avLst>
                  <a:gd name="adj1" fmla="val 50000"/>
                  <a:gd name="adj2" fmla="val 24173"/>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grpSp>
            <p:nvGrpSpPr>
              <p:cNvPr id="82" name="グループ化 81">
                <a:extLst>
                  <a:ext uri="{FF2B5EF4-FFF2-40B4-BE49-F238E27FC236}">
                    <a16:creationId xmlns:a16="http://schemas.microsoft.com/office/drawing/2014/main" id="{2AA4D0FD-9809-8D35-A52F-D5D54EBFB792}"/>
                  </a:ext>
                </a:extLst>
              </p:cNvPr>
              <p:cNvGrpSpPr/>
              <p:nvPr/>
            </p:nvGrpSpPr>
            <p:grpSpPr>
              <a:xfrm>
                <a:off x="927810" y="4665812"/>
                <a:ext cx="3795228" cy="1526153"/>
                <a:chOff x="1143469" y="3495352"/>
                <a:chExt cx="3795228" cy="1526153"/>
              </a:xfrm>
            </p:grpSpPr>
            <p:sp>
              <p:nvSpPr>
                <p:cNvPr id="87" name="角丸四角形 40">
                  <a:extLst>
                    <a:ext uri="{FF2B5EF4-FFF2-40B4-BE49-F238E27FC236}">
                      <a16:creationId xmlns:a16="http://schemas.microsoft.com/office/drawing/2014/main" id="{50C8BE9F-0CB8-2169-2CBF-8BC4CF2ECBB5}"/>
                    </a:ext>
                  </a:extLst>
                </p:cNvPr>
                <p:cNvSpPr/>
                <p:nvPr/>
              </p:nvSpPr>
              <p:spPr>
                <a:xfrm>
                  <a:off x="1207674" y="3495352"/>
                  <a:ext cx="3731023" cy="1526153"/>
                </a:xfrm>
                <a:prstGeom prst="roundRect">
                  <a:avLst/>
                </a:prstGeom>
                <a:noFill/>
                <a:ln w="19050" cap="flat" cmpd="sng" algn="ctr">
                  <a:solidFill>
                    <a:srgbClr val="0C0C0C">
                      <a:lumMod val="75000"/>
                      <a:lumOff val="25000"/>
                    </a:srgbClr>
                  </a:solidFill>
                  <a:prstDash val="sysDot"/>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88" name="テキスト ボックス 87">
                  <a:extLst>
                    <a:ext uri="{FF2B5EF4-FFF2-40B4-BE49-F238E27FC236}">
                      <a16:creationId xmlns:a16="http://schemas.microsoft.com/office/drawing/2014/main" id="{37CE1509-B05A-8836-384E-B0B7F3265C64}"/>
                    </a:ext>
                  </a:extLst>
                </p:cNvPr>
                <p:cNvSpPr txBox="1"/>
                <p:nvPr/>
              </p:nvSpPr>
              <p:spPr>
                <a:xfrm>
                  <a:off x="1143469" y="4622609"/>
                  <a:ext cx="1506828" cy="338554"/>
                </a:xfrm>
                <a:prstGeom prst="rect">
                  <a:avLst/>
                </a:prstGeom>
                <a:noFill/>
              </p:spPr>
              <p:txBody>
                <a:bodyPr wrap="square" rtlCol="0">
                  <a:spAutoFit/>
                </a:bodyPr>
                <a:lstStyle/>
                <a:p>
                  <a:pPr marL="0" marR="0" lvl="0" indent="0" algn="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メイリオ"/>
                      <a:ea typeface="メイリオ"/>
                    </a:rPr>
                    <a:t>意味表現生成</a:t>
                  </a:r>
                </a:p>
              </p:txBody>
            </p:sp>
            <p:sp>
              <p:nvSpPr>
                <p:cNvPr id="89" name="角丸四角形 42">
                  <a:extLst>
                    <a:ext uri="{FF2B5EF4-FFF2-40B4-BE49-F238E27FC236}">
                      <a16:creationId xmlns:a16="http://schemas.microsoft.com/office/drawing/2014/main" id="{BACAEC69-804D-C10D-350C-DB506E05B922}"/>
                    </a:ext>
                  </a:extLst>
                </p:cNvPr>
                <p:cNvSpPr/>
                <p:nvPr/>
              </p:nvSpPr>
              <p:spPr>
                <a:xfrm>
                  <a:off x="1302227" y="3825975"/>
                  <a:ext cx="976758"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字句</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解析器</a:t>
                  </a:r>
                </a:p>
              </p:txBody>
            </p:sp>
            <p:sp>
              <p:nvSpPr>
                <p:cNvPr id="90" name="角丸四角形 43">
                  <a:extLst>
                    <a:ext uri="{FF2B5EF4-FFF2-40B4-BE49-F238E27FC236}">
                      <a16:creationId xmlns:a16="http://schemas.microsoft.com/office/drawing/2014/main" id="{43641C76-87FF-D9D6-A5DF-810DBBB90AE3}"/>
                    </a:ext>
                  </a:extLst>
                </p:cNvPr>
                <p:cNvSpPr/>
                <p:nvPr/>
              </p:nvSpPr>
              <p:spPr>
                <a:xfrm>
                  <a:off x="3225667" y="3825975"/>
                  <a:ext cx="861866"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前処理</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91" name="正方形/長方形 90">
                  <a:extLst>
                    <a:ext uri="{FF2B5EF4-FFF2-40B4-BE49-F238E27FC236}">
                      <a16:creationId xmlns:a16="http://schemas.microsoft.com/office/drawing/2014/main" id="{053A6AB9-B8CB-C855-703A-83CF5D0E95F2}"/>
                    </a:ext>
                  </a:extLst>
                </p:cNvPr>
                <p:cNvSpPr/>
                <p:nvPr/>
              </p:nvSpPr>
              <p:spPr>
                <a:xfrm>
                  <a:off x="4234100" y="382597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単語</a:t>
                  </a:r>
                </a:p>
              </p:txBody>
            </p:sp>
          </p:grpSp>
          <p:sp>
            <p:nvSpPr>
              <p:cNvPr id="83" name="右矢印 36">
                <a:extLst>
                  <a:ext uri="{FF2B5EF4-FFF2-40B4-BE49-F238E27FC236}">
                    <a16:creationId xmlns:a16="http://schemas.microsoft.com/office/drawing/2014/main" id="{07690DD5-3905-A139-437B-AC18903CA987}"/>
                  </a:ext>
                </a:extLst>
              </p:cNvPr>
              <p:cNvSpPr/>
              <p:nvPr/>
            </p:nvSpPr>
            <p:spPr>
              <a:xfrm>
                <a:off x="4679572" y="5142610"/>
                <a:ext cx="1290723" cy="360608"/>
              </a:xfrm>
              <a:prstGeom prst="rightArrow">
                <a:avLst>
                  <a:gd name="adj1" fmla="val 50000"/>
                  <a:gd name="adj2" fmla="val 25347"/>
                </a:avLst>
              </a:prstGeom>
              <a:solidFill>
                <a:srgbClr val="F5C040"/>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84" name="角丸四角形 37">
                <a:extLst>
                  <a:ext uri="{FF2B5EF4-FFF2-40B4-BE49-F238E27FC236}">
                    <a16:creationId xmlns:a16="http://schemas.microsoft.com/office/drawing/2014/main" id="{E7F93E2C-BF65-C902-9204-EE84A1593E7C}"/>
                  </a:ext>
                </a:extLst>
              </p:cNvPr>
              <p:cNvSpPr/>
              <p:nvPr/>
            </p:nvSpPr>
            <p:spPr>
              <a:xfrm>
                <a:off x="4866451" y="4996435"/>
                <a:ext cx="957277" cy="648000"/>
              </a:xfrm>
              <a:prstGeom prst="roundRect">
                <a:avLst/>
              </a:prstGeom>
              <a:solidFill>
                <a:srgbClr val="31B6FD"/>
              </a:solidFill>
              <a:ln w="25400" cap="flat" cmpd="sng" algn="ctr">
                <a:solidFill>
                  <a:srgbClr val="31B6FD">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情報検索技術</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85" name="角丸四角形 38">
                <a:extLst>
                  <a:ext uri="{FF2B5EF4-FFF2-40B4-BE49-F238E27FC236}">
                    <a16:creationId xmlns:a16="http://schemas.microsoft.com/office/drawing/2014/main" id="{2F98212A-CBB6-643F-0452-5C7DF8E700DF}"/>
                  </a:ext>
                </a:extLst>
              </p:cNvPr>
              <p:cNvSpPr/>
              <p:nvPr/>
            </p:nvSpPr>
            <p:spPr>
              <a:xfrm>
                <a:off x="6990589" y="4906435"/>
                <a:ext cx="952500" cy="828000"/>
              </a:xfrm>
              <a:prstGeom prst="roundRect">
                <a:avLst/>
              </a:prstGeom>
              <a:solidFill>
                <a:srgbClr val="A5D028"/>
              </a:solidFill>
              <a:ln w="25400" cap="flat" cmpd="sng" algn="ctr">
                <a:solidFill>
                  <a:srgbClr val="A5D028">
                    <a:shade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類似性</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判定</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prstClr val="white"/>
                    </a:solidFill>
                    <a:effectLst/>
                    <a:uLnTx/>
                    <a:uFillTx/>
                    <a:latin typeface="Segoe UI"/>
                    <a:ea typeface="メイリオ"/>
                    <a:cs typeface="+mn-cs"/>
                  </a:rPr>
                  <a:t>モデル</a:t>
                </a:r>
                <a:endParaRPr kumimoji="0" lang="en-US" altLang="ja-JP" sz="1600" b="0" i="0" u="none" strike="noStrike" kern="0" cap="none" spc="0" normalizeH="0" baseline="0" noProof="0" dirty="0">
                  <a:ln>
                    <a:noFill/>
                  </a:ln>
                  <a:solidFill>
                    <a:prstClr val="white"/>
                  </a:solidFill>
                  <a:effectLst/>
                  <a:uLnTx/>
                  <a:uFillTx/>
                  <a:latin typeface="Segoe UI"/>
                  <a:ea typeface="メイリオ"/>
                  <a:cs typeface="+mn-cs"/>
                </a:endParaRPr>
              </a:p>
            </p:txBody>
          </p:sp>
          <p:sp>
            <p:nvSpPr>
              <p:cNvPr id="86" name="正方形/長方形 85">
                <a:extLst>
                  <a:ext uri="{FF2B5EF4-FFF2-40B4-BE49-F238E27FC236}">
                    <a16:creationId xmlns:a16="http://schemas.microsoft.com/office/drawing/2014/main" id="{4ED01F77-D879-F083-83DE-B5C333A46A17}"/>
                  </a:ext>
                </a:extLst>
              </p:cNvPr>
              <p:cNvSpPr/>
              <p:nvPr/>
            </p:nvSpPr>
            <p:spPr>
              <a:xfrm>
                <a:off x="5970295" y="4996435"/>
                <a:ext cx="873727" cy="648000"/>
              </a:xfrm>
              <a:prstGeom prst="rect">
                <a:avLst/>
              </a:prstGeom>
              <a:solidFill>
                <a:sysClr val="window" lastClr="FFFFFF"/>
              </a:solidFill>
              <a:ln w="25400" cap="flat" cmpd="sng" algn="ctr">
                <a:solidFill>
                  <a:srgbClr val="0C0C0C"/>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ベクトル表現</a:t>
                </a:r>
              </a:p>
            </p:txBody>
          </p:sp>
        </p:grpSp>
        <p:sp>
          <p:nvSpPr>
            <p:cNvPr id="74" name="正方形/長方形 73">
              <a:extLst>
                <a:ext uri="{FF2B5EF4-FFF2-40B4-BE49-F238E27FC236}">
                  <a16:creationId xmlns:a16="http://schemas.microsoft.com/office/drawing/2014/main" id="{07525F8C-222A-BC0F-5D93-BB6DAE48165A}"/>
                </a:ext>
              </a:extLst>
            </p:cNvPr>
            <p:cNvSpPr/>
            <p:nvPr/>
          </p:nvSpPr>
          <p:spPr>
            <a:xfrm>
              <a:off x="2234290" y="5063305"/>
              <a:ext cx="652586" cy="648000"/>
            </a:xfrm>
            <a:prstGeom prst="rect">
              <a:avLst/>
            </a:prstGeom>
            <a:solidFill>
              <a:sysClr val="window" lastClr="FFFFFF"/>
            </a:solidFill>
            <a:ln w="25400" cap="flat" cmpd="sng" algn="ctr">
              <a:solidFill>
                <a:srgbClr val="5BD078">
                  <a:lumMod val="50000"/>
                </a:srgbClr>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C0C0C"/>
                  </a:solidFill>
                  <a:effectLst/>
                  <a:uLnTx/>
                  <a:uFillTx/>
                  <a:latin typeface="Segoe UI"/>
                  <a:ea typeface="メイリオ"/>
                  <a:cs typeface="+mn-cs"/>
                </a:rPr>
                <a:t>トークン</a:t>
              </a:r>
            </a:p>
          </p:txBody>
        </p:sp>
      </p:grpSp>
      <p:sp>
        <p:nvSpPr>
          <p:cNvPr id="92" name="右中かっこ 91">
            <a:extLst>
              <a:ext uri="{FF2B5EF4-FFF2-40B4-BE49-F238E27FC236}">
                <a16:creationId xmlns:a16="http://schemas.microsoft.com/office/drawing/2014/main" id="{AEB8B449-2DDC-D5E4-9E6A-8CD5EA7BC8D2}"/>
              </a:ext>
            </a:extLst>
          </p:cNvPr>
          <p:cNvSpPr/>
          <p:nvPr/>
        </p:nvSpPr>
        <p:spPr>
          <a:xfrm rot="5400000">
            <a:off x="5265397" y="873222"/>
            <a:ext cx="478268" cy="5757453"/>
          </a:xfrm>
          <a:prstGeom prst="rightBrace">
            <a:avLst>
              <a:gd name="adj1" fmla="val 65266"/>
              <a:gd name="adj2" fmla="val 49860"/>
            </a:avLst>
          </a:prstGeom>
          <a:noFill/>
          <a:ln w="28575" cap="flat" cmpd="sng" algn="ctr">
            <a:solidFill>
              <a:srgbClr val="C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93" name="テキスト ボックス 92">
            <a:extLst>
              <a:ext uri="{FF2B5EF4-FFF2-40B4-BE49-F238E27FC236}">
                <a16:creationId xmlns:a16="http://schemas.microsoft.com/office/drawing/2014/main" id="{D69C64C7-57AF-2AE0-2067-D418DD0FD000}"/>
              </a:ext>
            </a:extLst>
          </p:cNvPr>
          <p:cNvSpPr txBox="1"/>
          <p:nvPr/>
        </p:nvSpPr>
        <p:spPr>
          <a:xfrm>
            <a:off x="1529556" y="1854495"/>
            <a:ext cx="4802383" cy="400110"/>
          </a:xfrm>
          <a:prstGeom prst="rect">
            <a:avLst/>
          </a:prstGeom>
          <a:noFill/>
        </p:spPr>
        <p:txBody>
          <a:bodyPr wrap="square" rtlCol="0">
            <a:spAutoFit/>
          </a:bodyPr>
          <a:lstStyle/>
          <a:p>
            <a:pPr fontAlgn="base">
              <a:spcBef>
                <a:spcPct val="0"/>
              </a:spcBef>
              <a:spcAft>
                <a:spcPct val="0"/>
              </a:spcAft>
            </a:pPr>
            <a:r>
              <a:rPr lang="en-US" altLang="ja-JP" sz="2000" dirty="0">
                <a:solidFill>
                  <a:srgbClr val="0C0C0C"/>
                </a:solidFill>
                <a:latin typeface="メイリオ"/>
                <a:ea typeface="メイリオ"/>
              </a:rPr>
              <a:t>DeepSim</a:t>
            </a:r>
            <a:endParaRPr lang="ja-JP" altLang="en-US" sz="2000" dirty="0">
              <a:solidFill>
                <a:srgbClr val="0C0C0C"/>
              </a:solidFill>
              <a:latin typeface="メイリオ"/>
              <a:ea typeface="メイリオ"/>
            </a:endParaRPr>
          </a:p>
        </p:txBody>
      </p:sp>
      <p:sp>
        <p:nvSpPr>
          <p:cNvPr id="94" name="右中かっこ 93">
            <a:extLst>
              <a:ext uri="{FF2B5EF4-FFF2-40B4-BE49-F238E27FC236}">
                <a16:creationId xmlns:a16="http://schemas.microsoft.com/office/drawing/2014/main" id="{35E2BDA3-2B89-FA5D-B1F0-21E598089FE7}"/>
              </a:ext>
            </a:extLst>
          </p:cNvPr>
          <p:cNvSpPr/>
          <p:nvPr/>
        </p:nvSpPr>
        <p:spPr>
          <a:xfrm rot="16200000" flipV="1">
            <a:off x="5263714" y="1150624"/>
            <a:ext cx="478268" cy="5760820"/>
          </a:xfrm>
          <a:prstGeom prst="rightBrace">
            <a:avLst>
              <a:gd name="adj1" fmla="val 65266"/>
              <a:gd name="adj2" fmla="val 50001"/>
            </a:avLst>
          </a:prstGeom>
          <a:noFill/>
          <a:ln w="28575" cap="flat" cmpd="sng" algn="ctr">
            <a:solidFill>
              <a:srgbClr val="C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srgbClr val="0C0C0C"/>
              </a:solidFill>
              <a:effectLst/>
              <a:uLnTx/>
              <a:uFillTx/>
              <a:latin typeface="Segoe UI"/>
              <a:ea typeface="メイリオ"/>
              <a:cs typeface="+mn-cs"/>
            </a:endParaRPr>
          </a:p>
        </p:txBody>
      </p:sp>
      <p:sp>
        <p:nvSpPr>
          <p:cNvPr id="95" name="下矢印 2">
            <a:extLst>
              <a:ext uri="{FF2B5EF4-FFF2-40B4-BE49-F238E27FC236}">
                <a16:creationId xmlns:a16="http://schemas.microsoft.com/office/drawing/2014/main" id="{6F071BDC-2249-CF96-1E12-3544C2A9456C}"/>
              </a:ext>
            </a:extLst>
          </p:cNvPr>
          <p:cNvSpPr/>
          <p:nvPr/>
        </p:nvSpPr>
        <p:spPr>
          <a:xfrm>
            <a:off x="5191304" y="3493423"/>
            <a:ext cx="623087" cy="787453"/>
          </a:xfrm>
          <a:prstGeom prst="downArrow">
            <a:avLst/>
          </a:prstGeom>
          <a:solidFill>
            <a:srgbClr val="C00000"/>
          </a:solidFill>
          <a:ln w="25400" cap="flat" cmpd="sng" algn="ctr">
            <a:solidFill>
              <a:srgbClr val="C00000"/>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Segoe UI"/>
              <a:ea typeface="メイリオ"/>
              <a:cs typeface="+mn-cs"/>
            </a:endParaRPr>
          </a:p>
        </p:txBody>
      </p:sp>
      <p:sp>
        <p:nvSpPr>
          <p:cNvPr id="96" name="テキスト ボックス 95">
            <a:extLst>
              <a:ext uri="{FF2B5EF4-FFF2-40B4-BE49-F238E27FC236}">
                <a16:creationId xmlns:a16="http://schemas.microsoft.com/office/drawing/2014/main" id="{F8C98FA1-0630-16E8-D749-0A4AD766DD54}"/>
              </a:ext>
            </a:extLst>
          </p:cNvPr>
          <p:cNvSpPr txBox="1"/>
          <p:nvPr/>
        </p:nvSpPr>
        <p:spPr>
          <a:xfrm>
            <a:off x="1529556" y="3887149"/>
            <a:ext cx="1221897" cy="400110"/>
          </a:xfrm>
          <a:prstGeom prst="rect">
            <a:avLst/>
          </a:prstGeom>
          <a:noFill/>
        </p:spPr>
        <p:txBody>
          <a:bodyPr wrap="square" rtlCol="0">
            <a:spAutoFit/>
          </a:bodyPr>
          <a:lstStyle/>
          <a:p>
            <a:pPr fontAlgn="base">
              <a:spcBef>
                <a:spcPct val="0"/>
              </a:spcBef>
              <a:spcAft>
                <a:spcPct val="0"/>
              </a:spcAft>
            </a:pPr>
            <a:r>
              <a:rPr lang="ja-JP" altLang="en-US" sz="2000" dirty="0">
                <a:solidFill>
                  <a:srgbClr val="0C0C0C"/>
                </a:solidFill>
                <a:latin typeface="メイリオ"/>
                <a:ea typeface="メイリオ"/>
              </a:rPr>
              <a:t>提案手法</a:t>
            </a:r>
          </a:p>
        </p:txBody>
      </p:sp>
      <p:sp>
        <p:nvSpPr>
          <p:cNvPr id="98" name="テキスト ボックス 97">
            <a:extLst>
              <a:ext uri="{FF2B5EF4-FFF2-40B4-BE49-F238E27FC236}">
                <a16:creationId xmlns:a16="http://schemas.microsoft.com/office/drawing/2014/main" id="{F395FA73-05BD-2131-2D12-2F2A453EEAC8}"/>
              </a:ext>
            </a:extLst>
          </p:cNvPr>
          <p:cNvSpPr txBox="1"/>
          <p:nvPr/>
        </p:nvSpPr>
        <p:spPr>
          <a:xfrm>
            <a:off x="431983" y="5782206"/>
            <a:ext cx="11349644" cy="984885"/>
          </a:xfrm>
          <a:prstGeom prst="rect">
            <a:avLst/>
          </a:prstGeom>
          <a:noFill/>
        </p:spPr>
        <p:txBody>
          <a:bodyPr wrap="square" rtlCol="0">
            <a:spAutoFit/>
          </a:bodyPr>
          <a:lstStyle/>
          <a:p>
            <a:pPr fontAlgn="base">
              <a:spcBef>
                <a:spcPts val="600"/>
              </a:spcBef>
              <a:spcAft>
                <a:spcPts val="600"/>
              </a:spcAft>
            </a:pPr>
            <a:r>
              <a:rPr lang="en-US" altLang="ja-JP" sz="2400" dirty="0">
                <a:solidFill>
                  <a:srgbClr val="0C0C0C">
                    <a:lumMod val="90000"/>
                    <a:lumOff val="10000"/>
                  </a:srgbClr>
                </a:solidFill>
                <a:latin typeface="Segoe UI" panose="020B0502040204020203" pitchFamily="34" charset="0"/>
                <a:ea typeface="メイリオ"/>
                <a:cs typeface="Segoe UI" panose="020B0502040204020203" pitchFamily="34" charset="0"/>
              </a:rPr>
              <a:t>DeepSim</a:t>
            </a:r>
            <a:r>
              <a:rPr lang="ja-JP" altLang="en-US" sz="2400" dirty="0">
                <a:solidFill>
                  <a:srgbClr val="0C0C0C">
                    <a:lumMod val="90000"/>
                    <a:lumOff val="10000"/>
                  </a:srgbClr>
                </a:solidFill>
                <a:latin typeface="Segoe UI" panose="020B0502040204020203" pitchFamily="34" charset="0"/>
                <a:ea typeface="メイリオ"/>
                <a:cs typeface="Segoe UI" panose="020B0502040204020203" pitchFamily="34" charset="0"/>
              </a:rPr>
              <a:t>：</a:t>
            </a:r>
            <a:r>
              <a:rPr lang="en-US" altLang="ja-JP" sz="2400" dirty="0">
                <a:solidFill>
                  <a:srgbClr val="0C0C0C">
                    <a:lumMod val="90000"/>
                    <a:lumOff val="10000"/>
                  </a:srgbClr>
                </a:solidFill>
                <a:latin typeface="Segoe UI" panose="020B0502040204020203" pitchFamily="34" charset="0"/>
                <a:ea typeface="メイリオ"/>
                <a:cs typeface="Segoe UI" panose="020B0502040204020203" pitchFamily="34" charset="0"/>
              </a:rPr>
              <a:t>CFG</a:t>
            </a:r>
            <a:r>
              <a:rPr lang="ja-JP" altLang="en-US" sz="2400" dirty="0">
                <a:solidFill>
                  <a:srgbClr val="0C0C0C">
                    <a:lumMod val="90000"/>
                    <a:lumOff val="10000"/>
                  </a:srgbClr>
                </a:solidFill>
                <a:latin typeface="Segoe UI" panose="020B0502040204020203" pitchFamily="34" charset="0"/>
                <a:ea typeface="メイリオ"/>
                <a:cs typeface="Segoe UI" panose="020B0502040204020203" pitchFamily="34" charset="0"/>
              </a:rPr>
              <a:t>と</a:t>
            </a:r>
            <a:r>
              <a:rPr lang="en-US" altLang="ja-JP" sz="2400" dirty="0">
                <a:solidFill>
                  <a:srgbClr val="0C0C0C">
                    <a:lumMod val="90000"/>
                    <a:lumOff val="10000"/>
                  </a:srgbClr>
                </a:solidFill>
                <a:latin typeface="Segoe UI" panose="020B0502040204020203" pitchFamily="34" charset="0"/>
                <a:ea typeface="メイリオ"/>
                <a:cs typeface="Segoe UI" panose="020B0502040204020203" pitchFamily="34" charset="0"/>
              </a:rPr>
              <a:t>DFG</a:t>
            </a:r>
            <a:r>
              <a:rPr lang="ja-JP" altLang="en-US" sz="2400" dirty="0">
                <a:solidFill>
                  <a:srgbClr val="0C0C0C">
                    <a:lumMod val="90000"/>
                    <a:lumOff val="10000"/>
                  </a:srgbClr>
                </a:solidFill>
                <a:latin typeface="Segoe UI" panose="020B0502040204020203" pitchFamily="34" charset="0"/>
                <a:ea typeface="メイリオ"/>
                <a:cs typeface="Segoe UI" panose="020B0502040204020203" pitchFamily="34" charset="0"/>
              </a:rPr>
              <a:t>に基づき自己符号化器を使ってコード片をベクトル化する</a:t>
            </a:r>
          </a:p>
          <a:p>
            <a:pPr fontAlgn="base">
              <a:spcBef>
                <a:spcPts val="600"/>
              </a:spcBef>
              <a:spcAft>
                <a:spcPts val="600"/>
              </a:spcAft>
            </a:pPr>
            <a:r>
              <a:rPr lang="ja-JP" altLang="en-US" sz="2400" dirty="0">
                <a:solidFill>
                  <a:srgbClr val="0C0C0C">
                    <a:lumMod val="90000"/>
                    <a:lumOff val="10000"/>
                  </a:srgbClr>
                </a:solidFill>
                <a:latin typeface="Segoe UI" panose="020B0502040204020203" pitchFamily="34" charset="0"/>
                <a:ea typeface="メイリオ"/>
                <a:cs typeface="Segoe UI" panose="020B0502040204020203" pitchFamily="34" charset="0"/>
              </a:rPr>
              <a:t>提案手法：トークン列に基づき情報検索技術を使ってコード片をベクトル化する</a:t>
            </a:r>
            <a:endParaRPr lang="en-US" altLang="ja-JP" sz="2400" dirty="0">
              <a:solidFill>
                <a:srgbClr val="0C0C0C">
                  <a:lumMod val="90000"/>
                  <a:lumOff val="10000"/>
                </a:srgbClr>
              </a:solidFill>
              <a:latin typeface="Segoe UI" panose="020B0502040204020203" pitchFamily="34" charset="0"/>
              <a:ea typeface="メイリオ"/>
              <a:cs typeface="Segoe UI" panose="020B0502040204020203" pitchFamily="34" charset="0"/>
            </a:endParaRPr>
          </a:p>
        </p:txBody>
      </p:sp>
      <p:sp>
        <p:nvSpPr>
          <p:cNvPr id="3" name="スライド番号プレースホルダー 2">
            <a:extLst>
              <a:ext uri="{FF2B5EF4-FFF2-40B4-BE49-F238E27FC236}">
                <a16:creationId xmlns:a16="http://schemas.microsoft.com/office/drawing/2014/main" id="{9CE3F8EB-6525-3F78-CD58-C73998577320}"/>
              </a:ext>
            </a:extLst>
          </p:cNvPr>
          <p:cNvSpPr>
            <a:spLocks noGrp="1"/>
          </p:cNvSpPr>
          <p:nvPr>
            <p:ph type="sldNum" sz="quarter" idx="4"/>
          </p:nvPr>
        </p:nvSpPr>
        <p:spPr/>
        <p:txBody>
          <a:bodyPr/>
          <a:lstStyle/>
          <a:p>
            <a:fld id="{DDF0A04B-3F96-455C-AC58-511E5C06C175}" type="slidenum">
              <a:rPr lang="ja-JP" altLang="en-US" smtClean="0"/>
              <a:pPr/>
              <a:t>65</a:t>
            </a:fld>
            <a:endParaRPr lang="ja-JP" altLang="en-US" dirty="0"/>
          </a:p>
        </p:txBody>
      </p:sp>
    </p:spTree>
    <p:extLst>
      <p:ext uri="{BB962C8B-B14F-4D97-AF65-F5344CB8AC3E}">
        <p14:creationId xmlns:p14="http://schemas.microsoft.com/office/powerpoint/2010/main" val="11109547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A8D3541-1AC0-E774-E811-350AE9A95D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07D327B-68C3-D480-8C71-76A0AA631779}"/>
              </a:ext>
            </a:extLst>
          </p:cNvPr>
          <p:cNvSpPr>
            <a:spLocks noGrp="1"/>
          </p:cNvSpPr>
          <p:nvPr>
            <p:ph type="title"/>
          </p:nvPr>
        </p:nvSpPr>
        <p:spPr/>
        <p:txBody>
          <a:bodyPr/>
          <a:lstStyle/>
          <a:p>
            <a:r>
              <a:rPr lang="en-US" altLang="ja-JP" dirty="0"/>
              <a:t>4</a:t>
            </a:r>
            <a:r>
              <a:rPr lang="ja-JP" altLang="en-US"/>
              <a:t>章 付録</a:t>
            </a:r>
            <a:endParaRPr kumimoji="1" lang="ja-JP" altLang="en-US" dirty="0"/>
          </a:p>
        </p:txBody>
      </p:sp>
      <p:sp>
        <p:nvSpPr>
          <p:cNvPr id="3" name="テキスト プレースホルダー 2">
            <a:extLst>
              <a:ext uri="{FF2B5EF4-FFF2-40B4-BE49-F238E27FC236}">
                <a16:creationId xmlns:a16="http://schemas.microsoft.com/office/drawing/2014/main" id="{5458F32A-562E-0634-0A38-1CFEB80A64D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8B8A585-2A69-A1E9-29D5-1ED04C604DEB}"/>
              </a:ext>
            </a:extLst>
          </p:cNvPr>
          <p:cNvSpPr>
            <a:spLocks noGrp="1"/>
          </p:cNvSpPr>
          <p:nvPr>
            <p:ph type="sldNum" sz="quarter" idx="4"/>
          </p:nvPr>
        </p:nvSpPr>
        <p:spPr/>
        <p:txBody>
          <a:bodyPr/>
          <a:lstStyle/>
          <a:p>
            <a:fld id="{DDF0A04B-3F96-455C-AC58-511E5C06C175}" type="slidenum">
              <a:rPr lang="ja-JP" altLang="en-US" smtClean="0"/>
              <a:pPr/>
              <a:t>66</a:t>
            </a:fld>
            <a:endParaRPr lang="ja-JP" altLang="en-US" dirty="0"/>
          </a:p>
        </p:txBody>
      </p:sp>
    </p:spTree>
    <p:extLst>
      <p:ext uri="{BB962C8B-B14F-4D97-AF65-F5344CB8AC3E}">
        <p14:creationId xmlns:p14="http://schemas.microsoft.com/office/powerpoint/2010/main" val="19797535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C09D96-48EF-C37C-1BEA-2D1BAECA38D0}"/>
              </a:ext>
            </a:extLst>
          </p:cNvPr>
          <p:cNvSpPr>
            <a:spLocks noGrp="1"/>
          </p:cNvSpPr>
          <p:nvPr>
            <p:ph type="title"/>
          </p:nvPr>
        </p:nvSpPr>
        <p:spPr/>
        <p:txBody>
          <a:bodyPr>
            <a:noAutofit/>
          </a:bodyPr>
          <a:lstStyle/>
          <a:p>
            <a:r>
              <a:rPr kumimoji="1" lang="ja-JP" altLang="en-US" sz="3600" dirty="0"/>
              <a:t>「ステップ</a:t>
            </a:r>
            <a:r>
              <a:rPr kumimoji="1" lang="en-US" altLang="ja-JP" sz="3600" dirty="0"/>
              <a:t>1</a:t>
            </a:r>
            <a:r>
              <a:rPr kumimoji="1" lang="ja-JP" altLang="en-US" sz="3600" dirty="0"/>
              <a:t>：依存関係分析」 分析方法と依存グラフ</a:t>
            </a:r>
          </a:p>
        </p:txBody>
      </p:sp>
      <p:sp>
        <p:nvSpPr>
          <p:cNvPr id="4" name="コンテンツ プレースホルダー 3">
            <a:extLst>
              <a:ext uri="{FF2B5EF4-FFF2-40B4-BE49-F238E27FC236}">
                <a16:creationId xmlns:a16="http://schemas.microsoft.com/office/drawing/2014/main" id="{9E784CEF-E7C2-5E31-CBE1-9815911B05FC}"/>
              </a:ext>
            </a:extLst>
          </p:cNvPr>
          <p:cNvSpPr>
            <a:spLocks noGrp="1"/>
          </p:cNvSpPr>
          <p:nvPr>
            <p:ph idx="10"/>
          </p:nvPr>
        </p:nvSpPr>
        <p:spPr/>
        <p:txBody>
          <a:bodyPr>
            <a:normAutofit fontScale="92500" lnSpcReduction="20000"/>
          </a:bodyPr>
          <a:lstStyle/>
          <a:p>
            <a:r>
              <a:rPr kumimoji="1" lang="ja-JP" altLang="en-US" dirty="0"/>
              <a:t>ソースコードに対して依存関係解析を行い，依存グラフを作成する</a:t>
            </a:r>
          </a:p>
          <a:p>
            <a:r>
              <a:rPr kumimoji="1" lang="ja-JP" altLang="en-US" dirty="0"/>
              <a:t>関数やデータベーステーブルなどを頂点，関数呼び出しやデータベース参照・更新などを辺とする．</a:t>
            </a:r>
          </a:p>
          <a:p>
            <a:endParaRPr kumimoji="1" lang="ja-JP" altLang="en-US" dirty="0"/>
          </a:p>
        </p:txBody>
      </p:sp>
      <p:sp>
        <p:nvSpPr>
          <p:cNvPr id="22" name="テキスト ボックス 24">
            <a:extLst>
              <a:ext uri="{FF2B5EF4-FFF2-40B4-BE49-F238E27FC236}">
                <a16:creationId xmlns:a16="http://schemas.microsoft.com/office/drawing/2014/main" id="{D0309C25-3396-4879-C910-55A33A8E4DED}"/>
              </a:ext>
            </a:extLst>
          </p:cNvPr>
          <p:cNvSpPr txBox="1"/>
          <p:nvPr/>
        </p:nvSpPr>
        <p:spPr>
          <a:xfrm>
            <a:off x="676652" y="1967279"/>
            <a:ext cx="5218018" cy="4708981"/>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以下の頂点・辺からなる依存グラフを作成</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1" i="0" u="none" strike="noStrike" kern="1200" cap="none" spc="0" normalizeH="0" baseline="0" noProof="0" dirty="0">
              <a:ln>
                <a:noFill/>
              </a:ln>
              <a:solidFill>
                <a:srgbClr val="0072BC"/>
              </a:solidFill>
              <a:effectLst/>
              <a:uLnTx/>
              <a:uFillTx/>
              <a:latin typeface="Arial"/>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72BC"/>
                </a:solidFill>
                <a:effectLst/>
                <a:uLnTx/>
                <a:uFillTx/>
                <a:latin typeface="Arial"/>
                <a:ea typeface="BIZ UDPゴシック" panose="020B0400000000000000" pitchFamily="50" charset="-128"/>
                <a:cs typeface="+mn-cs"/>
              </a:rPr>
              <a:t>頂点：</a:t>
            </a:r>
            <a:endParaRPr kumimoji="1" lang="en-US" altLang="ja-JP" sz="2000" b="1" i="0" u="none" strike="noStrike" kern="1200" cap="none" spc="0" normalizeH="0" baseline="0" noProof="0" dirty="0">
              <a:ln>
                <a:noFill/>
              </a:ln>
              <a:solidFill>
                <a:srgbClr val="0072BC"/>
              </a:solidFill>
              <a:effectLst/>
              <a:uLnTx/>
              <a:uFillTx/>
              <a:latin typeface="Arial"/>
              <a:ea typeface="BIZ UDPゴシック" panose="020B0400000000000000" pitchFamily="50" charset="-128"/>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コードエンティティ</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関数</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メソッド</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データエンティティ</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データベーステーブル</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914400" marR="0" lvl="2"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00DFED"/>
                </a:solidFill>
                <a:effectLst/>
                <a:uLnTx/>
                <a:uFillTx/>
                <a:latin typeface="Arial"/>
                <a:ea typeface="BIZ UDPゴシック" panose="020B0400000000000000" pitchFamily="50" charset="-128"/>
                <a:cs typeface="+mn-cs"/>
              </a:rPr>
              <a:t>辺：</a:t>
            </a:r>
            <a:endParaRPr kumimoji="1" lang="en-US" altLang="ja-JP" sz="2000" b="1" i="0" u="none" strike="noStrike" kern="1200" cap="none" spc="0" normalizeH="0" baseline="0" noProof="0" dirty="0">
              <a:ln>
                <a:noFill/>
              </a:ln>
              <a:solidFill>
                <a:srgbClr val="00DFED"/>
              </a:solidFill>
              <a:effectLst/>
              <a:uLnTx/>
              <a:uFillTx/>
              <a:latin typeface="Arial"/>
              <a:ea typeface="BIZ UDPゴシック" panose="020B0400000000000000" pitchFamily="50" charset="-128"/>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コール依存</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関数呼び出し</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データ依存</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rPr>
              <a:t>データベース参照・更新</a:t>
            </a: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a:p>
            <a:pPr marL="1257300" marR="0" lvl="2"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2000" b="0" i="0" u="none" strike="noStrike" kern="1200" cap="none" spc="0" normalizeH="0" baseline="0" noProof="0" dirty="0">
              <a:ln>
                <a:noFill/>
              </a:ln>
              <a:solidFill>
                <a:srgbClr val="000000"/>
              </a:solidFill>
              <a:effectLst/>
              <a:uLnTx/>
              <a:uFillTx/>
              <a:latin typeface="Arial"/>
              <a:ea typeface="BIZ UDPゴシック" panose="020B0400000000000000" pitchFamily="50" charset="-128"/>
              <a:cs typeface="+mn-cs"/>
            </a:endParaRPr>
          </a:p>
        </p:txBody>
      </p:sp>
      <p:sp>
        <p:nvSpPr>
          <p:cNvPr id="23" name="正方形/長方形 22">
            <a:extLst>
              <a:ext uri="{FF2B5EF4-FFF2-40B4-BE49-F238E27FC236}">
                <a16:creationId xmlns:a16="http://schemas.microsoft.com/office/drawing/2014/main" id="{9C6A0288-5A93-12C4-7114-869F4B758488}"/>
              </a:ext>
            </a:extLst>
          </p:cNvPr>
          <p:cNvSpPr/>
          <p:nvPr/>
        </p:nvSpPr>
        <p:spPr>
          <a:xfrm>
            <a:off x="8132997" y="2923219"/>
            <a:ext cx="1033272" cy="749808"/>
          </a:xfrm>
          <a:prstGeom prst="rect">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関数</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 B</a:t>
            </a:r>
          </a:p>
        </p:txBody>
      </p:sp>
      <p:sp>
        <p:nvSpPr>
          <p:cNvPr id="24" name="正方形/長方形 23">
            <a:extLst>
              <a:ext uri="{FF2B5EF4-FFF2-40B4-BE49-F238E27FC236}">
                <a16:creationId xmlns:a16="http://schemas.microsoft.com/office/drawing/2014/main" id="{D40C33C8-B7B8-1D35-1EAD-9B04E3404DE2}"/>
              </a:ext>
            </a:extLst>
          </p:cNvPr>
          <p:cNvSpPr/>
          <p:nvPr/>
        </p:nvSpPr>
        <p:spPr>
          <a:xfrm>
            <a:off x="6583089" y="3798741"/>
            <a:ext cx="1033272" cy="749808"/>
          </a:xfrm>
          <a:prstGeom prst="rect">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関数</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A</a:t>
            </a:r>
          </a:p>
        </p:txBody>
      </p:sp>
      <p:sp>
        <p:nvSpPr>
          <p:cNvPr id="25" name="正方形/長方形 24">
            <a:extLst>
              <a:ext uri="{FF2B5EF4-FFF2-40B4-BE49-F238E27FC236}">
                <a16:creationId xmlns:a16="http://schemas.microsoft.com/office/drawing/2014/main" id="{F191154D-131B-1B35-C58E-78C05E91ECB4}"/>
              </a:ext>
            </a:extLst>
          </p:cNvPr>
          <p:cNvSpPr/>
          <p:nvPr/>
        </p:nvSpPr>
        <p:spPr>
          <a:xfrm>
            <a:off x="8132997" y="4659367"/>
            <a:ext cx="1033272" cy="749808"/>
          </a:xfrm>
          <a:prstGeom prst="rect">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関数</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 C</a:t>
            </a:r>
          </a:p>
        </p:txBody>
      </p:sp>
      <p:sp>
        <p:nvSpPr>
          <p:cNvPr id="26" name="フローチャート: 磁気ディスク 25">
            <a:extLst>
              <a:ext uri="{FF2B5EF4-FFF2-40B4-BE49-F238E27FC236}">
                <a16:creationId xmlns:a16="http://schemas.microsoft.com/office/drawing/2014/main" id="{BCB193FC-A7A9-C171-EF43-CCEC70D653A8}"/>
              </a:ext>
            </a:extLst>
          </p:cNvPr>
          <p:cNvSpPr/>
          <p:nvPr/>
        </p:nvSpPr>
        <p:spPr>
          <a:xfrm>
            <a:off x="9854688" y="2918297"/>
            <a:ext cx="1238839" cy="759652"/>
          </a:xfrm>
          <a:prstGeom prst="flowChartMagneticDisk">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テーブル</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 1</a:t>
            </a:r>
            <a:endPar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endParaRPr>
          </a:p>
        </p:txBody>
      </p:sp>
      <p:sp>
        <p:nvSpPr>
          <p:cNvPr id="27" name="フローチャート: 磁気ディスク 26">
            <a:extLst>
              <a:ext uri="{FF2B5EF4-FFF2-40B4-BE49-F238E27FC236}">
                <a16:creationId xmlns:a16="http://schemas.microsoft.com/office/drawing/2014/main" id="{9B3E8320-C319-569A-9BB6-572F470508AC}"/>
              </a:ext>
            </a:extLst>
          </p:cNvPr>
          <p:cNvSpPr/>
          <p:nvPr/>
        </p:nvSpPr>
        <p:spPr>
          <a:xfrm>
            <a:off x="9854689" y="3793819"/>
            <a:ext cx="1238839" cy="759652"/>
          </a:xfrm>
          <a:prstGeom prst="flowChartMagneticDisk">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テーブル</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 2</a:t>
            </a:r>
            <a:endPar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endParaRPr>
          </a:p>
        </p:txBody>
      </p:sp>
      <p:sp>
        <p:nvSpPr>
          <p:cNvPr id="28" name="フローチャート: 磁気ディスク 27">
            <a:extLst>
              <a:ext uri="{FF2B5EF4-FFF2-40B4-BE49-F238E27FC236}">
                <a16:creationId xmlns:a16="http://schemas.microsoft.com/office/drawing/2014/main" id="{4762E795-1270-DCD8-0C75-B8FD05B9FAF0}"/>
              </a:ext>
            </a:extLst>
          </p:cNvPr>
          <p:cNvSpPr/>
          <p:nvPr/>
        </p:nvSpPr>
        <p:spPr>
          <a:xfrm>
            <a:off x="9854688" y="4654445"/>
            <a:ext cx="1238839" cy="759652"/>
          </a:xfrm>
          <a:prstGeom prst="flowChartMagneticDisk">
            <a:avLst/>
          </a:prstGeom>
          <a:solidFill>
            <a:srgbClr val="FFFFFF"/>
          </a:solidFill>
          <a:ln w="25400" cap="flat" cmpd="sng" algn="ctr">
            <a:solidFill>
              <a:srgbClr val="0072BC"/>
            </a:solidFill>
            <a:prstDash val="solid"/>
          </a:ln>
          <a:effectLst/>
        </p:spPr>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テーブル</a:t>
            </a:r>
            <a:r>
              <a:rPr kumimoji="1" lang="en-US" altLang="ja-JP"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rPr>
              <a:t> 3</a:t>
            </a:r>
            <a:endParaRPr kumimoji="1" lang="ja-JP" altLang="en-US" sz="1800" b="0" i="0" u="none" strike="noStrike" kern="1200" cap="none" spc="0" normalizeH="0" baseline="0" noProof="0" dirty="0">
              <a:ln>
                <a:noFill/>
              </a:ln>
              <a:solidFill>
                <a:srgbClr val="000000"/>
              </a:solidFill>
              <a:effectLst/>
              <a:uLnTx/>
              <a:uFillTx/>
              <a:latin typeface="Arial"/>
              <a:ea typeface="Meiryo UI" panose="020B0604030504040204" pitchFamily="50" charset="-128"/>
              <a:cs typeface="+mn-cs"/>
            </a:endParaRPr>
          </a:p>
        </p:txBody>
      </p:sp>
      <p:cxnSp>
        <p:nvCxnSpPr>
          <p:cNvPr id="29" name="直線矢印コネクタ 28">
            <a:extLst>
              <a:ext uri="{FF2B5EF4-FFF2-40B4-BE49-F238E27FC236}">
                <a16:creationId xmlns:a16="http://schemas.microsoft.com/office/drawing/2014/main" id="{E20D2C57-07D8-E5E0-12F0-37970B1A6618}"/>
              </a:ext>
            </a:extLst>
          </p:cNvPr>
          <p:cNvCxnSpPr>
            <a:cxnSpLocks/>
            <a:stCxn id="23" idx="3"/>
            <a:endCxn id="26" idx="2"/>
          </p:cNvCxnSpPr>
          <p:nvPr/>
        </p:nvCxnSpPr>
        <p:spPr>
          <a:xfrm>
            <a:off x="9166269" y="3298123"/>
            <a:ext cx="688419" cy="0"/>
          </a:xfrm>
          <a:prstGeom prst="straightConnector1">
            <a:avLst/>
          </a:prstGeom>
          <a:noFill/>
          <a:ln w="19050" cap="flat" cmpd="sng" algn="ctr">
            <a:solidFill>
              <a:srgbClr val="00DFED"/>
            </a:solidFill>
            <a:prstDash val="dash"/>
            <a:tailEnd type="triangle"/>
          </a:ln>
          <a:effectLst/>
        </p:spPr>
      </p:cxnSp>
      <p:cxnSp>
        <p:nvCxnSpPr>
          <p:cNvPr id="30" name="直線矢印コネクタ 29">
            <a:extLst>
              <a:ext uri="{FF2B5EF4-FFF2-40B4-BE49-F238E27FC236}">
                <a16:creationId xmlns:a16="http://schemas.microsoft.com/office/drawing/2014/main" id="{21E70795-0DDF-122A-7A31-BAFB5D8C2DEC}"/>
              </a:ext>
            </a:extLst>
          </p:cNvPr>
          <p:cNvCxnSpPr>
            <a:cxnSpLocks/>
            <a:stCxn id="25" idx="3"/>
            <a:endCxn id="28" idx="2"/>
          </p:cNvCxnSpPr>
          <p:nvPr/>
        </p:nvCxnSpPr>
        <p:spPr>
          <a:xfrm>
            <a:off x="9166269" y="5034271"/>
            <a:ext cx="688419" cy="0"/>
          </a:xfrm>
          <a:prstGeom prst="straightConnector1">
            <a:avLst/>
          </a:prstGeom>
          <a:noFill/>
          <a:ln w="19050" cap="flat" cmpd="sng" algn="ctr">
            <a:solidFill>
              <a:srgbClr val="00DFED"/>
            </a:solidFill>
            <a:prstDash val="dash"/>
            <a:tailEnd type="triangle"/>
          </a:ln>
          <a:effectLst/>
        </p:spPr>
      </p:cxnSp>
      <p:cxnSp>
        <p:nvCxnSpPr>
          <p:cNvPr id="31" name="直線矢印コネクタ 30">
            <a:extLst>
              <a:ext uri="{FF2B5EF4-FFF2-40B4-BE49-F238E27FC236}">
                <a16:creationId xmlns:a16="http://schemas.microsoft.com/office/drawing/2014/main" id="{6E8C6A25-B9AA-AB2A-DB0B-AAC43E7071A4}"/>
              </a:ext>
            </a:extLst>
          </p:cNvPr>
          <p:cNvCxnSpPr>
            <a:cxnSpLocks/>
            <a:stCxn id="25" idx="3"/>
            <a:endCxn id="27" idx="2"/>
          </p:cNvCxnSpPr>
          <p:nvPr/>
        </p:nvCxnSpPr>
        <p:spPr>
          <a:xfrm flipV="1">
            <a:off x="9166269" y="4173645"/>
            <a:ext cx="688420" cy="860626"/>
          </a:xfrm>
          <a:prstGeom prst="straightConnector1">
            <a:avLst/>
          </a:prstGeom>
          <a:noFill/>
          <a:ln w="19050" cap="flat" cmpd="sng" algn="ctr">
            <a:solidFill>
              <a:srgbClr val="00DFED"/>
            </a:solidFill>
            <a:prstDash val="dash"/>
            <a:tailEnd type="triangle"/>
          </a:ln>
          <a:effectLst/>
        </p:spPr>
      </p:cxnSp>
      <p:cxnSp>
        <p:nvCxnSpPr>
          <p:cNvPr id="32" name="直線矢印コネクタ 31">
            <a:extLst>
              <a:ext uri="{FF2B5EF4-FFF2-40B4-BE49-F238E27FC236}">
                <a16:creationId xmlns:a16="http://schemas.microsoft.com/office/drawing/2014/main" id="{DD4B6042-F4B4-E5CF-1737-FEE73A27A0B8}"/>
              </a:ext>
            </a:extLst>
          </p:cNvPr>
          <p:cNvCxnSpPr>
            <a:cxnSpLocks/>
            <a:stCxn id="25" idx="0"/>
            <a:endCxn id="23" idx="2"/>
          </p:cNvCxnSpPr>
          <p:nvPr/>
        </p:nvCxnSpPr>
        <p:spPr>
          <a:xfrm flipV="1">
            <a:off x="8649633" y="3673027"/>
            <a:ext cx="0" cy="986340"/>
          </a:xfrm>
          <a:prstGeom prst="straightConnector1">
            <a:avLst/>
          </a:prstGeom>
          <a:noFill/>
          <a:ln w="19050" cap="flat" cmpd="sng" algn="ctr">
            <a:solidFill>
              <a:srgbClr val="00DFED"/>
            </a:solidFill>
            <a:prstDash val="solid"/>
            <a:tailEnd type="triangle"/>
          </a:ln>
          <a:effectLst/>
        </p:spPr>
      </p:cxnSp>
      <p:cxnSp>
        <p:nvCxnSpPr>
          <p:cNvPr id="33" name="コネクタ: カギ線 32">
            <a:extLst>
              <a:ext uri="{FF2B5EF4-FFF2-40B4-BE49-F238E27FC236}">
                <a16:creationId xmlns:a16="http://schemas.microsoft.com/office/drawing/2014/main" id="{A56AD1F3-0F2C-89DF-641C-01A072317D35}"/>
              </a:ext>
            </a:extLst>
          </p:cNvPr>
          <p:cNvCxnSpPr>
            <a:stCxn id="24" idx="2"/>
            <a:endCxn id="25" idx="1"/>
          </p:cNvCxnSpPr>
          <p:nvPr/>
        </p:nvCxnSpPr>
        <p:spPr>
          <a:xfrm rot="16200000" flipH="1">
            <a:off x="7373500" y="4274774"/>
            <a:ext cx="485722" cy="1033272"/>
          </a:xfrm>
          <a:prstGeom prst="bentConnector2">
            <a:avLst/>
          </a:prstGeom>
          <a:noFill/>
          <a:ln w="19050" cap="flat" cmpd="sng" algn="ctr">
            <a:solidFill>
              <a:srgbClr val="00DFED"/>
            </a:solidFill>
            <a:prstDash val="solid"/>
            <a:tailEnd type="triangle"/>
          </a:ln>
          <a:effectLst/>
        </p:spPr>
      </p:cxnSp>
      <p:cxnSp>
        <p:nvCxnSpPr>
          <p:cNvPr id="34" name="コネクタ: カギ線 33">
            <a:extLst>
              <a:ext uri="{FF2B5EF4-FFF2-40B4-BE49-F238E27FC236}">
                <a16:creationId xmlns:a16="http://schemas.microsoft.com/office/drawing/2014/main" id="{7EF35F24-012E-734F-3C61-B5FC8629DAC3}"/>
              </a:ext>
            </a:extLst>
          </p:cNvPr>
          <p:cNvCxnSpPr>
            <a:cxnSpLocks/>
            <a:stCxn id="24" idx="0"/>
            <a:endCxn id="23" idx="1"/>
          </p:cNvCxnSpPr>
          <p:nvPr/>
        </p:nvCxnSpPr>
        <p:spPr>
          <a:xfrm rot="5400000" flipH="1" flipV="1">
            <a:off x="7366052" y="3031796"/>
            <a:ext cx="500618" cy="1033272"/>
          </a:xfrm>
          <a:prstGeom prst="bentConnector2">
            <a:avLst/>
          </a:prstGeom>
          <a:noFill/>
          <a:ln w="19050" cap="flat" cmpd="sng" algn="ctr">
            <a:solidFill>
              <a:srgbClr val="00DFED"/>
            </a:solidFill>
            <a:prstDash val="solid"/>
            <a:tailEnd type="triangle"/>
          </a:ln>
          <a:effectLst/>
        </p:spPr>
      </p:cxnSp>
      <p:sp>
        <p:nvSpPr>
          <p:cNvPr id="35" name="テキスト ボックス 15">
            <a:extLst>
              <a:ext uri="{FF2B5EF4-FFF2-40B4-BE49-F238E27FC236}">
                <a16:creationId xmlns:a16="http://schemas.microsoft.com/office/drawing/2014/main" id="{CB014CDE-2758-E963-7A29-78B58447D24A}"/>
              </a:ext>
            </a:extLst>
          </p:cNvPr>
          <p:cNvSpPr txBox="1"/>
          <p:nvPr/>
        </p:nvSpPr>
        <p:spPr>
          <a:xfrm>
            <a:off x="9364901" y="6051961"/>
            <a:ext cx="2150448" cy="338554"/>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Meiryo UI"/>
                <a:cs typeface="+mn-cs"/>
              </a:rPr>
              <a:t>データベース参照・更新</a:t>
            </a:r>
          </a:p>
        </p:txBody>
      </p:sp>
      <p:cxnSp>
        <p:nvCxnSpPr>
          <p:cNvPr id="36" name="直線矢印コネクタ 35">
            <a:extLst>
              <a:ext uri="{FF2B5EF4-FFF2-40B4-BE49-F238E27FC236}">
                <a16:creationId xmlns:a16="http://schemas.microsoft.com/office/drawing/2014/main" id="{518AA14A-A4CD-E892-D0EB-A1AEB60EF222}"/>
              </a:ext>
            </a:extLst>
          </p:cNvPr>
          <p:cNvCxnSpPr>
            <a:cxnSpLocks/>
          </p:cNvCxnSpPr>
          <p:nvPr/>
        </p:nvCxnSpPr>
        <p:spPr>
          <a:xfrm>
            <a:off x="8676482" y="6221238"/>
            <a:ext cx="688419" cy="0"/>
          </a:xfrm>
          <a:prstGeom prst="straightConnector1">
            <a:avLst/>
          </a:prstGeom>
          <a:noFill/>
          <a:ln w="19050" cap="flat" cmpd="sng" algn="ctr">
            <a:solidFill>
              <a:srgbClr val="00DFED"/>
            </a:solidFill>
            <a:prstDash val="dash"/>
            <a:tailEnd type="triangle"/>
          </a:ln>
          <a:effectLst/>
        </p:spPr>
      </p:cxnSp>
      <p:cxnSp>
        <p:nvCxnSpPr>
          <p:cNvPr id="37" name="直線矢印コネクタ 36">
            <a:extLst>
              <a:ext uri="{FF2B5EF4-FFF2-40B4-BE49-F238E27FC236}">
                <a16:creationId xmlns:a16="http://schemas.microsoft.com/office/drawing/2014/main" id="{9C0D5743-D080-5E57-1C68-D0879A1ABF5F}"/>
              </a:ext>
            </a:extLst>
          </p:cNvPr>
          <p:cNvCxnSpPr>
            <a:cxnSpLocks/>
          </p:cNvCxnSpPr>
          <p:nvPr/>
        </p:nvCxnSpPr>
        <p:spPr>
          <a:xfrm>
            <a:off x="8676482" y="5895469"/>
            <a:ext cx="688419" cy="0"/>
          </a:xfrm>
          <a:prstGeom prst="straightConnector1">
            <a:avLst/>
          </a:prstGeom>
          <a:noFill/>
          <a:ln w="19050" cap="flat" cmpd="sng" algn="ctr">
            <a:solidFill>
              <a:srgbClr val="00DFED"/>
            </a:solidFill>
            <a:prstDash val="solid"/>
            <a:tailEnd type="triangle"/>
          </a:ln>
          <a:effectLst/>
        </p:spPr>
      </p:cxnSp>
      <p:sp>
        <p:nvSpPr>
          <p:cNvPr id="38" name="テキスト ボックス 18">
            <a:extLst>
              <a:ext uri="{FF2B5EF4-FFF2-40B4-BE49-F238E27FC236}">
                <a16:creationId xmlns:a16="http://schemas.microsoft.com/office/drawing/2014/main" id="{C1DB726F-A718-8A09-DFE1-2576BC803C7C}"/>
              </a:ext>
            </a:extLst>
          </p:cNvPr>
          <p:cNvSpPr txBox="1"/>
          <p:nvPr/>
        </p:nvSpPr>
        <p:spPr>
          <a:xfrm>
            <a:off x="9364901" y="5726192"/>
            <a:ext cx="2150448" cy="338554"/>
          </a:xfrm>
          <a:prstGeom prst="rect">
            <a:avLst/>
          </a:prstGeom>
          <a:noFill/>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Meiryo UI"/>
                <a:cs typeface="+mn-cs"/>
              </a:rPr>
              <a:t>関数呼び出し</a:t>
            </a:r>
          </a:p>
        </p:txBody>
      </p:sp>
      <p:sp>
        <p:nvSpPr>
          <p:cNvPr id="3" name="スライド番号プレースホルダー 2">
            <a:extLst>
              <a:ext uri="{FF2B5EF4-FFF2-40B4-BE49-F238E27FC236}">
                <a16:creationId xmlns:a16="http://schemas.microsoft.com/office/drawing/2014/main" id="{FABE7FCD-BB3F-462B-5DA6-DCE59BA1AE9C}"/>
              </a:ext>
            </a:extLst>
          </p:cNvPr>
          <p:cNvSpPr>
            <a:spLocks noGrp="1"/>
          </p:cNvSpPr>
          <p:nvPr>
            <p:ph type="sldNum" sz="quarter" idx="4"/>
          </p:nvPr>
        </p:nvSpPr>
        <p:spPr/>
        <p:txBody>
          <a:bodyPr/>
          <a:lstStyle/>
          <a:p>
            <a:fld id="{DDF0A04B-3F96-455C-AC58-511E5C06C175}" type="slidenum">
              <a:rPr lang="ja-JP" altLang="en-US" smtClean="0"/>
              <a:pPr/>
              <a:t>67</a:t>
            </a:fld>
            <a:endParaRPr lang="ja-JP" altLang="en-US" dirty="0"/>
          </a:p>
        </p:txBody>
      </p:sp>
    </p:spTree>
    <p:extLst>
      <p:ext uri="{BB962C8B-B14F-4D97-AF65-F5344CB8AC3E}">
        <p14:creationId xmlns:p14="http://schemas.microsoft.com/office/powerpoint/2010/main" val="13198800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2F733D-88A3-7B1F-8E3A-812CA19BF625}"/>
              </a:ext>
            </a:extLst>
          </p:cNvPr>
          <p:cNvSpPr>
            <a:spLocks noGrp="1"/>
          </p:cNvSpPr>
          <p:nvPr>
            <p:ph type="title"/>
          </p:nvPr>
        </p:nvSpPr>
        <p:spPr/>
        <p:txBody>
          <a:bodyPr/>
          <a:lstStyle/>
          <a:p>
            <a:r>
              <a:rPr kumimoji="1" lang="ja-JP" altLang="en-US" dirty="0"/>
              <a:t>「ステップ</a:t>
            </a:r>
            <a:r>
              <a:rPr kumimoji="1" lang="en-US" altLang="ja-JP" dirty="0"/>
              <a:t>2</a:t>
            </a:r>
            <a:r>
              <a:rPr kumimoji="1" lang="ja-JP" altLang="en-US" dirty="0"/>
              <a:t>：コスト試算」の考え方</a:t>
            </a:r>
          </a:p>
        </p:txBody>
      </p:sp>
      <p:sp>
        <p:nvSpPr>
          <p:cNvPr id="4" name="コンテンツ プレースホルダー 3">
            <a:extLst>
              <a:ext uri="{FF2B5EF4-FFF2-40B4-BE49-F238E27FC236}">
                <a16:creationId xmlns:a16="http://schemas.microsoft.com/office/drawing/2014/main" id="{8028FBE1-7090-604F-54FF-6CBD79D9E76A}"/>
              </a:ext>
            </a:extLst>
          </p:cNvPr>
          <p:cNvSpPr>
            <a:spLocks noGrp="1"/>
          </p:cNvSpPr>
          <p:nvPr>
            <p:ph idx="10"/>
          </p:nvPr>
        </p:nvSpPr>
        <p:spPr/>
        <p:txBody>
          <a:bodyPr>
            <a:normAutofit fontScale="92500" lnSpcReduction="20000"/>
          </a:bodyPr>
          <a:lstStyle/>
          <a:p>
            <a:r>
              <a:rPr kumimoji="1" lang="ja-JP" altLang="en-US" dirty="0"/>
              <a:t>段階的再構築の複雑性を，グルーコードの開発工数として表現</a:t>
            </a:r>
          </a:p>
          <a:p>
            <a:r>
              <a:rPr kumimoji="1" lang="ja-JP" altLang="en-US" dirty="0"/>
              <a:t>グルーコードは，新・旧システム間の通信制御やトランザクション制御を行う連携部品</a:t>
            </a:r>
          </a:p>
          <a:p>
            <a:endParaRPr kumimoji="1" lang="ja-JP" altLang="en-US" dirty="0"/>
          </a:p>
        </p:txBody>
      </p:sp>
      <p:cxnSp>
        <p:nvCxnSpPr>
          <p:cNvPr id="65" name="直線矢印コネクタ 64">
            <a:extLst>
              <a:ext uri="{FF2B5EF4-FFF2-40B4-BE49-F238E27FC236}">
                <a16:creationId xmlns:a16="http://schemas.microsoft.com/office/drawing/2014/main" id="{A055A527-B3A8-69A6-581C-8D77AE1A59FF}"/>
              </a:ext>
            </a:extLst>
          </p:cNvPr>
          <p:cNvCxnSpPr>
            <a:cxnSpLocks/>
            <a:stCxn id="67" idx="2"/>
            <a:endCxn id="68" idx="0"/>
          </p:cNvCxnSpPr>
          <p:nvPr/>
        </p:nvCxnSpPr>
        <p:spPr>
          <a:xfrm>
            <a:off x="3654723" y="3415536"/>
            <a:ext cx="0" cy="998049"/>
          </a:xfrm>
          <a:prstGeom prst="straightConnector1">
            <a:avLst/>
          </a:prstGeom>
          <a:noFill/>
          <a:ln w="9525" cap="flat" cmpd="sng" algn="ctr">
            <a:solidFill>
              <a:srgbClr val="000000"/>
            </a:solidFill>
            <a:prstDash val="solid"/>
            <a:headEnd type="triangle"/>
            <a:tailEnd type="triangle"/>
          </a:ln>
          <a:effectLst/>
        </p:spPr>
      </p:cxnSp>
      <p:sp>
        <p:nvSpPr>
          <p:cNvPr id="66" name="下矢印 58">
            <a:extLst>
              <a:ext uri="{FF2B5EF4-FFF2-40B4-BE49-F238E27FC236}">
                <a16:creationId xmlns:a16="http://schemas.microsoft.com/office/drawing/2014/main" id="{BB7601A4-5E86-72E3-92EA-94927326CE15}"/>
              </a:ext>
            </a:extLst>
          </p:cNvPr>
          <p:cNvSpPr/>
          <p:nvPr/>
        </p:nvSpPr>
        <p:spPr>
          <a:xfrm rot="16200000">
            <a:off x="2352147" y="4458061"/>
            <a:ext cx="496074" cy="510049"/>
          </a:xfrm>
          <a:prstGeom prst="downArrow">
            <a:avLst/>
          </a:prstGeom>
          <a:solidFill>
            <a:srgbClr val="000000">
              <a:lumMod val="50000"/>
              <a:lumOff val="50000"/>
            </a:srgbClr>
          </a:solidFill>
          <a:ln w="6350" cap="flat" cmpd="sng" algn="ctr">
            <a:noFill/>
            <a:prstDash val="solid"/>
            <a:miter lim="800000"/>
          </a:ln>
          <a:effectLst/>
        </p:spPr>
        <p:txBody>
          <a:bodyPr rot="0" spcFirstLastPara="0" vertOverflow="overflow" horzOverflow="overflow" vert="horz" wrap="square" lIns="91440" tIns="21600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000000"/>
              </a:solidFill>
              <a:effectLst/>
              <a:uLnTx/>
              <a:uFillTx/>
            </a:endParaRPr>
          </a:p>
        </p:txBody>
      </p:sp>
      <p:sp>
        <p:nvSpPr>
          <p:cNvPr id="67" name="テキスト ボックス 66">
            <a:extLst>
              <a:ext uri="{FF2B5EF4-FFF2-40B4-BE49-F238E27FC236}">
                <a16:creationId xmlns:a16="http://schemas.microsoft.com/office/drawing/2014/main" id="{B3F526F8-7380-7450-2D88-1A9C1333C298}"/>
              </a:ext>
            </a:extLst>
          </p:cNvPr>
          <p:cNvSpPr txBox="1"/>
          <p:nvPr/>
        </p:nvSpPr>
        <p:spPr>
          <a:xfrm>
            <a:off x="2995627" y="2844815"/>
            <a:ext cx="1318192" cy="570721"/>
          </a:xfrm>
          <a:prstGeom prst="rect">
            <a:avLst/>
          </a:prstGeom>
          <a:noFill/>
          <a:ln w="12700"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新システム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68" name="テキスト ボックス 67">
            <a:extLst>
              <a:ext uri="{FF2B5EF4-FFF2-40B4-BE49-F238E27FC236}">
                <a16:creationId xmlns:a16="http://schemas.microsoft.com/office/drawing/2014/main" id="{EF233EB6-349D-393B-A8D3-15F4F626AF0A}"/>
              </a:ext>
            </a:extLst>
          </p:cNvPr>
          <p:cNvSpPr txBox="1"/>
          <p:nvPr/>
        </p:nvSpPr>
        <p:spPr>
          <a:xfrm>
            <a:off x="2995627" y="4413585"/>
            <a:ext cx="1318192" cy="1890329"/>
          </a:xfrm>
          <a:prstGeom prst="rect">
            <a:avLst/>
          </a:prstGeom>
          <a:noFill/>
          <a:ln w="12700"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旧システム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69" name="テキスト ボックス 68">
            <a:extLst>
              <a:ext uri="{FF2B5EF4-FFF2-40B4-BE49-F238E27FC236}">
                <a16:creationId xmlns:a16="http://schemas.microsoft.com/office/drawing/2014/main" id="{1EA40A61-1B2A-3DE6-581D-D5545706AFAF}"/>
              </a:ext>
            </a:extLst>
          </p:cNvPr>
          <p:cNvSpPr txBox="1"/>
          <p:nvPr/>
        </p:nvSpPr>
        <p:spPr>
          <a:xfrm>
            <a:off x="504418" y="2315464"/>
            <a:ext cx="1753215" cy="4277481"/>
          </a:xfrm>
          <a:prstGeom prst="rect">
            <a:avLst/>
          </a:prstGeom>
          <a:solidFill>
            <a:srgbClr val="FFFFFF"/>
          </a:solidFill>
          <a:ln w="12700"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システム全体</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70" name="テキスト ボックス 69">
            <a:extLst>
              <a:ext uri="{FF2B5EF4-FFF2-40B4-BE49-F238E27FC236}">
                <a16:creationId xmlns:a16="http://schemas.microsoft.com/office/drawing/2014/main" id="{25F6B4E9-1490-0733-A73E-75CD9CF7606E}"/>
              </a:ext>
            </a:extLst>
          </p:cNvPr>
          <p:cNvSpPr txBox="1"/>
          <p:nvPr/>
        </p:nvSpPr>
        <p:spPr>
          <a:xfrm>
            <a:off x="2995629" y="3676440"/>
            <a:ext cx="1318192" cy="502297"/>
          </a:xfrm>
          <a:prstGeom prst="rect">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rPr>
              <a:t>グルー</a:t>
            </a:r>
            <a:endParaRPr kumimoji="0" lang="en-US" altLang="ja-JP"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rPr>
              <a:t>コード</a:t>
            </a:r>
            <a:endParaRPr kumimoji="0" lang="en-US" altLang="ja-JP"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endParaRPr>
          </a:p>
        </p:txBody>
      </p:sp>
      <p:sp>
        <p:nvSpPr>
          <p:cNvPr id="71" name="テキスト ボックス 70">
            <a:extLst>
              <a:ext uri="{FF2B5EF4-FFF2-40B4-BE49-F238E27FC236}">
                <a16:creationId xmlns:a16="http://schemas.microsoft.com/office/drawing/2014/main" id="{672C7C85-2E1D-82D3-38C2-FE701A54824C}"/>
              </a:ext>
            </a:extLst>
          </p:cNvPr>
          <p:cNvSpPr txBox="1"/>
          <p:nvPr/>
        </p:nvSpPr>
        <p:spPr>
          <a:xfrm>
            <a:off x="716083" y="2839280"/>
            <a:ext cx="1368000" cy="570721"/>
          </a:xfrm>
          <a:prstGeom prst="rect">
            <a:avLst/>
          </a:prstGeom>
          <a:solidFill>
            <a:srgbClr val="FFFFFF"/>
          </a:solidFill>
          <a:ln w="12700" cap="flat" cmpd="sng" algn="ctr">
            <a:solidFill>
              <a:srgbClr val="000000"/>
            </a:solidFill>
            <a:prstDash val="sysDot"/>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新システム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72" name="テキスト ボックス 71">
            <a:extLst>
              <a:ext uri="{FF2B5EF4-FFF2-40B4-BE49-F238E27FC236}">
                <a16:creationId xmlns:a16="http://schemas.microsoft.com/office/drawing/2014/main" id="{18B201EF-3A4B-38AA-21A7-8DC7AB528BA7}"/>
              </a:ext>
            </a:extLst>
          </p:cNvPr>
          <p:cNvSpPr txBox="1"/>
          <p:nvPr/>
        </p:nvSpPr>
        <p:spPr>
          <a:xfrm>
            <a:off x="716083" y="4413585"/>
            <a:ext cx="1368000" cy="1890329"/>
          </a:xfrm>
          <a:prstGeom prst="rect">
            <a:avLst/>
          </a:prstGeom>
          <a:solidFill>
            <a:srgbClr val="FFFFFF"/>
          </a:solidFill>
          <a:ln w="12700" cap="flat" cmpd="sng" algn="ctr">
            <a:solidFill>
              <a:srgbClr val="000000"/>
            </a:solidFill>
            <a:prstDash val="sysDot"/>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旧システム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cxnSp>
        <p:nvCxnSpPr>
          <p:cNvPr id="73" name="直線矢印コネクタ 72">
            <a:extLst>
              <a:ext uri="{FF2B5EF4-FFF2-40B4-BE49-F238E27FC236}">
                <a16:creationId xmlns:a16="http://schemas.microsoft.com/office/drawing/2014/main" id="{34E20BA9-3229-AA73-AE1A-D593A96AC97E}"/>
              </a:ext>
            </a:extLst>
          </p:cNvPr>
          <p:cNvCxnSpPr>
            <a:cxnSpLocks/>
            <a:endCxn id="72" idx="0"/>
          </p:cNvCxnSpPr>
          <p:nvPr/>
        </p:nvCxnSpPr>
        <p:spPr>
          <a:xfrm>
            <a:off x="1400083" y="3410001"/>
            <a:ext cx="0" cy="1003584"/>
          </a:xfrm>
          <a:prstGeom prst="straightConnector1">
            <a:avLst/>
          </a:prstGeom>
          <a:noFill/>
          <a:ln w="9525" cap="flat" cmpd="sng" algn="ctr">
            <a:solidFill>
              <a:srgbClr val="000000"/>
            </a:solidFill>
            <a:prstDash val="solid"/>
            <a:headEnd type="triangle"/>
            <a:tailEnd type="triangle"/>
          </a:ln>
          <a:effectLst/>
        </p:spPr>
      </p:cxnSp>
      <p:cxnSp>
        <p:nvCxnSpPr>
          <p:cNvPr id="74" name="直線矢印コネクタ 73">
            <a:extLst>
              <a:ext uri="{FF2B5EF4-FFF2-40B4-BE49-F238E27FC236}">
                <a16:creationId xmlns:a16="http://schemas.microsoft.com/office/drawing/2014/main" id="{BE6739C4-9053-A30E-9225-D5FD0A7154A8}"/>
              </a:ext>
            </a:extLst>
          </p:cNvPr>
          <p:cNvCxnSpPr>
            <a:cxnSpLocks/>
          </p:cNvCxnSpPr>
          <p:nvPr/>
        </p:nvCxnSpPr>
        <p:spPr>
          <a:xfrm>
            <a:off x="1209583" y="3410001"/>
            <a:ext cx="0" cy="1003584"/>
          </a:xfrm>
          <a:prstGeom prst="straightConnector1">
            <a:avLst/>
          </a:prstGeom>
          <a:noFill/>
          <a:ln w="9525" cap="flat" cmpd="sng" algn="ctr">
            <a:solidFill>
              <a:srgbClr val="000000"/>
            </a:solidFill>
            <a:prstDash val="solid"/>
            <a:headEnd type="triangle"/>
            <a:tailEnd type="triangle"/>
          </a:ln>
          <a:effectLst/>
        </p:spPr>
      </p:cxnSp>
      <p:cxnSp>
        <p:nvCxnSpPr>
          <p:cNvPr id="75" name="直線矢印コネクタ 74">
            <a:extLst>
              <a:ext uri="{FF2B5EF4-FFF2-40B4-BE49-F238E27FC236}">
                <a16:creationId xmlns:a16="http://schemas.microsoft.com/office/drawing/2014/main" id="{3D6CF4A5-A940-1BAB-8661-0064C89B0B9C}"/>
              </a:ext>
            </a:extLst>
          </p:cNvPr>
          <p:cNvCxnSpPr>
            <a:cxnSpLocks/>
          </p:cNvCxnSpPr>
          <p:nvPr/>
        </p:nvCxnSpPr>
        <p:spPr>
          <a:xfrm>
            <a:off x="1031783" y="3410001"/>
            <a:ext cx="0" cy="1003584"/>
          </a:xfrm>
          <a:prstGeom prst="straightConnector1">
            <a:avLst/>
          </a:prstGeom>
          <a:noFill/>
          <a:ln w="9525" cap="flat" cmpd="sng" algn="ctr">
            <a:solidFill>
              <a:srgbClr val="000000"/>
            </a:solidFill>
            <a:prstDash val="solid"/>
            <a:headEnd type="triangle"/>
            <a:tailEnd type="triangle"/>
          </a:ln>
          <a:effectLst/>
        </p:spPr>
      </p:cxnSp>
      <p:cxnSp>
        <p:nvCxnSpPr>
          <p:cNvPr id="76" name="直線矢印コネクタ 75">
            <a:extLst>
              <a:ext uri="{FF2B5EF4-FFF2-40B4-BE49-F238E27FC236}">
                <a16:creationId xmlns:a16="http://schemas.microsoft.com/office/drawing/2014/main" id="{1981DB99-79BA-98AD-BEED-C61520767AC9}"/>
              </a:ext>
            </a:extLst>
          </p:cNvPr>
          <p:cNvCxnSpPr>
            <a:cxnSpLocks/>
          </p:cNvCxnSpPr>
          <p:nvPr/>
        </p:nvCxnSpPr>
        <p:spPr>
          <a:xfrm>
            <a:off x="1590583" y="3410001"/>
            <a:ext cx="0" cy="1003584"/>
          </a:xfrm>
          <a:prstGeom prst="straightConnector1">
            <a:avLst/>
          </a:prstGeom>
          <a:noFill/>
          <a:ln w="9525" cap="flat" cmpd="sng" algn="ctr">
            <a:solidFill>
              <a:srgbClr val="000000"/>
            </a:solidFill>
            <a:prstDash val="solid"/>
            <a:headEnd type="triangle"/>
            <a:tailEnd type="triangle"/>
          </a:ln>
          <a:effectLst/>
        </p:spPr>
      </p:cxnSp>
      <p:cxnSp>
        <p:nvCxnSpPr>
          <p:cNvPr id="77" name="直線矢印コネクタ 76">
            <a:extLst>
              <a:ext uri="{FF2B5EF4-FFF2-40B4-BE49-F238E27FC236}">
                <a16:creationId xmlns:a16="http://schemas.microsoft.com/office/drawing/2014/main" id="{D0A86496-963D-F4A7-926E-C18D632BD506}"/>
              </a:ext>
            </a:extLst>
          </p:cNvPr>
          <p:cNvCxnSpPr>
            <a:cxnSpLocks/>
          </p:cNvCxnSpPr>
          <p:nvPr/>
        </p:nvCxnSpPr>
        <p:spPr>
          <a:xfrm>
            <a:off x="1806483" y="3410001"/>
            <a:ext cx="0" cy="1003584"/>
          </a:xfrm>
          <a:prstGeom prst="straightConnector1">
            <a:avLst/>
          </a:prstGeom>
          <a:noFill/>
          <a:ln w="9525" cap="flat" cmpd="sng" algn="ctr">
            <a:solidFill>
              <a:srgbClr val="000000"/>
            </a:solidFill>
            <a:prstDash val="solid"/>
            <a:headEnd type="triangle"/>
            <a:tailEnd type="triangle"/>
          </a:ln>
          <a:effectLst/>
        </p:spPr>
      </p:cxnSp>
      <p:sp>
        <p:nvSpPr>
          <p:cNvPr id="78" name="線吹き出し 2 (枠付き) 3">
            <a:extLst>
              <a:ext uri="{FF2B5EF4-FFF2-40B4-BE49-F238E27FC236}">
                <a16:creationId xmlns:a16="http://schemas.microsoft.com/office/drawing/2014/main" id="{ED21C78B-B7BB-A5AB-8EBD-3FE8FA8BD1C2}"/>
              </a:ext>
            </a:extLst>
          </p:cNvPr>
          <p:cNvSpPr/>
          <p:nvPr/>
        </p:nvSpPr>
        <p:spPr>
          <a:xfrm>
            <a:off x="4644020" y="3539487"/>
            <a:ext cx="1992525" cy="689771"/>
          </a:xfrm>
          <a:prstGeom prst="borderCallout2">
            <a:avLst>
              <a:gd name="adj1" fmla="val 19328"/>
              <a:gd name="adj2" fmla="val -4276"/>
              <a:gd name="adj3" fmla="val 18750"/>
              <a:gd name="adj4" fmla="val -16667"/>
              <a:gd name="adj5" fmla="val 41980"/>
              <a:gd name="adj6" fmla="val -24471"/>
            </a:avLst>
          </a:prstGeom>
          <a:solidFill>
            <a:srgbClr val="0072BC"/>
          </a:solidFill>
          <a:ln w="25400" cap="flat" cmpd="sng" algn="ctr">
            <a:solidFill>
              <a:srgbClr val="6785C1">
                <a:lumMod val="50000"/>
              </a:srgbClr>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FFFFFF"/>
                </a:solidFill>
                <a:effectLst/>
                <a:uLnTx/>
                <a:uFillTx/>
              </a:rPr>
              <a:t>グルーコードの</a:t>
            </a:r>
            <a:endParaRPr kumimoji="0" lang="en-US" altLang="ja-JP" sz="1600" b="0" i="0" u="none" strike="noStrike" kern="0" cap="none" spc="0" normalizeH="0" baseline="0" noProof="0" dirty="0">
              <a:ln>
                <a:noFill/>
              </a:ln>
              <a:solidFill>
                <a:srgbClr val="FFFFFF"/>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FFFFFF"/>
                </a:solidFill>
                <a:effectLst/>
                <a:uLnTx/>
                <a:uFillTx/>
              </a:rPr>
              <a:t>開発工数</a:t>
            </a:r>
            <a:endParaRPr kumimoji="0" lang="en-US" altLang="ja-JP" sz="1600" b="0" i="0" u="none" strike="noStrike" kern="0" cap="none" spc="0" normalizeH="0" baseline="0" noProof="0" dirty="0">
              <a:ln>
                <a:noFill/>
              </a:ln>
              <a:solidFill>
                <a:srgbClr val="FFFFFF"/>
              </a:solidFill>
              <a:effectLst/>
              <a:uLnTx/>
              <a:uFillTx/>
            </a:endParaRPr>
          </a:p>
        </p:txBody>
      </p:sp>
      <p:sp>
        <p:nvSpPr>
          <p:cNvPr id="79" name="線吹き出し 2 (枠付き) 3">
            <a:extLst>
              <a:ext uri="{FF2B5EF4-FFF2-40B4-BE49-F238E27FC236}">
                <a16:creationId xmlns:a16="http://schemas.microsoft.com/office/drawing/2014/main" id="{D7AE270E-3B41-2F37-7082-04006CBEFED6}"/>
              </a:ext>
            </a:extLst>
          </p:cNvPr>
          <p:cNvSpPr/>
          <p:nvPr/>
        </p:nvSpPr>
        <p:spPr>
          <a:xfrm>
            <a:off x="4644019" y="2687371"/>
            <a:ext cx="1992526" cy="576000"/>
          </a:xfrm>
          <a:prstGeom prst="borderCallout2">
            <a:avLst>
              <a:gd name="adj1" fmla="val 19328"/>
              <a:gd name="adj2" fmla="val -4276"/>
              <a:gd name="adj3" fmla="val 18750"/>
              <a:gd name="adj4" fmla="val -16667"/>
              <a:gd name="adj5" fmla="val 41980"/>
              <a:gd name="adj6" fmla="val -24471"/>
            </a:avLst>
          </a:prstGeom>
          <a:noFill/>
          <a:ln w="25400" cap="flat" cmpd="sng" algn="ctr">
            <a:solidFill>
              <a:srgbClr val="000000"/>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000000">
                    <a:lumMod val="65000"/>
                    <a:lumOff val="35000"/>
                  </a:srgbClr>
                </a:solidFill>
                <a:effectLst/>
                <a:uLnTx/>
                <a:uFillTx/>
              </a:rPr>
              <a:t>SLOC</a:t>
            </a:r>
            <a:r>
              <a:rPr kumimoji="0" lang="ja-JP" altLang="en-US" sz="1200" b="0" i="0" u="none" strike="noStrike" kern="0" cap="none" spc="0" normalizeH="0" baseline="0" noProof="0" dirty="0">
                <a:ln>
                  <a:noFill/>
                </a:ln>
                <a:solidFill>
                  <a:srgbClr val="000000">
                    <a:lumMod val="65000"/>
                    <a:lumOff val="35000"/>
                  </a:srgbClr>
                </a:solidFill>
                <a:effectLst/>
                <a:uLnTx/>
                <a:uFillTx/>
              </a:rPr>
              <a:t>規模</a:t>
            </a:r>
            <a:r>
              <a:rPr kumimoji="0" lang="en-US" altLang="ja-JP" sz="1200" b="0" i="0" u="none" strike="noStrike" kern="0" cap="none" spc="0" normalizeH="0" baseline="0" noProof="0" dirty="0">
                <a:ln>
                  <a:noFill/>
                </a:ln>
                <a:solidFill>
                  <a:srgbClr val="000000">
                    <a:lumMod val="65000"/>
                    <a:lumOff val="35000"/>
                  </a:srgbClr>
                </a:solidFill>
                <a:effectLst/>
                <a:uLnTx/>
                <a:uFillTx/>
              </a:rPr>
              <a:t>×SLOC</a:t>
            </a:r>
            <a:r>
              <a:rPr kumimoji="0" lang="ja-JP" altLang="en-US" sz="1200" b="0" i="0" u="none" strike="noStrike" kern="0" cap="none" spc="0" normalizeH="0" baseline="0" noProof="0" dirty="0">
                <a:ln>
                  <a:noFill/>
                </a:ln>
                <a:solidFill>
                  <a:srgbClr val="000000">
                    <a:lumMod val="65000"/>
                    <a:lumOff val="35000"/>
                  </a:srgbClr>
                </a:solidFill>
                <a:effectLst/>
                <a:uLnTx/>
                <a:uFillTx/>
              </a:rPr>
              <a:t>生産性</a:t>
            </a:r>
            <a:endParaRPr kumimoji="0" lang="en-US" altLang="ja-JP" sz="1200" b="0" i="0" u="none" strike="noStrike" kern="0" cap="none" spc="0" normalizeH="0" baseline="0" noProof="0" dirty="0">
              <a:ln>
                <a:noFill/>
              </a:ln>
              <a:solidFill>
                <a:srgbClr val="000000">
                  <a:lumMod val="65000"/>
                  <a:lumOff val="35000"/>
                </a:srgbClr>
              </a:solidFill>
              <a:effectLst/>
              <a:uLnTx/>
              <a:uFillTx/>
            </a:endParaRPr>
          </a:p>
        </p:txBody>
      </p:sp>
      <p:sp>
        <p:nvSpPr>
          <p:cNvPr id="80" name="線吹き出し 2 (枠付き) 3">
            <a:extLst>
              <a:ext uri="{FF2B5EF4-FFF2-40B4-BE49-F238E27FC236}">
                <a16:creationId xmlns:a16="http://schemas.microsoft.com/office/drawing/2014/main" id="{2D5AD48B-F0AC-D208-A61D-A84BBFADD983}"/>
              </a:ext>
            </a:extLst>
          </p:cNvPr>
          <p:cNvSpPr/>
          <p:nvPr/>
        </p:nvSpPr>
        <p:spPr>
          <a:xfrm>
            <a:off x="4644019" y="4715506"/>
            <a:ext cx="1992526" cy="576000"/>
          </a:xfrm>
          <a:prstGeom prst="borderCallout2">
            <a:avLst>
              <a:gd name="adj1" fmla="val 19328"/>
              <a:gd name="adj2" fmla="val -4276"/>
              <a:gd name="adj3" fmla="val 18750"/>
              <a:gd name="adj4" fmla="val -16667"/>
              <a:gd name="adj5" fmla="val 41980"/>
              <a:gd name="adj6" fmla="val -24471"/>
            </a:avLst>
          </a:prstGeom>
          <a:noFill/>
          <a:ln w="25400" cap="flat" cmpd="sng" algn="ctr">
            <a:solidFill>
              <a:srgbClr val="000000"/>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srgbClr val="000000">
                    <a:lumMod val="65000"/>
                    <a:lumOff val="35000"/>
                  </a:srgbClr>
                </a:solidFill>
                <a:effectLst/>
                <a:uLnTx/>
                <a:uFillTx/>
              </a:rPr>
              <a:t>SLOC</a:t>
            </a:r>
            <a:r>
              <a:rPr kumimoji="0" lang="ja-JP" altLang="en-US" sz="1200" b="0" i="0" u="none" strike="noStrike" kern="0" cap="none" spc="0" normalizeH="0" baseline="0" noProof="0" dirty="0">
                <a:ln>
                  <a:noFill/>
                </a:ln>
                <a:solidFill>
                  <a:srgbClr val="000000">
                    <a:lumMod val="65000"/>
                    <a:lumOff val="35000"/>
                  </a:srgbClr>
                </a:solidFill>
                <a:effectLst/>
                <a:uLnTx/>
                <a:uFillTx/>
              </a:rPr>
              <a:t>規模</a:t>
            </a:r>
            <a:r>
              <a:rPr kumimoji="0" lang="en-US" altLang="ja-JP" sz="1200" b="0" i="0" u="none" strike="noStrike" kern="0" cap="none" spc="0" normalizeH="0" baseline="0" noProof="0" dirty="0">
                <a:ln>
                  <a:noFill/>
                </a:ln>
                <a:solidFill>
                  <a:srgbClr val="000000">
                    <a:lumMod val="65000"/>
                    <a:lumOff val="35000"/>
                  </a:srgbClr>
                </a:solidFill>
                <a:effectLst/>
                <a:uLnTx/>
                <a:uFillTx/>
              </a:rPr>
              <a:t>×SLOC</a:t>
            </a:r>
            <a:r>
              <a:rPr kumimoji="0" lang="ja-JP" altLang="en-US" sz="1200" b="0" i="0" u="none" strike="noStrike" kern="0" cap="none" spc="0" normalizeH="0" baseline="0" noProof="0" dirty="0">
                <a:ln>
                  <a:noFill/>
                </a:ln>
                <a:solidFill>
                  <a:srgbClr val="000000">
                    <a:lumMod val="65000"/>
                    <a:lumOff val="35000"/>
                  </a:srgbClr>
                </a:solidFill>
                <a:effectLst/>
                <a:uLnTx/>
                <a:uFillTx/>
              </a:rPr>
              <a:t>生産性</a:t>
            </a:r>
            <a:endParaRPr kumimoji="0" lang="en-US" altLang="ja-JP" sz="1200" b="0" i="0" u="none" strike="noStrike" kern="0" cap="none" spc="0" normalizeH="0" baseline="0" noProof="0" dirty="0">
              <a:ln>
                <a:noFill/>
              </a:ln>
              <a:solidFill>
                <a:srgbClr val="000000">
                  <a:lumMod val="65000"/>
                  <a:lumOff val="35000"/>
                </a:srgbClr>
              </a:solidFill>
              <a:effectLst/>
              <a:uLnTx/>
              <a:uFillTx/>
            </a:endParaRPr>
          </a:p>
        </p:txBody>
      </p:sp>
      <p:sp>
        <p:nvSpPr>
          <p:cNvPr id="81" name="正方形/長方形 80">
            <a:extLst>
              <a:ext uri="{FF2B5EF4-FFF2-40B4-BE49-F238E27FC236}">
                <a16:creationId xmlns:a16="http://schemas.microsoft.com/office/drawing/2014/main" id="{5FFD0BE5-6E34-C3A1-B62F-F234AF831BB7}"/>
              </a:ext>
            </a:extLst>
          </p:cNvPr>
          <p:cNvSpPr/>
          <p:nvPr/>
        </p:nvSpPr>
        <p:spPr>
          <a:xfrm>
            <a:off x="2719103" y="3471581"/>
            <a:ext cx="4149292" cy="850075"/>
          </a:xfrm>
          <a:prstGeom prst="rect">
            <a:avLst/>
          </a:prstGeom>
          <a:noFill/>
          <a:ln w="25400" cap="flat" cmpd="sng" algn="ctr">
            <a:solidFill>
              <a:srgbClr val="FF7A00"/>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000000">
                  <a:lumMod val="65000"/>
                  <a:lumOff val="35000"/>
                </a:srgbClr>
              </a:solidFill>
              <a:effectLst/>
              <a:uLnTx/>
              <a:uFillTx/>
            </a:endParaRPr>
          </a:p>
        </p:txBody>
      </p:sp>
      <p:sp>
        <p:nvSpPr>
          <p:cNvPr id="82" name="正方形/長方形 81">
            <a:extLst>
              <a:ext uri="{FF2B5EF4-FFF2-40B4-BE49-F238E27FC236}">
                <a16:creationId xmlns:a16="http://schemas.microsoft.com/office/drawing/2014/main" id="{A64419C7-7AB8-926B-DF5A-146C9E9CDDC8}"/>
              </a:ext>
            </a:extLst>
          </p:cNvPr>
          <p:cNvSpPr/>
          <p:nvPr/>
        </p:nvSpPr>
        <p:spPr>
          <a:xfrm>
            <a:off x="4401345" y="2377414"/>
            <a:ext cx="1816100" cy="319919"/>
          </a:xfrm>
          <a:prstGeom prst="rect">
            <a:avLst/>
          </a:prstGeom>
          <a:solidFill>
            <a:srgbClr val="FFFFFF">
              <a:lumMod val="50000"/>
            </a:srgbClr>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600" kern="0" dirty="0">
                <a:solidFill>
                  <a:srgbClr val="FFFFFF"/>
                </a:solidFill>
                <a:latin typeface="Arial"/>
                <a:ea typeface="Meiryo UI"/>
              </a:rPr>
              <a:t>新システム開発工数</a:t>
            </a:r>
          </a:p>
        </p:txBody>
      </p:sp>
      <p:sp>
        <p:nvSpPr>
          <p:cNvPr id="83" name="正方形/長方形 82">
            <a:extLst>
              <a:ext uri="{FF2B5EF4-FFF2-40B4-BE49-F238E27FC236}">
                <a16:creationId xmlns:a16="http://schemas.microsoft.com/office/drawing/2014/main" id="{CE741E8A-B732-1B1A-1E89-09B5ED8AF876}"/>
              </a:ext>
            </a:extLst>
          </p:cNvPr>
          <p:cNvSpPr/>
          <p:nvPr/>
        </p:nvSpPr>
        <p:spPr>
          <a:xfrm>
            <a:off x="4401345" y="4395587"/>
            <a:ext cx="1905000" cy="319919"/>
          </a:xfrm>
          <a:prstGeom prst="rect">
            <a:avLst/>
          </a:prstGeom>
          <a:solidFill>
            <a:srgbClr val="FFFFFF">
              <a:lumMod val="50000"/>
            </a:srgbClr>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600" kern="0" dirty="0">
                <a:solidFill>
                  <a:srgbClr val="FFFFFF"/>
                </a:solidFill>
                <a:latin typeface="Arial"/>
                <a:ea typeface="Meiryo UI"/>
              </a:rPr>
              <a:t>旧システム開発工数</a:t>
            </a:r>
          </a:p>
        </p:txBody>
      </p:sp>
      <p:sp>
        <p:nvSpPr>
          <p:cNvPr id="84" name="テキスト ボックス 83">
            <a:extLst>
              <a:ext uri="{FF2B5EF4-FFF2-40B4-BE49-F238E27FC236}">
                <a16:creationId xmlns:a16="http://schemas.microsoft.com/office/drawing/2014/main" id="{6D9B8C5C-6FCD-E102-2E32-147DF348766B}"/>
              </a:ext>
            </a:extLst>
          </p:cNvPr>
          <p:cNvSpPr txBox="1"/>
          <p:nvPr/>
        </p:nvSpPr>
        <p:spPr>
          <a:xfrm>
            <a:off x="7366376" y="3260950"/>
            <a:ext cx="4252288" cy="1452135"/>
          </a:xfrm>
          <a:prstGeom prst="rect">
            <a:avLst/>
          </a:prstGeom>
          <a:noFill/>
        </p:spPr>
        <p:txBody>
          <a:bodyPr wrap="square" lIns="0" rIns="0" rtlCol="0">
            <a:noAutofit/>
          </a:bodyPr>
          <a:lstStyle/>
          <a:p>
            <a:pPr defTabSz="288000"/>
            <a:r>
              <a:rPr lang="ja-JP" altLang="en-US" sz="2400" b="1" dirty="0">
                <a:solidFill>
                  <a:srgbClr val="0072BC"/>
                </a:solidFill>
                <a:latin typeface="Meiryo UI"/>
                <a:ea typeface="Meiryo UI"/>
              </a:rPr>
              <a:t>グルーコードの役割</a:t>
            </a:r>
            <a:endParaRPr lang="en-US" altLang="ja-JP" sz="2400" b="1" dirty="0">
              <a:solidFill>
                <a:srgbClr val="0072BC"/>
              </a:solidFill>
              <a:latin typeface="Meiryo UI"/>
              <a:ea typeface="Meiryo UI"/>
            </a:endParaRPr>
          </a:p>
          <a:p>
            <a:pPr defTabSz="288000"/>
            <a:endParaRPr lang="en-US" altLang="ja-JP" sz="2000" dirty="0">
              <a:solidFill>
                <a:srgbClr val="000000"/>
              </a:solidFill>
              <a:latin typeface="Meiryo UI"/>
              <a:ea typeface="Meiryo UI"/>
            </a:endParaRPr>
          </a:p>
          <a:p>
            <a:pPr defTabSz="288000"/>
            <a:r>
              <a:rPr lang="ja-JP" altLang="en-US" sz="2000" dirty="0">
                <a:solidFill>
                  <a:srgbClr val="000000"/>
                </a:solidFill>
                <a:latin typeface="Meiryo UI"/>
                <a:ea typeface="Meiryo UI"/>
              </a:rPr>
              <a:t>新システムと旧システム間の以下を制御</a:t>
            </a:r>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marL="342900" indent="-342900" defTabSz="288000">
              <a:buFont typeface="Wingdings" panose="05000000000000000000" pitchFamily="2" charset="2"/>
              <a:buChar char="l"/>
            </a:pPr>
            <a:r>
              <a:rPr lang="ja-JP" altLang="en-US" sz="2000" dirty="0">
                <a:solidFill>
                  <a:srgbClr val="000000"/>
                </a:solidFill>
                <a:latin typeface="Meiryo UI"/>
                <a:ea typeface="Meiryo UI"/>
              </a:rPr>
              <a:t>通信制御</a:t>
            </a:r>
            <a:endParaRPr lang="en-US" altLang="ja-JP" sz="2000" dirty="0">
              <a:solidFill>
                <a:srgbClr val="000000"/>
              </a:solidFill>
              <a:latin typeface="Meiryo UI"/>
              <a:ea typeface="Meiryo UI"/>
            </a:endParaRPr>
          </a:p>
          <a:p>
            <a:pPr marL="342900" indent="-342900" defTabSz="288000">
              <a:buFont typeface="Wingdings" panose="05000000000000000000" pitchFamily="2" charset="2"/>
              <a:buChar char="l"/>
            </a:pPr>
            <a:r>
              <a:rPr lang="ja-JP" altLang="en-US" sz="2000" dirty="0">
                <a:solidFill>
                  <a:srgbClr val="000000"/>
                </a:solidFill>
                <a:latin typeface="Meiryo UI"/>
                <a:ea typeface="Meiryo UI"/>
              </a:rPr>
              <a:t>トランザクション制御</a:t>
            </a:r>
          </a:p>
        </p:txBody>
      </p:sp>
      <p:sp>
        <p:nvSpPr>
          <p:cNvPr id="3" name="スライド番号プレースホルダー 2">
            <a:extLst>
              <a:ext uri="{FF2B5EF4-FFF2-40B4-BE49-F238E27FC236}">
                <a16:creationId xmlns:a16="http://schemas.microsoft.com/office/drawing/2014/main" id="{0F90991F-B1B1-7847-21B1-990C7651A8A2}"/>
              </a:ext>
            </a:extLst>
          </p:cNvPr>
          <p:cNvSpPr>
            <a:spLocks noGrp="1"/>
          </p:cNvSpPr>
          <p:nvPr>
            <p:ph type="sldNum" sz="quarter" idx="4"/>
          </p:nvPr>
        </p:nvSpPr>
        <p:spPr/>
        <p:txBody>
          <a:bodyPr/>
          <a:lstStyle/>
          <a:p>
            <a:fld id="{DDF0A04B-3F96-455C-AC58-511E5C06C175}" type="slidenum">
              <a:rPr lang="ja-JP" altLang="en-US" smtClean="0"/>
              <a:pPr/>
              <a:t>68</a:t>
            </a:fld>
            <a:endParaRPr lang="ja-JP" altLang="en-US" dirty="0"/>
          </a:p>
        </p:txBody>
      </p:sp>
    </p:spTree>
    <p:extLst>
      <p:ext uri="{BB962C8B-B14F-4D97-AF65-F5344CB8AC3E}">
        <p14:creationId xmlns:p14="http://schemas.microsoft.com/office/powerpoint/2010/main" val="312822787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3EC025-A0A9-5957-F19A-FDE45476C6A9}"/>
              </a:ext>
            </a:extLst>
          </p:cNvPr>
          <p:cNvSpPr>
            <a:spLocks noGrp="1"/>
          </p:cNvSpPr>
          <p:nvPr>
            <p:ph type="title"/>
          </p:nvPr>
        </p:nvSpPr>
        <p:spPr/>
        <p:txBody>
          <a:bodyPr/>
          <a:lstStyle/>
          <a:p>
            <a:r>
              <a:rPr kumimoji="1" lang="ja-JP" altLang="en-US" dirty="0"/>
              <a:t>「ステップ</a:t>
            </a:r>
            <a:r>
              <a:rPr kumimoji="1" lang="en-US" altLang="ja-JP" dirty="0"/>
              <a:t>2</a:t>
            </a:r>
            <a:r>
              <a:rPr kumimoji="1" lang="ja-JP" altLang="en-US" dirty="0"/>
              <a:t>：コスト試算」の見積方法</a:t>
            </a:r>
          </a:p>
        </p:txBody>
      </p:sp>
      <p:sp>
        <p:nvSpPr>
          <p:cNvPr id="4" name="コンテンツ プレースホルダー 3">
            <a:extLst>
              <a:ext uri="{FF2B5EF4-FFF2-40B4-BE49-F238E27FC236}">
                <a16:creationId xmlns:a16="http://schemas.microsoft.com/office/drawing/2014/main" id="{8840C18F-A133-126A-B99B-F296697502DC}"/>
              </a:ext>
            </a:extLst>
          </p:cNvPr>
          <p:cNvSpPr>
            <a:spLocks noGrp="1"/>
          </p:cNvSpPr>
          <p:nvPr>
            <p:ph idx="10"/>
          </p:nvPr>
        </p:nvSpPr>
        <p:spPr/>
        <p:txBody>
          <a:bodyPr>
            <a:normAutofit fontScale="92500" lnSpcReduction="20000"/>
          </a:bodyPr>
          <a:lstStyle/>
          <a:p>
            <a:r>
              <a:rPr lang="ja-JP" altLang="en-US" sz="2400" dirty="0"/>
              <a:t>段階的再構築のコストは，新システム</a:t>
            </a:r>
            <a:r>
              <a:rPr lang="en-US" altLang="ja-JP" sz="2400" dirty="0"/>
              <a:t>+</a:t>
            </a:r>
            <a:r>
              <a:rPr lang="ja-JP" altLang="en-US" sz="2400" dirty="0"/>
              <a:t>グルーコード</a:t>
            </a:r>
            <a:r>
              <a:rPr lang="en-US" altLang="ja-JP" sz="2400" dirty="0"/>
              <a:t>+</a:t>
            </a:r>
            <a:r>
              <a:rPr lang="ja-JP" altLang="en-US" sz="2400" dirty="0"/>
              <a:t>旧システムのコストの合計で求める</a:t>
            </a:r>
            <a:endParaRPr lang="en-US" altLang="ja-JP" sz="2400" dirty="0"/>
          </a:p>
          <a:p>
            <a:r>
              <a:rPr lang="ja-JP" altLang="en-US" sz="2400" dirty="0"/>
              <a:t>グルーコードの開発工数は，新・旧システム間をまたがる依存関係の種類と本数に比例して試算</a:t>
            </a:r>
          </a:p>
          <a:p>
            <a:endParaRPr kumimoji="1" lang="ja-JP" altLang="en-US" dirty="0"/>
          </a:p>
        </p:txBody>
      </p:sp>
      <p:sp>
        <p:nvSpPr>
          <p:cNvPr id="17" name="線吹き出し 2 (枠付き) 3">
            <a:extLst>
              <a:ext uri="{FF2B5EF4-FFF2-40B4-BE49-F238E27FC236}">
                <a16:creationId xmlns:a16="http://schemas.microsoft.com/office/drawing/2014/main" id="{6A021A33-97BC-4F71-84E3-AC75E105314E}"/>
              </a:ext>
            </a:extLst>
          </p:cNvPr>
          <p:cNvSpPr/>
          <p:nvPr/>
        </p:nvSpPr>
        <p:spPr>
          <a:xfrm>
            <a:off x="3295346" y="3376563"/>
            <a:ext cx="1992525" cy="689771"/>
          </a:xfrm>
          <a:prstGeom prst="borderCallout2">
            <a:avLst>
              <a:gd name="adj1" fmla="val 19328"/>
              <a:gd name="adj2" fmla="val -4276"/>
              <a:gd name="adj3" fmla="val 18750"/>
              <a:gd name="adj4" fmla="val -16667"/>
              <a:gd name="adj5" fmla="val 41980"/>
              <a:gd name="adj6" fmla="val -24471"/>
            </a:avLst>
          </a:prstGeom>
          <a:solidFill>
            <a:srgbClr val="0072BC"/>
          </a:solidFill>
          <a:ln w="25400" cap="flat" cmpd="sng" algn="ctr">
            <a:solidFill>
              <a:srgbClr val="6785C1">
                <a:lumMod val="50000"/>
              </a:srgbClr>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FFFFFF"/>
                </a:solidFill>
                <a:effectLst/>
                <a:uLnTx/>
                <a:uFillTx/>
              </a:rPr>
              <a:t>グルーコードの</a:t>
            </a:r>
            <a:endParaRPr kumimoji="0" lang="en-US" altLang="ja-JP" sz="1600" b="0" i="0" u="none" strike="noStrike" kern="0" cap="none" spc="0" normalizeH="0" baseline="0" noProof="0" dirty="0">
              <a:ln>
                <a:noFill/>
              </a:ln>
              <a:solidFill>
                <a:srgbClr val="FFFFFF"/>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FFFFFF"/>
                </a:solidFill>
                <a:effectLst/>
                <a:uLnTx/>
                <a:uFillTx/>
              </a:rPr>
              <a:t>開発工数</a:t>
            </a:r>
            <a:endParaRPr kumimoji="0" lang="en-US" altLang="ja-JP" sz="1600" b="0" i="0" u="none" strike="noStrike" kern="0" cap="none" spc="0" normalizeH="0" baseline="0" noProof="0" dirty="0">
              <a:ln>
                <a:noFill/>
              </a:ln>
              <a:solidFill>
                <a:srgbClr val="FFFFFF"/>
              </a:solidFill>
              <a:effectLst/>
              <a:uLnTx/>
              <a:uFillTx/>
            </a:endParaRPr>
          </a:p>
        </p:txBody>
      </p:sp>
      <p:sp>
        <p:nvSpPr>
          <p:cNvPr id="18" name="正方形/長方形 17">
            <a:extLst>
              <a:ext uri="{FF2B5EF4-FFF2-40B4-BE49-F238E27FC236}">
                <a16:creationId xmlns:a16="http://schemas.microsoft.com/office/drawing/2014/main" id="{A1FD7AB7-8628-807D-94CF-CD45CE2C7059}"/>
              </a:ext>
            </a:extLst>
          </p:cNvPr>
          <p:cNvSpPr/>
          <p:nvPr/>
        </p:nvSpPr>
        <p:spPr>
          <a:xfrm>
            <a:off x="1370429" y="3308657"/>
            <a:ext cx="4149292" cy="850075"/>
          </a:xfrm>
          <a:prstGeom prst="rect">
            <a:avLst/>
          </a:prstGeom>
          <a:noFill/>
          <a:ln w="25400" cap="flat" cmpd="sng" algn="ctr">
            <a:solidFill>
              <a:srgbClr val="FF7A00"/>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000000">
                  <a:lumMod val="65000"/>
                  <a:lumOff val="35000"/>
                </a:srgbClr>
              </a:solidFill>
              <a:effectLst/>
              <a:uLnTx/>
              <a:uFillTx/>
            </a:endParaRPr>
          </a:p>
        </p:txBody>
      </p:sp>
      <p:sp>
        <p:nvSpPr>
          <p:cNvPr id="19" name="吹き出し: 角を丸めた四角形 49">
            <a:extLst>
              <a:ext uri="{FF2B5EF4-FFF2-40B4-BE49-F238E27FC236}">
                <a16:creationId xmlns:a16="http://schemas.microsoft.com/office/drawing/2014/main" id="{89039018-0C8E-9D1E-7D35-43D2282D9639}"/>
              </a:ext>
            </a:extLst>
          </p:cNvPr>
          <p:cNvSpPr/>
          <p:nvPr/>
        </p:nvSpPr>
        <p:spPr>
          <a:xfrm>
            <a:off x="5762395" y="2197879"/>
            <a:ext cx="6315303" cy="4544499"/>
          </a:xfrm>
          <a:prstGeom prst="wedgeRoundRectCallout">
            <a:avLst>
              <a:gd name="adj1" fmla="val -58265"/>
              <a:gd name="adj2" fmla="val -10364"/>
              <a:gd name="adj3" fmla="val 16667"/>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cxnSp>
        <p:nvCxnSpPr>
          <p:cNvPr id="20" name="直線矢印コネクタ 19">
            <a:extLst>
              <a:ext uri="{FF2B5EF4-FFF2-40B4-BE49-F238E27FC236}">
                <a16:creationId xmlns:a16="http://schemas.microsoft.com/office/drawing/2014/main" id="{610CF991-5AE9-14E9-37BD-75201B6AF4B4}"/>
              </a:ext>
            </a:extLst>
          </p:cNvPr>
          <p:cNvCxnSpPr>
            <a:cxnSpLocks/>
            <a:stCxn id="21" idx="2"/>
            <a:endCxn id="22" idx="0"/>
          </p:cNvCxnSpPr>
          <p:nvPr/>
        </p:nvCxnSpPr>
        <p:spPr>
          <a:xfrm>
            <a:off x="2306049" y="3252612"/>
            <a:ext cx="0" cy="998049"/>
          </a:xfrm>
          <a:prstGeom prst="straightConnector1">
            <a:avLst/>
          </a:prstGeom>
          <a:noFill/>
          <a:ln w="9525" cap="flat" cmpd="sng" algn="ctr">
            <a:solidFill>
              <a:srgbClr val="000000"/>
            </a:solidFill>
            <a:prstDash val="solid"/>
            <a:headEnd type="triangle"/>
            <a:tailEnd type="triangle"/>
          </a:ln>
          <a:effectLst/>
        </p:spPr>
      </p:cxnSp>
      <p:sp>
        <p:nvSpPr>
          <p:cNvPr id="21" name="テキスト ボックス 20">
            <a:extLst>
              <a:ext uri="{FF2B5EF4-FFF2-40B4-BE49-F238E27FC236}">
                <a16:creationId xmlns:a16="http://schemas.microsoft.com/office/drawing/2014/main" id="{2263B899-8AA7-4ED2-027C-29F42514F3D7}"/>
              </a:ext>
            </a:extLst>
          </p:cNvPr>
          <p:cNvSpPr txBox="1"/>
          <p:nvPr/>
        </p:nvSpPr>
        <p:spPr>
          <a:xfrm>
            <a:off x="1646953" y="2681891"/>
            <a:ext cx="1318192" cy="570721"/>
          </a:xfrm>
          <a:prstGeom prst="rect">
            <a:avLst/>
          </a:prstGeom>
          <a:noFill/>
          <a:ln w="12700"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新システム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22" name="テキスト ボックス 21">
            <a:extLst>
              <a:ext uri="{FF2B5EF4-FFF2-40B4-BE49-F238E27FC236}">
                <a16:creationId xmlns:a16="http://schemas.microsoft.com/office/drawing/2014/main" id="{4C78B0CE-302A-435A-2206-E44A78474D9F}"/>
              </a:ext>
            </a:extLst>
          </p:cNvPr>
          <p:cNvSpPr txBox="1"/>
          <p:nvPr/>
        </p:nvSpPr>
        <p:spPr>
          <a:xfrm>
            <a:off x="1646953" y="4250661"/>
            <a:ext cx="1318192" cy="1890329"/>
          </a:xfrm>
          <a:prstGeom prst="rect">
            <a:avLst/>
          </a:prstGeom>
          <a:noFill/>
          <a:ln w="12700"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defRPr/>
            </a:pPr>
            <a:r>
              <a:rPr kumimoji="0" lang="ja-JP" altLang="en-US" sz="1600" b="1" kern="0" spc="100" dirty="0">
                <a:effectLst>
                  <a:glow rad="127000">
                    <a:srgbClr val="FFFFFF"/>
                  </a:glow>
                </a:effectLst>
                <a:latin typeface="BIZ UDPGothic" panose="020B0400000000000000" pitchFamily="50" charset="-128"/>
                <a:ea typeface="BIZ UDPGothic" panose="020B0400000000000000" pitchFamily="50" charset="-128"/>
              </a:rPr>
              <a:t>旧システム</a:t>
            </a:r>
            <a:endParaRPr kumimoji="0" lang="en-US" altLang="ja-JP" sz="1600" b="1" kern="0" spc="100" dirty="0">
              <a:effectLst>
                <a:glow rad="127000">
                  <a:srgbClr val="FFFFFF"/>
                </a:glow>
              </a:effectLst>
              <a:latin typeface="BIZ UDPGothic" panose="020B0400000000000000" pitchFamily="50" charset="-128"/>
              <a:ea typeface="BIZ UDPGothic" panose="020B0400000000000000" pitchFamily="50" charset="-128"/>
            </a:endParaRPr>
          </a:p>
        </p:txBody>
      </p:sp>
      <p:sp>
        <p:nvSpPr>
          <p:cNvPr id="23" name="テキスト ボックス 22">
            <a:extLst>
              <a:ext uri="{FF2B5EF4-FFF2-40B4-BE49-F238E27FC236}">
                <a16:creationId xmlns:a16="http://schemas.microsoft.com/office/drawing/2014/main" id="{A1EA6FDC-1584-01DE-A8B5-41AEEA45D26F}"/>
              </a:ext>
            </a:extLst>
          </p:cNvPr>
          <p:cNvSpPr txBox="1"/>
          <p:nvPr/>
        </p:nvSpPr>
        <p:spPr>
          <a:xfrm>
            <a:off x="1646955" y="3513516"/>
            <a:ext cx="1318192" cy="502297"/>
          </a:xfrm>
          <a:prstGeom prst="rect">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vl1pPr marR="0" lvl="0" indent="0" algn="ctr" fontAlgn="auto">
              <a:lnSpc>
                <a:spcPct val="100000"/>
              </a:lnSpc>
              <a:spcBef>
                <a:spcPts val="0"/>
              </a:spcBef>
              <a:spcAft>
                <a:spcPts val="0"/>
              </a:spcAft>
              <a:buClrTx/>
              <a:buSzTx/>
              <a:buFontTx/>
              <a:buNone/>
              <a:tabLst/>
              <a:defRPr b="0" i="0" u="none" strike="noStrike" cap="none" spc="0" normalizeH="0" baseline="0">
                <a:ln>
                  <a:noFill/>
                </a:ln>
                <a:solidFill>
                  <a:srgbClr val="000000"/>
                </a:solidFill>
                <a:effectLst/>
                <a:uLnTx/>
                <a:uFillTx/>
                <a:latin typeface="BIZ UDPゴシック" panose="020B0400000000000000" pitchFamily="50" charset="-128"/>
                <a:ea typeface="BIZ UDPゴシック" panose="020B0400000000000000"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rPr>
              <a:t>グルー</a:t>
            </a:r>
            <a:endParaRPr kumimoji="0" lang="en-US" altLang="ja-JP"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rPr>
              <a:t>コード</a:t>
            </a:r>
            <a:endParaRPr kumimoji="0" lang="en-US" altLang="ja-JP" sz="1600" b="1" i="0" u="none" strike="noStrike" kern="0" cap="none" spc="100" normalizeH="0" baseline="0" noProof="0" dirty="0">
              <a:ln>
                <a:noFill/>
              </a:ln>
              <a:solidFill>
                <a:srgbClr val="0072BC"/>
              </a:solidFill>
              <a:effectLst/>
              <a:uLnTx/>
              <a:uFillTx/>
              <a:latin typeface="BIZ UDPGothic" panose="020B0400000000000000" pitchFamily="50" charset="-128"/>
              <a:ea typeface="BIZ UDPGothic" panose="020B0400000000000000" pitchFamily="50" charset="-128"/>
            </a:endParaRPr>
          </a:p>
        </p:txBody>
      </p:sp>
      <p:sp>
        <p:nvSpPr>
          <p:cNvPr id="24" name="線吹き出し 2 (枠付き) 3">
            <a:extLst>
              <a:ext uri="{FF2B5EF4-FFF2-40B4-BE49-F238E27FC236}">
                <a16:creationId xmlns:a16="http://schemas.microsoft.com/office/drawing/2014/main" id="{ABFC3143-2015-F4DD-567A-F2422493DB44}"/>
              </a:ext>
            </a:extLst>
          </p:cNvPr>
          <p:cNvSpPr/>
          <p:nvPr/>
        </p:nvSpPr>
        <p:spPr>
          <a:xfrm>
            <a:off x="3295345" y="2524447"/>
            <a:ext cx="1992526" cy="576000"/>
          </a:xfrm>
          <a:prstGeom prst="borderCallout2">
            <a:avLst>
              <a:gd name="adj1" fmla="val 19328"/>
              <a:gd name="adj2" fmla="val -4276"/>
              <a:gd name="adj3" fmla="val 18750"/>
              <a:gd name="adj4" fmla="val -16667"/>
              <a:gd name="adj5" fmla="val 41980"/>
              <a:gd name="adj6" fmla="val -24471"/>
            </a:avLst>
          </a:prstGeom>
          <a:noFill/>
          <a:ln w="25400" cap="flat" cmpd="sng" algn="ctr">
            <a:solidFill>
              <a:srgbClr val="000000"/>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000000">
                    <a:lumMod val="65000"/>
                    <a:lumOff val="35000"/>
                  </a:srgbClr>
                </a:solidFill>
                <a:effectLst/>
                <a:uLnTx/>
                <a:uFillTx/>
              </a:rPr>
              <a:t>規模</a:t>
            </a:r>
            <a:r>
              <a:rPr kumimoji="0" lang="en-US" altLang="ja-JP" sz="1600" b="0" i="0" u="none" strike="noStrike" kern="0" cap="none" spc="0" normalizeH="0" baseline="0" noProof="0" dirty="0">
                <a:ln>
                  <a:noFill/>
                </a:ln>
                <a:solidFill>
                  <a:srgbClr val="000000">
                    <a:lumMod val="65000"/>
                    <a:lumOff val="35000"/>
                  </a:srgbClr>
                </a:solidFill>
                <a:effectLst/>
                <a:uLnTx/>
                <a:uFillTx/>
              </a:rPr>
              <a:t>×</a:t>
            </a:r>
            <a:r>
              <a:rPr kumimoji="0" lang="ja-JP" altLang="en-US" sz="1600" b="0" i="0" u="none" strike="noStrike" kern="0" cap="none" spc="0" normalizeH="0" baseline="0" noProof="0" dirty="0">
                <a:ln>
                  <a:noFill/>
                </a:ln>
                <a:solidFill>
                  <a:srgbClr val="000000">
                    <a:lumMod val="65000"/>
                    <a:lumOff val="35000"/>
                  </a:srgbClr>
                </a:solidFill>
                <a:effectLst/>
                <a:uLnTx/>
                <a:uFillTx/>
              </a:rPr>
              <a:t>生産性</a:t>
            </a:r>
            <a:endParaRPr kumimoji="0" lang="en-US" altLang="ja-JP" sz="1600" b="0" i="0" u="none" strike="noStrike" kern="0" cap="none" spc="0" normalizeH="0" baseline="0" noProof="0" dirty="0">
              <a:ln>
                <a:noFill/>
              </a:ln>
              <a:solidFill>
                <a:srgbClr val="000000">
                  <a:lumMod val="65000"/>
                  <a:lumOff val="35000"/>
                </a:srgbClr>
              </a:solidFill>
              <a:effectLst/>
              <a:uLnTx/>
              <a:uFillTx/>
            </a:endParaRPr>
          </a:p>
        </p:txBody>
      </p:sp>
      <p:sp>
        <p:nvSpPr>
          <p:cNvPr id="25" name="線吹き出し 2 (枠付き) 3">
            <a:extLst>
              <a:ext uri="{FF2B5EF4-FFF2-40B4-BE49-F238E27FC236}">
                <a16:creationId xmlns:a16="http://schemas.microsoft.com/office/drawing/2014/main" id="{49FC9F1F-4215-FD08-3813-7E850CB651B5}"/>
              </a:ext>
            </a:extLst>
          </p:cNvPr>
          <p:cNvSpPr/>
          <p:nvPr/>
        </p:nvSpPr>
        <p:spPr>
          <a:xfrm>
            <a:off x="3295345" y="4552582"/>
            <a:ext cx="1992526" cy="576000"/>
          </a:xfrm>
          <a:prstGeom prst="borderCallout2">
            <a:avLst>
              <a:gd name="adj1" fmla="val 19328"/>
              <a:gd name="adj2" fmla="val -4276"/>
              <a:gd name="adj3" fmla="val 18750"/>
              <a:gd name="adj4" fmla="val -16667"/>
              <a:gd name="adj5" fmla="val 41980"/>
              <a:gd name="adj6" fmla="val -24471"/>
            </a:avLst>
          </a:prstGeom>
          <a:noFill/>
          <a:ln w="25400" cap="flat" cmpd="sng" algn="ctr">
            <a:solidFill>
              <a:srgbClr val="000000"/>
            </a:solidFill>
            <a:prstDash val="solid"/>
          </a:ln>
          <a:effectLst/>
        </p:spPr>
        <p:txBody>
          <a:bodyPr rot="0" spcFirstLastPara="0" vertOverflow="overflow" horzOverflow="overflow" vert="horz" wrap="square" lIns="7200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a:ln>
                  <a:noFill/>
                </a:ln>
                <a:solidFill>
                  <a:srgbClr val="000000">
                    <a:lumMod val="65000"/>
                    <a:lumOff val="35000"/>
                  </a:srgbClr>
                </a:solidFill>
                <a:effectLst/>
                <a:uLnTx/>
                <a:uFillTx/>
              </a:rPr>
              <a:t>規模</a:t>
            </a:r>
            <a:r>
              <a:rPr kumimoji="0" lang="en-US" altLang="ja-JP" sz="1600" b="0" i="0" u="none" strike="noStrike" kern="0" cap="none" spc="0" normalizeH="0" baseline="0" noProof="0" dirty="0">
                <a:ln>
                  <a:noFill/>
                </a:ln>
                <a:solidFill>
                  <a:srgbClr val="000000">
                    <a:lumMod val="65000"/>
                    <a:lumOff val="35000"/>
                  </a:srgbClr>
                </a:solidFill>
                <a:effectLst/>
                <a:uLnTx/>
                <a:uFillTx/>
              </a:rPr>
              <a:t>×</a:t>
            </a:r>
            <a:r>
              <a:rPr kumimoji="0" lang="ja-JP" altLang="en-US" sz="1600" b="0" i="0" u="none" strike="noStrike" kern="0" cap="none" spc="0" normalizeH="0" baseline="0" noProof="0" dirty="0">
                <a:ln>
                  <a:noFill/>
                </a:ln>
                <a:solidFill>
                  <a:srgbClr val="000000">
                    <a:lumMod val="65000"/>
                    <a:lumOff val="35000"/>
                  </a:srgbClr>
                </a:solidFill>
                <a:effectLst/>
                <a:uLnTx/>
                <a:uFillTx/>
              </a:rPr>
              <a:t>生産性</a:t>
            </a:r>
            <a:endParaRPr kumimoji="0" lang="en-US" altLang="ja-JP" sz="1600" b="0" i="0" u="none" strike="noStrike" kern="0" cap="none" spc="0" normalizeH="0" baseline="0" noProof="0" dirty="0">
              <a:ln>
                <a:noFill/>
              </a:ln>
              <a:solidFill>
                <a:srgbClr val="000000">
                  <a:lumMod val="65000"/>
                  <a:lumOff val="35000"/>
                </a:srgbClr>
              </a:solidFill>
              <a:effectLst/>
              <a:uLnTx/>
              <a:uFillTx/>
            </a:endParaRPr>
          </a:p>
        </p:txBody>
      </p:sp>
      <p:sp>
        <p:nvSpPr>
          <p:cNvPr id="26" name="正方形/長方形 25">
            <a:extLst>
              <a:ext uri="{FF2B5EF4-FFF2-40B4-BE49-F238E27FC236}">
                <a16:creationId xmlns:a16="http://schemas.microsoft.com/office/drawing/2014/main" id="{22BFAA9E-3680-B157-328C-E7057A1A7C6D}"/>
              </a:ext>
            </a:extLst>
          </p:cNvPr>
          <p:cNvSpPr/>
          <p:nvPr/>
        </p:nvSpPr>
        <p:spPr>
          <a:xfrm>
            <a:off x="3052671" y="2214490"/>
            <a:ext cx="1816100" cy="319919"/>
          </a:xfrm>
          <a:prstGeom prst="rect">
            <a:avLst/>
          </a:prstGeom>
          <a:solidFill>
            <a:srgbClr val="FFFFFF">
              <a:lumMod val="50000"/>
            </a:srgbClr>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600" kern="0" dirty="0">
                <a:solidFill>
                  <a:srgbClr val="FFFFFF"/>
                </a:solidFill>
                <a:latin typeface="Arial"/>
                <a:ea typeface="Meiryo UI"/>
              </a:rPr>
              <a:t>新システム開発工数</a:t>
            </a:r>
          </a:p>
        </p:txBody>
      </p:sp>
      <p:sp>
        <p:nvSpPr>
          <p:cNvPr id="27" name="正方形/長方形 26">
            <a:extLst>
              <a:ext uri="{FF2B5EF4-FFF2-40B4-BE49-F238E27FC236}">
                <a16:creationId xmlns:a16="http://schemas.microsoft.com/office/drawing/2014/main" id="{E4E6BFA8-D70E-A0BE-F85C-603D93DF2764}"/>
              </a:ext>
            </a:extLst>
          </p:cNvPr>
          <p:cNvSpPr/>
          <p:nvPr/>
        </p:nvSpPr>
        <p:spPr>
          <a:xfrm>
            <a:off x="3052671" y="4232663"/>
            <a:ext cx="1905000" cy="319919"/>
          </a:xfrm>
          <a:prstGeom prst="rect">
            <a:avLst/>
          </a:prstGeom>
          <a:solidFill>
            <a:srgbClr val="FFFFFF">
              <a:lumMod val="50000"/>
            </a:srgbClr>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600" kern="0" dirty="0">
                <a:solidFill>
                  <a:srgbClr val="FFFFFF"/>
                </a:solidFill>
                <a:latin typeface="Arial"/>
                <a:ea typeface="Meiryo UI"/>
              </a:rPr>
              <a:t>旧システム開発工数</a:t>
            </a:r>
          </a:p>
        </p:txBody>
      </p:sp>
      <mc:AlternateContent xmlns:mc="http://schemas.openxmlformats.org/markup-compatibility/2006" xmlns:a14="http://schemas.microsoft.com/office/drawing/2010/main">
        <mc:Choice Requires="a14">
          <p:sp>
            <p:nvSpPr>
              <p:cNvPr id="28" name="テキスト ボックス 27">
                <a:extLst>
                  <a:ext uri="{FF2B5EF4-FFF2-40B4-BE49-F238E27FC236}">
                    <a16:creationId xmlns:a16="http://schemas.microsoft.com/office/drawing/2014/main" id="{B2888583-3F75-E5A5-28FD-ED4C7D83EBD9}"/>
                  </a:ext>
                </a:extLst>
              </p:cNvPr>
              <p:cNvSpPr txBox="1"/>
              <p:nvPr/>
            </p:nvSpPr>
            <p:spPr>
              <a:xfrm>
                <a:off x="6110140" y="2524447"/>
                <a:ext cx="6212489" cy="4031093"/>
              </a:xfrm>
              <a:prstGeom prst="rect">
                <a:avLst/>
              </a:prstGeom>
              <a:noFill/>
            </p:spPr>
            <p:txBody>
              <a:bodyPr wrap="square" lIns="0" rIns="0" rtlCol="0">
                <a:noAutofit/>
              </a:bodyPr>
              <a:lstStyle/>
              <a:p>
                <a:pPr defTabSz="288000"/>
                <a:r>
                  <a:rPr lang="ja-JP" altLang="en-US" sz="2200" b="1" dirty="0">
                    <a:solidFill>
                      <a:srgbClr val="0072BC"/>
                    </a:solidFill>
                    <a:latin typeface="Meiryo UI"/>
                    <a:ea typeface="Meiryo UI"/>
                  </a:rPr>
                  <a:t>グルーコードの開発工数を求める式</a:t>
                </a:r>
                <a:endParaRPr lang="en-US" altLang="ja-JP" sz="2200" b="1" dirty="0">
                  <a:solidFill>
                    <a:srgbClr val="0072BC"/>
                  </a:solidFill>
                  <a:latin typeface="Meiryo UI"/>
                  <a:ea typeface="Meiryo UI"/>
                </a:endParaRPr>
              </a:p>
              <a:p>
                <a:pPr defTabSz="288000"/>
                <a:endParaRPr lang="en-US" altLang="ja-JP" sz="2400" b="1" i="1" dirty="0">
                  <a:solidFill>
                    <a:srgbClr val="000000"/>
                  </a:solidFill>
                  <a:latin typeface="Cambria Math" panose="02040503050406030204" pitchFamily="18" charset="0"/>
                  <a:ea typeface="Meiryo UI"/>
                </a:endParaRPr>
              </a:p>
              <a:p>
                <a:pPr defTabSz="288000"/>
                <a14:m>
                  <m:oMathPara xmlns:m="http://schemas.openxmlformats.org/officeDocument/2006/math">
                    <m:oMathParaPr>
                      <m:jc m:val="centerGroup"/>
                    </m:oMathParaPr>
                    <m:oMath xmlns:m="http://schemas.openxmlformats.org/officeDocument/2006/math">
                      <m:r>
                        <a:rPr lang="ja-JP" altLang="en-US" sz="2400" b="1" i="1" dirty="0" smtClean="0">
                          <a:solidFill>
                            <a:srgbClr val="000000"/>
                          </a:solidFill>
                          <a:latin typeface="Cambria Math" panose="02040503050406030204" pitchFamily="18" charset="0"/>
                        </a:rPr>
                        <m:t>工数</m:t>
                      </m:r>
                      <m:r>
                        <a:rPr lang="en-US" altLang="ja-JP" sz="2400" i="1" dirty="0" smtClean="0">
                          <a:solidFill>
                            <a:srgbClr val="000000"/>
                          </a:solidFill>
                          <a:latin typeface="Cambria Math" panose="02040503050406030204" pitchFamily="18" charset="0"/>
                        </a:rPr>
                        <m:t>=</m:t>
                      </m:r>
                      <m:r>
                        <m:rPr>
                          <m:sty m:val="p"/>
                        </m:rPr>
                        <a:rPr lang="en-US" altLang="ja-JP" sz="2400" i="1" dirty="0">
                          <a:solidFill>
                            <a:srgbClr val="000000"/>
                          </a:solidFill>
                          <a:latin typeface="Cambria Math" panose="02040503050406030204" pitchFamily="18" charset="0"/>
                        </a:rPr>
                        <m:t>α</m:t>
                      </m:r>
                      <m:r>
                        <a:rPr lang="en-US" altLang="ja-JP" sz="2400" i="1" dirty="0" smtClean="0">
                          <a:solidFill>
                            <a:srgbClr val="000000"/>
                          </a:solidFill>
                          <a:latin typeface="Cambria Math" panose="02040503050406030204" pitchFamily="18" charset="0"/>
                        </a:rPr>
                        <m:t>×</m:t>
                      </m:r>
                      <m:nary>
                        <m:naryPr>
                          <m:chr m:val="∑"/>
                          <m:supHide m:val="on"/>
                          <m:ctrlPr>
                            <a:rPr lang="en-US" altLang="ja-JP" sz="2400" i="1" dirty="0" smtClean="0">
                              <a:solidFill>
                                <a:srgbClr val="000000"/>
                              </a:solidFill>
                              <a:latin typeface="Cambria Math" panose="02040503050406030204" pitchFamily="18" charset="0"/>
                            </a:rPr>
                          </m:ctrlPr>
                        </m:naryPr>
                        <m:sub>
                          <m:r>
                            <m:rPr>
                              <m:brk m:alnAt="7"/>
                            </m:rPr>
                            <a:rPr lang="en-US" altLang="ja-JP" sz="2400" i="1" dirty="0" smtClean="0">
                              <a:solidFill>
                                <a:srgbClr val="000000"/>
                              </a:solidFill>
                              <a:latin typeface="Cambria Math" panose="02040503050406030204" pitchFamily="18" charset="0"/>
                            </a:rPr>
                            <m:t>𝑑</m:t>
                          </m:r>
                          <m:r>
                            <a:rPr lang="en-US" altLang="ja-JP" sz="2400" i="1" dirty="0" smtClean="0">
                              <a:solidFill>
                                <a:srgbClr val="000000"/>
                              </a:solidFill>
                              <a:latin typeface="Cambria Math" panose="02040503050406030204" pitchFamily="18" charset="0"/>
                              <a:ea typeface="Cambria Math" panose="02040503050406030204" pitchFamily="18" charset="0"/>
                            </a:rPr>
                            <m:t>∈</m:t>
                          </m:r>
                          <m:r>
                            <a:rPr lang="en-US" altLang="ja-JP" sz="2400" i="1" dirty="0" smtClean="0">
                              <a:solidFill>
                                <a:srgbClr val="000000"/>
                              </a:solidFill>
                              <a:latin typeface="Cambria Math" panose="02040503050406030204" pitchFamily="18" charset="0"/>
                              <a:ea typeface="Cambria Math" panose="02040503050406030204" pitchFamily="18" charset="0"/>
                            </a:rPr>
                            <m:t>𝐷</m:t>
                          </m:r>
                        </m:sub>
                        <m:sup/>
                        <m:e>
                          <m:sSub>
                            <m:sSubPr>
                              <m:ctrlPr>
                                <a:rPr lang="en-US" altLang="ja-JP" sz="2400" i="1">
                                  <a:solidFill>
                                    <a:srgbClr val="000000"/>
                                  </a:solidFill>
                                  <a:latin typeface="Cambria Math" panose="02040503050406030204" pitchFamily="18" charset="0"/>
                                  <a:ea typeface="Cambria Math" panose="02040503050406030204" pitchFamily="18" charset="0"/>
                                </a:rPr>
                              </m:ctrlPr>
                            </m:sSubPr>
                            <m:e>
                              <m:sSub>
                                <m:sSubPr>
                                  <m:ctrlPr>
                                    <a:rPr lang="en-US" altLang="ja-JP" sz="2400" i="1">
                                      <a:solidFill>
                                        <a:srgbClr val="000000"/>
                                      </a:solidFill>
                                      <a:latin typeface="Cambria Math" panose="02040503050406030204" pitchFamily="18" charset="0"/>
                                      <a:ea typeface="Cambria Math" panose="02040503050406030204" pitchFamily="18" charset="0"/>
                                    </a:rPr>
                                  </m:ctrlPr>
                                </m:sSubPr>
                                <m:e>
                                  <m:r>
                                    <a:rPr lang="en-US" altLang="ja-JP" sz="2400" i="1">
                                      <a:solidFill>
                                        <a:srgbClr val="000000"/>
                                      </a:solidFill>
                                      <a:latin typeface="Cambria Math" panose="02040503050406030204" pitchFamily="18" charset="0"/>
                                      <a:ea typeface="Cambria Math" panose="02040503050406030204" pitchFamily="18" charset="0"/>
                                    </a:rPr>
                                    <m:t>𝑁</m:t>
                                  </m:r>
                                </m:e>
                                <m:sub>
                                  <m:r>
                                    <a:rPr lang="en-US" altLang="ja-JP" sz="2400" i="1">
                                      <a:solidFill>
                                        <a:srgbClr val="000000"/>
                                      </a:solidFill>
                                      <a:latin typeface="Cambria Math" panose="02040503050406030204" pitchFamily="18" charset="0"/>
                                      <a:ea typeface="Cambria Math" panose="02040503050406030204" pitchFamily="18" charset="0"/>
                                    </a:rPr>
                                    <m:t>𝑑</m:t>
                                  </m:r>
                                </m:sub>
                              </m:sSub>
                              <m:r>
                                <a:rPr lang="en-US" altLang="ja-JP" sz="2400" i="1" smtClean="0">
                                  <a:solidFill>
                                    <a:srgbClr val="000000"/>
                                  </a:solidFill>
                                  <a:latin typeface="Cambria Math" panose="02040503050406030204" pitchFamily="18" charset="0"/>
                                  <a:ea typeface="Cambria Math" panose="02040503050406030204" pitchFamily="18" charset="0"/>
                                </a:rPr>
                                <m:t> </m:t>
                              </m:r>
                              <m:r>
                                <a:rPr lang="en-US" altLang="ja-JP" sz="2400" i="1">
                                  <a:solidFill>
                                    <a:srgbClr val="000000"/>
                                  </a:solidFill>
                                  <a:latin typeface="Cambria Math" panose="02040503050406030204" pitchFamily="18" charset="0"/>
                                  <a:ea typeface="Cambria Math" panose="02040503050406030204" pitchFamily="18" charset="0"/>
                                </a:rPr>
                                <m:t>×</m:t>
                              </m:r>
                              <m:r>
                                <a:rPr lang="ja-JP" altLang="en-US" sz="2400" i="1" smtClean="0">
                                  <a:solidFill>
                                    <a:srgbClr val="000000"/>
                                  </a:solidFill>
                                  <a:latin typeface="Cambria Math" panose="02040503050406030204" pitchFamily="18" charset="0"/>
                                  <a:ea typeface="Cambria Math" panose="02040503050406030204" pitchFamily="18" charset="0"/>
                                </a:rPr>
                                <m:t> </m:t>
                              </m:r>
                              <m:r>
                                <a:rPr lang="en-US" altLang="ja-JP" sz="2400" i="1">
                                  <a:solidFill>
                                    <a:srgbClr val="000000"/>
                                  </a:solidFill>
                                  <a:latin typeface="Cambria Math" panose="02040503050406030204" pitchFamily="18" charset="0"/>
                                  <a:ea typeface="Cambria Math" panose="02040503050406030204" pitchFamily="18" charset="0"/>
                                </a:rPr>
                                <m:t>𝐿</m:t>
                              </m:r>
                            </m:e>
                            <m:sub>
                              <m:r>
                                <a:rPr lang="en-US" altLang="ja-JP" sz="2400" i="1" smtClean="0">
                                  <a:solidFill>
                                    <a:srgbClr val="000000"/>
                                  </a:solidFill>
                                  <a:latin typeface="Cambria Math" panose="02040503050406030204" pitchFamily="18" charset="0"/>
                                  <a:ea typeface="Cambria Math" panose="02040503050406030204" pitchFamily="18" charset="0"/>
                                </a:rPr>
                                <m:t>𝑑</m:t>
                              </m:r>
                            </m:sub>
                          </m:sSub>
                        </m:e>
                      </m:nary>
                    </m:oMath>
                  </m:oMathPara>
                </a14:m>
                <a:endParaRPr lang="en-US" altLang="ja-JP" sz="2400" dirty="0">
                  <a:solidFill>
                    <a:srgbClr val="000000"/>
                  </a:solidFill>
                  <a:latin typeface="Meiryo UI"/>
                  <a:ea typeface="Meiryo UI"/>
                </a:endParaRPr>
              </a:p>
              <a:p>
                <a:pPr defTabSz="288000"/>
                <a:endParaRPr lang="en-US" altLang="ja-JP" sz="2400" i="1" dirty="0">
                  <a:solidFill>
                    <a:srgbClr val="000000"/>
                  </a:solidFill>
                  <a:latin typeface="Cambria Math" panose="02040503050406030204" pitchFamily="18" charset="0"/>
                  <a:ea typeface="Meiryo UI"/>
                </a:endParaRPr>
              </a:p>
              <a:p>
                <a:pPr defTabSz="288000"/>
                <a14:m>
                  <m:oMath xmlns:m="http://schemas.openxmlformats.org/officeDocument/2006/math">
                    <m:r>
                      <a:rPr lang="ja-JP" altLang="en-US" sz="2200" i="1" smtClean="0">
                        <a:solidFill>
                          <a:srgbClr val="000000"/>
                        </a:solidFill>
                        <a:latin typeface="Cambria Math" panose="02040503050406030204" pitchFamily="18" charset="0"/>
                      </a:rPr>
                      <m:t>𝛼</m:t>
                    </m:r>
                  </m:oMath>
                </a14:m>
                <a:r>
                  <a:rPr lang="en-US" altLang="ja-JP" sz="2200" dirty="0">
                    <a:solidFill>
                      <a:srgbClr val="000000"/>
                    </a:solidFill>
                    <a:latin typeface="Meiryo UI"/>
                    <a:ea typeface="Meiryo UI"/>
                  </a:rPr>
                  <a:t>: </a:t>
                </a:r>
                <a:r>
                  <a:rPr lang="ja-JP" altLang="en-US" sz="2200" dirty="0">
                    <a:solidFill>
                      <a:srgbClr val="000000"/>
                    </a:solidFill>
                    <a:latin typeface="Meiryo UI"/>
                    <a:ea typeface="Meiryo UI"/>
                  </a:rPr>
                  <a:t>開発生産性（定数）</a:t>
                </a:r>
                <a:endParaRPr lang="en-US" altLang="ja-JP" sz="2200" dirty="0">
                  <a:solidFill>
                    <a:srgbClr val="000000"/>
                  </a:solidFill>
                  <a:latin typeface="Meiryo UI"/>
                  <a:ea typeface="Meiryo UI"/>
                </a:endParaRPr>
              </a:p>
              <a:p>
                <a:pPr defTabSz="288000"/>
                <a14:m>
                  <m:oMath xmlns:m="http://schemas.openxmlformats.org/officeDocument/2006/math">
                    <m:r>
                      <a:rPr lang="en-US" altLang="ja-JP" sz="2200" i="1" smtClean="0">
                        <a:solidFill>
                          <a:srgbClr val="000000"/>
                        </a:solidFill>
                        <a:latin typeface="Cambria Math" panose="02040503050406030204" pitchFamily="18" charset="0"/>
                      </a:rPr>
                      <m:t>𝐷</m:t>
                    </m:r>
                  </m:oMath>
                </a14:m>
                <a:r>
                  <a:rPr lang="en-US" altLang="ja-JP" sz="2200" dirty="0">
                    <a:solidFill>
                      <a:srgbClr val="000000"/>
                    </a:solidFill>
                    <a:latin typeface="Meiryo UI"/>
                    <a:ea typeface="Meiryo UI"/>
                  </a:rPr>
                  <a:t>:</a:t>
                </a:r>
                <a:r>
                  <a:rPr lang="ja-JP" altLang="en-US" sz="2200" dirty="0">
                    <a:solidFill>
                      <a:srgbClr val="000000"/>
                    </a:solidFill>
                    <a:latin typeface="Meiryo UI"/>
                    <a:ea typeface="Meiryo UI"/>
                  </a:rPr>
                  <a:t> 依存関係の集合</a:t>
                </a:r>
                <a:endParaRPr lang="en-US" altLang="ja-JP" sz="2200" dirty="0">
                  <a:solidFill>
                    <a:srgbClr val="000000"/>
                  </a:solidFill>
                  <a:latin typeface="Meiryo UI"/>
                  <a:ea typeface="Meiryo UI"/>
                </a:endParaRPr>
              </a:p>
              <a:p>
                <a:pPr defTabSz="288000"/>
                <a14:m>
                  <m:oMath xmlns:m="http://schemas.openxmlformats.org/officeDocument/2006/math">
                    <m:sSub>
                      <m:sSubPr>
                        <m:ctrlPr>
                          <a:rPr lang="en-US" altLang="ja-JP" sz="2200" i="1">
                            <a:solidFill>
                              <a:srgbClr val="000000"/>
                            </a:solidFill>
                            <a:latin typeface="Cambria Math" panose="02040503050406030204" pitchFamily="18" charset="0"/>
                          </a:rPr>
                        </m:ctrlPr>
                      </m:sSubPr>
                      <m:e>
                        <m:r>
                          <a:rPr lang="en-US" altLang="ja-JP" sz="2200" i="1">
                            <a:solidFill>
                              <a:srgbClr val="000000"/>
                            </a:solidFill>
                            <a:latin typeface="Cambria Math" panose="02040503050406030204" pitchFamily="18" charset="0"/>
                          </a:rPr>
                          <m:t>𝑁</m:t>
                        </m:r>
                      </m:e>
                      <m:sub>
                        <m:r>
                          <a:rPr lang="en-US" altLang="ja-JP" sz="2200" i="1">
                            <a:solidFill>
                              <a:srgbClr val="000000"/>
                            </a:solidFill>
                            <a:latin typeface="Cambria Math" panose="02040503050406030204" pitchFamily="18" charset="0"/>
                          </a:rPr>
                          <m:t>𝑑</m:t>
                        </m:r>
                      </m:sub>
                    </m:sSub>
                  </m:oMath>
                </a14:m>
                <a:r>
                  <a:rPr lang="en-US" altLang="ja-JP" sz="2200" dirty="0">
                    <a:solidFill>
                      <a:srgbClr val="000000"/>
                    </a:solidFill>
                    <a:latin typeface="Meiryo UI"/>
                    <a:ea typeface="Meiryo UI"/>
                  </a:rPr>
                  <a:t>: </a:t>
                </a:r>
                <a:r>
                  <a:rPr lang="ja-JP" altLang="en-US" sz="2200" dirty="0">
                    <a:solidFill>
                      <a:srgbClr val="000000"/>
                    </a:solidFill>
                    <a:latin typeface="Meiryo UI"/>
                    <a:ea typeface="Meiryo UI"/>
                  </a:rPr>
                  <a:t>グルーコードで連携する依存関係</a:t>
                </a:r>
                <a:r>
                  <a:rPr lang="en-US" altLang="ja-JP" sz="2200" dirty="0">
                    <a:solidFill>
                      <a:srgbClr val="000000"/>
                    </a:solidFill>
                    <a:latin typeface="Meiryo UI"/>
                    <a:ea typeface="Meiryo UI"/>
                  </a:rPr>
                  <a:t>d</a:t>
                </a:r>
                <a:r>
                  <a:rPr lang="ja-JP" altLang="en-US" sz="2200" dirty="0">
                    <a:solidFill>
                      <a:srgbClr val="000000"/>
                    </a:solidFill>
                    <a:latin typeface="Meiryo UI"/>
                    <a:ea typeface="Meiryo UI"/>
                  </a:rPr>
                  <a:t>の本数</a:t>
                </a:r>
                <a:endParaRPr lang="en-US" altLang="ja-JP" sz="2200" dirty="0">
                  <a:solidFill>
                    <a:srgbClr val="000000"/>
                  </a:solidFill>
                  <a:latin typeface="Meiryo UI"/>
                  <a:ea typeface="Meiryo UI"/>
                </a:endParaRPr>
              </a:p>
              <a:p>
                <a:pPr defTabSz="288000"/>
                <a14:m>
                  <m:oMath xmlns:m="http://schemas.openxmlformats.org/officeDocument/2006/math">
                    <m:sSub>
                      <m:sSubPr>
                        <m:ctrlPr>
                          <a:rPr lang="en-US" altLang="ja-JP" sz="2200" i="1" smtClean="0">
                            <a:solidFill>
                              <a:srgbClr val="000000"/>
                            </a:solidFill>
                            <a:latin typeface="Cambria Math" panose="02040503050406030204" pitchFamily="18" charset="0"/>
                          </a:rPr>
                        </m:ctrlPr>
                      </m:sSubPr>
                      <m:e>
                        <m:r>
                          <m:rPr>
                            <m:sty m:val="p"/>
                          </m:rPr>
                          <a:rPr lang="en-US" altLang="ja-JP" sz="2200" i="1">
                            <a:solidFill>
                              <a:srgbClr val="000000"/>
                            </a:solidFill>
                            <a:latin typeface="Cambria Math" panose="02040503050406030204" pitchFamily="18" charset="0"/>
                          </a:rPr>
                          <m:t>L</m:t>
                        </m:r>
                      </m:e>
                      <m:sub>
                        <m:r>
                          <a:rPr lang="en-US" altLang="ja-JP" sz="2200" i="1" smtClean="0">
                            <a:solidFill>
                              <a:srgbClr val="000000"/>
                            </a:solidFill>
                            <a:latin typeface="Cambria Math" panose="02040503050406030204" pitchFamily="18" charset="0"/>
                          </a:rPr>
                          <m:t>𝑑</m:t>
                        </m:r>
                      </m:sub>
                    </m:sSub>
                  </m:oMath>
                </a14:m>
                <a:r>
                  <a:rPr lang="en-US" altLang="ja-JP" sz="2200" dirty="0">
                    <a:solidFill>
                      <a:srgbClr val="000000"/>
                    </a:solidFill>
                    <a:latin typeface="Meiryo UI"/>
                    <a:ea typeface="Meiryo UI"/>
                  </a:rPr>
                  <a:t>: </a:t>
                </a:r>
                <a:r>
                  <a:rPr lang="ja-JP" altLang="en-US" sz="2200" dirty="0">
                    <a:solidFill>
                      <a:srgbClr val="000000"/>
                    </a:solidFill>
                    <a:latin typeface="Meiryo UI"/>
                    <a:ea typeface="Meiryo UI"/>
                  </a:rPr>
                  <a:t>依存関係</a:t>
                </a:r>
                <a:r>
                  <a:rPr lang="en-US" altLang="ja-JP" sz="2200" dirty="0">
                    <a:solidFill>
                      <a:srgbClr val="000000"/>
                    </a:solidFill>
                    <a:latin typeface="Meiryo UI"/>
                    <a:ea typeface="Meiryo UI"/>
                  </a:rPr>
                  <a:t>d</a:t>
                </a:r>
                <a:r>
                  <a:rPr lang="ja-JP" altLang="en-US" sz="2200" dirty="0">
                    <a:solidFill>
                      <a:srgbClr val="000000"/>
                    </a:solidFill>
                    <a:latin typeface="Meiryo UI"/>
                    <a:ea typeface="Meiryo UI"/>
                  </a:rPr>
                  <a:t>の</a:t>
                </a:r>
                <a:r>
                  <a:rPr lang="en-US" altLang="ja-JP" sz="2200" dirty="0">
                    <a:solidFill>
                      <a:srgbClr val="000000"/>
                    </a:solidFill>
                    <a:latin typeface="Meiryo UI"/>
                    <a:ea typeface="Meiryo UI"/>
                  </a:rPr>
                  <a:t>1</a:t>
                </a:r>
                <a:r>
                  <a:rPr lang="ja-JP" altLang="en-US" sz="2200" dirty="0">
                    <a:solidFill>
                      <a:srgbClr val="000000"/>
                    </a:solidFill>
                    <a:latin typeface="Meiryo UI"/>
                    <a:ea typeface="Meiryo UI"/>
                  </a:rPr>
                  <a:t>本あたりのグルーコード実装行数</a:t>
                </a:r>
                <a:endParaRPr lang="en-US" altLang="ja-JP" sz="2200" dirty="0">
                  <a:solidFill>
                    <a:srgbClr val="000000"/>
                  </a:solidFill>
                  <a:latin typeface="Meiryo UI"/>
                  <a:ea typeface="Meiryo UI"/>
                </a:endParaRPr>
              </a:p>
              <a:p>
                <a:pPr defTabSz="288000"/>
                <a:endParaRPr lang="en-US" altLang="ja-JP" sz="2800" dirty="0">
                  <a:solidFill>
                    <a:srgbClr val="000000"/>
                  </a:solidFill>
                  <a:latin typeface="Meiryo UI"/>
                  <a:ea typeface="Meiryo UI"/>
                </a:endParaRPr>
              </a:p>
              <a:p>
                <a:pPr defTabSz="288000"/>
                <a:endParaRPr lang="ja-JP" altLang="en-US" sz="2800" dirty="0">
                  <a:solidFill>
                    <a:srgbClr val="000000"/>
                  </a:solidFill>
                  <a:latin typeface="Meiryo UI"/>
                  <a:ea typeface="Meiryo UI"/>
                </a:endParaRPr>
              </a:p>
            </p:txBody>
          </p:sp>
        </mc:Choice>
        <mc:Fallback xmlns="">
          <p:sp>
            <p:nvSpPr>
              <p:cNvPr id="28" name="テキスト ボックス 27">
                <a:extLst>
                  <a:ext uri="{FF2B5EF4-FFF2-40B4-BE49-F238E27FC236}">
                    <a16:creationId xmlns:a16="http://schemas.microsoft.com/office/drawing/2014/main" id="{B2888583-3F75-E5A5-28FD-ED4C7D83EBD9}"/>
                  </a:ext>
                </a:extLst>
              </p:cNvPr>
              <p:cNvSpPr txBox="1">
                <a:spLocks noRot="1" noChangeAspect="1" noMove="1" noResize="1" noEditPoints="1" noAdjustHandles="1" noChangeArrowheads="1" noChangeShapeType="1" noTextEdit="1"/>
              </p:cNvSpPr>
              <p:nvPr/>
            </p:nvSpPr>
            <p:spPr>
              <a:xfrm>
                <a:off x="6110140" y="2524447"/>
                <a:ext cx="6212489" cy="4031093"/>
              </a:xfrm>
              <a:prstGeom prst="rect">
                <a:avLst/>
              </a:prstGeom>
              <a:blipFill>
                <a:blip r:embed="rId2"/>
                <a:stretch>
                  <a:fillRect l="-2748" t="-1059"/>
                </a:stretch>
              </a:blipFill>
            </p:spPr>
            <p:txBody>
              <a:bodyPr/>
              <a:lstStyle/>
              <a:p>
                <a:r>
                  <a:rPr lang="ja-JP" altLang="en-US">
                    <a:noFill/>
                  </a:rPr>
                  <a:t> </a:t>
                </a:r>
              </a:p>
            </p:txBody>
          </p:sp>
        </mc:Fallback>
      </mc:AlternateContent>
      <p:sp>
        <p:nvSpPr>
          <p:cNvPr id="3" name="スライド番号プレースホルダー 2">
            <a:extLst>
              <a:ext uri="{FF2B5EF4-FFF2-40B4-BE49-F238E27FC236}">
                <a16:creationId xmlns:a16="http://schemas.microsoft.com/office/drawing/2014/main" id="{8903E8E4-04A9-CF9C-B860-FA8A1C64DFFF}"/>
              </a:ext>
            </a:extLst>
          </p:cNvPr>
          <p:cNvSpPr>
            <a:spLocks noGrp="1"/>
          </p:cNvSpPr>
          <p:nvPr>
            <p:ph type="sldNum" sz="quarter" idx="4"/>
          </p:nvPr>
        </p:nvSpPr>
        <p:spPr/>
        <p:txBody>
          <a:bodyPr/>
          <a:lstStyle/>
          <a:p>
            <a:fld id="{DDF0A04B-3F96-455C-AC58-511E5C06C175}" type="slidenum">
              <a:rPr lang="ja-JP" altLang="en-US" smtClean="0"/>
              <a:pPr/>
              <a:t>69</a:t>
            </a:fld>
            <a:endParaRPr lang="ja-JP" altLang="en-US" dirty="0"/>
          </a:p>
        </p:txBody>
      </p:sp>
    </p:spTree>
    <p:extLst>
      <p:ext uri="{BB962C8B-B14F-4D97-AF65-F5344CB8AC3E}">
        <p14:creationId xmlns:p14="http://schemas.microsoft.com/office/powerpoint/2010/main" val="3562906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フローチャート: 抜出し 20">
            <a:extLst>
              <a:ext uri="{FF2B5EF4-FFF2-40B4-BE49-F238E27FC236}">
                <a16:creationId xmlns:a16="http://schemas.microsoft.com/office/drawing/2014/main" id="{FADD0D4D-1CB2-44B4-0391-F89BEC464434}"/>
              </a:ext>
            </a:extLst>
          </p:cNvPr>
          <p:cNvSpPr/>
          <p:nvPr/>
        </p:nvSpPr>
        <p:spPr>
          <a:xfrm rot="10800000">
            <a:off x="757509" y="3025851"/>
            <a:ext cx="1590124" cy="271927"/>
          </a:xfrm>
          <a:prstGeom prst="flowChartExtra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61C42DCE-33DA-017C-3238-38BCF8EA62F1}"/>
              </a:ext>
            </a:extLst>
          </p:cNvPr>
          <p:cNvSpPr>
            <a:spLocks noGrp="1"/>
          </p:cNvSpPr>
          <p:nvPr>
            <p:ph type="title"/>
          </p:nvPr>
        </p:nvSpPr>
        <p:spPr/>
        <p:txBody>
          <a:bodyPr/>
          <a:lstStyle/>
          <a:p>
            <a:r>
              <a:rPr kumimoji="1" lang="ja-JP" altLang="en-US" dirty="0"/>
              <a:t>本研究の目的</a:t>
            </a:r>
          </a:p>
        </p:txBody>
      </p:sp>
      <p:sp>
        <p:nvSpPr>
          <p:cNvPr id="4" name="コンテンツ プレースホルダー 3">
            <a:extLst>
              <a:ext uri="{FF2B5EF4-FFF2-40B4-BE49-F238E27FC236}">
                <a16:creationId xmlns:a16="http://schemas.microsoft.com/office/drawing/2014/main" id="{BEBA3D49-BE9C-D5B4-76F3-C41F6E97CA39}"/>
              </a:ext>
            </a:extLst>
          </p:cNvPr>
          <p:cNvSpPr>
            <a:spLocks noGrp="1"/>
          </p:cNvSpPr>
          <p:nvPr>
            <p:ph idx="10"/>
          </p:nvPr>
        </p:nvSpPr>
        <p:spPr/>
        <p:txBody>
          <a:bodyPr>
            <a:normAutofit lnSpcReduction="10000"/>
          </a:bodyPr>
          <a:lstStyle/>
          <a:p>
            <a:r>
              <a:rPr kumimoji="1" lang="ja-JP" altLang="en-US" dirty="0"/>
              <a:t>ソフトウェア保守およびモダナイゼーションの課題に対して，ソースコード静的解析技術を活用して解決する</a:t>
            </a:r>
          </a:p>
        </p:txBody>
      </p:sp>
      <p:sp>
        <p:nvSpPr>
          <p:cNvPr id="5" name="正方形/長方形 4">
            <a:extLst>
              <a:ext uri="{FF2B5EF4-FFF2-40B4-BE49-F238E27FC236}">
                <a16:creationId xmlns:a16="http://schemas.microsoft.com/office/drawing/2014/main" id="{2EFF4642-F03A-C9CF-F420-15F70C1541F6}"/>
              </a:ext>
            </a:extLst>
          </p:cNvPr>
          <p:cNvSpPr/>
          <p:nvPr/>
        </p:nvSpPr>
        <p:spPr>
          <a:xfrm>
            <a:off x="400050" y="2598195"/>
            <a:ext cx="2305050" cy="357969"/>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開発</a:t>
            </a:r>
            <a:endParaRPr kumimoji="1" lang="ja-JP" altLang="en-US" sz="1600" dirty="0"/>
          </a:p>
        </p:txBody>
      </p:sp>
      <p:sp>
        <p:nvSpPr>
          <p:cNvPr id="6" name="正方形/長方形 5">
            <a:extLst>
              <a:ext uri="{FF2B5EF4-FFF2-40B4-BE49-F238E27FC236}">
                <a16:creationId xmlns:a16="http://schemas.microsoft.com/office/drawing/2014/main" id="{B35E1D98-1CE4-0D98-964A-61D44954F086}"/>
              </a:ext>
            </a:extLst>
          </p:cNvPr>
          <p:cNvSpPr/>
          <p:nvPr/>
        </p:nvSpPr>
        <p:spPr>
          <a:xfrm>
            <a:off x="400050" y="3367466"/>
            <a:ext cx="2305050" cy="1515925"/>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000"/>
              <a:t>ソフトウェア保守</a:t>
            </a:r>
            <a:endParaRPr kumimoji="1" lang="ja-JP" altLang="en-US" sz="2000" dirty="0"/>
          </a:p>
        </p:txBody>
      </p:sp>
      <p:sp>
        <p:nvSpPr>
          <p:cNvPr id="7" name="正方形/長方形 6">
            <a:extLst>
              <a:ext uri="{FF2B5EF4-FFF2-40B4-BE49-F238E27FC236}">
                <a16:creationId xmlns:a16="http://schemas.microsoft.com/office/drawing/2014/main" id="{C258750F-8265-79CB-A092-0D4915CF2E87}"/>
              </a:ext>
            </a:extLst>
          </p:cNvPr>
          <p:cNvSpPr/>
          <p:nvPr/>
        </p:nvSpPr>
        <p:spPr>
          <a:xfrm>
            <a:off x="400050" y="5294692"/>
            <a:ext cx="2305050" cy="1038225"/>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モダナイゼーション</a:t>
            </a:r>
          </a:p>
        </p:txBody>
      </p:sp>
      <p:sp>
        <p:nvSpPr>
          <p:cNvPr id="8" name="正方形/長方形 7">
            <a:extLst>
              <a:ext uri="{FF2B5EF4-FFF2-40B4-BE49-F238E27FC236}">
                <a16:creationId xmlns:a16="http://schemas.microsoft.com/office/drawing/2014/main" id="{86C2CEEB-50B5-2F53-7B31-79F76E9CAF80}"/>
              </a:ext>
            </a:extLst>
          </p:cNvPr>
          <p:cNvSpPr/>
          <p:nvPr/>
        </p:nvSpPr>
        <p:spPr>
          <a:xfrm>
            <a:off x="2912735" y="3367466"/>
            <a:ext cx="2859413" cy="1515924"/>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sz="2000" dirty="0"/>
              <a:t>コードクローンの把握</a:t>
            </a:r>
            <a:endParaRPr kumimoji="1" lang="ja-JP" altLang="en-US" sz="2000" dirty="0"/>
          </a:p>
        </p:txBody>
      </p:sp>
      <p:sp>
        <p:nvSpPr>
          <p:cNvPr id="10" name="正方形/長方形 9">
            <a:extLst>
              <a:ext uri="{FF2B5EF4-FFF2-40B4-BE49-F238E27FC236}">
                <a16:creationId xmlns:a16="http://schemas.microsoft.com/office/drawing/2014/main" id="{C880294A-3312-A1E4-797D-52F2C9FC2178}"/>
              </a:ext>
            </a:extLst>
          </p:cNvPr>
          <p:cNvSpPr/>
          <p:nvPr/>
        </p:nvSpPr>
        <p:spPr>
          <a:xfrm>
            <a:off x="2912736" y="5294692"/>
            <a:ext cx="2859413" cy="1038225"/>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sz="2000" dirty="0"/>
              <a:t>費用対効果の試算</a:t>
            </a:r>
            <a:endParaRPr kumimoji="1" lang="ja-JP" altLang="en-US" sz="2000" dirty="0"/>
          </a:p>
        </p:txBody>
      </p:sp>
      <p:sp>
        <p:nvSpPr>
          <p:cNvPr id="11" name="テキスト ボックス 10">
            <a:extLst>
              <a:ext uri="{FF2B5EF4-FFF2-40B4-BE49-F238E27FC236}">
                <a16:creationId xmlns:a16="http://schemas.microsoft.com/office/drawing/2014/main" id="{5605B406-CF1C-3031-E9F7-1F504FB02B94}"/>
              </a:ext>
            </a:extLst>
          </p:cNvPr>
          <p:cNvSpPr txBox="1"/>
          <p:nvPr/>
        </p:nvSpPr>
        <p:spPr>
          <a:xfrm>
            <a:off x="588645" y="1992434"/>
            <a:ext cx="1927860" cy="400110"/>
          </a:xfrm>
          <a:prstGeom prst="rect">
            <a:avLst/>
          </a:prstGeom>
          <a:noFill/>
        </p:spPr>
        <p:txBody>
          <a:bodyPr wrap="square" rtlCol="0">
            <a:spAutoFit/>
          </a:bodyPr>
          <a:lstStyle/>
          <a:p>
            <a:pPr algn="ctr"/>
            <a:r>
              <a:rPr kumimoji="1" lang="ja-JP" altLang="en-US" sz="2000" b="1" u="sng" dirty="0"/>
              <a:t>ライフサイクル</a:t>
            </a:r>
          </a:p>
        </p:txBody>
      </p:sp>
      <p:sp>
        <p:nvSpPr>
          <p:cNvPr id="12" name="テキスト ボックス 11">
            <a:extLst>
              <a:ext uri="{FF2B5EF4-FFF2-40B4-BE49-F238E27FC236}">
                <a16:creationId xmlns:a16="http://schemas.microsoft.com/office/drawing/2014/main" id="{7B7C0B4C-A39E-A44B-5D96-6FA464EC1C4D}"/>
              </a:ext>
            </a:extLst>
          </p:cNvPr>
          <p:cNvSpPr txBox="1"/>
          <p:nvPr/>
        </p:nvSpPr>
        <p:spPr>
          <a:xfrm>
            <a:off x="2769764" y="1992434"/>
            <a:ext cx="3145354" cy="400110"/>
          </a:xfrm>
          <a:prstGeom prst="rect">
            <a:avLst/>
          </a:prstGeom>
          <a:noFill/>
        </p:spPr>
        <p:txBody>
          <a:bodyPr wrap="square" rtlCol="0">
            <a:spAutoFit/>
          </a:bodyPr>
          <a:lstStyle/>
          <a:p>
            <a:pPr algn="ctr"/>
            <a:r>
              <a:rPr kumimoji="1" lang="ja-JP" altLang="en-US" sz="2000" b="1" u="sng" dirty="0"/>
              <a:t>課題</a:t>
            </a:r>
          </a:p>
        </p:txBody>
      </p:sp>
      <p:sp>
        <p:nvSpPr>
          <p:cNvPr id="13" name="テキスト ボックス 12">
            <a:extLst>
              <a:ext uri="{FF2B5EF4-FFF2-40B4-BE49-F238E27FC236}">
                <a16:creationId xmlns:a16="http://schemas.microsoft.com/office/drawing/2014/main" id="{366CAD7E-7EEE-3D38-33D4-2B71AF44E672}"/>
              </a:ext>
            </a:extLst>
          </p:cNvPr>
          <p:cNvSpPr txBox="1"/>
          <p:nvPr/>
        </p:nvSpPr>
        <p:spPr>
          <a:xfrm>
            <a:off x="5689175" y="1992434"/>
            <a:ext cx="6393383" cy="400110"/>
          </a:xfrm>
          <a:prstGeom prst="rect">
            <a:avLst/>
          </a:prstGeom>
          <a:noFill/>
        </p:spPr>
        <p:txBody>
          <a:bodyPr wrap="square" rtlCol="0">
            <a:spAutoFit/>
          </a:bodyPr>
          <a:lstStyle/>
          <a:p>
            <a:pPr algn="ctr"/>
            <a:r>
              <a:rPr kumimoji="1" lang="ja-JP" altLang="en-US" sz="2000" b="1" u="sng" dirty="0"/>
              <a:t>解決策概要</a:t>
            </a:r>
          </a:p>
        </p:txBody>
      </p:sp>
      <p:sp>
        <p:nvSpPr>
          <p:cNvPr id="14" name="正方形/長方形 13">
            <a:extLst>
              <a:ext uri="{FF2B5EF4-FFF2-40B4-BE49-F238E27FC236}">
                <a16:creationId xmlns:a16="http://schemas.microsoft.com/office/drawing/2014/main" id="{51A7D654-4D35-57A2-1905-3DF6FB083704}"/>
              </a:ext>
            </a:extLst>
          </p:cNvPr>
          <p:cNvSpPr/>
          <p:nvPr/>
        </p:nvSpPr>
        <p:spPr>
          <a:xfrm>
            <a:off x="5979782" y="3367466"/>
            <a:ext cx="5812167" cy="698002"/>
          </a:xfrm>
          <a:prstGeom prst="rect">
            <a:avLst/>
          </a:prstGeom>
          <a:solidFill>
            <a:schemeClr val="bg1"/>
          </a:solidFill>
          <a:ln w="38100">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dirty="0">
                <a:solidFill>
                  <a:schemeClr val="tx1"/>
                </a:solidFill>
              </a:rPr>
              <a:t>情報検索技術</a:t>
            </a:r>
            <a:r>
              <a:rPr lang="ja-JP" altLang="en-US">
                <a:solidFill>
                  <a:schemeClr val="tx1"/>
                </a:solidFill>
              </a:rPr>
              <a:t>に基づく</a:t>
            </a:r>
            <a:endParaRPr lang="en-US" altLang="ja-JP" dirty="0">
              <a:solidFill>
                <a:schemeClr val="tx1"/>
              </a:solidFill>
            </a:endParaRPr>
          </a:p>
          <a:p>
            <a:pPr algn="ctr"/>
            <a:r>
              <a:rPr lang="ja-JP" altLang="en-US">
                <a:solidFill>
                  <a:schemeClr val="tx1"/>
                </a:solidFill>
              </a:rPr>
              <a:t>細粒度</a:t>
            </a:r>
            <a:r>
              <a:rPr lang="ja-JP" altLang="en-US" dirty="0">
                <a:solidFill>
                  <a:schemeClr val="tx1"/>
                </a:solidFill>
              </a:rPr>
              <a:t>ブロッククローン検出</a:t>
            </a:r>
            <a:endParaRPr kumimoji="1" lang="ja-JP" altLang="en-US" dirty="0">
              <a:solidFill>
                <a:schemeClr val="tx1"/>
              </a:solidFill>
            </a:endParaRPr>
          </a:p>
        </p:txBody>
      </p:sp>
      <p:sp>
        <p:nvSpPr>
          <p:cNvPr id="15" name="正方形/長方形 14">
            <a:extLst>
              <a:ext uri="{FF2B5EF4-FFF2-40B4-BE49-F238E27FC236}">
                <a16:creationId xmlns:a16="http://schemas.microsoft.com/office/drawing/2014/main" id="{91F7401A-7440-770C-6CB1-427C3136CCBC}"/>
              </a:ext>
            </a:extLst>
          </p:cNvPr>
          <p:cNvSpPr/>
          <p:nvPr/>
        </p:nvSpPr>
        <p:spPr>
          <a:xfrm>
            <a:off x="5979782" y="4182941"/>
            <a:ext cx="5812167" cy="698002"/>
          </a:xfrm>
          <a:prstGeom prst="rect">
            <a:avLst/>
          </a:prstGeom>
          <a:solidFill>
            <a:schemeClr val="bg1"/>
          </a:solidFill>
          <a:ln w="38100">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dirty="0">
                <a:solidFill>
                  <a:schemeClr val="tx1"/>
                </a:solidFill>
              </a:rPr>
              <a:t>情報検索技術と深層学習を用いた</a:t>
            </a:r>
            <a:endParaRPr lang="en-US" altLang="ja-JP" dirty="0">
              <a:solidFill>
                <a:schemeClr val="tx1"/>
              </a:solidFill>
            </a:endParaRPr>
          </a:p>
          <a:p>
            <a:pPr algn="ctr"/>
            <a:r>
              <a:rPr lang="ja-JP" altLang="en-US" dirty="0">
                <a:solidFill>
                  <a:schemeClr val="tx1"/>
                </a:solidFill>
              </a:rPr>
              <a:t>コード片類似性判定法の比較調査</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45183970-9D04-4027-19FA-D552D568EB7B}"/>
              </a:ext>
            </a:extLst>
          </p:cNvPr>
          <p:cNvSpPr/>
          <p:nvPr/>
        </p:nvSpPr>
        <p:spPr>
          <a:xfrm>
            <a:off x="5979782" y="5464803"/>
            <a:ext cx="5812167" cy="698002"/>
          </a:xfrm>
          <a:prstGeom prst="rect">
            <a:avLst/>
          </a:prstGeom>
          <a:solidFill>
            <a:schemeClr val="bg1"/>
          </a:solidFill>
          <a:ln w="38100">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dirty="0">
                <a:solidFill>
                  <a:schemeClr val="tx1"/>
                </a:solidFill>
              </a:rPr>
              <a:t>段階的再構築における依存関係</a:t>
            </a:r>
            <a:r>
              <a:rPr lang="ja-JP" altLang="en-US">
                <a:solidFill>
                  <a:schemeClr val="tx1"/>
                </a:solidFill>
              </a:rPr>
              <a:t>分析を</a:t>
            </a:r>
            <a:endParaRPr lang="en-US" altLang="ja-JP" dirty="0">
              <a:solidFill>
                <a:schemeClr val="tx1"/>
              </a:solidFill>
            </a:endParaRPr>
          </a:p>
          <a:p>
            <a:pPr algn="ctr"/>
            <a:r>
              <a:rPr lang="ja-JP" altLang="en-US">
                <a:solidFill>
                  <a:schemeClr val="tx1"/>
                </a:solidFill>
              </a:rPr>
              <a:t>用いた費用対</a:t>
            </a:r>
            <a:r>
              <a:rPr lang="ja-JP" altLang="en-US" dirty="0">
                <a:solidFill>
                  <a:schemeClr val="tx1"/>
                </a:solidFill>
              </a:rPr>
              <a:t>効果の試算</a:t>
            </a:r>
            <a:endParaRPr kumimoji="1" lang="ja-JP" altLang="en-US" dirty="0">
              <a:solidFill>
                <a:schemeClr val="tx1"/>
              </a:solidFill>
            </a:endParaRPr>
          </a:p>
        </p:txBody>
      </p:sp>
      <p:sp>
        <p:nvSpPr>
          <p:cNvPr id="20" name="フローチャート: 抜出し 19">
            <a:extLst>
              <a:ext uri="{FF2B5EF4-FFF2-40B4-BE49-F238E27FC236}">
                <a16:creationId xmlns:a16="http://schemas.microsoft.com/office/drawing/2014/main" id="{0B5872A6-69B8-466A-C23A-D93BBC950016}"/>
              </a:ext>
            </a:extLst>
          </p:cNvPr>
          <p:cNvSpPr/>
          <p:nvPr/>
        </p:nvSpPr>
        <p:spPr>
          <a:xfrm rot="10800000">
            <a:off x="757509" y="4953078"/>
            <a:ext cx="1590124" cy="271927"/>
          </a:xfrm>
          <a:prstGeom prst="flowChartExtra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スライド番号プレースホルダー 2">
            <a:extLst>
              <a:ext uri="{FF2B5EF4-FFF2-40B4-BE49-F238E27FC236}">
                <a16:creationId xmlns:a16="http://schemas.microsoft.com/office/drawing/2014/main" id="{038F4D7A-3048-6FF9-1614-F02D25286644}"/>
              </a:ext>
            </a:extLst>
          </p:cNvPr>
          <p:cNvSpPr>
            <a:spLocks noGrp="1"/>
          </p:cNvSpPr>
          <p:nvPr>
            <p:ph type="sldNum" sz="quarter" idx="4"/>
          </p:nvPr>
        </p:nvSpPr>
        <p:spPr/>
        <p:txBody>
          <a:bodyPr/>
          <a:lstStyle/>
          <a:p>
            <a:fld id="{DDF0A04B-3F96-455C-AC58-511E5C06C175}" type="slidenum">
              <a:rPr lang="ja-JP" altLang="en-US" smtClean="0"/>
              <a:pPr/>
              <a:t>7</a:t>
            </a:fld>
            <a:endParaRPr lang="ja-JP" altLang="en-US" dirty="0"/>
          </a:p>
        </p:txBody>
      </p:sp>
      <p:sp>
        <p:nvSpPr>
          <p:cNvPr id="9" name="正方形/長方形 8">
            <a:extLst>
              <a:ext uri="{FF2B5EF4-FFF2-40B4-BE49-F238E27FC236}">
                <a16:creationId xmlns:a16="http://schemas.microsoft.com/office/drawing/2014/main" id="{C4CAA71D-7B4B-8582-1722-F5CE7F2F4518}"/>
              </a:ext>
            </a:extLst>
          </p:cNvPr>
          <p:cNvSpPr/>
          <p:nvPr/>
        </p:nvSpPr>
        <p:spPr>
          <a:xfrm>
            <a:off x="5997131" y="3372726"/>
            <a:ext cx="815466" cy="374754"/>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t>2</a:t>
            </a:r>
            <a:r>
              <a:rPr kumimoji="1" lang="ja-JP" altLang="en-US"/>
              <a:t>章</a:t>
            </a:r>
            <a:endParaRPr kumimoji="1" lang="ja-JP" altLang="en-US" dirty="0"/>
          </a:p>
        </p:txBody>
      </p:sp>
      <p:sp>
        <p:nvSpPr>
          <p:cNvPr id="17" name="正方形/長方形 16">
            <a:extLst>
              <a:ext uri="{FF2B5EF4-FFF2-40B4-BE49-F238E27FC236}">
                <a16:creationId xmlns:a16="http://schemas.microsoft.com/office/drawing/2014/main" id="{EB4EC821-60BB-75AD-1ACC-024277C2DC45}"/>
              </a:ext>
            </a:extLst>
          </p:cNvPr>
          <p:cNvSpPr/>
          <p:nvPr/>
        </p:nvSpPr>
        <p:spPr>
          <a:xfrm>
            <a:off x="5975078" y="4185011"/>
            <a:ext cx="815466" cy="374754"/>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dirty="0"/>
              <a:t>3</a:t>
            </a:r>
            <a:r>
              <a:rPr kumimoji="1" lang="ja-JP" altLang="en-US"/>
              <a:t>章</a:t>
            </a:r>
            <a:endParaRPr kumimoji="1" lang="ja-JP" altLang="en-US" dirty="0"/>
          </a:p>
        </p:txBody>
      </p:sp>
      <p:sp>
        <p:nvSpPr>
          <p:cNvPr id="18" name="正方形/長方形 17">
            <a:extLst>
              <a:ext uri="{FF2B5EF4-FFF2-40B4-BE49-F238E27FC236}">
                <a16:creationId xmlns:a16="http://schemas.microsoft.com/office/drawing/2014/main" id="{795108AD-EFA6-F74E-47E6-DA1ED7570CE9}"/>
              </a:ext>
            </a:extLst>
          </p:cNvPr>
          <p:cNvSpPr/>
          <p:nvPr/>
        </p:nvSpPr>
        <p:spPr>
          <a:xfrm>
            <a:off x="5997131" y="5468191"/>
            <a:ext cx="815466" cy="374754"/>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t>4</a:t>
            </a:r>
            <a:r>
              <a:rPr kumimoji="1" lang="ja-JP" altLang="en-US"/>
              <a:t>章</a:t>
            </a:r>
            <a:endParaRPr kumimoji="1" lang="ja-JP" altLang="en-US" dirty="0"/>
          </a:p>
        </p:txBody>
      </p:sp>
    </p:spTree>
    <p:extLst>
      <p:ext uri="{BB962C8B-B14F-4D97-AF65-F5344CB8AC3E}">
        <p14:creationId xmlns:p14="http://schemas.microsoft.com/office/powerpoint/2010/main" val="218458875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16CAB-37D7-12B3-954F-EDE947DD3C06}"/>
              </a:ext>
            </a:extLst>
          </p:cNvPr>
          <p:cNvSpPr>
            <a:spLocks noGrp="1"/>
          </p:cNvSpPr>
          <p:nvPr>
            <p:ph type="title"/>
          </p:nvPr>
        </p:nvSpPr>
        <p:spPr/>
        <p:txBody>
          <a:bodyPr/>
          <a:lstStyle/>
          <a:p>
            <a:r>
              <a:rPr kumimoji="1" lang="ja-JP" altLang="en-US" dirty="0"/>
              <a:t>「ステップ</a:t>
            </a:r>
            <a:r>
              <a:rPr lang="ja-JP" altLang="en-US" dirty="0"/>
              <a:t>３</a:t>
            </a:r>
            <a:r>
              <a:rPr kumimoji="1" lang="ja-JP" altLang="en-US" dirty="0"/>
              <a:t>：</a:t>
            </a:r>
            <a:r>
              <a:rPr lang="ja-JP" altLang="en-US" dirty="0"/>
              <a:t>効果試算」</a:t>
            </a:r>
            <a:r>
              <a:rPr kumimoji="1" lang="ja-JP" altLang="en-US" dirty="0"/>
              <a:t>の考え方</a:t>
            </a:r>
          </a:p>
        </p:txBody>
      </p:sp>
      <p:sp>
        <p:nvSpPr>
          <p:cNvPr id="4" name="コンテンツ プレースホルダー 3">
            <a:extLst>
              <a:ext uri="{FF2B5EF4-FFF2-40B4-BE49-F238E27FC236}">
                <a16:creationId xmlns:a16="http://schemas.microsoft.com/office/drawing/2014/main" id="{9BFD02FA-D852-9187-B36B-DE27FACD3A1F}"/>
              </a:ext>
            </a:extLst>
          </p:cNvPr>
          <p:cNvSpPr>
            <a:spLocks noGrp="1"/>
          </p:cNvSpPr>
          <p:nvPr>
            <p:ph idx="10"/>
          </p:nvPr>
        </p:nvSpPr>
        <p:spPr/>
        <p:txBody>
          <a:bodyPr>
            <a:normAutofit fontScale="85000" lnSpcReduction="10000"/>
          </a:bodyPr>
          <a:lstStyle/>
          <a:p>
            <a:r>
              <a:rPr lang="ja-JP" altLang="en-US" sz="2400" dirty="0"/>
              <a:t>多くのレガシーシステムが課題として抱える保守性を，どれだけ向上できるかを再構築の効果として設定</a:t>
            </a:r>
            <a:endParaRPr lang="en-US" altLang="ja-JP" sz="2400" dirty="0"/>
          </a:p>
          <a:p>
            <a:r>
              <a:rPr lang="ja-JP" altLang="en-US" sz="2400" dirty="0"/>
              <a:t>影響範囲を保守性の代理指標と設定し，影響範囲をどれだけ小さくできるかを定量的な効果として試算</a:t>
            </a:r>
            <a:endParaRPr lang="en-US" altLang="ja-JP" sz="2400" dirty="0"/>
          </a:p>
          <a:p>
            <a:endParaRPr kumimoji="1" lang="ja-JP" altLang="en-US" dirty="0"/>
          </a:p>
        </p:txBody>
      </p:sp>
      <p:sp>
        <p:nvSpPr>
          <p:cNvPr id="32" name="正方形/長方形 31">
            <a:extLst>
              <a:ext uri="{FF2B5EF4-FFF2-40B4-BE49-F238E27FC236}">
                <a16:creationId xmlns:a16="http://schemas.microsoft.com/office/drawing/2014/main" id="{6483E405-5699-A54A-1DA6-39FD0D5DE83A}"/>
              </a:ext>
            </a:extLst>
          </p:cNvPr>
          <p:cNvSpPr/>
          <p:nvPr/>
        </p:nvSpPr>
        <p:spPr>
          <a:xfrm>
            <a:off x="829914" y="3014310"/>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A</a:t>
            </a:r>
            <a:endParaRPr kumimoji="0" lang="ja-JP" altLang="en-US" sz="1400" kern="0" dirty="0" err="1">
              <a:solidFill>
                <a:srgbClr val="000000"/>
              </a:solidFill>
              <a:latin typeface="Arial"/>
              <a:ea typeface="Meiryo UI"/>
            </a:endParaRPr>
          </a:p>
        </p:txBody>
      </p:sp>
      <p:sp>
        <p:nvSpPr>
          <p:cNvPr id="33" name="正方形/長方形 32">
            <a:extLst>
              <a:ext uri="{FF2B5EF4-FFF2-40B4-BE49-F238E27FC236}">
                <a16:creationId xmlns:a16="http://schemas.microsoft.com/office/drawing/2014/main" id="{EF2332C8-1E8D-244A-AF1C-0F1EA3032122}"/>
              </a:ext>
            </a:extLst>
          </p:cNvPr>
          <p:cNvSpPr/>
          <p:nvPr/>
        </p:nvSpPr>
        <p:spPr>
          <a:xfrm>
            <a:off x="1657099" y="3022472"/>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B</a:t>
            </a:r>
            <a:endParaRPr kumimoji="0" lang="ja-JP" altLang="en-US" sz="1400" kern="0" dirty="0" err="1">
              <a:solidFill>
                <a:srgbClr val="000000"/>
              </a:solidFill>
              <a:latin typeface="Arial"/>
              <a:ea typeface="Meiryo UI"/>
            </a:endParaRPr>
          </a:p>
        </p:txBody>
      </p:sp>
      <p:sp>
        <p:nvSpPr>
          <p:cNvPr id="34" name="正方形/長方形 33">
            <a:extLst>
              <a:ext uri="{FF2B5EF4-FFF2-40B4-BE49-F238E27FC236}">
                <a16:creationId xmlns:a16="http://schemas.microsoft.com/office/drawing/2014/main" id="{9D3C34DB-2B8D-B41F-8224-112C10F631EB}"/>
              </a:ext>
            </a:extLst>
          </p:cNvPr>
          <p:cNvSpPr/>
          <p:nvPr/>
        </p:nvSpPr>
        <p:spPr>
          <a:xfrm>
            <a:off x="2510049" y="263002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C</a:t>
            </a:r>
            <a:endParaRPr kumimoji="0" lang="ja-JP" altLang="en-US" sz="1400" kern="0" dirty="0" err="1">
              <a:solidFill>
                <a:srgbClr val="000000"/>
              </a:solidFill>
              <a:latin typeface="Arial"/>
              <a:ea typeface="Meiryo UI"/>
            </a:endParaRPr>
          </a:p>
        </p:txBody>
      </p:sp>
      <p:sp>
        <p:nvSpPr>
          <p:cNvPr id="35" name="正方形/長方形 34">
            <a:extLst>
              <a:ext uri="{FF2B5EF4-FFF2-40B4-BE49-F238E27FC236}">
                <a16:creationId xmlns:a16="http://schemas.microsoft.com/office/drawing/2014/main" id="{D35E324E-0D98-8575-8BAA-FC99CAA2A87D}"/>
              </a:ext>
            </a:extLst>
          </p:cNvPr>
          <p:cNvSpPr/>
          <p:nvPr/>
        </p:nvSpPr>
        <p:spPr>
          <a:xfrm>
            <a:off x="3370222" y="263002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E</a:t>
            </a:r>
            <a:endParaRPr kumimoji="0" lang="ja-JP" altLang="en-US" sz="1400" kern="0" dirty="0" err="1">
              <a:solidFill>
                <a:srgbClr val="000000"/>
              </a:solidFill>
              <a:latin typeface="Arial"/>
              <a:ea typeface="Meiryo UI"/>
            </a:endParaRPr>
          </a:p>
        </p:txBody>
      </p:sp>
      <p:sp>
        <p:nvSpPr>
          <p:cNvPr id="36" name="正方形/長方形 35">
            <a:extLst>
              <a:ext uri="{FF2B5EF4-FFF2-40B4-BE49-F238E27FC236}">
                <a16:creationId xmlns:a16="http://schemas.microsoft.com/office/drawing/2014/main" id="{17AD170E-DF17-9ECF-05A8-1744269C0428}"/>
              </a:ext>
            </a:extLst>
          </p:cNvPr>
          <p:cNvSpPr/>
          <p:nvPr/>
        </p:nvSpPr>
        <p:spPr>
          <a:xfrm>
            <a:off x="2508089" y="347593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D</a:t>
            </a:r>
            <a:endParaRPr kumimoji="0" lang="ja-JP" altLang="en-US" sz="1400" kern="0" dirty="0" err="1">
              <a:solidFill>
                <a:srgbClr val="000000"/>
              </a:solidFill>
              <a:latin typeface="Arial"/>
              <a:ea typeface="Meiryo UI"/>
            </a:endParaRPr>
          </a:p>
        </p:txBody>
      </p:sp>
      <p:cxnSp>
        <p:nvCxnSpPr>
          <p:cNvPr id="37" name="直線矢印コネクタ 36">
            <a:extLst>
              <a:ext uri="{FF2B5EF4-FFF2-40B4-BE49-F238E27FC236}">
                <a16:creationId xmlns:a16="http://schemas.microsoft.com/office/drawing/2014/main" id="{D100747C-0AFE-9F47-8512-95EBFD71EAF2}"/>
              </a:ext>
            </a:extLst>
          </p:cNvPr>
          <p:cNvCxnSpPr>
            <a:cxnSpLocks/>
            <a:stCxn id="32" idx="3"/>
            <a:endCxn id="33" idx="1"/>
          </p:cNvCxnSpPr>
          <p:nvPr/>
        </p:nvCxnSpPr>
        <p:spPr>
          <a:xfrm>
            <a:off x="1468543" y="3246539"/>
            <a:ext cx="188556" cy="8162"/>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38" name="直線矢印コネクタ 37">
            <a:extLst>
              <a:ext uri="{FF2B5EF4-FFF2-40B4-BE49-F238E27FC236}">
                <a16:creationId xmlns:a16="http://schemas.microsoft.com/office/drawing/2014/main" id="{6F04F12E-D70C-738A-5A94-A661F403391B}"/>
              </a:ext>
            </a:extLst>
          </p:cNvPr>
          <p:cNvCxnSpPr>
            <a:cxnSpLocks/>
            <a:stCxn id="33" idx="3"/>
            <a:endCxn id="34" idx="1"/>
          </p:cNvCxnSpPr>
          <p:nvPr/>
        </p:nvCxnSpPr>
        <p:spPr>
          <a:xfrm flipV="1">
            <a:off x="2295728" y="2862254"/>
            <a:ext cx="214321" cy="392447"/>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39" name="直線矢印コネクタ 38">
            <a:extLst>
              <a:ext uri="{FF2B5EF4-FFF2-40B4-BE49-F238E27FC236}">
                <a16:creationId xmlns:a16="http://schemas.microsoft.com/office/drawing/2014/main" id="{6F4BA9B7-761B-2602-EB9B-B6E5C5F00735}"/>
              </a:ext>
            </a:extLst>
          </p:cNvPr>
          <p:cNvCxnSpPr>
            <a:cxnSpLocks/>
            <a:stCxn id="33" idx="3"/>
            <a:endCxn id="36" idx="1"/>
          </p:cNvCxnSpPr>
          <p:nvPr/>
        </p:nvCxnSpPr>
        <p:spPr>
          <a:xfrm>
            <a:off x="2295728" y="3254701"/>
            <a:ext cx="212361" cy="453463"/>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40" name="直線矢印コネクタ 39">
            <a:extLst>
              <a:ext uri="{FF2B5EF4-FFF2-40B4-BE49-F238E27FC236}">
                <a16:creationId xmlns:a16="http://schemas.microsoft.com/office/drawing/2014/main" id="{0BFBAEFA-5DB2-44A9-C41D-A36EADCB78B1}"/>
              </a:ext>
            </a:extLst>
          </p:cNvPr>
          <p:cNvCxnSpPr>
            <a:cxnSpLocks/>
            <a:stCxn id="34" idx="3"/>
            <a:endCxn id="35" idx="1"/>
          </p:cNvCxnSpPr>
          <p:nvPr/>
        </p:nvCxnSpPr>
        <p:spPr>
          <a:xfrm>
            <a:off x="3148678" y="2862254"/>
            <a:ext cx="221544" cy="0"/>
          </a:xfrm>
          <a:prstGeom prst="straightConnector1">
            <a:avLst/>
          </a:prstGeom>
          <a:noFill/>
          <a:ln w="19050" cap="flat" cmpd="sng" algn="ctr">
            <a:solidFill>
              <a:srgbClr val="000000">
                <a:shade val="95000"/>
                <a:satMod val="105000"/>
              </a:srgbClr>
            </a:solidFill>
            <a:prstDash val="solid"/>
            <a:tailEnd type="triangle"/>
          </a:ln>
          <a:effectLst/>
        </p:spPr>
      </p:cxnSp>
      <p:sp>
        <p:nvSpPr>
          <p:cNvPr id="41" name="正方形/長方形 40">
            <a:extLst>
              <a:ext uri="{FF2B5EF4-FFF2-40B4-BE49-F238E27FC236}">
                <a16:creationId xmlns:a16="http://schemas.microsoft.com/office/drawing/2014/main" id="{8410E9E7-C2E5-601A-1C9F-078E706B4CFD}"/>
              </a:ext>
            </a:extLst>
          </p:cNvPr>
          <p:cNvSpPr/>
          <p:nvPr/>
        </p:nvSpPr>
        <p:spPr>
          <a:xfrm>
            <a:off x="2893080" y="5042991"/>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A</a:t>
            </a:r>
            <a:endParaRPr kumimoji="0" lang="ja-JP" altLang="en-US" sz="1400" kern="0" dirty="0" err="1">
              <a:solidFill>
                <a:srgbClr val="000000"/>
              </a:solidFill>
              <a:latin typeface="Arial"/>
              <a:ea typeface="Meiryo UI"/>
            </a:endParaRPr>
          </a:p>
        </p:txBody>
      </p:sp>
      <p:sp>
        <p:nvSpPr>
          <p:cNvPr id="42" name="正方形/長方形 41">
            <a:extLst>
              <a:ext uri="{FF2B5EF4-FFF2-40B4-BE49-F238E27FC236}">
                <a16:creationId xmlns:a16="http://schemas.microsoft.com/office/drawing/2014/main" id="{978CFCA2-F310-556C-EC8B-F48A191D85A7}"/>
              </a:ext>
            </a:extLst>
          </p:cNvPr>
          <p:cNvSpPr/>
          <p:nvPr/>
        </p:nvSpPr>
        <p:spPr>
          <a:xfrm>
            <a:off x="3720265" y="5051153"/>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B</a:t>
            </a:r>
            <a:endParaRPr kumimoji="0" lang="ja-JP" altLang="en-US" sz="1400" kern="0" dirty="0" err="1">
              <a:solidFill>
                <a:srgbClr val="000000"/>
              </a:solidFill>
              <a:latin typeface="Arial"/>
              <a:ea typeface="Meiryo UI"/>
            </a:endParaRPr>
          </a:p>
        </p:txBody>
      </p:sp>
      <p:sp>
        <p:nvSpPr>
          <p:cNvPr id="43" name="正方形/長方形 42">
            <a:extLst>
              <a:ext uri="{FF2B5EF4-FFF2-40B4-BE49-F238E27FC236}">
                <a16:creationId xmlns:a16="http://schemas.microsoft.com/office/drawing/2014/main" id="{9F028D7D-0DEB-2041-429A-74EF4BFB9C89}"/>
              </a:ext>
            </a:extLst>
          </p:cNvPr>
          <p:cNvSpPr/>
          <p:nvPr/>
        </p:nvSpPr>
        <p:spPr>
          <a:xfrm>
            <a:off x="4583978" y="4197847"/>
            <a:ext cx="638629" cy="464457"/>
          </a:xfrm>
          <a:prstGeom prst="rect">
            <a:avLst/>
          </a:prstGeom>
          <a:solidFill>
            <a:srgbClr val="0072BC"/>
          </a:solidFill>
          <a:ln w="25400" cap="flat" cmpd="sng" algn="ctr">
            <a:solidFill>
              <a:srgbClr val="6785C1">
                <a:lumMod val="75000"/>
              </a:srgbClr>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Arial"/>
                <a:ea typeface="Meiryo UI"/>
              </a:rPr>
              <a:t>C</a:t>
            </a:r>
            <a:endParaRPr kumimoji="0" lang="ja-JP" altLang="en-US" sz="1400" b="0" i="0" u="none" strike="noStrike" kern="0" cap="none" spc="0" normalizeH="0" baseline="0" noProof="0" dirty="0" err="1">
              <a:ln>
                <a:noFill/>
              </a:ln>
              <a:solidFill>
                <a:srgbClr val="FFFFFF"/>
              </a:solidFill>
              <a:effectLst/>
              <a:uLnTx/>
              <a:uFillTx/>
              <a:latin typeface="Arial"/>
              <a:ea typeface="Meiryo UI"/>
            </a:endParaRPr>
          </a:p>
        </p:txBody>
      </p:sp>
      <p:sp>
        <p:nvSpPr>
          <p:cNvPr id="44" name="正方形/長方形 43">
            <a:extLst>
              <a:ext uri="{FF2B5EF4-FFF2-40B4-BE49-F238E27FC236}">
                <a16:creationId xmlns:a16="http://schemas.microsoft.com/office/drawing/2014/main" id="{74462EF4-AB04-B08F-E74D-71B1EE87C38C}"/>
              </a:ext>
            </a:extLst>
          </p:cNvPr>
          <p:cNvSpPr/>
          <p:nvPr/>
        </p:nvSpPr>
        <p:spPr>
          <a:xfrm>
            <a:off x="5444151" y="4197847"/>
            <a:ext cx="638629" cy="464457"/>
          </a:xfrm>
          <a:prstGeom prst="rect">
            <a:avLst/>
          </a:prstGeom>
          <a:solidFill>
            <a:srgbClr val="0072BC"/>
          </a:solidFill>
          <a:ln w="25400" cap="flat" cmpd="sng" algn="ctr">
            <a:solidFill>
              <a:srgbClr val="6785C1">
                <a:lumMod val="75000"/>
              </a:srgbClr>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Arial"/>
                <a:ea typeface="Meiryo UI"/>
              </a:rPr>
              <a:t>E</a:t>
            </a:r>
            <a:endParaRPr kumimoji="0" lang="ja-JP" altLang="en-US" sz="1400" b="0" i="0" u="none" strike="noStrike" kern="0" cap="none" spc="0" normalizeH="0" baseline="0" noProof="0" dirty="0" err="1">
              <a:ln>
                <a:noFill/>
              </a:ln>
              <a:solidFill>
                <a:srgbClr val="FFFFFF"/>
              </a:solidFill>
              <a:effectLst/>
              <a:uLnTx/>
              <a:uFillTx/>
              <a:latin typeface="Arial"/>
              <a:ea typeface="Meiryo UI"/>
            </a:endParaRPr>
          </a:p>
        </p:txBody>
      </p:sp>
      <p:sp>
        <p:nvSpPr>
          <p:cNvPr id="45" name="正方形/長方形 44">
            <a:extLst>
              <a:ext uri="{FF2B5EF4-FFF2-40B4-BE49-F238E27FC236}">
                <a16:creationId xmlns:a16="http://schemas.microsoft.com/office/drawing/2014/main" id="{8EDFD97A-7B82-C252-D25A-B22FBFDDC845}"/>
              </a:ext>
            </a:extLst>
          </p:cNvPr>
          <p:cNvSpPr/>
          <p:nvPr/>
        </p:nvSpPr>
        <p:spPr>
          <a:xfrm>
            <a:off x="4571255" y="5504616"/>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D</a:t>
            </a:r>
            <a:endParaRPr kumimoji="0" lang="ja-JP" altLang="en-US" sz="1400" kern="0" dirty="0" err="1">
              <a:solidFill>
                <a:srgbClr val="000000"/>
              </a:solidFill>
              <a:latin typeface="Arial"/>
              <a:ea typeface="Meiryo UI"/>
            </a:endParaRPr>
          </a:p>
        </p:txBody>
      </p:sp>
      <p:cxnSp>
        <p:nvCxnSpPr>
          <p:cNvPr id="46" name="直線矢印コネクタ 45">
            <a:extLst>
              <a:ext uri="{FF2B5EF4-FFF2-40B4-BE49-F238E27FC236}">
                <a16:creationId xmlns:a16="http://schemas.microsoft.com/office/drawing/2014/main" id="{12B21989-7305-E18B-AAA8-52A4CB781131}"/>
              </a:ext>
            </a:extLst>
          </p:cNvPr>
          <p:cNvCxnSpPr>
            <a:cxnSpLocks/>
            <a:stCxn id="41" idx="3"/>
            <a:endCxn id="42" idx="1"/>
          </p:cNvCxnSpPr>
          <p:nvPr/>
        </p:nvCxnSpPr>
        <p:spPr>
          <a:xfrm>
            <a:off x="3531709" y="5275220"/>
            <a:ext cx="188556" cy="8162"/>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47" name="直線矢印コネクタ 46">
            <a:extLst>
              <a:ext uri="{FF2B5EF4-FFF2-40B4-BE49-F238E27FC236}">
                <a16:creationId xmlns:a16="http://schemas.microsoft.com/office/drawing/2014/main" id="{90F1E2EF-9052-6614-2411-A2F429355A91}"/>
              </a:ext>
            </a:extLst>
          </p:cNvPr>
          <p:cNvCxnSpPr>
            <a:cxnSpLocks/>
            <a:stCxn id="42" idx="3"/>
            <a:endCxn id="45" idx="1"/>
          </p:cNvCxnSpPr>
          <p:nvPr/>
        </p:nvCxnSpPr>
        <p:spPr>
          <a:xfrm>
            <a:off x="4358894" y="5283382"/>
            <a:ext cx="212361" cy="453463"/>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48" name="直線矢印コネクタ 47">
            <a:extLst>
              <a:ext uri="{FF2B5EF4-FFF2-40B4-BE49-F238E27FC236}">
                <a16:creationId xmlns:a16="http://schemas.microsoft.com/office/drawing/2014/main" id="{1B15D395-F220-5B17-8E49-7659198C0C8F}"/>
              </a:ext>
            </a:extLst>
          </p:cNvPr>
          <p:cNvCxnSpPr>
            <a:cxnSpLocks/>
            <a:stCxn id="43" idx="3"/>
            <a:endCxn id="44" idx="1"/>
          </p:cNvCxnSpPr>
          <p:nvPr/>
        </p:nvCxnSpPr>
        <p:spPr>
          <a:xfrm>
            <a:off x="5222607" y="4430076"/>
            <a:ext cx="221544" cy="0"/>
          </a:xfrm>
          <a:prstGeom prst="straightConnector1">
            <a:avLst/>
          </a:prstGeom>
          <a:noFill/>
          <a:ln w="19050" cap="flat" cmpd="sng" algn="ctr">
            <a:solidFill>
              <a:srgbClr val="000000">
                <a:shade val="95000"/>
                <a:satMod val="105000"/>
              </a:srgbClr>
            </a:solidFill>
            <a:prstDash val="solid"/>
            <a:tailEnd type="triangle"/>
          </a:ln>
          <a:effectLst/>
        </p:spPr>
      </p:cxnSp>
      <p:sp>
        <p:nvSpPr>
          <p:cNvPr id="49" name="正方形/長方形 48">
            <a:extLst>
              <a:ext uri="{FF2B5EF4-FFF2-40B4-BE49-F238E27FC236}">
                <a16:creationId xmlns:a16="http://schemas.microsoft.com/office/drawing/2014/main" id="{8B4336EF-2AE7-B48E-1C6D-A9FFD73A50BF}"/>
              </a:ext>
            </a:extLst>
          </p:cNvPr>
          <p:cNvSpPr/>
          <p:nvPr/>
        </p:nvSpPr>
        <p:spPr>
          <a:xfrm>
            <a:off x="651852" y="2527174"/>
            <a:ext cx="3512942" cy="1499034"/>
          </a:xfrm>
          <a:prstGeom prst="rect">
            <a:avLst/>
          </a:prstGeom>
          <a:noFill/>
          <a:ln w="3175"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50" name="正方形/長方形 49">
            <a:extLst>
              <a:ext uri="{FF2B5EF4-FFF2-40B4-BE49-F238E27FC236}">
                <a16:creationId xmlns:a16="http://schemas.microsoft.com/office/drawing/2014/main" id="{5337BCC1-477D-B914-E50D-8737E8591FAD}"/>
              </a:ext>
            </a:extLst>
          </p:cNvPr>
          <p:cNvSpPr/>
          <p:nvPr/>
        </p:nvSpPr>
        <p:spPr>
          <a:xfrm>
            <a:off x="2708603" y="4965337"/>
            <a:ext cx="3512942" cy="1145500"/>
          </a:xfrm>
          <a:prstGeom prst="rect">
            <a:avLst/>
          </a:prstGeom>
          <a:noFill/>
          <a:ln w="3175"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51" name="正方形/長方形 50">
            <a:extLst>
              <a:ext uri="{FF2B5EF4-FFF2-40B4-BE49-F238E27FC236}">
                <a16:creationId xmlns:a16="http://schemas.microsoft.com/office/drawing/2014/main" id="{215787E7-9B6A-9EDE-59FB-A83F3C690DDE}"/>
              </a:ext>
            </a:extLst>
          </p:cNvPr>
          <p:cNvSpPr/>
          <p:nvPr/>
        </p:nvSpPr>
        <p:spPr>
          <a:xfrm>
            <a:off x="4467034" y="4020755"/>
            <a:ext cx="1765274" cy="820586"/>
          </a:xfrm>
          <a:prstGeom prst="rect">
            <a:avLst/>
          </a:prstGeom>
          <a:noFill/>
          <a:ln w="19050" cap="flat" cmpd="sng" algn="ctr">
            <a:solidFill>
              <a:srgbClr val="D76B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52" name="正方形/長方形 51">
            <a:extLst>
              <a:ext uri="{FF2B5EF4-FFF2-40B4-BE49-F238E27FC236}">
                <a16:creationId xmlns:a16="http://schemas.microsoft.com/office/drawing/2014/main" id="{D606C815-DC98-20EB-4308-272E428C80E9}"/>
              </a:ext>
            </a:extLst>
          </p:cNvPr>
          <p:cNvSpPr/>
          <p:nvPr/>
        </p:nvSpPr>
        <p:spPr>
          <a:xfrm>
            <a:off x="3707684" y="4207987"/>
            <a:ext cx="638629" cy="464457"/>
          </a:xfrm>
          <a:prstGeom prst="rect">
            <a:avLst/>
          </a:prstGeom>
          <a:solidFill>
            <a:srgbClr val="FFFFFF"/>
          </a:solidFill>
          <a:ln w="25400" cap="flat" cmpd="sng" algn="ctr">
            <a:solidFill>
              <a:srgbClr val="000000"/>
            </a:solidFill>
            <a:prstDash val="sysDot"/>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400" kern="0" dirty="0">
                <a:solidFill>
                  <a:srgbClr val="000000"/>
                </a:solidFill>
                <a:latin typeface="Arial"/>
                <a:ea typeface="Meiryo UI"/>
              </a:rPr>
              <a:t>グルーコード</a:t>
            </a:r>
          </a:p>
        </p:txBody>
      </p:sp>
      <p:cxnSp>
        <p:nvCxnSpPr>
          <p:cNvPr id="53" name="直線矢印コネクタ 52">
            <a:extLst>
              <a:ext uri="{FF2B5EF4-FFF2-40B4-BE49-F238E27FC236}">
                <a16:creationId xmlns:a16="http://schemas.microsoft.com/office/drawing/2014/main" id="{A303317E-EC32-8C6C-89E4-2FB983E0C947}"/>
              </a:ext>
            </a:extLst>
          </p:cNvPr>
          <p:cNvCxnSpPr>
            <a:cxnSpLocks/>
            <a:stCxn id="42" idx="0"/>
            <a:endCxn id="52" idx="2"/>
          </p:cNvCxnSpPr>
          <p:nvPr/>
        </p:nvCxnSpPr>
        <p:spPr>
          <a:xfrm flipH="1" flipV="1">
            <a:off x="4026999" y="4672444"/>
            <a:ext cx="12581" cy="378709"/>
          </a:xfrm>
          <a:prstGeom prst="straightConnector1">
            <a:avLst/>
          </a:prstGeom>
          <a:noFill/>
          <a:ln w="19050" cap="flat" cmpd="sng" algn="ctr">
            <a:solidFill>
              <a:srgbClr val="000000">
                <a:shade val="95000"/>
                <a:satMod val="105000"/>
              </a:srgbClr>
            </a:solidFill>
            <a:prstDash val="dash"/>
            <a:tailEnd type="triangle"/>
          </a:ln>
          <a:effectLst/>
        </p:spPr>
      </p:cxnSp>
      <p:cxnSp>
        <p:nvCxnSpPr>
          <p:cNvPr id="54" name="直線矢印コネクタ 53">
            <a:extLst>
              <a:ext uri="{FF2B5EF4-FFF2-40B4-BE49-F238E27FC236}">
                <a16:creationId xmlns:a16="http://schemas.microsoft.com/office/drawing/2014/main" id="{725404FC-39EC-6FFF-7CBB-36B46EC496D5}"/>
              </a:ext>
            </a:extLst>
          </p:cNvPr>
          <p:cNvCxnSpPr>
            <a:cxnSpLocks/>
            <a:stCxn id="52" idx="3"/>
            <a:endCxn id="43" idx="1"/>
          </p:cNvCxnSpPr>
          <p:nvPr/>
        </p:nvCxnSpPr>
        <p:spPr>
          <a:xfrm flipV="1">
            <a:off x="4346313" y="4430076"/>
            <a:ext cx="237665" cy="10140"/>
          </a:xfrm>
          <a:prstGeom prst="straightConnector1">
            <a:avLst/>
          </a:prstGeom>
          <a:noFill/>
          <a:ln w="19050" cap="flat" cmpd="sng" algn="ctr">
            <a:solidFill>
              <a:srgbClr val="000000">
                <a:shade val="95000"/>
                <a:satMod val="105000"/>
              </a:srgbClr>
            </a:solidFill>
            <a:prstDash val="dash"/>
            <a:tailEnd type="triangle"/>
          </a:ln>
          <a:effectLst/>
        </p:spPr>
      </p:cxnSp>
      <p:sp>
        <p:nvSpPr>
          <p:cNvPr id="55" name="テキスト ボックス 54">
            <a:extLst>
              <a:ext uri="{FF2B5EF4-FFF2-40B4-BE49-F238E27FC236}">
                <a16:creationId xmlns:a16="http://schemas.microsoft.com/office/drawing/2014/main" id="{A8A18E8F-06D9-7D38-7B63-80D86BAA446D}"/>
              </a:ext>
            </a:extLst>
          </p:cNvPr>
          <p:cNvSpPr txBox="1"/>
          <p:nvPr/>
        </p:nvSpPr>
        <p:spPr>
          <a:xfrm>
            <a:off x="382780" y="1967279"/>
            <a:ext cx="5609400" cy="426357"/>
          </a:xfrm>
          <a:prstGeom prst="rect">
            <a:avLst/>
          </a:prstGeom>
          <a:noFill/>
        </p:spPr>
        <p:txBody>
          <a:bodyPr wrap="square" lIns="0" rIns="0" rtlCol="0">
            <a:noAutofit/>
          </a:bodyPr>
          <a:lstStyle/>
          <a:p>
            <a:pPr defTabSz="288000"/>
            <a:r>
              <a:rPr lang="en-US" altLang="ja-JP" sz="2000" b="1" dirty="0">
                <a:solidFill>
                  <a:srgbClr val="0072BC"/>
                </a:solidFill>
                <a:latin typeface="Meiryo UI"/>
                <a:ea typeface="Meiryo UI"/>
              </a:rPr>
              <a:t>C</a:t>
            </a:r>
            <a:r>
              <a:rPr lang="ja-JP" altLang="en-US" sz="2000" b="1" dirty="0">
                <a:solidFill>
                  <a:srgbClr val="0072BC"/>
                </a:solidFill>
                <a:latin typeface="Meiryo UI"/>
                <a:ea typeface="Meiryo UI"/>
              </a:rPr>
              <a:t>と</a:t>
            </a:r>
            <a:r>
              <a:rPr lang="en-US" altLang="ja-JP" sz="2000" b="1" dirty="0">
                <a:solidFill>
                  <a:srgbClr val="0072BC"/>
                </a:solidFill>
                <a:latin typeface="Meiryo UI"/>
                <a:ea typeface="Meiryo UI"/>
              </a:rPr>
              <a:t>E</a:t>
            </a:r>
            <a:r>
              <a:rPr lang="ja-JP" altLang="en-US" sz="2000" b="1" dirty="0">
                <a:solidFill>
                  <a:srgbClr val="0072BC"/>
                </a:solidFill>
                <a:latin typeface="Meiryo UI"/>
                <a:ea typeface="Meiryo UI"/>
              </a:rPr>
              <a:t>を新システムとして切り出す例</a:t>
            </a:r>
          </a:p>
        </p:txBody>
      </p:sp>
      <p:sp>
        <p:nvSpPr>
          <p:cNvPr id="56" name="下矢印 58">
            <a:extLst>
              <a:ext uri="{FF2B5EF4-FFF2-40B4-BE49-F238E27FC236}">
                <a16:creationId xmlns:a16="http://schemas.microsoft.com/office/drawing/2014/main" id="{3347D96C-1FB8-3F0F-C50A-336764D9B11E}"/>
              </a:ext>
            </a:extLst>
          </p:cNvPr>
          <p:cNvSpPr/>
          <p:nvPr/>
        </p:nvSpPr>
        <p:spPr>
          <a:xfrm rot="18900000">
            <a:off x="2183813" y="4227656"/>
            <a:ext cx="496074" cy="510049"/>
          </a:xfrm>
          <a:prstGeom prst="downArrow">
            <a:avLst/>
          </a:prstGeom>
          <a:solidFill>
            <a:srgbClr val="000000">
              <a:lumMod val="50000"/>
              <a:lumOff val="50000"/>
            </a:srgbClr>
          </a:solidFill>
          <a:ln w="6350" cap="flat" cmpd="sng" algn="ctr">
            <a:noFill/>
            <a:prstDash val="solid"/>
            <a:miter lim="800000"/>
          </a:ln>
          <a:effectLst/>
        </p:spPr>
        <p:txBody>
          <a:bodyPr rot="0" spcFirstLastPara="0" vertOverflow="overflow" horzOverflow="overflow" vert="horz" wrap="square" lIns="91440" tIns="21600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000000"/>
              </a:solidFill>
              <a:effectLst/>
              <a:uLnTx/>
              <a:uFillTx/>
            </a:endParaRPr>
          </a:p>
        </p:txBody>
      </p:sp>
      <p:sp>
        <p:nvSpPr>
          <p:cNvPr id="57" name="テキスト ボックス 56">
            <a:extLst>
              <a:ext uri="{FF2B5EF4-FFF2-40B4-BE49-F238E27FC236}">
                <a16:creationId xmlns:a16="http://schemas.microsoft.com/office/drawing/2014/main" id="{C32A438A-4A62-C53A-0AC8-0F7F34E41447}"/>
              </a:ext>
            </a:extLst>
          </p:cNvPr>
          <p:cNvSpPr txBox="1"/>
          <p:nvPr/>
        </p:nvSpPr>
        <p:spPr>
          <a:xfrm>
            <a:off x="6487470" y="2051672"/>
            <a:ext cx="5132174" cy="3967797"/>
          </a:xfrm>
          <a:prstGeom prst="rect">
            <a:avLst/>
          </a:prstGeom>
          <a:noFill/>
        </p:spPr>
        <p:txBody>
          <a:bodyPr wrap="square" lIns="0" rIns="0" rtlCol="0">
            <a:noAutofit/>
          </a:bodyPr>
          <a:lstStyle/>
          <a:p>
            <a:pPr defTabSz="288000"/>
            <a:r>
              <a:rPr lang="ja-JP" altLang="en-US" sz="2000" b="1" dirty="0">
                <a:solidFill>
                  <a:srgbClr val="0072BC"/>
                </a:solidFill>
                <a:latin typeface="Meiryo UI"/>
                <a:ea typeface="Meiryo UI"/>
              </a:rPr>
              <a:t>ポイント①</a:t>
            </a:r>
            <a:endParaRPr lang="en-US" altLang="ja-JP" sz="2000" b="1" dirty="0">
              <a:solidFill>
                <a:srgbClr val="0072BC"/>
              </a:solidFill>
              <a:latin typeface="Meiryo UI"/>
              <a:ea typeface="Meiryo UI"/>
            </a:endParaRPr>
          </a:p>
          <a:p>
            <a:pPr defTabSz="288000"/>
            <a:r>
              <a:rPr lang="ja-JP" altLang="en-US" sz="2000" dirty="0">
                <a:solidFill>
                  <a:srgbClr val="000000"/>
                </a:solidFill>
                <a:latin typeface="Meiryo UI"/>
                <a:ea typeface="Meiryo UI"/>
              </a:rPr>
              <a:t>保守性に課題が抱えているレガシーシステムが多い</a:t>
            </a:r>
            <a:endParaRPr lang="en-US" altLang="ja-JP" sz="2000" dirty="0">
              <a:solidFill>
                <a:srgbClr val="000000"/>
              </a:solidFill>
              <a:latin typeface="Meiryo UI"/>
              <a:ea typeface="Meiryo UI"/>
            </a:endParaRPr>
          </a:p>
          <a:p>
            <a:pPr defTabSz="288000"/>
            <a:r>
              <a:rPr lang="ja-JP" altLang="en-US" sz="2000" dirty="0">
                <a:solidFill>
                  <a:srgbClr val="000000"/>
                </a:solidFill>
                <a:latin typeface="Meiryo UI"/>
                <a:ea typeface="Meiryo UI"/>
              </a:rPr>
              <a:t>⇒保守性向上を効果と設定</a:t>
            </a:r>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defTabSz="288000"/>
            <a:r>
              <a:rPr lang="ja-JP" altLang="en-US" sz="2000" b="1" dirty="0">
                <a:solidFill>
                  <a:srgbClr val="0072BC"/>
                </a:solidFill>
                <a:latin typeface="Meiryo UI"/>
                <a:ea typeface="Meiryo UI"/>
              </a:rPr>
              <a:t>ポイント②</a:t>
            </a:r>
            <a:endParaRPr lang="en-US" altLang="ja-JP" sz="2000" b="1" dirty="0">
              <a:solidFill>
                <a:srgbClr val="0072BC"/>
              </a:solidFill>
              <a:latin typeface="Meiryo UI"/>
              <a:ea typeface="Meiryo UI"/>
            </a:endParaRPr>
          </a:p>
          <a:p>
            <a:pPr defTabSz="288000"/>
            <a:r>
              <a:rPr lang="ja-JP" altLang="en-US" sz="2000" dirty="0">
                <a:solidFill>
                  <a:srgbClr val="000000"/>
                </a:solidFill>
                <a:latin typeface="Meiryo UI"/>
                <a:ea typeface="Meiryo UI"/>
              </a:rPr>
              <a:t>保守工数と影響範囲は高い相関にある</a:t>
            </a:r>
            <a:r>
              <a:rPr lang="en-US" altLang="ja-JP" sz="2000" dirty="0">
                <a:solidFill>
                  <a:srgbClr val="000000"/>
                </a:solidFill>
                <a:latin typeface="Meiryo UI"/>
                <a:ea typeface="Meiryo UI"/>
              </a:rPr>
              <a:t>[3]</a:t>
            </a:r>
          </a:p>
          <a:p>
            <a:pPr defTabSz="288000"/>
            <a:r>
              <a:rPr lang="ja-JP" altLang="en-US" sz="2000" dirty="0">
                <a:solidFill>
                  <a:srgbClr val="000000"/>
                </a:solidFill>
                <a:latin typeface="Meiryo UI"/>
                <a:ea typeface="Meiryo UI"/>
              </a:rPr>
              <a:t>⇒影響範囲を保守性の代理指標と設定</a:t>
            </a:r>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defTabSz="288000"/>
            <a:r>
              <a:rPr lang="ja-JP" altLang="en-US" sz="2000" b="1" dirty="0">
                <a:solidFill>
                  <a:srgbClr val="0072BC"/>
                </a:solidFill>
                <a:latin typeface="Meiryo UI"/>
                <a:ea typeface="Meiryo UI"/>
              </a:rPr>
              <a:t>ポイント③</a:t>
            </a:r>
            <a:endParaRPr lang="en-US" altLang="ja-JP" sz="2000" b="1" dirty="0">
              <a:solidFill>
                <a:srgbClr val="0072BC"/>
              </a:solidFill>
              <a:latin typeface="Meiryo UI"/>
              <a:ea typeface="Meiryo UI"/>
            </a:endParaRPr>
          </a:p>
          <a:p>
            <a:pPr defTabSz="288000"/>
            <a:r>
              <a:rPr lang="ja-JP" altLang="en-US" sz="2000" dirty="0">
                <a:solidFill>
                  <a:srgbClr val="000000"/>
                </a:solidFill>
                <a:latin typeface="Meiryo UI"/>
                <a:ea typeface="Meiryo UI"/>
              </a:rPr>
              <a:t>切り出し後に新・旧システムは独立して動く</a:t>
            </a:r>
            <a:endParaRPr lang="en-US" altLang="ja-JP" sz="2000" dirty="0">
              <a:solidFill>
                <a:srgbClr val="000000"/>
              </a:solidFill>
              <a:latin typeface="Meiryo UI"/>
              <a:ea typeface="Meiryo UI"/>
            </a:endParaRPr>
          </a:p>
          <a:p>
            <a:pPr defTabSz="288000"/>
            <a:r>
              <a:rPr lang="ja-JP" altLang="en-US" sz="2000" dirty="0">
                <a:solidFill>
                  <a:srgbClr val="000000"/>
                </a:solidFill>
                <a:latin typeface="Meiryo UI"/>
                <a:ea typeface="Meiryo UI"/>
              </a:rPr>
              <a:t>⇒グルーコードの箇所で依存関係は切れ，</a:t>
            </a:r>
            <a:br>
              <a:rPr lang="en-US" altLang="ja-JP" sz="2000" dirty="0">
                <a:solidFill>
                  <a:srgbClr val="000000"/>
                </a:solidFill>
                <a:latin typeface="Meiryo UI"/>
                <a:ea typeface="Meiryo UI"/>
              </a:rPr>
            </a:br>
            <a:r>
              <a:rPr lang="ja-JP" altLang="en-US" sz="2000" dirty="0">
                <a:solidFill>
                  <a:srgbClr val="000000"/>
                </a:solidFill>
                <a:latin typeface="Meiryo UI"/>
                <a:ea typeface="Meiryo UI"/>
              </a:rPr>
              <a:t>　　影響範囲が小さくなる</a:t>
            </a:r>
          </a:p>
        </p:txBody>
      </p:sp>
      <p:sp>
        <p:nvSpPr>
          <p:cNvPr id="58" name="テキスト ボックス 57">
            <a:extLst>
              <a:ext uri="{FF2B5EF4-FFF2-40B4-BE49-F238E27FC236}">
                <a16:creationId xmlns:a16="http://schemas.microsoft.com/office/drawing/2014/main" id="{07A256E4-6EF8-AD3D-2D45-D5C613DBF06F}"/>
              </a:ext>
            </a:extLst>
          </p:cNvPr>
          <p:cNvSpPr txBox="1"/>
          <p:nvPr/>
        </p:nvSpPr>
        <p:spPr>
          <a:xfrm>
            <a:off x="370800" y="6276501"/>
            <a:ext cx="11290490" cy="523220"/>
          </a:xfrm>
          <a:prstGeom prst="rect">
            <a:avLst/>
          </a:prstGeom>
          <a:noFill/>
        </p:spPr>
        <p:txBody>
          <a:bodyPr wrap="square">
            <a:spAutoFit/>
          </a:bodyPr>
          <a:lstStyle/>
          <a:p>
            <a:r>
              <a:rPr lang="en-US" altLang="ja-JP" sz="1400" dirty="0">
                <a:solidFill>
                  <a:srgbClr val="000000"/>
                </a:solidFill>
                <a:latin typeface="Arial"/>
                <a:ea typeface="Meiryo UI"/>
              </a:rPr>
              <a:t>[3] </a:t>
            </a:r>
            <a:r>
              <a:rPr lang="ja-JP" altLang="en-US" sz="1400" dirty="0">
                <a:solidFill>
                  <a:srgbClr val="000000"/>
                </a:solidFill>
                <a:latin typeface="Arial"/>
                <a:ea typeface="Meiryo UI"/>
              </a:rPr>
              <a:t>早瀬康裕ら</a:t>
            </a:r>
            <a:r>
              <a:rPr lang="en-US" altLang="ja-JP" sz="1400" dirty="0">
                <a:solidFill>
                  <a:srgbClr val="000000"/>
                </a:solidFill>
                <a:latin typeface="Arial"/>
                <a:ea typeface="Meiryo UI"/>
              </a:rPr>
              <a:t>, “</a:t>
            </a:r>
            <a:r>
              <a:rPr lang="ja-JP" altLang="en-US" sz="1400" dirty="0">
                <a:solidFill>
                  <a:srgbClr val="000000"/>
                </a:solidFill>
                <a:latin typeface="Arial"/>
                <a:ea typeface="Meiryo UI"/>
              </a:rPr>
              <a:t>影響波及解析を利用した保守作業の労力見積り に用いるメトリックスの提案</a:t>
            </a:r>
            <a:r>
              <a:rPr lang="en-US" altLang="ja-JP" sz="1400" dirty="0">
                <a:solidFill>
                  <a:srgbClr val="000000"/>
                </a:solidFill>
                <a:latin typeface="Arial"/>
                <a:ea typeface="Meiryo UI"/>
              </a:rPr>
              <a:t>”, </a:t>
            </a:r>
            <a:r>
              <a:rPr lang="ja-JP" altLang="en-US" sz="1400" dirty="0">
                <a:solidFill>
                  <a:srgbClr val="000000"/>
                </a:solidFill>
                <a:latin typeface="Arial"/>
                <a:ea typeface="Meiryo UI"/>
              </a:rPr>
              <a:t>電子情報通信学会論文誌 </a:t>
            </a:r>
            <a:r>
              <a:rPr lang="en-US" altLang="ja-JP" sz="1400" dirty="0">
                <a:solidFill>
                  <a:srgbClr val="000000"/>
                </a:solidFill>
                <a:latin typeface="Arial"/>
                <a:ea typeface="Meiryo UI"/>
              </a:rPr>
              <a:t>D, Vol.J90-D, No.10(2007), pp. 2736–2745. </a:t>
            </a:r>
            <a:endParaRPr lang="ja-JP" altLang="en-US" sz="1400" dirty="0">
              <a:solidFill>
                <a:srgbClr val="000000"/>
              </a:solidFill>
              <a:latin typeface="Arial"/>
              <a:ea typeface="Meiryo UI"/>
            </a:endParaRPr>
          </a:p>
        </p:txBody>
      </p:sp>
      <p:sp>
        <p:nvSpPr>
          <p:cNvPr id="3" name="スライド番号プレースホルダー 2">
            <a:extLst>
              <a:ext uri="{FF2B5EF4-FFF2-40B4-BE49-F238E27FC236}">
                <a16:creationId xmlns:a16="http://schemas.microsoft.com/office/drawing/2014/main" id="{4D934CB7-4174-BCE8-4ABE-FA4EFCA703FC}"/>
              </a:ext>
            </a:extLst>
          </p:cNvPr>
          <p:cNvSpPr>
            <a:spLocks noGrp="1"/>
          </p:cNvSpPr>
          <p:nvPr>
            <p:ph type="sldNum" sz="quarter" idx="4"/>
          </p:nvPr>
        </p:nvSpPr>
        <p:spPr/>
        <p:txBody>
          <a:bodyPr/>
          <a:lstStyle/>
          <a:p>
            <a:fld id="{DDF0A04B-3F96-455C-AC58-511E5C06C175}" type="slidenum">
              <a:rPr lang="ja-JP" altLang="en-US" smtClean="0"/>
              <a:pPr/>
              <a:t>70</a:t>
            </a:fld>
            <a:endParaRPr lang="ja-JP" altLang="en-US" dirty="0"/>
          </a:p>
        </p:txBody>
      </p:sp>
    </p:spTree>
    <p:extLst>
      <p:ext uri="{BB962C8B-B14F-4D97-AF65-F5344CB8AC3E}">
        <p14:creationId xmlns:p14="http://schemas.microsoft.com/office/powerpoint/2010/main" val="30346838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F38CB5-715D-8513-A989-EAC57B8588B5}"/>
              </a:ext>
            </a:extLst>
          </p:cNvPr>
          <p:cNvSpPr>
            <a:spLocks noGrp="1"/>
          </p:cNvSpPr>
          <p:nvPr>
            <p:ph type="title"/>
          </p:nvPr>
        </p:nvSpPr>
        <p:spPr/>
        <p:txBody>
          <a:bodyPr/>
          <a:lstStyle/>
          <a:p>
            <a:r>
              <a:rPr kumimoji="1" lang="ja-JP" altLang="en-US" dirty="0"/>
              <a:t>「ステップ</a:t>
            </a:r>
            <a:r>
              <a:rPr lang="ja-JP" altLang="en-US" dirty="0"/>
              <a:t>３</a:t>
            </a:r>
            <a:r>
              <a:rPr kumimoji="1" lang="ja-JP" altLang="en-US" dirty="0"/>
              <a:t>：</a:t>
            </a:r>
            <a:r>
              <a:rPr lang="ja-JP" altLang="en-US" dirty="0"/>
              <a:t>効果試算」</a:t>
            </a:r>
            <a:r>
              <a:rPr kumimoji="1" lang="ja-JP" altLang="en-US" dirty="0"/>
              <a:t>の見積方法（</a:t>
            </a:r>
            <a:r>
              <a:rPr kumimoji="1" lang="en-US" altLang="ja-JP" dirty="0"/>
              <a:t>1/2</a:t>
            </a:r>
            <a:r>
              <a:rPr kumimoji="1" lang="ja-JP" altLang="en-US" dirty="0"/>
              <a:t>）</a:t>
            </a:r>
          </a:p>
        </p:txBody>
      </p:sp>
      <p:sp>
        <p:nvSpPr>
          <p:cNvPr id="4" name="コンテンツ プレースホルダー 3">
            <a:extLst>
              <a:ext uri="{FF2B5EF4-FFF2-40B4-BE49-F238E27FC236}">
                <a16:creationId xmlns:a16="http://schemas.microsoft.com/office/drawing/2014/main" id="{7516B086-35EF-0839-A4DF-D628008EC86E}"/>
              </a:ext>
            </a:extLst>
          </p:cNvPr>
          <p:cNvSpPr>
            <a:spLocks noGrp="1"/>
          </p:cNvSpPr>
          <p:nvPr>
            <p:ph idx="10"/>
          </p:nvPr>
        </p:nvSpPr>
        <p:spPr/>
        <p:txBody>
          <a:bodyPr>
            <a:normAutofit lnSpcReduction="10000"/>
          </a:bodyPr>
          <a:lstStyle/>
          <a:p>
            <a:r>
              <a:rPr lang="ja-JP" altLang="en-US" sz="2400" dirty="0"/>
              <a:t>グルーコードを介した通信による影響範囲の削減量に比例して，段階的再構築の効果を試算する．</a:t>
            </a:r>
          </a:p>
          <a:p>
            <a:endParaRPr lang="ja-JP" altLang="en-US" sz="2400" dirty="0"/>
          </a:p>
          <a:p>
            <a:endParaRPr kumimoji="1" lang="ja-JP" altLang="en-US" dirty="0"/>
          </a:p>
        </p:txBody>
      </p:sp>
      <p:cxnSp>
        <p:nvCxnSpPr>
          <p:cNvPr id="86" name="直線コネクタ 85">
            <a:extLst>
              <a:ext uri="{FF2B5EF4-FFF2-40B4-BE49-F238E27FC236}">
                <a16:creationId xmlns:a16="http://schemas.microsoft.com/office/drawing/2014/main" id="{3389E07A-B1FA-C769-9093-D1D9432F7503}"/>
              </a:ext>
            </a:extLst>
          </p:cNvPr>
          <p:cNvCxnSpPr>
            <a:cxnSpLocks/>
          </p:cNvCxnSpPr>
          <p:nvPr/>
        </p:nvCxnSpPr>
        <p:spPr>
          <a:xfrm flipH="1">
            <a:off x="6096000" y="2059688"/>
            <a:ext cx="2" cy="4528517"/>
          </a:xfrm>
          <a:prstGeom prst="line">
            <a:avLst/>
          </a:prstGeom>
          <a:noFill/>
          <a:ln w="3175" cap="flat" cmpd="sng" algn="ctr">
            <a:solidFill>
              <a:srgbClr val="FFFFFF">
                <a:lumMod val="65000"/>
              </a:srgbClr>
            </a:solidFill>
            <a:prstDash val="solid"/>
          </a:ln>
          <a:effectLst/>
        </p:spPr>
      </p:cxnSp>
      <p:sp>
        <p:nvSpPr>
          <p:cNvPr id="87" name="吹き出し: 角を丸めた四角形 21">
            <a:extLst>
              <a:ext uri="{FF2B5EF4-FFF2-40B4-BE49-F238E27FC236}">
                <a16:creationId xmlns:a16="http://schemas.microsoft.com/office/drawing/2014/main" id="{38422052-381F-B5A3-DE68-C28E08C27130}"/>
              </a:ext>
            </a:extLst>
          </p:cNvPr>
          <p:cNvSpPr/>
          <p:nvPr/>
        </p:nvSpPr>
        <p:spPr>
          <a:xfrm>
            <a:off x="6174616" y="1736922"/>
            <a:ext cx="5733371" cy="4851283"/>
          </a:xfrm>
          <a:prstGeom prst="wedgeRoundRectCallout">
            <a:avLst>
              <a:gd name="adj1" fmla="val -57667"/>
              <a:gd name="adj2" fmla="val -102"/>
              <a:gd name="adj3" fmla="val 16667"/>
            </a:avLst>
          </a:prstGeom>
          <a:solidFill>
            <a:srgbClr val="FFFFFF"/>
          </a:solidFill>
          <a:ln w="25400" cap="flat" cmpd="sng" algn="ctr">
            <a:solidFill>
              <a:srgbClr val="0072BC"/>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sp>
        <p:nvSpPr>
          <p:cNvPr id="88" name="正方形/長方形 87">
            <a:extLst>
              <a:ext uri="{FF2B5EF4-FFF2-40B4-BE49-F238E27FC236}">
                <a16:creationId xmlns:a16="http://schemas.microsoft.com/office/drawing/2014/main" id="{625B4216-F903-3C06-27AB-89EABAE59554}"/>
              </a:ext>
            </a:extLst>
          </p:cNvPr>
          <p:cNvSpPr/>
          <p:nvPr/>
        </p:nvSpPr>
        <p:spPr>
          <a:xfrm>
            <a:off x="462075" y="2862120"/>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A</a:t>
            </a:r>
            <a:endParaRPr kumimoji="0" lang="ja-JP" altLang="en-US" sz="1400" kern="0" dirty="0" err="1">
              <a:solidFill>
                <a:srgbClr val="000000"/>
              </a:solidFill>
              <a:latin typeface="Arial"/>
              <a:ea typeface="Meiryo UI"/>
            </a:endParaRPr>
          </a:p>
        </p:txBody>
      </p:sp>
      <p:sp>
        <p:nvSpPr>
          <p:cNvPr id="89" name="正方形/長方形 88">
            <a:extLst>
              <a:ext uri="{FF2B5EF4-FFF2-40B4-BE49-F238E27FC236}">
                <a16:creationId xmlns:a16="http://schemas.microsoft.com/office/drawing/2014/main" id="{9F6EBF29-6EF3-8752-C723-5F979759955A}"/>
              </a:ext>
            </a:extLst>
          </p:cNvPr>
          <p:cNvSpPr/>
          <p:nvPr/>
        </p:nvSpPr>
        <p:spPr>
          <a:xfrm>
            <a:off x="1289260" y="2870282"/>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B</a:t>
            </a:r>
            <a:endParaRPr kumimoji="0" lang="ja-JP" altLang="en-US" sz="1400" kern="0" dirty="0" err="1">
              <a:solidFill>
                <a:srgbClr val="000000"/>
              </a:solidFill>
              <a:latin typeface="Arial"/>
              <a:ea typeface="Meiryo UI"/>
            </a:endParaRPr>
          </a:p>
        </p:txBody>
      </p:sp>
      <p:sp>
        <p:nvSpPr>
          <p:cNvPr id="90" name="正方形/長方形 89">
            <a:extLst>
              <a:ext uri="{FF2B5EF4-FFF2-40B4-BE49-F238E27FC236}">
                <a16:creationId xmlns:a16="http://schemas.microsoft.com/office/drawing/2014/main" id="{02423AFC-F682-8FE8-64BB-3B888118B70B}"/>
              </a:ext>
            </a:extLst>
          </p:cNvPr>
          <p:cNvSpPr/>
          <p:nvPr/>
        </p:nvSpPr>
        <p:spPr>
          <a:xfrm>
            <a:off x="2142210" y="247783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C</a:t>
            </a:r>
            <a:endParaRPr kumimoji="0" lang="ja-JP" altLang="en-US" sz="1400" kern="0" dirty="0" err="1">
              <a:solidFill>
                <a:srgbClr val="000000"/>
              </a:solidFill>
              <a:latin typeface="Arial"/>
              <a:ea typeface="Meiryo UI"/>
            </a:endParaRPr>
          </a:p>
        </p:txBody>
      </p:sp>
      <p:sp>
        <p:nvSpPr>
          <p:cNvPr id="91" name="正方形/長方形 90">
            <a:extLst>
              <a:ext uri="{FF2B5EF4-FFF2-40B4-BE49-F238E27FC236}">
                <a16:creationId xmlns:a16="http://schemas.microsoft.com/office/drawing/2014/main" id="{2916517D-7FFF-2311-5107-786DDA88B0A7}"/>
              </a:ext>
            </a:extLst>
          </p:cNvPr>
          <p:cNvSpPr/>
          <p:nvPr/>
        </p:nvSpPr>
        <p:spPr>
          <a:xfrm>
            <a:off x="3002383" y="247783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E</a:t>
            </a:r>
            <a:endParaRPr kumimoji="0" lang="ja-JP" altLang="en-US" sz="1400" kern="0" dirty="0" err="1">
              <a:solidFill>
                <a:srgbClr val="000000"/>
              </a:solidFill>
              <a:latin typeface="Arial"/>
              <a:ea typeface="Meiryo UI"/>
            </a:endParaRPr>
          </a:p>
        </p:txBody>
      </p:sp>
      <p:sp>
        <p:nvSpPr>
          <p:cNvPr id="92" name="正方形/長方形 91">
            <a:extLst>
              <a:ext uri="{FF2B5EF4-FFF2-40B4-BE49-F238E27FC236}">
                <a16:creationId xmlns:a16="http://schemas.microsoft.com/office/drawing/2014/main" id="{8BC772E3-2E86-4E09-E0A5-79BEE9F0A507}"/>
              </a:ext>
            </a:extLst>
          </p:cNvPr>
          <p:cNvSpPr/>
          <p:nvPr/>
        </p:nvSpPr>
        <p:spPr>
          <a:xfrm>
            <a:off x="2140250" y="332374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D</a:t>
            </a:r>
            <a:endParaRPr kumimoji="0" lang="ja-JP" altLang="en-US" sz="1400" kern="0" dirty="0" err="1">
              <a:solidFill>
                <a:srgbClr val="000000"/>
              </a:solidFill>
              <a:latin typeface="Arial"/>
              <a:ea typeface="Meiryo UI"/>
            </a:endParaRPr>
          </a:p>
        </p:txBody>
      </p:sp>
      <p:cxnSp>
        <p:nvCxnSpPr>
          <p:cNvPr id="93" name="直線矢印コネクタ 92">
            <a:extLst>
              <a:ext uri="{FF2B5EF4-FFF2-40B4-BE49-F238E27FC236}">
                <a16:creationId xmlns:a16="http://schemas.microsoft.com/office/drawing/2014/main" id="{D8445A08-036A-463D-BA46-1F2DC091517E}"/>
              </a:ext>
            </a:extLst>
          </p:cNvPr>
          <p:cNvCxnSpPr>
            <a:cxnSpLocks/>
            <a:stCxn id="88" idx="3"/>
            <a:endCxn id="89" idx="1"/>
          </p:cNvCxnSpPr>
          <p:nvPr/>
        </p:nvCxnSpPr>
        <p:spPr>
          <a:xfrm>
            <a:off x="1100704" y="3094349"/>
            <a:ext cx="188556" cy="8162"/>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94" name="直線矢印コネクタ 93">
            <a:extLst>
              <a:ext uri="{FF2B5EF4-FFF2-40B4-BE49-F238E27FC236}">
                <a16:creationId xmlns:a16="http://schemas.microsoft.com/office/drawing/2014/main" id="{C9D9DC18-DAA6-273B-75F6-5D95C8D216B3}"/>
              </a:ext>
            </a:extLst>
          </p:cNvPr>
          <p:cNvCxnSpPr>
            <a:cxnSpLocks/>
            <a:stCxn id="89" idx="3"/>
            <a:endCxn id="90" idx="1"/>
          </p:cNvCxnSpPr>
          <p:nvPr/>
        </p:nvCxnSpPr>
        <p:spPr>
          <a:xfrm flipV="1">
            <a:off x="1927889" y="2710064"/>
            <a:ext cx="214321" cy="392447"/>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95" name="直線矢印コネクタ 94">
            <a:extLst>
              <a:ext uri="{FF2B5EF4-FFF2-40B4-BE49-F238E27FC236}">
                <a16:creationId xmlns:a16="http://schemas.microsoft.com/office/drawing/2014/main" id="{3A504657-0DB8-E41E-F6B5-5B06300AD893}"/>
              </a:ext>
            </a:extLst>
          </p:cNvPr>
          <p:cNvCxnSpPr>
            <a:cxnSpLocks/>
            <a:stCxn id="89" idx="3"/>
            <a:endCxn id="92" idx="1"/>
          </p:cNvCxnSpPr>
          <p:nvPr/>
        </p:nvCxnSpPr>
        <p:spPr>
          <a:xfrm>
            <a:off x="1927889" y="3102511"/>
            <a:ext cx="212361" cy="453463"/>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96" name="直線矢印コネクタ 95">
            <a:extLst>
              <a:ext uri="{FF2B5EF4-FFF2-40B4-BE49-F238E27FC236}">
                <a16:creationId xmlns:a16="http://schemas.microsoft.com/office/drawing/2014/main" id="{8147948A-9EC4-63CC-E707-6CB826E07ABB}"/>
              </a:ext>
            </a:extLst>
          </p:cNvPr>
          <p:cNvCxnSpPr>
            <a:cxnSpLocks/>
            <a:stCxn id="90" idx="3"/>
            <a:endCxn id="91" idx="1"/>
          </p:cNvCxnSpPr>
          <p:nvPr/>
        </p:nvCxnSpPr>
        <p:spPr>
          <a:xfrm>
            <a:off x="2780839" y="2710064"/>
            <a:ext cx="221544" cy="0"/>
          </a:xfrm>
          <a:prstGeom prst="straightConnector1">
            <a:avLst/>
          </a:prstGeom>
          <a:noFill/>
          <a:ln w="19050" cap="flat" cmpd="sng" algn="ctr">
            <a:solidFill>
              <a:srgbClr val="000000">
                <a:shade val="95000"/>
                <a:satMod val="105000"/>
              </a:srgbClr>
            </a:solidFill>
            <a:prstDash val="solid"/>
            <a:tailEnd type="triangle"/>
          </a:ln>
          <a:effectLst/>
        </p:spPr>
      </p:cxnSp>
      <p:sp>
        <p:nvSpPr>
          <p:cNvPr id="97" name="正方形/長方形 96">
            <a:extLst>
              <a:ext uri="{FF2B5EF4-FFF2-40B4-BE49-F238E27FC236}">
                <a16:creationId xmlns:a16="http://schemas.microsoft.com/office/drawing/2014/main" id="{D031084E-4B7F-C9CF-F578-6E6FAAE90E7B}"/>
              </a:ext>
            </a:extLst>
          </p:cNvPr>
          <p:cNvSpPr/>
          <p:nvPr/>
        </p:nvSpPr>
        <p:spPr>
          <a:xfrm>
            <a:off x="2525241" y="5283161"/>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A</a:t>
            </a:r>
            <a:endParaRPr kumimoji="0" lang="ja-JP" altLang="en-US" sz="1400" kern="0" dirty="0" err="1">
              <a:solidFill>
                <a:srgbClr val="000000"/>
              </a:solidFill>
              <a:latin typeface="Arial"/>
              <a:ea typeface="Meiryo UI"/>
            </a:endParaRPr>
          </a:p>
        </p:txBody>
      </p:sp>
      <p:sp>
        <p:nvSpPr>
          <p:cNvPr id="98" name="正方形/長方形 97">
            <a:extLst>
              <a:ext uri="{FF2B5EF4-FFF2-40B4-BE49-F238E27FC236}">
                <a16:creationId xmlns:a16="http://schemas.microsoft.com/office/drawing/2014/main" id="{4C2C2056-95C7-7FD2-B028-E2D0D74009E5}"/>
              </a:ext>
            </a:extLst>
          </p:cNvPr>
          <p:cNvSpPr/>
          <p:nvPr/>
        </p:nvSpPr>
        <p:spPr>
          <a:xfrm>
            <a:off x="3352426" y="5291323"/>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B</a:t>
            </a:r>
            <a:endParaRPr kumimoji="0" lang="ja-JP" altLang="en-US" sz="1400" kern="0" dirty="0" err="1">
              <a:solidFill>
                <a:srgbClr val="000000"/>
              </a:solidFill>
              <a:latin typeface="Arial"/>
              <a:ea typeface="Meiryo UI"/>
            </a:endParaRPr>
          </a:p>
        </p:txBody>
      </p:sp>
      <p:sp>
        <p:nvSpPr>
          <p:cNvPr id="99" name="正方形/長方形 98">
            <a:extLst>
              <a:ext uri="{FF2B5EF4-FFF2-40B4-BE49-F238E27FC236}">
                <a16:creationId xmlns:a16="http://schemas.microsoft.com/office/drawing/2014/main" id="{256F7A2D-48D3-523F-0234-C3AE3DFC181C}"/>
              </a:ext>
            </a:extLst>
          </p:cNvPr>
          <p:cNvSpPr/>
          <p:nvPr/>
        </p:nvSpPr>
        <p:spPr>
          <a:xfrm>
            <a:off x="4216139" y="4438017"/>
            <a:ext cx="638629" cy="464457"/>
          </a:xfrm>
          <a:prstGeom prst="rect">
            <a:avLst/>
          </a:prstGeom>
          <a:solidFill>
            <a:srgbClr val="0072BC"/>
          </a:solidFill>
          <a:ln w="25400" cap="flat" cmpd="sng" algn="ctr">
            <a:solidFill>
              <a:srgbClr val="6785C1">
                <a:lumMod val="75000"/>
              </a:srgbClr>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Arial"/>
                <a:ea typeface="Meiryo UI"/>
              </a:rPr>
              <a:t>C</a:t>
            </a:r>
            <a:endParaRPr kumimoji="0" lang="ja-JP" altLang="en-US" sz="1400" b="0" i="0" u="none" strike="noStrike" kern="0" cap="none" spc="0" normalizeH="0" baseline="0" noProof="0" dirty="0" err="1">
              <a:ln>
                <a:noFill/>
              </a:ln>
              <a:solidFill>
                <a:srgbClr val="FFFFFF"/>
              </a:solidFill>
              <a:effectLst/>
              <a:uLnTx/>
              <a:uFillTx/>
              <a:latin typeface="Arial"/>
              <a:ea typeface="Meiryo UI"/>
            </a:endParaRPr>
          </a:p>
        </p:txBody>
      </p:sp>
      <p:sp>
        <p:nvSpPr>
          <p:cNvPr id="100" name="正方形/長方形 99">
            <a:extLst>
              <a:ext uri="{FF2B5EF4-FFF2-40B4-BE49-F238E27FC236}">
                <a16:creationId xmlns:a16="http://schemas.microsoft.com/office/drawing/2014/main" id="{5C2B2AFD-A66E-D225-97E8-98302B3B8C1F}"/>
              </a:ext>
            </a:extLst>
          </p:cNvPr>
          <p:cNvSpPr/>
          <p:nvPr/>
        </p:nvSpPr>
        <p:spPr>
          <a:xfrm>
            <a:off x="5076312" y="4438017"/>
            <a:ext cx="638629" cy="464457"/>
          </a:xfrm>
          <a:prstGeom prst="rect">
            <a:avLst/>
          </a:prstGeom>
          <a:solidFill>
            <a:srgbClr val="0072BC"/>
          </a:solidFill>
          <a:ln w="25400" cap="flat" cmpd="sng" algn="ctr">
            <a:solidFill>
              <a:srgbClr val="6785C1">
                <a:lumMod val="75000"/>
              </a:srgbClr>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Arial"/>
                <a:ea typeface="Meiryo UI"/>
              </a:rPr>
              <a:t>E</a:t>
            </a:r>
            <a:endParaRPr kumimoji="0" lang="ja-JP" altLang="en-US" sz="1400" b="0" i="0" u="none" strike="noStrike" kern="0" cap="none" spc="0" normalizeH="0" baseline="0" noProof="0" dirty="0" err="1">
              <a:ln>
                <a:noFill/>
              </a:ln>
              <a:solidFill>
                <a:srgbClr val="FFFFFF"/>
              </a:solidFill>
              <a:effectLst/>
              <a:uLnTx/>
              <a:uFillTx/>
              <a:latin typeface="Arial"/>
              <a:ea typeface="Meiryo UI"/>
            </a:endParaRPr>
          </a:p>
        </p:txBody>
      </p:sp>
      <p:sp>
        <p:nvSpPr>
          <p:cNvPr id="101" name="正方形/長方形 100">
            <a:extLst>
              <a:ext uri="{FF2B5EF4-FFF2-40B4-BE49-F238E27FC236}">
                <a16:creationId xmlns:a16="http://schemas.microsoft.com/office/drawing/2014/main" id="{2EBA62F7-D02A-73D6-EBE3-EE8F63A11499}"/>
              </a:ext>
            </a:extLst>
          </p:cNvPr>
          <p:cNvSpPr/>
          <p:nvPr/>
        </p:nvSpPr>
        <p:spPr>
          <a:xfrm>
            <a:off x="4203416" y="5744786"/>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en-US" altLang="ja-JP" sz="1400" kern="0" dirty="0">
                <a:solidFill>
                  <a:srgbClr val="000000"/>
                </a:solidFill>
                <a:latin typeface="Arial"/>
                <a:ea typeface="Meiryo UI"/>
              </a:rPr>
              <a:t>D</a:t>
            </a:r>
            <a:endParaRPr kumimoji="0" lang="ja-JP" altLang="en-US" sz="1400" kern="0" dirty="0" err="1">
              <a:solidFill>
                <a:srgbClr val="000000"/>
              </a:solidFill>
              <a:latin typeface="Arial"/>
              <a:ea typeface="Meiryo UI"/>
            </a:endParaRPr>
          </a:p>
        </p:txBody>
      </p:sp>
      <p:cxnSp>
        <p:nvCxnSpPr>
          <p:cNvPr id="102" name="直線矢印コネクタ 101">
            <a:extLst>
              <a:ext uri="{FF2B5EF4-FFF2-40B4-BE49-F238E27FC236}">
                <a16:creationId xmlns:a16="http://schemas.microsoft.com/office/drawing/2014/main" id="{E6231C69-4AC7-FD89-6CEB-D6DFE727F853}"/>
              </a:ext>
            </a:extLst>
          </p:cNvPr>
          <p:cNvCxnSpPr>
            <a:cxnSpLocks/>
            <a:stCxn id="97" idx="3"/>
            <a:endCxn id="98" idx="1"/>
          </p:cNvCxnSpPr>
          <p:nvPr/>
        </p:nvCxnSpPr>
        <p:spPr>
          <a:xfrm>
            <a:off x="3163870" y="5515390"/>
            <a:ext cx="188556" cy="8162"/>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103" name="直線矢印コネクタ 102">
            <a:extLst>
              <a:ext uri="{FF2B5EF4-FFF2-40B4-BE49-F238E27FC236}">
                <a16:creationId xmlns:a16="http://schemas.microsoft.com/office/drawing/2014/main" id="{1CC4EF17-3C49-4962-171A-6872135BD878}"/>
              </a:ext>
            </a:extLst>
          </p:cNvPr>
          <p:cNvCxnSpPr>
            <a:cxnSpLocks/>
            <a:stCxn id="98" idx="3"/>
            <a:endCxn id="101" idx="1"/>
          </p:cNvCxnSpPr>
          <p:nvPr/>
        </p:nvCxnSpPr>
        <p:spPr>
          <a:xfrm>
            <a:off x="3991055" y="5523552"/>
            <a:ext cx="212361" cy="453463"/>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104" name="直線矢印コネクタ 103">
            <a:extLst>
              <a:ext uri="{FF2B5EF4-FFF2-40B4-BE49-F238E27FC236}">
                <a16:creationId xmlns:a16="http://schemas.microsoft.com/office/drawing/2014/main" id="{11897C55-FA9A-3050-4C7A-DA043E15A662}"/>
              </a:ext>
            </a:extLst>
          </p:cNvPr>
          <p:cNvCxnSpPr>
            <a:cxnSpLocks/>
            <a:stCxn id="99" idx="3"/>
            <a:endCxn id="100" idx="1"/>
          </p:cNvCxnSpPr>
          <p:nvPr/>
        </p:nvCxnSpPr>
        <p:spPr>
          <a:xfrm>
            <a:off x="4854768" y="4670246"/>
            <a:ext cx="221544" cy="0"/>
          </a:xfrm>
          <a:prstGeom prst="straightConnector1">
            <a:avLst/>
          </a:prstGeom>
          <a:noFill/>
          <a:ln w="19050" cap="flat" cmpd="sng" algn="ctr">
            <a:solidFill>
              <a:srgbClr val="000000">
                <a:shade val="95000"/>
                <a:satMod val="105000"/>
              </a:srgbClr>
            </a:solidFill>
            <a:prstDash val="solid"/>
            <a:tailEnd type="triangle"/>
          </a:ln>
          <a:effectLst/>
        </p:spPr>
      </p:cxnSp>
      <p:sp>
        <p:nvSpPr>
          <p:cNvPr id="105" name="正方形/長方形 104">
            <a:extLst>
              <a:ext uri="{FF2B5EF4-FFF2-40B4-BE49-F238E27FC236}">
                <a16:creationId xmlns:a16="http://schemas.microsoft.com/office/drawing/2014/main" id="{D362E5C1-DBEE-FD43-DD48-0A2F07164EC1}"/>
              </a:ext>
            </a:extLst>
          </p:cNvPr>
          <p:cNvSpPr/>
          <p:nvPr/>
        </p:nvSpPr>
        <p:spPr>
          <a:xfrm>
            <a:off x="284013" y="2374984"/>
            <a:ext cx="3512942" cy="1499034"/>
          </a:xfrm>
          <a:prstGeom prst="rect">
            <a:avLst/>
          </a:prstGeom>
          <a:noFill/>
          <a:ln w="3175"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106" name="正方形/長方形 105">
            <a:extLst>
              <a:ext uri="{FF2B5EF4-FFF2-40B4-BE49-F238E27FC236}">
                <a16:creationId xmlns:a16="http://schemas.microsoft.com/office/drawing/2014/main" id="{C195493F-29E4-B262-DA10-DF5508B8D8A0}"/>
              </a:ext>
            </a:extLst>
          </p:cNvPr>
          <p:cNvSpPr/>
          <p:nvPr/>
        </p:nvSpPr>
        <p:spPr>
          <a:xfrm>
            <a:off x="2340764" y="5205507"/>
            <a:ext cx="3512942" cy="1145500"/>
          </a:xfrm>
          <a:prstGeom prst="rect">
            <a:avLst/>
          </a:prstGeom>
          <a:noFill/>
          <a:ln w="3175"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107" name="正方形/長方形 106">
            <a:extLst>
              <a:ext uri="{FF2B5EF4-FFF2-40B4-BE49-F238E27FC236}">
                <a16:creationId xmlns:a16="http://schemas.microsoft.com/office/drawing/2014/main" id="{6B707A49-6A17-4AA2-A7BE-A5B4AAAA0DB8}"/>
              </a:ext>
            </a:extLst>
          </p:cNvPr>
          <p:cNvSpPr/>
          <p:nvPr/>
        </p:nvSpPr>
        <p:spPr>
          <a:xfrm>
            <a:off x="4099195" y="4260925"/>
            <a:ext cx="1765274" cy="820586"/>
          </a:xfrm>
          <a:prstGeom prst="rect">
            <a:avLst/>
          </a:prstGeom>
          <a:noFill/>
          <a:ln w="19050" cap="flat" cmpd="sng" algn="ctr">
            <a:solidFill>
              <a:srgbClr val="D76B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endParaRPr kumimoji="0" lang="ja-JP" altLang="en-US" sz="1400" kern="0" dirty="0" err="1">
              <a:solidFill>
                <a:srgbClr val="000000"/>
              </a:solidFill>
              <a:latin typeface="Arial"/>
              <a:ea typeface="Meiryo UI"/>
            </a:endParaRPr>
          </a:p>
        </p:txBody>
      </p:sp>
      <p:sp>
        <p:nvSpPr>
          <p:cNvPr id="108" name="正方形/長方形 107">
            <a:extLst>
              <a:ext uri="{FF2B5EF4-FFF2-40B4-BE49-F238E27FC236}">
                <a16:creationId xmlns:a16="http://schemas.microsoft.com/office/drawing/2014/main" id="{7202A145-CFE2-8FB0-6921-2C4D45CFBF50}"/>
              </a:ext>
            </a:extLst>
          </p:cNvPr>
          <p:cNvSpPr/>
          <p:nvPr/>
        </p:nvSpPr>
        <p:spPr>
          <a:xfrm>
            <a:off x="3339845" y="4448157"/>
            <a:ext cx="638629" cy="464457"/>
          </a:xfrm>
          <a:prstGeom prst="rect">
            <a:avLst/>
          </a:prstGeom>
          <a:solidFill>
            <a:srgbClr val="FFFFFF"/>
          </a:solidFill>
          <a:ln w="25400" cap="flat" cmpd="sng" algn="ctr">
            <a:solidFill>
              <a:srgbClr val="000000"/>
            </a:solidFill>
            <a:prstDash val="sysDot"/>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defRPr/>
            </a:pPr>
            <a:r>
              <a:rPr kumimoji="0" lang="ja-JP" altLang="en-US" sz="1400" kern="0" dirty="0">
                <a:solidFill>
                  <a:srgbClr val="000000"/>
                </a:solidFill>
                <a:latin typeface="Arial"/>
                <a:ea typeface="Meiryo UI"/>
              </a:rPr>
              <a:t>グルーコード</a:t>
            </a:r>
          </a:p>
        </p:txBody>
      </p:sp>
      <p:cxnSp>
        <p:nvCxnSpPr>
          <p:cNvPr id="109" name="直線矢印コネクタ 108">
            <a:extLst>
              <a:ext uri="{FF2B5EF4-FFF2-40B4-BE49-F238E27FC236}">
                <a16:creationId xmlns:a16="http://schemas.microsoft.com/office/drawing/2014/main" id="{0ED10C9A-D484-8B20-C492-10A6D4F9092E}"/>
              </a:ext>
            </a:extLst>
          </p:cNvPr>
          <p:cNvCxnSpPr>
            <a:cxnSpLocks/>
            <a:stCxn id="98" idx="0"/>
            <a:endCxn id="108" idx="2"/>
          </p:cNvCxnSpPr>
          <p:nvPr/>
        </p:nvCxnSpPr>
        <p:spPr>
          <a:xfrm flipH="1" flipV="1">
            <a:off x="3659160" y="4912614"/>
            <a:ext cx="12581" cy="378709"/>
          </a:xfrm>
          <a:prstGeom prst="straightConnector1">
            <a:avLst/>
          </a:prstGeom>
          <a:noFill/>
          <a:ln w="19050" cap="flat" cmpd="sng" algn="ctr">
            <a:solidFill>
              <a:srgbClr val="000000">
                <a:shade val="95000"/>
                <a:satMod val="105000"/>
              </a:srgbClr>
            </a:solidFill>
            <a:prstDash val="dash"/>
            <a:tailEnd type="triangle"/>
          </a:ln>
          <a:effectLst/>
        </p:spPr>
      </p:cxnSp>
      <p:cxnSp>
        <p:nvCxnSpPr>
          <p:cNvPr id="110" name="直線矢印コネクタ 109">
            <a:extLst>
              <a:ext uri="{FF2B5EF4-FFF2-40B4-BE49-F238E27FC236}">
                <a16:creationId xmlns:a16="http://schemas.microsoft.com/office/drawing/2014/main" id="{153852D3-042B-8236-4BFB-A8B974F14985}"/>
              </a:ext>
            </a:extLst>
          </p:cNvPr>
          <p:cNvCxnSpPr>
            <a:cxnSpLocks/>
            <a:stCxn id="108" idx="3"/>
            <a:endCxn id="99" idx="1"/>
          </p:cNvCxnSpPr>
          <p:nvPr/>
        </p:nvCxnSpPr>
        <p:spPr>
          <a:xfrm flipV="1">
            <a:off x="3978474" y="4670246"/>
            <a:ext cx="237665" cy="10140"/>
          </a:xfrm>
          <a:prstGeom prst="straightConnector1">
            <a:avLst/>
          </a:prstGeom>
          <a:noFill/>
          <a:ln w="19050" cap="flat" cmpd="sng" algn="ctr">
            <a:solidFill>
              <a:srgbClr val="000000">
                <a:shade val="95000"/>
                <a:satMod val="105000"/>
              </a:srgbClr>
            </a:solidFill>
            <a:prstDash val="dash"/>
            <a:tailEnd type="triangle"/>
          </a:ln>
          <a:effectLst/>
        </p:spPr>
      </p:cxnSp>
      <mc:AlternateContent xmlns:mc="http://schemas.openxmlformats.org/markup-compatibility/2006" xmlns:a14="http://schemas.microsoft.com/office/drawing/2010/main">
        <mc:Choice Requires="a14">
          <p:sp>
            <p:nvSpPr>
              <p:cNvPr id="111" name="テキスト ボックス 110">
                <a:extLst>
                  <a:ext uri="{FF2B5EF4-FFF2-40B4-BE49-F238E27FC236}">
                    <a16:creationId xmlns:a16="http://schemas.microsoft.com/office/drawing/2014/main" id="{146E7883-E38E-128C-8317-BCDE815411D6}"/>
                  </a:ext>
                </a:extLst>
              </p:cNvPr>
              <p:cNvSpPr txBox="1"/>
              <p:nvPr/>
            </p:nvSpPr>
            <p:spPr>
              <a:xfrm>
                <a:off x="6524659" y="1854495"/>
                <a:ext cx="5009350" cy="4679064"/>
              </a:xfrm>
              <a:prstGeom prst="rect">
                <a:avLst/>
              </a:prstGeom>
              <a:noFill/>
            </p:spPr>
            <p:txBody>
              <a:bodyPr wrap="square" lIns="0" rIns="0" rtlCol="0">
                <a:noAutofit/>
              </a:bodyPr>
              <a:lstStyle/>
              <a:p>
                <a:pPr defTabSz="288000"/>
                <a:r>
                  <a:rPr lang="ja-JP" altLang="en-US" sz="2400" b="1" dirty="0">
                    <a:solidFill>
                      <a:srgbClr val="0072BC"/>
                    </a:solidFill>
                    <a:latin typeface="Meiryo UI"/>
                    <a:ea typeface="Meiryo UI"/>
                  </a:rPr>
                  <a:t>影響範囲の削減率</a:t>
                </a:r>
                <a:r>
                  <a:rPr lang="en-US" altLang="ja-JP" sz="2400" b="1" dirty="0">
                    <a:solidFill>
                      <a:srgbClr val="0072BC"/>
                    </a:solidFill>
                    <a:latin typeface="Meiryo UI"/>
                    <a:ea typeface="Meiryo UI"/>
                  </a:rPr>
                  <a:t>R</a:t>
                </a:r>
                <a:r>
                  <a:rPr lang="ja-JP" altLang="en-US" sz="2400" b="1" dirty="0">
                    <a:solidFill>
                      <a:srgbClr val="0072BC"/>
                    </a:solidFill>
                    <a:latin typeface="Meiryo UI"/>
                    <a:ea typeface="Meiryo UI"/>
                  </a:rPr>
                  <a:t>を求める式</a:t>
                </a:r>
                <a:endParaRPr lang="en-US" altLang="ja-JP" sz="2400" b="1" dirty="0">
                  <a:solidFill>
                    <a:srgbClr val="0072BC"/>
                  </a:solidFill>
                  <a:latin typeface="Meiryo UI"/>
                  <a:ea typeface="Meiryo UI"/>
                </a:endParaRPr>
              </a:p>
              <a:p>
                <a:pPr defTabSz="288000"/>
                <a:endParaRPr lang="en-US" altLang="ja-JP" sz="2800" b="1" dirty="0">
                  <a:solidFill>
                    <a:srgbClr val="0072BC"/>
                  </a:solidFill>
                  <a:latin typeface="Meiryo UI"/>
                  <a:ea typeface="Meiryo UI"/>
                </a:endParaRPr>
              </a:p>
              <a:p>
                <a:pPr defTabSz="288000"/>
                <a14:m>
                  <m:oMathPara xmlns:m="http://schemas.openxmlformats.org/officeDocument/2006/math">
                    <m:oMathParaPr>
                      <m:jc m:val="centerGroup"/>
                    </m:oMathParaPr>
                    <m:oMath xmlns:m="http://schemas.openxmlformats.org/officeDocument/2006/math">
                      <m:r>
                        <m:rPr>
                          <m:sty m:val="p"/>
                        </m:rPr>
                        <a:rPr lang="en-US" altLang="ja-JP" sz="2400" b="1" i="1" dirty="0">
                          <a:solidFill>
                            <a:srgbClr val="000000"/>
                          </a:solidFill>
                          <a:latin typeface="Cambria Math" panose="02040503050406030204" pitchFamily="18" charset="0"/>
                        </a:rPr>
                        <m:t>R</m:t>
                      </m:r>
                      <m:r>
                        <a:rPr lang="en-US" altLang="ja-JP" sz="2400" i="1" dirty="0" smtClean="0">
                          <a:solidFill>
                            <a:srgbClr val="000000"/>
                          </a:solidFill>
                          <a:latin typeface="Cambria Math" panose="02040503050406030204" pitchFamily="18" charset="0"/>
                          <a:ea typeface="Cambria Math" panose="02040503050406030204" pitchFamily="18" charset="0"/>
                        </a:rPr>
                        <m:t>=</m:t>
                      </m:r>
                      <m:r>
                        <a:rPr lang="en-US" altLang="ja-JP" sz="2400" i="1" smtClean="0">
                          <a:solidFill>
                            <a:srgbClr val="000000"/>
                          </a:solidFill>
                          <a:latin typeface="Cambria Math" panose="02040503050406030204" pitchFamily="18" charset="0"/>
                        </a:rPr>
                        <m:t>1−</m:t>
                      </m:r>
                      <m:f>
                        <m:fPr>
                          <m:ctrlPr>
                            <a:rPr lang="en-US" altLang="ja-JP" sz="2400" i="1" smtClean="0">
                              <a:solidFill>
                                <a:srgbClr val="000000"/>
                              </a:solidFill>
                              <a:latin typeface="Cambria Math" panose="02040503050406030204" pitchFamily="18" charset="0"/>
                            </a:rPr>
                          </m:ctrlPr>
                        </m:fPr>
                        <m:num>
                          <m:nary>
                            <m:naryPr>
                              <m:chr m:val="∑"/>
                              <m:supHide m:val="on"/>
                              <m:ctrlPr>
                                <a:rPr lang="en-US" altLang="ja-JP" sz="2400" i="1">
                                  <a:solidFill>
                                    <a:srgbClr val="000000"/>
                                  </a:solidFill>
                                  <a:latin typeface="Cambria Math" panose="02040503050406030204" pitchFamily="18" charset="0"/>
                                </a:rPr>
                              </m:ctrlPr>
                            </m:naryPr>
                            <m:sub>
                              <m:r>
                                <m:rPr>
                                  <m:sty m:val="p"/>
                                  <m:brk m:alnAt="7"/>
                                </m:rPr>
                                <a:rPr lang="en-US" altLang="ja-JP" sz="2400" i="1">
                                  <a:solidFill>
                                    <a:srgbClr val="000000"/>
                                  </a:solidFill>
                                  <a:latin typeface="Cambria Math" panose="02040503050406030204" pitchFamily="18" charset="0"/>
                                </a:rPr>
                                <m:t>m</m:t>
                              </m:r>
                              <m:r>
                                <a:rPr lang="en-US" altLang="ja-JP" sz="2400" i="1">
                                  <a:solidFill>
                                    <a:srgbClr val="000000"/>
                                  </a:solidFill>
                                  <a:latin typeface="Cambria Math" panose="02040503050406030204" pitchFamily="18" charset="0"/>
                                  <a:ea typeface="Cambria Math" panose="02040503050406030204" pitchFamily="18" charset="0"/>
                                </a:rPr>
                                <m:t>∈</m:t>
                              </m:r>
                              <m:r>
                                <a:rPr lang="en-US" altLang="ja-JP" sz="2400" i="1">
                                  <a:solidFill>
                                    <a:srgbClr val="000000"/>
                                  </a:solidFill>
                                  <a:latin typeface="Cambria Math" panose="02040503050406030204" pitchFamily="18" charset="0"/>
                                  <a:ea typeface="Cambria Math" panose="02040503050406030204" pitchFamily="18" charset="0"/>
                                </a:rPr>
                                <m:t>𝑀</m:t>
                              </m:r>
                            </m:sub>
                            <m:sup/>
                            <m:e>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𝑃</m:t>
                                  </m:r>
                                </m:e>
                                <m:sub>
                                  <m:r>
                                    <a:rPr lang="en-US" altLang="ja-JP" sz="2400" i="1">
                                      <a:solidFill>
                                        <a:srgbClr val="000000"/>
                                      </a:solidFill>
                                      <a:latin typeface="Cambria Math" panose="02040503050406030204" pitchFamily="18" charset="0"/>
                                    </a:rPr>
                                    <m:t>𝑚</m:t>
                                  </m:r>
                                </m:sub>
                              </m:sSub>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𝐼𝑚𝑝</m:t>
                                  </m:r>
                                  <m:r>
                                    <a:rPr lang="en-US" altLang="ja-JP" sz="2400" i="1">
                                      <a:solidFill>
                                        <a:srgbClr val="000000"/>
                                      </a:solidFill>
                                      <a:latin typeface="Cambria Math" panose="02040503050406030204" pitchFamily="18" charset="0"/>
                                    </a:rPr>
                                    <m:t>′</m:t>
                                  </m:r>
                                </m:e>
                                <m:sub>
                                  <m:r>
                                    <a:rPr lang="en-US" altLang="ja-JP" sz="2400" i="1">
                                      <a:solidFill>
                                        <a:srgbClr val="000000"/>
                                      </a:solidFill>
                                      <a:latin typeface="Cambria Math" panose="02040503050406030204" pitchFamily="18" charset="0"/>
                                    </a:rPr>
                                    <m:t>𝑚</m:t>
                                  </m:r>
                                </m:sub>
                              </m:sSub>
                            </m:e>
                          </m:nary>
                        </m:num>
                        <m:den>
                          <m:nary>
                            <m:naryPr>
                              <m:chr m:val="∑"/>
                              <m:supHide m:val="on"/>
                              <m:ctrlPr>
                                <a:rPr lang="en-US" altLang="ja-JP" sz="2400" i="1">
                                  <a:solidFill>
                                    <a:srgbClr val="000000"/>
                                  </a:solidFill>
                                  <a:latin typeface="Cambria Math" panose="02040503050406030204" pitchFamily="18" charset="0"/>
                                </a:rPr>
                              </m:ctrlPr>
                            </m:naryPr>
                            <m:sub>
                              <m:r>
                                <m:rPr>
                                  <m:sty m:val="p"/>
                                  <m:brk m:alnAt="7"/>
                                </m:rPr>
                                <a:rPr lang="en-US" altLang="ja-JP" sz="2400" i="1">
                                  <a:solidFill>
                                    <a:srgbClr val="000000"/>
                                  </a:solidFill>
                                  <a:latin typeface="Cambria Math" panose="02040503050406030204" pitchFamily="18" charset="0"/>
                                </a:rPr>
                                <m:t>m</m:t>
                              </m:r>
                              <m:r>
                                <a:rPr lang="en-US" altLang="ja-JP" sz="2400" i="1">
                                  <a:solidFill>
                                    <a:srgbClr val="000000"/>
                                  </a:solidFill>
                                  <a:latin typeface="Cambria Math" panose="02040503050406030204" pitchFamily="18" charset="0"/>
                                  <a:ea typeface="Cambria Math" panose="02040503050406030204" pitchFamily="18" charset="0"/>
                                </a:rPr>
                                <m:t>∈</m:t>
                              </m:r>
                              <m:r>
                                <a:rPr lang="en-US" altLang="ja-JP" sz="2400" i="1">
                                  <a:solidFill>
                                    <a:srgbClr val="000000"/>
                                  </a:solidFill>
                                  <a:latin typeface="Cambria Math" panose="02040503050406030204" pitchFamily="18" charset="0"/>
                                  <a:ea typeface="Cambria Math" panose="02040503050406030204" pitchFamily="18" charset="0"/>
                                </a:rPr>
                                <m:t>𝑀</m:t>
                              </m:r>
                            </m:sub>
                            <m:sup/>
                            <m:e>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𝑃</m:t>
                                  </m:r>
                                </m:e>
                                <m:sub>
                                  <m:r>
                                    <a:rPr lang="en-US" altLang="ja-JP" sz="2400" i="1">
                                      <a:solidFill>
                                        <a:srgbClr val="000000"/>
                                      </a:solidFill>
                                      <a:latin typeface="Cambria Math" panose="02040503050406030204" pitchFamily="18" charset="0"/>
                                    </a:rPr>
                                    <m:t>𝑚</m:t>
                                  </m:r>
                                </m:sub>
                              </m:sSub>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𝐼𝑚𝑝</m:t>
                                  </m:r>
                                </m:e>
                                <m:sub>
                                  <m:r>
                                    <a:rPr lang="en-US" altLang="ja-JP" sz="2400" i="1">
                                      <a:solidFill>
                                        <a:srgbClr val="000000"/>
                                      </a:solidFill>
                                      <a:latin typeface="Cambria Math" panose="02040503050406030204" pitchFamily="18" charset="0"/>
                                    </a:rPr>
                                    <m:t>𝑚</m:t>
                                  </m:r>
                                </m:sub>
                              </m:sSub>
                            </m:e>
                          </m:nary>
                        </m:den>
                      </m:f>
                    </m:oMath>
                  </m:oMathPara>
                </a14:m>
                <a:endParaRPr lang="en-US" altLang="ja-JP" sz="2400" dirty="0">
                  <a:solidFill>
                    <a:srgbClr val="000000"/>
                  </a:solidFill>
                  <a:latin typeface="Meiryo UI"/>
                  <a:ea typeface="Meiryo UI"/>
                </a:endParaRPr>
              </a:p>
              <a:p>
                <a:pPr defTabSz="288000"/>
                <a:endParaRPr lang="en-US" altLang="ja-JP" sz="2400" dirty="0">
                  <a:solidFill>
                    <a:srgbClr val="000000"/>
                  </a:solidFill>
                  <a:latin typeface="Meiryo UI"/>
                  <a:ea typeface="Meiryo UI"/>
                </a:endParaRPr>
              </a:p>
              <a:p>
                <a:pPr defTabSz="288000"/>
                <a14:m>
                  <m:oMath xmlns:m="http://schemas.openxmlformats.org/officeDocument/2006/math">
                    <m:r>
                      <a:rPr lang="en-US" altLang="ja-JP" sz="2000" i="1" smtClean="0">
                        <a:solidFill>
                          <a:srgbClr val="000000"/>
                        </a:solidFill>
                        <a:latin typeface="Cambria Math" panose="02040503050406030204" pitchFamily="18" charset="0"/>
                      </a:rPr>
                      <m:t>𝑀</m:t>
                    </m:r>
                  </m:oMath>
                </a14:m>
                <a:r>
                  <a:rPr lang="ja-JP" altLang="en-US" sz="2000" i="1" dirty="0">
                    <a:solidFill>
                      <a:srgbClr val="000000"/>
                    </a:solidFill>
                    <a:latin typeface="Cambria Math" panose="02040503050406030204" pitchFamily="18" charset="0"/>
                    <a:ea typeface="Meiryo UI"/>
                  </a:rPr>
                  <a:t>： モジュールの集合</a:t>
                </a:r>
                <a:endParaRPr lang="en-US" altLang="ja-JP" sz="2000" i="1" dirty="0">
                  <a:solidFill>
                    <a:srgbClr val="000000"/>
                  </a:solidFill>
                  <a:latin typeface="Cambria Math" panose="02040503050406030204" pitchFamily="18" charset="0"/>
                  <a:ea typeface="Meiryo UI"/>
                </a:endParaRPr>
              </a:p>
              <a:p>
                <a:pPr defTabSz="288000"/>
                <a14:m>
                  <m:oMath xmlns:m="http://schemas.openxmlformats.org/officeDocument/2006/math">
                    <m:sSub>
                      <m:sSubPr>
                        <m:ctrlPr>
                          <a:rPr lang="en-US" altLang="ja-JP" sz="2000" i="1" smtClean="0">
                            <a:solidFill>
                              <a:srgbClr val="000000"/>
                            </a:solidFill>
                            <a:latin typeface="Cambria Math" panose="02040503050406030204" pitchFamily="18" charset="0"/>
                          </a:rPr>
                        </m:ctrlPr>
                      </m:sSubPr>
                      <m:e>
                        <m:r>
                          <a:rPr lang="en-US" altLang="ja-JP" sz="2000" i="1" smtClean="0">
                            <a:solidFill>
                              <a:srgbClr val="000000"/>
                            </a:solidFill>
                            <a:latin typeface="Cambria Math" panose="02040503050406030204" pitchFamily="18" charset="0"/>
                          </a:rPr>
                          <m:t>𝑃</m:t>
                        </m:r>
                      </m:e>
                      <m:sub>
                        <m:r>
                          <a:rPr lang="en-US" altLang="ja-JP" sz="2000" i="1" smtClean="0">
                            <a:solidFill>
                              <a:srgbClr val="000000"/>
                            </a:solidFill>
                            <a:latin typeface="Cambria Math" panose="02040503050406030204" pitchFamily="18" charset="0"/>
                          </a:rPr>
                          <m:t>𝑚</m:t>
                        </m:r>
                      </m:sub>
                    </m:sSub>
                  </m:oMath>
                </a14:m>
                <a:r>
                  <a:rPr lang="en-US" altLang="ja-JP" sz="2000" dirty="0">
                    <a:solidFill>
                      <a:srgbClr val="000000"/>
                    </a:solidFill>
                    <a:latin typeface="Meiryo UI"/>
                    <a:ea typeface="Meiryo UI"/>
                  </a:rPr>
                  <a:t>: </a:t>
                </a:r>
                <a:r>
                  <a:rPr lang="ja-JP" altLang="en-US" sz="2000" dirty="0">
                    <a:solidFill>
                      <a:srgbClr val="000000"/>
                    </a:solidFill>
                    <a:latin typeface="Meiryo UI"/>
                    <a:ea typeface="Meiryo UI"/>
                  </a:rPr>
                  <a:t>モジュール</a:t>
                </a:r>
                <a:r>
                  <a:rPr lang="en-US" altLang="ja-JP" sz="2000" dirty="0">
                    <a:solidFill>
                      <a:srgbClr val="000000"/>
                    </a:solidFill>
                    <a:latin typeface="Meiryo UI"/>
                    <a:ea typeface="Meiryo UI"/>
                  </a:rPr>
                  <a:t>m</a:t>
                </a:r>
                <a:r>
                  <a:rPr lang="ja-JP" altLang="en-US" sz="2000" dirty="0">
                    <a:solidFill>
                      <a:srgbClr val="000000"/>
                    </a:solidFill>
                    <a:latin typeface="Meiryo UI"/>
                    <a:ea typeface="Meiryo UI"/>
                  </a:rPr>
                  <a:t>の修正確率</a:t>
                </a:r>
                <a:endParaRPr lang="en-US" altLang="ja-JP" sz="2000" dirty="0">
                  <a:solidFill>
                    <a:srgbClr val="000000"/>
                  </a:solidFill>
                  <a:latin typeface="Meiryo UI"/>
                  <a:ea typeface="Meiryo UI"/>
                </a:endParaRPr>
              </a:p>
              <a:p>
                <a:pPr defTabSz="288000"/>
                <a14:m>
                  <m:oMath xmlns:m="http://schemas.openxmlformats.org/officeDocument/2006/math">
                    <m:sSub>
                      <m:sSubPr>
                        <m:ctrlPr>
                          <a:rPr lang="en-US" altLang="ja-JP" sz="2000" i="1" smtClean="0">
                            <a:solidFill>
                              <a:srgbClr val="000000"/>
                            </a:solidFill>
                            <a:latin typeface="Cambria Math" panose="02040503050406030204" pitchFamily="18" charset="0"/>
                          </a:rPr>
                        </m:ctrlPr>
                      </m:sSubPr>
                      <m:e>
                        <m:r>
                          <a:rPr lang="en-US" altLang="ja-JP" sz="2000" i="1" smtClean="0">
                            <a:solidFill>
                              <a:srgbClr val="000000"/>
                            </a:solidFill>
                            <a:latin typeface="Cambria Math" panose="02040503050406030204" pitchFamily="18" charset="0"/>
                          </a:rPr>
                          <m:t>𝐼𝑚𝑝</m:t>
                        </m:r>
                      </m:e>
                      <m:sub>
                        <m:r>
                          <a:rPr lang="en-US" altLang="ja-JP" sz="2000" i="1" smtClean="0">
                            <a:solidFill>
                              <a:srgbClr val="000000"/>
                            </a:solidFill>
                            <a:latin typeface="Cambria Math" panose="02040503050406030204" pitchFamily="18" charset="0"/>
                          </a:rPr>
                          <m:t>𝑚</m:t>
                        </m:r>
                      </m:sub>
                    </m:sSub>
                  </m:oMath>
                </a14:m>
                <a:r>
                  <a:rPr lang="en-US" altLang="ja-JP" sz="2000" dirty="0">
                    <a:solidFill>
                      <a:srgbClr val="000000"/>
                    </a:solidFill>
                    <a:latin typeface="Meiryo UI"/>
                    <a:ea typeface="Meiryo UI"/>
                  </a:rPr>
                  <a:t>: </a:t>
                </a:r>
                <a:r>
                  <a:rPr lang="ja-JP" altLang="en-US" sz="2000" dirty="0">
                    <a:solidFill>
                      <a:srgbClr val="000000"/>
                    </a:solidFill>
                    <a:latin typeface="Meiryo UI"/>
                    <a:ea typeface="Meiryo UI"/>
                  </a:rPr>
                  <a:t>モジュール</a:t>
                </a:r>
                <a:r>
                  <a:rPr lang="en-US" altLang="ja-JP" sz="2000" dirty="0">
                    <a:solidFill>
                      <a:srgbClr val="000000"/>
                    </a:solidFill>
                    <a:latin typeface="Meiryo UI"/>
                    <a:ea typeface="Meiryo UI"/>
                  </a:rPr>
                  <a:t>m </a:t>
                </a:r>
                <a:r>
                  <a:rPr lang="ja-JP" altLang="en-US" sz="2000" dirty="0">
                    <a:solidFill>
                      <a:srgbClr val="000000"/>
                    </a:solidFill>
                    <a:latin typeface="Meiryo UI"/>
                    <a:ea typeface="Meiryo UI"/>
                  </a:rPr>
                  <a:t>の影響範囲（再構築前）</a:t>
                </a:r>
                <a:endParaRPr lang="en-US" altLang="ja-JP" sz="2000" dirty="0">
                  <a:solidFill>
                    <a:srgbClr val="000000"/>
                  </a:solidFill>
                  <a:latin typeface="Meiryo UI"/>
                  <a:ea typeface="Meiryo UI"/>
                </a:endParaRPr>
              </a:p>
              <a:p>
                <a:pPr defTabSz="288000"/>
                <a14:m>
                  <m:oMath xmlns:m="http://schemas.openxmlformats.org/officeDocument/2006/math">
                    <m:sSub>
                      <m:sSubPr>
                        <m:ctrlPr>
                          <a:rPr lang="en-US" altLang="ja-JP" sz="2000" i="1" smtClean="0">
                            <a:solidFill>
                              <a:srgbClr val="000000"/>
                            </a:solidFill>
                            <a:latin typeface="Cambria Math" panose="02040503050406030204" pitchFamily="18" charset="0"/>
                          </a:rPr>
                        </m:ctrlPr>
                      </m:sSubPr>
                      <m:e>
                        <m:r>
                          <a:rPr lang="en-US" altLang="ja-JP" sz="2000" i="1" smtClean="0">
                            <a:solidFill>
                              <a:srgbClr val="000000"/>
                            </a:solidFill>
                            <a:latin typeface="Cambria Math" panose="02040503050406030204" pitchFamily="18" charset="0"/>
                          </a:rPr>
                          <m:t>𝐼𝑚𝑝</m:t>
                        </m:r>
                        <m:r>
                          <a:rPr lang="en-US" altLang="ja-JP" sz="2000" i="1" smtClean="0">
                            <a:solidFill>
                              <a:srgbClr val="000000"/>
                            </a:solidFill>
                            <a:latin typeface="Cambria Math" panose="02040503050406030204" pitchFamily="18" charset="0"/>
                          </a:rPr>
                          <m:t>′</m:t>
                        </m:r>
                      </m:e>
                      <m:sub>
                        <m:r>
                          <a:rPr lang="en-US" altLang="ja-JP" sz="2000" i="1" smtClean="0">
                            <a:solidFill>
                              <a:srgbClr val="000000"/>
                            </a:solidFill>
                            <a:latin typeface="Cambria Math" panose="02040503050406030204" pitchFamily="18" charset="0"/>
                          </a:rPr>
                          <m:t>𝑚</m:t>
                        </m:r>
                      </m:sub>
                    </m:sSub>
                  </m:oMath>
                </a14:m>
                <a:r>
                  <a:rPr lang="en-US" altLang="ja-JP" sz="2000" dirty="0">
                    <a:solidFill>
                      <a:srgbClr val="000000"/>
                    </a:solidFill>
                    <a:latin typeface="Meiryo UI"/>
                    <a:ea typeface="Meiryo UI"/>
                  </a:rPr>
                  <a:t>: </a:t>
                </a:r>
                <a:r>
                  <a:rPr lang="ja-JP" altLang="en-US" sz="2000" dirty="0">
                    <a:solidFill>
                      <a:srgbClr val="000000"/>
                    </a:solidFill>
                    <a:latin typeface="Meiryo UI"/>
                    <a:ea typeface="Meiryo UI"/>
                  </a:rPr>
                  <a:t>モジュール</a:t>
                </a:r>
                <a:r>
                  <a:rPr lang="en-US" altLang="ja-JP" sz="2000" dirty="0">
                    <a:solidFill>
                      <a:srgbClr val="000000"/>
                    </a:solidFill>
                    <a:latin typeface="Meiryo UI"/>
                    <a:ea typeface="Meiryo UI"/>
                  </a:rPr>
                  <a:t>m </a:t>
                </a:r>
                <a:r>
                  <a:rPr lang="ja-JP" altLang="en-US" sz="2000" dirty="0">
                    <a:solidFill>
                      <a:srgbClr val="000000"/>
                    </a:solidFill>
                    <a:latin typeface="Meiryo UI"/>
                    <a:ea typeface="Meiryo UI"/>
                  </a:rPr>
                  <a:t>の影響範囲（再構築後）</a:t>
                </a:r>
                <a:endParaRPr lang="en-US" altLang="ja-JP" sz="2000" dirty="0">
                  <a:solidFill>
                    <a:srgbClr val="000000"/>
                  </a:solidFill>
                  <a:latin typeface="Meiryo UI"/>
                  <a:ea typeface="Meiryo UI"/>
                </a:endParaRPr>
              </a:p>
            </p:txBody>
          </p:sp>
        </mc:Choice>
        <mc:Fallback xmlns="">
          <p:sp>
            <p:nvSpPr>
              <p:cNvPr id="111" name="テキスト ボックス 110">
                <a:extLst>
                  <a:ext uri="{FF2B5EF4-FFF2-40B4-BE49-F238E27FC236}">
                    <a16:creationId xmlns:a16="http://schemas.microsoft.com/office/drawing/2014/main" id="{146E7883-E38E-128C-8317-BCDE815411D6}"/>
                  </a:ext>
                </a:extLst>
              </p:cNvPr>
              <p:cNvSpPr txBox="1">
                <a:spLocks noRot="1" noChangeAspect="1" noMove="1" noResize="1" noEditPoints="1" noAdjustHandles="1" noChangeArrowheads="1" noChangeShapeType="1" noTextEdit="1"/>
              </p:cNvSpPr>
              <p:nvPr/>
            </p:nvSpPr>
            <p:spPr>
              <a:xfrm>
                <a:off x="6524659" y="1854495"/>
                <a:ext cx="5009350" cy="4679064"/>
              </a:xfrm>
              <a:prstGeom prst="rect">
                <a:avLst/>
              </a:prstGeom>
              <a:blipFill>
                <a:blip r:embed="rId2"/>
                <a:stretch>
                  <a:fillRect l="-3650" t="-1042" r="-2555"/>
                </a:stretch>
              </a:blipFill>
            </p:spPr>
            <p:txBody>
              <a:bodyPr/>
              <a:lstStyle/>
              <a:p>
                <a:r>
                  <a:rPr lang="ja-JP" altLang="en-US">
                    <a:noFill/>
                  </a:rPr>
                  <a:t> </a:t>
                </a:r>
              </a:p>
            </p:txBody>
          </p:sp>
        </mc:Fallback>
      </mc:AlternateContent>
      <p:sp>
        <p:nvSpPr>
          <p:cNvPr id="112" name="下矢印 58">
            <a:extLst>
              <a:ext uri="{FF2B5EF4-FFF2-40B4-BE49-F238E27FC236}">
                <a16:creationId xmlns:a16="http://schemas.microsoft.com/office/drawing/2014/main" id="{FA35EDF0-0245-A514-5526-34AEBBD15213}"/>
              </a:ext>
            </a:extLst>
          </p:cNvPr>
          <p:cNvSpPr/>
          <p:nvPr/>
        </p:nvSpPr>
        <p:spPr>
          <a:xfrm rot="18900000">
            <a:off x="2320011" y="4347093"/>
            <a:ext cx="496074" cy="510049"/>
          </a:xfrm>
          <a:prstGeom prst="downArrow">
            <a:avLst/>
          </a:prstGeom>
          <a:solidFill>
            <a:srgbClr val="000000">
              <a:lumMod val="50000"/>
              <a:lumOff val="50000"/>
            </a:srgbClr>
          </a:solidFill>
          <a:ln w="6350" cap="flat" cmpd="sng" algn="ctr">
            <a:noFill/>
            <a:prstDash val="solid"/>
            <a:miter lim="800000"/>
          </a:ln>
          <a:effectLst/>
        </p:spPr>
        <p:txBody>
          <a:bodyPr rot="0" spcFirstLastPara="0" vertOverflow="overflow" horzOverflow="overflow" vert="horz" wrap="square" lIns="91440" tIns="21600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000000"/>
              </a:solidFill>
              <a:effectLst/>
              <a:uLnTx/>
              <a:uFillTx/>
            </a:endParaRPr>
          </a:p>
        </p:txBody>
      </p:sp>
      <p:sp>
        <p:nvSpPr>
          <p:cNvPr id="3" name="スライド番号プレースホルダー 2">
            <a:extLst>
              <a:ext uri="{FF2B5EF4-FFF2-40B4-BE49-F238E27FC236}">
                <a16:creationId xmlns:a16="http://schemas.microsoft.com/office/drawing/2014/main" id="{26029A78-E51E-BBC2-9DB9-35842A746FE1}"/>
              </a:ext>
            </a:extLst>
          </p:cNvPr>
          <p:cNvSpPr>
            <a:spLocks noGrp="1"/>
          </p:cNvSpPr>
          <p:nvPr>
            <p:ph type="sldNum" sz="quarter" idx="4"/>
          </p:nvPr>
        </p:nvSpPr>
        <p:spPr/>
        <p:txBody>
          <a:bodyPr/>
          <a:lstStyle/>
          <a:p>
            <a:fld id="{DDF0A04B-3F96-455C-AC58-511E5C06C175}" type="slidenum">
              <a:rPr lang="ja-JP" altLang="en-US" smtClean="0"/>
              <a:pPr/>
              <a:t>71</a:t>
            </a:fld>
            <a:endParaRPr lang="ja-JP" altLang="en-US" dirty="0"/>
          </a:p>
        </p:txBody>
      </p:sp>
    </p:spTree>
    <p:extLst>
      <p:ext uri="{BB962C8B-B14F-4D97-AF65-F5344CB8AC3E}">
        <p14:creationId xmlns:p14="http://schemas.microsoft.com/office/powerpoint/2010/main" val="35275618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EA5591-6BF6-2FB4-E68A-AF39B8415B36}"/>
              </a:ext>
            </a:extLst>
          </p:cNvPr>
          <p:cNvSpPr>
            <a:spLocks noGrp="1"/>
          </p:cNvSpPr>
          <p:nvPr>
            <p:ph type="title"/>
          </p:nvPr>
        </p:nvSpPr>
        <p:spPr/>
        <p:txBody>
          <a:bodyPr/>
          <a:lstStyle/>
          <a:p>
            <a:r>
              <a:rPr kumimoji="1" lang="ja-JP" altLang="en-US" dirty="0"/>
              <a:t>「ステップ</a:t>
            </a:r>
            <a:r>
              <a:rPr lang="ja-JP" altLang="en-US" dirty="0"/>
              <a:t>３</a:t>
            </a:r>
            <a:r>
              <a:rPr kumimoji="1" lang="ja-JP" altLang="en-US" dirty="0"/>
              <a:t>：</a:t>
            </a:r>
            <a:r>
              <a:rPr lang="ja-JP" altLang="en-US" dirty="0"/>
              <a:t>効果試算」</a:t>
            </a:r>
            <a:r>
              <a:rPr kumimoji="1" lang="ja-JP" altLang="en-US" dirty="0"/>
              <a:t>の見積方法（</a:t>
            </a:r>
            <a:r>
              <a:rPr lang="en-US" altLang="ja-JP" dirty="0"/>
              <a:t>2</a:t>
            </a:r>
            <a:r>
              <a:rPr kumimoji="1" lang="en-US" altLang="ja-JP" dirty="0"/>
              <a:t>/2</a:t>
            </a:r>
            <a:r>
              <a:rPr kumimoji="1" lang="ja-JP" altLang="en-US" dirty="0"/>
              <a:t>）</a:t>
            </a:r>
          </a:p>
        </p:txBody>
      </p:sp>
      <p:sp>
        <p:nvSpPr>
          <p:cNvPr id="4" name="コンテンツ プレースホルダー 3">
            <a:extLst>
              <a:ext uri="{FF2B5EF4-FFF2-40B4-BE49-F238E27FC236}">
                <a16:creationId xmlns:a16="http://schemas.microsoft.com/office/drawing/2014/main" id="{4A8AFE76-4448-97C6-A311-4E07776442CC}"/>
              </a:ext>
            </a:extLst>
          </p:cNvPr>
          <p:cNvSpPr>
            <a:spLocks noGrp="1"/>
          </p:cNvSpPr>
          <p:nvPr>
            <p:ph idx="10"/>
          </p:nvPr>
        </p:nvSpPr>
        <p:spPr/>
        <p:txBody>
          <a:bodyPr>
            <a:normAutofit fontScale="92500" lnSpcReduction="20000"/>
          </a:bodyPr>
          <a:lstStyle/>
          <a:p>
            <a:r>
              <a:rPr kumimoji="1" lang="ja-JP" altLang="en-US" dirty="0"/>
              <a:t>修正確率：モジュールの行数割合をもとに修正確率を求める</a:t>
            </a:r>
          </a:p>
          <a:p>
            <a:r>
              <a:rPr kumimoji="1" lang="ja-JP" altLang="en-US" dirty="0"/>
              <a:t>影響範囲：依存関係分析の結果をもとに影響範囲を求める</a:t>
            </a:r>
          </a:p>
          <a:p>
            <a:endParaRPr kumimoji="1" lang="ja-JP" altLang="en-US" dirty="0"/>
          </a:p>
        </p:txBody>
      </p:sp>
      <p:sp>
        <p:nvSpPr>
          <p:cNvPr id="24" name="フローチャート: 代替処理 23">
            <a:extLst>
              <a:ext uri="{FF2B5EF4-FFF2-40B4-BE49-F238E27FC236}">
                <a16:creationId xmlns:a16="http://schemas.microsoft.com/office/drawing/2014/main" id="{87137FF9-3DAE-064F-E111-BF04F16405C6}"/>
              </a:ext>
            </a:extLst>
          </p:cNvPr>
          <p:cNvSpPr/>
          <p:nvPr/>
        </p:nvSpPr>
        <p:spPr>
          <a:xfrm>
            <a:off x="542503" y="2906654"/>
            <a:ext cx="5073842" cy="2474535"/>
          </a:xfrm>
          <a:prstGeom prst="flowChartAlternateProcess">
            <a:avLst/>
          </a:prstGeom>
          <a:solidFill>
            <a:srgbClr val="FFFFFF"/>
          </a:solidFill>
          <a:ln w="28575" cap="flat" cmpd="sng" algn="ctr">
            <a:solidFill>
              <a:srgbClr val="0072BC"/>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cxnSp>
        <p:nvCxnSpPr>
          <p:cNvPr id="25" name="直線コネクタ 24">
            <a:extLst>
              <a:ext uri="{FF2B5EF4-FFF2-40B4-BE49-F238E27FC236}">
                <a16:creationId xmlns:a16="http://schemas.microsoft.com/office/drawing/2014/main" id="{1351C503-29ED-2646-8F85-E06EBD63FF0F}"/>
              </a:ext>
            </a:extLst>
          </p:cNvPr>
          <p:cNvCxnSpPr>
            <a:cxnSpLocks/>
          </p:cNvCxnSpPr>
          <p:nvPr/>
        </p:nvCxnSpPr>
        <p:spPr>
          <a:xfrm>
            <a:off x="6096002" y="2053577"/>
            <a:ext cx="0" cy="4315650"/>
          </a:xfrm>
          <a:prstGeom prst="line">
            <a:avLst/>
          </a:prstGeom>
          <a:noFill/>
          <a:ln w="3175" cap="flat" cmpd="sng" algn="ctr">
            <a:solidFill>
              <a:srgbClr val="FFFFFF">
                <a:lumMod val="65000"/>
              </a:srgbClr>
            </a:solidFill>
            <a:prstDash val="solid"/>
          </a:ln>
          <a:effectLst/>
        </p:spPr>
      </p:cxnSp>
      <p:sp>
        <p:nvSpPr>
          <p:cNvPr id="26" name="テキスト ボックス 25">
            <a:extLst>
              <a:ext uri="{FF2B5EF4-FFF2-40B4-BE49-F238E27FC236}">
                <a16:creationId xmlns:a16="http://schemas.microsoft.com/office/drawing/2014/main" id="{DA8832FE-578B-DAAC-20CD-8F1278486CF4}"/>
              </a:ext>
            </a:extLst>
          </p:cNvPr>
          <p:cNvSpPr txBox="1"/>
          <p:nvPr/>
        </p:nvSpPr>
        <p:spPr>
          <a:xfrm>
            <a:off x="324642" y="6494671"/>
            <a:ext cx="11542715" cy="307777"/>
          </a:xfrm>
          <a:prstGeom prst="rect">
            <a:avLst/>
          </a:prstGeom>
          <a:noFill/>
        </p:spPr>
        <p:txBody>
          <a:bodyPr wrap="square">
            <a:spAutoFit/>
          </a:bodyPr>
          <a:lstStyle/>
          <a:p>
            <a:pPr>
              <a:defRPr/>
            </a:pPr>
            <a:r>
              <a:rPr kumimoji="0" lang="en-US" altLang="ja-JP" sz="1400" kern="0" dirty="0">
                <a:solidFill>
                  <a:srgbClr val="222222"/>
                </a:solidFill>
                <a:latin typeface="Arial"/>
                <a:ea typeface="Meiryo UI"/>
              </a:rPr>
              <a:t>[4] Leitch, R., &amp; </a:t>
            </a:r>
            <a:r>
              <a:rPr kumimoji="0" lang="en-US" altLang="ja-JP" sz="1400" kern="0" dirty="0" err="1">
                <a:solidFill>
                  <a:srgbClr val="222222"/>
                </a:solidFill>
                <a:latin typeface="Arial"/>
                <a:ea typeface="Meiryo UI"/>
              </a:rPr>
              <a:t>Stroulia</a:t>
            </a:r>
            <a:r>
              <a:rPr kumimoji="0" lang="en-US" altLang="ja-JP" sz="1400" kern="0" dirty="0">
                <a:solidFill>
                  <a:srgbClr val="222222"/>
                </a:solidFill>
                <a:latin typeface="Arial"/>
                <a:ea typeface="Meiryo UI"/>
              </a:rPr>
              <a:t>, E. "Assessing the maintainability benefits of design restructuring using dependency analysis.", 2004.</a:t>
            </a:r>
            <a:endParaRPr kumimoji="0" lang="ja-JP" altLang="en-US" sz="1400" kern="0" dirty="0">
              <a:solidFill>
                <a:srgbClr val="000000"/>
              </a:solidFill>
              <a:latin typeface="Arial"/>
              <a:ea typeface="Meiryo UI"/>
            </a:endParaRPr>
          </a:p>
        </p:txBody>
      </p:sp>
      <mc:AlternateContent xmlns:mc="http://schemas.openxmlformats.org/markup-compatibility/2006" xmlns:a14="http://schemas.microsoft.com/office/drawing/2010/main">
        <mc:Choice Requires="a14">
          <p:sp>
            <p:nvSpPr>
              <p:cNvPr id="27" name="テキスト ボックス 26">
                <a:extLst>
                  <a:ext uri="{FF2B5EF4-FFF2-40B4-BE49-F238E27FC236}">
                    <a16:creationId xmlns:a16="http://schemas.microsoft.com/office/drawing/2014/main" id="{FF474FD5-7AE4-10BC-CD2D-8D3C3FED165D}"/>
                  </a:ext>
                </a:extLst>
              </p:cNvPr>
              <p:cNvSpPr txBox="1"/>
              <p:nvPr/>
            </p:nvSpPr>
            <p:spPr>
              <a:xfrm>
                <a:off x="6464502" y="1958519"/>
                <a:ext cx="5609400" cy="426357"/>
              </a:xfrm>
              <a:prstGeom prst="rect">
                <a:avLst/>
              </a:prstGeom>
              <a:noFill/>
            </p:spPr>
            <p:txBody>
              <a:bodyPr wrap="square" lIns="0" rIns="0" rtlCol="0">
                <a:noAutofit/>
              </a:bodyPr>
              <a:lstStyle/>
              <a:p>
                <a:pPr defTabSz="288000"/>
                <a:r>
                  <a:rPr lang="ja-JP" altLang="en-US" sz="2400" b="1" dirty="0">
                    <a:solidFill>
                      <a:srgbClr val="0072BC"/>
                    </a:solidFill>
                    <a:latin typeface="Meiryo UI"/>
                    <a:ea typeface="Meiryo UI"/>
                  </a:rPr>
                  <a:t>影響範囲</a:t>
                </a:r>
                <a14:m>
                  <m:oMath xmlns:m="http://schemas.openxmlformats.org/officeDocument/2006/math">
                    <m:sSub>
                      <m:sSubPr>
                        <m:ctrlPr>
                          <a:rPr lang="en-US" altLang="ja-JP" sz="2400" i="1" smtClean="0">
                            <a:solidFill>
                              <a:srgbClr val="0072BC"/>
                            </a:solidFill>
                            <a:latin typeface="Cambria Math" panose="02040503050406030204" pitchFamily="18" charset="0"/>
                          </a:rPr>
                        </m:ctrlPr>
                      </m:sSubPr>
                      <m:e>
                        <m:r>
                          <a:rPr lang="en-US" altLang="ja-JP" sz="2400" i="1" smtClean="0">
                            <a:solidFill>
                              <a:srgbClr val="0072BC"/>
                            </a:solidFill>
                            <a:latin typeface="Cambria Math" panose="02040503050406030204" pitchFamily="18" charset="0"/>
                          </a:rPr>
                          <m:t>𝐼𝑚𝑝</m:t>
                        </m:r>
                      </m:e>
                      <m:sub>
                        <m:r>
                          <a:rPr lang="en-US" altLang="ja-JP" sz="2400" i="1" smtClean="0">
                            <a:solidFill>
                              <a:srgbClr val="0072BC"/>
                            </a:solidFill>
                            <a:latin typeface="Cambria Math" panose="02040503050406030204" pitchFamily="18" charset="0"/>
                          </a:rPr>
                          <m:t>𝑚</m:t>
                        </m:r>
                      </m:sub>
                    </m:sSub>
                  </m:oMath>
                </a14:m>
                <a:r>
                  <a:rPr lang="ja-JP" altLang="en-US" sz="2400" b="1" dirty="0">
                    <a:solidFill>
                      <a:srgbClr val="0072BC"/>
                    </a:solidFill>
                    <a:latin typeface="Meiryo UI"/>
                    <a:ea typeface="Meiryo UI"/>
                  </a:rPr>
                  <a:t>の求め方</a:t>
                </a:r>
                <a:endParaRPr lang="en-US" altLang="ja-JP" sz="2400" b="1" dirty="0">
                  <a:solidFill>
                    <a:srgbClr val="0072BC"/>
                  </a:solidFill>
                  <a:latin typeface="Meiryo UI"/>
                  <a:ea typeface="Meiryo UI"/>
                </a:endParaRPr>
              </a:p>
              <a:p>
                <a:pPr defTabSz="288000"/>
                <a:endParaRPr lang="en-US" altLang="ja-JP" sz="2000" b="1" dirty="0">
                  <a:solidFill>
                    <a:srgbClr val="0072BC"/>
                  </a:solidFill>
                  <a:latin typeface="Meiryo UI"/>
                  <a:ea typeface="Meiryo UI"/>
                </a:endParaRPr>
              </a:p>
              <a:p>
                <a:pPr defTabSz="288000"/>
                <a:r>
                  <a:rPr lang="ja-JP" altLang="en-US" sz="2000" dirty="0">
                    <a:solidFill>
                      <a:srgbClr val="000000"/>
                    </a:solidFill>
                    <a:latin typeface="Meiryo UI"/>
                    <a:ea typeface="Meiryo UI"/>
                  </a:rPr>
                  <a:t>修正されたモジュール自身と，</a:t>
                </a:r>
                <a:br>
                  <a:rPr lang="en-US" altLang="ja-JP" sz="2000" dirty="0">
                    <a:solidFill>
                      <a:srgbClr val="000000"/>
                    </a:solidFill>
                    <a:latin typeface="Meiryo UI"/>
                    <a:ea typeface="Meiryo UI"/>
                  </a:rPr>
                </a:br>
                <a:r>
                  <a:rPr lang="ja-JP" altLang="en-US" sz="2000" dirty="0">
                    <a:solidFill>
                      <a:srgbClr val="000000"/>
                    </a:solidFill>
                    <a:latin typeface="Meiryo UI"/>
                    <a:ea typeface="Meiryo UI"/>
                  </a:rPr>
                  <a:t>その依存元モジュールの行数の合計</a:t>
                </a:r>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defTabSz="288000"/>
                <a:endParaRPr lang="en-US" altLang="ja-JP" sz="2000" dirty="0">
                  <a:solidFill>
                    <a:srgbClr val="000000"/>
                  </a:solidFill>
                  <a:latin typeface="Meiryo UI"/>
                  <a:ea typeface="Meiryo UI"/>
                </a:endParaRPr>
              </a:p>
              <a:p>
                <a:pPr defTabSz="288000"/>
                <a:endParaRPr lang="ja-JP" altLang="en-US" sz="2000" dirty="0">
                  <a:solidFill>
                    <a:srgbClr val="000000"/>
                  </a:solidFill>
                  <a:latin typeface="Meiryo UI"/>
                  <a:ea typeface="Meiryo UI"/>
                </a:endParaRPr>
              </a:p>
            </p:txBody>
          </p:sp>
        </mc:Choice>
        <mc:Fallback xmlns="">
          <p:sp>
            <p:nvSpPr>
              <p:cNvPr id="27" name="テキスト ボックス 26">
                <a:extLst>
                  <a:ext uri="{FF2B5EF4-FFF2-40B4-BE49-F238E27FC236}">
                    <a16:creationId xmlns:a16="http://schemas.microsoft.com/office/drawing/2014/main" id="{FF474FD5-7AE4-10BC-CD2D-8D3C3FED165D}"/>
                  </a:ext>
                </a:extLst>
              </p:cNvPr>
              <p:cNvSpPr txBox="1">
                <a:spLocks noRot="1" noChangeAspect="1" noMove="1" noResize="1" noEditPoints="1" noAdjustHandles="1" noChangeArrowheads="1" noChangeShapeType="1" noTextEdit="1"/>
              </p:cNvSpPr>
              <p:nvPr/>
            </p:nvSpPr>
            <p:spPr>
              <a:xfrm>
                <a:off x="6464502" y="1958519"/>
                <a:ext cx="5609400" cy="426357"/>
              </a:xfrm>
              <a:prstGeom prst="rect">
                <a:avLst/>
              </a:prstGeom>
              <a:blipFill>
                <a:blip r:embed="rId2"/>
                <a:stretch>
                  <a:fillRect l="-3257" t="-12857" b="-24714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8" name="テキスト ボックス 27">
                <a:extLst>
                  <a:ext uri="{FF2B5EF4-FFF2-40B4-BE49-F238E27FC236}">
                    <a16:creationId xmlns:a16="http://schemas.microsoft.com/office/drawing/2014/main" id="{56D547C6-C3E2-B890-4451-4B856F2683ED}"/>
                  </a:ext>
                </a:extLst>
              </p:cNvPr>
              <p:cNvSpPr txBox="1"/>
              <p:nvPr/>
            </p:nvSpPr>
            <p:spPr>
              <a:xfrm>
                <a:off x="610993" y="2755819"/>
                <a:ext cx="5040081" cy="2508304"/>
              </a:xfrm>
              <a:prstGeom prst="rect">
                <a:avLst/>
              </a:prstGeom>
              <a:noFill/>
            </p:spPr>
            <p:txBody>
              <a:bodyPr wrap="square" lIns="0" rIns="0" rtlCol="0">
                <a:noAutofit/>
              </a:bodyPr>
              <a:lstStyle/>
              <a:p>
                <a:pPr defTabSz="288000"/>
                <a:endParaRPr lang="en-US" altLang="ja-JP" sz="2800" b="1" dirty="0">
                  <a:solidFill>
                    <a:srgbClr val="0072BC"/>
                  </a:solidFill>
                  <a:latin typeface="Meiryo UI"/>
                  <a:ea typeface="Meiryo UI"/>
                </a:endParaRPr>
              </a:p>
              <a:p>
                <a:pPr defTabSz="288000"/>
                <a14:m>
                  <m:oMathPara xmlns:m="http://schemas.openxmlformats.org/officeDocument/2006/math">
                    <m:oMathParaPr>
                      <m:jc m:val="centerGroup"/>
                    </m:oMathParaPr>
                    <m:oMath xmlns:m="http://schemas.openxmlformats.org/officeDocument/2006/math">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𝑃</m:t>
                          </m:r>
                        </m:e>
                        <m:sub>
                          <m:r>
                            <a:rPr lang="en-US" altLang="ja-JP" sz="2400" i="1">
                              <a:solidFill>
                                <a:srgbClr val="000000"/>
                              </a:solidFill>
                              <a:latin typeface="Cambria Math" panose="02040503050406030204" pitchFamily="18" charset="0"/>
                            </a:rPr>
                            <m:t>𝑚</m:t>
                          </m:r>
                        </m:sub>
                      </m:sSub>
                      <m:r>
                        <a:rPr lang="en-US" altLang="ja-JP" sz="2400" i="1">
                          <a:solidFill>
                            <a:srgbClr val="000000"/>
                          </a:solidFill>
                          <a:latin typeface="Cambria Math" panose="02040503050406030204" pitchFamily="18" charset="0"/>
                        </a:rPr>
                        <m:t> </m:t>
                      </m:r>
                      <m:r>
                        <a:rPr lang="en-US" altLang="ja-JP" sz="2400" i="1" dirty="0" smtClean="0">
                          <a:solidFill>
                            <a:srgbClr val="000000"/>
                          </a:solidFill>
                          <a:latin typeface="Cambria Math" panose="02040503050406030204" pitchFamily="18" charset="0"/>
                          <a:ea typeface="Cambria Math" panose="02040503050406030204" pitchFamily="18" charset="0"/>
                        </a:rPr>
                        <m:t>=</m:t>
                      </m:r>
                      <m:f>
                        <m:fPr>
                          <m:ctrlPr>
                            <a:rPr lang="en-US" altLang="ja-JP" sz="2400" i="1" smtClean="0">
                              <a:solidFill>
                                <a:srgbClr val="000000"/>
                              </a:solidFill>
                              <a:latin typeface="Cambria Math" panose="02040503050406030204" pitchFamily="18" charset="0"/>
                            </a:rPr>
                          </m:ctrlPr>
                        </m:fPr>
                        <m:num>
                          <m:sSub>
                            <m:sSubPr>
                              <m:ctrlPr>
                                <a:rPr lang="en-US" altLang="ja-JP" sz="2400" i="1">
                                  <a:solidFill>
                                    <a:srgbClr val="000000"/>
                                  </a:solidFill>
                                  <a:latin typeface="Cambria Math" panose="02040503050406030204" pitchFamily="18" charset="0"/>
                                </a:rPr>
                              </m:ctrlPr>
                            </m:sSubPr>
                            <m:e>
                              <m:r>
                                <a:rPr lang="en-US" altLang="ja-JP" sz="2400" i="1">
                                  <a:solidFill>
                                    <a:srgbClr val="000000"/>
                                  </a:solidFill>
                                  <a:latin typeface="Cambria Math" panose="02040503050406030204" pitchFamily="18" charset="0"/>
                                </a:rPr>
                                <m:t>𝐿</m:t>
                              </m:r>
                              <m:r>
                                <m:rPr>
                                  <m:sty m:val="p"/>
                                </m:rPr>
                                <a:rPr lang="en-US" altLang="ja-JP" sz="2400" i="1" smtClean="0">
                                  <a:solidFill>
                                    <a:srgbClr val="000000"/>
                                  </a:solidFill>
                                  <a:latin typeface="Cambria Math" panose="02040503050406030204" pitchFamily="18" charset="0"/>
                                </a:rPr>
                                <m:t>OC</m:t>
                              </m:r>
                            </m:e>
                            <m:sub>
                              <m:r>
                                <a:rPr lang="en-US" altLang="ja-JP" sz="2400" i="1">
                                  <a:solidFill>
                                    <a:srgbClr val="000000"/>
                                  </a:solidFill>
                                  <a:latin typeface="Cambria Math" panose="02040503050406030204" pitchFamily="18" charset="0"/>
                                </a:rPr>
                                <m:t>𝑚</m:t>
                              </m:r>
                            </m:sub>
                          </m:sSub>
                        </m:num>
                        <m:den>
                          <m:nary>
                            <m:naryPr>
                              <m:chr m:val="∑"/>
                              <m:supHide m:val="on"/>
                              <m:ctrlPr>
                                <a:rPr lang="en-US" altLang="ja-JP" sz="2400" i="1">
                                  <a:solidFill>
                                    <a:srgbClr val="000000"/>
                                  </a:solidFill>
                                  <a:latin typeface="Cambria Math" panose="02040503050406030204" pitchFamily="18" charset="0"/>
                                </a:rPr>
                              </m:ctrlPr>
                            </m:naryPr>
                            <m:sub>
                              <m:r>
                                <a:rPr lang="en-US" altLang="ja-JP" sz="2400" i="1">
                                  <a:solidFill>
                                    <a:srgbClr val="000000"/>
                                  </a:solidFill>
                                  <a:latin typeface="Cambria Math" panose="02040503050406030204" pitchFamily="18" charset="0"/>
                                </a:rPr>
                                <m:t>𝑖</m:t>
                              </m:r>
                              <m:r>
                                <a:rPr lang="en-US" altLang="ja-JP" sz="2400" i="1">
                                  <a:solidFill>
                                    <a:srgbClr val="000000"/>
                                  </a:solidFill>
                                  <a:latin typeface="Cambria Math" panose="02040503050406030204" pitchFamily="18" charset="0"/>
                                  <a:ea typeface="Cambria Math" panose="02040503050406030204" pitchFamily="18" charset="0"/>
                                </a:rPr>
                                <m:t>∈</m:t>
                              </m:r>
                              <m:r>
                                <a:rPr lang="en-US" altLang="ja-JP" sz="2400" i="1">
                                  <a:solidFill>
                                    <a:srgbClr val="000000"/>
                                  </a:solidFill>
                                  <a:latin typeface="Cambria Math" panose="02040503050406030204" pitchFamily="18" charset="0"/>
                                  <a:ea typeface="Cambria Math" panose="02040503050406030204" pitchFamily="18" charset="0"/>
                                </a:rPr>
                                <m:t>𝑀</m:t>
                              </m:r>
                            </m:sub>
                            <m:sup/>
                            <m:e>
                              <m:sSub>
                                <m:sSubPr>
                                  <m:ctrlPr>
                                    <a:rPr lang="en-US" altLang="ja-JP" sz="2400" i="1" smtClean="0">
                                      <a:solidFill>
                                        <a:srgbClr val="000000"/>
                                      </a:solidFill>
                                      <a:latin typeface="Cambria Math" panose="02040503050406030204" pitchFamily="18" charset="0"/>
                                      <a:ea typeface="Cambria Math" panose="02040503050406030204" pitchFamily="18" charset="0"/>
                                    </a:rPr>
                                  </m:ctrlPr>
                                </m:sSubPr>
                                <m:e>
                                  <m:r>
                                    <a:rPr lang="en-US" altLang="ja-JP" sz="2400" i="1" smtClean="0">
                                      <a:solidFill>
                                        <a:srgbClr val="000000"/>
                                      </a:solidFill>
                                      <a:latin typeface="Cambria Math" panose="02040503050406030204" pitchFamily="18" charset="0"/>
                                      <a:ea typeface="Cambria Math" panose="02040503050406030204" pitchFamily="18" charset="0"/>
                                    </a:rPr>
                                    <m:t>𝐿𝑂𝐶</m:t>
                                  </m:r>
                                </m:e>
                                <m:sub>
                                  <m:r>
                                    <a:rPr lang="en-US" altLang="ja-JP" sz="2400" i="1" smtClean="0">
                                      <a:solidFill>
                                        <a:srgbClr val="000000"/>
                                      </a:solidFill>
                                      <a:latin typeface="Cambria Math" panose="02040503050406030204" pitchFamily="18" charset="0"/>
                                      <a:ea typeface="Cambria Math" panose="02040503050406030204" pitchFamily="18" charset="0"/>
                                    </a:rPr>
                                    <m:t>𝑖</m:t>
                                  </m:r>
                                </m:sub>
                              </m:sSub>
                            </m:e>
                          </m:nary>
                        </m:den>
                      </m:f>
                    </m:oMath>
                  </m:oMathPara>
                </a14:m>
                <a:endParaRPr lang="en-US" altLang="ja-JP" sz="2400" dirty="0">
                  <a:solidFill>
                    <a:srgbClr val="000000"/>
                  </a:solidFill>
                  <a:latin typeface="Meiryo UI"/>
                  <a:ea typeface="Meiryo UI"/>
                </a:endParaRPr>
              </a:p>
              <a:p>
                <a:pPr defTabSz="288000"/>
                <a:endParaRPr lang="en-US" altLang="ja-JP" sz="2400" dirty="0">
                  <a:solidFill>
                    <a:srgbClr val="000000"/>
                  </a:solidFill>
                  <a:latin typeface="Meiryo UI"/>
                  <a:ea typeface="Meiryo UI"/>
                </a:endParaRPr>
              </a:p>
              <a:p>
                <a:pPr defTabSz="288000"/>
                <a:r>
                  <a:rPr lang="en-US" altLang="ja-JP" sz="2400" dirty="0">
                    <a:solidFill>
                      <a:srgbClr val="000000"/>
                    </a:solidFill>
                    <a:latin typeface="Arial"/>
                    <a:ea typeface="Meiryo UI"/>
                  </a:rPr>
                  <a:t>	</a:t>
                </a:r>
                <a14:m>
                  <m:oMath xmlns:m="http://schemas.openxmlformats.org/officeDocument/2006/math">
                    <m:sSub>
                      <m:sSubPr>
                        <m:ctrlPr>
                          <a:rPr lang="en-US" altLang="ja-JP" sz="2400" i="1" smtClean="0">
                            <a:solidFill>
                              <a:srgbClr val="000000"/>
                            </a:solidFill>
                            <a:latin typeface="Cambria Math" panose="02040503050406030204" pitchFamily="18" charset="0"/>
                          </a:rPr>
                        </m:ctrlPr>
                      </m:sSubPr>
                      <m:e>
                        <m:r>
                          <m:rPr>
                            <m:sty m:val="p"/>
                          </m:rPr>
                          <a:rPr lang="en-US" altLang="ja-JP" sz="2400" i="1">
                            <a:solidFill>
                              <a:srgbClr val="000000"/>
                            </a:solidFill>
                            <a:latin typeface="Cambria Math" panose="02040503050406030204" pitchFamily="18" charset="0"/>
                          </a:rPr>
                          <m:t>L</m:t>
                        </m:r>
                        <m:r>
                          <m:rPr>
                            <m:sty m:val="p"/>
                          </m:rPr>
                          <a:rPr lang="en-US" altLang="ja-JP" sz="2400" i="1" smtClean="0">
                            <a:solidFill>
                              <a:srgbClr val="000000"/>
                            </a:solidFill>
                            <a:latin typeface="Cambria Math" panose="02040503050406030204" pitchFamily="18" charset="0"/>
                          </a:rPr>
                          <m:t>OC</m:t>
                        </m:r>
                      </m:e>
                      <m:sub>
                        <m:r>
                          <a:rPr lang="en-US" altLang="ja-JP" sz="2400" i="1" smtClean="0">
                            <a:solidFill>
                              <a:srgbClr val="000000"/>
                            </a:solidFill>
                            <a:latin typeface="Cambria Math" panose="02040503050406030204" pitchFamily="18" charset="0"/>
                          </a:rPr>
                          <m:t>𝑚</m:t>
                        </m:r>
                      </m:sub>
                    </m:sSub>
                  </m:oMath>
                </a14:m>
                <a:r>
                  <a:rPr lang="en-US" altLang="ja-JP" sz="2400" dirty="0">
                    <a:solidFill>
                      <a:srgbClr val="000000"/>
                    </a:solidFill>
                    <a:latin typeface="Meiryo UI"/>
                    <a:ea typeface="Meiryo UI"/>
                  </a:rPr>
                  <a:t>:</a:t>
                </a:r>
                <a:r>
                  <a:rPr lang="ja-JP" altLang="en-US" sz="2400" dirty="0">
                    <a:solidFill>
                      <a:srgbClr val="000000"/>
                    </a:solidFill>
                    <a:latin typeface="Meiryo UI"/>
                    <a:ea typeface="Meiryo UI"/>
                  </a:rPr>
                  <a:t>　モジュール</a:t>
                </a:r>
                <a:r>
                  <a:rPr lang="en-US" altLang="ja-JP" sz="2400" dirty="0">
                    <a:solidFill>
                      <a:srgbClr val="000000"/>
                    </a:solidFill>
                    <a:latin typeface="Meiryo UI"/>
                    <a:ea typeface="Meiryo UI"/>
                  </a:rPr>
                  <a:t>m</a:t>
                </a:r>
                <a:r>
                  <a:rPr lang="ja-JP" altLang="en-US" sz="2400" dirty="0">
                    <a:solidFill>
                      <a:srgbClr val="000000"/>
                    </a:solidFill>
                    <a:latin typeface="Meiryo UI"/>
                    <a:ea typeface="Meiryo UI"/>
                  </a:rPr>
                  <a:t>の行数</a:t>
                </a:r>
                <a:endParaRPr lang="en-US" altLang="ja-JP" sz="2400" dirty="0">
                  <a:solidFill>
                    <a:srgbClr val="000000"/>
                  </a:solidFill>
                  <a:latin typeface="Meiryo UI"/>
                  <a:ea typeface="Meiryo UI"/>
                </a:endParaRPr>
              </a:p>
              <a:p>
                <a:pPr defTabSz="288000"/>
                <a:r>
                  <a:rPr lang="en-US" altLang="ja-JP" sz="2400" dirty="0">
                    <a:solidFill>
                      <a:srgbClr val="000000"/>
                    </a:solidFill>
                    <a:latin typeface="Arial"/>
                    <a:ea typeface="Meiryo UI"/>
                  </a:rPr>
                  <a:t>	</a:t>
                </a:r>
                <a14:m>
                  <m:oMath xmlns:m="http://schemas.openxmlformats.org/officeDocument/2006/math">
                    <m:r>
                      <a:rPr lang="en-US" altLang="ja-JP" sz="2400" i="1" smtClean="0">
                        <a:solidFill>
                          <a:srgbClr val="000000"/>
                        </a:solidFill>
                        <a:latin typeface="Cambria Math" panose="02040503050406030204" pitchFamily="18" charset="0"/>
                      </a:rPr>
                      <m:t>𝑀</m:t>
                    </m:r>
                  </m:oMath>
                </a14:m>
                <a:r>
                  <a:rPr lang="ja-JP" altLang="en-US" sz="2400" i="1" dirty="0">
                    <a:solidFill>
                      <a:srgbClr val="000000"/>
                    </a:solidFill>
                    <a:latin typeface="Cambria Math" panose="02040503050406030204" pitchFamily="18" charset="0"/>
                    <a:ea typeface="Meiryo UI"/>
                  </a:rPr>
                  <a:t>： モジュールの集合</a:t>
                </a:r>
                <a:endParaRPr lang="en-US" altLang="ja-JP" sz="2400" i="1" dirty="0">
                  <a:solidFill>
                    <a:srgbClr val="000000"/>
                  </a:solidFill>
                  <a:latin typeface="Cambria Math" panose="02040503050406030204" pitchFamily="18" charset="0"/>
                  <a:ea typeface="Meiryo UI"/>
                </a:endParaRPr>
              </a:p>
            </p:txBody>
          </p:sp>
        </mc:Choice>
        <mc:Fallback xmlns="">
          <p:sp>
            <p:nvSpPr>
              <p:cNvPr id="28" name="テキスト ボックス 27">
                <a:extLst>
                  <a:ext uri="{FF2B5EF4-FFF2-40B4-BE49-F238E27FC236}">
                    <a16:creationId xmlns:a16="http://schemas.microsoft.com/office/drawing/2014/main" id="{56D547C6-C3E2-B890-4451-4B856F2683ED}"/>
                  </a:ext>
                </a:extLst>
              </p:cNvPr>
              <p:cNvSpPr txBox="1">
                <a:spLocks noRot="1" noChangeAspect="1" noMove="1" noResize="1" noEditPoints="1" noAdjustHandles="1" noChangeArrowheads="1" noChangeShapeType="1" noTextEdit="1"/>
              </p:cNvSpPr>
              <p:nvPr/>
            </p:nvSpPr>
            <p:spPr>
              <a:xfrm>
                <a:off x="610993" y="2755819"/>
                <a:ext cx="5040081" cy="2508304"/>
              </a:xfrm>
              <a:prstGeom prst="rect">
                <a:avLst/>
              </a:prstGeom>
              <a:blipFill>
                <a:blip r:embed="rId3"/>
                <a:stretch>
                  <a:fillRect b="-243"/>
                </a:stretch>
              </a:blipFill>
            </p:spPr>
            <p:txBody>
              <a:bodyPr/>
              <a:lstStyle/>
              <a:p>
                <a:r>
                  <a:rPr lang="ja-JP" altLang="en-US">
                    <a:noFill/>
                  </a:rPr>
                  <a:t> </a:t>
                </a:r>
              </a:p>
            </p:txBody>
          </p:sp>
        </mc:Fallback>
      </mc:AlternateContent>
      <p:grpSp>
        <p:nvGrpSpPr>
          <p:cNvPr id="29" name="グループ化 28">
            <a:extLst>
              <a:ext uri="{FF2B5EF4-FFF2-40B4-BE49-F238E27FC236}">
                <a16:creationId xmlns:a16="http://schemas.microsoft.com/office/drawing/2014/main" id="{D6CF9D29-2427-157F-9FC3-E1D8EA4A49A8}"/>
              </a:ext>
            </a:extLst>
          </p:cNvPr>
          <p:cNvGrpSpPr/>
          <p:nvPr/>
        </p:nvGrpSpPr>
        <p:grpSpPr>
          <a:xfrm>
            <a:off x="7447434" y="3595357"/>
            <a:ext cx="3612246" cy="2430642"/>
            <a:chOff x="7928174" y="3305197"/>
            <a:chExt cx="3612246" cy="2430642"/>
          </a:xfrm>
        </p:grpSpPr>
        <p:sp>
          <p:nvSpPr>
            <p:cNvPr id="30" name="フローチャート: 代替処理 29">
              <a:extLst>
                <a:ext uri="{FF2B5EF4-FFF2-40B4-BE49-F238E27FC236}">
                  <a16:creationId xmlns:a16="http://schemas.microsoft.com/office/drawing/2014/main" id="{FAB96BB7-9AD7-53CC-29B1-D1659E2EB454}"/>
                </a:ext>
              </a:extLst>
            </p:cNvPr>
            <p:cNvSpPr/>
            <p:nvPr/>
          </p:nvSpPr>
          <p:spPr>
            <a:xfrm>
              <a:off x="7928174" y="3917868"/>
              <a:ext cx="2720740" cy="1257801"/>
            </a:xfrm>
            <a:prstGeom prst="flowChartAlternateProcess">
              <a:avLst/>
            </a:prstGeom>
            <a:solidFill>
              <a:srgbClr val="FFFFFF"/>
            </a:solidFill>
            <a:ln w="38100" cap="flat" cmpd="sng" algn="ctr">
              <a:solidFill>
                <a:srgbClr val="FF7A00"/>
              </a:solidFill>
              <a:prstDash val="dash"/>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err="1">
                <a:ln>
                  <a:noFill/>
                </a:ln>
                <a:solidFill>
                  <a:srgbClr val="000000"/>
                </a:solidFill>
                <a:effectLst/>
                <a:uLnTx/>
                <a:uFillTx/>
                <a:latin typeface="Arial"/>
                <a:ea typeface="Meiryo UI"/>
                <a:cs typeface="+mn-cs"/>
              </a:endParaRPr>
            </a:p>
          </p:txBody>
        </p:sp>
        <p:sp>
          <p:nvSpPr>
            <p:cNvPr id="31" name="正方形/長方形 30">
              <a:extLst>
                <a:ext uri="{FF2B5EF4-FFF2-40B4-BE49-F238E27FC236}">
                  <a16:creationId xmlns:a16="http://schemas.microsoft.com/office/drawing/2014/main" id="{C255C6DB-A6E9-767A-9B7C-A52F0445B57D}"/>
                </a:ext>
              </a:extLst>
            </p:cNvPr>
            <p:cNvSpPr/>
            <p:nvPr/>
          </p:nvSpPr>
          <p:spPr>
            <a:xfrm>
              <a:off x="8180778" y="4548991"/>
              <a:ext cx="638629" cy="464457"/>
            </a:xfrm>
            <a:prstGeom prst="rect">
              <a:avLst/>
            </a:prstGeom>
            <a:solidFill>
              <a:srgbClr val="FFC400"/>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00000"/>
                  </a:solidFill>
                  <a:effectLst/>
                  <a:uLnTx/>
                  <a:uFillTx/>
                  <a:latin typeface="Arial"/>
                  <a:ea typeface="Meiryo UI"/>
                </a:rPr>
                <a:t>A</a:t>
              </a: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sp>
          <p:nvSpPr>
            <p:cNvPr id="32" name="正方形/長方形 31">
              <a:extLst>
                <a:ext uri="{FF2B5EF4-FFF2-40B4-BE49-F238E27FC236}">
                  <a16:creationId xmlns:a16="http://schemas.microsoft.com/office/drawing/2014/main" id="{C6EDD9A5-D6BC-220E-DF04-90C8BF4F72BC}"/>
                </a:ext>
              </a:extLst>
            </p:cNvPr>
            <p:cNvSpPr/>
            <p:nvPr/>
          </p:nvSpPr>
          <p:spPr>
            <a:xfrm>
              <a:off x="9007963" y="4557153"/>
              <a:ext cx="638629" cy="464457"/>
            </a:xfrm>
            <a:prstGeom prst="rect">
              <a:avLst/>
            </a:prstGeom>
            <a:solidFill>
              <a:srgbClr val="FFC400"/>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00000"/>
                  </a:solidFill>
                  <a:effectLst/>
                  <a:uLnTx/>
                  <a:uFillTx/>
                  <a:latin typeface="Arial"/>
                  <a:ea typeface="Meiryo UI"/>
                </a:rPr>
                <a:t>B</a:t>
              </a: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sp>
          <p:nvSpPr>
            <p:cNvPr id="33" name="正方形/長方形 32">
              <a:extLst>
                <a:ext uri="{FF2B5EF4-FFF2-40B4-BE49-F238E27FC236}">
                  <a16:creationId xmlns:a16="http://schemas.microsoft.com/office/drawing/2014/main" id="{31C44DEF-B913-EA11-BEBD-F2450CBE9C50}"/>
                </a:ext>
              </a:extLst>
            </p:cNvPr>
            <p:cNvSpPr/>
            <p:nvPr/>
          </p:nvSpPr>
          <p:spPr>
            <a:xfrm>
              <a:off x="9860913" y="4022585"/>
              <a:ext cx="638629" cy="464457"/>
            </a:xfrm>
            <a:prstGeom prst="rect">
              <a:avLst/>
            </a:prstGeom>
            <a:solidFill>
              <a:srgbClr val="FFC400"/>
            </a:solidFill>
            <a:ln w="57150" cap="flat" cmpd="sng" algn="ctr">
              <a:solidFill>
                <a:srgbClr val="E426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00000"/>
                  </a:solidFill>
                  <a:effectLst/>
                  <a:uLnTx/>
                  <a:uFillTx/>
                  <a:latin typeface="Arial"/>
                  <a:ea typeface="Meiryo UI"/>
                </a:rPr>
                <a:t>C</a:t>
              </a: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sp>
          <p:nvSpPr>
            <p:cNvPr id="34" name="正方形/長方形 33">
              <a:extLst>
                <a:ext uri="{FF2B5EF4-FFF2-40B4-BE49-F238E27FC236}">
                  <a16:creationId xmlns:a16="http://schemas.microsoft.com/office/drawing/2014/main" id="{DB5495F5-011B-B275-097E-88DEBDCCCCAC}"/>
                </a:ext>
              </a:extLst>
            </p:cNvPr>
            <p:cNvSpPr/>
            <p:nvPr/>
          </p:nvSpPr>
          <p:spPr>
            <a:xfrm>
              <a:off x="10901791" y="4022585"/>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00000"/>
                  </a:solidFill>
                  <a:effectLst/>
                  <a:uLnTx/>
                  <a:uFillTx/>
                  <a:latin typeface="Arial"/>
                  <a:ea typeface="Meiryo UI"/>
                </a:rPr>
                <a:t>E</a:t>
              </a: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sp>
          <p:nvSpPr>
            <p:cNvPr id="35" name="正方形/長方形 34">
              <a:extLst>
                <a:ext uri="{FF2B5EF4-FFF2-40B4-BE49-F238E27FC236}">
                  <a16:creationId xmlns:a16="http://schemas.microsoft.com/office/drawing/2014/main" id="{BA61E68C-2A71-4EB8-61F4-0D9FBDC6291E}"/>
                </a:ext>
              </a:extLst>
            </p:cNvPr>
            <p:cNvSpPr/>
            <p:nvPr/>
          </p:nvSpPr>
          <p:spPr>
            <a:xfrm>
              <a:off x="9858953" y="5271382"/>
              <a:ext cx="638629" cy="464457"/>
            </a:xfrm>
            <a:prstGeom prst="rect">
              <a:avLst/>
            </a:prstGeom>
            <a:solidFill>
              <a:srgbClr val="FFFFFF"/>
            </a:solidFill>
            <a:ln w="25400" cap="flat" cmpd="sng" algn="ctr">
              <a:solidFill>
                <a:srgbClr val="0000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srgbClr val="000000"/>
                  </a:solidFill>
                  <a:effectLst/>
                  <a:uLnTx/>
                  <a:uFillTx/>
                  <a:latin typeface="Arial"/>
                  <a:ea typeface="Meiryo UI"/>
                </a:rPr>
                <a:t>D</a:t>
              </a:r>
              <a:endParaRPr kumimoji="0" lang="ja-JP" altLang="en-US" sz="1400" b="0" i="0" u="none" strike="noStrike" kern="0" cap="none" spc="0" normalizeH="0" baseline="0" noProof="0" dirty="0" err="1">
                <a:ln>
                  <a:noFill/>
                </a:ln>
                <a:solidFill>
                  <a:srgbClr val="000000"/>
                </a:solidFill>
                <a:effectLst/>
                <a:uLnTx/>
                <a:uFillTx/>
                <a:latin typeface="Arial"/>
                <a:ea typeface="Meiryo UI"/>
              </a:endParaRPr>
            </a:p>
          </p:txBody>
        </p:sp>
        <p:cxnSp>
          <p:nvCxnSpPr>
            <p:cNvPr id="36" name="直線矢印コネクタ 35">
              <a:extLst>
                <a:ext uri="{FF2B5EF4-FFF2-40B4-BE49-F238E27FC236}">
                  <a16:creationId xmlns:a16="http://schemas.microsoft.com/office/drawing/2014/main" id="{3EF5F3DC-E6F9-B979-B4C8-672477B38501}"/>
                </a:ext>
              </a:extLst>
            </p:cNvPr>
            <p:cNvCxnSpPr>
              <a:cxnSpLocks/>
              <a:stCxn id="31" idx="3"/>
              <a:endCxn id="32" idx="1"/>
            </p:cNvCxnSpPr>
            <p:nvPr/>
          </p:nvCxnSpPr>
          <p:spPr>
            <a:xfrm>
              <a:off x="8819407" y="4781220"/>
              <a:ext cx="188556" cy="8162"/>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37" name="直線矢印コネクタ 36">
              <a:extLst>
                <a:ext uri="{FF2B5EF4-FFF2-40B4-BE49-F238E27FC236}">
                  <a16:creationId xmlns:a16="http://schemas.microsoft.com/office/drawing/2014/main" id="{AF573182-96E9-84BA-85CC-5759F233FF67}"/>
                </a:ext>
              </a:extLst>
            </p:cNvPr>
            <p:cNvCxnSpPr>
              <a:cxnSpLocks/>
              <a:stCxn id="32" idx="3"/>
              <a:endCxn id="33" idx="1"/>
            </p:cNvCxnSpPr>
            <p:nvPr/>
          </p:nvCxnSpPr>
          <p:spPr>
            <a:xfrm flipV="1">
              <a:off x="9646592" y="4254814"/>
              <a:ext cx="214321" cy="534568"/>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38" name="直線矢印コネクタ 37">
              <a:extLst>
                <a:ext uri="{FF2B5EF4-FFF2-40B4-BE49-F238E27FC236}">
                  <a16:creationId xmlns:a16="http://schemas.microsoft.com/office/drawing/2014/main" id="{8FFE97EB-E0EE-324D-8E5C-547723611418}"/>
                </a:ext>
              </a:extLst>
            </p:cNvPr>
            <p:cNvCxnSpPr>
              <a:cxnSpLocks/>
              <a:stCxn id="32" idx="3"/>
              <a:endCxn id="35" idx="1"/>
            </p:cNvCxnSpPr>
            <p:nvPr/>
          </p:nvCxnSpPr>
          <p:spPr>
            <a:xfrm>
              <a:off x="9646592" y="4789382"/>
              <a:ext cx="212361" cy="714229"/>
            </a:xfrm>
            <a:prstGeom prst="straightConnector1">
              <a:avLst/>
            </a:prstGeom>
            <a:noFill/>
            <a:ln w="19050" cap="flat" cmpd="sng" algn="ctr">
              <a:solidFill>
                <a:srgbClr val="000000">
                  <a:shade val="95000"/>
                  <a:satMod val="105000"/>
                </a:srgbClr>
              </a:solidFill>
              <a:prstDash val="solid"/>
              <a:tailEnd type="triangle"/>
            </a:ln>
            <a:effectLst/>
          </p:spPr>
        </p:cxnSp>
        <p:cxnSp>
          <p:nvCxnSpPr>
            <p:cNvPr id="39" name="直線矢印コネクタ 38">
              <a:extLst>
                <a:ext uri="{FF2B5EF4-FFF2-40B4-BE49-F238E27FC236}">
                  <a16:creationId xmlns:a16="http://schemas.microsoft.com/office/drawing/2014/main" id="{413D0F0C-77BB-A58D-9D97-45CED7B8A5E2}"/>
                </a:ext>
              </a:extLst>
            </p:cNvPr>
            <p:cNvCxnSpPr>
              <a:cxnSpLocks/>
              <a:stCxn id="33" idx="3"/>
              <a:endCxn id="34" idx="1"/>
            </p:cNvCxnSpPr>
            <p:nvPr/>
          </p:nvCxnSpPr>
          <p:spPr>
            <a:xfrm>
              <a:off x="10499542" y="4254814"/>
              <a:ext cx="402249" cy="0"/>
            </a:xfrm>
            <a:prstGeom prst="straightConnector1">
              <a:avLst/>
            </a:prstGeom>
            <a:noFill/>
            <a:ln w="19050" cap="flat" cmpd="sng" algn="ctr">
              <a:solidFill>
                <a:srgbClr val="000000">
                  <a:shade val="95000"/>
                  <a:satMod val="105000"/>
                </a:srgbClr>
              </a:solidFill>
              <a:prstDash val="solid"/>
              <a:tailEnd type="triangle"/>
            </a:ln>
            <a:effectLst/>
          </p:spPr>
        </p:cxnSp>
        <p:sp>
          <p:nvSpPr>
            <p:cNvPr id="40" name="矢印: 下 39">
              <a:extLst>
                <a:ext uri="{FF2B5EF4-FFF2-40B4-BE49-F238E27FC236}">
                  <a16:creationId xmlns:a16="http://schemas.microsoft.com/office/drawing/2014/main" id="{D95A0D53-04B2-31C7-C0BB-D77B7AD28748}"/>
                </a:ext>
              </a:extLst>
            </p:cNvPr>
            <p:cNvSpPr/>
            <p:nvPr/>
          </p:nvSpPr>
          <p:spPr>
            <a:xfrm>
              <a:off x="9707619" y="3305197"/>
              <a:ext cx="941295" cy="612671"/>
            </a:xfrm>
            <a:prstGeom prst="downArrow">
              <a:avLst>
                <a:gd name="adj1" fmla="val 75505"/>
                <a:gd name="adj2" fmla="val 50000"/>
              </a:avLst>
            </a:prstGeom>
            <a:solidFill>
              <a:srgbClr val="FFFFFF"/>
            </a:solidFill>
            <a:ln w="57150" cap="flat" cmpd="sng" algn="ctr">
              <a:solidFill>
                <a:srgbClr val="E42600"/>
              </a:solidFill>
              <a:prstDash val="soli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Arial"/>
                  <a:ea typeface="Meiryo UI"/>
                  <a:cs typeface="+mn-cs"/>
                </a:rPr>
                <a:t>修正</a:t>
              </a:r>
            </a:p>
          </p:txBody>
        </p:sp>
        <p:sp>
          <p:nvSpPr>
            <p:cNvPr id="41" name="テキスト ボックス 40">
              <a:extLst>
                <a:ext uri="{FF2B5EF4-FFF2-40B4-BE49-F238E27FC236}">
                  <a16:creationId xmlns:a16="http://schemas.microsoft.com/office/drawing/2014/main" id="{C067CD61-EAF9-4891-FB02-A13D2F3F71A7}"/>
                </a:ext>
              </a:extLst>
            </p:cNvPr>
            <p:cNvSpPr txBox="1"/>
            <p:nvPr/>
          </p:nvSpPr>
          <p:spPr>
            <a:xfrm>
              <a:off x="8114036" y="3988820"/>
              <a:ext cx="1267222" cy="464457"/>
            </a:xfrm>
            <a:prstGeom prst="rect">
              <a:avLst/>
            </a:prstGeom>
            <a:noFill/>
          </p:spPr>
          <p:txBody>
            <a:bodyPr wrap="square" lIns="0" rIns="0" rtlCol="0">
              <a:noAutofit/>
            </a:bodyPr>
            <a:lstStyle/>
            <a:p>
              <a:pPr marL="0" marR="0" lvl="0" indent="0" defTabSz="2880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FF7A00"/>
                  </a:solidFill>
                  <a:effectLst/>
                  <a:uLnTx/>
                  <a:uFillTx/>
                  <a:latin typeface="Meiryo UI"/>
                  <a:ea typeface="Meiryo UI"/>
                </a:rPr>
                <a:t>影響範囲</a:t>
              </a:r>
            </a:p>
          </p:txBody>
        </p:sp>
      </p:grpSp>
      <mc:AlternateContent xmlns:mc="http://schemas.openxmlformats.org/markup-compatibility/2006" xmlns:a14="http://schemas.microsoft.com/office/drawing/2010/main">
        <mc:Choice Requires="a14">
          <p:sp>
            <p:nvSpPr>
              <p:cNvPr id="42" name="テキスト ボックス 41">
                <a:extLst>
                  <a:ext uri="{FF2B5EF4-FFF2-40B4-BE49-F238E27FC236}">
                    <a16:creationId xmlns:a16="http://schemas.microsoft.com/office/drawing/2014/main" id="{5FD64C03-C5A1-B40A-6AE3-1F4996B8CC0C}"/>
                  </a:ext>
                </a:extLst>
              </p:cNvPr>
              <p:cNvSpPr txBox="1"/>
              <p:nvPr/>
            </p:nvSpPr>
            <p:spPr>
              <a:xfrm>
                <a:off x="370296" y="1933272"/>
                <a:ext cx="6094206" cy="461665"/>
              </a:xfrm>
              <a:prstGeom prst="rect">
                <a:avLst/>
              </a:prstGeom>
              <a:noFill/>
            </p:spPr>
            <p:txBody>
              <a:bodyPr wrap="square">
                <a:spAutoFit/>
              </a:bodyPr>
              <a:lstStyle/>
              <a:p>
                <a:pPr defTabSz="288000">
                  <a:defRPr/>
                </a:pPr>
                <a:r>
                  <a:rPr lang="ja-JP" altLang="en-US" sz="2400" b="1" dirty="0">
                    <a:solidFill>
                      <a:srgbClr val="0072BC"/>
                    </a:solidFill>
                    <a:latin typeface="Meiryo UI"/>
                    <a:ea typeface="Meiryo UI"/>
                  </a:rPr>
                  <a:t>修正確率</a:t>
                </a:r>
                <a14:m>
                  <m:oMath xmlns:m="http://schemas.openxmlformats.org/officeDocument/2006/math">
                    <m:sSub>
                      <m:sSubPr>
                        <m:ctrlPr>
                          <a:rPr lang="en-US" altLang="ja-JP" sz="2400" i="1" smtClean="0">
                            <a:solidFill>
                              <a:srgbClr val="0072BC"/>
                            </a:solidFill>
                            <a:latin typeface="Cambria Math" panose="02040503050406030204" pitchFamily="18" charset="0"/>
                          </a:rPr>
                        </m:ctrlPr>
                      </m:sSubPr>
                      <m:e>
                        <m:r>
                          <a:rPr lang="en-US" altLang="ja-JP" sz="2400" i="1" smtClean="0">
                            <a:solidFill>
                              <a:srgbClr val="0072BC"/>
                            </a:solidFill>
                            <a:latin typeface="Cambria Math" panose="02040503050406030204" pitchFamily="18" charset="0"/>
                          </a:rPr>
                          <m:t>𝑃</m:t>
                        </m:r>
                      </m:e>
                      <m:sub>
                        <m:r>
                          <a:rPr lang="en-US" altLang="ja-JP" sz="2400" i="1" smtClean="0">
                            <a:solidFill>
                              <a:srgbClr val="0072BC"/>
                            </a:solidFill>
                            <a:latin typeface="Cambria Math" panose="02040503050406030204" pitchFamily="18" charset="0"/>
                          </a:rPr>
                          <m:t>𝑚</m:t>
                        </m:r>
                      </m:sub>
                    </m:sSub>
                    <m:r>
                      <a:rPr lang="en-US" altLang="ja-JP" sz="2400" i="1" smtClean="0">
                        <a:solidFill>
                          <a:srgbClr val="0072BC"/>
                        </a:solidFill>
                        <a:latin typeface="Cambria Math" panose="02040503050406030204" pitchFamily="18" charset="0"/>
                      </a:rPr>
                      <m:t> </m:t>
                    </m:r>
                  </m:oMath>
                </a14:m>
                <a:r>
                  <a:rPr lang="ja-JP" altLang="en-US" sz="2400" b="1" dirty="0">
                    <a:solidFill>
                      <a:srgbClr val="0072BC"/>
                    </a:solidFill>
                    <a:latin typeface="Meiryo UI"/>
                    <a:ea typeface="Meiryo UI"/>
                  </a:rPr>
                  <a:t>の求め方</a:t>
                </a:r>
                <a:r>
                  <a:rPr lang="en-US" altLang="ja-JP" sz="2400" b="1" dirty="0">
                    <a:solidFill>
                      <a:srgbClr val="0072BC"/>
                    </a:solidFill>
                    <a:latin typeface="Meiryo UI"/>
                    <a:ea typeface="Meiryo UI"/>
                  </a:rPr>
                  <a:t>[4]</a:t>
                </a:r>
              </a:p>
            </p:txBody>
          </p:sp>
        </mc:Choice>
        <mc:Fallback xmlns="">
          <p:sp>
            <p:nvSpPr>
              <p:cNvPr id="42" name="テキスト ボックス 41">
                <a:extLst>
                  <a:ext uri="{FF2B5EF4-FFF2-40B4-BE49-F238E27FC236}">
                    <a16:creationId xmlns:a16="http://schemas.microsoft.com/office/drawing/2014/main" id="{5FD64C03-C5A1-B40A-6AE3-1F4996B8CC0C}"/>
                  </a:ext>
                </a:extLst>
              </p:cNvPr>
              <p:cNvSpPr txBox="1">
                <a:spLocks noRot="1" noChangeAspect="1" noMove="1" noResize="1" noEditPoints="1" noAdjustHandles="1" noChangeArrowheads="1" noChangeShapeType="1" noTextEdit="1"/>
              </p:cNvSpPr>
              <p:nvPr/>
            </p:nvSpPr>
            <p:spPr>
              <a:xfrm>
                <a:off x="370296" y="1933272"/>
                <a:ext cx="6094206" cy="461665"/>
              </a:xfrm>
              <a:prstGeom prst="rect">
                <a:avLst/>
              </a:prstGeom>
              <a:blipFill>
                <a:blip r:embed="rId4"/>
                <a:stretch>
                  <a:fillRect l="-1602" t="-11842" b="-27632"/>
                </a:stretch>
              </a:blipFill>
            </p:spPr>
            <p:txBody>
              <a:bodyPr/>
              <a:lstStyle/>
              <a:p>
                <a:r>
                  <a:rPr lang="ja-JP" altLang="en-US">
                    <a:noFill/>
                  </a:rPr>
                  <a:t> </a:t>
                </a:r>
              </a:p>
            </p:txBody>
          </p:sp>
        </mc:Fallback>
      </mc:AlternateContent>
      <p:sp>
        <p:nvSpPr>
          <p:cNvPr id="3" name="スライド番号プレースホルダー 2">
            <a:extLst>
              <a:ext uri="{FF2B5EF4-FFF2-40B4-BE49-F238E27FC236}">
                <a16:creationId xmlns:a16="http://schemas.microsoft.com/office/drawing/2014/main" id="{0771B68D-BB63-AEE5-4625-EDFF39CDBD69}"/>
              </a:ext>
            </a:extLst>
          </p:cNvPr>
          <p:cNvSpPr>
            <a:spLocks noGrp="1"/>
          </p:cNvSpPr>
          <p:nvPr>
            <p:ph type="sldNum" sz="quarter" idx="4"/>
          </p:nvPr>
        </p:nvSpPr>
        <p:spPr/>
        <p:txBody>
          <a:bodyPr/>
          <a:lstStyle/>
          <a:p>
            <a:fld id="{DDF0A04B-3F96-455C-AC58-511E5C06C175}" type="slidenum">
              <a:rPr lang="ja-JP" altLang="en-US" smtClean="0"/>
              <a:pPr/>
              <a:t>72</a:t>
            </a:fld>
            <a:endParaRPr lang="ja-JP" altLang="en-US" dirty="0"/>
          </a:p>
        </p:txBody>
      </p:sp>
    </p:spTree>
    <p:extLst>
      <p:ext uri="{BB962C8B-B14F-4D97-AF65-F5344CB8AC3E}">
        <p14:creationId xmlns:p14="http://schemas.microsoft.com/office/powerpoint/2010/main" val="293053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C8EE6-2BA9-C757-CD80-50D98427F84B}"/>
              </a:ext>
            </a:extLst>
          </p:cNvPr>
          <p:cNvSpPr>
            <a:spLocks noGrp="1"/>
          </p:cNvSpPr>
          <p:nvPr>
            <p:ph type="title"/>
          </p:nvPr>
        </p:nvSpPr>
        <p:spPr/>
        <p:txBody>
          <a:bodyPr/>
          <a:lstStyle/>
          <a:p>
            <a:r>
              <a:rPr kumimoji="1" lang="ja-JP" altLang="en-US" dirty="0"/>
              <a:t>学位論文の構成</a:t>
            </a:r>
          </a:p>
        </p:txBody>
      </p:sp>
      <p:sp>
        <p:nvSpPr>
          <p:cNvPr id="5" name="コンテンツ プレースホルダー 4">
            <a:extLst>
              <a:ext uri="{FF2B5EF4-FFF2-40B4-BE49-F238E27FC236}">
                <a16:creationId xmlns:a16="http://schemas.microsoft.com/office/drawing/2014/main" id="{D7ADDD72-FCB8-FCE1-932F-4D66D1D77F50}"/>
              </a:ext>
            </a:extLst>
          </p:cNvPr>
          <p:cNvSpPr>
            <a:spLocks noGrp="1"/>
          </p:cNvSpPr>
          <p:nvPr>
            <p:ph idx="1"/>
          </p:nvPr>
        </p:nvSpPr>
        <p:spPr/>
        <p:txBody>
          <a:bodyPr>
            <a:normAutofit/>
          </a:bodyPr>
          <a:lstStyle/>
          <a:p>
            <a:pPr>
              <a:buFont typeface="Wingdings" panose="05000000000000000000" pitchFamily="2" charset="2"/>
              <a:buChar char="l"/>
            </a:pPr>
            <a:r>
              <a:rPr lang="en-US" altLang="ja-JP" sz="2000" dirty="0"/>
              <a:t>1</a:t>
            </a:r>
            <a:r>
              <a:rPr lang="ja-JP" altLang="en-US" sz="2000" dirty="0"/>
              <a:t>章　はじめに</a:t>
            </a:r>
            <a:endParaRPr lang="en-US" altLang="ja-JP" sz="2000" dirty="0"/>
          </a:p>
          <a:p>
            <a:pPr>
              <a:buFont typeface="Wingdings" panose="05000000000000000000" pitchFamily="2" charset="2"/>
              <a:buChar char="l"/>
            </a:pPr>
            <a:r>
              <a:rPr lang="en-US" altLang="ja-JP" sz="2000" dirty="0"/>
              <a:t>2</a:t>
            </a:r>
            <a:r>
              <a:rPr lang="ja-JP" altLang="en-US" sz="2000" dirty="0"/>
              <a:t>章  情報検索技術に基づく細粒度</a:t>
            </a:r>
            <a:r>
              <a:rPr lang="ja-JP" altLang="en-US" sz="2000"/>
              <a:t>ブロッククローン検出</a:t>
            </a:r>
            <a:r>
              <a:rPr lang="en-US" altLang="ja-JP" sz="2000" dirty="0"/>
              <a:t> [</a:t>
            </a:r>
            <a:r>
              <a:rPr lang="ja-JP" altLang="en-US" sz="2000"/>
              <a:t>主要論文１</a:t>
            </a:r>
            <a:r>
              <a:rPr lang="en-US" altLang="ja-JP" sz="2000" dirty="0"/>
              <a:t>]</a:t>
            </a:r>
          </a:p>
          <a:p>
            <a:pPr>
              <a:buFont typeface="Wingdings" panose="05000000000000000000" pitchFamily="2" charset="2"/>
              <a:buChar char="l"/>
            </a:pPr>
            <a:r>
              <a:rPr lang="en-US" altLang="ja-JP" sz="2000" dirty="0"/>
              <a:t>3</a:t>
            </a:r>
            <a:r>
              <a:rPr lang="ja-JP" altLang="en-US" sz="2000" dirty="0"/>
              <a:t>章  情報検索技術と深層学習を用いたコード片類似性判定法の</a:t>
            </a:r>
            <a:r>
              <a:rPr lang="ja-JP" altLang="en-US" sz="2000"/>
              <a:t>比較調査</a:t>
            </a:r>
            <a:r>
              <a:rPr lang="en-US" altLang="ja-JP" sz="2000" dirty="0"/>
              <a:t> [</a:t>
            </a:r>
            <a:r>
              <a:rPr lang="ja-JP" altLang="en-US" sz="2000"/>
              <a:t>主要論文</a:t>
            </a:r>
            <a:r>
              <a:rPr lang="en-US" altLang="ja-JP" sz="2000" dirty="0"/>
              <a:t>2]</a:t>
            </a:r>
          </a:p>
          <a:p>
            <a:pPr>
              <a:buFont typeface="Wingdings" panose="05000000000000000000" pitchFamily="2" charset="2"/>
              <a:buChar char="l"/>
            </a:pPr>
            <a:r>
              <a:rPr lang="en-US" altLang="ja-JP" sz="2000" dirty="0"/>
              <a:t>4</a:t>
            </a:r>
            <a:r>
              <a:rPr lang="ja-JP" altLang="en-US" sz="2000" dirty="0"/>
              <a:t>章　段階的再構築における依存関係分析を用いた費用対効果</a:t>
            </a:r>
            <a:r>
              <a:rPr lang="ja-JP" altLang="en-US" sz="2000"/>
              <a:t>の試算</a:t>
            </a:r>
            <a:r>
              <a:rPr lang="en-US" altLang="ja-JP" sz="2000" dirty="0"/>
              <a:t> [</a:t>
            </a:r>
            <a:r>
              <a:rPr lang="ja-JP" altLang="en-US" sz="2000"/>
              <a:t>主要論文</a:t>
            </a:r>
            <a:r>
              <a:rPr lang="en-US" altLang="ja-JP" sz="2000" dirty="0"/>
              <a:t>3]</a:t>
            </a:r>
          </a:p>
          <a:p>
            <a:pPr>
              <a:buFont typeface="Wingdings" panose="05000000000000000000" pitchFamily="2" charset="2"/>
              <a:buChar char="l"/>
            </a:pPr>
            <a:r>
              <a:rPr lang="en-US" altLang="ja-JP" sz="2000" dirty="0"/>
              <a:t>5</a:t>
            </a:r>
            <a:r>
              <a:rPr lang="ja-JP" altLang="en-US" sz="2000" dirty="0"/>
              <a:t>章　おわりに</a:t>
            </a:r>
            <a:endParaRPr lang="en-US" altLang="ja-JP" sz="2000" dirty="0"/>
          </a:p>
          <a:p>
            <a:pPr>
              <a:buFont typeface="Wingdings" panose="05000000000000000000" pitchFamily="2" charset="2"/>
              <a:buChar char="l"/>
            </a:pPr>
            <a:endParaRPr lang="ja-JP" altLang="en-US" sz="2000" dirty="0"/>
          </a:p>
        </p:txBody>
      </p:sp>
      <p:sp>
        <p:nvSpPr>
          <p:cNvPr id="7" name="コンテンツ プレースホルダー 6">
            <a:extLst>
              <a:ext uri="{FF2B5EF4-FFF2-40B4-BE49-F238E27FC236}">
                <a16:creationId xmlns:a16="http://schemas.microsoft.com/office/drawing/2014/main" id="{4D568900-3D04-A5B6-0B32-8749D9DBD543}"/>
              </a:ext>
            </a:extLst>
          </p:cNvPr>
          <p:cNvSpPr>
            <a:spLocks noGrp="1"/>
          </p:cNvSpPr>
          <p:nvPr>
            <p:ph idx="10"/>
          </p:nvPr>
        </p:nvSpPr>
        <p:spPr/>
        <p:txBody>
          <a:bodyPr>
            <a:normAutofit/>
          </a:bodyPr>
          <a:lstStyle/>
          <a:p>
            <a:r>
              <a:rPr kumimoji="1" lang="ja-JP" altLang="en-US" sz="2400" dirty="0"/>
              <a:t>ソフトウェア保守およびモダナイゼーション支援のためのソフトウェア分析手法の研究</a:t>
            </a:r>
            <a:endParaRPr lang="ja-JP" altLang="en-US" dirty="0"/>
          </a:p>
        </p:txBody>
      </p:sp>
      <p:sp>
        <p:nvSpPr>
          <p:cNvPr id="6" name="正方形/長方形 5">
            <a:extLst>
              <a:ext uri="{FF2B5EF4-FFF2-40B4-BE49-F238E27FC236}">
                <a16:creationId xmlns:a16="http://schemas.microsoft.com/office/drawing/2014/main" id="{876D5BAD-3FE6-1ED8-9481-A02C89C7AE8F}"/>
              </a:ext>
            </a:extLst>
          </p:cNvPr>
          <p:cNvSpPr/>
          <p:nvPr/>
        </p:nvSpPr>
        <p:spPr>
          <a:xfrm>
            <a:off x="316211" y="4539932"/>
            <a:ext cx="11581188" cy="1999242"/>
          </a:xfrm>
          <a:prstGeom prst="rect">
            <a:avLst/>
          </a:prstGeom>
          <a:solidFill>
            <a:schemeClr val="accent6">
              <a:lumMod val="20000"/>
              <a:lumOff val="80000"/>
            </a:schemeClr>
          </a:solidFill>
          <a:ln>
            <a:solidFill>
              <a:schemeClr val="bg1"/>
            </a:solidFill>
          </a:ln>
        </p:spPr>
        <p:style>
          <a:lnRef idx="2">
            <a:schemeClr val="accent4">
              <a:shade val="15000"/>
            </a:schemeClr>
          </a:lnRef>
          <a:fillRef idx="1">
            <a:schemeClr val="accent4"/>
          </a:fillRef>
          <a:effectRef idx="0">
            <a:schemeClr val="accent4"/>
          </a:effectRef>
          <a:fontRef idx="minor">
            <a:schemeClr val="lt1"/>
          </a:fontRef>
        </p:style>
        <p:txBody>
          <a:bodyPr rtlCol="0" anchor="t"/>
          <a:lstStyle/>
          <a:p>
            <a:r>
              <a:rPr lang="ja-JP" altLang="en-US" sz="1600" b="1" dirty="0">
                <a:solidFill>
                  <a:schemeClr val="tx1"/>
                </a:solidFill>
              </a:rPr>
              <a:t>主要論文</a:t>
            </a:r>
            <a:endParaRPr kumimoji="1" lang="en-US" altLang="ja-JP" sz="1600" b="1" dirty="0">
              <a:solidFill>
                <a:schemeClr val="tx1"/>
              </a:solidFill>
            </a:endParaRPr>
          </a:p>
          <a:p>
            <a:pPr marL="228600" indent="-228600">
              <a:buFont typeface="+mj-lt"/>
              <a:buAutoNum type="arabicPeriod"/>
            </a:pPr>
            <a:r>
              <a:rPr kumimoji="1" lang="zh-TW" altLang="en-US" sz="1400" u="sng" dirty="0">
                <a:solidFill>
                  <a:schemeClr val="tx1"/>
                </a:solidFill>
              </a:rPr>
              <a:t>横井 一輝</a:t>
            </a:r>
            <a:r>
              <a:rPr kumimoji="1" lang="zh-TW" altLang="en-US" sz="1400" dirty="0">
                <a:solidFill>
                  <a:schemeClr val="tx1"/>
                </a:solidFill>
              </a:rPr>
              <a:t>，崔 恩瀞，吉田 則裕，井上 克郎</a:t>
            </a:r>
            <a:r>
              <a:rPr kumimoji="1" lang="ja-JP" altLang="en-US" sz="1400" dirty="0">
                <a:solidFill>
                  <a:schemeClr val="tx1"/>
                </a:solidFill>
              </a:rPr>
              <a:t>，“情報検索技術に基づく細粒度ブロッククローン検出”，コンピュータソフトウェア，</a:t>
            </a:r>
            <a:r>
              <a:rPr kumimoji="1" lang="en-US" altLang="ja-JP" sz="1400" dirty="0">
                <a:solidFill>
                  <a:schemeClr val="tx1"/>
                </a:solidFill>
              </a:rPr>
              <a:t>2018</a:t>
            </a:r>
            <a:r>
              <a:rPr kumimoji="1" lang="ja-JP" altLang="en-US" sz="1400" dirty="0">
                <a:solidFill>
                  <a:schemeClr val="tx1"/>
                </a:solidFill>
              </a:rPr>
              <a:t>．</a:t>
            </a:r>
            <a:endParaRPr kumimoji="1" lang="en-US" altLang="ja-JP" sz="1400" dirty="0">
              <a:solidFill>
                <a:schemeClr val="tx1"/>
              </a:solidFill>
            </a:endParaRPr>
          </a:p>
          <a:p>
            <a:pPr marL="228600" indent="-228600">
              <a:buFont typeface="+mj-lt"/>
              <a:buAutoNum type="arabicPeriod"/>
            </a:pPr>
            <a:r>
              <a:rPr kumimoji="1" lang="zh-TW" altLang="en-US" sz="1400" u="sng" dirty="0">
                <a:solidFill>
                  <a:schemeClr val="tx1"/>
                </a:solidFill>
              </a:rPr>
              <a:t>横井 一輝</a:t>
            </a:r>
            <a:r>
              <a:rPr kumimoji="1" lang="zh-TW" altLang="en-US" sz="1400" dirty="0">
                <a:solidFill>
                  <a:schemeClr val="tx1"/>
                </a:solidFill>
              </a:rPr>
              <a:t>，崔 恩瀞，吉田 則裕，松下 誠，井上 克郎，</a:t>
            </a:r>
            <a:r>
              <a:rPr kumimoji="1" lang="ja-JP" altLang="en-US" sz="1400" dirty="0">
                <a:solidFill>
                  <a:schemeClr val="tx1"/>
                </a:solidFill>
              </a:rPr>
              <a:t>“情報検索技術と深層学習を用いたコード片類似性判定法の比較調査”，電子情報通信学会論文誌 </a:t>
            </a:r>
            <a:r>
              <a:rPr kumimoji="1" lang="en-US" altLang="ja-JP" sz="1400" dirty="0">
                <a:solidFill>
                  <a:schemeClr val="tx1"/>
                </a:solidFill>
              </a:rPr>
              <a:t>D</a:t>
            </a:r>
            <a:r>
              <a:rPr kumimoji="1" lang="ja-JP" altLang="en-US" sz="1400" dirty="0">
                <a:solidFill>
                  <a:schemeClr val="tx1"/>
                </a:solidFill>
              </a:rPr>
              <a:t>，</a:t>
            </a:r>
            <a:r>
              <a:rPr kumimoji="1" lang="en-US" altLang="ja-JP" sz="1400" dirty="0">
                <a:solidFill>
                  <a:schemeClr val="tx1"/>
                </a:solidFill>
              </a:rPr>
              <a:t>2023</a:t>
            </a:r>
            <a:r>
              <a:rPr kumimoji="1" lang="ja-JP" altLang="en-US" sz="1400" dirty="0">
                <a:solidFill>
                  <a:schemeClr val="tx1"/>
                </a:solidFill>
              </a:rPr>
              <a:t>．</a:t>
            </a:r>
            <a:endParaRPr kumimoji="1" lang="en-US" altLang="ja-JP" sz="1400" dirty="0">
              <a:solidFill>
                <a:schemeClr val="tx1"/>
              </a:solidFill>
            </a:endParaRPr>
          </a:p>
          <a:p>
            <a:pPr marL="228600" indent="-228600">
              <a:buFont typeface="+mj-lt"/>
              <a:buAutoNum type="arabicPeriod"/>
            </a:pPr>
            <a:r>
              <a:rPr kumimoji="1" lang="en-US" altLang="ja-JP" sz="1400" u="sng" dirty="0">
                <a:solidFill>
                  <a:schemeClr val="tx1"/>
                </a:solidFill>
              </a:rPr>
              <a:t>Kazuki Yokoi</a:t>
            </a:r>
            <a:r>
              <a:rPr kumimoji="1" lang="en-US" altLang="ja-JP" sz="1400" dirty="0">
                <a:solidFill>
                  <a:schemeClr val="tx1"/>
                </a:solidFill>
              </a:rPr>
              <a:t>, Eunjong Choi, Norihiro Yoshida, Joji Okada, Yoshiki Higo, “Cost-Benefit Analysis for Modernizing a Large-Scale Industrial System”, APSEC 2023.</a:t>
            </a:r>
          </a:p>
          <a:p>
            <a:r>
              <a:rPr lang="ja-JP" altLang="en-US" sz="1600" b="1" dirty="0">
                <a:solidFill>
                  <a:schemeClr val="tx1"/>
                </a:solidFill>
              </a:rPr>
              <a:t>関連論文</a:t>
            </a:r>
            <a:endParaRPr lang="en-US" altLang="ja-JP" sz="1600" b="1" dirty="0">
              <a:solidFill>
                <a:schemeClr val="tx1"/>
              </a:solidFill>
            </a:endParaRPr>
          </a:p>
          <a:p>
            <a:pPr marL="342900" indent="-342900">
              <a:buFont typeface="+mj-lt"/>
              <a:buAutoNum type="arabicPeriod" startAt="4"/>
            </a:pPr>
            <a:r>
              <a:rPr kumimoji="1" lang="ja-JP" altLang="en-US" sz="1400" dirty="0">
                <a:solidFill>
                  <a:schemeClr val="tx1"/>
                </a:solidFill>
              </a:rPr>
              <a:t>太田 悠希，吉田 則裕，崔 恩瀞，槇原 絵里奈，</a:t>
            </a:r>
            <a:r>
              <a:rPr kumimoji="1" lang="ja-JP" altLang="en-US" sz="1400" u="sng" dirty="0">
                <a:solidFill>
                  <a:schemeClr val="tx1"/>
                </a:solidFill>
              </a:rPr>
              <a:t>横井 一輝</a:t>
            </a:r>
            <a:r>
              <a:rPr kumimoji="1" lang="ja-JP" altLang="en-US" sz="1400" dirty="0">
                <a:solidFill>
                  <a:schemeClr val="tx1"/>
                </a:solidFill>
              </a:rPr>
              <a:t>，“マイクロサービスにおけるコードクローンの言語間分析”，</a:t>
            </a:r>
            <a:r>
              <a:rPr lang="en-US" altLang="ja-JP" sz="1400" dirty="0">
                <a:solidFill>
                  <a:schemeClr val="tx1"/>
                </a:solidFill>
              </a:rPr>
              <a:t>FOSE 2024.</a:t>
            </a:r>
            <a:endParaRPr kumimoji="1" lang="ja-JP" altLang="en-US" sz="1400" dirty="0">
              <a:solidFill>
                <a:schemeClr val="tx1"/>
              </a:solidFill>
            </a:endParaRPr>
          </a:p>
        </p:txBody>
      </p:sp>
      <p:sp>
        <p:nvSpPr>
          <p:cNvPr id="3" name="スライド番号プレースホルダー 2">
            <a:extLst>
              <a:ext uri="{FF2B5EF4-FFF2-40B4-BE49-F238E27FC236}">
                <a16:creationId xmlns:a16="http://schemas.microsoft.com/office/drawing/2014/main" id="{A5BAF60C-7926-ECA9-791D-5B2DA0AE5B32}"/>
              </a:ext>
            </a:extLst>
          </p:cNvPr>
          <p:cNvSpPr>
            <a:spLocks noGrp="1"/>
          </p:cNvSpPr>
          <p:nvPr>
            <p:ph type="sldNum" sz="quarter" idx="4"/>
          </p:nvPr>
        </p:nvSpPr>
        <p:spPr/>
        <p:txBody>
          <a:bodyPr/>
          <a:lstStyle/>
          <a:p>
            <a:fld id="{DDF0A04B-3F96-455C-AC58-511E5C06C175}" type="slidenum">
              <a:rPr lang="ja-JP" altLang="en-US" smtClean="0"/>
              <a:pPr/>
              <a:t>8</a:t>
            </a:fld>
            <a:endParaRPr lang="ja-JP" altLang="en-US" dirty="0"/>
          </a:p>
        </p:txBody>
      </p:sp>
      <p:sp>
        <p:nvSpPr>
          <p:cNvPr id="4" name="右中かっこ 3">
            <a:extLst>
              <a:ext uri="{FF2B5EF4-FFF2-40B4-BE49-F238E27FC236}">
                <a16:creationId xmlns:a16="http://schemas.microsoft.com/office/drawing/2014/main" id="{55E29B51-9EE9-E139-6A01-38E614F22751}"/>
              </a:ext>
            </a:extLst>
          </p:cNvPr>
          <p:cNvSpPr/>
          <p:nvPr/>
        </p:nvSpPr>
        <p:spPr>
          <a:xfrm>
            <a:off x="10114155" y="2865863"/>
            <a:ext cx="390293" cy="892098"/>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E3D0988-CDDA-7199-9E2D-9D75A755A7E8}"/>
              </a:ext>
            </a:extLst>
          </p:cNvPr>
          <p:cNvSpPr txBox="1"/>
          <p:nvPr/>
        </p:nvSpPr>
        <p:spPr>
          <a:xfrm>
            <a:off x="10539359" y="2988746"/>
            <a:ext cx="1773044" cy="646331"/>
          </a:xfrm>
          <a:prstGeom prst="rect">
            <a:avLst/>
          </a:prstGeom>
          <a:noFill/>
        </p:spPr>
        <p:txBody>
          <a:bodyPr wrap="square" rtlCol="0">
            <a:spAutoFit/>
          </a:bodyPr>
          <a:lstStyle/>
          <a:p>
            <a:r>
              <a:rPr lang="ja-JP" altLang="en-US"/>
              <a:t>本発表では</a:t>
            </a:r>
            <a:endParaRPr lang="en-US" altLang="ja-JP" dirty="0"/>
          </a:p>
          <a:p>
            <a:r>
              <a:rPr kumimoji="1" lang="ja-JP" altLang="en-US"/>
              <a:t>概要のみ説明</a:t>
            </a:r>
          </a:p>
        </p:txBody>
      </p:sp>
    </p:spTree>
    <p:extLst>
      <p:ext uri="{BB962C8B-B14F-4D97-AF65-F5344CB8AC3E}">
        <p14:creationId xmlns:p14="http://schemas.microsoft.com/office/powerpoint/2010/main" val="3475303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B7789A-3D88-E00E-B5A0-A6E3BA864C97}"/>
              </a:ext>
            </a:extLst>
          </p:cNvPr>
          <p:cNvSpPr>
            <a:spLocks noGrp="1"/>
          </p:cNvSpPr>
          <p:nvPr>
            <p:ph type="title"/>
          </p:nvPr>
        </p:nvSpPr>
        <p:spPr/>
        <p:txBody>
          <a:bodyPr/>
          <a:lstStyle/>
          <a:p>
            <a:r>
              <a:rPr lang="ja-JP" altLang="en-US" sz="5400" dirty="0"/>
              <a:t>情報検索技術に基づく</a:t>
            </a:r>
            <a:br>
              <a:rPr lang="en-US" altLang="ja-JP" sz="5400" dirty="0"/>
            </a:br>
            <a:r>
              <a:rPr lang="ja-JP" altLang="en-US" sz="5400" dirty="0"/>
              <a:t>細粒度ブロッククローン検出</a:t>
            </a:r>
            <a:endParaRPr kumimoji="1" lang="ja-JP" altLang="en-US" dirty="0"/>
          </a:p>
        </p:txBody>
      </p:sp>
      <p:sp>
        <p:nvSpPr>
          <p:cNvPr id="3" name="テキスト プレースホルダー 2">
            <a:extLst>
              <a:ext uri="{FF2B5EF4-FFF2-40B4-BE49-F238E27FC236}">
                <a16:creationId xmlns:a16="http://schemas.microsoft.com/office/drawing/2014/main" id="{B9ACA6EF-8A57-25A7-64D2-35CF44EBBE13}"/>
              </a:ext>
            </a:extLst>
          </p:cNvPr>
          <p:cNvSpPr>
            <a:spLocks noGrp="1"/>
          </p:cNvSpPr>
          <p:nvPr>
            <p:ph type="body" idx="1"/>
          </p:nvPr>
        </p:nvSpPr>
        <p:spPr/>
        <p:txBody>
          <a:bodyPr/>
          <a:lstStyle/>
          <a:p>
            <a:r>
              <a:rPr kumimoji="1" lang="en-US" altLang="ja-JP" dirty="0"/>
              <a:t>2</a:t>
            </a:r>
            <a:r>
              <a:rPr kumimoji="1" lang="ja-JP" altLang="en-US" dirty="0"/>
              <a:t>章</a:t>
            </a:r>
          </a:p>
        </p:txBody>
      </p:sp>
      <p:sp>
        <p:nvSpPr>
          <p:cNvPr id="4" name="スライド番号プレースホルダー 3">
            <a:extLst>
              <a:ext uri="{FF2B5EF4-FFF2-40B4-BE49-F238E27FC236}">
                <a16:creationId xmlns:a16="http://schemas.microsoft.com/office/drawing/2014/main" id="{F237B2EE-C030-14A5-D91F-AC5148608378}"/>
              </a:ext>
            </a:extLst>
          </p:cNvPr>
          <p:cNvSpPr>
            <a:spLocks noGrp="1"/>
          </p:cNvSpPr>
          <p:nvPr>
            <p:ph type="sldNum" sz="quarter" idx="4"/>
          </p:nvPr>
        </p:nvSpPr>
        <p:spPr/>
        <p:txBody>
          <a:bodyPr/>
          <a:lstStyle/>
          <a:p>
            <a:fld id="{DDF0A04B-3F96-455C-AC58-511E5C06C175}" type="slidenum">
              <a:rPr lang="ja-JP" altLang="en-US" smtClean="0"/>
              <a:pPr/>
              <a:t>9</a:t>
            </a:fld>
            <a:endParaRPr lang="ja-JP" altLang="en-US" dirty="0"/>
          </a:p>
        </p:txBody>
      </p:sp>
    </p:spTree>
    <p:extLst>
      <p:ext uri="{BB962C8B-B14F-4D97-AF65-F5344CB8AC3E}">
        <p14:creationId xmlns:p14="http://schemas.microsoft.com/office/powerpoint/2010/main" val="3945060377"/>
      </p:ext>
    </p:extLst>
  </p:cSld>
  <p:clrMapOvr>
    <a:masterClrMapping/>
  </p:clrMapOvr>
</p:sld>
</file>

<file path=ppt/theme/theme1.xml><?xml version="1.0" encoding="utf-8"?>
<a:theme xmlns:a="http://schemas.openxmlformats.org/drawingml/2006/main" name="higolab-minmax-BIZUDPGothic-narrow">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IZ UDPゴシック">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lumMod val="50000"/>
            <a:lumOff val="50000"/>
          </a:schemeClr>
        </a:solidFill>
        <a:ln>
          <a:noFill/>
        </a:ln>
      </a:spPr>
      <a:bodyPr rtlCol="0" anchor="ctr"/>
      <a:lstStyle>
        <a:defPPr algn="ctr">
          <a:defRPr kumimoji="1" dirty="0" smtClean="0"/>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igolab-minmax-BIZUDPGothic-narrow" id="{E13642AF-D1F7-40B2-8BFD-27D10EE2459D}" vid="{48113000-FB9B-49FA-B75D-CD78E419C03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higolab-minmax-BIZUDPGothic-narrow</Template>
  <TotalTime>17489</TotalTime>
  <Words>7755</Words>
  <Application>Microsoft Office PowerPoint</Application>
  <PresentationFormat>ワイド画面</PresentationFormat>
  <Paragraphs>1482</Paragraphs>
  <Slides>72</Slides>
  <Notes>15</Notes>
  <HiddenSlides>25</HiddenSlides>
  <MMClips>0</MMClips>
  <ScaleCrop>false</ScaleCrop>
  <HeadingPairs>
    <vt:vector size="8" baseType="variant">
      <vt:variant>
        <vt:lpstr>使用されているフォント</vt:lpstr>
      </vt:variant>
      <vt:variant>
        <vt:i4>16</vt:i4>
      </vt:variant>
      <vt:variant>
        <vt:lpstr>テーマ</vt:lpstr>
      </vt:variant>
      <vt:variant>
        <vt:i4>1</vt:i4>
      </vt:variant>
      <vt:variant>
        <vt:lpstr>埋め込まれた OLE サーバー</vt:lpstr>
      </vt:variant>
      <vt:variant>
        <vt:i4>1</vt:i4>
      </vt:variant>
      <vt:variant>
        <vt:lpstr>スライド タイトル</vt:lpstr>
      </vt:variant>
      <vt:variant>
        <vt:i4>72</vt:i4>
      </vt:variant>
    </vt:vector>
  </HeadingPairs>
  <TitlesOfParts>
    <vt:vector size="90" baseType="lpstr">
      <vt:lpstr>BIZ UDPGothic</vt:lpstr>
      <vt:lpstr>BIZ UDPGothic</vt:lpstr>
      <vt:lpstr>HGSｺﾞｼｯｸM</vt:lpstr>
      <vt:lpstr>Meiryo UI</vt:lpstr>
      <vt:lpstr>ＭＳ Ｐゴシック</vt:lpstr>
      <vt:lpstr>Myrica N</vt:lpstr>
      <vt:lpstr>Noto Sans JP</vt:lpstr>
      <vt:lpstr>メイリオ</vt:lpstr>
      <vt:lpstr>游ゴシック</vt:lpstr>
      <vt:lpstr>Arial</vt:lpstr>
      <vt:lpstr>Calibri</vt:lpstr>
      <vt:lpstr>Cambria Math</vt:lpstr>
      <vt:lpstr>Consolas</vt:lpstr>
      <vt:lpstr>Segoe UI</vt:lpstr>
      <vt:lpstr>Times New Roman</vt:lpstr>
      <vt:lpstr>Wingdings</vt:lpstr>
      <vt:lpstr>higolab-minmax-BIZUDPGothic-narrow</vt:lpstr>
      <vt:lpstr>数式</vt:lpstr>
      <vt:lpstr>大規模ソフトウェアの保守支援を目的とした 類似性分析と費用対効果見積りの研究</vt:lpstr>
      <vt:lpstr>ソフトウェア保守</vt:lpstr>
      <vt:lpstr>モダナイゼーション</vt:lpstr>
      <vt:lpstr>ソフトウェア保守とモダナイゼーション</vt:lpstr>
      <vt:lpstr>ソフトウェア保守における課題</vt:lpstr>
      <vt:lpstr>モダナイゼーションにおける課題</vt:lpstr>
      <vt:lpstr>本研究の目的</vt:lpstr>
      <vt:lpstr>学位論文の構成</vt:lpstr>
      <vt:lpstr>情報検索技術に基づく 細粒度ブロッククローン検出</vt:lpstr>
      <vt:lpstr>2章のゴール</vt:lpstr>
      <vt:lpstr>既存手法　～関数クローン検出法[2-1]～</vt:lpstr>
      <vt:lpstr>関数クローン検出法の課題</vt:lpstr>
      <vt:lpstr>提案手法の概要</vt:lpstr>
      <vt:lpstr>関数クローン検出法との主な変更点</vt:lpstr>
      <vt:lpstr>検出対象のコードブロックの定義</vt:lpstr>
      <vt:lpstr>ブロッククローンペアの定義</vt:lpstr>
      <vt:lpstr>特徴ベクトルのクラスタリング</vt:lpstr>
      <vt:lpstr>特徴ベクトルのクラスタリング手法の変更</vt:lpstr>
      <vt:lpstr>特徴ベクトルのデータ構造の変更</vt:lpstr>
      <vt:lpstr>評価実験の概要</vt:lpstr>
      <vt:lpstr>ベンチマークの作成方法</vt:lpstr>
      <vt:lpstr>評価結果 ～精度と検出時間～</vt:lpstr>
      <vt:lpstr>評価結果 ～スケーラビリティ～</vt:lpstr>
      <vt:lpstr>2章のまとめ</vt:lpstr>
      <vt:lpstr>情報検索技術と深層学習を用いた コード片類似性判定法の比較調査</vt:lpstr>
      <vt:lpstr>3章のゴール</vt:lpstr>
      <vt:lpstr>背景：コード片の類似性判定法</vt:lpstr>
      <vt:lpstr>既存手法：情報検索技術に基づくコードクローン検出法</vt:lpstr>
      <vt:lpstr>既存手法：DeepSim</vt:lpstr>
      <vt:lpstr>調査の概要</vt:lpstr>
      <vt:lpstr>精度の調査結果</vt:lpstr>
      <vt:lpstr>実行時間の調査結果</vt:lpstr>
      <vt:lpstr>3章のまとめ</vt:lpstr>
      <vt:lpstr>段階的再構築における依存関係分析を用いた費用対効果の試算</vt:lpstr>
      <vt:lpstr>4章のゴール</vt:lpstr>
      <vt:lpstr>背景：段階的再構築</vt:lpstr>
      <vt:lpstr>段階的再構築における費用対効果試算の課題</vt:lpstr>
      <vt:lpstr>本研究の目的</vt:lpstr>
      <vt:lpstr>本研究における見積手法の概要</vt:lpstr>
      <vt:lpstr>評価実験の概要</vt:lpstr>
      <vt:lpstr>対象プロジェクト</vt:lpstr>
      <vt:lpstr>RQ1　コスト試算-分析結果と考察</vt:lpstr>
      <vt:lpstr>RQ2 効果試算- 分析結果と考察</vt:lpstr>
      <vt:lpstr>4章のまとめ</vt:lpstr>
      <vt:lpstr>おわりに</vt:lpstr>
      <vt:lpstr>まとめ</vt:lpstr>
      <vt:lpstr>今後の課題</vt:lpstr>
      <vt:lpstr>APPENDIX</vt:lpstr>
      <vt:lpstr>2章 付録</vt:lpstr>
      <vt:lpstr>ブロッククローンの実例</vt:lpstr>
      <vt:lpstr>コードブロック単位の検出</vt:lpstr>
      <vt:lpstr>ワードの抽出</vt:lpstr>
      <vt:lpstr>特徴ベクトルの計算</vt:lpstr>
      <vt:lpstr>特徴ベクトルのクラスタリング</vt:lpstr>
      <vt:lpstr>LSH (Locality-Sensitive Hashing) </vt:lpstr>
      <vt:lpstr>FALCONN ライブラリ</vt:lpstr>
      <vt:lpstr>特徴ベクトル間の類似度計算</vt:lpstr>
      <vt:lpstr>3章 付録</vt:lpstr>
      <vt:lpstr>調査に用いるコード片類似性判定法</vt:lpstr>
      <vt:lpstr>情報検索技術に基づくベクトル化</vt:lpstr>
      <vt:lpstr>LSI (Latent Semantic Indexing)[5]</vt:lpstr>
      <vt:lpstr>コード片の類似性判定モデル</vt:lpstr>
      <vt:lpstr>比較調査対象</vt:lpstr>
      <vt:lpstr>対象データセット</vt:lpstr>
      <vt:lpstr>考察</vt:lpstr>
      <vt:lpstr>4章 付録</vt:lpstr>
      <vt:lpstr>「ステップ1：依存関係分析」 分析方法と依存グラフ</vt:lpstr>
      <vt:lpstr>「ステップ2：コスト試算」の考え方</vt:lpstr>
      <vt:lpstr>「ステップ2：コスト試算」の見積方法</vt:lpstr>
      <vt:lpstr>「ステップ３：効果試算」の考え方</vt:lpstr>
      <vt:lpstr>「ステップ３：効果試算」の見積方法（1/2）</vt:lpstr>
      <vt:lpstr>「ステップ３：効果試算」の見積方法（2/2）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一輝 横井</dc:creator>
  <cp:lastModifiedBy>一輝 横井</cp:lastModifiedBy>
  <cp:revision>54</cp:revision>
  <cp:lastPrinted>2025-01-08T19:23:17Z</cp:lastPrinted>
  <dcterms:created xsi:type="dcterms:W3CDTF">2024-11-19T16:10:25Z</dcterms:created>
  <dcterms:modified xsi:type="dcterms:W3CDTF">2025-03-19T10:10:37Z</dcterms:modified>
</cp:coreProperties>
</file>