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45"/>
  </p:notesMasterIdLst>
  <p:handoutMasterIdLst>
    <p:handoutMasterId r:id="rId146"/>
  </p:handoutMasterIdLst>
  <p:sldIdLst>
    <p:sldId id="256" r:id="rId2"/>
    <p:sldId id="257" r:id="rId3"/>
    <p:sldId id="266" r:id="rId4"/>
    <p:sldId id="272" r:id="rId5"/>
    <p:sldId id="271" r:id="rId6"/>
    <p:sldId id="270" r:id="rId7"/>
    <p:sldId id="268" r:id="rId8"/>
    <p:sldId id="258" r:id="rId9"/>
    <p:sldId id="259" r:id="rId10"/>
    <p:sldId id="428" r:id="rId11"/>
    <p:sldId id="342" r:id="rId12"/>
    <p:sldId id="376" r:id="rId13"/>
    <p:sldId id="380" r:id="rId14"/>
    <p:sldId id="382" r:id="rId15"/>
    <p:sldId id="429" r:id="rId16"/>
    <p:sldId id="377" r:id="rId17"/>
    <p:sldId id="379" r:id="rId18"/>
    <p:sldId id="444" r:id="rId19"/>
    <p:sldId id="384" r:id="rId20"/>
    <p:sldId id="430" r:id="rId21"/>
    <p:sldId id="386" r:id="rId22"/>
    <p:sldId id="443" r:id="rId23"/>
    <p:sldId id="390" r:id="rId24"/>
    <p:sldId id="446" r:id="rId25"/>
    <p:sldId id="427" r:id="rId26"/>
    <p:sldId id="371" r:id="rId27"/>
    <p:sldId id="260" r:id="rId28"/>
    <p:sldId id="261" r:id="rId29"/>
    <p:sldId id="394" r:id="rId30"/>
    <p:sldId id="407" r:id="rId31"/>
    <p:sldId id="415" r:id="rId32"/>
    <p:sldId id="423" r:id="rId33"/>
    <p:sldId id="274" r:id="rId34"/>
    <p:sldId id="262" r:id="rId35"/>
    <p:sldId id="263" r:id="rId36"/>
    <p:sldId id="275" r:id="rId37"/>
    <p:sldId id="355" r:id="rId38"/>
    <p:sldId id="425" r:id="rId39"/>
    <p:sldId id="393" r:id="rId40"/>
    <p:sldId id="353" r:id="rId41"/>
    <p:sldId id="354" r:id="rId42"/>
    <p:sldId id="358" r:id="rId43"/>
    <p:sldId id="359" r:id="rId44"/>
    <p:sldId id="370" r:id="rId45"/>
    <p:sldId id="264" r:id="rId46"/>
    <p:sldId id="426" r:id="rId47"/>
    <p:sldId id="276" r:id="rId48"/>
    <p:sldId id="449" r:id="rId49"/>
    <p:sldId id="483" r:id="rId50"/>
    <p:sldId id="486" r:id="rId51"/>
    <p:sldId id="487" r:id="rId52"/>
    <p:sldId id="488" r:id="rId53"/>
    <p:sldId id="489" r:id="rId54"/>
    <p:sldId id="505"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04" r:id="rId69"/>
    <p:sldId id="416" r:id="rId70"/>
    <p:sldId id="417" r:id="rId71"/>
    <p:sldId id="418" r:id="rId72"/>
    <p:sldId id="424" r:id="rId73"/>
    <p:sldId id="442" r:id="rId74"/>
    <p:sldId id="445" r:id="rId75"/>
    <p:sldId id="447" r:id="rId76"/>
    <p:sldId id="448" r:id="rId77"/>
    <p:sldId id="292" r:id="rId78"/>
    <p:sldId id="294" r:id="rId79"/>
    <p:sldId id="301" r:id="rId80"/>
    <p:sldId id="302" r:id="rId81"/>
    <p:sldId id="303" r:id="rId82"/>
    <p:sldId id="315" r:id="rId83"/>
    <p:sldId id="305" r:id="rId84"/>
    <p:sldId id="395" r:id="rId85"/>
    <p:sldId id="419" r:id="rId86"/>
    <p:sldId id="388" r:id="rId87"/>
    <p:sldId id="420" r:id="rId88"/>
    <p:sldId id="402" r:id="rId89"/>
    <p:sldId id="403" r:id="rId90"/>
    <p:sldId id="404" r:id="rId91"/>
    <p:sldId id="405" r:id="rId92"/>
    <p:sldId id="408" r:id="rId93"/>
    <p:sldId id="409" r:id="rId94"/>
    <p:sldId id="410" r:id="rId95"/>
    <p:sldId id="411" r:id="rId96"/>
    <p:sldId id="412" r:id="rId97"/>
    <p:sldId id="413" r:id="rId98"/>
    <p:sldId id="414" r:id="rId99"/>
    <p:sldId id="431" r:id="rId100"/>
    <p:sldId id="432" r:id="rId101"/>
    <p:sldId id="433" r:id="rId102"/>
    <p:sldId id="434" r:id="rId103"/>
    <p:sldId id="283" r:id="rId104"/>
    <p:sldId id="378" r:id="rId105"/>
    <p:sldId id="435" r:id="rId106"/>
    <p:sldId id="436" r:id="rId107"/>
    <p:sldId id="437" r:id="rId108"/>
    <p:sldId id="438" r:id="rId109"/>
    <p:sldId id="439" r:id="rId110"/>
    <p:sldId id="269" r:id="rId111"/>
    <p:sldId id="287" r:id="rId112"/>
    <p:sldId id="440" r:id="rId113"/>
    <p:sldId id="273" r:id="rId114"/>
    <p:sldId id="441" r:id="rId115"/>
    <p:sldId id="277" r:id="rId116"/>
    <p:sldId id="278" r:id="rId117"/>
    <p:sldId id="279" r:id="rId118"/>
    <p:sldId id="322" r:id="rId119"/>
    <p:sldId id="328" r:id="rId120"/>
    <p:sldId id="329" r:id="rId121"/>
    <p:sldId id="319" r:id="rId122"/>
    <p:sldId id="310" r:id="rId123"/>
    <p:sldId id="332" r:id="rId124"/>
    <p:sldId id="336" r:id="rId125"/>
    <p:sldId id="330" r:id="rId126"/>
    <p:sldId id="337" r:id="rId127"/>
    <p:sldId id="313" r:id="rId128"/>
    <p:sldId id="401" r:id="rId129"/>
    <p:sldId id="400" r:id="rId130"/>
    <p:sldId id="306" r:id="rId131"/>
    <p:sldId id="309" r:id="rId132"/>
    <p:sldId id="338" r:id="rId133"/>
    <p:sldId id="321" r:id="rId134"/>
    <p:sldId id="335" r:id="rId135"/>
    <p:sldId id="334" r:id="rId136"/>
    <p:sldId id="323" r:id="rId137"/>
    <p:sldId id="327" r:id="rId138"/>
    <p:sldId id="296" r:id="rId139"/>
    <p:sldId id="339" r:id="rId140"/>
    <p:sldId id="311" r:id="rId141"/>
    <p:sldId id="307" r:id="rId142"/>
    <p:sldId id="316" r:id="rId143"/>
    <p:sldId id="317" r:id="rId144"/>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章" id="{C5B972FB-C4BD-440F-A561-182D5643D181}">
          <p14:sldIdLst>
            <p14:sldId id="256"/>
            <p14:sldId id="257"/>
            <p14:sldId id="266"/>
            <p14:sldId id="272"/>
            <p14:sldId id="271"/>
            <p14:sldId id="270"/>
            <p14:sldId id="268"/>
          </p14:sldIdLst>
        </p14:section>
        <p14:section name="2章" id="{988C5914-EBBA-45FA-8F8A-2F48D3A912DF}">
          <p14:sldIdLst>
            <p14:sldId id="258"/>
            <p14:sldId id="259"/>
            <p14:sldId id="428"/>
            <p14:sldId id="342"/>
            <p14:sldId id="376"/>
            <p14:sldId id="380"/>
            <p14:sldId id="382"/>
            <p14:sldId id="429"/>
            <p14:sldId id="377"/>
            <p14:sldId id="379"/>
            <p14:sldId id="444"/>
            <p14:sldId id="384"/>
            <p14:sldId id="430"/>
            <p14:sldId id="386"/>
            <p14:sldId id="443"/>
            <p14:sldId id="390"/>
            <p14:sldId id="446"/>
            <p14:sldId id="427"/>
            <p14:sldId id="371"/>
          </p14:sldIdLst>
        </p14:section>
        <p14:section name="3章" id="{738275F1-A765-4FB0-92BB-90C7BFA8B163}">
          <p14:sldIdLst>
            <p14:sldId id="260"/>
            <p14:sldId id="261"/>
            <p14:sldId id="394"/>
            <p14:sldId id="407"/>
            <p14:sldId id="415"/>
            <p14:sldId id="423"/>
            <p14:sldId id="274"/>
          </p14:sldIdLst>
        </p14:section>
        <p14:section name="4章" id="{251E6533-296A-49BA-8063-29488ABB5351}">
          <p14:sldIdLst>
            <p14:sldId id="262"/>
            <p14:sldId id="263"/>
            <p14:sldId id="275"/>
            <p14:sldId id="355"/>
            <p14:sldId id="425"/>
            <p14:sldId id="393"/>
            <p14:sldId id="353"/>
            <p14:sldId id="354"/>
            <p14:sldId id="358"/>
            <p14:sldId id="359"/>
            <p14:sldId id="370"/>
          </p14:sldIdLst>
        </p14:section>
        <p14:section name="5章" id="{C9382714-911C-46F9-8F24-AE7E782DCD54}">
          <p14:sldIdLst>
            <p14:sldId id="264"/>
            <p14:sldId id="426"/>
            <p14:sldId id="276"/>
          </p14:sldIdLst>
        </p14:section>
        <p14:section name="最終諮問用修正内容" id="{E3D84379-C65C-4DC5-987F-7466BA344B8E}">
          <p14:sldIdLst>
            <p14:sldId id="449"/>
            <p14:sldId id="483"/>
            <p14:sldId id="486"/>
            <p14:sldId id="487"/>
            <p14:sldId id="488"/>
            <p14:sldId id="489"/>
            <p14:sldId id="505"/>
            <p14:sldId id="491"/>
            <p14:sldId id="492"/>
            <p14:sldId id="493"/>
            <p14:sldId id="494"/>
            <p14:sldId id="495"/>
            <p14:sldId id="496"/>
            <p14:sldId id="497"/>
            <p14:sldId id="498"/>
            <p14:sldId id="499"/>
            <p14:sldId id="500"/>
            <p14:sldId id="501"/>
            <p14:sldId id="502"/>
            <p14:sldId id="503"/>
            <p14:sldId id="504"/>
          </p14:sldIdLst>
        </p14:section>
        <p14:section name="非表示２" id="{5BC80AD0-00BC-471D-B242-AFFCA1D66A54}">
          <p14:sldIdLst>
            <p14:sldId id="416"/>
            <p14:sldId id="417"/>
            <p14:sldId id="418"/>
            <p14:sldId id="424"/>
            <p14:sldId id="442"/>
            <p14:sldId id="445"/>
            <p14:sldId id="447"/>
            <p14:sldId id="448"/>
          </p14:sldIdLst>
        </p14:section>
        <p14:section name="非表示" id="{A2E834AB-7447-4797-89E5-AECC8039CE39}">
          <p14:sldIdLst>
            <p14:sldId id="292"/>
            <p14:sldId id="294"/>
            <p14:sldId id="301"/>
            <p14:sldId id="302"/>
            <p14:sldId id="303"/>
            <p14:sldId id="315"/>
            <p14:sldId id="305"/>
            <p14:sldId id="395"/>
            <p14:sldId id="419"/>
            <p14:sldId id="388"/>
            <p14:sldId id="420"/>
          </p14:sldIdLst>
        </p14:section>
        <p14:section name="Clone Notifier 非表示" id="{38983464-BA90-4D72-8CF7-94B2CFB6BBA2}">
          <p14:sldIdLst>
            <p14:sldId id="402"/>
            <p14:sldId id="403"/>
            <p14:sldId id="404"/>
            <p14:sldId id="405"/>
            <p14:sldId id="408"/>
            <p14:sldId id="409"/>
            <p14:sldId id="410"/>
            <p14:sldId id="411"/>
            <p14:sldId id="412"/>
            <p14:sldId id="413"/>
            <p14:sldId id="414"/>
          </p14:sldIdLst>
        </p14:section>
        <p14:section name="修論" id="{1D8661C5-5F16-4FB8-9C89-737A0D4F4EAC}">
          <p14:sldIdLst>
            <p14:sldId id="431"/>
            <p14:sldId id="432"/>
            <p14:sldId id="433"/>
            <p14:sldId id="434"/>
            <p14:sldId id="283"/>
            <p14:sldId id="378"/>
            <p14:sldId id="435"/>
            <p14:sldId id="436"/>
            <p14:sldId id="437"/>
            <p14:sldId id="438"/>
            <p14:sldId id="439"/>
            <p14:sldId id="269"/>
            <p14:sldId id="287"/>
            <p14:sldId id="440"/>
            <p14:sldId id="273"/>
            <p14:sldId id="441"/>
          </p14:sldIdLst>
        </p14:section>
        <p14:section name="院試" id="{A469BAC6-CA38-4B8F-BE0D-8FCA5E75FC9A}">
          <p14:sldIdLst>
            <p14:sldId id="277"/>
            <p14:sldId id="278"/>
            <p14:sldId id="279"/>
            <p14:sldId id="322"/>
            <p14:sldId id="328"/>
            <p14:sldId id="329"/>
            <p14:sldId id="319"/>
            <p14:sldId id="310"/>
            <p14:sldId id="332"/>
            <p14:sldId id="336"/>
            <p14:sldId id="330"/>
            <p14:sldId id="337"/>
            <p14:sldId id="313"/>
            <p14:sldId id="401"/>
            <p14:sldId id="400"/>
            <p14:sldId id="306"/>
            <p14:sldId id="309"/>
            <p14:sldId id="338"/>
            <p14:sldId id="321"/>
          </p14:sldIdLst>
        </p14:section>
        <p14:section name="もっと古い" id="{B09A5472-8915-48FB-B7BF-09746ED0543C}">
          <p14:sldIdLst>
            <p14:sldId id="335"/>
            <p14:sldId id="334"/>
            <p14:sldId id="323"/>
            <p14:sldId id="327"/>
            <p14:sldId id="296"/>
            <p14:sldId id="339"/>
            <p14:sldId id="311"/>
            <p14:sldId id="307"/>
            <p14:sldId id="316"/>
            <p14:sldId id="3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D04255"/>
    <a:srgbClr val="5D639E"/>
    <a:srgbClr val="208DC3"/>
    <a:srgbClr val="48A2CE"/>
    <a:srgbClr val="F8E8E8"/>
    <a:srgbClr val="E11D1D"/>
    <a:srgbClr val="EAEDF6"/>
    <a:srgbClr val="AFDC7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4" autoAdjust="0"/>
    <p:restoredTop sz="81630" autoAdjust="0"/>
  </p:normalViewPr>
  <p:slideViewPr>
    <p:cSldViewPr snapToGrid="0">
      <p:cViewPr varScale="1">
        <p:scale>
          <a:sx n="35" d="100"/>
          <a:sy n="35" d="100"/>
        </p:scale>
        <p:origin x="858" y="264"/>
      </p:cViewPr>
      <p:guideLst>
        <p:guide orient="horz" pos="2160"/>
        <p:guide pos="3840"/>
      </p:guideLst>
    </p:cSldViewPr>
  </p:slideViewPr>
  <p:notesTextViewPr>
    <p:cViewPr>
      <p:scale>
        <a:sx n="100" d="100"/>
        <a:sy n="100" d="100"/>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okui\workspace\&#12495;&#12483;&#12471;&#12517;&#30740;&#31350;\&#34909;&#31361;&#30906;&#2957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okui\workspace\&#12495;&#12483;&#12471;&#12517;&#30740;&#31350;\&#34909;&#31361;&#30906;&#2957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okui\workspace\git\paper\SIGSS2018\data\data\SIGS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okui\workspace\git\paper\SIGSS2018\data\data\SIGS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tokui\workspace\&#12495;&#12483;&#12471;&#12517;&#30740;&#31350;\&#34909;&#31361;&#30906;&#2957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tokui\workspace\&#12495;&#12483;&#12471;&#12517;&#30740;&#31350;\&#34909;&#31361;&#30906;&#2957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okui\workspace\&#12495;&#12483;&#12471;&#12517;&#30740;&#31350;\&#34909;&#31361;&#30906;&#2957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tokui\workspace\&#12495;&#12483;&#12471;&#12517;&#30740;&#31350;\&#34909;&#31361;&#30906;&#29575;.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dk1"/>
                </a:solidFill>
                <a:latin typeface="+mn-lt"/>
                <a:ea typeface="+mn-ea"/>
                <a:cs typeface="+mn-cs"/>
              </a:defRPr>
            </a:pPr>
            <a:r>
              <a:rPr kumimoji="1" lang="en-US" altLang="ja-JP" sz="1800" b="0" i="0" u="none" strike="noStrike" baseline="0" dirty="0">
                <a:effectLst/>
              </a:rPr>
              <a:t> </a:t>
            </a:r>
            <a:r>
              <a:rPr kumimoji="1" lang="ja-JP" altLang="ja-JP" sz="1800" b="0" i="0" u="none" strike="noStrike" baseline="0" dirty="0">
                <a:effectLst/>
              </a:rPr>
              <a:t>𝜌 </a:t>
            </a:r>
            <a:r>
              <a:rPr kumimoji="1" lang="ja-JP" altLang="en-US" sz="1800" b="0" i="0" u="none" strike="noStrike" baseline="0" dirty="0">
                <a:effectLst/>
              </a:rPr>
              <a:t>と</a:t>
            </a:r>
            <a:r>
              <a:rPr kumimoji="1" lang="en-US" altLang="ja-JP" sz="1800" b="0" i="0" u="none" strike="noStrike" baseline="0" dirty="0">
                <a:effectLst/>
              </a:rPr>
              <a:t> 𝑇</a:t>
            </a:r>
            <a:r>
              <a:rPr kumimoji="1" lang="ja-JP" altLang="ja-JP" sz="1800" b="0" i="0" u="none" strike="noStrike" baseline="0" dirty="0">
                <a:effectLst/>
              </a:rPr>
              <a:t> </a:t>
            </a:r>
            <a:r>
              <a:rPr kumimoji="1" lang="ja-JP" altLang="en-US" sz="1800" b="0" i="0" u="none" strike="noStrike" baseline="0" dirty="0">
                <a:effectLst/>
              </a:rPr>
              <a:t>の関係</a:t>
            </a:r>
            <a:endParaRPr lang="ja-JP" alt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dk1"/>
              </a:solidFill>
              <a:latin typeface="+mn-lt"/>
              <a:ea typeface="+mn-ea"/>
              <a:cs typeface="+mn-cs"/>
            </a:defRPr>
          </a:pPr>
          <a:endParaRPr lang="ja-JP" altLang="en-US"/>
        </a:p>
      </c:txPr>
    </c:title>
    <c:autoTitleDeleted val="0"/>
    <c:plotArea>
      <c:layout/>
      <c:scatterChart>
        <c:scatterStyle val="lineMarker"/>
        <c:varyColors val="0"/>
        <c:ser>
          <c:idx val="0"/>
          <c:order val="0"/>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Sheet2!$I$33:$I$43</c:f>
              <c:numCache>
                <c:formatCode>General</c:formatCode>
                <c:ptCount val="11"/>
                <c:pt idx="0">
                  <c:v>2</c:v>
                </c:pt>
                <c:pt idx="1">
                  <c:v>4</c:v>
                </c:pt>
                <c:pt idx="2">
                  <c:v>8</c:v>
                </c:pt>
                <c:pt idx="3">
                  <c:v>16</c:v>
                </c:pt>
                <c:pt idx="4">
                  <c:v>32</c:v>
                </c:pt>
                <c:pt idx="5">
                  <c:v>64</c:v>
                </c:pt>
                <c:pt idx="6">
                  <c:v>128</c:v>
                </c:pt>
                <c:pt idx="7">
                  <c:v>256</c:v>
                </c:pt>
                <c:pt idx="8">
                  <c:v>512</c:v>
                </c:pt>
                <c:pt idx="9">
                  <c:v>1024</c:v>
                </c:pt>
                <c:pt idx="10">
                  <c:v>2048</c:v>
                </c:pt>
              </c:numCache>
            </c:numRef>
          </c:xVal>
          <c:yVal>
            <c:numRef>
              <c:f>Sheet2!$J$33:$J$43</c:f>
              <c:numCache>
                <c:formatCode>General</c:formatCode>
                <c:ptCount val="11"/>
                <c:pt idx="0">
                  <c:v>0.34018967847846948</c:v>
                </c:pt>
                <c:pt idx="1">
                  <c:v>0.28130436513063323</c:v>
                </c:pt>
                <c:pt idx="2">
                  <c:v>0.26745143642469565</c:v>
                </c:pt>
                <c:pt idx="3">
                  <c:v>0.26128112481795085</c:v>
                </c:pt>
                <c:pt idx="4">
                  <c:v>0.25780202287178083</c:v>
                </c:pt>
                <c:pt idx="5">
                  <c:v>0.25557722467512584</c:v>
                </c:pt>
                <c:pt idx="6">
                  <c:v>0.25403844754212063</c:v>
                </c:pt>
                <c:pt idx="7">
                  <c:v>0.25291584641076165</c:v>
                </c:pt>
                <c:pt idx="8">
                  <c:v>0.25206484651056527</c:v>
                </c:pt>
                <c:pt idx="9">
                  <c:v>0.25140101409594418</c:v>
                </c:pt>
                <c:pt idx="10">
                  <c:v>0.25087173371467913</c:v>
                </c:pt>
              </c:numCache>
            </c:numRef>
          </c:yVal>
          <c:smooth val="0"/>
          <c:extLst>
            <c:ext xmlns:c16="http://schemas.microsoft.com/office/drawing/2014/chart" uri="{C3380CC4-5D6E-409C-BE32-E72D297353CC}">
              <c16:uniqueId val="{00000000-CF71-4428-BC32-0C5285C3CE5D}"/>
            </c:ext>
          </c:extLst>
        </c:ser>
        <c:dLbls>
          <c:showLegendKey val="0"/>
          <c:showVal val="0"/>
          <c:showCatName val="0"/>
          <c:showSerName val="0"/>
          <c:showPercent val="0"/>
          <c:showBubbleSize val="0"/>
        </c:dLbls>
        <c:axId val="1234514928"/>
        <c:axId val="1234515344"/>
      </c:scatterChart>
      <c:valAx>
        <c:axId val="1234514928"/>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en-US" altLang="ja-JP" sz="1400" dirty="0"/>
                  <a: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234515344"/>
        <c:crosses val="autoZero"/>
        <c:crossBetween val="midCat"/>
      </c:valAx>
      <c:valAx>
        <c:axId val="1234515344"/>
        <c:scaling>
          <c:orientation val="minMax"/>
          <c:max val="0.4"/>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kumimoji="1" lang="ja-JP" altLang="ja-JP" sz="1400" b="0" i="0" u="none" strike="noStrike" baseline="0" dirty="0">
                    <a:effectLst/>
                  </a:rPr>
                  <a:t>𝜌</a:t>
                </a:r>
                <a:endParaRPr lang="ja-JP"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234514928"/>
        <c:crosses val="autoZero"/>
        <c:crossBetween val="midCat"/>
        <c:majorUnit val="5.000000000000001E-2"/>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r>
              <a:rPr lang="ja-JP" altLang="en-US" sz="1600" dirty="0"/>
              <a:t>衝突確率と</a:t>
            </a:r>
            <a:r>
              <a:rPr kumimoji="1" lang="ja-JP" altLang="ja-JP" sz="1600" b="0" i="0" u="none" strike="noStrike" baseline="0" dirty="0">
                <a:effectLst/>
              </a:rPr>
              <a:t> </a:t>
            </a:r>
            <a:r>
              <a:rPr kumimoji="1" lang="en-US" altLang="ja-JP" sz="1600" b="0" i="0" u="none" strike="noStrike" baseline="0" dirty="0">
                <a:effectLst/>
              </a:rPr>
              <a:t>𝑇</a:t>
            </a:r>
            <a:r>
              <a:rPr kumimoji="1" lang="ja-JP" altLang="ja-JP" sz="1600" b="0" i="0" u="none" strike="noStrike" baseline="0" dirty="0">
                <a:effectLst/>
              </a:rPr>
              <a:t> </a:t>
            </a:r>
            <a:r>
              <a:rPr kumimoji="1" lang="ja-JP" altLang="en-US" sz="1600" b="0" i="0" u="none" strike="noStrike" baseline="0" dirty="0">
                <a:effectLst/>
              </a:rPr>
              <a:t>の関係</a:t>
            </a:r>
            <a:endParaRPr lang="ja-JP" altLang="en-US" sz="1600" dirty="0"/>
          </a:p>
        </c:rich>
      </c:tx>
      <c:layout>
        <c:manualLayout>
          <c:xMode val="edge"/>
          <c:yMode val="edge"/>
          <c:x val="0.26081641736430733"/>
          <c:y val="3.994500484962239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endParaRPr lang="ja-JP" altLang="en-US"/>
        </a:p>
      </c:txPr>
    </c:title>
    <c:autoTitleDeleted val="0"/>
    <c:plotArea>
      <c:layout/>
      <c:scatterChart>
        <c:scatterStyle val="lineMarker"/>
        <c:varyColors val="0"/>
        <c:ser>
          <c:idx val="0"/>
          <c:order val="0"/>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Sheet2!$B$6:$B$16</c:f>
              <c:numCache>
                <c:formatCode>General</c:formatCode>
                <c:ptCount val="11"/>
                <c:pt idx="0">
                  <c:v>2</c:v>
                </c:pt>
                <c:pt idx="1">
                  <c:v>4</c:v>
                </c:pt>
                <c:pt idx="2">
                  <c:v>8</c:v>
                </c:pt>
                <c:pt idx="3">
                  <c:v>16</c:v>
                </c:pt>
                <c:pt idx="4">
                  <c:v>32</c:v>
                </c:pt>
                <c:pt idx="5">
                  <c:v>64</c:v>
                </c:pt>
                <c:pt idx="6">
                  <c:v>128</c:v>
                </c:pt>
                <c:pt idx="7">
                  <c:v>256</c:v>
                </c:pt>
                <c:pt idx="8">
                  <c:v>512</c:v>
                </c:pt>
                <c:pt idx="9">
                  <c:v>1024</c:v>
                </c:pt>
                <c:pt idx="10">
                  <c:v>2048</c:v>
                </c:pt>
              </c:numCache>
            </c:numRef>
          </c:xVal>
          <c:yVal>
            <c:numRef>
              <c:f>Sheet2!$E$6:$E$16</c:f>
              <c:numCache>
                <c:formatCode>General</c:formatCode>
                <c:ptCount val="11"/>
                <c:pt idx="0">
                  <c:v>0.99302296663237744</c:v>
                </c:pt>
                <c:pt idx="1">
                  <c:v>0.98609461225936779</c:v>
                </c:pt>
                <c:pt idx="2">
                  <c:v>0.97921459724600135</c:v>
                </c:pt>
                <c:pt idx="3">
                  <c:v>0.9723825843269529</c:v>
                </c:pt>
                <c:pt idx="4">
                  <c:v>0.96559823859000871</c:v>
                </c:pt>
                <c:pt idx="5">
                  <c:v>0.95886122745964875</c:v>
                </c:pt>
                <c:pt idx="6">
                  <c:v>0.95217122068074311</c:v>
                </c:pt>
                <c:pt idx="7">
                  <c:v>0.94552789030236362</c:v>
                </c:pt>
                <c:pt idx="8">
                  <c:v>0.93893091066170631</c:v>
                </c:pt>
                <c:pt idx="9">
                  <c:v>0.93237995836812737</c:v>
                </c:pt>
                <c:pt idx="10">
                  <c:v>0.92587471228729046</c:v>
                </c:pt>
              </c:numCache>
            </c:numRef>
          </c:yVal>
          <c:smooth val="0"/>
          <c:extLst>
            <c:ext xmlns:c16="http://schemas.microsoft.com/office/drawing/2014/chart" uri="{C3380CC4-5D6E-409C-BE32-E72D297353CC}">
              <c16:uniqueId val="{00000000-3A90-4B83-B4EE-B5F2D768E94F}"/>
            </c:ext>
          </c:extLst>
        </c:ser>
        <c:dLbls>
          <c:showLegendKey val="0"/>
          <c:showVal val="0"/>
          <c:showCatName val="0"/>
          <c:showSerName val="0"/>
          <c:showPercent val="0"/>
          <c:showBubbleSize val="0"/>
        </c:dLbls>
        <c:axId val="1433139456"/>
        <c:axId val="1433148192"/>
      </c:scatterChart>
      <c:valAx>
        <c:axId val="1433139456"/>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en-US" altLang="ja-JP" sz="1400" dirty="0"/>
                  <a: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433148192"/>
        <c:crosses val="autoZero"/>
        <c:crossBetween val="midCat"/>
        <c:majorUnit val="10"/>
      </c:valAx>
      <c:valAx>
        <c:axId val="1433148192"/>
        <c:scaling>
          <c:orientation val="minMax"/>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ltLang="en-US" sz="1400" dirty="0"/>
                  <a:t>衝突確率</a:t>
                </a:r>
                <a:endParaRPr lang="ja-JP"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433139456"/>
        <c:crosses val="autoZero"/>
        <c:crossBetween val="midCat"/>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table!$B$1</c:f>
              <c:strCache>
                <c:ptCount val="1"/>
                <c:pt idx="0">
                  <c:v>探索時間[s]</c:v>
                </c:pt>
              </c:strCache>
            </c:strRef>
          </c:tx>
          <c:spPr>
            <a:ln w="28575" cap="rnd">
              <a:solidFill>
                <a:srgbClr val="FF0000"/>
              </a:solidFill>
              <a:round/>
            </a:ln>
            <a:effectLst/>
          </c:spPr>
          <c:marker>
            <c:symbol val="circle"/>
            <c:size val="8"/>
            <c:spPr>
              <a:solidFill>
                <a:srgbClr val="FF0000"/>
              </a:solidFill>
              <a:ln w="9525">
                <a:solidFill>
                  <a:srgbClr val="FF0000"/>
                </a:solidFill>
              </a:ln>
              <a:effectLst/>
            </c:spPr>
          </c:marker>
          <c:xVal>
            <c:numRef>
              <c:f>table!$A$2:$A$31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table!$B$2:$B$31</c:f>
              <c:numCache>
                <c:formatCode>General</c:formatCode>
                <c:ptCount val="30"/>
                <c:pt idx="0">
                  <c:v>4.5209999999999999</c:v>
                </c:pt>
                <c:pt idx="1">
                  <c:v>6.5259999999999998</c:v>
                </c:pt>
                <c:pt idx="2">
                  <c:v>8.5139999999999993</c:v>
                </c:pt>
                <c:pt idx="3">
                  <c:v>11.39</c:v>
                </c:pt>
                <c:pt idx="4">
                  <c:v>14.478</c:v>
                </c:pt>
                <c:pt idx="5">
                  <c:v>16.670999999999999</c:v>
                </c:pt>
                <c:pt idx="6">
                  <c:v>18.481999999999999</c:v>
                </c:pt>
                <c:pt idx="7">
                  <c:v>22.06</c:v>
                </c:pt>
                <c:pt idx="8">
                  <c:v>24.422999999999998</c:v>
                </c:pt>
                <c:pt idx="9">
                  <c:v>27.635999999999999</c:v>
                </c:pt>
                <c:pt idx="10">
                  <c:v>28.446000000000002</c:v>
                </c:pt>
                <c:pt idx="11">
                  <c:v>32.051000000000002</c:v>
                </c:pt>
                <c:pt idx="12">
                  <c:v>34.334000000000003</c:v>
                </c:pt>
                <c:pt idx="13">
                  <c:v>37.463999999999999</c:v>
                </c:pt>
                <c:pt idx="14">
                  <c:v>38.707999999999998</c:v>
                </c:pt>
                <c:pt idx="15">
                  <c:v>43.353000000000002</c:v>
                </c:pt>
                <c:pt idx="16">
                  <c:v>44.473999999999997</c:v>
                </c:pt>
                <c:pt idx="17">
                  <c:v>46.895000000000003</c:v>
                </c:pt>
                <c:pt idx="18">
                  <c:v>48.975999999999999</c:v>
                </c:pt>
                <c:pt idx="19">
                  <c:v>52.667000000000002</c:v>
                </c:pt>
                <c:pt idx="20">
                  <c:v>54.707999999999998</c:v>
                </c:pt>
                <c:pt idx="21">
                  <c:v>56.939</c:v>
                </c:pt>
                <c:pt idx="22">
                  <c:v>59.081000000000003</c:v>
                </c:pt>
                <c:pt idx="23">
                  <c:v>61.47</c:v>
                </c:pt>
                <c:pt idx="24">
                  <c:v>65.040999999999997</c:v>
                </c:pt>
                <c:pt idx="25">
                  <c:v>68.125</c:v>
                </c:pt>
                <c:pt idx="26">
                  <c:v>69.391000000000005</c:v>
                </c:pt>
                <c:pt idx="27">
                  <c:v>71.662000000000006</c:v>
                </c:pt>
                <c:pt idx="28">
                  <c:v>75.373000000000005</c:v>
                </c:pt>
                <c:pt idx="29">
                  <c:v>79.626999999999995</c:v>
                </c:pt>
              </c:numCache>
            </c:numRef>
          </c:yVal>
          <c:smooth val="0"/>
          <c:extLst>
            <c:ext xmlns:c16="http://schemas.microsoft.com/office/drawing/2014/chart" uri="{C3380CC4-5D6E-409C-BE32-E72D297353CC}">
              <c16:uniqueId val="{00000000-1170-42AE-8367-04E98C4FF1C3}"/>
            </c:ext>
          </c:extLst>
        </c:ser>
        <c:dLbls>
          <c:showLegendKey val="0"/>
          <c:showVal val="0"/>
          <c:showCatName val="0"/>
          <c:showSerName val="0"/>
          <c:showPercent val="0"/>
          <c:showBubbleSize val="0"/>
        </c:dLbls>
        <c:axId val="2058170208"/>
        <c:axId val="2058171040"/>
      </c:scatterChart>
      <c:scatterChart>
        <c:scatterStyle val="lineMarker"/>
        <c:varyColors val="0"/>
        <c:ser>
          <c:idx val="1"/>
          <c:order val="1"/>
          <c:tx>
            <c:strRef>
              <c:f>table!$C$1</c:f>
              <c:strCache>
                <c:ptCount val="1"/>
                <c:pt idx="0">
                  <c:v>再現率</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xVal>
            <c:numRef>
              <c:f>table!$A$2:$A$31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table!$C$2:$C$31</c:f>
              <c:numCache>
                <c:formatCode>General</c:formatCode>
                <c:ptCount val="30"/>
                <c:pt idx="0">
                  <c:v>0.50281100000000001</c:v>
                </c:pt>
                <c:pt idx="1">
                  <c:v>0.65808900000000004</c:v>
                </c:pt>
                <c:pt idx="2">
                  <c:v>0.78177200000000002</c:v>
                </c:pt>
                <c:pt idx="3">
                  <c:v>0.84076300000000004</c:v>
                </c:pt>
                <c:pt idx="4">
                  <c:v>0.87924599999999997</c:v>
                </c:pt>
                <c:pt idx="5">
                  <c:v>0.90410999999999997</c:v>
                </c:pt>
                <c:pt idx="6">
                  <c:v>0.92271800000000004</c:v>
                </c:pt>
                <c:pt idx="7">
                  <c:v>0.93910800000000005</c:v>
                </c:pt>
                <c:pt idx="8">
                  <c:v>0.95106500000000005</c:v>
                </c:pt>
                <c:pt idx="9">
                  <c:v>0.96191300000000002</c:v>
                </c:pt>
                <c:pt idx="10">
                  <c:v>0.96745599999999998</c:v>
                </c:pt>
                <c:pt idx="11">
                  <c:v>0.97315700000000005</c:v>
                </c:pt>
                <c:pt idx="12">
                  <c:v>0.97624500000000003</c:v>
                </c:pt>
                <c:pt idx="13">
                  <c:v>0.97909599999999997</c:v>
                </c:pt>
                <c:pt idx="14">
                  <c:v>0.98115399999999997</c:v>
                </c:pt>
                <c:pt idx="15">
                  <c:v>0.98234200000000005</c:v>
                </c:pt>
                <c:pt idx="16">
                  <c:v>0.98392599999999997</c:v>
                </c:pt>
                <c:pt idx="17">
                  <c:v>0.98582599999999998</c:v>
                </c:pt>
                <c:pt idx="18">
                  <c:v>0.99643700000000002</c:v>
                </c:pt>
                <c:pt idx="19">
                  <c:v>0.99778299999999998</c:v>
                </c:pt>
                <c:pt idx="20">
                  <c:v>0.99833700000000003</c:v>
                </c:pt>
                <c:pt idx="21">
                  <c:v>0.99865400000000004</c:v>
                </c:pt>
                <c:pt idx="22">
                  <c:v>0.99865400000000004</c:v>
                </c:pt>
                <c:pt idx="23">
                  <c:v>0.99889099999999997</c:v>
                </c:pt>
                <c:pt idx="24">
                  <c:v>0.99889099999999997</c:v>
                </c:pt>
                <c:pt idx="25">
                  <c:v>0.99928700000000004</c:v>
                </c:pt>
                <c:pt idx="26">
                  <c:v>0.99936700000000001</c:v>
                </c:pt>
                <c:pt idx="27">
                  <c:v>0.99968299999999999</c:v>
                </c:pt>
                <c:pt idx="28">
                  <c:v>0.99968299999999999</c:v>
                </c:pt>
                <c:pt idx="29">
                  <c:v>0.99976200000000004</c:v>
                </c:pt>
              </c:numCache>
            </c:numRef>
          </c:yVal>
          <c:smooth val="0"/>
          <c:extLst>
            <c:ext xmlns:c16="http://schemas.microsoft.com/office/drawing/2014/chart" uri="{C3380CC4-5D6E-409C-BE32-E72D297353CC}">
              <c16:uniqueId val="{00000001-1170-42AE-8367-04E98C4FF1C3}"/>
            </c:ext>
          </c:extLst>
        </c:ser>
        <c:dLbls>
          <c:showLegendKey val="0"/>
          <c:showVal val="0"/>
          <c:showCatName val="0"/>
          <c:showSerName val="0"/>
          <c:showPercent val="0"/>
          <c:showBubbleSize val="0"/>
        </c:dLbls>
        <c:axId val="2083733136"/>
        <c:axId val="2083726064"/>
      </c:scatterChart>
      <c:valAx>
        <c:axId val="2058170208"/>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t>ハッシュテーブルの数（</a:t>
                </a:r>
                <a:r>
                  <a:rPr lang="en-US" dirty="0"/>
                  <a:t>L</a:t>
                </a:r>
                <a:r>
                  <a:rPr lang="ja-JP"/>
                  <a: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2058171040"/>
        <c:crosses val="autoZero"/>
        <c:crossBetween val="midCat"/>
      </c:valAx>
      <c:valAx>
        <c:axId val="2058171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t>探索時間</a:t>
                </a:r>
                <a:r>
                  <a:rPr lang="en-US" dirty="0"/>
                  <a:t>[s]</a:t>
                </a:r>
                <a:endParaRPr lang="ja-JP"/>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2058170208"/>
        <c:crosses val="autoZero"/>
        <c:crossBetween val="midCat"/>
        <c:majorUnit val="20"/>
      </c:valAx>
      <c:valAx>
        <c:axId val="2083726064"/>
        <c:scaling>
          <c:orientation val="minMax"/>
          <c:max val="1"/>
          <c:min val="0.5"/>
        </c:scaling>
        <c:delete val="0"/>
        <c:axPos val="r"/>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t>再現率</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2083733136"/>
        <c:crosses val="max"/>
        <c:crossBetween val="midCat"/>
        <c:majorUnit val="0.1"/>
      </c:valAx>
      <c:valAx>
        <c:axId val="2083733136"/>
        <c:scaling>
          <c:orientation val="minMax"/>
        </c:scaling>
        <c:delete val="1"/>
        <c:axPos val="b"/>
        <c:numFmt formatCode="General" sourceLinked="1"/>
        <c:majorTickMark val="out"/>
        <c:minorTickMark val="none"/>
        <c:tickLblPos val="nextTo"/>
        <c:crossAx val="20837260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1400">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table!$B$1</c:f>
              <c:strCache>
                <c:ptCount val="1"/>
                <c:pt idx="0">
                  <c:v>探索時間[s]</c:v>
                </c:pt>
              </c:strCache>
            </c:strRef>
          </c:tx>
          <c:spPr>
            <a:ln w="28575" cap="rnd">
              <a:solidFill>
                <a:srgbClr val="FF0000"/>
              </a:solidFill>
              <a:round/>
            </a:ln>
            <a:effectLst/>
          </c:spPr>
          <c:marker>
            <c:symbol val="circle"/>
            <c:size val="8"/>
            <c:spPr>
              <a:solidFill>
                <a:srgbClr val="FF0000"/>
              </a:solidFill>
              <a:ln w="9525">
                <a:solidFill>
                  <a:srgbClr val="FF0000"/>
                </a:solidFill>
              </a:ln>
              <a:effectLst/>
            </c:spPr>
          </c:marker>
          <c:xVal>
            <c:numRef>
              <c:f>table!$A$2:$A$31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table!$B$2:$B$31</c:f>
              <c:numCache>
                <c:formatCode>General</c:formatCode>
                <c:ptCount val="30"/>
                <c:pt idx="0">
                  <c:v>4.5209999999999999</c:v>
                </c:pt>
                <c:pt idx="1">
                  <c:v>6.5259999999999998</c:v>
                </c:pt>
                <c:pt idx="2">
                  <c:v>8.5139999999999993</c:v>
                </c:pt>
                <c:pt idx="3">
                  <c:v>11.39</c:v>
                </c:pt>
                <c:pt idx="4">
                  <c:v>14.478</c:v>
                </c:pt>
                <c:pt idx="5">
                  <c:v>16.670999999999999</c:v>
                </c:pt>
                <c:pt idx="6">
                  <c:v>18.481999999999999</c:v>
                </c:pt>
                <c:pt idx="7">
                  <c:v>22.06</c:v>
                </c:pt>
                <c:pt idx="8">
                  <c:v>24.422999999999998</c:v>
                </c:pt>
                <c:pt idx="9">
                  <c:v>27.635999999999999</c:v>
                </c:pt>
                <c:pt idx="10">
                  <c:v>28.446000000000002</c:v>
                </c:pt>
                <c:pt idx="11">
                  <c:v>32.051000000000002</c:v>
                </c:pt>
                <c:pt idx="12">
                  <c:v>34.334000000000003</c:v>
                </c:pt>
                <c:pt idx="13">
                  <c:v>37.463999999999999</c:v>
                </c:pt>
                <c:pt idx="14">
                  <c:v>38.707999999999998</c:v>
                </c:pt>
                <c:pt idx="15">
                  <c:v>43.353000000000002</c:v>
                </c:pt>
                <c:pt idx="16">
                  <c:v>44.473999999999997</c:v>
                </c:pt>
                <c:pt idx="17">
                  <c:v>46.895000000000003</c:v>
                </c:pt>
                <c:pt idx="18">
                  <c:v>48.975999999999999</c:v>
                </c:pt>
                <c:pt idx="19">
                  <c:v>52.667000000000002</c:v>
                </c:pt>
                <c:pt idx="20">
                  <c:v>54.707999999999998</c:v>
                </c:pt>
                <c:pt idx="21">
                  <c:v>56.939</c:v>
                </c:pt>
                <c:pt idx="22">
                  <c:v>59.081000000000003</c:v>
                </c:pt>
                <c:pt idx="23">
                  <c:v>61.47</c:v>
                </c:pt>
                <c:pt idx="24">
                  <c:v>65.040999999999997</c:v>
                </c:pt>
                <c:pt idx="25">
                  <c:v>68.125</c:v>
                </c:pt>
                <c:pt idx="26">
                  <c:v>69.391000000000005</c:v>
                </c:pt>
                <c:pt idx="27">
                  <c:v>71.662000000000006</c:v>
                </c:pt>
                <c:pt idx="28">
                  <c:v>75.373000000000005</c:v>
                </c:pt>
                <c:pt idx="29">
                  <c:v>79.626999999999995</c:v>
                </c:pt>
              </c:numCache>
            </c:numRef>
          </c:yVal>
          <c:smooth val="0"/>
          <c:extLst>
            <c:ext xmlns:c16="http://schemas.microsoft.com/office/drawing/2014/chart" uri="{C3380CC4-5D6E-409C-BE32-E72D297353CC}">
              <c16:uniqueId val="{00000000-667F-4E94-8C90-DFCFDD19DEBD}"/>
            </c:ext>
          </c:extLst>
        </c:ser>
        <c:dLbls>
          <c:showLegendKey val="0"/>
          <c:showVal val="0"/>
          <c:showCatName val="0"/>
          <c:showSerName val="0"/>
          <c:showPercent val="0"/>
          <c:showBubbleSize val="0"/>
        </c:dLbls>
        <c:axId val="2058170208"/>
        <c:axId val="2058171040"/>
      </c:scatterChart>
      <c:scatterChart>
        <c:scatterStyle val="lineMarker"/>
        <c:varyColors val="0"/>
        <c:ser>
          <c:idx val="1"/>
          <c:order val="1"/>
          <c:tx>
            <c:strRef>
              <c:f>table!$C$1</c:f>
              <c:strCache>
                <c:ptCount val="1"/>
                <c:pt idx="0">
                  <c:v>再現率</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xVal>
            <c:numRef>
              <c:f>table!$A$2:$A$31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table!$C$2:$C$31</c:f>
              <c:numCache>
                <c:formatCode>General</c:formatCode>
                <c:ptCount val="30"/>
                <c:pt idx="0">
                  <c:v>0.50281100000000001</c:v>
                </c:pt>
                <c:pt idx="1">
                  <c:v>0.65808900000000004</c:v>
                </c:pt>
                <c:pt idx="2">
                  <c:v>0.78177200000000002</c:v>
                </c:pt>
                <c:pt idx="3">
                  <c:v>0.84076300000000004</c:v>
                </c:pt>
                <c:pt idx="4">
                  <c:v>0.87924599999999997</c:v>
                </c:pt>
                <c:pt idx="5">
                  <c:v>0.90410999999999997</c:v>
                </c:pt>
                <c:pt idx="6">
                  <c:v>0.92271800000000004</c:v>
                </c:pt>
                <c:pt idx="7">
                  <c:v>0.93910800000000005</c:v>
                </c:pt>
                <c:pt idx="8">
                  <c:v>0.95106500000000005</c:v>
                </c:pt>
                <c:pt idx="9">
                  <c:v>0.96191300000000002</c:v>
                </c:pt>
                <c:pt idx="10">
                  <c:v>0.96745599999999998</c:v>
                </c:pt>
                <c:pt idx="11">
                  <c:v>0.97315700000000005</c:v>
                </c:pt>
                <c:pt idx="12">
                  <c:v>0.97624500000000003</c:v>
                </c:pt>
                <c:pt idx="13">
                  <c:v>0.97909599999999997</c:v>
                </c:pt>
                <c:pt idx="14">
                  <c:v>0.98115399999999997</c:v>
                </c:pt>
                <c:pt idx="15">
                  <c:v>0.98234200000000005</c:v>
                </c:pt>
                <c:pt idx="16">
                  <c:v>0.98392599999999997</c:v>
                </c:pt>
                <c:pt idx="17">
                  <c:v>0.98582599999999998</c:v>
                </c:pt>
                <c:pt idx="18">
                  <c:v>0.99643700000000002</c:v>
                </c:pt>
                <c:pt idx="19">
                  <c:v>0.99778299999999998</c:v>
                </c:pt>
                <c:pt idx="20">
                  <c:v>0.99833700000000003</c:v>
                </c:pt>
                <c:pt idx="21">
                  <c:v>0.99865400000000004</c:v>
                </c:pt>
                <c:pt idx="22">
                  <c:v>0.99865400000000004</c:v>
                </c:pt>
                <c:pt idx="23">
                  <c:v>0.99889099999999997</c:v>
                </c:pt>
                <c:pt idx="24">
                  <c:v>0.99889099999999997</c:v>
                </c:pt>
                <c:pt idx="25">
                  <c:v>0.99928700000000004</c:v>
                </c:pt>
                <c:pt idx="26">
                  <c:v>0.99936700000000001</c:v>
                </c:pt>
                <c:pt idx="27">
                  <c:v>0.99968299999999999</c:v>
                </c:pt>
                <c:pt idx="28">
                  <c:v>0.99968299999999999</c:v>
                </c:pt>
                <c:pt idx="29">
                  <c:v>0.99976200000000004</c:v>
                </c:pt>
              </c:numCache>
            </c:numRef>
          </c:yVal>
          <c:smooth val="0"/>
          <c:extLst>
            <c:ext xmlns:c16="http://schemas.microsoft.com/office/drawing/2014/chart" uri="{C3380CC4-5D6E-409C-BE32-E72D297353CC}">
              <c16:uniqueId val="{00000001-667F-4E94-8C90-DFCFDD19DEBD}"/>
            </c:ext>
          </c:extLst>
        </c:ser>
        <c:dLbls>
          <c:showLegendKey val="0"/>
          <c:showVal val="0"/>
          <c:showCatName val="0"/>
          <c:showSerName val="0"/>
          <c:showPercent val="0"/>
          <c:showBubbleSize val="0"/>
        </c:dLbls>
        <c:axId val="2083733136"/>
        <c:axId val="2083726064"/>
      </c:scatterChart>
      <c:valAx>
        <c:axId val="2058170208"/>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t>ハッシュテーブルの数（</a:t>
                </a:r>
                <a:r>
                  <a:rPr lang="en-US" dirty="0"/>
                  <a:t>L</a:t>
                </a:r>
                <a:r>
                  <a:rPr lang="ja-JP"/>
                  <a: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2058171040"/>
        <c:crosses val="autoZero"/>
        <c:crossBetween val="midCat"/>
      </c:valAx>
      <c:valAx>
        <c:axId val="2058171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t>探索時間</a:t>
                </a:r>
                <a:r>
                  <a:rPr lang="en-US" dirty="0"/>
                  <a:t>[s]</a:t>
                </a:r>
                <a:endParaRPr lang="ja-JP"/>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2058170208"/>
        <c:crosses val="autoZero"/>
        <c:crossBetween val="midCat"/>
        <c:majorUnit val="20"/>
      </c:valAx>
      <c:valAx>
        <c:axId val="2083726064"/>
        <c:scaling>
          <c:orientation val="minMax"/>
          <c:max val="1"/>
          <c:min val="0.5"/>
        </c:scaling>
        <c:delete val="0"/>
        <c:axPos val="r"/>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t>再現率</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2083733136"/>
        <c:crosses val="max"/>
        <c:crossBetween val="midCat"/>
        <c:majorUnit val="0.1"/>
      </c:valAx>
      <c:valAx>
        <c:axId val="2083733136"/>
        <c:scaling>
          <c:orientation val="minMax"/>
        </c:scaling>
        <c:delete val="1"/>
        <c:axPos val="b"/>
        <c:numFmt formatCode="General" sourceLinked="1"/>
        <c:majorTickMark val="out"/>
        <c:minorTickMark val="none"/>
        <c:tickLblPos val="nextTo"/>
        <c:crossAx val="20837260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1400">
          <a:solidFill>
            <a:schemeClr val="dk1"/>
          </a:solidFill>
          <a:latin typeface="+mn-lt"/>
          <a:ea typeface="+mn-ea"/>
          <a:cs typeface="+mn-cs"/>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dk1"/>
                </a:solidFill>
                <a:latin typeface="+mn-lt"/>
                <a:ea typeface="+mn-ea"/>
                <a:cs typeface="+mn-cs"/>
              </a:defRPr>
            </a:pPr>
            <a:r>
              <a:rPr kumimoji="1" lang="en-US" altLang="ja-JP" sz="1800" b="0" i="0" u="none" strike="noStrike" baseline="0" dirty="0">
                <a:effectLst/>
              </a:rPr>
              <a:t> </a:t>
            </a:r>
            <a:r>
              <a:rPr kumimoji="1" lang="ja-JP" altLang="ja-JP" sz="1800" b="0" i="0" u="none" strike="noStrike" baseline="0" dirty="0">
                <a:effectLst/>
              </a:rPr>
              <a:t>𝜌 </a:t>
            </a:r>
            <a:r>
              <a:rPr kumimoji="1" lang="ja-JP" altLang="en-US" sz="1800" b="0" i="0" u="none" strike="noStrike" baseline="0" dirty="0">
                <a:effectLst/>
              </a:rPr>
              <a:t>と</a:t>
            </a:r>
            <a:r>
              <a:rPr kumimoji="1" lang="en-US" altLang="ja-JP" sz="1800" b="0" i="0" u="none" strike="noStrike" baseline="0" dirty="0">
                <a:effectLst/>
              </a:rPr>
              <a:t> 𝑇</a:t>
            </a:r>
            <a:r>
              <a:rPr kumimoji="1" lang="ja-JP" altLang="ja-JP" sz="1800" b="0" i="0" u="none" strike="noStrike" baseline="0" dirty="0">
                <a:effectLst/>
              </a:rPr>
              <a:t> </a:t>
            </a:r>
            <a:r>
              <a:rPr kumimoji="1" lang="ja-JP" altLang="en-US" sz="1800" b="0" i="0" u="none" strike="noStrike" baseline="0" dirty="0">
                <a:effectLst/>
              </a:rPr>
              <a:t>の関係</a:t>
            </a:r>
            <a:endParaRPr lang="ja-JP" alt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dk1"/>
              </a:solidFill>
              <a:latin typeface="+mn-lt"/>
              <a:ea typeface="+mn-ea"/>
              <a:cs typeface="+mn-cs"/>
            </a:defRPr>
          </a:pPr>
          <a:endParaRPr lang="ja-JP" altLang="en-US"/>
        </a:p>
      </c:txPr>
    </c:title>
    <c:autoTitleDeleted val="0"/>
    <c:plotArea>
      <c:layout/>
      <c:scatterChart>
        <c:scatterStyle val="lineMarker"/>
        <c:varyColors val="0"/>
        <c:ser>
          <c:idx val="0"/>
          <c:order val="0"/>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Sheet2!$I$33:$I$43</c:f>
              <c:numCache>
                <c:formatCode>General</c:formatCode>
                <c:ptCount val="11"/>
                <c:pt idx="0">
                  <c:v>2</c:v>
                </c:pt>
                <c:pt idx="1">
                  <c:v>4</c:v>
                </c:pt>
                <c:pt idx="2">
                  <c:v>8</c:v>
                </c:pt>
                <c:pt idx="3">
                  <c:v>16</c:v>
                </c:pt>
                <c:pt idx="4">
                  <c:v>32</c:v>
                </c:pt>
                <c:pt idx="5">
                  <c:v>64</c:v>
                </c:pt>
                <c:pt idx="6">
                  <c:v>128</c:v>
                </c:pt>
                <c:pt idx="7">
                  <c:v>256</c:v>
                </c:pt>
                <c:pt idx="8">
                  <c:v>512</c:v>
                </c:pt>
                <c:pt idx="9">
                  <c:v>1024</c:v>
                </c:pt>
                <c:pt idx="10">
                  <c:v>2048</c:v>
                </c:pt>
              </c:numCache>
            </c:numRef>
          </c:xVal>
          <c:yVal>
            <c:numRef>
              <c:f>Sheet2!$J$33:$J$43</c:f>
              <c:numCache>
                <c:formatCode>General</c:formatCode>
                <c:ptCount val="11"/>
                <c:pt idx="0">
                  <c:v>0.34018967847846948</c:v>
                </c:pt>
                <c:pt idx="1">
                  <c:v>0.28130436513063323</c:v>
                </c:pt>
                <c:pt idx="2">
                  <c:v>0.26745143642469565</c:v>
                </c:pt>
                <c:pt idx="3">
                  <c:v>0.26128112481795085</c:v>
                </c:pt>
                <c:pt idx="4">
                  <c:v>0.25780202287178083</c:v>
                </c:pt>
                <c:pt idx="5">
                  <c:v>0.25557722467512584</c:v>
                </c:pt>
                <c:pt idx="6">
                  <c:v>0.25403844754212063</c:v>
                </c:pt>
                <c:pt idx="7">
                  <c:v>0.25291584641076165</c:v>
                </c:pt>
                <c:pt idx="8">
                  <c:v>0.25206484651056527</c:v>
                </c:pt>
                <c:pt idx="9">
                  <c:v>0.25140101409594418</c:v>
                </c:pt>
                <c:pt idx="10">
                  <c:v>0.25087173371467913</c:v>
                </c:pt>
              </c:numCache>
            </c:numRef>
          </c:yVal>
          <c:smooth val="0"/>
          <c:extLst>
            <c:ext xmlns:c16="http://schemas.microsoft.com/office/drawing/2014/chart" uri="{C3380CC4-5D6E-409C-BE32-E72D297353CC}">
              <c16:uniqueId val="{00000000-BFA6-4DAF-B15A-113C74F9A253}"/>
            </c:ext>
          </c:extLst>
        </c:ser>
        <c:dLbls>
          <c:showLegendKey val="0"/>
          <c:showVal val="0"/>
          <c:showCatName val="0"/>
          <c:showSerName val="0"/>
          <c:showPercent val="0"/>
          <c:showBubbleSize val="0"/>
        </c:dLbls>
        <c:axId val="1234514928"/>
        <c:axId val="1234515344"/>
      </c:scatterChart>
      <c:valAx>
        <c:axId val="1234514928"/>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en-US" altLang="ja-JP" sz="1400" dirty="0"/>
                  <a: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234515344"/>
        <c:crosses val="autoZero"/>
        <c:crossBetween val="midCat"/>
      </c:valAx>
      <c:valAx>
        <c:axId val="1234515344"/>
        <c:scaling>
          <c:orientation val="minMax"/>
          <c:max val="0.4"/>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kumimoji="1" lang="ja-JP" altLang="ja-JP" sz="1400" b="0" i="0" u="none" strike="noStrike" baseline="0" dirty="0">
                    <a:effectLst/>
                  </a:rPr>
                  <a:t>𝜌</a:t>
                </a:r>
                <a:endParaRPr lang="ja-JP"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234514928"/>
        <c:crosses val="autoZero"/>
        <c:crossBetween val="midCat"/>
        <c:majorUnit val="5.000000000000001E-2"/>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r>
              <a:rPr lang="ja-JP" altLang="en-US" sz="1600" dirty="0"/>
              <a:t>衝突確率と</a:t>
            </a:r>
            <a:r>
              <a:rPr kumimoji="1" lang="ja-JP" altLang="ja-JP" sz="1600" b="0" i="0" u="none" strike="noStrike" baseline="0" dirty="0">
                <a:effectLst/>
              </a:rPr>
              <a:t> </a:t>
            </a:r>
            <a:r>
              <a:rPr kumimoji="1" lang="en-US" altLang="ja-JP" sz="1600" b="0" i="0" u="none" strike="noStrike" baseline="0" dirty="0">
                <a:effectLst/>
              </a:rPr>
              <a:t>𝑇</a:t>
            </a:r>
            <a:r>
              <a:rPr kumimoji="1" lang="ja-JP" altLang="ja-JP" sz="1600" b="0" i="0" u="none" strike="noStrike" baseline="0" dirty="0">
                <a:effectLst/>
              </a:rPr>
              <a:t> </a:t>
            </a:r>
            <a:r>
              <a:rPr kumimoji="1" lang="ja-JP" altLang="en-US" sz="1600" b="0" i="0" u="none" strike="noStrike" baseline="0" dirty="0">
                <a:effectLst/>
              </a:rPr>
              <a:t>の関係</a:t>
            </a:r>
            <a:endParaRPr lang="ja-JP" altLang="en-US" sz="1600" dirty="0"/>
          </a:p>
        </c:rich>
      </c:tx>
      <c:layout>
        <c:manualLayout>
          <c:xMode val="edge"/>
          <c:yMode val="edge"/>
          <c:x val="0.26081641736430733"/>
          <c:y val="3.994500484962239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endParaRPr lang="ja-JP" altLang="en-US"/>
        </a:p>
      </c:txPr>
    </c:title>
    <c:autoTitleDeleted val="0"/>
    <c:plotArea>
      <c:layout/>
      <c:scatterChart>
        <c:scatterStyle val="lineMarker"/>
        <c:varyColors val="0"/>
        <c:ser>
          <c:idx val="0"/>
          <c:order val="0"/>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Sheet2!$B$6:$B$16</c:f>
              <c:numCache>
                <c:formatCode>General</c:formatCode>
                <c:ptCount val="11"/>
                <c:pt idx="0">
                  <c:v>2</c:v>
                </c:pt>
                <c:pt idx="1">
                  <c:v>4</c:v>
                </c:pt>
                <c:pt idx="2">
                  <c:v>8</c:v>
                </c:pt>
                <c:pt idx="3">
                  <c:v>16</c:v>
                </c:pt>
                <c:pt idx="4">
                  <c:v>32</c:v>
                </c:pt>
                <c:pt idx="5">
                  <c:v>64</c:v>
                </c:pt>
                <c:pt idx="6">
                  <c:v>128</c:v>
                </c:pt>
                <c:pt idx="7">
                  <c:v>256</c:v>
                </c:pt>
                <c:pt idx="8">
                  <c:v>512</c:v>
                </c:pt>
                <c:pt idx="9">
                  <c:v>1024</c:v>
                </c:pt>
                <c:pt idx="10">
                  <c:v>2048</c:v>
                </c:pt>
              </c:numCache>
            </c:numRef>
          </c:xVal>
          <c:yVal>
            <c:numRef>
              <c:f>Sheet2!$E$6:$E$16</c:f>
              <c:numCache>
                <c:formatCode>General</c:formatCode>
                <c:ptCount val="11"/>
                <c:pt idx="0">
                  <c:v>0.99302296663237744</c:v>
                </c:pt>
                <c:pt idx="1">
                  <c:v>0.98609461225936779</c:v>
                </c:pt>
                <c:pt idx="2">
                  <c:v>0.97921459724600135</c:v>
                </c:pt>
                <c:pt idx="3">
                  <c:v>0.9723825843269529</c:v>
                </c:pt>
                <c:pt idx="4">
                  <c:v>0.96559823859000871</c:v>
                </c:pt>
                <c:pt idx="5">
                  <c:v>0.95886122745964875</c:v>
                </c:pt>
                <c:pt idx="6">
                  <c:v>0.95217122068074311</c:v>
                </c:pt>
                <c:pt idx="7">
                  <c:v>0.94552789030236362</c:v>
                </c:pt>
                <c:pt idx="8">
                  <c:v>0.93893091066170631</c:v>
                </c:pt>
                <c:pt idx="9">
                  <c:v>0.93237995836812737</c:v>
                </c:pt>
                <c:pt idx="10">
                  <c:v>0.92587471228729046</c:v>
                </c:pt>
              </c:numCache>
            </c:numRef>
          </c:yVal>
          <c:smooth val="0"/>
          <c:extLst>
            <c:ext xmlns:c16="http://schemas.microsoft.com/office/drawing/2014/chart" uri="{C3380CC4-5D6E-409C-BE32-E72D297353CC}">
              <c16:uniqueId val="{00000000-334B-4FE4-B98A-62F57C05441A}"/>
            </c:ext>
          </c:extLst>
        </c:ser>
        <c:dLbls>
          <c:showLegendKey val="0"/>
          <c:showVal val="0"/>
          <c:showCatName val="0"/>
          <c:showSerName val="0"/>
          <c:showPercent val="0"/>
          <c:showBubbleSize val="0"/>
        </c:dLbls>
        <c:axId val="1433139456"/>
        <c:axId val="1433148192"/>
      </c:scatterChart>
      <c:valAx>
        <c:axId val="1433139456"/>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en-US" altLang="ja-JP" sz="1400" dirty="0"/>
                  <a: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433148192"/>
        <c:crosses val="autoZero"/>
        <c:crossBetween val="midCat"/>
        <c:majorUnit val="10"/>
      </c:valAx>
      <c:valAx>
        <c:axId val="1433148192"/>
        <c:scaling>
          <c:orientation val="minMax"/>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ltLang="en-US" sz="1400" dirty="0"/>
                  <a:t>衝突確率</a:t>
                </a:r>
                <a:endParaRPr lang="ja-JP"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433139456"/>
        <c:crosses val="autoZero"/>
        <c:crossBetween val="midCat"/>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spPr>
            <a:ln w="28575" cap="rnd">
              <a:solidFill>
                <a:schemeClr val="tx1"/>
              </a:solidFill>
              <a:round/>
            </a:ln>
            <a:effectLst/>
          </c:spPr>
          <c:marker>
            <c:symbol val="diamond"/>
            <c:size val="5"/>
            <c:spPr>
              <a:solidFill>
                <a:schemeClr val="tx1"/>
              </a:solidFill>
              <a:ln w="9525">
                <a:solidFill>
                  <a:schemeClr val="tx1"/>
                </a:solidFill>
              </a:ln>
              <a:effectLst/>
            </c:spPr>
          </c:marker>
          <c:cat>
            <c:numRef>
              <c:f>Sheet2!$Y$4:$DT$4</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Sheet2!$Y$7:$DT$7</c:f>
              <c:numCache>
                <c:formatCode>General</c:formatCode>
                <c:ptCount val="100"/>
                <c:pt idx="0">
                  <c:v>0</c:v>
                </c:pt>
                <c:pt idx="1">
                  <c:v>0</c:v>
                </c:pt>
                <c:pt idx="2">
                  <c:v>0</c:v>
                </c:pt>
                <c:pt idx="3">
                  <c:v>0</c:v>
                </c:pt>
                <c:pt idx="4">
                  <c:v>0</c:v>
                </c:pt>
                <c:pt idx="5">
                  <c:v>0</c:v>
                </c:pt>
                <c:pt idx="6">
                  <c:v>0</c:v>
                </c:pt>
                <c:pt idx="7">
                  <c:v>0</c:v>
                </c:pt>
                <c:pt idx="8">
                  <c:v>3.1086244689504383E-15</c:v>
                </c:pt>
                <c:pt idx="9">
                  <c:v>1.4677148385544569E-13</c:v>
                </c:pt>
                <c:pt idx="10">
                  <c:v>3.3942848531864911E-12</c:v>
                </c:pt>
                <c:pt idx="11">
                  <c:v>4.6427084399169871E-11</c:v>
                </c:pt>
                <c:pt idx="12">
                  <c:v>4.2396519628340457E-10</c:v>
                </c:pt>
                <c:pt idx="13">
                  <c:v>2.8184365952199641E-9</c:v>
                </c:pt>
                <c:pt idx="14">
                  <c:v>1.4533565906305057E-8</c:v>
                </c:pt>
                <c:pt idx="15">
                  <c:v>6.0967206949591457E-8</c:v>
                </c:pt>
                <c:pt idx="16">
                  <c:v>2.1576958575408867E-7</c:v>
                </c:pt>
                <c:pt idx="17">
                  <c:v>6.6275063126397527E-7</c:v>
                </c:pt>
                <c:pt idx="18">
                  <c:v>1.8066889644341444E-6</c:v>
                </c:pt>
                <c:pt idx="19">
                  <c:v>4.4499551375976054E-6</c:v>
                </c:pt>
                <c:pt idx="20">
                  <c:v>1.0047388557254955E-5</c:v>
                </c:pt>
                <c:pt idx="21">
                  <c:v>2.1043562814293537E-5</c:v>
                </c:pt>
                <c:pt idx="22">
                  <c:v>4.1285960880821371E-5</c:v>
                </c:pt>
                <c:pt idx="23">
                  <c:v>7.64967285072915E-5</c:v>
                </c:pt>
                <c:pt idx="24">
                  <c:v>1.3477655196214577E-4</c:v>
                </c:pt>
                <c:pt idx="25">
                  <c:v>2.2710822097737893E-4</c:v>
                </c:pt>
                <c:pt idx="26">
                  <c:v>3.6782523245448839E-4</c:v>
                </c:pt>
                <c:pt idx="27">
                  <c:v>5.7501228460132836E-4</c:v>
                </c:pt>
                <c:pt idx="28">
                  <c:v>8.7080908622283459E-4</c:v>
                </c:pt>
                <c:pt idx="29">
                  <c:v>1.2815956423107844E-3</c:v>
                </c:pt>
                <c:pt idx="30">
                  <c:v>1.8380450726842579E-3</c:v>
                </c:pt>
                <c:pt idx="31">
                  <c:v>2.5750381536352451E-3</c:v>
                </c:pt>
                <c:pt idx="32">
                  <c:v>3.5314414004364858E-3</c:v>
                </c:pt>
                <c:pt idx="33">
                  <c:v>4.7497571074442968E-3</c:v>
                </c:pt>
                <c:pt idx="34">
                  <c:v>6.2756590253100208E-3</c:v>
                </c:pt>
                <c:pt idx="35">
                  <c:v>8.1574311622840678E-3</c:v>
                </c:pt>
                <c:pt idx="36">
                  <c:v>1.0445329575726192E-2</c:v>
                </c:pt>
                <c:pt idx="37">
                  <c:v>1.3190888099794185E-2</c:v>
                </c:pt>
                <c:pt idx="38">
                  <c:v>1.6446188926714123E-2</c:v>
                </c:pt>
                <c:pt idx="39">
                  <c:v>2.0263118041422001E-2</c:v>
                </c:pt>
                <c:pt idx="40">
                  <c:v>2.4692623925562263E-2</c:v>
                </c:pt>
                <c:pt idx="41">
                  <c:v>2.9783995905856564E-2</c:v>
                </c:pt>
                <c:pt idx="42">
                  <c:v>3.5584176208321217E-2</c:v>
                </c:pt>
                <c:pt idx="43">
                  <c:v>4.213711734859793E-2</c:v>
                </c:pt>
                <c:pt idx="44">
                  <c:v>4.9483194063549507E-2</c:v>
                </c:pt>
                <c:pt idx="45">
                  <c:v>5.7658676664172348E-2</c:v>
                </c:pt>
                <c:pt idx="46">
                  <c:v>6.6695270531739959E-2</c:v>
                </c:pt>
                <c:pt idx="47">
                  <c:v>7.6619724531648004E-2</c:v>
                </c:pt>
                <c:pt idx="48">
                  <c:v>8.7453509407216079E-2</c:v>
                </c:pt>
                <c:pt idx="49">
                  <c:v>9.9212565748012516E-2</c:v>
                </c:pt>
                <c:pt idx="50">
                  <c:v>0.11190711990177793</c:v>
                </c:pt>
                <c:pt idx="51">
                  <c:v>0.12554156520496984</c:v>
                </c:pt>
                <c:pt idx="52">
                  <c:v>0.14011440512778472</c:v>
                </c:pt>
                <c:pt idx="53">
                  <c:v>0.15561825434513243</c:v>
                </c:pt>
                <c:pt idx="54">
                  <c:v>0.17203989333344816</c:v>
                </c:pt>
                <c:pt idx="55">
                  <c:v>0.18936037183193521</c:v>
                </c:pt>
                <c:pt idx="56">
                  <c:v>0.20755515637372102</c:v>
                </c:pt>
                <c:pt idx="57">
                  <c:v>0.22659431706652344</c:v>
                </c:pt>
                <c:pt idx="58">
                  <c:v>0.24644274886432571</c:v>
                </c:pt>
                <c:pt idx="59">
                  <c:v>0.26706042270360042</c:v>
                </c:pt>
                <c:pt idx="60">
                  <c:v>0.28840266206417142</c:v>
                </c:pt>
                <c:pt idx="61">
                  <c:v>0.31042044074204611</c:v>
                </c:pt>
                <c:pt idx="62">
                  <c:v>0.33306069787770942</c:v>
                </c:pt>
                <c:pt idx="63">
                  <c:v>0.35626666655832184</c:v>
                </c:pt>
                <c:pt idx="64">
                  <c:v>0.37997821259762143</c:v>
                </c:pt>
                <c:pt idx="65">
                  <c:v>0.40413218038615495</c:v>
                </c:pt>
                <c:pt idx="66">
                  <c:v>0.42866274299113005</c:v>
                </c:pt>
                <c:pt idx="67">
                  <c:v>0.45350175396528813</c:v>
                </c:pt>
                <c:pt idx="68">
                  <c:v>0.47857909859427739</c:v>
                </c:pt>
                <c:pt idx="69">
                  <c:v>0.50382304256952137</c:v>
                </c:pt>
                <c:pt idx="70">
                  <c:v>0.529160576316689</c:v>
                </c:pt>
                <c:pt idx="71">
                  <c:v>0.55451775343735343</c:v>
                </c:pt>
                <c:pt idx="72">
                  <c:v>0.57982002193258309</c:v>
                </c:pt>
                <c:pt idx="73">
                  <c:v>0.60499254707171202</c:v>
                </c:pt>
                <c:pt idx="74">
                  <c:v>0.6299605249474366</c:v>
                </c:pt>
                <c:pt idx="75">
                  <c:v>0.65464948591995353</c:v>
                </c:pt>
                <c:pt idx="76">
                  <c:v>0.67898558729858538</c:v>
                </c:pt>
                <c:pt idx="77">
                  <c:v>0.70289589473985103</c:v>
                </c:pt>
                <c:pt idx="78">
                  <c:v>0.72630865195699101</c:v>
                </c:pt>
                <c:pt idx="79">
                  <c:v>0.74915353843834087</c:v>
                </c:pt>
                <c:pt idx="80">
                  <c:v>0.77136191496152196</c:v>
                </c:pt>
                <c:pt idx="81">
                  <c:v>0.79286705676806868</c:v>
                </c:pt>
                <c:pt idx="82">
                  <c:v>0.81360437432968902</c:v>
                </c:pt>
                <c:pt idx="83">
                  <c:v>0.83351162169374515</c:v>
                </c:pt>
                <c:pt idx="84">
                  <c:v>0.85252909244256392</c:v>
                </c:pt>
                <c:pt idx="85">
                  <c:v>0.87059980333966724</c:v>
                </c:pt>
                <c:pt idx="86">
                  <c:v>0.88766966576670303</c:v>
                </c:pt>
                <c:pt idx="87">
                  <c:v>0.90368764507850274</c:v>
                </c:pt>
                <c:pt idx="88">
                  <c:v>0.91860590802097775</c:v>
                </c:pt>
                <c:pt idx="89">
                  <c:v>0.93237995836812737</c:v>
                </c:pt>
                <c:pt idx="90">
                  <c:v>0.94496876094089188</c:v>
                </c:pt>
                <c:pt idx="91">
                  <c:v>0.95633485417246666</c:v>
                </c:pt>
                <c:pt idx="92">
                  <c:v>0.96644445138257318</c:v>
                </c:pt>
                <c:pt idx="93">
                  <c:v>0.97526753091747942</c:v>
                </c:pt>
                <c:pt idx="94">
                  <c:v>0.98277791530377956</c:v>
                </c:pt>
                <c:pt idx="95">
                  <c:v>0.9889533395524529</c:v>
                </c:pt>
                <c:pt idx="96">
                  <c:v>0.99377550873594456</c:v>
                </c:pt>
                <c:pt idx="97">
                  <c:v>0.99723014494527185</c:v>
                </c:pt>
                <c:pt idx="98">
                  <c:v>0.99930702371683811</c:v>
                </c:pt>
                <c:pt idx="99">
                  <c:v>1</c:v>
                </c:pt>
              </c:numCache>
            </c:numRef>
          </c:val>
          <c:smooth val="0"/>
          <c:extLst>
            <c:ext xmlns:c16="http://schemas.microsoft.com/office/drawing/2014/chart" uri="{C3380CC4-5D6E-409C-BE32-E72D297353CC}">
              <c16:uniqueId val="{00000000-ABA1-479F-877B-518421F88CEB}"/>
            </c:ext>
          </c:extLst>
        </c:ser>
        <c:ser>
          <c:idx val="1"/>
          <c:order val="1"/>
          <c:spPr>
            <a:ln w="28575" cap="rnd">
              <a:solidFill>
                <a:schemeClr val="accent6">
                  <a:tint val="77000"/>
                </a:schemeClr>
              </a:solidFill>
              <a:round/>
            </a:ln>
            <a:effectLst/>
          </c:spPr>
          <c:marker>
            <c:symbol val="none"/>
          </c:marker>
          <c:cat>
            <c:numRef>
              <c:f>Sheet2!$Y$4:$DT$4</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Sheet2!#REF!</c:f>
              <c:numCache>
                <c:formatCode>General</c:formatCode>
                <c:ptCount val="1"/>
                <c:pt idx="0">
                  <c:v>1</c:v>
                </c:pt>
              </c:numCache>
            </c:numRef>
          </c:val>
          <c:smooth val="0"/>
          <c:extLst>
            <c:ext xmlns:c16="http://schemas.microsoft.com/office/drawing/2014/chart" uri="{C3380CC4-5D6E-409C-BE32-E72D297353CC}">
              <c16:uniqueId val="{00000001-ABA1-479F-877B-518421F88CEB}"/>
            </c:ext>
          </c:extLst>
        </c:ser>
        <c:dLbls>
          <c:showLegendKey val="0"/>
          <c:showVal val="0"/>
          <c:showCatName val="0"/>
          <c:showSerName val="0"/>
          <c:showPercent val="0"/>
          <c:showBubbleSize val="0"/>
        </c:dLbls>
        <c:marker val="1"/>
        <c:smooth val="0"/>
        <c:axId val="1423332304"/>
        <c:axId val="1423333136"/>
      </c:lineChart>
      <c:catAx>
        <c:axId val="14233323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sz="1400"/>
                  <a:t>類似度</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423333136"/>
        <c:crosses val="autoZero"/>
        <c:auto val="1"/>
        <c:lblAlgn val="ctr"/>
        <c:lblOffset val="100"/>
        <c:tickLblSkip val="10"/>
        <c:tickMarkSkip val="10"/>
        <c:noMultiLvlLbl val="0"/>
      </c:catAx>
      <c:valAx>
        <c:axId val="14233331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sz="1400"/>
                  <a:t>衝突確率</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1423332304"/>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diamond"/>
            <c:size val="5"/>
            <c:spPr>
              <a:solidFill>
                <a:schemeClr val="tx1"/>
              </a:solidFill>
              <a:ln w="9525">
                <a:solidFill>
                  <a:schemeClr val="tx1"/>
                </a:solidFill>
              </a:ln>
              <a:effectLst/>
            </c:spPr>
          </c:marker>
          <c:cat>
            <c:numRef>
              <c:f>Sheet2!$Y$15:$DT$15</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Sheet2!$Y$17:$DT$17</c:f>
              <c:numCache>
                <c:formatCode>General</c:formatCode>
                <c:ptCount val="100"/>
                <c:pt idx="0">
                  <c:v>1.4924319407661249E-15</c:v>
                </c:pt>
                <c:pt idx="1">
                  <c:v>5.003367790049675E-8</c:v>
                </c:pt>
                <c:pt idx="2">
                  <c:v>1.6123519569870534E-5</c:v>
                </c:pt>
                <c:pt idx="3">
                  <c:v>2.8930882644501469E-4</c:v>
                </c:pt>
                <c:pt idx="4">
                  <c:v>1.6350945111204495E-3</c:v>
                </c:pt>
                <c:pt idx="5">
                  <c:v>5.1863479259038397E-3</c:v>
                </c:pt>
                <c:pt idx="6">
                  <c:v>1.1825750048238496E-2</c:v>
                </c:pt>
                <c:pt idx="7">
                  <c:v>2.1938114292505504E-2</c:v>
                </c:pt>
                <c:pt idx="8">
                  <c:v>3.5468062662754471E-2</c:v>
                </c:pt>
                <c:pt idx="9">
                  <c:v>5.2078875399908992E-2</c:v>
                </c:pt>
                <c:pt idx="10">
                  <c:v>7.129749453259078E-2</c:v>
                </c:pt>
                <c:pt idx="11">
                  <c:v>9.2614114348295723E-2</c:v>
                </c:pt>
                <c:pt idx="12">
                  <c:v>0.11554017377109849</c:v>
                </c:pt>
                <c:pt idx="13">
                  <c:v>0.13963710182994366</c:v>
                </c:pt>
                <c:pt idx="14">
                  <c:v>0.16452701503333059</c:v>
                </c:pt>
                <c:pt idx="15">
                  <c:v>0.18989329481875622</c:v>
                </c:pt>
                <c:pt idx="16">
                  <c:v>0.21547605848654175</c:v>
                </c:pt>
                <c:pt idx="17">
                  <c:v>0.24106547450794893</c:v>
                </c:pt>
                <c:pt idx="18">
                  <c:v>0.26649455451328408</c:v>
                </c:pt>
                <c:pt idx="19">
                  <c:v>0.29163225989402897</c:v>
                </c:pt>
                <c:pt idx="20">
                  <c:v>0.31637730318342266</c:v>
                </c:pt>
                <c:pt idx="21">
                  <c:v>0.34065277182840176</c:v>
                </c:pt>
                <c:pt idx="22">
                  <c:v>0.3644015702004551</c:v>
                </c:pt>
                <c:pt idx="23">
                  <c:v>0.38758261292524809</c:v>
                </c:pt>
                <c:pt idx="24">
                  <c:v>0.41016767800381898</c:v>
                </c:pt>
                <c:pt idx="25">
                  <c:v>0.4321388238008137</c:v>
                </c:pt>
                <c:pt idx="26">
                  <c:v>0.45348627955867993</c:v>
                </c:pt>
                <c:pt idx="27">
                  <c:v>0.47420672897595573</c:v>
                </c:pt>
                <c:pt idx="28">
                  <c:v>0.49430191751073893</c:v>
                </c:pt>
                <c:pt idx="29">
                  <c:v>0.51377752488670625</c:v>
                </c:pt>
                <c:pt idx="30">
                  <c:v>0.53264225407781007</c:v>
                </c:pt>
                <c:pt idx="31">
                  <c:v>0.55090709657446824</c:v>
                </c:pt>
                <c:pt idx="32">
                  <c:v>0.56858474097127676</c:v>
                </c:pt>
                <c:pt idx="33">
                  <c:v>0.58568909796050439</c:v>
                </c:pt>
                <c:pt idx="34">
                  <c:v>0.60223491980944366</c:v>
                </c:pt>
                <c:pt idx="35">
                  <c:v>0.61823749649585391</c:v>
                </c:pt>
                <c:pt idx="36">
                  <c:v>0.63371241401940126</c:v>
                </c:pt>
                <c:pt idx="37">
                  <c:v>0.6486753631277794</c:v>
                </c:pt>
                <c:pt idx="38">
                  <c:v>0.66314198890581844</c:v>
                </c:pt>
                <c:pt idx="39">
                  <c:v>0.67712777346844633</c:v>
                </c:pt>
                <c:pt idx="40">
                  <c:v>0.69064794545192809</c:v>
                </c:pt>
                <c:pt idx="41">
                  <c:v>0.70371741117651632</c:v>
                </c:pt>
                <c:pt idx="42">
                  <c:v>0.71635070330982342</c:v>
                </c:pt>
                <c:pt idx="43">
                  <c:v>0.72856194363633875</c:v>
                </c:pt>
                <c:pt idx="44">
                  <c:v>0.74036481716898506</c:v>
                </c:pt>
                <c:pt idx="45">
                  <c:v>0.75177255535119181</c:v>
                </c:pt>
                <c:pt idx="46">
                  <c:v>0.76279792651512512</c:v>
                </c:pt>
                <c:pt idx="47">
                  <c:v>0.77345323210152039</c:v>
                </c:pt>
                <c:pt idx="48">
                  <c:v>0.78375030742365104</c:v>
                </c:pt>
                <c:pt idx="49">
                  <c:v>0.79370052598409968</c:v>
                </c:pt>
                <c:pt idx="50">
                  <c:v>0.80331480653771981</c:v>
                </c:pt>
                <c:pt idx="51">
                  <c:v>0.81260362224518612</c:v>
                </c:pt>
                <c:pt idx="52">
                  <c:v>0.82157701138506178</c:v>
                </c:pt>
                <c:pt idx="53">
                  <c:v>0.83024458919342625</c:v>
                </c:pt>
                <c:pt idx="54">
                  <c:v>0.83861556048290287</c:v>
                </c:pt>
                <c:pt idx="55">
                  <c:v>0.84669873276074092</c:v>
                </c:pt>
                <c:pt idx="56">
                  <c:v>0.85450252962115691</c:v>
                </c:pt>
                <c:pt idx="57">
                  <c:v>0.8620350042326318</c:v>
                </c:pt>
                <c:pt idx="58">
                  <c:v>0.86930385277809885</c:v>
                </c:pt>
                <c:pt idx="59">
                  <c:v>0.8763164277364337</c:v>
                </c:pt>
                <c:pt idx="60">
                  <c:v>0.88307975091854696</c:v>
                </c:pt>
                <c:pt idx="61">
                  <c:v>0.88960052619170449</c:v>
                </c:pt>
                <c:pt idx="62">
                  <c:v>0.89588515184225348</c:v>
                </c:pt>
                <c:pt idx="63">
                  <c:v>0.90193973254037452</c:v>
                </c:pt>
                <c:pt idx="64">
                  <c:v>0.90777009088138372</c:v>
                </c:pt>
                <c:pt idx="65">
                  <c:v>0.91338177848689694</c:v>
                </c:pt>
                <c:pt idx="66">
                  <c:v>0.91878008665622934</c:v>
                </c:pt>
                <c:pt idx="67">
                  <c:v>0.92397005656403641</c:v>
                </c:pt>
                <c:pt idx="68">
                  <c:v>0.92895648900467143</c:v>
                </c:pt>
                <c:pt idx="69">
                  <c:v>0.93374395368722241</c:v>
                </c:pt>
                <c:pt idx="70">
                  <c:v>0.93833679808790882</c:v>
                </c:pt>
                <c:pt idx="71">
                  <c:v>0.94273915586856616</c:v>
                </c:pt>
                <c:pt idx="72">
                  <c:v>0.94695495487147985</c:v>
                </c:pt>
                <c:pt idx="73">
                  <c:v>0.95098792470191185</c:v>
                </c:pt>
                <c:pt idx="74">
                  <c:v>0.9548416039104165</c:v>
                </c:pt>
                <c:pt idx="75">
                  <c:v>0.95851934678747319</c:v>
                </c:pt>
                <c:pt idx="76">
                  <c:v>0.96202432978320074</c:v>
                </c:pt>
                <c:pt idx="77">
                  <c:v>0.96535955756493885</c:v>
                </c:pt>
                <c:pt idx="78">
                  <c:v>0.96852786872536856</c:v>
                </c:pt>
                <c:pt idx="79">
                  <c:v>0.97153194115360586</c:v>
                </c:pt>
                <c:pt idx="80">
                  <c:v>0.97437429708137924</c:v>
                </c:pt>
                <c:pt idx="81">
                  <c:v>0.97705730781598865</c:v>
                </c:pt>
                <c:pt idx="82">
                  <c:v>0.97958319817130157</c:v>
                </c:pt>
                <c:pt idx="83">
                  <c:v>0.98195405060752572</c:v>
                </c:pt>
                <c:pt idx="84">
                  <c:v>0.98417180908998614</c:v>
                </c:pt>
                <c:pt idx="85">
                  <c:v>0.98623828267656388</c:v>
                </c:pt>
                <c:pt idx="86">
                  <c:v>0.98815514884291034</c:v>
                </c:pt>
                <c:pt idx="87">
                  <c:v>0.98992395655395327</c:v>
                </c:pt>
                <c:pt idx="88">
                  <c:v>0.99154612908965345</c:v>
                </c:pt>
                <c:pt idx="89">
                  <c:v>0.99302296663237744</c:v>
                </c:pt>
                <c:pt idx="90">
                  <c:v>0.99435564862268111</c:v>
                </c:pt>
                <c:pt idx="91">
                  <c:v>0.99554523588972488</c:v>
                </c:pt>
                <c:pt idx="92">
                  <c:v>0.99659267256197093</c:v>
                </c:pt>
                <c:pt idx="93">
                  <c:v>0.99749878776325096</c:v>
                </c:pt>
                <c:pt idx="94">
                  <c:v>0.99826429709873621</c:v>
                </c:pt>
                <c:pt idx="95">
                  <c:v>0.99888980393479143</c:v>
                </c:pt>
                <c:pt idx="96">
                  <c:v>0.99937580047614893</c:v>
                </c:pt>
                <c:pt idx="97">
                  <c:v>0.99972266864330028</c:v>
                </c:pt>
                <c:pt idx="98">
                  <c:v>0.99993068075246916</c:v>
                </c:pt>
                <c:pt idx="99">
                  <c:v>1</c:v>
                </c:pt>
              </c:numCache>
            </c:numRef>
          </c:val>
          <c:smooth val="0"/>
          <c:extLst>
            <c:ext xmlns:c16="http://schemas.microsoft.com/office/drawing/2014/chart" uri="{C3380CC4-5D6E-409C-BE32-E72D297353CC}">
              <c16:uniqueId val="{00000000-8D4F-489C-8123-2BE74B003E90}"/>
            </c:ext>
          </c:extLst>
        </c:ser>
        <c:dLbls>
          <c:showLegendKey val="0"/>
          <c:showVal val="0"/>
          <c:showCatName val="0"/>
          <c:showSerName val="0"/>
          <c:showPercent val="0"/>
          <c:showBubbleSize val="0"/>
        </c:dLbls>
        <c:marker val="1"/>
        <c:smooth val="0"/>
        <c:axId val="947935888"/>
        <c:axId val="947934224"/>
      </c:lineChart>
      <c:catAx>
        <c:axId val="9479358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ltLang="en-US" sz="1400" dirty="0"/>
                  <a:t>類似度</a:t>
                </a:r>
                <a:endParaRPr lang="ja-JP"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947934224"/>
        <c:crosses val="autoZero"/>
        <c:auto val="1"/>
        <c:lblAlgn val="ctr"/>
        <c:lblOffset val="100"/>
        <c:tickLblSkip val="10"/>
        <c:tickMarkSkip val="10"/>
        <c:noMultiLvlLbl val="0"/>
      </c:catAx>
      <c:valAx>
        <c:axId val="9479342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ja-JP" altLang="en-US" sz="1400" dirty="0"/>
                  <a:t>衝突確率</a:t>
                </a:r>
                <a:endParaRPr lang="ja-JP"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ja-JP"/>
          </a:p>
        </c:txPr>
        <c:crossAx val="947935888"/>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E09E5F7-4ECD-C3B7-8727-B65A6351D966}"/>
              </a:ext>
            </a:extLst>
          </p:cNvPr>
          <p:cNvSpPr>
            <a:spLocks noGrp="1"/>
          </p:cNvSpPr>
          <p:nvPr>
            <p:ph type="hdr" sz="quarter"/>
          </p:nvPr>
        </p:nvSpPr>
        <p:spPr>
          <a:xfrm>
            <a:off x="1" y="1"/>
            <a:ext cx="3076363" cy="513508"/>
          </a:xfrm>
          <a:prstGeom prst="rect">
            <a:avLst/>
          </a:prstGeom>
        </p:spPr>
        <p:txBody>
          <a:bodyPr vert="horz" lIns="99039" tIns="49520" rIns="99039" bIns="49520"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763243EB-53DD-6E4E-0369-B4F90C6D3B9D}"/>
              </a:ext>
            </a:extLst>
          </p:cNvPr>
          <p:cNvSpPr>
            <a:spLocks noGrp="1"/>
          </p:cNvSpPr>
          <p:nvPr>
            <p:ph type="dt" sz="quarter" idx="1"/>
          </p:nvPr>
        </p:nvSpPr>
        <p:spPr>
          <a:xfrm>
            <a:off x="4021295" y="1"/>
            <a:ext cx="3076363" cy="513508"/>
          </a:xfrm>
          <a:prstGeom prst="rect">
            <a:avLst/>
          </a:prstGeom>
        </p:spPr>
        <p:txBody>
          <a:bodyPr vert="horz" lIns="99039" tIns="49520" rIns="99039" bIns="49520" rtlCol="0"/>
          <a:lstStyle>
            <a:lvl1pPr algn="r">
              <a:defRPr sz="1300"/>
            </a:lvl1pPr>
          </a:lstStyle>
          <a:p>
            <a:r>
              <a:rPr kumimoji="1" lang="en-US" altLang="ja-JP" dirty="0"/>
              <a:t>2025/6/20</a:t>
            </a:r>
            <a:endParaRPr kumimoji="1" lang="ja-JP" altLang="en-US"/>
          </a:p>
        </p:txBody>
      </p:sp>
      <p:sp>
        <p:nvSpPr>
          <p:cNvPr id="4" name="フッター プレースホルダー 3">
            <a:extLst>
              <a:ext uri="{FF2B5EF4-FFF2-40B4-BE49-F238E27FC236}">
                <a16:creationId xmlns:a16="http://schemas.microsoft.com/office/drawing/2014/main" id="{66F4B358-A94D-883D-8FC6-B03B524227D9}"/>
              </a:ext>
            </a:extLst>
          </p:cNvPr>
          <p:cNvSpPr>
            <a:spLocks noGrp="1"/>
          </p:cNvSpPr>
          <p:nvPr>
            <p:ph type="ftr" sz="quarter" idx="2"/>
          </p:nvPr>
        </p:nvSpPr>
        <p:spPr>
          <a:xfrm>
            <a:off x="1" y="9721107"/>
            <a:ext cx="3076363" cy="513507"/>
          </a:xfrm>
          <a:prstGeom prst="rect">
            <a:avLst/>
          </a:prstGeom>
        </p:spPr>
        <p:txBody>
          <a:bodyPr vert="horz" lIns="99039" tIns="49520" rIns="99039" bIns="49520"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3508CC41-33DD-27F6-DE5F-3D91A8E316AB}"/>
              </a:ext>
            </a:extLst>
          </p:cNvPr>
          <p:cNvSpPr>
            <a:spLocks noGrp="1"/>
          </p:cNvSpPr>
          <p:nvPr>
            <p:ph type="sldNum" sz="quarter" idx="3"/>
          </p:nvPr>
        </p:nvSpPr>
        <p:spPr>
          <a:xfrm>
            <a:off x="4021295" y="9721107"/>
            <a:ext cx="3076363" cy="513507"/>
          </a:xfrm>
          <a:prstGeom prst="rect">
            <a:avLst/>
          </a:prstGeom>
        </p:spPr>
        <p:txBody>
          <a:bodyPr vert="horz" lIns="99039" tIns="49520" rIns="99039" bIns="49520" rtlCol="0" anchor="b"/>
          <a:lstStyle>
            <a:lvl1pPr algn="r">
              <a:defRPr sz="1300"/>
            </a:lvl1pPr>
          </a:lstStyle>
          <a:p>
            <a:fld id="{AE1A6406-A9D8-4330-BBDC-90E5B0CB480D}" type="slidenum">
              <a:rPr kumimoji="1" lang="ja-JP" altLang="en-US" smtClean="0"/>
              <a:t>‹#›</a:t>
            </a:fld>
            <a:endParaRPr kumimoji="1" lang="ja-JP" altLang="en-US"/>
          </a:p>
        </p:txBody>
      </p:sp>
    </p:spTree>
    <p:extLst>
      <p:ext uri="{BB962C8B-B14F-4D97-AF65-F5344CB8AC3E}">
        <p14:creationId xmlns:p14="http://schemas.microsoft.com/office/powerpoint/2010/main" val="17013793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3508"/>
          </a:xfrm>
          <a:prstGeom prst="rect">
            <a:avLst/>
          </a:prstGeom>
        </p:spPr>
        <p:txBody>
          <a:bodyPr vert="horz" lIns="99039" tIns="49520" rIns="99039" bIns="4952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1"/>
            <a:ext cx="3076363" cy="513508"/>
          </a:xfrm>
          <a:prstGeom prst="rect">
            <a:avLst/>
          </a:prstGeom>
        </p:spPr>
        <p:txBody>
          <a:bodyPr vert="horz" lIns="99039" tIns="49520" rIns="99039" bIns="49520" rtlCol="0"/>
          <a:lstStyle>
            <a:lvl1pPr algn="r">
              <a:defRPr sz="1300"/>
            </a:lvl1pPr>
          </a:lstStyle>
          <a:p>
            <a:r>
              <a:rPr kumimoji="1" lang="en-US" altLang="ja-JP" dirty="0"/>
              <a:t>2025/6/20</a:t>
            </a:r>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9" tIns="49520" rIns="99039" bIns="49520" rtlCol="0" anchor="ctr"/>
          <a:lstStyle/>
          <a:p>
            <a:endParaRPr lang="ja-JP" altLang="en-US"/>
          </a:p>
        </p:txBody>
      </p:sp>
      <p:sp>
        <p:nvSpPr>
          <p:cNvPr id="5" name="ノート プレースホルダー 4"/>
          <p:cNvSpPr>
            <a:spLocks noGrp="1"/>
          </p:cNvSpPr>
          <p:nvPr>
            <p:ph type="body" sz="quarter" idx="3"/>
          </p:nvPr>
        </p:nvSpPr>
        <p:spPr>
          <a:xfrm>
            <a:off x="709930" y="4925408"/>
            <a:ext cx="5679440" cy="4029879"/>
          </a:xfrm>
          <a:prstGeom prst="rect">
            <a:avLst/>
          </a:prstGeom>
        </p:spPr>
        <p:txBody>
          <a:bodyPr vert="horz" lIns="99039" tIns="49520" rIns="99039" bIns="495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3" cy="513507"/>
          </a:xfrm>
          <a:prstGeom prst="rect">
            <a:avLst/>
          </a:prstGeom>
        </p:spPr>
        <p:txBody>
          <a:bodyPr vert="horz" lIns="99039" tIns="49520" rIns="99039" bIns="4952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3" cy="513507"/>
          </a:xfrm>
          <a:prstGeom prst="rect">
            <a:avLst/>
          </a:prstGeom>
        </p:spPr>
        <p:txBody>
          <a:bodyPr vert="horz" lIns="99039" tIns="49520" rIns="99039" bIns="49520" rtlCol="0" anchor="b"/>
          <a:lstStyle>
            <a:lvl1pPr algn="r">
              <a:defRPr sz="1300"/>
            </a:lvl1pPr>
          </a:lstStyle>
          <a:p>
            <a:fld id="{30142B34-7DA5-4DCD-A54C-92F094D0A0E4}" type="slidenum">
              <a:rPr kumimoji="1" lang="ja-JP" altLang="en-US" smtClean="0"/>
              <a:t>‹#›</a:t>
            </a:fld>
            <a:endParaRPr kumimoji="1" lang="ja-JP" altLang="en-US"/>
          </a:p>
        </p:txBody>
      </p:sp>
    </p:spTree>
    <p:extLst>
      <p:ext uri="{BB962C8B-B14F-4D97-AF65-F5344CB8AC3E}">
        <p14:creationId xmlns:p14="http://schemas.microsoft.com/office/powerpoint/2010/main" val="7991377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a:t>
            </a:fld>
            <a:endParaRPr kumimoji="1" lang="ja-JP" altLang="en-US"/>
          </a:p>
        </p:txBody>
      </p:sp>
      <p:sp>
        <p:nvSpPr>
          <p:cNvPr id="5" name="日付プレースホルダー 4">
            <a:extLst>
              <a:ext uri="{FF2B5EF4-FFF2-40B4-BE49-F238E27FC236}">
                <a16:creationId xmlns:a16="http://schemas.microsoft.com/office/drawing/2014/main" id="{7C8878DB-10CE-A984-0FAF-928DC3226218}"/>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41956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36D84-092E-CFE6-239B-EB372457E7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5757D6-AD4C-4CE2-79B4-1C29C7FE07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F902AD-A8DA-D9F6-CAA9-FE4633D6EAED}"/>
              </a:ext>
            </a:extLst>
          </p:cNvPr>
          <p:cNvSpPr>
            <a:spLocks noGrp="1"/>
          </p:cNvSpPr>
          <p:nvPr>
            <p:ph type="body" idx="1"/>
          </p:nvPr>
        </p:nvSpPr>
        <p:spPr/>
        <p:txBody>
          <a:bodyPr/>
          <a:lstStyle/>
          <a:p>
            <a:r>
              <a:rPr lang="ja-JP" altLang="en-US" dirty="0">
                <a:latin typeface="+mn-lt"/>
                <a:ea typeface="+mn-ea"/>
              </a:rPr>
              <a:t>まず，背景として，ベクトルの類似探索を用いたコードクローン検出について説明します．</a:t>
            </a:r>
            <a:endParaRPr lang="en-US" altLang="ja-JP" dirty="0">
              <a:latin typeface="+mn-lt"/>
              <a:ea typeface="+mn-ea"/>
            </a:endParaRPr>
          </a:p>
          <a:p>
            <a:r>
              <a:rPr lang="ja-JP" altLang="en-US" dirty="0">
                <a:latin typeface="+mn-lt"/>
                <a:ea typeface="+mn-ea"/>
              </a:rPr>
              <a:t>この</a:t>
            </a:r>
            <a:r>
              <a:rPr kumimoji="1" lang="ja-JP" altLang="en-US" dirty="0">
                <a:latin typeface="+mn-lt"/>
              </a:rPr>
              <a:t>アルゴリズムは，最初に，ソースコードからコード片リストを生成します．</a:t>
            </a:r>
            <a:endParaRPr kumimoji="1" lang="en-US" altLang="ja-JP" dirty="0">
              <a:latin typeface="+mn-lt"/>
            </a:endParaRPr>
          </a:p>
          <a:p>
            <a:r>
              <a:rPr kumimoji="1" lang="ja-JP" altLang="en-US" dirty="0">
                <a:latin typeface="+mn-lt"/>
              </a:rPr>
              <a:t>次に，各コード片に対してベクトル化手法を用いて特徴ベクトルを計算します．</a:t>
            </a:r>
            <a:endParaRPr kumimoji="1" lang="en-US" altLang="ja-JP" dirty="0">
              <a:latin typeface="+mn-lt"/>
            </a:endParaRPr>
          </a:p>
          <a:p>
            <a:r>
              <a:rPr kumimoji="1" lang="ja-JP" altLang="en-US" dirty="0">
                <a:latin typeface="+mn-lt"/>
              </a:rPr>
              <a:t>そして，</a:t>
            </a:r>
            <a:r>
              <a:rPr lang="ja-JP" altLang="en-US" kern="0" dirty="0">
                <a:latin typeface="+mn-ea"/>
              </a:rPr>
              <a:t>ベクトル同士の類似度をすべて計算し，類似度が閾値以上のベクトル対</a:t>
            </a:r>
            <a:r>
              <a:rPr lang="ja-JP" altLang="en-US" dirty="0"/>
              <a:t>をクローンペアとして</a:t>
            </a:r>
            <a:r>
              <a:rPr lang="ja-JP" altLang="ja-JP" dirty="0"/>
              <a:t>検出します</a:t>
            </a:r>
            <a:r>
              <a:rPr lang="ja-JP" altLang="en-US" dirty="0"/>
              <a:t>．</a:t>
            </a:r>
            <a:endParaRPr lang="en-US" altLang="ja-JP" dirty="0"/>
          </a:p>
          <a:p>
            <a:r>
              <a:rPr lang="ja-JP" altLang="en-US" dirty="0"/>
              <a:t>しかし，大規模なソフトウェアの特徴ベクトルの類似度をすべて計算すると，膨大な計算時間が必要になるという問題があります．</a:t>
            </a:r>
            <a:endParaRPr lang="en-US" altLang="ja-JP" dirty="0"/>
          </a:p>
        </p:txBody>
      </p:sp>
      <p:sp>
        <p:nvSpPr>
          <p:cNvPr id="4" name="スライド番号プレースホルダー 3">
            <a:extLst>
              <a:ext uri="{FF2B5EF4-FFF2-40B4-BE49-F238E27FC236}">
                <a16:creationId xmlns:a16="http://schemas.microsoft.com/office/drawing/2014/main" id="{D8F38F12-FC57-C34A-098D-EE70C420B30D}"/>
              </a:ext>
            </a:extLst>
          </p:cNvPr>
          <p:cNvSpPr>
            <a:spLocks noGrp="1"/>
          </p:cNvSpPr>
          <p:nvPr>
            <p:ph type="sldNum" sz="quarter" idx="10"/>
          </p:nvPr>
        </p:nvSpPr>
        <p:spPr/>
        <p:txBody>
          <a:bodyPr/>
          <a:lstStyle/>
          <a:p>
            <a:fld id="{EFFD2B4E-010B-4B13-B20D-9E8CF7451AAE}" type="slidenum">
              <a:rPr kumimoji="1" lang="ja-JP" altLang="en-US" smtClean="0"/>
              <a:t>10</a:t>
            </a:fld>
            <a:endParaRPr kumimoji="1" lang="ja-JP" altLang="en-US"/>
          </a:p>
        </p:txBody>
      </p:sp>
      <p:sp>
        <p:nvSpPr>
          <p:cNvPr id="5" name="日付プレースホルダー 4">
            <a:extLst>
              <a:ext uri="{FF2B5EF4-FFF2-40B4-BE49-F238E27FC236}">
                <a16:creationId xmlns:a16="http://schemas.microsoft.com/office/drawing/2014/main" id="{DB39DA4A-63A6-235A-EB97-E611C3074E1E}"/>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1748104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140</a:t>
            </a:fld>
            <a:endParaRPr kumimoji="1" lang="ja-JP" altLang="en-US"/>
          </a:p>
        </p:txBody>
      </p:sp>
      <p:sp>
        <p:nvSpPr>
          <p:cNvPr id="5" name="日付プレースホルダー 4">
            <a:extLst>
              <a:ext uri="{FF2B5EF4-FFF2-40B4-BE49-F238E27FC236}">
                <a16:creationId xmlns:a16="http://schemas.microsoft.com/office/drawing/2014/main" id="{5321C27F-159C-0D1B-0C2F-9BBECE6F54A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9731734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en-US" sz="1100" dirty="0"/>
                  <a:t>コードクローンはその特徴によりタイプ１からタイプ４に分類されています．</a:t>
                </a:r>
                <a:endParaRPr lang="en-US" altLang="ja-JP" sz="1100" dirty="0"/>
              </a:p>
              <a:p>
                <a:r>
                  <a:rPr lang="ja-JP" altLang="en-US" sz="1100" dirty="0"/>
                  <a:t>タイプ１は一部のコーディングスタイルを除いて完全に一致するもので，タイプ２は変数名や型の違いを除いて一致するものです．</a:t>
                </a:r>
                <a:endParaRPr lang="en-US" altLang="ja-JP" sz="1100" dirty="0"/>
              </a:p>
              <a:p>
                <a:r>
                  <a:rPr lang="ja-JP" altLang="en-US" sz="1100" dirty="0"/>
                  <a:t>タイプ３は文の挿入や削除，変更などが行われているものです．</a:t>
                </a:r>
                <a:endParaRPr lang="en-US" altLang="ja-JP" sz="1100" dirty="0"/>
              </a:p>
              <a:p>
                <a:r>
                  <a:rPr lang="ja-JP" altLang="en-US" sz="1100" dirty="0"/>
                  <a:t>タイプ４は構文上は異なるが類似した処理を行うものです</a:t>
                </a:r>
                <a:endParaRPr lang="en-US" altLang="ja-JP" sz="1100" dirty="0"/>
              </a:p>
              <a:p>
                <a:endParaRPr lang="en-US" altLang="ja-JP" sz="1100" dirty="0"/>
              </a:p>
              <a:p>
                <a:pPr defTabSz="990393">
                  <a:defRPr/>
                </a:pPr>
                <a:r>
                  <a:rPr lang="ja-JP" altLang="en-US" sz="1100" dirty="0"/>
                  <a:t>タイプ３，４のクローンのための検出法には，関数単位やコードブロック単位でベクトル化を行い，類似度を定義して閾値以上の類似ペアをクローンペアとするものがあります．</a:t>
                </a:r>
                <a:endParaRPr lang="en-US" altLang="ja-JP" sz="1100" dirty="0"/>
              </a:p>
              <a:p>
                <a:pPr defTabSz="990393">
                  <a:defRPr/>
                </a:pPr>
                <a:r>
                  <a:rPr lang="ja-JP" altLang="en-US" sz="1100" dirty="0"/>
                  <a:t>すべての類似度を計算するには</a:t>
                </a:r>
                <a14:m>
                  <m:oMath xmlns:m="http://schemas.openxmlformats.org/officeDocument/2006/math">
                    <m:r>
                      <a:rPr lang="en-US" altLang="ja-JP" sz="1100" i="1">
                        <a:latin typeface="Cambria Math" panose="02040503050406030204" pitchFamily="18" charset="0"/>
                      </a:rPr>
                      <m:t>𝑂</m:t>
                    </m:r>
                    <m:r>
                      <a:rPr lang="en-US" altLang="ja-JP" sz="1100" i="1">
                        <a:latin typeface="Cambria Math" panose="02040503050406030204" pitchFamily="18" charset="0"/>
                      </a:rPr>
                      <m:t>(</m:t>
                    </m:r>
                    <m:sSup>
                      <m:sSupPr>
                        <m:ctrlPr>
                          <a:rPr lang="en-US" altLang="ja-JP" sz="1100" i="1">
                            <a:latin typeface="Cambria Math" panose="02040503050406030204" pitchFamily="18" charset="0"/>
                          </a:rPr>
                        </m:ctrlPr>
                      </m:sSupPr>
                      <m:e>
                        <m:r>
                          <a:rPr lang="en-US" altLang="ja-JP" sz="1100" i="1">
                            <a:latin typeface="Cambria Math" panose="02040503050406030204" pitchFamily="18" charset="0"/>
                          </a:rPr>
                          <m:t>𝑛</m:t>
                        </m:r>
                      </m:e>
                      <m:sup>
                        <m:r>
                          <a:rPr lang="en-US" altLang="ja-JP" sz="1100" i="1">
                            <a:latin typeface="Cambria Math" panose="02040503050406030204" pitchFamily="18" charset="0"/>
                          </a:rPr>
                          <m:t>2</m:t>
                        </m:r>
                      </m:sup>
                    </m:sSup>
                    <m:r>
                      <a:rPr lang="en-US" altLang="ja-JP" sz="1100" i="1">
                        <a:latin typeface="Cambria Math" panose="02040503050406030204" pitchFamily="18" charset="0"/>
                      </a:rPr>
                      <m:t>)</m:t>
                    </m:r>
                  </m:oMath>
                </a14:m>
                <a:r>
                  <a:rPr lang="ja-JP" altLang="en-US" sz="1100" dirty="0"/>
                  <a:t>かかるため，</a:t>
                </a:r>
                <a14:m>
                  <m:oMath xmlns:m="http://schemas.openxmlformats.org/officeDocument/2006/math">
                    <m:r>
                      <a:rPr lang="en-US" altLang="ja-JP" sz="1100" i="1">
                        <a:latin typeface="Cambria Math" panose="02040503050406030204" pitchFamily="18" charset="0"/>
                      </a:rPr>
                      <m:t>𝑛</m:t>
                    </m:r>
                  </m:oMath>
                </a14:m>
                <a:r>
                  <a:rPr lang="ja-JP" altLang="en-US" sz="1100" dirty="0"/>
                  <a:t>は検出対象の粒度によって膨大となります．</a:t>
                </a:r>
              </a:p>
            </p:txBody>
          </p:sp>
        </mc:Choice>
        <mc:Fallback xmlns="">
          <p:sp>
            <p:nvSpPr>
              <p:cNvPr id="3" name="ノート プレースホルダー 2"/>
              <p:cNvSpPr>
                <a:spLocks noGrp="1"/>
              </p:cNvSpPr>
              <p:nvPr>
                <p:ph type="body" idx="1"/>
              </p:nvPr>
            </p:nvSpPr>
            <p:spPr/>
            <p:txBody>
              <a:bodyPr/>
              <a:lstStyle/>
              <a:p>
                <a:r>
                  <a:rPr lang="ja-JP" altLang="en-US" sz="1100" dirty="0"/>
                  <a:t>コードクローンはその特徴によりタイプ１からタイプ４に分類されています．</a:t>
                </a:r>
                <a:endParaRPr lang="en-US" altLang="ja-JP" sz="1100" dirty="0"/>
              </a:p>
              <a:p>
                <a:r>
                  <a:rPr lang="ja-JP" altLang="en-US" sz="1100" dirty="0"/>
                  <a:t>タイプ１は一部のコーディングスタイルを除いて完全に一致するもので，タイプ２は変数名や型の違いを除いて一致するものです．</a:t>
                </a:r>
                <a:endParaRPr lang="en-US" altLang="ja-JP" sz="1100" dirty="0"/>
              </a:p>
              <a:p>
                <a:r>
                  <a:rPr lang="ja-JP" altLang="en-US" sz="1100" dirty="0"/>
                  <a:t>タイプ３は文の挿入や削除，変更などが行われているものです．</a:t>
                </a:r>
                <a:endParaRPr lang="en-US" altLang="ja-JP" sz="1100" dirty="0"/>
              </a:p>
              <a:p>
                <a:r>
                  <a:rPr lang="ja-JP" altLang="en-US" sz="1100" dirty="0"/>
                  <a:t>タイプ４は構文上は異なるが類似した処理を行うものです</a:t>
                </a:r>
                <a:endParaRPr lang="en-US" altLang="ja-JP" sz="1100" dirty="0"/>
              </a:p>
              <a:p>
                <a:endParaRPr lang="en-US" altLang="ja-JP" sz="1100" dirty="0"/>
              </a:p>
              <a:p>
                <a:pPr defTabSz="990478">
                  <a:defRPr/>
                </a:pPr>
                <a:r>
                  <a:rPr lang="ja-JP" altLang="en-US" sz="1100" dirty="0"/>
                  <a:t>タイプ３，４のクローンのための検出法には，関数単位やコードブロック単位でベクトル化を行い，類似度を定義して閾値以上の類似ペアをクローンペアとするものがあります．</a:t>
                </a:r>
                <a:endParaRPr lang="en-US" altLang="ja-JP" sz="1100" dirty="0"/>
              </a:p>
              <a:p>
                <a:pPr defTabSz="990478">
                  <a:defRPr/>
                </a:pPr>
                <a:r>
                  <a:rPr lang="ja-JP" altLang="en-US" sz="1100" dirty="0"/>
                  <a:t>すべての類似度を計算するには</a:t>
                </a:r>
                <a:r>
                  <a:rPr lang="en-US" altLang="ja-JP" sz="1100" i="0">
                    <a:latin typeface="Cambria Math" panose="02040503050406030204" pitchFamily="18" charset="0"/>
                  </a:rPr>
                  <a:t>𝑂(𝑛^2)</a:t>
                </a:r>
                <a:r>
                  <a:rPr lang="ja-JP" altLang="en-US" sz="1100" dirty="0"/>
                  <a:t>かかるため，</a:t>
                </a:r>
                <a:r>
                  <a:rPr lang="en-US" altLang="ja-JP" sz="1100" i="0">
                    <a:latin typeface="Cambria Math" panose="02040503050406030204" pitchFamily="18" charset="0"/>
                  </a:rPr>
                  <a:t>𝑛</a:t>
                </a:r>
                <a:r>
                  <a:rPr lang="ja-JP" altLang="en-US" sz="1100" dirty="0"/>
                  <a:t>は検出対象の粒度によって膨大となります．</a:t>
                </a:r>
              </a:p>
            </p:txBody>
          </p:sp>
        </mc:Fallback>
      </mc:AlternateContent>
      <p:sp>
        <p:nvSpPr>
          <p:cNvPr id="4" name="スライド番号プレースホルダー 3"/>
          <p:cNvSpPr>
            <a:spLocks noGrp="1"/>
          </p:cNvSpPr>
          <p:nvPr>
            <p:ph type="sldNum" sz="quarter" idx="10"/>
          </p:nvPr>
        </p:nvSpPr>
        <p:spPr/>
        <p:txBody>
          <a:bodyPr/>
          <a:lstStyle/>
          <a:p>
            <a:fld id="{545C2A91-5631-4503-A4D3-3F2E946778F0}" type="slidenum">
              <a:rPr kumimoji="1" lang="ja-JP" altLang="en-US" smtClean="0"/>
              <a:t>141</a:t>
            </a:fld>
            <a:endParaRPr kumimoji="1" lang="ja-JP" altLang="en-US"/>
          </a:p>
        </p:txBody>
      </p:sp>
      <p:sp>
        <p:nvSpPr>
          <p:cNvPr id="5" name="日付プレースホルダー 4">
            <a:extLst>
              <a:ext uri="{FF2B5EF4-FFF2-40B4-BE49-F238E27FC236}">
                <a16:creationId xmlns:a16="http://schemas.microsoft.com/office/drawing/2014/main" id="{092AA42E-DF6A-7EA0-F1EA-96B03128E8AF}"/>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14909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lt"/>
                <a:ea typeface="+mn-ea"/>
              </a:rPr>
              <a:t>そこで，クラスタリング手法を用いたコードクローン検出が提案されています．</a:t>
            </a:r>
            <a:endParaRPr lang="en-US" altLang="ja-JP" dirty="0">
              <a:latin typeface="+mn-lt"/>
              <a:ea typeface="+mn-ea"/>
            </a:endParaRPr>
          </a:p>
          <a:p>
            <a:r>
              <a:rPr kumimoji="1" lang="ja-JP" altLang="en-US" dirty="0">
                <a:latin typeface="+mn-lt"/>
              </a:rPr>
              <a:t>このアルゴリズムでは，類似探索を行う前に，類似度が高いベクトル同士が同じクラスタになるように，クラスタリング手法を用いてフィルタリングします．</a:t>
            </a:r>
            <a:endParaRPr kumimoji="1" lang="en-US" altLang="ja-JP" dirty="0">
              <a:latin typeface="+mn-lt"/>
            </a:endParaRPr>
          </a:p>
          <a:p>
            <a:r>
              <a:rPr kumimoji="1" lang="ja-JP" altLang="en-US" dirty="0">
                <a:latin typeface="+mn-lt"/>
              </a:rPr>
              <a:t>そして，各クラスタに対して類似探索を実施することにより，探索時間を削減し，大規模なソフトウェアに対するコードクローン検出を可能にします．</a:t>
            </a:r>
            <a:endParaRPr kumimoji="1" lang="en-US" altLang="ja-JP" dirty="0">
              <a:latin typeface="+mn-lt"/>
            </a:endParaRPr>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11</a:t>
            </a:fld>
            <a:endParaRPr kumimoji="1" lang="ja-JP" altLang="en-US"/>
          </a:p>
        </p:txBody>
      </p:sp>
      <p:sp>
        <p:nvSpPr>
          <p:cNvPr id="5" name="日付プレースホルダー 4">
            <a:extLst>
              <a:ext uri="{FF2B5EF4-FFF2-40B4-BE49-F238E27FC236}">
                <a16:creationId xmlns:a16="http://schemas.microsoft.com/office/drawing/2014/main" id="{17F43EF5-01B0-DE7E-A8AB-C6D0F50919E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55468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クラスタリング手法を用いたコードクローン検出ツールの１つである</a:t>
            </a:r>
            <a:r>
              <a:rPr kumimoji="1" lang="en-US" altLang="ja-JP" dirty="0"/>
              <a:t>CCVolti</a:t>
            </a:r>
            <a:r>
              <a:rPr kumimoji="1" lang="ja-JP" altLang="en-US" dirty="0"/>
              <a:t>について説明します．</a:t>
            </a:r>
            <a:endParaRPr kumimoji="1" lang="en-US" altLang="ja-JP" dirty="0"/>
          </a:p>
          <a:p>
            <a:r>
              <a:rPr kumimoji="1" lang="en-US" altLang="ja-JP" dirty="0"/>
              <a:t>CCVolti</a:t>
            </a:r>
            <a:r>
              <a:rPr kumimoji="1" lang="ja-JP" altLang="en-US" dirty="0"/>
              <a:t>は，</a:t>
            </a:r>
            <a:r>
              <a:rPr lang="en-US" altLang="ja-JP" dirty="0"/>
              <a:t>if</a:t>
            </a:r>
            <a:r>
              <a:rPr lang="ja-JP" altLang="en-US" dirty="0"/>
              <a:t>文や</a:t>
            </a:r>
            <a:r>
              <a:rPr lang="en-US" altLang="ja-JP" dirty="0"/>
              <a:t>for </a:t>
            </a:r>
            <a:r>
              <a:rPr lang="ja-JP" altLang="en-US" dirty="0"/>
              <a:t>文などの</a:t>
            </a:r>
            <a:r>
              <a:rPr kumimoji="1" lang="ja-JP" altLang="en-US" dirty="0"/>
              <a:t>コードブロック単位での検出を行います．</a:t>
            </a:r>
            <a:endParaRPr kumimoji="1" lang="en-US" altLang="ja-JP" dirty="0"/>
          </a:p>
          <a:p>
            <a:pPr defTabSz="990292"/>
            <a:r>
              <a:rPr kumimoji="1" lang="ja-JP" altLang="en-US" dirty="0"/>
              <a:t>また，</a:t>
            </a:r>
            <a:r>
              <a:rPr kumimoji="1" lang="en-US" altLang="ja-JP" dirty="0"/>
              <a:t>TF-IDF</a:t>
            </a:r>
            <a:r>
              <a:rPr kumimoji="1" lang="ja-JP" altLang="en-US" dirty="0"/>
              <a:t>法を用いてコードブロックをベクトル化することによって，意味的に類似したコードクローンを検出できます．</a:t>
            </a:r>
            <a:endParaRPr kumimoji="1" lang="en-US" altLang="ja-JP" dirty="0"/>
          </a:p>
          <a:p>
            <a:r>
              <a:rPr kumimoji="1" lang="ja-JP" altLang="en-US" dirty="0"/>
              <a:t>そして，クラスタリング手法の</a:t>
            </a:r>
            <a:r>
              <a:rPr kumimoji="1" lang="en-US" altLang="ja-JP" dirty="0"/>
              <a:t>1</a:t>
            </a:r>
            <a:r>
              <a:rPr kumimoji="1" lang="ja-JP" altLang="en-US" dirty="0"/>
              <a:t>つである</a:t>
            </a:r>
            <a:r>
              <a:rPr lang="en-US" altLang="ja-JP" dirty="0"/>
              <a:t>Cross-Polytope LSH</a:t>
            </a:r>
            <a:r>
              <a:rPr lang="ja-JP" altLang="en-US" dirty="0"/>
              <a:t>によってフィルタリングを行い，</a:t>
            </a:r>
            <a:r>
              <a:rPr kumimoji="1" lang="ja-JP" altLang="en-US" dirty="0"/>
              <a:t>大規模プロジェクトのコードクローン検出を実現しました．</a:t>
            </a:r>
            <a:endParaRPr kumimoji="1" lang="en-US" altLang="ja-JP" dirty="0"/>
          </a:p>
          <a:p>
            <a:r>
              <a:rPr kumimoji="1" lang="ja-JP" altLang="en-US" dirty="0"/>
              <a:t>しかし，頻繁なコードクローン検出や，複数リポジトリを同時にクローン検出する場合は，さらなる高速化が求められます．</a:t>
            </a:r>
            <a:endParaRPr kumimoji="1" lang="en-US" altLang="ja-JP" dirty="0"/>
          </a:p>
          <a:p>
            <a:r>
              <a:rPr lang="ja-JP" altLang="en-US" dirty="0"/>
              <a:t>実際，</a:t>
            </a:r>
            <a:r>
              <a:rPr lang="en-US" altLang="ja-JP" dirty="0"/>
              <a:t>CCVolti</a:t>
            </a:r>
            <a:r>
              <a:rPr lang="ja-JP" altLang="en-US" dirty="0"/>
              <a:t>の検出時間のうち，約</a:t>
            </a:r>
            <a:r>
              <a:rPr lang="en-US" altLang="ja-JP" dirty="0"/>
              <a:t>9</a:t>
            </a:r>
            <a:r>
              <a:rPr lang="ja-JP" altLang="en-US" dirty="0"/>
              <a:t>割を </a:t>
            </a:r>
            <a:r>
              <a:rPr lang="en-US" altLang="ja-JP" dirty="0"/>
              <a:t>Cross-Polytope LSH </a:t>
            </a:r>
            <a:r>
              <a:rPr lang="ja-JP" altLang="en-US" dirty="0"/>
              <a:t>を用いた類似探索が占めており，</a:t>
            </a:r>
            <a:r>
              <a:rPr lang="en-US" altLang="ja-JP" dirty="0"/>
              <a:t>LSH</a:t>
            </a:r>
            <a:r>
              <a:rPr lang="ja-JP" altLang="en-US" dirty="0"/>
              <a:t>を用いた類似探索がボトルネックになっていると考えています．</a:t>
            </a:r>
            <a:endParaRPr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id="{496199BF-7BDE-C3E5-A874-B73892E6D2A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15763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Cross-Polytope</a:t>
            </a:r>
            <a:r>
              <a:rPr kumimoji="1" lang="en-US" altLang="ja-JP" baseline="0" dirty="0"/>
              <a:t> LSH</a:t>
            </a:r>
            <a:r>
              <a:rPr kumimoji="1" lang="ja-JP" altLang="en-US" baseline="0" dirty="0"/>
              <a:t>について説明します．</a:t>
            </a:r>
            <a:endParaRPr kumimoji="1" lang="en-US" altLang="ja-JP" baseline="0" dirty="0"/>
          </a:p>
          <a:p>
            <a:r>
              <a:rPr kumimoji="1" lang="en-US" altLang="ja-JP" dirty="0"/>
              <a:t>Cross-Polytope</a:t>
            </a:r>
            <a:r>
              <a:rPr kumimoji="1" lang="en-US" altLang="ja-JP" baseline="0" dirty="0"/>
              <a:t> LSH</a:t>
            </a:r>
            <a:r>
              <a:rPr kumimoji="1" lang="ja-JP" altLang="en-US" baseline="0" dirty="0"/>
              <a:t>は，</a:t>
            </a:r>
            <a:r>
              <a:rPr kumimoji="1" lang="ja-JP" altLang="en-US" dirty="0"/>
              <a:t>類似度が高いベクトル同士が同じクラスタに分類されるよう設計されたハッシュ関数を用いたクラスタリング手法です．</a:t>
            </a:r>
            <a:endParaRPr kumimoji="1" lang="en-US" altLang="ja-JP" dirty="0"/>
          </a:p>
          <a:p>
            <a:r>
              <a:rPr kumimoji="1" lang="ja-JP" altLang="en-US" dirty="0"/>
              <a:t>疎な高次元ベクトルに対しても有効な探索精度を数学的に保証している点が特徴です．</a:t>
            </a:r>
            <a:endParaRPr kumimoji="1" lang="en-US" altLang="ja-JP" dirty="0"/>
          </a:p>
          <a:p>
            <a:r>
              <a:rPr kumimoji="1" lang="en-US" altLang="ja-JP" dirty="0"/>
              <a:t>CCVolti</a:t>
            </a:r>
            <a:r>
              <a:rPr kumimoji="1" lang="ja-JP" altLang="en-US" dirty="0"/>
              <a:t>で用いられている</a:t>
            </a:r>
            <a:r>
              <a:rPr kumimoji="1" lang="en-US" altLang="ja-JP" dirty="0"/>
              <a:t>TF-IDF</a:t>
            </a:r>
            <a:r>
              <a:rPr kumimoji="1" lang="ja-JP" altLang="en-US" dirty="0"/>
              <a:t>法は，疎な高次元ベクトルを生成しやすく，</a:t>
            </a:r>
            <a:r>
              <a:rPr kumimoji="1" lang="en-US" altLang="ja-JP" dirty="0"/>
              <a:t>Cross-Polytope LSH</a:t>
            </a:r>
            <a:r>
              <a:rPr kumimoji="1" lang="ja-JP" altLang="en-US" dirty="0"/>
              <a:t>と相性が良いとされています．</a:t>
            </a:r>
            <a:endParaRPr kumimoji="1" lang="en-US" altLang="ja-JP" dirty="0"/>
          </a:p>
          <a:p>
            <a:r>
              <a:rPr kumimoji="1" lang="ja-JP" altLang="en-US" dirty="0"/>
              <a:t>また，パラメータは</a:t>
            </a:r>
            <a:r>
              <a:rPr kumimoji="1" lang="en-US" altLang="ja-JP" dirty="0"/>
              <a:t>LSH</a:t>
            </a:r>
            <a:r>
              <a:rPr kumimoji="1" lang="ja-JP" altLang="en-US" dirty="0"/>
              <a:t>の性能への影響が大きいため，適切な調整には</a:t>
            </a:r>
            <a:r>
              <a:rPr kumimoji="1" lang="en-US" altLang="ja-JP" dirty="0"/>
              <a:t>LSH</a:t>
            </a:r>
            <a:r>
              <a:rPr kumimoji="1" lang="ja-JP" altLang="en-US" dirty="0"/>
              <a:t>アルゴリズムの深い理解が必要になります．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13</a:t>
            </a:fld>
            <a:endParaRPr kumimoji="1" lang="ja-JP" altLang="en-US"/>
          </a:p>
        </p:txBody>
      </p:sp>
      <p:sp>
        <p:nvSpPr>
          <p:cNvPr id="5" name="日付プレースホルダー 4">
            <a:extLst>
              <a:ext uri="{FF2B5EF4-FFF2-40B4-BE49-F238E27FC236}">
                <a16:creationId xmlns:a16="http://schemas.microsoft.com/office/drawing/2014/main" id="{E2AF2C94-CEDF-CA9B-A92C-9A373F23B09C}"/>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09428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Cross-Polytope LSH</a:t>
            </a:r>
            <a:r>
              <a:rPr kumimoji="1" lang="ja-JP" altLang="en-US" dirty="0"/>
              <a:t>のアルゴリズムについて説明します．</a:t>
            </a:r>
            <a:endParaRPr kumimoji="1" lang="en-US" altLang="ja-JP" dirty="0"/>
          </a:p>
          <a:p>
            <a:r>
              <a:rPr kumimoji="1" lang="ja-JP" altLang="en-US" dirty="0"/>
              <a:t>まず，各ベクトルに対してハッシュ値を求めます．</a:t>
            </a:r>
            <a:endParaRPr kumimoji="1" lang="en-US" altLang="ja-JP" dirty="0"/>
          </a:p>
          <a:p>
            <a:r>
              <a:rPr kumimoji="1" lang="en-US" altLang="ja-JP" dirty="0"/>
              <a:t>(click) </a:t>
            </a:r>
            <a:r>
              <a:rPr kumimoji="1" lang="ja-JP" altLang="en-US" dirty="0"/>
              <a:t>ランダムな行列を</a:t>
            </a:r>
            <a:r>
              <a:rPr kumimoji="1" lang="en-US" altLang="ja-JP" baseline="0" dirty="0"/>
              <a:t>L</a:t>
            </a:r>
            <a:r>
              <a:rPr kumimoji="1" lang="ja-JP" altLang="en-US" baseline="0" dirty="0"/>
              <a:t>種類用意して，</a:t>
            </a:r>
            <a:r>
              <a:rPr kumimoji="1" lang="ja-JP" altLang="en-US" dirty="0"/>
              <a:t>ベクトルのランダム回転を</a:t>
            </a:r>
            <a:r>
              <a:rPr kumimoji="1" lang="en-US" altLang="ja-JP" dirty="0"/>
              <a:t>L</a:t>
            </a:r>
            <a:r>
              <a:rPr kumimoji="1" lang="ja-JP" altLang="en-US" dirty="0"/>
              <a:t>パターン行います．</a:t>
            </a:r>
            <a:endParaRPr kumimoji="1" lang="en-US" altLang="ja-JP" dirty="0"/>
          </a:p>
          <a:p>
            <a:r>
              <a:rPr kumimoji="1" lang="ja-JP" altLang="en-US" dirty="0"/>
              <a:t>ランダム回転されたベクトルが，</a:t>
            </a:r>
            <a:r>
              <a:rPr kumimoji="1" lang="en-US" altLang="ja-JP" baseline="0" dirty="0"/>
              <a:t>T </a:t>
            </a:r>
            <a:r>
              <a:rPr kumimoji="1" lang="ja-JP" altLang="en-US" baseline="0" dirty="0"/>
              <a:t>個に分割された区画のどこに割り当てられたかをハッシュ値として取得します．</a:t>
            </a:r>
            <a:endParaRPr kumimoji="1" lang="en-US" altLang="ja-JP" baseline="0" dirty="0"/>
          </a:p>
          <a:p>
            <a:r>
              <a:rPr kumimoji="1" lang="en-US" altLang="ja-JP" dirty="0"/>
              <a:t>(click)</a:t>
            </a:r>
            <a:r>
              <a:rPr kumimoji="1" lang="ja-JP" altLang="en-US" dirty="0"/>
              <a:t> 次に，</a:t>
            </a:r>
            <a:r>
              <a:rPr kumimoji="1" lang="ja-JP" altLang="en-US" baseline="0" dirty="0"/>
              <a:t>ハッシュの衝突を判定します．</a:t>
            </a:r>
            <a:endParaRPr kumimoji="1" lang="en-US" altLang="ja-JP" baseline="0" dirty="0"/>
          </a:p>
          <a:p>
            <a:r>
              <a:rPr kumimoji="1" lang="en-US" altLang="ja-JP" dirty="0"/>
              <a:t>2</a:t>
            </a:r>
            <a:r>
              <a:rPr kumimoji="1" lang="ja-JP" altLang="en-US" dirty="0"/>
              <a:t>つのベクトルに対して，</a:t>
            </a:r>
            <a:r>
              <a:rPr kumimoji="1" lang="en-US" altLang="ja-JP" dirty="0"/>
              <a:t>L</a:t>
            </a:r>
            <a:r>
              <a:rPr kumimoji="1" lang="ja-JP" altLang="en-US" dirty="0"/>
              <a:t>パターンのすべてのハッシュ値が衝突しない場合，</a:t>
            </a:r>
            <a:endParaRPr kumimoji="1" lang="en-US" altLang="ja-JP" dirty="0"/>
          </a:p>
          <a:p>
            <a:r>
              <a:rPr kumimoji="1" lang="en-US" altLang="ja-JP" dirty="0"/>
              <a:t>(click)</a:t>
            </a:r>
            <a:r>
              <a:rPr kumimoji="1" lang="ja-JP" altLang="en-US" dirty="0"/>
              <a:t> その</a:t>
            </a:r>
            <a:r>
              <a:rPr kumimoji="1" lang="en-US" altLang="ja-JP" dirty="0"/>
              <a:t>2</a:t>
            </a:r>
            <a:r>
              <a:rPr kumimoji="1" lang="ja-JP" altLang="en-US" dirty="0"/>
              <a:t>つのベクトルは異なるクラスタに分類されます．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A1C668BD-2F65-563B-5741-0AD3685636C8}"/>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33048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BE4C-5199-7988-38BC-4C421F8659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5CA467-1C8B-9A5F-0C84-2F9BA3A9CD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6F8035B-FAFF-054F-98FE-989D5CEDACC9}"/>
              </a:ext>
            </a:extLst>
          </p:cNvPr>
          <p:cNvSpPr>
            <a:spLocks noGrp="1"/>
          </p:cNvSpPr>
          <p:nvPr>
            <p:ph type="body" idx="1"/>
          </p:nvPr>
        </p:nvSpPr>
        <p:spPr/>
        <p:txBody>
          <a:bodyPr/>
          <a:lstStyle/>
          <a:p>
            <a:pPr defTabSz="990393">
              <a:defRPr/>
            </a:pPr>
            <a:r>
              <a:rPr kumimoji="1" lang="ja-JP" altLang="en-US" dirty="0"/>
              <a:t>一方で，</a:t>
            </a:r>
            <a:r>
              <a:rPr kumimoji="1" lang="en-US" altLang="ja-JP" dirty="0"/>
              <a:t>2</a:t>
            </a:r>
            <a:r>
              <a:rPr kumimoji="1" lang="ja-JP" altLang="en-US" dirty="0"/>
              <a:t>つのベクトルに対して，</a:t>
            </a:r>
            <a:r>
              <a:rPr kumimoji="1" lang="en-US" altLang="ja-JP" dirty="0"/>
              <a:t>L</a:t>
            </a:r>
            <a:r>
              <a:rPr kumimoji="1" lang="ja-JP" altLang="en-US" dirty="0"/>
              <a:t>パターンの中で少なくとも</a:t>
            </a:r>
            <a:r>
              <a:rPr kumimoji="1" lang="en-US" altLang="ja-JP" dirty="0"/>
              <a:t>1</a:t>
            </a:r>
            <a:r>
              <a:rPr kumimoji="1" lang="ja-JP" altLang="en-US" dirty="0"/>
              <a:t>つのハッシュ値が衝突した場合，その</a:t>
            </a:r>
            <a:r>
              <a:rPr kumimoji="1" lang="en-US" altLang="ja-JP" dirty="0"/>
              <a:t>2</a:t>
            </a:r>
            <a:r>
              <a:rPr kumimoji="1" lang="ja-JP" altLang="en-US" dirty="0"/>
              <a:t>つのベクトルは同じクラスタに分類されます．</a:t>
            </a:r>
            <a:endParaRPr kumimoji="1" lang="en-US" altLang="ja-JP" dirty="0"/>
          </a:p>
          <a:p>
            <a:pPr defTabSz="990393">
              <a:defRPr/>
            </a:pPr>
            <a:r>
              <a:rPr kumimoji="1" lang="en-US" altLang="ja-JP" dirty="0"/>
              <a:t>CCVolti</a:t>
            </a:r>
            <a:r>
              <a:rPr kumimoji="1" lang="ja-JP" altLang="en-US" dirty="0"/>
              <a:t>の類似探索は，</a:t>
            </a:r>
            <a:r>
              <a:rPr kumimoji="1" lang="en-US" altLang="ja-JP" dirty="0"/>
              <a:t>Cross-Polytope LSH</a:t>
            </a:r>
            <a:r>
              <a:rPr kumimoji="1" lang="ja-JP" altLang="en-US" dirty="0"/>
              <a:t>を用いてクラスタリングし，同じクラスタのベクトル同士の類似度を計算してクローンペアを検出します．</a:t>
            </a:r>
            <a:endParaRPr kumimoji="1" lang="en-US" altLang="ja-JP" dirty="0"/>
          </a:p>
          <a:p>
            <a:pPr defTabSz="990393">
              <a:defRPr/>
            </a:pPr>
            <a:r>
              <a:rPr kumimoji="1" lang="en-US" altLang="ja-JP" dirty="0"/>
              <a:t>LSH</a:t>
            </a:r>
            <a:r>
              <a:rPr kumimoji="1" lang="ja-JP" altLang="en-US" dirty="0"/>
              <a:t>によるクラスタリングでは，同じクラスタに分類されない限り，類似ペアとして検出されません．</a:t>
            </a:r>
            <a:endParaRPr kumimoji="1" lang="en-US" altLang="ja-JP" dirty="0"/>
          </a:p>
        </p:txBody>
      </p:sp>
      <p:sp>
        <p:nvSpPr>
          <p:cNvPr id="4" name="スライド番号プレースホルダー 3">
            <a:extLst>
              <a:ext uri="{FF2B5EF4-FFF2-40B4-BE49-F238E27FC236}">
                <a16:creationId xmlns:a16="http://schemas.microsoft.com/office/drawing/2014/main" id="{46BF299F-E32B-09A1-0183-B5788B80D3F8}"/>
              </a:ext>
            </a:extLst>
          </p:cNvPr>
          <p:cNvSpPr>
            <a:spLocks noGrp="1"/>
          </p:cNvSpPr>
          <p:nvPr>
            <p:ph type="sldNum" sz="quarter" idx="5"/>
          </p:nvPr>
        </p:nvSpPr>
        <p:spPr/>
        <p:txBody>
          <a:bodyPr/>
          <a:lstStyle/>
          <a:p>
            <a:fld id="{30142B34-7DA5-4DCD-A54C-92F094D0A0E4}" type="slidenum">
              <a:rPr kumimoji="1" lang="ja-JP" altLang="en-US" smtClean="0"/>
              <a:t>15</a:t>
            </a:fld>
            <a:endParaRPr kumimoji="1" lang="ja-JP" altLang="en-US"/>
          </a:p>
        </p:txBody>
      </p:sp>
      <p:sp>
        <p:nvSpPr>
          <p:cNvPr id="5" name="日付プレースホルダー 4">
            <a:extLst>
              <a:ext uri="{FF2B5EF4-FFF2-40B4-BE49-F238E27FC236}">
                <a16:creationId xmlns:a16="http://schemas.microsoft.com/office/drawing/2014/main" id="{BE883442-AC60-F8AD-A7EC-59D9FFCB7BC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84144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そこで本研究では，</a:t>
            </a:r>
            <a:r>
              <a:rPr kumimoji="1" lang="en-US" altLang="ja-JP" dirty="0"/>
              <a:t>LSH</a:t>
            </a:r>
            <a:r>
              <a:rPr kumimoji="1" lang="ja-JP" altLang="en-US" dirty="0"/>
              <a:t>のクラスタリング精度を評価するために，類似探索の再現率を指標として定義しました．</a:t>
            </a:r>
            <a:endParaRPr kumimoji="1" lang="en-US" altLang="ja-JP" dirty="0"/>
          </a:p>
          <a:p>
            <a:r>
              <a:rPr kumimoji="1" lang="ja-JP" altLang="en-US" dirty="0"/>
              <a:t>類似探索の再現率とは，</a:t>
            </a:r>
            <a:r>
              <a:rPr lang="ja-JP" altLang="en-US" dirty="0">
                <a:latin typeface="+mn-ea"/>
              </a:rPr>
              <a:t>類似度が閾値以上のすべてのベクトル対のうち，</a:t>
            </a:r>
            <a:r>
              <a:rPr lang="en-US" altLang="ja-JP" dirty="0"/>
              <a:t>Cross-Polytope LSH </a:t>
            </a:r>
            <a:r>
              <a:rPr lang="ja-JP" altLang="en-US" dirty="0">
                <a:latin typeface="+mn-ea"/>
              </a:rPr>
              <a:t>で検出できたペアの割合です．</a:t>
            </a:r>
            <a:endParaRPr lang="en-US" altLang="ja-JP" dirty="0">
              <a:latin typeface="+mn-ea"/>
            </a:endParaRPr>
          </a:p>
          <a:p>
            <a:pPr defTabSz="990292">
              <a:defRPr/>
            </a:pPr>
            <a:r>
              <a:rPr kumimoji="1" lang="en-US" altLang="ja-JP" dirty="0"/>
              <a:t>CCVolti</a:t>
            </a:r>
            <a:r>
              <a:rPr kumimoji="1" lang="ja-JP" altLang="en-US" dirty="0"/>
              <a:t>のデフォルトパラメータ値で再現率を計測したところ，</a:t>
            </a:r>
            <a:r>
              <a:rPr lang="en-US" altLang="ja-JP" dirty="0">
                <a:latin typeface="+mn-ea"/>
              </a:rPr>
              <a:t>0.97~0.99</a:t>
            </a:r>
            <a:r>
              <a:rPr lang="ja-JP" altLang="en-US" dirty="0">
                <a:latin typeface="+mn-ea"/>
              </a:rPr>
              <a:t>と高い値が確認されました．</a:t>
            </a:r>
            <a:endParaRPr lang="en-US" altLang="ja-JP" dirty="0">
              <a:latin typeface="+mn-ea"/>
            </a:endParaRPr>
          </a:p>
          <a:p>
            <a:pPr defTabSz="990292">
              <a:defRPr/>
            </a:pPr>
            <a:r>
              <a:rPr lang="ja-JP" altLang="en-US" dirty="0">
                <a:latin typeface="+mn-ea"/>
              </a:rPr>
              <a:t>ただし，デフォルトのパラメータ値は，高い再現率を狙って設定されているにも関わらず，一部のクローンペアが未検出となることが避けられていません．</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908152D2-D562-8AD4-D451-17C61983900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06161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1">
              <a:defRPr/>
            </a:pPr>
            <a:r>
              <a:rPr kumimoji="1" lang="ja-JP" altLang="en-US" dirty="0"/>
              <a:t>本章の概要について改めて整理します．</a:t>
            </a:r>
            <a:endParaRPr kumimoji="1" lang="en-US" altLang="ja-JP" dirty="0"/>
          </a:p>
          <a:p>
            <a:pPr defTabSz="914321">
              <a:defRPr/>
            </a:pPr>
            <a:r>
              <a:rPr kumimoji="1" lang="en-US" altLang="ja-JP" dirty="0"/>
              <a:t>CCVolti</a:t>
            </a:r>
            <a:r>
              <a:rPr kumimoji="1" lang="ja-JP" altLang="en-US" dirty="0"/>
              <a:t> は，大規模なソフトウェアに対する検出時間が長く，頻繁なコードクローン検出や，より大規模なコードクローン検出が困難です．</a:t>
            </a:r>
            <a:endParaRPr kumimoji="1" lang="en-US" altLang="ja-JP" dirty="0"/>
          </a:p>
          <a:p>
            <a:pPr defTabSz="914321">
              <a:defRPr/>
            </a:pPr>
            <a:r>
              <a:rPr kumimoji="1" lang="ja-JP" altLang="en-US" dirty="0"/>
              <a:t>その原因は，検出時間の大半が類似探索に依存しているためです．</a:t>
            </a:r>
            <a:endParaRPr kumimoji="1" lang="en-US" altLang="ja-JP" dirty="0"/>
          </a:p>
          <a:p>
            <a:pPr defTabSz="914321">
              <a:defRPr/>
            </a:pPr>
            <a:r>
              <a:rPr kumimoji="1" lang="ja-JP" altLang="en-US" dirty="0"/>
              <a:t>また，類似探索の再現率は安定せず，パラメータ調整には，</a:t>
            </a:r>
            <a:r>
              <a:rPr kumimoji="1" lang="en-US" altLang="ja-JP" dirty="0"/>
              <a:t>LSH</a:t>
            </a:r>
            <a:r>
              <a:rPr kumimoji="1" lang="ja-JP" altLang="en-US" dirty="0"/>
              <a:t>のアルゴリズムに対する深い理解が必要になります．</a:t>
            </a:r>
            <a:endParaRPr kumimoji="1" lang="en-US" altLang="ja-JP" dirty="0"/>
          </a:p>
          <a:p>
            <a:pPr defTabSz="914321">
              <a:defRPr/>
            </a:pPr>
            <a:endParaRPr lang="en-US" altLang="ja-JP" dirty="0">
              <a:latin typeface="+mn-ea"/>
            </a:endParaRPr>
          </a:p>
          <a:p>
            <a:pPr defTabSz="914321">
              <a:defRPr/>
            </a:pPr>
            <a:r>
              <a:rPr lang="ja-JP" altLang="en-US" dirty="0">
                <a:latin typeface="+mn-ea"/>
              </a:rPr>
              <a:t>そこで，本章では，</a:t>
            </a:r>
            <a:r>
              <a:rPr lang="en-US" altLang="ja-JP" dirty="0">
                <a:latin typeface="+mn-ea"/>
              </a:rPr>
              <a:t>LSH</a:t>
            </a:r>
            <a:r>
              <a:rPr lang="ja-JP" altLang="en-US" dirty="0">
                <a:latin typeface="+mn-ea"/>
              </a:rPr>
              <a:t>の不安定性を類似探索の再現率という指標で可視化し，利用者が指定した再現率の目標値に応じて，パラメータを自動決定する手法を提案します．</a:t>
            </a:r>
            <a:endParaRPr lang="en-US" altLang="ja-JP" dirty="0">
              <a:latin typeface="+mn-ea"/>
            </a:endParaRPr>
          </a:p>
          <a:p>
            <a:pPr defTabSz="990292"/>
            <a:r>
              <a:rPr kumimoji="1" lang="ja-JP" altLang="en-US" dirty="0"/>
              <a:t>本手法は，学習用プロジェクトのデータから生成した回帰モデルに基づいてパラメータを決定します．</a:t>
            </a:r>
            <a:endParaRPr kumimoji="1" lang="en-US" altLang="ja-JP" dirty="0"/>
          </a:p>
          <a:p>
            <a:r>
              <a:rPr kumimoji="1" lang="ja-JP" altLang="en-US" dirty="0"/>
              <a:t>決定されたパラメータは，指定した目標再現率を満たしつつ，かつ高速な探索が可能になるように決定されます．</a:t>
            </a:r>
            <a:endParaRPr kumimoji="1" lang="en-US" altLang="ja-JP" dirty="0"/>
          </a:p>
          <a:p>
            <a:r>
              <a:rPr kumimoji="1" lang="ja-JP" altLang="en-US" dirty="0"/>
              <a:t>最後に，</a:t>
            </a:r>
            <a:r>
              <a:rPr kumimoji="1" lang="en-US" altLang="ja-JP" dirty="0"/>
              <a:t>20</a:t>
            </a:r>
            <a:r>
              <a:rPr kumimoji="1" lang="ja-JP" altLang="en-US" dirty="0"/>
              <a:t>個のプロジェクトに対して</a:t>
            </a:r>
            <a:r>
              <a:rPr kumimoji="1" lang="en-US" altLang="ja-JP" dirty="0"/>
              <a:t>10</a:t>
            </a:r>
            <a:r>
              <a:rPr kumimoji="1" lang="ja-JP" altLang="en-US" dirty="0"/>
              <a:t>分割交差検証を行い，提案手法の有効性の評価します．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17</a:t>
            </a:fld>
            <a:endParaRPr kumimoji="1" lang="ja-JP" altLang="en-US"/>
          </a:p>
        </p:txBody>
      </p:sp>
      <p:sp>
        <p:nvSpPr>
          <p:cNvPr id="5" name="日付プレースホルダー 4">
            <a:extLst>
              <a:ext uri="{FF2B5EF4-FFF2-40B4-BE49-F238E27FC236}">
                <a16:creationId xmlns:a16="http://schemas.microsoft.com/office/drawing/2014/main" id="{8A15B20A-4032-12B1-8B8A-131F584B3857}"/>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91576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提案手法は，大きく</a:t>
            </a:r>
            <a:r>
              <a:rPr kumimoji="1" lang="en-US" altLang="ja-JP" dirty="0"/>
              <a:t>2</a:t>
            </a:r>
            <a:r>
              <a:rPr kumimoji="1" lang="ja-JP" altLang="en-US" dirty="0"/>
              <a:t>つのステップで構成されます．</a:t>
            </a:r>
            <a:endParaRPr kumimoji="1" lang="en-US" altLang="ja-JP" dirty="0"/>
          </a:p>
          <a:p>
            <a:r>
              <a:rPr kumimoji="1" lang="ja-JP" altLang="en-US" dirty="0"/>
              <a:t>学習プロセスでは，目標再現率ごとの回帰モデル群を事前に生成します．</a:t>
            </a:r>
            <a:endParaRPr kumimoji="1" lang="en-US" altLang="ja-JP" dirty="0"/>
          </a:p>
          <a:p>
            <a:r>
              <a:rPr kumimoji="1" lang="ja-JP" altLang="en-US" dirty="0"/>
              <a:t>適用プロセスでは，目標再現率に応じた回帰モデルを選択し，対象プロジェクトに適したパラメータを決定し，コードクローン検出を行います．</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18</a:t>
            </a:fld>
            <a:endParaRPr kumimoji="1" lang="ja-JP" altLang="en-US"/>
          </a:p>
        </p:txBody>
      </p:sp>
      <p:sp>
        <p:nvSpPr>
          <p:cNvPr id="5" name="日付プレースホルダー 4">
            <a:extLst>
              <a:ext uri="{FF2B5EF4-FFF2-40B4-BE49-F238E27FC236}">
                <a16:creationId xmlns:a16="http://schemas.microsoft.com/office/drawing/2014/main" id="{9A0FC939-3B39-2A39-A81B-6ED464796F9E}"/>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84328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回帰モデルを生成する前に，</a:t>
            </a:r>
            <a:r>
              <a:rPr kumimoji="1" lang="en-US" altLang="ja-JP" dirty="0"/>
              <a:t>LSH</a:t>
            </a:r>
            <a:r>
              <a:rPr kumimoji="1" lang="ja-JP" altLang="en-US" dirty="0"/>
              <a:t>の精度や探索時間に影響を与える</a:t>
            </a:r>
            <a:r>
              <a:rPr kumimoji="1" lang="en-US" altLang="ja-JP" dirty="0"/>
              <a:t>2</a:t>
            </a:r>
            <a:r>
              <a:rPr kumimoji="1" lang="ja-JP" altLang="en-US" dirty="0"/>
              <a:t>つのパラメータ </a:t>
            </a:r>
            <a:r>
              <a:rPr kumimoji="1" lang="en-US" altLang="ja-JP" dirty="0"/>
              <a:t>T, L </a:t>
            </a:r>
            <a:r>
              <a:rPr kumimoji="1" lang="ja-JP" altLang="en-US" dirty="0"/>
              <a:t>について分析しました．</a:t>
            </a:r>
            <a:endParaRPr kumimoji="1" lang="en-US" altLang="ja-JP" dirty="0"/>
          </a:p>
          <a:p>
            <a:r>
              <a:rPr kumimoji="1" lang="ja-JP" altLang="en-US" dirty="0"/>
              <a:t>行列の種類数 </a:t>
            </a:r>
            <a:r>
              <a:rPr kumimoji="1" lang="en-US" altLang="ja-JP" dirty="0"/>
              <a:t>L </a:t>
            </a:r>
            <a:r>
              <a:rPr kumimoji="1" lang="ja-JP" altLang="en-US" dirty="0"/>
              <a:t>は，増加に従って，再現率が上昇しますが，探索時間も線形に増加することを確認しました．</a:t>
            </a:r>
            <a:endParaRPr kumimoji="1" lang="en-US" altLang="ja-JP" dirty="0"/>
          </a:p>
          <a:p>
            <a:r>
              <a:rPr kumimoji="1" lang="ja-JP" altLang="en-US" dirty="0"/>
              <a:t>また，区画の分割数 </a:t>
            </a:r>
            <a:r>
              <a:rPr kumimoji="1" lang="en-US" altLang="ja-JP" dirty="0"/>
              <a:t>T </a:t>
            </a:r>
            <a:r>
              <a:rPr kumimoji="1" lang="ja-JP" altLang="en-US" dirty="0"/>
              <a:t>は，増加に従って，再現率が減少し，探索時間が指数的に高速になることを確認しました．</a:t>
            </a:r>
            <a:endParaRPr kumimoji="1" lang="en-US" altLang="ja-JP" dirty="0"/>
          </a:p>
          <a:p>
            <a:r>
              <a:rPr kumimoji="1" lang="ja-JP" altLang="en-US" dirty="0"/>
              <a:t>さらに，プロジェクトの規模に応じて，一定の再現率での探索時間が最も短いパラメータを選別すると，</a:t>
            </a:r>
            <a:r>
              <a:rPr kumimoji="1" lang="en-US" altLang="ja-JP" dirty="0"/>
              <a:t>T</a:t>
            </a:r>
            <a:r>
              <a:rPr kumimoji="1" lang="ja-JP" altLang="en-US" dirty="0"/>
              <a:t> の値が変化することを確認しました．</a:t>
            </a:r>
            <a:endParaRPr kumimoji="1" lang="en-US" altLang="ja-JP" dirty="0"/>
          </a:p>
          <a:p>
            <a:r>
              <a:rPr kumimoji="1" lang="ja-JP" altLang="en-US" dirty="0"/>
              <a:t>これらの分析結果から，パラメータ </a:t>
            </a:r>
            <a:r>
              <a:rPr kumimoji="1" lang="en-US" altLang="ja-JP" dirty="0"/>
              <a:t>T, L </a:t>
            </a:r>
            <a:r>
              <a:rPr kumimoji="1" lang="ja-JP" altLang="en-US" dirty="0"/>
              <a:t>をプロジェクトの規模を表すメトリクスから決定する回帰モデルを生成します．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id="{1F20876D-EB84-0600-7DB0-801516612017}"/>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73412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93">
              <a:defRPr/>
            </a:pPr>
            <a:r>
              <a:rPr kumimoji="1" lang="ja-JP" altLang="en-US" dirty="0"/>
              <a:t>最初に，ソフトウェア保守とその課題について説明します．</a:t>
            </a:r>
            <a:endParaRPr kumimoji="1" lang="en-US" altLang="ja-JP" dirty="0"/>
          </a:p>
          <a:p>
            <a:pPr defTabSz="990393">
              <a:defRPr/>
            </a:pPr>
            <a:r>
              <a:rPr kumimoji="1" lang="ja-JP" altLang="en-US" dirty="0"/>
              <a:t>ソフトウェア保守は，ソフトウェアを長期間維持するための活動で，大きく</a:t>
            </a:r>
            <a:r>
              <a:rPr kumimoji="1" lang="en-US" altLang="ja-JP" dirty="0"/>
              <a:t>4</a:t>
            </a:r>
            <a:r>
              <a:rPr kumimoji="1" lang="ja-JP" altLang="en-US" dirty="0"/>
              <a:t>つに分類されます．</a:t>
            </a:r>
            <a:endParaRPr kumimoji="1" lang="en-US" altLang="ja-JP" dirty="0"/>
          </a:p>
          <a:p>
            <a:pPr defTabSz="990393">
              <a:defRPr/>
            </a:pPr>
            <a:r>
              <a:rPr kumimoji="1" lang="ja-JP" altLang="en-US" dirty="0"/>
              <a:t>まず，発生した障害に対処するために，ソフトウェアを修正する作業として，是正保守と適応保守があります．</a:t>
            </a:r>
            <a:endParaRPr kumimoji="1" lang="en-US" altLang="ja-JP" dirty="0"/>
          </a:p>
          <a:p>
            <a:pPr defTabSz="990393">
              <a:defRPr/>
            </a:pPr>
            <a:r>
              <a:rPr kumimoji="1" lang="ja-JP" altLang="en-US" dirty="0"/>
              <a:t>また，潜在的な障害を発生前に検出し，あらかじめ対処する作業として，予防保守と完全化保守があります．</a:t>
            </a:r>
            <a:endParaRPr kumimoji="1" lang="en-US" altLang="ja-JP" dirty="0"/>
          </a:p>
          <a:p>
            <a:pPr defTabSz="990393">
              <a:defRPr/>
            </a:pPr>
            <a:r>
              <a:rPr kumimoji="1" lang="ja-JP" altLang="en-US" dirty="0"/>
              <a:t>障害が発生する原因は実にさまざまで，ソースコード中のバグから，ハードウェアの障害まで，あらゆる要素が考えられます．</a:t>
            </a:r>
            <a:endParaRPr kumimoji="1" lang="en-US" altLang="ja-JP" dirty="0"/>
          </a:p>
          <a:p>
            <a:pPr defTabSz="990393">
              <a:defRPr/>
            </a:pPr>
            <a:r>
              <a:rPr kumimoji="1" lang="ja-JP" altLang="en-US" dirty="0"/>
              <a:t>もし，運用中のシステムに障害が発生し，システムが停止すると，多額の損害だけでなく会社や組織の信用損失に繋がります．</a:t>
            </a:r>
            <a:endParaRPr kumimoji="1" lang="en-US" altLang="ja-JP" dirty="0"/>
          </a:p>
          <a:p>
            <a:pPr defTabSz="990393">
              <a:defRPr/>
            </a:pPr>
            <a:r>
              <a:rPr kumimoji="1" lang="ja-JP" altLang="en-US" dirty="0"/>
              <a:t>そこで，限られた時間とコストの中で，できるだけ多くの障害を発生前に検出し，対処することが，ソフトウェア保守における重要な課題であると考えています．</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96918532-2659-E501-6E5F-034BF221602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45471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次に，回帰モデルを生成するための学習データを作成します．</a:t>
            </a:r>
            <a:endParaRPr kumimoji="1" lang="en-US" altLang="ja-JP" dirty="0"/>
          </a:p>
          <a:p>
            <a:r>
              <a:rPr kumimoji="1" lang="ja-JP" altLang="en-US" dirty="0"/>
              <a:t>パラメータ </a:t>
            </a:r>
            <a:r>
              <a:rPr kumimoji="1" lang="en-US" altLang="ja-JP" dirty="0"/>
              <a:t>T, L </a:t>
            </a:r>
            <a:r>
              <a:rPr kumimoji="1" lang="ja-JP" altLang="en-US" dirty="0"/>
              <a:t>の総当たりの組み合わせを，</a:t>
            </a:r>
            <a:r>
              <a:rPr kumimoji="1" lang="en-US" altLang="ja-JP" dirty="0"/>
              <a:t>CCVolti</a:t>
            </a:r>
            <a:r>
              <a:rPr kumimoji="1" lang="ja-JP" altLang="en-US" dirty="0"/>
              <a:t>に与えて，学習用プロジェクトのコードクローン検出を実行します．</a:t>
            </a:r>
            <a:endParaRPr kumimoji="1" lang="en-US" altLang="ja-JP" dirty="0"/>
          </a:p>
          <a:p>
            <a:r>
              <a:rPr kumimoji="1" lang="ja-JP" altLang="en-US" dirty="0"/>
              <a:t>再現率と類似探索の計算時間を計測し，学習用プロジェクトの規模と，パラメータ値に対する，実際の性能データを収集しました．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20</a:t>
            </a:fld>
            <a:endParaRPr kumimoji="1" lang="ja-JP" altLang="en-US"/>
          </a:p>
        </p:txBody>
      </p:sp>
      <p:sp>
        <p:nvSpPr>
          <p:cNvPr id="5" name="日付プレースホルダー 4">
            <a:extLst>
              <a:ext uri="{FF2B5EF4-FFF2-40B4-BE49-F238E27FC236}">
                <a16:creationId xmlns:a16="http://schemas.microsoft.com/office/drawing/2014/main" id="{497CC548-7DA4-D01A-734B-96A33BE7E4E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551037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最後に，学習したデータを用いて，回帰モデルを生成します．</a:t>
            </a:r>
            <a:endParaRPr kumimoji="1" lang="en-US" altLang="ja-JP" dirty="0"/>
          </a:p>
          <a:p>
            <a:r>
              <a:rPr kumimoji="1" lang="ja-JP" altLang="en-US" dirty="0"/>
              <a:t>このモデルは，利用者が与えた目標再現率を満たしつつ，探索時間を最小化するパラメータを，プロジェクトの規模から決定することを目的とします．</a:t>
            </a:r>
            <a:endParaRPr kumimoji="1" lang="en-US" altLang="ja-JP" dirty="0"/>
          </a:p>
          <a:p>
            <a:r>
              <a:rPr kumimoji="1" lang="ja-JP" altLang="en-US" dirty="0"/>
              <a:t>まず，目標再現率を固定し，すべての学習用プロジェクトの再現率が目標再現率を超えるパラメータの組 </a:t>
            </a:r>
            <a:r>
              <a:rPr kumimoji="1" lang="en-US" altLang="ja-JP" dirty="0"/>
              <a:t>T, L </a:t>
            </a:r>
            <a:r>
              <a:rPr kumimoji="1" lang="ja-JP" altLang="en-US" dirty="0"/>
              <a:t>を抽出します．</a:t>
            </a:r>
            <a:endParaRPr kumimoji="1" lang="en-US" altLang="ja-JP" dirty="0"/>
          </a:p>
          <a:p>
            <a:r>
              <a:rPr kumimoji="1" lang="ja-JP" altLang="en-US" dirty="0"/>
              <a:t>次に，同じ</a:t>
            </a:r>
            <a:r>
              <a:rPr kumimoji="1" lang="en-US" altLang="ja-JP" dirty="0"/>
              <a:t>T</a:t>
            </a:r>
            <a:r>
              <a:rPr kumimoji="1" lang="ja-JP" altLang="en-US" dirty="0"/>
              <a:t>に対して，最小の</a:t>
            </a:r>
            <a:r>
              <a:rPr kumimoji="1" lang="en-US" altLang="ja-JP" dirty="0"/>
              <a:t>L</a:t>
            </a:r>
            <a:r>
              <a:rPr kumimoji="1" lang="ja-JP" altLang="en-US" dirty="0"/>
              <a:t>を選び，</a:t>
            </a:r>
            <a:r>
              <a:rPr kumimoji="1" lang="en-US" altLang="ja-JP" dirty="0"/>
              <a:t>T</a:t>
            </a:r>
            <a:r>
              <a:rPr kumimoji="1" lang="ja-JP" altLang="en-US" dirty="0"/>
              <a:t>に対して一意の</a:t>
            </a:r>
            <a:r>
              <a:rPr kumimoji="1" lang="en-US" altLang="ja-JP" dirty="0"/>
              <a:t>L</a:t>
            </a:r>
            <a:r>
              <a:rPr kumimoji="1" lang="ja-JP" altLang="en-US" dirty="0"/>
              <a:t>を持つリストを作成します．</a:t>
            </a:r>
            <a:endParaRPr kumimoji="1" lang="en-US" altLang="ja-JP" dirty="0"/>
          </a:p>
          <a:p>
            <a:r>
              <a:rPr kumimoji="1" lang="ja-JP" altLang="en-US" dirty="0"/>
              <a:t>このリストをもとに，各学習用プロジェクトについて最短の </a:t>
            </a:r>
            <a:r>
              <a:rPr kumimoji="1" lang="en-US" altLang="ja-JP" dirty="0"/>
              <a:t>T,L </a:t>
            </a:r>
            <a:r>
              <a:rPr kumimoji="1" lang="ja-JP" altLang="en-US" dirty="0"/>
              <a:t>を選択します．</a:t>
            </a:r>
            <a:endParaRPr kumimoji="1" lang="en-US" altLang="ja-JP" dirty="0"/>
          </a:p>
          <a:p>
            <a:r>
              <a:rPr kumimoji="1" lang="ja-JP" altLang="en-US" dirty="0"/>
              <a:t>そして，コードブロック数を説明変数，</a:t>
            </a:r>
            <a:r>
              <a:rPr kumimoji="1" lang="en-US" altLang="ja-JP" dirty="0"/>
              <a:t>logT </a:t>
            </a:r>
            <a:r>
              <a:rPr kumimoji="1" lang="ja-JP" altLang="en-US" dirty="0"/>
              <a:t>を目的変数として回帰モデルを生成します．</a:t>
            </a:r>
            <a:endParaRPr kumimoji="1" lang="en-US" altLang="ja-JP" dirty="0"/>
          </a:p>
          <a:p>
            <a:r>
              <a:rPr kumimoji="1" lang="ja-JP" altLang="en-US" dirty="0"/>
              <a:t>生成したモデルから </a:t>
            </a:r>
            <a:r>
              <a:rPr kumimoji="1" lang="en-US" altLang="ja-JP" dirty="0"/>
              <a:t>T </a:t>
            </a:r>
            <a:r>
              <a:rPr kumimoji="1" lang="ja-JP" altLang="en-US" dirty="0"/>
              <a:t>を決定し，対応する </a:t>
            </a:r>
            <a:r>
              <a:rPr kumimoji="1" lang="en-US" altLang="ja-JP" dirty="0"/>
              <a:t>L </a:t>
            </a:r>
            <a:r>
              <a:rPr kumimoji="1" lang="ja-JP" altLang="en-US" dirty="0"/>
              <a:t>をリストから取得します．</a:t>
            </a:r>
            <a:endParaRPr kumimoji="1" lang="en-US" altLang="ja-JP" dirty="0"/>
          </a:p>
          <a:p>
            <a:r>
              <a:rPr kumimoji="1" lang="ja-JP" altLang="en-US" dirty="0"/>
              <a:t>この手順を，複数の目標再現率ごとにあらかじめ実行して回帰モデル群を生成します．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id="{A42B7845-05DB-9E59-81C6-D1768521473F}"/>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002749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適用プロセスについて説明します．</a:t>
            </a:r>
            <a:endParaRPr kumimoji="1" lang="en-US" altLang="ja-JP" dirty="0"/>
          </a:p>
          <a:p>
            <a:r>
              <a:rPr kumimoji="1" lang="en-US" altLang="ja-JP" dirty="0"/>
              <a:t>STEP I </a:t>
            </a:r>
            <a:r>
              <a:rPr kumimoji="1" lang="ja-JP" altLang="en-US" dirty="0"/>
              <a:t>で生成した回帰モデル群から，目標再現率に対応する回帰モデルを選択します．</a:t>
            </a:r>
            <a:endParaRPr kumimoji="1" lang="en-US" altLang="ja-JP" dirty="0"/>
          </a:p>
          <a:p>
            <a:r>
              <a:rPr kumimoji="1" lang="ja-JP" altLang="en-US" dirty="0"/>
              <a:t>次に，対象プロジェクトのコードブロック数から回帰モデルを用いて </a:t>
            </a:r>
            <a:r>
              <a:rPr kumimoji="1" lang="en-US" altLang="ja-JP" dirty="0"/>
              <a:t>T, L </a:t>
            </a:r>
            <a:r>
              <a:rPr kumimoji="1" lang="ja-JP" altLang="en-US" dirty="0"/>
              <a:t>を決定します．</a:t>
            </a:r>
            <a:endParaRPr kumimoji="1" lang="en-US" altLang="ja-JP" dirty="0"/>
          </a:p>
          <a:p>
            <a:r>
              <a:rPr kumimoji="1" lang="ja-JP" altLang="en-US" dirty="0"/>
              <a:t>そして，決定したパラメータを</a:t>
            </a:r>
            <a:r>
              <a:rPr kumimoji="1" lang="en-US" altLang="ja-JP" dirty="0"/>
              <a:t>CCVolti</a:t>
            </a:r>
            <a:r>
              <a:rPr kumimoji="1" lang="ja-JP" altLang="en-US" dirty="0"/>
              <a:t>に与えて，コードクローン検出を実施します．</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22</a:t>
            </a:fld>
            <a:endParaRPr kumimoji="1" lang="ja-JP" altLang="en-US"/>
          </a:p>
        </p:txBody>
      </p:sp>
      <p:sp>
        <p:nvSpPr>
          <p:cNvPr id="5" name="日付プレースホルダー 4">
            <a:extLst>
              <a:ext uri="{FF2B5EF4-FFF2-40B4-BE49-F238E27FC236}">
                <a16:creationId xmlns:a16="http://schemas.microsoft.com/office/drawing/2014/main" id="{6562EE74-FF97-2BA0-A577-8ED6E51082DB}"/>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410687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本手法の評価実験について説明します．</a:t>
            </a:r>
            <a:endParaRPr kumimoji="1" lang="en-US" altLang="ja-JP" dirty="0"/>
          </a:p>
          <a:p>
            <a:r>
              <a:rPr kumimoji="1" lang="ja-JP" altLang="en-US" dirty="0"/>
              <a:t>本実験では，提案手法で決定したパラメータと，既存手法のデフォルトのパラメータを比較し，類似探索の再現率と探索時間の</a:t>
            </a:r>
            <a:r>
              <a:rPr kumimoji="1" lang="en-US" altLang="ja-JP" dirty="0"/>
              <a:t>2</a:t>
            </a:r>
            <a:r>
              <a:rPr kumimoji="1" lang="ja-JP" altLang="en-US" dirty="0"/>
              <a:t>つの観点から評価しました．</a:t>
            </a:r>
            <a:endParaRPr kumimoji="1" lang="en-US" altLang="ja-JP" dirty="0"/>
          </a:p>
          <a:p>
            <a:r>
              <a:rPr kumimoji="1" lang="ja-JP" altLang="en-US" dirty="0"/>
              <a:t>目標再現率は，</a:t>
            </a:r>
            <a:r>
              <a:rPr kumimoji="1" lang="en-US" altLang="ja-JP" dirty="0"/>
              <a:t>0.8</a:t>
            </a:r>
            <a:r>
              <a:rPr kumimoji="1" lang="ja-JP" altLang="en-US" dirty="0"/>
              <a:t>から</a:t>
            </a:r>
            <a:r>
              <a:rPr kumimoji="1" lang="en-US" altLang="ja-JP" dirty="0"/>
              <a:t>0.99</a:t>
            </a:r>
            <a:r>
              <a:rPr kumimoji="1" lang="ja-JP" altLang="en-US" dirty="0"/>
              <a:t>を設定し，低く目標再現率を設定した場合から高く設定した場合までの違いも比較しました．</a:t>
            </a:r>
            <a:endParaRPr kumimoji="1" lang="en-US" altLang="ja-JP" dirty="0"/>
          </a:p>
          <a:p>
            <a:r>
              <a:rPr kumimoji="1" lang="ja-JP" altLang="en-US" dirty="0"/>
              <a:t>実験では，まず，学習用プロジェクトから学習データを計測し，目標再現率ごとに回帰モデルを生成します．</a:t>
            </a:r>
            <a:endParaRPr kumimoji="1" lang="en-US" altLang="ja-JP" dirty="0"/>
          </a:p>
          <a:p>
            <a:r>
              <a:rPr kumimoji="1" lang="ja-JP" altLang="en-US" dirty="0"/>
              <a:t>そのモデルを用いてパラメータを決定し，</a:t>
            </a:r>
            <a:r>
              <a:rPr kumimoji="1" lang="en-US" altLang="ja-JP" dirty="0"/>
              <a:t>CCVolti</a:t>
            </a:r>
            <a:r>
              <a:rPr kumimoji="1" lang="ja-JP" altLang="en-US" dirty="0"/>
              <a:t>にパラメータを与えてコードクローン検出を実行し，類似探索の再現率と探索時間を計測しました．</a:t>
            </a:r>
            <a:endParaRPr kumimoji="1" lang="en-US" altLang="ja-JP" dirty="0"/>
          </a:p>
          <a:p>
            <a:r>
              <a:rPr kumimoji="1" lang="ja-JP" altLang="en-US" dirty="0"/>
              <a:t>実験対象は，規模の異なる</a:t>
            </a:r>
            <a:r>
              <a:rPr kumimoji="1" lang="en-US" altLang="ja-JP" dirty="0"/>
              <a:t>C</a:t>
            </a:r>
            <a:r>
              <a:rPr kumimoji="1" lang="ja-JP" altLang="en-US" dirty="0"/>
              <a:t>言語と</a:t>
            </a:r>
            <a:r>
              <a:rPr kumimoji="1" lang="en-US" altLang="ja-JP" dirty="0"/>
              <a:t>Java</a:t>
            </a:r>
            <a:r>
              <a:rPr kumimoji="1" lang="ja-JP" altLang="en-US" dirty="0"/>
              <a:t>言語の</a:t>
            </a:r>
            <a:r>
              <a:rPr kumimoji="1" lang="en-US" altLang="ja-JP" dirty="0"/>
              <a:t>OSS</a:t>
            </a:r>
            <a:r>
              <a:rPr kumimoji="1" lang="ja-JP" altLang="en-US" dirty="0"/>
              <a:t>各</a:t>
            </a:r>
            <a:r>
              <a:rPr kumimoji="1" lang="en-US" altLang="ja-JP" dirty="0"/>
              <a:t>10</a:t>
            </a:r>
            <a:r>
              <a:rPr kumimoji="1" lang="ja-JP" altLang="en-US" dirty="0"/>
              <a:t>個で，</a:t>
            </a:r>
            <a:r>
              <a:rPr kumimoji="1" lang="en-US" altLang="ja-JP" dirty="0"/>
              <a:t>10</a:t>
            </a:r>
            <a:r>
              <a:rPr kumimoji="1" lang="ja-JP" altLang="en-US" dirty="0"/>
              <a:t>分割交差検証を実施しました．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23</a:t>
            </a:fld>
            <a:endParaRPr kumimoji="1" lang="ja-JP" altLang="en-US"/>
          </a:p>
        </p:txBody>
      </p:sp>
      <p:sp>
        <p:nvSpPr>
          <p:cNvPr id="5" name="日付プレースホルダー 4">
            <a:extLst>
              <a:ext uri="{FF2B5EF4-FFF2-40B4-BE49-F238E27FC236}">
                <a16:creationId xmlns:a16="http://schemas.microsoft.com/office/drawing/2014/main" id="{A23BF586-AECB-B34A-939E-7443BC86EFC6}"/>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45240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評価結果を説明します．</a:t>
            </a:r>
            <a:endParaRPr kumimoji="1" lang="en-US" altLang="ja-JP" dirty="0"/>
          </a:p>
          <a:p>
            <a:r>
              <a:rPr kumimoji="1" lang="ja-JP" altLang="en-US" dirty="0"/>
              <a:t>目標再現率ごとに，類似探索の再現率と探索時間を，デフォルトのパラメータと比較しました．</a:t>
            </a:r>
            <a:endParaRPr kumimoji="1" lang="en-US" altLang="ja-JP" dirty="0"/>
          </a:p>
          <a:p>
            <a:r>
              <a:rPr kumimoji="1" lang="ja-JP" altLang="en-US" dirty="0"/>
              <a:t>上のグラフは，横軸に目標再現率，縦軸に実際の再現率を示しています．</a:t>
            </a:r>
            <a:endParaRPr kumimoji="1" lang="en-US" altLang="ja-JP" dirty="0"/>
          </a:p>
          <a:p>
            <a:r>
              <a:rPr kumimoji="1" lang="ja-JP" altLang="en-US" dirty="0"/>
              <a:t>一番右の箱ひげ図は，デフォルトのパラメータの結果です．</a:t>
            </a:r>
            <a:endParaRPr kumimoji="1" lang="en-US" altLang="ja-JP" dirty="0"/>
          </a:p>
          <a:p>
            <a:r>
              <a:rPr kumimoji="1" lang="ja-JP" altLang="en-US" dirty="0"/>
              <a:t>このグラフから，すべての目標再現率で，目標値を上回るパラメータが決定できていることを確認しました．</a:t>
            </a:r>
            <a:endParaRPr kumimoji="1" lang="en-US" altLang="ja-JP" dirty="0"/>
          </a:p>
          <a:p>
            <a:r>
              <a:rPr kumimoji="1" lang="ja-JP" altLang="en-US" dirty="0"/>
              <a:t>特に，目標再現率 </a:t>
            </a:r>
            <a:r>
              <a:rPr kumimoji="1" lang="en-US" altLang="ja-JP" dirty="0"/>
              <a:t>0.98</a:t>
            </a:r>
            <a:r>
              <a:rPr kumimoji="1" lang="ja-JP" altLang="en-US" dirty="0"/>
              <a:t>以上で，デフォルトと同等の再現率が得られています．</a:t>
            </a:r>
            <a:endParaRPr kumimoji="1" lang="en-US" altLang="ja-JP" dirty="0"/>
          </a:p>
          <a:p>
            <a:r>
              <a:rPr kumimoji="1" lang="ja-JP" altLang="en-US" dirty="0"/>
              <a:t>下のグラフは，類似探索の探索時間を，デフォルトのパラメータ値と比較して増減した割合を表しています．</a:t>
            </a:r>
            <a:endParaRPr kumimoji="1" lang="en-US" altLang="ja-JP" dirty="0"/>
          </a:p>
          <a:p>
            <a:r>
              <a:rPr kumimoji="1" lang="ja-JP" altLang="en-US" dirty="0"/>
              <a:t>すべての目標再現率で，提案手法によるパラメータの方が高速であり，目標再現率</a:t>
            </a:r>
            <a:r>
              <a:rPr kumimoji="1" lang="en-US" altLang="ja-JP" dirty="0"/>
              <a:t>0.8</a:t>
            </a:r>
            <a:r>
              <a:rPr kumimoji="1" lang="ja-JP" altLang="en-US" dirty="0"/>
              <a:t>では，探索時間が半減していることを確認しました．</a:t>
            </a:r>
            <a:endParaRPr kumimoji="1" lang="en-US" altLang="ja-JP" dirty="0"/>
          </a:p>
          <a:p>
            <a:r>
              <a:rPr kumimoji="1" lang="ja-JP" altLang="en-US" dirty="0"/>
              <a:t>以上より，</a:t>
            </a:r>
            <a:r>
              <a:rPr kumimoji="1" lang="en-US" altLang="ja-JP" dirty="0"/>
              <a:t>CCVolti</a:t>
            </a:r>
            <a:r>
              <a:rPr kumimoji="1" lang="ja-JP" altLang="en-US" dirty="0"/>
              <a:t>の利用者は，目標再現率を指定することで，目標再現率を満たしつつ，高速なパラメータを自動的に決定することが可能です．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24</a:t>
            </a:fld>
            <a:endParaRPr kumimoji="1" lang="ja-JP" altLang="en-US"/>
          </a:p>
        </p:txBody>
      </p:sp>
      <p:sp>
        <p:nvSpPr>
          <p:cNvPr id="5" name="日付プレースホルダー 4">
            <a:extLst>
              <a:ext uri="{FF2B5EF4-FFF2-40B4-BE49-F238E27FC236}">
                <a16:creationId xmlns:a16="http://schemas.microsoft.com/office/drawing/2014/main" id="{7F2CA241-38C9-7709-8967-DB9B8C992872}"/>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45083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目標再現率の選択基準について，考察します．</a:t>
            </a:r>
            <a:endParaRPr kumimoji="1" lang="en-US" altLang="ja-JP" dirty="0"/>
          </a:p>
          <a:p>
            <a:r>
              <a:rPr kumimoji="1" lang="ja-JP" altLang="en-US" dirty="0"/>
              <a:t>目標再現率を </a:t>
            </a:r>
            <a:r>
              <a:rPr kumimoji="1" lang="en-US" altLang="ja-JP" dirty="0"/>
              <a:t>0.8 </a:t>
            </a:r>
            <a:r>
              <a:rPr kumimoji="1" lang="ja-JP" altLang="en-US" dirty="0"/>
              <a:t>に設定すると，コードクローン検出全体の再現率も</a:t>
            </a:r>
            <a:r>
              <a:rPr kumimoji="1" lang="en-US" altLang="ja-JP" dirty="0"/>
              <a:t>0.8</a:t>
            </a:r>
            <a:r>
              <a:rPr kumimoji="1" lang="ja-JP" altLang="en-US" dirty="0"/>
              <a:t>倍になると考えられます．</a:t>
            </a:r>
            <a:endParaRPr kumimoji="1" lang="en-US" altLang="ja-JP" dirty="0"/>
          </a:p>
          <a:p>
            <a:r>
              <a:rPr kumimoji="1" lang="ja-JP" altLang="en-US" dirty="0"/>
              <a:t>それでも，既存手法の </a:t>
            </a:r>
            <a:r>
              <a:rPr kumimoji="1" lang="en-US" altLang="ja-JP" dirty="0"/>
              <a:t>CCFinderX </a:t>
            </a:r>
            <a:r>
              <a:rPr kumimoji="1" lang="ja-JP" altLang="en-US" dirty="0"/>
              <a:t>と同程度の再現率が期待でき，探索時間が半減する点は大きなメリットです．</a:t>
            </a:r>
            <a:endParaRPr kumimoji="1" lang="en-US" altLang="ja-JP" dirty="0"/>
          </a:p>
          <a:p>
            <a:r>
              <a:rPr kumimoji="1" lang="ja-JP" altLang="en-US" dirty="0"/>
              <a:t>これにより，大規模ソフトウェアに対する頻繁な検出や，より大規模なソフトウェアへの対応が可能になります．</a:t>
            </a:r>
            <a:endParaRPr kumimoji="1" lang="en-US" altLang="ja-JP" dirty="0"/>
          </a:p>
          <a:p>
            <a:r>
              <a:rPr kumimoji="1" lang="ja-JP" altLang="en-US" dirty="0"/>
              <a:t>一方，目標再現率を</a:t>
            </a:r>
            <a:r>
              <a:rPr kumimoji="1" lang="en-US" altLang="ja-JP" dirty="0"/>
              <a:t>0.98</a:t>
            </a:r>
            <a:r>
              <a:rPr kumimoji="1" lang="ja-JP" altLang="en-US" dirty="0"/>
              <a:t>以上に設定することによって，デフォルトのパラメータ値と同程度の精度で，より高速なパラメータを選択できます．</a:t>
            </a:r>
            <a:endParaRPr kumimoji="1" lang="en-US" altLang="ja-JP" dirty="0"/>
          </a:p>
          <a:p>
            <a:r>
              <a:rPr kumimoji="1" lang="ja-JP" altLang="en-US" dirty="0"/>
              <a:t>これは，</a:t>
            </a:r>
            <a:r>
              <a:rPr kumimoji="1" lang="en-US" altLang="ja-JP" dirty="0"/>
              <a:t>LSH</a:t>
            </a:r>
            <a:r>
              <a:rPr kumimoji="1" lang="ja-JP" altLang="en-US" dirty="0"/>
              <a:t>の検出漏れをできるだけ避けたい場合に有効です．</a:t>
            </a:r>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25</a:t>
            </a:fld>
            <a:endParaRPr kumimoji="1" lang="ja-JP" altLang="en-US"/>
          </a:p>
        </p:txBody>
      </p:sp>
    </p:spTree>
    <p:extLst>
      <p:ext uri="{BB962C8B-B14F-4D97-AF65-F5344CB8AC3E}">
        <p14:creationId xmlns:p14="http://schemas.microsoft.com/office/powerpoint/2010/main" val="1777872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26</a:t>
            </a:fld>
            <a:endParaRPr kumimoji="1" lang="ja-JP" altLang="en-US"/>
          </a:p>
        </p:txBody>
      </p:sp>
      <p:sp>
        <p:nvSpPr>
          <p:cNvPr id="5" name="日付プレースホルダー 4">
            <a:extLst>
              <a:ext uri="{FF2B5EF4-FFF2-40B4-BE49-F238E27FC236}">
                <a16:creationId xmlns:a16="http://schemas.microsoft.com/office/drawing/2014/main" id="{8A2CC4EC-1358-9BC9-3A41-FDAB005AA13D}"/>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865174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a:t>
            </a:r>
            <a:r>
              <a:rPr kumimoji="1" lang="ja-JP" altLang="en-US" dirty="0"/>
              <a:t>分</a:t>
            </a:r>
            <a:endParaRPr kumimoji="1" lang="en-US" altLang="ja-JP" dirty="0"/>
          </a:p>
          <a:p>
            <a:r>
              <a:rPr kumimoji="1" lang="en-US" altLang="ja-JP" dirty="0"/>
              <a:t>3</a:t>
            </a:r>
            <a:r>
              <a:rPr kumimoji="1" lang="ja-JP" altLang="en-US" dirty="0"/>
              <a:t>章の概要を説明します．</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27</a:t>
            </a:fld>
            <a:endParaRPr kumimoji="1" lang="ja-JP" altLang="en-US"/>
          </a:p>
        </p:txBody>
      </p:sp>
      <p:sp>
        <p:nvSpPr>
          <p:cNvPr id="5" name="日付プレースホルダー 4">
            <a:extLst>
              <a:ext uri="{FF2B5EF4-FFF2-40B4-BE49-F238E27FC236}">
                <a16:creationId xmlns:a16="http://schemas.microsoft.com/office/drawing/2014/main" id="{213E30D8-80A2-07D8-0E46-E5ACB8DAB328}"/>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604078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章では，既存のコードクローン変更管理システムを改善し，コードクローンの一貫性のない変更を検出して，一貫した変更を支援する，コードクローン追跡手法を提案します．</a:t>
            </a:r>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28</a:t>
            </a:fld>
            <a:endParaRPr kumimoji="1" lang="ja-JP" altLang="en-US"/>
          </a:p>
        </p:txBody>
      </p:sp>
    </p:spTree>
    <p:extLst>
      <p:ext uri="{BB962C8B-B14F-4D97-AF65-F5344CB8AC3E}">
        <p14:creationId xmlns:p14="http://schemas.microsoft.com/office/powerpoint/2010/main" val="273698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コードクローンに対して一貫性のない変更が行われたとき，ほかのコードクローンにも潜在的な欠陥が含まれている可能性があります．</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29</a:t>
            </a:fld>
            <a:endParaRPr kumimoji="1" lang="ja-JP" altLang="en-US"/>
          </a:p>
        </p:txBody>
      </p:sp>
      <p:sp>
        <p:nvSpPr>
          <p:cNvPr id="5" name="日付プレースホルダー 4">
            <a:extLst>
              <a:ext uri="{FF2B5EF4-FFF2-40B4-BE49-F238E27FC236}">
                <a16:creationId xmlns:a16="http://schemas.microsoft.com/office/drawing/2014/main" id="{57B76D65-C437-7D09-E2A6-B5E9C370B83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39708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9698">
              <a:defRPr/>
            </a:pPr>
            <a:r>
              <a:rPr lang="ja-JP" altLang="en-US" dirty="0"/>
              <a:t>次に，コードクローンについて説明します．</a:t>
            </a:r>
            <a:endParaRPr lang="en-US" altLang="ja-JP" dirty="0"/>
          </a:p>
          <a:p>
            <a:pPr defTabSz="989698">
              <a:defRPr/>
            </a:pPr>
            <a:r>
              <a:rPr lang="ja-JP" altLang="en-US" dirty="0"/>
              <a:t>コードクローンは，</a:t>
            </a:r>
            <a:r>
              <a:rPr lang="ja-JP" altLang="ja-JP" dirty="0"/>
              <a:t>ソースコード中に存在する互いに</a:t>
            </a:r>
            <a:r>
              <a:rPr lang="ja-JP" altLang="en-US" dirty="0"/>
              <a:t>一致または</a:t>
            </a:r>
            <a:r>
              <a:rPr lang="ja-JP" altLang="ja-JP" dirty="0"/>
              <a:t>類似した部分を持つコード片</a:t>
            </a:r>
            <a:r>
              <a:rPr lang="ja-JP" altLang="en-US" dirty="0"/>
              <a:t>を指します．</a:t>
            </a:r>
            <a:endParaRPr lang="en-US" altLang="ja-JP" dirty="0"/>
          </a:p>
          <a:p>
            <a:pPr defTabSz="989698">
              <a:defRPr/>
            </a:pPr>
            <a:r>
              <a:rPr lang="ja-JP" altLang="en-US" dirty="0"/>
              <a:t>コードクローンは，ソフトウェア保守を困難にする大きな要因の１つとして指摘されており，ソースコード中の約</a:t>
            </a:r>
            <a:r>
              <a:rPr lang="en-US" altLang="ja-JP" dirty="0"/>
              <a:t>20%</a:t>
            </a:r>
            <a:r>
              <a:rPr lang="ja-JP" altLang="en-US" dirty="0"/>
              <a:t>を占めています．</a:t>
            </a:r>
            <a:endParaRPr lang="en-US" altLang="ja-JP" dirty="0"/>
          </a:p>
          <a:p>
            <a:pPr defTabSz="989698">
              <a:defRPr/>
            </a:pPr>
            <a:r>
              <a:rPr lang="ja-JP" altLang="en-US" dirty="0"/>
              <a:t>主にコピーアンドペーストなどのコード片の使い回しによって，コードクローンは発生します．</a:t>
            </a:r>
            <a:endParaRPr lang="en-US" altLang="ja-JP" dirty="0"/>
          </a:p>
          <a:p>
            <a:pPr defTabSz="989698">
              <a:defRPr/>
            </a:pPr>
            <a:r>
              <a:rPr lang="ja-JP" altLang="en-US" dirty="0"/>
              <a:t>コピー元に潜在的な欠陥が含まれていた場合，潜在的な欠陥を拡散させる可能性があります．</a:t>
            </a:r>
            <a:endParaRPr lang="en-US" altLang="ja-JP" dirty="0"/>
          </a:p>
          <a:p>
            <a:pPr defTabSz="989698">
              <a:defRPr/>
            </a:pPr>
            <a:r>
              <a:rPr lang="ja-JP" altLang="en-US" dirty="0"/>
              <a:t>また，バグ修正によってソースコードを編集するとき，修正箇所のコード片に対してコードクローンが存在する場合，他のコードクローンにも修正すべき箇所が残っている可能性があります．</a:t>
            </a:r>
            <a:endParaRPr lang="en-US" altLang="ja-JP" dirty="0"/>
          </a:p>
          <a:p>
            <a:pPr defTabSz="989698">
              <a:defRPr/>
            </a:pPr>
            <a:r>
              <a:rPr lang="ja-JP" altLang="en-US" dirty="0"/>
              <a:t>このように，コードクローンが原因となる潜在的な欠陥を予防するために，コードクローンを管理する手法が研究されています．</a:t>
            </a:r>
            <a:endParaRPr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id="{045243BC-F225-73AB-5F83-0F3E85B510A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80172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そこで，コードクローン変更管理システムが提案されています．</a:t>
            </a:r>
            <a:endParaRPr lang="en-US" altLang="ja-JP" dirty="0"/>
          </a:p>
          <a:p>
            <a:r>
              <a:rPr lang="ja-JP" altLang="en-US" dirty="0"/>
              <a:t>既存手法では，構文が一致するコードクローンを検出し，追跡して，開発者に分析結果を通知します．</a:t>
            </a:r>
            <a:endParaRPr lang="en-US" altLang="ja-JP" dirty="0"/>
          </a:p>
          <a:p>
            <a:r>
              <a:rPr lang="ja-JP" altLang="en-US" dirty="0"/>
              <a:t>開発者は，検出された多くのコードクローンを確認し，修正すべきコードクローンを探す必要がありました．</a:t>
            </a:r>
            <a:endParaRPr lang="en-US" altLang="ja-JP" dirty="0"/>
          </a:p>
          <a:p>
            <a:r>
              <a:rPr lang="ja-JP" altLang="en-US" dirty="0"/>
              <a:t>また，既存手法では，一貫性のない変更によって構文が変更された場合，新しいバージョンでコードクローンとして検出できず，追跡できないという問題がありました．</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30</a:t>
            </a:fld>
            <a:endParaRPr kumimoji="1" lang="ja-JP" altLang="en-US"/>
          </a:p>
        </p:txBody>
      </p:sp>
      <p:sp>
        <p:nvSpPr>
          <p:cNvPr id="5" name="日付プレースホルダー 4">
            <a:extLst>
              <a:ext uri="{FF2B5EF4-FFF2-40B4-BE49-F238E27FC236}">
                <a16:creationId xmlns:a16="http://schemas.microsoft.com/office/drawing/2014/main" id="{5475C84A-3608-2BAB-1D83-884340E2133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594404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提案手法では，一貫性のない変更を検出するために，</a:t>
            </a:r>
            <a:r>
              <a:rPr kumimoji="1" lang="en-US" altLang="ja-JP" dirty="0"/>
              <a:t>3</a:t>
            </a:r>
            <a:r>
              <a:rPr kumimoji="1" lang="ja-JP" altLang="en-US" dirty="0"/>
              <a:t>つの機能を追加します．</a:t>
            </a:r>
            <a:endParaRPr kumimoji="1" lang="en-US" altLang="ja-JP" dirty="0"/>
          </a:p>
          <a:p>
            <a:r>
              <a:rPr kumimoji="1" lang="ja-JP" altLang="en-US" dirty="0"/>
              <a:t>まず，コードクローン検出において，類似度を用いたコードクローン検出器である</a:t>
            </a:r>
            <a:r>
              <a:rPr kumimoji="1" lang="en-US" altLang="ja-JP" dirty="0"/>
              <a:t>CCVolti</a:t>
            </a:r>
            <a:r>
              <a:rPr kumimoji="1" lang="ja-JP" altLang="en-US" dirty="0"/>
              <a:t>を追加し，類似したコードクローンに対応します．</a:t>
            </a:r>
            <a:endParaRPr kumimoji="1" lang="en-US" altLang="ja-JP" dirty="0"/>
          </a:p>
          <a:p>
            <a:r>
              <a:rPr kumimoji="1" lang="ja-JP" altLang="en-US" dirty="0"/>
              <a:t>また，類似したコードクローンに合わせてクローンセットの定義と追跡方法を改良し，詳細な分類をいくつか定義して，特に一貫性のない変更を開発者に提示するシステムを開発しました．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31</a:t>
            </a:fld>
            <a:endParaRPr kumimoji="1" lang="ja-JP" altLang="en-US"/>
          </a:p>
        </p:txBody>
      </p:sp>
      <p:sp>
        <p:nvSpPr>
          <p:cNvPr id="5" name="日付プレースホルダー 4">
            <a:extLst>
              <a:ext uri="{FF2B5EF4-FFF2-40B4-BE49-F238E27FC236}">
                <a16:creationId xmlns:a16="http://schemas.microsoft.com/office/drawing/2014/main" id="{DF834BBD-A386-7846-AD38-74F6AA91418D}"/>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696248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C03B-0438-A557-70DA-AFC8228227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574CA5-9790-4797-2669-943C2B7CE5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65086E-4D2D-E701-6752-7E9D94B894BD}"/>
              </a:ext>
            </a:extLst>
          </p:cNvPr>
          <p:cNvSpPr>
            <a:spLocks noGrp="1"/>
          </p:cNvSpPr>
          <p:nvPr>
            <p:ph type="body" idx="1"/>
          </p:nvPr>
        </p:nvSpPr>
        <p:spPr/>
        <p:txBody>
          <a:bodyPr/>
          <a:lstStyle/>
          <a:p>
            <a:r>
              <a:rPr kumimoji="1" lang="ja-JP" altLang="en-US" dirty="0"/>
              <a:t>評価実験では，</a:t>
            </a:r>
            <a:r>
              <a:rPr kumimoji="1" lang="en-US" altLang="ja-JP" dirty="0"/>
              <a:t>PostgreSQL </a:t>
            </a:r>
            <a:r>
              <a:rPr kumimoji="1" lang="ja-JP" altLang="en-US" dirty="0"/>
              <a:t>の</a:t>
            </a:r>
            <a:r>
              <a:rPr kumimoji="1" lang="en-US" altLang="ja-JP" dirty="0"/>
              <a:t>1</a:t>
            </a:r>
            <a:r>
              <a:rPr kumimoji="1" lang="ja-JP" altLang="en-US" dirty="0"/>
              <a:t>年分のコミット履歴を対象にしました．</a:t>
            </a:r>
            <a:endParaRPr kumimoji="1" lang="en-US" altLang="ja-JP" dirty="0"/>
          </a:p>
          <a:p>
            <a:r>
              <a:rPr kumimoji="1" lang="en-US" altLang="ja-JP" dirty="0"/>
              <a:t>1</a:t>
            </a:r>
            <a:r>
              <a:rPr kumimoji="1" lang="ja-JP" altLang="en-US" dirty="0"/>
              <a:t>年分のコミットのうち，変更されたクローンセットの累計が</a:t>
            </a:r>
            <a:r>
              <a:rPr kumimoji="1" lang="en-US" altLang="ja-JP" dirty="0"/>
              <a:t>30000</a:t>
            </a:r>
            <a:r>
              <a:rPr kumimoji="1" lang="ja-JP" altLang="en-US" dirty="0"/>
              <a:t>個検出されたのに対し，その</a:t>
            </a:r>
            <a:r>
              <a:rPr kumimoji="1" lang="en-US" altLang="ja-JP" dirty="0"/>
              <a:t>1%</a:t>
            </a:r>
            <a:r>
              <a:rPr kumimoji="1" lang="ja-JP" altLang="en-US" dirty="0"/>
              <a:t>のみが一貫性のないクローンセットだったことを確認しました．</a:t>
            </a:r>
            <a:endParaRPr kumimoji="1" lang="en-US" altLang="ja-JP" dirty="0"/>
          </a:p>
          <a:p>
            <a:pPr defTabSz="946404">
              <a:defRPr/>
            </a:pPr>
            <a:r>
              <a:rPr kumimoji="1" lang="ja-JP" altLang="en-US" dirty="0"/>
              <a:t>一貫性のないクローンセットの検出を行ったことによって，開発者の確認コストを大幅に削減しました．</a:t>
            </a:r>
            <a:endParaRPr kumimoji="1" lang="en-US" altLang="ja-JP" dirty="0"/>
          </a:p>
          <a:p>
            <a:pPr defTabSz="946404">
              <a:defRPr/>
            </a:pPr>
            <a:r>
              <a:rPr kumimoji="1" lang="ja-JP" altLang="en-US" dirty="0"/>
              <a:t>また，検出された一貫性のない変更を目視で分析し，</a:t>
            </a:r>
            <a:r>
              <a:rPr kumimoji="1" lang="en-US" altLang="ja-JP" dirty="0"/>
              <a:t>3</a:t>
            </a:r>
            <a:r>
              <a:rPr kumimoji="1" lang="ja-JP" altLang="en-US" dirty="0"/>
              <a:t>件の修正すべき変更を発見しました．</a:t>
            </a:r>
            <a:endParaRPr kumimoji="1" lang="en-US" altLang="ja-JP" dirty="0"/>
          </a:p>
          <a:p>
            <a:pPr defTabSz="946404">
              <a:defRPr/>
            </a:pPr>
            <a:r>
              <a:rPr kumimoji="1" lang="ja-JP" altLang="en-US" dirty="0"/>
              <a:t>これらのクローンセットは大幅な修正が行われており，既存手法では検出できないクローンセットでした．</a:t>
            </a:r>
            <a:endParaRPr kumimoji="1" lang="en-US" altLang="ja-JP" dirty="0"/>
          </a:p>
        </p:txBody>
      </p:sp>
      <p:sp>
        <p:nvSpPr>
          <p:cNvPr id="4" name="スライド番号プレースホルダー 3">
            <a:extLst>
              <a:ext uri="{FF2B5EF4-FFF2-40B4-BE49-F238E27FC236}">
                <a16:creationId xmlns:a16="http://schemas.microsoft.com/office/drawing/2014/main" id="{6DE70125-B220-CEE5-517B-9183636BFB5F}"/>
              </a:ext>
            </a:extLst>
          </p:cNvPr>
          <p:cNvSpPr>
            <a:spLocks noGrp="1"/>
          </p:cNvSpPr>
          <p:nvPr>
            <p:ph type="sldNum" sz="quarter" idx="5"/>
          </p:nvPr>
        </p:nvSpPr>
        <p:spPr/>
        <p:txBody>
          <a:bodyPr/>
          <a:lstStyle/>
          <a:p>
            <a:fld id="{30142B34-7DA5-4DCD-A54C-92F094D0A0E4}" type="slidenum">
              <a:rPr kumimoji="1" lang="ja-JP" altLang="en-US" smtClean="0"/>
              <a:t>32</a:t>
            </a:fld>
            <a:endParaRPr kumimoji="1" lang="ja-JP" altLang="en-US"/>
          </a:p>
        </p:txBody>
      </p:sp>
      <p:sp>
        <p:nvSpPr>
          <p:cNvPr id="5" name="日付プレースホルダー 4">
            <a:extLst>
              <a:ext uri="{FF2B5EF4-FFF2-40B4-BE49-F238E27FC236}">
                <a16:creationId xmlns:a16="http://schemas.microsoft.com/office/drawing/2014/main" id="{44A0633C-A836-5770-C517-04AED08AC91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506422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33</a:t>
            </a:fld>
            <a:endParaRPr kumimoji="1" lang="ja-JP" altLang="en-US"/>
          </a:p>
        </p:txBody>
      </p:sp>
      <p:sp>
        <p:nvSpPr>
          <p:cNvPr id="5" name="日付プレースホルダー 4">
            <a:extLst>
              <a:ext uri="{FF2B5EF4-FFF2-40B4-BE49-F238E27FC236}">
                <a16:creationId xmlns:a16="http://schemas.microsoft.com/office/drawing/2014/main" id="{5A54AF56-FF17-B1B2-061F-BCC9032883F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922548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章の概要を説明します．</a:t>
            </a:r>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34</a:t>
            </a:fld>
            <a:endParaRPr kumimoji="1" lang="ja-JP" altLang="en-US"/>
          </a:p>
        </p:txBody>
      </p:sp>
    </p:spTree>
    <p:extLst>
      <p:ext uri="{BB962C8B-B14F-4D97-AF65-F5344CB8AC3E}">
        <p14:creationId xmlns:p14="http://schemas.microsoft.com/office/powerpoint/2010/main" val="3878352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ファジングは，広大な入力空間から，クラッシュする入力を効率よく探索することが難しいという課題を持っています．</a:t>
            </a:r>
            <a:endParaRPr kumimoji="1" lang="en-US" altLang="ja-JP" dirty="0"/>
          </a:p>
          <a:p>
            <a:pPr defTabSz="946404">
              <a:defRPr/>
            </a:pPr>
            <a:r>
              <a:rPr kumimoji="1" lang="ja-JP" altLang="en-US" dirty="0"/>
              <a:t>そこで，コードクローンの集約によって，ファジングの実行効率が向上するかどうかを調査しました．</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35</a:t>
            </a:fld>
            <a:endParaRPr kumimoji="1" lang="ja-JP" altLang="en-US"/>
          </a:p>
        </p:txBody>
      </p:sp>
      <p:sp>
        <p:nvSpPr>
          <p:cNvPr id="5" name="日付プレースホルダー 4">
            <a:extLst>
              <a:ext uri="{FF2B5EF4-FFF2-40B4-BE49-F238E27FC236}">
                <a16:creationId xmlns:a16="http://schemas.microsoft.com/office/drawing/2014/main" id="{2656701F-A502-8921-000B-5B2315B5ABC4}"/>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136948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ファジングのツールの</a:t>
            </a:r>
            <a:r>
              <a:rPr kumimoji="1" lang="en-US" altLang="ja-JP" dirty="0"/>
              <a:t>1</a:t>
            </a:r>
            <a:r>
              <a:rPr kumimoji="1" lang="ja-JP" altLang="en-US" dirty="0"/>
              <a:t>つである</a:t>
            </a:r>
            <a:r>
              <a:rPr kumimoji="1" lang="en-US" altLang="ja-JP" dirty="0"/>
              <a:t>AFL</a:t>
            </a:r>
            <a:r>
              <a:rPr kumimoji="1" lang="ja-JP" altLang="en-US" dirty="0"/>
              <a:t>について説明します．</a:t>
            </a:r>
            <a:endParaRPr kumimoji="1" lang="en-US" altLang="ja-JP" dirty="0"/>
          </a:p>
          <a:p>
            <a:r>
              <a:rPr kumimoji="1" lang="en-US" altLang="ja-JP" dirty="0"/>
              <a:t>AFL</a:t>
            </a:r>
            <a:r>
              <a:rPr kumimoji="1" lang="ja-JP" altLang="en-US" dirty="0"/>
              <a:t>は，遺伝的アルゴリズムに基づいて，大量のテストケースを生成，実行し，脆弱性を探索します．</a:t>
            </a:r>
            <a:endParaRPr kumimoji="1" lang="en-US" altLang="ja-JP" dirty="0"/>
          </a:p>
          <a:p>
            <a:r>
              <a:rPr kumimoji="1" lang="en-US" altLang="ja-JP" dirty="0"/>
              <a:t>AFL</a:t>
            </a:r>
            <a:r>
              <a:rPr kumimoji="1" lang="ja-JP" altLang="en-US" dirty="0"/>
              <a:t>では，新しい基本ブロックの遷移を発見したテストケースを次の変異に利用することによって，多くのカバレッジを達成することを目指します．</a:t>
            </a:r>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36</a:t>
            </a:fld>
            <a:endParaRPr kumimoji="1" lang="ja-JP" altLang="en-US"/>
          </a:p>
        </p:txBody>
      </p:sp>
    </p:spTree>
    <p:extLst>
      <p:ext uri="{BB962C8B-B14F-4D97-AF65-F5344CB8AC3E}">
        <p14:creationId xmlns:p14="http://schemas.microsoft.com/office/powerpoint/2010/main" val="2011874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AFL</a:t>
            </a:r>
            <a:r>
              <a:rPr kumimoji="1" lang="ja-JP" altLang="en-US" dirty="0"/>
              <a:t>では，基本ブロックの遷移をパスと表現します．</a:t>
            </a:r>
            <a:endParaRPr kumimoji="1" lang="en-US" altLang="ja-JP" dirty="0"/>
          </a:p>
          <a:p>
            <a:r>
              <a:rPr kumimoji="1" lang="ja-JP" altLang="en-US" dirty="0"/>
              <a:t>例えば，</a:t>
            </a:r>
            <a:r>
              <a:rPr kumimoji="1" lang="en-US" altLang="ja-JP" dirty="0"/>
              <a:t>if</a:t>
            </a:r>
            <a:r>
              <a:rPr kumimoji="1" lang="ja-JP" altLang="en-US" dirty="0"/>
              <a:t>文の分岐で，条件分岐から処理</a:t>
            </a:r>
            <a:r>
              <a:rPr kumimoji="1" lang="en-US" altLang="ja-JP" dirty="0"/>
              <a:t>A</a:t>
            </a:r>
            <a:r>
              <a:rPr kumimoji="1" lang="ja-JP" altLang="en-US" dirty="0"/>
              <a:t>に辿るパスと，処理</a:t>
            </a:r>
            <a:r>
              <a:rPr kumimoji="1" lang="en-US" altLang="ja-JP" dirty="0"/>
              <a:t>B</a:t>
            </a:r>
            <a:r>
              <a:rPr kumimoji="1" lang="ja-JP" altLang="en-US" dirty="0"/>
              <a:t>に辿るパスが存在します．</a:t>
            </a:r>
            <a:endParaRPr kumimoji="1" lang="en-US" altLang="ja-JP" dirty="0"/>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37</a:t>
            </a:fld>
            <a:endParaRPr kumimoji="1" lang="ja-JP" altLang="en-US"/>
          </a:p>
        </p:txBody>
      </p:sp>
    </p:spTree>
    <p:extLst>
      <p:ext uri="{BB962C8B-B14F-4D97-AF65-F5344CB8AC3E}">
        <p14:creationId xmlns:p14="http://schemas.microsoft.com/office/powerpoint/2010/main" val="4039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FBD01-D642-22BA-8976-F994DF6F3E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45E608-B01B-F55E-093E-F92FF79FE8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42733A-E141-7B6A-B6F8-A04A0ABA7E22}"/>
              </a:ext>
            </a:extLst>
          </p:cNvPr>
          <p:cNvSpPr>
            <a:spLocks noGrp="1"/>
          </p:cNvSpPr>
          <p:nvPr>
            <p:ph type="body" idx="1"/>
          </p:nvPr>
        </p:nvSpPr>
        <p:spPr/>
        <p:txBody>
          <a:bodyPr/>
          <a:lstStyle/>
          <a:p>
            <a:r>
              <a:rPr kumimoji="1" lang="en-US" altLang="ja-JP" dirty="0"/>
              <a:t>if</a:t>
            </a:r>
            <a:r>
              <a:rPr kumimoji="1" lang="ja-JP" altLang="en-US" dirty="0"/>
              <a:t>文などの分岐を含むコードクローンは多く存在します．</a:t>
            </a:r>
            <a:endParaRPr kumimoji="1" lang="en-US" altLang="ja-JP" dirty="0"/>
          </a:p>
          <a:p>
            <a:r>
              <a:rPr kumimoji="1" lang="ja-JP" altLang="en-US" dirty="0"/>
              <a:t>そこで，コードクローンを集約することによって，複数個所に存在していた類似するパスを</a:t>
            </a:r>
            <a:r>
              <a:rPr kumimoji="1" lang="en-US" altLang="ja-JP" dirty="0"/>
              <a:t>1</a:t>
            </a:r>
            <a:r>
              <a:rPr kumimoji="1" lang="ja-JP" altLang="en-US" dirty="0"/>
              <a:t>つに集約し，ファジングを効率化できるのではないかと考えました．</a:t>
            </a:r>
          </a:p>
        </p:txBody>
      </p:sp>
      <p:sp>
        <p:nvSpPr>
          <p:cNvPr id="4" name="スライド番号プレースホルダー 3">
            <a:extLst>
              <a:ext uri="{FF2B5EF4-FFF2-40B4-BE49-F238E27FC236}">
                <a16:creationId xmlns:a16="http://schemas.microsoft.com/office/drawing/2014/main" id="{70AE49AC-0BA9-11DD-236A-150FE33BE95A}"/>
              </a:ext>
            </a:extLst>
          </p:cNvPr>
          <p:cNvSpPr>
            <a:spLocks noGrp="1"/>
          </p:cNvSpPr>
          <p:nvPr>
            <p:ph type="sldNum" sz="quarter" idx="5"/>
          </p:nvPr>
        </p:nvSpPr>
        <p:spPr/>
        <p:txBody>
          <a:bodyPr/>
          <a:lstStyle/>
          <a:p>
            <a:fld id="{30142B34-7DA5-4DCD-A54C-92F094D0A0E4}" type="slidenum">
              <a:rPr kumimoji="1" lang="ja-JP" altLang="en-US" smtClean="0"/>
              <a:t>38</a:t>
            </a:fld>
            <a:endParaRPr kumimoji="1" lang="ja-JP" altLang="en-US"/>
          </a:p>
        </p:txBody>
      </p:sp>
      <p:sp>
        <p:nvSpPr>
          <p:cNvPr id="5" name="日付プレースホルダー 4">
            <a:extLst>
              <a:ext uri="{FF2B5EF4-FFF2-40B4-BE49-F238E27FC236}">
                <a16:creationId xmlns:a16="http://schemas.microsoft.com/office/drawing/2014/main" id="{B370014E-DA44-7D50-DE2B-AE1095970D33}"/>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071027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調査のための実験では，</a:t>
            </a:r>
            <a:r>
              <a:rPr kumimoji="1" lang="en-US" altLang="ja-JP" dirty="0"/>
              <a:t>3</a:t>
            </a:r>
            <a:r>
              <a:rPr kumimoji="1" lang="ja-JP" altLang="en-US" dirty="0"/>
              <a:t>つのプログラムの，</a:t>
            </a:r>
            <a:r>
              <a:rPr kumimoji="1" lang="en-US" altLang="ja-JP" dirty="0"/>
              <a:t>2</a:t>
            </a:r>
            <a:r>
              <a:rPr kumimoji="1" lang="ja-JP" altLang="en-US" dirty="0"/>
              <a:t>つのバージョンと，</a:t>
            </a:r>
            <a:r>
              <a:rPr kumimoji="1" lang="en-US" altLang="ja-JP" dirty="0"/>
              <a:t>2</a:t>
            </a:r>
            <a:r>
              <a:rPr kumimoji="1" lang="ja-JP" altLang="en-US" dirty="0"/>
              <a:t>つの有効な入力と無効な入力を実験対象としました．</a:t>
            </a:r>
            <a:endParaRPr kumimoji="1" lang="en-US" altLang="ja-JP" dirty="0"/>
          </a:p>
          <a:p>
            <a:r>
              <a:rPr kumimoji="1" lang="ja-JP" altLang="en-US" dirty="0"/>
              <a:t>実験では，コードクローンを集約し，</a:t>
            </a:r>
            <a:r>
              <a:rPr kumimoji="1" lang="en-US" altLang="ja-JP" dirty="0"/>
              <a:t>AFL</a:t>
            </a:r>
            <a:r>
              <a:rPr kumimoji="1" lang="ja-JP" altLang="en-US" dirty="0"/>
              <a:t>を実行して，コードクローン集約の前後でパスやクラッシュの検出数を比較しました．</a:t>
            </a:r>
            <a:endParaRPr kumimoji="1" lang="en-US" altLang="ja-JP" dirty="0"/>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39</a:t>
            </a:fld>
            <a:endParaRPr kumimoji="1" lang="ja-JP" altLang="en-US"/>
          </a:p>
        </p:txBody>
      </p:sp>
    </p:spTree>
    <p:extLst>
      <p:ext uri="{BB962C8B-B14F-4D97-AF65-F5344CB8AC3E}">
        <p14:creationId xmlns:p14="http://schemas.microsoft.com/office/powerpoint/2010/main" val="217584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93">
              <a:defRPr/>
            </a:pPr>
            <a:r>
              <a:rPr kumimoji="1" lang="ja-JP" altLang="en-US" dirty="0"/>
              <a:t>コードクローン管理手法は大きく</a:t>
            </a:r>
            <a:r>
              <a:rPr kumimoji="1" lang="en-US" altLang="ja-JP" dirty="0"/>
              <a:t>3</a:t>
            </a:r>
            <a:r>
              <a:rPr kumimoji="1" lang="ja-JP" altLang="en-US" dirty="0"/>
              <a:t>つに分けられます．</a:t>
            </a:r>
            <a:endParaRPr kumimoji="1" lang="en-US" altLang="ja-JP" dirty="0"/>
          </a:p>
          <a:p>
            <a:pPr defTabSz="990393">
              <a:defRPr/>
            </a:pPr>
            <a:r>
              <a:rPr kumimoji="1" lang="ja-JP" altLang="en-US" dirty="0"/>
              <a:t>ひとつは，コードクローンを検出する手法です．</a:t>
            </a:r>
            <a:endParaRPr kumimoji="1" lang="en-US" altLang="ja-JP" dirty="0"/>
          </a:p>
          <a:p>
            <a:pPr defTabSz="990393">
              <a:defRPr/>
            </a:pPr>
            <a:r>
              <a:rPr kumimoji="1" lang="ja-JP" altLang="en-US" dirty="0"/>
              <a:t>次に，検出したコードクローンに対してリファクタリングを行い，コードクローンの除去を支援する手法があります．</a:t>
            </a:r>
            <a:endParaRPr kumimoji="1" lang="en-US" altLang="ja-JP" dirty="0"/>
          </a:p>
          <a:p>
            <a:pPr defTabSz="990393">
              <a:defRPr/>
            </a:pPr>
            <a:r>
              <a:rPr kumimoji="1" lang="ja-JP" altLang="en-US" dirty="0"/>
              <a:t>さらに，リファクタリングできないコードクローンを追跡して一貫性のある変更を支援する手法があります．</a:t>
            </a:r>
            <a:endParaRPr kumimoji="1" lang="en-US" altLang="ja-JP" dirty="0"/>
          </a:p>
          <a:p>
            <a:r>
              <a:rPr kumimoji="1" lang="ja-JP" altLang="en-US" dirty="0"/>
              <a:t>コードクローン検出では，大規模なソフトウェアに対して，実行時間が非常に長くかかってしまうという課題が残されています．</a:t>
            </a:r>
            <a:endParaRPr kumimoji="1" lang="en-US" altLang="ja-JP" dirty="0"/>
          </a:p>
          <a:p>
            <a:r>
              <a:rPr kumimoji="1" lang="ja-JP" altLang="en-US" dirty="0"/>
              <a:t>また，大規模なソフトウェアに対してコードクローンを検出すると，数十万以上のコードクローンが検出されます．</a:t>
            </a:r>
            <a:endParaRPr kumimoji="1" lang="en-US" altLang="ja-JP" dirty="0"/>
          </a:p>
          <a:p>
            <a:r>
              <a:rPr kumimoji="1" lang="ja-JP" altLang="en-US" dirty="0"/>
              <a:t>それらを人手で管理することは難しいため，コードクローン集約や一貫性のある変更を支援する必要があります．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id="{5C5FB24F-F5CF-C084-978A-DC46C074F53B}"/>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75225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実験結果について説明します．</a:t>
            </a:r>
            <a:endParaRPr kumimoji="1" lang="en-US" altLang="ja-JP" dirty="0"/>
          </a:p>
          <a:p>
            <a:r>
              <a:rPr kumimoji="1" lang="ja-JP" altLang="en-US" dirty="0"/>
              <a:t>まず，パス数を比較した結果，パス数に大きな変化は見られず，</a:t>
            </a:r>
            <a:r>
              <a:rPr kumimoji="1" lang="en-US" altLang="ja-JP" dirty="0"/>
              <a:t>t</a:t>
            </a:r>
            <a:r>
              <a:rPr kumimoji="1" lang="ja-JP" altLang="en-US" dirty="0"/>
              <a:t>検定を行った結果，有意差も見られませんでした．</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40</a:t>
            </a:fld>
            <a:endParaRPr kumimoji="1" lang="ja-JP" altLang="en-US"/>
          </a:p>
        </p:txBody>
      </p:sp>
      <p:sp>
        <p:nvSpPr>
          <p:cNvPr id="5" name="日付プレースホルダー 4">
            <a:extLst>
              <a:ext uri="{FF2B5EF4-FFF2-40B4-BE49-F238E27FC236}">
                <a16:creationId xmlns:a16="http://schemas.microsoft.com/office/drawing/2014/main" id="{DE09AD1D-E261-F2C0-5775-F3C61080530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094514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また，クラッシュの検出数を比較したところ，</a:t>
            </a:r>
            <a:r>
              <a:rPr kumimoji="1" lang="en-US" altLang="ja-JP" dirty="0"/>
              <a:t>1</a:t>
            </a:r>
            <a:r>
              <a:rPr kumimoji="1" lang="ja-JP" altLang="en-US" dirty="0"/>
              <a:t>つのケースで，コードクローン集約後にのみ検出されたメモリエラーを発見しました．</a:t>
            </a:r>
            <a:endParaRPr kumimoji="1" lang="en-US" altLang="ja-JP" dirty="0"/>
          </a:p>
          <a:p>
            <a:r>
              <a:rPr kumimoji="1" lang="ja-JP" altLang="en-US" dirty="0"/>
              <a:t>メモリエラーを発生したテストケースは，元のプログラムでもメモリエラーを発生させました．</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41</a:t>
            </a:fld>
            <a:endParaRPr kumimoji="1" lang="ja-JP" altLang="en-US"/>
          </a:p>
        </p:txBody>
      </p:sp>
      <p:sp>
        <p:nvSpPr>
          <p:cNvPr id="5" name="日付プレースホルダー 4">
            <a:extLst>
              <a:ext uri="{FF2B5EF4-FFF2-40B4-BE49-F238E27FC236}">
                <a16:creationId xmlns:a16="http://schemas.microsoft.com/office/drawing/2014/main" id="{817B3B38-F027-0086-5677-8D1A6448DCFB}"/>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317342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最後に，コードクローン集約前後で，生成されたテストケースの一致率を比較しました．</a:t>
            </a:r>
            <a:endParaRPr kumimoji="1" lang="en-US" altLang="ja-JP" dirty="0"/>
          </a:p>
          <a:p>
            <a:r>
              <a:rPr kumimoji="1" lang="ja-JP" altLang="en-US" dirty="0"/>
              <a:t>無効な初期テストケースではほとんどのテストケースが，有効な初期テストケースでも半分程度のテストケースが，コードクローン集約前後で変化していることを確認しました．</a:t>
            </a:r>
            <a:endParaRPr kumimoji="1" lang="en-US" altLang="ja-JP" dirty="0"/>
          </a:p>
          <a:p>
            <a:r>
              <a:rPr kumimoji="1" lang="ja-JP" altLang="en-US" dirty="0"/>
              <a:t>生成したテストケースが変化したことで，探索経路が変化し，集約前では未発見だった欠陥を発見できたと考えています．</a:t>
            </a:r>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42</a:t>
            </a:fld>
            <a:endParaRPr kumimoji="1" lang="ja-JP" altLang="en-US"/>
          </a:p>
        </p:txBody>
      </p:sp>
    </p:spTree>
    <p:extLst>
      <p:ext uri="{BB962C8B-B14F-4D97-AF65-F5344CB8AC3E}">
        <p14:creationId xmlns:p14="http://schemas.microsoft.com/office/powerpoint/2010/main" val="3908089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以上の実験結果から実験の考察をします．</a:t>
            </a:r>
            <a:endParaRPr kumimoji="1" lang="en-US" altLang="ja-JP" dirty="0"/>
          </a:p>
          <a:p>
            <a:r>
              <a:rPr kumimoji="1" lang="ja-JP" altLang="en-US" dirty="0"/>
              <a:t>パス数の有意差が示されなかったことから，</a:t>
            </a:r>
            <a:r>
              <a:rPr kumimoji="1" lang="en-US" altLang="ja-JP" dirty="0"/>
              <a:t>AFL</a:t>
            </a:r>
            <a:r>
              <a:rPr kumimoji="1" lang="ja-JP" altLang="en-US" dirty="0"/>
              <a:t>の実行効率に与える影響は小さいと考えられます．</a:t>
            </a:r>
            <a:endParaRPr kumimoji="1" lang="en-US" altLang="ja-JP" dirty="0"/>
          </a:p>
          <a:p>
            <a:r>
              <a:rPr kumimoji="1" lang="ja-JP" altLang="en-US" dirty="0"/>
              <a:t>また，新たなクラッシュを</a:t>
            </a:r>
            <a:r>
              <a:rPr kumimoji="1" lang="en-US" altLang="ja-JP" dirty="0"/>
              <a:t>1</a:t>
            </a:r>
            <a:r>
              <a:rPr kumimoji="1" lang="ja-JP" altLang="en-US" dirty="0"/>
              <a:t>件検出しましたが，全体に対して数が少ないため，クラッシュ数増加を期待することは難しいです．</a:t>
            </a:r>
            <a:endParaRPr kumimoji="1" lang="en-US" altLang="ja-JP" dirty="0"/>
          </a:p>
          <a:p>
            <a:r>
              <a:rPr kumimoji="1" lang="ja-JP" altLang="en-US" dirty="0"/>
              <a:t>一方で，テストケースの一致率の計測結果から，</a:t>
            </a:r>
            <a:r>
              <a:rPr kumimoji="1" lang="en-US" altLang="ja-JP" dirty="0"/>
              <a:t>AFL</a:t>
            </a:r>
            <a:r>
              <a:rPr kumimoji="1" lang="ja-JP" altLang="en-US" dirty="0"/>
              <a:t>の挙動に変化を及ぼしていると考えられます．</a:t>
            </a:r>
            <a:endParaRPr kumimoji="1" lang="en-US" altLang="ja-JP" dirty="0"/>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43</a:t>
            </a:fld>
            <a:endParaRPr kumimoji="1" lang="ja-JP" altLang="en-US"/>
          </a:p>
        </p:txBody>
      </p:sp>
    </p:spTree>
    <p:extLst>
      <p:ext uri="{BB962C8B-B14F-4D97-AF65-F5344CB8AC3E}">
        <p14:creationId xmlns:p14="http://schemas.microsoft.com/office/powerpoint/2010/main" val="469831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dirty="0"/>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44</a:t>
            </a:fld>
            <a:endParaRPr kumimoji="1" lang="ja-JP" altLang="en-US"/>
          </a:p>
        </p:txBody>
      </p:sp>
    </p:spTree>
    <p:extLst>
      <p:ext uri="{BB962C8B-B14F-4D97-AF65-F5344CB8AC3E}">
        <p14:creationId xmlns:p14="http://schemas.microsoft.com/office/powerpoint/2010/main" val="1893125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46</a:t>
            </a:fld>
            <a:endParaRPr kumimoji="1" lang="ja-JP" altLang="en-US"/>
          </a:p>
        </p:txBody>
      </p:sp>
      <p:sp>
        <p:nvSpPr>
          <p:cNvPr id="5" name="日付プレースホルダー 4">
            <a:extLst>
              <a:ext uri="{FF2B5EF4-FFF2-40B4-BE49-F238E27FC236}">
                <a16:creationId xmlns:a16="http://schemas.microsoft.com/office/drawing/2014/main" id="{3312B7F6-2205-5360-8EE4-D1CA547F2107}"/>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397992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2025/6/20</a:t>
            </a:r>
            <a:endParaRPr kumimoji="1" lang="ja-JP" altLang="en-US"/>
          </a:p>
        </p:txBody>
      </p:sp>
      <p:sp>
        <p:nvSpPr>
          <p:cNvPr id="5" name="スライド番号プレースホルダー 4"/>
          <p:cNvSpPr>
            <a:spLocks noGrp="1"/>
          </p:cNvSpPr>
          <p:nvPr>
            <p:ph type="sldNum" sz="quarter" idx="5"/>
          </p:nvPr>
        </p:nvSpPr>
        <p:spPr/>
        <p:txBody>
          <a:bodyPr/>
          <a:lstStyle/>
          <a:p>
            <a:fld id="{30142B34-7DA5-4DCD-A54C-92F094D0A0E4}" type="slidenum">
              <a:rPr kumimoji="1" lang="ja-JP" altLang="en-US" smtClean="0"/>
              <a:t>54</a:t>
            </a:fld>
            <a:endParaRPr kumimoji="1" lang="ja-JP" altLang="en-US"/>
          </a:p>
        </p:txBody>
      </p:sp>
    </p:spTree>
    <p:extLst>
      <p:ext uri="{BB962C8B-B14F-4D97-AF65-F5344CB8AC3E}">
        <p14:creationId xmlns:p14="http://schemas.microsoft.com/office/powerpoint/2010/main" val="2328708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70</a:t>
            </a:fld>
            <a:endParaRPr kumimoji="1" lang="ja-JP" altLang="en-US"/>
          </a:p>
        </p:txBody>
      </p:sp>
      <p:sp>
        <p:nvSpPr>
          <p:cNvPr id="5" name="日付プレースホルダー 4">
            <a:extLst>
              <a:ext uri="{FF2B5EF4-FFF2-40B4-BE49-F238E27FC236}">
                <a16:creationId xmlns:a16="http://schemas.microsoft.com/office/drawing/2014/main" id="{71339F59-35EA-620E-7EE2-D44C077E6E07}"/>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824367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71</a:t>
            </a:fld>
            <a:endParaRPr kumimoji="1" lang="ja-JP" altLang="en-US"/>
          </a:p>
        </p:txBody>
      </p:sp>
      <p:sp>
        <p:nvSpPr>
          <p:cNvPr id="5" name="日付プレースホルダー 4">
            <a:extLst>
              <a:ext uri="{FF2B5EF4-FFF2-40B4-BE49-F238E27FC236}">
                <a16:creationId xmlns:a16="http://schemas.microsoft.com/office/drawing/2014/main" id="{B1B13E89-C775-20BA-8997-2D94C6E0FAF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725799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73</a:t>
            </a:fld>
            <a:endParaRPr kumimoji="1" lang="ja-JP" altLang="en-US"/>
          </a:p>
        </p:txBody>
      </p:sp>
      <p:sp>
        <p:nvSpPr>
          <p:cNvPr id="5" name="日付プレースホルダー 4">
            <a:extLst>
              <a:ext uri="{FF2B5EF4-FFF2-40B4-BE49-F238E27FC236}">
                <a16:creationId xmlns:a16="http://schemas.microsoft.com/office/drawing/2014/main" id="{62DBF769-86BA-BD04-1928-6C804DDF07CD}"/>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50298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次に，ファジングについて説明します．</a:t>
            </a:r>
            <a:endParaRPr kumimoji="1" lang="en-US" altLang="ja-JP" dirty="0"/>
          </a:p>
          <a:p>
            <a:r>
              <a:rPr kumimoji="1" lang="ja-JP" altLang="en-US" dirty="0"/>
              <a:t>ファジングは，ソフトウェアの潜在的な障害を検出する手法の</a:t>
            </a:r>
            <a:r>
              <a:rPr kumimoji="1" lang="en-US" altLang="ja-JP" dirty="0"/>
              <a:t>1</a:t>
            </a:r>
            <a:r>
              <a:rPr kumimoji="1" lang="ja-JP" altLang="en-US" dirty="0"/>
              <a:t>つです．</a:t>
            </a:r>
            <a:endParaRPr kumimoji="1" lang="en-US" altLang="ja-JP" dirty="0"/>
          </a:p>
          <a:p>
            <a:r>
              <a:rPr kumimoji="1" lang="ja-JP" altLang="en-US" dirty="0"/>
              <a:t>ソフトウェアに対して大量の入力を与え，未知のバグや脆弱性を発見します．</a:t>
            </a:r>
            <a:endParaRPr kumimoji="1" lang="en-US" altLang="ja-JP" dirty="0"/>
          </a:p>
          <a:p>
            <a:r>
              <a:rPr kumimoji="1" lang="ja-JP" altLang="en-US" dirty="0"/>
              <a:t>入力に対する応答と実行情報に基づいて，大量の入力を生成し，新たな実行パスや，未知のバグを探索します．</a:t>
            </a:r>
            <a:endParaRPr kumimoji="1" lang="en-US" altLang="ja-JP" dirty="0"/>
          </a:p>
          <a:p>
            <a:r>
              <a:rPr kumimoji="1" lang="ja-JP" altLang="en-US" dirty="0"/>
              <a:t>セキュリティ分野では，脆弱性を発見する方法として注目されており，ソフトウェアテストの分野では，自動テスト生成技法として注目されています．</a:t>
            </a:r>
            <a:endParaRPr kumimoji="1" lang="en-US" altLang="ja-JP" dirty="0"/>
          </a:p>
          <a:p>
            <a:r>
              <a:rPr kumimoji="1" lang="ja-JP" altLang="en-US" dirty="0"/>
              <a:t>ファジングは，広大な入力空間から障害を発生する入力を特定するのが困難であるという課題があります．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id="{5899499F-02DF-D675-A25B-4B84F9E835D7}"/>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878194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dirty="0"/>
                  <a:t>なぜそのメモリ量になるのか，計算時間になるのか</a:t>
                </a:r>
                <a14:m>
                  <m:oMath xmlns:m="http://schemas.openxmlformats.org/officeDocument/2006/math">
                    <m:r>
                      <a:rPr lang="ja-JP" altLang="en-US" i="1">
                        <a:latin typeface="Cambria Math" panose="02040503050406030204" pitchFamily="18" charset="0"/>
                      </a:rPr>
                      <m:t>𝜌</m:t>
                    </m:r>
                  </m:oMath>
                </a14:m>
                <a:r>
                  <a:rPr kumimoji="1" lang="ja-JP" altLang="en-US" dirty="0"/>
                  <a:t>とはなにか．確率空間の定義は何をもって衝突とするのか．ハッシュ関数，ハッシュ族とは．</a:t>
                </a:r>
                <a14:m>
                  <m:oMath xmlns:m="http://schemas.openxmlformats.org/officeDocument/2006/math">
                    <m:r>
                      <a:rPr lang="en-US" altLang="ja-JP" i="1"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𝑟</m:t>
                        </m:r>
                      </m:e>
                      <m:sub>
                        <m:r>
                          <a:rPr lang="en-US" altLang="ja-JP" i="1" dirty="0">
                            <a:latin typeface="Cambria Math" panose="02040503050406030204" pitchFamily="18" charset="0"/>
                          </a:rPr>
                          <m:t>1</m:t>
                        </m:r>
                      </m:sub>
                    </m:sSub>
                    <m:r>
                      <a:rPr lang="en-US" altLang="ja-JP" i="1"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𝑟</m:t>
                        </m:r>
                      </m:e>
                      <m:sub>
                        <m:r>
                          <a:rPr lang="en-US" altLang="ja-JP" i="1" dirty="0">
                            <a:latin typeface="Cambria Math" panose="02040503050406030204" pitchFamily="18" charset="0"/>
                          </a:rPr>
                          <m:t>2</m:t>
                        </m:r>
                      </m:sub>
                    </m:sSub>
                    <m:r>
                      <a:rPr lang="en-US" altLang="ja-JP" i="1"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𝑝</m:t>
                        </m:r>
                      </m:e>
                      <m:sub>
                        <m:r>
                          <a:rPr lang="en-US" altLang="ja-JP" i="1" dirty="0">
                            <a:latin typeface="Cambria Math" panose="02040503050406030204" pitchFamily="18" charset="0"/>
                          </a:rPr>
                          <m:t>1</m:t>
                        </m:r>
                      </m:sub>
                    </m:sSub>
                    <m:r>
                      <a:rPr lang="en-US" altLang="ja-JP" i="1"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𝑝</m:t>
                        </m:r>
                      </m:e>
                      <m:sub>
                        <m:r>
                          <a:rPr lang="en-US" altLang="ja-JP" i="1" dirty="0">
                            <a:latin typeface="Cambria Math" panose="02040503050406030204" pitchFamily="18" charset="0"/>
                          </a:rPr>
                          <m:t>2</m:t>
                        </m:r>
                      </m:sub>
                    </m:sSub>
                    <m:r>
                      <a:rPr lang="en-US" altLang="ja-JP" i="1" dirty="0">
                        <a:latin typeface="Cambria Math" panose="02040503050406030204" pitchFamily="18" charset="0"/>
                      </a:rPr>
                      <m:t>)</m:t>
                    </m:r>
                  </m:oMath>
                </a14:m>
                <a:r>
                  <a:rPr kumimoji="1" lang="en-US" altLang="ja-JP" dirty="0"/>
                  <a:t>-</a:t>
                </a:r>
                <a:r>
                  <a:rPr kumimoji="1" lang="ja-JP" altLang="en-US" dirty="0"/>
                  <a:t>鋭敏で，なぜ</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𝑟</m:t>
                        </m:r>
                      </m:e>
                      <m:sub>
                        <m:r>
                          <a:rPr lang="en-US" altLang="ja-JP" i="1" dirty="0">
                            <a:latin typeface="Cambria Math" panose="02040503050406030204" pitchFamily="18" charset="0"/>
                          </a:rPr>
                          <m:t>1</m:t>
                        </m:r>
                      </m:sub>
                    </m:sSub>
                  </m:oMath>
                </a14:m>
                <a:r>
                  <a:rPr kumimoji="1" lang="ja-JP" altLang="en-US" dirty="0"/>
                  <a:t>から</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𝑟</m:t>
                        </m:r>
                      </m:e>
                      <m:sub>
                        <m:r>
                          <a:rPr lang="en-US" altLang="ja-JP" i="1" dirty="0">
                            <a:latin typeface="Cambria Math" panose="02040503050406030204" pitchFamily="18" charset="0"/>
                          </a:rPr>
                          <m:t>2</m:t>
                        </m:r>
                      </m:sub>
                    </m:sSub>
                  </m:oMath>
                </a14:m>
                <a:r>
                  <a:rPr kumimoji="1" lang="ja-JP" altLang="en-US" dirty="0"/>
                  <a:t>の間になる衝突確率を考えないのか．</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𝑝</m:t>
                        </m:r>
                      </m:e>
                      <m:sub>
                        <m:r>
                          <a:rPr lang="en-US" altLang="ja-JP" i="1" dirty="0">
                            <a:latin typeface="Cambria Math" panose="02040503050406030204" pitchFamily="18" charset="0"/>
                          </a:rPr>
                          <m:t>1</m:t>
                        </m:r>
                      </m:sub>
                    </m:sSub>
                    <m:r>
                      <a:rPr lang="en-US" altLang="ja-JP" i="1"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𝑝</m:t>
                        </m:r>
                      </m:e>
                      <m:sub>
                        <m:r>
                          <a:rPr lang="en-US" altLang="ja-JP" i="1" dirty="0">
                            <a:latin typeface="Cambria Math" panose="02040503050406030204" pitchFamily="18" charset="0"/>
                          </a:rPr>
                          <m:t>2</m:t>
                        </m:r>
                      </m:sub>
                    </m:sSub>
                  </m:oMath>
                </a14:m>
                <a:r>
                  <a:rPr kumimoji="1" lang="ja-JP" altLang="en-US" dirty="0"/>
                  <a:t>とは．メモリ量や計算時間は何に依存するのか</a:t>
                </a:r>
              </a:p>
            </p:txBody>
          </p:sp>
        </mc:Choice>
        <mc:Fallback xmlns="">
          <p:sp>
            <p:nvSpPr>
              <p:cNvPr id="3" name="ノート プレースホルダー 2"/>
              <p:cNvSpPr>
                <a:spLocks noGrp="1"/>
              </p:cNvSpPr>
              <p:nvPr>
                <p:ph type="body" idx="1"/>
              </p:nvPr>
            </p:nvSpPr>
            <p:spPr/>
            <p:txBody>
              <a:bodyPr/>
              <a:lstStyle/>
              <a:p>
                <a:r>
                  <a:rPr kumimoji="1" lang="ja-JP" altLang="en-US" dirty="0"/>
                  <a:t>なぜそのメモリ量になるのか，計算時間になるのか</a:t>
                </a:r>
                <a:r>
                  <a:rPr lang="ja-JP" altLang="en-US" sz="1200" i="0">
                    <a:latin typeface="Cambria Math" panose="02040503050406030204" pitchFamily="18" charset="0"/>
                  </a:rPr>
                  <a:t>𝜌</a:t>
                </a:r>
                <a:r>
                  <a:rPr kumimoji="1" lang="ja-JP" altLang="en-US" dirty="0"/>
                  <a:t>とはなにか．確率空間の定義は何をもって衝突とするのか．ハッシュ関数，ハッシュ族とは．</a:t>
                </a:r>
                <a:r>
                  <a:rPr kumimoji="1" lang="en-US" altLang="ja-JP" sz="1200" b="0" i="0" dirty="0">
                    <a:latin typeface="Cambria Math" panose="02040503050406030204" pitchFamily="18" charset="0"/>
                  </a:rPr>
                  <a:t>(𝑟_1,</a:t>
                </a:r>
                <a:r>
                  <a:rPr lang="en-US" altLang="ja-JP" sz="1200" i="0" dirty="0">
                    <a:latin typeface="Cambria Math" panose="02040503050406030204" pitchFamily="18" charset="0"/>
                  </a:rPr>
                  <a:t>𝑟_</a:t>
                </a:r>
                <a:r>
                  <a:rPr lang="en-US" altLang="ja-JP" sz="1200" b="0" i="0" dirty="0">
                    <a:latin typeface="Cambria Math" panose="02040503050406030204" pitchFamily="18" charset="0"/>
                  </a:rPr>
                  <a:t>2,𝑝_</a:t>
                </a:r>
                <a:r>
                  <a:rPr lang="en-US" altLang="ja-JP" sz="1200" i="0" dirty="0">
                    <a:latin typeface="Cambria Math" panose="02040503050406030204" pitchFamily="18" charset="0"/>
                  </a:rPr>
                  <a:t>1</a:t>
                </a:r>
                <a:r>
                  <a:rPr lang="en-US" altLang="ja-JP" sz="1200" b="0" i="0" dirty="0">
                    <a:latin typeface="Cambria Math" panose="02040503050406030204" pitchFamily="18" charset="0"/>
                  </a:rPr>
                  <a:t>,𝑝_2)</a:t>
                </a:r>
                <a:r>
                  <a:rPr kumimoji="1" lang="en-US" altLang="ja-JP" dirty="0"/>
                  <a:t>-</a:t>
                </a:r>
                <a:r>
                  <a:rPr kumimoji="1" lang="ja-JP" altLang="en-US" dirty="0"/>
                  <a:t>鋭敏で，なぜ</a:t>
                </a:r>
                <a:r>
                  <a:rPr kumimoji="1" lang="en-US" altLang="ja-JP" sz="1200" b="0" i="0" dirty="0">
                    <a:latin typeface="Cambria Math" panose="02040503050406030204" pitchFamily="18" charset="0"/>
                  </a:rPr>
                  <a:t>𝑟_1</a:t>
                </a:r>
                <a:r>
                  <a:rPr kumimoji="1" lang="ja-JP" altLang="en-US" dirty="0"/>
                  <a:t>から</a:t>
                </a:r>
                <a:r>
                  <a:rPr lang="en-US" altLang="ja-JP" sz="1200" i="0" dirty="0">
                    <a:latin typeface="Cambria Math" panose="02040503050406030204" pitchFamily="18" charset="0"/>
                  </a:rPr>
                  <a:t>𝑟_</a:t>
                </a:r>
                <a:r>
                  <a:rPr lang="en-US" altLang="ja-JP" sz="1200" b="0" i="0" dirty="0">
                    <a:latin typeface="Cambria Math" panose="02040503050406030204" pitchFamily="18" charset="0"/>
                  </a:rPr>
                  <a:t>2</a:t>
                </a:r>
                <a:r>
                  <a:rPr kumimoji="1" lang="ja-JP" altLang="en-US" dirty="0"/>
                  <a:t>の間になる衝突確率を考えないのか．</a:t>
                </a:r>
                <a:r>
                  <a:rPr lang="en-US" altLang="ja-JP" sz="1200" b="0" i="0" dirty="0">
                    <a:latin typeface="Cambria Math" panose="02040503050406030204" pitchFamily="18" charset="0"/>
                  </a:rPr>
                  <a:t>𝑝_</a:t>
                </a:r>
                <a:r>
                  <a:rPr lang="en-US" altLang="ja-JP" sz="1200" i="0" dirty="0">
                    <a:latin typeface="Cambria Math" panose="02040503050406030204" pitchFamily="18" charset="0"/>
                  </a:rPr>
                  <a:t>1</a:t>
                </a:r>
                <a:r>
                  <a:rPr lang="en-US" altLang="ja-JP" sz="1200" b="0" i="0" dirty="0">
                    <a:latin typeface="Cambria Math" panose="02040503050406030204" pitchFamily="18" charset="0"/>
                  </a:rPr>
                  <a:t>,𝑝_2</a:t>
                </a:r>
                <a:r>
                  <a:rPr kumimoji="1" lang="ja-JP" altLang="en-US" dirty="0"/>
                  <a:t>とは．メモリ量や計算時間は何に依存するのか</a:t>
                </a:r>
              </a:p>
            </p:txBody>
          </p:sp>
        </mc:Fallback>
      </mc:AlternateContent>
      <p:sp>
        <p:nvSpPr>
          <p:cNvPr id="4" name="スライド番号プレースホルダー 3"/>
          <p:cNvSpPr>
            <a:spLocks noGrp="1"/>
          </p:cNvSpPr>
          <p:nvPr>
            <p:ph type="sldNum" sz="quarter" idx="10"/>
          </p:nvPr>
        </p:nvSpPr>
        <p:spPr/>
        <p:txBody>
          <a:bodyPr/>
          <a:lstStyle/>
          <a:p>
            <a:fld id="{09662FB6-972D-479C-9FA1-211C0FF54A2D}" type="slidenum">
              <a:rPr kumimoji="1" lang="ja-JP" altLang="en-US" smtClean="0"/>
              <a:t>76</a:t>
            </a:fld>
            <a:endParaRPr kumimoji="1" lang="ja-JP" altLang="en-US"/>
          </a:p>
        </p:txBody>
      </p:sp>
      <p:sp>
        <p:nvSpPr>
          <p:cNvPr id="5" name="日付プレースホルダー 4">
            <a:extLst>
              <a:ext uri="{FF2B5EF4-FFF2-40B4-BE49-F238E27FC236}">
                <a16:creationId xmlns:a16="http://schemas.microsoft.com/office/drawing/2014/main" id="{71DDB16B-D1DF-2E2F-0543-93295E9E080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065039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90393">
                  <a:defRPr/>
                </a:pPr>
                <a:r>
                  <a:rPr lang="en-US" altLang="ja-JP" sz="1300" dirty="0"/>
                  <a:t>10</a:t>
                </a:r>
                <a:r>
                  <a:rPr lang="ja-JP" altLang="en-US" sz="1300" dirty="0"/>
                  <a:t>分</a:t>
                </a:r>
                <a:endParaRPr lang="en-US" altLang="ja-JP" sz="1300"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rPr>
                  <a:t>𝑝</a:t>
                </a:r>
                <a:r>
                  <a:rPr kumimoji="1" lang="ja-JP" altLang="en-US" sz="1200" dirty="0" smtClean="0"/>
                  <a:t> 類似探索のためのパラメータ</a:t>
                </a:r>
                <a:r>
                  <a:rPr kumimoji="1" lang="ja-JP" altLang="en-US" sz="1200" dirty="0" smtClean="0"/>
                  <a:t>決定を行います。２つのステップに分けて決定します。ここで扱わないパラメータがいくつかありますが、それらは最初に</a:t>
                </a:r>
                <a:r>
                  <a:rPr kumimoji="1" lang="en-US" altLang="ja-JP" sz="1200" dirty="0" smtClean="0"/>
                  <a:t>FALCONN</a:t>
                </a:r>
                <a:r>
                  <a:rPr kumimoji="1" lang="ja-JP" altLang="en-US" sz="1200" dirty="0" smtClean="0"/>
                  <a:t>製作者が推奨する値に固定します。ステップ</a:t>
                </a:r>
                <a:r>
                  <a:rPr kumimoji="1" lang="en-US" altLang="ja-JP" sz="1200" dirty="0" smtClean="0"/>
                  <a:t>Ⅰ</a:t>
                </a:r>
                <a:r>
                  <a:rPr kumimoji="1" lang="ja-JP" altLang="en-US" sz="1200" dirty="0" smtClean="0"/>
                  <a:t>では、</a:t>
                </a:r>
                <a:r>
                  <a:rPr lang="en-US" altLang="ja-JP" sz="1200" dirty="0" smtClean="0"/>
                  <a:t>FALCONN</a:t>
                </a:r>
                <a:r>
                  <a:rPr lang="ja-JP" altLang="en-US" sz="1200" dirty="0"/>
                  <a:t>の衝突</a:t>
                </a:r>
                <a:r>
                  <a:rPr lang="ja-JP" altLang="en-US" sz="1200" dirty="0" smtClean="0"/>
                  <a:t>確率と計算時間の妥協点</a:t>
                </a:r>
                <a:r>
                  <a:rPr lang="ja-JP" altLang="en-US" sz="1200" dirty="0" smtClean="0"/>
                  <a:t>を実験結果などを参考に決め</a:t>
                </a:r>
                <a:r>
                  <a:rPr lang="ja-JP" altLang="en-US" sz="1200" dirty="0" smtClean="0"/>
                  <a:t>、 </a:t>
                </a:r>
                <a:r>
                  <a:rPr lang="en-US" altLang="ja-JP" sz="1200" b="0" i="0" smtClean="0">
                    <a:latin typeface="Cambria Math" panose="02040503050406030204" pitchFamily="18" charset="0"/>
                  </a:rPr>
                  <a:t>𝐿𝐶𝐷</a:t>
                </a:r>
                <a:r>
                  <a:rPr lang="ja-JP" altLang="en-US" sz="1200" dirty="0" smtClean="0"/>
                  <a:t> と </a:t>
                </a:r>
                <a:r>
                  <a:rPr lang="en-US" altLang="ja-JP" sz="1200" b="0" i="0" dirty="0" smtClean="0">
                    <a:latin typeface="Cambria Math" panose="02040503050406030204" pitchFamily="18" charset="0"/>
                  </a:rPr>
                  <a:t>𝑘</a:t>
                </a:r>
                <a:r>
                  <a:rPr lang="en-US" altLang="ja-JP" sz="1200" dirty="0" smtClean="0"/>
                  <a:t> </a:t>
                </a:r>
                <a:r>
                  <a:rPr lang="ja-JP" altLang="en-US" sz="1200" dirty="0" smtClean="0"/>
                  <a:t>を決定します。ステップ</a:t>
                </a:r>
                <a:r>
                  <a:rPr lang="en-US" altLang="ja-JP" sz="1200" dirty="0" smtClean="0"/>
                  <a:t>Ⅱ</a:t>
                </a:r>
                <a:r>
                  <a:rPr lang="ja-JP" altLang="en-US" sz="1200" dirty="0" smtClean="0"/>
                  <a:t>では、</a:t>
                </a:r>
                <a:r>
                  <a:rPr lang="en-US" altLang="ja-JP" sz="1200" i="0" smtClean="0">
                    <a:latin typeface="Cambria Math" panose="02040503050406030204" pitchFamily="18" charset="0"/>
                  </a:rPr>
                  <a:t>𝐿</a:t>
                </a:r>
                <a:r>
                  <a:rPr lang="ja-JP" altLang="en-US" sz="1200" dirty="0"/>
                  <a:t> 個のハッシュテーブルの衝突</a:t>
                </a:r>
                <a:r>
                  <a:rPr lang="ja-JP" altLang="en-US" sz="1200" dirty="0" smtClean="0"/>
                  <a:t>確率が </a:t>
                </a:r>
                <a:r>
                  <a:rPr lang="en-US" altLang="ja-JP" sz="1200" b="0" i="0" smtClean="0">
                    <a:latin typeface="Cambria Math" panose="02040503050406030204" pitchFamily="18" charset="0"/>
                  </a:rPr>
                  <a:t>Pr┬(k,L)</a:t>
                </a:r>
                <a:r>
                  <a:rPr lang="en-US" altLang="ja-JP" sz="1200" b="0" i="0" smtClean="0">
                    <a:latin typeface="Cambria Math" panose="02040503050406030204" pitchFamily="18" charset="0"/>
                  </a:rPr>
                  <a:t>  </a:t>
                </a:r>
                <a:r>
                  <a:rPr lang="ja-JP" altLang="en-US" sz="1200" b="0" i="0" smtClean="0">
                    <a:latin typeface="Cambria Math" panose="02040503050406030204" pitchFamily="18" charset="0"/>
                  </a:rPr>
                  <a:t>が再現率</a:t>
                </a:r>
                <a:r>
                  <a:rPr lang="en-US" altLang="ja-JP" sz="1200" b="0" i="0" smtClean="0">
                    <a:latin typeface="Cambria Math" panose="02040503050406030204" pitchFamily="18" charset="0"/>
                  </a:rPr>
                  <a:t> </a:t>
                </a:r>
                <a:r>
                  <a:rPr lang="en-US" altLang="ja-JP" sz="1200" b="0" i="0" smtClean="0">
                    <a:latin typeface="Cambria Math" panose="02040503050406030204" pitchFamily="18" charset="0"/>
                  </a:rPr>
                  <a:t>𝑝</a:t>
                </a:r>
                <a:r>
                  <a:rPr lang="ja-JP" altLang="en-US" sz="1200" dirty="0" smtClean="0"/>
                  <a:t> </a:t>
                </a:r>
                <a:r>
                  <a:rPr lang="ja-JP" altLang="en-US" sz="1200" dirty="0" smtClean="0"/>
                  <a:t>以上になる </a:t>
                </a:r>
                <a:r>
                  <a:rPr lang="en-US" altLang="ja-JP" sz="1200" i="0">
                    <a:latin typeface="Cambria Math" panose="02040503050406030204" pitchFamily="18" charset="0"/>
                  </a:rPr>
                  <a:t>𝐿</a:t>
                </a:r>
                <a:r>
                  <a:rPr lang="ja-JP" altLang="en-US" sz="1200" dirty="0" smtClean="0"/>
                  <a:t> を</a:t>
                </a:r>
                <a:r>
                  <a:rPr lang="ja-JP" altLang="en-US" sz="1200" dirty="0" smtClean="0"/>
                  <a:t>求めます。</a:t>
                </a:r>
                <a:endParaRPr lang="en-US" altLang="ja-JP" sz="1200" dirty="0" smtClean="0"/>
              </a:p>
            </p:txBody>
          </p:sp>
        </mc:Fallback>
      </mc:AlternateContent>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78</a:t>
            </a:fld>
            <a:endParaRPr kumimoji="1" lang="ja-JP" altLang="en-US"/>
          </a:p>
        </p:txBody>
      </p:sp>
      <p:sp>
        <p:nvSpPr>
          <p:cNvPr id="5" name="日付プレースホルダー 4">
            <a:extLst>
              <a:ext uri="{FF2B5EF4-FFF2-40B4-BE49-F238E27FC236}">
                <a16:creationId xmlns:a16="http://schemas.microsoft.com/office/drawing/2014/main" id="{02FB576E-1CF4-94B4-53CB-AF773BBAAAC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867596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79</a:t>
            </a:fld>
            <a:endParaRPr kumimoji="1" lang="ja-JP" altLang="en-US"/>
          </a:p>
        </p:txBody>
      </p:sp>
      <p:sp>
        <p:nvSpPr>
          <p:cNvPr id="5" name="日付プレースホルダー 4">
            <a:extLst>
              <a:ext uri="{FF2B5EF4-FFF2-40B4-BE49-F238E27FC236}">
                <a16:creationId xmlns:a16="http://schemas.microsoft.com/office/drawing/2014/main" id="{6F6467CD-88A4-EE09-51C5-DC965DE14372}"/>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92818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決定されたパラメータはこのようになっています．</a:t>
            </a:r>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80</a:t>
            </a:fld>
            <a:endParaRPr kumimoji="1" lang="ja-JP" altLang="en-US"/>
          </a:p>
        </p:txBody>
      </p:sp>
      <p:sp>
        <p:nvSpPr>
          <p:cNvPr id="5" name="日付プレースホルダー 4">
            <a:extLst>
              <a:ext uri="{FF2B5EF4-FFF2-40B4-BE49-F238E27FC236}">
                <a16:creationId xmlns:a16="http://schemas.microsoft.com/office/drawing/2014/main" id="{2AE47773-3E13-CCB8-BBD5-F443C76C6AC2}"/>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728189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実験結果はこのようになりました．類似探索時間と再現率の値を表に示しました．いずれのプロジェクトについても再現率は</a:t>
            </a:r>
            <a:r>
              <a:rPr kumimoji="1" lang="en-US" altLang="ja-JP" dirty="0"/>
              <a:t>99%</a:t>
            </a:r>
            <a:r>
              <a:rPr kumimoji="1" lang="ja-JP" altLang="en-US" dirty="0"/>
              <a:t>以上となり，以前のパラメータよりも計算時間が短縮できています．</a:t>
            </a:r>
          </a:p>
        </p:txBody>
      </p:sp>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81</a:t>
            </a:fld>
            <a:endParaRPr kumimoji="1" lang="ja-JP" altLang="en-US"/>
          </a:p>
        </p:txBody>
      </p:sp>
      <p:sp>
        <p:nvSpPr>
          <p:cNvPr id="5" name="日付プレースホルダー 4">
            <a:extLst>
              <a:ext uri="{FF2B5EF4-FFF2-40B4-BE49-F238E27FC236}">
                <a16:creationId xmlns:a16="http://schemas.microsoft.com/office/drawing/2014/main" id="{7D815F23-E462-E0EE-9B80-40501C271A57}"/>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620270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文章</a:t>
            </a:r>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82</a:t>
            </a:fld>
            <a:endParaRPr kumimoji="1" lang="ja-JP" altLang="en-US"/>
          </a:p>
        </p:txBody>
      </p:sp>
      <p:sp>
        <p:nvSpPr>
          <p:cNvPr id="5" name="日付プレースホルダー 4">
            <a:extLst>
              <a:ext uri="{FF2B5EF4-FFF2-40B4-BE49-F238E27FC236}">
                <a16:creationId xmlns:a16="http://schemas.microsoft.com/office/drawing/2014/main" id="{10879F41-7AC0-70F1-492D-8FFD4B72A30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625213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Inconsistent change </a:t>
            </a:r>
            <a:r>
              <a:rPr lang="ja-JP" altLang="en-US" dirty="0"/>
              <a:t>を防ぐために，メンテナンス時には同時修正をする必要があります．</a:t>
            </a:r>
            <a:endParaRPr lang="en-US" altLang="ja-JP" dirty="0"/>
          </a:p>
          <a:p>
            <a:r>
              <a:rPr lang="ja-JP" altLang="en-US" dirty="0"/>
              <a:t>例えば，</a:t>
            </a:r>
            <a:r>
              <a:rPr lang="en-US" altLang="ja-JP" dirty="0"/>
              <a:t>1</a:t>
            </a:r>
            <a:r>
              <a:rPr lang="ja-JP" altLang="en-US" dirty="0"/>
              <a:t>つのコードクローンが修正されるとき，他のコードクローンに同じ修正を行うかどうかを考える必要があります．</a:t>
            </a:r>
            <a:endParaRPr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84</a:t>
            </a:fld>
            <a:endParaRPr kumimoji="1" lang="ja-JP" altLang="en-US"/>
          </a:p>
        </p:txBody>
      </p:sp>
      <p:sp>
        <p:nvSpPr>
          <p:cNvPr id="5" name="日付プレースホルダー 4">
            <a:extLst>
              <a:ext uri="{FF2B5EF4-FFF2-40B4-BE49-F238E27FC236}">
                <a16:creationId xmlns:a16="http://schemas.microsoft.com/office/drawing/2014/main" id="{63C45759-D0B5-29E6-B98D-78DCB63810E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974122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a:t>After clicking on the code clone ID, the source code page will appear.</a:t>
            </a:r>
          </a:p>
          <a:p>
            <a:r>
              <a:rPr lang="en-US" altLang="ja-JP" sz="1300" dirty="0"/>
              <a:t>This page shows the source code that contains the code clone.</a:t>
            </a:r>
          </a:p>
          <a:p>
            <a:r>
              <a:rPr lang="en-US" altLang="ja-JP" sz="1300" dirty="0"/>
              <a:t>The changes between the two versions are displayed in a diff format.</a:t>
            </a:r>
          </a:p>
          <a:p>
            <a:r>
              <a:rPr lang="en-US" altLang="ja-JP" sz="1300" dirty="0"/>
              <a:t>Before modifying stable code clones in the clone sets with inconsistent labels, it is highly recommended to compare the stable and the modified code clones because inconsistent modifications to these clone sets might be applied on purpose. </a:t>
            </a:r>
          </a:p>
          <a:p>
            <a:r>
              <a:rPr lang="en-US" altLang="ja-JP" sz="1300" dirty="0"/>
              <a:t>In the case of clone set 0, a conditional branch was deleted and the conditional statement was negatively changed to the modified code clone. Moreover, the conditional branch in the stable code clone is similar to the deleted parts in the  modified code clone. Therefore, developers can confirm the same modification of the modified code clone should be applied to the stable code clones in clone set 0 with Clone Notifier.</a:t>
            </a:r>
          </a:p>
          <a:p>
            <a:pPr defTabSz="990393">
              <a:defRPr/>
            </a:pPr>
            <a:endParaRPr lang="en-US" altLang="ja-JP" sz="1300" dirty="0"/>
          </a:p>
          <a:p>
            <a:pPr defTabSz="990393">
              <a:defRPr/>
            </a:pPr>
            <a:r>
              <a:rPr lang="ja-JP" altLang="en-US" sz="1300" dirty="0"/>
              <a:t>ソースコードページでは，ソースコード中のコードクローンがある箇所を表示します．もし，変更が加えられていたら，変更部分に色がつきます．</a:t>
            </a:r>
            <a:br>
              <a:rPr lang="ja-JP" altLang="en-US" sz="1300" dirty="0"/>
            </a:br>
            <a:r>
              <a:rPr lang="en-US" altLang="ja-JP" sz="1300" dirty="0"/>
              <a:t>stable code clone </a:t>
            </a:r>
            <a:r>
              <a:rPr lang="ja-JP" altLang="en-US" sz="1300" dirty="0"/>
              <a:t>に修正を加える前に，</a:t>
            </a:r>
            <a:r>
              <a:rPr lang="en-US" altLang="ja-JP" sz="1300" dirty="0"/>
              <a:t>stable code clone </a:t>
            </a:r>
            <a:r>
              <a:rPr lang="ja-JP" altLang="en-US" sz="1300" dirty="0"/>
              <a:t>と，</a:t>
            </a:r>
            <a:r>
              <a:rPr lang="en-US" altLang="ja-JP" sz="1300" dirty="0"/>
              <a:t>modified code clone </a:t>
            </a:r>
            <a:r>
              <a:rPr lang="ja-JP" altLang="en-US" sz="1300" dirty="0"/>
              <a:t>を同時に表示して見比べることをお勧めします．その理由は，意図的に変更を加えていないかもしれないからです．この例では， </a:t>
            </a:r>
            <a:r>
              <a:rPr lang="en-US" altLang="ja-JP" sz="1300" dirty="0"/>
              <a:t>modified code clone </a:t>
            </a:r>
            <a:r>
              <a:rPr lang="ja-JP" altLang="en-US" sz="1300" dirty="0"/>
              <a:t>は，条件分岐が削除され，条件文を否定形に変更されています．</a:t>
            </a:r>
            <a:r>
              <a:rPr lang="en-US" altLang="ja-JP" sz="1300" dirty="0"/>
              <a:t>stable code clone </a:t>
            </a:r>
            <a:r>
              <a:rPr lang="ja-JP" altLang="en-US" sz="1300" dirty="0"/>
              <a:t>の条件分岐は， </a:t>
            </a:r>
            <a:r>
              <a:rPr lang="en-US" altLang="ja-JP" sz="1300" dirty="0"/>
              <a:t>modified code clone </a:t>
            </a:r>
            <a:r>
              <a:rPr lang="ja-JP" altLang="en-US" sz="1300" dirty="0"/>
              <a:t>で削除された部分とほとんど一致します．そのため，</a:t>
            </a:r>
            <a:r>
              <a:rPr lang="en-US" altLang="ja-JP" sz="1300" dirty="0"/>
              <a:t>modified code clone </a:t>
            </a:r>
            <a:r>
              <a:rPr lang="ja-JP" altLang="en-US" sz="1300" dirty="0"/>
              <a:t>と同じような修正を行う必要があります．</a:t>
            </a:r>
          </a:p>
          <a:p>
            <a:endParaRPr kumimoji="1" lang="en-US" altLang="ja-JP" dirty="0"/>
          </a:p>
          <a:p>
            <a:r>
              <a:rPr kumimoji="1" lang="ja-JP" altLang="en-US" dirty="0"/>
              <a:t>・同時修正されていなかった例を確認できる</a:t>
            </a:r>
            <a:endParaRPr kumimoji="1" lang="en-US" altLang="ja-JP" dirty="0"/>
          </a:p>
          <a:p>
            <a:r>
              <a:rPr kumimoji="1" lang="ja-JP" altLang="en-US" dirty="0"/>
              <a:t>・これは，片方のみリファクタリングされていて，一方がリファクタリングされていなかった</a:t>
            </a:r>
            <a:endParaRPr kumimoji="1" lang="en-US" altLang="ja-JP" dirty="0"/>
          </a:p>
          <a:p>
            <a:r>
              <a:rPr kumimoji="1" lang="ja-JP" altLang="en-US" dirty="0"/>
              <a:t>・後から混乱しないように？コードクローンもリファクタリングしたほうがいい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85</a:t>
            </a:fld>
            <a:endParaRPr kumimoji="1" lang="ja-JP" altLang="en-US"/>
          </a:p>
        </p:txBody>
      </p:sp>
      <p:sp>
        <p:nvSpPr>
          <p:cNvPr id="5" name="日付プレースホルダー 4">
            <a:extLst>
              <a:ext uri="{FF2B5EF4-FFF2-40B4-BE49-F238E27FC236}">
                <a16:creationId xmlns:a16="http://schemas.microsoft.com/office/drawing/2014/main" id="{C86D721B-3002-396F-0337-42D3A63D800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9442376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リサーチクエスチョン</a:t>
            </a:r>
            <a:r>
              <a:rPr kumimoji="1" lang="en-US" altLang="ja-JP" dirty="0"/>
              <a:t>1</a:t>
            </a:r>
            <a:r>
              <a:rPr kumimoji="1" lang="ja-JP" altLang="en-US" dirty="0"/>
              <a:t>に関して，本手法適用後の再現率が目標再現率を超えているかどうかを調べます．</a:t>
            </a:r>
            <a:endParaRPr kumimoji="1" lang="en-US" altLang="ja-JP" dirty="0"/>
          </a:p>
          <a:p>
            <a:r>
              <a:rPr kumimoji="1" lang="ja-JP" altLang="en-US" dirty="0"/>
              <a:t>右のグラフは，目標再現率毎に再現率の分布を箱ひげ図で表しており，赤い線分は目標再現率の位置を表しています．</a:t>
            </a:r>
            <a:endParaRPr kumimoji="1" lang="en-US" altLang="ja-JP" dirty="0"/>
          </a:p>
          <a:p>
            <a:r>
              <a:rPr kumimoji="1" lang="ja-JP" altLang="en-US" dirty="0"/>
              <a:t>一番右の箱ひげ図はデフォルトのパラメータでの結果を表しています．</a:t>
            </a:r>
            <a:endParaRPr kumimoji="1" lang="en-US" altLang="ja-JP" dirty="0"/>
          </a:p>
          <a:p>
            <a:r>
              <a:rPr kumimoji="1" lang="ja-JP" altLang="en-US" dirty="0"/>
              <a:t>このグラフから，多くの場合，再現率は目標再現率を超えていると言えます．</a:t>
            </a:r>
            <a:endParaRPr kumimoji="1" lang="en-US" altLang="ja-JP" dirty="0"/>
          </a:p>
          <a:p>
            <a:r>
              <a:rPr kumimoji="1" lang="ja-JP" altLang="en-US" dirty="0"/>
              <a:t>また，デフォルトの再現率と同程度の再現率を得るためには，</a:t>
            </a:r>
            <a:r>
              <a:rPr kumimoji="1" lang="en-US" altLang="ja-JP" dirty="0"/>
              <a:t>0.98</a:t>
            </a:r>
            <a:r>
              <a:rPr kumimoji="1" lang="ja-JP" altLang="en-US" dirty="0"/>
              <a:t>以上の目標再現率が必要になります．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86</a:t>
            </a:fld>
            <a:endParaRPr kumimoji="1" lang="ja-JP" altLang="en-US"/>
          </a:p>
        </p:txBody>
      </p:sp>
      <p:sp>
        <p:nvSpPr>
          <p:cNvPr id="5" name="日付プレースホルダー 4">
            <a:extLst>
              <a:ext uri="{FF2B5EF4-FFF2-40B4-BE49-F238E27FC236}">
                <a16:creationId xmlns:a16="http://schemas.microsoft.com/office/drawing/2014/main" id="{0130439A-64CF-94E2-793B-E117B38849B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5980520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時間の都合上，</a:t>
            </a:r>
            <a:r>
              <a:rPr kumimoji="1" lang="en-US" altLang="ja-JP" dirty="0"/>
              <a:t>RQ2</a:t>
            </a:r>
            <a:r>
              <a:rPr kumimoji="1" lang="ja-JP" altLang="en-US" dirty="0"/>
              <a:t>は結果のみ説明します．</a:t>
            </a:r>
            <a:endParaRPr kumimoji="1" lang="en-US" altLang="ja-JP" dirty="0"/>
          </a:p>
          <a:p>
            <a:r>
              <a:rPr kumimoji="1" lang="ja-JP" altLang="en-US" dirty="0"/>
              <a:t>本手法で決定したパラメータの探索時間は，デフォルトのパラメータと比較して，多くの場合で提案手法のほうが短いという結果になりました．</a:t>
            </a:r>
            <a:endParaRPr kumimoji="1" lang="en-US" altLang="ja-JP" dirty="0"/>
          </a:p>
          <a:p>
            <a:r>
              <a:rPr kumimoji="1" lang="ja-JP" altLang="en-US" dirty="0"/>
              <a:t>また，目標再現率を</a:t>
            </a:r>
            <a:r>
              <a:rPr kumimoji="1" lang="en-US" altLang="ja-JP" dirty="0"/>
              <a:t>0.99</a:t>
            </a:r>
            <a:r>
              <a:rPr kumimoji="1" lang="ja-JP" altLang="en-US" dirty="0"/>
              <a:t>に設定した場合と</a:t>
            </a:r>
            <a:r>
              <a:rPr kumimoji="1" lang="en-US" altLang="ja-JP" dirty="0"/>
              <a:t>0.8</a:t>
            </a:r>
            <a:r>
              <a:rPr kumimoji="1" lang="ja-JP" altLang="en-US" dirty="0"/>
              <a:t>に設定した場合では，探索時間がおよそ半減しているという結果になりました．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87</a:t>
            </a:fld>
            <a:endParaRPr kumimoji="1" lang="ja-JP" altLang="en-US"/>
          </a:p>
        </p:txBody>
      </p:sp>
      <p:sp>
        <p:nvSpPr>
          <p:cNvPr id="5" name="日付プレースホルダー 4">
            <a:extLst>
              <a:ext uri="{FF2B5EF4-FFF2-40B4-BE49-F238E27FC236}">
                <a16:creationId xmlns:a16="http://schemas.microsoft.com/office/drawing/2014/main" id="{C00D40C9-CF44-5EDD-9694-88A7F0E1B6F8}"/>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26366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本研究の目的とアプローチについて説明します．</a:t>
            </a:r>
            <a:endParaRPr kumimoji="1" lang="en-US" altLang="ja-JP" dirty="0"/>
          </a:p>
          <a:p>
            <a:r>
              <a:rPr kumimoji="1" lang="ja-JP" altLang="en-US" dirty="0"/>
              <a:t>本論文では，コードクローン管理手法を用いて，潜在的な障害の検出を作業を支援します．</a:t>
            </a:r>
            <a:endParaRPr kumimoji="1" lang="en-US" altLang="ja-JP" dirty="0"/>
          </a:p>
          <a:p>
            <a:r>
              <a:rPr kumimoji="1" lang="en-US" altLang="ja-JP" dirty="0"/>
              <a:t>1</a:t>
            </a:r>
            <a:r>
              <a:rPr kumimoji="1" lang="ja-JP" altLang="en-US" dirty="0"/>
              <a:t>つ目のアプローチは，コードクローン検出手法のパラメータを，精度を維持しつつ高速化するように，自動的に決定する手法を提案します．</a:t>
            </a:r>
            <a:endParaRPr kumimoji="1" lang="en-US" altLang="ja-JP" dirty="0"/>
          </a:p>
          <a:p>
            <a:r>
              <a:rPr kumimoji="1" lang="en-US" altLang="ja-JP" dirty="0"/>
              <a:t>2</a:t>
            </a:r>
            <a:r>
              <a:rPr kumimoji="1" lang="ja-JP" altLang="en-US" dirty="0"/>
              <a:t>つ目は，一貫性のない変更が行われたコードクローンを検出するための，コードクローン追跡手法を提案します．</a:t>
            </a:r>
          </a:p>
          <a:p>
            <a:r>
              <a:rPr kumimoji="1" lang="en-US" altLang="ja-JP" dirty="0"/>
              <a:t>3</a:t>
            </a:r>
            <a:r>
              <a:rPr kumimoji="1" lang="ja-JP" altLang="en-US" dirty="0"/>
              <a:t>つ目は，ファジングの実行効率を向上させるために，コードクローン集約が寄与するかどうかの調査を行います．</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6</a:t>
            </a:fld>
            <a:endParaRPr kumimoji="1" lang="ja-JP" altLang="en-US"/>
          </a:p>
        </p:txBody>
      </p:sp>
      <p:sp>
        <p:nvSpPr>
          <p:cNvPr id="5" name="日付プレースホルダー 4">
            <a:extLst>
              <a:ext uri="{FF2B5EF4-FFF2-40B4-BE49-F238E27FC236}">
                <a16:creationId xmlns:a16="http://schemas.microsoft.com/office/drawing/2014/main" id="{F3D60510-D603-20AE-6E5B-8F691FA9B8B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719742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22FED-F36A-4737-E20E-1D59A9A06D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8CD4F2-BEC4-55D9-CADF-EDC77ED1A0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C9C4DF-25E9-2FF2-44F4-BD1FE389430C}"/>
              </a:ext>
            </a:extLst>
          </p:cNvPr>
          <p:cNvSpPr>
            <a:spLocks noGrp="1"/>
          </p:cNvSpPr>
          <p:nvPr>
            <p:ph type="body" idx="1"/>
          </p:nvPr>
        </p:nvSpPr>
        <p:spPr/>
        <p:txBody>
          <a:bodyPr/>
          <a:lstStyle/>
          <a:p>
            <a:r>
              <a:rPr lang="en-US" altLang="ja-JP" sz="1300" dirty="0"/>
              <a:t>Clone Notifier reports change information of the code clones between the two revisions of the source code.</a:t>
            </a:r>
          </a:p>
          <a:p>
            <a:r>
              <a:rPr lang="en-US" altLang="ja-JP" sz="1400" dirty="0"/>
              <a:t>It sends a summary of the results via e-mail a</a:t>
            </a:r>
            <a:r>
              <a:rPr lang="en-US" altLang="ja-JP" sz="1300" dirty="0"/>
              <a:t>nd generates the HTML files.</a:t>
            </a:r>
          </a:p>
          <a:p>
            <a:pPr defTabSz="990393">
              <a:defRPr/>
            </a:pPr>
            <a:r>
              <a:rPr lang="en-US" altLang="ja-JP" sz="1300" dirty="0"/>
              <a:t>For several years, we have been developed</a:t>
            </a:r>
            <a:r>
              <a:rPr lang="ja-JP" altLang="en-US" sz="1300" dirty="0"/>
              <a:t> </a:t>
            </a:r>
            <a:r>
              <a:rPr lang="en-US" altLang="ja-JP" sz="1300" dirty="0"/>
              <a:t>and improved by our group.</a:t>
            </a:r>
          </a:p>
          <a:p>
            <a:pPr defTabSz="990393">
              <a:defRPr/>
            </a:pPr>
            <a:endParaRPr kumimoji="1" lang="en-US" altLang="ja-JP" dirty="0"/>
          </a:p>
          <a:p>
            <a:r>
              <a:rPr kumimoji="1" lang="en-US" altLang="ja-JP" dirty="0"/>
              <a:t>Clone Notifier </a:t>
            </a:r>
            <a:r>
              <a:rPr kumimoji="1" lang="ja-JP" altLang="en-US" dirty="0"/>
              <a:t>は２バージョン間のコードクローン変更情報を報告します．</a:t>
            </a:r>
            <a:endParaRPr kumimoji="1" lang="en-US" altLang="ja-JP" dirty="0"/>
          </a:p>
          <a:p>
            <a:r>
              <a:rPr kumimoji="1" lang="en-US" altLang="ja-JP" dirty="0"/>
              <a:t>Clone Notifier</a:t>
            </a:r>
            <a:r>
              <a:rPr kumimoji="1" lang="ja-JP" altLang="en-US" dirty="0"/>
              <a:t>は，</a:t>
            </a:r>
            <a:r>
              <a:rPr kumimoji="1" lang="en-US" altLang="ja-JP" dirty="0"/>
              <a:t>2</a:t>
            </a:r>
            <a:r>
              <a:rPr kumimoji="1" lang="ja-JP" altLang="en-US" dirty="0"/>
              <a:t>リビジョンのソースコードを解析，トラッキング，分類します．</a:t>
            </a:r>
            <a:endParaRPr kumimoji="1" lang="en-US" altLang="ja-JP" dirty="0"/>
          </a:p>
          <a:p>
            <a:r>
              <a:rPr kumimoji="1" lang="en-US" altLang="ja-JP" dirty="0"/>
              <a:t>Clone</a:t>
            </a:r>
            <a:r>
              <a:rPr kumimoji="1" lang="en-US" altLang="ja-JP" baseline="0" dirty="0"/>
              <a:t> Notifier</a:t>
            </a:r>
            <a:r>
              <a:rPr kumimoji="1" lang="ja-JP" altLang="en-US" baseline="0" dirty="0"/>
              <a:t>は，</a:t>
            </a:r>
            <a:r>
              <a:rPr kumimoji="1" lang="ja-JP" altLang="en-US" dirty="0"/>
              <a:t>分類されたコードクローンの変更情報を開発者にレポートし，そして，</a:t>
            </a:r>
            <a:r>
              <a:rPr kumimoji="1" lang="en-US" altLang="ja-JP" dirty="0"/>
              <a:t>HTML</a:t>
            </a:r>
            <a:r>
              <a:rPr kumimoji="1" lang="ja-JP" altLang="en-US" dirty="0"/>
              <a:t>ファイルに詳細な結果を出力しでブラウザ上で検出できるようにします．</a:t>
            </a:r>
            <a:endParaRPr kumimoji="1" lang="en-US" altLang="ja-JP" dirty="0"/>
          </a:p>
          <a:p>
            <a:pPr defTabSz="990393">
              <a:defRPr/>
            </a:pPr>
            <a:r>
              <a:rPr kumimoji="1" lang="ja-JP" altLang="en-US" dirty="0"/>
              <a:t>私たちのグループによって </a:t>
            </a:r>
            <a:r>
              <a:rPr kumimoji="1" lang="en-US" altLang="ja-JP" dirty="0"/>
              <a:t>Clone Notifier </a:t>
            </a:r>
            <a:r>
              <a:rPr kumimoji="1" lang="ja-JP" altLang="en-US" dirty="0"/>
              <a:t>は開発され，まだ開発改善を続けています．</a:t>
            </a:r>
            <a:endParaRPr kumimoji="1" lang="en-US" altLang="ja-JP" dirty="0"/>
          </a:p>
          <a:p>
            <a:endParaRPr lang="en-US" altLang="ja-JP" sz="1300" dirty="0"/>
          </a:p>
          <a:p>
            <a:endParaRPr lang="en-US" altLang="ja-JP" sz="1300" dirty="0"/>
          </a:p>
        </p:txBody>
      </p:sp>
      <p:sp>
        <p:nvSpPr>
          <p:cNvPr id="4" name="スライド番号プレースホルダー 3">
            <a:extLst>
              <a:ext uri="{FF2B5EF4-FFF2-40B4-BE49-F238E27FC236}">
                <a16:creationId xmlns:a16="http://schemas.microsoft.com/office/drawing/2014/main" id="{F3E8E3EE-B9D5-542D-6FB6-ECE66A03D3C1}"/>
              </a:ext>
            </a:extLst>
          </p:cNvPr>
          <p:cNvSpPr>
            <a:spLocks noGrp="1"/>
          </p:cNvSpPr>
          <p:nvPr>
            <p:ph type="sldNum" sz="quarter" idx="10"/>
          </p:nvPr>
        </p:nvSpPr>
        <p:spPr/>
        <p:txBody>
          <a:bodyPr/>
          <a:lstStyle/>
          <a:p>
            <a:fld id="{B32E237C-FF43-4902-ABC5-68AE6ECB9EF2}" type="slidenum">
              <a:rPr kumimoji="1" lang="ja-JP" altLang="en-US" smtClean="0"/>
              <a:t>92</a:t>
            </a:fld>
            <a:endParaRPr kumimoji="1" lang="ja-JP" altLang="en-US"/>
          </a:p>
        </p:txBody>
      </p:sp>
      <p:sp>
        <p:nvSpPr>
          <p:cNvPr id="5" name="日付プレースホルダー 4">
            <a:extLst>
              <a:ext uri="{FF2B5EF4-FFF2-40B4-BE49-F238E27FC236}">
                <a16:creationId xmlns:a16="http://schemas.microsoft.com/office/drawing/2014/main" id="{1594B23B-DF00-ED34-1C22-06EB615853E6}"/>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634428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F885-0282-41AB-FDA3-71ACDFC1CB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FC1C7C-D647-C7A0-7BB7-3818DE9F52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55451D-695D-10A5-D3A1-CBE1092E015C}"/>
              </a:ext>
            </a:extLst>
          </p:cNvPr>
          <p:cNvSpPr>
            <a:spLocks noGrp="1"/>
          </p:cNvSpPr>
          <p:nvPr>
            <p:ph type="body" idx="1"/>
          </p:nvPr>
        </p:nvSpPr>
        <p:spPr/>
        <p:txBody>
          <a:bodyPr/>
          <a:lstStyle/>
          <a:p>
            <a:r>
              <a:rPr lang="en-US" altLang="ja-JP" sz="2600" dirty="0"/>
              <a:t>We have improved the way Clone Notifier classifies clone sets.</a:t>
            </a:r>
          </a:p>
          <a:p>
            <a:r>
              <a:rPr lang="en-US" altLang="ja-JP" sz="2600" dirty="0"/>
              <a:t>The previous version of Clone Notifier has been classified into four categories: Stable, Changed, New, and Deleted.</a:t>
            </a:r>
          </a:p>
          <a:p>
            <a:r>
              <a:rPr lang="en-US" altLang="ja-JP" sz="2600" dirty="0"/>
              <a:t>These classifications are based on whether it is detected in both versions and whether it is fixed.</a:t>
            </a:r>
          </a:p>
          <a:p>
            <a:r>
              <a:rPr lang="en-US" altLang="ja-JP" sz="2600" dirty="0"/>
              <a:t>In this study, we classified code clones with some modifications, including ‘inconsistent' and ‘consistent'.</a:t>
            </a:r>
          </a:p>
          <a:p>
            <a:endParaRPr lang="en-US" altLang="ja-JP" sz="2600" dirty="0"/>
          </a:p>
          <a:p>
            <a:r>
              <a:rPr lang="ja-JP" altLang="en-US" sz="2600" dirty="0"/>
              <a:t>私は，</a:t>
            </a:r>
            <a:r>
              <a:rPr lang="en-US" altLang="ja-JP" sz="2600" dirty="0"/>
              <a:t>Clone Notifier </a:t>
            </a:r>
            <a:r>
              <a:rPr lang="ja-JP" altLang="en-US" sz="2600" dirty="0"/>
              <a:t>のクローンセットの分類を改善しました．</a:t>
            </a:r>
            <a:endParaRPr lang="en-US" altLang="ja-JP" sz="2600" dirty="0"/>
          </a:p>
          <a:p>
            <a:r>
              <a:rPr lang="ja-JP" altLang="en-US" sz="2600" dirty="0"/>
              <a:t>従来の </a:t>
            </a:r>
            <a:r>
              <a:rPr lang="en-US" altLang="ja-JP" sz="2600" dirty="0"/>
              <a:t>Clone Notifier </a:t>
            </a:r>
            <a:r>
              <a:rPr lang="ja-JP" altLang="en-US" sz="2600" dirty="0"/>
              <a:t>は　</a:t>
            </a:r>
            <a:r>
              <a:rPr lang="en-US" altLang="ja-JP" sz="2600" dirty="0"/>
              <a:t>Stable, Changed, New, and Deleted</a:t>
            </a:r>
            <a:r>
              <a:rPr lang="ja-JP" altLang="en-US" sz="2600" dirty="0"/>
              <a:t>　の４つに分類しました．</a:t>
            </a:r>
            <a:endParaRPr lang="en-US" altLang="ja-JP" sz="2600" dirty="0"/>
          </a:p>
          <a:p>
            <a:r>
              <a:rPr lang="en-US" altLang="ja-JP" sz="2600" dirty="0"/>
              <a:t>2</a:t>
            </a:r>
            <a:r>
              <a:rPr lang="ja-JP" altLang="en-US" sz="2600" dirty="0"/>
              <a:t>バージョン両方で検出されているかどうかと，修正有無です．</a:t>
            </a:r>
            <a:endParaRPr lang="en-US" altLang="ja-JP" sz="2600" dirty="0"/>
          </a:p>
          <a:p>
            <a:r>
              <a:rPr lang="ja-JP" altLang="en-US" sz="2600" dirty="0"/>
              <a:t>本研究では，</a:t>
            </a:r>
            <a:r>
              <a:rPr lang="en-US" altLang="ja-JP" sz="2600" dirty="0"/>
              <a:t>’inconsistent change’ </a:t>
            </a:r>
            <a:r>
              <a:rPr lang="ja-JP" altLang="en-US" sz="2600" dirty="0"/>
              <a:t>と </a:t>
            </a:r>
            <a:r>
              <a:rPr lang="en-US" altLang="ja-JP" sz="2600" dirty="0"/>
              <a:t>’consistent’ </a:t>
            </a:r>
            <a:r>
              <a:rPr lang="ja-JP" altLang="en-US" sz="2600" dirty="0"/>
              <a:t>を含めたいくつかの</a:t>
            </a:r>
            <a:r>
              <a:rPr lang="ja-JP" altLang="en-US" sz="2200" dirty="0"/>
              <a:t>修正ありの場合のコードクローンを分類しました．</a:t>
            </a:r>
            <a:endParaRPr lang="en-US" altLang="ja-JP" sz="2600" dirty="0"/>
          </a:p>
          <a:p>
            <a:endParaRPr lang="en-US" altLang="ja-JP" sz="2600" dirty="0"/>
          </a:p>
        </p:txBody>
      </p:sp>
      <p:sp>
        <p:nvSpPr>
          <p:cNvPr id="4" name="スライド番号プレースホルダー 3">
            <a:extLst>
              <a:ext uri="{FF2B5EF4-FFF2-40B4-BE49-F238E27FC236}">
                <a16:creationId xmlns:a16="http://schemas.microsoft.com/office/drawing/2014/main" id="{4827110A-A841-DC65-55EF-F5F3D27BB843}"/>
              </a:ext>
            </a:extLst>
          </p:cNvPr>
          <p:cNvSpPr>
            <a:spLocks noGrp="1"/>
          </p:cNvSpPr>
          <p:nvPr>
            <p:ph type="sldNum" sz="quarter" idx="10"/>
          </p:nvPr>
        </p:nvSpPr>
        <p:spPr/>
        <p:txBody>
          <a:bodyPr/>
          <a:lstStyle/>
          <a:p>
            <a:fld id="{D9B7D377-803A-4C4C-B4B2-C4FB5AEF9049}" type="slidenum">
              <a:rPr kumimoji="1" lang="ja-JP" altLang="en-US" smtClean="0"/>
              <a:t>93</a:t>
            </a:fld>
            <a:endParaRPr kumimoji="1" lang="ja-JP" altLang="en-US"/>
          </a:p>
        </p:txBody>
      </p:sp>
      <p:sp>
        <p:nvSpPr>
          <p:cNvPr id="5" name="日付プレースホルダー 4">
            <a:extLst>
              <a:ext uri="{FF2B5EF4-FFF2-40B4-BE49-F238E27FC236}">
                <a16:creationId xmlns:a16="http://schemas.microsoft.com/office/drawing/2014/main" id="{09EBB0C5-CED8-364F-8D90-F5D8F404BDDD}"/>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216248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26214-E3C1-21B4-9D76-DA18FAF926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39B57C-CE25-BCEC-3153-F0055ABBE2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FAE1D2-AA20-ABAA-E294-4503C9BAF1A4}"/>
              </a:ext>
            </a:extLst>
          </p:cNvPr>
          <p:cNvSpPr>
            <a:spLocks noGrp="1"/>
          </p:cNvSpPr>
          <p:nvPr>
            <p:ph type="body" idx="1"/>
          </p:nvPr>
        </p:nvSpPr>
        <p:spPr/>
        <p:txBody>
          <a:bodyPr/>
          <a:lstStyle/>
          <a:p>
            <a:r>
              <a:rPr kumimoji="1" lang="en-US" altLang="ja-JP" dirty="0"/>
              <a:t>Next, I will introduce a usage example of Clone Notifier.</a:t>
            </a:r>
            <a:endParaRPr lang="en-US" altLang="ja-JP" sz="1300" dirty="0"/>
          </a:p>
          <a:p>
            <a:pPr defTabSz="990393">
              <a:defRPr/>
            </a:pPr>
            <a:r>
              <a:rPr lang="en-US" altLang="ja-JP" sz="1300" dirty="0"/>
              <a:t>Clone Notifier sends a summary of the results via e-mail after the execution.</a:t>
            </a:r>
          </a:p>
          <a:p>
            <a:pPr defTabSz="990393">
              <a:defRPr/>
            </a:pPr>
            <a:endParaRPr lang="en-US" altLang="ja-JP" sz="1300" dirty="0"/>
          </a:p>
          <a:p>
            <a:pPr defTabSz="990393">
              <a:defRPr/>
            </a:pPr>
            <a:r>
              <a:rPr lang="ja-JP" altLang="en-US" sz="1300" dirty="0"/>
              <a:t>ここから，</a:t>
            </a:r>
            <a:r>
              <a:rPr lang="en-US" altLang="ja-JP" sz="1300" dirty="0"/>
              <a:t>Clone Notifier</a:t>
            </a:r>
            <a:r>
              <a:rPr lang="ja-JP" altLang="en-US" sz="1300" dirty="0"/>
              <a:t>の使い方について説明します</a:t>
            </a:r>
            <a:endParaRPr lang="en-US" altLang="ja-JP" sz="1300" dirty="0"/>
          </a:p>
          <a:p>
            <a:pPr defTabSz="990393">
              <a:defRPr/>
            </a:pPr>
            <a:r>
              <a:rPr lang="en-US" altLang="ja-JP" sz="1300" dirty="0"/>
              <a:t>Clone Notifier</a:t>
            </a:r>
            <a:r>
              <a:rPr lang="ja-JP" altLang="en-US" sz="1300" dirty="0"/>
              <a:t>の実行が終わると，</a:t>
            </a:r>
            <a:r>
              <a:rPr lang="en-US" altLang="ja-JP" sz="1300" dirty="0"/>
              <a:t>Clone Notifier </a:t>
            </a:r>
            <a:r>
              <a:rPr lang="ja-JP" altLang="en-US" sz="1300" dirty="0"/>
              <a:t>は結果の概要が書かれたメールを送ります．</a:t>
            </a:r>
            <a:endParaRPr lang="en-US" altLang="ja-JP" sz="1300" dirty="0"/>
          </a:p>
          <a:p>
            <a:endParaRPr lang="en-US" altLang="ja-JP" sz="1300" dirty="0"/>
          </a:p>
          <a:p>
            <a:pPr defTabSz="990393">
              <a:defRPr/>
            </a:pPr>
            <a:endParaRPr lang="en-US" altLang="ja-JP" sz="1300" dirty="0"/>
          </a:p>
        </p:txBody>
      </p:sp>
      <p:sp>
        <p:nvSpPr>
          <p:cNvPr id="4" name="スライド番号プレースホルダー 3">
            <a:extLst>
              <a:ext uri="{FF2B5EF4-FFF2-40B4-BE49-F238E27FC236}">
                <a16:creationId xmlns:a16="http://schemas.microsoft.com/office/drawing/2014/main" id="{CD098190-6EE0-177A-4970-847C5C0B664A}"/>
              </a:ext>
            </a:extLst>
          </p:cNvPr>
          <p:cNvSpPr>
            <a:spLocks noGrp="1"/>
          </p:cNvSpPr>
          <p:nvPr>
            <p:ph type="sldNum" sz="quarter" idx="10"/>
          </p:nvPr>
        </p:nvSpPr>
        <p:spPr/>
        <p:txBody>
          <a:bodyPr/>
          <a:lstStyle/>
          <a:p>
            <a:fld id="{D9B7D377-803A-4C4C-B4B2-C4FB5AEF9049}" type="slidenum">
              <a:rPr kumimoji="1" lang="ja-JP" altLang="en-US" smtClean="0"/>
              <a:t>94</a:t>
            </a:fld>
            <a:endParaRPr kumimoji="1" lang="ja-JP" altLang="en-US"/>
          </a:p>
        </p:txBody>
      </p:sp>
      <p:sp>
        <p:nvSpPr>
          <p:cNvPr id="5" name="日付プレースホルダー 4">
            <a:extLst>
              <a:ext uri="{FF2B5EF4-FFF2-40B4-BE49-F238E27FC236}">
                <a16:creationId xmlns:a16="http://schemas.microsoft.com/office/drawing/2014/main" id="{F439931D-3510-45E6-5C22-3A22CD2F31E2}"/>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360094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1F13-E4FD-5B06-6778-EBE843B525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F14050-1D5F-4AA0-6CB8-7620001BA9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15EACE6-9138-9167-C64B-9C375DEB9AC0}"/>
              </a:ext>
            </a:extLst>
          </p:cNvPr>
          <p:cNvSpPr>
            <a:spLocks noGrp="1"/>
          </p:cNvSpPr>
          <p:nvPr>
            <p:ph type="body" idx="1"/>
          </p:nvPr>
        </p:nvSpPr>
        <p:spPr/>
        <p:txBody>
          <a:bodyPr/>
          <a:lstStyle/>
          <a:p>
            <a:r>
              <a:rPr lang="en-US" altLang="ja-JP" sz="1300" dirty="0"/>
              <a:t>In this email, developers can see that one changed clone set has been identified by Clone Notifier.</a:t>
            </a:r>
          </a:p>
          <a:p>
            <a:r>
              <a:rPr lang="en-US" altLang="ja-JP" sz="1300" dirty="0"/>
              <a:t>They can check the detailed information of this clone set by clicking the URL in the email.</a:t>
            </a:r>
          </a:p>
          <a:p>
            <a:pPr defTabSz="990393">
              <a:defRPr/>
            </a:pPr>
            <a:endParaRPr lang="en-US" altLang="ja-JP" sz="1300" dirty="0"/>
          </a:p>
          <a:p>
            <a:pPr defTabSz="990393">
              <a:defRPr/>
            </a:pPr>
            <a:r>
              <a:rPr lang="ja-JP" altLang="en-US" sz="1300" dirty="0"/>
              <a:t>このメールによると，</a:t>
            </a:r>
            <a:r>
              <a:rPr lang="en-US" altLang="ja-JP" sz="1300" dirty="0"/>
              <a:t>1</a:t>
            </a:r>
            <a:r>
              <a:rPr lang="ja-JP" altLang="en-US" sz="1300" dirty="0"/>
              <a:t>つの </a:t>
            </a:r>
            <a:r>
              <a:rPr lang="en-US" altLang="ja-JP" sz="1300" dirty="0"/>
              <a:t>inconsistent changed clone set </a:t>
            </a:r>
            <a:r>
              <a:rPr lang="ja-JP" altLang="en-US" sz="1300" dirty="0"/>
              <a:t>が検出されています．</a:t>
            </a:r>
            <a:endParaRPr lang="en-US" altLang="ja-JP" sz="1300" dirty="0"/>
          </a:p>
          <a:p>
            <a:pPr defTabSz="990393">
              <a:defRPr/>
            </a:pPr>
            <a:r>
              <a:rPr lang="ja-JP" altLang="en-US" sz="1300" dirty="0"/>
              <a:t>コードクローンに欠陥が残っていないかを調査するために，メールに書かれている</a:t>
            </a:r>
            <a:r>
              <a:rPr lang="en-US" altLang="ja-JP" sz="1300" dirty="0"/>
              <a:t>URL</a:t>
            </a:r>
            <a:r>
              <a:rPr lang="ja-JP" altLang="en-US" sz="1300" dirty="0"/>
              <a:t>にアクセスして結果を確認します．</a:t>
            </a:r>
            <a:endParaRPr lang="en-US" altLang="ja-JP" sz="1300" dirty="0"/>
          </a:p>
          <a:p>
            <a:endParaRPr kumimoji="1" lang="ja-JP" altLang="en-US" dirty="0"/>
          </a:p>
        </p:txBody>
      </p:sp>
      <p:sp>
        <p:nvSpPr>
          <p:cNvPr id="4" name="スライド番号プレースホルダー 3">
            <a:extLst>
              <a:ext uri="{FF2B5EF4-FFF2-40B4-BE49-F238E27FC236}">
                <a16:creationId xmlns:a16="http://schemas.microsoft.com/office/drawing/2014/main" id="{226BE9EB-9CCA-B030-31D1-02AAC4C01180}"/>
              </a:ext>
            </a:extLst>
          </p:cNvPr>
          <p:cNvSpPr>
            <a:spLocks noGrp="1"/>
          </p:cNvSpPr>
          <p:nvPr>
            <p:ph type="sldNum" sz="quarter" idx="10"/>
          </p:nvPr>
        </p:nvSpPr>
        <p:spPr/>
        <p:txBody>
          <a:bodyPr/>
          <a:lstStyle/>
          <a:p>
            <a:fld id="{D9B7D377-803A-4C4C-B4B2-C4FB5AEF9049}" type="slidenum">
              <a:rPr kumimoji="1" lang="ja-JP" altLang="en-US" smtClean="0"/>
              <a:t>95</a:t>
            </a:fld>
            <a:endParaRPr kumimoji="1" lang="ja-JP" altLang="en-US"/>
          </a:p>
        </p:txBody>
      </p:sp>
      <p:sp>
        <p:nvSpPr>
          <p:cNvPr id="5" name="日付プレースホルダー 4">
            <a:extLst>
              <a:ext uri="{FF2B5EF4-FFF2-40B4-BE49-F238E27FC236}">
                <a16:creationId xmlns:a16="http://schemas.microsoft.com/office/drawing/2014/main" id="{AC0C3888-CC90-C8F3-D654-600BE8C120A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6953258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D35E-8461-4C4B-0E9D-DEF10E6BD4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1B8040-E9FC-128A-3B39-8C9FB19FF2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F66311-B448-D632-4F8A-872E49CB68AD}"/>
              </a:ext>
            </a:extLst>
          </p:cNvPr>
          <p:cNvSpPr>
            <a:spLocks noGrp="1"/>
          </p:cNvSpPr>
          <p:nvPr>
            <p:ph type="body" idx="1"/>
          </p:nvPr>
        </p:nvSpPr>
        <p:spPr/>
        <p:txBody>
          <a:bodyPr/>
          <a:lstStyle/>
          <a:p>
            <a:pPr defTabSz="990393">
              <a:defRPr/>
            </a:pPr>
            <a:r>
              <a:rPr lang="en-US" altLang="ja-JP" sz="1300" dirty="0"/>
              <a:t>After clicking the URL, the home page will open on the browser.</a:t>
            </a:r>
          </a:p>
          <a:p>
            <a:pPr defTabSz="990393">
              <a:defRPr/>
            </a:pPr>
            <a:r>
              <a:rPr lang="en-US" altLang="ja-JP" sz="1300" dirty="0"/>
              <a:t>Developers can check the overview of changed code clones on this page.</a:t>
            </a:r>
          </a:p>
          <a:p>
            <a:pPr defTabSz="990393">
              <a:defRPr/>
            </a:pPr>
            <a:r>
              <a:rPr lang="en-US" altLang="ja-JP" sz="1300" dirty="0"/>
              <a:t>If they click on the changed clone</a:t>
            </a:r>
            <a:r>
              <a:rPr lang="ja-JP" altLang="en-US" sz="1300" dirty="0"/>
              <a:t> </a:t>
            </a:r>
            <a:r>
              <a:rPr lang="en-US" altLang="ja-JP" sz="1300" dirty="0"/>
              <a:t>sets, they can check the detailed information of the clone sets with the category.</a:t>
            </a:r>
          </a:p>
          <a:p>
            <a:pPr defTabSz="990393">
              <a:defRPr/>
            </a:pPr>
            <a:endParaRPr lang="en-US" altLang="ja-JP" sz="1300" dirty="0"/>
          </a:p>
          <a:p>
            <a:pPr defTabSz="990393">
              <a:defRPr/>
            </a:pPr>
            <a:r>
              <a:rPr lang="en-US" altLang="ja-JP" sz="1300" dirty="0"/>
              <a:t>URL</a:t>
            </a:r>
            <a:r>
              <a:rPr lang="ja-JP" altLang="en-US" sz="1300" dirty="0"/>
              <a:t>にアクセスすると，ブラウザ上にホームページが表示されます．</a:t>
            </a:r>
            <a:endParaRPr lang="en-US" altLang="ja-JP" sz="1300" dirty="0"/>
          </a:p>
          <a:p>
            <a:pPr defTabSz="990393">
              <a:defRPr/>
            </a:pPr>
            <a:r>
              <a:rPr lang="ja-JP" altLang="en-US" sz="1300" dirty="0"/>
              <a:t>このページでは，コードクローンの変更情報の概要を確認できます．</a:t>
            </a:r>
            <a:endParaRPr lang="en-US" altLang="ja-JP" sz="1300" dirty="0"/>
          </a:p>
          <a:p>
            <a:pPr defTabSz="990393">
              <a:defRPr/>
            </a:pPr>
            <a:r>
              <a:rPr lang="ja-JP" altLang="en-US" sz="1300" dirty="0"/>
              <a:t>クローンセットのカテゴリをクリックして，そのカテゴリの詳細情報を確認できます．</a:t>
            </a:r>
            <a:endParaRPr lang="en-US" altLang="ja-JP" sz="1300" dirty="0"/>
          </a:p>
          <a:p>
            <a:pPr defTabSz="990393">
              <a:defRPr/>
            </a:pPr>
            <a:endParaRPr lang="en-US" altLang="ja-JP" sz="1300" dirty="0"/>
          </a:p>
        </p:txBody>
      </p:sp>
      <p:sp>
        <p:nvSpPr>
          <p:cNvPr id="4" name="スライド番号プレースホルダー 3">
            <a:extLst>
              <a:ext uri="{FF2B5EF4-FFF2-40B4-BE49-F238E27FC236}">
                <a16:creationId xmlns:a16="http://schemas.microsoft.com/office/drawing/2014/main" id="{1B6E5F77-AB01-FF29-D83C-2538B9CFAFEB}"/>
              </a:ext>
            </a:extLst>
          </p:cNvPr>
          <p:cNvSpPr>
            <a:spLocks noGrp="1"/>
          </p:cNvSpPr>
          <p:nvPr>
            <p:ph type="sldNum" sz="quarter" idx="10"/>
          </p:nvPr>
        </p:nvSpPr>
        <p:spPr/>
        <p:txBody>
          <a:bodyPr/>
          <a:lstStyle/>
          <a:p>
            <a:fld id="{B32E237C-FF43-4902-ABC5-68AE6ECB9EF2}" type="slidenum">
              <a:rPr kumimoji="1" lang="ja-JP" altLang="en-US" smtClean="0"/>
              <a:t>96</a:t>
            </a:fld>
            <a:endParaRPr kumimoji="1" lang="ja-JP" altLang="en-US"/>
          </a:p>
        </p:txBody>
      </p:sp>
      <p:sp>
        <p:nvSpPr>
          <p:cNvPr id="5" name="日付プレースホルダー 4">
            <a:extLst>
              <a:ext uri="{FF2B5EF4-FFF2-40B4-BE49-F238E27FC236}">
                <a16:creationId xmlns:a16="http://schemas.microsoft.com/office/drawing/2014/main" id="{B38506D2-601A-5087-F633-176CDD89AAD3}"/>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46762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3B8DB-1E13-9491-0208-FE364BA6B9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89F2CB-5F6E-4443-13D8-42F8BBDEC5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7C5C5D0-8EF4-0190-4DDC-2AA397B0E524}"/>
              </a:ext>
            </a:extLst>
          </p:cNvPr>
          <p:cNvSpPr>
            <a:spLocks noGrp="1"/>
          </p:cNvSpPr>
          <p:nvPr>
            <p:ph type="body" idx="1"/>
          </p:nvPr>
        </p:nvSpPr>
        <p:spPr/>
        <p:txBody>
          <a:bodyPr/>
          <a:lstStyle/>
          <a:p>
            <a:pPr defTabSz="990393">
              <a:defRPr/>
            </a:pPr>
            <a:r>
              <a:rPr lang="en-US" altLang="ja-JP" sz="1300" dirty="0"/>
              <a:t>The clone set list page will appear, developers can check the detailed information in clone sets with this page. </a:t>
            </a:r>
          </a:p>
          <a:p>
            <a:pPr defTabSz="990393">
              <a:defRPr/>
            </a:pPr>
            <a:r>
              <a:rPr lang="en-US" altLang="ja-JP" sz="1300" dirty="0"/>
              <a:t>In other words, they can check some pieces of information on this page.</a:t>
            </a:r>
          </a:p>
          <a:p>
            <a:pPr defTabSz="990393">
              <a:defRPr/>
            </a:pPr>
            <a:r>
              <a:rPr lang="en-US" altLang="ja-JP" sz="1300" dirty="0"/>
              <a:t>The information is code clone ID, categories of code clones, information of files that contain code clones, and the location of code clones in the files. They can also check the detailed information of the changed clone set with a label. </a:t>
            </a:r>
          </a:p>
          <a:p>
            <a:pPr defTabSz="990393">
              <a:defRPr/>
            </a:pPr>
            <a:r>
              <a:rPr lang="en-US" altLang="ja-JP" sz="1300" dirty="0"/>
              <a:t>On this page, the inconsistent label was assigned to clone set 0 because this clone set contains one modified code clone and two stable code clones.  </a:t>
            </a:r>
          </a:p>
          <a:p>
            <a:pPr defTabSz="990393">
              <a:defRPr/>
            </a:pPr>
            <a:r>
              <a:rPr lang="en-US" altLang="ja-JP" sz="1300" dirty="0"/>
              <a:t>Developers can confirm the modifications that were applied to the modified clone by clicking on the code clone ID.</a:t>
            </a:r>
          </a:p>
          <a:p>
            <a:pPr defTabSz="990393">
              <a:defRPr/>
            </a:pPr>
            <a:endParaRPr lang="en-US" altLang="ja-JP" sz="1300" dirty="0"/>
          </a:p>
          <a:p>
            <a:pPr defTabSz="990393">
              <a:defRPr/>
            </a:pPr>
            <a:r>
              <a:rPr lang="ja-JP" altLang="en-US" sz="1300" dirty="0"/>
              <a:t>クローンセットページでは，クローンセットごとに，コードクローンの変更情報を見ることができます．</a:t>
            </a:r>
            <a:endParaRPr lang="en-US" altLang="ja-JP" sz="1300" dirty="0"/>
          </a:p>
          <a:p>
            <a:pPr defTabSz="990393">
              <a:defRPr/>
            </a:pPr>
            <a:r>
              <a:rPr lang="ja-JP" altLang="en-US" sz="1300" dirty="0"/>
              <a:t>その情報とは，そのコードクローンが，変更されているか，どのファイルに含まれているか，ソースコード中の何行目にあるか，です．</a:t>
            </a:r>
            <a:endParaRPr lang="en-US" altLang="ja-JP" sz="1300" dirty="0"/>
          </a:p>
          <a:p>
            <a:pPr defTabSz="990393">
              <a:defRPr/>
            </a:pPr>
            <a:r>
              <a:rPr lang="ja-JP" altLang="en-US" sz="1300" dirty="0"/>
              <a:t>さらに詳しく，どのような変更が行われたかを直に確認したい場合は，コードクローン</a:t>
            </a:r>
            <a:r>
              <a:rPr lang="en-US" altLang="ja-JP" sz="1300" dirty="0"/>
              <a:t>ID</a:t>
            </a:r>
            <a:r>
              <a:rPr lang="ja-JP" altLang="en-US" sz="1300" dirty="0"/>
              <a:t>をクリックします．</a:t>
            </a:r>
          </a:p>
          <a:p>
            <a:pPr defTabSz="990393">
              <a:defRPr/>
            </a:pPr>
            <a:endParaRPr lang="en-US" altLang="ja-JP" sz="1300" dirty="0"/>
          </a:p>
          <a:p>
            <a:r>
              <a:rPr lang="ja-JP" altLang="en-US" sz="1300" dirty="0"/>
              <a:t>・ホームページからアクセスした先では，クローンセットの詳細を確認できる</a:t>
            </a:r>
            <a:endParaRPr lang="en-US" altLang="ja-JP" sz="1300" dirty="0"/>
          </a:p>
          <a:p>
            <a:r>
              <a:rPr lang="ja-JP" altLang="en-US" sz="1300" dirty="0"/>
              <a:t>・書くクローンセットのコードクローン情報（修正有無，場所）が書かれている</a:t>
            </a:r>
            <a:endParaRPr lang="en-US" altLang="ja-JP" sz="1300" dirty="0"/>
          </a:p>
          <a:p>
            <a:r>
              <a:rPr lang="ja-JP" altLang="en-US" sz="1300" dirty="0"/>
              <a:t>・コードクローン</a:t>
            </a:r>
            <a:r>
              <a:rPr lang="en-US" altLang="ja-JP" sz="1300" dirty="0"/>
              <a:t>ID</a:t>
            </a:r>
            <a:r>
              <a:rPr lang="ja-JP" altLang="en-US" sz="1300" dirty="0"/>
              <a:t>をクリックしたら，そのコードクローンのソースコードを確認できる</a:t>
            </a:r>
            <a:endParaRPr lang="en-US" altLang="ja-JP" sz="1300" dirty="0"/>
          </a:p>
          <a:p>
            <a:endParaRPr lang="ja-JP" altLang="en-US" sz="1300" dirty="0"/>
          </a:p>
        </p:txBody>
      </p:sp>
      <p:sp>
        <p:nvSpPr>
          <p:cNvPr id="4" name="スライド番号プレースホルダー 3">
            <a:extLst>
              <a:ext uri="{FF2B5EF4-FFF2-40B4-BE49-F238E27FC236}">
                <a16:creationId xmlns:a16="http://schemas.microsoft.com/office/drawing/2014/main" id="{14698E27-1F36-83C5-A3F0-CF6AE21EBB34}"/>
              </a:ext>
            </a:extLst>
          </p:cNvPr>
          <p:cNvSpPr>
            <a:spLocks noGrp="1"/>
          </p:cNvSpPr>
          <p:nvPr>
            <p:ph type="sldNum" sz="quarter" idx="10"/>
          </p:nvPr>
        </p:nvSpPr>
        <p:spPr/>
        <p:txBody>
          <a:bodyPr/>
          <a:lstStyle/>
          <a:p>
            <a:fld id="{B32E237C-FF43-4902-ABC5-68AE6ECB9EF2}" type="slidenum">
              <a:rPr kumimoji="1" lang="ja-JP" altLang="en-US" smtClean="0"/>
              <a:t>97</a:t>
            </a:fld>
            <a:endParaRPr kumimoji="1" lang="ja-JP" altLang="en-US"/>
          </a:p>
        </p:txBody>
      </p:sp>
      <p:sp>
        <p:nvSpPr>
          <p:cNvPr id="5" name="日付プレースホルダー 4">
            <a:extLst>
              <a:ext uri="{FF2B5EF4-FFF2-40B4-BE49-F238E27FC236}">
                <a16:creationId xmlns:a16="http://schemas.microsoft.com/office/drawing/2014/main" id="{0BA8529D-269E-6917-90F1-95264BB0291C}"/>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6107374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A694D-851A-7E8F-D1B4-FFDD70490C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E108A3-6272-6447-E766-72AF1FB75B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FCF4A8-82BF-2CD4-3E27-CEC07A1B6FBE}"/>
              </a:ext>
            </a:extLst>
          </p:cNvPr>
          <p:cNvSpPr>
            <a:spLocks noGrp="1"/>
          </p:cNvSpPr>
          <p:nvPr>
            <p:ph type="body" idx="1"/>
          </p:nvPr>
        </p:nvSpPr>
        <p:spPr/>
        <p:txBody>
          <a:bodyPr/>
          <a:lstStyle/>
          <a:p>
            <a:r>
              <a:rPr lang="en-US" altLang="ja-JP" sz="1300" dirty="0"/>
              <a:t>After clicking on the code clone ID, the source code page will appear.</a:t>
            </a:r>
          </a:p>
          <a:p>
            <a:r>
              <a:rPr lang="en-US" altLang="ja-JP" sz="1300" dirty="0"/>
              <a:t>This page shows the source code that contains the code clone.</a:t>
            </a:r>
          </a:p>
          <a:p>
            <a:r>
              <a:rPr lang="en-US" altLang="ja-JP" sz="1300" dirty="0"/>
              <a:t>The changes between the two versions are displayed in a diff format.</a:t>
            </a:r>
          </a:p>
          <a:p>
            <a:r>
              <a:rPr lang="en-US" altLang="ja-JP" sz="1300" dirty="0"/>
              <a:t>Before modifying stable code clones in the clone sets with inconsistent labels, it is highly recommended to compare the stable and the modified code clones because inconsistent modifications to these clone sets might be applied on purpose. </a:t>
            </a:r>
          </a:p>
          <a:p>
            <a:r>
              <a:rPr lang="en-US" altLang="ja-JP" sz="1300" dirty="0"/>
              <a:t>In the case of clone set 0, a conditional branch was deleted and the conditional statement was negatively changed to the modified code clone. Moreover, the conditional branch in the stable code clone is similar to the deleted parts in the  modified code clone. Therefore, developers can confirm the same modification of the modified code clone should be applied to the stable code clones in clone set 0 with Clone Notifier.</a:t>
            </a:r>
          </a:p>
          <a:p>
            <a:pPr defTabSz="990393">
              <a:defRPr/>
            </a:pPr>
            <a:endParaRPr lang="en-US" altLang="ja-JP" sz="1300" dirty="0"/>
          </a:p>
          <a:p>
            <a:pPr defTabSz="990393">
              <a:defRPr/>
            </a:pPr>
            <a:r>
              <a:rPr lang="ja-JP" altLang="en-US" sz="1300" dirty="0"/>
              <a:t>ソースコードページでは，ソースコード中のコードクローンがある箇所を表示します．もし，変更が加えられていたら，変更部分に色がつきます．</a:t>
            </a:r>
            <a:br>
              <a:rPr lang="ja-JP" altLang="en-US" sz="1300" dirty="0"/>
            </a:br>
            <a:r>
              <a:rPr lang="en-US" altLang="ja-JP" sz="1300" dirty="0"/>
              <a:t>stable code clone </a:t>
            </a:r>
            <a:r>
              <a:rPr lang="ja-JP" altLang="en-US" sz="1300" dirty="0"/>
              <a:t>に修正を加える前に，</a:t>
            </a:r>
            <a:r>
              <a:rPr lang="en-US" altLang="ja-JP" sz="1300" dirty="0"/>
              <a:t>stable code clone </a:t>
            </a:r>
            <a:r>
              <a:rPr lang="ja-JP" altLang="en-US" sz="1300" dirty="0"/>
              <a:t>と，</a:t>
            </a:r>
            <a:r>
              <a:rPr lang="en-US" altLang="ja-JP" sz="1300" dirty="0"/>
              <a:t>modified code clone </a:t>
            </a:r>
            <a:r>
              <a:rPr lang="ja-JP" altLang="en-US" sz="1300" dirty="0"/>
              <a:t>を同時に表示して見比べることをお勧めします．その理由は，意図的に変更を加えていないかもしれないからです．この例では， </a:t>
            </a:r>
            <a:r>
              <a:rPr lang="en-US" altLang="ja-JP" sz="1300" dirty="0"/>
              <a:t>modified code clone </a:t>
            </a:r>
            <a:r>
              <a:rPr lang="ja-JP" altLang="en-US" sz="1300" dirty="0"/>
              <a:t>は，条件分岐が削除され，条件文を否定形に変更されています．</a:t>
            </a:r>
            <a:r>
              <a:rPr lang="en-US" altLang="ja-JP" sz="1300" dirty="0"/>
              <a:t>stable code clone </a:t>
            </a:r>
            <a:r>
              <a:rPr lang="ja-JP" altLang="en-US" sz="1300" dirty="0"/>
              <a:t>の条件分岐は， </a:t>
            </a:r>
            <a:r>
              <a:rPr lang="en-US" altLang="ja-JP" sz="1300" dirty="0"/>
              <a:t>modified code clone </a:t>
            </a:r>
            <a:r>
              <a:rPr lang="ja-JP" altLang="en-US" sz="1300" dirty="0"/>
              <a:t>で削除された部分とほとんど一致します．そのため，</a:t>
            </a:r>
            <a:r>
              <a:rPr lang="en-US" altLang="ja-JP" sz="1300" dirty="0"/>
              <a:t>modified code clone </a:t>
            </a:r>
            <a:r>
              <a:rPr lang="ja-JP" altLang="en-US" sz="1300" dirty="0"/>
              <a:t>と同じような修正を行う必要があります．</a:t>
            </a:r>
          </a:p>
          <a:p>
            <a:endParaRPr kumimoji="1" lang="en-US" altLang="ja-JP" dirty="0"/>
          </a:p>
          <a:p>
            <a:r>
              <a:rPr kumimoji="1" lang="ja-JP" altLang="en-US" dirty="0"/>
              <a:t>・同時修正されていなかった例を確認できる</a:t>
            </a:r>
            <a:endParaRPr kumimoji="1" lang="en-US" altLang="ja-JP" dirty="0"/>
          </a:p>
          <a:p>
            <a:r>
              <a:rPr kumimoji="1" lang="ja-JP" altLang="en-US" dirty="0"/>
              <a:t>・これは，片方のみリファクタリングされていて，一方がリファクタリングされていなかった</a:t>
            </a:r>
            <a:endParaRPr kumimoji="1" lang="en-US" altLang="ja-JP" dirty="0"/>
          </a:p>
          <a:p>
            <a:r>
              <a:rPr kumimoji="1" lang="ja-JP" altLang="en-US" dirty="0"/>
              <a:t>・後から混乱しないように？コードクローンもリファクタリングしたほうがいい</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6A4A492B-6276-E6A0-6D62-21D9A11E6D16}"/>
              </a:ext>
            </a:extLst>
          </p:cNvPr>
          <p:cNvSpPr>
            <a:spLocks noGrp="1"/>
          </p:cNvSpPr>
          <p:nvPr>
            <p:ph type="sldNum" sz="quarter" idx="10"/>
          </p:nvPr>
        </p:nvSpPr>
        <p:spPr/>
        <p:txBody>
          <a:bodyPr/>
          <a:lstStyle/>
          <a:p>
            <a:fld id="{B32E237C-FF43-4902-ABC5-68AE6ECB9EF2}" type="slidenum">
              <a:rPr kumimoji="1" lang="ja-JP" altLang="en-US" smtClean="0"/>
              <a:t>98</a:t>
            </a:fld>
            <a:endParaRPr kumimoji="1" lang="ja-JP" altLang="en-US"/>
          </a:p>
        </p:txBody>
      </p:sp>
      <p:sp>
        <p:nvSpPr>
          <p:cNvPr id="5" name="日付プレースホルダー 4">
            <a:extLst>
              <a:ext uri="{FF2B5EF4-FFF2-40B4-BE49-F238E27FC236}">
                <a16:creationId xmlns:a16="http://schemas.microsoft.com/office/drawing/2014/main" id="{A600972A-2820-25A7-2895-DFAAD38FAA76}"/>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8102130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99</a:t>
            </a:fld>
            <a:endParaRPr kumimoji="1" lang="ja-JP" altLang="en-US"/>
          </a:p>
        </p:txBody>
      </p:sp>
      <p:sp>
        <p:nvSpPr>
          <p:cNvPr id="5" name="日付プレースホルダー 4">
            <a:extLst>
              <a:ext uri="{FF2B5EF4-FFF2-40B4-BE49-F238E27FC236}">
                <a16:creationId xmlns:a16="http://schemas.microsoft.com/office/drawing/2014/main" id="{DE0907C7-2864-79C4-E344-DE53B89CD34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7541067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9698">
              <a:defRPr/>
            </a:pPr>
            <a:r>
              <a:rPr lang="ja-JP" altLang="en-US" dirty="0"/>
              <a:t>最初に，コードクローンについて説明します．</a:t>
            </a:r>
            <a:r>
              <a:rPr lang="ja-JP" altLang="ja-JP" dirty="0"/>
              <a:t>コードクローンとは，ソースコード中に存在する互いに類似した部分を持つコード片のこと</a:t>
            </a:r>
            <a:r>
              <a:rPr lang="ja-JP" altLang="en-US" dirty="0"/>
              <a:t>を指します．また，互いにコードクローンであるコード片の対をクローンペアと呼びます．コードクローンを管理するために，コードクローンを自動で検出する手法が研究されています．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100</a:t>
            </a:fld>
            <a:endParaRPr kumimoji="1" lang="ja-JP" altLang="en-US"/>
          </a:p>
        </p:txBody>
      </p:sp>
      <p:sp>
        <p:nvSpPr>
          <p:cNvPr id="5" name="日付プレースホルダー 4">
            <a:extLst>
              <a:ext uri="{FF2B5EF4-FFF2-40B4-BE49-F238E27FC236}">
                <a16:creationId xmlns:a16="http://schemas.microsoft.com/office/drawing/2014/main" id="{E244F34E-8E72-6843-6C16-E8EE10E2D13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2457277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lt"/>
                <a:ea typeface="+mn-ea"/>
              </a:rPr>
              <a:t>コードクローン検出の中には，ベクトルのクラスタリング手法を用いたコードクローン検出があります．この手法のアルゴリズムについて説明します．</a:t>
            </a:r>
            <a:endParaRPr lang="en-US" altLang="ja-JP" dirty="0">
              <a:latin typeface="+mn-lt"/>
              <a:ea typeface="+mn-ea"/>
            </a:endParaRPr>
          </a:p>
          <a:p>
            <a:r>
              <a:rPr kumimoji="1" lang="ja-JP" altLang="en-US" dirty="0">
                <a:latin typeface="+mn-lt"/>
              </a:rPr>
              <a:t>アルゴリズムは</a:t>
            </a:r>
            <a:r>
              <a:rPr kumimoji="1" lang="en-US" altLang="ja-JP" dirty="0">
                <a:latin typeface="+mn-lt"/>
              </a:rPr>
              <a:t>4</a:t>
            </a:r>
            <a:r>
              <a:rPr kumimoji="1" lang="ja-JP" altLang="en-US" dirty="0">
                <a:latin typeface="+mn-lt"/>
              </a:rPr>
              <a:t>つのステップで構成されており，まずソースコードからコード片リストを生成します．次に，各コード片に対してベクトル化手法を用いて特徴ベクトルを計算します．そして，クラスタリング手法を用いて特徴ベクトルを，近いベクトル同士が同じクラスタになるようにフィルタリングします．最後に，同じクラスタに分類された</a:t>
            </a:r>
            <a:r>
              <a:rPr lang="ja-JP" altLang="en-US" kern="0" dirty="0">
                <a:latin typeface="+mn-ea"/>
              </a:rPr>
              <a:t>ベクトル同士の類似度を計算し，類似度が閾値以上のベクトル対</a:t>
            </a:r>
            <a:r>
              <a:rPr lang="ja-JP" altLang="en-US" dirty="0"/>
              <a:t>をクローンペアとして</a:t>
            </a:r>
            <a:r>
              <a:rPr lang="ja-JP" altLang="ja-JP" dirty="0"/>
              <a:t>検出します</a:t>
            </a:r>
            <a:r>
              <a:rPr lang="ja-JP" altLang="en-US" dirty="0"/>
              <a:t>．</a:t>
            </a:r>
            <a:endParaRPr lang="en-US" altLang="ja-JP" dirty="0"/>
          </a:p>
          <a:p>
            <a:r>
              <a:rPr kumimoji="1" lang="ja-JP" altLang="en-US" dirty="0"/>
              <a:t>本研究ではフィルタリングからクローンペアを検出するまでの処理を類似探索と呼びます．</a:t>
            </a:r>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101</a:t>
            </a:fld>
            <a:endParaRPr kumimoji="1" lang="ja-JP" altLang="en-US"/>
          </a:p>
        </p:txBody>
      </p:sp>
      <p:sp>
        <p:nvSpPr>
          <p:cNvPr id="5" name="日付プレースホルダー 4">
            <a:extLst>
              <a:ext uri="{FF2B5EF4-FFF2-40B4-BE49-F238E27FC236}">
                <a16:creationId xmlns:a16="http://schemas.microsoft.com/office/drawing/2014/main" id="{5AA060E0-1679-8970-EC3D-1E69C5D897A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55468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本論文の構成は</a:t>
            </a:r>
            <a:r>
              <a:rPr kumimoji="1" lang="en-US" altLang="ja-JP" dirty="0"/>
              <a:t>5</a:t>
            </a:r>
            <a:r>
              <a:rPr kumimoji="1" lang="ja-JP" altLang="en-US" dirty="0"/>
              <a:t>章で構成されています．</a:t>
            </a:r>
            <a:endParaRPr kumimoji="1" lang="en-US" altLang="ja-JP" dirty="0"/>
          </a:p>
          <a:p>
            <a:r>
              <a:rPr kumimoji="1" lang="ja-JP" altLang="en-US" dirty="0"/>
              <a:t>本発表では，</a:t>
            </a:r>
            <a:r>
              <a:rPr kumimoji="1" lang="en-US" altLang="ja-JP" dirty="0"/>
              <a:t>2</a:t>
            </a:r>
            <a:r>
              <a:rPr kumimoji="1" lang="ja-JP" altLang="en-US" dirty="0"/>
              <a:t>章を中心に説明し，</a:t>
            </a:r>
            <a:r>
              <a:rPr kumimoji="1" lang="en-US" altLang="ja-JP" dirty="0"/>
              <a:t>3,4</a:t>
            </a:r>
            <a:r>
              <a:rPr kumimoji="1" lang="ja-JP" altLang="en-US" dirty="0"/>
              <a:t>章は時間の都合上，概要の説明にとどめさせていただきます．</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7</a:t>
            </a:fld>
            <a:endParaRPr kumimoji="1" lang="ja-JP" altLang="en-US"/>
          </a:p>
        </p:txBody>
      </p:sp>
      <p:sp>
        <p:nvSpPr>
          <p:cNvPr id="5" name="日付プレースホルダー 4">
            <a:extLst>
              <a:ext uri="{FF2B5EF4-FFF2-40B4-BE49-F238E27FC236}">
                <a16:creationId xmlns:a16="http://schemas.microsoft.com/office/drawing/2014/main" id="{280C9336-14D9-0DBE-F85F-40A2B037E0C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57949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クラスタリングを用いたコードクローン検出ツールの１つである</a:t>
            </a:r>
            <a:r>
              <a:rPr kumimoji="1" lang="en-US" altLang="ja-JP" dirty="0"/>
              <a:t>CCVolti</a:t>
            </a:r>
            <a:r>
              <a:rPr kumimoji="1" lang="ja-JP" altLang="en-US" dirty="0"/>
              <a:t>について説明します．</a:t>
            </a:r>
            <a:endParaRPr kumimoji="1" lang="en-US" altLang="ja-JP" dirty="0"/>
          </a:p>
          <a:p>
            <a:r>
              <a:rPr kumimoji="1" lang="en-US" altLang="ja-JP" dirty="0"/>
              <a:t>CCVolti</a:t>
            </a:r>
            <a:r>
              <a:rPr kumimoji="1" lang="ja-JP" altLang="en-US" dirty="0"/>
              <a:t>は，</a:t>
            </a:r>
            <a:r>
              <a:rPr lang="en-US" altLang="ja-JP" dirty="0"/>
              <a:t>if</a:t>
            </a:r>
            <a:r>
              <a:rPr lang="ja-JP" altLang="en-US" dirty="0"/>
              <a:t>文や</a:t>
            </a:r>
            <a:r>
              <a:rPr lang="en-US" altLang="ja-JP" dirty="0"/>
              <a:t>for </a:t>
            </a:r>
            <a:r>
              <a:rPr lang="ja-JP" altLang="en-US" dirty="0"/>
              <a:t>文，関数などの</a:t>
            </a:r>
            <a:r>
              <a:rPr kumimoji="1" lang="ja-JP" altLang="en-US" dirty="0"/>
              <a:t>コードブロック単位での検出を行います．</a:t>
            </a:r>
            <a:endParaRPr kumimoji="1" lang="en-US" altLang="ja-JP" dirty="0"/>
          </a:p>
          <a:p>
            <a:pPr defTabSz="990292"/>
            <a:r>
              <a:rPr kumimoji="1" lang="ja-JP" altLang="en-US" dirty="0"/>
              <a:t>また，情報検索技術によるベクトル化手法を用いることで，他のツールと比べて</a:t>
            </a:r>
            <a:r>
              <a:rPr lang="ja-JP" altLang="en-US" dirty="0"/>
              <a:t>検出結果の適合率や再現率が高く，</a:t>
            </a:r>
            <a:r>
              <a:rPr kumimoji="1" lang="ja-JP" altLang="en-US" dirty="0"/>
              <a:t>意味的に類似したコードクローンを検出できます．</a:t>
            </a:r>
            <a:endParaRPr kumimoji="1" lang="en-US" altLang="ja-JP" dirty="0"/>
          </a:p>
          <a:p>
            <a:r>
              <a:rPr kumimoji="1" lang="ja-JP" altLang="en-US" dirty="0"/>
              <a:t>そして，クラスタリング手法の</a:t>
            </a:r>
            <a:r>
              <a:rPr kumimoji="1" lang="en-US" altLang="ja-JP" dirty="0"/>
              <a:t>1</a:t>
            </a:r>
            <a:r>
              <a:rPr kumimoji="1" lang="ja-JP" altLang="en-US" dirty="0" err="1"/>
              <a:t>つで</a:t>
            </a:r>
            <a:r>
              <a:rPr kumimoji="1" lang="ja-JP" altLang="en-US" dirty="0"/>
              <a:t>ある</a:t>
            </a:r>
            <a:r>
              <a:rPr lang="en-US" altLang="ja-JP" dirty="0"/>
              <a:t>Cross-Polytope LSH</a:t>
            </a:r>
            <a:r>
              <a:rPr lang="ja-JP" altLang="en-US" dirty="0"/>
              <a:t>を用いてフィルタリングすることにより，</a:t>
            </a:r>
            <a:r>
              <a:rPr kumimoji="1" lang="ja-JP" altLang="en-US" dirty="0"/>
              <a:t>大規模なプロジェクトのコードクローンを高速に検出可能となっています．</a:t>
            </a:r>
            <a:endParaRPr kumimoji="1" lang="en-US" altLang="ja-JP" dirty="0"/>
          </a:p>
          <a:p>
            <a:r>
              <a:rPr lang="ja-JP" altLang="en-US" dirty="0"/>
              <a:t>しかし，</a:t>
            </a:r>
            <a:r>
              <a:rPr lang="en-US" altLang="ja-JP" dirty="0"/>
              <a:t>Cross-Polytope LSH</a:t>
            </a:r>
            <a:r>
              <a:rPr lang="ja-JP" altLang="en-US" dirty="0" err="1"/>
              <a:t>には</a:t>
            </a:r>
            <a:r>
              <a:rPr lang="ja-JP" altLang="en-US" dirty="0"/>
              <a:t>速度と精度がトレードオフという問題点があります．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102</a:t>
            </a:fld>
            <a:endParaRPr kumimoji="1" lang="ja-JP" altLang="en-US"/>
          </a:p>
        </p:txBody>
      </p:sp>
      <p:sp>
        <p:nvSpPr>
          <p:cNvPr id="5" name="日付プレースホルダー 4">
            <a:extLst>
              <a:ext uri="{FF2B5EF4-FFF2-40B4-BE49-F238E27FC236}">
                <a16:creationId xmlns:a16="http://schemas.microsoft.com/office/drawing/2014/main" id="{079A34F6-EC05-72F6-0789-77BED0A2F49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2574379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a:t>
            </a:r>
            <a:r>
              <a:rPr kumimoji="1" lang="en-US" altLang="ja-JP" dirty="0"/>
              <a:t>CCVolti</a:t>
            </a:r>
            <a:r>
              <a:rPr kumimoji="1" lang="ja-JP" altLang="en-US" dirty="0"/>
              <a:t>の類似探索における精度を計測すると，精度が安定していないことが分かりました．</a:t>
            </a:r>
            <a:endParaRPr kumimoji="1" lang="en-US" altLang="ja-JP" dirty="0"/>
          </a:p>
          <a:p>
            <a:r>
              <a:rPr kumimoji="1" lang="ja-JP" altLang="en-US" dirty="0"/>
              <a:t>本発表では，類似探索の精度を再現率と呼びます．</a:t>
            </a:r>
            <a:endParaRPr kumimoji="1" lang="en-US" altLang="ja-JP" dirty="0"/>
          </a:p>
          <a:p>
            <a:r>
              <a:rPr kumimoji="1" lang="ja-JP" altLang="en-US" dirty="0"/>
              <a:t>本研究において，類似探索の再現率とは，</a:t>
            </a:r>
            <a:r>
              <a:rPr lang="ja-JP" altLang="en-US" dirty="0">
                <a:latin typeface="+mn-ea"/>
              </a:rPr>
              <a:t>類似度が閾値以上である全てのベクトル対のうち，</a:t>
            </a:r>
            <a:r>
              <a:rPr lang="en-US" altLang="ja-JP" dirty="0"/>
              <a:t>Cross-Polytope LSH </a:t>
            </a:r>
            <a:r>
              <a:rPr lang="ja-JP" altLang="en-US" dirty="0">
                <a:latin typeface="+mn-ea"/>
              </a:rPr>
              <a:t>で探索できたベクトル対の数の割合とします．</a:t>
            </a:r>
            <a:endParaRPr lang="en-US" altLang="ja-JP" dirty="0">
              <a:latin typeface="+mn-ea"/>
            </a:endParaRPr>
          </a:p>
          <a:p>
            <a:pPr defTabSz="990292"/>
            <a:r>
              <a:rPr lang="en-US" altLang="ja-JP" dirty="0">
                <a:latin typeface="+mn-ea"/>
              </a:rPr>
              <a:t>CCVolti</a:t>
            </a:r>
            <a:r>
              <a:rPr lang="ja-JP" altLang="en-US" dirty="0">
                <a:latin typeface="+mn-ea"/>
              </a:rPr>
              <a:t>の類似探索の再現率は</a:t>
            </a:r>
            <a:r>
              <a:rPr lang="en-US" altLang="ja-JP" dirty="0">
                <a:latin typeface="+mn-ea"/>
              </a:rPr>
              <a:t>0.9~0.99</a:t>
            </a:r>
            <a:r>
              <a:rPr lang="ja-JP" altLang="en-US" dirty="0">
                <a:latin typeface="+mn-ea"/>
              </a:rPr>
              <a:t>となり，全体的に再現率は高いが，低くなる場合もありました．</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103</a:t>
            </a:fld>
            <a:endParaRPr kumimoji="1" lang="ja-JP" altLang="en-US"/>
          </a:p>
        </p:txBody>
      </p:sp>
      <p:sp>
        <p:nvSpPr>
          <p:cNvPr id="5" name="日付プレースホルダー 4">
            <a:extLst>
              <a:ext uri="{FF2B5EF4-FFF2-40B4-BE49-F238E27FC236}">
                <a16:creationId xmlns:a16="http://schemas.microsoft.com/office/drawing/2014/main" id="{015BDE3B-664C-2764-9DD2-3C2AD8B7E55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437585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292"/>
            <a:r>
              <a:rPr kumimoji="1" lang="en-US" altLang="ja-JP" dirty="0"/>
              <a:t>Cross-Polytope LSH</a:t>
            </a:r>
            <a:r>
              <a:rPr kumimoji="1" lang="ja-JP" altLang="en-US" dirty="0"/>
              <a:t>には再現率を調整するためのパラメータが存在します．</a:t>
            </a:r>
            <a:endParaRPr kumimoji="1" lang="en-US" altLang="ja-JP" dirty="0"/>
          </a:p>
          <a:p>
            <a:pPr defTabSz="990292"/>
            <a:r>
              <a:rPr kumimoji="1" lang="ja-JP" altLang="en-US" dirty="0"/>
              <a:t>そこで，クローン検出の用途に応じて，</a:t>
            </a:r>
            <a:r>
              <a:rPr kumimoji="1" lang="en-US" altLang="ja-JP" dirty="0"/>
              <a:t>CCVolti</a:t>
            </a:r>
            <a:r>
              <a:rPr kumimoji="1" lang="ja-JP" altLang="en-US" dirty="0"/>
              <a:t>の利用者が類似探索の再現率を調整できれば良いのではないかと考えました．</a:t>
            </a:r>
            <a:endParaRPr kumimoji="1" lang="en-US" altLang="ja-JP" dirty="0"/>
          </a:p>
          <a:p>
            <a:pPr defTabSz="990292"/>
            <a:r>
              <a:rPr kumimoji="1" lang="ja-JP" altLang="en-US" dirty="0"/>
              <a:t>再現率を調整できると，例えば，リファクタリング支援などに使う利用者は，速度を優先するために低い目標再現率を設定し，再現率が少し低くても高速にクローン検出できます．</a:t>
            </a:r>
            <a:endParaRPr kumimoji="1" lang="en-US" altLang="ja-JP" dirty="0"/>
          </a:p>
          <a:p>
            <a:pPr defTabSz="990292"/>
            <a:r>
              <a:rPr kumimoji="1" lang="ja-JP" altLang="en-US" dirty="0"/>
              <a:t>また，同時修正箇所の検出などに使う利用者は，精度を優先するため，高い目標再現率を設定して，速度が少し遅くても正確にクローン検出できます．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104</a:t>
            </a:fld>
            <a:endParaRPr kumimoji="1" lang="ja-JP" altLang="en-US"/>
          </a:p>
        </p:txBody>
      </p:sp>
      <p:sp>
        <p:nvSpPr>
          <p:cNvPr id="5" name="日付プレースホルダー 4">
            <a:extLst>
              <a:ext uri="{FF2B5EF4-FFF2-40B4-BE49-F238E27FC236}">
                <a16:creationId xmlns:a16="http://schemas.microsoft.com/office/drawing/2014/main" id="{50492BA9-657F-10EE-471B-17F94146556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0850706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研究概要について説明します．</a:t>
            </a:r>
            <a:endParaRPr kumimoji="1" lang="en-US" altLang="ja-JP" dirty="0"/>
          </a:p>
          <a:p>
            <a:r>
              <a:rPr kumimoji="1" lang="en-US" altLang="ja-JP" dirty="0"/>
              <a:t>CCVolti</a:t>
            </a:r>
            <a:r>
              <a:rPr kumimoji="1" lang="ja-JP" altLang="en-US" dirty="0"/>
              <a:t>における問題点は，類似探索の再現率が安定しないことです．</a:t>
            </a:r>
            <a:endParaRPr kumimoji="1" lang="en-US" altLang="ja-JP" dirty="0"/>
          </a:p>
          <a:p>
            <a:r>
              <a:rPr kumimoji="1" lang="ja-JP" altLang="en-US" dirty="0"/>
              <a:t>本研究では，コードクローン検出のための</a:t>
            </a:r>
            <a:r>
              <a:rPr kumimoji="1" lang="en-US" altLang="ja-JP" dirty="0"/>
              <a:t>Cross-Polytope LSH</a:t>
            </a:r>
            <a:r>
              <a:rPr kumimoji="1" lang="ja-JP" altLang="en-US" dirty="0"/>
              <a:t>に与えるパラメータの決定手法を提案します．</a:t>
            </a:r>
            <a:endParaRPr kumimoji="1" lang="en-US" altLang="ja-JP" dirty="0"/>
          </a:p>
          <a:p>
            <a:pPr defTabSz="990292"/>
            <a:r>
              <a:rPr kumimoji="1" lang="ja-JP" altLang="en-US" dirty="0"/>
              <a:t>本手法は学習用プロジェクトのデータを元に，パラメータに関する回帰モデルを作成し，検出時にその回帰モデルを使ってパラメータを決定する手法です．</a:t>
            </a:r>
            <a:endParaRPr kumimoji="1" lang="en-US" altLang="ja-JP" dirty="0"/>
          </a:p>
          <a:p>
            <a:r>
              <a:rPr kumimoji="1" lang="ja-JP" altLang="en-US" dirty="0"/>
              <a:t>このパラメータは，</a:t>
            </a:r>
            <a:r>
              <a:rPr kumimoji="1" lang="en-US" altLang="ja-JP" dirty="0"/>
              <a:t>CCVolti</a:t>
            </a:r>
            <a:r>
              <a:rPr kumimoji="1" lang="ja-JP" altLang="en-US" dirty="0"/>
              <a:t>の利用者が与えた目標再現率を超える再現率となるものに決定します．</a:t>
            </a:r>
            <a:endParaRPr kumimoji="1" lang="en-US" altLang="ja-JP" dirty="0"/>
          </a:p>
          <a:p>
            <a:r>
              <a:rPr kumimoji="1" lang="ja-JP" altLang="en-US" dirty="0"/>
              <a:t>最後に，</a:t>
            </a:r>
            <a:r>
              <a:rPr kumimoji="1" lang="en-US" altLang="ja-JP" dirty="0"/>
              <a:t>20</a:t>
            </a:r>
            <a:r>
              <a:rPr kumimoji="1" lang="ja-JP" altLang="en-US" dirty="0"/>
              <a:t>個のプロジェクトに対して</a:t>
            </a:r>
            <a:r>
              <a:rPr kumimoji="1" lang="en-US" altLang="ja-JP" dirty="0"/>
              <a:t>10</a:t>
            </a:r>
            <a:r>
              <a:rPr kumimoji="1" lang="ja-JP" altLang="en-US" dirty="0"/>
              <a:t>分割交差検証を行い，本手法で決定したパラメータの有効性の評価を行います．</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105</a:t>
            </a:fld>
            <a:endParaRPr kumimoji="1" lang="ja-JP" altLang="en-US"/>
          </a:p>
        </p:txBody>
      </p:sp>
      <p:sp>
        <p:nvSpPr>
          <p:cNvPr id="5" name="日付プレースホルダー 4">
            <a:extLst>
              <a:ext uri="{FF2B5EF4-FFF2-40B4-BE49-F238E27FC236}">
                <a16:creationId xmlns:a16="http://schemas.microsoft.com/office/drawing/2014/main" id="{7121C0E6-1BC3-0A43-BEA1-00D4754A117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0875821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a:t>
            </a:r>
            <a:r>
              <a:rPr kumimoji="1" lang="ja-JP" altLang="en-US" dirty="0"/>
              <a:t>分</a:t>
            </a:r>
            <a:endParaRPr kumimoji="1" lang="en-US" altLang="ja-JP" dirty="0"/>
          </a:p>
          <a:p>
            <a:r>
              <a:rPr kumimoji="1" lang="ja-JP" altLang="en-US" dirty="0"/>
              <a:t>まず，</a:t>
            </a:r>
            <a:r>
              <a:rPr kumimoji="1" lang="en-US" altLang="ja-JP" dirty="0"/>
              <a:t>Cross-Polytope</a:t>
            </a:r>
            <a:r>
              <a:rPr kumimoji="1" lang="en-US" altLang="ja-JP" baseline="0" dirty="0"/>
              <a:t> LSH</a:t>
            </a:r>
            <a:r>
              <a:rPr kumimoji="1" lang="ja-JP" altLang="en-US" baseline="0" dirty="0"/>
              <a:t>について説明します．この手法はハッシュを用いたクラスタリング手法です．</a:t>
            </a:r>
            <a:endParaRPr kumimoji="1" lang="en-US" altLang="ja-JP" baseline="0" dirty="0"/>
          </a:p>
          <a:p>
            <a:r>
              <a:rPr kumimoji="1" lang="ja-JP" altLang="en-US" dirty="0"/>
              <a:t>ハッシュ値が等しい場合，同じクラスタに分類します．</a:t>
            </a:r>
            <a:endParaRPr kumimoji="1" lang="en-US" altLang="ja-JP" dirty="0"/>
          </a:p>
          <a:p>
            <a:r>
              <a:rPr kumimoji="1" lang="ja-JP" altLang="en-US" dirty="0"/>
              <a:t>類似度が高いベクトル同士はハッシュ値が等しい確率が高くなり，類似度が低いベクトル同士はハッシュ地位が異なる確率が高くなるようなアルゴリズムです．</a:t>
            </a:r>
            <a:endParaRPr kumimoji="1" lang="en-US" altLang="ja-JP" dirty="0"/>
          </a:p>
          <a:p>
            <a:r>
              <a:rPr kumimoji="1" lang="en-US" altLang="ja-JP" dirty="0"/>
              <a:t>Cross-Polytope LSH</a:t>
            </a:r>
            <a:r>
              <a:rPr kumimoji="1" lang="ja-JP" altLang="en-US" dirty="0"/>
              <a:t>は他のクラスタリング手法と比べて，衝突確率の調整をパラメータによって容易にできます．</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106</a:t>
            </a:fld>
            <a:endParaRPr kumimoji="1" lang="ja-JP" altLang="en-US"/>
          </a:p>
        </p:txBody>
      </p:sp>
      <p:sp>
        <p:nvSpPr>
          <p:cNvPr id="5" name="日付プレースホルダー 4">
            <a:extLst>
              <a:ext uri="{FF2B5EF4-FFF2-40B4-BE49-F238E27FC236}">
                <a16:creationId xmlns:a16="http://schemas.microsoft.com/office/drawing/2014/main" id="{A06078DD-59AA-06AF-37CF-6A8BBBF7967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5527369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Cross-Polytope LSH</a:t>
            </a:r>
            <a:r>
              <a:rPr kumimoji="1" lang="ja-JP" altLang="en-US" dirty="0"/>
              <a:t>のアルゴリズムについて説明します．</a:t>
            </a:r>
            <a:endParaRPr kumimoji="1" lang="en-US" altLang="ja-JP" dirty="0"/>
          </a:p>
          <a:p>
            <a:r>
              <a:rPr kumimoji="1" lang="ja-JP" altLang="en-US" dirty="0"/>
              <a:t>まず，各ベクトルに対してハッシュ値を求めます．</a:t>
            </a:r>
            <a:endParaRPr kumimoji="1" lang="en-US" altLang="ja-JP" dirty="0"/>
          </a:p>
          <a:p>
            <a:r>
              <a:rPr kumimoji="1" lang="ja-JP" altLang="en-US" dirty="0"/>
              <a:t>ベクトルを正規化し，ランダムな行列をかけてランダム回転を行います．</a:t>
            </a:r>
            <a:endParaRPr kumimoji="1" lang="en-US" altLang="ja-JP" dirty="0"/>
          </a:p>
          <a:p>
            <a:r>
              <a:rPr kumimoji="1" lang="ja-JP" altLang="en-US" dirty="0"/>
              <a:t>ランダム回転されたベクトルが，</a:t>
            </a:r>
            <a:r>
              <a:rPr kumimoji="1" lang="en-US" altLang="ja-JP" baseline="0" dirty="0"/>
              <a:t>T </a:t>
            </a:r>
            <a:r>
              <a:rPr kumimoji="1" lang="ja-JP" altLang="en-US" baseline="0" dirty="0"/>
              <a:t>個に分割された単位球のどの区画に含まれるかをハッシュ値として取得します．</a:t>
            </a:r>
            <a:endParaRPr kumimoji="1" lang="en-US" altLang="ja-JP" baseline="0" dirty="0"/>
          </a:p>
          <a:p>
            <a:r>
              <a:rPr kumimoji="1" lang="ja-JP" altLang="en-US" baseline="0" dirty="0"/>
              <a:t>ランダム行列を</a:t>
            </a:r>
            <a:r>
              <a:rPr kumimoji="1" lang="en-US" altLang="ja-JP" baseline="0" dirty="0"/>
              <a:t>L</a:t>
            </a:r>
            <a:r>
              <a:rPr kumimoji="1" lang="ja-JP" altLang="en-US" baseline="0" dirty="0"/>
              <a:t>種類用意することで，このハッシュ値の計算を</a:t>
            </a:r>
            <a:r>
              <a:rPr kumimoji="1" lang="en-US" altLang="ja-JP" baseline="0" dirty="0"/>
              <a:t>L</a:t>
            </a:r>
            <a:r>
              <a:rPr kumimoji="1" lang="ja-JP" altLang="en-US" baseline="0" dirty="0"/>
              <a:t>パターン行います．</a:t>
            </a:r>
            <a:endParaRPr kumimoji="1" lang="en-US" altLang="ja-JP" baseline="0" dirty="0"/>
          </a:p>
          <a:p>
            <a:r>
              <a:rPr kumimoji="1" lang="en-US" altLang="ja-JP" dirty="0"/>
              <a:t>2</a:t>
            </a:r>
            <a:r>
              <a:rPr kumimoji="1" lang="ja-JP" altLang="en-US" dirty="0" err="1"/>
              <a:t>つの</a:t>
            </a:r>
            <a:r>
              <a:rPr kumimoji="1" lang="ja-JP" altLang="en-US" dirty="0"/>
              <a:t>ベクトルに対して，</a:t>
            </a:r>
            <a:r>
              <a:rPr kumimoji="1" lang="en-US" altLang="ja-JP" dirty="0"/>
              <a:t>L</a:t>
            </a:r>
            <a:r>
              <a:rPr kumimoji="1" lang="ja-JP" altLang="en-US" dirty="0"/>
              <a:t>パターンのどのクラスタリングでも異なるクラスタに分類される場合，その</a:t>
            </a:r>
            <a:r>
              <a:rPr kumimoji="1" lang="en-US" altLang="ja-JP" dirty="0"/>
              <a:t>2</a:t>
            </a:r>
            <a:r>
              <a:rPr kumimoji="1" lang="ja-JP" altLang="en-US" dirty="0" err="1"/>
              <a:t>つの</a:t>
            </a:r>
            <a:r>
              <a:rPr kumimoji="1" lang="ja-JP" altLang="en-US" dirty="0"/>
              <a:t>ベクトルは異なるクラスタに分類されるとします．</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107</a:t>
            </a:fld>
            <a:endParaRPr kumimoji="1" lang="ja-JP" altLang="en-US"/>
          </a:p>
        </p:txBody>
      </p:sp>
      <p:sp>
        <p:nvSpPr>
          <p:cNvPr id="5" name="日付プレースホルダー 4">
            <a:extLst>
              <a:ext uri="{FF2B5EF4-FFF2-40B4-BE49-F238E27FC236}">
                <a16:creationId xmlns:a16="http://schemas.microsoft.com/office/drawing/2014/main" id="{DACA722F-FF59-0919-4175-7071DDABA55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9580654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逆に，</a:t>
            </a:r>
            <a:r>
              <a:rPr kumimoji="1" lang="en-US" altLang="ja-JP" dirty="0"/>
              <a:t>2</a:t>
            </a:r>
            <a:r>
              <a:rPr kumimoji="1" lang="ja-JP" altLang="en-US" dirty="0" err="1"/>
              <a:t>つの</a:t>
            </a:r>
            <a:r>
              <a:rPr kumimoji="1" lang="ja-JP" altLang="en-US" dirty="0"/>
              <a:t>ベクトルに対して，少なくとも</a:t>
            </a:r>
            <a:r>
              <a:rPr kumimoji="1" lang="en-US" altLang="ja-JP" dirty="0"/>
              <a:t>1</a:t>
            </a:r>
            <a:r>
              <a:rPr kumimoji="1" lang="ja-JP" altLang="en-US" dirty="0" err="1"/>
              <a:t>つの</a:t>
            </a:r>
            <a:r>
              <a:rPr kumimoji="1" lang="ja-JP" altLang="en-US" dirty="0"/>
              <a:t>クラスタリングで同じクラスタに分類される場合，その</a:t>
            </a:r>
            <a:r>
              <a:rPr kumimoji="1" lang="en-US" altLang="ja-JP" dirty="0"/>
              <a:t>2</a:t>
            </a:r>
            <a:r>
              <a:rPr kumimoji="1" lang="ja-JP" altLang="en-US" dirty="0" err="1"/>
              <a:t>つの</a:t>
            </a:r>
            <a:r>
              <a:rPr kumimoji="1" lang="ja-JP" altLang="en-US" dirty="0"/>
              <a:t>ベクトルは同じクラスタに分類されるとします．</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108</a:t>
            </a:fld>
            <a:endParaRPr kumimoji="1" lang="ja-JP" altLang="en-US"/>
          </a:p>
        </p:txBody>
      </p:sp>
      <p:sp>
        <p:nvSpPr>
          <p:cNvPr id="5" name="日付プレースホルダー 4">
            <a:extLst>
              <a:ext uri="{FF2B5EF4-FFF2-40B4-BE49-F238E27FC236}">
                <a16:creationId xmlns:a16="http://schemas.microsoft.com/office/drawing/2014/main" id="{9E75AEAD-D72C-3E63-09EB-E02EF052D78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3396746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Cross-Polytope</a:t>
            </a:r>
            <a:r>
              <a:rPr kumimoji="1" lang="ja-JP" altLang="en-US" dirty="0"/>
              <a:t>　</a:t>
            </a:r>
            <a:r>
              <a:rPr kumimoji="1" lang="en-US" altLang="ja-JP" dirty="0"/>
              <a:t>LSH</a:t>
            </a:r>
            <a:r>
              <a:rPr kumimoji="1" lang="ja-JP" altLang="en-US" dirty="0"/>
              <a:t>に与えるパラメータについて説明します．</a:t>
            </a:r>
            <a:endParaRPr kumimoji="1" lang="en-US" altLang="ja-JP" dirty="0"/>
          </a:p>
          <a:p>
            <a:r>
              <a:rPr kumimoji="1" lang="ja-JP" altLang="en-US" dirty="0"/>
              <a:t>閾値デルタに対して</a:t>
            </a:r>
            <a:r>
              <a:rPr kumimoji="1" lang="en-US" altLang="ja-JP" dirty="0"/>
              <a:t>Cross-Polytope</a:t>
            </a:r>
            <a:r>
              <a:rPr kumimoji="1" lang="ja-JP" altLang="en-US" dirty="0"/>
              <a:t>　</a:t>
            </a:r>
            <a:r>
              <a:rPr kumimoji="1" lang="en-US" altLang="ja-JP" dirty="0"/>
              <a:t>LSH</a:t>
            </a:r>
            <a:r>
              <a:rPr kumimoji="1" lang="ja-JP" altLang="en-US" dirty="0"/>
              <a:t>の衝突確率は，このようになります．</a:t>
            </a:r>
            <a:endParaRPr kumimoji="1" lang="en-US" altLang="ja-JP" dirty="0"/>
          </a:p>
          <a:p>
            <a:r>
              <a:rPr kumimoji="1" lang="ja-JP" altLang="en-US" dirty="0"/>
              <a:t>本研究で定義した再現率の期待値と衝突確率は一致するので，再現率に影響を与えるパラメータは，行列の種類数</a:t>
            </a:r>
            <a:r>
              <a:rPr kumimoji="1" lang="en-US" altLang="ja-JP" dirty="0"/>
              <a:t>L</a:t>
            </a:r>
            <a:r>
              <a:rPr kumimoji="1" lang="ja-JP" altLang="en-US" dirty="0"/>
              <a:t>と区画の分割数</a:t>
            </a:r>
            <a:r>
              <a:rPr kumimoji="1" lang="en-US" altLang="ja-JP" dirty="0"/>
              <a:t>T</a:t>
            </a:r>
            <a:r>
              <a:rPr kumimoji="1" lang="ja-JP" altLang="en-US" dirty="0"/>
              <a:t>の</a:t>
            </a:r>
            <a:r>
              <a:rPr kumimoji="1" lang="en-US" altLang="ja-JP" dirty="0"/>
              <a:t>2</a:t>
            </a:r>
            <a:r>
              <a:rPr kumimoji="1" lang="ja-JP" altLang="en-US" dirty="0" err="1"/>
              <a:t>つで</a:t>
            </a:r>
            <a:r>
              <a:rPr kumimoji="1" lang="ja-JP" altLang="en-US" dirty="0"/>
              <a:t>あるといえます．</a:t>
            </a:r>
            <a:endParaRPr kumimoji="1" lang="en-US" altLang="ja-JP" dirty="0"/>
          </a:p>
          <a:p>
            <a:r>
              <a:rPr kumimoji="1" lang="ja-JP" altLang="en-US" dirty="0"/>
              <a:t>行列の種類数は増加に従って，再現率が上がり，探索時間も増加します．</a:t>
            </a:r>
            <a:endParaRPr kumimoji="1" lang="en-US" altLang="ja-JP" dirty="0"/>
          </a:p>
          <a:p>
            <a:pPr defTabSz="990393">
              <a:defRPr/>
            </a:pPr>
            <a:r>
              <a:rPr kumimoji="1" lang="ja-JP" altLang="en-US" dirty="0"/>
              <a:t>区画の分割数は増加に従って，再現率が下がり，探索時間も減少します．</a:t>
            </a:r>
            <a:endParaRPr kumimoji="1" lang="en-US" altLang="ja-JP" dirty="0"/>
          </a:p>
          <a:p>
            <a:r>
              <a:rPr lang="ja-JP" altLang="en-US" sz="1300" dirty="0">
                <a:latin typeface="+mn-ea"/>
              </a:rPr>
              <a:t>この</a:t>
            </a:r>
            <a:r>
              <a:rPr lang="en-US" altLang="ja-JP" sz="1300" dirty="0">
                <a:latin typeface="+mn-ea"/>
              </a:rPr>
              <a:t>2</a:t>
            </a:r>
            <a:r>
              <a:rPr lang="ja-JP" altLang="en-US" sz="1300" dirty="0" err="1">
                <a:latin typeface="+mn-ea"/>
              </a:rPr>
              <a:t>つの</a:t>
            </a:r>
            <a:r>
              <a:rPr lang="ja-JP" altLang="en-US" sz="1300" dirty="0">
                <a:latin typeface="+mn-ea"/>
              </a:rPr>
              <a:t>パラメータに関して</a:t>
            </a:r>
            <a:r>
              <a:rPr lang="en-US" altLang="ja-JP" sz="1300" dirty="0">
                <a:latin typeface="+mn-ea"/>
              </a:rPr>
              <a:t>CCVolti </a:t>
            </a:r>
            <a:r>
              <a:rPr lang="ja-JP" altLang="en-US" sz="1300" dirty="0">
                <a:latin typeface="+mn-ea"/>
              </a:rPr>
              <a:t>の利用者が与えた目標再現率を超える再現率であり高速なパラメータの組み合わせを決定します．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109</a:t>
            </a:fld>
            <a:endParaRPr kumimoji="1" lang="ja-JP" altLang="en-US"/>
          </a:p>
        </p:txBody>
      </p:sp>
      <p:sp>
        <p:nvSpPr>
          <p:cNvPr id="5" name="日付プレースホルダー 4">
            <a:extLst>
              <a:ext uri="{FF2B5EF4-FFF2-40B4-BE49-F238E27FC236}">
                <a16:creationId xmlns:a16="http://schemas.microsoft.com/office/drawing/2014/main" id="{BE03644C-4E50-4B82-8BA7-5F27BACDC6C7}"/>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9927162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93">
              <a:defRPr/>
            </a:pPr>
            <a:r>
              <a:rPr kumimoji="1" lang="ja-JP" altLang="en-US" dirty="0"/>
              <a:t>提案手法であるパラメータ決定手法の説明を行います．本手法では</a:t>
            </a:r>
            <a:r>
              <a:rPr kumimoji="1" lang="en-US" altLang="ja-JP" dirty="0"/>
              <a:t>2</a:t>
            </a:r>
            <a:r>
              <a:rPr kumimoji="1" lang="ja-JP" altLang="en-US" dirty="0" err="1"/>
              <a:t>つの</a:t>
            </a:r>
            <a:r>
              <a:rPr kumimoji="1" lang="ja-JP" altLang="en-US" dirty="0"/>
              <a:t>処理を行います．</a:t>
            </a:r>
            <a:endParaRPr kumimoji="1" lang="en-US" altLang="ja-JP" dirty="0"/>
          </a:p>
          <a:p>
            <a:r>
              <a:rPr kumimoji="1" lang="ja-JP" altLang="en-US" dirty="0"/>
              <a:t>まず，前半の処理である，パラメータの組み合わせの抽出に関して説明します．</a:t>
            </a:r>
            <a:endParaRPr kumimoji="1" lang="en-US" altLang="ja-JP" dirty="0"/>
          </a:p>
          <a:p>
            <a:r>
              <a:rPr kumimoji="1" lang="en-US" altLang="ja-JP" dirty="0"/>
              <a:t>CCVolti</a:t>
            </a:r>
            <a:r>
              <a:rPr kumimoji="1" lang="ja-JP" altLang="en-US" dirty="0"/>
              <a:t>の利用者が設定した目標再現率に対して，すべての学習用プロジェクトで，再現率が目標再現率を超えるパラメータの組み合わせを抽出します．</a:t>
            </a:r>
            <a:endParaRPr kumimoji="1" lang="en-US" altLang="ja-JP" dirty="0"/>
          </a:p>
          <a:p>
            <a:pPr defTabSz="990292"/>
            <a:r>
              <a:rPr kumimoji="1" lang="ja-JP" altLang="en-US" dirty="0"/>
              <a:t>例えば，目標再現率を</a:t>
            </a:r>
            <a:r>
              <a:rPr kumimoji="1" lang="en-US" altLang="ja-JP" dirty="0"/>
              <a:t>0.9</a:t>
            </a:r>
            <a:r>
              <a:rPr kumimoji="1" lang="ja-JP" altLang="en-US" dirty="0"/>
              <a:t>に設定した場合は，右の図のように色分けできます．</a:t>
            </a:r>
            <a:endParaRPr kumimoji="1" lang="en-US" altLang="ja-JP" dirty="0"/>
          </a:p>
          <a:p>
            <a:pPr defTabSz="990292"/>
            <a:r>
              <a:rPr kumimoji="1" lang="ja-JP" altLang="en-US" dirty="0"/>
              <a:t>赤いセルは再現率が目標再現率を超えるため抽出されるパラメータの組み合わせです．</a:t>
            </a:r>
            <a:endParaRPr kumimoji="1" lang="en-US" altLang="ja-JP" dirty="0"/>
          </a:p>
          <a:p>
            <a:pPr defTabSz="990292"/>
            <a:r>
              <a:rPr kumimoji="1" lang="ja-JP" altLang="en-US" dirty="0"/>
              <a:t>青いセルも再現率が目標再現率を超えますが，同じ区画の分割数でより少ない行列の種類数のパラメータの組み合わせの方が高速なため，青いセルは抽出しません．</a:t>
            </a:r>
            <a:endParaRPr kumimoji="1" lang="en-US" altLang="ja-JP" dirty="0"/>
          </a:p>
          <a:p>
            <a:pPr defTabSz="990292"/>
            <a:r>
              <a:rPr kumimoji="1" lang="ja-JP" altLang="en-US" dirty="0"/>
              <a:t>白いセルは再現率が目標再現率を超えないパラメータの組み合わせです．</a:t>
            </a:r>
            <a:endParaRPr kumimoji="1" lang="en-US" altLang="ja-JP" dirty="0"/>
          </a:p>
          <a:p>
            <a:r>
              <a:rPr kumimoji="1" lang="ja-JP" altLang="en-US" dirty="0"/>
              <a:t>このように抽出することで，区画の分割数</a:t>
            </a:r>
            <a:r>
              <a:rPr kumimoji="1" lang="en-US" altLang="ja-JP" dirty="0"/>
              <a:t>T</a:t>
            </a:r>
            <a:r>
              <a:rPr kumimoji="1" lang="ja-JP" altLang="en-US" dirty="0"/>
              <a:t>に対して一意に抽出したパラメータの組み合わせを決定できます．</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110</a:t>
            </a:fld>
            <a:endParaRPr kumimoji="1" lang="ja-JP" altLang="en-US"/>
          </a:p>
        </p:txBody>
      </p:sp>
      <p:sp>
        <p:nvSpPr>
          <p:cNvPr id="5" name="日付プレースホルダー 4">
            <a:extLst>
              <a:ext uri="{FF2B5EF4-FFF2-40B4-BE49-F238E27FC236}">
                <a16:creationId xmlns:a16="http://schemas.microsoft.com/office/drawing/2014/main" id="{0B949B76-6422-6754-7B46-713FEB22B36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6397993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r>
              <a:rPr kumimoji="1" lang="ja-JP" altLang="en-US" dirty="0"/>
              <a:t>分</a:t>
            </a:r>
            <a:endParaRPr kumimoji="1" lang="en-US" altLang="ja-JP" dirty="0"/>
          </a:p>
          <a:p>
            <a:r>
              <a:rPr kumimoji="1" lang="ja-JP" altLang="en-US" dirty="0"/>
              <a:t>後半の処理である，</a:t>
            </a:r>
            <a:r>
              <a:rPr lang="ja-JP" altLang="en-US" dirty="0"/>
              <a:t>回帰モデルの生成について説明します．</a:t>
            </a:r>
            <a:endParaRPr lang="en-US" altLang="ja-JP" dirty="0"/>
          </a:p>
          <a:p>
            <a:r>
              <a:rPr kumimoji="1" lang="ja-JP" altLang="en-US" dirty="0"/>
              <a:t>まず，学習用プロジェクト毎に，抽出したパラメータの組み合わせの中から，最も高速なパラメータの組み合わせを選択します．</a:t>
            </a:r>
            <a:endParaRPr kumimoji="1" lang="en-US" altLang="ja-JP" dirty="0"/>
          </a:p>
          <a:p>
            <a:r>
              <a:rPr kumimoji="1" lang="ja-JP" altLang="en-US" dirty="0"/>
              <a:t>次に，学習用プロジェクトのコードブロック数と，選択されたパラメータの組み合わせの</a:t>
            </a:r>
            <a:r>
              <a:rPr kumimoji="1" lang="ja-JP" altLang="en-US" baseline="0" dirty="0"/>
              <a:t> </a:t>
            </a:r>
            <a:r>
              <a:rPr kumimoji="1" lang="en-US" altLang="ja-JP" dirty="0"/>
              <a:t>T </a:t>
            </a:r>
            <a:r>
              <a:rPr kumimoji="1" lang="ja-JP" altLang="en-US" dirty="0"/>
              <a:t>の値に関して，回帰モデルを生成します．</a:t>
            </a:r>
            <a:endParaRPr kumimoji="1" lang="en-US" altLang="ja-JP" dirty="0"/>
          </a:p>
          <a:p>
            <a:r>
              <a:rPr kumimoji="1" lang="ja-JP" altLang="en-US" dirty="0"/>
              <a:t>この回帰モデルを用いて検出対象プロジェクトのパラメータを決定することで，目標再現率を超える再現率となり，かつ高速なパラメータとなります．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111</a:t>
            </a:fld>
            <a:endParaRPr kumimoji="1" lang="ja-JP" altLang="en-US"/>
          </a:p>
        </p:txBody>
      </p:sp>
      <p:sp>
        <p:nvSpPr>
          <p:cNvPr id="5" name="日付プレースホルダー 4">
            <a:extLst>
              <a:ext uri="{FF2B5EF4-FFF2-40B4-BE49-F238E27FC236}">
                <a16:creationId xmlns:a16="http://schemas.microsoft.com/office/drawing/2014/main" id="{192D3E42-B46F-7227-437A-B65D68638EF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02165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5~6</a:t>
            </a:r>
            <a:r>
              <a:rPr kumimoji="1" lang="ja-JP" altLang="en-US" dirty="0"/>
              <a:t>分</a:t>
            </a:r>
            <a:endParaRPr kumimoji="1" lang="en-US" altLang="ja-JP" dirty="0"/>
          </a:p>
          <a:p>
            <a:r>
              <a:rPr kumimoji="1" lang="ja-JP" altLang="en-US" dirty="0"/>
              <a:t>それでは，</a:t>
            </a:r>
            <a:r>
              <a:rPr kumimoji="1" lang="en-US" altLang="ja-JP" dirty="0"/>
              <a:t>2</a:t>
            </a:r>
            <a:r>
              <a:rPr kumimoji="1" lang="ja-JP" altLang="en-US" dirty="0"/>
              <a:t>章について説明します．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8</a:t>
            </a:fld>
            <a:endParaRPr kumimoji="1" lang="ja-JP" altLang="en-US"/>
          </a:p>
        </p:txBody>
      </p:sp>
      <p:sp>
        <p:nvSpPr>
          <p:cNvPr id="5" name="日付プレースホルダー 4">
            <a:extLst>
              <a:ext uri="{FF2B5EF4-FFF2-40B4-BE49-F238E27FC236}">
                <a16:creationId xmlns:a16="http://schemas.microsoft.com/office/drawing/2014/main" id="{8EEA3B52-F18E-10B5-6E58-3ED8BF5FC7C6}"/>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618054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最後に，本手法の評価実験について説明します．</a:t>
            </a:r>
            <a:endParaRPr kumimoji="1" lang="en-US" altLang="ja-JP" dirty="0"/>
          </a:p>
          <a:p>
            <a:r>
              <a:rPr kumimoji="1" lang="ja-JP" altLang="en-US" dirty="0"/>
              <a:t>実験において，</a:t>
            </a:r>
            <a:r>
              <a:rPr kumimoji="1" lang="en-US" altLang="ja-JP" dirty="0"/>
              <a:t>CCVolti</a:t>
            </a:r>
            <a:r>
              <a:rPr kumimoji="1" lang="ja-JP" altLang="en-US" dirty="0"/>
              <a:t>を用いてコードクローンの検出を行い，再現率と探索時間を計測します．</a:t>
            </a:r>
            <a:endParaRPr kumimoji="1" lang="en-US" altLang="ja-JP" dirty="0"/>
          </a:p>
          <a:p>
            <a:r>
              <a:rPr kumimoji="1" lang="en-US" altLang="ja-JP" dirty="0"/>
              <a:t>CCVolti</a:t>
            </a:r>
            <a:r>
              <a:rPr kumimoji="1" lang="ja-JP" altLang="en-US" dirty="0"/>
              <a:t>におけるベクトルの類似度はコサイン類似度とし，閾値はデフォルトの</a:t>
            </a:r>
            <a:r>
              <a:rPr kumimoji="1" lang="en-US" altLang="ja-JP" dirty="0"/>
              <a:t>0.9</a:t>
            </a:r>
            <a:r>
              <a:rPr kumimoji="1" lang="ja-JP" altLang="en-US" dirty="0"/>
              <a:t>とします．</a:t>
            </a:r>
            <a:endParaRPr kumimoji="1" lang="en-US" altLang="ja-JP" dirty="0"/>
          </a:p>
          <a:p>
            <a:r>
              <a:rPr kumimoji="1" lang="ja-JP" altLang="en-US" dirty="0"/>
              <a:t>学習用のプロジェクトと検出対象のプロジェクトは，</a:t>
            </a:r>
            <a:r>
              <a:rPr kumimoji="1" lang="en-US" altLang="ja-JP" dirty="0"/>
              <a:t>20</a:t>
            </a:r>
            <a:r>
              <a:rPr kumimoji="1" lang="ja-JP" altLang="en-US" dirty="0"/>
              <a:t>個の</a:t>
            </a:r>
            <a:r>
              <a:rPr kumimoji="1" lang="en-US" altLang="ja-JP" dirty="0"/>
              <a:t>OSS</a:t>
            </a:r>
            <a:r>
              <a:rPr kumimoji="1" lang="ja-JP" altLang="en-US" dirty="0"/>
              <a:t>に対して</a:t>
            </a:r>
            <a:r>
              <a:rPr kumimoji="1" lang="en-US" altLang="ja-JP" dirty="0"/>
              <a:t>10</a:t>
            </a:r>
            <a:r>
              <a:rPr kumimoji="1" lang="ja-JP" altLang="en-US" dirty="0"/>
              <a:t>分割交差検証に基づいて選択します．</a:t>
            </a:r>
            <a:endParaRPr kumimoji="1" lang="en-US" altLang="ja-JP" dirty="0"/>
          </a:p>
          <a:p>
            <a:r>
              <a:rPr kumimoji="1" lang="ja-JP" altLang="en-US" dirty="0"/>
              <a:t>目標再現率は</a:t>
            </a:r>
            <a:r>
              <a:rPr kumimoji="1" lang="en-US" altLang="ja-JP" dirty="0"/>
              <a:t>0.8</a:t>
            </a:r>
            <a:r>
              <a:rPr kumimoji="1" lang="ja-JP" altLang="en-US" dirty="0"/>
              <a:t>から</a:t>
            </a:r>
            <a:r>
              <a:rPr kumimoji="1" lang="en-US" altLang="ja-JP" dirty="0"/>
              <a:t>0.99</a:t>
            </a:r>
            <a:r>
              <a:rPr kumimoji="1" lang="ja-JP" altLang="en-US" dirty="0"/>
              <a:t>まで</a:t>
            </a:r>
            <a:r>
              <a:rPr kumimoji="1" lang="en-US" altLang="ja-JP" dirty="0"/>
              <a:t>0.01</a:t>
            </a:r>
            <a:r>
              <a:rPr kumimoji="1" lang="ja-JP" altLang="en-US" dirty="0"/>
              <a:t>毎に設定し，さらに</a:t>
            </a:r>
            <a:r>
              <a:rPr kumimoji="1" lang="en-US" altLang="ja-JP" dirty="0"/>
              <a:t>LSH</a:t>
            </a:r>
            <a:r>
              <a:rPr kumimoji="1" lang="ja-JP" altLang="en-US" dirty="0"/>
              <a:t>ライブラリのデフォルトのパラメータを用いて実験し，比較を行いました．</a:t>
            </a:r>
            <a:endParaRPr kumimoji="1" lang="en-US" altLang="ja-JP" dirty="0"/>
          </a:p>
          <a:p>
            <a:r>
              <a:rPr kumimoji="1" lang="ja-JP" altLang="en-US" dirty="0"/>
              <a:t>実験結果を元に，再現率と探索時間の</a:t>
            </a:r>
            <a:r>
              <a:rPr kumimoji="1" lang="en-US" altLang="ja-JP" dirty="0"/>
              <a:t>2</a:t>
            </a:r>
            <a:r>
              <a:rPr kumimoji="1" lang="ja-JP" altLang="en-US" dirty="0" err="1"/>
              <a:t>つの</a:t>
            </a:r>
            <a:r>
              <a:rPr kumimoji="1" lang="ja-JP" altLang="en-US" dirty="0"/>
              <a:t>観点で用意したリサーチクエスチョンについて考察を行います．</a:t>
            </a:r>
            <a:endParaRPr kumimoji="1" lang="en-US" altLang="ja-JP" dirty="0"/>
          </a:p>
          <a:p>
            <a:r>
              <a:rPr kumimoji="1" lang="ja-JP" altLang="en-US" dirty="0"/>
              <a:t>本発表では，時間の都合上リサーチクエスチョン</a:t>
            </a:r>
            <a:r>
              <a:rPr kumimoji="1" lang="en-US" altLang="ja-JP" dirty="0"/>
              <a:t>1</a:t>
            </a:r>
            <a:r>
              <a:rPr kumimoji="1" lang="ja-JP" altLang="en-US" dirty="0"/>
              <a:t>のみ説明を行います．</a:t>
            </a:r>
            <a:endParaRPr kumimoji="1" lang="en-US" altLang="ja-JP" dirty="0"/>
          </a:p>
          <a:p>
            <a:r>
              <a:rPr kumimoji="1" lang="ja-JP" altLang="en-US" dirty="0"/>
              <a:t>リサーチクエスチョン</a:t>
            </a:r>
            <a:r>
              <a:rPr kumimoji="1" lang="en-US" altLang="ja-JP" dirty="0"/>
              <a:t>2</a:t>
            </a:r>
            <a:r>
              <a:rPr kumimoji="1" lang="ja-JP" altLang="en-US" dirty="0"/>
              <a:t>に関して，探索時間をデフォルトと比較したところ，多くの場合で提案手法の方が高速という結果になりました．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112</a:t>
            </a:fld>
            <a:endParaRPr kumimoji="1" lang="ja-JP" altLang="en-US"/>
          </a:p>
        </p:txBody>
      </p:sp>
      <p:sp>
        <p:nvSpPr>
          <p:cNvPr id="5" name="日付プレースホルダー 4">
            <a:extLst>
              <a:ext uri="{FF2B5EF4-FFF2-40B4-BE49-F238E27FC236}">
                <a16:creationId xmlns:a16="http://schemas.microsoft.com/office/drawing/2014/main" id="{85218C2E-01E5-A4E1-5810-EDB94769B0B2}"/>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3570828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リサーチクエスチョン</a:t>
            </a:r>
            <a:r>
              <a:rPr kumimoji="1" lang="en-US" altLang="ja-JP" dirty="0"/>
              <a:t>1</a:t>
            </a:r>
            <a:r>
              <a:rPr kumimoji="1" lang="ja-JP" altLang="en-US" dirty="0"/>
              <a:t>に関して，本手法適用後の再現率が目標再現率を超えているかどうかを調べます．</a:t>
            </a:r>
            <a:endParaRPr kumimoji="1" lang="en-US" altLang="ja-JP" dirty="0"/>
          </a:p>
          <a:p>
            <a:r>
              <a:rPr kumimoji="1" lang="ja-JP" altLang="en-US" dirty="0"/>
              <a:t>右のグラフは，目標再現率毎に再現率の分布を箱</a:t>
            </a:r>
            <a:r>
              <a:rPr kumimoji="1" lang="ja-JP" altLang="en-US" dirty="0" err="1"/>
              <a:t>ひげ</a:t>
            </a:r>
            <a:r>
              <a:rPr kumimoji="1" lang="ja-JP" altLang="en-US" dirty="0"/>
              <a:t>図で表しており，赤い線分は目標再現率の位置を表しています．</a:t>
            </a:r>
            <a:endParaRPr kumimoji="1" lang="en-US" altLang="ja-JP" dirty="0"/>
          </a:p>
          <a:p>
            <a:r>
              <a:rPr kumimoji="1" lang="ja-JP" altLang="en-US" dirty="0"/>
              <a:t>一番右の箱</a:t>
            </a:r>
            <a:r>
              <a:rPr kumimoji="1" lang="ja-JP" altLang="en-US" dirty="0" err="1"/>
              <a:t>ひげ</a:t>
            </a:r>
            <a:r>
              <a:rPr kumimoji="1" lang="ja-JP" altLang="en-US" dirty="0"/>
              <a:t>図はデフォルトのパラメータでの結果を表しています．</a:t>
            </a:r>
            <a:endParaRPr kumimoji="1" lang="en-US" altLang="ja-JP" dirty="0"/>
          </a:p>
          <a:p>
            <a:r>
              <a:rPr kumimoji="1" lang="ja-JP" altLang="en-US" dirty="0"/>
              <a:t>このグラフから，多くの場合，再現率は目標再現率を超えていると言えます．</a:t>
            </a:r>
            <a:endParaRPr kumimoji="1" lang="en-US" altLang="ja-JP" dirty="0"/>
          </a:p>
          <a:p>
            <a:r>
              <a:rPr kumimoji="1" lang="ja-JP" altLang="en-US" dirty="0"/>
              <a:t>また，デフォルトの再現率と同程度の再現率を得るためには，</a:t>
            </a:r>
            <a:r>
              <a:rPr kumimoji="1" lang="en-US" altLang="ja-JP" dirty="0"/>
              <a:t>0.98</a:t>
            </a:r>
            <a:r>
              <a:rPr kumimoji="1" lang="ja-JP" altLang="en-US" dirty="0"/>
              <a:t>以上の目標再現率が必要になります．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113</a:t>
            </a:fld>
            <a:endParaRPr kumimoji="1" lang="ja-JP" altLang="en-US"/>
          </a:p>
        </p:txBody>
      </p:sp>
      <p:sp>
        <p:nvSpPr>
          <p:cNvPr id="5" name="日付プレースホルダー 4">
            <a:extLst>
              <a:ext uri="{FF2B5EF4-FFF2-40B4-BE49-F238E27FC236}">
                <a16:creationId xmlns:a16="http://schemas.microsoft.com/office/drawing/2014/main" id="{76C51710-EFD9-C845-6799-8210B52D3ECC}"/>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5202392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D2B4E-010B-4B13-B20D-9E8CF7451AAE}" type="slidenum">
              <a:rPr kumimoji="1" lang="ja-JP" altLang="en-US" smtClean="0"/>
              <a:t>114</a:t>
            </a:fld>
            <a:endParaRPr kumimoji="1" lang="ja-JP" altLang="en-US"/>
          </a:p>
        </p:txBody>
      </p:sp>
      <p:sp>
        <p:nvSpPr>
          <p:cNvPr id="5" name="日付プレースホルダー 4">
            <a:extLst>
              <a:ext uri="{FF2B5EF4-FFF2-40B4-BE49-F238E27FC236}">
                <a16:creationId xmlns:a16="http://schemas.microsoft.com/office/drawing/2014/main" id="{C927FD72-6296-F99A-544D-110C8133EC19}"/>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3239188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45695">
              <a:defRPr/>
            </a:pPr>
            <a:r>
              <a:rPr lang="ja-JP" altLang="en-US" sz="1300" dirty="0"/>
              <a:t>最初に，コードクローンについて説明します．</a:t>
            </a:r>
            <a:r>
              <a:rPr lang="ja-JP" altLang="ja-JP" sz="1300" dirty="0"/>
              <a:t>ソフトウェア保守を困難にする大きな要因の</a:t>
            </a:r>
            <a:r>
              <a:rPr lang="en-US" altLang="ja-JP" sz="1300" dirty="0"/>
              <a:t>1 </a:t>
            </a:r>
            <a:r>
              <a:rPr lang="ja-JP" altLang="ja-JP" sz="1300" dirty="0"/>
              <a:t>つとしてコードクローンが指摘されて</a:t>
            </a:r>
            <a:r>
              <a:rPr lang="ja-JP" altLang="en-US" sz="1300" dirty="0"/>
              <a:t>います</a:t>
            </a:r>
            <a:r>
              <a:rPr lang="ja-JP" altLang="ja-JP" sz="1300" dirty="0"/>
              <a:t>．コードクローンとは，ソースコード中に存在する互いに一致または類似した部分を持つコード片のことであり，既存コードのコピーアンドペーストによる再利用等が原因で生じ</a:t>
            </a:r>
            <a:r>
              <a:rPr lang="ja-JP" altLang="en-US" sz="1300" dirty="0"/>
              <a:t>ます</a:t>
            </a:r>
            <a:r>
              <a:rPr lang="ja-JP" altLang="ja-JP" sz="1300" dirty="0"/>
              <a:t>．</a:t>
            </a:r>
            <a:r>
              <a:rPr lang="ja-JP" altLang="en-US" sz="1300" dirty="0"/>
              <a:t>２つのコードクローンの組をクローンペアと呼びます．ソフトウェアの保守を効率的に行うために，コードクローンを自動で検出する手法が多く研究されています．</a:t>
            </a:r>
            <a:endParaRPr lang="ja-JP" altLang="en-US" sz="1900" dirty="0"/>
          </a:p>
        </p:txBody>
      </p:sp>
      <p:sp>
        <p:nvSpPr>
          <p:cNvPr id="4" name="スライド番号プレースホルダー 3"/>
          <p:cNvSpPr>
            <a:spLocks noGrp="1"/>
          </p:cNvSpPr>
          <p:nvPr>
            <p:ph type="sldNum" sz="quarter" idx="10"/>
          </p:nvPr>
        </p:nvSpPr>
        <p:spPr/>
        <p:txBody>
          <a:bodyPr/>
          <a:lstStyle/>
          <a:p>
            <a:fld id="{545C2A91-5631-4503-A4D3-3F2E946778F0}" type="slidenum">
              <a:rPr kumimoji="1" lang="ja-JP" altLang="en-US" smtClean="0"/>
              <a:t>115</a:t>
            </a:fld>
            <a:endParaRPr kumimoji="1" lang="ja-JP" altLang="en-US" dirty="0"/>
          </a:p>
        </p:txBody>
      </p:sp>
      <p:sp>
        <p:nvSpPr>
          <p:cNvPr id="5" name="日付プレースホルダー 4">
            <a:extLst>
              <a:ext uri="{FF2B5EF4-FFF2-40B4-BE49-F238E27FC236}">
                <a16:creationId xmlns:a16="http://schemas.microsoft.com/office/drawing/2014/main" id="{2147733B-6FB0-BE71-DA31-5E253363306F}"/>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2071997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コードクローン検出手法として，ブロッククローン検出法があります．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116</a:t>
            </a:fld>
            <a:endParaRPr kumimoji="1" lang="ja-JP" altLang="en-US"/>
          </a:p>
        </p:txBody>
      </p:sp>
      <p:sp>
        <p:nvSpPr>
          <p:cNvPr id="5" name="日付プレースホルダー 4">
            <a:extLst>
              <a:ext uri="{FF2B5EF4-FFF2-40B4-BE49-F238E27FC236}">
                <a16:creationId xmlns:a16="http://schemas.microsoft.com/office/drawing/2014/main" id="{5789123F-7C53-8DA9-3A57-5E6AA51E679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3415142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lt"/>
                <a:ea typeface="+mn-ea"/>
              </a:rPr>
              <a:t>ブロック</a:t>
            </a:r>
            <a:r>
              <a:rPr kumimoji="1" lang="ja-JP" altLang="en-US" dirty="0">
                <a:latin typeface="+mn-lt"/>
                <a:ea typeface="+mn-ea"/>
              </a:rPr>
              <a:t>クローン検出法の</a:t>
            </a:r>
            <a:r>
              <a:rPr kumimoji="1" lang="ja-JP" altLang="en-US" dirty="0">
                <a:latin typeface="+mn-lt"/>
              </a:rPr>
              <a:t>検出アルゴリズムに関して説明します．アルゴリズムは</a:t>
            </a:r>
            <a:r>
              <a:rPr kumimoji="1" lang="en-US" altLang="ja-JP" dirty="0">
                <a:latin typeface="+mn-lt"/>
              </a:rPr>
              <a:t>4</a:t>
            </a:r>
            <a:r>
              <a:rPr kumimoji="1" lang="ja-JP" altLang="en-US" dirty="0" err="1">
                <a:latin typeface="+mn-lt"/>
              </a:rPr>
              <a:t>つの</a:t>
            </a:r>
            <a:r>
              <a:rPr kumimoji="1" lang="ja-JP" altLang="en-US" dirty="0">
                <a:latin typeface="+mn-lt"/>
              </a:rPr>
              <a:t>ステップで構成されており，まずソースコードを構文解析して，抽象構文木を生成します．次に，抽象構文木からコードブロックと単語の抽出を行い，各ブロックに対して</a:t>
            </a:r>
            <a:r>
              <a:rPr kumimoji="1" lang="en-US" altLang="ja-JP" dirty="0">
                <a:latin typeface="+mn-lt"/>
              </a:rPr>
              <a:t>TF-IDF</a:t>
            </a:r>
            <a:r>
              <a:rPr kumimoji="1" lang="ja-JP" altLang="en-US" dirty="0">
                <a:latin typeface="+mn-lt"/>
              </a:rPr>
              <a:t>法により特徴ベクトルを計算します．最後に，</a:t>
            </a:r>
            <a:r>
              <a:rPr lang="en-US" altLang="ja-JP" sz="1300" dirty="0"/>
              <a:t>LSH</a:t>
            </a:r>
            <a:r>
              <a:rPr lang="ja-JP" altLang="en-US" sz="1300" dirty="0"/>
              <a:t>を用いて，類似探索を行い，クローンペアを</a:t>
            </a:r>
            <a:r>
              <a:rPr lang="ja-JP" altLang="ja-JP" sz="1300" dirty="0"/>
              <a:t>検出します</a:t>
            </a:r>
            <a:r>
              <a:rPr lang="ja-JP" altLang="en-US" sz="1300" dirty="0"/>
              <a:t>．</a:t>
            </a:r>
            <a:endParaRPr lang="en-US" altLang="ja-JP" sz="1300" dirty="0"/>
          </a:p>
          <a:p>
            <a:r>
              <a:rPr lang="ja-JP" altLang="en-US" sz="1300" dirty="0"/>
              <a:t>しかし，この手法は問題点を含んでおり，</a:t>
            </a:r>
            <a:r>
              <a:rPr lang="en-US" altLang="ja-JP" sz="1300" dirty="0"/>
              <a:t>LSH</a:t>
            </a:r>
            <a:r>
              <a:rPr lang="ja-JP" altLang="en-US" sz="1300" dirty="0"/>
              <a:t>がそのアルゴリズムの性質上，検出漏れを起こす可能性があることです．</a:t>
            </a:r>
            <a:endParaRPr lang="en-US" altLang="ja-JP" sz="1300" dirty="0"/>
          </a:p>
        </p:txBody>
      </p:sp>
      <p:sp>
        <p:nvSpPr>
          <p:cNvPr id="4" name="スライド番号プレースホルダー 3"/>
          <p:cNvSpPr>
            <a:spLocks noGrp="1"/>
          </p:cNvSpPr>
          <p:nvPr>
            <p:ph type="sldNum" sz="quarter" idx="10"/>
          </p:nvPr>
        </p:nvSpPr>
        <p:spPr/>
        <p:txBody>
          <a:bodyPr/>
          <a:lstStyle/>
          <a:p>
            <a:fld id="{545C2A91-5631-4503-A4D3-3F2E946778F0}" type="slidenum">
              <a:rPr kumimoji="1" lang="ja-JP" altLang="en-US" smtClean="0"/>
              <a:t>117</a:t>
            </a:fld>
            <a:endParaRPr kumimoji="1" lang="ja-JP" altLang="en-US"/>
          </a:p>
        </p:txBody>
      </p:sp>
      <p:sp>
        <p:nvSpPr>
          <p:cNvPr id="5" name="日付プレースホルダー 4">
            <a:extLst>
              <a:ext uri="{FF2B5EF4-FFF2-40B4-BE49-F238E27FC236}">
                <a16:creationId xmlns:a16="http://schemas.microsoft.com/office/drawing/2014/main" id="{8616359B-7203-4B4E-966D-AEF8DBE2450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26966451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118</a:t>
            </a:fld>
            <a:endParaRPr kumimoji="1" lang="ja-JP" altLang="en-US"/>
          </a:p>
        </p:txBody>
      </p:sp>
      <p:sp>
        <p:nvSpPr>
          <p:cNvPr id="5" name="日付プレースホルダー 4">
            <a:extLst>
              <a:ext uri="{FF2B5EF4-FFF2-40B4-BE49-F238E27FC236}">
                <a16:creationId xmlns:a16="http://schemas.microsoft.com/office/drawing/2014/main" id="{960724EA-8018-06AB-2584-95AEA4B1F9FB}"/>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7820619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ブロッククローン検出法が</a:t>
            </a:r>
            <a:r>
              <a:rPr kumimoji="1" lang="en-US" altLang="ja-JP" dirty="0"/>
              <a:t>LSH</a:t>
            </a:r>
            <a:r>
              <a:rPr kumimoji="1" lang="ja-JP" altLang="en-US" dirty="0"/>
              <a:t>でどのくらい検出漏れを起こしているのか調べた</a:t>
            </a:r>
            <a:endParaRPr kumimoji="1" lang="en-US" altLang="ja-JP"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119</a:t>
            </a:fld>
            <a:endParaRPr kumimoji="1" lang="ja-JP" altLang="en-US"/>
          </a:p>
        </p:txBody>
      </p:sp>
      <p:sp>
        <p:nvSpPr>
          <p:cNvPr id="5" name="日付プレースホルダー 4">
            <a:extLst>
              <a:ext uri="{FF2B5EF4-FFF2-40B4-BE49-F238E27FC236}">
                <a16:creationId xmlns:a16="http://schemas.microsoft.com/office/drawing/2014/main" id="{6D848CC6-5F34-3EBA-5AC0-92282C8DB90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0245589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93">
              <a:defRPr/>
            </a:pPr>
            <a:r>
              <a:rPr lang="ja-JP" altLang="en-US" sz="1300" dirty="0"/>
              <a:t>また，</a:t>
            </a:r>
            <a:r>
              <a:rPr lang="ja-JP" altLang="ja-JP" sz="1300" dirty="0"/>
              <a:t>ブロッククローン検出</a:t>
            </a:r>
            <a:r>
              <a:rPr lang="ja-JP" altLang="en-US" sz="1300" dirty="0"/>
              <a:t>法</a:t>
            </a:r>
            <a:r>
              <a:rPr lang="ja-JP" altLang="ja-JP" sz="1300" dirty="0"/>
              <a:t>の</a:t>
            </a:r>
            <a:r>
              <a:rPr lang="ja-JP" altLang="en-US" sz="1300" dirty="0"/>
              <a:t>類似探索の</a:t>
            </a:r>
            <a:r>
              <a:rPr lang="ja-JP" altLang="ja-JP" sz="1300" dirty="0"/>
              <a:t>時間</a:t>
            </a:r>
            <a:r>
              <a:rPr lang="ja-JP" altLang="en-US" sz="1300" dirty="0"/>
              <a:t>を正確に測るために，</a:t>
            </a:r>
            <a:r>
              <a:rPr lang="en-US" altLang="ja-JP" sz="1300" dirty="0"/>
              <a:t>Linux Kernel</a:t>
            </a:r>
            <a:r>
              <a:rPr lang="ja-JP" altLang="en-US" sz="1300" dirty="0"/>
              <a:t>に適用し，各ステップにかかる時間を計測しました．</a:t>
            </a:r>
            <a:endParaRPr lang="en-US" altLang="ja-JP" sz="1300" dirty="0"/>
          </a:p>
          <a:p>
            <a:pPr defTabSz="990393">
              <a:defRPr/>
            </a:pPr>
            <a:r>
              <a:rPr lang="ja-JP" altLang="en-US" sz="1300" dirty="0"/>
              <a:t>全工程の計算時間約</a:t>
            </a:r>
            <a:r>
              <a:rPr lang="en-US" altLang="ja-JP" sz="1300" dirty="0"/>
              <a:t>21</a:t>
            </a:r>
            <a:r>
              <a:rPr lang="ja-JP" altLang="en-US" sz="1300" dirty="0"/>
              <a:t>分の内，類似探索の工程である</a:t>
            </a:r>
            <a:r>
              <a:rPr lang="en-US" altLang="ja-JP" sz="1300" dirty="0"/>
              <a:t>STEP4</a:t>
            </a:r>
            <a:r>
              <a:rPr lang="ja-JP" altLang="en-US" sz="1300" dirty="0"/>
              <a:t>には，約</a:t>
            </a:r>
            <a:r>
              <a:rPr lang="en-US" altLang="ja-JP" sz="1300" dirty="0"/>
              <a:t>87%</a:t>
            </a:r>
            <a:r>
              <a:rPr lang="ja-JP" altLang="en-US" sz="1300" dirty="0"/>
              <a:t>の約</a:t>
            </a:r>
            <a:r>
              <a:rPr lang="en-US" altLang="ja-JP" sz="1300" dirty="0"/>
              <a:t>19</a:t>
            </a:r>
            <a:r>
              <a:rPr lang="ja-JP" altLang="en-US" sz="1300" dirty="0"/>
              <a:t>分かかっていました．</a:t>
            </a:r>
            <a:endParaRPr lang="en-US" altLang="ja-JP" sz="1300" dirty="0"/>
          </a:p>
          <a:p>
            <a:pPr defTabSz="990393">
              <a:defRPr/>
            </a:pPr>
            <a:r>
              <a:rPr lang="ja-JP" altLang="en-US" sz="1300" dirty="0"/>
              <a:t>類似探索の処理時間が，ブロッククローン検出法の処理時間に大きく依存していることが分かります．全体の計算時間が</a:t>
            </a:r>
            <a:r>
              <a:rPr lang="en-US" altLang="ja-JP" sz="1300" dirty="0"/>
              <a:t>STEP4</a:t>
            </a:r>
            <a:r>
              <a:rPr lang="ja-JP" altLang="en-US" sz="1300" dirty="0"/>
              <a:t>に大きく依存している</a:t>
            </a:r>
            <a:endParaRPr lang="en-US" altLang="ja-JP" sz="1300" dirty="0"/>
          </a:p>
        </p:txBody>
      </p:sp>
      <p:sp>
        <p:nvSpPr>
          <p:cNvPr id="4" name="スライド番号プレースホルダー 3"/>
          <p:cNvSpPr>
            <a:spLocks noGrp="1"/>
          </p:cNvSpPr>
          <p:nvPr>
            <p:ph type="sldNum" sz="quarter" idx="10"/>
          </p:nvPr>
        </p:nvSpPr>
        <p:spPr/>
        <p:txBody>
          <a:bodyPr/>
          <a:lstStyle/>
          <a:p>
            <a:fld id="{545C2A91-5631-4503-A4D3-3F2E946778F0}" type="slidenum">
              <a:rPr kumimoji="1" lang="ja-JP" altLang="en-US" smtClean="0"/>
              <a:t>120</a:t>
            </a:fld>
            <a:endParaRPr kumimoji="1" lang="ja-JP" altLang="en-US"/>
          </a:p>
        </p:txBody>
      </p:sp>
      <p:sp>
        <p:nvSpPr>
          <p:cNvPr id="5" name="日付プレースホルダー 4">
            <a:extLst>
              <a:ext uri="{FF2B5EF4-FFF2-40B4-BE49-F238E27FC236}">
                <a16:creationId xmlns:a16="http://schemas.microsoft.com/office/drawing/2014/main" id="{C9B93D88-96E8-F9D6-86AB-B8EF1774C6FC}"/>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1533867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分</a:t>
            </a:r>
            <a:endParaRPr kumimoji="1" lang="en-US" altLang="ja-JP" dirty="0"/>
          </a:p>
          <a:p>
            <a:r>
              <a:rPr kumimoji="1" lang="ja-JP" altLang="en-US" dirty="0"/>
              <a:t>研究概要について説明します．</a:t>
            </a:r>
            <a:endParaRPr kumimoji="1" lang="en-US" altLang="ja-JP" dirty="0"/>
          </a:p>
          <a:p>
            <a:r>
              <a:rPr kumimoji="1" lang="ja-JP" altLang="en-US" dirty="0"/>
              <a:t>ブロッククローン検出法の問題点は</a:t>
            </a:r>
            <a:r>
              <a:rPr kumimoji="1" lang="en-US" altLang="ja-JP" dirty="0"/>
              <a:t>2</a:t>
            </a:r>
            <a:r>
              <a:rPr kumimoji="1" lang="ja-JP" altLang="en-US" dirty="0"/>
              <a:t>つあります．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121</a:t>
            </a:fld>
            <a:endParaRPr kumimoji="1" lang="ja-JP" altLang="en-US"/>
          </a:p>
        </p:txBody>
      </p:sp>
      <p:sp>
        <p:nvSpPr>
          <p:cNvPr id="5" name="日付プレースホルダー 4">
            <a:extLst>
              <a:ext uri="{FF2B5EF4-FFF2-40B4-BE49-F238E27FC236}">
                <a16:creationId xmlns:a16="http://schemas.microsoft.com/office/drawing/2014/main" id="{D5562688-46CA-AE60-2ABD-F4494E60FF6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00687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章では，</a:t>
            </a:r>
            <a:r>
              <a:rPr kumimoji="1" lang="en-US" altLang="ja-JP" dirty="0"/>
              <a:t>Cross-Polytope LSH</a:t>
            </a:r>
            <a:r>
              <a:rPr kumimoji="1" lang="ja-JP" altLang="en-US" dirty="0"/>
              <a:t>を用いたコードクローン検出の，検出精度を維持しつつ高速化するパラメータを決定する手法を提案します．</a:t>
            </a:r>
            <a:endParaRPr kumimoji="1" lang="en-US" altLang="ja-JP" dirty="0"/>
          </a:p>
          <a:p>
            <a:pPr defTabSz="914321">
              <a:defRPr/>
            </a:pPr>
            <a:r>
              <a:rPr kumimoji="1" lang="ja-JP" altLang="en-US" dirty="0"/>
              <a:t>既存のコードクローン検出手法である</a:t>
            </a:r>
            <a:r>
              <a:rPr kumimoji="1" lang="en-US" altLang="ja-JP" dirty="0"/>
              <a:t>CCVolti</a:t>
            </a:r>
            <a:r>
              <a:rPr kumimoji="1" lang="ja-JP" altLang="en-US" dirty="0"/>
              <a:t>は，大規模ソフトウェアの検出に多大な時間を必要とし，頻繁なコードクローン検出ができないという課題があります．</a:t>
            </a:r>
            <a:endParaRPr kumimoji="1" lang="en-US" altLang="ja-JP" dirty="0"/>
          </a:p>
          <a:p>
            <a:pPr defTabSz="914321">
              <a:defRPr/>
            </a:pPr>
            <a:r>
              <a:rPr kumimoji="1" lang="ja-JP" altLang="en-US" dirty="0"/>
              <a:t>また，</a:t>
            </a:r>
            <a:r>
              <a:rPr kumimoji="1" lang="en-US" altLang="ja-JP" dirty="0"/>
              <a:t>LSH </a:t>
            </a:r>
            <a:r>
              <a:rPr kumimoji="1" lang="ja-JP" altLang="en-US" dirty="0"/>
              <a:t>のフィルタリング精度が不安定であるという課題があります．</a:t>
            </a:r>
            <a:endParaRPr kumimoji="1" lang="en-US" altLang="ja-JP" dirty="0"/>
          </a:p>
          <a:p>
            <a:r>
              <a:rPr kumimoji="1" lang="ja-JP" altLang="en-US" dirty="0"/>
              <a:t>そこで本章では，回帰モデルを用いて，精度の維持と高速化を目的としたパラメータ決定手法を提案し，評価実験を行いました．</a:t>
            </a:r>
          </a:p>
        </p:txBody>
      </p:sp>
      <p:sp>
        <p:nvSpPr>
          <p:cNvPr id="4" name="スライド番号プレースホルダー 3"/>
          <p:cNvSpPr>
            <a:spLocks noGrp="1"/>
          </p:cNvSpPr>
          <p:nvPr>
            <p:ph type="sldNum" sz="quarter" idx="5"/>
          </p:nvPr>
        </p:nvSpPr>
        <p:spPr/>
        <p:txBody>
          <a:bodyPr/>
          <a:lstStyle/>
          <a:p>
            <a:fld id="{30142B34-7DA5-4DCD-A54C-92F094D0A0E4}" type="slidenum">
              <a:rPr kumimoji="1" lang="ja-JP" altLang="en-US" smtClean="0"/>
              <a:t>9</a:t>
            </a:fld>
            <a:endParaRPr kumimoji="1" lang="ja-JP" altLang="en-US"/>
          </a:p>
        </p:txBody>
      </p:sp>
      <p:sp>
        <p:nvSpPr>
          <p:cNvPr id="5" name="日付プレースホルダー 4">
            <a:extLst>
              <a:ext uri="{FF2B5EF4-FFF2-40B4-BE49-F238E27FC236}">
                <a16:creationId xmlns:a16="http://schemas.microsoft.com/office/drawing/2014/main" id="{F5A33765-0B9D-3DF7-45B1-F7483F47AA2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5453847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まず，本研究における再現率の定義を行います．</a:t>
            </a:r>
            <a:endParaRPr kumimoji="1" lang="en-US" altLang="ja-JP" dirty="0"/>
          </a:p>
          <a:p>
            <a:r>
              <a:rPr kumimoji="1" lang="ja-JP" altLang="en-US" dirty="0"/>
              <a:t>類似度が閾値以上のすべてのベクトルペア数の内，</a:t>
            </a:r>
            <a:r>
              <a:rPr kumimoji="1" lang="en-US" altLang="ja-JP" dirty="0"/>
              <a:t>LSH</a:t>
            </a:r>
            <a:r>
              <a:rPr kumimoji="1" lang="ja-JP" altLang="en-US" dirty="0"/>
              <a:t>を用いて求めたベクトルペア数の割合を再現率とします．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122</a:t>
            </a:fld>
            <a:endParaRPr kumimoji="1" lang="ja-JP" altLang="en-US"/>
          </a:p>
        </p:txBody>
      </p:sp>
      <p:sp>
        <p:nvSpPr>
          <p:cNvPr id="5" name="日付プレースホルダー 4">
            <a:extLst>
              <a:ext uri="{FF2B5EF4-FFF2-40B4-BE49-F238E27FC236}">
                <a16:creationId xmlns:a16="http://schemas.microsoft.com/office/drawing/2014/main" id="{CB5FCE72-D3F6-A1E0-7EE3-9BD3E7086486}"/>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225425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93">
              <a:defRPr/>
            </a:pPr>
            <a:r>
              <a:rPr kumimoji="1" lang="ja-JP" altLang="en-US" dirty="0"/>
              <a:t>次に，博士後期課程で行いたい研究について説明します．ただ，わたしは来年から就職するため，進学後にこの内容ができない可能性がありますが，現在のプランということで説明させていただきます．</a:t>
            </a:r>
          </a:p>
          <a:p>
            <a:r>
              <a:rPr kumimoji="1" lang="en-US" altLang="ja-JP" dirty="0"/>
              <a:t>Notifier</a:t>
            </a:r>
            <a:r>
              <a:rPr kumimoji="1" lang="ja-JP" altLang="en-US" dirty="0"/>
              <a:t>が何を</a:t>
            </a:r>
            <a:endParaRPr kumimoji="1" lang="en-US" altLang="ja-JP" dirty="0"/>
          </a:p>
          <a:p>
            <a:r>
              <a:rPr kumimoji="1" lang="ja-JP" altLang="en-US" dirty="0"/>
              <a:t>修正が必要だと開発者に</a:t>
            </a:r>
            <a:r>
              <a:rPr kumimoji="1" lang="en-US" altLang="ja-JP" dirty="0"/>
              <a:t>Notify</a:t>
            </a:r>
            <a:r>
              <a:rPr kumimoji="1" lang="ja-JP" altLang="en-US" dirty="0"/>
              <a:t>する必要がある</a:t>
            </a:r>
            <a:endParaRPr kumimoji="1" lang="en-US" altLang="ja-JP"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127</a:t>
            </a:fld>
            <a:endParaRPr kumimoji="1" lang="ja-JP" altLang="en-US"/>
          </a:p>
        </p:txBody>
      </p:sp>
      <p:sp>
        <p:nvSpPr>
          <p:cNvPr id="5" name="日付プレースホルダー 4">
            <a:extLst>
              <a:ext uri="{FF2B5EF4-FFF2-40B4-BE49-F238E27FC236}">
                <a16:creationId xmlns:a16="http://schemas.microsoft.com/office/drawing/2014/main" id="{02560307-1DD1-89DF-2550-8EE97BE661AA}"/>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291102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0348B-D53F-7F92-3B1A-51ECC6EFB0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B4CC8F-2F3C-0AB2-3C0C-F9A3CB422B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874A207-E1AD-C078-0A32-C3FEE81EF14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B26D033-3353-A188-6C8B-2E0656D65DA8}"/>
              </a:ext>
            </a:extLst>
          </p:cNvPr>
          <p:cNvSpPr>
            <a:spLocks noGrp="1"/>
          </p:cNvSpPr>
          <p:nvPr>
            <p:ph type="sldNum" sz="quarter" idx="10"/>
          </p:nvPr>
        </p:nvSpPr>
        <p:spPr/>
        <p:txBody>
          <a:bodyPr/>
          <a:lstStyle/>
          <a:p>
            <a:fld id="{7B9CDC0A-5848-4E14-B990-05363160378F}" type="slidenum">
              <a:rPr kumimoji="1" lang="ja-JP" altLang="en-US" smtClean="0"/>
              <a:t>129</a:t>
            </a:fld>
            <a:endParaRPr kumimoji="1" lang="ja-JP" altLang="en-US"/>
          </a:p>
        </p:txBody>
      </p:sp>
      <p:sp>
        <p:nvSpPr>
          <p:cNvPr id="5" name="日付プレースホルダー 4">
            <a:extLst>
              <a:ext uri="{FF2B5EF4-FFF2-40B4-BE49-F238E27FC236}">
                <a16:creationId xmlns:a16="http://schemas.microsoft.com/office/drawing/2014/main" id="{B4A00A63-55D7-7D1A-24E7-EB01460F62AD}"/>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6439919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700"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130</a:t>
            </a:fld>
            <a:endParaRPr kumimoji="1" lang="ja-JP" altLang="en-US"/>
          </a:p>
        </p:txBody>
      </p:sp>
      <p:sp>
        <p:nvSpPr>
          <p:cNvPr id="5" name="日付プレースホルダー 4">
            <a:extLst>
              <a:ext uri="{FF2B5EF4-FFF2-40B4-BE49-F238E27FC236}">
                <a16:creationId xmlns:a16="http://schemas.microsoft.com/office/drawing/2014/main" id="{63BA5391-A018-62C1-DD10-61F9A709D14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8666773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2600" dirty="0"/>
          </a:p>
        </p:txBody>
      </p:sp>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131</a:t>
            </a:fld>
            <a:endParaRPr kumimoji="1" lang="ja-JP" altLang="en-US"/>
          </a:p>
        </p:txBody>
      </p:sp>
      <p:sp>
        <p:nvSpPr>
          <p:cNvPr id="5" name="日付プレースホルダー 4">
            <a:extLst>
              <a:ext uri="{FF2B5EF4-FFF2-40B4-BE49-F238E27FC236}">
                <a16:creationId xmlns:a16="http://schemas.microsoft.com/office/drawing/2014/main" id="{0EFF0A11-F6F9-A59D-8719-F9EC78146FD1}"/>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42759423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93">
              <a:defRPr/>
            </a:pPr>
            <a:r>
              <a:rPr lang="ja-JP" altLang="en-US" sz="1300" dirty="0"/>
              <a:t>ブロッククローン検出は</a:t>
            </a:r>
            <a:r>
              <a:rPr lang="en-US" altLang="ja-JP" sz="1300" dirty="0"/>
              <a:t>LSH</a:t>
            </a:r>
            <a:r>
              <a:rPr lang="ja-JP" altLang="en-US" sz="1300" dirty="0"/>
              <a:t>として</a:t>
            </a:r>
            <a:r>
              <a:rPr lang="en-US" altLang="ja-JP" sz="1300" dirty="0"/>
              <a:t>FALCONN</a:t>
            </a:r>
            <a:r>
              <a:rPr lang="ja-JP" altLang="en-US" sz="1300" dirty="0"/>
              <a:t>を利用しています．</a:t>
            </a:r>
            <a:endParaRPr lang="en-US" altLang="ja-JP" sz="1300" dirty="0"/>
          </a:p>
          <a:p>
            <a:pPr defTabSz="990393">
              <a:defRPr/>
            </a:pPr>
            <a:endParaRPr lang="en-US" altLang="ja-JP" sz="1300" dirty="0"/>
          </a:p>
          <a:p>
            <a:pPr defTabSz="990393">
              <a:defRPr/>
            </a:pPr>
            <a:r>
              <a:rPr lang="en-US" altLang="ja-JP" sz="1300" dirty="0"/>
              <a:t>T</a:t>
            </a:r>
            <a:r>
              <a:rPr lang="ja-JP" altLang="en-US" sz="1300" dirty="0"/>
              <a:t>を増加させて，区画の分割を細かくすると，衝突確率が下がり，距離を計算する近傍ベクトルが減るため，計算時間が削減されます．</a:t>
            </a:r>
            <a:endParaRPr lang="en-US" altLang="ja-JP" sz="1300" dirty="0"/>
          </a:p>
          <a:p>
            <a:pPr defTabSz="990393">
              <a:defRPr/>
            </a:pPr>
            <a:r>
              <a:rPr lang="ja-JP" altLang="en-US" sz="1300" dirty="0"/>
              <a:t>この</a:t>
            </a:r>
            <a:r>
              <a:rPr lang="en-US" altLang="ja-JP" sz="1300" dirty="0"/>
              <a:t>FALCONN</a:t>
            </a:r>
            <a:r>
              <a:rPr lang="ja-JP" altLang="en-US" sz="1300" dirty="0"/>
              <a:t>に与えるパラメータの決定方針を次のスライドで説明します．</a:t>
            </a:r>
            <a:endParaRPr lang="en-US" altLang="ja-JP" sz="1300" dirty="0"/>
          </a:p>
        </p:txBody>
      </p:sp>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134</a:t>
            </a:fld>
            <a:endParaRPr kumimoji="1" lang="ja-JP" altLang="en-US"/>
          </a:p>
        </p:txBody>
      </p:sp>
      <p:sp>
        <p:nvSpPr>
          <p:cNvPr id="5" name="日付プレースホルダー 4">
            <a:extLst>
              <a:ext uri="{FF2B5EF4-FFF2-40B4-BE49-F238E27FC236}">
                <a16:creationId xmlns:a16="http://schemas.microsoft.com/office/drawing/2014/main" id="{05A3E0BE-0E71-F1CA-211F-9BC6798B48FF}"/>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5786189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90393">
                  <a:defRPr/>
                </a:pPr>
                <a:r>
                  <a:rPr lang="en-US" altLang="ja-JP" sz="1300" dirty="0"/>
                  <a:t>LSH</a:t>
                </a:r>
                <a:r>
                  <a:rPr lang="ja-JP" altLang="en-US" sz="1300" dirty="0"/>
                  <a:t>を用いた類似探索は３つのステップで構成されています．ステップ</a:t>
                </a:r>
                <a:r>
                  <a:rPr lang="en-US" altLang="ja-JP" sz="1300" dirty="0"/>
                  <a:t>A</a:t>
                </a:r>
                <a:r>
                  <a:rPr lang="ja-JP" altLang="en-US" sz="1300" dirty="0"/>
                  <a:t>では，</a:t>
                </a:r>
                <a:r>
                  <a:rPr lang="en-US" altLang="ja-JP" sz="1300" dirty="0"/>
                  <a:t>LSH</a:t>
                </a:r>
                <a:r>
                  <a:rPr lang="ja-JP" altLang="en-US" sz="1300" dirty="0"/>
                  <a:t>のハッシュ関数をランダムに </a:t>
                </a:r>
                <a14:m>
                  <m:oMath xmlns:m="http://schemas.openxmlformats.org/officeDocument/2006/math">
                    <m:r>
                      <a:rPr lang="en-US" altLang="ja-JP" sz="1300" i="1">
                        <a:latin typeface="Cambria Math" panose="02040503050406030204" pitchFamily="18" charset="0"/>
                      </a:rPr>
                      <m:t>𝐿</m:t>
                    </m:r>
                  </m:oMath>
                </a14:m>
                <a:r>
                  <a:rPr lang="ja-JP" altLang="en-US" sz="1300" dirty="0"/>
                  <a:t> 個用意し，すべてのベクトルに適用して， </a:t>
                </a:r>
                <a14:m>
                  <m:oMath xmlns:m="http://schemas.openxmlformats.org/officeDocument/2006/math">
                    <m:r>
                      <a:rPr lang="en-US" altLang="ja-JP" sz="1300" i="1">
                        <a:latin typeface="Cambria Math" panose="02040503050406030204" pitchFamily="18" charset="0"/>
                      </a:rPr>
                      <m:t>𝐿</m:t>
                    </m:r>
                  </m:oMath>
                </a14:m>
                <a:r>
                  <a:rPr lang="ja-JP" altLang="en-US" sz="1300" dirty="0"/>
                  <a:t> 個のハッシュテーブルを作成します．次に，ステップ</a:t>
                </a:r>
                <a:r>
                  <a:rPr lang="en-US" altLang="ja-JP" sz="1300" dirty="0"/>
                  <a:t>B</a:t>
                </a:r>
                <a:r>
                  <a:rPr lang="ja-JP" altLang="en-US" sz="1300" dirty="0"/>
                  <a:t>では，クエリのベクトルのハッシュ値を求め，少なくとも１つのハッシュテーブルで衝突するベクトルを探索し，それらを近傍ベクトルとします．最後に，ステップ</a:t>
                </a:r>
                <a:r>
                  <a:rPr lang="en-US" altLang="ja-JP" sz="1300" dirty="0"/>
                  <a:t>C</a:t>
                </a:r>
                <a:r>
                  <a:rPr lang="ja-JP" altLang="en-US" sz="1300" dirty="0"/>
                  <a:t>では，みつけたすべての近傍ベクトルとの類似度をそれぞれ計算し，類似ペアを求めます．すべてのベクトルを１つ１つクエリとしてこのステップ</a:t>
                </a:r>
                <a:r>
                  <a:rPr lang="en-US" altLang="ja-JP" sz="1300" dirty="0"/>
                  <a:t>A</a:t>
                </a:r>
                <a:r>
                  <a:rPr lang="ja-JP" altLang="en-US" sz="1300" dirty="0"/>
                  <a:t>と</a:t>
                </a:r>
                <a:r>
                  <a:rPr lang="en-US" altLang="ja-JP" sz="1300" dirty="0"/>
                  <a:t>B</a:t>
                </a:r>
                <a:r>
                  <a:rPr lang="ja-JP" altLang="en-US" sz="1300" dirty="0"/>
                  <a:t>を繰り返します．つまり，コード片の特徴ベクトルをベクトル集合・・・</a:t>
                </a:r>
                <a:endParaRPr lang="en-US" altLang="ja-JP" sz="1300" dirty="0"/>
              </a:p>
              <a:p>
                <a:pPr defTabSz="990393">
                  <a:defRPr/>
                </a:pPr>
                <a:endParaRPr lang="en-US" altLang="ja-JP" sz="1300" dirty="0"/>
              </a:p>
              <a:p>
                <a:pPr defTabSz="990393">
                  <a:defRPr/>
                </a:pPr>
                <a:r>
                  <a:rPr lang="ja-JP" altLang="en-US" sz="1300" dirty="0"/>
                  <a:t>わからん</a:t>
                </a:r>
                <a:endParaRPr lang="en-US" altLang="ja-JP" sz="1300" dirty="0"/>
              </a:p>
              <a:p>
                <a:endParaRPr kumimoji="1" lang="ja-JP" altLang="en-US" dirty="0"/>
              </a:p>
            </p:txBody>
          </p:sp>
        </mc:Choice>
        <mc:Fallback xmlns="">
          <p:sp>
            <p:nvSpPr>
              <p:cNvPr id="3" name="ノート プレースホルダー 2"/>
              <p:cNvSpPr>
                <a:spLocks noGrp="1"/>
              </p:cNvSpPr>
              <p:nvPr>
                <p:ph type="body" idx="1"/>
              </p:nvPr>
            </p:nvSpPr>
            <p:spPr/>
            <p:txBody>
              <a:bodyPr/>
              <a:lstStyle/>
              <a:p>
                <a:pPr defTabSz="990478">
                  <a:defRPr/>
                </a:pPr>
                <a:r>
                  <a:rPr lang="en-US" altLang="ja-JP" sz="1300" dirty="0"/>
                  <a:t>LSH</a:t>
                </a:r>
                <a:r>
                  <a:rPr lang="ja-JP" altLang="en-US" sz="1300" dirty="0"/>
                  <a:t>を用いた類似探索は３つのステップで構成されています．ステップ</a:t>
                </a:r>
                <a:r>
                  <a:rPr lang="en-US" altLang="ja-JP" sz="1300" dirty="0"/>
                  <a:t>A</a:t>
                </a:r>
                <a:r>
                  <a:rPr lang="ja-JP" altLang="en-US" sz="1300" dirty="0"/>
                  <a:t>では，</a:t>
                </a:r>
                <a:r>
                  <a:rPr lang="en-US" altLang="ja-JP" sz="1300" dirty="0"/>
                  <a:t>LSH</a:t>
                </a:r>
                <a:r>
                  <a:rPr lang="ja-JP" altLang="en-US" sz="1300" dirty="0"/>
                  <a:t>のハッシュ関数をランダムに </a:t>
                </a:r>
                <a:r>
                  <a:rPr lang="en-US" altLang="ja-JP" sz="1300" i="0">
                    <a:latin typeface="Cambria Math" panose="02040503050406030204" pitchFamily="18" charset="0"/>
                  </a:rPr>
                  <a:t>𝐿</a:t>
                </a:r>
                <a:r>
                  <a:rPr lang="ja-JP" altLang="en-US" sz="1300" dirty="0"/>
                  <a:t> 個用意し，すべてのベクトルに適用して， </a:t>
                </a:r>
                <a:r>
                  <a:rPr lang="en-US" altLang="ja-JP" sz="1300" i="0">
                    <a:latin typeface="Cambria Math" panose="02040503050406030204" pitchFamily="18" charset="0"/>
                  </a:rPr>
                  <a:t>𝐿</a:t>
                </a:r>
                <a:r>
                  <a:rPr lang="ja-JP" altLang="en-US" sz="1300" dirty="0"/>
                  <a:t> 個のハッシュテーブルを作成します．次に，ステップ</a:t>
                </a:r>
                <a:r>
                  <a:rPr lang="en-US" altLang="ja-JP" sz="1300" dirty="0"/>
                  <a:t>B</a:t>
                </a:r>
                <a:r>
                  <a:rPr lang="ja-JP" altLang="en-US" sz="1300" dirty="0"/>
                  <a:t>では，クエリのベクトルのハッシュ値を求め，少なくとも１つのハッシュテーブルで衝突するベクトルを探索し，それらを近傍ベクトルとします．最後に，ステップ</a:t>
                </a:r>
                <a:r>
                  <a:rPr lang="en-US" altLang="ja-JP" sz="1300" dirty="0"/>
                  <a:t>C</a:t>
                </a:r>
                <a:r>
                  <a:rPr lang="ja-JP" altLang="en-US" sz="1300" dirty="0"/>
                  <a:t>では，みつけたすべての近傍ベクトルとの類似度をそれぞれ計算し，類似ペアを求めます．すべてのベクトルを１つ１つクエリとしてこのステップ</a:t>
                </a:r>
                <a:r>
                  <a:rPr lang="en-US" altLang="ja-JP" sz="1300" dirty="0"/>
                  <a:t>A</a:t>
                </a:r>
                <a:r>
                  <a:rPr lang="ja-JP" altLang="en-US" sz="1300" dirty="0"/>
                  <a:t>と</a:t>
                </a:r>
                <a:r>
                  <a:rPr lang="en-US" altLang="ja-JP" sz="1300" dirty="0"/>
                  <a:t>B</a:t>
                </a:r>
                <a:r>
                  <a:rPr lang="ja-JP" altLang="en-US" sz="1300" dirty="0"/>
                  <a:t>を繰り返します．つまり，コード片の特徴ベクトルをベクトル集合・・・</a:t>
                </a:r>
                <a:endParaRPr lang="en-US" altLang="ja-JP" sz="1300" dirty="0"/>
              </a:p>
              <a:p>
                <a:pPr defTabSz="990478">
                  <a:defRPr/>
                </a:pPr>
                <a:endParaRPr lang="en-US" altLang="ja-JP" sz="1300" dirty="0"/>
              </a:p>
              <a:p>
                <a:pPr defTabSz="990478">
                  <a:defRPr/>
                </a:pPr>
                <a:r>
                  <a:rPr lang="ja-JP" altLang="en-US" sz="1300" dirty="0"/>
                  <a:t>わからん</a:t>
                </a:r>
                <a:endParaRPr lang="en-US" altLang="ja-JP" sz="13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B9CDC0A-5848-4E14-B990-05363160378F}" type="slidenum">
              <a:rPr kumimoji="1" lang="ja-JP" altLang="en-US" smtClean="0"/>
              <a:t>135</a:t>
            </a:fld>
            <a:endParaRPr kumimoji="1" lang="ja-JP" altLang="en-US"/>
          </a:p>
        </p:txBody>
      </p:sp>
      <p:sp>
        <p:nvSpPr>
          <p:cNvPr id="5" name="日付プレースホルダー 4">
            <a:extLst>
              <a:ext uri="{FF2B5EF4-FFF2-40B4-BE49-F238E27FC236}">
                <a16:creationId xmlns:a16="http://schemas.microsoft.com/office/drawing/2014/main" id="{3ABFEE22-6AA0-1520-F21C-B20A31E60CA5}"/>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3429714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93">
              <a:defRPr/>
            </a:pPr>
            <a:endParaRPr lang="en-US" altLang="ja-JP" sz="1300" dirty="0"/>
          </a:p>
        </p:txBody>
      </p:sp>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137</a:t>
            </a:fld>
            <a:endParaRPr kumimoji="1" lang="ja-JP" altLang="en-US"/>
          </a:p>
        </p:txBody>
      </p:sp>
      <p:sp>
        <p:nvSpPr>
          <p:cNvPr id="5" name="日付プレースホルダー 4">
            <a:extLst>
              <a:ext uri="{FF2B5EF4-FFF2-40B4-BE49-F238E27FC236}">
                <a16:creationId xmlns:a16="http://schemas.microsoft.com/office/drawing/2014/main" id="{2DB637DD-DCAE-31D6-FEC0-D86A0494664B}"/>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4971843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STEPⅠ</a:t>
                </a:r>
                <a:r>
                  <a:rPr kumimoji="1" lang="ja-JP" altLang="en-US" dirty="0"/>
                  <a:t>で，まず</a:t>
                </a:r>
                <a:r>
                  <a:rPr kumimoji="1" lang="en-US" altLang="ja-JP" dirty="0"/>
                  <a:t>LSH</a:t>
                </a:r>
                <a:r>
                  <a:rPr kumimoji="1" lang="ja-JP" altLang="en-US" dirty="0"/>
                  <a:t>の１つのハッシュ関数に対するパラメータを決定します．</a:t>
                </a:r>
                <a:endParaRPr kumimoji="1" lang="en-US" altLang="ja-JP" dirty="0"/>
              </a:p>
              <a:p>
                <a:r>
                  <a:rPr kumimoji="1" lang="en-US" altLang="ja-JP" dirty="0"/>
                  <a:t>…</a:t>
                </a:r>
              </a:p>
              <a:p>
                <a:r>
                  <a:rPr kumimoji="1" lang="en-US" altLang="ja-JP" dirty="0"/>
                  <a:t>STEPⅡ</a:t>
                </a:r>
                <a:r>
                  <a:rPr kumimoji="1" lang="ja-JP" altLang="en-US" dirty="0"/>
                  <a:t>において衝突確率を調整できるため，</a:t>
                </a:r>
                <a:r>
                  <a:rPr kumimoji="1" lang="en-US" altLang="ja-JP" dirty="0"/>
                  <a:t>STEPⅠ</a:t>
                </a:r>
                <a:r>
                  <a:rPr kumimoji="1" lang="ja-JP" altLang="en-US" dirty="0"/>
                  <a:t>ではオーダー</a:t>
                </a:r>
                <a14:m>
                  <m:oMath xmlns:m="http://schemas.openxmlformats.org/officeDocument/2006/math">
                    <m:r>
                      <a:rPr lang="ja-JP" altLang="en-US" sz="1300" i="1">
                        <a:latin typeface="Cambria Math" panose="02040503050406030204" pitchFamily="18" charset="0"/>
                      </a:rPr>
                      <m:t>𝜌</m:t>
                    </m:r>
                  </m:oMath>
                </a14:m>
                <a:r>
                  <a:rPr lang="ja-JP" altLang="en-US" sz="1300" dirty="0"/>
                  <a:t> を下限に近づけるような</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err="1" smtClean="0"/>
                  <a:t>STEPⅠ</a:t>
                </a:r>
                <a:r>
                  <a:rPr kumimoji="1" lang="ja-JP" altLang="en-US" dirty="0" smtClean="0"/>
                  <a:t>で，まず</a:t>
                </a:r>
                <a:r>
                  <a:rPr kumimoji="1" lang="en-US" altLang="ja-JP" dirty="0" smtClean="0"/>
                  <a:t>LSH</a:t>
                </a:r>
                <a:r>
                  <a:rPr kumimoji="1" lang="ja-JP" altLang="en-US" dirty="0" smtClean="0"/>
                  <a:t>の１つのハッシュ関数に対するパラメータを決定します．</a:t>
                </a:r>
                <a:endParaRPr kumimoji="1" lang="en-US" altLang="ja-JP" dirty="0" smtClean="0"/>
              </a:p>
              <a:p>
                <a:r>
                  <a:rPr kumimoji="1" lang="en-US" altLang="ja-JP" dirty="0" smtClean="0"/>
                  <a:t>…</a:t>
                </a:r>
              </a:p>
              <a:p>
                <a:r>
                  <a:rPr kumimoji="1" lang="en-US" altLang="ja-JP" dirty="0" err="1" smtClean="0"/>
                  <a:t>STEPⅡ</a:t>
                </a:r>
                <a:r>
                  <a:rPr kumimoji="1" lang="ja-JP" altLang="en-US" dirty="0" smtClean="0"/>
                  <a:t>において衝突確率を調整できるため，</a:t>
                </a:r>
                <a:r>
                  <a:rPr kumimoji="1" lang="en-US" altLang="ja-JP" dirty="0" err="1" smtClean="0"/>
                  <a:t>STEPⅠ</a:t>
                </a:r>
                <a:r>
                  <a:rPr kumimoji="1" lang="ja-JP" altLang="en-US" dirty="0" smtClean="0"/>
                  <a:t>ではオーダー</a:t>
                </a:r>
                <a:r>
                  <a:rPr kumimoji="1" lang="ja-JP" altLang="en-US" sz="1200" i="0" smtClean="0">
                    <a:latin typeface="Cambria Math" panose="02040503050406030204" pitchFamily="18" charset="0"/>
                  </a:rPr>
                  <a:t>𝜌</a:t>
                </a:r>
                <a:r>
                  <a:rPr kumimoji="1" lang="ja-JP" altLang="en-US" sz="1200" dirty="0" smtClean="0"/>
                  <a:t> </a:t>
                </a:r>
                <a:r>
                  <a:rPr kumimoji="1" lang="ja-JP" altLang="en-US" sz="1200" dirty="0" smtClean="0"/>
                  <a:t>を下限に近づけるような</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138</a:t>
            </a:fld>
            <a:endParaRPr kumimoji="1" lang="ja-JP" altLang="en-US"/>
          </a:p>
        </p:txBody>
      </p:sp>
      <p:sp>
        <p:nvSpPr>
          <p:cNvPr id="5" name="日付プレースホルダー 4">
            <a:extLst>
              <a:ext uri="{FF2B5EF4-FFF2-40B4-BE49-F238E27FC236}">
                <a16:creationId xmlns:a16="http://schemas.microsoft.com/office/drawing/2014/main" id="{A25DE29F-A6A1-5649-DC27-78BC766132C0}"/>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31092868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コードクローン検出の応用例について説明します．１つは，</a:t>
            </a:r>
            <a:endParaRPr kumimoji="1" lang="en-US" altLang="ja-JP" dirty="0"/>
          </a:p>
          <a:p>
            <a:r>
              <a:rPr kumimoji="1" lang="ja-JP" altLang="en-US" dirty="0"/>
              <a:t>・・・</a:t>
            </a:r>
            <a:endParaRPr kumimoji="1" lang="en-US" altLang="ja-JP" dirty="0"/>
          </a:p>
          <a:p>
            <a:r>
              <a:rPr kumimoji="1" lang="ja-JP" altLang="en-US" dirty="0"/>
              <a:t>コードクローン検出の速度を改善するために研究されています．</a:t>
            </a:r>
          </a:p>
        </p:txBody>
      </p:sp>
      <p:sp>
        <p:nvSpPr>
          <p:cNvPr id="4" name="スライド番号プレースホルダー 3"/>
          <p:cNvSpPr>
            <a:spLocks noGrp="1"/>
          </p:cNvSpPr>
          <p:nvPr>
            <p:ph type="sldNum" sz="quarter" idx="10"/>
          </p:nvPr>
        </p:nvSpPr>
        <p:spPr/>
        <p:txBody>
          <a:bodyPr/>
          <a:lstStyle/>
          <a:p>
            <a:fld id="{4A18FE21-AC83-46D2-A4B3-6A261B29A386}" type="slidenum">
              <a:rPr kumimoji="1" lang="ja-JP" altLang="en-US" smtClean="0"/>
              <a:t>139</a:t>
            </a:fld>
            <a:endParaRPr kumimoji="1" lang="ja-JP" altLang="en-US"/>
          </a:p>
        </p:txBody>
      </p:sp>
      <p:sp>
        <p:nvSpPr>
          <p:cNvPr id="5" name="日付プレースホルダー 4">
            <a:extLst>
              <a:ext uri="{FF2B5EF4-FFF2-40B4-BE49-F238E27FC236}">
                <a16:creationId xmlns:a16="http://schemas.microsoft.com/office/drawing/2014/main" id="{29E6CFD1-29C3-7B53-9B6F-868E7FC8B8F8}"/>
              </a:ext>
            </a:extLst>
          </p:cNvPr>
          <p:cNvSpPr>
            <a:spLocks noGrp="1"/>
          </p:cNvSpPr>
          <p:nvPr>
            <p:ph type="dt" idx="1"/>
          </p:nvPr>
        </p:nvSpPr>
        <p:spPr/>
        <p:txBody>
          <a:bodyPr/>
          <a:lstStyle/>
          <a:p>
            <a:r>
              <a:rPr kumimoji="1" lang="en-US" altLang="ja-JP" dirty="0"/>
              <a:t>2025/6/20</a:t>
            </a:r>
            <a:endParaRPr kumimoji="1" lang="ja-JP" altLang="en-US"/>
          </a:p>
        </p:txBody>
      </p:sp>
    </p:spTree>
    <p:extLst>
      <p:ext uri="{BB962C8B-B14F-4D97-AF65-F5344CB8AC3E}">
        <p14:creationId xmlns:p14="http://schemas.microsoft.com/office/powerpoint/2010/main" val="145421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D0CC42D-471E-9D02-4E0C-76511735626B}"/>
              </a:ext>
            </a:extLst>
          </p:cNvPr>
          <p:cNvSpPr/>
          <p:nvPr/>
        </p:nvSpPr>
        <p:spPr>
          <a:xfrm>
            <a:off x="0" y="0"/>
            <a:ext cx="12192000" cy="355230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FB1852EE-3664-CADF-C260-6780F11224B4}"/>
              </a:ext>
            </a:extLst>
          </p:cNvPr>
          <p:cNvSpPr>
            <a:spLocks noGrp="1"/>
          </p:cNvSpPr>
          <p:nvPr>
            <p:ph type="ctrTitle"/>
          </p:nvPr>
        </p:nvSpPr>
        <p:spPr>
          <a:xfrm>
            <a:off x="82570" y="1122363"/>
            <a:ext cx="12028648" cy="2429942"/>
          </a:xfrm>
        </p:spPr>
        <p:txBody>
          <a:bodyPr anchor="b">
            <a:normAutofit/>
          </a:bodyPr>
          <a:lstStyle>
            <a:lvl1pPr algn="ctr">
              <a:defRPr sz="5400">
                <a:solidFill>
                  <a:schemeClr val="bg1"/>
                </a:solidFill>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10DA9176-5CC8-B13E-B54B-C07F38E7FD10}"/>
              </a:ext>
            </a:extLst>
          </p:cNvPr>
          <p:cNvSpPr>
            <a:spLocks noGrp="1"/>
          </p:cNvSpPr>
          <p:nvPr>
            <p:ph type="subTitle" idx="1"/>
          </p:nvPr>
        </p:nvSpPr>
        <p:spPr>
          <a:xfrm>
            <a:off x="82570" y="3694814"/>
            <a:ext cx="12028648" cy="1562986"/>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pic>
        <p:nvPicPr>
          <p:cNvPr id="6" name="図 5" descr="アイコン&#10;&#10;自動的に生成された説明">
            <a:extLst>
              <a:ext uri="{FF2B5EF4-FFF2-40B4-BE49-F238E27FC236}">
                <a16:creationId xmlns:a16="http://schemas.microsoft.com/office/drawing/2014/main" id="{FC68725E-052B-4DB9-BEA3-BF3CD8ED0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4" name="フッター プレースホルダー 4">
            <a:extLst>
              <a:ext uri="{FF2B5EF4-FFF2-40B4-BE49-F238E27FC236}">
                <a16:creationId xmlns:a16="http://schemas.microsoft.com/office/drawing/2014/main" id="{7E6E4C4E-0097-06C2-F329-7F786EDF774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日付プレースホルダー 3">
            <a:extLst>
              <a:ext uri="{FF2B5EF4-FFF2-40B4-BE49-F238E27FC236}">
                <a16:creationId xmlns:a16="http://schemas.microsoft.com/office/drawing/2014/main" id="{7842B9B6-0D7E-67A8-88DC-D17CEDB023A6}"/>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1" name="スライド番号プレースホルダー 5">
            <a:extLst>
              <a:ext uri="{FF2B5EF4-FFF2-40B4-BE49-F238E27FC236}">
                <a16:creationId xmlns:a16="http://schemas.microsoft.com/office/drawing/2014/main" id="{48D60F90-7C5C-4A45-A1E0-9E8996A74E44}"/>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5587053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ロゴな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13F7778-4998-A377-6A60-42147D5C6314}"/>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CBEE8225-3D6F-A1F1-100F-90BC1679DA39}"/>
              </a:ext>
            </a:extLst>
          </p:cNvPr>
          <p:cNvSpPr>
            <a:spLocks noGrp="1"/>
          </p:cNvSpPr>
          <p:nvPr>
            <p:ph type="title"/>
          </p:nvPr>
        </p:nvSpPr>
        <p:spPr>
          <a:xfrm>
            <a:off x="165696" y="74815"/>
            <a:ext cx="11860606" cy="833448"/>
          </a:xfr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EA54AFB4-1AFE-21AE-D95B-1CC39D8AFC27}"/>
              </a:ext>
            </a:extLst>
          </p:cNvPr>
          <p:cNvSpPr>
            <a:spLocks noGrp="1"/>
          </p:cNvSpPr>
          <p:nvPr>
            <p:ph sz="half" idx="1"/>
          </p:nvPr>
        </p:nvSpPr>
        <p:spPr>
          <a:xfrm>
            <a:off x="165696" y="1088019"/>
            <a:ext cx="5854103" cy="5412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a:extLst>
              <a:ext uri="{FF2B5EF4-FFF2-40B4-BE49-F238E27FC236}">
                <a16:creationId xmlns:a16="http://schemas.microsoft.com/office/drawing/2014/main" id="{E82E4A2E-10DA-3420-982D-FA0B788DAE08}"/>
              </a:ext>
            </a:extLst>
          </p:cNvPr>
          <p:cNvSpPr>
            <a:spLocks noGrp="1"/>
          </p:cNvSpPr>
          <p:nvPr>
            <p:ph sz="half" idx="2"/>
          </p:nvPr>
        </p:nvSpPr>
        <p:spPr>
          <a:xfrm>
            <a:off x="6172199" y="1088018"/>
            <a:ext cx="5854103" cy="541253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a:extLst>
              <a:ext uri="{FF2B5EF4-FFF2-40B4-BE49-F238E27FC236}">
                <a16:creationId xmlns:a16="http://schemas.microsoft.com/office/drawing/2014/main" id="{D437027F-8AAF-9A9D-9062-1F40BBCE66BB}"/>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日付プレースホルダー 3">
            <a:extLst>
              <a:ext uri="{FF2B5EF4-FFF2-40B4-BE49-F238E27FC236}">
                <a16:creationId xmlns:a16="http://schemas.microsoft.com/office/drawing/2014/main" id="{3E719EB8-1395-0E22-5D55-67963DF3A91F}"/>
              </a:ext>
            </a:extLst>
          </p:cNvPr>
          <p:cNvSpPr>
            <a:spLocks noGrp="1"/>
          </p:cNvSpPr>
          <p:nvPr>
            <p:ph type="dt" sz="half" idx="10"/>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1" name="スライド番号プレースホルダー 5">
            <a:extLst>
              <a:ext uri="{FF2B5EF4-FFF2-40B4-BE49-F238E27FC236}">
                <a16:creationId xmlns:a16="http://schemas.microsoft.com/office/drawing/2014/main" id="{1C3FA26F-EAB0-00F4-E95A-6A6D7ED76FCB}"/>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106589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ロゴなし）">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00D4409-9781-4BE1-E096-6D25F0A250B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8DD0E7DB-531A-3848-08ED-0D862F81E492}"/>
              </a:ext>
            </a:extLst>
          </p:cNvPr>
          <p:cNvSpPr>
            <a:spLocks noGrp="1"/>
          </p:cNvSpPr>
          <p:nvPr>
            <p:ph type="title"/>
          </p:nvPr>
        </p:nvSpPr>
        <p:spPr>
          <a:xfrm>
            <a:off x="165696" y="74815"/>
            <a:ext cx="11882217" cy="833448"/>
          </a:xfr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4">
            <a:extLst>
              <a:ext uri="{FF2B5EF4-FFF2-40B4-BE49-F238E27FC236}">
                <a16:creationId xmlns:a16="http://schemas.microsoft.com/office/drawing/2014/main" id="{68662EE1-3F0A-BF83-C7AF-27854F458162}"/>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日付プレースホルダー 3">
            <a:extLst>
              <a:ext uri="{FF2B5EF4-FFF2-40B4-BE49-F238E27FC236}">
                <a16:creationId xmlns:a16="http://schemas.microsoft.com/office/drawing/2014/main" id="{F594FF63-95FF-903D-2500-BC9F43CA8208}"/>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9" name="スライド番号プレースホルダー 5">
            <a:extLst>
              <a:ext uri="{FF2B5EF4-FFF2-40B4-BE49-F238E27FC236}">
                <a16:creationId xmlns:a16="http://schemas.microsoft.com/office/drawing/2014/main" id="{DE46AF14-E354-ABF0-FD69-99CE8B5A404B}"/>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348961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なし（ロゴなし）">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65100"/>
            <a:ext cx="11882216" cy="6329911"/>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2" name="フッター プレースホルダー 4">
            <a:extLst>
              <a:ext uri="{FF2B5EF4-FFF2-40B4-BE49-F238E27FC236}">
                <a16:creationId xmlns:a16="http://schemas.microsoft.com/office/drawing/2014/main" id="{CC4E3395-FEA1-05F2-AFA9-42537CE11DB6}"/>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日付プレースホルダー 3">
            <a:extLst>
              <a:ext uri="{FF2B5EF4-FFF2-40B4-BE49-F238E27FC236}">
                <a16:creationId xmlns:a16="http://schemas.microsoft.com/office/drawing/2014/main" id="{B97D7E45-2E6A-D4F2-6F00-0B744B99CAC0}"/>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6" name="スライド番号プレースホルダー 5">
            <a:extLst>
              <a:ext uri="{FF2B5EF4-FFF2-40B4-BE49-F238E27FC236}">
                <a16:creationId xmlns:a16="http://schemas.microsoft.com/office/drawing/2014/main" id="{CDD8D73D-2A7C-8F9C-1C15-E7ACF3E1294E}"/>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145319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4">
            <a:extLst>
              <a:ext uri="{FF2B5EF4-FFF2-40B4-BE49-F238E27FC236}">
                <a16:creationId xmlns:a16="http://schemas.microsoft.com/office/drawing/2014/main" id="{26B4F219-99F5-0574-00AF-AD0D0A1E41A1}"/>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日付プレースホルダー 3">
            <a:extLst>
              <a:ext uri="{FF2B5EF4-FFF2-40B4-BE49-F238E27FC236}">
                <a16:creationId xmlns:a16="http://schemas.microsoft.com/office/drawing/2014/main" id="{6020AEEB-6C86-E569-9769-B90FB959CF5B}"/>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7" name="スライド番号プレースホルダー 5">
            <a:extLst>
              <a:ext uri="{FF2B5EF4-FFF2-40B4-BE49-F238E27FC236}">
                <a16:creationId xmlns:a16="http://schemas.microsoft.com/office/drawing/2014/main" id="{8A5D2FFA-A3BC-D2A4-4575-EBFA7DB755A7}"/>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37950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F73FDE3-F086-B014-3D6D-9012F336F9F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0D2F75C7-AC4B-E3E8-AC6F-88D4AA6448C8}"/>
              </a:ext>
            </a:extLst>
          </p:cNvPr>
          <p:cNvSpPr>
            <a:spLocks noGrp="1"/>
          </p:cNvSpPr>
          <p:nvPr>
            <p:ph type="title"/>
          </p:nvPr>
        </p:nvSpPr>
        <p:spPr>
          <a:xfrm>
            <a:off x="165696" y="74815"/>
            <a:ext cx="11113833" cy="833448"/>
          </a:xfr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092370"/>
            <a:ext cx="11882216" cy="5402641"/>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4" name="図 3" descr="アイコン&#10;&#10;自動的に生成された説明">
            <a:extLst>
              <a:ext uri="{FF2B5EF4-FFF2-40B4-BE49-F238E27FC236}">
                <a16:creationId xmlns:a16="http://schemas.microsoft.com/office/drawing/2014/main" id="{B3D0057D-F90A-7B0E-EA7D-02FA2E228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5" name="日付プレースホルダー 4">
            <a:extLst>
              <a:ext uri="{FF2B5EF4-FFF2-40B4-BE49-F238E27FC236}">
                <a16:creationId xmlns:a16="http://schemas.microsoft.com/office/drawing/2014/main" id="{0678936A-4717-D43B-CF9B-30A20AC71E45}"/>
              </a:ext>
            </a:extLst>
          </p:cNvPr>
          <p:cNvSpPr>
            <a:spLocks noGrp="1"/>
          </p:cNvSpPr>
          <p:nvPr>
            <p:ph type="dt" sz="half" idx="10"/>
          </p:nvPr>
        </p:nvSpPr>
        <p:spPr/>
        <p:txBody>
          <a:bodyPr/>
          <a:lstStyle/>
          <a:p>
            <a:r>
              <a:rPr lang="en-US" altLang="ja-JP" dirty="0"/>
              <a:t>2019/2/13</a:t>
            </a:r>
            <a:endParaRPr lang="ja-JP" altLang="en-US" dirty="0"/>
          </a:p>
        </p:txBody>
      </p:sp>
      <p:sp>
        <p:nvSpPr>
          <p:cNvPr id="9" name="フッター プレースホルダー 8">
            <a:extLst>
              <a:ext uri="{FF2B5EF4-FFF2-40B4-BE49-F238E27FC236}">
                <a16:creationId xmlns:a16="http://schemas.microsoft.com/office/drawing/2014/main" id="{F5A9A2EA-AE87-C4E3-1BD6-B60FD19E4897}"/>
              </a:ext>
            </a:extLst>
          </p:cNvPr>
          <p:cNvSpPr>
            <a:spLocks noGrp="1"/>
          </p:cNvSpPr>
          <p:nvPr>
            <p:ph type="ftr" sz="quarter" idx="11"/>
          </p:nvPr>
        </p:nvSpPr>
        <p:spPr/>
        <p:txBody>
          <a:bodyPr/>
          <a:lstStyle/>
          <a:p>
            <a:endParaRPr lang="ja-JP" altLang="en-US" dirty="0"/>
          </a:p>
        </p:txBody>
      </p:sp>
      <p:sp>
        <p:nvSpPr>
          <p:cNvPr id="10" name="スライド番号プレースホルダー 9">
            <a:extLst>
              <a:ext uri="{FF2B5EF4-FFF2-40B4-BE49-F238E27FC236}">
                <a16:creationId xmlns:a16="http://schemas.microsoft.com/office/drawing/2014/main" id="{2CF46259-1890-B686-1085-03E47558758E}"/>
              </a:ext>
            </a:extLst>
          </p:cNvPr>
          <p:cNvSpPr>
            <a:spLocks noGrp="1"/>
          </p:cNvSpPr>
          <p:nvPr>
            <p:ph type="sldNum" sz="quarter" idx="12"/>
          </p:nvPr>
        </p:nvSpPr>
        <p:spPr/>
        <p:txBody>
          <a:body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244604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781D155-4C3B-C12D-054E-4661B31DC115}"/>
              </a:ext>
            </a:extLst>
          </p:cNvPr>
          <p:cNvSpPr/>
          <p:nvPr/>
        </p:nvSpPr>
        <p:spPr>
          <a:xfrm>
            <a:off x="0" y="0"/>
            <a:ext cx="12192000" cy="456247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8F1C5EA0-36E0-EF0F-6FBE-2EA55F0A8719}"/>
              </a:ext>
            </a:extLst>
          </p:cNvPr>
          <p:cNvSpPr>
            <a:spLocks noGrp="1"/>
          </p:cNvSpPr>
          <p:nvPr>
            <p:ph type="title"/>
          </p:nvPr>
        </p:nvSpPr>
        <p:spPr>
          <a:xfrm>
            <a:off x="82570" y="1709738"/>
            <a:ext cx="12028648" cy="2852737"/>
          </a:xfrm>
        </p:spPr>
        <p:txBody>
          <a:bodyPr anchor="b">
            <a:normAutofit/>
          </a:bodyPr>
          <a:lstStyle>
            <a:lvl1pPr>
              <a:defRPr sz="5400">
                <a:solidFill>
                  <a:schemeClr val="bg1"/>
                </a:solidFill>
              </a:defRPr>
            </a:lvl1pPr>
          </a:lstStyle>
          <a:p>
            <a:r>
              <a:rPr kumimoji="1" lang="ja-JP" altLang="en-US"/>
              <a:t>マスター タイトルの書式設定</a:t>
            </a:r>
            <a:endParaRPr kumimoji="1" lang="ja-JP" altLang="en-US" dirty="0"/>
          </a:p>
        </p:txBody>
      </p:sp>
      <p:sp>
        <p:nvSpPr>
          <p:cNvPr id="3" name="テキスト プレースホルダー 2">
            <a:extLst>
              <a:ext uri="{FF2B5EF4-FFF2-40B4-BE49-F238E27FC236}">
                <a16:creationId xmlns:a16="http://schemas.microsoft.com/office/drawing/2014/main" id="{B37047C6-60D3-894C-566C-BD8BF403D0F7}"/>
              </a:ext>
            </a:extLst>
          </p:cNvPr>
          <p:cNvSpPr>
            <a:spLocks noGrp="1"/>
          </p:cNvSpPr>
          <p:nvPr>
            <p:ph type="body" idx="1"/>
          </p:nvPr>
        </p:nvSpPr>
        <p:spPr>
          <a:xfrm>
            <a:off x="82570" y="4688958"/>
            <a:ext cx="12028648" cy="1400692"/>
          </a:xfrm>
        </p:spPr>
        <p:txBody>
          <a:bodyPr>
            <a:normAutofit/>
          </a:bodyPr>
          <a:lstStyle>
            <a:lvl1pPr marL="0" indent="0">
              <a:buNone/>
              <a:defRPr sz="36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pic>
        <p:nvPicPr>
          <p:cNvPr id="8" name="図 7" descr="アイコン&#10;&#10;自動的に生成された説明">
            <a:extLst>
              <a:ext uri="{FF2B5EF4-FFF2-40B4-BE49-F238E27FC236}">
                <a16:creationId xmlns:a16="http://schemas.microsoft.com/office/drawing/2014/main" id="{67A5805C-38B6-B2FE-E844-57BD56921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4" name="フッター プレースホルダー 4">
            <a:extLst>
              <a:ext uri="{FF2B5EF4-FFF2-40B4-BE49-F238E27FC236}">
                <a16:creationId xmlns:a16="http://schemas.microsoft.com/office/drawing/2014/main" id="{A88FB6CB-0493-80F7-D940-AF3C61C6D45C}"/>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日付プレースホルダー 3">
            <a:extLst>
              <a:ext uri="{FF2B5EF4-FFF2-40B4-BE49-F238E27FC236}">
                <a16:creationId xmlns:a16="http://schemas.microsoft.com/office/drawing/2014/main" id="{A16F2070-AB41-CA7F-AD79-213F1314F5C1}"/>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1" name="スライド番号プレースホルダー 5">
            <a:extLst>
              <a:ext uri="{FF2B5EF4-FFF2-40B4-BE49-F238E27FC236}">
                <a16:creationId xmlns:a16="http://schemas.microsoft.com/office/drawing/2014/main" id="{8E6E7692-244B-C8A9-226D-6F3653CE57CD}"/>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190925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13F7778-4998-A377-6A60-42147D5C6314}"/>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CBEE8225-3D6F-A1F1-100F-90BC1679DA39}"/>
              </a:ext>
            </a:extLst>
          </p:cNvPr>
          <p:cNvSpPr>
            <a:spLocks noGrp="1"/>
          </p:cNvSpPr>
          <p:nvPr>
            <p:ph type="title"/>
          </p:nvPr>
        </p:nvSpPr>
        <p:spPr>
          <a:xfrm>
            <a:off x="165696" y="74815"/>
            <a:ext cx="11113833" cy="833448"/>
          </a:xfr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EA54AFB4-1AFE-21AE-D95B-1CC39D8AFC27}"/>
              </a:ext>
            </a:extLst>
          </p:cNvPr>
          <p:cNvSpPr>
            <a:spLocks noGrp="1"/>
          </p:cNvSpPr>
          <p:nvPr>
            <p:ph sz="half" idx="1"/>
          </p:nvPr>
        </p:nvSpPr>
        <p:spPr>
          <a:xfrm>
            <a:off x="165696" y="1088019"/>
            <a:ext cx="5854103" cy="540145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a:extLst>
              <a:ext uri="{FF2B5EF4-FFF2-40B4-BE49-F238E27FC236}">
                <a16:creationId xmlns:a16="http://schemas.microsoft.com/office/drawing/2014/main" id="{E82E4A2E-10DA-3420-982D-FA0B788DAE08}"/>
              </a:ext>
            </a:extLst>
          </p:cNvPr>
          <p:cNvSpPr>
            <a:spLocks noGrp="1"/>
          </p:cNvSpPr>
          <p:nvPr>
            <p:ph sz="half" idx="2"/>
          </p:nvPr>
        </p:nvSpPr>
        <p:spPr>
          <a:xfrm>
            <a:off x="6172199" y="1088018"/>
            <a:ext cx="5854103" cy="54014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7" name="図 6" descr="アイコン&#10;&#10;自動的に生成された説明">
            <a:extLst>
              <a:ext uri="{FF2B5EF4-FFF2-40B4-BE49-F238E27FC236}">
                <a16:creationId xmlns:a16="http://schemas.microsoft.com/office/drawing/2014/main" id="{38138C44-7B34-374A-1AA3-F4108A1E0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5" name="フッター プレースホルダー 4">
            <a:extLst>
              <a:ext uri="{FF2B5EF4-FFF2-40B4-BE49-F238E27FC236}">
                <a16:creationId xmlns:a16="http://schemas.microsoft.com/office/drawing/2014/main" id="{832B0C6A-8327-B6BA-FDD4-7D1C09C6B81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日付プレースホルダー 3">
            <a:extLst>
              <a:ext uri="{FF2B5EF4-FFF2-40B4-BE49-F238E27FC236}">
                <a16:creationId xmlns:a16="http://schemas.microsoft.com/office/drawing/2014/main" id="{1825B8EB-B309-4CAA-41C8-CD68E6222235}"/>
              </a:ext>
            </a:extLst>
          </p:cNvPr>
          <p:cNvSpPr>
            <a:spLocks noGrp="1"/>
          </p:cNvSpPr>
          <p:nvPr>
            <p:ph type="dt" sz="half" idx="10"/>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2" name="スライド番号プレースホルダー 5">
            <a:extLst>
              <a:ext uri="{FF2B5EF4-FFF2-40B4-BE49-F238E27FC236}">
                <a16:creationId xmlns:a16="http://schemas.microsoft.com/office/drawing/2014/main" id="{BC740DFE-E0EF-64FC-958E-FA87E715F106}"/>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169983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00D4409-9781-4BE1-E096-6D25F0A250B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8DD0E7DB-531A-3848-08ED-0D862F81E492}"/>
              </a:ext>
            </a:extLst>
          </p:cNvPr>
          <p:cNvSpPr>
            <a:spLocks noGrp="1"/>
          </p:cNvSpPr>
          <p:nvPr>
            <p:ph type="title"/>
          </p:nvPr>
        </p:nvSpPr>
        <p:spPr>
          <a:xfrm>
            <a:off x="165696" y="74815"/>
            <a:ext cx="11113833" cy="833448"/>
          </a:xfrm>
        </p:spPr>
        <p:txBody>
          <a:bodyPr/>
          <a:lstStyle>
            <a:lvl1pPr>
              <a:defRPr>
                <a:solidFill>
                  <a:schemeClr val="bg1"/>
                </a:solidFill>
              </a:defRPr>
            </a:lvl1pPr>
          </a:lstStyle>
          <a:p>
            <a:r>
              <a:rPr kumimoji="1" lang="ja-JP" altLang="en-US"/>
              <a:t>マスター タイトルの書式設定</a:t>
            </a:r>
            <a:endParaRPr kumimoji="1" lang="ja-JP" altLang="en-US" dirty="0"/>
          </a:p>
        </p:txBody>
      </p:sp>
      <p:pic>
        <p:nvPicPr>
          <p:cNvPr id="7" name="図 6" descr="アイコン&#10;&#10;自動的に生成された説明">
            <a:extLst>
              <a:ext uri="{FF2B5EF4-FFF2-40B4-BE49-F238E27FC236}">
                <a16:creationId xmlns:a16="http://schemas.microsoft.com/office/drawing/2014/main" id="{17B173BB-27FB-39BF-E0B7-4C5DE3FCD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3" name="フッター プレースホルダー 4">
            <a:extLst>
              <a:ext uri="{FF2B5EF4-FFF2-40B4-BE49-F238E27FC236}">
                <a16:creationId xmlns:a16="http://schemas.microsoft.com/office/drawing/2014/main" id="{2C677EF9-ACFC-A9B9-8AE6-3CAE0EC2E70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日付プレースホルダー 3">
            <a:extLst>
              <a:ext uri="{FF2B5EF4-FFF2-40B4-BE49-F238E27FC236}">
                <a16:creationId xmlns:a16="http://schemas.microsoft.com/office/drawing/2014/main" id="{0BD9C6A9-6622-9C48-0FA0-1F12EBDF63A2}"/>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0" name="スライド番号プレースホルダー 5">
            <a:extLst>
              <a:ext uri="{FF2B5EF4-FFF2-40B4-BE49-F238E27FC236}">
                <a16:creationId xmlns:a16="http://schemas.microsoft.com/office/drawing/2014/main" id="{A2F7C81B-E87E-39F1-81CA-6979E87B0B48}"/>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195930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なし">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65100"/>
            <a:ext cx="11882216" cy="6329911"/>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6" name="図 5" descr="アイコン&#10;&#10;自動的に生成された説明">
            <a:extLst>
              <a:ext uri="{FF2B5EF4-FFF2-40B4-BE49-F238E27FC236}">
                <a16:creationId xmlns:a16="http://schemas.microsoft.com/office/drawing/2014/main" id="{9E28E1B3-6134-BDF3-119F-F6B0C59AD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2" name="フッター プレースホルダー 4">
            <a:extLst>
              <a:ext uri="{FF2B5EF4-FFF2-40B4-BE49-F238E27FC236}">
                <a16:creationId xmlns:a16="http://schemas.microsoft.com/office/drawing/2014/main" id="{B5070AF8-B392-4ADA-A7CD-2F7659C0C1D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日付プレースホルダー 3">
            <a:extLst>
              <a:ext uri="{FF2B5EF4-FFF2-40B4-BE49-F238E27FC236}">
                <a16:creationId xmlns:a16="http://schemas.microsoft.com/office/drawing/2014/main" id="{D72F20E0-E2A8-DB8A-D2C7-66109B604CFF}"/>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7" name="スライド番号プレースホルダー 5">
            <a:extLst>
              <a:ext uri="{FF2B5EF4-FFF2-40B4-BE49-F238E27FC236}">
                <a16:creationId xmlns:a16="http://schemas.microsoft.com/office/drawing/2014/main" id="{F60DF4C3-CB41-BF87-F3B0-0AB19E13AE16}"/>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174063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ロゴな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D0CC42D-471E-9D02-4E0C-76511735626B}"/>
              </a:ext>
            </a:extLst>
          </p:cNvPr>
          <p:cNvSpPr/>
          <p:nvPr/>
        </p:nvSpPr>
        <p:spPr>
          <a:xfrm>
            <a:off x="0" y="0"/>
            <a:ext cx="12192000" cy="355230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FB1852EE-3664-CADF-C260-6780F11224B4}"/>
              </a:ext>
            </a:extLst>
          </p:cNvPr>
          <p:cNvSpPr>
            <a:spLocks noGrp="1"/>
          </p:cNvSpPr>
          <p:nvPr>
            <p:ph type="ctrTitle"/>
          </p:nvPr>
        </p:nvSpPr>
        <p:spPr>
          <a:xfrm>
            <a:off x="82570" y="1122362"/>
            <a:ext cx="12028648" cy="2479675"/>
          </a:xfrm>
        </p:spPr>
        <p:txBody>
          <a:bodyPr anchor="b">
            <a:normAutofit/>
          </a:bodyPr>
          <a:lstStyle>
            <a:lvl1pPr algn="ctr">
              <a:defRPr sz="5400">
                <a:solidFill>
                  <a:schemeClr val="bg1"/>
                </a:solidFill>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10DA9176-5CC8-B13E-B54B-C07F38E7FD10}"/>
              </a:ext>
            </a:extLst>
          </p:cNvPr>
          <p:cNvSpPr>
            <a:spLocks noGrp="1"/>
          </p:cNvSpPr>
          <p:nvPr>
            <p:ph type="subTitle" idx="1"/>
          </p:nvPr>
        </p:nvSpPr>
        <p:spPr>
          <a:xfrm>
            <a:off x="82570" y="3694814"/>
            <a:ext cx="12028648" cy="1562986"/>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sp>
        <p:nvSpPr>
          <p:cNvPr id="8" name="フッター プレースホルダー 4">
            <a:extLst>
              <a:ext uri="{FF2B5EF4-FFF2-40B4-BE49-F238E27FC236}">
                <a16:creationId xmlns:a16="http://schemas.microsoft.com/office/drawing/2014/main" id="{49BC2146-875A-5E4E-50F1-C8D97255C3DA}"/>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日付プレースホルダー 3">
            <a:extLst>
              <a:ext uri="{FF2B5EF4-FFF2-40B4-BE49-F238E27FC236}">
                <a16:creationId xmlns:a16="http://schemas.microsoft.com/office/drawing/2014/main" id="{C8FA29EE-0968-2A4E-1A1E-C1990F98392B}"/>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0" name="スライド番号プレースホルダー 5">
            <a:extLst>
              <a:ext uri="{FF2B5EF4-FFF2-40B4-BE49-F238E27FC236}">
                <a16:creationId xmlns:a16="http://schemas.microsoft.com/office/drawing/2014/main" id="{10C149B5-49ED-EDA9-F247-04A164D9A15F}"/>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2632509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ロゴな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F73FDE3-F086-B014-3D6D-9012F336F9F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0D2F75C7-AC4B-E3E8-AC6F-88D4AA6448C8}"/>
              </a:ext>
            </a:extLst>
          </p:cNvPr>
          <p:cNvSpPr>
            <a:spLocks noGrp="1"/>
          </p:cNvSpPr>
          <p:nvPr>
            <p:ph type="title"/>
          </p:nvPr>
        </p:nvSpPr>
        <p:spPr>
          <a:xfrm>
            <a:off x="165696" y="74815"/>
            <a:ext cx="11882216" cy="833448"/>
          </a:xfr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092370"/>
            <a:ext cx="11882216" cy="5397099"/>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フッター プレースホルダー 4">
            <a:extLst>
              <a:ext uri="{FF2B5EF4-FFF2-40B4-BE49-F238E27FC236}">
                <a16:creationId xmlns:a16="http://schemas.microsoft.com/office/drawing/2014/main" id="{D7437C12-291C-1590-6A59-C38FE2AD554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日付プレースホルダー 3">
            <a:extLst>
              <a:ext uri="{FF2B5EF4-FFF2-40B4-BE49-F238E27FC236}">
                <a16:creationId xmlns:a16="http://schemas.microsoft.com/office/drawing/2014/main" id="{48C014AA-B531-65BB-35B5-E7D8DD7A9F5D}"/>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0" name="スライド番号プレースホルダー 5">
            <a:extLst>
              <a:ext uri="{FF2B5EF4-FFF2-40B4-BE49-F238E27FC236}">
                <a16:creationId xmlns:a16="http://schemas.microsoft.com/office/drawing/2014/main" id="{8C15817B-2D10-EC29-4E99-9EAE411561E1}"/>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34861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ロゴな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781D155-4C3B-C12D-054E-4661B31DC115}"/>
              </a:ext>
            </a:extLst>
          </p:cNvPr>
          <p:cNvSpPr/>
          <p:nvPr/>
        </p:nvSpPr>
        <p:spPr>
          <a:xfrm>
            <a:off x="0" y="0"/>
            <a:ext cx="12192000" cy="456247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
        <p:nvSpPr>
          <p:cNvPr id="2" name="タイトル 1">
            <a:extLst>
              <a:ext uri="{FF2B5EF4-FFF2-40B4-BE49-F238E27FC236}">
                <a16:creationId xmlns:a16="http://schemas.microsoft.com/office/drawing/2014/main" id="{8F1C5EA0-36E0-EF0F-6FBE-2EA55F0A8719}"/>
              </a:ext>
            </a:extLst>
          </p:cNvPr>
          <p:cNvSpPr>
            <a:spLocks noGrp="1"/>
          </p:cNvSpPr>
          <p:nvPr>
            <p:ph type="title"/>
          </p:nvPr>
        </p:nvSpPr>
        <p:spPr>
          <a:xfrm>
            <a:off x="82569" y="1709738"/>
            <a:ext cx="12028647" cy="2852737"/>
          </a:xfrm>
        </p:spPr>
        <p:txBody>
          <a:bodyPr anchor="b">
            <a:normAutofit/>
          </a:bodyPr>
          <a:lstStyle>
            <a:lvl1pPr>
              <a:defRPr sz="5400">
                <a:solidFill>
                  <a:schemeClr val="bg1"/>
                </a:solidFill>
              </a:defRPr>
            </a:lvl1pPr>
          </a:lstStyle>
          <a:p>
            <a:r>
              <a:rPr kumimoji="1" lang="ja-JP" altLang="en-US"/>
              <a:t>マスター タイトルの書式設定</a:t>
            </a:r>
            <a:endParaRPr kumimoji="1" lang="ja-JP" altLang="en-US" dirty="0"/>
          </a:p>
        </p:txBody>
      </p:sp>
      <p:sp>
        <p:nvSpPr>
          <p:cNvPr id="3" name="テキスト プレースホルダー 2">
            <a:extLst>
              <a:ext uri="{FF2B5EF4-FFF2-40B4-BE49-F238E27FC236}">
                <a16:creationId xmlns:a16="http://schemas.microsoft.com/office/drawing/2014/main" id="{B37047C6-60D3-894C-566C-BD8BF403D0F7}"/>
              </a:ext>
            </a:extLst>
          </p:cNvPr>
          <p:cNvSpPr>
            <a:spLocks noGrp="1"/>
          </p:cNvSpPr>
          <p:nvPr>
            <p:ph type="body" idx="1"/>
          </p:nvPr>
        </p:nvSpPr>
        <p:spPr>
          <a:xfrm>
            <a:off x="82570" y="4688959"/>
            <a:ext cx="12028648" cy="1400692"/>
          </a:xfrm>
        </p:spPr>
        <p:txBody>
          <a:bodyPr>
            <a:normAutofit/>
          </a:bodyPr>
          <a:lstStyle>
            <a:lvl1pPr marL="0" indent="0">
              <a:buNone/>
              <a:defRPr sz="36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フッター プレースホルダー 4">
            <a:extLst>
              <a:ext uri="{FF2B5EF4-FFF2-40B4-BE49-F238E27FC236}">
                <a16:creationId xmlns:a16="http://schemas.microsoft.com/office/drawing/2014/main" id="{91D19A59-09CC-51BA-F212-DC5C69EC2D9F}"/>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日付プレースホルダー 3">
            <a:extLst>
              <a:ext uri="{FF2B5EF4-FFF2-40B4-BE49-F238E27FC236}">
                <a16:creationId xmlns:a16="http://schemas.microsoft.com/office/drawing/2014/main" id="{0B13B905-C4D9-C0EC-362E-71E25C5E1FED}"/>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10" name="スライド番号プレースホルダー 5">
            <a:extLst>
              <a:ext uri="{FF2B5EF4-FFF2-40B4-BE49-F238E27FC236}">
                <a16:creationId xmlns:a16="http://schemas.microsoft.com/office/drawing/2014/main" id="{94641B38-5F6C-5D81-A199-CAA2FA7F1A69}"/>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231493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74F3A7-2F31-7660-1EE0-8C8E63554C37}"/>
              </a:ext>
            </a:extLst>
          </p:cNvPr>
          <p:cNvSpPr>
            <a:spLocks noGrp="1"/>
          </p:cNvSpPr>
          <p:nvPr>
            <p:ph type="title"/>
          </p:nvPr>
        </p:nvSpPr>
        <p:spPr>
          <a:xfrm>
            <a:off x="165696" y="74815"/>
            <a:ext cx="11776735" cy="833448"/>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DDD4CB1A-10BC-B73E-4E40-A1FBD7493D75}"/>
              </a:ext>
            </a:extLst>
          </p:cNvPr>
          <p:cNvSpPr>
            <a:spLocks noGrp="1"/>
          </p:cNvSpPr>
          <p:nvPr>
            <p:ph type="body" idx="1"/>
          </p:nvPr>
        </p:nvSpPr>
        <p:spPr>
          <a:xfrm>
            <a:off x="165697" y="1092370"/>
            <a:ext cx="11776735" cy="5402641"/>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a:extLst>
              <a:ext uri="{FF2B5EF4-FFF2-40B4-BE49-F238E27FC236}">
                <a16:creationId xmlns:a16="http://schemas.microsoft.com/office/drawing/2014/main" id="{4A6736C2-1D89-60EF-65B5-BA7F3B846A11}"/>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日付プレースホルダー 3">
            <a:extLst>
              <a:ext uri="{FF2B5EF4-FFF2-40B4-BE49-F238E27FC236}">
                <a16:creationId xmlns:a16="http://schemas.microsoft.com/office/drawing/2014/main" id="{779CD636-ED81-102E-71A7-1DF067CEC316}"/>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BIZ UDPゴシック" panose="020B0400000000000000" pitchFamily="50" charset="-128"/>
                <a:ea typeface="BIZ UDPゴシック" panose="020B0400000000000000" pitchFamily="50" charset="-128"/>
              </a:defRPr>
            </a:lvl1pPr>
          </a:lstStyle>
          <a:p>
            <a:r>
              <a:rPr lang="en-US" altLang="ja-JP" dirty="0"/>
              <a:t>2019/2/13</a:t>
            </a:r>
            <a:endParaRPr lang="ja-JP" altLang="en-US" dirty="0"/>
          </a:p>
        </p:txBody>
      </p:sp>
      <p:sp>
        <p:nvSpPr>
          <p:cNvPr id="8" name="スライド番号プレースホルダー 5">
            <a:extLst>
              <a:ext uri="{FF2B5EF4-FFF2-40B4-BE49-F238E27FC236}">
                <a16:creationId xmlns:a16="http://schemas.microsoft.com/office/drawing/2014/main" id="{7A544312-81AC-1CC5-8ABA-27330743C70F}"/>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BIZ UDPゴシック" panose="020B0400000000000000" pitchFamily="50" charset="-128"/>
                <a:ea typeface="BIZ UDPゴシック" panose="020B0400000000000000" pitchFamily="50" charset="-128"/>
              </a:defRPr>
            </a:lvl1pPr>
          </a:lstStyle>
          <a:p>
            <a:fld id="{DDF0A04B-3F96-455C-AC58-511E5C06C175}" type="slidenum">
              <a:rPr lang="ja-JP" altLang="en-US" smtClean="0"/>
              <a:pPr/>
              <a:t>‹#›</a:t>
            </a:fld>
            <a:endParaRPr lang="ja-JP" altLang="en-US" dirty="0"/>
          </a:p>
        </p:txBody>
      </p:sp>
    </p:spTree>
    <p:extLst>
      <p:ext uri="{BB962C8B-B14F-4D97-AF65-F5344CB8AC3E}">
        <p14:creationId xmlns:p14="http://schemas.microsoft.com/office/powerpoint/2010/main" val="34674719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914400" rtl="0" eaLnBrk="1" latinLnBrk="0" hangingPunct="1">
        <a:lnSpc>
          <a:spcPct val="90000"/>
        </a:lnSpc>
        <a:spcBef>
          <a:spcPct val="0"/>
        </a:spcBef>
        <a:buNone/>
        <a:defRPr kumimoji="1" sz="4400" kern="1200" spc="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0.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50.png"/><Relationship Id="rId7" Type="http://schemas.openxmlformats.org/officeDocument/2006/relationships/image" Target="../media/image600.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560.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png"/><Relationship Id="rId3" Type="http://schemas.openxmlformats.org/officeDocument/2006/relationships/image" Target="../media/image64.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notesSlide" Target="../notesSlides/notesSlide75.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66.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5.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 Id="rId27" Type="http://schemas.openxmlformats.org/officeDocument/2006/relationships/image" Target="../media/image92.png"/></Relationships>
</file>

<file path=ppt/slides/_rels/slide10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93.png"/><Relationship Id="rId18" Type="http://schemas.openxmlformats.org/officeDocument/2006/relationships/image" Target="../media/image83.png"/><Relationship Id="rId26" Type="http://schemas.openxmlformats.org/officeDocument/2006/relationships/image" Target="../media/image94.png"/><Relationship Id="rId3" Type="http://schemas.openxmlformats.org/officeDocument/2006/relationships/image" Target="../media/image64.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notesSlide" Target="../notesSlides/notesSlide76.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66.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5.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 Id="rId27" Type="http://schemas.openxmlformats.org/officeDocument/2006/relationships/image" Target="../media/image95.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0.png"/><Relationship Id="rId4" Type="http://schemas.openxmlformats.org/officeDocument/2006/relationships/image" Target="../media/image360.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0.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50.png"/></Relationships>
</file>

<file path=ppt/slides/_rels/slide11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8" Type="http://schemas.openxmlformats.org/officeDocument/2006/relationships/image" Target="../media/image760.png"/><Relationship Id="rId13" Type="http://schemas.openxmlformats.org/officeDocument/2006/relationships/image" Target="../media/image430.png"/><Relationship Id="rId3" Type="http://schemas.openxmlformats.org/officeDocument/2006/relationships/image" Target="../media/image711.png"/><Relationship Id="rId7" Type="http://schemas.openxmlformats.org/officeDocument/2006/relationships/image" Target="../media/image750.png"/><Relationship Id="rId12" Type="http://schemas.openxmlformats.org/officeDocument/2006/relationships/image" Target="../media/image420.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740.png"/><Relationship Id="rId11" Type="http://schemas.openxmlformats.org/officeDocument/2006/relationships/image" Target="../media/image790.png"/><Relationship Id="rId5" Type="http://schemas.openxmlformats.org/officeDocument/2006/relationships/image" Target="../media/image730.png"/><Relationship Id="rId10" Type="http://schemas.openxmlformats.org/officeDocument/2006/relationships/image" Target="../media/image780.png"/><Relationship Id="rId4" Type="http://schemas.openxmlformats.org/officeDocument/2006/relationships/image" Target="../media/image720.png"/><Relationship Id="rId9" Type="http://schemas.openxmlformats.org/officeDocument/2006/relationships/image" Target="../media/image770.png"/></Relationships>
</file>

<file path=ppt/slides/_rels/slide13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800.png"/><Relationship Id="rId7" Type="http://schemas.openxmlformats.org/officeDocument/2006/relationships/image" Target="../media/image840.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1.png"/><Relationship Id="rId9" Type="http://schemas.openxmlformats.org/officeDocument/2006/relationships/image" Target="../media/image860.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870.png"/><Relationship Id="rId5" Type="http://schemas.openxmlformats.org/officeDocument/2006/relationships/chart" Target="../charts/chart6.xml"/><Relationship Id="rId4" Type="http://schemas.openxmlformats.org/officeDocument/2006/relationships/chart" Target="../charts/char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41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12.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80.png"/><Relationship Id="rId1" Type="http://schemas.openxmlformats.org/officeDocument/2006/relationships/slideLayout" Target="../slideLayouts/slideLayout2.xml"/><Relationship Id="rId4" Type="http://schemas.openxmlformats.org/officeDocument/2006/relationships/image" Target="../media/image611.png"/></Relationships>
</file>

<file path=ppt/slides/_rels/slide143.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31.png"/><Relationship Id="rId3" Type="http://schemas.openxmlformats.org/officeDocument/2006/relationships/image" Target="../media/image41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12.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390E3E-B50F-EA0E-76E7-003DF9D0F354}"/>
              </a:ext>
            </a:extLst>
          </p:cNvPr>
          <p:cNvSpPr>
            <a:spLocks noGrp="1"/>
          </p:cNvSpPr>
          <p:nvPr>
            <p:ph type="ctrTitle"/>
          </p:nvPr>
        </p:nvSpPr>
        <p:spPr/>
        <p:txBody>
          <a:bodyPr>
            <a:normAutofit/>
          </a:bodyPr>
          <a:lstStyle/>
          <a:p>
            <a:r>
              <a:rPr lang="ja-JP" altLang="en-US" sz="4400" dirty="0"/>
              <a:t>コードクローン管理手法に基づく</a:t>
            </a:r>
            <a:br>
              <a:rPr lang="en-US" altLang="ja-JP" sz="4400" dirty="0"/>
            </a:br>
            <a:r>
              <a:rPr lang="ja-JP" altLang="en-US" sz="4400" dirty="0"/>
              <a:t>大規模ソフトウェア保守支援に関する研究</a:t>
            </a:r>
            <a:br>
              <a:rPr lang="en-US" altLang="ja-JP" sz="4400" dirty="0"/>
            </a:br>
            <a:endParaRPr kumimoji="1" lang="ja-JP" altLang="en-US" sz="4400" dirty="0"/>
          </a:p>
        </p:txBody>
      </p:sp>
      <p:sp>
        <p:nvSpPr>
          <p:cNvPr id="3" name="字幕 2">
            <a:extLst>
              <a:ext uri="{FF2B5EF4-FFF2-40B4-BE49-F238E27FC236}">
                <a16:creationId xmlns:a16="http://schemas.microsoft.com/office/drawing/2014/main" id="{6ADD6704-05FB-ED58-3962-002284269286}"/>
              </a:ext>
            </a:extLst>
          </p:cNvPr>
          <p:cNvSpPr>
            <a:spLocks noGrp="1"/>
          </p:cNvSpPr>
          <p:nvPr>
            <p:ph type="subTitle" idx="1"/>
          </p:nvPr>
        </p:nvSpPr>
        <p:spPr>
          <a:xfrm>
            <a:off x="82570" y="3694813"/>
            <a:ext cx="12028648" cy="2429941"/>
          </a:xfrm>
        </p:spPr>
        <p:txBody>
          <a:bodyPr>
            <a:normAutofit fontScale="92500" lnSpcReduction="20000"/>
          </a:bodyPr>
          <a:lstStyle/>
          <a:p>
            <a:r>
              <a:rPr kumimoji="1" lang="ja-JP" altLang="en-US" dirty="0"/>
              <a:t>大阪大学 大学院</a:t>
            </a:r>
            <a:r>
              <a:rPr lang="ja-JP" altLang="en-US" dirty="0"/>
              <a:t>情報科学研究科</a:t>
            </a:r>
            <a:endParaRPr lang="en-US" altLang="ja-JP" dirty="0"/>
          </a:p>
          <a:p>
            <a:r>
              <a:rPr kumimoji="1" lang="ja-JP" altLang="en-US" dirty="0"/>
              <a:t>コンピュータサイエンス専攻 </a:t>
            </a:r>
            <a:r>
              <a:rPr lang="ja-JP" altLang="en-US" dirty="0"/>
              <a:t>肥後研究室</a:t>
            </a:r>
            <a:endParaRPr lang="en-US" altLang="ja-JP" dirty="0"/>
          </a:p>
          <a:p>
            <a:r>
              <a:rPr kumimoji="1" lang="ja-JP" altLang="en-US" dirty="0"/>
              <a:t>徳井翔梧</a:t>
            </a:r>
            <a:endParaRPr kumimoji="1" lang="en-US" altLang="ja-JP" dirty="0"/>
          </a:p>
          <a:p>
            <a:r>
              <a:rPr kumimoji="1" lang="en-US" altLang="ja-JP" dirty="0"/>
              <a:t>2025/06/20 </a:t>
            </a:r>
            <a:r>
              <a:rPr kumimoji="1" lang="ja-JP" altLang="en-US" dirty="0"/>
              <a:t>公聴会</a:t>
            </a:r>
          </a:p>
        </p:txBody>
      </p:sp>
    </p:spTree>
    <p:extLst>
      <p:ext uri="{BB962C8B-B14F-4D97-AF65-F5344CB8AC3E}">
        <p14:creationId xmlns:p14="http://schemas.microsoft.com/office/powerpoint/2010/main" val="407440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A7FBE-7A24-F6A9-BF41-96515213EF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985CB8-1093-E3B5-2A7A-705F0A8E383F}"/>
              </a:ext>
            </a:extLst>
          </p:cNvPr>
          <p:cNvSpPr>
            <a:spLocks noGrp="1"/>
          </p:cNvSpPr>
          <p:nvPr>
            <p:ph type="title"/>
          </p:nvPr>
        </p:nvSpPr>
        <p:spPr/>
        <p:txBody>
          <a:bodyPr>
            <a:normAutofit/>
          </a:bodyPr>
          <a:lstStyle/>
          <a:p>
            <a:r>
              <a:rPr lang="ja-JP" altLang="en-US" dirty="0"/>
              <a:t>背景：類似探索を用いたコードクローン検出</a:t>
            </a:r>
          </a:p>
        </p:txBody>
      </p:sp>
      <p:grpSp>
        <p:nvGrpSpPr>
          <p:cNvPr id="4" name="グループ化 3">
            <a:extLst>
              <a:ext uri="{FF2B5EF4-FFF2-40B4-BE49-F238E27FC236}">
                <a16:creationId xmlns:a16="http://schemas.microsoft.com/office/drawing/2014/main" id="{C6830125-339B-344A-DA9F-8DA4AAD7C1F7}"/>
              </a:ext>
            </a:extLst>
          </p:cNvPr>
          <p:cNvGrpSpPr/>
          <p:nvPr/>
        </p:nvGrpSpPr>
        <p:grpSpPr>
          <a:xfrm>
            <a:off x="2398857" y="4811818"/>
            <a:ext cx="489815" cy="812004"/>
            <a:chOff x="1815921" y="3181083"/>
            <a:chExt cx="2228044" cy="2945080"/>
          </a:xfrm>
        </p:grpSpPr>
        <p:sp>
          <p:nvSpPr>
            <p:cNvPr id="5" name="メモ 4">
              <a:extLst>
                <a:ext uri="{FF2B5EF4-FFF2-40B4-BE49-F238E27FC236}">
                  <a16:creationId xmlns:a16="http://schemas.microsoft.com/office/drawing/2014/main" id="{143928E6-748D-1378-F806-FFDC9BE7C1CF}"/>
                </a:ext>
              </a:extLst>
            </p:cNvPr>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6" name="L 字 5">
              <a:extLst>
                <a:ext uri="{FF2B5EF4-FFF2-40B4-BE49-F238E27FC236}">
                  <a16:creationId xmlns:a16="http://schemas.microsoft.com/office/drawing/2014/main" id="{1CB91A2F-ED3E-3252-A45C-2C8D0A3B3F13}"/>
                </a:ext>
              </a:extLst>
            </p:cNvPr>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7" name="L 字 6">
              <a:extLst>
                <a:ext uri="{FF2B5EF4-FFF2-40B4-BE49-F238E27FC236}">
                  <a16:creationId xmlns:a16="http://schemas.microsoft.com/office/drawing/2014/main" id="{4F28844A-81D0-6C8C-23A2-2618164CAB7E}"/>
                </a:ext>
              </a:extLst>
            </p:cNvPr>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8" name="グループ化 7">
            <a:extLst>
              <a:ext uri="{FF2B5EF4-FFF2-40B4-BE49-F238E27FC236}">
                <a16:creationId xmlns:a16="http://schemas.microsoft.com/office/drawing/2014/main" id="{71FCF1B7-D386-BF75-F172-704D8339ED73}"/>
              </a:ext>
            </a:extLst>
          </p:cNvPr>
          <p:cNvGrpSpPr/>
          <p:nvPr/>
        </p:nvGrpSpPr>
        <p:grpSpPr>
          <a:xfrm>
            <a:off x="2246457" y="4659418"/>
            <a:ext cx="489815" cy="812004"/>
            <a:chOff x="1815921" y="3181083"/>
            <a:chExt cx="2228044" cy="2945080"/>
          </a:xfrm>
        </p:grpSpPr>
        <p:sp>
          <p:nvSpPr>
            <p:cNvPr id="9" name="メモ 8">
              <a:extLst>
                <a:ext uri="{FF2B5EF4-FFF2-40B4-BE49-F238E27FC236}">
                  <a16:creationId xmlns:a16="http://schemas.microsoft.com/office/drawing/2014/main" id="{D99C07E5-CE44-D762-579A-E2E77F2CE64B}"/>
                </a:ext>
              </a:extLst>
            </p:cNvPr>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0" name="L 字 9">
              <a:extLst>
                <a:ext uri="{FF2B5EF4-FFF2-40B4-BE49-F238E27FC236}">
                  <a16:creationId xmlns:a16="http://schemas.microsoft.com/office/drawing/2014/main" id="{10BFFF8E-DE92-9417-02C3-22FBE8DC45D7}"/>
                </a:ext>
              </a:extLst>
            </p:cNvPr>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1" name="L 字 10">
              <a:extLst>
                <a:ext uri="{FF2B5EF4-FFF2-40B4-BE49-F238E27FC236}">
                  <a16:creationId xmlns:a16="http://schemas.microsoft.com/office/drawing/2014/main" id="{9D7E30A9-2F80-AB46-C36F-6C7D730CB06E}"/>
                </a:ext>
              </a:extLst>
            </p:cNvPr>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12" name="グループ化 11">
            <a:extLst>
              <a:ext uri="{FF2B5EF4-FFF2-40B4-BE49-F238E27FC236}">
                <a16:creationId xmlns:a16="http://schemas.microsoft.com/office/drawing/2014/main" id="{22E48DDF-3CBD-D0E4-DC6F-F943517E28B5}"/>
              </a:ext>
            </a:extLst>
          </p:cNvPr>
          <p:cNvGrpSpPr/>
          <p:nvPr/>
        </p:nvGrpSpPr>
        <p:grpSpPr>
          <a:xfrm>
            <a:off x="2094057" y="4507018"/>
            <a:ext cx="489815" cy="812004"/>
            <a:chOff x="1815921" y="3181083"/>
            <a:chExt cx="2228044" cy="2945080"/>
          </a:xfrm>
        </p:grpSpPr>
        <p:sp>
          <p:nvSpPr>
            <p:cNvPr id="13" name="メモ 12">
              <a:extLst>
                <a:ext uri="{FF2B5EF4-FFF2-40B4-BE49-F238E27FC236}">
                  <a16:creationId xmlns:a16="http://schemas.microsoft.com/office/drawing/2014/main" id="{55F97A97-53D5-B393-61AE-958C7647B01A}"/>
                </a:ext>
              </a:extLst>
            </p:cNvPr>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4" name="L 字 13">
              <a:extLst>
                <a:ext uri="{FF2B5EF4-FFF2-40B4-BE49-F238E27FC236}">
                  <a16:creationId xmlns:a16="http://schemas.microsoft.com/office/drawing/2014/main" id="{65056F2A-C6CB-D952-5D42-D45395102E91}"/>
                </a:ext>
              </a:extLst>
            </p:cNvPr>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5" name="L 字 14">
              <a:extLst>
                <a:ext uri="{FF2B5EF4-FFF2-40B4-BE49-F238E27FC236}">
                  <a16:creationId xmlns:a16="http://schemas.microsoft.com/office/drawing/2014/main" id="{C6EA0055-41E7-1129-561A-3AD4B06C27DA}"/>
                </a:ext>
              </a:extLst>
            </p:cNvPr>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sp>
        <p:nvSpPr>
          <p:cNvPr id="16" name="右矢印 15">
            <a:extLst>
              <a:ext uri="{FF2B5EF4-FFF2-40B4-BE49-F238E27FC236}">
                <a16:creationId xmlns:a16="http://schemas.microsoft.com/office/drawing/2014/main" id="{C9EA2CC6-8F28-8D74-0DE0-70CBA0D87827}"/>
              </a:ext>
            </a:extLst>
          </p:cNvPr>
          <p:cNvSpPr/>
          <p:nvPr/>
        </p:nvSpPr>
        <p:spPr>
          <a:xfrm>
            <a:off x="3140761" y="4949839"/>
            <a:ext cx="316727"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17" name="テキスト ボックス 16">
            <a:extLst>
              <a:ext uri="{FF2B5EF4-FFF2-40B4-BE49-F238E27FC236}">
                <a16:creationId xmlns:a16="http://schemas.microsoft.com/office/drawing/2014/main" id="{953B7A8A-53CD-2441-8930-A8A881BB5629}"/>
              </a:ext>
            </a:extLst>
          </p:cNvPr>
          <p:cNvSpPr txBox="1"/>
          <p:nvPr/>
        </p:nvSpPr>
        <p:spPr>
          <a:xfrm>
            <a:off x="1759960" y="5765486"/>
            <a:ext cx="1308371" cy="338554"/>
          </a:xfrm>
          <a:prstGeom prst="rect">
            <a:avLst/>
          </a:prstGeom>
          <a:noFill/>
        </p:spPr>
        <p:txBody>
          <a:bodyPr wrap="none" rtlCol="0">
            <a:spAutoFit/>
          </a:bodyPr>
          <a:lstStyle/>
          <a:p>
            <a:r>
              <a:rPr lang="ja-JP" altLang="en-US" sz="1600" dirty="0">
                <a:latin typeface="+mn-ea"/>
              </a:rPr>
              <a:t>ソースコード</a:t>
            </a:r>
          </a:p>
        </p:txBody>
      </p:sp>
      <p:sp>
        <p:nvSpPr>
          <p:cNvPr id="18" name="テキスト ボックス 17">
            <a:extLst>
              <a:ext uri="{FF2B5EF4-FFF2-40B4-BE49-F238E27FC236}">
                <a16:creationId xmlns:a16="http://schemas.microsoft.com/office/drawing/2014/main" id="{E7776B5C-FE5A-DC12-5960-BB72BD74BA2B}"/>
              </a:ext>
            </a:extLst>
          </p:cNvPr>
          <p:cNvSpPr txBox="1"/>
          <p:nvPr/>
        </p:nvSpPr>
        <p:spPr>
          <a:xfrm>
            <a:off x="2853328" y="3724769"/>
            <a:ext cx="970137"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1</a:t>
            </a:r>
            <a:endParaRPr lang="ja-JP" altLang="en-US" sz="1600" dirty="0">
              <a:latin typeface="+mn-ea"/>
            </a:endParaRPr>
          </a:p>
        </p:txBody>
      </p:sp>
      <p:sp>
        <p:nvSpPr>
          <p:cNvPr id="19" name="L 字 18">
            <a:extLst>
              <a:ext uri="{FF2B5EF4-FFF2-40B4-BE49-F238E27FC236}">
                <a16:creationId xmlns:a16="http://schemas.microsoft.com/office/drawing/2014/main" id="{07B9A76B-4209-317F-D907-857428934BEA}"/>
              </a:ext>
            </a:extLst>
          </p:cNvPr>
          <p:cNvSpPr/>
          <p:nvPr/>
        </p:nvSpPr>
        <p:spPr>
          <a:xfrm rot="5400000">
            <a:off x="3924890" y="4436193"/>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0" name="L 字 19">
            <a:extLst>
              <a:ext uri="{FF2B5EF4-FFF2-40B4-BE49-F238E27FC236}">
                <a16:creationId xmlns:a16="http://schemas.microsoft.com/office/drawing/2014/main" id="{A91B1854-9666-EA9A-0024-1156B956B641}"/>
              </a:ext>
            </a:extLst>
          </p:cNvPr>
          <p:cNvSpPr/>
          <p:nvPr/>
        </p:nvSpPr>
        <p:spPr>
          <a:xfrm rot="5400000">
            <a:off x="3924890" y="4766428"/>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1" name="L 字 20">
            <a:extLst>
              <a:ext uri="{FF2B5EF4-FFF2-40B4-BE49-F238E27FC236}">
                <a16:creationId xmlns:a16="http://schemas.microsoft.com/office/drawing/2014/main" id="{9E61B0FC-AED9-C34C-6D1C-D8B031FB6605}"/>
              </a:ext>
            </a:extLst>
          </p:cNvPr>
          <p:cNvSpPr/>
          <p:nvPr/>
        </p:nvSpPr>
        <p:spPr>
          <a:xfrm rot="5400000">
            <a:off x="3924890" y="5094157"/>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2" name="L 字 21">
            <a:extLst>
              <a:ext uri="{FF2B5EF4-FFF2-40B4-BE49-F238E27FC236}">
                <a16:creationId xmlns:a16="http://schemas.microsoft.com/office/drawing/2014/main" id="{FB87A78B-80BE-D8F5-FB08-508BA48D2583}"/>
              </a:ext>
            </a:extLst>
          </p:cNvPr>
          <p:cNvSpPr/>
          <p:nvPr/>
        </p:nvSpPr>
        <p:spPr>
          <a:xfrm rot="5400000">
            <a:off x="3924890" y="5424392"/>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3" name="テキスト ボックス 22">
            <a:extLst>
              <a:ext uri="{FF2B5EF4-FFF2-40B4-BE49-F238E27FC236}">
                <a16:creationId xmlns:a16="http://schemas.microsoft.com/office/drawing/2014/main" id="{5EE3ACE4-96A0-7379-C091-CAB637EC9F79}"/>
              </a:ext>
            </a:extLst>
          </p:cNvPr>
          <p:cNvSpPr txBox="1"/>
          <p:nvPr/>
        </p:nvSpPr>
        <p:spPr>
          <a:xfrm>
            <a:off x="3208743" y="6057594"/>
            <a:ext cx="1462260" cy="338554"/>
          </a:xfrm>
          <a:prstGeom prst="rect">
            <a:avLst/>
          </a:prstGeom>
          <a:noFill/>
        </p:spPr>
        <p:txBody>
          <a:bodyPr wrap="none" rtlCol="0">
            <a:spAutoFit/>
          </a:bodyPr>
          <a:lstStyle/>
          <a:p>
            <a:r>
              <a:rPr lang="ja-JP" altLang="en-US" sz="1600" dirty="0">
                <a:latin typeface="+mn-ea"/>
              </a:rPr>
              <a:t>コード片リスト</a:t>
            </a:r>
          </a:p>
        </p:txBody>
      </p:sp>
      <p:sp>
        <p:nvSpPr>
          <p:cNvPr id="24" name="テキスト ボックス 23">
            <a:extLst>
              <a:ext uri="{FF2B5EF4-FFF2-40B4-BE49-F238E27FC236}">
                <a16:creationId xmlns:a16="http://schemas.microsoft.com/office/drawing/2014/main" id="{3FB17962-78AA-61B5-67EA-7CC91719F6E2}"/>
              </a:ext>
            </a:extLst>
          </p:cNvPr>
          <p:cNvSpPr txBox="1"/>
          <p:nvPr/>
        </p:nvSpPr>
        <p:spPr>
          <a:xfrm>
            <a:off x="4983338" y="6047662"/>
            <a:ext cx="1326004" cy="338554"/>
          </a:xfrm>
          <a:prstGeom prst="rect">
            <a:avLst/>
          </a:prstGeom>
          <a:noFill/>
        </p:spPr>
        <p:txBody>
          <a:bodyPr wrap="none" rtlCol="0">
            <a:spAutoFit/>
          </a:bodyPr>
          <a:lstStyle/>
          <a:p>
            <a:r>
              <a:rPr lang="ja-JP" altLang="en-US" sz="1600" dirty="0">
                <a:latin typeface="+mn-ea"/>
              </a:rPr>
              <a:t>特徴ベクトル</a:t>
            </a:r>
          </a:p>
        </p:txBody>
      </p:sp>
      <p:sp>
        <p:nvSpPr>
          <p:cNvPr id="26" name="右矢印 25">
            <a:extLst>
              <a:ext uri="{FF2B5EF4-FFF2-40B4-BE49-F238E27FC236}">
                <a16:creationId xmlns:a16="http://schemas.microsoft.com/office/drawing/2014/main" id="{0BF6FB5C-897D-0B2C-2DB8-51B0A2C35E50}"/>
              </a:ext>
            </a:extLst>
          </p:cNvPr>
          <p:cNvSpPr/>
          <p:nvPr/>
        </p:nvSpPr>
        <p:spPr>
          <a:xfrm>
            <a:off x="4527793" y="4949839"/>
            <a:ext cx="316727" cy="246631"/>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27" name="右矢印 26">
            <a:extLst>
              <a:ext uri="{FF2B5EF4-FFF2-40B4-BE49-F238E27FC236}">
                <a16:creationId xmlns:a16="http://schemas.microsoft.com/office/drawing/2014/main" id="{923A1161-3784-35F8-75BE-9133C62554F8}"/>
              </a:ext>
            </a:extLst>
          </p:cNvPr>
          <p:cNvSpPr/>
          <p:nvPr/>
        </p:nvSpPr>
        <p:spPr>
          <a:xfrm>
            <a:off x="4527793" y="4942105"/>
            <a:ext cx="316727"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9AE3B378-4AE8-D26B-C7A8-571CDD0A4789}"/>
                  </a:ext>
                </a:extLst>
              </p:cNvPr>
              <p:cNvSpPr txBox="1"/>
              <p:nvPr/>
            </p:nvSpPr>
            <p:spPr>
              <a:xfrm>
                <a:off x="5675537" y="4627698"/>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𝑤</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𝑤</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5675537" y="4627698"/>
                <a:ext cx="821719" cy="276999"/>
              </a:xfrm>
              <a:prstGeom prst="rect">
                <a:avLst/>
              </a:prstGeom>
              <a:blipFill>
                <a:blip r:embed="rId3"/>
                <a:stretch>
                  <a:fillRect r="-9630" b="-108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2C631B50-CB33-49E4-BDAD-B3F18E942662}"/>
                  </a:ext>
                </a:extLst>
              </p:cNvPr>
              <p:cNvSpPr txBox="1"/>
              <p:nvPr/>
            </p:nvSpPr>
            <p:spPr>
              <a:xfrm>
                <a:off x="5675537" y="5621607"/>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675537" y="5621607"/>
                <a:ext cx="821719" cy="276999"/>
              </a:xfrm>
              <a:prstGeom prst="rect">
                <a:avLst/>
              </a:prstGeom>
              <a:blipFill>
                <a:blip r:embed="rId4"/>
                <a:stretch>
                  <a:fillRect r="-1481" b="-10870"/>
                </a:stretch>
              </a:blipFill>
            </p:spPr>
            <p:txBody>
              <a:bodyPr/>
              <a:lstStyle/>
              <a:p>
                <a:r>
                  <a:rPr lang="ja-JP" altLang="en-US">
                    <a:noFill/>
                  </a:rPr>
                  <a:t> </a:t>
                </a:r>
              </a:p>
            </p:txBody>
          </p:sp>
        </mc:Fallback>
      </mc:AlternateContent>
      <p:sp>
        <p:nvSpPr>
          <p:cNvPr id="32" name="テキスト ボックス 31">
            <a:extLst>
              <a:ext uri="{FF2B5EF4-FFF2-40B4-BE49-F238E27FC236}">
                <a16:creationId xmlns:a16="http://schemas.microsoft.com/office/drawing/2014/main" id="{FADB337C-4DC7-E7B1-2539-D2F0AF3196C5}"/>
              </a:ext>
            </a:extLst>
          </p:cNvPr>
          <p:cNvSpPr txBox="1"/>
          <p:nvPr/>
        </p:nvSpPr>
        <p:spPr>
          <a:xfrm>
            <a:off x="4851272" y="5661339"/>
            <a:ext cx="790601"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z</a:t>
            </a:r>
          </a:p>
        </p:txBody>
      </p:sp>
      <p:sp>
        <p:nvSpPr>
          <p:cNvPr id="35" name="テキスト ボックス 34">
            <a:extLst>
              <a:ext uri="{FF2B5EF4-FFF2-40B4-BE49-F238E27FC236}">
                <a16:creationId xmlns:a16="http://schemas.microsoft.com/office/drawing/2014/main" id="{CEB33B79-345B-2AAB-80CC-C205CF8174B8}"/>
              </a:ext>
            </a:extLst>
          </p:cNvPr>
          <p:cNvSpPr txBox="1"/>
          <p:nvPr/>
        </p:nvSpPr>
        <p:spPr>
          <a:xfrm>
            <a:off x="4850110" y="5014312"/>
            <a:ext cx="763351"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x</a:t>
            </a:r>
          </a:p>
        </p:txBody>
      </p:sp>
      <p:sp>
        <p:nvSpPr>
          <p:cNvPr id="36" name="テキスト ボックス 35">
            <a:extLst>
              <a:ext uri="{FF2B5EF4-FFF2-40B4-BE49-F238E27FC236}">
                <a16:creationId xmlns:a16="http://schemas.microsoft.com/office/drawing/2014/main" id="{EE419446-CC35-5430-6C38-52CA90368009}"/>
              </a:ext>
            </a:extLst>
          </p:cNvPr>
          <p:cNvSpPr txBox="1"/>
          <p:nvPr/>
        </p:nvSpPr>
        <p:spPr>
          <a:xfrm>
            <a:off x="4852224" y="5351819"/>
            <a:ext cx="764953"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y</a:t>
            </a:r>
          </a:p>
        </p:txBody>
      </p:sp>
      <p:sp>
        <p:nvSpPr>
          <p:cNvPr id="37" name="テキスト ボックス 36">
            <a:extLst>
              <a:ext uri="{FF2B5EF4-FFF2-40B4-BE49-F238E27FC236}">
                <a16:creationId xmlns:a16="http://schemas.microsoft.com/office/drawing/2014/main" id="{EFE7D7A6-DD89-24F2-5873-932E15EB3846}"/>
              </a:ext>
            </a:extLst>
          </p:cNvPr>
          <p:cNvSpPr txBox="1"/>
          <p:nvPr/>
        </p:nvSpPr>
        <p:spPr>
          <a:xfrm>
            <a:off x="4846252" y="4673975"/>
            <a:ext cx="801823"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w</a:t>
            </a:r>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5FB8AB6C-E99F-6028-CEC9-D157008FDB7E}"/>
                  </a:ext>
                </a:extLst>
              </p:cNvPr>
              <p:cNvSpPr txBox="1"/>
              <p:nvPr/>
            </p:nvSpPr>
            <p:spPr>
              <a:xfrm>
                <a:off x="5679585" y="4980072"/>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r>
                        <a:rPr lang="en-US" altLang="ja-JP" sz="1200" i="1">
                          <a:latin typeface="Cambria Math" panose="02040503050406030204" pitchFamily="18" charset="0"/>
                        </a:rPr>
                        <m:t>𝑥</m:t>
                      </m:r>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𝑥</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679585" y="4980072"/>
                <a:ext cx="821719" cy="276999"/>
              </a:xfrm>
              <a:prstGeom prst="rect">
                <a:avLst/>
              </a:prstGeom>
              <a:blipFill>
                <a:blip r:embed="rId5"/>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666BB37F-0940-0C39-3E9D-23CB04CA8D25}"/>
                  </a:ext>
                </a:extLst>
              </p:cNvPr>
              <p:cNvSpPr txBox="1"/>
              <p:nvPr/>
            </p:nvSpPr>
            <p:spPr>
              <a:xfrm>
                <a:off x="5691225" y="5315129"/>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5691225" y="5315129"/>
                <a:ext cx="821719" cy="276999"/>
              </a:xfrm>
              <a:prstGeom prst="rect">
                <a:avLst/>
              </a:prstGeom>
              <a:blipFill>
                <a:blip r:embed="rId6"/>
                <a:stretch>
                  <a:fillRect r="-2985" b="-13333"/>
                </a:stretch>
              </a:blipFill>
            </p:spPr>
            <p:txBody>
              <a:bodyPr/>
              <a:lstStyle/>
              <a:p>
                <a:r>
                  <a:rPr lang="ja-JP" altLang="en-US">
                    <a:noFill/>
                  </a:rPr>
                  <a:t> </a:t>
                </a:r>
              </a:p>
            </p:txBody>
          </p:sp>
        </mc:Fallback>
      </mc:AlternateContent>
      <p:graphicFrame>
        <p:nvGraphicFramePr>
          <p:cNvPr id="40" name="表 39">
            <a:extLst>
              <a:ext uri="{FF2B5EF4-FFF2-40B4-BE49-F238E27FC236}">
                <a16:creationId xmlns:a16="http://schemas.microsoft.com/office/drawing/2014/main" id="{94D3BDC1-FD01-EE66-A4E3-415DD02C2F72}"/>
              </a:ext>
            </a:extLst>
          </p:cNvPr>
          <p:cNvGraphicFramePr>
            <a:graphicFrameLocks noGrp="1"/>
          </p:cNvGraphicFramePr>
          <p:nvPr/>
        </p:nvGraphicFramePr>
        <p:xfrm>
          <a:off x="8792617" y="4006801"/>
          <a:ext cx="1545645" cy="2337408"/>
        </p:xfrm>
        <a:graphic>
          <a:graphicData uri="http://schemas.openxmlformats.org/drawingml/2006/table">
            <a:tbl>
              <a:tblPr firstRow="1" bandRow="1">
                <a:tableStyleId>{93296810-A885-4BE3-A3E7-6D5BEEA58F35}</a:tableStyleId>
              </a:tblPr>
              <a:tblGrid>
                <a:gridCol w="580690">
                  <a:extLst>
                    <a:ext uri="{9D8B030D-6E8A-4147-A177-3AD203B41FA5}">
                      <a16:colId xmlns:a16="http://schemas.microsoft.com/office/drawing/2014/main" val="20000"/>
                    </a:ext>
                  </a:extLst>
                </a:gridCol>
                <a:gridCol w="964955">
                  <a:extLst>
                    <a:ext uri="{9D8B030D-6E8A-4147-A177-3AD203B41FA5}">
                      <a16:colId xmlns:a16="http://schemas.microsoft.com/office/drawing/2014/main" val="20001"/>
                    </a:ext>
                  </a:extLst>
                </a:gridCol>
              </a:tblGrid>
              <a:tr h="196001">
                <a:tc>
                  <a:txBody>
                    <a:bodyPr/>
                    <a:lstStyle/>
                    <a:p>
                      <a:pPr algn="ctr"/>
                      <a:r>
                        <a:rPr kumimoji="1" lang="ja-JP" altLang="en-US" sz="1000" dirty="0">
                          <a:latin typeface="+mn-ea"/>
                          <a:ea typeface="+mn-ea"/>
                        </a:rPr>
                        <a:t>類似度</a:t>
                      </a:r>
                    </a:p>
                  </a:txBody>
                  <a:tcPr anchor="ctr"/>
                </a:tc>
                <a:tc>
                  <a:txBody>
                    <a:bodyPr/>
                    <a:lstStyle/>
                    <a:p>
                      <a:pPr algn="ctr"/>
                      <a:r>
                        <a:rPr kumimoji="1" lang="ja-JP" altLang="en-US" sz="1000" dirty="0">
                          <a:latin typeface="+mn-ea"/>
                          <a:ea typeface="+mn-ea"/>
                        </a:rPr>
                        <a:t>クローンペア</a:t>
                      </a:r>
                    </a:p>
                  </a:txBody>
                  <a:tcPr anchor="ctr"/>
                </a:tc>
                <a:extLst>
                  <a:ext uri="{0D108BD9-81ED-4DB2-BD59-A6C34878D82A}">
                    <a16:rowId xmlns:a16="http://schemas.microsoft.com/office/drawing/2014/main" val="10000"/>
                  </a:ext>
                </a:extLst>
              </a:tr>
              <a:tr h="261696">
                <a:tc rowSpan="2">
                  <a:txBody>
                    <a:bodyPr/>
                    <a:lstStyle/>
                    <a:p>
                      <a:pPr algn="ctr"/>
                      <a:r>
                        <a:rPr kumimoji="1" lang="en-US" altLang="ja-JP" sz="1000" dirty="0">
                          <a:latin typeface="+mn-ea"/>
                          <a:ea typeface="+mn-ea"/>
                        </a:rPr>
                        <a:t>0.95</a:t>
                      </a:r>
                    </a:p>
                  </a:txBody>
                  <a:tcPr anchor="ctr"/>
                </a:tc>
                <a:tc>
                  <a:txBody>
                    <a:bodyPr/>
                    <a:lstStyle/>
                    <a:p>
                      <a:pPr algn="ctr"/>
                      <a:r>
                        <a:rPr kumimoji="1" lang="ja-JP" altLang="en-US" sz="1000" dirty="0">
                          <a:latin typeface="+mn-ea"/>
                          <a:ea typeface="+mn-ea"/>
                        </a:rPr>
                        <a:t>コード片</a:t>
                      </a:r>
                      <a:r>
                        <a:rPr kumimoji="1" lang="en-US" altLang="ja-JP" sz="1000" dirty="0">
                          <a:latin typeface="+mn-ea"/>
                          <a:ea typeface="+mn-ea"/>
                        </a:rPr>
                        <a:t>x</a:t>
                      </a:r>
                      <a:endParaRPr kumimoji="1" lang="ja-JP" altLang="en-US" sz="1000" dirty="0">
                        <a:latin typeface="+mn-ea"/>
                        <a:ea typeface="+mn-ea"/>
                      </a:endParaRPr>
                    </a:p>
                  </a:txBody>
                  <a:tcPr anchor="ctr"/>
                </a:tc>
                <a:extLst>
                  <a:ext uri="{0D108BD9-81ED-4DB2-BD59-A6C34878D82A}">
                    <a16:rowId xmlns:a16="http://schemas.microsoft.com/office/drawing/2014/main" val="10001"/>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y</a:t>
                      </a:r>
                      <a:endParaRPr kumimoji="1" lang="ja-JP" altLang="en-US" sz="1000" dirty="0">
                        <a:latin typeface="+mn-ea"/>
                        <a:ea typeface="+mn-ea"/>
                      </a:endParaRPr>
                    </a:p>
                  </a:txBody>
                  <a:tcPr anchor="ctr"/>
                </a:tc>
                <a:extLst>
                  <a:ext uri="{0D108BD9-81ED-4DB2-BD59-A6C34878D82A}">
                    <a16:rowId xmlns:a16="http://schemas.microsoft.com/office/drawing/2014/main" val="10002"/>
                  </a:ext>
                </a:extLst>
              </a:tr>
              <a:tr h="261696">
                <a:tc rowSpan="2">
                  <a:txBody>
                    <a:bodyPr/>
                    <a:lstStyle/>
                    <a:p>
                      <a:pPr algn="ctr"/>
                      <a:r>
                        <a:rPr kumimoji="1" lang="en-US" altLang="ja-JP" sz="1000" dirty="0">
                          <a:latin typeface="+mn-ea"/>
                          <a:ea typeface="+mn-ea"/>
                        </a:rPr>
                        <a:t>0.93</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x</a:t>
                      </a:r>
                      <a:endParaRPr kumimoji="1" lang="ja-JP" altLang="en-US" sz="1000" dirty="0">
                        <a:latin typeface="+mn-ea"/>
                        <a:ea typeface="+mn-ea"/>
                      </a:endParaRPr>
                    </a:p>
                  </a:txBody>
                  <a:tcPr anchor="ctr"/>
                </a:tc>
                <a:extLst>
                  <a:ext uri="{0D108BD9-81ED-4DB2-BD59-A6C34878D82A}">
                    <a16:rowId xmlns:a16="http://schemas.microsoft.com/office/drawing/2014/main" val="10003"/>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z</a:t>
                      </a:r>
                      <a:endParaRPr kumimoji="1" lang="ja-JP" altLang="en-US" sz="1000" dirty="0">
                        <a:latin typeface="+mn-ea"/>
                        <a:ea typeface="+mn-ea"/>
                      </a:endParaRPr>
                    </a:p>
                  </a:txBody>
                  <a:tcPr anchor="ctr"/>
                </a:tc>
                <a:extLst>
                  <a:ext uri="{0D108BD9-81ED-4DB2-BD59-A6C34878D82A}">
                    <a16:rowId xmlns:a16="http://schemas.microsoft.com/office/drawing/2014/main" val="10004"/>
                  </a:ext>
                </a:extLst>
              </a:tr>
              <a:tr h="261696">
                <a:tc rowSpan="2">
                  <a:txBody>
                    <a:bodyPr/>
                    <a:lstStyle/>
                    <a:p>
                      <a:pPr algn="ctr"/>
                      <a:r>
                        <a:rPr kumimoji="1" lang="en-US" altLang="ja-JP" sz="1000" dirty="0">
                          <a:latin typeface="+mn-ea"/>
                          <a:ea typeface="+mn-ea"/>
                        </a:rPr>
                        <a:t>0.9</a:t>
                      </a:r>
                      <a:endParaRPr kumimoji="1" lang="ja-JP" altLang="en-US" sz="100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y</a:t>
                      </a:r>
                      <a:endParaRPr kumimoji="1" lang="ja-JP" altLang="en-US" sz="1000" dirty="0">
                        <a:latin typeface="+mn-ea"/>
                        <a:ea typeface="+mn-ea"/>
                      </a:endParaRPr>
                    </a:p>
                  </a:txBody>
                  <a:tcPr anchor="ctr"/>
                </a:tc>
                <a:extLst>
                  <a:ext uri="{0D108BD9-81ED-4DB2-BD59-A6C34878D82A}">
                    <a16:rowId xmlns:a16="http://schemas.microsoft.com/office/drawing/2014/main" val="10005"/>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z</a:t>
                      </a:r>
                      <a:endParaRPr kumimoji="1" lang="ja-JP" altLang="en-US" sz="1000" dirty="0">
                        <a:latin typeface="+mn-ea"/>
                        <a:ea typeface="+mn-ea"/>
                      </a:endParaRPr>
                    </a:p>
                  </a:txBody>
                  <a:tcPr anchor="ctr"/>
                </a:tc>
                <a:extLst>
                  <a:ext uri="{0D108BD9-81ED-4DB2-BD59-A6C34878D82A}">
                    <a16:rowId xmlns:a16="http://schemas.microsoft.com/office/drawing/2014/main" val="10006"/>
                  </a:ext>
                </a:extLst>
              </a:tr>
              <a:tr h="261696">
                <a:tc rowSpan="2">
                  <a:txBody>
                    <a:bodyPr/>
                    <a:lstStyle/>
                    <a:p>
                      <a:pPr algn="ctr"/>
                      <a:r>
                        <a:rPr kumimoji="1" lang="en-US" altLang="ja-JP" sz="1000" dirty="0">
                          <a:latin typeface="+mn-ea"/>
                          <a:ea typeface="+mn-ea"/>
                        </a:rPr>
                        <a:t>0.91</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v</a:t>
                      </a:r>
                      <a:endParaRPr kumimoji="1" lang="ja-JP" altLang="en-US" sz="1000" dirty="0">
                        <a:latin typeface="+mn-ea"/>
                        <a:ea typeface="+mn-ea"/>
                      </a:endParaRPr>
                    </a:p>
                  </a:txBody>
                  <a:tcPr anchor="ctr"/>
                </a:tc>
                <a:extLst>
                  <a:ext uri="{0D108BD9-81ED-4DB2-BD59-A6C34878D82A}">
                    <a16:rowId xmlns:a16="http://schemas.microsoft.com/office/drawing/2014/main" val="2276569723"/>
                  </a:ext>
                </a:extLst>
              </a:tr>
              <a:tr h="261696">
                <a:tc vMerge="1">
                  <a:txBody>
                    <a:bodyPr/>
                    <a:lstStyle/>
                    <a:p>
                      <a:pPr algn="ct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w</a:t>
                      </a:r>
                      <a:endParaRPr kumimoji="1" lang="ja-JP" altLang="en-US" sz="1000" dirty="0">
                        <a:latin typeface="+mn-ea"/>
                        <a:ea typeface="+mn-ea"/>
                      </a:endParaRPr>
                    </a:p>
                  </a:txBody>
                  <a:tcPr anchor="ctr"/>
                </a:tc>
                <a:extLst>
                  <a:ext uri="{0D108BD9-81ED-4DB2-BD59-A6C34878D82A}">
                    <a16:rowId xmlns:a16="http://schemas.microsoft.com/office/drawing/2014/main" val="1639032376"/>
                  </a:ext>
                </a:extLst>
              </a:tr>
            </a:tbl>
          </a:graphicData>
        </a:graphic>
      </p:graphicFrame>
      <p:sp>
        <p:nvSpPr>
          <p:cNvPr id="41" name="テキスト ボックス 40">
            <a:extLst>
              <a:ext uri="{FF2B5EF4-FFF2-40B4-BE49-F238E27FC236}">
                <a16:creationId xmlns:a16="http://schemas.microsoft.com/office/drawing/2014/main" id="{36A31CB2-9C7B-FB98-469F-E02C9E366A75}"/>
              </a:ext>
            </a:extLst>
          </p:cNvPr>
          <p:cNvSpPr txBox="1"/>
          <p:nvPr/>
        </p:nvSpPr>
        <p:spPr>
          <a:xfrm>
            <a:off x="8886673" y="6308725"/>
            <a:ext cx="1319592" cy="338554"/>
          </a:xfrm>
          <a:prstGeom prst="rect">
            <a:avLst/>
          </a:prstGeom>
          <a:noFill/>
        </p:spPr>
        <p:txBody>
          <a:bodyPr wrap="none" rtlCol="0">
            <a:spAutoFit/>
          </a:bodyPr>
          <a:lstStyle/>
          <a:p>
            <a:r>
              <a:rPr lang="ja-JP" altLang="en-US" sz="1600" dirty="0">
                <a:latin typeface="+mn-ea"/>
              </a:rPr>
              <a:t>クローンペア</a:t>
            </a:r>
            <a:endParaRPr lang="en-US" altLang="ja-JP" sz="1600" dirty="0">
              <a:latin typeface="+mn-ea"/>
            </a:endParaRPr>
          </a:p>
        </p:txBody>
      </p:sp>
      <p:sp>
        <p:nvSpPr>
          <p:cNvPr id="42" name="右矢印 41">
            <a:extLst>
              <a:ext uri="{FF2B5EF4-FFF2-40B4-BE49-F238E27FC236}">
                <a16:creationId xmlns:a16="http://schemas.microsoft.com/office/drawing/2014/main" id="{A751BA77-2606-80E2-261E-FF98FD9A1457}"/>
              </a:ext>
            </a:extLst>
          </p:cNvPr>
          <p:cNvSpPr/>
          <p:nvPr/>
        </p:nvSpPr>
        <p:spPr>
          <a:xfrm>
            <a:off x="6667658" y="4759186"/>
            <a:ext cx="1877544"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43" name="テキスト ボックス 42">
            <a:extLst>
              <a:ext uri="{FF2B5EF4-FFF2-40B4-BE49-F238E27FC236}">
                <a16:creationId xmlns:a16="http://schemas.microsoft.com/office/drawing/2014/main" id="{D8EFA27C-50B5-88A5-DA13-B57B0731C389}"/>
              </a:ext>
            </a:extLst>
          </p:cNvPr>
          <p:cNvSpPr txBox="1"/>
          <p:nvPr/>
        </p:nvSpPr>
        <p:spPr>
          <a:xfrm>
            <a:off x="4290860" y="3729187"/>
            <a:ext cx="995785" cy="338554"/>
          </a:xfrm>
          <a:prstGeom prst="rect">
            <a:avLst/>
          </a:prstGeom>
          <a:noFill/>
        </p:spPr>
        <p:txBody>
          <a:bodyPr wrap="none" rtlCol="0">
            <a:spAutoFit/>
          </a:bodyPr>
          <a:lstStyle/>
          <a:p>
            <a:r>
              <a:rPr lang="en-US" altLang="ja-JP" sz="1600" dirty="0">
                <a:latin typeface="+mn-ea"/>
              </a:rPr>
              <a:t>STEP 2</a:t>
            </a:r>
          </a:p>
        </p:txBody>
      </p:sp>
      <p:sp>
        <p:nvSpPr>
          <p:cNvPr id="45" name="テキスト ボックス 44">
            <a:extLst>
              <a:ext uri="{FF2B5EF4-FFF2-40B4-BE49-F238E27FC236}">
                <a16:creationId xmlns:a16="http://schemas.microsoft.com/office/drawing/2014/main" id="{BA42F9F9-8143-FD0E-4E01-D5D149D1B520}"/>
              </a:ext>
            </a:extLst>
          </p:cNvPr>
          <p:cNvSpPr txBox="1"/>
          <p:nvPr/>
        </p:nvSpPr>
        <p:spPr>
          <a:xfrm>
            <a:off x="7070667" y="3724769"/>
            <a:ext cx="995785" cy="338554"/>
          </a:xfrm>
          <a:prstGeom prst="rect">
            <a:avLst/>
          </a:prstGeom>
          <a:noFill/>
        </p:spPr>
        <p:txBody>
          <a:bodyPr wrap="none" rtlCol="0">
            <a:spAutoFit/>
          </a:bodyPr>
          <a:lstStyle/>
          <a:p>
            <a:r>
              <a:rPr lang="en-US" altLang="ja-JP" sz="1600" dirty="0">
                <a:latin typeface="+mn-ea"/>
              </a:rPr>
              <a:t>STEP 3</a:t>
            </a:r>
          </a:p>
        </p:txBody>
      </p:sp>
      <p:sp>
        <p:nvSpPr>
          <p:cNvPr id="46" name="角丸四角形 45">
            <a:extLst>
              <a:ext uri="{FF2B5EF4-FFF2-40B4-BE49-F238E27FC236}">
                <a16:creationId xmlns:a16="http://schemas.microsoft.com/office/drawing/2014/main" id="{3F5CE806-4898-8E34-CE81-A49C4BCEC8C8}"/>
              </a:ext>
            </a:extLst>
          </p:cNvPr>
          <p:cNvSpPr/>
          <p:nvPr/>
        </p:nvSpPr>
        <p:spPr>
          <a:xfrm>
            <a:off x="3619023" y="4331902"/>
            <a:ext cx="808785" cy="1586630"/>
          </a:xfrm>
          <a:prstGeom prst="roundRect">
            <a:avLst/>
          </a:prstGeom>
          <a:no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49" name="コンテンツ プレースホルダー 2">
                <a:extLst>
                  <a:ext uri="{FF2B5EF4-FFF2-40B4-BE49-F238E27FC236}">
                    <a16:creationId xmlns:a16="http://schemas.microsoft.com/office/drawing/2014/main" id="{0688540E-FCC7-E71C-B6F5-82235BE7E71B}"/>
                  </a:ext>
                </a:extLst>
              </p:cNvPr>
              <p:cNvSpPr txBox="1">
                <a:spLocks/>
              </p:cNvSpPr>
              <p:nvPr/>
            </p:nvSpPr>
            <p:spPr bwMode="auto">
              <a:xfrm>
                <a:off x="2125471" y="1246153"/>
                <a:ext cx="8211154" cy="1586630"/>
              </a:xfrm>
              <a:prstGeom prst="rect">
                <a:avLst/>
              </a:prstGeom>
              <a:ln w="25400" cap="flat" cmpd="sng" algn="ctr">
                <a:solidFill>
                  <a:srgbClr val="7D84B8"/>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STEP 1</a:t>
                </a:r>
                <a:r>
                  <a:rPr lang="ja-JP" altLang="en-US" sz="2000" kern="0" dirty="0">
                    <a:latin typeface="+mn-ea"/>
                  </a:rPr>
                  <a:t>：ソースコードからコード片リストを生成</a:t>
                </a:r>
                <a:endParaRPr lang="en-US" altLang="ja-JP" sz="2000" kern="0" dirty="0">
                  <a:latin typeface="+mn-ea"/>
                </a:endParaRPr>
              </a:p>
              <a:p>
                <a:pPr marL="0" indent="0">
                  <a:buNone/>
                </a:pPr>
                <a:r>
                  <a:rPr lang="en-US" altLang="ja-JP" sz="2000" kern="0" dirty="0">
                    <a:latin typeface="+mn-ea"/>
                  </a:rPr>
                  <a:t>STEP 2</a:t>
                </a:r>
                <a:r>
                  <a:rPr lang="ja-JP" altLang="en-US" sz="2000" kern="0" dirty="0">
                    <a:latin typeface="+mn-ea"/>
                  </a:rPr>
                  <a:t>：各コード片を</a:t>
                </a:r>
                <a:r>
                  <a:rPr lang="ja-JP" altLang="en-US" sz="2000" b="1" kern="0" dirty="0">
                    <a:latin typeface="+mn-ea"/>
                  </a:rPr>
                  <a:t>特徴ベクトルに変換</a:t>
                </a:r>
                <a:endParaRPr lang="en-US" altLang="ja-JP" sz="2000" b="1" kern="0" dirty="0">
                  <a:latin typeface="+mn-ea"/>
                </a:endParaRPr>
              </a:p>
              <a:p>
                <a:pPr marL="0" indent="0">
                  <a:buNone/>
                </a:pPr>
                <a:r>
                  <a:rPr lang="en-US" altLang="ja-JP" sz="2000" kern="0" dirty="0">
                    <a:latin typeface="+mn-ea"/>
                  </a:rPr>
                  <a:t>STEP 3</a:t>
                </a:r>
                <a:r>
                  <a:rPr lang="ja-JP" altLang="en-US" sz="2000" kern="0" dirty="0">
                    <a:latin typeface="+mn-ea"/>
                  </a:rPr>
                  <a:t>：ベクトル同士の</a:t>
                </a:r>
                <a:r>
                  <a:rPr lang="ja-JP" altLang="en-US" sz="2000" b="1" kern="0" dirty="0">
                    <a:latin typeface="+mn-ea"/>
                  </a:rPr>
                  <a:t>類似度をすべて計算</a:t>
                </a:r>
                <a:r>
                  <a:rPr lang="ja-JP" altLang="en-US" sz="2000" kern="0" dirty="0">
                    <a:latin typeface="+mn-ea"/>
                  </a:rPr>
                  <a:t>し，類似度が閾値以上のベクトル対をクローンペアとして検出．計算時間のオーダーは</a:t>
                </a:r>
                <a14:m>
                  <m:oMath xmlns:m="http://schemas.openxmlformats.org/officeDocument/2006/math">
                    <m:r>
                      <a:rPr lang="en-US" altLang="ja-JP" sz="2000" b="0" i="0" kern="0" smtClean="0">
                        <a:latin typeface="Cambria Math" panose="02040503050406030204" pitchFamily="18" charset="0"/>
                      </a:rPr>
                      <m:t> </m:t>
                    </m:r>
                    <m:r>
                      <a:rPr lang="en-US" altLang="ja-JP" sz="2000" b="0" i="1" kern="0" smtClean="0">
                        <a:latin typeface="Cambria Math" panose="02040503050406030204" pitchFamily="18" charset="0"/>
                      </a:rPr>
                      <m:t>𝑂</m:t>
                    </m:r>
                    <m:d>
                      <m:dPr>
                        <m:ctrlPr>
                          <a:rPr lang="en-US" altLang="ja-JP" sz="2000" b="0" i="1" kern="0" smtClean="0">
                            <a:latin typeface="Cambria Math" panose="02040503050406030204" pitchFamily="18" charset="0"/>
                          </a:rPr>
                        </m:ctrlPr>
                      </m:dPr>
                      <m:e>
                        <m:sSup>
                          <m:sSupPr>
                            <m:ctrlPr>
                              <a:rPr lang="en-US" altLang="ja-JP" sz="2000" b="0" i="1" kern="0" smtClean="0">
                                <a:latin typeface="Cambria Math" panose="02040503050406030204" pitchFamily="18" charset="0"/>
                              </a:rPr>
                            </m:ctrlPr>
                          </m:sSupPr>
                          <m:e>
                            <m:r>
                              <a:rPr lang="en-US" altLang="ja-JP" sz="2000" b="0" i="1" kern="0" smtClean="0">
                                <a:latin typeface="Cambria Math" panose="02040503050406030204" pitchFamily="18" charset="0"/>
                              </a:rPr>
                              <m:t>𝑛</m:t>
                            </m:r>
                          </m:e>
                          <m:sup>
                            <m:r>
                              <a:rPr lang="en-US" altLang="ja-JP" sz="2000" b="0" i="1" kern="0" smtClean="0">
                                <a:latin typeface="Cambria Math" panose="02040503050406030204" pitchFamily="18" charset="0"/>
                              </a:rPr>
                              <m:t>2</m:t>
                            </m:r>
                          </m:sup>
                        </m:sSup>
                        <m:r>
                          <a:rPr lang="en-US" altLang="ja-JP" sz="2000" b="0" i="1" kern="0" smtClean="0">
                            <a:latin typeface="Cambria Math" panose="02040503050406030204" pitchFamily="18" charset="0"/>
                          </a:rPr>
                          <m:t>𝑑</m:t>
                        </m:r>
                      </m:e>
                    </m:d>
                  </m:oMath>
                </a14:m>
                <a:endParaRPr lang="en-US" altLang="ja-JP" sz="2000" kern="0" dirty="0">
                  <a:latin typeface="+mn-ea"/>
                </a:endParaRPr>
              </a:p>
            </p:txBody>
          </p:sp>
        </mc:Choice>
        <mc:Fallback xmlns="">
          <p:sp>
            <p:nvSpPr>
              <p:cNvPr id="49" name="コンテンツ プレースホルダー 2">
                <a:extLst>
                  <a:ext uri="{FF2B5EF4-FFF2-40B4-BE49-F238E27FC236}">
                    <a16:creationId xmlns:a16="http://schemas.microsoft.com/office/drawing/2014/main" id="{0688540E-FCC7-E71C-B6F5-82235BE7E71B}"/>
                  </a:ext>
                </a:extLst>
              </p:cNvPr>
              <p:cNvSpPr txBox="1">
                <a:spLocks noRot="1" noChangeAspect="1" noMove="1" noResize="1" noEditPoints="1" noAdjustHandles="1" noChangeArrowheads="1" noChangeShapeType="1" noTextEdit="1"/>
              </p:cNvSpPr>
              <p:nvPr/>
            </p:nvSpPr>
            <p:spPr bwMode="auto">
              <a:xfrm>
                <a:off x="2125471" y="1246153"/>
                <a:ext cx="8211154" cy="1586630"/>
              </a:xfrm>
              <a:prstGeom prst="rect">
                <a:avLst/>
              </a:prstGeom>
              <a:blipFill>
                <a:blip r:embed="rId7"/>
                <a:stretch>
                  <a:fillRect l="-666" r="-74" b="-4906"/>
                </a:stretch>
              </a:blipFill>
              <a:ln w="25400" cap="flat" cmpd="sng" algn="ctr">
                <a:solidFill>
                  <a:srgbClr val="7D84B8"/>
                </a:solidFill>
                <a:prstDash val="solid"/>
                <a:miter lim="800000"/>
                <a:headEnd/>
                <a:tailEnd/>
              </a:ln>
            </p:spPr>
            <p:txBody>
              <a:bodyPr/>
              <a:lstStyle/>
              <a:p>
                <a:r>
                  <a:rPr lang="ja-JP" altLang="en-US">
                    <a:noFill/>
                  </a:rPr>
                  <a:t> </a:t>
                </a:r>
              </a:p>
            </p:txBody>
          </p:sp>
        </mc:Fallback>
      </mc:AlternateContent>
      <p:sp>
        <p:nvSpPr>
          <p:cNvPr id="64" name="テキスト ボックス 63">
            <a:extLst>
              <a:ext uri="{FF2B5EF4-FFF2-40B4-BE49-F238E27FC236}">
                <a16:creationId xmlns:a16="http://schemas.microsoft.com/office/drawing/2014/main" id="{B721AA68-FD6F-129D-F4FC-3A6A2032A0A1}"/>
              </a:ext>
            </a:extLst>
          </p:cNvPr>
          <p:cNvSpPr txBox="1"/>
          <p:nvPr/>
        </p:nvSpPr>
        <p:spPr>
          <a:xfrm>
            <a:off x="2271484" y="1016271"/>
            <a:ext cx="2101857" cy="400110"/>
          </a:xfrm>
          <a:prstGeom prst="rect">
            <a:avLst/>
          </a:prstGeom>
          <a:solidFill>
            <a:schemeClr val="bg1"/>
          </a:solidFill>
        </p:spPr>
        <p:txBody>
          <a:bodyPr wrap="none" rtlCol="0">
            <a:spAutoFit/>
          </a:bodyPr>
          <a:lstStyle/>
          <a:p>
            <a:r>
              <a:rPr lang="ja-JP" altLang="en-US" sz="2000" dirty="0">
                <a:solidFill>
                  <a:srgbClr val="208DC3"/>
                </a:solidFill>
              </a:rPr>
              <a:t>検出アルゴリズム</a:t>
            </a:r>
          </a:p>
        </p:txBody>
      </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FE3FDF51-E1D9-5548-4419-010B1196ADB8}"/>
                  </a:ext>
                </a:extLst>
              </p:cNvPr>
              <p:cNvSpPr txBox="1"/>
              <p:nvPr/>
            </p:nvSpPr>
            <p:spPr>
              <a:xfrm>
                <a:off x="5678882" y="4331207"/>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𝑣</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𝑣</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5678882" y="4331207"/>
                <a:ext cx="821719" cy="276999"/>
              </a:xfrm>
              <a:prstGeom prst="rect">
                <a:avLst/>
              </a:prstGeom>
              <a:blipFill>
                <a:blip r:embed="rId8"/>
                <a:stretch>
                  <a:fillRect r="-3731" b="-10870"/>
                </a:stretch>
              </a:blipFill>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4BF37FE2-D3CF-6E47-3D77-3C916D53CE04}"/>
              </a:ext>
            </a:extLst>
          </p:cNvPr>
          <p:cNvSpPr txBox="1"/>
          <p:nvPr/>
        </p:nvSpPr>
        <p:spPr>
          <a:xfrm>
            <a:off x="4849597" y="4377484"/>
            <a:ext cx="761747"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v</a:t>
            </a:r>
          </a:p>
        </p:txBody>
      </p:sp>
      <p:sp>
        <p:nvSpPr>
          <p:cNvPr id="3" name="吹き出し: 角を丸めた四角形 2">
            <a:extLst>
              <a:ext uri="{FF2B5EF4-FFF2-40B4-BE49-F238E27FC236}">
                <a16:creationId xmlns:a16="http://schemas.microsoft.com/office/drawing/2014/main" id="{0BA622FB-38D9-7A44-8262-E55C835E5D5C}"/>
              </a:ext>
            </a:extLst>
          </p:cNvPr>
          <p:cNvSpPr/>
          <p:nvPr/>
        </p:nvSpPr>
        <p:spPr>
          <a:xfrm>
            <a:off x="6667658" y="5250348"/>
            <a:ext cx="1877544" cy="1469337"/>
          </a:xfrm>
          <a:prstGeom prst="wedgeRoundRectCallout">
            <a:avLst>
              <a:gd name="adj1" fmla="val -17652"/>
              <a:gd name="adj2" fmla="val -66561"/>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j-ea"/>
                <a:ea typeface="+mj-ea"/>
              </a:rPr>
              <a:t>大規模ソフトウェアの</a:t>
            </a:r>
            <a:r>
              <a:rPr lang="ja-JP" altLang="en-US" sz="1600" dirty="0">
                <a:solidFill>
                  <a:schemeClr val="tx1"/>
                </a:solidFill>
                <a:latin typeface="+mj-ea"/>
                <a:ea typeface="+mj-ea"/>
              </a:rPr>
              <a:t>特徴</a:t>
            </a:r>
            <a:r>
              <a:rPr kumimoji="1" lang="ja-JP" altLang="en-US" sz="1600" dirty="0">
                <a:solidFill>
                  <a:schemeClr val="tx1"/>
                </a:solidFill>
                <a:latin typeface="+mj-ea"/>
                <a:ea typeface="+mj-ea"/>
              </a:rPr>
              <a:t>ベクトルの類似度を計算するには莫大な計算コストが必要</a:t>
            </a:r>
          </a:p>
        </p:txBody>
      </p:sp>
      <p:sp>
        <p:nvSpPr>
          <p:cNvPr id="195" name="スライド番号プレースホルダー 194">
            <a:extLst>
              <a:ext uri="{FF2B5EF4-FFF2-40B4-BE49-F238E27FC236}">
                <a16:creationId xmlns:a16="http://schemas.microsoft.com/office/drawing/2014/main" id="{2EC22267-3A7B-0432-AA33-49DEC0BDA07F}"/>
              </a:ext>
            </a:extLst>
          </p:cNvPr>
          <p:cNvSpPr>
            <a:spLocks noGrp="1"/>
          </p:cNvSpPr>
          <p:nvPr>
            <p:ph type="sldNum" sz="quarter" idx="12"/>
          </p:nvPr>
        </p:nvSpPr>
        <p:spPr/>
        <p:txBody>
          <a:bodyPr/>
          <a:lstStyle/>
          <a:p>
            <a:fld id="{DDF0A04B-3F96-455C-AC58-511E5C06C175}" type="slidenum">
              <a:rPr lang="ja-JP" altLang="en-US" smtClean="0"/>
              <a:pPr/>
              <a:t>10</a:t>
            </a:fld>
            <a:endParaRPr lang="ja-JP" altLang="en-US" dirty="0"/>
          </a:p>
        </p:txBody>
      </p:sp>
    </p:spTree>
    <p:extLst>
      <p:ext uri="{BB962C8B-B14F-4D97-AF65-F5344CB8AC3E}">
        <p14:creationId xmlns:p14="http://schemas.microsoft.com/office/powerpoint/2010/main" val="27133800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コードクローン</a:t>
            </a:r>
          </a:p>
        </p:txBody>
      </p:sp>
      <p:sp>
        <p:nvSpPr>
          <p:cNvPr id="3" name="コンテンツ プレースホルダー 2"/>
          <p:cNvSpPr>
            <a:spLocks noGrp="1"/>
          </p:cNvSpPr>
          <p:nvPr>
            <p:ph idx="1"/>
          </p:nvPr>
        </p:nvSpPr>
        <p:spPr>
          <a:xfrm>
            <a:off x="1981200" y="1600201"/>
            <a:ext cx="8686800" cy="4525963"/>
          </a:xfrm>
        </p:spPr>
        <p:txBody>
          <a:bodyPr/>
          <a:lstStyle/>
          <a:p>
            <a:pPr marL="0" indent="0">
              <a:buNone/>
            </a:pPr>
            <a:r>
              <a:rPr lang="ja-JP" altLang="ja-JP" sz="2800" dirty="0">
                <a:latin typeface="+mn-ea"/>
              </a:rPr>
              <a:t>ソースコード</a:t>
            </a:r>
            <a:r>
              <a:rPr lang="ja-JP" altLang="en-US" sz="2800" dirty="0">
                <a:latin typeface="+mn-ea"/>
              </a:rPr>
              <a:t>中の</a:t>
            </a:r>
            <a:r>
              <a:rPr lang="ja-JP" altLang="ja-JP" sz="2800" dirty="0">
                <a:latin typeface="+mn-ea"/>
              </a:rPr>
              <a:t>類似した部分を持つコード片</a:t>
            </a:r>
            <a:endParaRPr lang="en-US" altLang="ja-JP" sz="2400" dirty="0">
              <a:latin typeface="+mn-ea"/>
            </a:endParaRPr>
          </a:p>
          <a:p>
            <a:r>
              <a:rPr lang="ja-JP" altLang="en-US" sz="2800" dirty="0"/>
              <a:t>コードクローンを自動で検出する手法が研究されている</a:t>
            </a:r>
            <a:endParaRPr lang="ja-JP" altLang="en-US" sz="2800" dirty="0">
              <a:latin typeface="+mn-ea"/>
            </a:endParaRPr>
          </a:p>
        </p:txBody>
      </p:sp>
      <p:sp>
        <p:nvSpPr>
          <p:cNvPr id="4" name="メモ 3"/>
          <p:cNvSpPr/>
          <p:nvPr/>
        </p:nvSpPr>
        <p:spPr>
          <a:xfrm>
            <a:off x="2779056" y="3363645"/>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5" name="メモ 4"/>
          <p:cNvSpPr/>
          <p:nvPr/>
        </p:nvSpPr>
        <p:spPr>
          <a:xfrm>
            <a:off x="7237365" y="3363645"/>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6" name="L 字 5"/>
          <p:cNvSpPr/>
          <p:nvPr/>
        </p:nvSpPr>
        <p:spPr>
          <a:xfrm rot="5400000">
            <a:off x="3550937" y="3327857"/>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7" name="L 字 6"/>
          <p:cNvSpPr/>
          <p:nvPr/>
        </p:nvSpPr>
        <p:spPr>
          <a:xfrm rot="5400000">
            <a:off x="3550938" y="4938655"/>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8" name="L 字 7"/>
          <p:cNvSpPr/>
          <p:nvPr/>
        </p:nvSpPr>
        <p:spPr>
          <a:xfrm rot="5400000">
            <a:off x="8034874" y="3327857"/>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9" name="テキスト ボックス 8"/>
          <p:cNvSpPr txBox="1"/>
          <p:nvPr/>
        </p:nvSpPr>
        <p:spPr>
          <a:xfrm>
            <a:off x="5162309" y="2989448"/>
            <a:ext cx="1856270" cy="369332"/>
          </a:xfrm>
          <a:prstGeom prst="rect">
            <a:avLst/>
          </a:prstGeom>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dirty="0">
                <a:latin typeface="+mn-ea"/>
              </a:rPr>
              <a:t>コードクローン</a:t>
            </a:r>
            <a:endParaRPr lang="en-US" altLang="ja-JP" dirty="0">
              <a:latin typeface="+mn-ea"/>
            </a:endParaRPr>
          </a:p>
        </p:txBody>
      </p:sp>
      <p:cxnSp>
        <p:nvCxnSpPr>
          <p:cNvPr id="10" name="直線矢印コネクタ 9"/>
          <p:cNvCxnSpPr>
            <a:stCxn id="7" idx="2"/>
          </p:cNvCxnSpPr>
          <p:nvPr/>
        </p:nvCxnSpPr>
        <p:spPr>
          <a:xfrm flipH="1" flipV="1">
            <a:off x="3893077" y="4421266"/>
            <a:ext cx="1" cy="926517"/>
          </a:xfrm>
          <a:prstGeom prst="straightConnector1">
            <a:avLst/>
          </a:prstGeom>
          <a:ln w="38100">
            <a:solidFill>
              <a:srgbClr val="D0425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3"/>
            <a:endCxn id="8" idx="1"/>
          </p:cNvCxnSpPr>
          <p:nvPr/>
        </p:nvCxnSpPr>
        <p:spPr>
          <a:xfrm flipV="1">
            <a:off x="4644347" y="4079126"/>
            <a:ext cx="2981399" cy="1492571"/>
          </a:xfrm>
          <a:prstGeom prst="straightConnector1">
            <a:avLst/>
          </a:prstGeom>
          <a:ln w="38100">
            <a:solidFill>
              <a:srgbClr val="D042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153385" y="4478836"/>
            <a:ext cx="1604984" cy="369332"/>
          </a:xfrm>
          <a:prstGeom prst="rect">
            <a:avLst/>
          </a:prstGeom>
          <a:ln w="38100">
            <a:solidFill>
              <a:srgbClr val="D04255"/>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solidFill>
                  <a:srgbClr val="D04255"/>
                </a:solidFill>
                <a:latin typeface="+mn-ea"/>
              </a:rPr>
              <a:t>クローンペア</a:t>
            </a:r>
            <a:endParaRPr lang="en-US" altLang="ja-JP" dirty="0">
              <a:solidFill>
                <a:srgbClr val="D04255"/>
              </a:solidFill>
              <a:latin typeface="+mn-ea"/>
            </a:endParaRPr>
          </a:p>
        </p:txBody>
      </p:sp>
      <p:cxnSp>
        <p:nvCxnSpPr>
          <p:cNvPr id="13" name="直線矢印コネクタ 12"/>
          <p:cNvCxnSpPr>
            <a:endCxn id="8" idx="1"/>
          </p:cNvCxnSpPr>
          <p:nvPr/>
        </p:nvCxnSpPr>
        <p:spPr>
          <a:xfrm>
            <a:off x="4642023" y="4072929"/>
            <a:ext cx="2983723" cy="6197"/>
          </a:xfrm>
          <a:prstGeom prst="straightConnector1">
            <a:avLst/>
          </a:prstGeom>
          <a:ln w="38100">
            <a:solidFill>
              <a:srgbClr val="D0425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9" idx="3"/>
            <a:endCxn id="8" idx="2"/>
          </p:cNvCxnSpPr>
          <p:nvPr/>
        </p:nvCxnSpPr>
        <p:spPr>
          <a:xfrm>
            <a:off x="7018579" y="3174114"/>
            <a:ext cx="1358434" cy="56287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カギ線コネクタ 14"/>
          <p:cNvCxnSpPr>
            <a:stCxn id="9" idx="1"/>
            <a:endCxn id="6" idx="2"/>
          </p:cNvCxnSpPr>
          <p:nvPr/>
        </p:nvCxnSpPr>
        <p:spPr>
          <a:xfrm rot="10800000" flipV="1">
            <a:off x="3893078" y="3174114"/>
            <a:ext cx="1269233" cy="56287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カギ線コネクタ 15"/>
          <p:cNvCxnSpPr>
            <a:stCxn id="9" idx="1"/>
            <a:endCxn id="7" idx="1"/>
          </p:cNvCxnSpPr>
          <p:nvPr/>
        </p:nvCxnSpPr>
        <p:spPr>
          <a:xfrm rot="10800000" flipV="1">
            <a:off x="3141809" y="3174114"/>
            <a:ext cx="2020500" cy="2515809"/>
          </a:xfrm>
          <a:prstGeom prst="bentConnector3">
            <a:avLst>
              <a:gd name="adj1" fmla="val 133457"/>
            </a:avLst>
          </a:prstGeom>
          <a:ln w="38100">
            <a:tailEnd type="triangle"/>
          </a:ln>
        </p:spPr>
        <p:style>
          <a:lnRef idx="1">
            <a:schemeClr val="dk1"/>
          </a:lnRef>
          <a:fillRef idx="0">
            <a:schemeClr val="dk1"/>
          </a:fillRef>
          <a:effectRef idx="0">
            <a:schemeClr val="dk1"/>
          </a:effectRef>
          <a:fontRef idx="minor">
            <a:schemeClr val="tx1"/>
          </a:fontRef>
        </p:style>
      </p:cxnSp>
      <p:sp>
        <p:nvSpPr>
          <p:cNvPr id="24" name="日付プレースホルダー 23"/>
          <p:cNvSpPr>
            <a:spLocks noGrp="1"/>
          </p:cNvSpPr>
          <p:nvPr>
            <p:ph type="dt" sz="half" idx="10"/>
          </p:nvPr>
        </p:nvSpPr>
        <p:spPr/>
        <p:txBody>
          <a:bodyPr/>
          <a:lstStyle/>
          <a:p>
            <a:r>
              <a:rPr lang="en-US" altLang="ja-JP" dirty="0"/>
              <a:t>2019/2/13</a:t>
            </a:r>
          </a:p>
        </p:txBody>
      </p:sp>
      <p:sp>
        <p:nvSpPr>
          <p:cNvPr id="168" name="スライド番号プレースホルダー 167">
            <a:extLst>
              <a:ext uri="{FF2B5EF4-FFF2-40B4-BE49-F238E27FC236}">
                <a16:creationId xmlns:a16="http://schemas.microsoft.com/office/drawing/2014/main" id="{2F3BDFE9-C078-B0B8-9846-CC1734E0B5BC}"/>
              </a:ext>
            </a:extLst>
          </p:cNvPr>
          <p:cNvSpPr>
            <a:spLocks noGrp="1"/>
          </p:cNvSpPr>
          <p:nvPr>
            <p:ph type="sldNum" sz="quarter" idx="12"/>
          </p:nvPr>
        </p:nvSpPr>
        <p:spPr/>
        <p:txBody>
          <a:bodyPr/>
          <a:lstStyle/>
          <a:p>
            <a:fld id="{DDF0A04B-3F96-455C-AC58-511E5C06C175}" type="slidenum">
              <a:rPr lang="ja-JP" altLang="en-US" smtClean="0"/>
              <a:pPr/>
              <a:t>100</a:t>
            </a:fld>
            <a:endParaRPr lang="ja-JP" altLang="en-US" dirty="0"/>
          </a:p>
        </p:txBody>
      </p:sp>
    </p:spTree>
    <p:extLst>
      <p:ext uri="{BB962C8B-B14F-4D97-AF65-F5344CB8AC3E}">
        <p14:creationId xmlns:p14="http://schemas.microsoft.com/office/powerpoint/2010/main" val="30056244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a:t>クラスタリング手法を用いた</a:t>
            </a:r>
            <a:br>
              <a:rPr lang="en-US" altLang="ja-JP" sz="4000" dirty="0"/>
            </a:br>
            <a:r>
              <a:rPr lang="ja-JP" altLang="en-US" sz="4000" dirty="0"/>
              <a:t>コードクローン検出</a:t>
            </a:r>
          </a:p>
        </p:txBody>
      </p:sp>
      <p:grpSp>
        <p:nvGrpSpPr>
          <p:cNvPr id="4" name="グループ化 3"/>
          <p:cNvGrpSpPr/>
          <p:nvPr/>
        </p:nvGrpSpPr>
        <p:grpSpPr>
          <a:xfrm>
            <a:off x="2398857" y="4811818"/>
            <a:ext cx="489815" cy="812004"/>
            <a:chOff x="1815921" y="3181083"/>
            <a:chExt cx="2228044" cy="2945080"/>
          </a:xfrm>
        </p:grpSpPr>
        <p:sp>
          <p:nvSpPr>
            <p:cNvPr id="5" name="メモ 4"/>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6" name="L 字 5"/>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7" name="L 字 6"/>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8" name="グループ化 7"/>
          <p:cNvGrpSpPr/>
          <p:nvPr/>
        </p:nvGrpSpPr>
        <p:grpSpPr>
          <a:xfrm>
            <a:off x="2246457" y="4659418"/>
            <a:ext cx="489815" cy="812004"/>
            <a:chOff x="1815921" y="3181083"/>
            <a:chExt cx="2228044" cy="2945080"/>
          </a:xfrm>
        </p:grpSpPr>
        <p:sp>
          <p:nvSpPr>
            <p:cNvPr id="9" name="メモ 8"/>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0" name="L 字 9"/>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1" name="L 字 10"/>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12" name="グループ化 11"/>
          <p:cNvGrpSpPr/>
          <p:nvPr/>
        </p:nvGrpSpPr>
        <p:grpSpPr>
          <a:xfrm>
            <a:off x="2094057" y="4507018"/>
            <a:ext cx="489815" cy="812004"/>
            <a:chOff x="1815921" y="3181083"/>
            <a:chExt cx="2228044" cy="2945080"/>
          </a:xfrm>
        </p:grpSpPr>
        <p:sp>
          <p:nvSpPr>
            <p:cNvPr id="13" name="メモ 12"/>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4" name="L 字 13"/>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5" name="L 字 14"/>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sp>
        <p:nvSpPr>
          <p:cNvPr id="16" name="右矢印 15"/>
          <p:cNvSpPr/>
          <p:nvPr/>
        </p:nvSpPr>
        <p:spPr>
          <a:xfrm>
            <a:off x="3140761" y="4949839"/>
            <a:ext cx="316727" cy="246631"/>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17" name="テキスト ボックス 16"/>
          <p:cNvSpPr txBox="1"/>
          <p:nvPr/>
        </p:nvSpPr>
        <p:spPr>
          <a:xfrm>
            <a:off x="1759960" y="5765486"/>
            <a:ext cx="1308371" cy="338554"/>
          </a:xfrm>
          <a:prstGeom prst="rect">
            <a:avLst/>
          </a:prstGeom>
          <a:noFill/>
        </p:spPr>
        <p:txBody>
          <a:bodyPr wrap="none" rtlCol="0">
            <a:spAutoFit/>
          </a:bodyPr>
          <a:lstStyle/>
          <a:p>
            <a:r>
              <a:rPr lang="ja-JP" altLang="en-US" sz="1600" dirty="0">
                <a:latin typeface="+mn-ea"/>
              </a:rPr>
              <a:t>ソースコード</a:t>
            </a:r>
          </a:p>
        </p:txBody>
      </p:sp>
      <p:sp>
        <p:nvSpPr>
          <p:cNvPr id="18" name="テキスト ボックス 17"/>
          <p:cNvSpPr txBox="1"/>
          <p:nvPr/>
        </p:nvSpPr>
        <p:spPr>
          <a:xfrm>
            <a:off x="2853328" y="3978769"/>
            <a:ext cx="970137"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1</a:t>
            </a:r>
            <a:endParaRPr lang="ja-JP" altLang="en-US" sz="1600" dirty="0">
              <a:latin typeface="+mn-ea"/>
            </a:endParaRPr>
          </a:p>
        </p:txBody>
      </p:sp>
      <p:sp>
        <p:nvSpPr>
          <p:cNvPr id="19" name="L 字 18"/>
          <p:cNvSpPr/>
          <p:nvPr/>
        </p:nvSpPr>
        <p:spPr>
          <a:xfrm rot="5400000">
            <a:off x="3924890" y="4436193"/>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0" name="L 字 19"/>
          <p:cNvSpPr/>
          <p:nvPr/>
        </p:nvSpPr>
        <p:spPr>
          <a:xfrm rot="5400000">
            <a:off x="3924890" y="4766428"/>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1" name="L 字 20"/>
          <p:cNvSpPr/>
          <p:nvPr/>
        </p:nvSpPr>
        <p:spPr>
          <a:xfrm rot="5400000">
            <a:off x="3924890" y="5094157"/>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2" name="L 字 21"/>
          <p:cNvSpPr/>
          <p:nvPr/>
        </p:nvSpPr>
        <p:spPr>
          <a:xfrm rot="5400000">
            <a:off x="3924890" y="5424392"/>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3" name="テキスト ボックス 22"/>
          <p:cNvSpPr txBox="1"/>
          <p:nvPr/>
        </p:nvSpPr>
        <p:spPr>
          <a:xfrm>
            <a:off x="3208743" y="6057594"/>
            <a:ext cx="1462260" cy="338554"/>
          </a:xfrm>
          <a:prstGeom prst="rect">
            <a:avLst/>
          </a:prstGeom>
          <a:noFill/>
        </p:spPr>
        <p:txBody>
          <a:bodyPr wrap="none" rtlCol="0">
            <a:spAutoFit/>
          </a:bodyPr>
          <a:lstStyle/>
          <a:p>
            <a:r>
              <a:rPr lang="ja-JP" altLang="en-US" sz="1600" dirty="0">
                <a:latin typeface="+mn-ea"/>
              </a:rPr>
              <a:t>コード片リスト</a:t>
            </a:r>
          </a:p>
        </p:txBody>
      </p:sp>
      <p:sp>
        <p:nvSpPr>
          <p:cNvPr id="24" name="テキスト ボックス 23"/>
          <p:cNvSpPr txBox="1"/>
          <p:nvPr/>
        </p:nvSpPr>
        <p:spPr>
          <a:xfrm>
            <a:off x="4983338" y="6047662"/>
            <a:ext cx="1326004" cy="338554"/>
          </a:xfrm>
          <a:prstGeom prst="rect">
            <a:avLst/>
          </a:prstGeom>
          <a:noFill/>
        </p:spPr>
        <p:txBody>
          <a:bodyPr wrap="none" rtlCol="0">
            <a:spAutoFit/>
          </a:bodyPr>
          <a:lstStyle/>
          <a:p>
            <a:r>
              <a:rPr lang="ja-JP" altLang="en-US" sz="1600" dirty="0">
                <a:latin typeface="+mn-ea"/>
              </a:rPr>
              <a:t>特徴ベクトル</a:t>
            </a:r>
          </a:p>
        </p:txBody>
      </p:sp>
      <p:sp>
        <p:nvSpPr>
          <p:cNvPr id="26" name="右矢印 25"/>
          <p:cNvSpPr/>
          <p:nvPr/>
        </p:nvSpPr>
        <p:spPr>
          <a:xfrm>
            <a:off x="4527793" y="4949839"/>
            <a:ext cx="316727" cy="246631"/>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27" name="右矢印 26"/>
          <p:cNvSpPr/>
          <p:nvPr/>
        </p:nvSpPr>
        <p:spPr>
          <a:xfrm>
            <a:off x="4527793" y="4942105"/>
            <a:ext cx="316727" cy="246631"/>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28" name="右矢印 27"/>
          <p:cNvSpPr/>
          <p:nvPr/>
        </p:nvSpPr>
        <p:spPr>
          <a:xfrm>
            <a:off x="6583184" y="4949838"/>
            <a:ext cx="316727" cy="246631"/>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mc:AlternateContent xmlns:mc="http://schemas.openxmlformats.org/markup-compatibility/2006" xmlns:a14="http://schemas.microsoft.com/office/drawing/2010/main">
        <mc:Choice Requires="a14">
          <p:sp>
            <p:nvSpPr>
              <p:cNvPr id="29" name="テキスト ボックス 28"/>
              <p:cNvSpPr txBox="1"/>
              <p:nvPr/>
            </p:nvSpPr>
            <p:spPr>
              <a:xfrm>
                <a:off x="5675537" y="4627698"/>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𝑤</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𝑤</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5675537" y="4627698"/>
                <a:ext cx="821719" cy="276999"/>
              </a:xfrm>
              <a:prstGeom prst="rect">
                <a:avLst/>
              </a:prstGeom>
              <a:blipFill>
                <a:blip r:embed="rId3"/>
                <a:stretch>
                  <a:fillRect r="-9630" b="-108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5675537" y="5621607"/>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675537" y="5621607"/>
                <a:ext cx="821719" cy="276999"/>
              </a:xfrm>
              <a:prstGeom prst="rect">
                <a:avLst/>
              </a:prstGeom>
              <a:blipFill>
                <a:blip r:embed="rId4"/>
                <a:stretch>
                  <a:fillRect r="-1481" b="-10870"/>
                </a:stretch>
              </a:blipFill>
            </p:spPr>
            <p:txBody>
              <a:bodyPr/>
              <a:lstStyle/>
              <a:p>
                <a:r>
                  <a:rPr lang="ja-JP" altLang="en-US">
                    <a:noFill/>
                  </a:rPr>
                  <a:t> </a:t>
                </a:r>
              </a:p>
            </p:txBody>
          </p:sp>
        </mc:Fallback>
      </mc:AlternateContent>
      <p:sp>
        <p:nvSpPr>
          <p:cNvPr id="32" name="テキスト ボックス 31"/>
          <p:cNvSpPr txBox="1"/>
          <p:nvPr/>
        </p:nvSpPr>
        <p:spPr>
          <a:xfrm>
            <a:off x="4851272" y="5661339"/>
            <a:ext cx="790601"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z</a:t>
            </a:r>
          </a:p>
        </p:txBody>
      </p:sp>
      <p:sp>
        <p:nvSpPr>
          <p:cNvPr id="35" name="テキスト ボックス 34"/>
          <p:cNvSpPr txBox="1"/>
          <p:nvPr/>
        </p:nvSpPr>
        <p:spPr>
          <a:xfrm>
            <a:off x="4850110" y="5014312"/>
            <a:ext cx="763351"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x</a:t>
            </a:r>
          </a:p>
        </p:txBody>
      </p:sp>
      <p:sp>
        <p:nvSpPr>
          <p:cNvPr id="36" name="テキスト ボックス 35"/>
          <p:cNvSpPr txBox="1"/>
          <p:nvPr/>
        </p:nvSpPr>
        <p:spPr>
          <a:xfrm>
            <a:off x="4852224" y="5351819"/>
            <a:ext cx="764953"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y</a:t>
            </a:r>
          </a:p>
        </p:txBody>
      </p:sp>
      <p:sp>
        <p:nvSpPr>
          <p:cNvPr id="37" name="テキスト ボックス 36"/>
          <p:cNvSpPr txBox="1"/>
          <p:nvPr/>
        </p:nvSpPr>
        <p:spPr>
          <a:xfrm>
            <a:off x="4846252" y="4673975"/>
            <a:ext cx="801823"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w</a:t>
            </a:r>
          </a:p>
        </p:txBody>
      </p:sp>
      <mc:AlternateContent xmlns:mc="http://schemas.openxmlformats.org/markup-compatibility/2006" xmlns:a14="http://schemas.microsoft.com/office/drawing/2010/main">
        <mc:Choice Requires="a14">
          <p:sp>
            <p:nvSpPr>
              <p:cNvPr id="38" name="テキスト ボックス 37"/>
              <p:cNvSpPr txBox="1"/>
              <p:nvPr/>
            </p:nvSpPr>
            <p:spPr>
              <a:xfrm>
                <a:off x="5679585" y="4980072"/>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r>
                        <a:rPr lang="en-US" altLang="ja-JP" sz="1200" i="1">
                          <a:latin typeface="Cambria Math" panose="02040503050406030204" pitchFamily="18" charset="0"/>
                        </a:rPr>
                        <m:t>𝑥</m:t>
                      </m:r>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𝑥</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679585" y="4980072"/>
                <a:ext cx="821719" cy="276999"/>
              </a:xfrm>
              <a:prstGeom prst="rect">
                <a:avLst/>
              </a:prstGeom>
              <a:blipFill>
                <a:blip r:embed="rId5"/>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5691225" y="5315129"/>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5691225" y="5315129"/>
                <a:ext cx="821719" cy="276999"/>
              </a:xfrm>
              <a:prstGeom prst="rect">
                <a:avLst/>
              </a:prstGeom>
              <a:blipFill>
                <a:blip r:embed="rId6"/>
                <a:stretch>
                  <a:fillRect r="-2985" b="-13333"/>
                </a:stretch>
              </a:blipFill>
            </p:spPr>
            <p:txBody>
              <a:bodyPr/>
              <a:lstStyle/>
              <a:p>
                <a:r>
                  <a:rPr lang="ja-JP" altLang="en-US">
                    <a:noFill/>
                  </a:rPr>
                  <a:t> </a:t>
                </a:r>
              </a:p>
            </p:txBody>
          </p:sp>
        </mc:Fallback>
      </mc:AlternateContent>
      <p:graphicFrame>
        <p:nvGraphicFramePr>
          <p:cNvPr id="40" name="表 39"/>
          <p:cNvGraphicFramePr>
            <a:graphicFrameLocks noGrp="1"/>
          </p:cNvGraphicFramePr>
          <p:nvPr/>
        </p:nvGraphicFramePr>
        <p:xfrm>
          <a:off x="8792617" y="4006801"/>
          <a:ext cx="1545645" cy="2337408"/>
        </p:xfrm>
        <a:graphic>
          <a:graphicData uri="http://schemas.openxmlformats.org/drawingml/2006/table">
            <a:tbl>
              <a:tblPr firstRow="1" bandRow="1">
                <a:tableStyleId>{93296810-A885-4BE3-A3E7-6D5BEEA58F35}</a:tableStyleId>
              </a:tblPr>
              <a:tblGrid>
                <a:gridCol w="580690">
                  <a:extLst>
                    <a:ext uri="{9D8B030D-6E8A-4147-A177-3AD203B41FA5}">
                      <a16:colId xmlns:a16="http://schemas.microsoft.com/office/drawing/2014/main" val="20000"/>
                    </a:ext>
                  </a:extLst>
                </a:gridCol>
                <a:gridCol w="964955">
                  <a:extLst>
                    <a:ext uri="{9D8B030D-6E8A-4147-A177-3AD203B41FA5}">
                      <a16:colId xmlns:a16="http://schemas.microsoft.com/office/drawing/2014/main" val="20001"/>
                    </a:ext>
                  </a:extLst>
                </a:gridCol>
              </a:tblGrid>
              <a:tr h="196001">
                <a:tc>
                  <a:txBody>
                    <a:bodyPr/>
                    <a:lstStyle/>
                    <a:p>
                      <a:pPr algn="ctr"/>
                      <a:r>
                        <a:rPr kumimoji="1" lang="ja-JP" altLang="en-US" sz="1000" dirty="0">
                          <a:latin typeface="+mn-ea"/>
                          <a:ea typeface="+mn-ea"/>
                        </a:rPr>
                        <a:t>類似度</a:t>
                      </a:r>
                    </a:p>
                  </a:txBody>
                  <a:tcPr anchor="ctr"/>
                </a:tc>
                <a:tc>
                  <a:txBody>
                    <a:bodyPr/>
                    <a:lstStyle/>
                    <a:p>
                      <a:pPr algn="ctr"/>
                      <a:r>
                        <a:rPr kumimoji="1" lang="ja-JP" altLang="en-US" sz="1000" dirty="0">
                          <a:latin typeface="+mn-ea"/>
                          <a:ea typeface="+mn-ea"/>
                        </a:rPr>
                        <a:t>クローンペア</a:t>
                      </a:r>
                    </a:p>
                  </a:txBody>
                  <a:tcPr anchor="ctr"/>
                </a:tc>
                <a:extLst>
                  <a:ext uri="{0D108BD9-81ED-4DB2-BD59-A6C34878D82A}">
                    <a16:rowId xmlns:a16="http://schemas.microsoft.com/office/drawing/2014/main" val="10000"/>
                  </a:ext>
                </a:extLst>
              </a:tr>
              <a:tr h="261696">
                <a:tc rowSpan="2">
                  <a:txBody>
                    <a:bodyPr/>
                    <a:lstStyle/>
                    <a:p>
                      <a:pPr algn="ctr"/>
                      <a:r>
                        <a:rPr kumimoji="1" lang="en-US" altLang="ja-JP" sz="1000" dirty="0">
                          <a:latin typeface="+mn-ea"/>
                          <a:ea typeface="+mn-ea"/>
                        </a:rPr>
                        <a:t>0.95</a:t>
                      </a:r>
                    </a:p>
                  </a:txBody>
                  <a:tcPr anchor="ctr"/>
                </a:tc>
                <a:tc>
                  <a:txBody>
                    <a:bodyPr/>
                    <a:lstStyle/>
                    <a:p>
                      <a:pPr algn="ctr"/>
                      <a:r>
                        <a:rPr kumimoji="1" lang="ja-JP" altLang="en-US" sz="1000" dirty="0">
                          <a:latin typeface="+mn-ea"/>
                          <a:ea typeface="+mn-ea"/>
                        </a:rPr>
                        <a:t>コード片</a:t>
                      </a:r>
                      <a:r>
                        <a:rPr kumimoji="1" lang="en-US" altLang="ja-JP" sz="1000" dirty="0">
                          <a:latin typeface="+mn-ea"/>
                          <a:ea typeface="+mn-ea"/>
                        </a:rPr>
                        <a:t>x</a:t>
                      </a:r>
                      <a:endParaRPr kumimoji="1" lang="ja-JP" altLang="en-US" sz="1000" dirty="0">
                        <a:latin typeface="+mn-ea"/>
                        <a:ea typeface="+mn-ea"/>
                      </a:endParaRPr>
                    </a:p>
                  </a:txBody>
                  <a:tcPr anchor="ctr"/>
                </a:tc>
                <a:extLst>
                  <a:ext uri="{0D108BD9-81ED-4DB2-BD59-A6C34878D82A}">
                    <a16:rowId xmlns:a16="http://schemas.microsoft.com/office/drawing/2014/main" val="10001"/>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y</a:t>
                      </a:r>
                      <a:endParaRPr kumimoji="1" lang="ja-JP" altLang="en-US" sz="1000" dirty="0">
                        <a:latin typeface="+mn-ea"/>
                        <a:ea typeface="+mn-ea"/>
                      </a:endParaRPr>
                    </a:p>
                  </a:txBody>
                  <a:tcPr anchor="ctr"/>
                </a:tc>
                <a:extLst>
                  <a:ext uri="{0D108BD9-81ED-4DB2-BD59-A6C34878D82A}">
                    <a16:rowId xmlns:a16="http://schemas.microsoft.com/office/drawing/2014/main" val="10002"/>
                  </a:ext>
                </a:extLst>
              </a:tr>
              <a:tr h="261696">
                <a:tc rowSpan="2">
                  <a:txBody>
                    <a:bodyPr/>
                    <a:lstStyle/>
                    <a:p>
                      <a:pPr algn="ctr"/>
                      <a:r>
                        <a:rPr kumimoji="1" lang="en-US" altLang="ja-JP" sz="1000" dirty="0">
                          <a:latin typeface="+mn-ea"/>
                          <a:ea typeface="+mn-ea"/>
                        </a:rPr>
                        <a:t>0.93</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x</a:t>
                      </a:r>
                      <a:endParaRPr kumimoji="1" lang="ja-JP" altLang="en-US" sz="1000" dirty="0">
                        <a:latin typeface="+mn-ea"/>
                        <a:ea typeface="+mn-ea"/>
                      </a:endParaRPr>
                    </a:p>
                  </a:txBody>
                  <a:tcPr anchor="ctr"/>
                </a:tc>
                <a:extLst>
                  <a:ext uri="{0D108BD9-81ED-4DB2-BD59-A6C34878D82A}">
                    <a16:rowId xmlns:a16="http://schemas.microsoft.com/office/drawing/2014/main" val="10003"/>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z</a:t>
                      </a:r>
                      <a:endParaRPr kumimoji="1" lang="ja-JP" altLang="en-US" sz="1000" dirty="0">
                        <a:latin typeface="+mn-ea"/>
                        <a:ea typeface="+mn-ea"/>
                      </a:endParaRPr>
                    </a:p>
                  </a:txBody>
                  <a:tcPr anchor="ctr"/>
                </a:tc>
                <a:extLst>
                  <a:ext uri="{0D108BD9-81ED-4DB2-BD59-A6C34878D82A}">
                    <a16:rowId xmlns:a16="http://schemas.microsoft.com/office/drawing/2014/main" val="10004"/>
                  </a:ext>
                </a:extLst>
              </a:tr>
              <a:tr h="261696">
                <a:tc rowSpan="2">
                  <a:txBody>
                    <a:bodyPr/>
                    <a:lstStyle/>
                    <a:p>
                      <a:pPr algn="ctr"/>
                      <a:r>
                        <a:rPr kumimoji="1" lang="en-US" altLang="ja-JP" sz="1000" dirty="0">
                          <a:latin typeface="+mn-ea"/>
                          <a:ea typeface="+mn-ea"/>
                        </a:rPr>
                        <a:t>0.9</a:t>
                      </a:r>
                      <a:endParaRPr kumimoji="1" lang="ja-JP" altLang="en-US" sz="100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y</a:t>
                      </a:r>
                      <a:endParaRPr kumimoji="1" lang="ja-JP" altLang="en-US" sz="1000" dirty="0">
                        <a:latin typeface="+mn-ea"/>
                        <a:ea typeface="+mn-ea"/>
                      </a:endParaRPr>
                    </a:p>
                  </a:txBody>
                  <a:tcPr anchor="ctr"/>
                </a:tc>
                <a:extLst>
                  <a:ext uri="{0D108BD9-81ED-4DB2-BD59-A6C34878D82A}">
                    <a16:rowId xmlns:a16="http://schemas.microsoft.com/office/drawing/2014/main" val="10005"/>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z</a:t>
                      </a:r>
                      <a:endParaRPr kumimoji="1" lang="ja-JP" altLang="en-US" sz="1000" dirty="0">
                        <a:latin typeface="+mn-ea"/>
                        <a:ea typeface="+mn-ea"/>
                      </a:endParaRPr>
                    </a:p>
                  </a:txBody>
                  <a:tcPr anchor="ctr"/>
                </a:tc>
                <a:extLst>
                  <a:ext uri="{0D108BD9-81ED-4DB2-BD59-A6C34878D82A}">
                    <a16:rowId xmlns:a16="http://schemas.microsoft.com/office/drawing/2014/main" val="10006"/>
                  </a:ext>
                </a:extLst>
              </a:tr>
              <a:tr h="261696">
                <a:tc rowSpan="2">
                  <a:txBody>
                    <a:bodyPr/>
                    <a:lstStyle/>
                    <a:p>
                      <a:pPr algn="ctr"/>
                      <a:r>
                        <a:rPr kumimoji="1" lang="en-US" altLang="ja-JP" sz="1000" dirty="0">
                          <a:latin typeface="+mn-ea"/>
                          <a:ea typeface="+mn-ea"/>
                        </a:rPr>
                        <a:t>0.91</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v</a:t>
                      </a:r>
                      <a:endParaRPr kumimoji="1" lang="ja-JP" altLang="en-US" sz="1000" dirty="0">
                        <a:latin typeface="+mn-ea"/>
                        <a:ea typeface="+mn-ea"/>
                      </a:endParaRPr>
                    </a:p>
                  </a:txBody>
                  <a:tcPr anchor="ctr"/>
                </a:tc>
                <a:extLst>
                  <a:ext uri="{0D108BD9-81ED-4DB2-BD59-A6C34878D82A}">
                    <a16:rowId xmlns:a16="http://schemas.microsoft.com/office/drawing/2014/main" val="2276569723"/>
                  </a:ext>
                </a:extLst>
              </a:tr>
              <a:tr h="261696">
                <a:tc vMerge="1">
                  <a:txBody>
                    <a:bodyPr/>
                    <a:lstStyle/>
                    <a:p>
                      <a:pPr algn="ct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w</a:t>
                      </a:r>
                      <a:endParaRPr kumimoji="1" lang="ja-JP" altLang="en-US" sz="1000" dirty="0">
                        <a:latin typeface="+mn-ea"/>
                        <a:ea typeface="+mn-ea"/>
                      </a:endParaRPr>
                    </a:p>
                  </a:txBody>
                  <a:tcPr anchor="ctr"/>
                </a:tc>
                <a:extLst>
                  <a:ext uri="{0D108BD9-81ED-4DB2-BD59-A6C34878D82A}">
                    <a16:rowId xmlns:a16="http://schemas.microsoft.com/office/drawing/2014/main" val="1639032376"/>
                  </a:ext>
                </a:extLst>
              </a:tr>
            </a:tbl>
          </a:graphicData>
        </a:graphic>
      </p:graphicFrame>
      <p:sp>
        <p:nvSpPr>
          <p:cNvPr id="41" name="テキスト ボックス 40"/>
          <p:cNvSpPr txBox="1"/>
          <p:nvPr/>
        </p:nvSpPr>
        <p:spPr>
          <a:xfrm>
            <a:off x="8486623" y="6308725"/>
            <a:ext cx="1319592" cy="338554"/>
          </a:xfrm>
          <a:prstGeom prst="rect">
            <a:avLst/>
          </a:prstGeom>
          <a:noFill/>
        </p:spPr>
        <p:txBody>
          <a:bodyPr wrap="none" rtlCol="0">
            <a:spAutoFit/>
          </a:bodyPr>
          <a:lstStyle/>
          <a:p>
            <a:r>
              <a:rPr lang="ja-JP" altLang="en-US" sz="1600" dirty="0">
                <a:latin typeface="+mn-ea"/>
              </a:rPr>
              <a:t>クローンペア</a:t>
            </a:r>
            <a:endParaRPr lang="en-US" altLang="ja-JP" sz="1600" dirty="0">
              <a:latin typeface="+mn-ea"/>
            </a:endParaRPr>
          </a:p>
        </p:txBody>
      </p:sp>
      <p:sp>
        <p:nvSpPr>
          <p:cNvPr id="42" name="右矢印 41"/>
          <p:cNvSpPr/>
          <p:nvPr/>
        </p:nvSpPr>
        <p:spPr>
          <a:xfrm>
            <a:off x="8233107" y="4949838"/>
            <a:ext cx="316727" cy="246631"/>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43" name="テキスト ボックス 42"/>
          <p:cNvSpPr txBox="1"/>
          <p:nvPr/>
        </p:nvSpPr>
        <p:spPr>
          <a:xfrm>
            <a:off x="4290860" y="3983187"/>
            <a:ext cx="995785" cy="338554"/>
          </a:xfrm>
          <a:prstGeom prst="rect">
            <a:avLst/>
          </a:prstGeom>
          <a:noFill/>
        </p:spPr>
        <p:txBody>
          <a:bodyPr wrap="none" rtlCol="0">
            <a:spAutoFit/>
          </a:bodyPr>
          <a:lstStyle/>
          <a:p>
            <a:r>
              <a:rPr lang="en-US" altLang="ja-JP" sz="1600" dirty="0">
                <a:latin typeface="+mn-ea"/>
              </a:rPr>
              <a:t>STEP 2</a:t>
            </a:r>
          </a:p>
        </p:txBody>
      </p:sp>
      <p:sp>
        <p:nvSpPr>
          <p:cNvPr id="44" name="テキスト ボックス 43"/>
          <p:cNvSpPr txBox="1"/>
          <p:nvPr/>
        </p:nvSpPr>
        <p:spPr>
          <a:xfrm>
            <a:off x="6328494" y="3980763"/>
            <a:ext cx="995785" cy="338554"/>
          </a:xfrm>
          <a:prstGeom prst="rect">
            <a:avLst/>
          </a:prstGeom>
          <a:noFill/>
        </p:spPr>
        <p:txBody>
          <a:bodyPr wrap="none" rtlCol="0">
            <a:spAutoFit/>
          </a:bodyPr>
          <a:lstStyle/>
          <a:p>
            <a:r>
              <a:rPr lang="en-US" altLang="ja-JP" sz="1600" dirty="0">
                <a:latin typeface="+mn-ea"/>
              </a:rPr>
              <a:t>STEP 3</a:t>
            </a:r>
          </a:p>
        </p:txBody>
      </p:sp>
      <p:sp>
        <p:nvSpPr>
          <p:cNvPr id="45" name="テキスト ボックス 44"/>
          <p:cNvSpPr txBox="1"/>
          <p:nvPr/>
        </p:nvSpPr>
        <p:spPr>
          <a:xfrm>
            <a:off x="7946967" y="3978769"/>
            <a:ext cx="995785" cy="338554"/>
          </a:xfrm>
          <a:prstGeom prst="rect">
            <a:avLst/>
          </a:prstGeom>
          <a:noFill/>
        </p:spPr>
        <p:txBody>
          <a:bodyPr wrap="none" rtlCol="0">
            <a:spAutoFit/>
          </a:bodyPr>
          <a:lstStyle/>
          <a:p>
            <a:r>
              <a:rPr lang="en-US" altLang="ja-JP" sz="1600" dirty="0">
                <a:latin typeface="+mn-ea"/>
              </a:rPr>
              <a:t>STEP 4</a:t>
            </a:r>
          </a:p>
        </p:txBody>
      </p:sp>
      <p:sp>
        <p:nvSpPr>
          <p:cNvPr id="46" name="角丸四角形 45"/>
          <p:cNvSpPr/>
          <p:nvPr/>
        </p:nvSpPr>
        <p:spPr>
          <a:xfrm>
            <a:off x="3619023" y="4331902"/>
            <a:ext cx="808785" cy="1586630"/>
          </a:xfrm>
          <a:prstGeom prst="roundRect">
            <a:avLst/>
          </a:prstGeom>
          <a:no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日付プレースホルダー 46"/>
          <p:cNvSpPr>
            <a:spLocks noGrp="1"/>
          </p:cNvSpPr>
          <p:nvPr>
            <p:ph type="dt" sz="half" idx="10"/>
          </p:nvPr>
        </p:nvSpPr>
        <p:spPr/>
        <p:txBody>
          <a:bodyPr/>
          <a:lstStyle/>
          <a:p>
            <a:r>
              <a:rPr lang="en-US" altLang="ja-JP" dirty="0"/>
              <a:t>2019/2/13</a:t>
            </a:r>
          </a:p>
        </p:txBody>
      </p:sp>
      <p:sp>
        <p:nvSpPr>
          <p:cNvPr id="49" name="コンテンツ プレースホルダー 2"/>
          <p:cNvSpPr txBox="1">
            <a:spLocks/>
          </p:cNvSpPr>
          <p:nvPr/>
        </p:nvSpPr>
        <p:spPr bwMode="auto">
          <a:xfrm>
            <a:off x="2125471" y="1779552"/>
            <a:ext cx="8211154" cy="2009345"/>
          </a:xfrm>
          <a:prstGeom prst="rect">
            <a:avLst/>
          </a:prstGeom>
          <a:ln w="25400" cap="flat" cmpd="sng" algn="ctr">
            <a:solidFill>
              <a:srgbClr val="7D84B8"/>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STEP 1</a:t>
            </a:r>
            <a:r>
              <a:rPr lang="ja-JP" altLang="en-US" sz="2000" kern="0" dirty="0">
                <a:latin typeface="+mn-ea"/>
              </a:rPr>
              <a:t>：ソースコードからコード片リストを生成</a:t>
            </a:r>
            <a:endParaRPr lang="en-US" altLang="ja-JP" sz="2000" kern="0" dirty="0">
              <a:latin typeface="+mn-ea"/>
            </a:endParaRPr>
          </a:p>
          <a:p>
            <a:pPr marL="0" indent="0">
              <a:buNone/>
            </a:pPr>
            <a:r>
              <a:rPr lang="en-US" altLang="ja-JP" sz="2000" kern="0" dirty="0">
                <a:latin typeface="+mn-ea"/>
              </a:rPr>
              <a:t>STEP 2</a:t>
            </a:r>
            <a:r>
              <a:rPr lang="ja-JP" altLang="en-US" sz="2000" kern="0" dirty="0">
                <a:latin typeface="+mn-ea"/>
              </a:rPr>
              <a:t>：各コード片を特徴ベクトルに変換</a:t>
            </a:r>
            <a:endParaRPr lang="en-US" altLang="ja-JP" sz="2000" kern="0" dirty="0">
              <a:latin typeface="+mn-ea"/>
            </a:endParaRPr>
          </a:p>
          <a:p>
            <a:pPr marL="0" indent="0">
              <a:buNone/>
            </a:pPr>
            <a:r>
              <a:rPr lang="en-US" altLang="ja-JP" sz="2000" kern="0" dirty="0">
                <a:latin typeface="+mn-ea"/>
              </a:rPr>
              <a:t>STEP 3</a:t>
            </a:r>
            <a:r>
              <a:rPr lang="ja-JP" altLang="en-US" sz="2000" kern="0" dirty="0">
                <a:latin typeface="+mn-ea"/>
              </a:rPr>
              <a:t>：</a:t>
            </a:r>
            <a:r>
              <a:rPr lang="ja-JP" altLang="en-US" sz="2000" kern="0" dirty="0">
                <a:solidFill>
                  <a:srgbClr val="D04255"/>
                </a:solidFill>
                <a:latin typeface="+mn-ea"/>
              </a:rPr>
              <a:t>クラスタリング手法</a:t>
            </a:r>
            <a:r>
              <a:rPr lang="ja-JP" altLang="en-US" sz="2000" kern="0" dirty="0">
                <a:latin typeface="+mn-ea"/>
              </a:rPr>
              <a:t>を用いて近いベクトルをフィルタリング</a:t>
            </a:r>
            <a:endParaRPr lang="en-US" altLang="ja-JP" sz="2000" kern="0" dirty="0">
              <a:latin typeface="+mn-ea"/>
            </a:endParaRPr>
          </a:p>
          <a:p>
            <a:pPr marL="0" indent="0">
              <a:buNone/>
            </a:pPr>
            <a:r>
              <a:rPr lang="en-US" altLang="ja-JP" sz="2000" kern="0" dirty="0">
                <a:latin typeface="+mn-ea"/>
              </a:rPr>
              <a:t>STEP 4</a:t>
            </a:r>
            <a:r>
              <a:rPr lang="ja-JP" altLang="en-US" sz="2000" kern="0" dirty="0">
                <a:latin typeface="+mn-ea"/>
              </a:rPr>
              <a:t>：クラスタ内でベクトル同士の類似度を計算し，類似度が閾値以上のベクトル対をクローンペアとして検出</a:t>
            </a:r>
            <a:endParaRPr lang="en-US" altLang="ja-JP" sz="2000" kern="0" dirty="0">
              <a:latin typeface="+mn-ea"/>
            </a:endParaRPr>
          </a:p>
        </p:txBody>
      </p:sp>
      <p:sp>
        <p:nvSpPr>
          <p:cNvPr id="51" name="楕円 50"/>
          <p:cNvSpPr/>
          <p:nvPr/>
        </p:nvSpPr>
        <p:spPr>
          <a:xfrm>
            <a:off x="7347897" y="4438762"/>
            <a:ext cx="824757" cy="8247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D04255"/>
              </a:solidFill>
            </a:endParaRPr>
          </a:p>
        </p:txBody>
      </p:sp>
      <p:sp>
        <p:nvSpPr>
          <p:cNvPr id="53" name="楕円 52"/>
          <p:cNvSpPr/>
          <p:nvPr/>
        </p:nvSpPr>
        <p:spPr>
          <a:xfrm>
            <a:off x="6892158" y="5239194"/>
            <a:ext cx="813199" cy="813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D04255"/>
              </a:solidFill>
            </a:endParaRPr>
          </a:p>
        </p:txBody>
      </p:sp>
      <p:sp>
        <p:nvSpPr>
          <p:cNvPr id="54" name="楕円 53"/>
          <p:cNvSpPr/>
          <p:nvPr/>
        </p:nvSpPr>
        <p:spPr>
          <a:xfrm>
            <a:off x="7512102" y="4675776"/>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楕円 54"/>
          <p:cNvSpPr/>
          <p:nvPr/>
        </p:nvSpPr>
        <p:spPr>
          <a:xfrm>
            <a:off x="7695056" y="4973031"/>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楕円 55"/>
          <p:cNvSpPr/>
          <p:nvPr/>
        </p:nvSpPr>
        <p:spPr>
          <a:xfrm>
            <a:off x="7865340" y="4714383"/>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楕円 56"/>
          <p:cNvSpPr/>
          <p:nvPr/>
        </p:nvSpPr>
        <p:spPr>
          <a:xfrm>
            <a:off x="7188900" y="5662818"/>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テキスト ボックス 57"/>
          <p:cNvSpPr txBox="1"/>
          <p:nvPr/>
        </p:nvSpPr>
        <p:spPr>
          <a:xfrm>
            <a:off x="7056341" y="6128369"/>
            <a:ext cx="925253" cy="338554"/>
          </a:xfrm>
          <a:prstGeom prst="rect">
            <a:avLst/>
          </a:prstGeom>
          <a:noFill/>
        </p:spPr>
        <p:txBody>
          <a:bodyPr wrap="none" rtlCol="0">
            <a:spAutoFit/>
          </a:bodyPr>
          <a:lstStyle/>
          <a:p>
            <a:r>
              <a:rPr lang="ja-JP" altLang="en-US" sz="1600" dirty="0">
                <a:latin typeface="+mn-ea"/>
              </a:rPr>
              <a:t>クラスタ</a:t>
            </a:r>
          </a:p>
        </p:txBody>
      </p:sp>
      <p:sp>
        <p:nvSpPr>
          <p:cNvPr id="60" name="テキスト ボックス 59"/>
          <p:cNvSpPr txBox="1"/>
          <p:nvPr/>
        </p:nvSpPr>
        <p:spPr>
          <a:xfrm>
            <a:off x="7429346" y="4455724"/>
            <a:ext cx="274434" cy="276999"/>
          </a:xfrm>
          <a:prstGeom prst="rect">
            <a:avLst/>
          </a:prstGeom>
          <a:noFill/>
        </p:spPr>
        <p:txBody>
          <a:bodyPr wrap="none" rtlCol="0">
            <a:spAutoFit/>
          </a:bodyPr>
          <a:lstStyle/>
          <a:p>
            <a:r>
              <a:rPr lang="en-US" altLang="ja-JP" sz="1200" dirty="0">
                <a:latin typeface="+mn-ea"/>
              </a:rPr>
              <a:t>z</a:t>
            </a:r>
            <a:endParaRPr lang="ja-JP" altLang="en-US" sz="1200" dirty="0">
              <a:latin typeface="+mn-ea"/>
            </a:endParaRPr>
          </a:p>
        </p:txBody>
      </p:sp>
      <p:sp>
        <p:nvSpPr>
          <p:cNvPr id="61" name="テキスト ボックス 60"/>
          <p:cNvSpPr txBox="1"/>
          <p:nvPr/>
        </p:nvSpPr>
        <p:spPr>
          <a:xfrm>
            <a:off x="7790148" y="4499876"/>
            <a:ext cx="277640" cy="276999"/>
          </a:xfrm>
          <a:prstGeom prst="rect">
            <a:avLst/>
          </a:prstGeom>
          <a:noFill/>
        </p:spPr>
        <p:txBody>
          <a:bodyPr wrap="none" rtlCol="0">
            <a:spAutoFit/>
          </a:bodyPr>
          <a:lstStyle/>
          <a:p>
            <a:r>
              <a:rPr lang="en-US" altLang="ja-JP" sz="1200" dirty="0">
                <a:latin typeface="+mn-ea"/>
              </a:rPr>
              <a:t>x</a:t>
            </a:r>
            <a:endParaRPr lang="ja-JP" altLang="en-US" sz="1200" dirty="0">
              <a:latin typeface="+mn-ea"/>
            </a:endParaRPr>
          </a:p>
        </p:txBody>
      </p:sp>
      <p:sp>
        <p:nvSpPr>
          <p:cNvPr id="62" name="テキスト ボックス 61"/>
          <p:cNvSpPr txBox="1"/>
          <p:nvPr/>
        </p:nvSpPr>
        <p:spPr>
          <a:xfrm>
            <a:off x="7625545" y="4770328"/>
            <a:ext cx="230105" cy="276999"/>
          </a:xfrm>
          <a:prstGeom prst="rect">
            <a:avLst/>
          </a:prstGeom>
          <a:noFill/>
        </p:spPr>
        <p:txBody>
          <a:bodyPr wrap="square" rtlCol="0">
            <a:spAutoFit/>
          </a:bodyPr>
          <a:lstStyle/>
          <a:p>
            <a:r>
              <a:rPr lang="en-US" altLang="ja-JP" sz="1200" dirty="0">
                <a:latin typeface="+mn-ea"/>
              </a:rPr>
              <a:t>y</a:t>
            </a:r>
            <a:endParaRPr lang="ja-JP" altLang="en-US" sz="1200" dirty="0">
              <a:latin typeface="+mn-ea"/>
            </a:endParaRPr>
          </a:p>
        </p:txBody>
      </p:sp>
      <p:sp>
        <p:nvSpPr>
          <p:cNvPr id="63" name="テキスト ボックス 62"/>
          <p:cNvSpPr txBox="1"/>
          <p:nvPr/>
        </p:nvSpPr>
        <p:spPr>
          <a:xfrm>
            <a:off x="7032721" y="5441764"/>
            <a:ext cx="230105" cy="276999"/>
          </a:xfrm>
          <a:prstGeom prst="rect">
            <a:avLst/>
          </a:prstGeom>
          <a:noFill/>
        </p:spPr>
        <p:txBody>
          <a:bodyPr wrap="square" rtlCol="0">
            <a:spAutoFit/>
          </a:bodyPr>
          <a:lstStyle/>
          <a:p>
            <a:r>
              <a:rPr lang="en-US" altLang="ja-JP" sz="1200" dirty="0">
                <a:latin typeface="+mn-ea"/>
              </a:rPr>
              <a:t>w</a:t>
            </a:r>
            <a:endParaRPr lang="ja-JP" altLang="en-US" sz="1200" dirty="0">
              <a:latin typeface="+mn-ea"/>
            </a:endParaRPr>
          </a:p>
        </p:txBody>
      </p:sp>
      <p:sp>
        <p:nvSpPr>
          <p:cNvPr id="64" name="テキスト ボックス 63"/>
          <p:cNvSpPr txBox="1"/>
          <p:nvPr/>
        </p:nvSpPr>
        <p:spPr>
          <a:xfrm>
            <a:off x="2271484" y="1549671"/>
            <a:ext cx="2101857" cy="400110"/>
          </a:xfrm>
          <a:prstGeom prst="rect">
            <a:avLst/>
          </a:prstGeom>
          <a:solidFill>
            <a:schemeClr val="bg1"/>
          </a:solidFill>
        </p:spPr>
        <p:txBody>
          <a:bodyPr wrap="none" rtlCol="0">
            <a:spAutoFit/>
          </a:bodyPr>
          <a:lstStyle/>
          <a:p>
            <a:r>
              <a:rPr lang="ja-JP" altLang="en-US" sz="2000" dirty="0">
                <a:solidFill>
                  <a:srgbClr val="208DC3"/>
                </a:solidFill>
              </a:rPr>
              <a:t>検出アルゴリズム</a:t>
            </a:r>
          </a:p>
        </p:txBody>
      </p:sp>
      <p:sp>
        <p:nvSpPr>
          <p:cNvPr id="25" name="テキスト ボックス 24"/>
          <p:cNvSpPr txBox="1"/>
          <p:nvPr/>
        </p:nvSpPr>
        <p:spPr>
          <a:xfrm>
            <a:off x="1569271" y="3135569"/>
            <a:ext cx="492443" cy="1118255"/>
          </a:xfrm>
          <a:prstGeom prst="rect">
            <a:avLst/>
          </a:prstGeom>
          <a:noFill/>
          <a:ln>
            <a:solidFill>
              <a:srgbClr val="007AB7"/>
            </a:solidFill>
          </a:ln>
        </p:spPr>
        <p:txBody>
          <a:bodyPr vert="eaVert" wrap="none" rtlCol="0">
            <a:spAutoFit/>
          </a:bodyPr>
          <a:lstStyle/>
          <a:p>
            <a:r>
              <a:rPr lang="ja-JP" altLang="en-US" sz="2000" dirty="0"/>
              <a:t>類似探索</a:t>
            </a:r>
          </a:p>
        </p:txBody>
      </p:sp>
      <p:sp>
        <p:nvSpPr>
          <p:cNvPr id="59" name="楕円 58"/>
          <p:cNvSpPr/>
          <p:nvPr/>
        </p:nvSpPr>
        <p:spPr>
          <a:xfrm>
            <a:off x="7381544" y="5786106"/>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テキスト ボックス 64"/>
          <p:cNvSpPr txBox="1"/>
          <p:nvPr/>
        </p:nvSpPr>
        <p:spPr>
          <a:xfrm>
            <a:off x="7310436" y="5550282"/>
            <a:ext cx="230105" cy="276999"/>
          </a:xfrm>
          <a:prstGeom prst="rect">
            <a:avLst/>
          </a:prstGeom>
          <a:noFill/>
        </p:spPr>
        <p:txBody>
          <a:bodyPr wrap="square" rtlCol="0">
            <a:spAutoFit/>
          </a:bodyPr>
          <a:lstStyle/>
          <a:p>
            <a:r>
              <a:rPr lang="en-US" altLang="ja-JP" sz="1200" dirty="0">
                <a:latin typeface="+mn-ea"/>
              </a:rPr>
              <a:t>v</a:t>
            </a:r>
            <a:endParaRPr lang="ja-JP" altLang="en-US" sz="1200" dirty="0">
              <a:latin typeface="+mn-ea"/>
            </a:endParaRPr>
          </a:p>
        </p:txBody>
      </p:sp>
      <mc:AlternateContent xmlns:mc="http://schemas.openxmlformats.org/markup-compatibility/2006" xmlns:a14="http://schemas.microsoft.com/office/drawing/2010/main">
        <mc:Choice Requires="a14">
          <p:sp>
            <p:nvSpPr>
              <p:cNvPr id="66" name="テキスト ボックス 65"/>
              <p:cNvSpPr txBox="1"/>
              <p:nvPr/>
            </p:nvSpPr>
            <p:spPr>
              <a:xfrm>
                <a:off x="5678882" y="4331207"/>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𝑣</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𝑣</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5678882" y="4331207"/>
                <a:ext cx="821719" cy="276999"/>
              </a:xfrm>
              <a:prstGeom prst="rect">
                <a:avLst/>
              </a:prstGeom>
              <a:blipFill>
                <a:blip r:embed="rId7"/>
                <a:stretch>
                  <a:fillRect r="-3731" b="-10870"/>
                </a:stretch>
              </a:blipFill>
            </p:spPr>
            <p:txBody>
              <a:bodyPr/>
              <a:lstStyle/>
              <a:p>
                <a:r>
                  <a:rPr lang="ja-JP" altLang="en-US">
                    <a:noFill/>
                  </a:rPr>
                  <a:t> </a:t>
                </a:r>
              </a:p>
            </p:txBody>
          </p:sp>
        </mc:Fallback>
      </mc:AlternateContent>
      <p:sp>
        <p:nvSpPr>
          <p:cNvPr id="67" name="テキスト ボックス 66"/>
          <p:cNvSpPr txBox="1"/>
          <p:nvPr/>
        </p:nvSpPr>
        <p:spPr>
          <a:xfrm>
            <a:off x="4849597" y="4377484"/>
            <a:ext cx="761747"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v</a:t>
            </a:r>
          </a:p>
        </p:txBody>
      </p:sp>
      <p:cxnSp>
        <p:nvCxnSpPr>
          <p:cNvPr id="31" name="カギ線コネクタ 30"/>
          <p:cNvCxnSpPr>
            <a:stCxn id="25" idx="0"/>
          </p:cNvCxnSpPr>
          <p:nvPr/>
        </p:nvCxnSpPr>
        <p:spPr>
          <a:xfrm rot="5400000" flipH="1" flipV="1">
            <a:off x="1913111" y="2806645"/>
            <a:ext cx="231306" cy="426542"/>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212" name="スライド番号プレースホルダー 211">
            <a:extLst>
              <a:ext uri="{FF2B5EF4-FFF2-40B4-BE49-F238E27FC236}">
                <a16:creationId xmlns:a16="http://schemas.microsoft.com/office/drawing/2014/main" id="{57D77EA6-5151-A687-B427-8AD3B05048AA}"/>
              </a:ext>
            </a:extLst>
          </p:cNvPr>
          <p:cNvSpPr>
            <a:spLocks noGrp="1"/>
          </p:cNvSpPr>
          <p:nvPr>
            <p:ph type="sldNum" sz="quarter" idx="12"/>
          </p:nvPr>
        </p:nvSpPr>
        <p:spPr/>
        <p:txBody>
          <a:bodyPr/>
          <a:lstStyle/>
          <a:p>
            <a:fld id="{DDF0A04B-3F96-455C-AC58-511E5C06C175}" type="slidenum">
              <a:rPr lang="ja-JP" altLang="en-US" smtClean="0"/>
              <a:pPr/>
              <a:t>101</a:t>
            </a:fld>
            <a:endParaRPr lang="ja-JP" altLang="en-US" dirty="0"/>
          </a:p>
        </p:txBody>
      </p:sp>
    </p:spTree>
    <p:extLst>
      <p:ext uri="{BB962C8B-B14F-4D97-AF65-F5344CB8AC3E}">
        <p14:creationId xmlns:p14="http://schemas.microsoft.com/office/powerpoint/2010/main" val="41249441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32888" cy="1143000"/>
          </a:xfrm>
        </p:spPr>
        <p:txBody>
          <a:bodyPr/>
          <a:lstStyle/>
          <a:p>
            <a:r>
              <a:rPr lang="ja-JP" altLang="en-US" sz="4000" dirty="0"/>
              <a:t>コードクローン検出ツール </a:t>
            </a:r>
            <a:r>
              <a:rPr lang="en-US" altLang="ja-JP" sz="4000" dirty="0"/>
              <a:t>: CCVolti </a:t>
            </a:r>
            <a:r>
              <a:rPr lang="en-US" altLang="ja-JP" sz="2400" dirty="0"/>
              <a:t>[1]</a:t>
            </a:r>
            <a:endParaRPr lang="ja-JP" altLang="en-US" sz="4000" dirty="0"/>
          </a:p>
        </p:txBody>
      </p:sp>
      <p:sp>
        <p:nvSpPr>
          <p:cNvPr id="3" name="コンテンツ プレースホルダー 2"/>
          <p:cNvSpPr>
            <a:spLocks noGrp="1"/>
          </p:cNvSpPr>
          <p:nvPr>
            <p:ph idx="1"/>
          </p:nvPr>
        </p:nvSpPr>
        <p:spPr>
          <a:xfrm>
            <a:off x="1981200" y="1600201"/>
            <a:ext cx="8717666" cy="4525963"/>
          </a:xfrm>
        </p:spPr>
        <p:txBody>
          <a:bodyPr>
            <a:normAutofit fontScale="92500" lnSpcReduction="20000"/>
          </a:bodyPr>
          <a:lstStyle/>
          <a:p>
            <a:pPr marL="0" indent="0">
              <a:buNone/>
            </a:pPr>
            <a:r>
              <a:rPr lang="ja-JP" altLang="en-US" dirty="0"/>
              <a:t>クラスタリング手法を用いた検出ツールの１つ</a:t>
            </a:r>
            <a:endParaRPr lang="en-US" altLang="ja-JP" dirty="0"/>
          </a:p>
          <a:p>
            <a:pPr>
              <a:buClr>
                <a:schemeClr val="tx1"/>
              </a:buClr>
            </a:pPr>
            <a:r>
              <a:rPr lang="en-US" altLang="ja-JP" sz="2800" dirty="0"/>
              <a:t>if, for </a:t>
            </a:r>
            <a:r>
              <a:rPr lang="ja-JP" altLang="en-US" sz="2800" dirty="0"/>
              <a:t>文や関数などの</a:t>
            </a:r>
            <a:r>
              <a:rPr lang="ja-JP" altLang="en-US" sz="2800" dirty="0">
                <a:solidFill>
                  <a:srgbClr val="D04255"/>
                </a:solidFill>
              </a:rPr>
              <a:t>コードブロック単位</a:t>
            </a:r>
            <a:r>
              <a:rPr lang="ja-JP" altLang="en-US" sz="2800" dirty="0"/>
              <a:t>での検出</a:t>
            </a:r>
            <a:endParaRPr lang="en-US" altLang="ja-JP" sz="2400" dirty="0"/>
          </a:p>
          <a:p>
            <a:pPr>
              <a:buClr>
                <a:schemeClr val="tx1"/>
              </a:buClr>
            </a:pPr>
            <a:r>
              <a:rPr lang="ja-JP" altLang="en-US" sz="2800" dirty="0"/>
              <a:t>情報検索技術を用いた検出</a:t>
            </a:r>
            <a:endParaRPr lang="en-US" altLang="ja-JP" sz="2800" dirty="0"/>
          </a:p>
          <a:p>
            <a:pPr lvl="1"/>
            <a:r>
              <a:rPr lang="ja-JP" altLang="en-US" sz="2400" dirty="0"/>
              <a:t>他のツールと比べて検出結果の適合率や再現率が高い</a:t>
            </a:r>
          </a:p>
          <a:p>
            <a:pPr lvl="2"/>
            <a:r>
              <a:rPr lang="ja-JP" altLang="en-US" sz="2000" dirty="0"/>
              <a:t>意味的に類似したコードクローンを検出できる</a:t>
            </a:r>
            <a:endParaRPr lang="en-US" altLang="ja-JP" dirty="0"/>
          </a:p>
          <a:p>
            <a:pPr>
              <a:buClr>
                <a:schemeClr val="tx1"/>
              </a:buClr>
            </a:pPr>
            <a:r>
              <a:rPr lang="en-US" altLang="ja-JP" sz="2800" dirty="0">
                <a:solidFill>
                  <a:srgbClr val="D04255"/>
                </a:solidFill>
              </a:rPr>
              <a:t>Cross-Polytope LSH</a:t>
            </a:r>
            <a:r>
              <a:rPr lang="ja-JP" altLang="en-US" sz="2800" dirty="0"/>
              <a:t>を用いたフィルタリング</a:t>
            </a:r>
            <a:endParaRPr lang="en-US" altLang="ja-JP" sz="2000" dirty="0"/>
          </a:p>
          <a:p>
            <a:pPr lvl="1"/>
            <a:r>
              <a:rPr lang="ja-JP" altLang="en-US" sz="2400" dirty="0"/>
              <a:t>検出時間が短い</a:t>
            </a:r>
          </a:p>
          <a:p>
            <a:pPr lvl="2"/>
            <a:r>
              <a:rPr lang="ja-JP" altLang="en-US" sz="2000" dirty="0"/>
              <a:t>大規模なプロジェクトのコードクローンを高速に検出できる</a:t>
            </a:r>
            <a:endParaRPr lang="en-US" altLang="ja-JP" sz="2000" dirty="0"/>
          </a:p>
          <a:p>
            <a:pPr marL="0" indent="0">
              <a:buNone/>
            </a:pPr>
            <a:r>
              <a:rPr lang="en-US" altLang="ja-JP" sz="2800" dirty="0"/>
              <a:t>Cross-Polytope LSH</a:t>
            </a:r>
          </a:p>
          <a:p>
            <a:r>
              <a:rPr lang="ja-JP" altLang="en-US" sz="2400" dirty="0"/>
              <a:t>速度と精度が</a:t>
            </a:r>
            <a:r>
              <a:rPr lang="ja-JP" altLang="en-US" sz="2400" dirty="0">
                <a:solidFill>
                  <a:srgbClr val="208DC3"/>
                </a:solidFill>
              </a:rPr>
              <a:t>トレードオフ</a:t>
            </a:r>
            <a:endParaRPr lang="ja-JP" altLang="en-US" sz="2800" dirty="0">
              <a:solidFill>
                <a:srgbClr val="208DC3"/>
              </a:solidFill>
            </a:endParaRPr>
          </a:p>
        </p:txBody>
      </p:sp>
      <p:sp>
        <p:nvSpPr>
          <p:cNvPr id="4" name="テキスト ボックス 3"/>
          <p:cNvSpPr txBox="1"/>
          <p:nvPr/>
        </p:nvSpPr>
        <p:spPr>
          <a:xfrm>
            <a:off x="3142522" y="6299212"/>
            <a:ext cx="6896582" cy="276999"/>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200" dirty="0"/>
              <a:t>[1] </a:t>
            </a:r>
            <a:r>
              <a:rPr lang="ja-JP" altLang="en-US" sz="1200" dirty="0"/>
              <a:t>横井ら</a:t>
            </a:r>
            <a:r>
              <a:rPr lang="en-US" altLang="ja-JP" sz="1200" dirty="0"/>
              <a:t>: “</a:t>
            </a:r>
            <a:r>
              <a:rPr lang="ja-JP" altLang="en-US" sz="1200" dirty="0"/>
              <a:t>情報検索技術に基づく細粒度ブロッククローン検出</a:t>
            </a:r>
            <a:r>
              <a:rPr lang="en-US" altLang="ja-JP" sz="1200" dirty="0"/>
              <a:t>”, </a:t>
            </a:r>
            <a:r>
              <a:rPr lang="ja-JP" altLang="en-US" sz="1200" dirty="0"/>
              <a:t>コンピュータソフトウェア</a:t>
            </a:r>
            <a:r>
              <a:rPr lang="en-US" altLang="ja-JP" sz="1200" dirty="0"/>
              <a:t>, 2018</a:t>
            </a:r>
          </a:p>
        </p:txBody>
      </p:sp>
      <p:sp>
        <p:nvSpPr>
          <p:cNvPr id="5" name="日付プレースホルダー 4"/>
          <p:cNvSpPr>
            <a:spLocks noGrp="1"/>
          </p:cNvSpPr>
          <p:nvPr>
            <p:ph type="dt" sz="half" idx="10"/>
          </p:nvPr>
        </p:nvSpPr>
        <p:spPr/>
        <p:txBody>
          <a:bodyPr/>
          <a:lstStyle/>
          <a:p>
            <a:r>
              <a:rPr lang="en-US" altLang="ja-JP" dirty="0"/>
              <a:t>2019/2/13</a:t>
            </a:r>
          </a:p>
        </p:txBody>
      </p:sp>
      <p:sp>
        <p:nvSpPr>
          <p:cNvPr id="156" name="スライド番号プレースホルダー 155">
            <a:extLst>
              <a:ext uri="{FF2B5EF4-FFF2-40B4-BE49-F238E27FC236}">
                <a16:creationId xmlns:a16="http://schemas.microsoft.com/office/drawing/2014/main" id="{F7F39FD5-2D16-0324-1A06-83B23AAD9C2C}"/>
              </a:ext>
            </a:extLst>
          </p:cNvPr>
          <p:cNvSpPr>
            <a:spLocks noGrp="1"/>
          </p:cNvSpPr>
          <p:nvPr>
            <p:ph type="sldNum" sz="quarter" idx="12"/>
          </p:nvPr>
        </p:nvSpPr>
        <p:spPr/>
        <p:txBody>
          <a:bodyPr/>
          <a:lstStyle/>
          <a:p>
            <a:fld id="{DDF0A04B-3F96-455C-AC58-511E5C06C175}" type="slidenum">
              <a:rPr lang="ja-JP" altLang="en-US" smtClean="0"/>
              <a:pPr/>
              <a:t>102</a:t>
            </a:fld>
            <a:endParaRPr lang="ja-JP" altLang="en-US" dirty="0"/>
          </a:p>
        </p:txBody>
      </p:sp>
    </p:spTree>
    <p:extLst>
      <p:ext uri="{BB962C8B-B14F-4D97-AF65-F5344CB8AC3E}">
        <p14:creationId xmlns:p14="http://schemas.microsoft.com/office/powerpoint/2010/main" val="24159130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CCVolti</a:t>
            </a:r>
            <a:r>
              <a:rPr lang="ja-JP" altLang="en-US" sz="4000" dirty="0"/>
              <a:t>の問題点</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981200" y="1600201"/>
                <a:ext cx="8610600" cy="4525963"/>
              </a:xfrm>
            </p:spPr>
            <p:txBody>
              <a:bodyPr/>
              <a:lstStyle/>
              <a:p>
                <a:r>
                  <a:rPr lang="en-US" altLang="ja-JP" sz="2800" dirty="0"/>
                  <a:t>CCVolti</a:t>
                </a:r>
                <a:r>
                  <a:rPr lang="ja-JP" altLang="en-US" sz="2800" dirty="0"/>
                  <a:t>は類似探索の再現率が安定しない</a:t>
                </a:r>
                <a:endParaRPr lang="en-US" altLang="ja-JP" sz="2800" dirty="0"/>
              </a:p>
              <a:p>
                <a:pPr lvl="1"/>
                <a:r>
                  <a:rPr lang="en-US" altLang="ja-JP" sz="2400" dirty="0"/>
                  <a:t>CCVolti </a:t>
                </a:r>
                <a:r>
                  <a:rPr lang="ja-JP" altLang="en-US" sz="2400" dirty="0"/>
                  <a:t>の類似探索の再現率は </a:t>
                </a:r>
                <a:r>
                  <a:rPr lang="en-US" altLang="ja-JP" sz="2400" dirty="0"/>
                  <a:t>0.90 ~ 0.99 </a:t>
                </a:r>
                <a:br>
                  <a:rPr lang="en-US" altLang="ja-JP" sz="2400" dirty="0"/>
                </a:br>
                <a:r>
                  <a:rPr lang="ja-JP" altLang="en-US" sz="2400" dirty="0"/>
                  <a:t>全体的に再現率は高いが低い時もある</a:t>
                </a:r>
                <a:endParaRPr lang="en-US" altLang="ja-JP" sz="2400" dirty="0"/>
              </a:p>
              <a:p>
                <a:pPr lvl="1"/>
                <a:endParaRPr lang="en-US" altLang="ja-JP" sz="2400" dirty="0"/>
              </a:p>
              <a:p>
                <a:pPr marL="0" indent="0">
                  <a:buNone/>
                </a:pPr>
                <a:endParaRPr lang="en-US" altLang="ja-JP" sz="2400" dirty="0"/>
              </a:p>
              <a:p>
                <a:pPr marL="0" indent="0">
                  <a:buNone/>
                </a:pPr>
                <a:r>
                  <a:rPr lang="ja-JP" altLang="en-US" sz="2400" dirty="0"/>
                  <a:t>類似探索の</a:t>
                </a:r>
                <a:r>
                  <a:rPr lang="ja-JP" altLang="en-US" sz="2400" dirty="0">
                    <a:latin typeface="+mn-ea"/>
                  </a:rPr>
                  <a:t>再現率</a:t>
                </a:r>
                <a:r>
                  <a:rPr lang="ja-JP" altLang="en-US" sz="2800" dirty="0">
                    <a:latin typeface="+mn-ea"/>
                  </a:rPr>
                  <a:t> </a:t>
                </a:r>
                <a14:m>
                  <m:oMath xmlns:m="http://schemas.openxmlformats.org/officeDocument/2006/math">
                    <m:r>
                      <a:rPr lang="en-US" altLang="ja-JP" sz="2400">
                        <a:latin typeface="Cambria Math" panose="02040503050406030204" pitchFamily="18" charset="0"/>
                      </a:rPr>
                      <m:t>= </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𝑆</m:t>
                        </m:r>
                      </m:e>
                      <m:sub>
                        <m:r>
                          <m:rPr>
                            <m:sty m:val="p"/>
                          </m:rPr>
                          <a:rPr lang="en-US" altLang="ja-JP" sz="2400">
                            <a:latin typeface="Cambria Math" panose="02040503050406030204" pitchFamily="18" charset="0"/>
                            <a:ea typeface="Cambria Math" panose="02040503050406030204" pitchFamily="18" charset="0"/>
                          </a:rPr>
                          <m:t>LSH</m:t>
                        </m:r>
                      </m:sub>
                    </m:sSub>
                    <m:r>
                      <a:rPr lang="en-US" altLang="ja-JP" sz="2400" i="1">
                        <a:latin typeface="Cambria Math" panose="02040503050406030204" pitchFamily="18" charset="0"/>
                        <a:ea typeface="Cambria Math" panose="02040503050406030204" pitchFamily="18" charset="0"/>
                      </a:rPr>
                      <m:t> / </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𝑆</m:t>
                        </m:r>
                      </m:e>
                      <m:sub>
                        <m:r>
                          <m:rPr>
                            <m:sty m:val="p"/>
                          </m:rPr>
                          <a:rPr lang="en-US" altLang="ja-JP" sz="2400">
                            <a:latin typeface="Cambria Math" panose="02040503050406030204" pitchFamily="18" charset="0"/>
                            <a:ea typeface="Cambria Math" panose="02040503050406030204" pitchFamily="18" charset="0"/>
                          </a:rPr>
                          <m:t>all</m:t>
                        </m:r>
                      </m:sub>
                    </m:sSub>
                  </m:oMath>
                </a14:m>
                <a:endParaRPr lang="en-US" altLang="ja-JP" sz="2000" dirty="0">
                  <a:latin typeface="+mn-ea"/>
                  <a:ea typeface="Cambria Math" panose="02040503050406030204" pitchFamily="18" charset="0"/>
                </a:endParaRPr>
              </a:p>
              <a:p>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𝑆</m:t>
                        </m:r>
                      </m:e>
                      <m:sub>
                        <m:r>
                          <m:rPr>
                            <m:sty m:val="p"/>
                          </m:rPr>
                          <a:rPr lang="en-US" altLang="ja-JP" sz="2000">
                            <a:latin typeface="Cambria Math" panose="02040503050406030204" pitchFamily="18" charset="0"/>
                            <a:ea typeface="Cambria Math" panose="02040503050406030204" pitchFamily="18" charset="0"/>
                          </a:rPr>
                          <m:t>all</m:t>
                        </m:r>
                      </m:sub>
                    </m:sSub>
                  </m:oMath>
                </a14:m>
                <a:r>
                  <a:rPr lang="ja-JP" altLang="en-US" sz="2000" dirty="0">
                    <a:latin typeface="+mn-ea"/>
                  </a:rPr>
                  <a:t>：類似度が閾値以上であるベクトル対の数</a:t>
                </a:r>
                <a:endParaRPr lang="en-US" altLang="ja-JP" sz="2000" dirty="0">
                  <a:latin typeface="+mn-ea"/>
                </a:endParaRPr>
              </a:p>
              <a:p>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𝑆</m:t>
                        </m:r>
                      </m:e>
                      <m:sub>
                        <m:r>
                          <m:rPr>
                            <m:sty m:val="p"/>
                          </m:rPr>
                          <a:rPr lang="en-US" altLang="ja-JP" sz="2000">
                            <a:latin typeface="Cambria Math" panose="02040503050406030204" pitchFamily="18" charset="0"/>
                            <a:ea typeface="Cambria Math" panose="02040503050406030204" pitchFamily="18" charset="0"/>
                          </a:rPr>
                          <m:t>LSH</m:t>
                        </m:r>
                      </m:sub>
                    </m:sSub>
                  </m:oMath>
                </a14:m>
                <a:r>
                  <a:rPr lang="ja-JP" altLang="en-US" sz="2000" dirty="0">
                    <a:latin typeface="+mn-ea"/>
                  </a:rPr>
                  <a:t>：</a:t>
                </a:r>
                <a:r>
                  <a:rPr lang="ja-JP" altLang="en-US" sz="2000" dirty="0"/>
                  <a:t> </a:t>
                </a:r>
                <a:r>
                  <a:rPr lang="en-US" altLang="ja-JP" sz="2000" dirty="0"/>
                  <a:t>Cross-Polytope LSH </a:t>
                </a:r>
                <a:r>
                  <a:rPr lang="ja-JP" altLang="en-US" sz="2000" dirty="0">
                    <a:latin typeface="+mn-ea"/>
                  </a:rPr>
                  <a:t>で探索した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𝑆</m:t>
                        </m:r>
                      </m:e>
                      <m:sub>
                        <m:r>
                          <m:rPr>
                            <m:sty m:val="p"/>
                          </m:rPr>
                          <a:rPr lang="en-US" altLang="ja-JP" sz="2000">
                            <a:latin typeface="Cambria Math" panose="02040503050406030204" pitchFamily="18" charset="0"/>
                            <a:ea typeface="Cambria Math" panose="02040503050406030204" pitchFamily="18" charset="0"/>
                          </a:rPr>
                          <m:t>all</m:t>
                        </m:r>
                      </m:sub>
                    </m:sSub>
                  </m:oMath>
                </a14:m>
                <a:r>
                  <a:rPr lang="ja-JP" altLang="en-US" sz="2000" dirty="0">
                    <a:latin typeface="+mn-ea"/>
                  </a:rPr>
                  <a:t> に含まれるベクトル対の数</a:t>
                </a:r>
                <a:endParaRPr lang="en-US" altLang="ja-JP" sz="2000" dirty="0">
                  <a:latin typeface="+mn-ea"/>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981200" y="1600201"/>
                <a:ext cx="8610600" cy="4525963"/>
              </a:xfrm>
              <a:blipFill>
                <a:blip r:embed="rId3"/>
                <a:stretch>
                  <a:fillRect l="-1062" t="-2022" r="-425"/>
                </a:stretch>
              </a:blipFill>
            </p:spPr>
            <p:txBody>
              <a:bodyPr/>
              <a:lstStyle/>
              <a:p>
                <a:r>
                  <a:rPr lang="ja-JP" altLang="en-US">
                    <a:noFill/>
                  </a:rPr>
                  <a:t> </a:t>
                </a:r>
              </a:p>
            </p:txBody>
          </p:sp>
        </mc:Fallback>
      </mc:AlternateContent>
      <p:sp>
        <p:nvSpPr>
          <p:cNvPr id="4" name="日付プレースホルダー 3"/>
          <p:cNvSpPr>
            <a:spLocks noGrp="1"/>
          </p:cNvSpPr>
          <p:nvPr>
            <p:ph type="dt" sz="half" idx="10"/>
          </p:nvPr>
        </p:nvSpPr>
        <p:spPr/>
        <p:txBody>
          <a:bodyPr/>
          <a:lstStyle/>
          <a:p>
            <a:r>
              <a:rPr lang="en-US" altLang="ja-JP" dirty="0"/>
              <a:t>2019/2/13</a:t>
            </a:r>
          </a:p>
        </p:txBody>
      </p:sp>
      <p:sp>
        <p:nvSpPr>
          <p:cNvPr id="155" name="スライド番号プレースホルダー 154">
            <a:extLst>
              <a:ext uri="{FF2B5EF4-FFF2-40B4-BE49-F238E27FC236}">
                <a16:creationId xmlns:a16="http://schemas.microsoft.com/office/drawing/2014/main" id="{63537B61-62C7-42A1-DF86-361EEB79F3A3}"/>
              </a:ext>
            </a:extLst>
          </p:cNvPr>
          <p:cNvSpPr>
            <a:spLocks noGrp="1"/>
          </p:cNvSpPr>
          <p:nvPr>
            <p:ph type="sldNum" sz="quarter" idx="12"/>
          </p:nvPr>
        </p:nvSpPr>
        <p:spPr/>
        <p:txBody>
          <a:bodyPr/>
          <a:lstStyle/>
          <a:p>
            <a:fld id="{DDF0A04B-3F96-455C-AC58-511E5C06C175}" type="slidenum">
              <a:rPr lang="ja-JP" altLang="en-US" smtClean="0"/>
              <a:pPr/>
              <a:t>103</a:t>
            </a:fld>
            <a:endParaRPr lang="ja-JP" altLang="en-US" dirty="0"/>
          </a:p>
        </p:txBody>
      </p:sp>
    </p:spTree>
    <p:extLst>
      <p:ext uri="{BB962C8B-B14F-4D97-AF65-F5344CB8AC3E}">
        <p14:creationId xmlns:p14="http://schemas.microsoft.com/office/powerpoint/2010/main" val="15389391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B2EC1-80FA-A41D-DB03-DB37EFF42CEC}"/>
              </a:ext>
            </a:extLst>
          </p:cNvPr>
          <p:cNvSpPr>
            <a:spLocks noGrp="1"/>
          </p:cNvSpPr>
          <p:nvPr>
            <p:ph type="title"/>
          </p:nvPr>
        </p:nvSpPr>
        <p:spPr/>
        <p:txBody>
          <a:bodyPr/>
          <a:lstStyle/>
          <a:p>
            <a:r>
              <a:rPr lang="ja-JP" altLang="en-US" dirty="0"/>
              <a:t>研究動機</a:t>
            </a:r>
            <a:endParaRPr kumimoji="1" lang="ja-JP" altLang="en-US" dirty="0"/>
          </a:p>
        </p:txBody>
      </p:sp>
      <p:sp>
        <p:nvSpPr>
          <p:cNvPr id="3" name="コンテンツ プレースホルダー 2">
            <a:extLst>
              <a:ext uri="{FF2B5EF4-FFF2-40B4-BE49-F238E27FC236}">
                <a16:creationId xmlns:a16="http://schemas.microsoft.com/office/drawing/2014/main" id="{6171ADDA-509E-BE23-2D5E-D479C22A075C}"/>
              </a:ext>
            </a:extLst>
          </p:cNvPr>
          <p:cNvSpPr>
            <a:spLocks noGrp="1"/>
          </p:cNvSpPr>
          <p:nvPr>
            <p:ph idx="1"/>
          </p:nvPr>
        </p:nvSpPr>
        <p:spPr/>
        <p:txBody>
          <a:bodyPr>
            <a:normAutofit lnSpcReduction="10000"/>
          </a:bodyPr>
          <a:lstStyle/>
          <a:p>
            <a:r>
              <a:rPr lang="en-US" altLang="ja-JP" dirty="0"/>
              <a:t>Cross-Polytope LSH</a:t>
            </a:r>
            <a:r>
              <a:rPr lang="ja-JP" altLang="en-US" dirty="0"/>
              <a:t>のパラメータを変更すると再現率を調整できる</a:t>
            </a:r>
            <a:endParaRPr lang="en-US" altLang="ja-JP" dirty="0"/>
          </a:p>
          <a:p>
            <a:endParaRPr kumimoji="1" lang="en-US" altLang="ja-JP" dirty="0"/>
          </a:p>
          <a:p>
            <a:r>
              <a:rPr lang="ja-JP" altLang="en-US" dirty="0"/>
              <a:t>クローン検出の用途に応じて，</a:t>
            </a:r>
            <a:r>
              <a:rPr lang="en-US" altLang="ja-JP" dirty="0"/>
              <a:t>CCVolti</a:t>
            </a:r>
            <a:r>
              <a:rPr lang="ja-JP" altLang="en-US" dirty="0"/>
              <a:t>の利用者が類似探索の再現率を調整</a:t>
            </a:r>
            <a:endParaRPr lang="en-US" altLang="ja-JP" dirty="0"/>
          </a:p>
          <a:p>
            <a:pPr lvl="1"/>
            <a:r>
              <a:rPr kumimoji="1" lang="ja-JP" altLang="en-US" dirty="0"/>
              <a:t>速度を優先 → 低い目標再現率を設定</a:t>
            </a:r>
          </a:p>
          <a:p>
            <a:pPr lvl="2"/>
            <a:r>
              <a:rPr kumimoji="1" lang="ja-JP" altLang="en-US" dirty="0"/>
              <a:t>リファクタリング支援</a:t>
            </a:r>
          </a:p>
          <a:p>
            <a:pPr lvl="1"/>
            <a:r>
              <a:rPr kumimoji="1" lang="ja-JP" altLang="en-US" dirty="0"/>
              <a:t>精度を優先 →高い目標再現率を設定</a:t>
            </a:r>
          </a:p>
          <a:p>
            <a:pPr lvl="2"/>
            <a:r>
              <a:rPr kumimoji="1" lang="ja-JP" altLang="en-US" dirty="0"/>
              <a:t>同時修正箇所の検出</a:t>
            </a:r>
          </a:p>
        </p:txBody>
      </p:sp>
      <p:sp>
        <p:nvSpPr>
          <p:cNvPr id="5" name="下矢印 5">
            <a:extLst>
              <a:ext uri="{FF2B5EF4-FFF2-40B4-BE49-F238E27FC236}">
                <a16:creationId xmlns:a16="http://schemas.microsoft.com/office/drawing/2014/main" id="{F792CC17-A403-5F9A-E09D-939C002F370F}"/>
              </a:ext>
            </a:extLst>
          </p:cNvPr>
          <p:cNvSpPr/>
          <p:nvPr/>
        </p:nvSpPr>
        <p:spPr>
          <a:xfrm>
            <a:off x="4945269" y="2371051"/>
            <a:ext cx="2301461" cy="558628"/>
          </a:xfrm>
          <a:prstGeom prst="downArrow">
            <a:avLst/>
          </a:prstGeom>
          <a:solidFill>
            <a:srgbClr val="5D639E"/>
          </a:solidFill>
          <a:ln>
            <a:solidFill>
              <a:srgbClr val="5D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 name="スライド番号プレースホルダー 154">
            <a:extLst>
              <a:ext uri="{FF2B5EF4-FFF2-40B4-BE49-F238E27FC236}">
                <a16:creationId xmlns:a16="http://schemas.microsoft.com/office/drawing/2014/main" id="{1A81ADB5-7CD0-1389-9EB7-963C7085C66A}"/>
              </a:ext>
            </a:extLst>
          </p:cNvPr>
          <p:cNvSpPr>
            <a:spLocks noGrp="1"/>
          </p:cNvSpPr>
          <p:nvPr>
            <p:ph type="sldNum" sz="quarter" idx="12"/>
          </p:nvPr>
        </p:nvSpPr>
        <p:spPr/>
        <p:txBody>
          <a:bodyPr/>
          <a:lstStyle/>
          <a:p>
            <a:fld id="{DDF0A04B-3F96-455C-AC58-511E5C06C175}" type="slidenum">
              <a:rPr lang="ja-JP" altLang="en-US" smtClean="0"/>
              <a:pPr/>
              <a:t>104</a:t>
            </a:fld>
            <a:endParaRPr lang="ja-JP" altLang="en-US" dirty="0"/>
          </a:p>
        </p:txBody>
      </p:sp>
    </p:spTree>
    <p:extLst>
      <p:ext uri="{BB962C8B-B14F-4D97-AF65-F5344CB8AC3E}">
        <p14:creationId xmlns:p14="http://schemas.microsoft.com/office/powerpoint/2010/main" val="19633583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研究概要</a:t>
            </a:r>
          </a:p>
        </p:txBody>
      </p:sp>
      <p:sp>
        <p:nvSpPr>
          <p:cNvPr id="3" name="コンテンツ プレースホルダー 2"/>
          <p:cNvSpPr>
            <a:spLocks noGrp="1"/>
          </p:cNvSpPr>
          <p:nvPr>
            <p:ph idx="1"/>
          </p:nvPr>
        </p:nvSpPr>
        <p:spPr>
          <a:xfrm>
            <a:off x="1981200" y="1600201"/>
            <a:ext cx="8492435" cy="4525963"/>
          </a:xfrm>
        </p:spPr>
        <p:txBody>
          <a:bodyPr>
            <a:normAutofit fontScale="92500" lnSpcReduction="20000"/>
          </a:bodyPr>
          <a:lstStyle/>
          <a:p>
            <a:pPr marL="0" indent="0">
              <a:buNone/>
            </a:pPr>
            <a:r>
              <a:rPr lang="ja-JP" altLang="en-US" sz="2800" dirty="0"/>
              <a:t>問題点は</a:t>
            </a:r>
            <a:endParaRPr lang="en-US" altLang="ja-JP" sz="2800" dirty="0"/>
          </a:p>
          <a:p>
            <a:r>
              <a:rPr lang="en-US" altLang="ja-JP" sz="2800" dirty="0"/>
              <a:t>CCVolti</a:t>
            </a:r>
            <a:r>
              <a:rPr lang="ja-JP" altLang="en-US" sz="2800" dirty="0"/>
              <a:t>において類似探索の再現率が安定しない</a:t>
            </a:r>
            <a:endParaRPr lang="en-US" altLang="ja-JP" sz="2800" dirty="0"/>
          </a:p>
          <a:p>
            <a:pPr marL="0" indent="0">
              <a:buNone/>
            </a:pPr>
            <a:endParaRPr lang="en-US" altLang="ja-JP" sz="2800" dirty="0"/>
          </a:p>
          <a:p>
            <a:pPr marL="0" indent="0">
              <a:buNone/>
            </a:pPr>
            <a:r>
              <a:rPr lang="ja-JP" altLang="en-US" sz="2800" dirty="0"/>
              <a:t>本研究では</a:t>
            </a:r>
            <a:endParaRPr lang="en-US" altLang="ja-JP" sz="2800" dirty="0"/>
          </a:p>
          <a:p>
            <a:r>
              <a:rPr lang="ja-JP" altLang="en-US" sz="2800" dirty="0"/>
              <a:t>コードクローン検出のための </a:t>
            </a:r>
            <a:r>
              <a:rPr lang="en-US" altLang="ja-JP" sz="2800" dirty="0"/>
              <a:t>Cross-Polytope LSH</a:t>
            </a:r>
            <a:r>
              <a:rPr lang="ja-JP" altLang="en-US" sz="2800" dirty="0"/>
              <a:t>に与えるパラメータの決定手法の提案</a:t>
            </a:r>
            <a:endParaRPr lang="en-US" altLang="ja-JP" sz="2800" dirty="0"/>
          </a:p>
          <a:p>
            <a:pPr lvl="1"/>
            <a:r>
              <a:rPr lang="ja-JP" altLang="en-US" sz="2400" dirty="0"/>
              <a:t>回帰モデルを用いた学習ベースの手法</a:t>
            </a:r>
            <a:endParaRPr lang="en-US" altLang="ja-JP" sz="2400" dirty="0"/>
          </a:p>
          <a:p>
            <a:pPr lvl="1"/>
            <a:r>
              <a:rPr lang="en-US" altLang="ja-JP" sz="2400" dirty="0"/>
              <a:t>CCVolti</a:t>
            </a:r>
            <a:r>
              <a:rPr lang="ja-JP" altLang="en-US" sz="2400" dirty="0"/>
              <a:t>の利用者が与えた目標再現率を超える再現率</a:t>
            </a:r>
            <a:endParaRPr lang="en-US" altLang="ja-JP" sz="2400" dirty="0"/>
          </a:p>
          <a:p>
            <a:r>
              <a:rPr lang="ja-JP" altLang="en-US" sz="2800" dirty="0"/>
              <a:t>本手法で決定したパラメータの有効性の評価実験</a:t>
            </a:r>
            <a:endParaRPr lang="en-US" altLang="ja-JP" sz="2800" dirty="0"/>
          </a:p>
          <a:p>
            <a:pPr lvl="1"/>
            <a:r>
              <a:rPr lang="en-US" altLang="ja-JP" sz="2400" dirty="0"/>
              <a:t>20</a:t>
            </a:r>
            <a:r>
              <a:rPr lang="ja-JP" altLang="en-US" sz="2400" dirty="0"/>
              <a:t>個の</a:t>
            </a:r>
            <a:r>
              <a:rPr lang="en-US" altLang="ja-JP" sz="2400" dirty="0"/>
              <a:t>OSS</a:t>
            </a:r>
            <a:r>
              <a:rPr lang="ja-JP" altLang="en-US" sz="2400" dirty="0"/>
              <a:t>に対して</a:t>
            </a:r>
            <a:r>
              <a:rPr lang="en-US" altLang="ja-JP" sz="2400" dirty="0"/>
              <a:t>10</a:t>
            </a:r>
            <a:r>
              <a:rPr lang="ja-JP" altLang="en-US" sz="2400" dirty="0"/>
              <a:t>分割交差検証</a:t>
            </a:r>
            <a:endParaRPr lang="en-US" altLang="ja-JP" sz="2400" dirty="0"/>
          </a:p>
        </p:txBody>
      </p:sp>
      <p:sp>
        <p:nvSpPr>
          <p:cNvPr id="4" name="日付プレースホルダー 3"/>
          <p:cNvSpPr>
            <a:spLocks noGrp="1"/>
          </p:cNvSpPr>
          <p:nvPr>
            <p:ph type="dt" sz="half" idx="10"/>
          </p:nvPr>
        </p:nvSpPr>
        <p:spPr/>
        <p:txBody>
          <a:bodyPr/>
          <a:lstStyle/>
          <a:p>
            <a:r>
              <a:rPr lang="en-US" altLang="ja-JP" dirty="0"/>
              <a:t>2019/2/13</a:t>
            </a:r>
          </a:p>
        </p:txBody>
      </p:sp>
      <p:sp>
        <p:nvSpPr>
          <p:cNvPr id="6" name="下矢印 5"/>
          <p:cNvSpPr/>
          <p:nvPr/>
        </p:nvSpPr>
        <p:spPr>
          <a:xfrm>
            <a:off x="4939714" y="2741165"/>
            <a:ext cx="2301461" cy="558628"/>
          </a:xfrm>
          <a:prstGeom prst="downArrow">
            <a:avLst/>
          </a:prstGeom>
          <a:solidFill>
            <a:srgbClr val="5D639E"/>
          </a:solidFill>
          <a:ln>
            <a:solidFill>
              <a:srgbClr val="5D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 name="スライド番号プレースホルダー 155">
            <a:extLst>
              <a:ext uri="{FF2B5EF4-FFF2-40B4-BE49-F238E27FC236}">
                <a16:creationId xmlns:a16="http://schemas.microsoft.com/office/drawing/2014/main" id="{1C329E33-FAE8-9496-7744-53AE955741AB}"/>
              </a:ext>
            </a:extLst>
          </p:cNvPr>
          <p:cNvSpPr>
            <a:spLocks noGrp="1"/>
          </p:cNvSpPr>
          <p:nvPr>
            <p:ph type="sldNum" sz="quarter" idx="12"/>
          </p:nvPr>
        </p:nvSpPr>
        <p:spPr/>
        <p:txBody>
          <a:bodyPr/>
          <a:lstStyle/>
          <a:p>
            <a:fld id="{DDF0A04B-3F96-455C-AC58-511E5C06C175}" type="slidenum">
              <a:rPr lang="ja-JP" altLang="en-US" smtClean="0"/>
              <a:pPr/>
              <a:t>105</a:t>
            </a:fld>
            <a:endParaRPr lang="ja-JP" altLang="en-US" dirty="0"/>
          </a:p>
        </p:txBody>
      </p:sp>
    </p:spTree>
    <p:extLst>
      <p:ext uri="{BB962C8B-B14F-4D97-AF65-F5344CB8AC3E}">
        <p14:creationId xmlns:p14="http://schemas.microsoft.com/office/powerpoint/2010/main" val="19925945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Cross-Polytope LSH </a:t>
            </a:r>
            <a:r>
              <a:rPr lang="en-US" altLang="ja-JP" sz="2000" dirty="0"/>
              <a:t>[2]</a:t>
            </a:r>
            <a:endParaRPr lang="ja-JP" altLang="en-US" sz="4000" dirty="0"/>
          </a:p>
        </p:txBody>
      </p:sp>
      <p:sp>
        <p:nvSpPr>
          <p:cNvPr id="3" name="コンテンツ プレースホルダー 2"/>
          <p:cNvSpPr>
            <a:spLocks noGrp="1"/>
          </p:cNvSpPr>
          <p:nvPr>
            <p:ph idx="1"/>
          </p:nvPr>
        </p:nvSpPr>
        <p:spPr>
          <a:xfrm>
            <a:off x="1981200" y="1600201"/>
            <a:ext cx="8429625" cy="4525963"/>
          </a:xfrm>
        </p:spPr>
        <p:txBody>
          <a:bodyPr/>
          <a:lstStyle/>
          <a:p>
            <a:pPr marL="0" indent="0">
              <a:buNone/>
            </a:pPr>
            <a:r>
              <a:rPr lang="ja-JP" altLang="en-US" dirty="0"/>
              <a:t>ハッシュを用いた</a:t>
            </a:r>
            <a:r>
              <a:rPr kumimoji="1" lang="ja-JP" altLang="en-US" dirty="0"/>
              <a:t>クラスタリング手法の１つ</a:t>
            </a:r>
            <a:endParaRPr kumimoji="1" lang="en-US" altLang="ja-JP" dirty="0"/>
          </a:p>
          <a:p>
            <a:r>
              <a:rPr lang="ja-JP" altLang="en-US" sz="2800" dirty="0"/>
              <a:t>ハッシュ値が等しい → 同じクラスタに分類する</a:t>
            </a:r>
            <a:endParaRPr lang="en-US" altLang="ja-JP" sz="2800" dirty="0"/>
          </a:p>
          <a:p>
            <a:pPr lvl="1"/>
            <a:r>
              <a:rPr lang="ja-JP" altLang="en-US" sz="2400" dirty="0"/>
              <a:t>類似度が</a:t>
            </a:r>
            <a:r>
              <a:rPr lang="ja-JP" altLang="en-US" sz="2400" dirty="0">
                <a:solidFill>
                  <a:srgbClr val="D04255"/>
                </a:solidFill>
              </a:rPr>
              <a:t>高い</a:t>
            </a:r>
            <a:r>
              <a:rPr lang="ja-JP" altLang="en-US" sz="2400" dirty="0"/>
              <a:t> → ハッシュ値が</a:t>
            </a:r>
            <a:r>
              <a:rPr lang="ja-JP" altLang="en-US" sz="2400" dirty="0">
                <a:solidFill>
                  <a:srgbClr val="D04255"/>
                </a:solidFill>
              </a:rPr>
              <a:t>等しい</a:t>
            </a:r>
            <a:r>
              <a:rPr lang="ja-JP" altLang="en-US" sz="2400" dirty="0"/>
              <a:t>確率が高い</a:t>
            </a:r>
            <a:endParaRPr lang="en-US" altLang="ja-JP" sz="2400" dirty="0"/>
          </a:p>
          <a:p>
            <a:pPr lvl="1"/>
            <a:r>
              <a:rPr lang="ja-JP" altLang="en-US" sz="2400" dirty="0"/>
              <a:t>類似度が</a:t>
            </a:r>
            <a:r>
              <a:rPr lang="ja-JP" altLang="en-US" sz="2400" dirty="0">
                <a:solidFill>
                  <a:srgbClr val="208DC3"/>
                </a:solidFill>
              </a:rPr>
              <a:t>低い </a:t>
            </a:r>
            <a:r>
              <a:rPr lang="ja-JP" altLang="en-US" sz="2400" dirty="0"/>
              <a:t>→ ハッシュ値が</a:t>
            </a:r>
            <a:r>
              <a:rPr lang="ja-JP" altLang="en-US" sz="2400" dirty="0">
                <a:solidFill>
                  <a:srgbClr val="208DC3"/>
                </a:solidFill>
              </a:rPr>
              <a:t>異なる</a:t>
            </a:r>
            <a:r>
              <a:rPr lang="ja-JP" altLang="en-US" sz="2400" dirty="0"/>
              <a:t>確率が高い</a:t>
            </a:r>
            <a:endParaRPr lang="en-US" altLang="ja-JP" sz="2400" dirty="0"/>
          </a:p>
          <a:p>
            <a:r>
              <a:rPr lang="ja-JP" altLang="en-US" sz="2800" dirty="0"/>
              <a:t>実用性が高い</a:t>
            </a:r>
            <a:endParaRPr lang="en-US" altLang="ja-JP" sz="2800" dirty="0"/>
          </a:p>
          <a:p>
            <a:pPr lvl="1"/>
            <a:r>
              <a:rPr lang="ja-JP" altLang="en-US" sz="2400" dirty="0"/>
              <a:t>他の手法と比べてパラメータによる</a:t>
            </a:r>
            <a:r>
              <a:rPr lang="ja-JP" altLang="en-US" sz="2400" dirty="0">
                <a:solidFill>
                  <a:srgbClr val="D04255"/>
                </a:solidFill>
              </a:rPr>
              <a:t>衝突確率の調整</a:t>
            </a:r>
            <a:r>
              <a:rPr lang="ja-JP" altLang="en-US" sz="2400" dirty="0"/>
              <a:t>が容易</a:t>
            </a:r>
            <a:endParaRPr lang="en-US" altLang="ja-JP" sz="2400" dirty="0"/>
          </a:p>
        </p:txBody>
      </p:sp>
      <p:sp>
        <p:nvSpPr>
          <p:cNvPr id="4" name="日付プレースホルダー 3"/>
          <p:cNvSpPr>
            <a:spLocks noGrp="1"/>
          </p:cNvSpPr>
          <p:nvPr>
            <p:ph type="dt" sz="half" idx="10"/>
          </p:nvPr>
        </p:nvSpPr>
        <p:spPr/>
        <p:txBody>
          <a:bodyPr/>
          <a:lstStyle/>
          <a:p>
            <a:r>
              <a:rPr lang="en-US" altLang="ja-JP" dirty="0"/>
              <a:t>2019/2/13</a:t>
            </a:r>
          </a:p>
        </p:txBody>
      </p:sp>
      <p:sp>
        <p:nvSpPr>
          <p:cNvPr id="13" name="テキスト ボックス 12"/>
          <p:cNvSpPr txBox="1"/>
          <p:nvPr/>
        </p:nvSpPr>
        <p:spPr>
          <a:xfrm>
            <a:off x="3631277" y="6190655"/>
            <a:ext cx="6101350" cy="430887"/>
          </a:xfrm>
          <a:prstGeom prst="rect">
            <a:avLst/>
          </a:prstGeom>
          <a:solidFill>
            <a:srgbClr val="FFFF99"/>
          </a:solidFill>
          <a:ln>
            <a:solidFill>
              <a:schemeClr val="tx1"/>
            </a:solidFill>
          </a:ln>
        </p:spPr>
        <p:txBody>
          <a:bodyPr wrap="none" rtlCol="0">
            <a:spAutoFit/>
          </a:bodyPr>
          <a:lstStyle/>
          <a:p>
            <a:r>
              <a:rPr lang="en-US" altLang="ja-JP" sz="1100" dirty="0"/>
              <a:t>[2]Andoni et al, Practical and Optimal LSH for Angular Distance, In NIPS'15.</a:t>
            </a:r>
          </a:p>
          <a:p>
            <a:r>
              <a:rPr lang="en-US" altLang="ja-JP" sz="1100" dirty="0"/>
              <a:t>    http://www.mit.edu/~andoni/LSH/</a:t>
            </a:r>
            <a:endParaRPr lang="ja-JP" altLang="en-US" sz="1100" dirty="0"/>
          </a:p>
        </p:txBody>
      </p:sp>
      <p:sp>
        <p:nvSpPr>
          <p:cNvPr id="156" name="スライド番号プレースホルダー 155">
            <a:extLst>
              <a:ext uri="{FF2B5EF4-FFF2-40B4-BE49-F238E27FC236}">
                <a16:creationId xmlns:a16="http://schemas.microsoft.com/office/drawing/2014/main" id="{642A3299-B316-8003-470B-2D022115426C}"/>
              </a:ext>
            </a:extLst>
          </p:cNvPr>
          <p:cNvSpPr>
            <a:spLocks noGrp="1"/>
          </p:cNvSpPr>
          <p:nvPr>
            <p:ph type="sldNum" sz="quarter" idx="12"/>
          </p:nvPr>
        </p:nvSpPr>
        <p:spPr/>
        <p:txBody>
          <a:bodyPr/>
          <a:lstStyle/>
          <a:p>
            <a:fld id="{DDF0A04B-3F96-455C-AC58-511E5C06C175}" type="slidenum">
              <a:rPr lang="ja-JP" altLang="en-US" smtClean="0"/>
              <a:pPr/>
              <a:t>106</a:t>
            </a:fld>
            <a:endParaRPr lang="ja-JP" altLang="en-US" dirty="0"/>
          </a:p>
        </p:txBody>
      </p:sp>
    </p:spTree>
    <p:extLst>
      <p:ext uri="{BB962C8B-B14F-4D97-AF65-F5344CB8AC3E}">
        <p14:creationId xmlns:p14="http://schemas.microsoft.com/office/powerpoint/2010/main" val="33769712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コンテンツ プレースホルダー 2"/>
              <p:cNvSpPr txBox="1">
                <a:spLocks/>
              </p:cNvSpPr>
              <p:nvPr/>
            </p:nvSpPr>
            <p:spPr bwMode="auto">
              <a:xfrm>
                <a:off x="1761444" y="1764745"/>
                <a:ext cx="8731025" cy="2016543"/>
              </a:xfrm>
              <a:prstGeom prst="rect">
                <a:avLst/>
              </a:prstGeom>
              <a:noFill/>
              <a:ln w="25400" cap="flat" cmpd="sng" algn="ctr">
                <a:solidFill>
                  <a:srgbClr val="5D639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endParaRPr lang="en-US" altLang="ja-JP" sz="2000" kern="0" dirty="0">
                  <a:latin typeface="+mn-ea"/>
                </a:endParaRPr>
              </a:p>
              <a:p>
                <a:pPr marL="0" indent="0">
                  <a:buNone/>
                </a:pPr>
                <a:r>
                  <a:rPr lang="en-US" altLang="ja-JP" sz="2000" kern="0" dirty="0">
                    <a:latin typeface="+mn-ea"/>
                  </a:rPr>
                  <a:t>STEP γ</a:t>
                </a:r>
                <a:r>
                  <a:rPr lang="ja-JP" altLang="en-US" sz="2000" kern="0" dirty="0">
                    <a:latin typeface="+mn-ea"/>
                  </a:rPr>
                  <a:t>：</a:t>
                </a:r>
                <a14:m>
                  <m:oMath xmlns:m="http://schemas.openxmlformats.org/officeDocument/2006/math">
                    <m:r>
                      <a:rPr lang="en-US" altLang="ja-JP" sz="2000" i="1" kern="0">
                        <a:latin typeface="Cambria Math" panose="02040503050406030204" pitchFamily="18" charset="0"/>
                      </a:rPr>
                      <m:t>𝐿</m:t>
                    </m:r>
                  </m:oMath>
                </a14:m>
                <a:r>
                  <a:rPr lang="ja-JP" altLang="en-US" sz="2000" kern="0" dirty="0">
                    <a:latin typeface="+mn-ea"/>
                  </a:rPr>
                  <a:t> 種類の行列を用意し， </a:t>
                </a:r>
                <a14:m>
                  <m:oMath xmlns:m="http://schemas.openxmlformats.org/officeDocument/2006/math">
                    <m:r>
                      <a:rPr lang="en-US" altLang="ja-JP" sz="2000" i="1" kern="0">
                        <a:latin typeface="Cambria Math" panose="02040503050406030204" pitchFamily="18" charset="0"/>
                      </a:rPr>
                      <m:t>𝐿</m:t>
                    </m:r>
                  </m:oMath>
                </a14:m>
                <a:r>
                  <a:rPr lang="ja-JP" altLang="en-US" sz="2000" kern="0" dirty="0">
                    <a:latin typeface="+mn-ea"/>
                  </a:rPr>
                  <a:t> パターンのクラスタリングを実行</a:t>
                </a:r>
                <a:endParaRPr lang="en-US" altLang="ja-JP" sz="2000" kern="0" dirty="0">
                  <a:latin typeface="+mn-ea"/>
                </a:endParaRPr>
              </a:p>
            </p:txBody>
          </p:sp>
        </mc:Choice>
        <mc:Fallback xmlns="">
          <p:sp>
            <p:nvSpPr>
              <p:cNvPr id="12" name="コンテンツ プレースホルダー 2"/>
              <p:cNvSpPr txBox="1">
                <a:spLocks noRot="1" noChangeAspect="1" noMove="1" noResize="1" noEditPoints="1" noAdjustHandles="1" noChangeArrowheads="1" noChangeShapeType="1" noTextEdit="1"/>
              </p:cNvSpPr>
              <p:nvPr/>
            </p:nvSpPr>
            <p:spPr bwMode="auto">
              <a:xfrm>
                <a:off x="1761444" y="1764745"/>
                <a:ext cx="8731025" cy="2016543"/>
              </a:xfrm>
              <a:prstGeom prst="rect">
                <a:avLst/>
              </a:prstGeom>
              <a:blipFill>
                <a:blip r:embed="rId3"/>
                <a:stretch>
                  <a:fillRect l="-627" b="-3881"/>
                </a:stretch>
              </a:blipFill>
              <a:ln w="25400" cap="flat" cmpd="sng" algn="ctr">
                <a:solidFill>
                  <a:srgbClr val="5D639E"/>
                </a:solidFill>
                <a:prstDash val="solid"/>
                <a:miter lim="800000"/>
                <a:headEnd/>
                <a:tailEnd/>
              </a:ln>
            </p:spPr>
            <p:txBody>
              <a:bodyPr/>
              <a:lstStyle/>
              <a:p>
                <a:r>
                  <a:rPr lang="ja-JP" altLang="en-US">
                    <a:noFill/>
                  </a:rPr>
                  <a:t> </a:t>
                </a:r>
              </a:p>
            </p:txBody>
          </p:sp>
        </mc:Fallback>
      </mc:AlternateContent>
      <p:sp>
        <p:nvSpPr>
          <p:cNvPr id="2" name="タイトル 1"/>
          <p:cNvSpPr>
            <a:spLocks noGrp="1"/>
          </p:cNvSpPr>
          <p:nvPr>
            <p:ph type="title"/>
          </p:nvPr>
        </p:nvSpPr>
        <p:spPr>
          <a:xfrm>
            <a:off x="1688420" y="274638"/>
            <a:ext cx="8804048" cy="1143000"/>
          </a:xfrm>
        </p:spPr>
        <p:txBody>
          <a:bodyPr>
            <a:normAutofit fontScale="90000"/>
          </a:bodyPr>
          <a:lstStyle/>
          <a:p>
            <a:r>
              <a:rPr lang="en-US" altLang="ja-JP" sz="4000" dirty="0"/>
              <a:t>Cross-Polytope LSH </a:t>
            </a:r>
            <a:r>
              <a:rPr lang="ja-JP" altLang="en-US" sz="4000" dirty="0"/>
              <a:t>の</a:t>
            </a:r>
            <a:br>
              <a:rPr lang="en-US" altLang="ja-JP" sz="4000" dirty="0"/>
            </a:br>
            <a:r>
              <a:rPr lang="ja-JP" altLang="en-US" sz="4000" dirty="0"/>
              <a:t>アルゴリズム</a:t>
            </a:r>
          </a:p>
        </p:txBody>
      </p:sp>
      <p:sp>
        <p:nvSpPr>
          <p:cNvPr id="4" name="日付プレースホルダー 3"/>
          <p:cNvSpPr>
            <a:spLocks noGrp="1"/>
          </p:cNvSpPr>
          <p:nvPr>
            <p:ph type="dt" sz="half" idx="10"/>
          </p:nvPr>
        </p:nvSpPr>
        <p:spPr/>
        <p:txBody>
          <a:bodyPr/>
          <a:lstStyle/>
          <a:p>
            <a:r>
              <a:rPr lang="en-US" altLang="ja-JP" dirty="0"/>
              <a:t>2019/2/13</a:t>
            </a:r>
          </a:p>
        </p:txBody>
      </p:sp>
      <mc:AlternateContent xmlns:mc="http://schemas.openxmlformats.org/markup-compatibility/2006" xmlns:a14="http://schemas.microsoft.com/office/drawing/2010/main">
        <mc:Choice Requires="a14">
          <p:sp>
            <p:nvSpPr>
              <p:cNvPr id="6" name="コンテンツ プレースホルダー 2"/>
              <p:cNvSpPr txBox="1">
                <a:spLocks/>
              </p:cNvSpPr>
              <p:nvPr/>
            </p:nvSpPr>
            <p:spPr bwMode="auto">
              <a:xfrm>
                <a:off x="1981201" y="2129179"/>
                <a:ext cx="8291513" cy="1232457"/>
              </a:xfrm>
              <a:prstGeom prst="rect">
                <a:avLst/>
              </a:prstGeom>
              <a:ln w="25400" cap="flat" cmpd="sng" algn="ctr">
                <a:solidFill>
                  <a:srgbClr val="8B90B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STEP α</a:t>
                </a:r>
                <a:r>
                  <a:rPr lang="ja-JP" altLang="en-US" sz="2000" kern="0" dirty="0">
                    <a:latin typeface="+mn-ea"/>
                  </a:rPr>
                  <a:t>：正規化したベクトルにランダムな行列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oMath>
                </a14:m>
                <a:r>
                  <a:rPr lang="ja-JP" altLang="en-US" sz="2000" kern="0" dirty="0">
                    <a:latin typeface="+mn-ea"/>
                  </a:rPr>
                  <a:t> を乗算 </a:t>
                </a:r>
                <a14:m>
                  <m:oMath xmlns:m="http://schemas.openxmlformats.org/officeDocument/2006/math">
                    <m:d>
                      <m:dPr>
                        <m:ctrlPr>
                          <a:rPr lang="en-US" altLang="ja-JP" sz="2000" i="1">
                            <a:latin typeface="Cambria Math" panose="02040503050406030204" pitchFamily="18" charset="0"/>
                          </a:rPr>
                        </m:ctrlPr>
                      </m:dPr>
                      <m:e>
                        <m:r>
                          <a:rPr lang="en-US" altLang="ja-JP" sz="2000" i="1">
                            <a:latin typeface="Cambria Math" panose="02040503050406030204" pitchFamily="18" charset="0"/>
                          </a:rPr>
                          <m:t>1≤</m:t>
                        </m:r>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𝐿</m:t>
                        </m:r>
                      </m:e>
                    </m:d>
                  </m:oMath>
                </a14:m>
                <a:endParaRPr lang="en-US" altLang="ja-JP" sz="2000" kern="0" dirty="0">
                  <a:latin typeface="+mn-ea"/>
                </a:endParaRPr>
              </a:p>
              <a:p>
                <a:pPr marL="0" indent="0">
                  <a:buNone/>
                </a:pPr>
                <a:r>
                  <a:rPr lang="en-US" altLang="ja-JP" sz="2000" kern="0" dirty="0">
                    <a:latin typeface="+mn-ea"/>
                  </a:rPr>
                  <a:t>STEP β</a:t>
                </a:r>
                <a:r>
                  <a:rPr lang="ja-JP" altLang="en-US" sz="2000" kern="0" dirty="0">
                    <a:latin typeface="+mn-ea"/>
                  </a:rPr>
                  <a:t>：ランダム回転されたベクトルが，</a:t>
                </a:r>
                <a14:m>
                  <m:oMath xmlns:m="http://schemas.openxmlformats.org/officeDocument/2006/math">
                    <m:r>
                      <a:rPr lang="en-US" altLang="ja-JP" sz="2000" i="1" kern="0">
                        <a:latin typeface="Cambria Math" panose="02040503050406030204" pitchFamily="18" charset="0"/>
                      </a:rPr>
                      <m:t>𝑇</m:t>
                    </m:r>
                  </m:oMath>
                </a14:m>
                <a:r>
                  <a:rPr lang="ja-JP" altLang="en-US" sz="2000" kern="0" dirty="0">
                    <a:latin typeface="+mn-ea"/>
                  </a:rPr>
                  <a:t> 個に分割された単位球のどの区画に含まれるかを，ハッシュ値 </a:t>
                </a:r>
                <a14:m>
                  <m:oMath xmlns:m="http://schemas.openxmlformats.org/officeDocument/2006/math">
                    <m:r>
                      <a:rPr lang="en-US" altLang="ja-JP" sz="2000" i="1">
                        <a:latin typeface="Cambria Math" panose="02040503050406030204" pitchFamily="18" charset="0"/>
                      </a:rPr>
                      <m:t>h</m:t>
                    </m:r>
                    <m:r>
                      <a:rPr lang="en-US" altLang="ja-JP" sz="2000" i="1">
                        <a:latin typeface="Cambria Math" panose="02040503050406030204" pitchFamily="18" charset="0"/>
                      </a:rPr>
                      <m:t>(</m:t>
                    </m:r>
                    <m:r>
                      <a:rPr lang="en-US" altLang="ja-JP" sz="2000" i="1">
                        <a:latin typeface="Cambria Math" panose="02040503050406030204" pitchFamily="18" charset="0"/>
                      </a:rPr>
                      <m:t>𝑥</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oMath>
                </a14:m>
                <a:r>
                  <a:rPr lang="ja-JP" altLang="en-US" sz="2000" kern="0" dirty="0">
                    <a:latin typeface="+mn-ea"/>
                  </a:rPr>
                  <a:t> として取得</a:t>
                </a:r>
                <a:endParaRPr lang="en-US" altLang="ja-JP" sz="2000" kern="0" dirty="0">
                  <a:latin typeface="+mn-ea"/>
                </a:endParaRPr>
              </a:p>
            </p:txBody>
          </p:sp>
        </mc:Choice>
        <mc:Fallback xmlns="">
          <p:sp>
            <p:nvSpPr>
              <p:cNvPr id="6" name="コンテンツ プレースホルダー 2"/>
              <p:cNvSpPr txBox="1">
                <a:spLocks noRot="1" noChangeAspect="1" noMove="1" noResize="1" noEditPoints="1" noAdjustHandles="1" noChangeArrowheads="1" noChangeShapeType="1" noTextEdit="1"/>
              </p:cNvSpPr>
              <p:nvPr/>
            </p:nvSpPr>
            <p:spPr bwMode="auto">
              <a:xfrm>
                <a:off x="1981201" y="2129179"/>
                <a:ext cx="8291513" cy="1232457"/>
              </a:xfrm>
              <a:prstGeom prst="rect">
                <a:avLst/>
              </a:prstGeom>
              <a:blipFill>
                <a:blip r:embed="rId4"/>
                <a:stretch>
                  <a:fillRect l="-587" b="-6311"/>
                </a:stretch>
              </a:blipFill>
              <a:ln w="25400" cap="flat" cmpd="sng" algn="ctr">
                <a:solidFill>
                  <a:srgbClr val="8B90BE"/>
                </a:solidFill>
                <a:prstDash val="solid"/>
                <a:miter lim="800000"/>
                <a:headEnd/>
                <a:tailEnd/>
              </a:ln>
            </p:spPr>
            <p:txBody>
              <a:bodyPr/>
              <a:lstStyle/>
              <a:p>
                <a:r>
                  <a:rPr lang="ja-JP" altLang="en-US">
                    <a:noFill/>
                  </a:rPr>
                  <a:t> </a:t>
                </a:r>
              </a:p>
            </p:txBody>
          </p:sp>
        </mc:Fallback>
      </mc:AlternateContent>
      <p:sp>
        <p:nvSpPr>
          <p:cNvPr id="7" name="テキスト ボックス 6"/>
          <p:cNvSpPr txBox="1"/>
          <p:nvPr/>
        </p:nvSpPr>
        <p:spPr>
          <a:xfrm>
            <a:off x="2155687" y="1884884"/>
            <a:ext cx="2117887" cy="400110"/>
          </a:xfrm>
          <a:prstGeom prst="rect">
            <a:avLst/>
          </a:prstGeom>
          <a:solidFill>
            <a:schemeClr val="bg1"/>
          </a:solidFill>
        </p:spPr>
        <p:txBody>
          <a:bodyPr wrap="none" rtlCol="0">
            <a:spAutoFit/>
          </a:bodyPr>
          <a:lstStyle/>
          <a:p>
            <a:r>
              <a:rPr lang="ja-JP" altLang="en-US" sz="2000" dirty="0">
                <a:solidFill>
                  <a:srgbClr val="45A1CF"/>
                </a:solidFill>
              </a:rPr>
              <a:t>ハッシュ値の計算</a:t>
            </a:r>
          </a:p>
        </p:txBody>
      </p:sp>
      <mc:AlternateContent xmlns:mc="http://schemas.openxmlformats.org/markup-compatibility/2006" xmlns:a14="http://schemas.microsoft.com/office/drawing/2010/main">
        <mc:Choice Requires="a14">
          <p:sp>
            <p:nvSpPr>
              <p:cNvPr id="10" name="テキスト ボックス 9"/>
              <p:cNvSpPr txBox="1"/>
              <p:nvPr/>
            </p:nvSpPr>
            <p:spPr>
              <a:xfrm>
                <a:off x="2075105" y="4992999"/>
                <a:ext cx="1327426" cy="369332"/>
              </a:xfrm>
              <a:prstGeom prst="rect">
                <a:avLst/>
              </a:prstGeom>
              <a:noFill/>
            </p:spPr>
            <p:txBody>
              <a:bodyPr wrap="square" rtlCol="0">
                <a:spAutoFit/>
              </a:bodyPr>
              <a:lstStyle/>
              <a:p>
                <a:r>
                  <a:rPr lang="ja-JP" altLang="en-US" dirty="0">
                    <a:latin typeface="+mn-ea"/>
                  </a:rPr>
                  <a:t>ベクトル </a:t>
                </a:r>
                <a14:m>
                  <m:oMath xmlns:m="http://schemas.openxmlformats.org/officeDocument/2006/math">
                    <m:r>
                      <a:rPr lang="en-US" altLang="ja-JP" i="1">
                        <a:latin typeface="Cambria Math" panose="02040503050406030204" pitchFamily="18" charset="0"/>
                      </a:rPr>
                      <m:t>𝑥</m:t>
                    </m:r>
                  </m:oMath>
                </a14:m>
                <a:endParaRPr lang="en-US" altLang="ja-JP"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075105" y="4992999"/>
                <a:ext cx="1327426" cy="369332"/>
              </a:xfrm>
              <a:prstGeom prst="rect">
                <a:avLst/>
              </a:prstGeom>
              <a:blipFill>
                <a:blip r:embed="rId5"/>
                <a:stretch>
                  <a:fillRect l="-3670" t="-11475" b="-21311"/>
                </a:stretch>
              </a:blipFill>
            </p:spPr>
            <p:txBody>
              <a:bodyPr/>
              <a:lstStyle/>
              <a:p>
                <a:r>
                  <a:rPr lang="ja-JP" altLang="en-US">
                    <a:noFill/>
                  </a:rPr>
                  <a:t> </a:t>
                </a:r>
              </a:p>
            </p:txBody>
          </p:sp>
        </mc:Fallback>
      </mc:AlternateContent>
      <p:sp>
        <p:nvSpPr>
          <p:cNvPr id="13" name="テキスト ボックス 12"/>
          <p:cNvSpPr txBox="1"/>
          <p:nvPr/>
        </p:nvSpPr>
        <p:spPr>
          <a:xfrm>
            <a:off x="1897876" y="1511350"/>
            <a:ext cx="4761240" cy="400110"/>
          </a:xfrm>
          <a:prstGeom prst="rect">
            <a:avLst/>
          </a:prstGeom>
          <a:solidFill>
            <a:schemeClr val="bg1"/>
          </a:solidFill>
        </p:spPr>
        <p:txBody>
          <a:bodyPr wrap="none" rtlCol="0">
            <a:spAutoFit/>
          </a:bodyPr>
          <a:lstStyle/>
          <a:p>
            <a:r>
              <a:rPr lang="en-US" altLang="ja-JP" sz="2000" dirty="0">
                <a:solidFill>
                  <a:srgbClr val="007AB7"/>
                </a:solidFill>
              </a:rPr>
              <a:t>Cross-Polytope LSH </a:t>
            </a:r>
            <a:r>
              <a:rPr lang="ja-JP" altLang="en-US" sz="2000" dirty="0">
                <a:solidFill>
                  <a:srgbClr val="007AB7"/>
                </a:solidFill>
              </a:rPr>
              <a:t>のアルゴリズム</a:t>
            </a:r>
          </a:p>
        </p:txBody>
      </p:sp>
      <p:cxnSp>
        <p:nvCxnSpPr>
          <p:cNvPr id="9" name="直線矢印コネクタ 8"/>
          <p:cNvCxnSpPr>
            <a:stCxn id="10" idx="3"/>
            <a:endCxn id="33" idx="1"/>
          </p:cNvCxnSpPr>
          <p:nvPr/>
        </p:nvCxnSpPr>
        <p:spPr>
          <a:xfrm flipV="1">
            <a:off x="3402532" y="4423947"/>
            <a:ext cx="498373" cy="753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0" idx="3"/>
            <a:endCxn id="36" idx="1"/>
          </p:cNvCxnSpPr>
          <p:nvPr/>
        </p:nvCxnSpPr>
        <p:spPr>
          <a:xfrm flipV="1">
            <a:off x="3402531" y="4801115"/>
            <a:ext cx="498372" cy="376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0" idx="3"/>
            <a:endCxn id="35" idx="1"/>
          </p:cNvCxnSpPr>
          <p:nvPr/>
        </p:nvCxnSpPr>
        <p:spPr>
          <a:xfrm>
            <a:off x="3402531" y="5177665"/>
            <a:ext cx="498370" cy="595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3"/>
            <a:endCxn id="34" idx="1"/>
          </p:cNvCxnSpPr>
          <p:nvPr/>
        </p:nvCxnSpPr>
        <p:spPr>
          <a:xfrm flipV="1">
            <a:off x="3402532" y="5170447"/>
            <a:ext cx="498371"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216664" y="3916316"/>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33" name="正方形/長方形 32"/>
              <p:cNvSpPr/>
              <p:nvPr/>
            </p:nvSpPr>
            <p:spPr>
              <a:xfrm>
                <a:off x="3900905" y="4239281"/>
                <a:ext cx="6399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3900905" y="4239281"/>
                <a:ext cx="639919" cy="369332"/>
              </a:xfrm>
              <a:prstGeom prst="rect">
                <a:avLst/>
              </a:prstGeom>
              <a:blipFill>
                <a:blip r:embed="rId6"/>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3900903" y="4985780"/>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3900903" y="4985780"/>
                <a:ext cx="645241" cy="369332"/>
              </a:xfrm>
              <a:prstGeom prst="rect">
                <a:avLst/>
              </a:prstGeom>
              <a:blipFill>
                <a:blip r:embed="rId7"/>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3900901" y="5588975"/>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3900901" y="5588975"/>
                <a:ext cx="643318" cy="369332"/>
              </a:xfrm>
              <a:prstGeom prst="rect">
                <a:avLst/>
              </a:prstGeom>
              <a:blipFill>
                <a:blip r:embed="rId8"/>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3900904" y="4616448"/>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3900904" y="4616448"/>
                <a:ext cx="645241" cy="369332"/>
              </a:xfrm>
              <a:prstGeom prst="rect">
                <a:avLst/>
              </a:prstGeom>
              <a:blipFill>
                <a:blip r:embed="rId9"/>
                <a:stretch>
                  <a:fillRect b="-1639"/>
                </a:stretch>
              </a:blipFill>
            </p:spPr>
            <p:txBody>
              <a:bodyPr/>
              <a:lstStyle/>
              <a:p>
                <a:r>
                  <a:rPr lang="ja-JP" altLang="en-US">
                    <a:noFill/>
                  </a:rPr>
                  <a:t> </a:t>
                </a:r>
              </a:p>
            </p:txBody>
          </p:sp>
        </mc:Fallback>
      </mc:AlternateContent>
      <p:sp>
        <p:nvSpPr>
          <p:cNvPr id="42" name="テキスト ボックス 41"/>
          <p:cNvSpPr txBox="1"/>
          <p:nvPr/>
        </p:nvSpPr>
        <p:spPr>
          <a:xfrm>
            <a:off x="4041451" y="5336610"/>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43" name="直線矢印コネクタ 42"/>
          <p:cNvCxnSpPr>
            <a:stCxn id="33" idx="3"/>
            <a:endCxn id="47" idx="1"/>
          </p:cNvCxnSpPr>
          <p:nvPr/>
        </p:nvCxnSpPr>
        <p:spPr>
          <a:xfrm>
            <a:off x="4540823" y="4423947"/>
            <a:ext cx="498652" cy="4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正方形/長方形 46"/>
              <p:cNvSpPr/>
              <p:nvPr/>
            </p:nvSpPr>
            <p:spPr>
              <a:xfrm>
                <a:off x="5039476" y="4243779"/>
                <a:ext cx="964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5039476" y="4243779"/>
                <a:ext cx="964495" cy="369332"/>
              </a:xfrm>
              <a:prstGeom prst="rect">
                <a:avLst/>
              </a:prstGeom>
              <a:blipFill>
                <a:blip r:embed="rId10"/>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p:cNvSpPr/>
              <p:nvPr/>
            </p:nvSpPr>
            <p:spPr>
              <a:xfrm>
                <a:off x="5039475" y="4618017"/>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5039475" y="4618017"/>
                <a:ext cx="969816" cy="369332"/>
              </a:xfrm>
              <a:prstGeom prst="rect">
                <a:avLst/>
              </a:prstGeom>
              <a:blipFill>
                <a:blip r:embed="rId11"/>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5039475" y="4982932"/>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50" name="正方形/長方形 49"/>
              <p:cNvSpPr>
                <a:spLocks noRot="1" noChangeAspect="1" noMove="1" noResize="1" noEditPoints="1" noAdjustHandles="1" noChangeArrowheads="1" noChangeShapeType="1" noTextEdit="1"/>
              </p:cNvSpPr>
              <p:nvPr/>
            </p:nvSpPr>
            <p:spPr>
              <a:xfrm>
                <a:off x="5039475" y="4982932"/>
                <a:ext cx="969816" cy="369332"/>
              </a:xfrm>
              <a:prstGeom prst="rect">
                <a:avLst/>
              </a:prstGeom>
              <a:blipFill>
                <a:blip r:embed="rId12"/>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p:cNvSpPr/>
              <p:nvPr/>
            </p:nvSpPr>
            <p:spPr>
              <a:xfrm>
                <a:off x="5039476" y="5588975"/>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51" name="正方形/長方形 50"/>
              <p:cNvSpPr>
                <a:spLocks noRot="1" noChangeAspect="1" noMove="1" noResize="1" noEditPoints="1" noAdjustHandles="1" noChangeArrowheads="1" noChangeShapeType="1" noTextEdit="1"/>
              </p:cNvSpPr>
              <p:nvPr/>
            </p:nvSpPr>
            <p:spPr>
              <a:xfrm>
                <a:off x="5039476" y="5588975"/>
                <a:ext cx="967893" cy="369332"/>
              </a:xfrm>
              <a:prstGeom prst="rect">
                <a:avLst/>
              </a:prstGeom>
              <a:blipFill>
                <a:blip r:embed="rId13"/>
                <a:stretch>
                  <a:fillRect b="-16667"/>
                </a:stretch>
              </a:blipFill>
            </p:spPr>
            <p:txBody>
              <a:bodyPr/>
              <a:lstStyle/>
              <a:p>
                <a:r>
                  <a:rPr lang="ja-JP" altLang="en-US">
                    <a:noFill/>
                  </a:rPr>
                  <a:t> </a:t>
                </a:r>
              </a:p>
            </p:txBody>
          </p:sp>
        </mc:Fallback>
      </mc:AlternateContent>
      <p:cxnSp>
        <p:nvCxnSpPr>
          <p:cNvPr id="52" name="直線矢印コネクタ 51"/>
          <p:cNvCxnSpPr>
            <a:stCxn id="36" idx="3"/>
            <a:endCxn id="49" idx="1"/>
          </p:cNvCxnSpPr>
          <p:nvPr/>
        </p:nvCxnSpPr>
        <p:spPr>
          <a:xfrm>
            <a:off x="4546145" y="4801115"/>
            <a:ext cx="493331" cy="1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34" idx="3"/>
            <a:endCxn id="50" idx="1"/>
          </p:cNvCxnSpPr>
          <p:nvPr/>
        </p:nvCxnSpPr>
        <p:spPr>
          <a:xfrm flipV="1">
            <a:off x="4546143" y="5167598"/>
            <a:ext cx="493332" cy="2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35" idx="3"/>
            <a:endCxn id="51" idx="1"/>
          </p:cNvCxnSpPr>
          <p:nvPr/>
        </p:nvCxnSpPr>
        <p:spPr>
          <a:xfrm>
            <a:off x="4544219" y="5773641"/>
            <a:ext cx="4952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384948" y="3916316"/>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63" name="テキスト ボックス 62"/>
              <p:cNvSpPr txBox="1"/>
              <p:nvPr/>
            </p:nvSpPr>
            <p:spPr>
              <a:xfrm>
                <a:off x="8919959" y="4998879"/>
                <a:ext cx="1327426" cy="369332"/>
              </a:xfrm>
              <a:prstGeom prst="rect">
                <a:avLst/>
              </a:prstGeom>
              <a:noFill/>
            </p:spPr>
            <p:txBody>
              <a:bodyPr wrap="square" rtlCol="0">
                <a:spAutoFit/>
              </a:bodyPr>
              <a:lstStyle/>
              <a:p>
                <a:r>
                  <a:rPr lang="ja-JP" altLang="en-US" dirty="0"/>
                  <a:t>ベクトル </a:t>
                </a:r>
                <a14:m>
                  <m:oMath xmlns:m="http://schemas.openxmlformats.org/officeDocument/2006/math">
                    <m:r>
                      <a:rPr lang="en-US" altLang="ja-JP" i="1">
                        <a:latin typeface="Cambria Math" panose="02040503050406030204" pitchFamily="18" charset="0"/>
                      </a:rPr>
                      <m:t>𝑦</m:t>
                    </m:r>
                  </m:oMath>
                </a14:m>
                <a:endParaRPr lang="en-US" altLang="ja-JP" dirty="0"/>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8919959" y="4998879"/>
                <a:ext cx="1327426" cy="369332"/>
              </a:xfrm>
              <a:prstGeom prst="rect">
                <a:avLst/>
              </a:prstGeom>
              <a:blipFill>
                <a:blip r:embed="rId14"/>
                <a:stretch>
                  <a:fillRect l="-3670" t="-11475" b="-21311"/>
                </a:stretch>
              </a:blipFill>
            </p:spPr>
            <p:txBody>
              <a:bodyPr/>
              <a:lstStyle/>
              <a:p>
                <a:r>
                  <a:rPr lang="ja-JP" altLang="en-US">
                    <a:noFill/>
                  </a:rPr>
                  <a:t> </a:t>
                </a:r>
              </a:p>
            </p:txBody>
          </p:sp>
        </mc:Fallback>
      </mc:AlternateContent>
      <p:cxnSp>
        <p:nvCxnSpPr>
          <p:cNvPr id="65" name="直線矢印コネクタ 64"/>
          <p:cNvCxnSpPr>
            <a:stCxn id="63" idx="1"/>
            <a:endCxn id="70" idx="3"/>
          </p:cNvCxnSpPr>
          <p:nvPr/>
        </p:nvCxnSpPr>
        <p:spPr>
          <a:xfrm flipH="1" flipV="1">
            <a:off x="8367181" y="4430305"/>
            <a:ext cx="552778" cy="753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63" idx="1"/>
            <a:endCxn id="73" idx="3"/>
          </p:cNvCxnSpPr>
          <p:nvPr/>
        </p:nvCxnSpPr>
        <p:spPr>
          <a:xfrm flipH="1" flipV="1">
            <a:off x="8372501" y="4807473"/>
            <a:ext cx="547458" cy="376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63" idx="1"/>
            <a:endCxn id="72" idx="3"/>
          </p:cNvCxnSpPr>
          <p:nvPr/>
        </p:nvCxnSpPr>
        <p:spPr>
          <a:xfrm flipH="1">
            <a:off x="8370577" y="5183545"/>
            <a:ext cx="549383" cy="596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63" idx="1"/>
            <a:endCxn id="71" idx="3"/>
          </p:cNvCxnSpPr>
          <p:nvPr/>
        </p:nvCxnSpPr>
        <p:spPr>
          <a:xfrm flipH="1" flipV="1">
            <a:off x="8372501" y="5176805"/>
            <a:ext cx="547459" cy="6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8179335" y="3908257"/>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70" name="正方形/長方形 69"/>
              <p:cNvSpPr/>
              <p:nvPr/>
            </p:nvSpPr>
            <p:spPr>
              <a:xfrm>
                <a:off x="7723863" y="4245639"/>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70" name="正方形/長方形 69"/>
              <p:cNvSpPr>
                <a:spLocks noRot="1" noChangeAspect="1" noMove="1" noResize="1" noEditPoints="1" noAdjustHandles="1" noChangeArrowheads="1" noChangeShapeType="1" noTextEdit="1"/>
              </p:cNvSpPr>
              <p:nvPr/>
            </p:nvSpPr>
            <p:spPr>
              <a:xfrm>
                <a:off x="7723863" y="4245639"/>
                <a:ext cx="643318" cy="369332"/>
              </a:xfrm>
              <a:prstGeom prst="rect">
                <a:avLst/>
              </a:prstGeom>
              <a:blipFill>
                <a:blip r:embed="rId15"/>
                <a:stretch>
                  <a:fillRect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p:cNvSpPr/>
              <p:nvPr/>
            </p:nvSpPr>
            <p:spPr>
              <a:xfrm>
                <a:off x="7723862" y="4992138"/>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71" name="正方形/長方形 70"/>
              <p:cNvSpPr>
                <a:spLocks noRot="1" noChangeAspect="1" noMove="1" noResize="1" noEditPoints="1" noAdjustHandles="1" noChangeArrowheads="1" noChangeShapeType="1" noTextEdit="1"/>
              </p:cNvSpPr>
              <p:nvPr/>
            </p:nvSpPr>
            <p:spPr>
              <a:xfrm>
                <a:off x="7723862" y="4992138"/>
                <a:ext cx="648639" cy="369332"/>
              </a:xfrm>
              <a:prstGeom prst="rect">
                <a:avLst/>
              </a:prstGeom>
              <a:blipFill>
                <a:blip r:embed="rId16"/>
                <a:stretch>
                  <a:fillRect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正方形/長方形 71"/>
              <p:cNvSpPr/>
              <p:nvPr/>
            </p:nvSpPr>
            <p:spPr>
              <a:xfrm>
                <a:off x="7723860" y="5595333"/>
                <a:ext cx="6467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72" name="正方形/長方形 71"/>
              <p:cNvSpPr>
                <a:spLocks noRot="1" noChangeAspect="1" noMove="1" noResize="1" noEditPoints="1" noAdjustHandles="1" noChangeArrowheads="1" noChangeShapeType="1" noTextEdit="1"/>
              </p:cNvSpPr>
              <p:nvPr/>
            </p:nvSpPr>
            <p:spPr>
              <a:xfrm>
                <a:off x="7723860" y="5595333"/>
                <a:ext cx="646716" cy="369332"/>
              </a:xfrm>
              <a:prstGeom prst="rect">
                <a:avLst/>
              </a:prstGeom>
              <a:blipFill>
                <a:blip r:embed="rId17"/>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正方形/長方形 72"/>
              <p:cNvSpPr/>
              <p:nvPr/>
            </p:nvSpPr>
            <p:spPr>
              <a:xfrm>
                <a:off x="7723863" y="4622806"/>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73" name="正方形/長方形 72"/>
              <p:cNvSpPr>
                <a:spLocks noRot="1" noChangeAspect="1" noMove="1" noResize="1" noEditPoints="1" noAdjustHandles="1" noChangeArrowheads="1" noChangeShapeType="1" noTextEdit="1"/>
              </p:cNvSpPr>
              <p:nvPr/>
            </p:nvSpPr>
            <p:spPr>
              <a:xfrm>
                <a:off x="7723863" y="4622806"/>
                <a:ext cx="648639" cy="369332"/>
              </a:xfrm>
              <a:prstGeom prst="rect">
                <a:avLst/>
              </a:prstGeom>
              <a:blipFill>
                <a:blip r:embed="rId18"/>
                <a:stretch>
                  <a:fillRect b="-9836"/>
                </a:stretch>
              </a:blipFill>
            </p:spPr>
            <p:txBody>
              <a:bodyPr/>
              <a:lstStyle/>
              <a:p>
                <a:r>
                  <a:rPr lang="ja-JP" altLang="en-US">
                    <a:noFill/>
                  </a:rPr>
                  <a:t> </a:t>
                </a:r>
              </a:p>
            </p:txBody>
          </p:sp>
        </mc:Fallback>
      </mc:AlternateContent>
      <p:sp>
        <p:nvSpPr>
          <p:cNvPr id="74" name="テキスト ボックス 73"/>
          <p:cNvSpPr txBox="1"/>
          <p:nvPr/>
        </p:nvSpPr>
        <p:spPr>
          <a:xfrm>
            <a:off x="7864410" y="5342968"/>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75" name="直線矢印コネクタ 74"/>
          <p:cNvCxnSpPr>
            <a:stCxn id="70" idx="1"/>
            <a:endCxn id="76" idx="3"/>
          </p:cNvCxnSpPr>
          <p:nvPr/>
        </p:nvCxnSpPr>
        <p:spPr>
          <a:xfrm flipH="1">
            <a:off x="7170469" y="4430306"/>
            <a:ext cx="553395" cy="6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正方形/長方形 75"/>
              <p:cNvSpPr/>
              <p:nvPr/>
            </p:nvSpPr>
            <p:spPr>
              <a:xfrm>
                <a:off x="6202576" y="4252614"/>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76" name="正方形/長方形 75"/>
              <p:cNvSpPr>
                <a:spLocks noRot="1" noChangeAspect="1" noMove="1" noResize="1" noEditPoints="1" noAdjustHandles="1" noChangeArrowheads="1" noChangeShapeType="1" noTextEdit="1"/>
              </p:cNvSpPr>
              <p:nvPr/>
            </p:nvSpPr>
            <p:spPr>
              <a:xfrm>
                <a:off x="6202576" y="4252614"/>
                <a:ext cx="967893" cy="369332"/>
              </a:xfrm>
              <a:prstGeom prst="rect">
                <a:avLst/>
              </a:prstGeom>
              <a:blipFill>
                <a:blip r:embed="rId19"/>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p:cNvSpPr/>
              <p:nvPr/>
            </p:nvSpPr>
            <p:spPr>
              <a:xfrm>
                <a:off x="6202576" y="4626852"/>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77" name="正方形/長方形 76"/>
              <p:cNvSpPr>
                <a:spLocks noRot="1" noChangeAspect="1" noMove="1" noResize="1" noEditPoints="1" noAdjustHandles="1" noChangeArrowheads="1" noChangeShapeType="1" noTextEdit="1"/>
              </p:cNvSpPr>
              <p:nvPr/>
            </p:nvSpPr>
            <p:spPr>
              <a:xfrm>
                <a:off x="6202576" y="4626852"/>
                <a:ext cx="973215" cy="369332"/>
              </a:xfrm>
              <a:prstGeom prst="rect">
                <a:avLst/>
              </a:prstGeom>
              <a:blipFill>
                <a:blip r:embed="rId20"/>
                <a:stretch>
                  <a:fillRect b="-14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正方形/長方形 77"/>
              <p:cNvSpPr/>
              <p:nvPr/>
            </p:nvSpPr>
            <p:spPr>
              <a:xfrm>
                <a:off x="6202576" y="4991767"/>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78" name="正方形/長方形 77"/>
              <p:cNvSpPr>
                <a:spLocks noRot="1" noChangeAspect="1" noMove="1" noResize="1" noEditPoints="1" noAdjustHandles="1" noChangeArrowheads="1" noChangeShapeType="1" noTextEdit="1"/>
              </p:cNvSpPr>
              <p:nvPr/>
            </p:nvSpPr>
            <p:spPr>
              <a:xfrm>
                <a:off x="6202576" y="4991767"/>
                <a:ext cx="973215" cy="369332"/>
              </a:xfrm>
              <a:prstGeom prst="rect">
                <a:avLst/>
              </a:prstGeom>
              <a:blipFill>
                <a:blip r:embed="rId21"/>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正方形/長方形 78"/>
              <p:cNvSpPr/>
              <p:nvPr/>
            </p:nvSpPr>
            <p:spPr>
              <a:xfrm>
                <a:off x="6202575" y="5597810"/>
                <a:ext cx="971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6202575" y="5597810"/>
                <a:ext cx="971292" cy="369332"/>
              </a:xfrm>
              <a:prstGeom prst="rect">
                <a:avLst/>
              </a:prstGeom>
              <a:blipFill>
                <a:blip r:embed="rId22"/>
                <a:stretch>
                  <a:fillRect b="-16393"/>
                </a:stretch>
              </a:blipFill>
            </p:spPr>
            <p:txBody>
              <a:bodyPr/>
              <a:lstStyle/>
              <a:p>
                <a:r>
                  <a:rPr lang="ja-JP" altLang="en-US">
                    <a:noFill/>
                  </a:rPr>
                  <a:t> </a:t>
                </a:r>
              </a:p>
            </p:txBody>
          </p:sp>
        </mc:Fallback>
      </mc:AlternateContent>
      <p:cxnSp>
        <p:nvCxnSpPr>
          <p:cNvPr id="80" name="直線矢印コネクタ 79"/>
          <p:cNvCxnSpPr>
            <a:stCxn id="73" idx="1"/>
            <a:endCxn id="77" idx="3"/>
          </p:cNvCxnSpPr>
          <p:nvPr/>
        </p:nvCxnSpPr>
        <p:spPr>
          <a:xfrm flipH="1">
            <a:off x="7175790" y="4807472"/>
            <a:ext cx="548072" cy="4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71" idx="1"/>
            <a:endCxn id="78" idx="3"/>
          </p:cNvCxnSpPr>
          <p:nvPr/>
        </p:nvCxnSpPr>
        <p:spPr>
          <a:xfrm flipH="1" flipV="1">
            <a:off x="7175791" y="5176434"/>
            <a:ext cx="548071" cy="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72" idx="1"/>
            <a:endCxn id="79" idx="3"/>
          </p:cNvCxnSpPr>
          <p:nvPr/>
        </p:nvCxnSpPr>
        <p:spPr>
          <a:xfrm flipH="1">
            <a:off x="7173868" y="5780000"/>
            <a:ext cx="549993" cy="2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6983351" y="3902560"/>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123" name="テキスト ボックス 122"/>
              <p:cNvSpPr txBox="1"/>
              <p:nvPr/>
            </p:nvSpPr>
            <p:spPr>
              <a:xfrm>
                <a:off x="5854535" y="4184899"/>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123" name="テキスト ボックス 122"/>
              <p:cNvSpPr txBox="1">
                <a:spLocks noRot="1" noChangeAspect="1" noMove="1" noResize="1" noEditPoints="1" noAdjustHandles="1" noChangeArrowheads="1" noChangeShapeType="1" noTextEdit="1"/>
              </p:cNvSpPr>
              <p:nvPr/>
            </p:nvSpPr>
            <p:spPr>
              <a:xfrm>
                <a:off x="5854535" y="4184899"/>
                <a:ext cx="516488" cy="461665"/>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4" name="テキスト ボックス 123"/>
              <p:cNvSpPr txBox="1"/>
              <p:nvPr/>
            </p:nvSpPr>
            <p:spPr>
              <a:xfrm>
                <a:off x="5862540" y="4574469"/>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124" name="テキスト ボックス 123"/>
              <p:cNvSpPr txBox="1">
                <a:spLocks noRot="1" noChangeAspect="1" noMove="1" noResize="1" noEditPoints="1" noAdjustHandles="1" noChangeArrowheads="1" noChangeShapeType="1" noTextEdit="1"/>
              </p:cNvSpPr>
              <p:nvPr/>
            </p:nvSpPr>
            <p:spPr>
              <a:xfrm>
                <a:off x="5862540" y="4574469"/>
                <a:ext cx="516488" cy="461665"/>
              </a:xfrm>
              <a:prstGeom prst="rect">
                <a:avLst/>
              </a:prstGeom>
              <a:blipFill>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5" name="テキスト ボックス 124"/>
              <p:cNvSpPr txBox="1"/>
              <p:nvPr/>
            </p:nvSpPr>
            <p:spPr>
              <a:xfrm>
                <a:off x="5866895" y="4934171"/>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b="1" i="1">
                          <a:solidFill>
                            <a:srgbClr val="208DC3"/>
                          </a:solidFill>
                          <a:latin typeface="Cambria Math" panose="02040503050406030204" pitchFamily="18" charset="0"/>
                        </a:rPr>
                        <m:t>≠</m:t>
                      </m:r>
                    </m:oMath>
                  </m:oMathPara>
                </a14:m>
                <a:endParaRPr lang="ja-JP" altLang="en-US" sz="2400" b="1" dirty="0">
                  <a:solidFill>
                    <a:srgbClr val="208DC3"/>
                  </a:solidFill>
                </a:endParaRPr>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5866895" y="4934171"/>
                <a:ext cx="516488" cy="461665"/>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6" name="テキスト ボックス 125"/>
              <p:cNvSpPr txBox="1"/>
              <p:nvPr/>
            </p:nvSpPr>
            <p:spPr>
              <a:xfrm>
                <a:off x="5872404" y="5551100"/>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b="1" i="1">
                          <a:solidFill>
                            <a:srgbClr val="208DC3"/>
                          </a:solidFill>
                          <a:latin typeface="Cambria Math" panose="02040503050406030204" pitchFamily="18" charset="0"/>
                        </a:rPr>
                        <m:t>≠</m:t>
                      </m:r>
                    </m:oMath>
                  </m:oMathPara>
                </a14:m>
                <a:endParaRPr lang="ja-JP" altLang="en-US" sz="2400" b="1" dirty="0">
                  <a:solidFill>
                    <a:srgbClr val="D04255"/>
                  </a:solidFill>
                </a:endParaRPr>
              </a:p>
            </p:txBody>
          </p:sp>
        </mc:Choice>
        <mc:Fallback xmlns="">
          <p:sp>
            <p:nvSpPr>
              <p:cNvPr id="126" name="テキスト ボックス 125"/>
              <p:cNvSpPr txBox="1">
                <a:spLocks noRot="1" noChangeAspect="1" noMove="1" noResize="1" noEditPoints="1" noAdjustHandles="1" noChangeArrowheads="1" noChangeShapeType="1" noTextEdit="1"/>
              </p:cNvSpPr>
              <p:nvPr/>
            </p:nvSpPr>
            <p:spPr>
              <a:xfrm>
                <a:off x="5872404" y="5551100"/>
                <a:ext cx="516488" cy="461665"/>
              </a:xfrm>
              <a:prstGeom prst="rect">
                <a:avLst/>
              </a:prstGeom>
              <a:blipFill>
                <a:blip r:embed="rId26"/>
                <a:stretch>
                  <a:fillRect/>
                </a:stretch>
              </a:blipFill>
            </p:spPr>
            <p:txBody>
              <a:bodyPr/>
              <a:lstStyle/>
              <a:p>
                <a:r>
                  <a:rPr lang="ja-JP" altLang="en-US">
                    <a:noFill/>
                  </a:rPr>
                  <a:t> </a:t>
                </a:r>
              </a:p>
            </p:txBody>
          </p:sp>
        </mc:Fallback>
      </mc:AlternateContent>
      <p:sp>
        <p:nvSpPr>
          <p:cNvPr id="127" name="テキスト ボックス 126"/>
          <p:cNvSpPr txBox="1"/>
          <p:nvPr/>
        </p:nvSpPr>
        <p:spPr>
          <a:xfrm>
            <a:off x="5309807" y="5334698"/>
            <a:ext cx="461665" cy="323165"/>
          </a:xfrm>
          <a:prstGeom prst="rect">
            <a:avLst/>
          </a:prstGeom>
          <a:noFill/>
        </p:spPr>
        <p:txBody>
          <a:bodyPr vert="eaVert" wrap="none" rtlCol="0">
            <a:spAutoFit/>
          </a:bodyPr>
          <a:lstStyle/>
          <a:p>
            <a:r>
              <a:rPr lang="en-US" altLang="ja-JP" dirty="0"/>
              <a:t>…</a:t>
            </a:r>
            <a:endParaRPr lang="ja-JP" altLang="en-US" dirty="0"/>
          </a:p>
        </p:txBody>
      </p:sp>
      <p:sp>
        <p:nvSpPr>
          <p:cNvPr id="128" name="テキスト ボックス 127"/>
          <p:cNvSpPr txBox="1"/>
          <p:nvPr/>
        </p:nvSpPr>
        <p:spPr>
          <a:xfrm>
            <a:off x="6461909" y="5334698"/>
            <a:ext cx="461665" cy="323165"/>
          </a:xfrm>
          <a:prstGeom prst="rect">
            <a:avLst/>
          </a:prstGeom>
          <a:noFill/>
        </p:spPr>
        <p:txBody>
          <a:bodyPr vert="eaVert" wrap="none" rtlCol="0">
            <a:spAutoFit/>
          </a:bodyPr>
          <a:lstStyle/>
          <a:p>
            <a:r>
              <a:rPr lang="en-US" altLang="ja-JP" dirty="0"/>
              <a:t>…</a:t>
            </a:r>
            <a:endParaRPr lang="ja-JP" altLang="en-US" dirty="0"/>
          </a:p>
        </p:txBody>
      </p:sp>
      <p:sp>
        <p:nvSpPr>
          <p:cNvPr id="131" name="テキスト ボックス 130"/>
          <p:cNvSpPr txBox="1"/>
          <p:nvPr/>
        </p:nvSpPr>
        <p:spPr>
          <a:xfrm>
            <a:off x="5976412" y="5319943"/>
            <a:ext cx="461665" cy="323165"/>
          </a:xfrm>
          <a:prstGeom prst="rect">
            <a:avLst/>
          </a:prstGeom>
          <a:noFill/>
        </p:spPr>
        <p:txBody>
          <a:bodyPr vert="eaVert" wrap="none" rtlCol="0">
            <a:spAutoFit/>
          </a:bodyPr>
          <a:lstStyle/>
          <a:p>
            <a:r>
              <a:rPr lang="en-US" altLang="ja-JP" dirty="0"/>
              <a:t>…</a:t>
            </a:r>
            <a:endParaRPr lang="ja-JP" altLang="en-US" dirty="0"/>
          </a:p>
        </p:txBody>
      </p:sp>
      <p:sp>
        <p:nvSpPr>
          <p:cNvPr id="132" name="右矢印 131"/>
          <p:cNvSpPr/>
          <p:nvPr/>
        </p:nvSpPr>
        <p:spPr>
          <a:xfrm rot="5400000">
            <a:off x="5974007" y="5348562"/>
            <a:ext cx="275918" cy="16043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latin typeface="+mn-ea"/>
            </a:endParaRPr>
          </a:p>
        </p:txBody>
      </p:sp>
      <mc:AlternateContent xmlns:mc="http://schemas.openxmlformats.org/markup-compatibility/2006" xmlns:a14="http://schemas.microsoft.com/office/drawing/2010/main">
        <mc:Choice Requires="a14">
          <p:sp>
            <p:nvSpPr>
              <p:cNvPr id="133" name="テキスト ボックス 132"/>
              <p:cNvSpPr txBox="1"/>
              <p:nvPr/>
            </p:nvSpPr>
            <p:spPr>
              <a:xfrm>
                <a:off x="4227615" y="6281900"/>
                <a:ext cx="3938642" cy="369332"/>
              </a:xfrm>
              <a:prstGeom prst="rect">
                <a:avLst/>
              </a:prstGeom>
              <a:noFill/>
            </p:spPr>
            <p:txBody>
              <a:bodyPr wrap="none" rtlCol="0">
                <a:spAutoFit/>
              </a:bodyPr>
              <a:lstStyle/>
              <a:p>
                <a:r>
                  <a:rPr lang="ja-JP" altLang="en-US" kern="0" dirty="0"/>
                  <a:t>ベクトル </a:t>
                </a:r>
                <a14:m>
                  <m:oMath xmlns:m="http://schemas.openxmlformats.org/officeDocument/2006/math">
                    <m:r>
                      <a:rPr lang="en-US" altLang="ja-JP" i="1" kern="0">
                        <a:latin typeface="Cambria Math" panose="02040503050406030204" pitchFamily="18" charset="0"/>
                      </a:rPr>
                      <m:t>𝑥</m:t>
                    </m:r>
                    <m:r>
                      <a:rPr lang="en-US" altLang="ja-JP" i="1" kern="0">
                        <a:latin typeface="Cambria Math" panose="02040503050406030204" pitchFamily="18" charset="0"/>
                      </a:rPr>
                      <m:t>,</m:t>
                    </m:r>
                    <m:r>
                      <a:rPr lang="en-US" altLang="ja-JP" i="1" kern="0">
                        <a:latin typeface="Cambria Math" panose="02040503050406030204" pitchFamily="18" charset="0"/>
                      </a:rPr>
                      <m:t>𝑦</m:t>
                    </m:r>
                  </m:oMath>
                </a14:m>
                <a:r>
                  <a:rPr lang="en-US" altLang="ja-JP" kern="0" dirty="0"/>
                  <a:t> </a:t>
                </a:r>
                <a:r>
                  <a:rPr lang="ja-JP" altLang="en-US" kern="0" dirty="0"/>
                  <a:t>は</a:t>
                </a:r>
                <a:r>
                  <a:rPr lang="ja-JP" altLang="en-US" dirty="0">
                    <a:solidFill>
                      <a:srgbClr val="208DC3"/>
                    </a:solidFill>
                  </a:rPr>
                  <a:t>異なる</a:t>
                </a:r>
                <a:r>
                  <a:rPr lang="ja-JP" altLang="en-US" dirty="0"/>
                  <a:t>クラスタに分類</a:t>
                </a:r>
              </a:p>
            </p:txBody>
          </p:sp>
        </mc:Choice>
        <mc:Fallback xmlns="">
          <p:sp>
            <p:nvSpPr>
              <p:cNvPr id="133" name="テキスト ボックス 132"/>
              <p:cNvSpPr txBox="1">
                <a:spLocks noRot="1" noChangeAspect="1" noMove="1" noResize="1" noEditPoints="1" noAdjustHandles="1" noChangeArrowheads="1" noChangeShapeType="1" noTextEdit="1"/>
              </p:cNvSpPr>
              <p:nvPr/>
            </p:nvSpPr>
            <p:spPr>
              <a:xfrm>
                <a:off x="4227615" y="6281900"/>
                <a:ext cx="3938642" cy="369332"/>
              </a:xfrm>
              <a:prstGeom prst="rect">
                <a:avLst/>
              </a:prstGeom>
              <a:blipFill>
                <a:blip r:embed="rId27"/>
                <a:stretch>
                  <a:fillRect l="-1393" t="-11475" r="-774" b="-21311"/>
                </a:stretch>
              </a:blipFill>
            </p:spPr>
            <p:txBody>
              <a:bodyPr/>
              <a:lstStyle/>
              <a:p>
                <a:r>
                  <a:rPr lang="ja-JP" altLang="en-US">
                    <a:noFill/>
                  </a:rPr>
                  <a:t> </a:t>
                </a:r>
              </a:p>
            </p:txBody>
          </p:sp>
        </mc:Fallback>
      </mc:AlternateContent>
      <p:sp>
        <p:nvSpPr>
          <p:cNvPr id="134" name="テキスト ボックス 133"/>
          <p:cNvSpPr txBox="1"/>
          <p:nvPr/>
        </p:nvSpPr>
        <p:spPr>
          <a:xfrm>
            <a:off x="5672583" y="3908257"/>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γ</a:t>
            </a:r>
            <a:endParaRPr lang="ja-JP" altLang="en-US" sz="1600" dirty="0">
              <a:latin typeface="+mn-ea"/>
            </a:endParaRPr>
          </a:p>
        </p:txBody>
      </p:sp>
      <p:sp>
        <p:nvSpPr>
          <p:cNvPr id="208" name="スライド番号プレースホルダー 207">
            <a:extLst>
              <a:ext uri="{FF2B5EF4-FFF2-40B4-BE49-F238E27FC236}">
                <a16:creationId xmlns:a16="http://schemas.microsoft.com/office/drawing/2014/main" id="{D6CDEB8B-E320-541F-CBE5-C39F78123A65}"/>
              </a:ext>
            </a:extLst>
          </p:cNvPr>
          <p:cNvSpPr>
            <a:spLocks noGrp="1"/>
          </p:cNvSpPr>
          <p:nvPr>
            <p:ph type="sldNum" sz="quarter" idx="12"/>
          </p:nvPr>
        </p:nvSpPr>
        <p:spPr/>
        <p:txBody>
          <a:bodyPr/>
          <a:lstStyle/>
          <a:p>
            <a:fld id="{DDF0A04B-3F96-455C-AC58-511E5C06C175}" type="slidenum">
              <a:rPr lang="ja-JP" altLang="en-US" smtClean="0"/>
              <a:pPr/>
              <a:t>107</a:t>
            </a:fld>
            <a:endParaRPr lang="ja-JP" altLang="en-US" dirty="0"/>
          </a:p>
        </p:txBody>
      </p:sp>
    </p:spTree>
    <p:extLst>
      <p:ext uri="{BB962C8B-B14F-4D97-AF65-F5344CB8AC3E}">
        <p14:creationId xmlns:p14="http://schemas.microsoft.com/office/powerpoint/2010/main" val="41829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P spid="42" grpId="0"/>
      <p:bldP spid="47" grpId="0"/>
      <p:bldP spid="49" grpId="0"/>
      <p:bldP spid="50" grpId="0"/>
      <p:bldP spid="51" grpId="0"/>
      <p:bldP spid="62" grpId="0"/>
      <p:bldP spid="69" grpId="0"/>
      <p:bldP spid="70" grpId="0"/>
      <p:bldP spid="71" grpId="0"/>
      <p:bldP spid="72" grpId="0"/>
      <p:bldP spid="73" grpId="0"/>
      <p:bldP spid="74" grpId="0"/>
      <p:bldP spid="76" grpId="0"/>
      <p:bldP spid="77" grpId="0"/>
      <p:bldP spid="78" grpId="0"/>
      <p:bldP spid="79" grpId="0"/>
      <p:bldP spid="83" grpId="0"/>
      <p:bldP spid="123" grpId="0"/>
      <p:bldP spid="124" grpId="0"/>
      <p:bldP spid="125" grpId="0"/>
      <p:bldP spid="126" grpId="0"/>
      <p:bldP spid="127" grpId="0"/>
      <p:bldP spid="128" grpId="0"/>
      <p:bldP spid="131" grpId="0"/>
      <p:bldP spid="132" grpId="0" animBg="1"/>
      <p:bldP spid="133" grpId="0"/>
      <p:bldP spid="134" grpId="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コンテンツ プレースホルダー 2"/>
              <p:cNvSpPr txBox="1">
                <a:spLocks/>
              </p:cNvSpPr>
              <p:nvPr/>
            </p:nvSpPr>
            <p:spPr bwMode="auto">
              <a:xfrm>
                <a:off x="1761444" y="1764745"/>
                <a:ext cx="8731025" cy="2016543"/>
              </a:xfrm>
              <a:prstGeom prst="rect">
                <a:avLst/>
              </a:prstGeom>
              <a:noFill/>
              <a:ln w="25400" cap="flat" cmpd="sng" algn="ctr">
                <a:solidFill>
                  <a:srgbClr val="5D639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endParaRPr lang="en-US" altLang="ja-JP" sz="2000" kern="0" dirty="0">
                  <a:latin typeface="+mn-ea"/>
                </a:endParaRPr>
              </a:p>
              <a:p>
                <a:pPr marL="0" indent="0">
                  <a:buNone/>
                </a:pPr>
                <a:r>
                  <a:rPr lang="en-US" altLang="ja-JP" sz="2000" kern="0" dirty="0">
                    <a:latin typeface="+mn-ea"/>
                  </a:rPr>
                  <a:t>STEP γ</a:t>
                </a:r>
                <a:r>
                  <a:rPr lang="ja-JP" altLang="en-US" sz="2000" kern="0" dirty="0">
                    <a:latin typeface="+mn-ea"/>
                  </a:rPr>
                  <a:t>：</a:t>
                </a:r>
                <a14:m>
                  <m:oMath xmlns:m="http://schemas.openxmlformats.org/officeDocument/2006/math">
                    <m:r>
                      <a:rPr lang="en-US" altLang="ja-JP" sz="2000" i="1" kern="0">
                        <a:latin typeface="Cambria Math" panose="02040503050406030204" pitchFamily="18" charset="0"/>
                      </a:rPr>
                      <m:t>𝐿</m:t>
                    </m:r>
                  </m:oMath>
                </a14:m>
                <a:r>
                  <a:rPr lang="ja-JP" altLang="en-US" sz="2000" kern="0" dirty="0">
                    <a:latin typeface="+mn-ea"/>
                  </a:rPr>
                  <a:t> 種類の行列を用意し， </a:t>
                </a:r>
                <a14:m>
                  <m:oMath xmlns:m="http://schemas.openxmlformats.org/officeDocument/2006/math">
                    <m:r>
                      <a:rPr lang="en-US" altLang="ja-JP" sz="2000" i="1" kern="0">
                        <a:latin typeface="Cambria Math" panose="02040503050406030204" pitchFamily="18" charset="0"/>
                      </a:rPr>
                      <m:t>𝐿</m:t>
                    </m:r>
                  </m:oMath>
                </a14:m>
                <a:r>
                  <a:rPr lang="ja-JP" altLang="en-US" sz="2000" kern="0" dirty="0">
                    <a:latin typeface="+mn-ea"/>
                  </a:rPr>
                  <a:t> パターンのクラスタリングを実行</a:t>
                </a:r>
                <a:endParaRPr lang="en-US" altLang="ja-JP" sz="2000" kern="0" dirty="0">
                  <a:latin typeface="+mn-ea"/>
                </a:endParaRPr>
              </a:p>
            </p:txBody>
          </p:sp>
        </mc:Choice>
        <mc:Fallback xmlns="">
          <p:sp>
            <p:nvSpPr>
              <p:cNvPr id="12" name="コンテンツ プレースホルダー 2"/>
              <p:cNvSpPr txBox="1">
                <a:spLocks noRot="1" noChangeAspect="1" noMove="1" noResize="1" noEditPoints="1" noAdjustHandles="1" noChangeArrowheads="1" noChangeShapeType="1" noTextEdit="1"/>
              </p:cNvSpPr>
              <p:nvPr/>
            </p:nvSpPr>
            <p:spPr bwMode="auto">
              <a:xfrm>
                <a:off x="1761444" y="1764745"/>
                <a:ext cx="8731025" cy="2016543"/>
              </a:xfrm>
              <a:prstGeom prst="rect">
                <a:avLst/>
              </a:prstGeom>
              <a:blipFill>
                <a:blip r:embed="rId3"/>
                <a:stretch>
                  <a:fillRect l="-627" b="-3881"/>
                </a:stretch>
              </a:blipFill>
              <a:ln w="25400" cap="flat" cmpd="sng" algn="ctr">
                <a:solidFill>
                  <a:srgbClr val="5D639E"/>
                </a:solidFill>
                <a:prstDash val="solid"/>
                <a:miter lim="800000"/>
                <a:headEnd/>
                <a:tailEnd/>
              </a:ln>
            </p:spPr>
            <p:txBody>
              <a:bodyPr/>
              <a:lstStyle/>
              <a:p>
                <a:r>
                  <a:rPr lang="ja-JP" altLang="en-US">
                    <a:noFill/>
                  </a:rPr>
                  <a:t> </a:t>
                </a:r>
              </a:p>
            </p:txBody>
          </p:sp>
        </mc:Fallback>
      </mc:AlternateContent>
      <p:sp>
        <p:nvSpPr>
          <p:cNvPr id="2" name="タイトル 1"/>
          <p:cNvSpPr>
            <a:spLocks noGrp="1"/>
          </p:cNvSpPr>
          <p:nvPr>
            <p:ph type="title"/>
          </p:nvPr>
        </p:nvSpPr>
        <p:spPr>
          <a:xfrm>
            <a:off x="1688420" y="274638"/>
            <a:ext cx="8804048" cy="1143000"/>
          </a:xfrm>
        </p:spPr>
        <p:txBody>
          <a:bodyPr>
            <a:normAutofit fontScale="90000"/>
          </a:bodyPr>
          <a:lstStyle/>
          <a:p>
            <a:r>
              <a:rPr lang="en-US" altLang="ja-JP" sz="4000" dirty="0"/>
              <a:t>Cross-Polytope LSH </a:t>
            </a:r>
            <a:r>
              <a:rPr lang="ja-JP" altLang="en-US" sz="4000" dirty="0"/>
              <a:t>の</a:t>
            </a:r>
            <a:br>
              <a:rPr lang="en-US" altLang="ja-JP" sz="4000" dirty="0"/>
            </a:br>
            <a:r>
              <a:rPr lang="ja-JP" altLang="en-US" sz="4000" dirty="0"/>
              <a:t>アルゴリズム</a:t>
            </a:r>
          </a:p>
        </p:txBody>
      </p:sp>
      <p:sp>
        <p:nvSpPr>
          <p:cNvPr id="4" name="日付プレースホルダー 3"/>
          <p:cNvSpPr>
            <a:spLocks noGrp="1"/>
          </p:cNvSpPr>
          <p:nvPr>
            <p:ph type="dt" sz="half" idx="10"/>
          </p:nvPr>
        </p:nvSpPr>
        <p:spPr/>
        <p:txBody>
          <a:bodyPr/>
          <a:lstStyle/>
          <a:p>
            <a:r>
              <a:rPr lang="en-US" altLang="ja-JP" dirty="0"/>
              <a:t>2019/2/13</a:t>
            </a:r>
          </a:p>
        </p:txBody>
      </p:sp>
      <mc:AlternateContent xmlns:mc="http://schemas.openxmlformats.org/markup-compatibility/2006" xmlns:a14="http://schemas.microsoft.com/office/drawing/2010/main">
        <mc:Choice Requires="a14">
          <p:sp>
            <p:nvSpPr>
              <p:cNvPr id="6" name="コンテンツ プレースホルダー 2"/>
              <p:cNvSpPr txBox="1">
                <a:spLocks/>
              </p:cNvSpPr>
              <p:nvPr/>
            </p:nvSpPr>
            <p:spPr bwMode="auto">
              <a:xfrm>
                <a:off x="1981201" y="2129179"/>
                <a:ext cx="8291513" cy="1232457"/>
              </a:xfrm>
              <a:prstGeom prst="rect">
                <a:avLst/>
              </a:prstGeom>
              <a:ln w="25400" cap="flat" cmpd="sng" algn="ctr">
                <a:solidFill>
                  <a:srgbClr val="8B90B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STEP α</a:t>
                </a:r>
                <a:r>
                  <a:rPr lang="ja-JP" altLang="en-US" sz="2000" kern="0" dirty="0">
                    <a:latin typeface="+mn-ea"/>
                  </a:rPr>
                  <a:t>：正規化したベクトルにランダムな行列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oMath>
                </a14:m>
                <a:r>
                  <a:rPr lang="ja-JP" altLang="en-US" sz="2000" kern="0" dirty="0">
                    <a:latin typeface="+mn-ea"/>
                  </a:rPr>
                  <a:t> を乗算 </a:t>
                </a:r>
                <a14:m>
                  <m:oMath xmlns:m="http://schemas.openxmlformats.org/officeDocument/2006/math">
                    <m:d>
                      <m:dPr>
                        <m:ctrlPr>
                          <a:rPr lang="en-US" altLang="ja-JP" sz="2000" i="1">
                            <a:latin typeface="Cambria Math" panose="02040503050406030204" pitchFamily="18" charset="0"/>
                          </a:rPr>
                        </m:ctrlPr>
                      </m:dPr>
                      <m:e>
                        <m:r>
                          <a:rPr lang="en-US" altLang="ja-JP" sz="2000" i="1">
                            <a:latin typeface="Cambria Math" panose="02040503050406030204" pitchFamily="18" charset="0"/>
                          </a:rPr>
                          <m:t>1≤</m:t>
                        </m:r>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𝐿</m:t>
                        </m:r>
                      </m:e>
                    </m:d>
                  </m:oMath>
                </a14:m>
                <a:endParaRPr lang="en-US" altLang="ja-JP" sz="2000" kern="0" dirty="0">
                  <a:latin typeface="+mn-ea"/>
                </a:endParaRPr>
              </a:p>
              <a:p>
                <a:pPr marL="0" indent="0">
                  <a:buNone/>
                </a:pPr>
                <a:r>
                  <a:rPr lang="en-US" altLang="ja-JP" sz="2000" kern="0" dirty="0">
                    <a:latin typeface="+mn-ea"/>
                  </a:rPr>
                  <a:t>STEP β</a:t>
                </a:r>
                <a:r>
                  <a:rPr lang="ja-JP" altLang="en-US" sz="2000" kern="0" dirty="0">
                    <a:latin typeface="+mn-ea"/>
                  </a:rPr>
                  <a:t>：ランダム回転されたベクトルが，</a:t>
                </a:r>
                <a14:m>
                  <m:oMath xmlns:m="http://schemas.openxmlformats.org/officeDocument/2006/math">
                    <m:r>
                      <a:rPr lang="en-US" altLang="ja-JP" sz="2000" i="1" kern="0">
                        <a:latin typeface="Cambria Math" panose="02040503050406030204" pitchFamily="18" charset="0"/>
                      </a:rPr>
                      <m:t>𝑇</m:t>
                    </m:r>
                  </m:oMath>
                </a14:m>
                <a:r>
                  <a:rPr lang="ja-JP" altLang="en-US" sz="2000" kern="0" dirty="0">
                    <a:latin typeface="+mn-ea"/>
                  </a:rPr>
                  <a:t> 個に分割された単位球のどの区画に含まれるかを，ハッシュ値 </a:t>
                </a:r>
                <a14:m>
                  <m:oMath xmlns:m="http://schemas.openxmlformats.org/officeDocument/2006/math">
                    <m:r>
                      <a:rPr lang="en-US" altLang="ja-JP" sz="2000" i="1">
                        <a:latin typeface="Cambria Math" panose="02040503050406030204" pitchFamily="18" charset="0"/>
                      </a:rPr>
                      <m:t>h</m:t>
                    </m:r>
                    <m:r>
                      <a:rPr lang="en-US" altLang="ja-JP" sz="2000" i="1">
                        <a:latin typeface="Cambria Math" panose="02040503050406030204" pitchFamily="18" charset="0"/>
                      </a:rPr>
                      <m:t>(</m:t>
                    </m:r>
                    <m:r>
                      <a:rPr lang="en-US" altLang="ja-JP" sz="2000" i="1">
                        <a:latin typeface="Cambria Math" panose="02040503050406030204" pitchFamily="18" charset="0"/>
                      </a:rPr>
                      <m:t>𝑥</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oMath>
                </a14:m>
                <a:r>
                  <a:rPr lang="ja-JP" altLang="en-US" sz="2000" kern="0" dirty="0">
                    <a:latin typeface="+mn-ea"/>
                  </a:rPr>
                  <a:t> として取得</a:t>
                </a:r>
                <a:endParaRPr lang="en-US" altLang="ja-JP" sz="2000" kern="0" dirty="0">
                  <a:latin typeface="+mn-ea"/>
                </a:endParaRPr>
              </a:p>
            </p:txBody>
          </p:sp>
        </mc:Choice>
        <mc:Fallback xmlns="">
          <p:sp>
            <p:nvSpPr>
              <p:cNvPr id="6" name="コンテンツ プレースホルダー 2"/>
              <p:cNvSpPr txBox="1">
                <a:spLocks noRot="1" noChangeAspect="1" noMove="1" noResize="1" noEditPoints="1" noAdjustHandles="1" noChangeArrowheads="1" noChangeShapeType="1" noTextEdit="1"/>
              </p:cNvSpPr>
              <p:nvPr/>
            </p:nvSpPr>
            <p:spPr bwMode="auto">
              <a:xfrm>
                <a:off x="1981201" y="2129179"/>
                <a:ext cx="8291513" cy="1232457"/>
              </a:xfrm>
              <a:prstGeom prst="rect">
                <a:avLst/>
              </a:prstGeom>
              <a:blipFill>
                <a:blip r:embed="rId4"/>
                <a:stretch>
                  <a:fillRect l="-587" b="-6311"/>
                </a:stretch>
              </a:blipFill>
              <a:ln w="25400" cap="flat" cmpd="sng" algn="ctr">
                <a:solidFill>
                  <a:srgbClr val="8B90BE"/>
                </a:solidFill>
                <a:prstDash val="solid"/>
                <a:miter lim="800000"/>
                <a:headEnd/>
                <a:tailEnd/>
              </a:ln>
            </p:spPr>
            <p:txBody>
              <a:bodyPr/>
              <a:lstStyle/>
              <a:p>
                <a:r>
                  <a:rPr lang="ja-JP" altLang="en-US">
                    <a:noFill/>
                  </a:rPr>
                  <a:t> </a:t>
                </a:r>
              </a:p>
            </p:txBody>
          </p:sp>
        </mc:Fallback>
      </mc:AlternateContent>
      <p:sp>
        <p:nvSpPr>
          <p:cNvPr id="7" name="テキスト ボックス 6"/>
          <p:cNvSpPr txBox="1"/>
          <p:nvPr/>
        </p:nvSpPr>
        <p:spPr>
          <a:xfrm>
            <a:off x="2155687" y="1884884"/>
            <a:ext cx="2117887" cy="400110"/>
          </a:xfrm>
          <a:prstGeom prst="rect">
            <a:avLst/>
          </a:prstGeom>
          <a:solidFill>
            <a:schemeClr val="bg1"/>
          </a:solidFill>
        </p:spPr>
        <p:txBody>
          <a:bodyPr wrap="none" rtlCol="0">
            <a:spAutoFit/>
          </a:bodyPr>
          <a:lstStyle/>
          <a:p>
            <a:r>
              <a:rPr lang="ja-JP" altLang="en-US" sz="2000" dirty="0">
                <a:solidFill>
                  <a:srgbClr val="45A1CF"/>
                </a:solidFill>
              </a:rPr>
              <a:t>ハッシュ値の計算</a:t>
            </a:r>
          </a:p>
        </p:txBody>
      </p:sp>
      <mc:AlternateContent xmlns:mc="http://schemas.openxmlformats.org/markup-compatibility/2006" xmlns:a14="http://schemas.microsoft.com/office/drawing/2010/main">
        <mc:Choice Requires="a14">
          <p:sp>
            <p:nvSpPr>
              <p:cNvPr id="10" name="テキスト ボックス 9"/>
              <p:cNvSpPr txBox="1"/>
              <p:nvPr/>
            </p:nvSpPr>
            <p:spPr>
              <a:xfrm>
                <a:off x="2075105" y="4992999"/>
                <a:ext cx="1327426" cy="369332"/>
              </a:xfrm>
              <a:prstGeom prst="rect">
                <a:avLst/>
              </a:prstGeom>
              <a:noFill/>
            </p:spPr>
            <p:txBody>
              <a:bodyPr wrap="square" rtlCol="0">
                <a:spAutoFit/>
              </a:bodyPr>
              <a:lstStyle/>
              <a:p>
                <a:r>
                  <a:rPr lang="ja-JP" altLang="en-US" dirty="0">
                    <a:latin typeface="+mn-ea"/>
                  </a:rPr>
                  <a:t>ベクトル </a:t>
                </a:r>
                <a14:m>
                  <m:oMath xmlns:m="http://schemas.openxmlformats.org/officeDocument/2006/math">
                    <m:r>
                      <a:rPr lang="en-US" altLang="ja-JP" i="1">
                        <a:latin typeface="Cambria Math" panose="02040503050406030204" pitchFamily="18" charset="0"/>
                      </a:rPr>
                      <m:t>𝑥</m:t>
                    </m:r>
                  </m:oMath>
                </a14:m>
                <a:endParaRPr lang="en-US" altLang="ja-JP"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075105" y="4992999"/>
                <a:ext cx="1327426" cy="369332"/>
              </a:xfrm>
              <a:prstGeom prst="rect">
                <a:avLst/>
              </a:prstGeom>
              <a:blipFill>
                <a:blip r:embed="rId5"/>
                <a:stretch>
                  <a:fillRect l="-3670" t="-11475" b="-21311"/>
                </a:stretch>
              </a:blipFill>
            </p:spPr>
            <p:txBody>
              <a:bodyPr/>
              <a:lstStyle/>
              <a:p>
                <a:r>
                  <a:rPr lang="ja-JP" altLang="en-US">
                    <a:noFill/>
                  </a:rPr>
                  <a:t> </a:t>
                </a:r>
              </a:p>
            </p:txBody>
          </p:sp>
        </mc:Fallback>
      </mc:AlternateContent>
      <p:sp>
        <p:nvSpPr>
          <p:cNvPr id="13" name="テキスト ボックス 12"/>
          <p:cNvSpPr txBox="1"/>
          <p:nvPr/>
        </p:nvSpPr>
        <p:spPr>
          <a:xfrm>
            <a:off x="1897876" y="1511350"/>
            <a:ext cx="4761240" cy="400110"/>
          </a:xfrm>
          <a:prstGeom prst="rect">
            <a:avLst/>
          </a:prstGeom>
          <a:solidFill>
            <a:schemeClr val="bg1"/>
          </a:solidFill>
        </p:spPr>
        <p:txBody>
          <a:bodyPr wrap="none" rtlCol="0">
            <a:spAutoFit/>
          </a:bodyPr>
          <a:lstStyle/>
          <a:p>
            <a:r>
              <a:rPr lang="en-US" altLang="ja-JP" sz="2000" dirty="0">
                <a:solidFill>
                  <a:srgbClr val="007AB7"/>
                </a:solidFill>
              </a:rPr>
              <a:t>Cross-Polytope LSH </a:t>
            </a:r>
            <a:r>
              <a:rPr lang="ja-JP" altLang="en-US" sz="2000" dirty="0">
                <a:solidFill>
                  <a:srgbClr val="007AB7"/>
                </a:solidFill>
              </a:rPr>
              <a:t>のアルゴリズム</a:t>
            </a:r>
          </a:p>
        </p:txBody>
      </p:sp>
      <p:cxnSp>
        <p:nvCxnSpPr>
          <p:cNvPr id="9" name="直線矢印コネクタ 8"/>
          <p:cNvCxnSpPr>
            <a:stCxn id="10" idx="3"/>
            <a:endCxn id="33" idx="1"/>
          </p:cNvCxnSpPr>
          <p:nvPr/>
        </p:nvCxnSpPr>
        <p:spPr>
          <a:xfrm flipV="1">
            <a:off x="3402532" y="4423947"/>
            <a:ext cx="498373" cy="753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0" idx="3"/>
            <a:endCxn id="36" idx="1"/>
          </p:cNvCxnSpPr>
          <p:nvPr/>
        </p:nvCxnSpPr>
        <p:spPr>
          <a:xfrm flipV="1">
            <a:off x="3402531" y="4801115"/>
            <a:ext cx="498372" cy="376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0" idx="3"/>
            <a:endCxn id="35" idx="1"/>
          </p:cNvCxnSpPr>
          <p:nvPr/>
        </p:nvCxnSpPr>
        <p:spPr>
          <a:xfrm>
            <a:off x="3402531" y="5177665"/>
            <a:ext cx="498370" cy="595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3"/>
            <a:endCxn id="34" idx="1"/>
          </p:cNvCxnSpPr>
          <p:nvPr/>
        </p:nvCxnSpPr>
        <p:spPr>
          <a:xfrm flipV="1">
            <a:off x="3402532" y="5170447"/>
            <a:ext cx="498371"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216664" y="3916316"/>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33" name="正方形/長方形 32"/>
              <p:cNvSpPr/>
              <p:nvPr/>
            </p:nvSpPr>
            <p:spPr>
              <a:xfrm>
                <a:off x="3900905" y="4239281"/>
                <a:ext cx="6399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3900905" y="4239281"/>
                <a:ext cx="639919" cy="369332"/>
              </a:xfrm>
              <a:prstGeom prst="rect">
                <a:avLst/>
              </a:prstGeom>
              <a:blipFill>
                <a:blip r:embed="rId6"/>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3900903" y="4985780"/>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3900903" y="4985780"/>
                <a:ext cx="645241" cy="369332"/>
              </a:xfrm>
              <a:prstGeom prst="rect">
                <a:avLst/>
              </a:prstGeom>
              <a:blipFill>
                <a:blip r:embed="rId7"/>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3900901" y="5588975"/>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3900901" y="5588975"/>
                <a:ext cx="643318" cy="369332"/>
              </a:xfrm>
              <a:prstGeom prst="rect">
                <a:avLst/>
              </a:prstGeom>
              <a:blipFill>
                <a:blip r:embed="rId8"/>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3900904" y="4616448"/>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3900904" y="4616448"/>
                <a:ext cx="645241" cy="369332"/>
              </a:xfrm>
              <a:prstGeom prst="rect">
                <a:avLst/>
              </a:prstGeom>
              <a:blipFill>
                <a:blip r:embed="rId9"/>
                <a:stretch>
                  <a:fillRect b="-1639"/>
                </a:stretch>
              </a:blipFill>
            </p:spPr>
            <p:txBody>
              <a:bodyPr/>
              <a:lstStyle/>
              <a:p>
                <a:r>
                  <a:rPr lang="ja-JP" altLang="en-US">
                    <a:noFill/>
                  </a:rPr>
                  <a:t> </a:t>
                </a:r>
              </a:p>
            </p:txBody>
          </p:sp>
        </mc:Fallback>
      </mc:AlternateContent>
      <p:sp>
        <p:nvSpPr>
          <p:cNvPr id="42" name="テキスト ボックス 41"/>
          <p:cNvSpPr txBox="1"/>
          <p:nvPr/>
        </p:nvSpPr>
        <p:spPr>
          <a:xfrm>
            <a:off x="4041451" y="5336610"/>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43" name="直線矢印コネクタ 42"/>
          <p:cNvCxnSpPr>
            <a:stCxn id="33" idx="3"/>
            <a:endCxn id="47" idx="1"/>
          </p:cNvCxnSpPr>
          <p:nvPr/>
        </p:nvCxnSpPr>
        <p:spPr>
          <a:xfrm>
            <a:off x="4540823" y="4423947"/>
            <a:ext cx="498652" cy="4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正方形/長方形 46"/>
              <p:cNvSpPr/>
              <p:nvPr/>
            </p:nvSpPr>
            <p:spPr>
              <a:xfrm>
                <a:off x="5039476" y="4243779"/>
                <a:ext cx="964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5039476" y="4243779"/>
                <a:ext cx="964495" cy="369332"/>
              </a:xfrm>
              <a:prstGeom prst="rect">
                <a:avLst/>
              </a:prstGeom>
              <a:blipFill>
                <a:blip r:embed="rId10"/>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p:cNvSpPr/>
              <p:nvPr/>
            </p:nvSpPr>
            <p:spPr>
              <a:xfrm>
                <a:off x="5039475" y="4618017"/>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5039475" y="4618017"/>
                <a:ext cx="969816" cy="369332"/>
              </a:xfrm>
              <a:prstGeom prst="rect">
                <a:avLst/>
              </a:prstGeom>
              <a:blipFill>
                <a:blip r:embed="rId11"/>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5039472" y="4982932"/>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50" name="正方形/長方形 49"/>
              <p:cNvSpPr>
                <a:spLocks noRot="1" noChangeAspect="1" noMove="1" noResize="1" noEditPoints="1" noAdjustHandles="1" noChangeArrowheads="1" noChangeShapeType="1" noTextEdit="1"/>
              </p:cNvSpPr>
              <p:nvPr/>
            </p:nvSpPr>
            <p:spPr>
              <a:xfrm>
                <a:off x="5039472" y="4982932"/>
                <a:ext cx="969816" cy="369332"/>
              </a:xfrm>
              <a:prstGeom prst="rect">
                <a:avLst/>
              </a:prstGeom>
              <a:blipFill>
                <a:blip r:embed="rId12"/>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p:cNvSpPr/>
              <p:nvPr/>
            </p:nvSpPr>
            <p:spPr>
              <a:xfrm>
                <a:off x="5039469" y="5588975"/>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51" name="正方形/長方形 50"/>
              <p:cNvSpPr>
                <a:spLocks noRot="1" noChangeAspect="1" noMove="1" noResize="1" noEditPoints="1" noAdjustHandles="1" noChangeArrowheads="1" noChangeShapeType="1" noTextEdit="1"/>
              </p:cNvSpPr>
              <p:nvPr/>
            </p:nvSpPr>
            <p:spPr>
              <a:xfrm>
                <a:off x="5039469" y="5588975"/>
                <a:ext cx="967893" cy="369332"/>
              </a:xfrm>
              <a:prstGeom prst="rect">
                <a:avLst/>
              </a:prstGeom>
              <a:blipFill>
                <a:blip r:embed="rId13"/>
                <a:stretch>
                  <a:fillRect b="-16667"/>
                </a:stretch>
              </a:blipFill>
            </p:spPr>
            <p:txBody>
              <a:bodyPr/>
              <a:lstStyle/>
              <a:p>
                <a:r>
                  <a:rPr lang="ja-JP" altLang="en-US">
                    <a:noFill/>
                  </a:rPr>
                  <a:t> </a:t>
                </a:r>
              </a:p>
            </p:txBody>
          </p:sp>
        </mc:Fallback>
      </mc:AlternateContent>
      <p:cxnSp>
        <p:nvCxnSpPr>
          <p:cNvPr id="52" name="直線矢印コネクタ 51"/>
          <p:cNvCxnSpPr>
            <a:stCxn id="36" idx="3"/>
            <a:endCxn id="49" idx="1"/>
          </p:cNvCxnSpPr>
          <p:nvPr/>
        </p:nvCxnSpPr>
        <p:spPr>
          <a:xfrm>
            <a:off x="4546145" y="4801115"/>
            <a:ext cx="493331" cy="1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34" idx="3"/>
            <a:endCxn id="50" idx="1"/>
          </p:cNvCxnSpPr>
          <p:nvPr/>
        </p:nvCxnSpPr>
        <p:spPr>
          <a:xfrm flipV="1">
            <a:off x="4546144" y="5167598"/>
            <a:ext cx="493329" cy="2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35" idx="3"/>
            <a:endCxn id="51" idx="1"/>
          </p:cNvCxnSpPr>
          <p:nvPr/>
        </p:nvCxnSpPr>
        <p:spPr>
          <a:xfrm>
            <a:off x="4544220" y="5773641"/>
            <a:ext cx="4952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384948" y="3916316"/>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63" name="テキスト ボックス 62"/>
              <p:cNvSpPr txBox="1"/>
              <p:nvPr/>
            </p:nvSpPr>
            <p:spPr>
              <a:xfrm>
                <a:off x="8919959" y="4998879"/>
                <a:ext cx="1327426" cy="369332"/>
              </a:xfrm>
              <a:prstGeom prst="rect">
                <a:avLst/>
              </a:prstGeom>
              <a:noFill/>
            </p:spPr>
            <p:txBody>
              <a:bodyPr wrap="square" rtlCol="0">
                <a:spAutoFit/>
              </a:bodyPr>
              <a:lstStyle/>
              <a:p>
                <a:r>
                  <a:rPr lang="ja-JP" altLang="en-US" dirty="0"/>
                  <a:t>ベクトル </a:t>
                </a:r>
                <a14:m>
                  <m:oMath xmlns:m="http://schemas.openxmlformats.org/officeDocument/2006/math">
                    <m:r>
                      <a:rPr lang="en-US" altLang="ja-JP" i="1">
                        <a:latin typeface="Cambria Math" panose="02040503050406030204" pitchFamily="18" charset="0"/>
                      </a:rPr>
                      <m:t>𝑦</m:t>
                    </m:r>
                  </m:oMath>
                </a14:m>
                <a:endParaRPr lang="en-US" altLang="ja-JP" dirty="0"/>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8919959" y="4998879"/>
                <a:ext cx="1327426" cy="369332"/>
              </a:xfrm>
              <a:prstGeom prst="rect">
                <a:avLst/>
              </a:prstGeom>
              <a:blipFill>
                <a:blip r:embed="rId14"/>
                <a:stretch>
                  <a:fillRect l="-3670" t="-11475" b="-21311"/>
                </a:stretch>
              </a:blipFill>
            </p:spPr>
            <p:txBody>
              <a:bodyPr/>
              <a:lstStyle/>
              <a:p>
                <a:r>
                  <a:rPr lang="ja-JP" altLang="en-US">
                    <a:noFill/>
                  </a:rPr>
                  <a:t> </a:t>
                </a:r>
              </a:p>
            </p:txBody>
          </p:sp>
        </mc:Fallback>
      </mc:AlternateContent>
      <p:cxnSp>
        <p:nvCxnSpPr>
          <p:cNvPr id="65" name="直線矢印コネクタ 64"/>
          <p:cNvCxnSpPr>
            <a:stCxn id="63" idx="1"/>
            <a:endCxn id="70" idx="3"/>
          </p:cNvCxnSpPr>
          <p:nvPr/>
        </p:nvCxnSpPr>
        <p:spPr>
          <a:xfrm flipH="1" flipV="1">
            <a:off x="8367181" y="4430305"/>
            <a:ext cx="552778" cy="753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63" idx="1"/>
            <a:endCxn id="73" idx="3"/>
          </p:cNvCxnSpPr>
          <p:nvPr/>
        </p:nvCxnSpPr>
        <p:spPr>
          <a:xfrm flipH="1" flipV="1">
            <a:off x="8372501" y="4807473"/>
            <a:ext cx="547458" cy="376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63" idx="1"/>
            <a:endCxn id="72" idx="3"/>
          </p:cNvCxnSpPr>
          <p:nvPr/>
        </p:nvCxnSpPr>
        <p:spPr>
          <a:xfrm flipH="1">
            <a:off x="8370577" y="5183545"/>
            <a:ext cx="549383" cy="596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63" idx="1"/>
            <a:endCxn id="71" idx="3"/>
          </p:cNvCxnSpPr>
          <p:nvPr/>
        </p:nvCxnSpPr>
        <p:spPr>
          <a:xfrm flipH="1" flipV="1">
            <a:off x="8372501" y="5176805"/>
            <a:ext cx="547459" cy="6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8179335" y="3908257"/>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70" name="正方形/長方形 69"/>
              <p:cNvSpPr/>
              <p:nvPr/>
            </p:nvSpPr>
            <p:spPr>
              <a:xfrm>
                <a:off x="7723863" y="4245639"/>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70" name="正方形/長方形 69"/>
              <p:cNvSpPr>
                <a:spLocks noRot="1" noChangeAspect="1" noMove="1" noResize="1" noEditPoints="1" noAdjustHandles="1" noChangeArrowheads="1" noChangeShapeType="1" noTextEdit="1"/>
              </p:cNvSpPr>
              <p:nvPr/>
            </p:nvSpPr>
            <p:spPr>
              <a:xfrm>
                <a:off x="7723863" y="4245639"/>
                <a:ext cx="643318" cy="369332"/>
              </a:xfrm>
              <a:prstGeom prst="rect">
                <a:avLst/>
              </a:prstGeom>
              <a:blipFill>
                <a:blip r:embed="rId15"/>
                <a:stretch>
                  <a:fillRect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p:cNvSpPr/>
              <p:nvPr/>
            </p:nvSpPr>
            <p:spPr>
              <a:xfrm>
                <a:off x="7723862" y="4992138"/>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71" name="正方形/長方形 70"/>
              <p:cNvSpPr>
                <a:spLocks noRot="1" noChangeAspect="1" noMove="1" noResize="1" noEditPoints="1" noAdjustHandles="1" noChangeArrowheads="1" noChangeShapeType="1" noTextEdit="1"/>
              </p:cNvSpPr>
              <p:nvPr/>
            </p:nvSpPr>
            <p:spPr>
              <a:xfrm>
                <a:off x="7723862" y="4992138"/>
                <a:ext cx="648639" cy="369332"/>
              </a:xfrm>
              <a:prstGeom prst="rect">
                <a:avLst/>
              </a:prstGeom>
              <a:blipFill>
                <a:blip r:embed="rId16"/>
                <a:stretch>
                  <a:fillRect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正方形/長方形 71"/>
              <p:cNvSpPr/>
              <p:nvPr/>
            </p:nvSpPr>
            <p:spPr>
              <a:xfrm>
                <a:off x="7723860" y="5595333"/>
                <a:ext cx="6467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72" name="正方形/長方形 71"/>
              <p:cNvSpPr>
                <a:spLocks noRot="1" noChangeAspect="1" noMove="1" noResize="1" noEditPoints="1" noAdjustHandles="1" noChangeArrowheads="1" noChangeShapeType="1" noTextEdit="1"/>
              </p:cNvSpPr>
              <p:nvPr/>
            </p:nvSpPr>
            <p:spPr>
              <a:xfrm>
                <a:off x="7723860" y="5595333"/>
                <a:ext cx="646716" cy="369332"/>
              </a:xfrm>
              <a:prstGeom prst="rect">
                <a:avLst/>
              </a:prstGeom>
              <a:blipFill>
                <a:blip r:embed="rId17"/>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正方形/長方形 72"/>
              <p:cNvSpPr/>
              <p:nvPr/>
            </p:nvSpPr>
            <p:spPr>
              <a:xfrm>
                <a:off x="7723863" y="4622806"/>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73" name="正方形/長方形 72"/>
              <p:cNvSpPr>
                <a:spLocks noRot="1" noChangeAspect="1" noMove="1" noResize="1" noEditPoints="1" noAdjustHandles="1" noChangeArrowheads="1" noChangeShapeType="1" noTextEdit="1"/>
              </p:cNvSpPr>
              <p:nvPr/>
            </p:nvSpPr>
            <p:spPr>
              <a:xfrm>
                <a:off x="7723863" y="4622806"/>
                <a:ext cx="648639" cy="369332"/>
              </a:xfrm>
              <a:prstGeom prst="rect">
                <a:avLst/>
              </a:prstGeom>
              <a:blipFill>
                <a:blip r:embed="rId18"/>
                <a:stretch>
                  <a:fillRect b="-9836"/>
                </a:stretch>
              </a:blipFill>
            </p:spPr>
            <p:txBody>
              <a:bodyPr/>
              <a:lstStyle/>
              <a:p>
                <a:r>
                  <a:rPr lang="ja-JP" altLang="en-US">
                    <a:noFill/>
                  </a:rPr>
                  <a:t> </a:t>
                </a:r>
              </a:p>
            </p:txBody>
          </p:sp>
        </mc:Fallback>
      </mc:AlternateContent>
      <p:sp>
        <p:nvSpPr>
          <p:cNvPr id="74" name="テキスト ボックス 73"/>
          <p:cNvSpPr txBox="1"/>
          <p:nvPr/>
        </p:nvSpPr>
        <p:spPr>
          <a:xfrm>
            <a:off x="7864410" y="5342968"/>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75" name="直線矢印コネクタ 74"/>
          <p:cNvCxnSpPr>
            <a:stCxn id="70" idx="1"/>
            <a:endCxn id="76" idx="3"/>
          </p:cNvCxnSpPr>
          <p:nvPr/>
        </p:nvCxnSpPr>
        <p:spPr>
          <a:xfrm flipH="1">
            <a:off x="7170469" y="4430306"/>
            <a:ext cx="553395" cy="6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正方形/長方形 75"/>
              <p:cNvSpPr/>
              <p:nvPr/>
            </p:nvSpPr>
            <p:spPr>
              <a:xfrm>
                <a:off x="6202576" y="4252614"/>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76" name="正方形/長方形 75"/>
              <p:cNvSpPr>
                <a:spLocks noRot="1" noChangeAspect="1" noMove="1" noResize="1" noEditPoints="1" noAdjustHandles="1" noChangeArrowheads="1" noChangeShapeType="1" noTextEdit="1"/>
              </p:cNvSpPr>
              <p:nvPr/>
            </p:nvSpPr>
            <p:spPr>
              <a:xfrm>
                <a:off x="6202576" y="4252614"/>
                <a:ext cx="967893" cy="369332"/>
              </a:xfrm>
              <a:prstGeom prst="rect">
                <a:avLst/>
              </a:prstGeom>
              <a:blipFill>
                <a:blip r:embed="rId19"/>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p:cNvSpPr/>
              <p:nvPr/>
            </p:nvSpPr>
            <p:spPr>
              <a:xfrm>
                <a:off x="6202576" y="4626852"/>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77" name="正方形/長方形 76"/>
              <p:cNvSpPr>
                <a:spLocks noRot="1" noChangeAspect="1" noMove="1" noResize="1" noEditPoints="1" noAdjustHandles="1" noChangeArrowheads="1" noChangeShapeType="1" noTextEdit="1"/>
              </p:cNvSpPr>
              <p:nvPr/>
            </p:nvSpPr>
            <p:spPr>
              <a:xfrm>
                <a:off x="6202576" y="4626852"/>
                <a:ext cx="973215" cy="369332"/>
              </a:xfrm>
              <a:prstGeom prst="rect">
                <a:avLst/>
              </a:prstGeom>
              <a:blipFill>
                <a:blip r:embed="rId20"/>
                <a:stretch>
                  <a:fillRect b="-14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正方形/長方形 77"/>
              <p:cNvSpPr/>
              <p:nvPr/>
            </p:nvSpPr>
            <p:spPr>
              <a:xfrm>
                <a:off x="6202576" y="4991767"/>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78" name="正方形/長方形 77"/>
              <p:cNvSpPr>
                <a:spLocks noRot="1" noChangeAspect="1" noMove="1" noResize="1" noEditPoints="1" noAdjustHandles="1" noChangeArrowheads="1" noChangeShapeType="1" noTextEdit="1"/>
              </p:cNvSpPr>
              <p:nvPr/>
            </p:nvSpPr>
            <p:spPr>
              <a:xfrm>
                <a:off x="6202576" y="4991767"/>
                <a:ext cx="973215" cy="369332"/>
              </a:xfrm>
              <a:prstGeom prst="rect">
                <a:avLst/>
              </a:prstGeom>
              <a:blipFill>
                <a:blip r:embed="rId21"/>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正方形/長方形 78"/>
              <p:cNvSpPr/>
              <p:nvPr/>
            </p:nvSpPr>
            <p:spPr>
              <a:xfrm>
                <a:off x="6202575" y="5597810"/>
                <a:ext cx="971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6202575" y="5597810"/>
                <a:ext cx="971292" cy="369332"/>
              </a:xfrm>
              <a:prstGeom prst="rect">
                <a:avLst/>
              </a:prstGeom>
              <a:blipFill>
                <a:blip r:embed="rId22"/>
                <a:stretch>
                  <a:fillRect b="-16393"/>
                </a:stretch>
              </a:blipFill>
            </p:spPr>
            <p:txBody>
              <a:bodyPr/>
              <a:lstStyle/>
              <a:p>
                <a:r>
                  <a:rPr lang="ja-JP" altLang="en-US">
                    <a:noFill/>
                  </a:rPr>
                  <a:t> </a:t>
                </a:r>
              </a:p>
            </p:txBody>
          </p:sp>
        </mc:Fallback>
      </mc:AlternateContent>
      <p:cxnSp>
        <p:nvCxnSpPr>
          <p:cNvPr id="80" name="直線矢印コネクタ 79"/>
          <p:cNvCxnSpPr>
            <a:stCxn id="73" idx="1"/>
            <a:endCxn id="77" idx="3"/>
          </p:cNvCxnSpPr>
          <p:nvPr/>
        </p:nvCxnSpPr>
        <p:spPr>
          <a:xfrm flipH="1">
            <a:off x="7175790" y="4807472"/>
            <a:ext cx="548072" cy="4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71" idx="1"/>
            <a:endCxn id="78" idx="3"/>
          </p:cNvCxnSpPr>
          <p:nvPr/>
        </p:nvCxnSpPr>
        <p:spPr>
          <a:xfrm flipH="1" flipV="1">
            <a:off x="7175791" y="5176434"/>
            <a:ext cx="548071" cy="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72" idx="1"/>
            <a:endCxn id="79" idx="3"/>
          </p:cNvCxnSpPr>
          <p:nvPr/>
        </p:nvCxnSpPr>
        <p:spPr>
          <a:xfrm flipH="1">
            <a:off x="7173868" y="5780000"/>
            <a:ext cx="549993" cy="2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6983351" y="3902560"/>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123" name="テキスト ボックス 122"/>
              <p:cNvSpPr txBox="1"/>
              <p:nvPr/>
            </p:nvSpPr>
            <p:spPr>
              <a:xfrm>
                <a:off x="5854535" y="4184899"/>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123" name="テキスト ボックス 122"/>
              <p:cNvSpPr txBox="1">
                <a:spLocks noRot="1" noChangeAspect="1" noMove="1" noResize="1" noEditPoints="1" noAdjustHandles="1" noChangeArrowheads="1" noChangeShapeType="1" noTextEdit="1"/>
              </p:cNvSpPr>
              <p:nvPr/>
            </p:nvSpPr>
            <p:spPr>
              <a:xfrm>
                <a:off x="5854535" y="4184899"/>
                <a:ext cx="516488" cy="461665"/>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4" name="テキスト ボックス 123"/>
              <p:cNvSpPr txBox="1"/>
              <p:nvPr/>
            </p:nvSpPr>
            <p:spPr>
              <a:xfrm>
                <a:off x="5862540" y="4574469"/>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124" name="テキスト ボックス 123"/>
              <p:cNvSpPr txBox="1">
                <a:spLocks noRot="1" noChangeAspect="1" noMove="1" noResize="1" noEditPoints="1" noAdjustHandles="1" noChangeArrowheads="1" noChangeShapeType="1" noTextEdit="1"/>
              </p:cNvSpPr>
              <p:nvPr/>
            </p:nvSpPr>
            <p:spPr>
              <a:xfrm>
                <a:off x="5862540" y="4574469"/>
                <a:ext cx="516488" cy="461665"/>
              </a:xfrm>
              <a:prstGeom prst="rect">
                <a:avLst/>
              </a:prstGeom>
              <a:blipFill>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5" name="テキスト ボックス 124"/>
              <p:cNvSpPr txBox="1"/>
              <p:nvPr/>
            </p:nvSpPr>
            <p:spPr>
              <a:xfrm>
                <a:off x="5866895" y="4934171"/>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b="1" i="1">
                          <a:solidFill>
                            <a:srgbClr val="208DC3"/>
                          </a:solidFill>
                          <a:latin typeface="Cambria Math" panose="02040503050406030204" pitchFamily="18" charset="0"/>
                        </a:rPr>
                        <m:t>≠</m:t>
                      </m:r>
                    </m:oMath>
                  </m:oMathPara>
                </a14:m>
                <a:endParaRPr lang="ja-JP" altLang="en-US" sz="2400" b="1" dirty="0">
                  <a:solidFill>
                    <a:srgbClr val="208DC3"/>
                  </a:solidFill>
                </a:endParaRPr>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5866895" y="4934171"/>
                <a:ext cx="516488" cy="461665"/>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6" name="テキスト ボックス 125"/>
              <p:cNvSpPr txBox="1"/>
              <p:nvPr/>
            </p:nvSpPr>
            <p:spPr>
              <a:xfrm>
                <a:off x="5872404" y="5551100"/>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i="1">
                          <a:solidFill>
                            <a:srgbClr val="D04255"/>
                          </a:solidFill>
                          <a:latin typeface="Cambria Math" panose="02040503050406030204" pitchFamily="18" charset="0"/>
                          <a:ea typeface="Cambria Math" panose="02040503050406030204" pitchFamily="18" charset="0"/>
                        </a:rPr>
                        <m:t>=</m:t>
                      </m:r>
                    </m:oMath>
                  </m:oMathPara>
                </a14:m>
                <a:endParaRPr lang="ja-JP" altLang="en-US" sz="2400" dirty="0">
                  <a:solidFill>
                    <a:srgbClr val="D04255"/>
                  </a:solidFill>
                </a:endParaRPr>
              </a:p>
            </p:txBody>
          </p:sp>
        </mc:Choice>
        <mc:Fallback xmlns="">
          <p:sp>
            <p:nvSpPr>
              <p:cNvPr id="126" name="テキスト ボックス 125"/>
              <p:cNvSpPr txBox="1">
                <a:spLocks noRot="1" noChangeAspect="1" noMove="1" noResize="1" noEditPoints="1" noAdjustHandles="1" noChangeArrowheads="1" noChangeShapeType="1" noTextEdit="1"/>
              </p:cNvSpPr>
              <p:nvPr/>
            </p:nvSpPr>
            <p:spPr>
              <a:xfrm>
                <a:off x="5872404" y="5551100"/>
                <a:ext cx="516488" cy="461665"/>
              </a:xfrm>
              <a:prstGeom prst="rect">
                <a:avLst/>
              </a:prstGeom>
              <a:blipFill>
                <a:blip r:embed="rId26"/>
                <a:stretch>
                  <a:fillRect/>
                </a:stretch>
              </a:blipFill>
            </p:spPr>
            <p:txBody>
              <a:bodyPr/>
              <a:lstStyle/>
              <a:p>
                <a:r>
                  <a:rPr lang="ja-JP" altLang="en-US">
                    <a:noFill/>
                  </a:rPr>
                  <a:t> </a:t>
                </a:r>
              </a:p>
            </p:txBody>
          </p:sp>
        </mc:Fallback>
      </mc:AlternateContent>
      <p:sp>
        <p:nvSpPr>
          <p:cNvPr id="127" name="テキスト ボックス 126"/>
          <p:cNvSpPr txBox="1"/>
          <p:nvPr/>
        </p:nvSpPr>
        <p:spPr>
          <a:xfrm>
            <a:off x="5309807" y="5334698"/>
            <a:ext cx="461665" cy="323165"/>
          </a:xfrm>
          <a:prstGeom prst="rect">
            <a:avLst/>
          </a:prstGeom>
          <a:noFill/>
        </p:spPr>
        <p:txBody>
          <a:bodyPr vert="eaVert" wrap="none" rtlCol="0">
            <a:spAutoFit/>
          </a:bodyPr>
          <a:lstStyle/>
          <a:p>
            <a:r>
              <a:rPr lang="en-US" altLang="ja-JP" dirty="0"/>
              <a:t>…</a:t>
            </a:r>
            <a:endParaRPr lang="ja-JP" altLang="en-US" dirty="0"/>
          </a:p>
        </p:txBody>
      </p:sp>
      <p:sp>
        <p:nvSpPr>
          <p:cNvPr id="128" name="テキスト ボックス 127"/>
          <p:cNvSpPr txBox="1"/>
          <p:nvPr/>
        </p:nvSpPr>
        <p:spPr>
          <a:xfrm>
            <a:off x="6461909" y="5334698"/>
            <a:ext cx="461665" cy="323165"/>
          </a:xfrm>
          <a:prstGeom prst="rect">
            <a:avLst/>
          </a:prstGeom>
          <a:noFill/>
        </p:spPr>
        <p:txBody>
          <a:bodyPr vert="eaVert" wrap="none" rtlCol="0">
            <a:spAutoFit/>
          </a:bodyPr>
          <a:lstStyle/>
          <a:p>
            <a:r>
              <a:rPr lang="en-US" altLang="ja-JP" dirty="0"/>
              <a:t>…</a:t>
            </a:r>
            <a:endParaRPr lang="ja-JP" altLang="en-US" dirty="0"/>
          </a:p>
        </p:txBody>
      </p:sp>
      <p:sp>
        <p:nvSpPr>
          <p:cNvPr id="131" name="テキスト ボックス 130"/>
          <p:cNvSpPr txBox="1"/>
          <p:nvPr/>
        </p:nvSpPr>
        <p:spPr>
          <a:xfrm>
            <a:off x="5976412" y="5319943"/>
            <a:ext cx="461665" cy="323165"/>
          </a:xfrm>
          <a:prstGeom prst="rect">
            <a:avLst/>
          </a:prstGeom>
          <a:noFill/>
        </p:spPr>
        <p:txBody>
          <a:bodyPr vert="eaVert" wrap="none" rtlCol="0">
            <a:spAutoFit/>
          </a:bodyPr>
          <a:lstStyle/>
          <a:p>
            <a:r>
              <a:rPr lang="en-US" altLang="ja-JP" dirty="0"/>
              <a:t>…</a:t>
            </a:r>
            <a:endParaRPr lang="ja-JP" altLang="en-US" dirty="0"/>
          </a:p>
        </p:txBody>
      </p:sp>
      <p:sp>
        <p:nvSpPr>
          <p:cNvPr id="132" name="右矢印 131"/>
          <p:cNvSpPr/>
          <p:nvPr/>
        </p:nvSpPr>
        <p:spPr>
          <a:xfrm rot="5400000">
            <a:off x="5956478" y="5331033"/>
            <a:ext cx="310976" cy="16043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latin typeface="+mn-ea"/>
            </a:endParaRPr>
          </a:p>
        </p:txBody>
      </p:sp>
      <mc:AlternateContent xmlns:mc="http://schemas.openxmlformats.org/markup-compatibility/2006" xmlns:a14="http://schemas.microsoft.com/office/drawing/2010/main">
        <mc:Choice Requires="a14">
          <p:sp>
            <p:nvSpPr>
              <p:cNvPr id="133" name="テキスト ボックス 132"/>
              <p:cNvSpPr txBox="1"/>
              <p:nvPr/>
            </p:nvSpPr>
            <p:spPr>
              <a:xfrm>
                <a:off x="4328840" y="6319958"/>
                <a:ext cx="3778342" cy="369332"/>
              </a:xfrm>
              <a:prstGeom prst="rect">
                <a:avLst/>
              </a:prstGeom>
              <a:noFill/>
            </p:spPr>
            <p:txBody>
              <a:bodyPr wrap="none" rtlCol="0">
                <a:spAutoFit/>
              </a:bodyPr>
              <a:lstStyle/>
              <a:p>
                <a:r>
                  <a:rPr lang="ja-JP" altLang="en-US" kern="0" dirty="0"/>
                  <a:t>ベクトル </a:t>
                </a:r>
                <a14:m>
                  <m:oMath xmlns:m="http://schemas.openxmlformats.org/officeDocument/2006/math">
                    <m:r>
                      <a:rPr lang="en-US" altLang="ja-JP" i="1" kern="0">
                        <a:latin typeface="Cambria Math" panose="02040503050406030204" pitchFamily="18" charset="0"/>
                      </a:rPr>
                      <m:t>𝑥</m:t>
                    </m:r>
                    <m:r>
                      <a:rPr lang="en-US" altLang="ja-JP" i="1" kern="0">
                        <a:latin typeface="Cambria Math" panose="02040503050406030204" pitchFamily="18" charset="0"/>
                      </a:rPr>
                      <m:t>,</m:t>
                    </m:r>
                    <m:r>
                      <a:rPr lang="en-US" altLang="ja-JP" i="1" kern="0">
                        <a:latin typeface="Cambria Math" panose="02040503050406030204" pitchFamily="18" charset="0"/>
                      </a:rPr>
                      <m:t>𝑦</m:t>
                    </m:r>
                  </m:oMath>
                </a14:m>
                <a:r>
                  <a:rPr lang="en-US" altLang="ja-JP" kern="0" dirty="0"/>
                  <a:t> </a:t>
                </a:r>
                <a:r>
                  <a:rPr lang="ja-JP" altLang="en-US" kern="0" dirty="0"/>
                  <a:t>は</a:t>
                </a:r>
                <a:r>
                  <a:rPr lang="en-US" altLang="ja-JP" kern="0" dirty="0"/>
                  <a:t> </a:t>
                </a:r>
                <a:r>
                  <a:rPr lang="ja-JP" altLang="en-US" dirty="0">
                    <a:solidFill>
                      <a:srgbClr val="D04255"/>
                    </a:solidFill>
                  </a:rPr>
                  <a:t>同じ</a:t>
                </a:r>
                <a:r>
                  <a:rPr lang="ja-JP" altLang="en-US" dirty="0"/>
                  <a:t>クラスタに分類</a:t>
                </a:r>
              </a:p>
            </p:txBody>
          </p:sp>
        </mc:Choice>
        <mc:Fallback xmlns="">
          <p:sp>
            <p:nvSpPr>
              <p:cNvPr id="133" name="テキスト ボックス 132"/>
              <p:cNvSpPr txBox="1">
                <a:spLocks noRot="1" noChangeAspect="1" noMove="1" noResize="1" noEditPoints="1" noAdjustHandles="1" noChangeArrowheads="1" noChangeShapeType="1" noTextEdit="1"/>
              </p:cNvSpPr>
              <p:nvPr/>
            </p:nvSpPr>
            <p:spPr>
              <a:xfrm>
                <a:off x="4328840" y="6319958"/>
                <a:ext cx="3778342" cy="369332"/>
              </a:xfrm>
              <a:prstGeom prst="rect">
                <a:avLst/>
              </a:prstGeom>
              <a:blipFill>
                <a:blip r:embed="rId27"/>
                <a:stretch>
                  <a:fillRect l="-1290" t="-13333" r="-968" b="-23333"/>
                </a:stretch>
              </a:blipFill>
            </p:spPr>
            <p:txBody>
              <a:bodyPr/>
              <a:lstStyle/>
              <a:p>
                <a:r>
                  <a:rPr lang="ja-JP" altLang="en-US">
                    <a:noFill/>
                  </a:rPr>
                  <a:t> </a:t>
                </a:r>
              </a:p>
            </p:txBody>
          </p:sp>
        </mc:Fallback>
      </mc:AlternateContent>
      <p:sp>
        <p:nvSpPr>
          <p:cNvPr id="59" name="テキスト ボックス 58"/>
          <p:cNvSpPr txBox="1"/>
          <p:nvPr/>
        </p:nvSpPr>
        <p:spPr>
          <a:xfrm>
            <a:off x="5672583" y="3908257"/>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γ</a:t>
            </a:r>
            <a:endParaRPr lang="ja-JP" altLang="en-US" sz="1600" dirty="0">
              <a:latin typeface="+mn-ea"/>
            </a:endParaRPr>
          </a:p>
        </p:txBody>
      </p:sp>
      <p:sp>
        <p:nvSpPr>
          <p:cNvPr id="208" name="スライド番号プレースホルダー 207">
            <a:extLst>
              <a:ext uri="{FF2B5EF4-FFF2-40B4-BE49-F238E27FC236}">
                <a16:creationId xmlns:a16="http://schemas.microsoft.com/office/drawing/2014/main" id="{0378CA34-BC8D-AACC-DB63-631D2F984CEF}"/>
              </a:ext>
            </a:extLst>
          </p:cNvPr>
          <p:cNvSpPr>
            <a:spLocks noGrp="1"/>
          </p:cNvSpPr>
          <p:nvPr>
            <p:ph type="sldNum" sz="quarter" idx="12"/>
          </p:nvPr>
        </p:nvSpPr>
        <p:spPr/>
        <p:txBody>
          <a:bodyPr/>
          <a:lstStyle/>
          <a:p>
            <a:fld id="{DDF0A04B-3F96-455C-AC58-511E5C06C175}" type="slidenum">
              <a:rPr lang="ja-JP" altLang="en-US" smtClean="0"/>
              <a:pPr/>
              <a:t>108</a:t>
            </a:fld>
            <a:endParaRPr lang="ja-JP" altLang="en-US" dirty="0"/>
          </a:p>
        </p:txBody>
      </p:sp>
    </p:spTree>
    <p:extLst>
      <p:ext uri="{BB962C8B-B14F-4D97-AF65-F5344CB8AC3E}">
        <p14:creationId xmlns:p14="http://schemas.microsoft.com/office/powerpoint/2010/main" val="383232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a:t> </a:t>
            </a:r>
            <a:r>
              <a:rPr lang="en-US" altLang="ja-JP" sz="4000" dirty="0"/>
              <a:t>Cross-Polytope LSH</a:t>
            </a:r>
            <a:br>
              <a:rPr lang="en-US" altLang="ja-JP" sz="4000" dirty="0"/>
            </a:br>
            <a:r>
              <a:rPr lang="ja-JP" altLang="en-US" sz="4000" dirty="0"/>
              <a:t>に与えるパラメータ</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ja-JP" altLang="en-US" sz="2400" dirty="0"/>
                  <a:t>閾値 </a:t>
                </a:r>
                <a14:m>
                  <m:oMath xmlns:m="http://schemas.openxmlformats.org/officeDocument/2006/math">
                    <m:r>
                      <a:rPr lang="en-US" altLang="ja-JP" sz="2400">
                        <a:latin typeface="Cambria Math" panose="02040503050406030204" pitchFamily="18" charset="0"/>
                      </a:rPr>
                      <m:t>0≤</m:t>
                    </m:r>
                    <m:r>
                      <a:rPr lang="ja-JP" altLang="en-US" sz="2400" i="1">
                        <a:latin typeface="Cambria Math" panose="02040503050406030204" pitchFamily="18" charset="0"/>
                      </a:rPr>
                      <m:t>𝛿</m:t>
                    </m:r>
                    <m:r>
                      <a:rPr lang="en-US" altLang="ja-JP" sz="2400" i="1">
                        <a:latin typeface="Cambria Math" panose="02040503050406030204" pitchFamily="18" charset="0"/>
                      </a:rPr>
                      <m:t>≤1</m:t>
                    </m:r>
                  </m:oMath>
                </a14:m>
                <a:r>
                  <a:rPr lang="ja-JP" altLang="en-US" sz="2400" dirty="0"/>
                  <a:t> に対する</a:t>
                </a:r>
                <a:endParaRPr lang="en-US" altLang="ja-JP" sz="2400" dirty="0"/>
              </a:p>
              <a:p>
                <a:pPr marL="0" indent="0">
                  <a:buNone/>
                </a:pPr>
                <a:r>
                  <a:rPr lang="en-US" altLang="ja-JP" sz="2400" dirty="0"/>
                  <a:t>Cross-Polytope LSH </a:t>
                </a:r>
                <a:r>
                  <a:rPr lang="ja-JP" altLang="en-US" sz="2400" dirty="0"/>
                  <a:t>の衝突確率 </a:t>
                </a:r>
                <a:r>
                  <a:rPr lang="en-US" altLang="ja-JP" sz="2400" dirty="0"/>
                  <a:t>=</a:t>
                </a:r>
              </a:p>
              <a:p>
                <a:pPr marL="0" indent="0">
                  <a:buNone/>
                </a:pPr>
                <a:endParaRPr lang="en-US" altLang="ja-JP" sz="2400" dirty="0"/>
              </a:p>
              <a:p>
                <a:pPr marL="0" indent="0">
                  <a:buNone/>
                </a:pPr>
                <a:endParaRPr lang="en-US" altLang="ja-JP" sz="2400" b="1" dirty="0"/>
              </a:p>
              <a:p>
                <a:pPr marL="0" indent="0">
                  <a:buNone/>
                </a:pPr>
                <a:r>
                  <a:rPr lang="ja-JP" altLang="en-US" sz="2400" dirty="0"/>
                  <a:t>再現率に影響を与えるパラメータ</a:t>
                </a:r>
                <a:endParaRPr lang="en-US" altLang="ja-JP" sz="2400" dirty="0"/>
              </a:p>
              <a:p>
                <a:r>
                  <a:rPr lang="ja-JP" altLang="en-US" sz="2400" dirty="0"/>
                  <a:t>行列の種類数</a:t>
                </a:r>
                <a:r>
                  <a:rPr lang="en-US" altLang="ja-JP" sz="2400" dirty="0"/>
                  <a:t> </a:t>
                </a:r>
                <a14:m>
                  <m:oMath xmlns:m="http://schemas.openxmlformats.org/officeDocument/2006/math">
                    <m:r>
                      <a:rPr lang="en-US" altLang="ja-JP" sz="2400" i="1">
                        <a:latin typeface="Cambria Math" panose="02040503050406030204" pitchFamily="18" charset="0"/>
                      </a:rPr>
                      <m:t>𝐿</m:t>
                    </m:r>
                  </m:oMath>
                </a14:m>
                <a:endParaRPr lang="en-US" altLang="ja-JP" sz="2400" dirty="0"/>
              </a:p>
              <a:p>
                <a:pPr lvl="1"/>
                <a:r>
                  <a:rPr lang="ja-JP" altLang="en-US" sz="2000" dirty="0"/>
                  <a:t>増加に従って，再現率が</a:t>
                </a:r>
                <a:r>
                  <a:rPr lang="ja-JP" altLang="en-US" sz="2000" dirty="0">
                    <a:solidFill>
                      <a:srgbClr val="D04255"/>
                    </a:solidFill>
                  </a:rPr>
                  <a:t>上がり</a:t>
                </a:r>
                <a:r>
                  <a:rPr lang="ja-JP" altLang="en-US" sz="2000" dirty="0"/>
                  <a:t>，探索時間が</a:t>
                </a:r>
                <a:r>
                  <a:rPr lang="ja-JP" altLang="en-US" sz="2000" dirty="0">
                    <a:solidFill>
                      <a:srgbClr val="208DC3"/>
                    </a:solidFill>
                  </a:rPr>
                  <a:t>増加</a:t>
                </a:r>
                <a:endParaRPr lang="en-US" altLang="ja-JP" sz="2000" dirty="0">
                  <a:solidFill>
                    <a:srgbClr val="208DC3"/>
                  </a:solidFill>
                </a:endParaRPr>
              </a:p>
              <a:p>
                <a:r>
                  <a:rPr lang="ja-JP" altLang="en-US" sz="2400" dirty="0"/>
                  <a:t>区画の分割数 </a:t>
                </a:r>
                <a14:m>
                  <m:oMath xmlns:m="http://schemas.openxmlformats.org/officeDocument/2006/math">
                    <m:r>
                      <a:rPr lang="en-US" altLang="ja-JP" sz="2400" i="1">
                        <a:latin typeface="Cambria Math" panose="02040503050406030204" pitchFamily="18" charset="0"/>
                      </a:rPr>
                      <m:t>𝑇</m:t>
                    </m:r>
                  </m:oMath>
                </a14:m>
                <a:endParaRPr lang="en-US" altLang="ja-JP" sz="2400" dirty="0"/>
              </a:p>
              <a:p>
                <a:pPr lvl="1"/>
                <a:r>
                  <a:rPr lang="ja-JP" altLang="en-US" sz="2000" dirty="0"/>
                  <a:t>増加に従って，再現率が</a:t>
                </a:r>
                <a:r>
                  <a:rPr lang="ja-JP" altLang="en-US" sz="2000" dirty="0">
                    <a:solidFill>
                      <a:srgbClr val="208DC3"/>
                    </a:solidFill>
                  </a:rPr>
                  <a:t>下がり</a:t>
                </a:r>
                <a:r>
                  <a:rPr lang="ja-JP" altLang="en-US" sz="2000" dirty="0"/>
                  <a:t>，探索時間が</a:t>
                </a:r>
                <a:r>
                  <a:rPr lang="ja-JP" altLang="en-US" sz="2000" dirty="0">
                    <a:solidFill>
                      <a:srgbClr val="D04255"/>
                    </a:solidFill>
                  </a:rPr>
                  <a:t>減少</a:t>
                </a:r>
                <a:endParaRPr lang="en-US" altLang="ja-JP" sz="2000" dirty="0">
                  <a:solidFill>
                    <a:srgbClr val="D04255"/>
                  </a:solidFill>
                </a:endParaRPr>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4"/>
                <a:stretch>
                  <a:fillRect l="-1111" t="-809"/>
                </a:stretch>
              </a:blipFill>
            </p:spPr>
            <p:txBody>
              <a:bodyPr/>
              <a:lstStyle/>
              <a:p>
                <a:r>
                  <a:rPr lang="ja-JP" altLang="en-US">
                    <a:noFill/>
                  </a:rPr>
                  <a:t> </a:t>
                </a:r>
              </a:p>
            </p:txBody>
          </p:sp>
        </mc:Fallback>
      </mc:AlternateContent>
      <p:sp>
        <p:nvSpPr>
          <p:cNvPr id="4" name="日付プレースホルダー 3"/>
          <p:cNvSpPr>
            <a:spLocks noGrp="1"/>
          </p:cNvSpPr>
          <p:nvPr>
            <p:ph type="dt" sz="half" idx="10"/>
          </p:nvPr>
        </p:nvSpPr>
        <p:spPr/>
        <p:txBody>
          <a:bodyPr/>
          <a:lstStyle/>
          <a:p>
            <a:r>
              <a:rPr lang="en-US" altLang="ja-JP" dirty="0"/>
              <a:t>2019/2/13</a:t>
            </a:r>
          </a:p>
        </p:txBody>
      </p:sp>
      <p:pic>
        <p:nvPicPr>
          <p:cNvPr id="10" name="図 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835555" y="2014435"/>
            <a:ext cx="2280230" cy="411429"/>
          </a:xfrm>
          <a:prstGeom prst="rect">
            <a:avLst/>
          </a:prstGeom>
        </p:spPr>
      </p:pic>
      <p:sp>
        <p:nvSpPr>
          <p:cNvPr id="7" name="下矢印 6"/>
          <p:cNvSpPr/>
          <p:nvPr/>
        </p:nvSpPr>
        <p:spPr>
          <a:xfrm>
            <a:off x="5408318" y="2612426"/>
            <a:ext cx="1619204" cy="605117"/>
          </a:xfrm>
          <a:prstGeom prst="downArrow">
            <a:avLst/>
          </a:prstGeom>
          <a:solidFill>
            <a:srgbClr val="5D639E"/>
          </a:solidFill>
          <a:ln>
            <a:solidFill>
              <a:srgbClr val="5D639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srgbClr val="0099FF"/>
              </a:solidFill>
              <a:latin typeface="+mn-ea"/>
            </a:endParaRPr>
          </a:p>
        </p:txBody>
      </p:sp>
      <p:sp>
        <p:nvSpPr>
          <p:cNvPr id="8" name="テキスト ボックス 7"/>
          <p:cNvSpPr txBox="1"/>
          <p:nvPr/>
        </p:nvSpPr>
        <p:spPr>
          <a:xfrm>
            <a:off x="2335410" y="5477729"/>
            <a:ext cx="7649851" cy="830997"/>
          </a:xfrm>
          <a:prstGeom prst="rect">
            <a:avLst/>
          </a:prstGeom>
          <a:noFill/>
          <a:ln w="28575">
            <a:solidFill>
              <a:schemeClr val="tx1"/>
            </a:solidFill>
          </a:ln>
        </p:spPr>
        <p:txBody>
          <a:bodyPr wrap="none" rtlCol="0">
            <a:spAutoFit/>
          </a:bodyPr>
          <a:lstStyle/>
          <a:p>
            <a:r>
              <a:rPr lang="en-US" altLang="ja-JP" sz="2400" dirty="0">
                <a:latin typeface="+mn-ea"/>
              </a:rPr>
              <a:t>CCVolti </a:t>
            </a:r>
            <a:r>
              <a:rPr lang="ja-JP" altLang="en-US" sz="2400" dirty="0">
                <a:latin typeface="+mn-ea"/>
              </a:rPr>
              <a:t>の利用者が与えた目標再現率を超える再現率</a:t>
            </a:r>
            <a:endParaRPr lang="en-US" altLang="ja-JP" sz="2400" dirty="0">
              <a:latin typeface="+mn-ea"/>
            </a:endParaRPr>
          </a:p>
          <a:p>
            <a:r>
              <a:rPr lang="ja-JP" altLang="en-US" sz="2400" dirty="0">
                <a:latin typeface="+mn-ea"/>
              </a:rPr>
              <a:t>であり高速なパラメータの組を決定する</a:t>
            </a:r>
          </a:p>
        </p:txBody>
      </p:sp>
      <p:sp>
        <p:nvSpPr>
          <p:cNvPr id="9" name="正方形/長方形 8"/>
          <p:cNvSpPr/>
          <p:nvPr/>
        </p:nvSpPr>
        <p:spPr>
          <a:xfrm>
            <a:off x="7098887" y="2721215"/>
            <a:ext cx="3262432" cy="400110"/>
          </a:xfrm>
          <a:prstGeom prst="rect">
            <a:avLst/>
          </a:prstGeom>
          <a:ln>
            <a:solidFill>
              <a:schemeClr val="tx1"/>
            </a:solidFill>
          </a:ln>
        </p:spPr>
        <p:txBody>
          <a:bodyPr wrap="none">
            <a:spAutoFit/>
          </a:bodyPr>
          <a:lstStyle/>
          <a:p>
            <a:pPr algn="ctr"/>
            <a:r>
              <a:rPr lang="ja-JP" altLang="en-US" sz="2000" dirty="0">
                <a:latin typeface="+mj-ea"/>
                <a:ea typeface="+mj-ea"/>
              </a:rPr>
              <a:t>衝突確率＝再現率の期待値</a:t>
            </a:r>
            <a:endParaRPr lang="en-US" altLang="ja-JP" sz="2000" dirty="0">
              <a:latin typeface="+mj-ea"/>
              <a:ea typeface="+mj-ea"/>
            </a:endParaRPr>
          </a:p>
        </p:txBody>
      </p:sp>
      <p:sp>
        <p:nvSpPr>
          <p:cNvPr id="159" name="スライド番号プレースホルダー 158">
            <a:extLst>
              <a:ext uri="{FF2B5EF4-FFF2-40B4-BE49-F238E27FC236}">
                <a16:creationId xmlns:a16="http://schemas.microsoft.com/office/drawing/2014/main" id="{289ACB4D-CD0E-C200-807A-EF24C559EB67}"/>
              </a:ext>
            </a:extLst>
          </p:cNvPr>
          <p:cNvSpPr>
            <a:spLocks noGrp="1"/>
          </p:cNvSpPr>
          <p:nvPr>
            <p:ph type="sldNum" sz="quarter" idx="12"/>
          </p:nvPr>
        </p:nvSpPr>
        <p:spPr/>
        <p:txBody>
          <a:bodyPr/>
          <a:lstStyle/>
          <a:p>
            <a:fld id="{DDF0A04B-3F96-455C-AC58-511E5C06C175}" type="slidenum">
              <a:rPr lang="ja-JP" altLang="en-US" smtClean="0"/>
              <a:pPr/>
              <a:t>109</a:t>
            </a:fld>
            <a:endParaRPr lang="ja-JP" altLang="en-US" dirty="0"/>
          </a:p>
        </p:txBody>
      </p:sp>
    </p:spTree>
    <p:extLst>
      <p:ext uri="{BB962C8B-B14F-4D97-AF65-F5344CB8AC3E}">
        <p14:creationId xmlns:p14="http://schemas.microsoft.com/office/powerpoint/2010/main" val="356809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背景：クラスタリング手法を用いたコードクローン検出</a:t>
            </a:r>
          </a:p>
        </p:txBody>
      </p:sp>
      <p:grpSp>
        <p:nvGrpSpPr>
          <p:cNvPr id="4" name="グループ化 3"/>
          <p:cNvGrpSpPr/>
          <p:nvPr/>
        </p:nvGrpSpPr>
        <p:grpSpPr>
          <a:xfrm>
            <a:off x="2398857" y="4811818"/>
            <a:ext cx="489815" cy="812004"/>
            <a:chOff x="1815921" y="3181083"/>
            <a:chExt cx="2228044" cy="2945080"/>
          </a:xfrm>
        </p:grpSpPr>
        <p:sp>
          <p:nvSpPr>
            <p:cNvPr id="5" name="メモ 4"/>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6" name="L 字 5"/>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7" name="L 字 6"/>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8" name="グループ化 7"/>
          <p:cNvGrpSpPr/>
          <p:nvPr/>
        </p:nvGrpSpPr>
        <p:grpSpPr>
          <a:xfrm>
            <a:off x="2246457" y="4659418"/>
            <a:ext cx="489815" cy="812004"/>
            <a:chOff x="1815921" y="3181083"/>
            <a:chExt cx="2228044" cy="2945080"/>
          </a:xfrm>
        </p:grpSpPr>
        <p:sp>
          <p:nvSpPr>
            <p:cNvPr id="9" name="メモ 8"/>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0" name="L 字 9"/>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1" name="L 字 10"/>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12" name="グループ化 11"/>
          <p:cNvGrpSpPr/>
          <p:nvPr/>
        </p:nvGrpSpPr>
        <p:grpSpPr>
          <a:xfrm>
            <a:off x="2094057" y="4507018"/>
            <a:ext cx="489815" cy="812004"/>
            <a:chOff x="1815921" y="3181083"/>
            <a:chExt cx="2228044" cy="2945080"/>
          </a:xfrm>
        </p:grpSpPr>
        <p:sp>
          <p:nvSpPr>
            <p:cNvPr id="13" name="メモ 12"/>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4" name="L 字 13"/>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15" name="L 字 14"/>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sp>
        <p:nvSpPr>
          <p:cNvPr id="16" name="右矢印 15"/>
          <p:cNvSpPr/>
          <p:nvPr/>
        </p:nvSpPr>
        <p:spPr>
          <a:xfrm>
            <a:off x="3140761" y="4949839"/>
            <a:ext cx="316727"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17" name="テキスト ボックス 16"/>
          <p:cNvSpPr txBox="1"/>
          <p:nvPr/>
        </p:nvSpPr>
        <p:spPr>
          <a:xfrm>
            <a:off x="1759960" y="5765486"/>
            <a:ext cx="1308371" cy="338554"/>
          </a:xfrm>
          <a:prstGeom prst="rect">
            <a:avLst/>
          </a:prstGeom>
          <a:noFill/>
        </p:spPr>
        <p:txBody>
          <a:bodyPr wrap="none" rtlCol="0">
            <a:spAutoFit/>
          </a:bodyPr>
          <a:lstStyle/>
          <a:p>
            <a:r>
              <a:rPr lang="ja-JP" altLang="en-US" sz="1600" dirty="0">
                <a:latin typeface="+mn-ea"/>
              </a:rPr>
              <a:t>ソースコード</a:t>
            </a:r>
          </a:p>
        </p:txBody>
      </p:sp>
      <p:sp>
        <p:nvSpPr>
          <p:cNvPr id="18" name="テキスト ボックス 17"/>
          <p:cNvSpPr txBox="1"/>
          <p:nvPr/>
        </p:nvSpPr>
        <p:spPr>
          <a:xfrm>
            <a:off x="2853328" y="3724769"/>
            <a:ext cx="970137"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1</a:t>
            </a:r>
            <a:endParaRPr lang="ja-JP" altLang="en-US" sz="1600" dirty="0">
              <a:latin typeface="+mn-ea"/>
            </a:endParaRPr>
          </a:p>
        </p:txBody>
      </p:sp>
      <p:sp>
        <p:nvSpPr>
          <p:cNvPr id="19" name="L 字 18"/>
          <p:cNvSpPr/>
          <p:nvPr/>
        </p:nvSpPr>
        <p:spPr>
          <a:xfrm rot="5400000">
            <a:off x="3924890" y="4436193"/>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0" name="L 字 19"/>
          <p:cNvSpPr/>
          <p:nvPr/>
        </p:nvSpPr>
        <p:spPr>
          <a:xfrm rot="5400000">
            <a:off x="3924890" y="4766428"/>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1" name="L 字 20"/>
          <p:cNvSpPr/>
          <p:nvPr/>
        </p:nvSpPr>
        <p:spPr>
          <a:xfrm rot="5400000">
            <a:off x="3924890" y="5094157"/>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2" name="L 字 21"/>
          <p:cNvSpPr/>
          <p:nvPr/>
        </p:nvSpPr>
        <p:spPr>
          <a:xfrm rot="5400000">
            <a:off x="3924890" y="5424392"/>
            <a:ext cx="188667" cy="330319"/>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23" name="テキスト ボックス 22"/>
          <p:cNvSpPr txBox="1"/>
          <p:nvPr/>
        </p:nvSpPr>
        <p:spPr>
          <a:xfrm>
            <a:off x="3208743" y="6057594"/>
            <a:ext cx="1462260" cy="338554"/>
          </a:xfrm>
          <a:prstGeom prst="rect">
            <a:avLst/>
          </a:prstGeom>
          <a:noFill/>
        </p:spPr>
        <p:txBody>
          <a:bodyPr wrap="none" rtlCol="0">
            <a:spAutoFit/>
          </a:bodyPr>
          <a:lstStyle/>
          <a:p>
            <a:r>
              <a:rPr lang="ja-JP" altLang="en-US" sz="1600" dirty="0">
                <a:latin typeface="+mn-ea"/>
              </a:rPr>
              <a:t>コード片リスト</a:t>
            </a:r>
          </a:p>
        </p:txBody>
      </p:sp>
      <p:sp>
        <p:nvSpPr>
          <p:cNvPr id="24" name="テキスト ボックス 23"/>
          <p:cNvSpPr txBox="1"/>
          <p:nvPr/>
        </p:nvSpPr>
        <p:spPr>
          <a:xfrm>
            <a:off x="4983338" y="6047662"/>
            <a:ext cx="1326004" cy="338554"/>
          </a:xfrm>
          <a:prstGeom prst="rect">
            <a:avLst/>
          </a:prstGeom>
          <a:noFill/>
        </p:spPr>
        <p:txBody>
          <a:bodyPr wrap="none" rtlCol="0">
            <a:spAutoFit/>
          </a:bodyPr>
          <a:lstStyle/>
          <a:p>
            <a:r>
              <a:rPr lang="ja-JP" altLang="en-US" sz="1600" dirty="0">
                <a:latin typeface="+mn-ea"/>
              </a:rPr>
              <a:t>特徴ベクトル</a:t>
            </a:r>
          </a:p>
        </p:txBody>
      </p:sp>
      <p:sp>
        <p:nvSpPr>
          <p:cNvPr id="26" name="右矢印 25"/>
          <p:cNvSpPr/>
          <p:nvPr/>
        </p:nvSpPr>
        <p:spPr>
          <a:xfrm>
            <a:off x="4527793" y="4949839"/>
            <a:ext cx="316727" cy="246631"/>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27" name="右矢印 26"/>
          <p:cNvSpPr/>
          <p:nvPr/>
        </p:nvSpPr>
        <p:spPr>
          <a:xfrm>
            <a:off x="4527793" y="4942105"/>
            <a:ext cx="316727"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28" name="右矢印 27"/>
          <p:cNvSpPr/>
          <p:nvPr/>
        </p:nvSpPr>
        <p:spPr>
          <a:xfrm>
            <a:off x="6583184" y="4949838"/>
            <a:ext cx="316727"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mc:AlternateContent xmlns:mc="http://schemas.openxmlformats.org/markup-compatibility/2006" xmlns:a14="http://schemas.microsoft.com/office/drawing/2010/main">
        <mc:Choice Requires="a14">
          <p:sp>
            <p:nvSpPr>
              <p:cNvPr id="29" name="テキスト ボックス 28"/>
              <p:cNvSpPr txBox="1"/>
              <p:nvPr/>
            </p:nvSpPr>
            <p:spPr>
              <a:xfrm>
                <a:off x="5675537" y="4627698"/>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𝑤</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𝑤</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5675537" y="4627698"/>
                <a:ext cx="821719" cy="276999"/>
              </a:xfrm>
              <a:prstGeom prst="rect">
                <a:avLst/>
              </a:prstGeom>
              <a:blipFill>
                <a:blip r:embed="rId3"/>
                <a:stretch>
                  <a:fillRect r="-9630" b="-108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5675537" y="5621607"/>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675537" y="5621607"/>
                <a:ext cx="821719" cy="276999"/>
              </a:xfrm>
              <a:prstGeom prst="rect">
                <a:avLst/>
              </a:prstGeom>
              <a:blipFill>
                <a:blip r:embed="rId4"/>
                <a:stretch>
                  <a:fillRect r="-1481" b="-10870"/>
                </a:stretch>
              </a:blipFill>
            </p:spPr>
            <p:txBody>
              <a:bodyPr/>
              <a:lstStyle/>
              <a:p>
                <a:r>
                  <a:rPr lang="ja-JP" altLang="en-US">
                    <a:noFill/>
                  </a:rPr>
                  <a:t> </a:t>
                </a:r>
              </a:p>
            </p:txBody>
          </p:sp>
        </mc:Fallback>
      </mc:AlternateContent>
      <p:sp>
        <p:nvSpPr>
          <p:cNvPr id="32" name="テキスト ボックス 31"/>
          <p:cNvSpPr txBox="1"/>
          <p:nvPr/>
        </p:nvSpPr>
        <p:spPr>
          <a:xfrm>
            <a:off x="4851272" y="5661339"/>
            <a:ext cx="790601"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z</a:t>
            </a:r>
          </a:p>
        </p:txBody>
      </p:sp>
      <p:sp>
        <p:nvSpPr>
          <p:cNvPr id="35" name="テキスト ボックス 34"/>
          <p:cNvSpPr txBox="1"/>
          <p:nvPr/>
        </p:nvSpPr>
        <p:spPr>
          <a:xfrm>
            <a:off x="4850110" y="5014312"/>
            <a:ext cx="763351"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x</a:t>
            </a:r>
          </a:p>
        </p:txBody>
      </p:sp>
      <p:sp>
        <p:nvSpPr>
          <p:cNvPr id="36" name="テキスト ボックス 35"/>
          <p:cNvSpPr txBox="1"/>
          <p:nvPr/>
        </p:nvSpPr>
        <p:spPr>
          <a:xfrm>
            <a:off x="4852224" y="5351819"/>
            <a:ext cx="764953"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y</a:t>
            </a:r>
          </a:p>
        </p:txBody>
      </p:sp>
      <p:sp>
        <p:nvSpPr>
          <p:cNvPr id="37" name="テキスト ボックス 36"/>
          <p:cNvSpPr txBox="1"/>
          <p:nvPr/>
        </p:nvSpPr>
        <p:spPr>
          <a:xfrm>
            <a:off x="4846252" y="4673975"/>
            <a:ext cx="801823"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w</a:t>
            </a:r>
          </a:p>
        </p:txBody>
      </p:sp>
      <mc:AlternateContent xmlns:mc="http://schemas.openxmlformats.org/markup-compatibility/2006" xmlns:a14="http://schemas.microsoft.com/office/drawing/2010/main">
        <mc:Choice Requires="a14">
          <p:sp>
            <p:nvSpPr>
              <p:cNvPr id="38" name="テキスト ボックス 37"/>
              <p:cNvSpPr txBox="1"/>
              <p:nvPr/>
            </p:nvSpPr>
            <p:spPr>
              <a:xfrm>
                <a:off x="5679585" y="4980072"/>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r>
                        <a:rPr lang="en-US" altLang="ja-JP" sz="1200" i="1">
                          <a:latin typeface="Cambria Math" panose="02040503050406030204" pitchFamily="18" charset="0"/>
                        </a:rPr>
                        <m:t>𝑥</m:t>
                      </m:r>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𝑥</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679585" y="4980072"/>
                <a:ext cx="821719" cy="276999"/>
              </a:xfrm>
              <a:prstGeom prst="rect">
                <a:avLst/>
              </a:prstGeom>
              <a:blipFill>
                <a:blip r:embed="rId5"/>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5691225" y="5315129"/>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5691225" y="5315129"/>
                <a:ext cx="821719" cy="276999"/>
              </a:xfrm>
              <a:prstGeom prst="rect">
                <a:avLst/>
              </a:prstGeom>
              <a:blipFill>
                <a:blip r:embed="rId6"/>
                <a:stretch>
                  <a:fillRect r="-2985" b="-13333"/>
                </a:stretch>
              </a:blipFill>
            </p:spPr>
            <p:txBody>
              <a:bodyPr/>
              <a:lstStyle/>
              <a:p>
                <a:r>
                  <a:rPr lang="ja-JP" altLang="en-US">
                    <a:noFill/>
                  </a:rPr>
                  <a:t> </a:t>
                </a:r>
              </a:p>
            </p:txBody>
          </p:sp>
        </mc:Fallback>
      </mc:AlternateContent>
      <p:graphicFrame>
        <p:nvGraphicFramePr>
          <p:cNvPr id="40" name="表 39"/>
          <p:cNvGraphicFramePr>
            <a:graphicFrameLocks noGrp="1"/>
          </p:cNvGraphicFramePr>
          <p:nvPr/>
        </p:nvGraphicFramePr>
        <p:xfrm>
          <a:off x="8792617" y="4006801"/>
          <a:ext cx="1545645" cy="2337408"/>
        </p:xfrm>
        <a:graphic>
          <a:graphicData uri="http://schemas.openxmlformats.org/drawingml/2006/table">
            <a:tbl>
              <a:tblPr firstRow="1" bandRow="1">
                <a:tableStyleId>{93296810-A885-4BE3-A3E7-6D5BEEA58F35}</a:tableStyleId>
              </a:tblPr>
              <a:tblGrid>
                <a:gridCol w="580690">
                  <a:extLst>
                    <a:ext uri="{9D8B030D-6E8A-4147-A177-3AD203B41FA5}">
                      <a16:colId xmlns:a16="http://schemas.microsoft.com/office/drawing/2014/main" val="20000"/>
                    </a:ext>
                  </a:extLst>
                </a:gridCol>
                <a:gridCol w="964955">
                  <a:extLst>
                    <a:ext uri="{9D8B030D-6E8A-4147-A177-3AD203B41FA5}">
                      <a16:colId xmlns:a16="http://schemas.microsoft.com/office/drawing/2014/main" val="20001"/>
                    </a:ext>
                  </a:extLst>
                </a:gridCol>
              </a:tblGrid>
              <a:tr h="196001">
                <a:tc>
                  <a:txBody>
                    <a:bodyPr/>
                    <a:lstStyle/>
                    <a:p>
                      <a:pPr algn="ctr"/>
                      <a:r>
                        <a:rPr kumimoji="1" lang="ja-JP" altLang="en-US" sz="1000" dirty="0">
                          <a:latin typeface="+mn-ea"/>
                          <a:ea typeface="+mn-ea"/>
                        </a:rPr>
                        <a:t>類似度</a:t>
                      </a:r>
                    </a:p>
                  </a:txBody>
                  <a:tcPr anchor="ctr"/>
                </a:tc>
                <a:tc>
                  <a:txBody>
                    <a:bodyPr/>
                    <a:lstStyle/>
                    <a:p>
                      <a:pPr algn="ctr"/>
                      <a:r>
                        <a:rPr kumimoji="1" lang="ja-JP" altLang="en-US" sz="1000" dirty="0">
                          <a:latin typeface="+mn-ea"/>
                          <a:ea typeface="+mn-ea"/>
                        </a:rPr>
                        <a:t>クローンペア</a:t>
                      </a:r>
                    </a:p>
                  </a:txBody>
                  <a:tcPr anchor="ctr"/>
                </a:tc>
                <a:extLst>
                  <a:ext uri="{0D108BD9-81ED-4DB2-BD59-A6C34878D82A}">
                    <a16:rowId xmlns:a16="http://schemas.microsoft.com/office/drawing/2014/main" val="10000"/>
                  </a:ext>
                </a:extLst>
              </a:tr>
              <a:tr h="261696">
                <a:tc rowSpan="2">
                  <a:txBody>
                    <a:bodyPr/>
                    <a:lstStyle/>
                    <a:p>
                      <a:pPr algn="ctr"/>
                      <a:r>
                        <a:rPr kumimoji="1" lang="en-US" altLang="ja-JP" sz="1000" dirty="0">
                          <a:latin typeface="+mn-ea"/>
                          <a:ea typeface="+mn-ea"/>
                        </a:rPr>
                        <a:t>0.95</a:t>
                      </a:r>
                    </a:p>
                  </a:txBody>
                  <a:tcPr anchor="ctr"/>
                </a:tc>
                <a:tc>
                  <a:txBody>
                    <a:bodyPr/>
                    <a:lstStyle/>
                    <a:p>
                      <a:pPr algn="ctr"/>
                      <a:r>
                        <a:rPr kumimoji="1" lang="ja-JP" altLang="en-US" sz="1000" dirty="0">
                          <a:latin typeface="+mn-ea"/>
                          <a:ea typeface="+mn-ea"/>
                        </a:rPr>
                        <a:t>コード片</a:t>
                      </a:r>
                      <a:r>
                        <a:rPr kumimoji="1" lang="en-US" altLang="ja-JP" sz="1000" dirty="0">
                          <a:latin typeface="+mn-ea"/>
                          <a:ea typeface="+mn-ea"/>
                        </a:rPr>
                        <a:t>x</a:t>
                      </a:r>
                      <a:endParaRPr kumimoji="1" lang="ja-JP" altLang="en-US" sz="1000" dirty="0">
                        <a:latin typeface="+mn-ea"/>
                        <a:ea typeface="+mn-ea"/>
                      </a:endParaRPr>
                    </a:p>
                  </a:txBody>
                  <a:tcPr anchor="ctr"/>
                </a:tc>
                <a:extLst>
                  <a:ext uri="{0D108BD9-81ED-4DB2-BD59-A6C34878D82A}">
                    <a16:rowId xmlns:a16="http://schemas.microsoft.com/office/drawing/2014/main" val="10001"/>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y</a:t>
                      </a:r>
                      <a:endParaRPr kumimoji="1" lang="ja-JP" altLang="en-US" sz="1000" dirty="0">
                        <a:latin typeface="+mn-ea"/>
                        <a:ea typeface="+mn-ea"/>
                      </a:endParaRPr>
                    </a:p>
                  </a:txBody>
                  <a:tcPr anchor="ctr"/>
                </a:tc>
                <a:extLst>
                  <a:ext uri="{0D108BD9-81ED-4DB2-BD59-A6C34878D82A}">
                    <a16:rowId xmlns:a16="http://schemas.microsoft.com/office/drawing/2014/main" val="10002"/>
                  </a:ext>
                </a:extLst>
              </a:tr>
              <a:tr h="261696">
                <a:tc rowSpan="2">
                  <a:txBody>
                    <a:bodyPr/>
                    <a:lstStyle/>
                    <a:p>
                      <a:pPr algn="ctr"/>
                      <a:r>
                        <a:rPr kumimoji="1" lang="en-US" altLang="ja-JP" sz="1000" dirty="0">
                          <a:latin typeface="+mn-ea"/>
                          <a:ea typeface="+mn-ea"/>
                        </a:rPr>
                        <a:t>0.93</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x</a:t>
                      </a:r>
                      <a:endParaRPr kumimoji="1" lang="ja-JP" altLang="en-US" sz="1000" dirty="0">
                        <a:latin typeface="+mn-ea"/>
                        <a:ea typeface="+mn-ea"/>
                      </a:endParaRPr>
                    </a:p>
                  </a:txBody>
                  <a:tcPr anchor="ctr"/>
                </a:tc>
                <a:extLst>
                  <a:ext uri="{0D108BD9-81ED-4DB2-BD59-A6C34878D82A}">
                    <a16:rowId xmlns:a16="http://schemas.microsoft.com/office/drawing/2014/main" val="10003"/>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z</a:t>
                      </a:r>
                      <a:endParaRPr kumimoji="1" lang="ja-JP" altLang="en-US" sz="1000" dirty="0">
                        <a:latin typeface="+mn-ea"/>
                        <a:ea typeface="+mn-ea"/>
                      </a:endParaRPr>
                    </a:p>
                  </a:txBody>
                  <a:tcPr anchor="ctr"/>
                </a:tc>
                <a:extLst>
                  <a:ext uri="{0D108BD9-81ED-4DB2-BD59-A6C34878D82A}">
                    <a16:rowId xmlns:a16="http://schemas.microsoft.com/office/drawing/2014/main" val="10004"/>
                  </a:ext>
                </a:extLst>
              </a:tr>
              <a:tr h="261696">
                <a:tc rowSpan="2">
                  <a:txBody>
                    <a:bodyPr/>
                    <a:lstStyle/>
                    <a:p>
                      <a:pPr algn="ctr"/>
                      <a:r>
                        <a:rPr kumimoji="1" lang="en-US" altLang="ja-JP" sz="1000" dirty="0">
                          <a:latin typeface="+mn-ea"/>
                          <a:ea typeface="+mn-ea"/>
                        </a:rPr>
                        <a:t>0.9</a:t>
                      </a:r>
                      <a:endParaRPr kumimoji="1" lang="ja-JP" altLang="en-US" sz="100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y</a:t>
                      </a:r>
                      <a:endParaRPr kumimoji="1" lang="ja-JP" altLang="en-US" sz="1000" dirty="0">
                        <a:latin typeface="+mn-ea"/>
                        <a:ea typeface="+mn-ea"/>
                      </a:endParaRPr>
                    </a:p>
                  </a:txBody>
                  <a:tcPr anchor="ctr"/>
                </a:tc>
                <a:extLst>
                  <a:ext uri="{0D108BD9-81ED-4DB2-BD59-A6C34878D82A}">
                    <a16:rowId xmlns:a16="http://schemas.microsoft.com/office/drawing/2014/main" val="10005"/>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z</a:t>
                      </a:r>
                      <a:endParaRPr kumimoji="1" lang="ja-JP" altLang="en-US" sz="1000" dirty="0">
                        <a:latin typeface="+mn-ea"/>
                        <a:ea typeface="+mn-ea"/>
                      </a:endParaRPr>
                    </a:p>
                  </a:txBody>
                  <a:tcPr anchor="ctr"/>
                </a:tc>
                <a:extLst>
                  <a:ext uri="{0D108BD9-81ED-4DB2-BD59-A6C34878D82A}">
                    <a16:rowId xmlns:a16="http://schemas.microsoft.com/office/drawing/2014/main" val="10006"/>
                  </a:ext>
                </a:extLst>
              </a:tr>
              <a:tr h="261696">
                <a:tc rowSpan="2">
                  <a:txBody>
                    <a:bodyPr/>
                    <a:lstStyle/>
                    <a:p>
                      <a:pPr algn="ctr"/>
                      <a:r>
                        <a:rPr kumimoji="1" lang="en-US" altLang="ja-JP" sz="1000" dirty="0">
                          <a:latin typeface="+mn-ea"/>
                          <a:ea typeface="+mn-ea"/>
                        </a:rPr>
                        <a:t>0.91</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v</a:t>
                      </a:r>
                      <a:endParaRPr kumimoji="1" lang="ja-JP" altLang="en-US" sz="1000" dirty="0">
                        <a:latin typeface="+mn-ea"/>
                        <a:ea typeface="+mn-ea"/>
                      </a:endParaRPr>
                    </a:p>
                  </a:txBody>
                  <a:tcPr anchor="ctr"/>
                </a:tc>
                <a:extLst>
                  <a:ext uri="{0D108BD9-81ED-4DB2-BD59-A6C34878D82A}">
                    <a16:rowId xmlns:a16="http://schemas.microsoft.com/office/drawing/2014/main" val="2276569723"/>
                  </a:ext>
                </a:extLst>
              </a:tr>
              <a:tr h="261696">
                <a:tc vMerge="1">
                  <a:txBody>
                    <a:bodyPr/>
                    <a:lstStyle/>
                    <a:p>
                      <a:pPr algn="ct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コード片</a:t>
                      </a:r>
                      <a:r>
                        <a:rPr kumimoji="1" lang="en-US" altLang="ja-JP" sz="1000" dirty="0">
                          <a:latin typeface="+mn-ea"/>
                          <a:ea typeface="+mn-ea"/>
                        </a:rPr>
                        <a:t>w</a:t>
                      </a:r>
                      <a:endParaRPr kumimoji="1" lang="ja-JP" altLang="en-US" sz="1000" dirty="0">
                        <a:latin typeface="+mn-ea"/>
                        <a:ea typeface="+mn-ea"/>
                      </a:endParaRPr>
                    </a:p>
                  </a:txBody>
                  <a:tcPr anchor="ctr"/>
                </a:tc>
                <a:extLst>
                  <a:ext uri="{0D108BD9-81ED-4DB2-BD59-A6C34878D82A}">
                    <a16:rowId xmlns:a16="http://schemas.microsoft.com/office/drawing/2014/main" val="1639032376"/>
                  </a:ext>
                </a:extLst>
              </a:tr>
            </a:tbl>
          </a:graphicData>
        </a:graphic>
      </p:graphicFrame>
      <p:sp>
        <p:nvSpPr>
          <p:cNvPr id="42" name="右矢印 41"/>
          <p:cNvSpPr/>
          <p:nvPr/>
        </p:nvSpPr>
        <p:spPr>
          <a:xfrm>
            <a:off x="8233107" y="4949838"/>
            <a:ext cx="316727"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43" name="テキスト ボックス 42"/>
          <p:cNvSpPr txBox="1"/>
          <p:nvPr/>
        </p:nvSpPr>
        <p:spPr>
          <a:xfrm>
            <a:off x="4290860" y="3729187"/>
            <a:ext cx="995785" cy="338554"/>
          </a:xfrm>
          <a:prstGeom prst="rect">
            <a:avLst/>
          </a:prstGeom>
          <a:noFill/>
        </p:spPr>
        <p:txBody>
          <a:bodyPr wrap="none" rtlCol="0">
            <a:spAutoFit/>
          </a:bodyPr>
          <a:lstStyle/>
          <a:p>
            <a:r>
              <a:rPr lang="en-US" altLang="ja-JP" sz="1600" dirty="0">
                <a:latin typeface="+mn-ea"/>
              </a:rPr>
              <a:t>STEP 2</a:t>
            </a:r>
          </a:p>
        </p:txBody>
      </p:sp>
      <p:sp>
        <p:nvSpPr>
          <p:cNvPr id="44" name="テキスト ボックス 43"/>
          <p:cNvSpPr txBox="1"/>
          <p:nvPr/>
        </p:nvSpPr>
        <p:spPr>
          <a:xfrm>
            <a:off x="6328494" y="3726763"/>
            <a:ext cx="995785" cy="338554"/>
          </a:xfrm>
          <a:prstGeom prst="rect">
            <a:avLst/>
          </a:prstGeom>
          <a:noFill/>
        </p:spPr>
        <p:txBody>
          <a:bodyPr wrap="none" rtlCol="0">
            <a:spAutoFit/>
          </a:bodyPr>
          <a:lstStyle/>
          <a:p>
            <a:r>
              <a:rPr lang="en-US" altLang="ja-JP" sz="1600" dirty="0">
                <a:latin typeface="+mn-ea"/>
              </a:rPr>
              <a:t>STEP 3</a:t>
            </a:r>
          </a:p>
        </p:txBody>
      </p:sp>
      <p:sp>
        <p:nvSpPr>
          <p:cNvPr id="45" name="テキスト ボックス 44"/>
          <p:cNvSpPr txBox="1"/>
          <p:nvPr/>
        </p:nvSpPr>
        <p:spPr>
          <a:xfrm>
            <a:off x="7946967" y="3724769"/>
            <a:ext cx="995785" cy="338554"/>
          </a:xfrm>
          <a:prstGeom prst="rect">
            <a:avLst/>
          </a:prstGeom>
          <a:noFill/>
        </p:spPr>
        <p:txBody>
          <a:bodyPr wrap="none" rtlCol="0">
            <a:spAutoFit/>
          </a:bodyPr>
          <a:lstStyle/>
          <a:p>
            <a:r>
              <a:rPr lang="en-US" altLang="ja-JP" sz="1600" dirty="0">
                <a:latin typeface="+mn-ea"/>
              </a:rPr>
              <a:t>STEP 4</a:t>
            </a:r>
          </a:p>
        </p:txBody>
      </p:sp>
      <p:sp>
        <p:nvSpPr>
          <p:cNvPr id="46" name="角丸四角形 45"/>
          <p:cNvSpPr/>
          <p:nvPr/>
        </p:nvSpPr>
        <p:spPr>
          <a:xfrm>
            <a:off x="3619023" y="4331902"/>
            <a:ext cx="808785" cy="1586630"/>
          </a:xfrm>
          <a:prstGeom prst="roundRect">
            <a:avLst/>
          </a:prstGeom>
          <a:no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49" name="コンテンツ プレースホルダー 2"/>
              <p:cNvSpPr txBox="1">
                <a:spLocks/>
              </p:cNvSpPr>
              <p:nvPr/>
            </p:nvSpPr>
            <p:spPr bwMode="auto">
              <a:xfrm>
                <a:off x="2094057" y="1246152"/>
                <a:ext cx="8273982" cy="2216450"/>
              </a:xfrm>
              <a:prstGeom prst="rect">
                <a:avLst/>
              </a:prstGeom>
              <a:ln w="25400" cap="flat" cmpd="sng" algn="ctr">
                <a:solidFill>
                  <a:srgbClr val="7D84B8"/>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STEP 1</a:t>
                </a:r>
                <a:r>
                  <a:rPr lang="ja-JP" altLang="en-US" sz="2000" kern="0" dirty="0">
                    <a:latin typeface="+mn-ea"/>
                  </a:rPr>
                  <a:t>：ソースコードからコード片リストを生成</a:t>
                </a:r>
                <a:endParaRPr lang="en-US" altLang="ja-JP" sz="2000" kern="0" dirty="0">
                  <a:latin typeface="+mn-ea"/>
                </a:endParaRPr>
              </a:p>
              <a:p>
                <a:pPr marL="0" indent="0">
                  <a:buNone/>
                </a:pPr>
                <a:r>
                  <a:rPr lang="en-US" altLang="ja-JP" sz="2000" kern="0" dirty="0">
                    <a:latin typeface="+mn-ea"/>
                  </a:rPr>
                  <a:t>STEP 2</a:t>
                </a:r>
                <a:r>
                  <a:rPr lang="ja-JP" altLang="en-US" sz="2000" kern="0" dirty="0">
                    <a:latin typeface="+mn-ea"/>
                  </a:rPr>
                  <a:t>：各コード片を</a:t>
                </a:r>
                <a:r>
                  <a:rPr lang="ja-JP" altLang="en-US" sz="2000" b="1" kern="0" dirty="0">
                    <a:latin typeface="+mn-ea"/>
                  </a:rPr>
                  <a:t>特徴ベクトルに変換</a:t>
                </a:r>
                <a:endParaRPr lang="en-US" altLang="ja-JP" sz="2000" b="1" kern="0" dirty="0">
                  <a:latin typeface="+mn-ea"/>
                </a:endParaRPr>
              </a:p>
              <a:p>
                <a:pPr marL="0" indent="0">
                  <a:buNone/>
                </a:pPr>
                <a:r>
                  <a:rPr lang="en-US" altLang="ja-JP" sz="2000" kern="0" dirty="0">
                    <a:latin typeface="+mn-ea"/>
                  </a:rPr>
                  <a:t>STEP 3</a:t>
                </a:r>
                <a:r>
                  <a:rPr lang="ja-JP" altLang="en-US" sz="2000" kern="0" dirty="0">
                    <a:latin typeface="+mn-ea"/>
                  </a:rPr>
                  <a:t>：</a:t>
                </a:r>
                <a:r>
                  <a:rPr lang="ja-JP" altLang="en-US" sz="2000" b="1" kern="0" dirty="0">
                    <a:solidFill>
                      <a:srgbClr val="D04255"/>
                    </a:solidFill>
                    <a:latin typeface="+mn-ea"/>
                  </a:rPr>
                  <a:t>クラスタリング手法</a:t>
                </a:r>
                <a:r>
                  <a:rPr lang="ja-JP" altLang="en-US" sz="2000" kern="0" dirty="0">
                    <a:latin typeface="+mn-ea"/>
                  </a:rPr>
                  <a:t>を用いて近いベクトルを</a:t>
                </a:r>
                <a:r>
                  <a:rPr lang="ja-JP" altLang="en-US" sz="2000" b="1" kern="0" dirty="0">
                    <a:latin typeface="+mn-ea"/>
                  </a:rPr>
                  <a:t>フィルタリング．</a:t>
                </a:r>
                <a:br>
                  <a:rPr lang="en-US" altLang="ja-JP" sz="2000" b="1" kern="0" dirty="0">
                    <a:latin typeface="+mn-ea"/>
                  </a:rPr>
                </a:br>
                <a:r>
                  <a:rPr lang="ja-JP" altLang="en-US" sz="2000" kern="0" dirty="0">
                    <a:latin typeface="+mn-ea"/>
                  </a:rPr>
                  <a:t>計算時間のオーダーは</a:t>
                </a:r>
                <a14:m>
                  <m:oMath xmlns:m="http://schemas.openxmlformats.org/officeDocument/2006/math">
                    <m:r>
                      <a:rPr lang="en-US" altLang="ja-JP" sz="2000" kern="0">
                        <a:latin typeface="Cambria Math" panose="02040503050406030204" pitchFamily="18" charset="0"/>
                      </a:rPr>
                      <m:t> </m:t>
                    </m:r>
                    <m:r>
                      <a:rPr lang="en-US" altLang="ja-JP" sz="2000" i="1" kern="0">
                        <a:latin typeface="Cambria Math" panose="02040503050406030204" pitchFamily="18" charset="0"/>
                      </a:rPr>
                      <m:t>𝑂</m:t>
                    </m:r>
                    <m:d>
                      <m:dPr>
                        <m:ctrlPr>
                          <a:rPr lang="en-US" altLang="ja-JP" sz="2000" i="1" kern="0">
                            <a:latin typeface="Cambria Math" panose="02040503050406030204" pitchFamily="18" charset="0"/>
                          </a:rPr>
                        </m:ctrlPr>
                      </m:dPr>
                      <m:e>
                        <m:r>
                          <a:rPr lang="en-US" altLang="ja-JP" sz="2000" b="0" i="1" kern="0" smtClean="0">
                            <a:latin typeface="Cambria Math" panose="02040503050406030204" pitchFamily="18" charset="0"/>
                          </a:rPr>
                          <m:t>𝐿</m:t>
                        </m:r>
                        <m:r>
                          <a:rPr lang="en-US" altLang="ja-JP" sz="2000" b="0" i="1" kern="0" smtClean="0">
                            <a:latin typeface="Cambria Math" panose="02040503050406030204" pitchFamily="18" charset="0"/>
                          </a:rPr>
                          <m:t> </m:t>
                        </m:r>
                        <m:sSup>
                          <m:sSupPr>
                            <m:ctrlPr>
                              <a:rPr lang="en-US" altLang="ja-JP" sz="2000" i="1" kern="0" smtClean="0">
                                <a:latin typeface="Cambria Math" panose="02040503050406030204" pitchFamily="18" charset="0"/>
                              </a:rPr>
                            </m:ctrlPr>
                          </m:sSupPr>
                          <m:e>
                            <m:r>
                              <a:rPr lang="en-US" altLang="ja-JP" sz="2000" b="0" i="1" kern="0" smtClean="0">
                                <a:latin typeface="Cambria Math" panose="02040503050406030204" pitchFamily="18" charset="0"/>
                              </a:rPr>
                              <m:t>𝑛</m:t>
                            </m:r>
                          </m:e>
                          <m:sup>
                            <m:r>
                              <a:rPr lang="en-US" altLang="ja-JP" sz="2000" b="0" i="1" kern="0" smtClean="0">
                                <a:latin typeface="Cambria Math" panose="02040503050406030204" pitchFamily="18" charset="0"/>
                              </a:rPr>
                              <m:t>1+</m:t>
                            </m:r>
                            <m:r>
                              <a:rPr lang="ja-JP" altLang="en-US" sz="2000" b="0" i="1" kern="0" smtClean="0">
                                <a:latin typeface="Cambria Math" panose="02040503050406030204" pitchFamily="18" charset="0"/>
                              </a:rPr>
                              <m:t>𝜌</m:t>
                            </m:r>
                          </m:sup>
                        </m:sSup>
                        <m:r>
                          <a:rPr lang="en-US" altLang="ja-JP" sz="2000" i="1" kern="0" smtClean="0">
                            <a:latin typeface="Cambria Math" panose="02040503050406030204" pitchFamily="18" charset="0"/>
                            <a:ea typeface="Cambria Math" panose="02040503050406030204" pitchFamily="18" charset="0"/>
                          </a:rPr>
                          <m:t>∙</m:t>
                        </m:r>
                        <m:r>
                          <a:rPr lang="en-US" altLang="ja-JP" sz="2000" i="1" kern="0">
                            <a:latin typeface="Cambria Math" panose="02040503050406030204" pitchFamily="18" charset="0"/>
                          </a:rPr>
                          <m:t>𝑑</m:t>
                        </m:r>
                      </m:e>
                    </m:d>
                  </m:oMath>
                </a14:m>
                <a:endParaRPr lang="en-US" altLang="ja-JP" sz="2000" b="1" kern="0" dirty="0">
                  <a:latin typeface="+mn-ea"/>
                </a:endParaRPr>
              </a:p>
              <a:p>
                <a:pPr marL="0" indent="0">
                  <a:buNone/>
                </a:pPr>
                <a:r>
                  <a:rPr lang="en-US" altLang="ja-JP" sz="2000" kern="0" dirty="0">
                    <a:latin typeface="+mn-ea"/>
                  </a:rPr>
                  <a:t>STEP 4</a:t>
                </a:r>
                <a:r>
                  <a:rPr lang="ja-JP" altLang="en-US" sz="2000" kern="0" dirty="0">
                    <a:latin typeface="+mn-ea"/>
                  </a:rPr>
                  <a:t>：</a:t>
                </a:r>
                <a:r>
                  <a:rPr lang="ja-JP" altLang="en-US" sz="2000" b="1" kern="0" dirty="0">
                    <a:latin typeface="+mn-ea"/>
                  </a:rPr>
                  <a:t>クラスタ内で</a:t>
                </a:r>
                <a:r>
                  <a:rPr lang="ja-JP" altLang="en-US" sz="2000" kern="0" dirty="0">
                    <a:latin typeface="+mn-ea"/>
                  </a:rPr>
                  <a:t>ベクトル同士の類似度を計算し，類似度が閾値以上のベクトル対をクローンペアとして検出．計算時間のオーダーは</a:t>
                </a:r>
                <a14:m>
                  <m:oMath xmlns:m="http://schemas.openxmlformats.org/officeDocument/2006/math">
                    <m:r>
                      <a:rPr lang="en-US" altLang="ja-JP" sz="2000" kern="0">
                        <a:latin typeface="Cambria Math" panose="02040503050406030204" pitchFamily="18" charset="0"/>
                      </a:rPr>
                      <m:t> </m:t>
                    </m:r>
                    <m:r>
                      <a:rPr lang="en-US" altLang="ja-JP" sz="2000" i="1" kern="0">
                        <a:latin typeface="Cambria Math" panose="02040503050406030204" pitchFamily="18" charset="0"/>
                      </a:rPr>
                      <m:t>𝑂</m:t>
                    </m:r>
                    <m:d>
                      <m:dPr>
                        <m:ctrlPr>
                          <a:rPr lang="en-US" altLang="ja-JP" sz="2000" i="1" kern="0">
                            <a:latin typeface="Cambria Math" panose="02040503050406030204" pitchFamily="18" charset="0"/>
                          </a:rPr>
                        </m:ctrlPr>
                      </m:dPr>
                      <m:e>
                        <m:r>
                          <a:rPr lang="en-US" altLang="ja-JP" sz="2000" b="0" i="1" kern="0" smtClean="0">
                            <a:latin typeface="Cambria Math" panose="02040503050406030204" pitchFamily="18" charset="0"/>
                          </a:rPr>
                          <m:t>𝑛</m:t>
                        </m:r>
                        <m:r>
                          <a:rPr lang="en-US" altLang="ja-JP" sz="2000" i="1" kern="0">
                            <a:latin typeface="Cambria Math" panose="02040503050406030204" pitchFamily="18" charset="0"/>
                          </a:rPr>
                          <m:t>𝑑</m:t>
                        </m:r>
                      </m:e>
                    </m:d>
                  </m:oMath>
                </a14:m>
                <a:endParaRPr lang="en-US" altLang="ja-JP" sz="2000" kern="0" dirty="0">
                  <a:latin typeface="+mn-ea"/>
                </a:endParaRPr>
              </a:p>
            </p:txBody>
          </p:sp>
        </mc:Choice>
        <mc:Fallback xmlns="">
          <p:sp>
            <p:nvSpPr>
              <p:cNvPr id="49" name="コンテンツ プレースホルダー 2"/>
              <p:cNvSpPr txBox="1">
                <a:spLocks noRot="1" noChangeAspect="1" noMove="1" noResize="1" noEditPoints="1" noAdjustHandles="1" noChangeArrowheads="1" noChangeShapeType="1" noTextEdit="1"/>
              </p:cNvSpPr>
              <p:nvPr/>
            </p:nvSpPr>
            <p:spPr bwMode="auto">
              <a:xfrm>
                <a:off x="2094057" y="1246152"/>
                <a:ext cx="8273982" cy="2216450"/>
              </a:xfrm>
              <a:prstGeom prst="rect">
                <a:avLst/>
              </a:prstGeom>
              <a:blipFill>
                <a:blip r:embed="rId7"/>
                <a:stretch>
                  <a:fillRect l="-661" b="-3533"/>
                </a:stretch>
              </a:blipFill>
              <a:ln w="25400" cap="flat" cmpd="sng" algn="ctr">
                <a:solidFill>
                  <a:srgbClr val="7D84B8"/>
                </a:solidFill>
                <a:prstDash val="solid"/>
                <a:miter lim="800000"/>
                <a:headEnd/>
                <a:tailEnd/>
              </a:ln>
            </p:spPr>
            <p:txBody>
              <a:bodyPr/>
              <a:lstStyle/>
              <a:p>
                <a:r>
                  <a:rPr lang="ja-JP" altLang="en-US">
                    <a:noFill/>
                  </a:rPr>
                  <a:t> </a:t>
                </a:r>
              </a:p>
            </p:txBody>
          </p:sp>
        </mc:Fallback>
      </mc:AlternateContent>
      <p:sp>
        <p:nvSpPr>
          <p:cNvPr id="51" name="楕円 50"/>
          <p:cNvSpPr/>
          <p:nvPr/>
        </p:nvSpPr>
        <p:spPr>
          <a:xfrm>
            <a:off x="7347897" y="4438762"/>
            <a:ext cx="824757" cy="8247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D04255"/>
              </a:solidFill>
            </a:endParaRPr>
          </a:p>
        </p:txBody>
      </p:sp>
      <p:sp>
        <p:nvSpPr>
          <p:cNvPr id="53" name="楕円 52"/>
          <p:cNvSpPr/>
          <p:nvPr/>
        </p:nvSpPr>
        <p:spPr>
          <a:xfrm>
            <a:off x="6892158" y="5239194"/>
            <a:ext cx="813199" cy="813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D04255"/>
              </a:solidFill>
            </a:endParaRPr>
          </a:p>
        </p:txBody>
      </p:sp>
      <p:sp>
        <p:nvSpPr>
          <p:cNvPr id="54" name="楕円 53"/>
          <p:cNvSpPr/>
          <p:nvPr/>
        </p:nvSpPr>
        <p:spPr>
          <a:xfrm>
            <a:off x="7512102" y="4675776"/>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楕円 54"/>
          <p:cNvSpPr/>
          <p:nvPr/>
        </p:nvSpPr>
        <p:spPr>
          <a:xfrm>
            <a:off x="7742684" y="5006372"/>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楕円 55"/>
          <p:cNvSpPr/>
          <p:nvPr/>
        </p:nvSpPr>
        <p:spPr>
          <a:xfrm>
            <a:off x="7865340" y="4714383"/>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楕円 56"/>
          <p:cNvSpPr/>
          <p:nvPr/>
        </p:nvSpPr>
        <p:spPr>
          <a:xfrm>
            <a:off x="7188900" y="5662818"/>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テキスト ボックス 57"/>
          <p:cNvSpPr txBox="1"/>
          <p:nvPr/>
        </p:nvSpPr>
        <p:spPr>
          <a:xfrm>
            <a:off x="7056341" y="6128369"/>
            <a:ext cx="925253" cy="338554"/>
          </a:xfrm>
          <a:prstGeom prst="rect">
            <a:avLst/>
          </a:prstGeom>
          <a:noFill/>
        </p:spPr>
        <p:txBody>
          <a:bodyPr wrap="none" rtlCol="0">
            <a:spAutoFit/>
          </a:bodyPr>
          <a:lstStyle/>
          <a:p>
            <a:r>
              <a:rPr lang="ja-JP" altLang="en-US" sz="1600" dirty="0">
                <a:latin typeface="+mn-ea"/>
              </a:rPr>
              <a:t>クラスタ</a:t>
            </a:r>
          </a:p>
        </p:txBody>
      </p:sp>
      <p:sp>
        <p:nvSpPr>
          <p:cNvPr id="60" name="テキスト ボックス 59"/>
          <p:cNvSpPr txBox="1"/>
          <p:nvPr/>
        </p:nvSpPr>
        <p:spPr>
          <a:xfrm>
            <a:off x="7532953" y="4469706"/>
            <a:ext cx="274434" cy="276999"/>
          </a:xfrm>
          <a:prstGeom prst="rect">
            <a:avLst/>
          </a:prstGeom>
          <a:noFill/>
        </p:spPr>
        <p:txBody>
          <a:bodyPr wrap="none" rtlCol="0">
            <a:spAutoFit/>
          </a:bodyPr>
          <a:lstStyle/>
          <a:p>
            <a:r>
              <a:rPr lang="en-US" altLang="ja-JP" sz="1200" dirty="0">
                <a:latin typeface="+mn-ea"/>
              </a:rPr>
              <a:t>z</a:t>
            </a:r>
            <a:endParaRPr lang="ja-JP" altLang="en-US" sz="1200" dirty="0">
              <a:latin typeface="+mn-ea"/>
            </a:endParaRPr>
          </a:p>
        </p:txBody>
      </p:sp>
      <p:sp>
        <p:nvSpPr>
          <p:cNvPr id="61" name="テキスト ボックス 60"/>
          <p:cNvSpPr txBox="1"/>
          <p:nvPr/>
        </p:nvSpPr>
        <p:spPr>
          <a:xfrm>
            <a:off x="7903360" y="4532595"/>
            <a:ext cx="277640" cy="276999"/>
          </a:xfrm>
          <a:prstGeom prst="rect">
            <a:avLst/>
          </a:prstGeom>
          <a:noFill/>
        </p:spPr>
        <p:txBody>
          <a:bodyPr wrap="none" rtlCol="0">
            <a:spAutoFit/>
          </a:bodyPr>
          <a:lstStyle/>
          <a:p>
            <a:r>
              <a:rPr lang="en-US" altLang="ja-JP" sz="1200" dirty="0">
                <a:latin typeface="+mn-ea"/>
              </a:rPr>
              <a:t>x</a:t>
            </a:r>
            <a:endParaRPr lang="ja-JP" altLang="en-US" sz="1200" dirty="0">
              <a:latin typeface="+mn-ea"/>
            </a:endParaRPr>
          </a:p>
        </p:txBody>
      </p:sp>
      <p:sp>
        <p:nvSpPr>
          <p:cNvPr id="62" name="テキスト ボックス 61"/>
          <p:cNvSpPr txBox="1"/>
          <p:nvPr/>
        </p:nvSpPr>
        <p:spPr>
          <a:xfrm>
            <a:off x="7566904" y="4826271"/>
            <a:ext cx="230105" cy="276999"/>
          </a:xfrm>
          <a:prstGeom prst="rect">
            <a:avLst/>
          </a:prstGeom>
          <a:noFill/>
        </p:spPr>
        <p:txBody>
          <a:bodyPr wrap="square" rtlCol="0">
            <a:spAutoFit/>
          </a:bodyPr>
          <a:lstStyle/>
          <a:p>
            <a:r>
              <a:rPr lang="en-US" altLang="ja-JP" sz="1200" dirty="0">
                <a:latin typeface="+mn-ea"/>
              </a:rPr>
              <a:t>y</a:t>
            </a:r>
            <a:endParaRPr lang="ja-JP" altLang="en-US" sz="1200" dirty="0">
              <a:latin typeface="+mn-ea"/>
            </a:endParaRPr>
          </a:p>
        </p:txBody>
      </p:sp>
      <p:sp>
        <p:nvSpPr>
          <p:cNvPr id="63" name="テキスト ボックス 62"/>
          <p:cNvSpPr txBox="1"/>
          <p:nvPr/>
        </p:nvSpPr>
        <p:spPr>
          <a:xfrm>
            <a:off x="7013669" y="5432238"/>
            <a:ext cx="230105" cy="276999"/>
          </a:xfrm>
          <a:prstGeom prst="rect">
            <a:avLst/>
          </a:prstGeom>
          <a:noFill/>
        </p:spPr>
        <p:txBody>
          <a:bodyPr wrap="square" rtlCol="0">
            <a:spAutoFit/>
          </a:bodyPr>
          <a:lstStyle/>
          <a:p>
            <a:r>
              <a:rPr lang="en-US" altLang="ja-JP" sz="1200" dirty="0">
                <a:latin typeface="+mn-ea"/>
              </a:rPr>
              <a:t>w</a:t>
            </a:r>
            <a:endParaRPr lang="ja-JP" altLang="en-US" sz="1200" dirty="0">
              <a:latin typeface="+mn-ea"/>
            </a:endParaRPr>
          </a:p>
        </p:txBody>
      </p:sp>
      <p:sp>
        <p:nvSpPr>
          <p:cNvPr id="64" name="テキスト ボックス 63"/>
          <p:cNvSpPr txBox="1"/>
          <p:nvPr/>
        </p:nvSpPr>
        <p:spPr>
          <a:xfrm>
            <a:off x="2271484" y="1016271"/>
            <a:ext cx="2101857" cy="400110"/>
          </a:xfrm>
          <a:prstGeom prst="rect">
            <a:avLst/>
          </a:prstGeom>
          <a:solidFill>
            <a:schemeClr val="bg1"/>
          </a:solidFill>
        </p:spPr>
        <p:txBody>
          <a:bodyPr wrap="none" rtlCol="0">
            <a:spAutoFit/>
          </a:bodyPr>
          <a:lstStyle/>
          <a:p>
            <a:r>
              <a:rPr lang="ja-JP" altLang="en-US" sz="2000" dirty="0">
                <a:solidFill>
                  <a:srgbClr val="208DC3"/>
                </a:solidFill>
              </a:rPr>
              <a:t>検出アルゴリズム</a:t>
            </a:r>
          </a:p>
        </p:txBody>
      </p:sp>
      <p:sp>
        <p:nvSpPr>
          <p:cNvPr id="59" name="楕円 58"/>
          <p:cNvSpPr/>
          <p:nvPr/>
        </p:nvSpPr>
        <p:spPr>
          <a:xfrm>
            <a:off x="7381544" y="5786106"/>
            <a:ext cx="111888" cy="111888"/>
          </a:xfrm>
          <a:prstGeom prst="ellipse">
            <a:avLst/>
          </a:prstGeom>
          <a:solidFill>
            <a:srgbClr val="7379AE"/>
          </a:solidFill>
          <a:ln>
            <a:solidFill>
              <a:srgbClr val="737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テキスト ボックス 64"/>
          <p:cNvSpPr txBox="1"/>
          <p:nvPr/>
        </p:nvSpPr>
        <p:spPr>
          <a:xfrm>
            <a:off x="7367592" y="5574097"/>
            <a:ext cx="230105" cy="276999"/>
          </a:xfrm>
          <a:prstGeom prst="rect">
            <a:avLst/>
          </a:prstGeom>
          <a:noFill/>
        </p:spPr>
        <p:txBody>
          <a:bodyPr wrap="square" rtlCol="0">
            <a:spAutoFit/>
          </a:bodyPr>
          <a:lstStyle/>
          <a:p>
            <a:r>
              <a:rPr lang="en-US" altLang="ja-JP" sz="1200" dirty="0">
                <a:latin typeface="+mn-ea"/>
              </a:rPr>
              <a:t>v</a:t>
            </a:r>
            <a:endParaRPr lang="ja-JP" altLang="en-US" sz="1200" dirty="0">
              <a:latin typeface="+mn-ea"/>
            </a:endParaRPr>
          </a:p>
        </p:txBody>
      </p:sp>
      <mc:AlternateContent xmlns:mc="http://schemas.openxmlformats.org/markup-compatibility/2006" xmlns:a14="http://schemas.microsoft.com/office/drawing/2010/main">
        <mc:Choice Requires="a14">
          <p:sp>
            <p:nvSpPr>
              <p:cNvPr id="66" name="テキスト ボックス 65"/>
              <p:cNvSpPr txBox="1"/>
              <p:nvPr/>
            </p:nvSpPr>
            <p:spPr>
              <a:xfrm>
                <a:off x="5678882" y="4331207"/>
                <a:ext cx="821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𝑣</m:t>
                          </m:r>
                        </m:e>
                        <m:sub>
                          <m:r>
                            <a:rPr lang="en-US" altLang="ja-JP" sz="1200" i="1">
                              <a:latin typeface="Cambria Math" panose="02040503050406030204" pitchFamily="18" charset="0"/>
                            </a:rPr>
                            <m:t>1</m:t>
                          </m:r>
                        </m:sub>
                      </m:sSub>
                      <m:r>
                        <a:rPr lang="en-US" altLang="ja-JP" sz="1200" i="1">
                          <a:latin typeface="Cambria Math" panose="02040503050406030204" pitchFamily="18" charset="0"/>
                        </a:rPr>
                        <m:t>, …, </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𝑣</m:t>
                          </m:r>
                        </m:e>
                        <m:sub>
                          <m:r>
                            <a:rPr lang="en-US" altLang="ja-JP" sz="1200" i="1">
                              <a:latin typeface="Cambria Math" panose="02040503050406030204" pitchFamily="18" charset="0"/>
                            </a:rPr>
                            <m:t>𝑛</m:t>
                          </m:r>
                        </m:sub>
                      </m:sSub>
                      <m:r>
                        <a:rPr lang="en-US" altLang="ja-JP" sz="1200" i="1">
                          <a:latin typeface="Cambria Math" panose="02040503050406030204" pitchFamily="18" charset="0"/>
                        </a:rPr>
                        <m:t>}</m:t>
                      </m:r>
                    </m:oMath>
                  </m:oMathPara>
                </a14:m>
                <a:endParaRPr lang="en-US" altLang="ja-JP" sz="1050" dirty="0">
                  <a:latin typeface="+mn-ea"/>
                </a:endParaRPr>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5678882" y="4331207"/>
                <a:ext cx="821719" cy="276999"/>
              </a:xfrm>
              <a:prstGeom prst="rect">
                <a:avLst/>
              </a:prstGeom>
              <a:blipFill>
                <a:blip r:embed="rId8"/>
                <a:stretch>
                  <a:fillRect r="-3731" b="-10870"/>
                </a:stretch>
              </a:blipFill>
            </p:spPr>
            <p:txBody>
              <a:bodyPr/>
              <a:lstStyle/>
              <a:p>
                <a:r>
                  <a:rPr lang="ja-JP" altLang="en-US">
                    <a:noFill/>
                  </a:rPr>
                  <a:t> </a:t>
                </a:r>
              </a:p>
            </p:txBody>
          </p:sp>
        </mc:Fallback>
      </mc:AlternateContent>
      <p:sp>
        <p:nvSpPr>
          <p:cNvPr id="67" name="テキスト ボックス 66"/>
          <p:cNvSpPr txBox="1"/>
          <p:nvPr/>
        </p:nvSpPr>
        <p:spPr>
          <a:xfrm>
            <a:off x="4849597" y="4377484"/>
            <a:ext cx="761747" cy="253916"/>
          </a:xfrm>
          <a:prstGeom prst="rect">
            <a:avLst/>
          </a:prstGeom>
          <a:noFill/>
        </p:spPr>
        <p:txBody>
          <a:bodyPr wrap="none" rtlCol="0">
            <a:spAutoFit/>
          </a:bodyPr>
          <a:lstStyle/>
          <a:p>
            <a:r>
              <a:rPr lang="ja-JP" altLang="en-US" sz="1050" dirty="0">
                <a:latin typeface="+mn-ea"/>
              </a:rPr>
              <a:t>コード片</a:t>
            </a:r>
            <a:r>
              <a:rPr lang="en-US" altLang="ja-JP" sz="1050" dirty="0">
                <a:latin typeface="+mn-ea"/>
              </a:rPr>
              <a:t>v</a:t>
            </a:r>
          </a:p>
        </p:txBody>
      </p:sp>
      <p:sp>
        <p:nvSpPr>
          <p:cNvPr id="3" name="テキスト ボックス 2">
            <a:extLst>
              <a:ext uri="{FF2B5EF4-FFF2-40B4-BE49-F238E27FC236}">
                <a16:creationId xmlns:a16="http://schemas.microsoft.com/office/drawing/2014/main" id="{07363F39-D556-B95F-E6F9-E9696833DFEF}"/>
              </a:ext>
            </a:extLst>
          </p:cNvPr>
          <p:cNvSpPr txBox="1"/>
          <p:nvPr/>
        </p:nvSpPr>
        <p:spPr>
          <a:xfrm>
            <a:off x="8886673" y="6308725"/>
            <a:ext cx="1319592" cy="338554"/>
          </a:xfrm>
          <a:prstGeom prst="rect">
            <a:avLst/>
          </a:prstGeom>
          <a:noFill/>
        </p:spPr>
        <p:txBody>
          <a:bodyPr wrap="none" rtlCol="0">
            <a:spAutoFit/>
          </a:bodyPr>
          <a:lstStyle/>
          <a:p>
            <a:r>
              <a:rPr lang="ja-JP" altLang="en-US" sz="1600" dirty="0">
                <a:latin typeface="+mn-ea"/>
              </a:rPr>
              <a:t>クローンペア</a:t>
            </a:r>
            <a:endParaRPr lang="en-US" altLang="ja-JP" sz="1600" dirty="0">
              <a:latin typeface="+mn-ea"/>
            </a:endParaRPr>
          </a:p>
        </p:txBody>
      </p:sp>
      <p:sp>
        <p:nvSpPr>
          <p:cNvPr id="209" name="スライド番号プレースホルダー 208">
            <a:extLst>
              <a:ext uri="{FF2B5EF4-FFF2-40B4-BE49-F238E27FC236}">
                <a16:creationId xmlns:a16="http://schemas.microsoft.com/office/drawing/2014/main" id="{A2FF198E-C41D-1B41-4551-A2C44C9BA563}"/>
              </a:ext>
            </a:extLst>
          </p:cNvPr>
          <p:cNvSpPr>
            <a:spLocks noGrp="1"/>
          </p:cNvSpPr>
          <p:nvPr>
            <p:ph type="sldNum" sz="quarter" idx="12"/>
          </p:nvPr>
        </p:nvSpPr>
        <p:spPr/>
        <p:txBody>
          <a:bodyPr/>
          <a:lstStyle/>
          <a:p>
            <a:fld id="{DDF0A04B-3F96-455C-AC58-511E5C06C175}" type="slidenum">
              <a:rPr lang="ja-JP" altLang="en-US" smtClean="0"/>
              <a:pPr/>
              <a:t>11</a:t>
            </a:fld>
            <a:endParaRPr lang="ja-JP" altLang="en-US" dirty="0"/>
          </a:p>
        </p:txBody>
      </p:sp>
    </p:spTree>
    <p:extLst>
      <p:ext uri="{BB962C8B-B14F-4D97-AF65-F5344CB8AC3E}">
        <p14:creationId xmlns:p14="http://schemas.microsoft.com/office/powerpoint/2010/main" val="9258108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18488" cy="1143000"/>
          </a:xfrm>
        </p:spPr>
        <p:txBody>
          <a:bodyPr/>
          <a:lstStyle/>
          <a:p>
            <a:r>
              <a:rPr lang="en-US" altLang="ja-JP" sz="4000" dirty="0"/>
              <a:t>STEP A </a:t>
            </a:r>
            <a:r>
              <a:rPr lang="ja-JP" altLang="en-US" sz="4000" dirty="0"/>
              <a:t>パラメータ組を抽出</a:t>
            </a:r>
          </a:p>
        </p:txBody>
      </p:sp>
      <p:sp>
        <p:nvSpPr>
          <p:cNvPr id="3" name="コンテンツ プレースホルダー 2"/>
          <p:cNvSpPr>
            <a:spLocks noGrp="1"/>
          </p:cNvSpPr>
          <p:nvPr>
            <p:ph idx="1"/>
          </p:nvPr>
        </p:nvSpPr>
        <p:spPr>
          <a:xfrm>
            <a:off x="1981200" y="1600201"/>
            <a:ext cx="4460248" cy="3531343"/>
          </a:xfrm>
        </p:spPr>
        <p:txBody>
          <a:bodyPr>
            <a:normAutofit fontScale="85000" lnSpcReduction="20000"/>
          </a:bodyPr>
          <a:lstStyle/>
          <a:p>
            <a:pPr marL="457200" indent="-457200">
              <a:buFont typeface="+mj-lt"/>
              <a:buAutoNum type="arabicPeriod"/>
            </a:pPr>
            <a:r>
              <a:rPr lang="en-US" altLang="ja-JP" sz="2400" dirty="0"/>
              <a:t>CCVolti</a:t>
            </a:r>
            <a:r>
              <a:rPr lang="ja-JP" altLang="en-US" sz="2400" dirty="0"/>
              <a:t>の利用者が目標再現率を設定</a:t>
            </a:r>
            <a:endParaRPr lang="en-US" altLang="ja-JP" sz="2400" dirty="0"/>
          </a:p>
          <a:p>
            <a:pPr marL="457200" indent="-457200">
              <a:buFont typeface="+mj-lt"/>
              <a:buAutoNum type="arabicPeriod"/>
            </a:pPr>
            <a:r>
              <a:rPr lang="ja-JP" altLang="en-US" sz="2400" dirty="0"/>
              <a:t>全ての学習用プロジェクトで，再現率が目標再現率を超えるパラメータ組を抽出</a:t>
            </a:r>
            <a:endParaRPr lang="en-US" altLang="ja-JP" sz="2400" dirty="0"/>
          </a:p>
          <a:p>
            <a:pPr marL="0" indent="0">
              <a:buClr>
                <a:schemeClr val="tx1"/>
              </a:buClr>
              <a:buNone/>
            </a:pPr>
            <a:endParaRPr lang="en-US" altLang="ja-JP" sz="2400" dirty="0"/>
          </a:p>
          <a:p>
            <a:pPr marL="0" indent="0">
              <a:buClr>
                <a:schemeClr val="tx1"/>
              </a:buClr>
              <a:buNone/>
            </a:pPr>
            <a:r>
              <a:rPr lang="ja-JP" altLang="en-US" sz="2400" dirty="0"/>
              <a:t>例：目標再現率</a:t>
            </a:r>
            <a:r>
              <a:rPr lang="en-US" altLang="ja-JP" sz="2400" dirty="0"/>
              <a:t>0.9</a:t>
            </a:r>
            <a:r>
              <a:rPr lang="ja-JP" altLang="en-US" sz="2400" dirty="0"/>
              <a:t>の場合</a:t>
            </a:r>
            <a:endParaRPr lang="en-US" altLang="ja-JP" sz="2000" dirty="0"/>
          </a:p>
          <a:p>
            <a:pPr marL="0" indent="0">
              <a:buClr>
                <a:schemeClr val="tx1"/>
              </a:buClr>
              <a:buNone/>
            </a:pPr>
            <a:r>
              <a:rPr lang="ja-JP" altLang="en-US" sz="2000" dirty="0">
                <a:solidFill>
                  <a:srgbClr val="FF0000"/>
                </a:solidFill>
              </a:rPr>
              <a:t>赤</a:t>
            </a:r>
            <a:r>
              <a:rPr lang="ja-JP" altLang="en-US" sz="2000" dirty="0"/>
              <a:t>：抽出したパラメータ組</a:t>
            </a:r>
            <a:endParaRPr lang="en-US" altLang="ja-JP" sz="2400" dirty="0"/>
          </a:p>
          <a:p>
            <a:pPr marL="0" indent="0">
              <a:buClr>
                <a:schemeClr val="tx1"/>
              </a:buClr>
              <a:buNone/>
            </a:pPr>
            <a:r>
              <a:rPr lang="ja-JP" altLang="en-US" sz="2000" dirty="0">
                <a:solidFill>
                  <a:srgbClr val="45A1CF"/>
                </a:solidFill>
              </a:rPr>
              <a:t>青</a:t>
            </a:r>
            <a:r>
              <a:rPr lang="ja-JP" altLang="en-US" sz="2000" dirty="0"/>
              <a:t>：行列の種類数が多い</a:t>
            </a:r>
            <a:endParaRPr lang="en-US" altLang="ja-JP" sz="2000" dirty="0"/>
          </a:p>
          <a:p>
            <a:pPr marL="0" indent="0">
              <a:buClr>
                <a:schemeClr val="tx1"/>
              </a:buClr>
              <a:buNone/>
            </a:pPr>
            <a:r>
              <a:rPr lang="ja-JP" altLang="en-US" sz="2000" dirty="0"/>
              <a:t>白：目標再現率に満たない</a:t>
            </a:r>
            <a:endParaRPr lang="en-US" altLang="ja-JP" sz="2000" dirty="0"/>
          </a:p>
          <a:p>
            <a:pPr marL="0" lvl="1" indent="0">
              <a:buClr>
                <a:schemeClr val="tx1"/>
              </a:buClr>
              <a:buNone/>
            </a:pPr>
            <a:endParaRPr lang="en-US" altLang="ja-JP" sz="2000" dirty="0"/>
          </a:p>
          <a:p>
            <a:pPr marL="0" indent="0">
              <a:buClr>
                <a:schemeClr val="tx1"/>
              </a:buClr>
              <a:buNone/>
            </a:pPr>
            <a:endParaRPr lang="en-US" altLang="ja-JP" sz="2400" dirty="0"/>
          </a:p>
        </p:txBody>
      </p:sp>
      <p:sp>
        <p:nvSpPr>
          <p:cNvPr id="4" name="日付プレースホルダー 3"/>
          <p:cNvSpPr>
            <a:spLocks noGrp="1"/>
          </p:cNvSpPr>
          <p:nvPr>
            <p:ph type="dt" sz="half" idx="10"/>
          </p:nvPr>
        </p:nvSpPr>
        <p:spPr/>
        <p:txBody>
          <a:bodyPr/>
          <a:lstStyle/>
          <a:p>
            <a:r>
              <a:rPr lang="en-US" altLang="ja-JP" dirty="0"/>
              <a:t>2019/2/13</a:t>
            </a:r>
          </a:p>
        </p:txBody>
      </p:sp>
      <p:graphicFrame>
        <p:nvGraphicFramePr>
          <p:cNvPr id="6" name="コンテンツ プレースホルダー 14"/>
          <p:cNvGraphicFramePr>
            <a:graphicFrameLocks/>
          </p:cNvGraphicFramePr>
          <p:nvPr/>
        </p:nvGraphicFramePr>
        <p:xfrm>
          <a:off x="6441449" y="1859106"/>
          <a:ext cx="4069071" cy="5821680"/>
        </p:xfrm>
        <a:graphic>
          <a:graphicData uri="http://schemas.openxmlformats.org/drawingml/2006/table">
            <a:tbl>
              <a:tblPr firstRow="1" firstCol="1">
                <a:tableStyleId>{5C22544A-7EE6-4342-B048-85BDC9FD1C3A}</a:tableStyleId>
              </a:tblPr>
              <a:tblGrid>
                <a:gridCol w="452119">
                  <a:extLst>
                    <a:ext uri="{9D8B030D-6E8A-4147-A177-3AD203B41FA5}">
                      <a16:colId xmlns:a16="http://schemas.microsoft.com/office/drawing/2014/main" val="992457505"/>
                    </a:ext>
                  </a:extLst>
                </a:gridCol>
                <a:gridCol w="452119">
                  <a:extLst>
                    <a:ext uri="{9D8B030D-6E8A-4147-A177-3AD203B41FA5}">
                      <a16:colId xmlns:a16="http://schemas.microsoft.com/office/drawing/2014/main" val="963577759"/>
                    </a:ext>
                  </a:extLst>
                </a:gridCol>
                <a:gridCol w="452119">
                  <a:extLst>
                    <a:ext uri="{9D8B030D-6E8A-4147-A177-3AD203B41FA5}">
                      <a16:colId xmlns:a16="http://schemas.microsoft.com/office/drawing/2014/main" val="2352578252"/>
                    </a:ext>
                  </a:extLst>
                </a:gridCol>
                <a:gridCol w="452119">
                  <a:extLst>
                    <a:ext uri="{9D8B030D-6E8A-4147-A177-3AD203B41FA5}">
                      <a16:colId xmlns:a16="http://schemas.microsoft.com/office/drawing/2014/main" val="3852658922"/>
                    </a:ext>
                  </a:extLst>
                </a:gridCol>
                <a:gridCol w="452119">
                  <a:extLst>
                    <a:ext uri="{9D8B030D-6E8A-4147-A177-3AD203B41FA5}">
                      <a16:colId xmlns:a16="http://schemas.microsoft.com/office/drawing/2014/main" val="3930235075"/>
                    </a:ext>
                  </a:extLst>
                </a:gridCol>
                <a:gridCol w="452119">
                  <a:extLst>
                    <a:ext uri="{9D8B030D-6E8A-4147-A177-3AD203B41FA5}">
                      <a16:colId xmlns:a16="http://schemas.microsoft.com/office/drawing/2014/main" val="3984634864"/>
                    </a:ext>
                  </a:extLst>
                </a:gridCol>
                <a:gridCol w="452119">
                  <a:extLst>
                    <a:ext uri="{9D8B030D-6E8A-4147-A177-3AD203B41FA5}">
                      <a16:colId xmlns:a16="http://schemas.microsoft.com/office/drawing/2014/main" val="1122427084"/>
                    </a:ext>
                  </a:extLst>
                </a:gridCol>
                <a:gridCol w="452119">
                  <a:extLst>
                    <a:ext uri="{9D8B030D-6E8A-4147-A177-3AD203B41FA5}">
                      <a16:colId xmlns:a16="http://schemas.microsoft.com/office/drawing/2014/main" val="2650301135"/>
                    </a:ext>
                  </a:extLst>
                </a:gridCol>
                <a:gridCol w="452119">
                  <a:extLst>
                    <a:ext uri="{9D8B030D-6E8A-4147-A177-3AD203B41FA5}">
                      <a16:colId xmlns:a16="http://schemas.microsoft.com/office/drawing/2014/main" val="473397011"/>
                    </a:ext>
                  </a:extLst>
                </a:gridCol>
              </a:tblGrid>
              <a:tr h="311052">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gridSpan="8">
                  <a:txBody>
                    <a:bodyPr/>
                    <a:lstStyle/>
                    <a:p>
                      <a:pPr algn="ctr"/>
                      <a:r>
                        <a:rPr lang="ja-JP" altLang="en-US" sz="1600" dirty="0"/>
                        <a:t>行列の種類</a:t>
                      </a:r>
                      <a:r>
                        <a:rPr kumimoji="1" lang="ja-JP" altLang="en-US" sz="1600" dirty="0"/>
                        <a:t>数 </a:t>
                      </a:r>
                      <a:r>
                        <a:rPr kumimoji="1" lang="en-US" altLang="ja-JP" sz="1600" i="1" dirty="0"/>
                        <a:t>L</a:t>
                      </a:r>
                      <a:endParaRPr kumimoji="1" lang="ja-JP" alt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extLst>
                  <a:ext uri="{0D108BD9-81ED-4DB2-BD59-A6C34878D82A}">
                    <a16:rowId xmlns:a16="http://schemas.microsoft.com/office/drawing/2014/main" val="477323520"/>
                  </a:ext>
                </a:extLst>
              </a:tr>
              <a:tr h="311052">
                <a:tc rowSpan="12">
                  <a:txBody>
                    <a:bodyPr/>
                    <a:lstStyle/>
                    <a:p>
                      <a:pPr algn="ctr"/>
                      <a:r>
                        <a:rPr kumimoji="1" lang="ja-JP" altLang="en-US" sz="1600" dirty="0"/>
                        <a:t>区画の分割数</a:t>
                      </a:r>
                      <a:r>
                        <a:rPr kumimoji="1" lang="en-US" altLang="ja-JP" sz="1600" i="1" dirty="0"/>
                        <a:t>T</a:t>
                      </a:r>
                      <a:endParaRPr kumimoji="1" lang="ja-JP" alt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a:txBody>
                    <a:bodyPr/>
                    <a:lstStyle/>
                    <a:p>
                      <a:pPr algn="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a:txBody>
                    <a:bodyPr/>
                    <a:lstStyle/>
                    <a:p>
                      <a:pPr algn="r"/>
                      <a:r>
                        <a:rPr kumimoji="1" lang="en-US" altLang="ja-JP" sz="1600" dirty="0">
                          <a:solidFill>
                            <a:schemeClr val="bg1"/>
                          </a:solidFill>
                        </a:rPr>
                        <a:t>1</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2</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3</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4</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5</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6</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7</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984735110"/>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5</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2268784145"/>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6</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779471249"/>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7</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2058616710"/>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8</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1429155516"/>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9</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1215885521"/>
                  </a:ext>
                </a:extLst>
              </a:tr>
              <a:tr h="311052">
                <a:tc vMerge="1">
                  <a:txBody>
                    <a:bodyPr/>
                    <a:lstStyle/>
                    <a:p>
                      <a:endParaRPr kumimoji="1" lang="en-US" altLang="ja-JP"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10</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3196266655"/>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11</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438253048"/>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12</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328455488"/>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13</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627355974"/>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14</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873102054"/>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15</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599696972"/>
                  </a:ext>
                </a:extLst>
              </a:tr>
            </a:tbl>
          </a:graphicData>
        </a:graphic>
      </p:graphicFrame>
      <mc:AlternateContent xmlns:mc="http://schemas.openxmlformats.org/markup-compatibility/2006" xmlns:a14="http://schemas.microsoft.com/office/drawing/2010/main">
        <mc:Choice Requires="a14">
          <p:sp>
            <p:nvSpPr>
              <p:cNvPr id="7" name="テキスト ボックス 6"/>
              <p:cNvSpPr txBox="1"/>
              <p:nvPr/>
            </p:nvSpPr>
            <p:spPr>
              <a:xfrm>
                <a:off x="7101514" y="1491878"/>
                <a:ext cx="2748941" cy="369332"/>
              </a:xfrm>
              <a:prstGeom prst="rect">
                <a:avLst/>
              </a:prstGeom>
              <a:noFill/>
            </p:spPr>
            <p:txBody>
              <a:bodyPr wrap="square" rtlCol="0">
                <a:spAutoFit/>
              </a:bodyPr>
              <a:lstStyle/>
              <a:p>
                <a:r>
                  <a:rPr lang="ja-JP" altLang="en-US" dirty="0">
                    <a:latin typeface="+mn-ea"/>
                  </a:rPr>
                  <a:t>パラメータ組 </a:t>
                </a:r>
                <a14:m>
                  <m:oMath xmlns:m="http://schemas.openxmlformats.org/officeDocument/2006/math">
                    <m:r>
                      <a:rPr lang="en-US" altLang="ja-JP" i="1">
                        <a:latin typeface="Cambria Math" panose="02040503050406030204" pitchFamily="18" charset="0"/>
                      </a:rPr>
                      <m:t>&lt;</m:t>
                    </m:r>
                    <m:r>
                      <a:rPr lang="en-US" altLang="ja-JP" i="1">
                        <a:latin typeface="Cambria Math" panose="02040503050406030204" pitchFamily="18" charset="0"/>
                      </a:rPr>
                      <m:t>𝑇</m:t>
                    </m:r>
                    <m:r>
                      <a:rPr lang="en-US" altLang="ja-JP" i="1">
                        <a:latin typeface="Cambria Math" panose="02040503050406030204" pitchFamily="18" charset="0"/>
                      </a:rPr>
                      <m:t>,</m:t>
                    </m:r>
                    <m:r>
                      <a:rPr lang="en-US" altLang="ja-JP" i="1">
                        <a:latin typeface="Cambria Math" panose="02040503050406030204" pitchFamily="18" charset="0"/>
                      </a:rPr>
                      <m:t>𝐿</m:t>
                    </m:r>
                    <m:r>
                      <a:rPr lang="en-US" altLang="ja-JP" i="1">
                        <a:latin typeface="Cambria Math" panose="02040503050406030204" pitchFamily="18" charset="0"/>
                      </a:rPr>
                      <m:t>&gt;</m:t>
                    </m:r>
                  </m:oMath>
                </a14:m>
                <a:endParaRPr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101514" y="1491878"/>
                <a:ext cx="2748941" cy="369332"/>
              </a:xfrm>
              <a:prstGeom prst="rect">
                <a:avLst/>
              </a:prstGeom>
              <a:blipFill>
                <a:blip r:embed="rId3"/>
                <a:stretch>
                  <a:fillRect l="-1996" t="-13333" b="-23333"/>
                </a:stretch>
              </a:blipFill>
            </p:spPr>
            <p:txBody>
              <a:bodyPr/>
              <a:lstStyle/>
              <a:p>
                <a:r>
                  <a:rPr lang="ja-JP" altLang="en-US">
                    <a:noFill/>
                  </a:rPr>
                  <a:t> </a:t>
                </a:r>
              </a:p>
            </p:txBody>
          </p:sp>
        </mc:Fallback>
      </mc:AlternateContent>
      <p:sp>
        <p:nvSpPr>
          <p:cNvPr id="8" name="テキスト ボックス 7"/>
          <p:cNvSpPr txBox="1"/>
          <p:nvPr/>
        </p:nvSpPr>
        <p:spPr>
          <a:xfrm>
            <a:off x="1981200" y="5509860"/>
            <a:ext cx="3856182" cy="707886"/>
          </a:xfrm>
          <a:prstGeom prst="rect">
            <a:avLst/>
          </a:prstGeom>
          <a:solidFill>
            <a:schemeClr val="bg1"/>
          </a:solidFill>
          <a:ln>
            <a:solidFill>
              <a:schemeClr val="tx1"/>
            </a:solidFill>
          </a:ln>
        </p:spPr>
        <p:txBody>
          <a:bodyPr wrap="square" rtlCol="0">
            <a:spAutoFit/>
          </a:bodyPr>
          <a:lstStyle/>
          <a:p>
            <a:pPr marL="0" lvl="1"/>
            <a:r>
              <a:rPr lang="ja-JP" altLang="en-US" sz="2000" dirty="0">
                <a:latin typeface="+mn-ea"/>
              </a:rPr>
              <a:t>区画の分割数 </a:t>
            </a:r>
            <a:r>
              <a:rPr lang="en-US" altLang="ja-JP" sz="2000" i="1" dirty="0">
                <a:latin typeface="+mn-ea"/>
              </a:rPr>
              <a:t>T </a:t>
            </a:r>
            <a:r>
              <a:rPr lang="ja-JP" altLang="en-US" sz="2000" dirty="0">
                <a:latin typeface="+mn-ea"/>
              </a:rPr>
              <a:t>に対して一意に</a:t>
            </a:r>
            <a:br>
              <a:rPr lang="en-US" altLang="ja-JP" sz="2000" dirty="0">
                <a:latin typeface="+mn-ea"/>
              </a:rPr>
            </a:br>
            <a:r>
              <a:rPr lang="ja-JP" altLang="en-US" sz="2000" dirty="0">
                <a:latin typeface="+mn-ea"/>
              </a:rPr>
              <a:t>パラメータ組が決まる</a:t>
            </a:r>
            <a:endParaRPr lang="en-US" altLang="ja-JP" sz="2000" dirty="0">
              <a:latin typeface="+mn-ea"/>
            </a:endParaRPr>
          </a:p>
        </p:txBody>
      </p:sp>
      <p:sp>
        <p:nvSpPr>
          <p:cNvPr id="158" name="スライド番号プレースホルダー 157">
            <a:extLst>
              <a:ext uri="{FF2B5EF4-FFF2-40B4-BE49-F238E27FC236}">
                <a16:creationId xmlns:a16="http://schemas.microsoft.com/office/drawing/2014/main" id="{4B193E7C-4C85-091F-2A5C-7A608659F37F}"/>
              </a:ext>
            </a:extLst>
          </p:cNvPr>
          <p:cNvSpPr>
            <a:spLocks noGrp="1"/>
          </p:cNvSpPr>
          <p:nvPr>
            <p:ph type="sldNum" sz="quarter" idx="12"/>
          </p:nvPr>
        </p:nvSpPr>
        <p:spPr/>
        <p:txBody>
          <a:bodyPr/>
          <a:lstStyle/>
          <a:p>
            <a:fld id="{DDF0A04B-3F96-455C-AC58-511E5C06C175}" type="slidenum">
              <a:rPr lang="ja-JP" altLang="en-US" smtClean="0"/>
              <a:pPr/>
              <a:t>110</a:t>
            </a:fld>
            <a:endParaRPr lang="ja-JP" altLang="en-US" dirty="0"/>
          </a:p>
        </p:txBody>
      </p:sp>
    </p:spTree>
    <p:extLst>
      <p:ext uri="{BB962C8B-B14F-4D97-AF65-F5344CB8AC3E}">
        <p14:creationId xmlns:p14="http://schemas.microsoft.com/office/powerpoint/2010/main" val="31257337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STEP B : </a:t>
            </a:r>
            <a:r>
              <a:rPr lang="ja-JP" altLang="en-US" sz="4000" dirty="0"/>
              <a:t>回帰モデルを生成</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981201" y="1600201"/>
                <a:ext cx="3800901" cy="2543593"/>
              </a:xfrm>
            </p:spPr>
            <p:txBody>
              <a:bodyPr>
                <a:normAutofit fontScale="92500" lnSpcReduction="10000"/>
              </a:bodyPr>
              <a:lstStyle/>
              <a:p>
                <a:pPr marL="0" indent="0">
                  <a:buNone/>
                </a:pPr>
                <a:r>
                  <a:rPr lang="ja-JP" altLang="en-US" sz="2400" dirty="0"/>
                  <a:t>高速なパラメータ組を決定する回帰モデルを生成</a:t>
                </a:r>
                <a:endParaRPr lang="en-US" altLang="ja-JP" sz="2400" dirty="0"/>
              </a:p>
              <a:p>
                <a:pPr marL="457200" indent="-457200">
                  <a:buFont typeface="+mj-lt"/>
                  <a:buAutoNum type="arabicPeriod"/>
                </a:pPr>
                <a:r>
                  <a:rPr lang="ja-JP" altLang="en-US" sz="2000" dirty="0"/>
                  <a:t>学習用プロジェクト毎に，抽出したパラメータ組の中から最も高速な</a:t>
                </a:r>
                <a14:m>
                  <m:oMath xmlns:m="http://schemas.openxmlformats.org/officeDocument/2006/math">
                    <m:r>
                      <a:rPr lang="en-US" altLang="ja-JP" sz="2000">
                        <a:latin typeface="Cambria Math" panose="02040503050406030204" pitchFamily="18" charset="0"/>
                      </a:rPr>
                      <m:t> </m:t>
                    </m:r>
                    <m:r>
                      <a:rPr lang="en-US" altLang="ja-JP" sz="2000" i="1">
                        <a:latin typeface="Cambria Math" panose="02040503050406030204" pitchFamily="18" charset="0"/>
                      </a:rPr>
                      <m:t>𝑇</m:t>
                    </m:r>
                  </m:oMath>
                </a14:m>
                <a:r>
                  <a:rPr lang="ja-JP" altLang="en-US" sz="2000" dirty="0"/>
                  <a:t> 値を選択</a:t>
                </a:r>
                <a:endParaRPr lang="en-US" altLang="ja-JP" sz="2000" dirty="0"/>
              </a:p>
              <a:p>
                <a:pPr marL="457200" indent="-457200">
                  <a:buFont typeface="+mj-lt"/>
                  <a:buAutoNum type="arabicPeriod"/>
                </a:pPr>
                <a:r>
                  <a:rPr lang="ja-JP" altLang="en-US" sz="2000" dirty="0"/>
                  <a:t>各コードブロック数と</a:t>
                </a:r>
                <a14:m>
                  <m:oMath xmlns:m="http://schemas.openxmlformats.org/officeDocument/2006/math">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log</m:t>
                        </m:r>
                      </m:fName>
                      <m:e>
                        <m:r>
                          <a:rPr lang="en-US" altLang="ja-JP" sz="2000" i="1">
                            <a:latin typeface="Cambria Math" panose="02040503050406030204" pitchFamily="18" charset="0"/>
                          </a:rPr>
                          <m:t>𝑇</m:t>
                        </m:r>
                      </m:e>
                    </m:func>
                  </m:oMath>
                </a14:m>
                <a:br>
                  <a:rPr lang="en-US" altLang="ja-JP" sz="2000" dirty="0"/>
                </a:br>
                <a:r>
                  <a:rPr lang="ja-JP" altLang="en-US" sz="2000" dirty="0"/>
                  <a:t>に関する回帰モデルを生成</a:t>
                </a: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981201" y="1600201"/>
                <a:ext cx="3800901" cy="2543593"/>
              </a:xfrm>
              <a:blipFill>
                <a:blip r:embed="rId3"/>
                <a:stretch>
                  <a:fillRect l="-2083" t="-1679" r="-481" b="-719"/>
                </a:stretch>
              </a:blipFill>
            </p:spPr>
            <p:txBody>
              <a:bodyPr/>
              <a:lstStyle/>
              <a:p>
                <a:r>
                  <a:rPr lang="ja-JP" altLang="en-US">
                    <a:noFill/>
                  </a:rPr>
                  <a:t> </a:t>
                </a:r>
              </a:p>
            </p:txBody>
          </p:sp>
        </mc:Fallback>
      </mc:AlternateContent>
      <p:sp>
        <p:nvSpPr>
          <p:cNvPr id="4" name="日付プレースホルダー 3"/>
          <p:cNvSpPr>
            <a:spLocks noGrp="1"/>
          </p:cNvSpPr>
          <p:nvPr>
            <p:ph type="dt" sz="half" idx="10"/>
          </p:nvPr>
        </p:nvSpPr>
        <p:spPr/>
        <p:txBody>
          <a:bodyPr/>
          <a:lstStyle/>
          <a:p>
            <a:r>
              <a:rPr lang="en-US" altLang="ja-JP" dirty="0"/>
              <a:t>2019/2/13</a:t>
            </a:r>
          </a:p>
        </p:txBody>
      </p:sp>
      <mc:AlternateContent xmlns:mc="http://schemas.openxmlformats.org/markup-compatibility/2006" xmlns:a14="http://schemas.microsoft.com/office/drawing/2010/main">
        <mc:Choice Requires="a14">
          <p:graphicFrame>
            <p:nvGraphicFramePr>
              <p:cNvPr id="6" name="表 5"/>
              <p:cNvGraphicFramePr>
                <a:graphicFrameLocks noGrp="1"/>
              </p:cNvGraphicFramePr>
              <p:nvPr/>
            </p:nvGraphicFramePr>
            <p:xfrm>
              <a:off x="5692238" y="1604435"/>
              <a:ext cx="4863224" cy="2123440"/>
            </p:xfrm>
            <a:graphic>
              <a:graphicData uri="http://schemas.openxmlformats.org/drawingml/2006/table">
                <a:tbl>
                  <a:tblPr firstRow="1" bandRow="1">
                    <a:tableStyleId>{93296810-A885-4BE3-A3E7-6D5BEEA58F35}</a:tableStyleId>
                  </a:tblPr>
                  <a:tblGrid>
                    <a:gridCol w="2291939">
                      <a:extLst>
                        <a:ext uri="{9D8B030D-6E8A-4147-A177-3AD203B41FA5}">
                          <a16:colId xmlns:a16="http://schemas.microsoft.com/office/drawing/2014/main" val="3863593464"/>
                        </a:ext>
                      </a:extLst>
                    </a:gridCol>
                    <a:gridCol w="2066306">
                      <a:extLst>
                        <a:ext uri="{9D8B030D-6E8A-4147-A177-3AD203B41FA5}">
                          <a16:colId xmlns:a16="http://schemas.microsoft.com/office/drawing/2014/main" val="2698095014"/>
                        </a:ext>
                      </a:extLst>
                    </a:gridCol>
                    <a:gridCol w="504979">
                      <a:extLst>
                        <a:ext uri="{9D8B030D-6E8A-4147-A177-3AD203B41FA5}">
                          <a16:colId xmlns:a16="http://schemas.microsoft.com/office/drawing/2014/main" val="3399481056"/>
                        </a:ext>
                      </a:extLst>
                    </a:gridCol>
                  </a:tblGrid>
                  <a:tr h="370840">
                    <a:tc>
                      <a:txBody>
                        <a:bodyPr/>
                        <a:lstStyle/>
                        <a:p>
                          <a:pPr algn="ctr"/>
                          <a:r>
                            <a:rPr kumimoji="1" lang="ja-JP" altLang="en-US" dirty="0"/>
                            <a:t>学習用プロジェクト</a:t>
                          </a:r>
                        </a:p>
                      </a:txBody>
                      <a:tcPr/>
                    </a:tc>
                    <a:tc>
                      <a:txBody>
                        <a:bodyPr/>
                        <a:lstStyle/>
                        <a:p>
                          <a:pPr algn="ctr"/>
                          <a:r>
                            <a:rPr kumimoji="1" lang="ja-JP" altLang="en-US" dirty="0"/>
                            <a:t>コードブロック数</a:t>
                          </a: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rPr>
                                  <m:t>𝑇</m:t>
                                </m:r>
                              </m:oMath>
                            </m:oMathPara>
                          </a14:m>
                          <a:endParaRPr kumimoji="1" lang="ja-JP" altLang="en-US" dirty="0"/>
                        </a:p>
                      </a:txBody>
                      <a:tcPr/>
                    </a:tc>
                    <a:extLst>
                      <a:ext uri="{0D108BD9-81ED-4DB2-BD59-A6C34878D82A}">
                        <a16:rowId xmlns:a16="http://schemas.microsoft.com/office/drawing/2014/main" val="274047239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Antlr</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2,787</a:t>
                          </a:r>
                          <a:endParaRPr kumimoji="1" lang="ja-JP" altLang="en-US" dirty="0"/>
                        </a:p>
                      </a:txBody>
                      <a:tcPr/>
                    </a:tc>
                    <a:tc>
                      <a:txBody>
                        <a:bodyPr/>
                        <a:lstStyle/>
                        <a:p>
                          <a:pPr algn="ctr"/>
                          <a:r>
                            <a:rPr kumimoji="1" lang="en-US" altLang="ja-JP" dirty="0"/>
                            <a:t>2</a:t>
                          </a:r>
                          <a:r>
                            <a:rPr kumimoji="1" lang="en-US" altLang="ja-JP" baseline="30000" dirty="0"/>
                            <a:t>8</a:t>
                          </a:r>
                          <a:endParaRPr kumimoji="1" lang="en-US" altLang="ja-JP" dirty="0"/>
                        </a:p>
                      </a:txBody>
                      <a:tcPr/>
                    </a:tc>
                    <a:extLst>
                      <a:ext uri="{0D108BD9-81ED-4DB2-BD59-A6C34878D82A}">
                        <a16:rowId xmlns:a16="http://schemas.microsoft.com/office/drawing/2014/main" val="2761156063"/>
                      </a:ext>
                    </a:extLst>
                  </a:tr>
                  <a:tr h="370840">
                    <a:tc>
                      <a:txBody>
                        <a:bodyPr/>
                        <a:lstStyle/>
                        <a:p>
                          <a:pPr algn="ctr"/>
                          <a:r>
                            <a:rPr kumimoji="1" lang="en-US" altLang="ja-JP" dirty="0"/>
                            <a:t>Maven</a:t>
                          </a:r>
                          <a:endParaRPr kumimoji="1" lang="ja-JP" altLang="en-US" dirty="0"/>
                        </a:p>
                      </a:txBody>
                      <a:tcPr/>
                    </a:tc>
                    <a:tc>
                      <a:txBody>
                        <a:bodyPr/>
                        <a:lstStyle/>
                        <a:p>
                          <a:pPr algn="ctr"/>
                          <a:r>
                            <a:rPr kumimoji="1" lang="en-US" altLang="ja-JP" dirty="0"/>
                            <a:t>3,468</a:t>
                          </a:r>
                          <a:endParaRPr kumimoji="1" lang="ja-JP" altLang="en-US" dirty="0"/>
                        </a:p>
                      </a:txBody>
                      <a:tcPr/>
                    </a:tc>
                    <a:tc>
                      <a:txBody>
                        <a:bodyPr/>
                        <a:lstStyle/>
                        <a:p>
                          <a:pPr algn="ctr"/>
                          <a:r>
                            <a:rPr kumimoji="1" lang="en-US" altLang="ja-JP" dirty="0"/>
                            <a:t>2</a:t>
                          </a:r>
                          <a:r>
                            <a:rPr kumimoji="1" lang="en-US" altLang="ja-JP" baseline="30000" dirty="0"/>
                            <a:t>8</a:t>
                          </a:r>
                          <a:endParaRPr kumimoji="1" lang="ja-JP" altLang="en-US" dirty="0"/>
                        </a:p>
                      </a:txBody>
                      <a:tcPr/>
                    </a:tc>
                    <a:extLst>
                      <a:ext uri="{0D108BD9-81ED-4DB2-BD59-A6C34878D82A}">
                        <a16:rowId xmlns:a16="http://schemas.microsoft.com/office/drawing/2014/main" val="3471861819"/>
                      </a:ext>
                    </a:extLst>
                  </a:tr>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2887225205"/>
                      </a:ext>
                    </a:extLst>
                  </a:tr>
                  <a:tr h="370840">
                    <a:tc>
                      <a:txBody>
                        <a:bodyPr/>
                        <a:lstStyle/>
                        <a:p>
                          <a:pPr algn="ctr"/>
                          <a:r>
                            <a:rPr kumimoji="1" lang="en-US" altLang="ja-JP" dirty="0"/>
                            <a:t>Linux Kernel</a:t>
                          </a:r>
                          <a:endParaRPr kumimoji="1" lang="ja-JP" altLang="en-US" dirty="0"/>
                        </a:p>
                      </a:txBody>
                      <a:tcPr/>
                    </a:tc>
                    <a:tc>
                      <a:txBody>
                        <a:bodyPr/>
                        <a:lstStyle/>
                        <a:p>
                          <a:pPr algn="ctr"/>
                          <a:r>
                            <a:rPr kumimoji="1" lang="en-US" altLang="ja-JP" dirty="0"/>
                            <a:t>363,935</a:t>
                          </a:r>
                          <a:endParaRPr kumimoji="1" lang="ja-JP" altLang="en-US" dirty="0"/>
                        </a:p>
                      </a:txBody>
                      <a:tcPr/>
                    </a:tc>
                    <a:tc>
                      <a:txBody>
                        <a:bodyPr/>
                        <a:lstStyle/>
                        <a:p>
                          <a:pPr algn="ctr"/>
                          <a:r>
                            <a:rPr kumimoji="1" lang="en-US" altLang="ja-JP" dirty="0"/>
                            <a:t>2</a:t>
                          </a:r>
                          <a:r>
                            <a:rPr kumimoji="1" lang="en-US" altLang="ja-JP" baseline="30000" dirty="0"/>
                            <a:t>12</a:t>
                          </a:r>
                          <a:endParaRPr kumimoji="1" lang="en-US" altLang="ja-JP" dirty="0"/>
                        </a:p>
                      </a:txBody>
                      <a:tcPr/>
                    </a:tc>
                    <a:extLst>
                      <a:ext uri="{0D108BD9-81ED-4DB2-BD59-A6C34878D82A}">
                        <a16:rowId xmlns:a16="http://schemas.microsoft.com/office/drawing/2014/main" val="478955884"/>
                      </a:ext>
                    </a:extLst>
                  </a:tr>
                </a:tbl>
              </a:graphicData>
            </a:graphic>
          </p:graphicFrame>
        </mc:Choice>
        <mc:Fallback xmlns="">
          <p:graphicFrame>
            <p:nvGraphicFramePr>
              <p:cNvPr id="6" name="表 5"/>
              <p:cNvGraphicFramePr>
                <a:graphicFrameLocks noGrp="1"/>
              </p:cNvGraphicFramePr>
              <p:nvPr/>
            </p:nvGraphicFramePr>
            <p:xfrm>
              <a:off x="5692238" y="1604435"/>
              <a:ext cx="4863224" cy="2123440"/>
            </p:xfrm>
            <a:graphic>
              <a:graphicData uri="http://schemas.openxmlformats.org/drawingml/2006/table">
                <a:tbl>
                  <a:tblPr firstRow="1" bandRow="1">
                    <a:tableStyleId>{93296810-A885-4BE3-A3E7-6D5BEEA58F35}</a:tableStyleId>
                  </a:tblPr>
                  <a:tblGrid>
                    <a:gridCol w="2291939">
                      <a:extLst>
                        <a:ext uri="{9D8B030D-6E8A-4147-A177-3AD203B41FA5}">
                          <a16:colId xmlns:a16="http://schemas.microsoft.com/office/drawing/2014/main" val="3863593464"/>
                        </a:ext>
                      </a:extLst>
                    </a:gridCol>
                    <a:gridCol w="2066306">
                      <a:extLst>
                        <a:ext uri="{9D8B030D-6E8A-4147-A177-3AD203B41FA5}">
                          <a16:colId xmlns:a16="http://schemas.microsoft.com/office/drawing/2014/main" val="2698095014"/>
                        </a:ext>
                      </a:extLst>
                    </a:gridCol>
                    <a:gridCol w="504979">
                      <a:extLst>
                        <a:ext uri="{9D8B030D-6E8A-4147-A177-3AD203B41FA5}">
                          <a16:colId xmlns:a16="http://schemas.microsoft.com/office/drawing/2014/main" val="3399481056"/>
                        </a:ext>
                      </a:extLst>
                    </a:gridCol>
                  </a:tblGrid>
                  <a:tr h="370840">
                    <a:tc>
                      <a:txBody>
                        <a:bodyPr/>
                        <a:lstStyle/>
                        <a:p>
                          <a:pPr algn="ctr"/>
                          <a:r>
                            <a:rPr kumimoji="1" lang="ja-JP" altLang="en-US" dirty="0"/>
                            <a:t>学習用プロジェクト</a:t>
                          </a:r>
                        </a:p>
                      </a:txBody>
                      <a:tcPr/>
                    </a:tc>
                    <a:tc>
                      <a:txBody>
                        <a:bodyPr/>
                        <a:lstStyle/>
                        <a:p>
                          <a:pPr algn="ctr"/>
                          <a:r>
                            <a:rPr kumimoji="1" lang="ja-JP" altLang="en-US" dirty="0"/>
                            <a:t>コードブロック数</a:t>
                          </a:r>
                        </a:p>
                      </a:txBody>
                      <a:tcPr/>
                    </a:tc>
                    <a:tc>
                      <a:txBody>
                        <a:bodyPr/>
                        <a:lstStyle/>
                        <a:p>
                          <a:endParaRPr lang="ja-JP"/>
                        </a:p>
                      </a:txBody>
                      <a:tcPr>
                        <a:blipFill>
                          <a:blip r:embed="rId4"/>
                          <a:stretch>
                            <a:fillRect l="-863855" t="-6557" r="-4819" b="-475410"/>
                          </a:stretch>
                        </a:blipFill>
                      </a:tcPr>
                    </a:tc>
                    <a:extLst>
                      <a:ext uri="{0D108BD9-81ED-4DB2-BD59-A6C34878D82A}">
                        <a16:rowId xmlns:a16="http://schemas.microsoft.com/office/drawing/2014/main" val="274047239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err="1"/>
                            <a:t>Antlr</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2,787</a:t>
                          </a:r>
                          <a:endParaRPr kumimoji="1" lang="ja-JP" altLang="en-US" dirty="0"/>
                        </a:p>
                      </a:txBody>
                      <a:tcPr/>
                    </a:tc>
                    <a:tc>
                      <a:txBody>
                        <a:bodyPr/>
                        <a:lstStyle/>
                        <a:p>
                          <a:pPr algn="ctr"/>
                          <a:r>
                            <a:rPr kumimoji="1" lang="en-US" altLang="ja-JP" dirty="0"/>
                            <a:t>2</a:t>
                          </a:r>
                          <a:r>
                            <a:rPr kumimoji="1" lang="en-US" altLang="ja-JP" baseline="30000" dirty="0"/>
                            <a:t>8</a:t>
                          </a:r>
                          <a:endParaRPr kumimoji="1" lang="en-US" altLang="ja-JP" dirty="0"/>
                        </a:p>
                      </a:txBody>
                      <a:tcPr/>
                    </a:tc>
                    <a:extLst>
                      <a:ext uri="{0D108BD9-81ED-4DB2-BD59-A6C34878D82A}">
                        <a16:rowId xmlns:a16="http://schemas.microsoft.com/office/drawing/2014/main" val="2761156063"/>
                      </a:ext>
                    </a:extLst>
                  </a:tr>
                  <a:tr h="370840">
                    <a:tc>
                      <a:txBody>
                        <a:bodyPr/>
                        <a:lstStyle/>
                        <a:p>
                          <a:pPr algn="ctr"/>
                          <a:r>
                            <a:rPr kumimoji="1" lang="en-US" altLang="ja-JP" dirty="0"/>
                            <a:t>Maven</a:t>
                          </a:r>
                          <a:endParaRPr kumimoji="1" lang="ja-JP" altLang="en-US" dirty="0"/>
                        </a:p>
                      </a:txBody>
                      <a:tcPr/>
                    </a:tc>
                    <a:tc>
                      <a:txBody>
                        <a:bodyPr/>
                        <a:lstStyle/>
                        <a:p>
                          <a:pPr algn="ctr"/>
                          <a:r>
                            <a:rPr kumimoji="1" lang="en-US" altLang="ja-JP" dirty="0"/>
                            <a:t>3,468</a:t>
                          </a:r>
                          <a:endParaRPr kumimoji="1" lang="ja-JP" altLang="en-US" dirty="0"/>
                        </a:p>
                      </a:txBody>
                      <a:tcPr/>
                    </a:tc>
                    <a:tc>
                      <a:txBody>
                        <a:bodyPr/>
                        <a:lstStyle/>
                        <a:p>
                          <a:pPr algn="ctr"/>
                          <a:r>
                            <a:rPr kumimoji="1" lang="en-US" altLang="ja-JP" dirty="0"/>
                            <a:t>2</a:t>
                          </a:r>
                          <a:r>
                            <a:rPr kumimoji="1" lang="en-US" altLang="ja-JP" baseline="30000" dirty="0"/>
                            <a:t>8</a:t>
                          </a:r>
                          <a:endParaRPr kumimoji="1" lang="ja-JP" altLang="en-US" dirty="0"/>
                        </a:p>
                      </a:txBody>
                      <a:tcPr/>
                    </a:tc>
                    <a:extLst>
                      <a:ext uri="{0D108BD9-81ED-4DB2-BD59-A6C34878D82A}">
                        <a16:rowId xmlns:a16="http://schemas.microsoft.com/office/drawing/2014/main" val="3471861819"/>
                      </a:ext>
                    </a:extLst>
                  </a:tr>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2887225205"/>
                      </a:ext>
                    </a:extLst>
                  </a:tr>
                  <a:tr h="640080">
                    <a:tc>
                      <a:txBody>
                        <a:bodyPr/>
                        <a:lstStyle/>
                        <a:p>
                          <a:pPr algn="ctr"/>
                          <a:r>
                            <a:rPr kumimoji="1" lang="en-US" altLang="ja-JP" dirty="0"/>
                            <a:t>Linux Kernel</a:t>
                          </a:r>
                          <a:endParaRPr kumimoji="1" lang="ja-JP" altLang="en-US" dirty="0"/>
                        </a:p>
                      </a:txBody>
                      <a:tcPr/>
                    </a:tc>
                    <a:tc>
                      <a:txBody>
                        <a:bodyPr/>
                        <a:lstStyle/>
                        <a:p>
                          <a:pPr algn="ctr"/>
                          <a:r>
                            <a:rPr kumimoji="1" lang="en-US" altLang="ja-JP" dirty="0"/>
                            <a:t>363,935</a:t>
                          </a:r>
                          <a:endParaRPr kumimoji="1" lang="ja-JP" altLang="en-US" dirty="0"/>
                        </a:p>
                      </a:txBody>
                      <a:tcPr/>
                    </a:tc>
                    <a:tc>
                      <a:txBody>
                        <a:bodyPr/>
                        <a:lstStyle/>
                        <a:p>
                          <a:pPr algn="ctr"/>
                          <a:r>
                            <a:rPr kumimoji="1" lang="en-US" altLang="ja-JP" dirty="0"/>
                            <a:t>2</a:t>
                          </a:r>
                          <a:r>
                            <a:rPr kumimoji="1" lang="en-US" altLang="ja-JP" baseline="30000" dirty="0"/>
                            <a:t>12</a:t>
                          </a:r>
                          <a:endParaRPr kumimoji="1" lang="en-US" altLang="ja-JP" dirty="0"/>
                        </a:p>
                      </a:txBody>
                      <a:tcPr/>
                    </a:tc>
                    <a:extLst>
                      <a:ext uri="{0D108BD9-81ED-4DB2-BD59-A6C34878D82A}">
                        <a16:rowId xmlns:a16="http://schemas.microsoft.com/office/drawing/2014/main" val="478955884"/>
                      </a:ext>
                    </a:extLst>
                  </a:tr>
                </a:tbl>
              </a:graphicData>
            </a:graphic>
          </p:graphicFrame>
        </mc:Fallback>
      </mc:AlternateContent>
      <p:sp>
        <p:nvSpPr>
          <p:cNvPr id="7" name="右矢印 6"/>
          <p:cNvSpPr/>
          <p:nvPr/>
        </p:nvSpPr>
        <p:spPr>
          <a:xfrm rot="5400000">
            <a:off x="7872815" y="3328116"/>
            <a:ext cx="503403" cy="1019933"/>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cxnSp>
        <p:nvCxnSpPr>
          <p:cNvPr id="8" name="直線矢印コネクタ 7"/>
          <p:cNvCxnSpPr/>
          <p:nvPr/>
        </p:nvCxnSpPr>
        <p:spPr>
          <a:xfrm>
            <a:off x="7579239" y="5713957"/>
            <a:ext cx="1090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p:cNvCxnSpPr/>
          <p:nvPr/>
        </p:nvCxnSpPr>
        <p:spPr>
          <a:xfrm flipV="1">
            <a:off x="7579239" y="4592059"/>
            <a:ext cx="0" cy="1121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7579239" y="4745786"/>
            <a:ext cx="1090550" cy="470464"/>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7183901" y="5756831"/>
            <a:ext cx="1874231" cy="369332"/>
          </a:xfrm>
          <a:prstGeom prst="rect">
            <a:avLst/>
          </a:prstGeom>
        </p:spPr>
        <p:txBody>
          <a:bodyPr wrap="none">
            <a:spAutoFit/>
          </a:bodyPr>
          <a:lstStyle/>
          <a:p>
            <a:pPr algn="ctr"/>
            <a:r>
              <a:rPr lang="ja-JP" altLang="en-US" dirty="0"/>
              <a:t>コードブロック数</a:t>
            </a:r>
          </a:p>
        </p:txBody>
      </p:sp>
      <mc:AlternateContent xmlns:mc="http://schemas.openxmlformats.org/markup-compatibility/2006" xmlns:a14="http://schemas.microsoft.com/office/drawing/2010/main">
        <mc:Choice Requires="a14">
          <p:sp>
            <p:nvSpPr>
              <p:cNvPr id="12" name="正方形/長方形 11"/>
              <p:cNvSpPr/>
              <p:nvPr/>
            </p:nvSpPr>
            <p:spPr>
              <a:xfrm>
                <a:off x="6916783" y="4423067"/>
                <a:ext cx="74116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func>
                        <m:funcPr>
                          <m:ctrlPr>
                            <a:rPr lang="en-US" altLang="ja-JP" i="1">
                              <a:latin typeface="Cambria Math" panose="02040503050406030204" pitchFamily="18" charset="0"/>
                            </a:rPr>
                          </m:ctrlPr>
                        </m:funcPr>
                        <m:fName>
                          <m:r>
                            <m:rPr>
                              <m:sty m:val="p"/>
                            </m:rPr>
                            <a:rPr lang="en-US" altLang="ja-JP">
                              <a:latin typeface="Cambria Math" panose="02040503050406030204" pitchFamily="18" charset="0"/>
                            </a:rPr>
                            <m:t>log</m:t>
                          </m:r>
                        </m:fName>
                        <m:e>
                          <m:r>
                            <a:rPr lang="en-US" altLang="ja-JP" i="1">
                              <a:latin typeface="Cambria Math" panose="02040503050406030204" pitchFamily="18" charset="0"/>
                            </a:rPr>
                            <m:t>𝑇</m:t>
                          </m:r>
                        </m:e>
                      </m:func>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6916783" y="4423067"/>
                <a:ext cx="741165" cy="369332"/>
              </a:xfrm>
              <a:prstGeom prst="rect">
                <a:avLst/>
              </a:prstGeom>
              <a:blipFill>
                <a:blip r:embed="rId5"/>
                <a:stretch>
                  <a:fillRect l="-2479" b="-16667"/>
                </a:stretch>
              </a:blipFill>
            </p:spPr>
            <p:txBody>
              <a:bodyPr/>
              <a:lstStyle/>
              <a:p>
                <a:r>
                  <a:rPr lang="ja-JP" altLang="en-US">
                    <a:noFill/>
                  </a:rPr>
                  <a:t> </a:t>
                </a:r>
              </a:p>
            </p:txBody>
          </p:sp>
        </mc:Fallback>
      </mc:AlternateContent>
      <p:sp>
        <p:nvSpPr>
          <p:cNvPr id="13" name="テキスト ボックス 12"/>
          <p:cNvSpPr txBox="1"/>
          <p:nvPr/>
        </p:nvSpPr>
        <p:spPr>
          <a:xfrm>
            <a:off x="6692363" y="2735107"/>
            <a:ext cx="461665" cy="260799"/>
          </a:xfrm>
          <a:prstGeom prst="rect">
            <a:avLst/>
          </a:prstGeom>
          <a:noFill/>
        </p:spPr>
        <p:txBody>
          <a:bodyPr vert="eaVert" wrap="square" rtlCol="0">
            <a:spAutoFit/>
          </a:bodyPr>
          <a:lstStyle/>
          <a:p>
            <a:r>
              <a:rPr lang="en-US" altLang="ja-JP" dirty="0"/>
              <a:t>…</a:t>
            </a:r>
            <a:endParaRPr lang="ja-JP" altLang="en-US" dirty="0"/>
          </a:p>
        </p:txBody>
      </p:sp>
      <p:sp>
        <p:nvSpPr>
          <p:cNvPr id="14" name="テキスト ボックス 13"/>
          <p:cNvSpPr txBox="1"/>
          <p:nvPr/>
        </p:nvSpPr>
        <p:spPr>
          <a:xfrm>
            <a:off x="8816255" y="2735107"/>
            <a:ext cx="461665" cy="260799"/>
          </a:xfrm>
          <a:prstGeom prst="rect">
            <a:avLst/>
          </a:prstGeom>
          <a:noFill/>
        </p:spPr>
        <p:txBody>
          <a:bodyPr vert="eaVert" wrap="square" rtlCol="0">
            <a:spAutoFit/>
          </a:bodyPr>
          <a:lstStyle/>
          <a:p>
            <a:r>
              <a:rPr lang="en-US" altLang="ja-JP" dirty="0"/>
              <a:t>…</a:t>
            </a:r>
            <a:endParaRPr lang="ja-JP" altLang="en-US" dirty="0"/>
          </a:p>
        </p:txBody>
      </p:sp>
      <p:sp>
        <p:nvSpPr>
          <p:cNvPr id="15" name="テキスト ボックス 14"/>
          <p:cNvSpPr txBox="1"/>
          <p:nvPr/>
        </p:nvSpPr>
        <p:spPr>
          <a:xfrm>
            <a:off x="10130534" y="2735106"/>
            <a:ext cx="461665" cy="260799"/>
          </a:xfrm>
          <a:prstGeom prst="rect">
            <a:avLst/>
          </a:prstGeom>
          <a:noFill/>
        </p:spPr>
        <p:txBody>
          <a:bodyPr vert="eaVert" wrap="square" rtlCol="0">
            <a:spAutoFit/>
          </a:bodyPr>
          <a:lstStyle/>
          <a:p>
            <a:r>
              <a:rPr lang="en-US" altLang="ja-JP" dirty="0"/>
              <a:t>…</a:t>
            </a:r>
            <a:endParaRPr lang="ja-JP" altLang="en-US" dirty="0"/>
          </a:p>
        </p:txBody>
      </p:sp>
      <p:sp>
        <p:nvSpPr>
          <p:cNvPr id="18" name="右矢印 17"/>
          <p:cNvSpPr/>
          <p:nvPr/>
        </p:nvSpPr>
        <p:spPr>
          <a:xfrm rot="10800000">
            <a:off x="6236989" y="4792400"/>
            <a:ext cx="503403" cy="1019933"/>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19" name="正方形/長方形 18"/>
          <p:cNvSpPr/>
          <p:nvPr/>
        </p:nvSpPr>
        <p:spPr>
          <a:xfrm>
            <a:off x="2449142" y="4796671"/>
            <a:ext cx="3032639" cy="1015663"/>
          </a:xfrm>
          <a:prstGeom prst="rect">
            <a:avLst/>
          </a:prstGeom>
          <a:ln>
            <a:solidFill>
              <a:schemeClr val="tx1"/>
            </a:solidFill>
          </a:ln>
        </p:spPr>
        <p:txBody>
          <a:bodyPr wrap="square">
            <a:spAutoFit/>
          </a:bodyPr>
          <a:lstStyle/>
          <a:p>
            <a:r>
              <a:rPr lang="ja-JP" altLang="en-US" sz="2000" dirty="0">
                <a:latin typeface="+mn-ea"/>
              </a:rPr>
              <a:t>回帰モデルを用いて</a:t>
            </a:r>
            <a:endParaRPr lang="en-US" altLang="ja-JP" sz="2000" dirty="0">
              <a:latin typeface="+mn-ea"/>
            </a:endParaRPr>
          </a:p>
          <a:p>
            <a:r>
              <a:rPr lang="ja-JP" altLang="en-US" sz="2000" dirty="0">
                <a:latin typeface="+mn-ea"/>
              </a:rPr>
              <a:t>検出対象プロジェクトに</a:t>
            </a:r>
            <a:endParaRPr lang="en-US" altLang="ja-JP" sz="2000" dirty="0">
              <a:latin typeface="+mn-ea"/>
            </a:endParaRPr>
          </a:p>
          <a:p>
            <a:r>
              <a:rPr lang="ja-JP" altLang="en-US" sz="2000" dirty="0">
                <a:latin typeface="+mn-ea"/>
              </a:rPr>
              <a:t>適したパラメータを決定</a:t>
            </a:r>
          </a:p>
        </p:txBody>
      </p:sp>
      <p:sp>
        <p:nvSpPr>
          <p:cNvPr id="16" name="楕円 15"/>
          <p:cNvSpPr/>
          <p:nvPr/>
        </p:nvSpPr>
        <p:spPr>
          <a:xfrm>
            <a:off x="7673079" y="510688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0" name="楕円 19"/>
          <p:cNvSpPr/>
          <p:nvPr/>
        </p:nvSpPr>
        <p:spPr>
          <a:xfrm>
            <a:off x="7912138" y="510688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1" name="楕円 20"/>
          <p:cNvSpPr/>
          <p:nvPr/>
        </p:nvSpPr>
        <p:spPr>
          <a:xfrm>
            <a:off x="8588764" y="474621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2" name="楕円 21"/>
          <p:cNvSpPr/>
          <p:nvPr/>
        </p:nvSpPr>
        <p:spPr>
          <a:xfrm>
            <a:off x="8364441" y="474578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3" name="楕円 22"/>
          <p:cNvSpPr/>
          <p:nvPr/>
        </p:nvSpPr>
        <p:spPr>
          <a:xfrm>
            <a:off x="7960154" y="495760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4" name="楕円 23"/>
          <p:cNvSpPr/>
          <p:nvPr/>
        </p:nvSpPr>
        <p:spPr>
          <a:xfrm>
            <a:off x="8189567" y="495815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73" name="スライド番号プレースホルダー 172">
            <a:extLst>
              <a:ext uri="{FF2B5EF4-FFF2-40B4-BE49-F238E27FC236}">
                <a16:creationId xmlns:a16="http://schemas.microsoft.com/office/drawing/2014/main" id="{72F66837-286D-78DF-AE19-78925C3068BE}"/>
              </a:ext>
            </a:extLst>
          </p:cNvPr>
          <p:cNvSpPr>
            <a:spLocks noGrp="1"/>
          </p:cNvSpPr>
          <p:nvPr>
            <p:ph type="sldNum" sz="quarter" idx="12"/>
          </p:nvPr>
        </p:nvSpPr>
        <p:spPr/>
        <p:txBody>
          <a:bodyPr/>
          <a:lstStyle/>
          <a:p>
            <a:fld id="{DDF0A04B-3F96-455C-AC58-511E5C06C175}" type="slidenum">
              <a:rPr lang="ja-JP" altLang="en-US" smtClean="0"/>
              <a:pPr/>
              <a:t>111</a:t>
            </a:fld>
            <a:endParaRPr lang="ja-JP" altLang="en-US" dirty="0"/>
          </a:p>
        </p:txBody>
      </p:sp>
    </p:spTree>
    <p:extLst>
      <p:ext uri="{BB962C8B-B14F-4D97-AF65-F5344CB8AC3E}">
        <p14:creationId xmlns:p14="http://schemas.microsoft.com/office/powerpoint/2010/main" val="450130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評価実験</a:t>
            </a:r>
          </a:p>
        </p:txBody>
      </p:sp>
      <p:sp>
        <p:nvSpPr>
          <p:cNvPr id="3" name="コンテンツ プレースホルダー 2"/>
          <p:cNvSpPr>
            <a:spLocks noGrp="1"/>
          </p:cNvSpPr>
          <p:nvPr>
            <p:ph idx="1"/>
          </p:nvPr>
        </p:nvSpPr>
        <p:spPr>
          <a:xfrm>
            <a:off x="1981200" y="1600201"/>
            <a:ext cx="8459337" cy="4525963"/>
          </a:xfrm>
        </p:spPr>
        <p:txBody>
          <a:bodyPr>
            <a:normAutofit fontScale="92500" lnSpcReduction="20000"/>
          </a:bodyPr>
          <a:lstStyle/>
          <a:p>
            <a:pPr marL="0" indent="0">
              <a:buNone/>
            </a:pPr>
            <a:r>
              <a:rPr lang="ja-JP" altLang="en-US" sz="2800" dirty="0"/>
              <a:t>実験内容</a:t>
            </a:r>
            <a:endParaRPr lang="en-US" altLang="ja-JP" sz="2800" dirty="0"/>
          </a:p>
          <a:p>
            <a:r>
              <a:rPr lang="en-US" altLang="ja-JP" sz="2400" dirty="0"/>
              <a:t>CCVolti</a:t>
            </a:r>
            <a:r>
              <a:rPr lang="ja-JP" altLang="en-US" sz="2400" dirty="0"/>
              <a:t>を用いてコードクローン検出を行い</a:t>
            </a:r>
            <a:br>
              <a:rPr lang="en-US" altLang="ja-JP" sz="2400" dirty="0"/>
            </a:br>
            <a:r>
              <a:rPr lang="ja-JP" altLang="en-US" sz="2400" dirty="0"/>
              <a:t>再現率と探索時間を計測</a:t>
            </a:r>
            <a:endParaRPr lang="en-US" altLang="ja-JP" sz="2400" dirty="0"/>
          </a:p>
          <a:p>
            <a:pPr lvl="1"/>
            <a:r>
              <a:rPr lang="ja-JP" altLang="en-US" sz="2000" dirty="0"/>
              <a:t>コサイン類似度の閾値を </a:t>
            </a:r>
            <a:r>
              <a:rPr lang="en-US" altLang="ja-JP" sz="2000" dirty="0"/>
              <a:t>0.9 </a:t>
            </a:r>
            <a:r>
              <a:rPr lang="ja-JP" altLang="en-US" sz="2000" dirty="0"/>
              <a:t>とする</a:t>
            </a:r>
            <a:endParaRPr lang="en-US" altLang="ja-JP" dirty="0"/>
          </a:p>
          <a:p>
            <a:r>
              <a:rPr lang="en-US" altLang="ja-JP" sz="2400" dirty="0"/>
              <a:t>20</a:t>
            </a:r>
            <a:r>
              <a:rPr lang="ja-JP" altLang="en-US" sz="2400" dirty="0"/>
              <a:t>個の</a:t>
            </a:r>
            <a:r>
              <a:rPr lang="en-US" altLang="ja-JP" sz="2400" dirty="0"/>
              <a:t>OSS</a:t>
            </a:r>
            <a:r>
              <a:rPr lang="ja-JP" altLang="en-US" sz="2400" dirty="0"/>
              <a:t>に対する</a:t>
            </a:r>
            <a:r>
              <a:rPr lang="en-US" altLang="ja-JP" sz="2400" dirty="0"/>
              <a:t>10</a:t>
            </a:r>
            <a:r>
              <a:rPr lang="ja-JP" altLang="en-US" sz="2400" dirty="0"/>
              <a:t>分割交差検証</a:t>
            </a:r>
            <a:endParaRPr lang="en-US" altLang="ja-JP" sz="2000" dirty="0"/>
          </a:p>
          <a:p>
            <a:r>
              <a:rPr lang="ja-JP" altLang="en-US" sz="2400" dirty="0"/>
              <a:t>目標再現率は </a:t>
            </a:r>
            <a:r>
              <a:rPr lang="en-US" altLang="ja-JP" sz="2400" dirty="0"/>
              <a:t>0.8~0.99 </a:t>
            </a:r>
            <a:r>
              <a:rPr lang="ja-JP" altLang="en-US" sz="2400" dirty="0"/>
              <a:t>を </a:t>
            </a:r>
            <a:r>
              <a:rPr lang="en-US" altLang="ja-JP" sz="2400" dirty="0"/>
              <a:t>0.01 </a:t>
            </a:r>
            <a:r>
              <a:rPr lang="ja-JP" altLang="en-US" sz="2400" dirty="0"/>
              <a:t>毎に設定し実験</a:t>
            </a:r>
            <a:endParaRPr lang="en-US" altLang="ja-JP" sz="2400" dirty="0"/>
          </a:p>
          <a:p>
            <a:pPr lvl="1"/>
            <a:r>
              <a:rPr lang="en-US" altLang="ja-JP" sz="2000" dirty="0"/>
              <a:t>LSH</a:t>
            </a:r>
            <a:r>
              <a:rPr lang="ja-JP" altLang="en-US" sz="2000" dirty="0"/>
              <a:t>ライブラリのデフォルトのパラメータと比較</a:t>
            </a:r>
            <a:endParaRPr lang="en-US" altLang="ja-JP" sz="2800" dirty="0"/>
          </a:p>
          <a:p>
            <a:pPr marL="0" indent="0">
              <a:buNone/>
            </a:pPr>
            <a:endParaRPr lang="en-US" altLang="ja-JP" sz="1800" dirty="0"/>
          </a:p>
          <a:p>
            <a:pPr marL="0" indent="0">
              <a:buNone/>
            </a:pPr>
            <a:r>
              <a:rPr lang="en-US" altLang="ja-JP" sz="2800" dirty="0"/>
              <a:t>RQ1. </a:t>
            </a:r>
            <a:r>
              <a:rPr lang="ja-JP" altLang="en-US" sz="2400" dirty="0"/>
              <a:t>本手法適用後の再現率は目標再現率を超えているか？</a:t>
            </a:r>
            <a:endParaRPr lang="en-US" altLang="ja-JP" sz="2400" dirty="0"/>
          </a:p>
          <a:p>
            <a:pPr marL="0" indent="0">
              <a:buNone/>
            </a:pPr>
            <a:r>
              <a:rPr lang="en-US" altLang="ja-JP" sz="2800" dirty="0"/>
              <a:t>RQ2.</a:t>
            </a:r>
            <a:r>
              <a:rPr lang="en-US" altLang="ja-JP" sz="2400" dirty="0"/>
              <a:t> </a:t>
            </a:r>
            <a:r>
              <a:rPr lang="ja-JP" altLang="en-US" sz="2400" dirty="0"/>
              <a:t>本手法適用後の探索時間はデフォルトより高速か？</a:t>
            </a:r>
            <a:endParaRPr lang="en-US" altLang="ja-JP" sz="2400" dirty="0"/>
          </a:p>
          <a:p>
            <a:pPr marL="0" indent="0">
              <a:buNone/>
            </a:pPr>
            <a:r>
              <a:rPr lang="ja-JP" altLang="en-US" sz="2400" dirty="0"/>
              <a:t>　　→</a:t>
            </a:r>
            <a:r>
              <a:rPr lang="ja-JP" altLang="en-US" sz="2400" dirty="0">
                <a:latin typeface="+mn-ea"/>
              </a:rPr>
              <a:t>多くの場合で，提案手法の方が高速</a:t>
            </a:r>
            <a:endParaRPr lang="en-US" altLang="ja-JP" sz="2800" dirty="0"/>
          </a:p>
          <a:p>
            <a:pPr marL="0" indent="0">
              <a:buNone/>
            </a:pPr>
            <a:endParaRPr lang="en-US" altLang="ja-JP" sz="2400" dirty="0"/>
          </a:p>
        </p:txBody>
      </p:sp>
      <p:sp>
        <p:nvSpPr>
          <p:cNvPr id="4" name="日付プレースホルダー 3"/>
          <p:cNvSpPr>
            <a:spLocks noGrp="1"/>
          </p:cNvSpPr>
          <p:nvPr>
            <p:ph type="dt" sz="half" idx="10"/>
          </p:nvPr>
        </p:nvSpPr>
        <p:spPr/>
        <p:txBody>
          <a:bodyPr/>
          <a:lstStyle/>
          <a:p>
            <a:r>
              <a:rPr lang="en-US" altLang="ja-JP" dirty="0"/>
              <a:t>2019/2/13</a:t>
            </a:r>
          </a:p>
        </p:txBody>
      </p:sp>
      <p:sp>
        <p:nvSpPr>
          <p:cNvPr id="155" name="スライド番号プレースホルダー 154">
            <a:extLst>
              <a:ext uri="{FF2B5EF4-FFF2-40B4-BE49-F238E27FC236}">
                <a16:creationId xmlns:a16="http://schemas.microsoft.com/office/drawing/2014/main" id="{56CF0466-70DD-8864-2D5A-B5FCB952B71C}"/>
              </a:ext>
            </a:extLst>
          </p:cNvPr>
          <p:cNvSpPr>
            <a:spLocks noGrp="1"/>
          </p:cNvSpPr>
          <p:nvPr>
            <p:ph type="sldNum" sz="quarter" idx="12"/>
          </p:nvPr>
        </p:nvSpPr>
        <p:spPr/>
        <p:txBody>
          <a:bodyPr/>
          <a:lstStyle/>
          <a:p>
            <a:fld id="{DDF0A04B-3F96-455C-AC58-511E5C06C175}" type="slidenum">
              <a:rPr lang="ja-JP" altLang="en-US" smtClean="0"/>
              <a:pPr/>
              <a:t>112</a:t>
            </a:fld>
            <a:endParaRPr lang="ja-JP" altLang="en-US" dirty="0"/>
          </a:p>
        </p:txBody>
      </p:sp>
    </p:spTree>
    <p:extLst>
      <p:ext uri="{BB962C8B-B14F-4D97-AF65-F5344CB8AC3E}">
        <p14:creationId xmlns:p14="http://schemas.microsoft.com/office/powerpoint/2010/main" val="30179050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RQ1</a:t>
            </a:r>
            <a:endParaRPr lang="ja-JP" altLang="en-US" sz="4000" dirty="0"/>
          </a:p>
        </p:txBody>
      </p:sp>
      <p:sp>
        <p:nvSpPr>
          <p:cNvPr id="3" name="コンテンツ プレースホルダー 2"/>
          <p:cNvSpPr>
            <a:spLocks noGrp="1"/>
          </p:cNvSpPr>
          <p:nvPr>
            <p:ph idx="1"/>
          </p:nvPr>
        </p:nvSpPr>
        <p:spPr>
          <a:xfrm>
            <a:off x="1981200" y="1600201"/>
            <a:ext cx="3226365" cy="4525963"/>
          </a:xfrm>
        </p:spPr>
        <p:txBody>
          <a:bodyPr>
            <a:normAutofit fontScale="92500"/>
          </a:bodyPr>
          <a:lstStyle/>
          <a:p>
            <a:pPr marL="0" indent="0">
              <a:buNone/>
            </a:pPr>
            <a:r>
              <a:rPr lang="en-US" altLang="ja-JP" sz="2400" dirty="0"/>
              <a:t>Q. </a:t>
            </a:r>
            <a:r>
              <a:rPr lang="ja-JP" altLang="en-US" sz="2400" dirty="0"/>
              <a:t>本手法適用後の再現率は目標再現率を超えているか？</a:t>
            </a:r>
            <a:endParaRPr lang="en-US" altLang="ja-JP" sz="2400" dirty="0"/>
          </a:p>
          <a:p>
            <a:pPr marL="0" indent="0">
              <a:buNone/>
            </a:pPr>
            <a:endParaRPr lang="en-US" altLang="ja-JP" sz="2400" dirty="0"/>
          </a:p>
          <a:p>
            <a:pPr marL="0" indent="0">
              <a:buNone/>
            </a:pPr>
            <a:r>
              <a:rPr lang="en-US" altLang="ja-JP" sz="2400" dirty="0"/>
              <a:t>A. </a:t>
            </a:r>
            <a:r>
              <a:rPr lang="ja-JP" altLang="en-US" sz="2400" dirty="0"/>
              <a:t>多くの場合で，再現率は目標再現率を超える</a:t>
            </a:r>
            <a:endParaRPr lang="en-US" altLang="ja-JP" sz="2400" dirty="0"/>
          </a:p>
          <a:p>
            <a:pPr marL="0" indent="0">
              <a:buNone/>
            </a:pPr>
            <a:endParaRPr lang="en-US" altLang="ja-JP" sz="2000" dirty="0"/>
          </a:p>
          <a:p>
            <a:pPr marL="0" indent="0">
              <a:buNone/>
            </a:pPr>
            <a:r>
              <a:rPr lang="ja-JP" altLang="en-US" sz="2400" dirty="0"/>
              <a:t>目標再現率</a:t>
            </a:r>
            <a:r>
              <a:rPr lang="en-US" altLang="ja-JP" sz="2400" dirty="0"/>
              <a:t>0.98</a:t>
            </a:r>
            <a:r>
              <a:rPr lang="ja-JP" altLang="en-US" sz="2400" dirty="0"/>
              <a:t>以上でデフォルトと同程度の再現率が得られる</a:t>
            </a:r>
          </a:p>
        </p:txBody>
      </p:sp>
      <p:sp>
        <p:nvSpPr>
          <p:cNvPr id="4" name="日付プレースホルダー 3"/>
          <p:cNvSpPr>
            <a:spLocks noGrp="1"/>
          </p:cNvSpPr>
          <p:nvPr>
            <p:ph type="dt" sz="half" idx="10"/>
          </p:nvPr>
        </p:nvSpPr>
        <p:spPr/>
        <p:txBody>
          <a:bodyPr/>
          <a:lstStyle/>
          <a:p>
            <a:r>
              <a:rPr lang="en-US" altLang="ja-JP" dirty="0"/>
              <a:t>2019/2/13</a:t>
            </a:r>
          </a:p>
        </p:txBody>
      </p:sp>
      <p:grpSp>
        <p:nvGrpSpPr>
          <p:cNvPr id="30" name="グループ化 29"/>
          <p:cNvGrpSpPr/>
          <p:nvPr/>
        </p:nvGrpSpPr>
        <p:grpSpPr>
          <a:xfrm>
            <a:off x="5266909" y="1588801"/>
            <a:ext cx="5342362" cy="3844239"/>
            <a:chOff x="3742909" y="1588800"/>
            <a:chExt cx="5342362" cy="3844239"/>
          </a:xfrm>
        </p:grpSpPr>
        <p:grpSp>
          <p:nvGrpSpPr>
            <p:cNvPr id="12" name="グループ化 11"/>
            <p:cNvGrpSpPr/>
            <p:nvPr/>
          </p:nvGrpSpPr>
          <p:grpSpPr>
            <a:xfrm>
              <a:off x="3742909" y="1588800"/>
              <a:ext cx="5342362" cy="3844239"/>
              <a:chOff x="3742909" y="1588800"/>
              <a:chExt cx="5342362" cy="3844239"/>
            </a:xfrm>
          </p:grpSpPr>
          <p:pic>
            <p:nvPicPr>
              <p:cNvPr id="10" name="図 9"/>
              <p:cNvPicPr>
                <a:picLocks noChangeAspect="1"/>
              </p:cNvPicPr>
              <p:nvPr/>
            </p:nvPicPr>
            <p:blipFill>
              <a:blip r:embed="rId3"/>
              <a:stretch>
                <a:fillRect/>
              </a:stretch>
            </p:blipFill>
            <p:spPr>
              <a:xfrm>
                <a:off x="3742909" y="1588800"/>
                <a:ext cx="5342362" cy="3844239"/>
              </a:xfrm>
              <a:prstGeom prst="rect">
                <a:avLst/>
              </a:prstGeom>
            </p:spPr>
          </p:pic>
          <p:cxnSp>
            <p:nvCxnSpPr>
              <p:cNvPr id="9" name="直線コネクタ 8"/>
              <p:cNvCxnSpPr/>
              <p:nvPr/>
            </p:nvCxnSpPr>
            <p:spPr>
              <a:xfrm flipV="1">
                <a:off x="4445000" y="1907117"/>
                <a:ext cx="4230688" cy="2207683"/>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grpSp>
        <p:cxnSp>
          <p:nvCxnSpPr>
            <p:cNvPr id="19" name="直線矢印コネクタ 18"/>
            <p:cNvCxnSpPr/>
            <p:nvPr/>
          </p:nvCxnSpPr>
          <p:spPr>
            <a:xfrm flipH="1" flipV="1">
              <a:off x="6091767" y="3285067"/>
              <a:ext cx="63500" cy="287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6032500" y="3574818"/>
              <a:ext cx="1210588" cy="338554"/>
            </a:xfrm>
            <a:prstGeom prst="rect">
              <a:avLst/>
            </a:prstGeom>
            <a:noFill/>
          </p:spPr>
          <p:txBody>
            <a:bodyPr wrap="none" rtlCol="0">
              <a:spAutoFit/>
            </a:bodyPr>
            <a:lstStyle/>
            <a:p>
              <a:r>
                <a:rPr lang="ja-JP" altLang="en-US" sz="1600" dirty="0">
                  <a:latin typeface="+mn-ea"/>
                </a:rPr>
                <a:t>目標再現率</a:t>
              </a:r>
            </a:p>
          </p:txBody>
        </p:sp>
        <p:cxnSp>
          <p:nvCxnSpPr>
            <p:cNvPr id="24" name="直線矢印コネクタ 23"/>
            <p:cNvCxnSpPr/>
            <p:nvPr/>
          </p:nvCxnSpPr>
          <p:spPr>
            <a:xfrm flipV="1">
              <a:off x="8566061" y="2103967"/>
              <a:ext cx="277372" cy="778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7524444" y="2882623"/>
              <a:ext cx="1103187" cy="338554"/>
            </a:xfrm>
            <a:prstGeom prst="rect">
              <a:avLst/>
            </a:prstGeom>
            <a:noFill/>
          </p:spPr>
          <p:txBody>
            <a:bodyPr wrap="none" rtlCol="0">
              <a:spAutoFit/>
            </a:bodyPr>
            <a:lstStyle/>
            <a:p>
              <a:r>
                <a:rPr lang="ja-JP" altLang="en-US" sz="1600" dirty="0">
                  <a:latin typeface="+mn-ea"/>
                </a:rPr>
                <a:t>デフォルト</a:t>
              </a:r>
            </a:p>
          </p:txBody>
        </p:sp>
      </p:grpSp>
      <p:sp>
        <p:nvSpPr>
          <p:cNvPr id="163" name="スライド番号プレースホルダー 162">
            <a:extLst>
              <a:ext uri="{FF2B5EF4-FFF2-40B4-BE49-F238E27FC236}">
                <a16:creationId xmlns:a16="http://schemas.microsoft.com/office/drawing/2014/main" id="{14EAE57D-03F5-BC9F-3CFD-4B1319928A5B}"/>
              </a:ext>
            </a:extLst>
          </p:cNvPr>
          <p:cNvSpPr>
            <a:spLocks noGrp="1"/>
          </p:cNvSpPr>
          <p:nvPr>
            <p:ph type="sldNum" sz="quarter" idx="12"/>
          </p:nvPr>
        </p:nvSpPr>
        <p:spPr/>
        <p:txBody>
          <a:bodyPr/>
          <a:lstStyle/>
          <a:p>
            <a:fld id="{DDF0A04B-3F96-455C-AC58-511E5C06C175}" type="slidenum">
              <a:rPr lang="ja-JP" altLang="en-US" smtClean="0"/>
              <a:pPr/>
              <a:t>113</a:t>
            </a:fld>
            <a:endParaRPr lang="ja-JP" altLang="en-US" dirty="0"/>
          </a:p>
        </p:txBody>
      </p:sp>
    </p:spTree>
    <p:extLst>
      <p:ext uri="{BB962C8B-B14F-4D97-AF65-F5344CB8AC3E}">
        <p14:creationId xmlns:p14="http://schemas.microsoft.com/office/powerpoint/2010/main" val="2424351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まとめと今後の課題</a:t>
            </a:r>
          </a:p>
        </p:txBody>
      </p:sp>
      <p:sp>
        <p:nvSpPr>
          <p:cNvPr id="3" name="コンテンツ プレースホルダー 2"/>
          <p:cNvSpPr>
            <a:spLocks noGrp="1"/>
          </p:cNvSpPr>
          <p:nvPr>
            <p:ph idx="1"/>
          </p:nvPr>
        </p:nvSpPr>
        <p:spPr>
          <a:xfrm>
            <a:off x="1981200" y="1600201"/>
            <a:ext cx="8291513" cy="4525963"/>
          </a:xfrm>
        </p:spPr>
        <p:txBody>
          <a:bodyPr>
            <a:normAutofit lnSpcReduction="10000"/>
          </a:bodyPr>
          <a:lstStyle/>
          <a:p>
            <a:pPr marL="0" indent="0">
              <a:buNone/>
            </a:pPr>
            <a:r>
              <a:rPr lang="ja-JP" altLang="en-US" sz="2400" dirty="0"/>
              <a:t>まとめ</a:t>
            </a:r>
            <a:endParaRPr lang="en-US" altLang="ja-JP" sz="2000" dirty="0"/>
          </a:p>
          <a:p>
            <a:r>
              <a:rPr lang="en-US" altLang="ja-JP" sz="2000" dirty="0"/>
              <a:t>CCVolti</a:t>
            </a:r>
            <a:r>
              <a:rPr lang="ja-JP" altLang="en-US" sz="2000" dirty="0"/>
              <a:t>の利用者が与えた目標再現率を超える再現率となり，かつ高速になる</a:t>
            </a:r>
            <a:r>
              <a:rPr lang="en-US" altLang="ja-JP" sz="2000" dirty="0"/>
              <a:t>Cross-Polytope LSH</a:t>
            </a:r>
            <a:r>
              <a:rPr lang="ja-JP" altLang="en-US" sz="2000" dirty="0"/>
              <a:t>に与えるパラメータ決定手法を提案</a:t>
            </a:r>
          </a:p>
          <a:p>
            <a:r>
              <a:rPr lang="en-US" altLang="ja-JP" sz="2000" dirty="0"/>
              <a:t>20</a:t>
            </a:r>
            <a:r>
              <a:rPr lang="ja-JP" altLang="en-US" sz="2000" dirty="0"/>
              <a:t>個の</a:t>
            </a:r>
            <a:r>
              <a:rPr lang="en-US" altLang="ja-JP" sz="2000" dirty="0"/>
              <a:t>OSS</a:t>
            </a:r>
            <a:r>
              <a:rPr lang="ja-JP" altLang="en-US" sz="2000" dirty="0"/>
              <a:t>に対して</a:t>
            </a:r>
            <a:r>
              <a:rPr lang="en-US" altLang="ja-JP" sz="2000" dirty="0"/>
              <a:t>CCVolti</a:t>
            </a:r>
            <a:r>
              <a:rPr lang="ja-JP" altLang="en-US" sz="2000" dirty="0"/>
              <a:t>を用いてコードクローン検出を行い，本手法の評価実験を行った</a:t>
            </a:r>
            <a:endParaRPr lang="en-US" altLang="ja-JP" sz="2000" dirty="0"/>
          </a:p>
          <a:p>
            <a:pPr marL="0" indent="0">
              <a:buNone/>
            </a:pPr>
            <a:endParaRPr lang="en-US" altLang="ja-JP" sz="2400" dirty="0"/>
          </a:p>
          <a:p>
            <a:pPr marL="0" indent="0">
              <a:buNone/>
            </a:pPr>
            <a:r>
              <a:rPr lang="ja-JP" altLang="en-US" sz="2400" dirty="0"/>
              <a:t>今後の課題</a:t>
            </a:r>
            <a:endParaRPr lang="ja-JP" altLang="en-US" sz="2000" dirty="0"/>
          </a:p>
          <a:p>
            <a:r>
              <a:rPr lang="ja-JP" altLang="en-US" sz="2000" dirty="0"/>
              <a:t>再現率調整が可能となった</a:t>
            </a:r>
            <a:r>
              <a:rPr lang="en-US" altLang="ja-JP" sz="2000" dirty="0"/>
              <a:t>CCVolti</a:t>
            </a:r>
            <a:r>
              <a:rPr lang="ja-JP" altLang="en-US" sz="2000" dirty="0"/>
              <a:t>と他のコードクローン検出法との精度に関する比較</a:t>
            </a:r>
            <a:endParaRPr lang="en-US" altLang="ja-JP" sz="2000" dirty="0"/>
          </a:p>
          <a:p>
            <a:r>
              <a:rPr lang="ja-JP" altLang="en-US" sz="2000" dirty="0"/>
              <a:t>検出速度を活かした応用を考案する必要があると考える．</a:t>
            </a:r>
            <a:r>
              <a:rPr lang="en-US" altLang="ja-JP" sz="2000" dirty="0"/>
              <a:t>CCVolti</a:t>
            </a:r>
            <a:r>
              <a:rPr lang="ja-JP" altLang="en-US" sz="2000" dirty="0"/>
              <a:t>をリファクタリング支援ツールへ適用</a:t>
            </a:r>
          </a:p>
        </p:txBody>
      </p:sp>
      <p:sp>
        <p:nvSpPr>
          <p:cNvPr id="4" name="日付プレースホルダー 3"/>
          <p:cNvSpPr>
            <a:spLocks noGrp="1"/>
          </p:cNvSpPr>
          <p:nvPr>
            <p:ph type="dt" sz="half" idx="10"/>
          </p:nvPr>
        </p:nvSpPr>
        <p:spPr/>
        <p:txBody>
          <a:bodyPr/>
          <a:lstStyle/>
          <a:p>
            <a:r>
              <a:rPr lang="en-US" altLang="ja-JP" dirty="0"/>
              <a:t>2019/2/13</a:t>
            </a:r>
          </a:p>
        </p:txBody>
      </p:sp>
      <p:sp>
        <p:nvSpPr>
          <p:cNvPr id="155" name="スライド番号プレースホルダー 154">
            <a:extLst>
              <a:ext uri="{FF2B5EF4-FFF2-40B4-BE49-F238E27FC236}">
                <a16:creationId xmlns:a16="http://schemas.microsoft.com/office/drawing/2014/main" id="{FE750B22-9412-4094-2080-D859201E9539}"/>
              </a:ext>
            </a:extLst>
          </p:cNvPr>
          <p:cNvSpPr>
            <a:spLocks noGrp="1"/>
          </p:cNvSpPr>
          <p:nvPr>
            <p:ph type="sldNum" sz="quarter" idx="12"/>
          </p:nvPr>
        </p:nvSpPr>
        <p:spPr/>
        <p:txBody>
          <a:bodyPr/>
          <a:lstStyle/>
          <a:p>
            <a:fld id="{DDF0A04B-3F96-455C-AC58-511E5C06C175}" type="slidenum">
              <a:rPr lang="ja-JP" altLang="en-US" smtClean="0"/>
              <a:pPr/>
              <a:t>114</a:t>
            </a:fld>
            <a:endParaRPr lang="ja-JP" altLang="en-US" dirty="0"/>
          </a:p>
        </p:txBody>
      </p:sp>
    </p:spTree>
    <p:extLst>
      <p:ext uri="{BB962C8B-B14F-4D97-AF65-F5344CB8AC3E}">
        <p14:creationId xmlns:p14="http://schemas.microsoft.com/office/powerpoint/2010/main" val="6127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latin typeface="+mn-ea"/>
                <a:ea typeface="+mn-ea"/>
              </a:rPr>
              <a:t>コードクローン</a:t>
            </a:r>
          </a:p>
        </p:txBody>
      </p:sp>
      <p:sp>
        <p:nvSpPr>
          <p:cNvPr id="3" name="コンテンツ プレースホルダー 2"/>
          <p:cNvSpPr>
            <a:spLocks noGrp="1"/>
          </p:cNvSpPr>
          <p:nvPr>
            <p:ph idx="1"/>
          </p:nvPr>
        </p:nvSpPr>
        <p:spPr/>
        <p:txBody>
          <a:bodyPr/>
          <a:lstStyle/>
          <a:p>
            <a:pPr marL="0" indent="0">
              <a:buNone/>
            </a:pPr>
            <a:r>
              <a:rPr lang="ja-JP" altLang="ja-JP" sz="2400" dirty="0">
                <a:latin typeface="+mn-ea"/>
              </a:rPr>
              <a:t>ソースコード</a:t>
            </a:r>
            <a:r>
              <a:rPr lang="ja-JP" altLang="en-US" sz="2400" dirty="0">
                <a:latin typeface="+mn-ea"/>
              </a:rPr>
              <a:t>の同一</a:t>
            </a:r>
            <a:r>
              <a:rPr lang="ja-JP" altLang="ja-JP" sz="2400" dirty="0">
                <a:latin typeface="+mn-ea"/>
              </a:rPr>
              <a:t>または類似した部分を持つコード片</a:t>
            </a:r>
            <a:endParaRPr lang="en-US" altLang="ja-JP" sz="2400" dirty="0">
              <a:latin typeface="+mn-ea"/>
            </a:endParaRPr>
          </a:p>
          <a:p>
            <a:pPr lvl="1"/>
            <a:r>
              <a:rPr lang="ja-JP" altLang="ja-JP" sz="2000" dirty="0">
                <a:latin typeface="+mn-ea"/>
              </a:rPr>
              <a:t>ソフトウェア保守を困難にする大きな要因の</a:t>
            </a:r>
            <a:r>
              <a:rPr lang="en-US" altLang="ja-JP" sz="2000" dirty="0">
                <a:latin typeface="+mn-ea"/>
              </a:rPr>
              <a:t>1 </a:t>
            </a:r>
            <a:r>
              <a:rPr lang="ja-JP" altLang="ja-JP" sz="2000" dirty="0">
                <a:latin typeface="+mn-ea"/>
              </a:rPr>
              <a:t>つ</a:t>
            </a:r>
            <a:endParaRPr lang="en-US" altLang="ja-JP" sz="2000" dirty="0">
              <a:latin typeface="+mn-ea"/>
            </a:endParaRPr>
          </a:p>
          <a:p>
            <a:r>
              <a:rPr lang="ja-JP" altLang="en-US" sz="2400" dirty="0"/>
              <a:t>コードクローンを自動で検出する手法が多く研究されている</a:t>
            </a:r>
            <a:endParaRPr lang="ja-JP" altLang="en-US" sz="2400" dirty="0">
              <a:latin typeface="+mn-ea"/>
            </a:endParaRPr>
          </a:p>
        </p:txBody>
      </p:sp>
      <p:grpSp>
        <p:nvGrpSpPr>
          <p:cNvPr id="53" name="グループ化 52">
            <a:extLst>
              <a:ext uri="{FF2B5EF4-FFF2-40B4-BE49-F238E27FC236}">
                <a16:creationId xmlns:a16="http://schemas.microsoft.com/office/drawing/2014/main" id="{2FBEC8F5-35C8-A1F0-9DF0-DC3396CFBFC8}"/>
              </a:ext>
            </a:extLst>
          </p:cNvPr>
          <p:cNvGrpSpPr/>
          <p:nvPr/>
        </p:nvGrpSpPr>
        <p:grpSpPr>
          <a:xfrm>
            <a:off x="2604885" y="3104563"/>
            <a:ext cx="6704467" cy="3538886"/>
            <a:chOff x="2604885" y="3104563"/>
            <a:chExt cx="6704467" cy="3538886"/>
          </a:xfrm>
        </p:grpSpPr>
        <p:sp>
          <p:nvSpPr>
            <p:cNvPr id="6" name="メモ 3">
              <a:extLst>
                <a:ext uri="{FF2B5EF4-FFF2-40B4-BE49-F238E27FC236}">
                  <a16:creationId xmlns:a16="http://schemas.microsoft.com/office/drawing/2014/main" id="{30E2B9EA-A846-BD47-92F4-B0194019440C}"/>
                </a:ext>
              </a:extLst>
            </p:cNvPr>
            <p:cNvSpPr/>
            <p:nvPr/>
          </p:nvSpPr>
          <p:spPr>
            <a:xfrm>
              <a:off x="2604885" y="3104563"/>
              <a:ext cx="2246158" cy="3131137"/>
            </a:xfrm>
            <a:prstGeom prst="foldedCorner">
              <a:avLst>
                <a:gd name="adj" fmla="val 1253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7" name="メモ 4">
              <a:extLst>
                <a:ext uri="{FF2B5EF4-FFF2-40B4-BE49-F238E27FC236}">
                  <a16:creationId xmlns:a16="http://schemas.microsoft.com/office/drawing/2014/main" id="{C62E7766-61A8-D62A-5E6C-02C112A3F795}"/>
                </a:ext>
              </a:extLst>
            </p:cNvPr>
            <p:cNvSpPr/>
            <p:nvPr/>
          </p:nvSpPr>
          <p:spPr>
            <a:xfrm>
              <a:off x="7063194" y="3104563"/>
              <a:ext cx="2246158" cy="3131137"/>
            </a:xfrm>
            <a:prstGeom prst="foldedCorner">
              <a:avLst>
                <a:gd name="adj" fmla="val 1135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8" name="L 字 7">
              <a:extLst>
                <a:ext uri="{FF2B5EF4-FFF2-40B4-BE49-F238E27FC236}">
                  <a16:creationId xmlns:a16="http://schemas.microsoft.com/office/drawing/2014/main" id="{C38B1EAF-9139-5832-26F1-4C305696EC67}"/>
                </a:ext>
              </a:extLst>
            </p:cNvPr>
            <p:cNvSpPr/>
            <p:nvPr/>
          </p:nvSpPr>
          <p:spPr>
            <a:xfrm rot="5400000">
              <a:off x="3492500" y="4502309"/>
              <a:ext cx="684281" cy="1502537"/>
            </a:xfrm>
            <a:prstGeom prst="corner">
              <a:avLst>
                <a:gd name="adj1" fmla="val 149066"/>
                <a:gd name="adj2" fmla="val 65445"/>
              </a:avLst>
            </a:prstGeom>
            <a:solidFill>
              <a:srgbClr val="45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11" name="L 字 10">
              <a:extLst>
                <a:ext uri="{FF2B5EF4-FFF2-40B4-BE49-F238E27FC236}">
                  <a16:creationId xmlns:a16="http://schemas.microsoft.com/office/drawing/2014/main" id="{DB50978D-0701-19F8-3AA7-D7579E4AC266}"/>
                </a:ext>
              </a:extLst>
            </p:cNvPr>
            <p:cNvSpPr/>
            <p:nvPr/>
          </p:nvSpPr>
          <p:spPr>
            <a:xfrm rot="5400000">
              <a:off x="7759103" y="4539874"/>
              <a:ext cx="684281" cy="1502537"/>
            </a:xfrm>
            <a:prstGeom prst="corner">
              <a:avLst>
                <a:gd name="adj1" fmla="val 149066"/>
                <a:gd name="adj2" fmla="val 65445"/>
              </a:avLst>
            </a:prstGeom>
            <a:solidFill>
              <a:srgbClr val="45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16" name="L 字 15">
              <a:extLst>
                <a:ext uri="{FF2B5EF4-FFF2-40B4-BE49-F238E27FC236}">
                  <a16:creationId xmlns:a16="http://schemas.microsoft.com/office/drawing/2014/main" id="{93CC09FD-03E1-3DE8-7075-8AAC2DE43F13}"/>
                </a:ext>
              </a:extLst>
            </p:cNvPr>
            <p:cNvSpPr/>
            <p:nvPr/>
          </p:nvSpPr>
          <p:spPr>
            <a:xfrm rot="5400000">
              <a:off x="7759103" y="3230701"/>
              <a:ext cx="684281" cy="1502537"/>
            </a:xfrm>
            <a:prstGeom prst="corner">
              <a:avLst>
                <a:gd name="adj1" fmla="val 149066"/>
                <a:gd name="adj2" fmla="val 65445"/>
              </a:avLst>
            </a:prstGeom>
            <a:solidFill>
              <a:srgbClr val="45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20" name="テキスト ボックス 19">
              <a:extLst>
                <a:ext uri="{FF2B5EF4-FFF2-40B4-BE49-F238E27FC236}">
                  <a16:creationId xmlns:a16="http://schemas.microsoft.com/office/drawing/2014/main" id="{B47FE52E-0CEE-2209-4561-1CD455E1F867}"/>
                </a:ext>
              </a:extLst>
            </p:cNvPr>
            <p:cNvSpPr txBox="1"/>
            <p:nvPr/>
          </p:nvSpPr>
          <p:spPr>
            <a:xfrm>
              <a:off x="4988138" y="6274117"/>
              <a:ext cx="1856270" cy="369332"/>
            </a:xfrm>
            <a:prstGeom prst="rect">
              <a:avLst/>
            </a:prstGeom>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dirty="0">
                  <a:latin typeface="+mn-ea"/>
                </a:rPr>
                <a:t>コードクローン</a:t>
              </a:r>
              <a:endParaRPr lang="en-US" altLang="ja-JP" dirty="0">
                <a:latin typeface="+mn-ea"/>
              </a:endParaRPr>
            </a:p>
          </p:txBody>
        </p:sp>
        <p:cxnSp>
          <p:nvCxnSpPr>
            <p:cNvPr id="22" name="直線矢印コネクタ 21">
              <a:extLst>
                <a:ext uri="{FF2B5EF4-FFF2-40B4-BE49-F238E27FC236}">
                  <a16:creationId xmlns:a16="http://schemas.microsoft.com/office/drawing/2014/main" id="{1D62FA73-C758-9F09-1F5A-4012FF47D9F6}"/>
                </a:ext>
              </a:extLst>
            </p:cNvPr>
            <p:cNvCxnSpPr>
              <a:cxnSpLocks/>
              <a:stCxn id="11" idx="2"/>
            </p:cNvCxnSpPr>
            <p:nvPr/>
          </p:nvCxnSpPr>
          <p:spPr>
            <a:xfrm flipV="1">
              <a:off x="8101243" y="4296918"/>
              <a:ext cx="0" cy="652084"/>
            </a:xfrm>
            <a:prstGeom prst="straightConnector1">
              <a:avLst/>
            </a:prstGeom>
            <a:ln w="38100">
              <a:solidFill>
                <a:srgbClr val="D0425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CCDBFD7-BE9C-6ADC-5B87-4E6A5BBE0BAF}"/>
                </a:ext>
              </a:extLst>
            </p:cNvPr>
            <p:cNvCxnSpPr>
              <a:cxnSpLocks/>
              <a:stCxn id="11" idx="1"/>
            </p:cNvCxnSpPr>
            <p:nvPr/>
          </p:nvCxnSpPr>
          <p:spPr>
            <a:xfrm flipH="1">
              <a:off x="4496939" y="5291143"/>
              <a:ext cx="2853036" cy="0"/>
            </a:xfrm>
            <a:prstGeom prst="straightConnector1">
              <a:avLst/>
            </a:prstGeom>
            <a:ln w="38100">
              <a:solidFill>
                <a:srgbClr val="D042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4EB3ECD-872F-8ED7-E645-BE7F686F2EB0}"/>
                </a:ext>
              </a:extLst>
            </p:cNvPr>
            <p:cNvSpPr txBox="1"/>
            <p:nvPr/>
          </p:nvSpPr>
          <p:spPr>
            <a:xfrm>
              <a:off x="5382427" y="4715495"/>
              <a:ext cx="1604984" cy="369332"/>
            </a:xfrm>
            <a:prstGeom prst="rect">
              <a:avLst/>
            </a:prstGeom>
            <a:ln w="38100">
              <a:solidFill>
                <a:srgbClr val="D04255"/>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solidFill>
                    <a:srgbClr val="D04255"/>
                  </a:solidFill>
                  <a:latin typeface="+mn-ea"/>
                </a:rPr>
                <a:t>クローンペア</a:t>
              </a:r>
              <a:endParaRPr lang="en-US" altLang="ja-JP" dirty="0">
                <a:solidFill>
                  <a:srgbClr val="D04255"/>
                </a:solidFill>
                <a:latin typeface="+mn-ea"/>
              </a:endParaRPr>
            </a:p>
          </p:txBody>
        </p:sp>
        <p:cxnSp>
          <p:nvCxnSpPr>
            <p:cNvPr id="25" name="直線矢印コネクタ 24">
              <a:extLst>
                <a:ext uri="{FF2B5EF4-FFF2-40B4-BE49-F238E27FC236}">
                  <a16:creationId xmlns:a16="http://schemas.microsoft.com/office/drawing/2014/main" id="{EE3F8BE6-02BE-E848-7D19-99C16BCB63D5}"/>
                </a:ext>
              </a:extLst>
            </p:cNvPr>
            <p:cNvCxnSpPr>
              <a:cxnSpLocks/>
              <a:stCxn id="8" idx="2"/>
              <a:endCxn id="16" idx="1"/>
            </p:cNvCxnSpPr>
            <p:nvPr/>
          </p:nvCxnSpPr>
          <p:spPr>
            <a:xfrm flipV="1">
              <a:off x="3834640" y="3981970"/>
              <a:ext cx="3515335" cy="929467"/>
            </a:xfrm>
            <a:prstGeom prst="straightConnector1">
              <a:avLst/>
            </a:prstGeom>
            <a:ln w="38100">
              <a:solidFill>
                <a:srgbClr val="D0425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カギ線コネクタ 13">
              <a:extLst>
                <a:ext uri="{FF2B5EF4-FFF2-40B4-BE49-F238E27FC236}">
                  <a16:creationId xmlns:a16="http://schemas.microsoft.com/office/drawing/2014/main" id="{DF8DE865-4CB3-0B0F-03DA-8D1ED20B97C4}"/>
                </a:ext>
              </a:extLst>
            </p:cNvPr>
            <p:cNvCxnSpPr>
              <a:cxnSpLocks/>
              <a:stCxn id="20" idx="3"/>
              <a:endCxn id="16" idx="3"/>
            </p:cNvCxnSpPr>
            <p:nvPr/>
          </p:nvCxnSpPr>
          <p:spPr>
            <a:xfrm flipV="1">
              <a:off x="6844408" y="3863743"/>
              <a:ext cx="2008104" cy="2595040"/>
            </a:xfrm>
            <a:prstGeom prst="bentConnector3">
              <a:avLst>
                <a:gd name="adj1" fmla="val 13275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カギ線コネクタ 14">
              <a:extLst>
                <a:ext uri="{FF2B5EF4-FFF2-40B4-BE49-F238E27FC236}">
                  <a16:creationId xmlns:a16="http://schemas.microsoft.com/office/drawing/2014/main" id="{CACBAADA-A7A6-E6CA-7AFD-BCE52548AC4B}"/>
                </a:ext>
              </a:extLst>
            </p:cNvPr>
            <p:cNvCxnSpPr>
              <a:cxnSpLocks/>
              <a:stCxn id="20" idx="1"/>
              <a:endCxn id="8" idx="0"/>
            </p:cNvCxnSpPr>
            <p:nvPr/>
          </p:nvCxnSpPr>
          <p:spPr>
            <a:xfrm rot="10800000">
              <a:off x="3593388" y="5595719"/>
              <a:ext cx="1394751" cy="863065"/>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カギ線コネクタ 15">
              <a:extLst>
                <a:ext uri="{FF2B5EF4-FFF2-40B4-BE49-F238E27FC236}">
                  <a16:creationId xmlns:a16="http://schemas.microsoft.com/office/drawing/2014/main" id="{686A566A-5557-7E90-5A96-9252495C8860}"/>
                </a:ext>
              </a:extLst>
            </p:cNvPr>
            <p:cNvCxnSpPr>
              <a:cxnSpLocks/>
              <a:stCxn id="20" idx="3"/>
              <a:endCxn id="11" idx="0"/>
            </p:cNvCxnSpPr>
            <p:nvPr/>
          </p:nvCxnSpPr>
          <p:spPr>
            <a:xfrm flipV="1">
              <a:off x="6844408" y="5633283"/>
              <a:ext cx="1015582" cy="82550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30" name="角丸四角形 105">
              <a:extLst>
                <a:ext uri="{FF2B5EF4-FFF2-40B4-BE49-F238E27FC236}">
                  <a16:creationId xmlns:a16="http://schemas.microsoft.com/office/drawing/2014/main" id="{A231BEFB-6F6D-8A0A-C16E-7EEB2F601D50}"/>
                </a:ext>
              </a:extLst>
            </p:cNvPr>
            <p:cNvSpPr/>
            <p:nvPr/>
          </p:nvSpPr>
          <p:spPr>
            <a:xfrm>
              <a:off x="2790824" y="3323613"/>
              <a:ext cx="6315075" cy="2595040"/>
            </a:xfrm>
            <a:prstGeom prst="roundRect">
              <a:avLst/>
            </a:prstGeom>
            <a:noFill/>
            <a:ln w="28575">
              <a:solidFill>
                <a:srgbClr val="2F49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正方形/長方形 30">
              <a:extLst>
                <a:ext uri="{FF2B5EF4-FFF2-40B4-BE49-F238E27FC236}">
                  <a16:creationId xmlns:a16="http://schemas.microsoft.com/office/drawing/2014/main" id="{6BA677C6-EB61-6A2D-2B4B-CF7B5DB740CF}"/>
                </a:ext>
              </a:extLst>
            </p:cNvPr>
            <p:cNvSpPr/>
            <p:nvPr/>
          </p:nvSpPr>
          <p:spPr>
            <a:xfrm>
              <a:off x="2967639" y="3467118"/>
              <a:ext cx="1630900" cy="257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85000"/>
                      <a:lumOff val="15000"/>
                    </a:schemeClr>
                  </a:solidFill>
                </a:rPr>
                <a:t>クローンセット</a:t>
              </a:r>
              <a:endParaRPr lang="en-US" altLang="ja-JP" b="1" dirty="0">
                <a:solidFill>
                  <a:schemeClr val="tx1">
                    <a:lumMod val="85000"/>
                    <a:lumOff val="15000"/>
                  </a:schemeClr>
                </a:solidFill>
              </a:endParaRPr>
            </a:p>
          </p:txBody>
        </p:sp>
      </p:grpSp>
      <p:sp>
        <p:nvSpPr>
          <p:cNvPr id="170" name="スライド番号プレースホルダー 169">
            <a:extLst>
              <a:ext uri="{FF2B5EF4-FFF2-40B4-BE49-F238E27FC236}">
                <a16:creationId xmlns:a16="http://schemas.microsoft.com/office/drawing/2014/main" id="{07075D20-1949-F04F-3722-6DA39CC4AEBB}"/>
              </a:ext>
            </a:extLst>
          </p:cNvPr>
          <p:cNvSpPr>
            <a:spLocks noGrp="1"/>
          </p:cNvSpPr>
          <p:nvPr>
            <p:ph type="sldNum" sz="quarter" idx="12"/>
          </p:nvPr>
        </p:nvSpPr>
        <p:spPr/>
        <p:txBody>
          <a:bodyPr/>
          <a:lstStyle/>
          <a:p>
            <a:fld id="{DDF0A04B-3F96-455C-AC58-511E5C06C175}" type="slidenum">
              <a:rPr lang="ja-JP" altLang="en-US" smtClean="0"/>
              <a:pPr/>
              <a:t>115</a:t>
            </a:fld>
            <a:endParaRPr lang="ja-JP" altLang="en-US" dirty="0"/>
          </a:p>
        </p:txBody>
      </p:sp>
    </p:spTree>
    <p:extLst>
      <p:ext uri="{BB962C8B-B14F-4D97-AF65-F5344CB8AC3E}">
        <p14:creationId xmlns:p14="http://schemas.microsoft.com/office/powerpoint/2010/main" val="42052033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ブロッククローン検出法</a:t>
            </a:r>
            <a:r>
              <a:rPr lang="en-US" altLang="ja-JP" dirty="0"/>
              <a:t>[1]</a:t>
            </a:r>
            <a:endParaRPr kumimoji="1" lang="ja-JP" altLang="en-US" dirty="0"/>
          </a:p>
        </p:txBody>
      </p:sp>
      <p:sp>
        <p:nvSpPr>
          <p:cNvPr id="3" name="コンテンツ プレースホルダー 2"/>
          <p:cNvSpPr>
            <a:spLocks noGrp="1"/>
          </p:cNvSpPr>
          <p:nvPr>
            <p:ph idx="1"/>
          </p:nvPr>
        </p:nvSpPr>
        <p:spPr/>
        <p:txBody>
          <a:bodyPr/>
          <a:lstStyle/>
          <a:p>
            <a:r>
              <a:rPr lang="ja-JP" altLang="en-US" sz="2400" dirty="0"/>
              <a:t>コードブロック単位での検出</a:t>
            </a:r>
            <a:endParaRPr lang="en-US" altLang="ja-JP" sz="2400" dirty="0"/>
          </a:p>
          <a:p>
            <a:pPr lvl="1"/>
            <a:r>
              <a:rPr lang="en-US" altLang="ja-JP" sz="2200" dirty="0"/>
              <a:t>if</a:t>
            </a:r>
            <a:r>
              <a:rPr lang="ja-JP" altLang="en-US" sz="2200" dirty="0"/>
              <a:t>文や</a:t>
            </a:r>
            <a:r>
              <a:rPr lang="en-US" altLang="ja-JP" sz="2200" dirty="0"/>
              <a:t>for</a:t>
            </a:r>
            <a:r>
              <a:rPr lang="ja-JP" altLang="en-US" sz="2200" dirty="0"/>
              <a:t>文などの波括弧で囲まれた部分</a:t>
            </a:r>
            <a:endParaRPr lang="en-US" altLang="ja-JP" sz="2200" dirty="0"/>
          </a:p>
          <a:p>
            <a:r>
              <a:rPr lang="ja-JP" altLang="en-US" sz="2400" dirty="0"/>
              <a:t>意味的に類似したコードクローンを検出可能</a:t>
            </a:r>
            <a:endParaRPr lang="en-US" altLang="ja-JP" sz="2400" dirty="0"/>
          </a:p>
          <a:p>
            <a:pPr lvl="1"/>
            <a:r>
              <a:rPr lang="en-US" altLang="ja-JP" sz="2000" dirty="0"/>
              <a:t>TF-IDF</a:t>
            </a:r>
            <a:r>
              <a:rPr lang="ja-JP" altLang="en-US" sz="2000" dirty="0"/>
              <a:t>法</a:t>
            </a:r>
            <a:r>
              <a:rPr lang="en-US" altLang="ja-JP" sz="2000" dirty="0"/>
              <a:t>[2]</a:t>
            </a:r>
          </a:p>
          <a:p>
            <a:pPr lvl="2"/>
            <a:r>
              <a:rPr lang="ja-JP" altLang="en-US" sz="1800" dirty="0"/>
              <a:t>情報検索技術で用いられるベクトル化手法</a:t>
            </a:r>
            <a:endParaRPr lang="en-US" altLang="ja-JP" sz="1600" dirty="0"/>
          </a:p>
          <a:p>
            <a:pPr lvl="1"/>
            <a:r>
              <a:rPr lang="ja-JP" altLang="en-US" sz="2000" dirty="0"/>
              <a:t>他の検出手法と比べて検出結果の適合率や再現率が高い</a:t>
            </a:r>
            <a:endParaRPr lang="en-US" altLang="ja-JP" sz="2000" dirty="0"/>
          </a:p>
          <a:p>
            <a:r>
              <a:rPr lang="ja-JP" altLang="en-US" sz="2400" dirty="0"/>
              <a:t>検出時間が短い</a:t>
            </a:r>
            <a:endParaRPr lang="en-US" altLang="ja-JP" sz="2400" dirty="0"/>
          </a:p>
          <a:p>
            <a:pPr lvl="1"/>
            <a:r>
              <a:rPr lang="en-US" altLang="ja-JP" sz="2000" dirty="0"/>
              <a:t>LSH</a:t>
            </a:r>
            <a:r>
              <a:rPr lang="ja-JP" altLang="en-US" sz="2000" dirty="0"/>
              <a:t>アルゴリズムを用いて類似探索を行い，</a:t>
            </a:r>
            <a:br>
              <a:rPr lang="en-US" altLang="ja-JP" sz="2000" dirty="0"/>
            </a:br>
            <a:r>
              <a:rPr lang="ja-JP" altLang="en-US" sz="2000" dirty="0"/>
              <a:t>大規模なプロジェクトのコードクローンを高速に検出可能</a:t>
            </a:r>
            <a:endParaRPr lang="en-US" altLang="ja-JP" sz="1600" dirty="0"/>
          </a:p>
        </p:txBody>
      </p:sp>
      <p:sp>
        <p:nvSpPr>
          <p:cNvPr id="5" name="テキスト ボックス 4"/>
          <p:cNvSpPr txBox="1"/>
          <p:nvPr/>
        </p:nvSpPr>
        <p:spPr>
          <a:xfrm>
            <a:off x="2686972" y="5448004"/>
            <a:ext cx="6806944" cy="769441"/>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100" dirty="0">
                <a:latin typeface="+mn-ea"/>
              </a:rPr>
              <a:t>[1]</a:t>
            </a:r>
            <a:r>
              <a:rPr lang="ja-JP" altLang="en-US" sz="1100" dirty="0">
                <a:latin typeface="+mn-ea"/>
              </a:rPr>
              <a:t>横井 一輝</a:t>
            </a:r>
            <a:r>
              <a:rPr lang="en-US" altLang="ja-JP" sz="1100" dirty="0">
                <a:latin typeface="+mn-ea"/>
              </a:rPr>
              <a:t>, </a:t>
            </a:r>
            <a:r>
              <a:rPr lang="ja-JP" altLang="en-US" sz="1100" dirty="0">
                <a:latin typeface="+mn-ea"/>
              </a:rPr>
              <a:t>崔 恩瀞</a:t>
            </a:r>
            <a:r>
              <a:rPr lang="en-US" altLang="ja-JP" sz="1100" dirty="0">
                <a:latin typeface="+mn-ea"/>
              </a:rPr>
              <a:t>, </a:t>
            </a:r>
            <a:r>
              <a:rPr lang="ja-JP" altLang="en-US" sz="1100" dirty="0">
                <a:latin typeface="+mn-ea"/>
              </a:rPr>
              <a:t>吉田 則裕</a:t>
            </a:r>
            <a:r>
              <a:rPr lang="en-US" altLang="ja-JP" sz="1100" dirty="0">
                <a:latin typeface="+mn-ea"/>
              </a:rPr>
              <a:t>, </a:t>
            </a:r>
            <a:r>
              <a:rPr lang="ja-JP" altLang="en-US" sz="1100" dirty="0">
                <a:latin typeface="+mn-ea"/>
              </a:rPr>
              <a:t>井上 克郎</a:t>
            </a:r>
            <a:r>
              <a:rPr lang="en-US" altLang="ja-JP" sz="1100" dirty="0">
                <a:latin typeface="+mn-ea"/>
              </a:rPr>
              <a:t> "</a:t>
            </a:r>
            <a:r>
              <a:rPr lang="ja-JP" altLang="en-US" sz="1100" dirty="0">
                <a:latin typeface="+mn-ea"/>
              </a:rPr>
              <a:t>情報検索技術に基づくブロッククローン検出</a:t>
            </a:r>
            <a:r>
              <a:rPr lang="en-US" altLang="ja-JP" sz="1100" dirty="0">
                <a:latin typeface="+mn-ea"/>
              </a:rPr>
              <a:t>", </a:t>
            </a:r>
            <a:r>
              <a:rPr lang="ja-JP" altLang="en-US" sz="1100" dirty="0">
                <a:latin typeface="+mn-ea"/>
              </a:rPr>
              <a:t>情報処理学会研究報告</a:t>
            </a:r>
            <a:r>
              <a:rPr lang="en-US" altLang="ja-JP" sz="1100" dirty="0">
                <a:latin typeface="+mn-ea"/>
              </a:rPr>
              <a:t>, </a:t>
            </a:r>
            <a:r>
              <a:rPr lang="en-US" altLang="ja-JP" sz="1100" dirty="0"/>
              <a:t>Vol.2017-SE-196, No.19, pp.1-8, 2017</a:t>
            </a:r>
          </a:p>
          <a:p>
            <a:pPr>
              <a:tabLst>
                <a:tab pos="269875" algn="l"/>
              </a:tabLst>
            </a:pPr>
            <a:r>
              <a:rPr lang="en-US" altLang="ja-JP" sz="1100" dirty="0"/>
              <a:t>[2]R. Baeza-Yates and B. Ribeiro-Neto “Modern Information Retrieval: The Concepts and Technology behind Search”, Addison-Wesley, 2011.</a:t>
            </a:r>
            <a:endParaRPr lang="ja-JP" altLang="en-US" sz="1100" dirty="0"/>
          </a:p>
        </p:txBody>
      </p:sp>
      <p:sp>
        <p:nvSpPr>
          <p:cNvPr id="155" name="スライド番号プレースホルダー 154">
            <a:extLst>
              <a:ext uri="{FF2B5EF4-FFF2-40B4-BE49-F238E27FC236}">
                <a16:creationId xmlns:a16="http://schemas.microsoft.com/office/drawing/2014/main" id="{D077DD22-5D56-71DF-F4D4-5901203A9A39}"/>
              </a:ext>
            </a:extLst>
          </p:cNvPr>
          <p:cNvSpPr>
            <a:spLocks noGrp="1"/>
          </p:cNvSpPr>
          <p:nvPr>
            <p:ph type="sldNum" sz="quarter" idx="12"/>
          </p:nvPr>
        </p:nvSpPr>
        <p:spPr/>
        <p:txBody>
          <a:bodyPr/>
          <a:lstStyle/>
          <a:p>
            <a:fld id="{DDF0A04B-3F96-455C-AC58-511E5C06C175}" type="slidenum">
              <a:rPr lang="ja-JP" altLang="en-US" smtClean="0"/>
              <a:pPr/>
              <a:t>116</a:t>
            </a:fld>
            <a:endParaRPr lang="ja-JP" altLang="en-US" dirty="0"/>
          </a:p>
        </p:txBody>
      </p:sp>
    </p:spTree>
    <p:extLst>
      <p:ext uri="{BB962C8B-B14F-4D97-AF65-F5344CB8AC3E}">
        <p14:creationId xmlns:p14="http://schemas.microsoft.com/office/powerpoint/2010/main" val="17700585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66900" y="274638"/>
            <a:ext cx="8458200" cy="1143000"/>
          </a:xfrm>
        </p:spPr>
        <p:txBody>
          <a:bodyPr>
            <a:normAutofit fontScale="90000"/>
          </a:bodyPr>
          <a:lstStyle/>
          <a:p>
            <a:r>
              <a:rPr lang="ja-JP" altLang="en-US" sz="4000" dirty="0">
                <a:latin typeface="+mn-ea"/>
                <a:ea typeface="+mn-ea"/>
              </a:rPr>
              <a:t>ブロッククローン検出法</a:t>
            </a:r>
            <a:r>
              <a:rPr lang="en-US" altLang="ja-JP" sz="4000" dirty="0">
                <a:latin typeface="+mn-ea"/>
                <a:ea typeface="+mn-ea"/>
              </a:rPr>
              <a:t>[</a:t>
            </a:r>
            <a:r>
              <a:rPr lang="en-US" altLang="ja-JP" dirty="0">
                <a:latin typeface="+mn-ea"/>
                <a:ea typeface="+mn-ea"/>
              </a:rPr>
              <a:t>1</a:t>
            </a:r>
            <a:r>
              <a:rPr lang="en-US" altLang="ja-JP" sz="4000" dirty="0">
                <a:latin typeface="+mn-ea"/>
                <a:ea typeface="+mn-ea"/>
              </a:rPr>
              <a:t>]</a:t>
            </a:r>
            <a:br>
              <a:rPr lang="en-US" altLang="ja-JP" sz="4000" dirty="0">
                <a:latin typeface="+mn-ea"/>
                <a:ea typeface="+mn-ea"/>
              </a:rPr>
            </a:br>
            <a:r>
              <a:rPr lang="ja-JP" altLang="en-US" sz="4000" dirty="0">
                <a:latin typeface="+mn-ea"/>
                <a:ea typeface="+mn-ea"/>
              </a:rPr>
              <a:t>のアルゴリズム</a:t>
            </a:r>
          </a:p>
        </p:txBody>
      </p:sp>
      <p:sp>
        <p:nvSpPr>
          <p:cNvPr id="3" name="コンテンツ プレースホルダー 2"/>
          <p:cNvSpPr>
            <a:spLocks noGrp="1"/>
          </p:cNvSpPr>
          <p:nvPr>
            <p:ph idx="1"/>
          </p:nvPr>
        </p:nvSpPr>
        <p:spPr>
          <a:xfrm>
            <a:off x="1631950" y="1600672"/>
            <a:ext cx="8928100" cy="1515907"/>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en-US" altLang="ja-JP" sz="2000" dirty="0">
                <a:latin typeface="+mn-ea"/>
              </a:rPr>
              <a:t>STEP 1</a:t>
            </a:r>
            <a:r>
              <a:rPr lang="ja-JP" altLang="en-US" sz="2000" dirty="0">
                <a:latin typeface="+mn-ea"/>
              </a:rPr>
              <a:t>（抽象構文木生成）：構文解析を行い抽象構文木を生成</a:t>
            </a:r>
            <a:endParaRPr lang="en-US" altLang="ja-JP" sz="2000" dirty="0">
              <a:latin typeface="+mn-ea"/>
            </a:endParaRPr>
          </a:p>
          <a:p>
            <a:pPr marL="0" indent="0">
              <a:buNone/>
            </a:pPr>
            <a:r>
              <a:rPr lang="en-US" altLang="ja-JP" sz="2000" dirty="0">
                <a:latin typeface="+mn-ea"/>
              </a:rPr>
              <a:t>STEP 2</a:t>
            </a:r>
            <a:r>
              <a:rPr lang="ja-JP" altLang="en-US" sz="2000" dirty="0">
                <a:latin typeface="+mn-ea"/>
              </a:rPr>
              <a:t>（コードブロックと単語の抽出）：抽象構文木からコードブロックと単語を抽出</a:t>
            </a:r>
            <a:endParaRPr lang="en-US" altLang="ja-JP" sz="2000" dirty="0">
              <a:latin typeface="+mn-ea"/>
            </a:endParaRPr>
          </a:p>
          <a:p>
            <a:pPr marL="0" indent="0">
              <a:buNone/>
            </a:pPr>
            <a:r>
              <a:rPr lang="en-US" altLang="ja-JP" sz="2000" dirty="0">
                <a:latin typeface="+mn-ea"/>
              </a:rPr>
              <a:t>STEP 3</a:t>
            </a:r>
            <a:r>
              <a:rPr lang="ja-JP" altLang="en-US" sz="2000" dirty="0">
                <a:latin typeface="+mn-ea"/>
              </a:rPr>
              <a:t>（特徴ベクトル計算）：</a:t>
            </a:r>
            <a:r>
              <a:rPr lang="en-US" altLang="ja-JP" sz="2000" dirty="0">
                <a:latin typeface="+mn-ea"/>
              </a:rPr>
              <a:t>TF-IDF</a:t>
            </a:r>
            <a:r>
              <a:rPr lang="ja-JP" altLang="en-US" sz="2000" dirty="0">
                <a:latin typeface="+mn-ea"/>
              </a:rPr>
              <a:t>法によりブロック単位の特徴ベクトルを計算</a:t>
            </a:r>
            <a:endParaRPr lang="en-US" altLang="ja-JP" sz="2000" dirty="0">
              <a:latin typeface="+mn-ea"/>
            </a:endParaRPr>
          </a:p>
          <a:p>
            <a:pPr marL="0" indent="0">
              <a:buNone/>
            </a:pPr>
            <a:r>
              <a:rPr lang="en-US" altLang="ja-JP" sz="2000" dirty="0">
                <a:latin typeface="+mn-ea"/>
              </a:rPr>
              <a:t>STEP 4</a:t>
            </a:r>
            <a:r>
              <a:rPr lang="ja-JP" altLang="en-US" sz="2000" dirty="0">
                <a:latin typeface="+mn-ea"/>
              </a:rPr>
              <a:t>（類似探索）：</a:t>
            </a:r>
            <a:r>
              <a:rPr lang="en-US" altLang="ja-JP" sz="2000" dirty="0">
                <a:latin typeface="+mn-ea"/>
              </a:rPr>
              <a:t>LSH</a:t>
            </a:r>
            <a:r>
              <a:rPr lang="ja-JP" altLang="en-US" sz="2000" dirty="0">
                <a:latin typeface="+mn-ea"/>
              </a:rPr>
              <a:t>を用いコサイン類似度が閾値以上のクローンペアを検出</a:t>
            </a:r>
            <a:endParaRPr lang="en-US" altLang="ja-JP" sz="2000" dirty="0">
              <a:latin typeface="+mn-ea"/>
            </a:endParaRPr>
          </a:p>
        </p:txBody>
      </p:sp>
      <p:grpSp>
        <p:nvGrpSpPr>
          <p:cNvPr id="5" name="グループ化 4"/>
          <p:cNvGrpSpPr/>
          <p:nvPr/>
        </p:nvGrpSpPr>
        <p:grpSpPr>
          <a:xfrm>
            <a:off x="2398857" y="4639251"/>
            <a:ext cx="489815" cy="812004"/>
            <a:chOff x="1815921" y="3181083"/>
            <a:chExt cx="2228044" cy="2945080"/>
          </a:xfrm>
        </p:grpSpPr>
        <p:sp>
          <p:nvSpPr>
            <p:cNvPr id="6" name="メモ 5"/>
            <p:cNvSpPr/>
            <p:nvPr/>
          </p:nvSpPr>
          <p:spPr>
            <a:xfrm>
              <a:off x="1815921" y="3181083"/>
              <a:ext cx="2228044" cy="294508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7" name="L 字 6"/>
            <p:cNvSpPr/>
            <p:nvPr/>
          </p:nvSpPr>
          <p:spPr>
            <a:xfrm rot="5400000">
              <a:off x="2587802" y="3285413"/>
              <a:ext cx="684281" cy="1502537"/>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8" name="L 字 7"/>
            <p:cNvSpPr/>
            <p:nvPr/>
          </p:nvSpPr>
          <p:spPr>
            <a:xfrm rot="5400000">
              <a:off x="2587801" y="4483151"/>
              <a:ext cx="684281" cy="1502537"/>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grpSp>
      <p:grpSp>
        <p:nvGrpSpPr>
          <p:cNvPr id="9" name="グループ化 8"/>
          <p:cNvGrpSpPr/>
          <p:nvPr/>
        </p:nvGrpSpPr>
        <p:grpSpPr>
          <a:xfrm>
            <a:off x="2246457" y="4486851"/>
            <a:ext cx="489815" cy="812004"/>
            <a:chOff x="1815921" y="3181083"/>
            <a:chExt cx="2228044" cy="2945080"/>
          </a:xfrm>
        </p:grpSpPr>
        <p:sp>
          <p:nvSpPr>
            <p:cNvPr id="10" name="メモ 9"/>
            <p:cNvSpPr/>
            <p:nvPr/>
          </p:nvSpPr>
          <p:spPr>
            <a:xfrm>
              <a:off x="1815921" y="3181083"/>
              <a:ext cx="2228044" cy="294508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1" name="L 字 10"/>
            <p:cNvSpPr/>
            <p:nvPr/>
          </p:nvSpPr>
          <p:spPr>
            <a:xfrm rot="5400000">
              <a:off x="2587802" y="3285413"/>
              <a:ext cx="684281" cy="1502537"/>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2" name="L 字 11"/>
            <p:cNvSpPr/>
            <p:nvPr/>
          </p:nvSpPr>
          <p:spPr>
            <a:xfrm rot="5400000">
              <a:off x="2587801" y="4483151"/>
              <a:ext cx="684281" cy="1502537"/>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grpSp>
      <p:grpSp>
        <p:nvGrpSpPr>
          <p:cNvPr id="13" name="グループ化 12"/>
          <p:cNvGrpSpPr/>
          <p:nvPr/>
        </p:nvGrpSpPr>
        <p:grpSpPr>
          <a:xfrm>
            <a:off x="2094057" y="4334451"/>
            <a:ext cx="489815" cy="812004"/>
            <a:chOff x="1815921" y="3181083"/>
            <a:chExt cx="2228044" cy="2945080"/>
          </a:xfrm>
        </p:grpSpPr>
        <p:sp>
          <p:nvSpPr>
            <p:cNvPr id="14" name="メモ 13"/>
            <p:cNvSpPr/>
            <p:nvPr/>
          </p:nvSpPr>
          <p:spPr>
            <a:xfrm>
              <a:off x="1815921" y="3181083"/>
              <a:ext cx="2228044" cy="294508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5" name="L 字 14"/>
            <p:cNvSpPr/>
            <p:nvPr/>
          </p:nvSpPr>
          <p:spPr>
            <a:xfrm rot="5400000">
              <a:off x="2587802" y="3285413"/>
              <a:ext cx="684281" cy="1502537"/>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6" name="L 字 15"/>
            <p:cNvSpPr/>
            <p:nvPr/>
          </p:nvSpPr>
          <p:spPr>
            <a:xfrm rot="5400000">
              <a:off x="2587801" y="4483151"/>
              <a:ext cx="684281" cy="1502537"/>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grpSp>
      <p:sp>
        <p:nvSpPr>
          <p:cNvPr id="18" name="右矢印 17"/>
          <p:cNvSpPr/>
          <p:nvPr/>
        </p:nvSpPr>
        <p:spPr>
          <a:xfrm>
            <a:off x="3140761" y="4777272"/>
            <a:ext cx="316727" cy="246631"/>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latin typeface="+mn-ea"/>
            </a:endParaRPr>
          </a:p>
        </p:txBody>
      </p:sp>
      <p:grpSp>
        <p:nvGrpSpPr>
          <p:cNvPr id="55" name="グループ化 54"/>
          <p:cNvGrpSpPr/>
          <p:nvPr/>
        </p:nvGrpSpPr>
        <p:grpSpPr>
          <a:xfrm>
            <a:off x="3674095" y="4317172"/>
            <a:ext cx="819537" cy="1067841"/>
            <a:chOff x="1925897" y="3863181"/>
            <a:chExt cx="1881111" cy="2416685"/>
          </a:xfrm>
        </p:grpSpPr>
        <p:sp>
          <p:nvSpPr>
            <p:cNvPr id="19" name="円/楕円 18"/>
            <p:cNvSpPr/>
            <p:nvPr/>
          </p:nvSpPr>
          <p:spPr>
            <a:xfrm>
              <a:off x="2810999" y="3863181"/>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20" name="円/楕円 19"/>
            <p:cNvSpPr/>
            <p:nvPr/>
          </p:nvSpPr>
          <p:spPr>
            <a:xfrm>
              <a:off x="2155871" y="4619998"/>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21" name="円/楕円 20"/>
            <p:cNvSpPr/>
            <p:nvPr/>
          </p:nvSpPr>
          <p:spPr>
            <a:xfrm>
              <a:off x="2810999" y="4619998"/>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22" name="円/楕円 21"/>
            <p:cNvSpPr/>
            <p:nvPr/>
          </p:nvSpPr>
          <p:spPr>
            <a:xfrm>
              <a:off x="1925897" y="5268680"/>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23" name="円/楕円 22"/>
            <p:cNvSpPr/>
            <p:nvPr/>
          </p:nvSpPr>
          <p:spPr>
            <a:xfrm>
              <a:off x="2371436" y="5268679"/>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25" name="円/楕円 24"/>
            <p:cNvSpPr/>
            <p:nvPr/>
          </p:nvSpPr>
          <p:spPr>
            <a:xfrm>
              <a:off x="3463332" y="4619997"/>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26" name="円/楕円 25"/>
            <p:cNvSpPr/>
            <p:nvPr/>
          </p:nvSpPr>
          <p:spPr>
            <a:xfrm>
              <a:off x="2818936" y="5268679"/>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29" name="円/楕円 28"/>
            <p:cNvSpPr/>
            <p:nvPr/>
          </p:nvSpPr>
          <p:spPr>
            <a:xfrm>
              <a:off x="3055829" y="5917360"/>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sp>
          <p:nvSpPr>
            <p:cNvPr id="30" name="円/楕円 29"/>
            <p:cNvSpPr/>
            <p:nvPr/>
          </p:nvSpPr>
          <p:spPr>
            <a:xfrm>
              <a:off x="2571319" y="5938591"/>
              <a:ext cx="343676" cy="34127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latin typeface="+mn-ea"/>
              </a:endParaRPr>
            </a:p>
          </p:txBody>
        </p:sp>
        <p:cxnSp>
          <p:nvCxnSpPr>
            <p:cNvPr id="32" name="直線コネクタ 31"/>
            <p:cNvCxnSpPr>
              <a:stCxn id="19" idx="4"/>
              <a:endCxn id="20" idx="0"/>
            </p:cNvCxnSpPr>
            <p:nvPr/>
          </p:nvCxnSpPr>
          <p:spPr>
            <a:xfrm flipH="1">
              <a:off x="2327709" y="4204456"/>
              <a:ext cx="655128" cy="41554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p:cNvCxnSpPr>
              <a:stCxn id="19" idx="4"/>
              <a:endCxn id="21" idx="0"/>
            </p:cNvCxnSpPr>
            <p:nvPr/>
          </p:nvCxnSpPr>
          <p:spPr>
            <a:xfrm>
              <a:off x="2982837" y="4204456"/>
              <a:ext cx="0" cy="41554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p:cNvCxnSpPr>
              <a:stCxn id="19" idx="4"/>
              <a:endCxn id="25" idx="0"/>
            </p:cNvCxnSpPr>
            <p:nvPr/>
          </p:nvCxnSpPr>
          <p:spPr>
            <a:xfrm>
              <a:off x="2982837" y="4204456"/>
              <a:ext cx="652333" cy="41554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0" name="直線コネクタ 39"/>
            <p:cNvCxnSpPr>
              <a:stCxn id="20" idx="4"/>
              <a:endCxn id="22" idx="0"/>
            </p:cNvCxnSpPr>
            <p:nvPr/>
          </p:nvCxnSpPr>
          <p:spPr>
            <a:xfrm flipH="1">
              <a:off x="2097735" y="4961273"/>
              <a:ext cx="229974" cy="30740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a:stCxn id="20" idx="4"/>
              <a:endCxn id="23" idx="0"/>
            </p:cNvCxnSpPr>
            <p:nvPr/>
          </p:nvCxnSpPr>
          <p:spPr>
            <a:xfrm>
              <a:off x="2327709" y="4961273"/>
              <a:ext cx="215565" cy="30740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21" idx="4"/>
              <a:endCxn id="26" idx="0"/>
            </p:cNvCxnSpPr>
            <p:nvPr/>
          </p:nvCxnSpPr>
          <p:spPr>
            <a:xfrm>
              <a:off x="2982837" y="4961273"/>
              <a:ext cx="7937" cy="30740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p:cNvCxnSpPr>
              <a:stCxn id="26" idx="4"/>
              <a:endCxn id="30" idx="0"/>
            </p:cNvCxnSpPr>
            <p:nvPr/>
          </p:nvCxnSpPr>
          <p:spPr>
            <a:xfrm flipH="1">
              <a:off x="2743157" y="5609954"/>
              <a:ext cx="247617" cy="32863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a:stCxn id="26" idx="4"/>
              <a:endCxn id="29" idx="0"/>
            </p:cNvCxnSpPr>
            <p:nvPr/>
          </p:nvCxnSpPr>
          <p:spPr>
            <a:xfrm>
              <a:off x="2990774" y="5609954"/>
              <a:ext cx="236893" cy="30740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56" name="テキスト ボックス 55"/>
          <p:cNvSpPr txBox="1"/>
          <p:nvPr/>
        </p:nvSpPr>
        <p:spPr>
          <a:xfrm>
            <a:off x="1870073" y="5609203"/>
            <a:ext cx="1308371" cy="338554"/>
          </a:xfrm>
          <a:prstGeom prst="rect">
            <a:avLst/>
          </a:prstGeom>
          <a:noFill/>
        </p:spPr>
        <p:txBody>
          <a:bodyPr wrap="none" rtlCol="0">
            <a:spAutoFit/>
          </a:bodyPr>
          <a:lstStyle/>
          <a:p>
            <a:r>
              <a:rPr lang="ja-JP" altLang="en-US" sz="1600">
                <a:latin typeface="+mn-ea"/>
              </a:rPr>
              <a:t>ソースコード</a:t>
            </a:r>
          </a:p>
        </p:txBody>
      </p:sp>
      <p:sp>
        <p:nvSpPr>
          <p:cNvPr id="57" name="テキスト ボックス 56"/>
          <p:cNvSpPr txBox="1"/>
          <p:nvPr/>
        </p:nvSpPr>
        <p:spPr>
          <a:xfrm>
            <a:off x="3529273" y="5609203"/>
            <a:ext cx="1210588" cy="338554"/>
          </a:xfrm>
          <a:prstGeom prst="rect">
            <a:avLst/>
          </a:prstGeom>
          <a:noFill/>
        </p:spPr>
        <p:txBody>
          <a:bodyPr wrap="none" rtlCol="0">
            <a:spAutoFit/>
          </a:bodyPr>
          <a:lstStyle/>
          <a:p>
            <a:r>
              <a:rPr lang="ja-JP" altLang="en-US" sz="1600">
                <a:latin typeface="+mn-ea"/>
              </a:rPr>
              <a:t>抽象構文木</a:t>
            </a:r>
          </a:p>
        </p:txBody>
      </p:sp>
      <p:sp>
        <p:nvSpPr>
          <p:cNvPr id="58" name="テキスト ボックス 57"/>
          <p:cNvSpPr txBox="1"/>
          <p:nvPr/>
        </p:nvSpPr>
        <p:spPr>
          <a:xfrm>
            <a:off x="2888672" y="3693492"/>
            <a:ext cx="901209" cy="338554"/>
          </a:xfrm>
          <a:prstGeom prst="rect">
            <a:avLst/>
          </a:prstGeom>
          <a:noFill/>
        </p:spPr>
        <p:txBody>
          <a:bodyPr wrap="none" rtlCol="0">
            <a:spAutoFit/>
          </a:bodyPr>
          <a:lstStyle/>
          <a:p>
            <a:r>
              <a:rPr lang="en-US" altLang="ja-JP" sz="1600" dirty="0">
                <a:latin typeface="+mn-ea"/>
              </a:rPr>
              <a:t>STEP1</a:t>
            </a:r>
            <a:endParaRPr lang="ja-JP" altLang="en-US" sz="1600" dirty="0">
              <a:latin typeface="+mn-ea"/>
            </a:endParaRPr>
          </a:p>
        </p:txBody>
      </p:sp>
      <p:sp>
        <p:nvSpPr>
          <p:cNvPr id="60" name="テキスト ボックス 59"/>
          <p:cNvSpPr txBox="1"/>
          <p:nvPr/>
        </p:nvSpPr>
        <p:spPr>
          <a:xfrm>
            <a:off x="4468752" y="3699216"/>
            <a:ext cx="926857" cy="338554"/>
          </a:xfrm>
          <a:prstGeom prst="rect">
            <a:avLst/>
          </a:prstGeom>
          <a:noFill/>
        </p:spPr>
        <p:txBody>
          <a:bodyPr wrap="none" rtlCol="0">
            <a:spAutoFit/>
          </a:bodyPr>
          <a:lstStyle/>
          <a:p>
            <a:r>
              <a:rPr lang="en-US" altLang="ja-JP" sz="1600" dirty="0">
                <a:latin typeface="+mn-ea"/>
              </a:rPr>
              <a:t>STEP2</a:t>
            </a:r>
          </a:p>
        </p:txBody>
      </p:sp>
      <p:graphicFrame>
        <p:nvGraphicFramePr>
          <p:cNvPr id="63" name="表 62"/>
          <p:cNvGraphicFramePr>
            <a:graphicFrameLocks noGrp="1"/>
          </p:cNvGraphicFramePr>
          <p:nvPr/>
        </p:nvGraphicFramePr>
        <p:xfrm>
          <a:off x="5357888" y="3784956"/>
          <a:ext cx="904758" cy="975360"/>
        </p:xfrm>
        <a:graphic>
          <a:graphicData uri="http://schemas.openxmlformats.org/drawingml/2006/table">
            <a:tbl>
              <a:tblPr firstRow="1" bandRow="1">
                <a:tableStyleId>{93296810-A885-4BE3-A3E7-6D5BEEA58F35}</a:tableStyleId>
              </a:tblPr>
              <a:tblGrid>
                <a:gridCol w="452379">
                  <a:extLst>
                    <a:ext uri="{9D8B030D-6E8A-4147-A177-3AD203B41FA5}">
                      <a16:colId xmlns:a16="http://schemas.microsoft.com/office/drawing/2014/main" val="20000"/>
                    </a:ext>
                  </a:extLst>
                </a:gridCol>
                <a:gridCol w="452379">
                  <a:extLst>
                    <a:ext uri="{9D8B030D-6E8A-4147-A177-3AD203B41FA5}">
                      <a16:colId xmlns:a16="http://schemas.microsoft.com/office/drawing/2014/main" val="20001"/>
                    </a:ext>
                  </a:extLst>
                </a:gridCol>
              </a:tblGrid>
              <a:tr h="194167">
                <a:tc>
                  <a:txBody>
                    <a:bodyPr/>
                    <a:lstStyle/>
                    <a:p>
                      <a:pPr algn="ctr"/>
                      <a:r>
                        <a:rPr kumimoji="1" lang="ja-JP" altLang="en-US" sz="1000" dirty="0">
                          <a:latin typeface="+mn-ea"/>
                          <a:ea typeface="+mn-ea"/>
                        </a:rPr>
                        <a:t>単語</a:t>
                      </a:r>
                    </a:p>
                  </a:txBody>
                  <a:tcPr/>
                </a:tc>
                <a:tc>
                  <a:txBody>
                    <a:bodyPr/>
                    <a:lstStyle/>
                    <a:p>
                      <a:pPr algn="ctr"/>
                      <a:r>
                        <a:rPr kumimoji="1" lang="ja-JP" altLang="en-US" sz="1000">
                          <a:latin typeface="+mn-ea"/>
                          <a:ea typeface="+mn-ea"/>
                        </a:rPr>
                        <a:t>個数</a:t>
                      </a:r>
                    </a:p>
                  </a:txBody>
                  <a:tcPr/>
                </a:tc>
                <a:extLst>
                  <a:ext uri="{0D108BD9-81ED-4DB2-BD59-A6C34878D82A}">
                    <a16:rowId xmlns:a16="http://schemas.microsoft.com/office/drawing/2014/main" val="10000"/>
                  </a:ext>
                </a:extLst>
              </a:tr>
              <a:tr h="194167">
                <a:tc>
                  <a:txBody>
                    <a:bodyPr/>
                    <a:lstStyle/>
                    <a:p>
                      <a:pPr algn="ctr"/>
                      <a:r>
                        <a:rPr kumimoji="1" lang="en-US" altLang="ja-JP" sz="1000" dirty="0">
                          <a:latin typeface="+mn-ea"/>
                          <a:ea typeface="+mn-ea"/>
                        </a:rPr>
                        <a:t>xxx</a:t>
                      </a:r>
                      <a:endParaRPr kumimoji="1" lang="ja-JP" altLang="en-US" sz="1000">
                        <a:latin typeface="+mn-ea"/>
                        <a:ea typeface="+mn-ea"/>
                      </a:endParaRPr>
                    </a:p>
                  </a:txBody>
                  <a:tcPr/>
                </a:tc>
                <a:tc>
                  <a:txBody>
                    <a:bodyPr/>
                    <a:lstStyle/>
                    <a:p>
                      <a:pPr algn="ctr"/>
                      <a:r>
                        <a:rPr kumimoji="1" lang="en-US" altLang="ja-JP" sz="1000" dirty="0">
                          <a:latin typeface="+mn-ea"/>
                          <a:ea typeface="+mn-ea"/>
                        </a:rPr>
                        <a:t>2</a:t>
                      </a:r>
                      <a:endParaRPr kumimoji="1" lang="ja-JP" altLang="en-US" sz="1000">
                        <a:latin typeface="+mn-ea"/>
                        <a:ea typeface="+mn-ea"/>
                      </a:endParaRPr>
                    </a:p>
                  </a:txBody>
                  <a:tcPr/>
                </a:tc>
                <a:extLst>
                  <a:ext uri="{0D108BD9-81ED-4DB2-BD59-A6C34878D82A}">
                    <a16:rowId xmlns:a16="http://schemas.microsoft.com/office/drawing/2014/main" val="10001"/>
                  </a:ext>
                </a:extLst>
              </a:tr>
              <a:tr h="194167">
                <a:tc>
                  <a:txBody>
                    <a:bodyPr/>
                    <a:lstStyle/>
                    <a:p>
                      <a:pPr algn="ctr"/>
                      <a:r>
                        <a:rPr kumimoji="1" lang="en-US" altLang="ja-JP" sz="1000" dirty="0">
                          <a:latin typeface="+mn-ea"/>
                          <a:ea typeface="+mn-ea"/>
                        </a:rPr>
                        <a:t>yyy</a:t>
                      </a:r>
                      <a:endParaRPr kumimoji="1" lang="ja-JP" altLang="en-US" sz="1000" dirty="0">
                        <a:latin typeface="+mn-ea"/>
                        <a:ea typeface="+mn-ea"/>
                      </a:endParaRPr>
                    </a:p>
                  </a:txBody>
                  <a:tcPr/>
                </a:tc>
                <a:tc>
                  <a:txBody>
                    <a:bodyPr/>
                    <a:lstStyle/>
                    <a:p>
                      <a:pPr algn="ctr"/>
                      <a:r>
                        <a:rPr kumimoji="1" lang="en-US" altLang="ja-JP" sz="1000" dirty="0">
                          <a:latin typeface="+mn-ea"/>
                          <a:ea typeface="+mn-ea"/>
                        </a:rPr>
                        <a:t>4</a:t>
                      </a:r>
                      <a:endParaRPr kumimoji="1" lang="ja-JP" altLang="en-US" sz="1000">
                        <a:latin typeface="+mn-ea"/>
                        <a:ea typeface="+mn-ea"/>
                      </a:endParaRPr>
                    </a:p>
                  </a:txBody>
                  <a:tcPr/>
                </a:tc>
                <a:extLst>
                  <a:ext uri="{0D108BD9-81ED-4DB2-BD59-A6C34878D82A}">
                    <a16:rowId xmlns:a16="http://schemas.microsoft.com/office/drawing/2014/main" val="10002"/>
                  </a:ext>
                </a:extLst>
              </a:tr>
              <a:tr h="194167">
                <a:tc>
                  <a:txBody>
                    <a:bodyPr/>
                    <a:lstStyle/>
                    <a:p>
                      <a:pPr algn="ctr"/>
                      <a:r>
                        <a:rPr kumimoji="1" lang="en-US" altLang="ja-JP" sz="1000" dirty="0">
                          <a:latin typeface="+mn-ea"/>
                          <a:ea typeface="+mn-ea"/>
                        </a:rPr>
                        <a:t>…</a:t>
                      </a:r>
                      <a:endParaRPr kumimoji="1" lang="ja-JP" altLang="en-US" sz="1000">
                        <a:latin typeface="+mn-ea"/>
                        <a:ea typeface="+mn-ea"/>
                      </a:endParaRPr>
                    </a:p>
                  </a:txBody>
                  <a:tcPr/>
                </a:tc>
                <a:tc>
                  <a:txBody>
                    <a:bodyPr/>
                    <a:lstStyle/>
                    <a:p>
                      <a:pPr algn="ctr"/>
                      <a:r>
                        <a:rPr kumimoji="1" lang="en-US" altLang="ja-JP" sz="1000" dirty="0">
                          <a:latin typeface="+mn-ea"/>
                          <a:ea typeface="+mn-ea"/>
                        </a:rPr>
                        <a:t>…</a:t>
                      </a:r>
                      <a:endParaRPr kumimoji="1" lang="ja-JP" altLang="en-US" sz="1000" dirty="0">
                        <a:latin typeface="+mn-ea"/>
                        <a:ea typeface="+mn-ea"/>
                      </a:endParaRPr>
                    </a:p>
                  </a:txBody>
                  <a:tcPr/>
                </a:tc>
                <a:extLst>
                  <a:ext uri="{0D108BD9-81ED-4DB2-BD59-A6C34878D82A}">
                    <a16:rowId xmlns:a16="http://schemas.microsoft.com/office/drawing/2014/main" val="10003"/>
                  </a:ext>
                </a:extLst>
              </a:tr>
            </a:tbl>
          </a:graphicData>
        </a:graphic>
      </p:graphicFrame>
      <p:sp>
        <p:nvSpPr>
          <p:cNvPr id="65" name="テキスト ボックス 64"/>
          <p:cNvSpPr txBox="1"/>
          <p:nvPr/>
        </p:nvSpPr>
        <p:spPr>
          <a:xfrm>
            <a:off x="5295275" y="5930373"/>
            <a:ext cx="1206420" cy="584775"/>
          </a:xfrm>
          <a:prstGeom prst="rect">
            <a:avLst/>
          </a:prstGeom>
          <a:noFill/>
        </p:spPr>
        <p:txBody>
          <a:bodyPr wrap="square" rtlCol="0">
            <a:spAutoFit/>
          </a:bodyPr>
          <a:lstStyle/>
          <a:p>
            <a:r>
              <a:rPr lang="ja-JP" altLang="en-US" sz="1600" dirty="0">
                <a:latin typeface="+mn-ea"/>
              </a:rPr>
              <a:t>ワードリスト</a:t>
            </a:r>
            <a:endParaRPr lang="en-US" altLang="ja-JP" sz="1600" dirty="0">
              <a:latin typeface="+mn-ea"/>
            </a:endParaRPr>
          </a:p>
        </p:txBody>
      </p:sp>
      <p:sp>
        <p:nvSpPr>
          <p:cNvPr id="66" name="テキスト ボックス 65"/>
          <p:cNvSpPr txBox="1"/>
          <p:nvPr/>
        </p:nvSpPr>
        <p:spPr>
          <a:xfrm>
            <a:off x="5333976" y="4744187"/>
            <a:ext cx="864339" cy="276999"/>
          </a:xfrm>
          <a:prstGeom prst="rect">
            <a:avLst/>
          </a:prstGeom>
          <a:noFill/>
        </p:spPr>
        <p:txBody>
          <a:bodyPr wrap="none" rtlCol="0">
            <a:spAutoFit/>
          </a:bodyPr>
          <a:lstStyle/>
          <a:p>
            <a:r>
              <a:rPr lang="ja-JP" altLang="en-US" sz="1200" dirty="0">
                <a:latin typeface="+mn-ea"/>
              </a:rPr>
              <a:t>ブロック</a:t>
            </a:r>
            <a:r>
              <a:rPr lang="en-US" altLang="ja-JP" sz="1200" dirty="0">
                <a:latin typeface="+mn-ea"/>
              </a:rPr>
              <a:t>B</a:t>
            </a:r>
          </a:p>
        </p:txBody>
      </p:sp>
      <p:sp>
        <p:nvSpPr>
          <p:cNvPr id="67" name="テキスト ボックス 66"/>
          <p:cNvSpPr txBox="1"/>
          <p:nvPr/>
        </p:nvSpPr>
        <p:spPr>
          <a:xfrm>
            <a:off x="5358232" y="3559519"/>
            <a:ext cx="862737" cy="276999"/>
          </a:xfrm>
          <a:prstGeom prst="rect">
            <a:avLst/>
          </a:prstGeom>
          <a:noFill/>
        </p:spPr>
        <p:txBody>
          <a:bodyPr wrap="none" rtlCol="0">
            <a:spAutoFit/>
          </a:bodyPr>
          <a:lstStyle/>
          <a:p>
            <a:r>
              <a:rPr lang="ja-JP" altLang="en-US" sz="1200">
                <a:latin typeface="+mn-ea"/>
              </a:rPr>
              <a:t>ブロック</a:t>
            </a:r>
            <a:r>
              <a:rPr lang="en-US" altLang="ja-JP" sz="1200" dirty="0">
                <a:latin typeface="+mn-ea"/>
              </a:rPr>
              <a:t>A</a:t>
            </a:r>
          </a:p>
        </p:txBody>
      </p:sp>
      <mc:AlternateContent xmlns:mc="http://schemas.openxmlformats.org/markup-compatibility/2006" xmlns:a14="http://schemas.microsoft.com/office/drawing/2010/main">
        <mc:Choice Requires="a14">
          <p:sp>
            <p:nvSpPr>
              <p:cNvPr id="70" name="テキスト ボックス 69"/>
              <p:cNvSpPr txBox="1"/>
              <p:nvPr/>
            </p:nvSpPr>
            <p:spPr>
              <a:xfrm>
                <a:off x="6843290" y="4382086"/>
                <a:ext cx="11821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𝑎</m:t>
                          </m:r>
                        </m:e>
                        <m:sub>
                          <m:r>
                            <a:rPr lang="en-US" altLang="ja-JP" sz="1600" i="1">
                              <a:latin typeface="Cambria Math" panose="02040503050406030204" pitchFamily="18" charset="0"/>
                            </a:rPr>
                            <m:t>1</m:t>
                          </m:r>
                        </m:sub>
                      </m:sSub>
                      <m:r>
                        <a:rPr lang="en-US" altLang="ja-JP" sz="1600" i="1">
                          <a:latin typeface="Cambria Math" panose="02040503050406030204" pitchFamily="18" charset="0"/>
                        </a:rPr>
                        <m:t>, …, </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𝑎</m:t>
                          </m:r>
                        </m:e>
                        <m:sub>
                          <m:r>
                            <a:rPr lang="en-US" altLang="ja-JP" sz="1600" i="1">
                              <a:latin typeface="Cambria Math" panose="02040503050406030204" pitchFamily="18" charset="0"/>
                            </a:rPr>
                            <m:t>𝑛</m:t>
                          </m:r>
                        </m:sub>
                      </m:sSub>
                      <m:r>
                        <a:rPr lang="en-US" altLang="ja-JP" sz="1600" i="1">
                          <a:latin typeface="Cambria Math" panose="02040503050406030204" pitchFamily="18" charset="0"/>
                        </a:rPr>
                        <m:t>}</m:t>
                      </m:r>
                    </m:oMath>
                  </m:oMathPara>
                </a14:m>
                <a:endParaRPr lang="en-US" altLang="ja-JP" sz="1200" dirty="0">
                  <a:latin typeface="+mn-ea"/>
                </a:endParaRPr>
              </a:p>
            </p:txBody>
          </p:sp>
        </mc:Choice>
        <mc:Fallback xmlns="">
          <p:sp>
            <p:nvSpPr>
              <p:cNvPr id="70" name="テキスト ボックス 69"/>
              <p:cNvSpPr txBox="1">
                <a:spLocks noRot="1" noChangeAspect="1" noMove="1" noResize="1" noEditPoints="1" noAdjustHandles="1" noChangeArrowheads="1" noChangeShapeType="1" noTextEdit="1"/>
              </p:cNvSpPr>
              <p:nvPr/>
            </p:nvSpPr>
            <p:spPr>
              <a:xfrm>
                <a:off x="6843290" y="4382086"/>
                <a:ext cx="1182118" cy="338554"/>
              </a:xfrm>
              <a:prstGeom prst="rect">
                <a:avLst/>
              </a:prstGeom>
              <a:blipFill>
                <a:blip r:embed="rId3"/>
                <a:stretch>
                  <a:fillRect b="-1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p:cNvSpPr txBox="1"/>
              <p:nvPr/>
            </p:nvSpPr>
            <p:spPr>
              <a:xfrm>
                <a:off x="6843290" y="5325156"/>
                <a:ext cx="116262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𝑏</m:t>
                          </m:r>
                        </m:e>
                        <m:sub>
                          <m:r>
                            <a:rPr lang="en-US" altLang="ja-JP" sz="1600" i="1">
                              <a:latin typeface="Cambria Math" panose="02040503050406030204" pitchFamily="18" charset="0"/>
                            </a:rPr>
                            <m:t>1</m:t>
                          </m:r>
                        </m:sub>
                      </m:sSub>
                      <m:r>
                        <a:rPr lang="en-US" altLang="ja-JP" sz="1600" i="1">
                          <a:latin typeface="Cambria Math" panose="02040503050406030204" pitchFamily="18" charset="0"/>
                        </a:rPr>
                        <m:t>,…, </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𝑏</m:t>
                          </m:r>
                        </m:e>
                        <m:sub>
                          <m:r>
                            <a:rPr lang="en-US" altLang="ja-JP" sz="1600" i="1">
                              <a:latin typeface="Cambria Math" panose="02040503050406030204" pitchFamily="18" charset="0"/>
                            </a:rPr>
                            <m:t>𝑛</m:t>
                          </m:r>
                        </m:sub>
                      </m:sSub>
                      <m:r>
                        <a:rPr lang="en-US" altLang="ja-JP" sz="1600" i="1">
                          <a:latin typeface="Cambria Math" panose="02040503050406030204" pitchFamily="18" charset="0"/>
                        </a:rPr>
                        <m:t>}</m:t>
                      </m:r>
                    </m:oMath>
                  </m:oMathPara>
                </a14:m>
                <a:endParaRPr lang="en-US" altLang="ja-JP" sz="1200" dirty="0">
                  <a:latin typeface="+mn-ea"/>
                </a:endParaRPr>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6843290" y="5325156"/>
                <a:ext cx="1162626" cy="338554"/>
              </a:xfrm>
              <a:prstGeom prst="rect">
                <a:avLst/>
              </a:prstGeom>
              <a:blipFill>
                <a:blip r:embed="rId4"/>
                <a:stretch>
                  <a:fillRect b="-14545"/>
                </a:stretch>
              </a:blipFill>
            </p:spPr>
            <p:txBody>
              <a:bodyPr/>
              <a:lstStyle/>
              <a:p>
                <a:r>
                  <a:rPr lang="ja-JP" altLang="en-US">
                    <a:noFill/>
                  </a:rPr>
                  <a:t> </a:t>
                </a:r>
              </a:p>
            </p:txBody>
          </p:sp>
        </mc:Fallback>
      </mc:AlternateContent>
      <p:sp>
        <p:nvSpPr>
          <p:cNvPr id="72" name="テキスト ボックス 71"/>
          <p:cNvSpPr txBox="1"/>
          <p:nvPr/>
        </p:nvSpPr>
        <p:spPr>
          <a:xfrm>
            <a:off x="6968952" y="4217651"/>
            <a:ext cx="862737" cy="276999"/>
          </a:xfrm>
          <a:prstGeom prst="rect">
            <a:avLst/>
          </a:prstGeom>
          <a:noFill/>
        </p:spPr>
        <p:txBody>
          <a:bodyPr wrap="none" rtlCol="0">
            <a:spAutoFit/>
          </a:bodyPr>
          <a:lstStyle/>
          <a:p>
            <a:r>
              <a:rPr lang="ja-JP" altLang="en-US" sz="1200">
                <a:latin typeface="+mn-ea"/>
              </a:rPr>
              <a:t>ブロック</a:t>
            </a:r>
            <a:r>
              <a:rPr lang="en-US" altLang="ja-JP" sz="1200" dirty="0">
                <a:latin typeface="+mn-ea"/>
              </a:rPr>
              <a:t>A</a:t>
            </a:r>
          </a:p>
        </p:txBody>
      </p:sp>
      <p:sp>
        <p:nvSpPr>
          <p:cNvPr id="73" name="テキスト ボックス 72"/>
          <p:cNvSpPr txBox="1"/>
          <p:nvPr/>
        </p:nvSpPr>
        <p:spPr>
          <a:xfrm>
            <a:off x="6959495" y="5127678"/>
            <a:ext cx="864339" cy="276999"/>
          </a:xfrm>
          <a:prstGeom prst="rect">
            <a:avLst/>
          </a:prstGeom>
          <a:noFill/>
        </p:spPr>
        <p:txBody>
          <a:bodyPr wrap="none" rtlCol="0">
            <a:spAutoFit/>
          </a:bodyPr>
          <a:lstStyle/>
          <a:p>
            <a:r>
              <a:rPr lang="ja-JP" altLang="en-US" sz="1200">
                <a:latin typeface="+mn-ea"/>
              </a:rPr>
              <a:t>ブロック</a:t>
            </a:r>
            <a:r>
              <a:rPr lang="en-US" altLang="ja-JP" sz="1200" dirty="0">
                <a:latin typeface="+mn-ea"/>
              </a:rPr>
              <a:t>B</a:t>
            </a:r>
          </a:p>
        </p:txBody>
      </p:sp>
      <p:sp>
        <p:nvSpPr>
          <p:cNvPr id="74" name="テキスト ボックス 73"/>
          <p:cNvSpPr txBox="1"/>
          <p:nvPr/>
        </p:nvSpPr>
        <p:spPr>
          <a:xfrm>
            <a:off x="6749292" y="5847609"/>
            <a:ext cx="1326004" cy="338554"/>
          </a:xfrm>
          <a:prstGeom prst="rect">
            <a:avLst/>
          </a:prstGeom>
          <a:noFill/>
        </p:spPr>
        <p:txBody>
          <a:bodyPr wrap="none" rtlCol="0">
            <a:spAutoFit/>
          </a:bodyPr>
          <a:lstStyle/>
          <a:p>
            <a:r>
              <a:rPr lang="ja-JP" altLang="en-US" sz="1600" dirty="0">
                <a:latin typeface="+mn-ea"/>
              </a:rPr>
              <a:t>特徴ベクトル</a:t>
            </a:r>
            <a:endParaRPr lang="en-US" altLang="ja-JP" sz="1600" dirty="0">
              <a:latin typeface="+mn-ea"/>
            </a:endParaRPr>
          </a:p>
        </p:txBody>
      </p:sp>
      <p:sp>
        <p:nvSpPr>
          <p:cNvPr id="75" name="テキスト ボックス 74"/>
          <p:cNvSpPr txBox="1"/>
          <p:nvPr/>
        </p:nvSpPr>
        <p:spPr>
          <a:xfrm>
            <a:off x="6292275" y="3693492"/>
            <a:ext cx="926857" cy="338554"/>
          </a:xfrm>
          <a:prstGeom prst="rect">
            <a:avLst/>
          </a:prstGeom>
          <a:noFill/>
        </p:spPr>
        <p:txBody>
          <a:bodyPr wrap="none" rtlCol="0">
            <a:spAutoFit/>
          </a:bodyPr>
          <a:lstStyle/>
          <a:p>
            <a:r>
              <a:rPr lang="en-US" altLang="ja-JP" sz="1600" dirty="0">
                <a:latin typeface="+mn-ea"/>
              </a:rPr>
              <a:t>STEP3</a:t>
            </a:r>
          </a:p>
        </p:txBody>
      </p:sp>
      <p:graphicFrame>
        <p:nvGraphicFramePr>
          <p:cNvPr id="76" name="表 75"/>
          <p:cNvGraphicFramePr>
            <a:graphicFrameLocks noGrp="1"/>
          </p:cNvGraphicFramePr>
          <p:nvPr/>
        </p:nvGraphicFramePr>
        <p:xfrm>
          <a:off x="5354826" y="4981790"/>
          <a:ext cx="904758" cy="975360"/>
        </p:xfrm>
        <a:graphic>
          <a:graphicData uri="http://schemas.openxmlformats.org/drawingml/2006/table">
            <a:tbl>
              <a:tblPr firstRow="1" bandRow="1">
                <a:tableStyleId>{93296810-A885-4BE3-A3E7-6D5BEEA58F35}</a:tableStyleId>
              </a:tblPr>
              <a:tblGrid>
                <a:gridCol w="452379">
                  <a:extLst>
                    <a:ext uri="{9D8B030D-6E8A-4147-A177-3AD203B41FA5}">
                      <a16:colId xmlns:a16="http://schemas.microsoft.com/office/drawing/2014/main" val="20000"/>
                    </a:ext>
                  </a:extLst>
                </a:gridCol>
                <a:gridCol w="452379">
                  <a:extLst>
                    <a:ext uri="{9D8B030D-6E8A-4147-A177-3AD203B41FA5}">
                      <a16:colId xmlns:a16="http://schemas.microsoft.com/office/drawing/2014/main" val="20001"/>
                    </a:ext>
                  </a:extLst>
                </a:gridCol>
              </a:tblGrid>
              <a:tr h="241711">
                <a:tc>
                  <a:txBody>
                    <a:bodyPr/>
                    <a:lstStyle/>
                    <a:p>
                      <a:pPr algn="ctr"/>
                      <a:r>
                        <a:rPr kumimoji="1" lang="ja-JP" altLang="en-US" sz="1000">
                          <a:latin typeface="+mn-ea"/>
                          <a:ea typeface="+mn-ea"/>
                        </a:rPr>
                        <a:t>単語</a:t>
                      </a:r>
                    </a:p>
                  </a:txBody>
                  <a:tcPr/>
                </a:tc>
                <a:tc>
                  <a:txBody>
                    <a:bodyPr/>
                    <a:lstStyle/>
                    <a:p>
                      <a:pPr algn="ctr"/>
                      <a:r>
                        <a:rPr kumimoji="1" lang="ja-JP" altLang="en-US" sz="1000" dirty="0">
                          <a:latin typeface="+mn-ea"/>
                          <a:ea typeface="+mn-ea"/>
                        </a:rPr>
                        <a:t>個数</a:t>
                      </a:r>
                    </a:p>
                  </a:txBody>
                  <a:tcPr/>
                </a:tc>
                <a:extLst>
                  <a:ext uri="{0D108BD9-81ED-4DB2-BD59-A6C34878D82A}">
                    <a16:rowId xmlns:a16="http://schemas.microsoft.com/office/drawing/2014/main" val="10000"/>
                  </a:ext>
                </a:extLst>
              </a:tr>
              <a:tr h="200742">
                <a:tc>
                  <a:txBody>
                    <a:bodyPr/>
                    <a:lstStyle/>
                    <a:p>
                      <a:pPr algn="ctr"/>
                      <a:r>
                        <a:rPr kumimoji="1" lang="en-US" altLang="ja-JP" sz="1000" dirty="0">
                          <a:latin typeface="+mn-ea"/>
                          <a:ea typeface="+mn-ea"/>
                        </a:rPr>
                        <a:t>xxx</a:t>
                      </a:r>
                      <a:endParaRPr kumimoji="1" lang="ja-JP" altLang="en-US" sz="1000">
                        <a:latin typeface="+mn-ea"/>
                        <a:ea typeface="+mn-ea"/>
                      </a:endParaRPr>
                    </a:p>
                  </a:txBody>
                  <a:tcPr/>
                </a:tc>
                <a:tc>
                  <a:txBody>
                    <a:bodyPr/>
                    <a:lstStyle/>
                    <a:p>
                      <a:pPr algn="ctr"/>
                      <a:r>
                        <a:rPr kumimoji="1" lang="en-US" altLang="ja-JP" sz="1000" dirty="0">
                          <a:latin typeface="+mn-ea"/>
                          <a:ea typeface="+mn-ea"/>
                        </a:rPr>
                        <a:t>2</a:t>
                      </a:r>
                      <a:endParaRPr kumimoji="1" lang="ja-JP" altLang="en-US" sz="1000">
                        <a:latin typeface="+mn-ea"/>
                        <a:ea typeface="+mn-ea"/>
                      </a:endParaRPr>
                    </a:p>
                  </a:txBody>
                  <a:tcPr/>
                </a:tc>
                <a:extLst>
                  <a:ext uri="{0D108BD9-81ED-4DB2-BD59-A6C34878D82A}">
                    <a16:rowId xmlns:a16="http://schemas.microsoft.com/office/drawing/2014/main" val="10001"/>
                  </a:ext>
                </a:extLst>
              </a:tr>
              <a:tr h="200742">
                <a:tc>
                  <a:txBody>
                    <a:bodyPr/>
                    <a:lstStyle/>
                    <a:p>
                      <a:pPr algn="ctr"/>
                      <a:r>
                        <a:rPr kumimoji="1" lang="en-US" altLang="ja-JP" sz="1000" dirty="0">
                          <a:latin typeface="+mn-ea"/>
                          <a:ea typeface="+mn-ea"/>
                        </a:rPr>
                        <a:t>yyy</a:t>
                      </a:r>
                      <a:endParaRPr kumimoji="1" lang="ja-JP" altLang="en-US" sz="1000" dirty="0">
                        <a:latin typeface="+mn-ea"/>
                        <a:ea typeface="+mn-ea"/>
                      </a:endParaRPr>
                    </a:p>
                  </a:txBody>
                  <a:tcPr/>
                </a:tc>
                <a:tc>
                  <a:txBody>
                    <a:bodyPr/>
                    <a:lstStyle/>
                    <a:p>
                      <a:pPr algn="ctr"/>
                      <a:r>
                        <a:rPr kumimoji="1" lang="en-US" altLang="ja-JP" sz="1000" dirty="0">
                          <a:latin typeface="+mn-ea"/>
                          <a:ea typeface="+mn-ea"/>
                        </a:rPr>
                        <a:t>4</a:t>
                      </a:r>
                      <a:endParaRPr kumimoji="1" lang="ja-JP" altLang="en-US" sz="1000">
                        <a:latin typeface="+mn-ea"/>
                        <a:ea typeface="+mn-ea"/>
                      </a:endParaRPr>
                    </a:p>
                  </a:txBody>
                  <a:tcPr/>
                </a:tc>
                <a:extLst>
                  <a:ext uri="{0D108BD9-81ED-4DB2-BD59-A6C34878D82A}">
                    <a16:rowId xmlns:a16="http://schemas.microsoft.com/office/drawing/2014/main" val="10002"/>
                  </a:ext>
                </a:extLst>
              </a:tr>
              <a:tr h="200742">
                <a:tc>
                  <a:txBody>
                    <a:bodyPr/>
                    <a:lstStyle/>
                    <a:p>
                      <a:pPr algn="ctr"/>
                      <a:r>
                        <a:rPr kumimoji="1" lang="en-US" altLang="ja-JP" sz="1000" dirty="0">
                          <a:latin typeface="+mn-ea"/>
                          <a:ea typeface="+mn-ea"/>
                        </a:rPr>
                        <a:t>…</a:t>
                      </a:r>
                      <a:endParaRPr kumimoji="1" lang="ja-JP" altLang="en-US" sz="1000" dirty="0">
                        <a:latin typeface="+mn-ea"/>
                        <a:ea typeface="+mn-ea"/>
                      </a:endParaRPr>
                    </a:p>
                  </a:txBody>
                  <a:tcPr/>
                </a:tc>
                <a:tc>
                  <a:txBody>
                    <a:bodyPr/>
                    <a:lstStyle/>
                    <a:p>
                      <a:pPr algn="ctr"/>
                      <a:r>
                        <a:rPr kumimoji="1" lang="en-US" altLang="ja-JP" sz="1000" dirty="0">
                          <a:latin typeface="+mn-ea"/>
                          <a:ea typeface="+mn-ea"/>
                        </a:rPr>
                        <a:t>…</a:t>
                      </a:r>
                      <a:endParaRPr kumimoji="1" lang="ja-JP" altLang="en-US" sz="1000" dirty="0">
                        <a:latin typeface="+mn-ea"/>
                        <a:ea typeface="+mn-ea"/>
                      </a:endParaRPr>
                    </a:p>
                  </a:txBody>
                  <a:tcPr/>
                </a:tc>
                <a:extLst>
                  <a:ext uri="{0D108BD9-81ED-4DB2-BD59-A6C34878D82A}">
                    <a16:rowId xmlns:a16="http://schemas.microsoft.com/office/drawing/2014/main" val="10003"/>
                  </a:ext>
                </a:extLst>
              </a:tr>
            </a:tbl>
          </a:graphicData>
        </a:graphic>
      </p:graphicFrame>
      <p:graphicFrame>
        <p:nvGraphicFramePr>
          <p:cNvPr id="84" name="表 83"/>
          <p:cNvGraphicFramePr>
            <a:graphicFrameLocks noGrp="1"/>
          </p:cNvGraphicFramePr>
          <p:nvPr/>
        </p:nvGraphicFramePr>
        <p:xfrm>
          <a:off x="8606052" y="4009225"/>
          <a:ext cx="1409914" cy="1814016"/>
        </p:xfrm>
        <a:graphic>
          <a:graphicData uri="http://schemas.openxmlformats.org/drawingml/2006/table">
            <a:tbl>
              <a:tblPr firstRow="1" bandRow="1">
                <a:tableStyleId>{93296810-A885-4BE3-A3E7-6D5BEEA58F35}</a:tableStyleId>
              </a:tblPr>
              <a:tblGrid>
                <a:gridCol w="586622">
                  <a:extLst>
                    <a:ext uri="{9D8B030D-6E8A-4147-A177-3AD203B41FA5}">
                      <a16:colId xmlns:a16="http://schemas.microsoft.com/office/drawing/2014/main" val="20000"/>
                    </a:ext>
                  </a:extLst>
                </a:gridCol>
                <a:gridCol w="823292">
                  <a:extLst>
                    <a:ext uri="{9D8B030D-6E8A-4147-A177-3AD203B41FA5}">
                      <a16:colId xmlns:a16="http://schemas.microsoft.com/office/drawing/2014/main" val="20001"/>
                    </a:ext>
                  </a:extLst>
                </a:gridCol>
              </a:tblGrid>
              <a:tr h="196001">
                <a:tc>
                  <a:txBody>
                    <a:bodyPr/>
                    <a:lstStyle/>
                    <a:p>
                      <a:pPr algn="ctr"/>
                      <a:r>
                        <a:rPr kumimoji="1" lang="ja-JP" altLang="en-US" sz="1000">
                          <a:latin typeface="+mn-ea"/>
                          <a:ea typeface="+mn-ea"/>
                        </a:rPr>
                        <a:t>類似度</a:t>
                      </a:r>
                    </a:p>
                  </a:txBody>
                  <a:tcPr anchor="ctr"/>
                </a:tc>
                <a:tc>
                  <a:txBody>
                    <a:bodyPr/>
                    <a:lstStyle/>
                    <a:p>
                      <a:pPr algn="ctr"/>
                      <a:r>
                        <a:rPr kumimoji="1" lang="ja-JP" altLang="en-US" sz="1000" dirty="0">
                          <a:latin typeface="+mn-ea"/>
                          <a:ea typeface="+mn-ea"/>
                        </a:rPr>
                        <a:t>ブロック</a:t>
                      </a:r>
                    </a:p>
                  </a:txBody>
                  <a:tcPr anchor="ctr"/>
                </a:tc>
                <a:extLst>
                  <a:ext uri="{0D108BD9-81ED-4DB2-BD59-A6C34878D82A}">
                    <a16:rowId xmlns:a16="http://schemas.microsoft.com/office/drawing/2014/main" val="10000"/>
                  </a:ext>
                </a:extLst>
              </a:tr>
              <a:tr h="261696">
                <a:tc rowSpan="2">
                  <a:txBody>
                    <a:bodyPr/>
                    <a:lstStyle/>
                    <a:p>
                      <a:pPr algn="ctr"/>
                      <a:r>
                        <a:rPr kumimoji="1" lang="en-US" altLang="ja-JP" sz="1000" dirty="0">
                          <a:latin typeface="+mn-ea"/>
                          <a:ea typeface="+mn-ea"/>
                        </a:rPr>
                        <a:t>0.95</a:t>
                      </a:r>
                    </a:p>
                  </a:txBody>
                  <a:tcPr anchor="ctr"/>
                </a:tc>
                <a:tc>
                  <a:txBody>
                    <a:bodyPr/>
                    <a:lstStyle/>
                    <a:p>
                      <a:pPr algn="ctr"/>
                      <a:r>
                        <a:rPr kumimoji="1" lang="ja-JP" altLang="en-US" sz="1000">
                          <a:latin typeface="+mn-ea"/>
                          <a:ea typeface="+mn-ea"/>
                        </a:rPr>
                        <a:t>ブロック</a:t>
                      </a:r>
                      <a:r>
                        <a:rPr kumimoji="1" lang="en-US" altLang="ja-JP" sz="1000" dirty="0">
                          <a:latin typeface="+mn-ea"/>
                          <a:ea typeface="+mn-ea"/>
                        </a:rPr>
                        <a:t>A</a:t>
                      </a:r>
                      <a:endParaRPr kumimoji="1" lang="ja-JP" altLang="en-US" sz="1000">
                        <a:latin typeface="+mn-ea"/>
                        <a:ea typeface="+mn-ea"/>
                      </a:endParaRPr>
                    </a:p>
                  </a:txBody>
                  <a:tcPr anchor="ctr"/>
                </a:tc>
                <a:extLst>
                  <a:ext uri="{0D108BD9-81ED-4DB2-BD59-A6C34878D82A}">
                    <a16:rowId xmlns:a16="http://schemas.microsoft.com/office/drawing/2014/main" val="10001"/>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rPr>
                        <a:t>ブロック</a:t>
                      </a:r>
                      <a:r>
                        <a:rPr kumimoji="1" lang="en-US" altLang="ja-JP" sz="1000" dirty="0">
                          <a:latin typeface="+mn-ea"/>
                          <a:ea typeface="+mn-ea"/>
                        </a:rPr>
                        <a:t>B</a:t>
                      </a:r>
                      <a:endParaRPr kumimoji="1" lang="ja-JP" altLang="en-US" sz="1000">
                        <a:latin typeface="+mn-ea"/>
                        <a:ea typeface="+mn-ea"/>
                      </a:endParaRPr>
                    </a:p>
                  </a:txBody>
                  <a:tcPr anchor="ctr"/>
                </a:tc>
                <a:extLst>
                  <a:ext uri="{0D108BD9-81ED-4DB2-BD59-A6C34878D82A}">
                    <a16:rowId xmlns:a16="http://schemas.microsoft.com/office/drawing/2014/main" val="10002"/>
                  </a:ext>
                </a:extLst>
              </a:tr>
              <a:tr h="261696">
                <a:tc rowSpan="2">
                  <a:txBody>
                    <a:bodyPr/>
                    <a:lstStyle/>
                    <a:p>
                      <a:pPr algn="ctr"/>
                      <a:r>
                        <a:rPr kumimoji="1" lang="en-US" altLang="ja-JP" sz="1000" dirty="0">
                          <a:latin typeface="+mn-ea"/>
                          <a:ea typeface="+mn-ea"/>
                        </a:rPr>
                        <a:t>0.93</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rPr>
                        <a:t>ブロック</a:t>
                      </a:r>
                      <a:r>
                        <a:rPr kumimoji="1" lang="en-US" altLang="ja-JP" sz="1000" dirty="0">
                          <a:latin typeface="+mn-ea"/>
                          <a:ea typeface="+mn-ea"/>
                        </a:rPr>
                        <a:t>C</a:t>
                      </a:r>
                      <a:endParaRPr kumimoji="1" lang="ja-JP" altLang="en-US" sz="1000">
                        <a:latin typeface="+mn-ea"/>
                        <a:ea typeface="+mn-ea"/>
                      </a:endParaRPr>
                    </a:p>
                  </a:txBody>
                  <a:tcPr anchor="ctr"/>
                </a:tc>
                <a:extLst>
                  <a:ext uri="{0D108BD9-81ED-4DB2-BD59-A6C34878D82A}">
                    <a16:rowId xmlns:a16="http://schemas.microsoft.com/office/drawing/2014/main" val="10003"/>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rPr>
                        <a:t>ブロック</a:t>
                      </a:r>
                      <a:r>
                        <a:rPr kumimoji="1" lang="en-US" altLang="ja-JP" sz="1000" dirty="0">
                          <a:latin typeface="+mn-ea"/>
                          <a:ea typeface="+mn-ea"/>
                        </a:rPr>
                        <a:t>D</a:t>
                      </a:r>
                      <a:endParaRPr kumimoji="1" lang="ja-JP" altLang="en-US" sz="1000">
                        <a:latin typeface="+mn-ea"/>
                        <a:ea typeface="+mn-ea"/>
                      </a:endParaRPr>
                    </a:p>
                  </a:txBody>
                  <a:tcPr anchor="ctr"/>
                </a:tc>
                <a:extLst>
                  <a:ext uri="{0D108BD9-81ED-4DB2-BD59-A6C34878D82A}">
                    <a16:rowId xmlns:a16="http://schemas.microsoft.com/office/drawing/2014/main" val="10004"/>
                  </a:ext>
                </a:extLst>
              </a:tr>
              <a:tr h="261696">
                <a:tc rowSpan="2">
                  <a:txBody>
                    <a:bodyPr/>
                    <a:lstStyle/>
                    <a:p>
                      <a:pPr algn="ctr"/>
                      <a:r>
                        <a:rPr kumimoji="1" lang="en-US" altLang="ja-JP" sz="1000" dirty="0">
                          <a:latin typeface="+mn-ea"/>
                          <a:ea typeface="+mn-ea"/>
                        </a:rPr>
                        <a:t>0.9</a:t>
                      </a:r>
                      <a:endParaRPr kumimoji="1" lang="ja-JP" altLang="en-US" sz="100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rPr>
                        <a:t>ブロック</a:t>
                      </a:r>
                      <a:r>
                        <a:rPr kumimoji="1" lang="en-US" altLang="ja-JP" sz="1000" dirty="0">
                          <a:latin typeface="+mn-ea"/>
                          <a:ea typeface="+mn-ea"/>
                        </a:rPr>
                        <a:t>C</a:t>
                      </a:r>
                      <a:endParaRPr kumimoji="1" lang="ja-JP" altLang="en-US" sz="1000">
                        <a:latin typeface="+mn-ea"/>
                        <a:ea typeface="+mn-ea"/>
                      </a:endParaRPr>
                    </a:p>
                  </a:txBody>
                  <a:tcPr anchor="ctr"/>
                </a:tc>
                <a:extLst>
                  <a:ext uri="{0D108BD9-81ED-4DB2-BD59-A6C34878D82A}">
                    <a16:rowId xmlns:a16="http://schemas.microsoft.com/office/drawing/2014/main" val="10005"/>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ブロック</a:t>
                      </a:r>
                      <a:r>
                        <a:rPr kumimoji="1" lang="en-US" altLang="ja-JP" sz="1000" dirty="0">
                          <a:latin typeface="+mn-ea"/>
                          <a:ea typeface="+mn-ea"/>
                        </a:rPr>
                        <a:t>E</a:t>
                      </a:r>
                      <a:endParaRPr kumimoji="1" lang="ja-JP" altLang="en-US" sz="1000" dirty="0">
                        <a:latin typeface="+mn-ea"/>
                        <a:ea typeface="+mn-ea"/>
                      </a:endParaRPr>
                    </a:p>
                  </a:txBody>
                  <a:tcPr anchor="ctr"/>
                </a:tc>
                <a:extLst>
                  <a:ext uri="{0D108BD9-81ED-4DB2-BD59-A6C34878D82A}">
                    <a16:rowId xmlns:a16="http://schemas.microsoft.com/office/drawing/2014/main" val="10006"/>
                  </a:ext>
                </a:extLst>
              </a:tr>
            </a:tbl>
          </a:graphicData>
        </a:graphic>
      </p:graphicFrame>
      <p:sp>
        <p:nvSpPr>
          <p:cNvPr id="87" name="右矢印 86"/>
          <p:cNvSpPr/>
          <p:nvPr/>
        </p:nvSpPr>
        <p:spPr>
          <a:xfrm rot="19935739">
            <a:off x="4806381" y="4514652"/>
            <a:ext cx="371584" cy="279815"/>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latin typeface="+mn-ea"/>
            </a:endParaRPr>
          </a:p>
        </p:txBody>
      </p:sp>
      <p:sp>
        <p:nvSpPr>
          <p:cNvPr id="88" name="右矢印 87"/>
          <p:cNvSpPr/>
          <p:nvPr/>
        </p:nvSpPr>
        <p:spPr>
          <a:xfrm rot="1378406">
            <a:off x="4802938" y="5173723"/>
            <a:ext cx="366242" cy="301333"/>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latin typeface="+mn-ea"/>
            </a:endParaRPr>
          </a:p>
        </p:txBody>
      </p:sp>
      <p:sp>
        <p:nvSpPr>
          <p:cNvPr id="89" name="右矢印 88"/>
          <p:cNvSpPr/>
          <p:nvPr/>
        </p:nvSpPr>
        <p:spPr>
          <a:xfrm>
            <a:off x="6535547" y="4344242"/>
            <a:ext cx="333284" cy="241278"/>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latin typeface="+mn-ea"/>
            </a:endParaRPr>
          </a:p>
        </p:txBody>
      </p:sp>
      <p:sp>
        <p:nvSpPr>
          <p:cNvPr id="90" name="右矢印 89"/>
          <p:cNvSpPr/>
          <p:nvPr/>
        </p:nvSpPr>
        <p:spPr>
          <a:xfrm>
            <a:off x="6564025" y="5234136"/>
            <a:ext cx="314563" cy="292023"/>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latin typeface="+mn-ea"/>
            </a:endParaRPr>
          </a:p>
        </p:txBody>
      </p:sp>
      <p:sp>
        <p:nvSpPr>
          <p:cNvPr id="93" name="テキスト ボックス 92"/>
          <p:cNvSpPr txBox="1"/>
          <p:nvPr/>
        </p:nvSpPr>
        <p:spPr>
          <a:xfrm>
            <a:off x="8691841" y="5985069"/>
            <a:ext cx="1319592" cy="338554"/>
          </a:xfrm>
          <a:prstGeom prst="rect">
            <a:avLst/>
          </a:prstGeom>
          <a:noFill/>
        </p:spPr>
        <p:txBody>
          <a:bodyPr wrap="none" rtlCol="0">
            <a:spAutoFit/>
          </a:bodyPr>
          <a:lstStyle/>
          <a:p>
            <a:r>
              <a:rPr lang="ja-JP" altLang="en-US" sz="1600">
                <a:latin typeface="+mn-ea"/>
              </a:rPr>
              <a:t>クローンペア</a:t>
            </a:r>
            <a:endParaRPr lang="en-US" altLang="ja-JP" sz="1600" dirty="0">
              <a:latin typeface="+mn-ea"/>
            </a:endParaRPr>
          </a:p>
        </p:txBody>
      </p:sp>
      <p:sp>
        <p:nvSpPr>
          <p:cNvPr id="94" name="右矢印 93"/>
          <p:cNvSpPr/>
          <p:nvPr/>
        </p:nvSpPr>
        <p:spPr>
          <a:xfrm>
            <a:off x="8065737" y="4853526"/>
            <a:ext cx="316727" cy="246631"/>
          </a:xfrm>
          <a:prstGeom prst="rightArrow">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latin typeface="+mn-ea"/>
            </a:endParaRPr>
          </a:p>
        </p:txBody>
      </p:sp>
      <p:sp>
        <p:nvSpPr>
          <p:cNvPr id="96" name="テキスト ボックス 95"/>
          <p:cNvSpPr txBox="1"/>
          <p:nvPr/>
        </p:nvSpPr>
        <p:spPr>
          <a:xfrm>
            <a:off x="7799763" y="3693492"/>
            <a:ext cx="926857" cy="338554"/>
          </a:xfrm>
          <a:prstGeom prst="rect">
            <a:avLst/>
          </a:prstGeom>
          <a:noFill/>
        </p:spPr>
        <p:txBody>
          <a:bodyPr wrap="none" rtlCol="0">
            <a:spAutoFit/>
          </a:bodyPr>
          <a:lstStyle/>
          <a:p>
            <a:r>
              <a:rPr lang="en-US" altLang="ja-JP" sz="1600" dirty="0">
                <a:latin typeface="+mn-ea"/>
              </a:rPr>
              <a:t>STEP4</a:t>
            </a:r>
          </a:p>
        </p:txBody>
      </p:sp>
      <p:sp>
        <p:nvSpPr>
          <p:cNvPr id="59" name="テキスト ボックス 58"/>
          <p:cNvSpPr txBox="1"/>
          <p:nvPr/>
        </p:nvSpPr>
        <p:spPr>
          <a:xfrm>
            <a:off x="3215321" y="6233299"/>
            <a:ext cx="5476520" cy="600164"/>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100" dirty="0">
                <a:latin typeface="+mn-ea"/>
              </a:rPr>
              <a:t>[1]</a:t>
            </a:r>
            <a:r>
              <a:rPr lang="ja-JP" altLang="en-US" sz="1100" dirty="0">
                <a:latin typeface="+mn-ea"/>
              </a:rPr>
              <a:t>横井 一輝</a:t>
            </a:r>
            <a:r>
              <a:rPr lang="en-US" altLang="ja-JP" sz="1100" dirty="0">
                <a:latin typeface="+mn-ea"/>
              </a:rPr>
              <a:t>, </a:t>
            </a:r>
            <a:r>
              <a:rPr lang="ja-JP" altLang="en-US" sz="1100" dirty="0">
                <a:latin typeface="+mn-ea"/>
              </a:rPr>
              <a:t>崔 恩瀞</a:t>
            </a:r>
            <a:r>
              <a:rPr lang="en-US" altLang="ja-JP" sz="1100" dirty="0">
                <a:latin typeface="+mn-ea"/>
              </a:rPr>
              <a:t>, </a:t>
            </a:r>
            <a:r>
              <a:rPr lang="ja-JP" altLang="en-US" sz="1100" dirty="0">
                <a:latin typeface="+mn-ea"/>
              </a:rPr>
              <a:t>吉田 則裕</a:t>
            </a:r>
            <a:r>
              <a:rPr lang="en-US" altLang="ja-JP" sz="1100" dirty="0">
                <a:latin typeface="+mn-ea"/>
              </a:rPr>
              <a:t>, </a:t>
            </a:r>
            <a:r>
              <a:rPr lang="ja-JP" altLang="en-US" sz="1100" dirty="0">
                <a:latin typeface="+mn-ea"/>
              </a:rPr>
              <a:t>井上 克郎</a:t>
            </a:r>
            <a:r>
              <a:rPr lang="en-US" altLang="ja-JP" sz="1100" dirty="0">
                <a:latin typeface="+mn-ea"/>
              </a:rPr>
              <a:t>: "</a:t>
            </a:r>
            <a:r>
              <a:rPr lang="ja-JP" altLang="en-US" sz="1100" dirty="0">
                <a:latin typeface="+mn-ea"/>
              </a:rPr>
              <a:t>情報検索技術に基づくブロッククローン検出</a:t>
            </a:r>
            <a:r>
              <a:rPr lang="en-US" altLang="ja-JP" sz="1100" dirty="0">
                <a:latin typeface="+mn-ea"/>
              </a:rPr>
              <a:t>", </a:t>
            </a:r>
            <a:r>
              <a:rPr lang="ja-JP" altLang="en-US" sz="1100" dirty="0">
                <a:latin typeface="+mn-ea"/>
              </a:rPr>
              <a:t>情報処理学会研究報告</a:t>
            </a:r>
            <a:r>
              <a:rPr lang="en-US" altLang="ja-JP" sz="1100" dirty="0">
                <a:latin typeface="+mn-ea"/>
              </a:rPr>
              <a:t>, Vol.2017-SE-196, No.19, pp.1-8, 2017/7/20</a:t>
            </a:r>
            <a:endParaRPr lang="ja-JP" altLang="en-US" sz="1100" dirty="0">
              <a:latin typeface="+mn-ea"/>
            </a:endParaRPr>
          </a:p>
        </p:txBody>
      </p:sp>
      <p:sp>
        <p:nvSpPr>
          <p:cNvPr id="24" name="テキスト ボックス 23"/>
          <p:cNvSpPr txBox="1"/>
          <p:nvPr/>
        </p:nvSpPr>
        <p:spPr>
          <a:xfrm>
            <a:off x="4475033" y="3089914"/>
            <a:ext cx="3057247" cy="523220"/>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800" dirty="0">
                <a:solidFill>
                  <a:srgbClr val="FF0000"/>
                </a:solidFill>
              </a:rPr>
              <a:t>検出漏れの可能性</a:t>
            </a:r>
          </a:p>
        </p:txBody>
      </p:sp>
      <p:sp>
        <p:nvSpPr>
          <p:cNvPr id="27" name="曲折矢印 26"/>
          <p:cNvSpPr/>
          <p:nvPr/>
        </p:nvSpPr>
        <p:spPr>
          <a:xfrm rot="16200000">
            <a:off x="4088134" y="3061483"/>
            <a:ext cx="331758" cy="388620"/>
          </a:xfrm>
          <a:prstGeom prst="bentArrow">
            <a:avLst>
              <a:gd name="adj1" fmla="val 11962"/>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1" name="正方形/長方形 30"/>
          <p:cNvSpPr/>
          <p:nvPr/>
        </p:nvSpPr>
        <p:spPr>
          <a:xfrm>
            <a:off x="3924015" y="2743200"/>
            <a:ext cx="455369" cy="346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2" name="スライド番号プレースホルダー 211">
            <a:extLst>
              <a:ext uri="{FF2B5EF4-FFF2-40B4-BE49-F238E27FC236}">
                <a16:creationId xmlns:a16="http://schemas.microsoft.com/office/drawing/2014/main" id="{DEA8DE85-7F7A-1055-1072-8D2B801358EA}"/>
              </a:ext>
            </a:extLst>
          </p:cNvPr>
          <p:cNvSpPr>
            <a:spLocks noGrp="1"/>
          </p:cNvSpPr>
          <p:nvPr>
            <p:ph type="sldNum" sz="quarter" idx="12"/>
          </p:nvPr>
        </p:nvSpPr>
        <p:spPr/>
        <p:txBody>
          <a:bodyPr/>
          <a:lstStyle/>
          <a:p>
            <a:fld id="{DDF0A04B-3F96-455C-AC58-511E5C06C175}" type="slidenum">
              <a:rPr lang="ja-JP" altLang="en-US" smtClean="0"/>
              <a:pPr/>
              <a:t>117</a:t>
            </a:fld>
            <a:endParaRPr lang="ja-JP" altLang="en-US" dirty="0"/>
          </a:p>
        </p:txBody>
      </p:sp>
    </p:spTree>
    <p:extLst>
      <p:ext uri="{BB962C8B-B14F-4D97-AF65-F5344CB8AC3E}">
        <p14:creationId xmlns:p14="http://schemas.microsoft.com/office/powerpoint/2010/main" val="134629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rPr>
              <a:t>局所性鋭敏型ハッシュ</a:t>
            </a:r>
            <a:r>
              <a:rPr lang="en-US" altLang="ja-JP" dirty="0">
                <a:latin typeface="+mn-ea"/>
              </a:rPr>
              <a:t>(LSH)</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en-US" altLang="ja-JP" sz="2800" dirty="0"/>
                  <a:t>LSH</a:t>
                </a:r>
                <a:r>
                  <a:rPr lang="ja-JP" altLang="en-US" sz="2800" dirty="0"/>
                  <a:t>とは</a:t>
                </a:r>
                <a:endParaRPr lang="en-US" altLang="ja-JP" sz="2800" dirty="0"/>
              </a:p>
              <a:p>
                <a:r>
                  <a:rPr lang="ja-JP" altLang="en-US" sz="2400" dirty="0"/>
                  <a:t>近い点の候補をフィルタリング</a:t>
                </a:r>
                <a:endParaRPr lang="en-US" altLang="ja-JP" sz="2400" dirty="0"/>
              </a:p>
              <a:p>
                <a:pPr lvl="1"/>
                <a:r>
                  <a:rPr lang="ja-JP" altLang="en-US" sz="2000" dirty="0"/>
                  <a:t>近い点同士 </a:t>
                </a:r>
                <a14:m>
                  <m:oMath xmlns:m="http://schemas.openxmlformats.org/officeDocument/2006/math">
                    <m:r>
                      <a:rPr lang="en-US" altLang="ja-JP" sz="2000" i="1">
                        <a:latin typeface="Cambria Math" panose="02040503050406030204" pitchFamily="18" charset="0"/>
                      </a:rPr>
                      <m:t>⇒</m:t>
                    </m:r>
                  </m:oMath>
                </a14:m>
                <a:r>
                  <a:rPr lang="en-US" altLang="ja-JP" sz="2000" dirty="0"/>
                  <a:t> </a:t>
                </a:r>
                <a:r>
                  <a:rPr lang="ja-JP" altLang="en-US" sz="2000" dirty="0"/>
                  <a:t>同じハッシュ値を取る確率が高い</a:t>
                </a:r>
                <a:endParaRPr lang="en-US" altLang="ja-JP" sz="2000" dirty="0"/>
              </a:p>
              <a:p>
                <a:pPr lvl="1"/>
                <a:r>
                  <a:rPr lang="ja-JP" altLang="en-US" sz="2000" dirty="0"/>
                  <a:t>遠い点同士 </a:t>
                </a:r>
                <a14:m>
                  <m:oMath xmlns:m="http://schemas.openxmlformats.org/officeDocument/2006/math">
                    <m:r>
                      <a:rPr lang="en-US" altLang="ja-JP" sz="2000" i="1">
                        <a:latin typeface="Cambria Math" panose="02040503050406030204" pitchFamily="18" charset="0"/>
                      </a:rPr>
                      <m:t>⇒</m:t>
                    </m:r>
                  </m:oMath>
                </a14:m>
                <a:r>
                  <a:rPr lang="en-US" altLang="ja-JP" sz="2000" dirty="0"/>
                  <a:t> </a:t>
                </a:r>
                <a:r>
                  <a:rPr lang="ja-JP" altLang="en-US" sz="2000" dirty="0"/>
                  <a:t>同じハッシュ値を取る確率が低い</a:t>
                </a:r>
                <a:endParaRPr lang="en-US" altLang="ja-JP" sz="1600" dirty="0"/>
              </a:p>
              <a:p>
                <a:pPr marL="0" indent="0">
                  <a:buNone/>
                </a:pPr>
                <a:r>
                  <a:rPr lang="ja-JP" altLang="en-US" sz="2400" dirty="0"/>
                  <a:t>問題点</a:t>
                </a:r>
                <a:endParaRPr lang="en-US" altLang="ja-JP" sz="2400" dirty="0"/>
              </a:p>
              <a:p>
                <a:r>
                  <a:rPr lang="ja-JP" altLang="en-US" sz="2400" dirty="0"/>
                  <a:t>検出漏れの可能性がある</a:t>
                </a:r>
                <a:endParaRPr lang="en-US" altLang="ja-JP" sz="2400" dirty="0"/>
              </a:p>
              <a:p>
                <a:endParaRPr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481" t="-1887"/>
                </a:stretch>
              </a:blipFill>
            </p:spPr>
            <p:txBody>
              <a:bodyPr/>
              <a:lstStyle/>
              <a:p>
                <a:r>
                  <a:rPr lang="ja-JP" altLang="en-US">
                    <a:noFill/>
                  </a:rPr>
                  <a:t> </a:t>
                </a:r>
              </a:p>
            </p:txBody>
          </p:sp>
        </mc:Fallback>
      </mc:AlternateContent>
      <p:graphicFrame>
        <p:nvGraphicFramePr>
          <p:cNvPr id="33" name="表 32"/>
          <p:cNvGraphicFramePr>
            <a:graphicFrameLocks noGrp="1"/>
          </p:cNvGraphicFramePr>
          <p:nvPr/>
        </p:nvGraphicFramePr>
        <p:xfrm>
          <a:off x="1981200" y="5220834"/>
          <a:ext cx="7660428" cy="673642"/>
        </p:xfrm>
        <a:graphic>
          <a:graphicData uri="http://schemas.openxmlformats.org/drawingml/2006/table">
            <a:tbl>
              <a:tblPr firstRow="1" bandRow="1">
                <a:tableStyleId>{5940675A-B579-460E-94D1-54222C63F5DA}</a:tableStyleId>
              </a:tblPr>
              <a:tblGrid>
                <a:gridCol w="1394083">
                  <a:extLst>
                    <a:ext uri="{9D8B030D-6E8A-4147-A177-3AD203B41FA5}">
                      <a16:colId xmlns:a16="http://schemas.microsoft.com/office/drawing/2014/main" val="20000"/>
                    </a:ext>
                  </a:extLst>
                </a:gridCol>
                <a:gridCol w="1253269">
                  <a:extLst>
                    <a:ext uri="{9D8B030D-6E8A-4147-A177-3AD203B41FA5}">
                      <a16:colId xmlns:a16="http://schemas.microsoft.com/office/drawing/2014/main" val="20001"/>
                    </a:ext>
                  </a:extLst>
                </a:gridCol>
                <a:gridCol w="1253269">
                  <a:extLst>
                    <a:ext uri="{9D8B030D-6E8A-4147-A177-3AD203B41FA5}">
                      <a16:colId xmlns:a16="http://schemas.microsoft.com/office/drawing/2014/main" val="20002"/>
                    </a:ext>
                  </a:extLst>
                </a:gridCol>
                <a:gridCol w="1253269">
                  <a:extLst>
                    <a:ext uri="{9D8B030D-6E8A-4147-A177-3AD203B41FA5}">
                      <a16:colId xmlns:a16="http://schemas.microsoft.com/office/drawing/2014/main" val="20003"/>
                    </a:ext>
                  </a:extLst>
                </a:gridCol>
                <a:gridCol w="1253269">
                  <a:extLst>
                    <a:ext uri="{9D8B030D-6E8A-4147-A177-3AD203B41FA5}">
                      <a16:colId xmlns:a16="http://schemas.microsoft.com/office/drawing/2014/main" val="20004"/>
                    </a:ext>
                  </a:extLst>
                </a:gridCol>
                <a:gridCol w="1253269">
                  <a:extLst>
                    <a:ext uri="{9D8B030D-6E8A-4147-A177-3AD203B41FA5}">
                      <a16:colId xmlns:a16="http://schemas.microsoft.com/office/drawing/2014/main" val="20005"/>
                    </a:ext>
                  </a:extLst>
                </a:gridCol>
              </a:tblGrid>
              <a:tr h="383343">
                <a:tc>
                  <a:txBody>
                    <a:bodyPr/>
                    <a:lstStyle/>
                    <a:p>
                      <a:r>
                        <a:rPr kumimoji="1" lang="en-US" altLang="ja-JP" sz="1900" dirty="0"/>
                        <a:t>Hash Table</a:t>
                      </a:r>
                      <a:endParaRPr kumimoji="1" lang="ja-JP" altLang="en-US" sz="1900" dirty="0"/>
                    </a:p>
                  </a:txBody>
                  <a:tcPr marL="94523" marR="94523" marT="47261" marB="47261">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4" name="円/楕円 6"/>
          <p:cNvSpPr/>
          <p:nvPr/>
        </p:nvSpPr>
        <p:spPr>
          <a:xfrm>
            <a:off x="4190798" y="4581039"/>
            <a:ext cx="1472140" cy="6389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t>Point A</a:t>
            </a:r>
            <a:endParaRPr lang="ja-JP" altLang="en-US" sz="1600" dirty="0"/>
          </a:p>
        </p:txBody>
      </p:sp>
      <p:sp>
        <p:nvSpPr>
          <p:cNvPr id="35" name="円/楕円 9"/>
          <p:cNvSpPr/>
          <p:nvPr/>
        </p:nvSpPr>
        <p:spPr>
          <a:xfrm>
            <a:off x="6233748" y="4581039"/>
            <a:ext cx="1547535" cy="6389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t>Point A’</a:t>
            </a:r>
            <a:endParaRPr lang="ja-JP" altLang="en-US" sz="1600" dirty="0"/>
          </a:p>
        </p:txBody>
      </p:sp>
      <p:sp>
        <p:nvSpPr>
          <p:cNvPr id="36" name="円/楕円 10"/>
          <p:cNvSpPr/>
          <p:nvPr/>
        </p:nvSpPr>
        <p:spPr>
          <a:xfrm>
            <a:off x="8358347" y="4572212"/>
            <a:ext cx="1467174" cy="63895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1600" dirty="0"/>
              <a:t>Point B</a:t>
            </a:r>
            <a:endParaRPr lang="ja-JP" altLang="en-US" sz="1600" dirty="0"/>
          </a:p>
        </p:txBody>
      </p:sp>
      <p:sp>
        <p:nvSpPr>
          <p:cNvPr id="37" name="曲折矢印 36"/>
          <p:cNvSpPr/>
          <p:nvPr/>
        </p:nvSpPr>
        <p:spPr>
          <a:xfrm rot="5400000">
            <a:off x="5568678" y="4794942"/>
            <a:ext cx="543905" cy="531584"/>
          </a:xfrm>
          <a:prstGeom prst="bentArrow">
            <a:avLst>
              <a:gd name="adj1" fmla="val 16060"/>
              <a:gd name="adj2" fmla="val 25000"/>
              <a:gd name="adj3" fmla="val 3096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600">
              <a:solidFill>
                <a:schemeClr val="tx1"/>
              </a:solidFill>
            </a:endParaRPr>
          </a:p>
        </p:txBody>
      </p:sp>
      <p:sp>
        <p:nvSpPr>
          <p:cNvPr id="38" name="曲折矢印 37"/>
          <p:cNvSpPr/>
          <p:nvPr/>
        </p:nvSpPr>
        <p:spPr>
          <a:xfrm rot="16200000" flipH="1">
            <a:off x="5996902" y="4794942"/>
            <a:ext cx="543905" cy="531584"/>
          </a:xfrm>
          <a:prstGeom prst="bentArrow">
            <a:avLst>
              <a:gd name="adj1" fmla="val 16060"/>
              <a:gd name="adj2" fmla="val 25000"/>
              <a:gd name="adj3" fmla="val 3096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600">
              <a:solidFill>
                <a:schemeClr val="tx1"/>
              </a:solidFill>
            </a:endParaRPr>
          </a:p>
        </p:txBody>
      </p:sp>
      <p:sp>
        <p:nvSpPr>
          <p:cNvPr id="39" name="曲折矢印 38"/>
          <p:cNvSpPr/>
          <p:nvPr/>
        </p:nvSpPr>
        <p:spPr>
          <a:xfrm rot="16200000" flipH="1">
            <a:off x="8103289" y="4786115"/>
            <a:ext cx="543907" cy="531586"/>
          </a:xfrm>
          <a:prstGeom prst="bentArrow">
            <a:avLst>
              <a:gd name="adj1" fmla="val 16060"/>
              <a:gd name="adj2" fmla="val 25000"/>
              <a:gd name="adj3" fmla="val 30960"/>
              <a:gd name="adj4" fmla="val 437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600">
              <a:solidFill>
                <a:schemeClr val="tx1"/>
              </a:solidFill>
            </a:endParaRPr>
          </a:p>
        </p:txBody>
      </p:sp>
      <p:sp>
        <p:nvSpPr>
          <p:cNvPr id="161" name="スライド番号プレースホルダー 160">
            <a:extLst>
              <a:ext uri="{FF2B5EF4-FFF2-40B4-BE49-F238E27FC236}">
                <a16:creationId xmlns:a16="http://schemas.microsoft.com/office/drawing/2014/main" id="{04EDA269-A519-D8F7-D936-7FBD7EDC1B41}"/>
              </a:ext>
            </a:extLst>
          </p:cNvPr>
          <p:cNvSpPr>
            <a:spLocks noGrp="1"/>
          </p:cNvSpPr>
          <p:nvPr>
            <p:ph type="sldNum" sz="quarter" idx="12"/>
          </p:nvPr>
        </p:nvSpPr>
        <p:spPr/>
        <p:txBody>
          <a:bodyPr/>
          <a:lstStyle/>
          <a:p>
            <a:fld id="{DDF0A04B-3F96-455C-AC58-511E5C06C175}" type="slidenum">
              <a:rPr lang="ja-JP" altLang="en-US" smtClean="0"/>
              <a:pPr/>
              <a:t>118</a:t>
            </a:fld>
            <a:endParaRPr lang="ja-JP" altLang="en-US" dirty="0"/>
          </a:p>
        </p:txBody>
      </p:sp>
    </p:spTree>
    <p:extLst>
      <p:ext uri="{BB962C8B-B14F-4D97-AF65-F5344CB8AC3E}">
        <p14:creationId xmlns:p14="http://schemas.microsoft.com/office/powerpoint/2010/main" val="3166570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mn-ea"/>
              </a:rPr>
              <a:t>ブロッククローン検出法の</a:t>
            </a:r>
            <a:br>
              <a:rPr lang="en-US" altLang="ja-JP" dirty="0">
                <a:latin typeface="+mn-ea"/>
              </a:rPr>
            </a:br>
            <a:r>
              <a:rPr lang="en-US" altLang="ja-JP" dirty="0">
                <a:latin typeface="+mn-ea"/>
              </a:rPr>
              <a:t>LSH</a:t>
            </a:r>
            <a:r>
              <a:rPr lang="ja-JP" altLang="en-US" dirty="0" err="1">
                <a:latin typeface="+mn-ea"/>
              </a:rPr>
              <a:t>での検</a:t>
            </a:r>
            <a:r>
              <a:rPr lang="ja-JP" altLang="en-US" dirty="0">
                <a:latin typeface="+mn-ea"/>
              </a:rPr>
              <a:t>出漏れ</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400" dirty="0"/>
                  <a:t>コサイン類似度</a:t>
                </a:r>
                <a:endParaRPr lang="en-US" altLang="ja-JP" sz="2400" dirty="0"/>
              </a:p>
              <a:p>
                <a:pPr lvl="1"/>
                <a14:m>
                  <m:oMath xmlns:m="http://schemas.openxmlformats.org/officeDocument/2006/math">
                    <m:r>
                      <a:rPr lang="en-US" altLang="ja-JP" sz="2000" i="1">
                        <a:latin typeface="Cambria Math" panose="02040503050406030204" pitchFamily="18" charset="0"/>
                      </a:rPr>
                      <m:t>𝐶</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r>
                          <a:rPr lang="en-US" altLang="ja-JP" sz="2000" i="1">
                            <a:latin typeface="Cambria Math" panose="02040503050406030204" pitchFamily="18" charset="0"/>
                          </a:rPr>
                          <m:t>,</m:t>
                        </m:r>
                        <m:r>
                          <a:rPr lang="en-US" altLang="ja-JP" sz="2000" i="1">
                            <a:latin typeface="Cambria Math" panose="02040503050406030204" pitchFamily="18" charset="0"/>
                          </a:rPr>
                          <m:t>𝑦</m:t>
                        </m:r>
                      </m:e>
                    </m:d>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𝑥</m:t>
                        </m:r>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rPr>
                          <m:t>𝑦</m:t>
                        </m:r>
                      </m:num>
                      <m:den>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𝑥</m:t>
                            </m:r>
                          </m:e>
                        </m:d>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𝑦</m:t>
                            </m:r>
                          </m:e>
                        </m:d>
                      </m:den>
                    </m:f>
                  </m:oMath>
                </a14:m>
                <a:endParaRPr lang="en-US" altLang="ja-JP" sz="2000" dirty="0"/>
              </a:p>
              <a:p>
                <a:pPr lvl="1"/>
                <a:endParaRPr lang="en-US" altLang="ja-JP" sz="2000" dirty="0"/>
              </a:p>
              <a:p>
                <a:pPr lvl="1"/>
                <a:endParaRPr lang="en-US" altLang="ja-JP" sz="2000" dirty="0"/>
              </a:p>
              <a:p>
                <a:pPr lvl="1"/>
                <a:endParaRPr lang="en-US" altLang="ja-JP" sz="2000" dirty="0"/>
              </a:p>
              <a:p>
                <a:pPr lvl="1"/>
                <a:endParaRPr lang="en-US" altLang="ja-JP" sz="2000" dirty="0"/>
              </a:p>
              <a:p>
                <a:r>
                  <a:rPr lang="ja-JP" altLang="en-US" sz="2400" dirty="0"/>
                  <a:t>コサイン類似度の閾値</a:t>
                </a:r>
                <a:r>
                  <a:rPr lang="en-US" altLang="ja-JP" sz="2400" dirty="0"/>
                  <a:t>0.9</a:t>
                </a:r>
                <a:r>
                  <a:rPr lang="ja-JP" altLang="en-US" sz="2400" dirty="0"/>
                  <a:t>以上</a:t>
                </a:r>
                <a:endParaRPr lang="en-US" altLang="ja-JP" sz="2400" dirty="0"/>
              </a:p>
              <a:p>
                <a:pPr lvl="1"/>
                <a:r>
                  <a:rPr lang="ja-JP" altLang="en-US" sz="2000" dirty="0"/>
                  <a:t>すべてのベクトルペア </a:t>
                </a:r>
                <a:r>
                  <a:rPr lang="en-US" altLang="ja-JP" sz="2000" dirty="0"/>
                  <a:t>: 117,490</a:t>
                </a:r>
              </a:p>
              <a:p>
                <a:pPr lvl="1"/>
                <a:r>
                  <a:rPr lang="en-US" altLang="ja-JP" sz="2000" dirty="0"/>
                  <a:t>LSH</a:t>
                </a:r>
                <a:r>
                  <a:rPr lang="ja-JP" altLang="en-US" sz="2000" dirty="0" err="1"/>
                  <a:t>で検</a:t>
                </a:r>
                <a:r>
                  <a:rPr lang="ja-JP" altLang="en-US" sz="2000" dirty="0"/>
                  <a:t>出漏れしたベクトルペア </a:t>
                </a:r>
                <a:r>
                  <a:rPr lang="en-US" altLang="ja-JP" sz="2000" dirty="0"/>
                  <a:t>: 11,143</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graphicFrame>
        <p:nvGraphicFramePr>
          <p:cNvPr id="6" name="表 5"/>
          <p:cNvGraphicFramePr>
            <a:graphicFrameLocks noGrp="1"/>
          </p:cNvGraphicFramePr>
          <p:nvPr/>
        </p:nvGraphicFramePr>
        <p:xfrm>
          <a:off x="2742444" y="2681600"/>
          <a:ext cx="6696000" cy="1554480"/>
        </p:xfrm>
        <a:graphic>
          <a:graphicData uri="http://schemas.openxmlformats.org/drawingml/2006/table">
            <a:tbl>
              <a:tblPr firstRow="1" bandRow="1">
                <a:tableStyleId>{21E4AEA4-8DFA-4A89-87EB-49C32662AFE0}</a:tableStyleId>
              </a:tblPr>
              <a:tblGrid>
                <a:gridCol w="1404000">
                  <a:extLst>
                    <a:ext uri="{9D8B030D-6E8A-4147-A177-3AD203B41FA5}">
                      <a16:colId xmlns:a16="http://schemas.microsoft.com/office/drawing/2014/main" val="4159297845"/>
                    </a:ext>
                  </a:extLst>
                </a:gridCol>
                <a:gridCol w="1764000">
                  <a:extLst>
                    <a:ext uri="{9D8B030D-6E8A-4147-A177-3AD203B41FA5}">
                      <a16:colId xmlns:a16="http://schemas.microsoft.com/office/drawing/2014/main" val="360291700"/>
                    </a:ext>
                  </a:extLst>
                </a:gridCol>
                <a:gridCol w="1764000">
                  <a:extLst>
                    <a:ext uri="{9D8B030D-6E8A-4147-A177-3AD203B41FA5}">
                      <a16:colId xmlns:a16="http://schemas.microsoft.com/office/drawing/2014/main" val="1061923067"/>
                    </a:ext>
                  </a:extLst>
                </a:gridCol>
                <a:gridCol w="1764000">
                  <a:extLst>
                    <a:ext uri="{9D8B030D-6E8A-4147-A177-3AD203B41FA5}">
                      <a16:colId xmlns:a16="http://schemas.microsoft.com/office/drawing/2014/main" val="3190441643"/>
                    </a:ext>
                  </a:extLst>
                </a:gridCol>
              </a:tblGrid>
              <a:tr h="370840">
                <a:tc>
                  <a:txBody>
                    <a:bodyPr/>
                    <a:lstStyle/>
                    <a:p>
                      <a:pPr algn="ctr"/>
                      <a:r>
                        <a:rPr kumimoji="1" lang="ja-JP" altLang="en-US" dirty="0"/>
                        <a:t>プロジェクト</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行数</a:t>
                      </a:r>
                    </a:p>
                  </a:txBody>
                  <a:tcPr anchor="ctr"/>
                </a:tc>
                <a:tc>
                  <a:txBody>
                    <a:bodyPr/>
                    <a:lstStyle/>
                    <a:p>
                      <a:pPr algn="ctr"/>
                      <a:r>
                        <a:rPr kumimoji="1" lang="ja-JP" altLang="en-US" dirty="0"/>
                        <a:t>コードブロック数</a:t>
                      </a:r>
                    </a:p>
                  </a:txBody>
                  <a:tcPr anchor="ctr"/>
                </a:tc>
                <a:tc>
                  <a:txBody>
                    <a:bodyPr/>
                    <a:lstStyle/>
                    <a:p>
                      <a:pPr algn="ctr"/>
                      <a:r>
                        <a:rPr kumimoji="1" lang="ja-JP" altLang="en-US" dirty="0"/>
                        <a:t>単語数</a:t>
                      </a:r>
                    </a:p>
                  </a:txBody>
                  <a:tcPr anchor="ctr"/>
                </a:tc>
                <a:extLst>
                  <a:ext uri="{0D108BD9-81ED-4DB2-BD59-A6C34878D82A}">
                    <a16:rowId xmlns:a16="http://schemas.microsoft.com/office/drawing/2014/main" val="372802559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Linux Kernel ver. 4.14 </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17,474,091</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424,236</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78,675</a:t>
                      </a:r>
                      <a:endParaRPr kumimoji="1" lang="ja-JP" altLang="en-US" dirty="0"/>
                    </a:p>
                  </a:txBody>
                  <a:tcPr anchor="ctr"/>
                </a:tc>
                <a:extLst>
                  <a:ext uri="{0D108BD9-81ED-4DB2-BD59-A6C34878D82A}">
                    <a16:rowId xmlns:a16="http://schemas.microsoft.com/office/drawing/2014/main" val="3472539250"/>
                  </a:ext>
                </a:extLst>
              </a:tr>
            </a:tbl>
          </a:graphicData>
        </a:graphic>
      </p:graphicFrame>
      <p:sp>
        <p:nvSpPr>
          <p:cNvPr id="7" name="テキスト ボックス 6"/>
          <p:cNvSpPr txBox="1"/>
          <p:nvPr/>
        </p:nvSpPr>
        <p:spPr>
          <a:xfrm>
            <a:off x="3470175" y="5694224"/>
            <a:ext cx="5577168"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800" dirty="0">
                <a:solidFill>
                  <a:srgbClr val="C00000"/>
                </a:solidFill>
                <a:latin typeface="+mn-ea"/>
              </a:rPr>
              <a:t>約</a:t>
            </a:r>
            <a:r>
              <a:rPr lang="en-US" altLang="ja-JP" sz="2800" dirty="0">
                <a:solidFill>
                  <a:srgbClr val="C00000"/>
                </a:solidFill>
                <a:latin typeface="+mn-ea"/>
              </a:rPr>
              <a:t>10</a:t>
            </a:r>
            <a:r>
              <a:rPr lang="ja-JP" altLang="en-US" sz="2800" dirty="0">
                <a:solidFill>
                  <a:srgbClr val="C00000"/>
                </a:solidFill>
                <a:latin typeface="+mn-ea"/>
              </a:rPr>
              <a:t>％</a:t>
            </a:r>
            <a:r>
              <a:rPr lang="ja-JP" altLang="en-US" sz="2800" dirty="0">
                <a:solidFill>
                  <a:schemeClr val="tx1"/>
                </a:solidFill>
                <a:latin typeface="+mn-ea"/>
              </a:rPr>
              <a:t>の検出漏れを起こしている</a:t>
            </a:r>
            <a:endParaRPr lang="ja-JP" altLang="en-US" sz="2800" dirty="0">
              <a:solidFill>
                <a:srgbClr val="C00000"/>
              </a:solidFill>
              <a:latin typeface="+mn-ea"/>
            </a:endParaRPr>
          </a:p>
        </p:txBody>
      </p:sp>
      <p:sp>
        <p:nvSpPr>
          <p:cNvPr id="156" name="スライド番号プレースホルダー 155">
            <a:extLst>
              <a:ext uri="{FF2B5EF4-FFF2-40B4-BE49-F238E27FC236}">
                <a16:creationId xmlns:a16="http://schemas.microsoft.com/office/drawing/2014/main" id="{F113CB79-C97A-0045-5607-B3FB21479700}"/>
              </a:ext>
            </a:extLst>
          </p:cNvPr>
          <p:cNvSpPr>
            <a:spLocks noGrp="1"/>
          </p:cNvSpPr>
          <p:nvPr>
            <p:ph type="sldNum" sz="quarter" idx="12"/>
          </p:nvPr>
        </p:nvSpPr>
        <p:spPr/>
        <p:txBody>
          <a:bodyPr/>
          <a:lstStyle/>
          <a:p>
            <a:fld id="{DDF0A04B-3F96-455C-AC58-511E5C06C175}" type="slidenum">
              <a:rPr lang="ja-JP" altLang="en-US" smtClean="0"/>
              <a:pPr/>
              <a:t>119</a:t>
            </a:fld>
            <a:endParaRPr lang="ja-JP" altLang="en-US" dirty="0"/>
          </a:p>
        </p:txBody>
      </p:sp>
    </p:spTree>
    <p:extLst>
      <p:ext uri="{BB962C8B-B14F-4D97-AF65-F5344CB8AC3E}">
        <p14:creationId xmlns:p14="http://schemas.microsoft.com/office/powerpoint/2010/main" val="253212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29FC0-58DD-180E-F05F-77D8A0593A43}"/>
              </a:ext>
            </a:extLst>
          </p:cNvPr>
          <p:cNvSpPr>
            <a:spLocks noGrp="1"/>
          </p:cNvSpPr>
          <p:nvPr>
            <p:ph type="title"/>
          </p:nvPr>
        </p:nvSpPr>
        <p:spPr/>
        <p:txBody>
          <a:bodyPr>
            <a:normAutofit/>
          </a:bodyPr>
          <a:lstStyle/>
          <a:p>
            <a:r>
              <a:rPr lang="ja-JP" altLang="en-US" dirty="0"/>
              <a:t>既存手法：</a:t>
            </a:r>
            <a:r>
              <a:rPr lang="en-US" altLang="ja-JP" dirty="0"/>
              <a:t>CCVolti</a:t>
            </a:r>
            <a:r>
              <a:rPr lang="en-US" altLang="ja-JP" baseline="30000" dirty="0"/>
              <a:t>[1-1]</a:t>
            </a:r>
            <a:endParaRPr kumimoji="1" lang="ja-JP" altLang="en-US" dirty="0"/>
          </a:p>
        </p:txBody>
      </p:sp>
      <p:sp>
        <p:nvSpPr>
          <p:cNvPr id="3" name="コンテンツ プレースホルダー 2">
            <a:extLst>
              <a:ext uri="{FF2B5EF4-FFF2-40B4-BE49-F238E27FC236}">
                <a16:creationId xmlns:a16="http://schemas.microsoft.com/office/drawing/2014/main" id="{470299F1-BB11-A687-305B-1EEA5BBC88A8}"/>
              </a:ext>
            </a:extLst>
          </p:cNvPr>
          <p:cNvSpPr>
            <a:spLocks noGrp="1"/>
          </p:cNvSpPr>
          <p:nvPr>
            <p:ph idx="1"/>
          </p:nvPr>
        </p:nvSpPr>
        <p:spPr>
          <a:xfrm>
            <a:off x="165697" y="1092371"/>
            <a:ext cx="11882216" cy="5096896"/>
          </a:xfrm>
        </p:spPr>
        <p:txBody>
          <a:bodyPr>
            <a:normAutofit fontScale="85000" lnSpcReduction="20000"/>
          </a:bodyPr>
          <a:lstStyle/>
          <a:p>
            <a:r>
              <a:rPr lang="ja-JP" altLang="en-US" dirty="0"/>
              <a:t>クラスタリング手法を用いたコードクローン検出の１つ</a:t>
            </a:r>
            <a:endParaRPr lang="en-US" altLang="ja-JP" dirty="0"/>
          </a:p>
          <a:p>
            <a:r>
              <a:rPr kumimoji="1" lang="en-US" altLang="ja-JP" dirty="0"/>
              <a:t>if, for </a:t>
            </a:r>
            <a:r>
              <a:rPr kumimoji="1" lang="ja-JP" altLang="en-US" dirty="0"/>
              <a:t>文や関数などの</a:t>
            </a:r>
            <a:r>
              <a:rPr lang="ja-JP" altLang="en-US" dirty="0">
                <a:solidFill>
                  <a:srgbClr val="D04255"/>
                </a:solidFill>
              </a:rPr>
              <a:t>コードブロック</a:t>
            </a:r>
            <a:r>
              <a:rPr kumimoji="1" lang="ja-JP" altLang="en-US" dirty="0"/>
              <a:t>単位での検出</a:t>
            </a:r>
          </a:p>
          <a:p>
            <a:pPr lvl="1">
              <a:buFont typeface="Wingdings" panose="05000000000000000000" pitchFamily="2" charset="2"/>
              <a:buChar char="l"/>
            </a:pPr>
            <a:r>
              <a:rPr kumimoji="1" lang="ja-JP" altLang="en-US" dirty="0"/>
              <a:t>コードブロックを情報検索技術</a:t>
            </a:r>
            <a:r>
              <a:rPr kumimoji="1" lang="en-US" altLang="ja-JP" dirty="0"/>
              <a:t>TF-IDF</a:t>
            </a:r>
            <a:r>
              <a:rPr kumimoji="1" lang="ja-JP" altLang="en-US" dirty="0"/>
              <a:t>法</a:t>
            </a:r>
            <a:r>
              <a:rPr kumimoji="1" lang="en-US" altLang="ja-JP" baseline="30000" dirty="0"/>
              <a:t>[1-2]</a:t>
            </a:r>
            <a:r>
              <a:rPr kumimoji="1" lang="ja-JP" altLang="en-US" dirty="0"/>
              <a:t>を用いて</a:t>
            </a:r>
            <a:r>
              <a:rPr lang="ja-JP" altLang="en-US" dirty="0"/>
              <a:t>ベクトル化</a:t>
            </a:r>
            <a:endParaRPr kumimoji="1" lang="ja-JP" altLang="en-US" dirty="0"/>
          </a:p>
          <a:p>
            <a:pPr lvl="2">
              <a:buFont typeface="Wingdings" panose="05000000000000000000" pitchFamily="2" charset="2"/>
              <a:buChar char="l"/>
            </a:pPr>
            <a:r>
              <a:rPr kumimoji="1" lang="ja-JP" altLang="en-US" dirty="0"/>
              <a:t>意味的に類似したコードクローンを検出</a:t>
            </a:r>
            <a:r>
              <a:rPr lang="ja-JP" altLang="en-US" dirty="0"/>
              <a:t>可能</a:t>
            </a:r>
            <a:endParaRPr kumimoji="1" lang="ja-JP" altLang="en-US" dirty="0"/>
          </a:p>
          <a:p>
            <a:pPr lvl="1">
              <a:buFont typeface="Wingdings" panose="05000000000000000000" pitchFamily="2" charset="2"/>
              <a:buChar char="l"/>
            </a:pPr>
            <a:r>
              <a:rPr kumimoji="1" lang="en-US" altLang="ja-JP" dirty="0"/>
              <a:t>Cross-Polytope LSH</a:t>
            </a:r>
            <a:r>
              <a:rPr kumimoji="1" lang="ja-JP" altLang="en-US" dirty="0"/>
              <a:t>を用いた類似探索</a:t>
            </a:r>
          </a:p>
          <a:p>
            <a:pPr lvl="2">
              <a:buFont typeface="Wingdings" panose="05000000000000000000" pitchFamily="2" charset="2"/>
              <a:buChar char="l"/>
            </a:pPr>
            <a:r>
              <a:rPr kumimoji="1" lang="ja-JP" altLang="en-US" dirty="0"/>
              <a:t>大規模なプロジェクトのコードクローンを検出可能</a:t>
            </a:r>
            <a:endParaRPr kumimoji="1" lang="en-US" altLang="ja-JP" dirty="0"/>
          </a:p>
          <a:p>
            <a:pPr lvl="1">
              <a:buFont typeface="Wingdings" panose="05000000000000000000" pitchFamily="2" charset="2"/>
              <a:buChar char="l"/>
            </a:pPr>
            <a:r>
              <a:rPr lang="en-US" altLang="ja-JP" dirty="0"/>
              <a:t>100MLOC </a:t>
            </a:r>
            <a:r>
              <a:rPr lang="ja-JP" altLang="en-US" dirty="0"/>
              <a:t>のコードクローン検出：総処理時間 約</a:t>
            </a:r>
            <a:r>
              <a:rPr lang="en-US" altLang="ja-JP" dirty="0"/>
              <a:t>4</a:t>
            </a:r>
            <a:r>
              <a:rPr lang="ja-JP" altLang="en-US" dirty="0"/>
              <a:t>時間</a:t>
            </a:r>
            <a:endParaRPr kumimoji="1" lang="en-US" altLang="ja-JP" dirty="0"/>
          </a:p>
          <a:p>
            <a:r>
              <a:rPr lang="ja-JP" altLang="en-US" dirty="0"/>
              <a:t>大規模</a:t>
            </a:r>
            <a:r>
              <a:rPr kumimoji="1" lang="ja-JP" altLang="en-US" dirty="0"/>
              <a:t>なプロジェクト</a:t>
            </a:r>
            <a:r>
              <a:rPr lang="ja-JP" altLang="en-US" dirty="0"/>
              <a:t>の</a:t>
            </a:r>
            <a:r>
              <a:rPr lang="ja-JP" altLang="en-US" b="1" dirty="0"/>
              <a:t>頻繁に</a:t>
            </a:r>
            <a:r>
              <a:rPr lang="ja-JP" altLang="en-US" dirty="0"/>
              <a:t>コードクローン検出することや，</a:t>
            </a:r>
            <a:br>
              <a:rPr lang="en-US" altLang="ja-JP" dirty="0"/>
            </a:br>
            <a:r>
              <a:rPr lang="ja-JP" altLang="en-US" b="1" dirty="0"/>
              <a:t>より大規模な</a:t>
            </a:r>
            <a:r>
              <a:rPr lang="ja-JP" altLang="en-US" dirty="0"/>
              <a:t>コードクローン検出をすることが困難</a:t>
            </a:r>
          </a:p>
          <a:p>
            <a:pPr lvl="1">
              <a:buFont typeface="Wingdings" panose="05000000000000000000" pitchFamily="2" charset="2"/>
              <a:buChar char="l"/>
            </a:pPr>
            <a:r>
              <a:rPr kumimoji="1" lang="en-US" altLang="ja-JP" dirty="0"/>
              <a:t>Cross-Polytope LSH</a:t>
            </a:r>
            <a:r>
              <a:rPr kumimoji="1" lang="ja-JP" altLang="en-US" dirty="0"/>
              <a:t>を用いた</a:t>
            </a:r>
            <a:r>
              <a:rPr lang="ja-JP" altLang="en-US" dirty="0"/>
              <a:t>類似探索が</a:t>
            </a:r>
            <a:br>
              <a:rPr lang="en-US" altLang="ja-JP" dirty="0"/>
            </a:br>
            <a:r>
              <a:rPr lang="ja-JP" altLang="en-US" dirty="0"/>
              <a:t>コードクローン検出全体の計算時間の</a:t>
            </a:r>
            <a:r>
              <a:rPr lang="en-US" altLang="ja-JP" dirty="0"/>
              <a:t>9</a:t>
            </a:r>
            <a:r>
              <a:rPr lang="ja-JP" altLang="en-US" dirty="0"/>
              <a:t>割を占める</a:t>
            </a:r>
            <a:endParaRPr lang="en-US" altLang="ja-JP" dirty="0"/>
          </a:p>
        </p:txBody>
      </p:sp>
      <p:sp>
        <p:nvSpPr>
          <p:cNvPr id="5" name="テキスト ボックス 4">
            <a:extLst>
              <a:ext uri="{FF2B5EF4-FFF2-40B4-BE49-F238E27FC236}">
                <a16:creationId xmlns:a16="http://schemas.microsoft.com/office/drawing/2014/main" id="{6995BC50-774B-EEBA-A5CD-875A4D928A2F}"/>
              </a:ext>
            </a:extLst>
          </p:cNvPr>
          <p:cNvSpPr txBox="1"/>
          <p:nvPr/>
        </p:nvSpPr>
        <p:spPr>
          <a:xfrm>
            <a:off x="165696" y="6045179"/>
            <a:ext cx="11882216" cy="461665"/>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200" dirty="0"/>
              <a:t>[1-1] </a:t>
            </a:r>
            <a:r>
              <a:rPr lang="ja-JP" altLang="en-US" sz="1200" dirty="0"/>
              <a:t>横井一輝</a:t>
            </a:r>
            <a:r>
              <a:rPr lang="en-US" altLang="ja-JP" sz="1200" dirty="0"/>
              <a:t>, </a:t>
            </a:r>
            <a:r>
              <a:rPr lang="ja-JP" altLang="en-US" sz="1200" dirty="0"/>
              <a:t>崔恩瀞</a:t>
            </a:r>
            <a:r>
              <a:rPr lang="en-US" altLang="ja-JP" sz="1200" dirty="0"/>
              <a:t>, </a:t>
            </a:r>
            <a:r>
              <a:rPr lang="ja-JP" altLang="en-US" sz="1200" dirty="0"/>
              <a:t>吉田則裕</a:t>
            </a:r>
            <a:r>
              <a:rPr lang="en-US" altLang="ja-JP" sz="1200" dirty="0"/>
              <a:t>, </a:t>
            </a:r>
            <a:r>
              <a:rPr lang="ja-JP" altLang="en-US" sz="1200" dirty="0"/>
              <a:t>井上克郎</a:t>
            </a:r>
            <a:r>
              <a:rPr lang="en-US" altLang="ja-JP" sz="1200" dirty="0"/>
              <a:t>: “</a:t>
            </a:r>
            <a:r>
              <a:rPr lang="ja-JP" altLang="en-US" sz="1200" dirty="0"/>
              <a:t>情報検索技術に基づく細粒度ブロッククローン検出</a:t>
            </a:r>
            <a:r>
              <a:rPr lang="en-US" altLang="ja-JP" sz="1200" dirty="0"/>
              <a:t>”, </a:t>
            </a:r>
            <a:r>
              <a:rPr lang="ja-JP" altLang="en-US" sz="1200" dirty="0"/>
              <a:t>コンピュータソフトウェア</a:t>
            </a:r>
            <a:r>
              <a:rPr lang="en-US" altLang="ja-JP" sz="1200" dirty="0"/>
              <a:t>, 2018</a:t>
            </a:r>
          </a:p>
          <a:p>
            <a:pPr>
              <a:tabLst>
                <a:tab pos="269875" algn="l"/>
              </a:tabLst>
            </a:pPr>
            <a:r>
              <a:rPr lang="en-US" altLang="ja-JP" sz="1200" dirty="0"/>
              <a:t>[1-2] R. Baeza-Yates, B. Ribeiro-Neto, “Modern information retrieval: The conceptsand technology behind search”, Addison-Wesley, 2011.</a:t>
            </a:r>
          </a:p>
        </p:txBody>
      </p:sp>
      <p:sp>
        <p:nvSpPr>
          <p:cNvPr id="155" name="スライド番号プレースホルダー 154">
            <a:extLst>
              <a:ext uri="{FF2B5EF4-FFF2-40B4-BE49-F238E27FC236}">
                <a16:creationId xmlns:a16="http://schemas.microsoft.com/office/drawing/2014/main" id="{FBA4AA4F-8B74-E67B-0718-5D014DB2DD44}"/>
              </a:ext>
            </a:extLst>
          </p:cNvPr>
          <p:cNvSpPr>
            <a:spLocks noGrp="1"/>
          </p:cNvSpPr>
          <p:nvPr>
            <p:ph type="sldNum" sz="quarter" idx="12"/>
          </p:nvPr>
        </p:nvSpPr>
        <p:spPr/>
        <p:txBody>
          <a:bodyPr/>
          <a:lstStyle/>
          <a:p>
            <a:fld id="{DDF0A04B-3F96-455C-AC58-511E5C06C175}" type="slidenum">
              <a:rPr lang="ja-JP" altLang="en-US" smtClean="0"/>
              <a:pPr/>
              <a:t>12</a:t>
            </a:fld>
            <a:endParaRPr lang="ja-JP" altLang="en-US" dirty="0"/>
          </a:p>
        </p:txBody>
      </p:sp>
    </p:spTree>
    <p:extLst>
      <p:ext uri="{BB962C8B-B14F-4D97-AF65-F5344CB8AC3E}">
        <p14:creationId xmlns:p14="http://schemas.microsoft.com/office/powerpoint/2010/main" val="29356567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表 13"/>
          <p:cNvGraphicFramePr>
            <a:graphicFrameLocks noGrp="1"/>
          </p:cNvGraphicFramePr>
          <p:nvPr/>
        </p:nvGraphicFramePr>
        <p:xfrm>
          <a:off x="1854886" y="2072123"/>
          <a:ext cx="8460000" cy="1554480"/>
        </p:xfrm>
        <a:graphic>
          <a:graphicData uri="http://schemas.openxmlformats.org/drawingml/2006/table">
            <a:tbl>
              <a:tblPr firstRow="1" bandRow="1">
                <a:tableStyleId>{21E4AEA4-8DFA-4A89-87EB-49C32662AFE0}</a:tableStyleId>
              </a:tblPr>
              <a:tblGrid>
                <a:gridCol w="1404000">
                  <a:extLst>
                    <a:ext uri="{9D8B030D-6E8A-4147-A177-3AD203B41FA5}">
                      <a16:colId xmlns:a16="http://schemas.microsoft.com/office/drawing/2014/main" val="4159297845"/>
                    </a:ext>
                  </a:extLst>
                </a:gridCol>
                <a:gridCol w="1764000">
                  <a:extLst>
                    <a:ext uri="{9D8B030D-6E8A-4147-A177-3AD203B41FA5}">
                      <a16:colId xmlns:a16="http://schemas.microsoft.com/office/drawing/2014/main" val="360291700"/>
                    </a:ext>
                  </a:extLst>
                </a:gridCol>
                <a:gridCol w="1764000">
                  <a:extLst>
                    <a:ext uri="{9D8B030D-6E8A-4147-A177-3AD203B41FA5}">
                      <a16:colId xmlns:a16="http://schemas.microsoft.com/office/drawing/2014/main" val="1061923067"/>
                    </a:ext>
                  </a:extLst>
                </a:gridCol>
                <a:gridCol w="1764000">
                  <a:extLst>
                    <a:ext uri="{9D8B030D-6E8A-4147-A177-3AD203B41FA5}">
                      <a16:colId xmlns:a16="http://schemas.microsoft.com/office/drawing/2014/main" val="3190441643"/>
                    </a:ext>
                  </a:extLst>
                </a:gridCol>
                <a:gridCol w="1764000">
                  <a:extLst>
                    <a:ext uri="{9D8B030D-6E8A-4147-A177-3AD203B41FA5}">
                      <a16:colId xmlns:a16="http://schemas.microsoft.com/office/drawing/2014/main" val="1529565853"/>
                    </a:ext>
                  </a:extLst>
                </a:gridCol>
              </a:tblGrid>
              <a:tr h="370840">
                <a:tc>
                  <a:txBody>
                    <a:bodyPr/>
                    <a:lstStyle/>
                    <a:p>
                      <a:pPr algn="ctr"/>
                      <a:r>
                        <a:rPr kumimoji="1" lang="ja-JP" altLang="en-US" dirty="0"/>
                        <a:t>プロジェクト</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行数</a:t>
                      </a:r>
                    </a:p>
                  </a:txBody>
                  <a:tcPr anchor="ctr"/>
                </a:tc>
                <a:tc>
                  <a:txBody>
                    <a:bodyPr/>
                    <a:lstStyle/>
                    <a:p>
                      <a:pPr algn="ctr"/>
                      <a:r>
                        <a:rPr kumimoji="1" lang="ja-JP" altLang="en-US" dirty="0"/>
                        <a:t>コードブロック数</a:t>
                      </a:r>
                    </a:p>
                  </a:txBody>
                  <a:tcPr anchor="ctr"/>
                </a:tc>
                <a:tc>
                  <a:txBody>
                    <a:bodyPr/>
                    <a:lstStyle/>
                    <a:p>
                      <a:pPr algn="ctr"/>
                      <a:r>
                        <a:rPr kumimoji="1" lang="ja-JP" altLang="en-US" dirty="0"/>
                        <a:t>単語数</a:t>
                      </a:r>
                    </a:p>
                  </a:txBody>
                  <a:tcPr anchor="ctr"/>
                </a:tc>
                <a:tc>
                  <a:txBody>
                    <a:bodyPr/>
                    <a:lstStyle/>
                    <a:p>
                      <a:pPr algn="ctr"/>
                      <a:r>
                        <a:rPr kumimoji="1" lang="ja-JP" altLang="en-US" dirty="0"/>
                        <a:t>クローンペア数</a:t>
                      </a:r>
                    </a:p>
                  </a:txBody>
                  <a:tcPr anchor="ctr"/>
                </a:tc>
                <a:extLst>
                  <a:ext uri="{0D108BD9-81ED-4DB2-BD59-A6C34878D82A}">
                    <a16:rowId xmlns:a16="http://schemas.microsoft.com/office/drawing/2014/main" val="372802559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Linux Kernel ver. 4.14 </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17,474,091</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424,236</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78,675</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117,490</a:t>
                      </a:r>
                      <a:endParaRPr kumimoji="1" lang="ja-JP" altLang="en-US" dirty="0">
                        <a:latin typeface="+mn-ea"/>
                        <a:ea typeface="+mn-ea"/>
                      </a:endParaRPr>
                    </a:p>
                  </a:txBody>
                  <a:tcPr anchor="ctr"/>
                </a:tc>
                <a:extLst>
                  <a:ext uri="{0D108BD9-81ED-4DB2-BD59-A6C34878D82A}">
                    <a16:rowId xmlns:a16="http://schemas.microsoft.com/office/drawing/2014/main" val="3472539250"/>
                  </a:ext>
                </a:extLst>
              </a:tr>
            </a:tbl>
          </a:graphicData>
        </a:graphic>
      </p:graphicFrame>
      <p:sp>
        <p:nvSpPr>
          <p:cNvPr id="2" name="タイトル 1"/>
          <p:cNvSpPr>
            <a:spLocks noGrp="1"/>
          </p:cNvSpPr>
          <p:nvPr>
            <p:ph type="title"/>
          </p:nvPr>
        </p:nvSpPr>
        <p:spPr>
          <a:xfrm>
            <a:off x="1741487" y="317000"/>
            <a:ext cx="8686800" cy="1143000"/>
          </a:xfrm>
        </p:spPr>
        <p:txBody>
          <a:bodyPr>
            <a:normAutofit fontScale="90000"/>
          </a:bodyPr>
          <a:lstStyle/>
          <a:p>
            <a:r>
              <a:rPr lang="ja-JP" altLang="en-US" sz="4000" dirty="0">
                <a:latin typeface="+mn-ea"/>
                <a:ea typeface="+mn-ea"/>
              </a:rPr>
              <a:t>ブロッククローン検出法の</a:t>
            </a:r>
            <a:br>
              <a:rPr lang="en-US" altLang="ja-JP" sz="4000" dirty="0">
                <a:latin typeface="+mn-ea"/>
                <a:ea typeface="+mn-ea"/>
              </a:rPr>
            </a:br>
            <a:r>
              <a:rPr lang="ja-JP" altLang="en-US" sz="4000" dirty="0">
                <a:latin typeface="+mn-ea"/>
                <a:ea typeface="+mn-ea"/>
              </a:rPr>
              <a:t>ステップごとの検出速度</a:t>
            </a:r>
          </a:p>
        </p:txBody>
      </p:sp>
      <p:graphicFrame>
        <p:nvGraphicFramePr>
          <p:cNvPr id="4" name="コンテンツ プレースホルダー 3"/>
          <p:cNvGraphicFramePr>
            <a:graphicFrameLocks noGrp="1"/>
          </p:cNvGraphicFramePr>
          <p:nvPr>
            <p:ph idx="1"/>
          </p:nvPr>
        </p:nvGraphicFramePr>
        <p:xfrm>
          <a:off x="3339269" y="3766630"/>
          <a:ext cx="5406887" cy="3017520"/>
        </p:xfrm>
        <a:graphic>
          <a:graphicData uri="http://schemas.openxmlformats.org/drawingml/2006/table">
            <a:tbl>
              <a:tblPr firstRow="1" bandRow="1">
                <a:tableStyleId>{93296810-A885-4BE3-A3E7-6D5BEEA58F35}</a:tableStyleId>
              </a:tblPr>
              <a:tblGrid>
                <a:gridCol w="3561854">
                  <a:extLst>
                    <a:ext uri="{9D8B030D-6E8A-4147-A177-3AD203B41FA5}">
                      <a16:colId xmlns:a16="http://schemas.microsoft.com/office/drawing/2014/main" val="20000"/>
                    </a:ext>
                  </a:extLst>
                </a:gridCol>
                <a:gridCol w="1845033">
                  <a:extLst>
                    <a:ext uri="{9D8B030D-6E8A-4147-A177-3AD203B41FA5}">
                      <a16:colId xmlns:a16="http://schemas.microsoft.com/office/drawing/2014/main" val="3237304323"/>
                    </a:ext>
                  </a:extLst>
                </a:gridCol>
              </a:tblGrid>
              <a:tr h="365760">
                <a:tc>
                  <a:txBody>
                    <a:bodyPr/>
                    <a:lstStyle/>
                    <a:p>
                      <a:pPr algn="l"/>
                      <a:r>
                        <a:rPr kumimoji="1" lang="ja-JP" altLang="en-US" dirty="0">
                          <a:latin typeface="+mn-ea"/>
                          <a:ea typeface="+mn-ea"/>
                        </a:rPr>
                        <a:t>検出過程</a:t>
                      </a:r>
                    </a:p>
                  </a:txBody>
                  <a:tcPr anchor="ctr"/>
                </a:tc>
                <a:tc>
                  <a:txBody>
                    <a:bodyPr/>
                    <a:lstStyle/>
                    <a:p>
                      <a:pPr algn="r"/>
                      <a:r>
                        <a:rPr lang="ja-JP" altLang="en-US" dirty="0">
                          <a:latin typeface="+mn-ea"/>
                          <a:ea typeface="+mn-ea"/>
                        </a:rPr>
                        <a:t>検出時間</a:t>
                      </a:r>
                      <a:endParaRPr lang="en-US" altLang="ja-JP" dirty="0">
                        <a:latin typeface="+mn-ea"/>
                        <a:ea typeface="+mn-ea"/>
                      </a:endParaRPr>
                    </a:p>
                  </a:txBody>
                  <a:tcPr anchor="ctr"/>
                </a:tc>
                <a:extLst>
                  <a:ext uri="{0D108BD9-81ED-4DB2-BD59-A6C34878D82A}">
                    <a16:rowId xmlns:a16="http://schemas.microsoft.com/office/drawing/2014/main" val="10000"/>
                  </a:ext>
                </a:extLst>
              </a:tr>
              <a:tr h="365760">
                <a:tc>
                  <a:txBody>
                    <a:bodyPr/>
                    <a:lstStyle/>
                    <a:p>
                      <a:pPr algn="l"/>
                      <a:r>
                        <a:rPr kumimoji="1" lang="en-US" altLang="ja-JP" dirty="0">
                          <a:latin typeface="+mn-ea"/>
                          <a:ea typeface="+mn-ea"/>
                        </a:rPr>
                        <a:t>STEP1 </a:t>
                      </a:r>
                      <a:r>
                        <a:rPr kumimoji="1" lang="ja-JP" altLang="en-US" dirty="0">
                          <a:latin typeface="+mn-ea"/>
                          <a:ea typeface="+mn-ea"/>
                        </a:rPr>
                        <a:t>抽象構文木生成</a:t>
                      </a:r>
                      <a:endParaRPr kumimoji="1" lang="en-US" altLang="ja-JP" dirty="0">
                        <a:latin typeface="+mn-ea"/>
                        <a:ea typeface="+mn-ea"/>
                      </a:endParaRPr>
                    </a:p>
                  </a:txBody>
                  <a:tcPr anchor="ctr"/>
                </a:tc>
                <a:tc>
                  <a:txBody>
                    <a:bodyPr/>
                    <a:lstStyle/>
                    <a:p>
                      <a:pPr algn="r"/>
                      <a:r>
                        <a:rPr kumimoji="1" lang="en-US" altLang="ja-JP" b="0" dirty="0">
                          <a:ea typeface="+mn-ea"/>
                        </a:rPr>
                        <a:t>157.7[s]</a:t>
                      </a:r>
                      <a:r>
                        <a:rPr kumimoji="1" lang="ja-JP" altLang="en-US" b="0" baseline="0" dirty="0">
                          <a:ea typeface="+mn-ea"/>
                        </a:rPr>
                        <a:t> </a:t>
                      </a:r>
                      <a:r>
                        <a:rPr kumimoji="1" lang="en-US" altLang="ja-JP" b="0" dirty="0">
                          <a:ea typeface="+mn-ea"/>
                        </a:rPr>
                        <a:t>(12%)</a:t>
                      </a:r>
                      <a:endParaRPr kumimoji="1" lang="ja-JP" altLang="en-US" dirty="0">
                        <a:latin typeface="+mn-ea"/>
                        <a:ea typeface="+mn-ea"/>
                      </a:endParaRPr>
                    </a:p>
                  </a:txBody>
                  <a:tcPr anchor="ctr"/>
                </a:tc>
                <a:extLst>
                  <a:ext uri="{0D108BD9-81ED-4DB2-BD59-A6C34878D82A}">
                    <a16:rowId xmlns:a16="http://schemas.microsoft.com/office/drawing/2014/main" val="10001"/>
                  </a:ext>
                </a:extLst>
              </a:tr>
              <a:tr h="365760">
                <a:tc>
                  <a:txBody>
                    <a:bodyPr/>
                    <a:lstStyle/>
                    <a:p>
                      <a:pPr algn="l"/>
                      <a:r>
                        <a:rPr kumimoji="1" lang="en-US" altLang="ja-JP" dirty="0">
                          <a:latin typeface="+mn-ea"/>
                          <a:ea typeface="+mn-ea"/>
                        </a:rPr>
                        <a:t>STEP2 </a:t>
                      </a:r>
                      <a:r>
                        <a:rPr kumimoji="1" lang="ja-JP" altLang="en-US" dirty="0">
                          <a:latin typeface="+mn-ea"/>
                          <a:ea typeface="+mn-ea"/>
                        </a:rPr>
                        <a:t>コードブロックと単語の抽出</a:t>
                      </a:r>
                    </a:p>
                  </a:txBody>
                  <a:tcPr anchor="ctr"/>
                </a:tc>
                <a:tc>
                  <a:txBody>
                    <a:bodyPr/>
                    <a:lstStyle/>
                    <a:p>
                      <a:pPr algn="r"/>
                      <a:r>
                        <a:rPr kumimoji="1" lang="en-US" altLang="ja-JP" b="0" dirty="0">
                          <a:ea typeface="+mn-ea"/>
                        </a:rPr>
                        <a:t>1.3[s] (1%)</a:t>
                      </a:r>
                      <a:endParaRPr kumimoji="1" lang="ja-JP" altLang="en-US" dirty="0">
                        <a:latin typeface="+mn-ea"/>
                        <a:ea typeface="+mn-ea"/>
                      </a:endParaRPr>
                    </a:p>
                  </a:txBody>
                  <a:tcPr anchor="ctr"/>
                </a:tc>
                <a:extLst>
                  <a:ext uri="{0D108BD9-81ED-4DB2-BD59-A6C34878D82A}">
                    <a16:rowId xmlns:a16="http://schemas.microsoft.com/office/drawing/2014/main" val="1000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STEP3</a:t>
                      </a:r>
                      <a:r>
                        <a:rPr kumimoji="1" lang="ja-JP" altLang="en-US" baseline="0" dirty="0">
                          <a:latin typeface="+mn-ea"/>
                          <a:ea typeface="+mn-ea"/>
                        </a:rPr>
                        <a:t> </a:t>
                      </a:r>
                      <a:r>
                        <a:rPr kumimoji="1" lang="ja-JP" altLang="en-US" dirty="0">
                          <a:latin typeface="+mn-ea"/>
                          <a:ea typeface="+mn-ea"/>
                        </a:rPr>
                        <a:t>特徴ベクトル計算</a:t>
                      </a:r>
                    </a:p>
                  </a:txBody>
                  <a:tcPr anchor="ctr"/>
                </a:tc>
                <a:tc>
                  <a:txBody>
                    <a:bodyPr/>
                    <a:lstStyle/>
                    <a:p>
                      <a:pPr algn="r"/>
                      <a:r>
                        <a:rPr kumimoji="1" lang="en-US" altLang="ja-JP" b="0" dirty="0">
                          <a:ea typeface="+mn-ea"/>
                        </a:rPr>
                        <a:t>5.8[s] (1%)</a:t>
                      </a:r>
                      <a:endParaRPr kumimoji="1" lang="ja-JP" altLang="en-US" dirty="0">
                        <a:latin typeface="+mn-ea"/>
                        <a:ea typeface="+mn-ea"/>
                      </a:endParaRPr>
                    </a:p>
                  </a:txBody>
                  <a:tcPr anchor="ctr"/>
                </a:tc>
                <a:extLst>
                  <a:ext uri="{0D108BD9-81ED-4DB2-BD59-A6C34878D82A}">
                    <a16:rowId xmlns:a16="http://schemas.microsoft.com/office/drawing/2014/main" val="10003"/>
                  </a:ext>
                </a:extLst>
              </a:tr>
              <a:tr h="365760">
                <a:tc>
                  <a:txBody>
                    <a:bodyPr/>
                    <a:lstStyle/>
                    <a:p>
                      <a:pPr algn="l"/>
                      <a:r>
                        <a:rPr kumimoji="1" lang="en-US" altLang="ja-JP" dirty="0">
                          <a:latin typeface="+mn-ea"/>
                          <a:ea typeface="+mn-ea"/>
                        </a:rPr>
                        <a:t>STEP4</a:t>
                      </a:r>
                      <a:r>
                        <a:rPr kumimoji="1" lang="ja-JP" altLang="en-US" baseline="0" dirty="0">
                          <a:latin typeface="+mn-ea"/>
                          <a:ea typeface="+mn-ea"/>
                        </a:rPr>
                        <a:t> 類似探索</a:t>
                      </a:r>
                      <a:endParaRPr kumimoji="1" lang="ja-JP" altLang="en-US" dirty="0">
                        <a:latin typeface="+mn-ea"/>
                        <a:ea typeface="+mn-ea"/>
                      </a:endParaRPr>
                    </a:p>
                  </a:txBody>
                  <a:tcPr anchor="ctr"/>
                </a:tc>
                <a:tc>
                  <a:txBody>
                    <a:bodyPr/>
                    <a:lstStyle/>
                    <a:p>
                      <a:pPr algn="r"/>
                      <a:r>
                        <a:rPr kumimoji="1" lang="en-US" altLang="ja-JP" b="0" dirty="0">
                          <a:solidFill>
                            <a:srgbClr val="FF0000"/>
                          </a:solidFill>
                          <a:ea typeface="+mn-ea"/>
                        </a:rPr>
                        <a:t>1098.1[s] (87%)</a:t>
                      </a:r>
                      <a:endParaRPr kumimoji="1" lang="en-US" altLang="ja-JP" b="0" dirty="0">
                        <a:solidFill>
                          <a:srgbClr val="FF0000"/>
                        </a:solidFill>
                        <a:latin typeface="+mn-ea"/>
                        <a:ea typeface="+mn-ea"/>
                      </a:endParaRPr>
                    </a:p>
                  </a:txBody>
                  <a:tcPr anchor="ctr"/>
                </a:tc>
                <a:extLst>
                  <a:ext uri="{0D108BD9-81ED-4DB2-BD59-A6C34878D82A}">
                    <a16:rowId xmlns:a16="http://schemas.microsoft.com/office/drawing/2014/main" val="1000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全工程</a:t>
                      </a:r>
                    </a:p>
                  </a:txBody>
                  <a:tcPr anchor="ctr"/>
                </a:tc>
                <a:tc>
                  <a:txBody>
                    <a:bodyPr/>
                    <a:lstStyle/>
                    <a:p>
                      <a:pPr algn="r"/>
                      <a:r>
                        <a:rPr kumimoji="1" lang="en-US" altLang="ja-JP" b="0" dirty="0">
                          <a:solidFill>
                            <a:schemeClr val="tx1"/>
                          </a:solidFill>
                          <a:ea typeface="+mn-ea"/>
                        </a:rPr>
                        <a:t>1262.9[s]</a:t>
                      </a:r>
                      <a:endParaRPr kumimoji="1" lang="ja-JP" altLang="en-US" dirty="0">
                        <a:solidFill>
                          <a:srgbClr val="FF0000"/>
                        </a:solidFill>
                        <a:latin typeface="+mn-ea"/>
                        <a:ea typeface="+mn-ea"/>
                      </a:endParaRPr>
                    </a:p>
                  </a:txBody>
                  <a:tcPr anchor="ct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3135506" y="6047115"/>
            <a:ext cx="630012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2800" dirty="0">
                <a:latin typeface="+mn-ea"/>
              </a:rPr>
              <a:t>STEP4</a:t>
            </a:r>
            <a:r>
              <a:rPr lang="ja-JP" altLang="en-US" sz="2800" dirty="0">
                <a:latin typeface="+mn-ea"/>
              </a:rPr>
              <a:t>にかかる時間は全体の</a:t>
            </a:r>
            <a:r>
              <a:rPr lang="ja-JP" altLang="en-US" sz="2800" dirty="0">
                <a:solidFill>
                  <a:srgbClr val="C00000"/>
                </a:solidFill>
                <a:latin typeface="+mn-ea"/>
              </a:rPr>
              <a:t>約</a:t>
            </a:r>
            <a:r>
              <a:rPr lang="en-US" altLang="ja-JP" sz="2800" dirty="0">
                <a:solidFill>
                  <a:srgbClr val="C00000"/>
                </a:solidFill>
                <a:latin typeface="+mn-ea"/>
              </a:rPr>
              <a:t>87</a:t>
            </a:r>
            <a:r>
              <a:rPr lang="ja-JP" altLang="en-US" sz="2800" dirty="0">
                <a:solidFill>
                  <a:srgbClr val="C00000"/>
                </a:solidFill>
                <a:latin typeface="+mn-ea"/>
              </a:rPr>
              <a:t>％</a:t>
            </a:r>
          </a:p>
        </p:txBody>
      </p:sp>
      <p:sp>
        <p:nvSpPr>
          <p:cNvPr id="3" name="テキスト ボックス 2"/>
          <p:cNvSpPr txBox="1"/>
          <p:nvPr/>
        </p:nvSpPr>
        <p:spPr>
          <a:xfrm>
            <a:off x="4742515" y="1694080"/>
            <a:ext cx="2600392"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ja-JP" altLang="en-US" dirty="0">
                <a:latin typeface="+mn-ea"/>
              </a:rPr>
              <a:t>検出対象のソースコード</a:t>
            </a:r>
          </a:p>
        </p:txBody>
      </p:sp>
      <p:sp>
        <p:nvSpPr>
          <p:cNvPr id="12" name="テキスト ボックス 11"/>
          <p:cNvSpPr txBox="1"/>
          <p:nvPr/>
        </p:nvSpPr>
        <p:spPr>
          <a:xfrm>
            <a:off x="4655648" y="3390906"/>
            <a:ext cx="2858476"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ja-JP" altLang="en-US" dirty="0">
                <a:latin typeface="+mn-ea"/>
              </a:rPr>
              <a:t>ステップごとの時間を計測</a:t>
            </a:r>
          </a:p>
        </p:txBody>
      </p:sp>
      <p:sp>
        <p:nvSpPr>
          <p:cNvPr id="158" name="スライド番号プレースホルダー 157">
            <a:extLst>
              <a:ext uri="{FF2B5EF4-FFF2-40B4-BE49-F238E27FC236}">
                <a16:creationId xmlns:a16="http://schemas.microsoft.com/office/drawing/2014/main" id="{BFDFD41D-EDD4-09D9-31C0-09C3244C3FC6}"/>
              </a:ext>
            </a:extLst>
          </p:cNvPr>
          <p:cNvSpPr>
            <a:spLocks noGrp="1"/>
          </p:cNvSpPr>
          <p:nvPr>
            <p:ph type="sldNum" sz="quarter" idx="12"/>
          </p:nvPr>
        </p:nvSpPr>
        <p:spPr/>
        <p:txBody>
          <a:bodyPr/>
          <a:lstStyle/>
          <a:p>
            <a:fld id="{DDF0A04B-3F96-455C-AC58-511E5C06C175}" type="slidenum">
              <a:rPr lang="ja-JP" altLang="en-US" smtClean="0"/>
              <a:pPr/>
              <a:t>120</a:t>
            </a:fld>
            <a:endParaRPr lang="ja-JP" altLang="en-US" dirty="0"/>
          </a:p>
        </p:txBody>
      </p:sp>
    </p:spTree>
    <p:extLst>
      <p:ext uri="{BB962C8B-B14F-4D97-AF65-F5344CB8AC3E}">
        <p14:creationId xmlns:p14="http://schemas.microsoft.com/office/powerpoint/2010/main" val="33331426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研究概要</a:t>
            </a:r>
          </a:p>
        </p:txBody>
      </p:sp>
      <p:sp>
        <p:nvSpPr>
          <p:cNvPr id="3" name="コンテンツ プレースホルダー 2"/>
          <p:cNvSpPr>
            <a:spLocks noGrp="1"/>
          </p:cNvSpPr>
          <p:nvPr>
            <p:ph idx="1"/>
          </p:nvPr>
        </p:nvSpPr>
        <p:spPr/>
        <p:txBody>
          <a:bodyPr/>
          <a:lstStyle/>
          <a:p>
            <a:pPr marL="0" indent="0">
              <a:buNone/>
            </a:pPr>
            <a:r>
              <a:rPr lang="ja-JP" altLang="en-US" sz="2400" dirty="0"/>
              <a:t>ブロッククローン検出法の問題点</a:t>
            </a:r>
            <a:endParaRPr lang="en-US" altLang="ja-JP" sz="2400" dirty="0"/>
          </a:p>
          <a:p>
            <a:r>
              <a:rPr lang="en-US" altLang="ja-JP" sz="2400" dirty="0"/>
              <a:t>LSH</a:t>
            </a:r>
            <a:r>
              <a:rPr lang="ja-JP" altLang="en-US" sz="2400" dirty="0"/>
              <a:t>で約</a:t>
            </a:r>
            <a:r>
              <a:rPr lang="en-US" altLang="ja-JP" sz="2400" dirty="0"/>
              <a:t>10%</a:t>
            </a:r>
            <a:r>
              <a:rPr lang="ja-JP" altLang="en-US" sz="2400" dirty="0" err="1"/>
              <a:t>の検</a:t>
            </a:r>
            <a:r>
              <a:rPr lang="ja-JP" altLang="en-US" sz="2400" dirty="0"/>
              <a:t>出漏れを起こしている</a:t>
            </a:r>
            <a:endParaRPr lang="en-US" altLang="ja-JP" sz="2400" dirty="0"/>
          </a:p>
          <a:p>
            <a:r>
              <a:rPr lang="ja-JP" altLang="en-US" sz="2400" dirty="0"/>
              <a:t>計算時間が類似探索の処理時間に大きく依存している</a:t>
            </a:r>
            <a:endParaRPr lang="en-US" altLang="ja-JP" sz="2400" dirty="0"/>
          </a:p>
          <a:p>
            <a:endParaRPr lang="en-US" altLang="ja-JP" sz="2400" dirty="0"/>
          </a:p>
          <a:p>
            <a:endParaRPr lang="en-US" altLang="ja-JP" sz="2400" dirty="0"/>
          </a:p>
          <a:p>
            <a:pPr marL="0" indent="0">
              <a:buNone/>
            </a:pPr>
            <a:r>
              <a:rPr lang="ja-JP" altLang="en-US" sz="2400" dirty="0"/>
              <a:t>本研究では</a:t>
            </a:r>
            <a:endParaRPr lang="en-US" altLang="ja-JP" sz="2400" dirty="0"/>
          </a:p>
          <a:p>
            <a:r>
              <a:rPr lang="ja-JP" altLang="en-US" sz="2400" dirty="0"/>
              <a:t>ブロッククローン検出法が用いる</a:t>
            </a:r>
            <a:r>
              <a:rPr lang="en-US" altLang="ja-JP" sz="2400" dirty="0"/>
              <a:t>LSH</a:t>
            </a:r>
            <a:r>
              <a:rPr lang="ja-JP" altLang="en-US" sz="2400" dirty="0"/>
              <a:t>のパラメータの解析</a:t>
            </a:r>
            <a:endParaRPr lang="en-US" altLang="ja-JP" sz="2400" dirty="0"/>
          </a:p>
          <a:p>
            <a:r>
              <a:rPr lang="ja-JP" altLang="en-US" sz="2400" dirty="0"/>
              <a:t>ブロッククローン検出法のためのパラメータ決定手法を提案</a:t>
            </a:r>
            <a:endParaRPr lang="en-US" altLang="ja-JP" sz="2000" dirty="0"/>
          </a:p>
          <a:p>
            <a:r>
              <a:rPr lang="ja-JP" altLang="en-US" sz="2400" dirty="0"/>
              <a:t>有効性の評価</a:t>
            </a:r>
          </a:p>
        </p:txBody>
      </p:sp>
      <p:sp>
        <p:nvSpPr>
          <p:cNvPr id="5" name="下矢印 4"/>
          <p:cNvSpPr/>
          <p:nvPr/>
        </p:nvSpPr>
        <p:spPr>
          <a:xfrm>
            <a:off x="5280842" y="3258065"/>
            <a:ext cx="1619204" cy="605117"/>
          </a:xfrm>
          <a:prstGeom prst="downArrow">
            <a:avLst/>
          </a:prstGeom>
          <a:solidFill>
            <a:srgbClr val="00B0F0"/>
          </a:solidFill>
          <a:ln>
            <a:solidFill>
              <a:srgbClr val="0033C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srgbClr val="0099FF"/>
              </a:solidFill>
              <a:latin typeface="+mn-ea"/>
            </a:endParaRPr>
          </a:p>
        </p:txBody>
      </p:sp>
      <p:sp>
        <p:nvSpPr>
          <p:cNvPr id="155" name="スライド番号プレースホルダー 154">
            <a:extLst>
              <a:ext uri="{FF2B5EF4-FFF2-40B4-BE49-F238E27FC236}">
                <a16:creationId xmlns:a16="http://schemas.microsoft.com/office/drawing/2014/main" id="{3765A10C-2EC6-C89F-940A-9E8FFF16CF68}"/>
              </a:ext>
            </a:extLst>
          </p:cNvPr>
          <p:cNvSpPr>
            <a:spLocks noGrp="1"/>
          </p:cNvSpPr>
          <p:nvPr>
            <p:ph type="sldNum" sz="quarter" idx="12"/>
          </p:nvPr>
        </p:nvSpPr>
        <p:spPr/>
        <p:txBody>
          <a:bodyPr/>
          <a:lstStyle/>
          <a:p>
            <a:fld id="{DDF0A04B-3F96-455C-AC58-511E5C06C175}" type="slidenum">
              <a:rPr lang="ja-JP" altLang="en-US" smtClean="0"/>
              <a:pPr/>
              <a:t>121</a:t>
            </a:fld>
            <a:endParaRPr lang="ja-JP" altLang="en-US" dirty="0"/>
          </a:p>
        </p:txBody>
      </p:sp>
    </p:spTree>
    <p:extLst>
      <p:ext uri="{BB962C8B-B14F-4D97-AF65-F5344CB8AC3E}">
        <p14:creationId xmlns:p14="http://schemas.microsoft.com/office/powerpoint/2010/main" val="20383675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再現率</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dirty="0"/>
                  <a:t>再現率 </a:t>
                </a:r>
                <a14:m>
                  <m:oMath xmlns:m="http://schemas.openxmlformats.org/officeDocument/2006/math">
                    <m:r>
                      <a:rPr lang="en-US" altLang="ja-JP">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m:rPr>
                                <m:sty m:val="p"/>
                              </m:rPr>
                              <a:rPr lang="en-US" altLang="ja-JP" i="0">
                                <a:latin typeface="Cambria Math" panose="02040503050406030204" pitchFamily="18" charset="0"/>
                              </a:rPr>
                              <m:t>LSH</m:t>
                            </m:r>
                          </m:sub>
                        </m:sSub>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m:rPr>
                                <m:sty m:val="p"/>
                              </m:rPr>
                              <a:rPr lang="en-US" altLang="ja-JP" i="0">
                                <a:latin typeface="Cambria Math" panose="02040503050406030204" pitchFamily="18" charset="0"/>
                              </a:rPr>
                              <m:t>all</m:t>
                            </m:r>
                          </m:sub>
                        </m:sSub>
                      </m:den>
                    </m:f>
                  </m:oMath>
                </a14:m>
                <a:endParaRPr lang="en-US" altLang="ja-JP" sz="1800" dirty="0"/>
              </a:p>
              <a:p>
                <a:pPr lvl="1"/>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b="0" i="1" smtClean="0">
                            <a:latin typeface="Cambria Math" panose="02040503050406030204" pitchFamily="18" charset="0"/>
                          </a:rPr>
                          <m:t>𝐿𝑆𝐻</m:t>
                        </m:r>
                      </m:sub>
                    </m:sSub>
                  </m:oMath>
                </a14:m>
                <a:r>
                  <a:rPr lang="ja-JP" altLang="en-US" dirty="0"/>
                  <a:t> </a:t>
                </a:r>
                <a:r>
                  <a:rPr lang="en-US" altLang="ja-JP" dirty="0"/>
                  <a:t>: LSH</a:t>
                </a:r>
                <a:r>
                  <a:rPr lang="ja-JP" altLang="en-US" dirty="0"/>
                  <a:t>を用いて求めたベクトルペア数</a:t>
                </a:r>
                <a:endParaRPr lang="en-US" altLang="ja-JP" dirty="0"/>
              </a:p>
              <a:p>
                <a:pPr lvl="1"/>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𝑎𝑙𝑙</m:t>
                        </m:r>
                      </m:sub>
                    </m:sSub>
                  </m:oMath>
                </a14:m>
                <a:r>
                  <a:rPr kumimoji="1" lang="ja-JP" altLang="en-US" dirty="0"/>
                  <a:t> </a:t>
                </a:r>
                <a:r>
                  <a:rPr kumimoji="1" lang="en-US" altLang="ja-JP" dirty="0"/>
                  <a:t>: </a:t>
                </a:r>
                <a:r>
                  <a:rPr kumimoji="1" lang="ja-JP" altLang="en-US" dirty="0"/>
                  <a:t>類似度が閾値以上の</a:t>
                </a:r>
                <a:br>
                  <a:rPr kumimoji="1" lang="en-US" altLang="ja-JP" dirty="0"/>
                </a:br>
                <a:r>
                  <a:rPr kumimoji="1" lang="ja-JP" altLang="en-US" dirty="0"/>
                  <a:t>すべてのベクトルペア数</a:t>
                </a:r>
                <a:endParaRPr lang="en-US" altLang="ja-JP" sz="1400"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35"/>
                </a:stretch>
              </a:blipFill>
            </p:spPr>
            <p:txBody>
              <a:bodyPr/>
              <a:lstStyle/>
              <a:p>
                <a:r>
                  <a:rPr lang="ja-JP" altLang="en-US">
                    <a:noFill/>
                  </a:rPr>
                  <a:t> </a:t>
                </a:r>
              </a:p>
            </p:txBody>
          </p:sp>
        </mc:Fallback>
      </mc:AlternateContent>
      <p:sp>
        <p:nvSpPr>
          <p:cNvPr id="4" name="楕円 3"/>
          <p:cNvSpPr/>
          <p:nvPr/>
        </p:nvSpPr>
        <p:spPr>
          <a:xfrm>
            <a:off x="6544546" y="3356204"/>
            <a:ext cx="3152274" cy="2895684"/>
          </a:xfrm>
          <a:prstGeom prst="ellipse">
            <a:avLst/>
          </a:prstGeom>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5" name="楕円 4"/>
          <p:cNvSpPr/>
          <p:nvPr/>
        </p:nvSpPr>
        <p:spPr>
          <a:xfrm>
            <a:off x="6821271" y="3356205"/>
            <a:ext cx="2598821" cy="2400347"/>
          </a:xfrm>
          <a:prstGeom prst="ellipse">
            <a:avLst/>
          </a:prstGeom>
          <a:solidFill>
            <a:srgbClr val="C7E6A4"/>
          </a:solid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b="1" dirty="0">
                <a:solidFill>
                  <a:sysClr val="windowText" lastClr="000000"/>
                </a:solidFill>
                <a:latin typeface="+mj-ea"/>
                <a:ea typeface="+mj-ea"/>
              </a:rPr>
              <a:t>LSH</a:t>
            </a:r>
            <a:r>
              <a:rPr lang="ja-JP" altLang="en-US" b="1" dirty="0">
                <a:solidFill>
                  <a:sysClr val="windowText" lastClr="000000"/>
                </a:solidFill>
                <a:latin typeface="+mj-ea"/>
                <a:ea typeface="+mj-ea"/>
              </a:rPr>
              <a:t>を用いて</a:t>
            </a:r>
            <a:endParaRPr lang="en-US" altLang="ja-JP" b="1" dirty="0">
              <a:solidFill>
                <a:sysClr val="windowText" lastClr="000000"/>
              </a:solidFill>
              <a:latin typeface="+mj-ea"/>
              <a:ea typeface="+mj-ea"/>
            </a:endParaRPr>
          </a:p>
          <a:p>
            <a:pPr algn="ctr"/>
            <a:r>
              <a:rPr lang="ja-JP" altLang="en-US" b="1" dirty="0">
                <a:solidFill>
                  <a:sysClr val="windowText" lastClr="000000"/>
                </a:solidFill>
                <a:latin typeface="+mj-ea"/>
                <a:ea typeface="+mj-ea"/>
              </a:rPr>
              <a:t>求めたベクトルペア</a:t>
            </a:r>
          </a:p>
        </p:txBody>
      </p:sp>
      <p:sp>
        <p:nvSpPr>
          <p:cNvPr id="6" name="テキスト ボックス 5"/>
          <p:cNvSpPr txBox="1"/>
          <p:nvPr/>
        </p:nvSpPr>
        <p:spPr>
          <a:xfrm>
            <a:off x="4475424" y="5430895"/>
            <a:ext cx="2339102" cy="646331"/>
          </a:xfrm>
          <a:prstGeom prst="rect">
            <a:avLst/>
          </a:prstGeom>
          <a:noFill/>
        </p:spPr>
        <p:txBody>
          <a:bodyPr wrap="none" rtlCol="0">
            <a:spAutoFit/>
          </a:bodyPr>
          <a:lstStyle/>
          <a:p>
            <a:r>
              <a:rPr lang="ja-JP" altLang="en-US" dirty="0"/>
              <a:t>類似度が閾値以上の</a:t>
            </a:r>
            <a:br>
              <a:rPr lang="en-US" altLang="ja-JP" dirty="0"/>
            </a:br>
            <a:r>
              <a:rPr lang="ja-JP" altLang="en-US" dirty="0"/>
              <a:t>すべてのベクトルペア</a:t>
            </a:r>
            <a:endParaRPr lang="ja-JP" altLang="en-US" b="1" dirty="0">
              <a:solidFill>
                <a:schemeClr val="accent2"/>
              </a:solidFill>
            </a:endParaRPr>
          </a:p>
        </p:txBody>
      </p:sp>
      <p:sp>
        <p:nvSpPr>
          <p:cNvPr id="7" name="テキスト ボックス 6"/>
          <p:cNvSpPr txBox="1"/>
          <p:nvPr/>
        </p:nvSpPr>
        <p:spPr>
          <a:xfrm>
            <a:off x="7320621" y="5754060"/>
            <a:ext cx="1600118" cy="338554"/>
          </a:xfrm>
          <a:prstGeom prst="rect">
            <a:avLst/>
          </a:prstGeom>
          <a:noFill/>
        </p:spPr>
        <p:txBody>
          <a:bodyPr wrap="none" rtlCol="0">
            <a:spAutoFit/>
          </a:bodyPr>
          <a:lstStyle/>
          <a:p>
            <a:r>
              <a:rPr lang="ja-JP" altLang="en-US" sz="1600" b="1" dirty="0"/>
              <a:t>検出漏れのペア</a:t>
            </a:r>
          </a:p>
        </p:txBody>
      </p:sp>
      <p:sp>
        <p:nvSpPr>
          <p:cNvPr id="158" name="スライド番号プレースホルダー 157">
            <a:extLst>
              <a:ext uri="{FF2B5EF4-FFF2-40B4-BE49-F238E27FC236}">
                <a16:creationId xmlns:a16="http://schemas.microsoft.com/office/drawing/2014/main" id="{A1095C07-BBA5-6CCE-E55A-6BCA6A7C0C23}"/>
              </a:ext>
            </a:extLst>
          </p:cNvPr>
          <p:cNvSpPr>
            <a:spLocks noGrp="1"/>
          </p:cNvSpPr>
          <p:nvPr>
            <p:ph type="sldNum" sz="quarter" idx="12"/>
          </p:nvPr>
        </p:nvSpPr>
        <p:spPr/>
        <p:txBody>
          <a:bodyPr/>
          <a:lstStyle/>
          <a:p>
            <a:fld id="{DDF0A04B-3F96-455C-AC58-511E5C06C175}" type="slidenum">
              <a:rPr lang="ja-JP" altLang="en-US" smtClean="0"/>
              <a:pPr/>
              <a:t>122</a:t>
            </a:fld>
            <a:endParaRPr lang="ja-JP" altLang="en-US" dirty="0"/>
          </a:p>
        </p:txBody>
      </p:sp>
    </p:spTree>
    <p:extLst>
      <p:ext uri="{BB962C8B-B14F-4D97-AF65-F5344CB8AC3E}">
        <p14:creationId xmlns:p14="http://schemas.microsoft.com/office/powerpoint/2010/main" val="31154818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研究目標</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14:m>
                  <m:oMath xmlns:m="http://schemas.openxmlformats.org/officeDocument/2006/math">
                    <m:r>
                      <a:rPr lang="en-US" altLang="ja-JP" b="0" i="1" smtClean="0">
                        <a:latin typeface="Cambria Math" panose="02040503050406030204" pitchFamily="18" charset="0"/>
                      </a:rPr>
                      <m:t>𝑅</m:t>
                    </m:r>
                  </m:oMath>
                </a14:m>
                <a:r>
                  <a:rPr lang="ja-JP" altLang="en-US" dirty="0"/>
                  <a:t> 類似探索</a:t>
                </a:r>
                <a:endParaRPr lang="en-US" altLang="ja-JP" dirty="0"/>
              </a:p>
              <a:p>
                <a:pPr lvl="1"/>
                <a:r>
                  <a:rPr lang="ja-JP" altLang="en-US" dirty="0"/>
                  <a:t>再現率が目標再現率 </a:t>
                </a:r>
                <a14:m>
                  <m:oMath xmlns:m="http://schemas.openxmlformats.org/officeDocument/2006/math">
                    <m:r>
                      <a:rPr lang="en-US" altLang="ja-JP" i="1">
                        <a:latin typeface="Cambria Math" panose="02040503050406030204" pitchFamily="18" charset="0"/>
                      </a:rPr>
                      <m:t>𝑅</m:t>
                    </m:r>
                  </m:oMath>
                </a14:m>
                <a:r>
                  <a:rPr lang="ja-JP" altLang="en-US" dirty="0"/>
                  <a:t> 以上</a:t>
                </a:r>
                <a:endParaRPr lang="en-US" altLang="ja-JP" dirty="0"/>
              </a:p>
              <a:p>
                <a:pPr lvl="1"/>
                <a:r>
                  <a:rPr lang="ja-JP" altLang="en-US" dirty="0"/>
                  <a:t>可能な限り短い計算時間</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18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404924" y="4324485"/>
                <a:ext cx="53710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本手法は </a:t>
                </a:r>
                <a14:m>
                  <m:oMath xmlns:m="http://schemas.openxmlformats.org/officeDocument/2006/math">
                    <m:r>
                      <a:rPr lang="en-US" altLang="ja-JP" sz="2400" i="1">
                        <a:latin typeface="Cambria Math" panose="02040503050406030204" pitchFamily="18" charset="0"/>
                      </a:rPr>
                      <m:t>𝑅</m:t>
                    </m:r>
                  </m:oMath>
                </a14:m>
                <a:r>
                  <a:rPr lang="ja-JP" altLang="en-US" sz="2400" dirty="0"/>
                  <a:t> 類似探索を行うための</a:t>
                </a:r>
                <a:endParaRPr lang="en-US" altLang="ja-JP" sz="2400" dirty="0"/>
              </a:p>
              <a:p>
                <a:r>
                  <a:rPr lang="en-US" altLang="ja-JP" sz="2400" dirty="0"/>
                  <a:t>LSH</a:t>
                </a:r>
                <a:r>
                  <a:rPr lang="ja-JP" altLang="en-US" sz="2400" dirty="0"/>
                  <a:t>に与えるパラメータ決定手法である</a:t>
                </a:r>
                <a:endParaRPr lang="en-US" altLang="ja-JP"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404924" y="4324485"/>
                <a:ext cx="5371040" cy="1200329"/>
              </a:xfrm>
              <a:prstGeom prst="rect">
                <a:avLst/>
              </a:prstGeom>
              <a:blipFill>
                <a:blip r:embed="rId3"/>
                <a:stretch>
                  <a:fillRect l="-1697" t="-5000" b="-9500"/>
                </a:stretch>
              </a:blipFill>
            </p:spPr>
            <p:txBody>
              <a:bodyPr/>
              <a:lstStyle/>
              <a:p>
                <a:r>
                  <a:rPr lang="ja-JP" altLang="en-US">
                    <a:noFill/>
                  </a:rPr>
                  <a:t> </a:t>
                </a:r>
              </a:p>
            </p:txBody>
          </p:sp>
        </mc:Fallback>
      </mc:AlternateContent>
      <p:sp>
        <p:nvSpPr>
          <p:cNvPr id="155" name="スライド番号プレースホルダー 154">
            <a:extLst>
              <a:ext uri="{FF2B5EF4-FFF2-40B4-BE49-F238E27FC236}">
                <a16:creationId xmlns:a16="http://schemas.microsoft.com/office/drawing/2014/main" id="{CB08F349-B4D0-2ACC-247C-B1AFD9C98180}"/>
              </a:ext>
            </a:extLst>
          </p:cNvPr>
          <p:cNvSpPr>
            <a:spLocks noGrp="1"/>
          </p:cNvSpPr>
          <p:nvPr>
            <p:ph type="sldNum" sz="quarter" idx="12"/>
          </p:nvPr>
        </p:nvSpPr>
        <p:spPr/>
        <p:txBody>
          <a:bodyPr/>
          <a:lstStyle/>
          <a:p>
            <a:fld id="{DDF0A04B-3F96-455C-AC58-511E5C06C175}" type="slidenum">
              <a:rPr lang="ja-JP" altLang="en-US" smtClean="0"/>
              <a:pPr/>
              <a:t>123</a:t>
            </a:fld>
            <a:endParaRPr lang="ja-JP" altLang="en-US" dirty="0"/>
          </a:p>
        </p:txBody>
      </p:sp>
    </p:spTree>
    <p:extLst>
      <p:ext uri="{BB962C8B-B14F-4D97-AF65-F5344CB8AC3E}">
        <p14:creationId xmlns:p14="http://schemas.microsoft.com/office/powerpoint/2010/main" val="17208739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表 13"/>
          <p:cNvGraphicFramePr>
            <a:graphicFrameLocks noGrp="1"/>
          </p:cNvGraphicFramePr>
          <p:nvPr/>
        </p:nvGraphicFramePr>
        <p:xfrm>
          <a:off x="2628872" y="4965295"/>
          <a:ext cx="6407159" cy="673642"/>
        </p:xfrm>
        <a:graphic>
          <a:graphicData uri="http://schemas.openxmlformats.org/drawingml/2006/table">
            <a:tbl>
              <a:tblPr firstRow="1" bandRow="1">
                <a:tableStyleId>{5940675A-B579-460E-94D1-54222C63F5DA}</a:tableStyleId>
              </a:tblPr>
              <a:tblGrid>
                <a:gridCol w="1394083">
                  <a:extLst>
                    <a:ext uri="{9D8B030D-6E8A-4147-A177-3AD203B41FA5}">
                      <a16:colId xmlns:a16="http://schemas.microsoft.com/office/drawing/2014/main" val="20000"/>
                    </a:ext>
                  </a:extLst>
                </a:gridCol>
                <a:gridCol w="1253269">
                  <a:extLst>
                    <a:ext uri="{9D8B030D-6E8A-4147-A177-3AD203B41FA5}">
                      <a16:colId xmlns:a16="http://schemas.microsoft.com/office/drawing/2014/main" val="20001"/>
                    </a:ext>
                  </a:extLst>
                </a:gridCol>
                <a:gridCol w="1253269">
                  <a:extLst>
                    <a:ext uri="{9D8B030D-6E8A-4147-A177-3AD203B41FA5}">
                      <a16:colId xmlns:a16="http://schemas.microsoft.com/office/drawing/2014/main" val="20002"/>
                    </a:ext>
                  </a:extLst>
                </a:gridCol>
                <a:gridCol w="1253269">
                  <a:extLst>
                    <a:ext uri="{9D8B030D-6E8A-4147-A177-3AD203B41FA5}">
                      <a16:colId xmlns:a16="http://schemas.microsoft.com/office/drawing/2014/main" val="20003"/>
                    </a:ext>
                  </a:extLst>
                </a:gridCol>
                <a:gridCol w="1253269">
                  <a:extLst>
                    <a:ext uri="{9D8B030D-6E8A-4147-A177-3AD203B41FA5}">
                      <a16:colId xmlns:a16="http://schemas.microsoft.com/office/drawing/2014/main" val="20004"/>
                    </a:ext>
                  </a:extLst>
                </a:gridCol>
              </a:tblGrid>
              <a:tr h="383343">
                <a:tc>
                  <a:txBody>
                    <a:bodyPr/>
                    <a:lstStyle/>
                    <a:p>
                      <a:endParaRPr kumimoji="1" lang="en-US" altLang="ja-JP" sz="1900" dirty="0"/>
                    </a:p>
                    <a:p>
                      <a:endParaRPr kumimoji="1" lang="ja-JP" altLang="en-US" sz="1900" dirty="0"/>
                    </a:p>
                  </a:txBody>
                  <a:tcPr marL="94523" marR="94523" marT="47261" marB="47261">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タイトル 1"/>
          <p:cNvSpPr>
            <a:spLocks noGrp="1"/>
          </p:cNvSpPr>
          <p:nvPr>
            <p:ph type="title"/>
          </p:nvPr>
        </p:nvSpPr>
        <p:spPr/>
        <p:txBody>
          <a:bodyPr/>
          <a:lstStyle/>
          <a:p>
            <a:r>
              <a:rPr kumimoji="1" lang="en-US" altLang="ja-JP" dirty="0"/>
              <a:t>FALCONN[3]</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dirty="0"/>
                  <a:t>ブロッククローン検出法が用いる</a:t>
                </a:r>
                <a:r>
                  <a:rPr kumimoji="1" lang="en-US" altLang="ja-JP" dirty="0"/>
                  <a:t>LSH</a:t>
                </a:r>
                <a:r>
                  <a:rPr kumimoji="1" lang="ja-JP" altLang="en-US" dirty="0"/>
                  <a:t>ライブラリ</a:t>
                </a:r>
                <a:endParaRPr kumimoji="1" lang="en-US" altLang="ja-JP" dirty="0"/>
              </a:p>
              <a:p>
                <a:pPr lvl="1"/>
                <a:r>
                  <a:rPr kumimoji="1" lang="ja-JP" altLang="en-US" dirty="0"/>
                  <a:t>理論的かつ実用的</a:t>
                </a:r>
                <a:endParaRPr kumimoji="1" lang="en-US" altLang="ja-JP" dirty="0"/>
              </a:p>
              <a:p>
                <a:r>
                  <a:rPr lang="ja-JP" altLang="en-US" dirty="0"/>
                  <a:t>時間計算量や衝突確率に影響を与えるパラメータ</a:t>
                </a:r>
                <a:endParaRPr lang="en-US" altLang="ja-JP" dirty="0"/>
              </a:p>
              <a:p>
                <a:pPr lvl="1"/>
                <a:r>
                  <a:rPr kumimoji="1" lang="ja-JP" altLang="en-US" b="0" dirty="0"/>
                  <a:t>区画の分割数</a:t>
                </a:r>
                <a:r>
                  <a:rPr kumimoji="1" lang="en-US" altLang="ja-JP" b="0" dirty="0"/>
                  <a:t> </a:t>
                </a:r>
                <a14:m>
                  <m:oMath xmlns:m="http://schemas.openxmlformats.org/officeDocument/2006/math">
                    <m:r>
                      <a:rPr kumimoji="1" lang="en-US" altLang="ja-JP" b="0" i="1" smtClean="0">
                        <a:latin typeface="Cambria Math" panose="02040503050406030204" pitchFamily="18" charset="0"/>
                      </a:rPr>
                      <m:t>𝑇</m:t>
                    </m:r>
                  </m:oMath>
                </a14:m>
                <a:endParaRPr kumimoji="1" lang="en-US" altLang="ja-JP" b="0" i="1" dirty="0">
                  <a:latin typeface="Cambria Math" panose="02040503050406030204" pitchFamily="18" charset="0"/>
                </a:endParaRPr>
              </a:p>
              <a:p>
                <a:pPr lvl="1"/>
                <a:r>
                  <a:rPr kumimoji="1" lang="ja-JP" altLang="en-US" b="0" dirty="0"/>
                  <a:t>ハッシュテーブル数</a:t>
                </a:r>
                <a:r>
                  <a:rPr kumimoji="1" lang="en-US" altLang="ja-JP" b="0" dirty="0"/>
                  <a:t> </a:t>
                </a:r>
                <a14:m>
                  <m:oMath xmlns:m="http://schemas.openxmlformats.org/officeDocument/2006/math">
                    <m:r>
                      <a:rPr kumimoji="1" lang="en-US" altLang="ja-JP" b="0" i="1" smtClean="0">
                        <a:latin typeface="Cambria Math" panose="02040503050406030204" pitchFamily="18" charset="0"/>
                      </a:rPr>
                      <m:t>𝐿</m:t>
                    </m:r>
                  </m:oMath>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333" t="-1887"/>
                </a:stretch>
              </a:blipFill>
            </p:spPr>
            <p:txBody>
              <a:bodyPr/>
              <a:lstStyle/>
              <a:p>
                <a:r>
                  <a:rPr lang="ja-JP" altLang="en-US">
                    <a:noFill/>
                  </a:rPr>
                  <a:t> </a:t>
                </a:r>
              </a:p>
            </p:txBody>
          </p:sp>
        </mc:Fallback>
      </mc:AlternateContent>
      <p:sp>
        <p:nvSpPr>
          <p:cNvPr id="6" name="テキスト ボックス 5"/>
          <p:cNvSpPr txBox="1"/>
          <p:nvPr/>
        </p:nvSpPr>
        <p:spPr>
          <a:xfrm>
            <a:off x="3631277" y="6002002"/>
            <a:ext cx="6101350" cy="430887"/>
          </a:xfrm>
          <a:prstGeom prst="rect">
            <a:avLst/>
          </a:prstGeom>
          <a:solidFill>
            <a:srgbClr val="FFFF99"/>
          </a:solidFill>
          <a:ln>
            <a:solidFill>
              <a:schemeClr val="tx1"/>
            </a:solidFill>
          </a:ln>
        </p:spPr>
        <p:txBody>
          <a:bodyPr wrap="none" rtlCol="0">
            <a:spAutoFit/>
          </a:bodyPr>
          <a:lstStyle/>
          <a:p>
            <a:r>
              <a:rPr lang="en-US" altLang="ja-JP" sz="1100" dirty="0"/>
              <a:t>[3]Andoni et al, Practical and Optimal LSH for Angular Distance, In NIPS'15.</a:t>
            </a:r>
          </a:p>
          <a:p>
            <a:r>
              <a:rPr lang="en-US" altLang="ja-JP" sz="1100" dirty="0"/>
              <a:t>    http://www.mit.edu/~andoni/LSH/</a:t>
            </a:r>
            <a:endParaRPr lang="ja-JP" altLang="en-US" sz="1100" dirty="0"/>
          </a:p>
        </p:txBody>
      </p:sp>
      <p:graphicFrame>
        <p:nvGraphicFramePr>
          <p:cNvPr id="7" name="表 6"/>
          <p:cNvGraphicFramePr>
            <a:graphicFrameLocks noGrp="1"/>
          </p:cNvGraphicFramePr>
          <p:nvPr/>
        </p:nvGraphicFramePr>
        <p:xfrm>
          <a:off x="1981200" y="4962622"/>
          <a:ext cx="7660428" cy="673642"/>
        </p:xfrm>
        <a:graphic>
          <a:graphicData uri="http://schemas.openxmlformats.org/drawingml/2006/table">
            <a:tbl>
              <a:tblPr firstRow="1" bandRow="1">
                <a:tableStyleId>{5940675A-B579-460E-94D1-54222C63F5DA}</a:tableStyleId>
              </a:tblPr>
              <a:tblGrid>
                <a:gridCol w="1394083">
                  <a:extLst>
                    <a:ext uri="{9D8B030D-6E8A-4147-A177-3AD203B41FA5}">
                      <a16:colId xmlns:a16="http://schemas.microsoft.com/office/drawing/2014/main" val="20000"/>
                    </a:ext>
                  </a:extLst>
                </a:gridCol>
                <a:gridCol w="1253269">
                  <a:extLst>
                    <a:ext uri="{9D8B030D-6E8A-4147-A177-3AD203B41FA5}">
                      <a16:colId xmlns:a16="http://schemas.microsoft.com/office/drawing/2014/main" val="20001"/>
                    </a:ext>
                  </a:extLst>
                </a:gridCol>
                <a:gridCol w="1253269">
                  <a:extLst>
                    <a:ext uri="{9D8B030D-6E8A-4147-A177-3AD203B41FA5}">
                      <a16:colId xmlns:a16="http://schemas.microsoft.com/office/drawing/2014/main" val="20002"/>
                    </a:ext>
                  </a:extLst>
                </a:gridCol>
                <a:gridCol w="1253269">
                  <a:extLst>
                    <a:ext uri="{9D8B030D-6E8A-4147-A177-3AD203B41FA5}">
                      <a16:colId xmlns:a16="http://schemas.microsoft.com/office/drawing/2014/main" val="20003"/>
                    </a:ext>
                  </a:extLst>
                </a:gridCol>
                <a:gridCol w="1253269">
                  <a:extLst>
                    <a:ext uri="{9D8B030D-6E8A-4147-A177-3AD203B41FA5}">
                      <a16:colId xmlns:a16="http://schemas.microsoft.com/office/drawing/2014/main" val="20004"/>
                    </a:ext>
                  </a:extLst>
                </a:gridCol>
                <a:gridCol w="1253269">
                  <a:extLst>
                    <a:ext uri="{9D8B030D-6E8A-4147-A177-3AD203B41FA5}">
                      <a16:colId xmlns:a16="http://schemas.microsoft.com/office/drawing/2014/main" val="20005"/>
                    </a:ext>
                  </a:extLst>
                </a:gridCol>
              </a:tblGrid>
              <a:tr h="383343">
                <a:tc>
                  <a:txBody>
                    <a:bodyPr/>
                    <a:lstStyle/>
                    <a:p>
                      <a:r>
                        <a:rPr kumimoji="1" lang="en-US" altLang="ja-JP" sz="1900" dirty="0"/>
                        <a:t>Hash Table</a:t>
                      </a:r>
                      <a:endParaRPr kumimoji="1" lang="ja-JP" altLang="en-US" sz="1900" dirty="0"/>
                    </a:p>
                  </a:txBody>
                  <a:tcPr marL="94523" marR="94523" marT="47261" marB="47261">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900" dirty="0"/>
                    </a:p>
                  </a:txBody>
                  <a:tcPr marL="94523" marR="94523" marT="47261" marB="472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円/楕円 6"/>
          <p:cNvSpPr/>
          <p:nvPr/>
        </p:nvSpPr>
        <p:spPr>
          <a:xfrm>
            <a:off x="3322559" y="4322827"/>
            <a:ext cx="1472140" cy="6389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t>Point A</a:t>
            </a:r>
            <a:endParaRPr lang="ja-JP" altLang="en-US" sz="1600" dirty="0"/>
          </a:p>
        </p:txBody>
      </p:sp>
      <p:sp>
        <p:nvSpPr>
          <p:cNvPr id="9" name="円/楕円 9"/>
          <p:cNvSpPr/>
          <p:nvPr/>
        </p:nvSpPr>
        <p:spPr>
          <a:xfrm>
            <a:off x="5549664" y="4322827"/>
            <a:ext cx="1547535" cy="6389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t>Point A’</a:t>
            </a:r>
            <a:endParaRPr lang="ja-JP" altLang="en-US" sz="1600" dirty="0"/>
          </a:p>
        </p:txBody>
      </p:sp>
      <p:sp>
        <p:nvSpPr>
          <p:cNvPr id="10" name="円/楕円 10"/>
          <p:cNvSpPr/>
          <p:nvPr/>
        </p:nvSpPr>
        <p:spPr>
          <a:xfrm>
            <a:off x="8358347" y="4314000"/>
            <a:ext cx="1467174" cy="63895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1600" dirty="0"/>
              <a:t>Point B</a:t>
            </a:r>
            <a:endParaRPr lang="ja-JP" altLang="en-US" sz="1600" dirty="0"/>
          </a:p>
        </p:txBody>
      </p:sp>
      <p:sp>
        <p:nvSpPr>
          <p:cNvPr id="11" name="曲折矢印 10"/>
          <p:cNvSpPr/>
          <p:nvPr/>
        </p:nvSpPr>
        <p:spPr>
          <a:xfrm rot="5400000">
            <a:off x="4700439" y="4536730"/>
            <a:ext cx="543905" cy="531584"/>
          </a:xfrm>
          <a:prstGeom prst="bentArrow">
            <a:avLst>
              <a:gd name="adj1" fmla="val 16060"/>
              <a:gd name="adj2" fmla="val 25000"/>
              <a:gd name="adj3" fmla="val 3096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600">
              <a:solidFill>
                <a:schemeClr val="tx1"/>
              </a:solidFill>
            </a:endParaRPr>
          </a:p>
        </p:txBody>
      </p:sp>
      <p:sp>
        <p:nvSpPr>
          <p:cNvPr id="12" name="曲折矢印 11"/>
          <p:cNvSpPr/>
          <p:nvPr/>
        </p:nvSpPr>
        <p:spPr>
          <a:xfrm rot="16200000" flipH="1">
            <a:off x="5312818" y="4536730"/>
            <a:ext cx="543905" cy="531584"/>
          </a:xfrm>
          <a:prstGeom prst="bentArrow">
            <a:avLst>
              <a:gd name="adj1" fmla="val 16060"/>
              <a:gd name="adj2" fmla="val 25000"/>
              <a:gd name="adj3" fmla="val 3096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600">
              <a:solidFill>
                <a:schemeClr val="tx1"/>
              </a:solidFill>
            </a:endParaRPr>
          </a:p>
        </p:txBody>
      </p:sp>
      <p:sp>
        <p:nvSpPr>
          <p:cNvPr id="13" name="曲折矢印 12"/>
          <p:cNvSpPr/>
          <p:nvPr/>
        </p:nvSpPr>
        <p:spPr>
          <a:xfrm rot="16200000" flipH="1">
            <a:off x="8103289" y="4527903"/>
            <a:ext cx="543907" cy="531586"/>
          </a:xfrm>
          <a:prstGeom prst="bentArrow">
            <a:avLst>
              <a:gd name="adj1" fmla="val 16060"/>
              <a:gd name="adj2" fmla="val 25000"/>
              <a:gd name="adj3" fmla="val 30960"/>
              <a:gd name="adj4" fmla="val 437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600">
              <a:solidFill>
                <a:schemeClr val="tx1"/>
              </a:solidFill>
            </a:endParaRPr>
          </a:p>
        </p:txBody>
      </p:sp>
      <p:sp>
        <p:nvSpPr>
          <p:cNvPr id="163" name="スライド番号プレースホルダー 162">
            <a:extLst>
              <a:ext uri="{FF2B5EF4-FFF2-40B4-BE49-F238E27FC236}">
                <a16:creationId xmlns:a16="http://schemas.microsoft.com/office/drawing/2014/main" id="{C9C208CE-BD55-1D01-22AE-664644562D10}"/>
              </a:ext>
            </a:extLst>
          </p:cNvPr>
          <p:cNvSpPr>
            <a:spLocks noGrp="1"/>
          </p:cNvSpPr>
          <p:nvPr>
            <p:ph type="sldNum" sz="quarter" idx="12"/>
          </p:nvPr>
        </p:nvSpPr>
        <p:spPr/>
        <p:txBody>
          <a:bodyPr/>
          <a:lstStyle/>
          <a:p>
            <a:fld id="{DDF0A04B-3F96-455C-AC58-511E5C06C175}" type="slidenum">
              <a:rPr lang="ja-JP" altLang="en-US" smtClean="0"/>
              <a:pPr/>
              <a:t>124</a:t>
            </a:fld>
            <a:endParaRPr lang="ja-JP" altLang="en-US" dirty="0"/>
          </a:p>
        </p:txBody>
      </p:sp>
    </p:spTree>
    <p:extLst>
      <p:ext uri="{BB962C8B-B14F-4D97-AF65-F5344CB8AC3E}">
        <p14:creationId xmlns:p14="http://schemas.microsoft.com/office/powerpoint/2010/main" val="11554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LSH</a:t>
            </a:r>
            <a:r>
              <a:rPr lang="ja-JP" altLang="en-US" dirty="0"/>
              <a:t>の</a:t>
            </a:r>
            <a:r>
              <a:rPr kumimoji="1" lang="ja-JP" altLang="en-US" dirty="0"/>
              <a:t>パラメータの解析</a:t>
            </a:r>
            <a:r>
              <a:rPr kumimoji="1" lang="en-US" altLang="ja-JP" dirty="0"/>
              <a:t>(1/2)</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400" dirty="0"/>
                  <a:t>分割数</a:t>
                </a:r>
                <a:r>
                  <a:rPr lang="en-US" altLang="ja-JP" sz="2400" dirty="0"/>
                  <a:t> </a:t>
                </a:r>
                <a14:m>
                  <m:oMath xmlns:m="http://schemas.openxmlformats.org/officeDocument/2006/math">
                    <m:r>
                      <a:rPr lang="en-US" altLang="ja-JP" sz="2400" i="1">
                        <a:latin typeface="Cambria Math" panose="02040503050406030204" pitchFamily="18" charset="0"/>
                      </a:rPr>
                      <m:t>𝑇</m:t>
                    </m:r>
                    <m:r>
                      <a:rPr lang="en-US" altLang="ja-JP" sz="2400" i="1">
                        <a:latin typeface="Cambria Math" panose="02040503050406030204" pitchFamily="18" charset="0"/>
                      </a:rPr>
                      <m:t> (1≤</m:t>
                    </m:r>
                    <m:r>
                      <a:rPr lang="en-US" altLang="ja-JP" sz="2400" i="1">
                        <a:latin typeface="Cambria Math" panose="02040503050406030204" pitchFamily="18" charset="0"/>
                      </a:rPr>
                      <m:t>𝑇</m:t>
                    </m:r>
                    <m:r>
                      <a:rPr lang="en-US" altLang="ja-JP" sz="2400" i="1">
                        <a:latin typeface="Cambria Math" panose="02040503050406030204" pitchFamily="18" charset="0"/>
                      </a:rPr>
                      <m:t>≤1024)</m:t>
                    </m:r>
                  </m:oMath>
                </a14:m>
                <a:r>
                  <a:rPr lang="en-US" altLang="ja-JP" sz="2400" dirty="0"/>
                  <a:t> </a:t>
                </a:r>
              </a:p>
              <a:p>
                <a:pPr lvl="1"/>
                <a:r>
                  <a:rPr lang="en-US" altLang="ja-JP" sz="2000" dirty="0"/>
                  <a:t>LSH</a:t>
                </a:r>
                <a:r>
                  <a:rPr lang="ja-JP" altLang="en-US" sz="2000" dirty="0"/>
                  <a:t>の時間計算量 </a:t>
                </a:r>
                <a14:m>
                  <m:oMath xmlns:m="http://schemas.openxmlformats.org/officeDocument/2006/math">
                    <m:r>
                      <a:rPr lang="en-US" altLang="ja-JP" sz="2000" i="1">
                        <a:latin typeface="Cambria Math" panose="02040503050406030204" pitchFamily="18" charset="0"/>
                      </a:rPr>
                      <m:t>𝑂</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𝐿𝑑</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𝑛</m:t>
                            </m:r>
                          </m:e>
                          <m:sup>
                            <m:r>
                              <a:rPr lang="ja-JP" altLang="en-US" sz="2000" i="1">
                                <a:latin typeface="Cambria Math" panose="02040503050406030204" pitchFamily="18" charset="0"/>
                              </a:rPr>
                              <m:t>𝜌</m:t>
                            </m:r>
                          </m:sup>
                        </m:sSup>
                      </m:e>
                    </m:d>
                  </m:oMath>
                </a14:m>
                <a:r>
                  <a:rPr lang="en-US" altLang="ja-JP" sz="2000" dirty="0"/>
                  <a:t> </a:t>
                </a:r>
                <a:r>
                  <a:rPr lang="ja-JP" altLang="en-US" sz="2000" dirty="0"/>
                  <a:t>の </a:t>
                </a:r>
                <a14:m>
                  <m:oMath xmlns:m="http://schemas.openxmlformats.org/officeDocument/2006/math">
                    <m:r>
                      <a:rPr lang="ja-JP" altLang="en-US" sz="2000" i="1">
                        <a:latin typeface="Cambria Math" panose="02040503050406030204" pitchFamily="18" charset="0"/>
                      </a:rPr>
                      <m:t>𝜌</m:t>
                    </m:r>
                  </m:oMath>
                </a14:m>
                <a:r>
                  <a:rPr lang="ja-JP" altLang="en-US" sz="2000" dirty="0"/>
                  <a:t> と衝突確率に影響を与える</a:t>
                </a:r>
                <a:endParaRPr lang="en-US" altLang="ja-JP" sz="2000" dirty="0"/>
              </a:p>
              <a:p>
                <a:r>
                  <a:rPr lang="ja-JP" altLang="en-US" sz="2400" dirty="0">
                    <a:latin typeface="Cambria Math" panose="02040503050406030204" pitchFamily="18" charset="0"/>
                  </a:rPr>
                  <a:t>解析</a:t>
                </a:r>
                <a:endParaRPr lang="en-US" altLang="ja-JP" sz="2400" dirty="0">
                  <a:latin typeface="Cambria Math" panose="02040503050406030204" pitchFamily="18" charset="0"/>
                </a:endParaRPr>
              </a:p>
              <a:p>
                <a:pPr lvl="1"/>
                <a14:m>
                  <m:oMath xmlns:m="http://schemas.openxmlformats.org/officeDocument/2006/math">
                    <m:r>
                      <a:rPr lang="en-US" altLang="ja-JP" sz="2000" i="1">
                        <a:latin typeface="Cambria Math" panose="02040503050406030204" pitchFamily="18" charset="0"/>
                      </a:rPr>
                      <m:t>𝑇</m:t>
                    </m:r>
                  </m:oMath>
                </a14:m>
                <a:r>
                  <a:rPr lang="en-US" altLang="ja-JP" sz="2000" dirty="0"/>
                  <a:t> </a:t>
                </a:r>
                <a:r>
                  <a:rPr lang="ja-JP" altLang="en-US" sz="2000" dirty="0"/>
                  <a:t>を増加させると </a:t>
                </a:r>
                <a14:m>
                  <m:oMath xmlns:m="http://schemas.openxmlformats.org/officeDocument/2006/math">
                    <m:r>
                      <a:rPr lang="ja-JP" altLang="en-US" sz="2000" i="1">
                        <a:latin typeface="Cambria Math" panose="02040503050406030204" pitchFamily="18" charset="0"/>
                      </a:rPr>
                      <m:t>𝜌</m:t>
                    </m:r>
                  </m:oMath>
                </a14:m>
                <a:r>
                  <a:rPr lang="ja-JP" altLang="en-US" sz="2000" dirty="0"/>
                  <a:t> は減少する</a:t>
                </a:r>
                <a:endParaRPr lang="en-US" altLang="ja-JP" sz="2000" dirty="0"/>
              </a:p>
              <a:p>
                <a:pPr lvl="1"/>
                <a14:m>
                  <m:oMath xmlns:m="http://schemas.openxmlformats.org/officeDocument/2006/math">
                    <m:r>
                      <a:rPr lang="en-US" altLang="ja-JP" sz="2000" i="1">
                        <a:latin typeface="Cambria Math" panose="02040503050406030204" pitchFamily="18" charset="0"/>
                      </a:rPr>
                      <m:t>𝑇</m:t>
                    </m:r>
                  </m:oMath>
                </a14:m>
                <a:r>
                  <a:rPr lang="en-US" altLang="ja-JP" sz="2000" dirty="0"/>
                  <a:t> </a:t>
                </a:r>
                <a:r>
                  <a:rPr lang="ja-JP" altLang="en-US" sz="2000" dirty="0"/>
                  <a:t>を増加させると衝突確率は減少する</a:t>
                </a: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111" t="-1482"/>
                </a:stretch>
              </a:blipFill>
            </p:spPr>
            <p:txBody>
              <a:bodyPr/>
              <a:lstStyle/>
              <a:p>
                <a:r>
                  <a:rPr lang="ja-JP" altLang="en-US">
                    <a:noFill/>
                  </a:rPr>
                  <a:t> </a:t>
                </a:r>
              </a:p>
            </p:txBody>
          </p:sp>
        </mc:Fallback>
      </mc:AlternateContent>
      <p:graphicFrame>
        <p:nvGraphicFramePr>
          <p:cNvPr id="7" name="グラフ 6"/>
          <p:cNvGraphicFramePr>
            <a:graphicFrameLocks/>
          </p:cNvGraphicFramePr>
          <p:nvPr/>
        </p:nvGraphicFramePr>
        <p:xfrm>
          <a:off x="2184401" y="4005495"/>
          <a:ext cx="3250329" cy="2250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nvGraphicFramePr>
        <p:xfrm>
          <a:off x="6929395" y="4005496"/>
          <a:ext cx="3129006" cy="2250842"/>
        </p:xfrm>
        <a:graphic>
          <a:graphicData uri="http://schemas.openxmlformats.org/drawingml/2006/chart">
            <c:chart xmlns:c="http://schemas.openxmlformats.org/drawingml/2006/chart" xmlns:r="http://schemas.openxmlformats.org/officeDocument/2006/relationships" r:id="rId4"/>
          </a:graphicData>
        </a:graphic>
      </p:graphicFrame>
      <p:sp>
        <p:nvSpPr>
          <p:cNvPr id="156" name="スライド番号プレースホルダー 155">
            <a:extLst>
              <a:ext uri="{FF2B5EF4-FFF2-40B4-BE49-F238E27FC236}">
                <a16:creationId xmlns:a16="http://schemas.microsoft.com/office/drawing/2014/main" id="{29360FA0-0A12-3CC6-0CF0-BA25BE160896}"/>
              </a:ext>
            </a:extLst>
          </p:cNvPr>
          <p:cNvSpPr>
            <a:spLocks noGrp="1"/>
          </p:cNvSpPr>
          <p:nvPr>
            <p:ph type="sldNum" sz="quarter" idx="12"/>
          </p:nvPr>
        </p:nvSpPr>
        <p:spPr/>
        <p:txBody>
          <a:bodyPr/>
          <a:lstStyle/>
          <a:p>
            <a:fld id="{DDF0A04B-3F96-455C-AC58-511E5C06C175}" type="slidenum">
              <a:rPr lang="ja-JP" altLang="en-US" smtClean="0"/>
              <a:pPr/>
              <a:t>125</a:t>
            </a:fld>
            <a:endParaRPr lang="ja-JP" altLang="en-US" dirty="0"/>
          </a:p>
        </p:txBody>
      </p:sp>
    </p:spTree>
    <p:extLst>
      <p:ext uri="{BB962C8B-B14F-4D97-AF65-F5344CB8AC3E}">
        <p14:creationId xmlns:p14="http://schemas.microsoft.com/office/powerpoint/2010/main" val="41057451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LSH</a:t>
            </a:r>
            <a:r>
              <a:rPr lang="ja-JP" altLang="en-US" dirty="0"/>
              <a:t>のパラメータの解析</a:t>
            </a:r>
            <a:r>
              <a:rPr lang="en-US" altLang="ja-JP" dirty="0"/>
              <a:t>(2/2)</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400" dirty="0"/>
                  <a:t>ハッシュテーブル数</a:t>
                </a:r>
                <a:r>
                  <a:rPr lang="en-US" altLang="ja-JP" sz="2400" dirty="0"/>
                  <a:t> </a:t>
                </a:r>
                <a14:m>
                  <m:oMath xmlns:m="http://schemas.openxmlformats.org/officeDocument/2006/math">
                    <m:r>
                      <a:rPr lang="en-US" altLang="ja-JP" sz="2400" i="1">
                        <a:latin typeface="Cambria Math" panose="02040503050406030204" pitchFamily="18" charset="0"/>
                      </a:rPr>
                      <m:t>𝐿</m:t>
                    </m:r>
                  </m:oMath>
                </a14:m>
                <a:endParaRPr lang="en-US" altLang="ja-JP" sz="2400" dirty="0"/>
              </a:p>
              <a:p>
                <a:pPr lvl="1"/>
                <a:r>
                  <a:rPr lang="en-US" altLang="ja-JP" sz="2000" dirty="0"/>
                  <a:t>LSH</a:t>
                </a:r>
                <a:r>
                  <a:rPr lang="ja-JP" altLang="en-US" sz="2000" dirty="0"/>
                  <a:t>の時間計算量 </a:t>
                </a:r>
                <a14:m>
                  <m:oMath xmlns:m="http://schemas.openxmlformats.org/officeDocument/2006/math">
                    <m:r>
                      <a:rPr lang="en-US" altLang="ja-JP" sz="2000" i="1">
                        <a:latin typeface="Cambria Math" panose="02040503050406030204" pitchFamily="18" charset="0"/>
                      </a:rPr>
                      <m:t>𝑂</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𝐿𝑑</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𝑛</m:t>
                            </m:r>
                          </m:e>
                          <m:sup>
                            <m:r>
                              <a:rPr lang="ja-JP" altLang="en-US" sz="2000" i="1">
                                <a:latin typeface="Cambria Math" panose="02040503050406030204" pitchFamily="18" charset="0"/>
                              </a:rPr>
                              <m:t>𝜌</m:t>
                            </m:r>
                          </m:sup>
                        </m:sSup>
                      </m:e>
                    </m:d>
                  </m:oMath>
                </a14:m>
                <a:r>
                  <a:rPr lang="en-US" altLang="ja-JP" sz="2000" dirty="0"/>
                  <a:t> </a:t>
                </a:r>
                <a:r>
                  <a:rPr lang="ja-JP" altLang="en-US" sz="2000" dirty="0"/>
                  <a:t>と衝突確率に影響を与える</a:t>
                </a:r>
                <a:endParaRPr lang="en-US" altLang="ja-JP" sz="2000" dirty="0"/>
              </a:p>
              <a:p>
                <a:r>
                  <a:rPr lang="ja-JP" altLang="en-US" sz="2400" dirty="0"/>
                  <a:t>解析</a:t>
                </a:r>
                <a:endParaRPr lang="en-US" altLang="ja-JP" sz="2400" dirty="0">
                  <a:latin typeface="Cambria Math" panose="02040503050406030204" pitchFamily="18" charset="0"/>
                </a:endParaRPr>
              </a:p>
              <a:p>
                <a:pPr lvl="1"/>
                <a:r>
                  <a:rPr lang="en-US" altLang="ja-JP" sz="2000" dirty="0"/>
                  <a:t> </a:t>
                </a:r>
                <a14:m>
                  <m:oMath xmlns:m="http://schemas.openxmlformats.org/officeDocument/2006/math">
                    <m:r>
                      <a:rPr lang="en-US" altLang="ja-JP" sz="2000" i="1">
                        <a:latin typeface="Cambria Math" panose="02040503050406030204" pitchFamily="18" charset="0"/>
                      </a:rPr>
                      <m:t>𝐿</m:t>
                    </m:r>
                  </m:oMath>
                </a14:m>
                <a:r>
                  <a:rPr lang="en-US" altLang="ja-JP" sz="2000" dirty="0"/>
                  <a:t> </a:t>
                </a:r>
                <a:r>
                  <a:rPr lang="ja-JP" altLang="en-US" sz="2000" dirty="0"/>
                  <a:t>を増加させると計算時間が線形に増加</a:t>
                </a:r>
                <a:endParaRPr lang="en-US" altLang="ja-JP" sz="2000" dirty="0"/>
              </a:p>
              <a:p>
                <a:pPr lvl="1"/>
                <a:r>
                  <a:rPr lang="en-US" altLang="ja-JP" sz="2000" dirty="0"/>
                  <a:t> </a:t>
                </a:r>
                <a14:m>
                  <m:oMath xmlns:m="http://schemas.openxmlformats.org/officeDocument/2006/math">
                    <m:r>
                      <a:rPr lang="en-US" altLang="ja-JP" sz="2000" i="1">
                        <a:latin typeface="Cambria Math" panose="02040503050406030204" pitchFamily="18" charset="0"/>
                      </a:rPr>
                      <m:t>𝐿</m:t>
                    </m:r>
                  </m:oMath>
                </a14:m>
                <a:r>
                  <a:rPr lang="en-US" altLang="ja-JP" sz="2000" dirty="0"/>
                  <a:t> </a:t>
                </a:r>
                <a:r>
                  <a:rPr lang="ja-JP" altLang="en-US" sz="2000" dirty="0"/>
                  <a:t>を増加させると衝突確率は増加する</a:t>
                </a: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963" t="-1482"/>
                </a:stretch>
              </a:blipFill>
            </p:spPr>
            <p:txBody>
              <a:bodyPr/>
              <a:lstStyle/>
              <a:p>
                <a:r>
                  <a:rPr lang="ja-JP" altLang="en-US">
                    <a:noFill/>
                  </a:rPr>
                  <a:t> </a:t>
                </a:r>
              </a:p>
            </p:txBody>
          </p:sp>
        </mc:Fallback>
      </mc:AlternateContent>
      <p:graphicFrame>
        <p:nvGraphicFramePr>
          <p:cNvPr id="6" name="グラフ 5"/>
          <p:cNvGraphicFramePr>
            <a:graphicFrameLocks/>
          </p:cNvGraphicFramePr>
          <p:nvPr/>
        </p:nvGraphicFramePr>
        <p:xfrm>
          <a:off x="4452131" y="3917283"/>
          <a:ext cx="3276627" cy="2443830"/>
        </p:xfrm>
        <a:graphic>
          <a:graphicData uri="http://schemas.openxmlformats.org/drawingml/2006/chart">
            <c:chart xmlns:c="http://schemas.openxmlformats.org/drawingml/2006/chart" xmlns:r="http://schemas.openxmlformats.org/officeDocument/2006/relationships" r:id="rId3"/>
          </a:graphicData>
        </a:graphic>
      </p:graphicFrame>
      <p:sp>
        <p:nvSpPr>
          <p:cNvPr id="155" name="スライド番号プレースホルダー 154">
            <a:extLst>
              <a:ext uri="{FF2B5EF4-FFF2-40B4-BE49-F238E27FC236}">
                <a16:creationId xmlns:a16="http://schemas.microsoft.com/office/drawing/2014/main" id="{9F8B1761-C8FA-0EFC-8AAE-2EAF9DE600D8}"/>
              </a:ext>
            </a:extLst>
          </p:cNvPr>
          <p:cNvSpPr>
            <a:spLocks noGrp="1"/>
          </p:cNvSpPr>
          <p:nvPr>
            <p:ph type="sldNum" sz="quarter" idx="12"/>
          </p:nvPr>
        </p:nvSpPr>
        <p:spPr/>
        <p:txBody>
          <a:bodyPr/>
          <a:lstStyle/>
          <a:p>
            <a:fld id="{DDF0A04B-3F96-455C-AC58-511E5C06C175}" type="slidenum">
              <a:rPr lang="ja-JP" altLang="en-US" smtClean="0"/>
              <a:pPr/>
              <a:t>126</a:t>
            </a:fld>
            <a:endParaRPr lang="ja-JP" altLang="en-US" dirty="0"/>
          </a:p>
        </p:txBody>
      </p:sp>
    </p:spTree>
    <p:extLst>
      <p:ext uri="{BB962C8B-B14F-4D97-AF65-F5344CB8AC3E}">
        <p14:creationId xmlns:p14="http://schemas.microsoft.com/office/powerpoint/2010/main" val="27339892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604" y="47349"/>
            <a:ext cx="9755504" cy="733059"/>
          </a:xfrm>
        </p:spPr>
        <p:txBody>
          <a:bodyPr>
            <a:normAutofit/>
          </a:bodyPr>
          <a:lstStyle/>
          <a:p>
            <a:r>
              <a:rPr kumimoji="1" lang="ja-JP" altLang="en-US" dirty="0"/>
              <a:t>コードクローン変更管理の必要性</a:t>
            </a:r>
          </a:p>
        </p:txBody>
      </p:sp>
      <p:grpSp>
        <p:nvGrpSpPr>
          <p:cNvPr id="5" name="グループ化 4"/>
          <p:cNvGrpSpPr/>
          <p:nvPr/>
        </p:nvGrpSpPr>
        <p:grpSpPr>
          <a:xfrm>
            <a:off x="-40404" y="2759841"/>
            <a:ext cx="5930303" cy="3336656"/>
            <a:chOff x="179512" y="2276872"/>
            <a:chExt cx="7685971" cy="4298376"/>
          </a:xfrm>
        </p:grpSpPr>
        <p:sp>
          <p:nvSpPr>
            <p:cNvPr id="6" name="メモ 5"/>
            <p:cNvSpPr/>
            <p:nvPr/>
          </p:nvSpPr>
          <p:spPr bwMode="auto">
            <a:xfrm rot="10800000" flipH="1">
              <a:off x="5201187" y="3051820"/>
              <a:ext cx="2664296" cy="3024336"/>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sp>
          <p:nvSpPr>
            <p:cNvPr id="7" name="メモ 6"/>
            <p:cNvSpPr/>
            <p:nvPr/>
          </p:nvSpPr>
          <p:spPr bwMode="auto">
            <a:xfrm rot="10800000" flipH="1">
              <a:off x="1486508" y="3051820"/>
              <a:ext cx="2664296" cy="3024336"/>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cxnSp>
          <p:nvCxnSpPr>
            <p:cNvPr id="8" name="直線矢印コネクタ 7"/>
            <p:cNvCxnSpPr/>
            <p:nvPr/>
          </p:nvCxnSpPr>
          <p:spPr bwMode="auto">
            <a:xfrm>
              <a:off x="3682752" y="3843908"/>
              <a:ext cx="2048184" cy="18002"/>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直線矢印コネクタ 8"/>
            <p:cNvCxnSpPr/>
            <p:nvPr/>
          </p:nvCxnSpPr>
          <p:spPr bwMode="auto">
            <a:xfrm>
              <a:off x="3754760" y="4635996"/>
              <a:ext cx="1976176" cy="18002"/>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正方形/長方形 9"/>
            <p:cNvSpPr/>
            <p:nvPr/>
          </p:nvSpPr>
          <p:spPr>
            <a:xfrm>
              <a:off x="4042791" y="3555877"/>
              <a:ext cx="1336192" cy="50405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修正</a:t>
              </a:r>
            </a:p>
          </p:txBody>
        </p:sp>
        <p:sp>
          <p:nvSpPr>
            <p:cNvPr id="11" name="正方形/長方形 10"/>
            <p:cNvSpPr/>
            <p:nvPr/>
          </p:nvSpPr>
          <p:spPr>
            <a:xfrm>
              <a:off x="5482952" y="6132073"/>
              <a:ext cx="2213992" cy="443175"/>
            </a:xfrm>
            <a:prstGeom prst="rect">
              <a:avLst/>
            </a:prstGeom>
          </p:spPr>
          <p:txBody>
            <a:bodyPr wrap="square">
              <a:spAutoFit/>
            </a:bodyPr>
            <a:lstStyle/>
            <a:p>
              <a:pPr marL="514350" indent="-514350"/>
              <a:r>
                <a:rPr lang="ja-JP" altLang="en-US" dirty="0"/>
                <a:t>最新バージョン</a:t>
              </a:r>
              <a:endParaRPr lang="en-US" altLang="ja-JP" dirty="0"/>
            </a:p>
          </p:txBody>
        </p:sp>
        <p:sp>
          <p:nvSpPr>
            <p:cNvPr id="12" name="正方形/長方形 11"/>
            <p:cNvSpPr/>
            <p:nvPr/>
          </p:nvSpPr>
          <p:spPr>
            <a:xfrm>
              <a:off x="1954559" y="6132073"/>
              <a:ext cx="1944216" cy="443175"/>
            </a:xfrm>
            <a:prstGeom prst="rect">
              <a:avLst/>
            </a:prstGeom>
          </p:spPr>
          <p:txBody>
            <a:bodyPr wrap="square">
              <a:spAutoFit/>
            </a:bodyPr>
            <a:lstStyle/>
            <a:p>
              <a:pPr marL="514350" indent="-514350" algn="ctr"/>
              <a:r>
                <a:rPr lang="ja-JP" altLang="en-US" dirty="0"/>
                <a:t>旧バージョン</a:t>
              </a:r>
              <a:endParaRPr lang="en-US" altLang="ja-JP" dirty="0"/>
            </a:p>
          </p:txBody>
        </p:sp>
        <p:cxnSp>
          <p:nvCxnSpPr>
            <p:cNvPr id="13" name="直線矢印コネクタ 12"/>
            <p:cNvCxnSpPr/>
            <p:nvPr/>
          </p:nvCxnSpPr>
          <p:spPr bwMode="auto">
            <a:xfrm>
              <a:off x="3682752" y="5428084"/>
              <a:ext cx="2048184" cy="18002"/>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Freeform 13"/>
            <p:cNvSpPr>
              <a:spLocks/>
            </p:cNvSpPr>
            <p:nvPr/>
          </p:nvSpPr>
          <p:spPr bwMode="auto">
            <a:xfrm>
              <a:off x="2134580" y="4347964"/>
              <a:ext cx="1440160" cy="432048"/>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15" name="Freeform 13"/>
            <p:cNvSpPr>
              <a:spLocks/>
            </p:cNvSpPr>
            <p:nvPr/>
          </p:nvSpPr>
          <p:spPr bwMode="auto">
            <a:xfrm>
              <a:off x="2206588" y="5212060"/>
              <a:ext cx="1296144" cy="432048"/>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16" name="Freeform 13"/>
            <p:cNvSpPr>
              <a:spLocks/>
            </p:cNvSpPr>
            <p:nvPr/>
          </p:nvSpPr>
          <p:spPr bwMode="auto">
            <a:xfrm>
              <a:off x="5915000" y="4419972"/>
              <a:ext cx="1512168" cy="432048"/>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17" name="Freeform 13"/>
            <p:cNvSpPr>
              <a:spLocks/>
            </p:cNvSpPr>
            <p:nvPr/>
          </p:nvSpPr>
          <p:spPr bwMode="auto">
            <a:xfrm>
              <a:off x="5868144" y="3429000"/>
              <a:ext cx="1404156" cy="505897"/>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2">
                <a:lumMod val="7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18" name="Freeform 13"/>
            <p:cNvSpPr>
              <a:spLocks/>
            </p:cNvSpPr>
            <p:nvPr/>
          </p:nvSpPr>
          <p:spPr bwMode="auto">
            <a:xfrm>
              <a:off x="5915000" y="5284068"/>
              <a:ext cx="1440160" cy="432048"/>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19" name="Freeform 13"/>
            <p:cNvSpPr>
              <a:spLocks/>
            </p:cNvSpPr>
            <p:nvPr/>
          </p:nvSpPr>
          <p:spPr bwMode="auto">
            <a:xfrm>
              <a:off x="2161281" y="3418471"/>
              <a:ext cx="1440160" cy="432048"/>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5">
                <a:lumMod val="90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cxnSp>
          <p:nvCxnSpPr>
            <p:cNvPr id="20" name="曲線コネクタ 19"/>
            <p:cNvCxnSpPr>
              <a:stCxn id="24" idx="1"/>
              <a:endCxn id="23" idx="1"/>
            </p:cNvCxnSpPr>
            <p:nvPr/>
          </p:nvCxnSpPr>
          <p:spPr bwMode="auto">
            <a:xfrm rot="10800000">
              <a:off x="2062572" y="3735896"/>
              <a:ext cx="12700" cy="1656184"/>
            </a:xfrm>
            <a:prstGeom prst="curvedConnector3">
              <a:avLst>
                <a:gd name="adj1" fmla="val 5552112"/>
              </a:avLst>
            </a:prstGeom>
            <a:solidFill>
              <a:schemeClr val="accent2"/>
            </a:solidFill>
            <a:ln w="508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直線矢印コネクタ 20"/>
            <p:cNvCxnSpPr/>
            <p:nvPr/>
          </p:nvCxnSpPr>
          <p:spPr bwMode="auto">
            <a:xfrm>
              <a:off x="2854660" y="3915916"/>
              <a:ext cx="0" cy="432048"/>
            </a:xfrm>
            <a:prstGeom prst="straightConnector1">
              <a:avLst/>
            </a:prstGeom>
            <a:solidFill>
              <a:schemeClr val="accent2"/>
            </a:solidFill>
            <a:ln w="476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直線矢印コネクタ 21"/>
            <p:cNvCxnSpPr/>
            <p:nvPr/>
          </p:nvCxnSpPr>
          <p:spPr bwMode="auto">
            <a:xfrm>
              <a:off x="2854660" y="4780012"/>
              <a:ext cx="0" cy="432048"/>
            </a:xfrm>
            <a:prstGeom prst="straightConnector1">
              <a:avLst/>
            </a:prstGeom>
            <a:solidFill>
              <a:schemeClr val="accent2"/>
            </a:solidFill>
            <a:ln w="476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正方形/長方形 22"/>
            <p:cNvSpPr/>
            <p:nvPr/>
          </p:nvSpPr>
          <p:spPr bwMode="auto">
            <a:xfrm>
              <a:off x="2062572" y="3411860"/>
              <a:ext cx="1728192" cy="6480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sp>
          <p:nvSpPr>
            <p:cNvPr id="24" name="正方形/長方形 23"/>
            <p:cNvSpPr/>
            <p:nvPr/>
          </p:nvSpPr>
          <p:spPr bwMode="auto">
            <a:xfrm>
              <a:off x="2062572" y="5068044"/>
              <a:ext cx="1728192" cy="6480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sp>
          <p:nvSpPr>
            <p:cNvPr id="25" name="正方形/長方形 24"/>
            <p:cNvSpPr/>
            <p:nvPr/>
          </p:nvSpPr>
          <p:spPr bwMode="auto">
            <a:xfrm>
              <a:off x="5770984" y="5212060"/>
              <a:ext cx="1728192" cy="6480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cxnSp>
          <p:nvCxnSpPr>
            <p:cNvPr id="26" name="直線矢印コネクタ 25"/>
            <p:cNvCxnSpPr/>
            <p:nvPr/>
          </p:nvCxnSpPr>
          <p:spPr bwMode="auto">
            <a:xfrm>
              <a:off x="6491064" y="3987924"/>
              <a:ext cx="0" cy="432048"/>
            </a:xfrm>
            <a:prstGeom prst="straightConnector1">
              <a:avLst/>
            </a:prstGeom>
            <a:solidFill>
              <a:schemeClr val="accent2"/>
            </a:solidFill>
            <a:ln w="476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直線矢印コネクタ 26"/>
            <p:cNvCxnSpPr/>
            <p:nvPr/>
          </p:nvCxnSpPr>
          <p:spPr bwMode="auto">
            <a:xfrm>
              <a:off x="6491064" y="4852020"/>
              <a:ext cx="0" cy="432048"/>
            </a:xfrm>
            <a:prstGeom prst="straightConnector1">
              <a:avLst/>
            </a:prstGeom>
            <a:solidFill>
              <a:schemeClr val="accent2"/>
            </a:solidFill>
            <a:ln w="476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正方形/長方形 27"/>
            <p:cNvSpPr/>
            <p:nvPr/>
          </p:nvSpPr>
          <p:spPr bwMode="auto">
            <a:xfrm>
              <a:off x="5698976" y="3411860"/>
              <a:ext cx="1728192" cy="6480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sp>
          <p:nvSpPr>
            <p:cNvPr id="29" name="正方形/長方形 28"/>
            <p:cNvSpPr/>
            <p:nvPr/>
          </p:nvSpPr>
          <p:spPr bwMode="auto">
            <a:xfrm>
              <a:off x="2367372" y="3716660"/>
              <a:ext cx="1728192" cy="6480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cxnSp>
          <p:nvCxnSpPr>
            <p:cNvPr id="30" name="曲線コネクタ 29"/>
            <p:cNvCxnSpPr>
              <a:stCxn id="25" idx="3"/>
              <a:endCxn id="28" idx="3"/>
            </p:cNvCxnSpPr>
            <p:nvPr/>
          </p:nvCxnSpPr>
          <p:spPr bwMode="auto">
            <a:xfrm flipH="1" flipV="1">
              <a:off x="7427168" y="3735896"/>
              <a:ext cx="72008" cy="1800200"/>
            </a:xfrm>
            <a:prstGeom prst="curvedConnector3">
              <a:avLst>
                <a:gd name="adj1" fmla="val -1390585"/>
              </a:avLst>
            </a:prstGeom>
            <a:solidFill>
              <a:schemeClr val="accent2"/>
            </a:solidFill>
            <a:ln w="508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円/楕円 92"/>
            <p:cNvSpPr/>
            <p:nvPr/>
          </p:nvSpPr>
          <p:spPr bwMode="auto">
            <a:xfrm>
              <a:off x="5401816" y="4059932"/>
              <a:ext cx="2376264" cy="194421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cxnSp>
          <p:nvCxnSpPr>
            <p:cNvPr id="32" name="直線矢印コネクタ 31"/>
            <p:cNvCxnSpPr/>
            <p:nvPr/>
          </p:nvCxnSpPr>
          <p:spPr bwMode="auto">
            <a:xfrm>
              <a:off x="1054460" y="3555876"/>
              <a:ext cx="798421" cy="157238"/>
            </a:xfrm>
            <a:prstGeom prst="straightConnector1">
              <a:avLst/>
            </a:prstGeom>
            <a:solidFill>
              <a:schemeClr val="accent2"/>
            </a:solidFill>
            <a:ln w="9525"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直線矢印コネクタ 32"/>
            <p:cNvCxnSpPr/>
            <p:nvPr/>
          </p:nvCxnSpPr>
          <p:spPr bwMode="auto">
            <a:xfrm>
              <a:off x="1054460" y="3555876"/>
              <a:ext cx="1008111" cy="1026114"/>
            </a:xfrm>
            <a:prstGeom prst="straightConnector1">
              <a:avLst/>
            </a:prstGeom>
            <a:solidFill>
              <a:schemeClr val="accent2"/>
            </a:solidFill>
            <a:ln w="9525"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直線矢印コネクタ 33"/>
            <p:cNvCxnSpPr>
              <a:endCxn id="24" idx="1"/>
            </p:cNvCxnSpPr>
            <p:nvPr/>
          </p:nvCxnSpPr>
          <p:spPr bwMode="auto">
            <a:xfrm>
              <a:off x="1054460" y="3555876"/>
              <a:ext cx="1008112" cy="1836204"/>
            </a:xfrm>
            <a:prstGeom prst="straightConnector1">
              <a:avLst/>
            </a:prstGeom>
            <a:solidFill>
              <a:schemeClr val="accent2"/>
            </a:solidFill>
            <a:ln w="9525"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角丸四角形 34"/>
            <p:cNvSpPr/>
            <p:nvPr/>
          </p:nvSpPr>
          <p:spPr>
            <a:xfrm>
              <a:off x="179512" y="2837413"/>
              <a:ext cx="1224136" cy="7577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バグが</a:t>
              </a:r>
              <a:br>
                <a:rPr lang="en-US" altLang="ja-JP" sz="1600" b="1" dirty="0">
                  <a:solidFill>
                    <a:schemeClr val="tx1"/>
                  </a:solidFill>
                </a:rPr>
              </a:br>
              <a:r>
                <a:rPr lang="ja-JP" altLang="en-US" sz="1600" b="1" dirty="0">
                  <a:solidFill>
                    <a:schemeClr val="tx1"/>
                  </a:solidFill>
                </a:rPr>
                <a:t>存在</a:t>
              </a:r>
            </a:p>
          </p:txBody>
        </p:sp>
        <p:sp>
          <p:nvSpPr>
            <p:cNvPr id="36" name="Freeform 13"/>
            <p:cNvSpPr>
              <a:spLocks/>
            </p:cNvSpPr>
            <p:nvPr/>
          </p:nvSpPr>
          <p:spPr bwMode="auto">
            <a:xfrm>
              <a:off x="2161281" y="3411860"/>
              <a:ext cx="1440160" cy="467007"/>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37" name="Freeform 13"/>
            <p:cNvSpPr>
              <a:spLocks/>
            </p:cNvSpPr>
            <p:nvPr/>
          </p:nvSpPr>
          <p:spPr bwMode="auto">
            <a:xfrm>
              <a:off x="2161281" y="3400991"/>
              <a:ext cx="1440160" cy="467007"/>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2">
                <a:lumMod val="7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38" name="四角形吹き出し 37"/>
            <p:cNvSpPr/>
            <p:nvPr/>
          </p:nvSpPr>
          <p:spPr bwMode="auto">
            <a:xfrm>
              <a:off x="1558516" y="2276872"/>
              <a:ext cx="4470473" cy="560540"/>
            </a:xfrm>
            <a:prstGeom prst="wedgeRectCallout">
              <a:avLst>
                <a:gd name="adj1" fmla="val 50647"/>
                <a:gd name="adj2" fmla="val 287507"/>
              </a:avLst>
            </a:prstGeom>
            <a:solidFill>
              <a:srgbClr val="FFC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dirty="0"/>
                <a:t>他のコードクローンも修正が必要</a:t>
              </a:r>
              <a:endParaRPr kumimoji="0" lang="ja-JP" altLang="en-US" dirty="0">
                <a:latin typeface="Times New Roman" pitchFamily="18" charset="0"/>
                <a:ea typeface="ＭＳ Ｐゴシック" pitchFamily="50" charset="-128"/>
              </a:endParaRPr>
            </a:p>
          </p:txBody>
        </p:sp>
      </p:grpSp>
      <p:grpSp>
        <p:nvGrpSpPr>
          <p:cNvPr id="39" name="グループ化 38"/>
          <p:cNvGrpSpPr/>
          <p:nvPr/>
        </p:nvGrpSpPr>
        <p:grpSpPr>
          <a:xfrm>
            <a:off x="6662897" y="2524639"/>
            <a:ext cx="4816871" cy="3571858"/>
            <a:chOff x="968488" y="2132856"/>
            <a:chExt cx="6912768" cy="3916546"/>
          </a:xfrm>
        </p:grpSpPr>
        <p:sp>
          <p:nvSpPr>
            <p:cNvPr id="40" name="メモ 5"/>
            <p:cNvSpPr/>
            <p:nvPr/>
          </p:nvSpPr>
          <p:spPr bwMode="auto">
            <a:xfrm rot="10800000" flipH="1">
              <a:off x="5216960" y="3093598"/>
              <a:ext cx="2664296" cy="2448272"/>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sp>
          <p:nvSpPr>
            <p:cNvPr id="41" name="メモ 6"/>
            <p:cNvSpPr/>
            <p:nvPr/>
          </p:nvSpPr>
          <p:spPr bwMode="auto">
            <a:xfrm rot="10800000" flipH="1">
              <a:off x="968488" y="3165606"/>
              <a:ext cx="2664296" cy="2304256"/>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cxnSp>
          <p:nvCxnSpPr>
            <p:cNvPr id="42" name="直線矢印コネクタ 41"/>
            <p:cNvCxnSpPr/>
            <p:nvPr/>
          </p:nvCxnSpPr>
          <p:spPr bwMode="auto">
            <a:xfrm>
              <a:off x="3056720" y="3824642"/>
              <a:ext cx="2772308" cy="36004"/>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直線矢印コネクタ 42"/>
            <p:cNvCxnSpPr/>
            <p:nvPr/>
          </p:nvCxnSpPr>
          <p:spPr bwMode="auto">
            <a:xfrm>
              <a:off x="3056720" y="3824642"/>
              <a:ext cx="2736304" cy="997148"/>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正方形/長方形 43"/>
            <p:cNvSpPr/>
            <p:nvPr/>
          </p:nvSpPr>
          <p:spPr>
            <a:xfrm>
              <a:off x="5577000" y="5661248"/>
              <a:ext cx="2213992" cy="388154"/>
            </a:xfrm>
            <a:prstGeom prst="rect">
              <a:avLst/>
            </a:prstGeom>
          </p:spPr>
          <p:txBody>
            <a:bodyPr wrap="square">
              <a:spAutoFit/>
            </a:bodyPr>
            <a:lstStyle/>
            <a:p>
              <a:pPr marL="514350" indent="-514350"/>
              <a:r>
                <a:rPr lang="ja-JP" altLang="en-US" dirty="0"/>
                <a:t>最新バージョン</a:t>
              </a:r>
              <a:endParaRPr lang="en-US" altLang="ja-JP" dirty="0"/>
            </a:p>
          </p:txBody>
        </p:sp>
        <p:sp>
          <p:nvSpPr>
            <p:cNvPr id="45" name="正方形/長方形 44"/>
            <p:cNvSpPr/>
            <p:nvPr/>
          </p:nvSpPr>
          <p:spPr>
            <a:xfrm>
              <a:off x="1472543" y="5640519"/>
              <a:ext cx="1944216" cy="388154"/>
            </a:xfrm>
            <a:prstGeom prst="rect">
              <a:avLst/>
            </a:prstGeom>
          </p:spPr>
          <p:txBody>
            <a:bodyPr wrap="square">
              <a:spAutoFit/>
            </a:bodyPr>
            <a:lstStyle/>
            <a:p>
              <a:pPr marL="514350" indent="-514350"/>
              <a:r>
                <a:rPr lang="ja-JP" altLang="en-US" dirty="0"/>
                <a:t>旧バージョン</a:t>
              </a:r>
              <a:endParaRPr lang="en-US" altLang="ja-JP" dirty="0"/>
            </a:p>
          </p:txBody>
        </p:sp>
        <p:sp>
          <p:nvSpPr>
            <p:cNvPr id="46" name="Freeform 13"/>
            <p:cNvSpPr>
              <a:spLocks/>
            </p:cNvSpPr>
            <p:nvPr/>
          </p:nvSpPr>
          <p:spPr bwMode="auto">
            <a:xfrm>
              <a:off x="1544552" y="3597654"/>
              <a:ext cx="1440160"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1"/>
            </a:solidFill>
            <a:ln w="25400" cap="rnd">
              <a:solidFill>
                <a:srgbClr val="000000"/>
              </a:solidFill>
              <a:prstDash val="dash"/>
              <a:round/>
              <a:headEnd/>
              <a:tailEnd/>
            </a:ln>
          </p:spPr>
          <p:txBody>
            <a:bodyPr/>
            <a:lstStyle/>
            <a:p>
              <a:pPr algn="ctr"/>
              <a:r>
                <a:rPr lang="ja-JP" altLang="en-US" b="1" dirty="0">
                  <a:latin typeface="Arial" charset="0"/>
                  <a:ea typeface="MS UI Gothic" pitchFamily="50" charset="-128"/>
                </a:rPr>
                <a:t>コード片</a:t>
              </a:r>
              <a:endParaRPr lang="ja-JP" altLang="ja-JP" b="1" dirty="0">
                <a:latin typeface="Arial" charset="0"/>
                <a:ea typeface="MS UI Gothic" pitchFamily="50" charset="-128"/>
              </a:endParaRPr>
            </a:p>
          </p:txBody>
        </p:sp>
        <p:sp>
          <p:nvSpPr>
            <p:cNvPr id="47" name="Freeform 13"/>
            <p:cNvSpPr>
              <a:spLocks/>
            </p:cNvSpPr>
            <p:nvPr/>
          </p:nvSpPr>
          <p:spPr bwMode="auto">
            <a:xfrm>
              <a:off x="5793024" y="4677774"/>
              <a:ext cx="1440160"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sp>
          <p:nvSpPr>
            <p:cNvPr id="48" name="Freeform 13"/>
            <p:cNvSpPr>
              <a:spLocks/>
            </p:cNvSpPr>
            <p:nvPr/>
          </p:nvSpPr>
          <p:spPr bwMode="auto">
            <a:xfrm>
              <a:off x="5793024" y="3597654"/>
              <a:ext cx="1440160"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u="sng">
                <a:latin typeface="Arial" charset="0"/>
                <a:ea typeface="MS UI Gothic" pitchFamily="50" charset="-128"/>
              </a:endParaRPr>
            </a:p>
          </p:txBody>
        </p:sp>
        <p:cxnSp>
          <p:nvCxnSpPr>
            <p:cNvPr id="49" name="直線矢印コネクタ 48"/>
            <p:cNvCxnSpPr/>
            <p:nvPr/>
          </p:nvCxnSpPr>
          <p:spPr bwMode="auto">
            <a:xfrm flipV="1">
              <a:off x="6441096" y="4101711"/>
              <a:ext cx="0" cy="576063"/>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正方形/長方形 49"/>
            <p:cNvSpPr/>
            <p:nvPr/>
          </p:nvSpPr>
          <p:spPr>
            <a:xfrm>
              <a:off x="3704792" y="4052513"/>
              <a:ext cx="1710677" cy="48124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コピー</a:t>
              </a:r>
            </a:p>
          </p:txBody>
        </p:sp>
        <p:sp>
          <p:nvSpPr>
            <p:cNvPr id="51" name="円/楕円 42"/>
            <p:cNvSpPr/>
            <p:nvPr/>
          </p:nvSpPr>
          <p:spPr bwMode="auto">
            <a:xfrm>
              <a:off x="5360976" y="3237614"/>
              <a:ext cx="2232248" cy="22322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sp>
          <p:nvSpPr>
            <p:cNvPr id="52" name="四角形吹き出し 17"/>
            <p:cNvSpPr/>
            <p:nvPr/>
          </p:nvSpPr>
          <p:spPr bwMode="auto">
            <a:xfrm>
              <a:off x="1295690" y="2132856"/>
              <a:ext cx="5181410" cy="560540"/>
            </a:xfrm>
            <a:prstGeom prst="wedgeRectCallout">
              <a:avLst>
                <a:gd name="adj1" fmla="val 39076"/>
                <a:gd name="adj2" fmla="val 177396"/>
              </a:avLst>
            </a:prstGeom>
            <a:solidFill>
              <a:srgbClr val="FFC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ja-JP" altLang="en-US" dirty="0"/>
                <a:t>集約するか否かの判断が必要</a:t>
              </a:r>
              <a:endParaRPr lang="en-US" altLang="ja-JP" dirty="0"/>
            </a:p>
          </p:txBody>
        </p:sp>
      </p:grpSp>
      <p:sp>
        <p:nvSpPr>
          <p:cNvPr id="201" name="スライド番号プレースホルダー 200">
            <a:extLst>
              <a:ext uri="{FF2B5EF4-FFF2-40B4-BE49-F238E27FC236}">
                <a16:creationId xmlns:a16="http://schemas.microsoft.com/office/drawing/2014/main" id="{C6F5B204-16B9-F0C2-437C-D75EEF38A3AD}"/>
              </a:ext>
            </a:extLst>
          </p:cNvPr>
          <p:cNvSpPr>
            <a:spLocks noGrp="1"/>
          </p:cNvSpPr>
          <p:nvPr>
            <p:ph type="sldNum" sz="quarter" idx="12"/>
          </p:nvPr>
        </p:nvSpPr>
        <p:spPr/>
        <p:txBody>
          <a:bodyPr/>
          <a:lstStyle/>
          <a:p>
            <a:fld id="{DDF0A04B-3F96-455C-AC58-511E5C06C175}" type="slidenum">
              <a:rPr lang="ja-JP" altLang="en-US" smtClean="0"/>
              <a:pPr/>
              <a:t>127</a:t>
            </a:fld>
            <a:endParaRPr lang="ja-JP" altLang="en-US" dirty="0"/>
          </a:p>
        </p:txBody>
      </p:sp>
    </p:spTree>
    <p:extLst>
      <p:ext uri="{BB962C8B-B14F-4D97-AF65-F5344CB8AC3E}">
        <p14:creationId xmlns:p14="http://schemas.microsoft.com/office/powerpoint/2010/main" val="17217508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A8303-2573-8377-6060-25AF266EF51C}"/>
              </a:ext>
            </a:extLst>
          </p:cNvPr>
          <p:cNvSpPr>
            <a:spLocks noGrp="1"/>
          </p:cNvSpPr>
          <p:nvPr>
            <p:ph type="title"/>
          </p:nvPr>
        </p:nvSpPr>
        <p:spPr/>
        <p:txBody>
          <a:bodyPr/>
          <a:lstStyle/>
          <a:p>
            <a:r>
              <a:rPr kumimoji="1" lang="ja-JP" altLang="en-US" dirty="0"/>
              <a:t>従来システム</a:t>
            </a:r>
          </a:p>
        </p:txBody>
      </p:sp>
      <p:sp>
        <p:nvSpPr>
          <p:cNvPr id="3" name="コンテンツ プレースホルダー 2">
            <a:extLst>
              <a:ext uri="{FF2B5EF4-FFF2-40B4-BE49-F238E27FC236}">
                <a16:creationId xmlns:a16="http://schemas.microsoft.com/office/drawing/2014/main" id="{4C28DB70-92BB-1DF0-40C9-CE90D1C93BFB}"/>
              </a:ext>
            </a:extLst>
          </p:cNvPr>
          <p:cNvSpPr>
            <a:spLocks noGrp="1"/>
          </p:cNvSpPr>
          <p:nvPr>
            <p:ph idx="1"/>
          </p:nvPr>
        </p:nvSpPr>
        <p:spPr>
          <a:xfrm>
            <a:off x="165697" y="1092370"/>
            <a:ext cx="11882216" cy="1300301"/>
          </a:xfrm>
        </p:spPr>
        <p:txBody>
          <a:bodyPr/>
          <a:lstStyle/>
          <a:p>
            <a:r>
              <a:rPr kumimoji="1" lang="ja-JP" altLang="en-US" dirty="0"/>
              <a:t>コードクローン変更管理システム</a:t>
            </a:r>
            <a:r>
              <a:rPr kumimoji="1" lang="en-US" altLang="ja-JP" baseline="30000" dirty="0"/>
              <a:t>[5]</a:t>
            </a:r>
          </a:p>
          <a:p>
            <a:pPr lvl="1"/>
            <a:r>
              <a:rPr kumimoji="1" lang="ja-JP" altLang="en-US" dirty="0"/>
              <a:t>クローンセットのリファクタリングや一貫性のある修正を支援</a:t>
            </a:r>
          </a:p>
        </p:txBody>
      </p:sp>
      <p:sp>
        <p:nvSpPr>
          <p:cNvPr id="5" name="円柱 4">
            <a:extLst>
              <a:ext uri="{FF2B5EF4-FFF2-40B4-BE49-F238E27FC236}">
                <a16:creationId xmlns:a16="http://schemas.microsoft.com/office/drawing/2014/main" id="{53097C31-861D-175F-332F-E050D6E9C3F4}"/>
              </a:ext>
            </a:extLst>
          </p:cNvPr>
          <p:cNvSpPr/>
          <p:nvPr/>
        </p:nvSpPr>
        <p:spPr>
          <a:xfrm>
            <a:off x="2410256" y="2475326"/>
            <a:ext cx="1080000" cy="720000"/>
          </a:xfrm>
          <a:prstGeom prst="ca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 9">
            <a:extLst>
              <a:ext uri="{FF2B5EF4-FFF2-40B4-BE49-F238E27FC236}">
                <a16:creationId xmlns:a16="http://schemas.microsoft.com/office/drawing/2014/main" id="{B1F5C401-0965-EDB3-CCD7-C0D318E93C95}"/>
              </a:ext>
            </a:extLst>
          </p:cNvPr>
          <p:cNvSpPr/>
          <p:nvPr/>
        </p:nvSpPr>
        <p:spPr>
          <a:xfrm>
            <a:off x="1988112" y="3059006"/>
            <a:ext cx="1944000" cy="39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版管理システム</a:t>
            </a:r>
            <a:endParaRPr lang="en-US" altLang="ja-JP" dirty="0">
              <a:solidFill>
                <a:schemeClr val="tx1"/>
              </a:solidFill>
            </a:endParaRPr>
          </a:p>
        </p:txBody>
      </p:sp>
      <p:sp>
        <p:nvSpPr>
          <p:cNvPr id="7" name="右矢印 10">
            <a:extLst>
              <a:ext uri="{FF2B5EF4-FFF2-40B4-BE49-F238E27FC236}">
                <a16:creationId xmlns:a16="http://schemas.microsoft.com/office/drawing/2014/main" id="{4D5C78D0-1D32-39D5-58D9-2375575989ED}"/>
              </a:ext>
            </a:extLst>
          </p:cNvPr>
          <p:cNvSpPr/>
          <p:nvPr/>
        </p:nvSpPr>
        <p:spPr>
          <a:xfrm>
            <a:off x="4059787" y="2974633"/>
            <a:ext cx="1604461" cy="360041"/>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CDF996CE-EC74-5500-7028-060EA9594C10}"/>
              </a:ext>
            </a:extLst>
          </p:cNvPr>
          <p:cNvSpPr txBox="1"/>
          <p:nvPr/>
        </p:nvSpPr>
        <p:spPr>
          <a:xfrm>
            <a:off x="3311097" y="2392671"/>
            <a:ext cx="2520280" cy="707886"/>
          </a:xfrm>
          <a:prstGeom prst="rect">
            <a:avLst/>
          </a:prstGeom>
          <a:noFill/>
        </p:spPr>
        <p:txBody>
          <a:bodyPr wrap="square" rtlCol="0">
            <a:spAutoFit/>
          </a:bodyPr>
          <a:lstStyle/>
          <a:p>
            <a:pPr algn="ctr"/>
            <a:r>
              <a:rPr lang="ja-JP" altLang="en-US" sz="2000" dirty="0"/>
              <a:t>ソースコードの</a:t>
            </a:r>
            <a:endParaRPr lang="en-US" altLang="ja-JP" sz="2000" dirty="0"/>
          </a:p>
          <a:p>
            <a:pPr algn="ctr"/>
            <a:r>
              <a:rPr lang="ja-JP" altLang="en-US" sz="2000" dirty="0"/>
              <a:t>取得</a:t>
            </a:r>
          </a:p>
        </p:txBody>
      </p:sp>
      <p:sp>
        <p:nvSpPr>
          <p:cNvPr id="9" name="曲折矢印 12">
            <a:extLst>
              <a:ext uri="{FF2B5EF4-FFF2-40B4-BE49-F238E27FC236}">
                <a16:creationId xmlns:a16="http://schemas.microsoft.com/office/drawing/2014/main" id="{A5BD1A18-9D94-BB61-1330-AEEF5CAF053B}"/>
              </a:ext>
            </a:extLst>
          </p:cNvPr>
          <p:cNvSpPr/>
          <p:nvPr/>
        </p:nvSpPr>
        <p:spPr>
          <a:xfrm rot="5400000">
            <a:off x="7320910" y="2858265"/>
            <a:ext cx="1878381" cy="2279862"/>
          </a:xfrm>
          <a:prstGeom prst="bentArrow">
            <a:avLst>
              <a:gd name="adj1" fmla="val 9742"/>
              <a:gd name="adj2" fmla="val 10832"/>
              <a:gd name="adj3" fmla="val 14101"/>
              <a:gd name="adj4" fmla="val 4375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schemeClr val="tx1"/>
              </a:solidFill>
            </a:endParaRPr>
          </a:p>
        </p:txBody>
      </p:sp>
      <p:sp>
        <p:nvSpPr>
          <p:cNvPr id="11" name="四角形吹き出し 14">
            <a:extLst>
              <a:ext uri="{FF2B5EF4-FFF2-40B4-BE49-F238E27FC236}">
                <a16:creationId xmlns:a16="http://schemas.microsoft.com/office/drawing/2014/main" id="{828DB32A-6797-095C-FD60-32F61A439BB3}"/>
              </a:ext>
            </a:extLst>
          </p:cNvPr>
          <p:cNvSpPr/>
          <p:nvPr/>
        </p:nvSpPr>
        <p:spPr bwMode="auto">
          <a:xfrm>
            <a:off x="9768408" y="4136859"/>
            <a:ext cx="2342810" cy="720080"/>
          </a:xfrm>
          <a:prstGeom prst="wedgeRectCallout">
            <a:avLst>
              <a:gd name="adj1" fmla="val -39415"/>
              <a:gd name="adj2" fmla="val 82569"/>
            </a:avLst>
          </a:prstGeom>
          <a:solidFill>
            <a:srgbClr val="CAD3E8"/>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altLang="en-US" sz="2000" dirty="0"/>
              <a:t>コードクローンの</a:t>
            </a:r>
            <a:endParaRPr lang="en-US" altLang="ja-JP" sz="2000" dirty="0"/>
          </a:p>
          <a:p>
            <a:pPr algn="ctr"/>
            <a:r>
              <a:rPr lang="ja-JP" altLang="en-US" sz="2000" dirty="0"/>
              <a:t>変更を調査</a:t>
            </a:r>
          </a:p>
        </p:txBody>
      </p:sp>
      <p:sp>
        <p:nvSpPr>
          <p:cNvPr id="12" name="テキスト ボックス 11">
            <a:extLst>
              <a:ext uri="{FF2B5EF4-FFF2-40B4-BE49-F238E27FC236}">
                <a16:creationId xmlns:a16="http://schemas.microsoft.com/office/drawing/2014/main" id="{54A041E6-5528-E2D8-4816-5F12CC80578E}"/>
              </a:ext>
            </a:extLst>
          </p:cNvPr>
          <p:cNvSpPr txBox="1"/>
          <p:nvPr/>
        </p:nvSpPr>
        <p:spPr>
          <a:xfrm>
            <a:off x="7240057" y="3622319"/>
            <a:ext cx="2040086" cy="707886"/>
          </a:xfrm>
          <a:prstGeom prst="rect">
            <a:avLst/>
          </a:prstGeom>
          <a:noFill/>
        </p:spPr>
        <p:txBody>
          <a:bodyPr wrap="square" rtlCol="0">
            <a:spAutoFit/>
          </a:bodyPr>
          <a:lstStyle/>
          <a:p>
            <a:pPr algn="ctr"/>
            <a:r>
              <a:rPr lang="ja-JP" altLang="en-US" sz="2000" dirty="0"/>
              <a:t>コードクローン</a:t>
            </a:r>
            <a:endParaRPr lang="en-US" altLang="ja-JP" sz="2000" dirty="0"/>
          </a:p>
          <a:p>
            <a:pPr algn="ctr"/>
            <a:r>
              <a:rPr lang="ja-JP" altLang="en-US" sz="2000" dirty="0"/>
              <a:t>の検出</a:t>
            </a:r>
          </a:p>
        </p:txBody>
      </p:sp>
      <p:sp>
        <p:nvSpPr>
          <p:cNvPr id="13" name="角丸四角形 16">
            <a:extLst>
              <a:ext uri="{FF2B5EF4-FFF2-40B4-BE49-F238E27FC236}">
                <a16:creationId xmlns:a16="http://schemas.microsoft.com/office/drawing/2014/main" id="{90DAD321-C234-215E-156C-3B04D93A0AE2}"/>
              </a:ext>
            </a:extLst>
          </p:cNvPr>
          <p:cNvSpPr/>
          <p:nvPr/>
        </p:nvSpPr>
        <p:spPr>
          <a:xfrm>
            <a:off x="8034128" y="4937387"/>
            <a:ext cx="1998247" cy="98676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コードクローン</a:t>
            </a:r>
            <a:endParaRPr lang="en-US" altLang="ja-JP" sz="2000" dirty="0">
              <a:solidFill>
                <a:schemeClr val="tx1"/>
              </a:solidFill>
            </a:endParaRPr>
          </a:p>
          <a:p>
            <a:pPr algn="ctr"/>
            <a:r>
              <a:rPr lang="ja-JP" altLang="en-US" sz="2000" dirty="0">
                <a:solidFill>
                  <a:schemeClr val="tx1"/>
                </a:solidFill>
              </a:rPr>
              <a:t>変更管理</a:t>
            </a:r>
            <a:endParaRPr lang="en-US" altLang="ja-JP" sz="2000" dirty="0">
              <a:solidFill>
                <a:schemeClr val="tx1"/>
              </a:solidFill>
            </a:endParaRPr>
          </a:p>
          <a:p>
            <a:pPr algn="ctr"/>
            <a:r>
              <a:rPr lang="ja-JP" altLang="en-US" sz="2000" dirty="0">
                <a:solidFill>
                  <a:schemeClr val="tx1"/>
                </a:solidFill>
              </a:rPr>
              <a:t>システム</a:t>
            </a:r>
            <a:endParaRPr lang="en-US" altLang="ja-JP" sz="2000" dirty="0">
              <a:solidFill>
                <a:schemeClr val="tx1"/>
              </a:solidFill>
            </a:endParaRPr>
          </a:p>
        </p:txBody>
      </p:sp>
      <p:sp>
        <p:nvSpPr>
          <p:cNvPr id="14" name="角丸四角形 17">
            <a:extLst>
              <a:ext uri="{FF2B5EF4-FFF2-40B4-BE49-F238E27FC236}">
                <a16:creationId xmlns:a16="http://schemas.microsoft.com/office/drawing/2014/main" id="{B37F689C-346E-A5F0-2E05-09BD07DE2DC9}"/>
              </a:ext>
            </a:extLst>
          </p:cNvPr>
          <p:cNvSpPr/>
          <p:nvPr/>
        </p:nvSpPr>
        <p:spPr>
          <a:xfrm>
            <a:off x="5800632" y="2653382"/>
            <a:ext cx="1147003" cy="924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コード</a:t>
            </a:r>
            <a:endParaRPr lang="en-US" altLang="ja-JP" dirty="0">
              <a:solidFill>
                <a:schemeClr val="tx1"/>
              </a:solidFill>
            </a:endParaRPr>
          </a:p>
          <a:p>
            <a:pPr algn="ctr"/>
            <a:r>
              <a:rPr lang="ja-JP" altLang="en-US" dirty="0">
                <a:solidFill>
                  <a:schemeClr val="tx1"/>
                </a:solidFill>
              </a:rPr>
              <a:t>クローン</a:t>
            </a:r>
            <a:endParaRPr lang="en-US" altLang="ja-JP" dirty="0">
              <a:solidFill>
                <a:schemeClr val="tx1"/>
              </a:solidFill>
            </a:endParaRPr>
          </a:p>
          <a:p>
            <a:pPr algn="ctr"/>
            <a:r>
              <a:rPr lang="ja-JP" altLang="en-US" dirty="0">
                <a:solidFill>
                  <a:schemeClr val="tx1"/>
                </a:solidFill>
              </a:rPr>
              <a:t>検出器</a:t>
            </a:r>
            <a:endParaRPr lang="en-US" altLang="ja-JP" dirty="0">
              <a:solidFill>
                <a:schemeClr val="tx1"/>
              </a:solidFill>
            </a:endParaRPr>
          </a:p>
        </p:txBody>
      </p:sp>
      <p:pic>
        <p:nvPicPr>
          <p:cNvPr id="15" name="Picture 5" descr="C:\Program Files\Microsoft Office\MEDIA\CAGCAT10\j0292020.wmf">
            <a:extLst>
              <a:ext uri="{FF2B5EF4-FFF2-40B4-BE49-F238E27FC236}">
                <a16:creationId xmlns:a16="http://schemas.microsoft.com/office/drawing/2014/main" id="{BCE81DF8-3B22-4699-DE53-76E842CEB867}"/>
              </a:ext>
            </a:extLst>
          </p:cNvPr>
          <p:cNvPicPr>
            <a:picLocks noChangeAspect="1" noChangeArrowheads="1"/>
          </p:cNvPicPr>
          <p:nvPr/>
        </p:nvPicPr>
        <p:blipFill>
          <a:blip r:embed="rId2" cstate="print"/>
          <a:srcRect/>
          <a:stretch>
            <a:fillRect/>
          </a:stretch>
        </p:blipFill>
        <p:spPr bwMode="auto">
          <a:xfrm>
            <a:off x="2423592" y="4594192"/>
            <a:ext cx="1797694" cy="1512169"/>
          </a:xfrm>
          <a:prstGeom prst="rect">
            <a:avLst/>
          </a:prstGeom>
          <a:noFill/>
          <a:ln w="9525">
            <a:noFill/>
            <a:miter lim="800000"/>
            <a:headEnd/>
            <a:tailEnd/>
          </a:ln>
        </p:spPr>
      </p:pic>
      <p:sp>
        <p:nvSpPr>
          <p:cNvPr id="16" name="角丸四角形 19">
            <a:extLst>
              <a:ext uri="{FF2B5EF4-FFF2-40B4-BE49-F238E27FC236}">
                <a16:creationId xmlns:a16="http://schemas.microsoft.com/office/drawing/2014/main" id="{25DFAB7B-D9E3-E6E8-774B-B41A0F717F7F}"/>
              </a:ext>
            </a:extLst>
          </p:cNvPr>
          <p:cNvSpPr/>
          <p:nvPr/>
        </p:nvSpPr>
        <p:spPr>
          <a:xfrm>
            <a:off x="2703732" y="5935648"/>
            <a:ext cx="1356054" cy="4071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開発者</a:t>
            </a:r>
          </a:p>
        </p:txBody>
      </p:sp>
      <p:sp>
        <p:nvSpPr>
          <p:cNvPr id="17" name="テキスト ボックス 16">
            <a:extLst>
              <a:ext uri="{FF2B5EF4-FFF2-40B4-BE49-F238E27FC236}">
                <a16:creationId xmlns:a16="http://schemas.microsoft.com/office/drawing/2014/main" id="{0D64B9B6-E8DA-EC13-2B3A-9EEAA64F22A2}"/>
              </a:ext>
            </a:extLst>
          </p:cNvPr>
          <p:cNvSpPr txBox="1"/>
          <p:nvPr/>
        </p:nvSpPr>
        <p:spPr>
          <a:xfrm>
            <a:off x="4871864" y="5602303"/>
            <a:ext cx="2160240" cy="707886"/>
          </a:xfrm>
          <a:prstGeom prst="rect">
            <a:avLst/>
          </a:prstGeom>
          <a:noFill/>
        </p:spPr>
        <p:txBody>
          <a:bodyPr wrap="square" rtlCol="0">
            <a:spAutoFit/>
          </a:bodyPr>
          <a:lstStyle/>
          <a:p>
            <a:pPr algn="ctr"/>
            <a:r>
              <a:rPr lang="ja-JP" altLang="en-US" sz="2000" dirty="0"/>
              <a:t>コードクローンの変更情報の提示</a:t>
            </a:r>
          </a:p>
        </p:txBody>
      </p:sp>
      <p:sp>
        <p:nvSpPr>
          <p:cNvPr id="18" name="右矢印 21">
            <a:extLst>
              <a:ext uri="{FF2B5EF4-FFF2-40B4-BE49-F238E27FC236}">
                <a16:creationId xmlns:a16="http://schemas.microsoft.com/office/drawing/2014/main" id="{3BB0BAEE-4AC5-AAE8-443D-23A77A9D5CA1}"/>
              </a:ext>
            </a:extLst>
          </p:cNvPr>
          <p:cNvSpPr/>
          <p:nvPr/>
        </p:nvSpPr>
        <p:spPr>
          <a:xfrm rot="10800000">
            <a:off x="4542608" y="5250749"/>
            <a:ext cx="3162263" cy="360041"/>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9" name="四角形吹き出し 23">
            <a:extLst>
              <a:ext uri="{FF2B5EF4-FFF2-40B4-BE49-F238E27FC236}">
                <a16:creationId xmlns:a16="http://schemas.microsoft.com/office/drawing/2014/main" id="{C835D686-BC2C-296C-A6E2-56F6957DB860}"/>
              </a:ext>
            </a:extLst>
          </p:cNvPr>
          <p:cNvSpPr/>
          <p:nvPr/>
        </p:nvSpPr>
        <p:spPr bwMode="auto">
          <a:xfrm>
            <a:off x="1777570" y="3670533"/>
            <a:ext cx="2737305" cy="720080"/>
          </a:xfrm>
          <a:prstGeom prst="wedgeRectCallout">
            <a:avLst>
              <a:gd name="adj1" fmla="val 10777"/>
              <a:gd name="adj2" fmla="val 83861"/>
            </a:avLst>
          </a:prstGeom>
          <a:solidFill>
            <a:srgbClr val="CAD3E8"/>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ja-JP" altLang="en-US" sz="2000" dirty="0"/>
              <a:t>変更された</a:t>
            </a:r>
            <a:endParaRPr lang="en-US" altLang="ja-JP" sz="2000" dirty="0"/>
          </a:p>
          <a:p>
            <a:pPr algn="ctr"/>
            <a:r>
              <a:rPr lang="ja-JP" altLang="en-US" sz="2000" dirty="0"/>
              <a:t>コードクローンを把握</a:t>
            </a:r>
          </a:p>
        </p:txBody>
      </p:sp>
      <p:sp>
        <p:nvSpPr>
          <p:cNvPr id="20" name="テキスト ボックス 19">
            <a:extLst>
              <a:ext uri="{FF2B5EF4-FFF2-40B4-BE49-F238E27FC236}">
                <a16:creationId xmlns:a16="http://schemas.microsoft.com/office/drawing/2014/main" id="{335E0541-1E69-5F19-E9AC-F26D49F4554E}"/>
              </a:ext>
            </a:extLst>
          </p:cNvPr>
          <p:cNvSpPr txBox="1"/>
          <p:nvPr/>
        </p:nvSpPr>
        <p:spPr>
          <a:xfrm>
            <a:off x="2867672" y="6379204"/>
            <a:ext cx="6806944" cy="430887"/>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100" dirty="0">
                <a:solidFill>
                  <a:schemeClr val="tx1">
                    <a:lumMod val="75000"/>
                    <a:lumOff val="25000"/>
                  </a:schemeClr>
                </a:solidFill>
              </a:rPr>
              <a:t>[5]</a:t>
            </a:r>
            <a:r>
              <a:rPr lang="ja-JP" altLang="en-US" sz="1100" dirty="0">
                <a:solidFill>
                  <a:schemeClr val="tx1">
                    <a:lumMod val="75000"/>
                    <a:lumOff val="25000"/>
                  </a:schemeClr>
                </a:solidFill>
              </a:rPr>
              <a:t>山中 裕樹</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崔 恩瀞</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吉田 則裕</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井上 克郎</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佐野 建樹</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コードクローン変更管理システムの開発と実プロジェクトへの適用</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情報処理学会論文誌</a:t>
            </a:r>
            <a:r>
              <a:rPr lang="en-US" altLang="ja-JP" sz="1100" dirty="0">
                <a:solidFill>
                  <a:schemeClr val="tx1">
                    <a:lumMod val="75000"/>
                    <a:lumOff val="25000"/>
                  </a:schemeClr>
                </a:solidFill>
              </a:rPr>
              <a:t>, Vol.54, No.2, pp.883-893, 2013.</a:t>
            </a:r>
          </a:p>
        </p:txBody>
      </p:sp>
      <p:sp>
        <p:nvSpPr>
          <p:cNvPr id="169" name="スライド番号プレースホルダー 168">
            <a:extLst>
              <a:ext uri="{FF2B5EF4-FFF2-40B4-BE49-F238E27FC236}">
                <a16:creationId xmlns:a16="http://schemas.microsoft.com/office/drawing/2014/main" id="{EB82E427-0295-D336-36D8-C0B39BFD4899}"/>
              </a:ext>
            </a:extLst>
          </p:cNvPr>
          <p:cNvSpPr>
            <a:spLocks noGrp="1"/>
          </p:cNvSpPr>
          <p:nvPr>
            <p:ph type="sldNum" sz="quarter" idx="12"/>
          </p:nvPr>
        </p:nvSpPr>
        <p:spPr/>
        <p:txBody>
          <a:bodyPr/>
          <a:lstStyle/>
          <a:p>
            <a:fld id="{DDF0A04B-3F96-455C-AC58-511E5C06C175}" type="slidenum">
              <a:rPr lang="ja-JP" altLang="en-US" smtClean="0"/>
              <a:pPr/>
              <a:t>128</a:t>
            </a:fld>
            <a:endParaRPr lang="ja-JP" altLang="en-US" dirty="0"/>
          </a:p>
        </p:txBody>
      </p:sp>
    </p:spTree>
    <p:extLst>
      <p:ext uri="{BB962C8B-B14F-4D97-AF65-F5344CB8AC3E}">
        <p14:creationId xmlns:p14="http://schemas.microsoft.com/office/powerpoint/2010/main" val="35824145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338F2F-4F1A-CB71-4D0C-DCF620D064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5E5C6B-10D0-0970-253F-19A0FCA0B653}"/>
              </a:ext>
            </a:extLst>
          </p:cNvPr>
          <p:cNvSpPr>
            <a:spLocks noGrp="1"/>
          </p:cNvSpPr>
          <p:nvPr>
            <p:ph type="title"/>
          </p:nvPr>
        </p:nvSpPr>
        <p:spPr/>
        <p:txBody>
          <a:bodyPr>
            <a:normAutofit fontScale="90000"/>
          </a:bodyPr>
          <a:lstStyle/>
          <a:p>
            <a:r>
              <a:rPr kumimoji="1" lang="en-US" altLang="ja-JP" dirty="0"/>
              <a:t>CloneNotifier</a:t>
            </a:r>
            <a:r>
              <a:rPr kumimoji="1" lang="ja-JP" altLang="en-US" dirty="0"/>
              <a:t>における</a:t>
            </a:r>
            <a:br>
              <a:rPr lang="en-US" altLang="ja-JP" dirty="0"/>
            </a:br>
            <a:r>
              <a:rPr kumimoji="1" lang="ja-JP" altLang="en-US" dirty="0"/>
              <a:t>コードクローンの分類</a:t>
            </a:r>
          </a:p>
        </p:txBody>
      </p:sp>
      <p:sp>
        <p:nvSpPr>
          <p:cNvPr id="3" name="コンテンツ プレースホルダー 2">
            <a:extLst>
              <a:ext uri="{FF2B5EF4-FFF2-40B4-BE49-F238E27FC236}">
                <a16:creationId xmlns:a16="http://schemas.microsoft.com/office/drawing/2014/main" id="{99F0108C-9DE0-17CC-615B-CF56A2E397AD}"/>
              </a:ext>
            </a:extLst>
          </p:cNvPr>
          <p:cNvSpPr>
            <a:spLocks noGrp="1"/>
          </p:cNvSpPr>
          <p:nvPr>
            <p:ph idx="1"/>
          </p:nvPr>
        </p:nvSpPr>
        <p:spPr/>
        <p:txBody>
          <a:bodyPr/>
          <a:lstStyle/>
          <a:p>
            <a:pPr marL="0" indent="0">
              <a:spcBef>
                <a:spcPts val="0"/>
              </a:spcBef>
              <a:buNone/>
            </a:pPr>
            <a:r>
              <a:rPr lang="en-US" altLang="ja-JP" sz="2400" dirty="0"/>
              <a:t>Stable 	</a:t>
            </a:r>
            <a:r>
              <a:rPr lang="ja-JP" altLang="en-US" sz="2400" dirty="0"/>
              <a:t>コード片が編集されなかったコードクローン</a:t>
            </a:r>
            <a:endParaRPr lang="en-US" altLang="ja-JP" sz="2400" dirty="0"/>
          </a:p>
          <a:p>
            <a:pPr marL="0" indent="0">
              <a:spcBef>
                <a:spcPts val="0"/>
              </a:spcBef>
              <a:buNone/>
            </a:pPr>
            <a:r>
              <a:rPr lang="en-US" altLang="ja-JP" sz="2400" dirty="0"/>
              <a:t>Added 	</a:t>
            </a:r>
            <a:r>
              <a:rPr lang="ja-JP" altLang="en-US" sz="2400" dirty="0"/>
              <a:t>新たに発生したコードクローン</a:t>
            </a:r>
            <a:endParaRPr lang="en-US" altLang="ja-JP" sz="2400" dirty="0"/>
          </a:p>
          <a:p>
            <a:pPr marL="0" indent="0">
              <a:spcBef>
                <a:spcPts val="0"/>
              </a:spcBef>
              <a:buNone/>
            </a:pPr>
            <a:r>
              <a:rPr lang="en-US" altLang="ja-JP" sz="2400" dirty="0"/>
              <a:t>Modified 	</a:t>
            </a:r>
            <a:r>
              <a:rPr lang="ja-JP" altLang="en-US" sz="2400" dirty="0"/>
              <a:t>コード片が編集されたコードクローン</a:t>
            </a:r>
            <a:endParaRPr lang="en-US" altLang="ja-JP" sz="2400" dirty="0"/>
          </a:p>
          <a:p>
            <a:pPr marL="0" indent="0">
              <a:spcBef>
                <a:spcPts val="0"/>
              </a:spcBef>
              <a:buNone/>
            </a:pPr>
            <a:r>
              <a:rPr lang="en-US" altLang="ja-JP" sz="2400" dirty="0"/>
              <a:t>Deleted 	</a:t>
            </a:r>
            <a:r>
              <a:rPr lang="ja-JP" altLang="en-US" sz="2400" dirty="0"/>
              <a:t>消滅したコードクローン</a:t>
            </a:r>
            <a:endParaRPr lang="en-US" altLang="ja-JP" sz="2400" dirty="0"/>
          </a:p>
        </p:txBody>
      </p:sp>
      <p:grpSp>
        <p:nvGrpSpPr>
          <p:cNvPr id="5" name="グループ化 4">
            <a:extLst>
              <a:ext uri="{FF2B5EF4-FFF2-40B4-BE49-F238E27FC236}">
                <a16:creationId xmlns:a16="http://schemas.microsoft.com/office/drawing/2014/main" id="{C58D6A13-B3CC-F96F-2F3E-0E2246C5E8B2}"/>
              </a:ext>
            </a:extLst>
          </p:cNvPr>
          <p:cNvGrpSpPr/>
          <p:nvPr/>
        </p:nvGrpSpPr>
        <p:grpSpPr>
          <a:xfrm>
            <a:off x="2792760" y="3214292"/>
            <a:ext cx="6606480" cy="3276993"/>
            <a:chOff x="1042181" y="2993201"/>
            <a:chExt cx="6895939" cy="3493870"/>
          </a:xfrm>
        </p:grpSpPr>
        <p:grpSp>
          <p:nvGrpSpPr>
            <p:cNvPr id="6" name="グループ化 6">
              <a:extLst>
                <a:ext uri="{FF2B5EF4-FFF2-40B4-BE49-F238E27FC236}">
                  <a16:creationId xmlns:a16="http://schemas.microsoft.com/office/drawing/2014/main" id="{67509741-5C43-55A5-9748-958D7BAE34FE}"/>
                </a:ext>
              </a:extLst>
            </p:cNvPr>
            <p:cNvGrpSpPr/>
            <p:nvPr/>
          </p:nvGrpSpPr>
          <p:grpSpPr>
            <a:xfrm>
              <a:off x="1042181" y="3032052"/>
              <a:ext cx="2088232" cy="3019207"/>
              <a:chOff x="1619672" y="2420888"/>
              <a:chExt cx="2088232" cy="3312368"/>
            </a:xfrm>
          </p:grpSpPr>
          <p:sp>
            <p:nvSpPr>
              <p:cNvPr id="34" name="メモ 33">
                <a:extLst>
                  <a:ext uri="{FF2B5EF4-FFF2-40B4-BE49-F238E27FC236}">
                    <a16:creationId xmlns:a16="http://schemas.microsoft.com/office/drawing/2014/main" id="{58E99160-D600-10DA-B347-612C7127322E}"/>
                  </a:ext>
                </a:extLst>
              </p:cNvPr>
              <p:cNvSpPr/>
              <p:nvPr/>
            </p:nvSpPr>
            <p:spPr>
              <a:xfrm rot="10800000" flipH="1">
                <a:off x="1619672" y="2420888"/>
                <a:ext cx="2088232" cy="151216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sp>
            <p:nvSpPr>
              <p:cNvPr id="35" name="メモ 34">
                <a:extLst>
                  <a:ext uri="{FF2B5EF4-FFF2-40B4-BE49-F238E27FC236}">
                    <a16:creationId xmlns:a16="http://schemas.microsoft.com/office/drawing/2014/main" id="{11F62903-131F-64F9-8AB4-8B911099F26C}"/>
                  </a:ext>
                </a:extLst>
              </p:cNvPr>
              <p:cNvSpPr/>
              <p:nvPr/>
            </p:nvSpPr>
            <p:spPr>
              <a:xfrm rot="10800000" flipH="1">
                <a:off x="1619672" y="4221088"/>
                <a:ext cx="2088232" cy="151216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grpSp>
        <p:sp>
          <p:nvSpPr>
            <p:cNvPr id="7" name="Freeform 13">
              <a:extLst>
                <a:ext uri="{FF2B5EF4-FFF2-40B4-BE49-F238E27FC236}">
                  <a16:creationId xmlns:a16="http://schemas.microsoft.com/office/drawing/2014/main" id="{84F7FAD1-0D16-E685-EB2E-98EC0F539F69}"/>
                </a:ext>
              </a:extLst>
            </p:cNvPr>
            <p:cNvSpPr>
              <a:spLocks/>
            </p:cNvSpPr>
            <p:nvPr/>
          </p:nvSpPr>
          <p:spPr bwMode="auto">
            <a:xfrm>
              <a:off x="1402221" y="4827123"/>
              <a:ext cx="1368152"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6">
                <a:lumMod val="40000"/>
                <a:lumOff val="60000"/>
              </a:schemeClr>
            </a:solidFill>
            <a:ln w="25400" cap="rnd">
              <a:solidFill>
                <a:srgbClr val="000000"/>
              </a:solidFill>
              <a:round/>
              <a:headEnd/>
              <a:tailEnd/>
            </a:ln>
          </p:spPr>
          <p:txBody>
            <a:bodyPr/>
            <a:lstStyle/>
            <a:p>
              <a:endParaRPr lang="ja-JP" altLang="ja-JP" b="1" u="sng">
                <a:ea typeface="MS UI Gothic" pitchFamily="50" charset="-128"/>
              </a:endParaRPr>
            </a:p>
          </p:txBody>
        </p:sp>
        <p:grpSp>
          <p:nvGrpSpPr>
            <p:cNvPr id="8" name="グループ化 41">
              <a:extLst>
                <a:ext uri="{FF2B5EF4-FFF2-40B4-BE49-F238E27FC236}">
                  <a16:creationId xmlns:a16="http://schemas.microsoft.com/office/drawing/2014/main" id="{9BF2F6CC-450F-B5AD-4BAE-40FA65D04F93}"/>
                </a:ext>
              </a:extLst>
            </p:cNvPr>
            <p:cNvGrpSpPr/>
            <p:nvPr/>
          </p:nvGrpSpPr>
          <p:grpSpPr>
            <a:xfrm>
              <a:off x="5743785" y="2993201"/>
              <a:ext cx="2088232" cy="3019207"/>
              <a:chOff x="1619672" y="2420888"/>
              <a:chExt cx="2088232" cy="3312368"/>
            </a:xfrm>
          </p:grpSpPr>
          <p:sp>
            <p:nvSpPr>
              <p:cNvPr id="32" name="メモ 31">
                <a:extLst>
                  <a:ext uri="{FF2B5EF4-FFF2-40B4-BE49-F238E27FC236}">
                    <a16:creationId xmlns:a16="http://schemas.microsoft.com/office/drawing/2014/main" id="{CB9450D4-A35B-E35A-F94E-CB38048661B7}"/>
                  </a:ext>
                </a:extLst>
              </p:cNvPr>
              <p:cNvSpPr/>
              <p:nvPr/>
            </p:nvSpPr>
            <p:spPr>
              <a:xfrm rot="10800000" flipH="1">
                <a:off x="1619672" y="2420888"/>
                <a:ext cx="2088232" cy="151216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sp>
            <p:nvSpPr>
              <p:cNvPr id="33" name="メモ 32">
                <a:extLst>
                  <a:ext uri="{FF2B5EF4-FFF2-40B4-BE49-F238E27FC236}">
                    <a16:creationId xmlns:a16="http://schemas.microsoft.com/office/drawing/2014/main" id="{64738FB4-1B99-233E-4A3E-7A9A20217D80}"/>
                  </a:ext>
                </a:extLst>
              </p:cNvPr>
              <p:cNvSpPr/>
              <p:nvPr/>
            </p:nvSpPr>
            <p:spPr>
              <a:xfrm rot="10800000" flipH="1">
                <a:off x="1619672" y="4221088"/>
                <a:ext cx="2088232" cy="151216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grpSp>
        <p:sp>
          <p:nvSpPr>
            <p:cNvPr id="9" name="右矢印 8">
              <a:extLst>
                <a:ext uri="{FF2B5EF4-FFF2-40B4-BE49-F238E27FC236}">
                  <a16:creationId xmlns:a16="http://schemas.microsoft.com/office/drawing/2014/main" id="{89FF93E8-0D10-8D19-1FCA-3EDA679792BE}"/>
                </a:ext>
              </a:extLst>
            </p:cNvPr>
            <p:cNvSpPr/>
            <p:nvPr/>
          </p:nvSpPr>
          <p:spPr>
            <a:xfrm>
              <a:off x="2914389" y="3248076"/>
              <a:ext cx="3168352" cy="2160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sp>
          <p:nvSpPr>
            <p:cNvPr id="10" name="Freeform 13">
              <a:extLst>
                <a:ext uri="{FF2B5EF4-FFF2-40B4-BE49-F238E27FC236}">
                  <a16:creationId xmlns:a16="http://schemas.microsoft.com/office/drawing/2014/main" id="{6A051AB6-E2E7-14A8-D9B0-78AD93BFD45D}"/>
                </a:ext>
              </a:extLst>
            </p:cNvPr>
            <p:cNvSpPr>
              <a:spLocks/>
            </p:cNvSpPr>
            <p:nvPr/>
          </p:nvSpPr>
          <p:spPr bwMode="auto">
            <a:xfrm>
              <a:off x="1402221" y="3170939"/>
              <a:ext cx="1368152"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b="1" u="sng">
                <a:ea typeface="MS UI Gothic" pitchFamily="50" charset="-128"/>
              </a:endParaRPr>
            </a:p>
          </p:txBody>
        </p:sp>
        <p:sp>
          <p:nvSpPr>
            <p:cNvPr id="11" name="Freeform 13">
              <a:extLst>
                <a:ext uri="{FF2B5EF4-FFF2-40B4-BE49-F238E27FC236}">
                  <a16:creationId xmlns:a16="http://schemas.microsoft.com/office/drawing/2014/main" id="{A16B6DB4-E998-1D73-FDC8-D2138ABF2851}"/>
                </a:ext>
              </a:extLst>
            </p:cNvPr>
            <p:cNvSpPr>
              <a:spLocks/>
            </p:cNvSpPr>
            <p:nvPr/>
          </p:nvSpPr>
          <p:spPr bwMode="auto">
            <a:xfrm>
              <a:off x="6157825" y="3137968"/>
              <a:ext cx="1368152"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3">
                <a:lumMod val="95000"/>
              </a:schemeClr>
            </a:solidFill>
            <a:ln w="25400" cap="rnd">
              <a:solidFill>
                <a:srgbClr val="000000"/>
              </a:solidFill>
              <a:round/>
              <a:headEnd/>
              <a:tailEnd/>
            </a:ln>
          </p:spPr>
          <p:txBody>
            <a:bodyPr/>
            <a:lstStyle/>
            <a:p>
              <a:endParaRPr lang="ja-JP" altLang="ja-JP" b="1" u="sng">
                <a:latin typeface="Arial" charset="0"/>
                <a:ea typeface="MS UI Gothic" pitchFamily="50" charset="-128"/>
              </a:endParaRPr>
            </a:p>
          </p:txBody>
        </p:sp>
        <p:sp>
          <p:nvSpPr>
            <p:cNvPr id="12" name="Freeform 13">
              <a:extLst>
                <a:ext uri="{FF2B5EF4-FFF2-40B4-BE49-F238E27FC236}">
                  <a16:creationId xmlns:a16="http://schemas.microsoft.com/office/drawing/2014/main" id="{7C5254D7-A4DC-1FA4-CC87-9F7BAB2729C7}"/>
                </a:ext>
              </a:extLst>
            </p:cNvPr>
            <p:cNvSpPr>
              <a:spLocks/>
            </p:cNvSpPr>
            <p:nvPr/>
          </p:nvSpPr>
          <p:spPr bwMode="auto">
            <a:xfrm>
              <a:off x="6115409" y="4760299"/>
              <a:ext cx="1368152"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accent6">
                <a:lumMod val="40000"/>
                <a:lumOff val="60000"/>
              </a:schemeClr>
            </a:solidFill>
            <a:ln w="25400" cap="rnd">
              <a:solidFill>
                <a:srgbClr val="000000"/>
              </a:solidFill>
              <a:round/>
              <a:headEnd/>
              <a:tailEnd/>
            </a:ln>
          </p:spPr>
          <p:txBody>
            <a:bodyPr/>
            <a:lstStyle/>
            <a:p>
              <a:endParaRPr lang="ja-JP" altLang="ja-JP" b="1" u="sng">
                <a:latin typeface="Arial" charset="0"/>
                <a:ea typeface="MS UI Gothic" pitchFamily="50" charset="-128"/>
              </a:endParaRPr>
            </a:p>
          </p:txBody>
        </p:sp>
        <p:sp>
          <p:nvSpPr>
            <p:cNvPr id="13" name="タイトル 1">
              <a:extLst>
                <a:ext uri="{FF2B5EF4-FFF2-40B4-BE49-F238E27FC236}">
                  <a16:creationId xmlns:a16="http://schemas.microsoft.com/office/drawing/2014/main" id="{135ABCF4-15A5-83E7-D105-AE9D7E3858AB}"/>
                </a:ext>
              </a:extLst>
            </p:cNvPr>
            <p:cNvSpPr txBox="1">
              <a:spLocks/>
            </p:cNvSpPr>
            <p:nvPr/>
          </p:nvSpPr>
          <p:spPr bwMode="auto">
            <a:xfrm>
              <a:off x="1402221" y="3248076"/>
              <a:ext cx="1368152" cy="216024"/>
            </a:xfrm>
            <a:prstGeom prst="rect">
              <a:avLst/>
            </a:prstGeom>
            <a:solidFill>
              <a:schemeClr val="bg1">
                <a:lumMod val="95000"/>
                <a:alpha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ja-JP" sz="2400" b="1" kern="0" dirty="0">
                  <a:solidFill>
                    <a:schemeClr val="tx2"/>
                  </a:solidFill>
                  <a:ea typeface="+mj-ea"/>
                  <a:cs typeface="+mj-cs"/>
                </a:rPr>
                <a:t>Stable</a:t>
              </a:r>
              <a:endParaRPr lang="ja-JP" altLang="en-US" sz="2400" b="1" kern="0" dirty="0">
                <a:solidFill>
                  <a:schemeClr val="tx2"/>
                </a:solidFill>
                <a:ea typeface="+mj-ea"/>
                <a:cs typeface="+mj-cs"/>
              </a:endParaRPr>
            </a:p>
          </p:txBody>
        </p:sp>
        <p:sp>
          <p:nvSpPr>
            <p:cNvPr id="14" name="タイトル 1">
              <a:extLst>
                <a:ext uri="{FF2B5EF4-FFF2-40B4-BE49-F238E27FC236}">
                  <a16:creationId xmlns:a16="http://schemas.microsoft.com/office/drawing/2014/main" id="{8768AA8E-7E51-DD91-D693-51804D3521C8}"/>
                </a:ext>
              </a:extLst>
            </p:cNvPr>
            <p:cNvSpPr txBox="1">
              <a:spLocks/>
            </p:cNvSpPr>
            <p:nvPr/>
          </p:nvSpPr>
          <p:spPr bwMode="auto">
            <a:xfrm>
              <a:off x="6088025" y="3214292"/>
              <a:ext cx="1512168" cy="288032"/>
            </a:xfrm>
            <a:prstGeom prst="rect">
              <a:avLst/>
            </a:prstGeom>
            <a:solidFill>
              <a:schemeClr val="bg1">
                <a:lumMod val="95000"/>
                <a:alpha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ja-JP" sz="2400" b="1" kern="0" dirty="0">
                  <a:solidFill>
                    <a:schemeClr val="tx2"/>
                  </a:solidFill>
                  <a:latin typeface="+mj-lt"/>
                  <a:ea typeface="+mj-ea"/>
                  <a:cs typeface="+mj-cs"/>
                </a:rPr>
                <a:t>Stable</a:t>
              </a:r>
              <a:endParaRPr lang="ja-JP" altLang="en-US" sz="2400" b="1" kern="0" dirty="0">
                <a:solidFill>
                  <a:schemeClr val="tx2"/>
                </a:solidFill>
                <a:latin typeface="+mj-lt"/>
                <a:ea typeface="+mj-ea"/>
                <a:cs typeface="+mj-cs"/>
              </a:endParaRPr>
            </a:p>
          </p:txBody>
        </p:sp>
        <p:sp>
          <p:nvSpPr>
            <p:cNvPr id="15" name="右矢印 14">
              <a:extLst>
                <a:ext uri="{FF2B5EF4-FFF2-40B4-BE49-F238E27FC236}">
                  <a16:creationId xmlns:a16="http://schemas.microsoft.com/office/drawing/2014/main" id="{1012EBED-65F1-210D-8FD8-DE6AF194CB48}"/>
                </a:ext>
              </a:extLst>
            </p:cNvPr>
            <p:cNvSpPr/>
            <p:nvPr/>
          </p:nvSpPr>
          <p:spPr>
            <a:xfrm>
              <a:off x="2914389" y="4904260"/>
              <a:ext cx="3168352" cy="2160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sp>
          <p:nvSpPr>
            <p:cNvPr id="16" name="タイトル 1">
              <a:extLst>
                <a:ext uri="{FF2B5EF4-FFF2-40B4-BE49-F238E27FC236}">
                  <a16:creationId xmlns:a16="http://schemas.microsoft.com/office/drawing/2014/main" id="{0F7CB001-9244-EB27-1569-74852E3DF1EE}"/>
                </a:ext>
              </a:extLst>
            </p:cNvPr>
            <p:cNvSpPr txBox="1">
              <a:spLocks/>
            </p:cNvSpPr>
            <p:nvPr/>
          </p:nvSpPr>
          <p:spPr bwMode="auto">
            <a:xfrm>
              <a:off x="1297545" y="4899076"/>
              <a:ext cx="1512168" cy="360040"/>
            </a:xfrm>
            <a:prstGeom prst="rect">
              <a:avLst/>
            </a:prstGeom>
            <a:solidFill>
              <a:schemeClr val="accent2">
                <a:lumMod val="40000"/>
                <a:lumOff val="60000"/>
                <a:alpha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ja-JP" sz="2200" b="1" kern="0" dirty="0">
                  <a:solidFill>
                    <a:schemeClr val="tx2"/>
                  </a:solidFill>
                  <a:ea typeface="+mj-ea"/>
                  <a:cs typeface="+mj-cs"/>
                </a:rPr>
                <a:t>Modified</a:t>
              </a:r>
              <a:endParaRPr lang="ja-JP" altLang="en-US" sz="2200" b="1" kern="0" dirty="0">
                <a:solidFill>
                  <a:schemeClr val="tx2"/>
                </a:solidFill>
                <a:ea typeface="+mj-ea"/>
                <a:cs typeface="+mj-cs"/>
              </a:endParaRPr>
            </a:p>
          </p:txBody>
        </p:sp>
        <p:sp>
          <p:nvSpPr>
            <p:cNvPr id="17" name="タイトル 1">
              <a:extLst>
                <a:ext uri="{FF2B5EF4-FFF2-40B4-BE49-F238E27FC236}">
                  <a16:creationId xmlns:a16="http://schemas.microsoft.com/office/drawing/2014/main" id="{9F82DB30-D4B8-8725-BA2C-A709B195C62C}"/>
                </a:ext>
              </a:extLst>
            </p:cNvPr>
            <p:cNvSpPr txBox="1">
              <a:spLocks/>
            </p:cNvSpPr>
            <p:nvPr/>
          </p:nvSpPr>
          <p:spPr bwMode="auto">
            <a:xfrm>
              <a:off x="6010733" y="4832252"/>
              <a:ext cx="1512168" cy="360040"/>
            </a:xfrm>
            <a:prstGeom prst="rect">
              <a:avLst/>
            </a:prstGeom>
            <a:solidFill>
              <a:schemeClr val="accent2">
                <a:lumMod val="40000"/>
                <a:lumOff val="60000"/>
                <a:alpha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ja-JP" sz="2200" b="1" kern="0" dirty="0">
                  <a:solidFill>
                    <a:schemeClr val="tx2"/>
                  </a:solidFill>
                  <a:latin typeface="+mj-lt"/>
                  <a:ea typeface="+mj-ea"/>
                  <a:cs typeface="+mj-cs"/>
                </a:rPr>
                <a:t>Modified</a:t>
              </a:r>
              <a:endParaRPr lang="ja-JP" altLang="en-US" sz="2200" b="1" kern="0" dirty="0">
                <a:solidFill>
                  <a:schemeClr val="tx2"/>
                </a:solidFill>
                <a:latin typeface="+mj-lt"/>
                <a:ea typeface="+mj-ea"/>
                <a:cs typeface="+mj-cs"/>
              </a:endParaRPr>
            </a:p>
          </p:txBody>
        </p:sp>
        <p:sp>
          <p:nvSpPr>
            <p:cNvPr id="18" name="乗算記号 24">
              <a:extLst>
                <a:ext uri="{FF2B5EF4-FFF2-40B4-BE49-F238E27FC236}">
                  <a16:creationId xmlns:a16="http://schemas.microsoft.com/office/drawing/2014/main" id="{FF1F15FA-25B3-7F38-F4D7-44B83698A997}"/>
                </a:ext>
              </a:extLst>
            </p:cNvPr>
            <p:cNvSpPr/>
            <p:nvPr/>
          </p:nvSpPr>
          <p:spPr>
            <a:xfrm>
              <a:off x="1330213" y="3747003"/>
              <a:ext cx="1548305" cy="683568"/>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cxnSp>
          <p:nvCxnSpPr>
            <p:cNvPr id="19" name="直線矢印コネクタ 18">
              <a:extLst>
                <a:ext uri="{FF2B5EF4-FFF2-40B4-BE49-F238E27FC236}">
                  <a16:creationId xmlns:a16="http://schemas.microsoft.com/office/drawing/2014/main" id="{8B6F35A8-7998-E764-9B12-ED1903FDC063}"/>
                </a:ext>
              </a:extLst>
            </p:cNvPr>
            <p:cNvCxnSpPr/>
            <p:nvPr/>
          </p:nvCxnSpPr>
          <p:spPr bwMode="auto">
            <a:xfrm>
              <a:off x="2955565" y="4088787"/>
              <a:ext cx="2983160" cy="23385"/>
            </a:xfrm>
            <a:prstGeom prst="straightConnector1">
              <a:avLst/>
            </a:prstGeom>
            <a:solidFill>
              <a:schemeClr val="accent2"/>
            </a:solidFill>
            <a:ln w="3810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Freeform 13">
              <a:extLst>
                <a:ext uri="{FF2B5EF4-FFF2-40B4-BE49-F238E27FC236}">
                  <a16:creationId xmlns:a16="http://schemas.microsoft.com/office/drawing/2014/main" id="{56E054EF-F0D9-BCAC-0E45-9154E6279A6E}"/>
                </a:ext>
              </a:extLst>
            </p:cNvPr>
            <p:cNvSpPr>
              <a:spLocks/>
            </p:cNvSpPr>
            <p:nvPr/>
          </p:nvSpPr>
          <p:spPr bwMode="auto">
            <a:xfrm>
              <a:off x="6154749" y="3752132"/>
              <a:ext cx="1368152"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rgbClr val="000000"/>
              </a:solidFill>
              <a:round/>
              <a:headEnd/>
              <a:tailEnd/>
            </a:ln>
          </p:spPr>
          <p:txBody>
            <a:bodyPr/>
            <a:lstStyle/>
            <a:p>
              <a:endParaRPr lang="ja-JP" altLang="ja-JP" b="1" u="sng">
                <a:latin typeface="Arial" charset="0"/>
                <a:ea typeface="MS UI Gothic" pitchFamily="50" charset="-128"/>
              </a:endParaRPr>
            </a:p>
          </p:txBody>
        </p:sp>
        <p:sp>
          <p:nvSpPr>
            <p:cNvPr id="21" name="タイトル 1">
              <a:extLst>
                <a:ext uri="{FF2B5EF4-FFF2-40B4-BE49-F238E27FC236}">
                  <a16:creationId xmlns:a16="http://schemas.microsoft.com/office/drawing/2014/main" id="{BB67AF34-3D9A-8183-0DFB-8D18D0B280D7}"/>
                </a:ext>
              </a:extLst>
            </p:cNvPr>
            <p:cNvSpPr txBox="1">
              <a:spLocks/>
            </p:cNvSpPr>
            <p:nvPr/>
          </p:nvSpPr>
          <p:spPr bwMode="auto">
            <a:xfrm>
              <a:off x="6082741" y="3824140"/>
              <a:ext cx="1296144" cy="288032"/>
            </a:xfrm>
            <a:prstGeom prst="rect">
              <a:avLst/>
            </a:prstGeom>
            <a:solidFill>
              <a:srgbClr val="FFC000">
                <a:alpha val="8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ja-JP" sz="2400" b="1" kern="0" dirty="0">
                  <a:solidFill>
                    <a:schemeClr val="tx2"/>
                  </a:solidFill>
                  <a:latin typeface="+mj-lt"/>
                  <a:ea typeface="+mj-ea"/>
                  <a:cs typeface="+mj-cs"/>
                </a:rPr>
                <a:t>Added</a:t>
              </a:r>
              <a:endParaRPr lang="ja-JP" altLang="en-US" sz="2400" b="1" kern="0" dirty="0">
                <a:solidFill>
                  <a:schemeClr val="tx2"/>
                </a:solidFill>
                <a:latin typeface="+mj-lt"/>
                <a:ea typeface="+mj-ea"/>
                <a:cs typeface="+mj-cs"/>
              </a:endParaRPr>
            </a:p>
          </p:txBody>
        </p:sp>
        <p:sp>
          <p:nvSpPr>
            <p:cNvPr id="22" name="乗算記号 29">
              <a:extLst>
                <a:ext uri="{FF2B5EF4-FFF2-40B4-BE49-F238E27FC236}">
                  <a16:creationId xmlns:a16="http://schemas.microsoft.com/office/drawing/2014/main" id="{691363C4-40A7-D442-3C91-124635ED4DB1}"/>
                </a:ext>
              </a:extLst>
            </p:cNvPr>
            <p:cNvSpPr/>
            <p:nvPr/>
          </p:nvSpPr>
          <p:spPr>
            <a:xfrm>
              <a:off x="6051909" y="5277372"/>
              <a:ext cx="1548305" cy="683568"/>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cxnSp>
          <p:nvCxnSpPr>
            <p:cNvPr id="23" name="直線矢印コネクタ 22">
              <a:extLst>
                <a:ext uri="{FF2B5EF4-FFF2-40B4-BE49-F238E27FC236}">
                  <a16:creationId xmlns:a16="http://schemas.microsoft.com/office/drawing/2014/main" id="{7000D1FD-5C52-A9F3-AE86-C3E885BA9391}"/>
                </a:ext>
              </a:extLst>
            </p:cNvPr>
            <p:cNvCxnSpPr/>
            <p:nvPr/>
          </p:nvCxnSpPr>
          <p:spPr bwMode="auto">
            <a:xfrm flipV="1">
              <a:off x="2955565" y="5637412"/>
              <a:ext cx="3240360" cy="1"/>
            </a:xfrm>
            <a:prstGeom prst="straightConnector1">
              <a:avLst/>
            </a:prstGeom>
            <a:solidFill>
              <a:schemeClr val="accent2"/>
            </a:solidFill>
            <a:ln w="3810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Freeform 13">
              <a:extLst>
                <a:ext uri="{FF2B5EF4-FFF2-40B4-BE49-F238E27FC236}">
                  <a16:creationId xmlns:a16="http://schemas.microsoft.com/office/drawing/2014/main" id="{9FC4E9BA-7C60-21AC-7CA3-7EADA23E0FBA}"/>
                </a:ext>
              </a:extLst>
            </p:cNvPr>
            <p:cNvSpPr>
              <a:spLocks/>
            </p:cNvSpPr>
            <p:nvPr/>
          </p:nvSpPr>
          <p:spPr bwMode="auto">
            <a:xfrm>
              <a:off x="1443397" y="5416259"/>
              <a:ext cx="1368152" cy="504056"/>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1">
                <a:lumMod val="75000"/>
              </a:schemeClr>
            </a:solidFill>
            <a:ln w="25400" cap="rnd">
              <a:solidFill>
                <a:srgbClr val="000000"/>
              </a:solidFill>
              <a:round/>
              <a:headEnd/>
              <a:tailEnd/>
            </a:ln>
          </p:spPr>
          <p:txBody>
            <a:bodyPr/>
            <a:lstStyle/>
            <a:p>
              <a:endParaRPr lang="ja-JP" altLang="ja-JP" b="1" u="sng">
                <a:ea typeface="MS UI Gothic" pitchFamily="50" charset="-128"/>
              </a:endParaRPr>
            </a:p>
          </p:txBody>
        </p:sp>
        <p:sp>
          <p:nvSpPr>
            <p:cNvPr id="25" name="角丸四角形 24">
              <a:extLst>
                <a:ext uri="{FF2B5EF4-FFF2-40B4-BE49-F238E27FC236}">
                  <a16:creationId xmlns:a16="http://schemas.microsoft.com/office/drawing/2014/main" id="{5C11E785-DEA4-0590-2699-F231C3F38C79}"/>
                </a:ext>
              </a:extLst>
            </p:cNvPr>
            <p:cNvSpPr/>
            <p:nvPr/>
          </p:nvSpPr>
          <p:spPr>
            <a:xfrm>
              <a:off x="3459621" y="5421388"/>
              <a:ext cx="2088232" cy="43204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削除</a:t>
              </a:r>
            </a:p>
          </p:txBody>
        </p:sp>
        <p:sp>
          <p:nvSpPr>
            <p:cNvPr id="26" name="タイトル 1">
              <a:extLst>
                <a:ext uri="{FF2B5EF4-FFF2-40B4-BE49-F238E27FC236}">
                  <a16:creationId xmlns:a16="http://schemas.microsoft.com/office/drawing/2014/main" id="{AE2EEE6D-74B6-3282-E8AC-5B170D0050BA}"/>
                </a:ext>
              </a:extLst>
            </p:cNvPr>
            <p:cNvSpPr txBox="1">
              <a:spLocks/>
            </p:cNvSpPr>
            <p:nvPr/>
          </p:nvSpPr>
          <p:spPr bwMode="auto">
            <a:xfrm>
              <a:off x="1330213" y="5480324"/>
              <a:ext cx="1582316" cy="360288"/>
            </a:xfrm>
            <a:prstGeom prst="rect">
              <a:avLst/>
            </a:prstGeom>
            <a:solidFill>
              <a:schemeClr val="bg1">
                <a:lumMod val="75000"/>
                <a:alpha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ja-JP" sz="2400" b="1" kern="0" dirty="0">
                  <a:solidFill>
                    <a:schemeClr val="tx2"/>
                  </a:solidFill>
                  <a:ea typeface="+mj-ea"/>
                  <a:cs typeface="+mj-cs"/>
                </a:rPr>
                <a:t>Deleted</a:t>
              </a:r>
              <a:endParaRPr lang="ja-JP" altLang="en-US" sz="2400" b="1" kern="0" dirty="0">
                <a:solidFill>
                  <a:schemeClr val="tx2"/>
                </a:solidFill>
                <a:ea typeface="+mj-ea"/>
                <a:cs typeface="+mj-cs"/>
              </a:endParaRPr>
            </a:p>
          </p:txBody>
        </p:sp>
        <p:sp>
          <p:nvSpPr>
            <p:cNvPr id="27" name="角丸四角形 26">
              <a:extLst>
                <a:ext uri="{FF2B5EF4-FFF2-40B4-BE49-F238E27FC236}">
                  <a16:creationId xmlns:a16="http://schemas.microsoft.com/office/drawing/2014/main" id="{2289A84F-CF17-454F-8943-E345E058E00A}"/>
                </a:ext>
              </a:extLst>
            </p:cNvPr>
            <p:cNvSpPr/>
            <p:nvPr/>
          </p:nvSpPr>
          <p:spPr>
            <a:xfrm>
              <a:off x="3418445" y="4832252"/>
              <a:ext cx="2088232" cy="43204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編集</a:t>
              </a:r>
            </a:p>
          </p:txBody>
        </p:sp>
        <p:sp>
          <p:nvSpPr>
            <p:cNvPr id="28" name="角丸四角形 27">
              <a:extLst>
                <a:ext uri="{FF2B5EF4-FFF2-40B4-BE49-F238E27FC236}">
                  <a16:creationId xmlns:a16="http://schemas.microsoft.com/office/drawing/2014/main" id="{E0AC28CD-5378-6B39-33D3-DC0ABCF5EB08}"/>
                </a:ext>
              </a:extLst>
            </p:cNvPr>
            <p:cNvSpPr/>
            <p:nvPr/>
          </p:nvSpPr>
          <p:spPr>
            <a:xfrm>
              <a:off x="3418445" y="3896148"/>
              <a:ext cx="2088232" cy="4320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追加</a:t>
              </a:r>
            </a:p>
          </p:txBody>
        </p:sp>
        <p:sp>
          <p:nvSpPr>
            <p:cNvPr id="29" name="角丸四角形 28">
              <a:extLst>
                <a:ext uri="{FF2B5EF4-FFF2-40B4-BE49-F238E27FC236}">
                  <a16:creationId xmlns:a16="http://schemas.microsoft.com/office/drawing/2014/main" id="{2CD7B285-FF94-4080-2C88-CFE98E8B2EF1}"/>
                </a:ext>
              </a:extLst>
            </p:cNvPr>
            <p:cNvSpPr/>
            <p:nvPr/>
          </p:nvSpPr>
          <p:spPr>
            <a:xfrm>
              <a:off x="3451920" y="3121528"/>
              <a:ext cx="2088232" cy="43204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編集なし</a:t>
              </a:r>
            </a:p>
          </p:txBody>
        </p:sp>
        <p:sp>
          <p:nvSpPr>
            <p:cNvPr id="30" name="正方形/長方形 29">
              <a:extLst>
                <a:ext uri="{FF2B5EF4-FFF2-40B4-BE49-F238E27FC236}">
                  <a16:creationId xmlns:a16="http://schemas.microsoft.com/office/drawing/2014/main" id="{0064022C-4571-48A4-B736-BCEABE550D3B}"/>
                </a:ext>
              </a:extLst>
            </p:cNvPr>
            <p:cNvSpPr/>
            <p:nvPr/>
          </p:nvSpPr>
          <p:spPr>
            <a:xfrm>
              <a:off x="5724128" y="6093296"/>
              <a:ext cx="2213992" cy="393775"/>
            </a:xfrm>
            <a:prstGeom prst="rect">
              <a:avLst/>
            </a:prstGeom>
          </p:spPr>
          <p:txBody>
            <a:bodyPr wrap="square">
              <a:spAutoFit/>
            </a:bodyPr>
            <a:lstStyle/>
            <a:p>
              <a:pPr marL="514350" indent="-514350" algn="ctr"/>
              <a:r>
                <a:rPr lang="ja-JP" altLang="en-US" dirty="0"/>
                <a:t>最新バージョン</a:t>
              </a:r>
              <a:endParaRPr lang="en-US" altLang="ja-JP" dirty="0"/>
            </a:p>
          </p:txBody>
        </p:sp>
        <p:sp>
          <p:nvSpPr>
            <p:cNvPr id="31" name="正方形/長方形 30">
              <a:extLst>
                <a:ext uri="{FF2B5EF4-FFF2-40B4-BE49-F238E27FC236}">
                  <a16:creationId xmlns:a16="http://schemas.microsoft.com/office/drawing/2014/main" id="{096E1FCA-8026-3FD5-1EEA-0FD8EEA1753C}"/>
                </a:ext>
              </a:extLst>
            </p:cNvPr>
            <p:cNvSpPr/>
            <p:nvPr/>
          </p:nvSpPr>
          <p:spPr>
            <a:xfrm>
              <a:off x="1331640" y="6093296"/>
              <a:ext cx="1944216" cy="393775"/>
            </a:xfrm>
            <a:prstGeom prst="rect">
              <a:avLst/>
            </a:prstGeom>
          </p:spPr>
          <p:txBody>
            <a:bodyPr wrap="square">
              <a:spAutoFit/>
            </a:bodyPr>
            <a:lstStyle/>
            <a:p>
              <a:pPr marL="514350" indent="-514350"/>
              <a:r>
                <a:rPr lang="ja-JP" altLang="en-US" dirty="0"/>
                <a:t>旧バージョン</a:t>
              </a:r>
              <a:endParaRPr lang="en-US" altLang="ja-JP" dirty="0"/>
            </a:p>
          </p:txBody>
        </p:sp>
      </p:grpSp>
      <p:sp>
        <p:nvSpPr>
          <p:cNvPr id="185" name="スライド番号プレースホルダー 184">
            <a:extLst>
              <a:ext uri="{FF2B5EF4-FFF2-40B4-BE49-F238E27FC236}">
                <a16:creationId xmlns:a16="http://schemas.microsoft.com/office/drawing/2014/main" id="{1E04E68B-C652-2C5D-CC0E-114C52D97AE5}"/>
              </a:ext>
            </a:extLst>
          </p:cNvPr>
          <p:cNvSpPr>
            <a:spLocks noGrp="1"/>
          </p:cNvSpPr>
          <p:nvPr>
            <p:ph type="sldNum" sz="quarter" idx="12"/>
          </p:nvPr>
        </p:nvSpPr>
        <p:spPr/>
        <p:txBody>
          <a:bodyPr/>
          <a:lstStyle/>
          <a:p>
            <a:fld id="{DDF0A04B-3F96-455C-AC58-511E5C06C175}" type="slidenum">
              <a:rPr lang="ja-JP" altLang="en-US" smtClean="0"/>
              <a:pPr/>
              <a:t>129</a:t>
            </a:fld>
            <a:endParaRPr lang="ja-JP" altLang="en-US" dirty="0"/>
          </a:p>
        </p:txBody>
      </p:sp>
    </p:spTree>
    <p:extLst>
      <p:ext uri="{BB962C8B-B14F-4D97-AF65-F5344CB8AC3E}">
        <p14:creationId xmlns:p14="http://schemas.microsoft.com/office/powerpoint/2010/main" val="85056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CBDA3-AFEE-B182-8B31-0CC75863A622}"/>
              </a:ext>
            </a:extLst>
          </p:cNvPr>
          <p:cNvSpPr>
            <a:spLocks noGrp="1"/>
          </p:cNvSpPr>
          <p:nvPr>
            <p:ph type="title"/>
          </p:nvPr>
        </p:nvSpPr>
        <p:spPr/>
        <p:txBody>
          <a:bodyPr/>
          <a:lstStyle/>
          <a:p>
            <a:r>
              <a:rPr lang="ja-JP" altLang="en-US" dirty="0"/>
              <a:t>既存手法：</a:t>
            </a:r>
            <a:r>
              <a:rPr lang="en-US" altLang="ja-JP" dirty="0"/>
              <a:t>Cross-Polytope LSH</a:t>
            </a:r>
            <a:r>
              <a:rPr lang="en-US" altLang="ja-JP" baseline="30000" dirty="0"/>
              <a:t>[1-3]</a:t>
            </a:r>
            <a:endParaRPr kumimoji="1" lang="ja-JP" altLang="en-US" dirty="0"/>
          </a:p>
        </p:txBody>
      </p:sp>
      <p:sp>
        <p:nvSpPr>
          <p:cNvPr id="3" name="コンテンツ プレースホルダー 2">
            <a:extLst>
              <a:ext uri="{FF2B5EF4-FFF2-40B4-BE49-F238E27FC236}">
                <a16:creationId xmlns:a16="http://schemas.microsoft.com/office/drawing/2014/main" id="{B31C58DD-8ADE-DD72-30F9-AD345EFD4FE3}"/>
              </a:ext>
            </a:extLst>
          </p:cNvPr>
          <p:cNvSpPr>
            <a:spLocks noGrp="1"/>
          </p:cNvSpPr>
          <p:nvPr>
            <p:ph idx="1"/>
          </p:nvPr>
        </p:nvSpPr>
        <p:spPr>
          <a:xfrm>
            <a:off x="165697" y="1092370"/>
            <a:ext cx="11882216" cy="5152864"/>
          </a:xfrm>
        </p:spPr>
        <p:txBody>
          <a:bodyPr>
            <a:normAutofit fontScale="92500"/>
          </a:bodyPr>
          <a:lstStyle/>
          <a:p>
            <a:r>
              <a:rPr kumimoji="1" lang="ja-JP" altLang="en-US" dirty="0"/>
              <a:t>ハッシュを用いたクラスタリング手法の１つ</a:t>
            </a:r>
          </a:p>
          <a:p>
            <a:pPr>
              <a:buFont typeface="Wingdings" panose="05000000000000000000" pitchFamily="2" charset="2"/>
              <a:buChar char="l"/>
            </a:pPr>
            <a:r>
              <a:rPr kumimoji="1" lang="ja-JP" altLang="en-US" dirty="0"/>
              <a:t>ハッシュ値が等しいベクトルを同じクラスタに分類</a:t>
            </a:r>
          </a:p>
          <a:p>
            <a:pPr lvl="1"/>
            <a:r>
              <a:rPr kumimoji="1" lang="ja-JP" altLang="en-US" dirty="0"/>
              <a:t>類似度が</a:t>
            </a:r>
            <a:r>
              <a:rPr lang="ja-JP" altLang="en-US" dirty="0">
                <a:solidFill>
                  <a:srgbClr val="D04255"/>
                </a:solidFill>
              </a:rPr>
              <a:t>高い </a:t>
            </a:r>
            <a:r>
              <a:rPr kumimoji="1" lang="ja-JP" altLang="en-US" dirty="0"/>
              <a:t>→ ハッシュ値が</a:t>
            </a:r>
            <a:r>
              <a:rPr lang="ja-JP" altLang="en-US" dirty="0">
                <a:solidFill>
                  <a:srgbClr val="D04255"/>
                </a:solidFill>
              </a:rPr>
              <a:t>等しい</a:t>
            </a:r>
            <a:r>
              <a:rPr kumimoji="1" lang="ja-JP" altLang="en-US" dirty="0"/>
              <a:t>確率が高い</a:t>
            </a:r>
          </a:p>
          <a:p>
            <a:pPr lvl="1"/>
            <a:r>
              <a:rPr kumimoji="1" lang="ja-JP" altLang="en-US" dirty="0"/>
              <a:t>類似度が</a:t>
            </a:r>
            <a:r>
              <a:rPr lang="ja-JP" altLang="en-US" dirty="0">
                <a:solidFill>
                  <a:srgbClr val="208DC3"/>
                </a:solidFill>
              </a:rPr>
              <a:t>低い </a:t>
            </a:r>
            <a:r>
              <a:rPr kumimoji="1" lang="ja-JP" altLang="en-US" dirty="0"/>
              <a:t>→ ハッシュ値が</a:t>
            </a:r>
            <a:r>
              <a:rPr lang="ja-JP" altLang="en-US" dirty="0">
                <a:solidFill>
                  <a:srgbClr val="208DC3"/>
                </a:solidFill>
              </a:rPr>
              <a:t>異なる</a:t>
            </a:r>
            <a:r>
              <a:rPr kumimoji="1" lang="ja-JP" altLang="en-US" dirty="0"/>
              <a:t>確率が高い</a:t>
            </a:r>
          </a:p>
          <a:p>
            <a:pPr>
              <a:buFont typeface="Wingdings" panose="05000000000000000000" pitchFamily="2" charset="2"/>
              <a:buChar char="l"/>
            </a:pPr>
            <a:r>
              <a:rPr lang="ja-JP" altLang="en-US" dirty="0"/>
              <a:t>特徴</a:t>
            </a:r>
            <a:endParaRPr lang="en-US" altLang="ja-JP" dirty="0"/>
          </a:p>
          <a:p>
            <a:pPr lvl="1">
              <a:buFont typeface="Wingdings" panose="05000000000000000000" pitchFamily="2" charset="2"/>
              <a:buChar char="l"/>
            </a:pPr>
            <a:r>
              <a:rPr lang="ja-JP" altLang="en-US" dirty="0"/>
              <a:t>疎な高次元ベクトルに対して探索精度の有効性を数学的に保証</a:t>
            </a:r>
            <a:br>
              <a:rPr lang="en-US" altLang="ja-JP" dirty="0"/>
            </a:br>
            <a:r>
              <a:rPr lang="ja-JP" altLang="en-US" dirty="0"/>
              <a:t>疎な高次元ベクトルを生成しやすい</a:t>
            </a:r>
            <a:r>
              <a:rPr lang="en-US" altLang="ja-JP" dirty="0"/>
              <a:t>TF-IDF</a:t>
            </a:r>
            <a:r>
              <a:rPr lang="ja-JP" altLang="en-US" dirty="0"/>
              <a:t>法と相性が良い</a:t>
            </a:r>
            <a:endParaRPr lang="en-US" altLang="ja-JP" dirty="0"/>
          </a:p>
          <a:p>
            <a:pPr lvl="1">
              <a:buFont typeface="Wingdings" panose="05000000000000000000" pitchFamily="2" charset="2"/>
              <a:buChar char="l"/>
            </a:pPr>
            <a:r>
              <a:rPr lang="ja-JP" altLang="en-US" dirty="0"/>
              <a:t>パラメータ調整による探索精度と実行速度が</a:t>
            </a:r>
            <a:r>
              <a:rPr lang="ja-JP" altLang="en-US" dirty="0">
                <a:solidFill>
                  <a:srgbClr val="208DC3"/>
                </a:solidFill>
              </a:rPr>
              <a:t>トレードオフ</a:t>
            </a:r>
            <a:endParaRPr lang="en-US" altLang="ja-JP" dirty="0">
              <a:solidFill>
                <a:srgbClr val="208DC3"/>
              </a:solidFill>
            </a:endParaRPr>
          </a:p>
        </p:txBody>
      </p:sp>
      <p:sp>
        <p:nvSpPr>
          <p:cNvPr id="5" name="テキスト ボックス 4">
            <a:extLst>
              <a:ext uri="{FF2B5EF4-FFF2-40B4-BE49-F238E27FC236}">
                <a16:creationId xmlns:a16="http://schemas.microsoft.com/office/drawing/2014/main" id="{3E1C91F9-F7A2-59EB-CC74-3E97CF743E0D}"/>
              </a:ext>
            </a:extLst>
          </p:cNvPr>
          <p:cNvSpPr txBox="1"/>
          <p:nvPr/>
        </p:nvSpPr>
        <p:spPr>
          <a:xfrm>
            <a:off x="165696" y="6274262"/>
            <a:ext cx="11561847" cy="261610"/>
          </a:xfrm>
          <a:prstGeom prst="rect">
            <a:avLst/>
          </a:prstGeom>
          <a:solidFill>
            <a:srgbClr val="FFFF99"/>
          </a:solidFill>
          <a:ln>
            <a:solidFill>
              <a:schemeClr val="tx1"/>
            </a:solidFill>
          </a:ln>
        </p:spPr>
        <p:txBody>
          <a:bodyPr wrap="square" rtlCol="0">
            <a:spAutoFit/>
          </a:bodyPr>
          <a:lstStyle/>
          <a:p>
            <a:r>
              <a:rPr lang="en-US" altLang="ja-JP" sz="1100" dirty="0"/>
              <a:t>[1-3] A. Andoni, I. Piotr, L. Thijs, R. Ilya, S. Ludwig, “Practical and Optimal LSH for Angular Distance”, In NIPS‘15.</a:t>
            </a:r>
            <a:r>
              <a:rPr lang="ja-JP" altLang="en-US" sz="1100" dirty="0"/>
              <a:t>　</a:t>
            </a:r>
            <a:r>
              <a:rPr lang="en-US" altLang="ja-JP" sz="1100" dirty="0"/>
              <a:t>http://www.mit.edu/~andoni/LSH/</a:t>
            </a:r>
            <a:endParaRPr lang="ja-JP" altLang="en-US" sz="1100" dirty="0"/>
          </a:p>
        </p:txBody>
      </p:sp>
      <p:sp>
        <p:nvSpPr>
          <p:cNvPr id="155" name="スライド番号プレースホルダー 154">
            <a:extLst>
              <a:ext uri="{FF2B5EF4-FFF2-40B4-BE49-F238E27FC236}">
                <a16:creationId xmlns:a16="http://schemas.microsoft.com/office/drawing/2014/main" id="{CAC794AA-AF33-2745-382B-6A40DD3E73A3}"/>
              </a:ext>
            </a:extLst>
          </p:cNvPr>
          <p:cNvSpPr>
            <a:spLocks noGrp="1"/>
          </p:cNvSpPr>
          <p:nvPr>
            <p:ph type="sldNum" sz="quarter" idx="12"/>
          </p:nvPr>
        </p:nvSpPr>
        <p:spPr/>
        <p:txBody>
          <a:bodyPr/>
          <a:lstStyle/>
          <a:p>
            <a:fld id="{DDF0A04B-3F96-455C-AC58-511E5C06C175}" type="slidenum">
              <a:rPr lang="ja-JP" altLang="en-US" smtClean="0"/>
              <a:pPr/>
              <a:t>13</a:t>
            </a:fld>
            <a:endParaRPr lang="ja-JP" altLang="en-US" dirty="0"/>
          </a:p>
        </p:txBody>
      </p:sp>
    </p:spTree>
    <p:extLst>
      <p:ext uri="{BB962C8B-B14F-4D97-AF65-F5344CB8AC3E}">
        <p14:creationId xmlns:p14="http://schemas.microsoft.com/office/powerpoint/2010/main" val="36204035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5288" y="274638"/>
            <a:ext cx="8850312" cy="1143000"/>
          </a:xfrm>
        </p:spPr>
        <p:txBody>
          <a:bodyPr>
            <a:normAutofit fontScale="90000"/>
          </a:bodyPr>
          <a:lstStyle/>
          <a:p>
            <a:r>
              <a:rPr lang="ja-JP" altLang="en-US" dirty="0"/>
              <a:t>コードクローン変更管理システムの現状</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a:t>問題点</a:t>
            </a:r>
            <a:endParaRPr kumimoji="1" lang="en-US" altLang="ja-JP" dirty="0"/>
          </a:p>
          <a:p>
            <a:r>
              <a:rPr kumimoji="1" lang="ja-JP" altLang="en-US" dirty="0"/>
              <a:t>膨大な通知内容から必要な情報を</a:t>
            </a:r>
            <a:br>
              <a:rPr kumimoji="1" lang="en-US" altLang="ja-JP" dirty="0"/>
            </a:br>
            <a:r>
              <a:rPr lang="ja-JP" altLang="en-US" dirty="0"/>
              <a:t>開発者が手作業で整理する必要がある</a:t>
            </a:r>
            <a:endParaRPr lang="en-US" altLang="ja-JP" dirty="0"/>
          </a:p>
          <a:p>
            <a:pPr marL="0" indent="0">
              <a:buNone/>
            </a:pPr>
            <a:endParaRPr kumimoji="1" lang="en-US" altLang="ja-JP" dirty="0"/>
          </a:p>
          <a:p>
            <a:pPr marL="0" indent="0">
              <a:buNone/>
            </a:pPr>
            <a:endParaRPr lang="en-US" altLang="ja-JP" dirty="0"/>
          </a:p>
          <a:p>
            <a:r>
              <a:rPr kumimoji="1" lang="ja-JP" altLang="en-US" dirty="0"/>
              <a:t>開発者にとって有益なコードクローン情報の調査</a:t>
            </a:r>
            <a:endParaRPr kumimoji="1" lang="en-US" altLang="ja-JP" dirty="0"/>
          </a:p>
        </p:txBody>
      </p:sp>
      <p:sp>
        <p:nvSpPr>
          <p:cNvPr id="5" name="下矢印 4"/>
          <p:cNvSpPr/>
          <p:nvPr/>
        </p:nvSpPr>
        <p:spPr>
          <a:xfrm>
            <a:off x="5280842" y="3258065"/>
            <a:ext cx="1619204" cy="605117"/>
          </a:xfrm>
          <a:prstGeom prst="downArrow">
            <a:avLst/>
          </a:prstGeom>
          <a:solidFill>
            <a:srgbClr val="00B0F0"/>
          </a:solidFill>
          <a:ln>
            <a:solidFill>
              <a:srgbClr val="0033C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srgbClr val="0099FF"/>
              </a:solidFill>
              <a:latin typeface="+mn-ea"/>
            </a:endParaRPr>
          </a:p>
        </p:txBody>
      </p:sp>
      <p:sp>
        <p:nvSpPr>
          <p:cNvPr id="155" name="スライド番号プレースホルダー 154">
            <a:extLst>
              <a:ext uri="{FF2B5EF4-FFF2-40B4-BE49-F238E27FC236}">
                <a16:creationId xmlns:a16="http://schemas.microsoft.com/office/drawing/2014/main" id="{106377A2-8FF9-069D-D665-3D7A053915AE}"/>
              </a:ext>
            </a:extLst>
          </p:cNvPr>
          <p:cNvSpPr>
            <a:spLocks noGrp="1"/>
          </p:cNvSpPr>
          <p:nvPr>
            <p:ph type="sldNum" sz="quarter" idx="12"/>
          </p:nvPr>
        </p:nvSpPr>
        <p:spPr/>
        <p:txBody>
          <a:bodyPr/>
          <a:lstStyle/>
          <a:p>
            <a:fld id="{DDF0A04B-3F96-455C-AC58-511E5C06C175}" type="slidenum">
              <a:rPr lang="ja-JP" altLang="en-US" smtClean="0"/>
              <a:pPr/>
              <a:t>130</a:t>
            </a:fld>
            <a:endParaRPr lang="ja-JP" altLang="en-US" dirty="0"/>
          </a:p>
        </p:txBody>
      </p:sp>
    </p:spTree>
    <p:extLst>
      <p:ext uri="{BB962C8B-B14F-4D97-AF65-F5344CB8AC3E}">
        <p14:creationId xmlns:p14="http://schemas.microsoft.com/office/powerpoint/2010/main" val="17838759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a:t>
            </a:r>
            <a:r>
              <a:rPr lang="ja-JP" altLang="en-US" dirty="0"/>
              <a:t>概要</a:t>
            </a:r>
            <a:endParaRPr kumimoji="1" lang="ja-JP" altLang="en-US" dirty="0"/>
          </a:p>
        </p:txBody>
      </p:sp>
      <p:sp>
        <p:nvSpPr>
          <p:cNvPr id="3" name="コンテンツ プレースホルダー 2"/>
          <p:cNvSpPr>
            <a:spLocks noGrp="1"/>
          </p:cNvSpPr>
          <p:nvPr>
            <p:ph idx="1"/>
          </p:nvPr>
        </p:nvSpPr>
        <p:spPr/>
        <p:txBody>
          <a:bodyPr/>
          <a:lstStyle/>
          <a:p>
            <a:r>
              <a:rPr lang="ja-JP" altLang="en-US" sz="2400" dirty="0"/>
              <a:t>調査目的</a:t>
            </a:r>
            <a:endParaRPr lang="en-US" altLang="ja-JP" sz="2400" dirty="0"/>
          </a:p>
          <a:p>
            <a:pPr lvl="1"/>
            <a:r>
              <a:rPr lang="ja-JP" altLang="en-US" sz="2000" dirty="0"/>
              <a:t>開発者にとって有益なコードクローン情報を通知する</a:t>
            </a:r>
            <a:endParaRPr lang="en-US" altLang="ja-JP" sz="2000" dirty="0"/>
          </a:p>
          <a:p>
            <a:r>
              <a:rPr lang="ja-JP" altLang="en-US" sz="2400" dirty="0"/>
              <a:t>調査対象 </a:t>
            </a:r>
            <a:r>
              <a:rPr lang="en-US" altLang="ja-JP" sz="2400" dirty="0"/>
              <a:t>(</a:t>
            </a:r>
            <a:r>
              <a:rPr lang="ja-JP" altLang="en-US" sz="2400" dirty="0"/>
              <a:t>長期開発された</a:t>
            </a:r>
            <a:r>
              <a:rPr lang="en-US" altLang="ja-JP" sz="2400" dirty="0"/>
              <a:t>OSS)</a:t>
            </a:r>
          </a:p>
          <a:p>
            <a:pPr lvl="1"/>
            <a:r>
              <a:rPr lang="en-US" altLang="ja-JP" sz="2000" dirty="0"/>
              <a:t>Linux Kernel</a:t>
            </a:r>
          </a:p>
          <a:p>
            <a:r>
              <a:rPr lang="ja-JP" altLang="en-US" sz="2400" dirty="0"/>
              <a:t>調査内容</a:t>
            </a:r>
            <a:endParaRPr lang="en-US" altLang="ja-JP" sz="2400" dirty="0"/>
          </a:p>
          <a:p>
            <a:pPr lvl="1"/>
            <a:r>
              <a:rPr lang="ja-JP" altLang="en-US" sz="2000" dirty="0"/>
              <a:t>検出されたコードクローンの分類</a:t>
            </a:r>
            <a:endParaRPr lang="en-US" altLang="ja-JP" sz="2000" dirty="0"/>
          </a:p>
          <a:p>
            <a:pPr lvl="1"/>
            <a:r>
              <a:rPr lang="ja-JP" altLang="en-US" sz="2000" dirty="0"/>
              <a:t>一定の期間毎に変更されるコードクローンの数</a:t>
            </a:r>
            <a:endParaRPr lang="en-US" altLang="ja-JP" sz="2000" dirty="0"/>
          </a:p>
        </p:txBody>
      </p:sp>
      <p:sp>
        <p:nvSpPr>
          <p:cNvPr id="154" name="スライド番号プレースホルダー 153">
            <a:extLst>
              <a:ext uri="{FF2B5EF4-FFF2-40B4-BE49-F238E27FC236}">
                <a16:creationId xmlns:a16="http://schemas.microsoft.com/office/drawing/2014/main" id="{34AB69D5-CC39-BFB0-341D-A48D0CCB3EC3}"/>
              </a:ext>
            </a:extLst>
          </p:cNvPr>
          <p:cNvSpPr>
            <a:spLocks noGrp="1"/>
          </p:cNvSpPr>
          <p:nvPr>
            <p:ph type="sldNum" sz="quarter" idx="12"/>
          </p:nvPr>
        </p:nvSpPr>
        <p:spPr/>
        <p:txBody>
          <a:bodyPr/>
          <a:lstStyle/>
          <a:p>
            <a:fld id="{DDF0A04B-3F96-455C-AC58-511E5C06C175}" type="slidenum">
              <a:rPr lang="ja-JP" altLang="en-US" smtClean="0"/>
              <a:pPr/>
              <a:t>131</a:t>
            </a:fld>
            <a:endParaRPr lang="ja-JP" altLang="en-US" dirty="0"/>
          </a:p>
        </p:txBody>
      </p:sp>
    </p:spTree>
    <p:extLst>
      <p:ext uri="{BB962C8B-B14F-4D97-AF65-F5344CB8AC3E}">
        <p14:creationId xmlns:p14="http://schemas.microsoft.com/office/powerpoint/2010/main" val="37015115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調査の前準備</a:t>
            </a:r>
          </a:p>
        </p:txBody>
      </p:sp>
      <p:sp>
        <p:nvSpPr>
          <p:cNvPr id="3" name="コンテンツ プレースホルダー 2"/>
          <p:cNvSpPr>
            <a:spLocks noGrp="1"/>
          </p:cNvSpPr>
          <p:nvPr>
            <p:ph idx="1"/>
          </p:nvPr>
        </p:nvSpPr>
        <p:spPr>
          <a:xfrm>
            <a:off x="1970088" y="1600201"/>
            <a:ext cx="8229600" cy="4525963"/>
          </a:xfrm>
        </p:spPr>
        <p:txBody>
          <a:bodyPr/>
          <a:lstStyle/>
          <a:p>
            <a:r>
              <a:rPr lang="ja-JP" altLang="en-US" sz="2400" dirty="0"/>
              <a:t>ブロッククローン検出法の組込み</a:t>
            </a:r>
            <a:endParaRPr lang="en-US" altLang="ja-JP" sz="2400" dirty="0"/>
          </a:p>
          <a:p>
            <a:r>
              <a:rPr lang="ja-JP" altLang="en-US" sz="2400" dirty="0"/>
              <a:t>クローンセットの詳細な分類の実装</a:t>
            </a:r>
            <a:endParaRPr lang="en-US" altLang="ja-JP" sz="2000" dirty="0"/>
          </a:p>
          <a:p>
            <a:r>
              <a:rPr lang="ja-JP" altLang="en-US" sz="2400" dirty="0"/>
              <a:t>コードクローン追跡も再実装</a:t>
            </a:r>
            <a:endParaRPr lang="en-US" altLang="ja-JP" sz="2000" dirty="0"/>
          </a:p>
        </p:txBody>
      </p:sp>
      <p:sp>
        <p:nvSpPr>
          <p:cNvPr id="154" name="スライド番号プレースホルダー 153">
            <a:extLst>
              <a:ext uri="{FF2B5EF4-FFF2-40B4-BE49-F238E27FC236}">
                <a16:creationId xmlns:a16="http://schemas.microsoft.com/office/drawing/2014/main" id="{62574751-05F9-E2CF-3913-2720F166EADA}"/>
              </a:ext>
            </a:extLst>
          </p:cNvPr>
          <p:cNvSpPr>
            <a:spLocks noGrp="1"/>
          </p:cNvSpPr>
          <p:nvPr>
            <p:ph type="sldNum" sz="quarter" idx="12"/>
          </p:nvPr>
        </p:nvSpPr>
        <p:spPr/>
        <p:txBody>
          <a:bodyPr/>
          <a:lstStyle/>
          <a:p>
            <a:fld id="{DDF0A04B-3F96-455C-AC58-511E5C06C175}" type="slidenum">
              <a:rPr lang="ja-JP" altLang="en-US" smtClean="0"/>
              <a:pPr/>
              <a:t>132</a:t>
            </a:fld>
            <a:endParaRPr lang="ja-JP" altLang="en-US" dirty="0"/>
          </a:p>
        </p:txBody>
      </p:sp>
    </p:spTree>
    <p:extLst>
      <p:ext uri="{BB962C8B-B14F-4D97-AF65-F5344CB8AC3E}">
        <p14:creationId xmlns:p14="http://schemas.microsoft.com/office/powerpoint/2010/main" val="36038859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今後の研究まとめ</a:t>
            </a:r>
          </a:p>
        </p:txBody>
      </p:sp>
      <p:sp>
        <p:nvSpPr>
          <p:cNvPr id="3" name="コンテンツ プレースホルダー 2"/>
          <p:cNvSpPr>
            <a:spLocks noGrp="1"/>
          </p:cNvSpPr>
          <p:nvPr>
            <p:ph idx="1"/>
          </p:nvPr>
        </p:nvSpPr>
        <p:spPr>
          <a:xfrm>
            <a:off x="1981200" y="1600201"/>
            <a:ext cx="8291513" cy="4525963"/>
          </a:xfrm>
        </p:spPr>
        <p:txBody>
          <a:bodyPr/>
          <a:lstStyle/>
          <a:p>
            <a:pPr marL="0" indent="0">
              <a:buNone/>
            </a:pPr>
            <a:r>
              <a:rPr lang="ja-JP" altLang="en-US" sz="2400" dirty="0"/>
              <a:t>修士論文に向けて</a:t>
            </a:r>
            <a:endParaRPr lang="en-US" altLang="ja-JP" sz="2400" dirty="0"/>
          </a:p>
          <a:p>
            <a:r>
              <a:rPr lang="ja-JP" altLang="en-US" sz="2400" dirty="0"/>
              <a:t>検出漏れしていたクローンペアの特徴に関する調査</a:t>
            </a:r>
            <a:endParaRPr lang="en-US" altLang="ja-JP" sz="2400" dirty="0"/>
          </a:p>
          <a:p>
            <a:pPr lvl="1"/>
            <a:r>
              <a:rPr lang="en-US" altLang="ja-JP" sz="2000" dirty="0"/>
              <a:t>BigCloneBench[5]</a:t>
            </a:r>
            <a:r>
              <a:rPr lang="ja-JP" altLang="en-US" sz="2000" dirty="0"/>
              <a:t> を用いてブロッククローン検出法の再現率と適合率を調査</a:t>
            </a:r>
            <a:endParaRPr lang="en-US" altLang="ja-JP" sz="2000" dirty="0"/>
          </a:p>
          <a:p>
            <a:pPr marL="0" indent="0">
              <a:buNone/>
            </a:pPr>
            <a:endParaRPr lang="en-US" altLang="ja-JP" sz="2200" dirty="0"/>
          </a:p>
          <a:p>
            <a:pPr marL="0" indent="0">
              <a:buNone/>
            </a:pPr>
            <a:r>
              <a:rPr lang="ja-JP" altLang="en-US" sz="2400" dirty="0"/>
              <a:t>博士後期課程での希望する研究内容</a:t>
            </a:r>
            <a:endParaRPr lang="en-US" altLang="ja-JP" sz="2400" dirty="0"/>
          </a:p>
          <a:p>
            <a:r>
              <a:rPr lang="ja-JP" altLang="en-US" sz="2400" dirty="0"/>
              <a:t>コードクローン変更管理システム</a:t>
            </a:r>
            <a:r>
              <a:rPr lang="en-US" altLang="ja-JP" sz="2400" dirty="0"/>
              <a:t>CloneNotifier[6]</a:t>
            </a:r>
            <a:r>
              <a:rPr lang="ja-JP" altLang="en-US" sz="2400" dirty="0"/>
              <a:t>の通知内容の改善</a:t>
            </a:r>
            <a:endParaRPr lang="en-US" altLang="ja-JP" sz="2400" dirty="0"/>
          </a:p>
          <a:p>
            <a:pPr lvl="1"/>
            <a:r>
              <a:rPr lang="ja-JP" altLang="en-US" sz="2000" dirty="0"/>
              <a:t>長期開発されている</a:t>
            </a:r>
            <a:r>
              <a:rPr lang="en-US" altLang="ja-JP" sz="2000" dirty="0"/>
              <a:t>OSS</a:t>
            </a:r>
            <a:r>
              <a:rPr lang="ja-JP" altLang="en-US" sz="2000" dirty="0"/>
              <a:t>を対象に，コードクローンの種類や数を調査</a:t>
            </a:r>
            <a:endParaRPr lang="en-US" altLang="ja-JP" sz="2000" dirty="0"/>
          </a:p>
        </p:txBody>
      </p:sp>
      <p:sp>
        <p:nvSpPr>
          <p:cNvPr id="154" name="スライド番号プレースホルダー 153">
            <a:extLst>
              <a:ext uri="{FF2B5EF4-FFF2-40B4-BE49-F238E27FC236}">
                <a16:creationId xmlns:a16="http://schemas.microsoft.com/office/drawing/2014/main" id="{181A6EE5-1FB3-006E-D476-129534242878}"/>
              </a:ext>
            </a:extLst>
          </p:cNvPr>
          <p:cNvSpPr>
            <a:spLocks noGrp="1"/>
          </p:cNvSpPr>
          <p:nvPr>
            <p:ph type="sldNum" sz="quarter" idx="12"/>
          </p:nvPr>
        </p:nvSpPr>
        <p:spPr/>
        <p:txBody>
          <a:bodyPr/>
          <a:lstStyle/>
          <a:p>
            <a:fld id="{DDF0A04B-3F96-455C-AC58-511E5C06C175}" type="slidenum">
              <a:rPr lang="ja-JP" altLang="en-US" smtClean="0"/>
              <a:pPr/>
              <a:t>133</a:t>
            </a:fld>
            <a:endParaRPr lang="ja-JP" altLang="en-US" dirty="0"/>
          </a:p>
        </p:txBody>
      </p:sp>
    </p:spTree>
    <p:extLst>
      <p:ext uri="{BB962C8B-B14F-4D97-AF65-F5344CB8AC3E}">
        <p14:creationId xmlns:p14="http://schemas.microsoft.com/office/powerpoint/2010/main" val="2878171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000" dirty="0"/>
              <a:t>cross-polytope LSH</a:t>
            </a:r>
            <a:br>
              <a:rPr lang="en-US" altLang="ja-JP" sz="4000" dirty="0"/>
            </a:br>
            <a:r>
              <a:rPr lang="ja-JP" altLang="en-US" sz="4000" dirty="0"/>
              <a:t>のアルゴリズム</a:t>
            </a:r>
            <a:r>
              <a:rPr lang="en-US" altLang="ja-JP" sz="4000" dirty="0"/>
              <a:t>[3]</a:t>
            </a:r>
            <a:endParaRPr lang="ja-JP" altLang="en-US" sz="4000" dirty="0"/>
          </a:p>
        </p:txBody>
      </p:sp>
      <mc:AlternateContent xmlns:mc="http://schemas.openxmlformats.org/markup-compatibility/2006" xmlns:a14="http://schemas.microsoft.com/office/drawing/2010/main">
        <mc:Choice Requires="a14">
          <p:sp>
            <p:nvSpPr>
              <p:cNvPr id="9" name="正方形/長方形 8"/>
              <p:cNvSpPr/>
              <p:nvPr/>
            </p:nvSpPr>
            <p:spPr>
              <a:xfrm>
                <a:off x="2317459" y="3587383"/>
                <a:ext cx="3920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2317459" y="3587383"/>
                <a:ext cx="392030" cy="369332"/>
              </a:xfrm>
              <a:prstGeom prst="rect">
                <a:avLst/>
              </a:prstGeom>
              <a:blipFill>
                <a:blip r:embed="rId3"/>
                <a:stretch>
                  <a:fillRect/>
                </a:stretch>
              </a:blipFill>
            </p:spPr>
            <p:txBody>
              <a:bodyPr/>
              <a:lstStyle/>
              <a:p>
                <a:r>
                  <a:rPr lang="ja-JP" altLang="en-US">
                    <a:noFill/>
                  </a:rPr>
                  <a:t> </a:t>
                </a:r>
              </a:p>
            </p:txBody>
          </p:sp>
        </mc:Fallback>
      </mc:AlternateContent>
      <p:sp>
        <p:nvSpPr>
          <p:cNvPr id="11" name="右矢印 10"/>
          <p:cNvSpPr/>
          <p:nvPr/>
        </p:nvSpPr>
        <p:spPr>
          <a:xfrm>
            <a:off x="2851263" y="3674649"/>
            <a:ext cx="701476" cy="246631"/>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mc:AlternateContent xmlns:mc="http://schemas.openxmlformats.org/markup-compatibility/2006" xmlns:a14="http://schemas.microsoft.com/office/drawing/2010/main">
        <mc:Choice Requires="a14">
          <p:sp>
            <p:nvSpPr>
              <p:cNvPr id="12" name="正方形/長方形 11"/>
              <p:cNvSpPr/>
              <p:nvPr/>
            </p:nvSpPr>
            <p:spPr>
              <a:xfrm>
                <a:off x="3698976" y="3582706"/>
                <a:ext cx="5379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𝐴𝑥</m:t>
                      </m:r>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3698976" y="3582706"/>
                <a:ext cx="537903" cy="369332"/>
              </a:xfrm>
              <a:prstGeom prst="rect">
                <a:avLst/>
              </a:prstGeom>
              <a:blipFill>
                <a:blip r:embed="rId4"/>
                <a:stretch>
                  <a:fillRect/>
                </a:stretch>
              </a:blipFill>
            </p:spPr>
            <p:txBody>
              <a:bodyPr/>
              <a:lstStyle/>
              <a:p>
                <a:r>
                  <a:rPr lang="ja-JP" altLang="en-US">
                    <a:noFill/>
                  </a:rPr>
                  <a:t> </a:t>
                </a:r>
              </a:p>
            </p:txBody>
          </p:sp>
        </mc:Fallback>
      </mc:AlternateContent>
      <p:sp>
        <p:nvSpPr>
          <p:cNvPr id="13" name="テキスト ボックス 12"/>
          <p:cNvSpPr txBox="1"/>
          <p:nvPr/>
        </p:nvSpPr>
        <p:spPr>
          <a:xfrm>
            <a:off x="2813113" y="4046639"/>
            <a:ext cx="891591" cy="30777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ja-JP" sz="1400" dirty="0">
                <a:latin typeface="+mn-ea"/>
              </a:rPr>
              <a:t>STEP</a:t>
            </a:r>
            <a:r>
              <a:rPr lang="ja-JP" altLang="en-US" sz="1400" dirty="0">
                <a:latin typeface="+mn-ea"/>
              </a:rPr>
              <a:t> </a:t>
            </a:r>
            <a:r>
              <a:rPr lang="en-US" altLang="ja-JP" sz="1400" dirty="0">
                <a:latin typeface="+mn-ea"/>
              </a:rPr>
              <a:t>A</a:t>
            </a:r>
          </a:p>
        </p:txBody>
      </p:sp>
      <p:sp>
        <p:nvSpPr>
          <p:cNvPr id="14" name="右矢印 13"/>
          <p:cNvSpPr/>
          <p:nvPr/>
        </p:nvSpPr>
        <p:spPr>
          <a:xfrm>
            <a:off x="4373717" y="3674649"/>
            <a:ext cx="701476" cy="246631"/>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5" name="テキスト ボックス 14"/>
          <p:cNvSpPr txBox="1"/>
          <p:nvPr/>
        </p:nvSpPr>
        <p:spPr>
          <a:xfrm>
            <a:off x="4335567" y="4046638"/>
            <a:ext cx="893193" cy="30777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ja-JP" sz="1400" dirty="0">
                <a:latin typeface="+mn-ea"/>
              </a:rPr>
              <a:t>STEP B</a:t>
            </a:r>
            <a:endParaRPr lang="ja-JP" altLang="en-US" sz="1400" dirty="0">
              <a:latin typeface="+mn-ea"/>
            </a:endParaRPr>
          </a:p>
        </p:txBody>
      </p:sp>
      <mc:AlternateContent xmlns:mc="http://schemas.openxmlformats.org/markup-compatibility/2006" xmlns:a14="http://schemas.microsoft.com/office/drawing/2010/main">
        <mc:Choice Requires="a14">
          <p:sp>
            <p:nvSpPr>
              <p:cNvPr id="16" name="正方形/長方形 15"/>
              <p:cNvSpPr/>
              <p:nvPr/>
            </p:nvSpPr>
            <p:spPr>
              <a:xfrm>
                <a:off x="5224855" y="3613297"/>
                <a:ext cx="3948068" cy="369332"/>
              </a:xfrm>
              <a:prstGeom prst="rect">
                <a:avLst/>
              </a:prstGeom>
            </p:spPr>
            <p:txBody>
              <a:bodyPr wrap="none">
                <a:spAutoFit/>
              </a:bodyPr>
              <a:lstStyle/>
              <a:p>
                <a14:m>
                  <m:oMath xmlns:m="http://schemas.openxmlformats.org/officeDocument/2006/math">
                    <m:r>
                      <a:rPr lang="en-US" altLang="ja-JP" i="1">
                        <a:latin typeface="Cambria Math" panose="02040503050406030204" pitchFamily="18" charset="0"/>
                      </a:rPr>
                      <m:t>h</m:t>
                    </m:r>
                    <m:d>
                      <m:dPr>
                        <m:ctrlPr>
                          <a:rPr lang="en-US" altLang="ja-JP" i="1">
                            <a:latin typeface="Cambria Math" panose="02040503050406030204" pitchFamily="18" charset="0"/>
                          </a:rPr>
                        </m:ctrlPr>
                      </m:dPr>
                      <m:e>
                        <m:r>
                          <a:rPr lang="en-US" altLang="ja-JP" i="1">
                            <a:latin typeface="Cambria Math" panose="02040503050406030204" pitchFamily="18" charset="0"/>
                          </a:rPr>
                          <m:t>𝑥</m:t>
                        </m:r>
                      </m:e>
                    </m:d>
                    <m:r>
                      <a:rPr lang="en-US" altLang="ja-JP" i="1">
                        <a:latin typeface="Cambria Math" panose="02040503050406030204" pitchFamily="18" charset="0"/>
                      </a:rPr>
                      <m:t>=</m:t>
                    </m:r>
                  </m:oMath>
                </a14:m>
                <a:r>
                  <a:rPr lang="ja-JP" altLang="en-US" dirty="0"/>
                  <a:t> 点</a:t>
                </a:r>
                <a14:m>
                  <m:oMath xmlns:m="http://schemas.openxmlformats.org/officeDocument/2006/math">
                    <m:r>
                      <a:rPr lang="en-US" altLang="ja-JP" i="1">
                        <a:latin typeface="Cambria Math" panose="02040503050406030204" pitchFamily="18" charset="0"/>
                      </a:rPr>
                      <m:t>𝐴𝑥</m:t>
                    </m:r>
                  </m:oMath>
                </a14:m>
                <a:r>
                  <a:rPr lang="ja-JP" altLang="en-US" dirty="0"/>
                  <a:t>が存在する区画のラベル</a:t>
                </a:r>
              </a:p>
            </p:txBody>
          </p:sp>
        </mc:Choice>
        <mc:Fallback xmlns="">
          <p:sp>
            <p:nvSpPr>
              <p:cNvPr id="16" name="正方形/長方形 15"/>
              <p:cNvSpPr>
                <a:spLocks noRot="1" noChangeAspect="1" noMove="1" noResize="1" noEditPoints="1" noAdjustHandles="1" noChangeArrowheads="1" noChangeShapeType="1" noTextEdit="1"/>
              </p:cNvSpPr>
              <p:nvPr/>
            </p:nvSpPr>
            <p:spPr>
              <a:xfrm>
                <a:off x="5224855" y="3613297"/>
                <a:ext cx="3948068" cy="369332"/>
              </a:xfrm>
              <a:prstGeom prst="rect">
                <a:avLst/>
              </a:prstGeom>
              <a:blipFill>
                <a:blip r:embed="rId5"/>
                <a:stretch>
                  <a:fillRect t="-13333" r="-772"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892160" y="3242842"/>
                <a:ext cx="1281761" cy="307777"/>
              </a:xfrm>
              <a:prstGeom prst="rect">
                <a:avLst/>
              </a:prstGeom>
              <a:noFill/>
            </p:spPr>
            <p:txBody>
              <a:bodyPr wrap="none" rtlCol="0">
                <a:spAutoFit/>
              </a:bodyPr>
              <a:lstStyle/>
              <a:p>
                <a14:m>
                  <m:oMath xmlns:m="http://schemas.openxmlformats.org/officeDocument/2006/math">
                    <m:r>
                      <a:rPr lang="en-US" altLang="ja-JP" sz="1400" i="1">
                        <a:latin typeface="Cambria Math" panose="02040503050406030204" pitchFamily="18" charset="0"/>
                      </a:rPr>
                      <m:t>𝑥</m:t>
                    </m:r>
                  </m:oMath>
                </a14:m>
                <a:r>
                  <a:rPr lang="ja-JP" altLang="en-US" sz="1400" dirty="0">
                    <a:latin typeface="+mn-ea"/>
                  </a:rPr>
                  <a:t>のハッシュ値</a:t>
                </a: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892160" y="3242842"/>
                <a:ext cx="1281761" cy="307777"/>
              </a:xfrm>
              <a:prstGeom prst="rect">
                <a:avLst/>
              </a:prstGeom>
              <a:blipFill>
                <a:blip r:embed="rId6"/>
                <a:stretch>
                  <a:fillRect t="-8000" r="-476" b="-1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コンテンツ プレースホルダー 2"/>
              <p:cNvSpPr txBox="1">
                <a:spLocks/>
              </p:cNvSpPr>
              <p:nvPr/>
            </p:nvSpPr>
            <p:spPr bwMode="auto">
              <a:xfrm>
                <a:off x="1981201" y="1715642"/>
                <a:ext cx="8291513" cy="1401683"/>
              </a:xfrm>
              <a:prstGeom prst="rect">
                <a:avLst/>
              </a:prstGeom>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FALCONN</a:t>
                </a:r>
                <a:r>
                  <a:rPr lang="ja-JP" altLang="en-US" sz="2000" kern="0" dirty="0">
                    <a:latin typeface="+mn-ea"/>
                  </a:rPr>
                  <a:t>のハッシュ関数</a:t>
                </a:r>
                <a:endParaRPr lang="en-US" altLang="ja-JP" sz="2000" kern="0" dirty="0">
                  <a:latin typeface="+mn-ea"/>
                </a:endParaRPr>
              </a:p>
              <a:p>
                <a:pPr marL="0" indent="0">
                  <a:buNone/>
                </a:pPr>
                <a:r>
                  <a:rPr lang="en-US" altLang="ja-JP" sz="2000" kern="0" dirty="0">
                    <a:latin typeface="+mn-ea"/>
                  </a:rPr>
                  <a:t>STEP A</a:t>
                </a:r>
                <a:r>
                  <a:rPr lang="ja-JP" altLang="en-US" sz="2000" kern="0" dirty="0">
                    <a:latin typeface="+mn-ea"/>
                  </a:rPr>
                  <a:t>：入力ベクトルを次元圧縮しランダム行列を掛けて回転を実行</a:t>
                </a:r>
                <a:endParaRPr lang="en-US" altLang="ja-JP" sz="2000" kern="0" dirty="0">
                  <a:latin typeface="+mn-ea"/>
                </a:endParaRPr>
              </a:p>
              <a:p>
                <a:pPr marL="0" indent="0">
                  <a:buNone/>
                </a:pPr>
                <a:r>
                  <a:rPr lang="en-US" altLang="ja-JP" sz="2000" kern="0" dirty="0">
                    <a:latin typeface="+mn-ea"/>
                  </a:rPr>
                  <a:t>STEP B</a:t>
                </a:r>
                <a:r>
                  <a:rPr lang="ja-JP" altLang="en-US" sz="2000" kern="0" dirty="0">
                    <a:latin typeface="+mn-ea"/>
                  </a:rPr>
                  <a:t>：単位球を指定した数</a:t>
                </a:r>
                <a:r>
                  <a:rPr lang="en-US" altLang="ja-JP" sz="2000" kern="0" dirty="0">
                    <a:latin typeface="+mn-ea"/>
                  </a:rPr>
                  <a:t>(</a:t>
                </a:r>
                <a14:m>
                  <m:oMath xmlns:m="http://schemas.openxmlformats.org/officeDocument/2006/math">
                    <m:r>
                      <a:rPr lang="en-US" altLang="ja-JP" sz="2000" i="1" kern="0">
                        <a:latin typeface="Cambria Math" panose="02040503050406030204" pitchFamily="18" charset="0"/>
                      </a:rPr>
                      <m:t>𝑇</m:t>
                    </m:r>
                  </m:oMath>
                </a14:m>
                <a:r>
                  <a:rPr lang="ja-JP" altLang="en-US" sz="2000" kern="0" dirty="0">
                    <a:latin typeface="+mn-ea"/>
                  </a:rPr>
                  <a:t>個</a:t>
                </a:r>
                <a:r>
                  <a:rPr lang="en-US" altLang="ja-JP" sz="2000" kern="0" dirty="0">
                    <a:latin typeface="+mn-ea"/>
                  </a:rPr>
                  <a:t>)</a:t>
                </a:r>
                <a:r>
                  <a:rPr lang="ja-JP" altLang="en-US" sz="2000" kern="0" dirty="0">
                    <a:latin typeface="+mn-ea"/>
                  </a:rPr>
                  <a:t>の区画に分割して，</a:t>
                </a:r>
                <a:br>
                  <a:rPr lang="en-US" altLang="ja-JP" sz="2000" kern="0" dirty="0">
                    <a:latin typeface="+mn-ea"/>
                  </a:rPr>
                </a:br>
                <a:r>
                  <a:rPr lang="en-US" altLang="ja-JP" sz="2000" kern="0" dirty="0">
                    <a:latin typeface="+mn-ea"/>
                  </a:rPr>
                  <a:t>	</a:t>
                </a:r>
                <a:r>
                  <a:rPr lang="ja-JP" altLang="en-US" sz="2000" kern="0" dirty="0">
                    <a:latin typeface="+mn-ea"/>
                  </a:rPr>
                  <a:t>その点が含まれる区画のラベルをハッシュ値として取得</a:t>
                </a:r>
                <a:endParaRPr lang="en-US" altLang="ja-JP" sz="2000" kern="0" dirty="0">
                  <a:latin typeface="+mn-ea"/>
                </a:endParaRPr>
              </a:p>
            </p:txBody>
          </p:sp>
        </mc:Choice>
        <mc:Fallback xmlns="">
          <p:sp>
            <p:nvSpPr>
              <p:cNvPr id="18" name="コンテンツ プレースホルダー 2"/>
              <p:cNvSpPr txBox="1">
                <a:spLocks noRot="1" noChangeAspect="1" noMove="1" noResize="1" noEditPoints="1" noAdjustHandles="1" noChangeArrowheads="1" noChangeShapeType="1" noTextEdit="1"/>
              </p:cNvSpPr>
              <p:nvPr/>
            </p:nvSpPr>
            <p:spPr bwMode="auto">
              <a:xfrm>
                <a:off x="1981201" y="1715642"/>
                <a:ext cx="8291513" cy="1401683"/>
              </a:xfrm>
              <a:prstGeom prst="rect">
                <a:avLst/>
              </a:prstGeom>
              <a:blipFill>
                <a:blip r:embed="rId7"/>
                <a:stretch>
                  <a:fillRect l="-587" t="-1282" b="-8974"/>
                </a:stretch>
              </a:blipFill>
              <a:ln w="25400" cap="flat" cmpd="sng" algn="ctr">
                <a:solidFill>
                  <a:schemeClr val="accent1"/>
                </a:solidFill>
                <a:prstDash val="solid"/>
                <a:miter lim="800000"/>
                <a:headEnd/>
                <a:tailEnd/>
              </a:ln>
            </p:spPr>
            <p:txBody>
              <a:bodyPr/>
              <a:lstStyle/>
              <a:p>
                <a:r>
                  <a:rPr lang="ja-JP" altLang="en-US">
                    <a:noFill/>
                  </a:rPr>
                  <a:t> </a:t>
                </a:r>
              </a:p>
            </p:txBody>
          </p:sp>
        </mc:Fallback>
      </mc:AlternateContent>
      <p:cxnSp>
        <p:nvCxnSpPr>
          <p:cNvPr id="21" name="直線コネクタ 20"/>
          <p:cNvCxnSpPr/>
          <p:nvPr/>
        </p:nvCxnSpPr>
        <p:spPr>
          <a:xfrm flipV="1">
            <a:off x="8000193" y="5204095"/>
            <a:ext cx="1741500" cy="10916"/>
          </a:xfrm>
          <a:prstGeom prst="line">
            <a:avLst/>
          </a:prstGeom>
          <a:ln w="28575">
            <a:prstDash val="solid"/>
            <a:headEnd type="triangle"/>
            <a:tailEnd type="triangle"/>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8861470" y="4404564"/>
            <a:ext cx="9066" cy="1607522"/>
          </a:xfrm>
          <a:prstGeom prst="line">
            <a:avLst/>
          </a:prstGeom>
          <a:ln w="28575">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23" name="楕円 22"/>
          <p:cNvSpPr/>
          <p:nvPr/>
        </p:nvSpPr>
        <p:spPr>
          <a:xfrm>
            <a:off x="7981249" y="4403079"/>
            <a:ext cx="1760445" cy="1602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4" name="円弧 23"/>
          <p:cNvSpPr/>
          <p:nvPr/>
        </p:nvSpPr>
        <p:spPr>
          <a:xfrm>
            <a:off x="7981249" y="4403079"/>
            <a:ext cx="1760445" cy="1602032"/>
          </a:xfrm>
          <a:prstGeom prst="arc">
            <a:avLst>
              <a:gd name="adj1" fmla="val 19173542"/>
              <a:gd name="adj2" fmla="val 2477311"/>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p:sp>
        <p:nvSpPr>
          <p:cNvPr id="25" name="円弧 24"/>
          <p:cNvSpPr/>
          <p:nvPr/>
        </p:nvSpPr>
        <p:spPr>
          <a:xfrm>
            <a:off x="7981249" y="4410175"/>
            <a:ext cx="1760445" cy="1594817"/>
          </a:xfrm>
          <a:prstGeom prst="arc">
            <a:avLst>
              <a:gd name="adj1" fmla="val 2456408"/>
              <a:gd name="adj2" fmla="val 8290202"/>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p:sp>
        <p:nvSpPr>
          <p:cNvPr id="26" name="円弧 25"/>
          <p:cNvSpPr/>
          <p:nvPr/>
        </p:nvSpPr>
        <p:spPr>
          <a:xfrm>
            <a:off x="7981249" y="4403079"/>
            <a:ext cx="1760445" cy="1602032"/>
          </a:xfrm>
          <a:prstGeom prst="arc">
            <a:avLst>
              <a:gd name="adj1" fmla="val 8246906"/>
              <a:gd name="adj2" fmla="val 13290587"/>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p:sp>
        <p:nvSpPr>
          <p:cNvPr id="27" name="円弧 26"/>
          <p:cNvSpPr/>
          <p:nvPr/>
        </p:nvSpPr>
        <p:spPr>
          <a:xfrm>
            <a:off x="7981249" y="4402959"/>
            <a:ext cx="1760445" cy="1607763"/>
          </a:xfrm>
          <a:prstGeom prst="arc">
            <a:avLst>
              <a:gd name="adj1" fmla="val 13296599"/>
              <a:gd name="adj2" fmla="val 19196448"/>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mc:AlternateContent xmlns:mc="http://schemas.openxmlformats.org/markup-compatibility/2006" xmlns:a14="http://schemas.microsoft.com/office/drawing/2010/main">
        <mc:Choice Requires="a14">
          <p:sp>
            <p:nvSpPr>
              <p:cNvPr id="28" name="テキスト ボックス 27"/>
              <p:cNvSpPr txBox="1"/>
              <p:nvPr/>
            </p:nvSpPr>
            <p:spPr>
              <a:xfrm>
                <a:off x="9750759" y="5091695"/>
                <a:ext cx="3322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1</m:t>
                          </m:r>
                        </m:sub>
                      </m:sSub>
                    </m:oMath>
                  </m:oMathPara>
                </a14:m>
                <a:endParaRPr lang="ja-JP" altLang="en-US" dirty="0">
                  <a:latin typeface="+mn-ea"/>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9750759" y="5091695"/>
                <a:ext cx="332237" cy="369332"/>
              </a:xfrm>
              <a:prstGeom prst="rect">
                <a:avLst/>
              </a:prstGeom>
              <a:blipFill>
                <a:blip r:embed="rId8"/>
                <a:stretch>
                  <a:fillRect r="-5556"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8731214" y="4013407"/>
                <a:ext cx="3322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2</m:t>
                          </m:r>
                        </m:sub>
                      </m:sSub>
                    </m:oMath>
                  </m:oMathPara>
                </a14:m>
                <a:endParaRPr lang="ja-JP" altLang="en-US" dirty="0">
                  <a:latin typeface="+mn-ea"/>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8731214" y="4013407"/>
                <a:ext cx="332237" cy="369332"/>
              </a:xfrm>
              <a:prstGeom prst="rect">
                <a:avLst/>
              </a:prstGeom>
              <a:blipFill>
                <a:blip r:embed="rId9"/>
                <a:stretch>
                  <a:fillRect r="-5455"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7477406" y="5082005"/>
                <a:ext cx="457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m:t>
                          </m:r>
                          <m:r>
                            <a:rPr lang="en-US" altLang="ja-JP" i="1">
                              <a:latin typeface="Cambria Math" panose="02040503050406030204" pitchFamily="18" charset="0"/>
                            </a:rPr>
                            <m:t>𝑒</m:t>
                          </m:r>
                        </m:e>
                        <m:sub>
                          <m:r>
                            <a:rPr lang="en-US" altLang="ja-JP" i="1">
                              <a:latin typeface="Cambria Math" panose="02040503050406030204" pitchFamily="18" charset="0"/>
                            </a:rPr>
                            <m:t>1</m:t>
                          </m:r>
                        </m:sub>
                      </m:sSub>
                    </m:oMath>
                  </m:oMathPara>
                </a14:m>
                <a:endParaRPr lang="ja-JP" altLang="en-US" dirty="0">
                  <a:latin typeface="+mn-ea"/>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7477406" y="5082005"/>
                <a:ext cx="457380" cy="369332"/>
              </a:xfrm>
              <a:prstGeom prst="rect">
                <a:avLst/>
              </a:prstGeom>
              <a:blipFill>
                <a:blip r:embed="rId10"/>
                <a:stretch>
                  <a:fillRect r="-13333"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8672666" y="5917520"/>
                <a:ext cx="4730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2</m:t>
                          </m:r>
                        </m:sub>
                      </m:sSub>
                    </m:oMath>
                  </m:oMathPara>
                </a14:m>
                <a:endParaRPr lang="ja-JP" altLang="en-US" dirty="0">
                  <a:latin typeface="+mn-ea"/>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672666" y="5917520"/>
                <a:ext cx="473023" cy="369332"/>
              </a:xfrm>
              <a:prstGeom prst="rect">
                <a:avLst/>
              </a:prstGeom>
              <a:blipFill>
                <a:blip r:embed="rId11"/>
                <a:stretch>
                  <a:fillRect r="-11688" b="-1667"/>
                </a:stretch>
              </a:blipFill>
            </p:spPr>
            <p:txBody>
              <a:bodyPr/>
              <a:lstStyle/>
              <a:p>
                <a:r>
                  <a:rPr lang="ja-JP" altLang="en-US">
                    <a:noFill/>
                  </a:rPr>
                  <a:t> </a:t>
                </a:r>
              </a:p>
            </p:txBody>
          </p:sp>
        </mc:Fallback>
      </mc:AlternateContent>
      <p:grpSp>
        <p:nvGrpSpPr>
          <p:cNvPr id="3" name="グループ化 2"/>
          <p:cNvGrpSpPr/>
          <p:nvPr/>
        </p:nvGrpSpPr>
        <p:grpSpPr>
          <a:xfrm>
            <a:off x="8199765" y="5867138"/>
            <a:ext cx="332237" cy="419714"/>
            <a:chOff x="6501204" y="5713183"/>
            <a:chExt cx="332237" cy="419714"/>
          </a:xfrm>
        </p:grpSpPr>
        <mc:AlternateContent xmlns:mc="http://schemas.openxmlformats.org/markup-compatibility/2006" xmlns:a14="http://schemas.microsoft.com/office/drawing/2010/main">
          <mc:Choice Requires="a14">
            <p:sp>
              <p:nvSpPr>
                <p:cNvPr id="32" name="テキスト ボックス 31"/>
                <p:cNvSpPr txBox="1"/>
                <p:nvPr/>
              </p:nvSpPr>
              <p:spPr>
                <a:xfrm>
                  <a:off x="6501204" y="5732787"/>
                  <a:ext cx="33223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1" i="1">
                            <a:latin typeface="Cambria Math" panose="02040503050406030204" pitchFamily="18" charset="0"/>
                          </a:rPr>
                          <m:t>𝒙</m:t>
                        </m:r>
                      </m:oMath>
                    </m:oMathPara>
                  </a14:m>
                  <a:endParaRPr lang="ja-JP" altLang="en-US" b="1" dirty="0">
                    <a:latin typeface="+mn-ea"/>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6501204" y="5732787"/>
                  <a:ext cx="332237" cy="400110"/>
                </a:xfrm>
                <a:prstGeom prst="rect">
                  <a:avLst/>
                </a:prstGeom>
                <a:blipFill>
                  <a:blip r:embed="rId12"/>
                  <a:stretch>
                    <a:fillRect/>
                  </a:stretch>
                </a:blipFill>
              </p:spPr>
              <p:txBody>
                <a:bodyPr/>
                <a:lstStyle/>
                <a:p>
                  <a:r>
                    <a:rPr lang="ja-JP" altLang="en-US">
                      <a:noFill/>
                    </a:rPr>
                    <a:t> </a:t>
                  </a:r>
                </a:p>
              </p:txBody>
            </p:sp>
          </mc:Fallback>
        </mc:AlternateContent>
        <p:sp>
          <p:nvSpPr>
            <p:cNvPr id="33" name="楕円 32"/>
            <p:cNvSpPr/>
            <p:nvPr/>
          </p:nvSpPr>
          <p:spPr>
            <a:xfrm>
              <a:off x="6712259" y="5713183"/>
              <a:ext cx="91471" cy="91942"/>
            </a:xfrm>
            <a:prstGeom prst="ellipse">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latin typeface="+mn-ea"/>
              </a:endParaRPr>
            </a:p>
          </p:txBody>
        </p:sp>
      </p:grpSp>
      <p:sp>
        <p:nvSpPr>
          <p:cNvPr id="36" name="テキスト ボックス 35"/>
          <p:cNvSpPr txBox="1"/>
          <p:nvPr/>
        </p:nvSpPr>
        <p:spPr>
          <a:xfrm>
            <a:off x="7384391" y="4476261"/>
            <a:ext cx="615802" cy="400110"/>
          </a:xfrm>
          <a:prstGeom prst="rect">
            <a:avLst/>
          </a:prstGeom>
          <a:noFill/>
        </p:spPr>
        <p:txBody>
          <a:bodyPr wrap="square" rtlCol="0">
            <a:spAutoFit/>
          </a:bodyPr>
          <a:lstStyle/>
          <a:p>
            <a:r>
              <a:rPr lang="ja-JP" altLang="en-US" sz="2000" dirty="0">
                <a:latin typeface="+mn-ea"/>
              </a:rPr>
              <a:t>例：</a:t>
            </a:r>
          </a:p>
        </p:txBody>
      </p:sp>
      <p:grpSp>
        <p:nvGrpSpPr>
          <p:cNvPr id="37" name="グループ化 36"/>
          <p:cNvGrpSpPr/>
          <p:nvPr/>
        </p:nvGrpSpPr>
        <p:grpSpPr>
          <a:xfrm>
            <a:off x="9664749" y="4770420"/>
            <a:ext cx="423708" cy="400110"/>
            <a:chOff x="7550174" y="4867131"/>
            <a:chExt cx="423708" cy="400110"/>
          </a:xfrm>
        </p:grpSpPr>
        <mc:AlternateContent xmlns:mc="http://schemas.openxmlformats.org/markup-compatibility/2006" xmlns:a14="http://schemas.microsoft.com/office/drawing/2010/main">
          <mc:Choice Requires="a14">
            <p:sp>
              <p:nvSpPr>
                <p:cNvPr id="38" name="テキスト ボックス 37"/>
                <p:cNvSpPr txBox="1"/>
                <p:nvPr/>
              </p:nvSpPr>
              <p:spPr>
                <a:xfrm>
                  <a:off x="7641645" y="4867131"/>
                  <a:ext cx="33223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1" i="1">
                            <a:latin typeface="Cambria Math" panose="02040503050406030204" pitchFamily="18" charset="0"/>
                          </a:rPr>
                          <m:t>𝑨𝒙</m:t>
                        </m:r>
                      </m:oMath>
                    </m:oMathPara>
                  </a14:m>
                  <a:endParaRPr lang="ja-JP" altLang="en-US" sz="2000" b="1" dirty="0">
                    <a:latin typeface="+mn-ea"/>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7641645" y="4867131"/>
                  <a:ext cx="332237" cy="400110"/>
                </a:xfrm>
                <a:prstGeom prst="rect">
                  <a:avLst/>
                </a:prstGeom>
                <a:blipFill>
                  <a:blip r:embed="rId13"/>
                  <a:stretch>
                    <a:fillRect r="-44444"/>
                  </a:stretch>
                </a:blipFill>
              </p:spPr>
              <p:txBody>
                <a:bodyPr/>
                <a:lstStyle/>
                <a:p>
                  <a:r>
                    <a:rPr lang="ja-JP" altLang="en-US">
                      <a:noFill/>
                    </a:rPr>
                    <a:t> </a:t>
                  </a:r>
                </a:p>
              </p:txBody>
            </p:sp>
          </mc:Fallback>
        </mc:AlternateContent>
        <p:sp>
          <p:nvSpPr>
            <p:cNvPr id="39" name="楕円 38"/>
            <p:cNvSpPr/>
            <p:nvPr/>
          </p:nvSpPr>
          <p:spPr>
            <a:xfrm>
              <a:off x="7550174" y="5027861"/>
              <a:ext cx="91471" cy="91942"/>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latin typeface="+mn-ea"/>
              </a:endParaRPr>
            </a:p>
          </p:txBody>
        </p:sp>
      </p:grpSp>
      <p:sp>
        <p:nvSpPr>
          <p:cNvPr id="48" name="テキスト ボックス 47"/>
          <p:cNvSpPr txBox="1"/>
          <p:nvPr/>
        </p:nvSpPr>
        <p:spPr>
          <a:xfrm>
            <a:off x="1914592" y="3237315"/>
            <a:ext cx="1184940" cy="307777"/>
          </a:xfrm>
          <a:prstGeom prst="rect">
            <a:avLst/>
          </a:prstGeom>
          <a:noFill/>
        </p:spPr>
        <p:txBody>
          <a:bodyPr wrap="none" rtlCol="0">
            <a:spAutoFit/>
          </a:bodyPr>
          <a:lstStyle/>
          <a:p>
            <a:pPr algn="ctr"/>
            <a:r>
              <a:rPr lang="ja-JP" altLang="en-US" sz="1400" dirty="0">
                <a:latin typeface="+mn-ea"/>
              </a:rPr>
              <a:t>特徴ベクトル</a:t>
            </a:r>
          </a:p>
        </p:txBody>
      </p:sp>
      <p:sp>
        <p:nvSpPr>
          <p:cNvPr id="40" name="楕円 6"/>
          <p:cNvSpPr/>
          <p:nvPr/>
        </p:nvSpPr>
        <p:spPr>
          <a:xfrm>
            <a:off x="9760639" y="5175245"/>
            <a:ext cx="346401" cy="330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34" name="テキスト ボックス 33"/>
          <p:cNvSpPr txBox="1"/>
          <p:nvPr/>
        </p:nvSpPr>
        <p:spPr>
          <a:xfrm>
            <a:off x="3375598" y="6106710"/>
            <a:ext cx="6101350" cy="430887"/>
          </a:xfrm>
          <a:prstGeom prst="rect">
            <a:avLst/>
          </a:prstGeom>
          <a:solidFill>
            <a:srgbClr val="FFFF99"/>
          </a:solidFill>
          <a:ln>
            <a:solidFill>
              <a:schemeClr val="tx1"/>
            </a:solidFill>
          </a:ln>
        </p:spPr>
        <p:txBody>
          <a:bodyPr wrap="none" rtlCol="0">
            <a:spAutoFit/>
          </a:bodyPr>
          <a:lstStyle/>
          <a:p>
            <a:r>
              <a:rPr lang="en-US" altLang="ja-JP" sz="1100" dirty="0"/>
              <a:t>[3]Andoni et al, Practical and Optimal LSH for Angular Distance, In NIPS'15.</a:t>
            </a:r>
          </a:p>
          <a:p>
            <a:r>
              <a:rPr lang="en-US" altLang="ja-JP" sz="1100" dirty="0"/>
              <a:t>    http://www.mit.edu/~andoni/LSH/</a:t>
            </a:r>
            <a:endParaRPr lang="ja-JP" altLang="en-US" sz="1100" dirty="0"/>
          </a:p>
        </p:txBody>
      </p:sp>
      <p:sp>
        <p:nvSpPr>
          <p:cNvPr id="183" name="スライド番号プレースホルダー 182">
            <a:extLst>
              <a:ext uri="{FF2B5EF4-FFF2-40B4-BE49-F238E27FC236}">
                <a16:creationId xmlns:a16="http://schemas.microsoft.com/office/drawing/2014/main" id="{510F0EBE-A45E-0184-15B5-F2008BCE1455}"/>
              </a:ext>
            </a:extLst>
          </p:cNvPr>
          <p:cNvSpPr>
            <a:spLocks noGrp="1"/>
          </p:cNvSpPr>
          <p:nvPr>
            <p:ph type="sldNum" sz="quarter" idx="12"/>
          </p:nvPr>
        </p:nvSpPr>
        <p:spPr/>
        <p:txBody>
          <a:bodyPr/>
          <a:lstStyle/>
          <a:p>
            <a:fld id="{DDF0A04B-3F96-455C-AC58-511E5C06C175}" type="slidenum">
              <a:rPr lang="ja-JP" altLang="en-US" smtClean="0"/>
              <a:pPr/>
              <a:t>134</a:t>
            </a:fld>
            <a:endParaRPr lang="ja-JP" altLang="en-US" dirty="0"/>
          </a:p>
        </p:txBody>
      </p:sp>
    </p:spTree>
    <p:extLst>
      <p:ext uri="{BB962C8B-B14F-4D97-AF65-F5344CB8AC3E}">
        <p14:creationId xmlns:p14="http://schemas.microsoft.com/office/powerpoint/2010/main" val="8106080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類似探索アルゴリズム</a:t>
            </a:r>
            <a:r>
              <a:rPr kumimoji="1" lang="en-US" altLang="ja-JP" dirty="0"/>
              <a:t>[4]</a:t>
            </a:r>
            <a:endParaRPr kumimoji="1" lang="ja-JP" altLang="en-US" dirty="0"/>
          </a:p>
        </p:txBody>
      </p:sp>
      <p:graphicFrame>
        <p:nvGraphicFramePr>
          <p:cNvPr id="7" name="コンテンツ プレースホルダー 6"/>
          <p:cNvGraphicFramePr>
            <a:graphicFrameLocks noGrp="1"/>
          </p:cNvGraphicFramePr>
          <p:nvPr>
            <p:ph idx="1"/>
          </p:nvPr>
        </p:nvGraphicFramePr>
        <p:xfrm>
          <a:off x="3970822" y="4075834"/>
          <a:ext cx="1328036" cy="1543052"/>
        </p:xfrm>
        <a:graphic>
          <a:graphicData uri="http://schemas.openxmlformats.org/drawingml/2006/table">
            <a:tbl>
              <a:tblPr firstRow="1" bandRow="1">
                <a:tableStyleId>{073A0DAA-6AF3-43AB-8588-CEC1D06C72B9}</a:tableStyleId>
              </a:tblPr>
              <a:tblGrid>
                <a:gridCol w="664018">
                  <a:extLst>
                    <a:ext uri="{9D8B030D-6E8A-4147-A177-3AD203B41FA5}">
                      <a16:colId xmlns:a16="http://schemas.microsoft.com/office/drawing/2014/main" val="1198013907"/>
                    </a:ext>
                  </a:extLst>
                </a:gridCol>
                <a:gridCol w="664018">
                  <a:extLst>
                    <a:ext uri="{9D8B030D-6E8A-4147-A177-3AD203B41FA5}">
                      <a16:colId xmlns:a16="http://schemas.microsoft.com/office/drawing/2014/main" val="4043471392"/>
                    </a:ext>
                  </a:extLst>
                </a:gridCol>
              </a:tblGrid>
              <a:tr h="385763">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468802018"/>
                  </a:ext>
                </a:extLst>
              </a:tr>
              <a:tr h="385763">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292557765"/>
                  </a:ext>
                </a:extLst>
              </a:tr>
              <a:tr h="385763">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334671377"/>
                  </a:ext>
                </a:extLst>
              </a:tr>
              <a:tr h="385763">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488881783"/>
                  </a:ext>
                </a:extLst>
              </a:tr>
            </a:tbl>
          </a:graphicData>
        </a:graphic>
      </p:graphicFrame>
      <p:sp>
        <p:nvSpPr>
          <p:cNvPr id="5" name="テキスト ボックス 4"/>
          <p:cNvSpPr txBox="1"/>
          <p:nvPr/>
        </p:nvSpPr>
        <p:spPr>
          <a:xfrm>
            <a:off x="3375598" y="6106710"/>
            <a:ext cx="6101350" cy="430887"/>
          </a:xfrm>
          <a:prstGeom prst="rect">
            <a:avLst/>
          </a:prstGeom>
          <a:solidFill>
            <a:srgbClr val="FFFF99"/>
          </a:solidFill>
          <a:ln>
            <a:solidFill>
              <a:schemeClr val="tx1"/>
            </a:solidFill>
          </a:ln>
        </p:spPr>
        <p:txBody>
          <a:bodyPr wrap="none" rtlCol="0">
            <a:spAutoFit/>
          </a:bodyPr>
          <a:lstStyle/>
          <a:p>
            <a:r>
              <a:rPr lang="en-US" altLang="ja-JP" sz="1100" dirty="0"/>
              <a:t>[4]Andoni et al, Practical and Optimal LSH for Angular Distance, In NIPS'15.</a:t>
            </a:r>
          </a:p>
          <a:p>
            <a:r>
              <a:rPr lang="en-US" altLang="ja-JP" sz="1100" dirty="0"/>
              <a:t>    http://www.mit.edu/~andoni/LSH/</a:t>
            </a:r>
            <a:endParaRPr lang="ja-JP" altLang="en-US" sz="1100" dirty="0"/>
          </a:p>
        </p:txBody>
      </p:sp>
      <p:sp>
        <p:nvSpPr>
          <p:cNvPr id="6" name="フローチャート: 磁気ディスク 5"/>
          <p:cNvSpPr/>
          <p:nvPr/>
        </p:nvSpPr>
        <p:spPr>
          <a:xfrm>
            <a:off x="1968543" y="4369062"/>
            <a:ext cx="1362075" cy="1295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8" name="コンテンツ プレースホルダー 6"/>
          <p:cNvGraphicFramePr>
            <a:graphicFrameLocks/>
          </p:cNvGraphicFramePr>
          <p:nvPr/>
        </p:nvGraphicFramePr>
        <p:xfrm>
          <a:off x="4123222" y="4228234"/>
          <a:ext cx="1328036" cy="1543052"/>
        </p:xfrm>
        <a:graphic>
          <a:graphicData uri="http://schemas.openxmlformats.org/drawingml/2006/table">
            <a:tbl>
              <a:tblPr firstRow="1" bandRow="1">
                <a:tableStyleId>{073A0DAA-6AF3-43AB-8588-CEC1D06C72B9}</a:tableStyleId>
              </a:tblPr>
              <a:tblGrid>
                <a:gridCol w="664018">
                  <a:extLst>
                    <a:ext uri="{9D8B030D-6E8A-4147-A177-3AD203B41FA5}">
                      <a16:colId xmlns:a16="http://schemas.microsoft.com/office/drawing/2014/main" val="1198013907"/>
                    </a:ext>
                  </a:extLst>
                </a:gridCol>
                <a:gridCol w="664018">
                  <a:extLst>
                    <a:ext uri="{9D8B030D-6E8A-4147-A177-3AD203B41FA5}">
                      <a16:colId xmlns:a16="http://schemas.microsoft.com/office/drawing/2014/main" val="4043471392"/>
                    </a:ext>
                  </a:extLst>
                </a:gridCol>
              </a:tblGrid>
              <a:tr h="385763">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468802018"/>
                  </a:ext>
                </a:extLst>
              </a:tr>
              <a:tr h="385763">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292557765"/>
                  </a:ext>
                </a:extLst>
              </a:tr>
              <a:tr h="385763">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334671377"/>
                  </a:ext>
                </a:extLst>
              </a:tr>
              <a:tr h="385763">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488881783"/>
                  </a:ext>
                </a:extLst>
              </a:tr>
            </a:tbl>
          </a:graphicData>
        </a:graphic>
      </p:graphicFrame>
      <p:graphicFrame>
        <p:nvGraphicFramePr>
          <p:cNvPr id="9" name="コンテンツ プレースホルダー 6"/>
          <p:cNvGraphicFramePr>
            <a:graphicFrameLocks/>
          </p:cNvGraphicFramePr>
          <p:nvPr/>
        </p:nvGraphicFramePr>
        <p:xfrm>
          <a:off x="4275622" y="4380634"/>
          <a:ext cx="1328036" cy="1543052"/>
        </p:xfrm>
        <a:graphic>
          <a:graphicData uri="http://schemas.openxmlformats.org/drawingml/2006/table">
            <a:tbl>
              <a:tblPr firstRow="1" bandRow="1">
                <a:tableStyleId>{073A0DAA-6AF3-43AB-8588-CEC1D06C72B9}</a:tableStyleId>
              </a:tblPr>
              <a:tblGrid>
                <a:gridCol w="664018">
                  <a:extLst>
                    <a:ext uri="{9D8B030D-6E8A-4147-A177-3AD203B41FA5}">
                      <a16:colId xmlns:a16="http://schemas.microsoft.com/office/drawing/2014/main" val="1198013907"/>
                    </a:ext>
                  </a:extLst>
                </a:gridCol>
                <a:gridCol w="664018">
                  <a:extLst>
                    <a:ext uri="{9D8B030D-6E8A-4147-A177-3AD203B41FA5}">
                      <a16:colId xmlns:a16="http://schemas.microsoft.com/office/drawing/2014/main" val="4043471392"/>
                    </a:ext>
                  </a:extLst>
                </a:gridCol>
              </a:tblGrid>
              <a:tr h="385763">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468802018"/>
                  </a:ext>
                </a:extLst>
              </a:tr>
              <a:tr h="385763">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292557765"/>
                  </a:ext>
                </a:extLst>
              </a:tr>
              <a:tr h="385763">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334671377"/>
                  </a:ext>
                </a:extLst>
              </a:tr>
              <a:tr h="385763">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488881783"/>
                  </a:ext>
                </a:extLst>
              </a:tr>
            </a:tbl>
          </a:graphicData>
        </a:graphic>
      </p:graphicFrame>
      <p:sp>
        <p:nvSpPr>
          <p:cNvPr id="10" name="フローチャート: 磁気ディスク 9"/>
          <p:cNvSpPr/>
          <p:nvPr/>
        </p:nvSpPr>
        <p:spPr>
          <a:xfrm>
            <a:off x="6514531" y="4169170"/>
            <a:ext cx="576134" cy="14095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graphicFrame>
            <p:nvGraphicFramePr>
              <p:cNvPr id="11" name="表 10"/>
              <p:cNvGraphicFramePr>
                <a:graphicFrameLocks noGrp="1"/>
              </p:cNvGraphicFramePr>
              <p:nvPr/>
            </p:nvGraphicFramePr>
            <p:xfrm>
              <a:off x="8293932" y="4664557"/>
              <a:ext cx="2182174" cy="1072032"/>
            </p:xfrm>
            <a:graphic>
              <a:graphicData uri="http://schemas.openxmlformats.org/drawingml/2006/table">
                <a:tbl>
                  <a:tblPr firstRow="1" bandRow="1">
                    <a:tableStyleId>{93296810-A885-4BE3-A3E7-6D5BEEA58F35}</a:tableStyleId>
                  </a:tblPr>
                  <a:tblGrid>
                    <a:gridCol w="698310">
                      <a:extLst>
                        <a:ext uri="{9D8B030D-6E8A-4147-A177-3AD203B41FA5}">
                          <a16:colId xmlns:a16="http://schemas.microsoft.com/office/drawing/2014/main" val="20000"/>
                        </a:ext>
                      </a:extLst>
                    </a:gridCol>
                    <a:gridCol w="846642">
                      <a:extLst>
                        <a:ext uri="{9D8B030D-6E8A-4147-A177-3AD203B41FA5}">
                          <a16:colId xmlns:a16="http://schemas.microsoft.com/office/drawing/2014/main" val="20001"/>
                        </a:ext>
                      </a:extLst>
                    </a:gridCol>
                    <a:gridCol w="637222">
                      <a:extLst>
                        <a:ext uri="{9D8B030D-6E8A-4147-A177-3AD203B41FA5}">
                          <a16:colId xmlns:a16="http://schemas.microsoft.com/office/drawing/2014/main" val="598616149"/>
                        </a:ext>
                      </a:extLst>
                    </a:gridCol>
                  </a:tblGrid>
                  <a:tr h="196001">
                    <a:tc>
                      <a:txBody>
                        <a:bodyPr/>
                        <a:lstStyle/>
                        <a:p>
                          <a:pPr algn="ctr"/>
                          <a:r>
                            <a:rPr kumimoji="1" lang="ja-JP" altLang="en-US" sz="1000" dirty="0">
                              <a:latin typeface="+mn-ea"/>
                              <a:ea typeface="+mn-ea"/>
                            </a:rPr>
                            <a:t>類似度</a:t>
                          </a:r>
                        </a:p>
                      </a:txBody>
                      <a:tcPr anchor="ctr"/>
                    </a:tc>
                    <a:tc>
                      <a:txBody>
                        <a:bodyPr/>
                        <a:lstStyle/>
                        <a:p>
                          <a:pPr algn="ctr"/>
                          <a:r>
                            <a:rPr kumimoji="1" lang="ja-JP" altLang="en-US" sz="1000" dirty="0">
                              <a:latin typeface="+mn-ea"/>
                              <a:ea typeface="+mn-ea"/>
                            </a:rPr>
                            <a:t>ブロック</a:t>
                          </a:r>
                        </a:p>
                      </a:txBody>
                      <a:tcPr anchor="ctr"/>
                    </a:tc>
                    <a:tc>
                      <a:txBody>
                        <a:bodyPr/>
                        <a:lstStyle/>
                        <a:p>
                          <a:pPr algn="ctr"/>
                          <a:r>
                            <a:rPr kumimoji="1" lang="ja-JP" altLang="en-US" sz="1000" dirty="0">
                              <a:latin typeface="+mn-ea"/>
                              <a:ea typeface="+mn-ea"/>
                            </a:rPr>
                            <a:t>特徴</a:t>
                          </a:r>
                          <a:endParaRPr kumimoji="1" lang="en-US" altLang="ja-JP" sz="1000" dirty="0">
                            <a:latin typeface="+mn-ea"/>
                            <a:ea typeface="+mn-ea"/>
                          </a:endParaRPr>
                        </a:p>
                        <a:p>
                          <a:pPr algn="ctr"/>
                          <a:r>
                            <a:rPr kumimoji="1" lang="ja-JP" altLang="en-US" sz="1000" dirty="0">
                              <a:latin typeface="+mn-ea"/>
                              <a:ea typeface="+mn-ea"/>
                            </a:rPr>
                            <a:t>ベクトル</a:t>
                          </a:r>
                        </a:p>
                      </a:txBody>
                      <a:tcPr anchor="ctr"/>
                    </a:tc>
                    <a:extLst>
                      <a:ext uri="{0D108BD9-81ED-4DB2-BD59-A6C34878D82A}">
                        <a16:rowId xmlns:a16="http://schemas.microsoft.com/office/drawing/2014/main" val="10000"/>
                      </a:ext>
                    </a:extLst>
                  </a:tr>
                  <a:tr h="261696">
                    <a:tc rowSpan="2">
                      <a:txBody>
                        <a:bodyPr/>
                        <a:lstStyle/>
                        <a:p>
                          <a:pPr algn="ctr"/>
                          <a:r>
                            <a:rPr kumimoji="1" lang="en-US" altLang="ja-JP" sz="1000" dirty="0">
                              <a:latin typeface="+mn-ea"/>
                              <a:ea typeface="+mn-ea"/>
                            </a:rPr>
                            <a:t>0.95</a:t>
                          </a:r>
                        </a:p>
                      </a:txBody>
                      <a:tcPr anchor="ctr"/>
                    </a:tc>
                    <a:tc>
                      <a:txBody>
                        <a:bodyPr/>
                        <a:lstStyle/>
                        <a:p>
                          <a:pPr algn="ctr"/>
                          <a:r>
                            <a:rPr kumimoji="1" lang="ja-JP" altLang="en-US" sz="1000">
                              <a:latin typeface="+mn-ea"/>
                              <a:ea typeface="+mn-ea"/>
                            </a:rPr>
                            <a:t>ブロック</a:t>
                          </a:r>
                          <a:r>
                            <a:rPr kumimoji="1" lang="en-US" altLang="ja-JP" sz="1000" dirty="0">
                              <a:latin typeface="+mn-ea"/>
                              <a:ea typeface="+mn-ea"/>
                            </a:rPr>
                            <a:t>A</a:t>
                          </a:r>
                          <a:endParaRPr kumimoji="1" lang="ja-JP" altLang="en-US" sz="1000">
                            <a:latin typeface="+mn-ea"/>
                            <a:ea typeface="+mn-ea"/>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000" b="0" i="1" smtClean="0">
                                        <a:latin typeface="Cambria Math" panose="02040503050406030204" pitchFamily="18" charset="0"/>
                                        <a:ea typeface="+mn-ea"/>
                                      </a:rPr>
                                    </m:ctrlPr>
                                  </m:sSubPr>
                                  <m:e>
                                    <m:r>
                                      <a:rPr kumimoji="1" lang="en-US" altLang="ja-JP" sz="1000" b="0" i="1" smtClean="0">
                                        <a:latin typeface="Cambria Math" panose="02040503050406030204" pitchFamily="18" charset="0"/>
                                        <a:ea typeface="+mn-ea"/>
                                      </a:rPr>
                                      <m:t>𝑥</m:t>
                                    </m:r>
                                  </m:e>
                                  <m:sub>
                                    <m:r>
                                      <a:rPr kumimoji="1" lang="en-US" altLang="ja-JP" sz="1000" b="0" i="1" smtClean="0">
                                        <a:latin typeface="Cambria Math" panose="02040503050406030204" pitchFamily="18" charset="0"/>
                                        <a:ea typeface="+mn-ea"/>
                                      </a:rPr>
                                      <m:t>1</m:t>
                                    </m:r>
                                  </m:sub>
                                </m:sSub>
                              </m:oMath>
                            </m:oMathPara>
                          </a14:m>
                          <a:endParaRPr kumimoji="1" lang="ja-JP" altLang="en-US" sz="1000" dirty="0">
                            <a:latin typeface="+mn-ea"/>
                            <a:ea typeface="+mn-ea"/>
                          </a:endParaRPr>
                        </a:p>
                      </a:txBody>
                      <a:tcPr anchor="ctr"/>
                    </a:tc>
                    <a:extLst>
                      <a:ext uri="{0D108BD9-81ED-4DB2-BD59-A6C34878D82A}">
                        <a16:rowId xmlns:a16="http://schemas.microsoft.com/office/drawing/2014/main" val="10001"/>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ブロック</a:t>
                          </a:r>
                          <a:r>
                            <a:rPr kumimoji="1" lang="en-US" altLang="ja-JP" sz="1000" dirty="0">
                              <a:latin typeface="+mn-ea"/>
                              <a:ea typeface="+mn-ea"/>
                            </a:rPr>
                            <a:t>B</a:t>
                          </a: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ja-JP" sz="1000" i="1" smtClean="0">
                                        <a:latin typeface="Cambria Math" panose="02040503050406030204" pitchFamily="18" charset="0"/>
                                      </a:rPr>
                                    </m:ctrlPr>
                                  </m:sSubPr>
                                  <m:e>
                                    <m:r>
                                      <a:rPr lang="en-US" altLang="ja-JP" sz="1000" i="1">
                                        <a:latin typeface="Cambria Math" panose="02040503050406030204" pitchFamily="18" charset="0"/>
                                      </a:rPr>
                                      <m:t>𝑥</m:t>
                                    </m:r>
                                  </m:e>
                                  <m:sub>
                                    <m:r>
                                      <a:rPr lang="en-US" altLang="ja-JP" sz="1000" b="0" i="1" smtClean="0">
                                        <a:latin typeface="Cambria Math" panose="02040503050406030204" pitchFamily="18" charset="0"/>
                                      </a:rPr>
                                      <m:t>4</m:t>
                                    </m:r>
                                  </m:sub>
                                </m:sSub>
                              </m:oMath>
                            </m:oMathPara>
                          </a14:m>
                          <a:endParaRPr kumimoji="1" lang="ja-JP" altLang="en-US" sz="1000" dirty="0">
                            <a:latin typeface="+mn-ea"/>
                            <a:ea typeface="+mn-ea"/>
                          </a:endParaRPr>
                        </a:p>
                      </a:txBody>
                      <a:tcPr anchor="ctr"/>
                    </a:tc>
                    <a:extLst>
                      <a:ext uri="{0D108BD9-81ED-4DB2-BD59-A6C34878D82A}">
                        <a16:rowId xmlns:a16="http://schemas.microsoft.com/office/drawing/2014/main" val="10002"/>
                      </a:ext>
                    </a:extLst>
                  </a:tr>
                </a:tbl>
              </a:graphicData>
            </a:graphic>
          </p:graphicFrame>
        </mc:Choice>
        <mc:Fallback xmlns="">
          <p:graphicFrame>
            <p:nvGraphicFramePr>
              <p:cNvPr id="11" name="表 10"/>
              <p:cNvGraphicFramePr>
                <a:graphicFrameLocks noGrp="1"/>
              </p:cNvGraphicFramePr>
              <p:nvPr/>
            </p:nvGraphicFramePr>
            <p:xfrm>
              <a:off x="8293932" y="4664557"/>
              <a:ext cx="2182174" cy="1072032"/>
            </p:xfrm>
            <a:graphic>
              <a:graphicData uri="http://schemas.openxmlformats.org/drawingml/2006/table">
                <a:tbl>
                  <a:tblPr firstRow="1" bandRow="1">
                    <a:tableStyleId>{93296810-A885-4BE3-A3E7-6D5BEEA58F35}</a:tableStyleId>
                  </a:tblPr>
                  <a:tblGrid>
                    <a:gridCol w="698310">
                      <a:extLst>
                        <a:ext uri="{9D8B030D-6E8A-4147-A177-3AD203B41FA5}">
                          <a16:colId xmlns:a16="http://schemas.microsoft.com/office/drawing/2014/main" val="20000"/>
                        </a:ext>
                      </a:extLst>
                    </a:gridCol>
                    <a:gridCol w="846642">
                      <a:extLst>
                        <a:ext uri="{9D8B030D-6E8A-4147-A177-3AD203B41FA5}">
                          <a16:colId xmlns:a16="http://schemas.microsoft.com/office/drawing/2014/main" val="20001"/>
                        </a:ext>
                      </a:extLst>
                    </a:gridCol>
                    <a:gridCol w="637222">
                      <a:extLst>
                        <a:ext uri="{9D8B030D-6E8A-4147-A177-3AD203B41FA5}">
                          <a16:colId xmlns:a16="http://schemas.microsoft.com/office/drawing/2014/main" val="598616149"/>
                        </a:ext>
                      </a:extLst>
                    </a:gridCol>
                  </a:tblGrid>
                  <a:tr h="548640">
                    <a:tc>
                      <a:txBody>
                        <a:bodyPr/>
                        <a:lstStyle/>
                        <a:p>
                          <a:pPr algn="ctr"/>
                          <a:r>
                            <a:rPr kumimoji="1" lang="ja-JP" altLang="en-US" sz="1000" dirty="0">
                              <a:latin typeface="+mn-ea"/>
                              <a:ea typeface="+mn-ea"/>
                            </a:rPr>
                            <a:t>類似度</a:t>
                          </a:r>
                        </a:p>
                      </a:txBody>
                      <a:tcPr anchor="ctr"/>
                    </a:tc>
                    <a:tc>
                      <a:txBody>
                        <a:bodyPr/>
                        <a:lstStyle/>
                        <a:p>
                          <a:pPr algn="ctr"/>
                          <a:r>
                            <a:rPr kumimoji="1" lang="ja-JP" altLang="en-US" sz="1000" dirty="0">
                              <a:latin typeface="+mn-ea"/>
                              <a:ea typeface="+mn-ea"/>
                            </a:rPr>
                            <a:t>ブロック</a:t>
                          </a:r>
                        </a:p>
                      </a:txBody>
                      <a:tcPr anchor="ctr"/>
                    </a:tc>
                    <a:tc>
                      <a:txBody>
                        <a:bodyPr/>
                        <a:lstStyle/>
                        <a:p>
                          <a:pPr algn="ctr"/>
                          <a:r>
                            <a:rPr kumimoji="1" lang="ja-JP" altLang="en-US" sz="1000" dirty="0">
                              <a:latin typeface="+mn-ea"/>
                              <a:ea typeface="+mn-ea"/>
                            </a:rPr>
                            <a:t>特徴</a:t>
                          </a:r>
                          <a:endParaRPr kumimoji="1" lang="en-US" altLang="ja-JP" sz="1000" dirty="0">
                            <a:latin typeface="+mn-ea"/>
                            <a:ea typeface="+mn-ea"/>
                          </a:endParaRPr>
                        </a:p>
                        <a:p>
                          <a:pPr algn="ctr"/>
                          <a:r>
                            <a:rPr kumimoji="1" lang="ja-JP" altLang="en-US" sz="1000" dirty="0">
                              <a:latin typeface="+mn-ea"/>
                              <a:ea typeface="+mn-ea"/>
                            </a:rPr>
                            <a:t>ベクトル</a:t>
                          </a:r>
                        </a:p>
                      </a:txBody>
                      <a:tcPr anchor="ctr"/>
                    </a:tc>
                    <a:extLst>
                      <a:ext uri="{0D108BD9-81ED-4DB2-BD59-A6C34878D82A}">
                        <a16:rowId xmlns:a16="http://schemas.microsoft.com/office/drawing/2014/main" val="10000"/>
                      </a:ext>
                    </a:extLst>
                  </a:tr>
                  <a:tr h="261696">
                    <a:tc rowSpan="2">
                      <a:txBody>
                        <a:bodyPr/>
                        <a:lstStyle/>
                        <a:p>
                          <a:pPr algn="ctr"/>
                          <a:r>
                            <a:rPr kumimoji="1" lang="en-US" altLang="ja-JP" sz="1000" dirty="0">
                              <a:latin typeface="+mn-ea"/>
                              <a:ea typeface="+mn-ea"/>
                            </a:rPr>
                            <a:t>0.95</a:t>
                          </a:r>
                        </a:p>
                      </a:txBody>
                      <a:tcPr anchor="ctr"/>
                    </a:tc>
                    <a:tc>
                      <a:txBody>
                        <a:bodyPr/>
                        <a:lstStyle/>
                        <a:p>
                          <a:pPr algn="ctr"/>
                          <a:r>
                            <a:rPr kumimoji="1" lang="ja-JP" altLang="en-US" sz="1000">
                              <a:latin typeface="+mn-ea"/>
                              <a:ea typeface="+mn-ea"/>
                            </a:rPr>
                            <a:t>ブロック</a:t>
                          </a:r>
                          <a:r>
                            <a:rPr kumimoji="1" lang="en-US" altLang="ja-JP" sz="1000">
                              <a:latin typeface="+mn-ea"/>
                              <a:ea typeface="+mn-ea"/>
                            </a:rPr>
                            <a:t>A</a:t>
                          </a:r>
                          <a:endParaRPr kumimoji="1" lang="ja-JP" altLang="en-US" sz="1000">
                            <a:latin typeface="+mn-ea"/>
                            <a:ea typeface="+mn-ea"/>
                          </a:endParaRPr>
                        </a:p>
                      </a:txBody>
                      <a:tcPr anchor="ctr"/>
                    </a:tc>
                    <a:tc>
                      <a:txBody>
                        <a:bodyPr/>
                        <a:lstStyle/>
                        <a:p>
                          <a:endParaRPr lang="ja-JP"/>
                        </a:p>
                      </a:txBody>
                      <a:tcPr anchor="ctr">
                        <a:blipFill>
                          <a:blip r:embed="rId3"/>
                          <a:stretch>
                            <a:fillRect l="-242857" t="-213953" r="-3810" b="-109302"/>
                          </a:stretch>
                        </a:blipFill>
                      </a:tcPr>
                    </a:tc>
                    <a:extLst>
                      <a:ext uri="{0D108BD9-81ED-4DB2-BD59-A6C34878D82A}">
                        <a16:rowId xmlns:a16="http://schemas.microsoft.com/office/drawing/2014/main" val="10001"/>
                      </a:ext>
                    </a:extLst>
                  </a:tr>
                  <a:tr h="261696">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ブロック</a:t>
                          </a:r>
                          <a:r>
                            <a:rPr kumimoji="1" lang="en-US" altLang="ja-JP" sz="1000" dirty="0">
                              <a:latin typeface="+mn-ea"/>
                              <a:ea typeface="+mn-ea"/>
                            </a:rPr>
                            <a:t>B</a:t>
                          </a:r>
                          <a:endParaRPr kumimoji="1" lang="ja-JP" altLang="en-US" sz="1000" dirty="0">
                            <a:latin typeface="+mn-ea"/>
                            <a:ea typeface="+mn-ea"/>
                          </a:endParaRPr>
                        </a:p>
                      </a:txBody>
                      <a:tcPr anchor="ctr"/>
                    </a:tc>
                    <a:tc>
                      <a:txBody>
                        <a:bodyPr/>
                        <a:lstStyle/>
                        <a:p>
                          <a:endParaRPr lang="ja-JP"/>
                        </a:p>
                      </a:txBody>
                      <a:tcPr anchor="ctr">
                        <a:blipFill>
                          <a:blip r:embed="rId3"/>
                          <a:stretch>
                            <a:fillRect l="-242857" t="-313953" r="-3810" b="-9302"/>
                          </a:stretch>
                        </a:blipFill>
                      </a:tcPr>
                    </a:tc>
                    <a:extLst>
                      <a:ext uri="{0D108BD9-81ED-4DB2-BD59-A6C34878D82A}">
                        <a16:rowId xmlns:a16="http://schemas.microsoft.com/office/drawing/2014/main" val="10002"/>
                      </a:ext>
                    </a:extLst>
                  </a:tr>
                </a:tbl>
              </a:graphicData>
            </a:graphic>
          </p:graphicFrame>
        </mc:Fallback>
      </mc:AlternateContent>
      <p:sp>
        <p:nvSpPr>
          <p:cNvPr id="12" name="テキスト ボックス 11"/>
          <p:cNvSpPr txBox="1"/>
          <p:nvPr/>
        </p:nvSpPr>
        <p:spPr>
          <a:xfrm>
            <a:off x="8795755" y="3660820"/>
            <a:ext cx="1178528" cy="307777"/>
          </a:xfrm>
          <a:prstGeom prst="rect">
            <a:avLst/>
          </a:prstGeom>
          <a:noFill/>
        </p:spPr>
        <p:txBody>
          <a:bodyPr wrap="none" rtlCol="0">
            <a:spAutoFit/>
          </a:bodyPr>
          <a:lstStyle/>
          <a:p>
            <a:pPr algn="ctr"/>
            <a:r>
              <a:rPr lang="ja-JP" altLang="en-US" sz="1400" dirty="0">
                <a:latin typeface="+mn-ea"/>
              </a:rPr>
              <a:t>クローンペア</a:t>
            </a:r>
          </a:p>
        </p:txBody>
      </p:sp>
      <mc:AlternateContent xmlns:mc="http://schemas.openxmlformats.org/markup-compatibility/2006" xmlns:a14="http://schemas.microsoft.com/office/drawing/2010/main">
        <mc:Choice Requires="a14">
          <p:sp>
            <p:nvSpPr>
              <p:cNvPr id="13" name="コンテンツ プレースホルダー 2"/>
              <p:cNvSpPr txBox="1">
                <a:spLocks/>
              </p:cNvSpPr>
              <p:nvPr/>
            </p:nvSpPr>
            <p:spPr bwMode="auto">
              <a:xfrm>
                <a:off x="1981200" y="1637837"/>
                <a:ext cx="8218488" cy="1512219"/>
              </a:xfrm>
              <a:prstGeom prst="rect">
                <a:avLst/>
              </a:prstGeom>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t>STEP A : </a:t>
                </a:r>
                <a:r>
                  <a:rPr lang="ja-JP" altLang="en-US" sz="2000" kern="0" dirty="0"/>
                  <a:t>ベクトルの集合から</a:t>
                </a:r>
                <a:r>
                  <a:rPr lang="en-US" altLang="ja-JP" sz="2000" kern="0" dirty="0"/>
                  <a:t> </a:t>
                </a:r>
                <a14:m>
                  <m:oMath xmlns:m="http://schemas.openxmlformats.org/officeDocument/2006/math">
                    <m:r>
                      <a:rPr lang="en-US" altLang="ja-JP" sz="2000" i="1" kern="0">
                        <a:latin typeface="Cambria Math" panose="02040503050406030204" pitchFamily="18" charset="0"/>
                      </a:rPr>
                      <m:t>𝐿</m:t>
                    </m:r>
                  </m:oMath>
                </a14:m>
                <a:r>
                  <a:rPr lang="ja-JP" altLang="en-US" sz="2000" kern="0" dirty="0">
                    <a:latin typeface="+mn-ea"/>
                  </a:rPr>
                  <a:t> 個のハッシュテーブルを作成</a:t>
                </a:r>
                <a:endParaRPr lang="en-US" altLang="ja-JP" sz="2000" kern="0" dirty="0">
                  <a:latin typeface="+mn-ea"/>
                </a:endParaRPr>
              </a:p>
              <a:p>
                <a:pPr marL="0" indent="0">
                  <a:buNone/>
                </a:pPr>
                <a:r>
                  <a:rPr lang="en-US" altLang="ja-JP" sz="2000" kern="0" dirty="0"/>
                  <a:t>STEP B</a:t>
                </a:r>
                <a:r>
                  <a:rPr lang="ja-JP" altLang="en-US" sz="2000" kern="0" dirty="0">
                    <a:latin typeface="+mn-ea"/>
                  </a:rPr>
                  <a:t> </a:t>
                </a:r>
                <a:r>
                  <a:rPr lang="en-US" altLang="ja-JP" sz="2000" kern="0" dirty="0">
                    <a:latin typeface="+mn-ea"/>
                  </a:rPr>
                  <a:t>: </a:t>
                </a:r>
                <a:r>
                  <a:rPr lang="ja-JP" altLang="en-US" sz="2000" kern="0" dirty="0">
                    <a:latin typeface="+mn-ea"/>
                  </a:rPr>
                  <a:t>いずれかのハッシュテーブルで衝突するベクトルのペアをクローンペアの候補とする</a:t>
                </a:r>
                <a:endParaRPr lang="en-US" altLang="ja-JP" sz="2000" kern="0" dirty="0">
                  <a:latin typeface="+mn-ea"/>
                </a:endParaRPr>
              </a:p>
              <a:p>
                <a:pPr marL="0" indent="0">
                  <a:buNone/>
                </a:pPr>
                <a:r>
                  <a:rPr lang="en-US" altLang="ja-JP" sz="2000" kern="0" dirty="0"/>
                  <a:t>STEP C</a:t>
                </a:r>
                <a:r>
                  <a:rPr lang="ja-JP" altLang="en-US" sz="2000" kern="0" dirty="0">
                    <a:latin typeface="+mn-ea"/>
                  </a:rPr>
                  <a:t> </a:t>
                </a:r>
                <a:r>
                  <a:rPr lang="en-US" altLang="ja-JP" sz="2000" kern="0" dirty="0">
                    <a:latin typeface="+mn-ea"/>
                  </a:rPr>
                  <a:t>: </a:t>
                </a:r>
                <a:r>
                  <a:rPr lang="ja-JP" altLang="en-US" sz="2000" kern="0" dirty="0">
                    <a:latin typeface="+mn-ea"/>
                  </a:rPr>
                  <a:t>すべてのクローンペアの候補の類似度を計算</a:t>
                </a:r>
                <a:endParaRPr lang="en-US" altLang="ja-JP" sz="2000" kern="0" dirty="0">
                  <a:latin typeface="+mn-ea"/>
                </a:endParaRPr>
              </a:p>
            </p:txBody>
          </p:sp>
        </mc:Choice>
        <mc:Fallback xmlns="">
          <p:sp>
            <p:nvSpPr>
              <p:cNvPr id="13" name="コンテンツ プレースホルダー 2"/>
              <p:cNvSpPr txBox="1">
                <a:spLocks noRot="1" noChangeAspect="1" noMove="1" noResize="1" noEditPoints="1" noAdjustHandles="1" noChangeArrowheads="1" noChangeShapeType="1" noTextEdit="1"/>
              </p:cNvSpPr>
              <p:nvPr/>
            </p:nvSpPr>
            <p:spPr bwMode="auto">
              <a:xfrm>
                <a:off x="1981200" y="1637837"/>
                <a:ext cx="8218488" cy="1512219"/>
              </a:xfrm>
              <a:prstGeom prst="rect">
                <a:avLst/>
              </a:prstGeom>
              <a:blipFill>
                <a:blip r:embed="rId4"/>
                <a:stretch>
                  <a:fillRect l="-592" t="-2778" b="-1190"/>
                </a:stretch>
              </a:blipFill>
              <a:ln w="25400" cap="flat" cmpd="sng" algn="ctr">
                <a:solidFill>
                  <a:schemeClr val="accent1"/>
                </a:solidFill>
                <a:prstDash val="solid"/>
                <a:miter lim="800000"/>
                <a:headEnd/>
                <a:tailEnd/>
              </a:ln>
            </p:spPr>
            <p:txBody>
              <a:bodyPr/>
              <a:lstStyle/>
              <a:p>
                <a:r>
                  <a:rPr lang="ja-JP" altLang="en-US">
                    <a:noFill/>
                  </a:rPr>
                  <a:t> </a:t>
                </a:r>
              </a:p>
            </p:txBody>
          </p:sp>
        </mc:Fallback>
      </mc:AlternateContent>
      <p:sp>
        <p:nvSpPr>
          <p:cNvPr id="14" name="テキスト ボックス 13"/>
          <p:cNvSpPr txBox="1"/>
          <p:nvPr/>
        </p:nvSpPr>
        <p:spPr>
          <a:xfrm>
            <a:off x="2057109" y="3605671"/>
            <a:ext cx="1184940" cy="307777"/>
          </a:xfrm>
          <a:prstGeom prst="rect">
            <a:avLst/>
          </a:prstGeom>
          <a:noFill/>
        </p:spPr>
        <p:txBody>
          <a:bodyPr wrap="none" rtlCol="0">
            <a:spAutoFit/>
          </a:bodyPr>
          <a:lstStyle/>
          <a:p>
            <a:pPr algn="ctr"/>
            <a:r>
              <a:rPr lang="ja-JP" altLang="en-US" sz="1400" dirty="0">
                <a:latin typeface="+mn-ea"/>
              </a:rPr>
              <a:t>ベクトル集合</a:t>
            </a:r>
          </a:p>
        </p:txBody>
      </p:sp>
      <p:sp>
        <p:nvSpPr>
          <p:cNvPr id="15" name="テキスト ボックス 14"/>
          <p:cNvSpPr txBox="1"/>
          <p:nvPr/>
        </p:nvSpPr>
        <p:spPr>
          <a:xfrm>
            <a:off x="3970822" y="3598671"/>
            <a:ext cx="1482160" cy="523220"/>
          </a:xfrm>
          <a:prstGeom prst="rect">
            <a:avLst/>
          </a:prstGeom>
          <a:noFill/>
        </p:spPr>
        <p:txBody>
          <a:bodyPr wrap="square" rtlCol="0">
            <a:spAutoFit/>
          </a:bodyPr>
          <a:lstStyle/>
          <a:p>
            <a:r>
              <a:rPr lang="ja-JP" altLang="en-US" sz="1400" dirty="0">
                <a:latin typeface="+mn-ea"/>
              </a:rPr>
              <a:t>ハッシュテーブル</a:t>
            </a:r>
          </a:p>
        </p:txBody>
      </p:sp>
      <p:sp>
        <p:nvSpPr>
          <p:cNvPr id="16" name="テキスト ボックス 15"/>
          <p:cNvSpPr txBox="1"/>
          <p:nvPr/>
        </p:nvSpPr>
        <p:spPr>
          <a:xfrm>
            <a:off x="6152060" y="3662148"/>
            <a:ext cx="1717138" cy="307777"/>
          </a:xfrm>
          <a:prstGeom prst="rect">
            <a:avLst/>
          </a:prstGeom>
          <a:noFill/>
        </p:spPr>
        <p:txBody>
          <a:bodyPr wrap="none" rtlCol="0">
            <a:spAutoFit/>
          </a:bodyPr>
          <a:lstStyle/>
          <a:p>
            <a:pPr algn="ctr"/>
            <a:r>
              <a:rPr lang="ja-JP" altLang="en-US" sz="1400" dirty="0">
                <a:latin typeface="+mn-ea"/>
              </a:rPr>
              <a:t>クローンペアの候補</a:t>
            </a:r>
          </a:p>
        </p:txBody>
      </p:sp>
      <p:sp>
        <p:nvSpPr>
          <p:cNvPr id="17" name="右矢印 16"/>
          <p:cNvSpPr/>
          <p:nvPr/>
        </p:nvSpPr>
        <p:spPr>
          <a:xfrm>
            <a:off x="3414930" y="4785839"/>
            <a:ext cx="522188" cy="555139"/>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8" name="テキスト ボックス 17"/>
          <p:cNvSpPr txBox="1"/>
          <p:nvPr/>
        </p:nvSpPr>
        <p:spPr>
          <a:xfrm>
            <a:off x="3257280" y="5690314"/>
            <a:ext cx="995785" cy="338554"/>
          </a:xfrm>
          <a:prstGeom prst="rect">
            <a:avLst/>
          </a:prstGeom>
          <a:noFill/>
        </p:spPr>
        <p:txBody>
          <a:bodyPr wrap="none" rtlCol="0">
            <a:spAutoFit/>
          </a:bodyPr>
          <a:lstStyle/>
          <a:p>
            <a:r>
              <a:rPr lang="en-US" altLang="ja-JP" sz="1600" dirty="0">
                <a:latin typeface="+mn-ea"/>
              </a:rPr>
              <a:t>STEP A</a:t>
            </a:r>
            <a:endParaRPr lang="ja-JP" altLang="en-US" sz="1600" dirty="0">
              <a:latin typeface="+mn-ea"/>
            </a:endParaRPr>
          </a:p>
        </p:txBody>
      </p:sp>
      <p:sp>
        <p:nvSpPr>
          <p:cNvPr id="19" name="テキスト ボックス 18"/>
          <p:cNvSpPr txBox="1"/>
          <p:nvPr/>
        </p:nvSpPr>
        <p:spPr>
          <a:xfrm>
            <a:off x="7437017" y="5639308"/>
            <a:ext cx="1003801" cy="338554"/>
          </a:xfrm>
          <a:prstGeom prst="rect">
            <a:avLst/>
          </a:prstGeom>
          <a:noFill/>
        </p:spPr>
        <p:txBody>
          <a:bodyPr wrap="none" rtlCol="0">
            <a:spAutoFit/>
          </a:bodyPr>
          <a:lstStyle/>
          <a:p>
            <a:r>
              <a:rPr lang="en-US" altLang="ja-JP" sz="1600" dirty="0">
                <a:latin typeface="+mn-ea"/>
              </a:rPr>
              <a:t>STEP C</a:t>
            </a:r>
            <a:endParaRPr lang="ja-JP" altLang="en-US" sz="1600" dirty="0">
              <a:latin typeface="+mn-ea"/>
            </a:endParaRPr>
          </a:p>
        </p:txBody>
      </p:sp>
      <p:sp>
        <p:nvSpPr>
          <p:cNvPr id="20" name="右矢印 19"/>
          <p:cNvSpPr/>
          <p:nvPr/>
        </p:nvSpPr>
        <p:spPr>
          <a:xfrm>
            <a:off x="5742851" y="4787319"/>
            <a:ext cx="522188" cy="555139"/>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1" name="テキスト ボックス 20"/>
          <p:cNvSpPr txBox="1"/>
          <p:nvPr/>
        </p:nvSpPr>
        <p:spPr>
          <a:xfrm>
            <a:off x="5573940" y="5725781"/>
            <a:ext cx="998991" cy="338554"/>
          </a:xfrm>
          <a:prstGeom prst="rect">
            <a:avLst/>
          </a:prstGeom>
          <a:noFill/>
        </p:spPr>
        <p:txBody>
          <a:bodyPr wrap="none" rtlCol="0">
            <a:spAutoFit/>
          </a:bodyPr>
          <a:lstStyle/>
          <a:p>
            <a:r>
              <a:rPr lang="en-US" altLang="ja-JP" sz="1600" dirty="0">
                <a:latin typeface="+mn-ea"/>
              </a:rPr>
              <a:t>STEP B</a:t>
            </a:r>
            <a:endParaRPr lang="ja-JP" altLang="en-US" sz="1600" dirty="0">
              <a:latin typeface="+mn-ea"/>
            </a:endParaRPr>
          </a:p>
        </p:txBody>
      </p:sp>
      <p:sp>
        <p:nvSpPr>
          <p:cNvPr id="22" name="右矢印 21"/>
          <p:cNvSpPr/>
          <p:nvPr/>
        </p:nvSpPr>
        <p:spPr>
          <a:xfrm>
            <a:off x="7612099" y="4829574"/>
            <a:ext cx="522188" cy="555139"/>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mc:AlternateContent xmlns:mc="http://schemas.openxmlformats.org/markup-compatibility/2006" xmlns:a14="http://schemas.microsoft.com/office/drawing/2010/main">
        <mc:Choice Requires="a14">
          <p:sp>
            <p:nvSpPr>
              <p:cNvPr id="23" name="テキスト ボックス 22"/>
              <p:cNvSpPr txBox="1"/>
              <p:nvPr/>
            </p:nvSpPr>
            <p:spPr>
              <a:xfrm>
                <a:off x="1822754" y="4840180"/>
                <a:ext cx="167686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𝑥</m:t>
                          </m:r>
                        </m:e>
                        <m:sub>
                          <m:r>
                            <a:rPr lang="en-US" altLang="ja-JP" sz="1600" i="1">
                              <a:latin typeface="Cambria Math" panose="02040503050406030204" pitchFamily="18" charset="0"/>
                            </a:rPr>
                            <m:t>1</m:t>
                          </m:r>
                        </m:sub>
                      </m:sSub>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𝑎</m:t>
                          </m:r>
                        </m:e>
                        <m:sub>
                          <m:r>
                            <a:rPr lang="en-US" altLang="ja-JP" sz="1600" i="1">
                              <a:latin typeface="Cambria Math" panose="02040503050406030204" pitchFamily="18" charset="0"/>
                            </a:rPr>
                            <m:t>1</m:t>
                          </m:r>
                        </m:sub>
                      </m:sSub>
                      <m:r>
                        <a:rPr lang="en-US" altLang="ja-JP" sz="1600" i="1">
                          <a:latin typeface="Cambria Math" panose="02040503050406030204" pitchFamily="18" charset="0"/>
                        </a:rPr>
                        <m:t>, …, </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𝑎</m:t>
                          </m:r>
                        </m:e>
                        <m:sub>
                          <m:r>
                            <a:rPr lang="en-US" altLang="ja-JP" sz="1600" i="1">
                              <a:latin typeface="Cambria Math" panose="02040503050406030204" pitchFamily="18" charset="0"/>
                            </a:rPr>
                            <m:t>𝑑</m:t>
                          </m:r>
                        </m:sub>
                      </m:sSub>
                      <m:r>
                        <a:rPr lang="en-US" altLang="ja-JP" sz="1600" i="1">
                          <a:latin typeface="Cambria Math" panose="02040503050406030204" pitchFamily="18" charset="0"/>
                        </a:rPr>
                        <m:t>}</m:t>
                      </m:r>
                    </m:oMath>
                  </m:oMathPara>
                </a14:m>
                <a:endParaRPr lang="en-US" altLang="ja-JP" sz="1200" dirty="0">
                  <a:latin typeface="+mn-ea"/>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822754" y="4840180"/>
                <a:ext cx="1676869" cy="338554"/>
              </a:xfrm>
              <a:prstGeom prst="rect">
                <a:avLst/>
              </a:prstGeom>
              <a:blipFill>
                <a:blip r:embed="rId5"/>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1822753" y="5112370"/>
                <a:ext cx="166866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𝑥</m:t>
                          </m:r>
                        </m:e>
                        <m:sub>
                          <m:r>
                            <a:rPr lang="en-US" altLang="ja-JP" sz="1600" i="1">
                              <a:latin typeface="Cambria Math" panose="02040503050406030204" pitchFamily="18" charset="0"/>
                            </a:rPr>
                            <m:t>2</m:t>
                          </m:r>
                        </m:sub>
                      </m:sSub>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𝑏</m:t>
                          </m:r>
                        </m:e>
                        <m:sub>
                          <m:r>
                            <a:rPr lang="en-US" altLang="ja-JP" sz="1600" i="1">
                              <a:latin typeface="Cambria Math" panose="02040503050406030204" pitchFamily="18" charset="0"/>
                            </a:rPr>
                            <m:t>1</m:t>
                          </m:r>
                        </m:sub>
                      </m:sSub>
                      <m:r>
                        <a:rPr lang="en-US" altLang="ja-JP" sz="1600" i="1">
                          <a:latin typeface="Cambria Math" panose="02040503050406030204" pitchFamily="18" charset="0"/>
                        </a:rPr>
                        <m:t>, …, </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𝑏</m:t>
                          </m:r>
                        </m:e>
                        <m:sub>
                          <m:r>
                            <a:rPr lang="en-US" altLang="ja-JP" sz="1600" i="1">
                              <a:latin typeface="Cambria Math" panose="02040503050406030204" pitchFamily="18" charset="0"/>
                            </a:rPr>
                            <m:t>𝑑</m:t>
                          </m:r>
                        </m:sub>
                      </m:sSub>
                      <m:r>
                        <a:rPr lang="en-US" altLang="ja-JP" sz="1600" i="1">
                          <a:latin typeface="Cambria Math" panose="02040503050406030204" pitchFamily="18" charset="0"/>
                        </a:rPr>
                        <m:t>}</m:t>
                      </m:r>
                    </m:oMath>
                  </m:oMathPara>
                </a14:m>
                <a:endParaRPr lang="en-US" altLang="ja-JP" sz="1200" dirty="0">
                  <a:latin typeface="+mn-ea"/>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822753" y="5112370"/>
                <a:ext cx="1668662" cy="338554"/>
              </a:xfrm>
              <a:prstGeom prst="rect">
                <a:avLst/>
              </a:prstGeom>
              <a:blipFill>
                <a:blip r:embed="rId6"/>
                <a:stretch>
                  <a:fillRect b="-14545"/>
                </a:stretch>
              </a:blipFill>
            </p:spPr>
            <p:txBody>
              <a:bodyPr/>
              <a:lstStyle/>
              <a:p>
                <a:r>
                  <a:rPr lang="ja-JP" altLang="en-US">
                    <a:noFill/>
                  </a:rPr>
                  <a:t> </a:t>
                </a:r>
              </a:p>
            </p:txBody>
          </p:sp>
        </mc:Fallback>
      </mc:AlternateContent>
      <p:sp>
        <p:nvSpPr>
          <p:cNvPr id="25" name="テキスト ボックス 24"/>
          <p:cNvSpPr txBox="1"/>
          <p:nvPr/>
        </p:nvSpPr>
        <p:spPr>
          <a:xfrm rot="5400000">
            <a:off x="2444141" y="5366625"/>
            <a:ext cx="389850" cy="338554"/>
          </a:xfrm>
          <a:prstGeom prst="rect">
            <a:avLst/>
          </a:prstGeom>
          <a:noFill/>
        </p:spPr>
        <p:txBody>
          <a:bodyPr wrap="none" rtlCol="0">
            <a:spAutoFit/>
          </a:bodyPr>
          <a:lstStyle/>
          <a:p>
            <a:r>
              <a:rPr lang="en-US" altLang="ja-JP" sz="1600" dirty="0">
                <a:latin typeface="+mn-ea"/>
              </a:rPr>
              <a:t>…</a:t>
            </a:r>
            <a:endParaRPr lang="ja-JP" altLang="en-US" sz="1600" dirty="0">
              <a:latin typeface="+mn-ea"/>
            </a:endParaRPr>
          </a:p>
        </p:txBody>
      </p:sp>
      <p:sp>
        <p:nvSpPr>
          <p:cNvPr id="26" name="フローチャート: 磁気ディスク 25"/>
          <p:cNvSpPr/>
          <p:nvPr/>
        </p:nvSpPr>
        <p:spPr>
          <a:xfrm>
            <a:off x="6666931" y="4321570"/>
            <a:ext cx="576134" cy="14095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フローチャート: 磁気ディスク 26"/>
          <p:cNvSpPr/>
          <p:nvPr/>
        </p:nvSpPr>
        <p:spPr>
          <a:xfrm>
            <a:off x="6819331" y="4473970"/>
            <a:ext cx="576134" cy="14095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28" name="正方形/長方形 27"/>
              <p:cNvSpPr/>
              <p:nvPr/>
            </p:nvSpPr>
            <p:spPr>
              <a:xfrm>
                <a:off x="6919023" y="4887259"/>
                <a:ext cx="45570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𝑥</m:t>
                          </m:r>
                        </m:e>
                        <m:sub>
                          <m:r>
                            <a:rPr lang="en-US" altLang="ja-JP" sz="1600" i="1">
                              <a:latin typeface="Cambria Math" panose="02040503050406030204" pitchFamily="18" charset="0"/>
                            </a:rPr>
                            <m:t>4</m:t>
                          </m:r>
                        </m:sub>
                      </m:sSub>
                    </m:oMath>
                  </m:oMathPara>
                </a14:m>
                <a:endParaRPr lang="ja-JP" altLang="en-US" sz="1600"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6919023" y="4887259"/>
                <a:ext cx="455702" cy="33855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p:cNvSpPr/>
              <p:nvPr/>
            </p:nvSpPr>
            <p:spPr>
              <a:xfrm>
                <a:off x="6919023" y="5150853"/>
                <a:ext cx="45570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𝑥</m:t>
                          </m:r>
                        </m:e>
                        <m:sub>
                          <m:r>
                            <a:rPr lang="en-US" altLang="ja-JP" sz="1600" i="1">
                              <a:latin typeface="Cambria Math" panose="02040503050406030204" pitchFamily="18" charset="0"/>
                            </a:rPr>
                            <m:t>6</m:t>
                          </m:r>
                        </m:sub>
                      </m:sSub>
                    </m:oMath>
                  </m:oMathPara>
                </a14:m>
                <a:endParaRPr lang="ja-JP" altLang="en-US" sz="16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6919023" y="5150853"/>
                <a:ext cx="455702" cy="338554"/>
              </a:xfrm>
              <a:prstGeom prst="rect">
                <a:avLst/>
              </a:prstGeom>
              <a:blipFill>
                <a:blip r:embed="rId8"/>
                <a:stretch>
                  <a:fillRect/>
                </a:stretch>
              </a:blipFill>
            </p:spPr>
            <p:txBody>
              <a:bodyPr/>
              <a:lstStyle/>
              <a:p>
                <a:r>
                  <a:rPr lang="ja-JP" altLang="en-US">
                    <a:noFill/>
                  </a:rPr>
                  <a:t> </a:t>
                </a:r>
              </a:p>
            </p:txBody>
          </p:sp>
        </mc:Fallback>
      </mc:AlternateContent>
      <p:sp>
        <p:nvSpPr>
          <p:cNvPr id="30" name="テキスト ボックス 29"/>
          <p:cNvSpPr txBox="1"/>
          <p:nvPr/>
        </p:nvSpPr>
        <p:spPr>
          <a:xfrm rot="5400000">
            <a:off x="6932073" y="5452038"/>
            <a:ext cx="389850" cy="338554"/>
          </a:xfrm>
          <a:prstGeom prst="rect">
            <a:avLst/>
          </a:prstGeom>
          <a:noFill/>
        </p:spPr>
        <p:txBody>
          <a:bodyPr wrap="none" rtlCol="0">
            <a:spAutoFit/>
          </a:bodyPr>
          <a:lstStyle/>
          <a:p>
            <a:r>
              <a:rPr lang="en-US" altLang="ja-JP" sz="1600" dirty="0">
                <a:latin typeface="+mn-ea"/>
              </a:rPr>
              <a:t>…</a:t>
            </a:r>
            <a:endParaRPr lang="ja-JP" altLang="en-US" sz="1600" dirty="0">
              <a:latin typeface="+mn-ea"/>
            </a:endParaRPr>
          </a:p>
        </p:txBody>
      </p:sp>
      <mc:AlternateContent xmlns:mc="http://schemas.openxmlformats.org/markup-compatibility/2006" xmlns:a14="http://schemas.microsoft.com/office/drawing/2010/main">
        <mc:Choice Requires="a14">
          <p:sp>
            <p:nvSpPr>
              <p:cNvPr id="31" name="テキスト ボックス 30"/>
              <p:cNvSpPr txBox="1"/>
              <p:nvPr/>
            </p:nvSpPr>
            <p:spPr>
              <a:xfrm>
                <a:off x="6954989" y="4512225"/>
                <a:ext cx="417037" cy="30777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𝑥</m:t>
                          </m:r>
                        </m:e>
                        <m:sub>
                          <m:r>
                            <a:rPr lang="en-US" altLang="ja-JP" sz="1400" i="1">
                              <a:latin typeface="Cambria Math" panose="02040503050406030204" pitchFamily="18" charset="0"/>
                            </a:rPr>
                            <m:t>1</m:t>
                          </m:r>
                        </m:sub>
                      </m:sSub>
                    </m:oMath>
                  </m:oMathPara>
                </a14:m>
                <a:endParaRPr lang="ja-JP" altLang="en-US" sz="1400" dirty="0">
                  <a:latin typeface="+mn-ea"/>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6954989" y="4512225"/>
                <a:ext cx="417037" cy="307777"/>
              </a:xfrm>
              <a:prstGeom prst="rect">
                <a:avLst/>
              </a:prstGeom>
              <a:blipFill>
                <a:blip r:embed="rId9"/>
                <a:stretch>
                  <a:fillRect/>
                </a:stretch>
              </a:blipFill>
            </p:spPr>
            <p:txBody>
              <a:bodyPr/>
              <a:lstStyle/>
              <a:p>
                <a:r>
                  <a:rPr lang="ja-JP" altLang="en-US">
                    <a:noFill/>
                  </a:rPr>
                  <a:t> </a:t>
                </a:r>
              </a:p>
            </p:txBody>
          </p:sp>
        </mc:Fallback>
      </mc:AlternateContent>
      <p:sp>
        <p:nvSpPr>
          <p:cNvPr id="180" name="スライド番号プレースホルダー 179">
            <a:extLst>
              <a:ext uri="{FF2B5EF4-FFF2-40B4-BE49-F238E27FC236}">
                <a16:creationId xmlns:a16="http://schemas.microsoft.com/office/drawing/2014/main" id="{A6F90767-93A7-2653-ABF4-B2A8C4F68F1A}"/>
              </a:ext>
            </a:extLst>
          </p:cNvPr>
          <p:cNvSpPr>
            <a:spLocks noGrp="1"/>
          </p:cNvSpPr>
          <p:nvPr>
            <p:ph type="sldNum" sz="quarter" idx="12"/>
          </p:nvPr>
        </p:nvSpPr>
        <p:spPr/>
        <p:txBody>
          <a:bodyPr/>
          <a:lstStyle/>
          <a:p>
            <a:fld id="{DDF0A04B-3F96-455C-AC58-511E5C06C175}" type="slidenum">
              <a:rPr lang="ja-JP" altLang="en-US" smtClean="0"/>
              <a:pPr/>
              <a:t>135</a:t>
            </a:fld>
            <a:endParaRPr lang="ja-JP" altLang="en-US" dirty="0"/>
          </a:p>
        </p:txBody>
      </p:sp>
    </p:spTree>
    <p:extLst>
      <p:ext uri="{BB962C8B-B14F-4D97-AF65-F5344CB8AC3E}">
        <p14:creationId xmlns:p14="http://schemas.microsoft.com/office/powerpoint/2010/main" val="36961396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ja-JP" altLang="en-US" sz="1600" dirty="0"/>
              <a:t>前半の流れ</a:t>
            </a:r>
            <a:endParaRPr lang="en-US" altLang="ja-JP" sz="1600" dirty="0"/>
          </a:p>
          <a:p>
            <a:r>
              <a:rPr lang="ja-JP" altLang="en-US" sz="1600" dirty="0"/>
              <a:t>ブロック単位でクローン検出したい</a:t>
            </a:r>
            <a:endParaRPr lang="en-US" altLang="ja-JP" sz="1600" dirty="0"/>
          </a:p>
          <a:p>
            <a:pPr lvl="1"/>
            <a:r>
              <a:rPr lang="ja-JP" altLang="en-US" sz="1200" dirty="0"/>
              <a:t>タイプ３や４</a:t>
            </a:r>
            <a:r>
              <a:rPr lang="en-US" altLang="ja-JP" sz="1200" dirty="0"/>
              <a:t>(</a:t>
            </a:r>
            <a:r>
              <a:rPr lang="ja-JP" altLang="en-US" sz="1200" dirty="0"/>
              <a:t>意味的に近いもの</a:t>
            </a:r>
            <a:r>
              <a:rPr lang="en-US" altLang="ja-JP" sz="1200" dirty="0"/>
              <a:t>)</a:t>
            </a:r>
            <a:r>
              <a:rPr lang="ja-JP" altLang="en-US" sz="1200" dirty="0"/>
              <a:t>を効率よく見つけるために，</a:t>
            </a:r>
            <a:r>
              <a:rPr lang="en-US" altLang="ja-JP" sz="1200" dirty="0"/>
              <a:t>LSH</a:t>
            </a:r>
            <a:r>
              <a:rPr lang="ja-JP" altLang="en-US" sz="1200" dirty="0"/>
              <a:t>を使って似ているものを探している</a:t>
            </a:r>
            <a:endParaRPr lang="en-US" altLang="ja-JP" sz="1200" dirty="0"/>
          </a:p>
          <a:p>
            <a:pPr lvl="1"/>
            <a:r>
              <a:rPr lang="ja-JP" altLang="en-US" sz="1200" dirty="0"/>
              <a:t>ブロッククローン検出</a:t>
            </a:r>
            <a:endParaRPr lang="en-US" altLang="ja-JP" sz="1200" dirty="0"/>
          </a:p>
          <a:p>
            <a:r>
              <a:rPr lang="en-US" altLang="ja-JP" sz="1600" dirty="0"/>
              <a:t>LSH</a:t>
            </a:r>
            <a:r>
              <a:rPr lang="ja-JP" altLang="en-US" sz="1600" dirty="0"/>
              <a:t>を使ってフィルタリングしてる</a:t>
            </a:r>
            <a:endParaRPr lang="en-US" altLang="ja-JP" sz="1600" dirty="0"/>
          </a:p>
          <a:p>
            <a:pPr lvl="1"/>
            <a:r>
              <a:rPr lang="en-US" altLang="ja-JP" sz="1400" dirty="0"/>
              <a:t>LSH</a:t>
            </a:r>
            <a:r>
              <a:rPr lang="ja-JP" altLang="en-US" sz="1400" dirty="0"/>
              <a:t>の話特徴</a:t>
            </a:r>
            <a:endParaRPr lang="en-US" altLang="ja-JP" sz="1400" dirty="0"/>
          </a:p>
          <a:p>
            <a:pPr lvl="1"/>
            <a:r>
              <a:rPr lang="en-US" altLang="ja-JP" sz="1400" dirty="0"/>
              <a:t>LSH</a:t>
            </a:r>
            <a:r>
              <a:rPr lang="ja-JP" altLang="en-US" sz="1400" dirty="0"/>
              <a:t>の例</a:t>
            </a:r>
            <a:endParaRPr lang="en-US" altLang="ja-JP" sz="1400" dirty="0"/>
          </a:p>
          <a:p>
            <a:pPr lvl="1"/>
            <a:r>
              <a:rPr lang="ja-JP" altLang="en-US" sz="1400" dirty="0"/>
              <a:t>類似探索</a:t>
            </a:r>
            <a:endParaRPr lang="en-US" altLang="ja-JP" sz="1400" dirty="0"/>
          </a:p>
          <a:p>
            <a:r>
              <a:rPr lang="ja-JP" altLang="en-US" sz="1600" dirty="0"/>
              <a:t>ブロッククローン検出の現状</a:t>
            </a:r>
            <a:endParaRPr lang="en-US" altLang="ja-JP" sz="1600" dirty="0"/>
          </a:p>
          <a:p>
            <a:r>
              <a:rPr lang="ja-JP" altLang="en-US" sz="1600" dirty="0"/>
              <a:t>検出漏れを抑えるパラメータの決め方がある</a:t>
            </a:r>
            <a:r>
              <a:rPr lang="en-US" altLang="ja-JP" sz="1600" dirty="0"/>
              <a:t>(</a:t>
            </a:r>
            <a:r>
              <a:rPr lang="ja-JP" altLang="en-US" sz="1600" dirty="0"/>
              <a:t>速度改善できる</a:t>
            </a:r>
            <a:r>
              <a:rPr lang="en-US" altLang="ja-JP" sz="1600" dirty="0"/>
              <a:t>)</a:t>
            </a:r>
          </a:p>
          <a:p>
            <a:pPr lvl="1"/>
            <a:r>
              <a:rPr lang="ja-JP" altLang="en-US" sz="1200" dirty="0"/>
              <a:t>研究概要</a:t>
            </a:r>
            <a:endParaRPr lang="en-US" altLang="ja-JP" sz="1200" dirty="0"/>
          </a:p>
        </p:txBody>
      </p:sp>
      <p:sp>
        <p:nvSpPr>
          <p:cNvPr id="6" name="楕円 5"/>
          <p:cNvSpPr/>
          <p:nvPr/>
        </p:nvSpPr>
        <p:spPr>
          <a:xfrm>
            <a:off x="7735775" y="5046737"/>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7" name="楕円 6"/>
          <p:cNvSpPr/>
          <p:nvPr/>
        </p:nvSpPr>
        <p:spPr>
          <a:xfrm>
            <a:off x="9580509" y="4446569"/>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8" name="楕円 7"/>
          <p:cNvSpPr/>
          <p:nvPr/>
        </p:nvSpPr>
        <p:spPr>
          <a:xfrm>
            <a:off x="9031775" y="4576822"/>
            <a:ext cx="180000" cy="18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楕円 8"/>
          <p:cNvSpPr/>
          <p:nvPr/>
        </p:nvSpPr>
        <p:spPr>
          <a:xfrm>
            <a:off x="9517244" y="5157504"/>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0" name="楕円 9"/>
          <p:cNvSpPr/>
          <p:nvPr/>
        </p:nvSpPr>
        <p:spPr>
          <a:xfrm>
            <a:off x="8131775" y="3676822"/>
            <a:ext cx="1980000" cy="19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1" name="直線矢印コネクタ 10"/>
          <p:cNvCxnSpPr>
            <a:stCxn id="8" idx="2"/>
            <a:endCxn id="10" idx="2"/>
          </p:cNvCxnSpPr>
          <p:nvPr/>
        </p:nvCxnSpPr>
        <p:spPr>
          <a:xfrm flipH="1">
            <a:off x="8131775" y="4666822"/>
            <a:ext cx="900000"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258611" y="4322231"/>
            <a:ext cx="646331" cy="369332"/>
          </a:xfrm>
          <a:prstGeom prst="rect">
            <a:avLst/>
          </a:prstGeom>
          <a:noFill/>
        </p:spPr>
        <p:txBody>
          <a:bodyPr wrap="none" rtlCol="0">
            <a:spAutoFit/>
          </a:bodyPr>
          <a:lstStyle/>
          <a:p>
            <a:r>
              <a:rPr lang="ja-JP" altLang="en-US" dirty="0"/>
              <a:t>近傍</a:t>
            </a:r>
          </a:p>
        </p:txBody>
      </p:sp>
      <p:sp>
        <p:nvSpPr>
          <p:cNvPr id="13" name="楕円 12"/>
          <p:cNvSpPr/>
          <p:nvPr/>
        </p:nvSpPr>
        <p:spPr>
          <a:xfrm>
            <a:off x="9454509" y="4315637"/>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楕円 13"/>
          <p:cNvSpPr/>
          <p:nvPr/>
        </p:nvSpPr>
        <p:spPr>
          <a:xfrm>
            <a:off x="9391244" y="5031504"/>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7574464" y="5863709"/>
            <a:ext cx="15568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t>近い点の候補</a:t>
            </a:r>
          </a:p>
        </p:txBody>
      </p:sp>
      <p:cxnSp>
        <p:nvCxnSpPr>
          <p:cNvPr id="16" name="直線矢印コネクタ 15"/>
          <p:cNvCxnSpPr>
            <a:stCxn id="15" idx="0"/>
            <a:endCxn id="13" idx="3"/>
          </p:cNvCxnSpPr>
          <p:nvPr/>
        </p:nvCxnSpPr>
        <p:spPr>
          <a:xfrm flipV="1">
            <a:off x="8352882" y="4684373"/>
            <a:ext cx="1164892" cy="11793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5" idx="0"/>
            <a:endCxn id="14" idx="3"/>
          </p:cNvCxnSpPr>
          <p:nvPr/>
        </p:nvCxnSpPr>
        <p:spPr>
          <a:xfrm flipV="1">
            <a:off x="8352883" y="5400239"/>
            <a:ext cx="1101627" cy="4634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スライド番号プレースホルダー 165">
            <a:extLst>
              <a:ext uri="{FF2B5EF4-FFF2-40B4-BE49-F238E27FC236}">
                <a16:creationId xmlns:a16="http://schemas.microsoft.com/office/drawing/2014/main" id="{B5B6C35C-E2E9-7DB2-8220-DCF350FE97F1}"/>
              </a:ext>
            </a:extLst>
          </p:cNvPr>
          <p:cNvSpPr>
            <a:spLocks noGrp="1"/>
          </p:cNvSpPr>
          <p:nvPr>
            <p:ph type="sldNum" sz="quarter" idx="12"/>
          </p:nvPr>
        </p:nvSpPr>
        <p:spPr/>
        <p:txBody>
          <a:bodyPr/>
          <a:lstStyle/>
          <a:p>
            <a:fld id="{DDF0A04B-3F96-455C-AC58-511E5C06C175}" type="slidenum">
              <a:rPr lang="ja-JP" altLang="en-US" smtClean="0"/>
              <a:pPr/>
              <a:t>136</a:t>
            </a:fld>
            <a:endParaRPr lang="ja-JP" altLang="en-US" dirty="0"/>
          </a:p>
        </p:txBody>
      </p:sp>
    </p:spTree>
    <p:extLst>
      <p:ext uri="{BB962C8B-B14F-4D97-AF65-F5344CB8AC3E}">
        <p14:creationId xmlns:p14="http://schemas.microsoft.com/office/powerpoint/2010/main" val="4854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ブロッククローン検出法の</a:t>
            </a:r>
            <a:br>
              <a:rPr lang="en-US" altLang="ja-JP" dirty="0"/>
            </a:br>
            <a:r>
              <a:rPr lang="ja-JP" altLang="en-US" dirty="0"/>
              <a:t>パラメータ決定</a:t>
            </a:r>
            <a:r>
              <a:rPr lang="en-US" altLang="ja-JP" dirty="0"/>
              <a:t>(STEPⅡ)</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en-US" altLang="ja-JP" sz="2400" dirty="0"/>
                  <a:t>FALCONN</a:t>
                </a:r>
                <a:r>
                  <a:rPr lang="ja-JP" altLang="en-US" sz="2400" dirty="0"/>
                  <a:t>の衝突確率</a:t>
                </a:r>
                <a:endParaRPr lang="en-US" altLang="ja-JP" sz="2000" dirty="0"/>
              </a:p>
              <a:p>
                <a:pPr lvl="2"/>
                <a:r>
                  <a:rPr lang="ja-JP" altLang="en-US" sz="1800" dirty="0">
                    <a:latin typeface="+mn-ea"/>
                  </a:rPr>
                  <a:t>類似度の閾値 </a:t>
                </a:r>
                <a14:m>
                  <m:oMath xmlns:m="http://schemas.openxmlformats.org/officeDocument/2006/math">
                    <m:r>
                      <a:rPr lang="ja-JP" altLang="en-US" sz="1800" i="1">
                        <a:latin typeface="Cambria Math" panose="02040503050406030204" pitchFamily="18" charset="0"/>
                      </a:rPr>
                      <m:t>𝜃</m:t>
                    </m:r>
                  </m:oMath>
                </a14:m>
                <a:r>
                  <a:rPr lang="ja-JP" altLang="en-US" sz="1800" dirty="0" err="1">
                    <a:latin typeface="+mn-ea"/>
                  </a:rPr>
                  <a:t>，</a:t>
                </a:r>
                <a:r>
                  <a:rPr lang="ja-JP" altLang="en-US" sz="1800" dirty="0">
                    <a:latin typeface="+mn-ea"/>
                  </a:rPr>
                  <a:t>パラメータ </a:t>
                </a:r>
                <a14:m>
                  <m:oMath xmlns:m="http://schemas.openxmlformats.org/officeDocument/2006/math">
                    <m:r>
                      <a:rPr lang="en-US" altLang="ja-JP" sz="1800" i="1">
                        <a:latin typeface="Cambria Math" panose="02040503050406030204" pitchFamily="18" charset="0"/>
                      </a:rPr>
                      <m:t>𝑇</m:t>
                    </m:r>
                  </m:oMath>
                </a14:m>
                <a:r>
                  <a:rPr lang="ja-JP" altLang="en-US" sz="1800" dirty="0">
                    <a:latin typeface="+mn-ea"/>
                  </a:rPr>
                  <a:t> から計算できる</a:t>
                </a:r>
                <a:endParaRPr lang="en-US" altLang="ja-JP" sz="3600" dirty="0">
                  <a:latin typeface="+mn-ea"/>
                </a:endParaRPr>
              </a:p>
              <a:p>
                <a:r>
                  <a:rPr lang="ja-JP" altLang="en-US" sz="2400" dirty="0"/>
                  <a:t>類似探索のパラメータを決定</a:t>
                </a:r>
                <a:endParaRPr lang="en-US" altLang="ja-JP" sz="2400" dirty="0"/>
              </a:p>
              <a:p>
                <a:pPr lvl="1"/>
                <a:r>
                  <a:rPr lang="ja-JP" altLang="en-US" sz="2000" dirty="0"/>
                  <a:t>ハッシュテーブルの数 </a:t>
                </a:r>
                <a14:m>
                  <m:oMath xmlns:m="http://schemas.openxmlformats.org/officeDocument/2006/math">
                    <m:r>
                      <a:rPr lang="en-US" altLang="ja-JP" sz="2000" i="1">
                        <a:latin typeface="Cambria Math" panose="02040503050406030204" pitchFamily="18" charset="0"/>
                      </a:rPr>
                      <m:t>𝐿</m:t>
                    </m:r>
                  </m:oMath>
                </a14:m>
                <a:r>
                  <a:rPr lang="en-US" altLang="ja-JP" sz="2000" dirty="0"/>
                  <a:t> </a:t>
                </a:r>
              </a:p>
              <a:p>
                <a:pPr lvl="1"/>
                <a:r>
                  <a:rPr lang="ja-JP" altLang="en-US" sz="2000" dirty="0">
                    <a:latin typeface="Cambria Math" panose="02040503050406030204" pitchFamily="18" charset="0"/>
                  </a:rPr>
                  <a:t>目標再現率 </a:t>
                </a:r>
                <a14:m>
                  <m:oMath xmlns:m="http://schemas.openxmlformats.org/officeDocument/2006/math">
                    <m:r>
                      <a:rPr lang="en-US" altLang="ja-JP" sz="2000" i="1">
                        <a:latin typeface="Cambria Math" panose="02040503050406030204" pitchFamily="18" charset="0"/>
                      </a:rPr>
                      <m:t>𝑅</m:t>
                    </m:r>
                  </m:oMath>
                </a14:m>
                <a:r>
                  <a:rPr lang="en-US" altLang="ja-JP" sz="2000" i="1" dirty="0">
                    <a:latin typeface="Cambria Math" panose="02040503050406030204" pitchFamily="18" charset="0"/>
                  </a:rPr>
                  <a:t> </a:t>
                </a:r>
                <a:r>
                  <a:rPr lang="ja-JP" altLang="en-US" sz="2000" dirty="0">
                    <a:latin typeface="Cambria Math" panose="02040503050406030204" pitchFamily="18" charset="0"/>
                  </a:rPr>
                  <a:t>に対して，</a:t>
                </a:r>
                <a:r>
                  <a:rPr lang="en-US" altLang="ja-JP" sz="2000" dirty="0"/>
                  <a:t> </a:t>
                </a:r>
                <a14:m>
                  <m:oMath xmlns:m="http://schemas.openxmlformats.org/officeDocument/2006/math">
                    <m:r>
                      <m:rPr>
                        <m:sty m:val="p"/>
                      </m:rPr>
                      <a:rPr lang="en-US" altLang="ja-JP" sz="2000">
                        <a:latin typeface="Cambria Math" panose="02040503050406030204" pitchFamily="18" charset="0"/>
                      </a:rPr>
                      <m:t>Pr</m:t>
                    </m:r>
                    <m:r>
                      <a:rPr lang="en-US" altLang="ja-JP" sz="2000" i="1">
                        <a:latin typeface="Cambria Math" panose="02040503050406030204" pitchFamily="18" charset="0"/>
                      </a:rPr>
                      <m:t> =1−</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1−</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Pr</m:t>
                                </m:r>
                              </m:fName>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r>
                                      <a:rPr lang="en-US" altLang="ja-JP" sz="2000" i="1">
                                        <a:latin typeface="Cambria Math" panose="02040503050406030204" pitchFamily="18" charset="0"/>
                                      </a:rPr>
                                      <m:t>,</m:t>
                                    </m:r>
                                    <m:r>
                                      <a:rPr lang="en-US" altLang="ja-JP" sz="2000" i="1">
                                        <a:latin typeface="Cambria Math" panose="02040503050406030204" pitchFamily="18" charset="0"/>
                                      </a:rPr>
                                      <m:t>𝑦</m:t>
                                    </m:r>
                                  </m:e>
                                </m:d>
                              </m:e>
                            </m:func>
                          </m:e>
                        </m:d>
                      </m:e>
                      <m:sup>
                        <m:r>
                          <a:rPr lang="en-US" altLang="ja-JP" sz="2000" i="1">
                            <a:latin typeface="Cambria Math" panose="02040503050406030204" pitchFamily="18" charset="0"/>
                          </a:rPr>
                          <m:t>𝐿</m:t>
                        </m:r>
                      </m:sup>
                    </m:sSup>
                    <m:r>
                      <a:rPr lang="en-US" altLang="ja-JP" sz="2000" i="1">
                        <a:latin typeface="Cambria Math" panose="02040503050406030204" pitchFamily="18" charset="0"/>
                      </a:rPr>
                      <m:t>≥</m:t>
                    </m:r>
                    <m:r>
                      <a:rPr lang="en-US" altLang="ja-JP" sz="2000" i="1">
                        <a:latin typeface="Cambria Math" panose="02040503050406030204" pitchFamily="18" charset="0"/>
                      </a:rPr>
                      <m:t>𝑅</m:t>
                    </m:r>
                  </m:oMath>
                </a14:m>
                <a:r>
                  <a:rPr lang="ja-JP" altLang="en-US" sz="2000" dirty="0"/>
                  <a:t> を満たす</a:t>
                </a:r>
                <a:endParaRPr lang="en-US" altLang="ja-JP" sz="2000" dirty="0"/>
              </a:p>
              <a:p>
                <a:pPr lvl="1"/>
                <a14:m>
                  <m:oMath xmlns:m="http://schemas.openxmlformats.org/officeDocument/2006/math">
                    <m:r>
                      <a:rPr lang="en-US" altLang="ja-JP" sz="2000" i="1">
                        <a:latin typeface="Cambria Math" panose="02040503050406030204" pitchFamily="18" charset="0"/>
                      </a:rPr>
                      <m:t>𝐿</m:t>
                    </m:r>
                  </m:oMath>
                </a14:m>
                <a:r>
                  <a:rPr lang="ja-JP" altLang="en-US" sz="2000" dirty="0"/>
                  <a:t> に対して探索時間は線形に増加するから，可能な限り </a:t>
                </a:r>
                <a14:m>
                  <m:oMath xmlns:m="http://schemas.openxmlformats.org/officeDocument/2006/math">
                    <m:r>
                      <a:rPr lang="en-US" altLang="ja-JP" sz="2000" i="1">
                        <a:latin typeface="Cambria Math" panose="02040503050406030204" pitchFamily="18" charset="0"/>
                      </a:rPr>
                      <m:t>𝐿</m:t>
                    </m:r>
                  </m:oMath>
                </a14:m>
                <a:r>
                  <a:rPr lang="en-US" altLang="ja-JP" sz="2000" dirty="0"/>
                  <a:t> </a:t>
                </a:r>
                <a:r>
                  <a:rPr lang="ja-JP" altLang="en-US" sz="2000" dirty="0"/>
                  <a:t>を小さく</a:t>
                </a:r>
                <a:endParaRPr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graphicFrame>
        <p:nvGraphicFramePr>
          <p:cNvPr id="5" name="グラフ 4"/>
          <p:cNvGraphicFramePr>
            <a:graphicFrameLocks/>
          </p:cNvGraphicFramePr>
          <p:nvPr/>
        </p:nvGraphicFramePr>
        <p:xfrm>
          <a:off x="4452131" y="4052221"/>
          <a:ext cx="3276627" cy="2443830"/>
        </p:xfrm>
        <a:graphic>
          <a:graphicData uri="http://schemas.openxmlformats.org/drawingml/2006/chart">
            <c:chart xmlns:c="http://schemas.openxmlformats.org/drawingml/2006/chart" xmlns:r="http://schemas.openxmlformats.org/officeDocument/2006/relationships" r:id="rId4"/>
          </a:graphicData>
        </a:graphic>
      </p:graphicFrame>
      <p:sp>
        <p:nvSpPr>
          <p:cNvPr id="155" name="スライド番号プレースホルダー 154">
            <a:extLst>
              <a:ext uri="{FF2B5EF4-FFF2-40B4-BE49-F238E27FC236}">
                <a16:creationId xmlns:a16="http://schemas.microsoft.com/office/drawing/2014/main" id="{8D727B16-7B70-01EB-C5D3-01DB65914D5C}"/>
              </a:ext>
            </a:extLst>
          </p:cNvPr>
          <p:cNvSpPr>
            <a:spLocks noGrp="1"/>
          </p:cNvSpPr>
          <p:nvPr>
            <p:ph type="sldNum" sz="quarter" idx="12"/>
          </p:nvPr>
        </p:nvSpPr>
        <p:spPr/>
        <p:txBody>
          <a:bodyPr/>
          <a:lstStyle/>
          <a:p>
            <a:fld id="{DDF0A04B-3F96-455C-AC58-511E5C06C175}" type="slidenum">
              <a:rPr lang="ja-JP" altLang="en-US" smtClean="0"/>
              <a:pPr/>
              <a:t>137</a:t>
            </a:fld>
            <a:endParaRPr lang="ja-JP" altLang="en-US" dirty="0"/>
          </a:p>
        </p:txBody>
      </p:sp>
    </p:spTree>
    <p:extLst>
      <p:ext uri="{BB962C8B-B14F-4D97-AF65-F5344CB8AC3E}">
        <p14:creationId xmlns:p14="http://schemas.microsoft.com/office/powerpoint/2010/main" val="142063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ブロッククローン検出法の</a:t>
            </a:r>
            <a:br>
              <a:rPr lang="en-US" altLang="ja-JP" dirty="0"/>
            </a:br>
            <a:r>
              <a:rPr lang="ja-JP" altLang="en-US" dirty="0"/>
              <a:t>パラメータ決定</a:t>
            </a:r>
            <a:r>
              <a:rPr lang="en-US" altLang="ja-JP" dirty="0"/>
              <a:t>(STEPⅠ)</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en-US" altLang="ja-JP" sz="2400" dirty="0"/>
                  <a:t>LSH</a:t>
                </a:r>
                <a:r>
                  <a:rPr lang="ja-JP" altLang="en-US" sz="2400" dirty="0"/>
                  <a:t>の１つのハッシュ関数に対する計算時間 </a:t>
                </a:r>
                <a:r>
                  <a:rPr lang="en-US" altLang="ja-JP" sz="2400" dirty="0"/>
                  <a:t>: </a:t>
                </a:r>
                <a14:m>
                  <m:oMath xmlns:m="http://schemas.openxmlformats.org/officeDocument/2006/math">
                    <m:r>
                      <a:rPr lang="en-US" altLang="ja-JP" sz="2400" i="1">
                        <a:latin typeface="Cambria Math" panose="02040503050406030204" pitchFamily="18" charset="0"/>
                      </a:rPr>
                      <m:t>𝑂</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𝑑</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𝑛</m:t>
                            </m:r>
                          </m:e>
                          <m:sup>
                            <m:r>
                              <a:rPr lang="ja-JP" altLang="en-US" sz="2400" i="1">
                                <a:latin typeface="Cambria Math" panose="02040503050406030204" pitchFamily="18" charset="0"/>
                              </a:rPr>
                              <m:t>𝜌</m:t>
                            </m:r>
                          </m:sup>
                        </m:sSup>
                      </m:e>
                    </m:d>
                  </m:oMath>
                </a14:m>
                <a:endParaRPr lang="en-US" altLang="ja-JP" sz="1800" dirty="0">
                  <a:latin typeface="+mn-ea"/>
                </a:endParaRPr>
              </a:p>
              <a:p>
                <a:pPr lvl="1"/>
                <a:r>
                  <a:rPr lang="ja-JP" altLang="en-US" sz="2200" dirty="0"/>
                  <a:t> </a:t>
                </a:r>
                <a14:m>
                  <m:oMath xmlns:m="http://schemas.openxmlformats.org/officeDocument/2006/math">
                    <m:r>
                      <a:rPr lang="ja-JP" altLang="en-US" sz="2200" i="1">
                        <a:latin typeface="Cambria Math" panose="02040503050406030204" pitchFamily="18" charset="0"/>
                      </a:rPr>
                      <m:t>𝜌</m:t>
                    </m:r>
                  </m:oMath>
                </a14:m>
                <a:r>
                  <a:rPr lang="en-US" altLang="ja-JP" sz="2200" dirty="0"/>
                  <a:t> : LSH</a:t>
                </a:r>
                <a:r>
                  <a:rPr lang="ja-JP" altLang="en-US" sz="2200" dirty="0"/>
                  <a:t>の評価指標 </a:t>
                </a:r>
                <a:r>
                  <a:rPr lang="en-US" altLang="ja-JP" sz="2200" dirty="0"/>
                  <a:t>(</a:t>
                </a:r>
                <a:r>
                  <a:rPr lang="ja-JP" altLang="en-US" sz="2200" dirty="0"/>
                  <a:t>与えるパラメータに依存</a:t>
                </a:r>
                <a:r>
                  <a:rPr lang="en-US" altLang="ja-JP" sz="2200" dirty="0"/>
                  <a:t>)</a:t>
                </a:r>
                <a:endParaRPr lang="en-US" altLang="ja-JP" sz="4000" dirty="0">
                  <a:latin typeface="+mn-ea"/>
                </a:endParaRPr>
              </a:p>
              <a:p>
                <a:r>
                  <a:rPr lang="ja-JP" altLang="en-US" sz="2400" dirty="0"/>
                  <a:t>ブロッククローン検出が利用する</a:t>
                </a:r>
                <a:r>
                  <a:rPr lang="en-US" altLang="ja-JP" sz="2400" dirty="0"/>
                  <a:t>FALCONN</a:t>
                </a:r>
                <a:r>
                  <a:rPr lang="ja-JP" altLang="en-US" sz="2400" dirty="0"/>
                  <a:t>において，</a:t>
                </a:r>
                <a:br>
                  <a:rPr lang="en-US" altLang="ja-JP" sz="2400" dirty="0"/>
                </a:br>
                <a:r>
                  <a:rPr lang="ja-JP" altLang="en-US" sz="2400" dirty="0"/>
                  <a:t> </a:t>
                </a:r>
                <a14:m>
                  <m:oMath xmlns:m="http://schemas.openxmlformats.org/officeDocument/2006/math">
                    <m:r>
                      <a:rPr lang="ja-JP" altLang="en-US" sz="2400" i="1">
                        <a:latin typeface="Cambria Math" panose="02040503050406030204" pitchFamily="18" charset="0"/>
                      </a:rPr>
                      <m:t>𝜌</m:t>
                    </m:r>
                  </m:oMath>
                </a14:m>
                <a:r>
                  <a:rPr lang="ja-JP" altLang="en-US" sz="2400" dirty="0"/>
                  <a:t> はパラメータ </a:t>
                </a:r>
                <a14:m>
                  <m:oMath xmlns:m="http://schemas.openxmlformats.org/officeDocument/2006/math">
                    <m:r>
                      <a:rPr lang="en-US" altLang="ja-JP" sz="2400" i="1">
                        <a:latin typeface="Cambria Math" panose="02040503050406030204" pitchFamily="18" charset="0"/>
                      </a:rPr>
                      <m:t>𝑇</m:t>
                    </m:r>
                  </m:oMath>
                </a14:m>
                <a:r>
                  <a:rPr lang="ja-JP" altLang="en-US" sz="2400" dirty="0"/>
                  <a:t> に依存し，衝突確率も </a:t>
                </a:r>
                <a14:m>
                  <m:oMath xmlns:m="http://schemas.openxmlformats.org/officeDocument/2006/math">
                    <m:r>
                      <a:rPr lang="en-US" altLang="ja-JP" sz="2400" i="1">
                        <a:latin typeface="Cambria Math" panose="02040503050406030204" pitchFamily="18" charset="0"/>
                      </a:rPr>
                      <m:t>𝑇</m:t>
                    </m:r>
                  </m:oMath>
                </a14:m>
                <a:r>
                  <a:rPr lang="ja-JP" altLang="en-US" sz="2400" dirty="0"/>
                  <a:t> に依存する</a:t>
                </a:r>
                <a:endParaRPr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graphicFrame>
        <p:nvGraphicFramePr>
          <p:cNvPr id="5" name="グラフ 4"/>
          <p:cNvGraphicFramePr>
            <a:graphicFrameLocks/>
          </p:cNvGraphicFramePr>
          <p:nvPr/>
        </p:nvGraphicFramePr>
        <p:xfrm>
          <a:off x="1981201" y="3540358"/>
          <a:ext cx="3608173" cy="2543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a:graphicFrameLocks/>
          </p:cNvGraphicFramePr>
          <p:nvPr/>
        </p:nvGraphicFramePr>
        <p:xfrm>
          <a:off x="6726195" y="3540359"/>
          <a:ext cx="3473493" cy="2543497"/>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7" name="テキスト ボックス 6"/>
              <p:cNvSpPr txBox="1"/>
              <p:nvPr/>
            </p:nvSpPr>
            <p:spPr>
              <a:xfrm>
                <a:off x="3307085" y="6164774"/>
                <a:ext cx="5953040" cy="400110"/>
              </a:xfrm>
              <a:prstGeom prst="rect">
                <a:avLst/>
              </a:prstGeom>
              <a:noFill/>
              <a:ln>
                <a:solidFill>
                  <a:srgbClr val="FF0000"/>
                </a:solidFill>
              </a:ln>
            </p:spPr>
            <p:txBody>
              <a:bodyPr wrap="none" rtlCol="0">
                <a:spAutoFit/>
              </a:bodyPr>
              <a:lstStyle/>
              <a:p>
                <a14:m>
                  <m:oMath xmlns:m="http://schemas.openxmlformats.org/officeDocument/2006/math">
                    <m:r>
                      <a:rPr lang="ja-JP" altLang="en-US" sz="2000" i="1">
                        <a:latin typeface="Cambria Math" panose="02040503050406030204" pitchFamily="18" charset="0"/>
                      </a:rPr>
                      <m:t>𝜌</m:t>
                    </m:r>
                  </m:oMath>
                </a14:m>
                <a:r>
                  <a:rPr lang="ja-JP" altLang="en-US" sz="2000" dirty="0"/>
                  <a:t> を下限に近づけるようなパラメータ </a:t>
                </a:r>
                <a14:m>
                  <m:oMath xmlns:m="http://schemas.openxmlformats.org/officeDocument/2006/math">
                    <m:r>
                      <a:rPr lang="en-US" altLang="ja-JP" sz="2000" i="1">
                        <a:latin typeface="Cambria Math" panose="02040503050406030204" pitchFamily="18" charset="0"/>
                      </a:rPr>
                      <m:t>𝑇</m:t>
                    </m:r>
                  </m:oMath>
                </a14:m>
                <a:r>
                  <a:rPr lang="ja-JP" altLang="en-US" sz="2000" dirty="0"/>
                  <a:t> を選択する</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307085" y="6164774"/>
                <a:ext cx="5953040" cy="400110"/>
              </a:xfrm>
              <a:prstGeom prst="rect">
                <a:avLst/>
              </a:prstGeom>
              <a:blipFill>
                <a:blip r:embed="rId6"/>
                <a:stretch>
                  <a:fillRect t="-10294" r="-204" b="-19118"/>
                </a:stretch>
              </a:blipFill>
              <a:ln>
                <a:solidFill>
                  <a:srgbClr val="FF0000"/>
                </a:solidFill>
              </a:ln>
            </p:spPr>
            <p:txBody>
              <a:bodyPr/>
              <a:lstStyle/>
              <a:p>
                <a:r>
                  <a:rPr lang="ja-JP" altLang="en-US">
                    <a:noFill/>
                  </a:rPr>
                  <a:t> </a:t>
                </a:r>
              </a:p>
            </p:txBody>
          </p:sp>
        </mc:Fallback>
      </mc:AlternateContent>
      <p:sp>
        <p:nvSpPr>
          <p:cNvPr id="157" name="スライド番号プレースホルダー 156">
            <a:extLst>
              <a:ext uri="{FF2B5EF4-FFF2-40B4-BE49-F238E27FC236}">
                <a16:creationId xmlns:a16="http://schemas.microsoft.com/office/drawing/2014/main" id="{101BBC3F-4E7D-0058-6073-C48ECB6D79A6}"/>
              </a:ext>
            </a:extLst>
          </p:cNvPr>
          <p:cNvSpPr>
            <a:spLocks noGrp="1"/>
          </p:cNvSpPr>
          <p:nvPr>
            <p:ph type="sldNum" sz="quarter" idx="12"/>
          </p:nvPr>
        </p:nvSpPr>
        <p:spPr/>
        <p:txBody>
          <a:bodyPr/>
          <a:lstStyle/>
          <a:p>
            <a:fld id="{DDF0A04B-3F96-455C-AC58-511E5C06C175}" type="slidenum">
              <a:rPr lang="ja-JP" altLang="en-US" smtClean="0"/>
              <a:pPr/>
              <a:t>138</a:t>
            </a:fld>
            <a:endParaRPr lang="ja-JP" altLang="en-US" dirty="0"/>
          </a:p>
        </p:txBody>
      </p:sp>
    </p:spTree>
    <p:extLst>
      <p:ext uri="{BB962C8B-B14F-4D97-AF65-F5344CB8AC3E}">
        <p14:creationId xmlns:p14="http://schemas.microsoft.com/office/powerpoint/2010/main" val="35679276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4188" y="274638"/>
            <a:ext cx="8672512" cy="1143000"/>
          </a:xfrm>
        </p:spPr>
        <p:txBody>
          <a:bodyPr/>
          <a:lstStyle/>
          <a:p>
            <a:r>
              <a:rPr lang="ja-JP" altLang="en-US" dirty="0"/>
              <a:t>コードクローン検出の応用例</a:t>
            </a:r>
            <a:endParaRPr kumimoji="1" lang="ja-JP" altLang="en-US" dirty="0"/>
          </a:p>
        </p:txBody>
      </p:sp>
      <p:sp>
        <p:nvSpPr>
          <p:cNvPr id="3" name="コンテンツ プレースホルダー 2"/>
          <p:cNvSpPr>
            <a:spLocks noGrp="1"/>
          </p:cNvSpPr>
          <p:nvPr>
            <p:ph idx="1"/>
          </p:nvPr>
        </p:nvSpPr>
        <p:spPr>
          <a:xfrm>
            <a:off x="1981200" y="1600200"/>
            <a:ext cx="8445500" cy="4826000"/>
          </a:xfrm>
        </p:spPr>
        <p:txBody>
          <a:bodyPr>
            <a:normAutofit lnSpcReduction="10000"/>
          </a:bodyPr>
          <a:lstStyle/>
          <a:p>
            <a:r>
              <a:rPr lang="ja-JP" altLang="en-US" sz="2400" dirty="0"/>
              <a:t>大規模プロジェクトへの適用</a:t>
            </a:r>
            <a:endParaRPr lang="en-US" altLang="ja-JP" sz="2400" dirty="0"/>
          </a:p>
          <a:p>
            <a:pPr lvl="1"/>
            <a:r>
              <a:rPr lang="en-US" altLang="ja-JP" sz="2000" dirty="0"/>
              <a:t>Linux Kernel</a:t>
            </a:r>
            <a:r>
              <a:rPr lang="ja-JP" altLang="en-US" sz="2000" dirty="0"/>
              <a:t>は</a:t>
            </a:r>
            <a:r>
              <a:rPr lang="en-US" altLang="ja-JP" sz="2000" dirty="0"/>
              <a:t>2</a:t>
            </a:r>
            <a:r>
              <a:rPr lang="ja-JP" altLang="en-US" sz="2000" dirty="0"/>
              <a:t>千万行程度ある</a:t>
            </a:r>
            <a:endParaRPr lang="en-US" altLang="ja-JP" sz="2200" dirty="0"/>
          </a:p>
          <a:p>
            <a:pPr lvl="2"/>
            <a:r>
              <a:rPr lang="ja-JP" altLang="en-US" sz="1800" dirty="0"/>
              <a:t>コードクローン検出ツール</a:t>
            </a:r>
            <a:r>
              <a:rPr lang="en-US" altLang="ja-JP" sz="1800" dirty="0"/>
              <a:t>CCFinderX[1] </a:t>
            </a:r>
            <a:r>
              <a:rPr lang="ja-JP" altLang="en-US" sz="1800" dirty="0"/>
              <a:t>では数時間かかる</a:t>
            </a:r>
            <a:endParaRPr lang="en-US" altLang="ja-JP" sz="1800" dirty="0"/>
          </a:p>
          <a:p>
            <a:r>
              <a:rPr lang="ja-JP" altLang="en-US" sz="2400" dirty="0"/>
              <a:t>リポジトリ全体の変更履歴などを検出</a:t>
            </a:r>
            <a:endParaRPr lang="en-US" altLang="ja-JP" sz="2400" dirty="0"/>
          </a:p>
          <a:p>
            <a:pPr lvl="1"/>
            <a:r>
              <a:rPr lang="ja-JP" altLang="en-US" sz="2000" dirty="0"/>
              <a:t>長期開発されたプロジェクトの場合，数千リビジョンを検出</a:t>
            </a:r>
            <a:endParaRPr lang="en-US" altLang="ja-JP" sz="2000" dirty="0"/>
          </a:p>
          <a:p>
            <a:pPr marL="0" indent="0">
              <a:buNone/>
            </a:pPr>
            <a:r>
              <a:rPr lang="ja-JP" altLang="en-US" sz="2400" dirty="0"/>
              <a:t>問題点：検出速度が十分でない</a:t>
            </a:r>
            <a:endParaRPr lang="en-US" altLang="ja-JP" sz="2400" dirty="0"/>
          </a:p>
          <a:p>
            <a:pPr lvl="1"/>
            <a:r>
              <a:rPr lang="ja-JP" altLang="en-US" sz="2000" dirty="0"/>
              <a:t>コードクローン検出の高速化が必要</a:t>
            </a:r>
            <a:endParaRPr lang="en-US" altLang="ja-JP" sz="2000" dirty="0"/>
          </a:p>
          <a:p>
            <a:pPr lvl="1"/>
            <a:endParaRPr lang="en-US" altLang="ja-JP" sz="2000" dirty="0"/>
          </a:p>
          <a:p>
            <a:pPr marL="0" indent="0">
              <a:buNone/>
            </a:pPr>
            <a:r>
              <a:rPr lang="ja-JP" altLang="en-US" sz="2400" dirty="0"/>
              <a:t>解決手法</a:t>
            </a:r>
            <a:endParaRPr lang="en-US" altLang="ja-JP" sz="2400" dirty="0"/>
          </a:p>
          <a:p>
            <a:r>
              <a:rPr lang="en-US" altLang="ja-JP" sz="2400" dirty="0"/>
              <a:t>LSH</a:t>
            </a:r>
            <a:r>
              <a:rPr lang="ja-JP" altLang="en-US" sz="2400" dirty="0"/>
              <a:t>を用いたコードクローン検出法</a:t>
            </a:r>
            <a:endParaRPr lang="en-US" altLang="ja-JP" sz="2400" dirty="0"/>
          </a:p>
          <a:p>
            <a:pPr lvl="1"/>
            <a:r>
              <a:rPr lang="ja-JP" altLang="en-US" sz="2000" dirty="0"/>
              <a:t>ブロッククローン検出法</a:t>
            </a:r>
            <a:endParaRPr lang="en-US" altLang="ja-JP" sz="2000" dirty="0"/>
          </a:p>
        </p:txBody>
      </p:sp>
      <p:sp>
        <p:nvSpPr>
          <p:cNvPr id="6" name="下矢印 5"/>
          <p:cNvSpPr/>
          <p:nvPr/>
        </p:nvSpPr>
        <p:spPr>
          <a:xfrm>
            <a:off x="5280842" y="4477654"/>
            <a:ext cx="1619204" cy="605117"/>
          </a:xfrm>
          <a:prstGeom prst="downArrow">
            <a:avLst/>
          </a:prstGeom>
          <a:solidFill>
            <a:srgbClr val="00B0F0"/>
          </a:solidFill>
          <a:ln>
            <a:solidFill>
              <a:srgbClr val="0033C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srgbClr val="0099FF"/>
              </a:solidFill>
              <a:latin typeface="+mn-ea"/>
            </a:endParaRPr>
          </a:p>
        </p:txBody>
      </p:sp>
      <p:sp>
        <p:nvSpPr>
          <p:cNvPr id="7" name="テキスト ボックス 6"/>
          <p:cNvSpPr txBox="1"/>
          <p:nvPr/>
        </p:nvSpPr>
        <p:spPr>
          <a:xfrm>
            <a:off x="2401330" y="6008643"/>
            <a:ext cx="7500550" cy="600164"/>
          </a:xfrm>
          <a:prstGeom prst="rect">
            <a:avLst/>
          </a:prstGeom>
          <a:solidFill>
            <a:srgbClr val="FFFF99"/>
          </a:solidFill>
          <a:ln>
            <a:solidFill>
              <a:schemeClr val="tx1"/>
            </a:solidFill>
          </a:ln>
        </p:spPr>
        <p:txBody>
          <a:bodyPr wrap="square" rtlCol="0">
            <a:spAutoFit/>
          </a:bodyPr>
          <a:lstStyle/>
          <a:p>
            <a:r>
              <a:rPr lang="en-US" altLang="ja-JP" sz="1100" dirty="0">
                <a:solidFill>
                  <a:srgbClr val="000000"/>
                </a:solidFill>
                <a:latin typeface="Meiryo" panose="020B0604030504040204" pitchFamily="50" charset="-128"/>
                <a:ea typeface="Meiryo" panose="020B0604030504040204" pitchFamily="50" charset="-128"/>
              </a:rPr>
              <a:t>[1]Toshihiro Kamiya, Shinji Kusumoto, and Katsuro Inoue, "CCFinder: A Multi-Linguistic Token-based Code Clone Detection System for Large Scale Source Code," IEEE Trans. Software Engineering, vol. 28, no. 7, pp. 654-670, (2002-7)</a:t>
            </a:r>
            <a:endParaRPr lang="ja-JP" altLang="en-US" sz="1100" dirty="0"/>
          </a:p>
        </p:txBody>
      </p:sp>
      <p:sp>
        <p:nvSpPr>
          <p:cNvPr id="156" name="スライド番号プレースホルダー 155">
            <a:extLst>
              <a:ext uri="{FF2B5EF4-FFF2-40B4-BE49-F238E27FC236}">
                <a16:creationId xmlns:a16="http://schemas.microsoft.com/office/drawing/2014/main" id="{E10C3C68-79AE-B8E9-F433-94929F5D3107}"/>
              </a:ext>
            </a:extLst>
          </p:cNvPr>
          <p:cNvSpPr>
            <a:spLocks noGrp="1"/>
          </p:cNvSpPr>
          <p:nvPr>
            <p:ph type="sldNum" sz="quarter" idx="12"/>
          </p:nvPr>
        </p:nvSpPr>
        <p:spPr/>
        <p:txBody>
          <a:bodyPr/>
          <a:lstStyle/>
          <a:p>
            <a:fld id="{DDF0A04B-3F96-455C-AC58-511E5C06C175}" type="slidenum">
              <a:rPr lang="ja-JP" altLang="en-US" smtClean="0"/>
              <a:pPr/>
              <a:t>139</a:t>
            </a:fld>
            <a:endParaRPr lang="ja-JP" altLang="en-US" dirty="0"/>
          </a:p>
        </p:txBody>
      </p:sp>
    </p:spTree>
    <p:extLst>
      <p:ext uri="{BB962C8B-B14F-4D97-AF65-F5344CB8AC3E}">
        <p14:creationId xmlns:p14="http://schemas.microsoft.com/office/powerpoint/2010/main" val="404058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37A2A6-3E72-D0C8-9410-342A1DC2B681}"/>
              </a:ext>
            </a:extLst>
          </p:cNvPr>
          <p:cNvSpPr>
            <a:spLocks noGrp="1"/>
          </p:cNvSpPr>
          <p:nvPr>
            <p:ph type="title"/>
          </p:nvPr>
        </p:nvSpPr>
        <p:spPr/>
        <p:txBody>
          <a:bodyPr>
            <a:noAutofit/>
          </a:bodyPr>
          <a:lstStyle/>
          <a:p>
            <a:r>
              <a:rPr lang="en-US" altLang="ja-JP" sz="4000" dirty="0"/>
              <a:t>Cross-Polytope LSH </a:t>
            </a:r>
            <a:r>
              <a:rPr lang="ja-JP" altLang="en-US" sz="4000" dirty="0"/>
              <a:t>のアルゴリズム</a:t>
            </a:r>
            <a:endParaRPr kumimoji="1" lang="ja-JP" altLang="en-US" sz="4000" dirty="0"/>
          </a:p>
        </p:txBody>
      </p:sp>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2F8EA67B-0EBB-CC0D-62AE-BA55521CF776}"/>
                  </a:ext>
                </a:extLst>
              </p:cNvPr>
              <p:cNvSpPr txBox="1">
                <a:spLocks/>
              </p:cNvSpPr>
              <p:nvPr/>
            </p:nvSpPr>
            <p:spPr bwMode="auto">
              <a:xfrm>
                <a:off x="1761444" y="1273075"/>
                <a:ext cx="8731025" cy="2016543"/>
              </a:xfrm>
              <a:prstGeom prst="rect">
                <a:avLst/>
              </a:prstGeom>
              <a:noFill/>
              <a:ln w="25400" cap="flat" cmpd="sng" algn="ctr">
                <a:solidFill>
                  <a:srgbClr val="5D639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endParaRPr lang="en-US" altLang="ja-JP" sz="2000" kern="0" dirty="0">
                  <a:latin typeface="+mn-ea"/>
                </a:endParaRPr>
              </a:p>
              <a:p>
                <a:pPr marL="0" indent="0">
                  <a:buNone/>
                </a:pPr>
                <a:r>
                  <a:rPr lang="en-US" altLang="ja-JP" sz="2000" kern="0" dirty="0">
                    <a:latin typeface="+mn-ea"/>
                  </a:rPr>
                  <a:t>STEP γ</a:t>
                </a:r>
                <a:r>
                  <a:rPr lang="ja-JP" altLang="en-US" sz="2000" kern="0" dirty="0">
                    <a:latin typeface="+mn-ea"/>
                  </a:rPr>
                  <a:t>：</a:t>
                </a:r>
                <a14:m>
                  <m:oMath xmlns:m="http://schemas.openxmlformats.org/officeDocument/2006/math">
                    <m:r>
                      <a:rPr lang="en-US" altLang="ja-JP" sz="2000" b="1" i="1" kern="0">
                        <a:latin typeface="Cambria Math" panose="02040503050406030204" pitchFamily="18" charset="0"/>
                      </a:rPr>
                      <m:t>𝑳</m:t>
                    </m:r>
                  </m:oMath>
                </a14:m>
                <a:r>
                  <a:rPr lang="ja-JP" altLang="en-US" sz="2000" kern="0" dirty="0">
                    <a:latin typeface="+mn-ea"/>
                  </a:rPr>
                  <a:t> 種類の行列を用意し， </a:t>
                </a:r>
                <a14:m>
                  <m:oMath xmlns:m="http://schemas.openxmlformats.org/officeDocument/2006/math">
                    <m:r>
                      <a:rPr lang="en-US" altLang="ja-JP" sz="2000" i="1" kern="0">
                        <a:latin typeface="Cambria Math" panose="02040503050406030204" pitchFamily="18" charset="0"/>
                      </a:rPr>
                      <m:t>𝐿</m:t>
                    </m:r>
                  </m:oMath>
                </a14:m>
                <a:r>
                  <a:rPr lang="ja-JP" altLang="en-US" sz="2000" kern="0" dirty="0">
                    <a:latin typeface="+mn-ea"/>
                  </a:rPr>
                  <a:t> パターンのクラスタリングを実行</a:t>
                </a:r>
                <a:endParaRPr lang="en-US" altLang="ja-JP" sz="2000" kern="0" dirty="0">
                  <a:latin typeface="+mn-ea"/>
                </a:endParaRPr>
              </a:p>
            </p:txBody>
          </p:sp>
        </mc:Choice>
        <mc:Fallback xmlns="">
          <p:sp>
            <p:nvSpPr>
              <p:cNvPr id="5" name="コンテンツ プレースホルダー 2">
                <a:extLst>
                  <a:ext uri="{FF2B5EF4-FFF2-40B4-BE49-F238E27FC236}">
                    <a16:creationId xmlns:a16="http://schemas.microsoft.com/office/drawing/2014/main" id="{2F8EA67B-0EBB-CC0D-62AE-BA55521CF776}"/>
                  </a:ext>
                </a:extLst>
              </p:cNvPr>
              <p:cNvSpPr txBox="1">
                <a:spLocks noRot="1" noChangeAspect="1" noMove="1" noResize="1" noEditPoints="1" noAdjustHandles="1" noChangeArrowheads="1" noChangeShapeType="1" noTextEdit="1"/>
              </p:cNvSpPr>
              <p:nvPr/>
            </p:nvSpPr>
            <p:spPr bwMode="auto">
              <a:xfrm>
                <a:off x="1761444" y="1273075"/>
                <a:ext cx="8731025" cy="2016543"/>
              </a:xfrm>
              <a:prstGeom prst="rect">
                <a:avLst/>
              </a:prstGeom>
              <a:blipFill>
                <a:blip r:embed="rId3"/>
                <a:stretch>
                  <a:fillRect l="-627" b="-3881"/>
                </a:stretch>
              </a:blipFill>
              <a:ln w="25400" cap="flat" cmpd="sng" algn="ctr">
                <a:solidFill>
                  <a:srgbClr val="5D639E"/>
                </a:solidFill>
                <a:prstDash val="solid"/>
                <a:miter lim="800000"/>
                <a:headEnd/>
                <a:tailEn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コンテンツ プレースホルダー 2">
                <a:extLst>
                  <a:ext uri="{FF2B5EF4-FFF2-40B4-BE49-F238E27FC236}">
                    <a16:creationId xmlns:a16="http://schemas.microsoft.com/office/drawing/2014/main" id="{A6F91EBD-8B95-D11E-C81F-905D2C3CE4B9}"/>
                  </a:ext>
                </a:extLst>
              </p:cNvPr>
              <p:cNvSpPr txBox="1">
                <a:spLocks/>
              </p:cNvSpPr>
              <p:nvPr/>
            </p:nvSpPr>
            <p:spPr bwMode="auto">
              <a:xfrm>
                <a:off x="1981201" y="1637509"/>
                <a:ext cx="8291513" cy="1232457"/>
              </a:xfrm>
              <a:prstGeom prst="rect">
                <a:avLst/>
              </a:prstGeom>
              <a:ln w="25400" cap="flat" cmpd="sng" algn="ctr">
                <a:solidFill>
                  <a:srgbClr val="8B90B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STEP α</a:t>
                </a:r>
                <a:r>
                  <a:rPr lang="ja-JP" altLang="en-US" sz="2000" kern="0" dirty="0">
                    <a:latin typeface="+mn-ea"/>
                  </a:rPr>
                  <a:t>：正規化したベクトルにランダムな行列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oMath>
                </a14:m>
                <a:r>
                  <a:rPr lang="ja-JP" altLang="en-US" sz="2000" kern="0" dirty="0">
                    <a:latin typeface="+mn-ea"/>
                  </a:rPr>
                  <a:t> を乗算 </a:t>
                </a:r>
                <a14:m>
                  <m:oMath xmlns:m="http://schemas.openxmlformats.org/officeDocument/2006/math">
                    <m:d>
                      <m:dPr>
                        <m:ctrlPr>
                          <a:rPr lang="en-US" altLang="ja-JP" sz="2000" i="1">
                            <a:latin typeface="Cambria Math" panose="02040503050406030204" pitchFamily="18" charset="0"/>
                          </a:rPr>
                        </m:ctrlPr>
                      </m:dPr>
                      <m:e>
                        <m:r>
                          <a:rPr lang="en-US" altLang="ja-JP" sz="2000" i="1">
                            <a:latin typeface="Cambria Math" panose="02040503050406030204" pitchFamily="18" charset="0"/>
                          </a:rPr>
                          <m:t>1≤</m:t>
                        </m:r>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𝐿</m:t>
                        </m:r>
                      </m:e>
                    </m:d>
                  </m:oMath>
                </a14:m>
                <a:endParaRPr lang="en-US" altLang="ja-JP" sz="2000" kern="0" dirty="0">
                  <a:latin typeface="+mn-ea"/>
                </a:endParaRPr>
              </a:p>
              <a:p>
                <a:pPr marL="0" indent="0">
                  <a:buNone/>
                </a:pPr>
                <a:r>
                  <a:rPr lang="en-US" altLang="ja-JP" sz="2000" kern="0" dirty="0">
                    <a:latin typeface="+mn-ea"/>
                  </a:rPr>
                  <a:t>STEP β</a:t>
                </a:r>
                <a:r>
                  <a:rPr lang="ja-JP" altLang="en-US" sz="2000" kern="0" dirty="0">
                    <a:latin typeface="+mn-ea"/>
                  </a:rPr>
                  <a:t>：ランダム回転されたベクトルが，</a:t>
                </a:r>
                <a14:m>
                  <m:oMath xmlns:m="http://schemas.openxmlformats.org/officeDocument/2006/math">
                    <m:r>
                      <a:rPr lang="en-US" altLang="ja-JP" sz="2000" b="1" i="1" kern="0">
                        <a:latin typeface="Cambria Math" panose="02040503050406030204" pitchFamily="18" charset="0"/>
                      </a:rPr>
                      <m:t>𝑻</m:t>
                    </m:r>
                  </m:oMath>
                </a14:m>
                <a:r>
                  <a:rPr lang="ja-JP" altLang="en-US" sz="2000" kern="0" dirty="0">
                    <a:latin typeface="+mn-ea"/>
                  </a:rPr>
                  <a:t> 個に分割された単位球のどの区画に含まれるかを，ハッシュ値 </a:t>
                </a:r>
                <a14:m>
                  <m:oMath xmlns:m="http://schemas.openxmlformats.org/officeDocument/2006/math">
                    <m:r>
                      <a:rPr lang="en-US" altLang="ja-JP" sz="2000" i="1">
                        <a:latin typeface="Cambria Math" panose="02040503050406030204" pitchFamily="18" charset="0"/>
                      </a:rPr>
                      <m:t>h</m:t>
                    </m:r>
                    <m:r>
                      <a:rPr lang="en-US" altLang="ja-JP" sz="2000" i="1">
                        <a:latin typeface="Cambria Math" panose="02040503050406030204" pitchFamily="18" charset="0"/>
                      </a:rPr>
                      <m:t>(</m:t>
                    </m:r>
                    <m:r>
                      <a:rPr lang="en-US" altLang="ja-JP" sz="2000" i="1">
                        <a:latin typeface="Cambria Math" panose="02040503050406030204" pitchFamily="18" charset="0"/>
                      </a:rPr>
                      <m:t>𝑥</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oMath>
                </a14:m>
                <a:r>
                  <a:rPr lang="ja-JP" altLang="en-US" sz="2000" kern="0" dirty="0">
                    <a:latin typeface="+mn-ea"/>
                  </a:rPr>
                  <a:t> として取得</a:t>
                </a:r>
                <a:endParaRPr lang="en-US" altLang="ja-JP" sz="2000" kern="0" dirty="0">
                  <a:latin typeface="+mn-ea"/>
                </a:endParaRPr>
              </a:p>
            </p:txBody>
          </p:sp>
        </mc:Choice>
        <mc:Fallback xmlns="">
          <p:sp>
            <p:nvSpPr>
              <p:cNvPr id="6" name="コンテンツ プレースホルダー 2">
                <a:extLst>
                  <a:ext uri="{FF2B5EF4-FFF2-40B4-BE49-F238E27FC236}">
                    <a16:creationId xmlns:a16="http://schemas.microsoft.com/office/drawing/2014/main" id="{A6F91EBD-8B95-D11E-C81F-905D2C3CE4B9}"/>
                  </a:ext>
                </a:extLst>
              </p:cNvPr>
              <p:cNvSpPr txBox="1">
                <a:spLocks noRot="1" noChangeAspect="1" noMove="1" noResize="1" noEditPoints="1" noAdjustHandles="1" noChangeArrowheads="1" noChangeShapeType="1" noTextEdit="1"/>
              </p:cNvSpPr>
              <p:nvPr/>
            </p:nvSpPr>
            <p:spPr bwMode="auto">
              <a:xfrm>
                <a:off x="1981201" y="1637509"/>
                <a:ext cx="8291513" cy="1232457"/>
              </a:xfrm>
              <a:prstGeom prst="rect">
                <a:avLst/>
              </a:prstGeom>
              <a:blipFill>
                <a:blip r:embed="rId4"/>
                <a:stretch>
                  <a:fillRect l="-587" b="-6311"/>
                </a:stretch>
              </a:blipFill>
              <a:ln w="25400" cap="flat" cmpd="sng" algn="ctr">
                <a:solidFill>
                  <a:srgbClr val="8B90BE"/>
                </a:solidFill>
                <a:prstDash val="solid"/>
                <a:miter lim="800000"/>
                <a:headEnd/>
                <a:tailEnd/>
              </a:ln>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46C074F4-508E-D299-F6F8-F92C02762D12}"/>
              </a:ext>
            </a:extLst>
          </p:cNvPr>
          <p:cNvSpPr txBox="1"/>
          <p:nvPr/>
        </p:nvSpPr>
        <p:spPr>
          <a:xfrm>
            <a:off x="2155687" y="1393214"/>
            <a:ext cx="2117887" cy="400110"/>
          </a:xfrm>
          <a:prstGeom prst="rect">
            <a:avLst/>
          </a:prstGeom>
          <a:solidFill>
            <a:schemeClr val="bg1"/>
          </a:solidFill>
        </p:spPr>
        <p:txBody>
          <a:bodyPr wrap="none" rtlCol="0">
            <a:spAutoFit/>
          </a:bodyPr>
          <a:lstStyle/>
          <a:p>
            <a:r>
              <a:rPr lang="ja-JP" altLang="en-US" sz="2000" dirty="0">
                <a:solidFill>
                  <a:srgbClr val="45A1CF"/>
                </a:solidFill>
              </a:rPr>
              <a:t>ハッシュ値の計算</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359F647-F6A8-638A-5C62-D13A1B731622}"/>
                  </a:ext>
                </a:extLst>
              </p:cNvPr>
              <p:cNvSpPr txBox="1"/>
              <p:nvPr/>
            </p:nvSpPr>
            <p:spPr>
              <a:xfrm>
                <a:off x="2075105" y="4426953"/>
                <a:ext cx="1327426" cy="369332"/>
              </a:xfrm>
              <a:prstGeom prst="rect">
                <a:avLst/>
              </a:prstGeom>
              <a:noFill/>
            </p:spPr>
            <p:txBody>
              <a:bodyPr wrap="square" rtlCol="0">
                <a:spAutoFit/>
              </a:bodyPr>
              <a:lstStyle/>
              <a:p>
                <a:r>
                  <a:rPr lang="ja-JP" altLang="en-US" dirty="0">
                    <a:latin typeface="+mn-ea"/>
                  </a:rPr>
                  <a:t>ベクトル </a:t>
                </a:r>
                <a14:m>
                  <m:oMath xmlns:m="http://schemas.openxmlformats.org/officeDocument/2006/math">
                    <m:r>
                      <a:rPr lang="en-US" altLang="ja-JP" i="1">
                        <a:latin typeface="Cambria Math" panose="02040503050406030204" pitchFamily="18" charset="0"/>
                      </a:rPr>
                      <m:t>𝑥</m:t>
                    </m:r>
                  </m:oMath>
                </a14:m>
                <a:endParaRPr lang="en-US" altLang="ja-JP" dirty="0"/>
              </a:p>
            </p:txBody>
          </p:sp>
        </mc:Choice>
        <mc:Fallback xmlns="">
          <p:sp>
            <p:nvSpPr>
              <p:cNvPr id="8" name="テキスト ボックス 7">
                <a:extLst>
                  <a:ext uri="{FF2B5EF4-FFF2-40B4-BE49-F238E27FC236}">
                    <a16:creationId xmlns:a16="http://schemas.microsoft.com/office/drawing/2014/main" id="{1359F647-F6A8-638A-5C62-D13A1B731622}"/>
                  </a:ext>
                </a:extLst>
              </p:cNvPr>
              <p:cNvSpPr txBox="1">
                <a:spLocks noRot="1" noChangeAspect="1" noMove="1" noResize="1" noEditPoints="1" noAdjustHandles="1" noChangeArrowheads="1" noChangeShapeType="1" noTextEdit="1"/>
              </p:cNvSpPr>
              <p:nvPr/>
            </p:nvSpPr>
            <p:spPr>
              <a:xfrm>
                <a:off x="2075105" y="4426953"/>
                <a:ext cx="1327426" cy="369332"/>
              </a:xfrm>
              <a:prstGeom prst="rect">
                <a:avLst/>
              </a:prstGeom>
              <a:blipFill>
                <a:blip r:embed="rId5"/>
                <a:stretch>
                  <a:fillRect l="-3670" t="-11475" b="-21311"/>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86319F6F-9C77-166B-C846-9F21F7D48B29}"/>
              </a:ext>
            </a:extLst>
          </p:cNvPr>
          <p:cNvSpPr txBox="1"/>
          <p:nvPr/>
        </p:nvSpPr>
        <p:spPr>
          <a:xfrm>
            <a:off x="1897876" y="1019680"/>
            <a:ext cx="4761240" cy="400110"/>
          </a:xfrm>
          <a:prstGeom prst="rect">
            <a:avLst/>
          </a:prstGeom>
          <a:solidFill>
            <a:schemeClr val="bg1"/>
          </a:solidFill>
        </p:spPr>
        <p:txBody>
          <a:bodyPr wrap="none" rtlCol="0">
            <a:spAutoFit/>
          </a:bodyPr>
          <a:lstStyle/>
          <a:p>
            <a:r>
              <a:rPr lang="en-US" altLang="ja-JP" sz="2000" dirty="0">
                <a:solidFill>
                  <a:srgbClr val="007AB7"/>
                </a:solidFill>
              </a:rPr>
              <a:t>Cross-Polytope LSH </a:t>
            </a:r>
            <a:r>
              <a:rPr lang="ja-JP" altLang="en-US" sz="2000" dirty="0">
                <a:solidFill>
                  <a:srgbClr val="007AB7"/>
                </a:solidFill>
              </a:rPr>
              <a:t>のアルゴリズム</a:t>
            </a:r>
          </a:p>
        </p:txBody>
      </p:sp>
      <p:cxnSp>
        <p:nvCxnSpPr>
          <p:cNvPr id="10" name="直線矢印コネクタ 9">
            <a:extLst>
              <a:ext uri="{FF2B5EF4-FFF2-40B4-BE49-F238E27FC236}">
                <a16:creationId xmlns:a16="http://schemas.microsoft.com/office/drawing/2014/main" id="{5972B5B6-CED6-77A4-DFC1-47E990E234CF}"/>
              </a:ext>
            </a:extLst>
          </p:cNvPr>
          <p:cNvCxnSpPr>
            <a:stCxn id="8" idx="3"/>
            <a:endCxn id="15" idx="1"/>
          </p:cNvCxnSpPr>
          <p:nvPr/>
        </p:nvCxnSpPr>
        <p:spPr>
          <a:xfrm flipV="1">
            <a:off x="3402532" y="3857901"/>
            <a:ext cx="498373" cy="753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B86C3462-180F-620E-3CFA-B6353C97ED29}"/>
              </a:ext>
            </a:extLst>
          </p:cNvPr>
          <p:cNvCxnSpPr>
            <a:stCxn id="8" idx="3"/>
            <a:endCxn id="18" idx="1"/>
          </p:cNvCxnSpPr>
          <p:nvPr/>
        </p:nvCxnSpPr>
        <p:spPr>
          <a:xfrm flipV="1">
            <a:off x="3402531" y="4235069"/>
            <a:ext cx="498372" cy="376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88A9BB5-3F72-886F-0B3F-6069D5ED4601}"/>
              </a:ext>
            </a:extLst>
          </p:cNvPr>
          <p:cNvCxnSpPr>
            <a:stCxn id="8" idx="3"/>
            <a:endCxn id="17" idx="1"/>
          </p:cNvCxnSpPr>
          <p:nvPr/>
        </p:nvCxnSpPr>
        <p:spPr>
          <a:xfrm>
            <a:off x="3402531" y="4611619"/>
            <a:ext cx="498370" cy="595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476D362A-49BE-E157-990F-1514CB760B74}"/>
              </a:ext>
            </a:extLst>
          </p:cNvPr>
          <p:cNvCxnSpPr>
            <a:stCxn id="8" idx="3"/>
            <a:endCxn id="16" idx="1"/>
          </p:cNvCxnSpPr>
          <p:nvPr/>
        </p:nvCxnSpPr>
        <p:spPr>
          <a:xfrm flipV="1">
            <a:off x="3402532" y="4604401"/>
            <a:ext cx="498371"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D749C3D-AF70-A95E-E475-1EC2DC701FE8}"/>
              </a:ext>
            </a:extLst>
          </p:cNvPr>
          <p:cNvSpPr txBox="1"/>
          <p:nvPr/>
        </p:nvSpPr>
        <p:spPr>
          <a:xfrm>
            <a:off x="3216664" y="3350270"/>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9D41D636-AB66-C4FD-2C68-DD1E7B417D43}"/>
                  </a:ext>
                </a:extLst>
              </p:cNvPr>
              <p:cNvSpPr/>
              <p:nvPr/>
            </p:nvSpPr>
            <p:spPr>
              <a:xfrm>
                <a:off x="3900905" y="3673235"/>
                <a:ext cx="6399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15" name="正方形/長方形 14">
                <a:extLst>
                  <a:ext uri="{FF2B5EF4-FFF2-40B4-BE49-F238E27FC236}">
                    <a16:creationId xmlns:a16="http://schemas.microsoft.com/office/drawing/2014/main" id="{9D41D636-AB66-C4FD-2C68-DD1E7B417D43}"/>
                  </a:ext>
                </a:extLst>
              </p:cNvPr>
              <p:cNvSpPr>
                <a:spLocks noRot="1" noChangeAspect="1" noMove="1" noResize="1" noEditPoints="1" noAdjustHandles="1" noChangeArrowheads="1" noChangeShapeType="1" noTextEdit="1"/>
              </p:cNvSpPr>
              <p:nvPr/>
            </p:nvSpPr>
            <p:spPr>
              <a:xfrm>
                <a:off x="3900905" y="3673235"/>
                <a:ext cx="639919" cy="369332"/>
              </a:xfrm>
              <a:prstGeom prst="rect">
                <a:avLst/>
              </a:prstGeom>
              <a:blipFill>
                <a:blip r:embed="rId6"/>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36D0349F-5B77-1BD2-D4C8-426882A7BA3A}"/>
                  </a:ext>
                </a:extLst>
              </p:cNvPr>
              <p:cNvSpPr/>
              <p:nvPr/>
            </p:nvSpPr>
            <p:spPr>
              <a:xfrm>
                <a:off x="3900903" y="4419734"/>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16" name="正方形/長方形 15">
                <a:extLst>
                  <a:ext uri="{FF2B5EF4-FFF2-40B4-BE49-F238E27FC236}">
                    <a16:creationId xmlns:a16="http://schemas.microsoft.com/office/drawing/2014/main" id="{36D0349F-5B77-1BD2-D4C8-426882A7BA3A}"/>
                  </a:ext>
                </a:extLst>
              </p:cNvPr>
              <p:cNvSpPr>
                <a:spLocks noRot="1" noChangeAspect="1" noMove="1" noResize="1" noEditPoints="1" noAdjustHandles="1" noChangeArrowheads="1" noChangeShapeType="1" noTextEdit="1"/>
              </p:cNvSpPr>
              <p:nvPr/>
            </p:nvSpPr>
            <p:spPr>
              <a:xfrm>
                <a:off x="3900903" y="4419734"/>
                <a:ext cx="645241" cy="369332"/>
              </a:xfrm>
              <a:prstGeom prst="rect">
                <a:avLst/>
              </a:prstGeom>
              <a:blipFill>
                <a:blip r:embed="rId7"/>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1BF38A1B-A410-4D00-E72E-7CBF59F14686}"/>
                  </a:ext>
                </a:extLst>
              </p:cNvPr>
              <p:cNvSpPr/>
              <p:nvPr/>
            </p:nvSpPr>
            <p:spPr>
              <a:xfrm>
                <a:off x="3900901" y="5022929"/>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17" name="正方形/長方形 16">
                <a:extLst>
                  <a:ext uri="{FF2B5EF4-FFF2-40B4-BE49-F238E27FC236}">
                    <a16:creationId xmlns:a16="http://schemas.microsoft.com/office/drawing/2014/main" id="{1BF38A1B-A410-4D00-E72E-7CBF59F14686}"/>
                  </a:ext>
                </a:extLst>
              </p:cNvPr>
              <p:cNvSpPr>
                <a:spLocks noRot="1" noChangeAspect="1" noMove="1" noResize="1" noEditPoints="1" noAdjustHandles="1" noChangeArrowheads="1" noChangeShapeType="1" noTextEdit="1"/>
              </p:cNvSpPr>
              <p:nvPr/>
            </p:nvSpPr>
            <p:spPr>
              <a:xfrm>
                <a:off x="3900901" y="5022929"/>
                <a:ext cx="643318"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7428B8EB-D549-418C-BA3D-056A87B4AD52}"/>
                  </a:ext>
                </a:extLst>
              </p:cNvPr>
              <p:cNvSpPr/>
              <p:nvPr/>
            </p:nvSpPr>
            <p:spPr>
              <a:xfrm>
                <a:off x="3900904" y="4050402"/>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18" name="正方形/長方形 17">
                <a:extLst>
                  <a:ext uri="{FF2B5EF4-FFF2-40B4-BE49-F238E27FC236}">
                    <a16:creationId xmlns:a16="http://schemas.microsoft.com/office/drawing/2014/main" id="{7428B8EB-D549-418C-BA3D-056A87B4AD52}"/>
                  </a:ext>
                </a:extLst>
              </p:cNvPr>
              <p:cNvSpPr>
                <a:spLocks noRot="1" noChangeAspect="1" noMove="1" noResize="1" noEditPoints="1" noAdjustHandles="1" noChangeArrowheads="1" noChangeShapeType="1" noTextEdit="1"/>
              </p:cNvSpPr>
              <p:nvPr/>
            </p:nvSpPr>
            <p:spPr>
              <a:xfrm>
                <a:off x="3900904" y="4050402"/>
                <a:ext cx="645241" cy="369332"/>
              </a:xfrm>
              <a:prstGeom prst="rect">
                <a:avLst/>
              </a:prstGeom>
              <a:blipFill>
                <a:blip r:embed="rId9"/>
                <a:stretch>
                  <a:fillRect b="-1639"/>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0CD2689D-CCA1-A8A5-1023-44BFCA4C2118}"/>
              </a:ext>
            </a:extLst>
          </p:cNvPr>
          <p:cNvSpPr txBox="1"/>
          <p:nvPr/>
        </p:nvSpPr>
        <p:spPr>
          <a:xfrm>
            <a:off x="4041451" y="4770564"/>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20" name="直線矢印コネクタ 19">
            <a:extLst>
              <a:ext uri="{FF2B5EF4-FFF2-40B4-BE49-F238E27FC236}">
                <a16:creationId xmlns:a16="http://schemas.microsoft.com/office/drawing/2014/main" id="{1E32CC4F-CAE8-B7CF-5DEB-79BCA6DB09AF}"/>
              </a:ext>
            </a:extLst>
          </p:cNvPr>
          <p:cNvCxnSpPr>
            <a:stCxn id="15" idx="3"/>
            <a:endCxn id="21" idx="1"/>
          </p:cNvCxnSpPr>
          <p:nvPr/>
        </p:nvCxnSpPr>
        <p:spPr>
          <a:xfrm>
            <a:off x="4540823" y="3857901"/>
            <a:ext cx="498652" cy="4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30A4119F-A68B-F695-69E5-1DAF9A78F1B1}"/>
                  </a:ext>
                </a:extLst>
              </p:cNvPr>
              <p:cNvSpPr/>
              <p:nvPr/>
            </p:nvSpPr>
            <p:spPr>
              <a:xfrm>
                <a:off x="5039476" y="3677733"/>
                <a:ext cx="964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21" name="正方形/長方形 20">
                <a:extLst>
                  <a:ext uri="{FF2B5EF4-FFF2-40B4-BE49-F238E27FC236}">
                    <a16:creationId xmlns:a16="http://schemas.microsoft.com/office/drawing/2014/main" id="{30A4119F-A68B-F695-69E5-1DAF9A78F1B1}"/>
                  </a:ext>
                </a:extLst>
              </p:cNvPr>
              <p:cNvSpPr>
                <a:spLocks noRot="1" noChangeAspect="1" noMove="1" noResize="1" noEditPoints="1" noAdjustHandles="1" noChangeArrowheads="1" noChangeShapeType="1" noTextEdit="1"/>
              </p:cNvSpPr>
              <p:nvPr/>
            </p:nvSpPr>
            <p:spPr>
              <a:xfrm>
                <a:off x="5039476" y="3677733"/>
                <a:ext cx="964495" cy="369332"/>
              </a:xfrm>
              <a:prstGeom prst="rect">
                <a:avLst/>
              </a:prstGeom>
              <a:blipFill>
                <a:blip r:embed="rId10"/>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32F55910-FF43-83F3-16F9-0F609DB5023B}"/>
                  </a:ext>
                </a:extLst>
              </p:cNvPr>
              <p:cNvSpPr/>
              <p:nvPr/>
            </p:nvSpPr>
            <p:spPr>
              <a:xfrm>
                <a:off x="5039475" y="4051971"/>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22" name="正方形/長方形 21">
                <a:extLst>
                  <a:ext uri="{FF2B5EF4-FFF2-40B4-BE49-F238E27FC236}">
                    <a16:creationId xmlns:a16="http://schemas.microsoft.com/office/drawing/2014/main" id="{32F55910-FF43-83F3-16F9-0F609DB5023B}"/>
                  </a:ext>
                </a:extLst>
              </p:cNvPr>
              <p:cNvSpPr>
                <a:spLocks noRot="1" noChangeAspect="1" noMove="1" noResize="1" noEditPoints="1" noAdjustHandles="1" noChangeArrowheads="1" noChangeShapeType="1" noTextEdit="1"/>
              </p:cNvSpPr>
              <p:nvPr/>
            </p:nvSpPr>
            <p:spPr>
              <a:xfrm>
                <a:off x="5039475" y="4051971"/>
                <a:ext cx="969816" cy="369332"/>
              </a:xfrm>
              <a:prstGeom prst="rect">
                <a:avLst/>
              </a:prstGeom>
              <a:blipFill>
                <a:blip r:embed="rId11"/>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47E96AD2-C779-D2FC-D37B-9B5C22D99175}"/>
                  </a:ext>
                </a:extLst>
              </p:cNvPr>
              <p:cNvSpPr/>
              <p:nvPr/>
            </p:nvSpPr>
            <p:spPr>
              <a:xfrm>
                <a:off x="5039475" y="4416886"/>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23" name="正方形/長方形 22">
                <a:extLst>
                  <a:ext uri="{FF2B5EF4-FFF2-40B4-BE49-F238E27FC236}">
                    <a16:creationId xmlns:a16="http://schemas.microsoft.com/office/drawing/2014/main" id="{47E96AD2-C779-D2FC-D37B-9B5C22D99175}"/>
                  </a:ext>
                </a:extLst>
              </p:cNvPr>
              <p:cNvSpPr>
                <a:spLocks noRot="1" noChangeAspect="1" noMove="1" noResize="1" noEditPoints="1" noAdjustHandles="1" noChangeArrowheads="1" noChangeShapeType="1" noTextEdit="1"/>
              </p:cNvSpPr>
              <p:nvPr/>
            </p:nvSpPr>
            <p:spPr>
              <a:xfrm>
                <a:off x="5039475" y="4416886"/>
                <a:ext cx="969816" cy="369332"/>
              </a:xfrm>
              <a:prstGeom prst="rect">
                <a:avLst/>
              </a:prstGeom>
              <a:blipFill>
                <a:blip r:embed="rId12"/>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05C361FF-8B59-E674-8D1A-2EF1E092F738}"/>
                  </a:ext>
                </a:extLst>
              </p:cNvPr>
              <p:cNvSpPr/>
              <p:nvPr/>
            </p:nvSpPr>
            <p:spPr>
              <a:xfrm>
                <a:off x="5039476" y="5022929"/>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24" name="正方形/長方形 23">
                <a:extLst>
                  <a:ext uri="{FF2B5EF4-FFF2-40B4-BE49-F238E27FC236}">
                    <a16:creationId xmlns:a16="http://schemas.microsoft.com/office/drawing/2014/main" id="{05C361FF-8B59-E674-8D1A-2EF1E092F738}"/>
                  </a:ext>
                </a:extLst>
              </p:cNvPr>
              <p:cNvSpPr>
                <a:spLocks noRot="1" noChangeAspect="1" noMove="1" noResize="1" noEditPoints="1" noAdjustHandles="1" noChangeArrowheads="1" noChangeShapeType="1" noTextEdit="1"/>
              </p:cNvSpPr>
              <p:nvPr/>
            </p:nvSpPr>
            <p:spPr>
              <a:xfrm>
                <a:off x="5039476" y="5022929"/>
                <a:ext cx="967893" cy="369332"/>
              </a:xfrm>
              <a:prstGeom prst="rect">
                <a:avLst/>
              </a:prstGeom>
              <a:blipFill>
                <a:blip r:embed="rId13"/>
                <a:stretch>
                  <a:fillRect b="-14754"/>
                </a:stretch>
              </a:blipFill>
            </p:spPr>
            <p:txBody>
              <a:bodyPr/>
              <a:lstStyle/>
              <a:p>
                <a:r>
                  <a:rPr lang="ja-JP" altLang="en-US">
                    <a:noFill/>
                  </a:rPr>
                  <a:t> </a:t>
                </a:r>
              </a:p>
            </p:txBody>
          </p:sp>
        </mc:Fallback>
      </mc:AlternateContent>
      <p:cxnSp>
        <p:nvCxnSpPr>
          <p:cNvPr id="25" name="直線矢印コネクタ 24">
            <a:extLst>
              <a:ext uri="{FF2B5EF4-FFF2-40B4-BE49-F238E27FC236}">
                <a16:creationId xmlns:a16="http://schemas.microsoft.com/office/drawing/2014/main" id="{DCB9A2A1-7254-7A80-D2C4-4D879A637A43}"/>
              </a:ext>
            </a:extLst>
          </p:cNvPr>
          <p:cNvCxnSpPr>
            <a:stCxn id="18" idx="3"/>
            <a:endCxn id="22" idx="1"/>
          </p:cNvCxnSpPr>
          <p:nvPr/>
        </p:nvCxnSpPr>
        <p:spPr>
          <a:xfrm>
            <a:off x="4546145" y="4235069"/>
            <a:ext cx="493331" cy="1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3514D024-F8CD-7F83-47E8-F205EB3887C7}"/>
              </a:ext>
            </a:extLst>
          </p:cNvPr>
          <p:cNvCxnSpPr>
            <a:stCxn id="16" idx="3"/>
            <a:endCxn id="23" idx="1"/>
          </p:cNvCxnSpPr>
          <p:nvPr/>
        </p:nvCxnSpPr>
        <p:spPr>
          <a:xfrm flipV="1">
            <a:off x="4546143" y="4601552"/>
            <a:ext cx="493332" cy="2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4CDD507-CF57-53D4-76A1-4FADC53CA4FE}"/>
              </a:ext>
            </a:extLst>
          </p:cNvPr>
          <p:cNvCxnSpPr>
            <a:stCxn id="17" idx="3"/>
            <a:endCxn id="24" idx="1"/>
          </p:cNvCxnSpPr>
          <p:nvPr/>
        </p:nvCxnSpPr>
        <p:spPr>
          <a:xfrm>
            <a:off x="4544219" y="5207595"/>
            <a:ext cx="4952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44503867-C3AA-D089-17B1-FFCABA4E7D78}"/>
              </a:ext>
            </a:extLst>
          </p:cNvPr>
          <p:cNvSpPr txBox="1"/>
          <p:nvPr/>
        </p:nvSpPr>
        <p:spPr>
          <a:xfrm>
            <a:off x="4384948" y="3350270"/>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F8ACC9BE-109C-9EBF-6F3D-1FDC4625C35B}"/>
                  </a:ext>
                </a:extLst>
              </p:cNvPr>
              <p:cNvSpPr txBox="1"/>
              <p:nvPr/>
            </p:nvSpPr>
            <p:spPr>
              <a:xfrm>
                <a:off x="8919959" y="4432833"/>
                <a:ext cx="1327426" cy="369332"/>
              </a:xfrm>
              <a:prstGeom prst="rect">
                <a:avLst/>
              </a:prstGeom>
              <a:noFill/>
            </p:spPr>
            <p:txBody>
              <a:bodyPr wrap="square" rtlCol="0">
                <a:spAutoFit/>
              </a:bodyPr>
              <a:lstStyle/>
              <a:p>
                <a:r>
                  <a:rPr lang="ja-JP" altLang="en-US" dirty="0"/>
                  <a:t>ベクトル </a:t>
                </a:r>
                <a14:m>
                  <m:oMath xmlns:m="http://schemas.openxmlformats.org/officeDocument/2006/math">
                    <m:r>
                      <a:rPr lang="en-US" altLang="ja-JP" i="1">
                        <a:latin typeface="Cambria Math" panose="02040503050406030204" pitchFamily="18" charset="0"/>
                      </a:rPr>
                      <m:t>𝑦</m:t>
                    </m:r>
                  </m:oMath>
                </a14:m>
                <a:endParaRPr lang="en-US" altLang="ja-JP" dirty="0"/>
              </a:p>
            </p:txBody>
          </p:sp>
        </mc:Choice>
        <mc:Fallback xmlns="">
          <p:sp>
            <p:nvSpPr>
              <p:cNvPr id="29" name="テキスト ボックス 28">
                <a:extLst>
                  <a:ext uri="{FF2B5EF4-FFF2-40B4-BE49-F238E27FC236}">
                    <a16:creationId xmlns:a16="http://schemas.microsoft.com/office/drawing/2014/main" id="{F8ACC9BE-109C-9EBF-6F3D-1FDC4625C35B}"/>
                  </a:ext>
                </a:extLst>
              </p:cNvPr>
              <p:cNvSpPr txBox="1">
                <a:spLocks noRot="1" noChangeAspect="1" noMove="1" noResize="1" noEditPoints="1" noAdjustHandles="1" noChangeArrowheads="1" noChangeShapeType="1" noTextEdit="1"/>
              </p:cNvSpPr>
              <p:nvPr/>
            </p:nvSpPr>
            <p:spPr>
              <a:xfrm>
                <a:off x="8919959" y="4432833"/>
                <a:ext cx="1327426" cy="369332"/>
              </a:xfrm>
              <a:prstGeom prst="rect">
                <a:avLst/>
              </a:prstGeom>
              <a:blipFill>
                <a:blip r:embed="rId14"/>
                <a:stretch>
                  <a:fillRect l="-3670" t="-11475" b="-21311"/>
                </a:stretch>
              </a:blipFill>
            </p:spPr>
            <p:txBody>
              <a:bodyPr/>
              <a:lstStyle/>
              <a:p>
                <a:r>
                  <a:rPr lang="ja-JP" altLang="en-US">
                    <a:noFill/>
                  </a:rPr>
                  <a:t> </a:t>
                </a:r>
              </a:p>
            </p:txBody>
          </p:sp>
        </mc:Fallback>
      </mc:AlternateContent>
      <p:cxnSp>
        <p:nvCxnSpPr>
          <p:cNvPr id="30" name="直線矢印コネクタ 29">
            <a:extLst>
              <a:ext uri="{FF2B5EF4-FFF2-40B4-BE49-F238E27FC236}">
                <a16:creationId xmlns:a16="http://schemas.microsoft.com/office/drawing/2014/main" id="{E15A1683-8523-0312-52A4-0C9E1F423C7F}"/>
              </a:ext>
            </a:extLst>
          </p:cNvPr>
          <p:cNvCxnSpPr>
            <a:stCxn id="29" idx="1"/>
            <a:endCxn id="35" idx="3"/>
          </p:cNvCxnSpPr>
          <p:nvPr/>
        </p:nvCxnSpPr>
        <p:spPr>
          <a:xfrm flipH="1" flipV="1">
            <a:off x="8367181" y="3864259"/>
            <a:ext cx="552778" cy="753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9472D8C5-D687-02B5-6604-1BFFE1002043}"/>
              </a:ext>
            </a:extLst>
          </p:cNvPr>
          <p:cNvCxnSpPr>
            <a:stCxn id="29" idx="1"/>
            <a:endCxn id="38" idx="3"/>
          </p:cNvCxnSpPr>
          <p:nvPr/>
        </p:nvCxnSpPr>
        <p:spPr>
          <a:xfrm flipH="1" flipV="1">
            <a:off x="8372501" y="4241427"/>
            <a:ext cx="547458" cy="376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7A586EE0-74D4-81BD-8F92-51FC52740DE1}"/>
              </a:ext>
            </a:extLst>
          </p:cNvPr>
          <p:cNvCxnSpPr>
            <a:stCxn id="29" idx="1"/>
            <a:endCxn id="37" idx="3"/>
          </p:cNvCxnSpPr>
          <p:nvPr/>
        </p:nvCxnSpPr>
        <p:spPr>
          <a:xfrm flipH="1">
            <a:off x="8370577" y="4617499"/>
            <a:ext cx="549383" cy="596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8DFE111-B878-4C5E-75E8-B575B9792A6B}"/>
              </a:ext>
            </a:extLst>
          </p:cNvPr>
          <p:cNvCxnSpPr>
            <a:stCxn id="29" idx="1"/>
            <a:endCxn id="36" idx="3"/>
          </p:cNvCxnSpPr>
          <p:nvPr/>
        </p:nvCxnSpPr>
        <p:spPr>
          <a:xfrm flipH="1" flipV="1">
            <a:off x="8372501" y="4610759"/>
            <a:ext cx="547459" cy="6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1442BFB1-A650-8013-4812-1C588299FD2F}"/>
              </a:ext>
            </a:extLst>
          </p:cNvPr>
          <p:cNvSpPr txBox="1"/>
          <p:nvPr/>
        </p:nvSpPr>
        <p:spPr>
          <a:xfrm>
            <a:off x="8179335" y="3342211"/>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4D09E15-53B6-8F51-A0D9-D77632CC8DA8}"/>
                  </a:ext>
                </a:extLst>
              </p:cNvPr>
              <p:cNvSpPr/>
              <p:nvPr/>
            </p:nvSpPr>
            <p:spPr>
              <a:xfrm>
                <a:off x="7723863" y="3679593"/>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35" name="正方形/長方形 34">
                <a:extLst>
                  <a:ext uri="{FF2B5EF4-FFF2-40B4-BE49-F238E27FC236}">
                    <a16:creationId xmlns:a16="http://schemas.microsoft.com/office/drawing/2014/main" id="{F4D09E15-53B6-8F51-A0D9-D77632CC8DA8}"/>
                  </a:ext>
                </a:extLst>
              </p:cNvPr>
              <p:cNvSpPr>
                <a:spLocks noRot="1" noChangeAspect="1" noMove="1" noResize="1" noEditPoints="1" noAdjustHandles="1" noChangeArrowheads="1" noChangeShapeType="1" noTextEdit="1"/>
              </p:cNvSpPr>
              <p:nvPr/>
            </p:nvSpPr>
            <p:spPr>
              <a:xfrm>
                <a:off x="7723863" y="3679593"/>
                <a:ext cx="643318" cy="369332"/>
              </a:xfrm>
              <a:prstGeom prst="rect">
                <a:avLst/>
              </a:prstGeom>
              <a:blipFill>
                <a:blip r:embed="rId15"/>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3069385B-1210-68DB-400D-BE13FF8ED476}"/>
                  </a:ext>
                </a:extLst>
              </p:cNvPr>
              <p:cNvSpPr/>
              <p:nvPr/>
            </p:nvSpPr>
            <p:spPr>
              <a:xfrm>
                <a:off x="7723862" y="4426092"/>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36" name="正方形/長方形 35">
                <a:extLst>
                  <a:ext uri="{FF2B5EF4-FFF2-40B4-BE49-F238E27FC236}">
                    <a16:creationId xmlns:a16="http://schemas.microsoft.com/office/drawing/2014/main" id="{3069385B-1210-68DB-400D-BE13FF8ED476}"/>
                  </a:ext>
                </a:extLst>
              </p:cNvPr>
              <p:cNvSpPr>
                <a:spLocks noRot="1" noChangeAspect="1" noMove="1" noResize="1" noEditPoints="1" noAdjustHandles="1" noChangeArrowheads="1" noChangeShapeType="1" noTextEdit="1"/>
              </p:cNvSpPr>
              <p:nvPr/>
            </p:nvSpPr>
            <p:spPr>
              <a:xfrm>
                <a:off x="7723862" y="4426092"/>
                <a:ext cx="648639" cy="369332"/>
              </a:xfrm>
              <a:prstGeom prst="rect">
                <a:avLst/>
              </a:prstGeom>
              <a:blipFill>
                <a:blip r:embed="rId16"/>
                <a:stretch>
                  <a:fillRect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4D856134-AD71-C6E6-3827-03B72F193FC5}"/>
                  </a:ext>
                </a:extLst>
              </p:cNvPr>
              <p:cNvSpPr/>
              <p:nvPr/>
            </p:nvSpPr>
            <p:spPr>
              <a:xfrm>
                <a:off x="7723860" y="5029287"/>
                <a:ext cx="6467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37" name="正方形/長方形 36">
                <a:extLst>
                  <a:ext uri="{FF2B5EF4-FFF2-40B4-BE49-F238E27FC236}">
                    <a16:creationId xmlns:a16="http://schemas.microsoft.com/office/drawing/2014/main" id="{4D856134-AD71-C6E6-3827-03B72F193FC5}"/>
                  </a:ext>
                </a:extLst>
              </p:cNvPr>
              <p:cNvSpPr>
                <a:spLocks noRot="1" noChangeAspect="1" noMove="1" noResize="1" noEditPoints="1" noAdjustHandles="1" noChangeArrowheads="1" noChangeShapeType="1" noTextEdit="1"/>
              </p:cNvSpPr>
              <p:nvPr/>
            </p:nvSpPr>
            <p:spPr>
              <a:xfrm>
                <a:off x="7723860" y="5029287"/>
                <a:ext cx="646716" cy="369332"/>
              </a:xfrm>
              <a:prstGeom prst="rect">
                <a:avLst/>
              </a:prstGeom>
              <a:blipFill>
                <a:blip r:embed="rId17"/>
                <a:stretch>
                  <a:fillRect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2390456A-64B4-7061-90A6-30EB085C2C97}"/>
                  </a:ext>
                </a:extLst>
              </p:cNvPr>
              <p:cNvSpPr/>
              <p:nvPr/>
            </p:nvSpPr>
            <p:spPr>
              <a:xfrm>
                <a:off x="7723863" y="4056760"/>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38" name="正方形/長方形 37">
                <a:extLst>
                  <a:ext uri="{FF2B5EF4-FFF2-40B4-BE49-F238E27FC236}">
                    <a16:creationId xmlns:a16="http://schemas.microsoft.com/office/drawing/2014/main" id="{2390456A-64B4-7061-90A6-30EB085C2C97}"/>
                  </a:ext>
                </a:extLst>
              </p:cNvPr>
              <p:cNvSpPr>
                <a:spLocks noRot="1" noChangeAspect="1" noMove="1" noResize="1" noEditPoints="1" noAdjustHandles="1" noChangeArrowheads="1" noChangeShapeType="1" noTextEdit="1"/>
              </p:cNvSpPr>
              <p:nvPr/>
            </p:nvSpPr>
            <p:spPr>
              <a:xfrm>
                <a:off x="7723863" y="4056760"/>
                <a:ext cx="648639" cy="369332"/>
              </a:xfrm>
              <a:prstGeom prst="rect">
                <a:avLst/>
              </a:prstGeom>
              <a:blipFill>
                <a:blip r:embed="rId18"/>
                <a:stretch>
                  <a:fillRect b="-9836"/>
                </a:stretch>
              </a:blipFill>
            </p:spPr>
            <p:txBody>
              <a:bodyPr/>
              <a:lstStyle/>
              <a:p>
                <a:r>
                  <a:rPr lang="ja-JP" altLang="en-US">
                    <a:noFill/>
                  </a:rPr>
                  <a:t> </a:t>
                </a:r>
              </a:p>
            </p:txBody>
          </p:sp>
        </mc:Fallback>
      </mc:AlternateContent>
      <p:sp>
        <p:nvSpPr>
          <p:cNvPr id="39" name="テキスト ボックス 38">
            <a:extLst>
              <a:ext uri="{FF2B5EF4-FFF2-40B4-BE49-F238E27FC236}">
                <a16:creationId xmlns:a16="http://schemas.microsoft.com/office/drawing/2014/main" id="{6ECE2650-A5C3-1068-E231-4FD33FB169F6}"/>
              </a:ext>
            </a:extLst>
          </p:cNvPr>
          <p:cNvSpPr txBox="1"/>
          <p:nvPr/>
        </p:nvSpPr>
        <p:spPr>
          <a:xfrm>
            <a:off x="7864410" y="4776922"/>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40" name="直線矢印コネクタ 39">
            <a:extLst>
              <a:ext uri="{FF2B5EF4-FFF2-40B4-BE49-F238E27FC236}">
                <a16:creationId xmlns:a16="http://schemas.microsoft.com/office/drawing/2014/main" id="{61A3941B-FD3A-ACDE-DD24-AD9F5FC6FDFF}"/>
              </a:ext>
            </a:extLst>
          </p:cNvPr>
          <p:cNvCxnSpPr>
            <a:stCxn id="35" idx="1"/>
            <a:endCxn id="41" idx="3"/>
          </p:cNvCxnSpPr>
          <p:nvPr/>
        </p:nvCxnSpPr>
        <p:spPr>
          <a:xfrm flipH="1">
            <a:off x="7170469" y="3864260"/>
            <a:ext cx="553395" cy="6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976557A9-6162-6899-E542-0717EE66ADC0}"/>
                  </a:ext>
                </a:extLst>
              </p:cNvPr>
              <p:cNvSpPr/>
              <p:nvPr/>
            </p:nvSpPr>
            <p:spPr>
              <a:xfrm>
                <a:off x="6202576" y="3686568"/>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41" name="正方形/長方形 40">
                <a:extLst>
                  <a:ext uri="{FF2B5EF4-FFF2-40B4-BE49-F238E27FC236}">
                    <a16:creationId xmlns:a16="http://schemas.microsoft.com/office/drawing/2014/main" id="{976557A9-6162-6899-E542-0717EE66ADC0}"/>
                  </a:ext>
                </a:extLst>
              </p:cNvPr>
              <p:cNvSpPr>
                <a:spLocks noRot="1" noChangeAspect="1" noMove="1" noResize="1" noEditPoints="1" noAdjustHandles="1" noChangeArrowheads="1" noChangeShapeType="1" noTextEdit="1"/>
              </p:cNvSpPr>
              <p:nvPr/>
            </p:nvSpPr>
            <p:spPr>
              <a:xfrm>
                <a:off x="6202576" y="3686568"/>
                <a:ext cx="967893" cy="369332"/>
              </a:xfrm>
              <a:prstGeom prst="rect">
                <a:avLst/>
              </a:prstGeom>
              <a:blipFill>
                <a:blip r:embed="rId19"/>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8EA039B-87AB-C088-3B59-6F9ED111680C}"/>
                  </a:ext>
                </a:extLst>
              </p:cNvPr>
              <p:cNvSpPr/>
              <p:nvPr/>
            </p:nvSpPr>
            <p:spPr>
              <a:xfrm>
                <a:off x="6202576" y="4060806"/>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42" name="正方形/長方形 41">
                <a:extLst>
                  <a:ext uri="{FF2B5EF4-FFF2-40B4-BE49-F238E27FC236}">
                    <a16:creationId xmlns:a16="http://schemas.microsoft.com/office/drawing/2014/main" id="{38EA039B-87AB-C088-3B59-6F9ED111680C}"/>
                  </a:ext>
                </a:extLst>
              </p:cNvPr>
              <p:cNvSpPr>
                <a:spLocks noRot="1" noChangeAspect="1" noMove="1" noResize="1" noEditPoints="1" noAdjustHandles="1" noChangeArrowheads="1" noChangeShapeType="1" noTextEdit="1"/>
              </p:cNvSpPr>
              <p:nvPr/>
            </p:nvSpPr>
            <p:spPr>
              <a:xfrm>
                <a:off x="6202576" y="4060806"/>
                <a:ext cx="973215" cy="369332"/>
              </a:xfrm>
              <a:prstGeom prst="rect">
                <a:avLst/>
              </a:prstGeom>
              <a:blipFill>
                <a:blip r:embed="rId20"/>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3FBE5BBA-0B82-7BA2-3DD3-E6825E0AC87C}"/>
                  </a:ext>
                </a:extLst>
              </p:cNvPr>
              <p:cNvSpPr/>
              <p:nvPr/>
            </p:nvSpPr>
            <p:spPr>
              <a:xfrm>
                <a:off x="6202576" y="4425721"/>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43" name="正方形/長方形 42">
                <a:extLst>
                  <a:ext uri="{FF2B5EF4-FFF2-40B4-BE49-F238E27FC236}">
                    <a16:creationId xmlns:a16="http://schemas.microsoft.com/office/drawing/2014/main" id="{3FBE5BBA-0B82-7BA2-3DD3-E6825E0AC87C}"/>
                  </a:ext>
                </a:extLst>
              </p:cNvPr>
              <p:cNvSpPr>
                <a:spLocks noRot="1" noChangeAspect="1" noMove="1" noResize="1" noEditPoints="1" noAdjustHandles="1" noChangeArrowheads="1" noChangeShapeType="1" noTextEdit="1"/>
              </p:cNvSpPr>
              <p:nvPr/>
            </p:nvSpPr>
            <p:spPr>
              <a:xfrm>
                <a:off x="6202576" y="4425721"/>
                <a:ext cx="973215" cy="369332"/>
              </a:xfrm>
              <a:prstGeom prst="rect">
                <a:avLst/>
              </a:prstGeom>
              <a:blipFill>
                <a:blip r:embed="rId21"/>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6A7D8A7F-FCB4-ED72-A6B4-0E8BD8B0F760}"/>
                  </a:ext>
                </a:extLst>
              </p:cNvPr>
              <p:cNvSpPr/>
              <p:nvPr/>
            </p:nvSpPr>
            <p:spPr>
              <a:xfrm>
                <a:off x="6202575" y="5031764"/>
                <a:ext cx="971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44" name="正方形/長方形 43">
                <a:extLst>
                  <a:ext uri="{FF2B5EF4-FFF2-40B4-BE49-F238E27FC236}">
                    <a16:creationId xmlns:a16="http://schemas.microsoft.com/office/drawing/2014/main" id="{6A7D8A7F-FCB4-ED72-A6B4-0E8BD8B0F760}"/>
                  </a:ext>
                </a:extLst>
              </p:cNvPr>
              <p:cNvSpPr>
                <a:spLocks noRot="1" noChangeAspect="1" noMove="1" noResize="1" noEditPoints="1" noAdjustHandles="1" noChangeArrowheads="1" noChangeShapeType="1" noTextEdit="1"/>
              </p:cNvSpPr>
              <p:nvPr/>
            </p:nvSpPr>
            <p:spPr>
              <a:xfrm>
                <a:off x="6202575" y="5031764"/>
                <a:ext cx="971292" cy="369332"/>
              </a:xfrm>
              <a:prstGeom prst="rect">
                <a:avLst/>
              </a:prstGeom>
              <a:blipFill>
                <a:blip r:embed="rId22"/>
                <a:stretch>
                  <a:fillRect b="-16393"/>
                </a:stretch>
              </a:blipFill>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626FEAFA-6DD4-7772-65BE-E6AA5F185668}"/>
              </a:ext>
            </a:extLst>
          </p:cNvPr>
          <p:cNvCxnSpPr>
            <a:stCxn id="38" idx="1"/>
            <a:endCxn id="42" idx="3"/>
          </p:cNvCxnSpPr>
          <p:nvPr/>
        </p:nvCxnSpPr>
        <p:spPr>
          <a:xfrm flipH="1">
            <a:off x="7175790" y="4241426"/>
            <a:ext cx="548072" cy="4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ACBE2278-FB40-D884-745E-4C661480ECFA}"/>
              </a:ext>
            </a:extLst>
          </p:cNvPr>
          <p:cNvCxnSpPr>
            <a:stCxn id="36" idx="1"/>
            <a:endCxn id="43" idx="3"/>
          </p:cNvCxnSpPr>
          <p:nvPr/>
        </p:nvCxnSpPr>
        <p:spPr>
          <a:xfrm flipH="1" flipV="1">
            <a:off x="7175791" y="4610388"/>
            <a:ext cx="548071" cy="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4353D023-1840-BB87-7C06-EAAC0B135294}"/>
              </a:ext>
            </a:extLst>
          </p:cNvPr>
          <p:cNvCxnSpPr>
            <a:stCxn id="37" idx="1"/>
            <a:endCxn id="44" idx="3"/>
          </p:cNvCxnSpPr>
          <p:nvPr/>
        </p:nvCxnSpPr>
        <p:spPr>
          <a:xfrm flipH="1">
            <a:off x="7173868" y="5213954"/>
            <a:ext cx="549993" cy="2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2A0478AD-D364-ED5C-DDD3-254BEDE59A86}"/>
              </a:ext>
            </a:extLst>
          </p:cNvPr>
          <p:cNvSpPr txBox="1"/>
          <p:nvPr/>
        </p:nvSpPr>
        <p:spPr>
          <a:xfrm>
            <a:off x="6983351" y="3336514"/>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53D07FE2-BC42-BD4C-2521-88F7744C3160}"/>
                  </a:ext>
                </a:extLst>
              </p:cNvPr>
              <p:cNvSpPr txBox="1"/>
              <p:nvPr/>
            </p:nvSpPr>
            <p:spPr>
              <a:xfrm>
                <a:off x="5854535" y="3618853"/>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49" name="テキスト ボックス 48">
                <a:extLst>
                  <a:ext uri="{FF2B5EF4-FFF2-40B4-BE49-F238E27FC236}">
                    <a16:creationId xmlns:a16="http://schemas.microsoft.com/office/drawing/2014/main" id="{53D07FE2-BC42-BD4C-2521-88F7744C3160}"/>
                  </a:ext>
                </a:extLst>
              </p:cNvPr>
              <p:cNvSpPr txBox="1">
                <a:spLocks noRot="1" noChangeAspect="1" noMove="1" noResize="1" noEditPoints="1" noAdjustHandles="1" noChangeArrowheads="1" noChangeShapeType="1" noTextEdit="1"/>
              </p:cNvSpPr>
              <p:nvPr/>
            </p:nvSpPr>
            <p:spPr>
              <a:xfrm>
                <a:off x="5854535" y="3618853"/>
                <a:ext cx="516488" cy="461665"/>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306E80A0-A967-650F-9D86-F02E31228404}"/>
                  </a:ext>
                </a:extLst>
              </p:cNvPr>
              <p:cNvSpPr txBox="1"/>
              <p:nvPr/>
            </p:nvSpPr>
            <p:spPr>
              <a:xfrm>
                <a:off x="5862540" y="4008423"/>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50" name="テキスト ボックス 49">
                <a:extLst>
                  <a:ext uri="{FF2B5EF4-FFF2-40B4-BE49-F238E27FC236}">
                    <a16:creationId xmlns:a16="http://schemas.microsoft.com/office/drawing/2014/main" id="{306E80A0-A967-650F-9D86-F02E31228404}"/>
                  </a:ext>
                </a:extLst>
              </p:cNvPr>
              <p:cNvSpPr txBox="1">
                <a:spLocks noRot="1" noChangeAspect="1" noMove="1" noResize="1" noEditPoints="1" noAdjustHandles="1" noChangeArrowheads="1" noChangeShapeType="1" noTextEdit="1"/>
              </p:cNvSpPr>
              <p:nvPr/>
            </p:nvSpPr>
            <p:spPr>
              <a:xfrm>
                <a:off x="5862540" y="4008423"/>
                <a:ext cx="516488" cy="461665"/>
              </a:xfrm>
              <a:prstGeom prst="rect">
                <a:avLst/>
              </a:prstGeom>
              <a:blipFill>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98C2FA3-244B-EE30-656B-951068AF0B13}"/>
                  </a:ext>
                </a:extLst>
              </p:cNvPr>
              <p:cNvSpPr txBox="1"/>
              <p:nvPr/>
            </p:nvSpPr>
            <p:spPr>
              <a:xfrm>
                <a:off x="5866895" y="4368125"/>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b="1" i="1">
                          <a:solidFill>
                            <a:srgbClr val="208DC3"/>
                          </a:solidFill>
                          <a:latin typeface="Cambria Math" panose="02040503050406030204" pitchFamily="18" charset="0"/>
                        </a:rPr>
                        <m:t>≠</m:t>
                      </m:r>
                    </m:oMath>
                  </m:oMathPara>
                </a14:m>
                <a:endParaRPr lang="ja-JP" altLang="en-US" sz="2400" b="1" dirty="0">
                  <a:solidFill>
                    <a:srgbClr val="208DC3"/>
                  </a:solidFill>
                </a:endParaRPr>
              </a:p>
            </p:txBody>
          </p:sp>
        </mc:Choice>
        <mc:Fallback xmlns="">
          <p:sp>
            <p:nvSpPr>
              <p:cNvPr id="51" name="テキスト ボックス 50">
                <a:extLst>
                  <a:ext uri="{FF2B5EF4-FFF2-40B4-BE49-F238E27FC236}">
                    <a16:creationId xmlns:a16="http://schemas.microsoft.com/office/drawing/2014/main" id="{198C2FA3-244B-EE30-656B-951068AF0B13}"/>
                  </a:ext>
                </a:extLst>
              </p:cNvPr>
              <p:cNvSpPr txBox="1">
                <a:spLocks noRot="1" noChangeAspect="1" noMove="1" noResize="1" noEditPoints="1" noAdjustHandles="1" noChangeArrowheads="1" noChangeShapeType="1" noTextEdit="1"/>
              </p:cNvSpPr>
              <p:nvPr/>
            </p:nvSpPr>
            <p:spPr>
              <a:xfrm>
                <a:off x="5866895" y="4368125"/>
                <a:ext cx="516488" cy="461665"/>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AF6BEC35-8013-43F4-5CAC-E9AAEC9CB0DE}"/>
                  </a:ext>
                </a:extLst>
              </p:cNvPr>
              <p:cNvSpPr txBox="1"/>
              <p:nvPr/>
            </p:nvSpPr>
            <p:spPr>
              <a:xfrm>
                <a:off x="5872404" y="4985054"/>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b="1" i="1">
                          <a:solidFill>
                            <a:srgbClr val="208DC3"/>
                          </a:solidFill>
                          <a:latin typeface="Cambria Math" panose="02040503050406030204" pitchFamily="18" charset="0"/>
                        </a:rPr>
                        <m:t>≠</m:t>
                      </m:r>
                    </m:oMath>
                  </m:oMathPara>
                </a14:m>
                <a:endParaRPr lang="ja-JP" altLang="en-US" sz="2400" b="1" dirty="0">
                  <a:solidFill>
                    <a:srgbClr val="D04255"/>
                  </a:solidFill>
                </a:endParaRPr>
              </a:p>
            </p:txBody>
          </p:sp>
        </mc:Choice>
        <mc:Fallback xmlns="">
          <p:sp>
            <p:nvSpPr>
              <p:cNvPr id="52" name="テキスト ボックス 51">
                <a:extLst>
                  <a:ext uri="{FF2B5EF4-FFF2-40B4-BE49-F238E27FC236}">
                    <a16:creationId xmlns:a16="http://schemas.microsoft.com/office/drawing/2014/main" id="{AF6BEC35-8013-43F4-5CAC-E9AAEC9CB0DE}"/>
                  </a:ext>
                </a:extLst>
              </p:cNvPr>
              <p:cNvSpPr txBox="1">
                <a:spLocks noRot="1" noChangeAspect="1" noMove="1" noResize="1" noEditPoints="1" noAdjustHandles="1" noChangeArrowheads="1" noChangeShapeType="1" noTextEdit="1"/>
              </p:cNvSpPr>
              <p:nvPr/>
            </p:nvSpPr>
            <p:spPr>
              <a:xfrm>
                <a:off x="5872404" y="4985054"/>
                <a:ext cx="516488" cy="461665"/>
              </a:xfrm>
              <a:prstGeom prst="rect">
                <a:avLst/>
              </a:prstGeom>
              <a:blipFill>
                <a:blip r:embed="rId26"/>
                <a:stretch>
                  <a:fillRect/>
                </a:stretch>
              </a:blipFill>
            </p:spPr>
            <p:txBody>
              <a:bodyPr/>
              <a:lstStyle/>
              <a:p>
                <a:r>
                  <a:rPr lang="ja-JP" altLang="en-US">
                    <a:noFill/>
                  </a:rPr>
                  <a:t> </a:t>
                </a:r>
              </a:p>
            </p:txBody>
          </p:sp>
        </mc:Fallback>
      </mc:AlternateContent>
      <p:sp>
        <p:nvSpPr>
          <p:cNvPr id="53" name="テキスト ボックス 52">
            <a:extLst>
              <a:ext uri="{FF2B5EF4-FFF2-40B4-BE49-F238E27FC236}">
                <a16:creationId xmlns:a16="http://schemas.microsoft.com/office/drawing/2014/main" id="{4801AECB-F674-D138-7A6D-44A373544DE5}"/>
              </a:ext>
            </a:extLst>
          </p:cNvPr>
          <p:cNvSpPr txBox="1"/>
          <p:nvPr/>
        </p:nvSpPr>
        <p:spPr>
          <a:xfrm>
            <a:off x="5309807" y="4768652"/>
            <a:ext cx="461665" cy="323165"/>
          </a:xfrm>
          <a:prstGeom prst="rect">
            <a:avLst/>
          </a:prstGeom>
          <a:noFill/>
        </p:spPr>
        <p:txBody>
          <a:bodyPr vert="eaVert" wrap="none" rtlCol="0">
            <a:spAutoFit/>
          </a:bodyPr>
          <a:lstStyle/>
          <a:p>
            <a:r>
              <a:rPr lang="en-US" altLang="ja-JP" dirty="0"/>
              <a:t>…</a:t>
            </a:r>
            <a:endParaRPr lang="ja-JP" altLang="en-US" dirty="0"/>
          </a:p>
        </p:txBody>
      </p:sp>
      <p:sp>
        <p:nvSpPr>
          <p:cNvPr id="54" name="テキスト ボックス 53">
            <a:extLst>
              <a:ext uri="{FF2B5EF4-FFF2-40B4-BE49-F238E27FC236}">
                <a16:creationId xmlns:a16="http://schemas.microsoft.com/office/drawing/2014/main" id="{EC68687A-39A0-DEBD-C0CB-67BBAC140DBE}"/>
              </a:ext>
            </a:extLst>
          </p:cNvPr>
          <p:cNvSpPr txBox="1"/>
          <p:nvPr/>
        </p:nvSpPr>
        <p:spPr>
          <a:xfrm>
            <a:off x="6461909" y="4768652"/>
            <a:ext cx="461665" cy="323165"/>
          </a:xfrm>
          <a:prstGeom prst="rect">
            <a:avLst/>
          </a:prstGeom>
          <a:noFill/>
        </p:spPr>
        <p:txBody>
          <a:bodyPr vert="eaVert" wrap="none" rtlCol="0">
            <a:spAutoFit/>
          </a:bodyPr>
          <a:lstStyle/>
          <a:p>
            <a:r>
              <a:rPr lang="en-US" altLang="ja-JP" dirty="0"/>
              <a:t>…</a:t>
            </a:r>
            <a:endParaRPr lang="ja-JP" altLang="en-US" dirty="0"/>
          </a:p>
        </p:txBody>
      </p:sp>
      <p:sp>
        <p:nvSpPr>
          <p:cNvPr id="55" name="テキスト ボックス 54">
            <a:extLst>
              <a:ext uri="{FF2B5EF4-FFF2-40B4-BE49-F238E27FC236}">
                <a16:creationId xmlns:a16="http://schemas.microsoft.com/office/drawing/2014/main" id="{48FE0F07-C496-99F1-51A8-722AE5384611}"/>
              </a:ext>
            </a:extLst>
          </p:cNvPr>
          <p:cNvSpPr txBox="1"/>
          <p:nvPr/>
        </p:nvSpPr>
        <p:spPr>
          <a:xfrm>
            <a:off x="5976412" y="4753897"/>
            <a:ext cx="461665" cy="323165"/>
          </a:xfrm>
          <a:prstGeom prst="rect">
            <a:avLst/>
          </a:prstGeom>
          <a:noFill/>
        </p:spPr>
        <p:txBody>
          <a:bodyPr vert="eaVert" wrap="none" rtlCol="0">
            <a:spAutoFit/>
          </a:bodyPr>
          <a:lstStyle/>
          <a:p>
            <a:r>
              <a:rPr lang="en-US" altLang="ja-JP" dirty="0"/>
              <a:t>…</a:t>
            </a:r>
            <a:endParaRPr lang="ja-JP" altLang="en-US" dirty="0"/>
          </a:p>
        </p:txBody>
      </p:sp>
      <p:sp>
        <p:nvSpPr>
          <p:cNvPr id="56" name="右矢印 131">
            <a:extLst>
              <a:ext uri="{FF2B5EF4-FFF2-40B4-BE49-F238E27FC236}">
                <a16:creationId xmlns:a16="http://schemas.microsoft.com/office/drawing/2014/main" id="{AF3DE87A-DDC3-B8DC-FAC3-F21B019049B6}"/>
              </a:ext>
            </a:extLst>
          </p:cNvPr>
          <p:cNvSpPr/>
          <p:nvPr/>
        </p:nvSpPr>
        <p:spPr>
          <a:xfrm rot="5400000">
            <a:off x="5974007" y="5232445"/>
            <a:ext cx="275918" cy="16043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latin typeface="+mn-ea"/>
            </a:endParaRPr>
          </a:p>
        </p:txBody>
      </p: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F386E33E-FD56-E956-2782-A4E0B3769723}"/>
                  </a:ext>
                </a:extLst>
              </p:cNvPr>
              <p:cNvSpPr txBox="1"/>
              <p:nvPr/>
            </p:nvSpPr>
            <p:spPr>
              <a:xfrm>
                <a:off x="2714171" y="6168809"/>
                <a:ext cx="6832954" cy="584775"/>
              </a:xfrm>
              <a:prstGeom prst="rect">
                <a:avLst/>
              </a:prstGeom>
              <a:noFill/>
            </p:spPr>
            <p:txBody>
              <a:bodyPr wrap="square" rtlCol="0">
                <a:spAutoFit/>
              </a:bodyPr>
              <a:lstStyle/>
              <a:p>
                <a:r>
                  <a:rPr lang="ja-JP" altLang="en-US" sz="3200" kern="0" dirty="0"/>
                  <a:t>ベクトル </a:t>
                </a:r>
                <a14:m>
                  <m:oMath xmlns:m="http://schemas.openxmlformats.org/officeDocument/2006/math">
                    <m:r>
                      <a:rPr lang="en-US" altLang="ja-JP" sz="3200" i="1" kern="0">
                        <a:latin typeface="Cambria Math" panose="02040503050406030204" pitchFamily="18" charset="0"/>
                      </a:rPr>
                      <m:t>𝑥</m:t>
                    </m:r>
                    <m:r>
                      <a:rPr lang="en-US" altLang="ja-JP" sz="3200" i="1" kern="0">
                        <a:latin typeface="Cambria Math" panose="02040503050406030204" pitchFamily="18" charset="0"/>
                      </a:rPr>
                      <m:t>,</m:t>
                    </m:r>
                    <m:r>
                      <a:rPr lang="en-US" altLang="ja-JP" sz="3200" i="1" kern="0">
                        <a:latin typeface="Cambria Math" panose="02040503050406030204" pitchFamily="18" charset="0"/>
                      </a:rPr>
                      <m:t>𝑦</m:t>
                    </m:r>
                  </m:oMath>
                </a14:m>
                <a:r>
                  <a:rPr lang="en-US" altLang="ja-JP" sz="3200" kern="0" dirty="0"/>
                  <a:t> </a:t>
                </a:r>
                <a:r>
                  <a:rPr lang="ja-JP" altLang="en-US" sz="3200" kern="0" dirty="0"/>
                  <a:t>は</a:t>
                </a:r>
                <a:r>
                  <a:rPr lang="ja-JP" altLang="en-US" sz="3200" dirty="0">
                    <a:solidFill>
                      <a:srgbClr val="208DC3"/>
                    </a:solidFill>
                  </a:rPr>
                  <a:t>異なる</a:t>
                </a:r>
                <a:r>
                  <a:rPr lang="ja-JP" altLang="en-US" sz="3200" dirty="0"/>
                  <a:t>クラスタに分類</a:t>
                </a:r>
              </a:p>
            </p:txBody>
          </p:sp>
        </mc:Choice>
        <mc:Fallback xmlns="">
          <p:sp>
            <p:nvSpPr>
              <p:cNvPr id="57" name="テキスト ボックス 56">
                <a:extLst>
                  <a:ext uri="{FF2B5EF4-FFF2-40B4-BE49-F238E27FC236}">
                    <a16:creationId xmlns:a16="http://schemas.microsoft.com/office/drawing/2014/main" id="{F386E33E-FD56-E956-2782-A4E0B3769723}"/>
                  </a:ext>
                </a:extLst>
              </p:cNvPr>
              <p:cNvSpPr txBox="1">
                <a:spLocks noRot="1" noChangeAspect="1" noMove="1" noResize="1" noEditPoints="1" noAdjustHandles="1" noChangeArrowheads="1" noChangeShapeType="1" noTextEdit="1"/>
              </p:cNvSpPr>
              <p:nvPr/>
            </p:nvSpPr>
            <p:spPr>
              <a:xfrm>
                <a:off x="2714171" y="6168809"/>
                <a:ext cx="6832954" cy="584775"/>
              </a:xfrm>
              <a:prstGeom prst="rect">
                <a:avLst/>
              </a:prstGeom>
              <a:blipFill>
                <a:blip r:embed="rId27"/>
                <a:stretch>
                  <a:fillRect l="-2230" t="-17708" r="-1963" b="-29167"/>
                </a:stretch>
              </a:blipFill>
            </p:spPr>
            <p:txBody>
              <a:bodyPr/>
              <a:lstStyle/>
              <a:p>
                <a:r>
                  <a:rPr lang="ja-JP" altLang="en-US">
                    <a:noFill/>
                  </a:rPr>
                  <a:t> </a:t>
                </a:r>
              </a:p>
            </p:txBody>
          </p:sp>
        </mc:Fallback>
      </mc:AlternateContent>
      <p:sp>
        <p:nvSpPr>
          <p:cNvPr id="58" name="テキスト ボックス 57">
            <a:extLst>
              <a:ext uri="{FF2B5EF4-FFF2-40B4-BE49-F238E27FC236}">
                <a16:creationId xmlns:a16="http://schemas.microsoft.com/office/drawing/2014/main" id="{8AE4EAA4-18B7-0A85-C2FE-050FC104DA22}"/>
              </a:ext>
            </a:extLst>
          </p:cNvPr>
          <p:cNvSpPr txBox="1"/>
          <p:nvPr/>
        </p:nvSpPr>
        <p:spPr>
          <a:xfrm>
            <a:off x="5672583" y="3342211"/>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γ</a:t>
            </a:r>
            <a:endParaRPr lang="ja-JP" altLang="en-US" sz="1600" dirty="0">
              <a:latin typeface="+mn-ea"/>
            </a:endParaRPr>
          </a:p>
        </p:txBody>
      </p:sp>
      <p:sp>
        <p:nvSpPr>
          <p:cNvPr id="61" name="テキスト ボックス 60">
            <a:extLst>
              <a:ext uri="{FF2B5EF4-FFF2-40B4-BE49-F238E27FC236}">
                <a16:creationId xmlns:a16="http://schemas.microsoft.com/office/drawing/2014/main" id="{164E17D7-5504-BDCF-52F4-00DC5688B555}"/>
              </a:ext>
            </a:extLst>
          </p:cNvPr>
          <p:cNvSpPr txBox="1"/>
          <p:nvPr/>
        </p:nvSpPr>
        <p:spPr>
          <a:xfrm>
            <a:off x="3031050" y="5333950"/>
            <a:ext cx="6161832" cy="584775"/>
          </a:xfrm>
          <a:prstGeom prst="rect">
            <a:avLst/>
          </a:prstGeom>
          <a:noFill/>
        </p:spPr>
        <p:txBody>
          <a:bodyPr wrap="square" rtlCol="0">
            <a:spAutoFit/>
          </a:bodyPr>
          <a:lstStyle/>
          <a:p>
            <a:r>
              <a:rPr lang="ja-JP" altLang="en-US" sz="3200" dirty="0"/>
              <a:t>すべてのハッシュ値が衝突しない</a:t>
            </a:r>
          </a:p>
        </p:txBody>
      </p:sp>
      <p:sp>
        <p:nvSpPr>
          <p:cNvPr id="208" name="スライド番号プレースホルダー 207">
            <a:extLst>
              <a:ext uri="{FF2B5EF4-FFF2-40B4-BE49-F238E27FC236}">
                <a16:creationId xmlns:a16="http://schemas.microsoft.com/office/drawing/2014/main" id="{8B352D3B-5E60-23E3-A1B1-F9BC0F473E2B}"/>
              </a:ext>
            </a:extLst>
          </p:cNvPr>
          <p:cNvSpPr>
            <a:spLocks noGrp="1"/>
          </p:cNvSpPr>
          <p:nvPr>
            <p:ph type="sldNum" sz="quarter" idx="12"/>
          </p:nvPr>
        </p:nvSpPr>
        <p:spPr/>
        <p:txBody>
          <a:bodyPr/>
          <a:lstStyle/>
          <a:p>
            <a:fld id="{DDF0A04B-3F96-455C-AC58-511E5C06C175}" type="slidenum">
              <a:rPr lang="ja-JP" altLang="en-US" smtClean="0"/>
              <a:pPr/>
              <a:t>14</a:t>
            </a:fld>
            <a:endParaRPr lang="ja-JP" altLang="en-US" dirty="0"/>
          </a:p>
        </p:txBody>
      </p:sp>
    </p:spTree>
    <p:extLst>
      <p:ext uri="{BB962C8B-B14F-4D97-AF65-F5344CB8AC3E}">
        <p14:creationId xmlns:p14="http://schemas.microsoft.com/office/powerpoint/2010/main" val="356740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1" grpId="0"/>
      <p:bldP spid="22" grpId="0"/>
      <p:bldP spid="23" grpId="0"/>
      <p:bldP spid="24" grpId="0"/>
      <p:bldP spid="28" grpId="0"/>
      <p:bldP spid="34" grpId="0"/>
      <p:bldP spid="35" grpId="0"/>
      <p:bldP spid="36" grpId="0"/>
      <p:bldP spid="37" grpId="0"/>
      <p:bldP spid="38" grpId="0"/>
      <p:bldP spid="39" grpId="0"/>
      <p:bldP spid="41" grpId="0"/>
      <p:bldP spid="42" grpId="0"/>
      <p:bldP spid="43" grpId="0"/>
      <p:bldP spid="44" grpId="0"/>
      <p:bldP spid="48" grpId="0"/>
      <p:bldP spid="49" grpId="0"/>
      <p:bldP spid="50" grpId="0"/>
      <p:bldP spid="51" grpId="0"/>
      <p:bldP spid="52" grpId="0"/>
      <p:bldP spid="53" grpId="0"/>
      <p:bldP spid="54" grpId="0"/>
      <p:bldP spid="55" grpId="0"/>
      <p:bldP spid="56" grpId="0" animBg="1"/>
      <p:bldP spid="57" grpId="0"/>
      <p:bldP spid="58" grpId="0"/>
      <p:bldP spid="61" grpId="0"/>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コードクローンに対する保守</a:t>
            </a:r>
            <a:endParaRPr kumimoji="1" lang="ja-JP" altLang="en-US" dirty="0"/>
          </a:p>
        </p:txBody>
      </p:sp>
      <p:sp>
        <p:nvSpPr>
          <p:cNvPr id="3" name="コンテンツ プレースホルダー 2"/>
          <p:cNvSpPr>
            <a:spLocks noGrp="1"/>
          </p:cNvSpPr>
          <p:nvPr>
            <p:ph idx="1"/>
          </p:nvPr>
        </p:nvSpPr>
        <p:spPr/>
        <p:txBody>
          <a:bodyPr/>
          <a:lstStyle/>
          <a:p>
            <a:r>
              <a:rPr lang="ja-JP" altLang="en-US" dirty="0"/>
              <a:t>同時修正</a:t>
            </a:r>
            <a:endParaRPr lang="en-US" altLang="ja-JP" dirty="0"/>
          </a:p>
          <a:p>
            <a:endParaRPr lang="en-US" altLang="ja-JP" dirty="0"/>
          </a:p>
          <a:p>
            <a:endParaRPr lang="en-US" altLang="ja-JP" dirty="0"/>
          </a:p>
          <a:p>
            <a:endParaRPr lang="en-US" altLang="ja-JP" dirty="0"/>
          </a:p>
          <a:p>
            <a:r>
              <a:rPr kumimoji="1" lang="ja-JP" altLang="en-US" dirty="0"/>
              <a:t>メソッド抽出</a:t>
            </a:r>
          </a:p>
        </p:txBody>
      </p:sp>
      <p:sp>
        <p:nvSpPr>
          <p:cNvPr id="5" name="メモ 4"/>
          <p:cNvSpPr/>
          <p:nvPr/>
        </p:nvSpPr>
        <p:spPr>
          <a:xfrm>
            <a:off x="3428821" y="2139655"/>
            <a:ext cx="2128412" cy="142901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6" name="メモ 5"/>
          <p:cNvSpPr/>
          <p:nvPr/>
        </p:nvSpPr>
        <p:spPr>
          <a:xfrm>
            <a:off x="6514952" y="2142776"/>
            <a:ext cx="2128412" cy="142901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7" name="L 字 6"/>
          <p:cNvSpPr/>
          <p:nvPr/>
        </p:nvSpPr>
        <p:spPr>
          <a:xfrm rot="5400000">
            <a:off x="4327012" y="1796441"/>
            <a:ext cx="332030" cy="1435348"/>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8" name="L 字 7"/>
          <p:cNvSpPr/>
          <p:nvPr/>
        </p:nvSpPr>
        <p:spPr>
          <a:xfrm rot="5400000">
            <a:off x="4327012" y="2460501"/>
            <a:ext cx="332030" cy="1435348"/>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9" name="L 字 8"/>
          <p:cNvSpPr/>
          <p:nvPr/>
        </p:nvSpPr>
        <p:spPr>
          <a:xfrm rot="5400000">
            <a:off x="7413143" y="1747173"/>
            <a:ext cx="332030" cy="1435348"/>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cxnSp>
        <p:nvCxnSpPr>
          <p:cNvPr id="13" name="直線矢印コネクタ 12"/>
          <p:cNvCxnSpPr>
            <a:stCxn id="7" idx="3"/>
          </p:cNvCxnSpPr>
          <p:nvPr/>
        </p:nvCxnSpPr>
        <p:spPr>
          <a:xfrm>
            <a:off x="5210702" y="2456749"/>
            <a:ext cx="16507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8" idx="2"/>
          </p:cNvCxnSpPr>
          <p:nvPr/>
        </p:nvCxnSpPr>
        <p:spPr>
          <a:xfrm flipV="1">
            <a:off x="4493027" y="2566988"/>
            <a:ext cx="0" cy="4451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L 字 17"/>
          <p:cNvSpPr/>
          <p:nvPr/>
        </p:nvSpPr>
        <p:spPr>
          <a:xfrm rot="5400000">
            <a:off x="7413143" y="2411233"/>
            <a:ext cx="332030" cy="1435348"/>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cxnSp>
        <p:nvCxnSpPr>
          <p:cNvPr id="28" name="直線矢印コネクタ 27"/>
          <p:cNvCxnSpPr>
            <a:stCxn id="8" idx="3"/>
            <a:endCxn id="18" idx="1"/>
          </p:cNvCxnSpPr>
          <p:nvPr/>
        </p:nvCxnSpPr>
        <p:spPr>
          <a:xfrm>
            <a:off x="5210702" y="3120809"/>
            <a:ext cx="1650783" cy="8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18" idx="2"/>
          </p:cNvCxnSpPr>
          <p:nvPr/>
        </p:nvCxnSpPr>
        <p:spPr>
          <a:xfrm flipV="1">
            <a:off x="7579159" y="2514116"/>
            <a:ext cx="1" cy="44877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メモ 36"/>
          <p:cNvSpPr/>
          <p:nvPr/>
        </p:nvSpPr>
        <p:spPr>
          <a:xfrm>
            <a:off x="3428821" y="4422101"/>
            <a:ext cx="2128412" cy="142901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38" name="メモ 37"/>
          <p:cNvSpPr/>
          <p:nvPr/>
        </p:nvSpPr>
        <p:spPr>
          <a:xfrm>
            <a:off x="6514952" y="4425222"/>
            <a:ext cx="2128412" cy="142901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39" name="L 字 38"/>
          <p:cNvSpPr/>
          <p:nvPr/>
        </p:nvSpPr>
        <p:spPr>
          <a:xfrm rot="5400000">
            <a:off x="4327012" y="4078887"/>
            <a:ext cx="332030" cy="1435348"/>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40" name="L 字 39"/>
          <p:cNvSpPr/>
          <p:nvPr/>
        </p:nvSpPr>
        <p:spPr>
          <a:xfrm rot="5400000">
            <a:off x="4327012" y="4742947"/>
            <a:ext cx="332030" cy="1435348"/>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41" name="L 字 40"/>
          <p:cNvSpPr/>
          <p:nvPr/>
        </p:nvSpPr>
        <p:spPr>
          <a:xfrm rot="5400000">
            <a:off x="7413143" y="4685581"/>
            <a:ext cx="332030" cy="1435348"/>
          </a:xfrm>
          <a:prstGeom prst="corner">
            <a:avLst>
              <a:gd name="adj1" fmla="val 149066"/>
              <a:gd name="adj2" fmla="val 65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cxnSp>
        <p:nvCxnSpPr>
          <p:cNvPr id="42" name="直線矢印コネクタ 41"/>
          <p:cNvCxnSpPr>
            <a:stCxn id="39" idx="3"/>
          </p:cNvCxnSpPr>
          <p:nvPr/>
        </p:nvCxnSpPr>
        <p:spPr>
          <a:xfrm>
            <a:off x="5210702" y="4739195"/>
            <a:ext cx="825391" cy="672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0" idx="2"/>
          </p:cNvCxnSpPr>
          <p:nvPr/>
        </p:nvCxnSpPr>
        <p:spPr>
          <a:xfrm flipV="1">
            <a:off x="4493027" y="4849434"/>
            <a:ext cx="0" cy="4451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40" idx="3"/>
          </p:cNvCxnSpPr>
          <p:nvPr/>
        </p:nvCxnSpPr>
        <p:spPr>
          <a:xfrm>
            <a:off x="5210702" y="5403255"/>
            <a:ext cx="1650783" cy="8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718723" y="2234781"/>
            <a:ext cx="646331" cy="369332"/>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dirty="0">
                <a:latin typeface="+mn-ea"/>
              </a:rPr>
              <a:t>修正</a:t>
            </a:r>
            <a:endParaRPr lang="en-US" altLang="ja-JP" dirty="0">
              <a:latin typeface="+mn-ea"/>
            </a:endParaRPr>
          </a:p>
        </p:txBody>
      </p:sp>
      <p:sp>
        <p:nvSpPr>
          <p:cNvPr id="51" name="テキスト ボックス 50"/>
          <p:cNvSpPr txBox="1"/>
          <p:nvPr/>
        </p:nvSpPr>
        <p:spPr>
          <a:xfrm>
            <a:off x="5712927" y="3021300"/>
            <a:ext cx="646331" cy="369332"/>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dirty="0">
                <a:latin typeface="+mn-ea"/>
              </a:rPr>
              <a:t>修正</a:t>
            </a:r>
            <a:endParaRPr lang="en-US" altLang="ja-JP" dirty="0">
              <a:latin typeface="+mn-ea"/>
            </a:endParaRPr>
          </a:p>
        </p:txBody>
      </p:sp>
      <p:sp>
        <p:nvSpPr>
          <p:cNvPr id="16" name="テキスト ボックス 15"/>
          <p:cNvSpPr txBox="1"/>
          <p:nvPr/>
        </p:nvSpPr>
        <p:spPr>
          <a:xfrm>
            <a:off x="5716896" y="5179509"/>
            <a:ext cx="646331" cy="369332"/>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dirty="0">
                <a:latin typeface="+mn-ea"/>
              </a:rPr>
              <a:t>集約</a:t>
            </a:r>
            <a:endParaRPr lang="en-US" altLang="ja-JP" dirty="0">
              <a:latin typeface="+mn-ea"/>
            </a:endParaRPr>
          </a:p>
        </p:txBody>
      </p:sp>
      <p:sp>
        <p:nvSpPr>
          <p:cNvPr id="175" name="スライド番号プレースホルダー 174">
            <a:extLst>
              <a:ext uri="{FF2B5EF4-FFF2-40B4-BE49-F238E27FC236}">
                <a16:creationId xmlns:a16="http://schemas.microsoft.com/office/drawing/2014/main" id="{11EA7DCE-4B0B-49B3-F14C-8BD793516629}"/>
              </a:ext>
            </a:extLst>
          </p:cNvPr>
          <p:cNvSpPr>
            <a:spLocks noGrp="1"/>
          </p:cNvSpPr>
          <p:nvPr>
            <p:ph type="sldNum" sz="quarter" idx="12"/>
          </p:nvPr>
        </p:nvSpPr>
        <p:spPr/>
        <p:txBody>
          <a:bodyPr/>
          <a:lstStyle/>
          <a:p>
            <a:fld id="{DDF0A04B-3F96-455C-AC58-511E5C06C175}" type="slidenum">
              <a:rPr lang="ja-JP" altLang="en-US" smtClean="0"/>
              <a:pPr/>
              <a:t>140</a:t>
            </a:fld>
            <a:endParaRPr lang="ja-JP" altLang="en-US" dirty="0"/>
          </a:p>
        </p:txBody>
      </p:sp>
    </p:spTree>
    <p:extLst>
      <p:ext uri="{BB962C8B-B14F-4D97-AF65-F5344CB8AC3E}">
        <p14:creationId xmlns:p14="http://schemas.microsoft.com/office/powerpoint/2010/main" val="21045308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latin typeface="+mj-ea"/>
              </a:rPr>
              <a:t>コードクローンの分類</a:t>
            </a:r>
            <a:r>
              <a:rPr lang="en-US" altLang="ja-JP" sz="3600" dirty="0">
                <a:latin typeface="+mj-ea"/>
              </a:rPr>
              <a:t>[1]</a:t>
            </a:r>
            <a:endParaRPr lang="ja-JP" altLang="en-US" sz="4000" dirty="0">
              <a:latin typeface="+mj-ea"/>
            </a:endParaRPr>
          </a:p>
        </p:txBody>
      </p:sp>
      <p:graphicFrame>
        <p:nvGraphicFramePr>
          <p:cNvPr id="6" name="コンテンツ プレースホルダー 5"/>
          <p:cNvGraphicFramePr>
            <a:graphicFrameLocks noGrp="1"/>
          </p:cNvGraphicFramePr>
          <p:nvPr>
            <p:ph idx="1"/>
          </p:nvPr>
        </p:nvGraphicFramePr>
        <p:xfrm>
          <a:off x="1981200" y="1600200"/>
          <a:ext cx="8229600" cy="2392680"/>
        </p:xfrm>
        <a:graphic>
          <a:graphicData uri="http://schemas.openxmlformats.org/drawingml/2006/table">
            <a:tbl>
              <a:tblPr firstRow="1" bandRow="1">
                <a:tableStyleId>{5C22544A-7EE6-4342-B048-85BDC9FD1C3A}</a:tableStyleId>
              </a:tblPr>
              <a:tblGrid>
                <a:gridCol w="1487510">
                  <a:extLst>
                    <a:ext uri="{9D8B030D-6E8A-4147-A177-3AD203B41FA5}">
                      <a16:colId xmlns:a16="http://schemas.microsoft.com/office/drawing/2014/main" val="20000"/>
                    </a:ext>
                  </a:extLst>
                </a:gridCol>
                <a:gridCol w="6742090">
                  <a:extLst>
                    <a:ext uri="{9D8B030D-6E8A-4147-A177-3AD203B41FA5}">
                      <a16:colId xmlns:a16="http://schemas.microsoft.com/office/drawing/2014/main" val="20001"/>
                    </a:ext>
                  </a:extLst>
                </a:gridCol>
              </a:tblGrid>
              <a:tr h="370840">
                <a:tc>
                  <a:txBody>
                    <a:bodyPr/>
                    <a:lstStyle/>
                    <a:p>
                      <a:pPr algn="ctr"/>
                      <a:r>
                        <a:rPr kumimoji="1" lang="ja-JP" altLang="en-US"/>
                        <a:t>分類</a:t>
                      </a:r>
                    </a:p>
                  </a:txBody>
                  <a:tcPr/>
                </a:tc>
                <a:tc>
                  <a:txBody>
                    <a:bodyPr/>
                    <a:lstStyle/>
                    <a:p>
                      <a:pPr algn="ctr"/>
                      <a:r>
                        <a:rPr kumimoji="1" lang="ja-JP" altLang="en-US"/>
                        <a:t>定義</a:t>
                      </a:r>
                    </a:p>
                  </a:txBody>
                  <a:tcPr/>
                </a:tc>
                <a:extLst>
                  <a:ext uri="{0D108BD9-81ED-4DB2-BD59-A6C34878D82A}">
                    <a16:rowId xmlns:a16="http://schemas.microsoft.com/office/drawing/2014/main" val="10000"/>
                  </a:ext>
                </a:extLst>
              </a:tr>
              <a:tr h="370840">
                <a:tc>
                  <a:txBody>
                    <a:bodyPr/>
                    <a:lstStyle/>
                    <a:p>
                      <a:pPr algn="ctr"/>
                      <a:r>
                        <a:rPr kumimoji="1" lang="ja-JP" altLang="en-US"/>
                        <a:t>タイプ１</a:t>
                      </a:r>
                    </a:p>
                  </a:txBody>
                  <a:tcPr/>
                </a:tc>
                <a:tc>
                  <a:txBody>
                    <a:bodyPr/>
                    <a:lstStyle/>
                    <a:p>
                      <a:pPr algn="l"/>
                      <a:r>
                        <a:rPr kumimoji="1" lang="ja-JP" altLang="en-US"/>
                        <a:t>空白，コメント，改行などのコーディングスタイルを除いて完全に一致する</a:t>
                      </a:r>
                    </a:p>
                  </a:txBody>
                  <a:tcPr/>
                </a:tc>
                <a:extLst>
                  <a:ext uri="{0D108BD9-81ED-4DB2-BD59-A6C34878D82A}">
                    <a16:rowId xmlns:a16="http://schemas.microsoft.com/office/drawing/2014/main" val="10001"/>
                  </a:ext>
                </a:extLst>
              </a:tr>
              <a:tr h="370840">
                <a:tc>
                  <a:txBody>
                    <a:bodyPr/>
                    <a:lstStyle/>
                    <a:p>
                      <a:pPr algn="ctr"/>
                      <a:r>
                        <a:rPr kumimoji="1" lang="ja-JP" altLang="en-US"/>
                        <a:t>タイプ２</a:t>
                      </a:r>
                      <a:endParaRPr kumimoji="1" lang="en-US" altLang="ja-JP" dirty="0"/>
                    </a:p>
                  </a:txBody>
                  <a:tcPr/>
                </a:tc>
                <a:tc>
                  <a:txBody>
                    <a:bodyPr/>
                    <a:lstStyle/>
                    <a:p>
                      <a:pPr algn="l"/>
                      <a:r>
                        <a:rPr kumimoji="1" lang="ja-JP" altLang="en-US"/>
                        <a:t>タイプ１の定義に加え，変数名などのユーザー定義名，型の違いを除いて一致する</a:t>
                      </a:r>
                    </a:p>
                  </a:txBody>
                  <a:tcPr/>
                </a:tc>
                <a:extLst>
                  <a:ext uri="{0D108BD9-81ED-4DB2-BD59-A6C34878D82A}">
                    <a16:rowId xmlns:a16="http://schemas.microsoft.com/office/drawing/2014/main" val="10002"/>
                  </a:ext>
                </a:extLst>
              </a:tr>
              <a:tr h="370840">
                <a:tc>
                  <a:txBody>
                    <a:bodyPr/>
                    <a:lstStyle/>
                    <a:p>
                      <a:pPr algn="ctr"/>
                      <a:r>
                        <a:rPr kumimoji="1" lang="ja-JP" altLang="en-US"/>
                        <a:t>タイプ３</a:t>
                      </a:r>
                    </a:p>
                  </a:txBody>
                  <a:tcPr/>
                </a:tc>
                <a:tc>
                  <a:txBody>
                    <a:bodyPr/>
                    <a:lstStyle/>
                    <a:p>
                      <a:pPr algn="l"/>
                      <a:r>
                        <a:rPr kumimoji="1" lang="ja-JP" altLang="en-US" sz="1800"/>
                        <a:t>タイプ２の定義に加え，文の挿入や削除，変更などが行われている</a:t>
                      </a:r>
                      <a:endParaRPr kumimoji="1" lang="ja-JP" altLang="en-US"/>
                    </a:p>
                  </a:txBody>
                  <a:tcPr/>
                </a:tc>
                <a:extLst>
                  <a:ext uri="{0D108BD9-81ED-4DB2-BD59-A6C34878D82A}">
                    <a16:rowId xmlns:a16="http://schemas.microsoft.com/office/drawing/2014/main" val="10003"/>
                  </a:ext>
                </a:extLst>
              </a:tr>
              <a:tr h="370840">
                <a:tc>
                  <a:txBody>
                    <a:bodyPr/>
                    <a:lstStyle/>
                    <a:p>
                      <a:pPr algn="ctr"/>
                      <a:r>
                        <a:rPr kumimoji="1" lang="ja-JP" altLang="en-US"/>
                        <a:t>タイプ４</a:t>
                      </a:r>
                    </a:p>
                  </a:txBody>
                  <a:tcPr/>
                </a:tc>
                <a:tc>
                  <a:txBody>
                    <a:bodyPr/>
                    <a:lstStyle/>
                    <a:p>
                      <a:pPr algn="l"/>
                      <a:r>
                        <a:rPr kumimoji="1" lang="ja-JP" altLang="en-US" dirty="0"/>
                        <a:t>構文上は異なるが，類似した処理を行う</a:t>
                      </a:r>
                    </a:p>
                  </a:txBody>
                  <a:tcPr/>
                </a:tc>
                <a:extLst>
                  <a:ext uri="{0D108BD9-81ED-4DB2-BD59-A6C34878D82A}">
                    <a16:rowId xmlns:a16="http://schemas.microsoft.com/office/drawing/2014/main" val="10004"/>
                  </a:ext>
                </a:extLst>
              </a:tr>
            </a:tbl>
          </a:graphicData>
        </a:graphic>
      </p:graphicFrame>
      <p:sp>
        <p:nvSpPr>
          <p:cNvPr id="7" name="テキスト ボックス 6"/>
          <p:cNvSpPr txBox="1"/>
          <p:nvPr/>
        </p:nvSpPr>
        <p:spPr>
          <a:xfrm>
            <a:off x="2341167" y="5563673"/>
            <a:ext cx="45719" cy="369332"/>
          </a:xfrm>
          <a:prstGeom prst="rect">
            <a:avLst/>
          </a:prstGeom>
          <a:noFill/>
        </p:spPr>
        <p:txBody>
          <a:bodyPr wrap="square" rtlCol="0">
            <a:spAutoFit/>
          </a:bodyPr>
          <a:lstStyle/>
          <a:p>
            <a:endParaRPr lang="ja-JP" altLang="en-US">
              <a:latin typeface="+mj-ea"/>
              <a:ea typeface="+mj-ea"/>
            </a:endParaRPr>
          </a:p>
        </p:txBody>
      </p:sp>
      <p:sp>
        <p:nvSpPr>
          <p:cNvPr id="8" name="テキスト ボックス 7"/>
          <p:cNvSpPr txBox="1"/>
          <p:nvPr/>
        </p:nvSpPr>
        <p:spPr>
          <a:xfrm>
            <a:off x="2262698" y="5671396"/>
            <a:ext cx="7535353" cy="954107"/>
          </a:xfrm>
          <a:prstGeom prst="rect">
            <a:avLst/>
          </a:prstGeom>
          <a:solidFill>
            <a:srgbClr val="FFFF99"/>
          </a:solidFill>
          <a:ln>
            <a:solidFill>
              <a:schemeClr val="tx1"/>
            </a:solidFill>
          </a:ln>
        </p:spPr>
        <p:txBody>
          <a:bodyPr wrap="square" rtlCol="0">
            <a:spAutoFit/>
          </a:bodyPr>
          <a:lstStyle/>
          <a:p>
            <a:pPr>
              <a:tabLst>
                <a:tab pos="269875" algn="l"/>
              </a:tabLst>
            </a:pPr>
            <a:r>
              <a:rPr lang="en-US" altLang="ja-JP" sz="1400" dirty="0">
                <a:solidFill>
                  <a:schemeClr val="tx1">
                    <a:lumMod val="75000"/>
                    <a:lumOff val="25000"/>
                  </a:schemeClr>
                </a:solidFill>
                <a:latin typeface="+mj-ea"/>
                <a:ea typeface="+mj-ea"/>
              </a:rPr>
              <a:t>[1] Roy et, al., Comparison and Evaluation of Code Clone Detection Techniques and Tools:</a:t>
            </a:r>
          </a:p>
          <a:p>
            <a:pPr>
              <a:tabLst>
                <a:tab pos="269875" algn="l"/>
              </a:tabLst>
            </a:pPr>
            <a:r>
              <a:rPr lang="en-US" altLang="ja-JP" sz="1400" dirty="0">
                <a:solidFill>
                  <a:schemeClr val="tx1">
                    <a:lumMod val="75000"/>
                    <a:lumOff val="25000"/>
                  </a:schemeClr>
                </a:solidFill>
                <a:latin typeface="+mj-ea"/>
                <a:ea typeface="+mj-ea"/>
              </a:rPr>
              <a:t> A Qualitative Approach, Science of Computer Programming, vol. 74, no. 7, pp. 470-495, 2009.</a:t>
            </a:r>
            <a:endParaRPr lang="ja-JP" altLang="en-US" sz="1400">
              <a:solidFill>
                <a:schemeClr val="tx1">
                  <a:lumMod val="75000"/>
                  <a:lumOff val="25000"/>
                </a:schemeClr>
              </a:solidFill>
              <a:latin typeface="+mj-ea"/>
              <a:ea typeface="+mj-ea"/>
            </a:endParaRPr>
          </a:p>
        </p:txBody>
      </p:sp>
      <p:sp>
        <p:nvSpPr>
          <p:cNvPr id="3" name="正方形/長方形 2"/>
          <p:cNvSpPr/>
          <p:nvPr/>
        </p:nvSpPr>
        <p:spPr>
          <a:xfrm>
            <a:off x="1841500" y="3238500"/>
            <a:ext cx="8358188" cy="754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7" name="スライド番号プレースホルダー 156">
            <a:extLst>
              <a:ext uri="{FF2B5EF4-FFF2-40B4-BE49-F238E27FC236}">
                <a16:creationId xmlns:a16="http://schemas.microsoft.com/office/drawing/2014/main" id="{73C2C72F-EBF9-A129-5D35-9C7514414D03}"/>
              </a:ext>
            </a:extLst>
          </p:cNvPr>
          <p:cNvSpPr>
            <a:spLocks noGrp="1"/>
          </p:cNvSpPr>
          <p:nvPr>
            <p:ph type="sldNum" sz="quarter" idx="12"/>
          </p:nvPr>
        </p:nvSpPr>
        <p:spPr/>
        <p:txBody>
          <a:bodyPr/>
          <a:lstStyle/>
          <a:p>
            <a:fld id="{DDF0A04B-3F96-455C-AC58-511E5C06C175}" type="slidenum">
              <a:rPr lang="ja-JP" altLang="en-US" smtClean="0"/>
              <a:pPr/>
              <a:t>141</a:t>
            </a:fld>
            <a:endParaRPr lang="ja-JP" altLang="en-US" dirty="0"/>
          </a:p>
        </p:txBody>
      </p:sp>
    </p:spTree>
    <p:extLst>
      <p:ext uri="{BB962C8B-B14F-4D97-AF65-F5344CB8AC3E}">
        <p14:creationId xmlns:p14="http://schemas.microsoft.com/office/powerpoint/2010/main" val="43123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閾値を変化に伴う計算時間の調査</a:t>
            </a:r>
            <a:endParaRPr kumimoji="1" lang="ja-JP" altLang="en-US" dirty="0"/>
          </a:p>
        </p:txBody>
      </p:sp>
      <mc:AlternateContent xmlns:mc="http://schemas.openxmlformats.org/markup-compatibility/2006" xmlns:a14="http://schemas.microsoft.com/office/drawing/2010/main">
        <mc:Choice Requires="a14">
          <p:graphicFrame>
            <p:nvGraphicFramePr>
              <p:cNvPr id="7" name="コンテンツ プレースホルダー 6"/>
              <p:cNvGraphicFramePr>
                <a:graphicFrameLocks noGrp="1"/>
              </p:cNvGraphicFramePr>
              <p:nvPr>
                <p:ph idx="1"/>
              </p:nvPr>
            </p:nvGraphicFramePr>
            <p:xfrm>
              <a:off x="1981200" y="5129332"/>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𝐿</m:t>
                                </m:r>
                              </m:oMath>
                            </m:oMathPara>
                          </a14:m>
                          <a:endParaRPr kumimoji="1" lang="ja-JP" altLang="en-US" dirty="0"/>
                        </a:p>
                      </a:txBody>
                      <a:tcPr anchor="ctr"/>
                    </a:tc>
                    <a:tc>
                      <a:txBody>
                        <a:bodyPr/>
                        <a:lstStyle/>
                        <a:p>
                          <a:pPr algn="ctr"/>
                          <a:r>
                            <a:rPr kumimoji="1" lang="en-US" altLang="ja-JP" dirty="0"/>
                            <a:t>466</a:t>
                          </a:r>
                        </a:p>
                      </a:txBody>
                      <a:tcPr anchor="ctr"/>
                    </a:tc>
                    <a:tc>
                      <a:txBody>
                        <a:bodyPr/>
                        <a:lstStyle/>
                        <a:p>
                          <a:pPr algn="ctr"/>
                          <a:r>
                            <a:rPr kumimoji="1" lang="en-US" altLang="ja-JP" dirty="0"/>
                            <a:t>45</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2</a:t>
                          </a:r>
                          <a:endParaRPr kumimoji="1" lang="ja-JP" altLang="en-US" dirty="0"/>
                        </a:p>
                      </a:txBody>
                      <a:tcPr anchor="ctr"/>
                    </a:tc>
                    <a:extLst>
                      <a:ext uri="{0D108BD9-81ED-4DB2-BD59-A6C34878D82A}">
                        <a16:rowId xmlns:a16="http://schemas.microsoft.com/office/drawing/2014/main" val="373606657"/>
                      </a:ext>
                    </a:extLst>
                  </a:tr>
                </a:tbl>
              </a:graphicData>
            </a:graphic>
          </p:graphicFrame>
        </mc:Choice>
        <mc:Fallback xmlns="">
          <p:graphicFrame>
            <p:nvGraphicFramePr>
              <p:cNvPr id="7" name="コンテンツ プレースホルダー 6"/>
              <p:cNvGraphicFramePr>
                <a:graphicFrameLocks noGrp="1"/>
              </p:cNvGraphicFramePr>
              <p:nvPr>
                <p:ph idx="1"/>
              </p:nvPr>
            </p:nvGraphicFramePr>
            <p:xfrm>
              <a:off x="1981200" y="5129332"/>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endParaRPr lang="ja-JP"/>
                        </a:p>
                      </a:txBody>
                      <a:tcPr anchor="ctr">
                        <a:blipFill>
                          <a:blip r:embed="rId2"/>
                          <a:stretch>
                            <a:fillRect l="-741" t="-108197" r="-401852" b="-26230"/>
                          </a:stretch>
                        </a:blipFill>
                      </a:tcPr>
                    </a:tc>
                    <a:tc>
                      <a:txBody>
                        <a:bodyPr/>
                        <a:lstStyle/>
                        <a:p>
                          <a:pPr algn="ctr"/>
                          <a:r>
                            <a:rPr kumimoji="1" lang="en-US" altLang="ja-JP" dirty="0"/>
                            <a:t>466</a:t>
                          </a:r>
                        </a:p>
                      </a:txBody>
                      <a:tcPr anchor="ctr"/>
                    </a:tc>
                    <a:tc>
                      <a:txBody>
                        <a:bodyPr/>
                        <a:lstStyle/>
                        <a:p>
                          <a:pPr algn="ctr"/>
                          <a:r>
                            <a:rPr kumimoji="1" lang="en-US" altLang="ja-JP" dirty="0"/>
                            <a:t>45</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2</a:t>
                          </a:r>
                          <a:endParaRPr kumimoji="1" lang="ja-JP" altLang="en-US" dirty="0"/>
                        </a:p>
                      </a:txBody>
                      <a:tcPr anchor="ctr"/>
                    </a:tc>
                    <a:extLst>
                      <a:ext uri="{0D108BD9-81ED-4DB2-BD59-A6C34878D82A}">
                        <a16:rowId xmlns:a16="http://schemas.microsoft.com/office/drawing/2014/main" val="373606657"/>
                      </a:ext>
                    </a:extLst>
                  </a:tr>
                </a:tbl>
              </a:graphicData>
            </a:graphic>
          </p:graphicFrame>
        </mc:Fallback>
      </mc:AlternateContent>
      <p:graphicFrame>
        <p:nvGraphicFramePr>
          <p:cNvPr id="6" name="グラフ 5"/>
          <p:cNvGraphicFramePr>
            <a:graphicFrameLocks/>
          </p:cNvGraphicFramePr>
          <p:nvPr/>
        </p:nvGraphicFramePr>
        <p:xfrm>
          <a:off x="3917231" y="1634333"/>
          <a:ext cx="4540970" cy="3137694"/>
        </p:xfrm>
        <a:graphic>
          <a:graphicData uri="http://schemas.openxmlformats.org/drawingml/2006/chart">
            <c:chart xmlns:c="http://schemas.openxmlformats.org/drawingml/2006/chart" xmlns:r="http://schemas.openxmlformats.org/officeDocument/2006/relationships" r:id="rId3"/>
          </a:graphicData>
        </a:graphic>
      </p:graphicFrame>
      <p:sp>
        <p:nvSpPr>
          <p:cNvPr id="8" name="コンテンツ プレースホルダー 2"/>
          <p:cNvSpPr txBox="1">
            <a:spLocks/>
          </p:cNvSpPr>
          <p:nvPr/>
        </p:nvSpPr>
        <p:spPr bwMode="auto">
          <a:xfrm>
            <a:off x="2072916" y="5871013"/>
            <a:ext cx="8229600" cy="437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000" kern="0" dirty="0"/>
              <a:t>類似度の閾値が低すぎる時，膨大な数のハッシュテーブルが必要になる</a:t>
            </a:r>
          </a:p>
        </p:txBody>
      </p:sp>
      <p:sp>
        <p:nvSpPr>
          <p:cNvPr id="9" name="テキスト ボックス 8"/>
          <p:cNvSpPr txBox="1"/>
          <p:nvPr/>
        </p:nvSpPr>
        <p:spPr>
          <a:xfrm>
            <a:off x="1981200" y="4766014"/>
            <a:ext cx="6522940" cy="369332"/>
          </a:xfrm>
          <a:prstGeom prst="rect">
            <a:avLst/>
          </a:prstGeom>
          <a:noFill/>
        </p:spPr>
        <p:txBody>
          <a:bodyPr wrap="none" rtlCol="0">
            <a:spAutoFit/>
          </a:bodyPr>
          <a:lstStyle/>
          <a:p>
            <a:r>
              <a:rPr lang="ja-JP" altLang="en-US" kern="0" dirty="0"/>
              <a:t>目標再現率 </a:t>
            </a:r>
            <a:r>
              <a:rPr lang="en-US" altLang="ja-JP" kern="0" dirty="0"/>
              <a:t>0.99 </a:t>
            </a:r>
            <a:r>
              <a:rPr lang="ja-JP" altLang="en-US" kern="0" dirty="0"/>
              <a:t>を満たすために必要なハッシュテーブルの数</a:t>
            </a:r>
            <a:endParaRPr lang="ja-JP" altLang="en-US" dirty="0"/>
          </a:p>
        </p:txBody>
      </p:sp>
      <mc:AlternateContent xmlns:mc="http://schemas.openxmlformats.org/markup-compatibility/2006" xmlns:a14="http://schemas.microsoft.com/office/drawing/2010/main">
        <mc:Choice Requires="a14">
          <p:sp>
            <p:nvSpPr>
              <p:cNvPr id="10" name="テキスト ボックス 9"/>
              <p:cNvSpPr txBox="1"/>
              <p:nvPr/>
            </p:nvSpPr>
            <p:spPr>
              <a:xfrm>
                <a:off x="2209801" y="1634333"/>
                <a:ext cx="121885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𝑇</m:t>
                      </m:r>
                      <m:r>
                        <a:rPr lang="en-US" altLang="ja-JP" i="1">
                          <a:latin typeface="Cambria Math" panose="02040503050406030204" pitchFamily="18" charset="0"/>
                        </a:rPr>
                        <m:t>=1024</m:t>
                      </m:r>
                    </m:oMath>
                  </m:oMathPara>
                </a14:m>
                <a:endParaRPr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209801" y="1634333"/>
                <a:ext cx="1218859" cy="369332"/>
              </a:xfrm>
              <a:prstGeom prst="rect">
                <a:avLst/>
              </a:prstGeom>
              <a:blipFill>
                <a:blip r:embed="rId4"/>
                <a:stretch>
                  <a:fillRect/>
                </a:stretch>
              </a:blipFill>
            </p:spPr>
            <p:txBody>
              <a:bodyPr/>
              <a:lstStyle/>
              <a:p>
                <a:r>
                  <a:rPr lang="ja-JP" altLang="en-US">
                    <a:noFill/>
                  </a:rPr>
                  <a:t> </a:t>
                </a:r>
              </a:p>
            </p:txBody>
          </p:sp>
        </mc:Fallback>
      </mc:AlternateContent>
      <p:sp>
        <p:nvSpPr>
          <p:cNvPr id="158" name="スライド番号プレースホルダー 157">
            <a:extLst>
              <a:ext uri="{FF2B5EF4-FFF2-40B4-BE49-F238E27FC236}">
                <a16:creationId xmlns:a16="http://schemas.microsoft.com/office/drawing/2014/main" id="{ED6B0918-F314-5719-8BAD-12496552DA74}"/>
              </a:ext>
            </a:extLst>
          </p:cNvPr>
          <p:cNvSpPr>
            <a:spLocks noGrp="1"/>
          </p:cNvSpPr>
          <p:nvPr>
            <p:ph type="sldNum" sz="quarter" idx="12"/>
          </p:nvPr>
        </p:nvSpPr>
        <p:spPr/>
        <p:txBody>
          <a:bodyPr/>
          <a:lstStyle/>
          <a:p>
            <a:fld id="{DDF0A04B-3F96-455C-AC58-511E5C06C175}" type="slidenum">
              <a:rPr lang="ja-JP" altLang="en-US" smtClean="0"/>
              <a:pPr/>
              <a:t>142</a:t>
            </a:fld>
            <a:endParaRPr lang="ja-JP" altLang="en-US" dirty="0"/>
          </a:p>
        </p:txBody>
      </p:sp>
    </p:spTree>
    <p:extLst>
      <p:ext uri="{BB962C8B-B14F-4D97-AF65-F5344CB8AC3E}">
        <p14:creationId xmlns:p14="http://schemas.microsoft.com/office/powerpoint/2010/main" val="14674998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閾値を変化に伴う計算時間の調査</a:t>
            </a:r>
            <a:endParaRPr kumimoji="1" lang="ja-JP" altLang="en-US" dirty="0"/>
          </a:p>
        </p:txBody>
      </p:sp>
      <p:graphicFrame>
        <p:nvGraphicFramePr>
          <p:cNvPr id="6" name="グラフ 5"/>
          <p:cNvGraphicFramePr>
            <a:graphicFrameLocks/>
          </p:cNvGraphicFramePr>
          <p:nvPr/>
        </p:nvGraphicFramePr>
        <p:xfrm>
          <a:off x="3714362" y="1609627"/>
          <a:ext cx="4752164" cy="316787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graphicFrame>
            <p:nvGraphicFramePr>
              <p:cNvPr id="7" name="コンテンツ プレースホルダー 6"/>
              <p:cNvGraphicFramePr>
                <a:graphicFrameLocks/>
              </p:cNvGraphicFramePr>
              <p:nvPr/>
            </p:nvGraphicFramePr>
            <p:xfrm>
              <a:off x="1981200" y="5138083"/>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𝐿</m:t>
                                </m:r>
                              </m:oMath>
                            </m:oMathPara>
                          </a14:m>
                          <a:endParaRPr kumimoji="1" lang="ja-JP" altLang="en-US" dirty="0"/>
                        </a:p>
                      </a:txBody>
                      <a:tcPr anchor="ctr"/>
                    </a:tc>
                    <a:tc>
                      <a:txBody>
                        <a:bodyPr/>
                        <a:lstStyle/>
                        <a:p>
                          <a:pPr algn="ctr"/>
                          <a:r>
                            <a:rPr kumimoji="1" lang="en-US" altLang="ja-JP" dirty="0"/>
                            <a:t>5</a:t>
                          </a:r>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373606657"/>
                      </a:ext>
                    </a:extLst>
                  </a:tr>
                </a:tbl>
              </a:graphicData>
            </a:graphic>
          </p:graphicFrame>
        </mc:Choice>
        <mc:Fallback xmlns="">
          <p:graphicFrame>
            <p:nvGraphicFramePr>
              <p:cNvPr id="7" name="コンテンツ プレースホルダー 6"/>
              <p:cNvGraphicFramePr>
                <a:graphicFrameLocks/>
              </p:cNvGraphicFramePr>
              <p:nvPr/>
            </p:nvGraphicFramePr>
            <p:xfrm>
              <a:off x="1981200" y="5138083"/>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endParaRPr lang="ja-JP"/>
                        </a:p>
                      </a:txBody>
                      <a:tcPr anchor="ctr">
                        <a:blipFill>
                          <a:blip r:embed="rId3"/>
                          <a:stretch>
                            <a:fillRect l="-741" t="-106557" r="-401852" b="-26230"/>
                          </a:stretch>
                        </a:blipFill>
                      </a:tcPr>
                    </a:tc>
                    <a:tc>
                      <a:txBody>
                        <a:bodyPr/>
                        <a:lstStyle/>
                        <a:p>
                          <a:pPr algn="ctr"/>
                          <a:r>
                            <a:rPr kumimoji="1" lang="en-US" altLang="ja-JP" dirty="0"/>
                            <a:t>5</a:t>
                          </a:r>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373606657"/>
                      </a:ext>
                    </a:extLst>
                  </a:tr>
                </a:tbl>
              </a:graphicData>
            </a:graphic>
          </p:graphicFrame>
        </mc:Fallback>
      </mc:AlternateContent>
      <p:sp>
        <p:nvSpPr>
          <p:cNvPr id="8" name="テキスト ボックス 7"/>
          <p:cNvSpPr txBox="1"/>
          <p:nvPr/>
        </p:nvSpPr>
        <p:spPr>
          <a:xfrm>
            <a:off x="1981200" y="4777501"/>
            <a:ext cx="6522940" cy="369332"/>
          </a:xfrm>
          <a:prstGeom prst="rect">
            <a:avLst/>
          </a:prstGeom>
          <a:noFill/>
        </p:spPr>
        <p:txBody>
          <a:bodyPr wrap="none" rtlCol="0">
            <a:spAutoFit/>
          </a:bodyPr>
          <a:lstStyle/>
          <a:p>
            <a:r>
              <a:rPr lang="ja-JP" altLang="en-US" kern="0" dirty="0"/>
              <a:t>目標再現率 </a:t>
            </a:r>
            <a:r>
              <a:rPr lang="en-US" altLang="ja-JP" kern="0" dirty="0"/>
              <a:t>0.99 </a:t>
            </a:r>
            <a:r>
              <a:rPr lang="ja-JP" altLang="en-US" kern="0" dirty="0"/>
              <a:t>を満たすために必要なハッシュテーブルの数</a:t>
            </a:r>
            <a:endParaRPr lang="ja-JP" altLang="en-US" dirty="0"/>
          </a:p>
        </p:txBody>
      </p:sp>
      <mc:AlternateContent xmlns:mc="http://schemas.openxmlformats.org/markup-compatibility/2006" xmlns:a14="http://schemas.microsoft.com/office/drawing/2010/main">
        <mc:Choice Requires="a14">
          <p:sp>
            <p:nvSpPr>
              <p:cNvPr id="9" name="テキスト ボックス 8"/>
              <p:cNvSpPr txBox="1"/>
              <p:nvPr/>
            </p:nvSpPr>
            <p:spPr>
              <a:xfrm>
                <a:off x="2190751" y="1609627"/>
                <a:ext cx="83413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𝑇</m:t>
                      </m:r>
                      <m:r>
                        <a:rPr lang="en-US" altLang="ja-JP" i="1">
                          <a:latin typeface="Cambria Math" panose="02040503050406030204" pitchFamily="18" charset="0"/>
                        </a:rPr>
                        <m:t>=2</m:t>
                      </m:r>
                    </m:oMath>
                  </m:oMathPara>
                </a14:m>
                <a:endParaRPr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190751" y="1609627"/>
                <a:ext cx="834139" cy="369332"/>
              </a:xfrm>
              <a:prstGeom prst="rect">
                <a:avLst/>
              </a:prstGeom>
              <a:blipFill>
                <a:blip r:embed="rId4"/>
                <a:stretch>
                  <a:fillRect/>
                </a:stretch>
              </a:blipFill>
            </p:spPr>
            <p:txBody>
              <a:bodyPr/>
              <a:lstStyle/>
              <a:p>
                <a:r>
                  <a:rPr lang="ja-JP" altLang="en-US">
                    <a:noFill/>
                  </a:rPr>
                  <a:t> </a:t>
                </a:r>
              </a:p>
            </p:txBody>
          </p:sp>
        </mc:Fallback>
      </mc:AlternateContent>
      <p:sp>
        <p:nvSpPr>
          <p:cNvPr id="10" name="コンテンツ プレースホルダー 2"/>
          <p:cNvSpPr txBox="1">
            <a:spLocks/>
          </p:cNvSpPr>
          <p:nvPr/>
        </p:nvSpPr>
        <p:spPr bwMode="auto">
          <a:xfrm>
            <a:off x="3139717" y="5879764"/>
            <a:ext cx="6871059" cy="6679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000" kern="0" dirty="0"/>
              <a:t>類似度の閾値が低い場合でも，少ないハッシュテーブルで十分</a:t>
            </a:r>
            <a:br>
              <a:rPr lang="en-US" altLang="ja-JP" sz="2000" kern="0" dirty="0"/>
            </a:br>
            <a:r>
              <a:rPr lang="ja-JP" altLang="en-US" sz="2000" kern="0" dirty="0"/>
              <a:t>しかし，計算量のオーダーが大きくなる</a:t>
            </a:r>
          </a:p>
        </p:txBody>
      </p:sp>
      <p:sp>
        <p:nvSpPr>
          <p:cNvPr id="158" name="スライド番号プレースホルダー 157">
            <a:extLst>
              <a:ext uri="{FF2B5EF4-FFF2-40B4-BE49-F238E27FC236}">
                <a16:creationId xmlns:a16="http://schemas.microsoft.com/office/drawing/2014/main" id="{5C77B923-F37B-D139-936B-6946686B9963}"/>
              </a:ext>
            </a:extLst>
          </p:cNvPr>
          <p:cNvSpPr>
            <a:spLocks noGrp="1"/>
          </p:cNvSpPr>
          <p:nvPr>
            <p:ph type="sldNum" sz="quarter" idx="12"/>
          </p:nvPr>
        </p:nvSpPr>
        <p:spPr/>
        <p:txBody>
          <a:bodyPr/>
          <a:lstStyle/>
          <a:p>
            <a:fld id="{DDF0A04B-3F96-455C-AC58-511E5C06C175}" type="slidenum">
              <a:rPr lang="ja-JP" altLang="en-US" smtClean="0"/>
              <a:pPr/>
              <a:t>143</a:t>
            </a:fld>
            <a:endParaRPr lang="ja-JP" altLang="en-US" dirty="0"/>
          </a:p>
        </p:txBody>
      </p:sp>
    </p:spTree>
    <p:extLst>
      <p:ext uri="{BB962C8B-B14F-4D97-AF65-F5344CB8AC3E}">
        <p14:creationId xmlns:p14="http://schemas.microsoft.com/office/powerpoint/2010/main" val="99135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36D36-1D68-1335-1353-07389BC5FE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25CDD6-36C1-E765-A0A8-95F3E7E3ED89}"/>
              </a:ext>
            </a:extLst>
          </p:cNvPr>
          <p:cNvSpPr>
            <a:spLocks noGrp="1"/>
          </p:cNvSpPr>
          <p:nvPr>
            <p:ph type="title"/>
          </p:nvPr>
        </p:nvSpPr>
        <p:spPr/>
        <p:txBody>
          <a:bodyPr>
            <a:noAutofit/>
          </a:bodyPr>
          <a:lstStyle/>
          <a:p>
            <a:r>
              <a:rPr lang="en-US" altLang="ja-JP" sz="4000" dirty="0"/>
              <a:t>Cross-Polytope LSH </a:t>
            </a:r>
            <a:r>
              <a:rPr lang="ja-JP" altLang="en-US" sz="4000" dirty="0"/>
              <a:t>のアルゴリズム</a:t>
            </a:r>
            <a:endParaRPr kumimoji="1" lang="ja-JP" altLang="en-US" sz="4000" dirty="0"/>
          </a:p>
        </p:txBody>
      </p:sp>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50145D4C-AFF5-D449-723D-31900E1C78D0}"/>
                  </a:ext>
                </a:extLst>
              </p:cNvPr>
              <p:cNvSpPr txBox="1">
                <a:spLocks/>
              </p:cNvSpPr>
              <p:nvPr/>
            </p:nvSpPr>
            <p:spPr bwMode="auto">
              <a:xfrm>
                <a:off x="1761444" y="1273075"/>
                <a:ext cx="8731025" cy="2016543"/>
              </a:xfrm>
              <a:prstGeom prst="rect">
                <a:avLst/>
              </a:prstGeom>
              <a:noFill/>
              <a:ln w="25400" cap="flat" cmpd="sng" algn="ctr">
                <a:solidFill>
                  <a:srgbClr val="5D639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endParaRPr lang="en-US" altLang="ja-JP" sz="2000" kern="0" dirty="0">
                  <a:latin typeface="+mn-ea"/>
                </a:endParaRPr>
              </a:p>
              <a:p>
                <a:pPr marL="0" indent="0">
                  <a:buNone/>
                </a:pPr>
                <a:r>
                  <a:rPr lang="en-US" altLang="ja-JP" sz="2000" kern="0" dirty="0">
                    <a:latin typeface="+mn-ea"/>
                  </a:rPr>
                  <a:t>STEP γ</a:t>
                </a:r>
                <a:r>
                  <a:rPr lang="ja-JP" altLang="en-US" sz="2000" kern="0" dirty="0">
                    <a:latin typeface="+mn-ea"/>
                  </a:rPr>
                  <a:t>：</a:t>
                </a:r>
                <a14:m>
                  <m:oMath xmlns:m="http://schemas.openxmlformats.org/officeDocument/2006/math">
                    <m:r>
                      <a:rPr lang="en-US" altLang="ja-JP" sz="2000" b="1" i="1" kern="0">
                        <a:latin typeface="Cambria Math" panose="02040503050406030204" pitchFamily="18" charset="0"/>
                      </a:rPr>
                      <m:t>𝑳</m:t>
                    </m:r>
                  </m:oMath>
                </a14:m>
                <a:r>
                  <a:rPr lang="ja-JP" altLang="en-US" sz="2000" kern="0" dirty="0">
                    <a:latin typeface="+mn-ea"/>
                  </a:rPr>
                  <a:t> 種類の行列を用意し， </a:t>
                </a:r>
                <a14:m>
                  <m:oMath xmlns:m="http://schemas.openxmlformats.org/officeDocument/2006/math">
                    <m:r>
                      <a:rPr lang="en-US" altLang="ja-JP" sz="2000" i="1" kern="0">
                        <a:latin typeface="Cambria Math" panose="02040503050406030204" pitchFamily="18" charset="0"/>
                      </a:rPr>
                      <m:t>𝐿</m:t>
                    </m:r>
                  </m:oMath>
                </a14:m>
                <a:r>
                  <a:rPr lang="ja-JP" altLang="en-US" sz="2000" kern="0" dirty="0">
                    <a:latin typeface="+mn-ea"/>
                  </a:rPr>
                  <a:t> パターンのクラスタリングを実行</a:t>
                </a:r>
                <a:endParaRPr lang="en-US" altLang="ja-JP" sz="2000" kern="0" dirty="0">
                  <a:latin typeface="+mn-ea"/>
                </a:endParaRPr>
              </a:p>
            </p:txBody>
          </p:sp>
        </mc:Choice>
        <mc:Fallback xmlns="">
          <p:sp>
            <p:nvSpPr>
              <p:cNvPr id="5" name="コンテンツ プレースホルダー 2">
                <a:extLst>
                  <a:ext uri="{FF2B5EF4-FFF2-40B4-BE49-F238E27FC236}">
                    <a16:creationId xmlns:a16="http://schemas.microsoft.com/office/drawing/2014/main" id="{50145D4C-AFF5-D449-723D-31900E1C78D0}"/>
                  </a:ext>
                </a:extLst>
              </p:cNvPr>
              <p:cNvSpPr txBox="1">
                <a:spLocks noRot="1" noChangeAspect="1" noMove="1" noResize="1" noEditPoints="1" noAdjustHandles="1" noChangeArrowheads="1" noChangeShapeType="1" noTextEdit="1"/>
              </p:cNvSpPr>
              <p:nvPr/>
            </p:nvSpPr>
            <p:spPr bwMode="auto">
              <a:xfrm>
                <a:off x="1761444" y="1273075"/>
                <a:ext cx="8731025" cy="2016543"/>
              </a:xfrm>
              <a:prstGeom prst="rect">
                <a:avLst/>
              </a:prstGeom>
              <a:blipFill>
                <a:blip r:embed="rId3"/>
                <a:stretch>
                  <a:fillRect l="-627" b="-3881"/>
                </a:stretch>
              </a:blipFill>
              <a:ln w="25400" cap="flat" cmpd="sng" algn="ctr">
                <a:solidFill>
                  <a:srgbClr val="5D639E"/>
                </a:solidFill>
                <a:prstDash val="solid"/>
                <a:miter lim="800000"/>
                <a:headEnd/>
                <a:tailEn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コンテンツ プレースホルダー 2">
                <a:extLst>
                  <a:ext uri="{FF2B5EF4-FFF2-40B4-BE49-F238E27FC236}">
                    <a16:creationId xmlns:a16="http://schemas.microsoft.com/office/drawing/2014/main" id="{6267E2DD-BBA1-3C29-FAA2-948EB0119421}"/>
                  </a:ext>
                </a:extLst>
              </p:cNvPr>
              <p:cNvSpPr txBox="1">
                <a:spLocks/>
              </p:cNvSpPr>
              <p:nvPr/>
            </p:nvSpPr>
            <p:spPr bwMode="auto">
              <a:xfrm>
                <a:off x="1981201" y="1637509"/>
                <a:ext cx="8291513" cy="1232457"/>
              </a:xfrm>
              <a:prstGeom prst="rect">
                <a:avLst/>
              </a:prstGeom>
              <a:ln w="25400" cap="flat" cmpd="sng" algn="ctr">
                <a:solidFill>
                  <a:srgbClr val="8B90BE"/>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None/>
                </a:pPr>
                <a:r>
                  <a:rPr lang="en-US" altLang="ja-JP" sz="2000" kern="0" dirty="0">
                    <a:latin typeface="+mn-ea"/>
                  </a:rPr>
                  <a:t>STEP α</a:t>
                </a:r>
                <a:r>
                  <a:rPr lang="ja-JP" altLang="en-US" sz="2000" kern="0" dirty="0">
                    <a:latin typeface="+mn-ea"/>
                  </a:rPr>
                  <a:t>：正規化したベクトルにランダムな行列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oMath>
                </a14:m>
                <a:r>
                  <a:rPr lang="ja-JP" altLang="en-US" sz="2000" kern="0" dirty="0">
                    <a:latin typeface="+mn-ea"/>
                  </a:rPr>
                  <a:t> を乗算 </a:t>
                </a:r>
                <a14:m>
                  <m:oMath xmlns:m="http://schemas.openxmlformats.org/officeDocument/2006/math">
                    <m:d>
                      <m:dPr>
                        <m:ctrlPr>
                          <a:rPr lang="en-US" altLang="ja-JP" sz="2000" i="1">
                            <a:latin typeface="Cambria Math" panose="02040503050406030204" pitchFamily="18" charset="0"/>
                          </a:rPr>
                        </m:ctrlPr>
                      </m:dPr>
                      <m:e>
                        <m:r>
                          <a:rPr lang="en-US" altLang="ja-JP" sz="2000" i="1">
                            <a:latin typeface="Cambria Math" panose="02040503050406030204" pitchFamily="18" charset="0"/>
                          </a:rPr>
                          <m:t>1≤</m:t>
                        </m:r>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𝐿</m:t>
                        </m:r>
                      </m:e>
                    </m:d>
                  </m:oMath>
                </a14:m>
                <a:endParaRPr lang="en-US" altLang="ja-JP" sz="2000" kern="0" dirty="0">
                  <a:latin typeface="+mn-ea"/>
                </a:endParaRPr>
              </a:p>
              <a:p>
                <a:pPr marL="0" indent="0">
                  <a:buNone/>
                </a:pPr>
                <a:r>
                  <a:rPr lang="en-US" altLang="ja-JP" sz="2000" kern="0" dirty="0">
                    <a:latin typeface="+mn-ea"/>
                  </a:rPr>
                  <a:t>STEP β</a:t>
                </a:r>
                <a:r>
                  <a:rPr lang="ja-JP" altLang="en-US" sz="2000" kern="0" dirty="0">
                    <a:latin typeface="+mn-ea"/>
                  </a:rPr>
                  <a:t>：ランダム回転されたベクトルが，</a:t>
                </a:r>
                <a14:m>
                  <m:oMath xmlns:m="http://schemas.openxmlformats.org/officeDocument/2006/math">
                    <m:r>
                      <a:rPr lang="en-US" altLang="ja-JP" sz="2000" b="1" i="1" kern="0">
                        <a:latin typeface="Cambria Math" panose="02040503050406030204" pitchFamily="18" charset="0"/>
                      </a:rPr>
                      <m:t>𝑻</m:t>
                    </m:r>
                  </m:oMath>
                </a14:m>
                <a:r>
                  <a:rPr lang="ja-JP" altLang="en-US" sz="2000" kern="0" dirty="0">
                    <a:latin typeface="+mn-ea"/>
                  </a:rPr>
                  <a:t> 個に分割された単位球のどの区画に含まれるかを，ハッシュ値 </a:t>
                </a:r>
                <a14:m>
                  <m:oMath xmlns:m="http://schemas.openxmlformats.org/officeDocument/2006/math">
                    <m:r>
                      <a:rPr lang="en-US" altLang="ja-JP" sz="2000" i="1">
                        <a:latin typeface="Cambria Math" panose="02040503050406030204" pitchFamily="18" charset="0"/>
                      </a:rPr>
                      <m:t>h</m:t>
                    </m:r>
                    <m:r>
                      <a:rPr lang="en-US" altLang="ja-JP" sz="2000" i="1">
                        <a:latin typeface="Cambria Math" panose="02040503050406030204" pitchFamily="18" charset="0"/>
                      </a:rPr>
                      <m:t>(</m:t>
                    </m:r>
                    <m:r>
                      <a:rPr lang="en-US" altLang="ja-JP" sz="2000" i="1">
                        <a:latin typeface="Cambria Math" panose="02040503050406030204" pitchFamily="18" charset="0"/>
                      </a:rPr>
                      <m:t>𝑥</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𝐴</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oMath>
                </a14:m>
                <a:r>
                  <a:rPr lang="ja-JP" altLang="en-US" sz="2000" kern="0" dirty="0">
                    <a:latin typeface="+mn-ea"/>
                  </a:rPr>
                  <a:t> として取得</a:t>
                </a:r>
                <a:endParaRPr lang="en-US" altLang="ja-JP" sz="2000" kern="0" dirty="0">
                  <a:latin typeface="+mn-ea"/>
                </a:endParaRPr>
              </a:p>
            </p:txBody>
          </p:sp>
        </mc:Choice>
        <mc:Fallback xmlns="">
          <p:sp>
            <p:nvSpPr>
              <p:cNvPr id="6" name="コンテンツ プレースホルダー 2">
                <a:extLst>
                  <a:ext uri="{FF2B5EF4-FFF2-40B4-BE49-F238E27FC236}">
                    <a16:creationId xmlns:a16="http://schemas.microsoft.com/office/drawing/2014/main" id="{6267E2DD-BBA1-3C29-FAA2-948EB0119421}"/>
                  </a:ext>
                </a:extLst>
              </p:cNvPr>
              <p:cNvSpPr txBox="1">
                <a:spLocks noRot="1" noChangeAspect="1" noMove="1" noResize="1" noEditPoints="1" noAdjustHandles="1" noChangeArrowheads="1" noChangeShapeType="1" noTextEdit="1"/>
              </p:cNvSpPr>
              <p:nvPr/>
            </p:nvSpPr>
            <p:spPr bwMode="auto">
              <a:xfrm>
                <a:off x="1981201" y="1637509"/>
                <a:ext cx="8291513" cy="1232457"/>
              </a:xfrm>
              <a:prstGeom prst="rect">
                <a:avLst/>
              </a:prstGeom>
              <a:blipFill>
                <a:blip r:embed="rId4"/>
                <a:stretch>
                  <a:fillRect l="-587" b="-6311"/>
                </a:stretch>
              </a:blipFill>
              <a:ln w="25400" cap="flat" cmpd="sng" algn="ctr">
                <a:solidFill>
                  <a:srgbClr val="8B90BE"/>
                </a:solidFill>
                <a:prstDash val="solid"/>
                <a:miter lim="800000"/>
                <a:headEnd/>
                <a:tailEnd/>
              </a:ln>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64A7B0A2-A5D9-A9BE-4B64-F2DCD69138F9}"/>
              </a:ext>
            </a:extLst>
          </p:cNvPr>
          <p:cNvSpPr txBox="1"/>
          <p:nvPr/>
        </p:nvSpPr>
        <p:spPr>
          <a:xfrm>
            <a:off x="2155687" y="1393214"/>
            <a:ext cx="2117887" cy="400110"/>
          </a:xfrm>
          <a:prstGeom prst="rect">
            <a:avLst/>
          </a:prstGeom>
          <a:solidFill>
            <a:schemeClr val="bg1"/>
          </a:solidFill>
        </p:spPr>
        <p:txBody>
          <a:bodyPr wrap="none" rtlCol="0">
            <a:spAutoFit/>
          </a:bodyPr>
          <a:lstStyle/>
          <a:p>
            <a:r>
              <a:rPr lang="ja-JP" altLang="en-US" sz="2000" dirty="0">
                <a:solidFill>
                  <a:srgbClr val="45A1CF"/>
                </a:solidFill>
              </a:rPr>
              <a:t>ハッシュ値の計算</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27F06EA-3639-21A3-0CB4-5497C3577EDF}"/>
                  </a:ext>
                </a:extLst>
              </p:cNvPr>
              <p:cNvSpPr txBox="1"/>
              <p:nvPr/>
            </p:nvSpPr>
            <p:spPr>
              <a:xfrm>
                <a:off x="2075105" y="4426953"/>
                <a:ext cx="1327426" cy="369332"/>
              </a:xfrm>
              <a:prstGeom prst="rect">
                <a:avLst/>
              </a:prstGeom>
              <a:noFill/>
            </p:spPr>
            <p:txBody>
              <a:bodyPr wrap="square" rtlCol="0">
                <a:spAutoFit/>
              </a:bodyPr>
              <a:lstStyle/>
              <a:p>
                <a:r>
                  <a:rPr lang="ja-JP" altLang="en-US" dirty="0">
                    <a:latin typeface="+mn-ea"/>
                  </a:rPr>
                  <a:t>ベクトル </a:t>
                </a:r>
                <a14:m>
                  <m:oMath xmlns:m="http://schemas.openxmlformats.org/officeDocument/2006/math">
                    <m:r>
                      <a:rPr lang="en-US" altLang="ja-JP" i="1">
                        <a:latin typeface="Cambria Math" panose="02040503050406030204" pitchFamily="18" charset="0"/>
                      </a:rPr>
                      <m:t>𝑥</m:t>
                    </m:r>
                  </m:oMath>
                </a14:m>
                <a:endParaRPr lang="en-US" altLang="ja-JP" dirty="0"/>
              </a:p>
            </p:txBody>
          </p:sp>
        </mc:Choice>
        <mc:Fallback xmlns="">
          <p:sp>
            <p:nvSpPr>
              <p:cNvPr id="8" name="テキスト ボックス 7">
                <a:extLst>
                  <a:ext uri="{FF2B5EF4-FFF2-40B4-BE49-F238E27FC236}">
                    <a16:creationId xmlns:a16="http://schemas.microsoft.com/office/drawing/2014/main" id="{527F06EA-3639-21A3-0CB4-5497C3577EDF}"/>
                  </a:ext>
                </a:extLst>
              </p:cNvPr>
              <p:cNvSpPr txBox="1">
                <a:spLocks noRot="1" noChangeAspect="1" noMove="1" noResize="1" noEditPoints="1" noAdjustHandles="1" noChangeArrowheads="1" noChangeShapeType="1" noTextEdit="1"/>
              </p:cNvSpPr>
              <p:nvPr/>
            </p:nvSpPr>
            <p:spPr>
              <a:xfrm>
                <a:off x="2075105" y="4426953"/>
                <a:ext cx="1327426" cy="369332"/>
              </a:xfrm>
              <a:prstGeom prst="rect">
                <a:avLst/>
              </a:prstGeom>
              <a:blipFill>
                <a:blip r:embed="rId5"/>
                <a:stretch>
                  <a:fillRect l="-3670" t="-11475" b="-21311"/>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9D1E3593-9ACA-232E-2112-3D3B97EC3CB1}"/>
              </a:ext>
            </a:extLst>
          </p:cNvPr>
          <p:cNvSpPr txBox="1"/>
          <p:nvPr/>
        </p:nvSpPr>
        <p:spPr>
          <a:xfrm>
            <a:off x="1897876" y="1019680"/>
            <a:ext cx="4761240" cy="400110"/>
          </a:xfrm>
          <a:prstGeom prst="rect">
            <a:avLst/>
          </a:prstGeom>
          <a:solidFill>
            <a:schemeClr val="bg1"/>
          </a:solidFill>
        </p:spPr>
        <p:txBody>
          <a:bodyPr wrap="none" rtlCol="0">
            <a:spAutoFit/>
          </a:bodyPr>
          <a:lstStyle/>
          <a:p>
            <a:r>
              <a:rPr lang="en-US" altLang="ja-JP" sz="2000" dirty="0">
                <a:solidFill>
                  <a:srgbClr val="007AB7"/>
                </a:solidFill>
              </a:rPr>
              <a:t>Cross-Polytope LSH </a:t>
            </a:r>
            <a:r>
              <a:rPr lang="ja-JP" altLang="en-US" sz="2000" dirty="0">
                <a:solidFill>
                  <a:srgbClr val="007AB7"/>
                </a:solidFill>
              </a:rPr>
              <a:t>のアルゴリズム</a:t>
            </a:r>
          </a:p>
        </p:txBody>
      </p:sp>
      <p:cxnSp>
        <p:nvCxnSpPr>
          <p:cNvPr id="10" name="直線矢印コネクタ 9">
            <a:extLst>
              <a:ext uri="{FF2B5EF4-FFF2-40B4-BE49-F238E27FC236}">
                <a16:creationId xmlns:a16="http://schemas.microsoft.com/office/drawing/2014/main" id="{E2F40F5D-7DC9-4066-51FB-49D3A7B871CB}"/>
              </a:ext>
            </a:extLst>
          </p:cNvPr>
          <p:cNvCxnSpPr>
            <a:stCxn id="8" idx="3"/>
            <a:endCxn id="15" idx="1"/>
          </p:cNvCxnSpPr>
          <p:nvPr/>
        </p:nvCxnSpPr>
        <p:spPr>
          <a:xfrm flipV="1">
            <a:off x="3402532" y="3857901"/>
            <a:ext cx="498373" cy="753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DACEF5F-D505-754B-A471-0FED97BB4CA6}"/>
              </a:ext>
            </a:extLst>
          </p:cNvPr>
          <p:cNvCxnSpPr>
            <a:stCxn id="8" idx="3"/>
            <a:endCxn id="18" idx="1"/>
          </p:cNvCxnSpPr>
          <p:nvPr/>
        </p:nvCxnSpPr>
        <p:spPr>
          <a:xfrm flipV="1">
            <a:off x="3402531" y="4235069"/>
            <a:ext cx="498372" cy="376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55CE6746-B02E-29AC-03A6-541DB6309612}"/>
              </a:ext>
            </a:extLst>
          </p:cNvPr>
          <p:cNvCxnSpPr>
            <a:stCxn id="8" idx="3"/>
            <a:endCxn id="17" idx="1"/>
          </p:cNvCxnSpPr>
          <p:nvPr/>
        </p:nvCxnSpPr>
        <p:spPr>
          <a:xfrm>
            <a:off x="3402531" y="4611619"/>
            <a:ext cx="498370" cy="595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8E50BDE-2093-2489-7577-0C8615AF3E23}"/>
              </a:ext>
            </a:extLst>
          </p:cNvPr>
          <p:cNvCxnSpPr>
            <a:stCxn id="8" idx="3"/>
            <a:endCxn id="16" idx="1"/>
          </p:cNvCxnSpPr>
          <p:nvPr/>
        </p:nvCxnSpPr>
        <p:spPr>
          <a:xfrm flipV="1">
            <a:off x="3402532" y="4604401"/>
            <a:ext cx="498371"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9C75B32-2920-92B6-149C-F67787E77AED}"/>
              </a:ext>
            </a:extLst>
          </p:cNvPr>
          <p:cNvSpPr txBox="1"/>
          <p:nvPr/>
        </p:nvSpPr>
        <p:spPr>
          <a:xfrm>
            <a:off x="3216664" y="3350270"/>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B21F8807-1DF7-6782-B6A1-52D4AB6E323A}"/>
                  </a:ext>
                </a:extLst>
              </p:cNvPr>
              <p:cNvSpPr/>
              <p:nvPr/>
            </p:nvSpPr>
            <p:spPr>
              <a:xfrm>
                <a:off x="3900905" y="3673235"/>
                <a:ext cx="6399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15" name="正方形/長方形 14">
                <a:extLst>
                  <a:ext uri="{FF2B5EF4-FFF2-40B4-BE49-F238E27FC236}">
                    <a16:creationId xmlns:a16="http://schemas.microsoft.com/office/drawing/2014/main" id="{B21F8807-1DF7-6782-B6A1-52D4AB6E323A}"/>
                  </a:ext>
                </a:extLst>
              </p:cNvPr>
              <p:cNvSpPr>
                <a:spLocks noRot="1" noChangeAspect="1" noMove="1" noResize="1" noEditPoints="1" noAdjustHandles="1" noChangeArrowheads="1" noChangeShapeType="1" noTextEdit="1"/>
              </p:cNvSpPr>
              <p:nvPr/>
            </p:nvSpPr>
            <p:spPr>
              <a:xfrm>
                <a:off x="3900905" y="3673235"/>
                <a:ext cx="639919" cy="369332"/>
              </a:xfrm>
              <a:prstGeom prst="rect">
                <a:avLst/>
              </a:prstGeom>
              <a:blipFill>
                <a:blip r:embed="rId6"/>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A0C6871D-3301-5D93-CABA-D341550769DD}"/>
                  </a:ext>
                </a:extLst>
              </p:cNvPr>
              <p:cNvSpPr/>
              <p:nvPr/>
            </p:nvSpPr>
            <p:spPr>
              <a:xfrm>
                <a:off x="3900903" y="4419734"/>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16" name="正方形/長方形 15">
                <a:extLst>
                  <a:ext uri="{FF2B5EF4-FFF2-40B4-BE49-F238E27FC236}">
                    <a16:creationId xmlns:a16="http://schemas.microsoft.com/office/drawing/2014/main" id="{A0C6871D-3301-5D93-CABA-D341550769DD}"/>
                  </a:ext>
                </a:extLst>
              </p:cNvPr>
              <p:cNvSpPr>
                <a:spLocks noRot="1" noChangeAspect="1" noMove="1" noResize="1" noEditPoints="1" noAdjustHandles="1" noChangeArrowheads="1" noChangeShapeType="1" noTextEdit="1"/>
              </p:cNvSpPr>
              <p:nvPr/>
            </p:nvSpPr>
            <p:spPr>
              <a:xfrm>
                <a:off x="3900903" y="4419734"/>
                <a:ext cx="645241" cy="369332"/>
              </a:xfrm>
              <a:prstGeom prst="rect">
                <a:avLst/>
              </a:prstGeom>
              <a:blipFill>
                <a:blip r:embed="rId7"/>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E3EF4A38-0F1A-1E8E-10B0-E3217994ADC7}"/>
                  </a:ext>
                </a:extLst>
              </p:cNvPr>
              <p:cNvSpPr/>
              <p:nvPr/>
            </p:nvSpPr>
            <p:spPr>
              <a:xfrm>
                <a:off x="3900901" y="5022929"/>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17" name="正方形/長方形 16">
                <a:extLst>
                  <a:ext uri="{FF2B5EF4-FFF2-40B4-BE49-F238E27FC236}">
                    <a16:creationId xmlns:a16="http://schemas.microsoft.com/office/drawing/2014/main" id="{E3EF4A38-0F1A-1E8E-10B0-E3217994ADC7}"/>
                  </a:ext>
                </a:extLst>
              </p:cNvPr>
              <p:cNvSpPr>
                <a:spLocks noRot="1" noChangeAspect="1" noMove="1" noResize="1" noEditPoints="1" noAdjustHandles="1" noChangeArrowheads="1" noChangeShapeType="1" noTextEdit="1"/>
              </p:cNvSpPr>
              <p:nvPr/>
            </p:nvSpPr>
            <p:spPr>
              <a:xfrm>
                <a:off x="3900901" y="5022929"/>
                <a:ext cx="643318"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DDA44F37-60EA-CF6E-89AE-6B375397CF54}"/>
                  </a:ext>
                </a:extLst>
              </p:cNvPr>
              <p:cNvSpPr/>
              <p:nvPr/>
            </p:nvSpPr>
            <p:spPr>
              <a:xfrm>
                <a:off x="3900904" y="4050402"/>
                <a:ext cx="645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18" name="正方形/長方形 17">
                <a:extLst>
                  <a:ext uri="{FF2B5EF4-FFF2-40B4-BE49-F238E27FC236}">
                    <a16:creationId xmlns:a16="http://schemas.microsoft.com/office/drawing/2014/main" id="{DDA44F37-60EA-CF6E-89AE-6B375397CF54}"/>
                  </a:ext>
                </a:extLst>
              </p:cNvPr>
              <p:cNvSpPr>
                <a:spLocks noRot="1" noChangeAspect="1" noMove="1" noResize="1" noEditPoints="1" noAdjustHandles="1" noChangeArrowheads="1" noChangeShapeType="1" noTextEdit="1"/>
              </p:cNvSpPr>
              <p:nvPr/>
            </p:nvSpPr>
            <p:spPr>
              <a:xfrm>
                <a:off x="3900904" y="4050402"/>
                <a:ext cx="645241" cy="369332"/>
              </a:xfrm>
              <a:prstGeom prst="rect">
                <a:avLst/>
              </a:prstGeom>
              <a:blipFill>
                <a:blip r:embed="rId9"/>
                <a:stretch>
                  <a:fillRect b="-1639"/>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EA5FA75A-2502-4352-3E3C-73A9ACE214B7}"/>
              </a:ext>
            </a:extLst>
          </p:cNvPr>
          <p:cNvSpPr txBox="1"/>
          <p:nvPr/>
        </p:nvSpPr>
        <p:spPr>
          <a:xfrm>
            <a:off x="4041451" y="4770564"/>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20" name="直線矢印コネクタ 19">
            <a:extLst>
              <a:ext uri="{FF2B5EF4-FFF2-40B4-BE49-F238E27FC236}">
                <a16:creationId xmlns:a16="http://schemas.microsoft.com/office/drawing/2014/main" id="{A53CA334-3DA9-85E6-8E1F-DE7403CCD40E}"/>
              </a:ext>
            </a:extLst>
          </p:cNvPr>
          <p:cNvCxnSpPr>
            <a:stCxn id="15" idx="3"/>
            <a:endCxn id="21" idx="1"/>
          </p:cNvCxnSpPr>
          <p:nvPr/>
        </p:nvCxnSpPr>
        <p:spPr>
          <a:xfrm>
            <a:off x="4540823" y="3857901"/>
            <a:ext cx="498652" cy="4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5D5534A7-2D53-E0DF-614B-ED001EA71C3D}"/>
                  </a:ext>
                </a:extLst>
              </p:cNvPr>
              <p:cNvSpPr/>
              <p:nvPr/>
            </p:nvSpPr>
            <p:spPr>
              <a:xfrm>
                <a:off x="5039476" y="3677733"/>
                <a:ext cx="964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21" name="正方形/長方形 20">
                <a:extLst>
                  <a:ext uri="{FF2B5EF4-FFF2-40B4-BE49-F238E27FC236}">
                    <a16:creationId xmlns:a16="http://schemas.microsoft.com/office/drawing/2014/main" id="{5D5534A7-2D53-E0DF-614B-ED001EA71C3D}"/>
                  </a:ext>
                </a:extLst>
              </p:cNvPr>
              <p:cNvSpPr>
                <a:spLocks noRot="1" noChangeAspect="1" noMove="1" noResize="1" noEditPoints="1" noAdjustHandles="1" noChangeArrowheads="1" noChangeShapeType="1" noTextEdit="1"/>
              </p:cNvSpPr>
              <p:nvPr/>
            </p:nvSpPr>
            <p:spPr>
              <a:xfrm>
                <a:off x="5039476" y="3677733"/>
                <a:ext cx="964495" cy="369332"/>
              </a:xfrm>
              <a:prstGeom prst="rect">
                <a:avLst/>
              </a:prstGeom>
              <a:blipFill>
                <a:blip r:embed="rId10"/>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3848D461-22E8-BBEB-97A2-8F891114B710}"/>
                  </a:ext>
                </a:extLst>
              </p:cNvPr>
              <p:cNvSpPr/>
              <p:nvPr/>
            </p:nvSpPr>
            <p:spPr>
              <a:xfrm>
                <a:off x="5039475" y="4051971"/>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22" name="正方形/長方形 21">
                <a:extLst>
                  <a:ext uri="{FF2B5EF4-FFF2-40B4-BE49-F238E27FC236}">
                    <a16:creationId xmlns:a16="http://schemas.microsoft.com/office/drawing/2014/main" id="{3848D461-22E8-BBEB-97A2-8F891114B710}"/>
                  </a:ext>
                </a:extLst>
              </p:cNvPr>
              <p:cNvSpPr>
                <a:spLocks noRot="1" noChangeAspect="1" noMove="1" noResize="1" noEditPoints="1" noAdjustHandles="1" noChangeArrowheads="1" noChangeShapeType="1" noTextEdit="1"/>
              </p:cNvSpPr>
              <p:nvPr/>
            </p:nvSpPr>
            <p:spPr>
              <a:xfrm>
                <a:off x="5039475" y="4051971"/>
                <a:ext cx="969816" cy="369332"/>
              </a:xfrm>
              <a:prstGeom prst="rect">
                <a:avLst/>
              </a:prstGeom>
              <a:blipFill>
                <a:blip r:embed="rId11"/>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53478FE1-B37B-8A77-115A-00B5003F1491}"/>
                  </a:ext>
                </a:extLst>
              </p:cNvPr>
              <p:cNvSpPr/>
              <p:nvPr/>
            </p:nvSpPr>
            <p:spPr>
              <a:xfrm>
                <a:off x="5039475" y="4416886"/>
                <a:ext cx="969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23" name="正方形/長方形 22">
                <a:extLst>
                  <a:ext uri="{FF2B5EF4-FFF2-40B4-BE49-F238E27FC236}">
                    <a16:creationId xmlns:a16="http://schemas.microsoft.com/office/drawing/2014/main" id="{53478FE1-B37B-8A77-115A-00B5003F1491}"/>
                  </a:ext>
                </a:extLst>
              </p:cNvPr>
              <p:cNvSpPr>
                <a:spLocks noRot="1" noChangeAspect="1" noMove="1" noResize="1" noEditPoints="1" noAdjustHandles="1" noChangeArrowheads="1" noChangeShapeType="1" noTextEdit="1"/>
              </p:cNvSpPr>
              <p:nvPr/>
            </p:nvSpPr>
            <p:spPr>
              <a:xfrm>
                <a:off x="5039475" y="4416886"/>
                <a:ext cx="969816" cy="369332"/>
              </a:xfrm>
              <a:prstGeom prst="rect">
                <a:avLst/>
              </a:prstGeom>
              <a:blipFill>
                <a:blip r:embed="rId12"/>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CCD25199-6E6A-35BE-5E3F-51C338EBE7B9}"/>
                  </a:ext>
                </a:extLst>
              </p:cNvPr>
              <p:cNvSpPr/>
              <p:nvPr/>
            </p:nvSpPr>
            <p:spPr>
              <a:xfrm>
                <a:off x="5039476" y="5022929"/>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𝑥</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24" name="正方形/長方形 23">
                <a:extLst>
                  <a:ext uri="{FF2B5EF4-FFF2-40B4-BE49-F238E27FC236}">
                    <a16:creationId xmlns:a16="http://schemas.microsoft.com/office/drawing/2014/main" id="{CCD25199-6E6A-35BE-5E3F-51C338EBE7B9}"/>
                  </a:ext>
                </a:extLst>
              </p:cNvPr>
              <p:cNvSpPr>
                <a:spLocks noRot="1" noChangeAspect="1" noMove="1" noResize="1" noEditPoints="1" noAdjustHandles="1" noChangeArrowheads="1" noChangeShapeType="1" noTextEdit="1"/>
              </p:cNvSpPr>
              <p:nvPr/>
            </p:nvSpPr>
            <p:spPr>
              <a:xfrm>
                <a:off x="5039476" y="5022929"/>
                <a:ext cx="967893" cy="369332"/>
              </a:xfrm>
              <a:prstGeom prst="rect">
                <a:avLst/>
              </a:prstGeom>
              <a:blipFill>
                <a:blip r:embed="rId13"/>
                <a:stretch>
                  <a:fillRect b="-14754"/>
                </a:stretch>
              </a:blipFill>
            </p:spPr>
            <p:txBody>
              <a:bodyPr/>
              <a:lstStyle/>
              <a:p>
                <a:r>
                  <a:rPr lang="ja-JP" altLang="en-US">
                    <a:noFill/>
                  </a:rPr>
                  <a:t> </a:t>
                </a:r>
              </a:p>
            </p:txBody>
          </p:sp>
        </mc:Fallback>
      </mc:AlternateContent>
      <p:cxnSp>
        <p:nvCxnSpPr>
          <p:cNvPr id="25" name="直線矢印コネクタ 24">
            <a:extLst>
              <a:ext uri="{FF2B5EF4-FFF2-40B4-BE49-F238E27FC236}">
                <a16:creationId xmlns:a16="http://schemas.microsoft.com/office/drawing/2014/main" id="{1CF183D0-706C-04AA-3415-A85C2B5E0081}"/>
              </a:ext>
            </a:extLst>
          </p:cNvPr>
          <p:cNvCxnSpPr>
            <a:stCxn id="18" idx="3"/>
            <a:endCxn id="22" idx="1"/>
          </p:cNvCxnSpPr>
          <p:nvPr/>
        </p:nvCxnSpPr>
        <p:spPr>
          <a:xfrm>
            <a:off x="4546145" y="4235069"/>
            <a:ext cx="493331" cy="1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380EFCC-D90C-9817-679F-8DB99070778E}"/>
              </a:ext>
            </a:extLst>
          </p:cNvPr>
          <p:cNvCxnSpPr>
            <a:stCxn id="16" idx="3"/>
            <a:endCxn id="23" idx="1"/>
          </p:cNvCxnSpPr>
          <p:nvPr/>
        </p:nvCxnSpPr>
        <p:spPr>
          <a:xfrm flipV="1">
            <a:off x="4546143" y="4601552"/>
            <a:ext cx="493332" cy="2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70F877B-62B7-FDB6-0313-74802F6EBE3D}"/>
              </a:ext>
            </a:extLst>
          </p:cNvPr>
          <p:cNvCxnSpPr>
            <a:stCxn id="17" idx="3"/>
            <a:endCxn id="24" idx="1"/>
          </p:cNvCxnSpPr>
          <p:nvPr/>
        </p:nvCxnSpPr>
        <p:spPr>
          <a:xfrm>
            <a:off x="4544219" y="5207595"/>
            <a:ext cx="4952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E76D65D-BF64-64A6-C1CE-1AA0F6184B87}"/>
              </a:ext>
            </a:extLst>
          </p:cNvPr>
          <p:cNvSpPr txBox="1"/>
          <p:nvPr/>
        </p:nvSpPr>
        <p:spPr>
          <a:xfrm>
            <a:off x="4384948" y="3350270"/>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747021C1-33C3-8EFF-01FE-F5BFBC3C9AB7}"/>
                  </a:ext>
                </a:extLst>
              </p:cNvPr>
              <p:cNvSpPr txBox="1"/>
              <p:nvPr/>
            </p:nvSpPr>
            <p:spPr>
              <a:xfrm>
                <a:off x="8919959" y="4432833"/>
                <a:ext cx="1327426" cy="369332"/>
              </a:xfrm>
              <a:prstGeom prst="rect">
                <a:avLst/>
              </a:prstGeom>
              <a:noFill/>
            </p:spPr>
            <p:txBody>
              <a:bodyPr wrap="square" rtlCol="0">
                <a:spAutoFit/>
              </a:bodyPr>
              <a:lstStyle/>
              <a:p>
                <a:r>
                  <a:rPr lang="ja-JP" altLang="en-US" dirty="0"/>
                  <a:t>ベクトル </a:t>
                </a:r>
                <a14:m>
                  <m:oMath xmlns:m="http://schemas.openxmlformats.org/officeDocument/2006/math">
                    <m:r>
                      <a:rPr lang="en-US" altLang="ja-JP" i="1">
                        <a:latin typeface="Cambria Math" panose="02040503050406030204" pitchFamily="18" charset="0"/>
                      </a:rPr>
                      <m:t>𝑦</m:t>
                    </m:r>
                  </m:oMath>
                </a14:m>
                <a:endParaRPr lang="en-US" altLang="ja-JP" dirty="0"/>
              </a:p>
            </p:txBody>
          </p:sp>
        </mc:Choice>
        <mc:Fallback xmlns="">
          <p:sp>
            <p:nvSpPr>
              <p:cNvPr id="29" name="テキスト ボックス 28">
                <a:extLst>
                  <a:ext uri="{FF2B5EF4-FFF2-40B4-BE49-F238E27FC236}">
                    <a16:creationId xmlns:a16="http://schemas.microsoft.com/office/drawing/2014/main" id="{747021C1-33C3-8EFF-01FE-F5BFBC3C9AB7}"/>
                  </a:ext>
                </a:extLst>
              </p:cNvPr>
              <p:cNvSpPr txBox="1">
                <a:spLocks noRot="1" noChangeAspect="1" noMove="1" noResize="1" noEditPoints="1" noAdjustHandles="1" noChangeArrowheads="1" noChangeShapeType="1" noTextEdit="1"/>
              </p:cNvSpPr>
              <p:nvPr/>
            </p:nvSpPr>
            <p:spPr>
              <a:xfrm>
                <a:off x="8919959" y="4432833"/>
                <a:ext cx="1327426" cy="369332"/>
              </a:xfrm>
              <a:prstGeom prst="rect">
                <a:avLst/>
              </a:prstGeom>
              <a:blipFill>
                <a:blip r:embed="rId14"/>
                <a:stretch>
                  <a:fillRect l="-3670" t="-11475" b="-21311"/>
                </a:stretch>
              </a:blipFill>
            </p:spPr>
            <p:txBody>
              <a:bodyPr/>
              <a:lstStyle/>
              <a:p>
                <a:r>
                  <a:rPr lang="ja-JP" altLang="en-US">
                    <a:noFill/>
                  </a:rPr>
                  <a:t> </a:t>
                </a:r>
              </a:p>
            </p:txBody>
          </p:sp>
        </mc:Fallback>
      </mc:AlternateContent>
      <p:cxnSp>
        <p:nvCxnSpPr>
          <p:cNvPr id="30" name="直線矢印コネクタ 29">
            <a:extLst>
              <a:ext uri="{FF2B5EF4-FFF2-40B4-BE49-F238E27FC236}">
                <a16:creationId xmlns:a16="http://schemas.microsoft.com/office/drawing/2014/main" id="{B4A1DBD4-F403-4BF6-BA76-EC4E298569A7}"/>
              </a:ext>
            </a:extLst>
          </p:cNvPr>
          <p:cNvCxnSpPr>
            <a:stCxn id="29" idx="1"/>
            <a:endCxn id="35" idx="3"/>
          </p:cNvCxnSpPr>
          <p:nvPr/>
        </p:nvCxnSpPr>
        <p:spPr>
          <a:xfrm flipH="1" flipV="1">
            <a:off x="8367181" y="3864259"/>
            <a:ext cx="552778" cy="753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5A48D3B-FF3D-3E81-0C5C-41D86A4D6B7E}"/>
              </a:ext>
            </a:extLst>
          </p:cNvPr>
          <p:cNvCxnSpPr>
            <a:stCxn id="29" idx="1"/>
            <a:endCxn id="38" idx="3"/>
          </p:cNvCxnSpPr>
          <p:nvPr/>
        </p:nvCxnSpPr>
        <p:spPr>
          <a:xfrm flipH="1" flipV="1">
            <a:off x="8372501" y="4241427"/>
            <a:ext cx="547458" cy="376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A3BFBE6-E5CB-5598-ED30-EC046BCDC139}"/>
              </a:ext>
            </a:extLst>
          </p:cNvPr>
          <p:cNvCxnSpPr>
            <a:stCxn id="29" idx="1"/>
            <a:endCxn id="37" idx="3"/>
          </p:cNvCxnSpPr>
          <p:nvPr/>
        </p:nvCxnSpPr>
        <p:spPr>
          <a:xfrm flipH="1">
            <a:off x="8370577" y="4617499"/>
            <a:ext cx="549383" cy="596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A2402406-05A0-3D07-7BBA-75E2AD226CA6}"/>
              </a:ext>
            </a:extLst>
          </p:cNvPr>
          <p:cNvCxnSpPr>
            <a:stCxn id="29" idx="1"/>
            <a:endCxn id="36" idx="3"/>
          </p:cNvCxnSpPr>
          <p:nvPr/>
        </p:nvCxnSpPr>
        <p:spPr>
          <a:xfrm flipH="1" flipV="1">
            <a:off x="8372501" y="4610759"/>
            <a:ext cx="547459" cy="6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606DBD7-F80A-E89F-52E1-BCD382D0408F}"/>
              </a:ext>
            </a:extLst>
          </p:cNvPr>
          <p:cNvSpPr txBox="1"/>
          <p:nvPr/>
        </p:nvSpPr>
        <p:spPr>
          <a:xfrm>
            <a:off x="8179335" y="3342211"/>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α</a:t>
            </a:r>
            <a:endParaRPr lang="ja-JP" altLang="en-US" sz="1600" dirty="0">
              <a:latin typeface="+mn-ea"/>
            </a:endParaRPr>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0E98715F-D1D2-B58E-EF06-5BB339FBD868}"/>
                  </a:ext>
                </a:extLst>
              </p:cNvPr>
              <p:cNvSpPr/>
              <p:nvPr/>
            </p:nvSpPr>
            <p:spPr>
              <a:xfrm>
                <a:off x="7723863" y="3679593"/>
                <a:ext cx="6433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oMath>
                  </m:oMathPara>
                </a14:m>
                <a:endParaRPr lang="ja-JP" altLang="en-US" dirty="0"/>
              </a:p>
            </p:txBody>
          </p:sp>
        </mc:Choice>
        <mc:Fallback xmlns="">
          <p:sp>
            <p:nvSpPr>
              <p:cNvPr id="35" name="正方形/長方形 34">
                <a:extLst>
                  <a:ext uri="{FF2B5EF4-FFF2-40B4-BE49-F238E27FC236}">
                    <a16:creationId xmlns:a16="http://schemas.microsoft.com/office/drawing/2014/main" id="{0E98715F-D1D2-B58E-EF06-5BB339FBD868}"/>
                  </a:ext>
                </a:extLst>
              </p:cNvPr>
              <p:cNvSpPr>
                <a:spLocks noRot="1" noChangeAspect="1" noMove="1" noResize="1" noEditPoints="1" noAdjustHandles="1" noChangeArrowheads="1" noChangeShapeType="1" noTextEdit="1"/>
              </p:cNvSpPr>
              <p:nvPr/>
            </p:nvSpPr>
            <p:spPr>
              <a:xfrm>
                <a:off x="7723863" y="3679593"/>
                <a:ext cx="643318" cy="369332"/>
              </a:xfrm>
              <a:prstGeom prst="rect">
                <a:avLst/>
              </a:prstGeom>
              <a:blipFill>
                <a:blip r:embed="rId15"/>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5338EE71-F7F8-9387-ED29-1DA466B7528D}"/>
                  </a:ext>
                </a:extLst>
              </p:cNvPr>
              <p:cNvSpPr/>
              <p:nvPr/>
            </p:nvSpPr>
            <p:spPr>
              <a:xfrm>
                <a:off x="7723862" y="4426092"/>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oMath>
                  </m:oMathPara>
                </a14:m>
                <a:endParaRPr lang="ja-JP" altLang="en-US" dirty="0"/>
              </a:p>
            </p:txBody>
          </p:sp>
        </mc:Choice>
        <mc:Fallback xmlns="">
          <p:sp>
            <p:nvSpPr>
              <p:cNvPr id="36" name="正方形/長方形 35">
                <a:extLst>
                  <a:ext uri="{FF2B5EF4-FFF2-40B4-BE49-F238E27FC236}">
                    <a16:creationId xmlns:a16="http://schemas.microsoft.com/office/drawing/2014/main" id="{5338EE71-F7F8-9387-ED29-1DA466B7528D}"/>
                  </a:ext>
                </a:extLst>
              </p:cNvPr>
              <p:cNvSpPr>
                <a:spLocks noRot="1" noChangeAspect="1" noMove="1" noResize="1" noEditPoints="1" noAdjustHandles="1" noChangeArrowheads="1" noChangeShapeType="1" noTextEdit="1"/>
              </p:cNvSpPr>
              <p:nvPr/>
            </p:nvSpPr>
            <p:spPr>
              <a:xfrm>
                <a:off x="7723862" y="4426092"/>
                <a:ext cx="648639" cy="369332"/>
              </a:xfrm>
              <a:prstGeom prst="rect">
                <a:avLst/>
              </a:prstGeom>
              <a:blipFill>
                <a:blip r:embed="rId16"/>
                <a:stretch>
                  <a:fillRect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55D7D505-8C64-A546-9142-2C4659255F13}"/>
                  </a:ext>
                </a:extLst>
              </p:cNvPr>
              <p:cNvSpPr/>
              <p:nvPr/>
            </p:nvSpPr>
            <p:spPr>
              <a:xfrm>
                <a:off x="7723860" y="5029287"/>
                <a:ext cx="6467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oMath>
                  </m:oMathPara>
                </a14:m>
                <a:endParaRPr lang="ja-JP" altLang="en-US" dirty="0"/>
              </a:p>
            </p:txBody>
          </p:sp>
        </mc:Choice>
        <mc:Fallback xmlns="">
          <p:sp>
            <p:nvSpPr>
              <p:cNvPr id="37" name="正方形/長方形 36">
                <a:extLst>
                  <a:ext uri="{FF2B5EF4-FFF2-40B4-BE49-F238E27FC236}">
                    <a16:creationId xmlns:a16="http://schemas.microsoft.com/office/drawing/2014/main" id="{55D7D505-8C64-A546-9142-2C4659255F13}"/>
                  </a:ext>
                </a:extLst>
              </p:cNvPr>
              <p:cNvSpPr>
                <a:spLocks noRot="1" noChangeAspect="1" noMove="1" noResize="1" noEditPoints="1" noAdjustHandles="1" noChangeArrowheads="1" noChangeShapeType="1" noTextEdit="1"/>
              </p:cNvSpPr>
              <p:nvPr/>
            </p:nvSpPr>
            <p:spPr>
              <a:xfrm>
                <a:off x="7723860" y="5029287"/>
                <a:ext cx="646716" cy="369332"/>
              </a:xfrm>
              <a:prstGeom prst="rect">
                <a:avLst/>
              </a:prstGeom>
              <a:blipFill>
                <a:blip r:embed="rId17"/>
                <a:stretch>
                  <a:fillRect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AEDBE8DA-315E-0C68-749D-9CBDEA45A56B}"/>
                  </a:ext>
                </a:extLst>
              </p:cNvPr>
              <p:cNvSpPr/>
              <p:nvPr/>
            </p:nvSpPr>
            <p:spPr>
              <a:xfrm>
                <a:off x="7723863" y="4056760"/>
                <a:ext cx="648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oMath>
                  </m:oMathPara>
                </a14:m>
                <a:endParaRPr lang="ja-JP" altLang="en-US" dirty="0"/>
              </a:p>
            </p:txBody>
          </p:sp>
        </mc:Choice>
        <mc:Fallback xmlns="">
          <p:sp>
            <p:nvSpPr>
              <p:cNvPr id="38" name="正方形/長方形 37">
                <a:extLst>
                  <a:ext uri="{FF2B5EF4-FFF2-40B4-BE49-F238E27FC236}">
                    <a16:creationId xmlns:a16="http://schemas.microsoft.com/office/drawing/2014/main" id="{AEDBE8DA-315E-0C68-749D-9CBDEA45A56B}"/>
                  </a:ext>
                </a:extLst>
              </p:cNvPr>
              <p:cNvSpPr>
                <a:spLocks noRot="1" noChangeAspect="1" noMove="1" noResize="1" noEditPoints="1" noAdjustHandles="1" noChangeArrowheads="1" noChangeShapeType="1" noTextEdit="1"/>
              </p:cNvSpPr>
              <p:nvPr/>
            </p:nvSpPr>
            <p:spPr>
              <a:xfrm>
                <a:off x="7723863" y="4056760"/>
                <a:ext cx="648639" cy="369332"/>
              </a:xfrm>
              <a:prstGeom prst="rect">
                <a:avLst/>
              </a:prstGeom>
              <a:blipFill>
                <a:blip r:embed="rId18"/>
                <a:stretch>
                  <a:fillRect b="-9836"/>
                </a:stretch>
              </a:blipFill>
            </p:spPr>
            <p:txBody>
              <a:bodyPr/>
              <a:lstStyle/>
              <a:p>
                <a:r>
                  <a:rPr lang="ja-JP" altLang="en-US">
                    <a:noFill/>
                  </a:rPr>
                  <a:t> </a:t>
                </a:r>
              </a:p>
            </p:txBody>
          </p:sp>
        </mc:Fallback>
      </mc:AlternateContent>
      <p:sp>
        <p:nvSpPr>
          <p:cNvPr id="39" name="テキスト ボックス 38">
            <a:extLst>
              <a:ext uri="{FF2B5EF4-FFF2-40B4-BE49-F238E27FC236}">
                <a16:creationId xmlns:a16="http://schemas.microsoft.com/office/drawing/2014/main" id="{B09B807E-3D83-0891-BE2A-E86782814B08}"/>
              </a:ext>
            </a:extLst>
          </p:cNvPr>
          <p:cNvSpPr txBox="1"/>
          <p:nvPr/>
        </p:nvSpPr>
        <p:spPr>
          <a:xfrm>
            <a:off x="7864410" y="4776922"/>
            <a:ext cx="461665" cy="323165"/>
          </a:xfrm>
          <a:prstGeom prst="rect">
            <a:avLst/>
          </a:prstGeom>
          <a:noFill/>
        </p:spPr>
        <p:txBody>
          <a:bodyPr vert="eaVert" wrap="none" rtlCol="0">
            <a:spAutoFit/>
          </a:bodyPr>
          <a:lstStyle/>
          <a:p>
            <a:r>
              <a:rPr lang="en-US" altLang="ja-JP" dirty="0"/>
              <a:t>…</a:t>
            </a:r>
            <a:endParaRPr lang="ja-JP" altLang="en-US" dirty="0"/>
          </a:p>
        </p:txBody>
      </p:sp>
      <p:cxnSp>
        <p:nvCxnSpPr>
          <p:cNvPr id="40" name="直線矢印コネクタ 39">
            <a:extLst>
              <a:ext uri="{FF2B5EF4-FFF2-40B4-BE49-F238E27FC236}">
                <a16:creationId xmlns:a16="http://schemas.microsoft.com/office/drawing/2014/main" id="{0E89ACDD-4262-44A2-176A-598288B84259}"/>
              </a:ext>
            </a:extLst>
          </p:cNvPr>
          <p:cNvCxnSpPr>
            <a:stCxn id="35" idx="1"/>
            <a:endCxn id="41" idx="3"/>
          </p:cNvCxnSpPr>
          <p:nvPr/>
        </p:nvCxnSpPr>
        <p:spPr>
          <a:xfrm flipH="1">
            <a:off x="7170469" y="3864260"/>
            <a:ext cx="553395" cy="6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F32E8A80-75DC-C7EA-C3F2-C677D572BFB9}"/>
                  </a:ext>
                </a:extLst>
              </p:cNvPr>
              <p:cNvSpPr/>
              <p:nvPr/>
            </p:nvSpPr>
            <p:spPr>
              <a:xfrm>
                <a:off x="6202576" y="3686568"/>
                <a:ext cx="967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1</m:t>
                          </m:r>
                        </m:sub>
                      </m:sSub>
                      <m:r>
                        <a:rPr lang="en-US" altLang="ja-JP" i="1">
                          <a:latin typeface="Cambria Math" panose="02040503050406030204" pitchFamily="18" charset="0"/>
                        </a:rPr>
                        <m:t>)</m:t>
                      </m:r>
                    </m:oMath>
                  </m:oMathPara>
                </a14:m>
                <a:endParaRPr lang="ja-JP" altLang="en-US" dirty="0"/>
              </a:p>
            </p:txBody>
          </p:sp>
        </mc:Choice>
        <mc:Fallback xmlns="">
          <p:sp>
            <p:nvSpPr>
              <p:cNvPr id="41" name="正方形/長方形 40">
                <a:extLst>
                  <a:ext uri="{FF2B5EF4-FFF2-40B4-BE49-F238E27FC236}">
                    <a16:creationId xmlns:a16="http://schemas.microsoft.com/office/drawing/2014/main" id="{F32E8A80-75DC-C7EA-C3F2-C677D572BFB9}"/>
                  </a:ext>
                </a:extLst>
              </p:cNvPr>
              <p:cNvSpPr>
                <a:spLocks noRot="1" noChangeAspect="1" noMove="1" noResize="1" noEditPoints="1" noAdjustHandles="1" noChangeArrowheads="1" noChangeShapeType="1" noTextEdit="1"/>
              </p:cNvSpPr>
              <p:nvPr/>
            </p:nvSpPr>
            <p:spPr>
              <a:xfrm>
                <a:off x="6202576" y="3686568"/>
                <a:ext cx="967893" cy="369332"/>
              </a:xfrm>
              <a:prstGeom prst="rect">
                <a:avLst/>
              </a:prstGeom>
              <a:blipFill>
                <a:blip r:embed="rId19"/>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0B5390CF-674E-1FC7-84DC-2658B3241908}"/>
                  </a:ext>
                </a:extLst>
              </p:cNvPr>
              <p:cNvSpPr/>
              <p:nvPr/>
            </p:nvSpPr>
            <p:spPr>
              <a:xfrm>
                <a:off x="6202576" y="4060806"/>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2</m:t>
                          </m:r>
                        </m:sub>
                      </m:sSub>
                      <m:r>
                        <a:rPr lang="en-US" altLang="ja-JP" i="1">
                          <a:latin typeface="Cambria Math" panose="02040503050406030204" pitchFamily="18" charset="0"/>
                        </a:rPr>
                        <m:t>)</m:t>
                      </m:r>
                    </m:oMath>
                  </m:oMathPara>
                </a14:m>
                <a:endParaRPr lang="ja-JP" altLang="en-US" dirty="0"/>
              </a:p>
            </p:txBody>
          </p:sp>
        </mc:Choice>
        <mc:Fallback xmlns="">
          <p:sp>
            <p:nvSpPr>
              <p:cNvPr id="42" name="正方形/長方形 41">
                <a:extLst>
                  <a:ext uri="{FF2B5EF4-FFF2-40B4-BE49-F238E27FC236}">
                    <a16:creationId xmlns:a16="http://schemas.microsoft.com/office/drawing/2014/main" id="{0B5390CF-674E-1FC7-84DC-2658B3241908}"/>
                  </a:ext>
                </a:extLst>
              </p:cNvPr>
              <p:cNvSpPr>
                <a:spLocks noRot="1" noChangeAspect="1" noMove="1" noResize="1" noEditPoints="1" noAdjustHandles="1" noChangeArrowheads="1" noChangeShapeType="1" noTextEdit="1"/>
              </p:cNvSpPr>
              <p:nvPr/>
            </p:nvSpPr>
            <p:spPr>
              <a:xfrm>
                <a:off x="6202576" y="4060806"/>
                <a:ext cx="973215" cy="369332"/>
              </a:xfrm>
              <a:prstGeom prst="rect">
                <a:avLst/>
              </a:prstGeom>
              <a:blipFill>
                <a:blip r:embed="rId20"/>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822C407E-7B5B-03A9-67D7-9429A00D1366}"/>
                  </a:ext>
                </a:extLst>
              </p:cNvPr>
              <p:cNvSpPr/>
              <p:nvPr/>
            </p:nvSpPr>
            <p:spPr>
              <a:xfrm>
                <a:off x="6202576" y="4425721"/>
                <a:ext cx="973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3</m:t>
                          </m:r>
                        </m:sub>
                      </m:sSub>
                      <m:r>
                        <a:rPr lang="en-US" altLang="ja-JP" i="1">
                          <a:latin typeface="Cambria Math" panose="02040503050406030204" pitchFamily="18" charset="0"/>
                        </a:rPr>
                        <m:t>)</m:t>
                      </m:r>
                    </m:oMath>
                  </m:oMathPara>
                </a14:m>
                <a:endParaRPr lang="ja-JP" altLang="en-US" dirty="0"/>
              </a:p>
            </p:txBody>
          </p:sp>
        </mc:Choice>
        <mc:Fallback xmlns="">
          <p:sp>
            <p:nvSpPr>
              <p:cNvPr id="43" name="正方形/長方形 42">
                <a:extLst>
                  <a:ext uri="{FF2B5EF4-FFF2-40B4-BE49-F238E27FC236}">
                    <a16:creationId xmlns:a16="http://schemas.microsoft.com/office/drawing/2014/main" id="{822C407E-7B5B-03A9-67D7-9429A00D1366}"/>
                  </a:ext>
                </a:extLst>
              </p:cNvPr>
              <p:cNvSpPr>
                <a:spLocks noRot="1" noChangeAspect="1" noMove="1" noResize="1" noEditPoints="1" noAdjustHandles="1" noChangeArrowheads="1" noChangeShapeType="1" noTextEdit="1"/>
              </p:cNvSpPr>
              <p:nvPr/>
            </p:nvSpPr>
            <p:spPr>
              <a:xfrm>
                <a:off x="6202576" y="4425721"/>
                <a:ext cx="973215" cy="369332"/>
              </a:xfrm>
              <a:prstGeom prst="rect">
                <a:avLst/>
              </a:prstGeom>
              <a:blipFill>
                <a:blip r:embed="rId21"/>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A0D12D5D-E110-19BC-9B7C-381AC20EFB31}"/>
                  </a:ext>
                </a:extLst>
              </p:cNvPr>
              <p:cNvSpPr/>
              <p:nvPr/>
            </p:nvSpPr>
            <p:spPr>
              <a:xfrm>
                <a:off x="6202575" y="5031764"/>
                <a:ext cx="971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h</m:t>
                      </m:r>
                      <m:r>
                        <a:rPr lang="en-US" altLang="ja-JP" i="1">
                          <a:latin typeface="Cambria Math" panose="02040503050406030204" pitchFamily="18" charset="0"/>
                        </a:rPr>
                        <m:t>(</m:t>
                      </m:r>
                      <m:r>
                        <a:rPr lang="en-US" altLang="ja-JP" i="1">
                          <a:latin typeface="Cambria Math" panose="02040503050406030204" pitchFamily="18" charset="0"/>
                        </a:rPr>
                        <m:t>𝑦</m:t>
                      </m:r>
                      <m:sSub>
                        <m:sSubPr>
                          <m:ctrlPr>
                            <a:rPr lang="en-US" altLang="ja-JP" i="1">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𝐿</m:t>
                          </m:r>
                        </m:sub>
                      </m:sSub>
                      <m:r>
                        <a:rPr lang="en-US" altLang="ja-JP" i="1">
                          <a:latin typeface="Cambria Math" panose="02040503050406030204" pitchFamily="18" charset="0"/>
                        </a:rPr>
                        <m:t>)</m:t>
                      </m:r>
                    </m:oMath>
                  </m:oMathPara>
                </a14:m>
                <a:endParaRPr lang="ja-JP" altLang="en-US" dirty="0"/>
              </a:p>
            </p:txBody>
          </p:sp>
        </mc:Choice>
        <mc:Fallback xmlns="">
          <p:sp>
            <p:nvSpPr>
              <p:cNvPr id="44" name="正方形/長方形 43">
                <a:extLst>
                  <a:ext uri="{FF2B5EF4-FFF2-40B4-BE49-F238E27FC236}">
                    <a16:creationId xmlns:a16="http://schemas.microsoft.com/office/drawing/2014/main" id="{A0D12D5D-E110-19BC-9B7C-381AC20EFB31}"/>
                  </a:ext>
                </a:extLst>
              </p:cNvPr>
              <p:cNvSpPr>
                <a:spLocks noRot="1" noChangeAspect="1" noMove="1" noResize="1" noEditPoints="1" noAdjustHandles="1" noChangeArrowheads="1" noChangeShapeType="1" noTextEdit="1"/>
              </p:cNvSpPr>
              <p:nvPr/>
            </p:nvSpPr>
            <p:spPr>
              <a:xfrm>
                <a:off x="6202575" y="5031764"/>
                <a:ext cx="971292" cy="369332"/>
              </a:xfrm>
              <a:prstGeom prst="rect">
                <a:avLst/>
              </a:prstGeom>
              <a:blipFill>
                <a:blip r:embed="rId22"/>
                <a:stretch>
                  <a:fillRect b="-16393"/>
                </a:stretch>
              </a:blipFill>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6CDF5FC5-AE9F-D7F9-5E5D-FD0801C37396}"/>
              </a:ext>
            </a:extLst>
          </p:cNvPr>
          <p:cNvCxnSpPr>
            <a:stCxn id="38" idx="1"/>
            <a:endCxn id="42" idx="3"/>
          </p:cNvCxnSpPr>
          <p:nvPr/>
        </p:nvCxnSpPr>
        <p:spPr>
          <a:xfrm flipH="1">
            <a:off x="7175790" y="4241426"/>
            <a:ext cx="548072" cy="4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336F12D-1D22-2F93-10B8-7C4904D672C2}"/>
              </a:ext>
            </a:extLst>
          </p:cNvPr>
          <p:cNvCxnSpPr>
            <a:stCxn id="36" idx="1"/>
            <a:endCxn id="43" idx="3"/>
          </p:cNvCxnSpPr>
          <p:nvPr/>
        </p:nvCxnSpPr>
        <p:spPr>
          <a:xfrm flipH="1" flipV="1">
            <a:off x="7175791" y="4610388"/>
            <a:ext cx="548071" cy="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46E848F5-2D62-8803-FE05-8AE0420DCA30}"/>
              </a:ext>
            </a:extLst>
          </p:cNvPr>
          <p:cNvCxnSpPr>
            <a:stCxn id="37" idx="1"/>
            <a:endCxn id="44" idx="3"/>
          </p:cNvCxnSpPr>
          <p:nvPr/>
        </p:nvCxnSpPr>
        <p:spPr>
          <a:xfrm flipH="1">
            <a:off x="7173868" y="5213954"/>
            <a:ext cx="549993" cy="2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76DAF40A-3892-C7E6-90B8-C86634AA6468}"/>
              </a:ext>
            </a:extLst>
          </p:cNvPr>
          <p:cNvSpPr txBox="1"/>
          <p:nvPr/>
        </p:nvSpPr>
        <p:spPr>
          <a:xfrm>
            <a:off x="6983351" y="3336514"/>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β</a:t>
            </a:r>
            <a:endParaRPr lang="ja-JP" altLang="en-US" sz="1600" dirty="0">
              <a:latin typeface="+mn-ea"/>
            </a:endParaRPr>
          </a:p>
        </p:txBody>
      </p:sp>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DEB27D0B-A8EB-05E7-DC55-8826DF165184}"/>
                  </a:ext>
                </a:extLst>
              </p:cNvPr>
              <p:cNvSpPr txBox="1"/>
              <p:nvPr/>
            </p:nvSpPr>
            <p:spPr>
              <a:xfrm>
                <a:off x="5854535" y="3618853"/>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49" name="テキスト ボックス 48">
                <a:extLst>
                  <a:ext uri="{FF2B5EF4-FFF2-40B4-BE49-F238E27FC236}">
                    <a16:creationId xmlns:a16="http://schemas.microsoft.com/office/drawing/2014/main" id="{DEB27D0B-A8EB-05E7-DC55-8826DF165184}"/>
                  </a:ext>
                </a:extLst>
              </p:cNvPr>
              <p:cNvSpPr txBox="1">
                <a:spLocks noRot="1" noChangeAspect="1" noMove="1" noResize="1" noEditPoints="1" noAdjustHandles="1" noChangeArrowheads="1" noChangeShapeType="1" noTextEdit="1"/>
              </p:cNvSpPr>
              <p:nvPr/>
            </p:nvSpPr>
            <p:spPr>
              <a:xfrm>
                <a:off x="5854535" y="3618853"/>
                <a:ext cx="516488" cy="461665"/>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E3F439A6-F637-B254-4586-2AFB42A04BE7}"/>
                  </a:ext>
                </a:extLst>
              </p:cNvPr>
              <p:cNvSpPr txBox="1"/>
              <p:nvPr/>
            </p:nvSpPr>
            <p:spPr>
              <a:xfrm>
                <a:off x="5862540" y="4008423"/>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208DC3"/>
                          </a:solidFill>
                          <a:latin typeface="Cambria Math" panose="02040503050406030204" pitchFamily="18" charset="0"/>
                          <a:ea typeface="Cambria Math" panose="02040503050406030204" pitchFamily="18" charset="0"/>
                        </a:rPr>
                        <m:t>≠</m:t>
                      </m:r>
                    </m:oMath>
                  </m:oMathPara>
                </a14:m>
                <a:endParaRPr lang="ja-JP" altLang="en-US" sz="2400" b="1" dirty="0">
                  <a:solidFill>
                    <a:srgbClr val="208DC3"/>
                  </a:solidFill>
                </a:endParaRPr>
              </a:p>
            </p:txBody>
          </p:sp>
        </mc:Choice>
        <mc:Fallback xmlns="">
          <p:sp>
            <p:nvSpPr>
              <p:cNvPr id="50" name="テキスト ボックス 49">
                <a:extLst>
                  <a:ext uri="{FF2B5EF4-FFF2-40B4-BE49-F238E27FC236}">
                    <a16:creationId xmlns:a16="http://schemas.microsoft.com/office/drawing/2014/main" id="{E3F439A6-F637-B254-4586-2AFB42A04BE7}"/>
                  </a:ext>
                </a:extLst>
              </p:cNvPr>
              <p:cNvSpPr txBox="1">
                <a:spLocks noRot="1" noChangeAspect="1" noMove="1" noResize="1" noEditPoints="1" noAdjustHandles="1" noChangeArrowheads="1" noChangeShapeType="1" noTextEdit="1"/>
              </p:cNvSpPr>
              <p:nvPr/>
            </p:nvSpPr>
            <p:spPr>
              <a:xfrm>
                <a:off x="5862540" y="4008423"/>
                <a:ext cx="516488" cy="461665"/>
              </a:xfrm>
              <a:prstGeom prst="rect">
                <a:avLst/>
              </a:prstGeom>
              <a:blipFill>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39507392-35F8-4BFC-EF3B-BB913E8C01B1}"/>
                  </a:ext>
                </a:extLst>
              </p:cNvPr>
              <p:cNvSpPr txBox="1"/>
              <p:nvPr/>
            </p:nvSpPr>
            <p:spPr>
              <a:xfrm>
                <a:off x="5866895" y="4368125"/>
                <a:ext cx="5164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b="1" i="1">
                          <a:solidFill>
                            <a:srgbClr val="208DC3"/>
                          </a:solidFill>
                          <a:latin typeface="Cambria Math" panose="02040503050406030204" pitchFamily="18" charset="0"/>
                        </a:rPr>
                        <m:t>≠</m:t>
                      </m:r>
                    </m:oMath>
                  </m:oMathPara>
                </a14:m>
                <a:endParaRPr lang="ja-JP" altLang="en-US" sz="2400" b="1" dirty="0">
                  <a:solidFill>
                    <a:srgbClr val="208DC3"/>
                  </a:solidFill>
                </a:endParaRPr>
              </a:p>
            </p:txBody>
          </p:sp>
        </mc:Choice>
        <mc:Fallback xmlns="">
          <p:sp>
            <p:nvSpPr>
              <p:cNvPr id="51" name="テキスト ボックス 50">
                <a:extLst>
                  <a:ext uri="{FF2B5EF4-FFF2-40B4-BE49-F238E27FC236}">
                    <a16:creationId xmlns:a16="http://schemas.microsoft.com/office/drawing/2014/main" id="{39507392-35F8-4BFC-EF3B-BB913E8C01B1}"/>
                  </a:ext>
                </a:extLst>
              </p:cNvPr>
              <p:cNvSpPr txBox="1">
                <a:spLocks noRot="1" noChangeAspect="1" noMove="1" noResize="1" noEditPoints="1" noAdjustHandles="1" noChangeArrowheads="1" noChangeShapeType="1" noTextEdit="1"/>
              </p:cNvSpPr>
              <p:nvPr/>
            </p:nvSpPr>
            <p:spPr>
              <a:xfrm>
                <a:off x="5866895" y="4368125"/>
                <a:ext cx="516488" cy="461665"/>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DBC0061D-E4F5-426F-6ECD-25FDE4BF9FBB}"/>
                  </a:ext>
                </a:extLst>
              </p:cNvPr>
              <p:cNvSpPr txBox="1"/>
              <p:nvPr/>
            </p:nvSpPr>
            <p:spPr>
              <a:xfrm>
                <a:off x="5872404" y="4985054"/>
                <a:ext cx="5164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i="1">
                          <a:solidFill>
                            <a:srgbClr val="D04255"/>
                          </a:solidFill>
                          <a:latin typeface="Cambria Math" panose="02040503050406030204" pitchFamily="18" charset="0"/>
                          <a:ea typeface="Cambria Math" panose="02040503050406030204" pitchFamily="18" charset="0"/>
                        </a:rPr>
                        <m:t>=</m:t>
                      </m:r>
                    </m:oMath>
                  </m:oMathPara>
                </a14:m>
                <a:endParaRPr lang="ja-JP" altLang="en-US" sz="2400" dirty="0">
                  <a:solidFill>
                    <a:srgbClr val="D04255"/>
                  </a:solidFill>
                </a:endParaRPr>
              </a:p>
            </p:txBody>
          </p:sp>
        </mc:Choice>
        <mc:Fallback xmlns="">
          <p:sp>
            <p:nvSpPr>
              <p:cNvPr id="52" name="テキスト ボックス 51">
                <a:extLst>
                  <a:ext uri="{FF2B5EF4-FFF2-40B4-BE49-F238E27FC236}">
                    <a16:creationId xmlns:a16="http://schemas.microsoft.com/office/drawing/2014/main" id="{DBC0061D-E4F5-426F-6ECD-25FDE4BF9FBB}"/>
                  </a:ext>
                </a:extLst>
              </p:cNvPr>
              <p:cNvSpPr txBox="1">
                <a:spLocks noRot="1" noChangeAspect="1" noMove="1" noResize="1" noEditPoints="1" noAdjustHandles="1" noChangeArrowheads="1" noChangeShapeType="1" noTextEdit="1"/>
              </p:cNvSpPr>
              <p:nvPr/>
            </p:nvSpPr>
            <p:spPr>
              <a:xfrm>
                <a:off x="5872404" y="4985054"/>
                <a:ext cx="516487" cy="461665"/>
              </a:xfrm>
              <a:prstGeom prst="rect">
                <a:avLst/>
              </a:prstGeom>
              <a:blipFill>
                <a:blip r:embed="rId26"/>
                <a:stretch>
                  <a:fillRect/>
                </a:stretch>
              </a:blipFill>
            </p:spPr>
            <p:txBody>
              <a:bodyPr/>
              <a:lstStyle/>
              <a:p>
                <a:r>
                  <a:rPr lang="ja-JP" altLang="en-US">
                    <a:noFill/>
                  </a:rPr>
                  <a:t> </a:t>
                </a:r>
              </a:p>
            </p:txBody>
          </p:sp>
        </mc:Fallback>
      </mc:AlternateContent>
      <p:sp>
        <p:nvSpPr>
          <p:cNvPr id="53" name="テキスト ボックス 52">
            <a:extLst>
              <a:ext uri="{FF2B5EF4-FFF2-40B4-BE49-F238E27FC236}">
                <a16:creationId xmlns:a16="http://schemas.microsoft.com/office/drawing/2014/main" id="{5994886D-A91B-5C46-8D6A-0598D79BD336}"/>
              </a:ext>
            </a:extLst>
          </p:cNvPr>
          <p:cNvSpPr txBox="1"/>
          <p:nvPr/>
        </p:nvSpPr>
        <p:spPr>
          <a:xfrm>
            <a:off x="5309807" y="4768652"/>
            <a:ext cx="461665" cy="323165"/>
          </a:xfrm>
          <a:prstGeom prst="rect">
            <a:avLst/>
          </a:prstGeom>
          <a:noFill/>
        </p:spPr>
        <p:txBody>
          <a:bodyPr vert="eaVert" wrap="none" rtlCol="0">
            <a:spAutoFit/>
          </a:bodyPr>
          <a:lstStyle/>
          <a:p>
            <a:r>
              <a:rPr lang="en-US" altLang="ja-JP" dirty="0"/>
              <a:t>…</a:t>
            </a:r>
            <a:endParaRPr lang="ja-JP" altLang="en-US" dirty="0"/>
          </a:p>
        </p:txBody>
      </p:sp>
      <p:sp>
        <p:nvSpPr>
          <p:cNvPr id="54" name="テキスト ボックス 53">
            <a:extLst>
              <a:ext uri="{FF2B5EF4-FFF2-40B4-BE49-F238E27FC236}">
                <a16:creationId xmlns:a16="http://schemas.microsoft.com/office/drawing/2014/main" id="{32ED30F7-B156-7C1D-FE05-EC32913C5C71}"/>
              </a:ext>
            </a:extLst>
          </p:cNvPr>
          <p:cNvSpPr txBox="1"/>
          <p:nvPr/>
        </p:nvSpPr>
        <p:spPr>
          <a:xfrm>
            <a:off x="6461909" y="4768652"/>
            <a:ext cx="461665" cy="323165"/>
          </a:xfrm>
          <a:prstGeom prst="rect">
            <a:avLst/>
          </a:prstGeom>
          <a:noFill/>
        </p:spPr>
        <p:txBody>
          <a:bodyPr vert="eaVert" wrap="none" rtlCol="0">
            <a:spAutoFit/>
          </a:bodyPr>
          <a:lstStyle/>
          <a:p>
            <a:r>
              <a:rPr lang="en-US" altLang="ja-JP" dirty="0"/>
              <a:t>…</a:t>
            </a:r>
            <a:endParaRPr lang="ja-JP" altLang="en-US" dirty="0"/>
          </a:p>
        </p:txBody>
      </p:sp>
      <p:sp>
        <p:nvSpPr>
          <p:cNvPr id="55" name="テキスト ボックス 54">
            <a:extLst>
              <a:ext uri="{FF2B5EF4-FFF2-40B4-BE49-F238E27FC236}">
                <a16:creationId xmlns:a16="http://schemas.microsoft.com/office/drawing/2014/main" id="{E8AB834B-F3E9-1784-2371-C5761F055D90}"/>
              </a:ext>
            </a:extLst>
          </p:cNvPr>
          <p:cNvSpPr txBox="1"/>
          <p:nvPr/>
        </p:nvSpPr>
        <p:spPr>
          <a:xfrm>
            <a:off x="5976412" y="4753897"/>
            <a:ext cx="461665" cy="323165"/>
          </a:xfrm>
          <a:prstGeom prst="rect">
            <a:avLst/>
          </a:prstGeom>
          <a:noFill/>
        </p:spPr>
        <p:txBody>
          <a:bodyPr vert="eaVert" wrap="none" rtlCol="0">
            <a:spAutoFit/>
          </a:bodyPr>
          <a:lstStyle/>
          <a:p>
            <a:r>
              <a:rPr lang="en-US" altLang="ja-JP" dirty="0"/>
              <a:t>…</a:t>
            </a:r>
            <a:endParaRPr lang="ja-JP" altLang="en-US" dirty="0"/>
          </a:p>
        </p:txBody>
      </p:sp>
      <p:sp>
        <p:nvSpPr>
          <p:cNvPr id="58" name="テキスト ボックス 57">
            <a:extLst>
              <a:ext uri="{FF2B5EF4-FFF2-40B4-BE49-F238E27FC236}">
                <a16:creationId xmlns:a16="http://schemas.microsoft.com/office/drawing/2014/main" id="{F5D2F1B4-B1AE-1C5B-99FC-BC5B5CB06D4C}"/>
              </a:ext>
            </a:extLst>
          </p:cNvPr>
          <p:cNvSpPr txBox="1"/>
          <p:nvPr/>
        </p:nvSpPr>
        <p:spPr>
          <a:xfrm>
            <a:off x="5672583" y="3342211"/>
            <a:ext cx="1045479" cy="338554"/>
          </a:xfrm>
          <a:prstGeom prst="rect">
            <a:avLst/>
          </a:prstGeom>
          <a:noFill/>
        </p:spPr>
        <p:txBody>
          <a:bodyPr wrap="none" rtlCol="0">
            <a:spAutoFit/>
          </a:bodyPr>
          <a:lstStyle/>
          <a:p>
            <a:r>
              <a:rPr lang="en-US" altLang="ja-JP" sz="1600" dirty="0">
                <a:latin typeface="+mn-ea"/>
              </a:rPr>
              <a:t>STEP</a:t>
            </a:r>
            <a:r>
              <a:rPr lang="ja-JP" altLang="en-US" sz="1600" dirty="0">
                <a:latin typeface="+mn-ea"/>
              </a:rPr>
              <a:t> </a:t>
            </a:r>
            <a:r>
              <a:rPr lang="en-US" altLang="ja-JP" sz="1600" dirty="0">
                <a:latin typeface="+mn-ea"/>
              </a:rPr>
              <a:t>γ</a:t>
            </a:r>
            <a:endParaRPr lang="ja-JP" altLang="en-US" sz="1600" dirty="0">
              <a:latin typeface="+mn-ea"/>
            </a:endParaRPr>
          </a:p>
        </p:txBody>
      </p:sp>
      <p:sp>
        <p:nvSpPr>
          <p:cNvPr id="3" name="右矢印 131">
            <a:extLst>
              <a:ext uri="{FF2B5EF4-FFF2-40B4-BE49-F238E27FC236}">
                <a16:creationId xmlns:a16="http://schemas.microsoft.com/office/drawing/2014/main" id="{E913E33B-9051-90D5-488B-E551442E07FB}"/>
              </a:ext>
            </a:extLst>
          </p:cNvPr>
          <p:cNvSpPr/>
          <p:nvPr/>
        </p:nvSpPr>
        <p:spPr>
          <a:xfrm rot="5400000">
            <a:off x="5974007" y="5232445"/>
            <a:ext cx="275918" cy="16043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latin typeface="+mn-ea"/>
            </a:endParaRPr>
          </a:p>
        </p:txBody>
      </p:sp>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518B6B03-22AA-0E2B-2A76-E8DDCDCE8B39}"/>
                  </a:ext>
                </a:extLst>
              </p:cNvPr>
              <p:cNvSpPr txBox="1"/>
              <p:nvPr/>
            </p:nvSpPr>
            <p:spPr>
              <a:xfrm>
                <a:off x="2714171" y="6168809"/>
                <a:ext cx="6832954" cy="584775"/>
              </a:xfrm>
              <a:prstGeom prst="rect">
                <a:avLst/>
              </a:prstGeom>
              <a:noFill/>
            </p:spPr>
            <p:txBody>
              <a:bodyPr wrap="square" rtlCol="0">
                <a:spAutoFit/>
              </a:bodyPr>
              <a:lstStyle/>
              <a:p>
                <a:r>
                  <a:rPr lang="ja-JP" altLang="en-US" sz="3200" kern="0" dirty="0"/>
                  <a:t>ベクトル </a:t>
                </a:r>
                <a14:m>
                  <m:oMath xmlns:m="http://schemas.openxmlformats.org/officeDocument/2006/math">
                    <m:r>
                      <a:rPr lang="en-US" altLang="ja-JP" sz="3200" i="1" kern="0">
                        <a:latin typeface="Cambria Math" panose="02040503050406030204" pitchFamily="18" charset="0"/>
                      </a:rPr>
                      <m:t>𝑥</m:t>
                    </m:r>
                    <m:r>
                      <a:rPr lang="en-US" altLang="ja-JP" sz="3200" i="1" kern="0">
                        <a:latin typeface="Cambria Math" panose="02040503050406030204" pitchFamily="18" charset="0"/>
                      </a:rPr>
                      <m:t>,</m:t>
                    </m:r>
                    <m:r>
                      <a:rPr lang="en-US" altLang="ja-JP" sz="3200" i="1" kern="0">
                        <a:latin typeface="Cambria Math" panose="02040503050406030204" pitchFamily="18" charset="0"/>
                      </a:rPr>
                      <m:t>𝑦</m:t>
                    </m:r>
                  </m:oMath>
                </a14:m>
                <a:r>
                  <a:rPr lang="en-US" altLang="ja-JP" sz="3200" kern="0" dirty="0"/>
                  <a:t> </a:t>
                </a:r>
                <a:r>
                  <a:rPr lang="ja-JP" altLang="en-US" sz="3200" kern="0" dirty="0"/>
                  <a:t>は</a:t>
                </a:r>
                <a:r>
                  <a:rPr lang="ja-JP" altLang="en-US" sz="3200" dirty="0">
                    <a:solidFill>
                      <a:srgbClr val="D04255"/>
                    </a:solidFill>
                  </a:rPr>
                  <a:t>同じ</a:t>
                </a:r>
                <a:r>
                  <a:rPr lang="ja-JP" altLang="en-US" sz="3200" dirty="0"/>
                  <a:t>クラスタに分類</a:t>
                </a:r>
              </a:p>
            </p:txBody>
          </p:sp>
        </mc:Choice>
        <mc:Fallback xmlns="">
          <p:sp>
            <p:nvSpPr>
              <p:cNvPr id="59" name="テキスト ボックス 58">
                <a:extLst>
                  <a:ext uri="{FF2B5EF4-FFF2-40B4-BE49-F238E27FC236}">
                    <a16:creationId xmlns:a16="http://schemas.microsoft.com/office/drawing/2014/main" id="{518B6B03-22AA-0E2B-2A76-E8DDCDCE8B39}"/>
                  </a:ext>
                </a:extLst>
              </p:cNvPr>
              <p:cNvSpPr txBox="1">
                <a:spLocks noRot="1" noChangeAspect="1" noMove="1" noResize="1" noEditPoints="1" noAdjustHandles="1" noChangeArrowheads="1" noChangeShapeType="1" noTextEdit="1"/>
              </p:cNvSpPr>
              <p:nvPr/>
            </p:nvSpPr>
            <p:spPr>
              <a:xfrm>
                <a:off x="2714171" y="6168809"/>
                <a:ext cx="6832954" cy="584775"/>
              </a:xfrm>
              <a:prstGeom prst="rect">
                <a:avLst/>
              </a:prstGeom>
              <a:blipFill>
                <a:blip r:embed="rId27"/>
                <a:stretch>
                  <a:fillRect l="-2230" t="-17708" b="-29167"/>
                </a:stretch>
              </a:blipFill>
            </p:spPr>
            <p:txBody>
              <a:bodyPr/>
              <a:lstStyle/>
              <a:p>
                <a:r>
                  <a:rPr lang="ja-JP" altLang="en-US">
                    <a:noFill/>
                  </a:rPr>
                  <a:t> </a:t>
                </a:r>
              </a:p>
            </p:txBody>
          </p:sp>
        </mc:Fallback>
      </mc:AlternateContent>
      <p:sp>
        <p:nvSpPr>
          <p:cNvPr id="60" name="テキスト ボックス 59">
            <a:extLst>
              <a:ext uri="{FF2B5EF4-FFF2-40B4-BE49-F238E27FC236}">
                <a16:creationId xmlns:a16="http://schemas.microsoft.com/office/drawing/2014/main" id="{DD740175-C6C8-7ED6-BC11-C2D51083B3D3}"/>
              </a:ext>
            </a:extLst>
          </p:cNvPr>
          <p:cNvSpPr txBox="1"/>
          <p:nvPr/>
        </p:nvSpPr>
        <p:spPr>
          <a:xfrm>
            <a:off x="2542903" y="5333950"/>
            <a:ext cx="7138126" cy="584775"/>
          </a:xfrm>
          <a:prstGeom prst="rect">
            <a:avLst/>
          </a:prstGeom>
          <a:noFill/>
        </p:spPr>
        <p:txBody>
          <a:bodyPr wrap="square" rtlCol="0">
            <a:spAutoFit/>
          </a:bodyPr>
          <a:lstStyle/>
          <a:p>
            <a:r>
              <a:rPr lang="ja-JP" altLang="en-US" sz="3200" dirty="0"/>
              <a:t>少なくとも</a:t>
            </a:r>
            <a:r>
              <a:rPr lang="en-US" altLang="ja-JP" sz="3200" dirty="0"/>
              <a:t>1</a:t>
            </a:r>
            <a:r>
              <a:rPr lang="ja-JP" altLang="en-US" sz="3200" dirty="0"/>
              <a:t>つのハッシュ値が衝突する</a:t>
            </a:r>
          </a:p>
        </p:txBody>
      </p:sp>
      <p:sp>
        <p:nvSpPr>
          <p:cNvPr id="208" name="スライド番号プレースホルダー 207">
            <a:extLst>
              <a:ext uri="{FF2B5EF4-FFF2-40B4-BE49-F238E27FC236}">
                <a16:creationId xmlns:a16="http://schemas.microsoft.com/office/drawing/2014/main" id="{4C925185-C331-2D7C-2393-24E84299B035}"/>
              </a:ext>
            </a:extLst>
          </p:cNvPr>
          <p:cNvSpPr>
            <a:spLocks noGrp="1"/>
          </p:cNvSpPr>
          <p:nvPr>
            <p:ph type="sldNum" sz="quarter" idx="12"/>
          </p:nvPr>
        </p:nvSpPr>
        <p:spPr/>
        <p:txBody>
          <a:bodyPr/>
          <a:lstStyle/>
          <a:p>
            <a:fld id="{DDF0A04B-3F96-455C-AC58-511E5C06C175}" type="slidenum">
              <a:rPr lang="ja-JP" altLang="en-US" smtClean="0"/>
              <a:pPr/>
              <a:t>15</a:t>
            </a:fld>
            <a:endParaRPr lang="ja-JP" altLang="en-US" dirty="0"/>
          </a:p>
        </p:txBody>
      </p:sp>
    </p:spTree>
    <p:extLst>
      <p:ext uri="{BB962C8B-B14F-4D97-AF65-F5344CB8AC3E}">
        <p14:creationId xmlns:p14="http://schemas.microsoft.com/office/powerpoint/2010/main" val="68672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365D4E-21F7-02A2-EEE9-6BE4539E5311}"/>
              </a:ext>
            </a:extLst>
          </p:cNvPr>
          <p:cNvSpPr>
            <a:spLocks noGrp="1"/>
          </p:cNvSpPr>
          <p:nvPr>
            <p:ph type="title"/>
          </p:nvPr>
        </p:nvSpPr>
        <p:spPr/>
        <p:txBody>
          <a:bodyPr>
            <a:normAutofit/>
          </a:bodyPr>
          <a:lstStyle/>
          <a:p>
            <a:r>
              <a:rPr kumimoji="1" lang="ja-JP" altLang="en-US" dirty="0"/>
              <a:t>類似探索の再現率</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49BC1CF-4491-D109-B040-9A6CE4F869AA}"/>
                  </a:ext>
                </a:extLst>
              </p:cNvPr>
              <p:cNvSpPr>
                <a:spLocks noGrp="1"/>
              </p:cNvSpPr>
              <p:nvPr>
                <p:ph idx="1"/>
              </p:nvPr>
            </p:nvSpPr>
            <p:spPr>
              <a:xfrm>
                <a:off x="165697" y="1092371"/>
                <a:ext cx="11882216" cy="4597229"/>
              </a:xfrm>
            </p:spPr>
            <p:txBody>
              <a:bodyPr>
                <a:normAutofit fontScale="92500" lnSpcReduction="10000"/>
              </a:bodyPr>
              <a:lstStyle/>
              <a:p>
                <a:r>
                  <a:rPr lang="ja-JP" altLang="en-US" dirty="0"/>
                  <a:t>本研究における</a:t>
                </a:r>
                <a:r>
                  <a:rPr kumimoji="1" lang="ja-JP" altLang="en-US" dirty="0"/>
                  <a:t>類似探索の再現率の定義 </a:t>
                </a:r>
                <a14:m>
                  <m:oMath xmlns:m="http://schemas.openxmlformats.org/officeDocument/2006/math">
                    <m:r>
                      <a:rPr lang="en-US" altLang="ja-JP">
                        <a:latin typeface="Cambria Math" panose="02040503050406030204" pitchFamily="18" charset="0"/>
                      </a:rPr>
                      <m:t>= </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m:rPr>
                            <m:sty m:val="p"/>
                          </m:rPr>
                          <a:rPr lang="en-US" altLang="ja-JP">
                            <a:latin typeface="Cambria Math" panose="02040503050406030204" pitchFamily="18" charset="0"/>
                            <a:ea typeface="Cambria Math" panose="02040503050406030204" pitchFamily="18" charset="0"/>
                          </a:rPr>
                          <m:t>LSH</m:t>
                        </m:r>
                      </m:sub>
                    </m:sSub>
                    <m:r>
                      <a:rPr lang="en-US" altLang="ja-JP" i="1">
                        <a:latin typeface="Cambria Math" panose="02040503050406030204" pitchFamily="18" charset="0"/>
                        <a:ea typeface="Cambria Math" panose="02040503050406030204" pitchFamily="18" charset="0"/>
                      </a:rPr>
                      <m:t> / </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m:rPr>
                            <m:sty m:val="p"/>
                          </m:rPr>
                          <a:rPr lang="en-US" altLang="ja-JP">
                            <a:latin typeface="Cambria Math" panose="02040503050406030204" pitchFamily="18" charset="0"/>
                            <a:ea typeface="Cambria Math" panose="02040503050406030204" pitchFamily="18" charset="0"/>
                          </a:rPr>
                          <m:t>all</m:t>
                        </m:r>
                      </m:sub>
                    </m:sSub>
                  </m:oMath>
                </a14:m>
                <a:endParaRPr kumimoji="1" lang="en-US" altLang="ja-JP" dirty="0"/>
              </a:p>
              <a:p>
                <a:pPr lvl="1">
                  <a:buFont typeface="Wingdings" panose="05000000000000000000" pitchFamily="2" charset="2"/>
                  <a:buChar char="l"/>
                </a:pP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m:rPr>
                            <m:sty m:val="p"/>
                          </m:rPr>
                          <a:rPr lang="en-US" altLang="ja-JP">
                            <a:latin typeface="Cambria Math" panose="02040503050406030204" pitchFamily="18" charset="0"/>
                            <a:ea typeface="Cambria Math" panose="02040503050406030204" pitchFamily="18" charset="0"/>
                          </a:rPr>
                          <m:t>LSH</m:t>
                        </m:r>
                      </m:sub>
                    </m:sSub>
                  </m:oMath>
                </a14:m>
                <a:r>
                  <a:rPr kumimoji="1" lang="ja-JP" altLang="en-US" dirty="0"/>
                  <a:t> ： </a:t>
                </a:r>
                <a:r>
                  <a:rPr kumimoji="1" lang="en-US" altLang="ja-JP" dirty="0"/>
                  <a:t>Cross-Polytope LSH </a:t>
                </a:r>
                <a:r>
                  <a:rPr lang="ja-JP" altLang="en-US" dirty="0"/>
                  <a:t>で求めたベクトル</a:t>
                </a:r>
                <a:r>
                  <a:rPr kumimoji="1" lang="ja-JP" altLang="en-US" dirty="0"/>
                  <a:t>対の数</a:t>
                </a:r>
                <a:endParaRPr kumimoji="1" lang="en-US" altLang="ja-JP" dirty="0"/>
              </a:p>
              <a:p>
                <a:pPr lvl="1">
                  <a:buFont typeface="Wingdings" panose="05000000000000000000" pitchFamily="2" charset="2"/>
                  <a:buChar char="l"/>
                </a:pP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m:rPr>
                            <m:sty m:val="p"/>
                          </m:rPr>
                          <a:rPr lang="en-US" altLang="ja-JP">
                            <a:latin typeface="Cambria Math" panose="02040503050406030204" pitchFamily="18" charset="0"/>
                            <a:ea typeface="Cambria Math" panose="02040503050406030204" pitchFamily="18" charset="0"/>
                          </a:rPr>
                          <m:t>all</m:t>
                        </m:r>
                      </m:sub>
                    </m:sSub>
                  </m:oMath>
                </a14:m>
                <a:r>
                  <a:rPr lang="ja-JP" altLang="en-US" dirty="0"/>
                  <a:t> ： 類似度が閾値以上であるベクトル対の総数</a:t>
                </a:r>
                <a:endParaRPr kumimoji="1" lang="ja-JP" altLang="en-US" dirty="0"/>
              </a:p>
              <a:p>
                <a:br>
                  <a:rPr kumimoji="1" lang="en-US" altLang="ja-JP" dirty="0"/>
                </a:br>
                <a:r>
                  <a:rPr kumimoji="1" lang="en-US" altLang="ja-JP" dirty="0"/>
                  <a:t>CCVolti </a:t>
                </a:r>
                <a:r>
                  <a:rPr kumimoji="1" lang="ja-JP" altLang="en-US" dirty="0"/>
                  <a:t>のデフォルトパラメータ値では，</a:t>
                </a:r>
                <a:br>
                  <a:rPr kumimoji="1" lang="en-US" altLang="ja-JP" dirty="0"/>
                </a:br>
                <a:r>
                  <a:rPr lang="en-US" altLang="ja-JP" dirty="0"/>
                  <a:t>Cross-Polytope LSH</a:t>
                </a:r>
                <a:r>
                  <a:rPr lang="ja-JP" altLang="en-US" dirty="0"/>
                  <a:t> は類似探索の再現率が不安定</a:t>
                </a:r>
              </a:p>
              <a:p>
                <a:pPr lvl="1">
                  <a:buFont typeface="Wingdings" panose="05000000000000000000" pitchFamily="2" charset="2"/>
                  <a:buChar char="l"/>
                </a:pPr>
                <a:r>
                  <a:rPr lang="en-US" altLang="ja-JP" dirty="0"/>
                  <a:t>CCVolti </a:t>
                </a:r>
                <a:r>
                  <a:rPr lang="ja-JP" altLang="en-US" dirty="0"/>
                  <a:t>の類似探索の再現率： </a:t>
                </a:r>
                <a:r>
                  <a:rPr lang="en-US" altLang="ja-JP" dirty="0"/>
                  <a:t>0.97</a:t>
                </a:r>
                <a:r>
                  <a:rPr lang="ja-JP" altLang="en-US" dirty="0"/>
                  <a:t>～</a:t>
                </a:r>
                <a:r>
                  <a:rPr lang="en-US" altLang="ja-JP" dirty="0"/>
                  <a:t>0.99 </a:t>
                </a:r>
              </a:p>
              <a:p>
                <a:pPr lvl="1">
                  <a:buFont typeface="Wingdings" panose="05000000000000000000" pitchFamily="2" charset="2"/>
                  <a:buChar char="l"/>
                </a:pPr>
                <a:r>
                  <a:rPr lang="ja-JP" altLang="en-US" dirty="0"/>
                  <a:t>フィルタリングによるクローンペアの未検出が存在</a:t>
                </a:r>
              </a:p>
            </p:txBody>
          </p:sp>
        </mc:Choice>
        <mc:Fallback xmlns="">
          <p:sp>
            <p:nvSpPr>
              <p:cNvPr id="3" name="コンテンツ プレースホルダー 2">
                <a:extLst>
                  <a:ext uri="{FF2B5EF4-FFF2-40B4-BE49-F238E27FC236}">
                    <a16:creationId xmlns:a16="http://schemas.microsoft.com/office/drawing/2014/main" id="{D49BC1CF-4491-D109-B040-9A6CE4F869AA}"/>
                  </a:ext>
                </a:extLst>
              </p:cNvPr>
              <p:cNvSpPr>
                <a:spLocks noGrp="1" noRot="1" noChangeAspect="1" noMove="1" noResize="1" noEditPoints="1" noAdjustHandles="1" noChangeArrowheads="1" noChangeShapeType="1" noTextEdit="1"/>
              </p:cNvSpPr>
              <p:nvPr>
                <p:ph idx="1"/>
              </p:nvPr>
            </p:nvSpPr>
            <p:spPr>
              <a:xfrm>
                <a:off x="165697" y="1092371"/>
                <a:ext cx="11882216" cy="4597229"/>
              </a:xfrm>
              <a:blipFill>
                <a:blip r:embed="rId3"/>
                <a:stretch>
                  <a:fillRect t="-2520"/>
                </a:stretch>
              </a:blipFill>
            </p:spPr>
            <p:txBody>
              <a:bodyPr/>
              <a:lstStyle/>
              <a:p>
                <a:r>
                  <a:rPr lang="ja-JP" altLang="en-US">
                    <a:noFill/>
                  </a:rPr>
                  <a:t> </a:t>
                </a:r>
              </a:p>
            </p:txBody>
          </p:sp>
        </mc:Fallback>
      </mc:AlternateContent>
      <p:sp>
        <p:nvSpPr>
          <p:cNvPr id="154" name="スライド番号プレースホルダー 153">
            <a:extLst>
              <a:ext uri="{FF2B5EF4-FFF2-40B4-BE49-F238E27FC236}">
                <a16:creationId xmlns:a16="http://schemas.microsoft.com/office/drawing/2014/main" id="{8F12164C-A75D-490E-00D3-142DFFCDE7CB}"/>
              </a:ext>
            </a:extLst>
          </p:cNvPr>
          <p:cNvSpPr>
            <a:spLocks noGrp="1"/>
          </p:cNvSpPr>
          <p:nvPr>
            <p:ph type="sldNum" sz="quarter" idx="12"/>
          </p:nvPr>
        </p:nvSpPr>
        <p:spPr/>
        <p:txBody>
          <a:bodyPr/>
          <a:lstStyle/>
          <a:p>
            <a:fld id="{DDF0A04B-3F96-455C-AC58-511E5C06C175}" type="slidenum">
              <a:rPr lang="ja-JP" altLang="en-US" smtClean="0"/>
              <a:pPr/>
              <a:t>16</a:t>
            </a:fld>
            <a:endParaRPr lang="ja-JP" altLang="en-US" dirty="0"/>
          </a:p>
        </p:txBody>
      </p:sp>
    </p:spTree>
    <p:extLst>
      <p:ext uri="{BB962C8B-B14F-4D97-AF65-F5344CB8AC3E}">
        <p14:creationId xmlns:p14="http://schemas.microsoft.com/office/powerpoint/2010/main" val="315410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091C9-1E5A-6862-C6B0-8007C85EDABF}"/>
              </a:ext>
            </a:extLst>
          </p:cNvPr>
          <p:cNvSpPr>
            <a:spLocks noGrp="1"/>
          </p:cNvSpPr>
          <p:nvPr>
            <p:ph type="title"/>
          </p:nvPr>
        </p:nvSpPr>
        <p:spPr/>
        <p:txBody>
          <a:bodyPr/>
          <a:lstStyle/>
          <a:p>
            <a:r>
              <a:rPr lang="ja-JP" altLang="en-US" dirty="0"/>
              <a:t>研究概要</a:t>
            </a:r>
            <a:endParaRPr kumimoji="1" lang="ja-JP" altLang="en-US" dirty="0"/>
          </a:p>
        </p:txBody>
      </p:sp>
      <p:sp>
        <p:nvSpPr>
          <p:cNvPr id="3" name="コンテンツ プレースホルダー 2">
            <a:extLst>
              <a:ext uri="{FF2B5EF4-FFF2-40B4-BE49-F238E27FC236}">
                <a16:creationId xmlns:a16="http://schemas.microsoft.com/office/drawing/2014/main" id="{93EEB608-0439-A3AA-0338-38B7555CC805}"/>
              </a:ext>
            </a:extLst>
          </p:cNvPr>
          <p:cNvSpPr>
            <a:spLocks noGrp="1"/>
          </p:cNvSpPr>
          <p:nvPr>
            <p:ph idx="1"/>
          </p:nvPr>
        </p:nvSpPr>
        <p:spPr/>
        <p:txBody>
          <a:bodyPr>
            <a:normAutofit fontScale="70000" lnSpcReduction="20000"/>
          </a:bodyPr>
          <a:lstStyle/>
          <a:p>
            <a:r>
              <a:rPr kumimoji="1" lang="ja-JP" altLang="en-US" dirty="0"/>
              <a:t>問題点は</a:t>
            </a:r>
            <a:endParaRPr kumimoji="1" lang="en-US" altLang="ja-JP" dirty="0"/>
          </a:p>
          <a:p>
            <a:pPr>
              <a:buFont typeface="Wingdings" panose="05000000000000000000" pitchFamily="2" charset="2"/>
              <a:buChar char="l"/>
            </a:pPr>
            <a:r>
              <a:rPr lang="ja-JP" altLang="en-US" dirty="0"/>
              <a:t>大規模ソフトウェアの検出に多大な時間を要し，頻繁にクローン検出ができない</a:t>
            </a:r>
            <a:endParaRPr lang="en-US" altLang="ja-JP" dirty="0"/>
          </a:p>
          <a:p>
            <a:pPr lvl="1">
              <a:buFont typeface="Wingdings" panose="05000000000000000000" pitchFamily="2" charset="2"/>
              <a:buChar char="l"/>
            </a:pPr>
            <a:r>
              <a:rPr kumimoji="1" lang="en-US" altLang="ja-JP" dirty="0"/>
              <a:t>CCVolti</a:t>
            </a:r>
            <a:r>
              <a:rPr kumimoji="1" lang="ja-JP" altLang="en-US" dirty="0"/>
              <a:t>の検出時間が，</a:t>
            </a:r>
            <a:r>
              <a:rPr kumimoji="1" lang="en-US" altLang="ja-JP" dirty="0"/>
              <a:t>Cross-Polytope LSH </a:t>
            </a:r>
            <a:r>
              <a:rPr kumimoji="1" lang="ja-JP" altLang="en-US" dirty="0"/>
              <a:t>を用いた類似探索に大きく依存する</a:t>
            </a:r>
            <a:endParaRPr kumimoji="1" lang="en-US" altLang="ja-JP" dirty="0"/>
          </a:p>
          <a:p>
            <a:pPr>
              <a:buFont typeface="Wingdings" panose="05000000000000000000" pitchFamily="2" charset="2"/>
              <a:buChar char="l"/>
            </a:pPr>
            <a:r>
              <a:rPr lang="en-US" altLang="ja-JP" dirty="0"/>
              <a:t>LSH</a:t>
            </a:r>
            <a:r>
              <a:rPr lang="ja-JP" altLang="en-US" dirty="0"/>
              <a:t>のフィルタリング精度が不安定</a:t>
            </a:r>
            <a:endParaRPr kumimoji="1" lang="ja-JP" altLang="en-US" dirty="0"/>
          </a:p>
          <a:p>
            <a:endParaRPr kumimoji="1" lang="en-US" altLang="ja-JP" dirty="0"/>
          </a:p>
          <a:p>
            <a:r>
              <a:rPr kumimoji="1" lang="ja-JP" altLang="en-US" dirty="0"/>
              <a:t>本章では</a:t>
            </a:r>
          </a:p>
          <a:p>
            <a:pPr>
              <a:buFont typeface="Wingdings" panose="05000000000000000000" pitchFamily="2" charset="2"/>
              <a:buChar char="l"/>
            </a:pPr>
            <a:r>
              <a:rPr kumimoji="1" lang="en-US" altLang="ja-JP" dirty="0"/>
              <a:t>Cross-Polytope LSH</a:t>
            </a:r>
            <a:r>
              <a:rPr kumimoji="1" lang="ja-JP" altLang="en-US" dirty="0"/>
              <a:t>に与えるパラメータの決定手法の提案</a:t>
            </a:r>
          </a:p>
          <a:p>
            <a:pPr lvl="1"/>
            <a:r>
              <a:rPr kumimoji="1" lang="ja-JP" altLang="en-US" dirty="0"/>
              <a:t>回帰モデルを用いた学習ベースの手法</a:t>
            </a:r>
          </a:p>
          <a:p>
            <a:pPr lvl="1"/>
            <a:r>
              <a:rPr kumimoji="1" lang="en-US" altLang="ja-JP" dirty="0"/>
              <a:t>CCVolti</a:t>
            </a:r>
            <a:r>
              <a:rPr kumimoji="1" lang="ja-JP" altLang="en-US" dirty="0"/>
              <a:t>の利用者が与えた目標再現率を超える再現率，がつ高速</a:t>
            </a:r>
          </a:p>
          <a:p>
            <a:pPr>
              <a:buFont typeface="Wingdings" panose="05000000000000000000" pitchFamily="2" charset="2"/>
              <a:buChar char="l"/>
            </a:pPr>
            <a:r>
              <a:rPr kumimoji="1" lang="ja-JP" altLang="en-US" dirty="0"/>
              <a:t>本手法で決定したパラメータの有効性の評価実験</a:t>
            </a:r>
          </a:p>
          <a:p>
            <a:pPr lvl="1"/>
            <a:r>
              <a:rPr kumimoji="1" lang="en-US" altLang="ja-JP" dirty="0"/>
              <a:t>20</a:t>
            </a:r>
            <a:r>
              <a:rPr kumimoji="1" lang="ja-JP" altLang="en-US" dirty="0"/>
              <a:t>個の</a:t>
            </a:r>
            <a:r>
              <a:rPr kumimoji="1" lang="en-US" altLang="ja-JP" dirty="0"/>
              <a:t>OSS</a:t>
            </a:r>
            <a:r>
              <a:rPr kumimoji="1" lang="ja-JP" altLang="en-US" dirty="0"/>
              <a:t>に対して</a:t>
            </a:r>
            <a:r>
              <a:rPr kumimoji="1" lang="en-US" altLang="ja-JP" dirty="0"/>
              <a:t>10</a:t>
            </a:r>
            <a:r>
              <a:rPr kumimoji="1" lang="ja-JP" altLang="en-US" dirty="0"/>
              <a:t>分割交差検証</a:t>
            </a:r>
          </a:p>
          <a:p>
            <a:endParaRPr kumimoji="1" lang="ja-JP" altLang="en-US" dirty="0"/>
          </a:p>
        </p:txBody>
      </p:sp>
      <p:sp>
        <p:nvSpPr>
          <p:cNvPr id="5" name="下矢印 5">
            <a:extLst>
              <a:ext uri="{FF2B5EF4-FFF2-40B4-BE49-F238E27FC236}">
                <a16:creationId xmlns:a16="http://schemas.microsoft.com/office/drawing/2014/main" id="{6DA36B7E-C1C8-7CBD-A88F-44F0316CD192}"/>
              </a:ext>
            </a:extLst>
          </p:cNvPr>
          <p:cNvSpPr/>
          <p:nvPr/>
        </p:nvSpPr>
        <p:spPr>
          <a:xfrm>
            <a:off x="4956074" y="3149686"/>
            <a:ext cx="2301461" cy="558628"/>
          </a:xfrm>
          <a:prstGeom prst="downArrow">
            <a:avLst/>
          </a:prstGeom>
          <a:solidFill>
            <a:srgbClr val="5D639E"/>
          </a:solidFill>
          <a:ln>
            <a:solidFill>
              <a:srgbClr val="5D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 name="スライド番号プレースホルダー 154">
            <a:extLst>
              <a:ext uri="{FF2B5EF4-FFF2-40B4-BE49-F238E27FC236}">
                <a16:creationId xmlns:a16="http://schemas.microsoft.com/office/drawing/2014/main" id="{2F96417A-294D-CF5A-A018-85C8AA6BF11B}"/>
              </a:ext>
            </a:extLst>
          </p:cNvPr>
          <p:cNvSpPr>
            <a:spLocks noGrp="1"/>
          </p:cNvSpPr>
          <p:nvPr>
            <p:ph type="sldNum" sz="quarter" idx="12"/>
          </p:nvPr>
        </p:nvSpPr>
        <p:spPr/>
        <p:txBody>
          <a:bodyPr/>
          <a:lstStyle/>
          <a:p>
            <a:fld id="{DDF0A04B-3F96-455C-AC58-511E5C06C175}" type="slidenum">
              <a:rPr lang="ja-JP" altLang="en-US" smtClean="0"/>
              <a:pPr/>
              <a:t>17</a:t>
            </a:fld>
            <a:endParaRPr lang="ja-JP" altLang="en-US" dirty="0"/>
          </a:p>
        </p:txBody>
      </p:sp>
    </p:spTree>
    <p:extLst>
      <p:ext uri="{BB962C8B-B14F-4D97-AF65-F5344CB8AC3E}">
        <p14:creationId xmlns:p14="http://schemas.microsoft.com/office/powerpoint/2010/main" val="303515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DF4F7-F7EE-0FF7-A719-9573476C9778}"/>
              </a:ext>
            </a:extLst>
          </p:cNvPr>
          <p:cNvSpPr>
            <a:spLocks noGrp="1"/>
          </p:cNvSpPr>
          <p:nvPr>
            <p:ph type="title"/>
          </p:nvPr>
        </p:nvSpPr>
        <p:spPr/>
        <p:txBody>
          <a:bodyPr/>
          <a:lstStyle/>
          <a:p>
            <a:r>
              <a:rPr kumimoji="1" lang="ja-JP" altLang="en-US" dirty="0"/>
              <a:t>提案手法</a:t>
            </a:r>
          </a:p>
        </p:txBody>
      </p:sp>
      <p:sp>
        <p:nvSpPr>
          <p:cNvPr id="3" name="コンテンツ プレースホルダー 2">
            <a:extLst>
              <a:ext uri="{FF2B5EF4-FFF2-40B4-BE49-F238E27FC236}">
                <a16:creationId xmlns:a16="http://schemas.microsoft.com/office/drawing/2014/main" id="{4266305D-A881-4AE4-6876-209C18616CB1}"/>
              </a:ext>
            </a:extLst>
          </p:cNvPr>
          <p:cNvSpPr>
            <a:spLocks noGrp="1"/>
          </p:cNvSpPr>
          <p:nvPr>
            <p:ph idx="1"/>
          </p:nvPr>
        </p:nvSpPr>
        <p:spPr>
          <a:xfrm>
            <a:off x="165697" y="2724975"/>
            <a:ext cx="5930303" cy="3770035"/>
          </a:xfrm>
        </p:spPr>
        <p:txBody>
          <a:bodyPr/>
          <a:lstStyle/>
          <a:p>
            <a:r>
              <a:rPr kumimoji="1" lang="en-US" altLang="ja-JP" dirty="0"/>
              <a:t>STEP I</a:t>
            </a:r>
            <a:r>
              <a:rPr kumimoji="1" lang="ja-JP" altLang="en-US" dirty="0"/>
              <a:t>：学習プロセス</a:t>
            </a:r>
            <a:endParaRPr kumimoji="1" lang="en-US" altLang="ja-JP" dirty="0"/>
          </a:p>
          <a:p>
            <a:r>
              <a:rPr lang="en-US" altLang="ja-JP" sz="3200" dirty="0"/>
              <a:t>I-A</a:t>
            </a:r>
            <a:r>
              <a:rPr lang="ja-JP" altLang="en-US" sz="3200" dirty="0"/>
              <a:t>：パラメータ値の分析</a:t>
            </a:r>
            <a:endParaRPr lang="en-US" altLang="ja-JP" sz="3200" dirty="0"/>
          </a:p>
          <a:p>
            <a:r>
              <a:rPr lang="en-US" altLang="ja-JP" sz="3200" dirty="0"/>
              <a:t>I-B</a:t>
            </a:r>
            <a:r>
              <a:rPr lang="ja-JP" altLang="en-US" sz="3200" dirty="0"/>
              <a:t>：学習データ作成</a:t>
            </a:r>
            <a:endParaRPr lang="en-US" altLang="ja-JP" sz="3200" dirty="0"/>
          </a:p>
          <a:p>
            <a:r>
              <a:rPr lang="en-US" altLang="ja-JP" sz="3200" dirty="0"/>
              <a:t>I-C</a:t>
            </a:r>
            <a:r>
              <a:rPr lang="ja-JP" altLang="en-US" sz="3200" dirty="0"/>
              <a:t>：回帰モデル生成</a:t>
            </a:r>
            <a:endParaRPr lang="en-US" altLang="ja-JP" sz="3200" dirty="0"/>
          </a:p>
          <a:p>
            <a:endParaRPr kumimoji="1" lang="en-US" altLang="ja-JP" dirty="0"/>
          </a:p>
          <a:p>
            <a:endParaRPr kumimoji="1" lang="ja-JP" altLang="en-US" dirty="0"/>
          </a:p>
        </p:txBody>
      </p:sp>
      <p:sp>
        <p:nvSpPr>
          <p:cNvPr id="5" name="コンテンツ プレースホルダー 2">
            <a:extLst>
              <a:ext uri="{FF2B5EF4-FFF2-40B4-BE49-F238E27FC236}">
                <a16:creationId xmlns:a16="http://schemas.microsoft.com/office/drawing/2014/main" id="{36BD48C2-1EB8-BDBC-B8C4-B223F54E5BB5}"/>
              </a:ext>
            </a:extLst>
          </p:cNvPr>
          <p:cNvSpPr txBox="1">
            <a:spLocks/>
          </p:cNvSpPr>
          <p:nvPr/>
        </p:nvSpPr>
        <p:spPr>
          <a:xfrm>
            <a:off x="6248402" y="2736808"/>
            <a:ext cx="5777903" cy="3770035"/>
          </a:xfrm>
          <a:prstGeom prst="rect">
            <a:avLst/>
          </a:prstGeom>
        </p:spPr>
        <p:txBody>
          <a:bodyPr vert="horz" lIns="91440" tIns="45720" rIns="91440" bIns="45720" rtlCol="0">
            <a:norm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STEP II</a:t>
            </a:r>
            <a:r>
              <a:rPr lang="ja-JP" altLang="en-US" dirty="0"/>
              <a:t>：適用プロセス</a:t>
            </a:r>
            <a:endParaRPr lang="en-US" altLang="ja-JP" dirty="0"/>
          </a:p>
          <a:p>
            <a:r>
              <a:rPr lang="en-US" altLang="ja-JP" sz="3200" dirty="0"/>
              <a:t>II-A</a:t>
            </a:r>
            <a:r>
              <a:rPr lang="ja-JP" altLang="en-US" sz="3200" dirty="0"/>
              <a:t>：回帰モデル選択</a:t>
            </a:r>
            <a:endParaRPr lang="en-US" altLang="ja-JP" sz="3200" dirty="0"/>
          </a:p>
          <a:p>
            <a:r>
              <a:rPr lang="en-US" altLang="ja-JP" sz="3200" dirty="0"/>
              <a:t>II-B</a:t>
            </a:r>
            <a:r>
              <a:rPr lang="ja-JP" altLang="en-US" sz="3200" dirty="0"/>
              <a:t>：パラメータ決定</a:t>
            </a:r>
            <a:endParaRPr lang="en-US" altLang="ja-JP" sz="3200" dirty="0"/>
          </a:p>
        </p:txBody>
      </p:sp>
      <p:sp>
        <p:nvSpPr>
          <p:cNvPr id="6" name="コンテンツ プレースホルダー 2">
            <a:extLst>
              <a:ext uri="{FF2B5EF4-FFF2-40B4-BE49-F238E27FC236}">
                <a16:creationId xmlns:a16="http://schemas.microsoft.com/office/drawing/2014/main" id="{C994F32C-4643-F9FD-94CD-99894DFE0A38}"/>
              </a:ext>
            </a:extLst>
          </p:cNvPr>
          <p:cNvSpPr txBox="1">
            <a:spLocks/>
          </p:cNvSpPr>
          <p:nvPr/>
        </p:nvSpPr>
        <p:spPr>
          <a:xfrm>
            <a:off x="165696" y="1092371"/>
            <a:ext cx="11945521" cy="1460330"/>
          </a:xfrm>
          <a:prstGeom prst="rect">
            <a:avLst/>
          </a:prstGeom>
        </p:spPr>
        <p:txBody>
          <a:bodyPr vert="horz" lIns="91440" tIns="45720" rIns="91440" bIns="45720" rtlCol="0">
            <a:norm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目標再現率を超える再現率となり，かつ高速であるための</a:t>
            </a:r>
            <a:r>
              <a:rPr lang="en-US" altLang="ja-JP" dirty="0"/>
              <a:t>Cross-Polytope LSH </a:t>
            </a:r>
            <a:r>
              <a:rPr lang="ja-JP" altLang="en-US" dirty="0"/>
              <a:t>に与えるパラメータ決定手法</a:t>
            </a:r>
          </a:p>
        </p:txBody>
      </p:sp>
      <p:sp>
        <p:nvSpPr>
          <p:cNvPr id="156" name="スライド番号プレースホルダー 155">
            <a:extLst>
              <a:ext uri="{FF2B5EF4-FFF2-40B4-BE49-F238E27FC236}">
                <a16:creationId xmlns:a16="http://schemas.microsoft.com/office/drawing/2014/main" id="{17F7641A-8496-2C11-ED9B-894C9BD427AD}"/>
              </a:ext>
            </a:extLst>
          </p:cNvPr>
          <p:cNvSpPr>
            <a:spLocks noGrp="1"/>
          </p:cNvSpPr>
          <p:nvPr>
            <p:ph type="sldNum" sz="quarter" idx="12"/>
          </p:nvPr>
        </p:nvSpPr>
        <p:spPr/>
        <p:txBody>
          <a:bodyPr/>
          <a:lstStyle/>
          <a:p>
            <a:fld id="{DDF0A04B-3F96-455C-AC58-511E5C06C175}" type="slidenum">
              <a:rPr lang="ja-JP" altLang="en-US" smtClean="0"/>
              <a:pPr/>
              <a:t>18</a:t>
            </a:fld>
            <a:endParaRPr lang="ja-JP" altLang="en-US" dirty="0"/>
          </a:p>
        </p:txBody>
      </p:sp>
    </p:spTree>
    <p:extLst>
      <p:ext uri="{BB962C8B-B14F-4D97-AF65-F5344CB8AC3E}">
        <p14:creationId xmlns:p14="http://schemas.microsoft.com/office/powerpoint/2010/main" val="1261360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38811-F317-1237-278F-AACD2D727999}"/>
              </a:ext>
            </a:extLst>
          </p:cNvPr>
          <p:cNvSpPr>
            <a:spLocks noGrp="1"/>
          </p:cNvSpPr>
          <p:nvPr>
            <p:ph type="title"/>
          </p:nvPr>
        </p:nvSpPr>
        <p:spPr/>
        <p:txBody>
          <a:bodyPr>
            <a:noAutofit/>
          </a:bodyPr>
          <a:lstStyle/>
          <a:p>
            <a:r>
              <a:rPr lang="en-US" altLang="ja-JP" dirty="0"/>
              <a:t>STEP I-A</a:t>
            </a:r>
            <a:r>
              <a:rPr lang="ja-JP" altLang="en-US" dirty="0"/>
              <a:t>：パラメータ値の分析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E0335F5-9B8F-2E36-E7FB-63D3C922FF7F}"/>
                  </a:ext>
                </a:extLst>
              </p:cNvPr>
              <p:cNvSpPr>
                <a:spLocks noGrp="1"/>
              </p:cNvSpPr>
              <p:nvPr>
                <p:ph idx="1"/>
              </p:nvPr>
            </p:nvSpPr>
            <p:spPr>
              <a:xfrm>
                <a:off x="165696" y="1092371"/>
                <a:ext cx="11945521" cy="4673260"/>
              </a:xfrm>
            </p:spPr>
            <p:txBody>
              <a:bodyPr>
                <a:normAutofit/>
              </a:bodyPr>
              <a:lstStyle/>
              <a:p>
                <a:r>
                  <a:rPr lang="ja-JP" altLang="en-US" dirty="0"/>
                  <a:t>予備実験によるパラメータ組 </a:t>
                </a:r>
                <a:r>
                  <a:rPr lang="en-US" altLang="ja-JP" dirty="0"/>
                  <a:t>&lt;</a:t>
                </a:r>
                <a:r>
                  <a:rPr lang="ja-JP" altLang="en-US" dirty="0"/>
                  <a:t>𝑇</a:t>
                </a:r>
                <a:r>
                  <a:rPr lang="en-US" altLang="ja-JP" dirty="0"/>
                  <a:t>,</a:t>
                </a:r>
                <a:r>
                  <a:rPr lang="ja-JP" altLang="en-US" dirty="0"/>
                  <a:t>𝐿</a:t>
                </a:r>
                <a:r>
                  <a:rPr lang="en-US" altLang="ja-JP" dirty="0"/>
                  <a:t>&gt;</a:t>
                </a:r>
                <a:r>
                  <a:rPr lang="ja-JP" altLang="en-US" dirty="0"/>
                  <a:t> の分析結果</a:t>
                </a:r>
                <a:endParaRPr kumimoji="1" lang="ja-JP" altLang="en-US" dirty="0"/>
              </a:p>
              <a:p>
                <a:pPr lvl="1">
                  <a:buFont typeface="Wingdings" panose="05000000000000000000" pitchFamily="2" charset="2"/>
                  <a:buChar char="l"/>
                </a:pPr>
                <a:r>
                  <a:rPr kumimoji="1" lang="ja-JP" altLang="en-US" dirty="0"/>
                  <a:t>行列の種類数 </a:t>
                </a:r>
                <a14:m>
                  <m:oMath xmlns:m="http://schemas.openxmlformats.org/officeDocument/2006/math">
                    <m:r>
                      <a:rPr lang="en-US" altLang="ja-JP" b="1" i="1">
                        <a:latin typeface="Cambria Math" panose="02040503050406030204" pitchFamily="18" charset="0"/>
                      </a:rPr>
                      <m:t>𝑳</m:t>
                    </m:r>
                  </m:oMath>
                </a14:m>
                <a:r>
                  <a:rPr lang="en-US" altLang="ja-JP" dirty="0"/>
                  <a:t> </a:t>
                </a:r>
                <a:r>
                  <a:rPr lang="ja-JP" altLang="en-US" dirty="0"/>
                  <a:t>（ハッシュ関数の数）</a:t>
                </a:r>
                <a:endParaRPr kumimoji="1" lang="ja-JP" altLang="en-US" dirty="0"/>
              </a:p>
              <a:p>
                <a:pPr lvl="2">
                  <a:buFont typeface="Wingdings" panose="05000000000000000000" pitchFamily="2" charset="2"/>
                  <a:buChar char="l"/>
                </a:pPr>
                <a:r>
                  <a:rPr kumimoji="1" lang="ja-JP" altLang="en-US" dirty="0"/>
                  <a:t>増加に従って，再現率が</a:t>
                </a:r>
                <a:r>
                  <a:rPr lang="ja-JP" altLang="en-US" dirty="0">
                    <a:solidFill>
                      <a:srgbClr val="D04255"/>
                    </a:solidFill>
                  </a:rPr>
                  <a:t>上がり☺</a:t>
                </a:r>
                <a:r>
                  <a:rPr kumimoji="1" lang="ja-JP" altLang="en-US" dirty="0"/>
                  <a:t>，探索時間が</a:t>
                </a:r>
                <a:r>
                  <a:rPr kumimoji="1" lang="ja-JP" altLang="en-US" dirty="0">
                    <a:solidFill>
                      <a:srgbClr val="208DC3"/>
                    </a:solidFill>
                  </a:rPr>
                  <a:t>線形に</a:t>
                </a:r>
                <a:r>
                  <a:rPr lang="ja-JP" altLang="en-US" dirty="0">
                    <a:solidFill>
                      <a:srgbClr val="208DC3"/>
                    </a:solidFill>
                  </a:rPr>
                  <a:t>増加☹</a:t>
                </a:r>
                <a:endParaRPr kumimoji="1" lang="ja-JP" altLang="en-US" dirty="0"/>
              </a:p>
              <a:p>
                <a:pPr lvl="1">
                  <a:buFont typeface="Wingdings" panose="05000000000000000000" pitchFamily="2" charset="2"/>
                  <a:buChar char="l"/>
                </a:pPr>
                <a:r>
                  <a:rPr kumimoji="1" lang="ja-JP" altLang="en-US" dirty="0"/>
                  <a:t>区画の分割数 </a:t>
                </a:r>
                <a14:m>
                  <m:oMath xmlns:m="http://schemas.openxmlformats.org/officeDocument/2006/math">
                    <m:r>
                      <a:rPr lang="en-US" altLang="ja-JP" b="1" i="1">
                        <a:latin typeface="Cambria Math" panose="02040503050406030204" pitchFamily="18" charset="0"/>
                      </a:rPr>
                      <m:t>𝑻</m:t>
                    </m:r>
                  </m:oMath>
                </a14:m>
                <a:r>
                  <a:rPr kumimoji="1" lang="ja-JP" altLang="en-US" dirty="0"/>
                  <a:t> （ハッシュテーブルの</a:t>
                </a:r>
                <a:r>
                  <a:rPr lang="ja-JP" altLang="en-US" dirty="0"/>
                  <a:t>バケット数）</a:t>
                </a:r>
                <a:endParaRPr kumimoji="1" lang="ja-JP" altLang="en-US" dirty="0"/>
              </a:p>
              <a:p>
                <a:pPr lvl="2">
                  <a:buFont typeface="Wingdings" panose="05000000000000000000" pitchFamily="2" charset="2"/>
                  <a:buChar char="l"/>
                </a:pPr>
                <a:r>
                  <a:rPr kumimoji="1" lang="ja-JP" altLang="en-US" dirty="0"/>
                  <a:t>増加に従って，再現率が</a:t>
                </a:r>
                <a:r>
                  <a:rPr lang="ja-JP" altLang="en-US" dirty="0">
                    <a:solidFill>
                      <a:srgbClr val="208DC3"/>
                    </a:solidFill>
                  </a:rPr>
                  <a:t>下がり☹</a:t>
                </a:r>
                <a:r>
                  <a:rPr kumimoji="1" lang="ja-JP" altLang="en-US" dirty="0"/>
                  <a:t>，探索時間が</a:t>
                </a:r>
                <a:r>
                  <a:rPr kumimoji="1" lang="ja-JP" altLang="en-US" dirty="0">
                    <a:solidFill>
                      <a:srgbClr val="D04255"/>
                    </a:solidFill>
                  </a:rPr>
                  <a:t>指数的に</a:t>
                </a:r>
                <a:r>
                  <a:rPr lang="ja-JP" altLang="en-US" dirty="0">
                    <a:solidFill>
                      <a:srgbClr val="D04255"/>
                    </a:solidFill>
                  </a:rPr>
                  <a:t>減少☺</a:t>
                </a:r>
                <a:endParaRPr lang="en-US" altLang="ja-JP" dirty="0"/>
              </a:p>
              <a:p>
                <a:pPr lvl="2">
                  <a:buFont typeface="Wingdings" panose="05000000000000000000" pitchFamily="2" charset="2"/>
                  <a:buChar char="l"/>
                </a:pPr>
                <a:r>
                  <a:rPr lang="ja-JP" altLang="en-US" dirty="0"/>
                  <a:t>区画分割数 </a:t>
                </a:r>
                <a14:m>
                  <m:oMath xmlns:m="http://schemas.openxmlformats.org/officeDocument/2006/math">
                    <m:r>
                      <a:rPr lang="en-US" altLang="ja-JP" b="1" i="1">
                        <a:latin typeface="Cambria Math" panose="02040503050406030204" pitchFamily="18" charset="0"/>
                      </a:rPr>
                      <m:t>𝑻</m:t>
                    </m:r>
                  </m:oMath>
                </a14:m>
                <a:r>
                  <a:rPr kumimoji="1" lang="ja-JP" altLang="en-US" dirty="0"/>
                  <a:t> は</a:t>
                </a:r>
                <a:r>
                  <a:rPr lang="ja-JP" altLang="en-US" dirty="0"/>
                  <a:t>増加するほど探索時間の減少量が小さくなる</a:t>
                </a:r>
                <a:endParaRPr lang="en-US" altLang="ja-JP" dirty="0"/>
              </a:p>
              <a:p>
                <a:pPr lvl="1">
                  <a:buFont typeface="Wingdings" panose="05000000000000000000" pitchFamily="2" charset="2"/>
                  <a:buChar char="l"/>
                </a:pPr>
                <a:r>
                  <a:rPr kumimoji="1" lang="ja-JP" altLang="en-US" dirty="0"/>
                  <a:t>プロジェクトの規模に応じて，</a:t>
                </a:r>
                <a:r>
                  <a:rPr lang="ja-JP" altLang="en-US" dirty="0"/>
                  <a:t>探索時間が</a:t>
                </a:r>
                <a:r>
                  <a:rPr kumimoji="1" lang="ja-JP" altLang="en-US" dirty="0"/>
                  <a:t>最短になる </a:t>
                </a:r>
                <a14:m>
                  <m:oMath xmlns:m="http://schemas.openxmlformats.org/officeDocument/2006/math">
                    <m:r>
                      <a:rPr lang="en-US" altLang="ja-JP" b="1" i="1">
                        <a:latin typeface="Cambria Math" panose="02040503050406030204" pitchFamily="18" charset="0"/>
                      </a:rPr>
                      <m:t>𝑻</m:t>
                    </m:r>
                  </m:oMath>
                </a14:m>
                <a:r>
                  <a:rPr kumimoji="1" lang="en-US" altLang="ja-JP" dirty="0"/>
                  <a:t> </a:t>
                </a:r>
                <a:r>
                  <a:rPr kumimoji="1" lang="ja-JP" altLang="en-US" dirty="0"/>
                  <a:t>が変化</a:t>
                </a:r>
              </a:p>
            </p:txBody>
          </p:sp>
        </mc:Choice>
        <mc:Fallback xmlns="">
          <p:sp>
            <p:nvSpPr>
              <p:cNvPr id="3" name="コンテンツ プレースホルダー 2">
                <a:extLst>
                  <a:ext uri="{FF2B5EF4-FFF2-40B4-BE49-F238E27FC236}">
                    <a16:creationId xmlns:a16="http://schemas.microsoft.com/office/drawing/2014/main" id="{7E0335F5-9B8F-2E36-E7FB-63D3C922FF7F}"/>
                  </a:ext>
                </a:extLst>
              </p:cNvPr>
              <p:cNvSpPr>
                <a:spLocks noGrp="1" noRot="1" noChangeAspect="1" noMove="1" noResize="1" noEditPoints="1" noAdjustHandles="1" noChangeArrowheads="1" noChangeShapeType="1" noTextEdit="1"/>
              </p:cNvSpPr>
              <p:nvPr>
                <p:ph idx="1"/>
              </p:nvPr>
            </p:nvSpPr>
            <p:spPr>
              <a:xfrm>
                <a:off x="165696" y="1092371"/>
                <a:ext cx="11945521" cy="4673260"/>
              </a:xfrm>
              <a:blipFill>
                <a:blip r:embed="rId3"/>
                <a:stretch>
                  <a:fillRect l="-51" t="-2608" r="-969"/>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2263E28D-B399-87A0-16AB-8F4EEE72ABBD}"/>
              </a:ext>
            </a:extLst>
          </p:cNvPr>
          <p:cNvSpPr txBox="1"/>
          <p:nvPr/>
        </p:nvSpPr>
        <p:spPr>
          <a:xfrm>
            <a:off x="165695" y="5765630"/>
            <a:ext cx="11860609" cy="523220"/>
          </a:xfrm>
          <a:prstGeom prst="rect">
            <a:avLst/>
          </a:prstGeom>
          <a:noFill/>
          <a:ln w="28575">
            <a:solidFill>
              <a:schemeClr val="tx1"/>
            </a:solidFill>
          </a:ln>
        </p:spPr>
        <p:txBody>
          <a:bodyPr wrap="square" rtlCol="0">
            <a:spAutoFit/>
          </a:bodyPr>
          <a:lstStyle/>
          <a:p>
            <a:r>
              <a:rPr lang="ja-JP" altLang="en-US" sz="2800" dirty="0"/>
              <a:t>パラメータ組 </a:t>
            </a:r>
            <a:r>
              <a:rPr lang="en-US" altLang="ja-JP" sz="2800" dirty="0"/>
              <a:t>&lt;</a:t>
            </a:r>
            <a:r>
              <a:rPr lang="ja-JP" altLang="en-US" sz="2800" dirty="0"/>
              <a:t>𝑇</a:t>
            </a:r>
            <a:r>
              <a:rPr lang="en-US" altLang="ja-JP" sz="2800" dirty="0"/>
              <a:t>,</a:t>
            </a:r>
            <a:r>
              <a:rPr lang="ja-JP" altLang="en-US" sz="2800" dirty="0"/>
              <a:t>𝐿</a:t>
            </a:r>
            <a:r>
              <a:rPr lang="en-US" altLang="ja-JP" sz="2800" dirty="0"/>
              <a:t>&gt;</a:t>
            </a:r>
            <a:r>
              <a:rPr lang="ja-JP" altLang="en-US" sz="2800" dirty="0"/>
              <a:t> を，</a:t>
            </a:r>
            <a:r>
              <a:rPr lang="ja-JP" altLang="en-US" sz="2800" dirty="0">
                <a:latin typeface="+mn-ea"/>
              </a:rPr>
              <a:t>プロジェクトの規模を表すメトリクスから</a:t>
            </a:r>
            <a:r>
              <a:rPr lang="ja-JP" altLang="en-US" sz="2800" dirty="0"/>
              <a:t>決定する</a:t>
            </a:r>
            <a:endParaRPr lang="ja-JP" altLang="en-US" sz="2800" dirty="0">
              <a:latin typeface="+mn-ea"/>
            </a:endParaRPr>
          </a:p>
        </p:txBody>
      </p:sp>
      <p:sp>
        <p:nvSpPr>
          <p:cNvPr id="155" name="スライド番号プレースホルダー 154">
            <a:extLst>
              <a:ext uri="{FF2B5EF4-FFF2-40B4-BE49-F238E27FC236}">
                <a16:creationId xmlns:a16="http://schemas.microsoft.com/office/drawing/2014/main" id="{AB04284B-640D-B6D3-843C-3AEE38A24224}"/>
              </a:ext>
            </a:extLst>
          </p:cNvPr>
          <p:cNvSpPr>
            <a:spLocks noGrp="1"/>
          </p:cNvSpPr>
          <p:nvPr>
            <p:ph type="sldNum" sz="quarter" idx="12"/>
          </p:nvPr>
        </p:nvSpPr>
        <p:spPr/>
        <p:txBody>
          <a:bodyPr/>
          <a:lstStyle/>
          <a:p>
            <a:fld id="{DDF0A04B-3F96-455C-AC58-511E5C06C175}" type="slidenum">
              <a:rPr lang="ja-JP" altLang="en-US" smtClean="0"/>
              <a:pPr/>
              <a:t>19</a:t>
            </a:fld>
            <a:endParaRPr lang="ja-JP" altLang="en-US" dirty="0"/>
          </a:p>
        </p:txBody>
      </p:sp>
    </p:spTree>
    <p:extLst>
      <p:ext uri="{BB962C8B-B14F-4D97-AF65-F5344CB8AC3E}">
        <p14:creationId xmlns:p14="http://schemas.microsoft.com/office/powerpoint/2010/main" val="144662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201DC41-4BB8-AB84-B00A-46A852D68C17}"/>
              </a:ext>
            </a:extLst>
          </p:cNvPr>
          <p:cNvSpPr>
            <a:spLocks noGrp="1"/>
          </p:cNvSpPr>
          <p:nvPr>
            <p:ph idx="1"/>
          </p:nvPr>
        </p:nvSpPr>
        <p:spPr/>
        <p:txBody>
          <a:bodyPr>
            <a:normAutofit lnSpcReduction="10000"/>
          </a:bodyPr>
          <a:lstStyle/>
          <a:p>
            <a:r>
              <a:rPr lang="ja-JP" altLang="en-US" dirty="0"/>
              <a:t>長期間，社会を支えるソフトウェアを維持するための活動</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br>
              <a:rPr lang="en-US" altLang="ja-JP" dirty="0"/>
            </a:br>
            <a:r>
              <a:rPr lang="ja-JP" altLang="en-US" dirty="0"/>
              <a:t>課題：潜在的な障害検出，コストと工数の制約</a:t>
            </a:r>
            <a:endParaRPr lang="en-US" altLang="ja-JP" dirty="0"/>
          </a:p>
        </p:txBody>
      </p:sp>
      <p:sp>
        <p:nvSpPr>
          <p:cNvPr id="57" name="四角形: 角を丸くする 56">
            <a:extLst>
              <a:ext uri="{FF2B5EF4-FFF2-40B4-BE49-F238E27FC236}">
                <a16:creationId xmlns:a16="http://schemas.microsoft.com/office/drawing/2014/main" id="{95A5E0E9-5E0B-A633-3672-0A59D6AA3015}"/>
              </a:ext>
            </a:extLst>
          </p:cNvPr>
          <p:cNvSpPr/>
          <p:nvPr/>
        </p:nvSpPr>
        <p:spPr>
          <a:xfrm>
            <a:off x="8245115" y="2017990"/>
            <a:ext cx="3781188" cy="3641835"/>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ja-JP" altLang="en-US" sz="2800" dirty="0"/>
              <a:t>障害の原因</a:t>
            </a:r>
          </a:p>
        </p:txBody>
      </p:sp>
      <p:sp>
        <p:nvSpPr>
          <p:cNvPr id="9" name="四角形: 角を丸くする 8">
            <a:extLst>
              <a:ext uri="{FF2B5EF4-FFF2-40B4-BE49-F238E27FC236}">
                <a16:creationId xmlns:a16="http://schemas.microsoft.com/office/drawing/2014/main" id="{A0FB56CE-AD5B-38D4-C3FE-6E488081D886}"/>
              </a:ext>
            </a:extLst>
          </p:cNvPr>
          <p:cNvSpPr/>
          <p:nvPr/>
        </p:nvSpPr>
        <p:spPr>
          <a:xfrm>
            <a:off x="165696" y="2017990"/>
            <a:ext cx="3781187" cy="3641835"/>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ja-JP" altLang="en-US" sz="2800" dirty="0"/>
              <a:t>ソフトウェア保守</a:t>
            </a:r>
          </a:p>
        </p:txBody>
      </p:sp>
      <p:sp>
        <p:nvSpPr>
          <p:cNvPr id="2" name="タイトル 1">
            <a:extLst>
              <a:ext uri="{FF2B5EF4-FFF2-40B4-BE49-F238E27FC236}">
                <a16:creationId xmlns:a16="http://schemas.microsoft.com/office/drawing/2014/main" id="{B83492B7-03D7-580C-FB65-579B95EBFA40}"/>
              </a:ext>
            </a:extLst>
          </p:cNvPr>
          <p:cNvSpPr>
            <a:spLocks noGrp="1"/>
          </p:cNvSpPr>
          <p:nvPr>
            <p:ph type="title"/>
          </p:nvPr>
        </p:nvSpPr>
        <p:spPr/>
        <p:txBody>
          <a:bodyPr/>
          <a:lstStyle/>
          <a:p>
            <a:r>
              <a:rPr kumimoji="1" lang="ja-JP" altLang="en-US" dirty="0"/>
              <a:t>ソフトウェア保守</a:t>
            </a:r>
          </a:p>
        </p:txBody>
      </p:sp>
      <p:sp>
        <p:nvSpPr>
          <p:cNvPr id="5" name="四角形: 角を丸くする 4">
            <a:extLst>
              <a:ext uri="{FF2B5EF4-FFF2-40B4-BE49-F238E27FC236}">
                <a16:creationId xmlns:a16="http://schemas.microsoft.com/office/drawing/2014/main" id="{1CEB8EAB-4408-DD64-0B62-EA99BDE0EA3D}"/>
              </a:ext>
            </a:extLst>
          </p:cNvPr>
          <p:cNvSpPr/>
          <p:nvPr/>
        </p:nvSpPr>
        <p:spPr>
          <a:xfrm>
            <a:off x="1325037" y="2852252"/>
            <a:ext cx="1639374" cy="5179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t>是正</a:t>
            </a:r>
          </a:p>
        </p:txBody>
      </p:sp>
      <p:sp>
        <p:nvSpPr>
          <p:cNvPr id="6" name="四角形: 角を丸くする 5">
            <a:extLst>
              <a:ext uri="{FF2B5EF4-FFF2-40B4-BE49-F238E27FC236}">
                <a16:creationId xmlns:a16="http://schemas.microsoft.com/office/drawing/2014/main" id="{99013688-47D6-B44D-2068-74D9A53ACE37}"/>
              </a:ext>
            </a:extLst>
          </p:cNvPr>
          <p:cNvSpPr/>
          <p:nvPr/>
        </p:nvSpPr>
        <p:spPr>
          <a:xfrm>
            <a:off x="1325037" y="4230112"/>
            <a:ext cx="1639374" cy="5179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t>予防</a:t>
            </a:r>
          </a:p>
        </p:txBody>
      </p:sp>
      <p:sp>
        <p:nvSpPr>
          <p:cNvPr id="7" name="四角形: 角を丸くする 6">
            <a:extLst>
              <a:ext uri="{FF2B5EF4-FFF2-40B4-BE49-F238E27FC236}">
                <a16:creationId xmlns:a16="http://schemas.microsoft.com/office/drawing/2014/main" id="{F4122E94-3230-F7B1-D9E9-6D23610E4E6E}"/>
              </a:ext>
            </a:extLst>
          </p:cNvPr>
          <p:cNvSpPr/>
          <p:nvPr/>
        </p:nvSpPr>
        <p:spPr>
          <a:xfrm>
            <a:off x="1325036" y="4919043"/>
            <a:ext cx="1639374" cy="5179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t>完全化</a:t>
            </a:r>
            <a:endParaRPr kumimoji="1" lang="ja-JP" altLang="en-US" sz="2800" dirty="0"/>
          </a:p>
        </p:txBody>
      </p:sp>
      <p:sp>
        <p:nvSpPr>
          <p:cNvPr id="8" name="四角形: 角を丸くする 7">
            <a:extLst>
              <a:ext uri="{FF2B5EF4-FFF2-40B4-BE49-F238E27FC236}">
                <a16:creationId xmlns:a16="http://schemas.microsoft.com/office/drawing/2014/main" id="{4CD4B934-38BA-8D94-ACB8-E5BEF667F7E3}"/>
              </a:ext>
            </a:extLst>
          </p:cNvPr>
          <p:cNvSpPr/>
          <p:nvPr/>
        </p:nvSpPr>
        <p:spPr>
          <a:xfrm>
            <a:off x="1325037" y="3541182"/>
            <a:ext cx="1639374" cy="5179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t>適応</a:t>
            </a:r>
          </a:p>
        </p:txBody>
      </p:sp>
      <p:sp>
        <p:nvSpPr>
          <p:cNvPr id="13" name="四角形: 角を丸くする 12">
            <a:extLst>
              <a:ext uri="{FF2B5EF4-FFF2-40B4-BE49-F238E27FC236}">
                <a16:creationId xmlns:a16="http://schemas.microsoft.com/office/drawing/2014/main" id="{CEE3AD45-C951-453D-00FE-C96B93A2E97C}"/>
              </a:ext>
            </a:extLst>
          </p:cNvPr>
          <p:cNvSpPr/>
          <p:nvPr/>
        </p:nvSpPr>
        <p:spPr>
          <a:xfrm>
            <a:off x="10127643" y="2856812"/>
            <a:ext cx="1759967" cy="68437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依存ライブラリ</a:t>
            </a:r>
            <a:endParaRPr kumimoji="1" lang="en-US" altLang="ja-JP" dirty="0"/>
          </a:p>
          <a:p>
            <a:pPr algn="ctr"/>
            <a:r>
              <a:rPr kumimoji="1" lang="ja-JP" altLang="en-US" dirty="0"/>
              <a:t>の脆弱性</a:t>
            </a:r>
          </a:p>
        </p:txBody>
      </p:sp>
      <p:sp>
        <p:nvSpPr>
          <p:cNvPr id="14" name="四角形: 角を丸くする 13">
            <a:extLst>
              <a:ext uri="{FF2B5EF4-FFF2-40B4-BE49-F238E27FC236}">
                <a16:creationId xmlns:a16="http://schemas.microsoft.com/office/drawing/2014/main" id="{297B8F22-EB8F-E9B6-AEEB-4105EAA30F40}"/>
              </a:ext>
            </a:extLst>
          </p:cNvPr>
          <p:cNvSpPr/>
          <p:nvPr/>
        </p:nvSpPr>
        <p:spPr>
          <a:xfrm>
            <a:off x="8564990" y="3673317"/>
            <a:ext cx="1271259" cy="4071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設計ミス</a:t>
            </a:r>
            <a:endParaRPr kumimoji="1" lang="ja-JP" altLang="en-US" dirty="0"/>
          </a:p>
        </p:txBody>
      </p:sp>
      <p:sp>
        <p:nvSpPr>
          <p:cNvPr id="15" name="四角形: 角を丸くする 14">
            <a:extLst>
              <a:ext uri="{FF2B5EF4-FFF2-40B4-BE49-F238E27FC236}">
                <a16:creationId xmlns:a16="http://schemas.microsoft.com/office/drawing/2014/main" id="{54DA6FB1-7F24-BCB9-34A8-1B47E39C44D9}"/>
              </a:ext>
            </a:extLst>
          </p:cNvPr>
          <p:cNvSpPr/>
          <p:nvPr/>
        </p:nvSpPr>
        <p:spPr>
          <a:xfrm>
            <a:off x="8402003" y="2891395"/>
            <a:ext cx="1568753" cy="64978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ソースコード中のバグ</a:t>
            </a:r>
          </a:p>
        </p:txBody>
      </p:sp>
      <p:sp>
        <p:nvSpPr>
          <p:cNvPr id="17" name="四角形: 角を丸くする 16">
            <a:extLst>
              <a:ext uri="{FF2B5EF4-FFF2-40B4-BE49-F238E27FC236}">
                <a16:creationId xmlns:a16="http://schemas.microsoft.com/office/drawing/2014/main" id="{947F33C6-6634-6CB2-DAEE-8AED0DCF6EEB}"/>
              </a:ext>
            </a:extLst>
          </p:cNvPr>
          <p:cNvSpPr/>
          <p:nvPr/>
        </p:nvSpPr>
        <p:spPr>
          <a:xfrm>
            <a:off x="4446034" y="2564676"/>
            <a:ext cx="3299929" cy="1247433"/>
          </a:xfrm>
          <a:prstGeom prst="roundRect">
            <a:avLst>
              <a:gd name="adj" fmla="val 40680"/>
            </a:avLst>
          </a:prstGeom>
          <a:solidFill>
            <a:srgbClr val="D7DEED"/>
          </a:solidFill>
          <a:ln w="38100">
            <a:solidFill>
              <a:srgbClr val="4A66A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t>発生した障害</a:t>
            </a:r>
          </a:p>
        </p:txBody>
      </p:sp>
      <p:sp>
        <p:nvSpPr>
          <p:cNvPr id="18" name="四角形: 角を丸くする 17">
            <a:extLst>
              <a:ext uri="{FF2B5EF4-FFF2-40B4-BE49-F238E27FC236}">
                <a16:creationId xmlns:a16="http://schemas.microsoft.com/office/drawing/2014/main" id="{6957F42B-F20D-EABE-A55B-9794E69CB064}"/>
              </a:ext>
            </a:extLst>
          </p:cNvPr>
          <p:cNvSpPr/>
          <p:nvPr/>
        </p:nvSpPr>
        <p:spPr>
          <a:xfrm>
            <a:off x="4446034" y="3955889"/>
            <a:ext cx="3299929" cy="1247433"/>
          </a:xfrm>
          <a:prstGeom prst="roundRect">
            <a:avLst>
              <a:gd name="adj" fmla="val 40680"/>
            </a:avLst>
          </a:prstGeom>
          <a:solidFill>
            <a:srgbClr val="FFE7E7"/>
          </a:solidFill>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t>潜在的な</a:t>
            </a:r>
            <a:r>
              <a:rPr kumimoji="1" lang="ja-JP" altLang="en-US" sz="2800" dirty="0"/>
              <a:t>障害</a:t>
            </a:r>
          </a:p>
        </p:txBody>
      </p:sp>
      <p:cxnSp>
        <p:nvCxnSpPr>
          <p:cNvPr id="41" name="直線矢印コネクタ 40">
            <a:extLst>
              <a:ext uri="{FF2B5EF4-FFF2-40B4-BE49-F238E27FC236}">
                <a16:creationId xmlns:a16="http://schemas.microsoft.com/office/drawing/2014/main" id="{F6D46837-600E-87A3-70A9-8607CB7D1B7F}"/>
              </a:ext>
            </a:extLst>
          </p:cNvPr>
          <p:cNvCxnSpPr>
            <a:cxnSpLocks/>
            <a:stCxn id="5" idx="3"/>
            <a:endCxn id="17" idx="1"/>
          </p:cNvCxnSpPr>
          <p:nvPr/>
        </p:nvCxnSpPr>
        <p:spPr>
          <a:xfrm>
            <a:off x="2964411" y="3111202"/>
            <a:ext cx="1481623" cy="77191"/>
          </a:xfrm>
          <a:prstGeom prst="straightConnector1">
            <a:avLst/>
          </a:prstGeom>
          <a:ln w="38100">
            <a:tailEnd type="triangle" w="med" len="lg"/>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1B3D7326-F79F-CDA8-C6D1-BD887EEA368E}"/>
              </a:ext>
            </a:extLst>
          </p:cNvPr>
          <p:cNvCxnSpPr>
            <a:cxnSpLocks/>
            <a:stCxn id="8" idx="3"/>
            <a:endCxn id="17" idx="1"/>
          </p:cNvCxnSpPr>
          <p:nvPr/>
        </p:nvCxnSpPr>
        <p:spPr>
          <a:xfrm flipV="1">
            <a:off x="2964411" y="3188393"/>
            <a:ext cx="1481623" cy="611739"/>
          </a:xfrm>
          <a:prstGeom prst="straightConnector1">
            <a:avLst/>
          </a:prstGeom>
          <a:ln w="38100">
            <a:tailEnd type="triangle" w="med" len="lg"/>
          </a:ln>
        </p:spPr>
        <p:style>
          <a:lnRef idx="2">
            <a:schemeClr val="accent1"/>
          </a:lnRef>
          <a:fillRef idx="0">
            <a:schemeClr val="accent1"/>
          </a:fillRef>
          <a:effectRef idx="1">
            <a:schemeClr val="accent1"/>
          </a:effectRef>
          <a:fontRef idx="minor">
            <a:schemeClr val="tx1"/>
          </a:fontRef>
        </p:style>
      </p:cxnSp>
      <p:sp>
        <p:nvSpPr>
          <p:cNvPr id="53" name="四角形: 角を丸くする 52">
            <a:extLst>
              <a:ext uri="{FF2B5EF4-FFF2-40B4-BE49-F238E27FC236}">
                <a16:creationId xmlns:a16="http://schemas.microsoft.com/office/drawing/2014/main" id="{1FE32D55-20DB-BD9D-2639-5332376E2A39}"/>
              </a:ext>
            </a:extLst>
          </p:cNvPr>
          <p:cNvSpPr/>
          <p:nvPr/>
        </p:nvSpPr>
        <p:spPr>
          <a:xfrm>
            <a:off x="10154725" y="4380004"/>
            <a:ext cx="1705799" cy="4071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要件定義不足</a:t>
            </a:r>
          </a:p>
        </p:txBody>
      </p:sp>
      <p:sp>
        <p:nvSpPr>
          <p:cNvPr id="54" name="四角形: 角を丸くする 53">
            <a:extLst>
              <a:ext uri="{FF2B5EF4-FFF2-40B4-BE49-F238E27FC236}">
                <a16:creationId xmlns:a16="http://schemas.microsoft.com/office/drawing/2014/main" id="{60A97D2D-430F-68E3-B0BA-8517D261FA50}"/>
              </a:ext>
            </a:extLst>
          </p:cNvPr>
          <p:cNvSpPr/>
          <p:nvPr/>
        </p:nvSpPr>
        <p:spPr>
          <a:xfrm>
            <a:off x="8402003" y="4364150"/>
            <a:ext cx="1605132" cy="43880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要求分析不足</a:t>
            </a:r>
          </a:p>
        </p:txBody>
      </p:sp>
      <p:sp>
        <p:nvSpPr>
          <p:cNvPr id="55" name="四角形: 角を丸くする 54">
            <a:extLst>
              <a:ext uri="{FF2B5EF4-FFF2-40B4-BE49-F238E27FC236}">
                <a16:creationId xmlns:a16="http://schemas.microsoft.com/office/drawing/2014/main" id="{3AF680B7-BEF8-723B-38BC-0D214317482D}"/>
              </a:ext>
            </a:extLst>
          </p:cNvPr>
          <p:cNvSpPr/>
          <p:nvPr/>
        </p:nvSpPr>
        <p:spPr>
          <a:xfrm>
            <a:off x="10333752" y="3673317"/>
            <a:ext cx="1347747" cy="4071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テスト不足</a:t>
            </a:r>
          </a:p>
        </p:txBody>
      </p:sp>
      <p:sp>
        <p:nvSpPr>
          <p:cNvPr id="56" name="四角形: 角を丸くする 55">
            <a:extLst>
              <a:ext uri="{FF2B5EF4-FFF2-40B4-BE49-F238E27FC236}">
                <a16:creationId xmlns:a16="http://schemas.microsoft.com/office/drawing/2014/main" id="{B03C1BEB-395D-4293-ACA2-55A75D9CC1BF}"/>
              </a:ext>
            </a:extLst>
          </p:cNvPr>
          <p:cNvSpPr/>
          <p:nvPr/>
        </p:nvSpPr>
        <p:spPr>
          <a:xfrm>
            <a:off x="8905178" y="5027273"/>
            <a:ext cx="2347458" cy="43880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ハードウェアの障害</a:t>
            </a:r>
          </a:p>
        </p:txBody>
      </p:sp>
      <p:cxnSp>
        <p:nvCxnSpPr>
          <p:cNvPr id="58" name="直線コネクタ 57">
            <a:extLst>
              <a:ext uri="{FF2B5EF4-FFF2-40B4-BE49-F238E27FC236}">
                <a16:creationId xmlns:a16="http://schemas.microsoft.com/office/drawing/2014/main" id="{ABB0540E-766C-BF45-4F6E-1B37D7B1F98C}"/>
              </a:ext>
            </a:extLst>
          </p:cNvPr>
          <p:cNvCxnSpPr>
            <a:cxnSpLocks/>
            <a:stCxn id="17" idx="3"/>
            <a:endCxn id="57" idx="1"/>
          </p:cNvCxnSpPr>
          <p:nvPr/>
        </p:nvCxnSpPr>
        <p:spPr>
          <a:xfrm>
            <a:off x="7745963" y="3188393"/>
            <a:ext cx="499152" cy="65051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2" name="直線コネクタ 61">
            <a:extLst>
              <a:ext uri="{FF2B5EF4-FFF2-40B4-BE49-F238E27FC236}">
                <a16:creationId xmlns:a16="http://schemas.microsoft.com/office/drawing/2014/main" id="{CDD05290-40A8-F391-7FD8-9C553E237EB1}"/>
              </a:ext>
            </a:extLst>
          </p:cNvPr>
          <p:cNvCxnSpPr>
            <a:cxnSpLocks/>
            <a:stCxn id="18" idx="3"/>
            <a:endCxn id="57" idx="1"/>
          </p:cNvCxnSpPr>
          <p:nvPr/>
        </p:nvCxnSpPr>
        <p:spPr>
          <a:xfrm flipV="1">
            <a:off x="7745963" y="3838908"/>
            <a:ext cx="499152" cy="740698"/>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C5837D5D-498A-693A-6D7E-BD38954A9879}"/>
              </a:ext>
            </a:extLst>
          </p:cNvPr>
          <p:cNvCxnSpPr>
            <a:cxnSpLocks/>
            <a:stCxn id="6" idx="3"/>
            <a:endCxn id="18" idx="1"/>
          </p:cNvCxnSpPr>
          <p:nvPr/>
        </p:nvCxnSpPr>
        <p:spPr>
          <a:xfrm>
            <a:off x="2964411" y="4489062"/>
            <a:ext cx="1481623" cy="90544"/>
          </a:xfrm>
          <a:prstGeom prst="straightConnector1">
            <a:avLst/>
          </a:prstGeom>
          <a:ln w="38100">
            <a:solidFill>
              <a:srgbClr val="C0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A8029852-7C3C-F091-971D-B430E0CD53FE}"/>
              </a:ext>
            </a:extLst>
          </p:cNvPr>
          <p:cNvCxnSpPr>
            <a:cxnSpLocks/>
            <a:stCxn id="7" idx="3"/>
            <a:endCxn id="18" idx="1"/>
          </p:cNvCxnSpPr>
          <p:nvPr/>
        </p:nvCxnSpPr>
        <p:spPr>
          <a:xfrm flipV="1">
            <a:off x="2964410" y="4579606"/>
            <a:ext cx="1481624" cy="598387"/>
          </a:xfrm>
          <a:prstGeom prst="straightConnector1">
            <a:avLst/>
          </a:prstGeom>
          <a:ln w="38100">
            <a:solidFill>
              <a:srgbClr val="C0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175" name="スライド番号プレースホルダー 174">
            <a:extLst>
              <a:ext uri="{FF2B5EF4-FFF2-40B4-BE49-F238E27FC236}">
                <a16:creationId xmlns:a16="http://schemas.microsoft.com/office/drawing/2014/main" id="{AF6E4A1C-9A6D-EF1A-3827-64D6D5F9822C}"/>
              </a:ext>
            </a:extLst>
          </p:cNvPr>
          <p:cNvSpPr>
            <a:spLocks noGrp="1"/>
          </p:cNvSpPr>
          <p:nvPr>
            <p:ph type="sldNum" sz="quarter" idx="12"/>
          </p:nvPr>
        </p:nvSpPr>
        <p:spPr/>
        <p:txBody>
          <a:bodyPr/>
          <a:lstStyle/>
          <a:p>
            <a:fld id="{DDF0A04B-3F96-455C-AC58-511E5C06C175}" type="slidenum">
              <a:rPr lang="ja-JP" altLang="en-US" smtClean="0"/>
              <a:pPr/>
              <a:t>2</a:t>
            </a:fld>
            <a:endParaRPr lang="ja-JP" altLang="en-US" dirty="0"/>
          </a:p>
        </p:txBody>
      </p:sp>
    </p:spTree>
    <p:extLst>
      <p:ext uri="{BB962C8B-B14F-4D97-AF65-F5344CB8AC3E}">
        <p14:creationId xmlns:p14="http://schemas.microsoft.com/office/powerpoint/2010/main" val="179473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69E3D-6933-0780-C4A3-09AF5FBE927C}"/>
              </a:ext>
            </a:extLst>
          </p:cNvPr>
          <p:cNvSpPr>
            <a:spLocks noGrp="1"/>
          </p:cNvSpPr>
          <p:nvPr>
            <p:ph type="title"/>
          </p:nvPr>
        </p:nvSpPr>
        <p:spPr/>
        <p:txBody>
          <a:bodyPr/>
          <a:lstStyle/>
          <a:p>
            <a:r>
              <a:rPr kumimoji="1" lang="en-US" altLang="ja-JP" dirty="0"/>
              <a:t>STEP </a:t>
            </a:r>
            <a:r>
              <a:rPr lang="en-US" altLang="ja-JP" dirty="0"/>
              <a:t>I-</a:t>
            </a:r>
            <a:r>
              <a:rPr kumimoji="1" lang="en-US" altLang="ja-JP" dirty="0"/>
              <a:t>B</a:t>
            </a:r>
            <a:r>
              <a:rPr kumimoji="1" lang="ja-JP" altLang="en-US" dirty="0"/>
              <a:t>：学習データを作成</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552215D-593F-68B3-08DD-F149BA7125C4}"/>
                  </a:ext>
                </a:extLst>
              </p:cNvPr>
              <p:cNvSpPr>
                <a:spLocks noGrp="1"/>
              </p:cNvSpPr>
              <p:nvPr>
                <p:ph idx="1"/>
              </p:nvPr>
            </p:nvSpPr>
            <p:spPr>
              <a:xfrm>
                <a:off x="165697" y="1092371"/>
                <a:ext cx="11696103" cy="4759432"/>
              </a:xfrm>
            </p:spPr>
            <p:txBody>
              <a:bodyPr>
                <a:normAutofit fontScale="92500"/>
              </a:bodyPr>
              <a:lstStyle/>
              <a:p>
                <a:r>
                  <a:rPr kumimoji="1" lang="ja-JP" altLang="en-US" dirty="0"/>
                  <a:t>以下のパラメータを</a:t>
                </a:r>
                <a:r>
                  <a:rPr kumimoji="1" lang="en-US" altLang="ja-JP" dirty="0"/>
                  <a:t>CCVolti</a:t>
                </a:r>
                <a:r>
                  <a:rPr kumimoji="1" lang="ja-JP" altLang="en-US" dirty="0"/>
                  <a:t>に与えて，学習用プロジェクトのコードクローン検出を実施し，学習データを収集する</a:t>
                </a:r>
                <a:endParaRPr kumimoji="1" lang="en-US" altLang="ja-JP" dirty="0"/>
              </a:p>
              <a:p>
                <a:pPr>
                  <a:buFont typeface="Wingdings" panose="05000000000000000000" pitchFamily="2" charset="2"/>
                  <a:buChar char="l"/>
                </a:pPr>
                <a:r>
                  <a:rPr lang="ja-JP" altLang="en-US" dirty="0"/>
                  <a:t>パラメータ組 </a:t>
                </a:r>
                <a:r>
                  <a:rPr lang="en-US" altLang="ja-JP" dirty="0"/>
                  <a:t>&lt;</a:t>
                </a:r>
                <a:r>
                  <a:rPr lang="ja-JP" altLang="en-US" dirty="0"/>
                  <a:t>𝑇</a:t>
                </a:r>
                <a:r>
                  <a:rPr lang="en-US" altLang="ja-JP" dirty="0"/>
                  <a:t>,</a:t>
                </a:r>
                <a:r>
                  <a:rPr lang="ja-JP" altLang="en-US" dirty="0"/>
                  <a:t>𝐿</a:t>
                </a:r>
                <a:r>
                  <a:rPr lang="en-US" altLang="ja-JP" dirty="0"/>
                  <a:t>&gt;</a:t>
                </a:r>
              </a:p>
              <a:p>
                <a:pPr lvl="1">
                  <a:buFont typeface="Wingdings" panose="05000000000000000000" pitchFamily="2" charset="2"/>
                  <a:buChar char="l"/>
                </a:pPr>
                <a:r>
                  <a:rPr lang="ja-JP" altLang="en-US" dirty="0"/>
                  <a:t>行列の種類数 </a:t>
                </a:r>
                <a14:m>
                  <m:oMath xmlns:m="http://schemas.openxmlformats.org/officeDocument/2006/math">
                    <m:r>
                      <a:rPr lang="en-US" altLang="ja-JP" b="1" i="1">
                        <a:latin typeface="Cambria Math" panose="02040503050406030204" pitchFamily="18" charset="0"/>
                      </a:rPr>
                      <m:t>𝑳</m:t>
                    </m:r>
                  </m:oMath>
                </a14:m>
                <a:r>
                  <a:rPr kumimoji="1" lang="en-US" altLang="ja-JP" dirty="0"/>
                  <a:t> : </a:t>
                </a:r>
                <a14:m>
                  <m:oMath xmlns:m="http://schemas.openxmlformats.org/officeDocument/2006/math">
                    <m:r>
                      <a:rPr lang="en-US" altLang="ja-JP" b="1" i="0" smtClean="0">
                        <a:latin typeface="Cambria Math" panose="02040503050406030204" pitchFamily="18" charset="0"/>
                      </a:rPr>
                      <m:t>𝟏</m:t>
                    </m:r>
                    <m:r>
                      <a:rPr lang="en-US" altLang="ja-JP" b="0" i="0" smtClean="0">
                        <a:latin typeface="Cambria Math" panose="02040503050406030204" pitchFamily="18" charset="0"/>
                      </a:rPr>
                      <m:t>≤</m:t>
                    </m:r>
                    <m:r>
                      <a:rPr lang="en-US" altLang="ja-JP" b="1" i="1">
                        <a:latin typeface="Cambria Math" panose="02040503050406030204" pitchFamily="18" charset="0"/>
                      </a:rPr>
                      <m:t>𝑳</m:t>
                    </m:r>
                    <m:r>
                      <a:rPr lang="en-US" altLang="ja-JP" b="1" i="1" smtClean="0">
                        <a:latin typeface="Cambria Math" panose="02040503050406030204" pitchFamily="18" charset="0"/>
                      </a:rPr>
                      <m:t>≤</m:t>
                    </m:r>
                    <m:r>
                      <a:rPr lang="en-US" altLang="ja-JP" b="1" i="1" smtClean="0">
                        <a:latin typeface="Cambria Math" panose="02040503050406030204" pitchFamily="18" charset="0"/>
                      </a:rPr>
                      <m:t>𝟑𝟎</m:t>
                    </m:r>
                  </m:oMath>
                </a14:m>
                <a:endParaRPr lang="en-US" altLang="ja-JP" dirty="0"/>
              </a:p>
              <a:p>
                <a:pPr lvl="1">
                  <a:buFont typeface="Wingdings" panose="05000000000000000000" pitchFamily="2" charset="2"/>
                  <a:buChar char="l"/>
                </a:pPr>
                <a:r>
                  <a:rPr lang="ja-JP" altLang="en-US" dirty="0"/>
                  <a:t>区画の分割数 </a:t>
                </a:r>
                <a14:m>
                  <m:oMath xmlns:m="http://schemas.openxmlformats.org/officeDocument/2006/math">
                    <m:r>
                      <a:rPr lang="en-US" altLang="ja-JP" b="1" i="1">
                        <a:latin typeface="Cambria Math" panose="02040503050406030204" pitchFamily="18" charset="0"/>
                      </a:rPr>
                      <m:t>𝑻</m:t>
                    </m:r>
                    <m:r>
                      <a:rPr lang="en-US" altLang="ja-JP" b="1" i="1" smtClean="0">
                        <a:latin typeface="Cambria Math" panose="02040503050406030204" pitchFamily="18" charset="0"/>
                      </a:rPr>
                      <m:t>=</m:t>
                    </m:r>
                    <m:sSup>
                      <m:sSupPr>
                        <m:ctrlPr>
                          <a:rPr lang="en-US" altLang="ja-JP" b="1" i="1" smtClean="0">
                            <a:latin typeface="Cambria Math" panose="02040503050406030204" pitchFamily="18" charset="0"/>
                          </a:rPr>
                        </m:ctrlPr>
                      </m:sSupPr>
                      <m:e>
                        <m:r>
                          <a:rPr lang="en-US" altLang="ja-JP" b="1" i="1" smtClean="0">
                            <a:latin typeface="Cambria Math" panose="02040503050406030204" pitchFamily="18" charset="0"/>
                          </a:rPr>
                          <m:t>𝟐</m:t>
                        </m:r>
                      </m:e>
                      <m:sup>
                        <m:r>
                          <a:rPr lang="en-US" altLang="ja-JP" b="1" i="1" smtClean="0">
                            <a:latin typeface="Cambria Math" panose="02040503050406030204" pitchFamily="18" charset="0"/>
                          </a:rPr>
                          <m:t>𝒕</m:t>
                        </m:r>
                      </m:sup>
                    </m:sSup>
                  </m:oMath>
                </a14:m>
                <a:r>
                  <a:rPr kumimoji="1" lang="en-US" altLang="ja-JP" dirty="0"/>
                  <a:t> </a:t>
                </a:r>
                <a:r>
                  <a:rPr lang="en-US" altLang="ja-JP" dirty="0"/>
                  <a:t>: </a:t>
                </a:r>
                <a14:m>
                  <m:oMath xmlns:m="http://schemas.openxmlformats.org/officeDocument/2006/math">
                    <m:r>
                      <a:rPr lang="en-US" altLang="ja-JP" b="1" i="0" smtClean="0">
                        <a:latin typeface="Cambria Math" panose="02040503050406030204" pitchFamily="18" charset="0"/>
                      </a:rPr>
                      <m:t>𝟏</m:t>
                    </m:r>
                    <m:r>
                      <a:rPr lang="en-US" altLang="ja-JP" b="1" i="1" smtClean="0">
                        <a:latin typeface="Cambria Math" panose="02040503050406030204" pitchFamily="18" charset="0"/>
                      </a:rPr>
                      <m:t>≤</m:t>
                    </m:r>
                    <m:r>
                      <a:rPr lang="en-US" altLang="ja-JP" b="1" i="1" smtClean="0">
                        <a:latin typeface="Cambria Math" panose="02040503050406030204" pitchFamily="18" charset="0"/>
                      </a:rPr>
                      <m:t>𝒕</m:t>
                    </m:r>
                    <m:r>
                      <a:rPr lang="en-US" altLang="ja-JP" b="1" i="1" smtClean="0">
                        <a:latin typeface="Cambria Math" panose="02040503050406030204" pitchFamily="18" charset="0"/>
                      </a:rPr>
                      <m:t>≤</m:t>
                    </m:r>
                    <m:r>
                      <a:rPr lang="en-US" altLang="ja-JP" b="1" i="1" smtClean="0">
                        <a:latin typeface="Cambria Math" panose="02040503050406030204" pitchFamily="18" charset="0"/>
                      </a:rPr>
                      <m:t>𝟑𝟎</m:t>
                    </m:r>
                  </m:oMath>
                </a14:m>
                <a:endParaRPr lang="en-US" altLang="ja-JP" dirty="0"/>
              </a:p>
              <a:p>
                <a:pPr>
                  <a:buFont typeface="Wingdings" panose="05000000000000000000" pitchFamily="2" charset="2"/>
                  <a:buChar char="l"/>
                </a:pPr>
                <a:r>
                  <a:rPr lang="ja-JP" altLang="en-US" dirty="0"/>
                  <a:t>パラメータ組ごとに</a:t>
                </a:r>
                <a:r>
                  <a:rPr kumimoji="1" lang="ja-JP" altLang="en-US" dirty="0"/>
                  <a:t>計測するデータ</a:t>
                </a:r>
                <a:endParaRPr kumimoji="1" lang="en-US" altLang="ja-JP" dirty="0"/>
              </a:p>
              <a:p>
                <a:pPr lvl="1">
                  <a:buFont typeface="Wingdings" panose="05000000000000000000" pitchFamily="2" charset="2"/>
                  <a:buChar char="l"/>
                </a:pPr>
                <a:r>
                  <a:rPr kumimoji="1" lang="ja-JP" altLang="en-US" dirty="0"/>
                  <a:t>再現率</a:t>
                </a:r>
                <a:endParaRPr kumimoji="1" lang="en-US" altLang="ja-JP" dirty="0"/>
              </a:p>
              <a:p>
                <a:pPr lvl="1">
                  <a:buFont typeface="Wingdings" panose="05000000000000000000" pitchFamily="2" charset="2"/>
                  <a:buChar char="l"/>
                </a:pPr>
                <a:r>
                  <a:rPr kumimoji="1" lang="ja-JP" altLang="en-US" dirty="0"/>
                  <a:t>類似探索の計算時間</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4552215D-593F-68B3-08DD-F149BA7125C4}"/>
                  </a:ext>
                </a:extLst>
              </p:cNvPr>
              <p:cNvSpPr>
                <a:spLocks noGrp="1" noRot="1" noChangeAspect="1" noMove="1" noResize="1" noEditPoints="1" noAdjustHandles="1" noChangeArrowheads="1" noChangeShapeType="1" noTextEdit="1"/>
              </p:cNvSpPr>
              <p:nvPr>
                <p:ph idx="1"/>
              </p:nvPr>
            </p:nvSpPr>
            <p:spPr>
              <a:xfrm>
                <a:off x="165697" y="1092371"/>
                <a:ext cx="11696103" cy="4759432"/>
              </a:xfrm>
              <a:blipFill>
                <a:blip r:embed="rId3"/>
                <a:stretch>
                  <a:fillRect l="-1251" t="-2433" b="-3969"/>
                </a:stretch>
              </a:blipFill>
            </p:spPr>
            <p:txBody>
              <a:bodyPr/>
              <a:lstStyle/>
              <a:p>
                <a:r>
                  <a:rPr lang="ja-JP" altLang="en-US">
                    <a:noFill/>
                  </a:rPr>
                  <a:t> </a:t>
                </a:r>
              </a:p>
            </p:txBody>
          </p:sp>
        </mc:Fallback>
      </mc:AlternateContent>
      <p:sp>
        <p:nvSpPr>
          <p:cNvPr id="154" name="スライド番号プレースホルダー 153">
            <a:extLst>
              <a:ext uri="{FF2B5EF4-FFF2-40B4-BE49-F238E27FC236}">
                <a16:creationId xmlns:a16="http://schemas.microsoft.com/office/drawing/2014/main" id="{7F0BA746-765F-48EB-3A33-64E1EE615ECE}"/>
              </a:ext>
            </a:extLst>
          </p:cNvPr>
          <p:cNvSpPr>
            <a:spLocks noGrp="1"/>
          </p:cNvSpPr>
          <p:nvPr>
            <p:ph type="sldNum" sz="quarter" idx="12"/>
          </p:nvPr>
        </p:nvSpPr>
        <p:spPr/>
        <p:txBody>
          <a:bodyPr/>
          <a:lstStyle/>
          <a:p>
            <a:fld id="{DDF0A04B-3F96-455C-AC58-511E5C06C175}" type="slidenum">
              <a:rPr lang="ja-JP" altLang="en-US" smtClean="0"/>
              <a:pPr/>
              <a:t>20</a:t>
            </a:fld>
            <a:endParaRPr lang="ja-JP" altLang="en-US" dirty="0"/>
          </a:p>
        </p:txBody>
      </p:sp>
    </p:spTree>
    <p:extLst>
      <p:ext uri="{BB962C8B-B14F-4D97-AF65-F5344CB8AC3E}">
        <p14:creationId xmlns:p14="http://schemas.microsoft.com/office/powerpoint/2010/main" val="2873686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C17007-DA1C-EC9F-C03D-F1CA4EC457B6}"/>
              </a:ext>
            </a:extLst>
          </p:cNvPr>
          <p:cNvSpPr>
            <a:spLocks noGrp="1"/>
          </p:cNvSpPr>
          <p:nvPr>
            <p:ph type="title"/>
          </p:nvPr>
        </p:nvSpPr>
        <p:spPr/>
        <p:txBody>
          <a:bodyPr>
            <a:normAutofit/>
          </a:bodyPr>
          <a:lstStyle/>
          <a:p>
            <a:r>
              <a:rPr lang="en-US" altLang="ja-JP" dirty="0"/>
              <a:t>STEP I-C</a:t>
            </a:r>
            <a:r>
              <a:rPr lang="ja-JP" altLang="en-US" dirty="0"/>
              <a:t>：回帰モデルを生成</a:t>
            </a:r>
            <a:endParaRPr kumimoji="1" lang="ja-JP" altLang="en-US" dirty="0"/>
          </a:p>
        </p:txBody>
      </p:sp>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21B4B16A-D6A6-7A90-4D4C-8980D79F88BE}"/>
                  </a:ext>
                </a:extLst>
              </p:cNvPr>
              <p:cNvGraphicFramePr>
                <a:graphicFrameLocks noGrp="1"/>
              </p:cNvGraphicFramePr>
              <p:nvPr>
                <p:extLst>
                  <p:ext uri="{D42A27DB-BD31-4B8C-83A1-F6EECF244321}">
                    <p14:modId xmlns:p14="http://schemas.microsoft.com/office/powerpoint/2010/main" val="2187094326"/>
                  </p:ext>
                </p:extLst>
              </p:nvPr>
            </p:nvGraphicFramePr>
            <p:xfrm>
              <a:off x="6811753" y="1826213"/>
              <a:ext cx="4769803" cy="1854200"/>
            </p:xfrm>
            <a:graphic>
              <a:graphicData uri="http://schemas.openxmlformats.org/drawingml/2006/table">
                <a:tbl>
                  <a:tblPr firstRow="1" bandRow="1">
                    <a:tableStyleId>{93296810-A885-4BE3-A3E7-6D5BEEA58F35}</a:tableStyleId>
                  </a:tblPr>
                  <a:tblGrid>
                    <a:gridCol w="2179955">
                      <a:extLst>
                        <a:ext uri="{9D8B030D-6E8A-4147-A177-3AD203B41FA5}">
                          <a16:colId xmlns:a16="http://schemas.microsoft.com/office/drawing/2014/main" val="3863593464"/>
                        </a:ext>
                      </a:extLst>
                    </a:gridCol>
                    <a:gridCol w="1946593">
                      <a:extLst>
                        <a:ext uri="{9D8B030D-6E8A-4147-A177-3AD203B41FA5}">
                          <a16:colId xmlns:a16="http://schemas.microsoft.com/office/drawing/2014/main" val="2698095014"/>
                        </a:ext>
                      </a:extLst>
                    </a:gridCol>
                    <a:gridCol w="643255">
                      <a:extLst>
                        <a:ext uri="{9D8B030D-6E8A-4147-A177-3AD203B41FA5}">
                          <a16:colId xmlns:a16="http://schemas.microsoft.com/office/drawing/2014/main" val="3399481056"/>
                        </a:ext>
                      </a:extLst>
                    </a:gridCol>
                  </a:tblGrid>
                  <a:tr h="370840">
                    <a:tc>
                      <a:txBody>
                        <a:bodyPr/>
                        <a:lstStyle/>
                        <a:p>
                          <a:pPr algn="ctr"/>
                          <a:r>
                            <a:rPr kumimoji="1" lang="ja-JP" altLang="en-US" dirty="0"/>
                            <a:t>学習用プロジェクト</a:t>
                          </a:r>
                        </a:p>
                      </a:txBody>
                      <a:tcPr/>
                    </a:tc>
                    <a:tc>
                      <a:txBody>
                        <a:bodyPr/>
                        <a:lstStyle/>
                        <a:p>
                          <a:pPr algn="ctr"/>
                          <a:r>
                            <a:rPr kumimoji="1" lang="ja-JP" altLang="en-US" dirty="0"/>
                            <a:t>コードブロック数</a:t>
                          </a: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rPr>
                                  <m:t>𝑇</m:t>
                                </m:r>
                              </m:oMath>
                            </m:oMathPara>
                          </a14:m>
                          <a:endParaRPr kumimoji="1" lang="ja-JP" altLang="en-US" dirty="0"/>
                        </a:p>
                      </a:txBody>
                      <a:tcPr/>
                    </a:tc>
                    <a:extLst>
                      <a:ext uri="{0D108BD9-81ED-4DB2-BD59-A6C34878D82A}">
                        <a16:rowId xmlns:a16="http://schemas.microsoft.com/office/drawing/2014/main" val="274047239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Antlr</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2,787</a:t>
                          </a:r>
                          <a:endParaRPr kumimoji="1" lang="ja-JP" altLang="en-US" dirty="0"/>
                        </a:p>
                      </a:txBody>
                      <a:tcPr/>
                    </a:tc>
                    <a:tc>
                      <a:txBody>
                        <a:bodyPr/>
                        <a:lstStyle/>
                        <a:p>
                          <a:pPr algn="ctr"/>
                          <a:r>
                            <a:rPr kumimoji="1" lang="en-US" altLang="ja-JP" dirty="0"/>
                            <a:t>2</a:t>
                          </a:r>
                          <a:r>
                            <a:rPr kumimoji="1" lang="en-US" altLang="ja-JP" baseline="30000" dirty="0"/>
                            <a:t>8</a:t>
                          </a:r>
                          <a:endParaRPr kumimoji="1" lang="en-US" altLang="ja-JP" dirty="0"/>
                        </a:p>
                      </a:txBody>
                      <a:tcPr/>
                    </a:tc>
                    <a:extLst>
                      <a:ext uri="{0D108BD9-81ED-4DB2-BD59-A6C34878D82A}">
                        <a16:rowId xmlns:a16="http://schemas.microsoft.com/office/drawing/2014/main" val="2761156063"/>
                      </a:ext>
                    </a:extLst>
                  </a:tr>
                  <a:tr h="370840">
                    <a:tc>
                      <a:txBody>
                        <a:bodyPr/>
                        <a:lstStyle/>
                        <a:p>
                          <a:pPr algn="ctr"/>
                          <a:r>
                            <a:rPr kumimoji="1" lang="en-US" altLang="ja-JP" dirty="0"/>
                            <a:t>Maven</a:t>
                          </a:r>
                          <a:endParaRPr kumimoji="1" lang="ja-JP" altLang="en-US" dirty="0"/>
                        </a:p>
                      </a:txBody>
                      <a:tcPr/>
                    </a:tc>
                    <a:tc>
                      <a:txBody>
                        <a:bodyPr/>
                        <a:lstStyle/>
                        <a:p>
                          <a:pPr algn="ctr"/>
                          <a:r>
                            <a:rPr kumimoji="1" lang="en-US" altLang="ja-JP" dirty="0"/>
                            <a:t>3,468</a:t>
                          </a:r>
                          <a:endParaRPr kumimoji="1" lang="ja-JP" altLang="en-US" dirty="0"/>
                        </a:p>
                      </a:txBody>
                      <a:tcPr/>
                    </a:tc>
                    <a:tc>
                      <a:txBody>
                        <a:bodyPr/>
                        <a:lstStyle/>
                        <a:p>
                          <a:pPr algn="ctr"/>
                          <a:r>
                            <a:rPr kumimoji="1" lang="en-US" altLang="ja-JP" dirty="0"/>
                            <a:t>2</a:t>
                          </a:r>
                          <a:r>
                            <a:rPr kumimoji="1" lang="en-US" altLang="ja-JP" baseline="30000" dirty="0"/>
                            <a:t>8</a:t>
                          </a:r>
                          <a:endParaRPr kumimoji="1" lang="ja-JP" altLang="en-US" dirty="0"/>
                        </a:p>
                      </a:txBody>
                      <a:tcPr/>
                    </a:tc>
                    <a:extLst>
                      <a:ext uri="{0D108BD9-81ED-4DB2-BD59-A6C34878D82A}">
                        <a16:rowId xmlns:a16="http://schemas.microsoft.com/office/drawing/2014/main" val="3471861819"/>
                      </a:ext>
                    </a:extLst>
                  </a:tr>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2887225205"/>
                      </a:ext>
                    </a:extLst>
                  </a:tr>
                  <a:tr h="370840">
                    <a:tc>
                      <a:txBody>
                        <a:bodyPr/>
                        <a:lstStyle/>
                        <a:p>
                          <a:pPr algn="ctr"/>
                          <a:r>
                            <a:rPr kumimoji="1" lang="en-US" altLang="ja-JP" dirty="0"/>
                            <a:t>Linux Kernel</a:t>
                          </a:r>
                          <a:endParaRPr kumimoji="1" lang="ja-JP" altLang="en-US" dirty="0"/>
                        </a:p>
                      </a:txBody>
                      <a:tcPr/>
                    </a:tc>
                    <a:tc>
                      <a:txBody>
                        <a:bodyPr/>
                        <a:lstStyle/>
                        <a:p>
                          <a:pPr algn="ctr"/>
                          <a:r>
                            <a:rPr kumimoji="1" lang="en-US" altLang="ja-JP" dirty="0"/>
                            <a:t>363,935</a:t>
                          </a:r>
                          <a:endParaRPr kumimoji="1" lang="ja-JP" altLang="en-US" dirty="0"/>
                        </a:p>
                      </a:txBody>
                      <a:tcPr/>
                    </a:tc>
                    <a:tc>
                      <a:txBody>
                        <a:bodyPr/>
                        <a:lstStyle/>
                        <a:p>
                          <a:pPr algn="ctr"/>
                          <a:r>
                            <a:rPr kumimoji="1" lang="en-US" altLang="ja-JP" dirty="0"/>
                            <a:t>2</a:t>
                          </a:r>
                          <a:r>
                            <a:rPr kumimoji="1" lang="en-US" altLang="ja-JP" baseline="30000" dirty="0"/>
                            <a:t>12</a:t>
                          </a:r>
                          <a:endParaRPr kumimoji="1" lang="en-US" altLang="ja-JP" dirty="0"/>
                        </a:p>
                      </a:txBody>
                      <a:tcPr/>
                    </a:tc>
                    <a:extLst>
                      <a:ext uri="{0D108BD9-81ED-4DB2-BD59-A6C34878D82A}">
                        <a16:rowId xmlns:a16="http://schemas.microsoft.com/office/drawing/2014/main" val="478955884"/>
                      </a:ext>
                    </a:extLst>
                  </a:tr>
                </a:tbl>
              </a:graphicData>
            </a:graphic>
          </p:graphicFrame>
        </mc:Choice>
        <mc:Fallback xmlns="">
          <p:graphicFrame>
            <p:nvGraphicFramePr>
              <p:cNvPr id="5" name="表 4">
                <a:extLst>
                  <a:ext uri="{FF2B5EF4-FFF2-40B4-BE49-F238E27FC236}">
                    <a16:creationId xmlns:a16="http://schemas.microsoft.com/office/drawing/2014/main" id="{21B4B16A-D6A6-7A90-4D4C-8980D79F88BE}"/>
                  </a:ext>
                </a:extLst>
              </p:cNvPr>
              <p:cNvGraphicFramePr>
                <a:graphicFrameLocks noGrp="1"/>
              </p:cNvGraphicFramePr>
              <p:nvPr>
                <p:extLst>
                  <p:ext uri="{D42A27DB-BD31-4B8C-83A1-F6EECF244321}">
                    <p14:modId xmlns:p14="http://schemas.microsoft.com/office/powerpoint/2010/main" val="2187094326"/>
                  </p:ext>
                </p:extLst>
              </p:nvPr>
            </p:nvGraphicFramePr>
            <p:xfrm>
              <a:off x="6811753" y="1826213"/>
              <a:ext cx="4769803" cy="2123440"/>
            </p:xfrm>
            <a:graphic>
              <a:graphicData uri="http://schemas.openxmlformats.org/drawingml/2006/table">
                <a:tbl>
                  <a:tblPr firstRow="1" bandRow="1">
                    <a:tableStyleId>{93296810-A885-4BE3-A3E7-6D5BEEA58F35}</a:tableStyleId>
                  </a:tblPr>
                  <a:tblGrid>
                    <a:gridCol w="2179955">
                      <a:extLst>
                        <a:ext uri="{9D8B030D-6E8A-4147-A177-3AD203B41FA5}">
                          <a16:colId xmlns:a16="http://schemas.microsoft.com/office/drawing/2014/main" val="3863593464"/>
                        </a:ext>
                      </a:extLst>
                    </a:gridCol>
                    <a:gridCol w="1946593">
                      <a:extLst>
                        <a:ext uri="{9D8B030D-6E8A-4147-A177-3AD203B41FA5}">
                          <a16:colId xmlns:a16="http://schemas.microsoft.com/office/drawing/2014/main" val="2698095014"/>
                        </a:ext>
                      </a:extLst>
                    </a:gridCol>
                    <a:gridCol w="643255">
                      <a:extLst>
                        <a:ext uri="{9D8B030D-6E8A-4147-A177-3AD203B41FA5}">
                          <a16:colId xmlns:a16="http://schemas.microsoft.com/office/drawing/2014/main" val="3399481056"/>
                        </a:ext>
                      </a:extLst>
                    </a:gridCol>
                  </a:tblGrid>
                  <a:tr h="370840">
                    <a:tc>
                      <a:txBody>
                        <a:bodyPr/>
                        <a:lstStyle/>
                        <a:p>
                          <a:pPr algn="ctr"/>
                          <a:r>
                            <a:rPr kumimoji="1" lang="ja-JP" altLang="en-US" dirty="0"/>
                            <a:t>学習用プロジェクト</a:t>
                          </a:r>
                        </a:p>
                      </a:txBody>
                      <a:tcPr/>
                    </a:tc>
                    <a:tc>
                      <a:txBody>
                        <a:bodyPr/>
                        <a:lstStyle/>
                        <a:p>
                          <a:pPr algn="ctr"/>
                          <a:r>
                            <a:rPr kumimoji="1" lang="ja-JP" altLang="en-US" dirty="0"/>
                            <a:t>コードブロック数</a:t>
                          </a:r>
                        </a:p>
                      </a:txBody>
                      <a:tcPr/>
                    </a:tc>
                    <a:tc>
                      <a:txBody>
                        <a:bodyPr/>
                        <a:lstStyle/>
                        <a:p>
                          <a:endParaRPr lang="ja-JP"/>
                        </a:p>
                      </a:txBody>
                      <a:tcPr>
                        <a:blipFill>
                          <a:blip/>
                          <a:stretch>
                            <a:fillRect/>
                          </a:stretch>
                        </a:blipFill>
                      </a:tcPr>
                    </a:tc>
                    <a:extLst>
                      <a:ext uri="{0D108BD9-81ED-4DB2-BD59-A6C34878D82A}">
                        <a16:rowId xmlns:a16="http://schemas.microsoft.com/office/drawing/2014/main" val="274047239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err="1"/>
                            <a:t>Antlr</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2,787</a:t>
                          </a:r>
                          <a:endParaRPr kumimoji="1" lang="ja-JP" altLang="en-US" dirty="0"/>
                        </a:p>
                      </a:txBody>
                      <a:tcPr/>
                    </a:tc>
                    <a:tc>
                      <a:txBody>
                        <a:bodyPr/>
                        <a:lstStyle/>
                        <a:p>
                          <a:pPr algn="ctr"/>
                          <a:r>
                            <a:rPr kumimoji="1" lang="en-US" altLang="ja-JP" dirty="0"/>
                            <a:t>2</a:t>
                          </a:r>
                          <a:r>
                            <a:rPr kumimoji="1" lang="en-US" altLang="ja-JP" baseline="30000" dirty="0"/>
                            <a:t>8</a:t>
                          </a:r>
                          <a:endParaRPr kumimoji="1" lang="en-US" altLang="ja-JP" dirty="0"/>
                        </a:p>
                      </a:txBody>
                      <a:tcPr/>
                    </a:tc>
                    <a:extLst>
                      <a:ext uri="{0D108BD9-81ED-4DB2-BD59-A6C34878D82A}">
                        <a16:rowId xmlns:a16="http://schemas.microsoft.com/office/drawing/2014/main" val="2761156063"/>
                      </a:ext>
                    </a:extLst>
                  </a:tr>
                  <a:tr h="370840">
                    <a:tc>
                      <a:txBody>
                        <a:bodyPr/>
                        <a:lstStyle/>
                        <a:p>
                          <a:pPr algn="ctr"/>
                          <a:r>
                            <a:rPr kumimoji="1" lang="en-US" altLang="ja-JP" dirty="0"/>
                            <a:t>Maven</a:t>
                          </a:r>
                          <a:endParaRPr kumimoji="1" lang="ja-JP" altLang="en-US" dirty="0"/>
                        </a:p>
                      </a:txBody>
                      <a:tcPr/>
                    </a:tc>
                    <a:tc>
                      <a:txBody>
                        <a:bodyPr/>
                        <a:lstStyle/>
                        <a:p>
                          <a:pPr algn="ctr"/>
                          <a:r>
                            <a:rPr kumimoji="1" lang="en-US" altLang="ja-JP" dirty="0"/>
                            <a:t>3,468</a:t>
                          </a:r>
                          <a:endParaRPr kumimoji="1" lang="ja-JP" altLang="en-US" dirty="0"/>
                        </a:p>
                      </a:txBody>
                      <a:tcPr/>
                    </a:tc>
                    <a:tc>
                      <a:txBody>
                        <a:bodyPr/>
                        <a:lstStyle/>
                        <a:p>
                          <a:pPr algn="ctr"/>
                          <a:r>
                            <a:rPr kumimoji="1" lang="en-US" altLang="ja-JP" dirty="0"/>
                            <a:t>2</a:t>
                          </a:r>
                          <a:r>
                            <a:rPr kumimoji="1" lang="en-US" altLang="ja-JP" baseline="30000" dirty="0"/>
                            <a:t>8</a:t>
                          </a:r>
                          <a:endParaRPr kumimoji="1" lang="ja-JP" altLang="en-US" dirty="0"/>
                        </a:p>
                      </a:txBody>
                      <a:tcPr/>
                    </a:tc>
                    <a:extLst>
                      <a:ext uri="{0D108BD9-81ED-4DB2-BD59-A6C34878D82A}">
                        <a16:rowId xmlns:a16="http://schemas.microsoft.com/office/drawing/2014/main" val="3471861819"/>
                      </a:ext>
                    </a:extLst>
                  </a:tr>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2887225205"/>
                      </a:ext>
                    </a:extLst>
                  </a:tr>
                  <a:tr h="370840">
                    <a:tc>
                      <a:txBody>
                        <a:bodyPr/>
                        <a:lstStyle/>
                        <a:p>
                          <a:pPr algn="ctr"/>
                          <a:r>
                            <a:rPr kumimoji="1" lang="en-US" altLang="ja-JP" dirty="0"/>
                            <a:t>Linux Kernel</a:t>
                          </a:r>
                          <a:endParaRPr kumimoji="1" lang="ja-JP" altLang="en-US" dirty="0"/>
                        </a:p>
                      </a:txBody>
                      <a:tcPr/>
                    </a:tc>
                    <a:tc>
                      <a:txBody>
                        <a:bodyPr/>
                        <a:lstStyle/>
                        <a:p>
                          <a:pPr algn="ctr"/>
                          <a:r>
                            <a:rPr kumimoji="1" lang="en-US" altLang="ja-JP" dirty="0"/>
                            <a:t>363,935</a:t>
                          </a:r>
                          <a:endParaRPr kumimoji="1" lang="ja-JP" altLang="en-US" dirty="0"/>
                        </a:p>
                      </a:txBody>
                      <a:tcPr/>
                    </a:tc>
                    <a:tc>
                      <a:txBody>
                        <a:bodyPr/>
                        <a:lstStyle/>
                        <a:p>
                          <a:pPr algn="ctr"/>
                          <a:r>
                            <a:rPr kumimoji="1" lang="en-US" altLang="ja-JP" dirty="0"/>
                            <a:t>2</a:t>
                          </a:r>
                          <a:r>
                            <a:rPr kumimoji="1" lang="en-US" altLang="ja-JP" baseline="30000" dirty="0"/>
                            <a:t>12</a:t>
                          </a:r>
                          <a:endParaRPr kumimoji="1" lang="en-US" altLang="ja-JP" dirty="0"/>
                        </a:p>
                      </a:txBody>
                      <a:tcPr/>
                    </a:tc>
                    <a:extLst>
                      <a:ext uri="{0D108BD9-81ED-4DB2-BD59-A6C34878D82A}">
                        <a16:rowId xmlns:a16="http://schemas.microsoft.com/office/drawing/2014/main" val="478955884"/>
                      </a:ext>
                    </a:extLst>
                  </a:tr>
                </a:tbl>
              </a:graphicData>
            </a:graphic>
          </p:graphicFrame>
        </mc:Fallback>
      </mc:AlternateContent>
      <p:sp>
        <p:nvSpPr>
          <p:cNvPr id="6" name="右矢印 6">
            <a:extLst>
              <a:ext uri="{FF2B5EF4-FFF2-40B4-BE49-F238E27FC236}">
                <a16:creationId xmlns:a16="http://schemas.microsoft.com/office/drawing/2014/main" id="{99887973-8936-6998-7CE4-5455F405F89A}"/>
              </a:ext>
            </a:extLst>
          </p:cNvPr>
          <p:cNvSpPr/>
          <p:nvPr/>
        </p:nvSpPr>
        <p:spPr>
          <a:xfrm rot="5400000">
            <a:off x="7531040" y="3913811"/>
            <a:ext cx="654109" cy="1019933"/>
          </a:xfrm>
          <a:prstGeom prst="rightArrow">
            <a:avLst/>
          </a:prstGeom>
          <a:solidFill>
            <a:srgbClr val="5D639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cxnSp>
        <p:nvCxnSpPr>
          <p:cNvPr id="7" name="直線矢印コネクタ 6">
            <a:extLst>
              <a:ext uri="{FF2B5EF4-FFF2-40B4-BE49-F238E27FC236}">
                <a16:creationId xmlns:a16="http://schemas.microsoft.com/office/drawing/2014/main" id="{477D89F2-B4B5-44B5-6652-13FCC180CEDD}"/>
              </a:ext>
            </a:extLst>
          </p:cNvPr>
          <p:cNvCxnSpPr/>
          <p:nvPr/>
        </p:nvCxnSpPr>
        <p:spPr>
          <a:xfrm>
            <a:off x="7367014" y="6018138"/>
            <a:ext cx="1090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E3B7D6CD-78BB-10C3-6E80-87C01A120F78}"/>
              </a:ext>
            </a:extLst>
          </p:cNvPr>
          <p:cNvCxnSpPr/>
          <p:nvPr/>
        </p:nvCxnSpPr>
        <p:spPr>
          <a:xfrm flipV="1">
            <a:off x="7367014" y="4896240"/>
            <a:ext cx="0" cy="1121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6F39DC54-5382-765C-FB8B-99E5D60F8695}"/>
              </a:ext>
            </a:extLst>
          </p:cNvPr>
          <p:cNvCxnSpPr/>
          <p:nvPr/>
        </p:nvCxnSpPr>
        <p:spPr>
          <a:xfrm flipV="1">
            <a:off x="7367014" y="5049967"/>
            <a:ext cx="1090550" cy="470464"/>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0611EC77-1D56-3EB2-B0C1-F15B1B07B044}"/>
              </a:ext>
            </a:extLst>
          </p:cNvPr>
          <p:cNvSpPr/>
          <p:nvPr/>
        </p:nvSpPr>
        <p:spPr>
          <a:xfrm>
            <a:off x="6971676" y="6061012"/>
            <a:ext cx="1874231" cy="369332"/>
          </a:xfrm>
          <a:prstGeom prst="rect">
            <a:avLst/>
          </a:prstGeom>
        </p:spPr>
        <p:txBody>
          <a:bodyPr wrap="none">
            <a:spAutoFit/>
          </a:bodyPr>
          <a:lstStyle/>
          <a:p>
            <a:pPr algn="ctr"/>
            <a:r>
              <a:rPr lang="ja-JP" altLang="en-US" dirty="0"/>
              <a:t>コードブロック数</a:t>
            </a: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C853A597-5DD8-C110-B2F9-0EBA12A15259}"/>
                  </a:ext>
                </a:extLst>
              </p:cNvPr>
              <p:cNvSpPr/>
              <p:nvPr/>
            </p:nvSpPr>
            <p:spPr>
              <a:xfrm>
                <a:off x="6704558" y="4727248"/>
                <a:ext cx="74116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func>
                        <m:funcPr>
                          <m:ctrlPr>
                            <a:rPr lang="en-US" altLang="ja-JP" i="1">
                              <a:latin typeface="Cambria Math" panose="02040503050406030204" pitchFamily="18" charset="0"/>
                            </a:rPr>
                          </m:ctrlPr>
                        </m:funcPr>
                        <m:fName>
                          <m:r>
                            <m:rPr>
                              <m:sty m:val="p"/>
                            </m:rPr>
                            <a:rPr lang="en-US" altLang="ja-JP">
                              <a:latin typeface="Cambria Math" panose="02040503050406030204" pitchFamily="18" charset="0"/>
                            </a:rPr>
                            <m:t>log</m:t>
                          </m:r>
                        </m:fName>
                        <m:e>
                          <m:r>
                            <a:rPr lang="en-US" altLang="ja-JP" i="1">
                              <a:latin typeface="Cambria Math" panose="02040503050406030204" pitchFamily="18" charset="0"/>
                            </a:rPr>
                            <m:t>𝑇</m:t>
                          </m:r>
                        </m:e>
                      </m:func>
                    </m:oMath>
                  </m:oMathPara>
                </a14:m>
                <a:endParaRPr lang="ja-JP" altLang="en-US" dirty="0"/>
              </a:p>
            </p:txBody>
          </p:sp>
        </mc:Choice>
        <mc:Fallback xmlns="">
          <p:sp>
            <p:nvSpPr>
              <p:cNvPr id="11" name="正方形/長方形 10">
                <a:extLst>
                  <a:ext uri="{FF2B5EF4-FFF2-40B4-BE49-F238E27FC236}">
                    <a16:creationId xmlns:a16="http://schemas.microsoft.com/office/drawing/2014/main" id="{C853A597-5DD8-C110-B2F9-0EBA12A15259}"/>
                  </a:ext>
                </a:extLst>
              </p:cNvPr>
              <p:cNvSpPr>
                <a:spLocks noRot="1" noChangeAspect="1" noMove="1" noResize="1" noEditPoints="1" noAdjustHandles="1" noChangeArrowheads="1" noChangeShapeType="1" noTextEdit="1"/>
              </p:cNvSpPr>
              <p:nvPr/>
            </p:nvSpPr>
            <p:spPr>
              <a:xfrm>
                <a:off x="6704558" y="4727248"/>
                <a:ext cx="741165" cy="369332"/>
              </a:xfrm>
              <a:prstGeom prst="rect">
                <a:avLst/>
              </a:prstGeom>
              <a:blipFill>
                <a:blip r:embed="rId3"/>
                <a:stretch>
                  <a:fillRect l="-763636" t="-3042623" r="-729752" b="-2245902"/>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4AC381EE-809A-62E2-F6CE-8744F2231A67}"/>
              </a:ext>
            </a:extLst>
          </p:cNvPr>
          <p:cNvSpPr txBox="1"/>
          <p:nvPr/>
        </p:nvSpPr>
        <p:spPr>
          <a:xfrm>
            <a:off x="7648493" y="2973323"/>
            <a:ext cx="461665" cy="260799"/>
          </a:xfrm>
          <a:prstGeom prst="rect">
            <a:avLst/>
          </a:prstGeom>
          <a:noFill/>
        </p:spPr>
        <p:txBody>
          <a:bodyPr vert="eaVert" wrap="square" rtlCol="0">
            <a:spAutoFit/>
          </a:bodyPr>
          <a:lstStyle/>
          <a:p>
            <a:r>
              <a:rPr lang="en-US" altLang="ja-JP" dirty="0"/>
              <a:t>…</a:t>
            </a:r>
            <a:endParaRPr lang="ja-JP" altLang="en-US" dirty="0"/>
          </a:p>
        </p:txBody>
      </p:sp>
      <p:sp>
        <p:nvSpPr>
          <p:cNvPr id="13" name="テキスト ボックス 12">
            <a:extLst>
              <a:ext uri="{FF2B5EF4-FFF2-40B4-BE49-F238E27FC236}">
                <a16:creationId xmlns:a16="http://schemas.microsoft.com/office/drawing/2014/main" id="{E1BB346C-95C9-31FD-2D11-E5CEB838D6BC}"/>
              </a:ext>
            </a:extLst>
          </p:cNvPr>
          <p:cNvSpPr txBox="1"/>
          <p:nvPr/>
        </p:nvSpPr>
        <p:spPr>
          <a:xfrm>
            <a:off x="9707069" y="2956994"/>
            <a:ext cx="461665" cy="260799"/>
          </a:xfrm>
          <a:prstGeom prst="rect">
            <a:avLst/>
          </a:prstGeom>
          <a:noFill/>
        </p:spPr>
        <p:txBody>
          <a:bodyPr vert="eaVert" wrap="square" rtlCol="0">
            <a:spAutoFit/>
          </a:bodyPr>
          <a:lstStyle/>
          <a:p>
            <a:r>
              <a:rPr lang="en-US" altLang="ja-JP" dirty="0"/>
              <a:t>…</a:t>
            </a:r>
            <a:endParaRPr lang="ja-JP" altLang="en-US" dirty="0"/>
          </a:p>
        </p:txBody>
      </p:sp>
      <p:sp>
        <p:nvSpPr>
          <p:cNvPr id="14" name="テキスト ボックス 13">
            <a:extLst>
              <a:ext uri="{FF2B5EF4-FFF2-40B4-BE49-F238E27FC236}">
                <a16:creationId xmlns:a16="http://schemas.microsoft.com/office/drawing/2014/main" id="{EFC72C25-077F-986D-B312-778500FBD08F}"/>
              </a:ext>
            </a:extLst>
          </p:cNvPr>
          <p:cNvSpPr txBox="1"/>
          <p:nvPr/>
        </p:nvSpPr>
        <p:spPr>
          <a:xfrm>
            <a:off x="11005019" y="2956993"/>
            <a:ext cx="461665" cy="260799"/>
          </a:xfrm>
          <a:prstGeom prst="rect">
            <a:avLst/>
          </a:prstGeom>
          <a:noFill/>
        </p:spPr>
        <p:txBody>
          <a:bodyPr vert="eaVert" wrap="square" rtlCol="0">
            <a:spAutoFit/>
          </a:bodyPr>
          <a:lstStyle/>
          <a:p>
            <a:r>
              <a:rPr lang="en-US" altLang="ja-JP" dirty="0"/>
              <a:t>…</a:t>
            </a:r>
            <a:endParaRPr lang="ja-JP" altLang="en-US" dirty="0"/>
          </a:p>
        </p:txBody>
      </p:sp>
      <p:sp>
        <p:nvSpPr>
          <p:cNvPr id="15" name="右矢印 17">
            <a:extLst>
              <a:ext uri="{FF2B5EF4-FFF2-40B4-BE49-F238E27FC236}">
                <a16:creationId xmlns:a16="http://schemas.microsoft.com/office/drawing/2014/main" id="{BC697F37-BD3D-B56F-2F83-81362882B281}"/>
              </a:ext>
            </a:extLst>
          </p:cNvPr>
          <p:cNvSpPr/>
          <p:nvPr/>
        </p:nvSpPr>
        <p:spPr>
          <a:xfrm rot="10800000" flipH="1">
            <a:off x="9039247" y="5095687"/>
            <a:ext cx="640649" cy="1019933"/>
          </a:xfrm>
          <a:prstGeom prst="rightArrow">
            <a:avLst/>
          </a:prstGeom>
          <a:solidFill>
            <a:srgbClr val="5D639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16" name="正方形/長方形 15">
            <a:extLst>
              <a:ext uri="{FF2B5EF4-FFF2-40B4-BE49-F238E27FC236}">
                <a16:creationId xmlns:a16="http://schemas.microsoft.com/office/drawing/2014/main" id="{42B63FDC-F93B-D03C-7408-D263C14F474F}"/>
              </a:ext>
            </a:extLst>
          </p:cNvPr>
          <p:cNvSpPr/>
          <p:nvPr/>
        </p:nvSpPr>
        <p:spPr>
          <a:xfrm>
            <a:off x="9737899" y="4943934"/>
            <a:ext cx="2237024" cy="1323439"/>
          </a:xfrm>
          <a:prstGeom prst="rect">
            <a:avLst/>
          </a:prstGeom>
          <a:ln>
            <a:solidFill>
              <a:schemeClr val="tx1"/>
            </a:solidFill>
          </a:ln>
        </p:spPr>
        <p:txBody>
          <a:bodyPr wrap="square">
            <a:spAutoFit/>
          </a:bodyPr>
          <a:lstStyle/>
          <a:p>
            <a:r>
              <a:rPr lang="ja-JP" altLang="en-US" sz="2000" dirty="0">
                <a:latin typeface="+mn-ea"/>
              </a:rPr>
              <a:t>回帰モデルを用いて検出対象プロジェクトに適したパラメータを決定</a:t>
            </a:r>
          </a:p>
        </p:txBody>
      </p:sp>
      <p:sp>
        <p:nvSpPr>
          <p:cNvPr id="17" name="楕円 16">
            <a:extLst>
              <a:ext uri="{FF2B5EF4-FFF2-40B4-BE49-F238E27FC236}">
                <a16:creationId xmlns:a16="http://schemas.microsoft.com/office/drawing/2014/main" id="{39A95120-82CD-61E3-E082-ACCCC555405A}"/>
              </a:ext>
            </a:extLst>
          </p:cNvPr>
          <p:cNvSpPr/>
          <p:nvPr/>
        </p:nvSpPr>
        <p:spPr>
          <a:xfrm>
            <a:off x="7460854"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8" name="楕円 17">
            <a:extLst>
              <a:ext uri="{FF2B5EF4-FFF2-40B4-BE49-F238E27FC236}">
                <a16:creationId xmlns:a16="http://schemas.microsoft.com/office/drawing/2014/main" id="{5AC60EBD-9962-9E6A-8FD8-317C058BA381}"/>
              </a:ext>
            </a:extLst>
          </p:cNvPr>
          <p:cNvSpPr/>
          <p:nvPr/>
        </p:nvSpPr>
        <p:spPr>
          <a:xfrm>
            <a:off x="7699913"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9" name="楕円 18">
            <a:extLst>
              <a:ext uri="{FF2B5EF4-FFF2-40B4-BE49-F238E27FC236}">
                <a16:creationId xmlns:a16="http://schemas.microsoft.com/office/drawing/2014/main" id="{BBA3A8B8-8CD1-F901-DE7E-85A6D5CC046D}"/>
              </a:ext>
            </a:extLst>
          </p:cNvPr>
          <p:cNvSpPr/>
          <p:nvPr/>
        </p:nvSpPr>
        <p:spPr>
          <a:xfrm>
            <a:off x="8376539" y="505039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24270156-EB90-EBC1-4791-F2937B5A911B}"/>
              </a:ext>
            </a:extLst>
          </p:cNvPr>
          <p:cNvSpPr/>
          <p:nvPr/>
        </p:nvSpPr>
        <p:spPr>
          <a:xfrm>
            <a:off x="8152216" y="504996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1" name="楕円 20">
            <a:extLst>
              <a:ext uri="{FF2B5EF4-FFF2-40B4-BE49-F238E27FC236}">
                <a16:creationId xmlns:a16="http://schemas.microsoft.com/office/drawing/2014/main" id="{3B3E512F-6FF5-5F7D-627F-0ED5043A3E62}"/>
              </a:ext>
            </a:extLst>
          </p:cNvPr>
          <p:cNvSpPr/>
          <p:nvPr/>
        </p:nvSpPr>
        <p:spPr>
          <a:xfrm>
            <a:off x="7747929" y="52617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2" name="楕円 21">
            <a:extLst>
              <a:ext uri="{FF2B5EF4-FFF2-40B4-BE49-F238E27FC236}">
                <a16:creationId xmlns:a16="http://schemas.microsoft.com/office/drawing/2014/main" id="{3C1E76F8-FFEE-971F-74AE-A8EAB86EF899}"/>
              </a:ext>
            </a:extLst>
          </p:cNvPr>
          <p:cNvSpPr/>
          <p:nvPr/>
        </p:nvSpPr>
        <p:spPr>
          <a:xfrm>
            <a:off x="7977342" y="526234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24" name="コンテンツ プレースホルダー 23">
                <a:extLst>
                  <a:ext uri="{FF2B5EF4-FFF2-40B4-BE49-F238E27FC236}">
                    <a16:creationId xmlns:a16="http://schemas.microsoft.com/office/drawing/2014/main" id="{299D2B1F-774F-D49F-0FD9-4ED524E2A199}"/>
                  </a:ext>
                </a:extLst>
              </p:cNvPr>
              <p:cNvSpPr>
                <a:spLocks noGrp="1"/>
              </p:cNvSpPr>
              <p:nvPr>
                <p:ph idx="1"/>
              </p:nvPr>
            </p:nvSpPr>
            <p:spPr>
              <a:xfrm>
                <a:off x="165697" y="1092370"/>
                <a:ext cx="6518516" cy="5765630"/>
              </a:xfrm>
            </p:spPr>
            <p:txBody>
              <a:bodyPr>
                <a:normAutofit fontScale="85000" lnSpcReduction="10000"/>
              </a:bodyPr>
              <a:lstStyle/>
              <a:p>
                <a:r>
                  <a:rPr lang="ja-JP" altLang="en-US" dirty="0"/>
                  <a:t>利用者が与えた目標再現率に対応する回帰モデルを生成</a:t>
                </a:r>
                <a:endParaRPr lang="en-US" altLang="ja-JP" dirty="0"/>
              </a:p>
              <a:p>
                <a:pPr lvl="1">
                  <a:buFont typeface="Wingdings" panose="05000000000000000000" pitchFamily="2" charset="2"/>
                  <a:buChar char="l"/>
                </a:pPr>
                <a:r>
                  <a:rPr lang="ja-JP" altLang="en-US" dirty="0"/>
                  <a:t>目的：目標再現率を満たしつつ，</a:t>
                </a:r>
                <a:br>
                  <a:rPr lang="en-US" altLang="ja-JP" dirty="0"/>
                </a:br>
                <a:r>
                  <a:rPr lang="ja-JP" altLang="en-US" dirty="0"/>
                  <a:t>探索時間を最小化</a:t>
                </a:r>
              </a:p>
              <a:p>
                <a:pPr marL="1190625" lvl="1" indent="-742950">
                  <a:buFont typeface="+mj-lt"/>
                  <a:buAutoNum type="arabicPeriod"/>
                </a:pPr>
                <a:r>
                  <a:rPr lang="ja-JP" altLang="en-US" dirty="0"/>
                  <a:t>目標再現率を固定</a:t>
                </a:r>
                <a:r>
                  <a:rPr lang="en-US" altLang="ja-JP" sz="2400" dirty="0"/>
                  <a:t>(0.80, 081, …)</a:t>
                </a:r>
                <a:endParaRPr lang="en-US" altLang="ja-JP" dirty="0"/>
              </a:p>
              <a:p>
                <a:pPr marL="1190625" lvl="1" indent="-742950">
                  <a:buFont typeface="+mj-lt"/>
                  <a:buAutoNum type="arabicPeriod"/>
                </a:pPr>
                <a:r>
                  <a:rPr lang="ja-JP" altLang="en-US" dirty="0"/>
                  <a:t>全学習用プロジェクトの再現率が，目標再現率を超える </a:t>
                </a:r>
                <a:r>
                  <a:rPr lang="en-US" altLang="ja-JP" dirty="0"/>
                  <a:t>&lt;</a:t>
                </a:r>
                <a:r>
                  <a:rPr lang="ja-JP" altLang="en-US" dirty="0"/>
                  <a:t>𝑇</a:t>
                </a:r>
                <a:r>
                  <a:rPr lang="en-US" altLang="ja-JP" dirty="0"/>
                  <a:t>,</a:t>
                </a:r>
                <a:r>
                  <a:rPr lang="ja-JP" altLang="en-US" dirty="0"/>
                  <a:t>𝐿</a:t>
                </a:r>
                <a:r>
                  <a:rPr lang="en-US" altLang="ja-JP" dirty="0"/>
                  <a:t>&gt; </a:t>
                </a:r>
                <a:r>
                  <a:rPr lang="ja-JP" altLang="en-US" dirty="0"/>
                  <a:t>抽出</a:t>
                </a:r>
                <a:endParaRPr lang="en-US" altLang="ja-JP" dirty="0"/>
              </a:p>
              <a:p>
                <a:pPr marL="1190625" lvl="1" indent="-742950">
                  <a:buFont typeface="+mj-lt"/>
                  <a:buAutoNum type="arabicPeriod"/>
                </a:pPr>
                <a:r>
                  <a:rPr lang="ja-JP" altLang="en-US" dirty="0"/>
                  <a:t>𝑇に対して最小の 𝐿 のリスト保持</a:t>
                </a:r>
                <a:endParaRPr lang="en-US" altLang="ja-JP" dirty="0"/>
              </a:p>
              <a:p>
                <a:pPr marL="1190625" lvl="1" indent="-742950">
                  <a:buFont typeface="+mj-lt"/>
                  <a:buAutoNum type="arabicPeriod"/>
                </a:pPr>
                <a:r>
                  <a:rPr lang="ja-JP" altLang="en-US" dirty="0"/>
                  <a:t>学習用プロジェクトごとに， 計算時間が最短の</a:t>
                </a:r>
                <a:r>
                  <a:rPr lang="en-US" altLang="ja-JP" dirty="0"/>
                  <a:t>&lt;</a:t>
                </a:r>
                <a:r>
                  <a:rPr lang="ja-JP" altLang="en-US" dirty="0"/>
                  <a:t>𝑇</a:t>
                </a:r>
                <a:r>
                  <a:rPr lang="en-US" altLang="ja-JP" dirty="0"/>
                  <a:t>,</a:t>
                </a:r>
                <a:r>
                  <a:rPr lang="ja-JP" altLang="en-US" dirty="0"/>
                  <a:t>𝐿</a:t>
                </a:r>
                <a:r>
                  <a:rPr lang="en-US" altLang="ja-JP" dirty="0"/>
                  <a:t>&gt;</a:t>
                </a:r>
                <a:r>
                  <a:rPr lang="ja-JP" altLang="en-US" dirty="0"/>
                  <a:t>を選択</a:t>
                </a:r>
              </a:p>
              <a:p>
                <a:pPr marL="1190625" lvl="1" indent="-742950">
                  <a:buFont typeface="+mj-lt"/>
                  <a:buAutoNum type="arabicPeriod"/>
                </a:pPr>
                <a:r>
                  <a:rPr lang="ja-JP" altLang="en-US" dirty="0"/>
                  <a:t>コードブロック数を説明変数，</a:t>
                </a:r>
                <a14:m>
                  <m:oMath xmlns:m="http://schemas.openxmlformats.org/officeDocument/2006/math">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log</m:t>
                        </m:r>
                      </m:fName>
                      <m:e>
                        <m:r>
                          <a:rPr lang="en-US" altLang="ja-JP" b="0" i="1" smtClean="0">
                            <a:latin typeface="Cambria Math" panose="02040503050406030204" pitchFamily="18" charset="0"/>
                          </a:rPr>
                          <m:t>𝑇</m:t>
                        </m:r>
                      </m:e>
                    </m:func>
                  </m:oMath>
                </a14:m>
                <a:r>
                  <a:rPr lang="ja-JP" altLang="en-US" dirty="0"/>
                  <a:t> を目的変数として回帰モデル生成</a:t>
                </a:r>
                <a:endParaRPr lang="en-US" altLang="ja-JP" dirty="0"/>
              </a:p>
            </p:txBody>
          </p:sp>
        </mc:Choice>
        <mc:Fallback xmlns="">
          <p:sp>
            <p:nvSpPr>
              <p:cNvPr id="24" name="コンテンツ プレースホルダー 23">
                <a:extLst>
                  <a:ext uri="{FF2B5EF4-FFF2-40B4-BE49-F238E27FC236}">
                    <a16:creationId xmlns:a16="http://schemas.microsoft.com/office/drawing/2014/main" id="{299D2B1F-774F-D49F-0FD9-4ED524E2A199}"/>
                  </a:ext>
                </a:extLst>
              </p:cNvPr>
              <p:cNvSpPr>
                <a:spLocks noGrp="1" noRot="1" noChangeAspect="1" noMove="1" noResize="1" noEditPoints="1" noAdjustHandles="1" noChangeArrowheads="1" noChangeShapeType="1" noTextEdit="1"/>
              </p:cNvSpPr>
              <p:nvPr>
                <p:ph idx="1"/>
              </p:nvPr>
            </p:nvSpPr>
            <p:spPr>
              <a:xfrm>
                <a:off x="165697" y="1092370"/>
                <a:ext cx="6518516" cy="5765630"/>
              </a:xfrm>
              <a:blipFill>
                <a:blip r:embed="rId4"/>
                <a:stretch>
                  <a:fillRect t="-1268" r="-1123"/>
                </a:stretch>
              </a:blipFill>
            </p:spPr>
            <p:txBody>
              <a:bodyPr/>
              <a:lstStyle/>
              <a:p>
                <a:r>
                  <a:rPr lang="ja-JP" altLang="en-US">
                    <a:noFill/>
                  </a:rPr>
                  <a:t> </a:t>
                </a:r>
              </a:p>
            </p:txBody>
          </p:sp>
        </mc:Fallback>
      </mc:AlternateContent>
      <p:sp>
        <p:nvSpPr>
          <p:cNvPr id="172" name="スライド番号プレースホルダー 171">
            <a:extLst>
              <a:ext uri="{FF2B5EF4-FFF2-40B4-BE49-F238E27FC236}">
                <a16:creationId xmlns:a16="http://schemas.microsoft.com/office/drawing/2014/main" id="{F2DCB8C1-9FEA-1D97-7EE6-4F771A2FD3E0}"/>
              </a:ext>
            </a:extLst>
          </p:cNvPr>
          <p:cNvSpPr>
            <a:spLocks noGrp="1"/>
          </p:cNvSpPr>
          <p:nvPr>
            <p:ph type="sldNum" sz="quarter" idx="12"/>
          </p:nvPr>
        </p:nvSpPr>
        <p:spPr/>
        <p:txBody>
          <a:bodyPr/>
          <a:lstStyle/>
          <a:p>
            <a:fld id="{DDF0A04B-3F96-455C-AC58-511E5C06C175}" type="slidenum">
              <a:rPr lang="ja-JP" altLang="en-US" smtClean="0"/>
              <a:pPr/>
              <a:t>21</a:t>
            </a:fld>
            <a:endParaRPr lang="ja-JP" altLang="en-US" dirty="0"/>
          </a:p>
        </p:txBody>
      </p:sp>
    </p:spTree>
    <p:extLst>
      <p:ext uri="{BB962C8B-B14F-4D97-AF65-F5344CB8AC3E}">
        <p14:creationId xmlns:p14="http://schemas.microsoft.com/office/powerpoint/2010/main" val="183688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1343A-A6A0-B2A7-A085-7154E90D77AB}"/>
              </a:ext>
            </a:extLst>
          </p:cNvPr>
          <p:cNvSpPr>
            <a:spLocks noGrp="1"/>
          </p:cNvSpPr>
          <p:nvPr>
            <p:ph type="title"/>
          </p:nvPr>
        </p:nvSpPr>
        <p:spPr/>
        <p:txBody>
          <a:bodyPr/>
          <a:lstStyle/>
          <a:p>
            <a:r>
              <a:rPr kumimoji="1" lang="en-US" altLang="ja-JP" dirty="0"/>
              <a:t>STEP II</a:t>
            </a:r>
            <a:r>
              <a:rPr kumimoji="1" lang="ja-JP" altLang="en-US" dirty="0"/>
              <a:t>：適用プロセス</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3E1D0FD-AA48-8304-A5A6-BA1CD377DC5A}"/>
                  </a:ext>
                </a:extLst>
              </p:cNvPr>
              <p:cNvSpPr>
                <a:spLocks noGrp="1"/>
              </p:cNvSpPr>
              <p:nvPr>
                <p:ph idx="1"/>
              </p:nvPr>
            </p:nvSpPr>
            <p:spPr>
              <a:xfrm>
                <a:off x="165697" y="1092371"/>
                <a:ext cx="11882216" cy="3019594"/>
              </a:xfrm>
            </p:spPr>
            <p:txBody>
              <a:bodyPr>
                <a:normAutofit fontScale="92500" lnSpcReduction="10000"/>
              </a:bodyPr>
              <a:lstStyle/>
              <a:p>
                <a:pPr marL="742950" indent="-742950">
                  <a:buFont typeface="+mj-lt"/>
                  <a:buAutoNum type="arabicPeriod"/>
                </a:pPr>
                <a:r>
                  <a:rPr kumimoji="1" lang="en-US" altLang="ja-JP" dirty="0"/>
                  <a:t>STEP I </a:t>
                </a:r>
                <a:r>
                  <a:rPr kumimoji="1" lang="ja-JP" altLang="en-US" dirty="0"/>
                  <a:t>で生成された回帰モデル群から，</a:t>
                </a:r>
                <a:r>
                  <a:rPr lang="ja-JP" altLang="en-US" dirty="0"/>
                  <a:t>目標再現率に対応する回帰モデルを選択</a:t>
                </a:r>
                <a:endParaRPr lang="en-US" altLang="ja-JP" dirty="0"/>
              </a:p>
              <a:p>
                <a:pPr marL="742950" indent="-742950">
                  <a:buFont typeface="+mj-lt"/>
                  <a:buAutoNum type="arabicPeriod"/>
                </a:pPr>
                <a:r>
                  <a:rPr lang="ja-JP" altLang="en-US" dirty="0"/>
                  <a:t>対象プロジェクトのコードブロック数に対して回帰モデルを用いて </a:t>
                </a:r>
                <a14:m>
                  <m:oMath xmlns:m="http://schemas.openxmlformats.org/officeDocument/2006/math">
                    <m:r>
                      <a:rPr lang="en-US" altLang="ja-JP" i="1" smtClean="0">
                        <a:latin typeface="Cambria Math" panose="02040503050406030204" pitchFamily="18" charset="0"/>
                      </a:rPr>
                      <m:t>&lt;</m:t>
                    </m:r>
                    <m:r>
                      <a:rPr lang="en-US" altLang="ja-JP" i="1">
                        <a:latin typeface="Cambria Math" panose="02040503050406030204" pitchFamily="18" charset="0"/>
                      </a:rPr>
                      <m:t>𝑇</m:t>
                    </m:r>
                    <m:r>
                      <a:rPr lang="en-US" altLang="ja-JP" i="1">
                        <a:latin typeface="Cambria Math" panose="02040503050406030204" pitchFamily="18" charset="0"/>
                      </a:rPr>
                      <m:t>,</m:t>
                    </m:r>
                    <m:r>
                      <a:rPr lang="en-US" altLang="ja-JP" i="1">
                        <a:latin typeface="Cambria Math" panose="02040503050406030204" pitchFamily="18" charset="0"/>
                      </a:rPr>
                      <m:t>𝐿</m:t>
                    </m:r>
                    <m:r>
                      <a:rPr lang="en-US" altLang="ja-JP" i="1">
                        <a:latin typeface="Cambria Math" panose="02040503050406030204" pitchFamily="18" charset="0"/>
                      </a:rPr>
                      <m:t>&gt;</m:t>
                    </m:r>
                  </m:oMath>
                </a14:m>
                <a:r>
                  <a:rPr kumimoji="1" lang="ja-JP" altLang="en-US" dirty="0"/>
                  <a:t> の値を決定</a:t>
                </a:r>
                <a:endParaRPr lang="en-US" altLang="ja-JP" dirty="0"/>
              </a:p>
              <a:p>
                <a:pPr marL="742950" indent="-742950">
                  <a:buFont typeface="+mj-lt"/>
                  <a:buAutoNum type="arabicPeriod"/>
                </a:pPr>
                <a:r>
                  <a:rPr kumimoji="1" lang="ja-JP" altLang="en-US" dirty="0"/>
                  <a:t>決定したパラメータを</a:t>
                </a:r>
                <a:r>
                  <a:rPr kumimoji="1" lang="en-US" altLang="ja-JP" dirty="0"/>
                  <a:t>CCVolti</a:t>
                </a:r>
                <a:r>
                  <a:rPr kumimoji="1" lang="ja-JP" altLang="en-US" dirty="0"/>
                  <a:t>に与えてコードクローン検出</a:t>
                </a:r>
              </a:p>
            </p:txBody>
          </p:sp>
        </mc:Choice>
        <mc:Fallback xmlns="">
          <p:sp>
            <p:nvSpPr>
              <p:cNvPr id="3" name="コンテンツ プレースホルダー 2">
                <a:extLst>
                  <a:ext uri="{FF2B5EF4-FFF2-40B4-BE49-F238E27FC236}">
                    <a16:creationId xmlns:a16="http://schemas.microsoft.com/office/drawing/2014/main" id="{43E1D0FD-AA48-8304-A5A6-BA1CD377DC5A}"/>
                  </a:ext>
                </a:extLst>
              </p:cNvPr>
              <p:cNvSpPr>
                <a:spLocks noGrp="1" noRot="1" noChangeAspect="1" noMove="1" noResize="1" noEditPoints="1" noAdjustHandles="1" noChangeArrowheads="1" noChangeShapeType="1" noTextEdit="1"/>
              </p:cNvSpPr>
              <p:nvPr>
                <p:ph idx="1"/>
              </p:nvPr>
            </p:nvSpPr>
            <p:spPr>
              <a:xfrm>
                <a:off x="165697" y="1092371"/>
                <a:ext cx="11882216" cy="3019594"/>
              </a:xfrm>
              <a:blipFill>
                <a:blip r:embed="rId3"/>
                <a:stretch>
                  <a:fillRect l="-1026" t="-2823" r="-564" b="-1613"/>
                </a:stretch>
              </a:blipFill>
            </p:spPr>
            <p:txBody>
              <a:bodyPr/>
              <a:lstStyle/>
              <a:p>
                <a:r>
                  <a:rPr lang="ja-JP" altLang="en-US">
                    <a:noFill/>
                  </a:rPr>
                  <a:t> </a:t>
                </a:r>
              </a:p>
            </p:txBody>
          </p:sp>
        </mc:Fallback>
      </mc:AlternateContent>
      <p:grpSp>
        <p:nvGrpSpPr>
          <p:cNvPr id="74" name="グループ化 73">
            <a:extLst>
              <a:ext uri="{FF2B5EF4-FFF2-40B4-BE49-F238E27FC236}">
                <a16:creationId xmlns:a16="http://schemas.microsoft.com/office/drawing/2014/main" id="{F68942BD-3871-6C3F-DC53-A72DB4263E1A}"/>
              </a:ext>
            </a:extLst>
          </p:cNvPr>
          <p:cNvGrpSpPr/>
          <p:nvPr/>
        </p:nvGrpSpPr>
        <p:grpSpPr>
          <a:xfrm>
            <a:off x="551876" y="5030239"/>
            <a:ext cx="1090550" cy="1121899"/>
            <a:chOff x="658578" y="4966656"/>
            <a:chExt cx="1090550" cy="1121899"/>
          </a:xfrm>
        </p:grpSpPr>
        <p:cxnSp>
          <p:nvCxnSpPr>
            <p:cNvPr id="5" name="直線矢印コネクタ 4">
              <a:extLst>
                <a:ext uri="{FF2B5EF4-FFF2-40B4-BE49-F238E27FC236}">
                  <a16:creationId xmlns:a16="http://schemas.microsoft.com/office/drawing/2014/main" id="{3786E214-D142-1ADD-B0AA-420B070289A9}"/>
                </a:ext>
              </a:extLst>
            </p:cNvPr>
            <p:cNvCxnSpPr/>
            <p:nvPr/>
          </p:nvCxnSpPr>
          <p:spPr>
            <a:xfrm>
              <a:off x="658578" y="6088554"/>
              <a:ext cx="1090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B93E61F1-3851-3C61-2F68-AAF9AE687EBD}"/>
                </a:ext>
              </a:extLst>
            </p:cNvPr>
            <p:cNvCxnSpPr/>
            <p:nvPr/>
          </p:nvCxnSpPr>
          <p:spPr>
            <a:xfrm flipV="1">
              <a:off x="658578" y="4966656"/>
              <a:ext cx="0" cy="1121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42896C24-084B-FFB6-20DD-B3EA5E4ADCB5}"/>
                </a:ext>
              </a:extLst>
            </p:cNvPr>
            <p:cNvCxnSpPr/>
            <p:nvPr/>
          </p:nvCxnSpPr>
          <p:spPr>
            <a:xfrm flipV="1">
              <a:off x="658578" y="5425183"/>
              <a:ext cx="1090550" cy="470464"/>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sp>
          <p:nvSpPr>
            <p:cNvPr id="8" name="楕円 7">
              <a:extLst>
                <a:ext uri="{FF2B5EF4-FFF2-40B4-BE49-F238E27FC236}">
                  <a16:creationId xmlns:a16="http://schemas.microsoft.com/office/drawing/2014/main" id="{B5B92579-6ACC-2AD7-E60B-811AD828AEB2}"/>
                </a:ext>
              </a:extLst>
            </p:cNvPr>
            <p:cNvSpPr/>
            <p:nvPr/>
          </p:nvSpPr>
          <p:spPr>
            <a:xfrm>
              <a:off x="752418" y="578627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9" name="楕円 8">
              <a:extLst>
                <a:ext uri="{FF2B5EF4-FFF2-40B4-BE49-F238E27FC236}">
                  <a16:creationId xmlns:a16="http://schemas.microsoft.com/office/drawing/2014/main" id="{C62EAC64-19C4-C9B2-AA1C-BAA376543BCA}"/>
                </a:ext>
              </a:extLst>
            </p:cNvPr>
            <p:cNvSpPr/>
            <p:nvPr/>
          </p:nvSpPr>
          <p:spPr>
            <a:xfrm>
              <a:off x="991477" y="578627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0" name="楕円 9">
              <a:extLst>
                <a:ext uri="{FF2B5EF4-FFF2-40B4-BE49-F238E27FC236}">
                  <a16:creationId xmlns:a16="http://schemas.microsoft.com/office/drawing/2014/main" id="{98AC7320-7DB1-1500-C149-97CFA34CB36C}"/>
                </a:ext>
              </a:extLst>
            </p:cNvPr>
            <p:cNvSpPr/>
            <p:nvPr/>
          </p:nvSpPr>
          <p:spPr>
            <a:xfrm>
              <a:off x="1668103" y="542561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2ACE60B5-DD31-9FF0-6AA7-70EDE0280C8E}"/>
                </a:ext>
              </a:extLst>
            </p:cNvPr>
            <p:cNvSpPr/>
            <p:nvPr/>
          </p:nvSpPr>
          <p:spPr>
            <a:xfrm>
              <a:off x="1443780" y="542518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2" name="楕円 11">
              <a:extLst>
                <a:ext uri="{FF2B5EF4-FFF2-40B4-BE49-F238E27FC236}">
                  <a16:creationId xmlns:a16="http://schemas.microsoft.com/office/drawing/2014/main" id="{93C8F1CA-8123-6FF8-3E1D-D971A35256B6}"/>
                </a:ext>
              </a:extLst>
            </p:cNvPr>
            <p:cNvSpPr/>
            <p:nvPr/>
          </p:nvSpPr>
          <p:spPr>
            <a:xfrm>
              <a:off x="1039493" y="563699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3" name="楕円 12">
              <a:extLst>
                <a:ext uri="{FF2B5EF4-FFF2-40B4-BE49-F238E27FC236}">
                  <a16:creationId xmlns:a16="http://schemas.microsoft.com/office/drawing/2014/main" id="{85E26AE8-0AE2-C568-E233-617A747DBF10}"/>
                </a:ext>
              </a:extLst>
            </p:cNvPr>
            <p:cNvSpPr/>
            <p:nvPr/>
          </p:nvSpPr>
          <p:spPr>
            <a:xfrm>
              <a:off x="1268906" y="563755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grpSp>
        <p:nvGrpSpPr>
          <p:cNvPr id="15" name="グループ化 14">
            <a:extLst>
              <a:ext uri="{FF2B5EF4-FFF2-40B4-BE49-F238E27FC236}">
                <a16:creationId xmlns:a16="http://schemas.microsoft.com/office/drawing/2014/main" id="{E7F2F6C0-3717-E838-F338-6AB5235F9BA7}"/>
              </a:ext>
            </a:extLst>
          </p:cNvPr>
          <p:cNvGrpSpPr/>
          <p:nvPr/>
        </p:nvGrpSpPr>
        <p:grpSpPr>
          <a:xfrm>
            <a:off x="860000" y="4228470"/>
            <a:ext cx="1090550" cy="1121899"/>
            <a:chOff x="7367014" y="4896240"/>
            <a:chExt cx="1090550" cy="1121899"/>
          </a:xfrm>
        </p:grpSpPr>
        <p:cxnSp>
          <p:nvCxnSpPr>
            <p:cNvPr id="16" name="直線矢印コネクタ 15">
              <a:extLst>
                <a:ext uri="{FF2B5EF4-FFF2-40B4-BE49-F238E27FC236}">
                  <a16:creationId xmlns:a16="http://schemas.microsoft.com/office/drawing/2014/main" id="{72DE1AA9-E755-6F96-F682-8B7B15082A6F}"/>
                </a:ext>
              </a:extLst>
            </p:cNvPr>
            <p:cNvCxnSpPr/>
            <p:nvPr/>
          </p:nvCxnSpPr>
          <p:spPr>
            <a:xfrm>
              <a:off x="7367014" y="6018138"/>
              <a:ext cx="1090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246111B8-2212-9EE2-0B63-A126ABB68741}"/>
                </a:ext>
              </a:extLst>
            </p:cNvPr>
            <p:cNvCxnSpPr/>
            <p:nvPr/>
          </p:nvCxnSpPr>
          <p:spPr>
            <a:xfrm flipV="1">
              <a:off x="7367014" y="4896240"/>
              <a:ext cx="0" cy="1121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BAE8EF8B-8D69-FEFA-5F40-A9D88C4C4333}"/>
                </a:ext>
              </a:extLst>
            </p:cNvPr>
            <p:cNvCxnSpPr/>
            <p:nvPr/>
          </p:nvCxnSpPr>
          <p:spPr>
            <a:xfrm flipV="1">
              <a:off x="7367014" y="5049967"/>
              <a:ext cx="1090550" cy="470464"/>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sp>
          <p:nvSpPr>
            <p:cNvPr id="19" name="楕円 18">
              <a:extLst>
                <a:ext uri="{FF2B5EF4-FFF2-40B4-BE49-F238E27FC236}">
                  <a16:creationId xmlns:a16="http://schemas.microsoft.com/office/drawing/2014/main" id="{1C7404C5-D185-830F-1F94-E3A83E36A745}"/>
                </a:ext>
              </a:extLst>
            </p:cNvPr>
            <p:cNvSpPr/>
            <p:nvPr/>
          </p:nvSpPr>
          <p:spPr>
            <a:xfrm>
              <a:off x="7460854"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0A95BB1F-71EF-5E13-2E3E-EBA39384B313}"/>
                </a:ext>
              </a:extLst>
            </p:cNvPr>
            <p:cNvSpPr/>
            <p:nvPr/>
          </p:nvSpPr>
          <p:spPr>
            <a:xfrm>
              <a:off x="7699913"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1" name="楕円 20">
              <a:extLst>
                <a:ext uri="{FF2B5EF4-FFF2-40B4-BE49-F238E27FC236}">
                  <a16:creationId xmlns:a16="http://schemas.microsoft.com/office/drawing/2014/main" id="{C9D13222-14E2-C4C5-9F16-AC97DD56BB95}"/>
                </a:ext>
              </a:extLst>
            </p:cNvPr>
            <p:cNvSpPr/>
            <p:nvPr/>
          </p:nvSpPr>
          <p:spPr>
            <a:xfrm>
              <a:off x="8376539" y="505039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2" name="楕円 21">
              <a:extLst>
                <a:ext uri="{FF2B5EF4-FFF2-40B4-BE49-F238E27FC236}">
                  <a16:creationId xmlns:a16="http://schemas.microsoft.com/office/drawing/2014/main" id="{4945D982-7B70-3E5E-D2FF-A5E9E87BA8A3}"/>
                </a:ext>
              </a:extLst>
            </p:cNvPr>
            <p:cNvSpPr/>
            <p:nvPr/>
          </p:nvSpPr>
          <p:spPr>
            <a:xfrm>
              <a:off x="8152216" y="504996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3" name="楕円 22">
              <a:extLst>
                <a:ext uri="{FF2B5EF4-FFF2-40B4-BE49-F238E27FC236}">
                  <a16:creationId xmlns:a16="http://schemas.microsoft.com/office/drawing/2014/main" id="{26C63FF0-0DD5-DDD6-3786-24993703C187}"/>
                </a:ext>
              </a:extLst>
            </p:cNvPr>
            <p:cNvSpPr/>
            <p:nvPr/>
          </p:nvSpPr>
          <p:spPr>
            <a:xfrm>
              <a:off x="7747929" y="52617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4" name="楕円 23">
              <a:extLst>
                <a:ext uri="{FF2B5EF4-FFF2-40B4-BE49-F238E27FC236}">
                  <a16:creationId xmlns:a16="http://schemas.microsoft.com/office/drawing/2014/main" id="{B7EA5F04-F499-97F9-37DA-3A6C465F3E02}"/>
                </a:ext>
              </a:extLst>
            </p:cNvPr>
            <p:cNvSpPr/>
            <p:nvPr/>
          </p:nvSpPr>
          <p:spPr>
            <a:xfrm>
              <a:off x="7977342" y="526234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grpSp>
        <p:nvGrpSpPr>
          <p:cNvPr id="25" name="グループ化 24">
            <a:extLst>
              <a:ext uri="{FF2B5EF4-FFF2-40B4-BE49-F238E27FC236}">
                <a16:creationId xmlns:a16="http://schemas.microsoft.com/office/drawing/2014/main" id="{483220BF-42B8-88C6-3662-83747B322BDE}"/>
              </a:ext>
            </a:extLst>
          </p:cNvPr>
          <p:cNvGrpSpPr/>
          <p:nvPr/>
        </p:nvGrpSpPr>
        <p:grpSpPr>
          <a:xfrm>
            <a:off x="2006416" y="4699383"/>
            <a:ext cx="1090550" cy="1121899"/>
            <a:chOff x="7367014" y="4896240"/>
            <a:chExt cx="1090550" cy="1121899"/>
          </a:xfrm>
        </p:grpSpPr>
        <p:cxnSp>
          <p:nvCxnSpPr>
            <p:cNvPr id="26" name="直線矢印コネクタ 25">
              <a:extLst>
                <a:ext uri="{FF2B5EF4-FFF2-40B4-BE49-F238E27FC236}">
                  <a16:creationId xmlns:a16="http://schemas.microsoft.com/office/drawing/2014/main" id="{F2726349-807A-F7A8-E100-069B99AE4AD8}"/>
                </a:ext>
              </a:extLst>
            </p:cNvPr>
            <p:cNvCxnSpPr/>
            <p:nvPr/>
          </p:nvCxnSpPr>
          <p:spPr>
            <a:xfrm>
              <a:off x="7367014" y="6018138"/>
              <a:ext cx="1090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B1B81412-D0D0-8403-69BD-C0BD9CAC54C9}"/>
                </a:ext>
              </a:extLst>
            </p:cNvPr>
            <p:cNvCxnSpPr/>
            <p:nvPr/>
          </p:nvCxnSpPr>
          <p:spPr>
            <a:xfrm flipV="1">
              <a:off x="7367014" y="4896240"/>
              <a:ext cx="0" cy="1121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7A56DD4D-8988-14CE-3C3F-E2AD8844FEE4}"/>
                </a:ext>
              </a:extLst>
            </p:cNvPr>
            <p:cNvCxnSpPr/>
            <p:nvPr/>
          </p:nvCxnSpPr>
          <p:spPr>
            <a:xfrm flipV="1">
              <a:off x="7367014" y="5049967"/>
              <a:ext cx="1090550" cy="470464"/>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sp>
          <p:nvSpPr>
            <p:cNvPr id="29" name="楕円 28">
              <a:extLst>
                <a:ext uri="{FF2B5EF4-FFF2-40B4-BE49-F238E27FC236}">
                  <a16:creationId xmlns:a16="http://schemas.microsoft.com/office/drawing/2014/main" id="{5CB13BFC-96FE-2177-54AB-2F14920D29A6}"/>
                </a:ext>
              </a:extLst>
            </p:cNvPr>
            <p:cNvSpPr/>
            <p:nvPr/>
          </p:nvSpPr>
          <p:spPr>
            <a:xfrm>
              <a:off x="7460854"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30" name="楕円 29">
              <a:extLst>
                <a:ext uri="{FF2B5EF4-FFF2-40B4-BE49-F238E27FC236}">
                  <a16:creationId xmlns:a16="http://schemas.microsoft.com/office/drawing/2014/main" id="{7B98B603-26D9-9653-B015-19556D648E66}"/>
                </a:ext>
              </a:extLst>
            </p:cNvPr>
            <p:cNvSpPr/>
            <p:nvPr/>
          </p:nvSpPr>
          <p:spPr>
            <a:xfrm>
              <a:off x="7699913"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31" name="楕円 30">
              <a:extLst>
                <a:ext uri="{FF2B5EF4-FFF2-40B4-BE49-F238E27FC236}">
                  <a16:creationId xmlns:a16="http://schemas.microsoft.com/office/drawing/2014/main" id="{F1B6FBA3-A307-F6BA-E8F4-3CF2DB8EC668}"/>
                </a:ext>
              </a:extLst>
            </p:cNvPr>
            <p:cNvSpPr/>
            <p:nvPr/>
          </p:nvSpPr>
          <p:spPr>
            <a:xfrm>
              <a:off x="8376539" y="505039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32" name="楕円 31">
              <a:extLst>
                <a:ext uri="{FF2B5EF4-FFF2-40B4-BE49-F238E27FC236}">
                  <a16:creationId xmlns:a16="http://schemas.microsoft.com/office/drawing/2014/main" id="{B4DC745B-1BB5-18BB-13F3-D2CC41988126}"/>
                </a:ext>
              </a:extLst>
            </p:cNvPr>
            <p:cNvSpPr/>
            <p:nvPr/>
          </p:nvSpPr>
          <p:spPr>
            <a:xfrm>
              <a:off x="8152216" y="504996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33" name="楕円 32">
              <a:extLst>
                <a:ext uri="{FF2B5EF4-FFF2-40B4-BE49-F238E27FC236}">
                  <a16:creationId xmlns:a16="http://schemas.microsoft.com/office/drawing/2014/main" id="{D58B5354-E2A2-C242-9A20-6D34D79DC302}"/>
                </a:ext>
              </a:extLst>
            </p:cNvPr>
            <p:cNvSpPr/>
            <p:nvPr/>
          </p:nvSpPr>
          <p:spPr>
            <a:xfrm>
              <a:off x="7747929" y="52617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34" name="楕円 33">
              <a:extLst>
                <a:ext uri="{FF2B5EF4-FFF2-40B4-BE49-F238E27FC236}">
                  <a16:creationId xmlns:a16="http://schemas.microsoft.com/office/drawing/2014/main" id="{28FFC027-B8F0-55D6-6E4E-67B972AEA9A2}"/>
                </a:ext>
              </a:extLst>
            </p:cNvPr>
            <p:cNvSpPr/>
            <p:nvPr/>
          </p:nvSpPr>
          <p:spPr>
            <a:xfrm>
              <a:off x="7977342" y="526234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sp>
        <p:nvSpPr>
          <p:cNvPr id="35" name="テキスト ボックス 34">
            <a:extLst>
              <a:ext uri="{FF2B5EF4-FFF2-40B4-BE49-F238E27FC236}">
                <a16:creationId xmlns:a16="http://schemas.microsoft.com/office/drawing/2014/main" id="{A14961E8-5584-C309-7A21-D4A5F123C657}"/>
              </a:ext>
            </a:extLst>
          </p:cNvPr>
          <p:cNvSpPr txBox="1"/>
          <p:nvPr/>
        </p:nvSpPr>
        <p:spPr>
          <a:xfrm>
            <a:off x="1018872" y="6198691"/>
            <a:ext cx="1552028" cy="369332"/>
          </a:xfrm>
          <a:prstGeom prst="rect">
            <a:avLst/>
          </a:prstGeom>
          <a:noFill/>
        </p:spPr>
        <p:txBody>
          <a:bodyPr wrap="none" rtlCol="0">
            <a:spAutoFit/>
          </a:bodyPr>
          <a:lstStyle/>
          <a:p>
            <a:r>
              <a:rPr lang="ja-JP" altLang="en-US" dirty="0">
                <a:latin typeface="+mn-ea"/>
              </a:rPr>
              <a:t>回帰モデル群</a:t>
            </a:r>
          </a:p>
        </p:txBody>
      </p:sp>
      <p:pic>
        <p:nvPicPr>
          <p:cNvPr id="36" name="Picture 4" descr="友達の白黒シルエットイラスト">
            <a:extLst>
              <a:ext uri="{FF2B5EF4-FFF2-40B4-BE49-F238E27FC236}">
                <a16:creationId xmlns:a16="http://schemas.microsoft.com/office/drawing/2014/main" id="{FBB18039-B0E9-E551-F2AB-6FB87EBD4D8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601" t="20503" r="12866" b="20119"/>
          <a:stretch/>
        </p:blipFill>
        <p:spPr bwMode="auto">
          <a:xfrm>
            <a:off x="3906821" y="5638086"/>
            <a:ext cx="749332" cy="613424"/>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a:extLst>
              <a:ext uri="{FF2B5EF4-FFF2-40B4-BE49-F238E27FC236}">
                <a16:creationId xmlns:a16="http://schemas.microsoft.com/office/drawing/2014/main" id="{0DEEE0A3-1362-A2AE-F1CF-137CB7CE80DC}"/>
              </a:ext>
            </a:extLst>
          </p:cNvPr>
          <p:cNvSpPr/>
          <p:nvPr/>
        </p:nvSpPr>
        <p:spPr>
          <a:xfrm>
            <a:off x="3676742" y="6257775"/>
            <a:ext cx="1209490" cy="369332"/>
          </a:xfrm>
          <a:prstGeom prst="rect">
            <a:avLst/>
          </a:prstGeom>
        </p:spPr>
        <p:txBody>
          <a:bodyPr wrap="square">
            <a:spAutoFit/>
          </a:bodyPr>
          <a:lstStyle/>
          <a:p>
            <a:pPr algn="ctr"/>
            <a:r>
              <a:rPr lang="ja-JP" altLang="en-US" dirty="0">
                <a:cs typeface="Times New Roman" panose="02020603050405020304" pitchFamily="18" charset="0"/>
              </a:rPr>
              <a:t>開発者</a:t>
            </a:r>
          </a:p>
        </p:txBody>
      </p:sp>
      <p:sp>
        <p:nvSpPr>
          <p:cNvPr id="38" name="右矢印 26">
            <a:extLst>
              <a:ext uri="{FF2B5EF4-FFF2-40B4-BE49-F238E27FC236}">
                <a16:creationId xmlns:a16="http://schemas.microsoft.com/office/drawing/2014/main" id="{8816A928-44CB-0CF3-5696-1D6570787298}"/>
              </a:ext>
            </a:extLst>
          </p:cNvPr>
          <p:cNvSpPr/>
          <p:nvPr/>
        </p:nvSpPr>
        <p:spPr>
          <a:xfrm>
            <a:off x="3355693" y="4653584"/>
            <a:ext cx="1851588"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39" name="右矢印 26">
            <a:extLst>
              <a:ext uri="{FF2B5EF4-FFF2-40B4-BE49-F238E27FC236}">
                <a16:creationId xmlns:a16="http://schemas.microsoft.com/office/drawing/2014/main" id="{89BE9740-9088-1963-58D1-2A059FAC6509}"/>
              </a:ext>
            </a:extLst>
          </p:cNvPr>
          <p:cNvSpPr/>
          <p:nvPr/>
        </p:nvSpPr>
        <p:spPr>
          <a:xfrm rot="16200000">
            <a:off x="4036965" y="5226811"/>
            <a:ext cx="489044"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40" name="正方形/長方形 39">
            <a:extLst>
              <a:ext uri="{FF2B5EF4-FFF2-40B4-BE49-F238E27FC236}">
                <a16:creationId xmlns:a16="http://schemas.microsoft.com/office/drawing/2014/main" id="{E0C7B1E2-CEA7-3FE0-E412-D1DA1218D95A}"/>
              </a:ext>
            </a:extLst>
          </p:cNvPr>
          <p:cNvSpPr/>
          <p:nvPr/>
        </p:nvSpPr>
        <p:spPr>
          <a:xfrm>
            <a:off x="3567246" y="4797758"/>
            <a:ext cx="1428482" cy="369332"/>
          </a:xfrm>
          <a:prstGeom prst="rect">
            <a:avLst/>
          </a:prstGeom>
        </p:spPr>
        <p:txBody>
          <a:bodyPr wrap="square">
            <a:spAutoFit/>
          </a:bodyPr>
          <a:lstStyle/>
          <a:p>
            <a:pPr algn="ctr"/>
            <a:r>
              <a:rPr lang="ja-JP" altLang="en-US" dirty="0">
                <a:cs typeface="Times New Roman" panose="02020603050405020304" pitchFamily="18" charset="0"/>
              </a:rPr>
              <a:t>目標再現率</a:t>
            </a:r>
          </a:p>
        </p:txBody>
      </p:sp>
      <p:grpSp>
        <p:nvGrpSpPr>
          <p:cNvPr id="41" name="グループ化 40">
            <a:extLst>
              <a:ext uri="{FF2B5EF4-FFF2-40B4-BE49-F238E27FC236}">
                <a16:creationId xmlns:a16="http://schemas.microsoft.com/office/drawing/2014/main" id="{522CC5CB-5827-EB57-B2E5-9407335DD068}"/>
              </a:ext>
            </a:extLst>
          </p:cNvPr>
          <p:cNvGrpSpPr/>
          <p:nvPr/>
        </p:nvGrpSpPr>
        <p:grpSpPr>
          <a:xfrm>
            <a:off x="5402179" y="4245386"/>
            <a:ext cx="1090550" cy="1121899"/>
            <a:chOff x="7367014" y="4896240"/>
            <a:chExt cx="1090550" cy="1121899"/>
          </a:xfrm>
        </p:grpSpPr>
        <p:cxnSp>
          <p:nvCxnSpPr>
            <p:cNvPr id="42" name="直線矢印コネクタ 41">
              <a:extLst>
                <a:ext uri="{FF2B5EF4-FFF2-40B4-BE49-F238E27FC236}">
                  <a16:creationId xmlns:a16="http://schemas.microsoft.com/office/drawing/2014/main" id="{3E0E81EB-9C4E-17B3-68B9-7B35547D2EB8}"/>
                </a:ext>
              </a:extLst>
            </p:cNvPr>
            <p:cNvCxnSpPr/>
            <p:nvPr/>
          </p:nvCxnSpPr>
          <p:spPr>
            <a:xfrm>
              <a:off x="7367014" y="6018138"/>
              <a:ext cx="1090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a:extLst>
                <a:ext uri="{FF2B5EF4-FFF2-40B4-BE49-F238E27FC236}">
                  <a16:creationId xmlns:a16="http://schemas.microsoft.com/office/drawing/2014/main" id="{8AB2A96C-D677-2531-C5DA-BDC3982AC94F}"/>
                </a:ext>
              </a:extLst>
            </p:cNvPr>
            <p:cNvCxnSpPr/>
            <p:nvPr/>
          </p:nvCxnSpPr>
          <p:spPr>
            <a:xfrm flipV="1">
              <a:off x="7367014" y="4896240"/>
              <a:ext cx="0" cy="1121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BE7E3483-D176-7727-B56A-E8AEAF40AD75}"/>
                </a:ext>
              </a:extLst>
            </p:cNvPr>
            <p:cNvCxnSpPr/>
            <p:nvPr/>
          </p:nvCxnSpPr>
          <p:spPr>
            <a:xfrm flipV="1">
              <a:off x="7367014" y="5049967"/>
              <a:ext cx="1090550" cy="470464"/>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47222937-4D3C-48BA-6D7B-A851A605196C}"/>
                </a:ext>
              </a:extLst>
            </p:cNvPr>
            <p:cNvSpPr/>
            <p:nvPr/>
          </p:nvSpPr>
          <p:spPr>
            <a:xfrm>
              <a:off x="7460854"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46" name="楕円 45">
              <a:extLst>
                <a:ext uri="{FF2B5EF4-FFF2-40B4-BE49-F238E27FC236}">
                  <a16:creationId xmlns:a16="http://schemas.microsoft.com/office/drawing/2014/main" id="{F6FD7DB8-9345-4617-06F1-EA86340F87B0}"/>
                </a:ext>
              </a:extLst>
            </p:cNvPr>
            <p:cNvSpPr/>
            <p:nvPr/>
          </p:nvSpPr>
          <p:spPr>
            <a:xfrm>
              <a:off x="7699913" y="541106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47" name="楕円 46">
              <a:extLst>
                <a:ext uri="{FF2B5EF4-FFF2-40B4-BE49-F238E27FC236}">
                  <a16:creationId xmlns:a16="http://schemas.microsoft.com/office/drawing/2014/main" id="{BF2B21E2-2532-E4DD-3E76-EADA619FBD3B}"/>
                </a:ext>
              </a:extLst>
            </p:cNvPr>
            <p:cNvSpPr/>
            <p:nvPr/>
          </p:nvSpPr>
          <p:spPr>
            <a:xfrm>
              <a:off x="8376539" y="505039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48" name="楕円 47">
              <a:extLst>
                <a:ext uri="{FF2B5EF4-FFF2-40B4-BE49-F238E27FC236}">
                  <a16:creationId xmlns:a16="http://schemas.microsoft.com/office/drawing/2014/main" id="{F562C761-0993-8A34-8553-EE53D6A887E1}"/>
                </a:ext>
              </a:extLst>
            </p:cNvPr>
            <p:cNvSpPr/>
            <p:nvPr/>
          </p:nvSpPr>
          <p:spPr>
            <a:xfrm>
              <a:off x="8152216" y="504996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49" name="楕円 48">
              <a:extLst>
                <a:ext uri="{FF2B5EF4-FFF2-40B4-BE49-F238E27FC236}">
                  <a16:creationId xmlns:a16="http://schemas.microsoft.com/office/drawing/2014/main" id="{BF20F71F-6458-F827-9D5F-8D5BD86DDB0E}"/>
                </a:ext>
              </a:extLst>
            </p:cNvPr>
            <p:cNvSpPr/>
            <p:nvPr/>
          </p:nvSpPr>
          <p:spPr>
            <a:xfrm>
              <a:off x="7747929" y="52617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50" name="楕円 49">
              <a:extLst>
                <a:ext uri="{FF2B5EF4-FFF2-40B4-BE49-F238E27FC236}">
                  <a16:creationId xmlns:a16="http://schemas.microsoft.com/office/drawing/2014/main" id="{897C8DEF-9204-8876-89D7-37DC366FA473}"/>
                </a:ext>
              </a:extLst>
            </p:cNvPr>
            <p:cNvSpPr/>
            <p:nvPr/>
          </p:nvSpPr>
          <p:spPr>
            <a:xfrm>
              <a:off x="7977342" y="526234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grpSp>
        <p:nvGrpSpPr>
          <p:cNvPr id="64" name="グループ化 63">
            <a:extLst>
              <a:ext uri="{FF2B5EF4-FFF2-40B4-BE49-F238E27FC236}">
                <a16:creationId xmlns:a16="http://schemas.microsoft.com/office/drawing/2014/main" id="{133B5A12-2761-CCDC-3421-72375B056B92}"/>
              </a:ext>
            </a:extLst>
          </p:cNvPr>
          <p:cNvGrpSpPr/>
          <p:nvPr/>
        </p:nvGrpSpPr>
        <p:grpSpPr>
          <a:xfrm>
            <a:off x="7498572" y="5634412"/>
            <a:ext cx="585888" cy="823445"/>
            <a:chOff x="7570549" y="5248962"/>
            <a:chExt cx="794615" cy="1116804"/>
          </a:xfrm>
        </p:grpSpPr>
        <p:grpSp>
          <p:nvGrpSpPr>
            <p:cNvPr id="51" name="グループ化 50">
              <a:extLst>
                <a:ext uri="{FF2B5EF4-FFF2-40B4-BE49-F238E27FC236}">
                  <a16:creationId xmlns:a16="http://schemas.microsoft.com/office/drawing/2014/main" id="{5DBDD30A-88D1-DD83-0B83-BED84EC45078}"/>
                </a:ext>
              </a:extLst>
            </p:cNvPr>
            <p:cNvGrpSpPr/>
            <p:nvPr/>
          </p:nvGrpSpPr>
          <p:grpSpPr>
            <a:xfrm>
              <a:off x="7875349" y="5553762"/>
              <a:ext cx="489815" cy="812004"/>
              <a:chOff x="1815921" y="3181083"/>
              <a:chExt cx="2228044" cy="2945080"/>
            </a:xfrm>
          </p:grpSpPr>
          <p:sp>
            <p:nvSpPr>
              <p:cNvPr id="52" name="メモ 4">
                <a:extLst>
                  <a:ext uri="{FF2B5EF4-FFF2-40B4-BE49-F238E27FC236}">
                    <a16:creationId xmlns:a16="http://schemas.microsoft.com/office/drawing/2014/main" id="{7574BAAE-0C0B-6160-9A3F-4E307A9AEE49}"/>
                  </a:ext>
                </a:extLst>
              </p:cNvPr>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53" name="L 字 52">
                <a:extLst>
                  <a:ext uri="{FF2B5EF4-FFF2-40B4-BE49-F238E27FC236}">
                    <a16:creationId xmlns:a16="http://schemas.microsoft.com/office/drawing/2014/main" id="{90594D42-B814-688E-451B-7040A4FFF55F}"/>
                  </a:ext>
                </a:extLst>
              </p:cNvPr>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54" name="L 字 53">
                <a:extLst>
                  <a:ext uri="{FF2B5EF4-FFF2-40B4-BE49-F238E27FC236}">
                    <a16:creationId xmlns:a16="http://schemas.microsoft.com/office/drawing/2014/main" id="{DCD3CEE4-EA04-C0EC-49E9-C38FD164C784}"/>
                  </a:ext>
                </a:extLst>
              </p:cNvPr>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55" name="グループ化 54">
              <a:extLst>
                <a:ext uri="{FF2B5EF4-FFF2-40B4-BE49-F238E27FC236}">
                  <a16:creationId xmlns:a16="http://schemas.microsoft.com/office/drawing/2014/main" id="{E3683E40-4996-2ABF-C8B4-0FC1C859F81E}"/>
                </a:ext>
              </a:extLst>
            </p:cNvPr>
            <p:cNvGrpSpPr/>
            <p:nvPr/>
          </p:nvGrpSpPr>
          <p:grpSpPr>
            <a:xfrm>
              <a:off x="7722949" y="5401362"/>
              <a:ext cx="489815" cy="812004"/>
              <a:chOff x="1815921" y="3181083"/>
              <a:chExt cx="2228044" cy="2945080"/>
            </a:xfrm>
          </p:grpSpPr>
          <p:sp>
            <p:nvSpPr>
              <p:cNvPr id="56" name="メモ 8">
                <a:extLst>
                  <a:ext uri="{FF2B5EF4-FFF2-40B4-BE49-F238E27FC236}">
                    <a16:creationId xmlns:a16="http://schemas.microsoft.com/office/drawing/2014/main" id="{9E69A4AF-79A9-7A0C-0A9A-98B21A75BB30}"/>
                  </a:ext>
                </a:extLst>
              </p:cNvPr>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57" name="L 字 56">
                <a:extLst>
                  <a:ext uri="{FF2B5EF4-FFF2-40B4-BE49-F238E27FC236}">
                    <a16:creationId xmlns:a16="http://schemas.microsoft.com/office/drawing/2014/main" id="{D0DFE963-C888-952D-EB89-DFE5F499713F}"/>
                  </a:ext>
                </a:extLst>
              </p:cNvPr>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58" name="L 字 57">
                <a:extLst>
                  <a:ext uri="{FF2B5EF4-FFF2-40B4-BE49-F238E27FC236}">
                    <a16:creationId xmlns:a16="http://schemas.microsoft.com/office/drawing/2014/main" id="{883FC6BE-D6A1-65AD-99AD-FE647ABE9498}"/>
                  </a:ext>
                </a:extLst>
              </p:cNvPr>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nvGrpSpPr>
            <p:cNvPr id="59" name="グループ化 58">
              <a:extLst>
                <a:ext uri="{FF2B5EF4-FFF2-40B4-BE49-F238E27FC236}">
                  <a16:creationId xmlns:a16="http://schemas.microsoft.com/office/drawing/2014/main" id="{BB78D3A1-B0AA-8FDE-8FAA-176052F60B1D}"/>
                </a:ext>
              </a:extLst>
            </p:cNvPr>
            <p:cNvGrpSpPr/>
            <p:nvPr/>
          </p:nvGrpSpPr>
          <p:grpSpPr>
            <a:xfrm>
              <a:off x="7570549" y="5248962"/>
              <a:ext cx="489815" cy="812004"/>
              <a:chOff x="1815921" y="3181083"/>
              <a:chExt cx="2228044" cy="2945080"/>
            </a:xfrm>
          </p:grpSpPr>
          <p:sp>
            <p:nvSpPr>
              <p:cNvPr id="60" name="メモ 12">
                <a:extLst>
                  <a:ext uri="{FF2B5EF4-FFF2-40B4-BE49-F238E27FC236}">
                    <a16:creationId xmlns:a16="http://schemas.microsoft.com/office/drawing/2014/main" id="{D014EF76-D82D-6017-B1CE-51A045955161}"/>
                  </a:ext>
                </a:extLst>
              </p:cNvPr>
              <p:cNvSpPr/>
              <p:nvPr/>
            </p:nvSpPr>
            <p:spPr>
              <a:xfrm>
                <a:off x="1815921" y="3181083"/>
                <a:ext cx="2228044" cy="2945080"/>
              </a:xfrm>
              <a:prstGeom prst="foldedCorne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61" name="L 字 60">
                <a:extLst>
                  <a:ext uri="{FF2B5EF4-FFF2-40B4-BE49-F238E27FC236}">
                    <a16:creationId xmlns:a16="http://schemas.microsoft.com/office/drawing/2014/main" id="{D77E6290-9365-5568-672C-086A4DED2889}"/>
                  </a:ext>
                </a:extLst>
              </p:cNvPr>
              <p:cNvSpPr/>
              <p:nvPr/>
            </p:nvSpPr>
            <p:spPr>
              <a:xfrm rot="5400000">
                <a:off x="2587802" y="3285413"/>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sp>
            <p:nvSpPr>
              <p:cNvPr id="62" name="L 字 61">
                <a:extLst>
                  <a:ext uri="{FF2B5EF4-FFF2-40B4-BE49-F238E27FC236}">
                    <a16:creationId xmlns:a16="http://schemas.microsoft.com/office/drawing/2014/main" id="{421A7A0F-5EFF-10E2-1C6C-551541F059B0}"/>
                  </a:ext>
                </a:extLst>
              </p:cNvPr>
              <p:cNvSpPr/>
              <p:nvPr/>
            </p:nvSpPr>
            <p:spPr>
              <a:xfrm rot="5400000">
                <a:off x="2587801" y="4483151"/>
                <a:ext cx="684281" cy="1502537"/>
              </a:xfrm>
              <a:prstGeom prst="corner">
                <a:avLst>
                  <a:gd name="adj1" fmla="val 149066"/>
                  <a:gd name="adj2" fmla="val 65445"/>
                </a:avLst>
              </a:prstGeom>
              <a:solidFill>
                <a:srgbClr val="45A1CF"/>
              </a:solidFill>
              <a:ln>
                <a:solidFill>
                  <a:srgbClr val="00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latin typeface="+mn-ea"/>
                </a:endParaRPr>
              </a:p>
            </p:txBody>
          </p:sp>
        </p:grpSp>
      </p:grpSp>
      <p:sp>
        <p:nvSpPr>
          <p:cNvPr id="63" name="テキスト ボックス 62">
            <a:extLst>
              <a:ext uri="{FF2B5EF4-FFF2-40B4-BE49-F238E27FC236}">
                <a16:creationId xmlns:a16="http://schemas.microsoft.com/office/drawing/2014/main" id="{3AF95EA9-B6AF-486D-6AAD-780C88F9AC46}"/>
              </a:ext>
            </a:extLst>
          </p:cNvPr>
          <p:cNvSpPr txBox="1"/>
          <p:nvPr/>
        </p:nvSpPr>
        <p:spPr>
          <a:xfrm>
            <a:off x="6839795" y="6425785"/>
            <a:ext cx="1917513" cy="369332"/>
          </a:xfrm>
          <a:prstGeom prst="rect">
            <a:avLst/>
          </a:prstGeom>
          <a:noFill/>
        </p:spPr>
        <p:txBody>
          <a:bodyPr wrap="none" rtlCol="0">
            <a:spAutoFit/>
          </a:bodyPr>
          <a:lstStyle/>
          <a:p>
            <a:r>
              <a:rPr lang="ja-JP" altLang="en-US" dirty="0">
                <a:latin typeface="+mn-ea"/>
              </a:rPr>
              <a:t>対象プロジェクト</a:t>
            </a:r>
          </a:p>
        </p:txBody>
      </p:sp>
      <p:sp>
        <p:nvSpPr>
          <p:cNvPr id="69" name="右矢印 26">
            <a:extLst>
              <a:ext uri="{FF2B5EF4-FFF2-40B4-BE49-F238E27FC236}">
                <a16:creationId xmlns:a16="http://schemas.microsoft.com/office/drawing/2014/main" id="{73AE59CD-EF41-0269-06D3-F91E00886C8A}"/>
              </a:ext>
            </a:extLst>
          </p:cNvPr>
          <p:cNvSpPr/>
          <p:nvPr/>
        </p:nvSpPr>
        <p:spPr>
          <a:xfrm>
            <a:off x="6734307" y="4653584"/>
            <a:ext cx="2114418"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70" name="右矢印 26">
            <a:extLst>
              <a:ext uri="{FF2B5EF4-FFF2-40B4-BE49-F238E27FC236}">
                <a16:creationId xmlns:a16="http://schemas.microsoft.com/office/drawing/2014/main" id="{853F23AE-EB50-502B-D430-EF0518726710}"/>
              </a:ext>
            </a:extLst>
          </p:cNvPr>
          <p:cNvSpPr/>
          <p:nvPr/>
        </p:nvSpPr>
        <p:spPr>
          <a:xfrm rot="16200000">
            <a:off x="7546994" y="5218134"/>
            <a:ext cx="489044"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71" name="正方形/長方形 70">
            <a:extLst>
              <a:ext uri="{FF2B5EF4-FFF2-40B4-BE49-F238E27FC236}">
                <a16:creationId xmlns:a16="http://schemas.microsoft.com/office/drawing/2014/main" id="{8D044765-AAA4-59E2-64AB-705DB718E40F}"/>
              </a:ext>
            </a:extLst>
          </p:cNvPr>
          <p:cNvSpPr/>
          <p:nvPr/>
        </p:nvSpPr>
        <p:spPr>
          <a:xfrm>
            <a:off x="6845601" y="4789081"/>
            <a:ext cx="1891830" cy="369332"/>
          </a:xfrm>
          <a:prstGeom prst="rect">
            <a:avLst/>
          </a:prstGeom>
        </p:spPr>
        <p:txBody>
          <a:bodyPr wrap="square">
            <a:spAutoFit/>
          </a:bodyPr>
          <a:lstStyle/>
          <a:p>
            <a:pPr algn="ctr"/>
            <a:r>
              <a:rPr lang="ja-JP" altLang="en-US" dirty="0">
                <a:cs typeface="Times New Roman" panose="02020603050405020304" pitchFamily="18" charset="0"/>
              </a:rPr>
              <a:t>コードブロック数</a:t>
            </a:r>
          </a:p>
        </p:txBody>
      </p:sp>
      <p:sp>
        <p:nvSpPr>
          <p:cNvPr id="72" name="テキスト ボックス 71">
            <a:extLst>
              <a:ext uri="{FF2B5EF4-FFF2-40B4-BE49-F238E27FC236}">
                <a16:creationId xmlns:a16="http://schemas.microsoft.com/office/drawing/2014/main" id="{12915962-7BC4-98EE-E7B7-C8F23697CA7B}"/>
              </a:ext>
            </a:extLst>
          </p:cNvPr>
          <p:cNvSpPr txBox="1"/>
          <p:nvPr/>
        </p:nvSpPr>
        <p:spPr>
          <a:xfrm>
            <a:off x="5242774" y="5407533"/>
            <a:ext cx="1563248" cy="923330"/>
          </a:xfrm>
          <a:prstGeom prst="rect">
            <a:avLst/>
          </a:prstGeom>
          <a:noFill/>
        </p:spPr>
        <p:txBody>
          <a:bodyPr wrap="none" rtlCol="0">
            <a:spAutoFit/>
          </a:bodyPr>
          <a:lstStyle/>
          <a:p>
            <a:r>
              <a:rPr lang="ja-JP" altLang="en-US" dirty="0">
                <a:latin typeface="+mn-ea"/>
              </a:rPr>
              <a:t>目標再現率に</a:t>
            </a:r>
            <a:endParaRPr lang="en-US" altLang="ja-JP" dirty="0">
              <a:latin typeface="+mn-ea"/>
            </a:endParaRPr>
          </a:p>
          <a:p>
            <a:r>
              <a:rPr lang="ja-JP" altLang="en-US" dirty="0">
                <a:latin typeface="+mn-ea"/>
              </a:rPr>
              <a:t>対応する</a:t>
            </a:r>
            <a:endParaRPr lang="en-US" altLang="ja-JP" dirty="0">
              <a:latin typeface="+mn-ea"/>
            </a:endParaRPr>
          </a:p>
          <a:p>
            <a:r>
              <a:rPr lang="ja-JP" altLang="en-US" dirty="0">
                <a:latin typeface="+mn-ea"/>
              </a:rPr>
              <a:t>回帰モデル</a:t>
            </a:r>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B9932839-D762-041D-6434-D6AB204F7183}"/>
                  </a:ext>
                </a:extLst>
              </p:cNvPr>
              <p:cNvSpPr txBox="1"/>
              <p:nvPr/>
            </p:nvSpPr>
            <p:spPr>
              <a:xfrm>
                <a:off x="8940233" y="4197593"/>
                <a:ext cx="294394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600" dirty="0">
                    <a:latin typeface="+mn-ea"/>
                  </a:rPr>
                  <a:t>パラメータ組</a:t>
                </a:r>
                <a:endParaRPr lang="en-US" altLang="ja-JP" sz="3600" dirty="0">
                  <a:latin typeface="+mn-ea"/>
                </a:endParaRPr>
              </a:p>
              <a:p>
                <a:r>
                  <a:rPr lang="ja-JP" altLang="en-US" sz="3600" dirty="0">
                    <a:latin typeface="+mn-ea"/>
                  </a:rPr>
                  <a:t> </a:t>
                </a:r>
                <a14:m>
                  <m:oMath xmlns:m="http://schemas.openxmlformats.org/officeDocument/2006/math">
                    <m:r>
                      <a:rPr lang="en-US" altLang="ja-JP" sz="3600" i="1">
                        <a:latin typeface="Cambria Math" panose="02040503050406030204" pitchFamily="18" charset="0"/>
                      </a:rPr>
                      <m:t>&lt;</m:t>
                    </m:r>
                    <m:r>
                      <a:rPr lang="en-US" altLang="ja-JP" sz="3600" i="1">
                        <a:latin typeface="Cambria Math" panose="02040503050406030204" pitchFamily="18" charset="0"/>
                      </a:rPr>
                      <m:t>𝑇</m:t>
                    </m:r>
                    <m:r>
                      <a:rPr lang="en-US" altLang="ja-JP" sz="3600" i="1">
                        <a:latin typeface="Cambria Math" panose="02040503050406030204" pitchFamily="18" charset="0"/>
                      </a:rPr>
                      <m:t>,</m:t>
                    </m:r>
                    <m:r>
                      <a:rPr lang="en-US" altLang="ja-JP" sz="3600" i="1">
                        <a:latin typeface="Cambria Math" panose="02040503050406030204" pitchFamily="18" charset="0"/>
                      </a:rPr>
                      <m:t>𝐿</m:t>
                    </m:r>
                    <m:r>
                      <a:rPr lang="en-US" altLang="ja-JP" sz="3600" i="1">
                        <a:latin typeface="Cambria Math" panose="02040503050406030204" pitchFamily="18" charset="0"/>
                      </a:rPr>
                      <m:t>&gt;</m:t>
                    </m:r>
                  </m:oMath>
                </a14:m>
                <a:r>
                  <a:rPr lang="ja-JP" altLang="en-US" sz="3600" dirty="0"/>
                  <a:t>の値</a:t>
                </a:r>
              </a:p>
            </p:txBody>
          </p:sp>
        </mc:Choice>
        <mc:Fallback xmlns="">
          <p:sp>
            <p:nvSpPr>
              <p:cNvPr id="73" name="テキスト ボックス 72">
                <a:extLst>
                  <a:ext uri="{FF2B5EF4-FFF2-40B4-BE49-F238E27FC236}">
                    <a16:creationId xmlns:a16="http://schemas.microsoft.com/office/drawing/2014/main" id="{B9932839-D762-041D-6434-D6AB204F7183}"/>
                  </a:ext>
                </a:extLst>
              </p:cNvPr>
              <p:cNvSpPr txBox="1">
                <a:spLocks noRot="1" noChangeAspect="1" noMove="1" noResize="1" noEditPoints="1" noAdjustHandles="1" noChangeArrowheads="1" noChangeShapeType="1" noTextEdit="1"/>
              </p:cNvSpPr>
              <p:nvPr/>
            </p:nvSpPr>
            <p:spPr>
              <a:xfrm>
                <a:off x="8940233" y="4197593"/>
                <a:ext cx="2943942" cy="1200329"/>
              </a:xfrm>
              <a:prstGeom prst="rect">
                <a:avLst/>
              </a:prstGeom>
              <a:blipFill>
                <a:blip r:embed="rId5"/>
                <a:stretch>
                  <a:fillRect l="-6173" t="-7538" r="-4115" b="-15075"/>
                </a:stretch>
              </a:blipFill>
            </p:spPr>
            <p:txBody>
              <a:bodyPr/>
              <a:lstStyle/>
              <a:p>
                <a:r>
                  <a:rPr lang="ja-JP" altLang="en-US">
                    <a:noFill/>
                  </a:rPr>
                  <a:t> </a:t>
                </a:r>
              </a:p>
            </p:txBody>
          </p:sp>
        </mc:Fallback>
      </mc:AlternateContent>
      <p:sp>
        <p:nvSpPr>
          <p:cNvPr id="67" name="右矢印 26">
            <a:extLst>
              <a:ext uri="{FF2B5EF4-FFF2-40B4-BE49-F238E27FC236}">
                <a16:creationId xmlns:a16="http://schemas.microsoft.com/office/drawing/2014/main" id="{78052BB9-D9FD-CAC4-1931-FF7BBD86E39F}"/>
              </a:ext>
            </a:extLst>
          </p:cNvPr>
          <p:cNvSpPr/>
          <p:nvPr/>
        </p:nvSpPr>
        <p:spPr>
          <a:xfrm rot="16200000" flipH="1">
            <a:off x="10205749" y="5560084"/>
            <a:ext cx="412910" cy="246631"/>
          </a:xfrm>
          <a:prstGeom prst="rightArrow">
            <a:avLst/>
          </a:prstGeom>
          <a:solidFill>
            <a:srgbClr val="304B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dirty="0">
              <a:latin typeface="+mn-ea"/>
            </a:endParaRPr>
          </a:p>
        </p:txBody>
      </p:sp>
      <p:sp>
        <p:nvSpPr>
          <p:cNvPr id="68" name="テキスト ボックス 67">
            <a:extLst>
              <a:ext uri="{FF2B5EF4-FFF2-40B4-BE49-F238E27FC236}">
                <a16:creationId xmlns:a16="http://schemas.microsoft.com/office/drawing/2014/main" id="{5B721BFE-50BF-AA3B-5BE9-3202E3B6DAEB}"/>
              </a:ext>
            </a:extLst>
          </p:cNvPr>
          <p:cNvSpPr txBox="1"/>
          <p:nvPr/>
        </p:nvSpPr>
        <p:spPr>
          <a:xfrm>
            <a:off x="8848725" y="5845570"/>
            <a:ext cx="3227786"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800" dirty="0"/>
              <a:t>コードクローン検出</a:t>
            </a:r>
          </a:p>
        </p:txBody>
      </p:sp>
      <p:sp>
        <p:nvSpPr>
          <p:cNvPr id="221" name="スライド番号プレースホルダー 220">
            <a:extLst>
              <a:ext uri="{FF2B5EF4-FFF2-40B4-BE49-F238E27FC236}">
                <a16:creationId xmlns:a16="http://schemas.microsoft.com/office/drawing/2014/main" id="{B1BC6E89-1B0F-A17F-2B0D-C9C36F0F1CC7}"/>
              </a:ext>
            </a:extLst>
          </p:cNvPr>
          <p:cNvSpPr>
            <a:spLocks noGrp="1"/>
          </p:cNvSpPr>
          <p:nvPr>
            <p:ph type="sldNum" sz="quarter" idx="12"/>
          </p:nvPr>
        </p:nvSpPr>
        <p:spPr/>
        <p:txBody>
          <a:bodyPr/>
          <a:lstStyle/>
          <a:p>
            <a:fld id="{DDF0A04B-3F96-455C-AC58-511E5C06C175}" type="slidenum">
              <a:rPr lang="ja-JP" altLang="en-US" smtClean="0"/>
              <a:pPr/>
              <a:t>22</a:t>
            </a:fld>
            <a:endParaRPr lang="ja-JP" altLang="en-US" dirty="0"/>
          </a:p>
        </p:txBody>
      </p:sp>
    </p:spTree>
    <p:extLst>
      <p:ext uri="{BB962C8B-B14F-4D97-AF65-F5344CB8AC3E}">
        <p14:creationId xmlns:p14="http://schemas.microsoft.com/office/powerpoint/2010/main" val="375548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4207C4-8DAC-561D-C74E-4CF5E32FECA8}"/>
              </a:ext>
            </a:extLst>
          </p:cNvPr>
          <p:cNvSpPr>
            <a:spLocks noGrp="1"/>
          </p:cNvSpPr>
          <p:nvPr>
            <p:ph type="title"/>
          </p:nvPr>
        </p:nvSpPr>
        <p:spPr/>
        <p:txBody>
          <a:bodyPr/>
          <a:lstStyle/>
          <a:p>
            <a:r>
              <a:rPr lang="ja-JP" altLang="en-US" dirty="0"/>
              <a:t>評価実験</a:t>
            </a:r>
            <a:endParaRPr kumimoji="1" lang="ja-JP" altLang="en-US" dirty="0"/>
          </a:p>
        </p:txBody>
      </p:sp>
      <p:sp>
        <p:nvSpPr>
          <p:cNvPr id="3" name="コンテンツ プレースホルダー 2">
            <a:extLst>
              <a:ext uri="{FF2B5EF4-FFF2-40B4-BE49-F238E27FC236}">
                <a16:creationId xmlns:a16="http://schemas.microsoft.com/office/drawing/2014/main" id="{2C70211B-F48D-8744-D854-EC504520E01D}"/>
              </a:ext>
            </a:extLst>
          </p:cNvPr>
          <p:cNvSpPr>
            <a:spLocks noGrp="1"/>
          </p:cNvSpPr>
          <p:nvPr>
            <p:ph idx="1"/>
          </p:nvPr>
        </p:nvSpPr>
        <p:spPr/>
        <p:txBody>
          <a:bodyPr>
            <a:normAutofit fontScale="62500" lnSpcReduction="20000"/>
          </a:bodyPr>
          <a:lstStyle/>
          <a:p>
            <a:r>
              <a:rPr lang="ja-JP" altLang="en-US" dirty="0"/>
              <a:t>提案</a:t>
            </a:r>
            <a:r>
              <a:rPr kumimoji="1" lang="ja-JP" altLang="en-US" dirty="0"/>
              <a:t>手法を用いて決定したパラメータ値と，既存手法のデフォルトのパラメータ値</a:t>
            </a:r>
            <a:r>
              <a:rPr lang="ja-JP" altLang="en-US" dirty="0"/>
              <a:t>を</a:t>
            </a:r>
            <a:r>
              <a:rPr kumimoji="1" lang="ja-JP" altLang="en-US" dirty="0"/>
              <a:t>，</a:t>
            </a:r>
            <a:br>
              <a:rPr kumimoji="1" lang="en-US" altLang="ja-JP" dirty="0"/>
            </a:br>
            <a:r>
              <a:rPr kumimoji="1" lang="ja-JP" altLang="en-US" b="1" u="sng" dirty="0"/>
              <a:t>類似探索の再現率</a:t>
            </a:r>
            <a:r>
              <a:rPr kumimoji="1" lang="ja-JP" altLang="en-US" dirty="0"/>
              <a:t>と</a:t>
            </a:r>
            <a:r>
              <a:rPr kumimoji="1" lang="ja-JP" altLang="en-US" b="1" u="sng" dirty="0"/>
              <a:t>探索時間</a:t>
            </a:r>
            <a:r>
              <a:rPr kumimoji="1" lang="ja-JP" altLang="en-US" dirty="0"/>
              <a:t>の</a:t>
            </a:r>
            <a:r>
              <a:rPr kumimoji="1" lang="en-US" altLang="ja-JP" dirty="0"/>
              <a:t>2</a:t>
            </a:r>
            <a:r>
              <a:rPr kumimoji="1" lang="ja-JP" altLang="en-US" dirty="0"/>
              <a:t>つの観点で評価した</a:t>
            </a:r>
            <a:endParaRPr lang="en-US" altLang="ja-JP" dirty="0"/>
          </a:p>
          <a:p>
            <a:r>
              <a:rPr kumimoji="1" lang="ja-JP" altLang="en-US" dirty="0"/>
              <a:t>比較対象</a:t>
            </a:r>
            <a:endParaRPr kumimoji="1" lang="en-US" altLang="ja-JP" dirty="0"/>
          </a:p>
          <a:p>
            <a:pPr lvl="1"/>
            <a:r>
              <a:rPr lang="ja-JP" altLang="en-US" dirty="0"/>
              <a:t>提案手法を用いて決定したパラメータ値</a:t>
            </a:r>
            <a:r>
              <a:rPr lang="en-US" altLang="ja-JP" dirty="0"/>
              <a:t>: </a:t>
            </a:r>
            <a:r>
              <a:rPr lang="ja-JP" altLang="en-US" dirty="0"/>
              <a:t>目標再現率 </a:t>
            </a:r>
            <a:r>
              <a:rPr lang="en-US" altLang="ja-JP" dirty="0"/>
              <a:t>0.8</a:t>
            </a:r>
            <a:r>
              <a:rPr lang="ja-JP" altLang="en-US" dirty="0"/>
              <a:t>～</a:t>
            </a:r>
            <a:r>
              <a:rPr lang="en-US" altLang="ja-JP" dirty="0"/>
              <a:t>0.99 </a:t>
            </a:r>
            <a:r>
              <a:rPr lang="ja-JP" altLang="en-US" dirty="0"/>
              <a:t>を </a:t>
            </a:r>
            <a:r>
              <a:rPr lang="en-US" altLang="ja-JP" dirty="0"/>
              <a:t>0.01 </a:t>
            </a:r>
            <a:r>
              <a:rPr lang="ja-JP" altLang="en-US" dirty="0"/>
              <a:t>ごとに設定</a:t>
            </a:r>
            <a:endParaRPr lang="en-US" altLang="ja-JP" dirty="0"/>
          </a:p>
          <a:p>
            <a:pPr lvl="1"/>
            <a:r>
              <a:rPr lang="ja-JP" altLang="en-US" dirty="0"/>
              <a:t>既存手法のデフォルトのパラメータ値</a:t>
            </a:r>
            <a:endParaRPr kumimoji="1" lang="en-US" altLang="ja-JP" dirty="0"/>
          </a:p>
          <a:p>
            <a:r>
              <a:rPr kumimoji="1" lang="ja-JP" altLang="en-US" dirty="0"/>
              <a:t>実験手順</a:t>
            </a:r>
            <a:endParaRPr kumimoji="1" lang="en-US" altLang="ja-JP" dirty="0"/>
          </a:p>
          <a:p>
            <a:pPr marL="962025" lvl="1" indent="-514350">
              <a:buFont typeface="+mj-lt"/>
              <a:buAutoNum type="arabicPeriod"/>
            </a:pPr>
            <a:r>
              <a:rPr lang="ja-JP" altLang="en-US" dirty="0"/>
              <a:t>本手法の事前準備</a:t>
            </a:r>
            <a:endParaRPr lang="en-US" altLang="ja-JP" dirty="0"/>
          </a:p>
          <a:p>
            <a:pPr lvl="2"/>
            <a:r>
              <a:rPr lang="en-US" altLang="ja-JP" dirty="0"/>
              <a:t>STEP I-B: </a:t>
            </a:r>
            <a:r>
              <a:rPr lang="ja-JP" altLang="en-US" dirty="0"/>
              <a:t>学習</a:t>
            </a:r>
            <a:r>
              <a:rPr kumimoji="1" lang="ja-JP" altLang="en-US" dirty="0"/>
              <a:t>プロジェクトから学習データを計測</a:t>
            </a:r>
            <a:endParaRPr lang="en-US" altLang="ja-JP" dirty="0"/>
          </a:p>
          <a:p>
            <a:pPr lvl="2"/>
            <a:r>
              <a:rPr lang="en-US" altLang="ja-JP" dirty="0"/>
              <a:t>STEP I-C: </a:t>
            </a:r>
            <a:r>
              <a:rPr lang="ja-JP" altLang="en-US" dirty="0"/>
              <a:t>目標再現率ごとに</a:t>
            </a:r>
            <a:r>
              <a:rPr kumimoji="1" lang="ja-JP" altLang="en-US" dirty="0"/>
              <a:t>回帰モデルを生成</a:t>
            </a:r>
            <a:endParaRPr kumimoji="1" lang="en-US" altLang="ja-JP" dirty="0"/>
          </a:p>
          <a:p>
            <a:pPr marL="962025" lvl="1" indent="-514350">
              <a:buFont typeface="+mj-lt"/>
              <a:buAutoNum type="arabicPeriod"/>
            </a:pPr>
            <a:r>
              <a:rPr kumimoji="1" lang="ja-JP" altLang="en-US" dirty="0"/>
              <a:t>パラメータを決定（デフォルト または 提案手法 </a:t>
            </a:r>
            <a:r>
              <a:rPr lang="en-US" altLang="ja-JP" dirty="0"/>
              <a:t>STEP II</a:t>
            </a:r>
            <a:r>
              <a:rPr kumimoji="1" lang="ja-JP" altLang="en-US" dirty="0"/>
              <a:t>）</a:t>
            </a:r>
            <a:endParaRPr lang="en-US" altLang="ja-JP" dirty="0"/>
          </a:p>
          <a:p>
            <a:pPr lvl="2"/>
            <a:r>
              <a:rPr lang="en-US" altLang="ja-JP" dirty="0"/>
              <a:t>STEP II: </a:t>
            </a:r>
            <a:r>
              <a:rPr lang="ja-JP" altLang="en-US" dirty="0"/>
              <a:t>目標再現率に対して回帰モデルを選択し，回帰モデルを用いてパラメータを決定</a:t>
            </a:r>
            <a:endParaRPr lang="en-US" altLang="ja-JP" dirty="0"/>
          </a:p>
          <a:p>
            <a:pPr marL="962025" lvl="1" indent="-514350">
              <a:buFont typeface="+mj-lt"/>
              <a:buAutoNum type="arabicPeriod"/>
            </a:pPr>
            <a:r>
              <a:rPr kumimoji="1" lang="en-US" altLang="ja-JP" dirty="0"/>
              <a:t>CCVolti</a:t>
            </a:r>
            <a:r>
              <a:rPr kumimoji="1" lang="ja-JP" altLang="en-US" dirty="0"/>
              <a:t>を用いてコードクローンを実行</a:t>
            </a:r>
            <a:r>
              <a:rPr lang="ja-JP" altLang="en-US" dirty="0"/>
              <a:t>し，類似探索の再現率と探索時間を計測</a:t>
            </a:r>
            <a:endParaRPr lang="en-US" altLang="ja-JP" dirty="0"/>
          </a:p>
          <a:p>
            <a:pPr lvl="2"/>
            <a:r>
              <a:rPr kumimoji="1" lang="ja-JP" altLang="en-US" dirty="0"/>
              <a:t>コードクローン検出のコサイン類似度の閾値：</a:t>
            </a:r>
            <a:r>
              <a:rPr kumimoji="1" lang="en-US" altLang="ja-JP" dirty="0"/>
              <a:t>0.9</a:t>
            </a:r>
          </a:p>
          <a:p>
            <a:r>
              <a:rPr kumimoji="1" lang="ja-JP" altLang="en-US" dirty="0"/>
              <a:t>実験対象</a:t>
            </a:r>
            <a:endParaRPr lang="en-US" altLang="ja-JP" dirty="0"/>
          </a:p>
          <a:p>
            <a:pPr lvl="1"/>
            <a:r>
              <a:rPr lang="ja-JP" altLang="en-US" dirty="0"/>
              <a:t>規模の異なる</a:t>
            </a:r>
            <a:r>
              <a:rPr lang="en-US" altLang="ja-JP" dirty="0"/>
              <a:t>C</a:t>
            </a:r>
            <a:r>
              <a:rPr lang="ja-JP" altLang="en-US" dirty="0"/>
              <a:t>／</a:t>
            </a:r>
            <a:r>
              <a:rPr lang="en-US" altLang="ja-JP" dirty="0"/>
              <a:t>Java</a:t>
            </a:r>
            <a:r>
              <a:rPr lang="ja-JP" altLang="en-US" dirty="0"/>
              <a:t>言語</a:t>
            </a:r>
            <a:r>
              <a:rPr lang="en-US" altLang="ja-JP" dirty="0"/>
              <a:t>10</a:t>
            </a:r>
            <a:r>
              <a:rPr lang="ja-JP" altLang="en-US" dirty="0"/>
              <a:t>個ずつの</a:t>
            </a:r>
            <a:r>
              <a:rPr kumimoji="1" lang="en-US" altLang="ja-JP" dirty="0"/>
              <a:t>OSS</a:t>
            </a:r>
            <a:r>
              <a:rPr kumimoji="1" lang="ja-JP" altLang="en-US" dirty="0"/>
              <a:t>に対する</a:t>
            </a:r>
            <a:r>
              <a:rPr kumimoji="1" lang="en-US" altLang="ja-JP" dirty="0"/>
              <a:t>10</a:t>
            </a:r>
            <a:r>
              <a:rPr kumimoji="1" lang="ja-JP" altLang="en-US" dirty="0"/>
              <a:t>分割交差検証</a:t>
            </a:r>
            <a:endParaRPr lang="ja-JP" altLang="en-US" dirty="0"/>
          </a:p>
          <a:p>
            <a:pPr lvl="1"/>
            <a:endParaRPr kumimoji="1" lang="ja-JP" altLang="en-US" dirty="0"/>
          </a:p>
        </p:txBody>
      </p:sp>
      <p:sp>
        <p:nvSpPr>
          <p:cNvPr id="154" name="スライド番号プレースホルダー 153">
            <a:extLst>
              <a:ext uri="{FF2B5EF4-FFF2-40B4-BE49-F238E27FC236}">
                <a16:creationId xmlns:a16="http://schemas.microsoft.com/office/drawing/2014/main" id="{7BDA505E-0887-AED4-47F2-6EAB076C39B8}"/>
              </a:ext>
            </a:extLst>
          </p:cNvPr>
          <p:cNvSpPr>
            <a:spLocks noGrp="1"/>
          </p:cNvSpPr>
          <p:nvPr>
            <p:ph type="sldNum" sz="quarter" idx="12"/>
          </p:nvPr>
        </p:nvSpPr>
        <p:spPr/>
        <p:txBody>
          <a:bodyPr/>
          <a:lstStyle/>
          <a:p>
            <a:fld id="{DDF0A04B-3F96-455C-AC58-511E5C06C175}" type="slidenum">
              <a:rPr lang="ja-JP" altLang="en-US" smtClean="0"/>
              <a:pPr/>
              <a:t>23</a:t>
            </a:fld>
            <a:endParaRPr lang="ja-JP" altLang="en-US" dirty="0"/>
          </a:p>
        </p:txBody>
      </p:sp>
    </p:spTree>
    <p:extLst>
      <p:ext uri="{BB962C8B-B14F-4D97-AF65-F5344CB8AC3E}">
        <p14:creationId xmlns:p14="http://schemas.microsoft.com/office/powerpoint/2010/main" val="42428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C993F5-2DD1-4C20-6762-2833F8AA05D0}"/>
              </a:ext>
            </a:extLst>
          </p:cNvPr>
          <p:cNvSpPr>
            <a:spLocks noGrp="1"/>
          </p:cNvSpPr>
          <p:nvPr>
            <p:ph type="title"/>
          </p:nvPr>
        </p:nvSpPr>
        <p:spPr/>
        <p:txBody>
          <a:bodyPr/>
          <a:lstStyle/>
          <a:p>
            <a:r>
              <a:rPr kumimoji="1" lang="ja-JP" altLang="en-US" dirty="0"/>
              <a:t>評価結果</a:t>
            </a:r>
          </a:p>
        </p:txBody>
      </p:sp>
      <p:sp>
        <p:nvSpPr>
          <p:cNvPr id="3" name="コンテンツ プレースホルダー 2">
            <a:extLst>
              <a:ext uri="{FF2B5EF4-FFF2-40B4-BE49-F238E27FC236}">
                <a16:creationId xmlns:a16="http://schemas.microsoft.com/office/drawing/2014/main" id="{D85EEBA4-1CA1-5A16-EA68-DD9B70CA6691}"/>
              </a:ext>
            </a:extLst>
          </p:cNvPr>
          <p:cNvSpPr>
            <a:spLocks noGrp="1"/>
          </p:cNvSpPr>
          <p:nvPr>
            <p:ph idx="1"/>
          </p:nvPr>
        </p:nvSpPr>
        <p:spPr>
          <a:xfrm>
            <a:off x="165697" y="1092370"/>
            <a:ext cx="6748335" cy="5402641"/>
          </a:xfrm>
        </p:spPr>
        <p:txBody>
          <a:bodyPr>
            <a:normAutofit/>
          </a:bodyPr>
          <a:lstStyle/>
          <a:p>
            <a:r>
              <a:rPr lang="ja-JP" altLang="en-US" sz="2800" dirty="0"/>
              <a:t>目標再現率（横軸）ごとに類似探索の</a:t>
            </a:r>
            <a:r>
              <a:rPr lang="ja-JP" altLang="en-US" sz="2800" b="1" dirty="0"/>
              <a:t>再現率</a:t>
            </a:r>
            <a:r>
              <a:rPr lang="ja-JP" altLang="en-US" sz="2800" dirty="0"/>
              <a:t>と</a:t>
            </a:r>
            <a:r>
              <a:rPr lang="ja-JP" altLang="en-US" sz="2800" b="1" dirty="0"/>
              <a:t>探索時間</a:t>
            </a:r>
            <a:r>
              <a:rPr lang="ja-JP" altLang="en-US" sz="2800" dirty="0"/>
              <a:t>を比較した</a:t>
            </a:r>
            <a:endParaRPr kumimoji="1" lang="en-US" altLang="ja-JP" sz="2800" dirty="0"/>
          </a:p>
          <a:p>
            <a:r>
              <a:rPr lang="ja-JP" altLang="en-US" sz="2800" dirty="0"/>
              <a:t>類似探索の再現率</a:t>
            </a:r>
            <a:endParaRPr lang="en-US" altLang="ja-JP" sz="2800" dirty="0"/>
          </a:p>
          <a:p>
            <a:pPr lvl="1">
              <a:buFont typeface="Wingdings" panose="05000000000000000000" pitchFamily="2" charset="2"/>
              <a:buChar char="l"/>
            </a:pPr>
            <a:r>
              <a:rPr lang="ja-JP" altLang="en-US" sz="2400" dirty="0"/>
              <a:t>どの目標再現率でも，目標再現率を上回る</a:t>
            </a:r>
            <a:endParaRPr lang="en-US" altLang="ja-JP" sz="2400" dirty="0"/>
          </a:p>
          <a:p>
            <a:pPr lvl="1">
              <a:buFont typeface="Wingdings" panose="05000000000000000000" pitchFamily="2" charset="2"/>
              <a:buChar char="l"/>
            </a:pPr>
            <a:r>
              <a:rPr lang="ja-JP" altLang="en-US" sz="2400" dirty="0"/>
              <a:t>目標再現率 </a:t>
            </a:r>
            <a:r>
              <a:rPr lang="en-US" altLang="ja-JP" sz="2400" dirty="0"/>
              <a:t>0.98 </a:t>
            </a:r>
            <a:r>
              <a:rPr lang="ja-JP" altLang="en-US" sz="2400" dirty="0"/>
              <a:t>以上でデフォルトと同等</a:t>
            </a:r>
            <a:endParaRPr lang="en-US" altLang="ja-JP" sz="2400" dirty="0"/>
          </a:p>
          <a:p>
            <a:r>
              <a:rPr lang="ja-JP" altLang="en-US" sz="2800" dirty="0"/>
              <a:t>類似探索の探索時間</a:t>
            </a:r>
            <a:endParaRPr lang="en-US" altLang="ja-JP" sz="2800" dirty="0"/>
          </a:p>
          <a:p>
            <a:pPr lvl="1">
              <a:buFont typeface="Wingdings" panose="05000000000000000000" pitchFamily="2" charset="2"/>
              <a:buChar char="l"/>
            </a:pPr>
            <a:r>
              <a:rPr lang="ja-JP" altLang="en-US" sz="2400" dirty="0"/>
              <a:t>どの目標再現率でもデフォルトより高速</a:t>
            </a:r>
            <a:endParaRPr lang="en-US" altLang="ja-JP" sz="2400" dirty="0"/>
          </a:p>
          <a:p>
            <a:pPr lvl="1">
              <a:buFont typeface="Wingdings" panose="05000000000000000000" pitchFamily="2" charset="2"/>
              <a:buChar char="l"/>
            </a:pPr>
            <a:r>
              <a:rPr lang="ja-JP" altLang="en-US" sz="2400" dirty="0"/>
              <a:t>目標再現率 </a:t>
            </a:r>
            <a:r>
              <a:rPr lang="en-US" altLang="ja-JP" sz="2400" dirty="0"/>
              <a:t>0.8 </a:t>
            </a:r>
            <a:r>
              <a:rPr lang="ja-JP" altLang="en-US" sz="2400" dirty="0"/>
              <a:t>ではデフォルトより半減</a:t>
            </a:r>
            <a:endParaRPr lang="en-US" altLang="ja-JP" sz="2400" dirty="0"/>
          </a:p>
          <a:p>
            <a:r>
              <a:rPr lang="en-US" altLang="ja-JP" sz="2800" dirty="0"/>
              <a:t>CCVolti</a:t>
            </a:r>
            <a:r>
              <a:rPr lang="ja-JP" altLang="en-US" sz="2800" dirty="0"/>
              <a:t>の利用者が与えた目標再現率を超える再現率となり，かつ高速である</a:t>
            </a:r>
            <a:endParaRPr lang="en-US" altLang="ja-JP" sz="2800" dirty="0"/>
          </a:p>
        </p:txBody>
      </p:sp>
      <p:pic>
        <p:nvPicPr>
          <p:cNvPr id="5" name="図 4">
            <a:extLst>
              <a:ext uri="{FF2B5EF4-FFF2-40B4-BE49-F238E27FC236}">
                <a16:creationId xmlns:a16="http://schemas.microsoft.com/office/drawing/2014/main" id="{FDE68F45-AE7A-F7E8-A2A1-9EBDBFC7CEC7}"/>
              </a:ext>
            </a:extLst>
          </p:cNvPr>
          <p:cNvPicPr>
            <a:picLocks noChangeAspect="1"/>
          </p:cNvPicPr>
          <p:nvPr/>
        </p:nvPicPr>
        <p:blipFill>
          <a:blip r:embed="rId3"/>
          <a:srcRect t="15924"/>
          <a:stretch>
            <a:fillRect/>
          </a:stretch>
        </p:blipFill>
        <p:spPr>
          <a:xfrm>
            <a:off x="6958482" y="3855502"/>
            <a:ext cx="4467398" cy="2697787"/>
          </a:xfrm>
          <a:prstGeom prst="rect">
            <a:avLst/>
          </a:prstGeom>
        </p:spPr>
      </p:pic>
      <p:pic>
        <p:nvPicPr>
          <p:cNvPr id="12" name="図 11">
            <a:extLst>
              <a:ext uri="{FF2B5EF4-FFF2-40B4-BE49-F238E27FC236}">
                <a16:creationId xmlns:a16="http://schemas.microsoft.com/office/drawing/2014/main" id="{EE7C7227-E4E6-9D33-D73D-BAC78D56C72A}"/>
              </a:ext>
            </a:extLst>
          </p:cNvPr>
          <p:cNvPicPr>
            <a:picLocks noChangeAspect="1"/>
          </p:cNvPicPr>
          <p:nvPr/>
        </p:nvPicPr>
        <p:blipFill>
          <a:blip r:embed="rId4"/>
          <a:srcRect/>
          <a:stretch/>
        </p:blipFill>
        <p:spPr>
          <a:xfrm>
            <a:off x="7200900" y="929208"/>
            <a:ext cx="4224980" cy="2816282"/>
          </a:xfrm>
          <a:prstGeom prst="rect">
            <a:avLst/>
          </a:prstGeom>
        </p:spPr>
      </p:pic>
      <p:cxnSp>
        <p:nvCxnSpPr>
          <p:cNvPr id="13" name="直線コネクタ 12">
            <a:extLst>
              <a:ext uri="{FF2B5EF4-FFF2-40B4-BE49-F238E27FC236}">
                <a16:creationId xmlns:a16="http://schemas.microsoft.com/office/drawing/2014/main" id="{544F689E-3547-4A88-57D7-9D87D609E718}"/>
              </a:ext>
            </a:extLst>
          </p:cNvPr>
          <p:cNvCxnSpPr>
            <a:cxnSpLocks/>
          </p:cNvCxnSpPr>
          <p:nvPr/>
        </p:nvCxnSpPr>
        <p:spPr>
          <a:xfrm>
            <a:off x="7646319" y="1244583"/>
            <a:ext cx="3735111" cy="0"/>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6A880A69-02D2-1C78-2103-F6221BA6277D}"/>
              </a:ext>
            </a:extLst>
          </p:cNvPr>
          <p:cNvCxnSpPr>
            <a:cxnSpLocks/>
            <a:stCxn id="11" idx="0"/>
          </p:cNvCxnSpPr>
          <p:nvPr/>
        </p:nvCxnSpPr>
        <p:spPr>
          <a:xfrm flipH="1" flipV="1">
            <a:off x="11306175" y="1244583"/>
            <a:ext cx="262151" cy="1333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2BCF7A09-148D-8DBD-0AB3-AF345BF8480D}"/>
              </a:ext>
            </a:extLst>
          </p:cNvPr>
          <p:cNvSpPr txBox="1"/>
          <p:nvPr/>
        </p:nvSpPr>
        <p:spPr>
          <a:xfrm>
            <a:off x="10964094" y="2578371"/>
            <a:ext cx="1208463" cy="584775"/>
          </a:xfrm>
          <a:prstGeom prst="rect">
            <a:avLst/>
          </a:prstGeom>
          <a:noFill/>
        </p:spPr>
        <p:txBody>
          <a:bodyPr wrap="square" rtlCol="0">
            <a:spAutoFit/>
          </a:bodyPr>
          <a:lstStyle/>
          <a:p>
            <a:r>
              <a:rPr lang="ja-JP" altLang="en-US" sz="1600" dirty="0">
                <a:latin typeface="+mn-ea"/>
              </a:rPr>
              <a:t>デフォルト</a:t>
            </a:r>
            <a:endParaRPr lang="en-US" altLang="ja-JP" sz="1600" dirty="0">
              <a:latin typeface="+mn-ea"/>
            </a:endParaRPr>
          </a:p>
          <a:p>
            <a:r>
              <a:rPr lang="ja-JP" altLang="en-US" sz="1600" dirty="0">
                <a:latin typeface="+mn-ea"/>
              </a:rPr>
              <a:t>パラメータ</a:t>
            </a:r>
          </a:p>
        </p:txBody>
      </p:sp>
      <p:cxnSp>
        <p:nvCxnSpPr>
          <p:cNvPr id="18" name="直線矢印コネクタ 17">
            <a:extLst>
              <a:ext uri="{FF2B5EF4-FFF2-40B4-BE49-F238E27FC236}">
                <a16:creationId xmlns:a16="http://schemas.microsoft.com/office/drawing/2014/main" id="{2615E9EB-2AB1-51F9-A8D0-9AE6109283FF}"/>
              </a:ext>
            </a:extLst>
          </p:cNvPr>
          <p:cNvCxnSpPr>
            <a:cxnSpLocks/>
            <a:stCxn id="11" idx="2"/>
          </p:cNvCxnSpPr>
          <p:nvPr/>
        </p:nvCxnSpPr>
        <p:spPr>
          <a:xfrm flipH="1">
            <a:off x="11279529" y="3163146"/>
            <a:ext cx="288797" cy="1599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EB5C513C-4011-4BB0-84EA-B98AC71ECE94}"/>
              </a:ext>
            </a:extLst>
          </p:cNvPr>
          <p:cNvCxnSpPr>
            <a:cxnSpLocks/>
          </p:cNvCxnSpPr>
          <p:nvPr/>
        </p:nvCxnSpPr>
        <p:spPr>
          <a:xfrm>
            <a:off x="7440217" y="4778358"/>
            <a:ext cx="3941213" cy="0"/>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sp>
        <p:nvSpPr>
          <p:cNvPr id="162" name="スライド番号プレースホルダー 161">
            <a:extLst>
              <a:ext uri="{FF2B5EF4-FFF2-40B4-BE49-F238E27FC236}">
                <a16:creationId xmlns:a16="http://schemas.microsoft.com/office/drawing/2014/main" id="{8B935E2B-08C3-66B9-0509-B6D5F648095D}"/>
              </a:ext>
            </a:extLst>
          </p:cNvPr>
          <p:cNvSpPr>
            <a:spLocks noGrp="1"/>
          </p:cNvSpPr>
          <p:nvPr>
            <p:ph type="sldNum" sz="quarter" idx="12"/>
          </p:nvPr>
        </p:nvSpPr>
        <p:spPr/>
        <p:txBody>
          <a:bodyPr/>
          <a:lstStyle/>
          <a:p>
            <a:fld id="{DDF0A04B-3F96-455C-AC58-511E5C06C175}" type="slidenum">
              <a:rPr lang="ja-JP" altLang="en-US" smtClean="0"/>
              <a:pPr/>
              <a:t>24</a:t>
            </a:fld>
            <a:endParaRPr lang="ja-JP" altLang="en-US" dirty="0"/>
          </a:p>
        </p:txBody>
      </p:sp>
    </p:spTree>
    <p:extLst>
      <p:ext uri="{BB962C8B-B14F-4D97-AF65-F5344CB8AC3E}">
        <p14:creationId xmlns:p14="http://schemas.microsoft.com/office/powerpoint/2010/main" val="2251609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0CAB73-8BEE-83AC-6691-7FD27740D0DC}"/>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D934F2FD-5219-8580-F38F-E22A0037C206}"/>
              </a:ext>
            </a:extLst>
          </p:cNvPr>
          <p:cNvSpPr>
            <a:spLocks noGrp="1"/>
          </p:cNvSpPr>
          <p:nvPr>
            <p:ph idx="1"/>
          </p:nvPr>
        </p:nvSpPr>
        <p:spPr>
          <a:xfrm>
            <a:off x="165697" y="4702629"/>
            <a:ext cx="11882216" cy="1792382"/>
          </a:xfrm>
        </p:spPr>
        <p:txBody>
          <a:bodyPr>
            <a:normAutofit/>
          </a:bodyPr>
          <a:lstStyle/>
          <a:p>
            <a:pPr marL="447675" lvl="1" indent="0">
              <a:buNone/>
            </a:pPr>
            <a:r>
              <a:rPr lang="en-US" altLang="ja-JP" dirty="0"/>
              <a:t>※ </a:t>
            </a:r>
            <a:r>
              <a:rPr lang="ja-JP" altLang="en-US" dirty="0"/>
              <a:t>類似探索の目標再現率を</a:t>
            </a:r>
            <a:r>
              <a:rPr lang="en-US" altLang="ja-JP" dirty="0"/>
              <a:t>0.8</a:t>
            </a:r>
            <a:r>
              <a:rPr lang="ja-JP" altLang="en-US" dirty="0"/>
              <a:t>に下げる場合</a:t>
            </a:r>
            <a:endParaRPr lang="en-US" altLang="ja-JP" dirty="0"/>
          </a:p>
          <a:p>
            <a:pPr lvl="2">
              <a:buFont typeface="Wingdings" panose="05000000000000000000" pitchFamily="2" charset="2"/>
              <a:buChar char="l"/>
            </a:pPr>
            <a:r>
              <a:rPr lang="ja-JP" altLang="en-US" dirty="0"/>
              <a:t>コードクローン検出の再現率は</a:t>
            </a:r>
            <a:r>
              <a:rPr lang="en-US" altLang="ja-JP" dirty="0"/>
              <a:t>0.8</a:t>
            </a:r>
            <a:r>
              <a:rPr lang="ja-JP" altLang="en-US" dirty="0"/>
              <a:t>倍になると推定</a:t>
            </a:r>
            <a:endParaRPr lang="en-US" altLang="ja-JP" dirty="0"/>
          </a:p>
          <a:p>
            <a:pPr lvl="2">
              <a:buFont typeface="Wingdings" panose="05000000000000000000" pitchFamily="2" charset="2"/>
              <a:buChar char="l"/>
            </a:pPr>
            <a:r>
              <a:rPr lang="ja-JP" altLang="en-US" dirty="0"/>
              <a:t>これは，</a:t>
            </a:r>
            <a:r>
              <a:rPr lang="en-US" altLang="ja-JP" dirty="0"/>
              <a:t>CCFinderX</a:t>
            </a:r>
            <a:r>
              <a:rPr lang="ja-JP" altLang="en-US" dirty="0"/>
              <a:t>と同等以上の精度 （</a:t>
            </a:r>
            <a:r>
              <a:rPr lang="en-US" altLang="ja-JP" dirty="0"/>
              <a:t>CCVolti</a:t>
            </a:r>
            <a:r>
              <a:rPr lang="ja-JP" altLang="en-US" dirty="0"/>
              <a:t>の論文参照</a:t>
            </a:r>
            <a:r>
              <a:rPr lang="en-US" altLang="ja-JP" baseline="30000" dirty="0"/>
              <a:t>[1-1]</a:t>
            </a:r>
            <a:r>
              <a:rPr lang="ja-JP" altLang="en-US" dirty="0"/>
              <a:t>）</a:t>
            </a:r>
            <a:endParaRPr lang="en-US" altLang="ja-JP" dirty="0"/>
          </a:p>
        </p:txBody>
      </p:sp>
      <p:graphicFrame>
        <p:nvGraphicFramePr>
          <p:cNvPr id="8" name="表 7">
            <a:extLst>
              <a:ext uri="{FF2B5EF4-FFF2-40B4-BE49-F238E27FC236}">
                <a16:creationId xmlns:a16="http://schemas.microsoft.com/office/drawing/2014/main" id="{AE1E0FED-CE79-716D-75A5-1A6F2E0A3D44}"/>
              </a:ext>
            </a:extLst>
          </p:cNvPr>
          <p:cNvGraphicFramePr>
            <a:graphicFrameLocks noGrp="1"/>
          </p:cNvGraphicFramePr>
          <p:nvPr>
            <p:extLst>
              <p:ext uri="{D42A27DB-BD31-4B8C-83A1-F6EECF244321}">
                <p14:modId xmlns:p14="http://schemas.microsoft.com/office/powerpoint/2010/main" val="1805916442"/>
              </p:ext>
            </p:extLst>
          </p:nvPr>
        </p:nvGraphicFramePr>
        <p:xfrm>
          <a:off x="1538762" y="1948004"/>
          <a:ext cx="9044941" cy="2712734"/>
        </p:xfrm>
        <a:graphic>
          <a:graphicData uri="http://schemas.openxmlformats.org/drawingml/2006/table">
            <a:tbl>
              <a:tblPr firstRow="1" bandRow="1">
                <a:tableStyleId>{5C22544A-7EE6-4342-B048-85BDC9FD1C3A}</a:tableStyleId>
              </a:tblPr>
              <a:tblGrid>
                <a:gridCol w="1503680">
                  <a:extLst>
                    <a:ext uri="{9D8B030D-6E8A-4147-A177-3AD203B41FA5}">
                      <a16:colId xmlns:a16="http://schemas.microsoft.com/office/drawing/2014/main" val="3378514005"/>
                    </a:ext>
                  </a:extLst>
                </a:gridCol>
                <a:gridCol w="3764825">
                  <a:extLst>
                    <a:ext uri="{9D8B030D-6E8A-4147-A177-3AD203B41FA5}">
                      <a16:colId xmlns:a16="http://schemas.microsoft.com/office/drawing/2014/main" val="912610185"/>
                    </a:ext>
                  </a:extLst>
                </a:gridCol>
                <a:gridCol w="3776436">
                  <a:extLst>
                    <a:ext uri="{9D8B030D-6E8A-4147-A177-3AD203B41FA5}">
                      <a16:colId xmlns:a16="http://schemas.microsoft.com/office/drawing/2014/main" val="3791611109"/>
                    </a:ext>
                  </a:extLst>
                </a:gridCol>
              </a:tblGrid>
              <a:tr h="449584">
                <a:tc rowSpan="2">
                  <a:txBody>
                    <a:bodyPr/>
                    <a:lstStyle/>
                    <a:p>
                      <a:pPr algn="ctr"/>
                      <a:endParaRPr kumimoji="1" lang="ja-JP" altLang="en-US" sz="2400" dirty="0"/>
                    </a:p>
                  </a:txBody>
                  <a:tcPr anchor="ctr"/>
                </a:tc>
                <a:tc gridSpan="2">
                  <a:txBody>
                    <a:bodyPr/>
                    <a:lstStyle/>
                    <a:p>
                      <a:pPr algn="ctr"/>
                      <a:r>
                        <a:rPr kumimoji="1" lang="ja-JP" altLang="en-US" sz="2400" dirty="0"/>
                        <a:t>目標再現率</a:t>
                      </a:r>
                    </a:p>
                  </a:txBody>
                  <a:tcPr anchor="ctr"/>
                </a:tc>
                <a:tc hMerge="1">
                  <a:txBody>
                    <a:bodyPr/>
                    <a:lstStyle/>
                    <a:p>
                      <a:endParaRPr kumimoji="1" lang="ja-JP" altLang="en-US" dirty="0"/>
                    </a:p>
                  </a:txBody>
                  <a:tcPr/>
                </a:tc>
                <a:extLst>
                  <a:ext uri="{0D108BD9-81ED-4DB2-BD59-A6C34878D82A}">
                    <a16:rowId xmlns:a16="http://schemas.microsoft.com/office/drawing/2014/main" val="1463415100"/>
                  </a:ext>
                </a:extLst>
              </a:tr>
              <a:tr h="449584">
                <a:tc vMerge="1">
                  <a:txBody>
                    <a:bodyPr/>
                    <a:lstStyle/>
                    <a:p>
                      <a:endParaRPr kumimoji="1" lang="ja-JP" altLang="en-US"/>
                    </a:p>
                  </a:txBody>
                  <a:tcPr/>
                </a:tc>
                <a:tc>
                  <a:txBody>
                    <a:bodyPr/>
                    <a:lstStyle/>
                    <a:p>
                      <a:pPr algn="ctr"/>
                      <a:r>
                        <a:rPr kumimoji="1" lang="en-US" altLang="ja-JP" sz="2400" dirty="0">
                          <a:solidFill>
                            <a:schemeClr val="bg1"/>
                          </a:solidFill>
                        </a:rPr>
                        <a:t>0.8</a:t>
                      </a:r>
                      <a:endParaRPr kumimoji="1" lang="ja-JP" altLang="en-US" sz="2400" dirty="0">
                        <a:solidFill>
                          <a:schemeClr val="bg1"/>
                        </a:solidFill>
                      </a:endParaRPr>
                    </a:p>
                  </a:txBody>
                  <a:tcPr anchor="ctr">
                    <a:solidFill>
                      <a:srgbClr val="4A66AC"/>
                    </a:solidFill>
                  </a:tcPr>
                </a:tc>
                <a:tc>
                  <a:txBody>
                    <a:bodyPr/>
                    <a:lstStyle/>
                    <a:p>
                      <a:pPr algn="ctr"/>
                      <a:r>
                        <a:rPr kumimoji="1" lang="en-US" altLang="ja-JP" sz="2400" dirty="0">
                          <a:solidFill>
                            <a:schemeClr val="bg1"/>
                          </a:solidFill>
                        </a:rPr>
                        <a:t>0.98</a:t>
                      </a:r>
                      <a:endParaRPr kumimoji="1" lang="ja-JP" altLang="en-US" sz="2400" dirty="0">
                        <a:solidFill>
                          <a:schemeClr val="bg1"/>
                        </a:solidFill>
                      </a:endParaRPr>
                    </a:p>
                  </a:txBody>
                  <a:tcPr anchor="ctr">
                    <a:solidFill>
                      <a:srgbClr val="4A66AC"/>
                    </a:solidFill>
                  </a:tcPr>
                </a:tc>
                <a:extLst>
                  <a:ext uri="{0D108BD9-81ED-4DB2-BD59-A6C34878D82A}">
                    <a16:rowId xmlns:a16="http://schemas.microsoft.com/office/drawing/2014/main" val="452540062"/>
                  </a:ext>
                </a:extLst>
              </a:tr>
              <a:tr h="899167">
                <a:tc>
                  <a:txBody>
                    <a:bodyPr/>
                    <a:lstStyle/>
                    <a:p>
                      <a:pPr algn="ctr"/>
                      <a:r>
                        <a:rPr kumimoji="1" lang="ja-JP" altLang="en-US" sz="2400" dirty="0"/>
                        <a:t>再現率</a:t>
                      </a:r>
                    </a:p>
                  </a:txBody>
                  <a:tcPr anchor="ctr"/>
                </a:tc>
                <a:tc>
                  <a:txBody>
                    <a:bodyPr/>
                    <a:lstStyle/>
                    <a:p>
                      <a:pPr algn="ctr"/>
                      <a:r>
                        <a:rPr kumimoji="1" lang="en-US" altLang="ja-JP" sz="2400" dirty="0"/>
                        <a:t>CCFinderX </a:t>
                      </a:r>
                      <a:r>
                        <a:rPr kumimoji="1" lang="ja-JP" altLang="en-US" sz="2400" dirty="0"/>
                        <a:t>と同程度の</a:t>
                      </a:r>
                      <a:r>
                        <a:rPr kumimoji="1" lang="en-US" altLang="ja-JP" sz="2400" dirty="0"/>
                        <a:t>Recall </a:t>
                      </a:r>
                      <a:r>
                        <a:rPr kumimoji="1" lang="ja-JP" altLang="en-US" sz="2400" dirty="0"/>
                        <a:t>であると推定</a:t>
                      </a:r>
                      <a:r>
                        <a:rPr kumimoji="1" lang="en-US" altLang="ja-JP" sz="2400" dirty="0"/>
                        <a:t>(※)</a:t>
                      </a:r>
                      <a:endParaRPr kumimoji="1" lang="ja-JP" altLang="en-US" sz="2400" dirty="0"/>
                    </a:p>
                  </a:txBody>
                  <a:tcPr anchor="ctr"/>
                </a:tc>
                <a:tc>
                  <a:txBody>
                    <a:bodyPr/>
                    <a:lstStyle/>
                    <a:p>
                      <a:pPr algn="ctr"/>
                      <a:r>
                        <a:rPr kumimoji="1" lang="ja-JP" altLang="en-US" sz="2400" dirty="0"/>
                        <a:t>デフォルトのパラメータ値と同程度</a:t>
                      </a:r>
                    </a:p>
                  </a:txBody>
                  <a:tcPr anchor="ctr"/>
                </a:tc>
                <a:extLst>
                  <a:ext uri="{0D108BD9-81ED-4DB2-BD59-A6C34878D82A}">
                    <a16:rowId xmlns:a16="http://schemas.microsoft.com/office/drawing/2014/main" val="4004913943"/>
                  </a:ext>
                </a:extLst>
              </a:tr>
              <a:tr h="899167">
                <a:tc>
                  <a:txBody>
                    <a:bodyPr/>
                    <a:lstStyle/>
                    <a:p>
                      <a:pPr algn="ctr"/>
                      <a:r>
                        <a:rPr kumimoji="1" lang="ja-JP" altLang="en-US" sz="2400" dirty="0"/>
                        <a:t>探索時間</a:t>
                      </a:r>
                    </a:p>
                  </a:txBody>
                  <a:tcPr anchor="ctr"/>
                </a:tc>
                <a:tc>
                  <a:txBody>
                    <a:bodyPr/>
                    <a:lstStyle/>
                    <a:p>
                      <a:pPr algn="ctr"/>
                      <a:r>
                        <a:rPr kumimoji="1" lang="ja-JP" altLang="en-US" sz="2400" dirty="0"/>
                        <a:t>デフォルトのパラメータ値より半減</a:t>
                      </a:r>
                    </a:p>
                  </a:txBody>
                  <a:tcPr anchor="ctr"/>
                </a:tc>
                <a:tc>
                  <a:txBody>
                    <a:bodyPr/>
                    <a:lstStyle/>
                    <a:p>
                      <a:pPr algn="ctr"/>
                      <a:r>
                        <a:rPr kumimoji="1" lang="ja-JP" altLang="en-US" sz="2400" dirty="0"/>
                        <a:t>デフォルトのパラメータ値より高速</a:t>
                      </a:r>
                    </a:p>
                  </a:txBody>
                  <a:tcPr anchor="ctr"/>
                </a:tc>
                <a:extLst>
                  <a:ext uri="{0D108BD9-81ED-4DB2-BD59-A6C34878D82A}">
                    <a16:rowId xmlns:a16="http://schemas.microsoft.com/office/drawing/2014/main" val="3270919026"/>
                  </a:ext>
                </a:extLst>
              </a:tr>
            </a:tbl>
          </a:graphicData>
        </a:graphic>
      </p:graphicFrame>
      <p:sp>
        <p:nvSpPr>
          <p:cNvPr id="9" name="コンテンツ プレースホルダー 2">
            <a:extLst>
              <a:ext uri="{FF2B5EF4-FFF2-40B4-BE49-F238E27FC236}">
                <a16:creationId xmlns:a16="http://schemas.microsoft.com/office/drawing/2014/main" id="{C472BE04-2EA8-238C-7745-54829E03112C}"/>
              </a:ext>
            </a:extLst>
          </p:cNvPr>
          <p:cNvSpPr txBox="1">
            <a:spLocks/>
          </p:cNvSpPr>
          <p:nvPr/>
        </p:nvSpPr>
        <p:spPr>
          <a:xfrm>
            <a:off x="144087" y="1114555"/>
            <a:ext cx="5113713" cy="833449"/>
          </a:xfrm>
          <a:prstGeom prst="rect">
            <a:avLst/>
          </a:prstGeom>
        </p:spPr>
        <p:txBody>
          <a:bodyPr vert="horz" lIns="91440" tIns="45720" rIns="91440" bIns="45720" rtlCol="0">
            <a:norm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目標再現率の選択基準</a:t>
            </a:r>
            <a:endParaRPr lang="en-US" altLang="ja-JP" dirty="0"/>
          </a:p>
        </p:txBody>
      </p:sp>
      <p:sp>
        <p:nvSpPr>
          <p:cNvPr id="156" name="スライド番号プレースホルダー 155">
            <a:extLst>
              <a:ext uri="{FF2B5EF4-FFF2-40B4-BE49-F238E27FC236}">
                <a16:creationId xmlns:a16="http://schemas.microsoft.com/office/drawing/2014/main" id="{14AE11E7-093D-D571-E6F5-5F00FFE78485}"/>
              </a:ext>
            </a:extLst>
          </p:cNvPr>
          <p:cNvSpPr>
            <a:spLocks noGrp="1"/>
          </p:cNvSpPr>
          <p:nvPr>
            <p:ph type="sldNum" sz="quarter" idx="12"/>
          </p:nvPr>
        </p:nvSpPr>
        <p:spPr/>
        <p:txBody>
          <a:bodyPr/>
          <a:lstStyle/>
          <a:p>
            <a:fld id="{DDF0A04B-3F96-455C-AC58-511E5C06C175}" type="slidenum">
              <a:rPr lang="ja-JP" altLang="en-US" smtClean="0"/>
              <a:pPr/>
              <a:t>25</a:t>
            </a:fld>
            <a:endParaRPr lang="ja-JP" altLang="en-US" dirty="0"/>
          </a:p>
        </p:txBody>
      </p:sp>
    </p:spTree>
    <p:extLst>
      <p:ext uri="{BB962C8B-B14F-4D97-AF65-F5344CB8AC3E}">
        <p14:creationId xmlns:p14="http://schemas.microsoft.com/office/powerpoint/2010/main" val="3839878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D887-A673-71B9-B4C7-6545BC890D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CD76F5-FB79-F436-FF17-16FA306898B1}"/>
              </a:ext>
            </a:extLst>
          </p:cNvPr>
          <p:cNvSpPr>
            <a:spLocks noGrp="1"/>
          </p:cNvSpPr>
          <p:nvPr>
            <p:ph type="title"/>
          </p:nvPr>
        </p:nvSpPr>
        <p:spPr/>
        <p:txBody>
          <a:bodyPr/>
          <a:lstStyle/>
          <a:p>
            <a:r>
              <a:rPr lang="en-US" altLang="ja-JP" dirty="0"/>
              <a:t>2</a:t>
            </a:r>
            <a:r>
              <a:rPr kumimoji="1" lang="ja-JP" altLang="en-US" dirty="0"/>
              <a:t>章のまとめ</a:t>
            </a:r>
          </a:p>
        </p:txBody>
      </p:sp>
      <p:sp>
        <p:nvSpPr>
          <p:cNvPr id="3" name="コンテンツ プレースホルダー 2">
            <a:extLst>
              <a:ext uri="{FF2B5EF4-FFF2-40B4-BE49-F238E27FC236}">
                <a16:creationId xmlns:a16="http://schemas.microsoft.com/office/drawing/2014/main" id="{6A9F747A-7BF3-26D8-CFC6-1EE8BD92679E}"/>
              </a:ext>
            </a:extLst>
          </p:cNvPr>
          <p:cNvSpPr>
            <a:spLocks noGrp="1"/>
          </p:cNvSpPr>
          <p:nvPr>
            <p:ph idx="1"/>
          </p:nvPr>
        </p:nvSpPr>
        <p:spPr/>
        <p:txBody>
          <a:bodyPr>
            <a:normAutofit fontScale="77500" lnSpcReduction="20000"/>
          </a:bodyPr>
          <a:lstStyle/>
          <a:p>
            <a:r>
              <a:rPr lang="ja-JP" altLang="en-US" dirty="0"/>
              <a:t>コードクローン検出の検出精度を維持しつつ高速化するパラメータを自動的に決定する手法を提案した</a:t>
            </a:r>
            <a:endParaRPr kumimoji="1" lang="en-US" altLang="ja-JP" dirty="0"/>
          </a:p>
          <a:p>
            <a:r>
              <a:rPr lang="ja-JP" altLang="en-US" dirty="0"/>
              <a:t>貢献</a:t>
            </a:r>
            <a:endParaRPr lang="en-US" altLang="ja-JP" dirty="0"/>
          </a:p>
          <a:p>
            <a:pPr lvl="1">
              <a:buFont typeface="Wingdings" panose="05000000000000000000" pitchFamily="2" charset="2"/>
              <a:buChar char="l"/>
            </a:pPr>
            <a:r>
              <a:rPr lang="ja-JP" altLang="en-US" dirty="0"/>
              <a:t>回帰モデルを用いて，</a:t>
            </a:r>
            <a:r>
              <a:rPr lang="en-US" altLang="ja-JP" dirty="0"/>
              <a:t> CCVolti</a:t>
            </a:r>
            <a:r>
              <a:rPr lang="ja-JP" altLang="en-US" dirty="0"/>
              <a:t>の利用者が求める</a:t>
            </a:r>
            <a:r>
              <a:rPr lang="en-US" altLang="ja-JP" dirty="0"/>
              <a:t>LSH</a:t>
            </a:r>
            <a:r>
              <a:rPr lang="ja-JP" altLang="en-US" dirty="0"/>
              <a:t>の探索精度を維持しつつ，</a:t>
            </a:r>
            <a:r>
              <a:rPr lang="en-US" altLang="ja-JP" dirty="0"/>
              <a:t>LSH</a:t>
            </a:r>
            <a:r>
              <a:rPr lang="ja-JP" altLang="en-US" dirty="0"/>
              <a:t>を短時間で実行するパラメータを自動決定する手法を提案した</a:t>
            </a:r>
            <a:endParaRPr lang="en-US" altLang="ja-JP" dirty="0"/>
          </a:p>
          <a:p>
            <a:pPr lvl="1">
              <a:buFont typeface="Wingdings" panose="05000000000000000000" pitchFamily="2" charset="2"/>
              <a:buChar char="l"/>
            </a:pPr>
            <a:r>
              <a:rPr kumimoji="1" lang="ja-JP" altLang="en-US" dirty="0"/>
              <a:t>評価実験の結果，目標再現率を超える類似探索の再現率を確認し，高速化を確認した</a:t>
            </a:r>
            <a:endParaRPr kumimoji="1" lang="en-US" altLang="ja-JP" dirty="0"/>
          </a:p>
          <a:p>
            <a:r>
              <a:rPr kumimoji="1" lang="ja-JP" altLang="en-US" dirty="0"/>
              <a:t>今後の課題</a:t>
            </a:r>
            <a:endParaRPr kumimoji="1" lang="en-US" altLang="ja-JP" dirty="0"/>
          </a:p>
          <a:p>
            <a:pPr lvl="1">
              <a:buFont typeface="Wingdings" panose="05000000000000000000" pitchFamily="2" charset="2"/>
              <a:buChar char="l"/>
            </a:pPr>
            <a:r>
              <a:rPr lang="en-US" altLang="ja-JP" dirty="0"/>
              <a:t>LSH</a:t>
            </a:r>
            <a:r>
              <a:rPr lang="ja-JP" altLang="en-US" dirty="0"/>
              <a:t>の高速化だけでは全体の検出時間を短縮しきれないため，類似探索以外の速度改善が必要</a:t>
            </a:r>
            <a:endParaRPr lang="en-US" altLang="ja-JP" dirty="0"/>
          </a:p>
          <a:p>
            <a:pPr lvl="2">
              <a:buFont typeface="Wingdings" panose="05000000000000000000" pitchFamily="2" charset="2"/>
              <a:buChar char="l"/>
            </a:pPr>
            <a:r>
              <a:rPr kumimoji="1" lang="ja-JP" altLang="en-US" dirty="0"/>
              <a:t>特に，クローンペアが多いプロジェクトでは，本手法によって類似探索が高速化できない</a:t>
            </a:r>
            <a:endParaRPr kumimoji="1" lang="en-US" altLang="ja-JP" dirty="0"/>
          </a:p>
          <a:p>
            <a:pPr lvl="1">
              <a:buFont typeface="Wingdings" panose="05000000000000000000" pitchFamily="2" charset="2"/>
              <a:buChar char="l"/>
            </a:pPr>
            <a:r>
              <a:rPr lang="en-US" altLang="ja-JP" dirty="0"/>
              <a:t>CCVolti</a:t>
            </a:r>
            <a:r>
              <a:rPr lang="ja-JP" altLang="en-US" dirty="0"/>
              <a:t>をリファクタリング支援ツールへ適用</a:t>
            </a:r>
          </a:p>
          <a:p>
            <a:pPr lvl="1">
              <a:buFont typeface="Wingdings" panose="05000000000000000000" pitchFamily="2" charset="2"/>
              <a:buChar char="l"/>
            </a:pPr>
            <a:r>
              <a:rPr lang="en-US" altLang="ja-JP" dirty="0"/>
              <a:t>LSH</a:t>
            </a:r>
            <a:r>
              <a:rPr lang="ja-JP" altLang="en-US" dirty="0"/>
              <a:t>によって検出されなかった，類似度が閾値以上のクローンペアの精査</a:t>
            </a:r>
            <a:endParaRPr kumimoji="1" lang="en-US" altLang="ja-JP" dirty="0"/>
          </a:p>
        </p:txBody>
      </p:sp>
      <p:sp>
        <p:nvSpPr>
          <p:cNvPr id="154" name="スライド番号プレースホルダー 153">
            <a:extLst>
              <a:ext uri="{FF2B5EF4-FFF2-40B4-BE49-F238E27FC236}">
                <a16:creationId xmlns:a16="http://schemas.microsoft.com/office/drawing/2014/main" id="{50FFD583-193A-CC70-80CC-A78E6794A753}"/>
              </a:ext>
            </a:extLst>
          </p:cNvPr>
          <p:cNvSpPr>
            <a:spLocks noGrp="1"/>
          </p:cNvSpPr>
          <p:nvPr>
            <p:ph type="sldNum" sz="quarter" idx="12"/>
          </p:nvPr>
        </p:nvSpPr>
        <p:spPr/>
        <p:txBody>
          <a:bodyPr/>
          <a:lstStyle/>
          <a:p>
            <a:fld id="{DDF0A04B-3F96-455C-AC58-511E5C06C175}" type="slidenum">
              <a:rPr lang="ja-JP" altLang="en-US" smtClean="0"/>
              <a:pPr/>
              <a:t>26</a:t>
            </a:fld>
            <a:endParaRPr lang="ja-JP" altLang="en-US" dirty="0"/>
          </a:p>
        </p:txBody>
      </p:sp>
    </p:spTree>
    <p:extLst>
      <p:ext uri="{BB962C8B-B14F-4D97-AF65-F5344CB8AC3E}">
        <p14:creationId xmlns:p14="http://schemas.microsoft.com/office/powerpoint/2010/main" val="194396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3C0A3-F09C-6E3F-95B7-C9FB0899C73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19F38E-B126-9060-49D2-87584A52A5C8}"/>
              </a:ext>
            </a:extLst>
          </p:cNvPr>
          <p:cNvSpPr>
            <a:spLocks noGrp="1"/>
          </p:cNvSpPr>
          <p:nvPr>
            <p:ph type="title"/>
          </p:nvPr>
        </p:nvSpPr>
        <p:spPr/>
        <p:txBody>
          <a:bodyPr/>
          <a:lstStyle/>
          <a:p>
            <a:r>
              <a:rPr lang="ja-JP" altLang="en-US" dirty="0"/>
              <a:t>コードクローン変更管理システムの</a:t>
            </a:r>
            <a:br>
              <a:rPr lang="en-US" altLang="ja-JP" dirty="0"/>
            </a:br>
            <a:r>
              <a:rPr lang="ja-JP" altLang="en-US" dirty="0"/>
              <a:t>開発と改善</a:t>
            </a:r>
            <a:endParaRPr kumimoji="1" lang="ja-JP" altLang="en-US" dirty="0"/>
          </a:p>
        </p:txBody>
      </p:sp>
      <p:sp>
        <p:nvSpPr>
          <p:cNvPr id="3" name="テキスト プレースホルダー 2">
            <a:extLst>
              <a:ext uri="{FF2B5EF4-FFF2-40B4-BE49-F238E27FC236}">
                <a16:creationId xmlns:a16="http://schemas.microsoft.com/office/drawing/2014/main" id="{CDBF74B0-9F31-507D-C28E-70173F2AD858}"/>
              </a:ext>
            </a:extLst>
          </p:cNvPr>
          <p:cNvSpPr>
            <a:spLocks noGrp="1"/>
          </p:cNvSpPr>
          <p:nvPr>
            <p:ph type="body" idx="1"/>
          </p:nvPr>
        </p:nvSpPr>
        <p:spPr/>
        <p:txBody>
          <a:bodyPr/>
          <a:lstStyle/>
          <a:p>
            <a:r>
              <a:rPr kumimoji="1" lang="en-US" altLang="ja-JP" dirty="0"/>
              <a:t>3</a:t>
            </a:r>
            <a:r>
              <a:rPr kumimoji="1" lang="ja-JP" altLang="en-US" dirty="0"/>
              <a:t>章</a:t>
            </a:r>
          </a:p>
        </p:txBody>
      </p:sp>
      <p:sp>
        <p:nvSpPr>
          <p:cNvPr id="154" name="スライド番号プレースホルダー 153">
            <a:extLst>
              <a:ext uri="{FF2B5EF4-FFF2-40B4-BE49-F238E27FC236}">
                <a16:creationId xmlns:a16="http://schemas.microsoft.com/office/drawing/2014/main" id="{9EAA04F8-C77F-BF22-56EF-DA01DDDA92B3}"/>
              </a:ext>
            </a:extLst>
          </p:cNvPr>
          <p:cNvSpPr>
            <a:spLocks noGrp="1"/>
          </p:cNvSpPr>
          <p:nvPr>
            <p:ph type="sldNum" sz="quarter" idx="4"/>
          </p:nvPr>
        </p:nvSpPr>
        <p:spPr/>
        <p:txBody>
          <a:bodyPr/>
          <a:lstStyle/>
          <a:p>
            <a:fld id="{DDF0A04B-3F96-455C-AC58-511E5C06C175}" type="slidenum">
              <a:rPr lang="ja-JP" altLang="en-US" smtClean="0"/>
              <a:pPr/>
              <a:t>27</a:t>
            </a:fld>
            <a:endParaRPr lang="ja-JP" altLang="en-US" dirty="0"/>
          </a:p>
        </p:txBody>
      </p:sp>
    </p:spTree>
    <p:extLst>
      <p:ext uri="{BB962C8B-B14F-4D97-AF65-F5344CB8AC3E}">
        <p14:creationId xmlns:p14="http://schemas.microsoft.com/office/powerpoint/2010/main" val="3313365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CDC2E-4D7A-9470-7CCC-3897B066E64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A15EDA-A404-6E96-289B-DDB422FE7D65}"/>
              </a:ext>
            </a:extLst>
          </p:cNvPr>
          <p:cNvSpPr>
            <a:spLocks noGrp="1"/>
          </p:cNvSpPr>
          <p:nvPr>
            <p:ph type="title"/>
          </p:nvPr>
        </p:nvSpPr>
        <p:spPr/>
        <p:txBody>
          <a:bodyPr/>
          <a:lstStyle/>
          <a:p>
            <a:r>
              <a:rPr kumimoji="1" lang="en-US" altLang="ja-JP" dirty="0"/>
              <a:t>3</a:t>
            </a:r>
            <a:r>
              <a:rPr kumimoji="1" lang="ja-JP" altLang="en-US" dirty="0"/>
              <a:t>章のゴール</a:t>
            </a:r>
          </a:p>
        </p:txBody>
      </p:sp>
      <p:sp>
        <p:nvSpPr>
          <p:cNvPr id="3" name="コンテンツ プレースホルダー 2">
            <a:extLst>
              <a:ext uri="{FF2B5EF4-FFF2-40B4-BE49-F238E27FC236}">
                <a16:creationId xmlns:a16="http://schemas.microsoft.com/office/drawing/2014/main" id="{4CDBF421-AD29-93CE-9F6D-6D3DCA900351}"/>
              </a:ext>
            </a:extLst>
          </p:cNvPr>
          <p:cNvSpPr>
            <a:spLocks noGrp="1"/>
          </p:cNvSpPr>
          <p:nvPr>
            <p:ph idx="1"/>
          </p:nvPr>
        </p:nvSpPr>
        <p:spPr/>
        <p:txBody>
          <a:bodyPr>
            <a:normAutofit/>
          </a:bodyPr>
          <a:lstStyle/>
          <a:p>
            <a:r>
              <a:rPr kumimoji="1" lang="ja-JP" altLang="en-US" dirty="0"/>
              <a:t>コードクローン変更管理システムの開発と改善</a:t>
            </a:r>
            <a:endParaRPr kumimoji="1" lang="en-US" altLang="ja-JP" dirty="0"/>
          </a:p>
          <a:p>
            <a:r>
              <a:rPr lang="ja-JP" altLang="en-US" dirty="0"/>
              <a:t>課題</a:t>
            </a:r>
            <a:endParaRPr lang="en-US" altLang="ja-JP" dirty="0"/>
          </a:p>
          <a:p>
            <a:pPr lvl="1">
              <a:buFont typeface="Wingdings" panose="05000000000000000000" pitchFamily="2" charset="2"/>
              <a:buChar char="l"/>
            </a:pPr>
            <a:r>
              <a:rPr kumimoji="1" lang="ja-JP" altLang="en-US" dirty="0"/>
              <a:t>既存システムは人手による検出結果確認コストが高</a:t>
            </a:r>
            <a:r>
              <a:rPr lang="ja-JP" altLang="en-US" dirty="0"/>
              <a:t>い</a:t>
            </a:r>
            <a:endParaRPr lang="en-US" altLang="ja-JP" dirty="0"/>
          </a:p>
          <a:p>
            <a:pPr lvl="1">
              <a:buFont typeface="Wingdings" panose="05000000000000000000" pitchFamily="2" charset="2"/>
              <a:buChar char="l"/>
            </a:pPr>
            <a:r>
              <a:rPr kumimoji="1" lang="ja-JP" altLang="en-US" dirty="0"/>
              <a:t>一貫性のない変更を追跡できない</a:t>
            </a:r>
            <a:endParaRPr kumimoji="1" lang="en-US" altLang="ja-JP" dirty="0"/>
          </a:p>
          <a:p>
            <a:r>
              <a:rPr kumimoji="1" lang="ja-JP" altLang="en-US" dirty="0"/>
              <a:t>解決策と貢献</a:t>
            </a:r>
            <a:endParaRPr kumimoji="1" lang="en-US" altLang="ja-JP" dirty="0"/>
          </a:p>
          <a:p>
            <a:pPr lvl="1">
              <a:buFont typeface="Wingdings" panose="05000000000000000000" pitchFamily="2" charset="2"/>
              <a:buChar char="l"/>
            </a:pPr>
            <a:r>
              <a:rPr kumimoji="1" lang="ja-JP" altLang="en-US" dirty="0"/>
              <a:t>クローン検出器の追加，</a:t>
            </a:r>
            <a:r>
              <a:rPr lang="ja-JP" altLang="en-US" dirty="0"/>
              <a:t>追跡方法の改善，</a:t>
            </a:r>
            <a:r>
              <a:rPr kumimoji="1" lang="ja-JP" altLang="en-US" dirty="0"/>
              <a:t>詳細な分類の追加</a:t>
            </a:r>
            <a:endParaRPr kumimoji="1" lang="en-US" altLang="ja-JP" dirty="0"/>
          </a:p>
          <a:p>
            <a:pPr lvl="1">
              <a:buFont typeface="Wingdings" panose="05000000000000000000" pitchFamily="2" charset="2"/>
              <a:buChar char="l"/>
            </a:pPr>
            <a:r>
              <a:rPr lang="ja-JP" altLang="en-US" dirty="0"/>
              <a:t>一貫性のない変更の分類の導入により，実験対象から実際に修正すべき一貫性のない変更を</a:t>
            </a:r>
            <a:r>
              <a:rPr lang="en-US" altLang="ja-JP" dirty="0"/>
              <a:t>3</a:t>
            </a:r>
            <a:r>
              <a:rPr lang="ja-JP" altLang="en-US" dirty="0"/>
              <a:t>件検出</a:t>
            </a:r>
            <a:endParaRPr lang="en-US" altLang="ja-JP" dirty="0"/>
          </a:p>
        </p:txBody>
      </p:sp>
      <p:sp>
        <p:nvSpPr>
          <p:cNvPr id="154" name="スライド番号プレースホルダー 153">
            <a:extLst>
              <a:ext uri="{FF2B5EF4-FFF2-40B4-BE49-F238E27FC236}">
                <a16:creationId xmlns:a16="http://schemas.microsoft.com/office/drawing/2014/main" id="{E3E758C2-2FB2-F0A5-38CB-42BC85B6E7E4}"/>
              </a:ext>
            </a:extLst>
          </p:cNvPr>
          <p:cNvSpPr>
            <a:spLocks noGrp="1"/>
          </p:cNvSpPr>
          <p:nvPr>
            <p:ph type="sldNum" sz="quarter" idx="12"/>
          </p:nvPr>
        </p:nvSpPr>
        <p:spPr/>
        <p:txBody>
          <a:bodyPr/>
          <a:lstStyle/>
          <a:p>
            <a:fld id="{DDF0A04B-3F96-455C-AC58-511E5C06C175}" type="slidenum">
              <a:rPr lang="ja-JP" altLang="en-US" smtClean="0"/>
              <a:pPr/>
              <a:t>28</a:t>
            </a:fld>
            <a:endParaRPr lang="ja-JP" altLang="en-US" dirty="0"/>
          </a:p>
        </p:txBody>
      </p:sp>
    </p:spTree>
    <p:extLst>
      <p:ext uri="{BB962C8B-B14F-4D97-AF65-F5344CB8AC3E}">
        <p14:creationId xmlns:p14="http://schemas.microsoft.com/office/powerpoint/2010/main" val="115753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97E61-E6F1-5D26-4AEE-AC05B0519EB1}"/>
              </a:ext>
            </a:extLst>
          </p:cNvPr>
          <p:cNvSpPr>
            <a:spLocks noGrp="1"/>
          </p:cNvSpPr>
          <p:nvPr>
            <p:ph type="title"/>
          </p:nvPr>
        </p:nvSpPr>
        <p:spPr/>
        <p:txBody>
          <a:bodyPr>
            <a:normAutofit/>
          </a:bodyPr>
          <a:lstStyle/>
          <a:p>
            <a:r>
              <a:rPr lang="ja-JP" altLang="en-US" dirty="0"/>
              <a:t>コードクローンに対する一貫性のない変更</a:t>
            </a:r>
            <a:endParaRPr kumimoji="1" lang="ja-JP" altLang="en-US" dirty="0"/>
          </a:p>
        </p:txBody>
      </p:sp>
      <p:sp>
        <p:nvSpPr>
          <p:cNvPr id="5" name="フローチャート: 書類 4">
            <a:extLst>
              <a:ext uri="{FF2B5EF4-FFF2-40B4-BE49-F238E27FC236}">
                <a16:creationId xmlns:a16="http://schemas.microsoft.com/office/drawing/2014/main" id="{9FF38BF2-6663-0E82-8CC8-D0C70F225BBF}"/>
              </a:ext>
            </a:extLst>
          </p:cNvPr>
          <p:cNvSpPr/>
          <p:nvPr/>
        </p:nvSpPr>
        <p:spPr>
          <a:xfrm>
            <a:off x="7056823" y="1930802"/>
            <a:ext cx="3351418" cy="3829051"/>
          </a:xfrm>
          <a:prstGeom prst="flowChartDocumen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6" name="フローチャート: 書類 5">
            <a:extLst>
              <a:ext uri="{FF2B5EF4-FFF2-40B4-BE49-F238E27FC236}">
                <a16:creationId xmlns:a16="http://schemas.microsoft.com/office/drawing/2014/main" id="{F69CD39D-BF42-0082-BBDF-B00CD841E2FE}"/>
              </a:ext>
            </a:extLst>
          </p:cNvPr>
          <p:cNvSpPr/>
          <p:nvPr/>
        </p:nvSpPr>
        <p:spPr>
          <a:xfrm>
            <a:off x="1788551" y="1930803"/>
            <a:ext cx="3262836" cy="3829052"/>
          </a:xfrm>
          <a:prstGeom prst="flowChartDocumen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cxnSp>
        <p:nvCxnSpPr>
          <p:cNvPr id="7" name="直線矢印コネクタ 6">
            <a:extLst>
              <a:ext uri="{FF2B5EF4-FFF2-40B4-BE49-F238E27FC236}">
                <a16:creationId xmlns:a16="http://schemas.microsoft.com/office/drawing/2014/main" id="{9B9EFA9B-4A98-009B-B915-010E5546F0A1}"/>
              </a:ext>
            </a:extLst>
          </p:cNvPr>
          <p:cNvCxnSpPr>
            <a:cxnSpLocks/>
          </p:cNvCxnSpPr>
          <p:nvPr/>
        </p:nvCxnSpPr>
        <p:spPr bwMode="auto">
          <a:xfrm>
            <a:off x="4572000" y="2919313"/>
            <a:ext cx="3008501" cy="0"/>
          </a:xfrm>
          <a:prstGeom prst="straightConnector1">
            <a:avLst/>
          </a:prstGeom>
          <a:solidFill>
            <a:schemeClr val="accent2"/>
          </a:solidFill>
          <a:ln w="76200" cap="flat" cmpd="sng" algn="ctr">
            <a:solidFill>
              <a:srgbClr val="2F491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正方形/長方形 7">
            <a:extLst>
              <a:ext uri="{FF2B5EF4-FFF2-40B4-BE49-F238E27FC236}">
                <a16:creationId xmlns:a16="http://schemas.microsoft.com/office/drawing/2014/main" id="{7CCBA043-C823-1EE2-E8B0-B6CA559C8A77}"/>
              </a:ext>
            </a:extLst>
          </p:cNvPr>
          <p:cNvSpPr/>
          <p:nvPr/>
        </p:nvSpPr>
        <p:spPr>
          <a:xfrm>
            <a:off x="5472664" y="2719797"/>
            <a:ext cx="1207172" cy="399032"/>
          </a:xfrm>
          <a:prstGeom prst="rect">
            <a:avLst/>
          </a:prstGeom>
          <a:solidFill>
            <a:srgbClr val="E11D1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修正</a:t>
            </a:r>
          </a:p>
        </p:txBody>
      </p:sp>
      <p:cxnSp>
        <p:nvCxnSpPr>
          <p:cNvPr id="9" name="直線矢印コネクタ 8">
            <a:extLst>
              <a:ext uri="{FF2B5EF4-FFF2-40B4-BE49-F238E27FC236}">
                <a16:creationId xmlns:a16="http://schemas.microsoft.com/office/drawing/2014/main" id="{53C63FBE-E635-D598-B73F-1F5F1D6721C0}"/>
              </a:ext>
            </a:extLst>
          </p:cNvPr>
          <p:cNvCxnSpPr>
            <a:cxnSpLocks/>
          </p:cNvCxnSpPr>
          <p:nvPr/>
        </p:nvCxnSpPr>
        <p:spPr bwMode="auto">
          <a:xfrm>
            <a:off x="4572000" y="3717078"/>
            <a:ext cx="3008501" cy="0"/>
          </a:xfrm>
          <a:prstGeom prst="straightConnector1">
            <a:avLst/>
          </a:prstGeom>
          <a:solidFill>
            <a:schemeClr val="accent2"/>
          </a:solidFill>
          <a:ln w="76200" cap="flat" cmpd="sng" algn="ctr">
            <a:solidFill>
              <a:srgbClr val="2F491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直線矢印コネクタ 9">
            <a:extLst>
              <a:ext uri="{FF2B5EF4-FFF2-40B4-BE49-F238E27FC236}">
                <a16:creationId xmlns:a16="http://schemas.microsoft.com/office/drawing/2014/main" id="{9FF08A29-5B6A-727C-B7DD-3BF3E70F5A52}"/>
              </a:ext>
            </a:extLst>
          </p:cNvPr>
          <p:cNvCxnSpPr>
            <a:cxnSpLocks/>
          </p:cNvCxnSpPr>
          <p:nvPr/>
        </p:nvCxnSpPr>
        <p:spPr bwMode="auto">
          <a:xfrm>
            <a:off x="4572000" y="4523378"/>
            <a:ext cx="3008501" cy="0"/>
          </a:xfrm>
          <a:prstGeom prst="straightConnector1">
            <a:avLst/>
          </a:prstGeom>
          <a:solidFill>
            <a:schemeClr val="accent2"/>
          </a:solidFill>
          <a:ln w="76200" cap="flat" cmpd="sng" algn="ctr">
            <a:solidFill>
              <a:srgbClr val="2F491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3" name="グループ化 12">
            <a:extLst>
              <a:ext uri="{FF2B5EF4-FFF2-40B4-BE49-F238E27FC236}">
                <a16:creationId xmlns:a16="http://schemas.microsoft.com/office/drawing/2014/main" id="{06879E65-26EF-006E-1656-B4AE9335E55E}"/>
              </a:ext>
            </a:extLst>
          </p:cNvPr>
          <p:cNvGrpSpPr/>
          <p:nvPr/>
        </p:nvGrpSpPr>
        <p:grpSpPr>
          <a:xfrm>
            <a:off x="2267938" y="2642390"/>
            <a:ext cx="2304062" cy="553846"/>
            <a:chOff x="2189239" y="1933670"/>
            <a:chExt cx="2367284" cy="781059"/>
          </a:xfrm>
          <a:solidFill>
            <a:srgbClr val="FFC000"/>
          </a:solidFill>
        </p:grpSpPr>
        <p:sp>
          <p:nvSpPr>
            <p:cNvPr id="14" name="Freeform 13">
              <a:extLst>
                <a:ext uri="{FF2B5EF4-FFF2-40B4-BE49-F238E27FC236}">
                  <a16:creationId xmlns:a16="http://schemas.microsoft.com/office/drawing/2014/main" id="{C84C6C6C-91FC-848F-5EEC-36CEC0DEDBCB}"/>
                </a:ext>
              </a:extLst>
            </p:cNvPr>
            <p:cNvSpPr>
              <a:spLocks/>
            </p:cNvSpPr>
            <p:nvPr/>
          </p:nvSpPr>
          <p:spPr bwMode="auto">
            <a:xfrm>
              <a:off x="2189239" y="1933670"/>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15" name="正方形/長方形 14">
              <a:extLst>
                <a:ext uri="{FF2B5EF4-FFF2-40B4-BE49-F238E27FC236}">
                  <a16:creationId xmlns:a16="http://schemas.microsoft.com/office/drawing/2014/main" id="{9938970E-5466-359E-46E4-A58C069A16A5}"/>
                </a:ext>
              </a:extLst>
            </p:cNvPr>
            <p:cNvSpPr/>
            <p:nvPr/>
          </p:nvSpPr>
          <p:spPr>
            <a:xfrm>
              <a:off x="2365048" y="1992212"/>
              <a:ext cx="1917217" cy="407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コードクローン</a:t>
              </a:r>
              <a:r>
                <a:rPr lang="en-US" altLang="ja-JP" dirty="0">
                  <a:solidFill>
                    <a:schemeClr val="tx1"/>
                  </a:solidFill>
                </a:rPr>
                <a:t>A</a:t>
              </a:r>
            </a:p>
          </p:txBody>
        </p:sp>
      </p:grpSp>
      <p:grpSp>
        <p:nvGrpSpPr>
          <p:cNvPr id="16" name="グループ化 15">
            <a:extLst>
              <a:ext uri="{FF2B5EF4-FFF2-40B4-BE49-F238E27FC236}">
                <a16:creationId xmlns:a16="http://schemas.microsoft.com/office/drawing/2014/main" id="{55318559-A670-952E-06AC-3D8A7F490B58}"/>
              </a:ext>
            </a:extLst>
          </p:cNvPr>
          <p:cNvGrpSpPr/>
          <p:nvPr/>
        </p:nvGrpSpPr>
        <p:grpSpPr>
          <a:xfrm>
            <a:off x="2267938" y="3439110"/>
            <a:ext cx="2304062" cy="555937"/>
            <a:chOff x="2189239" y="3129407"/>
            <a:chExt cx="2367284" cy="784008"/>
          </a:xfrm>
          <a:solidFill>
            <a:srgbClr val="FFC000"/>
          </a:solidFill>
        </p:grpSpPr>
        <p:sp>
          <p:nvSpPr>
            <p:cNvPr id="17" name="Freeform 13">
              <a:extLst>
                <a:ext uri="{FF2B5EF4-FFF2-40B4-BE49-F238E27FC236}">
                  <a16:creationId xmlns:a16="http://schemas.microsoft.com/office/drawing/2014/main" id="{AFF942F8-42A0-D05B-9134-F4D18DE17380}"/>
                </a:ext>
              </a:extLst>
            </p:cNvPr>
            <p:cNvSpPr>
              <a:spLocks/>
            </p:cNvSpPr>
            <p:nvPr/>
          </p:nvSpPr>
          <p:spPr bwMode="auto">
            <a:xfrm>
              <a:off x="2189239" y="3129407"/>
              <a:ext cx="2367284" cy="784008"/>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18" name="正方形/長方形 17">
              <a:extLst>
                <a:ext uri="{FF2B5EF4-FFF2-40B4-BE49-F238E27FC236}">
                  <a16:creationId xmlns:a16="http://schemas.microsoft.com/office/drawing/2014/main" id="{1B42E30E-2747-6785-3275-395BACF9ECC6}"/>
                </a:ext>
              </a:extLst>
            </p:cNvPr>
            <p:cNvSpPr/>
            <p:nvPr/>
          </p:nvSpPr>
          <p:spPr>
            <a:xfrm>
              <a:off x="2365049" y="3174677"/>
              <a:ext cx="1890368" cy="42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コードクローン</a:t>
              </a:r>
              <a:r>
                <a:rPr lang="en-US" altLang="ja-JP" dirty="0">
                  <a:solidFill>
                    <a:schemeClr val="tx1">
                      <a:lumMod val="85000"/>
                      <a:lumOff val="15000"/>
                    </a:schemeClr>
                  </a:solidFill>
                </a:rPr>
                <a:t>B</a:t>
              </a:r>
            </a:p>
          </p:txBody>
        </p:sp>
      </p:grpSp>
      <p:grpSp>
        <p:nvGrpSpPr>
          <p:cNvPr id="19" name="グループ化 18">
            <a:extLst>
              <a:ext uri="{FF2B5EF4-FFF2-40B4-BE49-F238E27FC236}">
                <a16:creationId xmlns:a16="http://schemas.microsoft.com/office/drawing/2014/main" id="{5CBA5622-5079-5677-3173-850B825BAF7D}"/>
              </a:ext>
            </a:extLst>
          </p:cNvPr>
          <p:cNvGrpSpPr/>
          <p:nvPr/>
        </p:nvGrpSpPr>
        <p:grpSpPr>
          <a:xfrm>
            <a:off x="2267938" y="4246455"/>
            <a:ext cx="2304062" cy="553846"/>
            <a:chOff x="2189239" y="4281427"/>
            <a:chExt cx="2367284" cy="781059"/>
          </a:xfrm>
          <a:solidFill>
            <a:srgbClr val="FFC000"/>
          </a:solidFill>
        </p:grpSpPr>
        <p:sp>
          <p:nvSpPr>
            <p:cNvPr id="20" name="Freeform 13">
              <a:extLst>
                <a:ext uri="{FF2B5EF4-FFF2-40B4-BE49-F238E27FC236}">
                  <a16:creationId xmlns:a16="http://schemas.microsoft.com/office/drawing/2014/main" id="{8C3704A7-8E23-0CBC-A61E-837760CA399F}"/>
                </a:ext>
              </a:extLst>
            </p:cNvPr>
            <p:cNvSpPr>
              <a:spLocks/>
            </p:cNvSpPr>
            <p:nvPr/>
          </p:nvSpPr>
          <p:spPr bwMode="auto">
            <a:xfrm>
              <a:off x="2189239" y="4281427"/>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21" name="正方形/長方形 20">
              <a:extLst>
                <a:ext uri="{FF2B5EF4-FFF2-40B4-BE49-F238E27FC236}">
                  <a16:creationId xmlns:a16="http://schemas.microsoft.com/office/drawing/2014/main" id="{84A86BB5-F3FD-85F9-443E-530BBDA3AD0B}"/>
                </a:ext>
              </a:extLst>
            </p:cNvPr>
            <p:cNvSpPr/>
            <p:nvPr/>
          </p:nvSpPr>
          <p:spPr>
            <a:xfrm>
              <a:off x="2365049" y="4348467"/>
              <a:ext cx="189036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コードクローン</a:t>
              </a:r>
              <a:r>
                <a:rPr lang="en-US" altLang="ja-JP" dirty="0">
                  <a:solidFill>
                    <a:schemeClr val="tx1">
                      <a:lumMod val="85000"/>
                      <a:lumOff val="15000"/>
                    </a:schemeClr>
                  </a:solidFill>
                </a:rPr>
                <a:t>C</a:t>
              </a:r>
            </a:p>
          </p:txBody>
        </p:sp>
      </p:grpSp>
      <p:grpSp>
        <p:nvGrpSpPr>
          <p:cNvPr id="22" name="グループ化 21">
            <a:extLst>
              <a:ext uri="{FF2B5EF4-FFF2-40B4-BE49-F238E27FC236}">
                <a16:creationId xmlns:a16="http://schemas.microsoft.com/office/drawing/2014/main" id="{C943659A-F6B8-CE39-D2F6-2BC0718B90AA}"/>
              </a:ext>
            </a:extLst>
          </p:cNvPr>
          <p:cNvGrpSpPr/>
          <p:nvPr/>
        </p:nvGrpSpPr>
        <p:grpSpPr>
          <a:xfrm>
            <a:off x="7580501" y="2642390"/>
            <a:ext cx="2304062" cy="553846"/>
            <a:chOff x="7709758" y="1950603"/>
            <a:chExt cx="2367284" cy="781059"/>
          </a:xfrm>
          <a:solidFill>
            <a:srgbClr val="AFDC7E"/>
          </a:solidFill>
        </p:grpSpPr>
        <p:sp>
          <p:nvSpPr>
            <p:cNvPr id="23" name="Freeform 13">
              <a:extLst>
                <a:ext uri="{FF2B5EF4-FFF2-40B4-BE49-F238E27FC236}">
                  <a16:creationId xmlns:a16="http://schemas.microsoft.com/office/drawing/2014/main" id="{663382DC-97C5-3CC6-E794-ED1E28856A92}"/>
                </a:ext>
              </a:extLst>
            </p:cNvPr>
            <p:cNvSpPr>
              <a:spLocks/>
            </p:cNvSpPr>
            <p:nvPr/>
          </p:nvSpPr>
          <p:spPr bwMode="auto">
            <a:xfrm>
              <a:off x="7709758" y="1950603"/>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24" name="正方形/長方形 23">
              <a:extLst>
                <a:ext uri="{FF2B5EF4-FFF2-40B4-BE49-F238E27FC236}">
                  <a16:creationId xmlns:a16="http://schemas.microsoft.com/office/drawing/2014/main" id="{3EC9F67B-1C32-B000-D9B2-8B34DF3F715B}"/>
                </a:ext>
              </a:extLst>
            </p:cNvPr>
            <p:cNvSpPr/>
            <p:nvPr/>
          </p:nvSpPr>
          <p:spPr>
            <a:xfrm>
              <a:off x="7893569" y="2025072"/>
              <a:ext cx="2027855" cy="393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コードクローン</a:t>
              </a:r>
              <a:r>
                <a:rPr lang="en-US" altLang="ja-JP" dirty="0">
                  <a:solidFill>
                    <a:schemeClr val="tx1">
                      <a:lumMod val="85000"/>
                      <a:lumOff val="15000"/>
                    </a:schemeClr>
                  </a:solidFill>
                </a:rPr>
                <a:t>A’</a:t>
              </a:r>
            </a:p>
          </p:txBody>
        </p:sp>
      </p:grpSp>
      <p:grpSp>
        <p:nvGrpSpPr>
          <p:cNvPr id="25" name="グループ化 24">
            <a:extLst>
              <a:ext uri="{FF2B5EF4-FFF2-40B4-BE49-F238E27FC236}">
                <a16:creationId xmlns:a16="http://schemas.microsoft.com/office/drawing/2014/main" id="{C2656D5D-8F90-2D50-A55B-FCD273810F4A}"/>
              </a:ext>
            </a:extLst>
          </p:cNvPr>
          <p:cNvGrpSpPr/>
          <p:nvPr/>
        </p:nvGrpSpPr>
        <p:grpSpPr>
          <a:xfrm>
            <a:off x="7580501" y="3440155"/>
            <a:ext cx="2304062" cy="553846"/>
            <a:chOff x="7709758" y="3124481"/>
            <a:chExt cx="2367284" cy="781059"/>
          </a:xfrm>
          <a:solidFill>
            <a:srgbClr val="FFC000"/>
          </a:solidFill>
        </p:grpSpPr>
        <p:sp>
          <p:nvSpPr>
            <p:cNvPr id="26" name="Freeform 13">
              <a:extLst>
                <a:ext uri="{FF2B5EF4-FFF2-40B4-BE49-F238E27FC236}">
                  <a16:creationId xmlns:a16="http://schemas.microsoft.com/office/drawing/2014/main" id="{ABF97123-BED3-EF22-C27C-26DF485D3C1E}"/>
                </a:ext>
              </a:extLst>
            </p:cNvPr>
            <p:cNvSpPr>
              <a:spLocks/>
            </p:cNvSpPr>
            <p:nvPr/>
          </p:nvSpPr>
          <p:spPr bwMode="auto">
            <a:xfrm>
              <a:off x="7709758" y="3124481"/>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27" name="正方形/長方形 26">
              <a:extLst>
                <a:ext uri="{FF2B5EF4-FFF2-40B4-BE49-F238E27FC236}">
                  <a16:creationId xmlns:a16="http://schemas.microsoft.com/office/drawing/2014/main" id="{BD44E474-83A3-E039-8F6F-733E8E9ACB31}"/>
                </a:ext>
              </a:extLst>
            </p:cNvPr>
            <p:cNvSpPr/>
            <p:nvPr/>
          </p:nvSpPr>
          <p:spPr>
            <a:xfrm>
              <a:off x="7893568" y="3197502"/>
              <a:ext cx="1867969" cy="393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コードクローン</a:t>
              </a:r>
              <a:r>
                <a:rPr lang="en-US" altLang="ja-JP" dirty="0">
                  <a:solidFill>
                    <a:schemeClr val="tx1">
                      <a:lumMod val="85000"/>
                      <a:lumOff val="15000"/>
                    </a:schemeClr>
                  </a:solidFill>
                </a:rPr>
                <a:t>B</a:t>
              </a:r>
            </a:p>
          </p:txBody>
        </p:sp>
      </p:grpSp>
      <p:grpSp>
        <p:nvGrpSpPr>
          <p:cNvPr id="28" name="グループ化 27">
            <a:extLst>
              <a:ext uri="{FF2B5EF4-FFF2-40B4-BE49-F238E27FC236}">
                <a16:creationId xmlns:a16="http://schemas.microsoft.com/office/drawing/2014/main" id="{E8677502-DF73-D056-2B5B-A2757CE11A21}"/>
              </a:ext>
            </a:extLst>
          </p:cNvPr>
          <p:cNvGrpSpPr/>
          <p:nvPr/>
        </p:nvGrpSpPr>
        <p:grpSpPr>
          <a:xfrm>
            <a:off x="7580501" y="4246455"/>
            <a:ext cx="2304062" cy="553846"/>
            <a:chOff x="7709758" y="4298360"/>
            <a:chExt cx="2367284" cy="781059"/>
          </a:xfrm>
          <a:solidFill>
            <a:srgbClr val="FFC000"/>
          </a:solidFill>
        </p:grpSpPr>
        <p:sp>
          <p:nvSpPr>
            <p:cNvPr id="29" name="Freeform 13">
              <a:extLst>
                <a:ext uri="{FF2B5EF4-FFF2-40B4-BE49-F238E27FC236}">
                  <a16:creationId xmlns:a16="http://schemas.microsoft.com/office/drawing/2014/main" id="{5843DCA0-81A1-FBFB-F9B0-652C17D23AD1}"/>
                </a:ext>
              </a:extLst>
            </p:cNvPr>
            <p:cNvSpPr>
              <a:spLocks/>
            </p:cNvSpPr>
            <p:nvPr/>
          </p:nvSpPr>
          <p:spPr bwMode="auto">
            <a:xfrm>
              <a:off x="7709758" y="4298360"/>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30" name="正方形/長方形 29">
              <a:extLst>
                <a:ext uri="{FF2B5EF4-FFF2-40B4-BE49-F238E27FC236}">
                  <a16:creationId xmlns:a16="http://schemas.microsoft.com/office/drawing/2014/main" id="{0ED7E230-E2FE-DE34-28F9-2DDAB7B4F47B}"/>
                </a:ext>
              </a:extLst>
            </p:cNvPr>
            <p:cNvSpPr/>
            <p:nvPr/>
          </p:nvSpPr>
          <p:spPr>
            <a:xfrm>
              <a:off x="7893568" y="4360783"/>
              <a:ext cx="1910270" cy="393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コードクローン</a:t>
              </a:r>
              <a:r>
                <a:rPr lang="en-US" altLang="ja-JP" dirty="0">
                  <a:solidFill>
                    <a:schemeClr val="tx1">
                      <a:lumMod val="85000"/>
                      <a:lumOff val="15000"/>
                    </a:schemeClr>
                  </a:solidFill>
                </a:rPr>
                <a:t>C</a:t>
              </a:r>
            </a:p>
          </p:txBody>
        </p:sp>
      </p:grpSp>
      <p:sp>
        <p:nvSpPr>
          <p:cNvPr id="31" name="角丸四角形 105">
            <a:extLst>
              <a:ext uri="{FF2B5EF4-FFF2-40B4-BE49-F238E27FC236}">
                <a16:creationId xmlns:a16="http://schemas.microsoft.com/office/drawing/2014/main" id="{1F47AD85-6F82-610C-FE75-34CB032AA024}"/>
              </a:ext>
            </a:extLst>
          </p:cNvPr>
          <p:cNvSpPr/>
          <p:nvPr/>
        </p:nvSpPr>
        <p:spPr>
          <a:xfrm>
            <a:off x="2167435" y="2086791"/>
            <a:ext cx="2505068" cy="2971002"/>
          </a:xfrm>
          <a:prstGeom prst="roundRect">
            <a:avLst/>
          </a:prstGeom>
          <a:noFill/>
          <a:ln w="28575">
            <a:solidFill>
              <a:srgbClr val="2F49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正方形/長方形 32">
            <a:extLst>
              <a:ext uri="{FF2B5EF4-FFF2-40B4-BE49-F238E27FC236}">
                <a16:creationId xmlns:a16="http://schemas.microsoft.com/office/drawing/2014/main" id="{27E0E011-E73B-9D19-C15A-2B49BCA2A3AF}"/>
              </a:ext>
            </a:extLst>
          </p:cNvPr>
          <p:cNvSpPr/>
          <p:nvPr/>
        </p:nvSpPr>
        <p:spPr>
          <a:xfrm>
            <a:off x="2604519" y="2168877"/>
            <a:ext cx="1630900" cy="257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85000"/>
                    <a:lumOff val="15000"/>
                  </a:schemeClr>
                </a:solidFill>
              </a:rPr>
              <a:t>クローンセット</a:t>
            </a:r>
            <a:endParaRPr lang="en-US" altLang="ja-JP" b="1" dirty="0">
              <a:solidFill>
                <a:schemeClr val="tx1">
                  <a:lumMod val="85000"/>
                  <a:lumOff val="15000"/>
                </a:schemeClr>
              </a:solidFill>
            </a:endParaRPr>
          </a:p>
        </p:txBody>
      </p:sp>
      <p:sp>
        <p:nvSpPr>
          <p:cNvPr id="34" name="角丸四角形 109">
            <a:extLst>
              <a:ext uri="{FF2B5EF4-FFF2-40B4-BE49-F238E27FC236}">
                <a16:creationId xmlns:a16="http://schemas.microsoft.com/office/drawing/2014/main" id="{304A8008-D8CC-7730-77BB-5B7267D2E38D}"/>
              </a:ext>
            </a:extLst>
          </p:cNvPr>
          <p:cNvSpPr/>
          <p:nvPr/>
        </p:nvSpPr>
        <p:spPr>
          <a:xfrm>
            <a:off x="7445994" y="2086791"/>
            <a:ext cx="2573076" cy="2971001"/>
          </a:xfrm>
          <a:prstGeom prst="roundRect">
            <a:avLst/>
          </a:prstGeom>
          <a:noFill/>
          <a:ln w="28575">
            <a:solidFill>
              <a:srgbClr val="2F49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 name="直線矢印コネクタ 34">
            <a:extLst>
              <a:ext uri="{FF2B5EF4-FFF2-40B4-BE49-F238E27FC236}">
                <a16:creationId xmlns:a16="http://schemas.microsoft.com/office/drawing/2014/main" id="{A8D34659-4737-C0C0-4863-0780484D618D}"/>
              </a:ext>
            </a:extLst>
          </p:cNvPr>
          <p:cNvCxnSpPr>
            <a:cxnSpLocks/>
          </p:cNvCxnSpPr>
          <p:nvPr/>
        </p:nvCxnSpPr>
        <p:spPr>
          <a:xfrm>
            <a:off x="1407405" y="2837281"/>
            <a:ext cx="1029169" cy="133905"/>
          </a:xfrm>
          <a:prstGeom prst="straightConnector1">
            <a:avLst/>
          </a:prstGeom>
          <a:ln w="76200">
            <a:solidFill>
              <a:srgbClr val="E11D1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8A26EE38-8344-57C6-9C2B-AE340C5660B5}"/>
              </a:ext>
            </a:extLst>
          </p:cNvPr>
          <p:cNvCxnSpPr>
            <a:cxnSpLocks/>
          </p:cNvCxnSpPr>
          <p:nvPr/>
        </p:nvCxnSpPr>
        <p:spPr>
          <a:xfrm flipH="1">
            <a:off x="9709699" y="4147545"/>
            <a:ext cx="922946" cy="294256"/>
          </a:xfrm>
          <a:prstGeom prst="straightConnector1">
            <a:avLst/>
          </a:prstGeom>
          <a:ln w="76200">
            <a:solidFill>
              <a:srgbClr val="E11D1D"/>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21EEF7BA-56E9-93F4-1504-721B967B751C}"/>
              </a:ext>
            </a:extLst>
          </p:cNvPr>
          <p:cNvCxnSpPr>
            <a:cxnSpLocks/>
          </p:cNvCxnSpPr>
          <p:nvPr/>
        </p:nvCxnSpPr>
        <p:spPr>
          <a:xfrm flipH="1" flipV="1">
            <a:off x="9726662" y="3714633"/>
            <a:ext cx="762017" cy="189720"/>
          </a:xfrm>
          <a:prstGeom prst="straightConnector1">
            <a:avLst/>
          </a:prstGeom>
          <a:ln w="76200">
            <a:solidFill>
              <a:srgbClr val="E11D1D"/>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BCA03C4E-BB8A-01B1-D22C-2A8BB2B75DF1}"/>
              </a:ext>
            </a:extLst>
          </p:cNvPr>
          <p:cNvSpPr/>
          <p:nvPr/>
        </p:nvSpPr>
        <p:spPr>
          <a:xfrm>
            <a:off x="2592791" y="5759855"/>
            <a:ext cx="1654356" cy="369332"/>
          </a:xfrm>
          <a:prstGeom prst="rect">
            <a:avLst/>
          </a:prstGeom>
        </p:spPr>
        <p:txBody>
          <a:bodyPr wrap="square">
            <a:spAutoFit/>
          </a:bodyPr>
          <a:lstStyle/>
          <a:p>
            <a:pPr algn="ctr"/>
            <a:r>
              <a:rPr lang="ja-JP" altLang="en-US" kern="0" dirty="0">
                <a:latin typeface="Times New Roman" panose="02020603050405020304" pitchFamily="18" charset="0"/>
                <a:ea typeface="メイリオ"/>
                <a:cs typeface="Times New Roman" panose="02020603050405020304" pitchFamily="18" charset="0"/>
              </a:rPr>
              <a:t>バージョン </a:t>
            </a:r>
            <a:r>
              <a:rPr lang="en-US" altLang="ja-JP" kern="0" dirty="0">
                <a:latin typeface="Times New Roman" panose="02020603050405020304" pitchFamily="18" charset="0"/>
                <a:ea typeface="メイリオ"/>
                <a:cs typeface="Times New Roman" panose="02020603050405020304" pitchFamily="18" charset="0"/>
              </a:rPr>
              <a:t>i</a:t>
            </a:r>
            <a:endParaRPr lang="ja-JP" altLang="en-US" dirty="0">
              <a:latin typeface="Times New Roman" panose="02020603050405020304" pitchFamily="18" charset="0"/>
              <a:cs typeface="Times New Roman" panose="02020603050405020304" pitchFamily="18" charset="0"/>
            </a:endParaRPr>
          </a:p>
        </p:txBody>
      </p:sp>
      <p:sp>
        <p:nvSpPr>
          <p:cNvPr id="39" name="正方形/長方形 38">
            <a:extLst>
              <a:ext uri="{FF2B5EF4-FFF2-40B4-BE49-F238E27FC236}">
                <a16:creationId xmlns:a16="http://schemas.microsoft.com/office/drawing/2014/main" id="{3A96BEC8-5821-C3F4-59B7-D555B9294F0E}"/>
              </a:ext>
            </a:extLst>
          </p:cNvPr>
          <p:cNvSpPr/>
          <p:nvPr/>
        </p:nvSpPr>
        <p:spPr>
          <a:xfrm>
            <a:off x="7731963" y="5759855"/>
            <a:ext cx="2001138" cy="369332"/>
          </a:xfrm>
          <a:prstGeom prst="rect">
            <a:avLst/>
          </a:prstGeom>
        </p:spPr>
        <p:txBody>
          <a:bodyPr wrap="square">
            <a:spAutoFit/>
          </a:bodyPr>
          <a:lstStyle/>
          <a:p>
            <a:pPr algn="ctr"/>
            <a:r>
              <a:rPr lang="ja-JP" altLang="en-US" kern="0" dirty="0">
                <a:latin typeface="Times New Roman" panose="02020603050405020304" pitchFamily="18" charset="0"/>
                <a:ea typeface="メイリオ"/>
                <a:cs typeface="Times New Roman" panose="02020603050405020304" pitchFamily="18" charset="0"/>
              </a:rPr>
              <a:t>バージョン </a:t>
            </a:r>
            <a:r>
              <a:rPr lang="en-US" altLang="ja-JP" kern="0" dirty="0">
                <a:latin typeface="Times New Roman" panose="02020603050405020304" pitchFamily="18" charset="0"/>
                <a:ea typeface="メイリオ"/>
                <a:cs typeface="Times New Roman" panose="02020603050405020304" pitchFamily="18" charset="0"/>
              </a:rPr>
              <a:t>i+1</a:t>
            </a:r>
            <a:endParaRPr lang="ja-JP" altLang="en-US" dirty="0">
              <a:latin typeface="Times New Roman" panose="02020603050405020304" pitchFamily="18" charset="0"/>
              <a:cs typeface="Times New Roman" panose="02020603050405020304" pitchFamily="18" charset="0"/>
            </a:endParaRPr>
          </a:p>
        </p:txBody>
      </p:sp>
      <p:grpSp>
        <p:nvGrpSpPr>
          <p:cNvPr id="40" name="グループ化 39">
            <a:extLst>
              <a:ext uri="{FF2B5EF4-FFF2-40B4-BE49-F238E27FC236}">
                <a16:creationId xmlns:a16="http://schemas.microsoft.com/office/drawing/2014/main" id="{F97A1874-C0C8-431F-0B14-CA90E42EEF5C}"/>
              </a:ext>
            </a:extLst>
          </p:cNvPr>
          <p:cNvGrpSpPr/>
          <p:nvPr/>
        </p:nvGrpSpPr>
        <p:grpSpPr>
          <a:xfrm>
            <a:off x="10162161" y="3356771"/>
            <a:ext cx="1896210" cy="1508922"/>
            <a:chOff x="7095387" y="5422376"/>
            <a:chExt cx="2551177" cy="851464"/>
          </a:xfrm>
        </p:grpSpPr>
        <p:sp>
          <p:nvSpPr>
            <p:cNvPr id="41" name="爆発 2 132">
              <a:extLst>
                <a:ext uri="{FF2B5EF4-FFF2-40B4-BE49-F238E27FC236}">
                  <a16:creationId xmlns:a16="http://schemas.microsoft.com/office/drawing/2014/main" id="{CDDDA3C4-472C-EFF0-D4E8-CFD0AF68D557}"/>
                </a:ext>
              </a:extLst>
            </p:cNvPr>
            <p:cNvSpPr/>
            <p:nvPr/>
          </p:nvSpPr>
          <p:spPr>
            <a:xfrm>
              <a:off x="7095387" y="5422376"/>
              <a:ext cx="2551177" cy="851464"/>
            </a:xfrm>
            <a:prstGeom prst="irregularSeal2">
              <a:avLst/>
            </a:prstGeom>
            <a:solidFill>
              <a:schemeClr val="bg1"/>
            </a:solidFill>
            <a:ln w="38100">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E11D1D"/>
                </a:solidFill>
              </a:endParaRPr>
            </a:p>
          </p:txBody>
        </p:sp>
        <p:sp>
          <p:nvSpPr>
            <p:cNvPr id="42" name="正方形/長方形 41">
              <a:extLst>
                <a:ext uri="{FF2B5EF4-FFF2-40B4-BE49-F238E27FC236}">
                  <a16:creationId xmlns:a16="http://schemas.microsoft.com/office/drawing/2014/main" id="{7151E5F2-753B-1819-12A2-510E8942707D}"/>
                </a:ext>
              </a:extLst>
            </p:cNvPr>
            <p:cNvSpPr/>
            <p:nvPr/>
          </p:nvSpPr>
          <p:spPr>
            <a:xfrm>
              <a:off x="7648657" y="5708612"/>
              <a:ext cx="1562835" cy="27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E11D1D"/>
                  </a:solidFill>
                </a:rPr>
                <a:t>潜在的な</a:t>
              </a:r>
              <a:endParaRPr lang="en-US" altLang="ja-JP" b="1" dirty="0">
                <a:solidFill>
                  <a:srgbClr val="E11D1D"/>
                </a:solidFill>
              </a:endParaRPr>
            </a:p>
            <a:p>
              <a:pPr algn="ctr"/>
              <a:r>
                <a:rPr lang="ja-JP" altLang="en-US" b="1" dirty="0">
                  <a:solidFill>
                    <a:srgbClr val="E11D1D"/>
                  </a:solidFill>
                </a:rPr>
                <a:t>欠陥？</a:t>
              </a:r>
              <a:endParaRPr lang="en-US" altLang="ja-JP" b="1" dirty="0">
                <a:solidFill>
                  <a:srgbClr val="E11D1D"/>
                </a:solidFill>
              </a:endParaRPr>
            </a:p>
          </p:txBody>
        </p:sp>
      </p:grpSp>
      <p:grpSp>
        <p:nvGrpSpPr>
          <p:cNvPr id="43" name="グループ化 42">
            <a:extLst>
              <a:ext uri="{FF2B5EF4-FFF2-40B4-BE49-F238E27FC236}">
                <a16:creationId xmlns:a16="http://schemas.microsoft.com/office/drawing/2014/main" id="{FEEE4180-6678-B3D8-19C2-962FC47E438C}"/>
              </a:ext>
            </a:extLst>
          </p:cNvPr>
          <p:cNvGrpSpPr/>
          <p:nvPr/>
        </p:nvGrpSpPr>
        <p:grpSpPr>
          <a:xfrm>
            <a:off x="258798" y="2171537"/>
            <a:ext cx="1462220" cy="1331488"/>
            <a:chOff x="180194" y="2839088"/>
            <a:chExt cx="1691955" cy="786644"/>
          </a:xfrm>
        </p:grpSpPr>
        <p:sp>
          <p:nvSpPr>
            <p:cNvPr id="44" name="爆発 2 125">
              <a:extLst>
                <a:ext uri="{FF2B5EF4-FFF2-40B4-BE49-F238E27FC236}">
                  <a16:creationId xmlns:a16="http://schemas.microsoft.com/office/drawing/2014/main" id="{21A0BA8F-6E09-CBAA-A777-53A9E1E7836D}"/>
                </a:ext>
              </a:extLst>
            </p:cNvPr>
            <p:cNvSpPr/>
            <p:nvPr/>
          </p:nvSpPr>
          <p:spPr>
            <a:xfrm>
              <a:off x="180194" y="2839088"/>
              <a:ext cx="1691955" cy="786644"/>
            </a:xfrm>
            <a:prstGeom prst="irregularSeal2">
              <a:avLst/>
            </a:prstGeom>
            <a:solidFill>
              <a:schemeClr val="bg1"/>
            </a:solidFill>
            <a:ln w="38100">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E11D1D"/>
                </a:solidFill>
              </a:endParaRPr>
            </a:p>
          </p:txBody>
        </p:sp>
        <p:sp>
          <p:nvSpPr>
            <p:cNvPr id="45" name="正方形/長方形 44">
              <a:extLst>
                <a:ext uri="{FF2B5EF4-FFF2-40B4-BE49-F238E27FC236}">
                  <a16:creationId xmlns:a16="http://schemas.microsoft.com/office/drawing/2014/main" id="{601D1D93-C0D5-6BE2-661B-6AEA57898FBA}"/>
                </a:ext>
              </a:extLst>
            </p:cNvPr>
            <p:cNvSpPr/>
            <p:nvPr/>
          </p:nvSpPr>
          <p:spPr>
            <a:xfrm>
              <a:off x="516683" y="3111158"/>
              <a:ext cx="918706" cy="27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E11D1D"/>
                  </a:solidFill>
                </a:rPr>
                <a:t>欠陥発見</a:t>
              </a:r>
              <a:endParaRPr lang="en-US" altLang="ja-JP" b="1" dirty="0">
                <a:solidFill>
                  <a:srgbClr val="E11D1D"/>
                </a:solidFill>
              </a:endParaRPr>
            </a:p>
          </p:txBody>
        </p:sp>
      </p:grpSp>
      <p:sp>
        <p:nvSpPr>
          <p:cNvPr id="67" name="正方形/長方形 66">
            <a:extLst>
              <a:ext uri="{FF2B5EF4-FFF2-40B4-BE49-F238E27FC236}">
                <a16:creationId xmlns:a16="http://schemas.microsoft.com/office/drawing/2014/main" id="{F87460FB-E285-F96D-788F-EF9E39D5E4E9}"/>
              </a:ext>
            </a:extLst>
          </p:cNvPr>
          <p:cNvSpPr/>
          <p:nvPr/>
        </p:nvSpPr>
        <p:spPr>
          <a:xfrm>
            <a:off x="7917082" y="2168877"/>
            <a:ext cx="1630900" cy="257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85000"/>
                    <a:lumOff val="15000"/>
                  </a:schemeClr>
                </a:solidFill>
              </a:rPr>
              <a:t>クローンセット</a:t>
            </a:r>
            <a:endParaRPr lang="en-US" altLang="ja-JP" b="1" dirty="0">
              <a:solidFill>
                <a:schemeClr val="tx1">
                  <a:lumMod val="85000"/>
                  <a:lumOff val="15000"/>
                </a:schemeClr>
              </a:solidFill>
            </a:endParaRPr>
          </a:p>
        </p:txBody>
      </p:sp>
      <p:sp>
        <p:nvSpPr>
          <p:cNvPr id="68" name="吹き出し: 円形 67">
            <a:extLst>
              <a:ext uri="{FF2B5EF4-FFF2-40B4-BE49-F238E27FC236}">
                <a16:creationId xmlns:a16="http://schemas.microsoft.com/office/drawing/2014/main" id="{5F81F64C-5473-F82E-3D6D-A01F7222D9BB}"/>
              </a:ext>
            </a:extLst>
          </p:cNvPr>
          <p:cNvSpPr/>
          <p:nvPr/>
        </p:nvSpPr>
        <p:spPr>
          <a:xfrm>
            <a:off x="10565622" y="2638685"/>
            <a:ext cx="1300557" cy="662298"/>
          </a:xfrm>
          <a:prstGeom prst="wedgeEllipseCallout">
            <a:avLst>
              <a:gd name="adj1" fmla="val -111648"/>
              <a:gd name="adj2" fmla="val -8450"/>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修正済</a:t>
            </a:r>
            <a:endParaRPr kumimoji="1" lang="ja-JP" altLang="en-US" dirty="0">
              <a:solidFill>
                <a:schemeClr val="tx1"/>
              </a:solidFill>
            </a:endParaRPr>
          </a:p>
        </p:txBody>
      </p:sp>
      <p:sp>
        <p:nvSpPr>
          <p:cNvPr id="193" name="スライド番号プレースホルダー 192">
            <a:extLst>
              <a:ext uri="{FF2B5EF4-FFF2-40B4-BE49-F238E27FC236}">
                <a16:creationId xmlns:a16="http://schemas.microsoft.com/office/drawing/2014/main" id="{5DBF933A-F753-4087-B76D-2DE0CA97B30E}"/>
              </a:ext>
            </a:extLst>
          </p:cNvPr>
          <p:cNvSpPr>
            <a:spLocks noGrp="1"/>
          </p:cNvSpPr>
          <p:nvPr>
            <p:ph type="sldNum" sz="quarter" idx="12"/>
          </p:nvPr>
        </p:nvSpPr>
        <p:spPr/>
        <p:txBody>
          <a:bodyPr/>
          <a:lstStyle/>
          <a:p>
            <a:fld id="{DDF0A04B-3F96-455C-AC58-511E5C06C175}" type="slidenum">
              <a:rPr lang="ja-JP" altLang="en-US" smtClean="0"/>
              <a:pPr/>
              <a:t>29</a:t>
            </a:fld>
            <a:endParaRPr lang="ja-JP" altLang="en-US" dirty="0"/>
          </a:p>
        </p:txBody>
      </p:sp>
    </p:spTree>
    <p:extLst>
      <p:ext uri="{BB962C8B-B14F-4D97-AF65-F5344CB8AC3E}">
        <p14:creationId xmlns:p14="http://schemas.microsoft.com/office/powerpoint/2010/main" val="97252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40751-F95E-D478-3E55-67B464218375}"/>
              </a:ext>
            </a:extLst>
          </p:cNvPr>
          <p:cNvSpPr>
            <a:spLocks noGrp="1"/>
          </p:cNvSpPr>
          <p:nvPr>
            <p:ph type="title"/>
          </p:nvPr>
        </p:nvSpPr>
        <p:spPr/>
        <p:txBody>
          <a:bodyPr/>
          <a:lstStyle/>
          <a:p>
            <a:r>
              <a:rPr kumimoji="1" lang="ja-JP" altLang="en-US" dirty="0"/>
              <a:t>コードクローン</a:t>
            </a:r>
          </a:p>
        </p:txBody>
      </p:sp>
      <p:sp>
        <p:nvSpPr>
          <p:cNvPr id="3" name="コンテンツ プレースホルダー 2">
            <a:extLst>
              <a:ext uri="{FF2B5EF4-FFF2-40B4-BE49-F238E27FC236}">
                <a16:creationId xmlns:a16="http://schemas.microsoft.com/office/drawing/2014/main" id="{44C66D81-E75C-A234-D546-8307F61E8BB2}"/>
              </a:ext>
            </a:extLst>
          </p:cNvPr>
          <p:cNvSpPr>
            <a:spLocks noGrp="1"/>
          </p:cNvSpPr>
          <p:nvPr>
            <p:ph idx="1"/>
          </p:nvPr>
        </p:nvSpPr>
        <p:spPr>
          <a:xfrm>
            <a:off x="165697" y="1092370"/>
            <a:ext cx="11882216" cy="1639276"/>
          </a:xfrm>
        </p:spPr>
        <p:txBody>
          <a:bodyPr>
            <a:normAutofit fontScale="92500" lnSpcReduction="20000"/>
          </a:bodyPr>
          <a:lstStyle/>
          <a:p>
            <a:r>
              <a:rPr lang="ja-JP" altLang="ja-JP" dirty="0"/>
              <a:t>ソースコード中に存在する互いに類似した部分を持つコード片</a:t>
            </a:r>
            <a:endParaRPr lang="en-US" altLang="ja-JP" dirty="0"/>
          </a:p>
          <a:p>
            <a:r>
              <a:rPr lang="ja-JP" altLang="en-US" dirty="0"/>
              <a:t>ソフトウェア保守を困難にする大きな要因の</a:t>
            </a:r>
            <a:r>
              <a:rPr lang="en-US" altLang="ja-JP" dirty="0"/>
              <a:t>1</a:t>
            </a:r>
            <a:r>
              <a:rPr lang="ja-JP" altLang="en-US" dirty="0"/>
              <a:t>つ</a:t>
            </a:r>
            <a:endParaRPr lang="en-US" altLang="ja-JP" dirty="0"/>
          </a:p>
          <a:p>
            <a:pPr lvl="1"/>
            <a:r>
              <a:rPr lang="ja-JP" altLang="en-US" dirty="0"/>
              <a:t>コードクローンはソースコード中の約</a:t>
            </a:r>
            <a:r>
              <a:rPr lang="en-US" altLang="ja-JP" dirty="0"/>
              <a:t>20%</a:t>
            </a:r>
            <a:r>
              <a:rPr lang="ja-JP" altLang="en-US" dirty="0"/>
              <a:t>を占める</a:t>
            </a:r>
            <a:endParaRPr lang="en-US" altLang="ja-JP" dirty="0"/>
          </a:p>
        </p:txBody>
      </p:sp>
      <p:sp>
        <p:nvSpPr>
          <p:cNvPr id="55" name="メモ 5">
            <a:extLst>
              <a:ext uri="{FF2B5EF4-FFF2-40B4-BE49-F238E27FC236}">
                <a16:creationId xmlns:a16="http://schemas.microsoft.com/office/drawing/2014/main" id="{6D1D43C0-7649-C678-58E1-DBC72D4A0C4F}"/>
              </a:ext>
            </a:extLst>
          </p:cNvPr>
          <p:cNvSpPr/>
          <p:nvPr/>
        </p:nvSpPr>
        <p:spPr bwMode="auto">
          <a:xfrm rot="10800000" flipH="1">
            <a:off x="3567995" y="4057838"/>
            <a:ext cx="2092585" cy="2329550"/>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sp>
        <p:nvSpPr>
          <p:cNvPr id="56" name="メモ 6">
            <a:extLst>
              <a:ext uri="{FF2B5EF4-FFF2-40B4-BE49-F238E27FC236}">
                <a16:creationId xmlns:a16="http://schemas.microsoft.com/office/drawing/2014/main" id="{40D2D294-B96C-FE3E-52A8-4BBA2E1BDC01}"/>
              </a:ext>
            </a:extLst>
          </p:cNvPr>
          <p:cNvSpPr/>
          <p:nvPr/>
        </p:nvSpPr>
        <p:spPr bwMode="auto">
          <a:xfrm rot="10800000" flipH="1">
            <a:off x="231171" y="4126354"/>
            <a:ext cx="2092585" cy="2192518"/>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cxnSp>
        <p:nvCxnSpPr>
          <p:cNvPr id="57" name="直線矢印コネクタ 56">
            <a:extLst>
              <a:ext uri="{FF2B5EF4-FFF2-40B4-BE49-F238E27FC236}">
                <a16:creationId xmlns:a16="http://schemas.microsoft.com/office/drawing/2014/main" id="{4B26B28F-AC1A-C3AF-B092-A06B879FD36B}"/>
              </a:ext>
            </a:extLst>
          </p:cNvPr>
          <p:cNvCxnSpPr>
            <a:cxnSpLocks/>
          </p:cNvCxnSpPr>
          <p:nvPr/>
        </p:nvCxnSpPr>
        <p:spPr bwMode="auto">
          <a:xfrm>
            <a:off x="1871305" y="4788595"/>
            <a:ext cx="2177419" cy="34258"/>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直線矢印コネクタ 57">
            <a:extLst>
              <a:ext uri="{FF2B5EF4-FFF2-40B4-BE49-F238E27FC236}">
                <a16:creationId xmlns:a16="http://schemas.microsoft.com/office/drawing/2014/main" id="{4F1945A8-3701-21E6-4BBB-9E8CF28FBCB7}"/>
              </a:ext>
            </a:extLst>
          </p:cNvPr>
          <p:cNvCxnSpPr/>
          <p:nvPr/>
        </p:nvCxnSpPr>
        <p:spPr bwMode="auto">
          <a:xfrm>
            <a:off x="1871305" y="4753432"/>
            <a:ext cx="2149141" cy="948794"/>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1" name="Freeform 13">
            <a:extLst>
              <a:ext uri="{FF2B5EF4-FFF2-40B4-BE49-F238E27FC236}">
                <a16:creationId xmlns:a16="http://schemas.microsoft.com/office/drawing/2014/main" id="{B9FBB9D5-B752-A470-1C72-5F4479D88034}"/>
              </a:ext>
            </a:extLst>
          </p:cNvPr>
          <p:cNvSpPr>
            <a:spLocks/>
          </p:cNvSpPr>
          <p:nvPr/>
        </p:nvSpPr>
        <p:spPr bwMode="auto">
          <a:xfrm>
            <a:off x="683622" y="4565918"/>
            <a:ext cx="1131127"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1"/>
          </a:solidFill>
          <a:ln w="25400" cap="rnd">
            <a:solidFill>
              <a:srgbClr val="000000"/>
            </a:solidFill>
            <a:prstDash val="dash"/>
            <a:round/>
            <a:headEnd/>
            <a:tailEnd/>
          </a:ln>
        </p:spPr>
        <p:txBody>
          <a:bodyPr/>
          <a:lstStyle/>
          <a:p>
            <a:pPr algn="ctr"/>
            <a:r>
              <a:rPr lang="ja-JP" altLang="en-US" b="1" dirty="0">
                <a:latin typeface="Arial" charset="0"/>
                <a:ea typeface="MS UI Gothic" pitchFamily="50" charset="-128"/>
              </a:rPr>
              <a:t>コード片</a:t>
            </a:r>
            <a:endParaRPr lang="ja-JP" altLang="ja-JP" b="1" dirty="0">
              <a:latin typeface="Arial" charset="0"/>
              <a:ea typeface="MS UI Gothic" pitchFamily="50" charset="-128"/>
            </a:endParaRPr>
          </a:p>
        </p:txBody>
      </p:sp>
      <p:sp>
        <p:nvSpPr>
          <p:cNvPr id="62" name="Freeform 13">
            <a:extLst>
              <a:ext uri="{FF2B5EF4-FFF2-40B4-BE49-F238E27FC236}">
                <a16:creationId xmlns:a16="http://schemas.microsoft.com/office/drawing/2014/main" id="{1814AF8B-64C6-5A91-6302-D8E36BA82AB3}"/>
              </a:ext>
            </a:extLst>
          </p:cNvPr>
          <p:cNvSpPr>
            <a:spLocks/>
          </p:cNvSpPr>
          <p:nvPr/>
        </p:nvSpPr>
        <p:spPr bwMode="auto">
          <a:xfrm>
            <a:off x="4020446" y="5565194"/>
            <a:ext cx="1131127"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63" name="Freeform 13">
            <a:extLst>
              <a:ext uri="{FF2B5EF4-FFF2-40B4-BE49-F238E27FC236}">
                <a16:creationId xmlns:a16="http://schemas.microsoft.com/office/drawing/2014/main" id="{BBFF8908-D808-E1A6-D70E-DC084357A0BD}"/>
              </a:ext>
            </a:extLst>
          </p:cNvPr>
          <p:cNvSpPr>
            <a:spLocks/>
          </p:cNvSpPr>
          <p:nvPr/>
        </p:nvSpPr>
        <p:spPr bwMode="auto">
          <a:xfrm>
            <a:off x="4020446" y="4565918"/>
            <a:ext cx="1131127"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cxnSp>
        <p:nvCxnSpPr>
          <p:cNvPr id="64" name="直線矢印コネクタ 63">
            <a:extLst>
              <a:ext uri="{FF2B5EF4-FFF2-40B4-BE49-F238E27FC236}">
                <a16:creationId xmlns:a16="http://schemas.microsoft.com/office/drawing/2014/main" id="{E2116C5C-97B0-3669-9F7F-843564E5422B}"/>
              </a:ext>
            </a:extLst>
          </p:cNvPr>
          <p:cNvCxnSpPr/>
          <p:nvPr/>
        </p:nvCxnSpPr>
        <p:spPr bwMode="auto">
          <a:xfrm flipV="1">
            <a:off x="4529453" y="5017066"/>
            <a:ext cx="0" cy="548129"/>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5" name="正方形/長方形 64">
            <a:extLst>
              <a:ext uri="{FF2B5EF4-FFF2-40B4-BE49-F238E27FC236}">
                <a16:creationId xmlns:a16="http://schemas.microsoft.com/office/drawing/2014/main" id="{29967CF5-FDD8-AC63-1A3F-BEDAB8438EDB}"/>
              </a:ext>
            </a:extLst>
          </p:cNvPr>
          <p:cNvSpPr/>
          <p:nvPr/>
        </p:nvSpPr>
        <p:spPr>
          <a:xfrm>
            <a:off x="2490221" y="5169367"/>
            <a:ext cx="856496" cy="45791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複製</a:t>
            </a:r>
          </a:p>
        </p:txBody>
      </p:sp>
      <p:sp>
        <p:nvSpPr>
          <p:cNvPr id="66" name="円/楕円 42">
            <a:extLst>
              <a:ext uri="{FF2B5EF4-FFF2-40B4-BE49-F238E27FC236}">
                <a16:creationId xmlns:a16="http://schemas.microsoft.com/office/drawing/2014/main" id="{27D6FCE4-D278-3A4D-C70D-5DC1EB8BAB6F}"/>
              </a:ext>
            </a:extLst>
          </p:cNvPr>
          <p:cNvSpPr/>
          <p:nvPr/>
        </p:nvSpPr>
        <p:spPr bwMode="auto">
          <a:xfrm>
            <a:off x="3681108" y="4194870"/>
            <a:ext cx="1753247" cy="212400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0" lang="ja-JP" altLang="en-US" sz="2400" dirty="0">
              <a:latin typeface="Times New Roman" pitchFamily="18" charset="0"/>
              <a:ea typeface="ＭＳ Ｐゴシック" pitchFamily="50" charset="-128"/>
            </a:endParaRPr>
          </a:p>
        </p:txBody>
      </p:sp>
      <p:sp>
        <p:nvSpPr>
          <p:cNvPr id="69" name="メモ 5">
            <a:extLst>
              <a:ext uri="{FF2B5EF4-FFF2-40B4-BE49-F238E27FC236}">
                <a16:creationId xmlns:a16="http://schemas.microsoft.com/office/drawing/2014/main" id="{83CCEB16-45F6-1FC2-060C-1A7EDCCE8701}"/>
              </a:ext>
            </a:extLst>
          </p:cNvPr>
          <p:cNvSpPr/>
          <p:nvPr/>
        </p:nvSpPr>
        <p:spPr bwMode="auto">
          <a:xfrm rot="10800000" flipH="1">
            <a:off x="9675863" y="3958085"/>
            <a:ext cx="2220365" cy="2520415"/>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sp>
        <p:nvSpPr>
          <p:cNvPr id="70" name="メモ 6">
            <a:extLst>
              <a:ext uri="{FF2B5EF4-FFF2-40B4-BE49-F238E27FC236}">
                <a16:creationId xmlns:a16="http://schemas.microsoft.com/office/drawing/2014/main" id="{42B2524E-BDAB-178B-7F54-C154EF886A42}"/>
              </a:ext>
            </a:extLst>
          </p:cNvPr>
          <p:cNvSpPr/>
          <p:nvPr/>
        </p:nvSpPr>
        <p:spPr bwMode="auto">
          <a:xfrm rot="10800000" flipH="1">
            <a:off x="6580132" y="3958085"/>
            <a:ext cx="2220365" cy="2520415"/>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cxnSp>
        <p:nvCxnSpPr>
          <p:cNvPr id="71" name="直線矢印コネクタ 70">
            <a:extLst>
              <a:ext uri="{FF2B5EF4-FFF2-40B4-BE49-F238E27FC236}">
                <a16:creationId xmlns:a16="http://schemas.microsoft.com/office/drawing/2014/main" id="{495196AA-0932-EA5F-F20B-C0EAC34EE75E}"/>
              </a:ext>
            </a:extLst>
          </p:cNvPr>
          <p:cNvCxnSpPr>
            <a:cxnSpLocks/>
          </p:cNvCxnSpPr>
          <p:nvPr/>
        </p:nvCxnSpPr>
        <p:spPr bwMode="auto">
          <a:xfrm>
            <a:off x="8410433" y="4798223"/>
            <a:ext cx="1706911" cy="15002"/>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直線矢印コネクタ 75">
            <a:extLst>
              <a:ext uri="{FF2B5EF4-FFF2-40B4-BE49-F238E27FC236}">
                <a16:creationId xmlns:a16="http://schemas.microsoft.com/office/drawing/2014/main" id="{AE4F6531-8D1D-E598-CCD0-D7F8497BB4F6}"/>
              </a:ext>
            </a:extLst>
          </p:cNvPr>
          <p:cNvCxnSpPr/>
          <p:nvPr/>
        </p:nvCxnSpPr>
        <p:spPr bwMode="auto">
          <a:xfrm>
            <a:off x="8410433" y="5938411"/>
            <a:ext cx="1706911" cy="15002"/>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 name="Freeform 13">
            <a:extLst>
              <a:ext uri="{FF2B5EF4-FFF2-40B4-BE49-F238E27FC236}">
                <a16:creationId xmlns:a16="http://schemas.microsoft.com/office/drawing/2014/main" id="{EBDA049D-AC11-C72B-1067-86D3EF09F6D0}"/>
              </a:ext>
            </a:extLst>
          </p:cNvPr>
          <p:cNvSpPr>
            <a:spLocks/>
          </p:cNvSpPr>
          <p:nvPr/>
        </p:nvSpPr>
        <p:spPr bwMode="auto">
          <a:xfrm>
            <a:off x="7109669" y="4578523"/>
            <a:ext cx="1131126"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98" name="角丸四角形 34">
            <a:extLst>
              <a:ext uri="{FF2B5EF4-FFF2-40B4-BE49-F238E27FC236}">
                <a16:creationId xmlns:a16="http://schemas.microsoft.com/office/drawing/2014/main" id="{C69C36D0-1C91-7B28-D3BE-5E79A2ED061E}"/>
              </a:ext>
            </a:extLst>
          </p:cNvPr>
          <p:cNvSpPr/>
          <p:nvPr/>
        </p:nvSpPr>
        <p:spPr>
          <a:xfrm>
            <a:off x="6063344" y="5729066"/>
            <a:ext cx="1020168" cy="6314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バグが</a:t>
            </a:r>
            <a:br>
              <a:rPr lang="en-US" altLang="ja-JP" sz="1600" b="1" dirty="0">
                <a:solidFill>
                  <a:schemeClr val="tx1"/>
                </a:solidFill>
              </a:rPr>
            </a:br>
            <a:r>
              <a:rPr lang="ja-JP" altLang="en-US" sz="1600" b="1" dirty="0">
                <a:solidFill>
                  <a:schemeClr val="tx1"/>
                </a:solidFill>
              </a:rPr>
              <a:t>存在</a:t>
            </a:r>
          </a:p>
        </p:txBody>
      </p:sp>
      <p:sp>
        <p:nvSpPr>
          <p:cNvPr id="78" name="Freeform 13">
            <a:extLst>
              <a:ext uri="{FF2B5EF4-FFF2-40B4-BE49-F238E27FC236}">
                <a16:creationId xmlns:a16="http://schemas.microsoft.com/office/drawing/2014/main" id="{570CDBD8-A3C8-DD3F-D3C7-F2587245FDAB}"/>
              </a:ext>
            </a:extLst>
          </p:cNvPr>
          <p:cNvSpPr>
            <a:spLocks/>
          </p:cNvSpPr>
          <p:nvPr/>
        </p:nvSpPr>
        <p:spPr bwMode="auto">
          <a:xfrm>
            <a:off x="7109669" y="5565194"/>
            <a:ext cx="1131126" cy="48271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80" name="Freeform 13">
            <a:extLst>
              <a:ext uri="{FF2B5EF4-FFF2-40B4-BE49-F238E27FC236}">
                <a16:creationId xmlns:a16="http://schemas.microsoft.com/office/drawing/2014/main" id="{A7A6BB3E-0FFF-EAE5-6A6E-75FB3029A98B}"/>
              </a:ext>
            </a:extLst>
          </p:cNvPr>
          <p:cNvSpPr>
            <a:spLocks/>
          </p:cNvSpPr>
          <p:nvPr/>
        </p:nvSpPr>
        <p:spPr bwMode="auto">
          <a:xfrm>
            <a:off x="10314266" y="5565194"/>
            <a:ext cx="1131126"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37C723"/>
          </a:solidFill>
          <a:ln w="25400" cap="rnd">
            <a:noFill/>
            <a:round/>
            <a:headEnd/>
            <a:tailEnd/>
          </a:ln>
        </p:spPr>
        <p:txBody>
          <a:bodyPr/>
          <a:lstStyle/>
          <a:p>
            <a:endParaRPr lang="ja-JP" altLang="ja-JP" u="sng">
              <a:latin typeface="Arial" charset="0"/>
              <a:ea typeface="MS UI Gothic" pitchFamily="50" charset="-128"/>
            </a:endParaRPr>
          </a:p>
        </p:txBody>
      </p:sp>
      <p:sp>
        <p:nvSpPr>
          <p:cNvPr id="81" name="Freeform 13">
            <a:extLst>
              <a:ext uri="{FF2B5EF4-FFF2-40B4-BE49-F238E27FC236}">
                <a16:creationId xmlns:a16="http://schemas.microsoft.com/office/drawing/2014/main" id="{803712BE-19D9-3B3F-800F-48BB558CD50E}"/>
              </a:ext>
            </a:extLst>
          </p:cNvPr>
          <p:cNvSpPr>
            <a:spLocks/>
          </p:cNvSpPr>
          <p:nvPr/>
        </p:nvSpPr>
        <p:spPr bwMode="auto">
          <a:xfrm>
            <a:off x="10315638" y="4578523"/>
            <a:ext cx="1128382"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73" name="正方形/長方形 72">
            <a:extLst>
              <a:ext uri="{FF2B5EF4-FFF2-40B4-BE49-F238E27FC236}">
                <a16:creationId xmlns:a16="http://schemas.microsoft.com/office/drawing/2014/main" id="{9F38C145-2C95-3C5D-D18A-CBC10EFB2D43}"/>
              </a:ext>
            </a:extLst>
          </p:cNvPr>
          <p:cNvSpPr/>
          <p:nvPr/>
        </p:nvSpPr>
        <p:spPr>
          <a:xfrm>
            <a:off x="8860509" y="5720455"/>
            <a:ext cx="824107" cy="43507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修正</a:t>
            </a:r>
          </a:p>
        </p:txBody>
      </p:sp>
      <p:sp>
        <p:nvSpPr>
          <p:cNvPr id="107" name="吹き出し: 角を丸めた四角形 106">
            <a:extLst>
              <a:ext uri="{FF2B5EF4-FFF2-40B4-BE49-F238E27FC236}">
                <a16:creationId xmlns:a16="http://schemas.microsoft.com/office/drawing/2014/main" id="{4981F3CF-60B3-21FC-3A59-351BC30B927D}"/>
              </a:ext>
            </a:extLst>
          </p:cNvPr>
          <p:cNvSpPr/>
          <p:nvPr/>
        </p:nvSpPr>
        <p:spPr>
          <a:xfrm>
            <a:off x="297659" y="2784497"/>
            <a:ext cx="5066582" cy="1070358"/>
          </a:xfrm>
          <a:prstGeom prst="wedgeRoundRectCallout">
            <a:avLst>
              <a:gd name="adj1" fmla="val 25057"/>
              <a:gd name="adj2" fmla="val 89679"/>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コード片の使い回しによる，潜在的な欠陥の拡散</a:t>
            </a:r>
          </a:p>
        </p:txBody>
      </p:sp>
      <p:sp>
        <p:nvSpPr>
          <p:cNvPr id="108" name="吹き出し: 角を丸めた四角形 107">
            <a:extLst>
              <a:ext uri="{FF2B5EF4-FFF2-40B4-BE49-F238E27FC236}">
                <a16:creationId xmlns:a16="http://schemas.microsoft.com/office/drawing/2014/main" id="{A3627EA5-46FD-B17F-F22D-387FC027F6EB}"/>
              </a:ext>
            </a:extLst>
          </p:cNvPr>
          <p:cNvSpPr/>
          <p:nvPr/>
        </p:nvSpPr>
        <p:spPr>
          <a:xfrm>
            <a:off x="6580132" y="2762483"/>
            <a:ext cx="5066582" cy="1070358"/>
          </a:xfrm>
          <a:prstGeom prst="wedgeRoundRectCallout">
            <a:avLst>
              <a:gd name="adj1" fmla="val 26203"/>
              <a:gd name="adj2" fmla="val 112731"/>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一貫性のない修正による，潜在的な</a:t>
            </a:r>
            <a:r>
              <a:rPr lang="ja-JP" altLang="en-US" sz="2400" dirty="0">
                <a:solidFill>
                  <a:schemeClr val="tx1"/>
                </a:solidFill>
                <a:latin typeface="+mj-ea"/>
              </a:rPr>
              <a:t>欠陥</a:t>
            </a:r>
            <a:r>
              <a:rPr kumimoji="1" lang="ja-JP" altLang="en-US" sz="2400" dirty="0">
                <a:solidFill>
                  <a:schemeClr val="tx1"/>
                </a:solidFill>
                <a:latin typeface="+mj-ea"/>
                <a:ea typeface="+mj-ea"/>
              </a:rPr>
              <a:t>の残存</a:t>
            </a:r>
          </a:p>
        </p:txBody>
      </p:sp>
      <p:cxnSp>
        <p:nvCxnSpPr>
          <p:cNvPr id="109" name="直線矢印コネクタ 108">
            <a:extLst>
              <a:ext uri="{FF2B5EF4-FFF2-40B4-BE49-F238E27FC236}">
                <a16:creationId xmlns:a16="http://schemas.microsoft.com/office/drawing/2014/main" id="{9A8EFAEA-0242-02EB-DC7A-80FF61CAB4D7}"/>
              </a:ext>
            </a:extLst>
          </p:cNvPr>
          <p:cNvCxnSpPr>
            <a:cxnSpLocks/>
          </p:cNvCxnSpPr>
          <p:nvPr/>
        </p:nvCxnSpPr>
        <p:spPr bwMode="auto">
          <a:xfrm flipV="1">
            <a:off x="7675232" y="5031298"/>
            <a:ext cx="0" cy="548129"/>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 name="直線矢印コネクタ 109">
            <a:extLst>
              <a:ext uri="{FF2B5EF4-FFF2-40B4-BE49-F238E27FC236}">
                <a16:creationId xmlns:a16="http://schemas.microsoft.com/office/drawing/2014/main" id="{1143A784-A1A5-37C1-5C44-AB31C177E733}"/>
              </a:ext>
            </a:extLst>
          </p:cNvPr>
          <p:cNvCxnSpPr>
            <a:cxnSpLocks/>
          </p:cNvCxnSpPr>
          <p:nvPr/>
        </p:nvCxnSpPr>
        <p:spPr bwMode="auto">
          <a:xfrm flipV="1">
            <a:off x="10879829" y="5037600"/>
            <a:ext cx="0" cy="548129"/>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1" name="正方形/長方形 110">
            <a:extLst>
              <a:ext uri="{FF2B5EF4-FFF2-40B4-BE49-F238E27FC236}">
                <a16:creationId xmlns:a16="http://schemas.microsoft.com/office/drawing/2014/main" id="{BEADF702-1963-8738-A2B1-22D4368E1A81}"/>
              </a:ext>
            </a:extLst>
          </p:cNvPr>
          <p:cNvSpPr/>
          <p:nvPr/>
        </p:nvSpPr>
        <p:spPr>
          <a:xfrm>
            <a:off x="3076126" y="6453526"/>
            <a:ext cx="1735482" cy="3233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コードクローン</a:t>
            </a:r>
          </a:p>
        </p:txBody>
      </p:sp>
      <p:cxnSp>
        <p:nvCxnSpPr>
          <p:cNvPr id="113" name="直線コネクタ 112">
            <a:extLst>
              <a:ext uri="{FF2B5EF4-FFF2-40B4-BE49-F238E27FC236}">
                <a16:creationId xmlns:a16="http://schemas.microsoft.com/office/drawing/2014/main" id="{7096BB32-5F4D-0FC5-7349-65E0BE3455CD}"/>
              </a:ext>
            </a:extLst>
          </p:cNvPr>
          <p:cNvCxnSpPr>
            <a:stCxn id="111" idx="0"/>
            <a:endCxn id="66" idx="3"/>
          </p:cNvCxnSpPr>
          <p:nvPr/>
        </p:nvCxnSpPr>
        <p:spPr>
          <a:xfrm flipH="1" flipV="1">
            <a:off x="3937865" y="6007819"/>
            <a:ext cx="6002" cy="4457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0" name="スライド番号プレースホルダー 179">
            <a:extLst>
              <a:ext uri="{FF2B5EF4-FFF2-40B4-BE49-F238E27FC236}">
                <a16:creationId xmlns:a16="http://schemas.microsoft.com/office/drawing/2014/main" id="{8A35CC6D-BB87-E663-C57A-A41B7AA1C912}"/>
              </a:ext>
            </a:extLst>
          </p:cNvPr>
          <p:cNvSpPr>
            <a:spLocks noGrp="1"/>
          </p:cNvSpPr>
          <p:nvPr>
            <p:ph type="sldNum" sz="quarter" idx="12"/>
          </p:nvPr>
        </p:nvSpPr>
        <p:spPr/>
        <p:txBody>
          <a:bodyPr/>
          <a:lstStyle/>
          <a:p>
            <a:fld id="{DDF0A04B-3F96-455C-AC58-511E5C06C175}" type="slidenum">
              <a:rPr lang="ja-JP" altLang="en-US" smtClean="0"/>
              <a:pPr/>
              <a:t>3</a:t>
            </a:fld>
            <a:endParaRPr lang="ja-JP" altLang="en-US" dirty="0"/>
          </a:p>
        </p:txBody>
      </p:sp>
    </p:spTree>
    <p:extLst>
      <p:ext uri="{BB962C8B-B14F-4D97-AF65-F5344CB8AC3E}">
        <p14:creationId xmlns:p14="http://schemas.microsoft.com/office/powerpoint/2010/main" val="3912194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D6F3CCE-09A7-1125-E5E9-A93D602F716E}"/>
              </a:ext>
            </a:extLst>
          </p:cNvPr>
          <p:cNvSpPr>
            <a:spLocks noGrp="1"/>
          </p:cNvSpPr>
          <p:nvPr>
            <p:ph idx="1"/>
          </p:nvPr>
        </p:nvSpPr>
        <p:spPr>
          <a:xfrm>
            <a:off x="165697" y="1092370"/>
            <a:ext cx="11882216" cy="1880453"/>
          </a:xfrm>
        </p:spPr>
        <p:txBody>
          <a:bodyPr>
            <a:normAutofit lnSpcReduction="10000"/>
          </a:bodyPr>
          <a:lstStyle/>
          <a:p>
            <a:r>
              <a:rPr kumimoji="1" lang="ja-JP" altLang="en-US" dirty="0"/>
              <a:t>コードクローン変更管理システム</a:t>
            </a:r>
            <a:r>
              <a:rPr kumimoji="1" lang="en-US" altLang="ja-JP" baseline="30000" dirty="0"/>
              <a:t>[2-1]</a:t>
            </a:r>
          </a:p>
          <a:p>
            <a:pPr lvl="1"/>
            <a:r>
              <a:rPr lang="ja-JP" altLang="en-US" dirty="0"/>
              <a:t>構文が一致するコードクローンを検出し，追跡する</a:t>
            </a:r>
            <a:endParaRPr kumimoji="1" lang="en-US" altLang="ja-JP" dirty="0"/>
          </a:p>
          <a:p>
            <a:pPr lvl="1"/>
            <a:r>
              <a:rPr lang="ja-JP" altLang="en-US" dirty="0"/>
              <a:t>開発者は，検出されたクローンセットに対して修正判断を行う</a:t>
            </a:r>
            <a:endParaRPr lang="en-US" altLang="ja-JP" dirty="0"/>
          </a:p>
          <a:p>
            <a:pPr marL="447675" lvl="1" indent="0">
              <a:buNone/>
            </a:pPr>
            <a:endParaRPr kumimoji="1" lang="en-US" altLang="ja-JP" dirty="0"/>
          </a:p>
          <a:p>
            <a:pPr marL="447675" lvl="1" indent="0">
              <a:buNone/>
            </a:pPr>
            <a:endParaRPr kumimoji="1" lang="en-US" altLang="ja-JP" dirty="0"/>
          </a:p>
          <a:p>
            <a:pPr lvl="1"/>
            <a:endParaRPr lang="en-US" altLang="ja-JP" dirty="0"/>
          </a:p>
          <a:p>
            <a:pPr lvl="1"/>
            <a:endParaRPr kumimoji="1" lang="en-US" altLang="ja-JP" dirty="0"/>
          </a:p>
          <a:p>
            <a:pPr lvl="1"/>
            <a:endParaRPr kumimoji="1" lang="en-US" altLang="ja-JP" dirty="0"/>
          </a:p>
        </p:txBody>
      </p:sp>
      <p:sp>
        <p:nvSpPr>
          <p:cNvPr id="2" name="タイトル 1">
            <a:extLst>
              <a:ext uri="{FF2B5EF4-FFF2-40B4-BE49-F238E27FC236}">
                <a16:creationId xmlns:a16="http://schemas.microsoft.com/office/drawing/2014/main" id="{FC795C1A-D777-986D-D22E-E6EA0A0A94E4}"/>
              </a:ext>
            </a:extLst>
          </p:cNvPr>
          <p:cNvSpPr>
            <a:spLocks noGrp="1"/>
          </p:cNvSpPr>
          <p:nvPr>
            <p:ph type="title"/>
          </p:nvPr>
        </p:nvSpPr>
        <p:spPr/>
        <p:txBody>
          <a:bodyPr/>
          <a:lstStyle/>
          <a:p>
            <a:r>
              <a:rPr lang="ja-JP" altLang="en-US" dirty="0"/>
              <a:t>既存システムとその課題</a:t>
            </a:r>
            <a:endParaRPr kumimoji="1" lang="ja-JP" altLang="en-US" dirty="0"/>
          </a:p>
        </p:txBody>
      </p:sp>
      <p:grpSp>
        <p:nvGrpSpPr>
          <p:cNvPr id="5" name="グループ化 4">
            <a:extLst>
              <a:ext uri="{FF2B5EF4-FFF2-40B4-BE49-F238E27FC236}">
                <a16:creationId xmlns:a16="http://schemas.microsoft.com/office/drawing/2014/main" id="{A857B844-D430-5CF5-FF43-2470A9F8BBBB}"/>
              </a:ext>
            </a:extLst>
          </p:cNvPr>
          <p:cNvGrpSpPr/>
          <p:nvPr/>
        </p:nvGrpSpPr>
        <p:grpSpPr>
          <a:xfrm>
            <a:off x="6529548" y="3134876"/>
            <a:ext cx="698760" cy="764172"/>
            <a:chOff x="3262887" y="4916164"/>
            <a:chExt cx="698760" cy="764172"/>
          </a:xfrm>
        </p:grpSpPr>
        <p:grpSp>
          <p:nvGrpSpPr>
            <p:cNvPr id="6" name="グループ化 5">
              <a:extLst>
                <a:ext uri="{FF2B5EF4-FFF2-40B4-BE49-F238E27FC236}">
                  <a16:creationId xmlns:a16="http://schemas.microsoft.com/office/drawing/2014/main" id="{AFAC8657-5F23-C920-711E-EE080D08FE5D}"/>
                </a:ext>
              </a:extLst>
            </p:cNvPr>
            <p:cNvGrpSpPr/>
            <p:nvPr/>
          </p:nvGrpSpPr>
          <p:grpSpPr>
            <a:xfrm>
              <a:off x="3262887" y="4916164"/>
              <a:ext cx="698760" cy="764172"/>
              <a:chOff x="3262887" y="4916164"/>
              <a:chExt cx="698760" cy="764172"/>
            </a:xfrm>
          </p:grpSpPr>
          <p:grpSp>
            <p:nvGrpSpPr>
              <p:cNvPr id="8" name="グループ化 7">
                <a:extLst>
                  <a:ext uri="{FF2B5EF4-FFF2-40B4-BE49-F238E27FC236}">
                    <a16:creationId xmlns:a16="http://schemas.microsoft.com/office/drawing/2014/main" id="{DE22F806-5E8F-7127-C7B2-66F72765E33E}"/>
                  </a:ext>
                </a:extLst>
              </p:cNvPr>
              <p:cNvGrpSpPr/>
              <p:nvPr/>
            </p:nvGrpSpPr>
            <p:grpSpPr>
              <a:xfrm>
                <a:off x="3262887" y="4916164"/>
                <a:ext cx="698760" cy="764172"/>
                <a:chOff x="896566" y="3562026"/>
                <a:chExt cx="667644" cy="764172"/>
              </a:xfrm>
            </p:grpSpPr>
            <p:grpSp>
              <p:nvGrpSpPr>
                <p:cNvPr id="10" name="グループ化 9">
                  <a:extLst>
                    <a:ext uri="{FF2B5EF4-FFF2-40B4-BE49-F238E27FC236}">
                      <a16:creationId xmlns:a16="http://schemas.microsoft.com/office/drawing/2014/main" id="{5742BBC6-3097-3BC4-A51A-7C51600D93A2}"/>
                    </a:ext>
                  </a:extLst>
                </p:cNvPr>
                <p:cNvGrpSpPr/>
                <p:nvPr/>
              </p:nvGrpSpPr>
              <p:grpSpPr>
                <a:xfrm>
                  <a:off x="896566" y="3562026"/>
                  <a:ext cx="667644" cy="764172"/>
                  <a:chOff x="-1303825" y="2622884"/>
                  <a:chExt cx="667644" cy="764172"/>
                </a:xfrm>
              </p:grpSpPr>
              <p:sp>
                <p:nvSpPr>
                  <p:cNvPr id="12" name="メモ 102">
                    <a:extLst>
                      <a:ext uri="{FF2B5EF4-FFF2-40B4-BE49-F238E27FC236}">
                        <a16:creationId xmlns:a16="http://schemas.microsoft.com/office/drawing/2014/main" id="{C53663FD-B749-2318-EDC4-621D0D988602}"/>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3" name="メモ 103">
                    <a:extLst>
                      <a:ext uri="{FF2B5EF4-FFF2-40B4-BE49-F238E27FC236}">
                        <a16:creationId xmlns:a16="http://schemas.microsoft.com/office/drawing/2014/main" id="{43C66C91-3478-8B81-5CDE-47782F390C38}"/>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4" name="メモ 104">
                    <a:extLst>
                      <a:ext uri="{FF2B5EF4-FFF2-40B4-BE49-F238E27FC236}">
                        <a16:creationId xmlns:a16="http://schemas.microsoft.com/office/drawing/2014/main" id="{1AEA9105-0C0B-3B7C-E368-7C1139922B83}"/>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11" name="Freeform 13">
                  <a:extLst>
                    <a:ext uri="{FF2B5EF4-FFF2-40B4-BE49-F238E27FC236}">
                      <a16:creationId xmlns:a16="http://schemas.microsoft.com/office/drawing/2014/main" id="{91BB4D40-63FF-0526-2215-BD2160172DAE}"/>
                    </a:ext>
                  </a:extLst>
                </p:cNvPr>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9" name="Freeform 13">
                <a:extLst>
                  <a:ext uri="{FF2B5EF4-FFF2-40B4-BE49-F238E27FC236}">
                    <a16:creationId xmlns:a16="http://schemas.microsoft.com/office/drawing/2014/main" id="{161A81F0-9E20-64A3-B2F0-63FD3FB89965}"/>
                  </a:ext>
                </a:extLst>
              </p:cNvPr>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8575" cap="rnd">
                <a:noFill/>
                <a:prstDash val="sysDash"/>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7" name="Freeform 13">
              <a:extLst>
                <a:ext uri="{FF2B5EF4-FFF2-40B4-BE49-F238E27FC236}">
                  <a16:creationId xmlns:a16="http://schemas.microsoft.com/office/drawing/2014/main" id="{0EC51C2F-142D-4254-C062-6741AA65A75D}"/>
                </a:ext>
              </a:extLst>
            </p:cNvPr>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grpSp>
        <p:nvGrpSpPr>
          <p:cNvPr id="15" name="グループ化 14">
            <a:extLst>
              <a:ext uri="{FF2B5EF4-FFF2-40B4-BE49-F238E27FC236}">
                <a16:creationId xmlns:a16="http://schemas.microsoft.com/office/drawing/2014/main" id="{8978A2B4-779F-1B54-5B6B-4DB43EA97101}"/>
              </a:ext>
            </a:extLst>
          </p:cNvPr>
          <p:cNvGrpSpPr/>
          <p:nvPr/>
        </p:nvGrpSpPr>
        <p:grpSpPr>
          <a:xfrm>
            <a:off x="5620309" y="3153164"/>
            <a:ext cx="698760" cy="764172"/>
            <a:chOff x="3214762" y="3864726"/>
            <a:chExt cx="698760" cy="764172"/>
          </a:xfrm>
        </p:grpSpPr>
        <p:grpSp>
          <p:nvGrpSpPr>
            <p:cNvPr id="16" name="グループ化 15">
              <a:extLst>
                <a:ext uri="{FF2B5EF4-FFF2-40B4-BE49-F238E27FC236}">
                  <a16:creationId xmlns:a16="http://schemas.microsoft.com/office/drawing/2014/main" id="{53114337-4494-F878-71E7-4CF7DA390927}"/>
                </a:ext>
              </a:extLst>
            </p:cNvPr>
            <p:cNvGrpSpPr/>
            <p:nvPr/>
          </p:nvGrpSpPr>
          <p:grpSpPr>
            <a:xfrm>
              <a:off x="3214762" y="3864726"/>
              <a:ext cx="698760" cy="764172"/>
              <a:chOff x="848441" y="2510588"/>
              <a:chExt cx="667644" cy="764172"/>
            </a:xfrm>
          </p:grpSpPr>
          <p:grpSp>
            <p:nvGrpSpPr>
              <p:cNvPr id="18" name="グループ化 17">
                <a:extLst>
                  <a:ext uri="{FF2B5EF4-FFF2-40B4-BE49-F238E27FC236}">
                    <a16:creationId xmlns:a16="http://schemas.microsoft.com/office/drawing/2014/main" id="{2A5EF0BB-AC56-611B-24FC-9E7155E923E0}"/>
                  </a:ext>
                </a:extLst>
              </p:cNvPr>
              <p:cNvGrpSpPr/>
              <p:nvPr/>
            </p:nvGrpSpPr>
            <p:grpSpPr>
              <a:xfrm>
                <a:off x="848441" y="2510588"/>
                <a:ext cx="667644" cy="764172"/>
                <a:chOff x="-1303825" y="2622884"/>
                <a:chExt cx="667644" cy="764172"/>
              </a:xfrm>
            </p:grpSpPr>
            <p:sp>
              <p:nvSpPr>
                <p:cNvPr id="21" name="メモ 111">
                  <a:extLst>
                    <a:ext uri="{FF2B5EF4-FFF2-40B4-BE49-F238E27FC236}">
                      <a16:creationId xmlns:a16="http://schemas.microsoft.com/office/drawing/2014/main" id="{71940660-FCA3-B79D-1FFA-AB75DC88C576}"/>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22" name="メモ 112">
                  <a:extLst>
                    <a:ext uri="{FF2B5EF4-FFF2-40B4-BE49-F238E27FC236}">
                      <a16:creationId xmlns:a16="http://schemas.microsoft.com/office/drawing/2014/main" id="{D833471C-E277-6412-648A-C13A45A9E9D5}"/>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23" name="メモ 113">
                  <a:extLst>
                    <a:ext uri="{FF2B5EF4-FFF2-40B4-BE49-F238E27FC236}">
                      <a16:creationId xmlns:a16="http://schemas.microsoft.com/office/drawing/2014/main" id="{F0933C26-5494-44FD-A1F7-ED878BEDCB96}"/>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19" name="Freeform 13">
                <a:extLst>
                  <a:ext uri="{FF2B5EF4-FFF2-40B4-BE49-F238E27FC236}">
                    <a16:creationId xmlns:a16="http://schemas.microsoft.com/office/drawing/2014/main" id="{495A9E89-5091-D21E-2908-C302DFD0CA75}"/>
                  </a:ext>
                </a:extLst>
              </p:cNvPr>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sp>
            <p:nvSpPr>
              <p:cNvPr id="20" name="Freeform 13">
                <a:extLst>
                  <a:ext uri="{FF2B5EF4-FFF2-40B4-BE49-F238E27FC236}">
                    <a16:creationId xmlns:a16="http://schemas.microsoft.com/office/drawing/2014/main" id="{002E7DCD-1A8E-D22D-7924-AB48B793EB1D}"/>
                  </a:ext>
                </a:extLst>
              </p:cNvPr>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17" name="Freeform 13">
              <a:extLst>
                <a:ext uri="{FF2B5EF4-FFF2-40B4-BE49-F238E27FC236}">
                  <a16:creationId xmlns:a16="http://schemas.microsoft.com/office/drawing/2014/main" id="{B46AC5C4-69F0-F6F4-A951-0D97AA97004D}"/>
                </a:ext>
              </a:extLst>
            </p:cNvPr>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cxnSp>
        <p:nvCxnSpPr>
          <p:cNvPr id="24" name="直線矢印コネクタ 23">
            <a:extLst>
              <a:ext uri="{FF2B5EF4-FFF2-40B4-BE49-F238E27FC236}">
                <a16:creationId xmlns:a16="http://schemas.microsoft.com/office/drawing/2014/main" id="{CDDDD831-7189-A2AE-FB95-DC7F710D10AD}"/>
              </a:ext>
            </a:extLst>
          </p:cNvPr>
          <p:cNvCxnSpPr>
            <a:cxnSpLocks/>
            <a:stCxn id="37" idx="3"/>
            <a:endCxn id="26" idx="1"/>
          </p:cNvCxnSpPr>
          <p:nvPr/>
        </p:nvCxnSpPr>
        <p:spPr>
          <a:xfrm>
            <a:off x="1156701" y="3285462"/>
            <a:ext cx="238210" cy="9745"/>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5C5E723-B832-7938-EDF5-0A2EA5FAE8A5}"/>
              </a:ext>
            </a:extLst>
          </p:cNvPr>
          <p:cNvCxnSpPr>
            <a:cxnSpLocks/>
            <a:stCxn id="41" idx="3"/>
            <a:endCxn id="27" idx="1"/>
          </p:cNvCxnSpPr>
          <p:nvPr/>
        </p:nvCxnSpPr>
        <p:spPr>
          <a:xfrm>
            <a:off x="1156701" y="4340911"/>
            <a:ext cx="251236"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角丸四角形 35">
            <a:extLst>
              <a:ext uri="{FF2B5EF4-FFF2-40B4-BE49-F238E27FC236}">
                <a16:creationId xmlns:a16="http://schemas.microsoft.com/office/drawing/2014/main" id="{DAB6E2EA-9DFC-4EEB-F9C5-3ED8F96FE615}"/>
              </a:ext>
            </a:extLst>
          </p:cNvPr>
          <p:cNvSpPr/>
          <p:nvPr/>
        </p:nvSpPr>
        <p:spPr>
          <a:xfrm>
            <a:off x="1394911" y="3051860"/>
            <a:ext cx="1542575" cy="4866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tx1"/>
                </a:solidFill>
                <a:cs typeface="Times New Roman" panose="02020603050405020304" pitchFamily="18" charset="0"/>
              </a:rPr>
              <a:t>コードクローン検出</a:t>
            </a:r>
          </a:p>
        </p:txBody>
      </p:sp>
      <p:sp>
        <p:nvSpPr>
          <p:cNvPr id="27" name="角丸四角形 38">
            <a:extLst>
              <a:ext uri="{FF2B5EF4-FFF2-40B4-BE49-F238E27FC236}">
                <a16:creationId xmlns:a16="http://schemas.microsoft.com/office/drawing/2014/main" id="{153A948E-423E-2DCB-3879-DB9D4E61A5E9}"/>
              </a:ext>
            </a:extLst>
          </p:cNvPr>
          <p:cNvSpPr/>
          <p:nvPr/>
        </p:nvSpPr>
        <p:spPr>
          <a:xfrm>
            <a:off x="1407937" y="4097565"/>
            <a:ext cx="1529550" cy="4866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tx1"/>
                </a:solidFill>
                <a:cs typeface="Times New Roman" panose="02020603050405020304" pitchFamily="18" charset="0"/>
              </a:rPr>
              <a:t>コードクローン検出</a:t>
            </a:r>
          </a:p>
        </p:txBody>
      </p:sp>
      <p:cxnSp>
        <p:nvCxnSpPr>
          <p:cNvPr id="28" name="直線矢印コネクタ 27">
            <a:extLst>
              <a:ext uri="{FF2B5EF4-FFF2-40B4-BE49-F238E27FC236}">
                <a16:creationId xmlns:a16="http://schemas.microsoft.com/office/drawing/2014/main" id="{B5A4B057-4D3A-9110-9697-E0D571B949E1}"/>
              </a:ext>
            </a:extLst>
          </p:cNvPr>
          <p:cNvCxnSpPr>
            <a:cxnSpLocks/>
            <a:stCxn id="26" idx="3"/>
          </p:cNvCxnSpPr>
          <p:nvPr/>
        </p:nvCxnSpPr>
        <p:spPr>
          <a:xfrm flipV="1">
            <a:off x="2937486" y="3295206"/>
            <a:ext cx="219026"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F60A25F6-5E62-C82D-1D4B-6D4BC06E3FEC}"/>
              </a:ext>
            </a:extLst>
          </p:cNvPr>
          <p:cNvCxnSpPr>
            <a:cxnSpLocks/>
            <a:stCxn id="27" idx="3"/>
          </p:cNvCxnSpPr>
          <p:nvPr/>
        </p:nvCxnSpPr>
        <p:spPr>
          <a:xfrm flipV="1">
            <a:off x="2937487" y="4340911"/>
            <a:ext cx="248399"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角丸四角形 41">
            <a:extLst>
              <a:ext uri="{FF2B5EF4-FFF2-40B4-BE49-F238E27FC236}">
                <a16:creationId xmlns:a16="http://schemas.microsoft.com/office/drawing/2014/main" id="{0B593D06-AF5E-BC25-B96B-A961113F4CB5}"/>
              </a:ext>
            </a:extLst>
          </p:cNvPr>
          <p:cNvSpPr/>
          <p:nvPr/>
        </p:nvSpPr>
        <p:spPr>
          <a:xfrm>
            <a:off x="4090339" y="3139259"/>
            <a:ext cx="1080149" cy="8164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tx1"/>
                </a:solidFill>
                <a:cs typeface="Times New Roman" panose="02020603050405020304" pitchFamily="18" charset="0"/>
              </a:rPr>
              <a:t>クローンセットの追跡</a:t>
            </a:r>
          </a:p>
        </p:txBody>
      </p:sp>
      <p:cxnSp>
        <p:nvCxnSpPr>
          <p:cNvPr id="31" name="直線矢印コネクタ 30">
            <a:extLst>
              <a:ext uri="{FF2B5EF4-FFF2-40B4-BE49-F238E27FC236}">
                <a16:creationId xmlns:a16="http://schemas.microsoft.com/office/drawing/2014/main" id="{6E555916-BC79-A062-E96A-32E0147A0A1F}"/>
              </a:ext>
            </a:extLst>
          </p:cNvPr>
          <p:cNvCxnSpPr>
            <a:cxnSpLocks/>
            <a:stCxn id="58" idx="3"/>
            <a:endCxn id="30" idx="1"/>
          </p:cNvCxnSpPr>
          <p:nvPr/>
        </p:nvCxnSpPr>
        <p:spPr>
          <a:xfrm>
            <a:off x="3840385" y="3285462"/>
            <a:ext cx="249954" cy="26200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6A03AB4E-3543-B35C-24C9-D1361225B729}"/>
              </a:ext>
            </a:extLst>
          </p:cNvPr>
          <p:cNvCxnSpPr>
            <a:cxnSpLocks/>
            <a:stCxn id="68" idx="3"/>
            <a:endCxn id="30" idx="1"/>
          </p:cNvCxnSpPr>
          <p:nvPr/>
        </p:nvCxnSpPr>
        <p:spPr>
          <a:xfrm flipV="1">
            <a:off x="3840385" y="3547463"/>
            <a:ext cx="249954" cy="789437"/>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2717E10-8A8C-CA92-7981-B35097B0C8A7}"/>
              </a:ext>
            </a:extLst>
          </p:cNvPr>
          <p:cNvCxnSpPr>
            <a:cxnSpLocks/>
            <a:stCxn id="30" idx="3"/>
            <a:endCxn id="49" idx="1"/>
          </p:cNvCxnSpPr>
          <p:nvPr/>
        </p:nvCxnSpPr>
        <p:spPr>
          <a:xfrm>
            <a:off x="5170488" y="3547463"/>
            <a:ext cx="328003"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4A6E8FB-44C5-2A0A-8617-4063A5EBDD51}"/>
              </a:ext>
            </a:extLst>
          </p:cNvPr>
          <p:cNvSpPr/>
          <p:nvPr/>
        </p:nvSpPr>
        <p:spPr>
          <a:xfrm>
            <a:off x="457942" y="3679974"/>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Vi</a:t>
            </a:r>
            <a:endParaRPr lang="ja-JP" altLang="en-US" sz="1600" dirty="0">
              <a:cs typeface="Times New Roman" panose="02020603050405020304" pitchFamily="18" charset="0"/>
            </a:endParaRPr>
          </a:p>
        </p:txBody>
      </p:sp>
      <p:sp>
        <p:nvSpPr>
          <p:cNvPr id="35" name="正方形/長方形 34">
            <a:extLst>
              <a:ext uri="{FF2B5EF4-FFF2-40B4-BE49-F238E27FC236}">
                <a16:creationId xmlns:a16="http://schemas.microsoft.com/office/drawing/2014/main" id="{897073DF-2AEA-7327-527B-A8A483526AC4}"/>
              </a:ext>
            </a:extLst>
          </p:cNvPr>
          <p:cNvSpPr/>
          <p:nvPr/>
        </p:nvSpPr>
        <p:spPr>
          <a:xfrm>
            <a:off x="414189" y="4784518"/>
            <a:ext cx="786268"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Vi+1</a:t>
            </a:r>
            <a:endParaRPr lang="ja-JP" altLang="en-US" sz="1600" dirty="0">
              <a:cs typeface="Times New Roman" panose="02020603050405020304" pitchFamily="18" charset="0"/>
            </a:endParaRPr>
          </a:p>
        </p:txBody>
      </p:sp>
      <p:grpSp>
        <p:nvGrpSpPr>
          <p:cNvPr id="36" name="グループ化 35">
            <a:extLst>
              <a:ext uri="{FF2B5EF4-FFF2-40B4-BE49-F238E27FC236}">
                <a16:creationId xmlns:a16="http://schemas.microsoft.com/office/drawing/2014/main" id="{35074F32-5E04-62AA-458A-D0F47A6CDB66}"/>
              </a:ext>
            </a:extLst>
          </p:cNvPr>
          <p:cNvGrpSpPr/>
          <p:nvPr/>
        </p:nvGrpSpPr>
        <p:grpSpPr>
          <a:xfrm>
            <a:off x="457941" y="2955514"/>
            <a:ext cx="698760" cy="764172"/>
            <a:chOff x="-1303825" y="2622884"/>
            <a:chExt cx="667644" cy="764172"/>
          </a:xfrm>
        </p:grpSpPr>
        <p:sp>
          <p:nvSpPr>
            <p:cNvPr id="37" name="メモ 50">
              <a:extLst>
                <a:ext uri="{FF2B5EF4-FFF2-40B4-BE49-F238E27FC236}">
                  <a16:creationId xmlns:a16="http://schemas.microsoft.com/office/drawing/2014/main" id="{E15C6D5B-F7FB-F676-A71B-9C245365BBC1}"/>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38" name="メモ 51">
              <a:extLst>
                <a:ext uri="{FF2B5EF4-FFF2-40B4-BE49-F238E27FC236}">
                  <a16:creationId xmlns:a16="http://schemas.microsoft.com/office/drawing/2014/main" id="{70213039-ACB3-9354-7F4C-56731B23D937}"/>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39" name="メモ 52">
              <a:extLst>
                <a:ext uri="{FF2B5EF4-FFF2-40B4-BE49-F238E27FC236}">
                  <a16:creationId xmlns:a16="http://schemas.microsoft.com/office/drawing/2014/main" id="{B2CDE404-D57D-DF11-C597-2EA22B9F4EBF}"/>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grpSp>
        <p:nvGrpSpPr>
          <p:cNvPr id="40" name="グループ化 39">
            <a:extLst>
              <a:ext uri="{FF2B5EF4-FFF2-40B4-BE49-F238E27FC236}">
                <a16:creationId xmlns:a16="http://schemas.microsoft.com/office/drawing/2014/main" id="{408A9C3F-4342-60AE-FC16-DF5BFC1B478C}"/>
              </a:ext>
            </a:extLst>
          </p:cNvPr>
          <p:cNvGrpSpPr/>
          <p:nvPr/>
        </p:nvGrpSpPr>
        <p:grpSpPr>
          <a:xfrm>
            <a:off x="457941" y="4010963"/>
            <a:ext cx="698760" cy="764172"/>
            <a:chOff x="-1303825" y="2622884"/>
            <a:chExt cx="667644" cy="764172"/>
          </a:xfrm>
        </p:grpSpPr>
        <p:sp>
          <p:nvSpPr>
            <p:cNvPr id="41" name="メモ 54">
              <a:extLst>
                <a:ext uri="{FF2B5EF4-FFF2-40B4-BE49-F238E27FC236}">
                  <a16:creationId xmlns:a16="http://schemas.microsoft.com/office/drawing/2014/main" id="{E11A9E8A-706C-64C6-2E86-4DA09B792C59}"/>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42" name="メモ 55">
              <a:extLst>
                <a:ext uri="{FF2B5EF4-FFF2-40B4-BE49-F238E27FC236}">
                  <a16:creationId xmlns:a16="http://schemas.microsoft.com/office/drawing/2014/main" id="{415C6732-C7C1-822A-A261-D9BECB0AF56C}"/>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43" name="メモ 56">
              <a:extLst>
                <a:ext uri="{FF2B5EF4-FFF2-40B4-BE49-F238E27FC236}">
                  <a16:creationId xmlns:a16="http://schemas.microsoft.com/office/drawing/2014/main" id="{695DFD97-11E4-C47D-3F96-D534FBF68917}"/>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44" name="正方形/長方形 43">
            <a:extLst>
              <a:ext uri="{FF2B5EF4-FFF2-40B4-BE49-F238E27FC236}">
                <a16:creationId xmlns:a16="http://schemas.microsoft.com/office/drawing/2014/main" id="{3D2B4EE6-D778-3DC5-B011-707BD3B115D2}"/>
              </a:ext>
            </a:extLst>
          </p:cNvPr>
          <p:cNvSpPr/>
          <p:nvPr/>
        </p:nvSpPr>
        <p:spPr>
          <a:xfrm>
            <a:off x="3141626" y="3728199"/>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a:t>
            </a:r>
            <a:endParaRPr lang="ja-JP" altLang="en-US" sz="1600" dirty="0">
              <a:cs typeface="Times New Roman" panose="02020603050405020304" pitchFamily="18" charset="0"/>
            </a:endParaRPr>
          </a:p>
        </p:txBody>
      </p:sp>
      <p:sp>
        <p:nvSpPr>
          <p:cNvPr id="45" name="正方形/長方形 44">
            <a:extLst>
              <a:ext uri="{FF2B5EF4-FFF2-40B4-BE49-F238E27FC236}">
                <a16:creationId xmlns:a16="http://schemas.microsoft.com/office/drawing/2014/main" id="{2245736E-E153-BABF-31FC-060326428FEA}"/>
              </a:ext>
            </a:extLst>
          </p:cNvPr>
          <p:cNvSpPr/>
          <p:nvPr/>
        </p:nvSpPr>
        <p:spPr>
          <a:xfrm>
            <a:off x="3078675" y="4760275"/>
            <a:ext cx="824664"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Ci+1</a:t>
            </a:r>
            <a:endParaRPr lang="ja-JP" altLang="en-US" sz="1600" dirty="0">
              <a:cs typeface="Times New Roman" panose="02020603050405020304" pitchFamily="18" charset="0"/>
            </a:endParaRPr>
          </a:p>
        </p:txBody>
      </p:sp>
      <p:sp>
        <p:nvSpPr>
          <p:cNvPr id="46" name="正方形/長方形 45">
            <a:extLst>
              <a:ext uri="{FF2B5EF4-FFF2-40B4-BE49-F238E27FC236}">
                <a16:creationId xmlns:a16="http://schemas.microsoft.com/office/drawing/2014/main" id="{C4A3C65A-9978-FE72-195A-BC2B8E5DDC34}"/>
              </a:ext>
            </a:extLst>
          </p:cNvPr>
          <p:cNvSpPr/>
          <p:nvPr/>
        </p:nvSpPr>
        <p:spPr>
          <a:xfrm>
            <a:off x="6405637" y="3890761"/>
            <a:ext cx="824664"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Ci+1</a:t>
            </a:r>
            <a:endParaRPr lang="ja-JP" altLang="en-US" sz="1600" dirty="0">
              <a:cs typeface="Times New Roman" panose="02020603050405020304" pitchFamily="18" charset="0"/>
            </a:endParaRPr>
          </a:p>
        </p:txBody>
      </p:sp>
      <p:sp>
        <p:nvSpPr>
          <p:cNvPr id="47" name="正方形/長方形 46">
            <a:extLst>
              <a:ext uri="{FF2B5EF4-FFF2-40B4-BE49-F238E27FC236}">
                <a16:creationId xmlns:a16="http://schemas.microsoft.com/office/drawing/2014/main" id="{24F3FA20-2717-5A96-67BE-3EF707B18D98}"/>
              </a:ext>
            </a:extLst>
          </p:cNvPr>
          <p:cNvSpPr/>
          <p:nvPr/>
        </p:nvSpPr>
        <p:spPr>
          <a:xfrm>
            <a:off x="5616254" y="3899427"/>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a:t>
            </a:r>
            <a:endParaRPr lang="ja-JP" altLang="en-US" sz="1600" dirty="0">
              <a:cs typeface="Times New Roman" panose="02020603050405020304" pitchFamily="18" charset="0"/>
            </a:endParaRPr>
          </a:p>
        </p:txBody>
      </p:sp>
      <p:cxnSp>
        <p:nvCxnSpPr>
          <p:cNvPr id="48" name="直線矢印コネクタ 47">
            <a:extLst>
              <a:ext uri="{FF2B5EF4-FFF2-40B4-BE49-F238E27FC236}">
                <a16:creationId xmlns:a16="http://schemas.microsoft.com/office/drawing/2014/main" id="{2E873978-5D67-1B15-0BA3-56A71504A079}"/>
              </a:ext>
            </a:extLst>
          </p:cNvPr>
          <p:cNvCxnSpPr/>
          <p:nvPr/>
        </p:nvCxnSpPr>
        <p:spPr>
          <a:xfrm>
            <a:off x="6168184" y="3397219"/>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FC7926B0-C244-9C5E-6FA2-0F9C065F5683}"/>
              </a:ext>
            </a:extLst>
          </p:cNvPr>
          <p:cNvSpPr/>
          <p:nvPr/>
        </p:nvSpPr>
        <p:spPr>
          <a:xfrm>
            <a:off x="5498491" y="2908013"/>
            <a:ext cx="1815649" cy="12789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cs typeface="Times New Roman" panose="02020603050405020304" pitchFamily="18" charset="0"/>
            </a:endParaRPr>
          </a:p>
        </p:txBody>
      </p:sp>
      <p:sp>
        <p:nvSpPr>
          <p:cNvPr id="50" name="正方形/長方形 49">
            <a:extLst>
              <a:ext uri="{FF2B5EF4-FFF2-40B4-BE49-F238E27FC236}">
                <a16:creationId xmlns:a16="http://schemas.microsoft.com/office/drawing/2014/main" id="{2E76F704-80C7-3A5C-6802-FD96E42FD2FC}"/>
              </a:ext>
            </a:extLst>
          </p:cNvPr>
          <p:cNvSpPr/>
          <p:nvPr/>
        </p:nvSpPr>
        <p:spPr>
          <a:xfrm>
            <a:off x="5110710" y="4226177"/>
            <a:ext cx="2547390" cy="338554"/>
          </a:xfrm>
          <a:prstGeom prst="rect">
            <a:avLst/>
          </a:prstGeom>
        </p:spPr>
        <p:txBody>
          <a:bodyPr wrap="square">
            <a:spAutoFit/>
          </a:bodyPr>
          <a:lstStyle/>
          <a:p>
            <a:pPr algn="ctr"/>
            <a:r>
              <a:rPr lang="ja-JP" altLang="en-US" sz="1600" dirty="0">
                <a:cs typeface="Times New Roman" panose="02020603050405020304" pitchFamily="18" charset="0"/>
              </a:rPr>
              <a:t>追跡されたクローンセット</a:t>
            </a:r>
          </a:p>
        </p:txBody>
      </p:sp>
      <p:cxnSp>
        <p:nvCxnSpPr>
          <p:cNvPr id="51" name="直線矢印コネクタ 50">
            <a:extLst>
              <a:ext uri="{FF2B5EF4-FFF2-40B4-BE49-F238E27FC236}">
                <a16:creationId xmlns:a16="http://schemas.microsoft.com/office/drawing/2014/main" id="{DB4B459E-1D55-F722-A051-B72635E19AC3}"/>
              </a:ext>
            </a:extLst>
          </p:cNvPr>
          <p:cNvCxnSpPr/>
          <p:nvPr/>
        </p:nvCxnSpPr>
        <p:spPr>
          <a:xfrm>
            <a:off x="6163774" y="3603457"/>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18D7F25D-F72D-47CD-42D0-43B6EAC3CB08}"/>
              </a:ext>
            </a:extLst>
          </p:cNvPr>
          <p:cNvGrpSpPr/>
          <p:nvPr/>
        </p:nvGrpSpPr>
        <p:grpSpPr>
          <a:xfrm>
            <a:off x="3141625" y="2955514"/>
            <a:ext cx="698760" cy="764172"/>
            <a:chOff x="3214762" y="3864726"/>
            <a:chExt cx="698760" cy="764172"/>
          </a:xfrm>
        </p:grpSpPr>
        <p:grpSp>
          <p:nvGrpSpPr>
            <p:cNvPr id="53" name="グループ化 52">
              <a:extLst>
                <a:ext uri="{FF2B5EF4-FFF2-40B4-BE49-F238E27FC236}">
                  <a16:creationId xmlns:a16="http://schemas.microsoft.com/office/drawing/2014/main" id="{4B64FB6D-8477-3278-679E-DF2F98BBE9A3}"/>
                </a:ext>
              </a:extLst>
            </p:cNvPr>
            <p:cNvGrpSpPr/>
            <p:nvPr/>
          </p:nvGrpSpPr>
          <p:grpSpPr>
            <a:xfrm>
              <a:off x="3214762" y="3864726"/>
              <a:ext cx="698760" cy="764172"/>
              <a:chOff x="848441" y="2510588"/>
              <a:chExt cx="667644" cy="764172"/>
            </a:xfrm>
          </p:grpSpPr>
          <p:grpSp>
            <p:nvGrpSpPr>
              <p:cNvPr id="55" name="グループ化 54">
                <a:extLst>
                  <a:ext uri="{FF2B5EF4-FFF2-40B4-BE49-F238E27FC236}">
                    <a16:creationId xmlns:a16="http://schemas.microsoft.com/office/drawing/2014/main" id="{0933C2DC-4171-2899-8408-D9A68959AEA3}"/>
                  </a:ext>
                </a:extLst>
              </p:cNvPr>
              <p:cNvGrpSpPr/>
              <p:nvPr/>
            </p:nvGrpSpPr>
            <p:grpSpPr>
              <a:xfrm>
                <a:off x="848441" y="2510588"/>
                <a:ext cx="667644" cy="764172"/>
                <a:chOff x="-1303825" y="2622884"/>
                <a:chExt cx="667644" cy="764172"/>
              </a:xfrm>
            </p:grpSpPr>
            <p:sp>
              <p:nvSpPr>
                <p:cNvPr id="58" name="メモ 61">
                  <a:extLst>
                    <a:ext uri="{FF2B5EF4-FFF2-40B4-BE49-F238E27FC236}">
                      <a16:creationId xmlns:a16="http://schemas.microsoft.com/office/drawing/2014/main" id="{6E6FC775-3F0D-2698-2497-5F4F50F24A93}"/>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59" name="メモ 62">
                  <a:extLst>
                    <a:ext uri="{FF2B5EF4-FFF2-40B4-BE49-F238E27FC236}">
                      <a16:creationId xmlns:a16="http://schemas.microsoft.com/office/drawing/2014/main" id="{AF573AA3-9322-2BCC-639C-778235FD189A}"/>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60" name="メモ 63">
                  <a:extLst>
                    <a:ext uri="{FF2B5EF4-FFF2-40B4-BE49-F238E27FC236}">
                      <a16:creationId xmlns:a16="http://schemas.microsoft.com/office/drawing/2014/main" id="{B8AA8EA4-C966-1C31-C355-AA6EE3B3F825}"/>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56" name="Freeform 13">
                <a:extLst>
                  <a:ext uri="{FF2B5EF4-FFF2-40B4-BE49-F238E27FC236}">
                    <a16:creationId xmlns:a16="http://schemas.microsoft.com/office/drawing/2014/main" id="{47A7C2FE-DEA0-0A04-A5F9-F78B1BA75BD3}"/>
                  </a:ext>
                </a:extLst>
              </p:cNvPr>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sp>
            <p:nvSpPr>
              <p:cNvPr id="57" name="Freeform 13">
                <a:extLst>
                  <a:ext uri="{FF2B5EF4-FFF2-40B4-BE49-F238E27FC236}">
                    <a16:creationId xmlns:a16="http://schemas.microsoft.com/office/drawing/2014/main" id="{2803B54D-3717-9D5D-FD88-1C3E05D71A24}"/>
                  </a:ext>
                </a:extLst>
              </p:cNvPr>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54" name="Freeform 13">
              <a:extLst>
                <a:ext uri="{FF2B5EF4-FFF2-40B4-BE49-F238E27FC236}">
                  <a16:creationId xmlns:a16="http://schemas.microsoft.com/office/drawing/2014/main" id="{CB62A6A2-A0D5-DF21-80DE-58931E6E3C7A}"/>
                </a:ext>
              </a:extLst>
            </p:cNvPr>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grpSp>
        <p:nvGrpSpPr>
          <p:cNvPr id="61" name="グループ化 60">
            <a:extLst>
              <a:ext uri="{FF2B5EF4-FFF2-40B4-BE49-F238E27FC236}">
                <a16:creationId xmlns:a16="http://schemas.microsoft.com/office/drawing/2014/main" id="{549755EE-C825-E832-C49A-5402C510656B}"/>
              </a:ext>
            </a:extLst>
          </p:cNvPr>
          <p:cNvGrpSpPr/>
          <p:nvPr/>
        </p:nvGrpSpPr>
        <p:grpSpPr>
          <a:xfrm>
            <a:off x="3141625" y="4006952"/>
            <a:ext cx="698760" cy="764172"/>
            <a:chOff x="3262887" y="4916164"/>
            <a:chExt cx="698760" cy="764172"/>
          </a:xfrm>
        </p:grpSpPr>
        <p:grpSp>
          <p:nvGrpSpPr>
            <p:cNvPr id="62" name="グループ化 61">
              <a:extLst>
                <a:ext uri="{FF2B5EF4-FFF2-40B4-BE49-F238E27FC236}">
                  <a16:creationId xmlns:a16="http://schemas.microsoft.com/office/drawing/2014/main" id="{DA44EEA0-2E96-4D0B-CA40-09484885A0CC}"/>
                </a:ext>
              </a:extLst>
            </p:cNvPr>
            <p:cNvGrpSpPr/>
            <p:nvPr/>
          </p:nvGrpSpPr>
          <p:grpSpPr>
            <a:xfrm>
              <a:off x="3262887" y="4916164"/>
              <a:ext cx="698760" cy="764172"/>
              <a:chOff x="3262887" y="4916164"/>
              <a:chExt cx="698760" cy="764172"/>
            </a:xfrm>
          </p:grpSpPr>
          <p:grpSp>
            <p:nvGrpSpPr>
              <p:cNvPr id="64" name="グループ化 63">
                <a:extLst>
                  <a:ext uri="{FF2B5EF4-FFF2-40B4-BE49-F238E27FC236}">
                    <a16:creationId xmlns:a16="http://schemas.microsoft.com/office/drawing/2014/main" id="{F816222B-46B4-5969-EE21-4719906562E3}"/>
                  </a:ext>
                </a:extLst>
              </p:cNvPr>
              <p:cNvGrpSpPr/>
              <p:nvPr/>
            </p:nvGrpSpPr>
            <p:grpSpPr>
              <a:xfrm>
                <a:off x="3262887" y="4916164"/>
                <a:ext cx="698760" cy="764172"/>
                <a:chOff x="896566" y="3562026"/>
                <a:chExt cx="667644" cy="764172"/>
              </a:xfrm>
            </p:grpSpPr>
            <p:grpSp>
              <p:nvGrpSpPr>
                <p:cNvPr id="66" name="グループ化 65">
                  <a:extLst>
                    <a:ext uri="{FF2B5EF4-FFF2-40B4-BE49-F238E27FC236}">
                      <a16:creationId xmlns:a16="http://schemas.microsoft.com/office/drawing/2014/main" id="{61F1059D-8983-6B0B-194B-CE4CFE0A7F0C}"/>
                    </a:ext>
                  </a:extLst>
                </p:cNvPr>
                <p:cNvGrpSpPr/>
                <p:nvPr/>
              </p:nvGrpSpPr>
              <p:grpSpPr>
                <a:xfrm>
                  <a:off x="896566" y="3562026"/>
                  <a:ext cx="667644" cy="764172"/>
                  <a:chOff x="-1303825" y="2622884"/>
                  <a:chExt cx="667644" cy="764172"/>
                </a:xfrm>
              </p:grpSpPr>
              <p:sp>
                <p:nvSpPr>
                  <p:cNvPr id="68" name="メモ 67">
                    <a:extLst>
                      <a:ext uri="{FF2B5EF4-FFF2-40B4-BE49-F238E27FC236}">
                        <a16:creationId xmlns:a16="http://schemas.microsoft.com/office/drawing/2014/main" id="{C84A20EB-6FF1-9E9B-0979-1BA997F99701}"/>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69" name="メモ 68">
                    <a:extLst>
                      <a:ext uri="{FF2B5EF4-FFF2-40B4-BE49-F238E27FC236}">
                        <a16:creationId xmlns:a16="http://schemas.microsoft.com/office/drawing/2014/main" id="{CC1A34C3-5A31-1488-D167-45DA9E45C115}"/>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70" name="メモ 69">
                    <a:extLst>
                      <a:ext uri="{FF2B5EF4-FFF2-40B4-BE49-F238E27FC236}">
                        <a16:creationId xmlns:a16="http://schemas.microsoft.com/office/drawing/2014/main" id="{71AE9016-0743-8CE5-1E31-5A48941130D2}"/>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67" name="Freeform 13">
                  <a:extLst>
                    <a:ext uri="{FF2B5EF4-FFF2-40B4-BE49-F238E27FC236}">
                      <a16:creationId xmlns:a16="http://schemas.microsoft.com/office/drawing/2014/main" id="{67EAD863-ABB3-F4D0-FE69-A3DC7FBE1985}"/>
                    </a:ext>
                  </a:extLst>
                </p:cNvPr>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65" name="Freeform 13">
                <a:extLst>
                  <a:ext uri="{FF2B5EF4-FFF2-40B4-BE49-F238E27FC236}">
                    <a16:creationId xmlns:a16="http://schemas.microsoft.com/office/drawing/2014/main" id="{15BE5F97-4465-77DC-A826-00330C97B176}"/>
                  </a:ext>
                </a:extLst>
              </p:cNvPr>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8575" cap="rnd">
                <a:noFill/>
                <a:prstDash val="sysDash"/>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63" name="Freeform 13">
              <a:extLst>
                <a:ext uri="{FF2B5EF4-FFF2-40B4-BE49-F238E27FC236}">
                  <a16:creationId xmlns:a16="http://schemas.microsoft.com/office/drawing/2014/main" id="{C04243A6-D251-0DB2-CC51-88AD3CF88931}"/>
                </a:ext>
              </a:extLst>
            </p:cNvPr>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pic>
        <p:nvPicPr>
          <p:cNvPr id="71" name="Picture 4" descr="友達の白黒シルエットイラスト">
            <a:extLst>
              <a:ext uri="{FF2B5EF4-FFF2-40B4-BE49-F238E27FC236}">
                <a16:creationId xmlns:a16="http://schemas.microsoft.com/office/drawing/2014/main" id="{5116074D-CB41-325B-A7C6-2CB1ED4CDF7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1" t="20503" r="12866" b="20119"/>
          <a:stretch/>
        </p:blipFill>
        <p:spPr bwMode="auto">
          <a:xfrm>
            <a:off x="10819454" y="4321367"/>
            <a:ext cx="749332" cy="613424"/>
          </a:xfrm>
          <a:prstGeom prst="rect">
            <a:avLst/>
          </a:prstGeom>
          <a:noFill/>
          <a:extLst>
            <a:ext uri="{909E8E84-426E-40DD-AFC4-6F175D3DCCD1}">
              <a14:hiddenFill xmlns:a14="http://schemas.microsoft.com/office/drawing/2010/main">
                <a:solidFill>
                  <a:srgbClr val="FFFFFF"/>
                </a:solidFill>
              </a14:hiddenFill>
            </a:ext>
          </a:extLst>
        </p:spPr>
      </p:pic>
      <p:sp>
        <p:nvSpPr>
          <p:cNvPr id="72" name="正方形/長方形 71">
            <a:extLst>
              <a:ext uri="{FF2B5EF4-FFF2-40B4-BE49-F238E27FC236}">
                <a16:creationId xmlns:a16="http://schemas.microsoft.com/office/drawing/2014/main" id="{F5236F26-80EE-B961-A9DF-E97DF9FA31FF}"/>
              </a:ext>
            </a:extLst>
          </p:cNvPr>
          <p:cNvSpPr/>
          <p:nvPr/>
        </p:nvSpPr>
        <p:spPr>
          <a:xfrm>
            <a:off x="10589375" y="4941056"/>
            <a:ext cx="1209490" cy="338554"/>
          </a:xfrm>
          <a:prstGeom prst="rect">
            <a:avLst/>
          </a:prstGeom>
        </p:spPr>
        <p:txBody>
          <a:bodyPr wrap="square">
            <a:spAutoFit/>
          </a:bodyPr>
          <a:lstStyle/>
          <a:p>
            <a:pPr algn="ctr"/>
            <a:r>
              <a:rPr lang="ja-JP" altLang="en-US" sz="1600" dirty="0">
                <a:cs typeface="Times New Roman" panose="02020603050405020304" pitchFamily="18" charset="0"/>
              </a:rPr>
              <a:t>開発者</a:t>
            </a:r>
          </a:p>
        </p:txBody>
      </p:sp>
      <p:sp>
        <p:nvSpPr>
          <p:cNvPr id="73" name="角丸四角形 114">
            <a:extLst>
              <a:ext uri="{FF2B5EF4-FFF2-40B4-BE49-F238E27FC236}">
                <a16:creationId xmlns:a16="http://schemas.microsoft.com/office/drawing/2014/main" id="{64C9AC09-7471-C5D7-26F7-1B57658DE293}"/>
              </a:ext>
            </a:extLst>
          </p:cNvPr>
          <p:cNvSpPr/>
          <p:nvPr/>
        </p:nvSpPr>
        <p:spPr>
          <a:xfrm>
            <a:off x="8928425" y="4423839"/>
            <a:ext cx="1572348" cy="408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tx1"/>
                </a:solidFill>
                <a:cs typeface="Times New Roman" panose="02020603050405020304" pitchFamily="18" charset="0"/>
              </a:rPr>
              <a:t>開発者へ通知</a:t>
            </a:r>
          </a:p>
        </p:txBody>
      </p:sp>
      <p:cxnSp>
        <p:nvCxnSpPr>
          <p:cNvPr id="74" name="直線矢印コネクタ 73">
            <a:extLst>
              <a:ext uri="{FF2B5EF4-FFF2-40B4-BE49-F238E27FC236}">
                <a16:creationId xmlns:a16="http://schemas.microsoft.com/office/drawing/2014/main" id="{6CEA9F8D-842A-5332-0B30-0F18293B024A}"/>
              </a:ext>
            </a:extLst>
          </p:cNvPr>
          <p:cNvCxnSpPr>
            <a:cxnSpLocks/>
            <a:stCxn id="49" idx="3"/>
            <a:endCxn id="75" idx="1"/>
          </p:cNvCxnSpPr>
          <p:nvPr/>
        </p:nvCxnSpPr>
        <p:spPr>
          <a:xfrm>
            <a:off x="7314140" y="3547463"/>
            <a:ext cx="234994" cy="4076"/>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角丸四角形 116">
            <a:extLst>
              <a:ext uri="{FF2B5EF4-FFF2-40B4-BE49-F238E27FC236}">
                <a16:creationId xmlns:a16="http://schemas.microsoft.com/office/drawing/2014/main" id="{C574BD28-C166-3823-E062-F304D34DCB03}"/>
              </a:ext>
            </a:extLst>
          </p:cNvPr>
          <p:cNvSpPr/>
          <p:nvPr/>
        </p:nvSpPr>
        <p:spPr>
          <a:xfrm>
            <a:off x="7549134" y="3253105"/>
            <a:ext cx="1251456" cy="5968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tx1"/>
                </a:solidFill>
                <a:cs typeface="Times New Roman" panose="02020603050405020304" pitchFamily="18" charset="0"/>
              </a:rPr>
              <a:t>分類と</a:t>
            </a:r>
            <a:endParaRPr lang="en-US" altLang="ja-JP" sz="1600" dirty="0">
              <a:solidFill>
                <a:schemeClr val="tx1"/>
              </a:solidFill>
              <a:cs typeface="Times New Roman" panose="02020603050405020304" pitchFamily="18" charset="0"/>
            </a:endParaRPr>
          </a:p>
          <a:p>
            <a:pPr algn="ctr"/>
            <a:r>
              <a:rPr lang="ja-JP" altLang="en-US" sz="1600" dirty="0">
                <a:solidFill>
                  <a:schemeClr val="tx1"/>
                </a:solidFill>
                <a:cs typeface="Times New Roman" panose="02020603050405020304" pitchFamily="18" charset="0"/>
              </a:rPr>
              <a:t>結果出力</a:t>
            </a:r>
          </a:p>
        </p:txBody>
      </p:sp>
      <p:cxnSp>
        <p:nvCxnSpPr>
          <p:cNvPr id="76" name="直線矢印コネクタ 75">
            <a:extLst>
              <a:ext uri="{FF2B5EF4-FFF2-40B4-BE49-F238E27FC236}">
                <a16:creationId xmlns:a16="http://schemas.microsoft.com/office/drawing/2014/main" id="{104E40FE-D66E-F5E3-A0D8-D6533173E03C}"/>
              </a:ext>
            </a:extLst>
          </p:cNvPr>
          <p:cNvCxnSpPr>
            <a:cxnSpLocks/>
            <a:stCxn id="73" idx="3"/>
            <a:endCxn id="71" idx="1"/>
          </p:cNvCxnSpPr>
          <p:nvPr/>
        </p:nvCxnSpPr>
        <p:spPr>
          <a:xfrm>
            <a:off x="10500773" y="4628079"/>
            <a:ext cx="318681"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E19B8AD7-3B58-CC06-29EF-7F7853E4226F}"/>
              </a:ext>
            </a:extLst>
          </p:cNvPr>
          <p:cNvCxnSpPr>
            <a:cxnSpLocks/>
            <a:stCxn id="75" idx="3"/>
            <a:endCxn id="156" idx="1"/>
          </p:cNvCxnSpPr>
          <p:nvPr/>
        </p:nvCxnSpPr>
        <p:spPr>
          <a:xfrm>
            <a:off x="8800590" y="3551539"/>
            <a:ext cx="255064"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テキスト ボックス 154">
            <a:extLst>
              <a:ext uri="{FF2B5EF4-FFF2-40B4-BE49-F238E27FC236}">
                <a16:creationId xmlns:a16="http://schemas.microsoft.com/office/drawing/2014/main" id="{5FBE552E-D181-96A4-7D2A-B976C7F9EAD0}"/>
              </a:ext>
            </a:extLst>
          </p:cNvPr>
          <p:cNvSpPr txBox="1"/>
          <p:nvPr/>
        </p:nvSpPr>
        <p:spPr>
          <a:xfrm>
            <a:off x="2867672" y="6379204"/>
            <a:ext cx="6806944" cy="430887"/>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100" dirty="0">
                <a:solidFill>
                  <a:schemeClr val="tx1">
                    <a:lumMod val="75000"/>
                    <a:lumOff val="25000"/>
                  </a:schemeClr>
                </a:solidFill>
              </a:rPr>
              <a:t>[2-1]</a:t>
            </a:r>
            <a:r>
              <a:rPr lang="ja-JP" altLang="en-US" sz="1100" dirty="0">
                <a:solidFill>
                  <a:schemeClr val="tx1">
                    <a:lumMod val="75000"/>
                    <a:lumOff val="25000"/>
                  </a:schemeClr>
                </a:solidFill>
              </a:rPr>
              <a:t>山中ら</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コードクローン変更管理システムの開発と実プロジェクトへの適用</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情報処理学会論文誌</a:t>
            </a:r>
            <a:r>
              <a:rPr lang="en-US" altLang="ja-JP" sz="1100" dirty="0">
                <a:solidFill>
                  <a:schemeClr val="tx1">
                    <a:lumMod val="75000"/>
                    <a:lumOff val="25000"/>
                  </a:schemeClr>
                </a:solidFill>
              </a:rPr>
              <a:t>, Vol.54, No.2, pp.883-893, 2013.</a:t>
            </a:r>
          </a:p>
        </p:txBody>
      </p:sp>
      <p:sp>
        <p:nvSpPr>
          <p:cNvPr id="156" name="四角形: 角を丸くする 155">
            <a:extLst>
              <a:ext uri="{FF2B5EF4-FFF2-40B4-BE49-F238E27FC236}">
                <a16:creationId xmlns:a16="http://schemas.microsoft.com/office/drawing/2014/main" id="{F1352565-A471-1B71-6043-6F3147C2A427}"/>
              </a:ext>
            </a:extLst>
          </p:cNvPr>
          <p:cNvSpPr/>
          <p:nvPr/>
        </p:nvSpPr>
        <p:spPr>
          <a:xfrm>
            <a:off x="9055654" y="2984683"/>
            <a:ext cx="2569434" cy="113371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sz="1350" dirty="0">
                <a:solidFill>
                  <a:sysClr val="windowText" lastClr="000000"/>
                </a:solidFill>
              </a:rPr>
              <a:t>クローンセット分類結果</a:t>
            </a:r>
          </a:p>
        </p:txBody>
      </p:sp>
      <p:sp>
        <p:nvSpPr>
          <p:cNvPr id="157" name="フローチャート: 書類 156">
            <a:extLst>
              <a:ext uri="{FF2B5EF4-FFF2-40B4-BE49-F238E27FC236}">
                <a16:creationId xmlns:a16="http://schemas.microsoft.com/office/drawing/2014/main" id="{32CEA669-1546-F535-3407-ABE9D56099A2}"/>
              </a:ext>
            </a:extLst>
          </p:cNvPr>
          <p:cNvSpPr/>
          <p:nvPr/>
        </p:nvSpPr>
        <p:spPr>
          <a:xfrm>
            <a:off x="9355263" y="3376435"/>
            <a:ext cx="718673" cy="562857"/>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ysClr val="windowText" lastClr="000000"/>
                </a:solidFill>
                <a:latin typeface="Arial" panose="020B0604020202020204" pitchFamily="34" charset="0"/>
                <a:cs typeface="Arial" panose="020B0604020202020204" pitchFamily="34" charset="0"/>
              </a:rPr>
              <a:t>TEXT</a:t>
            </a:r>
          </a:p>
          <a:p>
            <a:pPr algn="ctr"/>
            <a:r>
              <a:rPr lang="en-US" altLang="ja-JP" sz="1350" dirty="0">
                <a:solidFill>
                  <a:sysClr val="windowText" lastClr="000000"/>
                </a:solidFill>
                <a:latin typeface="Arial" panose="020B0604020202020204" pitchFamily="34" charset="0"/>
                <a:cs typeface="Arial" panose="020B0604020202020204" pitchFamily="34" charset="0"/>
              </a:rPr>
              <a:t>files</a:t>
            </a:r>
            <a:endParaRPr lang="ja-JP" altLang="en-US" sz="1350" dirty="0">
              <a:solidFill>
                <a:sysClr val="windowText" lastClr="000000"/>
              </a:solidFill>
              <a:latin typeface="Arial" panose="020B0604020202020204" pitchFamily="34" charset="0"/>
              <a:cs typeface="Arial" panose="020B0604020202020204" pitchFamily="34" charset="0"/>
            </a:endParaRPr>
          </a:p>
        </p:txBody>
      </p:sp>
      <p:sp>
        <p:nvSpPr>
          <p:cNvPr id="158" name="フローチャート: 複数書類 157">
            <a:extLst>
              <a:ext uri="{FF2B5EF4-FFF2-40B4-BE49-F238E27FC236}">
                <a16:creationId xmlns:a16="http://schemas.microsoft.com/office/drawing/2014/main" id="{40E1D5D8-CCFF-CE8B-0B86-EC1BC58B2CC9}"/>
              </a:ext>
            </a:extLst>
          </p:cNvPr>
          <p:cNvSpPr/>
          <p:nvPr/>
        </p:nvSpPr>
        <p:spPr>
          <a:xfrm>
            <a:off x="10619436" y="3376599"/>
            <a:ext cx="837955" cy="678577"/>
          </a:xfrm>
          <a:prstGeom prst="flowChartMulti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Arial" panose="020B0604020202020204" pitchFamily="34" charset="0"/>
                <a:cs typeface="Arial" panose="020B0604020202020204" pitchFamily="34" charset="0"/>
              </a:rPr>
              <a:t>HTML</a:t>
            </a:r>
            <a:br>
              <a:rPr lang="en-US" altLang="ja-JP" sz="1350" dirty="0">
                <a:solidFill>
                  <a:schemeClr val="tx1"/>
                </a:solidFill>
                <a:latin typeface="Arial" panose="020B0604020202020204" pitchFamily="34" charset="0"/>
                <a:cs typeface="Arial" panose="020B0604020202020204" pitchFamily="34" charset="0"/>
              </a:rPr>
            </a:br>
            <a:r>
              <a:rPr lang="en-US" altLang="ja-JP" sz="1350" dirty="0">
                <a:solidFill>
                  <a:schemeClr val="tx1"/>
                </a:solidFill>
                <a:latin typeface="Arial" panose="020B0604020202020204" pitchFamily="34" charset="0"/>
                <a:cs typeface="Arial" panose="020B0604020202020204" pitchFamily="34" charset="0"/>
              </a:rPr>
              <a:t>files</a:t>
            </a:r>
            <a:endParaRPr lang="ja-JP" altLang="en-US" sz="1350" dirty="0">
              <a:solidFill>
                <a:schemeClr val="tx1"/>
              </a:solidFill>
              <a:latin typeface="Arial" panose="020B0604020202020204" pitchFamily="34" charset="0"/>
              <a:cs typeface="Arial" panose="020B0604020202020204" pitchFamily="34" charset="0"/>
            </a:endParaRPr>
          </a:p>
        </p:txBody>
      </p:sp>
      <p:cxnSp>
        <p:nvCxnSpPr>
          <p:cNvPr id="77" name="直線矢印コネクタ 76">
            <a:extLst>
              <a:ext uri="{FF2B5EF4-FFF2-40B4-BE49-F238E27FC236}">
                <a16:creationId xmlns:a16="http://schemas.microsoft.com/office/drawing/2014/main" id="{DDA456BE-FDF1-4F47-AB26-FF1832193D42}"/>
              </a:ext>
            </a:extLst>
          </p:cNvPr>
          <p:cNvCxnSpPr>
            <a:cxnSpLocks/>
            <a:stCxn id="157" idx="2"/>
            <a:endCxn id="73" idx="0"/>
          </p:cNvCxnSpPr>
          <p:nvPr/>
        </p:nvCxnSpPr>
        <p:spPr>
          <a:xfrm flipH="1">
            <a:off x="9714599" y="3902081"/>
            <a:ext cx="1" cy="521758"/>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6E6D90CF-3AE5-E4D9-DEC5-388EE9B71F1B}"/>
              </a:ext>
            </a:extLst>
          </p:cNvPr>
          <p:cNvSpPr txBox="1"/>
          <p:nvPr/>
        </p:nvSpPr>
        <p:spPr>
          <a:xfrm>
            <a:off x="165696" y="5345808"/>
            <a:ext cx="11882216" cy="1077218"/>
          </a:xfrm>
          <a:prstGeom prst="rect">
            <a:avLst/>
          </a:prstGeom>
          <a:noFill/>
        </p:spPr>
        <p:txBody>
          <a:bodyPr wrap="square">
            <a:spAutoFit/>
          </a:bodyPr>
          <a:lstStyle/>
          <a:p>
            <a:r>
              <a:rPr lang="ja-JP" altLang="en-US" sz="3200" dirty="0"/>
              <a:t>課題：一貫性のない変更が行われたコードクローンは，既存手法では追跡できない</a:t>
            </a:r>
            <a:endParaRPr kumimoji="1" lang="ja-JP" altLang="en-US" sz="3200" b="1" dirty="0"/>
          </a:p>
        </p:txBody>
      </p:sp>
      <p:sp>
        <p:nvSpPr>
          <p:cNvPr id="233" name="スライド番号プレースホルダー 232">
            <a:extLst>
              <a:ext uri="{FF2B5EF4-FFF2-40B4-BE49-F238E27FC236}">
                <a16:creationId xmlns:a16="http://schemas.microsoft.com/office/drawing/2014/main" id="{93E8CA76-60F5-8A65-F945-7201D6F572D1}"/>
              </a:ext>
            </a:extLst>
          </p:cNvPr>
          <p:cNvSpPr>
            <a:spLocks noGrp="1"/>
          </p:cNvSpPr>
          <p:nvPr>
            <p:ph type="sldNum" sz="quarter" idx="12"/>
          </p:nvPr>
        </p:nvSpPr>
        <p:spPr/>
        <p:txBody>
          <a:bodyPr/>
          <a:lstStyle/>
          <a:p>
            <a:fld id="{DDF0A04B-3F96-455C-AC58-511E5C06C175}" type="slidenum">
              <a:rPr lang="ja-JP" altLang="en-US" smtClean="0"/>
              <a:pPr/>
              <a:t>30</a:t>
            </a:fld>
            <a:endParaRPr lang="ja-JP" altLang="en-US" dirty="0"/>
          </a:p>
        </p:txBody>
      </p:sp>
    </p:spTree>
    <p:extLst>
      <p:ext uri="{BB962C8B-B14F-4D97-AF65-F5344CB8AC3E}">
        <p14:creationId xmlns:p14="http://schemas.microsoft.com/office/powerpoint/2010/main" val="3668171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9FC9E-A826-8F8B-B1DB-6735664DBF28}"/>
              </a:ext>
            </a:extLst>
          </p:cNvPr>
          <p:cNvSpPr>
            <a:spLocks noGrp="1"/>
          </p:cNvSpPr>
          <p:nvPr>
            <p:ph type="title"/>
          </p:nvPr>
        </p:nvSpPr>
        <p:spPr/>
        <p:txBody>
          <a:bodyPr/>
          <a:lstStyle/>
          <a:p>
            <a:r>
              <a:rPr kumimoji="1" lang="ja-JP" altLang="en-US" dirty="0"/>
              <a:t>提案手法 </a:t>
            </a:r>
            <a:r>
              <a:rPr kumimoji="1" lang="en-US" altLang="ja-JP" dirty="0"/>
              <a:t>Clone Notifier</a:t>
            </a:r>
            <a:endParaRPr kumimoji="1" lang="ja-JP" altLang="en-US" dirty="0"/>
          </a:p>
        </p:txBody>
      </p:sp>
      <p:sp>
        <p:nvSpPr>
          <p:cNvPr id="3" name="コンテンツ プレースホルダー 2">
            <a:extLst>
              <a:ext uri="{FF2B5EF4-FFF2-40B4-BE49-F238E27FC236}">
                <a16:creationId xmlns:a16="http://schemas.microsoft.com/office/drawing/2014/main" id="{02909B69-63C5-FDD6-7E23-F584688ED27D}"/>
              </a:ext>
            </a:extLst>
          </p:cNvPr>
          <p:cNvSpPr>
            <a:spLocks noGrp="1"/>
          </p:cNvSpPr>
          <p:nvPr>
            <p:ph idx="1"/>
          </p:nvPr>
        </p:nvSpPr>
        <p:spPr>
          <a:xfrm>
            <a:off x="165697" y="1092371"/>
            <a:ext cx="11882216" cy="2644728"/>
          </a:xfrm>
        </p:spPr>
        <p:txBody>
          <a:bodyPr>
            <a:normAutofit fontScale="92500" lnSpcReduction="20000"/>
          </a:bodyPr>
          <a:lstStyle/>
          <a:p>
            <a:r>
              <a:rPr kumimoji="1" lang="ja-JP" altLang="en-US" dirty="0"/>
              <a:t>コードクローン変更管理システム</a:t>
            </a:r>
            <a:r>
              <a:rPr lang="ja-JP" altLang="en-US" dirty="0"/>
              <a:t>を</a:t>
            </a:r>
            <a:r>
              <a:rPr kumimoji="1" lang="ja-JP" altLang="en-US" dirty="0"/>
              <a:t>改善</a:t>
            </a:r>
            <a:endParaRPr kumimoji="1" lang="en-US" altLang="ja-JP" dirty="0"/>
          </a:p>
          <a:p>
            <a:pPr lvl="1"/>
            <a:r>
              <a:rPr kumimoji="1" lang="ja-JP" altLang="en-US" dirty="0"/>
              <a:t>一貫性のない変更を検出するために，</a:t>
            </a:r>
            <a:r>
              <a:rPr kumimoji="1" lang="en-US" altLang="ja-JP" dirty="0"/>
              <a:t>3</a:t>
            </a:r>
            <a:r>
              <a:rPr lang="ja-JP" altLang="en-US" dirty="0"/>
              <a:t>つの機能を追加</a:t>
            </a:r>
            <a:endParaRPr kumimoji="1" lang="en-US" altLang="ja-JP" dirty="0"/>
          </a:p>
          <a:p>
            <a:pPr marL="1190625" lvl="1" indent="-742950">
              <a:buFont typeface="+mj-lt"/>
              <a:buAutoNum type="arabicPeriod"/>
            </a:pPr>
            <a:r>
              <a:rPr kumimoji="1" lang="ja-JP" altLang="en-US" dirty="0"/>
              <a:t>類似度を用いたコードクローン検出器の追加</a:t>
            </a:r>
            <a:endParaRPr kumimoji="1" lang="en-US" altLang="ja-JP" dirty="0"/>
          </a:p>
          <a:p>
            <a:pPr marL="1190625" lvl="1" indent="-742950">
              <a:buFont typeface="+mj-lt"/>
              <a:buAutoNum type="arabicPeriod"/>
            </a:pPr>
            <a:r>
              <a:rPr lang="ja-JP" altLang="en-US" dirty="0"/>
              <a:t>クローンセットの定義と追跡方法の改良</a:t>
            </a:r>
            <a:endParaRPr kumimoji="1" lang="en-US" altLang="ja-JP" dirty="0"/>
          </a:p>
          <a:p>
            <a:pPr marL="1190625" lvl="1" indent="-742950">
              <a:buFont typeface="+mj-lt"/>
              <a:buAutoNum type="arabicPeriod"/>
            </a:pPr>
            <a:r>
              <a:rPr kumimoji="1" lang="ja-JP" altLang="en-US" dirty="0"/>
              <a:t>詳細な分類を定義し，一貫性のない変更を開発者に提示</a:t>
            </a:r>
          </a:p>
        </p:txBody>
      </p:sp>
      <p:grpSp>
        <p:nvGrpSpPr>
          <p:cNvPr id="5" name="グループ化 4">
            <a:extLst>
              <a:ext uri="{FF2B5EF4-FFF2-40B4-BE49-F238E27FC236}">
                <a16:creationId xmlns:a16="http://schemas.microsoft.com/office/drawing/2014/main" id="{F34A40A3-7BC3-5A47-824C-42BF82963ED6}"/>
              </a:ext>
            </a:extLst>
          </p:cNvPr>
          <p:cNvGrpSpPr/>
          <p:nvPr/>
        </p:nvGrpSpPr>
        <p:grpSpPr>
          <a:xfrm>
            <a:off x="6529548" y="4272427"/>
            <a:ext cx="698760" cy="764172"/>
            <a:chOff x="3262887" y="4916164"/>
            <a:chExt cx="698760" cy="764172"/>
          </a:xfrm>
        </p:grpSpPr>
        <p:grpSp>
          <p:nvGrpSpPr>
            <p:cNvPr id="6" name="グループ化 5">
              <a:extLst>
                <a:ext uri="{FF2B5EF4-FFF2-40B4-BE49-F238E27FC236}">
                  <a16:creationId xmlns:a16="http://schemas.microsoft.com/office/drawing/2014/main" id="{9C134606-6512-796A-CADC-239AA556C036}"/>
                </a:ext>
              </a:extLst>
            </p:cNvPr>
            <p:cNvGrpSpPr/>
            <p:nvPr/>
          </p:nvGrpSpPr>
          <p:grpSpPr>
            <a:xfrm>
              <a:off x="3262887" y="4916164"/>
              <a:ext cx="698760" cy="764172"/>
              <a:chOff x="3262887" y="4916164"/>
              <a:chExt cx="698760" cy="764172"/>
            </a:xfrm>
          </p:grpSpPr>
          <p:grpSp>
            <p:nvGrpSpPr>
              <p:cNvPr id="8" name="グループ化 7">
                <a:extLst>
                  <a:ext uri="{FF2B5EF4-FFF2-40B4-BE49-F238E27FC236}">
                    <a16:creationId xmlns:a16="http://schemas.microsoft.com/office/drawing/2014/main" id="{10D898CA-EA47-4BCB-A883-B5C3C9624469}"/>
                  </a:ext>
                </a:extLst>
              </p:cNvPr>
              <p:cNvGrpSpPr/>
              <p:nvPr/>
            </p:nvGrpSpPr>
            <p:grpSpPr>
              <a:xfrm>
                <a:off x="3262887" y="4916164"/>
                <a:ext cx="698760" cy="764172"/>
                <a:chOff x="896566" y="3562026"/>
                <a:chExt cx="667644" cy="764172"/>
              </a:xfrm>
            </p:grpSpPr>
            <p:grpSp>
              <p:nvGrpSpPr>
                <p:cNvPr id="10" name="グループ化 9">
                  <a:extLst>
                    <a:ext uri="{FF2B5EF4-FFF2-40B4-BE49-F238E27FC236}">
                      <a16:creationId xmlns:a16="http://schemas.microsoft.com/office/drawing/2014/main" id="{54E1A940-0D81-172E-C66F-2095CFF984C3}"/>
                    </a:ext>
                  </a:extLst>
                </p:cNvPr>
                <p:cNvGrpSpPr/>
                <p:nvPr/>
              </p:nvGrpSpPr>
              <p:grpSpPr>
                <a:xfrm>
                  <a:off x="896566" y="3562026"/>
                  <a:ext cx="667644" cy="764172"/>
                  <a:chOff x="-1303825" y="2622884"/>
                  <a:chExt cx="667644" cy="764172"/>
                </a:xfrm>
              </p:grpSpPr>
              <p:sp>
                <p:nvSpPr>
                  <p:cNvPr id="12" name="メモ 102">
                    <a:extLst>
                      <a:ext uri="{FF2B5EF4-FFF2-40B4-BE49-F238E27FC236}">
                        <a16:creationId xmlns:a16="http://schemas.microsoft.com/office/drawing/2014/main" id="{ADD302DA-528D-3943-7A87-284F892F6076}"/>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3" name="メモ 103">
                    <a:extLst>
                      <a:ext uri="{FF2B5EF4-FFF2-40B4-BE49-F238E27FC236}">
                        <a16:creationId xmlns:a16="http://schemas.microsoft.com/office/drawing/2014/main" id="{E8035FAF-6C51-110A-2180-EC9346E1F88D}"/>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4" name="メモ 104">
                    <a:extLst>
                      <a:ext uri="{FF2B5EF4-FFF2-40B4-BE49-F238E27FC236}">
                        <a16:creationId xmlns:a16="http://schemas.microsoft.com/office/drawing/2014/main" id="{5C35C213-3BD5-9101-4A6D-E23D6FC2A76E}"/>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11" name="Freeform 13">
                  <a:extLst>
                    <a:ext uri="{FF2B5EF4-FFF2-40B4-BE49-F238E27FC236}">
                      <a16:creationId xmlns:a16="http://schemas.microsoft.com/office/drawing/2014/main" id="{55EA6765-533A-98BF-372A-B3DF56AB9DAF}"/>
                    </a:ext>
                  </a:extLst>
                </p:cNvPr>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9" name="Freeform 13">
                <a:extLst>
                  <a:ext uri="{FF2B5EF4-FFF2-40B4-BE49-F238E27FC236}">
                    <a16:creationId xmlns:a16="http://schemas.microsoft.com/office/drawing/2014/main" id="{F3624768-01B8-6DB9-245B-8D1135B8D2A9}"/>
                  </a:ext>
                </a:extLst>
              </p:cNvPr>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8575" cap="rnd">
                <a:noFill/>
                <a:prstDash val="sysDash"/>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7" name="Freeform 13">
              <a:extLst>
                <a:ext uri="{FF2B5EF4-FFF2-40B4-BE49-F238E27FC236}">
                  <a16:creationId xmlns:a16="http://schemas.microsoft.com/office/drawing/2014/main" id="{FCD93EAD-A061-B6D2-5F73-703336502CA2}"/>
                </a:ext>
              </a:extLst>
            </p:cNvPr>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grpSp>
        <p:nvGrpSpPr>
          <p:cNvPr id="15" name="グループ化 14">
            <a:extLst>
              <a:ext uri="{FF2B5EF4-FFF2-40B4-BE49-F238E27FC236}">
                <a16:creationId xmlns:a16="http://schemas.microsoft.com/office/drawing/2014/main" id="{B382B1A6-6D18-E599-8C9B-55FE8757CC6C}"/>
              </a:ext>
            </a:extLst>
          </p:cNvPr>
          <p:cNvGrpSpPr/>
          <p:nvPr/>
        </p:nvGrpSpPr>
        <p:grpSpPr>
          <a:xfrm>
            <a:off x="5620309" y="4290715"/>
            <a:ext cx="698760" cy="764172"/>
            <a:chOff x="3214762" y="3864726"/>
            <a:chExt cx="698760" cy="764172"/>
          </a:xfrm>
        </p:grpSpPr>
        <p:grpSp>
          <p:nvGrpSpPr>
            <p:cNvPr id="16" name="グループ化 15">
              <a:extLst>
                <a:ext uri="{FF2B5EF4-FFF2-40B4-BE49-F238E27FC236}">
                  <a16:creationId xmlns:a16="http://schemas.microsoft.com/office/drawing/2014/main" id="{737B688B-AEB5-F8A0-6A65-1E813B69BFB6}"/>
                </a:ext>
              </a:extLst>
            </p:cNvPr>
            <p:cNvGrpSpPr/>
            <p:nvPr/>
          </p:nvGrpSpPr>
          <p:grpSpPr>
            <a:xfrm>
              <a:off x="3214762" y="3864726"/>
              <a:ext cx="698760" cy="764172"/>
              <a:chOff x="848441" y="2510588"/>
              <a:chExt cx="667644" cy="764172"/>
            </a:xfrm>
          </p:grpSpPr>
          <p:grpSp>
            <p:nvGrpSpPr>
              <p:cNvPr id="18" name="グループ化 17">
                <a:extLst>
                  <a:ext uri="{FF2B5EF4-FFF2-40B4-BE49-F238E27FC236}">
                    <a16:creationId xmlns:a16="http://schemas.microsoft.com/office/drawing/2014/main" id="{AAACBDA5-DD34-94BA-F721-062E9A96E20B}"/>
                  </a:ext>
                </a:extLst>
              </p:cNvPr>
              <p:cNvGrpSpPr/>
              <p:nvPr/>
            </p:nvGrpSpPr>
            <p:grpSpPr>
              <a:xfrm>
                <a:off x="848441" y="2510588"/>
                <a:ext cx="667644" cy="764172"/>
                <a:chOff x="-1303825" y="2622884"/>
                <a:chExt cx="667644" cy="764172"/>
              </a:xfrm>
            </p:grpSpPr>
            <p:sp>
              <p:nvSpPr>
                <p:cNvPr id="21" name="メモ 111">
                  <a:extLst>
                    <a:ext uri="{FF2B5EF4-FFF2-40B4-BE49-F238E27FC236}">
                      <a16:creationId xmlns:a16="http://schemas.microsoft.com/office/drawing/2014/main" id="{B541341C-28EC-5DAC-FF32-2EF1D1DFE393}"/>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22" name="メモ 112">
                  <a:extLst>
                    <a:ext uri="{FF2B5EF4-FFF2-40B4-BE49-F238E27FC236}">
                      <a16:creationId xmlns:a16="http://schemas.microsoft.com/office/drawing/2014/main" id="{A1D82F5D-E009-0CE0-4E02-73B550ADB9BC}"/>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23" name="メモ 113">
                  <a:extLst>
                    <a:ext uri="{FF2B5EF4-FFF2-40B4-BE49-F238E27FC236}">
                      <a16:creationId xmlns:a16="http://schemas.microsoft.com/office/drawing/2014/main" id="{EEA0F073-C8F5-8124-6824-9B310852B280}"/>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19" name="Freeform 13">
                <a:extLst>
                  <a:ext uri="{FF2B5EF4-FFF2-40B4-BE49-F238E27FC236}">
                    <a16:creationId xmlns:a16="http://schemas.microsoft.com/office/drawing/2014/main" id="{47C5F30F-6517-16B4-59F0-636927AEB8F5}"/>
                  </a:ext>
                </a:extLst>
              </p:cNvPr>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sp>
            <p:nvSpPr>
              <p:cNvPr id="20" name="Freeform 13">
                <a:extLst>
                  <a:ext uri="{FF2B5EF4-FFF2-40B4-BE49-F238E27FC236}">
                    <a16:creationId xmlns:a16="http://schemas.microsoft.com/office/drawing/2014/main" id="{D7CCD07E-598B-2E66-5A8A-A2B0E02E5FC6}"/>
                  </a:ext>
                </a:extLst>
              </p:cNvPr>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17" name="Freeform 13">
              <a:extLst>
                <a:ext uri="{FF2B5EF4-FFF2-40B4-BE49-F238E27FC236}">
                  <a16:creationId xmlns:a16="http://schemas.microsoft.com/office/drawing/2014/main" id="{0A3D1E8D-376F-57D8-66AE-A16E2F2FA7BF}"/>
                </a:ext>
              </a:extLst>
            </p:cNvPr>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cxnSp>
        <p:nvCxnSpPr>
          <p:cNvPr id="24" name="直線矢印コネクタ 23">
            <a:extLst>
              <a:ext uri="{FF2B5EF4-FFF2-40B4-BE49-F238E27FC236}">
                <a16:creationId xmlns:a16="http://schemas.microsoft.com/office/drawing/2014/main" id="{41CECC87-EF70-0F87-10C4-D429A03620D3}"/>
              </a:ext>
            </a:extLst>
          </p:cNvPr>
          <p:cNvCxnSpPr>
            <a:cxnSpLocks/>
            <a:stCxn id="37" idx="3"/>
            <a:endCxn id="26" idx="1"/>
          </p:cNvCxnSpPr>
          <p:nvPr/>
        </p:nvCxnSpPr>
        <p:spPr>
          <a:xfrm>
            <a:off x="1156701" y="4423013"/>
            <a:ext cx="238210" cy="9745"/>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412AEA8-E18A-FFEC-3262-95772D9B76F0}"/>
              </a:ext>
            </a:extLst>
          </p:cNvPr>
          <p:cNvCxnSpPr>
            <a:cxnSpLocks/>
            <a:stCxn id="41" idx="3"/>
            <a:endCxn id="27" idx="1"/>
          </p:cNvCxnSpPr>
          <p:nvPr/>
        </p:nvCxnSpPr>
        <p:spPr>
          <a:xfrm>
            <a:off x="1156701" y="5478462"/>
            <a:ext cx="251236"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角丸四角形 35">
            <a:extLst>
              <a:ext uri="{FF2B5EF4-FFF2-40B4-BE49-F238E27FC236}">
                <a16:creationId xmlns:a16="http://schemas.microsoft.com/office/drawing/2014/main" id="{AC180D55-BB53-8A33-8DEB-CD240AF77497}"/>
              </a:ext>
            </a:extLst>
          </p:cNvPr>
          <p:cNvSpPr/>
          <p:nvPr/>
        </p:nvSpPr>
        <p:spPr>
          <a:xfrm>
            <a:off x="1394911" y="4189411"/>
            <a:ext cx="1542575" cy="486693"/>
          </a:xfrm>
          <a:prstGeom prst="roundRect">
            <a:avLst/>
          </a:prstGeom>
          <a:ln w="38100">
            <a:solidFill>
              <a:srgbClr val="D04255"/>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buAutoNum type="arabicPeriod"/>
            </a:pPr>
            <a:r>
              <a:rPr lang="ja-JP" altLang="en-US" sz="1600" dirty="0">
                <a:solidFill>
                  <a:schemeClr val="tx1"/>
                </a:solidFill>
                <a:cs typeface="Times New Roman" panose="02020603050405020304" pitchFamily="18" charset="0"/>
              </a:rPr>
              <a:t>コード</a:t>
            </a:r>
            <a:endParaRPr lang="en-US" altLang="ja-JP" sz="1600" dirty="0">
              <a:solidFill>
                <a:schemeClr val="tx1"/>
              </a:solidFill>
              <a:cs typeface="Times New Roman" panose="02020603050405020304" pitchFamily="18" charset="0"/>
            </a:endParaRPr>
          </a:p>
          <a:p>
            <a:pPr algn="ctr"/>
            <a:r>
              <a:rPr lang="ja-JP" altLang="en-US" sz="1600" dirty="0">
                <a:solidFill>
                  <a:schemeClr val="tx1"/>
                </a:solidFill>
                <a:cs typeface="Times New Roman" panose="02020603050405020304" pitchFamily="18" charset="0"/>
              </a:rPr>
              <a:t>クローン検出</a:t>
            </a:r>
          </a:p>
        </p:txBody>
      </p:sp>
      <p:sp>
        <p:nvSpPr>
          <p:cNvPr id="27" name="角丸四角形 38">
            <a:extLst>
              <a:ext uri="{FF2B5EF4-FFF2-40B4-BE49-F238E27FC236}">
                <a16:creationId xmlns:a16="http://schemas.microsoft.com/office/drawing/2014/main" id="{4420265B-F9A5-7012-22D3-D0CDCE694204}"/>
              </a:ext>
            </a:extLst>
          </p:cNvPr>
          <p:cNvSpPr/>
          <p:nvPr/>
        </p:nvSpPr>
        <p:spPr>
          <a:xfrm>
            <a:off x="1407937" y="5235116"/>
            <a:ext cx="1529550" cy="486693"/>
          </a:xfrm>
          <a:prstGeom prst="roundRect">
            <a:avLst/>
          </a:prstGeom>
          <a:ln w="38100">
            <a:solidFill>
              <a:srgbClr val="D04255"/>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buAutoNum type="arabicPeriod"/>
            </a:pPr>
            <a:r>
              <a:rPr lang="ja-JP" altLang="en-US" sz="1600" dirty="0">
                <a:solidFill>
                  <a:schemeClr val="tx1"/>
                </a:solidFill>
                <a:cs typeface="Times New Roman" panose="02020603050405020304" pitchFamily="18" charset="0"/>
              </a:rPr>
              <a:t>コード</a:t>
            </a:r>
            <a:endParaRPr lang="en-US" altLang="ja-JP" sz="1600" dirty="0">
              <a:solidFill>
                <a:schemeClr val="tx1"/>
              </a:solidFill>
              <a:cs typeface="Times New Roman" panose="02020603050405020304" pitchFamily="18" charset="0"/>
            </a:endParaRPr>
          </a:p>
          <a:p>
            <a:pPr algn="ctr"/>
            <a:r>
              <a:rPr lang="ja-JP" altLang="en-US" sz="1600" dirty="0">
                <a:solidFill>
                  <a:schemeClr val="tx1"/>
                </a:solidFill>
                <a:cs typeface="Times New Roman" panose="02020603050405020304" pitchFamily="18" charset="0"/>
              </a:rPr>
              <a:t>クローン検出</a:t>
            </a:r>
          </a:p>
        </p:txBody>
      </p:sp>
      <p:cxnSp>
        <p:nvCxnSpPr>
          <p:cNvPr id="28" name="直線矢印コネクタ 27">
            <a:extLst>
              <a:ext uri="{FF2B5EF4-FFF2-40B4-BE49-F238E27FC236}">
                <a16:creationId xmlns:a16="http://schemas.microsoft.com/office/drawing/2014/main" id="{36E1EDE2-43AF-4B41-BB42-04803A347B79}"/>
              </a:ext>
            </a:extLst>
          </p:cNvPr>
          <p:cNvCxnSpPr>
            <a:cxnSpLocks/>
            <a:stCxn id="26" idx="3"/>
          </p:cNvCxnSpPr>
          <p:nvPr/>
        </p:nvCxnSpPr>
        <p:spPr>
          <a:xfrm flipV="1">
            <a:off x="2937486" y="4432757"/>
            <a:ext cx="219026"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3751A8D-3FE1-A0EF-37FF-5F77F80B6A24}"/>
              </a:ext>
            </a:extLst>
          </p:cNvPr>
          <p:cNvCxnSpPr>
            <a:cxnSpLocks/>
            <a:stCxn id="27" idx="3"/>
          </p:cNvCxnSpPr>
          <p:nvPr/>
        </p:nvCxnSpPr>
        <p:spPr>
          <a:xfrm flipV="1">
            <a:off x="2937487" y="5478462"/>
            <a:ext cx="248399"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BBD89DC-500A-3EFE-C27F-0C6EC4D07841}"/>
              </a:ext>
            </a:extLst>
          </p:cNvPr>
          <p:cNvCxnSpPr>
            <a:cxnSpLocks/>
            <a:stCxn id="58" idx="3"/>
          </p:cNvCxnSpPr>
          <p:nvPr/>
        </p:nvCxnSpPr>
        <p:spPr>
          <a:xfrm>
            <a:off x="3840386" y="4423014"/>
            <a:ext cx="249953" cy="26200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A114FF6-E0BA-E845-8E2F-E8363B67E76B}"/>
              </a:ext>
            </a:extLst>
          </p:cNvPr>
          <p:cNvCxnSpPr>
            <a:cxnSpLocks/>
            <a:stCxn id="68" idx="3"/>
          </p:cNvCxnSpPr>
          <p:nvPr/>
        </p:nvCxnSpPr>
        <p:spPr>
          <a:xfrm flipV="1">
            <a:off x="3840386" y="4685015"/>
            <a:ext cx="249953" cy="789437"/>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4145DD3-AA4D-A7DE-C050-0D5717F348B0}"/>
              </a:ext>
            </a:extLst>
          </p:cNvPr>
          <p:cNvCxnSpPr>
            <a:cxnSpLocks/>
            <a:stCxn id="82" idx="3"/>
            <a:endCxn id="49" idx="1"/>
          </p:cNvCxnSpPr>
          <p:nvPr/>
        </p:nvCxnSpPr>
        <p:spPr>
          <a:xfrm>
            <a:off x="5170488" y="4685014"/>
            <a:ext cx="328003"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16B6DC1D-4AB5-194E-F1A4-A0082D0D4E6E}"/>
              </a:ext>
            </a:extLst>
          </p:cNvPr>
          <p:cNvSpPr/>
          <p:nvPr/>
        </p:nvSpPr>
        <p:spPr>
          <a:xfrm>
            <a:off x="457942" y="4817525"/>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Vi</a:t>
            </a:r>
            <a:endParaRPr lang="ja-JP" altLang="en-US" sz="1600" dirty="0">
              <a:cs typeface="Times New Roman" panose="02020603050405020304" pitchFamily="18" charset="0"/>
            </a:endParaRPr>
          </a:p>
        </p:txBody>
      </p:sp>
      <p:sp>
        <p:nvSpPr>
          <p:cNvPr id="35" name="正方形/長方形 34">
            <a:extLst>
              <a:ext uri="{FF2B5EF4-FFF2-40B4-BE49-F238E27FC236}">
                <a16:creationId xmlns:a16="http://schemas.microsoft.com/office/drawing/2014/main" id="{35AEED80-D007-3042-8B0B-C33EE5D34566}"/>
              </a:ext>
            </a:extLst>
          </p:cNvPr>
          <p:cNvSpPr/>
          <p:nvPr/>
        </p:nvSpPr>
        <p:spPr>
          <a:xfrm>
            <a:off x="414189" y="5922069"/>
            <a:ext cx="786268"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Vi+1</a:t>
            </a:r>
            <a:endParaRPr lang="ja-JP" altLang="en-US" sz="1600" dirty="0">
              <a:cs typeface="Times New Roman" panose="02020603050405020304" pitchFamily="18" charset="0"/>
            </a:endParaRPr>
          </a:p>
        </p:txBody>
      </p:sp>
      <p:grpSp>
        <p:nvGrpSpPr>
          <p:cNvPr id="36" name="グループ化 35">
            <a:extLst>
              <a:ext uri="{FF2B5EF4-FFF2-40B4-BE49-F238E27FC236}">
                <a16:creationId xmlns:a16="http://schemas.microsoft.com/office/drawing/2014/main" id="{12797587-16F0-FF60-8973-25B343B348B8}"/>
              </a:ext>
            </a:extLst>
          </p:cNvPr>
          <p:cNvGrpSpPr/>
          <p:nvPr/>
        </p:nvGrpSpPr>
        <p:grpSpPr>
          <a:xfrm>
            <a:off x="457941" y="4093065"/>
            <a:ext cx="698760" cy="764172"/>
            <a:chOff x="-1303825" y="2622884"/>
            <a:chExt cx="667644" cy="764172"/>
          </a:xfrm>
        </p:grpSpPr>
        <p:sp>
          <p:nvSpPr>
            <p:cNvPr id="37" name="メモ 50">
              <a:extLst>
                <a:ext uri="{FF2B5EF4-FFF2-40B4-BE49-F238E27FC236}">
                  <a16:creationId xmlns:a16="http://schemas.microsoft.com/office/drawing/2014/main" id="{3EE16BBD-F721-069D-FE48-9A123CA348E9}"/>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38" name="メモ 51">
              <a:extLst>
                <a:ext uri="{FF2B5EF4-FFF2-40B4-BE49-F238E27FC236}">
                  <a16:creationId xmlns:a16="http://schemas.microsoft.com/office/drawing/2014/main" id="{05C01A7E-BE51-AC08-BBFD-92055B16AF9A}"/>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39" name="メモ 52">
              <a:extLst>
                <a:ext uri="{FF2B5EF4-FFF2-40B4-BE49-F238E27FC236}">
                  <a16:creationId xmlns:a16="http://schemas.microsoft.com/office/drawing/2014/main" id="{E380CDA1-BF45-0C9D-3A1D-429BB67C95E2}"/>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grpSp>
        <p:nvGrpSpPr>
          <p:cNvPr id="40" name="グループ化 39">
            <a:extLst>
              <a:ext uri="{FF2B5EF4-FFF2-40B4-BE49-F238E27FC236}">
                <a16:creationId xmlns:a16="http://schemas.microsoft.com/office/drawing/2014/main" id="{3AB87BCA-0460-1BC7-97AB-FB43AE110BB9}"/>
              </a:ext>
            </a:extLst>
          </p:cNvPr>
          <p:cNvGrpSpPr/>
          <p:nvPr/>
        </p:nvGrpSpPr>
        <p:grpSpPr>
          <a:xfrm>
            <a:off x="457941" y="5148514"/>
            <a:ext cx="698760" cy="764172"/>
            <a:chOff x="-1303825" y="2622884"/>
            <a:chExt cx="667644" cy="764172"/>
          </a:xfrm>
        </p:grpSpPr>
        <p:sp>
          <p:nvSpPr>
            <p:cNvPr id="41" name="メモ 54">
              <a:extLst>
                <a:ext uri="{FF2B5EF4-FFF2-40B4-BE49-F238E27FC236}">
                  <a16:creationId xmlns:a16="http://schemas.microsoft.com/office/drawing/2014/main" id="{07E79905-E7B6-E4F6-32EF-C263086325CC}"/>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42" name="メモ 55">
              <a:extLst>
                <a:ext uri="{FF2B5EF4-FFF2-40B4-BE49-F238E27FC236}">
                  <a16:creationId xmlns:a16="http://schemas.microsoft.com/office/drawing/2014/main" id="{3CFE1DFD-B54D-4481-33D9-1538B3317E48}"/>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43" name="メモ 56">
              <a:extLst>
                <a:ext uri="{FF2B5EF4-FFF2-40B4-BE49-F238E27FC236}">
                  <a16:creationId xmlns:a16="http://schemas.microsoft.com/office/drawing/2014/main" id="{9133F0B5-A0D1-1250-16F2-0F0C62C1B88A}"/>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44" name="正方形/長方形 43">
            <a:extLst>
              <a:ext uri="{FF2B5EF4-FFF2-40B4-BE49-F238E27FC236}">
                <a16:creationId xmlns:a16="http://schemas.microsoft.com/office/drawing/2014/main" id="{42F8203B-AF0F-6D55-1352-AAB96075557C}"/>
              </a:ext>
            </a:extLst>
          </p:cNvPr>
          <p:cNvSpPr/>
          <p:nvPr/>
        </p:nvSpPr>
        <p:spPr>
          <a:xfrm>
            <a:off x="3141626" y="4865750"/>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a:t>
            </a:r>
            <a:endParaRPr lang="ja-JP" altLang="en-US" sz="1600" dirty="0">
              <a:cs typeface="Times New Roman" panose="02020603050405020304" pitchFamily="18" charset="0"/>
            </a:endParaRPr>
          </a:p>
        </p:txBody>
      </p:sp>
      <p:sp>
        <p:nvSpPr>
          <p:cNvPr id="45" name="正方形/長方形 44">
            <a:extLst>
              <a:ext uri="{FF2B5EF4-FFF2-40B4-BE49-F238E27FC236}">
                <a16:creationId xmlns:a16="http://schemas.microsoft.com/office/drawing/2014/main" id="{ECD96C94-74B6-9CC6-36FB-8B42CE52093F}"/>
              </a:ext>
            </a:extLst>
          </p:cNvPr>
          <p:cNvSpPr/>
          <p:nvPr/>
        </p:nvSpPr>
        <p:spPr>
          <a:xfrm>
            <a:off x="3078675" y="5897826"/>
            <a:ext cx="824664"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Ci+1</a:t>
            </a:r>
            <a:endParaRPr lang="ja-JP" altLang="en-US" sz="1600" dirty="0">
              <a:cs typeface="Times New Roman" panose="02020603050405020304" pitchFamily="18" charset="0"/>
            </a:endParaRPr>
          </a:p>
        </p:txBody>
      </p:sp>
      <p:sp>
        <p:nvSpPr>
          <p:cNvPr id="46" name="正方形/長方形 45">
            <a:extLst>
              <a:ext uri="{FF2B5EF4-FFF2-40B4-BE49-F238E27FC236}">
                <a16:creationId xmlns:a16="http://schemas.microsoft.com/office/drawing/2014/main" id="{8755CD4A-86A0-A74D-1B35-BD262AEF6500}"/>
              </a:ext>
            </a:extLst>
          </p:cNvPr>
          <p:cNvSpPr/>
          <p:nvPr/>
        </p:nvSpPr>
        <p:spPr>
          <a:xfrm>
            <a:off x="6405637" y="5028312"/>
            <a:ext cx="824664"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Ci+1</a:t>
            </a:r>
            <a:endParaRPr lang="ja-JP" altLang="en-US" sz="1600" dirty="0">
              <a:cs typeface="Times New Roman" panose="02020603050405020304" pitchFamily="18" charset="0"/>
            </a:endParaRPr>
          </a:p>
        </p:txBody>
      </p:sp>
      <p:sp>
        <p:nvSpPr>
          <p:cNvPr id="47" name="正方形/長方形 46">
            <a:extLst>
              <a:ext uri="{FF2B5EF4-FFF2-40B4-BE49-F238E27FC236}">
                <a16:creationId xmlns:a16="http://schemas.microsoft.com/office/drawing/2014/main" id="{F951FEE6-7289-5B25-9419-1A7D1488D495}"/>
              </a:ext>
            </a:extLst>
          </p:cNvPr>
          <p:cNvSpPr/>
          <p:nvPr/>
        </p:nvSpPr>
        <p:spPr>
          <a:xfrm>
            <a:off x="5616254" y="5036978"/>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a:t>
            </a:r>
            <a:endParaRPr lang="ja-JP" altLang="en-US" sz="1600" dirty="0">
              <a:cs typeface="Times New Roman" panose="02020603050405020304" pitchFamily="18" charset="0"/>
            </a:endParaRPr>
          </a:p>
        </p:txBody>
      </p:sp>
      <p:cxnSp>
        <p:nvCxnSpPr>
          <p:cNvPr id="48" name="直線矢印コネクタ 47">
            <a:extLst>
              <a:ext uri="{FF2B5EF4-FFF2-40B4-BE49-F238E27FC236}">
                <a16:creationId xmlns:a16="http://schemas.microsoft.com/office/drawing/2014/main" id="{CECB527E-8C40-8034-3E87-F5FE4E61E169}"/>
              </a:ext>
            </a:extLst>
          </p:cNvPr>
          <p:cNvCxnSpPr/>
          <p:nvPr/>
        </p:nvCxnSpPr>
        <p:spPr>
          <a:xfrm>
            <a:off x="6168184" y="4534770"/>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67C8FA78-D852-4A42-CBF5-DBAB63AEF32F}"/>
              </a:ext>
            </a:extLst>
          </p:cNvPr>
          <p:cNvSpPr/>
          <p:nvPr/>
        </p:nvSpPr>
        <p:spPr>
          <a:xfrm>
            <a:off x="5498491" y="4045564"/>
            <a:ext cx="1815649" cy="12789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cs typeface="Times New Roman" panose="02020603050405020304" pitchFamily="18" charset="0"/>
            </a:endParaRPr>
          </a:p>
        </p:txBody>
      </p:sp>
      <p:sp>
        <p:nvSpPr>
          <p:cNvPr id="50" name="正方形/長方形 49">
            <a:extLst>
              <a:ext uri="{FF2B5EF4-FFF2-40B4-BE49-F238E27FC236}">
                <a16:creationId xmlns:a16="http://schemas.microsoft.com/office/drawing/2014/main" id="{F2C6922E-160E-AB45-5D7F-F9F1F13CCE68}"/>
              </a:ext>
            </a:extLst>
          </p:cNvPr>
          <p:cNvSpPr/>
          <p:nvPr/>
        </p:nvSpPr>
        <p:spPr>
          <a:xfrm>
            <a:off x="5110710" y="5363728"/>
            <a:ext cx="2547390" cy="338554"/>
          </a:xfrm>
          <a:prstGeom prst="rect">
            <a:avLst/>
          </a:prstGeom>
        </p:spPr>
        <p:txBody>
          <a:bodyPr wrap="square">
            <a:spAutoFit/>
          </a:bodyPr>
          <a:lstStyle/>
          <a:p>
            <a:pPr algn="ctr"/>
            <a:r>
              <a:rPr lang="ja-JP" altLang="en-US" sz="1600" dirty="0">
                <a:cs typeface="Times New Roman" panose="02020603050405020304" pitchFamily="18" charset="0"/>
              </a:rPr>
              <a:t>追跡されたクローンセット</a:t>
            </a:r>
          </a:p>
        </p:txBody>
      </p:sp>
      <p:cxnSp>
        <p:nvCxnSpPr>
          <p:cNvPr id="51" name="直線矢印コネクタ 50">
            <a:extLst>
              <a:ext uri="{FF2B5EF4-FFF2-40B4-BE49-F238E27FC236}">
                <a16:creationId xmlns:a16="http://schemas.microsoft.com/office/drawing/2014/main" id="{B6D6A809-8B17-28F4-D3FB-98663F559038}"/>
              </a:ext>
            </a:extLst>
          </p:cNvPr>
          <p:cNvCxnSpPr/>
          <p:nvPr/>
        </p:nvCxnSpPr>
        <p:spPr>
          <a:xfrm>
            <a:off x="6163774" y="4741008"/>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381A9E59-FE0C-E0E7-4A47-F0DE59BF141B}"/>
              </a:ext>
            </a:extLst>
          </p:cNvPr>
          <p:cNvGrpSpPr/>
          <p:nvPr/>
        </p:nvGrpSpPr>
        <p:grpSpPr>
          <a:xfrm>
            <a:off x="3141625" y="4093065"/>
            <a:ext cx="698760" cy="764172"/>
            <a:chOff x="3214762" y="3864726"/>
            <a:chExt cx="698760" cy="764172"/>
          </a:xfrm>
        </p:grpSpPr>
        <p:grpSp>
          <p:nvGrpSpPr>
            <p:cNvPr id="53" name="グループ化 52">
              <a:extLst>
                <a:ext uri="{FF2B5EF4-FFF2-40B4-BE49-F238E27FC236}">
                  <a16:creationId xmlns:a16="http://schemas.microsoft.com/office/drawing/2014/main" id="{AA40C20C-3B6A-34DE-DCDB-D2E9280FC693}"/>
                </a:ext>
              </a:extLst>
            </p:cNvPr>
            <p:cNvGrpSpPr/>
            <p:nvPr/>
          </p:nvGrpSpPr>
          <p:grpSpPr>
            <a:xfrm>
              <a:off x="3214762" y="3864726"/>
              <a:ext cx="698760" cy="764172"/>
              <a:chOff x="848441" y="2510588"/>
              <a:chExt cx="667644" cy="764172"/>
            </a:xfrm>
          </p:grpSpPr>
          <p:grpSp>
            <p:nvGrpSpPr>
              <p:cNvPr id="55" name="グループ化 54">
                <a:extLst>
                  <a:ext uri="{FF2B5EF4-FFF2-40B4-BE49-F238E27FC236}">
                    <a16:creationId xmlns:a16="http://schemas.microsoft.com/office/drawing/2014/main" id="{6574F618-5DE5-E290-7F68-915748A09CC5}"/>
                  </a:ext>
                </a:extLst>
              </p:cNvPr>
              <p:cNvGrpSpPr/>
              <p:nvPr/>
            </p:nvGrpSpPr>
            <p:grpSpPr>
              <a:xfrm>
                <a:off x="848441" y="2510588"/>
                <a:ext cx="667644" cy="764172"/>
                <a:chOff x="-1303825" y="2622884"/>
                <a:chExt cx="667644" cy="764172"/>
              </a:xfrm>
            </p:grpSpPr>
            <p:sp>
              <p:nvSpPr>
                <p:cNvPr id="58" name="メモ 61">
                  <a:extLst>
                    <a:ext uri="{FF2B5EF4-FFF2-40B4-BE49-F238E27FC236}">
                      <a16:creationId xmlns:a16="http://schemas.microsoft.com/office/drawing/2014/main" id="{A93F1AE6-74ED-E511-F73F-A16B7B8A4B59}"/>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59" name="メモ 62">
                  <a:extLst>
                    <a:ext uri="{FF2B5EF4-FFF2-40B4-BE49-F238E27FC236}">
                      <a16:creationId xmlns:a16="http://schemas.microsoft.com/office/drawing/2014/main" id="{1185DFA6-D6EB-D40F-76BB-5E7292CE969B}"/>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60" name="メモ 63">
                  <a:extLst>
                    <a:ext uri="{FF2B5EF4-FFF2-40B4-BE49-F238E27FC236}">
                      <a16:creationId xmlns:a16="http://schemas.microsoft.com/office/drawing/2014/main" id="{89E37338-62A9-17F6-E50C-7805EC5C6086}"/>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56" name="Freeform 13">
                <a:extLst>
                  <a:ext uri="{FF2B5EF4-FFF2-40B4-BE49-F238E27FC236}">
                    <a16:creationId xmlns:a16="http://schemas.microsoft.com/office/drawing/2014/main" id="{05876FFC-C6F7-279A-4E3C-CDDD921AF905}"/>
                  </a:ext>
                </a:extLst>
              </p:cNvPr>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sp>
            <p:nvSpPr>
              <p:cNvPr id="57" name="Freeform 13">
                <a:extLst>
                  <a:ext uri="{FF2B5EF4-FFF2-40B4-BE49-F238E27FC236}">
                    <a16:creationId xmlns:a16="http://schemas.microsoft.com/office/drawing/2014/main" id="{AD65DE23-76EC-21C4-FEAE-71210741F958}"/>
                  </a:ext>
                </a:extLst>
              </p:cNvPr>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54" name="Freeform 13">
              <a:extLst>
                <a:ext uri="{FF2B5EF4-FFF2-40B4-BE49-F238E27FC236}">
                  <a16:creationId xmlns:a16="http://schemas.microsoft.com/office/drawing/2014/main" id="{0691E615-D883-5AE2-B1C8-5BCC2808C7F1}"/>
                </a:ext>
              </a:extLst>
            </p:cNvPr>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grpSp>
        <p:nvGrpSpPr>
          <p:cNvPr id="61" name="グループ化 60">
            <a:extLst>
              <a:ext uri="{FF2B5EF4-FFF2-40B4-BE49-F238E27FC236}">
                <a16:creationId xmlns:a16="http://schemas.microsoft.com/office/drawing/2014/main" id="{39BF62A5-E90B-96DD-D569-C269D27B7BFC}"/>
              </a:ext>
            </a:extLst>
          </p:cNvPr>
          <p:cNvGrpSpPr/>
          <p:nvPr/>
        </p:nvGrpSpPr>
        <p:grpSpPr>
          <a:xfrm>
            <a:off x="3141625" y="5144503"/>
            <a:ext cx="698760" cy="764172"/>
            <a:chOff x="3262887" y="4916164"/>
            <a:chExt cx="698760" cy="764172"/>
          </a:xfrm>
        </p:grpSpPr>
        <p:grpSp>
          <p:nvGrpSpPr>
            <p:cNvPr id="62" name="グループ化 61">
              <a:extLst>
                <a:ext uri="{FF2B5EF4-FFF2-40B4-BE49-F238E27FC236}">
                  <a16:creationId xmlns:a16="http://schemas.microsoft.com/office/drawing/2014/main" id="{BB862D9C-06BC-82D4-218F-36A8C4509B5B}"/>
                </a:ext>
              </a:extLst>
            </p:cNvPr>
            <p:cNvGrpSpPr/>
            <p:nvPr/>
          </p:nvGrpSpPr>
          <p:grpSpPr>
            <a:xfrm>
              <a:off x="3262887" y="4916164"/>
              <a:ext cx="698760" cy="764172"/>
              <a:chOff x="3262887" y="4916164"/>
              <a:chExt cx="698760" cy="764172"/>
            </a:xfrm>
          </p:grpSpPr>
          <p:grpSp>
            <p:nvGrpSpPr>
              <p:cNvPr id="64" name="グループ化 63">
                <a:extLst>
                  <a:ext uri="{FF2B5EF4-FFF2-40B4-BE49-F238E27FC236}">
                    <a16:creationId xmlns:a16="http://schemas.microsoft.com/office/drawing/2014/main" id="{21FDEFF9-BD9A-9830-3E8F-CF1FD1B3BFEA}"/>
                  </a:ext>
                </a:extLst>
              </p:cNvPr>
              <p:cNvGrpSpPr/>
              <p:nvPr/>
            </p:nvGrpSpPr>
            <p:grpSpPr>
              <a:xfrm>
                <a:off x="3262887" y="4916164"/>
                <a:ext cx="698760" cy="764172"/>
                <a:chOff x="896566" y="3562026"/>
                <a:chExt cx="667644" cy="764172"/>
              </a:xfrm>
            </p:grpSpPr>
            <p:grpSp>
              <p:nvGrpSpPr>
                <p:cNvPr id="66" name="グループ化 65">
                  <a:extLst>
                    <a:ext uri="{FF2B5EF4-FFF2-40B4-BE49-F238E27FC236}">
                      <a16:creationId xmlns:a16="http://schemas.microsoft.com/office/drawing/2014/main" id="{8BA7A599-34C0-C5CD-F9BD-E7DA258E7011}"/>
                    </a:ext>
                  </a:extLst>
                </p:cNvPr>
                <p:cNvGrpSpPr/>
                <p:nvPr/>
              </p:nvGrpSpPr>
              <p:grpSpPr>
                <a:xfrm>
                  <a:off x="896566" y="3562026"/>
                  <a:ext cx="667644" cy="764172"/>
                  <a:chOff x="-1303825" y="2622884"/>
                  <a:chExt cx="667644" cy="764172"/>
                </a:xfrm>
              </p:grpSpPr>
              <p:sp>
                <p:nvSpPr>
                  <p:cNvPr id="68" name="メモ 67">
                    <a:extLst>
                      <a:ext uri="{FF2B5EF4-FFF2-40B4-BE49-F238E27FC236}">
                        <a16:creationId xmlns:a16="http://schemas.microsoft.com/office/drawing/2014/main" id="{65177E7A-E090-2DDC-6989-3B5C8FDFF81A}"/>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69" name="メモ 68">
                    <a:extLst>
                      <a:ext uri="{FF2B5EF4-FFF2-40B4-BE49-F238E27FC236}">
                        <a16:creationId xmlns:a16="http://schemas.microsoft.com/office/drawing/2014/main" id="{4FE4E398-106A-78DE-5B60-9A3A237C40D1}"/>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70" name="メモ 69">
                    <a:extLst>
                      <a:ext uri="{FF2B5EF4-FFF2-40B4-BE49-F238E27FC236}">
                        <a16:creationId xmlns:a16="http://schemas.microsoft.com/office/drawing/2014/main" id="{5360D644-5AE6-BEC4-B37F-66713512B79B}"/>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67" name="Freeform 13">
                  <a:extLst>
                    <a:ext uri="{FF2B5EF4-FFF2-40B4-BE49-F238E27FC236}">
                      <a16:creationId xmlns:a16="http://schemas.microsoft.com/office/drawing/2014/main" id="{3ACFE28B-4667-C329-3301-3C4962A035D3}"/>
                    </a:ext>
                  </a:extLst>
                </p:cNvPr>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65" name="Freeform 13">
                <a:extLst>
                  <a:ext uri="{FF2B5EF4-FFF2-40B4-BE49-F238E27FC236}">
                    <a16:creationId xmlns:a16="http://schemas.microsoft.com/office/drawing/2014/main" id="{3ECCEA0C-8B3F-6BB5-EADC-AB59D9D19BF8}"/>
                  </a:ext>
                </a:extLst>
              </p:cNvPr>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8575" cap="rnd">
                <a:noFill/>
                <a:prstDash val="sysDash"/>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63" name="Freeform 13">
              <a:extLst>
                <a:ext uri="{FF2B5EF4-FFF2-40B4-BE49-F238E27FC236}">
                  <a16:creationId xmlns:a16="http://schemas.microsoft.com/office/drawing/2014/main" id="{E8978389-10C9-BF86-87EE-449FD904A548}"/>
                </a:ext>
              </a:extLst>
            </p:cNvPr>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pic>
        <p:nvPicPr>
          <p:cNvPr id="71" name="Picture 4" descr="友達の白黒シルエットイラスト">
            <a:extLst>
              <a:ext uri="{FF2B5EF4-FFF2-40B4-BE49-F238E27FC236}">
                <a16:creationId xmlns:a16="http://schemas.microsoft.com/office/drawing/2014/main" id="{057BF9C5-6F54-1BAD-82E7-DE97232FF9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1" t="20503" r="12866" b="20119"/>
          <a:stretch/>
        </p:blipFill>
        <p:spPr bwMode="auto">
          <a:xfrm>
            <a:off x="10819454" y="5458918"/>
            <a:ext cx="749332" cy="613424"/>
          </a:xfrm>
          <a:prstGeom prst="rect">
            <a:avLst/>
          </a:prstGeom>
          <a:noFill/>
          <a:extLst>
            <a:ext uri="{909E8E84-426E-40DD-AFC4-6F175D3DCCD1}">
              <a14:hiddenFill xmlns:a14="http://schemas.microsoft.com/office/drawing/2010/main">
                <a:solidFill>
                  <a:srgbClr val="FFFFFF"/>
                </a:solidFill>
              </a14:hiddenFill>
            </a:ext>
          </a:extLst>
        </p:spPr>
      </p:pic>
      <p:sp>
        <p:nvSpPr>
          <p:cNvPr id="72" name="正方形/長方形 71">
            <a:extLst>
              <a:ext uri="{FF2B5EF4-FFF2-40B4-BE49-F238E27FC236}">
                <a16:creationId xmlns:a16="http://schemas.microsoft.com/office/drawing/2014/main" id="{4369637A-CE49-AF59-7DC8-27688368CBE5}"/>
              </a:ext>
            </a:extLst>
          </p:cNvPr>
          <p:cNvSpPr/>
          <p:nvPr/>
        </p:nvSpPr>
        <p:spPr>
          <a:xfrm>
            <a:off x="10589375" y="6078607"/>
            <a:ext cx="1209490" cy="338554"/>
          </a:xfrm>
          <a:prstGeom prst="rect">
            <a:avLst/>
          </a:prstGeom>
        </p:spPr>
        <p:txBody>
          <a:bodyPr wrap="square">
            <a:spAutoFit/>
          </a:bodyPr>
          <a:lstStyle/>
          <a:p>
            <a:pPr algn="ctr"/>
            <a:r>
              <a:rPr lang="ja-JP" altLang="en-US" sz="1600" dirty="0">
                <a:cs typeface="Times New Roman" panose="02020603050405020304" pitchFamily="18" charset="0"/>
              </a:rPr>
              <a:t>開発者</a:t>
            </a:r>
          </a:p>
        </p:txBody>
      </p:sp>
      <p:sp>
        <p:nvSpPr>
          <p:cNvPr id="73" name="角丸四角形 114">
            <a:extLst>
              <a:ext uri="{FF2B5EF4-FFF2-40B4-BE49-F238E27FC236}">
                <a16:creationId xmlns:a16="http://schemas.microsoft.com/office/drawing/2014/main" id="{76E58968-FD7F-1540-27F5-28630D1EE2BB}"/>
              </a:ext>
            </a:extLst>
          </p:cNvPr>
          <p:cNvSpPr/>
          <p:nvPr/>
        </p:nvSpPr>
        <p:spPr>
          <a:xfrm>
            <a:off x="8928425" y="5561390"/>
            <a:ext cx="1572348" cy="408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tx1"/>
                </a:solidFill>
                <a:cs typeface="Times New Roman" panose="02020603050405020304" pitchFamily="18" charset="0"/>
              </a:rPr>
              <a:t>開発者へ通知</a:t>
            </a:r>
          </a:p>
        </p:txBody>
      </p:sp>
      <p:cxnSp>
        <p:nvCxnSpPr>
          <p:cNvPr id="74" name="直線矢印コネクタ 73">
            <a:extLst>
              <a:ext uri="{FF2B5EF4-FFF2-40B4-BE49-F238E27FC236}">
                <a16:creationId xmlns:a16="http://schemas.microsoft.com/office/drawing/2014/main" id="{99684136-B0A5-C8FC-596B-612DC934E3BD}"/>
              </a:ext>
            </a:extLst>
          </p:cNvPr>
          <p:cNvCxnSpPr>
            <a:cxnSpLocks/>
            <a:stCxn id="49" idx="3"/>
            <a:endCxn id="75" idx="1"/>
          </p:cNvCxnSpPr>
          <p:nvPr/>
        </p:nvCxnSpPr>
        <p:spPr>
          <a:xfrm>
            <a:off x="7314140" y="4685014"/>
            <a:ext cx="234994" cy="4076"/>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角丸四角形 116">
            <a:extLst>
              <a:ext uri="{FF2B5EF4-FFF2-40B4-BE49-F238E27FC236}">
                <a16:creationId xmlns:a16="http://schemas.microsoft.com/office/drawing/2014/main" id="{2E17AD96-9EDD-0A26-2A0B-04775758FC04}"/>
              </a:ext>
            </a:extLst>
          </p:cNvPr>
          <p:cNvSpPr/>
          <p:nvPr/>
        </p:nvSpPr>
        <p:spPr>
          <a:xfrm>
            <a:off x="7549134" y="4390656"/>
            <a:ext cx="1251456" cy="596868"/>
          </a:xfrm>
          <a:prstGeom prst="roundRect">
            <a:avLst/>
          </a:prstGeom>
          <a:ln w="38100">
            <a:solidFill>
              <a:srgbClr val="D0425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3. </a:t>
            </a:r>
            <a:r>
              <a:rPr lang="ja-JP" altLang="en-US" sz="1600" dirty="0">
                <a:solidFill>
                  <a:schemeClr val="tx1"/>
                </a:solidFill>
                <a:cs typeface="Times New Roman" panose="02020603050405020304" pitchFamily="18" charset="0"/>
              </a:rPr>
              <a:t>分類と</a:t>
            </a:r>
            <a:endParaRPr lang="en-US" altLang="ja-JP" sz="1600" dirty="0">
              <a:solidFill>
                <a:schemeClr val="tx1"/>
              </a:solidFill>
              <a:cs typeface="Times New Roman" panose="02020603050405020304" pitchFamily="18" charset="0"/>
            </a:endParaRPr>
          </a:p>
          <a:p>
            <a:pPr algn="ctr"/>
            <a:r>
              <a:rPr lang="ja-JP" altLang="en-US" sz="1600" dirty="0">
                <a:solidFill>
                  <a:schemeClr val="tx1"/>
                </a:solidFill>
                <a:cs typeface="Times New Roman" panose="02020603050405020304" pitchFamily="18" charset="0"/>
              </a:rPr>
              <a:t>結果出力</a:t>
            </a:r>
          </a:p>
        </p:txBody>
      </p:sp>
      <p:cxnSp>
        <p:nvCxnSpPr>
          <p:cNvPr id="76" name="直線矢印コネクタ 75">
            <a:extLst>
              <a:ext uri="{FF2B5EF4-FFF2-40B4-BE49-F238E27FC236}">
                <a16:creationId xmlns:a16="http://schemas.microsoft.com/office/drawing/2014/main" id="{92D83778-9CE4-7216-1378-D1D6E4181508}"/>
              </a:ext>
            </a:extLst>
          </p:cNvPr>
          <p:cNvCxnSpPr>
            <a:cxnSpLocks/>
            <a:stCxn id="73" idx="3"/>
            <a:endCxn id="71" idx="1"/>
          </p:cNvCxnSpPr>
          <p:nvPr/>
        </p:nvCxnSpPr>
        <p:spPr>
          <a:xfrm>
            <a:off x="10500773" y="5765630"/>
            <a:ext cx="318681"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3DD1492E-E47B-8E86-0032-DF8C0BAF43C4}"/>
              </a:ext>
            </a:extLst>
          </p:cNvPr>
          <p:cNvCxnSpPr>
            <a:cxnSpLocks/>
            <a:stCxn id="75" idx="3"/>
            <a:endCxn id="78" idx="1"/>
          </p:cNvCxnSpPr>
          <p:nvPr/>
        </p:nvCxnSpPr>
        <p:spPr>
          <a:xfrm>
            <a:off x="8800590" y="4689090"/>
            <a:ext cx="255064"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四角形: 角を丸くする 77">
            <a:extLst>
              <a:ext uri="{FF2B5EF4-FFF2-40B4-BE49-F238E27FC236}">
                <a16:creationId xmlns:a16="http://schemas.microsoft.com/office/drawing/2014/main" id="{BBF8FC5C-E287-B784-A601-7B5BE4ABA6D0}"/>
              </a:ext>
            </a:extLst>
          </p:cNvPr>
          <p:cNvSpPr/>
          <p:nvPr/>
        </p:nvSpPr>
        <p:spPr>
          <a:xfrm>
            <a:off x="9055654" y="4122234"/>
            <a:ext cx="2569434" cy="113371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sz="1350" dirty="0">
                <a:solidFill>
                  <a:sysClr val="windowText" lastClr="000000"/>
                </a:solidFill>
              </a:rPr>
              <a:t>クローンセット分類結果</a:t>
            </a:r>
          </a:p>
        </p:txBody>
      </p:sp>
      <p:sp>
        <p:nvSpPr>
          <p:cNvPr id="79" name="フローチャート: 書類 78">
            <a:extLst>
              <a:ext uri="{FF2B5EF4-FFF2-40B4-BE49-F238E27FC236}">
                <a16:creationId xmlns:a16="http://schemas.microsoft.com/office/drawing/2014/main" id="{B1311A89-50D2-DE3B-A20B-723572CB016B}"/>
              </a:ext>
            </a:extLst>
          </p:cNvPr>
          <p:cNvSpPr/>
          <p:nvPr/>
        </p:nvSpPr>
        <p:spPr>
          <a:xfrm>
            <a:off x="9355263" y="4513986"/>
            <a:ext cx="718673" cy="562857"/>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ysClr val="windowText" lastClr="000000"/>
                </a:solidFill>
                <a:latin typeface="Arial" panose="020B0604020202020204" pitchFamily="34" charset="0"/>
                <a:cs typeface="Arial" panose="020B0604020202020204" pitchFamily="34" charset="0"/>
              </a:rPr>
              <a:t>TEXT</a:t>
            </a:r>
          </a:p>
          <a:p>
            <a:pPr algn="ctr"/>
            <a:r>
              <a:rPr lang="en-US" altLang="ja-JP" sz="1350" dirty="0">
                <a:solidFill>
                  <a:sysClr val="windowText" lastClr="000000"/>
                </a:solidFill>
                <a:latin typeface="Arial" panose="020B0604020202020204" pitchFamily="34" charset="0"/>
                <a:cs typeface="Arial" panose="020B0604020202020204" pitchFamily="34" charset="0"/>
              </a:rPr>
              <a:t>files</a:t>
            </a:r>
            <a:endParaRPr lang="ja-JP" altLang="en-US" sz="1350" dirty="0">
              <a:solidFill>
                <a:sysClr val="windowText" lastClr="000000"/>
              </a:solidFill>
              <a:latin typeface="Arial" panose="020B0604020202020204" pitchFamily="34" charset="0"/>
              <a:cs typeface="Arial" panose="020B0604020202020204" pitchFamily="34" charset="0"/>
            </a:endParaRPr>
          </a:p>
        </p:txBody>
      </p:sp>
      <p:sp>
        <p:nvSpPr>
          <p:cNvPr id="80" name="フローチャート: 複数書類 79">
            <a:extLst>
              <a:ext uri="{FF2B5EF4-FFF2-40B4-BE49-F238E27FC236}">
                <a16:creationId xmlns:a16="http://schemas.microsoft.com/office/drawing/2014/main" id="{90225DC1-8E14-21F7-EF7D-169E9DF84EB4}"/>
              </a:ext>
            </a:extLst>
          </p:cNvPr>
          <p:cNvSpPr/>
          <p:nvPr/>
        </p:nvSpPr>
        <p:spPr>
          <a:xfrm>
            <a:off x="10619436" y="4514150"/>
            <a:ext cx="837955" cy="678577"/>
          </a:xfrm>
          <a:prstGeom prst="flowChartMulti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Arial" panose="020B0604020202020204" pitchFamily="34" charset="0"/>
                <a:cs typeface="Arial" panose="020B0604020202020204" pitchFamily="34" charset="0"/>
              </a:rPr>
              <a:t>HTML</a:t>
            </a:r>
            <a:br>
              <a:rPr lang="en-US" altLang="ja-JP" sz="1350" dirty="0">
                <a:solidFill>
                  <a:schemeClr val="tx1"/>
                </a:solidFill>
                <a:latin typeface="Arial" panose="020B0604020202020204" pitchFamily="34" charset="0"/>
                <a:cs typeface="Arial" panose="020B0604020202020204" pitchFamily="34" charset="0"/>
              </a:rPr>
            </a:br>
            <a:r>
              <a:rPr lang="en-US" altLang="ja-JP" sz="1350" dirty="0">
                <a:solidFill>
                  <a:schemeClr val="tx1"/>
                </a:solidFill>
                <a:latin typeface="Arial" panose="020B0604020202020204" pitchFamily="34" charset="0"/>
                <a:cs typeface="Arial" panose="020B0604020202020204" pitchFamily="34" charset="0"/>
              </a:rPr>
              <a:t>files</a:t>
            </a:r>
            <a:endParaRPr lang="ja-JP" altLang="en-US" sz="1350" dirty="0">
              <a:solidFill>
                <a:schemeClr val="tx1"/>
              </a:solidFill>
              <a:latin typeface="Arial" panose="020B0604020202020204" pitchFamily="34" charset="0"/>
              <a:cs typeface="Arial" panose="020B0604020202020204" pitchFamily="34" charset="0"/>
            </a:endParaRPr>
          </a:p>
        </p:txBody>
      </p:sp>
      <p:cxnSp>
        <p:nvCxnSpPr>
          <p:cNvPr id="81" name="直線矢印コネクタ 80">
            <a:extLst>
              <a:ext uri="{FF2B5EF4-FFF2-40B4-BE49-F238E27FC236}">
                <a16:creationId xmlns:a16="http://schemas.microsoft.com/office/drawing/2014/main" id="{0C3127B0-75A4-35C1-E8F7-F14F837BBB99}"/>
              </a:ext>
            </a:extLst>
          </p:cNvPr>
          <p:cNvCxnSpPr>
            <a:cxnSpLocks/>
            <a:stCxn id="79" idx="2"/>
            <a:endCxn id="73" idx="0"/>
          </p:cNvCxnSpPr>
          <p:nvPr/>
        </p:nvCxnSpPr>
        <p:spPr>
          <a:xfrm flipH="1">
            <a:off x="9714599" y="5039632"/>
            <a:ext cx="1" cy="521758"/>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角丸四角形 41">
            <a:extLst>
              <a:ext uri="{FF2B5EF4-FFF2-40B4-BE49-F238E27FC236}">
                <a16:creationId xmlns:a16="http://schemas.microsoft.com/office/drawing/2014/main" id="{76CD9D47-D138-DEDB-0BE1-4ECACD648A3F}"/>
              </a:ext>
            </a:extLst>
          </p:cNvPr>
          <p:cNvSpPr/>
          <p:nvPr/>
        </p:nvSpPr>
        <p:spPr>
          <a:xfrm>
            <a:off x="4090339" y="4165725"/>
            <a:ext cx="1080149" cy="1038578"/>
          </a:xfrm>
          <a:prstGeom prst="roundRect">
            <a:avLst/>
          </a:prstGeom>
          <a:ln w="38100">
            <a:solidFill>
              <a:srgbClr val="D0425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2. </a:t>
            </a:r>
            <a:br>
              <a:rPr lang="en-US" altLang="ja-JP" sz="1600" dirty="0">
                <a:solidFill>
                  <a:schemeClr val="tx1"/>
                </a:solidFill>
                <a:cs typeface="Times New Roman" panose="02020603050405020304" pitchFamily="18" charset="0"/>
              </a:rPr>
            </a:br>
            <a:r>
              <a:rPr lang="ja-JP" altLang="en-US" sz="1600" dirty="0">
                <a:solidFill>
                  <a:schemeClr val="tx1"/>
                </a:solidFill>
                <a:cs typeface="Times New Roman" panose="02020603050405020304" pitchFamily="18" charset="0"/>
              </a:rPr>
              <a:t>クローンセットの追跡</a:t>
            </a:r>
          </a:p>
        </p:txBody>
      </p:sp>
      <p:cxnSp>
        <p:nvCxnSpPr>
          <p:cNvPr id="85" name="直線矢印コネクタ 84">
            <a:extLst>
              <a:ext uri="{FF2B5EF4-FFF2-40B4-BE49-F238E27FC236}">
                <a16:creationId xmlns:a16="http://schemas.microsoft.com/office/drawing/2014/main" id="{12A0D274-264D-9E7A-8659-5358BE0FFE63}"/>
              </a:ext>
            </a:extLst>
          </p:cNvPr>
          <p:cNvCxnSpPr/>
          <p:nvPr/>
        </p:nvCxnSpPr>
        <p:spPr>
          <a:xfrm>
            <a:off x="6161716" y="4952896"/>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2" name="スライド番号プレースホルダー 231">
            <a:extLst>
              <a:ext uri="{FF2B5EF4-FFF2-40B4-BE49-F238E27FC236}">
                <a16:creationId xmlns:a16="http://schemas.microsoft.com/office/drawing/2014/main" id="{B61F4301-4597-FE8E-41A5-7E4883068209}"/>
              </a:ext>
            </a:extLst>
          </p:cNvPr>
          <p:cNvSpPr>
            <a:spLocks noGrp="1"/>
          </p:cNvSpPr>
          <p:nvPr>
            <p:ph type="sldNum" sz="quarter" idx="12"/>
          </p:nvPr>
        </p:nvSpPr>
        <p:spPr/>
        <p:txBody>
          <a:bodyPr/>
          <a:lstStyle/>
          <a:p>
            <a:fld id="{DDF0A04B-3F96-455C-AC58-511E5C06C175}" type="slidenum">
              <a:rPr lang="ja-JP" altLang="en-US" smtClean="0"/>
              <a:pPr/>
              <a:t>31</a:t>
            </a:fld>
            <a:endParaRPr lang="ja-JP" altLang="en-US" dirty="0"/>
          </a:p>
        </p:txBody>
      </p:sp>
    </p:spTree>
    <p:extLst>
      <p:ext uri="{BB962C8B-B14F-4D97-AF65-F5344CB8AC3E}">
        <p14:creationId xmlns:p14="http://schemas.microsoft.com/office/powerpoint/2010/main" val="1204562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99A48-4727-231B-3844-4C118BA370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430350-FF3B-1978-2C4B-9E6E5052C0F0}"/>
              </a:ext>
            </a:extLst>
          </p:cNvPr>
          <p:cNvSpPr>
            <a:spLocks noGrp="1"/>
          </p:cNvSpPr>
          <p:nvPr>
            <p:ph type="title"/>
          </p:nvPr>
        </p:nvSpPr>
        <p:spPr/>
        <p:txBody>
          <a:bodyPr/>
          <a:lstStyle/>
          <a:p>
            <a:r>
              <a:rPr kumimoji="1" lang="ja-JP" altLang="en-US" dirty="0"/>
              <a:t>評価実験</a:t>
            </a:r>
          </a:p>
        </p:txBody>
      </p:sp>
      <p:sp>
        <p:nvSpPr>
          <p:cNvPr id="3" name="コンテンツ プレースホルダー 2">
            <a:extLst>
              <a:ext uri="{FF2B5EF4-FFF2-40B4-BE49-F238E27FC236}">
                <a16:creationId xmlns:a16="http://schemas.microsoft.com/office/drawing/2014/main" id="{8667B2D0-C485-7F16-D736-E447C925BB89}"/>
              </a:ext>
            </a:extLst>
          </p:cNvPr>
          <p:cNvSpPr>
            <a:spLocks noGrp="1"/>
          </p:cNvSpPr>
          <p:nvPr>
            <p:ph idx="1"/>
          </p:nvPr>
        </p:nvSpPr>
        <p:spPr>
          <a:xfrm>
            <a:off x="165697" y="1092370"/>
            <a:ext cx="11882216" cy="5414474"/>
          </a:xfrm>
        </p:spPr>
        <p:txBody>
          <a:bodyPr>
            <a:normAutofit/>
          </a:bodyPr>
          <a:lstStyle/>
          <a:p>
            <a:r>
              <a:rPr lang="ja-JP" altLang="en-US" sz="3200" dirty="0"/>
              <a:t>実験対象ソースコード：</a:t>
            </a:r>
            <a:r>
              <a:rPr lang="en-US" altLang="ja-JP" sz="3200" dirty="0"/>
              <a:t>PostgreSQL</a:t>
            </a:r>
            <a:r>
              <a:rPr lang="ja-JP" altLang="en-US" sz="3200" dirty="0"/>
              <a:t>の</a:t>
            </a:r>
            <a:r>
              <a:rPr lang="en-US" altLang="ja-JP" sz="3200" dirty="0"/>
              <a:t>1</a:t>
            </a:r>
            <a:r>
              <a:rPr lang="ja-JP" altLang="en-US" sz="3200" dirty="0"/>
              <a:t>年分のコミット履歴</a:t>
            </a:r>
            <a:endParaRPr lang="en-US" altLang="ja-JP" sz="3200" dirty="0"/>
          </a:p>
          <a:p>
            <a:pPr lvl="1">
              <a:buFont typeface="Wingdings" panose="05000000000000000000" pitchFamily="2" charset="2"/>
              <a:buChar char="l"/>
            </a:pPr>
            <a:r>
              <a:rPr lang="ja-JP" altLang="en-US" sz="2800" dirty="0"/>
              <a:t>既存手法と比べて開発者の結果確認コストを大幅に削減</a:t>
            </a:r>
            <a:endParaRPr lang="en-US" altLang="ja-JP" sz="2800" dirty="0"/>
          </a:p>
          <a:p>
            <a:pPr lvl="2">
              <a:buFont typeface="Wingdings" panose="05000000000000000000" pitchFamily="2" charset="2"/>
              <a:buChar char="l"/>
            </a:pPr>
            <a:r>
              <a:rPr lang="en-US" altLang="ja-JP" sz="2400" dirty="0"/>
              <a:t>2152</a:t>
            </a:r>
            <a:r>
              <a:rPr lang="ja-JP" altLang="en-US" sz="2400" dirty="0"/>
              <a:t>コミット中，</a:t>
            </a:r>
            <a:r>
              <a:rPr lang="en-US" altLang="ja-JP" sz="2400" dirty="0"/>
              <a:t>160</a:t>
            </a:r>
            <a:r>
              <a:rPr lang="ja-JP" altLang="en-US" sz="2400" dirty="0"/>
              <a:t>コミットで </a:t>
            </a:r>
            <a:r>
              <a:rPr lang="en-US" altLang="ja-JP" sz="2400" b="1" dirty="0"/>
              <a:t>Inconsistent</a:t>
            </a:r>
            <a:r>
              <a:rPr lang="en-US" altLang="ja-JP" sz="2400" dirty="0"/>
              <a:t> </a:t>
            </a:r>
            <a:r>
              <a:rPr lang="ja-JP" altLang="en-US" sz="2400" dirty="0"/>
              <a:t>を検出</a:t>
            </a:r>
            <a:endParaRPr lang="en-US" altLang="ja-JP" sz="2400" dirty="0"/>
          </a:p>
          <a:p>
            <a:pPr lvl="2">
              <a:buFont typeface="Wingdings" panose="05000000000000000000" pitchFamily="2" charset="2"/>
              <a:buChar char="l"/>
            </a:pPr>
            <a:r>
              <a:rPr lang="en-US" altLang="ja-JP" sz="2400" dirty="0"/>
              <a:t>Changed </a:t>
            </a:r>
            <a:r>
              <a:rPr lang="ja-JP" altLang="en-US" sz="2400" dirty="0"/>
              <a:t>クローンセット：累計</a:t>
            </a:r>
            <a:r>
              <a:rPr lang="en-US" altLang="ja-JP" sz="2400" dirty="0"/>
              <a:t>30382</a:t>
            </a:r>
            <a:r>
              <a:rPr lang="ja-JP" altLang="en-US" sz="2400" dirty="0"/>
              <a:t>個</a:t>
            </a:r>
            <a:endParaRPr lang="en-US" altLang="ja-JP" sz="2400" dirty="0"/>
          </a:p>
          <a:p>
            <a:pPr lvl="2">
              <a:buFont typeface="Wingdings" panose="05000000000000000000" pitchFamily="2" charset="2"/>
              <a:buChar char="l"/>
            </a:pPr>
            <a:r>
              <a:rPr lang="en-US" altLang="ja-JP" sz="2400" dirty="0"/>
              <a:t>Inconsistent </a:t>
            </a:r>
            <a:r>
              <a:rPr lang="ja-JP" altLang="en-US" sz="2400" dirty="0"/>
              <a:t>クローンセット：累計</a:t>
            </a:r>
            <a:r>
              <a:rPr lang="en-US" altLang="ja-JP" sz="2400" dirty="0"/>
              <a:t>299</a:t>
            </a:r>
            <a:r>
              <a:rPr lang="ja-JP" altLang="en-US" sz="2400" dirty="0"/>
              <a:t>個</a:t>
            </a:r>
            <a:endParaRPr lang="en-US" altLang="ja-JP" sz="2400" dirty="0"/>
          </a:p>
          <a:p>
            <a:pPr lvl="1">
              <a:buFont typeface="Wingdings" panose="05000000000000000000" pitchFamily="2" charset="2"/>
              <a:buChar char="l"/>
            </a:pPr>
            <a:r>
              <a:rPr lang="ja-JP" altLang="en-US" sz="2800" dirty="0"/>
              <a:t>既存手法では困難だった一貫性のない変更を追跡できたことを確認</a:t>
            </a:r>
            <a:endParaRPr lang="en-US" altLang="ja-JP" sz="2800" dirty="0"/>
          </a:p>
          <a:p>
            <a:pPr lvl="2">
              <a:buFont typeface="Wingdings" panose="05000000000000000000" pitchFamily="2" charset="2"/>
              <a:buChar char="l"/>
            </a:pPr>
            <a:r>
              <a:rPr lang="ja-JP" altLang="en-US" sz="2400" dirty="0"/>
              <a:t>修正すべき一貫性のない変更を目視確認で</a:t>
            </a:r>
            <a:r>
              <a:rPr lang="en-US" altLang="ja-JP" sz="2400" dirty="0"/>
              <a:t>3</a:t>
            </a:r>
            <a:r>
              <a:rPr lang="ja-JP" altLang="en-US" sz="2400" dirty="0"/>
              <a:t>件発見</a:t>
            </a:r>
            <a:endParaRPr lang="en-US" altLang="ja-JP" sz="2400" dirty="0"/>
          </a:p>
          <a:p>
            <a:pPr lvl="2">
              <a:buFont typeface="Wingdings" panose="05000000000000000000" pitchFamily="2" charset="2"/>
              <a:buChar char="l"/>
            </a:pPr>
            <a:r>
              <a:rPr lang="ja-JP" altLang="en-US" sz="2400" dirty="0"/>
              <a:t>過去に一貫性のない変更が行われたクローンセットに対して一貫性を復元するような修正を発見</a:t>
            </a:r>
            <a:endParaRPr lang="en-US" altLang="ja-JP" sz="2400" dirty="0"/>
          </a:p>
          <a:p>
            <a:pPr lvl="2">
              <a:buFont typeface="Wingdings" panose="05000000000000000000" pitchFamily="2" charset="2"/>
              <a:buChar char="l"/>
            </a:pPr>
            <a:r>
              <a:rPr lang="ja-JP" altLang="en-US" sz="2400" dirty="0"/>
              <a:t>他の検出された </a:t>
            </a:r>
            <a:r>
              <a:rPr lang="en-US" altLang="ja-JP" sz="2400" dirty="0"/>
              <a:t>Inconsistent </a:t>
            </a:r>
            <a:r>
              <a:rPr lang="ja-JP" altLang="en-US" sz="2400" dirty="0"/>
              <a:t>として検出されたクローンセットの多くは，</a:t>
            </a:r>
            <a:br>
              <a:rPr lang="en-US" altLang="ja-JP" sz="2400" dirty="0"/>
            </a:br>
            <a:r>
              <a:rPr lang="ja-JP" altLang="en-US" sz="2400" dirty="0"/>
              <a:t>コメントや空白の除去などのリファクタリングが多数</a:t>
            </a:r>
            <a:endParaRPr lang="en-US" altLang="ja-JP" sz="2400" dirty="0"/>
          </a:p>
        </p:txBody>
      </p:sp>
      <p:sp>
        <p:nvSpPr>
          <p:cNvPr id="154" name="スライド番号プレースホルダー 153">
            <a:extLst>
              <a:ext uri="{FF2B5EF4-FFF2-40B4-BE49-F238E27FC236}">
                <a16:creationId xmlns:a16="http://schemas.microsoft.com/office/drawing/2014/main" id="{FA9444DC-04A0-A550-4969-C3BC7F74C23E}"/>
              </a:ext>
            </a:extLst>
          </p:cNvPr>
          <p:cNvSpPr>
            <a:spLocks noGrp="1"/>
          </p:cNvSpPr>
          <p:nvPr>
            <p:ph type="sldNum" sz="quarter" idx="12"/>
          </p:nvPr>
        </p:nvSpPr>
        <p:spPr/>
        <p:txBody>
          <a:bodyPr/>
          <a:lstStyle/>
          <a:p>
            <a:fld id="{DDF0A04B-3F96-455C-AC58-511E5C06C175}" type="slidenum">
              <a:rPr lang="ja-JP" altLang="en-US" smtClean="0"/>
              <a:pPr/>
              <a:t>32</a:t>
            </a:fld>
            <a:endParaRPr lang="ja-JP" altLang="en-US" dirty="0"/>
          </a:p>
        </p:txBody>
      </p:sp>
    </p:spTree>
    <p:extLst>
      <p:ext uri="{BB962C8B-B14F-4D97-AF65-F5344CB8AC3E}">
        <p14:creationId xmlns:p14="http://schemas.microsoft.com/office/powerpoint/2010/main" val="174730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F9027C-A823-289C-6EBE-F3805E4F0624}"/>
              </a:ext>
            </a:extLst>
          </p:cNvPr>
          <p:cNvSpPr>
            <a:spLocks noGrp="1"/>
          </p:cNvSpPr>
          <p:nvPr>
            <p:ph type="title"/>
          </p:nvPr>
        </p:nvSpPr>
        <p:spPr/>
        <p:txBody>
          <a:bodyPr/>
          <a:lstStyle/>
          <a:p>
            <a:r>
              <a:rPr kumimoji="1" lang="en-US" altLang="ja-JP" dirty="0"/>
              <a:t>3</a:t>
            </a:r>
            <a:r>
              <a:rPr kumimoji="1" lang="ja-JP" altLang="en-US" dirty="0"/>
              <a:t>章のまとめ</a:t>
            </a:r>
          </a:p>
        </p:txBody>
      </p:sp>
      <p:sp>
        <p:nvSpPr>
          <p:cNvPr id="3" name="コンテンツ プレースホルダー 2">
            <a:extLst>
              <a:ext uri="{FF2B5EF4-FFF2-40B4-BE49-F238E27FC236}">
                <a16:creationId xmlns:a16="http://schemas.microsoft.com/office/drawing/2014/main" id="{4AF85933-F9A8-B44F-9EA3-04B32DF11879}"/>
              </a:ext>
            </a:extLst>
          </p:cNvPr>
          <p:cNvSpPr>
            <a:spLocks noGrp="1"/>
          </p:cNvSpPr>
          <p:nvPr>
            <p:ph idx="1"/>
          </p:nvPr>
        </p:nvSpPr>
        <p:spPr/>
        <p:txBody>
          <a:bodyPr>
            <a:normAutofit fontScale="92500" lnSpcReduction="10000"/>
          </a:bodyPr>
          <a:lstStyle/>
          <a:p>
            <a:r>
              <a:rPr lang="ja-JP" altLang="en-US" dirty="0"/>
              <a:t>コードクローン変更管理システムの開発と改善</a:t>
            </a:r>
            <a:endParaRPr kumimoji="1" lang="en-US" altLang="ja-JP" dirty="0"/>
          </a:p>
          <a:p>
            <a:r>
              <a:rPr lang="ja-JP" altLang="en-US" dirty="0"/>
              <a:t>貢献</a:t>
            </a:r>
            <a:endParaRPr lang="en-US" altLang="ja-JP" dirty="0"/>
          </a:p>
          <a:p>
            <a:pPr lvl="1">
              <a:buFont typeface="Wingdings" panose="05000000000000000000" pitchFamily="2" charset="2"/>
              <a:buChar char="l"/>
            </a:pPr>
            <a:r>
              <a:rPr lang="ja-JP" altLang="en-US" dirty="0"/>
              <a:t>クローンセット分類の詳細化によって，開発者は重要な変更に優先的に対応可能になった</a:t>
            </a:r>
            <a:endParaRPr lang="en-US" altLang="ja-JP" dirty="0"/>
          </a:p>
          <a:p>
            <a:pPr lvl="1">
              <a:buFont typeface="Wingdings" panose="05000000000000000000" pitchFamily="2" charset="2"/>
              <a:buChar char="l"/>
            </a:pPr>
            <a:r>
              <a:rPr lang="ja-JP" altLang="en-US" dirty="0"/>
              <a:t>一貫性のない変更の分類の導入により，実験対象から実際に修正すべき一貫性のない変更を</a:t>
            </a:r>
            <a:r>
              <a:rPr lang="en-US" altLang="ja-JP" dirty="0"/>
              <a:t>3</a:t>
            </a:r>
            <a:r>
              <a:rPr lang="ja-JP" altLang="en-US" dirty="0"/>
              <a:t>件検出した</a:t>
            </a:r>
            <a:endParaRPr kumimoji="1" lang="en-US" altLang="ja-JP" dirty="0"/>
          </a:p>
          <a:p>
            <a:r>
              <a:rPr kumimoji="1" lang="ja-JP" altLang="en-US" dirty="0"/>
              <a:t>今後の課題</a:t>
            </a:r>
            <a:endParaRPr kumimoji="1" lang="en-US" altLang="ja-JP" dirty="0"/>
          </a:p>
          <a:p>
            <a:pPr lvl="1">
              <a:buFont typeface="Wingdings" panose="05000000000000000000" pitchFamily="2" charset="2"/>
              <a:buChar char="l"/>
            </a:pPr>
            <a:r>
              <a:rPr kumimoji="1" lang="ja-JP" altLang="en-US" dirty="0"/>
              <a:t>大規模なソースコードに対するコードクローン検出は時間がかかるため，インクリメンタルなコードクローン検出による追跡手法を検討</a:t>
            </a:r>
          </a:p>
          <a:p>
            <a:pPr lvl="1">
              <a:buFont typeface="Wingdings" panose="05000000000000000000" pitchFamily="2" charset="2"/>
              <a:buChar char="l"/>
            </a:pPr>
            <a:r>
              <a:rPr kumimoji="1" lang="ja-JP" altLang="en-US" dirty="0"/>
              <a:t>リファクタリング可能なクローンセットを特定</a:t>
            </a:r>
            <a:r>
              <a:rPr lang="ja-JP" altLang="en-US" dirty="0"/>
              <a:t>する手法の提案</a:t>
            </a:r>
            <a:endParaRPr lang="en-US" altLang="ja-JP" dirty="0"/>
          </a:p>
        </p:txBody>
      </p:sp>
      <p:sp>
        <p:nvSpPr>
          <p:cNvPr id="154" name="スライド番号プレースホルダー 153">
            <a:extLst>
              <a:ext uri="{FF2B5EF4-FFF2-40B4-BE49-F238E27FC236}">
                <a16:creationId xmlns:a16="http://schemas.microsoft.com/office/drawing/2014/main" id="{02078512-46D6-6866-AB8D-DCD6CA28807D}"/>
              </a:ext>
            </a:extLst>
          </p:cNvPr>
          <p:cNvSpPr>
            <a:spLocks noGrp="1"/>
          </p:cNvSpPr>
          <p:nvPr>
            <p:ph type="sldNum" sz="quarter" idx="12"/>
          </p:nvPr>
        </p:nvSpPr>
        <p:spPr/>
        <p:txBody>
          <a:bodyPr/>
          <a:lstStyle/>
          <a:p>
            <a:fld id="{DDF0A04B-3F96-455C-AC58-511E5C06C175}" type="slidenum">
              <a:rPr lang="ja-JP" altLang="en-US" smtClean="0"/>
              <a:pPr/>
              <a:t>33</a:t>
            </a:fld>
            <a:endParaRPr lang="ja-JP" altLang="en-US" dirty="0"/>
          </a:p>
        </p:txBody>
      </p:sp>
    </p:spTree>
    <p:extLst>
      <p:ext uri="{BB962C8B-B14F-4D97-AF65-F5344CB8AC3E}">
        <p14:creationId xmlns:p14="http://schemas.microsoft.com/office/powerpoint/2010/main" val="67681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A59C8-4E3C-7D1C-E06E-EF10306183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3FB0C0-8357-3C39-B19B-70C42DD4A505}"/>
              </a:ext>
            </a:extLst>
          </p:cNvPr>
          <p:cNvSpPr>
            <a:spLocks noGrp="1"/>
          </p:cNvSpPr>
          <p:nvPr>
            <p:ph type="title"/>
          </p:nvPr>
        </p:nvSpPr>
        <p:spPr/>
        <p:txBody>
          <a:bodyPr/>
          <a:lstStyle/>
          <a:p>
            <a:r>
              <a:rPr lang="ja-JP" altLang="en-US" dirty="0"/>
              <a:t>コードクローン集約による</a:t>
            </a:r>
            <a:br>
              <a:rPr lang="en-US" altLang="ja-JP" dirty="0"/>
            </a:br>
            <a:r>
              <a:rPr lang="ja-JP" altLang="en-US" dirty="0"/>
              <a:t>ファジングの実行効率調査</a:t>
            </a:r>
            <a:endParaRPr kumimoji="1" lang="ja-JP" altLang="en-US" dirty="0"/>
          </a:p>
        </p:txBody>
      </p:sp>
      <p:sp>
        <p:nvSpPr>
          <p:cNvPr id="3" name="テキスト プレースホルダー 2">
            <a:extLst>
              <a:ext uri="{FF2B5EF4-FFF2-40B4-BE49-F238E27FC236}">
                <a16:creationId xmlns:a16="http://schemas.microsoft.com/office/drawing/2014/main" id="{4780C774-D8B9-8689-D559-45DEBABF9085}"/>
              </a:ext>
            </a:extLst>
          </p:cNvPr>
          <p:cNvSpPr>
            <a:spLocks noGrp="1"/>
          </p:cNvSpPr>
          <p:nvPr>
            <p:ph type="body" idx="1"/>
          </p:nvPr>
        </p:nvSpPr>
        <p:spPr/>
        <p:txBody>
          <a:bodyPr/>
          <a:lstStyle/>
          <a:p>
            <a:r>
              <a:rPr kumimoji="1" lang="en-US" altLang="ja-JP" dirty="0"/>
              <a:t>4</a:t>
            </a:r>
            <a:r>
              <a:rPr kumimoji="1" lang="ja-JP" altLang="en-US" dirty="0"/>
              <a:t>章</a:t>
            </a:r>
          </a:p>
        </p:txBody>
      </p:sp>
      <p:sp>
        <p:nvSpPr>
          <p:cNvPr id="154" name="スライド番号プレースホルダー 153">
            <a:extLst>
              <a:ext uri="{FF2B5EF4-FFF2-40B4-BE49-F238E27FC236}">
                <a16:creationId xmlns:a16="http://schemas.microsoft.com/office/drawing/2014/main" id="{695332A8-7027-EE50-4528-FFAD7B3CEFA3}"/>
              </a:ext>
            </a:extLst>
          </p:cNvPr>
          <p:cNvSpPr>
            <a:spLocks noGrp="1"/>
          </p:cNvSpPr>
          <p:nvPr>
            <p:ph type="sldNum" sz="quarter" idx="4"/>
          </p:nvPr>
        </p:nvSpPr>
        <p:spPr/>
        <p:txBody>
          <a:bodyPr/>
          <a:lstStyle/>
          <a:p>
            <a:fld id="{DDF0A04B-3F96-455C-AC58-511E5C06C175}" type="slidenum">
              <a:rPr lang="ja-JP" altLang="en-US" smtClean="0"/>
              <a:pPr/>
              <a:t>34</a:t>
            </a:fld>
            <a:endParaRPr lang="ja-JP" altLang="en-US" dirty="0"/>
          </a:p>
        </p:txBody>
      </p:sp>
    </p:spTree>
    <p:extLst>
      <p:ext uri="{BB962C8B-B14F-4D97-AF65-F5344CB8AC3E}">
        <p14:creationId xmlns:p14="http://schemas.microsoft.com/office/powerpoint/2010/main" val="289422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8FC6-BE6B-E148-EC22-BB81A0CEAC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E57178D-B334-6DC8-06DD-ECCE794101B7}"/>
              </a:ext>
            </a:extLst>
          </p:cNvPr>
          <p:cNvSpPr>
            <a:spLocks noGrp="1"/>
          </p:cNvSpPr>
          <p:nvPr>
            <p:ph type="title"/>
          </p:nvPr>
        </p:nvSpPr>
        <p:spPr/>
        <p:txBody>
          <a:bodyPr/>
          <a:lstStyle/>
          <a:p>
            <a:r>
              <a:rPr kumimoji="1" lang="en-US" altLang="ja-JP" dirty="0"/>
              <a:t>4</a:t>
            </a:r>
            <a:r>
              <a:rPr kumimoji="1" lang="ja-JP" altLang="en-US" dirty="0"/>
              <a:t>章のゴール</a:t>
            </a:r>
          </a:p>
        </p:txBody>
      </p:sp>
      <p:sp>
        <p:nvSpPr>
          <p:cNvPr id="3" name="コンテンツ プレースホルダー 2">
            <a:extLst>
              <a:ext uri="{FF2B5EF4-FFF2-40B4-BE49-F238E27FC236}">
                <a16:creationId xmlns:a16="http://schemas.microsoft.com/office/drawing/2014/main" id="{1443316C-DC1B-4C36-56D1-63945E0A1415}"/>
              </a:ext>
            </a:extLst>
          </p:cNvPr>
          <p:cNvSpPr>
            <a:spLocks noGrp="1"/>
          </p:cNvSpPr>
          <p:nvPr>
            <p:ph idx="1"/>
          </p:nvPr>
        </p:nvSpPr>
        <p:spPr/>
        <p:txBody>
          <a:bodyPr>
            <a:normAutofit fontScale="92500" lnSpcReduction="10000"/>
          </a:bodyPr>
          <a:lstStyle/>
          <a:p>
            <a:r>
              <a:rPr kumimoji="1" lang="ja-JP" altLang="en-US" dirty="0"/>
              <a:t>コードクローン集約によるファジングの実行効率の変化を調査</a:t>
            </a:r>
            <a:endParaRPr kumimoji="1" lang="en-US" altLang="ja-JP" dirty="0"/>
          </a:p>
          <a:p>
            <a:r>
              <a:rPr lang="ja-JP" altLang="en-US" dirty="0"/>
              <a:t>課題</a:t>
            </a:r>
            <a:endParaRPr lang="en-US" altLang="ja-JP" dirty="0"/>
          </a:p>
          <a:p>
            <a:pPr lvl="1">
              <a:buFont typeface="Wingdings" panose="05000000000000000000" pitchFamily="2" charset="2"/>
              <a:buChar char="l"/>
            </a:pPr>
            <a:r>
              <a:rPr lang="ja-JP" altLang="en-US" dirty="0"/>
              <a:t>広大な入力空間の中から，クラッシュする入力を効率よく探索することは難しい</a:t>
            </a:r>
            <a:endParaRPr kumimoji="1" lang="en-US" altLang="ja-JP" dirty="0"/>
          </a:p>
          <a:p>
            <a:r>
              <a:rPr lang="ja-JP" altLang="en-US" dirty="0"/>
              <a:t>解決策と貢献</a:t>
            </a:r>
            <a:endParaRPr lang="en-US" altLang="ja-JP" dirty="0"/>
          </a:p>
          <a:p>
            <a:pPr lvl="1">
              <a:buFont typeface="Wingdings" panose="05000000000000000000" pitchFamily="2" charset="2"/>
              <a:buChar char="l"/>
            </a:pPr>
            <a:r>
              <a:rPr kumimoji="1" lang="ja-JP" altLang="en-US" dirty="0"/>
              <a:t>コードクローン集約を実施して，ファジングの効率が向上するかどうかを調査</a:t>
            </a:r>
            <a:endParaRPr kumimoji="1" lang="en-US" altLang="ja-JP" dirty="0"/>
          </a:p>
          <a:p>
            <a:pPr lvl="1">
              <a:buFont typeface="Wingdings" panose="05000000000000000000" pitchFamily="2" charset="2"/>
              <a:buChar char="l"/>
            </a:pPr>
            <a:r>
              <a:rPr kumimoji="1" lang="ja-JP" altLang="en-US" dirty="0"/>
              <a:t>コードクローン集約は，実行効率の向上に貢献しないことを確認</a:t>
            </a:r>
            <a:endParaRPr kumimoji="1" lang="en-US" altLang="ja-JP" dirty="0"/>
          </a:p>
          <a:p>
            <a:pPr lvl="1">
              <a:buFont typeface="Wingdings" panose="05000000000000000000" pitchFamily="2" charset="2"/>
              <a:buChar char="l"/>
            </a:pPr>
            <a:r>
              <a:rPr lang="ja-JP" altLang="en-US" dirty="0"/>
              <a:t>一方，コードクローン集約によって，生成される入力が変化することを確認し，未発見の障害を</a:t>
            </a:r>
            <a:r>
              <a:rPr lang="en-US" altLang="ja-JP" dirty="0"/>
              <a:t>1</a:t>
            </a:r>
            <a:r>
              <a:rPr lang="ja-JP" altLang="en-US" dirty="0"/>
              <a:t>件検出</a:t>
            </a:r>
            <a:endParaRPr kumimoji="1" lang="ja-JP" altLang="en-US" dirty="0"/>
          </a:p>
        </p:txBody>
      </p:sp>
      <p:sp>
        <p:nvSpPr>
          <p:cNvPr id="154" name="スライド番号プレースホルダー 153">
            <a:extLst>
              <a:ext uri="{FF2B5EF4-FFF2-40B4-BE49-F238E27FC236}">
                <a16:creationId xmlns:a16="http://schemas.microsoft.com/office/drawing/2014/main" id="{554A4064-630D-96B0-867B-D9AD33A435A9}"/>
              </a:ext>
            </a:extLst>
          </p:cNvPr>
          <p:cNvSpPr>
            <a:spLocks noGrp="1"/>
          </p:cNvSpPr>
          <p:nvPr>
            <p:ph type="sldNum" sz="quarter" idx="12"/>
          </p:nvPr>
        </p:nvSpPr>
        <p:spPr/>
        <p:txBody>
          <a:bodyPr/>
          <a:lstStyle/>
          <a:p>
            <a:fld id="{DDF0A04B-3F96-455C-AC58-511E5C06C175}" type="slidenum">
              <a:rPr lang="ja-JP" altLang="en-US" smtClean="0"/>
              <a:pPr/>
              <a:t>35</a:t>
            </a:fld>
            <a:endParaRPr lang="ja-JP" altLang="en-US" dirty="0"/>
          </a:p>
        </p:txBody>
      </p:sp>
    </p:spTree>
    <p:extLst>
      <p:ext uri="{BB962C8B-B14F-4D97-AF65-F5344CB8AC3E}">
        <p14:creationId xmlns:p14="http://schemas.microsoft.com/office/powerpoint/2010/main" val="3968114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コネクタ: カギ線 40">
            <a:extLst>
              <a:ext uri="{FF2B5EF4-FFF2-40B4-BE49-F238E27FC236}">
                <a16:creationId xmlns:a16="http://schemas.microsoft.com/office/drawing/2014/main" id="{7ADC7F54-F9DF-62CE-0E70-D5A9BEF14AE5}"/>
              </a:ext>
            </a:extLst>
          </p:cNvPr>
          <p:cNvCxnSpPr>
            <a:endCxn id="5" idx="3"/>
          </p:cNvCxnSpPr>
          <p:nvPr/>
        </p:nvCxnSpPr>
        <p:spPr>
          <a:xfrm rot="10800000" flipV="1">
            <a:off x="7281506" y="4315220"/>
            <a:ext cx="1476415" cy="847606"/>
          </a:xfrm>
          <a:prstGeom prst="bentConnector3">
            <a:avLst>
              <a:gd name="adj1" fmla="val -3676"/>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タイトル 1">
            <a:extLst>
              <a:ext uri="{FF2B5EF4-FFF2-40B4-BE49-F238E27FC236}">
                <a16:creationId xmlns:a16="http://schemas.microsoft.com/office/drawing/2014/main" id="{D02EC4DB-48A3-8929-4CCE-14640F96150E}"/>
              </a:ext>
            </a:extLst>
          </p:cNvPr>
          <p:cNvSpPr>
            <a:spLocks noGrp="1"/>
          </p:cNvSpPr>
          <p:nvPr>
            <p:ph type="title"/>
          </p:nvPr>
        </p:nvSpPr>
        <p:spPr/>
        <p:txBody>
          <a:bodyPr/>
          <a:lstStyle/>
          <a:p>
            <a:r>
              <a:rPr lang="en-US" altLang="ja-JP" dirty="0">
                <a:latin typeface="+mj-ea"/>
              </a:rPr>
              <a:t>AFL</a:t>
            </a:r>
            <a:r>
              <a:rPr lang="en-US" altLang="ja-JP" baseline="30000" dirty="0">
                <a:latin typeface="+mj-ea"/>
              </a:rPr>
              <a:t>*2</a:t>
            </a:r>
            <a:r>
              <a:rPr lang="en-US" altLang="ja-JP" dirty="0">
                <a:latin typeface="+mj-ea"/>
              </a:rPr>
              <a:t> (American Fuzzy Lop)</a:t>
            </a:r>
            <a:endParaRPr kumimoji="1" lang="ja-JP" altLang="en-US" dirty="0"/>
          </a:p>
        </p:txBody>
      </p:sp>
      <p:sp>
        <p:nvSpPr>
          <p:cNvPr id="3" name="コンテンツ プレースホルダー 2">
            <a:extLst>
              <a:ext uri="{FF2B5EF4-FFF2-40B4-BE49-F238E27FC236}">
                <a16:creationId xmlns:a16="http://schemas.microsoft.com/office/drawing/2014/main" id="{A801803D-34F3-D3E9-9A4B-8026DD61ABAB}"/>
              </a:ext>
            </a:extLst>
          </p:cNvPr>
          <p:cNvSpPr>
            <a:spLocks noGrp="1"/>
          </p:cNvSpPr>
          <p:nvPr>
            <p:ph idx="1"/>
          </p:nvPr>
        </p:nvSpPr>
        <p:spPr>
          <a:xfrm>
            <a:off x="165697" y="1092371"/>
            <a:ext cx="11882216" cy="2070506"/>
          </a:xfrm>
        </p:spPr>
        <p:txBody>
          <a:bodyPr>
            <a:noAutofit/>
          </a:bodyPr>
          <a:lstStyle/>
          <a:p>
            <a:r>
              <a:rPr lang="ja-JP" altLang="en-US" dirty="0">
                <a:latin typeface="+mj-ea"/>
              </a:rPr>
              <a:t>遺伝的アルゴリズムに基づくファジング手法</a:t>
            </a:r>
            <a:r>
              <a:rPr lang="en-US" altLang="ja-JP" baseline="30000" dirty="0">
                <a:latin typeface="+mj-ea"/>
              </a:rPr>
              <a:t>[1]</a:t>
            </a:r>
            <a:endParaRPr lang="en-US" altLang="ja-JP" dirty="0">
              <a:latin typeface="+mj-ea"/>
            </a:endParaRPr>
          </a:p>
          <a:p>
            <a:pPr lvl="1">
              <a:buFont typeface="Wingdings" panose="05000000000000000000" pitchFamily="2" charset="2"/>
              <a:buChar char="l"/>
            </a:pPr>
            <a:r>
              <a:rPr lang="ja-JP" altLang="en-US" dirty="0">
                <a:latin typeface="+mj-ea"/>
              </a:rPr>
              <a:t>脆弱性を検出するために長時間実行することが多い</a:t>
            </a:r>
            <a:endParaRPr lang="en-US" altLang="ja-JP" dirty="0">
              <a:latin typeface="+mj-ea"/>
            </a:endParaRPr>
          </a:p>
          <a:p>
            <a:pPr lvl="1">
              <a:buFont typeface="Wingdings" panose="05000000000000000000" pitchFamily="2" charset="2"/>
              <a:buChar char="l"/>
            </a:pPr>
            <a:r>
              <a:rPr lang="ja-JP" altLang="en-US" b="1" u="sng" dirty="0">
                <a:latin typeface="+mj-ea"/>
              </a:rPr>
              <a:t>短時間でカバレッジを多く達成することが望ましい</a:t>
            </a:r>
            <a:endParaRPr lang="en-US" altLang="ja-JP" b="1" u="sng" dirty="0">
              <a:latin typeface="+mj-ea"/>
            </a:endParaRPr>
          </a:p>
        </p:txBody>
      </p:sp>
      <p:sp>
        <p:nvSpPr>
          <p:cNvPr id="5" name="正方形/長方形 4">
            <a:extLst>
              <a:ext uri="{FF2B5EF4-FFF2-40B4-BE49-F238E27FC236}">
                <a16:creationId xmlns:a16="http://schemas.microsoft.com/office/drawing/2014/main" id="{DA4F470A-A27B-D69F-D3D6-1DE8B492E89E}"/>
              </a:ext>
            </a:extLst>
          </p:cNvPr>
          <p:cNvSpPr/>
          <p:nvPr/>
        </p:nvSpPr>
        <p:spPr>
          <a:xfrm>
            <a:off x="2002574" y="4804184"/>
            <a:ext cx="5278931" cy="71728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chemeClr val="tx1"/>
                </a:solidFill>
                <a:latin typeface="+mj-ea"/>
                <a:ea typeface="+mj-ea"/>
              </a:rPr>
              <a:t>キュー（テストケース保持）</a:t>
            </a:r>
            <a:endParaRPr kumimoji="1" lang="ja-JP" altLang="en-US" sz="2400" dirty="0">
              <a:solidFill>
                <a:schemeClr val="tx1"/>
              </a:solidFill>
              <a:latin typeface="+mj-ea"/>
              <a:ea typeface="+mj-ea"/>
              <a:cs typeface="Arial" panose="020B0604020202020204" pitchFamily="34" charset="0"/>
            </a:endParaRPr>
          </a:p>
        </p:txBody>
      </p:sp>
      <p:cxnSp>
        <p:nvCxnSpPr>
          <p:cNvPr id="6" name="直線矢印コネクタ 5">
            <a:extLst>
              <a:ext uri="{FF2B5EF4-FFF2-40B4-BE49-F238E27FC236}">
                <a16:creationId xmlns:a16="http://schemas.microsoft.com/office/drawing/2014/main" id="{6F47BBA8-D4DE-0476-4BBF-8FD8B0A0AFC5}"/>
              </a:ext>
            </a:extLst>
          </p:cNvPr>
          <p:cNvCxnSpPr>
            <a:cxnSpLocks/>
            <a:stCxn id="22" idx="1"/>
            <a:endCxn id="5" idx="1"/>
          </p:cNvCxnSpPr>
          <p:nvPr/>
        </p:nvCxnSpPr>
        <p:spPr>
          <a:xfrm>
            <a:off x="1458239" y="5162356"/>
            <a:ext cx="544335" cy="470"/>
          </a:xfrm>
          <a:prstGeom prst="straightConnector1">
            <a:avLst/>
          </a:prstGeom>
          <a:ln w="76200">
            <a:headEnd type="none" w="med" len="med"/>
            <a:tailEnd type="triangle" w="med" len="med"/>
          </a:ln>
        </p:spPr>
        <p:style>
          <a:lnRef idx="2">
            <a:schemeClr val="dk1"/>
          </a:lnRef>
          <a:fillRef idx="1">
            <a:schemeClr val="lt1"/>
          </a:fillRef>
          <a:effectRef idx="0">
            <a:schemeClr val="dk1"/>
          </a:effectRef>
          <a:fontRef idx="minor">
            <a:schemeClr val="dk1"/>
          </a:fontRef>
        </p:style>
      </p:cxnSp>
      <p:sp>
        <p:nvSpPr>
          <p:cNvPr id="7" name="四角形: 角を丸くする 6">
            <a:extLst>
              <a:ext uri="{FF2B5EF4-FFF2-40B4-BE49-F238E27FC236}">
                <a16:creationId xmlns:a16="http://schemas.microsoft.com/office/drawing/2014/main" id="{7D949E1D-209E-7485-9419-F3D4D9B48409}"/>
              </a:ext>
            </a:extLst>
          </p:cNvPr>
          <p:cNvSpPr/>
          <p:nvPr/>
        </p:nvSpPr>
        <p:spPr>
          <a:xfrm>
            <a:off x="1604368" y="3565772"/>
            <a:ext cx="1244016" cy="52617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mj-ea"/>
                <a:ea typeface="+mj-ea"/>
              </a:rPr>
              <a:t>選択</a:t>
            </a:r>
          </a:p>
        </p:txBody>
      </p:sp>
      <p:cxnSp>
        <p:nvCxnSpPr>
          <p:cNvPr id="8" name="直線矢印コネクタ 7">
            <a:extLst>
              <a:ext uri="{FF2B5EF4-FFF2-40B4-BE49-F238E27FC236}">
                <a16:creationId xmlns:a16="http://schemas.microsoft.com/office/drawing/2014/main" id="{A96EAC3A-B24D-585C-7C0D-F115AE04890E}"/>
              </a:ext>
            </a:extLst>
          </p:cNvPr>
          <p:cNvCxnSpPr>
            <a:cxnSpLocks/>
            <a:endCxn id="7" idx="2"/>
          </p:cNvCxnSpPr>
          <p:nvPr/>
        </p:nvCxnSpPr>
        <p:spPr>
          <a:xfrm flipV="1">
            <a:off x="2226376" y="4091949"/>
            <a:ext cx="0" cy="712235"/>
          </a:xfrm>
          <a:prstGeom prst="straightConnector1">
            <a:avLst/>
          </a:prstGeom>
          <a:ln w="7620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9" name="直線矢印コネクタ 8">
            <a:extLst>
              <a:ext uri="{FF2B5EF4-FFF2-40B4-BE49-F238E27FC236}">
                <a16:creationId xmlns:a16="http://schemas.microsoft.com/office/drawing/2014/main" id="{187035FB-A8B1-EC6A-9C7B-4A9AEA871415}"/>
              </a:ext>
            </a:extLst>
          </p:cNvPr>
          <p:cNvCxnSpPr>
            <a:cxnSpLocks/>
            <a:stCxn id="7" idx="3"/>
            <a:endCxn id="24" idx="3"/>
          </p:cNvCxnSpPr>
          <p:nvPr/>
        </p:nvCxnSpPr>
        <p:spPr>
          <a:xfrm flipV="1">
            <a:off x="2848384" y="3828860"/>
            <a:ext cx="492103" cy="1"/>
          </a:xfrm>
          <a:prstGeom prst="straightConnector1">
            <a:avLst/>
          </a:prstGeom>
          <a:ln w="7620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10" name="直線矢印コネクタ 9">
            <a:extLst>
              <a:ext uri="{FF2B5EF4-FFF2-40B4-BE49-F238E27FC236}">
                <a16:creationId xmlns:a16="http://schemas.microsoft.com/office/drawing/2014/main" id="{DD519CDD-4F32-F33B-7788-502E5C57A9A8}"/>
              </a:ext>
            </a:extLst>
          </p:cNvPr>
          <p:cNvCxnSpPr>
            <a:cxnSpLocks/>
            <a:stCxn id="24" idx="1"/>
            <a:endCxn id="11" idx="1"/>
          </p:cNvCxnSpPr>
          <p:nvPr/>
        </p:nvCxnSpPr>
        <p:spPr>
          <a:xfrm>
            <a:off x="4388658" y="3828860"/>
            <a:ext cx="507276" cy="1"/>
          </a:xfrm>
          <a:prstGeom prst="straightConnector1">
            <a:avLst/>
          </a:prstGeom>
          <a:ln w="76200">
            <a:headEnd type="none" w="med" len="med"/>
            <a:tailEnd type="triangle" w="med" len="med"/>
          </a:ln>
        </p:spPr>
        <p:style>
          <a:lnRef idx="2">
            <a:schemeClr val="dk1"/>
          </a:lnRef>
          <a:fillRef idx="1">
            <a:schemeClr val="lt1"/>
          </a:fillRef>
          <a:effectRef idx="0">
            <a:schemeClr val="dk1"/>
          </a:effectRef>
          <a:fontRef idx="minor">
            <a:schemeClr val="dk1"/>
          </a:fontRef>
        </p:style>
      </p:cxnSp>
      <p:sp>
        <p:nvSpPr>
          <p:cNvPr id="11" name="四角形: 角を丸くする 10">
            <a:extLst>
              <a:ext uri="{FF2B5EF4-FFF2-40B4-BE49-F238E27FC236}">
                <a16:creationId xmlns:a16="http://schemas.microsoft.com/office/drawing/2014/main" id="{E5EAA2AA-0322-7983-FC1D-592AA96E9B59}"/>
              </a:ext>
            </a:extLst>
          </p:cNvPr>
          <p:cNvSpPr/>
          <p:nvPr/>
        </p:nvSpPr>
        <p:spPr>
          <a:xfrm>
            <a:off x="4895934" y="3565772"/>
            <a:ext cx="1244016" cy="52617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latin typeface="+mj-ea"/>
                <a:ea typeface="+mj-ea"/>
              </a:rPr>
              <a:t>変異</a:t>
            </a:r>
            <a:endParaRPr kumimoji="1" lang="ja-JP" altLang="en-US" sz="2400" dirty="0">
              <a:latin typeface="+mj-ea"/>
              <a:ea typeface="+mj-ea"/>
            </a:endParaRPr>
          </a:p>
        </p:txBody>
      </p:sp>
      <p:cxnSp>
        <p:nvCxnSpPr>
          <p:cNvPr id="12" name="直線矢印コネクタ 11">
            <a:extLst>
              <a:ext uri="{FF2B5EF4-FFF2-40B4-BE49-F238E27FC236}">
                <a16:creationId xmlns:a16="http://schemas.microsoft.com/office/drawing/2014/main" id="{3003BC5D-7123-6E61-922A-7DAEBF6FC09C}"/>
              </a:ext>
            </a:extLst>
          </p:cNvPr>
          <p:cNvCxnSpPr>
            <a:cxnSpLocks/>
            <a:stCxn id="11" idx="3"/>
          </p:cNvCxnSpPr>
          <p:nvPr/>
        </p:nvCxnSpPr>
        <p:spPr>
          <a:xfrm>
            <a:off x="6139950" y="3828861"/>
            <a:ext cx="400083" cy="0"/>
          </a:xfrm>
          <a:prstGeom prst="straightConnector1">
            <a:avLst/>
          </a:prstGeom>
          <a:ln w="76200">
            <a:headEnd type="none" w="med" len="med"/>
            <a:tailEnd type="triangle" w="med" len="med"/>
          </a:ln>
        </p:spPr>
        <p:style>
          <a:lnRef idx="2">
            <a:schemeClr val="dk1"/>
          </a:lnRef>
          <a:fillRef idx="1">
            <a:schemeClr val="lt1"/>
          </a:fillRef>
          <a:effectRef idx="0">
            <a:schemeClr val="dk1"/>
          </a:effectRef>
          <a:fontRef idx="minor">
            <a:schemeClr val="dk1"/>
          </a:fontRef>
        </p:style>
      </p:cxnSp>
      <p:sp>
        <p:nvSpPr>
          <p:cNvPr id="13" name="四角形: 角を丸くする 12">
            <a:extLst>
              <a:ext uri="{FF2B5EF4-FFF2-40B4-BE49-F238E27FC236}">
                <a16:creationId xmlns:a16="http://schemas.microsoft.com/office/drawing/2014/main" id="{88A65A3F-8495-94DE-AB61-178A369BB6B4}"/>
              </a:ext>
            </a:extLst>
          </p:cNvPr>
          <p:cNvSpPr/>
          <p:nvPr/>
        </p:nvSpPr>
        <p:spPr>
          <a:xfrm>
            <a:off x="8394435" y="3331422"/>
            <a:ext cx="3462060" cy="99487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latin typeface="+mj-ea"/>
                <a:ea typeface="+mj-ea"/>
              </a:rPr>
              <a:t>新しい</a:t>
            </a:r>
            <a:r>
              <a:rPr lang="ja-JP" altLang="en-US" sz="2400" b="1" dirty="0">
                <a:solidFill>
                  <a:srgbClr val="C00000"/>
                </a:solidFill>
                <a:latin typeface="+mj-ea"/>
                <a:ea typeface="+mj-ea"/>
              </a:rPr>
              <a:t>基本ブロックの</a:t>
            </a:r>
            <a:r>
              <a:rPr kumimoji="1" lang="ja-JP" altLang="en-US" sz="2400" b="1" dirty="0">
                <a:solidFill>
                  <a:srgbClr val="C00000"/>
                </a:solidFill>
                <a:latin typeface="+mj-ea"/>
                <a:ea typeface="+mj-ea"/>
              </a:rPr>
              <a:t>遷移</a:t>
            </a:r>
            <a:r>
              <a:rPr kumimoji="1" lang="ja-JP" altLang="en-US" sz="2400" dirty="0">
                <a:latin typeface="+mj-ea"/>
                <a:ea typeface="+mj-ea"/>
              </a:rPr>
              <a:t>を発見したか？</a:t>
            </a:r>
          </a:p>
        </p:txBody>
      </p:sp>
      <p:cxnSp>
        <p:nvCxnSpPr>
          <p:cNvPr id="15" name="直線矢印コネクタ 14">
            <a:extLst>
              <a:ext uri="{FF2B5EF4-FFF2-40B4-BE49-F238E27FC236}">
                <a16:creationId xmlns:a16="http://schemas.microsoft.com/office/drawing/2014/main" id="{5E5E2036-D6AD-28CD-09E9-808553572DF0}"/>
              </a:ext>
            </a:extLst>
          </p:cNvPr>
          <p:cNvCxnSpPr>
            <a:cxnSpLocks/>
            <a:endCxn id="13" idx="1"/>
          </p:cNvCxnSpPr>
          <p:nvPr/>
        </p:nvCxnSpPr>
        <p:spPr>
          <a:xfrm>
            <a:off x="6707034" y="3814108"/>
            <a:ext cx="1687401" cy="14753"/>
          </a:xfrm>
          <a:prstGeom prst="straightConnector1">
            <a:avLst/>
          </a:prstGeom>
          <a:ln w="7620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16" name="直線矢印コネクタ 15">
            <a:extLst>
              <a:ext uri="{FF2B5EF4-FFF2-40B4-BE49-F238E27FC236}">
                <a16:creationId xmlns:a16="http://schemas.microsoft.com/office/drawing/2014/main" id="{E1392FAA-D9BD-8D91-34A9-F6333F1D159C}"/>
              </a:ext>
            </a:extLst>
          </p:cNvPr>
          <p:cNvCxnSpPr>
            <a:cxnSpLocks/>
            <a:endCxn id="17" idx="0"/>
          </p:cNvCxnSpPr>
          <p:nvPr/>
        </p:nvCxnSpPr>
        <p:spPr>
          <a:xfrm>
            <a:off x="11145165" y="4315220"/>
            <a:ext cx="23452" cy="532551"/>
          </a:xfrm>
          <a:prstGeom prst="straightConnector1">
            <a:avLst/>
          </a:prstGeom>
          <a:ln w="76200">
            <a:headEnd type="none" w="med" len="med"/>
            <a:tailEnd type="triangle" w="med" len="med"/>
          </a:ln>
        </p:spPr>
        <p:style>
          <a:lnRef idx="2">
            <a:schemeClr val="dk1"/>
          </a:lnRef>
          <a:fillRef idx="1">
            <a:schemeClr val="lt1"/>
          </a:fillRef>
          <a:effectRef idx="0">
            <a:schemeClr val="dk1"/>
          </a:effectRef>
          <a:fontRef idx="minor">
            <a:schemeClr val="dk1"/>
          </a:fontRef>
        </p:style>
      </p:cxnSp>
      <p:sp>
        <p:nvSpPr>
          <p:cNvPr id="17" name="四角形: 角を丸くする 16">
            <a:extLst>
              <a:ext uri="{FF2B5EF4-FFF2-40B4-BE49-F238E27FC236}">
                <a16:creationId xmlns:a16="http://schemas.microsoft.com/office/drawing/2014/main" id="{A5BA5B5A-40EA-505C-4E26-69D9254B0307}"/>
              </a:ext>
            </a:extLst>
          </p:cNvPr>
          <p:cNvSpPr/>
          <p:nvPr/>
        </p:nvSpPr>
        <p:spPr>
          <a:xfrm>
            <a:off x="10546608" y="4847771"/>
            <a:ext cx="1244017" cy="524432"/>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mj-ea"/>
                <a:ea typeface="+mj-ea"/>
              </a:rPr>
              <a:t>破棄</a:t>
            </a:r>
          </a:p>
        </p:txBody>
      </p:sp>
      <p:grpSp>
        <p:nvGrpSpPr>
          <p:cNvPr id="18" name="グループ化 17">
            <a:extLst>
              <a:ext uri="{FF2B5EF4-FFF2-40B4-BE49-F238E27FC236}">
                <a16:creationId xmlns:a16="http://schemas.microsoft.com/office/drawing/2014/main" id="{84EBAF5B-0C6A-73C2-F8D4-762499B6252D}"/>
              </a:ext>
            </a:extLst>
          </p:cNvPr>
          <p:cNvGrpSpPr/>
          <p:nvPr/>
        </p:nvGrpSpPr>
        <p:grpSpPr>
          <a:xfrm>
            <a:off x="318676" y="4417059"/>
            <a:ext cx="1271826" cy="1389233"/>
            <a:chOff x="1173561" y="13536731"/>
            <a:chExt cx="1651462" cy="1803914"/>
          </a:xfrm>
        </p:grpSpPr>
        <p:grpSp>
          <p:nvGrpSpPr>
            <p:cNvPr id="19" name="グループ化 18">
              <a:extLst>
                <a:ext uri="{FF2B5EF4-FFF2-40B4-BE49-F238E27FC236}">
                  <a16:creationId xmlns:a16="http://schemas.microsoft.com/office/drawing/2014/main" id="{46B7122C-0547-4A81-591B-3ACA3CF58EB9}"/>
                </a:ext>
              </a:extLst>
            </p:cNvPr>
            <p:cNvGrpSpPr/>
            <p:nvPr/>
          </p:nvGrpSpPr>
          <p:grpSpPr>
            <a:xfrm>
              <a:off x="1195582" y="13536731"/>
              <a:ext cx="1457698" cy="1803914"/>
              <a:chOff x="1238705" y="13601309"/>
              <a:chExt cx="1200435" cy="1485549"/>
            </a:xfrm>
          </p:grpSpPr>
          <p:sp>
            <p:nvSpPr>
              <p:cNvPr id="21" name="四角形: メモ 20">
                <a:extLst>
                  <a:ext uri="{FF2B5EF4-FFF2-40B4-BE49-F238E27FC236}">
                    <a16:creationId xmlns:a16="http://schemas.microsoft.com/office/drawing/2014/main" id="{B5D207A7-1DCC-CF86-8BB3-1E0EE59F7133}"/>
                  </a:ext>
                </a:extLst>
              </p:cNvPr>
              <p:cNvSpPr/>
              <p:nvPr/>
            </p:nvSpPr>
            <p:spPr>
              <a:xfrm rot="10800000">
                <a:off x="1238705" y="13601309"/>
                <a:ext cx="1120840" cy="1377161"/>
              </a:xfrm>
              <a:prstGeom prst="foldedCorner">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latin typeface="+mj-ea"/>
                  <a:ea typeface="+mj-ea"/>
                </a:endParaRPr>
              </a:p>
            </p:txBody>
          </p:sp>
          <p:sp>
            <p:nvSpPr>
              <p:cNvPr id="22" name="四角形: メモ 21">
                <a:extLst>
                  <a:ext uri="{FF2B5EF4-FFF2-40B4-BE49-F238E27FC236}">
                    <a16:creationId xmlns:a16="http://schemas.microsoft.com/office/drawing/2014/main" id="{ED598176-B988-50C0-4301-41C6F770CE96}"/>
                  </a:ext>
                </a:extLst>
              </p:cNvPr>
              <p:cNvSpPr/>
              <p:nvPr/>
            </p:nvSpPr>
            <p:spPr>
              <a:xfrm rot="10800000">
                <a:off x="1318300" y="13709697"/>
                <a:ext cx="1120840" cy="1377161"/>
              </a:xfrm>
              <a:prstGeom prst="foldedCorner">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latin typeface="+mj-ea"/>
                  <a:ea typeface="+mj-ea"/>
                </a:endParaRPr>
              </a:p>
            </p:txBody>
          </p:sp>
        </p:grpSp>
        <p:sp>
          <p:nvSpPr>
            <p:cNvPr id="20" name="テキスト ボックス 19">
              <a:extLst>
                <a:ext uri="{FF2B5EF4-FFF2-40B4-BE49-F238E27FC236}">
                  <a16:creationId xmlns:a16="http://schemas.microsoft.com/office/drawing/2014/main" id="{00A93616-4732-FA7A-70C1-118D8BBE415B}"/>
                </a:ext>
              </a:extLst>
            </p:cNvPr>
            <p:cNvSpPr txBox="1"/>
            <p:nvPr/>
          </p:nvSpPr>
          <p:spPr>
            <a:xfrm>
              <a:off x="1173561" y="13796313"/>
              <a:ext cx="1651462" cy="131883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000" dirty="0">
                  <a:latin typeface="+mj-ea"/>
                  <a:ea typeface="+mj-ea"/>
                </a:rPr>
                <a:t>初期</a:t>
              </a:r>
              <a:endParaRPr kumimoji="1" lang="en-US" altLang="ja-JP" sz="2000" dirty="0">
                <a:latin typeface="+mj-ea"/>
                <a:ea typeface="+mj-ea"/>
              </a:endParaRPr>
            </a:p>
            <a:p>
              <a:pPr algn="ctr"/>
              <a:r>
                <a:rPr kumimoji="1" lang="ja-JP" altLang="en-US" sz="2000" dirty="0">
                  <a:latin typeface="+mj-ea"/>
                  <a:ea typeface="+mj-ea"/>
                </a:rPr>
                <a:t>テスト</a:t>
              </a:r>
              <a:endParaRPr kumimoji="1" lang="en-US" altLang="ja-JP" sz="2000" dirty="0">
                <a:latin typeface="+mj-ea"/>
                <a:ea typeface="+mj-ea"/>
              </a:endParaRPr>
            </a:p>
            <a:p>
              <a:pPr algn="ctr"/>
              <a:r>
                <a:rPr kumimoji="1" lang="ja-JP" altLang="en-US" sz="2000" dirty="0">
                  <a:latin typeface="+mj-ea"/>
                  <a:ea typeface="+mj-ea"/>
                </a:rPr>
                <a:t>ケース</a:t>
              </a:r>
            </a:p>
          </p:txBody>
        </p:sp>
      </p:grpSp>
      <p:grpSp>
        <p:nvGrpSpPr>
          <p:cNvPr id="23" name="グループ化 22">
            <a:extLst>
              <a:ext uri="{FF2B5EF4-FFF2-40B4-BE49-F238E27FC236}">
                <a16:creationId xmlns:a16="http://schemas.microsoft.com/office/drawing/2014/main" id="{F865AD61-12AB-6338-97A8-5F4C6D2C9DAB}"/>
              </a:ext>
            </a:extLst>
          </p:cNvPr>
          <p:cNvGrpSpPr/>
          <p:nvPr/>
        </p:nvGrpSpPr>
        <p:grpSpPr>
          <a:xfrm>
            <a:off x="3248468" y="3184924"/>
            <a:ext cx="1247382" cy="1287873"/>
            <a:chOff x="2905946" y="10494966"/>
            <a:chExt cx="1619720" cy="1672298"/>
          </a:xfrm>
        </p:grpSpPr>
        <p:sp>
          <p:nvSpPr>
            <p:cNvPr id="25" name="テキスト ボックス 24">
              <a:extLst>
                <a:ext uri="{FF2B5EF4-FFF2-40B4-BE49-F238E27FC236}">
                  <a16:creationId xmlns:a16="http://schemas.microsoft.com/office/drawing/2014/main" id="{62B0F438-D9B4-13C1-B7D6-56B2745A6D49}"/>
                </a:ext>
              </a:extLst>
            </p:cNvPr>
            <p:cNvSpPr txBox="1"/>
            <p:nvPr/>
          </p:nvSpPr>
          <p:spPr>
            <a:xfrm>
              <a:off x="2905946" y="10674027"/>
              <a:ext cx="1619720" cy="131883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000" dirty="0">
                  <a:latin typeface="+mj-ea"/>
                  <a:ea typeface="+mj-ea"/>
                </a:rPr>
                <a:t>テスト</a:t>
              </a:r>
              <a:endParaRPr kumimoji="1" lang="en-US" altLang="ja-JP" sz="2000" dirty="0">
                <a:latin typeface="+mj-ea"/>
                <a:ea typeface="+mj-ea"/>
              </a:endParaRPr>
            </a:p>
            <a:p>
              <a:pPr algn="ctr"/>
              <a:r>
                <a:rPr kumimoji="1" lang="ja-JP" altLang="en-US" sz="2000" dirty="0">
                  <a:latin typeface="+mj-ea"/>
                  <a:ea typeface="+mj-ea"/>
                </a:rPr>
                <a:t>ケース</a:t>
              </a:r>
              <a:endParaRPr kumimoji="1" lang="en-US" altLang="ja-JP" sz="2000" dirty="0">
                <a:latin typeface="+mj-ea"/>
                <a:ea typeface="+mj-ea"/>
              </a:endParaRPr>
            </a:p>
            <a:p>
              <a:pPr algn="ctr"/>
              <a:r>
                <a:rPr lang="en-US" altLang="ja-JP" sz="2000" dirty="0">
                  <a:latin typeface="+mj-ea"/>
                  <a:ea typeface="+mj-ea"/>
                </a:rPr>
                <a:t>t</a:t>
              </a:r>
              <a:endParaRPr kumimoji="1" lang="ja-JP" altLang="en-US" sz="2000" dirty="0">
                <a:latin typeface="+mj-ea"/>
                <a:ea typeface="+mj-ea"/>
              </a:endParaRPr>
            </a:p>
          </p:txBody>
        </p:sp>
        <p:sp>
          <p:nvSpPr>
            <p:cNvPr id="24" name="四角形: メモ 23">
              <a:extLst>
                <a:ext uri="{FF2B5EF4-FFF2-40B4-BE49-F238E27FC236}">
                  <a16:creationId xmlns:a16="http://schemas.microsoft.com/office/drawing/2014/main" id="{BB719D60-59E1-7CBA-3DDF-7330D5EE6D2E}"/>
                </a:ext>
              </a:extLst>
            </p:cNvPr>
            <p:cNvSpPr/>
            <p:nvPr/>
          </p:nvSpPr>
          <p:spPr>
            <a:xfrm rot="10800000">
              <a:off x="3025432" y="10494966"/>
              <a:ext cx="1361045" cy="1672298"/>
            </a:xfrm>
            <a:prstGeom prst="foldedCorner">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latin typeface="+mj-ea"/>
                <a:ea typeface="+mj-ea"/>
              </a:endParaRPr>
            </a:p>
          </p:txBody>
        </p:sp>
      </p:grpSp>
      <p:grpSp>
        <p:nvGrpSpPr>
          <p:cNvPr id="26" name="グループ化 25">
            <a:extLst>
              <a:ext uri="{FF2B5EF4-FFF2-40B4-BE49-F238E27FC236}">
                <a16:creationId xmlns:a16="http://schemas.microsoft.com/office/drawing/2014/main" id="{6F4E0685-43D4-F764-554A-FB08C21690F7}"/>
              </a:ext>
            </a:extLst>
          </p:cNvPr>
          <p:cNvGrpSpPr/>
          <p:nvPr/>
        </p:nvGrpSpPr>
        <p:grpSpPr>
          <a:xfrm>
            <a:off x="6540034" y="3078035"/>
            <a:ext cx="1454317" cy="1501651"/>
            <a:chOff x="7031503" y="10380713"/>
            <a:chExt cx="1888425" cy="1949888"/>
          </a:xfrm>
        </p:grpSpPr>
        <p:grpSp>
          <p:nvGrpSpPr>
            <p:cNvPr id="27" name="グループ化 26">
              <a:extLst>
                <a:ext uri="{FF2B5EF4-FFF2-40B4-BE49-F238E27FC236}">
                  <a16:creationId xmlns:a16="http://schemas.microsoft.com/office/drawing/2014/main" id="{BE470BE4-E51D-EED7-95A4-3536E664E412}"/>
                </a:ext>
              </a:extLst>
            </p:cNvPr>
            <p:cNvGrpSpPr/>
            <p:nvPr/>
          </p:nvGrpSpPr>
          <p:grpSpPr>
            <a:xfrm>
              <a:off x="7031503" y="10380713"/>
              <a:ext cx="1623214" cy="1949888"/>
              <a:chOff x="7176645" y="10685508"/>
              <a:chExt cx="1336740" cy="1605761"/>
            </a:xfrm>
          </p:grpSpPr>
          <p:sp>
            <p:nvSpPr>
              <p:cNvPr id="29" name="四角形: メモ 28">
                <a:extLst>
                  <a:ext uri="{FF2B5EF4-FFF2-40B4-BE49-F238E27FC236}">
                    <a16:creationId xmlns:a16="http://schemas.microsoft.com/office/drawing/2014/main" id="{99EE51DE-BE33-D778-CC27-4478B8F52B6E}"/>
                  </a:ext>
                </a:extLst>
              </p:cNvPr>
              <p:cNvSpPr/>
              <p:nvPr/>
            </p:nvSpPr>
            <p:spPr>
              <a:xfrm rot="10800000">
                <a:off x="7176645" y="10685508"/>
                <a:ext cx="1120840" cy="1377161"/>
              </a:xfrm>
              <a:prstGeom prst="foldedCorner">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latin typeface="+mj-ea"/>
                  <a:ea typeface="+mj-ea"/>
                </a:endParaRPr>
              </a:p>
            </p:txBody>
          </p:sp>
          <p:sp>
            <p:nvSpPr>
              <p:cNvPr id="30" name="四角形: メモ 29">
                <a:extLst>
                  <a:ext uri="{FF2B5EF4-FFF2-40B4-BE49-F238E27FC236}">
                    <a16:creationId xmlns:a16="http://schemas.microsoft.com/office/drawing/2014/main" id="{CDE3F88F-E4E7-6572-04DA-E5C9074E4E76}"/>
                  </a:ext>
                </a:extLst>
              </p:cNvPr>
              <p:cNvSpPr/>
              <p:nvPr/>
            </p:nvSpPr>
            <p:spPr>
              <a:xfrm rot="10800000">
                <a:off x="7278245" y="10774408"/>
                <a:ext cx="1120840" cy="1377161"/>
              </a:xfrm>
              <a:prstGeom prst="foldedCorner">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latin typeface="+mj-ea"/>
                  <a:ea typeface="+mj-ea"/>
                </a:endParaRPr>
              </a:p>
            </p:txBody>
          </p:sp>
          <p:sp>
            <p:nvSpPr>
              <p:cNvPr id="31" name="四角形: メモ 30">
                <a:extLst>
                  <a:ext uri="{FF2B5EF4-FFF2-40B4-BE49-F238E27FC236}">
                    <a16:creationId xmlns:a16="http://schemas.microsoft.com/office/drawing/2014/main" id="{7BB95BFB-797E-EC4C-98F1-36CF97155D6C}"/>
                  </a:ext>
                </a:extLst>
              </p:cNvPr>
              <p:cNvSpPr/>
              <p:nvPr/>
            </p:nvSpPr>
            <p:spPr>
              <a:xfrm rot="10800000">
                <a:off x="7392545" y="10914108"/>
                <a:ext cx="1120840" cy="1377161"/>
              </a:xfrm>
              <a:prstGeom prst="foldedCorner">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latin typeface="+mj-ea"/>
                  <a:ea typeface="+mj-ea"/>
                </a:endParaRPr>
              </a:p>
            </p:txBody>
          </p:sp>
        </p:grpSp>
        <p:sp>
          <p:nvSpPr>
            <p:cNvPr id="28" name="テキスト ボックス 27">
              <a:extLst>
                <a:ext uri="{FF2B5EF4-FFF2-40B4-BE49-F238E27FC236}">
                  <a16:creationId xmlns:a16="http://schemas.microsoft.com/office/drawing/2014/main" id="{54D6EF15-780F-4984-EB0F-26BDE5974FCA}"/>
                </a:ext>
              </a:extLst>
            </p:cNvPr>
            <p:cNvSpPr txBox="1"/>
            <p:nvPr/>
          </p:nvSpPr>
          <p:spPr>
            <a:xfrm>
              <a:off x="7126967" y="10860679"/>
              <a:ext cx="1792961" cy="131883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000" dirty="0">
                  <a:latin typeface="+mj-ea"/>
                  <a:ea typeface="+mj-ea"/>
                </a:rPr>
                <a:t>テスト</a:t>
              </a:r>
              <a:endParaRPr kumimoji="1" lang="en-US" altLang="ja-JP" sz="2000" dirty="0">
                <a:latin typeface="+mj-ea"/>
                <a:ea typeface="+mj-ea"/>
              </a:endParaRPr>
            </a:p>
            <a:p>
              <a:pPr algn="ctr"/>
              <a:r>
                <a:rPr kumimoji="1" lang="ja-JP" altLang="en-US" sz="2000" dirty="0">
                  <a:latin typeface="+mj-ea"/>
                  <a:ea typeface="+mj-ea"/>
                </a:rPr>
                <a:t>ケース</a:t>
              </a:r>
              <a:endParaRPr kumimoji="1" lang="en-US" altLang="ja-JP" sz="2000" dirty="0">
                <a:latin typeface="+mj-ea"/>
                <a:ea typeface="+mj-ea"/>
              </a:endParaRPr>
            </a:p>
            <a:p>
              <a:pPr algn="ctr"/>
              <a:r>
                <a:rPr lang="en-US" altLang="ja-JP" sz="2000" dirty="0">
                  <a:latin typeface="+mj-ea"/>
                  <a:ea typeface="+mj-ea"/>
                  <a:cs typeface="Arial" panose="020B0604020202020204" pitchFamily="34" charset="0"/>
                </a:rPr>
                <a:t>t</a:t>
              </a:r>
              <a:r>
                <a:rPr lang="en-US" altLang="ja-JP" sz="2000" dirty="0">
                  <a:latin typeface="+mj-ea"/>
                  <a:ea typeface="+mj-ea"/>
                </a:rPr>
                <a:t>’</a:t>
              </a:r>
              <a:endParaRPr kumimoji="1" lang="ja-JP" altLang="en-US" sz="2000" dirty="0">
                <a:latin typeface="+mj-ea"/>
                <a:ea typeface="+mj-ea"/>
              </a:endParaRPr>
            </a:p>
          </p:txBody>
        </p:sp>
      </p:grpSp>
      <p:sp>
        <p:nvSpPr>
          <p:cNvPr id="32" name="テキスト ボックス 31">
            <a:extLst>
              <a:ext uri="{FF2B5EF4-FFF2-40B4-BE49-F238E27FC236}">
                <a16:creationId xmlns:a16="http://schemas.microsoft.com/office/drawing/2014/main" id="{A24D9E1C-BA70-1D1D-18BE-590C77092F4A}"/>
              </a:ext>
            </a:extLst>
          </p:cNvPr>
          <p:cNvSpPr txBox="1"/>
          <p:nvPr/>
        </p:nvSpPr>
        <p:spPr>
          <a:xfrm>
            <a:off x="8790136" y="4428740"/>
            <a:ext cx="86212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2400" dirty="0">
                <a:latin typeface="+mj-ea"/>
                <a:ea typeface="+mj-ea"/>
                <a:cs typeface="Arial" panose="020B0604020202020204" pitchFamily="34" charset="0"/>
              </a:rPr>
              <a:t>Yes</a:t>
            </a:r>
            <a:endParaRPr kumimoji="1" lang="ja-JP" altLang="en-US" sz="2400" dirty="0">
              <a:latin typeface="+mj-ea"/>
              <a:ea typeface="+mj-ea"/>
              <a:cs typeface="Arial" panose="020B0604020202020204" pitchFamily="34" charset="0"/>
            </a:endParaRPr>
          </a:p>
        </p:txBody>
      </p:sp>
      <p:sp>
        <p:nvSpPr>
          <p:cNvPr id="33" name="テキスト ボックス 32">
            <a:extLst>
              <a:ext uri="{FF2B5EF4-FFF2-40B4-BE49-F238E27FC236}">
                <a16:creationId xmlns:a16="http://schemas.microsoft.com/office/drawing/2014/main" id="{214C74EC-AF92-982B-789F-DEA3A2728BBD}"/>
              </a:ext>
            </a:extLst>
          </p:cNvPr>
          <p:cNvSpPr txBox="1"/>
          <p:nvPr/>
        </p:nvSpPr>
        <p:spPr>
          <a:xfrm>
            <a:off x="11233998" y="4308464"/>
            <a:ext cx="72373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2400" dirty="0">
                <a:latin typeface="+mj-ea"/>
                <a:ea typeface="+mj-ea"/>
                <a:cs typeface="Arial" panose="020B0604020202020204" pitchFamily="34" charset="0"/>
              </a:rPr>
              <a:t>No</a:t>
            </a:r>
            <a:endParaRPr kumimoji="1" lang="ja-JP" altLang="en-US" sz="2400" dirty="0">
              <a:latin typeface="+mj-ea"/>
              <a:ea typeface="+mj-ea"/>
              <a:cs typeface="Arial" panose="020B0604020202020204" pitchFamily="34" charset="0"/>
            </a:endParaRPr>
          </a:p>
        </p:txBody>
      </p:sp>
      <p:sp>
        <p:nvSpPr>
          <p:cNvPr id="35" name="テキスト ボックス 34">
            <a:extLst>
              <a:ext uri="{FF2B5EF4-FFF2-40B4-BE49-F238E27FC236}">
                <a16:creationId xmlns:a16="http://schemas.microsoft.com/office/drawing/2014/main" id="{55976C5E-1AED-69E2-1BEF-7AE52F89EE42}"/>
              </a:ext>
            </a:extLst>
          </p:cNvPr>
          <p:cNvSpPr txBox="1"/>
          <p:nvPr/>
        </p:nvSpPr>
        <p:spPr>
          <a:xfrm>
            <a:off x="184050" y="5797655"/>
            <a:ext cx="6160661" cy="461665"/>
          </a:xfrm>
          <a:prstGeom prst="rect">
            <a:avLst/>
          </a:prstGeom>
          <a:noFill/>
        </p:spPr>
        <p:txBody>
          <a:bodyPr wrap="none" rtlCol="0">
            <a:spAutoFit/>
          </a:bodyPr>
          <a:lstStyle/>
          <a:p>
            <a:r>
              <a:rPr kumimoji="1" lang="en-US" altLang="ja-JP" sz="2400" dirty="0">
                <a:latin typeface="+mj-ea"/>
                <a:ea typeface="+mj-ea"/>
              </a:rPr>
              <a:t>*2 https://lcamtuf.coredump.cx/afl</a:t>
            </a:r>
            <a:endParaRPr lang="ja-JP" altLang="en-US" sz="2400" dirty="0">
              <a:latin typeface="+mj-ea"/>
              <a:ea typeface="+mj-ea"/>
            </a:endParaRPr>
          </a:p>
        </p:txBody>
      </p:sp>
      <p:sp>
        <p:nvSpPr>
          <p:cNvPr id="36" name="テキスト ボックス 35">
            <a:extLst>
              <a:ext uri="{FF2B5EF4-FFF2-40B4-BE49-F238E27FC236}">
                <a16:creationId xmlns:a16="http://schemas.microsoft.com/office/drawing/2014/main" id="{DB01987E-7B7B-EDCA-0FC1-3188A70BD8FC}"/>
              </a:ext>
            </a:extLst>
          </p:cNvPr>
          <p:cNvSpPr txBox="1"/>
          <p:nvPr/>
        </p:nvSpPr>
        <p:spPr>
          <a:xfrm>
            <a:off x="165696" y="6242267"/>
            <a:ext cx="8781390" cy="430887"/>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100" dirty="0"/>
              <a:t>[1] Marcel Böhme, Van-Thuan Pham, and Abhik Roychoudhury. “Coverage-based greybox fuzzing as markov chain”, Proc. of CCS, pp.1032–1043, 2016</a:t>
            </a:r>
            <a:endParaRPr lang="ja-JP" altLang="en-US" sz="1100" dirty="0"/>
          </a:p>
        </p:txBody>
      </p:sp>
      <p:sp>
        <p:nvSpPr>
          <p:cNvPr id="34" name="吹き出し: 角を丸めた四角形 33">
            <a:extLst>
              <a:ext uri="{FF2B5EF4-FFF2-40B4-BE49-F238E27FC236}">
                <a16:creationId xmlns:a16="http://schemas.microsoft.com/office/drawing/2014/main" id="{4415C904-F959-238F-6B2E-1AC7AC7767C0}"/>
              </a:ext>
            </a:extLst>
          </p:cNvPr>
          <p:cNvSpPr/>
          <p:nvPr/>
        </p:nvSpPr>
        <p:spPr>
          <a:xfrm>
            <a:off x="9089979" y="5527184"/>
            <a:ext cx="2938114" cy="994877"/>
          </a:xfrm>
          <a:prstGeom prst="wedgeRoundRectCallout">
            <a:avLst>
              <a:gd name="adj1" fmla="val -54179"/>
              <a:gd name="adj2" fmla="val -95084"/>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j-ea"/>
                <a:ea typeface="+mj-ea"/>
              </a:rPr>
              <a:t>新たな遷移を実行する入力を，より多く生成するために</a:t>
            </a:r>
            <a:r>
              <a:rPr lang="ja-JP" altLang="en-US" sz="1600" dirty="0">
                <a:solidFill>
                  <a:schemeClr val="tx1"/>
                </a:solidFill>
                <a:latin typeface="+mj-ea"/>
              </a:rPr>
              <a:t>次の変異元候補とする</a:t>
            </a:r>
            <a:endParaRPr kumimoji="1" lang="ja-JP" altLang="en-US" sz="1600" dirty="0">
              <a:solidFill>
                <a:schemeClr val="tx1"/>
              </a:solidFill>
              <a:latin typeface="+mj-ea"/>
              <a:ea typeface="+mj-ea"/>
            </a:endParaRPr>
          </a:p>
        </p:txBody>
      </p:sp>
      <p:sp>
        <p:nvSpPr>
          <p:cNvPr id="186" name="スライド番号プレースホルダー 185">
            <a:extLst>
              <a:ext uri="{FF2B5EF4-FFF2-40B4-BE49-F238E27FC236}">
                <a16:creationId xmlns:a16="http://schemas.microsoft.com/office/drawing/2014/main" id="{D3649934-BEE5-AB26-518F-2ACEB6A7E087}"/>
              </a:ext>
            </a:extLst>
          </p:cNvPr>
          <p:cNvSpPr>
            <a:spLocks noGrp="1"/>
          </p:cNvSpPr>
          <p:nvPr>
            <p:ph type="sldNum" sz="quarter" idx="12"/>
          </p:nvPr>
        </p:nvSpPr>
        <p:spPr/>
        <p:txBody>
          <a:bodyPr/>
          <a:lstStyle/>
          <a:p>
            <a:fld id="{DDF0A04B-3F96-455C-AC58-511E5C06C175}" type="slidenum">
              <a:rPr lang="ja-JP" altLang="en-US" smtClean="0"/>
              <a:pPr/>
              <a:t>36</a:t>
            </a:fld>
            <a:endParaRPr lang="ja-JP" altLang="en-US" dirty="0"/>
          </a:p>
        </p:txBody>
      </p:sp>
    </p:spTree>
    <p:extLst>
      <p:ext uri="{BB962C8B-B14F-4D97-AF65-F5344CB8AC3E}">
        <p14:creationId xmlns:p14="http://schemas.microsoft.com/office/powerpoint/2010/main" val="1787005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99FD7-BACD-762F-049C-49CB8E35518C}"/>
              </a:ext>
            </a:extLst>
          </p:cNvPr>
          <p:cNvSpPr>
            <a:spLocks noGrp="1"/>
          </p:cNvSpPr>
          <p:nvPr>
            <p:ph type="title"/>
          </p:nvPr>
        </p:nvSpPr>
        <p:spPr/>
        <p:txBody>
          <a:bodyPr/>
          <a:lstStyle/>
          <a:p>
            <a:r>
              <a:rPr lang="en-US" altLang="ja-JP" dirty="0"/>
              <a:t>AFL</a:t>
            </a:r>
            <a:r>
              <a:rPr lang="ja-JP" altLang="en-US" dirty="0"/>
              <a:t>のパス</a:t>
            </a:r>
            <a:endParaRPr kumimoji="1" lang="ja-JP" altLang="en-US" dirty="0"/>
          </a:p>
        </p:txBody>
      </p:sp>
      <p:sp>
        <p:nvSpPr>
          <p:cNvPr id="3" name="コンテンツ プレースホルダー 2">
            <a:extLst>
              <a:ext uri="{FF2B5EF4-FFF2-40B4-BE49-F238E27FC236}">
                <a16:creationId xmlns:a16="http://schemas.microsoft.com/office/drawing/2014/main" id="{9520C9D3-6172-E5B9-A7F3-8718A518985B}"/>
              </a:ext>
            </a:extLst>
          </p:cNvPr>
          <p:cNvSpPr>
            <a:spLocks noGrp="1"/>
          </p:cNvSpPr>
          <p:nvPr>
            <p:ph idx="1"/>
          </p:nvPr>
        </p:nvSpPr>
        <p:spPr/>
        <p:txBody>
          <a:bodyPr/>
          <a:lstStyle/>
          <a:p>
            <a:r>
              <a:rPr lang="ja-JP" altLang="en-US" u="sng" dirty="0">
                <a:latin typeface="+mj-ea"/>
              </a:rPr>
              <a:t>基本ブロックの遷移</a:t>
            </a:r>
            <a:r>
              <a:rPr lang="en-US" altLang="ja-JP" dirty="0">
                <a:latin typeface="+mj-ea"/>
              </a:rPr>
              <a:t>(=</a:t>
            </a:r>
            <a:r>
              <a:rPr lang="ja-JP" altLang="en-US" dirty="0">
                <a:latin typeface="+mj-ea"/>
              </a:rPr>
              <a:t>パス</a:t>
            </a:r>
            <a:r>
              <a:rPr lang="en-US" altLang="ja-JP" dirty="0">
                <a:latin typeface="+mj-ea"/>
              </a:rPr>
              <a:t>)</a:t>
            </a:r>
            <a:r>
              <a:rPr lang="ja-JP" altLang="en-US" dirty="0">
                <a:latin typeface="+mj-ea"/>
              </a:rPr>
              <a:t>を指標にテストケースを生成</a:t>
            </a:r>
            <a:endParaRPr lang="en-US" altLang="ja-JP" dirty="0">
              <a:latin typeface="+mj-ea"/>
            </a:endParaRPr>
          </a:p>
          <a:p>
            <a:endParaRPr kumimoji="1" lang="ja-JP" altLang="en-US" dirty="0"/>
          </a:p>
        </p:txBody>
      </p:sp>
      <p:sp>
        <p:nvSpPr>
          <p:cNvPr id="5" name="正方形/長方形 4">
            <a:extLst>
              <a:ext uri="{FF2B5EF4-FFF2-40B4-BE49-F238E27FC236}">
                <a16:creationId xmlns:a16="http://schemas.microsoft.com/office/drawing/2014/main" id="{C788DAD5-43D9-ABC6-F6BC-510D7D4E14DB}"/>
              </a:ext>
            </a:extLst>
          </p:cNvPr>
          <p:cNvSpPr/>
          <p:nvPr/>
        </p:nvSpPr>
        <p:spPr>
          <a:xfrm>
            <a:off x="5348816" y="2569031"/>
            <a:ext cx="4939351" cy="25488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6" name="四角形: メモ 5">
            <a:extLst>
              <a:ext uri="{FF2B5EF4-FFF2-40B4-BE49-F238E27FC236}">
                <a16:creationId xmlns:a16="http://schemas.microsoft.com/office/drawing/2014/main" id="{DD135584-61EF-EE62-863B-18763D7080F9}"/>
              </a:ext>
            </a:extLst>
          </p:cNvPr>
          <p:cNvSpPr/>
          <p:nvPr/>
        </p:nvSpPr>
        <p:spPr>
          <a:xfrm>
            <a:off x="1745947" y="2504070"/>
            <a:ext cx="2911106" cy="25488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A36EA1A8-1A2A-3B7A-3A8C-C45E7478CF00}"/>
              </a:ext>
            </a:extLst>
          </p:cNvPr>
          <p:cNvSpPr/>
          <p:nvPr/>
        </p:nvSpPr>
        <p:spPr>
          <a:xfrm>
            <a:off x="5196416" y="2416631"/>
            <a:ext cx="4939351" cy="25488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8" name="四角形: メモ 7">
            <a:extLst>
              <a:ext uri="{FF2B5EF4-FFF2-40B4-BE49-F238E27FC236}">
                <a16:creationId xmlns:a16="http://schemas.microsoft.com/office/drawing/2014/main" id="{3B447DA4-F213-7CF3-A316-32508C3449FB}"/>
              </a:ext>
            </a:extLst>
          </p:cNvPr>
          <p:cNvSpPr/>
          <p:nvPr/>
        </p:nvSpPr>
        <p:spPr>
          <a:xfrm>
            <a:off x="1593547" y="2351670"/>
            <a:ext cx="2911106" cy="25488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938A2082-7D05-8D3F-B84A-0E41E7CE3FDF}"/>
              </a:ext>
            </a:extLst>
          </p:cNvPr>
          <p:cNvSpPr/>
          <p:nvPr/>
        </p:nvSpPr>
        <p:spPr>
          <a:xfrm>
            <a:off x="1547539" y="2437934"/>
            <a:ext cx="2351575" cy="4420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メイリオ" panose="020B0604030504040204" pitchFamily="50" charset="-128"/>
                <a:ea typeface="メイリオ" panose="020B0604030504040204" pitchFamily="50" charset="-128"/>
              </a:rPr>
              <a:t>ブロック</a:t>
            </a:r>
            <a:r>
              <a:rPr lang="en-US" altLang="ja-JP" sz="3200" dirty="0">
                <a:solidFill>
                  <a:schemeClr val="tx1"/>
                </a:solidFill>
                <a:latin typeface="メイリオ" panose="020B0604030504040204" pitchFamily="50" charset="-128"/>
                <a:ea typeface="メイリオ" panose="020B0604030504040204" pitchFamily="50" charset="-128"/>
              </a:rPr>
              <a:t>α</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D03468AF-0B2C-4C94-A80C-7227B721CE93}"/>
              </a:ext>
            </a:extLst>
          </p:cNvPr>
          <p:cNvSpPr/>
          <p:nvPr/>
        </p:nvSpPr>
        <p:spPr>
          <a:xfrm>
            <a:off x="1702813" y="2914975"/>
            <a:ext cx="2524401" cy="2078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3200" dirty="0">
                <a:solidFill>
                  <a:schemeClr val="tx1"/>
                </a:solidFill>
                <a:latin typeface="メイリオ" panose="020B0604030504040204" pitchFamily="50" charset="-128"/>
                <a:ea typeface="メイリオ" panose="020B0604030504040204" pitchFamily="50" charset="-128"/>
              </a:rPr>
              <a:t>i</a:t>
            </a:r>
            <a:r>
              <a:rPr kumimoji="1" lang="en-US" altLang="ja-JP" sz="3200" dirty="0">
                <a:solidFill>
                  <a:schemeClr val="tx1"/>
                </a:solidFill>
                <a:latin typeface="メイリオ" panose="020B0604030504040204" pitchFamily="50" charset="-128"/>
                <a:ea typeface="メイリオ" panose="020B0604030504040204" pitchFamily="50" charset="-128"/>
              </a:rPr>
              <a:t>f flagment:</a:t>
            </a:r>
          </a:p>
          <a:p>
            <a:r>
              <a:rPr lang="ja-JP" altLang="en-US" sz="3200" dirty="0">
                <a:solidFill>
                  <a:schemeClr val="tx1"/>
                </a:solidFill>
                <a:latin typeface="メイリオ" panose="020B0604030504040204" pitchFamily="50" charset="-128"/>
                <a:ea typeface="メイリオ" panose="020B0604030504040204" pitchFamily="50" charset="-128"/>
              </a:rPr>
              <a:t>    処理</a:t>
            </a:r>
            <a:r>
              <a:rPr lang="en-US" altLang="ja-JP" sz="3200" dirty="0">
                <a:solidFill>
                  <a:schemeClr val="tx1"/>
                </a:solidFill>
                <a:latin typeface="メイリオ" panose="020B0604030504040204" pitchFamily="50" charset="-128"/>
                <a:ea typeface="メイリオ" panose="020B0604030504040204" pitchFamily="50" charset="-128"/>
              </a:rPr>
              <a:t>A</a:t>
            </a:r>
          </a:p>
          <a:p>
            <a:r>
              <a:rPr lang="en-US" altLang="ja-JP" sz="3200" dirty="0">
                <a:solidFill>
                  <a:schemeClr val="tx1"/>
                </a:solidFill>
                <a:latin typeface="メイリオ" panose="020B0604030504040204" pitchFamily="50" charset="-128"/>
                <a:ea typeface="メイリオ" panose="020B0604030504040204" pitchFamily="50" charset="-128"/>
              </a:rPr>
              <a:t>el</a:t>
            </a:r>
            <a:r>
              <a:rPr kumimoji="1" lang="en-US" altLang="ja-JP" sz="3200" dirty="0">
                <a:solidFill>
                  <a:schemeClr val="tx1"/>
                </a:solidFill>
                <a:latin typeface="メイリオ" panose="020B0604030504040204" pitchFamily="50" charset="-128"/>
                <a:ea typeface="メイリオ" panose="020B0604030504040204" pitchFamily="50" charset="-128"/>
              </a:rPr>
              <a:t>se:</a:t>
            </a:r>
          </a:p>
          <a:p>
            <a:r>
              <a:rPr kumimoji="1" lang="ja-JP" altLang="en-US" sz="3200" dirty="0">
                <a:solidFill>
                  <a:schemeClr val="tx1"/>
                </a:solidFill>
                <a:latin typeface="メイリオ" panose="020B0604030504040204" pitchFamily="50" charset="-128"/>
                <a:ea typeface="メイリオ" panose="020B0604030504040204" pitchFamily="50" charset="-128"/>
              </a:rPr>
              <a:t>    処理</a:t>
            </a:r>
            <a:r>
              <a:rPr kumimoji="1" lang="en-US" altLang="ja-JP" sz="3200" dirty="0">
                <a:solidFill>
                  <a:schemeClr val="tx1"/>
                </a:solidFill>
                <a:latin typeface="メイリオ" panose="020B0604030504040204" pitchFamily="50" charset="-128"/>
                <a:ea typeface="メイリオ" panose="020B0604030504040204" pitchFamily="50" charset="-128"/>
              </a:rPr>
              <a:t>B</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1" name="フローチャート: 判断 10">
            <a:extLst>
              <a:ext uri="{FF2B5EF4-FFF2-40B4-BE49-F238E27FC236}">
                <a16:creationId xmlns:a16="http://schemas.microsoft.com/office/drawing/2014/main" id="{53608E23-D785-2BD4-DCDD-184D063BDED4}"/>
              </a:ext>
            </a:extLst>
          </p:cNvPr>
          <p:cNvSpPr/>
          <p:nvPr/>
        </p:nvSpPr>
        <p:spPr>
          <a:xfrm>
            <a:off x="5334621" y="3841630"/>
            <a:ext cx="1690778" cy="676312"/>
          </a:xfrm>
          <a:prstGeom prst="flowChartDecision">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メイリオ" panose="020B0604030504040204" pitchFamily="50" charset="-128"/>
                <a:ea typeface="メイリオ" panose="020B0604030504040204" pitchFamily="50" charset="-128"/>
              </a:rPr>
              <a:t>if</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E527E04E-4222-09C0-B078-38323CD8B9A6}"/>
              </a:ext>
            </a:extLst>
          </p:cNvPr>
          <p:cNvSpPr/>
          <p:nvPr/>
        </p:nvSpPr>
        <p:spPr>
          <a:xfrm>
            <a:off x="8302108" y="3442368"/>
            <a:ext cx="1259457" cy="5865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処理</a:t>
            </a:r>
            <a:r>
              <a:rPr kumimoji="1" lang="en-US" altLang="ja-JP" sz="2800" dirty="0">
                <a:solidFill>
                  <a:schemeClr val="tx1"/>
                </a:solidFill>
                <a:latin typeface="メイリオ" panose="020B0604030504040204" pitchFamily="50" charset="-128"/>
                <a:ea typeface="メイリオ" panose="020B0604030504040204" pitchFamily="50" charset="-128"/>
              </a:rPr>
              <a:t>A</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97483BC4-7D1F-350E-76EF-F06DB5F101C2}"/>
              </a:ext>
            </a:extLst>
          </p:cNvPr>
          <p:cNvSpPr/>
          <p:nvPr/>
        </p:nvSpPr>
        <p:spPr>
          <a:xfrm>
            <a:off x="8302108" y="4330608"/>
            <a:ext cx="1259457" cy="5865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rPr>
              <a:t>処</a:t>
            </a:r>
            <a:r>
              <a:rPr kumimoji="1" lang="ja-JP" altLang="en-US" sz="2800" dirty="0">
                <a:solidFill>
                  <a:schemeClr val="tx1"/>
                </a:solidFill>
                <a:latin typeface="メイリオ" panose="020B0604030504040204" pitchFamily="50" charset="-128"/>
                <a:ea typeface="メイリオ" panose="020B0604030504040204" pitchFamily="50" charset="-128"/>
              </a:rPr>
              <a:t>理</a:t>
            </a:r>
            <a:r>
              <a:rPr kumimoji="1" lang="en-US" altLang="ja-JP" sz="2800" dirty="0">
                <a:solidFill>
                  <a:schemeClr val="tx1"/>
                </a:solidFill>
                <a:latin typeface="メイリオ" panose="020B0604030504040204" pitchFamily="50" charset="-128"/>
                <a:ea typeface="メイリオ" panose="020B0604030504040204" pitchFamily="50" charset="-128"/>
              </a:rPr>
              <a:t>B</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cxnSp>
        <p:nvCxnSpPr>
          <p:cNvPr id="14" name="コネクタ: カギ線 13">
            <a:extLst>
              <a:ext uri="{FF2B5EF4-FFF2-40B4-BE49-F238E27FC236}">
                <a16:creationId xmlns:a16="http://schemas.microsoft.com/office/drawing/2014/main" id="{ECE7DBBF-4797-EEB8-BE9F-24E184352364}"/>
              </a:ext>
            </a:extLst>
          </p:cNvPr>
          <p:cNvCxnSpPr>
            <a:cxnSpLocks/>
            <a:stCxn id="11" idx="3"/>
            <a:endCxn id="12" idx="1"/>
          </p:cNvCxnSpPr>
          <p:nvPr/>
        </p:nvCxnSpPr>
        <p:spPr>
          <a:xfrm flipV="1">
            <a:off x="7025399" y="3735666"/>
            <a:ext cx="1276709" cy="444120"/>
          </a:xfrm>
          <a:prstGeom prst="bentConnector3">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コネクタ: カギ線 14">
            <a:extLst>
              <a:ext uri="{FF2B5EF4-FFF2-40B4-BE49-F238E27FC236}">
                <a16:creationId xmlns:a16="http://schemas.microsoft.com/office/drawing/2014/main" id="{B8EFB637-D384-B9DD-D8C8-A3B71CF0C196}"/>
              </a:ext>
            </a:extLst>
          </p:cNvPr>
          <p:cNvCxnSpPr>
            <a:cxnSpLocks/>
            <a:stCxn id="11" idx="3"/>
            <a:endCxn id="13" idx="1"/>
          </p:cNvCxnSpPr>
          <p:nvPr/>
        </p:nvCxnSpPr>
        <p:spPr>
          <a:xfrm>
            <a:off x="7025399" y="4179786"/>
            <a:ext cx="1276709" cy="444120"/>
          </a:xfrm>
          <a:prstGeom prst="bentConnector3">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吹き出し: 四角形 15">
            <a:extLst>
              <a:ext uri="{FF2B5EF4-FFF2-40B4-BE49-F238E27FC236}">
                <a16:creationId xmlns:a16="http://schemas.microsoft.com/office/drawing/2014/main" id="{F8E744D0-B85D-9A3A-5B83-131DB63B2385}"/>
              </a:ext>
            </a:extLst>
          </p:cNvPr>
          <p:cNvSpPr/>
          <p:nvPr/>
        </p:nvSpPr>
        <p:spPr>
          <a:xfrm>
            <a:off x="5575960" y="3064331"/>
            <a:ext cx="1916787" cy="540695"/>
          </a:xfrm>
          <a:prstGeom prst="wedgeRectCallout">
            <a:avLst>
              <a:gd name="adj1" fmla="val 55196"/>
              <a:gd name="adj2" fmla="val 1100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メイリオ" panose="020B0604030504040204" pitchFamily="50" charset="-128"/>
                <a:ea typeface="メイリオ" panose="020B0604030504040204" pitchFamily="50" charset="-128"/>
              </a:rPr>
              <a:t>AFL</a:t>
            </a:r>
            <a:r>
              <a:rPr kumimoji="1" lang="ja-JP" altLang="en-US" sz="3200" dirty="0">
                <a:solidFill>
                  <a:schemeClr val="tx1"/>
                </a:solidFill>
                <a:latin typeface="メイリオ" panose="020B0604030504040204" pitchFamily="50" charset="-128"/>
                <a:ea typeface="メイリオ" panose="020B0604030504040204" pitchFamily="50" charset="-128"/>
              </a:rPr>
              <a:t>パス</a:t>
            </a:r>
          </a:p>
        </p:txBody>
      </p:sp>
      <p:sp>
        <p:nvSpPr>
          <p:cNvPr id="17" name="正方形/長方形 16">
            <a:extLst>
              <a:ext uri="{FF2B5EF4-FFF2-40B4-BE49-F238E27FC236}">
                <a16:creationId xmlns:a16="http://schemas.microsoft.com/office/drawing/2014/main" id="{7ABFBE9D-8F92-CBA0-E307-38D072670E79}"/>
              </a:ext>
            </a:extLst>
          </p:cNvPr>
          <p:cNvSpPr/>
          <p:nvPr/>
        </p:nvSpPr>
        <p:spPr>
          <a:xfrm>
            <a:off x="5150410" y="2502895"/>
            <a:ext cx="2484878" cy="4863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メイリオ" panose="020B0604030504040204" pitchFamily="50" charset="-128"/>
                <a:ea typeface="メイリオ" panose="020B0604030504040204" pitchFamily="50" charset="-128"/>
              </a:rPr>
              <a:t>ブロック</a:t>
            </a:r>
            <a:r>
              <a:rPr lang="en-US" altLang="ja-JP" sz="3200" dirty="0">
                <a:solidFill>
                  <a:schemeClr val="tx1"/>
                </a:solidFill>
                <a:latin typeface="メイリオ" panose="020B0604030504040204" pitchFamily="50" charset="-128"/>
                <a:ea typeface="メイリオ" panose="020B0604030504040204" pitchFamily="50" charset="-128"/>
              </a:rPr>
              <a:t>α</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67" name="スライド番号プレースホルダー 166">
            <a:extLst>
              <a:ext uri="{FF2B5EF4-FFF2-40B4-BE49-F238E27FC236}">
                <a16:creationId xmlns:a16="http://schemas.microsoft.com/office/drawing/2014/main" id="{E7BEDB06-8D65-7BBD-5E8B-71FB4D604625}"/>
              </a:ext>
            </a:extLst>
          </p:cNvPr>
          <p:cNvSpPr>
            <a:spLocks noGrp="1"/>
          </p:cNvSpPr>
          <p:nvPr>
            <p:ph type="sldNum" sz="quarter" idx="12"/>
          </p:nvPr>
        </p:nvSpPr>
        <p:spPr/>
        <p:txBody>
          <a:bodyPr/>
          <a:lstStyle/>
          <a:p>
            <a:fld id="{DDF0A04B-3F96-455C-AC58-511E5C06C175}" type="slidenum">
              <a:rPr lang="ja-JP" altLang="en-US" smtClean="0"/>
              <a:pPr/>
              <a:t>37</a:t>
            </a:fld>
            <a:endParaRPr lang="ja-JP" altLang="en-US" dirty="0"/>
          </a:p>
        </p:txBody>
      </p:sp>
    </p:spTree>
    <p:extLst>
      <p:ext uri="{BB962C8B-B14F-4D97-AF65-F5344CB8AC3E}">
        <p14:creationId xmlns:p14="http://schemas.microsoft.com/office/powerpoint/2010/main" val="4259878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D832B-BB74-F2A7-235E-A5489B99D50E}"/>
            </a:ext>
          </a:extLst>
        </p:cNvPr>
        <p:cNvGrpSpPr/>
        <p:nvPr/>
      </p:nvGrpSpPr>
      <p:grpSpPr>
        <a:xfrm>
          <a:off x="0" y="0"/>
          <a:ext cx="0" cy="0"/>
          <a:chOff x="0" y="0"/>
          <a:chExt cx="0" cy="0"/>
        </a:xfrm>
      </p:grpSpPr>
      <p:cxnSp>
        <p:nvCxnSpPr>
          <p:cNvPr id="20" name="直線矢印コネクタ 19">
            <a:extLst>
              <a:ext uri="{FF2B5EF4-FFF2-40B4-BE49-F238E27FC236}">
                <a16:creationId xmlns:a16="http://schemas.microsoft.com/office/drawing/2014/main" id="{A99C8177-7193-FBE8-ADEC-F5A53CC8FDF7}"/>
              </a:ext>
            </a:extLst>
          </p:cNvPr>
          <p:cNvCxnSpPr>
            <a:cxnSpLocks/>
            <a:endCxn id="13" idx="1"/>
          </p:cNvCxnSpPr>
          <p:nvPr/>
        </p:nvCxnSpPr>
        <p:spPr>
          <a:xfrm>
            <a:off x="5405978" y="3830134"/>
            <a:ext cx="17428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7BD29BA1-1C9F-3FAD-81D1-D748A3A21663}"/>
              </a:ext>
            </a:extLst>
          </p:cNvPr>
          <p:cNvSpPr/>
          <p:nvPr/>
        </p:nvSpPr>
        <p:spPr>
          <a:xfrm>
            <a:off x="516502" y="3067029"/>
            <a:ext cx="4939351" cy="21339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A3F31840-A69C-48D4-AE03-148D5A5D10EB}"/>
              </a:ext>
            </a:extLst>
          </p:cNvPr>
          <p:cNvSpPr>
            <a:spLocks noGrp="1"/>
          </p:cNvSpPr>
          <p:nvPr>
            <p:ph type="title"/>
          </p:nvPr>
        </p:nvSpPr>
        <p:spPr/>
        <p:txBody>
          <a:bodyPr/>
          <a:lstStyle/>
          <a:p>
            <a:r>
              <a:rPr kumimoji="1" lang="ja-JP" altLang="en-US" dirty="0"/>
              <a:t>仮説</a:t>
            </a:r>
          </a:p>
        </p:txBody>
      </p:sp>
      <p:sp>
        <p:nvSpPr>
          <p:cNvPr id="3" name="コンテンツ プレースホルダー 2">
            <a:extLst>
              <a:ext uri="{FF2B5EF4-FFF2-40B4-BE49-F238E27FC236}">
                <a16:creationId xmlns:a16="http://schemas.microsoft.com/office/drawing/2014/main" id="{C3CEC79E-99C4-2A6F-EFFD-BFAE0DCCE3AA}"/>
              </a:ext>
            </a:extLst>
          </p:cNvPr>
          <p:cNvSpPr>
            <a:spLocks noGrp="1"/>
          </p:cNvSpPr>
          <p:nvPr>
            <p:ph idx="1"/>
          </p:nvPr>
        </p:nvSpPr>
        <p:spPr>
          <a:xfrm>
            <a:off x="165697" y="1092370"/>
            <a:ext cx="11882216" cy="1628901"/>
          </a:xfrm>
        </p:spPr>
        <p:txBody>
          <a:bodyPr>
            <a:normAutofit/>
          </a:bodyPr>
          <a:lstStyle/>
          <a:p>
            <a:r>
              <a:rPr lang="ja-JP" altLang="en-US" dirty="0">
                <a:latin typeface="+mj-ea"/>
              </a:rPr>
              <a:t>コードクローンを集約</a:t>
            </a:r>
            <a:r>
              <a:rPr lang="en-US" altLang="ja-JP" baseline="30000" dirty="0">
                <a:latin typeface="+mj-ea"/>
              </a:rPr>
              <a:t>[2]</a:t>
            </a:r>
            <a:r>
              <a:rPr lang="ja-JP" altLang="en-US" dirty="0">
                <a:latin typeface="+mj-ea"/>
              </a:rPr>
              <a:t>し，一部のパスを集約する．</a:t>
            </a:r>
            <a:endParaRPr lang="en-US" altLang="ja-JP" dirty="0">
              <a:latin typeface="+mj-ea"/>
            </a:endParaRPr>
          </a:p>
          <a:p>
            <a:r>
              <a:rPr lang="ja-JP" altLang="en-US" dirty="0">
                <a:latin typeface="+mj-ea"/>
              </a:rPr>
              <a:t>それにより，ファジングを効率化できると考えた．</a:t>
            </a:r>
          </a:p>
        </p:txBody>
      </p:sp>
      <p:sp>
        <p:nvSpPr>
          <p:cNvPr id="5" name="正方形/長方形 4">
            <a:extLst>
              <a:ext uri="{FF2B5EF4-FFF2-40B4-BE49-F238E27FC236}">
                <a16:creationId xmlns:a16="http://schemas.microsoft.com/office/drawing/2014/main" id="{3756C657-6D5E-3F5F-DEB3-2648E9729D67}"/>
              </a:ext>
            </a:extLst>
          </p:cNvPr>
          <p:cNvSpPr/>
          <p:nvPr/>
        </p:nvSpPr>
        <p:spPr>
          <a:xfrm>
            <a:off x="364102" y="2914629"/>
            <a:ext cx="4939351" cy="21339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E390A4C5-3F1F-25D8-1F34-2788B510203C}"/>
              </a:ext>
            </a:extLst>
          </p:cNvPr>
          <p:cNvSpPr/>
          <p:nvPr/>
        </p:nvSpPr>
        <p:spPr>
          <a:xfrm>
            <a:off x="211702" y="2762229"/>
            <a:ext cx="4939351" cy="21339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7" name="フローチャート: 判断 6">
            <a:extLst>
              <a:ext uri="{FF2B5EF4-FFF2-40B4-BE49-F238E27FC236}">
                <a16:creationId xmlns:a16="http://schemas.microsoft.com/office/drawing/2014/main" id="{09D3BEA9-73E0-7DD6-5396-215183D4AD73}"/>
              </a:ext>
            </a:extLst>
          </p:cNvPr>
          <p:cNvSpPr/>
          <p:nvPr/>
        </p:nvSpPr>
        <p:spPr>
          <a:xfrm>
            <a:off x="349907" y="3597287"/>
            <a:ext cx="1690778" cy="676312"/>
          </a:xfrm>
          <a:prstGeom prst="flowChartDecision">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メイリオ" panose="020B0604030504040204" pitchFamily="50" charset="-128"/>
                <a:ea typeface="メイリオ" panose="020B0604030504040204" pitchFamily="50" charset="-128"/>
              </a:rPr>
              <a:t>if</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9716B04F-AAFD-FD08-7350-83F20CE0C011}"/>
              </a:ext>
            </a:extLst>
          </p:cNvPr>
          <p:cNvSpPr/>
          <p:nvPr/>
        </p:nvSpPr>
        <p:spPr>
          <a:xfrm>
            <a:off x="3317394" y="3198025"/>
            <a:ext cx="1259457" cy="5865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処理</a:t>
            </a:r>
            <a:r>
              <a:rPr kumimoji="1" lang="en-US" altLang="ja-JP" sz="2800" dirty="0">
                <a:solidFill>
                  <a:schemeClr val="tx1"/>
                </a:solidFill>
                <a:latin typeface="メイリオ" panose="020B0604030504040204" pitchFamily="50" charset="-128"/>
                <a:ea typeface="メイリオ" panose="020B0604030504040204" pitchFamily="50" charset="-128"/>
              </a:rPr>
              <a:t>A</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E1C762A-A1C8-B058-6E09-D5CD08423EA4}"/>
              </a:ext>
            </a:extLst>
          </p:cNvPr>
          <p:cNvSpPr/>
          <p:nvPr/>
        </p:nvSpPr>
        <p:spPr>
          <a:xfrm>
            <a:off x="3317394" y="4086265"/>
            <a:ext cx="1259457" cy="5865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rPr>
              <a:t>処</a:t>
            </a:r>
            <a:r>
              <a:rPr kumimoji="1" lang="ja-JP" altLang="en-US" sz="2800" dirty="0">
                <a:solidFill>
                  <a:schemeClr val="tx1"/>
                </a:solidFill>
                <a:latin typeface="メイリオ" panose="020B0604030504040204" pitchFamily="50" charset="-128"/>
                <a:ea typeface="メイリオ" panose="020B0604030504040204" pitchFamily="50" charset="-128"/>
              </a:rPr>
              <a:t>理</a:t>
            </a:r>
            <a:r>
              <a:rPr kumimoji="1" lang="en-US" altLang="ja-JP" sz="2800" dirty="0">
                <a:solidFill>
                  <a:schemeClr val="tx1"/>
                </a:solidFill>
                <a:latin typeface="メイリオ" panose="020B0604030504040204" pitchFamily="50" charset="-128"/>
                <a:ea typeface="メイリオ" panose="020B0604030504040204" pitchFamily="50" charset="-128"/>
              </a:rPr>
              <a:t>B</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cxnSp>
        <p:nvCxnSpPr>
          <p:cNvPr id="10" name="コネクタ: カギ線 9">
            <a:extLst>
              <a:ext uri="{FF2B5EF4-FFF2-40B4-BE49-F238E27FC236}">
                <a16:creationId xmlns:a16="http://schemas.microsoft.com/office/drawing/2014/main" id="{3FD392E2-0357-F1CD-37FF-F6E81985F22B}"/>
              </a:ext>
            </a:extLst>
          </p:cNvPr>
          <p:cNvCxnSpPr>
            <a:cxnSpLocks/>
            <a:stCxn id="7" idx="3"/>
            <a:endCxn id="8" idx="1"/>
          </p:cNvCxnSpPr>
          <p:nvPr/>
        </p:nvCxnSpPr>
        <p:spPr>
          <a:xfrm flipV="1">
            <a:off x="2040685" y="3491323"/>
            <a:ext cx="1276709" cy="444120"/>
          </a:xfrm>
          <a:prstGeom prst="bentConnector3">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コネクタ: カギ線 10">
            <a:extLst>
              <a:ext uri="{FF2B5EF4-FFF2-40B4-BE49-F238E27FC236}">
                <a16:creationId xmlns:a16="http://schemas.microsoft.com/office/drawing/2014/main" id="{FC584179-21AC-4E0F-89EF-C8B0F2DCB45E}"/>
              </a:ext>
            </a:extLst>
          </p:cNvPr>
          <p:cNvCxnSpPr>
            <a:cxnSpLocks/>
            <a:stCxn id="7" idx="3"/>
            <a:endCxn id="9" idx="1"/>
          </p:cNvCxnSpPr>
          <p:nvPr/>
        </p:nvCxnSpPr>
        <p:spPr>
          <a:xfrm>
            <a:off x="2040685" y="3935443"/>
            <a:ext cx="1276709" cy="444120"/>
          </a:xfrm>
          <a:prstGeom prst="bentConnector3">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正方形/長方形 11">
            <a:extLst>
              <a:ext uri="{FF2B5EF4-FFF2-40B4-BE49-F238E27FC236}">
                <a16:creationId xmlns:a16="http://schemas.microsoft.com/office/drawing/2014/main" id="{1DE675FF-BE2E-A5E9-7BBB-585094D9C175}"/>
              </a:ext>
            </a:extLst>
          </p:cNvPr>
          <p:cNvSpPr/>
          <p:nvPr/>
        </p:nvSpPr>
        <p:spPr>
          <a:xfrm>
            <a:off x="165696" y="2848492"/>
            <a:ext cx="2484878" cy="4863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メイリオ" panose="020B0604030504040204" pitchFamily="50" charset="-128"/>
                <a:ea typeface="メイリオ" panose="020B0604030504040204" pitchFamily="50" charset="-128"/>
              </a:rPr>
              <a:t>ブロック</a:t>
            </a:r>
            <a:r>
              <a:rPr lang="en-US" altLang="ja-JP" sz="3200" dirty="0">
                <a:solidFill>
                  <a:schemeClr val="tx1"/>
                </a:solidFill>
                <a:latin typeface="メイリオ" panose="020B0604030504040204" pitchFamily="50" charset="-128"/>
                <a:ea typeface="メイリオ" panose="020B0604030504040204" pitchFamily="50" charset="-128"/>
              </a:rPr>
              <a:t>α</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FCC27B1-06DC-0B5B-39DC-F5C0FBD6C51E}"/>
              </a:ext>
            </a:extLst>
          </p:cNvPr>
          <p:cNvSpPr/>
          <p:nvPr/>
        </p:nvSpPr>
        <p:spPr>
          <a:xfrm>
            <a:off x="7148876" y="2763171"/>
            <a:ext cx="4693218" cy="21339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14" name="フローチャート: 判断 13">
            <a:extLst>
              <a:ext uri="{FF2B5EF4-FFF2-40B4-BE49-F238E27FC236}">
                <a16:creationId xmlns:a16="http://schemas.microsoft.com/office/drawing/2014/main" id="{F7871739-170B-1A73-DAF1-04A857E58F48}"/>
              </a:ext>
            </a:extLst>
          </p:cNvPr>
          <p:cNvSpPr/>
          <p:nvPr/>
        </p:nvSpPr>
        <p:spPr>
          <a:xfrm>
            <a:off x="7336955" y="3598229"/>
            <a:ext cx="1690778" cy="676312"/>
          </a:xfrm>
          <a:prstGeom prst="flowChartDecision">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メイリオ" panose="020B0604030504040204" pitchFamily="50" charset="-128"/>
                <a:ea typeface="メイリオ" panose="020B0604030504040204" pitchFamily="50" charset="-128"/>
              </a:rPr>
              <a:t>if</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C3DBEC10-7FAF-3A63-A162-037F07B28C5D}"/>
              </a:ext>
            </a:extLst>
          </p:cNvPr>
          <p:cNvSpPr/>
          <p:nvPr/>
        </p:nvSpPr>
        <p:spPr>
          <a:xfrm>
            <a:off x="10304442" y="3198967"/>
            <a:ext cx="1259457" cy="5865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処理</a:t>
            </a:r>
            <a:r>
              <a:rPr kumimoji="1" lang="en-US" altLang="ja-JP" sz="2800" dirty="0">
                <a:solidFill>
                  <a:schemeClr val="tx1"/>
                </a:solidFill>
                <a:latin typeface="メイリオ" panose="020B0604030504040204" pitchFamily="50" charset="-128"/>
                <a:ea typeface="メイリオ" panose="020B0604030504040204" pitchFamily="50" charset="-128"/>
              </a:rPr>
              <a:t>A</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36F0E5E5-EFDC-2C86-C01F-F37F5AB4F1FD}"/>
              </a:ext>
            </a:extLst>
          </p:cNvPr>
          <p:cNvSpPr/>
          <p:nvPr/>
        </p:nvSpPr>
        <p:spPr>
          <a:xfrm>
            <a:off x="10304442" y="4087207"/>
            <a:ext cx="1259457" cy="5865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rPr>
              <a:t>処</a:t>
            </a:r>
            <a:r>
              <a:rPr kumimoji="1" lang="ja-JP" altLang="en-US" sz="2800" dirty="0">
                <a:solidFill>
                  <a:schemeClr val="tx1"/>
                </a:solidFill>
                <a:latin typeface="メイリオ" panose="020B0604030504040204" pitchFamily="50" charset="-128"/>
                <a:ea typeface="メイリオ" panose="020B0604030504040204" pitchFamily="50" charset="-128"/>
              </a:rPr>
              <a:t>理</a:t>
            </a:r>
            <a:r>
              <a:rPr kumimoji="1" lang="en-US" altLang="ja-JP" sz="2800" dirty="0">
                <a:solidFill>
                  <a:schemeClr val="tx1"/>
                </a:solidFill>
                <a:latin typeface="メイリオ" panose="020B0604030504040204" pitchFamily="50" charset="-128"/>
                <a:ea typeface="メイリオ" panose="020B0604030504040204" pitchFamily="50" charset="-128"/>
              </a:rPr>
              <a:t>B</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cxnSp>
        <p:nvCxnSpPr>
          <p:cNvPr id="17" name="コネクタ: カギ線 16">
            <a:extLst>
              <a:ext uri="{FF2B5EF4-FFF2-40B4-BE49-F238E27FC236}">
                <a16:creationId xmlns:a16="http://schemas.microsoft.com/office/drawing/2014/main" id="{EC5C6DC7-0FD7-A458-9C10-F4F289C859CF}"/>
              </a:ext>
            </a:extLst>
          </p:cNvPr>
          <p:cNvCxnSpPr>
            <a:cxnSpLocks/>
            <a:stCxn id="14" idx="3"/>
            <a:endCxn id="15" idx="1"/>
          </p:cNvCxnSpPr>
          <p:nvPr/>
        </p:nvCxnSpPr>
        <p:spPr>
          <a:xfrm flipV="1">
            <a:off x="9027733" y="3492265"/>
            <a:ext cx="1276709" cy="444120"/>
          </a:xfrm>
          <a:prstGeom prst="bentConnector3">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A3AC620B-E2E6-3D3C-329F-725B0A078B03}"/>
              </a:ext>
            </a:extLst>
          </p:cNvPr>
          <p:cNvCxnSpPr>
            <a:cxnSpLocks/>
            <a:stCxn id="14" idx="3"/>
            <a:endCxn id="16" idx="1"/>
          </p:cNvCxnSpPr>
          <p:nvPr/>
        </p:nvCxnSpPr>
        <p:spPr>
          <a:xfrm>
            <a:off x="9027733" y="3936385"/>
            <a:ext cx="1276709" cy="444120"/>
          </a:xfrm>
          <a:prstGeom prst="bentConnector3">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正方形/長方形 18">
            <a:extLst>
              <a:ext uri="{FF2B5EF4-FFF2-40B4-BE49-F238E27FC236}">
                <a16:creationId xmlns:a16="http://schemas.microsoft.com/office/drawing/2014/main" id="{0EEB9DA3-4B4F-A900-D928-3DECC54E1BE0}"/>
              </a:ext>
            </a:extLst>
          </p:cNvPr>
          <p:cNvSpPr/>
          <p:nvPr/>
        </p:nvSpPr>
        <p:spPr>
          <a:xfrm>
            <a:off x="7152744" y="2849434"/>
            <a:ext cx="2484878" cy="4863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関数</a:t>
            </a:r>
            <a:r>
              <a:rPr kumimoji="1" lang="en-US" altLang="ja-JP" sz="3200" dirty="0">
                <a:solidFill>
                  <a:schemeClr val="tx1"/>
                </a:solidFill>
                <a:latin typeface="メイリオ" panose="020B0604030504040204" pitchFamily="50" charset="-128"/>
                <a:ea typeface="メイリオ" panose="020B0604030504040204" pitchFamily="50" charset="-128"/>
              </a:rPr>
              <a:t>β</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1" name="吹き出し: 角を丸めた四角形 20">
            <a:extLst>
              <a:ext uri="{FF2B5EF4-FFF2-40B4-BE49-F238E27FC236}">
                <a16:creationId xmlns:a16="http://schemas.microsoft.com/office/drawing/2014/main" id="{034C09A4-C921-598A-F506-AF9183C0CE07}"/>
              </a:ext>
            </a:extLst>
          </p:cNvPr>
          <p:cNvSpPr/>
          <p:nvPr/>
        </p:nvSpPr>
        <p:spPr>
          <a:xfrm>
            <a:off x="5808114" y="4300808"/>
            <a:ext cx="1032178" cy="765338"/>
          </a:xfrm>
          <a:prstGeom prst="wedgeRoundRectCallout">
            <a:avLst>
              <a:gd name="adj1" fmla="val 13119"/>
              <a:gd name="adj2" fmla="val -102636"/>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j-ea"/>
                <a:ea typeface="+mj-ea"/>
              </a:rPr>
              <a:t>集約</a:t>
            </a:r>
          </a:p>
        </p:txBody>
      </p:sp>
      <p:sp>
        <p:nvSpPr>
          <p:cNvPr id="22" name="テキスト ボックス 21">
            <a:extLst>
              <a:ext uri="{FF2B5EF4-FFF2-40B4-BE49-F238E27FC236}">
                <a16:creationId xmlns:a16="http://schemas.microsoft.com/office/drawing/2014/main" id="{077351EA-6904-07BE-19DC-377FC3E0C883}"/>
              </a:ext>
            </a:extLst>
          </p:cNvPr>
          <p:cNvSpPr txBox="1"/>
          <p:nvPr/>
        </p:nvSpPr>
        <p:spPr>
          <a:xfrm>
            <a:off x="211702" y="6386295"/>
            <a:ext cx="9248182" cy="261610"/>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100" dirty="0"/>
              <a:t>[2] </a:t>
            </a:r>
            <a:r>
              <a:rPr lang="ja-JP" altLang="en-US" sz="1100" dirty="0"/>
              <a:t>肥後芳樹</a:t>
            </a:r>
            <a:r>
              <a:rPr lang="en-US" altLang="ja-JP" sz="1100" dirty="0"/>
              <a:t>, </a:t>
            </a:r>
            <a:r>
              <a:rPr lang="ja-JP" altLang="en-US" sz="1100" dirty="0"/>
              <a:t>吉田則裕</a:t>
            </a:r>
            <a:r>
              <a:rPr lang="en-US" altLang="ja-JP" sz="1100" dirty="0"/>
              <a:t>. “</a:t>
            </a:r>
            <a:r>
              <a:rPr lang="ja-JP" altLang="en-US" sz="1100" dirty="0"/>
              <a:t>コードクローンを対象としたリファクタリング”</a:t>
            </a:r>
            <a:r>
              <a:rPr lang="en-US" altLang="ja-JP" sz="1100" dirty="0"/>
              <a:t>, </a:t>
            </a:r>
            <a:r>
              <a:rPr lang="ja-JP" altLang="en-US" sz="1100" dirty="0"/>
              <a:t>コンピュータソフトウェア</a:t>
            </a:r>
            <a:r>
              <a:rPr lang="en-US" altLang="ja-JP" sz="1100" dirty="0"/>
              <a:t>, Vol. 28,No. 4, pp. 4 43–4 56, 2011.</a:t>
            </a:r>
          </a:p>
        </p:txBody>
      </p:sp>
      <p:sp>
        <p:nvSpPr>
          <p:cNvPr id="173" name="スライド番号プレースホルダー 172">
            <a:extLst>
              <a:ext uri="{FF2B5EF4-FFF2-40B4-BE49-F238E27FC236}">
                <a16:creationId xmlns:a16="http://schemas.microsoft.com/office/drawing/2014/main" id="{B85ACE5B-84AB-4D34-FD5E-EEBB5C6FCDEE}"/>
              </a:ext>
            </a:extLst>
          </p:cNvPr>
          <p:cNvSpPr>
            <a:spLocks noGrp="1"/>
          </p:cNvSpPr>
          <p:nvPr>
            <p:ph type="sldNum" sz="quarter" idx="12"/>
          </p:nvPr>
        </p:nvSpPr>
        <p:spPr/>
        <p:txBody>
          <a:bodyPr/>
          <a:lstStyle/>
          <a:p>
            <a:fld id="{DDF0A04B-3F96-455C-AC58-511E5C06C175}" type="slidenum">
              <a:rPr lang="ja-JP" altLang="en-US" smtClean="0"/>
              <a:pPr/>
              <a:t>38</a:t>
            </a:fld>
            <a:endParaRPr lang="ja-JP" altLang="en-US" dirty="0"/>
          </a:p>
        </p:txBody>
      </p:sp>
    </p:spTree>
    <p:extLst>
      <p:ext uri="{BB962C8B-B14F-4D97-AF65-F5344CB8AC3E}">
        <p14:creationId xmlns:p14="http://schemas.microsoft.com/office/powerpoint/2010/main" val="261157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D9AF1C-DE79-D58C-E8D8-3AB3A9BA1AE5}"/>
              </a:ext>
            </a:extLst>
          </p:cNvPr>
          <p:cNvSpPr>
            <a:spLocks noGrp="1"/>
          </p:cNvSpPr>
          <p:nvPr>
            <p:ph type="title"/>
          </p:nvPr>
        </p:nvSpPr>
        <p:spPr/>
        <p:txBody>
          <a:bodyPr/>
          <a:lstStyle/>
          <a:p>
            <a:r>
              <a:rPr lang="ja-JP" altLang="en-US" dirty="0"/>
              <a:t>実験</a:t>
            </a:r>
            <a:endParaRPr kumimoji="1" lang="ja-JP" altLang="en-US" dirty="0"/>
          </a:p>
        </p:txBody>
      </p:sp>
      <p:sp>
        <p:nvSpPr>
          <p:cNvPr id="3" name="コンテンツ プレースホルダー 2">
            <a:extLst>
              <a:ext uri="{FF2B5EF4-FFF2-40B4-BE49-F238E27FC236}">
                <a16:creationId xmlns:a16="http://schemas.microsoft.com/office/drawing/2014/main" id="{8F51B926-EDB5-F09F-834A-3C3EB45504E3}"/>
              </a:ext>
            </a:extLst>
          </p:cNvPr>
          <p:cNvSpPr>
            <a:spLocks noGrp="1"/>
          </p:cNvSpPr>
          <p:nvPr>
            <p:ph idx="1"/>
          </p:nvPr>
        </p:nvSpPr>
        <p:spPr>
          <a:xfrm>
            <a:off x="165697" y="1092370"/>
            <a:ext cx="11882216" cy="1301695"/>
          </a:xfrm>
        </p:spPr>
        <p:txBody>
          <a:bodyPr>
            <a:normAutofit/>
          </a:bodyPr>
          <a:lstStyle/>
          <a:p>
            <a:r>
              <a:rPr kumimoji="1" lang="ja-JP" altLang="en-US" dirty="0"/>
              <a:t>基本ブロックを含むコードクローンを集約することで</a:t>
            </a:r>
            <a:r>
              <a:rPr kumimoji="1" lang="en-US" altLang="ja-JP" dirty="0"/>
              <a:t>AFL</a:t>
            </a:r>
            <a:r>
              <a:rPr kumimoji="1" lang="ja-JP" altLang="en-US" dirty="0"/>
              <a:t>の実行効率を向上させられるかを調査した</a:t>
            </a:r>
            <a:endParaRPr kumimoji="1" lang="en-US" altLang="ja-JP" dirty="0"/>
          </a:p>
        </p:txBody>
      </p:sp>
      <p:sp>
        <p:nvSpPr>
          <p:cNvPr id="5" name="テキスト ボックス 4">
            <a:extLst>
              <a:ext uri="{FF2B5EF4-FFF2-40B4-BE49-F238E27FC236}">
                <a16:creationId xmlns:a16="http://schemas.microsoft.com/office/drawing/2014/main" id="{46FC2BB8-55C8-238E-5086-F6931288818A}"/>
              </a:ext>
            </a:extLst>
          </p:cNvPr>
          <p:cNvSpPr txBox="1"/>
          <p:nvPr/>
        </p:nvSpPr>
        <p:spPr>
          <a:xfrm>
            <a:off x="165696" y="6352298"/>
            <a:ext cx="9567804" cy="430887"/>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100" dirty="0"/>
              <a:t>[3] Toshihiro Kamiya, Shinji Kusumoto, and Katsuro</a:t>
            </a:r>
            <a:r>
              <a:rPr lang="ja-JP" altLang="en-US" sz="1100" dirty="0"/>
              <a:t> </a:t>
            </a:r>
            <a:r>
              <a:rPr lang="en-US" altLang="ja-JP" sz="1100" dirty="0"/>
              <a:t>Inoue. CCFinder: A multilinguistic token-based code clone detection system for large scale source code. TSE, Vol. 28, No. 7, pp. 654–670, 2002.</a:t>
            </a:r>
          </a:p>
        </p:txBody>
      </p:sp>
      <p:sp>
        <p:nvSpPr>
          <p:cNvPr id="6" name="コンテンツ プレースホルダー 2">
            <a:extLst>
              <a:ext uri="{FF2B5EF4-FFF2-40B4-BE49-F238E27FC236}">
                <a16:creationId xmlns:a16="http://schemas.microsoft.com/office/drawing/2014/main" id="{0354C4D6-EB4E-6916-0944-B9C23A93430A}"/>
              </a:ext>
            </a:extLst>
          </p:cNvPr>
          <p:cNvSpPr txBox="1">
            <a:spLocks/>
          </p:cNvSpPr>
          <p:nvPr/>
        </p:nvSpPr>
        <p:spPr>
          <a:xfrm>
            <a:off x="165697" y="2394065"/>
            <a:ext cx="5606454" cy="3958233"/>
          </a:xfrm>
          <a:prstGeom prst="rect">
            <a:avLst/>
          </a:prstGeom>
        </p:spPr>
        <p:txBody>
          <a:bodyPr vert="horz" lIns="91440" tIns="45720" rIns="91440" bIns="45720" rtlCol="0">
            <a:normAutofit fontScale="77500" lnSpcReduction="20000"/>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l"/>
            </a:pPr>
            <a:r>
              <a:rPr lang="ja-JP" altLang="en-US" dirty="0"/>
              <a:t>実験対象：</a:t>
            </a:r>
            <a:r>
              <a:rPr lang="en-US" altLang="ja-JP" dirty="0"/>
              <a:t>GNU Binutils</a:t>
            </a:r>
          </a:p>
          <a:p>
            <a:pPr lvl="1">
              <a:buFont typeface="Wingdings" panose="05000000000000000000" pitchFamily="2" charset="2"/>
              <a:buChar char="l"/>
            </a:pPr>
            <a:r>
              <a:rPr lang="ja-JP" altLang="en-US" dirty="0"/>
              <a:t>対象プログラム：</a:t>
            </a:r>
            <a:r>
              <a:rPr lang="en-US" altLang="ja-JP" b="1" dirty="0"/>
              <a:t>nm</a:t>
            </a:r>
            <a:r>
              <a:rPr lang="en-US" altLang="ja-JP" dirty="0"/>
              <a:t> -C, </a:t>
            </a:r>
            <a:r>
              <a:rPr lang="en-US" altLang="ja-JP" b="1" dirty="0"/>
              <a:t>objdump</a:t>
            </a:r>
            <a:r>
              <a:rPr lang="en-US" altLang="ja-JP" dirty="0"/>
              <a:t> -d, </a:t>
            </a:r>
            <a:r>
              <a:rPr lang="en-US" altLang="ja-JP" b="1" dirty="0"/>
              <a:t>readelf</a:t>
            </a:r>
            <a:r>
              <a:rPr lang="en-US" altLang="ja-JP" dirty="0"/>
              <a:t> –a</a:t>
            </a:r>
          </a:p>
          <a:p>
            <a:pPr lvl="1">
              <a:buFont typeface="Wingdings" panose="05000000000000000000" pitchFamily="2" charset="2"/>
              <a:buChar char="l"/>
            </a:pPr>
            <a:r>
              <a:rPr lang="ja-JP" altLang="en-US" dirty="0"/>
              <a:t>対象バージョン：</a:t>
            </a:r>
            <a:r>
              <a:rPr lang="en-US" altLang="ja-JP" dirty="0"/>
              <a:t>v2.26, v2.32</a:t>
            </a:r>
          </a:p>
          <a:p>
            <a:pPr lvl="1">
              <a:buFont typeface="Wingdings" panose="05000000000000000000" pitchFamily="2" charset="2"/>
              <a:buChar char="l"/>
            </a:pPr>
            <a:r>
              <a:rPr lang="ja-JP" altLang="en-US" dirty="0"/>
              <a:t>初期テストケース：</a:t>
            </a:r>
          </a:p>
          <a:p>
            <a:pPr lvl="2">
              <a:buFont typeface="Wingdings" panose="05000000000000000000" pitchFamily="2" charset="2"/>
              <a:buChar char="l"/>
            </a:pPr>
            <a:r>
              <a:rPr lang="ja-JP" altLang="en-US" dirty="0"/>
              <a:t>実行可能な入力</a:t>
            </a:r>
            <a:r>
              <a:rPr lang="en-US" altLang="ja-JP" dirty="0"/>
              <a:t>(</a:t>
            </a:r>
            <a:r>
              <a:rPr lang="en-US" altLang="ja-JP" b="1" dirty="0"/>
              <a:t>valid</a:t>
            </a:r>
            <a:r>
              <a:rPr lang="en-US" altLang="ja-JP" dirty="0"/>
              <a:t>): 10</a:t>
            </a:r>
            <a:r>
              <a:rPr lang="ja-JP" altLang="en-US" dirty="0"/>
              <a:t>行程度の簡易なプログラム</a:t>
            </a:r>
          </a:p>
          <a:p>
            <a:pPr lvl="2">
              <a:buFont typeface="Wingdings" panose="05000000000000000000" pitchFamily="2" charset="2"/>
              <a:buChar char="l"/>
            </a:pPr>
            <a:r>
              <a:rPr lang="ja-JP" altLang="en-US" dirty="0"/>
              <a:t>無効な入力</a:t>
            </a:r>
            <a:r>
              <a:rPr lang="en-US" altLang="ja-JP" dirty="0"/>
              <a:t>(</a:t>
            </a:r>
            <a:r>
              <a:rPr lang="en-US" altLang="ja-JP" b="1" dirty="0"/>
              <a:t>invalid</a:t>
            </a:r>
            <a:r>
              <a:rPr lang="en-US" altLang="ja-JP" dirty="0"/>
              <a:t>): </a:t>
            </a:r>
            <a:r>
              <a:rPr lang="ja-JP" altLang="en-US" dirty="0"/>
              <a:t>空行のみ</a:t>
            </a:r>
          </a:p>
        </p:txBody>
      </p:sp>
      <p:sp>
        <p:nvSpPr>
          <p:cNvPr id="7" name="コンテンツ プレースホルダー 2">
            <a:extLst>
              <a:ext uri="{FF2B5EF4-FFF2-40B4-BE49-F238E27FC236}">
                <a16:creationId xmlns:a16="http://schemas.microsoft.com/office/drawing/2014/main" id="{3F211D14-BB1A-15D6-6E0A-7ED364FC621B}"/>
              </a:ext>
            </a:extLst>
          </p:cNvPr>
          <p:cNvSpPr txBox="1">
            <a:spLocks/>
          </p:cNvSpPr>
          <p:nvPr/>
        </p:nvSpPr>
        <p:spPr>
          <a:xfrm>
            <a:off x="5943598" y="2394065"/>
            <a:ext cx="6082705" cy="3958233"/>
          </a:xfrm>
          <a:prstGeom prst="rect">
            <a:avLst/>
          </a:prstGeom>
        </p:spPr>
        <p:txBody>
          <a:bodyPr vert="horz" lIns="91440" tIns="45720" rIns="91440" bIns="45720" rtlCol="0">
            <a:normAutofit fontScale="77500" lnSpcReduction="20000"/>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l"/>
            </a:pPr>
            <a:r>
              <a:rPr lang="ja-JP" altLang="en-US" dirty="0"/>
              <a:t>実験手順</a:t>
            </a:r>
            <a:endParaRPr lang="en-US" altLang="ja-JP" dirty="0"/>
          </a:p>
          <a:p>
            <a:pPr marL="742950" indent="-742950">
              <a:buFont typeface="+mj-lt"/>
              <a:buAutoNum type="arabicPeriod"/>
            </a:pPr>
            <a:r>
              <a:rPr lang="en-US" altLang="ja-JP" dirty="0"/>
              <a:t>CCFinder</a:t>
            </a:r>
            <a:r>
              <a:rPr lang="en-US" altLang="ja-JP" baseline="30000" dirty="0"/>
              <a:t>[3]</a:t>
            </a:r>
            <a:r>
              <a:rPr lang="ja-JP" altLang="en-US" dirty="0"/>
              <a:t>を用いてコードクローンを検出</a:t>
            </a:r>
          </a:p>
          <a:p>
            <a:pPr marL="742950" indent="-742950">
              <a:buFont typeface="+mj-lt"/>
              <a:buAutoNum type="arabicPeriod"/>
            </a:pPr>
            <a:r>
              <a:rPr lang="ja-JP" altLang="en-US" dirty="0"/>
              <a:t>集約可能なコードクローンを集約</a:t>
            </a:r>
          </a:p>
          <a:p>
            <a:pPr marL="742950" indent="-742950">
              <a:buFont typeface="+mj-lt"/>
              <a:buAutoNum type="arabicPeriod"/>
            </a:pPr>
            <a:r>
              <a:rPr lang="ja-JP" altLang="en-US" dirty="0"/>
              <a:t>各プログラムに</a:t>
            </a:r>
            <a:r>
              <a:rPr lang="en-US" altLang="ja-JP" dirty="0"/>
              <a:t>1</a:t>
            </a:r>
            <a:r>
              <a:rPr lang="ja-JP" altLang="en-US" dirty="0"/>
              <a:t>千万回の実行で停止する</a:t>
            </a:r>
            <a:r>
              <a:rPr lang="en-US" altLang="ja-JP" dirty="0"/>
              <a:t>AFL</a:t>
            </a:r>
            <a:r>
              <a:rPr lang="ja-JP" altLang="en-US" dirty="0"/>
              <a:t>を実行</a:t>
            </a:r>
          </a:p>
          <a:p>
            <a:pPr marL="742950" indent="-742950">
              <a:buFont typeface="+mj-lt"/>
              <a:buAutoNum type="arabicPeriod"/>
            </a:pPr>
            <a:r>
              <a:rPr lang="ja-JP" altLang="en-US" dirty="0"/>
              <a:t>検出したパス数とクラッシュ数を計測して比較</a:t>
            </a:r>
          </a:p>
        </p:txBody>
      </p:sp>
      <p:sp>
        <p:nvSpPr>
          <p:cNvPr id="157" name="スライド番号プレースホルダー 156">
            <a:extLst>
              <a:ext uri="{FF2B5EF4-FFF2-40B4-BE49-F238E27FC236}">
                <a16:creationId xmlns:a16="http://schemas.microsoft.com/office/drawing/2014/main" id="{D99322BF-E2DD-AA06-A95A-8DB6C69940B2}"/>
              </a:ext>
            </a:extLst>
          </p:cNvPr>
          <p:cNvSpPr>
            <a:spLocks noGrp="1"/>
          </p:cNvSpPr>
          <p:nvPr>
            <p:ph type="sldNum" sz="quarter" idx="12"/>
          </p:nvPr>
        </p:nvSpPr>
        <p:spPr/>
        <p:txBody>
          <a:bodyPr/>
          <a:lstStyle/>
          <a:p>
            <a:fld id="{DDF0A04B-3F96-455C-AC58-511E5C06C175}" type="slidenum">
              <a:rPr lang="ja-JP" altLang="en-US" smtClean="0"/>
              <a:pPr/>
              <a:t>39</a:t>
            </a:fld>
            <a:endParaRPr lang="ja-JP" altLang="en-US" dirty="0"/>
          </a:p>
        </p:txBody>
      </p:sp>
    </p:spTree>
    <p:extLst>
      <p:ext uri="{BB962C8B-B14F-4D97-AF65-F5344CB8AC3E}">
        <p14:creationId xmlns:p14="http://schemas.microsoft.com/office/powerpoint/2010/main" val="287053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60497-096E-98E1-0BFF-76B7689BB75F}"/>
              </a:ext>
            </a:extLst>
          </p:cNvPr>
          <p:cNvSpPr>
            <a:spLocks noGrp="1"/>
          </p:cNvSpPr>
          <p:nvPr>
            <p:ph type="title"/>
          </p:nvPr>
        </p:nvSpPr>
        <p:spPr/>
        <p:txBody>
          <a:bodyPr/>
          <a:lstStyle/>
          <a:p>
            <a:r>
              <a:rPr lang="ja-JP" altLang="en-US" dirty="0"/>
              <a:t>コードクローン管理手法</a:t>
            </a:r>
            <a:endParaRPr kumimoji="1" lang="ja-JP" altLang="en-US" dirty="0"/>
          </a:p>
        </p:txBody>
      </p:sp>
      <p:sp>
        <p:nvSpPr>
          <p:cNvPr id="6" name="コンテンツ プレースホルダー 5">
            <a:extLst>
              <a:ext uri="{FF2B5EF4-FFF2-40B4-BE49-F238E27FC236}">
                <a16:creationId xmlns:a16="http://schemas.microsoft.com/office/drawing/2014/main" id="{8DC9684E-8DF4-73BD-76FE-746A3F3C70D9}"/>
              </a:ext>
            </a:extLst>
          </p:cNvPr>
          <p:cNvSpPr>
            <a:spLocks noGrp="1"/>
          </p:cNvSpPr>
          <p:nvPr>
            <p:ph idx="1"/>
          </p:nvPr>
        </p:nvSpPr>
        <p:spPr>
          <a:xfrm>
            <a:off x="165697" y="1092370"/>
            <a:ext cx="11882216" cy="764660"/>
          </a:xfrm>
        </p:spPr>
        <p:txBody>
          <a:bodyPr>
            <a:normAutofit/>
          </a:bodyPr>
          <a:lstStyle/>
          <a:p>
            <a:r>
              <a:rPr lang="ja-JP" altLang="en-US" dirty="0"/>
              <a:t>コードクローンを</a:t>
            </a:r>
            <a:r>
              <a:rPr lang="ja-JP" altLang="en-US" b="1" dirty="0"/>
              <a:t>検出</a:t>
            </a:r>
            <a:r>
              <a:rPr lang="ja-JP" altLang="en-US" dirty="0"/>
              <a:t>し，</a:t>
            </a:r>
            <a:r>
              <a:rPr lang="ja-JP" altLang="en-US" b="1" dirty="0"/>
              <a:t>リファクタリング</a:t>
            </a:r>
            <a:r>
              <a:rPr lang="ja-JP" altLang="en-US" dirty="0"/>
              <a:t>や</a:t>
            </a:r>
            <a:r>
              <a:rPr lang="ja-JP" altLang="en-US" b="1" dirty="0"/>
              <a:t>追跡</a:t>
            </a:r>
            <a:r>
              <a:rPr lang="ja-JP" altLang="en-US" dirty="0"/>
              <a:t>する手法</a:t>
            </a:r>
            <a:endParaRPr lang="en-US" altLang="ja-JP" dirty="0"/>
          </a:p>
        </p:txBody>
      </p:sp>
      <p:sp>
        <p:nvSpPr>
          <p:cNvPr id="7" name="メモ 5">
            <a:extLst>
              <a:ext uri="{FF2B5EF4-FFF2-40B4-BE49-F238E27FC236}">
                <a16:creationId xmlns:a16="http://schemas.microsoft.com/office/drawing/2014/main" id="{F0534AAD-E006-548B-D3D1-A68F8C210B3A}"/>
              </a:ext>
            </a:extLst>
          </p:cNvPr>
          <p:cNvSpPr/>
          <p:nvPr/>
        </p:nvSpPr>
        <p:spPr bwMode="auto">
          <a:xfrm rot="10800000" flipH="1">
            <a:off x="2683388" y="2790791"/>
            <a:ext cx="1666400" cy="1844805"/>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sp>
        <p:nvSpPr>
          <p:cNvPr id="8" name="メモ 6">
            <a:extLst>
              <a:ext uri="{FF2B5EF4-FFF2-40B4-BE49-F238E27FC236}">
                <a16:creationId xmlns:a16="http://schemas.microsoft.com/office/drawing/2014/main" id="{B55948A8-F3A0-55C3-61B4-00EEA8171584}"/>
              </a:ext>
            </a:extLst>
          </p:cNvPr>
          <p:cNvSpPr/>
          <p:nvPr/>
        </p:nvSpPr>
        <p:spPr bwMode="auto">
          <a:xfrm rot="10800000" flipH="1">
            <a:off x="231172" y="2859307"/>
            <a:ext cx="1666400" cy="1736288"/>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cxnSp>
        <p:nvCxnSpPr>
          <p:cNvPr id="9" name="直線矢印コネクタ 8">
            <a:extLst>
              <a:ext uri="{FF2B5EF4-FFF2-40B4-BE49-F238E27FC236}">
                <a16:creationId xmlns:a16="http://schemas.microsoft.com/office/drawing/2014/main" id="{CF7C486C-307C-2930-180F-E2BCEC0713F3}"/>
              </a:ext>
            </a:extLst>
          </p:cNvPr>
          <p:cNvCxnSpPr>
            <a:cxnSpLocks/>
          </p:cNvCxnSpPr>
          <p:nvPr/>
        </p:nvCxnSpPr>
        <p:spPr bwMode="auto">
          <a:xfrm>
            <a:off x="1613051" y="3290768"/>
            <a:ext cx="1337973" cy="24374"/>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直線矢印コネクタ 9">
            <a:extLst>
              <a:ext uri="{FF2B5EF4-FFF2-40B4-BE49-F238E27FC236}">
                <a16:creationId xmlns:a16="http://schemas.microsoft.com/office/drawing/2014/main" id="{133F02B1-A2C9-4EC1-0089-C85E6F66BC68}"/>
              </a:ext>
            </a:extLst>
          </p:cNvPr>
          <p:cNvCxnSpPr/>
          <p:nvPr/>
        </p:nvCxnSpPr>
        <p:spPr bwMode="auto">
          <a:xfrm flipV="1">
            <a:off x="1613051" y="3475385"/>
            <a:ext cx="1327622" cy="743284"/>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Freeform 13">
            <a:extLst>
              <a:ext uri="{FF2B5EF4-FFF2-40B4-BE49-F238E27FC236}">
                <a16:creationId xmlns:a16="http://schemas.microsoft.com/office/drawing/2014/main" id="{4A047B7A-6639-C133-4B68-C5EF88FD5F64}"/>
              </a:ext>
            </a:extLst>
          </p:cNvPr>
          <p:cNvSpPr>
            <a:spLocks/>
          </p:cNvSpPr>
          <p:nvPr/>
        </p:nvSpPr>
        <p:spPr bwMode="auto">
          <a:xfrm>
            <a:off x="498809" y="3980741"/>
            <a:ext cx="1131127"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13" name="Freeform 13">
            <a:extLst>
              <a:ext uri="{FF2B5EF4-FFF2-40B4-BE49-F238E27FC236}">
                <a16:creationId xmlns:a16="http://schemas.microsoft.com/office/drawing/2014/main" id="{08412725-88E3-D6C6-4D62-7A32E24D46F5}"/>
              </a:ext>
            </a:extLst>
          </p:cNvPr>
          <p:cNvSpPr>
            <a:spLocks/>
          </p:cNvSpPr>
          <p:nvPr/>
        </p:nvSpPr>
        <p:spPr bwMode="auto">
          <a:xfrm>
            <a:off x="498809" y="3063711"/>
            <a:ext cx="1131127"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cxnSp>
        <p:nvCxnSpPr>
          <p:cNvPr id="14" name="直線矢印コネクタ 13">
            <a:extLst>
              <a:ext uri="{FF2B5EF4-FFF2-40B4-BE49-F238E27FC236}">
                <a16:creationId xmlns:a16="http://schemas.microsoft.com/office/drawing/2014/main" id="{9A8454C8-A6F2-D469-42E6-B1E8560B066D}"/>
              </a:ext>
            </a:extLst>
          </p:cNvPr>
          <p:cNvCxnSpPr>
            <a:cxnSpLocks/>
          </p:cNvCxnSpPr>
          <p:nvPr/>
        </p:nvCxnSpPr>
        <p:spPr bwMode="auto">
          <a:xfrm flipV="1">
            <a:off x="1064372" y="3514859"/>
            <a:ext cx="0" cy="480115"/>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正方形/長方形 14">
            <a:extLst>
              <a:ext uri="{FF2B5EF4-FFF2-40B4-BE49-F238E27FC236}">
                <a16:creationId xmlns:a16="http://schemas.microsoft.com/office/drawing/2014/main" id="{23ADB8BE-4B40-16F9-7B32-ACB698CAB006}"/>
              </a:ext>
            </a:extLst>
          </p:cNvPr>
          <p:cNvSpPr/>
          <p:nvPr/>
        </p:nvSpPr>
        <p:spPr>
          <a:xfrm>
            <a:off x="2123802" y="3106657"/>
            <a:ext cx="423682" cy="81640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集約</a:t>
            </a:r>
          </a:p>
        </p:txBody>
      </p:sp>
      <p:sp>
        <p:nvSpPr>
          <p:cNvPr id="17" name="メモ 5">
            <a:extLst>
              <a:ext uri="{FF2B5EF4-FFF2-40B4-BE49-F238E27FC236}">
                <a16:creationId xmlns:a16="http://schemas.microsoft.com/office/drawing/2014/main" id="{346F936A-4E7B-C10D-295D-0311163E20C8}"/>
              </a:ext>
            </a:extLst>
          </p:cNvPr>
          <p:cNvSpPr/>
          <p:nvPr/>
        </p:nvSpPr>
        <p:spPr bwMode="auto">
          <a:xfrm rot="10800000" flipH="1">
            <a:off x="7689576" y="2790788"/>
            <a:ext cx="1768156" cy="1844806"/>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sp>
        <p:nvSpPr>
          <p:cNvPr id="18" name="メモ 6">
            <a:extLst>
              <a:ext uri="{FF2B5EF4-FFF2-40B4-BE49-F238E27FC236}">
                <a16:creationId xmlns:a16="http://schemas.microsoft.com/office/drawing/2014/main" id="{C7160BCA-B320-10E9-5042-E63C9FDC473B}"/>
              </a:ext>
            </a:extLst>
          </p:cNvPr>
          <p:cNvSpPr/>
          <p:nvPr/>
        </p:nvSpPr>
        <p:spPr bwMode="auto">
          <a:xfrm rot="10800000" flipH="1">
            <a:off x="5135604" y="2790788"/>
            <a:ext cx="1768156" cy="1844806"/>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cxnSp>
        <p:nvCxnSpPr>
          <p:cNvPr id="19" name="直線矢印コネクタ 18">
            <a:extLst>
              <a:ext uri="{FF2B5EF4-FFF2-40B4-BE49-F238E27FC236}">
                <a16:creationId xmlns:a16="http://schemas.microsoft.com/office/drawing/2014/main" id="{0DED2281-CA92-3BD4-8244-191CFA16E215}"/>
              </a:ext>
            </a:extLst>
          </p:cNvPr>
          <p:cNvCxnSpPr>
            <a:cxnSpLocks/>
          </p:cNvCxnSpPr>
          <p:nvPr/>
        </p:nvCxnSpPr>
        <p:spPr bwMode="auto">
          <a:xfrm>
            <a:off x="6580132" y="3296680"/>
            <a:ext cx="1427959" cy="12550"/>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直線矢印コネクタ 19">
            <a:extLst>
              <a:ext uri="{FF2B5EF4-FFF2-40B4-BE49-F238E27FC236}">
                <a16:creationId xmlns:a16="http://schemas.microsoft.com/office/drawing/2014/main" id="{D56B7170-7B05-4A22-6829-F75F50319D3D}"/>
              </a:ext>
            </a:extLst>
          </p:cNvPr>
          <p:cNvCxnSpPr/>
          <p:nvPr/>
        </p:nvCxnSpPr>
        <p:spPr bwMode="auto">
          <a:xfrm>
            <a:off x="6580132" y="4195084"/>
            <a:ext cx="1427959" cy="12550"/>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Freeform 13">
            <a:extLst>
              <a:ext uri="{FF2B5EF4-FFF2-40B4-BE49-F238E27FC236}">
                <a16:creationId xmlns:a16="http://schemas.microsoft.com/office/drawing/2014/main" id="{2B4F7A8E-F811-3824-DAC7-705DDA9B5D16}"/>
              </a:ext>
            </a:extLst>
          </p:cNvPr>
          <p:cNvSpPr>
            <a:spLocks/>
          </p:cNvSpPr>
          <p:nvPr/>
        </p:nvSpPr>
        <p:spPr bwMode="auto">
          <a:xfrm>
            <a:off x="5454118" y="3076316"/>
            <a:ext cx="1131126"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23" name="Freeform 13">
            <a:extLst>
              <a:ext uri="{FF2B5EF4-FFF2-40B4-BE49-F238E27FC236}">
                <a16:creationId xmlns:a16="http://schemas.microsoft.com/office/drawing/2014/main" id="{9CF130BF-519F-B439-3771-9EA1297E8F55}"/>
              </a:ext>
            </a:extLst>
          </p:cNvPr>
          <p:cNvSpPr>
            <a:spLocks/>
          </p:cNvSpPr>
          <p:nvPr/>
        </p:nvSpPr>
        <p:spPr bwMode="auto">
          <a:xfrm>
            <a:off x="5454118" y="3980741"/>
            <a:ext cx="1131126" cy="48271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dirty="0">
              <a:latin typeface="Arial" charset="0"/>
              <a:ea typeface="MS UI Gothic" pitchFamily="50" charset="-128"/>
            </a:endParaRPr>
          </a:p>
        </p:txBody>
      </p:sp>
      <p:sp>
        <p:nvSpPr>
          <p:cNvPr id="24" name="Freeform 13">
            <a:extLst>
              <a:ext uri="{FF2B5EF4-FFF2-40B4-BE49-F238E27FC236}">
                <a16:creationId xmlns:a16="http://schemas.microsoft.com/office/drawing/2014/main" id="{F6556179-11C8-69A0-42E9-9556E0715AA0}"/>
              </a:ext>
            </a:extLst>
          </p:cNvPr>
          <p:cNvSpPr>
            <a:spLocks/>
          </p:cNvSpPr>
          <p:nvPr/>
        </p:nvSpPr>
        <p:spPr bwMode="auto">
          <a:xfrm>
            <a:off x="8008091" y="3980741"/>
            <a:ext cx="1131126"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37C723"/>
          </a:solidFill>
          <a:ln w="25400" cap="rnd">
            <a:noFill/>
            <a:round/>
            <a:headEnd/>
            <a:tailEnd/>
          </a:ln>
        </p:spPr>
        <p:txBody>
          <a:bodyPr/>
          <a:lstStyle/>
          <a:p>
            <a:endParaRPr lang="ja-JP" altLang="ja-JP" u="sng">
              <a:latin typeface="Arial" charset="0"/>
              <a:ea typeface="MS UI Gothic" pitchFamily="50" charset="-128"/>
            </a:endParaRPr>
          </a:p>
        </p:txBody>
      </p:sp>
      <p:sp>
        <p:nvSpPr>
          <p:cNvPr id="25" name="Freeform 13">
            <a:extLst>
              <a:ext uri="{FF2B5EF4-FFF2-40B4-BE49-F238E27FC236}">
                <a16:creationId xmlns:a16="http://schemas.microsoft.com/office/drawing/2014/main" id="{8150354A-4A67-5AE4-8EA4-9129C859707B}"/>
              </a:ext>
            </a:extLst>
          </p:cNvPr>
          <p:cNvSpPr>
            <a:spLocks/>
          </p:cNvSpPr>
          <p:nvPr/>
        </p:nvSpPr>
        <p:spPr bwMode="auto">
          <a:xfrm>
            <a:off x="8009463" y="3076316"/>
            <a:ext cx="1128382"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26" name="正方形/長方形 25">
            <a:extLst>
              <a:ext uri="{FF2B5EF4-FFF2-40B4-BE49-F238E27FC236}">
                <a16:creationId xmlns:a16="http://schemas.microsoft.com/office/drawing/2014/main" id="{924D0277-7EE4-60A8-C9C6-03DB1EC71F3B}"/>
              </a:ext>
            </a:extLst>
          </p:cNvPr>
          <p:cNvSpPr/>
          <p:nvPr/>
        </p:nvSpPr>
        <p:spPr>
          <a:xfrm>
            <a:off x="7089727" y="3827563"/>
            <a:ext cx="435072" cy="78596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修正</a:t>
            </a:r>
          </a:p>
        </p:txBody>
      </p:sp>
      <p:sp>
        <p:nvSpPr>
          <p:cNvPr id="27" name="吹き出し: 角を丸めた四角形 26">
            <a:extLst>
              <a:ext uri="{FF2B5EF4-FFF2-40B4-BE49-F238E27FC236}">
                <a16:creationId xmlns:a16="http://schemas.microsoft.com/office/drawing/2014/main" id="{8A737FEA-296F-5418-75BA-C6A3F977B7D9}"/>
              </a:ext>
            </a:extLst>
          </p:cNvPr>
          <p:cNvSpPr/>
          <p:nvPr/>
        </p:nvSpPr>
        <p:spPr>
          <a:xfrm>
            <a:off x="297659" y="1806229"/>
            <a:ext cx="5066582" cy="872984"/>
          </a:xfrm>
          <a:prstGeom prst="wedgeRoundRectCallout">
            <a:avLst>
              <a:gd name="adj1" fmla="val -8756"/>
              <a:gd name="adj2" fmla="val 96465"/>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コードクローンを</a:t>
            </a:r>
            <a:r>
              <a:rPr kumimoji="1" lang="ja-JP" altLang="en-US" sz="2400" b="1" dirty="0">
                <a:solidFill>
                  <a:schemeClr val="tx1"/>
                </a:solidFill>
                <a:latin typeface="+mj-ea"/>
                <a:ea typeface="+mj-ea"/>
              </a:rPr>
              <a:t>検出</a:t>
            </a:r>
            <a:r>
              <a:rPr kumimoji="1" lang="ja-JP" altLang="en-US" sz="2400" dirty="0">
                <a:solidFill>
                  <a:schemeClr val="tx1"/>
                </a:solidFill>
                <a:latin typeface="+mj-ea"/>
                <a:ea typeface="+mj-ea"/>
              </a:rPr>
              <a:t>して，</a:t>
            </a:r>
            <a:endParaRPr kumimoji="1" lang="en-US" altLang="ja-JP" sz="2400" dirty="0">
              <a:solidFill>
                <a:schemeClr val="tx1"/>
              </a:solidFill>
              <a:latin typeface="+mj-ea"/>
              <a:ea typeface="+mj-ea"/>
            </a:endParaRPr>
          </a:p>
          <a:p>
            <a:r>
              <a:rPr kumimoji="1" lang="ja-JP" altLang="en-US" sz="2400" b="1" dirty="0">
                <a:solidFill>
                  <a:schemeClr val="tx1"/>
                </a:solidFill>
                <a:latin typeface="+mj-ea"/>
                <a:ea typeface="+mj-ea"/>
              </a:rPr>
              <a:t>リファクタリング</a:t>
            </a:r>
            <a:r>
              <a:rPr kumimoji="1" lang="ja-JP" altLang="en-US" sz="2400" dirty="0">
                <a:solidFill>
                  <a:schemeClr val="tx1"/>
                </a:solidFill>
                <a:latin typeface="+mj-ea"/>
                <a:ea typeface="+mj-ea"/>
              </a:rPr>
              <a:t>による集約を支援</a:t>
            </a:r>
          </a:p>
        </p:txBody>
      </p:sp>
      <p:cxnSp>
        <p:nvCxnSpPr>
          <p:cNvPr id="29" name="直線矢印コネクタ 28">
            <a:extLst>
              <a:ext uri="{FF2B5EF4-FFF2-40B4-BE49-F238E27FC236}">
                <a16:creationId xmlns:a16="http://schemas.microsoft.com/office/drawing/2014/main" id="{09D9764B-D77E-7B77-C9B8-D6E1E1D97513}"/>
              </a:ext>
            </a:extLst>
          </p:cNvPr>
          <p:cNvCxnSpPr>
            <a:cxnSpLocks/>
          </p:cNvCxnSpPr>
          <p:nvPr/>
        </p:nvCxnSpPr>
        <p:spPr bwMode="auto">
          <a:xfrm flipV="1">
            <a:off x="6019681" y="3529091"/>
            <a:ext cx="0" cy="451650"/>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直線矢印コネクタ 29">
            <a:extLst>
              <a:ext uri="{FF2B5EF4-FFF2-40B4-BE49-F238E27FC236}">
                <a16:creationId xmlns:a16="http://schemas.microsoft.com/office/drawing/2014/main" id="{97DCC4D0-AFBD-042F-1FBD-9AF4FA11AC6B}"/>
              </a:ext>
            </a:extLst>
          </p:cNvPr>
          <p:cNvCxnSpPr>
            <a:cxnSpLocks/>
          </p:cNvCxnSpPr>
          <p:nvPr/>
        </p:nvCxnSpPr>
        <p:spPr bwMode="auto">
          <a:xfrm flipV="1">
            <a:off x="8573654" y="3535393"/>
            <a:ext cx="0" cy="459581"/>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Freeform 13">
            <a:extLst>
              <a:ext uri="{FF2B5EF4-FFF2-40B4-BE49-F238E27FC236}">
                <a16:creationId xmlns:a16="http://schemas.microsoft.com/office/drawing/2014/main" id="{5B1FF97B-7487-EBC0-AF49-A2FE3953D604}"/>
              </a:ext>
            </a:extLst>
          </p:cNvPr>
          <p:cNvSpPr>
            <a:spLocks/>
          </p:cNvSpPr>
          <p:nvPr/>
        </p:nvSpPr>
        <p:spPr bwMode="auto">
          <a:xfrm>
            <a:off x="2951024" y="3061320"/>
            <a:ext cx="1131127"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45A1CF"/>
          </a:solidFill>
          <a:ln w="25400" cap="rnd">
            <a:noFill/>
            <a:round/>
            <a:headEnd/>
            <a:tailEnd/>
          </a:ln>
        </p:spPr>
        <p:txBody>
          <a:bodyPr/>
          <a:lstStyle/>
          <a:p>
            <a:endParaRPr lang="ja-JP" altLang="ja-JP" u="sng">
              <a:latin typeface="Arial" charset="0"/>
              <a:ea typeface="MS UI Gothic" pitchFamily="50" charset="-128"/>
            </a:endParaRPr>
          </a:p>
        </p:txBody>
      </p:sp>
      <p:sp>
        <p:nvSpPr>
          <p:cNvPr id="42" name="メモ 5">
            <a:extLst>
              <a:ext uri="{FF2B5EF4-FFF2-40B4-BE49-F238E27FC236}">
                <a16:creationId xmlns:a16="http://schemas.microsoft.com/office/drawing/2014/main" id="{30D8A2CF-30BB-EC84-52C7-ED002BE14E65}"/>
              </a:ext>
            </a:extLst>
          </p:cNvPr>
          <p:cNvSpPr/>
          <p:nvPr/>
        </p:nvSpPr>
        <p:spPr bwMode="auto">
          <a:xfrm rot="10800000" flipH="1">
            <a:off x="10243550" y="2790788"/>
            <a:ext cx="1768156" cy="1844806"/>
          </a:xfrm>
          <a:prstGeom prst="foldedCorner">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latin typeface="Times New Roman" pitchFamily="18" charset="0"/>
              <a:ea typeface="ＭＳ Ｐゴシック" pitchFamily="50" charset="-128"/>
            </a:endParaRPr>
          </a:p>
        </p:txBody>
      </p:sp>
      <p:sp>
        <p:nvSpPr>
          <p:cNvPr id="43" name="Freeform 13">
            <a:extLst>
              <a:ext uri="{FF2B5EF4-FFF2-40B4-BE49-F238E27FC236}">
                <a16:creationId xmlns:a16="http://schemas.microsoft.com/office/drawing/2014/main" id="{DB98B675-201D-0CB0-1068-5A7056F68762}"/>
              </a:ext>
            </a:extLst>
          </p:cNvPr>
          <p:cNvSpPr>
            <a:spLocks/>
          </p:cNvSpPr>
          <p:nvPr/>
        </p:nvSpPr>
        <p:spPr bwMode="auto">
          <a:xfrm>
            <a:off x="10646295" y="3994974"/>
            <a:ext cx="1131126"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37C723"/>
          </a:solidFill>
          <a:ln w="25400" cap="rnd">
            <a:noFill/>
            <a:round/>
            <a:headEnd/>
            <a:tailEnd/>
          </a:ln>
        </p:spPr>
        <p:txBody>
          <a:bodyPr/>
          <a:lstStyle/>
          <a:p>
            <a:endParaRPr lang="ja-JP" altLang="ja-JP" u="sng">
              <a:latin typeface="Arial" charset="0"/>
              <a:ea typeface="MS UI Gothic" pitchFamily="50" charset="-128"/>
            </a:endParaRPr>
          </a:p>
        </p:txBody>
      </p:sp>
      <p:sp>
        <p:nvSpPr>
          <p:cNvPr id="44" name="Freeform 13">
            <a:extLst>
              <a:ext uri="{FF2B5EF4-FFF2-40B4-BE49-F238E27FC236}">
                <a16:creationId xmlns:a16="http://schemas.microsoft.com/office/drawing/2014/main" id="{12D368EC-24DC-70F9-45F7-B4F5C2F68CD0}"/>
              </a:ext>
            </a:extLst>
          </p:cNvPr>
          <p:cNvSpPr>
            <a:spLocks/>
          </p:cNvSpPr>
          <p:nvPr/>
        </p:nvSpPr>
        <p:spPr bwMode="auto">
          <a:xfrm>
            <a:off x="10565595" y="3090177"/>
            <a:ext cx="1131126" cy="47961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37C723"/>
          </a:solidFill>
          <a:ln w="25400" cap="rnd">
            <a:noFill/>
            <a:round/>
            <a:headEnd/>
            <a:tailEnd/>
          </a:ln>
        </p:spPr>
        <p:txBody>
          <a:bodyPr/>
          <a:lstStyle/>
          <a:p>
            <a:endParaRPr lang="ja-JP" altLang="ja-JP" u="sng">
              <a:latin typeface="Arial" charset="0"/>
              <a:ea typeface="MS UI Gothic" pitchFamily="50" charset="-128"/>
            </a:endParaRPr>
          </a:p>
        </p:txBody>
      </p:sp>
      <p:cxnSp>
        <p:nvCxnSpPr>
          <p:cNvPr id="45" name="直線矢印コネクタ 44">
            <a:extLst>
              <a:ext uri="{FF2B5EF4-FFF2-40B4-BE49-F238E27FC236}">
                <a16:creationId xmlns:a16="http://schemas.microsoft.com/office/drawing/2014/main" id="{DD8920E7-070C-B57C-792E-C9B337B8F156}"/>
              </a:ext>
            </a:extLst>
          </p:cNvPr>
          <p:cNvCxnSpPr>
            <a:cxnSpLocks/>
          </p:cNvCxnSpPr>
          <p:nvPr/>
        </p:nvCxnSpPr>
        <p:spPr bwMode="auto">
          <a:xfrm flipV="1">
            <a:off x="11127628" y="3515706"/>
            <a:ext cx="0" cy="479268"/>
          </a:xfrm>
          <a:prstGeom prst="straightConnector1">
            <a:avLst/>
          </a:prstGeom>
          <a:solidFill>
            <a:schemeClr val="accent2"/>
          </a:solidFill>
          <a:ln w="635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吹き出し: 角を丸めた四角形 27">
            <a:extLst>
              <a:ext uri="{FF2B5EF4-FFF2-40B4-BE49-F238E27FC236}">
                <a16:creationId xmlns:a16="http://schemas.microsoft.com/office/drawing/2014/main" id="{9B665216-72C1-F754-590D-31A7AF85ECEB}"/>
              </a:ext>
            </a:extLst>
          </p:cNvPr>
          <p:cNvSpPr/>
          <p:nvPr/>
        </p:nvSpPr>
        <p:spPr>
          <a:xfrm>
            <a:off x="7653402" y="1809853"/>
            <a:ext cx="3957138" cy="872984"/>
          </a:xfrm>
          <a:prstGeom prst="wedgeRoundRectCallout">
            <a:avLst>
              <a:gd name="adj1" fmla="val 6159"/>
              <a:gd name="adj2" fmla="val 78693"/>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コードクローンを</a:t>
            </a:r>
            <a:r>
              <a:rPr kumimoji="1" lang="ja-JP" altLang="en-US" sz="2400" b="1" dirty="0">
                <a:solidFill>
                  <a:schemeClr val="tx1"/>
                </a:solidFill>
                <a:latin typeface="+mj-ea"/>
                <a:ea typeface="+mj-ea"/>
              </a:rPr>
              <a:t>追跡</a:t>
            </a:r>
            <a:r>
              <a:rPr kumimoji="1" lang="ja-JP" altLang="en-US" sz="2400" dirty="0">
                <a:solidFill>
                  <a:schemeClr val="tx1"/>
                </a:solidFill>
                <a:latin typeface="+mj-ea"/>
                <a:ea typeface="+mj-ea"/>
              </a:rPr>
              <a:t>して，</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一貫性のある変更を支援</a:t>
            </a:r>
          </a:p>
        </p:txBody>
      </p:sp>
      <p:cxnSp>
        <p:nvCxnSpPr>
          <p:cNvPr id="55" name="直線矢印コネクタ 54">
            <a:extLst>
              <a:ext uri="{FF2B5EF4-FFF2-40B4-BE49-F238E27FC236}">
                <a16:creationId xmlns:a16="http://schemas.microsoft.com/office/drawing/2014/main" id="{A5F668E3-99EA-73E0-E4C2-94382096C589}"/>
              </a:ext>
            </a:extLst>
          </p:cNvPr>
          <p:cNvCxnSpPr>
            <a:cxnSpLocks/>
          </p:cNvCxnSpPr>
          <p:nvPr/>
        </p:nvCxnSpPr>
        <p:spPr bwMode="auto">
          <a:xfrm>
            <a:off x="9190289" y="4195084"/>
            <a:ext cx="1427959" cy="12550"/>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直線矢印コネクタ 55">
            <a:extLst>
              <a:ext uri="{FF2B5EF4-FFF2-40B4-BE49-F238E27FC236}">
                <a16:creationId xmlns:a16="http://schemas.microsoft.com/office/drawing/2014/main" id="{225BD092-FEB6-BE4F-8148-AAD97A907383}"/>
              </a:ext>
            </a:extLst>
          </p:cNvPr>
          <p:cNvCxnSpPr>
            <a:cxnSpLocks/>
          </p:cNvCxnSpPr>
          <p:nvPr/>
        </p:nvCxnSpPr>
        <p:spPr bwMode="auto">
          <a:xfrm>
            <a:off x="9082914" y="3296680"/>
            <a:ext cx="1427959" cy="12550"/>
          </a:xfrm>
          <a:prstGeom prst="straightConnector1">
            <a:avLst/>
          </a:prstGeom>
          <a:solidFill>
            <a:schemeClr val="accent2"/>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正方形/長方形 53">
            <a:extLst>
              <a:ext uri="{FF2B5EF4-FFF2-40B4-BE49-F238E27FC236}">
                <a16:creationId xmlns:a16="http://schemas.microsoft.com/office/drawing/2014/main" id="{A738459C-34AE-B516-395E-69FDB760F678}"/>
              </a:ext>
            </a:extLst>
          </p:cNvPr>
          <p:cNvSpPr/>
          <p:nvPr/>
        </p:nvSpPr>
        <p:spPr>
          <a:xfrm>
            <a:off x="9631971" y="2928617"/>
            <a:ext cx="435072" cy="78596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修正</a:t>
            </a:r>
          </a:p>
        </p:txBody>
      </p:sp>
      <p:sp>
        <p:nvSpPr>
          <p:cNvPr id="22" name="角丸四角形 34">
            <a:extLst>
              <a:ext uri="{FF2B5EF4-FFF2-40B4-BE49-F238E27FC236}">
                <a16:creationId xmlns:a16="http://schemas.microsoft.com/office/drawing/2014/main" id="{75655FEA-E9F4-112C-8A23-9E2DACF67125}"/>
              </a:ext>
            </a:extLst>
          </p:cNvPr>
          <p:cNvSpPr/>
          <p:nvPr/>
        </p:nvSpPr>
        <p:spPr>
          <a:xfrm>
            <a:off x="4617425" y="3488055"/>
            <a:ext cx="453282" cy="1510206"/>
          </a:xfrm>
          <a:prstGeom prst="wedgeRoundRectCallout">
            <a:avLst>
              <a:gd name="adj1" fmla="val 117528"/>
              <a:gd name="adj2" fmla="val 25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000" b="1" dirty="0">
                <a:solidFill>
                  <a:schemeClr val="tx1"/>
                </a:solidFill>
              </a:rPr>
              <a:t>欠陥を検出</a:t>
            </a:r>
          </a:p>
        </p:txBody>
      </p:sp>
      <p:sp>
        <p:nvSpPr>
          <p:cNvPr id="3" name="コンテンツ プレースホルダー 5">
            <a:extLst>
              <a:ext uri="{FF2B5EF4-FFF2-40B4-BE49-F238E27FC236}">
                <a16:creationId xmlns:a16="http://schemas.microsoft.com/office/drawing/2014/main" id="{FEDF4B5B-F020-ED39-E03F-D7DE4A7950BD}"/>
              </a:ext>
            </a:extLst>
          </p:cNvPr>
          <p:cNvSpPr txBox="1">
            <a:spLocks/>
          </p:cNvSpPr>
          <p:nvPr/>
        </p:nvSpPr>
        <p:spPr>
          <a:xfrm>
            <a:off x="196551" y="4918772"/>
            <a:ext cx="11882216" cy="1864413"/>
          </a:xfrm>
          <a:prstGeom prst="rect">
            <a:avLst/>
          </a:prstGeom>
        </p:spPr>
        <p:txBody>
          <a:bodyPr vert="horz" lIns="91440" tIns="45720" rIns="91440" bIns="45720" rtlCol="0">
            <a:normAutofit fontScale="92500" lnSpcReduction="10000"/>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l"/>
            </a:pPr>
            <a:r>
              <a:rPr lang="ja-JP" altLang="en-US" sz="4000" dirty="0"/>
              <a:t>課題</a:t>
            </a:r>
            <a:endParaRPr lang="en-US" altLang="ja-JP" sz="4000" dirty="0"/>
          </a:p>
          <a:p>
            <a:pPr lvl="1">
              <a:buFont typeface="Wingdings" panose="05000000000000000000" pitchFamily="2" charset="2"/>
              <a:buChar char="l"/>
            </a:pPr>
            <a:r>
              <a:rPr lang="ja-JP" altLang="en-US" sz="3600" dirty="0"/>
              <a:t>大規模ソフトウェアのコードクローン検出に時間がかかる</a:t>
            </a:r>
            <a:endParaRPr lang="en-US" altLang="ja-JP" sz="3600" dirty="0"/>
          </a:p>
          <a:p>
            <a:pPr lvl="1">
              <a:buFont typeface="Wingdings" panose="05000000000000000000" pitchFamily="2" charset="2"/>
              <a:buChar char="l"/>
            </a:pPr>
            <a:r>
              <a:rPr lang="ja-JP" altLang="en-US" sz="3600" dirty="0"/>
              <a:t>人手によるコードクローン管理のコストが大きい</a:t>
            </a:r>
            <a:endParaRPr lang="en-US" altLang="ja-JP" sz="3600" dirty="0"/>
          </a:p>
        </p:txBody>
      </p:sp>
      <p:sp>
        <p:nvSpPr>
          <p:cNvPr id="11" name="正方形/長方形 10">
            <a:extLst>
              <a:ext uri="{FF2B5EF4-FFF2-40B4-BE49-F238E27FC236}">
                <a16:creationId xmlns:a16="http://schemas.microsoft.com/office/drawing/2014/main" id="{37C4BF79-4207-ECEA-485A-0AEEF04BEB80}"/>
              </a:ext>
            </a:extLst>
          </p:cNvPr>
          <p:cNvSpPr/>
          <p:nvPr/>
        </p:nvSpPr>
        <p:spPr>
          <a:xfrm>
            <a:off x="243213" y="4586095"/>
            <a:ext cx="1654356" cy="369332"/>
          </a:xfrm>
          <a:prstGeom prst="rect">
            <a:avLst/>
          </a:prstGeom>
        </p:spPr>
        <p:txBody>
          <a:bodyPr wrap="square">
            <a:spAutoFit/>
          </a:bodyPr>
          <a:lstStyle/>
          <a:p>
            <a:pPr algn="ctr"/>
            <a:r>
              <a:rPr lang="ja-JP" altLang="en-US" kern="0" dirty="0">
                <a:latin typeface="Times New Roman" panose="02020603050405020304" pitchFamily="18" charset="0"/>
                <a:ea typeface="メイリオ"/>
                <a:cs typeface="Times New Roman" panose="02020603050405020304" pitchFamily="18" charset="0"/>
              </a:rPr>
              <a:t>バージョン </a:t>
            </a:r>
            <a:r>
              <a:rPr lang="en-US" altLang="ja-JP" kern="0" dirty="0">
                <a:latin typeface="Times New Roman" panose="02020603050405020304" pitchFamily="18" charset="0"/>
                <a:ea typeface="メイリオ"/>
                <a:cs typeface="Times New Roman" panose="02020603050405020304" pitchFamily="18" charset="0"/>
              </a:rPr>
              <a:t>i</a:t>
            </a:r>
            <a:endParaRPr lang="ja-JP" altLang="en-US" dirty="0">
              <a:latin typeface="Times New Roman" panose="02020603050405020304" pitchFamily="18" charset="0"/>
              <a:cs typeface="Times New Roman" panose="02020603050405020304" pitchFamily="18" charset="0"/>
            </a:endParaRPr>
          </a:p>
        </p:txBody>
      </p:sp>
      <p:sp>
        <p:nvSpPr>
          <p:cNvPr id="16" name="正方形/長方形 15">
            <a:extLst>
              <a:ext uri="{FF2B5EF4-FFF2-40B4-BE49-F238E27FC236}">
                <a16:creationId xmlns:a16="http://schemas.microsoft.com/office/drawing/2014/main" id="{C3CAF9E8-B055-C944-AE43-7D4CAD50D345}"/>
              </a:ext>
            </a:extLst>
          </p:cNvPr>
          <p:cNvSpPr/>
          <p:nvPr/>
        </p:nvSpPr>
        <p:spPr>
          <a:xfrm>
            <a:off x="2518699" y="4628929"/>
            <a:ext cx="1983726" cy="369332"/>
          </a:xfrm>
          <a:prstGeom prst="rect">
            <a:avLst/>
          </a:prstGeom>
        </p:spPr>
        <p:txBody>
          <a:bodyPr wrap="square">
            <a:spAutoFit/>
          </a:bodyPr>
          <a:lstStyle/>
          <a:p>
            <a:pPr algn="ctr"/>
            <a:r>
              <a:rPr lang="ja-JP" altLang="en-US" kern="0" dirty="0">
                <a:latin typeface="Times New Roman" panose="02020603050405020304" pitchFamily="18" charset="0"/>
                <a:ea typeface="メイリオ"/>
                <a:cs typeface="Times New Roman" panose="02020603050405020304" pitchFamily="18" charset="0"/>
              </a:rPr>
              <a:t>バージョン </a:t>
            </a:r>
            <a:r>
              <a:rPr lang="en-US" altLang="ja-JP" kern="0" dirty="0">
                <a:latin typeface="Times New Roman" panose="02020603050405020304" pitchFamily="18" charset="0"/>
                <a:ea typeface="メイリオ"/>
                <a:cs typeface="Times New Roman" panose="02020603050405020304" pitchFamily="18" charset="0"/>
              </a:rPr>
              <a:t>i+1</a:t>
            </a:r>
            <a:endParaRPr lang="ja-JP" altLang="en-US" dirty="0">
              <a:latin typeface="Times New Roman" panose="02020603050405020304" pitchFamily="18" charset="0"/>
              <a:cs typeface="Times New Roman" panose="02020603050405020304" pitchFamily="18" charset="0"/>
            </a:endParaRPr>
          </a:p>
        </p:txBody>
      </p:sp>
      <p:sp>
        <p:nvSpPr>
          <p:cNvPr id="31" name="正方形/長方形 30">
            <a:extLst>
              <a:ext uri="{FF2B5EF4-FFF2-40B4-BE49-F238E27FC236}">
                <a16:creationId xmlns:a16="http://schemas.microsoft.com/office/drawing/2014/main" id="{FBB35534-6A9C-7425-9F00-5C1FD6E7EC8D}"/>
              </a:ext>
            </a:extLst>
          </p:cNvPr>
          <p:cNvSpPr/>
          <p:nvPr/>
        </p:nvSpPr>
        <p:spPr>
          <a:xfrm>
            <a:off x="5217112" y="4673343"/>
            <a:ext cx="1654356" cy="369332"/>
          </a:xfrm>
          <a:prstGeom prst="rect">
            <a:avLst/>
          </a:prstGeom>
        </p:spPr>
        <p:txBody>
          <a:bodyPr wrap="square">
            <a:spAutoFit/>
          </a:bodyPr>
          <a:lstStyle/>
          <a:p>
            <a:pPr algn="ctr"/>
            <a:r>
              <a:rPr lang="ja-JP" altLang="en-US" kern="0" dirty="0">
                <a:latin typeface="Times New Roman" panose="02020603050405020304" pitchFamily="18" charset="0"/>
                <a:ea typeface="メイリオ"/>
                <a:cs typeface="Times New Roman" panose="02020603050405020304" pitchFamily="18" charset="0"/>
              </a:rPr>
              <a:t>バージョン </a:t>
            </a:r>
            <a:r>
              <a:rPr lang="en-US" altLang="ja-JP" kern="0" dirty="0">
                <a:latin typeface="Times New Roman" panose="02020603050405020304" pitchFamily="18" charset="0"/>
                <a:ea typeface="メイリオ"/>
                <a:cs typeface="Times New Roman" panose="02020603050405020304" pitchFamily="18" charset="0"/>
              </a:rPr>
              <a:t>j</a:t>
            </a:r>
            <a:endParaRPr lang="ja-JP" altLang="en-US" dirty="0">
              <a:latin typeface="Times New Roman" panose="02020603050405020304" pitchFamily="18" charset="0"/>
              <a:cs typeface="Times New Roman" panose="02020603050405020304" pitchFamily="18" charset="0"/>
            </a:endParaRPr>
          </a:p>
        </p:txBody>
      </p:sp>
      <p:sp>
        <p:nvSpPr>
          <p:cNvPr id="32" name="正方形/長方形 31">
            <a:extLst>
              <a:ext uri="{FF2B5EF4-FFF2-40B4-BE49-F238E27FC236}">
                <a16:creationId xmlns:a16="http://schemas.microsoft.com/office/drawing/2014/main" id="{357B4A46-4844-6A52-3653-1B5C075FD974}"/>
              </a:ext>
            </a:extLst>
          </p:cNvPr>
          <p:cNvSpPr/>
          <p:nvPr/>
        </p:nvSpPr>
        <p:spPr>
          <a:xfrm>
            <a:off x="7492598" y="4716177"/>
            <a:ext cx="1983726" cy="369332"/>
          </a:xfrm>
          <a:prstGeom prst="rect">
            <a:avLst/>
          </a:prstGeom>
        </p:spPr>
        <p:txBody>
          <a:bodyPr wrap="square">
            <a:spAutoFit/>
          </a:bodyPr>
          <a:lstStyle/>
          <a:p>
            <a:pPr algn="ctr"/>
            <a:r>
              <a:rPr lang="ja-JP" altLang="en-US" kern="0" dirty="0">
                <a:latin typeface="Times New Roman" panose="02020603050405020304" pitchFamily="18" charset="0"/>
                <a:ea typeface="メイリオ"/>
                <a:cs typeface="Times New Roman" panose="02020603050405020304" pitchFamily="18" charset="0"/>
              </a:rPr>
              <a:t>バージョン </a:t>
            </a:r>
            <a:r>
              <a:rPr lang="en-US" altLang="ja-JP" kern="0" dirty="0">
                <a:latin typeface="Times New Roman" panose="02020603050405020304" pitchFamily="18" charset="0"/>
                <a:ea typeface="メイリオ"/>
                <a:cs typeface="Times New Roman" panose="02020603050405020304" pitchFamily="18" charset="0"/>
              </a:rPr>
              <a:t>j+1</a:t>
            </a:r>
            <a:endParaRPr lang="ja-JP" altLang="en-US" dirty="0">
              <a:latin typeface="Times New Roman" panose="02020603050405020304" pitchFamily="18" charset="0"/>
              <a:cs typeface="Times New Roman" panose="02020603050405020304" pitchFamily="18" charset="0"/>
            </a:endParaRPr>
          </a:p>
        </p:txBody>
      </p:sp>
      <p:sp>
        <p:nvSpPr>
          <p:cNvPr id="33" name="正方形/長方形 32">
            <a:extLst>
              <a:ext uri="{FF2B5EF4-FFF2-40B4-BE49-F238E27FC236}">
                <a16:creationId xmlns:a16="http://schemas.microsoft.com/office/drawing/2014/main" id="{B7766B9E-9627-1CDD-82C2-E0287EE149BB}"/>
              </a:ext>
            </a:extLst>
          </p:cNvPr>
          <p:cNvSpPr/>
          <p:nvPr/>
        </p:nvSpPr>
        <p:spPr>
          <a:xfrm>
            <a:off x="10152541" y="4673343"/>
            <a:ext cx="1983726" cy="369332"/>
          </a:xfrm>
          <a:prstGeom prst="rect">
            <a:avLst/>
          </a:prstGeom>
        </p:spPr>
        <p:txBody>
          <a:bodyPr wrap="square">
            <a:spAutoFit/>
          </a:bodyPr>
          <a:lstStyle/>
          <a:p>
            <a:pPr algn="ctr"/>
            <a:r>
              <a:rPr lang="ja-JP" altLang="en-US" kern="0" dirty="0">
                <a:latin typeface="Times New Roman" panose="02020603050405020304" pitchFamily="18" charset="0"/>
                <a:ea typeface="メイリオ"/>
                <a:cs typeface="Times New Roman" panose="02020603050405020304" pitchFamily="18" charset="0"/>
              </a:rPr>
              <a:t>バージョン </a:t>
            </a:r>
            <a:r>
              <a:rPr lang="en-US" altLang="ja-JP" kern="0" dirty="0">
                <a:latin typeface="Times New Roman" panose="02020603050405020304" pitchFamily="18" charset="0"/>
                <a:ea typeface="メイリオ"/>
                <a:cs typeface="Times New Roman" panose="02020603050405020304" pitchFamily="18" charset="0"/>
              </a:rPr>
              <a:t>j+2</a:t>
            </a:r>
            <a:endParaRPr lang="ja-JP" altLang="en-US" dirty="0">
              <a:latin typeface="Times New Roman" panose="02020603050405020304" pitchFamily="18" charset="0"/>
              <a:cs typeface="Times New Roman" panose="02020603050405020304" pitchFamily="18" charset="0"/>
            </a:endParaRPr>
          </a:p>
        </p:txBody>
      </p:sp>
      <p:sp>
        <p:nvSpPr>
          <p:cNvPr id="190" name="スライド番号プレースホルダー 189">
            <a:extLst>
              <a:ext uri="{FF2B5EF4-FFF2-40B4-BE49-F238E27FC236}">
                <a16:creationId xmlns:a16="http://schemas.microsoft.com/office/drawing/2014/main" id="{49149DB7-118C-543B-EF2A-94E06B3AE7C4}"/>
              </a:ext>
            </a:extLst>
          </p:cNvPr>
          <p:cNvSpPr>
            <a:spLocks noGrp="1"/>
          </p:cNvSpPr>
          <p:nvPr>
            <p:ph type="sldNum" sz="quarter" idx="12"/>
          </p:nvPr>
        </p:nvSpPr>
        <p:spPr/>
        <p:txBody>
          <a:bodyPr/>
          <a:lstStyle/>
          <a:p>
            <a:fld id="{DDF0A04B-3F96-455C-AC58-511E5C06C175}" type="slidenum">
              <a:rPr lang="ja-JP" altLang="en-US" smtClean="0"/>
              <a:pPr/>
              <a:t>4</a:t>
            </a:fld>
            <a:endParaRPr lang="ja-JP" altLang="en-US" dirty="0"/>
          </a:p>
        </p:txBody>
      </p:sp>
    </p:spTree>
    <p:extLst>
      <p:ext uri="{BB962C8B-B14F-4D97-AF65-F5344CB8AC3E}">
        <p14:creationId xmlns:p14="http://schemas.microsoft.com/office/powerpoint/2010/main" val="1482580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BA97D-23D4-CB70-2F11-F4F202E37FB8}"/>
              </a:ext>
            </a:extLst>
          </p:cNvPr>
          <p:cNvSpPr>
            <a:spLocks noGrp="1"/>
          </p:cNvSpPr>
          <p:nvPr>
            <p:ph type="title"/>
          </p:nvPr>
        </p:nvSpPr>
        <p:spPr/>
        <p:txBody>
          <a:bodyPr/>
          <a:lstStyle/>
          <a:p>
            <a:r>
              <a:rPr kumimoji="1" lang="ja-JP" altLang="en-US" dirty="0"/>
              <a:t>実験結果</a:t>
            </a:r>
            <a:r>
              <a:rPr kumimoji="1" lang="en-US" altLang="ja-JP" dirty="0"/>
              <a:t>(1/3)</a:t>
            </a:r>
            <a:endParaRPr kumimoji="1" lang="ja-JP" altLang="en-US" dirty="0"/>
          </a:p>
        </p:txBody>
      </p:sp>
      <p:sp>
        <p:nvSpPr>
          <p:cNvPr id="3" name="コンテンツ プレースホルダー 2">
            <a:extLst>
              <a:ext uri="{FF2B5EF4-FFF2-40B4-BE49-F238E27FC236}">
                <a16:creationId xmlns:a16="http://schemas.microsoft.com/office/drawing/2014/main" id="{1A5FC092-95E6-4023-1B15-88D4302E9CBB}"/>
              </a:ext>
            </a:extLst>
          </p:cNvPr>
          <p:cNvSpPr>
            <a:spLocks noGrp="1"/>
          </p:cNvSpPr>
          <p:nvPr>
            <p:ph idx="1"/>
          </p:nvPr>
        </p:nvSpPr>
        <p:spPr>
          <a:xfrm>
            <a:off x="165697" y="1092370"/>
            <a:ext cx="11882216" cy="1257437"/>
          </a:xfrm>
        </p:spPr>
        <p:txBody>
          <a:bodyPr>
            <a:normAutofit fontScale="92500"/>
          </a:bodyPr>
          <a:lstStyle/>
          <a:p>
            <a:r>
              <a:rPr lang="en-US" altLang="ja-JP" dirty="0">
                <a:latin typeface="+mj-ea"/>
              </a:rPr>
              <a:t>1</a:t>
            </a:r>
            <a:r>
              <a:rPr lang="ja-JP" altLang="en-US" dirty="0">
                <a:latin typeface="+mj-ea"/>
              </a:rPr>
              <a:t>千万回テストケースを生成・実行すると停止する</a:t>
            </a:r>
            <a:r>
              <a:rPr lang="en-US" altLang="ja-JP" dirty="0">
                <a:latin typeface="+mj-ea"/>
              </a:rPr>
              <a:t>AFL</a:t>
            </a:r>
            <a:r>
              <a:rPr lang="ja-JP" altLang="en-US" dirty="0">
                <a:latin typeface="+mj-ea"/>
              </a:rPr>
              <a:t>を実行</a:t>
            </a:r>
            <a:endParaRPr lang="en-US" altLang="ja-JP" dirty="0">
              <a:latin typeface="+mj-ea"/>
            </a:endParaRPr>
          </a:p>
          <a:p>
            <a:r>
              <a:rPr lang="ja-JP" altLang="en-US" dirty="0">
                <a:latin typeface="+mj-ea"/>
              </a:rPr>
              <a:t>パス数を比較した</a:t>
            </a:r>
            <a:endParaRPr kumimoji="1" lang="ja-JP" altLang="en-US" dirty="0"/>
          </a:p>
        </p:txBody>
      </p:sp>
      <p:graphicFrame>
        <p:nvGraphicFramePr>
          <p:cNvPr id="5" name="表 4">
            <a:extLst>
              <a:ext uri="{FF2B5EF4-FFF2-40B4-BE49-F238E27FC236}">
                <a16:creationId xmlns:a16="http://schemas.microsoft.com/office/drawing/2014/main" id="{1EB9D55D-96C6-751C-2548-BF19288A4625}"/>
              </a:ext>
            </a:extLst>
          </p:cNvPr>
          <p:cNvGraphicFramePr>
            <a:graphicFrameLocks noGrp="1"/>
          </p:cNvGraphicFramePr>
          <p:nvPr>
            <p:extLst>
              <p:ext uri="{D42A27DB-BD31-4B8C-83A1-F6EECF244321}">
                <p14:modId xmlns:p14="http://schemas.microsoft.com/office/powerpoint/2010/main" val="1553617942"/>
              </p:ext>
            </p:extLst>
          </p:nvPr>
        </p:nvGraphicFramePr>
        <p:xfrm>
          <a:off x="767443" y="2349807"/>
          <a:ext cx="10658438" cy="3054948"/>
        </p:xfrm>
        <a:graphic>
          <a:graphicData uri="http://schemas.openxmlformats.org/drawingml/2006/table">
            <a:tbl>
              <a:tblPr/>
              <a:tblGrid>
                <a:gridCol w="1797881">
                  <a:extLst>
                    <a:ext uri="{9D8B030D-6E8A-4147-A177-3AD203B41FA5}">
                      <a16:colId xmlns:a16="http://schemas.microsoft.com/office/drawing/2014/main" val="2987357444"/>
                    </a:ext>
                  </a:extLst>
                </a:gridCol>
                <a:gridCol w="1391394">
                  <a:extLst>
                    <a:ext uri="{9D8B030D-6E8A-4147-A177-3AD203B41FA5}">
                      <a16:colId xmlns:a16="http://schemas.microsoft.com/office/drawing/2014/main" val="969442750"/>
                    </a:ext>
                  </a:extLst>
                </a:gridCol>
                <a:gridCol w="1672152">
                  <a:extLst>
                    <a:ext uri="{9D8B030D-6E8A-4147-A177-3AD203B41FA5}">
                      <a16:colId xmlns:a16="http://schemas.microsoft.com/office/drawing/2014/main" val="3559181098"/>
                    </a:ext>
                  </a:extLst>
                </a:gridCol>
                <a:gridCol w="1556831">
                  <a:extLst>
                    <a:ext uri="{9D8B030D-6E8A-4147-A177-3AD203B41FA5}">
                      <a16:colId xmlns:a16="http://schemas.microsoft.com/office/drawing/2014/main" val="256035812"/>
                    </a:ext>
                  </a:extLst>
                </a:gridCol>
                <a:gridCol w="1470339">
                  <a:extLst>
                    <a:ext uri="{9D8B030D-6E8A-4147-A177-3AD203B41FA5}">
                      <a16:colId xmlns:a16="http://schemas.microsoft.com/office/drawing/2014/main" val="2554785721"/>
                    </a:ext>
                  </a:extLst>
                </a:gridCol>
                <a:gridCol w="1247207">
                  <a:extLst>
                    <a:ext uri="{9D8B030D-6E8A-4147-A177-3AD203B41FA5}">
                      <a16:colId xmlns:a16="http://schemas.microsoft.com/office/drawing/2014/main" val="1129809923"/>
                    </a:ext>
                  </a:extLst>
                </a:gridCol>
                <a:gridCol w="1522634">
                  <a:extLst>
                    <a:ext uri="{9D8B030D-6E8A-4147-A177-3AD203B41FA5}">
                      <a16:colId xmlns:a16="http://schemas.microsoft.com/office/drawing/2014/main" val="78094998"/>
                    </a:ext>
                  </a:extLst>
                </a:gridCol>
              </a:tblGrid>
              <a:tr h="50915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ct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38100" cap="flat" cmpd="sng" algn="ctr">
                      <a:solidFill>
                        <a:sysClr val="windowText" lastClr="000000"/>
                      </a:solidFill>
                      <a:prstDash val="solid"/>
                      <a:round/>
                      <a:headEnd type="none" w="med" len="med"/>
                      <a:tailEnd type="none" w="med" len="med"/>
                    </a:lnTlToBr>
                    <a:lnBlToTr w="12700" cmpd="sng">
                      <a:noFill/>
                      <a:prstDash val="solid"/>
                    </a:lnBlToTr>
                    <a:solidFill>
                      <a:srgbClr val="4472C4"/>
                    </a:solidFill>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sz="2400" b="1" u="none" strike="noStrike" dirty="0">
                          <a:solidFill>
                            <a:schemeClr val="bg1"/>
                          </a:solidFill>
                          <a:effectLst/>
                          <a:latin typeface="+mj-ea"/>
                          <a:ea typeface="+mj-ea"/>
                        </a:rPr>
                        <a:t>nm</a:t>
                      </a: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sz="2400" b="1" u="none" strike="noStrike" dirty="0">
                          <a:solidFill>
                            <a:schemeClr val="bg1"/>
                          </a:solidFill>
                          <a:effectLst/>
                          <a:latin typeface="+mj-ea"/>
                          <a:ea typeface="+mj-ea"/>
                        </a:rPr>
                        <a:t>objdump</a:t>
                      </a: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sz="2400" b="1" u="none" strike="noStrike" dirty="0">
                          <a:solidFill>
                            <a:schemeClr val="bg1"/>
                          </a:solidFill>
                          <a:effectLst/>
                          <a:latin typeface="+mj-ea"/>
                          <a:ea typeface="+mj-ea"/>
                        </a:rPr>
                        <a:t>readelf</a:t>
                      </a: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kumimoji="1" lang="ja-JP" altLang="en-US"/>
                    </a:p>
                  </a:txBody>
                  <a:tcPr/>
                </a:tc>
                <a:extLst>
                  <a:ext uri="{0D108BD9-81ED-4DB2-BD59-A6C34878D82A}">
                    <a16:rowId xmlns:a16="http://schemas.microsoft.com/office/drawing/2014/main" val="779871088"/>
                  </a:ext>
                </a:extLst>
              </a:tr>
              <a:tr h="509158">
                <a:tc vMerge="1">
                  <a:txBody>
                    <a:bodyPr/>
                    <a:lstStyle/>
                    <a:p>
                      <a:pPr algn="l" fontAlgn="ctr"/>
                      <a:endParaRPr lang="en-US" sz="3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集約前</a:t>
                      </a: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集約後</a:t>
                      </a:r>
                      <a:endParaRPr lang="en-US" sz="2400" b="1" i="0" u="none" strike="noStrike" dirty="0">
                        <a:solidFill>
                          <a:schemeClr val="bg1"/>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集約前</a:t>
                      </a: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集約後</a:t>
                      </a:r>
                      <a:endParaRPr lang="en-US" sz="2400" b="1" i="0" u="none" strike="noStrike" dirty="0">
                        <a:solidFill>
                          <a:schemeClr val="bg1"/>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集約前</a:t>
                      </a: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集約後</a:t>
                      </a:r>
                      <a:endParaRPr lang="en-US" sz="2400" b="1" i="0" u="none" strike="noStrike" dirty="0">
                        <a:solidFill>
                          <a:schemeClr val="bg1"/>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605561367"/>
                  </a:ext>
                </a:extLst>
              </a:tr>
              <a:tr h="50915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ctr"/>
                      <a:r>
                        <a:rPr lang="en-US" sz="2400" u="none" strike="noStrike" dirty="0">
                          <a:effectLst/>
                          <a:latin typeface="+mj-ea"/>
                          <a:ea typeface="+mj-ea"/>
                        </a:rPr>
                        <a:t>26_invalid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2,446</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2,571</a:t>
                      </a:r>
                      <a:endParaRPr lang="en-US" altLang="ja-JP" sz="2400" b="1" i="0" u="sng"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2,219</a:t>
                      </a:r>
                      <a:endParaRPr lang="en-US" altLang="ja-JP" sz="2400" b="1" i="0" u="sng"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2,102</a:t>
                      </a:r>
                      <a:endParaRPr lang="en-US" altLang="ja-JP" sz="2400" b="0" i="0" u="none"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17</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18</a:t>
                      </a:r>
                      <a:endParaRPr lang="en-US" altLang="ja-JP" sz="2400" b="1" i="0" u="sng"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99654493"/>
                  </a:ext>
                </a:extLst>
              </a:tr>
              <a:tr h="50915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ctr"/>
                      <a:r>
                        <a:rPr lang="en-US" sz="2400" u="none" strike="noStrike" dirty="0">
                          <a:effectLst/>
                          <a:latin typeface="+mj-ea"/>
                          <a:ea typeface="+mj-ea"/>
                        </a:rPr>
                        <a:t>26_valid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831</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835</a:t>
                      </a:r>
                      <a:endParaRPr lang="en-US" altLang="ja-JP" sz="2400" b="1" i="0" u="sng"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1,560</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1,562</a:t>
                      </a:r>
                      <a:endParaRPr lang="en-US" altLang="ja-JP" sz="2400" b="1" i="0" u="sng"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1,671</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1,984</a:t>
                      </a:r>
                      <a:endParaRPr lang="en-US" altLang="ja-JP" sz="2400" b="1" i="0" u="sng"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51378053"/>
                  </a:ext>
                </a:extLst>
              </a:tr>
              <a:tr h="50915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ctr"/>
                      <a:r>
                        <a:rPr lang="en-US" sz="2400" u="none" strike="noStrike" dirty="0">
                          <a:effectLst/>
                          <a:latin typeface="+mj-ea"/>
                          <a:ea typeface="+mj-ea"/>
                        </a:rPr>
                        <a:t>32_invalid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1,925</a:t>
                      </a:r>
                      <a:endParaRPr lang="en-US" altLang="ja-JP" sz="2400" b="1" i="0" u="sng"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825</a:t>
                      </a:r>
                      <a:endParaRPr lang="en-US" altLang="ja-JP" sz="2400" b="0" i="0" u="none"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912</a:t>
                      </a:r>
                      <a:endParaRPr lang="en-US" altLang="ja-JP" sz="2400" b="1" i="0" u="sng"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841</a:t>
                      </a:r>
                      <a:endParaRPr lang="en-US" altLang="ja-JP" sz="2400" b="0" i="0" u="none"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17</a:t>
                      </a:r>
                      <a:endParaRPr lang="en-US" altLang="ja-JP" sz="2400" b="1" i="0" u="sng"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17</a:t>
                      </a:r>
                      <a:endParaRPr lang="en-US" altLang="ja-JP" sz="2400" b="1" i="0" u="sng"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7703515"/>
                  </a:ext>
                </a:extLst>
              </a:tr>
              <a:tr h="50915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ctr"/>
                      <a:r>
                        <a:rPr lang="en-US" sz="2400" u="none" strike="noStrike" dirty="0">
                          <a:effectLst/>
                          <a:latin typeface="+mj-ea"/>
                          <a:ea typeface="+mj-ea"/>
                        </a:rPr>
                        <a:t>32_valid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709</a:t>
                      </a:r>
                      <a:endParaRPr lang="en-US" altLang="ja-JP" sz="2400" b="1" i="0" u="sng"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701</a:t>
                      </a:r>
                      <a:endParaRPr lang="en-US" altLang="ja-JP" sz="2400" b="0" i="0" u="none"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1,664</a:t>
                      </a:r>
                      <a:endParaRPr lang="en-US" altLang="ja-JP" sz="2400" b="1" i="0" u="sng"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1,645</a:t>
                      </a:r>
                      <a:endParaRPr lang="en-US" altLang="ja-JP" sz="2400" b="0" i="0" u="none"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u="none" strike="noStrike" dirty="0">
                          <a:effectLst/>
                          <a:latin typeface="+mj-ea"/>
                          <a:ea typeface="+mj-ea"/>
                        </a:rPr>
                        <a:t>1,878</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1,984</a:t>
                      </a:r>
                      <a:endParaRPr lang="en-US" altLang="ja-JP" sz="2400" b="1" i="0" u="sng" strike="noStrike" dirty="0">
                        <a:solidFill>
                          <a:srgbClr val="000000"/>
                        </a:solidFill>
                        <a:effectLst/>
                        <a:latin typeface="+mj-ea"/>
                        <a:ea typeface="+mj-ea"/>
                      </a:endParaRPr>
                    </a:p>
                  </a:txBody>
                  <a:tcPr marL="9525" marR="9525" marT="9525" marB="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48600613"/>
                  </a:ext>
                </a:extLst>
              </a:tr>
            </a:tbl>
          </a:graphicData>
        </a:graphic>
      </p:graphicFrame>
      <p:sp>
        <p:nvSpPr>
          <p:cNvPr id="7" name="コンテンツ プレースホルダー 2">
            <a:extLst>
              <a:ext uri="{FF2B5EF4-FFF2-40B4-BE49-F238E27FC236}">
                <a16:creationId xmlns:a16="http://schemas.microsoft.com/office/drawing/2014/main" id="{482DE907-0657-F088-4BF5-4DE70C6D7948}"/>
              </a:ext>
            </a:extLst>
          </p:cNvPr>
          <p:cNvSpPr txBox="1">
            <a:spLocks/>
          </p:cNvSpPr>
          <p:nvPr/>
        </p:nvSpPr>
        <p:spPr>
          <a:xfrm>
            <a:off x="165697" y="5404757"/>
            <a:ext cx="11882216" cy="1257437"/>
          </a:xfrm>
          <a:prstGeom prst="rect">
            <a:avLst/>
          </a:prstGeom>
        </p:spPr>
        <p:txBody>
          <a:bodyPr vert="horz" lIns="91440" tIns="45720" rIns="91440" bIns="45720" rtlCol="0">
            <a:normAutofit fontScale="92500"/>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j-ea"/>
              </a:rPr>
              <a:t>実行時間は，</a:t>
            </a:r>
            <a:r>
              <a:rPr lang="en-US" altLang="ja-JP" dirty="0">
                <a:latin typeface="+mj-ea"/>
              </a:rPr>
              <a:t>9</a:t>
            </a:r>
            <a:r>
              <a:rPr lang="ja-JP" altLang="en-US" dirty="0">
                <a:latin typeface="+mj-ea"/>
              </a:rPr>
              <a:t>時間～</a:t>
            </a:r>
            <a:r>
              <a:rPr lang="en-US" altLang="ja-JP" dirty="0">
                <a:latin typeface="+mj-ea"/>
              </a:rPr>
              <a:t>48</a:t>
            </a:r>
            <a:r>
              <a:rPr lang="ja-JP" altLang="en-US" dirty="0">
                <a:latin typeface="+mj-ea"/>
              </a:rPr>
              <a:t>時間と大きくばらついた</a:t>
            </a:r>
            <a:endParaRPr lang="en-US" altLang="ja-JP" dirty="0">
              <a:latin typeface="+mj-ea"/>
            </a:endParaRPr>
          </a:p>
          <a:p>
            <a:r>
              <a:rPr lang="en-US" altLang="ja-JP" dirty="0">
                <a:latin typeface="+mj-ea"/>
              </a:rPr>
              <a:t>t</a:t>
            </a:r>
            <a:r>
              <a:rPr lang="ja-JP" altLang="en-US" dirty="0">
                <a:latin typeface="+mj-ea"/>
              </a:rPr>
              <a:t>検定の結果，</a:t>
            </a:r>
            <a:r>
              <a:rPr lang="ja-JP" altLang="en-US" u="sng" dirty="0">
                <a:latin typeface="+mj-ea"/>
              </a:rPr>
              <a:t>パス数に有意差なし</a:t>
            </a:r>
            <a:endParaRPr lang="en-US" altLang="ja-JP" u="sng" dirty="0">
              <a:latin typeface="+mj-ea"/>
            </a:endParaRPr>
          </a:p>
        </p:txBody>
      </p:sp>
      <p:sp>
        <p:nvSpPr>
          <p:cNvPr id="156" name="スライド番号プレースホルダー 155">
            <a:extLst>
              <a:ext uri="{FF2B5EF4-FFF2-40B4-BE49-F238E27FC236}">
                <a16:creationId xmlns:a16="http://schemas.microsoft.com/office/drawing/2014/main" id="{7F3BF9D8-2B08-5DCC-B087-877EEC0DB81C}"/>
              </a:ext>
            </a:extLst>
          </p:cNvPr>
          <p:cNvSpPr>
            <a:spLocks noGrp="1"/>
          </p:cNvSpPr>
          <p:nvPr>
            <p:ph type="sldNum" sz="quarter" idx="12"/>
          </p:nvPr>
        </p:nvSpPr>
        <p:spPr/>
        <p:txBody>
          <a:bodyPr/>
          <a:lstStyle/>
          <a:p>
            <a:fld id="{DDF0A04B-3F96-455C-AC58-511E5C06C175}" type="slidenum">
              <a:rPr lang="ja-JP" altLang="en-US" smtClean="0"/>
              <a:pPr/>
              <a:t>40</a:t>
            </a:fld>
            <a:endParaRPr lang="ja-JP" altLang="en-US" dirty="0"/>
          </a:p>
        </p:txBody>
      </p:sp>
    </p:spTree>
    <p:extLst>
      <p:ext uri="{BB962C8B-B14F-4D97-AF65-F5344CB8AC3E}">
        <p14:creationId xmlns:p14="http://schemas.microsoft.com/office/powerpoint/2010/main" val="659032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DAC46-C898-31E2-7D75-7A9C22F6F0D8}"/>
              </a:ext>
            </a:extLst>
          </p:cNvPr>
          <p:cNvSpPr>
            <a:spLocks noGrp="1"/>
          </p:cNvSpPr>
          <p:nvPr>
            <p:ph type="title"/>
          </p:nvPr>
        </p:nvSpPr>
        <p:spPr/>
        <p:txBody>
          <a:bodyPr/>
          <a:lstStyle/>
          <a:p>
            <a:r>
              <a:rPr lang="ja-JP" altLang="en-US" dirty="0"/>
              <a:t>実験結果</a:t>
            </a:r>
            <a:r>
              <a:rPr lang="en-US" altLang="ja-JP" dirty="0"/>
              <a:t>(2/3)</a:t>
            </a:r>
            <a:endParaRPr kumimoji="1" lang="ja-JP" altLang="en-US" dirty="0"/>
          </a:p>
        </p:txBody>
      </p:sp>
      <p:sp>
        <p:nvSpPr>
          <p:cNvPr id="3" name="コンテンツ プレースホルダー 2">
            <a:extLst>
              <a:ext uri="{FF2B5EF4-FFF2-40B4-BE49-F238E27FC236}">
                <a16:creationId xmlns:a16="http://schemas.microsoft.com/office/drawing/2014/main" id="{10216F9F-2837-C1A3-1C3B-7C39B0B55F40}"/>
              </a:ext>
            </a:extLst>
          </p:cNvPr>
          <p:cNvSpPr>
            <a:spLocks noGrp="1"/>
          </p:cNvSpPr>
          <p:nvPr>
            <p:ph idx="1"/>
          </p:nvPr>
        </p:nvSpPr>
        <p:spPr>
          <a:xfrm>
            <a:off x="160294" y="1092370"/>
            <a:ext cx="11882216" cy="1336829"/>
          </a:xfrm>
        </p:spPr>
        <p:txBody>
          <a:bodyPr>
            <a:normAutofit fontScale="92500"/>
          </a:bodyPr>
          <a:lstStyle/>
          <a:p>
            <a:r>
              <a:rPr lang="en-US" altLang="ja-JP" dirty="0">
                <a:latin typeface="+mj-ea"/>
              </a:rPr>
              <a:t>1</a:t>
            </a:r>
            <a:r>
              <a:rPr lang="ja-JP" altLang="en-US" dirty="0">
                <a:latin typeface="+mj-ea"/>
              </a:rPr>
              <a:t>千万回テストケースを生成・実行すると停止する</a:t>
            </a:r>
            <a:r>
              <a:rPr lang="en-US" altLang="ja-JP" dirty="0">
                <a:latin typeface="+mj-ea"/>
              </a:rPr>
              <a:t>AFL</a:t>
            </a:r>
            <a:r>
              <a:rPr lang="ja-JP" altLang="en-US" dirty="0">
                <a:latin typeface="+mj-ea"/>
              </a:rPr>
              <a:t>を実行</a:t>
            </a:r>
            <a:br>
              <a:rPr lang="en-US" altLang="ja-JP" dirty="0">
                <a:latin typeface="+mj-ea"/>
              </a:rPr>
            </a:br>
            <a:r>
              <a:rPr lang="ja-JP" altLang="en-US" dirty="0">
                <a:latin typeface="+mj-ea"/>
              </a:rPr>
              <a:t>クラッシュを比較した</a:t>
            </a:r>
            <a:endParaRPr lang="en-US" altLang="ja-JP" dirty="0">
              <a:latin typeface="+mj-ea"/>
            </a:endParaRPr>
          </a:p>
        </p:txBody>
      </p:sp>
      <p:graphicFrame>
        <p:nvGraphicFramePr>
          <p:cNvPr id="5" name="表 4">
            <a:extLst>
              <a:ext uri="{FF2B5EF4-FFF2-40B4-BE49-F238E27FC236}">
                <a16:creationId xmlns:a16="http://schemas.microsoft.com/office/drawing/2014/main" id="{D8557C52-E590-5AA5-3A3E-DB62C20FC968}"/>
              </a:ext>
            </a:extLst>
          </p:cNvPr>
          <p:cNvGraphicFramePr>
            <a:graphicFrameLocks noGrp="1"/>
          </p:cNvGraphicFramePr>
          <p:nvPr>
            <p:extLst>
              <p:ext uri="{D42A27DB-BD31-4B8C-83A1-F6EECF244321}">
                <p14:modId xmlns:p14="http://schemas.microsoft.com/office/powerpoint/2010/main" val="3633308589"/>
              </p:ext>
            </p:extLst>
          </p:nvPr>
        </p:nvGraphicFramePr>
        <p:xfrm>
          <a:off x="1105374" y="2972234"/>
          <a:ext cx="6438028" cy="1365648"/>
        </p:xfrm>
        <a:graphic>
          <a:graphicData uri="http://schemas.openxmlformats.org/drawingml/2006/table">
            <a:tbl>
              <a:tblPr/>
              <a:tblGrid>
                <a:gridCol w="3740940">
                  <a:extLst>
                    <a:ext uri="{9D8B030D-6E8A-4147-A177-3AD203B41FA5}">
                      <a16:colId xmlns:a16="http://schemas.microsoft.com/office/drawing/2014/main" val="1557185172"/>
                    </a:ext>
                  </a:extLst>
                </a:gridCol>
                <a:gridCol w="1348544">
                  <a:extLst>
                    <a:ext uri="{9D8B030D-6E8A-4147-A177-3AD203B41FA5}">
                      <a16:colId xmlns:a16="http://schemas.microsoft.com/office/drawing/2014/main" val="24219186"/>
                    </a:ext>
                  </a:extLst>
                </a:gridCol>
                <a:gridCol w="1348544">
                  <a:extLst>
                    <a:ext uri="{9D8B030D-6E8A-4147-A177-3AD203B41FA5}">
                      <a16:colId xmlns:a16="http://schemas.microsoft.com/office/drawing/2014/main" val="3015313756"/>
                    </a:ext>
                  </a:extLst>
                </a:gridCol>
              </a:tblGrid>
              <a:tr h="45521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endParaRPr lang="en-US" sz="2400" b="1"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38100" cap="flat" cmpd="sng" algn="ctr">
                      <a:solidFill>
                        <a:sysClr val="windowText" lastClr="000000"/>
                      </a:solidFill>
                      <a:prstDash val="solid"/>
                      <a:round/>
                      <a:headEnd type="none" w="med" len="med"/>
                      <a:tailEnd type="none" w="med" len="med"/>
                    </a:lnTlToBr>
                    <a:lnBlToTr w="12700" cmpd="sng">
                      <a:noFill/>
                      <a:prstDash val="solid"/>
                    </a:lnBlToTr>
                    <a:solidFill>
                      <a:srgbClr val="4472C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集約前</a:t>
                      </a:r>
                      <a:endParaRPr lang="en-US" sz="2400" b="1" i="0" u="none" strike="noStrike" dirty="0">
                        <a:solidFill>
                          <a:schemeClr val="bg1"/>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12700" cmpd="sng">
                      <a:solidFill>
                        <a:sysClr val="window" lastClr="FFFFFF"/>
                      </a:solidFill>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ja-JP" altLang="en-US" sz="2400" b="1" i="0" u="none" strike="noStrike" dirty="0">
                          <a:solidFill>
                            <a:schemeClr val="bg1"/>
                          </a:solidFill>
                          <a:effectLst/>
                          <a:latin typeface="+mj-ea"/>
                          <a:ea typeface="+mj-ea"/>
                        </a:rPr>
                        <a:t>集約後</a:t>
                      </a:r>
                      <a:endParaRPr lang="en-US" sz="2400" b="1" i="0" u="none" strike="noStrike" dirty="0">
                        <a:solidFill>
                          <a:schemeClr val="bg1"/>
                        </a:solidFill>
                        <a:effectLst/>
                        <a:latin typeface="+mj-ea"/>
                        <a:ea typeface="+mj-ea"/>
                      </a:endParaRPr>
                    </a:p>
                  </a:txBody>
                  <a:tcPr marL="9525" marR="9525" marT="9525" marB="0" anchor="ctr">
                    <a:lnL w="12700" cmpd="sng">
                      <a:solidFill>
                        <a:sysClr val="window" lastClr="FFFFFF"/>
                      </a:solidFill>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53402168"/>
                  </a:ext>
                </a:extLst>
              </a:tr>
              <a:tr h="45521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ctr"/>
                      <a:r>
                        <a:rPr lang="en-US" sz="2400" b="0" u="none" strike="noStrike" dirty="0">
                          <a:effectLst/>
                          <a:latin typeface="+mj-ea"/>
                          <a:ea typeface="+mj-ea"/>
                        </a:rPr>
                        <a:t>nm_26_invalid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0" i="0" u="none" strike="noStrike" dirty="0">
                          <a:solidFill>
                            <a:srgbClr val="000000"/>
                          </a:solidFill>
                          <a:effectLst/>
                          <a:latin typeface="+mj-ea"/>
                          <a:ea typeface="+mj-ea"/>
                        </a:rPr>
                        <a:t>14</a:t>
                      </a:r>
                    </a:p>
                  </a:txBody>
                  <a:tcPr marL="9525" marR="9525" marT="9525" marB="0" anchor="ctr">
                    <a:lnL w="38100" cap="flat" cmpd="sng" algn="ctr">
                      <a:solidFill>
                        <a:sysClr val="windowText" lastClr="000000"/>
                      </a:solidFill>
                      <a:prstDash val="solid"/>
                      <a:round/>
                      <a:headEnd type="none" w="med" len="med"/>
                      <a:tailEnd type="none" w="med" len="med"/>
                    </a:lnL>
                    <a:lnR w="12700" cmpd="sng">
                      <a:solidFill>
                        <a:sysClr val="window" lastClr="FFFFFF"/>
                      </a:solidFill>
                    </a:lnR>
                    <a:lnT w="381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u="sng" strike="noStrike" dirty="0">
                          <a:effectLst/>
                          <a:latin typeface="+mj-ea"/>
                          <a:ea typeface="+mj-ea"/>
                        </a:rPr>
                        <a:t>132</a:t>
                      </a:r>
                      <a:endParaRPr lang="en-US" altLang="ja-JP" sz="2400" b="1" i="0" u="sng" strike="noStrike" dirty="0">
                        <a:solidFill>
                          <a:srgbClr val="000000"/>
                        </a:solidFill>
                        <a:effectLst/>
                        <a:latin typeface="+mj-ea"/>
                        <a:ea typeface="+mj-ea"/>
                      </a:endParaRPr>
                    </a:p>
                  </a:txBody>
                  <a:tcPr marL="9525" marR="9525" marT="9525" marB="0" anchor="ctr">
                    <a:lnL w="12700" cmpd="sng">
                      <a:solidFill>
                        <a:sysClr val="window" lastClr="FFFFFF"/>
                      </a:solidFill>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2907571"/>
                  </a:ext>
                </a:extLst>
              </a:tr>
              <a:tr h="45521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ctr"/>
                      <a:r>
                        <a:rPr lang="en-US" sz="2400" b="0" u="none" strike="noStrike" dirty="0">
                          <a:effectLst/>
                          <a:latin typeface="+mj-ea"/>
                          <a:ea typeface="+mj-ea"/>
                        </a:rPr>
                        <a:t>objdump_26_invalid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mpd="sng">
                      <a:solidFill>
                        <a:sysClr val="window" lastClr="FFFFFF"/>
                      </a:solidFill>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1" i="0" u="sng" strike="noStrike" dirty="0">
                          <a:solidFill>
                            <a:srgbClr val="000000"/>
                          </a:solidFill>
                          <a:effectLst/>
                          <a:latin typeface="+mj-ea"/>
                          <a:ea typeface="+mj-ea"/>
                        </a:rPr>
                        <a:t>12</a:t>
                      </a:r>
                    </a:p>
                  </a:txBody>
                  <a:tcPr marL="9525" marR="9525" marT="9525" marB="0" anchor="ctr">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r>
                        <a:rPr lang="en-US" altLang="ja-JP" sz="2400" b="0" i="0" u="none" strike="noStrike" dirty="0">
                          <a:solidFill>
                            <a:srgbClr val="000000"/>
                          </a:solidFill>
                          <a:effectLst/>
                          <a:latin typeface="+mj-ea"/>
                          <a:ea typeface="+mj-ea"/>
                        </a:rPr>
                        <a:t>2</a:t>
                      </a:r>
                    </a:p>
                  </a:txBody>
                  <a:tcPr marL="9525" marR="9525" marT="9525" marB="0" anchor="ctr">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79818921"/>
                  </a:ext>
                </a:extLst>
              </a:tr>
            </a:tbl>
          </a:graphicData>
        </a:graphic>
      </p:graphicFrame>
      <p:sp>
        <p:nvSpPr>
          <p:cNvPr id="7" name="吹き出し: 角を丸めた四角形 6">
            <a:extLst>
              <a:ext uri="{FF2B5EF4-FFF2-40B4-BE49-F238E27FC236}">
                <a16:creationId xmlns:a16="http://schemas.microsoft.com/office/drawing/2014/main" id="{026289DF-A7FE-7D2E-18D7-332B7C3AC943}"/>
              </a:ext>
            </a:extLst>
          </p:cNvPr>
          <p:cNvSpPr/>
          <p:nvPr/>
        </p:nvSpPr>
        <p:spPr>
          <a:xfrm>
            <a:off x="8479366" y="2657805"/>
            <a:ext cx="2632583" cy="1708114"/>
          </a:xfrm>
          <a:prstGeom prst="wedgeRoundRectCallout">
            <a:avLst>
              <a:gd name="adj1" fmla="val -84736"/>
              <a:gd name="adj2" fmla="val 12017"/>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集約前に検出されなかったメモリエラーを</a:t>
            </a:r>
            <a:r>
              <a:rPr kumimoji="1" lang="en-US" altLang="ja-JP" sz="2400" dirty="0">
                <a:solidFill>
                  <a:schemeClr val="tx1"/>
                </a:solidFill>
                <a:latin typeface="+mj-ea"/>
                <a:ea typeface="+mj-ea"/>
              </a:rPr>
              <a:t>1</a:t>
            </a:r>
            <a:r>
              <a:rPr kumimoji="1" lang="ja-JP" altLang="en-US" sz="2400" dirty="0">
                <a:solidFill>
                  <a:schemeClr val="tx1"/>
                </a:solidFill>
                <a:latin typeface="+mj-ea"/>
                <a:ea typeface="+mj-ea"/>
              </a:rPr>
              <a:t>件検出した</a:t>
            </a:r>
          </a:p>
        </p:txBody>
      </p:sp>
      <p:sp>
        <p:nvSpPr>
          <p:cNvPr id="8" name="正方形/長方形 7">
            <a:extLst>
              <a:ext uri="{FF2B5EF4-FFF2-40B4-BE49-F238E27FC236}">
                <a16:creationId xmlns:a16="http://schemas.microsoft.com/office/drawing/2014/main" id="{B5905A84-0866-34DA-FD67-6BB02D7C0E8B}"/>
              </a:ext>
            </a:extLst>
          </p:cNvPr>
          <p:cNvSpPr/>
          <p:nvPr/>
        </p:nvSpPr>
        <p:spPr>
          <a:xfrm>
            <a:off x="9135966" y="4657408"/>
            <a:ext cx="2632583" cy="1365647"/>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他の実験対象ではクラッシュが検出されなかった．</a:t>
            </a:r>
          </a:p>
        </p:txBody>
      </p:sp>
      <p:sp>
        <p:nvSpPr>
          <p:cNvPr id="9" name="コンテンツ プレースホルダー 2">
            <a:extLst>
              <a:ext uri="{FF2B5EF4-FFF2-40B4-BE49-F238E27FC236}">
                <a16:creationId xmlns:a16="http://schemas.microsoft.com/office/drawing/2014/main" id="{5B74A3E1-7926-B47B-9097-9A9F87F5521E}"/>
              </a:ext>
            </a:extLst>
          </p:cNvPr>
          <p:cNvSpPr txBox="1">
            <a:spLocks/>
          </p:cNvSpPr>
          <p:nvPr/>
        </p:nvSpPr>
        <p:spPr>
          <a:xfrm>
            <a:off x="160294" y="4996543"/>
            <a:ext cx="8820420" cy="1510300"/>
          </a:xfrm>
          <a:prstGeom prst="rect">
            <a:avLst/>
          </a:prstGeom>
        </p:spPr>
        <p:txBody>
          <a:bodyPr vert="horz" lIns="91440" tIns="45720" rIns="91440" bIns="45720" rtlCol="0">
            <a:normAutofit fontScale="77500" lnSpcReduction="20000"/>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l"/>
            </a:pPr>
            <a:r>
              <a:rPr lang="ja-JP" altLang="en-US" dirty="0">
                <a:latin typeface="+mj-ea"/>
              </a:rPr>
              <a:t>セグメンテーション違反がエラーの大半を占める</a:t>
            </a:r>
            <a:endParaRPr lang="en-US" altLang="ja-JP" dirty="0">
              <a:latin typeface="+mj-ea"/>
            </a:endParaRPr>
          </a:p>
          <a:p>
            <a:pPr>
              <a:buFont typeface="Wingdings" panose="05000000000000000000" pitchFamily="2" charset="2"/>
              <a:buChar char="l"/>
            </a:pPr>
            <a:r>
              <a:rPr lang="ja-JP" altLang="en-US" dirty="0">
                <a:latin typeface="+mj-ea"/>
              </a:rPr>
              <a:t>集約後で検出したメモリエラーを起こすテストケースは，集約前のプログラムでもメモリエラーを発生させる</a:t>
            </a:r>
            <a:endParaRPr lang="en-US" altLang="ja-JP" dirty="0">
              <a:latin typeface="+mj-ea"/>
            </a:endParaRPr>
          </a:p>
        </p:txBody>
      </p:sp>
      <p:sp>
        <p:nvSpPr>
          <p:cNvPr id="158" name="スライド番号プレースホルダー 157">
            <a:extLst>
              <a:ext uri="{FF2B5EF4-FFF2-40B4-BE49-F238E27FC236}">
                <a16:creationId xmlns:a16="http://schemas.microsoft.com/office/drawing/2014/main" id="{68AA2436-A83B-7C62-C4F3-E5DB7F61D541}"/>
              </a:ext>
            </a:extLst>
          </p:cNvPr>
          <p:cNvSpPr>
            <a:spLocks noGrp="1"/>
          </p:cNvSpPr>
          <p:nvPr>
            <p:ph type="sldNum" sz="quarter" idx="12"/>
          </p:nvPr>
        </p:nvSpPr>
        <p:spPr/>
        <p:txBody>
          <a:bodyPr/>
          <a:lstStyle/>
          <a:p>
            <a:fld id="{DDF0A04B-3F96-455C-AC58-511E5C06C175}" type="slidenum">
              <a:rPr lang="ja-JP" altLang="en-US" smtClean="0"/>
              <a:pPr/>
              <a:t>41</a:t>
            </a:fld>
            <a:endParaRPr lang="ja-JP" altLang="en-US" dirty="0"/>
          </a:p>
        </p:txBody>
      </p:sp>
    </p:spTree>
    <p:extLst>
      <p:ext uri="{BB962C8B-B14F-4D97-AF65-F5344CB8AC3E}">
        <p14:creationId xmlns:p14="http://schemas.microsoft.com/office/powerpoint/2010/main" val="422360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A619F-CAEC-EF54-DB1C-D7CF92040916}"/>
              </a:ext>
            </a:extLst>
          </p:cNvPr>
          <p:cNvSpPr>
            <a:spLocks noGrp="1"/>
          </p:cNvSpPr>
          <p:nvPr>
            <p:ph type="title"/>
          </p:nvPr>
        </p:nvSpPr>
        <p:spPr/>
        <p:txBody>
          <a:bodyPr/>
          <a:lstStyle/>
          <a:p>
            <a:r>
              <a:rPr kumimoji="1" lang="ja-JP" altLang="en-US" dirty="0"/>
              <a:t>実験結果</a:t>
            </a:r>
            <a:r>
              <a:rPr kumimoji="1" lang="en-US" altLang="ja-JP" dirty="0"/>
              <a:t>(3/3)</a:t>
            </a:r>
            <a:endParaRPr kumimoji="1" lang="ja-JP" altLang="en-US" dirty="0"/>
          </a:p>
        </p:txBody>
      </p:sp>
      <p:sp>
        <p:nvSpPr>
          <p:cNvPr id="3" name="コンテンツ プレースホルダー 2">
            <a:extLst>
              <a:ext uri="{FF2B5EF4-FFF2-40B4-BE49-F238E27FC236}">
                <a16:creationId xmlns:a16="http://schemas.microsoft.com/office/drawing/2014/main" id="{F9434409-90B5-B58D-0D1E-98666CABA15A}"/>
              </a:ext>
            </a:extLst>
          </p:cNvPr>
          <p:cNvSpPr>
            <a:spLocks noGrp="1"/>
          </p:cNvSpPr>
          <p:nvPr>
            <p:ph idx="1"/>
          </p:nvPr>
        </p:nvSpPr>
        <p:spPr>
          <a:xfrm>
            <a:off x="165697" y="1092371"/>
            <a:ext cx="11882216" cy="1365838"/>
          </a:xfrm>
        </p:spPr>
        <p:txBody>
          <a:bodyPr>
            <a:normAutofit fontScale="92500"/>
          </a:bodyPr>
          <a:lstStyle/>
          <a:p>
            <a:r>
              <a:rPr lang="en-US" altLang="ja-JP" dirty="0">
                <a:latin typeface="+mj-ea"/>
              </a:rPr>
              <a:t>1</a:t>
            </a:r>
            <a:r>
              <a:rPr lang="ja-JP" altLang="en-US" dirty="0">
                <a:latin typeface="+mj-ea"/>
              </a:rPr>
              <a:t>千万回テストケースを生成・実行すると停止する</a:t>
            </a:r>
            <a:r>
              <a:rPr lang="en-US" altLang="ja-JP" dirty="0">
                <a:latin typeface="+mj-ea"/>
              </a:rPr>
              <a:t>AFL</a:t>
            </a:r>
            <a:r>
              <a:rPr lang="ja-JP" altLang="en-US" dirty="0">
                <a:latin typeface="+mj-ea"/>
              </a:rPr>
              <a:t>を実行</a:t>
            </a:r>
            <a:endParaRPr lang="en-US" altLang="ja-JP" dirty="0">
              <a:latin typeface="+mj-ea"/>
            </a:endParaRPr>
          </a:p>
          <a:p>
            <a:r>
              <a:rPr lang="ja-JP" altLang="en-US" dirty="0">
                <a:latin typeface="+mj-ea"/>
              </a:rPr>
              <a:t>テストケースの一致率を比較した</a:t>
            </a:r>
            <a:endParaRPr kumimoji="1" lang="ja-JP" altLang="en-US" dirty="0"/>
          </a:p>
        </p:txBody>
      </p:sp>
      <p:graphicFrame>
        <p:nvGraphicFramePr>
          <p:cNvPr id="5" name="表 4">
            <a:extLst>
              <a:ext uri="{FF2B5EF4-FFF2-40B4-BE49-F238E27FC236}">
                <a16:creationId xmlns:a16="http://schemas.microsoft.com/office/drawing/2014/main" id="{971BBF8C-B45B-776D-95BD-30809388C3F9}"/>
              </a:ext>
            </a:extLst>
          </p:cNvPr>
          <p:cNvGraphicFramePr>
            <a:graphicFrameLocks noGrp="1"/>
          </p:cNvGraphicFramePr>
          <p:nvPr>
            <p:extLst>
              <p:ext uri="{D42A27DB-BD31-4B8C-83A1-F6EECF244321}">
                <p14:modId xmlns:p14="http://schemas.microsoft.com/office/powerpoint/2010/main" val="1344951843"/>
              </p:ext>
            </p:extLst>
          </p:nvPr>
        </p:nvGraphicFramePr>
        <p:xfrm>
          <a:off x="1123875" y="2710543"/>
          <a:ext cx="7462308" cy="2563730"/>
        </p:xfrm>
        <a:graphic>
          <a:graphicData uri="http://schemas.openxmlformats.org/drawingml/2006/table">
            <a:tbl>
              <a:tblPr>
                <a:tableStyleId>{5C22544A-7EE6-4342-B048-85BDC9FD1C3A}</a:tableStyleId>
              </a:tblPr>
              <a:tblGrid>
                <a:gridCol w="2013546">
                  <a:extLst>
                    <a:ext uri="{9D8B030D-6E8A-4147-A177-3AD203B41FA5}">
                      <a16:colId xmlns:a16="http://schemas.microsoft.com/office/drawing/2014/main" val="1557185172"/>
                    </a:ext>
                  </a:extLst>
                </a:gridCol>
                <a:gridCol w="1775635">
                  <a:extLst>
                    <a:ext uri="{9D8B030D-6E8A-4147-A177-3AD203B41FA5}">
                      <a16:colId xmlns:a16="http://schemas.microsoft.com/office/drawing/2014/main" val="24219186"/>
                    </a:ext>
                  </a:extLst>
                </a:gridCol>
                <a:gridCol w="1897492">
                  <a:extLst>
                    <a:ext uri="{9D8B030D-6E8A-4147-A177-3AD203B41FA5}">
                      <a16:colId xmlns:a16="http://schemas.microsoft.com/office/drawing/2014/main" val="3015313756"/>
                    </a:ext>
                  </a:extLst>
                </a:gridCol>
                <a:gridCol w="1775635">
                  <a:extLst>
                    <a:ext uri="{9D8B030D-6E8A-4147-A177-3AD203B41FA5}">
                      <a16:colId xmlns:a16="http://schemas.microsoft.com/office/drawing/2014/main" val="1352279760"/>
                    </a:ext>
                  </a:extLst>
                </a:gridCol>
              </a:tblGrid>
              <a:tr h="512746">
                <a:tc>
                  <a:txBody>
                    <a:bodyPr/>
                    <a:lstStyle/>
                    <a:p>
                      <a:pPr algn="ctr" fontAlgn="ctr"/>
                      <a:endParaRPr lang="en-US" sz="2400" b="1"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38100" cap="flat" cmpd="sng" algn="ctr">
                      <a:solidFill>
                        <a:schemeClr val="tx1"/>
                      </a:solidFill>
                      <a:prstDash val="solid"/>
                      <a:round/>
                      <a:headEnd type="none" w="med" len="med"/>
                      <a:tailEnd type="none" w="med" len="med"/>
                    </a:lnTlToBr>
                    <a:solidFill>
                      <a:srgbClr val="4472C4"/>
                    </a:solidFill>
                  </a:tcPr>
                </a:tc>
                <a:tc>
                  <a:txBody>
                    <a:bodyPr/>
                    <a:lstStyle/>
                    <a:p>
                      <a:pPr algn="ctr" fontAlgn="ctr"/>
                      <a:r>
                        <a:rPr lang="en-US" sz="2400" b="1" u="none" strike="noStrike" dirty="0">
                          <a:solidFill>
                            <a:schemeClr val="bg1"/>
                          </a:solidFill>
                          <a:effectLst/>
                          <a:latin typeface="+mj-ea"/>
                          <a:ea typeface="+mj-ea"/>
                        </a:rPr>
                        <a:t>nm</a:t>
                      </a:r>
                      <a:endParaRPr lang="en-US" sz="2400" b="1" i="0" u="none" strike="noStrike" dirty="0">
                        <a:solidFill>
                          <a:schemeClr val="bg1"/>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472C4"/>
                    </a:solidFill>
                  </a:tcPr>
                </a:tc>
                <a:tc>
                  <a:txBody>
                    <a:bodyPr/>
                    <a:lstStyle/>
                    <a:p>
                      <a:pPr algn="ctr" fontAlgn="ctr"/>
                      <a:r>
                        <a:rPr lang="en-US" sz="2400" b="1" u="none" strike="noStrike" dirty="0">
                          <a:solidFill>
                            <a:schemeClr val="bg1"/>
                          </a:solidFill>
                          <a:effectLst/>
                          <a:latin typeface="+mj-ea"/>
                          <a:ea typeface="+mj-ea"/>
                        </a:rPr>
                        <a:t>objdump</a:t>
                      </a:r>
                      <a:endParaRPr lang="en-US" sz="2400" b="1" i="0" u="none" strike="noStrike" dirty="0">
                        <a:solidFill>
                          <a:schemeClr val="bg1"/>
                        </a:solidFill>
                        <a:effectLst/>
                        <a:latin typeface="+mj-ea"/>
                        <a:ea typeface="+mj-ea"/>
                      </a:endParaRP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472C4"/>
                    </a:solidFill>
                  </a:tcPr>
                </a:tc>
                <a:tc>
                  <a:txBody>
                    <a:bodyPr/>
                    <a:lstStyle/>
                    <a:p>
                      <a:pPr algn="ctr" fontAlgn="ctr"/>
                      <a:r>
                        <a:rPr lang="en-US" sz="2400" b="1" u="none" strike="noStrike" dirty="0">
                          <a:solidFill>
                            <a:schemeClr val="bg1"/>
                          </a:solidFill>
                          <a:effectLst/>
                          <a:latin typeface="+mj-ea"/>
                          <a:ea typeface="+mj-ea"/>
                        </a:rPr>
                        <a:t>readelf</a:t>
                      </a:r>
                      <a:endParaRPr lang="en-US" sz="2400" b="1" i="0" u="none" strike="noStrike" dirty="0">
                        <a:solidFill>
                          <a:schemeClr val="bg1"/>
                        </a:solidFill>
                        <a:effectLst/>
                        <a:latin typeface="+mj-ea"/>
                        <a:ea typeface="+mj-ea"/>
                      </a:endParaRPr>
                    </a:p>
                  </a:txBody>
                  <a:tcPr marL="9525" marR="9525" marT="952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2153402168"/>
                  </a:ext>
                </a:extLst>
              </a:tr>
              <a:tr h="512746">
                <a:tc>
                  <a:txBody>
                    <a:bodyPr/>
                    <a:lstStyle/>
                    <a:p>
                      <a:pPr algn="l" fontAlgn="ctr"/>
                      <a:r>
                        <a:rPr lang="en-US" sz="2400" b="0" u="none" strike="noStrike" dirty="0">
                          <a:effectLst/>
                          <a:latin typeface="+mj-ea"/>
                          <a:ea typeface="+mj-ea"/>
                        </a:rPr>
                        <a:t>26_invalid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b="0" u="none" strike="noStrike" dirty="0">
                          <a:effectLst/>
                          <a:latin typeface="+mj-ea"/>
                          <a:ea typeface="+mj-ea"/>
                        </a:rPr>
                        <a:t>0.00%</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b="0" u="none" strike="noStrike" dirty="0">
                          <a:effectLst/>
                          <a:latin typeface="+mj-ea"/>
                          <a:ea typeface="+mj-ea"/>
                        </a:rPr>
                        <a:t>0.05%</a:t>
                      </a:r>
                      <a:endParaRPr lang="en-US" altLang="ja-JP" sz="2400" b="0" i="0" u="none" strike="noStrike" dirty="0">
                        <a:solidFill>
                          <a:srgbClr val="000000"/>
                        </a:solidFill>
                        <a:effectLst/>
                        <a:latin typeface="+mj-ea"/>
                        <a:ea typeface="+mj-ea"/>
                      </a:endParaRPr>
                    </a:p>
                  </a:txBody>
                  <a:tcPr marL="9525" marR="9525" marT="9525" marB="0" anchor="ctr">
                    <a:lnT w="381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b="0" u="none" strike="noStrike" dirty="0">
                          <a:effectLst/>
                          <a:latin typeface="+mj-ea"/>
                          <a:ea typeface="+mj-ea"/>
                        </a:rPr>
                        <a:t>0.00%</a:t>
                      </a:r>
                      <a:endParaRPr lang="en-US" altLang="ja-JP" sz="2400" b="0" i="0" u="none" strike="noStrike" dirty="0">
                        <a:solidFill>
                          <a:srgbClr val="000000"/>
                        </a:solidFill>
                        <a:effectLst/>
                        <a:latin typeface="+mj-ea"/>
                        <a:ea typeface="+mj-ea"/>
                      </a:endParaRPr>
                    </a:p>
                  </a:txBody>
                  <a:tcPr marL="9525" marR="9525" marT="952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542907571"/>
                  </a:ext>
                </a:extLst>
              </a:tr>
              <a:tr h="512746">
                <a:tc>
                  <a:txBody>
                    <a:bodyPr/>
                    <a:lstStyle/>
                    <a:p>
                      <a:pPr algn="l" fontAlgn="ctr"/>
                      <a:r>
                        <a:rPr lang="en-US" sz="2400" b="0" u="none" strike="noStrike" dirty="0">
                          <a:effectLst/>
                          <a:latin typeface="+mj-ea"/>
                          <a:ea typeface="+mj-ea"/>
                        </a:rPr>
                        <a:t>32_invalid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2400" b="0" u="none" strike="noStrike" dirty="0">
                          <a:effectLst/>
                          <a:latin typeface="+mj-ea"/>
                          <a:ea typeface="+mj-ea"/>
                        </a:rPr>
                        <a:t>0.11%</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2400" b="0" u="none" strike="noStrike" dirty="0">
                          <a:effectLst/>
                          <a:latin typeface="+mj-ea"/>
                          <a:ea typeface="+mj-ea"/>
                        </a:rPr>
                        <a:t>0.00%</a:t>
                      </a:r>
                      <a:endParaRPr lang="en-US" altLang="ja-JP" sz="2400" b="0"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ctr" fontAlgn="ctr"/>
                      <a:r>
                        <a:rPr lang="en-US" altLang="ja-JP" sz="2400" b="0" u="none" strike="noStrike" dirty="0">
                          <a:effectLst/>
                          <a:latin typeface="+mj-ea"/>
                          <a:ea typeface="+mj-ea"/>
                        </a:rPr>
                        <a:t>0.00%</a:t>
                      </a:r>
                      <a:endParaRPr lang="en-US" altLang="ja-JP" sz="2400" b="0" i="0" u="none" strike="noStrike" dirty="0">
                        <a:solidFill>
                          <a:srgbClr val="000000"/>
                        </a:solidFill>
                        <a:effectLst/>
                        <a:latin typeface="+mj-ea"/>
                        <a:ea typeface="+mj-ea"/>
                      </a:endParaRPr>
                    </a:p>
                  </a:txBody>
                  <a:tcPr marL="9525" marR="9525" marT="9525" marB="0" anchor="ctr">
                    <a:lnR w="381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79818921"/>
                  </a:ext>
                </a:extLst>
              </a:tr>
              <a:tr h="512746">
                <a:tc>
                  <a:txBody>
                    <a:bodyPr/>
                    <a:lstStyle/>
                    <a:p>
                      <a:pPr algn="l" fontAlgn="ctr"/>
                      <a:r>
                        <a:rPr lang="en-US" sz="2400" b="0" u="none" strike="noStrike" dirty="0">
                          <a:effectLst/>
                          <a:latin typeface="+mj-ea"/>
                          <a:ea typeface="+mj-ea"/>
                        </a:rPr>
                        <a:t>26_valid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altLang="ja-JP" sz="2400" b="0" u="none" strike="noStrike" dirty="0">
                          <a:effectLst/>
                          <a:latin typeface="+mj-ea"/>
                          <a:ea typeface="+mj-ea"/>
                        </a:rPr>
                        <a:t>79.64%</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solidFill>
                      <a:schemeClr val="bg1"/>
                    </a:solidFill>
                  </a:tcPr>
                </a:tc>
                <a:tc>
                  <a:txBody>
                    <a:bodyPr/>
                    <a:lstStyle/>
                    <a:p>
                      <a:pPr algn="ctr" fontAlgn="ctr"/>
                      <a:r>
                        <a:rPr lang="en-US" altLang="ja-JP" sz="2400" b="0" u="none" strike="noStrike" dirty="0">
                          <a:effectLst/>
                          <a:latin typeface="+mj-ea"/>
                          <a:ea typeface="+mj-ea"/>
                        </a:rPr>
                        <a:t>76.71%</a:t>
                      </a:r>
                      <a:endParaRPr lang="en-US" altLang="ja-JP" sz="2400" b="0"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ctr" fontAlgn="ctr"/>
                      <a:r>
                        <a:rPr lang="en-US" altLang="ja-JP" sz="2400" b="0" u="none" strike="noStrike" dirty="0">
                          <a:effectLst/>
                          <a:latin typeface="+mj-ea"/>
                          <a:ea typeface="+mj-ea"/>
                        </a:rPr>
                        <a:t>41.63%</a:t>
                      </a:r>
                      <a:endParaRPr lang="en-US" altLang="ja-JP" sz="2400" b="0" i="0" u="none" strike="noStrike" dirty="0">
                        <a:solidFill>
                          <a:srgbClr val="000000"/>
                        </a:solidFill>
                        <a:effectLst/>
                        <a:latin typeface="+mj-ea"/>
                        <a:ea typeface="+mj-ea"/>
                      </a:endParaRPr>
                    </a:p>
                  </a:txBody>
                  <a:tcPr marL="9525" marR="9525" marT="9525" marB="0" anchor="ctr">
                    <a:lnR w="381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629571792"/>
                  </a:ext>
                </a:extLst>
              </a:tr>
              <a:tr h="512746">
                <a:tc>
                  <a:txBody>
                    <a:bodyPr/>
                    <a:lstStyle/>
                    <a:p>
                      <a:pPr algn="l" fontAlgn="ctr"/>
                      <a:r>
                        <a:rPr lang="en-US" sz="2400" b="0" u="none" strike="noStrike" dirty="0">
                          <a:effectLst/>
                          <a:latin typeface="+mj-ea"/>
                          <a:ea typeface="+mj-ea"/>
                        </a:rPr>
                        <a:t>32_valid</a:t>
                      </a:r>
                      <a:endParaRPr lang="en-US"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400" b="0" u="none" strike="noStrike" dirty="0">
                          <a:effectLst/>
                          <a:latin typeface="+mj-ea"/>
                          <a:ea typeface="+mj-ea"/>
                        </a:rPr>
                        <a:t>71.26%</a:t>
                      </a:r>
                      <a:endParaRPr lang="en-US" altLang="ja-JP" sz="2400" b="0" i="0" u="none" strike="noStrike" dirty="0">
                        <a:solidFill>
                          <a:srgbClr val="000000"/>
                        </a:solidFill>
                        <a:effectLst/>
                        <a:latin typeface="+mj-ea"/>
                        <a:ea typeface="+mj-ea"/>
                      </a:endParaRPr>
                    </a:p>
                  </a:txBody>
                  <a:tcPr marL="9525" marR="9525" marT="952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400" b="0" u="none" strike="noStrike" dirty="0">
                          <a:effectLst/>
                          <a:latin typeface="+mj-ea"/>
                          <a:ea typeface="+mj-ea"/>
                        </a:rPr>
                        <a:t>81.96%</a:t>
                      </a:r>
                      <a:endParaRPr lang="en-US" altLang="ja-JP" sz="2400" b="0" i="0" u="none" strike="noStrike" dirty="0">
                        <a:solidFill>
                          <a:srgbClr val="000000"/>
                        </a:solidFill>
                        <a:effectLst/>
                        <a:latin typeface="+mj-ea"/>
                        <a:ea typeface="+mj-ea"/>
                      </a:endParaRPr>
                    </a:p>
                  </a:txBody>
                  <a:tcPr marL="9525" marR="9525" marT="9525" marB="0" anchor="ctr">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400" b="0" u="none" strike="noStrike" dirty="0">
                          <a:effectLst/>
                          <a:latin typeface="+mj-ea"/>
                          <a:ea typeface="+mj-ea"/>
                        </a:rPr>
                        <a:t>46.93%</a:t>
                      </a:r>
                      <a:endParaRPr lang="en-US" altLang="ja-JP" sz="2400" b="0" i="0" u="none" strike="noStrike" dirty="0">
                        <a:solidFill>
                          <a:srgbClr val="000000"/>
                        </a:solidFill>
                        <a:effectLst/>
                        <a:latin typeface="+mj-ea"/>
                        <a:ea typeface="+mj-ea"/>
                      </a:endParaRPr>
                    </a:p>
                  </a:txBody>
                  <a:tcPr marL="9525" marR="9525" marT="952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663353"/>
                  </a:ext>
                </a:extLst>
              </a:tr>
            </a:tbl>
          </a:graphicData>
        </a:graphic>
      </p:graphicFrame>
      <p:sp>
        <p:nvSpPr>
          <p:cNvPr id="6" name="吹き出し: 角を丸めた四角形 5">
            <a:extLst>
              <a:ext uri="{FF2B5EF4-FFF2-40B4-BE49-F238E27FC236}">
                <a16:creationId xmlns:a16="http://schemas.microsoft.com/office/drawing/2014/main" id="{E985416B-4EE1-C06A-CCDA-782619F9EFF6}"/>
              </a:ext>
            </a:extLst>
          </p:cNvPr>
          <p:cNvSpPr/>
          <p:nvPr/>
        </p:nvSpPr>
        <p:spPr>
          <a:xfrm>
            <a:off x="8904645" y="2432954"/>
            <a:ext cx="2143563" cy="1197892"/>
          </a:xfrm>
          <a:prstGeom prst="wedgeRoundRectCallout">
            <a:avLst>
              <a:gd name="adj1" fmla="val -71662"/>
              <a:gd name="adj2" fmla="val 52415"/>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j-ea"/>
                <a:ea typeface="+mj-ea"/>
              </a:rPr>
              <a:t>invalid: 0.1%</a:t>
            </a:r>
            <a:r>
              <a:rPr kumimoji="1" lang="ja-JP" altLang="en-US" sz="2400" dirty="0">
                <a:solidFill>
                  <a:schemeClr val="tx1"/>
                </a:solidFill>
                <a:latin typeface="+mj-ea"/>
                <a:ea typeface="+mj-ea"/>
              </a:rPr>
              <a:t>以下</a:t>
            </a:r>
          </a:p>
        </p:txBody>
      </p:sp>
      <p:sp>
        <p:nvSpPr>
          <p:cNvPr id="7" name="吹き出し: 角を丸めた四角形 6">
            <a:extLst>
              <a:ext uri="{FF2B5EF4-FFF2-40B4-BE49-F238E27FC236}">
                <a16:creationId xmlns:a16="http://schemas.microsoft.com/office/drawing/2014/main" id="{0C145A44-E721-4573-192C-4B6A468E6D70}"/>
              </a:ext>
            </a:extLst>
          </p:cNvPr>
          <p:cNvSpPr/>
          <p:nvPr/>
        </p:nvSpPr>
        <p:spPr>
          <a:xfrm>
            <a:off x="8904646" y="4089544"/>
            <a:ext cx="2143564" cy="1197892"/>
          </a:xfrm>
          <a:prstGeom prst="wedgeRoundRectCallout">
            <a:avLst>
              <a:gd name="adj1" fmla="val -72386"/>
              <a:gd name="adj2" fmla="val 5387"/>
              <a:gd name="adj3" fmla="val 16667"/>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j-ea"/>
                <a:ea typeface="+mj-ea"/>
              </a:rPr>
              <a:t>valid:</a:t>
            </a:r>
          </a:p>
          <a:p>
            <a:r>
              <a:rPr kumimoji="1" lang="en-US" altLang="ja-JP" sz="2400" dirty="0">
                <a:solidFill>
                  <a:schemeClr val="tx1"/>
                </a:solidFill>
                <a:latin typeface="+mj-ea"/>
                <a:ea typeface="+mj-ea"/>
              </a:rPr>
              <a:t>41%</a:t>
            </a:r>
            <a:r>
              <a:rPr kumimoji="1" lang="ja-JP" altLang="en-US" sz="2400" dirty="0">
                <a:solidFill>
                  <a:schemeClr val="tx1"/>
                </a:solidFill>
                <a:latin typeface="+mj-ea"/>
                <a:ea typeface="+mj-ea"/>
              </a:rPr>
              <a:t>～</a:t>
            </a:r>
            <a:r>
              <a:rPr kumimoji="1" lang="en-US" altLang="ja-JP" sz="2400" dirty="0">
                <a:solidFill>
                  <a:schemeClr val="tx1"/>
                </a:solidFill>
                <a:latin typeface="+mj-ea"/>
                <a:ea typeface="+mj-ea"/>
              </a:rPr>
              <a:t>82%</a:t>
            </a:r>
          </a:p>
        </p:txBody>
      </p:sp>
      <p:sp>
        <p:nvSpPr>
          <p:cNvPr id="10" name="コンテンツ プレースホルダー 2">
            <a:extLst>
              <a:ext uri="{FF2B5EF4-FFF2-40B4-BE49-F238E27FC236}">
                <a16:creationId xmlns:a16="http://schemas.microsoft.com/office/drawing/2014/main" id="{A2F0681A-0E52-36C5-73D8-A723E76A8A83}"/>
              </a:ext>
            </a:extLst>
          </p:cNvPr>
          <p:cNvSpPr txBox="1">
            <a:spLocks/>
          </p:cNvSpPr>
          <p:nvPr/>
        </p:nvSpPr>
        <p:spPr>
          <a:xfrm>
            <a:off x="1843299" y="5453039"/>
            <a:ext cx="8505401" cy="1197892"/>
          </a:xfrm>
          <a:prstGeom prst="rect">
            <a:avLst/>
          </a:prstGeom>
        </p:spPr>
        <p:txBody>
          <a:bodyPr vert="horz" lIns="91440" tIns="45720" rIns="91440" bIns="45720" rtlCol="0">
            <a:normAutofit lnSpcReduction="10000"/>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0">
                <a:solidFill>
                  <a:schemeClr val="tx1"/>
                </a:solidFill>
                <a:latin typeface="BIZ UDPゴシック" panose="020B0400000000000000" pitchFamily="50" charset="-128"/>
                <a:ea typeface="BIZ UDP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0">
                <a:solidFill>
                  <a:schemeClr val="tx1"/>
                </a:solidFill>
                <a:latin typeface="BIZ UDPゴシック" panose="020B0400000000000000" pitchFamily="50" charset="-128"/>
                <a:ea typeface="BIZ UDP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0">
                <a:solidFill>
                  <a:schemeClr val="tx1"/>
                </a:solidFill>
                <a:latin typeface="BIZ UDPゴシック" panose="020B0400000000000000" pitchFamily="50" charset="-128"/>
                <a:ea typeface="BIZ UDP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0">
                <a:solidFill>
                  <a:schemeClr val="tx1"/>
                </a:solidFill>
                <a:latin typeface="BIZ UDPゴシック" panose="020B0400000000000000" pitchFamily="50" charset="-128"/>
                <a:ea typeface="BIZ UDP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j-ea"/>
              </a:rPr>
              <a:t>生成したテストケースが変化したことで，</a:t>
            </a:r>
            <a:br>
              <a:rPr lang="en-US" altLang="ja-JP" dirty="0">
                <a:latin typeface="+mj-ea"/>
              </a:rPr>
            </a:br>
            <a:r>
              <a:rPr lang="ja-JP" altLang="en-US" dirty="0">
                <a:latin typeface="+mj-ea"/>
              </a:rPr>
              <a:t>集約前では未発見だった欠陥を発見した</a:t>
            </a:r>
          </a:p>
        </p:txBody>
      </p:sp>
      <p:sp>
        <p:nvSpPr>
          <p:cNvPr id="158" name="スライド番号プレースホルダー 157">
            <a:extLst>
              <a:ext uri="{FF2B5EF4-FFF2-40B4-BE49-F238E27FC236}">
                <a16:creationId xmlns:a16="http://schemas.microsoft.com/office/drawing/2014/main" id="{329A3DB1-76EA-B859-D2F0-489CD33CEF37}"/>
              </a:ext>
            </a:extLst>
          </p:cNvPr>
          <p:cNvSpPr>
            <a:spLocks noGrp="1"/>
          </p:cNvSpPr>
          <p:nvPr>
            <p:ph type="sldNum" sz="quarter" idx="12"/>
          </p:nvPr>
        </p:nvSpPr>
        <p:spPr/>
        <p:txBody>
          <a:bodyPr/>
          <a:lstStyle/>
          <a:p>
            <a:fld id="{DDF0A04B-3F96-455C-AC58-511E5C06C175}" type="slidenum">
              <a:rPr lang="ja-JP" altLang="en-US" smtClean="0"/>
              <a:pPr/>
              <a:t>42</a:t>
            </a:fld>
            <a:endParaRPr lang="ja-JP" altLang="en-US" dirty="0"/>
          </a:p>
        </p:txBody>
      </p:sp>
    </p:spTree>
    <p:extLst>
      <p:ext uri="{BB962C8B-B14F-4D97-AF65-F5344CB8AC3E}">
        <p14:creationId xmlns:p14="http://schemas.microsoft.com/office/powerpoint/2010/main" val="3704079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61767D-BD1C-9A05-B641-4C2E1046D9F1}"/>
              </a:ext>
            </a:extLst>
          </p:cNvPr>
          <p:cNvSpPr>
            <a:spLocks noGrp="1"/>
          </p:cNvSpPr>
          <p:nvPr>
            <p:ph type="title"/>
          </p:nvPr>
        </p:nvSpPr>
        <p:spPr/>
        <p:txBody>
          <a:bodyPr/>
          <a:lstStyle/>
          <a:p>
            <a:r>
              <a:rPr lang="ja-JP" altLang="en-US" dirty="0"/>
              <a:t>考察</a:t>
            </a:r>
            <a:endParaRPr kumimoji="1" lang="ja-JP" altLang="en-US" dirty="0"/>
          </a:p>
        </p:txBody>
      </p:sp>
      <p:sp>
        <p:nvSpPr>
          <p:cNvPr id="3" name="コンテンツ プレースホルダー 2">
            <a:extLst>
              <a:ext uri="{FF2B5EF4-FFF2-40B4-BE49-F238E27FC236}">
                <a16:creationId xmlns:a16="http://schemas.microsoft.com/office/drawing/2014/main" id="{AE652EED-835D-A387-DFAD-15EF1ED9770D}"/>
              </a:ext>
            </a:extLst>
          </p:cNvPr>
          <p:cNvSpPr>
            <a:spLocks noGrp="1"/>
          </p:cNvSpPr>
          <p:nvPr>
            <p:ph idx="1"/>
          </p:nvPr>
        </p:nvSpPr>
        <p:spPr/>
        <p:txBody>
          <a:bodyPr>
            <a:normAutofit/>
          </a:bodyPr>
          <a:lstStyle/>
          <a:p>
            <a:pPr>
              <a:buFont typeface="Wingdings" panose="05000000000000000000" pitchFamily="2" charset="2"/>
              <a:buChar char="l"/>
            </a:pPr>
            <a:r>
              <a:rPr lang="ja-JP" altLang="en-US" sz="3200" dirty="0">
                <a:latin typeface="+mj-ea"/>
              </a:rPr>
              <a:t>パス数の有意差が示されなかった</a:t>
            </a:r>
            <a:endParaRPr lang="en-US" altLang="ja-JP" sz="3200" dirty="0">
              <a:latin typeface="+mj-ea"/>
            </a:endParaRPr>
          </a:p>
          <a:p>
            <a:pPr lvl="1"/>
            <a:r>
              <a:rPr lang="ja-JP" altLang="en-US" sz="2800" dirty="0">
                <a:latin typeface="+mj-ea"/>
              </a:rPr>
              <a:t>⇒ コードクローン集約が</a:t>
            </a:r>
            <a:r>
              <a:rPr lang="en-US" altLang="ja-JP" sz="2800" u="sng" dirty="0">
                <a:latin typeface="+mj-ea"/>
              </a:rPr>
              <a:t>AFL</a:t>
            </a:r>
            <a:r>
              <a:rPr lang="ja-JP" altLang="en-US" sz="2800" u="sng" dirty="0">
                <a:latin typeface="+mj-ea"/>
              </a:rPr>
              <a:t>効率に与える影響は小さい</a:t>
            </a:r>
            <a:endParaRPr lang="en-US" altLang="ja-JP" sz="2800" u="sng" dirty="0">
              <a:latin typeface="+mj-ea"/>
            </a:endParaRPr>
          </a:p>
          <a:p>
            <a:pPr>
              <a:buFont typeface="Wingdings" panose="05000000000000000000" pitchFamily="2" charset="2"/>
              <a:buChar char="l"/>
            </a:pPr>
            <a:r>
              <a:rPr lang="ja-JP" altLang="en-US" sz="3200" dirty="0">
                <a:latin typeface="+mj-ea"/>
              </a:rPr>
              <a:t>新たなクラッシュを</a:t>
            </a:r>
            <a:r>
              <a:rPr lang="en-US" altLang="ja-JP" sz="3200" dirty="0">
                <a:latin typeface="+mj-ea"/>
              </a:rPr>
              <a:t>1</a:t>
            </a:r>
            <a:r>
              <a:rPr lang="ja-JP" altLang="en-US" sz="3200" dirty="0">
                <a:latin typeface="+mj-ea"/>
              </a:rPr>
              <a:t>件検出した</a:t>
            </a:r>
            <a:endParaRPr lang="en-US" altLang="ja-JP" sz="3200" dirty="0">
              <a:latin typeface="+mj-ea"/>
            </a:endParaRPr>
          </a:p>
          <a:p>
            <a:pPr lvl="1"/>
            <a:r>
              <a:rPr lang="ja-JP" altLang="en-US" sz="2800" dirty="0">
                <a:latin typeface="+mj-ea"/>
              </a:rPr>
              <a:t>⇒ 全体に対して数が少ないため，コードクローン集約による</a:t>
            </a:r>
            <a:r>
              <a:rPr lang="ja-JP" altLang="en-US" sz="2800" u="sng" dirty="0">
                <a:latin typeface="+mj-ea"/>
              </a:rPr>
              <a:t>クラッシュ数増加を期待することは難しい</a:t>
            </a:r>
            <a:endParaRPr lang="en-US" altLang="ja-JP" u="sng" dirty="0">
              <a:latin typeface="+mj-ea"/>
            </a:endParaRPr>
          </a:p>
          <a:p>
            <a:pPr>
              <a:buFont typeface="Wingdings" panose="05000000000000000000" pitchFamily="2" charset="2"/>
              <a:buChar char="l"/>
            </a:pPr>
            <a:r>
              <a:rPr lang="ja-JP" altLang="en-US" sz="3200" dirty="0">
                <a:latin typeface="+mj-ea"/>
              </a:rPr>
              <a:t>テストケースの一致率が約</a:t>
            </a:r>
            <a:r>
              <a:rPr lang="en-US" altLang="ja-JP" sz="3200" dirty="0">
                <a:latin typeface="+mj-ea"/>
              </a:rPr>
              <a:t>82%</a:t>
            </a:r>
            <a:r>
              <a:rPr lang="ja-JP" altLang="en-US" sz="3200" dirty="0">
                <a:latin typeface="+mj-ea"/>
              </a:rPr>
              <a:t>以下</a:t>
            </a:r>
            <a:endParaRPr lang="en-US" altLang="ja-JP" sz="3200" dirty="0">
              <a:latin typeface="+mj-ea"/>
            </a:endParaRPr>
          </a:p>
          <a:p>
            <a:pPr lvl="1"/>
            <a:r>
              <a:rPr lang="ja-JP" altLang="en-US" sz="2800" dirty="0">
                <a:latin typeface="+mj-ea"/>
              </a:rPr>
              <a:t>⇒ </a:t>
            </a:r>
            <a:r>
              <a:rPr lang="en-US" altLang="ja-JP" sz="2800" dirty="0">
                <a:latin typeface="+mj-ea"/>
              </a:rPr>
              <a:t>AFL</a:t>
            </a:r>
            <a:r>
              <a:rPr lang="ja-JP" altLang="en-US" sz="2800" dirty="0">
                <a:latin typeface="+mj-ea"/>
              </a:rPr>
              <a:t>が生成するテストケースが変化した．コードクローン集約は</a:t>
            </a:r>
            <a:r>
              <a:rPr lang="en-US" altLang="ja-JP" sz="2800" u="sng" dirty="0">
                <a:latin typeface="+mj-ea"/>
              </a:rPr>
              <a:t>AFL</a:t>
            </a:r>
            <a:r>
              <a:rPr lang="ja-JP" altLang="en-US" sz="2800" u="sng" dirty="0">
                <a:latin typeface="+mj-ea"/>
              </a:rPr>
              <a:t>の挙動に変化を及ぼしている</a:t>
            </a:r>
            <a:endParaRPr lang="en-US" altLang="ja-JP" sz="2800" u="sng" dirty="0">
              <a:latin typeface="+mj-ea"/>
            </a:endParaRPr>
          </a:p>
        </p:txBody>
      </p:sp>
      <p:sp>
        <p:nvSpPr>
          <p:cNvPr id="154" name="スライド番号プレースホルダー 153">
            <a:extLst>
              <a:ext uri="{FF2B5EF4-FFF2-40B4-BE49-F238E27FC236}">
                <a16:creationId xmlns:a16="http://schemas.microsoft.com/office/drawing/2014/main" id="{0C352FA1-1A13-B962-4354-B62454CA058C}"/>
              </a:ext>
            </a:extLst>
          </p:cNvPr>
          <p:cNvSpPr>
            <a:spLocks noGrp="1"/>
          </p:cNvSpPr>
          <p:nvPr>
            <p:ph type="sldNum" sz="quarter" idx="12"/>
          </p:nvPr>
        </p:nvSpPr>
        <p:spPr/>
        <p:txBody>
          <a:bodyPr/>
          <a:lstStyle/>
          <a:p>
            <a:fld id="{DDF0A04B-3F96-455C-AC58-511E5C06C175}" type="slidenum">
              <a:rPr lang="ja-JP" altLang="en-US" smtClean="0"/>
              <a:pPr/>
              <a:t>43</a:t>
            </a:fld>
            <a:endParaRPr lang="ja-JP" altLang="en-US" dirty="0"/>
          </a:p>
        </p:txBody>
      </p:sp>
    </p:spTree>
    <p:extLst>
      <p:ext uri="{BB962C8B-B14F-4D97-AF65-F5344CB8AC3E}">
        <p14:creationId xmlns:p14="http://schemas.microsoft.com/office/powerpoint/2010/main" val="2310075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E5E9B-FE7B-760D-1878-CC0EA95F22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8D066E-BA67-F027-B087-FE23F6D32AC3}"/>
              </a:ext>
            </a:extLst>
          </p:cNvPr>
          <p:cNvSpPr>
            <a:spLocks noGrp="1"/>
          </p:cNvSpPr>
          <p:nvPr>
            <p:ph type="title"/>
          </p:nvPr>
        </p:nvSpPr>
        <p:spPr/>
        <p:txBody>
          <a:bodyPr/>
          <a:lstStyle/>
          <a:p>
            <a:r>
              <a:rPr kumimoji="1" lang="en-US" altLang="ja-JP" dirty="0"/>
              <a:t>4</a:t>
            </a:r>
            <a:r>
              <a:rPr kumimoji="1" lang="ja-JP" altLang="en-US" dirty="0"/>
              <a:t>章のまとめ</a:t>
            </a:r>
          </a:p>
        </p:txBody>
      </p:sp>
      <p:sp>
        <p:nvSpPr>
          <p:cNvPr id="3" name="コンテンツ プレースホルダー 2">
            <a:extLst>
              <a:ext uri="{FF2B5EF4-FFF2-40B4-BE49-F238E27FC236}">
                <a16:creationId xmlns:a16="http://schemas.microsoft.com/office/drawing/2014/main" id="{9CAA8184-156A-2415-026E-F968157577F2}"/>
              </a:ext>
            </a:extLst>
          </p:cNvPr>
          <p:cNvSpPr>
            <a:spLocks noGrp="1"/>
          </p:cNvSpPr>
          <p:nvPr>
            <p:ph idx="1"/>
          </p:nvPr>
        </p:nvSpPr>
        <p:spPr/>
        <p:txBody>
          <a:bodyPr>
            <a:normAutofit fontScale="92500" lnSpcReduction="10000"/>
          </a:bodyPr>
          <a:lstStyle/>
          <a:p>
            <a:r>
              <a:rPr kumimoji="1" lang="ja-JP" altLang="en-US" dirty="0"/>
              <a:t>コードクローン集約によるファジングの実行効率の変化を調査</a:t>
            </a:r>
            <a:endParaRPr kumimoji="1" lang="en-US" altLang="ja-JP" dirty="0"/>
          </a:p>
          <a:p>
            <a:r>
              <a:rPr lang="ja-JP" altLang="en-US" dirty="0"/>
              <a:t>貢献</a:t>
            </a:r>
            <a:endParaRPr lang="en-US" altLang="ja-JP" dirty="0"/>
          </a:p>
          <a:p>
            <a:pPr lvl="1">
              <a:buFont typeface="Wingdings" panose="05000000000000000000" pitchFamily="2" charset="2"/>
              <a:buChar char="l"/>
            </a:pPr>
            <a:r>
              <a:rPr kumimoji="1" lang="ja-JP" altLang="en-US" dirty="0"/>
              <a:t>コードクローン集約を実施して，ファジングの効率が向上するかどうかを調査</a:t>
            </a:r>
          </a:p>
          <a:p>
            <a:pPr lvl="1">
              <a:buFont typeface="Wingdings" panose="05000000000000000000" pitchFamily="2" charset="2"/>
              <a:buChar char="l"/>
            </a:pPr>
            <a:r>
              <a:rPr kumimoji="1" lang="ja-JP" altLang="en-US" dirty="0"/>
              <a:t>コードクローン集約は，実行効率の向上に寄与しないことを確認</a:t>
            </a:r>
          </a:p>
          <a:p>
            <a:pPr lvl="1">
              <a:buFont typeface="Wingdings" panose="05000000000000000000" pitchFamily="2" charset="2"/>
              <a:buChar char="l"/>
            </a:pPr>
            <a:r>
              <a:rPr kumimoji="1" lang="ja-JP" altLang="en-US" dirty="0"/>
              <a:t>一方，コードクローン集約によって，生成されるテストケースが変化することを確認し，未発見の障害を</a:t>
            </a:r>
            <a:r>
              <a:rPr kumimoji="1" lang="en-US" altLang="ja-JP" dirty="0"/>
              <a:t>1</a:t>
            </a:r>
            <a:r>
              <a:rPr kumimoji="1" lang="ja-JP" altLang="en-US" dirty="0"/>
              <a:t>件検出</a:t>
            </a:r>
            <a:endParaRPr kumimoji="1" lang="en-US" altLang="ja-JP" dirty="0"/>
          </a:p>
          <a:p>
            <a:r>
              <a:rPr kumimoji="1" lang="ja-JP" altLang="en-US" dirty="0"/>
              <a:t>今後の課題</a:t>
            </a:r>
            <a:endParaRPr kumimoji="1" lang="en-US" altLang="ja-JP" dirty="0"/>
          </a:p>
          <a:p>
            <a:pPr lvl="1">
              <a:buFont typeface="Wingdings" panose="05000000000000000000" pitchFamily="2" charset="2"/>
              <a:buChar char="l"/>
            </a:pPr>
            <a:r>
              <a:rPr kumimoji="1" lang="ja-JP" altLang="en-US" dirty="0"/>
              <a:t>コードクローン集約の自動化ツールとの連携と実験の拡充</a:t>
            </a:r>
            <a:endParaRPr kumimoji="1" lang="en-US" altLang="ja-JP" dirty="0"/>
          </a:p>
          <a:p>
            <a:pPr lvl="1">
              <a:buFont typeface="Wingdings" panose="05000000000000000000" pitchFamily="2" charset="2"/>
              <a:buChar char="l"/>
            </a:pPr>
            <a:r>
              <a:rPr kumimoji="1" lang="ja-JP" altLang="en-US" dirty="0"/>
              <a:t>リファクタリング困難なコードクローンの分析調査</a:t>
            </a:r>
          </a:p>
        </p:txBody>
      </p:sp>
      <p:sp>
        <p:nvSpPr>
          <p:cNvPr id="154" name="スライド番号プレースホルダー 153">
            <a:extLst>
              <a:ext uri="{FF2B5EF4-FFF2-40B4-BE49-F238E27FC236}">
                <a16:creationId xmlns:a16="http://schemas.microsoft.com/office/drawing/2014/main" id="{A3C67229-9594-DC41-8873-F8B19BEF28FC}"/>
              </a:ext>
            </a:extLst>
          </p:cNvPr>
          <p:cNvSpPr>
            <a:spLocks noGrp="1"/>
          </p:cNvSpPr>
          <p:nvPr>
            <p:ph type="sldNum" sz="quarter" idx="12"/>
          </p:nvPr>
        </p:nvSpPr>
        <p:spPr/>
        <p:txBody>
          <a:bodyPr/>
          <a:lstStyle/>
          <a:p>
            <a:fld id="{DDF0A04B-3F96-455C-AC58-511E5C06C175}" type="slidenum">
              <a:rPr lang="ja-JP" altLang="en-US" smtClean="0"/>
              <a:pPr/>
              <a:t>44</a:t>
            </a:fld>
            <a:endParaRPr lang="ja-JP" altLang="en-US" dirty="0"/>
          </a:p>
        </p:txBody>
      </p:sp>
    </p:spTree>
    <p:extLst>
      <p:ext uri="{BB962C8B-B14F-4D97-AF65-F5344CB8AC3E}">
        <p14:creationId xmlns:p14="http://schemas.microsoft.com/office/powerpoint/2010/main" val="1028399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056F-F2A5-5DE6-9193-F1299AF71F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4B2E695-8BBE-50E8-6941-B68A4C5C1B8B}"/>
              </a:ext>
            </a:extLst>
          </p:cNvPr>
          <p:cNvSpPr>
            <a:spLocks noGrp="1"/>
          </p:cNvSpPr>
          <p:nvPr>
            <p:ph type="title"/>
          </p:nvPr>
        </p:nvSpPr>
        <p:spPr/>
        <p:txBody>
          <a:bodyPr/>
          <a:lstStyle/>
          <a:p>
            <a:r>
              <a:rPr kumimoji="1" lang="ja-JP" altLang="en-US" dirty="0"/>
              <a:t>おわりに</a:t>
            </a:r>
          </a:p>
        </p:txBody>
      </p:sp>
      <p:sp>
        <p:nvSpPr>
          <p:cNvPr id="3" name="テキスト プレースホルダー 2">
            <a:extLst>
              <a:ext uri="{FF2B5EF4-FFF2-40B4-BE49-F238E27FC236}">
                <a16:creationId xmlns:a16="http://schemas.microsoft.com/office/drawing/2014/main" id="{0132369A-DCBD-CDCF-DAA4-4E57FB9B7144}"/>
              </a:ext>
            </a:extLst>
          </p:cNvPr>
          <p:cNvSpPr>
            <a:spLocks noGrp="1"/>
          </p:cNvSpPr>
          <p:nvPr>
            <p:ph type="body" idx="1"/>
          </p:nvPr>
        </p:nvSpPr>
        <p:spPr/>
        <p:txBody>
          <a:bodyPr/>
          <a:lstStyle/>
          <a:p>
            <a:r>
              <a:rPr kumimoji="1" lang="en-US" altLang="ja-JP" dirty="0"/>
              <a:t>5</a:t>
            </a:r>
            <a:r>
              <a:rPr kumimoji="1" lang="ja-JP" altLang="en-US" dirty="0"/>
              <a:t>章</a:t>
            </a:r>
          </a:p>
        </p:txBody>
      </p:sp>
      <p:sp>
        <p:nvSpPr>
          <p:cNvPr id="154" name="スライド番号プレースホルダー 153">
            <a:extLst>
              <a:ext uri="{FF2B5EF4-FFF2-40B4-BE49-F238E27FC236}">
                <a16:creationId xmlns:a16="http://schemas.microsoft.com/office/drawing/2014/main" id="{EEE1CB0C-0756-3EB4-6DB5-37B55D1090C4}"/>
              </a:ext>
            </a:extLst>
          </p:cNvPr>
          <p:cNvSpPr>
            <a:spLocks noGrp="1"/>
          </p:cNvSpPr>
          <p:nvPr>
            <p:ph type="sldNum" sz="quarter" idx="4"/>
          </p:nvPr>
        </p:nvSpPr>
        <p:spPr/>
        <p:txBody>
          <a:bodyPr/>
          <a:lstStyle/>
          <a:p>
            <a:fld id="{DDF0A04B-3F96-455C-AC58-511E5C06C175}" type="slidenum">
              <a:rPr lang="ja-JP" altLang="en-US" smtClean="0"/>
              <a:pPr/>
              <a:t>45</a:t>
            </a:fld>
            <a:endParaRPr lang="ja-JP" altLang="en-US" dirty="0"/>
          </a:p>
        </p:txBody>
      </p:sp>
    </p:spTree>
    <p:extLst>
      <p:ext uri="{BB962C8B-B14F-4D97-AF65-F5344CB8AC3E}">
        <p14:creationId xmlns:p14="http://schemas.microsoft.com/office/powerpoint/2010/main" val="3966332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45FE-0648-3ACE-412F-B601D3DE70B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82E7983-2CDE-1E77-33A0-428A1F862A02}"/>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AD9E62AA-8291-E2CF-CC48-5E10B47EBF97}"/>
              </a:ext>
            </a:extLst>
          </p:cNvPr>
          <p:cNvSpPr>
            <a:spLocks noGrp="1"/>
          </p:cNvSpPr>
          <p:nvPr>
            <p:ph idx="1"/>
          </p:nvPr>
        </p:nvSpPr>
        <p:spPr>
          <a:xfrm>
            <a:off x="165697" y="1092370"/>
            <a:ext cx="11882216" cy="5414474"/>
          </a:xfrm>
        </p:spPr>
        <p:txBody>
          <a:bodyPr>
            <a:normAutofit fontScale="70000" lnSpcReduction="20000"/>
          </a:bodyPr>
          <a:lstStyle/>
          <a:p>
            <a:r>
              <a:rPr kumimoji="1" lang="ja-JP" altLang="en-US" dirty="0"/>
              <a:t>ソフトウェア保守では，</a:t>
            </a:r>
            <a:r>
              <a:rPr lang="ja-JP" altLang="en-US" dirty="0"/>
              <a:t>潜在的な</a:t>
            </a:r>
            <a:r>
              <a:rPr kumimoji="1" lang="ja-JP" altLang="en-US" dirty="0"/>
              <a:t>障害の検出とコストや工数の制限が課題</a:t>
            </a:r>
            <a:endParaRPr kumimoji="1" lang="en-US" altLang="ja-JP" dirty="0"/>
          </a:p>
          <a:p>
            <a:r>
              <a:rPr kumimoji="1" lang="ja-JP" altLang="en-US" dirty="0"/>
              <a:t>コードクローン管理手法を用いて，コストや工数を削減する保守支援手法を提案</a:t>
            </a:r>
            <a:endParaRPr kumimoji="1" lang="en-US" altLang="ja-JP" dirty="0"/>
          </a:p>
          <a:p>
            <a:pPr lvl="1"/>
            <a:r>
              <a:rPr kumimoji="1" lang="en-US" altLang="ja-JP" dirty="0"/>
              <a:t>2</a:t>
            </a:r>
            <a:r>
              <a:rPr kumimoji="1" lang="ja-JP" altLang="en-US" dirty="0"/>
              <a:t>章　</a:t>
            </a:r>
            <a:r>
              <a:rPr kumimoji="1" lang="en-US" altLang="ja-JP" dirty="0"/>
              <a:t>Cross-Polytope LSH </a:t>
            </a:r>
            <a:r>
              <a:rPr kumimoji="1" lang="ja-JP" altLang="en-US" dirty="0"/>
              <a:t>を用いたコードクローン検出のためのパラメータ決定手法</a:t>
            </a:r>
            <a:endParaRPr lang="en-US" altLang="ja-JP" dirty="0"/>
          </a:p>
          <a:p>
            <a:pPr lvl="2"/>
            <a:r>
              <a:rPr lang="ja-JP" altLang="en-US" dirty="0"/>
              <a:t>課題：コードクローン検出の検出時間に対して</a:t>
            </a:r>
            <a:r>
              <a:rPr lang="en-US" altLang="ja-JP" dirty="0"/>
              <a:t>LSH</a:t>
            </a:r>
            <a:r>
              <a:rPr lang="ja-JP" altLang="en-US" dirty="0"/>
              <a:t>の計算時間が支配的．</a:t>
            </a:r>
            <a:r>
              <a:rPr lang="en-US" altLang="ja-JP" dirty="0"/>
              <a:t>LSH</a:t>
            </a:r>
            <a:r>
              <a:rPr lang="ja-JP" altLang="en-US" dirty="0"/>
              <a:t>の精度が不安定</a:t>
            </a:r>
            <a:endParaRPr lang="en-US" altLang="ja-JP" dirty="0"/>
          </a:p>
          <a:p>
            <a:pPr lvl="2"/>
            <a:r>
              <a:rPr lang="ja-JP" altLang="en-US" dirty="0"/>
              <a:t>解決策：回帰モデルを用いて，</a:t>
            </a:r>
            <a:r>
              <a:rPr lang="en-US" altLang="ja-JP" dirty="0"/>
              <a:t>LSH</a:t>
            </a:r>
            <a:r>
              <a:rPr lang="ja-JP" altLang="en-US" dirty="0"/>
              <a:t>のフィルタリング精度を維持しつつ，</a:t>
            </a:r>
            <a:r>
              <a:rPr lang="en-US" altLang="ja-JP" dirty="0"/>
              <a:t>LSH</a:t>
            </a:r>
            <a:r>
              <a:rPr lang="ja-JP" altLang="en-US" dirty="0"/>
              <a:t>を短時間で実行するパラメータを自動決定する手法を提案</a:t>
            </a:r>
            <a:endParaRPr kumimoji="1" lang="ja-JP" altLang="en-US" dirty="0"/>
          </a:p>
          <a:p>
            <a:pPr lvl="1"/>
            <a:r>
              <a:rPr kumimoji="1" lang="en-US" altLang="ja-JP" dirty="0"/>
              <a:t>3</a:t>
            </a:r>
            <a:r>
              <a:rPr kumimoji="1" lang="ja-JP" altLang="en-US" dirty="0"/>
              <a:t>章　コードクローン変更管理システムの開発と改善</a:t>
            </a:r>
            <a:endParaRPr lang="en-US" altLang="ja-JP" dirty="0"/>
          </a:p>
          <a:p>
            <a:pPr lvl="2"/>
            <a:r>
              <a:rPr lang="ja-JP" altLang="en-US" dirty="0"/>
              <a:t>課題：既存システムは人手による検出結果確認コストが高かった</a:t>
            </a:r>
            <a:endParaRPr lang="en-US" altLang="ja-JP" dirty="0"/>
          </a:p>
          <a:p>
            <a:pPr lvl="2"/>
            <a:r>
              <a:rPr lang="ja-JP" altLang="en-US" dirty="0"/>
              <a:t>解決策：クローンセット分類の詳細化によって，開発者は重要な変更に優先的に対応可能になった</a:t>
            </a:r>
            <a:endParaRPr kumimoji="1" lang="ja-JP" altLang="en-US" dirty="0"/>
          </a:p>
          <a:p>
            <a:pPr lvl="1"/>
            <a:r>
              <a:rPr kumimoji="1" lang="en-US" altLang="ja-JP" dirty="0"/>
              <a:t>4</a:t>
            </a:r>
            <a:r>
              <a:rPr kumimoji="1" lang="ja-JP" altLang="en-US" dirty="0"/>
              <a:t>章　コードクローン集約によるファジングの実行効率調査</a:t>
            </a:r>
            <a:endParaRPr kumimoji="1" lang="en-US" altLang="ja-JP" dirty="0"/>
          </a:p>
          <a:p>
            <a:pPr lvl="2"/>
            <a:r>
              <a:rPr lang="ja-JP" altLang="en-US" dirty="0"/>
              <a:t>課題：広大な入力空間から障害を発生する入力を特定するのが困難である</a:t>
            </a:r>
            <a:endParaRPr lang="en-US" altLang="ja-JP" dirty="0"/>
          </a:p>
          <a:p>
            <a:pPr lvl="2"/>
            <a:r>
              <a:rPr kumimoji="1" lang="ja-JP" altLang="en-US" dirty="0"/>
              <a:t>解決</a:t>
            </a:r>
            <a:r>
              <a:rPr lang="ja-JP" altLang="en-US" dirty="0"/>
              <a:t>策：コードクローン集約は，実行効率の向上に寄与しないが，生成されるテストケースが変化することを確認し，未発見の障害を</a:t>
            </a:r>
            <a:r>
              <a:rPr lang="en-US" altLang="ja-JP" dirty="0"/>
              <a:t>1</a:t>
            </a:r>
            <a:r>
              <a:rPr lang="ja-JP" altLang="en-US" dirty="0"/>
              <a:t>件検出した</a:t>
            </a:r>
          </a:p>
        </p:txBody>
      </p:sp>
      <p:sp>
        <p:nvSpPr>
          <p:cNvPr id="154" name="スライド番号プレースホルダー 153">
            <a:extLst>
              <a:ext uri="{FF2B5EF4-FFF2-40B4-BE49-F238E27FC236}">
                <a16:creationId xmlns:a16="http://schemas.microsoft.com/office/drawing/2014/main" id="{B7370739-E2BC-2057-0DFD-C8B2D5D9823F}"/>
              </a:ext>
            </a:extLst>
          </p:cNvPr>
          <p:cNvSpPr>
            <a:spLocks noGrp="1"/>
          </p:cNvSpPr>
          <p:nvPr>
            <p:ph type="sldNum" sz="quarter" idx="12"/>
          </p:nvPr>
        </p:nvSpPr>
        <p:spPr/>
        <p:txBody>
          <a:bodyPr/>
          <a:lstStyle/>
          <a:p>
            <a:fld id="{DDF0A04B-3F96-455C-AC58-511E5C06C175}" type="slidenum">
              <a:rPr lang="ja-JP" altLang="en-US" smtClean="0"/>
              <a:pPr/>
              <a:t>46</a:t>
            </a:fld>
            <a:endParaRPr lang="ja-JP" altLang="en-US" dirty="0"/>
          </a:p>
        </p:txBody>
      </p:sp>
    </p:spTree>
    <p:extLst>
      <p:ext uri="{BB962C8B-B14F-4D97-AF65-F5344CB8AC3E}">
        <p14:creationId xmlns:p14="http://schemas.microsoft.com/office/powerpoint/2010/main" val="1009595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6E126-C50D-A8F8-4087-A3F98666AF27}"/>
              </a:ext>
            </a:extLst>
          </p:cNvPr>
          <p:cNvSpPr>
            <a:spLocks noGrp="1"/>
          </p:cNvSpPr>
          <p:nvPr>
            <p:ph type="title"/>
          </p:nvPr>
        </p:nvSpPr>
        <p:spPr/>
        <p:txBody>
          <a:bodyPr/>
          <a:lstStyle/>
          <a:p>
            <a:r>
              <a:rPr kumimoji="1" lang="ja-JP" altLang="en-US" dirty="0"/>
              <a:t>今後の課題</a:t>
            </a:r>
          </a:p>
        </p:txBody>
      </p:sp>
      <p:sp>
        <p:nvSpPr>
          <p:cNvPr id="3" name="コンテンツ プレースホルダー 2">
            <a:extLst>
              <a:ext uri="{FF2B5EF4-FFF2-40B4-BE49-F238E27FC236}">
                <a16:creationId xmlns:a16="http://schemas.microsoft.com/office/drawing/2014/main" id="{EBF8EEFA-BFEB-2969-4CFB-1AD82A5675C7}"/>
              </a:ext>
            </a:extLst>
          </p:cNvPr>
          <p:cNvSpPr>
            <a:spLocks noGrp="1"/>
          </p:cNvSpPr>
          <p:nvPr>
            <p:ph idx="1"/>
          </p:nvPr>
        </p:nvSpPr>
        <p:spPr>
          <a:xfrm>
            <a:off x="165697" y="1092370"/>
            <a:ext cx="11882216" cy="5414474"/>
          </a:xfrm>
        </p:spPr>
        <p:txBody>
          <a:bodyPr>
            <a:normAutofit fontScale="92500" lnSpcReduction="20000"/>
          </a:bodyPr>
          <a:lstStyle/>
          <a:p>
            <a:r>
              <a:rPr kumimoji="1" lang="ja-JP" altLang="en-US" dirty="0"/>
              <a:t>ソフトウェア保守の品質や効率をより向上するための支援</a:t>
            </a:r>
            <a:endParaRPr kumimoji="1" lang="en-US" altLang="ja-JP" dirty="0"/>
          </a:p>
          <a:p>
            <a:pPr>
              <a:buFont typeface="Wingdings" panose="05000000000000000000" pitchFamily="2" charset="2"/>
              <a:buChar char="l"/>
            </a:pPr>
            <a:r>
              <a:rPr lang="ja-JP" altLang="en-US" dirty="0"/>
              <a:t>コードクローン管理の新手法提案・評価</a:t>
            </a:r>
            <a:endParaRPr lang="en-US" altLang="ja-JP" dirty="0"/>
          </a:p>
          <a:p>
            <a:pPr lvl="1">
              <a:buFont typeface="Wingdings" panose="05000000000000000000" pitchFamily="2" charset="2"/>
              <a:buChar char="l"/>
            </a:pPr>
            <a:r>
              <a:rPr lang="ja-JP" altLang="en-US" dirty="0"/>
              <a:t>大規模言語モデル（</a:t>
            </a:r>
            <a:r>
              <a:rPr lang="en-US" altLang="ja-JP" dirty="0"/>
              <a:t>LLM</a:t>
            </a:r>
            <a:r>
              <a:rPr lang="ja-JP" altLang="en-US" dirty="0"/>
              <a:t>） を活用したコードクローン検出</a:t>
            </a:r>
            <a:endParaRPr lang="en-US" altLang="ja-JP" dirty="0"/>
          </a:p>
          <a:p>
            <a:pPr lvl="1">
              <a:buFont typeface="Wingdings" panose="05000000000000000000" pitchFamily="2" charset="2"/>
              <a:buChar char="l"/>
            </a:pPr>
            <a:r>
              <a:rPr lang="ja-JP" altLang="en-US" dirty="0"/>
              <a:t>短時間で追跡可能なインクリメンタルなコードクローン検出</a:t>
            </a:r>
            <a:endParaRPr lang="en-US" altLang="ja-JP" dirty="0"/>
          </a:p>
          <a:p>
            <a:pPr lvl="1">
              <a:buFont typeface="Wingdings" panose="05000000000000000000" pitchFamily="2" charset="2"/>
              <a:buChar char="l"/>
            </a:pPr>
            <a:r>
              <a:rPr lang="ja-JP" altLang="en-US" dirty="0"/>
              <a:t>本研究の提案手法を実プロジェクトへ適用し，評価</a:t>
            </a:r>
            <a:endParaRPr kumimoji="1" lang="en-US" altLang="ja-JP" dirty="0"/>
          </a:p>
          <a:p>
            <a:pPr>
              <a:buFont typeface="Wingdings" panose="05000000000000000000" pitchFamily="2" charset="2"/>
              <a:buChar char="l"/>
            </a:pPr>
            <a:r>
              <a:rPr lang="ja-JP" altLang="en-US" dirty="0"/>
              <a:t>効率的にファジングを実施するための開発者支援</a:t>
            </a:r>
            <a:endParaRPr lang="en-US" altLang="ja-JP" dirty="0"/>
          </a:p>
          <a:p>
            <a:pPr lvl="1">
              <a:buFont typeface="Wingdings" panose="05000000000000000000" pitchFamily="2" charset="2"/>
              <a:buChar char="l"/>
            </a:pPr>
            <a:r>
              <a:rPr lang="ja-JP" altLang="en-US" dirty="0"/>
              <a:t>コードクローン集約の自動化ツールとファジングの連携による実験拡張と評価</a:t>
            </a:r>
            <a:endParaRPr lang="en-US" altLang="ja-JP" dirty="0"/>
          </a:p>
          <a:p>
            <a:pPr lvl="1">
              <a:buFont typeface="Wingdings" panose="05000000000000000000" pitchFamily="2" charset="2"/>
              <a:buChar char="l"/>
            </a:pPr>
            <a:r>
              <a:rPr lang="ja-JP" altLang="en-US" dirty="0"/>
              <a:t>リファクタリング困難なコードクローンを重点的にファジングすることにより，コードカバレッジを向上させることを目的とした新たなファジング手法の提案</a:t>
            </a:r>
            <a:endParaRPr kumimoji="1" lang="en-US" altLang="ja-JP" dirty="0"/>
          </a:p>
        </p:txBody>
      </p:sp>
      <p:sp>
        <p:nvSpPr>
          <p:cNvPr id="154" name="スライド番号プレースホルダー 153">
            <a:extLst>
              <a:ext uri="{FF2B5EF4-FFF2-40B4-BE49-F238E27FC236}">
                <a16:creationId xmlns:a16="http://schemas.microsoft.com/office/drawing/2014/main" id="{640CC828-E343-DA12-E1B1-2722B27B0BC3}"/>
              </a:ext>
            </a:extLst>
          </p:cNvPr>
          <p:cNvSpPr>
            <a:spLocks noGrp="1"/>
          </p:cNvSpPr>
          <p:nvPr>
            <p:ph type="sldNum" sz="quarter" idx="12"/>
          </p:nvPr>
        </p:nvSpPr>
        <p:spPr/>
        <p:txBody>
          <a:bodyPr/>
          <a:lstStyle/>
          <a:p>
            <a:fld id="{DDF0A04B-3F96-455C-AC58-511E5C06C175}" type="slidenum">
              <a:rPr lang="ja-JP" altLang="en-US" smtClean="0"/>
              <a:pPr/>
              <a:t>47</a:t>
            </a:fld>
            <a:endParaRPr lang="ja-JP" altLang="en-US" dirty="0"/>
          </a:p>
        </p:txBody>
      </p:sp>
    </p:spTree>
    <p:extLst>
      <p:ext uri="{BB962C8B-B14F-4D97-AF65-F5344CB8AC3E}">
        <p14:creationId xmlns:p14="http://schemas.microsoft.com/office/powerpoint/2010/main" val="2262562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AE749-C5E4-FC50-4E52-23F579E2D8FE}"/>
              </a:ext>
            </a:extLst>
          </p:cNvPr>
          <p:cNvSpPr>
            <a:spLocks noGrp="1"/>
          </p:cNvSpPr>
          <p:nvPr>
            <p:ph type="title"/>
          </p:nvPr>
        </p:nvSpPr>
        <p:spPr/>
        <p:txBody>
          <a:bodyPr/>
          <a:lstStyle/>
          <a:p>
            <a:r>
              <a:rPr kumimoji="1" lang="ja-JP" altLang="en-US" dirty="0"/>
              <a:t>内容梗概に対する修正（</a:t>
            </a:r>
            <a:r>
              <a:rPr kumimoji="1" lang="en-US" altLang="ja-JP" dirty="0"/>
              <a:t>1/2</a:t>
            </a:r>
            <a:r>
              <a:rPr kumimoji="1" lang="ja-JP" altLang="en-US" dirty="0"/>
              <a:t>）</a:t>
            </a:r>
          </a:p>
        </p:txBody>
      </p:sp>
      <p:sp>
        <p:nvSpPr>
          <p:cNvPr id="3" name="コンテンツ プレースホルダー 2">
            <a:extLst>
              <a:ext uri="{FF2B5EF4-FFF2-40B4-BE49-F238E27FC236}">
                <a16:creationId xmlns:a16="http://schemas.microsoft.com/office/drawing/2014/main" id="{ED8D3592-E178-9DB7-BF58-482B28E9A3FA}"/>
              </a:ext>
            </a:extLst>
          </p:cNvPr>
          <p:cNvSpPr>
            <a:spLocks noGrp="1"/>
          </p:cNvSpPr>
          <p:nvPr>
            <p:ph idx="1"/>
          </p:nvPr>
        </p:nvSpPr>
        <p:spPr/>
        <p:txBody>
          <a:bodyPr>
            <a:normAutofit/>
          </a:bodyPr>
          <a:lstStyle/>
          <a:p>
            <a:pPr marL="896938" indent="-896938">
              <a:buNone/>
            </a:pPr>
            <a:r>
              <a:rPr kumimoji="1" lang="en-US" altLang="ja-JP" sz="2400" dirty="0"/>
              <a:t>Q. 	</a:t>
            </a:r>
            <a:r>
              <a:rPr lang="en-US" altLang="ja-JP" sz="2400" dirty="0"/>
              <a:t>P5. </a:t>
            </a:r>
            <a:r>
              <a:rPr kumimoji="1" lang="ja-JP" altLang="en-US" sz="2400" dirty="0"/>
              <a:t>なぜ，検出・追跡・集約に着目するのか？</a:t>
            </a:r>
            <a:endParaRPr lang="en-US" altLang="ja-JP" sz="2400" dirty="0"/>
          </a:p>
          <a:p>
            <a:pPr marL="896938" indent="-896938">
              <a:buNone/>
            </a:pPr>
            <a:r>
              <a:rPr lang="en-US" altLang="ja-JP" sz="2400" dirty="0"/>
              <a:t>	</a:t>
            </a:r>
            <a:r>
              <a:rPr lang="ja-JP" altLang="en-US" sz="2400" dirty="0"/>
              <a:t>内容梗概</a:t>
            </a:r>
            <a:r>
              <a:rPr lang="en-US" altLang="ja-JP" sz="2400" dirty="0"/>
              <a:t>4</a:t>
            </a:r>
            <a:r>
              <a:rPr lang="ja-JP" altLang="en-US" sz="2400" dirty="0"/>
              <a:t>段落目</a:t>
            </a:r>
            <a:br>
              <a:rPr lang="en-US" altLang="ja-JP" sz="2400" dirty="0"/>
            </a:br>
            <a:r>
              <a:rPr lang="en-US" altLang="ja-JP" sz="2400" dirty="0"/>
              <a:t>	</a:t>
            </a:r>
            <a:r>
              <a:rPr lang="ja-JP" altLang="en-US" sz="2400" dirty="0"/>
              <a:t>「本論文では，ソフトウェア保守の品質を低下させる要因の</a:t>
            </a:r>
            <a:r>
              <a:rPr lang="en-US" altLang="ja-JP" sz="2400" dirty="0"/>
              <a:t>1 </a:t>
            </a:r>
            <a:r>
              <a:rPr lang="ja-JP" altLang="en-US" sz="2400" dirty="0"/>
              <a:t>つである，コードクローンの管理手法である</a:t>
            </a:r>
            <a:r>
              <a:rPr lang="ja-JP" altLang="en-US" sz="2400" b="1" dirty="0"/>
              <a:t>検出・追跡・集約</a:t>
            </a:r>
            <a:r>
              <a:rPr lang="ja-JP" altLang="en-US" sz="2400" dirty="0"/>
              <a:t>に着目して</a:t>
            </a:r>
            <a:r>
              <a:rPr lang="en-US" altLang="ja-JP" sz="2400" dirty="0"/>
              <a:t>3 </a:t>
            </a:r>
            <a:r>
              <a:rPr lang="ja-JP" altLang="en-US" sz="2400" dirty="0"/>
              <a:t>つの研究を実施した．」</a:t>
            </a:r>
            <a:endParaRPr lang="en-US" altLang="ja-JP" sz="2400" dirty="0"/>
          </a:p>
          <a:p>
            <a:pPr marL="896938" indent="-896938">
              <a:buNone/>
            </a:pPr>
            <a:endParaRPr kumimoji="1" lang="en-US" altLang="ja-JP" sz="2400" dirty="0"/>
          </a:p>
          <a:p>
            <a:pPr marL="896938" indent="-896938">
              <a:buNone/>
            </a:pPr>
            <a:r>
              <a:rPr lang="en-US" altLang="ja-JP" sz="2400" dirty="0"/>
              <a:t>A.	</a:t>
            </a:r>
            <a:r>
              <a:rPr lang="ja-JP" altLang="en-US" sz="2400" dirty="0"/>
              <a:t>コードクローン管理手法はこれらに分類されており，いずれもソフトウェア保守において重要な役割を持つ．以下の内容を，内容梗概に追記した．</a:t>
            </a:r>
            <a:endParaRPr lang="en-US" altLang="ja-JP" sz="2400" dirty="0"/>
          </a:p>
          <a:p>
            <a:pPr marL="896938" indent="-896938">
              <a:buNone/>
            </a:pPr>
            <a:r>
              <a:rPr lang="en-US" altLang="ja-JP" sz="2400" dirty="0"/>
              <a:t>	</a:t>
            </a:r>
            <a:r>
              <a:rPr lang="ja-JP" altLang="en-US" sz="2400" dirty="0"/>
              <a:t>・ 検出：コードクローンを把握し，ソフトウェアの保守作業を効率化</a:t>
            </a:r>
            <a:br>
              <a:rPr lang="en-US" altLang="ja-JP" sz="2400" dirty="0"/>
            </a:br>
            <a:r>
              <a:rPr lang="ja-JP" altLang="en-US" sz="2400" dirty="0"/>
              <a:t>・ 集約：コードクローンを除去し，ソフトウェアの保守性を向上・</a:t>
            </a:r>
            <a:br>
              <a:rPr lang="en-US" altLang="ja-JP" sz="2400" dirty="0"/>
            </a:br>
            <a:r>
              <a:rPr lang="ja-JP" altLang="en-US" sz="2400" dirty="0"/>
              <a:t> 追跡：集約困難なコードクローンを管理し，潜在的な障害を検出</a:t>
            </a:r>
            <a:endParaRPr lang="en-US" altLang="ja-JP" sz="2400" dirty="0"/>
          </a:p>
        </p:txBody>
      </p:sp>
      <p:sp>
        <p:nvSpPr>
          <p:cNvPr id="4" name="スライド番号プレースホルダー 3">
            <a:extLst>
              <a:ext uri="{FF2B5EF4-FFF2-40B4-BE49-F238E27FC236}">
                <a16:creationId xmlns:a16="http://schemas.microsoft.com/office/drawing/2014/main" id="{D00C0DA2-1918-3C68-4DCF-946589A46EA0}"/>
              </a:ext>
            </a:extLst>
          </p:cNvPr>
          <p:cNvSpPr>
            <a:spLocks noGrp="1"/>
          </p:cNvSpPr>
          <p:nvPr>
            <p:ph type="sldNum" sz="quarter" idx="12"/>
          </p:nvPr>
        </p:nvSpPr>
        <p:spPr/>
        <p:txBody>
          <a:bodyPr/>
          <a:lstStyle/>
          <a:p>
            <a:fld id="{DDF0A04B-3F96-455C-AC58-511E5C06C175}" type="slidenum">
              <a:rPr lang="ja-JP" altLang="en-US" smtClean="0"/>
              <a:pPr/>
              <a:t>48</a:t>
            </a:fld>
            <a:endParaRPr lang="ja-JP" altLang="en-US" dirty="0"/>
          </a:p>
        </p:txBody>
      </p:sp>
    </p:spTree>
    <p:extLst>
      <p:ext uri="{BB962C8B-B14F-4D97-AF65-F5344CB8AC3E}">
        <p14:creationId xmlns:p14="http://schemas.microsoft.com/office/powerpoint/2010/main" val="1637257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780972-69D1-1038-A36C-13239161BBE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CDFFA1B-0EFF-C0CE-82D8-8C0D30684826}"/>
              </a:ext>
            </a:extLst>
          </p:cNvPr>
          <p:cNvSpPr>
            <a:spLocks noGrp="1"/>
          </p:cNvSpPr>
          <p:nvPr>
            <p:ph type="title"/>
          </p:nvPr>
        </p:nvSpPr>
        <p:spPr/>
        <p:txBody>
          <a:bodyPr/>
          <a:lstStyle/>
          <a:p>
            <a:r>
              <a:rPr lang="ja-JP" altLang="en-US" dirty="0"/>
              <a:t>内容梗概に対する修正（</a:t>
            </a:r>
            <a:r>
              <a:rPr lang="en-US" altLang="ja-JP" dirty="0"/>
              <a:t>2/2</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7426F9B4-F121-E85A-023E-845F6058C571}"/>
              </a:ext>
            </a:extLst>
          </p:cNvPr>
          <p:cNvSpPr>
            <a:spLocks noGrp="1"/>
          </p:cNvSpPr>
          <p:nvPr>
            <p:ph idx="1"/>
          </p:nvPr>
        </p:nvSpPr>
        <p:spPr/>
        <p:txBody>
          <a:bodyPr>
            <a:normAutofit fontScale="85000" lnSpcReduction="20000"/>
          </a:bodyPr>
          <a:lstStyle/>
          <a:p>
            <a:pPr marL="896938" indent="-896938">
              <a:buNone/>
            </a:pPr>
            <a:r>
              <a:rPr lang="en-US" altLang="ja-JP" sz="2400" dirty="0"/>
              <a:t>Q.	P6. </a:t>
            </a:r>
            <a:r>
              <a:rPr lang="ja-JP" altLang="en-US" sz="2400" dirty="0"/>
              <a:t>タイトルでも大規模に言及されていますが，</a:t>
            </a:r>
            <a:r>
              <a:rPr lang="en-US" altLang="ja-JP" sz="2400" dirty="0"/>
              <a:t>1</a:t>
            </a:r>
            <a:r>
              <a:rPr lang="ja-JP" altLang="en-US" sz="2400" dirty="0"/>
              <a:t>の高速化と大規模の関連は理解できるとして，</a:t>
            </a:r>
            <a:r>
              <a:rPr lang="en-US" altLang="ja-JP" sz="2400" dirty="0"/>
              <a:t>2</a:t>
            </a:r>
            <a:r>
              <a:rPr lang="ja-JP" altLang="en-US" sz="2400" dirty="0"/>
              <a:t>と</a:t>
            </a:r>
            <a:r>
              <a:rPr lang="en-US" altLang="ja-JP" sz="2400" dirty="0"/>
              <a:t>3</a:t>
            </a:r>
            <a:r>
              <a:rPr lang="ja-JP" altLang="en-US" sz="2400" dirty="0"/>
              <a:t>はどのように大規模ソフトウェア保守に関係しているのでしょうか</a:t>
            </a:r>
          </a:p>
          <a:p>
            <a:pPr marL="896938" indent="-896938">
              <a:buNone/>
            </a:pPr>
            <a:r>
              <a:rPr lang="en-US" altLang="ja-JP" sz="2400" dirty="0"/>
              <a:t>	</a:t>
            </a:r>
            <a:r>
              <a:rPr lang="ja-JP" altLang="en-US" sz="2400" dirty="0"/>
              <a:t>内容梗概最終段落</a:t>
            </a:r>
            <a:br>
              <a:rPr lang="ja-JP" altLang="en-US" sz="2400" dirty="0"/>
            </a:br>
            <a:r>
              <a:rPr lang="ja-JP" altLang="en-US" sz="2400" dirty="0"/>
              <a:t>「これらの研究により，大規模ソフトウェア保守における，潜在的な障害の検出を効率よく行うことができる．」</a:t>
            </a:r>
          </a:p>
          <a:p>
            <a:pPr marL="896938" indent="-896938">
              <a:buNone/>
            </a:pPr>
            <a:endParaRPr lang="ja-JP" altLang="en-US" sz="2400" dirty="0"/>
          </a:p>
          <a:p>
            <a:pPr marL="896938" indent="-896938">
              <a:buNone/>
            </a:pPr>
            <a:r>
              <a:rPr lang="en-US" altLang="ja-JP" sz="2400" dirty="0"/>
              <a:t>A.	</a:t>
            </a:r>
            <a:r>
              <a:rPr lang="ja-JP" altLang="en-US" sz="2400" dirty="0"/>
              <a:t>以下の考えを追記</a:t>
            </a:r>
          </a:p>
          <a:p>
            <a:pPr marL="896938" indent="-896938">
              <a:buNone/>
            </a:pPr>
            <a:r>
              <a:rPr lang="en-US" altLang="ja-JP" sz="2400" dirty="0"/>
              <a:t>	--- 3</a:t>
            </a:r>
            <a:r>
              <a:rPr lang="ja-JP" altLang="en-US" sz="2400" dirty="0"/>
              <a:t>章</a:t>
            </a:r>
            <a:br>
              <a:rPr lang="en-US" altLang="ja-JP" sz="2400" dirty="0"/>
            </a:br>
            <a:r>
              <a:rPr lang="ja-JP" altLang="en-US" sz="2400" dirty="0"/>
              <a:t>大規模ソフトウェアのクローン変更管理はクローン検出量が多く，人手で検出することは困難．一貫性のない変更を検出可能に改善．これにより，一貫性のない変更を含むクローンセットの検出と通知が可能となり，大規模ソフトウェア開発者の結果確認コストを軽減した．</a:t>
            </a:r>
          </a:p>
          <a:p>
            <a:pPr marL="896938" indent="-896938">
              <a:buNone/>
            </a:pPr>
            <a:r>
              <a:rPr lang="en-US" altLang="ja-JP" sz="2400" dirty="0"/>
              <a:t>	--- 4</a:t>
            </a:r>
            <a:r>
              <a:rPr lang="ja-JP" altLang="en-US" sz="2400" dirty="0"/>
              <a:t>章</a:t>
            </a:r>
            <a:br>
              <a:rPr lang="en-US" altLang="ja-JP" sz="2400" dirty="0"/>
            </a:br>
            <a:r>
              <a:rPr lang="ja-JP" altLang="en-US" sz="2400" dirty="0"/>
              <a:t>大規模ソフトウェアに対するファジングは，深いパスに到達することが難しいため，潜在的な障害を早期に発見するために，未発見のパスを短時間で多く検出することが求められる．結果として，コードクローン集約はファジングの挙動を変化させ，大規模ソフトウェアの潜在的な障害の早期発見に貢献することを示した．</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B6E2C9B1-C606-A0CE-8999-1B24481AFC6E}"/>
              </a:ext>
            </a:extLst>
          </p:cNvPr>
          <p:cNvSpPr>
            <a:spLocks noGrp="1"/>
          </p:cNvSpPr>
          <p:nvPr>
            <p:ph type="sldNum" sz="quarter" idx="12"/>
          </p:nvPr>
        </p:nvSpPr>
        <p:spPr/>
        <p:txBody>
          <a:bodyPr/>
          <a:lstStyle/>
          <a:p>
            <a:fld id="{DDF0A04B-3F96-455C-AC58-511E5C06C175}" type="slidenum">
              <a:rPr lang="ja-JP" altLang="en-US" smtClean="0"/>
              <a:pPr/>
              <a:t>49</a:t>
            </a:fld>
            <a:endParaRPr lang="ja-JP" altLang="en-US" dirty="0"/>
          </a:p>
        </p:txBody>
      </p:sp>
    </p:spTree>
    <p:extLst>
      <p:ext uri="{BB962C8B-B14F-4D97-AF65-F5344CB8AC3E}">
        <p14:creationId xmlns:p14="http://schemas.microsoft.com/office/powerpoint/2010/main" val="420874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65DF76-32B7-DDC5-E2A9-E574430DAC6A}"/>
              </a:ext>
            </a:extLst>
          </p:cNvPr>
          <p:cNvSpPr>
            <a:spLocks noGrp="1"/>
          </p:cNvSpPr>
          <p:nvPr>
            <p:ph type="title"/>
          </p:nvPr>
        </p:nvSpPr>
        <p:spPr/>
        <p:txBody>
          <a:bodyPr/>
          <a:lstStyle/>
          <a:p>
            <a:r>
              <a:rPr kumimoji="1" lang="ja-JP" altLang="en-US" dirty="0"/>
              <a:t>ファジング</a:t>
            </a:r>
          </a:p>
        </p:txBody>
      </p:sp>
      <p:sp>
        <p:nvSpPr>
          <p:cNvPr id="3" name="コンテンツ プレースホルダー 2">
            <a:extLst>
              <a:ext uri="{FF2B5EF4-FFF2-40B4-BE49-F238E27FC236}">
                <a16:creationId xmlns:a16="http://schemas.microsoft.com/office/drawing/2014/main" id="{4093877D-9B6E-0878-8E95-60B1AF3AED74}"/>
              </a:ext>
            </a:extLst>
          </p:cNvPr>
          <p:cNvSpPr>
            <a:spLocks noGrp="1"/>
          </p:cNvSpPr>
          <p:nvPr>
            <p:ph idx="1"/>
          </p:nvPr>
        </p:nvSpPr>
        <p:spPr>
          <a:xfrm>
            <a:off x="165697" y="1092371"/>
            <a:ext cx="11882216" cy="2458042"/>
          </a:xfrm>
        </p:spPr>
        <p:txBody>
          <a:bodyPr>
            <a:normAutofit fontScale="85000" lnSpcReduction="10000"/>
          </a:bodyPr>
          <a:lstStyle/>
          <a:p>
            <a:r>
              <a:rPr lang="ja-JP" altLang="en-US" dirty="0"/>
              <a:t>ソフトウェアを保守するために潜在的な障害を探索する手法</a:t>
            </a:r>
            <a:endParaRPr lang="en-US" altLang="ja-JP" dirty="0"/>
          </a:p>
          <a:p>
            <a:pPr lvl="1">
              <a:buFont typeface="Wingdings" panose="05000000000000000000" pitchFamily="2" charset="2"/>
              <a:buChar char="l"/>
            </a:pPr>
            <a:r>
              <a:rPr lang="ja-JP" altLang="en-US" dirty="0"/>
              <a:t>ソフトウェアに対して大量の入力を与え，未知のバグや脆弱性を発見する</a:t>
            </a:r>
            <a:endParaRPr lang="en-US" altLang="ja-JP" dirty="0"/>
          </a:p>
          <a:p>
            <a:pPr lvl="1">
              <a:buFont typeface="Wingdings" panose="05000000000000000000" pitchFamily="2" charset="2"/>
              <a:buChar char="l"/>
            </a:pPr>
            <a:r>
              <a:rPr lang="ja-JP" altLang="en-US" dirty="0"/>
              <a:t>セキュリティ検査や，ソフトウェアテストの手法として用いられる</a:t>
            </a:r>
            <a:endParaRPr lang="en-US" altLang="ja-JP" dirty="0"/>
          </a:p>
          <a:p>
            <a:r>
              <a:rPr lang="ja-JP" altLang="en-US" dirty="0"/>
              <a:t>課題：広大な入力空間の中で障害発生する入力を特定するのは困難</a:t>
            </a:r>
            <a:endParaRPr lang="en-US" altLang="ja-JP" dirty="0"/>
          </a:p>
        </p:txBody>
      </p:sp>
      <p:sp>
        <p:nvSpPr>
          <p:cNvPr id="11" name="テキスト ボックス 10">
            <a:extLst>
              <a:ext uri="{FF2B5EF4-FFF2-40B4-BE49-F238E27FC236}">
                <a16:creationId xmlns:a16="http://schemas.microsoft.com/office/drawing/2014/main" id="{340A27BD-055D-DC20-1E39-0F164BD59FBA}"/>
              </a:ext>
            </a:extLst>
          </p:cNvPr>
          <p:cNvSpPr txBox="1"/>
          <p:nvPr/>
        </p:nvSpPr>
        <p:spPr>
          <a:xfrm>
            <a:off x="1528593" y="5742684"/>
            <a:ext cx="1837362" cy="523220"/>
          </a:xfrm>
          <a:prstGeom prst="rect">
            <a:avLst/>
          </a:prstGeom>
          <a:noFill/>
        </p:spPr>
        <p:txBody>
          <a:bodyPr wrap="square" rtlCol="0">
            <a:spAutoFit/>
          </a:bodyPr>
          <a:lstStyle/>
          <a:p>
            <a:r>
              <a:rPr lang="ja-JP" altLang="en-US" sz="2800" dirty="0">
                <a:latin typeface="+mj-lt"/>
              </a:rPr>
              <a:t>ファジング</a:t>
            </a:r>
            <a:endParaRPr kumimoji="1" lang="ja-JP" altLang="en-US" sz="2800" dirty="0">
              <a:latin typeface="+mj-lt"/>
            </a:endParaRPr>
          </a:p>
        </p:txBody>
      </p:sp>
      <p:grpSp>
        <p:nvGrpSpPr>
          <p:cNvPr id="12" name="グループ化 11">
            <a:extLst>
              <a:ext uri="{FF2B5EF4-FFF2-40B4-BE49-F238E27FC236}">
                <a16:creationId xmlns:a16="http://schemas.microsoft.com/office/drawing/2014/main" id="{E80203D3-61D0-88DC-B766-8D072633DF52}"/>
              </a:ext>
            </a:extLst>
          </p:cNvPr>
          <p:cNvGrpSpPr/>
          <p:nvPr/>
        </p:nvGrpSpPr>
        <p:grpSpPr>
          <a:xfrm>
            <a:off x="10160250" y="4384711"/>
            <a:ext cx="1519590" cy="1170520"/>
            <a:chOff x="763598" y="4609605"/>
            <a:chExt cx="1519590" cy="1170520"/>
          </a:xfrm>
        </p:grpSpPr>
        <p:grpSp>
          <p:nvGrpSpPr>
            <p:cNvPr id="5" name="グラフィックス 5" descr="歯車 単色塗りつぶし">
              <a:extLst>
                <a:ext uri="{FF2B5EF4-FFF2-40B4-BE49-F238E27FC236}">
                  <a16:creationId xmlns:a16="http://schemas.microsoft.com/office/drawing/2014/main" id="{564A5515-18CF-0DAC-891C-4999B4979B92}"/>
                </a:ext>
              </a:extLst>
            </p:cNvPr>
            <p:cNvGrpSpPr/>
            <p:nvPr/>
          </p:nvGrpSpPr>
          <p:grpSpPr>
            <a:xfrm>
              <a:off x="1315914" y="4609605"/>
              <a:ext cx="967274" cy="1170520"/>
              <a:chOff x="1315914" y="4609605"/>
              <a:chExt cx="967274" cy="1170520"/>
            </a:xfrm>
            <a:solidFill>
              <a:srgbClr val="000000"/>
            </a:solidFill>
          </p:grpSpPr>
          <p:sp>
            <p:nvSpPr>
              <p:cNvPr id="7" name="フリーフォーム: 図形 6">
                <a:extLst>
                  <a:ext uri="{FF2B5EF4-FFF2-40B4-BE49-F238E27FC236}">
                    <a16:creationId xmlns:a16="http://schemas.microsoft.com/office/drawing/2014/main" id="{61765E9C-5286-FDCB-00FD-836EFFFF1416}"/>
                  </a:ext>
                </a:extLst>
              </p:cNvPr>
              <p:cNvSpPr/>
              <p:nvPr/>
            </p:nvSpPr>
            <p:spPr>
              <a:xfrm>
                <a:off x="1651197" y="4609605"/>
                <a:ext cx="631992" cy="630508"/>
              </a:xfrm>
              <a:custGeom>
                <a:avLst/>
                <a:gdLst>
                  <a:gd name="connsiteX0" fmla="*/ 315996 w 631992"/>
                  <a:gd name="connsiteY0" fmla="*/ 427262 h 630508"/>
                  <a:gd name="connsiteX1" fmla="*/ 204730 w 631992"/>
                  <a:gd name="connsiteY1" fmla="*/ 315996 h 630508"/>
                  <a:gd name="connsiteX2" fmla="*/ 315996 w 631992"/>
                  <a:gd name="connsiteY2" fmla="*/ 204730 h 630508"/>
                  <a:gd name="connsiteX3" fmla="*/ 427262 w 631992"/>
                  <a:gd name="connsiteY3" fmla="*/ 315996 h 630508"/>
                  <a:gd name="connsiteX4" fmla="*/ 315996 w 631992"/>
                  <a:gd name="connsiteY4" fmla="*/ 427262 h 630508"/>
                  <a:gd name="connsiteX5" fmla="*/ 566716 w 631992"/>
                  <a:gd name="connsiteY5" fmla="*/ 246269 h 630508"/>
                  <a:gd name="connsiteX6" fmla="*/ 542979 w 631992"/>
                  <a:gd name="connsiteY6" fmla="*/ 188411 h 630508"/>
                  <a:gd name="connsiteX7" fmla="*/ 566716 w 631992"/>
                  <a:gd name="connsiteY7" fmla="*/ 118684 h 630508"/>
                  <a:gd name="connsiteX8" fmla="*/ 513308 w 631992"/>
                  <a:gd name="connsiteY8" fmla="*/ 65276 h 630508"/>
                  <a:gd name="connsiteX9" fmla="*/ 443581 w 631992"/>
                  <a:gd name="connsiteY9" fmla="*/ 89013 h 630508"/>
                  <a:gd name="connsiteX10" fmla="*/ 385723 w 631992"/>
                  <a:gd name="connsiteY10" fmla="*/ 65276 h 630508"/>
                  <a:gd name="connsiteX11" fmla="*/ 353085 w 631992"/>
                  <a:gd name="connsiteY11" fmla="*/ 0 h 630508"/>
                  <a:gd name="connsiteX12" fmla="*/ 278907 w 631992"/>
                  <a:gd name="connsiteY12" fmla="*/ 0 h 630508"/>
                  <a:gd name="connsiteX13" fmla="*/ 246269 w 631992"/>
                  <a:gd name="connsiteY13" fmla="*/ 65276 h 630508"/>
                  <a:gd name="connsiteX14" fmla="*/ 188411 w 631992"/>
                  <a:gd name="connsiteY14" fmla="*/ 89013 h 630508"/>
                  <a:gd name="connsiteX15" fmla="*/ 118684 w 631992"/>
                  <a:gd name="connsiteY15" fmla="*/ 65276 h 630508"/>
                  <a:gd name="connsiteX16" fmla="*/ 65276 w 631992"/>
                  <a:gd name="connsiteY16" fmla="*/ 118684 h 630508"/>
                  <a:gd name="connsiteX17" fmla="*/ 89013 w 631992"/>
                  <a:gd name="connsiteY17" fmla="*/ 188411 h 630508"/>
                  <a:gd name="connsiteX18" fmla="*/ 65276 w 631992"/>
                  <a:gd name="connsiteY18" fmla="*/ 246269 h 630508"/>
                  <a:gd name="connsiteX19" fmla="*/ 0 w 631992"/>
                  <a:gd name="connsiteY19" fmla="*/ 278907 h 630508"/>
                  <a:gd name="connsiteX20" fmla="*/ 0 w 631992"/>
                  <a:gd name="connsiteY20" fmla="*/ 353085 h 630508"/>
                  <a:gd name="connsiteX21" fmla="*/ 65276 w 631992"/>
                  <a:gd name="connsiteY21" fmla="*/ 385723 h 630508"/>
                  <a:gd name="connsiteX22" fmla="*/ 89013 w 631992"/>
                  <a:gd name="connsiteY22" fmla="*/ 443581 h 630508"/>
                  <a:gd name="connsiteX23" fmla="*/ 65276 w 631992"/>
                  <a:gd name="connsiteY23" fmla="*/ 513308 h 630508"/>
                  <a:gd name="connsiteX24" fmla="*/ 117200 w 631992"/>
                  <a:gd name="connsiteY24" fmla="*/ 565233 h 630508"/>
                  <a:gd name="connsiteX25" fmla="*/ 186927 w 631992"/>
                  <a:gd name="connsiteY25" fmla="*/ 541496 h 630508"/>
                  <a:gd name="connsiteX26" fmla="*/ 244786 w 631992"/>
                  <a:gd name="connsiteY26" fmla="*/ 565233 h 630508"/>
                  <a:gd name="connsiteX27" fmla="*/ 277424 w 631992"/>
                  <a:gd name="connsiteY27" fmla="*/ 630509 h 630508"/>
                  <a:gd name="connsiteX28" fmla="*/ 351601 w 631992"/>
                  <a:gd name="connsiteY28" fmla="*/ 630509 h 630508"/>
                  <a:gd name="connsiteX29" fmla="*/ 384239 w 631992"/>
                  <a:gd name="connsiteY29" fmla="*/ 565233 h 630508"/>
                  <a:gd name="connsiteX30" fmla="*/ 442098 w 631992"/>
                  <a:gd name="connsiteY30" fmla="*/ 541496 h 630508"/>
                  <a:gd name="connsiteX31" fmla="*/ 511825 w 631992"/>
                  <a:gd name="connsiteY31" fmla="*/ 565233 h 630508"/>
                  <a:gd name="connsiteX32" fmla="*/ 565233 w 631992"/>
                  <a:gd name="connsiteY32" fmla="*/ 513308 h 630508"/>
                  <a:gd name="connsiteX33" fmla="*/ 541496 w 631992"/>
                  <a:gd name="connsiteY33" fmla="*/ 443581 h 630508"/>
                  <a:gd name="connsiteX34" fmla="*/ 566716 w 631992"/>
                  <a:gd name="connsiteY34" fmla="*/ 385723 h 630508"/>
                  <a:gd name="connsiteX35" fmla="*/ 631992 w 631992"/>
                  <a:gd name="connsiteY35" fmla="*/ 353085 h 630508"/>
                  <a:gd name="connsiteX36" fmla="*/ 631992 w 631992"/>
                  <a:gd name="connsiteY36" fmla="*/ 278907 h 630508"/>
                  <a:gd name="connsiteX37" fmla="*/ 566716 w 631992"/>
                  <a:gd name="connsiteY37" fmla="*/ 246269 h 63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1992" h="630508">
                    <a:moveTo>
                      <a:pt x="315996" y="427262"/>
                    </a:moveTo>
                    <a:cubicBezTo>
                      <a:pt x="253687" y="427262"/>
                      <a:pt x="204730" y="376822"/>
                      <a:pt x="204730" y="315996"/>
                    </a:cubicBezTo>
                    <a:cubicBezTo>
                      <a:pt x="204730" y="255171"/>
                      <a:pt x="255171" y="204730"/>
                      <a:pt x="315996" y="204730"/>
                    </a:cubicBezTo>
                    <a:cubicBezTo>
                      <a:pt x="378305" y="204730"/>
                      <a:pt x="427262" y="255171"/>
                      <a:pt x="427262" y="315996"/>
                    </a:cubicBezTo>
                    <a:cubicBezTo>
                      <a:pt x="427262" y="376822"/>
                      <a:pt x="376822" y="427262"/>
                      <a:pt x="315996" y="427262"/>
                    </a:cubicBezTo>
                    <a:close/>
                    <a:moveTo>
                      <a:pt x="566716" y="246269"/>
                    </a:moveTo>
                    <a:cubicBezTo>
                      <a:pt x="560782" y="225500"/>
                      <a:pt x="553364" y="206213"/>
                      <a:pt x="542979" y="188411"/>
                    </a:cubicBezTo>
                    <a:lnTo>
                      <a:pt x="566716" y="118684"/>
                    </a:lnTo>
                    <a:lnTo>
                      <a:pt x="513308" y="65276"/>
                    </a:lnTo>
                    <a:lnTo>
                      <a:pt x="443581" y="89013"/>
                    </a:lnTo>
                    <a:cubicBezTo>
                      <a:pt x="425779" y="78628"/>
                      <a:pt x="406493" y="71210"/>
                      <a:pt x="385723" y="65276"/>
                    </a:cubicBezTo>
                    <a:lnTo>
                      <a:pt x="353085" y="0"/>
                    </a:lnTo>
                    <a:lnTo>
                      <a:pt x="278907" y="0"/>
                    </a:lnTo>
                    <a:lnTo>
                      <a:pt x="246269" y="65276"/>
                    </a:lnTo>
                    <a:cubicBezTo>
                      <a:pt x="225500" y="71210"/>
                      <a:pt x="206213" y="78628"/>
                      <a:pt x="188411" y="89013"/>
                    </a:cubicBezTo>
                    <a:lnTo>
                      <a:pt x="118684" y="65276"/>
                    </a:lnTo>
                    <a:lnTo>
                      <a:pt x="65276" y="118684"/>
                    </a:lnTo>
                    <a:lnTo>
                      <a:pt x="89013" y="188411"/>
                    </a:lnTo>
                    <a:cubicBezTo>
                      <a:pt x="78628" y="206213"/>
                      <a:pt x="71210" y="225500"/>
                      <a:pt x="65276" y="246269"/>
                    </a:cubicBezTo>
                    <a:lnTo>
                      <a:pt x="0" y="278907"/>
                    </a:lnTo>
                    <a:lnTo>
                      <a:pt x="0" y="353085"/>
                    </a:lnTo>
                    <a:lnTo>
                      <a:pt x="65276" y="385723"/>
                    </a:lnTo>
                    <a:cubicBezTo>
                      <a:pt x="71210" y="406493"/>
                      <a:pt x="78628" y="425779"/>
                      <a:pt x="89013" y="443581"/>
                    </a:cubicBezTo>
                    <a:lnTo>
                      <a:pt x="65276" y="513308"/>
                    </a:lnTo>
                    <a:lnTo>
                      <a:pt x="117200" y="565233"/>
                    </a:lnTo>
                    <a:lnTo>
                      <a:pt x="186927" y="541496"/>
                    </a:lnTo>
                    <a:cubicBezTo>
                      <a:pt x="204730" y="551881"/>
                      <a:pt x="224016" y="559298"/>
                      <a:pt x="244786" y="565233"/>
                    </a:cubicBezTo>
                    <a:lnTo>
                      <a:pt x="277424" y="630509"/>
                    </a:lnTo>
                    <a:lnTo>
                      <a:pt x="351601" y="630509"/>
                    </a:lnTo>
                    <a:lnTo>
                      <a:pt x="384239" y="565233"/>
                    </a:lnTo>
                    <a:cubicBezTo>
                      <a:pt x="405009" y="559298"/>
                      <a:pt x="424295" y="551881"/>
                      <a:pt x="442098" y="541496"/>
                    </a:cubicBezTo>
                    <a:lnTo>
                      <a:pt x="511825" y="565233"/>
                    </a:lnTo>
                    <a:lnTo>
                      <a:pt x="565233" y="513308"/>
                    </a:lnTo>
                    <a:lnTo>
                      <a:pt x="541496" y="443581"/>
                    </a:lnTo>
                    <a:cubicBezTo>
                      <a:pt x="551881" y="425779"/>
                      <a:pt x="560782" y="405009"/>
                      <a:pt x="566716" y="385723"/>
                    </a:cubicBezTo>
                    <a:lnTo>
                      <a:pt x="631992" y="353085"/>
                    </a:lnTo>
                    <a:lnTo>
                      <a:pt x="631992" y="278907"/>
                    </a:lnTo>
                    <a:lnTo>
                      <a:pt x="566716" y="246269"/>
                    </a:lnTo>
                    <a:close/>
                  </a:path>
                </a:pathLst>
              </a:custGeom>
              <a:solidFill>
                <a:srgbClr val="000000"/>
              </a:solidFill>
              <a:ln w="14784"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BF3EE441-DB1C-20CD-02F2-CEEAB20AE748}"/>
                  </a:ext>
                </a:extLst>
              </p:cNvPr>
              <p:cNvSpPr/>
              <p:nvPr/>
            </p:nvSpPr>
            <p:spPr>
              <a:xfrm>
                <a:off x="1315914" y="5149617"/>
                <a:ext cx="631992" cy="630508"/>
              </a:xfrm>
              <a:custGeom>
                <a:avLst/>
                <a:gdLst>
                  <a:gd name="connsiteX0" fmla="*/ 315996 w 631992"/>
                  <a:gd name="connsiteY0" fmla="*/ 427262 h 630508"/>
                  <a:gd name="connsiteX1" fmla="*/ 204730 w 631992"/>
                  <a:gd name="connsiteY1" fmla="*/ 315996 h 630508"/>
                  <a:gd name="connsiteX2" fmla="*/ 315996 w 631992"/>
                  <a:gd name="connsiteY2" fmla="*/ 204730 h 630508"/>
                  <a:gd name="connsiteX3" fmla="*/ 427262 w 631992"/>
                  <a:gd name="connsiteY3" fmla="*/ 315996 h 630508"/>
                  <a:gd name="connsiteX4" fmla="*/ 315996 w 631992"/>
                  <a:gd name="connsiteY4" fmla="*/ 427262 h 630508"/>
                  <a:gd name="connsiteX5" fmla="*/ 315996 w 631992"/>
                  <a:gd name="connsiteY5" fmla="*/ 427262 h 630508"/>
                  <a:gd name="connsiteX6" fmla="*/ 542979 w 631992"/>
                  <a:gd name="connsiteY6" fmla="*/ 188411 h 630508"/>
                  <a:gd name="connsiteX7" fmla="*/ 566716 w 631992"/>
                  <a:gd name="connsiteY7" fmla="*/ 118684 h 630508"/>
                  <a:gd name="connsiteX8" fmla="*/ 513308 w 631992"/>
                  <a:gd name="connsiteY8" fmla="*/ 65276 h 630508"/>
                  <a:gd name="connsiteX9" fmla="*/ 443581 w 631992"/>
                  <a:gd name="connsiteY9" fmla="*/ 89013 h 630508"/>
                  <a:gd name="connsiteX10" fmla="*/ 385723 w 631992"/>
                  <a:gd name="connsiteY10" fmla="*/ 65276 h 630508"/>
                  <a:gd name="connsiteX11" fmla="*/ 353085 w 631992"/>
                  <a:gd name="connsiteY11" fmla="*/ 0 h 630508"/>
                  <a:gd name="connsiteX12" fmla="*/ 278907 w 631992"/>
                  <a:gd name="connsiteY12" fmla="*/ 0 h 630508"/>
                  <a:gd name="connsiteX13" fmla="*/ 246269 w 631992"/>
                  <a:gd name="connsiteY13" fmla="*/ 65276 h 630508"/>
                  <a:gd name="connsiteX14" fmla="*/ 188411 w 631992"/>
                  <a:gd name="connsiteY14" fmla="*/ 89013 h 630508"/>
                  <a:gd name="connsiteX15" fmla="*/ 118684 w 631992"/>
                  <a:gd name="connsiteY15" fmla="*/ 65276 h 630508"/>
                  <a:gd name="connsiteX16" fmla="*/ 66760 w 631992"/>
                  <a:gd name="connsiteY16" fmla="*/ 117200 h 630508"/>
                  <a:gd name="connsiteX17" fmla="*/ 89013 w 631992"/>
                  <a:gd name="connsiteY17" fmla="*/ 186927 h 630508"/>
                  <a:gd name="connsiteX18" fmla="*/ 65276 w 631992"/>
                  <a:gd name="connsiteY18" fmla="*/ 244786 h 630508"/>
                  <a:gd name="connsiteX19" fmla="*/ 0 w 631992"/>
                  <a:gd name="connsiteY19" fmla="*/ 277424 h 630508"/>
                  <a:gd name="connsiteX20" fmla="*/ 0 w 631992"/>
                  <a:gd name="connsiteY20" fmla="*/ 351601 h 630508"/>
                  <a:gd name="connsiteX21" fmla="*/ 65276 w 631992"/>
                  <a:gd name="connsiteY21" fmla="*/ 384239 h 630508"/>
                  <a:gd name="connsiteX22" fmla="*/ 89013 w 631992"/>
                  <a:gd name="connsiteY22" fmla="*/ 442098 h 630508"/>
                  <a:gd name="connsiteX23" fmla="*/ 66760 w 631992"/>
                  <a:gd name="connsiteY23" fmla="*/ 511825 h 630508"/>
                  <a:gd name="connsiteX24" fmla="*/ 118684 w 631992"/>
                  <a:gd name="connsiteY24" fmla="*/ 563749 h 630508"/>
                  <a:gd name="connsiteX25" fmla="*/ 188411 w 631992"/>
                  <a:gd name="connsiteY25" fmla="*/ 541496 h 630508"/>
                  <a:gd name="connsiteX26" fmla="*/ 246269 w 631992"/>
                  <a:gd name="connsiteY26" fmla="*/ 565233 h 630508"/>
                  <a:gd name="connsiteX27" fmla="*/ 278907 w 631992"/>
                  <a:gd name="connsiteY27" fmla="*/ 630509 h 630508"/>
                  <a:gd name="connsiteX28" fmla="*/ 353085 w 631992"/>
                  <a:gd name="connsiteY28" fmla="*/ 630509 h 630508"/>
                  <a:gd name="connsiteX29" fmla="*/ 385723 w 631992"/>
                  <a:gd name="connsiteY29" fmla="*/ 565233 h 630508"/>
                  <a:gd name="connsiteX30" fmla="*/ 443581 w 631992"/>
                  <a:gd name="connsiteY30" fmla="*/ 541496 h 630508"/>
                  <a:gd name="connsiteX31" fmla="*/ 513308 w 631992"/>
                  <a:gd name="connsiteY31" fmla="*/ 565233 h 630508"/>
                  <a:gd name="connsiteX32" fmla="*/ 565233 w 631992"/>
                  <a:gd name="connsiteY32" fmla="*/ 511825 h 630508"/>
                  <a:gd name="connsiteX33" fmla="*/ 542979 w 631992"/>
                  <a:gd name="connsiteY33" fmla="*/ 443581 h 630508"/>
                  <a:gd name="connsiteX34" fmla="*/ 566716 w 631992"/>
                  <a:gd name="connsiteY34" fmla="*/ 385723 h 630508"/>
                  <a:gd name="connsiteX35" fmla="*/ 631992 w 631992"/>
                  <a:gd name="connsiteY35" fmla="*/ 353085 h 630508"/>
                  <a:gd name="connsiteX36" fmla="*/ 631992 w 631992"/>
                  <a:gd name="connsiteY36" fmla="*/ 278907 h 630508"/>
                  <a:gd name="connsiteX37" fmla="*/ 566716 w 631992"/>
                  <a:gd name="connsiteY37" fmla="*/ 246269 h 630508"/>
                  <a:gd name="connsiteX38" fmla="*/ 542979 w 631992"/>
                  <a:gd name="connsiteY38" fmla="*/ 188411 h 63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1992" h="630508">
                    <a:moveTo>
                      <a:pt x="315996" y="427262"/>
                    </a:moveTo>
                    <a:cubicBezTo>
                      <a:pt x="253687" y="427262"/>
                      <a:pt x="204730" y="376822"/>
                      <a:pt x="204730" y="315996"/>
                    </a:cubicBezTo>
                    <a:cubicBezTo>
                      <a:pt x="204730" y="253687"/>
                      <a:pt x="255171" y="204730"/>
                      <a:pt x="315996" y="204730"/>
                    </a:cubicBezTo>
                    <a:cubicBezTo>
                      <a:pt x="378305" y="204730"/>
                      <a:pt x="427262" y="255171"/>
                      <a:pt x="427262" y="315996"/>
                    </a:cubicBezTo>
                    <a:cubicBezTo>
                      <a:pt x="427262" y="376822"/>
                      <a:pt x="378305" y="427262"/>
                      <a:pt x="315996" y="427262"/>
                    </a:cubicBezTo>
                    <a:lnTo>
                      <a:pt x="315996" y="427262"/>
                    </a:lnTo>
                    <a:close/>
                    <a:moveTo>
                      <a:pt x="542979" y="188411"/>
                    </a:moveTo>
                    <a:lnTo>
                      <a:pt x="566716" y="118684"/>
                    </a:lnTo>
                    <a:lnTo>
                      <a:pt x="513308" y="65276"/>
                    </a:lnTo>
                    <a:lnTo>
                      <a:pt x="443581" y="89013"/>
                    </a:lnTo>
                    <a:cubicBezTo>
                      <a:pt x="425779" y="78628"/>
                      <a:pt x="405009" y="71210"/>
                      <a:pt x="385723" y="65276"/>
                    </a:cubicBezTo>
                    <a:lnTo>
                      <a:pt x="353085" y="0"/>
                    </a:lnTo>
                    <a:lnTo>
                      <a:pt x="278907" y="0"/>
                    </a:lnTo>
                    <a:lnTo>
                      <a:pt x="246269" y="65276"/>
                    </a:lnTo>
                    <a:cubicBezTo>
                      <a:pt x="225500" y="71210"/>
                      <a:pt x="206213" y="78628"/>
                      <a:pt x="188411" y="89013"/>
                    </a:cubicBezTo>
                    <a:lnTo>
                      <a:pt x="118684" y="65276"/>
                    </a:lnTo>
                    <a:lnTo>
                      <a:pt x="66760" y="117200"/>
                    </a:lnTo>
                    <a:lnTo>
                      <a:pt x="89013" y="186927"/>
                    </a:lnTo>
                    <a:cubicBezTo>
                      <a:pt x="78628" y="204730"/>
                      <a:pt x="71210" y="225500"/>
                      <a:pt x="65276" y="244786"/>
                    </a:cubicBezTo>
                    <a:lnTo>
                      <a:pt x="0" y="277424"/>
                    </a:lnTo>
                    <a:lnTo>
                      <a:pt x="0" y="351601"/>
                    </a:lnTo>
                    <a:lnTo>
                      <a:pt x="65276" y="384239"/>
                    </a:lnTo>
                    <a:cubicBezTo>
                      <a:pt x="71210" y="405009"/>
                      <a:pt x="78628" y="424295"/>
                      <a:pt x="89013" y="442098"/>
                    </a:cubicBezTo>
                    <a:lnTo>
                      <a:pt x="66760" y="511825"/>
                    </a:lnTo>
                    <a:lnTo>
                      <a:pt x="118684" y="563749"/>
                    </a:lnTo>
                    <a:lnTo>
                      <a:pt x="188411" y="541496"/>
                    </a:lnTo>
                    <a:cubicBezTo>
                      <a:pt x="206213" y="551881"/>
                      <a:pt x="225500" y="559298"/>
                      <a:pt x="246269" y="565233"/>
                    </a:cubicBezTo>
                    <a:lnTo>
                      <a:pt x="278907" y="630509"/>
                    </a:lnTo>
                    <a:lnTo>
                      <a:pt x="353085" y="630509"/>
                    </a:lnTo>
                    <a:lnTo>
                      <a:pt x="385723" y="565233"/>
                    </a:lnTo>
                    <a:cubicBezTo>
                      <a:pt x="406493" y="559298"/>
                      <a:pt x="425779" y="551881"/>
                      <a:pt x="443581" y="541496"/>
                    </a:cubicBezTo>
                    <a:lnTo>
                      <a:pt x="513308" y="565233"/>
                    </a:lnTo>
                    <a:lnTo>
                      <a:pt x="565233" y="511825"/>
                    </a:lnTo>
                    <a:lnTo>
                      <a:pt x="542979" y="443581"/>
                    </a:lnTo>
                    <a:cubicBezTo>
                      <a:pt x="553364" y="425779"/>
                      <a:pt x="560782" y="406493"/>
                      <a:pt x="566716" y="385723"/>
                    </a:cubicBezTo>
                    <a:lnTo>
                      <a:pt x="631992" y="353085"/>
                    </a:lnTo>
                    <a:lnTo>
                      <a:pt x="631992" y="278907"/>
                    </a:lnTo>
                    <a:lnTo>
                      <a:pt x="566716" y="246269"/>
                    </a:lnTo>
                    <a:cubicBezTo>
                      <a:pt x="560782" y="225500"/>
                      <a:pt x="553364" y="206213"/>
                      <a:pt x="542979" y="188411"/>
                    </a:cubicBezTo>
                    <a:close/>
                  </a:path>
                </a:pathLst>
              </a:custGeom>
              <a:solidFill>
                <a:srgbClr val="000000"/>
              </a:solidFill>
              <a:ln w="14784" cap="flat">
                <a:noFill/>
                <a:prstDash val="solid"/>
                <a:miter/>
              </a:ln>
            </p:spPr>
            <p:txBody>
              <a:bodyPr rtlCol="0" anchor="ctr"/>
              <a:lstStyle/>
              <a:p>
                <a:endParaRPr lang="ja-JP" altLang="en-US"/>
              </a:p>
            </p:txBody>
          </p:sp>
        </p:grpSp>
        <p:sp>
          <p:nvSpPr>
            <p:cNvPr id="10" name="グラフィックス 7" descr="歯車 1 つ 単色塗りつぶし">
              <a:extLst>
                <a:ext uri="{FF2B5EF4-FFF2-40B4-BE49-F238E27FC236}">
                  <a16:creationId xmlns:a16="http://schemas.microsoft.com/office/drawing/2014/main" id="{7D4DC511-764D-4A20-F044-D6410FB025CC}"/>
                </a:ext>
              </a:extLst>
            </p:cNvPr>
            <p:cNvSpPr/>
            <p:nvPr/>
          </p:nvSpPr>
          <p:spPr>
            <a:xfrm>
              <a:off x="763598" y="4804937"/>
              <a:ext cx="648652" cy="647700"/>
            </a:xfrm>
            <a:custGeom>
              <a:avLst/>
              <a:gdLst>
                <a:gd name="connsiteX0" fmla="*/ 323850 w 648652"/>
                <a:gd name="connsiteY0" fmla="*/ 438150 h 647700"/>
                <a:gd name="connsiteX1" fmla="*/ 209550 w 648652"/>
                <a:gd name="connsiteY1" fmla="*/ 323850 h 647700"/>
                <a:gd name="connsiteX2" fmla="*/ 323850 w 648652"/>
                <a:gd name="connsiteY2" fmla="*/ 209550 h 647700"/>
                <a:gd name="connsiteX3" fmla="*/ 438150 w 648652"/>
                <a:gd name="connsiteY3" fmla="*/ 323850 h 647700"/>
                <a:gd name="connsiteX4" fmla="*/ 323850 w 648652"/>
                <a:gd name="connsiteY4" fmla="*/ 438150 h 647700"/>
                <a:gd name="connsiteX5" fmla="*/ 581025 w 648652"/>
                <a:gd name="connsiteY5" fmla="*/ 252413 h 647700"/>
                <a:gd name="connsiteX6" fmla="*/ 556260 w 648652"/>
                <a:gd name="connsiteY6" fmla="*/ 193358 h 647700"/>
                <a:gd name="connsiteX7" fmla="*/ 580073 w 648652"/>
                <a:gd name="connsiteY7" fmla="*/ 121920 h 647700"/>
                <a:gd name="connsiteX8" fmla="*/ 525780 w 648652"/>
                <a:gd name="connsiteY8" fmla="*/ 67628 h 647700"/>
                <a:gd name="connsiteX9" fmla="*/ 454343 w 648652"/>
                <a:gd name="connsiteY9" fmla="*/ 91440 h 647700"/>
                <a:gd name="connsiteX10" fmla="*/ 394335 w 648652"/>
                <a:gd name="connsiteY10" fmla="*/ 66675 h 647700"/>
                <a:gd name="connsiteX11" fmla="*/ 361950 w 648652"/>
                <a:gd name="connsiteY11" fmla="*/ 0 h 647700"/>
                <a:gd name="connsiteX12" fmla="*/ 285750 w 648652"/>
                <a:gd name="connsiteY12" fmla="*/ 0 h 647700"/>
                <a:gd name="connsiteX13" fmla="*/ 252413 w 648652"/>
                <a:gd name="connsiteY13" fmla="*/ 66675 h 647700"/>
                <a:gd name="connsiteX14" fmla="*/ 193358 w 648652"/>
                <a:gd name="connsiteY14" fmla="*/ 91440 h 647700"/>
                <a:gd name="connsiteX15" fmla="*/ 121920 w 648652"/>
                <a:gd name="connsiteY15" fmla="*/ 67628 h 647700"/>
                <a:gd name="connsiteX16" fmla="*/ 67628 w 648652"/>
                <a:gd name="connsiteY16" fmla="*/ 121920 h 647700"/>
                <a:gd name="connsiteX17" fmla="*/ 91440 w 648652"/>
                <a:gd name="connsiteY17" fmla="*/ 193358 h 647700"/>
                <a:gd name="connsiteX18" fmla="*/ 66675 w 648652"/>
                <a:gd name="connsiteY18" fmla="*/ 253365 h 647700"/>
                <a:gd name="connsiteX19" fmla="*/ 0 w 648652"/>
                <a:gd name="connsiteY19" fmla="*/ 285750 h 647700"/>
                <a:gd name="connsiteX20" fmla="*/ 0 w 648652"/>
                <a:gd name="connsiteY20" fmla="*/ 361950 h 647700"/>
                <a:gd name="connsiteX21" fmla="*/ 66675 w 648652"/>
                <a:gd name="connsiteY21" fmla="*/ 395288 h 647700"/>
                <a:gd name="connsiteX22" fmla="*/ 91440 w 648652"/>
                <a:gd name="connsiteY22" fmla="*/ 454343 h 647700"/>
                <a:gd name="connsiteX23" fmla="*/ 67628 w 648652"/>
                <a:gd name="connsiteY23" fmla="*/ 525780 h 647700"/>
                <a:gd name="connsiteX24" fmla="*/ 121920 w 648652"/>
                <a:gd name="connsiteY24" fmla="*/ 580073 h 647700"/>
                <a:gd name="connsiteX25" fmla="*/ 193358 w 648652"/>
                <a:gd name="connsiteY25" fmla="*/ 556260 h 647700"/>
                <a:gd name="connsiteX26" fmla="*/ 253365 w 648652"/>
                <a:gd name="connsiteY26" fmla="*/ 581025 h 647700"/>
                <a:gd name="connsiteX27" fmla="*/ 286703 w 648652"/>
                <a:gd name="connsiteY27" fmla="*/ 647700 h 647700"/>
                <a:gd name="connsiteX28" fmla="*/ 362903 w 648652"/>
                <a:gd name="connsiteY28" fmla="*/ 647700 h 647700"/>
                <a:gd name="connsiteX29" fmla="*/ 396240 w 648652"/>
                <a:gd name="connsiteY29" fmla="*/ 581025 h 647700"/>
                <a:gd name="connsiteX30" fmla="*/ 455295 w 648652"/>
                <a:gd name="connsiteY30" fmla="*/ 556260 h 647700"/>
                <a:gd name="connsiteX31" fmla="*/ 526733 w 648652"/>
                <a:gd name="connsiteY31" fmla="*/ 580073 h 647700"/>
                <a:gd name="connsiteX32" fmla="*/ 581025 w 648652"/>
                <a:gd name="connsiteY32" fmla="*/ 525780 h 647700"/>
                <a:gd name="connsiteX33" fmla="*/ 557213 w 648652"/>
                <a:gd name="connsiteY33" fmla="*/ 454343 h 647700"/>
                <a:gd name="connsiteX34" fmla="*/ 581978 w 648652"/>
                <a:gd name="connsiteY34" fmla="*/ 394335 h 647700"/>
                <a:gd name="connsiteX35" fmla="*/ 648653 w 648652"/>
                <a:gd name="connsiteY35" fmla="*/ 360998 h 647700"/>
                <a:gd name="connsiteX36" fmla="*/ 648653 w 648652"/>
                <a:gd name="connsiteY36" fmla="*/ 284798 h 647700"/>
                <a:gd name="connsiteX37" fmla="*/ 581025 w 648652"/>
                <a:gd name="connsiteY37" fmla="*/ 252413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8652" h="647700">
                  <a:moveTo>
                    <a:pt x="323850" y="438150"/>
                  </a:moveTo>
                  <a:cubicBezTo>
                    <a:pt x="260985" y="438150"/>
                    <a:pt x="209550" y="386715"/>
                    <a:pt x="209550" y="323850"/>
                  </a:cubicBezTo>
                  <a:cubicBezTo>
                    <a:pt x="209550" y="260985"/>
                    <a:pt x="260985" y="209550"/>
                    <a:pt x="323850" y="209550"/>
                  </a:cubicBezTo>
                  <a:cubicBezTo>
                    <a:pt x="386715" y="209550"/>
                    <a:pt x="438150" y="260985"/>
                    <a:pt x="438150" y="323850"/>
                  </a:cubicBezTo>
                  <a:cubicBezTo>
                    <a:pt x="438150" y="386715"/>
                    <a:pt x="386715" y="438150"/>
                    <a:pt x="323850" y="438150"/>
                  </a:cubicBezTo>
                  <a:close/>
                  <a:moveTo>
                    <a:pt x="581025" y="252413"/>
                  </a:moveTo>
                  <a:cubicBezTo>
                    <a:pt x="575310" y="231458"/>
                    <a:pt x="566738" y="211455"/>
                    <a:pt x="556260" y="193358"/>
                  </a:cubicBezTo>
                  <a:lnTo>
                    <a:pt x="580073" y="121920"/>
                  </a:lnTo>
                  <a:lnTo>
                    <a:pt x="525780" y="67628"/>
                  </a:lnTo>
                  <a:lnTo>
                    <a:pt x="454343" y="91440"/>
                  </a:lnTo>
                  <a:cubicBezTo>
                    <a:pt x="435293" y="80963"/>
                    <a:pt x="415290" y="72390"/>
                    <a:pt x="394335" y="66675"/>
                  </a:cubicBezTo>
                  <a:lnTo>
                    <a:pt x="361950" y="0"/>
                  </a:lnTo>
                  <a:lnTo>
                    <a:pt x="285750" y="0"/>
                  </a:lnTo>
                  <a:lnTo>
                    <a:pt x="252413" y="66675"/>
                  </a:lnTo>
                  <a:cubicBezTo>
                    <a:pt x="231458" y="72390"/>
                    <a:pt x="211455" y="80963"/>
                    <a:pt x="193358" y="91440"/>
                  </a:cubicBezTo>
                  <a:lnTo>
                    <a:pt x="121920" y="67628"/>
                  </a:lnTo>
                  <a:lnTo>
                    <a:pt x="67628" y="121920"/>
                  </a:lnTo>
                  <a:lnTo>
                    <a:pt x="91440" y="193358"/>
                  </a:lnTo>
                  <a:cubicBezTo>
                    <a:pt x="80963" y="212408"/>
                    <a:pt x="72390" y="232410"/>
                    <a:pt x="66675" y="253365"/>
                  </a:cubicBezTo>
                  <a:lnTo>
                    <a:pt x="0" y="285750"/>
                  </a:lnTo>
                  <a:lnTo>
                    <a:pt x="0" y="361950"/>
                  </a:lnTo>
                  <a:lnTo>
                    <a:pt x="66675" y="395288"/>
                  </a:lnTo>
                  <a:cubicBezTo>
                    <a:pt x="72390" y="416243"/>
                    <a:pt x="80963" y="436245"/>
                    <a:pt x="91440" y="454343"/>
                  </a:cubicBezTo>
                  <a:lnTo>
                    <a:pt x="67628" y="525780"/>
                  </a:lnTo>
                  <a:lnTo>
                    <a:pt x="121920" y="580073"/>
                  </a:lnTo>
                  <a:lnTo>
                    <a:pt x="193358" y="556260"/>
                  </a:lnTo>
                  <a:cubicBezTo>
                    <a:pt x="212408" y="566738"/>
                    <a:pt x="232410" y="575310"/>
                    <a:pt x="253365" y="581025"/>
                  </a:cubicBezTo>
                  <a:lnTo>
                    <a:pt x="286703" y="647700"/>
                  </a:lnTo>
                  <a:lnTo>
                    <a:pt x="362903" y="647700"/>
                  </a:lnTo>
                  <a:lnTo>
                    <a:pt x="396240" y="581025"/>
                  </a:lnTo>
                  <a:cubicBezTo>
                    <a:pt x="417195" y="575310"/>
                    <a:pt x="437198" y="566738"/>
                    <a:pt x="455295" y="556260"/>
                  </a:cubicBezTo>
                  <a:lnTo>
                    <a:pt x="526733" y="580073"/>
                  </a:lnTo>
                  <a:lnTo>
                    <a:pt x="581025" y="525780"/>
                  </a:lnTo>
                  <a:lnTo>
                    <a:pt x="557213" y="454343"/>
                  </a:lnTo>
                  <a:cubicBezTo>
                    <a:pt x="567690" y="435293"/>
                    <a:pt x="576263" y="415290"/>
                    <a:pt x="581978" y="394335"/>
                  </a:cubicBezTo>
                  <a:lnTo>
                    <a:pt x="648653" y="360998"/>
                  </a:lnTo>
                  <a:lnTo>
                    <a:pt x="648653" y="284798"/>
                  </a:lnTo>
                  <a:lnTo>
                    <a:pt x="581025" y="252413"/>
                  </a:lnTo>
                  <a:close/>
                </a:path>
              </a:pathLst>
            </a:custGeom>
            <a:solidFill>
              <a:srgbClr val="000000"/>
            </a:solidFill>
            <a:ln w="9525" cap="flat">
              <a:noFill/>
              <a:prstDash val="solid"/>
              <a:miter/>
            </a:ln>
          </p:spPr>
          <p:txBody>
            <a:bodyPr rtlCol="0" anchor="ctr"/>
            <a:lstStyle/>
            <a:p>
              <a:endParaRPr lang="ja-JP" altLang="en-US"/>
            </a:p>
          </p:txBody>
        </p:sp>
      </p:grpSp>
      <p:pic>
        <p:nvPicPr>
          <p:cNvPr id="14" name="グラフィックス 13" descr="プログラマー男性 単色塗りつぶし">
            <a:extLst>
              <a:ext uri="{FF2B5EF4-FFF2-40B4-BE49-F238E27FC236}">
                <a16:creationId xmlns:a16="http://schemas.microsoft.com/office/drawing/2014/main" id="{FFB88B42-7F6B-F25E-6D69-F3BF2DBA97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4561" y="4197259"/>
            <a:ext cx="1545425" cy="1545425"/>
          </a:xfrm>
          <a:prstGeom prst="rect">
            <a:avLst/>
          </a:prstGeom>
        </p:spPr>
      </p:pic>
      <p:sp>
        <p:nvSpPr>
          <p:cNvPr id="15" name="テキスト ボックス 14">
            <a:extLst>
              <a:ext uri="{FF2B5EF4-FFF2-40B4-BE49-F238E27FC236}">
                <a16:creationId xmlns:a16="http://schemas.microsoft.com/office/drawing/2014/main" id="{97A193B6-0215-AC56-9195-567172D66000}"/>
              </a:ext>
            </a:extLst>
          </p:cNvPr>
          <p:cNvSpPr txBox="1"/>
          <p:nvPr/>
        </p:nvSpPr>
        <p:spPr>
          <a:xfrm>
            <a:off x="10009210" y="5548830"/>
            <a:ext cx="2038703" cy="954107"/>
          </a:xfrm>
          <a:prstGeom prst="rect">
            <a:avLst/>
          </a:prstGeom>
          <a:noFill/>
        </p:spPr>
        <p:txBody>
          <a:bodyPr wrap="square" rtlCol="0">
            <a:spAutoFit/>
          </a:bodyPr>
          <a:lstStyle/>
          <a:p>
            <a:pPr algn="ctr"/>
            <a:r>
              <a:rPr kumimoji="1" lang="ja-JP" altLang="en-US" sz="2800" dirty="0">
                <a:latin typeface="+mj-lt"/>
              </a:rPr>
              <a:t>対象</a:t>
            </a:r>
            <a:endParaRPr kumimoji="1" lang="en-US" altLang="ja-JP" sz="2800" dirty="0">
              <a:latin typeface="+mj-lt"/>
            </a:endParaRPr>
          </a:p>
          <a:p>
            <a:pPr algn="ctr"/>
            <a:r>
              <a:rPr kumimoji="1" lang="ja-JP" altLang="en-US" sz="2800" dirty="0">
                <a:latin typeface="+mj-lt"/>
              </a:rPr>
              <a:t>ソフトウェア</a:t>
            </a:r>
          </a:p>
        </p:txBody>
      </p:sp>
      <p:sp>
        <p:nvSpPr>
          <p:cNvPr id="16" name="矢印: 右 15">
            <a:extLst>
              <a:ext uri="{FF2B5EF4-FFF2-40B4-BE49-F238E27FC236}">
                <a16:creationId xmlns:a16="http://schemas.microsoft.com/office/drawing/2014/main" id="{779960DC-5C8C-70A9-01B3-913F07F5D1CD}"/>
              </a:ext>
            </a:extLst>
          </p:cNvPr>
          <p:cNvSpPr/>
          <p:nvPr/>
        </p:nvSpPr>
        <p:spPr>
          <a:xfrm>
            <a:off x="3588460" y="3740053"/>
            <a:ext cx="5265967" cy="50146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ファズ</a:t>
            </a:r>
          </a:p>
        </p:txBody>
      </p:sp>
      <p:sp>
        <p:nvSpPr>
          <p:cNvPr id="17" name="矢印: 左 16">
            <a:extLst>
              <a:ext uri="{FF2B5EF4-FFF2-40B4-BE49-F238E27FC236}">
                <a16:creationId xmlns:a16="http://schemas.microsoft.com/office/drawing/2014/main" id="{496AC823-DF7E-A6DE-2483-58EA1F387422}"/>
              </a:ext>
            </a:extLst>
          </p:cNvPr>
          <p:cNvSpPr/>
          <p:nvPr/>
        </p:nvSpPr>
        <p:spPr>
          <a:xfrm>
            <a:off x="3588459" y="4159871"/>
            <a:ext cx="5265967" cy="501463"/>
          </a:xfrm>
          <a:prstGeom prst="leftArrow">
            <a:avLst/>
          </a:prstGeom>
          <a:solidFill>
            <a:srgbClr val="EAED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応答・実行情報</a:t>
            </a:r>
          </a:p>
        </p:txBody>
      </p:sp>
      <p:sp>
        <p:nvSpPr>
          <p:cNvPr id="18" name="矢印: 右 17">
            <a:extLst>
              <a:ext uri="{FF2B5EF4-FFF2-40B4-BE49-F238E27FC236}">
                <a16:creationId xmlns:a16="http://schemas.microsoft.com/office/drawing/2014/main" id="{A7B0EB42-3103-55A5-8B50-A79EFB8983D4}"/>
              </a:ext>
            </a:extLst>
          </p:cNvPr>
          <p:cNvSpPr/>
          <p:nvPr/>
        </p:nvSpPr>
        <p:spPr>
          <a:xfrm>
            <a:off x="3661445" y="4661334"/>
            <a:ext cx="5265967" cy="50146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ファズ</a:t>
            </a:r>
          </a:p>
        </p:txBody>
      </p:sp>
      <p:sp>
        <p:nvSpPr>
          <p:cNvPr id="19" name="矢印: 左 18">
            <a:extLst>
              <a:ext uri="{FF2B5EF4-FFF2-40B4-BE49-F238E27FC236}">
                <a16:creationId xmlns:a16="http://schemas.microsoft.com/office/drawing/2014/main" id="{5CA544AA-5D68-79CF-232A-0180534031B3}"/>
              </a:ext>
            </a:extLst>
          </p:cNvPr>
          <p:cNvSpPr/>
          <p:nvPr/>
        </p:nvSpPr>
        <p:spPr>
          <a:xfrm>
            <a:off x="3661444" y="5081152"/>
            <a:ext cx="5265967" cy="501463"/>
          </a:xfrm>
          <a:prstGeom prst="leftArrow">
            <a:avLst/>
          </a:prstGeom>
          <a:solidFill>
            <a:srgbClr val="EAED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応答・実行情報</a:t>
            </a:r>
          </a:p>
        </p:txBody>
      </p:sp>
      <p:sp>
        <p:nvSpPr>
          <p:cNvPr id="20" name="矢印: 右 19">
            <a:extLst>
              <a:ext uri="{FF2B5EF4-FFF2-40B4-BE49-F238E27FC236}">
                <a16:creationId xmlns:a16="http://schemas.microsoft.com/office/drawing/2014/main" id="{58F1A7CB-86B9-1C93-427D-B02B4AFD9966}"/>
              </a:ext>
            </a:extLst>
          </p:cNvPr>
          <p:cNvSpPr/>
          <p:nvPr/>
        </p:nvSpPr>
        <p:spPr>
          <a:xfrm>
            <a:off x="3661445" y="5809643"/>
            <a:ext cx="5265967" cy="50146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ファズ</a:t>
            </a:r>
          </a:p>
        </p:txBody>
      </p:sp>
      <p:sp>
        <p:nvSpPr>
          <p:cNvPr id="21" name="矢印: 左 20">
            <a:extLst>
              <a:ext uri="{FF2B5EF4-FFF2-40B4-BE49-F238E27FC236}">
                <a16:creationId xmlns:a16="http://schemas.microsoft.com/office/drawing/2014/main" id="{92A66C93-EB07-1DF9-41E9-154F202F253C}"/>
              </a:ext>
            </a:extLst>
          </p:cNvPr>
          <p:cNvSpPr/>
          <p:nvPr/>
        </p:nvSpPr>
        <p:spPr>
          <a:xfrm>
            <a:off x="3661444" y="6229461"/>
            <a:ext cx="5265967" cy="501463"/>
          </a:xfrm>
          <a:prstGeom prst="leftArrow">
            <a:avLst/>
          </a:prstGeom>
          <a:solidFill>
            <a:srgbClr val="F8E8E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クラッシュ報告</a:t>
            </a:r>
            <a:r>
              <a:rPr kumimoji="1" lang="ja-JP" altLang="en-US" dirty="0">
                <a:solidFill>
                  <a:sysClr val="windowText" lastClr="000000"/>
                </a:solidFill>
              </a:rPr>
              <a:t>・実行情報</a:t>
            </a:r>
          </a:p>
        </p:txBody>
      </p:sp>
      <p:sp>
        <p:nvSpPr>
          <p:cNvPr id="22" name="爆発 2 125">
            <a:extLst>
              <a:ext uri="{FF2B5EF4-FFF2-40B4-BE49-F238E27FC236}">
                <a16:creationId xmlns:a16="http://schemas.microsoft.com/office/drawing/2014/main" id="{C3DBB7A0-1A4E-BB15-7DBC-F9F3F410DB60}"/>
              </a:ext>
            </a:extLst>
          </p:cNvPr>
          <p:cNvSpPr/>
          <p:nvPr/>
        </p:nvSpPr>
        <p:spPr>
          <a:xfrm>
            <a:off x="8948680" y="5361843"/>
            <a:ext cx="1412783" cy="867618"/>
          </a:xfrm>
          <a:prstGeom prst="irregularSeal2">
            <a:avLst/>
          </a:prstGeom>
          <a:solidFill>
            <a:schemeClr val="bg1"/>
          </a:solidFill>
          <a:ln w="38100">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E11D1D"/>
              </a:solidFill>
            </a:endParaRPr>
          </a:p>
        </p:txBody>
      </p:sp>
      <p:sp>
        <p:nvSpPr>
          <p:cNvPr id="23" name="テキスト ボックス 22">
            <a:extLst>
              <a:ext uri="{FF2B5EF4-FFF2-40B4-BE49-F238E27FC236}">
                <a16:creationId xmlns:a16="http://schemas.microsoft.com/office/drawing/2014/main" id="{0AD05BE4-36A2-B0BB-9239-C56C6B263FBF}"/>
              </a:ext>
            </a:extLst>
          </p:cNvPr>
          <p:cNvSpPr txBox="1"/>
          <p:nvPr/>
        </p:nvSpPr>
        <p:spPr>
          <a:xfrm>
            <a:off x="9151473" y="5610986"/>
            <a:ext cx="941283" cy="369332"/>
          </a:xfrm>
          <a:prstGeom prst="rect">
            <a:avLst/>
          </a:prstGeom>
          <a:noFill/>
        </p:spPr>
        <p:txBody>
          <a:bodyPr wrap="none" rtlCol="0">
            <a:spAutoFit/>
          </a:bodyPr>
          <a:lstStyle/>
          <a:p>
            <a:r>
              <a:rPr kumimoji="1" lang="en-US" altLang="ja-JP" b="1" dirty="0">
                <a:solidFill>
                  <a:srgbClr val="E11D1D"/>
                </a:solidFill>
              </a:rPr>
              <a:t>Crash</a:t>
            </a:r>
            <a:endParaRPr kumimoji="1" lang="ja-JP" altLang="en-US" b="1" dirty="0">
              <a:solidFill>
                <a:srgbClr val="E11D1D"/>
              </a:solidFill>
            </a:endParaRPr>
          </a:p>
        </p:txBody>
      </p:sp>
      <p:sp>
        <p:nvSpPr>
          <p:cNvPr id="24" name="テキスト ボックス 23">
            <a:extLst>
              <a:ext uri="{FF2B5EF4-FFF2-40B4-BE49-F238E27FC236}">
                <a16:creationId xmlns:a16="http://schemas.microsoft.com/office/drawing/2014/main" id="{860EE511-C37F-C8A6-790A-6BE8F5DC4FDC}"/>
              </a:ext>
            </a:extLst>
          </p:cNvPr>
          <p:cNvSpPr txBox="1"/>
          <p:nvPr/>
        </p:nvSpPr>
        <p:spPr>
          <a:xfrm>
            <a:off x="6076783" y="5534547"/>
            <a:ext cx="461665" cy="323165"/>
          </a:xfrm>
          <a:prstGeom prst="rect">
            <a:avLst/>
          </a:prstGeom>
          <a:noFill/>
        </p:spPr>
        <p:txBody>
          <a:bodyPr vert="eaVert" wrap="none" rtlCol="0">
            <a:spAutoFit/>
          </a:bodyPr>
          <a:lstStyle/>
          <a:p>
            <a:r>
              <a:rPr kumimoji="1" lang="en-US" altLang="ja-JP" dirty="0"/>
              <a:t>…</a:t>
            </a:r>
            <a:endParaRPr kumimoji="1" lang="ja-JP" altLang="en-US" dirty="0"/>
          </a:p>
        </p:txBody>
      </p:sp>
      <p:sp>
        <p:nvSpPr>
          <p:cNvPr id="30" name="テキスト ボックス 29">
            <a:extLst>
              <a:ext uri="{FF2B5EF4-FFF2-40B4-BE49-F238E27FC236}">
                <a16:creationId xmlns:a16="http://schemas.microsoft.com/office/drawing/2014/main" id="{46764A75-C987-3A99-63B8-4ECF958B50D5}"/>
              </a:ext>
            </a:extLst>
          </p:cNvPr>
          <p:cNvSpPr txBox="1"/>
          <p:nvPr/>
        </p:nvSpPr>
        <p:spPr>
          <a:xfrm>
            <a:off x="359229" y="4384711"/>
            <a:ext cx="1443024" cy="1200329"/>
          </a:xfrm>
          <a:prstGeom prst="rect">
            <a:avLst/>
          </a:prstGeom>
          <a:noFill/>
        </p:spPr>
        <p:txBody>
          <a:bodyPr wrap="none" rtlCol="0">
            <a:spAutoFit/>
          </a:bodyPr>
          <a:lstStyle/>
          <a:p>
            <a:r>
              <a:rPr kumimoji="1" lang="ja-JP" altLang="en-US" dirty="0"/>
              <a:t>実行情報</a:t>
            </a:r>
            <a:endParaRPr kumimoji="1" lang="en-US" altLang="ja-JP" dirty="0"/>
          </a:p>
          <a:p>
            <a:r>
              <a:rPr lang="ja-JP" altLang="en-US" dirty="0"/>
              <a:t>に基づいた</a:t>
            </a:r>
            <a:endParaRPr lang="en-US" altLang="ja-JP" dirty="0"/>
          </a:p>
          <a:p>
            <a:r>
              <a:rPr kumimoji="1" lang="ja-JP" altLang="en-US" dirty="0"/>
              <a:t>テストケース</a:t>
            </a:r>
            <a:endParaRPr kumimoji="1" lang="en-US" altLang="ja-JP" dirty="0"/>
          </a:p>
          <a:p>
            <a:r>
              <a:rPr lang="ja-JP" altLang="en-US" dirty="0"/>
              <a:t>生成</a:t>
            </a:r>
            <a:endParaRPr kumimoji="1" lang="ja-JP" altLang="en-US" dirty="0"/>
          </a:p>
        </p:txBody>
      </p:sp>
      <p:sp>
        <p:nvSpPr>
          <p:cNvPr id="172" name="スライド番号プレースホルダー 171">
            <a:extLst>
              <a:ext uri="{FF2B5EF4-FFF2-40B4-BE49-F238E27FC236}">
                <a16:creationId xmlns:a16="http://schemas.microsoft.com/office/drawing/2014/main" id="{DC5B1D1A-B392-5D62-2D25-F8F018B1EB45}"/>
              </a:ext>
            </a:extLst>
          </p:cNvPr>
          <p:cNvSpPr>
            <a:spLocks noGrp="1"/>
          </p:cNvSpPr>
          <p:nvPr>
            <p:ph type="sldNum" sz="quarter" idx="12"/>
          </p:nvPr>
        </p:nvSpPr>
        <p:spPr/>
        <p:txBody>
          <a:bodyPr/>
          <a:lstStyle/>
          <a:p>
            <a:fld id="{DDF0A04B-3F96-455C-AC58-511E5C06C175}" type="slidenum">
              <a:rPr lang="ja-JP" altLang="en-US" smtClean="0"/>
              <a:pPr/>
              <a:t>5</a:t>
            </a:fld>
            <a:endParaRPr lang="ja-JP" altLang="en-US" dirty="0"/>
          </a:p>
        </p:txBody>
      </p:sp>
    </p:spTree>
    <p:extLst>
      <p:ext uri="{BB962C8B-B14F-4D97-AF65-F5344CB8AC3E}">
        <p14:creationId xmlns:p14="http://schemas.microsoft.com/office/powerpoint/2010/main" val="2573969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293EDF0-39F0-8855-2A69-A9CCB30F09B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3C3516-4799-AFFF-E330-835B48A26F13}"/>
              </a:ext>
            </a:extLst>
          </p:cNvPr>
          <p:cNvSpPr>
            <a:spLocks noGrp="1"/>
          </p:cNvSpPr>
          <p:nvPr>
            <p:ph type="title"/>
          </p:nvPr>
        </p:nvSpPr>
        <p:spPr/>
        <p:txBody>
          <a:bodyPr/>
          <a:lstStyle/>
          <a:p>
            <a:r>
              <a:rPr lang="en-US" altLang="ja-JP" dirty="0"/>
              <a:t>1</a:t>
            </a:r>
            <a:r>
              <a:rPr lang="ja-JP" altLang="en-US" dirty="0"/>
              <a:t>章に対する修正（</a:t>
            </a:r>
            <a:r>
              <a:rPr lang="en-US" altLang="ja-JP" dirty="0"/>
              <a:t>1/3</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78939036-47AD-A190-6ED1-0E0F4B1AF14B}"/>
              </a:ext>
            </a:extLst>
          </p:cNvPr>
          <p:cNvSpPr>
            <a:spLocks noGrp="1"/>
          </p:cNvSpPr>
          <p:nvPr>
            <p:ph idx="1"/>
          </p:nvPr>
        </p:nvSpPr>
        <p:spPr/>
        <p:txBody>
          <a:bodyPr>
            <a:normAutofit fontScale="92500" lnSpcReduction="20000"/>
          </a:bodyPr>
          <a:lstStyle/>
          <a:p>
            <a:pPr marL="896938" indent="-896938">
              <a:buNone/>
            </a:pPr>
            <a:r>
              <a:rPr lang="en-US" altLang="ja-JP" sz="2400" dirty="0"/>
              <a:t>Q.	P23. </a:t>
            </a:r>
            <a:r>
              <a:rPr lang="ja-JP" altLang="en-US" sz="2400" dirty="0"/>
              <a:t>テストを実施するまでのプロセスをなぜ含めるのか，なぜ脆弱性検査の効率に着目するのか？</a:t>
            </a:r>
          </a:p>
          <a:p>
            <a:pPr marL="896938" indent="-896938">
              <a:buNone/>
            </a:pPr>
            <a:r>
              <a:rPr lang="en-US" altLang="ja-JP" sz="2400" dirty="0"/>
              <a:t>	1.4</a:t>
            </a:r>
            <a:r>
              <a:rPr lang="ja-JP" altLang="en-US" sz="2400" dirty="0"/>
              <a:t>章</a:t>
            </a:r>
            <a:r>
              <a:rPr lang="en-US" altLang="ja-JP" sz="2400" dirty="0"/>
              <a:t>1</a:t>
            </a:r>
            <a:r>
              <a:rPr lang="ja-JP" altLang="en-US" sz="2400" dirty="0"/>
              <a:t>段落</a:t>
            </a:r>
            <a:br>
              <a:rPr lang="ja-JP" altLang="en-US" sz="2400" dirty="0"/>
            </a:br>
            <a:r>
              <a:rPr lang="ja-JP" altLang="en-US" sz="2400" dirty="0"/>
              <a:t>「本研究では，修正や改善を実施するソフトウェア保守だけでなく，リリース水準を満たすかどうかテストを実施するまでのプロセスを含めたソフトウェア保守全般を研究対象とする．具体的には，ソフトウェア保守および脆弱性検査の効率を低下させる要因の</a:t>
            </a:r>
            <a:r>
              <a:rPr lang="en-US" altLang="ja-JP" sz="2400" dirty="0"/>
              <a:t>1 </a:t>
            </a:r>
            <a:r>
              <a:rPr lang="ja-JP" altLang="en-US" sz="2400" dirty="0"/>
              <a:t>つであるコードクローンに着目して以下の研究を実施した．」</a:t>
            </a:r>
          </a:p>
          <a:p>
            <a:pPr marL="896938" indent="-896938">
              <a:buNone/>
            </a:pPr>
            <a:endParaRPr lang="ja-JP" altLang="en-US" sz="2400" dirty="0"/>
          </a:p>
          <a:p>
            <a:pPr marL="896938" indent="-896938">
              <a:buNone/>
            </a:pPr>
            <a:r>
              <a:rPr lang="en-US" altLang="ja-JP" sz="2400" dirty="0"/>
              <a:t>A.	</a:t>
            </a:r>
            <a:r>
              <a:rPr lang="ja-JP" altLang="en-US" sz="2400" dirty="0"/>
              <a:t>「ソフトウェアテスト」や「脆弱性検査」は，ファジングの文脈で重要用語だが，本研究の目的とずれる．ファジングを潜在的な障害を検出するための「保守支援手法」の</a:t>
            </a:r>
            <a:r>
              <a:rPr lang="en-US" altLang="ja-JP" sz="2400" dirty="0"/>
              <a:t>1</a:t>
            </a:r>
            <a:r>
              <a:rPr lang="ja-JP" altLang="en-US" sz="2400" dirty="0"/>
              <a:t>つと考え，訂正した．</a:t>
            </a:r>
          </a:p>
          <a:p>
            <a:pPr marL="896938" indent="-896938">
              <a:buNone/>
            </a:pPr>
            <a:r>
              <a:rPr lang="en-US" altLang="ja-JP" sz="2400" dirty="0"/>
              <a:t>	--- </a:t>
            </a:r>
            <a:br>
              <a:rPr lang="en-US" altLang="ja-JP" sz="2400" dirty="0"/>
            </a:br>
            <a:r>
              <a:rPr lang="ja-JP" altLang="en-US" sz="2400" dirty="0"/>
              <a:t>本研究では，潜在的な障害に対処するために実施される予防保守や完全化保守の支援を目的として，ソフトウェア保守を困難にする要因の</a:t>
            </a:r>
            <a:r>
              <a:rPr lang="en-US" altLang="ja-JP" sz="2400" dirty="0"/>
              <a:t>1</a:t>
            </a:r>
            <a:r>
              <a:rPr lang="ja-JP" altLang="en-US" sz="2400" dirty="0"/>
              <a:t>つであるコードクローンに着目し，以下の研究を実施した．</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F05F77C0-828D-FB00-0119-60BE317DDD65}"/>
              </a:ext>
            </a:extLst>
          </p:cNvPr>
          <p:cNvSpPr>
            <a:spLocks noGrp="1"/>
          </p:cNvSpPr>
          <p:nvPr>
            <p:ph type="sldNum" sz="quarter" idx="12"/>
          </p:nvPr>
        </p:nvSpPr>
        <p:spPr/>
        <p:txBody>
          <a:bodyPr/>
          <a:lstStyle/>
          <a:p>
            <a:fld id="{DDF0A04B-3F96-455C-AC58-511E5C06C175}" type="slidenum">
              <a:rPr lang="ja-JP" altLang="en-US" smtClean="0"/>
              <a:pPr/>
              <a:t>50</a:t>
            </a:fld>
            <a:endParaRPr lang="ja-JP" altLang="en-US" dirty="0"/>
          </a:p>
        </p:txBody>
      </p:sp>
      <p:sp>
        <p:nvSpPr>
          <p:cNvPr id="5" name="正方形/長方形 4">
            <a:extLst>
              <a:ext uri="{FF2B5EF4-FFF2-40B4-BE49-F238E27FC236}">
                <a16:creationId xmlns:a16="http://schemas.microsoft.com/office/drawing/2014/main" id="{5F593709-1291-9C4E-FCA1-0EC4DB21431C}"/>
              </a:ext>
            </a:extLst>
          </p:cNvPr>
          <p:cNvSpPr/>
          <p:nvPr/>
        </p:nvSpPr>
        <p:spPr>
          <a:xfrm>
            <a:off x="4504266" y="4574160"/>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3397391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BD30FF-300B-A534-BB3C-828452F0724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7977AE-DD49-4078-4A77-33BDEBE016F8}"/>
              </a:ext>
            </a:extLst>
          </p:cNvPr>
          <p:cNvSpPr>
            <a:spLocks noGrp="1"/>
          </p:cNvSpPr>
          <p:nvPr>
            <p:ph type="title"/>
          </p:nvPr>
        </p:nvSpPr>
        <p:spPr/>
        <p:txBody>
          <a:bodyPr/>
          <a:lstStyle/>
          <a:p>
            <a:r>
              <a:rPr lang="en-US" altLang="ja-JP" dirty="0"/>
              <a:t>1</a:t>
            </a:r>
            <a:r>
              <a:rPr lang="ja-JP" altLang="en-US" dirty="0"/>
              <a:t>章に対する修正（</a:t>
            </a:r>
            <a:r>
              <a:rPr lang="en-US" altLang="ja-JP" dirty="0"/>
              <a:t>2/3</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E13D0ECB-270F-0F8B-83C9-E09DC787F318}"/>
              </a:ext>
            </a:extLst>
          </p:cNvPr>
          <p:cNvSpPr>
            <a:spLocks noGrp="1"/>
          </p:cNvSpPr>
          <p:nvPr>
            <p:ph idx="1"/>
          </p:nvPr>
        </p:nvSpPr>
        <p:spPr/>
        <p:txBody>
          <a:bodyPr>
            <a:normAutofit/>
          </a:bodyPr>
          <a:lstStyle/>
          <a:p>
            <a:pPr marL="896938" indent="-896938">
              <a:buNone/>
            </a:pPr>
            <a:r>
              <a:rPr lang="en-US" altLang="ja-JP" sz="2400" dirty="0"/>
              <a:t>Q.	P23. </a:t>
            </a:r>
            <a:r>
              <a:rPr lang="ja-JP" altLang="en-US" sz="2400" dirty="0"/>
              <a:t>システムの何に関する改善でしょうか？</a:t>
            </a:r>
          </a:p>
          <a:p>
            <a:pPr marL="896938" indent="-896938">
              <a:buNone/>
            </a:pPr>
            <a:r>
              <a:rPr lang="en-US" altLang="ja-JP" sz="2400" dirty="0"/>
              <a:t>	1.4</a:t>
            </a:r>
            <a:r>
              <a:rPr lang="ja-JP" altLang="en-US" sz="2400" dirty="0"/>
              <a:t>章</a:t>
            </a:r>
            <a:r>
              <a:rPr lang="en-US" altLang="ja-JP" sz="2400" dirty="0"/>
              <a:t>2</a:t>
            </a:r>
            <a:r>
              <a:rPr lang="ja-JP" altLang="en-US" sz="2400" dirty="0"/>
              <a:t>点目「コードクローン変更管理システムの開発と改善」</a:t>
            </a:r>
          </a:p>
          <a:p>
            <a:pPr marL="896938" indent="-896938">
              <a:buNone/>
            </a:pPr>
            <a:endParaRPr lang="ja-JP" altLang="en-US" sz="2400" dirty="0"/>
          </a:p>
          <a:p>
            <a:pPr marL="896938" indent="-896938">
              <a:buNone/>
            </a:pPr>
            <a:r>
              <a:rPr lang="en-US" altLang="ja-JP" sz="2400" dirty="0"/>
              <a:t>A.	</a:t>
            </a:r>
            <a:r>
              <a:rPr lang="ja-JP" altLang="en-US" sz="2400" dirty="0"/>
              <a:t>説明不足だったため．改善点を追記．</a:t>
            </a:r>
            <a:endParaRPr lang="en-US" altLang="ja-JP" sz="2400" dirty="0"/>
          </a:p>
          <a:p>
            <a:pPr marL="896938" indent="-896938">
              <a:buNone/>
            </a:pPr>
            <a:r>
              <a:rPr lang="en-US" altLang="ja-JP" sz="2400" dirty="0"/>
              <a:t>	--- 1.4</a:t>
            </a:r>
            <a:r>
              <a:rPr lang="ja-JP" altLang="en-US" sz="2400" dirty="0"/>
              <a:t>章</a:t>
            </a:r>
            <a:br>
              <a:rPr lang="en-US" altLang="ja-JP" sz="2400" dirty="0"/>
            </a:br>
            <a:r>
              <a:rPr lang="ja-JP" altLang="en-US" sz="2400" dirty="0"/>
              <a:t>開発者の結果確認コストを軽減するために，以下の</a:t>
            </a:r>
            <a:r>
              <a:rPr lang="en-US" altLang="ja-JP" sz="2400" dirty="0"/>
              <a:t>4</a:t>
            </a:r>
            <a:r>
              <a:rPr lang="ja-JP" altLang="en-US" sz="2400" dirty="0"/>
              <a:t>点を改善し，一貫性のない変更を識別する．</a:t>
            </a:r>
            <a:br>
              <a:rPr lang="en-US" altLang="ja-JP" sz="2400" dirty="0"/>
            </a:br>
            <a:r>
              <a:rPr lang="ja-JP" altLang="en-US" sz="2400" dirty="0"/>
              <a:t>・ 意味的に一致するコードクローン検出器の導入</a:t>
            </a:r>
            <a:br>
              <a:rPr lang="en-US" altLang="ja-JP" sz="2400" dirty="0"/>
            </a:br>
            <a:r>
              <a:rPr lang="ja-JP" altLang="en-US" sz="2400" dirty="0"/>
              <a:t>・ クローンセットの定義の再定義</a:t>
            </a:r>
            <a:br>
              <a:rPr lang="en-US" altLang="ja-JP" sz="2400" dirty="0"/>
            </a:br>
            <a:r>
              <a:rPr lang="ja-JP" altLang="en-US" sz="2400" dirty="0"/>
              <a:t>・ クローン追跡方法の見直し</a:t>
            </a:r>
            <a:br>
              <a:rPr lang="en-US" altLang="ja-JP" sz="2400" dirty="0"/>
            </a:br>
            <a:r>
              <a:rPr lang="ja-JP" altLang="en-US" sz="2400" dirty="0"/>
              <a:t>・ クローンセットの詳細分類の追加</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00FA970B-87FB-EC1D-4670-5F757055CD20}"/>
              </a:ext>
            </a:extLst>
          </p:cNvPr>
          <p:cNvSpPr>
            <a:spLocks noGrp="1"/>
          </p:cNvSpPr>
          <p:nvPr>
            <p:ph type="sldNum" sz="quarter" idx="12"/>
          </p:nvPr>
        </p:nvSpPr>
        <p:spPr/>
        <p:txBody>
          <a:bodyPr/>
          <a:lstStyle/>
          <a:p>
            <a:fld id="{DDF0A04B-3F96-455C-AC58-511E5C06C175}" type="slidenum">
              <a:rPr lang="ja-JP" altLang="en-US" smtClean="0"/>
              <a:pPr/>
              <a:t>51</a:t>
            </a:fld>
            <a:endParaRPr lang="ja-JP" altLang="en-US" dirty="0"/>
          </a:p>
        </p:txBody>
      </p:sp>
    </p:spTree>
    <p:extLst>
      <p:ext uri="{BB962C8B-B14F-4D97-AF65-F5344CB8AC3E}">
        <p14:creationId xmlns:p14="http://schemas.microsoft.com/office/powerpoint/2010/main" val="4149267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352AD57-2246-8092-3E81-6FCE8B3E9C2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C424A2-685C-5E7B-B3C5-51285A86B3D8}"/>
              </a:ext>
            </a:extLst>
          </p:cNvPr>
          <p:cNvSpPr>
            <a:spLocks noGrp="1"/>
          </p:cNvSpPr>
          <p:nvPr>
            <p:ph type="title"/>
          </p:nvPr>
        </p:nvSpPr>
        <p:spPr/>
        <p:txBody>
          <a:bodyPr/>
          <a:lstStyle/>
          <a:p>
            <a:r>
              <a:rPr lang="en-US" altLang="ja-JP" dirty="0"/>
              <a:t>1</a:t>
            </a:r>
            <a:r>
              <a:rPr lang="ja-JP" altLang="en-US" dirty="0"/>
              <a:t>章に対する修正（</a:t>
            </a:r>
            <a:r>
              <a:rPr lang="en-US" altLang="ja-JP" dirty="0"/>
              <a:t>3/3</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3B9BDDE2-B06A-E785-E1B6-7D61D6F5EF93}"/>
              </a:ext>
            </a:extLst>
          </p:cNvPr>
          <p:cNvSpPr>
            <a:spLocks noGrp="1"/>
          </p:cNvSpPr>
          <p:nvPr>
            <p:ph idx="1"/>
          </p:nvPr>
        </p:nvSpPr>
        <p:spPr/>
        <p:txBody>
          <a:bodyPr>
            <a:normAutofit/>
          </a:bodyPr>
          <a:lstStyle/>
          <a:p>
            <a:pPr marL="896938" indent="-896938">
              <a:buNone/>
            </a:pPr>
            <a:r>
              <a:rPr lang="en-US" altLang="ja-JP" sz="2400" dirty="0"/>
              <a:t>Q.	</a:t>
            </a:r>
            <a:r>
              <a:rPr lang="ja-JP" altLang="en-US" sz="2400" dirty="0"/>
              <a:t>全体として，ソフトウェア保守の何を対象としているか．</a:t>
            </a:r>
          </a:p>
          <a:p>
            <a:pPr marL="896938" indent="-896938">
              <a:buNone/>
            </a:pPr>
            <a:endParaRPr lang="ja-JP" altLang="en-US" sz="2400" dirty="0"/>
          </a:p>
          <a:p>
            <a:pPr marL="896938" indent="-896938">
              <a:buNone/>
            </a:pPr>
            <a:r>
              <a:rPr lang="en-US" altLang="ja-JP" sz="2400" dirty="0"/>
              <a:t>A.	</a:t>
            </a:r>
            <a:r>
              <a:rPr lang="ja-JP" altLang="en-US" sz="2400" dirty="0"/>
              <a:t>「潜在的な障害の早期発見」という目的を論文全体で統一するように修正</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2DC05484-C71E-1877-EBF0-54F09AB4B0A7}"/>
              </a:ext>
            </a:extLst>
          </p:cNvPr>
          <p:cNvSpPr>
            <a:spLocks noGrp="1"/>
          </p:cNvSpPr>
          <p:nvPr>
            <p:ph type="sldNum" sz="quarter" idx="12"/>
          </p:nvPr>
        </p:nvSpPr>
        <p:spPr/>
        <p:txBody>
          <a:bodyPr/>
          <a:lstStyle/>
          <a:p>
            <a:fld id="{DDF0A04B-3F96-455C-AC58-511E5C06C175}" type="slidenum">
              <a:rPr lang="ja-JP" altLang="en-US" smtClean="0"/>
              <a:pPr/>
              <a:t>52</a:t>
            </a:fld>
            <a:endParaRPr lang="ja-JP" altLang="en-US" dirty="0"/>
          </a:p>
        </p:txBody>
      </p:sp>
    </p:spTree>
    <p:extLst>
      <p:ext uri="{BB962C8B-B14F-4D97-AF65-F5344CB8AC3E}">
        <p14:creationId xmlns:p14="http://schemas.microsoft.com/office/powerpoint/2010/main" val="3415803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D61EB28-DA39-FA6D-6A14-8D7E2906F6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FF8528-7F0B-11B2-ECCD-5A1309974148}"/>
              </a:ext>
            </a:extLst>
          </p:cNvPr>
          <p:cNvSpPr>
            <a:spLocks noGrp="1"/>
          </p:cNvSpPr>
          <p:nvPr>
            <p:ph type="title"/>
          </p:nvPr>
        </p:nvSpPr>
        <p:spPr/>
        <p:txBody>
          <a:bodyPr/>
          <a:lstStyle/>
          <a:p>
            <a:r>
              <a:rPr lang="en-US" altLang="ja-JP" dirty="0"/>
              <a:t>2</a:t>
            </a:r>
            <a:r>
              <a:rPr lang="ja-JP" altLang="en-US" dirty="0"/>
              <a:t>章に対する修正（</a:t>
            </a:r>
            <a:r>
              <a:rPr lang="en-US" altLang="ja-JP" dirty="0"/>
              <a:t>1/8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984C3CD7-71F6-CECD-4CE0-9C03778C3240}"/>
              </a:ext>
            </a:extLst>
          </p:cNvPr>
          <p:cNvSpPr>
            <a:spLocks noGrp="1"/>
          </p:cNvSpPr>
          <p:nvPr>
            <p:ph idx="1"/>
          </p:nvPr>
        </p:nvSpPr>
        <p:spPr/>
        <p:txBody>
          <a:bodyPr>
            <a:normAutofit/>
          </a:bodyPr>
          <a:lstStyle/>
          <a:p>
            <a:pPr marL="896938" indent="-896938">
              <a:buNone/>
            </a:pPr>
            <a:r>
              <a:rPr lang="en-US" altLang="ja-JP" sz="2400" dirty="0"/>
              <a:t>Q.	2</a:t>
            </a:r>
            <a:r>
              <a:rPr lang="ja-JP" altLang="en-US" sz="2400" dirty="0"/>
              <a:t>章について，本来の目的であるソフトウェア保守がうまくいくようになったのか．ソフトウェア保守という観点での，時間や精度に関する議論が欲しい．例えば，目標再現率</a:t>
            </a:r>
            <a:r>
              <a:rPr lang="en-US" altLang="ja-JP" sz="2400" dirty="0"/>
              <a:t>0.8</a:t>
            </a:r>
            <a:r>
              <a:rPr lang="ja-JP" altLang="en-US" sz="2400" dirty="0"/>
              <a:t>で計算時間が半分になったことで，保守の観点で許容できる時間なのかとか，再現率が</a:t>
            </a:r>
            <a:r>
              <a:rPr lang="en-US" altLang="ja-JP" sz="2400" dirty="0"/>
              <a:t>0.8</a:t>
            </a:r>
            <a:r>
              <a:rPr lang="ja-JP" altLang="en-US" sz="2400" dirty="0"/>
              <a:t>に下がることが許容できるのかどうかとか，そういう議論が必要</a:t>
            </a:r>
          </a:p>
          <a:p>
            <a:pPr marL="896938" indent="-896938">
              <a:buNone/>
            </a:pPr>
            <a:endParaRPr lang="ja-JP" altLang="en-US" sz="2400" dirty="0"/>
          </a:p>
          <a:p>
            <a:pPr marL="896938" indent="-896938">
              <a:buNone/>
            </a:pPr>
            <a:r>
              <a:rPr lang="en-US" altLang="ja-JP" sz="2400" dirty="0"/>
              <a:t>A.	</a:t>
            </a:r>
            <a:r>
              <a:rPr lang="ja-JP" altLang="en-US" sz="2400" dirty="0"/>
              <a:t>以下の内容を追記</a:t>
            </a:r>
          </a:p>
          <a:p>
            <a:pPr marL="896938" indent="-896938">
              <a:buNone/>
            </a:pPr>
            <a:r>
              <a:rPr lang="en-US" altLang="ja-JP" sz="2400" dirty="0"/>
              <a:t>	--- </a:t>
            </a:r>
            <a:br>
              <a:rPr lang="en-US" altLang="ja-JP" sz="2400" dirty="0"/>
            </a:br>
            <a:r>
              <a:rPr lang="en-US" altLang="ja-JP" sz="2400" dirty="0" err="1"/>
              <a:t>CCVolti</a:t>
            </a:r>
            <a:r>
              <a:rPr lang="ja-JP" altLang="en-US" sz="2400" dirty="0"/>
              <a:t>の利用者は，目標再現率を下げて高速なパラメータを選択することで，大規模なプロジェクトに対して頻繁にコードクローン検出し，修正の即時対応やコードクローンの早期発見，追跡手法への応用を可能とする．</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2D7CC407-A6EE-CE01-3953-8A070E251321}"/>
              </a:ext>
            </a:extLst>
          </p:cNvPr>
          <p:cNvSpPr>
            <a:spLocks noGrp="1"/>
          </p:cNvSpPr>
          <p:nvPr>
            <p:ph type="sldNum" sz="quarter" idx="12"/>
          </p:nvPr>
        </p:nvSpPr>
        <p:spPr/>
        <p:txBody>
          <a:bodyPr/>
          <a:lstStyle/>
          <a:p>
            <a:fld id="{DDF0A04B-3F96-455C-AC58-511E5C06C175}" type="slidenum">
              <a:rPr lang="ja-JP" altLang="en-US" smtClean="0"/>
              <a:pPr/>
              <a:t>53</a:t>
            </a:fld>
            <a:endParaRPr lang="ja-JP" altLang="en-US" dirty="0"/>
          </a:p>
        </p:txBody>
      </p:sp>
      <p:sp>
        <p:nvSpPr>
          <p:cNvPr id="5" name="正方形/長方形 4">
            <a:extLst>
              <a:ext uri="{FF2B5EF4-FFF2-40B4-BE49-F238E27FC236}">
                <a16:creationId xmlns:a16="http://schemas.microsoft.com/office/drawing/2014/main" id="{B92727D7-DDC4-0610-DE0C-721816BA5BA9}"/>
              </a:ext>
            </a:extLst>
          </p:cNvPr>
          <p:cNvSpPr/>
          <p:nvPr/>
        </p:nvSpPr>
        <p:spPr>
          <a:xfrm>
            <a:off x="2438400" y="4133893"/>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3743275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6323B1D-58F1-78A7-65E9-399982C69C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424970-AB38-6E03-2740-6754FD9F298C}"/>
              </a:ext>
            </a:extLst>
          </p:cNvPr>
          <p:cNvSpPr>
            <a:spLocks noGrp="1"/>
          </p:cNvSpPr>
          <p:nvPr>
            <p:ph type="title"/>
          </p:nvPr>
        </p:nvSpPr>
        <p:spPr/>
        <p:txBody>
          <a:bodyPr/>
          <a:lstStyle/>
          <a:p>
            <a:r>
              <a:rPr lang="en-US" altLang="ja-JP" dirty="0"/>
              <a:t>2</a:t>
            </a:r>
            <a:r>
              <a:rPr lang="ja-JP" altLang="en-US" dirty="0"/>
              <a:t>章に対する修正（</a:t>
            </a:r>
            <a:r>
              <a:rPr lang="en-US" altLang="ja-JP" dirty="0"/>
              <a:t>2/8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D8409BBB-DB59-9EE1-F271-97E28ABFA390}"/>
              </a:ext>
            </a:extLst>
          </p:cNvPr>
          <p:cNvSpPr>
            <a:spLocks noGrp="1"/>
          </p:cNvSpPr>
          <p:nvPr>
            <p:ph idx="1"/>
          </p:nvPr>
        </p:nvSpPr>
        <p:spPr/>
        <p:txBody>
          <a:bodyPr>
            <a:normAutofit fontScale="92500" lnSpcReduction="20000"/>
          </a:bodyPr>
          <a:lstStyle/>
          <a:p>
            <a:pPr marL="896938" indent="-896938">
              <a:buNone/>
            </a:pPr>
            <a:r>
              <a:rPr lang="en-US" altLang="ja-JP" sz="2400" dirty="0"/>
              <a:t>Q.	2</a:t>
            </a:r>
            <a:r>
              <a:rPr lang="ja-JP" altLang="en-US" sz="2400" dirty="0"/>
              <a:t>章の最後で，</a:t>
            </a:r>
            <a:r>
              <a:rPr lang="en-US" altLang="ja-JP" sz="2400" dirty="0" err="1"/>
              <a:t>CCVolti</a:t>
            </a:r>
            <a:r>
              <a:rPr lang="ja-JP" altLang="en-US" sz="2400" dirty="0"/>
              <a:t>をリファクタリング支援ツールに適用するっていうのが，まとめのとこに書いてあるんですけど，リファクタリング支援ツールって</a:t>
            </a:r>
            <a:r>
              <a:rPr lang="en-US" altLang="ja-JP" sz="2400" dirty="0" err="1"/>
              <a:t>CCVolti</a:t>
            </a:r>
            <a:r>
              <a:rPr lang="ja-JP" altLang="en-US" sz="2400" dirty="0"/>
              <a:t>で検出したコードクローンをリファクタリングするという意味ですか？ 重箱の隅をつつくようで申し訳ないんですが，さっき，</a:t>
            </a:r>
            <a:r>
              <a:rPr lang="en-US" altLang="ja-JP" sz="2400" dirty="0"/>
              <a:t>4</a:t>
            </a:r>
            <a:r>
              <a:rPr lang="ja-JP" altLang="en-US" sz="2400" dirty="0"/>
              <a:t>章の時に</a:t>
            </a:r>
            <a:r>
              <a:rPr lang="en-US" altLang="ja-JP" sz="2400" dirty="0" err="1"/>
              <a:t>CCFinder</a:t>
            </a:r>
            <a:r>
              <a:rPr lang="ja-JP" altLang="en-US" sz="2400" dirty="0"/>
              <a:t>の方がリファクタリングしやすいものが出るっていう話があったんですけど，</a:t>
            </a:r>
            <a:r>
              <a:rPr lang="en-US" altLang="ja-JP" sz="2400" dirty="0" err="1"/>
              <a:t>CCVolti</a:t>
            </a:r>
            <a:r>
              <a:rPr lang="ja-JP" altLang="en-US" sz="2400" dirty="0"/>
              <a:t>で検出したクローンと</a:t>
            </a:r>
            <a:r>
              <a:rPr lang="en-US" altLang="ja-JP" sz="2400" dirty="0" err="1"/>
              <a:t>CCFinder</a:t>
            </a:r>
            <a:r>
              <a:rPr lang="ja-JP" altLang="en-US" sz="2400" dirty="0"/>
              <a:t>で検出したクローンだったら，さっきの話だと，</a:t>
            </a:r>
            <a:r>
              <a:rPr lang="en-US" altLang="ja-JP" sz="2400" dirty="0" err="1"/>
              <a:t>CCFinder</a:t>
            </a:r>
            <a:r>
              <a:rPr lang="ja-JP" altLang="en-US" sz="2400" dirty="0"/>
              <a:t>の方がやりやすいという話だったんで，ここで使うっていうのはどういうのかとかちょっと思ったという細かい話なんですけど．</a:t>
            </a:r>
          </a:p>
          <a:p>
            <a:pPr marL="896938" indent="-896938">
              <a:buNone/>
            </a:pPr>
            <a:endParaRPr lang="ja-JP" altLang="en-US" sz="2400" dirty="0"/>
          </a:p>
          <a:p>
            <a:pPr marL="896938" indent="-896938">
              <a:buNone/>
            </a:pPr>
            <a:r>
              <a:rPr lang="en-US" altLang="ja-JP" sz="2400" dirty="0"/>
              <a:t>A.	</a:t>
            </a:r>
            <a:r>
              <a:rPr lang="en-US" altLang="ja-JP" sz="2400" dirty="0" err="1"/>
              <a:t>CCVolti</a:t>
            </a:r>
            <a:r>
              <a:rPr lang="ja-JP" altLang="en-US" sz="2400" dirty="0"/>
              <a:t>をリファクタリング支援ツールに適用する，という今後の課題に書いたことを具体化を</a:t>
            </a:r>
            <a:r>
              <a:rPr lang="en-US" altLang="ja-JP" sz="2400" dirty="0"/>
              <a:t>2, 5</a:t>
            </a:r>
            <a:r>
              <a:rPr lang="ja-JP" altLang="en-US" sz="2400" dirty="0"/>
              <a:t>章に追記</a:t>
            </a:r>
          </a:p>
          <a:p>
            <a:pPr marL="896938" indent="-896938">
              <a:buNone/>
            </a:pPr>
            <a:r>
              <a:rPr lang="en-US" altLang="ja-JP" sz="2400" dirty="0"/>
              <a:t>	--- 2.5</a:t>
            </a:r>
            <a:r>
              <a:rPr lang="ja-JP" altLang="en-US" sz="2400" dirty="0"/>
              <a:t>章</a:t>
            </a:r>
            <a:br>
              <a:rPr lang="en-US" altLang="ja-JP" sz="2400" dirty="0"/>
            </a:br>
            <a:r>
              <a:rPr lang="ja-JP" altLang="en-US" sz="2400" dirty="0"/>
              <a:t>「最後に，</a:t>
            </a:r>
            <a:r>
              <a:rPr lang="en-US" altLang="ja-JP" sz="2400" dirty="0" err="1"/>
              <a:t>CCVolti</a:t>
            </a:r>
            <a:r>
              <a:rPr lang="ja-JP" altLang="en-US" sz="2400" dirty="0"/>
              <a:t>を用いて検出可能なタイプ</a:t>
            </a:r>
            <a:r>
              <a:rPr lang="en-US" altLang="ja-JP" sz="2400" dirty="0"/>
              <a:t>3</a:t>
            </a:r>
            <a:r>
              <a:rPr lang="ja-JP" altLang="en-US" sz="2400" dirty="0"/>
              <a:t>のコードクローンに対するリファクタリングは，一部の行をコードクローンの範囲外へ移動させる必要があるなど，処理が複雑にある場合が多く，タイプ</a:t>
            </a:r>
            <a:r>
              <a:rPr lang="en-US" altLang="ja-JP" sz="2400" dirty="0"/>
              <a:t>3</a:t>
            </a:r>
            <a:r>
              <a:rPr lang="ja-JP" altLang="en-US" sz="2400" dirty="0"/>
              <a:t>のコードクローンに対する自動リファクタリング手法の検討が今後の課題であると考えられる．」</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C3EFB206-B07B-A8F9-4D94-7A208589D0E7}"/>
              </a:ext>
            </a:extLst>
          </p:cNvPr>
          <p:cNvSpPr>
            <a:spLocks noGrp="1"/>
          </p:cNvSpPr>
          <p:nvPr>
            <p:ph type="sldNum" sz="quarter" idx="12"/>
          </p:nvPr>
        </p:nvSpPr>
        <p:spPr/>
        <p:txBody>
          <a:bodyPr/>
          <a:lstStyle/>
          <a:p>
            <a:fld id="{DDF0A04B-3F96-455C-AC58-511E5C06C175}" type="slidenum">
              <a:rPr lang="ja-JP" altLang="en-US" smtClean="0"/>
              <a:pPr/>
              <a:t>54</a:t>
            </a:fld>
            <a:endParaRPr lang="ja-JP" altLang="en-US" dirty="0"/>
          </a:p>
        </p:txBody>
      </p:sp>
    </p:spTree>
    <p:extLst>
      <p:ext uri="{BB962C8B-B14F-4D97-AF65-F5344CB8AC3E}">
        <p14:creationId xmlns:p14="http://schemas.microsoft.com/office/powerpoint/2010/main" val="2820286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6B22C7B-433A-F9CF-E219-F42B839313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5426F5-6651-89FD-9E8D-909F018A0EB7}"/>
              </a:ext>
            </a:extLst>
          </p:cNvPr>
          <p:cNvSpPr>
            <a:spLocks noGrp="1"/>
          </p:cNvSpPr>
          <p:nvPr>
            <p:ph type="title"/>
          </p:nvPr>
        </p:nvSpPr>
        <p:spPr/>
        <p:txBody>
          <a:bodyPr/>
          <a:lstStyle/>
          <a:p>
            <a:r>
              <a:rPr lang="en-US" altLang="ja-JP" dirty="0"/>
              <a:t>2</a:t>
            </a:r>
            <a:r>
              <a:rPr lang="ja-JP" altLang="en-US" dirty="0"/>
              <a:t>章に対する修正（</a:t>
            </a:r>
            <a:r>
              <a:rPr lang="en-US" altLang="ja-JP" dirty="0"/>
              <a:t>3/8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86B7C5D7-DD4C-B989-0E1D-17BD9A251A6C}"/>
              </a:ext>
            </a:extLst>
          </p:cNvPr>
          <p:cNvSpPr>
            <a:spLocks noGrp="1"/>
          </p:cNvSpPr>
          <p:nvPr>
            <p:ph idx="1"/>
          </p:nvPr>
        </p:nvSpPr>
        <p:spPr/>
        <p:txBody>
          <a:bodyPr>
            <a:normAutofit fontScale="77500" lnSpcReduction="20000"/>
          </a:bodyPr>
          <a:lstStyle/>
          <a:p>
            <a:pPr marL="896938" indent="-896938">
              <a:buNone/>
            </a:pPr>
            <a:r>
              <a:rPr lang="en-US" altLang="ja-JP" sz="2400" dirty="0"/>
              <a:t>Q.	</a:t>
            </a:r>
            <a:r>
              <a:rPr lang="ja-JP" altLang="en-US" sz="2400" dirty="0"/>
              <a:t>高速化が目的なのであれば，やはり，実際これぐらいの時間かかって，こういう用途だと不十分だから，目標として，どれくらい高速化したいかっていう議論があってしかるべきだと思う．目標なしに，単にこう何倍速くなったっていう議論でも，高速化の貢献って意味では焦点がぼやけるなと思います．</a:t>
            </a:r>
          </a:p>
          <a:p>
            <a:pPr marL="896938" indent="-896938">
              <a:buNone/>
            </a:pPr>
            <a:endParaRPr lang="ja-JP" altLang="en-US" sz="2400" dirty="0"/>
          </a:p>
          <a:p>
            <a:pPr marL="896938" indent="-896938">
              <a:buNone/>
            </a:pPr>
            <a:r>
              <a:rPr lang="en-US" altLang="ja-JP" sz="2400" dirty="0"/>
              <a:t>A.	2</a:t>
            </a:r>
            <a:r>
              <a:rPr lang="ja-JP" altLang="en-US" sz="2400" dirty="0"/>
              <a:t>章，高速化の具体値について，付録に記載済み</a:t>
            </a:r>
          </a:p>
          <a:p>
            <a:pPr marL="896938" indent="-896938">
              <a:buNone/>
            </a:pPr>
            <a:r>
              <a:rPr lang="en-US" altLang="ja-JP" sz="2400" dirty="0"/>
              <a:t>	</a:t>
            </a:r>
            <a:r>
              <a:rPr lang="ja-JP" altLang="en-US" sz="2400" dirty="0"/>
              <a:t>高速化の議論について，論文を修正</a:t>
            </a:r>
          </a:p>
          <a:p>
            <a:pPr marL="896938" indent="-896938">
              <a:buNone/>
            </a:pPr>
            <a:r>
              <a:rPr lang="en-US" altLang="ja-JP" sz="2400" dirty="0"/>
              <a:t>	---</a:t>
            </a:r>
          </a:p>
          <a:p>
            <a:pPr marL="896938" indent="-896938">
              <a:buNone/>
            </a:pPr>
            <a:r>
              <a:rPr lang="en-US" altLang="ja-JP" sz="2400" dirty="0"/>
              <a:t>	</a:t>
            </a:r>
            <a:r>
              <a:rPr lang="ja-JP" altLang="en-US" sz="2400" dirty="0"/>
              <a:t>本手法による高速化は，コードクローン検出の適用頻度の向上を可能にする．</a:t>
            </a:r>
          </a:p>
          <a:p>
            <a:pPr marL="896938" indent="-896938">
              <a:buNone/>
            </a:pPr>
            <a:r>
              <a:rPr lang="en-US" altLang="ja-JP" sz="2400" dirty="0"/>
              <a:t>	</a:t>
            </a:r>
            <a:r>
              <a:rPr lang="ja-JP" altLang="en-US" sz="2400" dirty="0"/>
              <a:t>たとえば，長時間の実行時間を要するために夜間に限定されていたコードクローン検出を，目標再現率を下げて高速に実行することで，日中の作業時間中にも実行可能となる．</a:t>
            </a:r>
          </a:p>
          <a:p>
            <a:pPr marL="896938" indent="-896938">
              <a:buNone/>
            </a:pPr>
            <a:r>
              <a:rPr lang="en-US" altLang="ja-JP" sz="2400" dirty="0"/>
              <a:t>	</a:t>
            </a:r>
            <a:r>
              <a:rPr lang="ja-JP" altLang="en-US" sz="2400" dirty="0"/>
              <a:t>また，開発フローにおける日々の</a:t>
            </a:r>
            <a:r>
              <a:rPr lang="en-US" altLang="ja-JP" sz="2400" dirty="0"/>
              <a:t>CI/CD</a:t>
            </a:r>
            <a:r>
              <a:rPr lang="ja-JP" altLang="en-US" sz="2400" dirty="0"/>
              <a:t>パイプラインにコードクローン検出を組み込む場合に，</a:t>
            </a:r>
            <a:r>
              <a:rPr lang="en-US" altLang="ja-JP" sz="2400" dirty="0"/>
              <a:t>1</a:t>
            </a:r>
            <a:r>
              <a:rPr lang="ja-JP" altLang="en-US" sz="2400" dirty="0"/>
              <a:t>分かかっていた処理が</a:t>
            </a:r>
            <a:r>
              <a:rPr lang="en-US" altLang="ja-JP" sz="2400" dirty="0"/>
              <a:t>30</a:t>
            </a:r>
            <a:r>
              <a:rPr lang="ja-JP" altLang="en-US" sz="2400" dirty="0"/>
              <a:t>秒以内に短縮できる可能性があり，継続的な開発環境との統合が現実的となる．</a:t>
            </a:r>
          </a:p>
          <a:p>
            <a:pPr marL="896938" indent="-896938">
              <a:buNone/>
            </a:pPr>
            <a:r>
              <a:rPr lang="en-US" altLang="ja-JP" sz="2400" dirty="0"/>
              <a:t>	</a:t>
            </a:r>
            <a:r>
              <a:rPr lang="ja-JP" altLang="en-US" sz="2400" dirty="0"/>
              <a:t>これにより，開発者はより迅速にフィードバックを得ることができ，修正の即時対応やコードクローンの早期発見を可能にする．</a:t>
            </a:r>
          </a:p>
        </p:txBody>
      </p:sp>
      <p:sp>
        <p:nvSpPr>
          <p:cNvPr id="4" name="スライド番号プレースホルダー 3">
            <a:extLst>
              <a:ext uri="{FF2B5EF4-FFF2-40B4-BE49-F238E27FC236}">
                <a16:creationId xmlns:a16="http://schemas.microsoft.com/office/drawing/2014/main" id="{8D4D510C-CDAF-5DC0-FB75-ABCFFC666015}"/>
              </a:ext>
            </a:extLst>
          </p:cNvPr>
          <p:cNvSpPr>
            <a:spLocks noGrp="1"/>
          </p:cNvSpPr>
          <p:nvPr>
            <p:ph type="sldNum" sz="quarter" idx="12"/>
          </p:nvPr>
        </p:nvSpPr>
        <p:spPr/>
        <p:txBody>
          <a:bodyPr/>
          <a:lstStyle/>
          <a:p>
            <a:fld id="{DDF0A04B-3F96-455C-AC58-511E5C06C175}" type="slidenum">
              <a:rPr lang="ja-JP" altLang="en-US" smtClean="0"/>
              <a:pPr/>
              <a:t>55</a:t>
            </a:fld>
            <a:endParaRPr lang="ja-JP" altLang="en-US" dirty="0"/>
          </a:p>
        </p:txBody>
      </p:sp>
      <p:sp>
        <p:nvSpPr>
          <p:cNvPr id="5" name="正方形/長方形 4">
            <a:extLst>
              <a:ext uri="{FF2B5EF4-FFF2-40B4-BE49-F238E27FC236}">
                <a16:creationId xmlns:a16="http://schemas.microsoft.com/office/drawing/2014/main" id="{29AF082E-8BDA-8D6F-EF43-69B18A8608ED}"/>
              </a:ext>
            </a:extLst>
          </p:cNvPr>
          <p:cNvSpPr/>
          <p:nvPr/>
        </p:nvSpPr>
        <p:spPr>
          <a:xfrm>
            <a:off x="2912533" y="3124200"/>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4096586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37FE18-23C1-C835-4176-E6B25A0D26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66ECAE-D26D-B6CC-1464-B356240CDDE5}"/>
              </a:ext>
            </a:extLst>
          </p:cNvPr>
          <p:cNvSpPr>
            <a:spLocks noGrp="1"/>
          </p:cNvSpPr>
          <p:nvPr>
            <p:ph type="title"/>
          </p:nvPr>
        </p:nvSpPr>
        <p:spPr/>
        <p:txBody>
          <a:bodyPr/>
          <a:lstStyle/>
          <a:p>
            <a:r>
              <a:rPr lang="en-US" altLang="ja-JP" dirty="0"/>
              <a:t>2</a:t>
            </a:r>
            <a:r>
              <a:rPr lang="ja-JP" altLang="en-US" dirty="0"/>
              <a:t>章に対する修正（</a:t>
            </a:r>
            <a:r>
              <a:rPr lang="en-US" altLang="ja-JP" dirty="0"/>
              <a:t>4/8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32393317-ABF1-43F0-0BA2-C7890EB8B45A}"/>
              </a:ext>
            </a:extLst>
          </p:cNvPr>
          <p:cNvSpPr>
            <a:spLocks noGrp="1"/>
          </p:cNvSpPr>
          <p:nvPr>
            <p:ph idx="1"/>
          </p:nvPr>
        </p:nvSpPr>
        <p:spPr/>
        <p:txBody>
          <a:bodyPr>
            <a:normAutofit fontScale="70000" lnSpcReduction="20000"/>
          </a:bodyPr>
          <a:lstStyle/>
          <a:p>
            <a:pPr marL="896938" indent="-896938">
              <a:buNone/>
            </a:pPr>
            <a:r>
              <a:rPr lang="en-US" altLang="ja-JP" sz="2400" dirty="0"/>
              <a:t>Q.	</a:t>
            </a:r>
            <a:r>
              <a:rPr lang="ja-JP" altLang="en-US" sz="2400" dirty="0"/>
              <a:t>今回高速化されたっていうことなんですけども，回帰モデルの学習にかかる時間のことを考慮されてないと思うんですね．回帰モデルの学習には，どれくらい時間が必要だったんですか．</a:t>
            </a:r>
          </a:p>
          <a:p>
            <a:pPr marL="896938" indent="-896938">
              <a:buNone/>
            </a:pPr>
            <a:endParaRPr lang="ja-JP" altLang="en-US" sz="2400" dirty="0"/>
          </a:p>
          <a:p>
            <a:pPr marL="896938" indent="-896938">
              <a:buNone/>
            </a:pPr>
            <a:r>
              <a:rPr lang="en-US" altLang="ja-JP" sz="2400" dirty="0"/>
              <a:t>A.	</a:t>
            </a:r>
            <a:r>
              <a:rPr lang="ja-JP" altLang="en-US" sz="2400" dirty="0"/>
              <a:t>回帰モデルの学習時間と，適用プロセスのパラメータ決定にかかる時間についての考察を，汎用性の考察に追記</a:t>
            </a:r>
          </a:p>
          <a:p>
            <a:pPr marL="896938" indent="-896938">
              <a:buNone/>
            </a:pPr>
            <a:r>
              <a:rPr lang="en-US" altLang="ja-JP" sz="2400" dirty="0"/>
              <a:t>	---</a:t>
            </a:r>
          </a:p>
          <a:p>
            <a:pPr marL="896938" indent="-896938">
              <a:buNone/>
            </a:pPr>
            <a:r>
              <a:rPr lang="en-US" altLang="ja-JP" sz="2400" dirty="0"/>
              <a:t>	</a:t>
            </a:r>
            <a:r>
              <a:rPr lang="ja-JP" altLang="en-US" sz="2400" dirty="0"/>
              <a:t>最後に，本手法の実行時間について考察する．</a:t>
            </a:r>
          </a:p>
          <a:p>
            <a:pPr marL="896938" indent="-896938">
              <a:buNone/>
            </a:pPr>
            <a:r>
              <a:rPr lang="en-US" altLang="ja-JP" sz="2400" dirty="0"/>
              <a:t>	</a:t>
            </a:r>
            <a:r>
              <a:rPr lang="ja-JP" altLang="en-US" sz="2400" dirty="0"/>
              <a:t>本手法は，学習プロセスと適用プロセスの</a:t>
            </a:r>
            <a:r>
              <a:rPr lang="en-US" altLang="ja-JP" sz="2400" dirty="0"/>
              <a:t>2</a:t>
            </a:r>
            <a:r>
              <a:rPr lang="ja-JP" altLang="en-US" sz="2400" dirty="0"/>
              <a:t>段階から構成される．</a:t>
            </a:r>
          </a:p>
          <a:p>
            <a:pPr marL="896938" indent="-896938">
              <a:buNone/>
            </a:pPr>
            <a:r>
              <a:rPr lang="en-US" altLang="ja-JP" sz="2400" dirty="0"/>
              <a:t>	</a:t>
            </a:r>
            <a:r>
              <a:rPr lang="ja-JP" altLang="en-US" sz="2400" dirty="0"/>
              <a:t>学習プロセスでは，複数のプロジェクトに対して異なるパラメータ値で類似探索を実行する必要があるため，多くの時間を要する．</a:t>
            </a:r>
          </a:p>
          <a:p>
            <a:pPr marL="896938" indent="-896938">
              <a:buNone/>
            </a:pPr>
            <a:r>
              <a:rPr lang="en-US" altLang="ja-JP" sz="2400" dirty="0"/>
              <a:t>	</a:t>
            </a:r>
            <a:r>
              <a:rPr lang="ja-JP" altLang="en-US" sz="2400" dirty="0"/>
              <a:t>実際に，本実験における学習データの作成には約</a:t>
            </a:r>
            <a:r>
              <a:rPr lang="en-US" altLang="ja-JP" sz="2400" dirty="0"/>
              <a:t>2</a:t>
            </a:r>
            <a:r>
              <a:rPr lang="ja-JP" altLang="en-US" sz="2400" dirty="0"/>
              <a:t>週間を要した．</a:t>
            </a:r>
            <a:endParaRPr lang="en-US" altLang="ja-JP" sz="2400" dirty="0"/>
          </a:p>
          <a:p>
            <a:pPr marL="896938" indent="-896938">
              <a:buNone/>
            </a:pPr>
            <a:r>
              <a:rPr lang="en-US" altLang="ja-JP" sz="2400" dirty="0"/>
              <a:t>		</a:t>
            </a:r>
            <a:r>
              <a:rPr lang="ja-JP" altLang="en-US" sz="2400" dirty="0"/>
              <a:t>しかし，作成された回帰モデル群は汎用性を有しており，</a:t>
            </a:r>
            <a:r>
              <a:rPr lang="en-US" altLang="ja-JP" sz="2400" dirty="0" err="1"/>
              <a:t>CCVolti</a:t>
            </a:r>
            <a:r>
              <a:rPr lang="ja-JP" altLang="en-US" sz="2400" dirty="0"/>
              <a:t>の利用者は学習プロセスを再実行する必要はなく，適用プロセスのみでパラメータ決定が可能である．</a:t>
            </a:r>
          </a:p>
          <a:p>
            <a:pPr marL="896938" indent="-896938">
              <a:buNone/>
            </a:pPr>
            <a:r>
              <a:rPr lang="en-US" altLang="ja-JP" sz="2400" dirty="0"/>
              <a:t>	</a:t>
            </a:r>
            <a:r>
              <a:rPr lang="ja-JP" altLang="en-US" sz="2400" dirty="0"/>
              <a:t>適用プロセスは，回帰モデルの選択とパラメータ決定を機械的に行うのみであり，処理時間は非常に小さい．</a:t>
            </a:r>
          </a:p>
          <a:p>
            <a:pPr marL="896938" indent="-896938">
              <a:buNone/>
            </a:pPr>
            <a:r>
              <a:rPr lang="en-US" altLang="ja-JP" sz="2400" dirty="0"/>
              <a:t>	</a:t>
            </a:r>
            <a:r>
              <a:rPr lang="ja-JP" altLang="en-US" sz="2400" dirty="0"/>
              <a:t>さらに，利用者が与える目標再現率とソースコードに基づいてパラメータを自動的に決定できることから，</a:t>
            </a:r>
            <a:r>
              <a:rPr lang="en-US" altLang="ja-JP" sz="2400" dirty="0" err="1"/>
              <a:t>CCVolti</a:t>
            </a:r>
            <a:r>
              <a:rPr lang="ja-JP" altLang="en-US" sz="2400" dirty="0"/>
              <a:t>の処理フローに本手法の適用プロセスを組み込むことで，利用者は</a:t>
            </a:r>
            <a:r>
              <a:rPr lang="en-US" altLang="ja-JP" sz="2400" dirty="0"/>
              <a:t>LSH</a:t>
            </a:r>
            <a:r>
              <a:rPr lang="ja-JP" altLang="en-US" sz="2400" dirty="0"/>
              <a:t>のパラメータを意識することなく，類似探索の目標再現率をハイパーパラメータとして指定するだけで，効率的なコードクローン検出が可能となる．</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C01C3680-F941-900D-E6ED-98E568C7B806}"/>
              </a:ext>
            </a:extLst>
          </p:cNvPr>
          <p:cNvSpPr>
            <a:spLocks noGrp="1"/>
          </p:cNvSpPr>
          <p:nvPr>
            <p:ph type="sldNum" sz="quarter" idx="12"/>
          </p:nvPr>
        </p:nvSpPr>
        <p:spPr/>
        <p:txBody>
          <a:bodyPr/>
          <a:lstStyle/>
          <a:p>
            <a:fld id="{DDF0A04B-3F96-455C-AC58-511E5C06C175}" type="slidenum">
              <a:rPr lang="ja-JP" altLang="en-US" smtClean="0"/>
              <a:pPr/>
              <a:t>56</a:t>
            </a:fld>
            <a:endParaRPr lang="ja-JP" altLang="en-US" dirty="0"/>
          </a:p>
        </p:txBody>
      </p:sp>
      <p:sp>
        <p:nvSpPr>
          <p:cNvPr id="5" name="正方形/長方形 4">
            <a:extLst>
              <a:ext uri="{FF2B5EF4-FFF2-40B4-BE49-F238E27FC236}">
                <a16:creationId xmlns:a16="http://schemas.microsoft.com/office/drawing/2014/main" id="{98EA9BD4-E485-3275-672D-16FC2E55D79F}"/>
              </a:ext>
            </a:extLst>
          </p:cNvPr>
          <p:cNvSpPr/>
          <p:nvPr/>
        </p:nvSpPr>
        <p:spPr>
          <a:xfrm>
            <a:off x="3369733" y="2355892"/>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3958683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2AEBA9-0DC8-2F49-044C-EDD22F1DC0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31C030-8E96-D22C-C0A0-62A81C7C78DC}"/>
              </a:ext>
            </a:extLst>
          </p:cNvPr>
          <p:cNvSpPr>
            <a:spLocks noGrp="1"/>
          </p:cNvSpPr>
          <p:nvPr>
            <p:ph type="title"/>
          </p:nvPr>
        </p:nvSpPr>
        <p:spPr/>
        <p:txBody>
          <a:bodyPr/>
          <a:lstStyle/>
          <a:p>
            <a:r>
              <a:rPr lang="en-US" altLang="ja-JP" dirty="0"/>
              <a:t>2</a:t>
            </a:r>
            <a:r>
              <a:rPr lang="ja-JP" altLang="en-US" dirty="0"/>
              <a:t>章に対する修正（</a:t>
            </a:r>
            <a:r>
              <a:rPr lang="en-US" altLang="ja-JP" dirty="0"/>
              <a:t>5/8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D1FD68D6-281E-4A7A-E4C0-13236BF7F9B3}"/>
              </a:ext>
            </a:extLst>
          </p:cNvPr>
          <p:cNvSpPr>
            <a:spLocks noGrp="1"/>
          </p:cNvSpPr>
          <p:nvPr>
            <p:ph idx="1"/>
          </p:nvPr>
        </p:nvSpPr>
        <p:spPr/>
        <p:txBody>
          <a:bodyPr>
            <a:normAutofit/>
          </a:bodyPr>
          <a:lstStyle/>
          <a:p>
            <a:pPr marL="896938" indent="-896938">
              <a:buNone/>
            </a:pPr>
            <a:r>
              <a:rPr lang="en-US" altLang="ja-JP" sz="2400" dirty="0"/>
              <a:t>Q.	2</a:t>
            </a:r>
            <a:r>
              <a:rPr lang="ja-JP" altLang="en-US" sz="2400" dirty="0"/>
              <a:t>章で，この再現率と，計算時間がトレードということは言ってるけど，その再現率を上げると適合率がどんどん下がっていく．その辺りの考察が必要</a:t>
            </a:r>
          </a:p>
          <a:p>
            <a:pPr marL="896938" indent="-896938">
              <a:buNone/>
            </a:pPr>
            <a:endParaRPr lang="ja-JP" altLang="en-US" sz="2400" dirty="0"/>
          </a:p>
          <a:p>
            <a:pPr marL="896938" indent="-896938">
              <a:buNone/>
            </a:pPr>
            <a:r>
              <a:rPr lang="en-US" altLang="ja-JP" sz="2400" dirty="0"/>
              <a:t>A.	</a:t>
            </a:r>
            <a:r>
              <a:rPr lang="ja-JP" altLang="en-US" sz="2400" dirty="0"/>
              <a:t>適合率についての考察を</a:t>
            </a:r>
            <a:r>
              <a:rPr lang="en-US" altLang="ja-JP" sz="2400" dirty="0"/>
              <a:t>2</a:t>
            </a:r>
            <a:r>
              <a:rPr lang="ja-JP" altLang="en-US" sz="2400" dirty="0"/>
              <a:t>章に追記</a:t>
            </a:r>
          </a:p>
          <a:p>
            <a:pPr marL="896938" indent="-896938">
              <a:buNone/>
            </a:pPr>
            <a:r>
              <a:rPr lang="en-US" altLang="ja-JP" sz="2400" dirty="0"/>
              <a:t>	--- </a:t>
            </a:r>
            <a:br>
              <a:rPr lang="en-US" altLang="ja-JP" sz="2400" dirty="0"/>
            </a:br>
            <a:r>
              <a:rPr lang="ja-JP" altLang="en-US" sz="2400" dirty="0"/>
              <a:t>実際には，類似探索の再現率が低下した場合，類似度の低いクローンペアが検出されなくなる可能性が高い．これらのクローンペアは，真のクローンペアでない場合が多く，適合率を下げる要因である可能性も高い．</a:t>
            </a:r>
          </a:p>
          <a:p>
            <a:pPr marL="896938" indent="-896938">
              <a:buNone/>
            </a:pPr>
            <a:r>
              <a:rPr lang="en-US" altLang="ja-JP" sz="2400" dirty="0"/>
              <a:t>	</a:t>
            </a:r>
            <a:r>
              <a:rPr lang="ja-JP" altLang="en-US" sz="2400" dirty="0"/>
              <a:t>そのため，類似探索の再現率の目標値を意図的に下げることで，検出されるコードクローンの再現率は減少するものの，適合率は向上し，</a:t>
            </a:r>
            <a:r>
              <a:rPr lang="en-US" altLang="ja-JP" sz="2400" dirty="0"/>
              <a:t>F1</a:t>
            </a:r>
            <a:r>
              <a:rPr lang="ja-JP" altLang="en-US" sz="2400" dirty="0"/>
              <a:t>値は大きく変化しない可能性がある．</a:t>
            </a:r>
          </a:p>
          <a:p>
            <a:pPr marL="896938" indent="-896938">
              <a:buNone/>
            </a:pPr>
            <a:endParaRPr lang="ja-JP" altLang="en-US" sz="2400" dirty="0"/>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1D0C37E8-095E-057A-7009-5BD8053FFD23}"/>
              </a:ext>
            </a:extLst>
          </p:cNvPr>
          <p:cNvSpPr>
            <a:spLocks noGrp="1"/>
          </p:cNvSpPr>
          <p:nvPr>
            <p:ph type="sldNum" sz="quarter" idx="12"/>
          </p:nvPr>
        </p:nvSpPr>
        <p:spPr/>
        <p:txBody>
          <a:bodyPr/>
          <a:lstStyle/>
          <a:p>
            <a:fld id="{DDF0A04B-3F96-455C-AC58-511E5C06C175}" type="slidenum">
              <a:rPr lang="ja-JP" altLang="en-US" smtClean="0"/>
              <a:pPr/>
              <a:t>57</a:t>
            </a:fld>
            <a:endParaRPr lang="ja-JP" altLang="en-US" dirty="0"/>
          </a:p>
        </p:txBody>
      </p:sp>
      <p:sp>
        <p:nvSpPr>
          <p:cNvPr id="6" name="正方形/長方形 5">
            <a:extLst>
              <a:ext uri="{FF2B5EF4-FFF2-40B4-BE49-F238E27FC236}">
                <a16:creationId xmlns:a16="http://schemas.microsoft.com/office/drawing/2014/main" id="{FB4DE33B-E2EB-86BF-B25E-BDC753EB6CBE}"/>
              </a:ext>
            </a:extLst>
          </p:cNvPr>
          <p:cNvSpPr/>
          <p:nvPr/>
        </p:nvSpPr>
        <p:spPr>
          <a:xfrm>
            <a:off x="3335867" y="3124200"/>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1481458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4B3488-4F9F-9A88-4C89-2BCC1F90AB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060185-0479-156A-F4DA-D6CDA779BE74}"/>
              </a:ext>
            </a:extLst>
          </p:cNvPr>
          <p:cNvSpPr>
            <a:spLocks noGrp="1"/>
          </p:cNvSpPr>
          <p:nvPr>
            <p:ph type="title"/>
          </p:nvPr>
        </p:nvSpPr>
        <p:spPr/>
        <p:txBody>
          <a:bodyPr/>
          <a:lstStyle/>
          <a:p>
            <a:r>
              <a:rPr lang="en-US" altLang="ja-JP" dirty="0"/>
              <a:t>2</a:t>
            </a:r>
            <a:r>
              <a:rPr lang="ja-JP" altLang="en-US" dirty="0"/>
              <a:t>章に対する修正（</a:t>
            </a:r>
            <a:r>
              <a:rPr lang="en-US" altLang="ja-JP" dirty="0"/>
              <a:t>6/8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77ADF012-0AC3-F2DF-7348-9BA8FEEE9E2A}"/>
              </a:ext>
            </a:extLst>
          </p:cNvPr>
          <p:cNvSpPr>
            <a:spLocks noGrp="1"/>
          </p:cNvSpPr>
          <p:nvPr>
            <p:ph idx="1"/>
          </p:nvPr>
        </p:nvSpPr>
        <p:spPr/>
        <p:txBody>
          <a:bodyPr>
            <a:normAutofit fontScale="70000" lnSpcReduction="20000"/>
          </a:bodyPr>
          <a:lstStyle/>
          <a:p>
            <a:pPr marL="896938" indent="-896938">
              <a:buNone/>
            </a:pPr>
            <a:r>
              <a:rPr lang="en-US" altLang="ja-JP" sz="2400" dirty="0"/>
              <a:t>Q.	P26. </a:t>
            </a:r>
            <a:r>
              <a:rPr lang="ja-JP" altLang="en-US" sz="2400" dirty="0"/>
              <a:t>こちらの問題に対する対応方法がわかりません</a:t>
            </a:r>
          </a:p>
          <a:p>
            <a:pPr marL="896938" indent="-896938">
              <a:buNone/>
            </a:pPr>
            <a:r>
              <a:rPr lang="en-US" altLang="ja-JP" sz="2400" dirty="0"/>
              <a:t>	2.1</a:t>
            </a:r>
            <a:r>
              <a:rPr lang="ja-JP" altLang="en-US" sz="2400" dirty="0"/>
              <a:t>章</a:t>
            </a:r>
            <a:r>
              <a:rPr lang="en-US" altLang="ja-JP" sz="2400" dirty="0"/>
              <a:t>4</a:t>
            </a:r>
            <a:r>
              <a:rPr lang="ja-JP" altLang="en-US" sz="2400" dirty="0"/>
              <a:t>段落目「</a:t>
            </a:r>
            <a:r>
              <a:rPr lang="en-US" altLang="ja-JP" sz="2400" dirty="0"/>
              <a:t>2 </a:t>
            </a:r>
            <a:r>
              <a:rPr lang="ja-JP" altLang="en-US" sz="2400" dirty="0"/>
              <a:t>つ目は，類似度が閾値以上のベクトル対を探索する時間が</a:t>
            </a:r>
            <a:r>
              <a:rPr lang="en-US" altLang="ja-JP" sz="2400" dirty="0" err="1"/>
              <a:t>CCVolti</a:t>
            </a:r>
            <a:r>
              <a:rPr lang="en-US" altLang="ja-JP" sz="2400" dirty="0"/>
              <a:t> </a:t>
            </a:r>
            <a:r>
              <a:rPr lang="ja-JP" altLang="en-US" sz="2400" dirty="0"/>
              <a:t>のコードクローン検出時間の約</a:t>
            </a:r>
            <a:r>
              <a:rPr lang="en-US" altLang="ja-JP" sz="2400" dirty="0"/>
              <a:t>90% </a:t>
            </a:r>
            <a:r>
              <a:rPr lang="ja-JP" altLang="en-US" sz="2400" dirty="0"/>
              <a:t>を占めている点である．」</a:t>
            </a:r>
          </a:p>
          <a:p>
            <a:pPr marL="896938" indent="-896938">
              <a:buNone/>
            </a:pPr>
            <a:endParaRPr lang="ja-JP" altLang="en-US" sz="2400" dirty="0"/>
          </a:p>
          <a:p>
            <a:pPr marL="896938" indent="-896938">
              <a:buNone/>
            </a:pPr>
            <a:r>
              <a:rPr lang="en-US" altLang="ja-JP" sz="2400" dirty="0"/>
              <a:t>A.	2.1</a:t>
            </a:r>
            <a:r>
              <a:rPr lang="ja-JP" altLang="en-US" sz="2400" dirty="0"/>
              <a:t>章の説明を修正し，再現率維持と処理時間削減の両方を目的としていることを強調．</a:t>
            </a:r>
          </a:p>
          <a:p>
            <a:pPr marL="896938" indent="-896938">
              <a:buNone/>
            </a:pPr>
            <a:r>
              <a:rPr lang="en-US" altLang="ja-JP" sz="2400" dirty="0"/>
              <a:t>	STEP I-C </a:t>
            </a:r>
            <a:r>
              <a:rPr lang="ja-JP" altLang="en-US" sz="2400" dirty="0"/>
              <a:t>で，学習プロジェクトに対する最適なパラメータは目標再現率を満たしつつ最短なパラメータであることが重要．これにより，選択されるパラメータも目標再現率を満たしつつ最短なパラメータが選択される．ということをスライドで説明する．</a:t>
            </a:r>
          </a:p>
          <a:p>
            <a:pPr marL="896938" indent="-896938">
              <a:buNone/>
            </a:pPr>
            <a:r>
              <a:rPr lang="en-US" altLang="ja-JP" sz="2400" dirty="0"/>
              <a:t>	---</a:t>
            </a:r>
            <a:r>
              <a:rPr lang="ja-JP" altLang="en-US" sz="2400" dirty="0"/>
              <a:t> </a:t>
            </a:r>
            <a:r>
              <a:rPr lang="en-US" altLang="ja-JP" sz="2400" dirty="0"/>
              <a:t>2.1</a:t>
            </a:r>
            <a:r>
              <a:rPr lang="ja-JP" altLang="en-US" sz="2400" dirty="0"/>
              <a:t>章</a:t>
            </a:r>
            <a:r>
              <a:rPr lang="en-US" altLang="ja-JP" sz="2400" dirty="0"/>
              <a:t>5</a:t>
            </a:r>
            <a:r>
              <a:rPr lang="ja-JP" altLang="en-US" sz="2400" dirty="0"/>
              <a:t>段落目</a:t>
            </a:r>
            <a:endParaRPr lang="en-US" altLang="ja-JP" sz="2400" dirty="0"/>
          </a:p>
          <a:p>
            <a:pPr marL="896938" indent="-896938">
              <a:buNone/>
            </a:pPr>
            <a:r>
              <a:rPr lang="en-US" altLang="ja-JP" sz="2400" dirty="0"/>
              <a:t>	</a:t>
            </a:r>
            <a:r>
              <a:rPr lang="ja-JP" altLang="en-US" sz="2400" dirty="0"/>
              <a:t>「この問題を解決するために，本研究では，類似探索の検出漏れを最小限に抑えつつ，処理時間の削減を両立するため，</a:t>
            </a:r>
            <a:r>
              <a:rPr lang="en-US" altLang="ja-JP" sz="2400" dirty="0"/>
              <a:t>Cross-Polytope\,LSH</a:t>
            </a:r>
            <a:r>
              <a:rPr lang="ja-JP" altLang="en-US" sz="2400" dirty="0"/>
              <a:t>に与えるパラメータを自動的に決定する手法を提案する．</a:t>
            </a:r>
          </a:p>
          <a:p>
            <a:pPr marL="896938" indent="-896938">
              <a:buNone/>
            </a:pPr>
            <a:r>
              <a:rPr lang="en-US" altLang="ja-JP" sz="2400" dirty="0"/>
              <a:t>	</a:t>
            </a:r>
            <a:r>
              <a:rPr lang="ja-JP" altLang="en-US" sz="2400" dirty="0"/>
              <a:t>本手法では，類似度が閾値以上のベクトル対のうち，検出されたベクトル対の割合を再現率と定義し，クローン検出の利用者が与える再現率の目標値を目標再現率と定義する．</a:t>
            </a:r>
          </a:p>
          <a:p>
            <a:pPr marL="896938" indent="-896938">
              <a:buNone/>
            </a:pPr>
            <a:r>
              <a:rPr lang="en-US" altLang="ja-JP" sz="2400" dirty="0"/>
              <a:t>	</a:t>
            </a:r>
            <a:r>
              <a:rPr lang="ja-JP" altLang="en-US" sz="2400" dirty="0"/>
              <a:t>本手法では，学習用プロジェクトに対して複数のパラメータ値の組で実行して計測したデータを学習データとして線形回帰モデルを作成し，コードクローン検出対象プロジェクトの規模を表すメトリクスを入力とし，目標再現率を満たしつつ実行時間が最小となるパラメータ値の組を決定することで，検出漏れと処理時間の両方の課題を解決する．」</a:t>
            </a:r>
          </a:p>
        </p:txBody>
      </p:sp>
      <p:sp>
        <p:nvSpPr>
          <p:cNvPr id="4" name="スライド番号プレースホルダー 3">
            <a:extLst>
              <a:ext uri="{FF2B5EF4-FFF2-40B4-BE49-F238E27FC236}">
                <a16:creationId xmlns:a16="http://schemas.microsoft.com/office/drawing/2014/main" id="{06BFA6FF-4051-87A8-D463-D65770166819}"/>
              </a:ext>
            </a:extLst>
          </p:cNvPr>
          <p:cNvSpPr>
            <a:spLocks noGrp="1"/>
          </p:cNvSpPr>
          <p:nvPr>
            <p:ph type="sldNum" sz="quarter" idx="12"/>
          </p:nvPr>
        </p:nvSpPr>
        <p:spPr/>
        <p:txBody>
          <a:bodyPr/>
          <a:lstStyle/>
          <a:p>
            <a:fld id="{DDF0A04B-3F96-455C-AC58-511E5C06C175}" type="slidenum">
              <a:rPr lang="ja-JP" altLang="en-US" smtClean="0"/>
              <a:pPr/>
              <a:t>58</a:t>
            </a:fld>
            <a:endParaRPr lang="ja-JP" altLang="en-US" dirty="0"/>
          </a:p>
        </p:txBody>
      </p:sp>
    </p:spTree>
    <p:extLst>
      <p:ext uri="{BB962C8B-B14F-4D97-AF65-F5344CB8AC3E}">
        <p14:creationId xmlns:p14="http://schemas.microsoft.com/office/powerpoint/2010/main" val="3616123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017E17-CDA8-5D2B-B2E6-9A606E9AB6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232A5F6-544D-B6FE-0ECB-7C28ED0D640B}"/>
              </a:ext>
            </a:extLst>
          </p:cNvPr>
          <p:cNvSpPr>
            <a:spLocks noGrp="1"/>
          </p:cNvSpPr>
          <p:nvPr>
            <p:ph type="title"/>
          </p:nvPr>
        </p:nvSpPr>
        <p:spPr/>
        <p:txBody>
          <a:bodyPr/>
          <a:lstStyle/>
          <a:p>
            <a:r>
              <a:rPr lang="en-US" altLang="ja-JP" dirty="0"/>
              <a:t>2</a:t>
            </a:r>
            <a:r>
              <a:rPr lang="ja-JP" altLang="en-US" dirty="0"/>
              <a:t>章に対する修正（</a:t>
            </a:r>
            <a:r>
              <a:rPr lang="en-US" altLang="ja-JP" dirty="0"/>
              <a:t>7/8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224C9FC4-E956-FB32-B451-C62DCB48790D}"/>
              </a:ext>
            </a:extLst>
          </p:cNvPr>
          <p:cNvSpPr>
            <a:spLocks noGrp="1"/>
          </p:cNvSpPr>
          <p:nvPr>
            <p:ph idx="1"/>
          </p:nvPr>
        </p:nvSpPr>
        <p:spPr/>
        <p:txBody>
          <a:bodyPr>
            <a:normAutofit fontScale="70000" lnSpcReduction="20000"/>
          </a:bodyPr>
          <a:lstStyle/>
          <a:p>
            <a:pPr marL="896938" indent="-896938">
              <a:buNone/>
            </a:pPr>
            <a:r>
              <a:rPr lang="en-US" altLang="ja-JP" sz="2400" dirty="0"/>
              <a:t>Q.	P27. </a:t>
            </a:r>
            <a:r>
              <a:rPr lang="ja-JP" altLang="en-US" sz="2400" dirty="0"/>
              <a:t>どんな計算であれ，何等かの時間はかかります．何を伝えたいのでしょうか．</a:t>
            </a:r>
          </a:p>
          <a:p>
            <a:pPr marL="896938" indent="-896938">
              <a:buNone/>
            </a:pPr>
            <a:r>
              <a:rPr lang="en-US" altLang="ja-JP" sz="2400" dirty="0"/>
              <a:t>	2.2.1</a:t>
            </a:r>
            <a:r>
              <a:rPr lang="ja-JP" altLang="en-US" sz="2400" dirty="0"/>
              <a:t>章</a:t>
            </a:r>
            <a:br>
              <a:rPr lang="en-US" altLang="ja-JP" sz="2400" dirty="0"/>
            </a:br>
            <a:r>
              <a:rPr lang="ja-JP" altLang="en-US" sz="2400" dirty="0"/>
              <a:t>「入力ベクトルに最も近いベクトルを求める最も単純な方法は，データセット中のすべてのベクトルとの類似度を計算することであるが，計算に時間がかかる」</a:t>
            </a:r>
          </a:p>
          <a:p>
            <a:pPr marL="896938" indent="-896938">
              <a:buNone/>
            </a:pPr>
            <a:endParaRPr lang="ja-JP" altLang="en-US" sz="2400" dirty="0"/>
          </a:p>
          <a:p>
            <a:pPr marL="896938" indent="-896938">
              <a:buNone/>
            </a:pPr>
            <a:r>
              <a:rPr lang="en-US" altLang="ja-JP" sz="2400" dirty="0"/>
              <a:t>A.	</a:t>
            </a:r>
            <a:r>
              <a:rPr lang="ja-JP" altLang="en-US" sz="2400" dirty="0"/>
              <a:t>スライドに追加した計算量オーダーの話を流用</a:t>
            </a:r>
          </a:p>
          <a:p>
            <a:pPr marL="896938" indent="-896938">
              <a:buNone/>
            </a:pPr>
            <a:r>
              <a:rPr lang="en-US" altLang="ja-JP" sz="2400" dirty="0"/>
              <a:t>	---</a:t>
            </a:r>
          </a:p>
          <a:p>
            <a:pPr marL="896938" indent="-896938">
              <a:buNone/>
            </a:pPr>
            <a:r>
              <a:rPr lang="en-US" altLang="ja-JP" sz="2400" dirty="0"/>
              <a:t>	</a:t>
            </a:r>
            <a:r>
              <a:rPr lang="ja-JP" altLang="en-US" sz="2400" dirty="0"/>
              <a:t>入力ベクトルに最も近いベクトルを求める最も基本的な手法は，データセット内のすべてのベクトルと類似度を計算する方法であり，計算量は</a:t>
            </a:r>
            <a:r>
              <a:rPr lang="en-US" altLang="ja-JP" sz="2400" dirty="0"/>
              <a:t>$O(n^2d)$</a:t>
            </a:r>
            <a:r>
              <a:rPr lang="ja-JP" altLang="en-US" sz="2400" dirty="0"/>
              <a:t>となる．</a:t>
            </a:r>
          </a:p>
          <a:p>
            <a:pPr marL="896938" indent="-896938">
              <a:buNone/>
            </a:pPr>
            <a:r>
              <a:rPr lang="en-US" altLang="ja-JP" sz="2400" dirty="0"/>
              <a:t>	</a:t>
            </a:r>
            <a:r>
              <a:rPr lang="ja-JP" altLang="en-US" sz="2400" dirty="0"/>
              <a:t>この手法は，ベクトル数</a:t>
            </a:r>
            <a:r>
              <a:rPr lang="en-US" altLang="ja-JP" sz="2400" dirty="0"/>
              <a:t>$n$</a:t>
            </a:r>
            <a:r>
              <a:rPr lang="ja-JP" altLang="en-US" sz="2400" dirty="0"/>
              <a:t>やベクトルの次元数</a:t>
            </a:r>
            <a:r>
              <a:rPr lang="en-US" altLang="ja-JP" sz="2400" dirty="0"/>
              <a:t>$d$</a:t>
            </a:r>
            <a:r>
              <a:rPr lang="ja-JP" altLang="en-US" sz="2400" dirty="0"/>
              <a:t>が大きい場合，計算時間が非常に長くなるという問題がある．</a:t>
            </a:r>
          </a:p>
          <a:p>
            <a:pPr marL="896938" indent="-896938">
              <a:buNone/>
            </a:pPr>
            <a:r>
              <a:rPr lang="en-US" altLang="ja-JP" sz="2400" dirty="0"/>
              <a:t>	</a:t>
            </a:r>
            <a:r>
              <a:rPr lang="ja-JP" altLang="en-US" sz="2400" dirty="0"/>
              <a:t>例えば，</a:t>
            </a:r>
            <a:r>
              <a:rPr lang="en-US" altLang="ja-JP" sz="2400" dirty="0"/>
              <a:t>15MLOC </a:t>
            </a:r>
            <a:r>
              <a:rPr lang="ja-JP" altLang="en-US" sz="2400" dirty="0"/>
              <a:t>の </a:t>
            </a:r>
            <a:r>
              <a:rPr lang="en-US" altLang="ja-JP" sz="2400" dirty="0"/>
              <a:t>Linux\,Kernel </a:t>
            </a:r>
            <a:r>
              <a:rPr lang="ja-JP" altLang="en-US" sz="2400" dirty="0"/>
              <a:t>に対して</a:t>
            </a:r>
            <a:r>
              <a:rPr lang="en-US" altLang="ja-JP" sz="2400" dirty="0" err="1"/>
              <a:t>CCVolti</a:t>
            </a:r>
            <a:r>
              <a:rPr lang="ja-JP" altLang="en-US" sz="2400" dirty="0"/>
              <a:t>は約</a:t>
            </a:r>
            <a:r>
              <a:rPr lang="en-US" altLang="ja-JP" sz="2400" dirty="0"/>
              <a:t>36</a:t>
            </a:r>
            <a:r>
              <a:rPr lang="ja-JP" altLang="en-US" sz="2400" dirty="0"/>
              <a:t>万個のベクトルを生成し，ベクトル対の組合せ総数</a:t>
            </a:r>
            <a:r>
              <a:rPr lang="en-US" altLang="ja-JP" sz="2400" dirty="0"/>
              <a:t>$6.5 \times 10 ^ {10}$</a:t>
            </a:r>
            <a:r>
              <a:rPr lang="ja-JP" altLang="en-US" sz="2400" dirty="0"/>
              <a:t>回の類似度計算を必要とし，ベクトルの類似度計算のみで数日を要する．</a:t>
            </a:r>
          </a:p>
          <a:p>
            <a:pPr marL="896938" indent="-896938">
              <a:buNone/>
            </a:pPr>
            <a:r>
              <a:rPr lang="en-US" altLang="ja-JP" sz="2400" dirty="0"/>
              <a:t>	</a:t>
            </a:r>
            <a:r>
              <a:rPr lang="ja-JP" altLang="en-US" sz="2400" dirty="0"/>
              <a:t>一方，</a:t>
            </a:r>
            <a:r>
              <a:rPr lang="en-US" altLang="ja-JP" sz="2400" dirty="0"/>
              <a:t>LSH</a:t>
            </a:r>
            <a:r>
              <a:rPr lang="ja-JP" altLang="en-US" sz="2400" dirty="0"/>
              <a:t>は，ハッシュを用いて入力ベクトルの近傍ベクトルを求め，近傍ベクトルに対してのみ類似度計算を行う．</a:t>
            </a:r>
          </a:p>
          <a:p>
            <a:pPr marL="896938" indent="-896938">
              <a:buNone/>
            </a:pPr>
            <a:r>
              <a:rPr lang="en-US" altLang="ja-JP" sz="2400" dirty="0"/>
              <a:t>	</a:t>
            </a:r>
            <a:r>
              <a:rPr lang="ja-JP" altLang="en-US" sz="2400" dirty="0"/>
              <a:t>この手法の計算量は</a:t>
            </a:r>
            <a:r>
              <a:rPr lang="en-US" altLang="ja-JP" sz="2400" dirty="0"/>
              <a:t>$O(n^{1+\rho}d), (0 \le \rho \le 1)$ </a:t>
            </a:r>
            <a:r>
              <a:rPr lang="ja-JP" altLang="en-US" sz="2400" dirty="0"/>
              <a:t>であり，全探索に比べて高速に最も近いベクトルを求めることが可能となる．</a:t>
            </a:r>
          </a:p>
          <a:p>
            <a:pPr marL="896938" indent="-896938">
              <a:buNone/>
            </a:pPr>
            <a:r>
              <a:rPr lang="en-US" altLang="ja-JP" sz="2400" dirty="0"/>
              <a:t>	</a:t>
            </a:r>
            <a:r>
              <a:rPr lang="ja-JP" altLang="en-US" sz="2400" dirty="0"/>
              <a:t>実際，</a:t>
            </a:r>
            <a:r>
              <a:rPr lang="en-US" altLang="ja-JP" sz="2400" dirty="0"/>
              <a:t>15MLOC </a:t>
            </a:r>
            <a:r>
              <a:rPr lang="ja-JP" altLang="en-US" sz="2400" dirty="0"/>
              <a:t>の </a:t>
            </a:r>
            <a:r>
              <a:rPr lang="en-US" altLang="ja-JP" sz="2400" dirty="0"/>
              <a:t>Linux\,Kernel </a:t>
            </a:r>
            <a:r>
              <a:rPr lang="ja-JP" altLang="en-US" sz="2400" dirty="0"/>
              <a:t>に対して</a:t>
            </a:r>
            <a:r>
              <a:rPr lang="en-US" altLang="ja-JP" sz="2400" dirty="0"/>
              <a:t>20</a:t>
            </a:r>
            <a:r>
              <a:rPr lang="ja-JP" altLang="en-US" sz="2400" dirty="0"/>
              <a:t>分で類似度を計算できる．</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06EFDFE0-900A-34A8-D053-B84F5A8E1D5F}"/>
              </a:ext>
            </a:extLst>
          </p:cNvPr>
          <p:cNvSpPr>
            <a:spLocks noGrp="1"/>
          </p:cNvSpPr>
          <p:nvPr>
            <p:ph type="sldNum" sz="quarter" idx="12"/>
          </p:nvPr>
        </p:nvSpPr>
        <p:spPr/>
        <p:txBody>
          <a:bodyPr/>
          <a:lstStyle/>
          <a:p>
            <a:fld id="{DDF0A04B-3F96-455C-AC58-511E5C06C175}" type="slidenum">
              <a:rPr lang="ja-JP" altLang="en-US" smtClean="0"/>
              <a:pPr/>
              <a:t>59</a:t>
            </a:fld>
            <a:endParaRPr lang="ja-JP" altLang="en-US" dirty="0"/>
          </a:p>
        </p:txBody>
      </p:sp>
      <p:sp>
        <p:nvSpPr>
          <p:cNvPr id="5" name="正方形/長方形 4">
            <a:extLst>
              <a:ext uri="{FF2B5EF4-FFF2-40B4-BE49-F238E27FC236}">
                <a16:creationId xmlns:a16="http://schemas.microsoft.com/office/drawing/2014/main" id="{53E48A5F-2E81-F3C3-E92E-2C6CA9177946}"/>
              </a:ext>
            </a:extLst>
          </p:cNvPr>
          <p:cNvSpPr/>
          <p:nvPr/>
        </p:nvSpPr>
        <p:spPr>
          <a:xfrm>
            <a:off x="3335867" y="3124200"/>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176538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C3F9D-292C-88F7-A978-9736D79FC7C7}"/>
              </a:ext>
            </a:extLst>
          </p:cNvPr>
          <p:cNvSpPr>
            <a:spLocks noGrp="1"/>
          </p:cNvSpPr>
          <p:nvPr>
            <p:ph type="title"/>
          </p:nvPr>
        </p:nvSpPr>
        <p:spPr/>
        <p:txBody>
          <a:bodyPr/>
          <a:lstStyle/>
          <a:p>
            <a:r>
              <a:rPr kumimoji="1" lang="ja-JP" altLang="en-US" dirty="0"/>
              <a:t>本研究の目的とアプローチ</a:t>
            </a:r>
          </a:p>
        </p:txBody>
      </p:sp>
      <p:sp>
        <p:nvSpPr>
          <p:cNvPr id="3" name="コンテンツ プレースホルダー 2">
            <a:extLst>
              <a:ext uri="{FF2B5EF4-FFF2-40B4-BE49-F238E27FC236}">
                <a16:creationId xmlns:a16="http://schemas.microsoft.com/office/drawing/2014/main" id="{20E6DEAA-2A80-4822-3216-23CD2461C2ED}"/>
              </a:ext>
            </a:extLst>
          </p:cNvPr>
          <p:cNvSpPr>
            <a:spLocks noGrp="1"/>
          </p:cNvSpPr>
          <p:nvPr>
            <p:ph idx="1"/>
          </p:nvPr>
        </p:nvSpPr>
        <p:spPr/>
        <p:txBody>
          <a:bodyPr>
            <a:normAutofit/>
          </a:bodyPr>
          <a:lstStyle/>
          <a:p>
            <a:r>
              <a:rPr lang="ja-JP" altLang="en-US" dirty="0"/>
              <a:t>ソフトウェア保守の課題に対してコードクローン管理手法を用いて解決する</a:t>
            </a:r>
            <a:endParaRPr lang="en-US" altLang="ja-JP" dirty="0"/>
          </a:p>
          <a:p>
            <a:r>
              <a:rPr kumimoji="1" lang="ja-JP" altLang="en-US" dirty="0"/>
              <a:t>課題</a:t>
            </a:r>
            <a:endParaRPr kumimoji="1" lang="en-US" altLang="ja-JP" dirty="0"/>
          </a:p>
          <a:p>
            <a:pPr lvl="1">
              <a:buFont typeface="Wingdings" panose="05000000000000000000" pitchFamily="2" charset="2"/>
              <a:buChar char="l"/>
            </a:pPr>
            <a:r>
              <a:rPr lang="ja-JP" altLang="en-US" dirty="0"/>
              <a:t>コストと工数の制約の中で潜在的な障害を検出する</a:t>
            </a:r>
            <a:endParaRPr lang="en-US" altLang="ja-JP" dirty="0"/>
          </a:p>
          <a:p>
            <a:r>
              <a:rPr kumimoji="1" lang="ja-JP" altLang="en-US" dirty="0"/>
              <a:t>アプローチ</a:t>
            </a:r>
            <a:endParaRPr kumimoji="1" lang="en-US" altLang="ja-JP" dirty="0"/>
          </a:p>
          <a:p>
            <a:pPr lvl="1">
              <a:buFont typeface="Wingdings" panose="05000000000000000000" pitchFamily="2" charset="2"/>
              <a:buChar char="l"/>
            </a:pPr>
            <a:r>
              <a:rPr lang="ja-JP" altLang="en-US" dirty="0"/>
              <a:t>コードクローン検出のパラメータ自動決定かつ高速化</a:t>
            </a:r>
            <a:endParaRPr lang="en-US" altLang="ja-JP" dirty="0"/>
          </a:p>
          <a:p>
            <a:pPr lvl="1">
              <a:buFont typeface="Wingdings" panose="05000000000000000000" pitchFamily="2" charset="2"/>
              <a:buChar char="l"/>
            </a:pPr>
            <a:r>
              <a:rPr kumimoji="1" lang="ja-JP" altLang="en-US" dirty="0"/>
              <a:t>コードクローン追跡による一貫性がない変更の特定</a:t>
            </a:r>
            <a:endParaRPr kumimoji="1" lang="en-US" altLang="ja-JP" dirty="0"/>
          </a:p>
          <a:p>
            <a:pPr lvl="1">
              <a:buFont typeface="Wingdings" panose="05000000000000000000" pitchFamily="2" charset="2"/>
              <a:buChar char="l"/>
            </a:pPr>
            <a:r>
              <a:rPr kumimoji="1" lang="ja-JP" altLang="en-US" dirty="0"/>
              <a:t>コードクローン集約によるファジングの実行効率の調査</a:t>
            </a:r>
            <a:endParaRPr kumimoji="1" lang="en-US" altLang="ja-JP" dirty="0"/>
          </a:p>
        </p:txBody>
      </p:sp>
      <p:sp>
        <p:nvSpPr>
          <p:cNvPr id="5" name="四角形: 角を丸くする 4">
            <a:extLst>
              <a:ext uri="{FF2B5EF4-FFF2-40B4-BE49-F238E27FC236}">
                <a16:creationId xmlns:a16="http://schemas.microsoft.com/office/drawing/2014/main" id="{203F4C54-0F77-646F-DCFB-A7DD4D1EF55C}"/>
              </a:ext>
            </a:extLst>
          </p:cNvPr>
          <p:cNvSpPr/>
          <p:nvPr/>
        </p:nvSpPr>
        <p:spPr>
          <a:xfrm>
            <a:off x="10973089" y="4522120"/>
            <a:ext cx="795460" cy="404296"/>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dirty="0"/>
              <a:t>2</a:t>
            </a:r>
            <a:r>
              <a:rPr kumimoji="1" lang="ja-JP" altLang="en-US" sz="2400" dirty="0"/>
              <a:t>章</a:t>
            </a:r>
          </a:p>
        </p:txBody>
      </p:sp>
      <p:sp>
        <p:nvSpPr>
          <p:cNvPr id="6" name="四角形: 角を丸くする 5">
            <a:extLst>
              <a:ext uri="{FF2B5EF4-FFF2-40B4-BE49-F238E27FC236}">
                <a16:creationId xmlns:a16="http://schemas.microsoft.com/office/drawing/2014/main" id="{B5B5D158-81A3-61F9-7F1C-F38F41E81E65}"/>
              </a:ext>
            </a:extLst>
          </p:cNvPr>
          <p:cNvSpPr/>
          <p:nvPr/>
        </p:nvSpPr>
        <p:spPr>
          <a:xfrm>
            <a:off x="10973089" y="5122501"/>
            <a:ext cx="795460" cy="404296"/>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400" dirty="0"/>
              <a:t>3</a:t>
            </a:r>
            <a:r>
              <a:rPr kumimoji="1" lang="ja-JP" altLang="en-US" sz="2400" dirty="0"/>
              <a:t>章</a:t>
            </a:r>
          </a:p>
        </p:txBody>
      </p:sp>
      <p:sp>
        <p:nvSpPr>
          <p:cNvPr id="7" name="四角形: 角を丸くする 6">
            <a:extLst>
              <a:ext uri="{FF2B5EF4-FFF2-40B4-BE49-F238E27FC236}">
                <a16:creationId xmlns:a16="http://schemas.microsoft.com/office/drawing/2014/main" id="{205899FE-0C7B-82B3-1DDD-3A29CACC27A6}"/>
              </a:ext>
            </a:extLst>
          </p:cNvPr>
          <p:cNvSpPr/>
          <p:nvPr/>
        </p:nvSpPr>
        <p:spPr>
          <a:xfrm>
            <a:off x="10973089" y="5722883"/>
            <a:ext cx="795460" cy="404296"/>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dirty="0"/>
              <a:t>4</a:t>
            </a:r>
            <a:r>
              <a:rPr kumimoji="1" lang="ja-JP" altLang="en-US" sz="2400" dirty="0"/>
              <a:t>章</a:t>
            </a:r>
          </a:p>
        </p:txBody>
      </p:sp>
      <p:sp>
        <p:nvSpPr>
          <p:cNvPr id="157" name="スライド番号プレースホルダー 156">
            <a:extLst>
              <a:ext uri="{FF2B5EF4-FFF2-40B4-BE49-F238E27FC236}">
                <a16:creationId xmlns:a16="http://schemas.microsoft.com/office/drawing/2014/main" id="{F2429C66-0879-4FF4-4611-D9B32A620FEC}"/>
              </a:ext>
            </a:extLst>
          </p:cNvPr>
          <p:cNvSpPr>
            <a:spLocks noGrp="1"/>
          </p:cNvSpPr>
          <p:nvPr>
            <p:ph type="sldNum" sz="quarter" idx="12"/>
          </p:nvPr>
        </p:nvSpPr>
        <p:spPr/>
        <p:txBody>
          <a:bodyPr/>
          <a:lstStyle/>
          <a:p>
            <a:fld id="{DDF0A04B-3F96-455C-AC58-511E5C06C175}" type="slidenum">
              <a:rPr lang="ja-JP" altLang="en-US" smtClean="0"/>
              <a:pPr/>
              <a:t>6</a:t>
            </a:fld>
            <a:endParaRPr lang="ja-JP" altLang="en-US" dirty="0"/>
          </a:p>
        </p:txBody>
      </p:sp>
    </p:spTree>
    <p:extLst>
      <p:ext uri="{BB962C8B-B14F-4D97-AF65-F5344CB8AC3E}">
        <p14:creationId xmlns:p14="http://schemas.microsoft.com/office/powerpoint/2010/main" val="3989901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9A132A-2669-4C99-06C7-2DE18C5739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192729-0A32-6A2C-3FC9-7C81C9409113}"/>
              </a:ext>
            </a:extLst>
          </p:cNvPr>
          <p:cNvSpPr>
            <a:spLocks noGrp="1"/>
          </p:cNvSpPr>
          <p:nvPr>
            <p:ph type="title"/>
          </p:nvPr>
        </p:nvSpPr>
        <p:spPr/>
        <p:txBody>
          <a:bodyPr/>
          <a:lstStyle/>
          <a:p>
            <a:r>
              <a:rPr lang="en-US" altLang="ja-JP" dirty="0"/>
              <a:t>2</a:t>
            </a:r>
            <a:r>
              <a:rPr lang="ja-JP" altLang="en-US" dirty="0"/>
              <a:t>章に対する修正（</a:t>
            </a:r>
            <a:r>
              <a:rPr lang="en-US" altLang="ja-JP" dirty="0"/>
              <a:t>8/8</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DF725D19-769F-0342-8BB2-44A294E3DF07}"/>
              </a:ext>
            </a:extLst>
          </p:cNvPr>
          <p:cNvSpPr>
            <a:spLocks noGrp="1"/>
          </p:cNvSpPr>
          <p:nvPr>
            <p:ph idx="1"/>
          </p:nvPr>
        </p:nvSpPr>
        <p:spPr/>
        <p:txBody>
          <a:bodyPr>
            <a:normAutofit/>
          </a:bodyPr>
          <a:lstStyle/>
          <a:p>
            <a:pPr marL="896938" indent="-896938">
              <a:buNone/>
            </a:pPr>
            <a:r>
              <a:rPr lang="en-US" altLang="ja-JP" sz="2400" dirty="0"/>
              <a:t>Q.	P38. </a:t>
            </a:r>
            <a:r>
              <a:rPr lang="ja-JP" altLang="en-US" sz="2400" dirty="0"/>
              <a:t>パラメータ推定に線形回帰モデルを用いること自体は，よくある話ではないでしょうか？新規性は何なのでしょうか．</a:t>
            </a:r>
          </a:p>
          <a:p>
            <a:pPr marL="896938" indent="-896938">
              <a:buNone/>
            </a:pPr>
            <a:r>
              <a:rPr lang="en-US" altLang="ja-JP" sz="2400" dirty="0"/>
              <a:t>	2.3.5</a:t>
            </a:r>
            <a:r>
              <a:rPr lang="ja-JP" altLang="en-US" sz="2400" dirty="0"/>
              <a:t>章「</a:t>
            </a:r>
            <a:r>
              <a:rPr lang="en-US" altLang="ja-JP" sz="2400" dirty="0"/>
              <a:t>2.3.5 STEP II </a:t>
            </a:r>
            <a:r>
              <a:rPr lang="ja-JP" altLang="en-US" sz="2400" dirty="0"/>
              <a:t>線形回帰モデルを用いたパラメータ決定」</a:t>
            </a:r>
          </a:p>
          <a:p>
            <a:pPr marL="896938" indent="-896938">
              <a:buNone/>
            </a:pPr>
            <a:endParaRPr lang="ja-JP" altLang="en-US" sz="2400" dirty="0"/>
          </a:p>
          <a:p>
            <a:pPr marL="896938" indent="-896938">
              <a:buNone/>
            </a:pPr>
            <a:r>
              <a:rPr lang="en-US" altLang="ja-JP" sz="2400" dirty="0"/>
              <a:t>A.	</a:t>
            </a:r>
            <a:r>
              <a:rPr lang="ja-JP" altLang="en-US" sz="2400" dirty="0"/>
              <a:t>本研究の新規性は，</a:t>
            </a:r>
            <a:r>
              <a:rPr lang="en-US" altLang="ja-JP" sz="2400" dirty="0"/>
              <a:t>STEPI</a:t>
            </a:r>
            <a:r>
              <a:rPr lang="ja-JP" altLang="en-US" sz="2400" dirty="0"/>
              <a:t>の</a:t>
            </a:r>
            <a:r>
              <a:rPr lang="en-US" altLang="ja-JP" sz="2400" dirty="0"/>
              <a:t>LSH</a:t>
            </a:r>
            <a:r>
              <a:rPr lang="ja-JP" altLang="en-US" sz="2400" dirty="0"/>
              <a:t>のパラメータ分析と目標再現率ごとに回帰モデルを作成する点．</a:t>
            </a:r>
            <a:r>
              <a:rPr lang="en-US" altLang="ja-JP" sz="2400" dirty="0"/>
              <a:t>STEP II </a:t>
            </a:r>
            <a:r>
              <a:rPr lang="ja-JP" altLang="en-US" sz="2400" dirty="0"/>
              <a:t>はプロセスに付随する処理の一部である．</a:t>
            </a:r>
          </a:p>
          <a:p>
            <a:pPr marL="896938" indent="-896938">
              <a:buNone/>
            </a:pPr>
            <a:r>
              <a:rPr lang="en-US" altLang="ja-JP" sz="2400" dirty="0"/>
              <a:t>	</a:t>
            </a:r>
            <a:r>
              <a:rPr lang="ja-JP" altLang="en-US" sz="2400" dirty="0"/>
              <a:t>論文修正なし．スライドにて回答．</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24E91B5E-94EE-0DCB-5EE4-9CB4DCF2D423}"/>
              </a:ext>
            </a:extLst>
          </p:cNvPr>
          <p:cNvSpPr>
            <a:spLocks noGrp="1"/>
          </p:cNvSpPr>
          <p:nvPr>
            <p:ph type="sldNum" sz="quarter" idx="12"/>
          </p:nvPr>
        </p:nvSpPr>
        <p:spPr/>
        <p:txBody>
          <a:bodyPr/>
          <a:lstStyle/>
          <a:p>
            <a:fld id="{DDF0A04B-3F96-455C-AC58-511E5C06C175}" type="slidenum">
              <a:rPr lang="ja-JP" altLang="en-US" smtClean="0"/>
              <a:pPr/>
              <a:t>60</a:t>
            </a:fld>
            <a:endParaRPr lang="ja-JP" altLang="en-US" dirty="0"/>
          </a:p>
        </p:txBody>
      </p:sp>
      <p:sp>
        <p:nvSpPr>
          <p:cNvPr id="5" name="正方形/長方形 4">
            <a:extLst>
              <a:ext uri="{FF2B5EF4-FFF2-40B4-BE49-F238E27FC236}">
                <a16:creationId xmlns:a16="http://schemas.microsoft.com/office/drawing/2014/main" id="{0D2F34C6-AAD9-251C-8A4E-55062691E68F}"/>
              </a:ext>
            </a:extLst>
          </p:cNvPr>
          <p:cNvSpPr/>
          <p:nvPr/>
        </p:nvSpPr>
        <p:spPr>
          <a:xfrm>
            <a:off x="3217334" y="5156030"/>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a:t>
            </a:r>
          </a:p>
        </p:txBody>
      </p:sp>
    </p:spTree>
    <p:extLst>
      <p:ext uri="{BB962C8B-B14F-4D97-AF65-F5344CB8AC3E}">
        <p14:creationId xmlns:p14="http://schemas.microsoft.com/office/powerpoint/2010/main" val="342019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ABF028-3F75-E8E6-347B-9F103CA7F1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5F19934-E164-6D57-DE44-E51CF64CFB0E}"/>
              </a:ext>
            </a:extLst>
          </p:cNvPr>
          <p:cNvSpPr>
            <a:spLocks noGrp="1"/>
          </p:cNvSpPr>
          <p:nvPr>
            <p:ph type="title"/>
          </p:nvPr>
        </p:nvSpPr>
        <p:spPr/>
        <p:txBody>
          <a:bodyPr/>
          <a:lstStyle/>
          <a:p>
            <a:r>
              <a:rPr lang="en-US" altLang="ja-JP" dirty="0"/>
              <a:t>3</a:t>
            </a:r>
            <a:r>
              <a:rPr lang="ja-JP" altLang="en-US" dirty="0"/>
              <a:t>章に対する修正（</a:t>
            </a:r>
            <a:r>
              <a:rPr lang="en-US" altLang="ja-JP" dirty="0"/>
              <a:t>1/4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212F0A00-BFDD-F2FF-3C71-D109CEA744D1}"/>
              </a:ext>
            </a:extLst>
          </p:cNvPr>
          <p:cNvSpPr>
            <a:spLocks noGrp="1"/>
          </p:cNvSpPr>
          <p:nvPr>
            <p:ph idx="1"/>
          </p:nvPr>
        </p:nvSpPr>
        <p:spPr/>
        <p:txBody>
          <a:bodyPr>
            <a:normAutofit/>
          </a:bodyPr>
          <a:lstStyle/>
          <a:p>
            <a:pPr marL="896938" indent="-896938">
              <a:buNone/>
            </a:pPr>
            <a:r>
              <a:rPr lang="en-US" altLang="ja-JP" sz="2400" dirty="0"/>
              <a:t>Q.	</a:t>
            </a:r>
            <a:r>
              <a:rPr lang="ja-JP" altLang="en-US" sz="2400" dirty="0"/>
              <a:t>一貫性のない変更を追跡できないのは課題かもしれないけれども，なぜ追跡する必要があるのか，追跡することが保守，というよりやりたいことに対してどれだけインパクトがあるかとか，そういった話がありますか？その課題は分かるんですが，それに着目すること自体にどれだけインパクトがあるのかっていう話が，ごっそりないまま，とにかくこういう風になってるっていう話です．その前提ありきで，書かれているので，何でこういうことするんだろうなと，あまり納得がいかない．</a:t>
            </a:r>
          </a:p>
          <a:p>
            <a:pPr marL="896938" indent="-896938">
              <a:buNone/>
            </a:pPr>
            <a:endParaRPr lang="ja-JP" altLang="en-US" sz="2400" dirty="0"/>
          </a:p>
          <a:p>
            <a:pPr marL="896938" indent="-896938">
              <a:buNone/>
            </a:pPr>
            <a:r>
              <a:rPr lang="en-US" altLang="ja-JP" sz="2400" dirty="0"/>
              <a:t>A.	</a:t>
            </a:r>
            <a:r>
              <a:rPr lang="ja-JP" altLang="en-US" sz="2400" dirty="0"/>
              <a:t>実際に，コードクローンに対する一貫性のない変更は数多く確認されており，その中にはバグ修正の変更が含まれることが指摘されている．</a:t>
            </a:r>
            <a:r>
              <a:rPr lang="en-US" altLang="ja-JP" sz="2400" dirty="0"/>
              <a:t>\cite{inoue2012experience,jiang2007context,juergens2009code}</a:t>
            </a:r>
            <a:r>
              <a:rPr lang="ja-JP" altLang="en-US" sz="2400" dirty="0"/>
              <a:t>．</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675A2983-9CE4-5180-BDF0-68C56735EBC8}"/>
              </a:ext>
            </a:extLst>
          </p:cNvPr>
          <p:cNvSpPr>
            <a:spLocks noGrp="1"/>
          </p:cNvSpPr>
          <p:nvPr>
            <p:ph type="sldNum" sz="quarter" idx="12"/>
          </p:nvPr>
        </p:nvSpPr>
        <p:spPr/>
        <p:txBody>
          <a:bodyPr/>
          <a:lstStyle/>
          <a:p>
            <a:fld id="{DDF0A04B-3F96-455C-AC58-511E5C06C175}" type="slidenum">
              <a:rPr lang="ja-JP" altLang="en-US" smtClean="0"/>
              <a:pPr/>
              <a:t>61</a:t>
            </a:fld>
            <a:endParaRPr lang="ja-JP" altLang="en-US" dirty="0"/>
          </a:p>
        </p:txBody>
      </p:sp>
      <p:sp>
        <p:nvSpPr>
          <p:cNvPr id="5" name="正方形/長方形 4">
            <a:extLst>
              <a:ext uri="{FF2B5EF4-FFF2-40B4-BE49-F238E27FC236}">
                <a16:creationId xmlns:a16="http://schemas.microsoft.com/office/drawing/2014/main" id="{885D5A93-E8F7-7E42-9B5A-E9E554C80C25}"/>
              </a:ext>
            </a:extLst>
          </p:cNvPr>
          <p:cNvSpPr/>
          <p:nvPr/>
        </p:nvSpPr>
        <p:spPr>
          <a:xfrm>
            <a:off x="4419600" y="5372100"/>
            <a:ext cx="2743200" cy="1485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図示</a:t>
            </a:r>
          </a:p>
        </p:txBody>
      </p:sp>
    </p:spTree>
    <p:extLst>
      <p:ext uri="{BB962C8B-B14F-4D97-AF65-F5344CB8AC3E}">
        <p14:creationId xmlns:p14="http://schemas.microsoft.com/office/powerpoint/2010/main" val="2067360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08EC3B0-B98F-0996-8E24-73676993001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01E8A1-8FAF-D70F-796B-BBEBCBCF3088}"/>
              </a:ext>
            </a:extLst>
          </p:cNvPr>
          <p:cNvSpPr>
            <a:spLocks noGrp="1"/>
          </p:cNvSpPr>
          <p:nvPr>
            <p:ph type="title"/>
          </p:nvPr>
        </p:nvSpPr>
        <p:spPr/>
        <p:txBody>
          <a:bodyPr/>
          <a:lstStyle/>
          <a:p>
            <a:r>
              <a:rPr lang="en-US" altLang="ja-JP" dirty="0"/>
              <a:t>3</a:t>
            </a:r>
            <a:r>
              <a:rPr lang="ja-JP" altLang="en-US" dirty="0"/>
              <a:t>章に対する修正（</a:t>
            </a:r>
            <a:r>
              <a:rPr lang="en-US" altLang="ja-JP" dirty="0"/>
              <a:t>2/4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AD936573-7CDE-6483-D934-40631BCBDC6D}"/>
              </a:ext>
            </a:extLst>
          </p:cNvPr>
          <p:cNvSpPr>
            <a:spLocks noGrp="1"/>
          </p:cNvSpPr>
          <p:nvPr>
            <p:ph idx="1"/>
          </p:nvPr>
        </p:nvSpPr>
        <p:spPr/>
        <p:txBody>
          <a:bodyPr>
            <a:normAutofit fontScale="92500"/>
          </a:bodyPr>
          <a:lstStyle/>
          <a:p>
            <a:pPr marL="896938" indent="-896938">
              <a:buNone/>
            </a:pPr>
            <a:r>
              <a:rPr lang="en-US" altLang="ja-JP" sz="2400" dirty="0"/>
              <a:t>Q.	</a:t>
            </a:r>
            <a:r>
              <a:rPr lang="ja-JP" altLang="en-US" sz="2400" dirty="0"/>
              <a:t>高速化であれば，パラメータ調整ではなく，アルゴリズムを改良するなど本質的な改善を行うべきではないか</a:t>
            </a:r>
          </a:p>
          <a:p>
            <a:pPr marL="896938" indent="-896938">
              <a:buNone/>
            </a:pPr>
            <a:endParaRPr lang="ja-JP" altLang="en-US" sz="2400" dirty="0"/>
          </a:p>
          <a:p>
            <a:pPr marL="896938" indent="-896938">
              <a:buNone/>
            </a:pPr>
            <a:r>
              <a:rPr lang="en-US" altLang="ja-JP" sz="2400" dirty="0"/>
              <a:t>A.	</a:t>
            </a:r>
            <a:r>
              <a:rPr lang="ja-JP" altLang="en-US" sz="2400" dirty="0"/>
              <a:t>本手法ではパラメータ調整のみである．しかし，</a:t>
            </a:r>
            <a:r>
              <a:rPr lang="en-US" altLang="ja-JP" sz="2400" dirty="0"/>
              <a:t>LSH</a:t>
            </a:r>
            <a:r>
              <a:rPr lang="ja-JP" altLang="en-US" sz="2400" dirty="0"/>
              <a:t>のパラメータを適切に選択するには深い知識が必要であり，適切に選択されない場合，無駄に時間を要する可能性が高く，本手法は再現率を維持しつつ高速化する手法として大きな貢献であり，</a:t>
            </a:r>
            <a:r>
              <a:rPr lang="en-US" altLang="ja-JP" sz="2400" dirty="0" err="1"/>
              <a:t>CCVolti</a:t>
            </a:r>
            <a:r>
              <a:rPr lang="ja-JP" altLang="en-US" sz="2400" dirty="0"/>
              <a:t>利用者のユーザビリティ向上にも貢献していると考えている．一方で，さらにパラメータ調整に限定せず高速化するために，インクリメンタルなコードクローン検出など差分に着目した効率的な追跡手法の提案は今後の課題であると考えている．また，コードクローンの数が増えるに従って，クローンペアのフィルタリング処理がボトルネックになっていることが本研究の分析結果から示されており，クローンペアのフィルタリングを効率化するアルゴリズムを考案することも今後の課題であると考えている．</a:t>
            </a:r>
          </a:p>
          <a:p>
            <a:pPr marL="896938" indent="-896938">
              <a:buNone/>
            </a:pPr>
            <a:r>
              <a:rPr lang="en-US" altLang="ja-JP" sz="2400" dirty="0"/>
              <a:t>	</a:t>
            </a:r>
            <a:r>
              <a:rPr lang="ja-JP" altLang="en-US" sz="2400" dirty="0"/>
              <a:t>ということを論文に書いているので，スライドに追記．</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7030A395-0A1C-A016-C5DE-2EC31BCC4E84}"/>
              </a:ext>
            </a:extLst>
          </p:cNvPr>
          <p:cNvSpPr>
            <a:spLocks noGrp="1"/>
          </p:cNvSpPr>
          <p:nvPr>
            <p:ph type="sldNum" sz="quarter" idx="12"/>
          </p:nvPr>
        </p:nvSpPr>
        <p:spPr/>
        <p:txBody>
          <a:bodyPr/>
          <a:lstStyle/>
          <a:p>
            <a:fld id="{DDF0A04B-3F96-455C-AC58-511E5C06C175}" type="slidenum">
              <a:rPr lang="ja-JP" altLang="en-US" smtClean="0"/>
              <a:pPr/>
              <a:t>62</a:t>
            </a:fld>
            <a:endParaRPr lang="ja-JP" altLang="en-US" dirty="0"/>
          </a:p>
        </p:txBody>
      </p:sp>
      <p:sp>
        <p:nvSpPr>
          <p:cNvPr id="5" name="正方形/長方形 4">
            <a:extLst>
              <a:ext uri="{FF2B5EF4-FFF2-40B4-BE49-F238E27FC236}">
                <a16:creationId xmlns:a16="http://schemas.microsoft.com/office/drawing/2014/main" id="{ECC8BCDE-5794-AD20-01BE-0E95438D9BE8}"/>
              </a:ext>
            </a:extLst>
          </p:cNvPr>
          <p:cNvSpPr/>
          <p:nvPr/>
        </p:nvSpPr>
        <p:spPr>
          <a:xfrm>
            <a:off x="7738534" y="5460830"/>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a:t>
            </a:r>
          </a:p>
        </p:txBody>
      </p:sp>
    </p:spTree>
    <p:extLst>
      <p:ext uri="{BB962C8B-B14F-4D97-AF65-F5344CB8AC3E}">
        <p14:creationId xmlns:p14="http://schemas.microsoft.com/office/powerpoint/2010/main" val="1247927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867B31D-7028-247F-DF85-69E8C8A71C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70BFB3-4F67-E811-59B6-20B306D50B10}"/>
              </a:ext>
            </a:extLst>
          </p:cNvPr>
          <p:cNvSpPr>
            <a:spLocks noGrp="1"/>
          </p:cNvSpPr>
          <p:nvPr>
            <p:ph type="title"/>
          </p:nvPr>
        </p:nvSpPr>
        <p:spPr/>
        <p:txBody>
          <a:bodyPr/>
          <a:lstStyle/>
          <a:p>
            <a:r>
              <a:rPr lang="en-US" altLang="ja-JP" dirty="0"/>
              <a:t>3</a:t>
            </a:r>
            <a:r>
              <a:rPr lang="ja-JP" altLang="en-US" dirty="0"/>
              <a:t>章に対する修正（</a:t>
            </a:r>
            <a:r>
              <a:rPr lang="en-US" altLang="ja-JP" dirty="0"/>
              <a:t>3/4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8E399573-4E5F-01BB-4291-BEEE685DFD95}"/>
              </a:ext>
            </a:extLst>
          </p:cNvPr>
          <p:cNvSpPr>
            <a:spLocks noGrp="1"/>
          </p:cNvSpPr>
          <p:nvPr>
            <p:ph idx="1"/>
          </p:nvPr>
        </p:nvSpPr>
        <p:spPr/>
        <p:txBody>
          <a:bodyPr>
            <a:normAutofit fontScale="62500" lnSpcReduction="20000"/>
          </a:bodyPr>
          <a:lstStyle/>
          <a:p>
            <a:pPr marL="896938" indent="-896938">
              <a:buNone/>
            </a:pPr>
            <a:r>
              <a:rPr lang="en-US" altLang="ja-JP" sz="2400" dirty="0"/>
              <a:t>Q.	P54. </a:t>
            </a:r>
            <a:r>
              <a:rPr lang="ja-JP" altLang="en-US" sz="2400" dirty="0"/>
              <a:t>それぞれ作業負担の軽減に寄与するのかどうか読み取れませんでした</a:t>
            </a:r>
          </a:p>
          <a:p>
            <a:pPr marL="896938" indent="-896938">
              <a:buNone/>
            </a:pPr>
            <a:r>
              <a:rPr lang="en-US" altLang="ja-JP" sz="2400" dirty="0"/>
              <a:t>	3.1</a:t>
            </a:r>
            <a:r>
              <a:rPr lang="ja-JP" altLang="en-US" sz="2400" dirty="0"/>
              <a:t>章</a:t>
            </a:r>
            <a:br>
              <a:rPr lang="en-US" altLang="ja-JP" sz="2400" dirty="0"/>
            </a:br>
            <a:r>
              <a:rPr lang="ja-JP" altLang="en-US" sz="2400" dirty="0"/>
              <a:t>「一貫性のない変更など特に確認すべき箇所を開発者に示すために，以下の</a:t>
            </a:r>
            <a:r>
              <a:rPr lang="en-US" altLang="ja-JP" sz="2400" dirty="0"/>
              <a:t>4 </a:t>
            </a:r>
            <a:r>
              <a:rPr lang="ja-JP" altLang="en-US" sz="2400" dirty="0"/>
              <a:t>点を改善した．</a:t>
            </a:r>
            <a:br>
              <a:rPr lang="en-US" altLang="ja-JP" sz="2400" dirty="0"/>
            </a:br>
            <a:r>
              <a:rPr lang="en-US" altLang="ja-JP" sz="2400" dirty="0"/>
              <a:t>•</a:t>
            </a:r>
            <a:r>
              <a:rPr lang="ja-JP" altLang="en-US" sz="2400" dirty="0"/>
              <a:t>クローンセットの定義の変更</a:t>
            </a:r>
            <a:br>
              <a:rPr lang="en-US" altLang="ja-JP" sz="2400" dirty="0"/>
            </a:br>
            <a:r>
              <a:rPr lang="en-US" altLang="ja-JP" sz="2400" dirty="0"/>
              <a:t>•</a:t>
            </a:r>
            <a:r>
              <a:rPr lang="ja-JP" altLang="en-US" sz="2400" dirty="0"/>
              <a:t>クローンセットの詳細な分類</a:t>
            </a:r>
            <a:br>
              <a:rPr lang="en-US" altLang="ja-JP" sz="2400" dirty="0"/>
            </a:br>
            <a:r>
              <a:rPr lang="en-US" altLang="ja-JP" sz="2400" dirty="0"/>
              <a:t>•</a:t>
            </a:r>
            <a:r>
              <a:rPr lang="ja-JP" altLang="en-US" sz="2400" dirty="0"/>
              <a:t>コードクローン検出器</a:t>
            </a:r>
            <a:r>
              <a:rPr lang="en-US" altLang="ja-JP" sz="2400" dirty="0" err="1"/>
              <a:t>CCVolti</a:t>
            </a:r>
            <a:r>
              <a:rPr lang="en-US" altLang="ja-JP" sz="2400" dirty="0"/>
              <a:t> [67] </a:t>
            </a:r>
            <a:r>
              <a:rPr lang="ja-JP" altLang="en-US" sz="2400" dirty="0"/>
              <a:t>と</a:t>
            </a:r>
            <a:r>
              <a:rPr lang="en-US" altLang="ja-JP" sz="2400" dirty="0" err="1"/>
              <a:t>SourcererCC</a:t>
            </a:r>
            <a:r>
              <a:rPr lang="en-US" altLang="ja-JP" sz="2400" dirty="0"/>
              <a:t> [59] </a:t>
            </a:r>
            <a:r>
              <a:rPr lang="ja-JP" altLang="en-US" sz="2400" dirty="0"/>
              <a:t>の追加</a:t>
            </a:r>
            <a:br>
              <a:rPr lang="en-US" altLang="ja-JP" sz="2400" dirty="0"/>
            </a:br>
            <a:r>
              <a:rPr lang="en-US" altLang="ja-JP" sz="2400" dirty="0"/>
              <a:t>•</a:t>
            </a:r>
            <a:r>
              <a:rPr lang="ja-JP" altLang="en-US" sz="2400" dirty="0"/>
              <a:t>コードクローンの追跡方法の改善</a:t>
            </a:r>
            <a:r>
              <a:rPr lang="en-US" altLang="ja-JP" sz="2400" dirty="0"/>
              <a:t>[17]</a:t>
            </a:r>
            <a:r>
              <a:rPr lang="ja-JP" altLang="en-US" sz="2400" dirty="0"/>
              <a:t>」</a:t>
            </a:r>
          </a:p>
          <a:p>
            <a:pPr marL="896938" indent="-896938">
              <a:buNone/>
            </a:pPr>
            <a:endParaRPr lang="ja-JP" altLang="en-US" sz="2400" dirty="0"/>
          </a:p>
          <a:p>
            <a:pPr marL="896938" indent="-896938">
              <a:buNone/>
            </a:pPr>
            <a:r>
              <a:rPr lang="en-US" altLang="ja-JP" sz="2400" dirty="0"/>
              <a:t>A.	</a:t>
            </a:r>
            <a:r>
              <a:rPr lang="ja-JP" altLang="en-US" sz="2400" dirty="0"/>
              <a:t>スライドで，一貫性のない変更を検出するために必要であるということを，この続きに追記</a:t>
            </a:r>
          </a:p>
          <a:p>
            <a:pPr marL="896938" indent="-896938">
              <a:buNone/>
            </a:pPr>
            <a:r>
              <a:rPr lang="en-US" altLang="ja-JP" sz="2400" dirty="0"/>
              <a:t>	---</a:t>
            </a:r>
          </a:p>
          <a:p>
            <a:pPr marL="896938" indent="-896938">
              <a:buNone/>
            </a:pPr>
            <a:r>
              <a:rPr lang="en-US" altLang="ja-JP" sz="2400" dirty="0"/>
              <a:t>	</a:t>
            </a:r>
            <a:r>
              <a:rPr lang="ja-JP" altLang="en-US" sz="2400" dirty="0"/>
              <a:t>一部変更されたコードクローンを検出可能な</a:t>
            </a:r>
            <a:r>
              <a:rPr lang="en-US" altLang="ja-JP" sz="2400" dirty="0" err="1"/>
              <a:t>CCVolti</a:t>
            </a:r>
            <a:r>
              <a:rPr lang="ja-JP" altLang="en-US" sz="2400" dirty="0"/>
              <a:t>および</a:t>
            </a:r>
            <a:r>
              <a:rPr lang="en-US" altLang="ja-JP" sz="2400" dirty="0" err="1"/>
              <a:t>SourcererCC</a:t>
            </a:r>
            <a:r>
              <a:rPr lang="ja-JP" altLang="en-US" sz="2400" dirty="0"/>
              <a:t>を導入することで，一貫性のない変更が行われたクローンセットの検出を可能とした．</a:t>
            </a:r>
          </a:p>
          <a:p>
            <a:pPr marL="896938" indent="-896938">
              <a:buNone/>
            </a:pPr>
            <a:r>
              <a:rPr lang="en-US" altLang="ja-JP" sz="2400" dirty="0"/>
              <a:t>	</a:t>
            </a:r>
            <a:r>
              <a:rPr lang="ja-JP" altLang="en-US" sz="2400" dirty="0"/>
              <a:t>また，従来のコードクローン変更管理システムとは異なり，構文的に一致しないコードクローンを検出するため，類似度の低いコード片がクローンセットに含まれることを防ぐ目的で，クローンセットの定義を再検討し，追跡方法の改善を行った．</a:t>
            </a:r>
          </a:p>
          <a:p>
            <a:pPr marL="896938" indent="-896938">
              <a:buNone/>
            </a:pPr>
            <a:r>
              <a:rPr lang="en-US" altLang="ja-JP" sz="2400" dirty="0"/>
              <a:t>	</a:t>
            </a:r>
            <a:r>
              <a:rPr lang="ja-JP" altLang="en-US" sz="2400" dirty="0"/>
              <a:t>さらに，変更されたクローンセットに対して，一貫性のある変更の有無などの詳細な分類情報を付加する機能を導入した．</a:t>
            </a:r>
          </a:p>
          <a:p>
            <a:pPr marL="896938" indent="-896938">
              <a:buNone/>
            </a:pPr>
            <a:r>
              <a:rPr lang="en-US" altLang="ja-JP" sz="2400" dirty="0"/>
              <a:t>	</a:t>
            </a:r>
            <a:r>
              <a:rPr lang="ja-JP" altLang="en-US" sz="2400" dirty="0"/>
              <a:t>これらの改善により，開発者が特に注意すべき一貫性のない変更を効果的に通知することが可能となり，開発者の検出結果確認コストを大幅に削減した．</a:t>
            </a:r>
          </a:p>
          <a:p>
            <a:pPr marL="896938" indent="-896938">
              <a:buNone/>
            </a:pPr>
            <a:endParaRPr lang="ja-JP" altLang="en-US" sz="2400" dirty="0"/>
          </a:p>
          <a:p>
            <a:pPr marL="896938" indent="-896938">
              <a:buNone/>
            </a:pPr>
            <a:endParaRPr lang="ja-JP" altLang="en-US" sz="2400" dirty="0"/>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912E83BF-E2D8-B7F3-897C-F96838A48DFA}"/>
              </a:ext>
            </a:extLst>
          </p:cNvPr>
          <p:cNvSpPr>
            <a:spLocks noGrp="1"/>
          </p:cNvSpPr>
          <p:nvPr>
            <p:ph type="sldNum" sz="quarter" idx="12"/>
          </p:nvPr>
        </p:nvSpPr>
        <p:spPr/>
        <p:txBody>
          <a:bodyPr/>
          <a:lstStyle/>
          <a:p>
            <a:fld id="{DDF0A04B-3F96-455C-AC58-511E5C06C175}" type="slidenum">
              <a:rPr lang="ja-JP" altLang="en-US" smtClean="0"/>
              <a:pPr/>
              <a:t>63</a:t>
            </a:fld>
            <a:endParaRPr lang="ja-JP" altLang="en-US" dirty="0"/>
          </a:p>
        </p:txBody>
      </p:sp>
    </p:spTree>
    <p:extLst>
      <p:ext uri="{BB962C8B-B14F-4D97-AF65-F5344CB8AC3E}">
        <p14:creationId xmlns:p14="http://schemas.microsoft.com/office/powerpoint/2010/main" val="3475401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2D3026D-8568-8130-6653-E8405857FD1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62A14E-6995-CF66-5292-73C6F0185383}"/>
              </a:ext>
            </a:extLst>
          </p:cNvPr>
          <p:cNvSpPr>
            <a:spLocks noGrp="1"/>
          </p:cNvSpPr>
          <p:nvPr>
            <p:ph type="title"/>
          </p:nvPr>
        </p:nvSpPr>
        <p:spPr/>
        <p:txBody>
          <a:bodyPr/>
          <a:lstStyle/>
          <a:p>
            <a:r>
              <a:rPr lang="en-US" altLang="ja-JP" dirty="0"/>
              <a:t>3</a:t>
            </a:r>
            <a:r>
              <a:rPr lang="ja-JP" altLang="en-US" dirty="0"/>
              <a:t>章に対する修正（</a:t>
            </a:r>
            <a:r>
              <a:rPr lang="en-US" altLang="ja-JP" dirty="0"/>
              <a:t>4/4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95E231D0-6890-BF53-5F3F-7AC5E250C899}"/>
              </a:ext>
            </a:extLst>
          </p:cNvPr>
          <p:cNvSpPr>
            <a:spLocks noGrp="1"/>
          </p:cNvSpPr>
          <p:nvPr>
            <p:ph idx="1"/>
          </p:nvPr>
        </p:nvSpPr>
        <p:spPr/>
        <p:txBody>
          <a:bodyPr>
            <a:normAutofit lnSpcReduction="10000"/>
          </a:bodyPr>
          <a:lstStyle/>
          <a:p>
            <a:pPr marL="896938" indent="-896938">
              <a:buNone/>
            </a:pPr>
            <a:r>
              <a:rPr lang="en-US" altLang="ja-JP" sz="2400" dirty="0"/>
              <a:t>Q.	P64. </a:t>
            </a:r>
            <a:r>
              <a:rPr lang="ja-JP" altLang="en-US" sz="2400" dirty="0"/>
              <a:t>作業負担が大きいという問題に対して，評価結果や結論がずれているように思います</a:t>
            </a:r>
          </a:p>
          <a:p>
            <a:pPr marL="896938" indent="-896938">
              <a:buNone/>
            </a:pPr>
            <a:r>
              <a:rPr lang="en-US" altLang="ja-JP" sz="2400" dirty="0"/>
              <a:t>	3.5</a:t>
            </a:r>
            <a:r>
              <a:rPr lang="ja-JP" altLang="en-US" sz="2400" dirty="0"/>
              <a:t>章</a:t>
            </a:r>
            <a:br>
              <a:rPr lang="en-US" altLang="ja-JP" sz="2400" dirty="0"/>
            </a:br>
            <a:r>
              <a:rPr lang="ja-JP" altLang="en-US" sz="2400" dirty="0"/>
              <a:t>「そのうち</a:t>
            </a:r>
            <a:r>
              <a:rPr lang="en-US" altLang="ja-JP" sz="2400" dirty="0"/>
              <a:t>3 </a:t>
            </a:r>
            <a:r>
              <a:rPr lang="ja-JP" altLang="en-US" sz="2400" dirty="0"/>
              <a:t>つのコミットで，明らかな一貫性のない変更の実例を発見した．」</a:t>
            </a:r>
          </a:p>
          <a:p>
            <a:pPr marL="896938" indent="-896938">
              <a:buNone/>
            </a:pPr>
            <a:endParaRPr lang="ja-JP" altLang="en-US" sz="2400" dirty="0"/>
          </a:p>
          <a:p>
            <a:pPr marL="896938" indent="-896938">
              <a:buNone/>
            </a:pPr>
            <a:r>
              <a:rPr lang="en-US" altLang="ja-JP" sz="2400" dirty="0"/>
              <a:t>A.	</a:t>
            </a:r>
            <a:r>
              <a:rPr lang="ja-JP" altLang="en-US" sz="2400" dirty="0"/>
              <a:t>スライドに追加した情報を論文に反映する．</a:t>
            </a:r>
            <a:r>
              <a:rPr lang="en-US" altLang="ja-JP" sz="2400" dirty="0"/>
              <a:t>Changed Clone Set </a:t>
            </a:r>
            <a:r>
              <a:rPr lang="ja-JP" altLang="en-US" sz="2400" dirty="0"/>
              <a:t>を何個検出して，</a:t>
            </a:r>
            <a:r>
              <a:rPr lang="en-US" altLang="ja-JP" sz="2400" dirty="0"/>
              <a:t>Inconsistent Change </a:t>
            </a:r>
            <a:r>
              <a:rPr lang="ja-JP" altLang="en-US" sz="2400" dirty="0"/>
              <a:t>が何個検出されたかを追記</a:t>
            </a:r>
          </a:p>
          <a:p>
            <a:pPr marL="896938" indent="-896938">
              <a:buNone/>
            </a:pPr>
            <a:r>
              <a:rPr lang="en-US" altLang="ja-JP" sz="2400" dirty="0"/>
              <a:t>	--- 3.1</a:t>
            </a:r>
            <a:r>
              <a:rPr lang="ja-JP" altLang="en-US" sz="2400" dirty="0"/>
              <a:t>章 まえがき，</a:t>
            </a:r>
            <a:r>
              <a:rPr lang="en-US" altLang="ja-JP" sz="2400" dirty="0"/>
              <a:t>3.5</a:t>
            </a:r>
            <a:r>
              <a:rPr lang="ja-JP" altLang="en-US" sz="2400" dirty="0"/>
              <a:t>章まとめ</a:t>
            </a:r>
          </a:p>
          <a:p>
            <a:pPr marL="896938" indent="-896938">
              <a:buNone/>
            </a:pPr>
            <a:r>
              <a:rPr lang="en-US" altLang="ja-JP" sz="2400" dirty="0"/>
              <a:t>	</a:t>
            </a:r>
            <a:r>
              <a:rPr lang="ja-JP" altLang="en-US" sz="2400" dirty="0"/>
              <a:t>また，</a:t>
            </a:r>
            <a:r>
              <a:rPr lang="en-US" altLang="ja-JP" sz="2400" dirty="0"/>
              <a:t>30,382</a:t>
            </a:r>
            <a:r>
              <a:rPr lang="ja-JP" altLang="en-US" sz="2400" dirty="0"/>
              <a:t>個の変更されたクローンセットのうち，</a:t>
            </a:r>
            <a:r>
              <a:rPr lang="en-US" altLang="ja-JP" sz="2400" dirty="0"/>
              <a:t>299</a:t>
            </a:r>
            <a:r>
              <a:rPr lang="ja-JP" altLang="en-US" sz="2400" dirty="0"/>
              <a:t>個のクローンセットが一貫性のない変更として分類された．</a:t>
            </a:r>
          </a:p>
          <a:p>
            <a:pPr marL="896938" indent="-896938">
              <a:buNone/>
            </a:pPr>
            <a:r>
              <a:rPr lang="en-US" altLang="ja-JP" sz="2400" dirty="0"/>
              <a:t>	</a:t>
            </a:r>
            <a:r>
              <a:rPr lang="ja-JP" altLang="en-US" sz="2400" dirty="0"/>
              <a:t>これにより，従来のコードクローン変更管理システムと比べて，開発者の結果確認コストを大幅に削減した．</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DDC7DD26-3FC5-9269-15C9-8CC0E17296A3}"/>
              </a:ext>
            </a:extLst>
          </p:cNvPr>
          <p:cNvSpPr>
            <a:spLocks noGrp="1"/>
          </p:cNvSpPr>
          <p:nvPr>
            <p:ph type="sldNum" sz="quarter" idx="12"/>
          </p:nvPr>
        </p:nvSpPr>
        <p:spPr/>
        <p:txBody>
          <a:bodyPr/>
          <a:lstStyle/>
          <a:p>
            <a:fld id="{DDF0A04B-3F96-455C-AC58-511E5C06C175}" type="slidenum">
              <a:rPr lang="ja-JP" altLang="en-US" smtClean="0"/>
              <a:pPr/>
              <a:t>64</a:t>
            </a:fld>
            <a:endParaRPr lang="ja-JP" altLang="en-US" dirty="0"/>
          </a:p>
        </p:txBody>
      </p:sp>
    </p:spTree>
    <p:extLst>
      <p:ext uri="{BB962C8B-B14F-4D97-AF65-F5344CB8AC3E}">
        <p14:creationId xmlns:p14="http://schemas.microsoft.com/office/powerpoint/2010/main" val="3927314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8AB1099-C643-87FA-1E4E-161B96FD10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038536-96E3-4600-D3D8-92868768A44E}"/>
              </a:ext>
            </a:extLst>
          </p:cNvPr>
          <p:cNvSpPr>
            <a:spLocks noGrp="1"/>
          </p:cNvSpPr>
          <p:nvPr>
            <p:ph type="title"/>
          </p:nvPr>
        </p:nvSpPr>
        <p:spPr/>
        <p:txBody>
          <a:bodyPr/>
          <a:lstStyle/>
          <a:p>
            <a:r>
              <a:rPr lang="en-US" altLang="ja-JP" dirty="0"/>
              <a:t>4</a:t>
            </a:r>
            <a:r>
              <a:rPr lang="ja-JP" altLang="en-US" dirty="0"/>
              <a:t>章に対する修正（</a:t>
            </a:r>
            <a:r>
              <a:rPr lang="en-US" altLang="ja-JP" dirty="0"/>
              <a:t>1/4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C8C82F48-ECC8-16A2-EC11-91BA664F370B}"/>
              </a:ext>
            </a:extLst>
          </p:cNvPr>
          <p:cNvSpPr>
            <a:spLocks noGrp="1"/>
          </p:cNvSpPr>
          <p:nvPr>
            <p:ph idx="1"/>
          </p:nvPr>
        </p:nvSpPr>
        <p:spPr/>
        <p:txBody>
          <a:bodyPr>
            <a:normAutofit/>
          </a:bodyPr>
          <a:lstStyle/>
          <a:p>
            <a:pPr marL="896938" indent="-896938">
              <a:buNone/>
            </a:pPr>
            <a:r>
              <a:rPr lang="en-US" altLang="ja-JP" sz="2400" dirty="0"/>
              <a:t>Q.	4</a:t>
            </a:r>
            <a:r>
              <a:rPr lang="ja-JP" altLang="en-US" sz="2400" dirty="0"/>
              <a:t>章で</a:t>
            </a:r>
            <a:r>
              <a:rPr lang="en-US" altLang="ja-JP" sz="2400" dirty="0" err="1"/>
              <a:t>CCVolti</a:t>
            </a:r>
            <a:r>
              <a:rPr lang="ja-JP" altLang="en-US" sz="2400" dirty="0"/>
              <a:t>ではなく，</a:t>
            </a:r>
            <a:r>
              <a:rPr lang="en-US" altLang="ja-JP" sz="2400" dirty="0" err="1"/>
              <a:t>CCFinderX</a:t>
            </a:r>
            <a:r>
              <a:rPr lang="ja-JP" altLang="en-US" sz="2400" dirty="0"/>
              <a:t>を選択した理由について</a:t>
            </a:r>
          </a:p>
          <a:p>
            <a:pPr marL="896938" indent="-896938">
              <a:buNone/>
            </a:pPr>
            <a:endParaRPr lang="ja-JP" altLang="en-US" sz="2400" dirty="0"/>
          </a:p>
          <a:p>
            <a:pPr marL="896938" indent="-896938">
              <a:buAutoNum type="alphaUcPeriod"/>
            </a:pPr>
            <a:r>
              <a:rPr lang="ja-JP" altLang="en-US" sz="2400" dirty="0"/>
              <a:t>論文修正</a:t>
            </a:r>
            <a:endParaRPr lang="en-US" altLang="ja-JP" sz="2400" dirty="0"/>
          </a:p>
          <a:p>
            <a:pPr marL="896938" indent="-896938">
              <a:buNone/>
            </a:pPr>
            <a:r>
              <a:rPr lang="en-US" altLang="ja-JP" sz="2400" dirty="0"/>
              <a:t>	--- </a:t>
            </a:r>
          </a:p>
          <a:p>
            <a:pPr marL="896938" indent="-896938">
              <a:buNone/>
            </a:pPr>
            <a:r>
              <a:rPr lang="en-US" altLang="ja-JP" sz="2400" dirty="0"/>
              <a:t>	</a:t>
            </a:r>
            <a:r>
              <a:rPr lang="ja-JP" altLang="en-US" sz="2400" dirty="0"/>
              <a:t>本章では，</a:t>
            </a:r>
            <a:r>
              <a:rPr lang="en-US" altLang="ja-JP" sz="2400" dirty="0" err="1"/>
              <a:t>CCFinderX</a:t>
            </a:r>
            <a:r>
              <a:rPr lang="ja-JP" altLang="en-US" sz="2400" dirty="0"/>
              <a:t>で検出される，構文的に一致するタイプ</a:t>
            </a:r>
            <a:r>
              <a:rPr lang="en-US" altLang="ja-JP" sz="2400" dirty="0"/>
              <a:t>1,2</a:t>
            </a:r>
            <a:r>
              <a:rPr lang="ja-JP" altLang="en-US" sz="2400" dirty="0"/>
              <a:t>のコードクローンを，本章の集約対象とする．</a:t>
            </a:r>
          </a:p>
          <a:p>
            <a:pPr marL="896938" indent="-896938">
              <a:buNone/>
            </a:pPr>
            <a:r>
              <a:rPr lang="en-US" altLang="ja-JP" sz="2400" dirty="0"/>
              <a:t>	</a:t>
            </a:r>
            <a:r>
              <a:rPr lang="ja-JP" altLang="en-US" sz="2400" dirty="0"/>
              <a:t>一方で，タイプ</a:t>
            </a:r>
            <a:r>
              <a:rPr lang="en-US" altLang="ja-JP" sz="2400" dirty="0"/>
              <a:t>3</a:t>
            </a:r>
            <a:r>
              <a:rPr lang="ja-JP" altLang="en-US" sz="2400" dirty="0"/>
              <a:t>のコードクローンは集約の対象としない．</a:t>
            </a:r>
          </a:p>
          <a:p>
            <a:pPr marL="896938" indent="-896938">
              <a:buNone/>
            </a:pPr>
            <a:r>
              <a:rPr lang="en-US" altLang="ja-JP" sz="2400" dirty="0"/>
              <a:t>	</a:t>
            </a:r>
            <a:r>
              <a:rPr lang="ja-JP" altLang="en-US" sz="2400" dirty="0"/>
              <a:t>これは，タイプ</a:t>
            </a:r>
            <a:r>
              <a:rPr lang="en-US" altLang="ja-JP" sz="2400" dirty="0"/>
              <a:t>3</a:t>
            </a:r>
            <a:r>
              <a:rPr lang="ja-JP" altLang="en-US" sz="2400" dirty="0"/>
              <a:t>のコードクローンを集約する際に，一部の行がコードクローンの範囲外へ移動される可能性があり，その結果として，パスの削減に寄与しない場合があるためである．</a:t>
            </a:r>
          </a:p>
        </p:txBody>
      </p:sp>
      <p:sp>
        <p:nvSpPr>
          <p:cNvPr id="4" name="スライド番号プレースホルダー 3">
            <a:extLst>
              <a:ext uri="{FF2B5EF4-FFF2-40B4-BE49-F238E27FC236}">
                <a16:creationId xmlns:a16="http://schemas.microsoft.com/office/drawing/2014/main" id="{DF54D5C2-2C69-19FC-7A6B-36E7859FC156}"/>
              </a:ext>
            </a:extLst>
          </p:cNvPr>
          <p:cNvSpPr>
            <a:spLocks noGrp="1"/>
          </p:cNvSpPr>
          <p:nvPr>
            <p:ph type="sldNum" sz="quarter" idx="12"/>
          </p:nvPr>
        </p:nvSpPr>
        <p:spPr/>
        <p:txBody>
          <a:bodyPr/>
          <a:lstStyle/>
          <a:p>
            <a:fld id="{DDF0A04B-3F96-455C-AC58-511E5C06C175}" type="slidenum">
              <a:rPr lang="ja-JP" altLang="en-US" smtClean="0"/>
              <a:pPr/>
              <a:t>65</a:t>
            </a:fld>
            <a:endParaRPr lang="ja-JP" altLang="en-US" dirty="0"/>
          </a:p>
        </p:txBody>
      </p:sp>
      <p:sp>
        <p:nvSpPr>
          <p:cNvPr id="6" name="正方形/長方形 5">
            <a:extLst>
              <a:ext uri="{FF2B5EF4-FFF2-40B4-BE49-F238E27FC236}">
                <a16:creationId xmlns:a16="http://schemas.microsoft.com/office/drawing/2014/main" id="{AB1C8DE3-C106-3AFA-BD65-2D4D65412AF5}"/>
              </a:ext>
            </a:extLst>
          </p:cNvPr>
          <p:cNvSpPr/>
          <p:nvPr/>
        </p:nvSpPr>
        <p:spPr>
          <a:xfrm>
            <a:off x="2370667" y="2565401"/>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330975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CC17712-6110-3EAC-F61E-64632F678D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D3DAF8-D140-0038-D79A-5043AF7974A1}"/>
              </a:ext>
            </a:extLst>
          </p:cNvPr>
          <p:cNvSpPr>
            <a:spLocks noGrp="1"/>
          </p:cNvSpPr>
          <p:nvPr>
            <p:ph type="title"/>
          </p:nvPr>
        </p:nvSpPr>
        <p:spPr/>
        <p:txBody>
          <a:bodyPr/>
          <a:lstStyle/>
          <a:p>
            <a:r>
              <a:rPr lang="en-US" altLang="ja-JP" dirty="0"/>
              <a:t>4</a:t>
            </a:r>
            <a:r>
              <a:rPr lang="ja-JP" altLang="en-US" dirty="0"/>
              <a:t>章に対する修正（</a:t>
            </a:r>
            <a:r>
              <a:rPr lang="en-US" altLang="ja-JP" dirty="0"/>
              <a:t>2/4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0451E81D-A764-DA17-281F-6019EB9A254F}"/>
              </a:ext>
            </a:extLst>
          </p:cNvPr>
          <p:cNvSpPr>
            <a:spLocks noGrp="1"/>
          </p:cNvSpPr>
          <p:nvPr>
            <p:ph idx="1"/>
          </p:nvPr>
        </p:nvSpPr>
        <p:spPr/>
        <p:txBody>
          <a:bodyPr>
            <a:normAutofit fontScale="92500" lnSpcReduction="20000"/>
          </a:bodyPr>
          <a:lstStyle/>
          <a:p>
            <a:pPr marL="896938" indent="-896938">
              <a:buNone/>
            </a:pPr>
            <a:r>
              <a:rPr lang="en-US" altLang="ja-JP" sz="2400" dirty="0"/>
              <a:t>Q.	</a:t>
            </a:r>
            <a:r>
              <a:rPr lang="ja-JP" altLang="en-US" sz="2400" dirty="0"/>
              <a:t>実行回数を増やした場合，一致率がもっと上がるとか，リファクタリングする前のやつでも，そのクラッシュが見つかったとかいう可能性はあり得るのか？ 一千万回っていうのは．あの妥当な回数なのか？</a:t>
            </a:r>
          </a:p>
          <a:p>
            <a:pPr marL="896938" indent="-896938">
              <a:buNone/>
            </a:pPr>
            <a:endParaRPr lang="ja-JP" altLang="en-US" sz="2400" dirty="0"/>
          </a:p>
          <a:p>
            <a:pPr marL="896938" indent="-896938">
              <a:buNone/>
            </a:pPr>
            <a:r>
              <a:rPr lang="en-US" altLang="ja-JP" sz="2400" dirty="0"/>
              <a:t>A.	</a:t>
            </a:r>
            <a:r>
              <a:rPr lang="ja-JP" altLang="en-US" sz="2400" dirty="0"/>
              <a:t>実行回数を増やした場合の考察を追記</a:t>
            </a:r>
          </a:p>
          <a:p>
            <a:pPr marL="896938" indent="-896938">
              <a:buNone/>
            </a:pPr>
            <a:r>
              <a:rPr lang="en-US" altLang="ja-JP" sz="2400" dirty="0"/>
              <a:t>	---</a:t>
            </a:r>
          </a:p>
          <a:p>
            <a:pPr marL="896938" indent="-896938">
              <a:buNone/>
            </a:pPr>
            <a:r>
              <a:rPr lang="en-US" altLang="ja-JP" sz="2400" dirty="0"/>
              <a:t>	</a:t>
            </a:r>
            <a:r>
              <a:rPr lang="ja-JP" altLang="en-US" sz="2400" dirty="0"/>
              <a:t>本評価実験では，コードクローン集約の有無による影響を同一条件下で公平に比較するため，</a:t>
            </a:r>
            <a:r>
              <a:rPr lang="en-US" altLang="ja-JP" sz="2400" dirty="0"/>
              <a:t>AFL</a:t>
            </a:r>
            <a:r>
              <a:rPr lang="ja-JP" altLang="en-US" sz="2400" dirty="0"/>
              <a:t>のテストケース実行を一千万回で停止する設定とした．</a:t>
            </a:r>
          </a:p>
          <a:p>
            <a:pPr marL="896938" indent="-896938">
              <a:buNone/>
            </a:pPr>
            <a:r>
              <a:rPr lang="en-US" altLang="ja-JP" sz="2400" dirty="0"/>
              <a:t>	</a:t>
            </a:r>
            <a:r>
              <a:rPr lang="ja-JP" altLang="en-US" sz="2400" dirty="0"/>
              <a:t>一般的に，ファジングの評価実験では，</a:t>
            </a:r>
            <a:r>
              <a:rPr lang="en-US" altLang="ja-JP" sz="2400" dirty="0"/>
              <a:t>6</a:t>
            </a:r>
            <a:r>
              <a:rPr lang="ja-JP" altLang="en-US" sz="2400" dirty="0"/>
              <a:t>時間以上の一定時間実施する場合が多いが，本実験では，最短でも</a:t>
            </a:r>
            <a:r>
              <a:rPr lang="en-US" altLang="ja-JP" sz="2400" dirty="0"/>
              <a:t>9</a:t>
            </a:r>
            <a:r>
              <a:rPr lang="ja-JP" altLang="en-US" sz="2400" dirty="0"/>
              <a:t>時間以上実施しており，実行回数としては十分であと考えられる．</a:t>
            </a:r>
          </a:p>
          <a:p>
            <a:pPr marL="896938" indent="-896938">
              <a:buNone/>
            </a:pPr>
            <a:r>
              <a:rPr lang="en-US" altLang="ja-JP" sz="2400" dirty="0"/>
              <a:t>	</a:t>
            </a:r>
            <a:r>
              <a:rPr lang="ja-JP" altLang="en-US" sz="2400" dirty="0"/>
              <a:t>実行回数をさらに増加させると，ファジングの探索範囲が広がり，集約後にのみ検出されたクラッシュが，集約前でも検出される可能性がある．</a:t>
            </a:r>
          </a:p>
          <a:p>
            <a:pPr marL="896938" indent="-896938">
              <a:buNone/>
            </a:pPr>
            <a:r>
              <a:rPr lang="en-US" altLang="ja-JP" sz="2400" dirty="0"/>
              <a:t>	</a:t>
            </a:r>
            <a:r>
              <a:rPr lang="ja-JP" altLang="en-US" sz="2400" dirty="0"/>
              <a:t>一方で，より多様な入力が生成され，集約前後のテストケースの一致率はさらに低下することが想定される．</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EC5301DC-377F-530E-CEF3-FB5A9716198E}"/>
              </a:ext>
            </a:extLst>
          </p:cNvPr>
          <p:cNvSpPr>
            <a:spLocks noGrp="1"/>
          </p:cNvSpPr>
          <p:nvPr>
            <p:ph type="sldNum" sz="quarter" idx="12"/>
          </p:nvPr>
        </p:nvSpPr>
        <p:spPr/>
        <p:txBody>
          <a:bodyPr/>
          <a:lstStyle/>
          <a:p>
            <a:fld id="{DDF0A04B-3F96-455C-AC58-511E5C06C175}" type="slidenum">
              <a:rPr lang="ja-JP" altLang="en-US" smtClean="0"/>
              <a:pPr/>
              <a:t>66</a:t>
            </a:fld>
            <a:endParaRPr lang="ja-JP" altLang="en-US" dirty="0"/>
          </a:p>
        </p:txBody>
      </p:sp>
      <p:sp>
        <p:nvSpPr>
          <p:cNvPr id="5" name="正方形/長方形 4">
            <a:extLst>
              <a:ext uri="{FF2B5EF4-FFF2-40B4-BE49-F238E27FC236}">
                <a16:creationId xmlns:a16="http://schemas.microsoft.com/office/drawing/2014/main" id="{3E29F721-20F4-B15A-02EA-075C77B92E7D}"/>
              </a:ext>
            </a:extLst>
          </p:cNvPr>
          <p:cNvSpPr/>
          <p:nvPr/>
        </p:nvSpPr>
        <p:spPr>
          <a:xfrm>
            <a:off x="2506134" y="3005667"/>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351259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7E513D6-FB44-DAB2-F00D-E92537AFFC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87DD8C-0F6A-329F-2E57-9F15DC29E0BB}"/>
              </a:ext>
            </a:extLst>
          </p:cNvPr>
          <p:cNvSpPr>
            <a:spLocks noGrp="1"/>
          </p:cNvSpPr>
          <p:nvPr>
            <p:ph type="title"/>
          </p:nvPr>
        </p:nvSpPr>
        <p:spPr/>
        <p:txBody>
          <a:bodyPr/>
          <a:lstStyle/>
          <a:p>
            <a:r>
              <a:rPr lang="en-US" altLang="ja-JP" dirty="0"/>
              <a:t>4</a:t>
            </a:r>
            <a:r>
              <a:rPr lang="ja-JP" altLang="en-US" dirty="0"/>
              <a:t>章に対する修正（</a:t>
            </a:r>
            <a:r>
              <a:rPr lang="en-US" altLang="ja-JP" dirty="0"/>
              <a:t>3/4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429CCCD6-8268-5D93-1B1E-89D2C0CD29A7}"/>
              </a:ext>
            </a:extLst>
          </p:cNvPr>
          <p:cNvSpPr>
            <a:spLocks noGrp="1"/>
          </p:cNvSpPr>
          <p:nvPr>
            <p:ph idx="1"/>
          </p:nvPr>
        </p:nvSpPr>
        <p:spPr/>
        <p:txBody>
          <a:bodyPr>
            <a:normAutofit fontScale="70000" lnSpcReduction="20000"/>
          </a:bodyPr>
          <a:lstStyle/>
          <a:p>
            <a:pPr marL="896938" indent="-896938">
              <a:buNone/>
            </a:pPr>
            <a:r>
              <a:rPr lang="en-US" altLang="ja-JP" sz="2400" dirty="0"/>
              <a:t>Q.	P66. </a:t>
            </a:r>
            <a:r>
              <a:rPr lang="ja-JP" altLang="en-US" sz="2400" dirty="0"/>
              <a:t>なぜこの点を調査するのでしょうか？</a:t>
            </a:r>
          </a:p>
          <a:p>
            <a:pPr marL="896938" indent="-896938">
              <a:buNone/>
            </a:pPr>
            <a:r>
              <a:rPr lang="en-US" altLang="ja-JP" sz="2400" dirty="0"/>
              <a:t>	4.1</a:t>
            </a:r>
            <a:r>
              <a:rPr lang="ja-JP" altLang="en-US" sz="2400" dirty="0"/>
              <a:t>章</a:t>
            </a:r>
            <a:r>
              <a:rPr lang="en-US" altLang="ja-JP" sz="2400" dirty="0"/>
              <a:t>4</a:t>
            </a:r>
            <a:r>
              <a:rPr lang="ja-JP" altLang="en-US" sz="2400" dirty="0"/>
              <a:t>段落目</a:t>
            </a:r>
            <a:br>
              <a:rPr lang="en-US" altLang="ja-JP" sz="2400" dirty="0"/>
            </a:br>
            <a:r>
              <a:rPr lang="ja-JP" altLang="en-US" sz="2400" dirty="0"/>
              <a:t>「本章では，</a:t>
            </a:r>
            <a:r>
              <a:rPr lang="en-US" altLang="ja-JP" sz="2400" dirty="0"/>
              <a:t>GNU </a:t>
            </a:r>
            <a:r>
              <a:rPr lang="en-US" altLang="ja-JP" sz="2400" dirty="0" err="1"/>
              <a:t>Binutils</a:t>
            </a:r>
            <a:r>
              <a:rPr lang="en-US" altLang="ja-JP" sz="2400" dirty="0"/>
              <a:t> </a:t>
            </a:r>
            <a:r>
              <a:rPr lang="ja-JP" altLang="en-US" sz="2400" dirty="0"/>
              <a:t>を対象に</a:t>
            </a:r>
            <a:r>
              <a:rPr lang="en-US" altLang="ja-JP" sz="2400" dirty="0" err="1"/>
              <a:t>CCFinder</a:t>
            </a:r>
            <a:r>
              <a:rPr lang="en-US" altLang="ja-JP" sz="2400" dirty="0"/>
              <a:t> </a:t>
            </a:r>
            <a:r>
              <a:rPr lang="ja-JP" altLang="en-US" sz="2400" dirty="0"/>
              <a:t>を用いてコードクローンを検出し，</a:t>
            </a:r>
            <a:r>
              <a:rPr lang="en-US" altLang="ja-JP" sz="2400" dirty="0"/>
              <a:t>AFL </a:t>
            </a:r>
            <a:r>
              <a:rPr lang="ja-JP" altLang="en-US" sz="2400" dirty="0"/>
              <a:t>がコードクローン集約により短時間で多くのパスを効率的に検出するかどうかを調査した結果を述べる．」</a:t>
            </a:r>
          </a:p>
          <a:p>
            <a:pPr marL="896938" indent="-896938">
              <a:buNone/>
            </a:pPr>
            <a:endParaRPr lang="ja-JP" altLang="en-US" sz="2400" dirty="0"/>
          </a:p>
          <a:p>
            <a:pPr marL="896938" indent="-896938">
              <a:buNone/>
            </a:pPr>
            <a:r>
              <a:rPr lang="en-US" altLang="ja-JP" sz="2400" dirty="0"/>
              <a:t>A.	</a:t>
            </a:r>
            <a:r>
              <a:rPr lang="ja-JP" altLang="en-US" sz="2400" dirty="0"/>
              <a:t>指摘事項の反映．調査の目的，モチベーションをより詳しく説明する．</a:t>
            </a:r>
          </a:p>
          <a:p>
            <a:pPr marL="896938" indent="-896938">
              <a:buNone/>
            </a:pPr>
            <a:r>
              <a:rPr lang="en-US" altLang="ja-JP" sz="2400" dirty="0"/>
              <a:t>	--- 4.1</a:t>
            </a:r>
            <a:r>
              <a:rPr lang="ja-JP" altLang="en-US" sz="2400" dirty="0"/>
              <a:t>章</a:t>
            </a:r>
            <a:r>
              <a:rPr lang="en-US" altLang="ja-JP" sz="2400" dirty="0"/>
              <a:t>3</a:t>
            </a:r>
            <a:r>
              <a:rPr lang="ja-JP" altLang="en-US" sz="2400" dirty="0"/>
              <a:t>段落目</a:t>
            </a:r>
          </a:p>
          <a:p>
            <a:pPr marL="896938" indent="-896938">
              <a:buNone/>
            </a:pPr>
            <a:r>
              <a:rPr lang="en-US" altLang="ja-JP" sz="2400" dirty="0"/>
              <a:t>	</a:t>
            </a:r>
            <a:r>
              <a:rPr lang="ja-JP" altLang="en-US" sz="2400" dirty="0"/>
              <a:t>ファジング対象のソースコードに含まれるコードクローンは，</a:t>
            </a:r>
            <a:r>
              <a:rPr lang="en-US" altLang="ja-JP" sz="2400" dirty="0"/>
              <a:t>AFL</a:t>
            </a:r>
            <a:r>
              <a:rPr lang="ja-JP" altLang="en-US" sz="2400" dirty="0"/>
              <a:t>のパス探索効率を低下させる可能性がある．</a:t>
            </a:r>
          </a:p>
          <a:p>
            <a:pPr marL="896938" indent="-896938">
              <a:buNone/>
            </a:pPr>
            <a:r>
              <a:rPr lang="en-US" altLang="ja-JP" sz="2400" dirty="0"/>
              <a:t>	</a:t>
            </a:r>
            <a:r>
              <a:rPr lang="ja-JP" altLang="en-US" sz="2400" dirty="0"/>
              <a:t>コードクローンがプログラム中に複数存在する場合，実行時の挙動はほぼ同一であるにもかかわらず，それぞれのコードクローンに対して別々の実行パスとして探索を繰り返すことになる．</a:t>
            </a:r>
          </a:p>
          <a:p>
            <a:pPr marL="896938" indent="-896938">
              <a:buNone/>
            </a:pPr>
            <a:r>
              <a:rPr lang="en-US" altLang="ja-JP" sz="2400" dirty="0"/>
              <a:t>	</a:t>
            </a:r>
            <a:r>
              <a:rPr lang="ja-JP" altLang="en-US" sz="2400" dirty="0"/>
              <a:t>その結果，実質的に同じ処理を行うパスが多数生成されるため，パス探索が冗長になると考えた．</a:t>
            </a:r>
          </a:p>
          <a:p>
            <a:pPr marL="896938" indent="-896938">
              <a:buNone/>
            </a:pPr>
            <a:r>
              <a:rPr lang="en-US" altLang="ja-JP" sz="2400" dirty="0"/>
              <a:t>	</a:t>
            </a:r>
            <a:r>
              <a:rPr lang="ja-JP" altLang="en-US" sz="2400" dirty="0"/>
              <a:t>冗長なパス探索が続くことで，より深い階層にある未知のパスや潜在的な障害箇所への到達が遅れ，特に大規模なソフトウェアでは長時間ファジングを実行しても探索深度を十分に広げられない可能性がある．</a:t>
            </a:r>
          </a:p>
          <a:p>
            <a:pPr marL="896938" indent="-896938">
              <a:buNone/>
            </a:pPr>
            <a:r>
              <a:rPr lang="en-US" altLang="ja-JP" sz="2400" dirty="0"/>
              <a:t>	</a:t>
            </a:r>
            <a:r>
              <a:rPr lang="ja-JP" altLang="en-US" sz="2400" dirty="0"/>
              <a:t>この問題に対して，基本ブロックを含むコードクローンを集約することで，</a:t>
            </a:r>
            <a:r>
              <a:rPr lang="en-US" altLang="ja-JP" sz="2400" dirty="0"/>
              <a:t>AFL</a:t>
            </a:r>
            <a:r>
              <a:rPr lang="ja-JP" altLang="en-US" sz="2400" dirty="0"/>
              <a:t>が観測するパスの総数を削減し，未発見のパスに到達しやすくなるという仮説のもと，コードクローン集約前後のプログラムに対する</a:t>
            </a:r>
            <a:r>
              <a:rPr lang="en-US" altLang="ja-JP" sz="2400" dirty="0"/>
              <a:t>AFL</a:t>
            </a:r>
            <a:r>
              <a:rPr lang="ja-JP" altLang="en-US" sz="2400" dirty="0"/>
              <a:t>の比較評価を実施した．</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67F54BF1-DBA1-28A1-CB8D-DD44957626EF}"/>
              </a:ext>
            </a:extLst>
          </p:cNvPr>
          <p:cNvSpPr>
            <a:spLocks noGrp="1"/>
          </p:cNvSpPr>
          <p:nvPr>
            <p:ph type="sldNum" sz="quarter" idx="12"/>
          </p:nvPr>
        </p:nvSpPr>
        <p:spPr/>
        <p:txBody>
          <a:bodyPr/>
          <a:lstStyle/>
          <a:p>
            <a:fld id="{DDF0A04B-3F96-455C-AC58-511E5C06C175}" type="slidenum">
              <a:rPr lang="ja-JP" altLang="en-US" smtClean="0"/>
              <a:pPr/>
              <a:t>67</a:t>
            </a:fld>
            <a:endParaRPr lang="ja-JP" altLang="en-US" dirty="0"/>
          </a:p>
        </p:txBody>
      </p:sp>
    </p:spTree>
    <p:extLst>
      <p:ext uri="{BB962C8B-B14F-4D97-AF65-F5344CB8AC3E}">
        <p14:creationId xmlns:p14="http://schemas.microsoft.com/office/powerpoint/2010/main" val="2424837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B78D224-44EC-DB85-84C9-682D972075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F4C75C6-0DC7-C876-53B5-134A49CCBC07}"/>
              </a:ext>
            </a:extLst>
          </p:cNvPr>
          <p:cNvSpPr>
            <a:spLocks noGrp="1"/>
          </p:cNvSpPr>
          <p:nvPr>
            <p:ph type="title"/>
          </p:nvPr>
        </p:nvSpPr>
        <p:spPr/>
        <p:txBody>
          <a:bodyPr/>
          <a:lstStyle/>
          <a:p>
            <a:r>
              <a:rPr lang="en-US" altLang="ja-JP" dirty="0"/>
              <a:t>4</a:t>
            </a:r>
            <a:r>
              <a:rPr lang="ja-JP" altLang="en-US" dirty="0"/>
              <a:t>章に対する修正（</a:t>
            </a:r>
            <a:r>
              <a:rPr lang="en-US" altLang="ja-JP" dirty="0"/>
              <a:t>4/4</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CEC0FE06-414E-76DF-A73E-2DF747AA532C}"/>
              </a:ext>
            </a:extLst>
          </p:cNvPr>
          <p:cNvSpPr>
            <a:spLocks noGrp="1"/>
          </p:cNvSpPr>
          <p:nvPr>
            <p:ph idx="1"/>
          </p:nvPr>
        </p:nvSpPr>
        <p:spPr/>
        <p:txBody>
          <a:bodyPr>
            <a:normAutofit/>
          </a:bodyPr>
          <a:lstStyle/>
          <a:p>
            <a:pPr marL="896938" indent="-896938">
              <a:buNone/>
            </a:pPr>
            <a:r>
              <a:rPr lang="en-US" altLang="ja-JP" sz="2400" dirty="0"/>
              <a:t>Q1.	</a:t>
            </a:r>
            <a:r>
              <a:rPr lang="ja-JP" altLang="en-US" sz="2400" dirty="0"/>
              <a:t>調査結果をどのように解釈すればよいのでしょうか</a:t>
            </a:r>
          </a:p>
          <a:p>
            <a:pPr marL="896938" indent="-896938">
              <a:buNone/>
            </a:pPr>
            <a:r>
              <a:rPr lang="en-US" altLang="ja-JP" sz="2400" dirty="0"/>
              <a:t>Q2.	</a:t>
            </a:r>
            <a:r>
              <a:rPr lang="ja-JP" altLang="en-US" sz="2400" dirty="0"/>
              <a:t>調査結果を大規模なソフトウェア保守にどのようにフィードバックしますか？</a:t>
            </a:r>
          </a:p>
          <a:p>
            <a:pPr marL="896938" indent="-896938">
              <a:buNone/>
            </a:pPr>
            <a:endParaRPr lang="ja-JP" altLang="en-US" sz="2400" dirty="0"/>
          </a:p>
          <a:p>
            <a:pPr marL="896938" indent="-896938">
              <a:buNone/>
            </a:pPr>
            <a:r>
              <a:rPr lang="en-US" altLang="ja-JP" sz="2400" dirty="0"/>
              <a:t>A.	</a:t>
            </a:r>
            <a:r>
              <a:rPr lang="ja-JP" altLang="en-US" sz="2400" dirty="0"/>
              <a:t>論文修正</a:t>
            </a:r>
            <a:endParaRPr lang="en-US" altLang="ja-JP" sz="2400" dirty="0"/>
          </a:p>
          <a:p>
            <a:pPr marL="896938" indent="-896938">
              <a:buNone/>
            </a:pPr>
            <a:r>
              <a:rPr lang="en-US" altLang="ja-JP" sz="2400" dirty="0"/>
              <a:t>	---</a:t>
            </a:r>
          </a:p>
          <a:p>
            <a:pPr marL="896938" indent="-896938">
              <a:buNone/>
            </a:pPr>
            <a:r>
              <a:rPr lang="en-US" altLang="ja-JP" sz="2400" dirty="0"/>
              <a:t>	</a:t>
            </a:r>
            <a:r>
              <a:rPr lang="ja-JP" altLang="en-US" sz="2400" dirty="0"/>
              <a:t>基本ブロックを含むコードクローンを集約することで，</a:t>
            </a:r>
            <a:r>
              <a:rPr lang="en-US" altLang="ja-JP" sz="2400" dirty="0"/>
              <a:t>AFL</a:t>
            </a:r>
            <a:r>
              <a:rPr lang="ja-JP" altLang="en-US" sz="2400" dirty="0"/>
              <a:t>が観測するパスの総数を削減し，未発見のパスに到達しやすくなるという仮説のもと，コードクローン集約前後のプログラムに対する</a:t>
            </a:r>
            <a:r>
              <a:rPr lang="en-US" altLang="ja-JP" sz="2400" dirty="0"/>
              <a:t>AFL</a:t>
            </a:r>
            <a:r>
              <a:rPr lang="ja-JP" altLang="en-US" sz="2400" dirty="0"/>
              <a:t>の比較評価を実施した．</a:t>
            </a:r>
          </a:p>
          <a:p>
            <a:pPr marL="896938" indent="-896938">
              <a:buNone/>
            </a:pPr>
            <a:r>
              <a:rPr lang="en-US" altLang="ja-JP" sz="2400" dirty="0"/>
              <a:t>	</a:t>
            </a:r>
            <a:r>
              <a:rPr lang="ja-JP" altLang="en-US" sz="2400" dirty="0"/>
              <a:t>結果として，コードクローン集約はファジングの挙動を変化させ，大規模ソフトウェアの潜在的な障害の早期発見に貢献することを示した．</a:t>
            </a:r>
          </a:p>
          <a:p>
            <a:pPr marL="896938" indent="-896938">
              <a:buNone/>
            </a:pPr>
            <a:endParaRPr lang="en-US" altLang="ja-JP" sz="2400" dirty="0"/>
          </a:p>
        </p:txBody>
      </p:sp>
      <p:sp>
        <p:nvSpPr>
          <p:cNvPr id="4" name="スライド番号プレースホルダー 3">
            <a:extLst>
              <a:ext uri="{FF2B5EF4-FFF2-40B4-BE49-F238E27FC236}">
                <a16:creationId xmlns:a16="http://schemas.microsoft.com/office/drawing/2014/main" id="{EA597205-0789-D2D1-51BF-2B9F66238029}"/>
              </a:ext>
            </a:extLst>
          </p:cNvPr>
          <p:cNvSpPr>
            <a:spLocks noGrp="1"/>
          </p:cNvSpPr>
          <p:nvPr>
            <p:ph type="sldNum" sz="quarter" idx="12"/>
          </p:nvPr>
        </p:nvSpPr>
        <p:spPr/>
        <p:txBody>
          <a:bodyPr/>
          <a:lstStyle/>
          <a:p>
            <a:fld id="{DDF0A04B-3F96-455C-AC58-511E5C06C175}" type="slidenum">
              <a:rPr lang="ja-JP" altLang="en-US" smtClean="0"/>
              <a:pPr/>
              <a:t>68</a:t>
            </a:fld>
            <a:endParaRPr lang="ja-JP" altLang="en-US" dirty="0"/>
          </a:p>
        </p:txBody>
      </p:sp>
      <p:sp>
        <p:nvSpPr>
          <p:cNvPr id="5" name="正方形/長方形 4">
            <a:extLst>
              <a:ext uri="{FF2B5EF4-FFF2-40B4-BE49-F238E27FC236}">
                <a16:creationId xmlns:a16="http://schemas.microsoft.com/office/drawing/2014/main" id="{A4D68D71-DD83-31EA-C22E-2C33D5206F52}"/>
              </a:ext>
            </a:extLst>
          </p:cNvPr>
          <p:cNvSpPr/>
          <p:nvPr/>
        </p:nvSpPr>
        <p:spPr>
          <a:xfrm>
            <a:off x="2201333" y="3124200"/>
            <a:ext cx="1337734" cy="609600"/>
          </a:xfrm>
          <a:prstGeom prst="rect">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修正箇所</a:t>
            </a:r>
            <a:endParaRPr kumimoji="1" lang="ja-JP" altLang="en-US" dirty="0"/>
          </a:p>
        </p:txBody>
      </p:sp>
    </p:spTree>
    <p:extLst>
      <p:ext uri="{BB962C8B-B14F-4D97-AF65-F5344CB8AC3E}">
        <p14:creationId xmlns:p14="http://schemas.microsoft.com/office/powerpoint/2010/main" val="644995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90B21B-804E-6E42-8196-B195416826AC}"/>
              </a:ext>
            </a:extLst>
          </p:cNvPr>
          <p:cNvSpPr>
            <a:spLocks noGrp="1"/>
          </p:cNvSpPr>
          <p:nvPr>
            <p:ph type="title"/>
          </p:nvPr>
        </p:nvSpPr>
        <p:spPr/>
        <p:txBody>
          <a:bodyPr>
            <a:normAutofit fontScale="90000"/>
          </a:bodyPr>
          <a:lstStyle/>
          <a:p>
            <a:r>
              <a:rPr lang="en-US" altLang="ja-JP" dirty="0"/>
              <a:t>1. </a:t>
            </a:r>
            <a:r>
              <a:rPr lang="ja-JP" altLang="en-US" dirty="0"/>
              <a:t>類似度を用いたコードクローン検出器の追加</a:t>
            </a:r>
            <a:endParaRPr kumimoji="1" lang="ja-JP" altLang="en-US" dirty="0"/>
          </a:p>
        </p:txBody>
      </p:sp>
      <p:sp>
        <p:nvSpPr>
          <p:cNvPr id="3" name="コンテンツ プレースホルダー 2">
            <a:extLst>
              <a:ext uri="{FF2B5EF4-FFF2-40B4-BE49-F238E27FC236}">
                <a16:creationId xmlns:a16="http://schemas.microsoft.com/office/drawing/2014/main" id="{159C107C-FD13-4457-B56B-BCADBEC9E7C3}"/>
              </a:ext>
            </a:extLst>
          </p:cNvPr>
          <p:cNvSpPr>
            <a:spLocks noGrp="1"/>
          </p:cNvSpPr>
          <p:nvPr>
            <p:ph idx="1"/>
          </p:nvPr>
        </p:nvSpPr>
        <p:spPr>
          <a:xfrm>
            <a:off x="165697" y="1092370"/>
            <a:ext cx="11882216" cy="4621671"/>
          </a:xfrm>
        </p:spPr>
        <p:txBody>
          <a:bodyPr>
            <a:normAutofit fontScale="92500"/>
          </a:bodyPr>
          <a:lstStyle/>
          <a:p>
            <a:pPr>
              <a:buFont typeface="Wingdings" panose="05000000000000000000" pitchFamily="2" charset="2"/>
              <a:buChar char="l"/>
            </a:pPr>
            <a:r>
              <a:rPr lang="ja-JP" altLang="en-US" dirty="0"/>
              <a:t>既存システムは構文が一致しないコードクローンの検出が困難</a:t>
            </a:r>
            <a:endParaRPr lang="en-US" altLang="ja-JP" dirty="0"/>
          </a:p>
          <a:p>
            <a:pPr lvl="1">
              <a:buFont typeface="Wingdings" panose="05000000000000000000" pitchFamily="2" charset="2"/>
              <a:buChar char="l"/>
            </a:pPr>
            <a:r>
              <a:rPr lang="en-US" altLang="ja-JP" dirty="0"/>
              <a:t>CCFinderX</a:t>
            </a:r>
            <a:r>
              <a:rPr lang="en-US" altLang="ja-JP" baseline="30000" dirty="0"/>
              <a:t>[2-2]</a:t>
            </a:r>
          </a:p>
          <a:p>
            <a:pPr marL="895350" lvl="2" indent="0">
              <a:buNone/>
            </a:pPr>
            <a:r>
              <a:rPr lang="ja-JP" altLang="en-US" dirty="0"/>
              <a:t>トークン単位のコードクローン検出器</a:t>
            </a:r>
            <a:endParaRPr lang="en-US" altLang="ja-JP" dirty="0"/>
          </a:p>
          <a:p>
            <a:pPr>
              <a:buFont typeface="Wingdings" panose="05000000000000000000" pitchFamily="2" charset="2"/>
              <a:buChar char="l"/>
            </a:pPr>
            <a:r>
              <a:rPr lang="ja-JP" altLang="en-US" dirty="0"/>
              <a:t>高精度でスケーラブルなコードクローン検出器を追加</a:t>
            </a:r>
            <a:endParaRPr lang="en-US" altLang="ja-JP" dirty="0"/>
          </a:p>
          <a:p>
            <a:pPr lvl="1">
              <a:buFont typeface="Wingdings" panose="05000000000000000000" pitchFamily="2" charset="2"/>
              <a:buChar char="l"/>
            </a:pPr>
            <a:r>
              <a:rPr lang="en-US" altLang="ja-JP" dirty="0"/>
              <a:t>SourcererCC</a:t>
            </a:r>
            <a:r>
              <a:rPr lang="en-US" altLang="ja-JP" baseline="30000" dirty="0"/>
              <a:t>[2-3]</a:t>
            </a:r>
          </a:p>
          <a:p>
            <a:pPr lvl="2">
              <a:buFont typeface="Wingdings" panose="05000000000000000000" pitchFamily="2" charset="2"/>
              <a:buChar char="l"/>
            </a:pPr>
            <a:r>
              <a:rPr lang="ja-JP" altLang="en-US" dirty="0"/>
              <a:t>転置インデックスを用いた</a:t>
            </a:r>
            <a:r>
              <a:rPr kumimoji="1" lang="ja-JP" altLang="en-US" dirty="0"/>
              <a:t>トークン単位のコードクローン検出器</a:t>
            </a:r>
            <a:endParaRPr kumimoji="1" lang="en-US" altLang="ja-JP" dirty="0"/>
          </a:p>
          <a:p>
            <a:pPr lvl="1">
              <a:buFont typeface="Wingdings" panose="05000000000000000000" pitchFamily="2" charset="2"/>
              <a:buChar char="l"/>
            </a:pPr>
            <a:r>
              <a:rPr lang="en-US" altLang="ja-JP" dirty="0"/>
              <a:t>CCVolti</a:t>
            </a:r>
            <a:r>
              <a:rPr lang="en-US" altLang="ja-JP" baseline="30000" dirty="0"/>
              <a:t>[2-4]</a:t>
            </a:r>
            <a:endParaRPr lang="en-US" altLang="ja-JP" dirty="0"/>
          </a:p>
          <a:p>
            <a:pPr lvl="2">
              <a:buFont typeface="Wingdings" panose="05000000000000000000" pitchFamily="2" charset="2"/>
              <a:buChar char="l"/>
            </a:pPr>
            <a:r>
              <a:rPr lang="ja-JP" altLang="en-US" dirty="0"/>
              <a:t>情報検索技術を用いたコードクローン検出器</a:t>
            </a:r>
            <a:endParaRPr lang="en-US" altLang="ja-JP" dirty="0"/>
          </a:p>
        </p:txBody>
      </p:sp>
      <p:sp>
        <p:nvSpPr>
          <p:cNvPr id="5" name="テキスト ボックス 4">
            <a:extLst>
              <a:ext uri="{FF2B5EF4-FFF2-40B4-BE49-F238E27FC236}">
                <a16:creationId xmlns:a16="http://schemas.microsoft.com/office/drawing/2014/main" id="{95CFEEED-EC89-0A31-3E40-359AA4FD43F8}"/>
              </a:ext>
            </a:extLst>
          </p:cNvPr>
          <p:cNvSpPr txBox="1"/>
          <p:nvPr/>
        </p:nvSpPr>
        <p:spPr>
          <a:xfrm>
            <a:off x="165696" y="5714041"/>
            <a:ext cx="9384703" cy="1015663"/>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269875" algn="l"/>
              </a:tabLst>
            </a:pPr>
            <a:r>
              <a:rPr lang="en-US" altLang="ja-JP" sz="1200" dirty="0"/>
              <a:t>[2-2] Toshihiro Kamiya, Shinji Kusumoto, and Katsuro</a:t>
            </a:r>
            <a:r>
              <a:rPr lang="ja-JP" altLang="en-US" sz="1200" dirty="0"/>
              <a:t> </a:t>
            </a:r>
            <a:r>
              <a:rPr lang="en-US" altLang="ja-JP" sz="1200" dirty="0"/>
              <a:t>Inoue. CCFinder: A multilinguistic token-based code clone detection system for large scale source code. TSE, 2002.</a:t>
            </a:r>
          </a:p>
          <a:p>
            <a:pPr>
              <a:tabLst>
                <a:tab pos="269875" algn="l"/>
              </a:tabLst>
            </a:pPr>
            <a:r>
              <a:rPr lang="en-US" altLang="ja-JP" sz="1200" dirty="0"/>
              <a:t>[2-3] Hitesh Sajnani, Vaibhav Saini, Jeffrey Svajlenko, Chanchal K. Roy and Cristina V. Lopes, SourcererCC: Scal-ing code clone detection to big-code, ICSE, 2016</a:t>
            </a:r>
          </a:p>
          <a:p>
            <a:pPr>
              <a:tabLst>
                <a:tab pos="269875" algn="l"/>
              </a:tabLst>
            </a:pPr>
            <a:r>
              <a:rPr lang="en-US" altLang="ja-JP" sz="1200" dirty="0"/>
              <a:t>[2-4] </a:t>
            </a:r>
            <a:r>
              <a:rPr lang="ja-JP" altLang="en-US" sz="1200" dirty="0"/>
              <a:t>横井一輝</a:t>
            </a:r>
            <a:r>
              <a:rPr lang="en-US" altLang="ja-JP" sz="1200" dirty="0"/>
              <a:t>, </a:t>
            </a:r>
            <a:r>
              <a:rPr lang="ja-JP" altLang="en-US" sz="1200" dirty="0"/>
              <a:t>崔恩瀞</a:t>
            </a:r>
            <a:r>
              <a:rPr lang="en-US" altLang="ja-JP" sz="1200" dirty="0"/>
              <a:t>, </a:t>
            </a:r>
            <a:r>
              <a:rPr lang="ja-JP" altLang="en-US" sz="1200" dirty="0"/>
              <a:t>吉田則裕</a:t>
            </a:r>
            <a:r>
              <a:rPr lang="en-US" altLang="ja-JP" sz="1200" dirty="0"/>
              <a:t>, </a:t>
            </a:r>
            <a:r>
              <a:rPr lang="ja-JP" altLang="en-US" sz="1200" dirty="0"/>
              <a:t>井上克郎</a:t>
            </a:r>
            <a:r>
              <a:rPr lang="en-US" altLang="ja-JP" sz="1200" dirty="0"/>
              <a:t>: “</a:t>
            </a:r>
            <a:r>
              <a:rPr lang="ja-JP" altLang="en-US" sz="1200" dirty="0"/>
              <a:t>情報検索技術に基づく細粒度ブロッククローン検出</a:t>
            </a:r>
            <a:r>
              <a:rPr lang="en-US" altLang="ja-JP" sz="1200" dirty="0"/>
              <a:t>”, </a:t>
            </a:r>
            <a:r>
              <a:rPr lang="ja-JP" altLang="en-US" sz="1200" dirty="0"/>
              <a:t>コンピュータソフトウェア</a:t>
            </a:r>
            <a:r>
              <a:rPr lang="en-US" altLang="ja-JP" sz="1200" dirty="0"/>
              <a:t>, 2018</a:t>
            </a:r>
          </a:p>
        </p:txBody>
      </p:sp>
      <p:sp>
        <p:nvSpPr>
          <p:cNvPr id="155" name="スライド番号プレースホルダー 154">
            <a:extLst>
              <a:ext uri="{FF2B5EF4-FFF2-40B4-BE49-F238E27FC236}">
                <a16:creationId xmlns:a16="http://schemas.microsoft.com/office/drawing/2014/main" id="{74099D5A-668D-DEBC-87F1-40BF5E9DB496}"/>
              </a:ext>
            </a:extLst>
          </p:cNvPr>
          <p:cNvSpPr>
            <a:spLocks noGrp="1"/>
          </p:cNvSpPr>
          <p:nvPr>
            <p:ph type="sldNum" sz="quarter" idx="12"/>
          </p:nvPr>
        </p:nvSpPr>
        <p:spPr/>
        <p:txBody>
          <a:bodyPr/>
          <a:lstStyle/>
          <a:p>
            <a:fld id="{DDF0A04B-3F96-455C-AC58-511E5C06C175}" type="slidenum">
              <a:rPr lang="ja-JP" altLang="en-US" smtClean="0"/>
              <a:pPr/>
              <a:t>69</a:t>
            </a:fld>
            <a:endParaRPr lang="ja-JP" altLang="en-US" dirty="0"/>
          </a:p>
        </p:txBody>
      </p:sp>
    </p:spTree>
    <p:extLst>
      <p:ext uri="{BB962C8B-B14F-4D97-AF65-F5344CB8AC3E}">
        <p14:creationId xmlns:p14="http://schemas.microsoft.com/office/powerpoint/2010/main" val="375535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73C75-E1D7-1862-64DE-ED2B7E28B6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1BA962B-1F99-2D97-17FB-A590A63D87DD}"/>
              </a:ext>
            </a:extLst>
          </p:cNvPr>
          <p:cNvSpPr>
            <a:spLocks noGrp="1"/>
          </p:cNvSpPr>
          <p:nvPr>
            <p:ph type="title"/>
          </p:nvPr>
        </p:nvSpPr>
        <p:spPr/>
        <p:txBody>
          <a:bodyPr/>
          <a:lstStyle/>
          <a:p>
            <a:r>
              <a:rPr kumimoji="1" lang="ja-JP" altLang="en-US" dirty="0"/>
              <a:t>学位論文の構成</a:t>
            </a:r>
          </a:p>
        </p:txBody>
      </p:sp>
      <p:sp>
        <p:nvSpPr>
          <p:cNvPr id="3" name="コンテンツ プレースホルダー 2">
            <a:extLst>
              <a:ext uri="{FF2B5EF4-FFF2-40B4-BE49-F238E27FC236}">
                <a16:creationId xmlns:a16="http://schemas.microsoft.com/office/drawing/2014/main" id="{CD92A81C-419F-2AC8-B4AF-9B9A8D70C1D8}"/>
              </a:ext>
            </a:extLst>
          </p:cNvPr>
          <p:cNvSpPr>
            <a:spLocks noGrp="1"/>
          </p:cNvSpPr>
          <p:nvPr>
            <p:ph idx="1"/>
          </p:nvPr>
        </p:nvSpPr>
        <p:spPr/>
        <p:txBody>
          <a:bodyPr>
            <a:normAutofit/>
          </a:bodyPr>
          <a:lstStyle/>
          <a:p>
            <a:pPr marL="0" indent="0">
              <a:buNone/>
            </a:pPr>
            <a:r>
              <a:rPr lang="ja-JP" altLang="en-US" sz="2000" dirty="0"/>
              <a:t>コードクローン管理手法に基づく大規模ソフトウェア保守支援に関する研究</a:t>
            </a:r>
            <a:endParaRPr lang="en-US" altLang="ja-JP" sz="2000" dirty="0"/>
          </a:p>
          <a:p>
            <a:pPr>
              <a:buFont typeface="Wingdings" panose="05000000000000000000" pitchFamily="2" charset="2"/>
              <a:buChar char="l"/>
            </a:pPr>
            <a:r>
              <a:rPr lang="en-US" altLang="ja-JP" sz="2000" dirty="0"/>
              <a:t>1</a:t>
            </a:r>
            <a:r>
              <a:rPr lang="ja-JP" altLang="en-US" sz="2000" dirty="0"/>
              <a:t>章　はじめに</a:t>
            </a:r>
            <a:endParaRPr lang="en-US" altLang="ja-JP" sz="2000" dirty="0"/>
          </a:p>
          <a:p>
            <a:pPr>
              <a:buFont typeface="Wingdings" panose="05000000000000000000" pitchFamily="2" charset="2"/>
              <a:buChar char="l"/>
            </a:pPr>
            <a:r>
              <a:rPr lang="en-US" altLang="ja-JP" sz="2000" dirty="0"/>
              <a:t>2</a:t>
            </a:r>
            <a:r>
              <a:rPr lang="ja-JP" altLang="en-US" sz="2000" dirty="0"/>
              <a:t>章　</a:t>
            </a:r>
            <a:r>
              <a:rPr lang="en-US" altLang="ja-JP" sz="2000" dirty="0"/>
              <a:t>Cross-Polytope LSH </a:t>
            </a:r>
            <a:r>
              <a:rPr lang="ja-JP" altLang="en-US" sz="2000" dirty="0"/>
              <a:t>を用いたコードクローン検出のためのパラメータ決定手法</a:t>
            </a:r>
            <a:endParaRPr lang="en-US" altLang="ja-JP" sz="2000" dirty="0"/>
          </a:p>
          <a:p>
            <a:pPr>
              <a:buFont typeface="Wingdings" panose="05000000000000000000" pitchFamily="2" charset="2"/>
              <a:buChar char="l"/>
            </a:pPr>
            <a:r>
              <a:rPr lang="en-US" altLang="ja-JP" sz="2000" dirty="0"/>
              <a:t>3</a:t>
            </a:r>
            <a:r>
              <a:rPr lang="ja-JP" altLang="en-US" sz="2000" dirty="0"/>
              <a:t>章　コードクローン変更管理システムの開発と改善</a:t>
            </a:r>
          </a:p>
          <a:p>
            <a:pPr>
              <a:buFont typeface="Wingdings" panose="05000000000000000000" pitchFamily="2" charset="2"/>
              <a:buChar char="l"/>
            </a:pPr>
            <a:r>
              <a:rPr lang="en-US" altLang="ja-JP" sz="2000" dirty="0"/>
              <a:t>4</a:t>
            </a:r>
            <a:r>
              <a:rPr lang="ja-JP" altLang="en-US" sz="2000" dirty="0"/>
              <a:t>章　コードクローン集約によるファジングの実行効率調査</a:t>
            </a:r>
            <a:endParaRPr lang="en-US" altLang="ja-JP" sz="2000" dirty="0"/>
          </a:p>
          <a:p>
            <a:pPr>
              <a:buFont typeface="Wingdings" panose="05000000000000000000" pitchFamily="2" charset="2"/>
              <a:buChar char="l"/>
            </a:pPr>
            <a:r>
              <a:rPr lang="en-US" altLang="ja-JP" sz="2000" dirty="0"/>
              <a:t>5</a:t>
            </a:r>
            <a:r>
              <a:rPr lang="ja-JP" altLang="en-US" sz="2000" dirty="0"/>
              <a:t>章　おわりに</a:t>
            </a:r>
            <a:endParaRPr lang="en-US" altLang="ja-JP" sz="2000" dirty="0"/>
          </a:p>
        </p:txBody>
      </p:sp>
      <p:sp>
        <p:nvSpPr>
          <p:cNvPr id="4" name="正方形/長方形 3">
            <a:extLst>
              <a:ext uri="{FF2B5EF4-FFF2-40B4-BE49-F238E27FC236}">
                <a16:creationId xmlns:a16="http://schemas.microsoft.com/office/drawing/2014/main" id="{7F2C0F4A-2245-C54F-A0ED-B419C7018077}"/>
              </a:ext>
            </a:extLst>
          </p:cNvPr>
          <p:cNvSpPr/>
          <p:nvPr/>
        </p:nvSpPr>
        <p:spPr>
          <a:xfrm>
            <a:off x="165696" y="3909848"/>
            <a:ext cx="11737270" cy="25851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t>主要論文</a:t>
            </a:r>
            <a:endParaRPr kumimoji="1" lang="en-US" altLang="ja-JP" sz="1600" dirty="0"/>
          </a:p>
          <a:p>
            <a:pPr marL="342900" indent="-342900">
              <a:buFont typeface="+mj-lt"/>
              <a:buAutoNum type="arabicPeriod"/>
            </a:pPr>
            <a:r>
              <a:rPr lang="ja-JP" altLang="en-US" sz="1600" b="1" u="sng" dirty="0"/>
              <a:t>徳井 翔梧</a:t>
            </a:r>
            <a:r>
              <a:rPr lang="en-US" altLang="ja-JP" sz="1600" dirty="0"/>
              <a:t>, </a:t>
            </a:r>
            <a:r>
              <a:rPr lang="ja-JP" altLang="en-US" sz="1600" dirty="0"/>
              <a:t>吉田 則裕</a:t>
            </a:r>
            <a:r>
              <a:rPr lang="en-US" altLang="ja-JP" sz="1600" dirty="0"/>
              <a:t>, </a:t>
            </a:r>
            <a:r>
              <a:rPr lang="ja-JP" altLang="en-US" sz="1600" dirty="0"/>
              <a:t>崔 恩瀞</a:t>
            </a:r>
            <a:r>
              <a:rPr lang="en-US" altLang="ja-JP" sz="1600" dirty="0"/>
              <a:t>, </a:t>
            </a:r>
            <a:r>
              <a:rPr lang="ja-JP" altLang="en-US" sz="1600" dirty="0"/>
              <a:t>井上 克郎</a:t>
            </a:r>
            <a:r>
              <a:rPr lang="en-US" altLang="ja-JP" sz="1600" dirty="0"/>
              <a:t>, </a:t>
            </a:r>
            <a:r>
              <a:rPr lang="ja-JP" altLang="en-US" sz="1600" dirty="0"/>
              <a:t>肥後 芳樹</a:t>
            </a:r>
            <a:r>
              <a:rPr lang="en-US" altLang="ja-JP" sz="1600" dirty="0"/>
              <a:t>, “</a:t>
            </a:r>
            <a:r>
              <a:rPr lang="ja-JP" altLang="en-US" sz="1600" dirty="0"/>
              <a:t>コードクローン集約によるファジングの実行効率調査”</a:t>
            </a:r>
            <a:r>
              <a:rPr lang="en-US" altLang="ja-JP" sz="1600" dirty="0"/>
              <a:t>, </a:t>
            </a:r>
            <a:r>
              <a:rPr lang="ja-JP" altLang="en-US" sz="1600" dirty="0"/>
              <a:t>コンピュータソフトウェア</a:t>
            </a:r>
            <a:r>
              <a:rPr lang="en-US" altLang="ja-JP" sz="1600" dirty="0"/>
              <a:t>, 2025.</a:t>
            </a:r>
          </a:p>
          <a:p>
            <a:pPr marL="342900" indent="-342900">
              <a:buFont typeface="+mj-lt"/>
              <a:buAutoNum type="arabicPeriod"/>
            </a:pPr>
            <a:r>
              <a:rPr lang="ja-JP" altLang="en-US" sz="1600" b="1" u="sng" dirty="0"/>
              <a:t>徳井 翔梧</a:t>
            </a:r>
            <a:r>
              <a:rPr lang="en-US" altLang="ja-JP" sz="1600" dirty="0"/>
              <a:t>, </a:t>
            </a:r>
            <a:r>
              <a:rPr lang="ja-JP" altLang="en-US" sz="1600" dirty="0"/>
              <a:t>吉田 則裕</a:t>
            </a:r>
            <a:r>
              <a:rPr lang="en-US" altLang="ja-JP" sz="1600" dirty="0"/>
              <a:t>, </a:t>
            </a:r>
            <a:r>
              <a:rPr lang="ja-JP" altLang="en-US" sz="1600" dirty="0"/>
              <a:t>崔 恩瀞</a:t>
            </a:r>
            <a:r>
              <a:rPr lang="en-US" altLang="ja-JP" sz="1600" dirty="0"/>
              <a:t>, </a:t>
            </a:r>
            <a:r>
              <a:rPr lang="ja-JP" altLang="en-US" sz="1600" dirty="0"/>
              <a:t>井上 克郎</a:t>
            </a:r>
            <a:r>
              <a:rPr lang="en-US" altLang="ja-JP" sz="1600" dirty="0"/>
              <a:t>, “Cross-Polytope LSH </a:t>
            </a:r>
            <a:r>
              <a:rPr lang="ja-JP" altLang="en-US" sz="1600" dirty="0"/>
              <a:t>を用いた コードクローン検出のためのパラメータ決定手法”</a:t>
            </a:r>
            <a:r>
              <a:rPr lang="en-US" altLang="ja-JP" sz="1600" dirty="0"/>
              <a:t>, </a:t>
            </a:r>
            <a:r>
              <a:rPr lang="ja-JP" altLang="en-US" sz="1600" dirty="0"/>
              <a:t>コンピュータソフトウェア</a:t>
            </a:r>
            <a:r>
              <a:rPr lang="en-US" altLang="ja-JP" sz="1600" dirty="0"/>
              <a:t>, 2021.</a:t>
            </a:r>
          </a:p>
          <a:p>
            <a:pPr marL="342900" indent="-342900">
              <a:buFont typeface="+mj-lt"/>
              <a:buAutoNum type="arabicPeriod"/>
            </a:pPr>
            <a:r>
              <a:rPr lang="en-US" altLang="ja-JP" sz="1600" b="1" u="sng" dirty="0"/>
              <a:t>Shogo Tokui</a:t>
            </a:r>
            <a:r>
              <a:rPr lang="en-US" altLang="ja-JP" sz="1600" dirty="0"/>
              <a:t>, Norihiro Yoshida, Eunjong Choi, Katsuro Inoue, “Clone noti-fier: developing and improving the system to notify changes of code clones”, SANER 2020.</a:t>
            </a:r>
            <a:endParaRPr kumimoji="1" lang="en-US" altLang="ja-JP" sz="1600" dirty="0"/>
          </a:p>
          <a:p>
            <a:r>
              <a:rPr lang="ja-JP" altLang="en-US" sz="1600" dirty="0"/>
              <a:t>関連論文</a:t>
            </a:r>
            <a:endParaRPr lang="en-US" altLang="ja-JP" sz="1600" dirty="0"/>
          </a:p>
          <a:p>
            <a:pPr marL="342900" indent="-342900">
              <a:buFont typeface="+mj-lt"/>
              <a:buAutoNum type="arabicPeriod" startAt="4"/>
            </a:pPr>
            <a:r>
              <a:rPr lang="en-US" altLang="ja-JP" sz="1600" dirty="0"/>
              <a:t>Hirotaka Honda, </a:t>
            </a:r>
            <a:r>
              <a:rPr lang="en-US" altLang="ja-JP" sz="1600" b="1" u="sng" dirty="0"/>
              <a:t>Shogo Tokui</a:t>
            </a:r>
            <a:r>
              <a:rPr lang="en-US" altLang="ja-JP" sz="1600" dirty="0"/>
              <a:t>, Kazuki Yokoi, Eunjong Choi, NorihiroYoshida, Katsuro Inoue, “CCEvovis: A clone evolution visualizationsystem for software maintenance”, ICPC, 2020</a:t>
            </a:r>
            <a:endParaRPr kumimoji="1" lang="ja-JP" altLang="en-US" sz="1600" dirty="0"/>
          </a:p>
        </p:txBody>
      </p:sp>
      <p:sp>
        <p:nvSpPr>
          <p:cNvPr id="6" name="四角形: 角を丸くする 5">
            <a:extLst>
              <a:ext uri="{FF2B5EF4-FFF2-40B4-BE49-F238E27FC236}">
                <a16:creationId xmlns:a16="http://schemas.microsoft.com/office/drawing/2014/main" id="{B2D2A68D-62DE-586B-6DBF-D1A3017E65A5}"/>
              </a:ext>
            </a:extLst>
          </p:cNvPr>
          <p:cNvSpPr/>
          <p:nvPr/>
        </p:nvSpPr>
        <p:spPr>
          <a:xfrm>
            <a:off x="10392829" y="2017986"/>
            <a:ext cx="1434663" cy="39106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主要論文</a:t>
            </a:r>
            <a:r>
              <a:rPr kumimoji="1" lang="en-US" altLang="ja-JP" sz="2000" dirty="0"/>
              <a:t>1</a:t>
            </a:r>
            <a:endParaRPr kumimoji="1" lang="ja-JP" altLang="en-US" sz="2000" dirty="0"/>
          </a:p>
        </p:txBody>
      </p:sp>
      <p:sp>
        <p:nvSpPr>
          <p:cNvPr id="7" name="四角形: 角を丸くする 6">
            <a:extLst>
              <a:ext uri="{FF2B5EF4-FFF2-40B4-BE49-F238E27FC236}">
                <a16:creationId xmlns:a16="http://schemas.microsoft.com/office/drawing/2014/main" id="{26B0939D-4481-5B24-8AD6-9CF09CC7B833}"/>
              </a:ext>
            </a:extLst>
          </p:cNvPr>
          <p:cNvSpPr/>
          <p:nvPr/>
        </p:nvSpPr>
        <p:spPr>
          <a:xfrm>
            <a:off x="7092581" y="2462700"/>
            <a:ext cx="1434663" cy="39106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主要論文</a:t>
            </a:r>
            <a:r>
              <a:rPr lang="en-US" altLang="ja-JP" sz="2000" dirty="0"/>
              <a:t>2</a:t>
            </a:r>
            <a:endParaRPr kumimoji="1" lang="ja-JP" altLang="en-US" sz="2000" dirty="0"/>
          </a:p>
        </p:txBody>
      </p:sp>
      <p:sp>
        <p:nvSpPr>
          <p:cNvPr id="8" name="四角形: 角を丸くする 7">
            <a:extLst>
              <a:ext uri="{FF2B5EF4-FFF2-40B4-BE49-F238E27FC236}">
                <a16:creationId xmlns:a16="http://schemas.microsoft.com/office/drawing/2014/main" id="{91876A5C-E3C2-51D2-DE71-A07CB63A4ED8}"/>
              </a:ext>
            </a:extLst>
          </p:cNvPr>
          <p:cNvSpPr/>
          <p:nvPr/>
        </p:nvSpPr>
        <p:spPr>
          <a:xfrm>
            <a:off x="7092581" y="2963918"/>
            <a:ext cx="1434663" cy="39106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主要論文</a:t>
            </a:r>
            <a:r>
              <a:rPr lang="en-US" altLang="ja-JP" sz="2000" dirty="0"/>
              <a:t>3</a:t>
            </a:r>
            <a:endParaRPr kumimoji="1" lang="ja-JP" altLang="en-US" sz="2000" dirty="0"/>
          </a:p>
        </p:txBody>
      </p:sp>
      <p:sp>
        <p:nvSpPr>
          <p:cNvPr id="9" name="右中かっこ 8">
            <a:extLst>
              <a:ext uri="{FF2B5EF4-FFF2-40B4-BE49-F238E27FC236}">
                <a16:creationId xmlns:a16="http://schemas.microsoft.com/office/drawing/2014/main" id="{55E29B51-9EE9-E139-6A01-38E614F22751}"/>
              </a:ext>
            </a:extLst>
          </p:cNvPr>
          <p:cNvSpPr/>
          <p:nvPr/>
        </p:nvSpPr>
        <p:spPr>
          <a:xfrm>
            <a:off x="8763250" y="2462889"/>
            <a:ext cx="390293" cy="8920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10" name="テキスト ボックス 7">
            <a:extLst>
              <a:ext uri="{FF2B5EF4-FFF2-40B4-BE49-F238E27FC236}">
                <a16:creationId xmlns:a16="http://schemas.microsoft.com/office/drawing/2014/main" id="{AE3D0988-CDDA-7199-9E2D-9D75A755A7E8}"/>
              </a:ext>
            </a:extLst>
          </p:cNvPr>
          <p:cNvSpPr txBox="1"/>
          <p:nvPr/>
        </p:nvSpPr>
        <p:spPr>
          <a:xfrm>
            <a:off x="9188454" y="2585772"/>
            <a:ext cx="1773044"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a:t>本発表では</a:t>
            </a:r>
            <a:endParaRPr lang="en-US" altLang="ja-JP" dirty="0"/>
          </a:p>
          <a:p>
            <a:r>
              <a:rPr kumimoji="1" lang="ja-JP" altLang="en-US"/>
              <a:t>概要のみ説明</a:t>
            </a:r>
          </a:p>
        </p:txBody>
      </p:sp>
      <p:sp>
        <p:nvSpPr>
          <p:cNvPr id="160" name="スライド番号プレースホルダー 159">
            <a:extLst>
              <a:ext uri="{FF2B5EF4-FFF2-40B4-BE49-F238E27FC236}">
                <a16:creationId xmlns:a16="http://schemas.microsoft.com/office/drawing/2014/main" id="{8AA36592-5474-5EB2-E169-2C1D09D34C77}"/>
              </a:ext>
            </a:extLst>
          </p:cNvPr>
          <p:cNvSpPr>
            <a:spLocks noGrp="1"/>
          </p:cNvSpPr>
          <p:nvPr>
            <p:ph type="sldNum" sz="quarter" idx="12"/>
          </p:nvPr>
        </p:nvSpPr>
        <p:spPr/>
        <p:txBody>
          <a:bodyPr/>
          <a:lstStyle/>
          <a:p>
            <a:fld id="{DDF0A04B-3F96-455C-AC58-511E5C06C175}" type="slidenum">
              <a:rPr lang="ja-JP" altLang="en-US" smtClean="0"/>
              <a:pPr/>
              <a:t>7</a:t>
            </a:fld>
            <a:endParaRPr lang="ja-JP" altLang="en-US" dirty="0"/>
          </a:p>
        </p:txBody>
      </p:sp>
    </p:spTree>
    <p:extLst>
      <p:ext uri="{BB962C8B-B14F-4D97-AF65-F5344CB8AC3E}">
        <p14:creationId xmlns:p14="http://schemas.microsoft.com/office/powerpoint/2010/main" val="4168437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D5F99E-477D-CA0B-2BCC-1D084694C49B}"/>
              </a:ext>
            </a:extLst>
          </p:cNvPr>
          <p:cNvSpPr>
            <a:spLocks noGrp="1"/>
          </p:cNvSpPr>
          <p:nvPr>
            <p:ph type="title"/>
          </p:nvPr>
        </p:nvSpPr>
        <p:spPr/>
        <p:txBody>
          <a:bodyPr/>
          <a:lstStyle/>
          <a:p>
            <a:r>
              <a:rPr lang="en-US" altLang="ja-JP" dirty="0"/>
              <a:t>2. </a:t>
            </a:r>
            <a:r>
              <a:rPr lang="ja-JP" altLang="en-US" dirty="0"/>
              <a:t>クローンセットの定義と追跡方法の変更</a:t>
            </a:r>
            <a:endParaRPr kumimoji="1" lang="ja-JP" altLang="en-US" dirty="0"/>
          </a:p>
        </p:txBody>
      </p:sp>
      <p:sp>
        <p:nvSpPr>
          <p:cNvPr id="3" name="コンテンツ プレースホルダー 2">
            <a:extLst>
              <a:ext uri="{FF2B5EF4-FFF2-40B4-BE49-F238E27FC236}">
                <a16:creationId xmlns:a16="http://schemas.microsoft.com/office/drawing/2014/main" id="{A74F7A98-3E4B-795B-D491-75D9A97A0ACD}"/>
              </a:ext>
            </a:extLst>
          </p:cNvPr>
          <p:cNvSpPr>
            <a:spLocks noGrp="1"/>
          </p:cNvSpPr>
          <p:nvPr>
            <p:ph idx="1"/>
          </p:nvPr>
        </p:nvSpPr>
        <p:spPr>
          <a:xfrm>
            <a:off x="165696" y="1092368"/>
            <a:ext cx="11607203" cy="3318465"/>
          </a:xfrm>
        </p:spPr>
        <p:txBody>
          <a:bodyPr>
            <a:normAutofit fontScale="85000" lnSpcReduction="10000"/>
          </a:bodyPr>
          <a:lstStyle/>
          <a:p>
            <a:pPr>
              <a:buFont typeface="Wingdings" panose="05000000000000000000" pitchFamily="2" charset="2"/>
              <a:buChar char="l"/>
            </a:pPr>
            <a:r>
              <a:rPr lang="ja-JP" altLang="en-US" dirty="0"/>
              <a:t>クローンセット：すべてのコード片の組がクローンペアである集合</a:t>
            </a:r>
            <a:endParaRPr lang="en-US" altLang="ja-JP" dirty="0"/>
          </a:p>
          <a:p>
            <a:pPr lvl="1">
              <a:buFont typeface="Wingdings" panose="05000000000000000000" pitchFamily="2" charset="2"/>
              <a:buChar char="l"/>
            </a:pPr>
            <a:r>
              <a:rPr lang="en-US" altLang="ja-JP" dirty="0"/>
              <a:t>SourcererCC </a:t>
            </a:r>
            <a:r>
              <a:rPr lang="ja-JP" altLang="en-US" dirty="0"/>
              <a:t>や </a:t>
            </a:r>
            <a:r>
              <a:rPr lang="en-US" altLang="ja-JP" dirty="0"/>
              <a:t>CCVolti </a:t>
            </a:r>
            <a:r>
              <a:rPr lang="ja-JP" altLang="en-US" dirty="0"/>
              <a:t>が検出するクローンペアは類似するコードクローンを検出するため，クローンペアの推移的特性を保持できない</a:t>
            </a:r>
            <a:endParaRPr lang="en-US" altLang="ja-JP" dirty="0"/>
          </a:p>
          <a:p>
            <a:pPr lvl="1">
              <a:buFont typeface="Wingdings" panose="05000000000000000000" pitchFamily="2" charset="2"/>
              <a:buChar char="l"/>
            </a:pPr>
            <a:r>
              <a:rPr lang="en-US" altLang="ja-JP" dirty="0"/>
              <a:t>JGraphT</a:t>
            </a:r>
            <a:r>
              <a:rPr lang="en-US" altLang="ja-JP" baseline="30000" dirty="0"/>
              <a:t>*1</a:t>
            </a:r>
            <a:r>
              <a:rPr lang="ja-JP" altLang="en-US" dirty="0"/>
              <a:t>を用いて極大クリークを生成</a:t>
            </a:r>
            <a:endParaRPr lang="en-US" altLang="ja-JP" dirty="0"/>
          </a:p>
          <a:p>
            <a:pPr>
              <a:buFont typeface="Wingdings" panose="05000000000000000000" pitchFamily="2" charset="2"/>
              <a:buChar char="l"/>
            </a:pPr>
            <a:r>
              <a:rPr lang="ja-JP" altLang="en-US" dirty="0"/>
              <a:t>追跡方法：行単位の重複度が閾値以上のコードクローン</a:t>
            </a:r>
            <a:endParaRPr lang="en-US" altLang="ja-JP" dirty="0"/>
          </a:p>
          <a:p>
            <a:pPr lvl="1">
              <a:buFont typeface="Wingdings" panose="05000000000000000000" pitchFamily="2" charset="2"/>
              <a:buChar char="l"/>
            </a:pPr>
            <a:r>
              <a:rPr lang="ja-JP" altLang="en-US" dirty="0"/>
              <a:t>新旧ファイルで行単位の差分を取得し，コードクローンの重複度を計測</a:t>
            </a:r>
            <a:endParaRPr lang="en-US" altLang="ja-JP" dirty="0"/>
          </a:p>
        </p:txBody>
      </p:sp>
      <p:sp>
        <p:nvSpPr>
          <p:cNvPr id="5" name="正方形/長方形 4">
            <a:extLst>
              <a:ext uri="{FF2B5EF4-FFF2-40B4-BE49-F238E27FC236}">
                <a16:creationId xmlns:a16="http://schemas.microsoft.com/office/drawing/2014/main" id="{9F738415-A6E4-D555-6490-9B3A19B78706}"/>
              </a:ext>
            </a:extLst>
          </p:cNvPr>
          <p:cNvSpPr/>
          <p:nvPr/>
        </p:nvSpPr>
        <p:spPr>
          <a:xfrm>
            <a:off x="792209" y="4995267"/>
            <a:ext cx="1151603" cy="2621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ysClr val="windowText" lastClr="000000"/>
                </a:solidFill>
              </a:rPr>
              <a:t>クローンペア</a:t>
            </a:r>
          </a:p>
        </p:txBody>
      </p:sp>
      <p:sp>
        <p:nvSpPr>
          <p:cNvPr id="6" name="楕円 5">
            <a:extLst>
              <a:ext uri="{FF2B5EF4-FFF2-40B4-BE49-F238E27FC236}">
                <a16:creationId xmlns:a16="http://schemas.microsoft.com/office/drawing/2014/main" id="{DC4C0453-A033-682F-B824-E30A8215DF4E}"/>
              </a:ext>
            </a:extLst>
          </p:cNvPr>
          <p:cNvSpPr/>
          <p:nvPr/>
        </p:nvSpPr>
        <p:spPr>
          <a:xfrm>
            <a:off x="2899457" y="4414781"/>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25" i="1" dirty="0">
              <a:solidFill>
                <a:sysClr val="windowText" lastClr="000000"/>
              </a:solidFill>
            </a:endParaRPr>
          </a:p>
        </p:txBody>
      </p:sp>
      <p:sp>
        <p:nvSpPr>
          <p:cNvPr id="7" name="楕円 6">
            <a:extLst>
              <a:ext uri="{FF2B5EF4-FFF2-40B4-BE49-F238E27FC236}">
                <a16:creationId xmlns:a16="http://schemas.microsoft.com/office/drawing/2014/main" id="{4D63C2D9-DDDC-0C88-2293-2C23F7DA53C8}"/>
              </a:ext>
            </a:extLst>
          </p:cNvPr>
          <p:cNvSpPr/>
          <p:nvPr/>
        </p:nvSpPr>
        <p:spPr>
          <a:xfrm>
            <a:off x="2345370" y="5314893"/>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25" dirty="0">
              <a:solidFill>
                <a:sysClr val="windowText" lastClr="000000"/>
              </a:solidFill>
            </a:endParaRPr>
          </a:p>
        </p:txBody>
      </p:sp>
      <p:sp>
        <p:nvSpPr>
          <p:cNvPr id="8" name="楕円 7">
            <a:extLst>
              <a:ext uri="{FF2B5EF4-FFF2-40B4-BE49-F238E27FC236}">
                <a16:creationId xmlns:a16="http://schemas.microsoft.com/office/drawing/2014/main" id="{0AC4C7C1-5D18-36E9-ED11-47DD6A0A3786}"/>
              </a:ext>
            </a:extLst>
          </p:cNvPr>
          <p:cNvSpPr/>
          <p:nvPr/>
        </p:nvSpPr>
        <p:spPr>
          <a:xfrm>
            <a:off x="3453543" y="5314893"/>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25" i="1" dirty="0">
              <a:solidFill>
                <a:sysClr val="windowText" lastClr="000000"/>
              </a:solidFill>
            </a:endParaRPr>
          </a:p>
        </p:txBody>
      </p:sp>
      <p:sp>
        <p:nvSpPr>
          <p:cNvPr id="9" name="楕円 8">
            <a:extLst>
              <a:ext uri="{FF2B5EF4-FFF2-40B4-BE49-F238E27FC236}">
                <a16:creationId xmlns:a16="http://schemas.microsoft.com/office/drawing/2014/main" id="{2CF18B06-49D7-B5CD-36DD-DA9EB7A29F9A}"/>
              </a:ext>
            </a:extLst>
          </p:cNvPr>
          <p:cNvSpPr/>
          <p:nvPr/>
        </p:nvSpPr>
        <p:spPr>
          <a:xfrm>
            <a:off x="4561717" y="5314893"/>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25" i="1" dirty="0">
              <a:solidFill>
                <a:sysClr val="windowText" lastClr="000000"/>
              </a:solidFill>
            </a:endParaRPr>
          </a:p>
        </p:txBody>
      </p:sp>
      <p:cxnSp>
        <p:nvCxnSpPr>
          <p:cNvPr id="11" name="直線コネクタ 10">
            <a:extLst>
              <a:ext uri="{FF2B5EF4-FFF2-40B4-BE49-F238E27FC236}">
                <a16:creationId xmlns:a16="http://schemas.microsoft.com/office/drawing/2014/main" id="{84BC7291-0515-06AA-6C89-649DAA3887C8}"/>
              </a:ext>
            </a:extLst>
          </p:cNvPr>
          <p:cNvCxnSpPr>
            <a:cxnSpLocks/>
            <a:stCxn id="7" idx="0"/>
            <a:endCxn id="6" idx="3"/>
          </p:cNvCxnSpPr>
          <p:nvPr/>
        </p:nvCxnSpPr>
        <p:spPr>
          <a:xfrm flipV="1">
            <a:off x="2582135" y="4818963"/>
            <a:ext cx="386669" cy="49592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EC3BEF60-541A-8778-82C9-953395DAF19D}"/>
              </a:ext>
            </a:extLst>
          </p:cNvPr>
          <p:cNvCxnSpPr>
            <a:cxnSpLocks/>
            <a:stCxn id="8" idx="0"/>
            <a:endCxn id="6" idx="5"/>
          </p:cNvCxnSpPr>
          <p:nvPr/>
        </p:nvCxnSpPr>
        <p:spPr>
          <a:xfrm flipH="1" flipV="1">
            <a:off x="3303639" y="4818963"/>
            <a:ext cx="386669" cy="49592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C46354A6-EBCE-54FD-F1FD-C6A390BE81D8}"/>
              </a:ext>
            </a:extLst>
          </p:cNvPr>
          <p:cNvCxnSpPr>
            <a:cxnSpLocks/>
            <a:stCxn id="8" idx="2"/>
            <a:endCxn id="7" idx="6"/>
          </p:cNvCxnSpPr>
          <p:nvPr/>
        </p:nvCxnSpPr>
        <p:spPr>
          <a:xfrm flipH="1">
            <a:off x="2818899" y="5551657"/>
            <a:ext cx="63464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3122CD80-C2E0-CF8E-34C1-5388E3CBE91D}"/>
              </a:ext>
            </a:extLst>
          </p:cNvPr>
          <p:cNvCxnSpPr>
            <a:cxnSpLocks/>
            <a:stCxn id="9" idx="2"/>
            <a:endCxn id="8" idx="6"/>
          </p:cNvCxnSpPr>
          <p:nvPr/>
        </p:nvCxnSpPr>
        <p:spPr>
          <a:xfrm flipH="1">
            <a:off x="3927072" y="5551657"/>
            <a:ext cx="63464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5" name="四角形: 角を丸くする 24">
            <a:extLst>
              <a:ext uri="{FF2B5EF4-FFF2-40B4-BE49-F238E27FC236}">
                <a16:creationId xmlns:a16="http://schemas.microsoft.com/office/drawing/2014/main" id="{9318B6CA-2E0E-5F11-523C-1A70EDAD21FA}"/>
              </a:ext>
            </a:extLst>
          </p:cNvPr>
          <p:cNvSpPr/>
          <p:nvPr/>
        </p:nvSpPr>
        <p:spPr>
          <a:xfrm>
            <a:off x="2107973" y="4251315"/>
            <a:ext cx="2056496" cy="1821656"/>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7" name="四角形: 角を丸くする 26">
            <a:extLst>
              <a:ext uri="{FF2B5EF4-FFF2-40B4-BE49-F238E27FC236}">
                <a16:creationId xmlns:a16="http://schemas.microsoft.com/office/drawing/2014/main" id="{E867D162-2EE7-D66B-97BB-20AFFFFBFF6D}"/>
              </a:ext>
            </a:extLst>
          </p:cNvPr>
          <p:cNvSpPr/>
          <p:nvPr/>
        </p:nvSpPr>
        <p:spPr>
          <a:xfrm>
            <a:off x="3205568" y="5205006"/>
            <a:ext cx="2056496" cy="709678"/>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cxnSp>
        <p:nvCxnSpPr>
          <p:cNvPr id="28" name="直線コネクタ 27">
            <a:extLst>
              <a:ext uri="{FF2B5EF4-FFF2-40B4-BE49-F238E27FC236}">
                <a16:creationId xmlns:a16="http://schemas.microsoft.com/office/drawing/2014/main" id="{D3967023-268A-5D21-5114-AA63C23F8D10}"/>
              </a:ext>
            </a:extLst>
          </p:cNvPr>
          <p:cNvCxnSpPr>
            <a:cxnSpLocks/>
          </p:cNvCxnSpPr>
          <p:nvPr/>
        </p:nvCxnSpPr>
        <p:spPr>
          <a:xfrm flipH="1">
            <a:off x="411765" y="5126341"/>
            <a:ext cx="350936"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9" name="四角形: 角を丸くする 28">
            <a:extLst>
              <a:ext uri="{FF2B5EF4-FFF2-40B4-BE49-F238E27FC236}">
                <a16:creationId xmlns:a16="http://schemas.microsoft.com/office/drawing/2014/main" id="{7F95FAB4-5050-194C-122D-1668D8FA9D12}"/>
              </a:ext>
            </a:extLst>
          </p:cNvPr>
          <p:cNvSpPr/>
          <p:nvPr/>
        </p:nvSpPr>
        <p:spPr>
          <a:xfrm>
            <a:off x="435375" y="5360692"/>
            <a:ext cx="277458" cy="181580"/>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0" name="正方形/長方形 29">
            <a:extLst>
              <a:ext uri="{FF2B5EF4-FFF2-40B4-BE49-F238E27FC236}">
                <a16:creationId xmlns:a16="http://schemas.microsoft.com/office/drawing/2014/main" id="{77466DCD-A7D3-90B5-0A2D-4040892E071D}"/>
              </a:ext>
            </a:extLst>
          </p:cNvPr>
          <p:cNvSpPr/>
          <p:nvPr/>
        </p:nvSpPr>
        <p:spPr>
          <a:xfrm>
            <a:off x="792209" y="5320407"/>
            <a:ext cx="1330361" cy="2621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ysClr val="windowText" lastClr="000000"/>
                </a:solidFill>
              </a:rPr>
              <a:t>クローンセット</a:t>
            </a:r>
          </a:p>
        </p:txBody>
      </p:sp>
      <p:sp>
        <p:nvSpPr>
          <p:cNvPr id="31" name="楕円 30">
            <a:extLst>
              <a:ext uri="{FF2B5EF4-FFF2-40B4-BE49-F238E27FC236}">
                <a16:creationId xmlns:a16="http://schemas.microsoft.com/office/drawing/2014/main" id="{7E6F0459-42BF-0AC0-D359-B72B7FC41389}"/>
              </a:ext>
            </a:extLst>
          </p:cNvPr>
          <p:cNvSpPr/>
          <p:nvPr/>
        </p:nvSpPr>
        <p:spPr>
          <a:xfrm>
            <a:off x="435375" y="4678569"/>
            <a:ext cx="277458" cy="277458"/>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25" dirty="0">
              <a:solidFill>
                <a:sysClr val="windowText" lastClr="000000"/>
              </a:solidFill>
            </a:endParaRPr>
          </a:p>
        </p:txBody>
      </p:sp>
      <p:sp>
        <p:nvSpPr>
          <p:cNvPr id="32" name="正方形/長方形 31">
            <a:extLst>
              <a:ext uri="{FF2B5EF4-FFF2-40B4-BE49-F238E27FC236}">
                <a16:creationId xmlns:a16="http://schemas.microsoft.com/office/drawing/2014/main" id="{F7B94CD0-8698-0184-BE2D-4DB798DE3F21}"/>
              </a:ext>
            </a:extLst>
          </p:cNvPr>
          <p:cNvSpPr/>
          <p:nvPr/>
        </p:nvSpPr>
        <p:spPr>
          <a:xfrm>
            <a:off x="792209" y="4687888"/>
            <a:ext cx="1330361" cy="2621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ysClr val="windowText" lastClr="000000"/>
                </a:solidFill>
              </a:rPr>
              <a:t>コードクローン</a:t>
            </a:r>
          </a:p>
        </p:txBody>
      </p:sp>
      <p:sp>
        <p:nvSpPr>
          <p:cNvPr id="83" name="テキスト ボックス 82">
            <a:extLst>
              <a:ext uri="{FF2B5EF4-FFF2-40B4-BE49-F238E27FC236}">
                <a16:creationId xmlns:a16="http://schemas.microsoft.com/office/drawing/2014/main" id="{EDA75AC5-460A-ADBA-5756-F919936FA079}"/>
              </a:ext>
            </a:extLst>
          </p:cNvPr>
          <p:cNvSpPr txBox="1"/>
          <p:nvPr/>
        </p:nvSpPr>
        <p:spPr>
          <a:xfrm>
            <a:off x="2876444" y="4345378"/>
            <a:ext cx="455574" cy="400110"/>
          </a:xfrm>
          <a:prstGeom prst="rect">
            <a:avLst/>
          </a:prstGeom>
          <a:noFill/>
        </p:spPr>
        <p:txBody>
          <a:bodyPr wrap="none" rtlCol="0">
            <a:spAutoFit/>
          </a:bodyPr>
          <a:lstStyle/>
          <a:p>
            <a:r>
              <a:rPr kumimoji="1" lang="en-US" altLang="ja-JP" sz="2000" i="1" dirty="0"/>
              <a:t>c</a:t>
            </a:r>
            <a:r>
              <a:rPr lang="en-US" altLang="ja-JP" sz="2000" baseline="-25000" dirty="0"/>
              <a:t>1</a:t>
            </a:r>
            <a:endParaRPr kumimoji="1" lang="ja-JP" altLang="en-US" sz="2000" baseline="-25000" dirty="0"/>
          </a:p>
        </p:txBody>
      </p:sp>
      <p:sp>
        <p:nvSpPr>
          <p:cNvPr id="84" name="テキスト ボックス 83">
            <a:extLst>
              <a:ext uri="{FF2B5EF4-FFF2-40B4-BE49-F238E27FC236}">
                <a16:creationId xmlns:a16="http://schemas.microsoft.com/office/drawing/2014/main" id="{9F65EF1B-AE9E-749F-C58E-395482F0F058}"/>
              </a:ext>
            </a:extLst>
          </p:cNvPr>
          <p:cNvSpPr txBox="1"/>
          <p:nvPr/>
        </p:nvSpPr>
        <p:spPr>
          <a:xfrm>
            <a:off x="2310549" y="5265130"/>
            <a:ext cx="478016" cy="400110"/>
          </a:xfrm>
          <a:prstGeom prst="rect">
            <a:avLst/>
          </a:prstGeom>
          <a:noFill/>
        </p:spPr>
        <p:txBody>
          <a:bodyPr wrap="none" rtlCol="0">
            <a:spAutoFit/>
          </a:bodyPr>
          <a:lstStyle/>
          <a:p>
            <a:r>
              <a:rPr kumimoji="1" lang="en-US" altLang="ja-JP" sz="2000" i="1" dirty="0"/>
              <a:t>c</a:t>
            </a:r>
            <a:r>
              <a:rPr lang="en-US" altLang="ja-JP" sz="2000" baseline="-25000" dirty="0"/>
              <a:t>2</a:t>
            </a:r>
            <a:endParaRPr kumimoji="1" lang="ja-JP" altLang="en-US" sz="2000" baseline="-25000" dirty="0"/>
          </a:p>
        </p:txBody>
      </p:sp>
      <p:sp>
        <p:nvSpPr>
          <p:cNvPr id="85" name="テキスト ボックス 84">
            <a:extLst>
              <a:ext uri="{FF2B5EF4-FFF2-40B4-BE49-F238E27FC236}">
                <a16:creationId xmlns:a16="http://schemas.microsoft.com/office/drawing/2014/main" id="{8535D3AF-9D16-1F1B-5923-7CBC1C78F097}"/>
              </a:ext>
            </a:extLst>
          </p:cNvPr>
          <p:cNvSpPr txBox="1"/>
          <p:nvPr/>
        </p:nvSpPr>
        <p:spPr>
          <a:xfrm>
            <a:off x="3451300" y="5275873"/>
            <a:ext cx="478016" cy="400110"/>
          </a:xfrm>
          <a:prstGeom prst="rect">
            <a:avLst/>
          </a:prstGeom>
          <a:noFill/>
        </p:spPr>
        <p:txBody>
          <a:bodyPr wrap="none" rtlCol="0">
            <a:spAutoFit/>
          </a:bodyPr>
          <a:lstStyle/>
          <a:p>
            <a:r>
              <a:rPr kumimoji="1" lang="en-US" altLang="ja-JP" sz="2000" i="1" dirty="0"/>
              <a:t>c</a:t>
            </a:r>
            <a:r>
              <a:rPr lang="en-US" altLang="ja-JP" sz="2000" baseline="-25000" dirty="0"/>
              <a:t>3</a:t>
            </a:r>
            <a:endParaRPr kumimoji="1" lang="ja-JP" altLang="en-US" sz="2000" baseline="-25000" dirty="0"/>
          </a:p>
        </p:txBody>
      </p:sp>
      <p:sp>
        <p:nvSpPr>
          <p:cNvPr id="86" name="テキスト ボックス 85">
            <a:extLst>
              <a:ext uri="{FF2B5EF4-FFF2-40B4-BE49-F238E27FC236}">
                <a16:creationId xmlns:a16="http://schemas.microsoft.com/office/drawing/2014/main" id="{4BF0602B-E826-2A94-631A-955A59BDEF9C}"/>
              </a:ext>
            </a:extLst>
          </p:cNvPr>
          <p:cNvSpPr txBox="1"/>
          <p:nvPr/>
        </p:nvSpPr>
        <p:spPr>
          <a:xfrm>
            <a:off x="4581472" y="5252096"/>
            <a:ext cx="478016" cy="400110"/>
          </a:xfrm>
          <a:prstGeom prst="rect">
            <a:avLst/>
          </a:prstGeom>
          <a:noFill/>
        </p:spPr>
        <p:txBody>
          <a:bodyPr wrap="none" rtlCol="0">
            <a:spAutoFit/>
          </a:bodyPr>
          <a:lstStyle/>
          <a:p>
            <a:r>
              <a:rPr kumimoji="1" lang="en-US" altLang="ja-JP" sz="2000" i="1" dirty="0"/>
              <a:t>c</a:t>
            </a:r>
            <a:r>
              <a:rPr lang="en-US" altLang="ja-JP" sz="2000" baseline="-25000" dirty="0"/>
              <a:t>4</a:t>
            </a:r>
            <a:endParaRPr kumimoji="1" lang="ja-JP" altLang="en-US" sz="2000" baseline="-25000" dirty="0"/>
          </a:p>
        </p:txBody>
      </p:sp>
      <p:sp>
        <p:nvSpPr>
          <p:cNvPr id="94" name="テキスト ボックス 93">
            <a:extLst>
              <a:ext uri="{FF2B5EF4-FFF2-40B4-BE49-F238E27FC236}">
                <a16:creationId xmlns:a16="http://schemas.microsoft.com/office/drawing/2014/main" id="{05917085-2831-5D6C-C16B-6D660B018F84}"/>
              </a:ext>
            </a:extLst>
          </p:cNvPr>
          <p:cNvSpPr txBox="1"/>
          <p:nvPr/>
        </p:nvSpPr>
        <p:spPr>
          <a:xfrm>
            <a:off x="165696" y="6212508"/>
            <a:ext cx="3831498" cy="461665"/>
          </a:xfrm>
          <a:prstGeom prst="rect">
            <a:avLst/>
          </a:prstGeom>
          <a:noFill/>
        </p:spPr>
        <p:txBody>
          <a:bodyPr wrap="none" rtlCol="0">
            <a:spAutoFit/>
          </a:bodyPr>
          <a:lstStyle/>
          <a:p>
            <a:r>
              <a:rPr kumimoji="1" lang="en-US" altLang="ja-JP" sz="2400" dirty="0">
                <a:latin typeface="+mj-ea"/>
                <a:ea typeface="+mj-ea"/>
              </a:rPr>
              <a:t>*1 https://jgrapht.org</a:t>
            </a:r>
            <a:endParaRPr lang="ja-JP" altLang="en-US" sz="2400" dirty="0">
              <a:latin typeface="+mj-ea"/>
              <a:ea typeface="+mj-ea"/>
            </a:endParaRPr>
          </a:p>
        </p:txBody>
      </p:sp>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91411C5F-2B08-AFEA-B641-21AF069C9A0A}"/>
                  </a:ext>
                </a:extLst>
              </p:cNvPr>
              <p:cNvSpPr/>
              <p:nvPr/>
            </p:nvSpPr>
            <p:spPr>
              <a:xfrm>
                <a:off x="5830446" y="4566029"/>
                <a:ext cx="6280772" cy="15920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ja-JP" altLang="en-US" sz="2400" i="1" dirty="0" smtClean="0">
                          <a:solidFill>
                            <a:schemeClr val="tx1"/>
                          </a:solidFill>
                          <a:latin typeface="Cambria Math" panose="02040503050406030204" pitchFamily="18" charset="0"/>
                        </a:rPr>
                        <m:t>重複度</m:t>
                      </m:r>
                      <m:r>
                        <a:rPr lang="en-US" altLang="ja-JP" sz="2400" b="0" i="1" dirty="0" smtClean="0">
                          <a:solidFill>
                            <a:schemeClr val="tx1"/>
                          </a:solidFill>
                          <a:latin typeface="Cambria Math" panose="02040503050406030204" pitchFamily="18" charset="0"/>
                        </a:rPr>
                        <m:t>=</m:t>
                      </m:r>
                      <m:f>
                        <m:fPr>
                          <m:ctrlPr>
                            <a:rPr kumimoji="1" lang="en-US" altLang="ja-JP" sz="2400" i="1" smtClean="0">
                              <a:solidFill>
                                <a:schemeClr val="tx1"/>
                              </a:solidFill>
                              <a:latin typeface="Cambria Math" panose="02040503050406030204" pitchFamily="18" charset="0"/>
                            </a:rPr>
                          </m:ctrlPr>
                        </m:fPr>
                        <m:num>
                          <m:func>
                            <m:funcPr>
                              <m:ctrlPr>
                                <a:rPr kumimoji="1" lang="en-US" altLang="ja-JP" sz="2400" b="0" i="1" smtClean="0">
                                  <a:solidFill>
                                    <a:schemeClr val="tx1"/>
                                  </a:solidFill>
                                  <a:latin typeface="Cambria Math" panose="02040503050406030204" pitchFamily="18" charset="0"/>
                                </a:rPr>
                              </m:ctrlPr>
                            </m:funcPr>
                            <m:fName>
                              <m:r>
                                <m:rPr>
                                  <m:sty m:val="p"/>
                                </m:rPr>
                                <a:rPr kumimoji="1" lang="en-US" altLang="ja-JP" sz="2400" b="0" i="0" smtClean="0">
                                  <a:solidFill>
                                    <a:schemeClr val="tx1"/>
                                  </a:solidFill>
                                  <a:latin typeface="Cambria Math" panose="02040503050406030204" pitchFamily="18" charset="0"/>
                                </a:rPr>
                                <m:t>min</m:t>
                              </m:r>
                            </m:fName>
                            <m:e>
                              <m:d>
                                <m:dPr>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𝑛</m:t>
                                      </m:r>
                                    </m:e>
                                    <m:sub>
                                      <m:r>
                                        <a:rPr kumimoji="1" lang="en-US" altLang="ja-JP" sz="2400" b="0" i="1" smtClean="0">
                                          <a:solidFill>
                                            <a:schemeClr val="tx1"/>
                                          </a:solidFill>
                                          <a:latin typeface="Cambria Math" panose="02040503050406030204" pitchFamily="18" charset="0"/>
                                        </a:rPr>
                                        <m:t>𝑒</m:t>
                                      </m:r>
                                    </m:sub>
                                  </m:sSub>
                                  <m:r>
                                    <a:rPr kumimoji="1" lang="en-US" altLang="ja-JP" sz="2400" b="0" i="1" smtClean="0">
                                      <a:solidFill>
                                        <a:schemeClr val="tx1"/>
                                      </a:solidFill>
                                      <a:latin typeface="Cambria Math" panose="02040503050406030204" pitchFamily="18" charset="0"/>
                                    </a:rPr>
                                    <m:t>−</m:t>
                                  </m:r>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𝑜</m:t>
                                      </m:r>
                                    </m:e>
                                    <m:sub>
                                      <m:r>
                                        <a:rPr lang="en-US" altLang="ja-JP" sz="2400" i="1" smtClean="0">
                                          <a:solidFill>
                                            <a:schemeClr val="tx1"/>
                                          </a:solidFill>
                                          <a:latin typeface="Cambria Math" panose="02040503050406030204" pitchFamily="18" charset="0"/>
                                        </a:rPr>
                                        <m:t>𝑒</m:t>
                                      </m:r>
                                    </m:sub>
                                  </m:sSub>
                                </m:e>
                              </m:d>
                            </m:e>
                          </m:func>
                          <m:r>
                            <a:rPr kumimoji="1" lang="en-US" altLang="ja-JP" sz="2400" b="0" i="1" smtClean="0">
                              <a:solidFill>
                                <a:schemeClr val="tx1"/>
                              </a:solidFill>
                              <a:latin typeface="Cambria Math" panose="02040503050406030204" pitchFamily="18" charset="0"/>
                            </a:rPr>
                            <m:t>−</m:t>
                          </m:r>
                          <m:func>
                            <m:funcPr>
                              <m:ctrlPr>
                                <a:rPr lang="en-US" altLang="ja-JP" sz="2400" i="1">
                                  <a:solidFill>
                                    <a:schemeClr val="tx1"/>
                                  </a:solidFill>
                                  <a:latin typeface="Cambria Math" panose="02040503050406030204" pitchFamily="18" charset="0"/>
                                </a:rPr>
                              </m:ctrlPr>
                            </m:funcPr>
                            <m:fName>
                              <m:r>
                                <m:rPr>
                                  <m:sty m:val="p"/>
                                </m:rPr>
                                <a:rPr lang="en-US" altLang="ja-JP" sz="2400">
                                  <a:solidFill>
                                    <a:schemeClr val="tx1"/>
                                  </a:solidFill>
                                  <a:latin typeface="Cambria Math" panose="02040503050406030204" pitchFamily="18" charset="0"/>
                                </a:rPr>
                                <m:t>m</m:t>
                              </m:r>
                              <m:r>
                                <a:rPr lang="en-US" altLang="ja-JP" sz="2400" b="0" i="1" smtClean="0">
                                  <a:solidFill>
                                    <a:schemeClr val="tx1"/>
                                  </a:solidFill>
                                  <a:latin typeface="Cambria Math" panose="02040503050406030204" pitchFamily="18" charset="0"/>
                                </a:rPr>
                                <m:t>𝑎𝑥</m:t>
                              </m:r>
                            </m:fName>
                            <m:e>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𝑛</m:t>
                                      </m:r>
                                    </m:e>
                                    <m:sub>
                                      <m:r>
                                        <a:rPr lang="en-US" altLang="ja-JP" sz="2400" b="0" i="1" smtClean="0">
                                          <a:solidFill>
                                            <a:schemeClr val="tx1"/>
                                          </a:solidFill>
                                          <a:latin typeface="Cambria Math" panose="02040503050406030204" pitchFamily="18" charset="0"/>
                                        </a:rPr>
                                        <m:t>𝑠</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𝑜</m:t>
                                      </m:r>
                                    </m:e>
                                    <m:sub>
                                      <m:r>
                                        <a:rPr lang="en-US" altLang="ja-JP" sz="2400" b="0" i="1" smtClean="0">
                                          <a:solidFill>
                                            <a:schemeClr val="tx1"/>
                                          </a:solidFill>
                                          <a:latin typeface="Cambria Math" panose="02040503050406030204" pitchFamily="18" charset="0"/>
                                        </a:rPr>
                                        <m:t>𝑠</m:t>
                                      </m:r>
                                    </m:sub>
                                  </m:sSub>
                                </m:e>
                              </m:d>
                            </m:e>
                          </m:func>
                        </m:num>
                        <m:den>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𝑛</m:t>
                              </m:r>
                            </m:e>
                            <m:sub>
                              <m:r>
                                <a:rPr lang="en-US" altLang="ja-JP" sz="2400" b="0" i="1" smtClean="0">
                                  <a:solidFill>
                                    <a:schemeClr val="tx1"/>
                                  </a:solidFill>
                                  <a:latin typeface="Cambria Math" panose="02040503050406030204" pitchFamily="18" charset="0"/>
                                </a:rPr>
                                <m:t>𝑒</m:t>
                              </m:r>
                            </m:sub>
                          </m:sSub>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𝑛</m:t>
                              </m:r>
                            </m:e>
                            <m:sub>
                              <m:r>
                                <a:rPr lang="en-US" altLang="ja-JP" sz="2400" i="1">
                                  <a:solidFill>
                                    <a:schemeClr val="tx1"/>
                                  </a:solidFill>
                                  <a:latin typeface="Cambria Math" panose="02040503050406030204" pitchFamily="18" charset="0"/>
                                </a:rPr>
                                <m:t>𝑠</m:t>
                              </m:r>
                            </m:sub>
                          </m:sSub>
                        </m:den>
                      </m:f>
                      <m:r>
                        <a:rPr kumimoji="1" lang="en-US" altLang="ja-JP" sz="2400" b="0" i="1" smtClean="0">
                          <a:solidFill>
                            <a:schemeClr val="tx1"/>
                          </a:solidFill>
                          <a:latin typeface="Cambria Math" panose="02040503050406030204" pitchFamily="18" charset="0"/>
                        </a:rPr>
                        <m:t>&gt;0.7</m:t>
                      </m:r>
                    </m:oMath>
                  </m:oMathPara>
                </a14:m>
                <a:endParaRPr kumimoji="1" lang="ja-JP" altLang="en-US" sz="2400" dirty="0">
                  <a:solidFill>
                    <a:schemeClr val="tx1"/>
                  </a:solidFill>
                </a:endParaRPr>
              </a:p>
            </p:txBody>
          </p:sp>
        </mc:Choice>
        <mc:Fallback xmlns="">
          <p:sp>
            <p:nvSpPr>
              <p:cNvPr id="97" name="正方形/長方形 96">
                <a:extLst>
                  <a:ext uri="{FF2B5EF4-FFF2-40B4-BE49-F238E27FC236}">
                    <a16:creationId xmlns:a16="http://schemas.microsoft.com/office/drawing/2014/main" id="{91411C5F-2B08-AFEA-B641-21AF069C9A0A}"/>
                  </a:ext>
                </a:extLst>
              </p:cNvPr>
              <p:cNvSpPr>
                <a:spLocks noRot="1" noChangeAspect="1" noMove="1" noResize="1" noEditPoints="1" noAdjustHandles="1" noChangeArrowheads="1" noChangeShapeType="1" noTextEdit="1"/>
              </p:cNvSpPr>
              <p:nvPr/>
            </p:nvSpPr>
            <p:spPr>
              <a:xfrm>
                <a:off x="5830446" y="4566029"/>
                <a:ext cx="6280772" cy="1592064"/>
              </a:xfrm>
              <a:prstGeom prst="rect">
                <a:avLst/>
              </a:prstGeom>
              <a:blipFill>
                <a:blip r:embed="rId3"/>
                <a:stretch>
                  <a:fillRect b="-132950"/>
                </a:stretch>
              </a:blipFill>
              <a:ln>
                <a:noFill/>
              </a:ln>
            </p:spPr>
            <p:txBody>
              <a:bodyPr/>
              <a:lstStyle/>
              <a:p>
                <a:r>
                  <a:rPr lang="ja-JP" altLang="en-US">
                    <a:noFill/>
                  </a:rPr>
                  <a:t> </a:t>
                </a:r>
              </a:p>
            </p:txBody>
          </p:sp>
        </mc:Fallback>
      </mc:AlternateContent>
      <p:sp>
        <p:nvSpPr>
          <p:cNvPr id="176" name="スライド番号プレースホルダー 175">
            <a:extLst>
              <a:ext uri="{FF2B5EF4-FFF2-40B4-BE49-F238E27FC236}">
                <a16:creationId xmlns:a16="http://schemas.microsoft.com/office/drawing/2014/main" id="{A0C66E8C-DD7F-B092-9E7A-CA94F283EFA6}"/>
              </a:ext>
            </a:extLst>
          </p:cNvPr>
          <p:cNvSpPr>
            <a:spLocks noGrp="1"/>
          </p:cNvSpPr>
          <p:nvPr>
            <p:ph type="sldNum" sz="quarter" idx="12"/>
          </p:nvPr>
        </p:nvSpPr>
        <p:spPr/>
        <p:txBody>
          <a:bodyPr/>
          <a:lstStyle/>
          <a:p>
            <a:fld id="{DDF0A04B-3F96-455C-AC58-511E5C06C175}" type="slidenum">
              <a:rPr lang="ja-JP" altLang="en-US" smtClean="0"/>
              <a:pPr/>
              <a:t>70</a:t>
            </a:fld>
            <a:endParaRPr lang="ja-JP" altLang="en-US" dirty="0"/>
          </a:p>
        </p:txBody>
      </p:sp>
    </p:spTree>
    <p:extLst>
      <p:ext uri="{BB962C8B-B14F-4D97-AF65-F5344CB8AC3E}">
        <p14:creationId xmlns:p14="http://schemas.microsoft.com/office/powerpoint/2010/main" val="3857687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8E66B-8FF4-130A-E729-602416C867C4}"/>
              </a:ext>
            </a:extLst>
          </p:cNvPr>
          <p:cNvSpPr>
            <a:spLocks noGrp="1"/>
          </p:cNvSpPr>
          <p:nvPr>
            <p:ph type="title"/>
          </p:nvPr>
        </p:nvSpPr>
        <p:spPr/>
        <p:txBody>
          <a:bodyPr>
            <a:normAutofit/>
          </a:bodyPr>
          <a:lstStyle/>
          <a:p>
            <a:r>
              <a:rPr lang="en-US" altLang="ja-JP" dirty="0"/>
              <a:t>3. </a:t>
            </a:r>
            <a:r>
              <a:rPr lang="ja-JP" altLang="en-US" dirty="0"/>
              <a:t>詳細な分類を定義</a:t>
            </a:r>
            <a:endParaRPr kumimoji="1" lang="ja-JP" altLang="en-US" dirty="0"/>
          </a:p>
        </p:txBody>
      </p:sp>
      <p:sp>
        <p:nvSpPr>
          <p:cNvPr id="3" name="コンテンツ プレースホルダー 2">
            <a:extLst>
              <a:ext uri="{FF2B5EF4-FFF2-40B4-BE49-F238E27FC236}">
                <a16:creationId xmlns:a16="http://schemas.microsoft.com/office/drawing/2014/main" id="{A4E5F1A3-4E24-A8B2-D1CD-FB9AFDEE15A2}"/>
              </a:ext>
            </a:extLst>
          </p:cNvPr>
          <p:cNvSpPr>
            <a:spLocks noGrp="1"/>
          </p:cNvSpPr>
          <p:nvPr>
            <p:ph idx="1"/>
          </p:nvPr>
        </p:nvSpPr>
        <p:spPr>
          <a:xfrm>
            <a:off x="165697" y="1092370"/>
            <a:ext cx="11882216" cy="3287923"/>
          </a:xfrm>
        </p:spPr>
        <p:txBody>
          <a:bodyPr>
            <a:normAutofit fontScale="85000" lnSpcReduction="10000"/>
          </a:bodyPr>
          <a:lstStyle/>
          <a:p>
            <a:r>
              <a:rPr lang="ja-JP" altLang="en-US" dirty="0"/>
              <a:t>既存システムのクローンセットの分類</a:t>
            </a:r>
            <a:endParaRPr lang="en-US" altLang="ja-JP" dirty="0"/>
          </a:p>
          <a:p>
            <a:pPr lvl="1">
              <a:buFont typeface="Wingdings" panose="05000000000000000000" pitchFamily="2" charset="2"/>
              <a:buChar char="l"/>
            </a:pPr>
            <a:r>
              <a:rPr lang="en-US" altLang="ja-JP" dirty="0"/>
              <a:t>4</a:t>
            </a:r>
            <a:r>
              <a:rPr lang="ja-JP" altLang="en-US" dirty="0"/>
              <a:t>分類：安定，変更，新規，削除</a:t>
            </a:r>
            <a:endParaRPr lang="en-US" altLang="ja-JP" dirty="0"/>
          </a:p>
          <a:p>
            <a:pPr lvl="1">
              <a:buFont typeface="Wingdings" panose="05000000000000000000" pitchFamily="2" charset="2"/>
              <a:buChar char="l"/>
            </a:pPr>
            <a:r>
              <a:rPr lang="ja-JP" altLang="en-US" dirty="0"/>
              <a:t>変更クローンセットから対処が必要なクローンセットを探す作業が困難</a:t>
            </a:r>
            <a:endParaRPr lang="en-US" altLang="ja-JP" dirty="0"/>
          </a:p>
          <a:p>
            <a:r>
              <a:rPr kumimoji="1" lang="ja-JP" altLang="en-US" dirty="0"/>
              <a:t>変更クローンセットに詳細なラベルを追加</a:t>
            </a:r>
            <a:endParaRPr kumimoji="1" lang="en-US" altLang="ja-JP" dirty="0"/>
          </a:p>
          <a:p>
            <a:pPr lvl="1">
              <a:buFont typeface="Wingdings" panose="05000000000000000000" pitchFamily="2" charset="2"/>
              <a:buChar char="l"/>
            </a:pPr>
            <a:r>
              <a:rPr lang="en-US" altLang="ja-JP" dirty="0"/>
              <a:t>5</a:t>
            </a:r>
            <a:r>
              <a:rPr lang="ja-JP" altLang="en-US" dirty="0"/>
              <a:t>ラベル：</a:t>
            </a:r>
            <a:r>
              <a:rPr lang="en-US" altLang="ja-JP" dirty="0"/>
              <a:t>Inconsistent</a:t>
            </a:r>
            <a:r>
              <a:rPr lang="ja-JP" altLang="en-US" dirty="0"/>
              <a:t>，</a:t>
            </a:r>
            <a:r>
              <a:rPr lang="en-US" altLang="ja-JP" dirty="0"/>
              <a:t>Consistent</a:t>
            </a:r>
            <a:r>
              <a:rPr lang="ja-JP" altLang="en-US" dirty="0"/>
              <a:t>，</a:t>
            </a:r>
            <a:r>
              <a:rPr lang="en-US" altLang="ja-JP" dirty="0"/>
              <a:t>Add</a:t>
            </a:r>
            <a:r>
              <a:rPr lang="ja-JP" altLang="en-US" dirty="0"/>
              <a:t>，</a:t>
            </a:r>
            <a:r>
              <a:rPr lang="en-US" altLang="ja-JP" dirty="0"/>
              <a:t>Subtract</a:t>
            </a:r>
            <a:r>
              <a:rPr lang="ja-JP" altLang="en-US" dirty="0"/>
              <a:t>，</a:t>
            </a:r>
            <a:r>
              <a:rPr lang="en-US" altLang="ja-JP" dirty="0"/>
              <a:t>Shift</a:t>
            </a:r>
          </a:p>
          <a:p>
            <a:pPr lvl="1">
              <a:buFont typeface="Wingdings" panose="05000000000000000000" pitchFamily="2" charset="2"/>
              <a:buChar char="l"/>
            </a:pPr>
            <a:r>
              <a:rPr lang="ja-JP" altLang="en-US" dirty="0"/>
              <a:t>クローンセット内のコードクローンの変更情報をラベルとして付与</a:t>
            </a:r>
            <a:endParaRPr lang="en-US" altLang="ja-JP" dirty="0"/>
          </a:p>
        </p:txBody>
      </p:sp>
      <p:grpSp>
        <p:nvGrpSpPr>
          <p:cNvPr id="5" name="グループ化 4">
            <a:extLst>
              <a:ext uri="{FF2B5EF4-FFF2-40B4-BE49-F238E27FC236}">
                <a16:creationId xmlns:a16="http://schemas.microsoft.com/office/drawing/2014/main" id="{A48FA8DF-A5EA-B9C5-E048-34CD5ED0DDBD}"/>
              </a:ext>
            </a:extLst>
          </p:cNvPr>
          <p:cNvGrpSpPr/>
          <p:nvPr/>
        </p:nvGrpSpPr>
        <p:grpSpPr>
          <a:xfrm>
            <a:off x="1408488" y="4831108"/>
            <a:ext cx="3070908" cy="1650911"/>
            <a:chOff x="231959" y="4831107"/>
            <a:chExt cx="3070908" cy="1650911"/>
          </a:xfrm>
        </p:grpSpPr>
        <p:grpSp>
          <p:nvGrpSpPr>
            <p:cNvPr id="6" name="グループ化 5">
              <a:extLst>
                <a:ext uri="{FF2B5EF4-FFF2-40B4-BE49-F238E27FC236}">
                  <a16:creationId xmlns:a16="http://schemas.microsoft.com/office/drawing/2014/main" id="{4A96C2BA-EAC4-6A94-AF72-B3A6CA83BC11}"/>
                </a:ext>
              </a:extLst>
            </p:cNvPr>
            <p:cNvGrpSpPr/>
            <p:nvPr/>
          </p:nvGrpSpPr>
          <p:grpSpPr>
            <a:xfrm>
              <a:off x="1621588" y="5252326"/>
              <a:ext cx="1346962" cy="1229692"/>
              <a:chOff x="1495168" y="4831491"/>
              <a:chExt cx="1223318" cy="1314666"/>
            </a:xfrm>
          </p:grpSpPr>
          <p:sp>
            <p:nvSpPr>
              <p:cNvPr id="13" name="角丸四角形 12">
                <a:extLst>
                  <a:ext uri="{FF2B5EF4-FFF2-40B4-BE49-F238E27FC236}">
                    <a16:creationId xmlns:a16="http://schemas.microsoft.com/office/drawing/2014/main" id="{6C2316A6-F285-82C3-E84B-9AAE2F8AD29C}"/>
                  </a:ext>
                </a:extLst>
              </p:cNvPr>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Freeform 13">
                <a:extLst>
                  <a:ext uri="{FF2B5EF4-FFF2-40B4-BE49-F238E27FC236}">
                    <a16:creationId xmlns:a16="http://schemas.microsoft.com/office/drawing/2014/main" id="{DDC66086-5B67-4141-94A9-5229304035DF}"/>
                  </a:ext>
                </a:extLst>
              </p:cNvPr>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15" name="Freeform 13">
                <a:extLst>
                  <a:ext uri="{FF2B5EF4-FFF2-40B4-BE49-F238E27FC236}">
                    <a16:creationId xmlns:a16="http://schemas.microsoft.com/office/drawing/2014/main" id="{0B00C5EE-F899-B204-36BF-B6562B1000AF}"/>
                  </a:ext>
                </a:extLst>
              </p:cNvPr>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sp>
            <p:nvSpPr>
              <p:cNvPr id="16" name="Freeform 13">
                <a:extLst>
                  <a:ext uri="{FF2B5EF4-FFF2-40B4-BE49-F238E27FC236}">
                    <a16:creationId xmlns:a16="http://schemas.microsoft.com/office/drawing/2014/main" id="{7710A989-CEA5-9388-BFDA-8F6C3A752B79}"/>
                  </a:ext>
                </a:extLst>
              </p:cNvPr>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grpSp>
        <p:sp>
          <p:nvSpPr>
            <p:cNvPr id="7" name="正方形/長方形 6">
              <a:extLst>
                <a:ext uri="{FF2B5EF4-FFF2-40B4-BE49-F238E27FC236}">
                  <a16:creationId xmlns:a16="http://schemas.microsoft.com/office/drawing/2014/main" id="{0D948CDD-C48E-4773-A7C1-2AEC6AFFB846}"/>
                </a:ext>
              </a:extLst>
            </p:cNvPr>
            <p:cNvSpPr/>
            <p:nvPr/>
          </p:nvSpPr>
          <p:spPr>
            <a:xfrm>
              <a:off x="1287271" y="4831107"/>
              <a:ext cx="2015596"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Inconsistent</a:t>
              </a:r>
              <a:endParaRPr lang="ja-JP" altLang="en-US" dirty="0">
                <a:solidFill>
                  <a:schemeClr val="tx1"/>
                </a:solidFill>
              </a:endParaRPr>
            </a:p>
          </p:txBody>
        </p:sp>
        <p:cxnSp>
          <p:nvCxnSpPr>
            <p:cNvPr id="8" name="直線コネクタ 7">
              <a:extLst>
                <a:ext uri="{FF2B5EF4-FFF2-40B4-BE49-F238E27FC236}">
                  <a16:creationId xmlns:a16="http://schemas.microsoft.com/office/drawing/2014/main" id="{8A27A0E8-04F1-1B04-7961-24636DAF53F3}"/>
                </a:ext>
              </a:extLst>
            </p:cNvPr>
            <p:cNvCxnSpPr>
              <a:stCxn id="9" idx="3"/>
            </p:cNvCxnSpPr>
            <p:nvPr/>
          </p:nvCxnSpPr>
          <p:spPr>
            <a:xfrm flipV="1">
              <a:off x="1357758" y="5475441"/>
              <a:ext cx="440794" cy="3046"/>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F912F94B-A53D-54CE-33A5-5147A0F24C66}"/>
                </a:ext>
              </a:extLst>
            </p:cNvPr>
            <p:cNvSpPr/>
            <p:nvPr/>
          </p:nvSpPr>
          <p:spPr>
            <a:xfrm>
              <a:off x="231959" y="5320230"/>
              <a:ext cx="1125799"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tx1"/>
                  </a:solidFill>
                </a:rPr>
                <a:t>変更あり</a:t>
              </a:r>
              <a:endParaRPr lang="en-US" altLang="ja-JP" dirty="0">
                <a:solidFill>
                  <a:schemeClr val="tx1"/>
                </a:solidFill>
              </a:endParaRPr>
            </a:p>
          </p:txBody>
        </p:sp>
        <p:cxnSp>
          <p:nvCxnSpPr>
            <p:cNvPr id="10" name="直線コネクタ 9">
              <a:extLst>
                <a:ext uri="{FF2B5EF4-FFF2-40B4-BE49-F238E27FC236}">
                  <a16:creationId xmlns:a16="http://schemas.microsoft.com/office/drawing/2014/main" id="{83C76D44-5A3B-61B0-56D3-1751599FF9EA}"/>
                </a:ext>
              </a:extLst>
            </p:cNvPr>
            <p:cNvCxnSpPr>
              <a:cxnSpLocks/>
              <a:stCxn id="11" idx="3"/>
            </p:cNvCxnSpPr>
            <p:nvPr/>
          </p:nvCxnSpPr>
          <p:spPr>
            <a:xfrm flipV="1">
              <a:off x="1342518" y="5858779"/>
              <a:ext cx="440794" cy="195126"/>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62D24C09-3C49-D1C9-B1A2-A8DCD5E3E32E}"/>
                </a:ext>
              </a:extLst>
            </p:cNvPr>
            <p:cNvSpPr/>
            <p:nvPr/>
          </p:nvSpPr>
          <p:spPr>
            <a:xfrm>
              <a:off x="271271" y="5895648"/>
              <a:ext cx="1071247"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tx1"/>
                  </a:solidFill>
                </a:rPr>
                <a:t>変更なし</a:t>
              </a:r>
            </a:p>
          </p:txBody>
        </p:sp>
        <p:cxnSp>
          <p:nvCxnSpPr>
            <p:cNvPr id="12" name="直線コネクタ 11">
              <a:extLst>
                <a:ext uri="{FF2B5EF4-FFF2-40B4-BE49-F238E27FC236}">
                  <a16:creationId xmlns:a16="http://schemas.microsoft.com/office/drawing/2014/main" id="{31358A7B-E8AC-638E-555C-495E625B0AB6}"/>
                </a:ext>
              </a:extLst>
            </p:cNvPr>
            <p:cNvCxnSpPr>
              <a:cxnSpLocks/>
              <a:stCxn id="11" idx="3"/>
            </p:cNvCxnSpPr>
            <p:nvPr/>
          </p:nvCxnSpPr>
          <p:spPr>
            <a:xfrm>
              <a:off x="1342518" y="6053905"/>
              <a:ext cx="440794" cy="17166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grpSp>
        <p:nvGrpSpPr>
          <p:cNvPr id="17" name="グループ化 16">
            <a:extLst>
              <a:ext uri="{FF2B5EF4-FFF2-40B4-BE49-F238E27FC236}">
                <a16:creationId xmlns:a16="http://schemas.microsoft.com/office/drawing/2014/main" id="{BFB9499B-14BE-6E36-6A61-D9C9D639E61B}"/>
              </a:ext>
            </a:extLst>
          </p:cNvPr>
          <p:cNvGrpSpPr/>
          <p:nvPr/>
        </p:nvGrpSpPr>
        <p:grpSpPr>
          <a:xfrm>
            <a:off x="4518349" y="4831108"/>
            <a:ext cx="2723320" cy="1663289"/>
            <a:chOff x="2994348" y="4831107"/>
            <a:chExt cx="2723320" cy="1663289"/>
          </a:xfrm>
        </p:grpSpPr>
        <p:grpSp>
          <p:nvGrpSpPr>
            <p:cNvPr id="18" name="グループ化 17">
              <a:extLst>
                <a:ext uri="{FF2B5EF4-FFF2-40B4-BE49-F238E27FC236}">
                  <a16:creationId xmlns:a16="http://schemas.microsoft.com/office/drawing/2014/main" id="{F8BA2C79-58E8-4AC5-6ED2-B0DF10DB0191}"/>
                </a:ext>
              </a:extLst>
            </p:cNvPr>
            <p:cNvGrpSpPr/>
            <p:nvPr/>
          </p:nvGrpSpPr>
          <p:grpSpPr>
            <a:xfrm>
              <a:off x="4227097" y="5252326"/>
              <a:ext cx="1361584" cy="1242070"/>
              <a:chOff x="1495168" y="4831491"/>
              <a:chExt cx="1223318" cy="1314666"/>
            </a:xfrm>
          </p:grpSpPr>
          <p:sp>
            <p:nvSpPr>
              <p:cNvPr id="24" name="角丸四角形 17">
                <a:extLst>
                  <a:ext uri="{FF2B5EF4-FFF2-40B4-BE49-F238E27FC236}">
                    <a16:creationId xmlns:a16="http://schemas.microsoft.com/office/drawing/2014/main" id="{A220024B-4701-32CD-F334-A124C83FF514}"/>
                  </a:ext>
                </a:extLst>
              </p:cNvPr>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Freeform 13">
                <a:extLst>
                  <a:ext uri="{FF2B5EF4-FFF2-40B4-BE49-F238E27FC236}">
                    <a16:creationId xmlns:a16="http://schemas.microsoft.com/office/drawing/2014/main" id="{A367B539-6C87-4090-401B-305ABAB26C50}"/>
                  </a:ext>
                </a:extLst>
              </p:cNvPr>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26" name="Freeform 13">
                <a:extLst>
                  <a:ext uri="{FF2B5EF4-FFF2-40B4-BE49-F238E27FC236}">
                    <a16:creationId xmlns:a16="http://schemas.microsoft.com/office/drawing/2014/main" id="{C4516D38-361A-0F58-2604-6785C81F6ED0}"/>
                  </a:ext>
                </a:extLst>
              </p:cNvPr>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27" name="Freeform 13">
                <a:extLst>
                  <a:ext uri="{FF2B5EF4-FFF2-40B4-BE49-F238E27FC236}">
                    <a16:creationId xmlns:a16="http://schemas.microsoft.com/office/drawing/2014/main" id="{26AFC529-0243-39C4-21B5-CCD8B3241825}"/>
                  </a:ext>
                </a:extLst>
              </p:cNvPr>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grpSp>
        <p:sp>
          <p:nvSpPr>
            <p:cNvPr id="19" name="正方形/長方形 18">
              <a:extLst>
                <a:ext uri="{FF2B5EF4-FFF2-40B4-BE49-F238E27FC236}">
                  <a16:creationId xmlns:a16="http://schemas.microsoft.com/office/drawing/2014/main" id="{5D592471-2760-EC4D-37E8-2AE289516CB6}"/>
                </a:ext>
              </a:extLst>
            </p:cNvPr>
            <p:cNvSpPr/>
            <p:nvPr/>
          </p:nvSpPr>
          <p:spPr>
            <a:xfrm>
              <a:off x="4124188" y="4831107"/>
              <a:ext cx="1593480"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Consistent</a:t>
              </a:r>
              <a:endParaRPr lang="ja-JP" altLang="en-US" dirty="0">
                <a:solidFill>
                  <a:schemeClr val="tx1"/>
                </a:solidFill>
              </a:endParaRPr>
            </a:p>
          </p:txBody>
        </p:sp>
        <p:cxnSp>
          <p:nvCxnSpPr>
            <p:cNvPr id="20" name="直線コネクタ 19">
              <a:extLst>
                <a:ext uri="{FF2B5EF4-FFF2-40B4-BE49-F238E27FC236}">
                  <a16:creationId xmlns:a16="http://schemas.microsoft.com/office/drawing/2014/main" id="{502D0B73-C9F9-E8C2-CF02-1A7BB12AF701}"/>
                </a:ext>
              </a:extLst>
            </p:cNvPr>
            <p:cNvCxnSpPr>
              <a:stCxn id="21" idx="3"/>
            </p:cNvCxnSpPr>
            <p:nvPr/>
          </p:nvCxnSpPr>
          <p:spPr>
            <a:xfrm flipV="1">
              <a:off x="4124188" y="5475441"/>
              <a:ext cx="266389" cy="388560"/>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21" name="正方形/長方形 20">
              <a:extLst>
                <a:ext uri="{FF2B5EF4-FFF2-40B4-BE49-F238E27FC236}">
                  <a16:creationId xmlns:a16="http://schemas.microsoft.com/office/drawing/2014/main" id="{580F960D-3E87-9FA2-2A6F-3E7690AE8180}"/>
                </a:ext>
              </a:extLst>
            </p:cNvPr>
            <p:cNvSpPr/>
            <p:nvPr/>
          </p:nvSpPr>
          <p:spPr>
            <a:xfrm>
              <a:off x="2994348" y="5705744"/>
              <a:ext cx="1129840"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tx1"/>
                  </a:solidFill>
                </a:rPr>
                <a:t>変更あり</a:t>
              </a:r>
            </a:p>
          </p:txBody>
        </p:sp>
        <p:cxnSp>
          <p:nvCxnSpPr>
            <p:cNvPr id="22" name="直線コネクタ 21">
              <a:extLst>
                <a:ext uri="{FF2B5EF4-FFF2-40B4-BE49-F238E27FC236}">
                  <a16:creationId xmlns:a16="http://schemas.microsoft.com/office/drawing/2014/main" id="{9B8B5DF5-635A-F97A-BC77-C8D6A783C2BD}"/>
                </a:ext>
              </a:extLst>
            </p:cNvPr>
            <p:cNvCxnSpPr>
              <a:stCxn id="21" idx="3"/>
            </p:cNvCxnSpPr>
            <p:nvPr/>
          </p:nvCxnSpPr>
          <p:spPr>
            <a:xfrm>
              <a:off x="4124188" y="5864001"/>
              <a:ext cx="266389" cy="444724"/>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944FBBA2-7E7B-174A-A978-8B94A457CF8A}"/>
                </a:ext>
              </a:extLst>
            </p:cNvPr>
            <p:cNvCxnSpPr>
              <a:stCxn id="21" idx="3"/>
            </p:cNvCxnSpPr>
            <p:nvPr/>
          </p:nvCxnSpPr>
          <p:spPr>
            <a:xfrm flipV="1">
              <a:off x="4124188" y="5858779"/>
              <a:ext cx="266389" cy="5222"/>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grpSp>
        <p:nvGrpSpPr>
          <p:cNvPr id="28" name="グループ化 27">
            <a:extLst>
              <a:ext uri="{FF2B5EF4-FFF2-40B4-BE49-F238E27FC236}">
                <a16:creationId xmlns:a16="http://schemas.microsoft.com/office/drawing/2014/main" id="{B6E714BE-9396-9A00-0358-94E0D3486613}"/>
              </a:ext>
            </a:extLst>
          </p:cNvPr>
          <p:cNvGrpSpPr/>
          <p:nvPr/>
        </p:nvGrpSpPr>
        <p:grpSpPr>
          <a:xfrm>
            <a:off x="7806417" y="4789368"/>
            <a:ext cx="3010461" cy="1620687"/>
            <a:chOff x="5736044" y="4831107"/>
            <a:chExt cx="3010461" cy="1620687"/>
          </a:xfrm>
        </p:grpSpPr>
        <p:grpSp>
          <p:nvGrpSpPr>
            <p:cNvPr id="29" name="グループ化 28">
              <a:extLst>
                <a:ext uri="{FF2B5EF4-FFF2-40B4-BE49-F238E27FC236}">
                  <a16:creationId xmlns:a16="http://schemas.microsoft.com/office/drawing/2014/main" id="{D43ECAE2-E316-AC7B-D0B2-2D46A2EF6321}"/>
                </a:ext>
              </a:extLst>
            </p:cNvPr>
            <p:cNvGrpSpPr/>
            <p:nvPr/>
          </p:nvGrpSpPr>
          <p:grpSpPr>
            <a:xfrm>
              <a:off x="6906042" y="5209724"/>
              <a:ext cx="1361584" cy="1242070"/>
              <a:chOff x="1495168" y="4831491"/>
              <a:chExt cx="1223318" cy="1314666"/>
            </a:xfrm>
          </p:grpSpPr>
          <p:sp>
            <p:nvSpPr>
              <p:cNvPr id="38" name="角丸四角形 32">
                <a:extLst>
                  <a:ext uri="{FF2B5EF4-FFF2-40B4-BE49-F238E27FC236}">
                    <a16:creationId xmlns:a16="http://schemas.microsoft.com/office/drawing/2014/main" id="{8074F798-0F7B-93D5-C4EE-9541214C8BD2}"/>
                  </a:ext>
                </a:extLst>
              </p:cNvPr>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Freeform 13">
                <a:extLst>
                  <a:ext uri="{FF2B5EF4-FFF2-40B4-BE49-F238E27FC236}">
                    <a16:creationId xmlns:a16="http://schemas.microsoft.com/office/drawing/2014/main" id="{7CED3D59-CFF5-8381-DE77-67BCCD6F2950}"/>
                  </a:ext>
                </a:extLst>
              </p:cNvPr>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sp>
            <p:nvSpPr>
              <p:cNvPr id="40" name="Freeform 13">
                <a:extLst>
                  <a:ext uri="{FF2B5EF4-FFF2-40B4-BE49-F238E27FC236}">
                    <a16:creationId xmlns:a16="http://schemas.microsoft.com/office/drawing/2014/main" id="{E4DF0073-F235-AD1D-06D2-21D8E20BBCC1}"/>
                  </a:ext>
                </a:extLst>
              </p:cNvPr>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9B9B"/>
              </a:solidFill>
              <a:ln w="25400" cap="rnd">
                <a:solidFill>
                  <a:schemeClr val="bg1"/>
                </a:solidFill>
                <a:round/>
                <a:headEnd/>
                <a:tailEnd/>
              </a:ln>
            </p:spPr>
            <p:txBody>
              <a:bodyPr/>
              <a:lstStyle/>
              <a:p>
                <a:endParaRPr lang="ja-JP" altLang="ja-JP" u="sng">
                  <a:ea typeface="MS UI Gothic" pitchFamily="50" charset="-128"/>
                </a:endParaRPr>
              </a:p>
            </p:txBody>
          </p:sp>
          <p:sp>
            <p:nvSpPr>
              <p:cNvPr id="41" name="Freeform 13">
                <a:extLst>
                  <a:ext uri="{FF2B5EF4-FFF2-40B4-BE49-F238E27FC236}">
                    <a16:creationId xmlns:a16="http://schemas.microsoft.com/office/drawing/2014/main" id="{902DFD74-1686-13EB-E9D4-E9E88F2C1517}"/>
                  </a:ext>
                </a:extLst>
              </p:cNvPr>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BEBEBE"/>
              </a:solidFill>
              <a:ln w="25400" cap="rnd">
                <a:solidFill>
                  <a:schemeClr val="bg1"/>
                </a:solidFill>
                <a:round/>
                <a:headEnd/>
                <a:tailEnd/>
              </a:ln>
            </p:spPr>
            <p:txBody>
              <a:bodyPr/>
              <a:lstStyle/>
              <a:p>
                <a:endParaRPr lang="ja-JP" altLang="ja-JP" u="sng">
                  <a:ea typeface="MS UI Gothic" pitchFamily="50" charset="-128"/>
                </a:endParaRPr>
              </a:p>
            </p:txBody>
          </p:sp>
        </p:grpSp>
        <p:sp>
          <p:nvSpPr>
            <p:cNvPr id="30" name="正方形/長方形 29">
              <a:extLst>
                <a:ext uri="{FF2B5EF4-FFF2-40B4-BE49-F238E27FC236}">
                  <a16:creationId xmlns:a16="http://schemas.microsoft.com/office/drawing/2014/main" id="{5E8AF69F-82D6-A887-ADC1-A63D5E3301A3}"/>
                </a:ext>
              </a:extLst>
            </p:cNvPr>
            <p:cNvSpPr/>
            <p:nvPr/>
          </p:nvSpPr>
          <p:spPr>
            <a:xfrm>
              <a:off x="6476727" y="4831107"/>
              <a:ext cx="772599"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Add</a:t>
              </a:r>
              <a:endParaRPr lang="ja-JP" altLang="en-US" dirty="0">
                <a:solidFill>
                  <a:schemeClr val="tx1"/>
                </a:solidFill>
              </a:endParaRPr>
            </a:p>
          </p:txBody>
        </p:sp>
        <p:sp>
          <p:nvSpPr>
            <p:cNvPr id="31" name="正方形/長方形 30">
              <a:extLst>
                <a:ext uri="{FF2B5EF4-FFF2-40B4-BE49-F238E27FC236}">
                  <a16:creationId xmlns:a16="http://schemas.microsoft.com/office/drawing/2014/main" id="{74B41C94-A30F-1AFC-FCB5-B11DFF4D5B94}"/>
                </a:ext>
              </a:extLst>
            </p:cNvPr>
            <p:cNvSpPr/>
            <p:nvPr/>
          </p:nvSpPr>
          <p:spPr>
            <a:xfrm>
              <a:off x="7384921" y="4831107"/>
              <a:ext cx="1361584"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Subtract</a:t>
              </a:r>
              <a:endParaRPr lang="ja-JP" altLang="en-US" dirty="0">
                <a:solidFill>
                  <a:schemeClr val="tx1"/>
                </a:solidFill>
              </a:endParaRPr>
            </a:p>
          </p:txBody>
        </p:sp>
        <p:sp>
          <p:nvSpPr>
            <p:cNvPr id="32" name="正方形/長方形 31">
              <a:extLst>
                <a:ext uri="{FF2B5EF4-FFF2-40B4-BE49-F238E27FC236}">
                  <a16:creationId xmlns:a16="http://schemas.microsoft.com/office/drawing/2014/main" id="{A62AA6E5-FBF4-3F56-A0C7-8EDF94BD0E9B}"/>
                </a:ext>
              </a:extLst>
            </p:cNvPr>
            <p:cNvSpPr/>
            <p:nvPr/>
          </p:nvSpPr>
          <p:spPr>
            <a:xfrm>
              <a:off x="5736044" y="5314139"/>
              <a:ext cx="1067089"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tx1"/>
                  </a:solidFill>
                </a:rPr>
                <a:t>変更なし</a:t>
              </a:r>
            </a:p>
          </p:txBody>
        </p:sp>
        <p:cxnSp>
          <p:nvCxnSpPr>
            <p:cNvPr id="33" name="直線コネクタ 32">
              <a:extLst>
                <a:ext uri="{FF2B5EF4-FFF2-40B4-BE49-F238E27FC236}">
                  <a16:creationId xmlns:a16="http://schemas.microsoft.com/office/drawing/2014/main" id="{B2E4A3AD-129B-634B-7968-708DE617E505}"/>
                </a:ext>
              </a:extLst>
            </p:cNvPr>
            <p:cNvCxnSpPr>
              <a:cxnSpLocks/>
              <a:stCxn id="32" idx="3"/>
            </p:cNvCxnSpPr>
            <p:nvPr/>
          </p:nvCxnSpPr>
          <p:spPr>
            <a:xfrm>
              <a:off x="6803133" y="5472396"/>
              <a:ext cx="297368" cy="304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34" name="正方形/長方形 33">
              <a:extLst>
                <a:ext uri="{FF2B5EF4-FFF2-40B4-BE49-F238E27FC236}">
                  <a16:creationId xmlns:a16="http://schemas.microsoft.com/office/drawing/2014/main" id="{E83A25E6-DF66-E328-6C88-EA28BC3AA956}"/>
                </a:ext>
              </a:extLst>
            </p:cNvPr>
            <p:cNvSpPr/>
            <p:nvPr/>
          </p:nvSpPr>
          <p:spPr>
            <a:xfrm>
              <a:off x="5736044" y="5714124"/>
              <a:ext cx="1067089"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tx1"/>
                  </a:solidFill>
                </a:rPr>
                <a:t>追加</a:t>
              </a:r>
            </a:p>
          </p:txBody>
        </p:sp>
        <p:cxnSp>
          <p:nvCxnSpPr>
            <p:cNvPr id="35" name="直線コネクタ 34">
              <a:extLst>
                <a:ext uri="{FF2B5EF4-FFF2-40B4-BE49-F238E27FC236}">
                  <a16:creationId xmlns:a16="http://schemas.microsoft.com/office/drawing/2014/main" id="{CCD003AC-4241-0243-BD9D-E5DB9EA0C6C2}"/>
                </a:ext>
              </a:extLst>
            </p:cNvPr>
            <p:cNvCxnSpPr>
              <a:cxnSpLocks/>
              <a:stCxn id="34" idx="3"/>
            </p:cNvCxnSpPr>
            <p:nvPr/>
          </p:nvCxnSpPr>
          <p:spPr>
            <a:xfrm>
              <a:off x="6803133" y="5872381"/>
              <a:ext cx="297368" cy="2004"/>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ADEDBBB1-D2AF-1A21-61EF-47A834CDB826}"/>
                </a:ext>
              </a:extLst>
            </p:cNvPr>
            <p:cNvSpPr/>
            <p:nvPr/>
          </p:nvSpPr>
          <p:spPr>
            <a:xfrm>
              <a:off x="5736044" y="6067313"/>
              <a:ext cx="1067089"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tx1"/>
                  </a:solidFill>
                </a:rPr>
                <a:t>削除</a:t>
              </a:r>
            </a:p>
          </p:txBody>
        </p:sp>
        <p:cxnSp>
          <p:nvCxnSpPr>
            <p:cNvPr id="37" name="直線コネクタ 36">
              <a:extLst>
                <a:ext uri="{FF2B5EF4-FFF2-40B4-BE49-F238E27FC236}">
                  <a16:creationId xmlns:a16="http://schemas.microsoft.com/office/drawing/2014/main" id="{1DAA4440-145F-99F6-402E-3229A6AA3AB3}"/>
                </a:ext>
              </a:extLst>
            </p:cNvPr>
            <p:cNvCxnSpPr>
              <a:cxnSpLocks/>
              <a:stCxn id="36" idx="3"/>
            </p:cNvCxnSpPr>
            <p:nvPr/>
          </p:nvCxnSpPr>
          <p:spPr>
            <a:xfrm>
              <a:off x="6803133" y="6225570"/>
              <a:ext cx="270540" cy="304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sp>
        <p:nvSpPr>
          <p:cNvPr id="191" name="スライド番号プレースホルダー 190">
            <a:extLst>
              <a:ext uri="{FF2B5EF4-FFF2-40B4-BE49-F238E27FC236}">
                <a16:creationId xmlns:a16="http://schemas.microsoft.com/office/drawing/2014/main" id="{BBEBBE79-6440-3F40-8307-5DE5EF2A9C18}"/>
              </a:ext>
            </a:extLst>
          </p:cNvPr>
          <p:cNvSpPr>
            <a:spLocks noGrp="1"/>
          </p:cNvSpPr>
          <p:nvPr>
            <p:ph type="sldNum" sz="quarter" idx="12"/>
          </p:nvPr>
        </p:nvSpPr>
        <p:spPr/>
        <p:txBody>
          <a:bodyPr/>
          <a:lstStyle/>
          <a:p>
            <a:fld id="{DDF0A04B-3F96-455C-AC58-511E5C06C175}" type="slidenum">
              <a:rPr lang="ja-JP" altLang="en-US" smtClean="0"/>
              <a:pPr/>
              <a:t>71</a:t>
            </a:fld>
            <a:endParaRPr lang="ja-JP" altLang="en-US" dirty="0"/>
          </a:p>
        </p:txBody>
      </p:sp>
    </p:spTree>
    <p:extLst>
      <p:ext uri="{BB962C8B-B14F-4D97-AF65-F5344CB8AC3E}">
        <p14:creationId xmlns:p14="http://schemas.microsoft.com/office/powerpoint/2010/main" val="2442518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2F5660-2191-1F84-0120-BF93920AAAFA}"/>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91676261-66D8-C14B-0AD2-D1A0E07CA564}"/>
              </a:ext>
            </a:extLst>
          </p:cNvPr>
          <p:cNvSpPr>
            <a:spLocks noGrp="1"/>
          </p:cNvSpPr>
          <p:nvPr>
            <p:ph idx="1"/>
          </p:nvPr>
        </p:nvSpPr>
        <p:spPr/>
        <p:txBody>
          <a:bodyPr>
            <a:normAutofit/>
          </a:bodyPr>
          <a:lstStyle/>
          <a:p>
            <a:r>
              <a:rPr lang="ja-JP" altLang="en-US" dirty="0"/>
              <a:t>クローンセット分類の詳細化・</a:t>
            </a:r>
            <a:r>
              <a:rPr lang="en-US" altLang="ja-JP" dirty="0"/>
              <a:t> Inconsistent </a:t>
            </a:r>
            <a:r>
              <a:rPr lang="ja-JP" altLang="en-US" dirty="0"/>
              <a:t>の導入</a:t>
            </a:r>
            <a:endParaRPr lang="en-US" altLang="ja-JP" dirty="0"/>
          </a:p>
          <a:p>
            <a:pPr lvl="1">
              <a:buFont typeface="Wingdings" panose="05000000000000000000" pitchFamily="2" charset="2"/>
              <a:buChar char="l"/>
            </a:pPr>
            <a:r>
              <a:rPr lang="ja-JP" altLang="en-US" dirty="0"/>
              <a:t>開発者は重要な変更に優先的に対応可能</a:t>
            </a:r>
            <a:endParaRPr lang="en-US" altLang="ja-JP" dirty="0"/>
          </a:p>
          <a:p>
            <a:pPr lvl="1">
              <a:buFont typeface="Wingdings" panose="05000000000000000000" pitchFamily="2" charset="2"/>
              <a:buChar char="l"/>
            </a:pPr>
            <a:r>
              <a:rPr lang="ja-JP" altLang="en-US" dirty="0"/>
              <a:t>開発者の確認作業の効率化，目視確認の工数削減</a:t>
            </a:r>
            <a:endParaRPr lang="en-US" altLang="ja-JP" dirty="0"/>
          </a:p>
          <a:p>
            <a:r>
              <a:rPr lang="ja-JP" altLang="en-US" dirty="0"/>
              <a:t>検出時間</a:t>
            </a:r>
            <a:endParaRPr lang="en-US" altLang="ja-JP" dirty="0"/>
          </a:p>
          <a:p>
            <a:pPr lvl="1">
              <a:buFont typeface="Wingdings" panose="05000000000000000000" pitchFamily="2" charset="2"/>
              <a:buChar char="l"/>
            </a:pPr>
            <a:r>
              <a:rPr lang="ja-JP" altLang="en-US" dirty="0"/>
              <a:t>大規模なソースコードを対象としたり，コミット履歴をまとめて分析したりする場合，長時間の実行時間が必要</a:t>
            </a:r>
            <a:endParaRPr lang="en-US" altLang="ja-JP" dirty="0"/>
          </a:p>
          <a:p>
            <a:pPr lvl="1">
              <a:buFont typeface="Wingdings" panose="05000000000000000000" pitchFamily="2" charset="2"/>
              <a:buChar char="l"/>
            </a:pPr>
            <a:r>
              <a:rPr lang="en-US" altLang="ja-JP" dirty="0"/>
              <a:t>2</a:t>
            </a:r>
            <a:r>
              <a:rPr lang="ja-JP" altLang="en-US" dirty="0"/>
              <a:t>バージョンでそれぞれコードクローン検出する処理を短縮するために，インクリメンタルなコードクローン検出の検討が必要</a:t>
            </a:r>
            <a:endParaRPr lang="en-US" altLang="ja-JP" dirty="0"/>
          </a:p>
        </p:txBody>
      </p:sp>
      <p:sp>
        <p:nvSpPr>
          <p:cNvPr id="154" name="スライド番号プレースホルダー 153">
            <a:extLst>
              <a:ext uri="{FF2B5EF4-FFF2-40B4-BE49-F238E27FC236}">
                <a16:creationId xmlns:a16="http://schemas.microsoft.com/office/drawing/2014/main" id="{915BF04F-B67D-9147-3D17-5BB6CEC34905}"/>
              </a:ext>
            </a:extLst>
          </p:cNvPr>
          <p:cNvSpPr>
            <a:spLocks noGrp="1"/>
          </p:cNvSpPr>
          <p:nvPr>
            <p:ph type="sldNum" sz="quarter" idx="12"/>
          </p:nvPr>
        </p:nvSpPr>
        <p:spPr/>
        <p:txBody>
          <a:bodyPr/>
          <a:lstStyle/>
          <a:p>
            <a:fld id="{DDF0A04B-3F96-455C-AC58-511E5C06C175}" type="slidenum">
              <a:rPr lang="ja-JP" altLang="en-US" smtClean="0"/>
              <a:pPr/>
              <a:t>72</a:t>
            </a:fld>
            <a:endParaRPr lang="ja-JP" altLang="en-US" dirty="0"/>
          </a:p>
        </p:txBody>
      </p:sp>
    </p:spTree>
    <p:extLst>
      <p:ext uri="{BB962C8B-B14F-4D97-AF65-F5344CB8AC3E}">
        <p14:creationId xmlns:p14="http://schemas.microsoft.com/office/powerpoint/2010/main" val="2712919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DDAAED-1969-44BD-2099-0E083D23AFD1}"/>
              </a:ext>
            </a:extLst>
          </p:cNvPr>
          <p:cNvSpPr>
            <a:spLocks noGrp="1"/>
          </p:cNvSpPr>
          <p:nvPr>
            <p:ph type="title"/>
          </p:nvPr>
        </p:nvSpPr>
        <p:spPr/>
        <p:txBody>
          <a:bodyPr/>
          <a:lstStyle/>
          <a:p>
            <a:r>
              <a:rPr lang="en-US" altLang="ja-JP" dirty="0"/>
              <a:t>STEP I-C</a:t>
            </a:r>
            <a:r>
              <a:rPr lang="ja-JP" altLang="en-US" dirty="0"/>
              <a:t>：回帰モデルを生成（</a:t>
            </a:r>
            <a:r>
              <a:rPr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CD0B9B6E-2818-1AFD-0657-A47387D51E95}"/>
              </a:ext>
            </a:extLst>
          </p:cNvPr>
          <p:cNvSpPr>
            <a:spLocks noGrp="1"/>
          </p:cNvSpPr>
          <p:nvPr>
            <p:ph idx="1"/>
          </p:nvPr>
        </p:nvSpPr>
        <p:spPr>
          <a:xfrm>
            <a:off x="165697" y="1092370"/>
            <a:ext cx="6463703" cy="3708230"/>
          </a:xfrm>
        </p:spPr>
        <p:txBody>
          <a:bodyPr>
            <a:normAutofit/>
          </a:bodyPr>
          <a:lstStyle/>
          <a:p>
            <a:pPr>
              <a:buFont typeface="Wingdings" panose="05000000000000000000" pitchFamily="2" charset="2"/>
              <a:buChar char="l"/>
            </a:pPr>
            <a:r>
              <a:rPr kumimoji="1" lang="ja-JP" altLang="en-US" dirty="0"/>
              <a:t>まず，すべての学習用プロジェクトの再現率が，目標再現率を超える </a:t>
            </a:r>
            <a:r>
              <a:rPr kumimoji="1" lang="en-US" altLang="ja-JP" dirty="0"/>
              <a:t>&lt;</a:t>
            </a:r>
            <a:r>
              <a:rPr kumimoji="1" lang="ja-JP" altLang="en-US" dirty="0"/>
              <a:t>𝑇</a:t>
            </a:r>
            <a:r>
              <a:rPr kumimoji="1" lang="en-US" altLang="ja-JP" dirty="0"/>
              <a:t>,</a:t>
            </a:r>
            <a:r>
              <a:rPr kumimoji="1" lang="ja-JP" altLang="en-US" dirty="0"/>
              <a:t>𝐿</a:t>
            </a:r>
            <a:r>
              <a:rPr kumimoji="1" lang="en-US" altLang="ja-JP" dirty="0"/>
              <a:t>&gt; </a:t>
            </a:r>
            <a:r>
              <a:rPr kumimoji="1" lang="ja-JP" altLang="en-US" dirty="0"/>
              <a:t>を抽出</a:t>
            </a:r>
            <a:endParaRPr lang="en-US" altLang="ja-JP" dirty="0">
              <a:latin typeface="+mn-ea"/>
            </a:endParaRPr>
          </a:p>
          <a:p>
            <a:pPr>
              <a:buFont typeface="Wingdings" panose="05000000000000000000" pitchFamily="2" charset="2"/>
              <a:buChar char="l"/>
            </a:pPr>
            <a:r>
              <a:rPr lang="ja-JP" altLang="en-US" dirty="0">
                <a:latin typeface="+mn-ea"/>
              </a:rPr>
              <a:t>区画の分割数 </a:t>
            </a:r>
            <a:r>
              <a:rPr lang="ja-JP" altLang="en-US" dirty="0"/>
              <a:t>𝑇 </a:t>
            </a:r>
            <a:r>
              <a:rPr lang="ja-JP" altLang="en-US" dirty="0">
                <a:latin typeface="+mn-ea"/>
              </a:rPr>
              <a:t>に対する</a:t>
            </a:r>
            <a:br>
              <a:rPr lang="en-US" altLang="ja-JP" dirty="0">
                <a:latin typeface="+mn-ea"/>
              </a:rPr>
            </a:br>
            <a:r>
              <a:rPr lang="ja-JP" altLang="en-US" dirty="0">
                <a:latin typeface="+mn-ea"/>
              </a:rPr>
              <a:t>行列の種類数 </a:t>
            </a:r>
            <a:r>
              <a:rPr lang="ja-JP" altLang="en-US" dirty="0"/>
              <a:t>𝐿 </a:t>
            </a:r>
            <a:r>
              <a:rPr lang="ja-JP" altLang="en-US" dirty="0">
                <a:latin typeface="+mn-ea"/>
              </a:rPr>
              <a:t>を一意に決定</a:t>
            </a:r>
            <a:endParaRPr kumimoji="1" lang="ja-JP" altLang="en-US" dirty="0"/>
          </a:p>
        </p:txBody>
      </p:sp>
      <p:graphicFrame>
        <p:nvGraphicFramePr>
          <p:cNvPr id="8" name="コンテンツ プレースホルダー 14">
            <a:extLst>
              <a:ext uri="{FF2B5EF4-FFF2-40B4-BE49-F238E27FC236}">
                <a16:creationId xmlns:a16="http://schemas.microsoft.com/office/drawing/2014/main" id="{3FD2A742-8CE8-F380-4470-DA763E6A7E09}"/>
              </a:ext>
            </a:extLst>
          </p:cNvPr>
          <p:cNvGraphicFramePr>
            <a:graphicFrameLocks/>
          </p:cNvGraphicFramePr>
          <p:nvPr>
            <p:extLst>
              <p:ext uri="{D42A27DB-BD31-4B8C-83A1-F6EECF244321}">
                <p14:modId xmlns:p14="http://schemas.microsoft.com/office/powerpoint/2010/main" val="412757553"/>
              </p:ext>
            </p:extLst>
          </p:nvPr>
        </p:nvGraphicFramePr>
        <p:xfrm>
          <a:off x="6882317" y="1923552"/>
          <a:ext cx="5143986" cy="4358640"/>
        </p:xfrm>
        <a:graphic>
          <a:graphicData uri="http://schemas.openxmlformats.org/drawingml/2006/table">
            <a:tbl>
              <a:tblPr firstRow="1" firstCol="1">
                <a:tableStyleId>{5C22544A-7EE6-4342-B048-85BDC9FD1C3A}</a:tableStyleId>
              </a:tblPr>
              <a:tblGrid>
                <a:gridCol w="571554">
                  <a:extLst>
                    <a:ext uri="{9D8B030D-6E8A-4147-A177-3AD203B41FA5}">
                      <a16:colId xmlns:a16="http://schemas.microsoft.com/office/drawing/2014/main" val="992457505"/>
                    </a:ext>
                  </a:extLst>
                </a:gridCol>
                <a:gridCol w="571554">
                  <a:extLst>
                    <a:ext uri="{9D8B030D-6E8A-4147-A177-3AD203B41FA5}">
                      <a16:colId xmlns:a16="http://schemas.microsoft.com/office/drawing/2014/main" val="963577759"/>
                    </a:ext>
                  </a:extLst>
                </a:gridCol>
                <a:gridCol w="571554">
                  <a:extLst>
                    <a:ext uri="{9D8B030D-6E8A-4147-A177-3AD203B41FA5}">
                      <a16:colId xmlns:a16="http://schemas.microsoft.com/office/drawing/2014/main" val="2352578252"/>
                    </a:ext>
                  </a:extLst>
                </a:gridCol>
                <a:gridCol w="571554">
                  <a:extLst>
                    <a:ext uri="{9D8B030D-6E8A-4147-A177-3AD203B41FA5}">
                      <a16:colId xmlns:a16="http://schemas.microsoft.com/office/drawing/2014/main" val="3852658922"/>
                    </a:ext>
                  </a:extLst>
                </a:gridCol>
                <a:gridCol w="571554">
                  <a:extLst>
                    <a:ext uri="{9D8B030D-6E8A-4147-A177-3AD203B41FA5}">
                      <a16:colId xmlns:a16="http://schemas.microsoft.com/office/drawing/2014/main" val="3930235075"/>
                    </a:ext>
                  </a:extLst>
                </a:gridCol>
                <a:gridCol w="571554">
                  <a:extLst>
                    <a:ext uri="{9D8B030D-6E8A-4147-A177-3AD203B41FA5}">
                      <a16:colId xmlns:a16="http://schemas.microsoft.com/office/drawing/2014/main" val="3984634864"/>
                    </a:ext>
                  </a:extLst>
                </a:gridCol>
                <a:gridCol w="571554">
                  <a:extLst>
                    <a:ext uri="{9D8B030D-6E8A-4147-A177-3AD203B41FA5}">
                      <a16:colId xmlns:a16="http://schemas.microsoft.com/office/drawing/2014/main" val="1122427084"/>
                    </a:ext>
                  </a:extLst>
                </a:gridCol>
                <a:gridCol w="571554">
                  <a:extLst>
                    <a:ext uri="{9D8B030D-6E8A-4147-A177-3AD203B41FA5}">
                      <a16:colId xmlns:a16="http://schemas.microsoft.com/office/drawing/2014/main" val="2650301135"/>
                    </a:ext>
                  </a:extLst>
                </a:gridCol>
                <a:gridCol w="571554">
                  <a:extLst>
                    <a:ext uri="{9D8B030D-6E8A-4147-A177-3AD203B41FA5}">
                      <a16:colId xmlns:a16="http://schemas.microsoft.com/office/drawing/2014/main" val="473397011"/>
                    </a:ext>
                  </a:extLst>
                </a:gridCol>
              </a:tblGrid>
              <a:tr h="311052">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gridSpan="8">
                  <a:txBody>
                    <a:bodyPr/>
                    <a:lstStyle/>
                    <a:p>
                      <a:pPr algn="ctr"/>
                      <a:r>
                        <a:rPr lang="ja-JP" altLang="en-US" sz="1600" dirty="0"/>
                        <a:t>行列の種類</a:t>
                      </a:r>
                      <a:r>
                        <a:rPr kumimoji="1" lang="ja-JP" altLang="en-US" sz="1600" dirty="0"/>
                        <a:t>数 </a:t>
                      </a:r>
                      <a:r>
                        <a:rPr kumimoji="1" lang="en-US" altLang="ja-JP" sz="1600" i="1" dirty="0"/>
                        <a:t>L</a:t>
                      </a:r>
                      <a:endParaRPr kumimoji="1" lang="ja-JP" alt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extLst>
                  <a:ext uri="{0D108BD9-81ED-4DB2-BD59-A6C34878D82A}">
                    <a16:rowId xmlns:a16="http://schemas.microsoft.com/office/drawing/2014/main" val="477323520"/>
                  </a:ext>
                </a:extLst>
              </a:tr>
              <a:tr h="311052">
                <a:tc rowSpan="12">
                  <a:txBody>
                    <a:bodyPr/>
                    <a:lstStyle/>
                    <a:p>
                      <a:pPr algn="ctr"/>
                      <a:r>
                        <a:rPr kumimoji="1" lang="ja-JP" altLang="en-US" sz="1600" dirty="0"/>
                        <a:t>区画の分割数</a:t>
                      </a:r>
                      <a:endParaRPr kumimoji="1" lang="en-US" altLang="ja-JP" sz="1600" dirty="0"/>
                    </a:p>
                    <a:p>
                      <a:pPr algn="ctr"/>
                      <a:r>
                        <a:rPr kumimoji="1" lang="en-US" altLang="ja-JP" sz="1600" i="1" dirty="0"/>
                        <a:t>T</a:t>
                      </a:r>
                      <a:endParaRPr kumimoji="1" lang="ja-JP" alt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a:txBody>
                    <a:bodyPr/>
                    <a:lstStyle/>
                    <a:p>
                      <a:pPr algn="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tx1"/>
                    </a:solidFill>
                  </a:tcPr>
                </a:tc>
                <a:tc>
                  <a:txBody>
                    <a:bodyPr/>
                    <a:lstStyle/>
                    <a:p>
                      <a:pPr algn="r"/>
                      <a:r>
                        <a:rPr kumimoji="1" lang="en-US" altLang="ja-JP" sz="1600" dirty="0">
                          <a:solidFill>
                            <a:schemeClr val="bg1"/>
                          </a:solidFill>
                        </a:rPr>
                        <a:t>1</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2</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3</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4</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5</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kumimoji="1" lang="en-US" altLang="ja-JP" sz="1600" dirty="0">
                          <a:solidFill>
                            <a:schemeClr val="bg1"/>
                          </a:solidFill>
                        </a:rPr>
                        <a:t>30</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984735110"/>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5</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2268784145"/>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6</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779471249"/>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7</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2058616710"/>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8</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1429155516"/>
                  </a:ext>
                </a:extLst>
              </a:tr>
              <a:tr h="311052">
                <a:tc vMerge="1">
                  <a:txBody>
                    <a:bodyPr/>
                    <a:lstStyle/>
                    <a:p>
                      <a:endParaRPr kumimoji="1" lang="ja-JP" altLang="en-US"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9</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1215885521"/>
                  </a:ext>
                </a:extLst>
              </a:tr>
              <a:tr h="311052">
                <a:tc vMerge="1">
                  <a:txBody>
                    <a:bodyPr/>
                    <a:lstStyle/>
                    <a:p>
                      <a:endParaRPr kumimoji="1" lang="en-US" altLang="ja-JP" sz="1600" dirty="0"/>
                    </a:p>
                  </a:txBody>
                  <a:tcPr/>
                </a:tc>
                <a:tc>
                  <a:txBody>
                    <a:bodyPr/>
                    <a:lstStyle/>
                    <a:p>
                      <a:pPr algn="r"/>
                      <a:r>
                        <a:rPr kumimoji="1" lang="en-US" altLang="ja-JP" sz="1600" dirty="0">
                          <a:solidFill>
                            <a:schemeClr val="bg1"/>
                          </a:solidFill>
                        </a:rPr>
                        <a:t>2</a:t>
                      </a:r>
                      <a:r>
                        <a:rPr kumimoji="1" lang="en-US" altLang="ja-JP" sz="1600" baseline="30000" dirty="0">
                          <a:solidFill>
                            <a:schemeClr val="bg1"/>
                          </a:solidFill>
                        </a:rPr>
                        <a:t>10</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3196266655"/>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11</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438253048"/>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12</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328455488"/>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13</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627355974"/>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14</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873102054"/>
                  </a:ext>
                </a:extLst>
              </a:tr>
              <a:tr h="311052">
                <a:tc vMerge="1">
                  <a:txBody>
                    <a:bodyPr/>
                    <a:lstStyle/>
                    <a:p>
                      <a:endParaRPr kumimoji="1" lang="en-US" altLang="ja-JP"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2</a:t>
                      </a:r>
                      <a:r>
                        <a:rPr kumimoji="1" lang="en-US" altLang="ja-JP" sz="1600" baseline="30000" dirty="0">
                          <a:solidFill>
                            <a:schemeClr val="bg1"/>
                          </a:solidFill>
                        </a:rPr>
                        <a:t>15</a:t>
                      </a:r>
                      <a:endParaRPr kumimoji="1" lang="en-US" altLang="ja-JP"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1CF"/>
                    </a:solidFill>
                  </a:tcPr>
                </a:tc>
                <a:extLst>
                  <a:ext uri="{0D108BD9-81ED-4DB2-BD59-A6C34878D82A}">
                    <a16:rowId xmlns:a16="http://schemas.microsoft.com/office/drawing/2014/main" val="599696972"/>
                  </a:ext>
                </a:extLst>
              </a:tr>
            </a:tbl>
          </a:graphicData>
        </a:graphic>
      </p:graphicFrame>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DD14B7F-0BB1-ECE1-A5CB-61F561C56E0A}"/>
                  </a:ext>
                </a:extLst>
              </p:cNvPr>
              <p:cNvSpPr txBox="1"/>
              <p:nvPr/>
            </p:nvSpPr>
            <p:spPr>
              <a:xfrm>
                <a:off x="6803374" y="1542623"/>
                <a:ext cx="2748941" cy="369332"/>
              </a:xfrm>
              <a:prstGeom prst="rect">
                <a:avLst/>
              </a:prstGeom>
              <a:noFill/>
            </p:spPr>
            <p:txBody>
              <a:bodyPr wrap="square" rtlCol="0">
                <a:spAutoFit/>
              </a:bodyPr>
              <a:lstStyle/>
              <a:p>
                <a:r>
                  <a:rPr lang="ja-JP" altLang="en-US" dirty="0">
                    <a:latin typeface="+mn-ea"/>
                  </a:rPr>
                  <a:t>パラメータ組 </a:t>
                </a:r>
                <a14:m>
                  <m:oMath xmlns:m="http://schemas.openxmlformats.org/officeDocument/2006/math">
                    <m:r>
                      <a:rPr lang="en-US" altLang="ja-JP" i="1">
                        <a:latin typeface="Cambria Math" panose="02040503050406030204" pitchFamily="18" charset="0"/>
                      </a:rPr>
                      <m:t>&lt;</m:t>
                    </m:r>
                    <m:r>
                      <a:rPr lang="en-US" altLang="ja-JP" i="1">
                        <a:latin typeface="Cambria Math" panose="02040503050406030204" pitchFamily="18" charset="0"/>
                      </a:rPr>
                      <m:t>𝑇</m:t>
                    </m:r>
                    <m:r>
                      <a:rPr lang="en-US" altLang="ja-JP" i="1">
                        <a:latin typeface="Cambria Math" panose="02040503050406030204" pitchFamily="18" charset="0"/>
                      </a:rPr>
                      <m:t>,</m:t>
                    </m:r>
                    <m:r>
                      <a:rPr lang="en-US" altLang="ja-JP" i="1">
                        <a:latin typeface="Cambria Math" panose="02040503050406030204" pitchFamily="18" charset="0"/>
                      </a:rPr>
                      <m:t>𝐿</m:t>
                    </m:r>
                    <m:r>
                      <a:rPr lang="en-US" altLang="ja-JP" i="1">
                        <a:latin typeface="Cambria Math" panose="02040503050406030204" pitchFamily="18" charset="0"/>
                      </a:rPr>
                      <m:t>&gt;</m:t>
                    </m:r>
                  </m:oMath>
                </a14:m>
                <a:endParaRPr lang="ja-JP" altLang="en-US" dirty="0"/>
              </a:p>
            </p:txBody>
          </p:sp>
        </mc:Choice>
        <mc:Fallback xmlns="">
          <p:sp>
            <p:nvSpPr>
              <p:cNvPr id="9" name="テキスト ボックス 8">
                <a:extLst>
                  <a:ext uri="{FF2B5EF4-FFF2-40B4-BE49-F238E27FC236}">
                    <a16:creationId xmlns:a16="http://schemas.microsoft.com/office/drawing/2014/main" id="{DDD14B7F-0BB1-ECE1-A5CB-61F561C56E0A}"/>
                  </a:ext>
                </a:extLst>
              </p:cNvPr>
              <p:cNvSpPr txBox="1">
                <a:spLocks noRot="1" noChangeAspect="1" noMove="1" noResize="1" noEditPoints="1" noAdjustHandles="1" noChangeArrowheads="1" noChangeShapeType="1" noTextEdit="1"/>
              </p:cNvSpPr>
              <p:nvPr/>
            </p:nvSpPr>
            <p:spPr>
              <a:xfrm>
                <a:off x="6803374" y="1542623"/>
                <a:ext cx="2748941" cy="369332"/>
              </a:xfrm>
              <a:prstGeom prst="rect">
                <a:avLst/>
              </a:prstGeom>
              <a:blipFill>
                <a:blip r:embed="rId3"/>
                <a:stretch>
                  <a:fillRect l="-1774" t="-11475" b="-21311"/>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DBB43376-059D-6DC7-E1DB-F1452C26A0FF}"/>
              </a:ext>
            </a:extLst>
          </p:cNvPr>
          <p:cNvSpPr txBox="1"/>
          <p:nvPr/>
        </p:nvSpPr>
        <p:spPr>
          <a:xfrm>
            <a:off x="2490871" y="5265936"/>
            <a:ext cx="4312503" cy="1384995"/>
          </a:xfrm>
          <a:prstGeom prst="rect">
            <a:avLst/>
          </a:prstGeom>
          <a:noFill/>
        </p:spPr>
        <p:txBody>
          <a:bodyPr wrap="square">
            <a:spAutoFit/>
          </a:bodyPr>
          <a:lstStyle/>
          <a:p>
            <a:r>
              <a:rPr lang="ja-JP" altLang="en-US" sz="2800" dirty="0">
                <a:solidFill>
                  <a:srgbClr val="FF0000"/>
                </a:solidFill>
              </a:rPr>
              <a:t>赤</a:t>
            </a:r>
            <a:r>
              <a:rPr kumimoji="1" lang="ja-JP" altLang="en-US" sz="2800" dirty="0"/>
              <a:t>：抽出したパラメータ組</a:t>
            </a:r>
          </a:p>
          <a:p>
            <a:r>
              <a:rPr lang="ja-JP" altLang="en-US" sz="2800" dirty="0">
                <a:solidFill>
                  <a:srgbClr val="45A1CF"/>
                </a:solidFill>
              </a:rPr>
              <a:t>青</a:t>
            </a:r>
            <a:r>
              <a:rPr kumimoji="1" lang="ja-JP" altLang="en-US" sz="2800" dirty="0"/>
              <a:t>：行列の種類数が多い</a:t>
            </a:r>
          </a:p>
          <a:p>
            <a:r>
              <a:rPr kumimoji="1" lang="ja-JP" altLang="en-US" sz="2800" dirty="0"/>
              <a:t>白：目標再現率に満たない</a:t>
            </a:r>
          </a:p>
        </p:txBody>
      </p:sp>
      <p:sp>
        <p:nvSpPr>
          <p:cNvPr id="5" name="テキスト ボックス 4">
            <a:extLst>
              <a:ext uri="{FF2B5EF4-FFF2-40B4-BE49-F238E27FC236}">
                <a16:creationId xmlns:a16="http://schemas.microsoft.com/office/drawing/2014/main" id="{201F91FC-8D6B-3A53-2447-B16124824113}"/>
              </a:ext>
            </a:extLst>
          </p:cNvPr>
          <p:cNvSpPr txBox="1"/>
          <p:nvPr/>
        </p:nvSpPr>
        <p:spPr>
          <a:xfrm>
            <a:off x="6882317" y="1136715"/>
            <a:ext cx="3267473" cy="400110"/>
          </a:xfrm>
          <a:prstGeom prst="rect">
            <a:avLst/>
          </a:prstGeom>
          <a:noFill/>
          <a:ln>
            <a:solidFill>
              <a:schemeClr val="tx1"/>
            </a:solidFill>
          </a:ln>
        </p:spPr>
        <p:txBody>
          <a:bodyPr wrap="square" rtlCol="0">
            <a:spAutoFit/>
          </a:bodyPr>
          <a:lstStyle/>
          <a:p>
            <a:pPr marL="0" lvl="1"/>
            <a:r>
              <a:rPr lang="ja-JP" altLang="en-US" sz="2000" dirty="0"/>
              <a:t>例：目標再現率</a:t>
            </a:r>
            <a:r>
              <a:rPr lang="en-US" altLang="ja-JP" sz="2000" dirty="0"/>
              <a:t>0.9</a:t>
            </a:r>
            <a:r>
              <a:rPr lang="ja-JP" altLang="en-US" sz="2000" dirty="0"/>
              <a:t>の場合</a:t>
            </a:r>
            <a:endParaRPr lang="en-US" altLang="ja-JP" sz="2000" dirty="0">
              <a:latin typeface="+mn-ea"/>
            </a:endParaRPr>
          </a:p>
        </p:txBody>
      </p:sp>
      <p:sp>
        <p:nvSpPr>
          <p:cNvPr id="158" name="スライド番号プレースホルダー 157">
            <a:extLst>
              <a:ext uri="{FF2B5EF4-FFF2-40B4-BE49-F238E27FC236}">
                <a16:creationId xmlns:a16="http://schemas.microsoft.com/office/drawing/2014/main" id="{717B3549-D689-2756-B400-AEB7DF9F4A6A}"/>
              </a:ext>
            </a:extLst>
          </p:cNvPr>
          <p:cNvSpPr>
            <a:spLocks noGrp="1"/>
          </p:cNvSpPr>
          <p:nvPr>
            <p:ph type="sldNum" sz="quarter" idx="12"/>
          </p:nvPr>
        </p:nvSpPr>
        <p:spPr/>
        <p:txBody>
          <a:bodyPr/>
          <a:lstStyle/>
          <a:p>
            <a:fld id="{DDF0A04B-3F96-455C-AC58-511E5C06C175}" type="slidenum">
              <a:rPr lang="ja-JP" altLang="en-US" smtClean="0"/>
              <a:pPr/>
              <a:t>73</a:t>
            </a:fld>
            <a:endParaRPr lang="ja-JP" altLang="en-US" dirty="0"/>
          </a:p>
        </p:txBody>
      </p:sp>
    </p:spTree>
    <p:extLst>
      <p:ext uri="{BB962C8B-B14F-4D97-AF65-F5344CB8AC3E}">
        <p14:creationId xmlns:p14="http://schemas.microsoft.com/office/powerpoint/2010/main" val="2816204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31D6CB-199C-9FF2-BD39-AFDF477BE6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6F60D8-EABB-931A-0BB8-D9544922A6B4}"/>
              </a:ext>
            </a:extLst>
          </p:cNvPr>
          <p:cNvSpPr>
            <a:spLocks noGrp="1"/>
          </p:cNvSpPr>
          <p:nvPr>
            <p:ph type="title"/>
          </p:nvPr>
        </p:nvSpPr>
        <p:spPr/>
        <p:txBody>
          <a:bodyPr/>
          <a:lstStyle/>
          <a:p>
            <a:r>
              <a:rPr lang="ja-JP" altLang="en-US" dirty="0"/>
              <a:t>閾値を変化に伴う計算時間の調査</a:t>
            </a:r>
            <a:endParaRPr kumimoji="1" lang="ja-JP" altLang="en-US" dirty="0"/>
          </a:p>
        </p:txBody>
      </p:sp>
      <mc:AlternateContent xmlns:mc="http://schemas.openxmlformats.org/markup-compatibility/2006" xmlns:a14="http://schemas.microsoft.com/office/drawing/2010/main">
        <mc:Choice Requires="a14">
          <p:graphicFrame>
            <p:nvGraphicFramePr>
              <p:cNvPr id="7" name="コンテンツ プレースホルダー 6">
                <a:extLst>
                  <a:ext uri="{FF2B5EF4-FFF2-40B4-BE49-F238E27FC236}">
                    <a16:creationId xmlns:a16="http://schemas.microsoft.com/office/drawing/2014/main" id="{E9B7B499-5493-DD5D-A9E5-C1697B8E13F3}"/>
                  </a:ext>
                </a:extLst>
              </p:cNvPr>
              <p:cNvGraphicFramePr>
                <a:graphicFrameLocks/>
              </p:cNvGraphicFramePr>
              <p:nvPr>
                <p:extLst>
                  <p:ext uri="{D42A27DB-BD31-4B8C-83A1-F6EECF244321}">
                    <p14:modId xmlns:p14="http://schemas.microsoft.com/office/powerpoint/2010/main" val="1369193984"/>
                  </p:ext>
                </p:extLst>
              </p:nvPr>
            </p:nvGraphicFramePr>
            <p:xfrm>
              <a:off x="2332278" y="1982296"/>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𝐿</m:t>
                                </m:r>
                              </m:oMath>
                            </m:oMathPara>
                          </a14:m>
                          <a:endParaRPr kumimoji="1" lang="ja-JP" altLang="en-US" dirty="0"/>
                        </a:p>
                      </a:txBody>
                      <a:tcPr anchor="ctr"/>
                    </a:tc>
                    <a:tc>
                      <a:txBody>
                        <a:bodyPr/>
                        <a:lstStyle/>
                        <a:p>
                          <a:pPr algn="ctr"/>
                          <a:r>
                            <a:rPr kumimoji="1" lang="en-US" altLang="ja-JP" dirty="0"/>
                            <a:t>5</a:t>
                          </a:r>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373606657"/>
                      </a:ext>
                    </a:extLst>
                  </a:tr>
                </a:tbl>
              </a:graphicData>
            </a:graphic>
          </p:graphicFrame>
        </mc:Choice>
        <mc:Fallback xmlns="">
          <p:graphicFrame>
            <p:nvGraphicFramePr>
              <p:cNvPr id="7" name="コンテンツ プレースホルダー 6">
                <a:extLst>
                  <a:ext uri="{FF2B5EF4-FFF2-40B4-BE49-F238E27FC236}">
                    <a16:creationId xmlns:a16="http://schemas.microsoft.com/office/drawing/2014/main" id="{E9B7B499-5493-DD5D-A9E5-C1697B8E13F3}"/>
                  </a:ext>
                </a:extLst>
              </p:cNvPr>
              <p:cNvGraphicFramePr>
                <a:graphicFrameLocks/>
              </p:cNvGraphicFramePr>
              <p:nvPr>
                <p:extLst>
                  <p:ext uri="{D42A27DB-BD31-4B8C-83A1-F6EECF244321}">
                    <p14:modId xmlns:p14="http://schemas.microsoft.com/office/powerpoint/2010/main" val="1369193984"/>
                  </p:ext>
                </p:extLst>
              </p:nvPr>
            </p:nvGraphicFramePr>
            <p:xfrm>
              <a:off x="2332278" y="1982296"/>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endParaRPr lang="ja-JP"/>
                        </a:p>
                      </a:txBody>
                      <a:tcPr anchor="ctr">
                        <a:blipFill>
                          <a:blip r:embed="rId2"/>
                          <a:stretch>
                            <a:fillRect l="-370" t="-106557" r="-401852" b="-26230"/>
                          </a:stretch>
                        </a:blipFill>
                      </a:tcPr>
                    </a:tc>
                    <a:tc>
                      <a:txBody>
                        <a:bodyPr/>
                        <a:lstStyle/>
                        <a:p>
                          <a:pPr algn="ctr"/>
                          <a:r>
                            <a:rPr kumimoji="1" lang="en-US" altLang="ja-JP" dirty="0"/>
                            <a:t>5</a:t>
                          </a:r>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373606657"/>
                      </a:ext>
                    </a:extLst>
                  </a:tr>
                </a:tbl>
              </a:graphicData>
            </a:graphic>
          </p:graphicFrame>
        </mc:Fallback>
      </mc:AlternateContent>
      <p:sp>
        <p:nvSpPr>
          <p:cNvPr id="8" name="テキスト ボックス 7">
            <a:extLst>
              <a:ext uri="{FF2B5EF4-FFF2-40B4-BE49-F238E27FC236}">
                <a16:creationId xmlns:a16="http://schemas.microsoft.com/office/drawing/2014/main" id="{B9749993-D043-8259-0F9A-87CBD96B2694}"/>
              </a:ext>
            </a:extLst>
          </p:cNvPr>
          <p:cNvSpPr txBox="1"/>
          <p:nvPr/>
        </p:nvSpPr>
        <p:spPr>
          <a:xfrm>
            <a:off x="313968" y="1201625"/>
            <a:ext cx="9363461" cy="584775"/>
          </a:xfrm>
          <a:prstGeom prst="rect">
            <a:avLst/>
          </a:prstGeom>
          <a:noFill/>
        </p:spPr>
        <p:txBody>
          <a:bodyPr wrap="none" rtlCol="0">
            <a:spAutoFit/>
          </a:bodyPr>
          <a:lstStyle/>
          <a:p>
            <a:r>
              <a:rPr lang="ja-JP" altLang="en-US" sz="3200" kern="0" dirty="0"/>
              <a:t>目標再現率 </a:t>
            </a:r>
            <a:r>
              <a:rPr lang="en-US" altLang="ja-JP" sz="3200" kern="0" dirty="0"/>
              <a:t>0.99 </a:t>
            </a:r>
            <a:r>
              <a:rPr lang="ja-JP" altLang="en-US" sz="3200" kern="0" dirty="0"/>
              <a:t>を満たすために必要な組</a:t>
            </a:r>
            <a:r>
              <a:rPr lang="en-US" altLang="ja-JP" sz="3200" kern="0" dirty="0"/>
              <a:t>&lt;T,L&gt;</a:t>
            </a:r>
            <a:endParaRPr lang="ja-JP" altLang="en-US" sz="3200"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EFED123-D7F3-35CC-2913-DB4B8B4FEFC3}"/>
                  </a:ext>
                </a:extLst>
              </p:cNvPr>
              <p:cNvSpPr txBox="1"/>
              <p:nvPr/>
            </p:nvSpPr>
            <p:spPr>
              <a:xfrm>
                <a:off x="996847" y="2139201"/>
                <a:ext cx="1335430"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𝑇</m:t>
                      </m:r>
                      <m:r>
                        <a:rPr lang="en-US" altLang="ja-JP" sz="3200" i="1">
                          <a:latin typeface="Cambria Math" panose="02040503050406030204" pitchFamily="18" charset="0"/>
                        </a:rPr>
                        <m:t>=2</m:t>
                      </m:r>
                    </m:oMath>
                  </m:oMathPara>
                </a14:m>
                <a:endParaRPr lang="ja-JP" altLang="en-US" sz="3200" dirty="0"/>
              </a:p>
            </p:txBody>
          </p:sp>
        </mc:Choice>
        <mc:Fallback xmlns="">
          <p:sp>
            <p:nvSpPr>
              <p:cNvPr id="9" name="テキスト ボックス 8">
                <a:extLst>
                  <a:ext uri="{FF2B5EF4-FFF2-40B4-BE49-F238E27FC236}">
                    <a16:creationId xmlns:a16="http://schemas.microsoft.com/office/drawing/2014/main" id="{CEFED123-D7F3-35CC-2913-DB4B8B4FEFC3}"/>
                  </a:ext>
                </a:extLst>
              </p:cNvPr>
              <p:cNvSpPr txBox="1">
                <a:spLocks noRot="1" noChangeAspect="1" noMove="1" noResize="1" noEditPoints="1" noAdjustHandles="1" noChangeArrowheads="1" noChangeShapeType="1" noTextEdit="1"/>
              </p:cNvSpPr>
              <p:nvPr/>
            </p:nvSpPr>
            <p:spPr>
              <a:xfrm>
                <a:off x="996847" y="2139201"/>
                <a:ext cx="1335430" cy="584775"/>
              </a:xfrm>
              <a:prstGeom prst="rect">
                <a:avLst/>
              </a:prstGeom>
              <a:blipFill>
                <a:blip r:embed="rId3"/>
                <a:stretch>
                  <a:fillRect/>
                </a:stretch>
              </a:blipFill>
            </p:spPr>
            <p:txBody>
              <a:bodyPr/>
              <a:lstStyle/>
              <a:p>
                <a:r>
                  <a:rPr lang="ja-JP" altLang="en-US">
                    <a:noFill/>
                  </a:rPr>
                  <a:t> </a:t>
                </a:r>
              </a:p>
            </p:txBody>
          </p:sp>
        </mc:Fallback>
      </mc:AlternateContent>
      <p:sp>
        <p:nvSpPr>
          <p:cNvPr id="10" name="コンテンツ プレースホルダー 2">
            <a:extLst>
              <a:ext uri="{FF2B5EF4-FFF2-40B4-BE49-F238E27FC236}">
                <a16:creationId xmlns:a16="http://schemas.microsoft.com/office/drawing/2014/main" id="{78A8E753-29C9-870A-5BB9-77A6B1C773E6}"/>
              </a:ext>
            </a:extLst>
          </p:cNvPr>
          <p:cNvSpPr txBox="1">
            <a:spLocks/>
          </p:cNvSpPr>
          <p:nvPr/>
        </p:nvSpPr>
        <p:spPr bwMode="auto">
          <a:xfrm>
            <a:off x="2332279" y="2723978"/>
            <a:ext cx="8372832" cy="4377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400" kern="0" dirty="0"/>
              <a:t>類似度の閾値が低い場合でも，少ないハッシュテーブルで十分</a:t>
            </a:r>
          </a:p>
        </p:txBody>
      </p:sp>
      <mc:AlternateContent xmlns:mc="http://schemas.openxmlformats.org/markup-compatibility/2006" xmlns:a14="http://schemas.microsoft.com/office/drawing/2010/main">
        <mc:Choice Requires="a14">
          <p:graphicFrame>
            <p:nvGraphicFramePr>
              <p:cNvPr id="3" name="コンテンツ プレースホルダー 6">
                <a:extLst>
                  <a:ext uri="{FF2B5EF4-FFF2-40B4-BE49-F238E27FC236}">
                    <a16:creationId xmlns:a16="http://schemas.microsoft.com/office/drawing/2014/main" id="{276F77C3-D9C8-943A-84CD-4402017E76E5}"/>
                  </a:ext>
                </a:extLst>
              </p:cNvPr>
              <p:cNvGraphicFramePr>
                <a:graphicFrameLocks noGrp="1"/>
              </p:cNvGraphicFramePr>
              <p:nvPr>
                <p:ph idx="1"/>
                <p:extLst>
                  <p:ext uri="{D42A27DB-BD31-4B8C-83A1-F6EECF244321}">
                    <p14:modId xmlns:p14="http://schemas.microsoft.com/office/powerpoint/2010/main" val="1426444994"/>
                  </p:ext>
                </p:extLst>
              </p:nvPr>
            </p:nvGraphicFramePr>
            <p:xfrm>
              <a:off x="2332278" y="3455054"/>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𝐿</m:t>
                                </m:r>
                              </m:oMath>
                            </m:oMathPara>
                          </a14:m>
                          <a:endParaRPr kumimoji="1" lang="ja-JP" altLang="en-US" dirty="0"/>
                        </a:p>
                      </a:txBody>
                      <a:tcPr anchor="ctr"/>
                    </a:tc>
                    <a:tc>
                      <a:txBody>
                        <a:bodyPr/>
                        <a:lstStyle/>
                        <a:p>
                          <a:pPr algn="ctr"/>
                          <a:r>
                            <a:rPr kumimoji="1" lang="en-US" altLang="ja-JP" dirty="0"/>
                            <a:t>466</a:t>
                          </a:r>
                        </a:p>
                      </a:txBody>
                      <a:tcPr anchor="ctr"/>
                    </a:tc>
                    <a:tc>
                      <a:txBody>
                        <a:bodyPr/>
                        <a:lstStyle/>
                        <a:p>
                          <a:pPr algn="ctr"/>
                          <a:r>
                            <a:rPr kumimoji="1" lang="en-US" altLang="ja-JP" dirty="0"/>
                            <a:t>45</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2</a:t>
                          </a:r>
                          <a:endParaRPr kumimoji="1" lang="ja-JP" altLang="en-US" dirty="0"/>
                        </a:p>
                      </a:txBody>
                      <a:tcPr anchor="ctr"/>
                    </a:tc>
                    <a:extLst>
                      <a:ext uri="{0D108BD9-81ED-4DB2-BD59-A6C34878D82A}">
                        <a16:rowId xmlns:a16="http://schemas.microsoft.com/office/drawing/2014/main" val="373606657"/>
                      </a:ext>
                    </a:extLst>
                  </a:tr>
                </a:tbl>
              </a:graphicData>
            </a:graphic>
          </p:graphicFrame>
        </mc:Choice>
        <mc:Fallback xmlns="">
          <p:graphicFrame>
            <p:nvGraphicFramePr>
              <p:cNvPr id="3" name="コンテンツ プレースホルダー 6">
                <a:extLst>
                  <a:ext uri="{FF2B5EF4-FFF2-40B4-BE49-F238E27FC236}">
                    <a16:creationId xmlns:a16="http://schemas.microsoft.com/office/drawing/2014/main" id="{276F77C3-D9C8-943A-84CD-4402017E76E5}"/>
                  </a:ext>
                </a:extLst>
              </p:cNvPr>
              <p:cNvGraphicFramePr>
                <a:graphicFrameLocks noGrp="1"/>
              </p:cNvGraphicFramePr>
              <p:nvPr>
                <p:ph idx="1"/>
                <p:extLst>
                  <p:ext uri="{D42A27DB-BD31-4B8C-83A1-F6EECF244321}">
                    <p14:modId xmlns:p14="http://schemas.microsoft.com/office/powerpoint/2010/main" val="1426444994"/>
                  </p:ext>
                </p:extLst>
              </p:nvPr>
            </p:nvGraphicFramePr>
            <p:xfrm>
              <a:off x="2332278" y="3455054"/>
              <a:ext cx="8229600" cy="7416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1165626457"/>
                        </a:ext>
                      </a:extLst>
                    </a:gridCol>
                    <a:gridCol w="1645920">
                      <a:extLst>
                        <a:ext uri="{9D8B030D-6E8A-4147-A177-3AD203B41FA5}">
                          <a16:colId xmlns:a16="http://schemas.microsoft.com/office/drawing/2014/main" val="3288096223"/>
                        </a:ext>
                      </a:extLst>
                    </a:gridCol>
                    <a:gridCol w="1645920">
                      <a:extLst>
                        <a:ext uri="{9D8B030D-6E8A-4147-A177-3AD203B41FA5}">
                          <a16:colId xmlns:a16="http://schemas.microsoft.com/office/drawing/2014/main" val="3398333593"/>
                        </a:ext>
                      </a:extLst>
                    </a:gridCol>
                    <a:gridCol w="1645920">
                      <a:extLst>
                        <a:ext uri="{9D8B030D-6E8A-4147-A177-3AD203B41FA5}">
                          <a16:colId xmlns:a16="http://schemas.microsoft.com/office/drawing/2014/main" val="310896070"/>
                        </a:ext>
                      </a:extLst>
                    </a:gridCol>
                    <a:gridCol w="1645920">
                      <a:extLst>
                        <a:ext uri="{9D8B030D-6E8A-4147-A177-3AD203B41FA5}">
                          <a16:colId xmlns:a16="http://schemas.microsoft.com/office/drawing/2014/main" val="2976338242"/>
                        </a:ext>
                      </a:extLst>
                    </a:gridCol>
                  </a:tblGrid>
                  <a:tr h="370840">
                    <a:tc>
                      <a:txBody>
                        <a:bodyPr/>
                        <a:lstStyle/>
                        <a:p>
                          <a:pPr algn="ctr"/>
                          <a:r>
                            <a:rPr kumimoji="1" lang="ja-JP" altLang="en-US" dirty="0"/>
                            <a:t>類似度</a:t>
                          </a:r>
                        </a:p>
                      </a:txBody>
                      <a:tcPr anchor="ctr"/>
                    </a:tc>
                    <a:tc>
                      <a:txBody>
                        <a:bodyPr/>
                        <a:lstStyle/>
                        <a:p>
                          <a:pPr algn="ctr"/>
                          <a:r>
                            <a:rPr kumimoji="1" lang="en-US" altLang="ja-JP" dirty="0"/>
                            <a:t>0.2</a:t>
                          </a:r>
                          <a:endParaRPr kumimoji="1" lang="ja-JP" altLang="en-US" dirty="0"/>
                        </a:p>
                      </a:txBody>
                      <a:tcPr anchor="ctr"/>
                    </a:tc>
                    <a:tc>
                      <a:txBody>
                        <a:bodyPr/>
                        <a:lstStyle/>
                        <a:p>
                          <a:pPr algn="ctr"/>
                          <a:r>
                            <a:rPr kumimoji="1" lang="en-US" altLang="ja-JP" dirty="0"/>
                            <a:t>0.5</a:t>
                          </a:r>
                          <a:endParaRPr kumimoji="1" lang="ja-JP" altLang="en-US" dirty="0"/>
                        </a:p>
                      </a:txBody>
                      <a:tcPr anchor="ctr"/>
                    </a:tc>
                    <a:tc>
                      <a:txBody>
                        <a:bodyPr/>
                        <a:lstStyle/>
                        <a:p>
                          <a:pPr algn="ctr"/>
                          <a:r>
                            <a:rPr kumimoji="1" lang="en-US" altLang="ja-JP" dirty="0"/>
                            <a:t>0.9</a:t>
                          </a:r>
                          <a:endParaRPr kumimoji="1" lang="ja-JP" altLang="en-US" dirty="0"/>
                        </a:p>
                      </a:txBody>
                      <a:tcPr anchor="ctr"/>
                    </a:tc>
                    <a:tc>
                      <a:txBody>
                        <a:bodyPr/>
                        <a:lstStyle/>
                        <a:p>
                          <a:pPr algn="ctr"/>
                          <a:r>
                            <a:rPr kumimoji="1" lang="en-US" altLang="ja-JP" dirty="0"/>
                            <a:t>0.99</a:t>
                          </a:r>
                          <a:endParaRPr kumimoji="1" lang="ja-JP" altLang="en-US" dirty="0"/>
                        </a:p>
                      </a:txBody>
                      <a:tcPr anchor="ctr"/>
                    </a:tc>
                    <a:extLst>
                      <a:ext uri="{0D108BD9-81ED-4DB2-BD59-A6C34878D82A}">
                        <a16:rowId xmlns:a16="http://schemas.microsoft.com/office/drawing/2014/main" val="4203698372"/>
                      </a:ext>
                    </a:extLst>
                  </a:tr>
                  <a:tr h="370840">
                    <a:tc>
                      <a:txBody>
                        <a:bodyPr/>
                        <a:lstStyle/>
                        <a:p>
                          <a:endParaRPr lang="ja-JP"/>
                        </a:p>
                      </a:txBody>
                      <a:tcPr anchor="ctr">
                        <a:blipFill>
                          <a:blip r:embed="rId4"/>
                          <a:stretch>
                            <a:fillRect l="-370" t="-106557" r="-401852" b="-26230"/>
                          </a:stretch>
                        </a:blipFill>
                      </a:tcPr>
                    </a:tc>
                    <a:tc>
                      <a:txBody>
                        <a:bodyPr/>
                        <a:lstStyle/>
                        <a:p>
                          <a:pPr algn="ctr"/>
                          <a:r>
                            <a:rPr kumimoji="1" lang="en-US" altLang="ja-JP" dirty="0"/>
                            <a:t>466</a:t>
                          </a:r>
                        </a:p>
                      </a:txBody>
                      <a:tcPr anchor="ctr"/>
                    </a:tc>
                    <a:tc>
                      <a:txBody>
                        <a:bodyPr/>
                        <a:lstStyle/>
                        <a:p>
                          <a:pPr algn="ctr"/>
                          <a:r>
                            <a:rPr kumimoji="1" lang="en-US" altLang="ja-JP" dirty="0"/>
                            <a:t>45</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2</a:t>
                          </a:r>
                          <a:endParaRPr kumimoji="1" lang="ja-JP" altLang="en-US" dirty="0"/>
                        </a:p>
                      </a:txBody>
                      <a:tcPr anchor="ctr"/>
                    </a:tc>
                    <a:extLst>
                      <a:ext uri="{0D108BD9-81ED-4DB2-BD59-A6C34878D82A}">
                        <a16:rowId xmlns:a16="http://schemas.microsoft.com/office/drawing/2014/main" val="373606657"/>
                      </a:ext>
                    </a:extLst>
                  </a:tr>
                </a:tbl>
              </a:graphicData>
            </a:graphic>
          </p:graphicFrame>
        </mc:Fallback>
      </mc:AlternateContent>
      <p:sp>
        <p:nvSpPr>
          <p:cNvPr id="5" name="コンテンツ プレースホルダー 2">
            <a:extLst>
              <a:ext uri="{FF2B5EF4-FFF2-40B4-BE49-F238E27FC236}">
                <a16:creationId xmlns:a16="http://schemas.microsoft.com/office/drawing/2014/main" id="{28BC9850-3D4C-83E5-26BF-B23D65FF512C}"/>
              </a:ext>
            </a:extLst>
          </p:cNvPr>
          <p:cNvSpPr txBox="1">
            <a:spLocks/>
          </p:cNvSpPr>
          <p:nvPr/>
        </p:nvSpPr>
        <p:spPr bwMode="auto">
          <a:xfrm>
            <a:off x="2332278" y="4196735"/>
            <a:ext cx="8229600" cy="887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400" kern="0" dirty="0"/>
              <a:t>類似度の閾値が低すぎる時，膨大な数のハッシュテーブルが必要になる．</a:t>
            </a:r>
            <a:endParaRPr lang="en-US" altLang="ja-JP" sz="2400" i="1" kern="0" dirty="0"/>
          </a:p>
          <a:p>
            <a:pPr marL="0" indent="0">
              <a:buNone/>
            </a:pPr>
            <a:endParaRPr lang="ja-JP" altLang="en-US" sz="2400" kern="0" dirty="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C788035-F43C-B4C5-8D3C-0E7C6811120F}"/>
                  </a:ext>
                </a:extLst>
              </p:cNvPr>
              <p:cNvSpPr txBox="1"/>
              <p:nvPr/>
            </p:nvSpPr>
            <p:spPr>
              <a:xfrm>
                <a:off x="313968" y="3611959"/>
                <a:ext cx="201830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𝑇</m:t>
                      </m:r>
                      <m:r>
                        <a:rPr lang="en-US" altLang="ja-JP" sz="3200" i="1">
                          <a:latin typeface="Cambria Math" panose="02040503050406030204" pitchFamily="18" charset="0"/>
                        </a:rPr>
                        <m:t>=1024</m:t>
                      </m:r>
                    </m:oMath>
                  </m:oMathPara>
                </a14:m>
                <a:endParaRPr lang="ja-JP" altLang="en-US" sz="3200" dirty="0"/>
              </a:p>
            </p:txBody>
          </p:sp>
        </mc:Choice>
        <mc:Fallback xmlns="">
          <p:sp>
            <p:nvSpPr>
              <p:cNvPr id="11" name="テキスト ボックス 10">
                <a:extLst>
                  <a:ext uri="{FF2B5EF4-FFF2-40B4-BE49-F238E27FC236}">
                    <a16:creationId xmlns:a16="http://schemas.microsoft.com/office/drawing/2014/main" id="{3C788035-F43C-B4C5-8D3C-0E7C6811120F}"/>
                  </a:ext>
                </a:extLst>
              </p:cNvPr>
              <p:cNvSpPr txBox="1">
                <a:spLocks noRot="1" noChangeAspect="1" noMove="1" noResize="1" noEditPoints="1" noAdjustHandles="1" noChangeArrowheads="1" noChangeShapeType="1" noTextEdit="1"/>
              </p:cNvSpPr>
              <p:nvPr/>
            </p:nvSpPr>
            <p:spPr>
              <a:xfrm>
                <a:off x="313968" y="3611959"/>
                <a:ext cx="2018309" cy="584775"/>
              </a:xfrm>
              <a:prstGeom prst="rect">
                <a:avLst/>
              </a:prstGeom>
              <a:blipFill>
                <a:blip r:embed="rId5"/>
                <a:stretch>
                  <a:fillRect/>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B39A6755-7C6F-B94D-5ED7-B50DC9262351}"/>
              </a:ext>
            </a:extLst>
          </p:cNvPr>
          <p:cNvSpPr txBox="1"/>
          <p:nvPr/>
        </p:nvSpPr>
        <p:spPr>
          <a:xfrm>
            <a:off x="313968" y="5388669"/>
            <a:ext cx="9959778" cy="1077218"/>
          </a:xfrm>
          <a:prstGeom prst="rect">
            <a:avLst/>
          </a:prstGeom>
          <a:noFill/>
        </p:spPr>
        <p:txBody>
          <a:bodyPr wrap="none" rtlCol="0">
            <a:spAutoFit/>
          </a:bodyPr>
          <a:lstStyle/>
          <a:p>
            <a:r>
              <a:rPr lang="ja-JP" altLang="en-US" sz="3200" dirty="0"/>
              <a:t>類似度が低い場合は，</a:t>
            </a:r>
            <a:r>
              <a:rPr lang="en-US" altLang="ja-JP" sz="3200" i="1" dirty="0"/>
              <a:t>T </a:t>
            </a:r>
            <a:r>
              <a:rPr lang="ja-JP" altLang="en-US" sz="3200" dirty="0"/>
              <a:t>の値が小さくなる必要があり，</a:t>
            </a:r>
            <a:endParaRPr lang="en-US" altLang="ja-JP" sz="3200" dirty="0"/>
          </a:p>
          <a:p>
            <a:r>
              <a:rPr lang="ja-JP" altLang="en-US" sz="3200" dirty="0"/>
              <a:t>類似度によっても新たな回帰モデルが必要である．</a:t>
            </a:r>
          </a:p>
        </p:txBody>
      </p:sp>
      <p:sp>
        <p:nvSpPr>
          <p:cNvPr id="161" name="スライド番号プレースホルダー 160">
            <a:extLst>
              <a:ext uri="{FF2B5EF4-FFF2-40B4-BE49-F238E27FC236}">
                <a16:creationId xmlns:a16="http://schemas.microsoft.com/office/drawing/2014/main" id="{5C3C9FA1-5ACC-900D-B54F-0E4E7BFE4136}"/>
              </a:ext>
            </a:extLst>
          </p:cNvPr>
          <p:cNvSpPr>
            <a:spLocks noGrp="1"/>
          </p:cNvSpPr>
          <p:nvPr>
            <p:ph type="sldNum" sz="quarter" idx="12"/>
          </p:nvPr>
        </p:nvSpPr>
        <p:spPr/>
        <p:txBody>
          <a:bodyPr/>
          <a:lstStyle/>
          <a:p>
            <a:fld id="{DDF0A04B-3F96-455C-AC58-511E5C06C175}" type="slidenum">
              <a:rPr lang="ja-JP" altLang="en-US" smtClean="0"/>
              <a:pPr/>
              <a:t>74</a:t>
            </a:fld>
            <a:endParaRPr lang="ja-JP" altLang="en-US" dirty="0"/>
          </a:p>
        </p:txBody>
      </p:sp>
    </p:spTree>
    <p:extLst>
      <p:ext uri="{BB962C8B-B14F-4D97-AF65-F5344CB8AC3E}">
        <p14:creationId xmlns:p14="http://schemas.microsoft.com/office/powerpoint/2010/main" val="959602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A80DE-6569-1EBF-DC45-7080D9ECBBE3}"/>
              </a:ext>
            </a:extLst>
          </p:cNvPr>
          <p:cNvSpPr>
            <a:spLocks noGrp="1"/>
          </p:cNvSpPr>
          <p:nvPr>
            <p:ph type="title"/>
          </p:nvPr>
        </p:nvSpPr>
        <p:spPr/>
        <p:txBody>
          <a:bodyPr>
            <a:normAutofit/>
          </a:bodyPr>
          <a:lstStyle/>
          <a:p>
            <a:r>
              <a:rPr kumimoji="1" lang="ja-JP" altLang="en-US" dirty="0"/>
              <a:t>デフォルトと提案手法の</a:t>
            </a:r>
            <a:r>
              <a:rPr lang="ja-JP" altLang="en-US" dirty="0"/>
              <a:t>パラメータ値</a:t>
            </a:r>
            <a:r>
              <a:rPr kumimoji="1" lang="ja-JP" altLang="en-US" dirty="0"/>
              <a:t>比較</a:t>
            </a:r>
          </a:p>
        </p:txBody>
      </p:sp>
      <p:sp>
        <p:nvSpPr>
          <p:cNvPr id="3" name="コンテンツ プレースホルダー 2">
            <a:extLst>
              <a:ext uri="{FF2B5EF4-FFF2-40B4-BE49-F238E27FC236}">
                <a16:creationId xmlns:a16="http://schemas.microsoft.com/office/drawing/2014/main" id="{A044B9C8-F125-3B5E-7394-6B4890408D7B}"/>
              </a:ext>
            </a:extLst>
          </p:cNvPr>
          <p:cNvSpPr>
            <a:spLocks noGrp="1"/>
          </p:cNvSpPr>
          <p:nvPr>
            <p:ph idx="1"/>
          </p:nvPr>
        </p:nvSpPr>
        <p:spPr/>
        <p:txBody>
          <a:bodyPr/>
          <a:lstStyle/>
          <a:p>
            <a:r>
              <a:rPr lang="ja-JP" altLang="en-US" dirty="0"/>
              <a:t>デフォルトのパラメータ値は，行列の種類数</a:t>
            </a:r>
            <a:r>
              <a:rPr lang="en-US" altLang="ja-JP" i="1" dirty="0"/>
              <a:t>L</a:t>
            </a:r>
            <a:r>
              <a:rPr lang="ja-JP" altLang="en-US" dirty="0"/>
              <a:t>を</a:t>
            </a:r>
            <a:r>
              <a:rPr lang="en-US" altLang="ja-JP" dirty="0"/>
              <a:t>10</a:t>
            </a:r>
            <a:r>
              <a:rPr lang="ja-JP" altLang="en-US" dirty="0"/>
              <a:t>に固定して</a:t>
            </a:r>
            <a:r>
              <a:rPr lang="en-US" altLang="ja-JP" i="1" dirty="0"/>
              <a:t>T</a:t>
            </a:r>
            <a:r>
              <a:rPr lang="ja-JP" altLang="en-US" dirty="0"/>
              <a:t>を調整</a:t>
            </a:r>
            <a:endParaRPr lang="en-US" altLang="ja-JP" dirty="0"/>
          </a:p>
          <a:p>
            <a:pPr lvl="1"/>
            <a:r>
              <a:rPr lang="ja-JP" altLang="en-US" dirty="0"/>
              <a:t>精度に振り切ったパラメータ設定といえる</a:t>
            </a:r>
            <a:endParaRPr lang="en-US" altLang="ja-JP" dirty="0"/>
          </a:p>
          <a:p>
            <a:pPr lvl="1"/>
            <a:r>
              <a:rPr lang="ja-JP" altLang="en-US" dirty="0"/>
              <a:t>そのため，精度が良く実行時間がかかる</a:t>
            </a:r>
            <a:endParaRPr lang="en-US" altLang="ja-JP" dirty="0"/>
          </a:p>
          <a:p>
            <a:r>
              <a:rPr lang="ja-JP" altLang="en-US" dirty="0"/>
              <a:t>提案手法は，</a:t>
            </a:r>
            <a:r>
              <a:rPr lang="en-US" altLang="ja-JP" i="1" dirty="0"/>
              <a:t>T</a:t>
            </a:r>
            <a:r>
              <a:rPr lang="ja-JP" altLang="en-US" dirty="0"/>
              <a:t>を決定した後，最小限の</a:t>
            </a:r>
            <a:r>
              <a:rPr lang="en-US" altLang="ja-JP" i="1" dirty="0"/>
              <a:t>L</a:t>
            </a:r>
            <a:r>
              <a:rPr lang="ja-JP" altLang="en-US" dirty="0"/>
              <a:t>を決定する．</a:t>
            </a:r>
            <a:endParaRPr lang="en-US" altLang="ja-JP" dirty="0"/>
          </a:p>
          <a:p>
            <a:pPr lvl="1"/>
            <a:r>
              <a:rPr lang="ja-JP" altLang="en-US" dirty="0"/>
              <a:t>精度と時間のバランスを調整している</a:t>
            </a:r>
            <a:endParaRPr lang="en-US" altLang="ja-JP" dirty="0"/>
          </a:p>
        </p:txBody>
      </p:sp>
      <p:sp>
        <p:nvSpPr>
          <p:cNvPr id="154" name="スライド番号プレースホルダー 153">
            <a:extLst>
              <a:ext uri="{FF2B5EF4-FFF2-40B4-BE49-F238E27FC236}">
                <a16:creationId xmlns:a16="http://schemas.microsoft.com/office/drawing/2014/main" id="{EB7DEF0C-98F9-3870-AAEE-7C3A94CA0387}"/>
              </a:ext>
            </a:extLst>
          </p:cNvPr>
          <p:cNvSpPr>
            <a:spLocks noGrp="1"/>
          </p:cNvSpPr>
          <p:nvPr>
            <p:ph type="sldNum" sz="quarter" idx="12"/>
          </p:nvPr>
        </p:nvSpPr>
        <p:spPr/>
        <p:txBody>
          <a:bodyPr/>
          <a:lstStyle/>
          <a:p>
            <a:fld id="{DDF0A04B-3F96-455C-AC58-511E5C06C175}" type="slidenum">
              <a:rPr lang="ja-JP" altLang="en-US" smtClean="0"/>
              <a:pPr/>
              <a:t>75</a:t>
            </a:fld>
            <a:endParaRPr lang="ja-JP" altLang="en-US" dirty="0"/>
          </a:p>
        </p:txBody>
      </p:sp>
    </p:spTree>
    <p:extLst>
      <p:ext uri="{BB962C8B-B14F-4D97-AF65-F5344CB8AC3E}">
        <p14:creationId xmlns:p14="http://schemas.microsoft.com/office/powerpoint/2010/main" val="3153986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latin typeface="メイリオ" panose="020B0604030504040204" pitchFamily="50" charset="-128"/>
                <a:ea typeface="メイリオ" panose="020B0604030504040204" pitchFamily="50" charset="-128"/>
              </a:rPr>
              <a:t>LSH(</a:t>
            </a:r>
            <a:r>
              <a:rPr lang="ja-JP" altLang="en-US" dirty="0">
                <a:latin typeface="メイリオ" panose="020B0604030504040204" pitchFamily="50" charset="-128"/>
                <a:ea typeface="メイリオ" panose="020B0604030504040204" pitchFamily="50" charset="-128"/>
              </a:rPr>
              <a:t>局所性鋭敏型ハッシュ</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の計算時間について</a:t>
            </a:r>
          </a:p>
        </p:txBody>
      </p:sp>
      <mc:AlternateContent xmlns:mc="http://schemas.openxmlformats.org/markup-compatibility/2006" xmlns:a14="http://schemas.microsoft.com/office/drawing/2010/main">
        <mc:Choice Requires="a14">
          <p:sp>
            <p:nvSpPr>
              <p:cNvPr id="23" name="コンテンツ プレースホルダー 2"/>
              <p:cNvSpPr>
                <a:spLocks noGrp="1"/>
              </p:cNvSpPr>
              <p:nvPr>
                <p:ph idx="1"/>
              </p:nvPr>
            </p:nvSpPr>
            <p:spPr>
              <a:xfrm>
                <a:off x="2152651" y="1690689"/>
                <a:ext cx="7751557" cy="5231500"/>
              </a:xfrm>
            </p:spPr>
            <p:txBody>
              <a:bodyPr>
                <a:normAutofit fontScale="92500" lnSpcReduction="10000"/>
              </a:bodyPr>
              <a:lstStyle/>
              <a:p>
                <a:pPr marL="0" indent="0">
                  <a:buNone/>
                </a:pPr>
                <a14:m>
                  <m:oMath xmlns:m="http://schemas.openxmlformats.org/officeDocument/2006/math">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𝑆</m:t>
                        </m:r>
                      </m:e>
                      <m:sup>
                        <m:r>
                          <a:rPr lang="en-US" altLang="ja-JP" sz="2400" i="1">
                            <a:latin typeface="Cambria Math" panose="02040503050406030204" pitchFamily="18" charset="0"/>
                            <a:ea typeface="Cambria Math" panose="02040503050406030204" pitchFamily="18" charset="0"/>
                          </a:rPr>
                          <m:t>𝑑</m:t>
                        </m:r>
                        <m:r>
                          <a:rPr lang="en-US" altLang="ja-JP" sz="2400" i="1">
                            <a:latin typeface="Cambria Math" panose="02040503050406030204" pitchFamily="18" charset="0"/>
                            <a:ea typeface="Cambria Math" panose="02040503050406030204" pitchFamily="18" charset="0"/>
                          </a:rPr>
                          <m:t>−1</m:t>
                        </m:r>
                      </m:sup>
                    </m:sSup>
                  </m:oMath>
                </a14:m>
                <a:r>
                  <a:rPr lang="ja-JP" altLang="en-US" sz="2400" dirty="0"/>
                  <a:t>上ハッシュ族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ℋ</m:t>
                    </m:r>
                  </m:oMath>
                </a14:m>
                <a:r>
                  <a:rPr lang="ja-JP" altLang="en-US" sz="2400" dirty="0"/>
                  <a:t> が</a:t>
                </a:r>
                <a14:m>
                  <m:oMath xmlns:m="http://schemas.openxmlformats.org/officeDocument/2006/math">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𝑟</m:t>
                        </m:r>
                      </m:e>
                      <m:sub>
                        <m:r>
                          <a:rPr lang="en-US" altLang="ja-JP" sz="2400" i="1" dirty="0">
                            <a:latin typeface="Cambria Math" panose="02040503050406030204" pitchFamily="18" charset="0"/>
                          </a:rPr>
                          <m:t>1</m:t>
                        </m:r>
                      </m:sub>
                    </m:sSub>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𝑟</m:t>
                        </m:r>
                      </m:e>
                      <m:sub>
                        <m:r>
                          <a:rPr lang="en-US" altLang="ja-JP" sz="2400" i="1" dirty="0">
                            <a:latin typeface="Cambria Math" panose="02040503050406030204" pitchFamily="18" charset="0"/>
                          </a:rPr>
                          <m:t>2</m:t>
                        </m:r>
                      </m:sub>
                    </m:sSub>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𝑝</m:t>
                        </m:r>
                      </m:e>
                      <m:sub>
                        <m:r>
                          <a:rPr lang="en-US" altLang="ja-JP" sz="2400" i="1" dirty="0">
                            <a:latin typeface="Cambria Math" panose="02040503050406030204" pitchFamily="18" charset="0"/>
                          </a:rPr>
                          <m:t>1</m:t>
                        </m:r>
                      </m:sub>
                    </m:sSub>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𝑝</m:t>
                        </m:r>
                      </m:e>
                      <m:sub>
                        <m:r>
                          <a:rPr lang="en-US" altLang="ja-JP" sz="2400" i="1" dirty="0">
                            <a:latin typeface="Cambria Math" panose="02040503050406030204" pitchFamily="18" charset="0"/>
                          </a:rPr>
                          <m:t>2</m:t>
                        </m:r>
                      </m:sub>
                    </m:sSub>
                    <m:r>
                      <a:rPr lang="en-US" altLang="ja-JP" sz="2400" i="1" dirty="0">
                        <a:latin typeface="Cambria Math" panose="02040503050406030204" pitchFamily="18" charset="0"/>
                      </a:rPr>
                      <m:t>)</m:t>
                    </m:r>
                  </m:oMath>
                </a14:m>
                <a:r>
                  <a:rPr lang="en-US" altLang="ja-JP" sz="2400" dirty="0">
                    <a:latin typeface="+mn-ea"/>
                  </a:rPr>
                  <a:t>-</a:t>
                </a:r>
                <a:r>
                  <a:rPr lang="ja-JP" altLang="en-US" sz="2400" dirty="0">
                    <a:latin typeface="+mn-ea"/>
                  </a:rPr>
                  <a:t>鋭敏である・・・</a:t>
                </a:r>
                <a:endParaRPr lang="en-US" altLang="ja-JP" sz="2400" dirty="0">
                  <a:latin typeface="+mn-ea"/>
                </a:endParaRPr>
              </a:p>
              <a:p>
                <a:pPr marL="0" indent="0">
                  <a:buNone/>
                </a:pPr>
                <a:endParaRPr lang="en-US" altLang="ja-JP" sz="2400" dirty="0">
                  <a:latin typeface="+mn-ea"/>
                </a:endParaRPr>
              </a:p>
              <a:p>
                <a:pPr marL="0" indent="0">
                  <a:buNone/>
                </a:pPr>
                <a:endParaRPr lang="en-US" altLang="ja-JP" sz="2400" dirty="0">
                  <a:latin typeface="+mn-ea"/>
                </a:endParaRPr>
              </a:p>
              <a:p>
                <a:pPr marL="0" indent="0">
                  <a:buNone/>
                </a:pPr>
                <a:endParaRPr lang="en-US" altLang="ja-JP" sz="2400" dirty="0">
                  <a:latin typeface="+mn-ea"/>
                </a:endParaRPr>
              </a:p>
              <a:p>
                <a:pPr marL="0" indent="0">
                  <a:buNone/>
                </a:pPr>
                <a:endParaRPr lang="en-US" altLang="ja-JP" sz="2400" dirty="0"/>
              </a:p>
              <a:p>
                <a:pPr marL="0" indent="0">
                  <a:buNone/>
                </a:pPr>
                <a14:m>
                  <m:oMath xmlns:m="http://schemas.openxmlformats.org/officeDocument/2006/math">
                    <m:d>
                      <m:dPr>
                        <m:ctrlPr>
                          <a:rPr lang="en-US" altLang="ja-JP" sz="2400" i="1">
                            <a:latin typeface="Cambria Math" panose="02040503050406030204" pitchFamily="18" charset="0"/>
                          </a:rPr>
                        </m:ctrlPr>
                      </m:dPr>
                      <m:e>
                        <m:r>
                          <a:rPr lang="en-US" altLang="ja-JP" sz="2400" i="1">
                            <a:latin typeface="Cambria Math" panose="02040503050406030204" pitchFamily="18" charset="0"/>
                          </a:rPr>
                          <m:t>𝑟</m:t>
                        </m:r>
                        <m:r>
                          <a:rPr lang="en-US" altLang="ja-JP" sz="2400" i="1">
                            <a:latin typeface="Cambria Math" panose="02040503050406030204" pitchFamily="18" charset="0"/>
                          </a:rPr>
                          <m:t>,</m:t>
                        </m:r>
                        <m:r>
                          <a:rPr lang="en-US" altLang="ja-JP" sz="2400" i="1">
                            <a:latin typeface="Cambria Math" panose="02040503050406030204" pitchFamily="18" charset="0"/>
                          </a:rPr>
                          <m:t>𝑐𝑟</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2</m:t>
                            </m:r>
                          </m:sub>
                        </m:sSub>
                      </m:e>
                    </m:d>
                  </m:oMath>
                </a14:m>
                <a:r>
                  <a:rPr lang="en-US" altLang="ja-JP" sz="2400" dirty="0"/>
                  <a:t>-</a:t>
                </a:r>
                <a:r>
                  <a:rPr lang="ja-JP" altLang="en-US" sz="2400" dirty="0"/>
                  <a:t>鋭敏なデータ構造には次を要する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r>
                  <a:rPr lang="en-US" altLang="ja-JP" sz="2400" dirty="0"/>
                  <a:t>	</a:t>
                </a:r>
                <a:r>
                  <a:rPr lang="ja-JP" altLang="en-US" sz="2400" dirty="0"/>
                  <a:t>た</a:t>
                </a:r>
                <a14:m>
                  <m:oMath xmlns:m="http://schemas.openxmlformats.org/officeDocument/2006/math">
                    <m:r>
                      <a:rPr lang="ja-JP" altLang="en-US" sz="2400" i="1">
                        <a:latin typeface="Cambria Math" panose="02040503050406030204" pitchFamily="18" charset="0"/>
                      </a:rPr>
                      <m:t>だし</m:t>
                    </m:r>
                    <m:r>
                      <a:rPr lang="ja-JP" altLang="en-US" sz="2400" i="1" smtClean="0">
                        <a:latin typeface="Cambria Math" panose="02040503050406030204" pitchFamily="18" charset="0"/>
                      </a:rPr>
                      <m:t>，</m:t>
                    </m:r>
                    <m:r>
                      <a:rPr lang="ja-JP" altLang="en-US" sz="2400" i="1">
                        <a:latin typeface="Cambria Math" panose="02040503050406030204" pitchFamily="18" charset="0"/>
                      </a:rPr>
                      <m:t>𝜌</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log</m:t>
                            </m:r>
                          </m:fName>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1</m:t>
                                    </m:r>
                                  </m:sub>
                                </m:sSub>
                              </m:den>
                            </m:f>
                          </m:e>
                        </m:func>
                      </m:num>
                      <m:den>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log</m:t>
                            </m:r>
                          </m:fName>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2</m:t>
                                    </m:r>
                                  </m:sub>
                                </m:sSub>
                              </m:den>
                            </m:f>
                          </m:e>
                        </m:func>
                      </m:den>
                    </m:f>
                  </m:oMath>
                </a14:m>
                <a:endParaRPr lang="en-US" altLang="ja-JP" sz="2400" dirty="0"/>
              </a:p>
              <a:p>
                <a:pPr marL="0" indent="0">
                  <a:buNone/>
                </a:pPr>
                <a:endParaRPr lang="en-US" altLang="ja-JP" sz="2400" dirty="0"/>
              </a:p>
            </p:txBody>
          </p:sp>
        </mc:Choice>
        <mc:Fallback xmlns="">
          <p:sp>
            <p:nvSpPr>
              <p:cNvPr id="23" name="コンテンツ プレースホルダー 2"/>
              <p:cNvSpPr>
                <a:spLocks noGrp="1" noRot="1" noChangeAspect="1" noMove="1" noResize="1" noEditPoints="1" noAdjustHandles="1" noChangeArrowheads="1" noChangeShapeType="1" noTextEdit="1"/>
              </p:cNvSpPr>
              <p:nvPr>
                <p:ph idx="1"/>
              </p:nvPr>
            </p:nvSpPr>
            <p:spPr>
              <a:xfrm>
                <a:off x="2152651" y="1690689"/>
                <a:ext cx="7751557" cy="5231500"/>
              </a:xfrm>
              <a:blipFill>
                <a:blip r:embed="rId3"/>
                <a:stretch>
                  <a:fillRect l="-79" t="-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024453" y="2156469"/>
                <a:ext cx="5669281" cy="148470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𝑦</m:t>
                      </m:r>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𝑆</m:t>
                          </m:r>
                        </m:e>
                        <m:sup>
                          <m:r>
                            <a:rPr lang="en-US" altLang="ja-JP" sz="2400" i="1">
                              <a:latin typeface="Cambria Math" panose="02040503050406030204" pitchFamily="18" charset="0"/>
                              <a:ea typeface="Cambria Math" panose="02040503050406030204" pitchFamily="18" charset="0"/>
                            </a:rPr>
                            <m:t>𝑑</m:t>
                          </m:r>
                          <m:r>
                            <a:rPr lang="en-US" altLang="ja-JP" sz="2400" i="1">
                              <a:latin typeface="Cambria Math" panose="02040503050406030204" pitchFamily="18" charset="0"/>
                              <a:ea typeface="Cambria Math" panose="02040503050406030204" pitchFamily="18" charset="0"/>
                            </a:rPr>
                            <m:t>−1</m:t>
                          </m:r>
                        </m:sup>
                      </m:sSup>
                    </m:oMath>
                    <m:oMath xmlns:m="http://schemas.openxmlformats.org/officeDocument/2006/math">
                      <m:d>
                        <m:dPr>
                          <m:begChr m:val="‖"/>
                          <m:endChr m:val="‖"/>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𝑥</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𝑦</m:t>
                          </m:r>
                        </m:e>
                      </m:d>
                      <m:r>
                        <a:rPr lang="en-US" altLang="ja-JP" sz="2400" i="1">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𝑟</m:t>
                          </m:r>
                        </m:e>
                        <m:sub>
                          <m:r>
                            <a:rPr lang="en-US" altLang="ja-JP" sz="2400" i="1" dirty="0">
                              <a:latin typeface="Cambria Math" panose="02040503050406030204" pitchFamily="18" charset="0"/>
                              <a:ea typeface="Cambria Math" panose="02040503050406030204" pitchFamily="18" charset="0"/>
                            </a:rPr>
                            <m:t>1</m:t>
                          </m:r>
                        </m:sub>
                      </m:sSub>
                      <m:r>
                        <a:rPr lang="en-US" altLang="ja-JP" sz="2400" i="1" dirty="0">
                          <a:latin typeface="Cambria Math" panose="02040503050406030204" pitchFamily="18" charset="0"/>
                          <a:ea typeface="Cambria Math" panose="02040503050406030204" pitchFamily="18" charset="0"/>
                        </a:rPr>
                        <m:t>⇒</m:t>
                      </m:r>
                      <m:func>
                        <m:funcPr>
                          <m:ctrlPr>
                            <a:rPr lang="en-US" altLang="ja-JP" sz="2400" i="1" dirty="0">
                              <a:latin typeface="Cambria Math" panose="02040503050406030204" pitchFamily="18" charset="0"/>
                              <a:ea typeface="Cambria Math" panose="02040503050406030204" pitchFamily="18" charset="0"/>
                            </a:rPr>
                          </m:ctrlPr>
                        </m:funcPr>
                        <m:fName>
                          <m:limLow>
                            <m:limLowPr>
                              <m:ctrlPr>
                                <a:rPr lang="en-US" altLang="ja-JP" sz="2400" i="1" dirty="0">
                                  <a:latin typeface="Cambria Math" panose="02040503050406030204" pitchFamily="18" charset="0"/>
                                  <a:ea typeface="Cambria Math" panose="02040503050406030204" pitchFamily="18" charset="0"/>
                                </a:rPr>
                              </m:ctrlPr>
                            </m:limLowPr>
                            <m:e>
                              <m:r>
                                <a:rPr lang="en-US" altLang="ja-JP" sz="2400" i="1" dirty="0">
                                  <a:latin typeface="Cambria Math" panose="02040503050406030204" pitchFamily="18" charset="0"/>
                                  <a:ea typeface="Cambria Math" panose="02040503050406030204" pitchFamily="18" charset="0"/>
                                </a:rPr>
                                <m:t>𝑃𝑟</m:t>
                              </m:r>
                            </m:e>
                            <m:lim>
                              <m:r>
                                <a:rPr lang="en-US" altLang="ja-JP" sz="2400" i="1" dirty="0">
                                  <a:latin typeface="Cambria Math" panose="02040503050406030204" pitchFamily="18" charset="0"/>
                                  <a:ea typeface="Cambria Math" panose="02040503050406030204" pitchFamily="18" charset="0"/>
                                </a:rPr>
                                <m:t>h</m:t>
                              </m:r>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ℋ</m:t>
                              </m:r>
                            </m:lim>
                          </m:limLow>
                        </m:fName>
                        <m:e>
                          <m:d>
                            <m:dPr>
                              <m:begChr m:val="["/>
                              <m:endChr m:val="]"/>
                              <m:ctrlPr>
                                <a:rPr lang="en-US" altLang="ja-JP" sz="2400" i="1" dirty="0">
                                  <a:latin typeface="Cambria Math" panose="02040503050406030204" pitchFamily="18" charset="0"/>
                                  <a:ea typeface="Cambria Math" panose="02040503050406030204" pitchFamily="18" charset="0"/>
                                </a:rPr>
                              </m:ctrlPr>
                            </m:dPr>
                            <m:e>
                              <m:r>
                                <a:rPr lang="en-US" altLang="ja-JP" sz="2400" i="1" dirty="0">
                                  <a:latin typeface="Cambria Math" panose="02040503050406030204" pitchFamily="18" charset="0"/>
                                  <a:ea typeface="Cambria Math" panose="02040503050406030204" pitchFamily="18" charset="0"/>
                                </a:rPr>
                                <m:t>h</m:t>
                              </m:r>
                              <m:d>
                                <m:dPr>
                                  <m:ctrlPr>
                                    <a:rPr lang="en-US" altLang="ja-JP" sz="2400" i="1" dirty="0">
                                      <a:latin typeface="Cambria Math" panose="02040503050406030204" pitchFamily="18" charset="0"/>
                                      <a:ea typeface="Cambria Math" panose="02040503050406030204" pitchFamily="18" charset="0"/>
                                    </a:rPr>
                                  </m:ctrlPr>
                                </m:dPr>
                                <m:e>
                                  <m:r>
                                    <a:rPr lang="en-US" altLang="ja-JP" sz="2400" i="1" dirty="0">
                                      <a:latin typeface="Cambria Math" panose="02040503050406030204" pitchFamily="18" charset="0"/>
                                      <a:ea typeface="Cambria Math" panose="02040503050406030204" pitchFamily="18" charset="0"/>
                                    </a:rPr>
                                    <m:t>𝑥</m:t>
                                  </m:r>
                                </m:e>
                              </m:d>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h</m:t>
                              </m:r>
                              <m:d>
                                <m:dPr>
                                  <m:ctrlPr>
                                    <a:rPr lang="en-US" altLang="ja-JP" sz="2400" i="1" dirty="0">
                                      <a:latin typeface="Cambria Math" panose="02040503050406030204" pitchFamily="18" charset="0"/>
                                      <a:ea typeface="Cambria Math" panose="02040503050406030204" pitchFamily="18" charset="0"/>
                                    </a:rPr>
                                  </m:ctrlPr>
                                </m:dPr>
                                <m:e>
                                  <m:r>
                                    <a:rPr lang="en-US" altLang="ja-JP" sz="2400" i="1" dirty="0">
                                      <a:latin typeface="Cambria Math" panose="02040503050406030204" pitchFamily="18" charset="0"/>
                                      <a:ea typeface="Cambria Math" panose="02040503050406030204" pitchFamily="18" charset="0"/>
                                    </a:rPr>
                                    <m:t>𝑦</m:t>
                                  </m:r>
                                </m:e>
                              </m:d>
                            </m:e>
                          </m:d>
                          <m:r>
                            <a:rPr lang="en-US" altLang="ja-JP" sz="2400" i="1" dirty="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𝑝</m:t>
                              </m:r>
                            </m:e>
                            <m:sub>
                              <m:r>
                                <a:rPr lang="en-US" altLang="ja-JP" sz="2400" i="1" dirty="0">
                                  <a:latin typeface="Cambria Math" panose="02040503050406030204" pitchFamily="18" charset="0"/>
                                  <a:ea typeface="Cambria Math" panose="02040503050406030204" pitchFamily="18" charset="0"/>
                                </a:rPr>
                                <m:t>1</m:t>
                              </m:r>
                            </m:sub>
                          </m:sSub>
                        </m:e>
                      </m:func>
                    </m:oMath>
                    <m:oMath xmlns:m="http://schemas.openxmlformats.org/officeDocument/2006/math">
                      <m:d>
                        <m:dPr>
                          <m:begChr m:val="‖"/>
                          <m:endChr m:val="‖"/>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𝑥</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𝑦</m:t>
                          </m:r>
                        </m:e>
                      </m:d>
                      <m:r>
                        <a:rPr lang="en-US" altLang="ja-JP" sz="2400" i="1">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𝑟</m:t>
                          </m:r>
                        </m:e>
                        <m:sub>
                          <m:r>
                            <a:rPr lang="en-US" altLang="ja-JP" sz="2400" i="1" dirty="0">
                              <a:latin typeface="Cambria Math" panose="02040503050406030204" pitchFamily="18" charset="0"/>
                              <a:ea typeface="Cambria Math" panose="02040503050406030204" pitchFamily="18" charset="0"/>
                            </a:rPr>
                            <m:t>2</m:t>
                          </m:r>
                        </m:sub>
                      </m:sSub>
                      <m:r>
                        <a:rPr lang="en-US" altLang="ja-JP" sz="2400" i="1" dirty="0">
                          <a:latin typeface="Cambria Math" panose="02040503050406030204" pitchFamily="18" charset="0"/>
                          <a:ea typeface="Cambria Math" panose="02040503050406030204" pitchFamily="18" charset="0"/>
                        </a:rPr>
                        <m:t>⇒</m:t>
                      </m:r>
                      <m:func>
                        <m:funcPr>
                          <m:ctrlPr>
                            <a:rPr lang="en-US" altLang="ja-JP" sz="2400" i="1" dirty="0">
                              <a:latin typeface="Cambria Math" panose="02040503050406030204" pitchFamily="18" charset="0"/>
                              <a:ea typeface="Cambria Math" panose="02040503050406030204" pitchFamily="18" charset="0"/>
                            </a:rPr>
                          </m:ctrlPr>
                        </m:funcPr>
                        <m:fName>
                          <m:limLow>
                            <m:limLowPr>
                              <m:ctrlPr>
                                <a:rPr lang="en-US" altLang="ja-JP" sz="2400" i="1" dirty="0">
                                  <a:latin typeface="Cambria Math" panose="02040503050406030204" pitchFamily="18" charset="0"/>
                                  <a:ea typeface="Cambria Math" panose="02040503050406030204" pitchFamily="18" charset="0"/>
                                </a:rPr>
                              </m:ctrlPr>
                            </m:limLowPr>
                            <m:e>
                              <m:r>
                                <a:rPr lang="en-US" altLang="ja-JP" sz="2400" i="1" dirty="0">
                                  <a:latin typeface="Cambria Math" panose="02040503050406030204" pitchFamily="18" charset="0"/>
                                  <a:ea typeface="Cambria Math" panose="02040503050406030204" pitchFamily="18" charset="0"/>
                                </a:rPr>
                                <m:t>𝑃𝑟</m:t>
                              </m:r>
                            </m:e>
                            <m:lim>
                              <m:r>
                                <a:rPr lang="en-US" altLang="ja-JP" sz="2400" i="1" dirty="0">
                                  <a:latin typeface="Cambria Math" panose="02040503050406030204" pitchFamily="18" charset="0"/>
                                  <a:ea typeface="Cambria Math" panose="02040503050406030204" pitchFamily="18" charset="0"/>
                                </a:rPr>
                                <m:t>h</m:t>
                              </m:r>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ℋ</m:t>
                              </m:r>
                            </m:lim>
                          </m:limLow>
                        </m:fName>
                        <m:e>
                          <m:d>
                            <m:dPr>
                              <m:begChr m:val="["/>
                              <m:endChr m:val="]"/>
                              <m:ctrlPr>
                                <a:rPr lang="en-US" altLang="ja-JP" sz="2400" i="1" dirty="0">
                                  <a:latin typeface="Cambria Math" panose="02040503050406030204" pitchFamily="18" charset="0"/>
                                  <a:ea typeface="Cambria Math" panose="02040503050406030204" pitchFamily="18" charset="0"/>
                                </a:rPr>
                              </m:ctrlPr>
                            </m:dPr>
                            <m:e>
                              <m:r>
                                <a:rPr lang="en-US" altLang="ja-JP" sz="2400" i="1" dirty="0">
                                  <a:latin typeface="Cambria Math" panose="02040503050406030204" pitchFamily="18" charset="0"/>
                                  <a:ea typeface="Cambria Math" panose="02040503050406030204" pitchFamily="18" charset="0"/>
                                </a:rPr>
                                <m:t>h</m:t>
                              </m:r>
                              <m:d>
                                <m:dPr>
                                  <m:ctrlPr>
                                    <a:rPr lang="en-US" altLang="ja-JP" sz="2400" i="1" dirty="0">
                                      <a:latin typeface="Cambria Math" panose="02040503050406030204" pitchFamily="18" charset="0"/>
                                      <a:ea typeface="Cambria Math" panose="02040503050406030204" pitchFamily="18" charset="0"/>
                                    </a:rPr>
                                  </m:ctrlPr>
                                </m:dPr>
                                <m:e>
                                  <m:r>
                                    <a:rPr lang="en-US" altLang="ja-JP" sz="2400" i="1" dirty="0">
                                      <a:latin typeface="Cambria Math" panose="02040503050406030204" pitchFamily="18" charset="0"/>
                                      <a:ea typeface="Cambria Math" panose="02040503050406030204" pitchFamily="18" charset="0"/>
                                    </a:rPr>
                                    <m:t>𝑥</m:t>
                                  </m:r>
                                </m:e>
                              </m:d>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h</m:t>
                              </m:r>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𝑦</m:t>
                              </m:r>
                              <m:r>
                                <a:rPr lang="en-US" altLang="ja-JP" sz="2400" i="1" dirty="0">
                                  <a:latin typeface="Cambria Math" panose="02040503050406030204" pitchFamily="18" charset="0"/>
                                  <a:ea typeface="Cambria Math" panose="02040503050406030204" pitchFamily="18" charset="0"/>
                                </a:rPr>
                                <m:t>)</m:t>
                              </m:r>
                            </m:e>
                          </m:d>
                          <m:r>
                            <a:rPr lang="en-US" altLang="ja-JP" sz="2400" i="1" dirty="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𝑝</m:t>
                              </m:r>
                            </m:e>
                            <m:sub>
                              <m:r>
                                <a:rPr lang="en-US" altLang="ja-JP" sz="2400" i="1" dirty="0">
                                  <a:latin typeface="Cambria Math" panose="02040503050406030204" pitchFamily="18" charset="0"/>
                                  <a:ea typeface="Cambria Math" panose="02040503050406030204" pitchFamily="18" charset="0"/>
                                </a:rPr>
                                <m:t>2</m:t>
                              </m:r>
                            </m:sub>
                          </m:sSub>
                        </m:e>
                      </m:func>
                    </m:oMath>
                  </m:oMathPara>
                </a14:m>
                <a:endParaRPr lang="ja-JP" altLang="en-US" sz="2400" dirty="0">
                  <a:latin typeface="Cambria Math" panose="02040503050406030204" pitchFamily="18"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024453" y="2156469"/>
                <a:ext cx="5669281" cy="1484702"/>
              </a:xfrm>
              <a:prstGeom prst="rect">
                <a:avLst/>
              </a:prstGeom>
              <a:blipFill>
                <a:blip r:embed="rId4"/>
                <a:stretch>
                  <a:fillRect/>
                </a:stretch>
              </a:blipFill>
              <a:ln w="28575">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024453" y="4381149"/>
                <a:ext cx="5669281" cy="148470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ja-JP" altLang="en-US" sz="2400" dirty="0"/>
                  <a:t>・メモリ量：</a:t>
                </a:r>
                <a14:m>
                  <m:oMath xmlns:m="http://schemas.openxmlformats.org/officeDocument/2006/math">
                    <m:r>
                      <a:rPr lang="en-US" altLang="ja-JP" sz="2400" i="1">
                        <a:latin typeface="Cambria Math" panose="02040503050406030204" pitchFamily="18" charset="0"/>
                      </a:rPr>
                      <m:t>𝑂</m:t>
                    </m:r>
                    <m:d>
                      <m:dPr>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𝑛</m:t>
                                </m:r>
                              </m:e>
                              <m:sup>
                                <m:r>
                                  <a:rPr lang="en-US" altLang="ja-JP" sz="2400" i="1">
                                    <a:latin typeface="Cambria Math" panose="02040503050406030204" pitchFamily="18" charset="0"/>
                                  </a:rPr>
                                  <m:t>1+</m:t>
                                </m:r>
                                <m:r>
                                  <a:rPr lang="ja-JP" altLang="en-US" sz="2400" i="1">
                                    <a:latin typeface="Cambria Math" panose="02040503050406030204" pitchFamily="18" charset="0"/>
                                  </a:rPr>
                                  <m:t>𝜌</m:t>
                                </m:r>
                              </m:sup>
                            </m:sSup>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1</m:t>
                                </m:r>
                              </m:sub>
                            </m:sSub>
                          </m:den>
                        </m:f>
                        <m:r>
                          <a:rPr lang="en-US" altLang="ja-JP" sz="2400" i="1">
                            <a:latin typeface="Cambria Math" panose="02040503050406030204" pitchFamily="18" charset="0"/>
                          </a:rPr>
                          <m:t>+</m:t>
                        </m:r>
                        <m:r>
                          <a:rPr lang="en-US" altLang="ja-JP" sz="2400" i="1">
                            <a:latin typeface="Cambria Math" panose="02040503050406030204" pitchFamily="18" charset="0"/>
                          </a:rPr>
                          <m:t>𝑑𝑛</m:t>
                        </m:r>
                      </m:e>
                    </m:d>
                  </m:oMath>
                </a14:m>
                <a:endParaRPr lang="en-US" altLang="ja-JP" sz="2400" dirty="0"/>
              </a:p>
              <a:p>
                <a:pPr>
                  <a:lnSpc>
                    <a:spcPct val="110000"/>
                  </a:lnSpc>
                </a:pPr>
                <a:r>
                  <a:rPr lang="ja-JP" altLang="en-US" sz="2400" dirty="0"/>
                  <a:t>・計算時間：</a:t>
                </a:r>
                <a14:m>
                  <m:oMath xmlns:m="http://schemas.openxmlformats.org/officeDocument/2006/math">
                    <m:r>
                      <a:rPr lang="en-US" altLang="ja-JP" sz="2400" i="1">
                        <a:latin typeface="Cambria Math" panose="02040503050406030204" pitchFamily="18" charset="0"/>
                      </a:rPr>
                      <m:t>𝑂</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𝑑</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𝑛</m:t>
                                </m:r>
                              </m:e>
                              <m:sup>
                                <m:r>
                                  <a:rPr lang="ja-JP" altLang="en-US" sz="2400" i="1">
                                    <a:latin typeface="Cambria Math" panose="02040503050406030204" pitchFamily="18" charset="0"/>
                                  </a:rPr>
                                  <m:t>𝜌</m:t>
                                </m:r>
                              </m:sup>
                            </m:sSup>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1</m:t>
                                </m:r>
                              </m:sub>
                            </m:sSub>
                          </m:den>
                        </m:f>
                      </m:e>
                    </m:d>
                  </m:oMath>
                </a14:m>
                <a:endParaRPr lang="ja-JP" altLang="en-US" sz="2400" dirty="0">
                  <a:latin typeface="Cambria Math" panose="02040503050406030204"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024453" y="4381149"/>
                <a:ext cx="5669281" cy="1484702"/>
              </a:xfrm>
              <a:prstGeom prst="rect">
                <a:avLst/>
              </a:prstGeom>
              <a:blipFill>
                <a:blip r:embed="rId5"/>
                <a:stretch>
                  <a:fillRect l="-1390"/>
                </a:stretch>
              </a:blipFill>
              <a:ln w="28575">
                <a:solidFill>
                  <a:srgbClr val="FF0000"/>
                </a:solidFill>
              </a:ln>
            </p:spPr>
            <p:txBody>
              <a:bodyPr/>
              <a:lstStyle/>
              <a:p>
                <a:r>
                  <a:rPr lang="ja-JP" altLang="en-US">
                    <a:noFill/>
                  </a:rPr>
                  <a:t> </a:t>
                </a:r>
              </a:p>
            </p:txBody>
          </p:sp>
        </mc:Fallback>
      </mc:AlternateContent>
      <p:sp>
        <p:nvSpPr>
          <p:cNvPr id="156" name="スライド番号プレースホルダー 155">
            <a:extLst>
              <a:ext uri="{FF2B5EF4-FFF2-40B4-BE49-F238E27FC236}">
                <a16:creationId xmlns:a16="http://schemas.microsoft.com/office/drawing/2014/main" id="{CF3CB3FB-79A1-F158-1B84-E3DD37102DF8}"/>
              </a:ext>
            </a:extLst>
          </p:cNvPr>
          <p:cNvSpPr>
            <a:spLocks noGrp="1"/>
          </p:cNvSpPr>
          <p:nvPr>
            <p:ph type="sldNum" sz="quarter" idx="12"/>
          </p:nvPr>
        </p:nvSpPr>
        <p:spPr/>
        <p:txBody>
          <a:bodyPr/>
          <a:lstStyle/>
          <a:p>
            <a:fld id="{DDF0A04B-3F96-455C-AC58-511E5C06C175}" type="slidenum">
              <a:rPr lang="ja-JP" altLang="en-US" smtClean="0"/>
              <a:pPr/>
              <a:t>76</a:t>
            </a:fld>
            <a:endParaRPr lang="ja-JP" altLang="en-US" dirty="0"/>
          </a:p>
        </p:txBody>
      </p:sp>
    </p:spTree>
    <p:extLst>
      <p:ext uri="{BB962C8B-B14F-4D97-AF65-F5344CB8AC3E}">
        <p14:creationId xmlns:p14="http://schemas.microsoft.com/office/powerpoint/2010/main" val="16812708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再現率の振幅が大きくなる原因</a:t>
            </a:r>
          </a:p>
        </p:txBody>
      </p:sp>
      <p:sp>
        <p:nvSpPr>
          <p:cNvPr id="3" name="コンテンツ プレースホルダー 2"/>
          <p:cNvSpPr>
            <a:spLocks noGrp="1"/>
          </p:cNvSpPr>
          <p:nvPr>
            <p:ph idx="1"/>
          </p:nvPr>
        </p:nvSpPr>
        <p:spPr>
          <a:xfrm>
            <a:off x="381314" y="3717055"/>
            <a:ext cx="2957187" cy="1831447"/>
          </a:xfrm>
        </p:spPr>
        <p:txBody>
          <a:bodyPr/>
          <a:lstStyle/>
          <a:p>
            <a:pPr marL="0" indent="0">
              <a:buNone/>
            </a:pPr>
            <a:r>
              <a:rPr lang="ja-JP" altLang="en-US" sz="2400" dirty="0"/>
              <a:t>外れ値は，クローンセット内のコードクローン量が多すぎる場合だと考えている</a:t>
            </a:r>
            <a:endParaRPr lang="en-US" altLang="ja-JP" sz="2400" dirty="0"/>
          </a:p>
        </p:txBody>
      </p:sp>
      <p:grpSp>
        <p:nvGrpSpPr>
          <p:cNvPr id="6" name="グループ化 5"/>
          <p:cNvGrpSpPr/>
          <p:nvPr/>
        </p:nvGrpSpPr>
        <p:grpSpPr>
          <a:xfrm>
            <a:off x="4938387" y="1887539"/>
            <a:ext cx="5342362" cy="3844239"/>
            <a:chOff x="3742909" y="1588800"/>
            <a:chExt cx="5342362" cy="3844239"/>
          </a:xfrm>
        </p:grpSpPr>
        <p:grpSp>
          <p:nvGrpSpPr>
            <p:cNvPr id="7" name="グループ化 6"/>
            <p:cNvGrpSpPr/>
            <p:nvPr/>
          </p:nvGrpSpPr>
          <p:grpSpPr>
            <a:xfrm>
              <a:off x="3742909" y="1588800"/>
              <a:ext cx="5342362" cy="3844239"/>
              <a:chOff x="3742909" y="1588800"/>
              <a:chExt cx="5342362" cy="3844239"/>
            </a:xfrm>
          </p:grpSpPr>
          <p:pic>
            <p:nvPicPr>
              <p:cNvPr id="12" name="図 11"/>
              <p:cNvPicPr>
                <a:picLocks noChangeAspect="1"/>
              </p:cNvPicPr>
              <p:nvPr/>
            </p:nvPicPr>
            <p:blipFill>
              <a:blip r:embed="rId2"/>
              <a:stretch>
                <a:fillRect/>
              </a:stretch>
            </p:blipFill>
            <p:spPr>
              <a:xfrm>
                <a:off x="3742909" y="1588800"/>
                <a:ext cx="5342362" cy="3844239"/>
              </a:xfrm>
              <a:prstGeom prst="rect">
                <a:avLst/>
              </a:prstGeom>
            </p:spPr>
          </p:pic>
          <p:cxnSp>
            <p:nvCxnSpPr>
              <p:cNvPr id="13" name="直線コネクタ 12"/>
              <p:cNvCxnSpPr/>
              <p:nvPr/>
            </p:nvCxnSpPr>
            <p:spPr>
              <a:xfrm flipV="1">
                <a:off x="4445000" y="1907117"/>
                <a:ext cx="4230688" cy="2207683"/>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grpSp>
        <p:cxnSp>
          <p:nvCxnSpPr>
            <p:cNvPr id="8" name="直線矢印コネクタ 7"/>
            <p:cNvCxnSpPr/>
            <p:nvPr/>
          </p:nvCxnSpPr>
          <p:spPr>
            <a:xfrm flipH="1" flipV="1">
              <a:off x="6091767" y="3285067"/>
              <a:ext cx="63500" cy="287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6032500" y="3574818"/>
              <a:ext cx="1210588" cy="338554"/>
            </a:xfrm>
            <a:prstGeom prst="rect">
              <a:avLst/>
            </a:prstGeom>
            <a:noFill/>
          </p:spPr>
          <p:txBody>
            <a:bodyPr wrap="none" rtlCol="0">
              <a:spAutoFit/>
            </a:bodyPr>
            <a:lstStyle/>
            <a:p>
              <a:r>
                <a:rPr lang="ja-JP" altLang="en-US" sz="1600" dirty="0">
                  <a:latin typeface="+mn-ea"/>
                </a:rPr>
                <a:t>目標再現率</a:t>
              </a:r>
            </a:p>
          </p:txBody>
        </p:sp>
        <p:cxnSp>
          <p:nvCxnSpPr>
            <p:cNvPr id="10" name="直線矢印コネクタ 9"/>
            <p:cNvCxnSpPr/>
            <p:nvPr/>
          </p:nvCxnSpPr>
          <p:spPr>
            <a:xfrm flipV="1">
              <a:off x="8566061" y="2103967"/>
              <a:ext cx="277372" cy="778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7524444" y="2882623"/>
              <a:ext cx="1103187" cy="338554"/>
            </a:xfrm>
            <a:prstGeom prst="rect">
              <a:avLst/>
            </a:prstGeom>
            <a:noFill/>
          </p:spPr>
          <p:txBody>
            <a:bodyPr wrap="none" rtlCol="0">
              <a:spAutoFit/>
            </a:bodyPr>
            <a:lstStyle/>
            <a:p>
              <a:r>
                <a:rPr lang="ja-JP" altLang="en-US" sz="1600" dirty="0">
                  <a:latin typeface="+mn-ea"/>
                </a:rPr>
                <a:t>デフォルト</a:t>
              </a:r>
            </a:p>
          </p:txBody>
        </p:sp>
      </p:grpSp>
      <p:sp>
        <p:nvSpPr>
          <p:cNvPr id="162" name="スライド番号プレースホルダー 161">
            <a:extLst>
              <a:ext uri="{FF2B5EF4-FFF2-40B4-BE49-F238E27FC236}">
                <a16:creationId xmlns:a16="http://schemas.microsoft.com/office/drawing/2014/main" id="{28F39082-6016-D2E6-5E97-62DD2AE424F1}"/>
              </a:ext>
            </a:extLst>
          </p:cNvPr>
          <p:cNvSpPr>
            <a:spLocks noGrp="1"/>
          </p:cNvSpPr>
          <p:nvPr>
            <p:ph type="sldNum" sz="quarter" idx="12"/>
          </p:nvPr>
        </p:nvSpPr>
        <p:spPr/>
        <p:txBody>
          <a:bodyPr/>
          <a:lstStyle/>
          <a:p>
            <a:fld id="{DDF0A04B-3F96-455C-AC58-511E5C06C175}" type="slidenum">
              <a:rPr lang="ja-JP" altLang="en-US" smtClean="0"/>
              <a:pPr/>
              <a:t>77</a:t>
            </a:fld>
            <a:endParaRPr lang="ja-JP" altLang="en-US" dirty="0"/>
          </a:p>
        </p:txBody>
      </p:sp>
    </p:spTree>
    <p:extLst>
      <p:ext uri="{BB962C8B-B14F-4D97-AF65-F5344CB8AC3E}">
        <p14:creationId xmlns:p14="http://schemas.microsoft.com/office/powerpoint/2010/main" val="4079507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3538" y="274638"/>
            <a:ext cx="8913812" cy="1143000"/>
          </a:xfrm>
        </p:spPr>
        <p:txBody>
          <a:bodyPr/>
          <a:lstStyle/>
          <a:p>
            <a:r>
              <a:rPr lang="en-US" altLang="ja-JP" dirty="0">
                <a:latin typeface="+mn-ea"/>
              </a:rPr>
              <a:t>LSH</a:t>
            </a:r>
            <a:r>
              <a:rPr lang="ja-JP" altLang="en-US" dirty="0">
                <a:latin typeface="+mn-ea"/>
              </a:rPr>
              <a:t>に与える</a:t>
            </a:r>
            <a:r>
              <a:rPr lang="ja-JP" altLang="en-US" sz="4000" dirty="0"/>
              <a:t>パラメータ決定手法</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981200" y="1600201"/>
                <a:ext cx="8422227" cy="4525963"/>
              </a:xfrm>
            </p:spPr>
            <p:txBody>
              <a:bodyPr>
                <a:normAutofit fontScale="92500"/>
              </a:bodyPr>
              <a:lstStyle/>
              <a:p>
                <a:pPr marL="0" indent="0">
                  <a:buNone/>
                </a:pPr>
                <a:r>
                  <a:rPr lang="ja-JP" altLang="en-US" sz="2400" dirty="0"/>
                  <a:t>目標再現率 </a:t>
                </a:r>
                <a14:m>
                  <m:oMath xmlns:m="http://schemas.openxmlformats.org/officeDocument/2006/math">
                    <m:r>
                      <a:rPr lang="en-US" altLang="ja-JP" sz="2400" i="1">
                        <a:latin typeface="Cambria Math" panose="02040503050406030204" pitchFamily="18" charset="0"/>
                      </a:rPr>
                      <m:t>𝑅</m:t>
                    </m:r>
                  </m:oMath>
                </a14:m>
                <a:r>
                  <a:rPr lang="ja-JP" altLang="en-US" sz="2400" dirty="0"/>
                  <a:t> に対して，</a:t>
                </a:r>
                <a14:m>
                  <m:oMath xmlns:m="http://schemas.openxmlformats.org/officeDocument/2006/math">
                    <m:r>
                      <a:rPr lang="en-US" altLang="ja-JP" sz="2400" i="1" dirty="0">
                        <a:latin typeface="Cambria Math" panose="02040503050406030204" pitchFamily="18" charset="0"/>
                      </a:rPr>
                      <m:t>𝑇</m:t>
                    </m:r>
                  </m:oMath>
                </a14:m>
                <a:r>
                  <a:rPr lang="ja-JP" altLang="en-US" sz="2400" dirty="0"/>
                  <a:t> と </a:t>
                </a:r>
                <a14:m>
                  <m:oMath xmlns:m="http://schemas.openxmlformats.org/officeDocument/2006/math">
                    <m:r>
                      <a:rPr lang="en-US" altLang="ja-JP" sz="2400" i="1" dirty="0">
                        <a:latin typeface="Cambria Math" panose="02040503050406030204" pitchFamily="18" charset="0"/>
                      </a:rPr>
                      <m:t>𝐿</m:t>
                    </m:r>
                  </m:oMath>
                </a14:m>
                <a:r>
                  <a:rPr lang="ja-JP" altLang="en-US" sz="2400" dirty="0"/>
                  <a:t> を決定</a:t>
                </a:r>
                <a:endParaRPr lang="en-US" altLang="ja-JP" sz="2400" dirty="0"/>
              </a:p>
              <a:p>
                <a:r>
                  <a:rPr lang="ja-JP" altLang="en-US" sz="2400" dirty="0"/>
                  <a:t>分割数</a:t>
                </a:r>
                <a:r>
                  <a:rPr lang="en-US" altLang="ja-JP" sz="2400" dirty="0"/>
                  <a:t> </a:t>
                </a:r>
                <a14:m>
                  <m:oMath xmlns:m="http://schemas.openxmlformats.org/officeDocument/2006/math">
                    <m:r>
                      <a:rPr lang="en-US" altLang="ja-JP" sz="2400" i="1" dirty="0">
                        <a:latin typeface="Cambria Math" panose="02040503050406030204" pitchFamily="18" charset="0"/>
                      </a:rPr>
                      <m:t>𝑇</m:t>
                    </m:r>
                  </m:oMath>
                </a14:m>
                <a:endParaRPr lang="en-US" altLang="ja-JP" sz="2400" dirty="0"/>
              </a:p>
              <a:p>
                <a:pPr lvl="1"/>
                <a:r>
                  <a:rPr lang="ja-JP" altLang="en-US" sz="2000" dirty="0"/>
                  <a:t>時間計算量 </a:t>
                </a:r>
                <a14:m>
                  <m:oMath xmlns:m="http://schemas.openxmlformats.org/officeDocument/2006/math">
                    <m:r>
                      <a:rPr lang="en-US" altLang="ja-JP" sz="2000" i="1">
                        <a:latin typeface="Cambria Math" panose="02040503050406030204" pitchFamily="18" charset="0"/>
                      </a:rPr>
                      <m:t>𝑂</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𝐿𝑑</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𝑛</m:t>
                            </m:r>
                          </m:e>
                          <m:sup>
                            <m:r>
                              <a:rPr lang="ja-JP" altLang="en-US" sz="2000" i="1">
                                <a:latin typeface="Cambria Math" panose="02040503050406030204" pitchFamily="18" charset="0"/>
                              </a:rPr>
                              <m:t>𝜌</m:t>
                            </m:r>
                          </m:sup>
                        </m:sSup>
                      </m:e>
                    </m:d>
                  </m:oMath>
                </a14:m>
                <a:r>
                  <a:rPr lang="en-US" altLang="ja-JP" sz="2000" dirty="0"/>
                  <a:t> </a:t>
                </a:r>
                <a:r>
                  <a:rPr lang="ja-JP" altLang="en-US" sz="2000" dirty="0"/>
                  <a:t>対して， </a:t>
                </a:r>
                <a14:m>
                  <m:oMath xmlns:m="http://schemas.openxmlformats.org/officeDocument/2006/math">
                    <m:r>
                      <a:rPr lang="en-US" altLang="ja-JP" sz="2000" i="1" dirty="0">
                        <a:latin typeface="Cambria Math" panose="02040503050406030204" pitchFamily="18" charset="0"/>
                      </a:rPr>
                      <m:t>𝑇</m:t>
                    </m:r>
                  </m:oMath>
                </a14:m>
                <a:r>
                  <a:rPr lang="ja-JP" altLang="en-US" sz="2000" dirty="0"/>
                  <a:t> の影響が大きい</a:t>
                </a:r>
                <a:endParaRPr lang="en-US" altLang="ja-JP" sz="2000" dirty="0"/>
              </a:p>
              <a:p>
                <a:pPr lvl="1"/>
                <a14:m>
                  <m:oMath xmlns:m="http://schemas.openxmlformats.org/officeDocument/2006/math">
                    <m:r>
                      <a:rPr lang="en-US" altLang="ja-JP" sz="2000" i="1" dirty="0">
                        <a:latin typeface="Cambria Math" panose="02040503050406030204" pitchFamily="18" charset="0"/>
                      </a:rPr>
                      <m:t>𝑇</m:t>
                    </m:r>
                  </m:oMath>
                </a14:m>
                <a:r>
                  <a:rPr lang="en-US" altLang="ja-JP" sz="2000" dirty="0"/>
                  <a:t> </a:t>
                </a:r>
                <a:r>
                  <a:rPr lang="ja-JP" altLang="en-US" sz="2000" dirty="0"/>
                  <a:t>を範囲内で最大にし，</a:t>
                </a:r>
                <a14:m>
                  <m:oMath xmlns:m="http://schemas.openxmlformats.org/officeDocument/2006/math">
                    <m:r>
                      <a:rPr lang="ja-JP" altLang="en-US" sz="2000" i="1">
                        <a:latin typeface="Cambria Math" panose="02040503050406030204" pitchFamily="18" charset="0"/>
                      </a:rPr>
                      <m:t>𝜌</m:t>
                    </m:r>
                  </m:oMath>
                </a14:m>
                <a:r>
                  <a:rPr lang="en-US" altLang="ja-JP" sz="2000" dirty="0"/>
                  <a:t> </a:t>
                </a:r>
                <a:r>
                  <a:rPr lang="ja-JP" altLang="en-US" sz="2000" dirty="0"/>
                  <a:t>を最小限にすることで，時間計算量を抑える</a:t>
                </a:r>
                <a:endParaRPr lang="en-US" altLang="ja-JP" sz="2000" dirty="0"/>
              </a:p>
              <a:p>
                <a:pPr lvl="1"/>
                <a:r>
                  <a:rPr lang="ja-JP" altLang="en-US" sz="2000" dirty="0"/>
                  <a:t>ただし，衝突確率は低くなる</a:t>
                </a:r>
                <a:endParaRPr lang="en-US" altLang="ja-JP" sz="2000" dirty="0"/>
              </a:p>
              <a:p>
                <a:r>
                  <a:rPr lang="ja-JP" altLang="en-US" sz="2400" dirty="0"/>
                  <a:t>ハッシュテーブル数 </a:t>
                </a:r>
                <a14:m>
                  <m:oMath xmlns:m="http://schemas.openxmlformats.org/officeDocument/2006/math">
                    <m:r>
                      <a:rPr lang="en-US" altLang="ja-JP" sz="2400" i="1" dirty="0">
                        <a:latin typeface="Cambria Math" panose="02040503050406030204" pitchFamily="18" charset="0"/>
                      </a:rPr>
                      <m:t>𝐿</m:t>
                    </m:r>
                  </m:oMath>
                </a14:m>
                <a:r>
                  <a:rPr lang="ja-JP" altLang="en-US" sz="2400" dirty="0"/>
                  <a:t> </a:t>
                </a:r>
                <a:endParaRPr lang="en-US" altLang="ja-JP" sz="2400" dirty="0"/>
              </a:p>
              <a:p>
                <a:pPr lvl="1"/>
                <a:r>
                  <a:rPr lang="ja-JP" altLang="en-US" sz="2000" dirty="0"/>
                  <a:t>十分な衝突確率となるために必要最小限なハッシュテーブル数に決定</a:t>
                </a:r>
                <a:endParaRPr lang="en-US" altLang="ja-JP" sz="2000" dirty="0"/>
              </a:p>
              <a:p>
                <a:pPr lvl="2"/>
                <a:r>
                  <a:rPr lang="en-US" altLang="ja-JP" sz="1600" dirty="0"/>
                  <a:t> </a:t>
                </a:r>
                <a14:m>
                  <m:oMath xmlns:m="http://schemas.openxmlformats.org/officeDocument/2006/math">
                    <m:r>
                      <a:rPr lang="en-US" altLang="ja-JP" sz="1600" i="1">
                        <a:latin typeface="Cambria Math" panose="02040503050406030204" pitchFamily="18" charset="0"/>
                      </a:rPr>
                      <m:t>𝐿</m:t>
                    </m:r>
                  </m:oMath>
                </a14:m>
                <a:r>
                  <a:rPr lang="en-US" altLang="ja-JP" sz="1600" dirty="0"/>
                  <a:t> </a:t>
                </a:r>
                <a:r>
                  <a:rPr lang="ja-JP" altLang="en-US" sz="1600" dirty="0"/>
                  <a:t>を大きくしすぎると計算時間が多くかかってしまう．</a:t>
                </a:r>
                <a:endParaRPr lang="en-US" altLang="ja-JP" sz="1600" dirty="0"/>
              </a:p>
              <a:p>
                <a:pPr lvl="1"/>
                <a:r>
                  <a:rPr lang="ja-JP" altLang="en-US" sz="2000" dirty="0"/>
                  <a:t>目標再現率 </a:t>
                </a:r>
                <a14:m>
                  <m:oMath xmlns:m="http://schemas.openxmlformats.org/officeDocument/2006/math">
                    <m:r>
                      <a:rPr lang="en-US" altLang="ja-JP" sz="2000" i="1">
                        <a:latin typeface="Cambria Math" panose="02040503050406030204" pitchFamily="18" charset="0"/>
                      </a:rPr>
                      <m:t>𝑅</m:t>
                    </m:r>
                  </m:oMath>
                </a14:m>
                <a:r>
                  <a:rPr lang="en-US" altLang="ja-JP" sz="2000" dirty="0"/>
                  <a:t> </a:t>
                </a:r>
                <a:r>
                  <a:rPr lang="ja-JP" altLang="en-US" sz="2000" dirty="0"/>
                  <a:t>に対して，</a:t>
                </a:r>
                <a:r>
                  <a:rPr lang="en-US" altLang="ja-JP" sz="2000" dirty="0"/>
                  <a:t> </a:t>
                </a:r>
                <a14:m>
                  <m:oMath xmlns:m="http://schemas.openxmlformats.org/officeDocument/2006/math">
                    <m:sSub>
                      <m:sSubPr>
                        <m:ctrlPr>
                          <a:rPr lang="en-US" altLang="ja-JP" sz="2000" i="1">
                            <a:latin typeface="Cambria Math" panose="02040503050406030204" pitchFamily="18" charset="0"/>
                          </a:rPr>
                        </m:ctrlPr>
                      </m:sSubPr>
                      <m:e>
                        <m:limLow>
                          <m:limLowPr>
                            <m:ctrlPr>
                              <a:rPr lang="en-US" altLang="ja-JP" sz="2000" i="1">
                                <a:latin typeface="Cambria Math" panose="02040503050406030204" pitchFamily="18" charset="0"/>
                              </a:rPr>
                            </m:ctrlPr>
                          </m:limLowPr>
                          <m:e>
                            <m:r>
                              <m:rPr>
                                <m:sty m:val="p"/>
                              </m:rPr>
                              <a:rPr lang="en-US" altLang="ja-JP" sz="2000">
                                <a:latin typeface="Cambria Math" panose="02040503050406030204" pitchFamily="18" charset="0"/>
                              </a:rPr>
                              <m:t>Pr</m:t>
                            </m:r>
                          </m:e>
                          <m:lim/>
                        </m:limLow>
                      </m:e>
                      <m:sub>
                        <m:r>
                          <m:rPr>
                            <m:sty m:val="p"/>
                          </m:rPr>
                          <a:rPr lang="en-US" altLang="ja-JP" sz="2000">
                            <a:latin typeface="Cambria Math" panose="02040503050406030204" pitchFamily="18" charset="0"/>
                          </a:rPr>
                          <m:t>L</m:t>
                        </m:r>
                      </m:sub>
                    </m:sSub>
                    <m:r>
                      <a:rPr lang="en-US" altLang="ja-JP" sz="2000" i="1">
                        <a:latin typeface="Cambria Math" panose="02040503050406030204" pitchFamily="18" charset="0"/>
                      </a:rPr>
                      <m:t>≥</m:t>
                    </m:r>
                    <m:r>
                      <a:rPr lang="en-US" altLang="ja-JP" sz="2000" i="1">
                        <a:latin typeface="Cambria Math" panose="02040503050406030204" pitchFamily="18" charset="0"/>
                      </a:rPr>
                      <m:t>𝑅</m:t>
                    </m:r>
                  </m:oMath>
                </a14:m>
                <a:r>
                  <a:rPr lang="ja-JP" altLang="en-US" sz="2000" dirty="0"/>
                  <a:t> をみたす最小の </a:t>
                </a:r>
                <a14:m>
                  <m:oMath xmlns:m="http://schemas.openxmlformats.org/officeDocument/2006/math">
                    <m:r>
                      <a:rPr lang="en-US" altLang="ja-JP" sz="2000" i="1">
                        <a:latin typeface="Cambria Math" panose="02040503050406030204" pitchFamily="18" charset="0"/>
                      </a:rPr>
                      <m:t>𝐿</m:t>
                    </m:r>
                  </m:oMath>
                </a14:m>
                <a:r>
                  <a:rPr lang="ja-JP" altLang="en-US" sz="2000" dirty="0"/>
                  <a:t> に決定</a:t>
                </a:r>
                <a:endParaRPr lang="en-US" altLang="ja-JP" sz="2000" dirty="0"/>
              </a:p>
              <a:p>
                <a:pPr lvl="2"/>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limLow>
                          <m:limLowPr>
                            <m:ctrlPr>
                              <a:rPr lang="en-US" altLang="ja-JP" sz="1600" i="1">
                                <a:latin typeface="Cambria Math" panose="02040503050406030204" pitchFamily="18" charset="0"/>
                              </a:rPr>
                            </m:ctrlPr>
                          </m:limLowPr>
                          <m:e>
                            <m:r>
                              <m:rPr>
                                <m:sty m:val="p"/>
                              </m:rPr>
                              <a:rPr lang="en-US" altLang="ja-JP" sz="1600">
                                <a:latin typeface="Cambria Math" panose="02040503050406030204" pitchFamily="18" charset="0"/>
                              </a:rPr>
                              <m:t>Pr</m:t>
                            </m:r>
                          </m:e>
                          <m:lim/>
                        </m:limLow>
                      </m:e>
                      <m:sub>
                        <m:r>
                          <m:rPr>
                            <m:sty m:val="p"/>
                          </m:rPr>
                          <a:rPr lang="en-US" altLang="ja-JP" sz="1600">
                            <a:latin typeface="Cambria Math" panose="02040503050406030204" pitchFamily="18" charset="0"/>
                          </a:rPr>
                          <m:t>L</m:t>
                        </m:r>
                      </m:sub>
                    </m:sSub>
                    <m:r>
                      <a:rPr lang="en-US" altLang="ja-JP" sz="1600" i="1">
                        <a:latin typeface="Cambria Math" panose="02040503050406030204" pitchFamily="18" charset="0"/>
                      </a:rPr>
                      <m:t> =1−</m:t>
                    </m:r>
                    <m:sSup>
                      <m:sSupPr>
                        <m:ctrlPr>
                          <a:rPr lang="en-US" altLang="ja-JP" sz="1600" i="1">
                            <a:latin typeface="Cambria Math" panose="02040503050406030204" pitchFamily="18" charset="0"/>
                          </a:rPr>
                        </m:ctrlPr>
                      </m:sSupPr>
                      <m:e>
                        <m:d>
                          <m:dPr>
                            <m:ctrlPr>
                              <a:rPr lang="en-US" altLang="ja-JP" sz="1600" i="1">
                                <a:latin typeface="Cambria Math" panose="02040503050406030204" pitchFamily="18" charset="0"/>
                              </a:rPr>
                            </m:ctrlPr>
                          </m:dPr>
                          <m:e>
                            <m:r>
                              <a:rPr lang="en-US" altLang="ja-JP" sz="1600" i="1">
                                <a:latin typeface="Cambria Math" panose="02040503050406030204" pitchFamily="18" charset="0"/>
                              </a:rPr>
                              <m:t>1−</m:t>
                            </m:r>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Pr</m:t>
                                </m:r>
                              </m:fName>
                              <m:e>
                                <m:d>
                                  <m:dPr>
                                    <m:ctrlPr>
                                      <a:rPr lang="en-US" altLang="ja-JP" sz="1600" i="1">
                                        <a:latin typeface="Cambria Math" panose="02040503050406030204" pitchFamily="18" charset="0"/>
                                      </a:rPr>
                                    </m:ctrlPr>
                                  </m:dPr>
                                  <m:e>
                                    <m:r>
                                      <a:rPr lang="en-US" altLang="ja-JP" sz="1600" i="1">
                                        <a:latin typeface="Cambria Math" panose="02040503050406030204" pitchFamily="18" charset="0"/>
                                      </a:rPr>
                                      <m:t>𝑥</m:t>
                                    </m:r>
                                    <m:r>
                                      <a:rPr lang="en-US" altLang="ja-JP" sz="1600" i="1">
                                        <a:latin typeface="Cambria Math" panose="02040503050406030204" pitchFamily="18" charset="0"/>
                                      </a:rPr>
                                      <m:t>,</m:t>
                                    </m:r>
                                    <m:r>
                                      <a:rPr lang="en-US" altLang="ja-JP" sz="1600" i="1">
                                        <a:latin typeface="Cambria Math" panose="02040503050406030204" pitchFamily="18" charset="0"/>
                                      </a:rPr>
                                      <m:t>𝑦</m:t>
                                    </m:r>
                                  </m:e>
                                </m:d>
                              </m:e>
                            </m:func>
                          </m:e>
                        </m:d>
                      </m:e>
                      <m:sup>
                        <m:r>
                          <a:rPr lang="en-US" altLang="ja-JP" sz="1600" i="1">
                            <a:latin typeface="Cambria Math" panose="02040503050406030204" pitchFamily="18" charset="0"/>
                          </a:rPr>
                          <m:t>𝐿</m:t>
                        </m:r>
                      </m:sup>
                    </m:sSup>
                  </m:oMath>
                </a14:m>
                <a:r>
                  <a:rPr lang="en-US" altLang="ja-JP" sz="1600" dirty="0"/>
                  <a:t>    : </a:t>
                </a:r>
                <a14:m>
                  <m:oMath xmlns:m="http://schemas.openxmlformats.org/officeDocument/2006/math">
                    <m:r>
                      <a:rPr lang="en-US" altLang="ja-JP" sz="1600" i="1">
                        <a:latin typeface="Cambria Math" panose="02040503050406030204" pitchFamily="18" charset="0"/>
                      </a:rPr>
                      <m:t>𝐿</m:t>
                    </m:r>
                  </m:oMath>
                </a14:m>
                <a:r>
                  <a:rPr lang="ja-JP" altLang="en-US" sz="1600" dirty="0"/>
                  <a:t> 個のハッシュテーブルの衝突確率</a:t>
                </a:r>
                <a:endParaRPr lang="en-US" altLang="ja-JP" sz="1600" dirty="0"/>
              </a:p>
              <a:p>
                <a:pPr lvl="2"/>
                <a:r>
                  <a:rPr lang="en-US" altLang="ja-JP" sz="1600" dirty="0"/>
                  <a:t> </a:t>
                </a:r>
                <a14:m>
                  <m:oMath xmlns:m="http://schemas.openxmlformats.org/officeDocument/2006/math">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Pr</m:t>
                        </m:r>
                      </m:fName>
                      <m:e>
                        <m:d>
                          <m:dPr>
                            <m:ctrlPr>
                              <a:rPr lang="en-US" altLang="ja-JP" sz="1600" i="1">
                                <a:latin typeface="Cambria Math" panose="02040503050406030204" pitchFamily="18" charset="0"/>
                              </a:rPr>
                            </m:ctrlPr>
                          </m:dPr>
                          <m:e>
                            <m:r>
                              <a:rPr lang="en-US" altLang="ja-JP" sz="1600" i="1">
                                <a:latin typeface="Cambria Math" panose="02040503050406030204" pitchFamily="18" charset="0"/>
                              </a:rPr>
                              <m:t>𝑥</m:t>
                            </m:r>
                            <m:r>
                              <a:rPr lang="en-US" altLang="ja-JP" sz="1600" i="1">
                                <a:latin typeface="Cambria Math" panose="02040503050406030204" pitchFamily="18" charset="0"/>
                              </a:rPr>
                              <m:t>,</m:t>
                            </m:r>
                            <m:r>
                              <a:rPr lang="en-US" altLang="ja-JP" sz="1600" i="1">
                                <a:latin typeface="Cambria Math" panose="02040503050406030204" pitchFamily="18" charset="0"/>
                              </a:rPr>
                              <m:t>𝑦</m:t>
                            </m:r>
                          </m:e>
                        </m:d>
                      </m:e>
                    </m:func>
                  </m:oMath>
                </a14:m>
                <a:r>
                  <a:rPr lang="ja-JP" altLang="en-US" sz="1600" dirty="0"/>
                  <a:t>　 </a:t>
                </a:r>
                <a:r>
                  <a:rPr lang="en-US" altLang="ja-JP" sz="1600" dirty="0"/>
                  <a:t>: 2 </a:t>
                </a:r>
                <a:r>
                  <a:rPr lang="ja-JP" altLang="en-US" sz="1600" dirty="0" err="1"/>
                  <a:t>つの</a:t>
                </a:r>
                <a:r>
                  <a:rPr lang="ja-JP" altLang="en-US" sz="1600" dirty="0"/>
                  <a:t>ベクトル </a:t>
                </a:r>
                <a14:m>
                  <m:oMath xmlns:m="http://schemas.openxmlformats.org/officeDocument/2006/math">
                    <m:r>
                      <a:rPr lang="en-US" altLang="ja-JP" sz="1600" i="1">
                        <a:latin typeface="Cambria Math" panose="02040503050406030204" pitchFamily="18" charset="0"/>
                      </a:rPr>
                      <m:t>𝑥</m:t>
                    </m:r>
                    <m:r>
                      <a:rPr lang="en-US" altLang="ja-JP" sz="1600">
                        <a:latin typeface="Cambria Math" panose="02040503050406030204" pitchFamily="18" charset="0"/>
                      </a:rPr>
                      <m:t>,</m:t>
                    </m:r>
                    <m:r>
                      <a:rPr lang="en-US" altLang="ja-JP" sz="1600" i="1">
                        <a:latin typeface="Cambria Math" panose="02040503050406030204" pitchFamily="18" charset="0"/>
                      </a:rPr>
                      <m:t>𝑦</m:t>
                    </m:r>
                  </m:oMath>
                </a14:m>
                <a:r>
                  <a:rPr lang="ja-JP" altLang="en-US" sz="1600" dirty="0"/>
                  <a:t> の衝突確率</a:t>
                </a:r>
                <a:endParaRPr lang="en-US" altLang="ja-JP" sz="1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981200" y="1600201"/>
                <a:ext cx="8422227" cy="4525963"/>
              </a:xfrm>
              <a:blipFill>
                <a:blip r:embed="rId3"/>
                <a:stretch>
                  <a:fillRect l="-941" t="-1348" b="-135"/>
                </a:stretch>
              </a:blipFill>
            </p:spPr>
            <p:txBody>
              <a:bodyPr/>
              <a:lstStyle/>
              <a:p>
                <a:r>
                  <a:rPr lang="ja-JP" altLang="en-US">
                    <a:noFill/>
                  </a:rPr>
                  <a:t> </a:t>
                </a:r>
              </a:p>
            </p:txBody>
          </p:sp>
        </mc:Fallback>
      </mc:AlternateContent>
      <p:sp>
        <p:nvSpPr>
          <p:cNvPr id="154" name="スライド番号プレースホルダー 153">
            <a:extLst>
              <a:ext uri="{FF2B5EF4-FFF2-40B4-BE49-F238E27FC236}">
                <a16:creationId xmlns:a16="http://schemas.microsoft.com/office/drawing/2014/main" id="{3DF0BF20-BC5C-6FDB-AB8D-0BC57687300C}"/>
              </a:ext>
            </a:extLst>
          </p:cNvPr>
          <p:cNvSpPr>
            <a:spLocks noGrp="1"/>
          </p:cNvSpPr>
          <p:nvPr>
            <p:ph type="sldNum" sz="quarter" idx="12"/>
          </p:nvPr>
        </p:nvSpPr>
        <p:spPr/>
        <p:txBody>
          <a:bodyPr/>
          <a:lstStyle/>
          <a:p>
            <a:fld id="{DDF0A04B-3F96-455C-AC58-511E5C06C175}" type="slidenum">
              <a:rPr lang="ja-JP" altLang="en-US" smtClean="0"/>
              <a:pPr/>
              <a:t>78</a:t>
            </a:fld>
            <a:endParaRPr lang="ja-JP" altLang="en-US" dirty="0"/>
          </a:p>
        </p:txBody>
      </p:sp>
    </p:spTree>
    <p:extLst>
      <p:ext uri="{BB962C8B-B14F-4D97-AF65-F5344CB8AC3E}">
        <p14:creationId xmlns:p14="http://schemas.microsoft.com/office/powerpoint/2010/main" val="33599249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実験対象</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400" dirty="0"/>
                  <a:t>入力</a:t>
                </a:r>
                <a:endParaRPr lang="en-US" altLang="ja-JP" sz="2400" dirty="0"/>
              </a:p>
              <a:p>
                <a:pPr lvl="1"/>
                <a:r>
                  <a:rPr lang="ja-JP" altLang="en-US" sz="2000" dirty="0"/>
                  <a:t>目標再現率 </a:t>
                </a:r>
                <a:r>
                  <a:rPr lang="en-US" altLang="ja-JP" sz="2000" dirty="0"/>
                  <a:t>: </a:t>
                </a:r>
                <a14:m>
                  <m:oMath xmlns:m="http://schemas.openxmlformats.org/officeDocument/2006/math">
                    <m:r>
                      <a:rPr lang="en-US" altLang="ja-JP" sz="2000" i="1">
                        <a:latin typeface="Cambria Math" panose="02040503050406030204" pitchFamily="18" charset="0"/>
                      </a:rPr>
                      <m:t>𝑅</m:t>
                    </m:r>
                    <m:r>
                      <a:rPr lang="en-US" altLang="ja-JP" sz="2000" i="1">
                        <a:latin typeface="Cambria Math" panose="02040503050406030204" pitchFamily="18" charset="0"/>
                      </a:rPr>
                      <m:t>=0.99</m:t>
                    </m:r>
                  </m:oMath>
                </a14:m>
                <a:r>
                  <a:rPr lang="en-US" altLang="ja-JP" sz="2000" dirty="0"/>
                  <a:t>, </a:t>
                </a:r>
                <a:r>
                  <a:rPr lang="ja-JP" altLang="en-US" sz="2000" dirty="0"/>
                  <a:t>コサイン類似度の閾値 </a:t>
                </a:r>
                <a:r>
                  <a:rPr lang="en-US" altLang="ja-JP" sz="2000" dirty="0"/>
                  <a:t>: similarity = 0.9</a:t>
                </a:r>
              </a:p>
              <a:p>
                <a:r>
                  <a:rPr lang="ja-JP" altLang="en-US" sz="2400" dirty="0"/>
                  <a:t>コードクローン検出対象：２つの</a:t>
                </a:r>
                <a:r>
                  <a:rPr lang="en-US" altLang="ja-JP" sz="2400" dirty="0"/>
                  <a:t>C</a:t>
                </a:r>
                <a:r>
                  <a:rPr lang="ja-JP" altLang="en-US" sz="2400" dirty="0"/>
                  <a:t>言語ベースの</a:t>
                </a:r>
                <a:r>
                  <a:rPr lang="en-US" altLang="ja-JP" sz="2400" dirty="0"/>
                  <a:t>OSS</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graphicFrame>
        <p:nvGraphicFramePr>
          <p:cNvPr id="10" name="表 9"/>
          <p:cNvGraphicFramePr>
            <a:graphicFrameLocks noGrp="1"/>
          </p:cNvGraphicFramePr>
          <p:nvPr/>
        </p:nvGraphicFramePr>
        <p:xfrm>
          <a:off x="1860444" y="3359168"/>
          <a:ext cx="8460000" cy="2468880"/>
        </p:xfrm>
        <a:graphic>
          <a:graphicData uri="http://schemas.openxmlformats.org/drawingml/2006/table">
            <a:tbl>
              <a:tblPr firstRow="1" bandRow="1">
                <a:tableStyleId>{21E4AEA4-8DFA-4A89-87EB-49C32662AFE0}</a:tableStyleId>
              </a:tblPr>
              <a:tblGrid>
                <a:gridCol w="1404000">
                  <a:extLst>
                    <a:ext uri="{9D8B030D-6E8A-4147-A177-3AD203B41FA5}">
                      <a16:colId xmlns:a16="http://schemas.microsoft.com/office/drawing/2014/main" val="4159297845"/>
                    </a:ext>
                  </a:extLst>
                </a:gridCol>
                <a:gridCol w="1764000">
                  <a:extLst>
                    <a:ext uri="{9D8B030D-6E8A-4147-A177-3AD203B41FA5}">
                      <a16:colId xmlns:a16="http://schemas.microsoft.com/office/drawing/2014/main" val="360291700"/>
                    </a:ext>
                  </a:extLst>
                </a:gridCol>
                <a:gridCol w="1764000">
                  <a:extLst>
                    <a:ext uri="{9D8B030D-6E8A-4147-A177-3AD203B41FA5}">
                      <a16:colId xmlns:a16="http://schemas.microsoft.com/office/drawing/2014/main" val="1061923067"/>
                    </a:ext>
                  </a:extLst>
                </a:gridCol>
                <a:gridCol w="1764000">
                  <a:extLst>
                    <a:ext uri="{9D8B030D-6E8A-4147-A177-3AD203B41FA5}">
                      <a16:colId xmlns:a16="http://schemas.microsoft.com/office/drawing/2014/main" val="3190441643"/>
                    </a:ext>
                  </a:extLst>
                </a:gridCol>
                <a:gridCol w="1764000">
                  <a:extLst>
                    <a:ext uri="{9D8B030D-6E8A-4147-A177-3AD203B41FA5}">
                      <a16:colId xmlns:a16="http://schemas.microsoft.com/office/drawing/2014/main" val="1529565853"/>
                    </a:ext>
                  </a:extLst>
                </a:gridCol>
              </a:tblGrid>
              <a:tr h="370840">
                <a:tc>
                  <a:txBody>
                    <a:bodyPr/>
                    <a:lstStyle/>
                    <a:p>
                      <a:pPr algn="ctr"/>
                      <a:r>
                        <a:rPr kumimoji="1" lang="ja-JP" altLang="en-US" dirty="0"/>
                        <a:t>プロジェクト</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行数</a:t>
                      </a:r>
                    </a:p>
                  </a:txBody>
                  <a:tcPr anchor="ctr"/>
                </a:tc>
                <a:tc>
                  <a:txBody>
                    <a:bodyPr/>
                    <a:lstStyle/>
                    <a:p>
                      <a:pPr algn="ctr"/>
                      <a:r>
                        <a:rPr kumimoji="1" lang="ja-JP" altLang="en-US" dirty="0"/>
                        <a:t>コードブロック数</a:t>
                      </a:r>
                    </a:p>
                  </a:txBody>
                  <a:tcPr anchor="ctr"/>
                </a:tc>
                <a:tc>
                  <a:txBody>
                    <a:bodyPr/>
                    <a:lstStyle/>
                    <a:p>
                      <a:pPr algn="ctr"/>
                      <a:r>
                        <a:rPr kumimoji="1" lang="ja-JP" altLang="en-US" dirty="0"/>
                        <a:t>単語数</a:t>
                      </a:r>
                    </a:p>
                  </a:txBody>
                  <a:tcPr anchor="ctr"/>
                </a:tc>
                <a:tc>
                  <a:txBody>
                    <a:bodyPr/>
                    <a:lstStyle/>
                    <a:p>
                      <a:pPr algn="ctr"/>
                      <a:r>
                        <a:rPr kumimoji="1" lang="ja-JP" altLang="en-US" dirty="0"/>
                        <a:t>クローンペア数</a:t>
                      </a:r>
                    </a:p>
                  </a:txBody>
                  <a:tcPr anchor="ctr"/>
                </a:tc>
                <a:extLst>
                  <a:ext uri="{0D108BD9-81ED-4DB2-BD59-A6C34878D82A}">
                    <a16:rowId xmlns:a16="http://schemas.microsoft.com/office/drawing/2014/main" val="372802559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PostgreSQL ver. 10.1</a:t>
                      </a:r>
                      <a:endParaRPr kumimoji="1" lang="ja-JP" altLang="en-US" dirty="0">
                        <a:latin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1,138,235</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24,788</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11,937</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8,291</a:t>
                      </a:r>
                      <a:endParaRPr kumimoji="1" lang="ja-JP" altLang="en-US" dirty="0">
                        <a:latin typeface="+mn-ea"/>
                        <a:ea typeface="+mn-ea"/>
                      </a:endParaRPr>
                    </a:p>
                  </a:txBody>
                  <a:tcPr anchor="ctr"/>
                </a:tc>
                <a:extLst>
                  <a:ext uri="{0D108BD9-81ED-4DB2-BD59-A6C34878D82A}">
                    <a16:rowId xmlns:a16="http://schemas.microsoft.com/office/drawing/2014/main" val="423230734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Linux Kernel ver. 4.14 </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17,474,091</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424,236</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latin typeface="+mn-ea"/>
                        </a:rPr>
                        <a:t>78,675</a:t>
                      </a: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117,490</a:t>
                      </a:r>
                      <a:endParaRPr kumimoji="1" lang="ja-JP" altLang="en-US" dirty="0">
                        <a:latin typeface="+mn-ea"/>
                        <a:ea typeface="+mn-ea"/>
                      </a:endParaRPr>
                    </a:p>
                  </a:txBody>
                  <a:tcPr anchor="ctr"/>
                </a:tc>
                <a:extLst>
                  <a:ext uri="{0D108BD9-81ED-4DB2-BD59-A6C34878D82A}">
                    <a16:rowId xmlns:a16="http://schemas.microsoft.com/office/drawing/2014/main" val="3472539250"/>
                  </a:ext>
                </a:extLst>
              </a:tr>
            </a:tbl>
          </a:graphicData>
        </a:graphic>
      </p:graphicFrame>
      <p:sp>
        <p:nvSpPr>
          <p:cNvPr id="155" name="スライド番号プレースホルダー 154">
            <a:extLst>
              <a:ext uri="{FF2B5EF4-FFF2-40B4-BE49-F238E27FC236}">
                <a16:creationId xmlns:a16="http://schemas.microsoft.com/office/drawing/2014/main" id="{A050C757-44C8-07A7-0A8E-FB4E613F8A94}"/>
              </a:ext>
            </a:extLst>
          </p:cNvPr>
          <p:cNvSpPr>
            <a:spLocks noGrp="1"/>
          </p:cNvSpPr>
          <p:nvPr>
            <p:ph type="sldNum" sz="quarter" idx="12"/>
          </p:nvPr>
        </p:nvSpPr>
        <p:spPr/>
        <p:txBody>
          <a:bodyPr/>
          <a:lstStyle/>
          <a:p>
            <a:fld id="{DDF0A04B-3F96-455C-AC58-511E5C06C175}" type="slidenum">
              <a:rPr lang="ja-JP" altLang="en-US" smtClean="0"/>
              <a:pPr/>
              <a:t>79</a:t>
            </a:fld>
            <a:endParaRPr lang="ja-JP" altLang="en-US" dirty="0"/>
          </a:p>
        </p:txBody>
      </p:sp>
    </p:spTree>
    <p:extLst>
      <p:ext uri="{BB962C8B-B14F-4D97-AF65-F5344CB8AC3E}">
        <p14:creationId xmlns:p14="http://schemas.microsoft.com/office/powerpoint/2010/main" val="224542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C6CED-255A-9619-6C5D-D268C6666F79}"/>
              </a:ext>
            </a:extLst>
          </p:cNvPr>
          <p:cNvSpPr>
            <a:spLocks noGrp="1"/>
          </p:cNvSpPr>
          <p:nvPr>
            <p:ph type="title"/>
          </p:nvPr>
        </p:nvSpPr>
        <p:spPr/>
        <p:txBody>
          <a:bodyPr/>
          <a:lstStyle/>
          <a:p>
            <a:r>
              <a:rPr lang="en-US" altLang="ja-JP" dirty="0"/>
              <a:t>Cross-Polytope LSH </a:t>
            </a:r>
            <a:r>
              <a:rPr lang="ja-JP" altLang="en-US" dirty="0"/>
              <a:t>を用いた</a:t>
            </a:r>
            <a:br>
              <a:rPr lang="en-US" altLang="ja-JP" dirty="0"/>
            </a:br>
            <a:r>
              <a:rPr lang="ja-JP" altLang="en-US" dirty="0"/>
              <a:t>コードクローン検出のための</a:t>
            </a:r>
            <a:br>
              <a:rPr lang="en-US" altLang="ja-JP" dirty="0"/>
            </a:br>
            <a:r>
              <a:rPr lang="ja-JP" altLang="en-US" dirty="0"/>
              <a:t>パラメータ決定手法</a:t>
            </a:r>
            <a:endParaRPr kumimoji="1" lang="ja-JP" altLang="en-US" dirty="0"/>
          </a:p>
        </p:txBody>
      </p:sp>
      <p:sp>
        <p:nvSpPr>
          <p:cNvPr id="3" name="テキスト プレースホルダー 2">
            <a:extLst>
              <a:ext uri="{FF2B5EF4-FFF2-40B4-BE49-F238E27FC236}">
                <a16:creationId xmlns:a16="http://schemas.microsoft.com/office/drawing/2014/main" id="{7AC641FA-C26E-FB11-193E-D04170301C4E}"/>
              </a:ext>
            </a:extLst>
          </p:cNvPr>
          <p:cNvSpPr>
            <a:spLocks noGrp="1"/>
          </p:cNvSpPr>
          <p:nvPr>
            <p:ph type="body" idx="1"/>
          </p:nvPr>
        </p:nvSpPr>
        <p:spPr/>
        <p:txBody>
          <a:bodyPr/>
          <a:lstStyle/>
          <a:p>
            <a:r>
              <a:rPr kumimoji="1" lang="en-US" altLang="ja-JP" dirty="0"/>
              <a:t>2</a:t>
            </a:r>
            <a:r>
              <a:rPr kumimoji="1" lang="ja-JP" altLang="en-US" dirty="0"/>
              <a:t>章</a:t>
            </a:r>
          </a:p>
        </p:txBody>
      </p:sp>
      <p:sp>
        <p:nvSpPr>
          <p:cNvPr id="154" name="スライド番号プレースホルダー 153">
            <a:extLst>
              <a:ext uri="{FF2B5EF4-FFF2-40B4-BE49-F238E27FC236}">
                <a16:creationId xmlns:a16="http://schemas.microsoft.com/office/drawing/2014/main" id="{91650864-E437-4B4D-EDF4-FDD7748F7E9F}"/>
              </a:ext>
            </a:extLst>
          </p:cNvPr>
          <p:cNvSpPr>
            <a:spLocks noGrp="1"/>
          </p:cNvSpPr>
          <p:nvPr>
            <p:ph type="sldNum" sz="quarter" idx="4"/>
          </p:nvPr>
        </p:nvSpPr>
        <p:spPr/>
        <p:txBody>
          <a:bodyPr/>
          <a:lstStyle/>
          <a:p>
            <a:fld id="{DDF0A04B-3F96-455C-AC58-511E5C06C175}" type="slidenum">
              <a:rPr lang="ja-JP" altLang="en-US" smtClean="0"/>
              <a:pPr/>
              <a:t>8</a:t>
            </a:fld>
            <a:endParaRPr lang="ja-JP" altLang="en-US" dirty="0"/>
          </a:p>
        </p:txBody>
      </p:sp>
    </p:spTree>
    <p:extLst>
      <p:ext uri="{BB962C8B-B14F-4D97-AF65-F5344CB8AC3E}">
        <p14:creationId xmlns:p14="http://schemas.microsoft.com/office/powerpoint/2010/main" val="2034464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パラメータの</a:t>
            </a:r>
            <a:r>
              <a:rPr lang="ja-JP" altLang="en-US" dirty="0"/>
              <a:t>比較</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800" dirty="0"/>
                  <a:t>デフォルトの特徴</a:t>
                </a:r>
                <a:endParaRPr lang="en-US" altLang="ja-JP" sz="2800" dirty="0"/>
              </a:p>
              <a:p>
                <a:pPr lvl="1"/>
                <a14:m>
                  <m:oMath xmlns:m="http://schemas.openxmlformats.org/officeDocument/2006/math">
                    <m:r>
                      <a:rPr lang="en-US" altLang="ja-JP" sz="2400" i="1">
                        <a:latin typeface="Cambria Math" panose="02040503050406030204" pitchFamily="18" charset="0"/>
                      </a:rPr>
                      <m:t>𝑇</m:t>
                    </m:r>
                  </m:oMath>
                </a14:m>
                <a:r>
                  <a:rPr lang="ja-JP" altLang="en-US" sz="2400" dirty="0">
                    <a:latin typeface="+mn-ea"/>
                  </a:rPr>
                  <a:t> </a:t>
                </a:r>
                <a:r>
                  <a:rPr lang="en-US" altLang="ja-JP" sz="2400" dirty="0">
                    <a:latin typeface="+mn-ea"/>
                  </a:rPr>
                  <a:t>: </a:t>
                </a:r>
                <a:r>
                  <a:rPr lang="ja-JP" altLang="en-US" sz="2400" dirty="0">
                    <a:latin typeface="+mn-ea"/>
                  </a:rPr>
                  <a:t>ベクトルの数と次元数の比</a:t>
                </a:r>
                <a14:m>
                  <m:oMath xmlns:m="http://schemas.openxmlformats.org/officeDocument/2006/math">
                    <m:d>
                      <m:dPr>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func>
                              <m:funcPr>
                                <m:ctrlPr>
                                  <a:rPr lang="en-US" altLang="ja-JP" sz="2400" i="1">
                                    <a:latin typeface="Cambria Math" panose="02040503050406030204" pitchFamily="18" charset="0"/>
                                  </a:rPr>
                                </m:ctrlPr>
                              </m:funcPr>
                              <m:fName>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log</m:t>
                                    </m:r>
                                  </m:e>
                                  <m:sub>
                                    <m:r>
                                      <a:rPr lang="en-US" altLang="ja-JP" sz="2400" i="1">
                                        <a:latin typeface="Cambria Math" panose="02040503050406030204" pitchFamily="18" charset="0"/>
                                      </a:rPr>
                                      <m:t>2</m:t>
                                    </m:r>
                                  </m:sub>
                                </m:sSub>
                              </m:fName>
                              <m:e>
                                <m:r>
                                  <a:rPr lang="en-US" altLang="ja-JP" sz="2400" i="1">
                                    <a:latin typeface="Cambria Math" panose="02040503050406030204" pitchFamily="18" charset="0"/>
                                  </a:rPr>
                                  <m:t>𝑁</m:t>
                                </m:r>
                              </m:e>
                            </m:func>
                          </m:num>
                          <m:den>
                            <m:func>
                              <m:funcPr>
                                <m:ctrlPr>
                                  <a:rPr lang="en-US" altLang="ja-JP" sz="2400" i="1">
                                    <a:latin typeface="Cambria Math" panose="02040503050406030204" pitchFamily="18" charset="0"/>
                                  </a:rPr>
                                </m:ctrlPr>
                              </m:funcPr>
                              <m:fName>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log</m:t>
                                    </m:r>
                                  </m:e>
                                  <m:sub>
                                    <m:r>
                                      <a:rPr lang="en-US" altLang="ja-JP" sz="2400" i="1">
                                        <a:latin typeface="Cambria Math" panose="02040503050406030204" pitchFamily="18" charset="0"/>
                                      </a:rPr>
                                      <m:t>2</m:t>
                                    </m:r>
                                  </m:sub>
                                </m:sSub>
                              </m:fName>
                              <m:e>
                                <m:r>
                                  <a:rPr lang="en-US" altLang="ja-JP" sz="2400" i="1">
                                    <a:latin typeface="Cambria Math" panose="02040503050406030204" pitchFamily="18" charset="0"/>
                                  </a:rPr>
                                  <m:t>𝑑</m:t>
                                </m:r>
                              </m:e>
                            </m:func>
                          </m:den>
                        </m:f>
                      </m:e>
                    </m:d>
                  </m:oMath>
                </a14:m>
                <a:r>
                  <a:rPr lang="ja-JP" altLang="en-US" sz="2400" dirty="0">
                    <a:latin typeface="+mn-ea"/>
                  </a:rPr>
                  <a:t>から決定</a:t>
                </a:r>
              </a:p>
              <a:p>
                <a:pPr lvl="1"/>
                <a14:m>
                  <m:oMath xmlns:m="http://schemas.openxmlformats.org/officeDocument/2006/math">
                    <m:r>
                      <a:rPr lang="en-US" altLang="ja-JP" sz="2400" i="1">
                        <a:latin typeface="Cambria Math" panose="02040503050406030204" pitchFamily="18" charset="0"/>
                      </a:rPr>
                      <m:t>𝐿</m:t>
                    </m:r>
                    <m:r>
                      <a:rPr lang="en-US" altLang="ja-JP" sz="2400">
                        <a:latin typeface="Cambria Math" panose="02040503050406030204" pitchFamily="18" charset="0"/>
                      </a:rPr>
                      <m:t>=</m:t>
                    </m:r>
                    <m:r>
                      <a:rPr lang="en-US" altLang="ja-JP" sz="2400" i="1">
                        <a:latin typeface="Cambria Math" panose="02040503050406030204" pitchFamily="18" charset="0"/>
                      </a:rPr>
                      <m:t>10</m:t>
                    </m:r>
                  </m:oMath>
                </a14:m>
                <a:r>
                  <a:rPr lang="ja-JP" altLang="en-US" sz="2400" dirty="0"/>
                  <a:t> </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8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5" name="コンテンツ プレースホルダー 3"/>
              <p:cNvGraphicFramePr>
                <a:graphicFrameLocks/>
              </p:cNvGraphicFramePr>
              <p:nvPr/>
            </p:nvGraphicFramePr>
            <p:xfrm>
              <a:off x="1981200" y="3387065"/>
              <a:ext cx="8229600" cy="1188720"/>
            </p:xfrm>
            <a:graphic>
              <a:graphicData uri="http://schemas.openxmlformats.org/drawingml/2006/table">
                <a:tbl>
                  <a:tblPr firstRow="1" bandRow="1">
                    <a:tableStyleId>{93296810-A885-4BE3-A3E7-6D5BEEA58F35}</a:tableStyleId>
                  </a:tblPr>
                  <a:tblGrid>
                    <a:gridCol w="2994212">
                      <a:extLst>
                        <a:ext uri="{9D8B030D-6E8A-4147-A177-3AD203B41FA5}">
                          <a16:colId xmlns:a16="http://schemas.microsoft.com/office/drawing/2014/main" val="20000"/>
                        </a:ext>
                      </a:extLst>
                    </a:gridCol>
                    <a:gridCol w="2266019">
                      <a:extLst>
                        <a:ext uri="{9D8B030D-6E8A-4147-A177-3AD203B41FA5}">
                          <a16:colId xmlns:a16="http://schemas.microsoft.com/office/drawing/2014/main" val="20002"/>
                        </a:ext>
                      </a:extLst>
                    </a:gridCol>
                    <a:gridCol w="2969369">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PostgreSQL</a:t>
                          </a:r>
                        </a:p>
                      </a:txBody>
                      <a:tcPr anchor="ctr"/>
                    </a:tc>
                    <a:tc>
                      <a:txBody>
                        <a:bodyPr/>
                        <a:lstStyle/>
                        <a:p>
                          <a:pPr algn="ctr"/>
                          <a:r>
                            <a:rPr lang="ja-JP" altLang="en-US" sz="2000" dirty="0">
                              <a:latin typeface="+mn-ea"/>
                              <a:ea typeface="+mn-ea"/>
                            </a:rPr>
                            <a:t>デフォルト</a:t>
                          </a:r>
                        </a:p>
                      </a:txBody>
                      <a:tcPr anchor="ctr"/>
                    </a:tc>
                    <a:tc>
                      <a:txBody>
                        <a:bodyPr/>
                        <a:lstStyle/>
                        <a:p>
                          <a:pPr algn="ctr"/>
                          <a:r>
                            <a:rPr lang="ja-JP" altLang="en-US" sz="2000" dirty="0">
                              <a:latin typeface="+mn-ea"/>
                              <a:ea typeface="+mn-ea"/>
                            </a:rPr>
                            <a:t>本手法</a:t>
                          </a:r>
                        </a:p>
                      </a:txBody>
                      <a:tcPr anchor="ctr"/>
                    </a:tc>
                    <a:extLst>
                      <a:ext uri="{0D108BD9-81ED-4DB2-BD59-A6C34878D82A}">
                        <a16:rowId xmlns:a16="http://schemas.microsoft.com/office/drawing/2014/main" val="10000"/>
                      </a:ext>
                    </a:extLst>
                  </a:tr>
                  <a:tr h="356326">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mn-ea"/>
                                  </a:rPr>
                                  <m:t>𝑇</m:t>
                                </m:r>
                              </m:oMath>
                            </m:oMathPara>
                          </a14:m>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1024</a:t>
                          </a:r>
                        </a:p>
                      </a:txBody>
                      <a:tcPr anchor="ctr"/>
                    </a:tc>
                    <a:extLst>
                      <a:ext uri="{0D108BD9-81ED-4DB2-BD59-A6C34878D82A}">
                        <a16:rowId xmlns:a16="http://schemas.microsoft.com/office/drawing/2014/main" val="10004"/>
                      </a:ext>
                    </a:extLst>
                  </a:tr>
                  <a:tr h="3563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mn-ea"/>
                                  </a:rPr>
                                  <m:t>𝐿</m:t>
                                </m:r>
                              </m:oMath>
                            </m:oMathPara>
                          </a14:m>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10</a:t>
                          </a:r>
                          <a:endParaRPr kumimoji="1" lang="ja-JP" altLang="en-US" sz="2000" dirty="0">
                            <a:solidFill>
                              <a:schemeClr val="tx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4</a:t>
                          </a:r>
                          <a:endParaRPr kumimoji="1" lang="ja-JP" altLang="en-US" sz="2000" dirty="0">
                            <a:solidFill>
                              <a:schemeClr val="tx1"/>
                            </a:solidFill>
                            <a:latin typeface="+mn-ea"/>
                            <a:ea typeface="+mn-ea"/>
                          </a:endParaRPr>
                        </a:p>
                      </a:txBody>
                      <a:tcPr anchor="ctr"/>
                    </a:tc>
                    <a:extLst>
                      <a:ext uri="{0D108BD9-81ED-4DB2-BD59-A6C34878D82A}">
                        <a16:rowId xmlns:a16="http://schemas.microsoft.com/office/drawing/2014/main" val="1758341034"/>
                      </a:ext>
                    </a:extLst>
                  </a:tr>
                </a:tbl>
              </a:graphicData>
            </a:graphic>
          </p:graphicFrame>
        </mc:Choice>
        <mc:Fallback xmlns="">
          <p:graphicFrame>
            <p:nvGraphicFramePr>
              <p:cNvPr id="5" name="コンテンツ プレースホルダー 3"/>
              <p:cNvGraphicFramePr>
                <a:graphicFrameLocks/>
              </p:cNvGraphicFramePr>
              <p:nvPr/>
            </p:nvGraphicFramePr>
            <p:xfrm>
              <a:off x="1981200" y="3387065"/>
              <a:ext cx="8229600" cy="1188720"/>
            </p:xfrm>
            <a:graphic>
              <a:graphicData uri="http://schemas.openxmlformats.org/drawingml/2006/table">
                <a:tbl>
                  <a:tblPr firstRow="1" bandRow="1">
                    <a:tableStyleId>{93296810-A885-4BE3-A3E7-6D5BEEA58F35}</a:tableStyleId>
                  </a:tblPr>
                  <a:tblGrid>
                    <a:gridCol w="2994212">
                      <a:extLst>
                        <a:ext uri="{9D8B030D-6E8A-4147-A177-3AD203B41FA5}">
                          <a16:colId xmlns:a16="http://schemas.microsoft.com/office/drawing/2014/main" val="20000"/>
                        </a:ext>
                      </a:extLst>
                    </a:gridCol>
                    <a:gridCol w="2266019">
                      <a:extLst>
                        <a:ext uri="{9D8B030D-6E8A-4147-A177-3AD203B41FA5}">
                          <a16:colId xmlns:a16="http://schemas.microsoft.com/office/drawing/2014/main" val="20002"/>
                        </a:ext>
                      </a:extLst>
                    </a:gridCol>
                    <a:gridCol w="2969369">
                      <a:extLst>
                        <a:ext uri="{9D8B030D-6E8A-4147-A177-3AD203B41FA5}">
                          <a16:colId xmlns:a16="http://schemas.microsoft.com/office/drawing/2014/main" val="20001"/>
                        </a:ext>
                      </a:extLst>
                    </a:gridCol>
                  </a:tblGrid>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PostgreSQL</a:t>
                          </a:r>
                        </a:p>
                      </a:txBody>
                      <a:tcPr anchor="ctr"/>
                    </a:tc>
                    <a:tc>
                      <a:txBody>
                        <a:bodyPr/>
                        <a:lstStyle/>
                        <a:p>
                          <a:pPr algn="ctr"/>
                          <a:r>
                            <a:rPr lang="ja-JP" altLang="en-US" sz="2000" dirty="0">
                              <a:latin typeface="+mn-ea"/>
                              <a:ea typeface="+mn-ea"/>
                            </a:rPr>
                            <a:t>デフォルト</a:t>
                          </a:r>
                        </a:p>
                      </a:txBody>
                      <a:tcPr anchor="ctr"/>
                    </a:tc>
                    <a:tc>
                      <a:txBody>
                        <a:bodyPr/>
                        <a:lstStyle/>
                        <a:p>
                          <a:pPr algn="ctr"/>
                          <a:r>
                            <a:rPr lang="ja-JP" altLang="en-US" sz="2000" dirty="0">
                              <a:latin typeface="+mn-ea"/>
                              <a:ea typeface="+mn-ea"/>
                            </a:rPr>
                            <a:t>本手法</a:t>
                          </a:r>
                        </a:p>
                      </a:txBody>
                      <a:tcPr anchor="ctr"/>
                    </a:tc>
                    <a:extLst>
                      <a:ext uri="{0D108BD9-81ED-4DB2-BD59-A6C34878D82A}">
                        <a16:rowId xmlns:a16="http://schemas.microsoft.com/office/drawing/2014/main" val="10000"/>
                      </a:ext>
                    </a:extLst>
                  </a:tr>
                  <a:tr h="396240">
                    <a:tc>
                      <a:txBody>
                        <a:bodyPr/>
                        <a:lstStyle/>
                        <a:p>
                          <a:endParaRPr lang="ja-JP"/>
                        </a:p>
                      </a:txBody>
                      <a:tcPr anchor="ctr">
                        <a:blipFill>
                          <a:blip r:embed="rId4"/>
                          <a:stretch>
                            <a:fillRect l="-407" t="-106061" r="-175967" b="-12575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1024</a:t>
                          </a:r>
                        </a:p>
                      </a:txBody>
                      <a:tcPr anchor="ctr"/>
                    </a:tc>
                    <a:extLst>
                      <a:ext uri="{0D108BD9-81ED-4DB2-BD59-A6C34878D82A}">
                        <a16:rowId xmlns:a16="http://schemas.microsoft.com/office/drawing/2014/main" val="10004"/>
                      </a:ext>
                    </a:extLst>
                  </a:tr>
                  <a:tr h="396240">
                    <a:tc>
                      <a:txBody>
                        <a:bodyPr/>
                        <a:lstStyle/>
                        <a:p>
                          <a:endParaRPr lang="ja-JP"/>
                        </a:p>
                      </a:txBody>
                      <a:tcPr anchor="ctr">
                        <a:blipFill>
                          <a:blip r:embed="rId4"/>
                          <a:stretch>
                            <a:fillRect l="-407" t="-209231" r="-175967" b="-2769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10</a:t>
                          </a:r>
                          <a:endParaRPr kumimoji="1" lang="ja-JP" altLang="en-US" sz="2000" dirty="0">
                            <a:solidFill>
                              <a:schemeClr val="tx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4</a:t>
                          </a:r>
                          <a:endParaRPr kumimoji="1" lang="ja-JP" altLang="en-US" sz="2000" dirty="0">
                            <a:solidFill>
                              <a:schemeClr val="tx1"/>
                            </a:solidFill>
                            <a:latin typeface="+mn-ea"/>
                            <a:ea typeface="+mn-ea"/>
                          </a:endParaRPr>
                        </a:p>
                      </a:txBody>
                      <a:tcPr anchor="ctr"/>
                    </a:tc>
                    <a:extLst>
                      <a:ext uri="{0D108BD9-81ED-4DB2-BD59-A6C34878D82A}">
                        <a16:rowId xmlns:a16="http://schemas.microsoft.com/office/drawing/2014/main" val="175834103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p:cNvGraphicFramePr>
              <p:nvPr/>
            </p:nvGraphicFramePr>
            <p:xfrm>
              <a:off x="1970088" y="4758347"/>
              <a:ext cx="8229600" cy="1188720"/>
            </p:xfrm>
            <a:graphic>
              <a:graphicData uri="http://schemas.openxmlformats.org/drawingml/2006/table">
                <a:tbl>
                  <a:tblPr firstRow="1" bandRow="1">
                    <a:tableStyleId>{93296810-A885-4BE3-A3E7-6D5BEEA58F35}</a:tableStyleId>
                  </a:tblPr>
                  <a:tblGrid>
                    <a:gridCol w="2994212">
                      <a:extLst>
                        <a:ext uri="{9D8B030D-6E8A-4147-A177-3AD203B41FA5}">
                          <a16:colId xmlns:a16="http://schemas.microsoft.com/office/drawing/2014/main" val="20000"/>
                        </a:ext>
                      </a:extLst>
                    </a:gridCol>
                    <a:gridCol w="2266019">
                      <a:extLst>
                        <a:ext uri="{9D8B030D-6E8A-4147-A177-3AD203B41FA5}">
                          <a16:colId xmlns:a16="http://schemas.microsoft.com/office/drawing/2014/main" val="20002"/>
                        </a:ext>
                      </a:extLst>
                    </a:gridCol>
                    <a:gridCol w="2969369">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Linux Kernel</a:t>
                          </a:r>
                        </a:p>
                      </a:txBody>
                      <a:tcPr anchor="ctr"/>
                    </a:tc>
                    <a:tc>
                      <a:txBody>
                        <a:bodyPr/>
                        <a:lstStyle/>
                        <a:p>
                          <a:pPr algn="ctr"/>
                          <a:r>
                            <a:rPr lang="ja-JP" altLang="en-US" sz="2000" dirty="0">
                              <a:latin typeface="+mn-ea"/>
                              <a:ea typeface="+mn-ea"/>
                            </a:rPr>
                            <a:t>デフォルト</a:t>
                          </a:r>
                        </a:p>
                      </a:txBody>
                      <a:tcPr anchor="ctr"/>
                    </a:tc>
                    <a:tc>
                      <a:txBody>
                        <a:bodyPr/>
                        <a:lstStyle/>
                        <a:p>
                          <a:pPr algn="ctr"/>
                          <a:r>
                            <a:rPr lang="ja-JP" altLang="en-US" sz="2000" dirty="0">
                              <a:latin typeface="+mn-ea"/>
                              <a:ea typeface="+mn-ea"/>
                            </a:rPr>
                            <a:t>本手法</a:t>
                          </a:r>
                        </a:p>
                      </a:txBody>
                      <a:tcPr anchor="ctr"/>
                    </a:tc>
                    <a:extLst>
                      <a:ext uri="{0D108BD9-81ED-4DB2-BD59-A6C34878D82A}">
                        <a16:rowId xmlns:a16="http://schemas.microsoft.com/office/drawing/2014/main" val="10000"/>
                      </a:ext>
                    </a:extLst>
                  </a:tr>
                  <a:tr h="356326">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mn-ea"/>
                                  </a:rPr>
                                  <m:t>𝑇</m:t>
                                </m:r>
                              </m:oMath>
                            </m:oMathPara>
                          </a14:m>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1024</a:t>
                          </a:r>
                        </a:p>
                      </a:txBody>
                      <a:tcPr anchor="ctr"/>
                    </a:tc>
                    <a:extLst>
                      <a:ext uri="{0D108BD9-81ED-4DB2-BD59-A6C34878D82A}">
                        <a16:rowId xmlns:a16="http://schemas.microsoft.com/office/drawing/2014/main" val="10004"/>
                      </a:ext>
                    </a:extLst>
                  </a:tr>
                  <a:tr h="3563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mn-ea"/>
                                  </a:rPr>
                                  <m:t>𝐿</m:t>
                                </m:r>
                              </m:oMath>
                            </m:oMathPara>
                          </a14:m>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10</a:t>
                          </a:r>
                          <a:endParaRPr kumimoji="1" lang="ja-JP" altLang="en-US" sz="2000" dirty="0">
                            <a:solidFill>
                              <a:schemeClr val="tx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4</a:t>
                          </a:r>
                          <a:endParaRPr kumimoji="1" lang="ja-JP" altLang="en-US" sz="2000" dirty="0">
                            <a:solidFill>
                              <a:schemeClr val="tx1"/>
                            </a:solidFill>
                            <a:latin typeface="+mn-ea"/>
                            <a:ea typeface="+mn-ea"/>
                          </a:endParaRPr>
                        </a:p>
                      </a:txBody>
                      <a:tcPr anchor="ctr"/>
                    </a:tc>
                    <a:extLst>
                      <a:ext uri="{0D108BD9-81ED-4DB2-BD59-A6C34878D82A}">
                        <a16:rowId xmlns:a16="http://schemas.microsoft.com/office/drawing/2014/main" val="1758341034"/>
                      </a:ext>
                    </a:extLst>
                  </a:tr>
                </a:tbl>
              </a:graphicData>
            </a:graphic>
          </p:graphicFrame>
        </mc:Choice>
        <mc:Fallback xmlns="">
          <p:graphicFrame>
            <p:nvGraphicFramePr>
              <p:cNvPr id="6" name="コンテンツ プレースホルダー 3"/>
              <p:cNvGraphicFramePr>
                <a:graphicFrameLocks/>
              </p:cNvGraphicFramePr>
              <p:nvPr/>
            </p:nvGraphicFramePr>
            <p:xfrm>
              <a:off x="1970088" y="4758347"/>
              <a:ext cx="8229600" cy="1188720"/>
            </p:xfrm>
            <a:graphic>
              <a:graphicData uri="http://schemas.openxmlformats.org/drawingml/2006/table">
                <a:tbl>
                  <a:tblPr firstRow="1" bandRow="1">
                    <a:tableStyleId>{93296810-A885-4BE3-A3E7-6D5BEEA58F35}</a:tableStyleId>
                  </a:tblPr>
                  <a:tblGrid>
                    <a:gridCol w="2994212">
                      <a:extLst>
                        <a:ext uri="{9D8B030D-6E8A-4147-A177-3AD203B41FA5}">
                          <a16:colId xmlns:a16="http://schemas.microsoft.com/office/drawing/2014/main" val="20000"/>
                        </a:ext>
                      </a:extLst>
                    </a:gridCol>
                    <a:gridCol w="2266019">
                      <a:extLst>
                        <a:ext uri="{9D8B030D-6E8A-4147-A177-3AD203B41FA5}">
                          <a16:colId xmlns:a16="http://schemas.microsoft.com/office/drawing/2014/main" val="20002"/>
                        </a:ext>
                      </a:extLst>
                    </a:gridCol>
                    <a:gridCol w="2969369">
                      <a:extLst>
                        <a:ext uri="{9D8B030D-6E8A-4147-A177-3AD203B41FA5}">
                          <a16:colId xmlns:a16="http://schemas.microsoft.com/office/drawing/2014/main" val="20001"/>
                        </a:ext>
                      </a:extLst>
                    </a:gridCol>
                  </a:tblGrid>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Linux Kernel</a:t>
                          </a:r>
                        </a:p>
                      </a:txBody>
                      <a:tcPr anchor="ctr"/>
                    </a:tc>
                    <a:tc>
                      <a:txBody>
                        <a:bodyPr/>
                        <a:lstStyle/>
                        <a:p>
                          <a:pPr algn="ctr"/>
                          <a:r>
                            <a:rPr lang="ja-JP" altLang="en-US" sz="2000" dirty="0">
                              <a:latin typeface="+mn-ea"/>
                              <a:ea typeface="+mn-ea"/>
                            </a:rPr>
                            <a:t>デフォルト</a:t>
                          </a:r>
                        </a:p>
                      </a:txBody>
                      <a:tcPr anchor="ctr"/>
                    </a:tc>
                    <a:tc>
                      <a:txBody>
                        <a:bodyPr/>
                        <a:lstStyle/>
                        <a:p>
                          <a:pPr algn="ctr"/>
                          <a:r>
                            <a:rPr lang="ja-JP" altLang="en-US" sz="2000" dirty="0">
                              <a:latin typeface="+mn-ea"/>
                              <a:ea typeface="+mn-ea"/>
                            </a:rPr>
                            <a:t>本手法</a:t>
                          </a:r>
                        </a:p>
                      </a:txBody>
                      <a:tcPr anchor="ctr"/>
                    </a:tc>
                    <a:extLst>
                      <a:ext uri="{0D108BD9-81ED-4DB2-BD59-A6C34878D82A}">
                        <a16:rowId xmlns:a16="http://schemas.microsoft.com/office/drawing/2014/main" val="10000"/>
                      </a:ext>
                    </a:extLst>
                  </a:tr>
                  <a:tr h="396240">
                    <a:tc>
                      <a:txBody>
                        <a:bodyPr/>
                        <a:lstStyle/>
                        <a:p>
                          <a:endParaRPr lang="ja-JP"/>
                        </a:p>
                      </a:txBody>
                      <a:tcPr anchor="ctr">
                        <a:blipFill>
                          <a:blip r:embed="rId5"/>
                          <a:stretch>
                            <a:fillRect l="-203" t="-106061" r="-175407" b="-12575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1024</a:t>
                          </a:r>
                        </a:p>
                      </a:txBody>
                      <a:tcPr anchor="ctr"/>
                    </a:tc>
                    <a:extLst>
                      <a:ext uri="{0D108BD9-81ED-4DB2-BD59-A6C34878D82A}">
                        <a16:rowId xmlns:a16="http://schemas.microsoft.com/office/drawing/2014/main" val="10004"/>
                      </a:ext>
                    </a:extLst>
                  </a:tr>
                  <a:tr h="396240">
                    <a:tc>
                      <a:txBody>
                        <a:bodyPr/>
                        <a:lstStyle/>
                        <a:p>
                          <a:endParaRPr lang="ja-JP"/>
                        </a:p>
                      </a:txBody>
                      <a:tcPr anchor="ctr">
                        <a:blipFill>
                          <a:blip r:embed="rId5"/>
                          <a:stretch>
                            <a:fillRect l="-203" t="-209231" r="-175407" b="-2769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10</a:t>
                          </a:r>
                          <a:endParaRPr kumimoji="1" lang="ja-JP" altLang="en-US" sz="2000" dirty="0">
                            <a:solidFill>
                              <a:schemeClr val="tx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4</a:t>
                          </a:r>
                          <a:endParaRPr kumimoji="1" lang="ja-JP" altLang="en-US" sz="2000" dirty="0">
                            <a:solidFill>
                              <a:schemeClr val="tx1"/>
                            </a:solidFill>
                            <a:latin typeface="+mn-ea"/>
                            <a:ea typeface="+mn-ea"/>
                          </a:endParaRPr>
                        </a:p>
                      </a:txBody>
                      <a:tcPr anchor="ctr"/>
                    </a:tc>
                    <a:extLst>
                      <a:ext uri="{0D108BD9-81ED-4DB2-BD59-A6C34878D82A}">
                        <a16:rowId xmlns:a16="http://schemas.microsoft.com/office/drawing/2014/main" val="1758341034"/>
                      </a:ext>
                    </a:extLst>
                  </a:tr>
                </a:tbl>
              </a:graphicData>
            </a:graphic>
          </p:graphicFrame>
        </mc:Fallback>
      </mc:AlternateContent>
      <p:sp>
        <p:nvSpPr>
          <p:cNvPr id="156" name="スライド番号プレースホルダー 155">
            <a:extLst>
              <a:ext uri="{FF2B5EF4-FFF2-40B4-BE49-F238E27FC236}">
                <a16:creationId xmlns:a16="http://schemas.microsoft.com/office/drawing/2014/main" id="{F98E63EB-3CB3-E07C-3CFB-F6F33B1D5F5E}"/>
              </a:ext>
            </a:extLst>
          </p:cNvPr>
          <p:cNvSpPr>
            <a:spLocks noGrp="1"/>
          </p:cNvSpPr>
          <p:nvPr>
            <p:ph type="sldNum" sz="quarter" idx="12"/>
          </p:nvPr>
        </p:nvSpPr>
        <p:spPr/>
        <p:txBody>
          <a:bodyPr/>
          <a:lstStyle/>
          <a:p>
            <a:fld id="{DDF0A04B-3F96-455C-AC58-511E5C06C175}" type="slidenum">
              <a:rPr lang="ja-JP" altLang="en-US" smtClean="0"/>
              <a:pPr/>
              <a:t>80</a:t>
            </a:fld>
            <a:endParaRPr lang="ja-JP" altLang="en-US" dirty="0"/>
          </a:p>
        </p:txBody>
      </p:sp>
    </p:spTree>
    <p:extLst>
      <p:ext uri="{BB962C8B-B14F-4D97-AF65-F5344CB8AC3E}">
        <p14:creationId xmlns:p14="http://schemas.microsoft.com/office/powerpoint/2010/main" val="30382734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latin typeface="+mn-ea"/>
                <a:ea typeface="+mn-ea"/>
              </a:rPr>
              <a:t>実験結果</a:t>
            </a:r>
          </a:p>
        </p:txBody>
      </p:sp>
      <p:graphicFrame>
        <p:nvGraphicFramePr>
          <p:cNvPr id="4" name="コンテンツ プレースホルダー 3"/>
          <p:cNvGraphicFramePr>
            <a:graphicFrameLocks/>
          </p:cNvGraphicFramePr>
          <p:nvPr/>
        </p:nvGraphicFramePr>
        <p:xfrm>
          <a:off x="1970083" y="2718248"/>
          <a:ext cx="8229600" cy="1188720"/>
        </p:xfrm>
        <a:graphic>
          <a:graphicData uri="http://schemas.openxmlformats.org/drawingml/2006/table">
            <a:tbl>
              <a:tblPr firstRow="1" bandRow="1">
                <a:tableStyleId>{93296810-A885-4BE3-A3E7-6D5BEEA58F35}</a:tableStyleId>
              </a:tblPr>
              <a:tblGrid>
                <a:gridCol w="2994212">
                  <a:extLst>
                    <a:ext uri="{9D8B030D-6E8A-4147-A177-3AD203B41FA5}">
                      <a16:colId xmlns:a16="http://schemas.microsoft.com/office/drawing/2014/main" val="20000"/>
                    </a:ext>
                  </a:extLst>
                </a:gridCol>
                <a:gridCol w="2266019">
                  <a:extLst>
                    <a:ext uri="{9D8B030D-6E8A-4147-A177-3AD203B41FA5}">
                      <a16:colId xmlns:a16="http://schemas.microsoft.com/office/drawing/2014/main" val="20002"/>
                    </a:ext>
                  </a:extLst>
                </a:gridCol>
                <a:gridCol w="2969369">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PostgreSQL 10.1</a:t>
                      </a:r>
                    </a:p>
                  </a:txBody>
                  <a:tcPr anchor="ctr"/>
                </a:tc>
                <a:tc>
                  <a:txBody>
                    <a:bodyPr/>
                    <a:lstStyle/>
                    <a:p>
                      <a:pPr algn="ctr"/>
                      <a:r>
                        <a:rPr lang="ja-JP" altLang="en-US" sz="2000" dirty="0">
                          <a:latin typeface="+mn-ea"/>
                          <a:ea typeface="+mn-ea"/>
                        </a:rPr>
                        <a:t>デフォルト</a:t>
                      </a:r>
                    </a:p>
                  </a:txBody>
                  <a:tcPr anchor="ctr"/>
                </a:tc>
                <a:tc>
                  <a:txBody>
                    <a:bodyPr/>
                    <a:lstStyle/>
                    <a:p>
                      <a:pPr algn="ctr"/>
                      <a:r>
                        <a:rPr lang="ja-JP" altLang="en-US" sz="2000" dirty="0">
                          <a:latin typeface="+mn-ea"/>
                          <a:ea typeface="+mn-ea"/>
                        </a:rPr>
                        <a:t>本手法</a:t>
                      </a:r>
                    </a:p>
                  </a:txBody>
                  <a:tcPr anchor="ctr"/>
                </a:tc>
                <a:extLst>
                  <a:ext uri="{0D108BD9-81ED-4DB2-BD59-A6C34878D82A}">
                    <a16:rowId xmlns:a16="http://schemas.microsoft.com/office/drawing/2014/main" val="10000"/>
                  </a:ext>
                </a:extLst>
              </a:tr>
              <a:tr h="356326">
                <a:tc>
                  <a:txBody>
                    <a:bodyPr/>
                    <a:lstStyle/>
                    <a:p>
                      <a:pPr algn="ctr"/>
                      <a:r>
                        <a:rPr kumimoji="1" lang="ja-JP" altLang="en-US" sz="2000" baseline="0" dirty="0">
                          <a:latin typeface="+mn-ea"/>
                          <a:ea typeface="+mn-ea"/>
                        </a:rPr>
                        <a:t>類似探索の処理時間</a:t>
                      </a:r>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5m 2.5</a:t>
                      </a:r>
                      <a:r>
                        <a:rPr kumimoji="1" lang="en-US" altLang="ja-JP" sz="2000" b="0" baseline="0" dirty="0">
                          <a:solidFill>
                            <a:schemeClr val="tx1"/>
                          </a:solidFill>
                          <a:latin typeface="+mn-ea"/>
                          <a:ea typeface="+mn-ea"/>
                        </a:rPr>
                        <a:t>s</a:t>
                      </a:r>
                      <a:endParaRPr kumimoji="1" lang="en-US" altLang="ja-JP" sz="2000" b="0" dirty="0">
                        <a:solidFill>
                          <a:schemeClr val="tx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ea"/>
                          <a:ea typeface="+mn-ea"/>
                        </a:rPr>
                        <a:t>9.9s</a:t>
                      </a:r>
                    </a:p>
                  </a:txBody>
                  <a:tcPr anchor="ctr"/>
                </a:tc>
                <a:extLst>
                  <a:ext uri="{0D108BD9-81ED-4DB2-BD59-A6C34878D82A}">
                    <a16:rowId xmlns:a16="http://schemas.microsoft.com/office/drawing/2014/main" val="10004"/>
                  </a:ext>
                </a:extLst>
              </a:tr>
              <a:tr h="3563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再現率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1.0</a:t>
                      </a:r>
                      <a:endParaRPr kumimoji="1" lang="ja-JP" altLang="en-US" sz="2000" dirty="0">
                        <a:solidFill>
                          <a:schemeClr val="tx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0.998</a:t>
                      </a:r>
                      <a:endParaRPr kumimoji="1" lang="ja-JP" altLang="en-US" sz="2000" dirty="0">
                        <a:solidFill>
                          <a:schemeClr val="tx1"/>
                        </a:solidFill>
                        <a:latin typeface="+mn-ea"/>
                        <a:ea typeface="+mn-ea"/>
                      </a:endParaRPr>
                    </a:p>
                  </a:txBody>
                  <a:tcPr anchor="ctr"/>
                </a:tc>
                <a:extLst>
                  <a:ext uri="{0D108BD9-81ED-4DB2-BD59-A6C34878D82A}">
                    <a16:rowId xmlns:a16="http://schemas.microsoft.com/office/drawing/2014/main" val="1758341034"/>
                  </a:ext>
                </a:extLst>
              </a:tr>
            </a:tbl>
          </a:graphicData>
        </a:graphic>
      </p:graphicFrame>
      <p:graphicFrame>
        <p:nvGraphicFramePr>
          <p:cNvPr id="5" name="コンテンツ プレースホルダー 3"/>
          <p:cNvGraphicFramePr>
            <a:graphicFrameLocks/>
          </p:cNvGraphicFramePr>
          <p:nvPr/>
        </p:nvGraphicFramePr>
        <p:xfrm>
          <a:off x="1970084" y="4259885"/>
          <a:ext cx="8229601" cy="1188720"/>
        </p:xfrm>
        <a:graphic>
          <a:graphicData uri="http://schemas.openxmlformats.org/drawingml/2006/table">
            <a:tbl>
              <a:tblPr firstRow="1" bandRow="1">
                <a:tableStyleId>{93296810-A885-4BE3-A3E7-6D5BEEA58F35}</a:tableStyleId>
              </a:tblPr>
              <a:tblGrid>
                <a:gridCol w="2980019">
                  <a:extLst>
                    <a:ext uri="{9D8B030D-6E8A-4147-A177-3AD203B41FA5}">
                      <a16:colId xmlns:a16="http://schemas.microsoft.com/office/drawing/2014/main" val="20000"/>
                    </a:ext>
                  </a:extLst>
                </a:gridCol>
                <a:gridCol w="2257064">
                  <a:extLst>
                    <a:ext uri="{9D8B030D-6E8A-4147-A177-3AD203B41FA5}">
                      <a16:colId xmlns:a16="http://schemas.microsoft.com/office/drawing/2014/main" val="20002"/>
                    </a:ext>
                  </a:extLst>
                </a:gridCol>
                <a:gridCol w="2992518">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Linux Kernel 4.14</a:t>
                      </a:r>
                    </a:p>
                  </a:txBody>
                  <a:tcPr anchor="ctr"/>
                </a:tc>
                <a:tc>
                  <a:txBody>
                    <a:bodyPr/>
                    <a:lstStyle/>
                    <a:p>
                      <a:pPr algn="ctr"/>
                      <a:r>
                        <a:rPr lang="ja-JP" altLang="en-US" sz="2000" dirty="0">
                          <a:latin typeface="+mn-ea"/>
                          <a:ea typeface="+mn-ea"/>
                        </a:rPr>
                        <a:t>デフォルト</a:t>
                      </a:r>
                    </a:p>
                  </a:txBody>
                  <a:tcPr anchor="ctr"/>
                </a:tc>
                <a:tc>
                  <a:txBody>
                    <a:bodyPr/>
                    <a:lstStyle/>
                    <a:p>
                      <a:pPr algn="ctr"/>
                      <a:r>
                        <a:rPr lang="ja-JP" altLang="en-US" sz="2000" dirty="0">
                          <a:latin typeface="+mn-ea"/>
                          <a:ea typeface="+mn-ea"/>
                        </a:rPr>
                        <a:t>本手法</a:t>
                      </a:r>
                    </a:p>
                  </a:txBody>
                  <a:tcPr anchor="ctr"/>
                </a:tc>
                <a:extLst>
                  <a:ext uri="{0D108BD9-81ED-4DB2-BD59-A6C34878D82A}">
                    <a16:rowId xmlns:a16="http://schemas.microsoft.com/office/drawing/2014/main" val="10000"/>
                  </a:ext>
                </a:extLst>
              </a:tr>
              <a:tr h="356326">
                <a:tc>
                  <a:txBody>
                    <a:bodyPr/>
                    <a:lstStyle/>
                    <a:p>
                      <a:pPr algn="ctr"/>
                      <a:r>
                        <a:rPr kumimoji="1" lang="ja-JP" altLang="en-US" sz="2000" baseline="0" dirty="0">
                          <a:latin typeface="+mn-ea"/>
                          <a:ea typeface="+mn-ea"/>
                        </a:rPr>
                        <a:t>類似探索の処理時間</a:t>
                      </a:r>
                      <a:endParaRPr kumimoji="1" lang="ja-JP" altLang="en-US" sz="2000" dirty="0">
                        <a:latin typeface="+mn-ea"/>
                        <a:ea typeface="+mn-ea"/>
                      </a:endParaRPr>
                    </a:p>
                  </a:txBody>
                  <a:tcPr anchor="ctr"/>
                </a:tc>
                <a:tc>
                  <a:txBody>
                    <a:bodyPr/>
                    <a:lstStyle/>
                    <a:p>
                      <a:pPr algn="ctr"/>
                      <a:r>
                        <a:rPr lang="en-US" altLang="ja-JP" sz="2000" dirty="0">
                          <a:latin typeface="+mn-ea"/>
                          <a:ea typeface="+mn-ea"/>
                        </a:rPr>
                        <a:t>6h 45m</a:t>
                      </a:r>
                      <a:r>
                        <a:rPr lang="en-US" altLang="ja-JP" sz="2000" baseline="0" dirty="0">
                          <a:latin typeface="+mn-ea"/>
                          <a:ea typeface="+mn-ea"/>
                        </a:rPr>
                        <a:t> 10.5s</a:t>
                      </a:r>
                      <a:endParaRPr lang="ja-JP" altLang="en-US" sz="2000" dirty="0">
                        <a:latin typeface="+mn-ea"/>
                        <a:ea typeface="+mn-ea"/>
                      </a:endParaRPr>
                    </a:p>
                  </a:txBody>
                  <a:tcPr anchor="ctr"/>
                </a:tc>
                <a:tc>
                  <a:txBody>
                    <a:bodyPr/>
                    <a:lstStyle/>
                    <a:p>
                      <a:pPr algn="ctr"/>
                      <a:r>
                        <a:rPr lang="en-US" altLang="ja-JP" sz="2000" dirty="0">
                          <a:latin typeface="+mn-ea"/>
                          <a:ea typeface="+mn-ea"/>
                        </a:rPr>
                        <a:t>20m</a:t>
                      </a:r>
                      <a:r>
                        <a:rPr lang="en-US" altLang="ja-JP" sz="2000" baseline="0" dirty="0">
                          <a:latin typeface="+mn-ea"/>
                          <a:ea typeface="+mn-ea"/>
                        </a:rPr>
                        <a:t> 5.6s</a:t>
                      </a:r>
                    </a:p>
                  </a:txBody>
                  <a:tcPr anchor="ctr"/>
                </a:tc>
                <a:extLst>
                  <a:ext uri="{0D108BD9-81ED-4DB2-BD59-A6C34878D82A}">
                    <a16:rowId xmlns:a16="http://schemas.microsoft.com/office/drawing/2014/main" val="10004"/>
                  </a:ext>
                </a:extLst>
              </a:tr>
              <a:tr h="3563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再現率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1.0</a:t>
                      </a:r>
                      <a:endParaRPr kumimoji="1" lang="ja-JP" altLang="en-US" sz="2000" dirty="0">
                        <a:solidFill>
                          <a:schemeClr val="tx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0.998</a:t>
                      </a:r>
                    </a:p>
                  </a:txBody>
                  <a:tcPr anchor="ctr"/>
                </a:tc>
                <a:extLst>
                  <a:ext uri="{0D108BD9-81ED-4DB2-BD59-A6C34878D82A}">
                    <a16:rowId xmlns:a16="http://schemas.microsoft.com/office/drawing/2014/main" val="1758341034"/>
                  </a:ext>
                </a:extLst>
              </a:tr>
            </a:tbl>
          </a:graphicData>
        </a:graphic>
      </p:graphicFrame>
      <mc:AlternateContent xmlns:mc="http://schemas.openxmlformats.org/markup-compatibility/2006" xmlns:a14="http://schemas.microsoft.com/office/drawing/2010/main">
        <mc:Choice Requires="a14">
          <p:sp>
            <p:nvSpPr>
              <p:cNvPr id="8" name="テキスト ボックス 7"/>
              <p:cNvSpPr txBox="1"/>
              <p:nvPr/>
            </p:nvSpPr>
            <p:spPr>
              <a:xfrm>
                <a:off x="2303006" y="5580683"/>
                <a:ext cx="8130752"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000" dirty="0"/>
                  <a:t>異なる規模のプロジェクトに対して，再現率が目標再現率 </a:t>
                </a:r>
                <a14:m>
                  <m:oMath xmlns:m="http://schemas.openxmlformats.org/officeDocument/2006/math">
                    <m:r>
                      <a:rPr lang="en-US" altLang="ja-JP" sz="2000" i="1">
                        <a:latin typeface="Cambria Math" panose="02040503050406030204" pitchFamily="18" charset="0"/>
                      </a:rPr>
                      <m:t>0.99</m:t>
                    </m:r>
                  </m:oMath>
                </a14:m>
                <a:r>
                  <a:rPr lang="ja-JP" altLang="en-US" sz="2000" dirty="0"/>
                  <a:t> 以上</a:t>
                </a:r>
                <a:endParaRPr lang="en-US" altLang="ja-JP" sz="2000" dirty="0"/>
              </a:p>
              <a:p>
                <a:r>
                  <a:rPr lang="ja-JP" altLang="en-US" sz="2000" dirty="0"/>
                  <a:t>かつ</a:t>
                </a:r>
                <a:r>
                  <a:rPr lang="en-US" altLang="ja-JP" sz="2000" dirty="0"/>
                  <a:t>FALCONN</a:t>
                </a:r>
                <a:r>
                  <a:rPr lang="ja-JP" altLang="en-US" sz="2000" dirty="0"/>
                  <a:t>のデフォルトのパラメータよりも高速であることを確認</a:t>
                </a:r>
                <a:endParaRPr lang="en-US" altLang="ja-JP" sz="20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303006" y="5580683"/>
                <a:ext cx="8130752" cy="707886"/>
              </a:xfrm>
              <a:prstGeom prst="rect">
                <a:avLst/>
              </a:prstGeom>
              <a:blipFill>
                <a:blip r:embed="rId3"/>
                <a:stretch>
                  <a:fillRect l="-748" t="-5833" b="-11667"/>
                </a:stretch>
              </a:blipFill>
              <a:ln>
                <a:solidFill>
                  <a:srgbClr val="FF0000"/>
                </a:solidFill>
              </a:ln>
            </p:spPr>
            <p:txBody>
              <a:bodyPr/>
              <a:lstStyle/>
              <a:p>
                <a:r>
                  <a:rPr lang="ja-JP" altLang="en-US">
                    <a:noFill/>
                  </a:rPr>
                  <a:t> </a:t>
                </a:r>
              </a:p>
            </p:txBody>
          </p:sp>
        </mc:Fallback>
      </mc:AlternateContent>
      <p:sp>
        <p:nvSpPr>
          <p:cNvPr id="9" name="コンテンツ プレースホルダー 2"/>
          <p:cNvSpPr>
            <a:spLocks noGrp="1"/>
          </p:cNvSpPr>
          <p:nvPr>
            <p:ph idx="1"/>
          </p:nvPr>
        </p:nvSpPr>
        <p:spPr>
          <a:xfrm>
            <a:off x="1981200" y="1600201"/>
            <a:ext cx="8229600" cy="656863"/>
          </a:xfrm>
        </p:spPr>
        <p:txBody>
          <a:bodyPr>
            <a:normAutofit fontScale="92500"/>
          </a:bodyPr>
          <a:lstStyle/>
          <a:p>
            <a:pPr marL="0" indent="0">
              <a:buNone/>
            </a:pPr>
            <a:r>
              <a:rPr lang="ja-JP" altLang="en-US" sz="2400" dirty="0"/>
              <a:t>公正な比較を行うために，解析したパラメータ以外は統一している．</a:t>
            </a:r>
            <a:endParaRPr lang="en-US" altLang="ja-JP" sz="2400" dirty="0"/>
          </a:p>
        </p:txBody>
      </p:sp>
      <p:sp>
        <p:nvSpPr>
          <p:cNvPr id="157" name="スライド番号プレースホルダー 156">
            <a:extLst>
              <a:ext uri="{FF2B5EF4-FFF2-40B4-BE49-F238E27FC236}">
                <a16:creationId xmlns:a16="http://schemas.microsoft.com/office/drawing/2014/main" id="{AD6EEAF5-763B-F814-45FA-B8488B5A7106}"/>
              </a:ext>
            </a:extLst>
          </p:cNvPr>
          <p:cNvSpPr>
            <a:spLocks noGrp="1"/>
          </p:cNvSpPr>
          <p:nvPr>
            <p:ph type="sldNum" sz="quarter" idx="12"/>
          </p:nvPr>
        </p:nvSpPr>
        <p:spPr/>
        <p:txBody>
          <a:bodyPr/>
          <a:lstStyle/>
          <a:p>
            <a:fld id="{DDF0A04B-3F96-455C-AC58-511E5C06C175}" type="slidenum">
              <a:rPr lang="ja-JP" altLang="en-US" smtClean="0"/>
              <a:pPr/>
              <a:t>81</a:t>
            </a:fld>
            <a:endParaRPr lang="ja-JP" altLang="en-US" dirty="0"/>
          </a:p>
        </p:txBody>
      </p:sp>
    </p:spTree>
    <p:extLst>
      <p:ext uri="{BB962C8B-B14F-4D97-AF65-F5344CB8AC3E}">
        <p14:creationId xmlns:p14="http://schemas.microsoft.com/office/powerpoint/2010/main" val="2273030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検出漏れしていたクローンペアの</a:t>
            </a:r>
            <a:br>
              <a:rPr lang="en-US" altLang="ja-JP" dirty="0"/>
            </a:br>
            <a:r>
              <a:rPr lang="ja-JP" altLang="en-US" dirty="0"/>
              <a:t>特徴の調査</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ja-JP" altLang="en-US" sz="2400" dirty="0"/>
                  <a:t>これまでの研究結果</a:t>
                </a:r>
                <a:endParaRPr lang="en-US" altLang="ja-JP" sz="2400" dirty="0"/>
              </a:p>
              <a:p>
                <a:r>
                  <a:rPr lang="ja-JP" altLang="en-US" sz="2400" dirty="0"/>
                  <a:t> </a:t>
                </a:r>
                <a14:m>
                  <m:oMath xmlns:m="http://schemas.openxmlformats.org/officeDocument/2006/math">
                    <m:r>
                      <a:rPr lang="en-US" altLang="ja-JP" sz="2400" i="1">
                        <a:latin typeface="Cambria Math" panose="02040503050406030204" pitchFamily="18" charset="0"/>
                      </a:rPr>
                      <m:t>𝑅</m:t>
                    </m:r>
                  </m:oMath>
                </a14:m>
                <a:r>
                  <a:rPr lang="ja-JP" altLang="en-US" sz="2400" dirty="0"/>
                  <a:t> 類似探索によって検出漏れの割合を意図的に調整できる</a:t>
                </a:r>
                <a:endParaRPr lang="en-US" altLang="ja-JP" sz="2400" dirty="0"/>
              </a:p>
              <a:p>
                <a:endParaRPr lang="en-US" altLang="ja-JP" sz="2400" dirty="0"/>
              </a:p>
              <a:p>
                <a:endParaRPr lang="en-US" altLang="ja-JP" sz="2400" dirty="0"/>
              </a:p>
              <a:p>
                <a:pPr marL="0" indent="0">
                  <a:buNone/>
                </a:pPr>
                <a:r>
                  <a:rPr lang="ja-JP" altLang="en-US" sz="2400" dirty="0"/>
                  <a:t>修士論文に向けた研究</a:t>
                </a:r>
                <a:endParaRPr lang="en-US" altLang="ja-JP" sz="2400" dirty="0"/>
              </a:p>
              <a:p>
                <a:r>
                  <a:rPr lang="ja-JP" altLang="en-US" sz="2400" dirty="0"/>
                  <a:t>類似探索における再現率を変化させた時の，タイプ毎の</a:t>
                </a:r>
                <a:br>
                  <a:rPr lang="en-US" altLang="ja-JP" sz="2400" dirty="0"/>
                </a:br>
                <a:r>
                  <a:rPr lang="ja-JP" altLang="en-US" sz="2400" dirty="0"/>
                  <a:t>コードクローン検出法の適合率や再現率を調査</a:t>
                </a:r>
                <a:endParaRPr lang="en-US" altLang="ja-JP" sz="2400" dirty="0"/>
              </a:p>
              <a:p>
                <a:pPr lvl="1"/>
                <a:r>
                  <a:rPr lang="ja-JP" altLang="en-US" sz="2000" dirty="0"/>
                  <a:t>対象：</a:t>
                </a:r>
                <a:r>
                  <a:rPr lang="en-US" altLang="ja-JP" sz="2000" dirty="0"/>
                  <a:t> BigCloneBench[4] (</a:t>
                </a:r>
                <a:r>
                  <a:rPr lang="ja-JP" altLang="en-US" sz="2000" dirty="0"/>
                  <a:t>コードクローン検出のベンチマーク</a:t>
                </a:r>
                <a:r>
                  <a:rPr lang="en-US" altLang="ja-JP" sz="2000" dirty="0"/>
                  <a:t>)</a:t>
                </a:r>
                <a:endParaRPr lang="en-US" altLang="ja-JP" dirty="0"/>
              </a:p>
              <a:p>
                <a:pPr lvl="2"/>
                <a:r>
                  <a:rPr lang="ja-JP" altLang="en-US" dirty="0"/>
                  <a:t>コードクローンのベンチマーク（タイプ毎の正解集合がある）</a:t>
                </a:r>
                <a:endParaRPr lang="en-US" altLang="ja-JP" dirty="0"/>
              </a:p>
              <a:p>
                <a:pPr lvl="2"/>
                <a:r>
                  <a:rPr lang="ja-JP" altLang="en-US" dirty="0"/>
                  <a:t>ビッグデータ（約 </a:t>
                </a:r>
                <a:r>
                  <a:rPr lang="en-US" altLang="ja-JP" dirty="0"/>
                  <a:t>25,000 </a:t>
                </a:r>
                <a:r>
                  <a:rPr lang="ja-JP" altLang="en-US" dirty="0"/>
                  <a:t>個の</a:t>
                </a:r>
                <a:r>
                  <a:rPr lang="en-US" altLang="ja-JP" dirty="0"/>
                  <a:t>Java</a:t>
                </a:r>
                <a:r>
                  <a:rPr lang="ja-JP" altLang="en-US" dirty="0"/>
                  <a:t>ファイル）</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111" t="-1482" r="-519"/>
                </a:stretch>
              </a:blipFill>
            </p:spPr>
            <p:txBody>
              <a:bodyPr/>
              <a:lstStyle/>
              <a:p>
                <a:r>
                  <a:rPr lang="ja-JP" altLang="en-US">
                    <a:noFill/>
                  </a:rPr>
                  <a:t> </a:t>
                </a:r>
              </a:p>
            </p:txBody>
          </p:sp>
        </mc:Fallback>
      </mc:AlternateContent>
      <p:sp>
        <p:nvSpPr>
          <p:cNvPr id="5" name="テキスト ボックス 4"/>
          <p:cNvSpPr txBox="1"/>
          <p:nvPr/>
        </p:nvSpPr>
        <p:spPr>
          <a:xfrm>
            <a:off x="2333625" y="5864554"/>
            <a:ext cx="7513638" cy="430887"/>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100" dirty="0">
                <a:solidFill>
                  <a:schemeClr val="tx1">
                    <a:lumMod val="75000"/>
                    <a:lumOff val="25000"/>
                  </a:schemeClr>
                </a:solidFill>
              </a:rPr>
              <a:t>[4] J.Svajlenko et al., "Towards a big data curated benchmark of inter-project code clones." ICSME, pp. 476-480, 2014.</a:t>
            </a:r>
          </a:p>
        </p:txBody>
      </p:sp>
      <p:sp>
        <p:nvSpPr>
          <p:cNvPr id="6" name="下矢印 5"/>
          <p:cNvSpPr/>
          <p:nvPr/>
        </p:nvSpPr>
        <p:spPr>
          <a:xfrm>
            <a:off x="5280842" y="2600522"/>
            <a:ext cx="1619204" cy="605117"/>
          </a:xfrm>
          <a:prstGeom prst="downArrow">
            <a:avLst/>
          </a:prstGeom>
          <a:solidFill>
            <a:srgbClr val="00B0F0"/>
          </a:solidFill>
          <a:ln>
            <a:solidFill>
              <a:srgbClr val="0033C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srgbClr val="0099FF"/>
              </a:solidFill>
              <a:latin typeface="+mn-ea"/>
            </a:endParaRPr>
          </a:p>
        </p:txBody>
      </p:sp>
      <p:sp>
        <p:nvSpPr>
          <p:cNvPr id="156" name="スライド番号プレースホルダー 155">
            <a:extLst>
              <a:ext uri="{FF2B5EF4-FFF2-40B4-BE49-F238E27FC236}">
                <a16:creationId xmlns:a16="http://schemas.microsoft.com/office/drawing/2014/main" id="{E89E08B5-21AF-005F-B97C-EC05B48FA87B}"/>
              </a:ext>
            </a:extLst>
          </p:cNvPr>
          <p:cNvSpPr>
            <a:spLocks noGrp="1"/>
          </p:cNvSpPr>
          <p:nvPr>
            <p:ph type="sldNum" sz="quarter" idx="12"/>
          </p:nvPr>
        </p:nvSpPr>
        <p:spPr/>
        <p:txBody>
          <a:bodyPr/>
          <a:lstStyle/>
          <a:p>
            <a:fld id="{DDF0A04B-3F96-455C-AC58-511E5C06C175}" type="slidenum">
              <a:rPr lang="ja-JP" altLang="en-US" smtClean="0"/>
              <a:pPr/>
              <a:t>82</a:t>
            </a:fld>
            <a:endParaRPr lang="ja-JP" altLang="en-US" dirty="0"/>
          </a:p>
        </p:txBody>
      </p:sp>
    </p:spTree>
    <p:extLst>
      <p:ext uri="{BB962C8B-B14F-4D97-AF65-F5344CB8AC3E}">
        <p14:creationId xmlns:p14="http://schemas.microsoft.com/office/powerpoint/2010/main" val="13836620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8175" y="274638"/>
            <a:ext cx="8364538" cy="1143000"/>
          </a:xfrm>
        </p:spPr>
        <p:txBody>
          <a:bodyPr>
            <a:normAutofit fontScale="90000"/>
          </a:bodyPr>
          <a:lstStyle/>
          <a:p>
            <a:r>
              <a:rPr lang="ja-JP" altLang="en-US" dirty="0"/>
              <a:t>コードクローン変更管理システム</a:t>
            </a:r>
            <a:r>
              <a:rPr lang="en-US" altLang="ja-JP" dirty="0"/>
              <a:t>[6][7]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CloneNotifier</a:t>
            </a:r>
          </a:p>
          <a:p>
            <a:pPr lvl="1"/>
            <a:r>
              <a:rPr kumimoji="1" lang="ja-JP" altLang="en-US" dirty="0"/>
              <a:t>コードクローン変更情報を開発者に通知するシステム</a:t>
            </a:r>
            <a:endParaRPr kumimoji="1" lang="en-US" altLang="ja-JP" dirty="0"/>
          </a:p>
          <a:p>
            <a:pPr lvl="1"/>
            <a:r>
              <a:rPr lang="ja-JP" altLang="en-US" dirty="0"/>
              <a:t>検出手法</a:t>
            </a:r>
            <a:endParaRPr lang="en-US" altLang="ja-JP" dirty="0"/>
          </a:p>
          <a:p>
            <a:pPr lvl="2"/>
            <a:r>
              <a:rPr lang="en-US" altLang="ja-JP" dirty="0"/>
              <a:t>CCFinderX</a:t>
            </a:r>
          </a:p>
          <a:p>
            <a:pPr lvl="2"/>
            <a:r>
              <a:rPr lang="ja-JP" altLang="en-US" dirty="0"/>
              <a:t>関数クローン検出法</a:t>
            </a:r>
            <a:endParaRPr lang="en-US" altLang="ja-JP" dirty="0"/>
          </a:p>
          <a:p>
            <a:pPr lvl="1"/>
            <a:r>
              <a:rPr lang="ja-JP" altLang="en-US" dirty="0"/>
              <a:t>対応言語</a:t>
            </a:r>
            <a:endParaRPr lang="en-US" altLang="ja-JP" dirty="0"/>
          </a:p>
          <a:p>
            <a:pPr lvl="2"/>
            <a:r>
              <a:rPr lang="ja-JP" altLang="en-US" dirty="0"/>
              <a:t>検出法に依存</a:t>
            </a:r>
            <a:endParaRPr lang="en-US" altLang="ja-JP" dirty="0"/>
          </a:p>
          <a:p>
            <a:pPr lvl="2"/>
            <a:r>
              <a:rPr lang="en-US" altLang="ja-JP" dirty="0"/>
              <a:t>C/C++, Java, </a:t>
            </a:r>
          </a:p>
        </p:txBody>
      </p:sp>
      <p:sp>
        <p:nvSpPr>
          <p:cNvPr id="4" name="テキスト ボックス 3"/>
          <p:cNvSpPr txBox="1"/>
          <p:nvPr/>
        </p:nvSpPr>
        <p:spPr>
          <a:xfrm>
            <a:off x="2686972" y="5664657"/>
            <a:ext cx="6806944" cy="769441"/>
          </a:xfrm>
          <a:prstGeom prst="rect">
            <a:avLst/>
          </a:prstGeom>
          <a:solidFill>
            <a:srgbClr val="FFFF99"/>
          </a:solid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100" dirty="0">
                <a:solidFill>
                  <a:schemeClr val="tx1">
                    <a:lumMod val="75000"/>
                    <a:lumOff val="25000"/>
                  </a:schemeClr>
                </a:solidFill>
              </a:rPr>
              <a:t>[6]</a:t>
            </a:r>
            <a:r>
              <a:rPr lang="ja-JP" altLang="en-US" sz="1100" dirty="0">
                <a:solidFill>
                  <a:schemeClr val="tx1">
                    <a:lumMod val="75000"/>
                    <a:lumOff val="25000"/>
                  </a:schemeClr>
                </a:solidFill>
              </a:rPr>
              <a:t>山中 裕樹</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崔 恩瀞</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吉田 則裕</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井上 克郎</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佐野 建樹</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コードクローン変更管理システムの開発と実プロジェクトへの適用</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情報処理学会論文誌</a:t>
            </a:r>
            <a:r>
              <a:rPr lang="en-US" altLang="ja-JP" sz="1100" dirty="0">
                <a:solidFill>
                  <a:schemeClr val="tx1">
                    <a:lumMod val="75000"/>
                    <a:lumOff val="25000"/>
                  </a:schemeClr>
                </a:solidFill>
              </a:rPr>
              <a:t>, Vol.54, No.2, pp.883-893, 2013.</a:t>
            </a:r>
          </a:p>
          <a:p>
            <a:r>
              <a:rPr lang="en-US" altLang="ja-JP" sz="1100" dirty="0">
                <a:solidFill>
                  <a:schemeClr val="tx1">
                    <a:lumMod val="75000"/>
                    <a:lumOff val="25000"/>
                  </a:schemeClr>
                </a:solidFill>
              </a:rPr>
              <a:t>[7]</a:t>
            </a:r>
            <a:r>
              <a:rPr lang="ja-JP" altLang="en-US" sz="1100" dirty="0">
                <a:solidFill>
                  <a:schemeClr val="tx1">
                    <a:lumMod val="75000"/>
                    <a:lumOff val="25000"/>
                  </a:schemeClr>
                </a:solidFill>
              </a:rPr>
              <a:t>佐野 真夢</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吉田 則裕</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春名 修介</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井上 克郎</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情報検索技術に基づく関数クローン検出を用いた変更管理システムの開発</a:t>
            </a:r>
            <a:r>
              <a:rPr lang="en-US" altLang="ja-JP" sz="1100" dirty="0">
                <a:solidFill>
                  <a:schemeClr val="tx1">
                    <a:lumMod val="75000"/>
                    <a:lumOff val="25000"/>
                  </a:schemeClr>
                </a:solidFill>
              </a:rPr>
              <a:t>", </a:t>
            </a:r>
            <a:r>
              <a:rPr lang="ja-JP" altLang="en-US" sz="1100" dirty="0">
                <a:solidFill>
                  <a:schemeClr val="tx1">
                    <a:lumMod val="75000"/>
                    <a:lumOff val="25000"/>
                  </a:schemeClr>
                </a:solidFill>
              </a:rPr>
              <a:t>情報処理学会研究報告</a:t>
            </a:r>
            <a:r>
              <a:rPr lang="en-US" altLang="ja-JP" sz="1100" dirty="0">
                <a:solidFill>
                  <a:schemeClr val="tx1">
                    <a:lumMod val="75000"/>
                    <a:lumOff val="25000"/>
                  </a:schemeClr>
                </a:solidFill>
              </a:rPr>
              <a:t>, Vol.2015-SE-190, No.4, pp.1-8, 2015</a:t>
            </a:r>
          </a:p>
        </p:txBody>
      </p:sp>
      <p:sp>
        <p:nvSpPr>
          <p:cNvPr id="155" name="スライド番号プレースホルダー 154">
            <a:extLst>
              <a:ext uri="{FF2B5EF4-FFF2-40B4-BE49-F238E27FC236}">
                <a16:creationId xmlns:a16="http://schemas.microsoft.com/office/drawing/2014/main" id="{4C7F5609-AF7C-1E9C-89F2-2F75B527B5ED}"/>
              </a:ext>
            </a:extLst>
          </p:cNvPr>
          <p:cNvSpPr>
            <a:spLocks noGrp="1"/>
          </p:cNvSpPr>
          <p:nvPr>
            <p:ph type="sldNum" sz="quarter" idx="12"/>
          </p:nvPr>
        </p:nvSpPr>
        <p:spPr/>
        <p:txBody>
          <a:bodyPr/>
          <a:lstStyle/>
          <a:p>
            <a:fld id="{DDF0A04B-3F96-455C-AC58-511E5C06C175}" type="slidenum">
              <a:rPr lang="ja-JP" altLang="en-US" smtClean="0"/>
              <a:pPr/>
              <a:t>83</a:t>
            </a:fld>
            <a:endParaRPr lang="ja-JP" altLang="en-US" dirty="0"/>
          </a:p>
        </p:txBody>
      </p:sp>
    </p:spTree>
    <p:extLst>
      <p:ext uri="{BB962C8B-B14F-4D97-AF65-F5344CB8AC3E}">
        <p14:creationId xmlns:p14="http://schemas.microsoft.com/office/powerpoint/2010/main" val="16393255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98B7B-59F8-F1C0-E311-4D45B3878ED4}"/>
              </a:ext>
            </a:extLst>
          </p:cNvPr>
          <p:cNvSpPr>
            <a:spLocks noGrp="1"/>
          </p:cNvSpPr>
          <p:nvPr>
            <p:ph type="title"/>
          </p:nvPr>
        </p:nvSpPr>
        <p:spPr/>
        <p:txBody>
          <a:bodyPr/>
          <a:lstStyle/>
          <a:p>
            <a:r>
              <a:rPr lang="ja-JP" altLang="en-US" dirty="0">
                <a:latin typeface="+mn-ea"/>
              </a:rPr>
              <a:t>一貫性のある変更</a:t>
            </a:r>
            <a:endParaRPr kumimoji="1" lang="ja-JP" altLang="en-US" dirty="0"/>
          </a:p>
        </p:txBody>
      </p:sp>
      <p:sp>
        <p:nvSpPr>
          <p:cNvPr id="3" name="コンテンツ プレースホルダー 2">
            <a:extLst>
              <a:ext uri="{FF2B5EF4-FFF2-40B4-BE49-F238E27FC236}">
                <a16:creationId xmlns:a16="http://schemas.microsoft.com/office/drawing/2014/main" id="{9C74C2D5-252D-A52E-7F76-FBE9729FAAC2}"/>
              </a:ext>
            </a:extLst>
          </p:cNvPr>
          <p:cNvSpPr>
            <a:spLocks noGrp="1"/>
          </p:cNvSpPr>
          <p:nvPr>
            <p:ph idx="1"/>
          </p:nvPr>
        </p:nvSpPr>
        <p:spPr/>
        <p:txBody>
          <a:bodyPr/>
          <a:lstStyle/>
          <a:p>
            <a:r>
              <a:rPr lang="ja-JP" altLang="en-US" dirty="0"/>
              <a:t>クローンセット保守における</a:t>
            </a:r>
            <a:r>
              <a:rPr lang="ja-JP" altLang="en-US" b="1" dirty="0"/>
              <a:t>同時修正の頻発</a:t>
            </a:r>
            <a:endParaRPr lang="en-US" altLang="ja-JP" b="1" dirty="0"/>
          </a:p>
          <a:p>
            <a:r>
              <a:rPr lang="ja-JP" altLang="en-US" dirty="0"/>
              <a:t>例：クローンセット内の一部が変更された際の，他のクローンの修正要否の判断</a:t>
            </a:r>
            <a:endParaRPr kumimoji="1" lang="ja-JP" altLang="en-US" dirty="0"/>
          </a:p>
        </p:txBody>
      </p:sp>
      <p:sp>
        <p:nvSpPr>
          <p:cNvPr id="5" name="正方形/長方形 4">
            <a:extLst>
              <a:ext uri="{FF2B5EF4-FFF2-40B4-BE49-F238E27FC236}">
                <a16:creationId xmlns:a16="http://schemas.microsoft.com/office/drawing/2014/main" id="{1DAD6F1B-0B68-BF51-58B7-6BC8674B54FF}"/>
              </a:ext>
            </a:extLst>
          </p:cNvPr>
          <p:cNvSpPr/>
          <p:nvPr/>
        </p:nvSpPr>
        <p:spPr>
          <a:xfrm>
            <a:off x="2448761" y="3674257"/>
            <a:ext cx="3281650" cy="303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Modified Code Clone</a:t>
            </a:r>
          </a:p>
        </p:txBody>
      </p:sp>
      <p:sp>
        <p:nvSpPr>
          <p:cNvPr id="6" name="正方形/長方形 5">
            <a:extLst>
              <a:ext uri="{FF2B5EF4-FFF2-40B4-BE49-F238E27FC236}">
                <a16:creationId xmlns:a16="http://schemas.microsoft.com/office/drawing/2014/main" id="{1F465A25-D124-ED61-A39A-60CF1362C4FA}"/>
              </a:ext>
            </a:extLst>
          </p:cNvPr>
          <p:cNvSpPr/>
          <p:nvPr/>
        </p:nvSpPr>
        <p:spPr>
          <a:xfrm>
            <a:off x="6461589" y="3674257"/>
            <a:ext cx="3281650" cy="303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Stable Code Clone</a:t>
            </a:r>
          </a:p>
        </p:txBody>
      </p:sp>
      <p:sp>
        <p:nvSpPr>
          <p:cNvPr id="7" name="正方形/長方形 6">
            <a:extLst>
              <a:ext uri="{FF2B5EF4-FFF2-40B4-BE49-F238E27FC236}">
                <a16:creationId xmlns:a16="http://schemas.microsoft.com/office/drawing/2014/main" id="{0AC4CE24-95F7-4C3B-3514-0EC07A80E24D}"/>
              </a:ext>
            </a:extLst>
          </p:cNvPr>
          <p:cNvSpPr/>
          <p:nvPr/>
        </p:nvSpPr>
        <p:spPr>
          <a:xfrm>
            <a:off x="2448761" y="3978211"/>
            <a:ext cx="3281650" cy="2287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  int functionA (int a){</a:t>
            </a:r>
          </a:p>
          <a:p>
            <a:r>
              <a:rPr lang="en-US" altLang="ja-JP" sz="1600" dirty="0">
                <a:solidFill>
                  <a:schemeClr val="tx1"/>
                </a:solidFill>
              </a:rPr>
              <a:t>-   if (a % 3 == 1){</a:t>
            </a:r>
          </a:p>
          <a:p>
            <a:r>
              <a:rPr lang="en-US" altLang="ja-JP" sz="1600" dirty="0">
                <a:solidFill>
                  <a:schemeClr val="tx1"/>
                </a:solidFill>
              </a:rPr>
              <a:t>+  if (a % 2 == 1){</a:t>
            </a:r>
          </a:p>
          <a:p>
            <a:r>
              <a:rPr lang="en-US" altLang="ja-JP" sz="1600" dirty="0">
                <a:solidFill>
                  <a:schemeClr val="tx1"/>
                </a:solidFill>
              </a:rPr>
              <a:t>      return 1;</a:t>
            </a:r>
          </a:p>
          <a:p>
            <a:r>
              <a:rPr lang="en-US" altLang="ja-JP" sz="1600" dirty="0">
                <a:solidFill>
                  <a:schemeClr val="tx1"/>
                </a:solidFill>
              </a:rPr>
              <a:t>-    } else if (a% 3 == 0){</a:t>
            </a:r>
          </a:p>
          <a:p>
            <a:r>
              <a:rPr lang="en-US" altLang="ja-JP" sz="1600" dirty="0">
                <a:solidFill>
                  <a:schemeClr val="tx1"/>
                </a:solidFill>
              </a:rPr>
              <a:t>+   } else if (a% 2 == 0){</a:t>
            </a:r>
          </a:p>
          <a:p>
            <a:r>
              <a:rPr lang="en-US" altLang="ja-JP" sz="1600" dirty="0">
                <a:solidFill>
                  <a:schemeClr val="tx1"/>
                </a:solidFill>
              </a:rPr>
              <a:t>      return 0;</a:t>
            </a:r>
          </a:p>
          <a:p>
            <a:r>
              <a:rPr lang="en-US" altLang="ja-JP" sz="1600" dirty="0">
                <a:solidFill>
                  <a:schemeClr val="tx1"/>
                </a:solidFill>
              </a:rPr>
              <a:t>    }</a:t>
            </a:r>
          </a:p>
          <a:p>
            <a:r>
              <a:rPr lang="en-US" altLang="ja-JP" sz="1600" dirty="0">
                <a:solidFill>
                  <a:schemeClr val="tx1"/>
                </a:solidFill>
              </a:rPr>
              <a:t>  }</a:t>
            </a:r>
          </a:p>
        </p:txBody>
      </p:sp>
      <p:sp>
        <p:nvSpPr>
          <p:cNvPr id="8" name="正方形/長方形 7">
            <a:extLst>
              <a:ext uri="{FF2B5EF4-FFF2-40B4-BE49-F238E27FC236}">
                <a16:creationId xmlns:a16="http://schemas.microsoft.com/office/drawing/2014/main" id="{01DF60D3-9454-F097-4E5A-5D9A446C9ECA}"/>
              </a:ext>
            </a:extLst>
          </p:cNvPr>
          <p:cNvSpPr/>
          <p:nvPr/>
        </p:nvSpPr>
        <p:spPr>
          <a:xfrm>
            <a:off x="6461589" y="3978211"/>
            <a:ext cx="3281650" cy="18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 bool functionB (int a){</a:t>
            </a:r>
          </a:p>
          <a:p>
            <a:r>
              <a:rPr lang="ja-JP" altLang="en-US" sz="1600" dirty="0">
                <a:solidFill>
                  <a:schemeClr val="tx1"/>
                </a:solidFill>
              </a:rPr>
              <a:t>    </a:t>
            </a:r>
            <a:r>
              <a:rPr lang="en-US" altLang="ja-JP" sz="1600" dirty="0">
                <a:solidFill>
                  <a:schemeClr val="tx1"/>
                </a:solidFill>
              </a:rPr>
              <a:t>if (a % 3 == 1){</a:t>
            </a:r>
          </a:p>
          <a:p>
            <a:r>
              <a:rPr lang="en-US" altLang="ja-JP" sz="1600" dirty="0">
                <a:solidFill>
                  <a:schemeClr val="tx1"/>
                </a:solidFill>
              </a:rPr>
              <a:t>      return true;</a:t>
            </a:r>
          </a:p>
          <a:p>
            <a:r>
              <a:rPr lang="en-US" altLang="ja-JP" sz="1600" dirty="0">
                <a:solidFill>
                  <a:schemeClr val="tx1"/>
                </a:solidFill>
              </a:rPr>
              <a:t>    } else if (a % 3 == 0){</a:t>
            </a:r>
          </a:p>
          <a:p>
            <a:r>
              <a:rPr lang="en-US" altLang="ja-JP" sz="1600" dirty="0">
                <a:solidFill>
                  <a:schemeClr val="tx1"/>
                </a:solidFill>
              </a:rPr>
              <a:t>      return false;</a:t>
            </a:r>
          </a:p>
          <a:p>
            <a:r>
              <a:rPr lang="en-US" altLang="ja-JP" sz="1600" dirty="0">
                <a:solidFill>
                  <a:schemeClr val="tx1"/>
                </a:solidFill>
              </a:rPr>
              <a:t>    }</a:t>
            </a:r>
          </a:p>
          <a:p>
            <a:r>
              <a:rPr lang="en-US" altLang="ja-JP" sz="1600" dirty="0">
                <a:solidFill>
                  <a:schemeClr val="tx1"/>
                </a:solidFill>
              </a:rPr>
              <a:t>  }</a:t>
            </a:r>
          </a:p>
        </p:txBody>
      </p:sp>
      <p:sp>
        <p:nvSpPr>
          <p:cNvPr id="158" name="スライド番号プレースホルダー 157">
            <a:extLst>
              <a:ext uri="{FF2B5EF4-FFF2-40B4-BE49-F238E27FC236}">
                <a16:creationId xmlns:a16="http://schemas.microsoft.com/office/drawing/2014/main" id="{3631FEE1-FFE1-BE02-D375-CBC9CF2E882A}"/>
              </a:ext>
            </a:extLst>
          </p:cNvPr>
          <p:cNvSpPr>
            <a:spLocks noGrp="1"/>
          </p:cNvSpPr>
          <p:nvPr>
            <p:ph type="sldNum" sz="quarter" idx="12"/>
          </p:nvPr>
        </p:nvSpPr>
        <p:spPr/>
        <p:txBody>
          <a:bodyPr/>
          <a:lstStyle/>
          <a:p>
            <a:fld id="{DDF0A04B-3F96-455C-AC58-511E5C06C175}" type="slidenum">
              <a:rPr lang="ja-JP" altLang="en-US" smtClean="0"/>
              <a:pPr/>
              <a:t>84</a:t>
            </a:fld>
            <a:endParaRPr lang="ja-JP" altLang="en-US" dirty="0"/>
          </a:p>
        </p:txBody>
      </p:sp>
    </p:spTree>
    <p:extLst>
      <p:ext uri="{BB962C8B-B14F-4D97-AF65-F5344CB8AC3E}">
        <p14:creationId xmlns:p14="http://schemas.microsoft.com/office/powerpoint/2010/main" val="3559993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2FEDE-C790-2F6E-4591-95105743364E}"/>
              </a:ext>
            </a:extLst>
          </p:cNvPr>
          <p:cNvSpPr>
            <a:spLocks noGrp="1"/>
          </p:cNvSpPr>
          <p:nvPr>
            <p:ph type="title"/>
          </p:nvPr>
        </p:nvSpPr>
        <p:spPr/>
        <p:txBody>
          <a:bodyPr/>
          <a:lstStyle/>
          <a:p>
            <a:r>
              <a:rPr lang="ja-JP" altLang="en-US" dirty="0"/>
              <a:t>検出した一貫性のない変更の実例</a:t>
            </a:r>
            <a:endParaRPr kumimoji="1" lang="ja-JP" altLang="en-US" dirty="0"/>
          </a:p>
        </p:txBody>
      </p:sp>
      <p:sp>
        <p:nvSpPr>
          <p:cNvPr id="3" name="コンテンツ プレースホルダー 2">
            <a:extLst>
              <a:ext uri="{FF2B5EF4-FFF2-40B4-BE49-F238E27FC236}">
                <a16:creationId xmlns:a16="http://schemas.microsoft.com/office/drawing/2014/main" id="{41C73337-AF64-92FD-D907-974B44B7C2DD}"/>
              </a:ext>
            </a:extLst>
          </p:cNvPr>
          <p:cNvSpPr>
            <a:spLocks noGrp="1"/>
          </p:cNvSpPr>
          <p:nvPr>
            <p:ph idx="1"/>
          </p:nvPr>
        </p:nvSpPr>
        <p:spPr>
          <a:xfrm>
            <a:off x="165697" y="1092370"/>
            <a:ext cx="11882216" cy="2157739"/>
          </a:xfrm>
        </p:spPr>
        <p:txBody>
          <a:bodyPr>
            <a:normAutofit/>
          </a:bodyPr>
          <a:lstStyle/>
          <a:p>
            <a:r>
              <a:rPr lang="en-US" altLang="ja-JP" dirty="0"/>
              <a:t>PostgreSQL</a:t>
            </a:r>
            <a:r>
              <a:rPr lang="ja-JP" altLang="en-US" dirty="0"/>
              <a:t>のある</a:t>
            </a:r>
            <a:r>
              <a:rPr lang="en-US" altLang="ja-JP" dirty="0"/>
              <a:t>1</a:t>
            </a:r>
            <a:r>
              <a:rPr lang="ja-JP" altLang="en-US" dirty="0"/>
              <a:t>年間のコミット履歴を対象に，</a:t>
            </a:r>
            <a:r>
              <a:rPr lang="en-US" altLang="ja-JP" dirty="0"/>
              <a:t>Clone Notifier </a:t>
            </a:r>
            <a:r>
              <a:rPr lang="ja-JP" altLang="en-US" dirty="0"/>
              <a:t>を適用．</a:t>
            </a:r>
            <a:endParaRPr lang="en-US" altLang="ja-JP" dirty="0"/>
          </a:p>
          <a:p>
            <a:r>
              <a:rPr lang="ja-JP" altLang="en-US" b="1" dirty="0"/>
              <a:t>左：コンパイラの警告を回避するための修正，右：修正なし</a:t>
            </a:r>
            <a:endParaRPr kumimoji="1" lang="ja-JP" altLang="en-US" dirty="0"/>
          </a:p>
        </p:txBody>
      </p:sp>
      <p:pic>
        <p:nvPicPr>
          <p:cNvPr id="6" name="図 5">
            <a:extLst>
              <a:ext uri="{FF2B5EF4-FFF2-40B4-BE49-F238E27FC236}">
                <a16:creationId xmlns:a16="http://schemas.microsoft.com/office/drawing/2014/main" id="{EDCD089C-7BCC-581F-9181-C2F6C07E593C}"/>
              </a:ext>
            </a:extLst>
          </p:cNvPr>
          <p:cNvPicPr>
            <a:picLocks noChangeAspect="1"/>
          </p:cNvPicPr>
          <p:nvPr/>
        </p:nvPicPr>
        <p:blipFill rotWithShape="1">
          <a:blip r:embed="rId3">
            <a:extLst>
              <a:ext uri="{28A0092B-C50C-407E-A947-70E740481C1C}">
                <a14:useLocalDpi xmlns:a14="http://schemas.microsoft.com/office/drawing/2010/main" val="0"/>
              </a:ext>
            </a:extLst>
          </a:blip>
          <a:srcRect l="18374" t="28235" r="26461" b="3838"/>
          <a:stretch/>
        </p:blipFill>
        <p:spPr>
          <a:xfrm>
            <a:off x="6375706" y="3096170"/>
            <a:ext cx="5534483" cy="3424900"/>
          </a:xfrm>
          <a:prstGeom prst="rect">
            <a:avLst/>
          </a:prstGeom>
          <a:ln>
            <a:solidFill>
              <a:schemeClr val="tx1"/>
            </a:solidFill>
          </a:ln>
        </p:spPr>
      </p:pic>
      <p:pic>
        <p:nvPicPr>
          <p:cNvPr id="10" name="図 9">
            <a:extLst>
              <a:ext uri="{FF2B5EF4-FFF2-40B4-BE49-F238E27FC236}">
                <a16:creationId xmlns:a16="http://schemas.microsoft.com/office/drawing/2014/main" id="{3A79E9F5-E25D-7F08-6259-7F41ECC07F96}"/>
              </a:ext>
            </a:extLst>
          </p:cNvPr>
          <p:cNvPicPr>
            <a:picLocks noChangeAspect="1"/>
          </p:cNvPicPr>
          <p:nvPr/>
        </p:nvPicPr>
        <p:blipFill rotWithShape="1">
          <a:blip r:embed="rId4">
            <a:extLst>
              <a:ext uri="{28A0092B-C50C-407E-A947-70E740481C1C}">
                <a14:useLocalDpi xmlns:a14="http://schemas.microsoft.com/office/drawing/2010/main" val="0"/>
              </a:ext>
            </a:extLst>
          </a:blip>
          <a:srcRect l="19511" t="32570" r="22687" b="18722"/>
          <a:stretch/>
        </p:blipFill>
        <p:spPr>
          <a:xfrm>
            <a:off x="281811" y="3098932"/>
            <a:ext cx="6069512" cy="3407912"/>
          </a:xfrm>
          <a:prstGeom prst="rect">
            <a:avLst/>
          </a:prstGeom>
          <a:ln>
            <a:solidFill>
              <a:schemeClr val="tx1"/>
            </a:solidFill>
          </a:ln>
        </p:spPr>
      </p:pic>
      <p:sp>
        <p:nvSpPr>
          <p:cNvPr id="13" name="角丸四角形吹き出し 15">
            <a:extLst>
              <a:ext uri="{FF2B5EF4-FFF2-40B4-BE49-F238E27FC236}">
                <a16:creationId xmlns:a16="http://schemas.microsoft.com/office/drawing/2014/main" id="{352C25C6-3630-CA77-82DC-16A9CCE50C7F}"/>
              </a:ext>
            </a:extLst>
          </p:cNvPr>
          <p:cNvSpPr/>
          <p:nvPr/>
        </p:nvSpPr>
        <p:spPr>
          <a:xfrm>
            <a:off x="4349557" y="4808229"/>
            <a:ext cx="832043" cy="367681"/>
          </a:xfrm>
          <a:prstGeom prst="wedgeRoundRectCallout">
            <a:avLst>
              <a:gd name="adj1" fmla="val -73005"/>
              <a:gd name="adj2" fmla="val -21855"/>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bg2">
                    <a:lumMod val="25000"/>
                  </a:schemeClr>
                </a:solidFill>
              </a:rPr>
              <a:t>削除行</a:t>
            </a:r>
            <a:endParaRPr lang="en-US" altLang="ja-JP" sz="1500" dirty="0">
              <a:solidFill>
                <a:schemeClr val="bg2">
                  <a:lumMod val="25000"/>
                </a:schemeClr>
              </a:solidFill>
            </a:endParaRPr>
          </a:p>
        </p:txBody>
      </p:sp>
      <p:sp>
        <p:nvSpPr>
          <p:cNvPr id="14" name="角丸四角形吹き出し 16">
            <a:extLst>
              <a:ext uri="{FF2B5EF4-FFF2-40B4-BE49-F238E27FC236}">
                <a16:creationId xmlns:a16="http://schemas.microsoft.com/office/drawing/2014/main" id="{9B8F2CF4-3D2F-C07D-2220-14F829D17CAC}"/>
              </a:ext>
            </a:extLst>
          </p:cNvPr>
          <p:cNvSpPr/>
          <p:nvPr/>
        </p:nvSpPr>
        <p:spPr>
          <a:xfrm>
            <a:off x="2861317" y="3332035"/>
            <a:ext cx="805808" cy="367681"/>
          </a:xfrm>
          <a:prstGeom prst="wedgeRoundRectCallout">
            <a:avLst>
              <a:gd name="adj1" fmla="val -74708"/>
              <a:gd name="adj2" fmla="val 2051"/>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bg2">
                    <a:lumMod val="25000"/>
                  </a:schemeClr>
                </a:solidFill>
              </a:rPr>
              <a:t>追加行</a:t>
            </a:r>
            <a:endParaRPr lang="en-US" altLang="ja-JP" sz="1500" dirty="0">
              <a:solidFill>
                <a:schemeClr val="bg2">
                  <a:lumMod val="25000"/>
                </a:schemeClr>
              </a:solidFill>
            </a:endParaRPr>
          </a:p>
        </p:txBody>
      </p:sp>
      <p:sp>
        <p:nvSpPr>
          <p:cNvPr id="15" name="角丸四角形吹き出し 20">
            <a:extLst>
              <a:ext uri="{FF2B5EF4-FFF2-40B4-BE49-F238E27FC236}">
                <a16:creationId xmlns:a16="http://schemas.microsoft.com/office/drawing/2014/main" id="{DC87E601-5BD6-2389-07B5-0974BECA1C79}"/>
              </a:ext>
            </a:extLst>
          </p:cNvPr>
          <p:cNvSpPr/>
          <p:nvPr/>
        </p:nvSpPr>
        <p:spPr>
          <a:xfrm>
            <a:off x="9652130" y="3195470"/>
            <a:ext cx="2116419" cy="338554"/>
          </a:xfrm>
          <a:prstGeom prst="wedgeRoundRectCallout">
            <a:avLst>
              <a:gd name="adj1" fmla="val -74029"/>
              <a:gd name="adj2" fmla="val 17154"/>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bg2">
                    <a:lumMod val="25000"/>
                  </a:schemeClr>
                </a:solidFill>
              </a:rPr>
              <a:t>同様の修正をすべき</a:t>
            </a:r>
            <a:endParaRPr lang="en-US" altLang="ja-JP" sz="1500" dirty="0">
              <a:solidFill>
                <a:schemeClr val="bg2">
                  <a:lumMod val="25000"/>
                </a:schemeClr>
              </a:solidFill>
            </a:endParaRPr>
          </a:p>
        </p:txBody>
      </p:sp>
      <p:sp>
        <p:nvSpPr>
          <p:cNvPr id="159" name="スライド番号プレースホルダー 158">
            <a:extLst>
              <a:ext uri="{FF2B5EF4-FFF2-40B4-BE49-F238E27FC236}">
                <a16:creationId xmlns:a16="http://schemas.microsoft.com/office/drawing/2014/main" id="{4E7E5A1B-30FF-EEBB-A018-FC39FDF222B5}"/>
              </a:ext>
            </a:extLst>
          </p:cNvPr>
          <p:cNvSpPr>
            <a:spLocks noGrp="1"/>
          </p:cNvSpPr>
          <p:nvPr>
            <p:ph type="sldNum" sz="quarter" idx="12"/>
          </p:nvPr>
        </p:nvSpPr>
        <p:spPr/>
        <p:txBody>
          <a:bodyPr/>
          <a:lstStyle/>
          <a:p>
            <a:fld id="{DDF0A04B-3F96-455C-AC58-511E5C06C175}" type="slidenum">
              <a:rPr lang="ja-JP" altLang="en-US" smtClean="0"/>
              <a:pPr/>
              <a:t>85</a:t>
            </a:fld>
            <a:endParaRPr lang="ja-JP" altLang="en-US" dirty="0"/>
          </a:p>
        </p:txBody>
      </p:sp>
    </p:spTree>
    <p:extLst>
      <p:ext uri="{BB962C8B-B14F-4D97-AF65-F5344CB8AC3E}">
        <p14:creationId xmlns:p14="http://schemas.microsoft.com/office/powerpoint/2010/main" val="11647452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947CC-A104-33F2-7136-857B960A99E8}"/>
              </a:ext>
            </a:extLst>
          </p:cNvPr>
          <p:cNvSpPr>
            <a:spLocks noGrp="1"/>
          </p:cNvSpPr>
          <p:nvPr>
            <p:ph type="title"/>
          </p:nvPr>
        </p:nvSpPr>
        <p:spPr/>
        <p:txBody>
          <a:bodyPr/>
          <a:lstStyle/>
          <a:p>
            <a:r>
              <a:rPr kumimoji="1" lang="en-US" altLang="ja-JP" dirty="0"/>
              <a:t>RQ1</a:t>
            </a:r>
            <a:endParaRPr kumimoji="1" lang="ja-JP" altLang="en-US" dirty="0"/>
          </a:p>
        </p:txBody>
      </p:sp>
      <p:sp>
        <p:nvSpPr>
          <p:cNvPr id="3" name="コンテンツ プレースホルダー 2">
            <a:extLst>
              <a:ext uri="{FF2B5EF4-FFF2-40B4-BE49-F238E27FC236}">
                <a16:creationId xmlns:a16="http://schemas.microsoft.com/office/drawing/2014/main" id="{A6914BB2-B226-8354-B092-02D2287C063D}"/>
              </a:ext>
            </a:extLst>
          </p:cNvPr>
          <p:cNvSpPr>
            <a:spLocks noGrp="1"/>
          </p:cNvSpPr>
          <p:nvPr>
            <p:ph idx="1"/>
          </p:nvPr>
        </p:nvSpPr>
        <p:spPr>
          <a:xfrm>
            <a:off x="165697" y="1092370"/>
            <a:ext cx="5409603" cy="5402641"/>
          </a:xfrm>
        </p:spPr>
        <p:txBody>
          <a:bodyPr>
            <a:normAutofit fontScale="92500" lnSpcReduction="20000"/>
          </a:bodyPr>
          <a:lstStyle/>
          <a:p>
            <a:r>
              <a:rPr kumimoji="1" lang="en-US" altLang="ja-JP" dirty="0"/>
              <a:t>Q. </a:t>
            </a:r>
            <a:r>
              <a:rPr kumimoji="1" lang="ja-JP" altLang="en-US" dirty="0"/>
              <a:t>本手法適用後の再現率は目標再現率を超えているか？</a:t>
            </a:r>
          </a:p>
          <a:p>
            <a:endParaRPr kumimoji="1" lang="ja-JP" altLang="en-US" dirty="0"/>
          </a:p>
          <a:p>
            <a:r>
              <a:rPr kumimoji="1" lang="en-US" altLang="ja-JP" dirty="0"/>
              <a:t>A. </a:t>
            </a:r>
            <a:r>
              <a:rPr kumimoji="1" lang="ja-JP" altLang="en-US" dirty="0"/>
              <a:t>多くの場合で，再現率は目標再現率を超える</a:t>
            </a:r>
          </a:p>
          <a:p>
            <a:endParaRPr kumimoji="1" lang="ja-JP" altLang="en-US" dirty="0"/>
          </a:p>
          <a:p>
            <a:r>
              <a:rPr kumimoji="1" lang="ja-JP" altLang="en-US" dirty="0"/>
              <a:t>目標再現率</a:t>
            </a:r>
            <a:r>
              <a:rPr kumimoji="1" lang="en-US" altLang="ja-JP" dirty="0"/>
              <a:t>0.98</a:t>
            </a:r>
            <a:r>
              <a:rPr kumimoji="1" lang="ja-JP" altLang="en-US" dirty="0"/>
              <a:t>以上でデフォルトパラメータと同程度の再現率が得られる</a:t>
            </a:r>
          </a:p>
          <a:p>
            <a:endParaRPr kumimoji="1" lang="ja-JP" altLang="en-US" dirty="0"/>
          </a:p>
        </p:txBody>
      </p:sp>
      <p:grpSp>
        <p:nvGrpSpPr>
          <p:cNvPr id="5" name="グループ化 4">
            <a:extLst>
              <a:ext uri="{FF2B5EF4-FFF2-40B4-BE49-F238E27FC236}">
                <a16:creationId xmlns:a16="http://schemas.microsoft.com/office/drawing/2014/main" id="{DAA686C3-BE89-1852-9C33-6885422ABEB2}"/>
              </a:ext>
            </a:extLst>
          </p:cNvPr>
          <p:cNvGrpSpPr/>
          <p:nvPr/>
        </p:nvGrpSpPr>
        <p:grpSpPr>
          <a:xfrm>
            <a:off x="5937167" y="1506880"/>
            <a:ext cx="6327957" cy="3844239"/>
            <a:chOff x="3742909" y="1588800"/>
            <a:chExt cx="6327957" cy="3844239"/>
          </a:xfrm>
        </p:grpSpPr>
        <p:grpSp>
          <p:nvGrpSpPr>
            <p:cNvPr id="6" name="グループ化 5">
              <a:extLst>
                <a:ext uri="{FF2B5EF4-FFF2-40B4-BE49-F238E27FC236}">
                  <a16:creationId xmlns:a16="http://schemas.microsoft.com/office/drawing/2014/main" id="{7681D169-9C24-CF92-7C53-90D4D2172062}"/>
                </a:ext>
              </a:extLst>
            </p:cNvPr>
            <p:cNvGrpSpPr/>
            <p:nvPr/>
          </p:nvGrpSpPr>
          <p:grpSpPr>
            <a:xfrm>
              <a:off x="3742909" y="1588800"/>
              <a:ext cx="5342362" cy="3844239"/>
              <a:chOff x="3742909" y="1588800"/>
              <a:chExt cx="5342362" cy="3844239"/>
            </a:xfrm>
          </p:grpSpPr>
          <p:pic>
            <p:nvPicPr>
              <p:cNvPr id="11" name="図 10">
                <a:extLst>
                  <a:ext uri="{FF2B5EF4-FFF2-40B4-BE49-F238E27FC236}">
                    <a16:creationId xmlns:a16="http://schemas.microsoft.com/office/drawing/2014/main" id="{FF5EE9D5-D0B6-FB93-6536-4E0C800547B1}"/>
                  </a:ext>
                </a:extLst>
              </p:cNvPr>
              <p:cNvPicPr>
                <a:picLocks noChangeAspect="1"/>
              </p:cNvPicPr>
              <p:nvPr/>
            </p:nvPicPr>
            <p:blipFill>
              <a:blip r:embed="rId3"/>
              <a:stretch>
                <a:fillRect/>
              </a:stretch>
            </p:blipFill>
            <p:spPr>
              <a:xfrm>
                <a:off x="3742909" y="1588800"/>
                <a:ext cx="5342362" cy="3844239"/>
              </a:xfrm>
              <a:prstGeom prst="rect">
                <a:avLst/>
              </a:prstGeom>
            </p:spPr>
          </p:pic>
          <p:cxnSp>
            <p:nvCxnSpPr>
              <p:cNvPr id="12" name="直線コネクタ 11">
                <a:extLst>
                  <a:ext uri="{FF2B5EF4-FFF2-40B4-BE49-F238E27FC236}">
                    <a16:creationId xmlns:a16="http://schemas.microsoft.com/office/drawing/2014/main" id="{902ED6EC-E67B-A91A-8D77-CFD28A09C719}"/>
                  </a:ext>
                </a:extLst>
              </p:cNvPr>
              <p:cNvCxnSpPr/>
              <p:nvPr/>
            </p:nvCxnSpPr>
            <p:spPr>
              <a:xfrm flipV="1">
                <a:off x="4445000" y="1907117"/>
                <a:ext cx="4230688" cy="2207683"/>
              </a:xfrm>
              <a:prstGeom prst="line">
                <a:avLst/>
              </a:prstGeom>
              <a:ln>
                <a:solidFill>
                  <a:srgbClr val="D04255"/>
                </a:solidFill>
              </a:ln>
            </p:spPr>
            <p:style>
              <a:lnRef idx="1">
                <a:schemeClr val="dk1"/>
              </a:lnRef>
              <a:fillRef idx="0">
                <a:schemeClr val="dk1"/>
              </a:fillRef>
              <a:effectRef idx="0">
                <a:schemeClr val="dk1"/>
              </a:effectRef>
              <a:fontRef idx="minor">
                <a:schemeClr val="tx1"/>
              </a:fontRef>
            </p:style>
          </p:cxnSp>
        </p:grpSp>
        <p:cxnSp>
          <p:nvCxnSpPr>
            <p:cNvPr id="7" name="直線矢印コネクタ 6">
              <a:extLst>
                <a:ext uri="{FF2B5EF4-FFF2-40B4-BE49-F238E27FC236}">
                  <a16:creationId xmlns:a16="http://schemas.microsoft.com/office/drawing/2014/main" id="{3B3FC6DD-35C2-FD3E-41EC-6A85E0019869}"/>
                </a:ext>
              </a:extLst>
            </p:cNvPr>
            <p:cNvCxnSpPr/>
            <p:nvPr/>
          </p:nvCxnSpPr>
          <p:spPr>
            <a:xfrm flipH="1" flipV="1">
              <a:off x="6091767" y="3285067"/>
              <a:ext cx="63500" cy="287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7C6A02E9-1EB6-0209-62CE-14F65551D8C7}"/>
                </a:ext>
              </a:extLst>
            </p:cNvPr>
            <p:cNvSpPr txBox="1"/>
            <p:nvPr/>
          </p:nvSpPr>
          <p:spPr>
            <a:xfrm>
              <a:off x="6032500" y="3574818"/>
              <a:ext cx="1210588" cy="338554"/>
            </a:xfrm>
            <a:prstGeom prst="rect">
              <a:avLst/>
            </a:prstGeom>
            <a:noFill/>
          </p:spPr>
          <p:txBody>
            <a:bodyPr wrap="none" rtlCol="0">
              <a:spAutoFit/>
            </a:bodyPr>
            <a:lstStyle/>
            <a:p>
              <a:r>
                <a:rPr lang="ja-JP" altLang="en-US" sz="1600" dirty="0">
                  <a:latin typeface="+mn-ea"/>
                </a:rPr>
                <a:t>目標再現率</a:t>
              </a:r>
            </a:p>
          </p:txBody>
        </p:sp>
        <p:cxnSp>
          <p:nvCxnSpPr>
            <p:cNvPr id="9" name="直線矢印コネクタ 8">
              <a:extLst>
                <a:ext uri="{FF2B5EF4-FFF2-40B4-BE49-F238E27FC236}">
                  <a16:creationId xmlns:a16="http://schemas.microsoft.com/office/drawing/2014/main" id="{84C873DC-F0BC-1881-A63E-CBDD21A39000}"/>
                </a:ext>
              </a:extLst>
            </p:cNvPr>
            <p:cNvCxnSpPr>
              <a:cxnSpLocks/>
              <a:stCxn id="10" idx="0"/>
            </p:cNvCxnSpPr>
            <p:nvPr/>
          </p:nvCxnSpPr>
          <p:spPr>
            <a:xfrm flipH="1" flipV="1">
              <a:off x="8938685" y="1907117"/>
              <a:ext cx="544520" cy="5861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591A4415-F7D3-B476-1E8A-B79D0F555E51}"/>
                </a:ext>
              </a:extLst>
            </p:cNvPr>
            <p:cNvSpPr txBox="1"/>
            <p:nvPr/>
          </p:nvSpPr>
          <p:spPr>
            <a:xfrm>
              <a:off x="8895544" y="2493295"/>
              <a:ext cx="1175322" cy="584775"/>
            </a:xfrm>
            <a:prstGeom prst="rect">
              <a:avLst/>
            </a:prstGeom>
            <a:noFill/>
          </p:spPr>
          <p:txBody>
            <a:bodyPr wrap="none" rtlCol="0">
              <a:spAutoFit/>
            </a:bodyPr>
            <a:lstStyle/>
            <a:p>
              <a:r>
                <a:rPr lang="ja-JP" altLang="en-US" sz="1600" dirty="0">
                  <a:latin typeface="+mn-ea"/>
                </a:rPr>
                <a:t>デフォルト</a:t>
              </a:r>
              <a:endParaRPr lang="en-US" altLang="ja-JP" sz="1600" dirty="0">
                <a:latin typeface="+mn-ea"/>
              </a:endParaRPr>
            </a:p>
            <a:p>
              <a:r>
                <a:rPr lang="ja-JP" altLang="en-US" sz="1600" dirty="0">
                  <a:latin typeface="+mn-ea"/>
                </a:rPr>
                <a:t>パラメータ</a:t>
              </a:r>
            </a:p>
          </p:txBody>
        </p:sp>
      </p:grpSp>
      <p:sp>
        <p:nvSpPr>
          <p:cNvPr id="162" name="スライド番号プレースホルダー 161">
            <a:extLst>
              <a:ext uri="{FF2B5EF4-FFF2-40B4-BE49-F238E27FC236}">
                <a16:creationId xmlns:a16="http://schemas.microsoft.com/office/drawing/2014/main" id="{812B66FA-ACEF-53C1-F0B4-55DBEF9C29A1}"/>
              </a:ext>
            </a:extLst>
          </p:cNvPr>
          <p:cNvSpPr>
            <a:spLocks noGrp="1"/>
          </p:cNvSpPr>
          <p:nvPr>
            <p:ph type="sldNum" sz="quarter" idx="12"/>
          </p:nvPr>
        </p:nvSpPr>
        <p:spPr/>
        <p:txBody>
          <a:bodyPr/>
          <a:lstStyle/>
          <a:p>
            <a:fld id="{DDF0A04B-3F96-455C-AC58-511E5C06C175}" type="slidenum">
              <a:rPr lang="ja-JP" altLang="en-US" smtClean="0"/>
              <a:pPr/>
              <a:t>86</a:t>
            </a:fld>
            <a:endParaRPr lang="ja-JP" altLang="en-US" dirty="0"/>
          </a:p>
        </p:txBody>
      </p:sp>
    </p:spTree>
    <p:extLst>
      <p:ext uri="{BB962C8B-B14F-4D97-AF65-F5344CB8AC3E}">
        <p14:creationId xmlns:p14="http://schemas.microsoft.com/office/powerpoint/2010/main" val="9970767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BB0B2-F76C-C7C2-A81D-EECBFBDE7E80}"/>
              </a:ext>
            </a:extLst>
          </p:cNvPr>
          <p:cNvSpPr>
            <a:spLocks noGrp="1"/>
          </p:cNvSpPr>
          <p:nvPr>
            <p:ph type="title"/>
          </p:nvPr>
        </p:nvSpPr>
        <p:spPr/>
        <p:txBody>
          <a:bodyPr/>
          <a:lstStyle/>
          <a:p>
            <a:r>
              <a:rPr lang="en-US" altLang="ja-JP" dirty="0"/>
              <a:t>RQ2</a:t>
            </a:r>
            <a:endParaRPr kumimoji="1" lang="ja-JP" altLang="en-US" dirty="0"/>
          </a:p>
        </p:txBody>
      </p:sp>
      <p:sp>
        <p:nvSpPr>
          <p:cNvPr id="3" name="コンテンツ プレースホルダー 2">
            <a:extLst>
              <a:ext uri="{FF2B5EF4-FFF2-40B4-BE49-F238E27FC236}">
                <a16:creationId xmlns:a16="http://schemas.microsoft.com/office/drawing/2014/main" id="{E828DE33-097B-5348-7A31-7BF4B65112CB}"/>
              </a:ext>
            </a:extLst>
          </p:cNvPr>
          <p:cNvSpPr>
            <a:spLocks noGrp="1"/>
          </p:cNvSpPr>
          <p:nvPr>
            <p:ph idx="1"/>
          </p:nvPr>
        </p:nvSpPr>
        <p:spPr>
          <a:xfrm>
            <a:off x="165698" y="1092371"/>
            <a:ext cx="5513666" cy="5076200"/>
          </a:xfrm>
        </p:spPr>
        <p:txBody>
          <a:bodyPr>
            <a:normAutofit fontScale="92500"/>
          </a:bodyPr>
          <a:lstStyle/>
          <a:p>
            <a:pPr marL="0" indent="0">
              <a:buNone/>
            </a:pPr>
            <a:r>
              <a:rPr lang="en-US" altLang="ja-JP" dirty="0"/>
              <a:t>Q.</a:t>
            </a:r>
            <a:r>
              <a:rPr lang="ja-JP" altLang="en-US" dirty="0"/>
              <a:t> 本手法適用後の探索時間はデフォルトより高速か？</a:t>
            </a:r>
            <a:endParaRPr lang="en-US" altLang="ja-JP" dirty="0"/>
          </a:p>
          <a:p>
            <a:pPr marL="0" indent="0">
              <a:buNone/>
            </a:pPr>
            <a:endParaRPr lang="en-US" altLang="ja-JP" dirty="0"/>
          </a:p>
          <a:p>
            <a:pPr marL="0" indent="0">
              <a:buNone/>
            </a:pPr>
            <a:r>
              <a:rPr lang="en-US" altLang="ja-JP" dirty="0"/>
              <a:t>A.</a:t>
            </a:r>
            <a:r>
              <a:rPr lang="ja-JP" altLang="en-US" dirty="0"/>
              <a:t> </a:t>
            </a:r>
            <a:r>
              <a:rPr lang="ja-JP" altLang="en-US" dirty="0">
                <a:latin typeface="+mn-ea"/>
              </a:rPr>
              <a:t>多くの場合で，提案手法の方が短い</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目標再現率</a:t>
            </a:r>
            <a:r>
              <a:rPr lang="en-US" altLang="ja-JP" dirty="0">
                <a:latin typeface="+mn-ea"/>
              </a:rPr>
              <a:t>0.8</a:t>
            </a:r>
            <a:r>
              <a:rPr lang="ja-JP" altLang="en-US" dirty="0">
                <a:latin typeface="+mn-ea"/>
              </a:rPr>
              <a:t>で探索時間半減</a:t>
            </a:r>
          </a:p>
        </p:txBody>
      </p:sp>
      <p:pic>
        <p:nvPicPr>
          <p:cNvPr id="5" name="図 4">
            <a:extLst>
              <a:ext uri="{FF2B5EF4-FFF2-40B4-BE49-F238E27FC236}">
                <a16:creationId xmlns:a16="http://schemas.microsoft.com/office/drawing/2014/main" id="{792E22BD-070B-56CD-3A79-AFFE7750E2E4}"/>
              </a:ext>
            </a:extLst>
          </p:cNvPr>
          <p:cNvPicPr>
            <a:picLocks noChangeAspect="1"/>
          </p:cNvPicPr>
          <p:nvPr/>
        </p:nvPicPr>
        <p:blipFill>
          <a:blip r:embed="rId3"/>
          <a:stretch>
            <a:fillRect/>
          </a:stretch>
        </p:blipFill>
        <p:spPr>
          <a:xfrm>
            <a:off x="6096000" y="1671085"/>
            <a:ext cx="5615045" cy="4033029"/>
          </a:xfrm>
          <a:prstGeom prst="rect">
            <a:avLst/>
          </a:prstGeom>
        </p:spPr>
      </p:pic>
      <p:sp>
        <p:nvSpPr>
          <p:cNvPr id="155" name="スライド番号プレースホルダー 154">
            <a:extLst>
              <a:ext uri="{FF2B5EF4-FFF2-40B4-BE49-F238E27FC236}">
                <a16:creationId xmlns:a16="http://schemas.microsoft.com/office/drawing/2014/main" id="{FEEBEC15-4329-FD3C-C7A6-3BDCBF68BA62}"/>
              </a:ext>
            </a:extLst>
          </p:cNvPr>
          <p:cNvSpPr>
            <a:spLocks noGrp="1"/>
          </p:cNvSpPr>
          <p:nvPr>
            <p:ph type="sldNum" sz="quarter" idx="12"/>
          </p:nvPr>
        </p:nvSpPr>
        <p:spPr/>
        <p:txBody>
          <a:bodyPr/>
          <a:lstStyle/>
          <a:p>
            <a:fld id="{DDF0A04B-3F96-455C-AC58-511E5C06C175}" type="slidenum">
              <a:rPr lang="ja-JP" altLang="en-US" smtClean="0"/>
              <a:pPr/>
              <a:t>87</a:t>
            </a:fld>
            <a:endParaRPr lang="ja-JP" altLang="en-US" dirty="0"/>
          </a:p>
        </p:txBody>
      </p:sp>
    </p:spTree>
    <p:extLst>
      <p:ext uri="{BB962C8B-B14F-4D97-AF65-F5344CB8AC3E}">
        <p14:creationId xmlns:p14="http://schemas.microsoft.com/office/powerpoint/2010/main" val="1296049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80B801A-04EF-F518-0F07-9EE6DCB7FF8F}"/>
            </a:ext>
          </a:extLst>
        </p:cNvPr>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650664AF-D8AC-E38B-F214-9649D5E2295F}"/>
              </a:ext>
            </a:extLst>
          </p:cNvPr>
          <p:cNvGrpSpPr/>
          <p:nvPr/>
        </p:nvGrpSpPr>
        <p:grpSpPr>
          <a:xfrm>
            <a:off x="112286" y="440094"/>
            <a:ext cx="11984561" cy="4897932"/>
            <a:chOff x="112138" y="440019"/>
            <a:chExt cx="11984854" cy="4898054"/>
          </a:xfrm>
        </p:grpSpPr>
        <p:pic>
          <p:nvPicPr>
            <p:cNvPr id="6" name="図 5">
              <a:extLst>
                <a:ext uri="{FF2B5EF4-FFF2-40B4-BE49-F238E27FC236}">
                  <a16:creationId xmlns:a16="http://schemas.microsoft.com/office/drawing/2014/main" id="{EA663F4E-6939-0264-9C04-7E38D418C1E0}"/>
                </a:ext>
              </a:extLst>
            </p:cNvPr>
            <p:cNvPicPr>
              <a:picLocks noChangeAspect="1"/>
            </p:cNvPicPr>
            <p:nvPr/>
          </p:nvPicPr>
          <p:blipFill rotWithShape="1">
            <a:blip r:embed="rId2">
              <a:extLst>
                <a:ext uri="{28A0092B-C50C-407E-A947-70E740481C1C}">
                  <a14:useLocalDpi xmlns:a14="http://schemas.microsoft.com/office/drawing/2010/main" val="0"/>
                </a:ext>
              </a:extLst>
            </a:blip>
            <a:srcRect r="23599"/>
            <a:stretch/>
          </p:blipFill>
          <p:spPr>
            <a:xfrm>
              <a:off x="5995353" y="933331"/>
              <a:ext cx="6101639" cy="4404742"/>
            </a:xfrm>
            <a:prstGeom prst="rect">
              <a:avLst/>
            </a:prstGeom>
            <a:ln>
              <a:solidFill>
                <a:schemeClr val="tx1"/>
              </a:solidFill>
            </a:ln>
          </p:spPr>
        </p:pic>
        <p:pic>
          <p:nvPicPr>
            <p:cNvPr id="7" name="図 6">
              <a:extLst>
                <a:ext uri="{FF2B5EF4-FFF2-40B4-BE49-F238E27FC236}">
                  <a16:creationId xmlns:a16="http://schemas.microsoft.com/office/drawing/2014/main" id="{8B8EC80A-F061-CDAB-B131-924CE2951C54}"/>
                </a:ext>
              </a:extLst>
            </p:cNvPr>
            <p:cNvPicPr>
              <a:picLocks noChangeAspect="1"/>
            </p:cNvPicPr>
            <p:nvPr/>
          </p:nvPicPr>
          <p:blipFill rotWithShape="1">
            <a:blip r:embed="rId3">
              <a:extLst>
                <a:ext uri="{28A0092B-C50C-407E-A947-70E740481C1C}">
                  <a14:useLocalDpi xmlns:a14="http://schemas.microsoft.com/office/drawing/2010/main" val="0"/>
                </a:ext>
              </a:extLst>
            </a:blip>
            <a:srcRect t="1" r="26195" b="-20108"/>
            <a:stretch/>
          </p:blipFill>
          <p:spPr>
            <a:xfrm>
              <a:off x="112138" y="933331"/>
              <a:ext cx="5883213" cy="4404742"/>
            </a:xfrm>
            <a:prstGeom prst="rect">
              <a:avLst/>
            </a:prstGeom>
            <a:ln>
              <a:solidFill>
                <a:schemeClr val="tx1"/>
              </a:solidFill>
            </a:ln>
          </p:spPr>
        </p:pic>
        <p:sp>
          <p:nvSpPr>
            <p:cNvPr id="12" name="テキスト ボックス 11">
              <a:extLst>
                <a:ext uri="{FF2B5EF4-FFF2-40B4-BE49-F238E27FC236}">
                  <a16:creationId xmlns:a16="http://schemas.microsoft.com/office/drawing/2014/main" id="{A4E27CEB-A44B-304B-6AB4-7140EED4C6F6}"/>
                </a:ext>
              </a:extLst>
            </p:cNvPr>
            <p:cNvSpPr txBox="1"/>
            <p:nvPr/>
          </p:nvSpPr>
          <p:spPr>
            <a:xfrm>
              <a:off x="5995353" y="687111"/>
              <a:ext cx="6101638" cy="246355"/>
            </a:xfrm>
            <a:prstGeom prst="rect">
              <a:avLst/>
            </a:prstGeom>
            <a:noFill/>
            <a:ln>
              <a:solidFill>
                <a:schemeClr val="tx1"/>
              </a:solidFill>
            </a:ln>
          </p:spPr>
          <p:txBody>
            <a:bodyPr wrap="square" rtlCol="0">
              <a:spAutoFit/>
            </a:bodyPr>
            <a:lstStyle/>
            <a:p>
              <a:r>
                <a:rPr lang="en-US" altLang="ja-JP" sz="1001" dirty="0"/>
                <a:t>File: src/backend/executor/</a:t>
              </a:r>
              <a:r>
                <a:rPr lang="en-US" altLang="ja-JP" sz="1001" dirty="0" err="1"/>
                <a:t>execMain.c</a:t>
              </a:r>
              <a:endParaRPr lang="ja-JP" altLang="en-US" sz="1001" dirty="0"/>
            </a:p>
          </p:txBody>
        </p:sp>
        <p:sp>
          <p:nvSpPr>
            <p:cNvPr id="13" name="テキスト ボックス 12">
              <a:extLst>
                <a:ext uri="{FF2B5EF4-FFF2-40B4-BE49-F238E27FC236}">
                  <a16:creationId xmlns:a16="http://schemas.microsoft.com/office/drawing/2014/main" id="{053EA4EA-915E-AA4D-BC5F-3BFB3ECC0E5D}"/>
                </a:ext>
              </a:extLst>
            </p:cNvPr>
            <p:cNvSpPr txBox="1"/>
            <p:nvPr/>
          </p:nvSpPr>
          <p:spPr>
            <a:xfrm>
              <a:off x="112140" y="686241"/>
              <a:ext cx="5883215" cy="246355"/>
            </a:xfrm>
            <a:prstGeom prst="rect">
              <a:avLst/>
            </a:prstGeom>
            <a:noFill/>
            <a:ln>
              <a:solidFill>
                <a:schemeClr val="tx1"/>
              </a:solidFill>
            </a:ln>
          </p:spPr>
          <p:txBody>
            <a:bodyPr wrap="square" rtlCol="0">
              <a:spAutoFit/>
            </a:bodyPr>
            <a:lstStyle/>
            <a:p>
              <a:r>
                <a:rPr lang="en-US" altLang="ja-JP" sz="1001" dirty="0"/>
                <a:t>File: src/backend/executor/execMain.c</a:t>
              </a:r>
              <a:endParaRPr lang="ja-JP" altLang="en-US" sz="1001" dirty="0"/>
            </a:p>
          </p:txBody>
        </p:sp>
        <p:sp>
          <p:nvSpPr>
            <p:cNvPr id="14" name="テキスト ボックス 13">
              <a:extLst>
                <a:ext uri="{FF2B5EF4-FFF2-40B4-BE49-F238E27FC236}">
                  <a16:creationId xmlns:a16="http://schemas.microsoft.com/office/drawing/2014/main" id="{4C634177-6F1D-90E4-5984-BD2E8CF0EF76}"/>
                </a:ext>
              </a:extLst>
            </p:cNvPr>
            <p:cNvSpPr txBox="1"/>
            <p:nvPr/>
          </p:nvSpPr>
          <p:spPr>
            <a:xfrm>
              <a:off x="112138" y="440023"/>
              <a:ext cx="5883213" cy="246355"/>
            </a:xfrm>
            <a:prstGeom prst="rect">
              <a:avLst/>
            </a:prstGeom>
            <a:noFill/>
            <a:ln>
              <a:solidFill>
                <a:schemeClr val="tx1"/>
              </a:solidFill>
            </a:ln>
          </p:spPr>
          <p:txBody>
            <a:bodyPr wrap="square" rtlCol="0">
              <a:spAutoFit/>
            </a:bodyPr>
            <a:lstStyle/>
            <a:p>
              <a:r>
                <a:rPr lang="en-US" altLang="ja-JP" sz="1001" b="1" dirty="0"/>
                <a:t>Stable Code Clone</a:t>
              </a:r>
              <a:endParaRPr lang="ja-JP" altLang="en-US" sz="1001" b="1" dirty="0"/>
            </a:p>
          </p:txBody>
        </p:sp>
        <p:sp>
          <p:nvSpPr>
            <p:cNvPr id="15" name="テキスト ボックス 14">
              <a:extLst>
                <a:ext uri="{FF2B5EF4-FFF2-40B4-BE49-F238E27FC236}">
                  <a16:creationId xmlns:a16="http://schemas.microsoft.com/office/drawing/2014/main" id="{873F831C-6503-38FA-E1D9-303EF6B717C3}"/>
                </a:ext>
              </a:extLst>
            </p:cNvPr>
            <p:cNvSpPr txBox="1"/>
            <p:nvPr/>
          </p:nvSpPr>
          <p:spPr>
            <a:xfrm>
              <a:off x="5995351" y="440019"/>
              <a:ext cx="6101638" cy="246355"/>
            </a:xfrm>
            <a:prstGeom prst="rect">
              <a:avLst/>
            </a:prstGeom>
            <a:noFill/>
            <a:ln>
              <a:solidFill>
                <a:schemeClr val="tx1"/>
              </a:solidFill>
            </a:ln>
          </p:spPr>
          <p:txBody>
            <a:bodyPr wrap="square" rtlCol="0">
              <a:spAutoFit/>
            </a:bodyPr>
            <a:lstStyle/>
            <a:p>
              <a:r>
                <a:rPr lang="en-US" altLang="ja-JP" sz="1001" b="1" dirty="0"/>
                <a:t>Modified Code Clone</a:t>
              </a:r>
              <a:endParaRPr lang="ja-JP" altLang="en-US" sz="1001" b="1" dirty="0"/>
            </a:p>
          </p:txBody>
        </p:sp>
      </p:grpSp>
      <p:sp>
        <p:nvSpPr>
          <p:cNvPr id="159" name="スライド番号プレースホルダー 158">
            <a:extLst>
              <a:ext uri="{FF2B5EF4-FFF2-40B4-BE49-F238E27FC236}">
                <a16:creationId xmlns:a16="http://schemas.microsoft.com/office/drawing/2014/main" id="{987B86D7-5FE4-67B6-FE5E-75CEDF1223A7}"/>
              </a:ext>
            </a:extLst>
          </p:cNvPr>
          <p:cNvSpPr>
            <a:spLocks noGrp="1"/>
          </p:cNvSpPr>
          <p:nvPr>
            <p:ph type="sldNum" sz="quarter" idx="12"/>
          </p:nvPr>
        </p:nvSpPr>
        <p:spPr/>
        <p:txBody>
          <a:bodyPr/>
          <a:lstStyle/>
          <a:p>
            <a:fld id="{DDF0A04B-3F96-455C-AC58-511E5C06C175}" type="slidenum">
              <a:rPr lang="ja-JP" altLang="en-US" smtClean="0"/>
              <a:pPr/>
              <a:t>88</a:t>
            </a:fld>
            <a:endParaRPr lang="ja-JP" altLang="en-US" dirty="0"/>
          </a:p>
        </p:txBody>
      </p:sp>
    </p:spTree>
    <p:extLst>
      <p:ext uri="{BB962C8B-B14F-4D97-AF65-F5344CB8AC3E}">
        <p14:creationId xmlns:p14="http://schemas.microsoft.com/office/powerpoint/2010/main" val="15966322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2320B1E-FFA4-F949-E1D6-16C161EA4FC4}"/>
            </a:ext>
          </a:extLst>
        </p:cNvPr>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C6C00AA-4BEB-BF5E-BAB5-3BE6167B855E}"/>
              </a:ext>
            </a:extLst>
          </p:cNvPr>
          <p:cNvGrpSpPr/>
          <p:nvPr/>
        </p:nvGrpSpPr>
        <p:grpSpPr>
          <a:xfrm>
            <a:off x="103658" y="491359"/>
            <a:ext cx="11990760" cy="5642680"/>
            <a:chOff x="103509" y="491283"/>
            <a:chExt cx="11991056" cy="5642817"/>
          </a:xfrm>
        </p:grpSpPr>
        <p:pic>
          <p:nvPicPr>
            <p:cNvPr id="10" name="図 9">
              <a:extLst>
                <a:ext uri="{FF2B5EF4-FFF2-40B4-BE49-F238E27FC236}">
                  <a16:creationId xmlns:a16="http://schemas.microsoft.com/office/drawing/2014/main" id="{012C7CB4-ED56-D2C7-0A15-797AB7B84AB5}"/>
                </a:ext>
              </a:extLst>
            </p:cNvPr>
            <p:cNvPicPr>
              <a:picLocks noChangeAspect="1"/>
            </p:cNvPicPr>
            <p:nvPr/>
          </p:nvPicPr>
          <p:blipFill rotWithShape="1">
            <a:blip r:embed="rId2">
              <a:extLst>
                <a:ext uri="{28A0092B-C50C-407E-A947-70E740481C1C}">
                  <a14:useLocalDpi xmlns:a14="http://schemas.microsoft.com/office/drawing/2010/main" val="0"/>
                </a:ext>
              </a:extLst>
            </a:blip>
            <a:srcRect r="20880"/>
            <a:stretch/>
          </p:blipFill>
          <p:spPr>
            <a:xfrm>
              <a:off x="5986727" y="988011"/>
              <a:ext cx="6107837" cy="5143946"/>
            </a:xfrm>
            <a:prstGeom prst="rect">
              <a:avLst/>
            </a:prstGeom>
            <a:ln>
              <a:solidFill>
                <a:schemeClr val="tx1"/>
              </a:solidFill>
            </a:ln>
          </p:spPr>
        </p:pic>
        <p:pic>
          <p:nvPicPr>
            <p:cNvPr id="11" name="図 10">
              <a:extLst>
                <a:ext uri="{FF2B5EF4-FFF2-40B4-BE49-F238E27FC236}">
                  <a16:creationId xmlns:a16="http://schemas.microsoft.com/office/drawing/2014/main" id="{0A6F3FC7-9E77-E258-892D-BA29D48770FD}"/>
                </a:ext>
              </a:extLst>
            </p:cNvPr>
            <p:cNvPicPr>
              <a:picLocks noChangeAspect="1"/>
            </p:cNvPicPr>
            <p:nvPr/>
          </p:nvPicPr>
          <p:blipFill rotWithShape="1">
            <a:blip r:embed="rId3">
              <a:extLst>
                <a:ext uri="{28A0092B-C50C-407E-A947-70E740481C1C}">
                  <a14:useLocalDpi xmlns:a14="http://schemas.microsoft.com/office/drawing/2010/main" val="0"/>
                </a:ext>
              </a:extLst>
            </a:blip>
            <a:srcRect t="1" r="26512" b="-27906"/>
            <a:stretch/>
          </p:blipFill>
          <p:spPr>
            <a:xfrm>
              <a:off x="103512" y="988011"/>
              <a:ext cx="5883213" cy="5146089"/>
            </a:xfrm>
            <a:prstGeom prst="rect">
              <a:avLst/>
            </a:prstGeom>
            <a:ln>
              <a:solidFill>
                <a:schemeClr val="tx1"/>
              </a:solidFill>
            </a:ln>
          </p:spPr>
        </p:pic>
        <p:sp>
          <p:nvSpPr>
            <p:cNvPr id="12" name="テキスト ボックス 11">
              <a:extLst>
                <a:ext uri="{FF2B5EF4-FFF2-40B4-BE49-F238E27FC236}">
                  <a16:creationId xmlns:a16="http://schemas.microsoft.com/office/drawing/2014/main" id="{5ABDD75C-C300-AB7F-4B4D-D2912CC65475}"/>
                </a:ext>
              </a:extLst>
            </p:cNvPr>
            <p:cNvSpPr txBox="1"/>
            <p:nvPr/>
          </p:nvSpPr>
          <p:spPr>
            <a:xfrm>
              <a:off x="5986727" y="741793"/>
              <a:ext cx="6107838" cy="246355"/>
            </a:xfrm>
            <a:prstGeom prst="rect">
              <a:avLst/>
            </a:prstGeom>
            <a:noFill/>
            <a:ln>
              <a:solidFill>
                <a:schemeClr val="tx1"/>
              </a:solidFill>
            </a:ln>
          </p:spPr>
          <p:txBody>
            <a:bodyPr wrap="square" rtlCol="0">
              <a:spAutoFit/>
            </a:bodyPr>
            <a:lstStyle/>
            <a:p>
              <a:r>
                <a:rPr lang="en-US" altLang="ja-JP" sz="1001" dirty="0"/>
                <a:t>File: src/backend/utils/cache/</a:t>
              </a:r>
              <a:r>
                <a:rPr lang="en-US" altLang="ja-JP" sz="1001" dirty="0" err="1"/>
                <a:t>lsyscache.c</a:t>
              </a:r>
              <a:endParaRPr lang="ja-JP" altLang="en-US" sz="1001" dirty="0"/>
            </a:p>
          </p:txBody>
        </p:sp>
        <p:sp>
          <p:nvSpPr>
            <p:cNvPr id="13" name="テキスト ボックス 12">
              <a:extLst>
                <a:ext uri="{FF2B5EF4-FFF2-40B4-BE49-F238E27FC236}">
                  <a16:creationId xmlns:a16="http://schemas.microsoft.com/office/drawing/2014/main" id="{A4D047C3-4256-B087-E80F-96D06F207044}"/>
                </a:ext>
              </a:extLst>
            </p:cNvPr>
            <p:cNvSpPr txBox="1"/>
            <p:nvPr/>
          </p:nvSpPr>
          <p:spPr>
            <a:xfrm>
              <a:off x="103511" y="741790"/>
              <a:ext cx="5883214" cy="246355"/>
            </a:xfrm>
            <a:prstGeom prst="rect">
              <a:avLst/>
            </a:prstGeom>
            <a:noFill/>
            <a:ln>
              <a:solidFill>
                <a:schemeClr val="tx1"/>
              </a:solidFill>
            </a:ln>
          </p:spPr>
          <p:txBody>
            <a:bodyPr wrap="square" rtlCol="0">
              <a:spAutoFit/>
            </a:bodyPr>
            <a:lstStyle/>
            <a:p>
              <a:r>
                <a:rPr lang="en-US" altLang="ja-JP" sz="1001" dirty="0"/>
                <a:t>File: src/backend/utils/cache/lsyscache.c</a:t>
              </a:r>
              <a:endParaRPr lang="ja-JP" altLang="en-US" sz="1001" dirty="0"/>
            </a:p>
          </p:txBody>
        </p:sp>
        <p:sp>
          <p:nvSpPr>
            <p:cNvPr id="14" name="テキスト ボックス 13">
              <a:extLst>
                <a:ext uri="{FF2B5EF4-FFF2-40B4-BE49-F238E27FC236}">
                  <a16:creationId xmlns:a16="http://schemas.microsoft.com/office/drawing/2014/main" id="{1B3B9566-58B3-505D-59B9-CA5C109A9E09}"/>
                </a:ext>
              </a:extLst>
            </p:cNvPr>
            <p:cNvSpPr txBox="1"/>
            <p:nvPr/>
          </p:nvSpPr>
          <p:spPr>
            <a:xfrm>
              <a:off x="103509" y="493425"/>
              <a:ext cx="5883212" cy="246355"/>
            </a:xfrm>
            <a:prstGeom prst="rect">
              <a:avLst/>
            </a:prstGeom>
            <a:noFill/>
            <a:ln>
              <a:solidFill>
                <a:schemeClr val="tx1"/>
              </a:solidFill>
            </a:ln>
          </p:spPr>
          <p:txBody>
            <a:bodyPr wrap="square" rtlCol="0">
              <a:spAutoFit/>
            </a:bodyPr>
            <a:lstStyle/>
            <a:p>
              <a:r>
                <a:rPr lang="en-US" altLang="ja-JP" sz="1001" b="1" dirty="0"/>
                <a:t>Stable Code Clone</a:t>
              </a:r>
              <a:endParaRPr lang="ja-JP" altLang="en-US" sz="1001" b="1" dirty="0"/>
            </a:p>
          </p:txBody>
        </p:sp>
        <p:sp>
          <p:nvSpPr>
            <p:cNvPr id="16" name="テキスト ボックス 15">
              <a:extLst>
                <a:ext uri="{FF2B5EF4-FFF2-40B4-BE49-F238E27FC236}">
                  <a16:creationId xmlns:a16="http://schemas.microsoft.com/office/drawing/2014/main" id="{29FA6851-1B6F-F183-7BB3-B4235770E050}"/>
                </a:ext>
              </a:extLst>
            </p:cNvPr>
            <p:cNvSpPr txBox="1"/>
            <p:nvPr/>
          </p:nvSpPr>
          <p:spPr>
            <a:xfrm>
              <a:off x="5986725" y="491283"/>
              <a:ext cx="6107838" cy="246355"/>
            </a:xfrm>
            <a:prstGeom prst="rect">
              <a:avLst/>
            </a:prstGeom>
            <a:noFill/>
            <a:ln>
              <a:solidFill>
                <a:schemeClr val="tx1"/>
              </a:solidFill>
            </a:ln>
          </p:spPr>
          <p:txBody>
            <a:bodyPr wrap="square" rtlCol="0">
              <a:spAutoFit/>
            </a:bodyPr>
            <a:lstStyle/>
            <a:p>
              <a:r>
                <a:rPr lang="en-US" altLang="ja-JP" sz="1001" b="1" dirty="0"/>
                <a:t>Modified Code Clone</a:t>
              </a:r>
              <a:endParaRPr lang="ja-JP" altLang="en-US" sz="1001" b="1" dirty="0"/>
            </a:p>
          </p:txBody>
        </p:sp>
      </p:grpSp>
      <p:sp>
        <p:nvSpPr>
          <p:cNvPr id="159" name="スライド番号プレースホルダー 158">
            <a:extLst>
              <a:ext uri="{FF2B5EF4-FFF2-40B4-BE49-F238E27FC236}">
                <a16:creationId xmlns:a16="http://schemas.microsoft.com/office/drawing/2014/main" id="{590AE4B1-FDAC-70EE-2A3A-E64BAF4F1ED8}"/>
              </a:ext>
            </a:extLst>
          </p:cNvPr>
          <p:cNvSpPr>
            <a:spLocks noGrp="1"/>
          </p:cNvSpPr>
          <p:nvPr>
            <p:ph type="sldNum" sz="quarter" idx="12"/>
          </p:nvPr>
        </p:nvSpPr>
        <p:spPr/>
        <p:txBody>
          <a:bodyPr/>
          <a:lstStyle/>
          <a:p>
            <a:fld id="{DDF0A04B-3F96-455C-AC58-511E5C06C175}" type="slidenum">
              <a:rPr lang="ja-JP" altLang="en-US" smtClean="0"/>
              <a:pPr/>
              <a:t>89</a:t>
            </a:fld>
            <a:endParaRPr lang="ja-JP" altLang="en-US" dirty="0"/>
          </a:p>
        </p:txBody>
      </p:sp>
    </p:spTree>
    <p:extLst>
      <p:ext uri="{BB962C8B-B14F-4D97-AF65-F5344CB8AC3E}">
        <p14:creationId xmlns:p14="http://schemas.microsoft.com/office/powerpoint/2010/main" val="199911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6AC4-C314-7000-DA9E-E931E3DFC6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FCDEE35-54EF-42D7-199E-86504FAFCAE0}"/>
              </a:ext>
            </a:extLst>
          </p:cNvPr>
          <p:cNvSpPr>
            <a:spLocks noGrp="1"/>
          </p:cNvSpPr>
          <p:nvPr>
            <p:ph type="title"/>
          </p:nvPr>
        </p:nvSpPr>
        <p:spPr/>
        <p:txBody>
          <a:bodyPr/>
          <a:lstStyle/>
          <a:p>
            <a:r>
              <a:rPr kumimoji="1" lang="en-US" altLang="ja-JP" dirty="0"/>
              <a:t>2</a:t>
            </a:r>
            <a:r>
              <a:rPr kumimoji="1" lang="ja-JP" altLang="en-US" dirty="0"/>
              <a:t>章のゴール</a:t>
            </a:r>
          </a:p>
        </p:txBody>
      </p:sp>
      <p:sp>
        <p:nvSpPr>
          <p:cNvPr id="3" name="コンテンツ プレースホルダー 2">
            <a:extLst>
              <a:ext uri="{FF2B5EF4-FFF2-40B4-BE49-F238E27FC236}">
                <a16:creationId xmlns:a16="http://schemas.microsoft.com/office/drawing/2014/main" id="{8770674C-C02C-7CA0-79CA-4109D324DFFC}"/>
              </a:ext>
            </a:extLst>
          </p:cNvPr>
          <p:cNvSpPr>
            <a:spLocks noGrp="1"/>
          </p:cNvSpPr>
          <p:nvPr>
            <p:ph idx="1"/>
          </p:nvPr>
        </p:nvSpPr>
        <p:spPr/>
        <p:txBody>
          <a:bodyPr>
            <a:normAutofit fontScale="85000" lnSpcReduction="10000"/>
          </a:bodyPr>
          <a:lstStyle/>
          <a:p>
            <a:r>
              <a:rPr lang="ja-JP" altLang="en-US" dirty="0"/>
              <a:t>コードクローン検出の検出精度を維持しつつ高速化するパラメータを自動的に決定する</a:t>
            </a:r>
            <a:endParaRPr kumimoji="1" lang="en-US" altLang="ja-JP" dirty="0"/>
          </a:p>
          <a:p>
            <a:r>
              <a:rPr lang="ja-JP" altLang="en-US" dirty="0"/>
              <a:t>課題</a:t>
            </a:r>
            <a:endParaRPr lang="en-US" altLang="ja-JP" dirty="0"/>
          </a:p>
          <a:p>
            <a:pPr lvl="1">
              <a:buFont typeface="Wingdings" panose="05000000000000000000" pitchFamily="2" charset="2"/>
              <a:buChar char="l"/>
            </a:pPr>
            <a:r>
              <a:rPr lang="ja-JP" altLang="en-US" dirty="0"/>
              <a:t>既存手法である</a:t>
            </a:r>
            <a:r>
              <a:rPr lang="en-US" altLang="ja-JP" dirty="0"/>
              <a:t>CCVolti</a:t>
            </a:r>
            <a:r>
              <a:rPr lang="ja-JP" altLang="en-US" dirty="0"/>
              <a:t>は，大規模ソフトウェアの検出に多大な時間を要し，頻繁にクローン検出ができない</a:t>
            </a:r>
            <a:endParaRPr lang="en-US" altLang="ja-JP" dirty="0"/>
          </a:p>
          <a:p>
            <a:pPr lvl="2">
              <a:buFont typeface="Wingdings" panose="05000000000000000000" pitchFamily="2" charset="2"/>
              <a:buChar char="l"/>
            </a:pPr>
            <a:r>
              <a:rPr lang="ja-JP" altLang="en-US" dirty="0"/>
              <a:t>クローン検出時間が</a:t>
            </a:r>
            <a:r>
              <a:rPr lang="en-US" altLang="ja-JP" dirty="0"/>
              <a:t> LSH </a:t>
            </a:r>
            <a:r>
              <a:rPr lang="ja-JP" altLang="en-US" dirty="0"/>
              <a:t>を用いた類似探索の計算時間に大きく依存する</a:t>
            </a:r>
            <a:endParaRPr lang="en-US" altLang="ja-JP" dirty="0"/>
          </a:p>
          <a:p>
            <a:pPr lvl="1">
              <a:buFont typeface="Wingdings" panose="05000000000000000000" pitchFamily="2" charset="2"/>
              <a:buChar char="l"/>
            </a:pPr>
            <a:r>
              <a:rPr kumimoji="1" lang="en-US" altLang="ja-JP" dirty="0"/>
              <a:t>LSH</a:t>
            </a:r>
            <a:r>
              <a:rPr lang="ja-JP" altLang="en-US" dirty="0"/>
              <a:t>のフィルタリング</a:t>
            </a:r>
            <a:r>
              <a:rPr kumimoji="1" lang="ja-JP" altLang="en-US" dirty="0"/>
              <a:t>精度</a:t>
            </a:r>
            <a:r>
              <a:rPr lang="ja-JP" altLang="en-US" dirty="0"/>
              <a:t>が不安定</a:t>
            </a:r>
            <a:endParaRPr lang="en-US" altLang="ja-JP" dirty="0"/>
          </a:p>
          <a:p>
            <a:r>
              <a:rPr lang="ja-JP" altLang="en-US" dirty="0"/>
              <a:t>解決策と貢献</a:t>
            </a:r>
            <a:endParaRPr lang="en-US" altLang="ja-JP" dirty="0"/>
          </a:p>
          <a:p>
            <a:pPr lvl="1">
              <a:buFont typeface="Wingdings" panose="05000000000000000000" pitchFamily="2" charset="2"/>
              <a:buChar char="l"/>
            </a:pPr>
            <a:r>
              <a:rPr kumimoji="1" lang="ja-JP" altLang="en-US" dirty="0"/>
              <a:t>回帰モデルを用いて，</a:t>
            </a:r>
            <a:r>
              <a:rPr lang="en-US" altLang="ja-JP" dirty="0"/>
              <a:t>LSH</a:t>
            </a:r>
            <a:r>
              <a:rPr lang="ja-JP" altLang="en-US" dirty="0"/>
              <a:t>のフィルタリング精度を維持しつつ，</a:t>
            </a:r>
            <a:r>
              <a:rPr lang="en-US" altLang="ja-JP" dirty="0"/>
              <a:t>LSH</a:t>
            </a:r>
            <a:r>
              <a:rPr lang="ja-JP" altLang="en-US" dirty="0"/>
              <a:t>を短時間で実行するパラメータを自動決定する手法を提案</a:t>
            </a:r>
            <a:endParaRPr kumimoji="1" lang="en-US" altLang="ja-JP" dirty="0"/>
          </a:p>
          <a:p>
            <a:pPr lvl="1">
              <a:buFont typeface="Wingdings" panose="05000000000000000000" pitchFamily="2" charset="2"/>
              <a:buChar char="l"/>
            </a:pPr>
            <a:r>
              <a:rPr lang="ja-JP" altLang="en-US" dirty="0"/>
              <a:t>類似探索の再現率を維持しつつ速度が改善することを確認</a:t>
            </a:r>
            <a:endParaRPr lang="en-US" altLang="ja-JP" dirty="0"/>
          </a:p>
        </p:txBody>
      </p:sp>
      <p:sp>
        <p:nvSpPr>
          <p:cNvPr id="154" name="スライド番号プレースホルダー 153">
            <a:extLst>
              <a:ext uri="{FF2B5EF4-FFF2-40B4-BE49-F238E27FC236}">
                <a16:creationId xmlns:a16="http://schemas.microsoft.com/office/drawing/2014/main" id="{8449657A-7F3A-0695-B350-A9A243B9365B}"/>
              </a:ext>
            </a:extLst>
          </p:cNvPr>
          <p:cNvSpPr>
            <a:spLocks noGrp="1"/>
          </p:cNvSpPr>
          <p:nvPr>
            <p:ph type="sldNum" sz="quarter" idx="12"/>
          </p:nvPr>
        </p:nvSpPr>
        <p:spPr/>
        <p:txBody>
          <a:bodyPr/>
          <a:lstStyle/>
          <a:p>
            <a:fld id="{DDF0A04B-3F96-455C-AC58-511E5C06C175}" type="slidenum">
              <a:rPr lang="ja-JP" altLang="en-US" smtClean="0"/>
              <a:pPr/>
              <a:t>9</a:t>
            </a:fld>
            <a:endParaRPr lang="ja-JP" altLang="en-US" dirty="0"/>
          </a:p>
        </p:txBody>
      </p:sp>
    </p:spTree>
    <p:extLst>
      <p:ext uri="{BB962C8B-B14F-4D97-AF65-F5344CB8AC3E}">
        <p14:creationId xmlns:p14="http://schemas.microsoft.com/office/powerpoint/2010/main" val="1322313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5F04794-DEA9-148F-BC35-B4E8685C5BC2}"/>
            </a:ext>
          </a:extLst>
        </p:cNvPr>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09EBF228-1D5D-82E6-6718-3273BA9FECEC}"/>
              </a:ext>
            </a:extLst>
          </p:cNvPr>
          <p:cNvGrpSpPr/>
          <p:nvPr/>
        </p:nvGrpSpPr>
        <p:grpSpPr>
          <a:xfrm>
            <a:off x="112286" y="1156351"/>
            <a:ext cx="11993441" cy="4119780"/>
            <a:chOff x="112134" y="1156289"/>
            <a:chExt cx="11993736" cy="4119881"/>
          </a:xfrm>
        </p:grpSpPr>
        <p:pic>
          <p:nvPicPr>
            <p:cNvPr id="4" name="図 3">
              <a:extLst>
                <a:ext uri="{FF2B5EF4-FFF2-40B4-BE49-F238E27FC236}">
                  <a16:creationId xmlns:a16="http://schemas.microsoft.com/office/drawing/2014/main" id="{C67F7D27-2B8D-9CBC-76C4-0025EAC80569}"/>
                </a:ext>
              </a:extLst>
            </p:cNvPr>
            <p:cNvPicPr>
              <a:picLocks noChangeAspect="1"/>
            </p:cNvPicPr>
            <p:nvPr/>
          </p:nvPicPr>
          <p:blipFill rotWithShape="1">
            <a:blip r:embed="rId2">
              <a:extLst>
                <a:ext uri="{28A0092B-C50C-407E-A947-70E740481C1C}">
                  <a14:useLocalDpi xmlns:a14="http://schemas.microsoft.com/office/drawing/2010/main" val="0"/>
                </a:ext>
              </a:extLst>
            </a:blip>
            <a:srcRect l="1" r="23633"/>
            <a:stretch/>
          </p:blipFill>
          <p:spPr>
            <a:xfrm>
              <a:off x="6000750" y="1648736"/>
              <a:ext cx="6105120" cy="3627434"/>
            </a:xfrm>
            <a:prstGeom prst="rect">
              <a:avLst/>
            </a:prstGeom>
            <a:ln>
              <a:solidFill>
                <a:schemeClr val="tx1"/>
              </a:solidFill>
            </a:ln>
          </p:spPr>
        </p:pic>
        <p:pic>
          <p:nvPicPr>
            <p:cNvPr id="5" name="図 4">
              <a:extLst>
                <a:ext uri="{FF2B5EF4-FFF2-40B4-BE49-F238E27FC236}">
                  <a16:creationId xmlns:a16="http://schemas.microsoft.com/office/drawing/2014/main" id="{B5C6C619-79FF-4E7E-344A-56666178CD84}"/>
                </a:ext>
              </a:extLst>
            </p:cNvPr>
            <p:cNvPicPr>
              <a:picLocks noChangeAspect="1"/>
            </p:cNvPicPr>
            <p:nvPr/>
          </p:nvPicPr>
          <p:blipFill rotWithShape="1">
            <a:blip r:embed="rId3">
              <a:extLst>
                <a:ext uri="{28A0092B-C50C-407E-A947-70E740481C1C}">
                  <a14:useLocalDpi xmlns:a14="http://schemas.microsoft.com/office/drawing/2010/main" val="0"/>
                </a:ext>
              </a:extLst>
            </a:blip>
            <a:srcRect t="-1" r="25805" b="-17861"/>
            <a:stretch/>
          </p:blipFill>
          <p:spPr>
            <a:xfrm>
              <a:off x="112138" y="1650389"/>
              <a:ext cx="5883213" cy="3625781"/>
            </a:xfrm>
            <a:prstGeom prst="rect">
              <a:avLst/>
            </a:prstGeom>
            <a:ln>
              <a:solidFill>
                <a:schemeClr val="tx1"/>
              </a:solidFill>
            </a:ln>
          </p:spPr>
        </p:pic>
        <p:sp>
          <p:nvSpPr>
            <p:cNvPr id="6" name="テキスト ボックス 5">
              <a:extLst>
                <a:ext uri="{FF2B5EF4-FFF2-40B4-BE49-F238E27FC236}">
                  <a16:creationId xmlns:a16="http://schemas.microsoft.com/office/drawing/2014/main" id="{9107786E-5280-EE2E-0DCE-50602E899EFE}"/>
                </a:ext>
              </a:extLst>
            </p:cNvPr>
            <p:cNvSpPr txBox="1"/>
            <p:nvPr/>
          </p:nvSpPr>
          <p:spPr>
            <a:xfrm>
              <a:off x="112134" y="1402515"/>
              <a:ext cx="5883216" cy="246355"/>
            </a:xfrm>
            <a:prstGeom prst="rect">
              <a:avLst/>
            </a:prstGeom>
            <a:noFill/>
            <a:ln>
              <a:solidFill>
                <a:schemeClr val="tx1"/>
              </a:solidFill>
            </a:ln>
          </p:spPr>
          <p:txBody>
            <a:bodyPr wrap="square" rtlCol="0">
              <a:spAutoFit/>
            </a:bodyPr>
            <a:lstStyle/>
            <a:p>
              <a:r>
                <a:rPr lang="en-US" altLang="ja-JP" sz="1001" dirty="0"/>
                <a:t>File: src/backend/utils/adt/</a:t>
              </a:r>
              <a:r>
                <a:rPr lang="en-US" altLang="ja-JP" sz="1001" dirty="0" err="1"/>
                <a:t>pgstatfuncs.c</a:t>
              </a:r>
              <a:endParaRPr lang="ja-JP" altLang="en-US" sz="1001" dirty="0"/>
            </a:p>
          </p:txBody>
        </p:sp>
        <p:sp>
          <p:nvSpPr>
            <p:cNvPr id="7" name="テキスト ボックス 6">
              <a:extLst>
                <a:ext uri="{FF2B5EF4-FFF2-40B4-BE49-F238E27FC236}">
                  <a16:creationId xmlns:a16="http://schemas.microsoft.com/office/drawing/2014/main" id="{C8A921C5-F0D6-1808-C04A-7EE194BA1AC2}"/>
                </a:ext>
              </a:extLst>
            </p:cNvPr>
            <p:cNvSpPr txBox="1"/>
            <p:nvPr/>
          </p:nvSpPr>
          <p:spPr>
            <a:xfrm>
              <a:off x="5995353" y="1402511"/>
              <a:ext cx="6110517" cy="246355"/>
            </a:xfrm>
            <a:prstGeom prst="rect">
              <a:avLst/>
            </a:prstGeom>
            <a:noFill/>
            <a:ln>
              <a:solidFill>
                <a:schemeClr val="tx1"/>
              </a:solidFill>
            </a:ln>
          </p:spPr>
          <p:txBody>
            <a:bodyPr wrap="square" rtlCol="0">
              <a:spAutoFit/>
            </a:bodyPr>
            <a:lstStyle/>
            <a:p>
              <a:r>
                <a:rPr lang="en-US" altLang="ja-JP" sz="1001" dirty="0"/>
                <a:t>File: src/backend/utils/adt/pgstatfuncs.c</a:t>
              </a:r>
              <a:endParaRPr lang="ja-JP" altLang="en-US" sz="1001" dirty="0"/>
            </a:p>
          </p:txBody>
        </p:sp>
        <p:sp>
          <p:nvSpPr>
            <p:cNvPr id="8" name="テキスト ボックス 7">
              <a:extLst>
                <a:ext uri="{FF2B5EF4-FFF2-40B4-BE49-F238E27FC236}">
                  <a16:creationId xmlns:a16="http://schemas.microsoft.com/office/drawing/2014/main" id="{EAC0C195-AB72-781A-0871-DC30091C3129}"/>
                </a:ext>
              </a:extLst>
            </p:cNvPr>
            <p:cNvSpPr txBox="1"/>
            <p:nvPr/>
          </p:nvSpPr>
          <p:spPr>
            <a:xfrm>
              <a:off x="112138" y="1156293"/>
              <a:ext cx="5886449" cy="246355"/>
            </a:xfrm>
            <a:prstGeom prst="rect">
              <a:avLst/>
            </a:prstGeom>
            <a:noFill/>
            <a:ln>
              <a:solidFill>
                <a:schemeClr val="tx1"/>
              </a:solidFill>
            </a:ln>
          </p:spPr>
          <p:txBody>
            <a:bodyPr wrap="square" rtlCol="0">
              <a:spAutoFit/>
            </a:bodyPr>
            <a:lstStyle/>
            <a:p>
              <a:r>
                <a:rPr lang="en-US" altLang="ja-JP" sz="1001" b="1" dirty="0"/>
                <a:t>Stable Code Clone</a:t>
              </a:r>
              <a:endParaRPr lang="ja-JP" altLang="en-US" sz="1001" b="1" dirty="0"/>
            </a:p>
          </p:txBody>
        </p:sp>
        <p:sp>
          <p:nvSpPr>
            <p:cNvPr id="9" name="テキスト ボックス 8">
              <a:extLst>
                <a:ext uri="{FF2B5EF4-FFF2-40B4-BE49-F238E27FC236}">
                  <a16:creationId xmlns:a16="http://schemas.microsoft.com/office/drawing/2014/main" id="{5201E120-0178-7A13-7D79-FD7FBC530A03}"/>
                </a:ext>
              </a:extLst>
            </p:cNvPr>
            <p:cNvSpPr txBox="1"/>
            <p:nvPr/>
          </p:nvSpPr>
          <p:spPr>
            <a:xfrm>
              <a:off x="5995351" y="1156289"/>
              <a:ext cx="6110519" cy="246355"/>
            </a:xfrm>
            <a:prstGeom prst="rect">
              <a:avLst/>
            </a:prstGeom>
            <a:noFill/>
            <a:ln>
              <a:solidFill>
                <a:schemeClr val="tx1"/>
              </a:solidFill>
            </a:ln>
          </p:spPr>
          <p:txBody>
            <a:bodyPr wrap="square" rtlCol="0">
              <a:spAutoFit/>
            </a:bodyPr>
            <a:lstStyle/>
            <a:p>
              <a:r>
                <a:rPr lang="en-US" altLang="ja-JP" sz="1001" b="1" dirty="0"/>
                <a:t>Modified Code Clone</a:t>
              </a:r>
              <a:endParaRPr lang="ja-JP" altLang="en-US" sz="1001" b="1" dirty="0"/>
            </a:p>
          </p:txBody>
        </p:sp>
      </p:grpSp>
      <p:sp>
        <p:nvSpPr>
          <p:cNvPr id="159" name="スライド番号プレースホルダー 158">
            <a:extLst>
              <a:ext uri="{FF2B5EF4-FFF2-40B4-BE49-F238E27FC236}">
                <a16:creationId xmlns:a16="http://schemas.microsoft.com/office/drawing/2014/main" id="{A7425A4A-5AB2-65DF-FF2C-6E7AAC064952}"/>
              </a:ext>
            </a:extLst>
          </p:cNvPr>
          <p:cNvSpPr>
            <a:spLocks noGrp="1"/>
          </p:cNvSpPr>
          <p:nvPr>
            <p:ph type="sldNum" sz="quarter" idx="12"/>
          </p:nvPr>
        </p:nvSpPr>
        <p:spPr/>
        <p:txBody>
          <a:bodyPr/>
          <a:lstStyle/>
          <a:p>
            <a:fld id="{DDF0A04B-3F96-455C-AC58-511E5C06C175}" type="slidenum">
              <a:rPr lang="ja-JP" altLang="en-US" smtClean="0"/>
              <a:pPr/>
              <a:t>90</a:t>
            </a:fld>
            <a:endParaRPr lang="ja-JP" altLang="en-US" dirty="0"/>
          </a:p>
        </p:txBody>
      </p:sp>
    </p:spTree>
    <p:extLst>
      <p:ext uri="{BB962C8B-B14F-4D97-AF65-F5344CB8AC3E}">
        <p14:creationId xmlns:p14="http://schemas.microsoft.com/office/powerpoint/2010/main" val="27510245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180B98-A411-8D77-8B08-48D7ECF1AD01}"/>
            </a:ext>
          </a:extLst>
        </p:cNvPr>
        <p:cNvGrpSpPr/>
        <p:nvPr/>
      </p:nvGrpSpPr>
      <p:grpSpPr>
        <a:xfrm>
          <a:off x="0" y="0"/>
          <a:ext cx="0" cy="0"/>
          <a:chOff x="0" y="0"/>
          <a:chExt cx="0" cy="0"/>
        </a:xfrm>
      </p:grpSpPr>
      <p:sp>
        <p:nvSpPr>
          <p:cNvPr id="85" name="正方形/長方形 84">
            <a:extLst>
              <a:ext uri="{FF2B5EF4-FFF2-40B4-BE49-F238E27FC236}">
                <a16:creationId xmlns:a16="http://schemas.microsoft.com/office/drawing/2014/main" id="{8795AC51-C603-6C31-F581-0E359D7F0EA9}"/>
              </a:ext>
            </a:extLst>
          </p:cNvPr>
          <p:cNvSpPr/>
          <p:nvPr/>
        </p:nvSpPr>
        <p:spPr>
          <a:xfrm>
            <a:off x="2485344" y="6129112"/>
            <a:ext cx="2936472" cy="33096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350" b="1" dirty="0">
                <a:solidFill>
                  <a:schemeClr val="tx1"/>
                </a:solidFill>
                <a:latin typeface="Arial" panose="020B0604020202020204" pitchFamily="34" charset="0"/>
                <a:cs typeface="Arial" panose="020B0604020202020204" pitchFamily="34" charset="0"/>
              </a:rPr>
              <a:t>STEP 3 </a:t>
            </a:r>
            <a:r>
              <a:rPr lang="ja-JP" altLang="en-US" sz="1350" dirty="0">
                <a:solidFill>
                  <a:sysClr val="windowText" lastClr="000000"/>
                </a:solidFill>
              </a:rPr>
              <a:t>検出結果を利用者へ通知</a:t>
            </a:r>
          </a:p>
        </p:txBody>
      </p:sp>
      <p:sp>
        <p:nvSpPr>
          <p:cNvPr id="4" name="フローチャート: 磁気ディスク 3">
            <a:extLst>
              <a:ext uri="{FF2B5EF4-FFF2-40B4-BE49-F238E27FC236}">
                <a16:creationId xmlns:a16="http://schemas.microsoft.com/office/drawing/2014/main" id="{79C9AAF6-9F19-0F84-AF42-17237E973B13}"/>
              </a:ext>
            </a:extLst>
          </p:cNvPr>
          <p:cNvSpPr/>
          <p:nvPr/>
        </p:nvSpPr>
        <p:spPr>
          <a:xfrm>
            <a:off x="3586255" y="1220583"/>
            <a:ext cx="734650" cy="642016"/>
          </a:xfrm>
          <a:prstGeom prst="flowChartMagneticDisk">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Arial" panose="020B0604020202020204" pitchFamily="34" charset="0"/>
                <a:cs typeface="Arial" panose="020B0604020202020204" pitchFamily="34" charset="0"/>
              </a:rPr>
              <a:t>VCS</a:t>
            </a:r>
            <a:endParaRPr lang="ja-JP" altLang="en-US" sz="1350" dirty="0">
              <a:solidFill>
                <a:schemeClr val="tx1"/>
              </a:solidFill>
              <a:latin typeface="Arial" panose="020B0604020202020204" pitchFamily="34" charset="0"/>
              <a:cs typeface="Arial" panose="020B0604020202020204" pitchFamily="34" charset="0"/>
            </a:endParaRPr>
          </a:p>
        </p:txBody>
      </p:sp>
      <p:pic>
        <p:nvPicPr>
          <p:cNvPr id="6" name="Picture 4" descr="友達の白黒シルエットイラスト">
            <a:extLst>
              <a:ext uri="{FF2B5EF4-FFF2-40B4-BE49-F238E27FC236}">
                <a16:creationId xmlns:a16="http://schemas.microsoft.com/office/drawing/2014/main" id="{B1CA6425-1B8F-9F80-B622-73669AF0D1B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01" t="20503" r="12866" b="20119"/>
          <a:stretch/>
        </p:blipFill>
        <p:spPr bwMode="auto">
          <a:xfrm>
            <a:off x="1702434" y="1278460"/>
            <a:ext cx="642859" cy="526263"/>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C70371A7-FAB7-7833-79CA-5E9BE3930987}"/>
              </a:ext>
            </a:extLst>
          </p:cNvPr>
          <p:cNvSpPr/>
          <p:nvPr/>
        </p:nvSpPr>
        <p:spPr>
          <a:xfrm>
            <a:off x="2599430" y="1377333"/>
            <a:ext cx="826440" cy="1669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Arial" panose="020B0604020202020204" pitchFamily="34" charset="0"/>
                <a:cs typeface="Arial" panose="020B0604020202020204" pitchFamily="34" charset="0"/>
              </a:rPr>
              <a:t>コミット</a:t>
            </a:r>
          </a:p>
        </p:txBody>
      </p:sp>
      <p:sp>
        <p:nvSpPr>
          <p:cNvPr id="2" name="正方形/長方形 1">
            <a:extLst>
              <a:ext uri="{FF2B5EF4-FFF2-40B4-BE49-F238E27FC236}">
                <a16:creationId xmlns:a16="http://schemas.microsoft.com/office/drawing/2014/main" id="{CA23BC0C-5E58-F5CF-E4E6-DE9ADBD2236D}"/>
              </a:ext>
            </a:extLst>
          </p:cNvPr>
          <p:cNvSpPr/>
          <p:nvPr/>
        </p:nvSpPr>
        <p:spPr>
          <a:xfrm>
            <a:off x="1659328" y="1799365"/>
            <a:ext cx="729071" cy="24552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Arial" panose="020B0604020202020204" pitchFamily="34" charset="0"/>
                <a:cs typeface="Arial" panose="020B0604020202020204" pitchFamily="34" charset="0"/>
              </a:rPr>
              <a:t>利用者</a:t>
            </a:r>
          </a:p>
        </p:txBody>
      </p:sp>
      <p:sp>
        <p:nvSpPr>
          <p:cNvPr id="3" name="正方形/長方形 2">
            <a:extLst>
              <a:ext uri="{FF2B5EF4-FFF2-40B4-BE49-F238E27FC236}">
                <a16:creationId xmlns:a16="http://schemas.microsoft.com/office/drawing/2014/main" id="{36F1F37D-9195-C386-BED3-51A966170655}"/>
              </a:ext>
            </a:extLst>
          </p:cNvPr>
          <p:cNvSpPr/>
          <p:nvPr/>
        </p:nvSpPr>
        <p:spPr>
          <a:xfrm>
            <a:off x="1291430" y="2807600"/>
            <a:ext cx="2569433" cy="29780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350" b="1" dirty="0">
                <a:solidFill>
                  <a:schemeClr val="tx1"/>
                </a:solidFill>
                <a:latin typeface="Arial" panose="020B0604020202020204" pitchFamily="34" charset="0"/>
                <a:cs typeface="Arial" panose="020B0604020202020204" pitchFamily="34" charset="0"/>
              </a:rPr>
              <a:t>STEP 1</a:t>
            </a:r>
            <a:r>
              <a:rPr lang="ja-JP" altLang="en-US" sz="1350" b="1" dirty="0">
                <a:solidFill>
                  <a:schemeClr val="tx1"/>
                </a:solidFill>
                <a:latin typeface="Arial" panose="020B0604020202020204" pitchFamily="34" charset="0"/>
                <a:cs typeface="Arial" panose="020B0604020202020204" pitchFamily="34" charset="0"/>
              </a:rPr>
              <a:t> </a:t>
            </a:r>
            <a:r>
              <a:rPr lang="ja-JP" altLang="en-US" sz="1350" dirty="0">
                <a:solidFill>
                  <a:sysClr val="windowText" lastClr="000000"/>
                </a:solidFill>
              </a:rPr>
              <a:t>クローンセット検出</a:t>
            </a:r>
          </a:p>
        </p:txBody>
      </p:sp>
      <p:sp>
        <p:nvSpPr>
          <p:cNvPr id="33" name="四角形: 角を丸くする 32">
            <a:extLst>
              <a:ext uri="{FF2B5EF4-FFF2-40B4-BE49-F238E27FC236}">
                <a16:creationId xmlns:a16="http://schemas.microsoft.com/office/drawing/2014/main" id="{B9A26787-1562-948D-42C9-3BBEFDFC64CA}"/>
              </a:ext>
            </a:extLst>
          </p:cNvPr>
          <p:cNvSpPr/>
          <p:nvPr/>
        </p:nvSpPr>
        <p:spPr>
          <a:xfrm>
            <a:off x="4050217" y="2186199"/>
            <a:ext cx="2569434" cy="297800"/>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ysClr val="windowText" lastClr="000000"/>
                </a:solidFill>
              </a:rPr>
              <a:t>直前コミットのソースコード</a:t>
            </a:r>
          </a:p>
        </p:txBody>
      </p:sp>
      <p:cxnSp>
        <p:nvCxnSpPr>
          <p:cNvPr id="35" name="直線矢印コネクタ 34">
            <a:extLst>
              <a:ext uri="{FF2B5EF4-FFF2-40B4-BE49-F238E27FC236}">
                <a16:creationId xmlns:a16="http://schemas.microsoft.com/office/drawing/2014/main" id="{A59BE16D-97AC-70DA-55D9-AC37CF4AA17F}"/>
              </a:ext>
            </a:extLst>
          </p:cNvPr>
          <p:cNvCxnSpPr>
            <a:cxnSpLocks/>
            <a:stCxn id="6" idx="3"/>
            <a:endCxn id="4" idx="2"/>
          </p:cNvCxnSpPr>
          <p:nvPr/>
        </p:nvCxnSpPr>
        <p:spPr>
          <a:xfrm>
            <a:off x="2345293" y="1541591"/>
            <a:ext cx="1240962"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四角形: 角を丸くする 37">
            <a:extLst>
              <a:ext uri="{FF2B5EF4-FFF2-40B4-BE49-F238E27FC236}">
                <a16:creationId xmlns:a16="http://schemas.microsoft.com/office/drawing/2014/main" id="{EEF07CB4-A60C-B198-F37A-3F9BE77A6846}"/>
              </a:ext>
            </a:extLst>
          </p:cNvPr>
          <p:cNvSpPr/>
          <p:nvPr/>
        </p:nvSpPr>
        <p:spPr>
          <a:xfrm>
            <a:off x="1291430" y="2186199"/>
            <a:ext cx="2569434" cy="297800"/>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ysClr val="windowText" lastClr="000000"/>
                </a:solidFill>
              </a:rPr>
              <a:t>最新コミットのソースコード</a:t>
            </a:r>
          </a:p>
        </p:txBody>
      </p:sp>
      <p:cxnSp>
        <p:nvCxnSpPr>
          <p:cNvPr id="40" name="コネクタ: カギ線 39">
            <a:extLst>
              <a:ext uri="{FF2B5EF4-FFF2-40B4-BE49-F238E27FC236}">
                <a16:creationId xmlns:a16="http://schemas.microsoft.com/office/drawing/2014/main" id="{E78F42E0-6F97-5A50-7B02-37236C07FDEE}"/>
              </a:ext>
            </a:extLst>
          </p:cNvPr>
          <p:cNvCxnSpPr>
            <a:cxnSpLocks/>
            <a:stCxn id="4" idx="3"/>
            <a:endCxn id="38" idx="0"/>
          </p:cNvCxnSpPr>
          <p:nvPr/>
        </p:nvCxnSpPr>
        <p:spPr>
          <a:xfrm rot="5400000">
            <a:off x="3103064" y="1335682"/>
            <a:ext cx="323600" cy="1377433"/>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コネクタ: カギ線 40">
            <a:extLst>
              <a:ext uri="{FF2B5EF4-FFF2-40B4-BE49-F238E27FC236}">
                <a16:creationId xmlns:a16="http://schemas.microsoft.com/office/drawing/2014/main" id="{A1DD9A20-60E7-AAF9-47BD-A95737F287CA}"/>
              </a:ext>
            </a:extLst>
          </p:cNvPr>
          <p:cNvCxnSpPr>
            <a:cxnSpLocks/>
            <a:stCxn id="4" idx="3"/>
            <a:endCxn id="33" idx="0"/>
          </p:cNvCxnSpPr>
          <p:nvPr/>
        </p:nvCxnSpPr>
        <p:spPr>
          <a:xfrm rot="16200000" flipH="1">
            <a:off x="4482457" y="1333722"/>
            <a:ext cx="323600" cy="1381354"/>
          </a:xfrm>
          <a:prstGeom prst="bent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0C442C5B-5A37-E67F-DD83-416FDBD91839}"/>
              </a:ext>
            </a:extLst>
          </p:cNvPr>
          <p:cNvSpPr/>
          <p:nvPr/>
        </p:nvSpPr>
        <p:spPr>
          <a:xfrm>
            <a:off x="4050219" y="2807600"/>
            <a:ext cx="2569431" cy="29780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350" b="1" dirty="0">
                <a:solidFill>
                  <a:schemeClr val="tx1"/>
                </a:solidFill>
                <a:latin typeface="Arial" panose="020B0604020202020204" pitchFamily="34" charset="0"/>
                <a:cs typeface="Arial" panose="020B0604020202020204" pitchFamily="34" charset="0"/>
              </a:rPr>
              <a:t>STEP 1</a:t>
            </a:r>
            <a:r>
              <a:rPr lang="ja-JP" altLang="en-US" sz="1350" b="1" dirty="0">
                <a:solidFill>
                  <a:schemeClr val="tx1"/>
                </a:solidFill>
                <a:latin typeface="Arial" panose="020B0604020202020204" pitchFamily="34" charset="0"/>
                <a:cs typeface="Arial" panose="020B0604020202020204" pitchFamily="34" charset="0"/>
              </a:rPr>
              <a:t> </a:t>
            </a:r>
            <a:r>
              <a:rPr lang="ja-JP" altLang="en-US" sz="1350" dirty="0">
                <a:solidFill>
                  <a:sysClr val="windowText" lastClr="000000"/>
                </a:solidFill>
              </a:rPr>
              <a:t>クローンセット検出</a:t>
            </a:r>
          </a:p>
        </p:txBody>
      </p:sp>
      <p:cxnSp>
        <p:nvCxnSpPr>
          <p:cNvPr id="45" name="直線矢印コネクタ 44">
            <a:extLst>
              <a:ext uri="{FF2B5EF4-FFF2-40B4-BE49-F238E27FC236}">
                <a16:creationId xmlns:a16="http://schemas.microsoft.com/office/drawing/2014/main" id="{07B15E16-E728-1A81-5F88-7B281A7FA2F6}"/>
              </a:ext>
            </a:extLst>
          </p:cNvPr>
          <p:cNvCxnSpPr>
            <a:cxnSpLocks/>
            <a:stCxn id="38" idx="2"/>
            <a:endCxn id="3" idx="0"/>
          </p:cNvCxnSpPr>
          <p:nvPr/>
        </p:nvCxnSpPr>
        <p:spPr>
          <a:xfrm>
            <a:off x="2576147" y="2483999"/>
            <a:ext cx="0" cy="3236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CDDF6B09-BD5E-5739-69BD-AE0A31824DF8}"/>
              </a:ext>
            </a:extLst>
          </p:cNvPr>
          <p:cNvCxnSpPr>
            <a:cxnSpLocks/>
            <a:stCxn id="33" idx="2"/>
            <a:endCxn id="44" idx="0"/>
          </p:cNvCxnSpPr>
          <p:nvPr/>
        </p:nvCxnSpPr>
        <p:spPr>
          <a:xfrm>
            <a:off x="5334934" y="2483999"/>
            <a:ext cx="0" cy="3236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2A4A3964-E17D-BB99-55EC-53C073F8C311}"/>
              </a:ext>
            </a:extLst>
          </p:cNvPr>
          <p:cNvSpPr/>
          <p:nvPr/>
        </p:nvSpPr>
        <p:spPr>
          <a:xfrm>
            <a:off x="2485344" y="4050779"/>
            <a:ext cx="2936472" cy="29780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350" b="1" dirty="0">
                <a:solidFill>
                  <a:schemeClr val="tx1"/>
                </a:solidFill>
                <a:latin typeface="Arial" panose="020B0604020202020204" pitchFamily="34" charset="0"/>
                <a:cs typeface="Arial" panose="020B0604020202020204" pitchFamily="34" charset="0"/>
              </a:rPr>
              <a:t>STEP 2</a:t>
            </a:r>
            <a:r>
              <a:rPr lang="ja-JP" altLang="en-US" sz="1350" b="1" dirty="0">
                <a:solidFill>
                  <a:schemeClr val="tx1"/>
                </a:solidFill>
                <a:latin typeface="Arial" panose="020B0604020202020204" pitchFamily="34" charset="0"/>
                <a:cs typeface="Arial" panose="020B0604020202020204" pitchFamily="34" charset="0"/>
              </a:rPr>
              <a:t> </a:t>
            </a:r>
            <a:r>
              <a:rPr lang="ja-JP" altLang="en-US" sz="1350" dirty="0">
                <a:solidFill>
                  <a:sysClr val="windowText" lastClr="000000"/>
                </a:solidFill>
              </a:rPr>
              <a:t>クローンセット追跡と分類</a:t>
            </a:r>
          </a:p>
        </p:txBody>
      </p:sp>
      <p:sp>
        <p:nvSpPr>
          <p:cNvPr id="55" name="四角形: 角を丸くする 54">
            <a:extLst>
              <a:ext uri="{FF2B5EF4-FFF2-40B4-BE49-F238E27FC236}">
                <a16:creationId xmlns:a16="http://schemas.microsoft.com/office/drawing/2014/main" id="{1E1D0CE0-C663-4034-EFF2-55557AC1D077}"/>
              </a:ext>
            </a:extLst>
          </p:cNvPr>
          <p:cNvSpPr/>
          <p:nvPr/>
        </p:nvSpPr>
        <p:spPr>
          <a:xfrm>
            <a:off x="4050217" y="3429000"/>
            <a:ext cx="2569434" cy="297800"/>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ysClr val="windowText" lastClr="000000"/>
                </a:solidFill>
              </a:rPr>
              <a:t>直前コミットのクローンセット</a:t>
            </a:r>
          </a:p>
        </p:txBody>
      </p:sp>
      <p:sp>
        <p:nvSpPr>
          <p:cNvPr id="56" name="四角形: 角を丸くする 55">
            <a:extLst>
              <a:ext uri="{FF2B5EF4-FFF2-40B4-BE49-F238E27FC236}">
                <a16:creationId xmlns:a16="http://schemas.microsoft.com/office/drawing/2014/main" id="{2BBD199A-0D42-B000-1814-B4500140C83D}"/>
              </a:ext>
            </a:extLst>
          </p:cNvPr>
          <p:cNvSpPr/>
          <p:nvPr/>
        </p:nvSpPr>
        <p:spPr>
          <a:xfrm>
            <a:off x="1291430" y="3429000"/>
            <a:ext cx="2569434" cy="297800"/>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ysClr val="windowText" lastClr="000000"/>
                </a:solidFill>
              </a:rPr>
              <a:t>最新コミットのクローンセット</a:t>
            </a:r>
          </a:p>
        </p:txBody>
      </p:sp>
      <p:cxnSp>
        <p:nvCxnSpPr>
          <p:cNvPr id="60" name="直線矢印コネクタ 59">
            <a:extLst>
              <a:ext uri="{FF2B5EF4-FFF2-40B4-BE49-F238E27FC236}">
                <a16:creationId xmlns:a16="http://schemas.microsoft.com/office/drawing/2014/main" id="{DCA88EF0-2C75-FEAB-B8DF-01FEDB8B5572}"/>
              </a:ext>
            </a:extLst>
          </p:cNvPr>
          <p:cNvCxnSpPr>
            <a:cxnSpLocks/>
            <a:stCxn id="3" idx="2"/>
            <a:endCxn id="56" idx="0"/>
          </p:cNvCxnSpPr>
          <p:nvPr/>
        </p:nvCxnSpPr>
        <p:spPr>
          <a:xfrm>
            <a:off x="2576147" y="3105400"/>
            <a:ext cx="0" cy="3236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C6161927-0B90-BDA0-F620-D996A8073456}"/>
              </a:ext>
            </a:extLst>
          </p:cNvPr>
          <p:cNvCxnSpPr>
            <a:cxnSpLocks/>
            <a:stCxn id="44" idx="2"/>
            <a:endCxn id="55" idx="0"/>
          </p:cNvCxnSpPr>
          <p:nvPr/>
        </p:nvCxnSpPr>
        <p:spPr>
          <a:xfrm>
            <a:off x="5334934" y="3105400"/>
            <a:ext cx="0" cy="3236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663AA484-D70F-91D1-ADDB-5352DF8DEAE8}"/>
              </a:ext>
            </a:extLst>
          </p:cNvPr>
          <p:cNvCxnSpPr>
            <a:cxnSpLocks/>
            <a:stCxn id="55" idx="2"/>
            <a:endCxn id="54" idx="0"/>
          </p:cNvCxnSpPr>
          <p:nvPr/>
        </p:nvCxnSpPr>
        <p:spPr>
          <a:xfrm rot="5400000">
            <a:off x="4482268" y="3198112"/>
            <a:ext cx="323979" cy="138135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49CF47DB-8B2C-2BC8-6C74-2C2DFFE5835F}"/>
              </a:ext>
            </a:extLst>
          </p:cNvPr>
          <p:cNvCxnSpPr>
            <a:cxnSpLocks/>
            <a:stCxn id="56" idx="2"/>
            <a:endCxn id="54" idx="0"/>
          </p:cNvCxnSpPr>
          <p:nvPr/>
        </p:nvCxnSpPr>
        <p:spPr>
          <a:xfrm rot="16200000" flipH="1">
            <a:off x="3102874" y="3200072"/>
            <a:ext cx="323979" cy="1377433"/>
          </a:xfrm>
          <a:prstGeom prst="bent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0D04ACDF-B121-964C-51B9-336D44F945AE}"/>
              </a:ext>
            </a:extLst>
          </p:cNvPr>
          <p:cNvCxnSpPr>
            <a:cxnSpLocks/>
            <a:stCxn id="54" idx="2"/>
            <a:endCxn id="77" idx="0"/>
          </p:cNvCxnSpPr>
          <p:nvPr/>
        </p:nvCxnSpPr>
        <p:spPr>
          <a:xfrm>
            <a:off x="3953580" y="4348578"/>
            <a:ext cx="0" cy="32322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四角形: 角を丸くする 76">
            <a:extLst>
              <a:ext uri="{FF2B5EF4-FFF2-40B4-BE49-F238E27FC236}">
                <a16:creationId xmlns:a16="http://schemas.microsoft.com/office/drawing/2014/main" id="{0881052E-7FDB-8215-4CB8-05C4D5EBFB8F}"/>
              </a:ext>
            </a:extLst>
          </p:cNvPr>
          <p:cNvSpPr/>
          <p:nvPr/>
        </p:nvSpPr>
        <p:spPr>
          <a:xfrm>
            <a:off x="2668863" y="4671800"/>
            <a:ext cx="2569434" cy="113371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sz="1350" dirty="0">
                <a:solidFill>
                  <a:sysClr val="windowText" lastClr="000000"/>
                </a:solidFill>
              </a:rPr>
              <a:t>クローンセット分類結果</a:t>
            </a:r>
          </a:p>
        </p:txBody>
      </p:sp>
      <p:sp>
        <p:nvSpPr>
          <p:cNvPr id="87" name="フローチャート: 書類 86">
            <a:extLst>
              <a:ext uri="{FF2B5EF4-FFF2-40B4-BE49-F238E27FC236}">
                <a16:creationId xmlns:a16="http://schemas.microsoft.com/office/drawing/2014/main" id="{E4743B63-D286-44CF-453B-D1CC79634BD9}"/>
              </a:ext>
            </a:extLst>
          </p:cNvPr>
          <p:cNvSpPr/>
          <p:nvPr/>
        </p:nvSpPr>
        <p:spPr>
          <a:xfrm>
            <a:off x="2963788" y="5063552"/>
            <a:ext cx="718673" cy="562857"/>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ysClr val="windowText" lastClr="000000"/>
                </a:solidFill>
                <a:latin typeface="Arial" panose="020B0604020202020204" pitchFamily="34" charset="0"/>
                <a:cs typeface="Arial" panose="020B0604020202020204" pitchFamily="34" charset="0"/>
              </a:rPr>
              <a:t>TEXT</a:t>
            </a:r>
          </a:p>
          <a:p>
            <a:pPr algn="ctr"/>
            <a:r>
              <a:rPr lang="en-US" altLang="ja-JP" sz="1350" dirty="0">
                <a:solidFill>
                  <a:sysClr val="windowText" lastClr="000000"/>
                </a:solidFill>
                <a:latin typeface="Arial" panose="020B0604020202020204" pitchFamily="34" charset="0"/>
                <a:cs typeface="Arial" panose="020B0604020202020204" pitchFamily="34" charset="0"/>
              </a:rPr>
              <a:t>files</a:t>
            </a:r>
            <a:endParaRPr lang="ja-JP" altLang="en-US" sz="1350" dirty="0">
              <a:solidFill>
                <a:sysClr val="windowText" lastClr="000000"/>
              </a:solidFill>
              <a:latin typeface="Arial" panose="020B0604020202020204" pitchFamily="34" charset="0"/>
              <a:cs typeface="Arial" panose="020B0604020202020204" pitchFamily="34" charset="0"/>
            </a:endParaRPr>
          </a:p>
        </p:txBody>
      </p:sp>
      <p:sp>
        <p:nvSpPr>
          <p:cNvPr id="31" name="フローチャート: 複数書類 30">
            <a:extLst>
              <a:ext uri="{FF2B5EF4-FFF2-40B4-BE49-F238E27FC236}">
                <a16:creationId xmlns:a16="http://schemas.microsoft.com/office/drawing/2014/main" id="{136795B7-0ED2-E20B-33C6-14101B6DB47A}"/>
              </a:ext>
            </a:extLst>
          </p:cNvPr>
          <p:cNvSpPr/>
          <p:nvPr/>
        </p:nvSpPr>
        <p:spPr>
          <a:xfrm>
            <a:off x="4232645" y="5063716"/>
            <a:ext cx="837955" cy="678577"/>
          </a:xfrm>
          <a:prstGeom prst="flowChartMulti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Arial" panose="020B0604020202020204" pitchFamily="34" charset="0"/>
                <a:cs typeface="Arial" panose="020B0604020202020204" pitchFamily="34" charset="0"/>
              </a:rPr>
              <a:t>HTML</a:t>
            </a:r>
            <a:br>
              <a:rPr lang="en-US" altLang="ja-JP" sz="1350" dirty="0">
                <a:solidFill>
                  <a:schemeClr val="tx1"/>
                </a:solidFill>
                <a:latin typeface="Arial" panose="020B0604020202020204" pitchFamily="34" charset="0"/>
                <a:cs typeface="Arial" panose="020B0604020202020204" pitchFamily="34" charset="0"/>
              </a:rPr>
            </a:br>
            <a:r>
              <a:rPr lang="en-US" altLang="ja-JP" sz="1350" dirty="0">
                <a:solidFill>
                  <a:schemeClr val="tx1"/>
                </a:solidFill>
                <a:latin typeface="Arial" panose="020B0604020202020204" pitchFamily="34" charset="0"/>
                <a:cs typeface="Arial" panose="020B0604020202020204" pitchFamily="34" charset="0"/>
              </a:rPr>
              <a:t>files</a:t>
            </a:r>
            <a:endParaRPr lang="ja-JP" altLang="en-US" sz="1350" dirty="0">
              <a:solidFill>
                <a:schemeClr val="tx1"/>
              </a:solidFill>
              <a:latin typeface="Arial" panose="020B0604020202020204" pitchFamily="34" charset="0"/>
              <a:cs typeface="Arial" panose="020B0604020202020204" pitchFamily="34" charset="0"/>
            </a:endParaRPr>
          </a:p>
        </p:txBody>
      </p:sp>
      <p:cxnSp>
        <p:nvCxnSpPr>
          <p:cNvPr id="90" name="コネクタ: カギ線 89">
            <a:extLst>
              <a:ext uri="{FF2B5EF4-FFF2-40B4-BE49-F238E27FC236}">
                <a16:creationId xmlns:a16="http://schemas.microsoft.com/office/drawing/2014/main" id="{2C2D07EA-61B2-D1A4-D1FB-594F7B5E7E2F}"/>
              </a:ext>
            </a:extLst>
          </p:cNvPr>
          <p:cNvCxnSpPr>
            <a:cxnSpLocks/>
            <a:stCxn id="87" idx="2"/>
            <a:endCxn id="85" idx="0"/>
          </p:cNvCxnSpPr>
          <p:nvPr/>
        </p:nvCxnSpPr>
        <p:spPr>
          <a:xfrm rot="16200000" flipH="1">
            <a:off x="3368396" y="5543926"/>
            <a:ext cx="539914" cy="630456"/>
          </a:xfrm>
          <a:prstGeom prst="bentConnector3">
            <a:avLst>
              <a:gd name="adj1" fmla="val 6389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C6A080B-9702-5DD4-D237-42508C927986}"/>
              </a:ext>
            </a:extLst>
          </p:cNvPr>
          <p:cNvSpPr/>
          <p:nvPr/>
        </p:nvSpPr>
        <p:spPr>
          <a:xfrm>
            <a:off x="10494438" y="4094096"/>
            <a:ext cx="1151603" cy="2621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ysClr val="windowText" lastClr="000000"/>
                </a:solidFill>
              </a:rPr>
              <a:t>クローンペア</a:t>
            </a:r>
          </a:p>
        </p:txBody>
      </p:sp>
      <p:sp>
        <p:nvSpPr>
          <p:cNvPr id="8" name="楕円 7">
            <a:extLst>
              <a:ext uri="{FF2B5EF4-FFF2-40B4-BE49-F238E27FC236}">
                <a16:creationId xmlns:a16="http://schemas.microsoft.com/office/drawing/2014/main" id="{C0AFF2AD-F1B8-D207-964F-B394AF4389CD}"/>
              </a:ext>
            </a:extLst>
          </p:cNvPr>
          <p:cNvSpPr/>
          <p:nvPr/>
        </p:nvSpPr>
        <p:spPr>
          <a:xfrm>
            <a:off x="8475344" y="3975564"/>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25" i="1" dirty="0">
                <a:solidFill>
                  <a:sysClr val="windowText" lastClr="000000"/>
                </a:solidFill>
              </a:rPr>
              <a:t>c</a:t>
            </a:r>
            <a:r>
              <a:rPr lang="en-US" altLang="ja-JP" sz="2025" baseline="-25000" dirty="0">
                <a:solidFill>
                  <a:sysClr val="windowText" lastClr="000000"/>
                </a:solidFill>
              </a:rPr>
              <a:t>1</a:t>
            </a:r>
            <a:endParaRPr lang="ja-JP" altLang="en-US" sz="2025" i="1" dirty="0">
              <a:solidFill>
                <a:sysClr val="windowText" lastClr="000000"/>
              </a:solidFill>
            </a:endParaRPr>
          </a:p>
        </p:txBody>
      </p:sp>
      <p:sp>
        <p:nvSpPr>
          <p:cNvPr id="9" name="楕円 8">
            <a:extLst>
              <a:ext uri="{FF2B5EF4-FFF2-40B4-BE49-F238E27FC236}">
                <a16:creationId xmlns:a16="http://schemas.microsoft.com/office/drawing/2014/main" id="{1E97CBF5-961C-3ADA-89BA-9B0970B8F78E}"/>
              </a:ext>
            </a:extLst>
          </p:cNvPr>
          <p:cNvSpPr/>
          <p:nvPr/>
        </p:nvSpPr>
        <p:spPr>
          <a:xfrm>
            <a:off x="7921257" y="4875676"/>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25" i="1" dirty="0">
                <a:solidFill>
                  <a:sysClr val="windowText" lastClr="000000"/>
                </a:solidFill>
              </a:rPr>
              <a:t>c</a:t>
            </a:r>
            <a:r>
              <a:rPr lang="en-US" altLang="ja-JP" sz="2025" baseline="-25000" dirty="0">
                <a:solidFill>
                  <a:sysClr val="windowText" lastClr="000000"/>
                </a:solidFill>
              </a:rPr>
              <a:t>2</a:t>
            </a:r>
            <a:endParaRPr lang="ja-JP" altLang="en-US" sz="2025" dirty="0">
              <a:solidFill>
                <a:sysClr val="windowText" lastClr="000000"/>
              </a:solidFill>
            </a:endParaRPr>
          </a:p>
        </p:txBody>
      </p:sp>
      <p:sp>
        <p:nvSpPr>
          <p:cNvPr id="10" name="楕円 9">
            <a:extLst>
              <a:ext uri="{FF2B5EF4-FFF2-40B4-BE49-F238E27FC236}">
                <a16:creationId xmlns:a16="http://schemas.microsoft.com/office/drawing/2014/main" id="{D3C967A3-7B6E-CEAA-BFEA-399D4CF3A5F8}"/>
              </a:ext>
            </a:extLst>
          </p:cNvPr>
          <p:cNvSpPr/>
          <p:nvPr/>
        </p:nvSpPr>
        <p:spPr>
          <a:xfrm>
            <a:off x="9029430" y="4875676"/>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25" i="1" dirty="0">
                <a:solidFill>
                  <a:sysClr val="windowText" lastClr="000000"/>
                </a:solidFill>
              </a:rPr>
              <a:t>c</a:t>
            </a:r>
            <a:r>
              <a:rPr lang="en-US" altLang="ja-JP" sz="2025" baseline="-25000" dirty="0">
                <a:solidFill>
                  <a:sysClr val="windowText" lastClr="000000"/>
                </a:solidFill>
              </a:rPr>
              <a:t>3</a:t>
            </a:r>
            <a:endParaRPr lang="ja-JP" altLang="en-US" sz="2025" i="1" dirty="0">
              <a:solidFill>
                <a:sysClr val="windowText" lastClr="000000"/>
              </a:solidFill>
            </a:endParaRPr>
          </a:p>
        </p:txBody>
      </p:sp>
      <p:sp>
        <p:nvSpPr>
          <p:cNvPr id="12" name="楕円 11">
            <a:extLst>
              <a:ext uri="{FF2B5EF4-FFF2-40B4-BE49-F238E27FC236}">
                <a16:creationId xmlns:a16="http://schemas.microsoft.com/office/drawing/2014/main" id="{B99F637D-702D-8873-DFB0-A2292E4ED929}"/>
              </a:ext>
            </a:extLst>
          </p:cNvPr>
          <p:cNvSpPr/>
          <p:nvPr/>
        </p:nvSpPr>
        <p:spPr>
          <a:xfrm>
            <a:off x="10137604" y="4875676"/>
            <a:ext cx="473529" cy="473529"/>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25" i="1" dirty="0">
                <a:solidFill>
                  <a:sysClr val="windowText" lastClr="000000"/>
                </a:solidFill>
              </a:rPr>
              <a:t>c</a:t>
            </a:r>
            <a:r>
              <a:rPr lang="en-US" altLang="ja-JP" sz="2025" baseline="-25000" dirty="0">
                <a:solidFill>
                  <a:sysClr val="windowText" lastClr="000000"/>
                </a:solidFill>
              </a:rPr>
              <a:t>4</a:t>
            </a:r>
            <a:endParaRPr lang="ja-JP" altLang="en-US" sz="2025" i="1" dirty="0">
              <a:solidFill>
                <a:sysClr val="windowText" lastClr="000000"/>
              </a:solidFill>
            </a:endParaRPr>
          </a:p>
        </p:txBody>
      </p:sp>
      <p:cxnSp>
        <p:nvCxnSpPr>
          <p:cNvPr id="13" name="直線コネクタ 12">
            <a:extLst>
              <a:ext uri="{FF2B5EF4-FFF2-40B4-BE49-F238E27FC236}">
                <a16:creationId xmlns:a16="http://schemas.microsoft.com/office/drawing/2014/main" id="{0163EA0F-75BA-1497-5CED-189254BB0C8F}"/>
              </a:ext>
            </a:extLst>
          </p:cNvPr>
          <p:cNvCxnSpPr>
            <a:cxnSpLocks/>
            <a:stCxn id="9" idx="0"/>
            <a:endCxn id="8" idx="3"/>
          </p:cNvCxnSpPr>
          <p:nvPr/>
        </p:nvCxnSpPr>
        <p:spPr>
          <a:xfrm flipV="1">
            <a:off x="8158022" y="4379746"/>
            <a:ext cx="386669" cy="49592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5BA6147F-435F-F397-AF2D-7FEAA935E08D}"/>
              </a:ext>
            </a:extLst>
          </p:cNvPr>
          <p:cNvCxnSpPr>
            <a:cxnSpLocks/>
            <a:stCxn id="10" idx="0"/>
            <a:endCxn id="8" idx="5"/>
          </p:cNvCxnSpPr>
          <p:nvPr/>
        </p:nvCxnSpPr>
        <p:spPr>
          <a:xfrm flipH="1" flipV="1">
            <a:off x="8879526" y="4379746"/>
            <a:ext cx="386669" cy="49592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BF448301-293E-C25A-166C-66016E7BFE3E}"/>
              </a:ext>
            </a:extLst>
          </p:cNvPr>
          <p:cNvCxnSpPr>
            <a:cxnSpLocks/>
            <a:stCxn id="10" idx="2"/>
            <a:endCxn id="9" idx="6"/>
          </p:cNvCxnSpPr>
          <p:nvPr/>
        </p:nvCxnSpPr>
        <p:spPr>
          <a:xfrm flipH="1">
            <a:off x="8394786" y="5112440"/>
            <a:ext cx="63464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2E574F4-E447-A51A-41D4-5DF370B17006}"/>
              </a:ext>
            </a:extLst>
          </p:cNvPr>
          <p:cNvCxnSpPr>
            <a:cxnSpLocks/>
            <a:stCxn id="12" idx="2"/>
            <a:endCxn id="10" idx="6"/>
          </p:cNvCxnSpPr>
          <p:nvPr/>
        </p:nvCxnSpPr>
        <p:spPr>
          <a:xfrm flipH="1">
            <a:off x="9502959" y="5112440"/>
            <a:ext cx="63464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5" name="四角形: 角を丸くする 24">
            <a:extLst>
              <a:ext uri="{FF2B5EF4-FFF2-40B4-BE49-F238E27FC236}">
                <a16:creationId xmlns:a16="http://schemas.microsoft.com/office/drawing/2014/main" id="{8D7D699A-A32F-565E-D503-B1AF13B4AA0E}"/>
              </a:ext>
            </a:extLst>
          </p:cNvPr>
          <p:cNvSpPr/>
          <p:nvPr/>
        </p:nvSpPr>
        <p:spPr>
          <a:xfrm>
            <a:off x="7683860" y="3812098"/>
            <a:ext cx="2056496" cy="1821656"/>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7" name="四角形: 角を丸くする 26">
            <a:extLst>
              <a:ext uri="{FF2B5EF4-FFF2-40B4-BE49-F238E27FC236}">
                <a16:creationId xmlns:a16="http://schemas.microsoft.com/office/drawing/2014/main" id="{0D6035D2-E7AA-2AA6-961C-D1BC0E902D2E}"/>
              </a:ext>
            </a:extLst>
          </p:cNvPr>
          <p:cNvSpPr/>
          <p:nvPr/>
        </p:nvSpPr>
        <p:spPr>
          <a:xfrm>
            <a:off x="8781455" y="4765789"/>
            <a:ext cx="2056496" cy="709678"/>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cxnSp>
        <p:nvCxnSpPr>
          <p:cNvPr id="28" name="直線コネクタ 27">
            <a:extLst>
              <a:ext uri="{FF2B5EF4-FFF2-40B4-BE49-F238E27FC236}">
                <a16:creationId xmlns:a16="http://schemas.microsoft.com/office/drawing/2014/main" id="{C0DBA617-E4D9-CB79-4986-68F43F521D47}"/>
              </a:ext>
            </a:extLst>
          </p:cNvPr>
          <p:cNvCxnSpPr>
            <a:cxnSpLocks/>
          </p:cNvCxnSpPr>
          <p:nvPr/>
        </p:nvCxnSpPr>
        <p:spPr>
          <a:xfrm flipH="1">
            <a:off x="10113994" y="4225170"/>
            <a:ext cx="350936"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9" name="四角形: 角を丸くする 28">
            <a:extLst>
              <a:ext uri="{FF2B5EF4-FFF2-40B4-BE49-F238E27FC236}">
                <a16:creationId xmlns:a16="http://schemas.microsoft.com/office/drawing/2014/main" id="{B8E1F9EE-E9CD-FA50-6945-4D7E7B8C38C6}"/>
              </a:ext>
            </a:extLst>
          </p:cNvPr>
          <p:cNvSpPr/>
          <p:nvPr/>
        </p:nvSpPr>
        <p:spPr>
          <a:xfrm>
            <a:off x="10137604" y="4459521"/>
            <a:ext cx="277458" cy="181580"/>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0" name="正方形/長方形 29">
            <a:extLst>
              <a:ext uri="{FF2B5EF4-FFF2-40B4-BE49-F238E27FC236}">
                <a16:creationId xmlns:a16="http://schemas.microsoft.com/office/drawing/2014/main" id="{2C0EF516-DF69-1689-21C3-59EBF31B033A}"/>
              </a:ext>
            </a:extLst>
          </p:cNvPr>
          <p:cNvSpPr/>
          <p:nvPr/>
        </p:nvSpPr>
        <p:spPr>
          <a:xfrm>
            <a:off x="10494438" y="4419236"/>
            <a:ext cx="1330361" cy="2621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ysClr val="windowText" lastClr="000000"/>
                </a:solidFill>
              </a:rPr>
              <a:t>クローンセット</a:t>
            </a:r>
          </a:p>
        </p:txBody>
      </p:sp>
      <p:sp>
        <p:nvSpPr>
          <p:cNvPr id="15" name="楕円 14">
            <a:extLst>
              <a:ext uri="{FF2B5EF4-FFF2-40B4-BE49-F238E27FC236}">
                <a16:creationId xmlns:a16="http://schemas.microsoft.com/office/drawing/2014/main" id="{81315E55-86A5-1EE2-8EEB-29DA73CAEA36}"/>
              </a:ext>
            </a:extLst>
          </p:cNvPr>
          <p:cNvSpPr/>
          <p:nvPr/>
        </p:nvSpPr>
        <p:spPr>
          <a:xfrm>
            <a:off x="10137604" y="3777398"/>
            <a:ext cx="277458" cy="277458"/>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25" dirty="0">
              <a:solidFill>
                <a:sysClr val="windowText" lastClr="000000"/>
              </a:solidFill>
            </a:endParaRPr>
          </a:p>
        </p:txBody>
      </p:sp>
      <p:sp>
        <p:nvSpPr>
          <p:cNvPr id="32" name="正方形/長方形 31">
            <a:extLst>
              <a:ext uri="{FF2B5EF4-FFF2-40B4-BE49-F238E27FC236}">
                <a16:creationId xmlns:a16="http://schemas.microsoft.com/office/drawing/2014/main" id="{377B07DE-5EEF-634B-199E-7FA236C42535}"/>
              </a:ext>
            </a:extLst>
          </p:cNvPr>
          <p:cNvSpPr/>
          <p:nvPr/>
        </p:nvSpPr>
        <p:spPr>
          <a:xfrm>
            <a:off x="10494438" y="3786717"/>
            <a:ext cx="1330361" cy="2621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ysClr val="windowText" lastClr="000000"/>
                </a:solidFill>
              </a:rPr>
              <a:t>コードクローン</a:t>
            </a:r>
          </a:p>
        </p:txBody>
      </p:sp>
      <p:sp>
        <p:nvSpPr>
          <p:cNvPr id="194" name="スライド番号プレースホルダー 193">
            <a:extLst>
              <a:ext uri="{FF2B5EF4-FFF2-40B4-BE49-F238E27FC236}">
                <a16:creationId xmlns:a16="http://schemas.microsoft.com/office/drawing/2014/main" id="{02DF50C9-364F-447B-6341-2D994A3321B0}"/>
              </a:ext>
            </a:extLst>
          </p:cNvPr>
          <p:cNvSpPr>
            <a:spLocks noGrp="1"/>
          </p:cNvSpPr>
          <p:nvPr>
            <p:ph type="sldNum" sz="quarter" idx="12"/>
          </p:nvPr>
        </p:nvSpPr>
        <p:spPr/>
        <p:txBody>
          <a:bodyPr/>
          <a:lstStyle/>
          <a:p>
            <a:fld id="{DDF0A04B-3F96-455C-AC58-511E5C06C175}" type="slidenum">
              <a:rPr lang="ja-JP" altLang="en-US" smtClean="0"/>
              <a:pPr/>
              <a:t>91</a:t>
            </a:fld>
            <a:endParaRPr lang="ja-JP" altLang="en-US" dirty="0"/>
          </a:p>
        </p:txBody>
      </p:sp>
    </p:spTree>
    <p:extLst>
      <p:ext uri="{BB962C8B-B14F-4D97-AF65-F5344CB8AC3E}">
        <p14:creationId xmlns:p14="http://schemas.microsoft.com/office/powerpoint/2010/main" val="18467896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61A7C15-4447-BEAB-CFB6-F438465129BF}"/>
            </a:ext>
          </a:extLst>
        </p:cNvPr>
        <p:cNvGrpSpPr/>
        <p:nvPr/>
      </p:nvGrpSpPr>
      <p:grpSpPr>
        <a:xfrm>
          <a:off x="0" y="0"/>
          <a:ext cx="0" cy="0"/>
          <a:chOff x="0" y="0"/>
          <a:chExt cx="0" cy="0"/>
        </a:xfrm>
      </p:grpSpPr>
      <p:grpSp>
        <p:nvGrpSpPr>
          <p:cNvPr id="96" name="グループ化 95">
            <a:extLst>
              <a:ext uri="{FF2B5EF4-FFF2-40B4-BE49-F238E27FC236}">
                <a16:creationId xmlns:a16="http://schemas.microsoft.com/office/drawing/2014/main" id="{1CB09F88-F3C9-192E-46A6-2A8489B1F64C}"/>
              </a:ext>
            </a:extLst>
          </p:cNvPr>
          <p:cNvGrpSpPr/>
          <p:nvPr/>
        </p:nvGrpSpPr>
        <p:grpSpPr>
          <a:xfrm>
            <a:off x="7248007" y="4217549"/>
            <a:ext cx="698760" cy="764172"/>
            <a:chOff x="3262887" y="4916164"/>
            <a:chExt cx="698760" cy="764172"/>
          </a:xfrm>
        </p:grpSpPr>
        <p:grpSp>
          <p:nvGrpSpPr>
            <p:cNvPr id="97" name="グループ化 96">
              <a:extLst>
                <a:ext uri="{FF2B5EF4-FFF2-40B4-BE49-F238E27FC236}">
                  <a16:creationId xmlns:a16="http://schemas.microsoft.com/office/drawing/2014/main" id="{62D7D781-8DD5-7D4D-50BA-6FD8243DA662}"/>
                </a:ext>
              </a:extLst>
            </p:cNvPr>
            <p:cNvGrpSpPr/>
            <p:nvPr/>
          </p:nvGrpSpPr>
          <p:grpSpPr>
            <a:xfrm>
              <a:off x="3262887" y="4916164"/>
              <a:ext cx="698760" cy="764172"/>
              <a:chOff x="3262887" y="4916164"/>
              <a:chExt cx="698760" cy="764172"/>
            </a:xfrm>
          </p:grpSpPr>
          <p:grpSp>
            <p:nvGrpSpPr>
              <p:cNvPr id="99" name="グループ化 98">
                <a:extLst>
                  <a:ext uri="{FF2B5EF4-FFF2-40B4-BE49-F238E27FC236}">
                    <a16:creationId xmlns:a16="http://schemas.microsoft.com/office/drawing/2014/main" id="{47207B77-FEAD-3DFE-9CC9-76FD11C4AB83}"/>
                  </a:ext>
                </a:extLst>
              </p:cNvPr>
              <p:cNvGrpSpPr/>
              <p:nvPr/>
            </p:nvGrpSpPr>
            <p:grpSpPr>
              <a:xfrm>
                <a:off x="3262887" y="4916164"/>
                <a:ext cx="698760" cy="764172"/>
                <a:chOff x="896566" y="3562026"/>
                <a:chExt cx="667644" cy="764172"/>
              </a:xfrm>
            </p:grpSpPr>
            <p:grpSp>
              <p:nvGrpSpPr>
                <p:cNvPr id="101" name="グループ化 100">
                  <a:extLst>
                    <a:ext uri="{FF2B5EF4-FFF2-40B4-BE49-F238E27FC236}">
                      <a16:creationId xmlns:a16="http://schemas.microsoft.com/office/drawing/2014/main" id="{D3756CB3-CCBD-3D7F-5CBB-92B6FBF552AF}"/>
                    </a:ext>
                  </a:extLst>
                </p:cNvPr>
                <p:cNvGrpSpPr/>
                <p:nvPr/>
              </p:nvGrpSpPr>
              <p:grpSpPr>
                <a:xfrm>
                  <a:off x="896566" y="3562026"/>
                  <a:ext cx="667644" cy="764172"/>
                  <a:chOff x="-1303825" y="2622884"/>
                  <a:chExt cx="667644" cy="764172"/>
                </a:xfrm>
              </p:grpSpPr>
              <p:sp>
                <p:nvSpPr>
                  <p:cNvPr id="103" name="メモ 102">
                    <a:extLst>
                      <a:ext uri="{FF2B5EF4-FFF2-40B4-BE49-F238E27FC236}">
                        <a16:creationId xmlns:a16="http://schemas.microsoft.com/office/drawing/2014/main" id="{4739226F-A4A5-4EF2-0C4B-B481F90084A0}"/>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04" name="メモ 103">
                    <a:extLst>
                      <a:ext uri="{FF2B5EF4-FFF2-40B4-BE49-F238E27FC236}">
                        <a16:creationId xmlns:a16="http://schemas.microsoft.com/office/drawing/2014/main" id="{D33B1744-FBD9-2D59-4494-8593159CE862}"/>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05" name="メモ 104">
                    <a:extLst>
                      <a:ext uri="{FF2B5EF4-FFF2-40B4-BE49-F238E27FC236}">
                        <a16:creationId xmlns:a16="http://schemas.microsoft.com/office/drawing/2014/main" id="{81493294-6EAE-5EDE-1CB8-4027DD74F412}"/>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102" name="Freeform 13">
                  <a:extLst>
                    <a:ext uri="{FF2B5EF4-FFF2-40B4-BE49-F238E27FC236}">
                      <a16:creationId xmlns:a16="http://schemas.microsoft.com/office/drawing/2014/main" id="{4B537757-50D8-DA64-43EA-6144E5ACDE25}"/>
                    </a:ext>
                  </a:extLst>
                </p:cNvPr>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100" name="Freeform 13">
                <a:extLst>
                  <a:ext uri="{FF2B5EF4-FFF2-40B4-BE49-F238E27FC236}">
                    <a16:creationId xmlns:a16="http://schemas.microsoft.com/office/drawing/2014/main" id="{17408AA2-EB40-AD57-C973-24BC28EBAC3A}"/>
                  </a:ext>
                </a:extLst>
              </p:cNvPr>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1"/>
              </a:solidFill>
              <a:ln w="28575" cap="rnd">
                <a:solidFill>
                  <a:srgbClr val="FFC000"/>
                </a:solidFill>
                <a:prstDash val="sysDash"/>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98" name="Freeform 13">
              <a:extLst>
                <a:ext uri="{FF2B5EF4-FFF2-40B4-BE49-F238E27FC236}">
                  <a16:creationId xmlns:a16="http://schemas.microsoft.com/office/drawing/2014/main" id="{FE5D58C2-7CC1-C961-94AA-19C84AE06572}"/>
                </a:ext>
              </a:extLst>
            </p:cNvPr>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grpSp>
        <p:nvGrpSpPr>
          <p:cNvPr id="106" name="グループ化 105">
            <a:extLst>
              <a:ext uri="{FF2B5EF4-FFF2-40B4-BE49-F238E27FC236}">
                <a16:creationId xmlns:a16="http://schemas.microsoft.com/office/drawing/2014/main" id="{14A35A08-EAD8-A45C-667A-273412DBC8A4}"/>
              </a:ext>
            </a:extLst>
          </p:cNvPr>
          <p:cNvGrpSpPr/>
          <p:nvPr/>
        </p:nvGrpSpPr>
        <p:grpSpPr>
          <a:xfrm>
            <a:off x="6338768" y="4235837"/>
            <a:ext cx="698760" cy="764172"/>
            <a:chOff x="3214762" y="3864726"/>
            <a:chExt cx="698760" cy="764172"/>
          </a:xfrm>
        </p:grpSpPr>
        <p:grpSp>
          <p:nvGrpSpPr>
            <p:cNvPr id="107" name="グループ化 106">
              <a:extLst>
                <a:ext uri="{FF2B5EF4-FFF2-40B4-BE49-F238E27FC236}">
                  <a16:creationId xmlns:a16="http://schemas.microsoft.com/office/drawing/2014/main" id="{25D0B714-C4C2-BE62-D3B1-9C1FAF1B4502}"/>
                </a:ext>
              </a:extLst>
            </p:cNvPr>
            <p:cNvGrpSpPr/>
            <p:nvPr/>
          </p:nvGrpSpPr>
          <p:grpSpPr>
            <a:xfrm>
              <a:off x="3214762" y="3864726"/>
              <a:ext cx="698760" cy="764172"/>
              <a:chOff x="848441" y="2510588"/>
              <a:chExt cx="667644" cy="764172"/>
            </a:xfrm>
          </p:grpSpPr>
          <p:grpSp>
            <p:nvGrpSpPr>
              <p:cNvPr id="109" name="グループ化 108">
                <a:extLst>
                  <a:ext uri="{FF2B5EF4-FFF2-40B4-BE49-F238E27FC236}">
                    <a16:creationId xmlns:a16="http://schemas.microsoft.com/office/drawing/2014/main" id="{57FB9EB9-CC95-48E8-1BC0-6DB3F380C900}"/>
                  </a:ext>
                </a:extLst>
              </p:cNvPr>
              <p:cNvGrpSpPr/>
              <p:nvPr/>
            </p:nvGrpSpPr>
            <p:grpSpPr>
              <a:xfrm>
                <a:off x="848441" y="2510588"/>
                <a:ext cx="667644" cy="764172"/>
                <a:chOff x="-1303825" y="2622884"/>
                <a:chExt cx="667644" cy="764172"/>
              </a:xfrm>
            </p:grpSpPr>
            <p:sp>
              <p:nvSpPr>
                <p:cNvPr id="112" name="メモ 111">
                  <a:extLst>
                    <a:ext uri="{FF2B5EF4-FFF2-40B4-BE49-F238E27FC236}">
                      <a16:creationId xmlns:a16="http://schemas.microsoft.com/office/drawing/2014/main" id="{4FE026B9-C76E-B056-3A87-358CE36C5226}"/>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13" name="メモ 112">
                  <a:extLst>
                    <a:ext uri="{FF2B5EF4-FFF2-40B4-BE49-F238E27FC236}">
                      <a16:creationId xmlns:a16="http://schemas.microsoft.com/office/drawing/2014/main" id="{068C9E78-9A95-ADD9-2211-524743FC442B}"/>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114" name="メモ 113">
                  <a:extLst>
                    <a:ext uri="{FF2B5EF4-FFF2-40B4-BE49-F238E27FC236}">
                      <a16:creationId xmlns:a16="http://schemas.microsoft.com/office/drawing/2014/main" id="{B0EADF2D-6D09-B31F-8672-C9DB4C5E5547}"/>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110" name="Freeform 13">
                <a:extLst>
                  <a:ext uri="{FF2B5EF4-FFF2-40B4-BE49-F238E27FC236}">
                    <a16:creationId xmlns:a16="http://schemas.microsoft.com/office/drawing/2014/main" id="{DBA32F57-1C6A-BEEE-48EA-6429A86A791F}"/>
                  </a:ext>
                </a:extLst>
              </p:cNvPr>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sp>
            <p:nvSpPr>
              <p:cNvPr id="111" name="Freeform 13">
                <a:extLst>
                  <a:ext uri="{FF2B5EF4-FFF2-40B4-BE49-F238E27FC236}">
                    <a16:creationId xmlns:a16="http://schemas.microsoft.com/office/drawing/2014/main" id="{C4B3C4DD-0E7E-AB60-45C2-E969DCD13472}"/>
                  </a:ext>
                </a:extLst>
              </p:cNvPr>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108" name="Freeform 13">
              <a:extLst>
                <a:ext uri="{FF2B5EF4-FFF2-40B4-BE49-F238E27FC236}">
                  <a16:creationId xmlns:a16="http://schemas.microsoft.com/office/drawing/2014/main" id="{C249D925-A8D7-1D31-CCBA-F683C6C91A7B}"/>
                </a:ext>
              </a:extLst>
            </p:cNvPr>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13" name="タイトル 1">
            <a:extLst>
              <a:ext uri="{FF2B5EF4-FFF2-40B4-BE49-F238E27FC236}">
                <a16:creationId xmlns:a16="http://schemas.microsoft.com/office/drawing/2014/main" id="{A637F34F-1270-9E49-554F-9B2601362739}"/>
              </a:ext>
            </a:extLst>
          </p:cNvPr>
          <p:cNvSpPr>
            <a:spLocks noGrp="1"/>
          </p:cNvSpPr>
          <p:nvPr>
            <p:ph type="title"/>
          </p:nvPr>
        </p:nvSpPr>
        <p:spPr>
          <a:xfrm>
            <a:off x="1981200" y="274638"/>
            <a:ext cx="8218488" cy="1143000"/>
          </a:xfrm>
        </p:spPr>
        <p:txBody>
          <a:bodyPr>
            <a:normAutofit fontScale="90000"/>
          </a:bodyPr>
          <a:lstStyle/>
          <a:p>
            <a:r>
              <a:rPr lang="en-US" altLang="ja-JP" dirty="0"/>
              <a:t>Overview of Clone Notifier</a:t>
            </a:r>
            <a:endParaRPr lang="ja-JP" altLang="en-US" dirty="0"/>
          </a:p>
        </p:txBody>
      </p:sp>
      <p:sp>
        <p:nvSpPr>
          <p:cNvPr id="38" name="コンテンツ プレースホルダー 2">
            <a:extLst>
              <a:ext uri="{FF2B5EF4-FFF2-40B4-BE49-F238E27FC236}">
                <a16:creationId xmlns:a16="http://schemas.microsoft.com/office/drawing/2014/main" id="{58842B66-8918-36E9-0B3A-92E861BB20FF}"/>
              </a:ext>
            </a:extLst>
          </p:cNvPr>
          <p:cNvSpPr>
            <a:spLocks noGrp="1"/>
          </p:cNvSpPr>
          <p:nvPr>
            <p:ph idx="1"/>
          </p:nvPr>
        </p:nvSpPr>
        <p:spPr>
          <a:xfrm>
            <a:off x="1981200" y="1600200"/>
            <a:ext cx="8229600" cy="2420479"/>
          </a:xfrm>
        </p:spPr>
        <p:txBody>
          <a:bodyPr>
            <a:normAutofit fontScale="85000" lnSpcReduction="10000"/>
          </a:bodyPr>
          <a:lstStyle/>
          <a:p>
            <a:r>
              <a:rPr lang="en-US" altLang="ja-JP" sz="2400" dirty="0"/>
              <a:t>Clone Notifier reports change information of the code clones between the two revisions of the source code</a:t>
            </a:r>
          </a:p>
          <a:p>
            <a:pPr lvl="1"/>
            <a:r>
              <a:rPr lang="en-US" altLang="ja-JP" sz="2000" dirty="0"/>
              <a:t>Developers can check a summary of the results via e-mail</a:t>
            </a:r>
          </a:p>
          <a:p>
            <a:pPr lvl="1"/>
            <a:r>
              <a:rPr lang="en-US" altLang="ja-JP" sz="2000" dirty="0"/>
              <a:t>Developers can check the detailed results on the browser</a:t>
            </a:r>
          </a:p>
          <a:p>
            <a:pPr marL="342900" lvl="1" indent="-342900">
              <a:buFontTx/>
              <a:buChar char="•"/>
            </a:pPr>
            <a:r>
              <a:rPr lang="en-US" altLang="ja-JP" sz="2400" dirty="0"/>
              <a:t>It has been developed by our research group [1]</a:t>
            </a:r>
            <a:br>
              <a:rPr lang="en-US" altLang="ja-JP" sz="2400" dirty="0"/>
            </a:br>
            <a:r>
              <a:rPr lang="en-US" altLang="ja-JP" sz="2400" dirty="0"/>
              <a:t>It has still been developed/improved by our group</a:t>
            </a:r>
            <a:endParaRPr lang="en-US" altLang="ja-JP" sz="2000" dirty="0"/>
          </a:p>
        </p:txBody>
      </p:sp>
      <p:sp>
        <p:nvSpPr>
          <p:cNvPr id="29" name="正方形/長方形 28">
            <a:extLst>
              <a:ext uri="{FF2B5EF4-FFF2-40B4-BE49-F238E27FC236}">
                <a16:creationId xmlns:a16="http://schemas.microsoft.com/office/drawing/2014/main" id="{19A7DEB3-8E66-3C20-3BC8-66DE826A2317}"/>
              </a:ext>
            </a:extLst>
          </p:cNvPr>
          <p:cNvSpPr/>
          <p:nvPr/>
        </p:nvSpPr>
        <p:spPr>
          <a:xfrm>
            <a:off x="3108960" y="6219832"/>
            <a:ext cx="6922960" cy="3778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ja-JP" sz="1200" dirty="0"/>
              <a:t>[1] Yamanaka, Yuki, et al. "Applying clone change notification system into an industrial development process." </a:t>
            </a:r>
            <a:r>
              <a:rPr lang="en-US" altLang="ja-JP" sz="1200" i="1" dirty="0"/>
              <a:t>2013 21st International Conference on Program Comprehension (ICPC)</a:t>
            </a:r>
            <a:r>
              <a:rPr lang="en-US" altLang="ja-JP" sz="1200" dirty="0"/>
              <a:t>. IEEE, 2013.</a:t>
            </a:r>
            <a:endParaRPr lang="ja-JP" altLang="en-US" sz="1200" dirty="0"/>
          </a:p>
        </p:txBody>
      </p:sp>
      <p:cxnSp>
        <p:nvCxnSpPr>
          <p:cNvPr id="31" name="直線矢印コネクタ 30">
            <a:extLst>
              <a:ext uri="{FF2B5EF4-FFF2-40B4-BE49-F238E27FC236}">
                <a16:creationId xmlns:a16="http://schemas.microsoft.com/office/drawing/2014/main" id="{0799263B-7EA1-EBF9-F83D-F0CE92863E78}"/>
              </a:ext>
            </a:extLst>
          </p:cNvPr>
          <p:cNvCxnSpPr>
            <a:stCxn id="51" idx="3"/>
            <a:endCxn id="36" idx="1"/>
          </p:cNvCxnSpPr>
          <p:nvPr/>
        </p:nvCxnSpPr>
        <p:spPr>
          <a:xfrm>
            <a:off x="2548261" y="4368135"/>
            <a:ext cx="230863" cy="9744"/>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8B8D0E8C-8C64-2C99-A050-41F2956E5628}"/>
              </a:ext>
            </a:extLst>
          </p:cNvPr>
          <p:cNvCxnSpPr>
            <a:stCxn id="55" idx="3"/>
            <a:endCxn id="39" idx="1"/>
          </p:cNvCxnSpPr>
          <p:nvPr/>
        </p:nvCxnSpPr>
        <p:spPr>
          <a:xfrm>
            <a:off x="2548261" y="5423584"/>
            <a:ext cx="230863"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角丸四角形 35">
            <a:extLst>
              <a:ext uri="{FF2B5EF4-FFF2-40B4-BE49-F238E27FC236}">
                <a16:creationId xmlns:a16="http://schemas.microsoft.com/office/drawing/2014/main" id="{67B263CF-4174-5235-ACFA-DAB6EDF1D001}"/>
              </a:ext>
            </a:extLst>
          </p:cNvPr>
          <p:cNvSpPr/>
          <p:nvPr/>
        </p:nvSpPr>
        <p:spPr>
          <a:xfrm>
            <a:off x="2779123" y="4134533"/>
            <a:ext cx="876822" cy="4866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Detect Clones</a:t>
            </a:r>
            <a:endParaRPr lang="ja-JP" altLang="en-US" sz="1600" dirty="0">
              <a:solidFill>
                <a:schemeClr val="tx1"/>
              </a:solidFill>
              <a:cs typeface="Times New Roman" panose="02020603050405020304" pitchFamily="18" charset="0"/>
            </a:endParaRPr>
          </a:p>
        </p:txBody>
      </p:sp>
      <p:sp>
        <p:nvSpPr>
          <p:cNvPr id="39" name="角丸四角形 38">
            <a:extLst>
              <a:ext uri="{FF2B5EF4-FFF2-40B4-BE49-F238E27FC236}">
                <a16:creationId xmlns:a16="http://schemas.microsoft.com/office/drawing/2014/main" id="{99C64F7B-95EB-1045-DA25-1E2C52F088F6}"/>
              </a:ext>
            </a:extLst>
          </p:cNvPr>
          <p:cNvSpPr/>
          <p:nvPr/>
        </p:nvSpPr>
        <p:spPr>
          <a:xfrm>
            <a:off x="2779123" y="5180238"/>
            <a:ext cx="876822" cy="4866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Detect Clones</a:t>
            </a:r>
            <a:endParaRPr lang="ja-JP" altLang="en-US" sz="1600" dirty="0">
              <a:solidFill>
                <a:schemeClr val="tx1"/>
              </a:solidFill>
              <a:cs typeface="Times New Roman" panose="02020603050405020304" pitchFamily="18" charset="0"/>
            </a:endParaRPr>
          </a:p>
        </p:txBody>
      </p:sp>
      <p:cxnSp>
        <p:nvCxnSpPr>
          <p:cNvPr id="40" name="直線矢印コネクタ 39">
            <a:extLst>
              <a:ext uri="{FF2B5EF4-FFF2-40B4-BE49-F238E27FC236}">
                <a16:creationId xmlns:a16="http://schemas.microsoft.com/office/drawing/2014/main" id="{931EC897-6078-BB4C-BC8D-84F74F01A603}"/>
              </a:ext>
            </a:extLst>
          </p:cNvPr>
          <p:cNvCxnSpPr>
            <a:stCxn id="36" idx="3"/>
          </p:cNvCxnSpPr>
          <p:nvPr/>
        </p:nvCxnSpPr>
        <p:spPr>
          <a:xfrm>
            <a:off x="3655945" y="4377879"/>
            <a:ext cx="219026"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08C49E22-52ED-1837-2F04-FCDA17069F1B}"/>
              </a:ext>
            </a:extLst>
          </p:cNvPr>
          <p:cNvCxnSpPr>
            <a:stCxn id="39" idx="3"/>
          </p:cNvCxnSpPr>
          <p:nvPr/>
        </p:nvCxnSpPr>
        <p:spPr>
          <a:xfrm>
            <a:off x="3655945" y="5423584"/>
            <a:ext cx="248400"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角丸四角形 41">
            <a:extLst>
              <a:ext uri="{FF2B5EF4-FFF2-40B4-BE49-F238E27FC236}">
                <a16:creationId xmlns:a16="http://schemas.microsoft.com/office/drawing/2014/main" id="{40F5CBC5-5C0A-CD1E-B940-81F40C090510}"/>
              </a:ext>
            </a:extLst>
          </p:cNvPr>
          <p:cNvSpPr/>
          <p:nvPr/>
        </p:nvSpPr>
        <p:spPr>
          <a:xfrm>
            <a:off x="4808798" y="4221932"/>
            <a:ext cx="1221549" cy="8164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Track and Categorize Clone Sets</a:t>
            </a:r>
            <a:endParaRPr lang="ja-JP" altLang="en-US" sz="1600" dirty="0">
              <a:solidFill>
                <a:schemeClr val="tx1"/>
              </a:solidFill>
              <a:cs typeface="Times New Roman" panose="02020603050405020304" pitchFamily="18" charset="0"/>
            </a:endParaRPr>
          </a:p>
        </p:txBody>
      </p:sp>
      <p:cxnSp>
        <p:nvCxnSpPr>
          <p:cNvPr id="43" name="直線矢印コネクタ 42">
            <a:extLst>
              <a:ext uri="{FF2B5EF4-FFF2-40B4-BE49-F238E27FC236}">
                <a16:creationId xmlns:a16="http://schemas.microsoft.com/office/drawing/2014/main" id="{9F5B4C3C-8BA1-6856-7E9A-DD3EE55F2233}"/>
              </a:ext>
            </a:extLst>
          </p:cNvPr>
          <p:cNvCxnSpPr>
            <a:stCxn id="62" idx="3"/>
            <a:endCxn id="42" idx="1"/>
          </p:cNvCxnSpPr>
          <p:nvPr/>
        </p:nvCxnSpPr>
        <p:spPr>
          <a:xfrm>
            <a:off x="4558845" y="4368136"/>
            <a:ext cx="249953" cy="26200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67657F05-DB68-1401-9676-B405CF594F65}"/>
              </a:ext>
            </a:extLst>
          </p:cNvPr>
          <p:cNvCxnSpPr>
            <a:stCxn id="68" idx="3"/>
            <a:endCxn id="42" idx="1"/>
          </p:cNvCxnSpPr>
          <p:nvPr/>
        </p:nvCxnSpPr>
        <p:spPr>
          <a:xfrm flipV="1">
            <a:off x="4558845" y="4630137"/>
            <a:ext cx="249953" cy="789437"/>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3DC652CB-5D6D-DA05-B956-FEED58CF3A29}"/>
              </a:ext>
            </a:extLst>
          </p:cNvPr>
          <p:cNvCxnSpPr>
            <a:stCxn id="42" idx="3"/>
            <a:endCxn id="89" idx="1"/>
          </p:cNvCxnSpPr>
          <p:nvPr/>
        </p:nvCxnSpPr>
        <p:spPr>
          <a:xfrm>
            <a:off x="6030347" y="4630136"/>
            <a:ext cx="186603"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1CE445AA-0EE5-0472-FA86-CBD3C85A0A79}"/>
              </a:ext>
            </a:extLst>
          </p:cNvPr>
          <p:cNvSpPr/>
          <p:nvPr/>
        </p:nvSpPr>
        <p:spPr>
          <a:xfrm>
            <a:off x="1849501" y="4762647"/>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Vi</a:t>
            </a:r>
            <a:endParaRPr lang="ja-JP" altLang="en-US" sz="1600" dirty="0">
              <a:cs typeface="Times New Roman" panose="02020603050405020304" pitchFamily="18" charset="0"/>
            </a:endParaRPr>
          </a:p>
        </p:txBody>
      </p:sp>
      <p:sp>
        <p:nvSpPr>
          <p:cNvPr id="49" name="正方形/長方形 48">
            <a:extLst>
              <a:ext uri="{FF2B5EF4-FFF2-40B4-BE49-F238E27FC236}">
                <a16:creationId xmlns:a16="http://schemas.microsoft.com/office/drawing/2014/main" id="{73ACDC3C-97A8-0ABA-679E-0B0558D24143}"/>
              </a:ext>
            </a:extLst>
          </p:cNvPr>
          <p:cNvSpPr/>
          <p:nvPr/>
        </p:nvSpPr>
        <p:spPr>
          <a:xfrm>
            <a:off x="1865768" y="5867191"/>
            <a:ext cx="666227" cy="584775"/>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Vi+1</a:t>
            </a:r>
            <a:endParaRPr lang="ja-JP" altLang="en-US" sz="1600" dirty="0">
              <a:cs typeface="Times New Roman" panose="02020603050405020304" pitchFamily="18" charset="0"/>
            </a:endParaRPr>
          </a:p>
        </p:txBody>
      </p:sp>
      <p:grpSp>
        <p:nvGrpSpPr>
          <p:cNvPr id="50" name="グループ化 49">
            <a:extLst>
              <a:ext uri="{FF2B5EF4-FFF2-40B4-BE49-F238E27FC236}">
                <a16:creationId xmlns:a16="http://schemas.microsoft.com/office/drawing/2014/main" id="{5F827D9B-5C03-AFFB-3B6B-5ED5A5AA1B13}"/>
              </a:ext>
            </a:extLst>
          </p:cNvPr>
          <p:cNvGrpSpPr/>
          <p:nvPr/>
        </p:nvGrpSpPr>
        <p:grpSpPr>
          <a:xfrm>
            <a:off x="1849500" y="4038187"/>
            <a:ext cx="698760" cy="764172"/>
            <a:chOff x="-1303825" y="2622884"/>
            <a:chExt cx="667644" cy="764172"/>
          </a:xfrm>
        </p:grpSpPr>
        <p:sp>
          <p:nvSpPr>
            <p:cNvPr id="51" name="メモ 50">
              <a:extLst>
                <a:ext uri="{FF2B5EF4-FFF2-40B4-BE49-F238E27FC236}">
                  <a16:creationId xmlns:a16="http://schemas.microsoft.com/office/drawing/2014/main" id="{D036114D-9BD3-5455-3D5E-42EB49D61058}"/>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52" name="メモ 51">
              <a:extLst>
                <a:ext uri="{FF2B5EF4-FFF2-40B4-BE49-F238E27FC236}">
                  <a16:creationId xmlns:a16="http://schemas.microsoft.com/office/drawing/2014/main" id="{22BA9F12-4F64-1754-0C9E-4775E21CF1AF}"/>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53" name="メモ 52">
              <a:extLst>
                <a:ext uri="{FF2B5EF4-FFF2-40B4-BE49-F238E27FC236}">
                  <a16:creationId xmlns:a16="http://schemas.microsoft.com/office/drawing/2014/main" id="{34BA7824-0D6E-F7D4-5C25-C703D7999E0A}"/>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grpSp>
        <p:nvGrpSpPr>
          <p:cNvPr id="54" name="グループ化 53">
            <a:extLst>
              <a:ext uri="{FF2B5EF4-FFF2-40B4-BE49-F238E27FC236}">
                <a16:creationId xmlns:a16="http://schemas.microsoft.com/office/drawing/2014/main" id="{1E9658C4-84D7-886D-87EB-08C1B17626B8}"/>
              </a:ext>
            </a:extLst>
          </p:cNvPr>
          <p:cNvGrpSpPr/>
          <p:nvPr/>
        </p:nvGrpSpPr>
        <p:grpSpPr>
          <a:xfrm>
            <a:off x="1849500" y="5093636"/>
            <a:ext cx="698760" cy="764172"/>
            <a:chOff x="-1303825" y="2622884"/>
            <a:chExt cx="667644" cy="764172"/>
          </a:xfrm>
        </p:grpSpPr>
        <p:sp>
          <p:nvSpPr>
            <p:cNvPr id="55" name="メモ 54">
              <a:extLst>
                <a:ext uri="{FF2B5EF4-FFF2-40B4-BE49-F238E27FC236}">
                  <a16:creationId xmlns:a16="http://schemas.microsoft.com/office/drawing/2014/main" id="{68CFDACF-D734-EDD9-0E19-66FE883DC967}"/>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56" name="メモ 55">
              <a:extLst>
                <a:ext uri="{FF2B5EF4-FFF2-40B4-BE49-F238E27FC236}">
                  <a16:creationId xmlns:a16="http://schemas.microsoft.com/office/drawing/2014/main" id="{94C21468-15B9-07CB-8B1C-DDDB0214BE54}"/>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57" name="メモ 56">
              <a:extLst>
                <a:ext uri="{FF2B5EF4-FFF2-40B4-BE49-F238E27FC236}">
                  <a16:creationId xmlns:a16="http://schemas.microsoft.com/office/drawing/2014/main" id="{E6EAB6DC-C80D-B3F1-D96F-CB588E9BB69F}"/>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84" name="正方形/長方形 83">
            <a:extLst>
              <a:ext uri="{FF2B5EF4-FFF2-40B4-BE49-F238E27FC236}">
                <a16:creationId xmlns:a16="http://schemas.microsoft.com/office/drawing/2014/main" id="{73432FEC-9162-B2E3-136E-9957B30CFC35}"/>
              </a:ext>
            </a:extLst>
          </p:cNvPr>
          <p:cNvSpPr/>
          <p:nvPr/>
        </p:nvSpPr>
        <p:spPr>
          <a:xfrm>
            <a:off x="3860085" y="4810872"/>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a:t>
            </a:r>
            <a:endParaRPr lang="ja-JP" altLang="en-US" sz="1600" dirty="0">
              <a:cs typeface="Times New Roman" panose="02020603050405020304" pitchFamily="18" charset="0"/>
            </a:endParaRPr>
          </a:p>
        </p:txBody>
      </p:sp>
      <p:sp>
        <p:nvSpPr>
          <p:cNvPr id="85" name="正方形/長方形 84">
            <a:extLst>
              <a:ext uri="{FF2B5EF4-FFF2-40B4-BE49-F238E27FC236}">
                <a16:creationId xmlns:a16="http://schemas.microsoft.com/office/drawing/2014/main" id="{AD66047F-2632-F165-1F28-16C5CE229835}"/>
              </a:ext>
            </a:extLst>
          </p:cNvPr>
          <p:cNvSpPr/>
          <p:nvPr/>
        </p:nvSpPr>
        <p:spPr>
          <a:xfrm>
            <a:off x="3860085" y="5842948"/>
            <a:ext cx="698761" cy="584775"/>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Ci+1</a:t>
            </a:r>
            <a:endParaRPr lang="ja-JP" altLang="en-US" sz="1600" dirty="0">
              <a:cs typeface="Times New Roman" panose="02020603050405020304" pitchFamily="18" charset="0"/>
            </a:endParaRPr>
          </a:p>
        </p:txBody>
      </p:sp>
      <p:sp>
        <p:nvSpPr>
          <p:cNvPr id="86" name="正方形/長方形 85">
            <a:extLst>
              <a:ext uri="{FF2B5EF4-FFF2-40B4-BE49-F238E27FC236}">
                <a16:creationId xmlns:a16="http://schemas.microsoft.com/office/drawing/2014/main" id="{37680564-92C0-03A5-C305-873E8CC831A9}"/>
              </a:ext>
            </a:extLst>
          </p:cNvPr>
          <p:cNvSpPr/>
          <p:nvPr/>
        </p:nvSpPr>
        <p:spPr>
          <a:xfrm>
            <a:off x="7187047" y="4973434"/>
            <a:ext cx="698761" cy="584775"/>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Ci+1</a:t>
            </a:r>
            <a:endParaRPr lang="ja-JP" altLang="en-US" sz="1600" dirty="0">
              <a:cs typeface="Times New Roman" panose="02020603050405020304" pitchFamily="18" charset="0"/>
            </a:endParaRPr>
          </a:p>
        </p:txBody>
      </p:sp>
      <p:sp>
        <p:nvSpPr>
          <p:cNvPr id="87" name="正方形/長方形 86">
            <a:extLst>
              <a:ext uri="{FF2B5EF4-FFF2-40B4-BE49-F238E27FC236}">
                <a16:creationId xmlns:a16="http://schemas.microsoft.com/office/drawing/2014/main" id="{6DA47F30-4D49-4ADE-02F6-25879A653F4E}"/>
              </a:ext>
            </a:extLst>
          </p:cNvPr>
          <p:cNvSpPr/>
          <p:nvPr/>
        </p:nvSpPr>
        <p:spPr>
          <a:xfrm>
            <a:off x="6334713" y="4982100"/>
            <a:ext cx="698761" cy="338554"/>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Ci</a:t>
            </a:r>
            <a:endParaRPr lang="ja-JP" altLang="en-US" sz="1600" dirty="0">
              <a:cs typeface="Times New Roman" panose="02020603050405020304" pitchFamily="18" charset="0"/>
            </a:endParaRPr>
          </a:p>
        </p:txBody>
      </p:sp>
      <p:cxnSp>
        <p:nvCxnSpPr>
          <p:cNvPr id="88" name="直線矢印コネクタ 87">
            <a:extLst>
              <a:ext uri="{FF2B5EF4-FFF2-40B4-BE49-F238E27FC236}">
                <a16:creationId xmlns:a16="http://schemas.microsoft.com/office/drawing/2014/main" id="{3099B5A4-A344-E894-7A18-75554C383D67}"/>
              </a:ext>
            </a:extLst>
          </p:cNvPr>
          <p:cNvCxnSpPr/>
          <p:nvPr/>
        </p:nvCxnSpPr>
        <p:spPr>
          <a:xfrm>
            <a:off x="6886643" y="4479892"/>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55F0D4CE-2CD7-D89F-3A63-1A44D4E0001C}"/>
              </a:ext>
            </a:extLst>
          </p:cNvPr>
          <p:cNvSpPr/>
          <p:nvPr/>
        </p:nvSpPr>
        <p:spPr>
          <a:xfrm>
            <a:off x="6216950" y="3990686"/>
            <a:ext cx="1815649" cy="12789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cs typeface="Times New Roman" panose="02020603050405020304" pitchFamily="18" charset="0"/>
            </a:endParaRPr>
          </a:p>
        </p:txBody>
      </p:sp>
      <p:sp>
        <p:nvSpPr>
          <p:cNvPr id="90" name="正方形/長方形 89">
            <a:extLst>
              <a:ext uri="{FF2B5EF4-FFF2-40B4-BE49-F238E27FC236}">
                <a16:creationId xmlns:a16="http://schemas.microsoft.com/office/drawing/2014/main" id="{84B9FC7A-B8F5-3E79-13DF-2094E428AD13}"/>
              </a:ext>
            </a:extLst>
          </p:cNvPr>
          <p:cNvSpPr/>
          <p:nvPr/>
        </p:nvSpPr>
        <p:spPr>
          <a:xfrm>
            <a:off x="6181575" y="5308850"/>
            <a:ext cx="1842578" cy="584775"/>
          </a:xfrm>
          <a:prstGeom prst="rect">
            <a:avLst/>
          </a:prstGeom>
        </p:spPr>
        <p:txBody>
          <a:bodyPr wrap="square">
            <a:spAutoFit/>
          </a:bodyPr>
          <a:lstStyle/>
          <a:p>
            <a:pPr algn="ctr"/>
            <a:r>
              <a:rPr lang="en-US" altLang="ja-JP" sz="1600" kern="0" dirty="0">
                <a:ea typeface="メイリオ"/>
                <a:cs typeface="Times New Roman" panose="02020603050405020304" pitchFamily="18" charset="0"/>
              </a:rPr>
              <a:t>tracked Clones</a:t>
            </a:r>
            <a:endParaRPr lang="ja-JP" altLang="en-US" sz="1600" dirty="0">
              <a:cs typeface="Times New Roman" panose="02020603050405020304" pitchFamily="18" charset="0"/>
            </a:endParaRPr>
          </a:p>
        </p:txBody>
      </p:sp>
      <p:cxnSp>
        <p:nvCxnSpPr>
          <p:cNvPr id="93" name="直線矢印コネクタ 92">
            <a:extLst>
              <a:ext uri="{FF2B5EF4-FFF2-40B4-BE49-F238E27FC236}">
                <a16:creationId xmlns:a16="http://schemas.microsoft.com/office/drawing/2014/main" id="{96E2FD54-1F2A-4A3E-085D-4EE11E876AA7}"/>
              </a:ext>
            </a:extLst>
          </p:cNvPr>
          <p:cNvCxnSpPr/>
          <p:nvPr/>
        </p:nvCxnSpPr>
        <p:spPr>
          <a:xfrm>
            <a:off x="6882233" y="4686130"/>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701FCD9-E8BB-06AF-72DC-97E390958E80}"/>
              </a:ext>
            </a:extLst>
          </p:cNvPr>
          <p:cNvGrpSpPr/>
          <p:nvPr/>
        </p:nvGrpSpPr>
        <p:grpSpPr>
          <a:xfrm>
            <a:off x="3860084" y="4038187"/>
            <a:ext cx="698760" cy="764172"/>
            <a:chOff x="3214762" y="3864726"/>
            <a:chExt cx="698760" cy="764172"/>
          </a:xfrm>
        </p:grpSpPr>
        <p:grpSp>
          <p:nvGrpSpPr>
            <p:cNvPr id="58" name="グループ化 57">
              <a:extLst>
                <a:ext uri="{FF2B5EF4-FFF2-40B4-BE49-F238E27FC236}">
                  <a16:creationId xmlns:a16="http://schemas.microsoft.com/office/drawing/2014/main" id="{83055F09-0640-DBAD-2254-F8731E66315C}"/>
                </a:ext>
              </a:extLst>
            </p:cNvPr>
            <p:cNvGrpSpPr/>
            <p:nvPr/>
          </p:nvGrpSpPr>
          <p:grpSpPr>
            <a:xfrm>
              <a:off x="3214762" y="3864726"/>
              <a:ext cx="698760" cy="764172"/>
              <a:chOff x="848441" y="2510588"/>
              <a:chExt cx="667644" cy="764172"/>
            </a:xfrm>
          </p:grpSpPr>
          <p:grpSp>
            <p:nvGrpSpPr>
              <p:cNvPr id="59" name="グループ化 58">
                <a:extLst>
                  <a:ext uri="{FF2B5EF4-FFF2-40B4-BE49-F238E27FC236}">
                    <a16:creationId xmlns:a16="http://schemas.microsoft.com/office/drawing/2014/main" id="{07AD9348-0712-0DA0-CA44-F7806628493C}"/>
                  </a:ext>
                </a:extLst>
              </p:cNvPr>
              <p:cNvGrpSpPr/>
              <p:nvPr/>
            </p:nvGrpSpPr>
            <p:grpSpPr>
              <a:xfrm>
                <a:off x="848441" y="2510588"/>
                <a:ext cx="667644" cy="764172"/>
                <a:chOff x="-1303825" y="2622884"/>
                <a:chExt cx="667644" cy="764172"/>
              </a:xfrm>
            </p:grpSpPr>
            <p:sp>
              <p:nvSpPr>
                <p:cNvPr id="62" name="メモ 61">
                  <a:extLst>
                    <a:ext uri="{FF2B5EF4-FFF2-40B4-BE49-F238E27FC236}">
                      <a16:creationId xmlns:a16="http://schemas.microsoft.com/office/drawing/2014/main" id="{DCE6246B-E412-BC3E-C63F-6EF9832EF9DE}"/>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63" name="メモ 62">
                  <a:extLst>
                    <a:ext uri="{FF2B5EF4-FFF2-40B4-BE49-F238E27FC236}">
                      <a16:creationId xmlns:a16="http://schemas.microsoft.com/office/drawing/2014/main" id="{45DD87E7-B816-2BDA-9226-229B3A4B5314}"/>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64" name="メモ 63">
                  <a:extLst>
                    <a:ext uri="{FF2B5EF4-FFF2-40B4-BE49-F238E27FC236}">
                      <a16:creationId xmlns:a16="http://schemas.microsoft.com/office/drawing/2014/main" id="{4455DF8E-7517-5B8E-4846-3D3DB4A65665}"/>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60" name="Freeform 13">
                <a:extLst>
                  <a:ext uri="{FF2B5EF4-FFF2-40B4-BE49-F238E27FC236}">
                    <a16:creationId xmlns:a16="http://schemas.microsoft.com/office/drawing/2014/main" id="{B6D824FB-C796-A5A1-7D56-BBE4C5570EF1}"/>
                  </a:ext>
                </a:extLst>
              </p:cNvPr>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sp>
            <p:nvSpPr>
              <p:cNvPr id="61" name="Freeform 13">
                <a:extLst>
                  <a:ext uri="{FF2B5EF4-FFF2-40B4-BE49-F238E27FC236}">
                    <a16:creationId xmlns:a16="http://schemas.microsoft.com/office/drawing/2014/main" id="{06531378-A17C-8C53-89DA-55C7C95C4F63}"/>
                  </a:ext>
                </a:extLst>
              </p:cNvPr>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94" name="Freeform 13">
              <a:extLst>
                <a:ext uri="{FF2B5EF4-FFF2-40B4-BE49-F238E27FC236}">
                  <a16:creationId xmlns:a16="http://schemas.microsoft.com/office/drawing/2014/main" id="{1003E151-79A0-B9E6-75FF-1C10F62ACA3D}"/>
                </a:ext>
              </a:extLst>
            </p:cNvPr>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grpSp>
        <p:nvGrpSpPr>
          <p:cNvPr id="6" name="グループ化 5">
            <a:extLst>
              <a:ext uri="{FF2B5EF4-FFF2-40B4-BE49-F238E27FC236}">
                <a16:creationId xmlns:a16="http://schemas.microsoft.com/office/drawing/2014/main" id="{1841EC62-06C9-5F30-130B-C84000CA4D39}"/>
              </a:ext>
            </a:extLst>
          </p:cNvPr>
          <p:cNvGrpSpPr/>
          <p:nvPr/>
        </p:nvGrpSpPr>
        <p:grpSpPr>
          <a:xfrm>
            <a:off x="3860084" y="5089625"/>
            <a:ext cx="698760" cy="764172"/>
            <a:chOff x="3262887" y="4916164"/>
            <a:chExt cx="698760" cy="764172"/>
          </a:xfrm>
        </p:grpSpPr>
        <p:grpSp>
          <p:nvGrpSpPr>
            <p:cNvPr id="2" name="グループ化 1">
              <a:extLst>
                <a:ext uri="{FF2B5EF4-FFF2-40B4-BE49-F238E27FC236}">
                  <a16:creationId xmlns:a16="http://schemas.microsoft.com/office/drawing/2014/main" id="{1F2B8F09-AE41-7732-2F78-57FF2CE3789C}"/>
                </a:ext>
              </a:extLst>
            </p:cNvPr>
            <p:cNvGrpSpPr/>
            <p:nvPr/>
          </p:nvGrpSpPr>
          <p:grpSpPr>
            <a:xfrm>
              <a:off x="3262887" y="4916164"/>
              <a:ext cx="698760" cy="764172"/>
              <a:chOff x="3262887" y="4916164"/>
              <a:chExt cx="698760" cy="764172"/>
            </a:xfrm>
          </p:grpSpPr>
          <p:grpSp>
            <p:nvGrpSpPr>
              <p:cNvPr id="65" name="グループ化 64">
                <a:extLst>
                  <a:ext uri="{FF2B5EF4-FFF2-40B4-BE49-F238E27FC236}">
                    <a16:creationId xmlns:a16="http://schemas.microsoft.com/office/drawing/2014/main" id="{BDDA3B09-8342-47D0-B482-85BB04C6ED8D}"/>
                  </a:ext>
                </a:extLst>
              </p:cNvPr>
              <p:cNvGrpSpPr/>
              <p:nvPr/>
            </p:nvGrpSpPr>
            <p:grpSpPr>
              <a:xfrm>
                <a:off x="3262887" y="4916164"/>
                <a:ext cx="698760" cy="764172"/>
                <a:chOff x="896566" y="3562026"/>
                <a:chExt cx="667644" cy="764172"/>
              </a:xfrm>
            </p:grpSpPr>
            <p:grpSp>
              <p:nvGrpSpPr>
                <p:cNvPr id="66" name="グループ化 65">
                  <a:extLst>
                    <a:ext uri="{FF2B5EF4-FFF2-40B4-BE49-F238E27FC236}">
                      <a16:creationId xmlns:a16="http://schemas.microsoft.com/office/drawing/2014/main" id="{FAB88CC3-442F-9610-CB59-4598DFBB5359}"/>
                    </a:ext>
                  </a:extLst>
                </p:cNvPr>
                <p:cNvGrpSpPr/>
                <p:nvPr/>
              </p:nvGrpSpPr>
              <p:grpSpPr>
                <a:xfrm>
                  <a:off x="896566" y="3562026"/>
                  <a:ext cx="667644" cy="764172"/>
                  <a:chOff x="-1303825" y="2622884"/>
                  <a:chExt cx="667644" cy="764172"/>
                </a:xfrm>
              </p:grpSpPr>
              <p:sp>
                <p:nvSpPr>
                  <p:cNvPr id="68" name="メモ 67">
                    <a:extLst>
                      <a:ext uri="{FF2B5EF4-FFF2-40B4-BE49-F238E27FC236}">
                        <a16:creationId xmlns:a16="http://schemas.microsoft.com/office/drawing/2014/main" id="{FEC2456A-6912-92F3-F9CC-F2819E8009DB}"/>
                      </a:ext>
                    </a:extLst>
                  </p:cNvPr>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69" name="メモ 68">
                    <a:extLst>
                      <a:ext uri="{FF2B5EF4-FFF2-40B4-BE49-F238E27FC236}">
                        <a16:creationId xmlns:a16="http://schemas.microsoft.com/office/drawing/2014/main" id="{95EDCC60-330F-C4C1-40A1-B68050086A08}"/>
                      </a:ext>
                    </a:extLst>
                  </p:cNvPr>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sp>
                <p:nvSpPr>
                  <p:cNvPr id="70" name="メモ 69">
                    <a:extLst>
                      <a:ext uri="{FF2B5EF4-FFF2-40B4-BE49-F238E27FC236}">
                        <a16:creationId xmlns:a16="http://schemas.microsoft.com/office/drawing/2014/main" id="{4E208EE1-AEDD-3D65-E4B5-AC7F18E3BD1D}"/>
                      </a:ext>
                    </a:extLst>
                  </p:cNvPr>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cs typeface="Times New Roman" panose="02020603050405020304" pitchFamily="18" charset="0"/>
                    </a:endParaRPr>
                  </a:p>
                </p:txBody>
              </p:sp>
            </p:grpSp>
            <p:sp>
              <p:nvSpPr>
                <p:cNvPr id="67" name="Freeform 13">
                  <a:extLst>
                    <a:ext uri="{FF2B5EF4-FFF2-40B4-BE49-F238E27FC236}">
                      <a16:creationId xmlns:a16="http://schemas.microsoft.com/office/drawing/2014/main" id="{5DDE147C-61D7-B9C9-7A6F-5F0139367942}"/>
                    </a:ext>
                  </a:extLst>
                </p:cNvPr>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91" name="Freeform 13">
                <a:extLst>
                  <a:ext uri="{FF2B5EF4-FFF2-40B4-BE49-F238E27FC236}">
                    <a16:creationId xmlns:a16="http://schemas.microsoft.com/office/drawing/2014/main" id="{61864C7F-C2EE-2942-60EB-890796853B9D}"/>
                  </a:ext>
                </a:extLst>
              </p:cNvPr>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1"/>
              </a:solidFill>
              <a:ln w="28575" cap="rnd">
                <a:solidFill>
                  <a:srgbClr val="FFC000"/>
                </a:solidFill>
                <a:prstDash val="sysDash"/>
                <a:round/>
                <a:headEnd/>
                <a:tailEnd/>
              </a:ln>
            </p:spPr>
            <p:txBody>
              <a:bodyPr/>
              <a:lstStyle/>
              <a:p>
                <a:endParaRPr lang="ja-JP" altLang="ja-JP" b="1" u="sng">
                  <a:ea typeface="MS UI Gothic" pitchFamily="50" charset="-128"/>
                  <a:cs typeface="Times New Roman" panose="02020603050405020304" pitchFamily="18" charset="0"/>
                </a:endParaRPr>
              </a:p>
            </p:txBody>
          </p:sp>
        </p:grpSp>
        <p:sp>
          <p:nvSpPr>
            <p:cNvPr id="95" name="Freeform 13">
              <a:extLst>
                <a:ext uri="{FF2B5EF4-FFF2-40B4-BE49-F238E27FC236}">
                  <a16:creationId xmlns:a16="http://schemas.microsoft.com/office/drawing/2014/main" id="{1B6D7EEF-1644-8D2B-A269-5625E9F55A64}"/>
                </a:ext>
              </a:extLst>
            </p:cNvPr>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b="1" u="sng">
                <a:ea typeface="MS UI Gothic" pitchFamily="50" charset="-128"/>
                <a:cs typeface="Times New Roman" panose="02020603050405020304" pitchFamily="18" charset="0"/>
              </a:endParaRPr>
            </a:p>
          </p:txBody>
        </p:sp>
      </p:grpSp>
      <p:pic>
        <p:nvPicPr>
          <p:cNvPr id="75" name="Picture 4" descr="友達の白黒シルエットイラスト">
            <a:extLst>
              <a:ext uri="{FF2B5EF4-FFF2-40B4-BE49-F238E27FC236}">
                <a16:creationId xmlns:a16="http://schemas.microsoft.com/office/drawing/2014/main" id="{F6881EE9-AC9D-26E0-E21F-ACF28E6DE9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1" t="20503" r="12866" b="20119"/>
          <a:stretch/>
        </p:blipFill>
        <p:spPr bwMode="auto">
          <a:xfrm>
            <a:off x="9756677" y="4323424"/>
            <a:ext cx="749332" cy="613424"/>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494DB84D-8813-3823-D061-25963984F523}"/>
              </a:ext>
            </a:extLst>
          </p:cNvPr>
          <p:cNvSpPr/>
          <p:nvPr/>
        </p:nvSpPr>
        <p:spPr>
          <a:xfrm>
            <a:off x="9526598" y="4943113"/>
            <a:ext cx="1209490" cy="584775"/>
          </a:xfrm>
          <a:prstGeom prst="rect">
            <a:avLst/>
          </a:prstGeom>
        </p:spPr>
        <p:txBody>
          <a:bodyPr wrap="square">
            <a:spAutoFit/>
          </a:bodyPr>
          <a:lstStyle/>
          <a:p>
            <a:pPr algn="ctr"/>
            <a:r>
              <a:rPr lang="en-US" altLang="ja-JP" sz="1600" dirty="0">
                <a:cs typeface="Times New Roman" panose="02020603050405020304" pitchFamily="18" charset="0"/>
              </a:rPr>
              <a:t>developers</a:t>
            </a:r>
            <a:endParaRPr lang="ja-JP" altLang="en-US" sz="1600" dirty="0">
              <a:cs typeface="Times New Roman" panose="02020603050405020304" pitchFamily="18" charset="0"/>
            </a:endParaRPr>
          </a:p>
        </p:txBody>
      </p:sp>
      <p:sp>
        <p:nvSpPr>
          <p:cNvPr id="115" name="角丸四角形 114">
            <a:extLst>
              <a:ext uri="{FF2B5EF4-FFF2-40B4-BE49-F238E27FC236}">
                <a16:creationId xmlns:a16="http://schemas.microsoft.com/office/drawing/2014/main" id="{AEF52F9B-55BE-D909-4140-0A3BD0AB6C0B}"/>
              </a:ext>
            </a:extLst>
          </p:cNvPr>
          <p:cNvSpPr/>
          <p:nvPr/>
        </p:nvSpPr>
        <p:spPr>
          <a:xfrm>
            <a:off x="8244027" y="4340112"/>
            <a:ext cx="1251456" cy="580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Notify Developers</a:t>
            </a:r>
            <a:endParaRPr lang="ja-JP" altLang="en-US" sz="1600" dirty="0">
              <a:solidFill>
                <a:schemeClr val="tx1"/>
              </a:solidFill>
              <a:cs typeface="Times New Roman" panose="02020603050405020304" pitchFamily="18" charset="0"/>
            </a:endParaRPr>
          </a:p>
        </p:txBody>
      </p:sp>
      <p:cxnSp>
        <p:nvCxnSpPr>
          <p:cNvPr id="116" name="直線矢印コネクタ 115">
            <a:extLst>
              <a:ext uri="{FF2B5EF4-FFF2-40B4-BE49-F238E27FC236}">
                <a16:creationId xmlns:a16="http://schemas.microsoft.com/office/drawing/2014/main" id="{7F9D375D-3CE4-63E8-E450-7DA366792CC4}"/>
              </a:ext>
            </a:extLst>
          </p:cNvPr>
          <p:cNvCxnSpPr>
            <a:stCxn id="89" idx="3"/>
            <a:endCxn id="115" idx="1"/>
          </p:cNvCxnSpPr>
          <p:nvPr/>
        </p:nvCxnSpPr>
        <p:spPr>
          <a:xfrm>
            <a:off x="8032599" y="4630136"/>
            <a:ext cx="211429"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角丸四角形 116">
            <a:extLst>
              <a:ext uri="{FF2B5EF4-FFF2-40B4-BE49-F238E27FC236}">
                <a16:creationId xmlns:a16="http://schemas.microsoft.com/office/drawing/2014/main" id="{9E9BF2EF-458A-7A99-AC19-256750129861}"/>
              </a:ext>
            </a:extLst>
          </p:cNvPr>
          <p:cNvSpPr/>
          <p:nvPr/>
        </p:nvSpPr>
        <p:spPr>
          <a:xfrm>
            <a:off x="8244027" y="5472798"/>
            <a:ext cx="1251456" cy="5968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Generate Result Files</a:t>
            </a:r>
            <a:endParaRPr lang="ja-JP" altLang="en-US" sz="1600" dirty="0">
              <a:solidFill>
                <a:schemeClr val="tx1"/>
              </a:solidFill>
              <a:cs typeface="Times New Roman" panose="02020603050405020304" pitchFamily="18" charset="0"/>
            </a:endParaRPr>
          </a:p>
        </p:txBody>
      </p:sp>
      <p:cxnSp>
        <p:nvCxnSpPr>
          <p:cNvPr id="118" name="直線矢印コネクタ 117">
            <a:extLst>
              <a:ext uri="{FF2B5EF4-FFF2-40B4-BE49-F238E27FC236}">
                <a16:creationId xmlns:a16="http://schemas.microsoft.com/office/drawing/2014/main" id="{5856A7D1-E4F5-8AF4-0A97-D89D0A81A578}"/>
              </a:ext>
            </a:extLst>
          </p:cNvPr>
          <p:cNvCxnSpPr>
            <a:stCxn id="115" idx="3"/>
            <a:endCxn id="75" idx="1"/>
          </p:cNvCxnSpPr>
          <p:nvPr/>
        </p:nvCxnSpPr>
        <p:spPr>
          <a:xfrm>
            <a:off x="9495483" y="4630136"/>
            <a:ext cx="261194"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D3F00746-A2BA-4F30-5802-1AA401D7E167}"/>
              </a:ext>
            </a:extLst>
          </p:cNvPr>
          <p:cNvCxnSpPr>
            <a:stCxn id="115" idx="2"/>
            <a:endCxn id="117" idx="0"/>
          </p:cNvCxnSpPr>
          <p:nvPr/>
        </p:nvCxnSpPr>
        <p:spPr>
          <a:xfrm>
            <a:off x="8869755" y="4920160"/>
            <a:ext cx="0" cy="552638"/>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フローチャート: 複数書類 119">
            <a:extLst>
              <a:ext uri="{FF2B5EF4-FFF2-40B4-BE49-F238E27FC236}">
                <a16:creationId xmlns:a16="http://schemas.microsoft.com/office/drawing/2014/main" id="{843E8B76-56C6-CDA6-01CC-8A15EE8305D0}"/>
              </a:ext>
            </a:extLst>
          </p:cNvPr>
          <p:cNvSpPr/>
          <p:nvPr/>
        </p:nvSpPr>
        <p:spPr>
          <a:xfrm>
            <a:off x="9710719" y="5430611"/>
            <a:ext cx="841248" cy="681245"/>
          </a:xfrm>
          <a:prstGeom prst="flowChartMultidocumen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cs typeface="Arial" panose="020B0604020202020204" pitchFamily="34" charset="0"/>
              </a:rPr>
              <a:t>HTML</a:t>
            </a:r>
            <a:br>
              <a:rPr lang="en-US" altLang="ja-JP" sz="1400" dirty="0">
                <a:solidFill>
                  <a:schemeClr val="tx1"/>
                </a:solidFill>
                <a:cs typeface="Arial" panose="020B0604020202020204" pitchFamily="34" charset="0"/>
              </a:rPr>
            </a:br>
            <a:r>
              <a:rPr lang="en-US" altLang="ja-JP" sz="1400" dirty="0">
                <a:solidFill>
                  <a:schemeClr val="tx1"/>
                </a:solidFill>
                <a:cs typeface="Arial" panose="020B0604020202020204" pitchFamily="34" charset="0"/>
              </a:rPr>
              <a:t>files</a:t>
            </a:r>
            <a:endParaRPr lang="ja-JP" altLang="en-US" sz="1400" dirty="0">
              <a:solidFill>
                <a:schemeClr val="tx1"/>
              </a:solidFill>
              <a:cs typeface="Arial" panose="020B0604020202020204" pitchFamily="34" charset="0"/>
            </a:endParaRPr>
          </a:p>
        </p:txBody>
      </p:sp>
      <p:cxnSp>
        <p:nvCxnSpPr>
          <p:cNvPr id="121" name="直線矢印コネクタ 120">
            <a:extLst>
              <a:ext uri="{FF2B5EF4-FFF2-40B4-BE49-F238E27FC236}">
                <a16:creationId xmlns:a16="http://schemas.microsoft.com/office/drawing/2014/main" id="{F56633EA-4774-A538-6005-E57B86E5F763}"/>
              </a:ext>
            </a:extLst>
          </p:cNvPr>
          <p:cNvCxnSpPr>
            <a:stCxn id="117" idx="3"/>
            <a:endCxn id="120" idx="1"/>
          </p:cNvCxnSpPr>
          <p:nvPr/>
        </p:nvCxnSpPr>
        <p:spPr>
          <a:xfrm>
            <a:off x="9495483" y="5771233"/>
            <a:ext cx="215236"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230" name="スライド番号プレースホルダー 229">
            <a:extLst>
              <a:ext uri="{FF2B5EF4-FFF2-40B4-BE49-F238E27FC236}">
                <a16:creationId xmlns:a16="http://schemas.microsoft.com/office/drawing/2014/main" id="{29F101CF-6C95-8234-E586-821D4A560630}"/>
              </a:ext>
            </a:extLst>
          </p:cNvPr>
          <p:cNvSpPr>
            <a:spLocks noGrp="1"/>
          </p:cNvSpPr>
          <p:nvPr>
            <p:ph type="sldNum" sz="quarter" idx="12"/>
          </p:nvPr>
        </p:nvSpPr>
        <p:spPr/>
        <p:txBody>
          <a:bodyPr/>
          <a:lstStyle/>
          <a:p>
            <a:fld id="{DDF0A04B-3F96-455C-AC58-511E5C06C175}" type="slidenum">
              <a:rPr lang="ja-JP" altLang="en-US" smtClean="0"/>
              <a:pPr/>
              <a:t>92</a:t>
            </a:fld>
            <a:endParaRPr lang="ja-JP" altLang="en-US" dirty="0"/>
          </a:p>
        </p:txBody>
      </p:sp>
    </p:spTree>
    <p:extLst>
      <p:ext uri="{BB962C8B-B14F-4D97-AF65-F5344CB8AC3E}">
        <p14:creationId xmlns:p14="http://schemas.microsoft.com/office/powerpoint/2010/main" val="21560377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D3F00C-49E7-2445-F206-6F62032E5A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174EB6-E76E-CFA5-C3A6-772ACD8975CA}"/>
              </a:ext>
            </a:extLst>
          </p:cNvPr>
          <p:cNvSpPr>
            <a:spLocks noGrp="1"/>
          </p:cNvSpPr>
          <p:nvPr>
            <p:ph type="title"/>
          </p:nvPr>
        </p:nvSpPr>
        <p:spPr/>
        <p:txBody>
          <a:bodyPr>
            <a:normAutofit fontScale="90000"/>
          </a:bodyPr>
          <a:lstStyle/>
          <a:p>
            <a:r>
              <a:rPr kumimoji="1" lang="en-US" altLang="ja-JP" dirty="0"/>
              <a:t>Improvement to Categorize Clone Sets</a:t>
            </a:r>
            <a:endParaRPr kumimoji="1" lang="ja-JP" altLang="en-US" dirty="0"/>
          </a:p>
        </p:txBody>
      </p:sp>
      <p:sp>
        <p:nvSpPr>
          <p:cNvPr id="3" name="コンテンツ プレースホルダー 2">
            <a:extLst>
              <a:ext uri="{FF2B5EF4-FFF2-40B4-BE49-F238E27FC236}">
                <a16:creationId xmlns:a16="http://schemas.microsoft.com/office/drawing/2014/main" id="{C7BB6455-A465-4D68-2C7E-BB18C2279D3A}"/>
              </a:ext>
            </a:extLst>
          </p:cNvPr>
          <p:cNvSpPr>
            <a:spLocks noGrp="1"/>
          </p:cNvSpPr>
          <p:nvPr>
            <p:ph idx="1"/>
          </p:nvPr>
        </p:nvSpPr>
        <p:spPr>
          <a:xfrm>
            <a:off x="1981200" y="1628489"/>
            <a:ext cx="8452022" cy="2822326"/>
          </a:xfrm>
        </p:spPr>
        <p:txBody>
          <a:bodyPr>
            <a:normAutofit fontScale="92500" lnSpcReduction="20000"/>
          </a:bodyPr>
          <a:lstStyle/>
          <a:p>
            <a:r>
              <a:rPr lang="en-US" altLang="ja-JP" sz="2400" dirty="0"/>
              <a:t>The previous version classifies 4 categories, stable, changed, new, and deleted.</a:t>
            </a:r>
          </a:p>
          <a:p>
            <a:pPr lvl="1"/>
            <a:r>
              <a:rPr lang="en-US" altLang="ja-JP" sz="2000" dirty="0"/>
              <a:t>Whether the clone set existed in either revision or not</a:t>
            </a:r>
          </a:p>
          <a:p>
            <a:pPr lvl="1"/>
            <a:r>
              <a:rPr lang="en-US" altLang="ja-JP" sz="2000" dirty="0"/>
              <a:t>Whether the clone set had modified or not</a:t>
            </a:r>
          </a:p>
          <a:p>
            <a:r>
              <a:rPr lang="en-US" altLang="ja-JP" sz="2400" dirty="0"/>
              <a:t>The current version gives several labels for changed clone sets, including ‘inconsistent’ and ‘consistent’</a:t>
            </a:r>
          </a:p>
          <a:p>
            <a:pPr lvl="1"/>
            <a:r>
              <a:rPr lang="en-US" altLang="ja-JP" sz="2000" dirty="0"/>
              <a:t>‘Inconsistent’ is attached</a:t>
            </a:r>
          </a:p>
        </p:txBody>
      </p:sp>
      <p:grpSp>
        <p:nvGrpSpPr>
          <p:cNvPr id="6" name="グループ化 5">
            <a:extLst>
              <a:ext uri="{FF2B5EF4-FFF2-40B4-BE49-F238E27FC236}">
                <a16:creationId xmlns:a16="http://schemas.microsoft.com/office/drawing/2014/main" id="{0ADFF235-C6D0-0591-A17C-6309DBE9C390}"/>
              </a:ext>
            </a:extLst>
          </p:cNvPr>
          <p:cNvGrpSpPr/>
          <p:nvPr/>
        </p:nvGrpSpPr>
        <p:grpSpPr>
          <a:xfrm>
            <a:off x="1740720" y="4831108"/>
            <a:ext cx="2777629" cy="1650911"/>
            <a:chOff x="216719" y="4831107"/>
            <a:chExt cx="2777629" cy="1650911"/>
          </a:xfrm>
        </p:grpSpPr>
        <p:grpSp>
          <p:nvGrpSpPr>
            <p:cNvPr id="12" name="グループ化 11">
              <a:extLst>
                <a:ext uri="{FF2B5EF4-FFF2-40B4-BE49-F238E27FC236}">
                  <a16:creationId xmlns:a16="http://schemas.microsoft.com/office/drawing/2014/main" id="{FB06BD48-071E-6C10-589B-2EFF67331ACA}"/>
                </a:ext>
              </a:extLst>
            </p:cNvPr>
            <p:cNvGrpSpPr/>
            <p:nvPr/>
          </p:nvGrpSpPr>
          <p:grpSpPr>
            <a:xfrm>
              <a:off x="1621588" y="5252326"/>
              <a:ext cx="1346962" cy="1229692"/>
              <a:chOff x="1495168" y="4831491"/>
              <a:chExt cx="1223318" cy="1314666"/>
            </a:xfrm>
          </p:grpSpPr>
          <p:sp>
            <p:nvSpPr>
              <p:cNvPr id="13" name="角丸四角形 12">
                <a:extLst>
                  <a:ext uri="{FF2B5EF4-FFF2-40B4-BE49-F238E27FC236}">
                    <a16:creationId xmlns:a16="http://schemas.microsoft.com/office/drawing/2014/main" id="{B3E8F6CD-99E6-EDD7-908F-2DFFC6BCC054}"/>
                  </a:ext>
                </a:extLst>
              </p:cNvPr>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Freeform 13">
                <a:extLst>
                  <a:ext uri="{FF2B5EF4-FFF2-40B4-BE49-F238E27FC236}">
                    <a16:creationId xmlns:a16="http://schemas.microsoft.com/office/drawing/2014/main" id="{EDA6FEF2-D5CD-9A72-C982-CD61970C7F57}"/>
                  </a:ext>
                </a:extLst>
              </p:cNvPr>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15" name="Freeform 13">
                <a:extLst>
                  <a:ext uri="{FF2B5EF4-FFF2-40B4-BE49-F238E27FC236}">
                    <a16:creationId xmlns:a16="http://schemas.microsoft.com/office/drawing/2014/main" id="{018A3B5E-83A5-A3B2-63CD-BCE78AA2F817}"/>
                  </a:ext>
                </a:extLst>
              </p:cNvPr>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sp>
            <p:nvSpPr>
              <p:cNvPr id="16" name="Freeform 13">
                <a:extLst>
                  <a:ext uri="{FF2B5EF4-FFF2-40B4-BE49-F238E27FC236}">
                    <a16:creationId xmlns:a16="http://schemas.microsoft.com/office/drawing/2014/main" id="{D95FD193-ED14-5F76-098F-0E729DD0D892}"/>
                  </a:ext>
                </a:extLst>
              </p:cNvPr>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grpSp>
        <p:sp>
          <p:nvSpPr>
            <p:cNvPr id="37" name="正方形/長方形 36">
              <a:extLst>
                <a:ext uri="{FF2B5EF4-FFF2-40B4-BE49-F238E27FC236}">
                  <a16:creationId xmlns:a16="http://schemas.microsoft.com/office/drawing/2014/main" id="{CD941EBD-B4F5-E250-F409-D8E44455F803}"/>
                </a:ext>
              </a:extLst>
            </p:cNvPr>
            <p:cNvSpPr/>
            <p:nvPr/>
          </p:nvSpPr>
          <p:spPr>
            <a:xfrm>
              <a:off x="1595790" y="4831107"/>
              <a:ext cx="1398558"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Inconsistent</a:t>
              </a:r>
              <a:endParaRPr lang="ja-JP" altLang="en-US" dirty="0">
                <a:solidFill>
                  <a:schemeClr val="tx1"/>
                </a:solidFill>
              </a:endParaRPr>
            </a:p>
          </p:txBody>
        </p:sp>
        <p:cxnSp>
          <p:nvCxnSpPr>
            <p:cNvPr id="42" name="直線コネクタ 41">
              <a:extLst>
                <a:ext uri="{FF2B5EF4-FFF2-40B4-BE49-F238E27FC236}">
                  <a16:creationId xmlns:a16="http://schemas.microsoft.com/office/drawing/2014/main" id="{C9C2A99C-D439-FFE0-E86B-D7335438B34E}"/>
                </a:ext>
              </a:extLst>
            </p:cNvPr>
            <p:cNvCxnSpPr>
              <a:stCxn id="45" idx="3"/>
            </p:cNvCxnSpPr>
            <p:nvPr/>
          </p:nvCxnSpPr>
          <p:spPr>
            <a:xfrm flipV="1">
              <a:off x="1342518" y="5475441"/>
              <a:ext cx="440794" cy="3046"/>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73A20ECA-171E-9AD8-8DEF-5768C65215EC}"/>
                </a:ext>
              </a:extLst>
            </p:cNvPr>
            <p:cNvSpPr/>
            <p:nvPr/>
          </p:nvSpPr>
          <p:spPr>
            <a:xfrm>
              <a:off x="216719" y="5320230"/>
              <a:ext cx="1125799"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modified</a:t>
              </a:r>
              <a:endParaRPr lang="ja-JP" altLang="en-US" dirty="0">
                <a:solidFill>
                  <a:schemeClr val="tx1"/>
                </a:solidFill>
              </a:endParaRPr>
            </a:p>
          </p:txBody>
        </p:sp>
        <p:cxnSp>
          <p:nvCxnSpPr>
            <p:cNvPr id="46" name="直線コネクタ 45">
              <a:extLst>
                <a:ext uri="{FF2B5EF4-FFF2-40B4-BE49-F238E27FC236}">
                  <a16:creationId xmlns:a16="http://schemas.microsoft.com/office/drawing/2014/main" id="{2B0EA0C2-6AD5-83C6-5C25-5E97DAE11E6E}"/>
                </a:ext>
              </a:extLst>
            </p:cNvPr>
            <p:cNvCxnSpPr>
              <a:stCxn id="47" idx="3"/>
            </p:cNvCxnSpPr>
            <p:nvPr/>
          </p:nvCxnSpPr>
          <p:spPr>
            <a:xfrm flipV="1">
              <a:off x="1342518" y="5858779"/>
              <a:ext cx="440794" cy="195126"/>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47" name="正方形/長方形 46">
              <a:extLst>
                <a:ext uri="{FF2B5EF4-FFF2-40B4-BE49-F238E27FC236}">
                  <a16:creationId xmlns:a16="http://schemas.microsoft.com/office/drawing/2014/main" id="{C41444A0-B747-0308-F56F-F56C321D2FEB}"/>
                </a:ext>
              </a:extLst>
            </p:cNvPr>
            <p:cNvSpPr/>
            <p:nvPr/>
          </p:nvSpPr>
          <p:spPr>
            <a:xfrm>
              <a:off x="465951" y="5895648"/>
              <a:ext cx="876567"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stable</a:t>
              </a:r>
              <a:endParaRPr lang="ja-JP" altLang="en-US" dirty="0">
                <a:solidFill>
                  <a:schemeClr val="tx1"/>
                </a:solidFill>
              </a:endParaRPr>
            </a:p>
          </p:txBody>
        </p:sp>
        <p:cxnSp>
          <p:nvCxnSpPr>
            <p:cNvPr id="51" name="直線コネクタ 50">
              <a:extLst>
                <a:ext uri="{FF2B5EF4-FFF2-40B4-BE49-F238E27FC236}">
                  <a16:creationId xmlns:a16="http://schemas.microsoft.com/office/drawing/2014/main" id="{6F55918B-9854-3301-7FB0-39122DD11FDC}"/>
                </a:ext>
              </a:extLst>
            </p:cNvPr>
            <p:cNvCxnSpPr>
              <a:stCxn id="47" idx="3"/>
            </p:cNvCxnSpPr>
            <p:nvPr/>
          </p:nvCxnSpPr>
          <p:spPr>
            <a:xfrm>
              <a:off x="1342518" y="6053905"/>
              <a:ext cx="440794" cy="17166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grpSp>
        <p:nvGrpSpPr>
          <p:cNvPr id="7" name="グループ化 6">
            <a:extLst>
              <a:ext uri="{FF2B5EF4-FFF2-40B4-BE49-F238E27FC236}">
                <a16:creationId xmlns:a16="http://schemas.microsoft.com/office/drawing/2014/main" id="{C84A2A96-43A6-6F40-C44C-E4102F348080}"/>
              </a:ext>
            </a:extLst>
          </p:cNvPr>
          <p:cNvGrpSpPr/>
          <p:nvPr/>
        </p:nvGrpSpPr>
        <p:grpSpPr>
          <a:xfrm>
            <a:off x="4518349" y="4831108"/>
            <a:ext cx="2594333" cy="1663289"/>
            <a:chOff x="2994348" y="4831107"/>
            <a:chExt cx="2594333" cy="1663289"/>
          </a:xfrm>
        </p:grpSpPr>
        <p:grpSp>
          <p:nvGrpSpPr>
            <p:cNvPr id="17" name="グループ化 16">
              <a:extLst>
                <a:ext uri="{FF2B5EF4-FFF2-40B4-BE49-F238E27FC236}">
                  <a16:creationId xmlns:a16="http://schemas.microsoft.com/office/drawing/2014/main" id="{BAE79754-F5EF-D457-F1E2-F17D58CF565A}"/>
                </a:ext>
              </a:extLst>
            </p:cNvPr>
            <p:cNvGrpSpPr/>
            <p:nvPr/>
          </p:nvGrpSpPr>
          <p:grpSpPr>
            <a:xfrm>
              <a:off x="4227097" y="5252326"/>
              <a:ext cx="1361584" cy="1242070"/>
              <a:chOff x="1495168" y="4831491"/>
              <a:chExt cx="1223318" cy="1314666"/>
            </a:xfrm>
          </p:grpSpPr>
          <p:sp>
            <p:nvSpPr>
              <p:cNvPr id="18" name="角丸四角形 17">
                <a:extLst>
                  <a:ext uri="{FF2B5EF4-FFF2-40B4-BE49-F238E27FC236}">
                    <a16:creationId xmlns:a16="http://schemas.microsoft.com/office/drawing/2014/main" id="{7CBA0361-D975-7251-0489-4C6D811C7819}"/>
                  </a:ext>
                </a:extLst>
              </p:cNvPr>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Freeform 13">
                <a:extLst>
                  <a:ext uri="{FF2B5EF4-FFF2-40B4-BE49-F238E27FC236}">
                    <a16:creationId xmlns:a16="http://schemas.microsoft.com/office/drawing/2014/main" id="{4382F7BD-65FE-D728-C39A-B78C27D32FFB}"/>
                  </a:ext>
                </a:extLst>
              </p:cNvPr>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20" name="Freeform 13">
                <a:extLst>
                  <a:ext uri="{FF2B5EF4-FFF2-40B4-BE49-F238E27FC236}">
                    <a16:creationId xmlns:a16="http://schemas.microsoft.com/office/drawing/2014/main" id="{FF018A14-1254-D538-AC4E-FDD949C492F0}"/>
                  </a:ext>
                </a:extLst>
              </p:cNvPr>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21" name="Freeform 13">
                <a:extLst>
                  <a:ext uri="{FF2B5EF4-FFF2-40B4-BE49-F238E27FC236}">
                    <a16:creationId xmlns:a16="http://schemas.microsoft.com/office/drawing/2014/main" id="{20D51E2F-917B-9865-D1F9-E36BA48137E7}"/>
                  </a:ext>
                </a:extLst>
              </p:cNvPr>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grpSp>
        <p:sp>
          <p:nvSpPr>
            <p:cNvPr id="38" name="正方形/長方形 37">
              <a:extLst>
                <a:ext uri="{FF2B5EF4-FFF2-40B4-BE49-F238E27FC236}">
                  <a16:creationId xmlns:a16="http://schemas.microsoft.com/office/drawing/2014/main" id="{3EAC7734-0F34-DE8A-306D-07010787A730}"/>
                </a:ext>
              </a:extLst>
            </p:cNvPr>
            <p:cNvSpPr/>
            <p:nvPr/>
          </p:nvSpPr>
          <p:spPr>
            <a:xfrm>
              <a:off x="4300592" y="4831107"/>
              <a:ext cx="1240672"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Consistent</a:t>
              </a:r>
              <a:endParaRPr lang="ja-JP" altLang="en-US" dirty="0">
                <a:solidFill>
                  <a:schemeClr val="tx1"/>
                </a:solidFill>
              </a:endParaRPr>
            </a:p>
          </p:txBody>
        </p:sp>
        <p:cxnSp>
          <p:nvCxnSpPr>
            <p:cNvPr id="57" name="直線コネクタ 56">
              <a:extLst>
                <a:ext uri="{FF2B5EF4-FFF2-40B4-BE49-F238E27FC236}">
                  <a16:creationId xmlns:a16="http://schemas.microsoft.com/office/drawing/2014/main" id="{9D1B9E0D-A52C-5A77-937D-9CB9C0BC2036}"/>
                </a:ext>
              </a:extLst>
            </p:cNvPr>
            <p:cNvCxnSpPr>
              <a:stCxn id="58" idx="3"/>
            </p:cNvCxnSpPr>
            <p:nvPr/>
          </p:nvCxnSpPr>
          <p:spPr>
            <a:xfrm flipV="1">
              <a:off x="4124188" y="5475441"/>
              <a:ext cx="266389" cy="388560"/>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58" name="正方形/長方形 57">
              <a:extLst>
                <a:ext uri="{FF2B5EF4-FFF2-40B4-BE49-F238E27FC236}">
                  <a16:creationId xmlns:a16="http://schemas.microsoft.com/office/drawing/2014/main" id="{16BB2761-1E30-4A00-C8B9-2BDF5E7D331A}"/>
                </a:ext>
              </a:extLst>
            </p:cNvPr>
            <p:cNvSpPr/>
            <p:nvPr/>
          </p:nvSpPr>
          <p:spPr>
            <a:xfrm>
              <a:off x="2994348" y="5705744"/>
              <a:ext cx="1129840"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modified</a:t>
              </a:r>
              <a:endParaRPr lang="ja-JP" altLang="en-US" dirty="0">
                <a:solidFill>
                  <a:schemeClr val="tx1"/>
                </a:solidFill>
              </a:endParaRPr>
            </a:p>
          </p:txBody>
        </p:sp>
        <p:cxnSp>
          <p:nvCxnSpPr>
            <p:cNvPr id="59" name="直線コネクタ 58">
              <a:extLst>
                <a:ext uri="{FF2B5EF4-FFF2-40B4-BE49-F238E27FC236}">
                  <a16:creationId xmlns:a16="http://schemas.microsoft.com/office/drawing/2014/main" id="{E2E75362-809E-D259-8084-671B25BD6074}"/>
                </a:ext>
              </a:extLst>
            </p:cNvPr>
            <p:cNvCxnSpPr>
              <a:stCxn id="58" idx="3"/>
            </p:cNvCxnSpPr>
            <p:nvPr/>
          </p:nvCxnSpPr>
          <p:spPr>
            <a:xfrm>
              <a:off x="4124188" y="5864001"/>
              <a:ext cx="266389" cy="444724"/>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60F530CC-DCE3-83CE-FDA6-491AF0BCAA83}"/>
                </a:ext>
              </a:extLst>
            </p:cNvPr>
            <p:cNvCxnSpPr>
              <a:stCxn id="58" idx="3"/>
            </p:cNvCxnSpPr>
            <p:nvPr/>
          </p:nvCxnSpPr>
          <p:spPr>
            <a:xfrm flipV="1">
              <a:off x="4124188" y="5858779"/>
              <a:ext cx="266389" cy="5222"/>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grpSp>
        <p:nvGrpSpPr>
          <p:cNvPr id="8" name="グループ化 7">
            <a:extLst>
              <a:ext uri="{FF2B5EF4-FFF2-40B4-BE49-F238E27FC236}">
                <a16:creationId xmlns:a16="http://schemas.microsoft.com/office/drawing/2014/main" id="{C20A324D-F786-00A3-374F-38ECCBBF1146}"/>
              </a:ext>
            </a:extLst>
          </p:cNvPr>
          <p:cNvGrpSpPr/>
          <p:nvPr/>
        </p:nvGrpSpPr>
        <p:grpSpPr>
          <a:xfrm>
            <a:off x="7366854" y="4831108"/>
            <a:ext cx="2637865" cy="1620687"/>
            <a:chOff x="5842853" y="4831107"/>
            <a:chExt cx="2637865" cy="1620687"/>
          </a:xfrm>
        </p:grpSpPr>
        <p:grpSp>
          <p:nvGrpSpPr>
            <p:cNvPr id="32" name="グループ化 31">
              <a:extLst>
                <a:ext uri="{FF2B5EF4-FFF2-40B4-BE49-F238E27FC236}">
                  <a16:creationId xmlns:a16="http://schemas.microsoft.com/office/drawing/2014/main" id="{A58FF68D-91F5-E939-6E08-A7D58F72E5F4}"/>
                </a:ext>
              </a:extLst>
            </p:cNvPr>
            <p:cNvGrpSpPr/>
            <p:nvPr/>
          </p:nvGrpSpPr>
          <p:grpSpPr>
            <a:xfrm>
              <a:off x="6906042" y="5209724"/>
              <a:ext cx="1361584" cy="1242070"/>
              <a:chOff x="1495168" y="4831491"/>
              <a:chExt cx="1223318" cy="1314666"/>
            </a:xfrm>
          </p:grpSpPr>
          <p:sp>
            <p:nvSpPr>
              <p:cNvPr id="33" name="角丸四角形 32">
                <a:extLst>
                  <a:ext uri="{FF2B5EF4-FFF2-40B4-BE49-F238E27FC236}">
                    <a16:creationId xmlns:a16="http://schemas.microsoft.com/office/drawing/2014/main" id="{6090ED1D-230B-5C89-F343-18A8B7A22020}"/>
                  </a:ext>
                </a:extLst>
              </p:cNvPr>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Freeform 13">
                <a:extLst>
                  <a:ext uri="{FF2B5EF4-FFF2-40B4-BE49-F238E27FC236}">
                    <a16:creationId xmlns:a16="http://schemas.microsoft.com/office/drawing/2014/main" id="{7D924550-16F9-88E7-5521-77265AE2EC14}"/>
                  </a:ext>
                </a:extLst>
              </p:cNvPr>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sp>
            <p:nvSpPr>
              <p:cNvPr id="35" name="Freeform 13">
                <a:extLst>
                  <a:ext uri="{FF2B5EF4-FFF2-40B4-BE49-F238E27FC236}">
                    <a16:creationId xmlns:a16="http://schemas.microsoft.com/office/drawing/2014/main" id="{08BCFBAC-3B1E-7046-100A-199397159429}"/>
                  </a:ext>
                </a:extLst>
              </p:cNvPr>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9B9B"/>
              </a:solidFill>
              <a:ln w="25400" cap="rnd">
                <a:solidFill>
                  <a:schemeClr val="bg1"/>
                </a:solidFill>
                <a:round/>
                <a:headEnd/>
                <a:tailEnd/>
              </a:ln>
            </p:spPr>
            <p:txBody>
              <a:bodyPr/>
              <a:lstStyle/>
              <a:p>
                <a:endParaRPr lang="ja-JP" altLang="ja-JP" u="sng">
                  <a:ea typeface="MS UI Gothic" pitchFamily="50" charset="-128"/>
                </a:endParaRPr>
              </a:p>
            </p:txBody>
          </p:sp>
          <p:sp>
            <p:nvSpPr>
              <p:cNvPr id="36" name="Freeform 13">
                <a:extLst>
                  <a:ext uri="{FF2B5EF4-FFF2-40B4-BE49-F238E27FC236}">
                    <a16:creationId xmlns:a16="http://schemas.microsoft.com/office/drawing/2014/main" id="{5FAD7638-54F1-6367-3F0F-59A6F5A12B33}"/>
                  </a:ext>
                </a:extLst>
              </p:cNvPr>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BEBEBE"/>
              </a:solidFill>
              <a:ln w="25400" cap="rnd">
                <a:solidFill>
                  <a:schemeClr val="bg1"/>
                </a:solidFill>
                <a:round/>
                <a:headEnd/>
                <a:tailEnd/>
              </a:ln>
            </p:spPr>
            <p:txBody>
              <a:bodyPr/>
              <a:lstStyle/>
              <a:p>
                <a:endParaRPr lang="ja-JP" altLang="ja-JP" u="sng">
                  <a:ea typeface="MS UI Gothic" pitchFamily="50" charset="-128"/>
                </a:endParaRPr>
              </a:p>
            </p:txBody>
          </p:sp>
        </p:grpSp>
        <p:sp>
          <p:nvSpPr>
            <p:cNvPr id="39" name="正方形/長方形 38">
              <a:extLst>
                <a:ext uri="{FF2B5EF4-FFF2-40B4-BE49-F238E27FC236}">
                  <a16:creationId xmlns:a16="http://schemas.microsoft.com/office/drawing/2014/main" id="{71593A77-9C79-68E7-354F-C0C866AF2A40}"/>
                </a:ext>
              </a:extLst>
            </p:cNvPr>
            <p:cNvSpPr/>
            <p:nvPr/>
          </p:nvSpPr>
          <p:spPr>
            <a:xfrm>
              <a:off x="6589050" y="4831107"/>
              <a:ext cx="660276"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Add</a:t>
              </a:r>
              <a:endParaRPr lang="ja-JP" altLang="en-US" dirty="0">
                <a:solidFill>
                  <a:schemeClr val="tx1"/>
                </a:solidFill>
              </a:endParaRPr>
            </a:p>
          </p:txBody>
        </p:sp>
        <p:sp>
          <p:nvSpPr>
            <p:cNvPr id="40" name="正方形/長方形 39">
              <a:extLst>
                <a:ext uri="{FF2B5EF4-FFF2-40B4-BE49-F238E27FC236}">
                  <a16:creationId xmlns:a16="http://schemas.microsoft.com/office/drawing/2014/main" id="{95C42619-D897-F02D-0944-8B931A7E1D88}"/>
                </a:ext>
              </a:extLst>
            </p:cNvPr>
            <p:cNvSpPr/>
            <p:nvPr/>
          </p:nvSpPr>
          <p:spPr>
            <a:xfrm>
              <a:off x="7384921" y="4831107"/>
              <a:ext cx="1095797"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Subtract</a:t>
              </a:r>
              <a:endParaRPr lang="ja-JP" altLang="en-US" dirty="0">
                <a:solidFill>
                  <a:schemeClr val="tx1"/>
                </a:solidFill>
              </a:endParaRPr>
            </a:p>
          </p:txBody>
        </p:sp>
        <p:sp>
          <p:nvSpPr>
            <p:cNvPr id="67" name="正方形/長方形 66">
              <a:extLst>
                <a:ext uri="{FF2B5EF4-FFF2-40B4-BE49-F238E27FC236}">
                  <a16:creationId xmlns:a16="http://schemas.microsoft.com/office/drawing/2014/main" id="{6F6F9C03-66F5-B3AC-8CF9-9E8C6F5BA36D}"/>
                </a:ext>
              </a:extLst>
            </p:cNvPr>
            <p:cNvSpPr/>
            <p:nvPr/>
          </p:nvSpPr>
          <p:spPr>
            <a:xfrm>
              <a:off x="5998825" y="5314139"/>
              <a:ext cx="804308"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stable</a:t>
              </a:r>
              <a:endParaRPr lang="ja-JP" altLang="en-US" dirty="0">
                <a:solidFill>
                  <a:schemeClr val="tx1"/>
                </a:solidFill>
              </a:endParaRPr>
            </a:p>
          </p:txBody>
        </p:sp>
        <p:cxnSp>
          <p:nvCxnSpPr>
            <p:cNvPr id="68" name="直線コネクタ 67">
              <a:extLst>
                <a:ext uri="{FF2B5EF4-FFF2-40B4-BE49-F238E27FC236}">
                  <a16:creationId xmlns:a16="http://schemas.microsoft.com/office/drawing/2014/main" id="{51854479-0906-510F-4E81-9688F386A257}"/>
                </a:ext>
              </a:extLst>
            </p:cNvPr>
            <p:cNvCxnSpPr>
              <a:stCxn id="67" idx="3"/>
            </p:cNvCxnSpPr>
            <p:nvPr/>
          </p:nvCxnSpPr>
          <p:spPr>
            <a:xfrm>
              <a:off x="6803133" y="5472396"/>
              <a:ext cx="297368" cy="304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71" name="正方形/長方形 70">
              <a:extLst>
                <a:ext uri="{FF2B5EF4-FFF2-40B4-BE49-F238E27FC236}">
                  <a16:creationId xmlns:a16="http://schemas.microsoft.com/office/drawing/2014/main" id="{E42BC70E-8065-3D26-8DBC-246F55BDAA48}"/>
                </a:ext>
              </a:extLst>
            </p:cNvPr>
            <p:cNvSpPr/>
            <p:nvPr/>
          </p:nvSpPr>
          <p:spPr>
            <a:xfrm>
              <a:off x="5886049" y="5714124"/>
              <a:ext cx="917084"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added</a:t>
              </a:r>
              <a:endParaRPr lang="ja-JP" altLang="en-US" dirty="0">
                <a:solidFill>
                  <a:schemeClr val="tx1"/>
                </a:solidFill>
              </a:endParaRPr>
            </a:p>
          </p:txBody>
        </p:sp>
        <p:cxnSp>
          <p:nvCxnSpPr>
            <p:cNvPr id="72" name="直線コネクタ 71">
              <a:extLst>
                <a:ext uri="{FF2B5EF4-FFF2-40B4-BE49-F238E27FC236}">
                  <a16:creationId xmlns:a16="http://schemas.microsoft.com/office/drawing/2014/main" id="{6EE974F7-9EF5-585A-DB22-A2DCFA9900CF}"/>
                </a:ext>
              </a:extLst>
            </p:cNvPr>
            <p:cNvCxnSpPr>
              <a:stCxn id="71" idx="3"/>
            </p:cNvCxnSpPr>
            <p:nvPr/>
          </p:nvCxnSpPr>
          <p:spPr>
            <a:xfrm>
              <a:off x="6803133" y="5872381"/>
              <a:ext cx="297368" cy="2004"/>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68E13C34-C195-1F2E-542A-B3176C26BC05}"/>
                </a:ext>
              </a:extLst>
            </p:cNvPr>
            <p:cNvSpPr/>
            <p:nvPr/>
          </p:nvSpPr>
          <p:spPr>
            <a:xfrm>
              <a:off x="5842853" y="6067313"/>
              <a:ext cx="960280"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solidFill>
                    <a:schemeClr val="tx1"/>
                  </a:solidFill>
                </a:rPr>
                <a:t>deleted</a:t>
              </a:r>
              <a:endParaRPr lang="ja-JP" altLang="en-US" dirty="0">
                <a:solidFill>
                  <a:schemeClr val="tx1"/>
                </a:solidFill>
              </a:endParaRPr>
            </a:p>
          </p:txBody>
        </p:sp>
        <p:cxnSp>
          <p:nvCxnSpPr>
            <p:cNvPr id="81" name="直線コネクタ 80">
              <a:extLst>
                <a:ext uri="{FF2B5EF4-FFF2-40B4-BE49-F238E27FC236}">
                  <a16:creationId xmlns:a16="http://schemas.microsoft.com/office/drawing/2014/main" id="{10DCB521-A9B9-2A42-CC79-29320F53317E}"/>
                </a:ext>
              </a:extLst>
            </p:cNvPr>
            <p:cNvCxnSpPr>
              <a:stCxn id="80" idx="3"/>
            </p:cNvCxnSpPr>
            <p:nvPr/>
          </p:nvCxnSpPr>
          <p:spPr>
            <a:xfrm>
              <a:off x="6803133" y="6225570"/>
              <a:ext cx="270540" cy="304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sp>
        <p:nvSpPr>
          <p:cNvPr id="191" name="スライド番号プレースホルダー 190">
            <a:extLst>
              <a:ext uri="{FF2B5EF4-FFF2-40B4-BE49-F238E27FC236}">
                <a16:creationId xmlns:a16="http://schemas.microsoft.com/office/drawing/2014/main" id="{E034E3EC-073B-1CBD-1815-064E9F0362D1}"/>
              </a:ext>
            </a:extLst>
          </p:cNvPr>
          <p:cNvSpPr>
            <a:spLocks noGrp="1"/>
          </p:cNvSpPr>
          <p:nvPr>
            <p:ph type="sldNum" sz="quarter" idx="12"/>
          </p:nvPr>
        </p:nvSpPr>
        <p:spPr/>
        <p:txBody>
          <a:bodyPr/>
          <a:lstStyle/>
          <a:p>
            <a:fld id="{DDF0A04B-3F96-455C-AC58-511E5C06C175}" type="slidenum">
              <a:rPr lang="ja-JP" altLang="en-US" smtClean="0"/>
              <a:pPr/>
              <a:t>93</a:t>
            </a:fld>
            <a:endParaRPr lang="ja-JP" altLang="en-US" dirty="0"/>
          </a:p>
        </p:txBody>
      </p:sp>
    </p:spTree>
    <p:extLst>
      <p:ext uri="{BB962C8B-B14F-4D97-AF65-F5344CB8AC3E}">
        <p14:creationId xmlns:p14="http://schemas.microsoft.com/office/powerpoint/2010/main" val="1223977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9C6DAF0-3861-4854-2E8E-7130F64EB0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0C4E23-4203-BD22-80D4-DB45CA06DF4A}"/>
              </a:ext>
            </a:extLst>
          </p:cNvPr>
          <p:cNvSpPr>
            <a:spLocks noGrp="1"/>
          </p:cNvSpPr>
          <p:nvPr>
            <p:ph type="title"/>
          </p:nvPr>
        </p:nvSpPr>
        <p:spPr>
          <a:xfrm>
            <a:off x="211015" y="274638"/>
            <a:ext cx="11758858" cy="1143000"/>
          </a:xfrm>
        </p:spPr>
        <p:txBody>
          <a:bodyPr/>
          <a:lstStyle/>
          <a:p>
            <a:r>
              <a:rPr lang="en-US" altLang="ja-JP" dirty="0"/>
              <a:t>E-mail from Clone Notifier</a:t>
            </a:r>
            <a:endParaRPr kumimoji="1" lang="ja-JP" altLang="en-US" dirty="0"/>
          </a:p>
        </p:txBody>
      </p:sp>
      <p:sp>
        <p:nvSpPr>
          <p:cNvPr id="6" name="正方形/長方形 5">
            <a:extLst>
              <a:ext uri="{FF2B5EF4-FFF2-40B4-BE49-F238E27FC236}">
                <a16:creationId xmlns:a16="http://schemas.microsoft.com/office/drawing/2014/main" id="{3751351C-697A-B089-DA49-6427C469C623}"/>
              </a:ext>
            </a:extLst>
          </p:cNvPr>
          <p:cNvSpPr/>
          <p:nvPr/>
        </p:nvSpPr>
        <p:spPr>
          <a:xfrm>
            <a:off x="6258561" y="3444718"/>
            <a:ext cx="4273600" cy="265524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lumMod val="85000"/>
                    <a:lumOff val="15000"/>
                  </a:schemeClr>
                </a:solidFill>
              </a:rPr>
              <a:t>## Clone set categories</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TOTAL clone sets: 2705</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STABLE clone set: 2704</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CHANGED clone set: 1</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 Inconsistent clone set: 1</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NEW clone set: 0</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DELETED clone set: 0</a:t>
            </a:r>
            <a:endParaRPr lang="ja-JP" altLang="en-US" sz="2400" dirty="0">
              <a:solidFill>
                <a:schemeClr val="tx1">
                  <a:lumMod val="85000"/>
                  <a:lumOff val="15000"/>
                </a:schemeClr>
              </a:solidFill>
            </a:endParaRPr>
          </a:p>
        </p:txBody>
      </p:sp>
      <p:sp>
        <p:nvSpPr>
          <p:cNvPr id="14" name="コンテンツ プレースホルダー 2">
            <a:extLst>
              <a:ext uri="{FF2B5EF4-FFF2-40B4-BE49-F238E27FC236}">
                <a16:creationId xmlns:a16="http://schemas.microsoft.com/office/drawing/2014/main" id="{F1CC71A9-9839-4A81-DE5B-096AED25E21F}"/>
              </a:ext>
            </a:extLst>
          </p:cNvPr>
          <p:cNvSpPr>
            <a:spLocks noGrp="1"/>
          </p:cNvSpPr>
          <p:nvPr>
            <p:ph idx="1"/>
          </p:nvPr>
        </p:nvSpPr>
        <p:spPr>
          <a:xfrm>
            <a:off x="1981201" y="1600201"/>
            <a:ext cx="8291513" cy="825461"/>
          </a:xfrm>
        </p:spPr>
        <p:txBody>
          <a:bodyPr>
            <a:normAutofit lnSpcReduction="10000"/>
          </a:bodyPr>
          <a:lstStyle/>
          <a:p>
            <a:pPr marL="0" indent="0">
              <a:buNone/>
            </a:pPr>
            <a:r>
              <a:rPr lang="en-US" altLang="ja-JP" sz="2400" dirty="0"/>
              <a:t>Clone Notifier sends a summary of the results via e-mail after the execution</a:t>
            </a:r>
          </a:p>
        </p:txBody>
      </p:sp>
      <p:pic>
        <p:nvPicPr>
          <p:cNvPr id="8" name="図 8">
            <a:extLst>
              <a:ext uri="{FF2B5EF4-FFF2-40B4-BE49-F238E27FC236}">
                <a16:creationId xmlns:a16="http://schemas.microsoft.com/office/drawing/2014/main" id="{7B819797-A2A8-B019-C6B7-8173CD36E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662" y="2437694"/>
            <a:ext cx="3436346" cy="3674300"/>
          </a:xfrm>
          <a:prstGeom prst="rect">
            <a:avLst/>
          </a:prstGeom>
        </p:spPr>
      </p:pic>
      <p:cxnSp>
        <p:nvCxnSpPr>
          <p:cNvPr id="9" name="直線矢印コネクタ 8">
            <a:extLst>
              <a:ext uri="{FF2B5EF4-FFF2-40B4-BE49-F238E27FC236}">
                <a16:creationId xmlns:a16="http://schemas.microsoft.com/office/drawing/2014/main" id="{00DF8FE3-A11C-2C4F-724B-AC97D3751725}"/>
              </a:ext>
            </a:extLst>
          </p:cNvPr>
          <p:cNvCxnSpPr/>
          <p:nvPr/>
        </p:nvCxnSpPr>
        <p:spPr>
          <a:xfrm flipH="1">
            <a:off x="3595869" y="4772341"/>
            <a:ext cx="2662693" cy="97496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7" name="スライド番号プレースホルダー 156">
            <a:extLst>
              <a:ext uri="{FF2B5EF4-FFF2-40B4-BE49-F238E27FC236}">
                <a16:creationId xmlns:a16="http://schemas.microsoft.com/office/drawing/2014/main" id="{0A297107-2322-7D2B-2B4B-7250398659A5}"/>
              </a:ext>
            </a:extLst>
          </p:cNvPr>
          <p:cNvSpPr>
            <a:spLocks noGrp="1"/>
          </p:cNvSpPr>
          <p:nvPr>
            <p:ph type="sldNum" sz="quarter" idx="12"/>
          </p:nvPr>
        </p:nvSpPr>
        <p:spPr/>
        <p:txBody>
          <a:bodyPr/>
          <a:lstStyle/>
          <a:p>
            <a:fld id="{DDF0A04B-3F96-455C-AC58-511E5C06C175}" type="slidenum">
              <a:rPr lang="ja-JP" altLang="en-US" smtClean="0"/>
              <a:pPr/>
              <a:t>94</a:t>
            </a:fld>
            <a:endParaRPr lang="ja-JP" altLang="en-US" dirty="0"/>
          </a:p>
        </p:txBody>
      </p:sp>
    </p:spTree>
    <p:extLst>
      <p:ext uri="{BB962C8B-B14F-4D97-AF65-F5344CB8AC3E}">
        <p14:creationId xmlns:p14="http://schemas.microsoft.com/office/powerpoint/2010/main" val="21227305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7936329-3BC3-95E9-BD43-2A3B2BD9C5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C09D30-90A5-3281-6A91-45E08A9D9729}"/>
              </a:ext>
            </a:extLst>
          </p:cNvPr>
          <p:cNvSpPr>
            <a:spLocks noGrp="1"/>
          </p:cNvSpPr>
          <p:nvPr>
            <p:ph type="title"/>
          </p:nvPr>
        </p:nvSpPr>
        <p:spPr>
          <a:xfrm>
            <a:off x="211015" y="274638"/>
            <a:ext cx="11758858" cy="1143000"/>
          </a:xfrm>
        </p:spPr>
        <p:txBody>
          <a:bodyPr/>
          <a:lstStyle/>
          <a:p>
            <a:r>
              <a:rPr lang="en-US" altLang="ja-JP" dirty="0"/>
              <a:t>E-mail from Clone Notifier</a:t>
            </a:r>
            <a:endParaRPr kumimoji="1" lang="ja-JP" altLang="en-US" dirty="0"/>
          </a:p>
        </p:txBody>
      </p:sp>
      <p:sp>
        <p:nvSpPr>
          <p:cNvPr id="6" name="正方形/長方形 5">
            <a:extLst>
              <a:ext uri="{FF2B5EF4-FFF2-40B4-BE49-F238E27FC236}">
                <a16:creationId xmlns:a16="http://schemas.microsoft.com/office/drawing/2014/main" id="{5299084D-7835-4BF9-E129-D173022D599F}"/>
              </a:ext>
            </a:extLst>
          </p:cNvPr>
          <p:cNvSpPr/>
          <p:nvPr/>
        </p:nvSpPr>
        <p:spPr>
          <a:xfrm>
            <a:off x="6258561" y="3444718"/>
            <a:ext cx="4273600" cy="265524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lumMod val="85000"/>
                    <a:lumOff val="15000"/>
                  </a:schemeClr>
                </a:solidFill>
              </a:rPr>
              <a:t>## Clone set categories</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TOTAL clone sets: 2705</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STABLE clone set: 2704</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a:t>
            </a:r>
            <a:r>
              <a:rPr lang="en-US" altLang="ja-JP" sz="2400" b="1" dirty="0">
                <a:solidFill>
                  <a:srgbClr val="FF0000"/>
                </a:solidFill>
              </a:rPr>
              <a:t>CHANGED clone set: 1</a:t>
            </a:r>
            <a:br>
              <a:rPr lang="en-US" altLang="ja-JP" sz="2400" b="1" dirty="0">
                <a:solidFill>
                  <a:srgbClr val="FF0000"/>
                </a:solidFill>
              </a:rPr>
            </a:br>
            <a:r>
              <a:rPr lang="en-US" altLang="ja-JP" sz="2400" dirty="0">
                <a:solidFill>
                  <a:schemeClr val="tx1">
                    <a:lumMod val="85000"/>
                    <a:lumOff val="15000"/>
                  </a:schemeClr>
                </a:solidFill>
              </a:rPr>
              <a:t>    - </a:t>
            </a:r>
            <a:r>
              <a:rPr lang="en-US" altLang="ja-JP" sz="2400" b="1" dirty="0">
                <a:solidFill>
                  <a:srgbClr val="FF0000"/>
                </a:solidFill>
              </a:rPr>
              <a:t>Inconsistent clone set: 1</a:t>
            </a:r>
            <a:br>
              <a:rPr lang="en-US" altLang="ja-JP" sz="2400" b="1" dirty="0">
                <a:solidFill>
                  <a:srgbClr val="FF0000"/>
                </a:solidFill>
              </a:rPr>
            </a:br>
            <a:r>
              <a:rPr lang="en-US" altLang="ja-JP" sz="2400" dirty="0">
                <a:solidFill>
                  <a:schemeClr val="tx1">
                    <a:lumMod val="85000"/>
                    <a:lumOff val="15000"/>
                  </a:schemeClr>
                </a:solidFill>
              </a:rPr>
              <a:t>- NEW clone set: 0</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DELETED clone set: 0</a:t>
            </a:r>
            <a:endParaRPr lang="ja-JP" altLang="en-US" sz="2400" dirty="0">
              <a:solidFill>
                <a:schemeClr val="tx1">
                  <a:lumMod val="85000"/>
                  <a:lumOff val="15000"/>
                </a:schemeClr>
              </a:solidFill>
            </a:endParaRPr>
          </a:p>
        </p:txBody>
      </p:sp>
      <p:sp>
        <p:nvSpPr>
          <p:cNvPr id="14" name="コンテンツ プレースホルダー 2">
            <a:extLst>
              <a:ext uri="{FF2B5EF4-FFF2-40B4-BE49-F238E27FC236}">
                <a16:creationId xmlns:a16="http://schemas.microsoft.com/office/drawing/2014/main" id="{4F56D6F9-96AA-8B51-6E5E-6D371AF2349E}"/>
              </a:ext>
            </a:extLst>
          </p:cNvPr>
          <p:cNvSpPr>
            <a:spLocks noGrp="1"/>
          </p:cNvSpPr>
          <p:nvPr>
            <p:ph idx="1"/>
          </p:nvPr>
        </p:nvSpPr>
        <p:spPr>
          <a:xfrm>
            <a:off x="1981201" y="1600201"/>
            <a:ext cx="8291513" cy="782052"/>
          </a:xfrm>
        </p:spPr>
        <p:txBody>
          <a:bodyPr>
            <a:normAutofit fontScale="92500"/>
          </a:bodyPr>
          <a:lstStyle/>
          <a:p>
            <a:pPr marL="0" indent="0">
              <a:buNone/>
            </a:pPr>
            <a:r>
              <a:rPr lang="en-US" altLang="ja-JP" sz="2400" dirty="0"/>
              <a:t>Clone Notifier sends a summary of the results via e-mail after the execution</a:t>
            </a:r>
          </a:p>
        </p:txBody>
      </p:sp>
      <p:pic>
        <p:nvPicPr>
          <p:cNvPr id="8" name="図 8">
            <a:extLst>
              <a:ext uri="{FF2B5EF4-FFF2-40B4-BE49-F238E27FC236}">
                <a16:creationId xmlns:a16="http://schemas.microsoft.com/office/drawing/2014/main" id="{EC4EF080-3E5D-8242-3B57-1F80E71A3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662" y="2425662"/>
            <a:ext cx="3436346" cy="3674300"/>
          </a:xfrm>
          <a:prstGeom prst="rect">
            <a:avLst/>
          </a:prstGeom>
        </p:spPr>
      </p:pic>
      <p:sp>
        <p:nvSpPr>
          <p:cNvPr id="9" name="角丸四角形吹き出し 6">
            <a:extLst>
              <a:ext uri="{FF2B5EF4-FFF2-40B4-BE49-F238E27FC236}">
                <a16:creationId xmlns:a16="http://schemas.microsoft.com/office/drawing/2014/main" id="{AA91F61D-F0C6-59DB-D236-2FB1F2004019}"/>
              </a:ext>
            </a:extLst>
          </p:cNvPr>
          <p:cNvSpPr/>
          <p:nvPr/>
        </p:nvSpPr>
        <p:spPr>
          <a:xfrm>
            <a:off x="4034972" y="3764317"/>
            <a:ext cx="1703353" cy="534815"/>
          </a:xfrm>
          <a:prstGeom prst="wedgeRoundRectCallout">
            <a:avLst>
              <a:gd name="adj1" fmla="val 12193"/>
              <a:gd name="adj2" fmla="val 84784"/>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Access this result link on browser</a:t>
            </a:r>
          </a:p>
        </p:txBody>
      </p:sp>
      <p:cxnSp>
        <p:nvCxnSpPr>
          <p:cNvPr id="10" name="直線コネクタ 9">
            <a:extLst>
              <a:ext uri="{FF2B5EF4-FFF2-40B4-BE49-F238E27FC236}">
                <a16:creationId xmlns:a16="http://schemas.microsoft.com/office/drawing/2014/main" id="{ADA34E73-BB8B-76EE-C1E2-157C162A79FD}"/>
              </a:ext>
            </a:extLst>
          </p:cNvPr>
          <p:cNvCxnSpPr/>
          <p:nvPr/>
        </p:nvCxnSpPr>
        <p:spPr>
          <a:xfrm>
            <a:off x="2647950" y="4610100"/>
            <a:ext cx="27813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A23FF4D9-AD57-B347-4283-D88F4D2633C5}"/>
              </a:ext>
            </a:extLst>
          </p:cNvPr>
          <p:cNvCxnSpPr/>
          <p:nvPr/>
        </p:nvCxnSpPr>
        <p:spPr>
          <a:xfrm flipH="1">
            <a:off x="3595869" y="4772341"/>
            <a:ext cx="2662693" cy="97496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9" name="スライド番号プレースホルダー 158">
            <a:extLst>
              <a:ext uri="{FF2B5EF4-FFF2-40B4-BE49-F238E27FC236}">
                <a16:creationId xmlns:a16="http://schemas.microsoft.com/office/drawing/2014/main" id="{E0A271AF-E421-07E9-6A59-21E417D97362}"/>
              </a:ext>
            </a:extLst>
          </p:cNvPr>
          <p:cNvSpPr>
            <a:spLocks noGrp="1"/>
          </p:cNvSpPr>
          <p:nvPr>
            <p:ph type="sldNum" sz="quarter" idx="12"/>
          </p:nvPr>
        </p:nvSpPr>
        <p:spPr/>
        <p:txBody>
          <a:bodyPr/>
          <a:lstStyle/>
          <a:p>
            <a:fld id="{DDF0A04B-3F96-455C-AC58-511E5C06C175}" type="slidenum">
              <a:rPr lang="ja-JP" altLang="en-US" smtClean="0"/>
              <a:pPr/>
              <a:t>95</a:t>
            </a:fld>
            <a:endParaRPr lang="ja-JP" altLang="en-US" dirty="0"/>
          </a:p>
        </p:txBody>
      </p:sp>
    </p:spTree>
    <p:extLst>
      <p:ext uri="{BB962C8B-B14F-4D97-AF65-F5344CB8AC3E}">
        <p14:creationId xmlns:p14="http://schemas.microsoft.com/office/powerpoint/2010/main" val="9405638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66BA5F-B9B6-4614-04F3-EBD07369CCB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843A44-E6D8-9F99-9787-486B94B7E9C0}"/>
              </a:ext>
            </a:extLst>
          </p:cNvPr>
          <p:cNvSpPr>
            <a:spLocks noGrp="1"/>
          </p:cNvSpPr>
          <p:nvPr>
            <p:ph type="title"/>
          </p:nvPr>
        </p:nvSpPr>
        <p:spPr/>
        <p:txBody>
          <a:bodyPr/>
          <a:lstStyle/>
          <a:p>
            <a:r>
              <a:rPr kumimoji="1" lang="en-US" altLang="ja-JP" dirty="0"/>
              <a:t>Web based UI: home page</a:t>
            </a:r>
            <a:endParaRPr kumimoji="1" lang="ja-JP" altLang="en-US" dirty="0"/>
          </a:p>
        </p:txBody>
      </p:sp>
      <p:pic>
        <p:nvPicPr>
          <p:cNvPr id="4" name="図 3">
            <a:extLst>
              <a:ext uri="{FF2B5EF4-FFF2-40B4-BE49-F238E27FC236}">
                <a16:creationId xmlns:a16="http://schemas.microsoft.com/office/drawing/2014/main" id="{4EF55D2A-4FAC-F9C7-4059-5BB04C68FE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4" r="1037" b="1079"/>
          <a:stretch/>
        </p:blipFill>
        <p:spPr>
          <a:xfrm>
            <a:off x="4075616" y="2722166"/>
            <a:ext cx="3846863" cy="3875484"/>
          </a:xfrm>
          <a:prstGeom prst="rect">
            <a:avLst/>
          </a:prstGeom>
        </p:spPr>
      </p:pic>
      <p:sp>
        <p:nvSpPr>
          <p:cNvPr id="7" name="角丸四角形吹き出し 6">
            <a:extLst>
              <a:ext uri="{FF2B5EF4-FFF2-40B4-BE49-F238E27FC236}">
                <a16:creationId xmlns:a16="http://schemas.microsoft.com/office/drawing/2014/main" id="{C9C7E369-634E-DF4A-EAE2-2E4D9CD604FE}"/>
              </a:ext>
            </a:extLst>
          </p:cNvPr>
          <p:cNvSpPr/>
          <p:nvPr/>
        </p:nvSpPr>
        <p:spPr>
          <a:xfrm>
            <a:off x="2552700" y="4616922"/>
            <a:ext cx="1860954" cy="667235"/>
          </a:xfrm>
          <a:prstGeom prst="wedgeRoundRectCallout">
            <a:avLst>
              <a:gd name="adj1" fmla="val 69235"/>
              <a:gd name="adj2" fmla="val 20545"/>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Click </a:t>
            </a:r>
            <a:br>
              <a:rPr lang="en-US" altLang="ja-JP" sz="1500" dirty="0">
                <a:solidFill>
                  <a:schemeClr val="bg2">
                    <a:lumMod val="25000"/>
                  </a:schemeClr>
                </a:solidFill>
              </a:rPr>
            </a:br>
            <a:r>
              <a:rPr lang="en-US" altLang="ja-JP" sz="1500" u="sng" dirty="0">
                <a:solidFill>
                  <a:schemeClr val="bg2">
                    <a:lumMod val="25000"/>
                  </a:schemeClr>
                </a:solidFill>
              </a:rPr>
              <a:t>changed clone sets</a:t>
            </a:r>
            <a:endParaRPr lang="en-US" altLang="ja-JP" sz="1500" dirty="0">
              <a:solidFill>
                <a:schemeClr val="bg2">
                  <a:lumMod val="25000"/>
                </a:schemeClr>
              </a:solidFill>
            </a:endParaRPr>
          </a:p>
        </p:txBody>
      </p:sp>
      <p:sp>
        <p:nvSpPr>
          <p:cNvPr id="6" name="コンテンツ プレースホルダー 2">
            <a:extLst>
              <a:ext uri="{FF2B5EF4-FFF2-40B4-BE49-F238E27FC236}">
                <a16:creationId xmlns:a16="http://schemas.microsoft.com/office/drawing/2014/main" id="{A293EA8A-8633-0A6E-0655-FE1B5CAEF280}"/>
              </a:ext>
            </a:extLst>
          </p:cNvPr>
          <p:cNvSpPr>
            <a:spLocks noGrp="1"/>
          </p:cNvSpPr>
          <p:nvPr>
            <p:ph idx="1"/>
          </p:nvPr>
        </p:nvSpPr>
        <p:spPr>
          <a:xfrm>
            <a:off x="1981201" y="1600201"/>
            <a:ext cx="8550961" cy="1121965"/>
          </a:xfrm>
        </p:spPr>
        <p:txBody>
          <a:bodyPr>
            <a:normAutofit fontScale="92500" lnSpcReduction="20000"/>
          </a:bodyPr>
          <a:lstStyle/>
          <a:p>
            <a:pPr marL="0" indent="0">
              <a:buNone/>
            </a:pPr>
            <a:r>
              <a:rPr lang="en-US" altLang="ja-JP" sz="2400" dirty="0"/>
              <a:t>It shows a summary of the result</a:t>
            </a:r>
          </a:p>
          <a:p>
            <a:r>
              <a:rPr lang="en-US" altLang="ja-JP" sz="2000" dirty="0"/>
              <a:t>Information of each clone set exists at the end of the clone set category</a:t>
            </a:r>
            <a:endParaRPr lang="en-US" altLang="ja-JP" sz="1800" dirty="0"/>
          </a:p>
        </p:txBody>
      </p:sp>
      <p:sp>
        <p:nvSpPr>
          <p:cNvPr id="156" name="スライド番号プレースホルダー 155">
            <a:extLst>
              <a:ext uri="{FF2B5EF4-FFF2-40B4-BE49-F238E27FC236}">
                <a16:creationId xmlns:a16="http://schemas.microsoft.com/office/drawing/2014/main" id="{59CE9913-CBC8-1B53-01C4-29152C15BBC5}"/>
              </a:ext>
            </a:extLst>
          </p:cNvPr>
          <p:cNvSpPr>
            <a:spLocks noGrp="1"/>
          </p:cNvSpPr>
          <p:nvPr>
            <p:ph type="sldNum" sz="quarter" idx="12"/>
          </p:nvPr>
        </p:nvSpPr>
        <p:spPr/>
        <p:txBody>
          <a:bodyPr/>
          <a:lstStyle/>
          <a:p>
            <a:fld id="{DDF0A04B-3F96-455C-AC58-511E5C06C175}" type="slidenum">
              <a:rPr lang="ja-JP" altLang="en-US" smtClean="0"/>
              <a:pPr/>
              <a:t>96</a:t>
            </a:fld>
            <a:endParaRPr lang="ja-JP" altLang="en-US" dirty="0"/>
          </a:p>
        </p:txBody>
      </p:sp>
    </p:spTree>
    <p:extLst>
      <p:ext uri="{BB962C8B-B14F-4D97-AF65-F5344CB8AC3E}">
        <p14:creationId xmlns:p14="http://schemas.microsoft.com/office/powerpoint/2010/main" val="21679413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72A4DA-7E53-2D31-4154-D7550EF60AC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94361BD-8D13-9936-B9D2-144164BEF1DD}"/>
              </a:ext>
            </a:extLst>
          </p:cNvPr>
          <p:cNvSpPr>
            <a:spLocks noGrp="1"/>
          </p:cNvSpPr>
          <p:nvPr>
            <p:ph type="title"/>
          </p:nvPr>
        </p:nvSpPr>
        <p:spPr>
          <a:xfrm>
            <a:off x="1764632" y="274638"/>
            <a:ext cx="8651624" cy="1143000"/>
          </a:xfrm>
        </p:spPr>
        <p:txBody>
          <a:bodyPr>
            <a:normAutofit fontScale="90000"/>
          </a:bodyPr>
          <a:lstStyle/>
          <a:p>
            <a:r>
              <a:rPr lang="en-US" altLang="ja-JP" dirty="0"/>
              <a:t>Web based UI: Clone s</a:t>
            </a:r>
            <a:r>
              <a:rPr kumimoji="1" lang="en-US" altLang="ja-JP" dirty="0"/>
              <a:t>et list page</a:t>
            </a:r>
            <a:endParaRPr kumimoji="1" lang="ja-JP" altLang="en-US" dirty="0"/>
          </a:p>
        </p:txBody>
      </p:sp>
      <p:pic>
        <p:nvPicPr>
          <p:cNvPr id="4" name="図 3">
            <a:extLst>
              <a:ext uri="{FF2B5EF4-FFF2-40B4-BE49-F238E27FC236}">
                <a16:creationId xmlns:a16="http://schemas.microsoft.com/office/drawing/2014/main" id="{764BA196-41AD-9FB0-A8B9-9AA59C40A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6" r="1037" b="863"/>
          <a:stretch/>
        </p:blipFill>
        <p:spPr>
          <a:xfrm>
            <a:off x="4353800" y="2741332"/>
            <a:ext cx="3788627" cy="3842030"/>
          </a:xfrm>
          <a:prstGeom prst="rect">
            <a:avLst/>
          </a:prstGeom>
        </p:spPr>
      </p:pic>
      <p:sp>
        <p:nvSpPr>
          <p:cNvPr id="6" name="角丸四角形吹き出し 5">
            <a:extLst>
              <a:ext uri="{FF2B5EF4-FFF2-40B4-BE49-F238E27FC236}">
                <a16:creationId xmlns:a16="http://schemas.microsoft.com/office/drawing/2014/main" id="{527071C6-7EE6-D051-3ED0-7A4134FF711F}"/>
              </a:ext>
            </a:extLst>
          </p:cNvPr>
          <p:cNvSpPr/>
          <p:nvPr/>
        </p:nvSpPr>
        <p:spPr>
          <a:xfrm>
            <a:off x="4420707" y="4739564"/>
            <a:ext cx="1187606" cy="580922"/>
          </a:xfrm>
          <a:prstGeom prst="wedgeRoundRectCallout">
            <a:avLst>
              <a:gd name="adj1" fmla="val -21189"/>
              <a:gd name="adj2" fmla="val -88541"/>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Code clone category</a:t>
            </a:r>
          </a:p>
        </p:txBody>
      </p:sp>
      <p:sp>
        <p:nvSpPr>
          <p:cNvPr id="8" name="角丸四角形吹き出し 7">
            <a:extLst>
              <a:ext uri="{FF2B5EF4-FFF2-40B4-BE49-F238E27FC236}">
                <a16:creationId xmlns:a16="http://schemas.microsoft.com/office/drawing/2014/main" id="{21DF3429-59D3-EA57-4694-786D2724D419}"/>
              </a:ext>
            </a:extLst>
          </p:cNvPr>
          <p:cNvSpPr/>
          <p:nvPr/>
        </p:nvSpPr>
        <p:spPr>
          <a:xfrm>
            <a:off x="7133157" y="2819824"/>
            <a:ext cx="1770341" cy="580850"/>
          </a:xfrm>
          <a:prstGeom prst="wedgeRoundRectCallout">
            <a:avLst>
              <a:gd name="adj1" fmla="val -72810"/>
              <a:gd name="adj2" fmla="val 58803"/>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Label of the</a:t>
            </a:r>
            <a:br>
              <a:rPr lang="en-US" altLang="ja-JP" sz="1500" dirty="0">
                <a:solidFill>
                  <a:schemeClr val="bg2">
                    <a:lumMod val="25000"/>
                  </a:schemeClr>
                </a:solidFill>
              </a:rPr>
            </a:br>
            <a:r>
              <a:rPr lang="en-US" altLang="ja-JP" sz="1500" dirty="0">
                <a:solidFill>
                  <a:schemeClr val="bg2">
                    <a:lumMod val="25000"/>
                  </a:schemeClr>
                </a:solidFill>
              </a:rPr>
              <a:t>changed clone set</a:t>
            </a:r>
          </a:p>
        </p:txBody>
      </p:sp>
      <p:cxnSp>
        <p:nvCxnSpPr>
          <p:cNvPr id="11" name="直線コネクタ 10">
            <a:extLst>
              <a:ext uri="{FF2B5EF4-FFF2-40B4-BE49-F238E27FC236}">
                <a16:creationId xmlns:a16="http://schemas.microsoft.com/office/drawing/2014/main" id="{86E172E1-34A6-304C-B5A7-6ABB9941DFB0}"/>
              </a:ext>
            </a:extLst>
          </p:cNvPr>
          <p:cNvCxnSpPr/>
          <p:nvPr/>
        </p:nvCxnSpPr>
        <p:spPr>
          <a:xfrm flipV="1">
            <a:off x="6241142" y="3585896"/>
            <a:ext cx="575442" cy="7883"/>
          </a:xfrm>
          <a:prstGeom prst="line">
            <a:avLst/>
          </a:prstGeom>
          <a:ln w="28575">
            <a:solidFill>
              <a:srgbClr val="E11D1D"/>
            </a:solidFill>
          </a:ln>
        </p:spPr>
        <p:style>
          <a:lnRef idx="1">
            <a:schemeClr val="accent2"/>
          </a:lnRef>
          <a:fillRef idx="0">
            <a:schemeClr val="accent2"/>
          </a:fillRef>
          <a:effectRef idx="0">
            <a:schemeClr val="accent2"/>
          </a:effectRef>
          <a:fontRef idx="minor">
            <a:schemeClr val="tx1"/>
          </a:fontRef>
        </p:style>
      </p:cxnSp>
      <p:sp>
        <p:nvSpPr>
          <p:cNvPr id="12" name="角丸四角形吹き出し 11">
            <a:extLst>
              <a:ext uri="{FF2B5EF4-FFF2-40B4-BE49-F238E27FC236}">
                <a16:creationId xmlns:a16="http://schemas.microsoft.com/office/drawing/2014/main" id="{2FD273DA-E278-AF12-17B2-F69A52889D4E}"/>
              </a:ext>
            </a:extLst>
          </p:cNvPr>
          <p:cNvSpPr/>
          <p:nvPr/>
        </p:nvSpPr>
        <p:spPr>
          <a:xfrm>
            <a:off x="6013221" y="4739564"/>
            <a:ext cx="1073305" cy="580922"/>
          </a:xfrm>
          <a:prstGeom prst="wedgeRoundRectCallout">
            <a:avLst>
              <a:gd name="adj1" fmla="val -21189"/>
              <a:gd name="adj2" fmla="val -88541"/>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File name</a:t>
            </a:r>
          </a:p>
        </p:txBody>
      </p:sp>
      <p:sp>
        <p:nvSpPr>
          <p:cNvPr id="13" name="角丸四角形吹き出し 12">
            <a:extLst>
              <a:ext uri="{FF2B5EF4-FFF2-40B4-BE49-F238E27FC236}">
                <a16:creationId xmlns:a16="http://schemas.microsoft.com/office/drawing/2014/main" id="{9774F0E2-DDD8-286D-585A-D97F3796B6A2}"/>
              </a:ext>
            </a:extLst>
          </p:cNvPr>
          <p:cNvSpPr/>
          <p:nvPr/>
        </p:nvSpPr>
        <p:spPr>
          <a:xfrm>
            <a:off x="7491432" y="4739564"/>
            <a:ext cx="717903" cy="580922"/>
          </a:xfrm>
          <a:prstGeom prst="wedgeRoundRectCallout">
            <a:avLst>
              <a:gd name="adj1" fmla="val -21189"/>
              <a:gd name="adj2" fmla="val -88541"/>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Line</a:t>
            </a:r>
          </a:p>
        </p:txBody>
      </p:sp>
      <p:sp>
        <p:nvSpPr>
          <p:cNvPr id="14" name="角丸四角形吹き出し 13">
            <a:extLst>
              <a:ext uri="{FF2B5EF4-FFF2-40B4-BE49-F238E27FC236}">
                <a16:creationId xmlns:a16="http://schemas.microsoft.com/office/drawing/2014/main" id="{312A91F4-4422-1BA7-5C56-1A7C2B447873}"/>
              </a:ext>
            </a:extLst>
          </p:cNvPr>
          <p:cNvSpPr/>
          <p:nvPr/>
        </p:nvSpPr>
        <p:spPr>
          <a:xfrm>
            <a:off x="2941061" y="3724056"/>
            <a:ext cx="1073305" cy="580922"/>
          </a:xfrm>
          <a:prstGeom prst="wedgeRoundRectCallout">
            <a:avLst>
              <a:gd name="adj1" fmla="val 76214"/>
              <a:gd name="adj2" fmla="val 20875"/>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Click </a:t>
            </a:r>
            <a:r>
              <a:rPr lang="en-US" altLang="ja-JP" sz="1500" u="sng" dirty="0">
                <a:solidFill>
                  <a:schemeClr val="bg2">
                    <a:lumMod val="25000"/>
                  </a:schemeClr>
                </a:solidFill>
              </a:rPr>
              <a:t>clone ID</a:t>
            </a:r>
          </a:p>
        </p:txBody>
      </p:sp>
      <p:sp>
        <p:nvSpPr>
          <p:cNvPr id="29" name="コンテンツ プレースホルダー 2">
            <a:extLst>
              <a:ext uri="{FF2B5EF4-FFF2-40B4-BE49-F238E27FC236}">
                <a16:creationId xmlns:a16="http://schemas.microsoft.com/office/drawing/2014/main" id="{B1EFF7CA-C53A-6A80-7B6B-402D69D50476}"/>
              </a:ext>
            </a:extLst>
          </p:cNvPr>
          <p:cNvSpPr>
            <a:spLocks noGrp="1"/>
          </p:cNvSpPr>
          <p:nvPr>
            <p:ph idx="1"/>
          </p:nvPr>
        </p:nvSpPr>
        <p:spPr>
          <a:xfrm>
            <a:off x="1981201" y="1600201"/>
            <a:ext cx="8550961" cy="1121965"/>
          </a:xfrm>
        </p:spPr>
        <p:txBody>
          <a:bodyPr/>
          <a:lstStyle/>
          <a:p>
            <a:r>
              <a:rPr lang="en-US" altLang="ja-JP" sz="2400" dirty="0"/>
              <a:t>It shows the code clone information (modified or not, location)</a:t>
            </a:r>
          </a:p>
        </p:txBody>
      </p:sp>
      <p:sp>
        <p:nvSpPr>
          <p:cNvPr id="161" name="スライド番号プレースホルダー 160">
            <a:extLst>
              <a:ext uri="{FF2B5EF4-FFF2-40B4-BE49-F238E27FC236}">
                <a16:creationId xmlns:a16="http://schemas.microsoft.com/office/drawing/2014/main" id="{D70C8F7B-92BF-EDBB-733E-919369F9B887}"/>
              </a:ext>
            </a:extLst>
          </p:cNvPr>
          <p:cNvSpPr>
            <a:spLocks noGrp="1"/>
          </p:cNvSpPr>
          <p:nvPr>
            <p:ph type="sldNum" sz="quarter" idx="12"/>
          </p:nvPr>
        </p:nvSpPr>
        <p:spPr/>
        <p:txBody>
          <a:bodyPr/>
          <a:lstStyle/>
          <a:p>
            <a:fld id="{DDF0A04B-3F96-455C-AC58-511E5C06C175}" type="slidenum">
              <a:rPr lang="ja-JP" altLang="en-US" smtClean="0"/>
              <a:pPr/>
              <a:t>97</a:t>
            </a:fld>
            <a:endParaRPr lang="ja-JP" altLang="en-US" dirty="0"/>
          </a:p>
        </p:txBody>
      </p:sp>
    </p:spTree>
    <p:extLst>
      <p:ext uri="{BB962C8B-B14F-4D97-AF65-F5344CB8AC3E}">
        <p14:creationId xmlns:p14="http://schemas.microsoft.com/office/powerpoint/2010/main" val="9285076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916B8E-84C5-7DA9-286B-C2FD084DBA79}"/>
            </a:ext>
          </a:extLst>
        </p:cNvPr>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21888340-9AFE-CCE5-6E7A-6A35C20EA3D2}"/>
              </a:ext>
            </a:extLst>
          </p:cNvPr>
          <p:cNvGrpSpPr/>
          <p:nvPr/>
        </p:nvGrpSpPr>
        <p:grpSpPr>
          <a:xfrm>
            <a:off x="6259593" y="3262384"/>
            <a:ext cx="3836935" cy="2967410"/>
            <a:chOff x="4911782" y="4089839"/>
            <a:chExt cx="3836935" cy="2967410"/>
          </a:xfrm>
        </p:grpSpPr>
        <p:pic>
          <p:nvPicPr>
            <p:cNvPr id="23" name="図 22">
              <a:extLst>
                <a:ext uri="{FF2B5EF4-FFF2-40B4-BE49-F238E27FC236}">
                  <a16:creationId xmlns:a16="http://schemas.microsoft.com/office/drawing/2014/main" id="{3F34DB9F-0A38-1B3D-7252-7AC80E4F4DDD}"/>
                </a:ext>
              </a:extLst>
            </p:cNvPr>
            <p:cNvPicPr>
              <a:picLocks noChangeAspect="1"/>
            </p:cNvPicPr>
            <p:nvPr/>
          </p:nvPicPr>
          <p:blipFill rotWithShape="1">
            <a:blip r:embed="rId3">
              <a:extLst>
                <a:ext uri="{28A0092B-C50C-407E-A947-70E740481C1C}">
                  <a14:useLocalDpi xmlns:a14="http://schemas.microsoft.com/office/drawing/2010/main" val="0"/>
                </a:ext>
              </a:extLst>
            </a:blip>
            <a:srcRect l="18374" t="28235" r="26461" b="3838"/>
            <a:stretch/>
          </p:blipFill>
          <p:spPr>
            <a:xfrm>
              <a:off x="4911782" y="4682844"/>
              <a:ext cx="3836931" cy="2374405"/>
            </a:xfrm>
            <a:prstGeom prst="rect">
              <a:avLst/>
            </a:prstGeom>
            <a:ln>
              <a:solidFill>
                <a:schemeClr val="tx1"/>
              </a:solidFill>
            </a:ln>
          </p:spPr>
        </p:pic>
        <p:sp>
          <p:nvSpPr>
            <p:cNvPr id="24" name="テキスト ボックス 23">
              <a:extLst>
                <a:ext uri="{FF2B5EF4-FFF2-40B4-BE49-F238E27FC236}">
                  <a16:creationId xmlns:a16="http://schemas.microsoft.com/office/drawing/2014/main" id="{3D3E87DE-09AB-B50B-D6A5-776D9648C2CA}"/>
                </a:ext>
              </a:extLst>
            </p:cNvPr>
            <p:cNvSpPr txBox="1"/>
            <p:nvPr/>
          </p:nvSpPr>
          <p:spPr>
            <a:xfrm>
              <a:off x="4911783" y="4430947"/>
              <a:ext cx="3836934" cy="246789"/>
            </a:xfrm>
            <a:prstGeom prst="rect">
              <a:avLst/>
            </a:prstGeom>
            <a:noFill/>
            <a:ln>
              <a:solidFill>
                <a:schemeClr val="tx1"/>
              </a:solidFill>
            </a:ln>
          </p:spPr>
          <p:txBody>
            <a:bodyPr wrap="square" rtlCol="0">
              <a:spAutoFit/>
            </a:bodyPr>
            <a:lstStyle/>
            <a:p>
              <a:r>
                <a:rPr lang="en-US" altLang="ja-JP" sz="1005" dirty="0">
                  <a:latin typeface="Helvetica" panose="020B0604020202020204" pitchFamily="34" charset="0"/>
                  <a:cs typeface="Helvetica" panose="020B0604020202020204" pitchFamily="34" charset="0"/>
                </a:rPr>
                <a:t>File: src/backend/utils/cache/lsyscache.c</a:t>
              </a:r>
              <a:endParaRPr lang="ja-JP" altLang="en-US" sz="1005" dirty="0">
                <a:latin typeface="Helvetica" panose="020B0604020202020204" pitchFamily="34" charset="0"/>
                <a:cs typeface="Helvetica" panose="020B0604020202020204" pitchFamily="34" charset="0"/>
              </a:endParaRPr>
            </a:p>
          </p:txBody>
        </p:sp>
        <p:sp>
          <p:nvSpPr>
            <p:cNvPr id="25" name="テキスト ボックス 24">
              <a:extLst>
                <a:ext uri="{FF2B5EF4-FFF2-40B4-BE49-F238E27FC236}">
                  <a16:creationId xmlns:a16="http://schemas.microsoft.com/office/drawing/2014/main" id="{A989A23B-8D8B-5AA2-7C2A-731338AD34B3}"/>
                </a:ext>
              </a:extLst>
            </p:cNvPr>
            <p:cNvSpPr txBox="1"/>
            <p:nvPr/>
          </p:nvSpPr>
          <p:spPr>
            <a:xfrm>
              <a:off x="4911782" y="4089839"/>
              <a:ext cx="3836932" cy="338554"/>
            </a:xfrm>
            <a:prstGeom prst="rect">
              <a:avLst/>
            </a:prstGeom>
            <a:noFill/>
            <a:ln>
              <a:solidFill>
                <a:schemeClr val="tx1"/>
              </a:solidFill>
            </a:ln>
          </p:spPr>
          <p:txBody>
            <a:bodyPr wrap="square" rtlCol="0">
              <a:spAutoFit/>
            </a:bodyPr>
            <a:lstStyle/>
            <a:p>
              <a:r>
                <a:rPr lang="en-US" altLang="ja-JP" sz="1600" b="1" dirty="0">
                  <a:latin typeface="Helvetica" panose="020B0604020202020204" pitchFamily="34" charset="0"/>
                  <a:cs typeface="Helvetica" panose="020B0604020202020204" pitchFamily="34" charset="0"/>
                </a:rPr>
                <a:t>Stable Code Clone</a:t>
              </a:r>
              <a:endParaRPr lang="ja-JP" altLang="en-US" sz="1600" b="1" dirty="0">
                <a:latin typeface="Helvetica" panose="020B0604020202020204" pitchFamily="34" charset="0"/>
                <a:cs typeface="Helvetica" panose="020B0604020202020204" pitchFamily="34" charset="0"/>
              </a:endParaRPr>
            </a:p>
          </p:txBody>
        </p:sp>
      </p:grpSp>
      <p:grpSp>
        <p:nvGrpSpPr>
          <p:cNvPr id="26" name="グループ化 25">
            <a:extLst>
              <a:ext uri="{FF2B5EF4-FFF2-40B4-BE49-F238E27FC236}">
                <a16:creationId xmlns:a16="http://schemas.microsoft.com/office/drawing/2014/main" id="{BF47538A-27F1-E188-7136-EA765D645F76}"/>
              </a:ext>
            </a:extLst>
          </p:cNvPr>
          <p:cNvGrpSpPr/>
          <p:nvPr/>
        </p:nvGrpSpPr>
        <p:grpSpPr>
          <a:xfrm>
            <a:off x="2251773" y="3264962"/>
            <a:ext cx="3983435" cy="2831038"/>
            <a:chOff x="365807" y="2954960"/>
            <a:chExt cx="3983435" cy="2831038"/>
          </a:xfrm>
        </p:grpSpPr>
        <p:pic>
          <p:nvPicPr>
            <p:cNvPr id="27" name="図 26">
              <a:extLst>
                <a:ext uri="{FF2B5EF4-FFF2-40B4-BE49-F238E27FC236}">
                  <a16:creationId xmlns:a16="http://schemas.microsoft.com/office/drawing/2014/main" id="{EF3E75B0-B0E8-D701-8D66-5086928C8510}"/>
                </a:ext>
              </a:extLst>
            </p:cNvPr>
            <p:cNvPicPr>
              <a:picLocks noChangeAspect="1"/>
            </p:cNvPicPr>
            <p:nvPr/>
          </p:nvPicPr>
          <p:blipFill rotWithShape="1">
            <a:blip r:embed="rId4">
              <a:extLst>
                <a:ext uri="{28A0092B-C50C-407E-A947-70E740481C1C}">
                  <a14:useLocalDpi xmlns:a14="http://schemas.microsoft.com/office/drawing/2010/main" val="0"/>
                </a:ext>
              </a:extLst>
            </a:blip>
            <a:srcRect l="19511" t="32570" r="22687" b="18722"/>
            <a:stretch/>
          </p:blipFill>
          <p:spPr>
            <a:xfrm>
              <a:off x="365807" y="3549378"/>
              <a:ext cx="3983435" cy="2236620"/>
            </a:xfrm>
            <a:prstGeom prst="rect">
              <a:avLst/>
            </a:prstGeom>
            <a:ln>
              <a:solidFill>
                <a:schemeClr val="tx1"/>
              </a:solidFill>
            </a:ln>
          </p:spPr>
        </p:pic>
        <p:sp>
          <p:nvSpPr>
            <p:cNvPr id="28" name="テキスト ボックス 27">
              <a:extLst>
                <a:ext uri="{FF2B5EF4-FFF2-40B4-BE49-F238E27FC236}">
                  <a16:creationId xmlns:a16="http://schemas.microsoft.com/office/drawing/2014/main" id="{D5BC9EA1-CB09-7DAE-3F30-19CDCDC7AD56}"/>
                </a:ext>
              </a:extLst>
            </p:cNvPr>
            <p:cNvSpPr txBox="1"/>
            <p:nvPr/>
          </p:nvSpPr>
          <p:spPr>
            <a:xfrm>
              <a:off x="365811" y="3297889"/>
              <a:ext cx="3983431" cy="253916"/>
            </a:xfrm>
            <a:prstGeom prst="rect">
              <a:avLst/>
            </a:prstGeom>
            <a:noFill/>
            <a:ln>
              <a:solidFill>
                <a:schemeClr val="tx1"/>
              </a:solidFill>
            </a:ln>
          </p:spPr>
          <p:txBody>
            <a:bodyPr wrap="square" rtlCol="0">
              <a:spAutoFit/>
            </a:bodyPr>
            <a:lstStyle/>
            <a:p>
              <a:r>
                <a:rPr lang="en-US" altLang="ja-JP" sz="1050" dirty="0">
                  <a:latin typeface="Helvetica" panose="020B0604020202020204" pitchFamily="34" charset="0"/>
                  <a:cs typeface="Helvetica" panose="020B0604020202020204" pitchFamily="34" charset="0"/>
                </a:rPr>
                <a:t>File: src/backend/utils/cache/lsyscache.c</a:t>
              </a:r>
              <a:endParaRPr lang="ja-JP" altLang="en-US" sz="1050" dirty="0">
                <a:latin typeface="Helvetica" panose="020B0604020202020204" pitchFamily="34" charset="0"/>
                <a:cs typeface="Helvetica" panose="020B0604020202020204" pitchFamily="34" charset="0"/>
              </a:endParaRPr>
            </a:p>
          </p:txBody>
        </p:sp>
        <p:sp>
          <p:nvSpPr>
            <p:cNvPr id="29" name="テキスト ボックス 28">
              <a:extLst>
                <a:ext uri="{FF2B5EF4-FFF2-40B4-BE49-F238E27FC236}">
                  <a16:creationId xmlns:a16="http://schemas.microsoft.com/office/drawing/2014/main" id="{F83D9DA9-24DA-8EF5-2B84-8F4B48D7F000}"/>
                </a:ext>
              </a:extLst>
            </p:cNvPr>
            <p:cNvSpPr txBox="1"/>
            <p:nvPr/>
          </p:nvSpPr>
          <p:spPr>
            <a:xfrm>
              <a:off x="365811" y="2954960"/>
              <a:ext cx="3983431" cy="338554"/>
            </a:xfrm>
            <a:prstGeom prst="rect">
              <a:avLst/>
            </a:prstGeom>
            <a:noFill/>
            <a:ln>
              <a:solidFill>
                <a:schemeClr val="tx1"/>
              </a:solidFill>
            </a:ln>
          </p:spPr>
          <p:txBody>
            <a:bodyPr wrap="square" rtlCol="0">
              <a:spAutoFit/>
            </a:bodyPr>
            <a:lstStyle/>
            <a:p>
              <a:r>
                <a:rPr lang="en-US" altLang="ja-JP" sz="1600" b="1" dirty="0">
                  <a:latin typeface="Helvetica" panose="020B0604020202020204" pitchFamily="34" charset="0"/>
                  <a:cs typeface="Helvetica" panose="020B0604020202020204" pitchFamily="34" charset="0"/>
                </a:rPr>
                <a:t>Modified Code Clone</a:t>
              </a:r>
              <a:endParaRPr lang="ja-JP" altLang="en-US" sz="1600" b="1" dirty="0">
                <a:latin typeface="Helvetica" panose="020B0604020202020204" pitchFamily="34" charset="0"/>
                <a:cs typeface="Helvetica" panose="020B0604020202020204" pitchFamily="34" charset="0"/>
              </a:endParaRPr>
            </a:p>
          </p:txBody>
        </p:sp>
      </p:grpSp>
      <p:sp>
        <p:nvSpPr>
          <p:cNvPr id="8" name="タイトル 1">
            <a:extLst>
              <a:ext uri="{FF2B5EF4-FFF2-40B4-BE49-F238E27FC236}">
                <a16:creationId xmlns:a16="http://schemas.microsoft.com/office/drawing/2014/main" id="{C79B53B4-0406-7417-D298-BEEF84439956}"/>
              </a:ext>
            </a:extLst>
          </p:cNvPr>
          <p:cNvSpPr>
            <a:spLocks noGrp="1"/>
          </p:cNvSpPr>
          <p:nvPr>
            <p:ph type="title"/>
          </p:nvPr>
        </p:nvSpPr>
        <p:spPr>
          <a:xfrm>
            <a:off x="1800726" y="274638"/>
            <a:ext cx="8579436" cy="1143000"/>
          </a:xfrm>
        </p:spPr>
        <p:txBody>
          <a:bodyPr>
            <a:normAutofit fontScale="90000"/>
          </a:bodyPr>
          <a:lstStyle/>
          <a:p>
            <a:r>
              <a:rPr lang="en-US" altLang="ja-JP" dirty="0"/>
              <a:t>Web based UI: Source code page</a:t>
            </a:r>
            <a:endParaRPr kumimoji="1" lang="ja-JP" altLang="en-US" dirty="0"/>
          </a:p>
        </p:txBody>
      </p:sp>
      <p:sp>
        <p:nvSpPr>
          <p:cNvPr id="16" name="角丸四角形吹き出し 15">
            <a:extLst>
              <a:ext uri="{FF2B5EF4-FFF2-40B4-BE49-F238E27FC236}">
                <a16:creationId xmlns:a16="http://schemas.microsoft.com/office/drawing/2014/main" id="{BCCB1C1D-BC15-4E85-83AF-2876C73FF586}"/>
              </a:ext>
            </a:extLst>
          </p:cNvPr>
          <p:cNvSpPr/>
          <p:nvPr/>
        </p:nvSpPr>
        <p:spPr>
          <a:xfrm>
            <a:off x="4566292" y="5168678"/>
            <a:ext cx="1623218" cy="367681"/>
          </a:xfrm>
          <a:prstGeom prst="wedgeRoundRectCallout">
            <a:avLst>
              <a:gd name="adj1" fmla="val -56978"/>
              <a:gd name="adj2" fmla="val -14083"/>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Deleted lines</a:t>
            </a:r>
          </a:p>
        </p:txBody>
      </p:sp>
      <p:sp>
        <p:nvSpPr>
          <p:cNvPr id="17" name="角丸四角形吹き出し 16">
            <a:extLst>
              <a:ext uri="{FF2B5EF4-FFF2-40B4-BE49-F238E27FC236}">
                <a16:creationId xmlns:a16="http://schemas.microsoft.com/office/drawing/2014/main" id="{071FA58E-F448-7DBC-344D-40A5F5F05C61}"/>
              </a:ext>
            </a:extLst>
          </p:cNvPr>
          <p:cNvSpPr/>
          <p:nvPr/>
        </p:nvSpPr>
        <p:spPr>
          <a:xfrm>
            <a:off x="4566292" y="4048766"/>
            <a:ext cx="1623218" cy="367681"/>
          </a:xfrm>
          <a:prstGeom prst="wedgeRoundRectCallout">
            <a:avLst>
              <a:gd name="adj1" fmla="val -57691"/>
              <a:gd name="adj2" fmla="val 33138"/>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Added lines</a:t>
            </a:r>
          </a:p>
        </p:txBody>
      </p:sp>
      <p:sp>
        <p:nvSpPr>
          <p:cNvPr id="20" name="コンテンツ プレースホルダー 2">
            <a:extLst>
              <a:ext uri="{FF2B5EF4-FFF2-40B4-BE49-F238E27FC236}">
                <a16:creationId xmlns:a16="http://schemas.microsoft.com/office/drawing/2014/main" id="{F6618EF3-BD36-0C27-D3C8-8C425AA2B80D}"/>
              </a:ext>
            </a:extLst>
          </p:cNvPr>
          <p:cNvSpPr>
            <a:spLocks noGrp="1"/>
          </p:cNvSpPr>
          <p:nvPr>
            <p:ph idx="1"/>
          </p:nvPr>
        </p:nvSpPr>
        <p:spPr>
          <a:xfrm>
            <a:off x="1981199" y="1600202"/>
            <a:ext cx="8458201" cy="1475225"/>
          </a:xfrm>
        </p:spPr>
        <p:txBody>
          <a:bodyPr>
            <a:normAutofit fontScale="92500" lnSpcReduction="20000"/>
          </a:bodyPr>
          <a:lstStyle/>
          <a:p>
            <a:r>
              <a:rPr lang="en-US" altLang="ja-JP" sz="2400" dirty="0"/>
              <a:t>Example of an inconsistent change of a clone set</a:t>
            </a:r>
          </a:p>
          <a:p>
            <a:r>
              <a:rPr lang="en-US" altLang="ja-JP" sz="2400" dirty="0"/>
              <a:t>It was necessary to refactor the stable code clone to avoid the compiler warning in the source code of PostgreSQL</a:t>
            </a:r>
          </a:p>
        </p:txBody>
      </p:sp>
      <p:sp>
        <p:nvSpPr>
          <p:cNvPr id="21" name="角丸四角形吹き出し 20">
            <a:extLst>
              <a:ext uri="{FF2B5EF4-FFF2-40B4-BE49-F238E27FC236}">
                <a16:creationId xmlns:a16="http://schemas.microsoft.com/office/drawing/2014/main" id="{5C0235D2-0BAC-A14C-2DED-C521410F975B}"/>
              </a:ext>
            </a:extLst>
          </p:cNvPr>
          <p:cNvSpPr/>
          <p:nvPr/>
        </p:nvSpPr>
        <p:spPr>
          <a:xfrm>
            <a:off x="8156295" y="5536358"/>
            <a:ext cx="2116419" cy="788576"/>
          </a:xfrm>
          <a:prstGeom prst="wedgeRoundRectCallout">
            <a:avLst>
              <a:gd name="adj1" fmla="val -48484"/>
              <a:gd name="adj2" fmla="val -76360"/>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Should be modified in the same way as Modified Code Clone</a:t>
            </a:r>
          </a:p>
        </p:txBody>
      </p:sp>
      <p:sp>
        <p:nvSpPr>
          <p:cNvPr id="165" name="スライド番号プレースホルダー 164">
            <a:extLst>
              <a:ext uri="{FF2B5EF4-FFF2-40B4-BE49-F238E27FC236}">
                <a16:creationId xmlns:a16="http://schemas.microsoft.com/office/drawing/2014/main" id="{09F3D9D6-C127-8A52-450D-59E71684A6A3}"/>
              </a:ext>
            </a:extLst>
          </p:cNvPr>
          <p:cNvSpPr>
            <a:spLocks noGrp="1"/>
          </p:cNvSpPr>
          <p:nvPr>
            <p:ph type="sldNum" sz="quarter" idx="12"/>
          </p:nvPr>
        </p:nvSpPr>
        <p:spPr/>
        <p:txBody>
          <a:bodyPr/>
          <a:lstStyle/>
          <a:p>
            <a:fld id="{DDF0A04B-3F96-455C-AC58-511E5C06C175}" type="slidenum">
              <a:rPr lang="ja-JP" altLang="en-US" smtClean="0"/>
              <a:pPr/>
              <a:t>98</a:t>
            </a:fld>
            <a:endParaRPr lang="ja-JP" altLang="en-US" dirty="0"/>
          </a:p>
        </p:txBody>
      </p:sp>
    </p:spTree>
    <p:extLst>
      <p:ext uri="{BB962C8B-B14F-4D97-AF65-F5344CB8AC3E}">
        <p14:creationId xmlns:p14="http://schemas.microsoft.com/office/powerpoint/2010/main" val="10668685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32972" y="1484314"/>
            <a:ext cx="8326056" cy="1470025"/>
          </a:xfrm>
        </p:spPr>
        <p:txBody>
          <a:bodyPr>
            <a:normAutofit fontScale="90000"/>
          </a:bodyPr>
          <a:lstStyle/>
          <a:p>
            <a:r>
              <a:rPr lang="en-US" altLang="ja-JP" sz="4000" dirty="0"/>
              <a:t>Cross-Polytope LSH </a:t>
            </a:r>
            <a:r>
              <a:rPr lang="ja-JP" altLang="en-US" sz="4000" dirty="0"/>
              <a:t>を用いた</a:t>
            </a:r>
            <a:br>
              <a:rPr lang="ja-JP" altLang="en-US" sz="4000" dirty="0"/>
            </a:br>
            <a:r>
              <a:rPr lang="ja-JP" altLang="en-US" sz="4000" dirty="0"/>
              <a:t>コードクローン検出のための</a:t>
            </a:r>
            <a:br>
              <a:rPr lang="ja-JP" altLang="en-US" sz="4000" dirty="0"/>
            </a:br>
            <a:r>
              <a:rPr lang="ja-JP" altLang="en-US" sz="4000" dirty="0"/>
              <a:t>パラメータ決定手法</a:t>
            </a:r>
          </a:p>
        </p:txBody>
      </p:sp>
      <p:sp>
        <p:nvSpPr>
          <p:cNvPr id="3" name="サブタイトル 2"/>
          <p:cNvSpPr>
            <a:spLocks noGrp="1"/>
          </p:cNvSpPr>
          <p:nvPr>
            <p:ph type="subTitle" idx="1"/>
          </p:nvPr>
        </p:nvSpPr>
        <p:spPr/>
        <p:txBody>
          <a:bodyPr/>
          <a:lstStyle/>
          <a:p>
            <a:r>
              <a:rPr lang="ja-JP" altLang="en-US" sz="2800"/>
              <a:t>ソフトウェア工学講座</a:t>
            </a:r>
            <a:endParaRPr lang="en-US" altLang="ja-JP" sz="2800" dirty="0"/>
          </a:p>
          <a:p>
            <a:r>
              <a:rPr lang="ja-JP" altLang="en-US" sz="2800" dirty="0"/>
              <a:t>井上研究室</a:t>
            </a:r>
            <a:br>
              <a:rPr lang="en-US" altLang="ja-JP" sz="2800" dirty="0"/>
            </a:br>
            <a:r>
              <a:rPr lang="ja-JP" altLang="en-US" sz="2800" dirty="0"/>
              <a:t>徳井翔梧</a:t>
            </a:r>
            <a:endParaRPr lang="en-US" altLang="ja-JP" sz="2800" dirty="0"/>
          </a:p>
        </p:txBody>
      </p:sp>
    </p:spTree>
    <p:extLst>
      <p:ext uri="{BB962C8B-B14F-4D97-AF65-F5344CB8AC3E}">
        <p14:creationId xmlns:p14="http://schemas.microsoft.com/office/powerpoint/2010/main" val="445834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68.7289"/>
  <p:tag name="ORIGINALWIDTH" val="935.1331"/>
  <p:tag name="LATEXADDIN" val="\documentclass{article}&#10;\usepackage{amsmath}&#10;\pagestyle{empty}&#10;\begin{document}&#10;&#10;&#10;$1-(1-T^{-\frac{1-\delta}{1+\delta}})^{L}$&#10;\end{document}"/>
  <p:tag name="IGUANATEXSIZE" val="24"/>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higolab-minmax-BIZUDPGothic-narrow">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IZ UDPゴシック">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igolab-minmax-BIZUDPGothic-narrow" id="{E13642AF-D1F7-40B2-8BFD-27D10EE2459D}" vid="{48113000-FB9B-49FA-B75D-CD78E419C03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higolab-minmax-BIZUDPGothic-narrow</Template>
  <TotalTime>17722</TotalTime>
  <Words>22838</Words>
  <Application>Microsoft Office PowerPoint</Application>
  <PresentationFormat>ワイド画面</PresentationFormat>
  <Paragraphs>2656</Paragraphs>
  <Slides>143</Slides>
  <Notes>101</Notes>
  <HiddenSlides>96</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143</vt:i4>
      </vt:variant>
    </vt:vector>
  </HeadingPairs>
  <TitlesOfParts>
    <vt:vector size="154" baseType="lpstr">
      <vt:lpstr>BIZ UDPゴシック</vt:lpstr>
      <vt:lpstr>MS UI Gothic</vt:lpstr>
      <vt:lpstr>Meiryo</vt:lpstr>
      <vt:lpstr>Meiryo</vt:lpstr>
      <vt:lpstr>游ゴシック</vt:lpstr>
      <vt:lpstr>Arial</vt:lpstr>
      <vt:lpstr>Cambria Math</vt:lpstr>
      <vt:lpstr>Helvetica</vt:lpstr>
      <vt:lpstr>Times New Roman</vt:lpstr>
      <vt:lpstr>Wingdings</vt:lpstr>
      <vt:lpstr>higolab-minmax-BIZUDPGothic-narrow</vt:lpstr>
      <vt:lpstr>コードクローン管理手法に基づく 大規模ソフトウェア保守支援に関する研究 </vt:lpstr>
      <vt:lpstr>ソフトウェア保守</vt:lpstr>
      <vt:lpstr>コードクローン</vt:lpstr>
      <vt:lpstr>コードクローン管理手法</vt:lpstr>
      <vt:lpstr>ファジング</vt:lpstr>
      <vt:lpstr>本研究の目的とアプローチ</vt:lpstr>
      <vt:lpstr>学位論文の構成</vt:lpstr>
      <vt:lpstr>Cross-Polytope LSH を用いた コードクローン検出のための パラメータ決定手法</vt:lpstr>
      <vt:lpstr>2章のゴール</vt:lpstr>
      <vt:lpstr>背景：類似探索を用いたコードクローン検出</vt:lpstr>
      <vt:lpstr>背景：クラスタリング手法を用いたコードクローン検出</vt:lpstr>
      <vt:lpstr>既存手法：CCVolti[1-1]</vt:lpstr>
      <vt:lpstr>既存手法：Cross-Polytope LSH[1-3]</vt:lpstr>
      <vt:lpstr>Cross-Polytope LSH のアルゴリズム</vt:lpstr>
      <vt:lpstr>Cross-Polytope LSH のアルゴリズム</vt:lpstr>
      <vt:lpstr>類似探索の再現率</vt:lpstr>
      <vt:lpstr>研究概要</vt:lpstr>
      <vt:lpstr>提案手法</vt:lpstr>
      <vt:lpstr>STEP I-A：パラメータ値の分析</vt:lpstr>
      <vt:lpstr>STEP I-B：学習データを作成</vt:lpstr>
      <vt:lpstr>STEP I-C：回帰モデルを生成</vt:lpstr>
      <vt:lpstr>STEP II：適用プロセス</vt:lpstr>
      <vt:lpstr>評価実験</vt:lpstr>
      <vt:lpstr>評価結果</vt:lpstr>
      <vt:lpstr>考察</vt:lpstr>
      <vt:lpstr>2章のまとめ</vt:lpstr>
      <vt:lpstr>コードクローン変更管理システムの 開発と改善</vt:lpstr>
      <vt:lpstr>3章のゴール</vt:lpstr>
      <vt:lpstr>コードクローンに対する一貫性のない変更</vt:lpstr>
      <vt:lpstr>既存システムとその課題</vt:lpstr>
      <vt:lpstr>提案手法 Clone Notifier</vt:lpstr>
      <vt:lpstr>評価実験</vt:lpstr>
      <vt:lpstr>3章のまとめ</vt:lpstr>
      <vt:lpstr>コードクローン集約による ファジングの実行効率調査</vt:lpstr>
      <vt:lpstr>4章のゴール</vt:lpstr>
      <vt:lpstr>AFL*2 (American Fuzzy Lop)</vt:lpstr>
      <vt:lpstr>AFLのパス</vt:lpstr>
      <vt:lpstr>仮説</vt:lpstr>
      <vt:lpstr>実験</vt:lpstr>
      <vt:lpstr>実験結果(1/3)</vt:lpstr>
      <vt:lpstr>実験結果(2/3)</vt:lpstr>
      <vt:lpstr>実験結果(3/3)</vt:lpstr>
      <vt:lpstr>考察</vt:lpstr>
      <vt:lpstr>4章のまとめ</vt:lpstr>
      <vt:lpstr>おわりに</vt:lpstr>
      <vt:lpstr>まとめ</vt:lpstr>
      <vt:lpstr>今後の課題</vt:lpstr>
      <vt:lpstr>内容梗概に対する修正（1/2）</vt:lpstr>
      <vt:lpstr>内容梗概に対する修正（2/2）</vt:lpstr>
      <vt:lpstr>1章に対する修正（1/3）</vt:lpstr>
      <vt:lpstr>1章に対する修正（2/3）</vt:lpstr>
      <vt:lpstr>1章に対する修正（3/3）</vt:lpstr>
      <vt:lpstr>2章に対する修正（1/8）</vt:lpstr>
      <vt:lpstr>2章に対する修正（2/8）</vt:lpstr>
      <vt:lpstr>2章に対する修正（3/8）</vt:lpstr>
      <vt:lpstr>2章に対する修正（4/8）</vt:lpstr>
      <vt:lpstr>2章に対する修正（5/8）</vt:lpstr>
      <vt:lpstr>2章に対する修正（6/8）</vt:lpstr>
      <vt:lpstr>2章に対する修正（7/8）</vt:lpstr>
      <vt:lpstr>2章に対する修正（8/8）</vt:lpstr>
      <vt:lpstr>3章に対する修正（1/4）</vt:lpstr>
      <vt:lpstr>3章に対する修正（2/4）</vt:lpstr>
      <vt:lpstr>3章に対する修正（3/4）</vt:lpstr>
      <vt:lpstr>3章に対する修正（4/4）</vt:lpstr>
      <vt:lpstr>4章に対する修正（1/4）</vt:lpstr>
      <vt:lpstr>4章に対する修正（2/4）</vt:lpstr>
      <vt:lpstr>4章に対する修正（3/4）</vt:lpstr>
      <vt:lpstr>4章に対する修正（4/4）</vt:lpstr>
      <vt:lpstr>1. 類似度を用いたコードクローン検出器の追加</vt:lpstr>
      <vt:lpstr>2. クローンセットの定義と追跡方法の変更</vt:lpstr>
      <vt:lpstr>3. 詳細な分類を定義</vt:lpstr>
      <vt:lpstr>考察</vt:lpstr>
      <vt:lpstr>STEP I-C：回帰モデルを生成（1/2)</vt:lpstr>
      <vt:lpstr>閾値を変化に伴う計算時間の調査</vt:lpstr>
      <vt:lpstr>デフォルトと提案手法のパラメータ値比較</vt:lpstr>
      <vt:lpstr>LSH(局所性鋭敏型ハッシュ)の計算時間について</vt:lpstr>
      <vt:lpstr>再現率の振幅が大きくなる原因</vt:lpstr>
      <vt:lpstr>LSHに与えるパラメータ決定手法</vt:lpstr>
      <vt:lpstr>実験対象</vt:lpstr>
      <vt:lpstr>パラメータの比較</vt:lpstr>
      <vt:lpstr>実験結果</vt:lpstr>
      <vt:lpstr>検出漏れしていたクローンペアの 特徴の調査</vt:lpstr>
      <vt:lpstr>コードクローン変更管理システム[6][7]</vt:lpstr>
      <vt:lpstr>一貫性のある変更</vt:lpstr>
      <vt:lpstr>検出した一貫性のない変更の実例</vt:lpstr>
      <vt:lpstr>RQ1</vt:lpstr>
      <vt:lpstr>RQ2</vt:lpstr>
      <vt:lpstr>PowerPoint プレゼンテーション</vt:lpstr>
      <vt:lpstr>PowerPoint プレゼンテーション</vt:lpstr>
      <vt:lpstr>PowerPoint プレゼンテーション</vt:lpstr>
      <vt:lpstr>PowerPoint プレゼンテーション</vt:lpstr>
      <vt:lpstr>Overview of Clone Notifier</vt:lpstr>
      <vt:lpstr>Improvement to Categorize Clone Sets</vt:lpstr>
      <vt:lpstr>E-mail from Clone Notifier</vt:lpstr>
      <vt:lpstr>E-mail from Clone Notifier</vt:lpstr>
      <vt:lpstr>Web based UI: home page</vt:lpstr>
      <vt:lpstr>Web based UI: Clone set list page</vt:lpstr>
      <vt:lpstr>Web based UI: Source code page</vt:lpstr>
      <vt:lpstr>Cross-Polytope LSH を用いた コードクローン検出のための パラメータ決定手法</vt:lpstr>
      <vt:lpstr>コードクローン</vt:lpstr>
      <vt:lpstr>クラスタリング手法を用いた コードクローン検出</vt:lpstr>
      <vt:lpstr>コードクローン検出ツール : CCVolti [1]</vt:lpstr>
      <vt:lpstr>CCVoltiの問題点</vt:lpstr>
      <vt:lpstr>研究動機</vt:lpstr>
      <vt:lpstr>研究概要</vt:lpstr>
      <vt:lpstr>Cross-Polytope LSH [2]</vt:lpstr>
      <vt:lpstr>Cross-Polytope LSH の アルゴリズム</vt:lpstr>
      <vt:lpstr>Cross-Polytope LSH の アルゴリズム</vt:lpstr>
      <vt:lpstr> Cross-Polytope LSH に与えるパラメータ</vt:lpstr>
      <vt:lpstr>STEP A パラメータ組を抽出</vt:lpstr>
      <vt:lpstr>STEP B : 回帰モデルを生成</vt:lpstr>
      <vt:lpstr>評価実験</vt:lpstr>
      <vt:lpstr>RQ1</vt:lpstr>
      <vt:lpstr>まとめと今後の課題</vt:lpstr>
      <vt:lpstr>コードクローン</vt:lpstr>
      <vt:lpstr>ブロッククローン検出法[1]</vt:lpstr>
      <vt:lpstr>ブロッククローン検出法[1] のアルゴリズム</vt:lpstr>
      <vt:lpstr>局所性鋭敏型ハッシュ(LSH)</vt:lpstr>
      <vt:lpstr>ブロッククローン検出法の LSHでの検出漏れ</vt:lpstr>
      <vt:lpstr>ブロッククローン検出法の ステップごとの検出速度</vt:lpstr>
      <vt:lpstr>研究概要</vt:lpstr>
      <vt:lpstr>再現率</vt:lpstr>
      <vt:lpstr>研究目標</vt:lpstr>
      <vt:lpstr>FALCONN[3]</vt:lpstr>
      <vt:lpstr>LSHのパラメータの解析(1/2)</vt:lpstr>
      <vt:lpstr>LSHのパラメータの解析(2/2)</vt:lpstr>
      <vt:lpstr>コードクローン変更管理の必要性</vt:lpstr>
      <vt:lpstr>従来システム</vt:lpstr>
      <vt:lpstr>CloneNotifierにおける コードクローンの分類</vt:lpstr>
      <vt:lpstr>コードクローン変更管理システムの現状</vt:lpstr>
      <vt:lpstr>調査概要</vt:lpstr>
      <vt:lpstr>調査の前準備</vt:lpstr>
      <vt:lpstr>今後の研究まとめ</vt:lpstr>
      <vt:lpstr>cross-polytope LSH のアルゴリズム[3]</vt:lpstr>
      <vt:lpstr>類似探索アルゴリズム[4]</vt:lpstr>
      <vt:lpstr>PowerPoint プレゼンテーション</vt:lpstr>
      <vt:lpstr>ブロッククローン検出法の パラメータ決定(STEPⅡ)</vt:lpstr>
      <vt:lpstr>ブロッククローン検出法の パラメータ決定(STEPⅠ)</vt:lpstr>
      <vt:lpstr>コードクローン検出の応用例</vt:lpstr>
      <vt:lpstr>コードクローンに対する保守</vt:lpstr>
      <vt:lpstr>コードクローンの分類[1]</vt:lpstr>
      <vt:lpstr>閾値を変化に伴う計算時間の調査</vt:lpstr>
      <vt:lpstr>閾値を変化に伴う計算時間の調査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翔梧 徳井</dc:creator>
  <cp:lastModifiedBy>翔梧 徳井</cp:lastModifiedBy>
  <cp:revision>808</cp:revision>
  <cp:lastPrinted>2025-09-26T03:24:00Z</cp:lastPrinted>
  <dcterms:created xsi:type="dcterms:W3CDTF">2025-05-31T02:25:28Z</dcterms:created>
  <dcterms:modified xsi:type="dcterms:W3CDTF">2025-09-26T03:25:18Z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2025-06-18T21:49:14Z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c4ba3ff2-2ccb-4fdf-88c4-ba3ec66434a0</vt:lpwstr>
  </property>
  <property fmtid="{D5CDD505-2E9C-101B-9397-08002B2CF9AE}" pid="8" name="MSIP_Label_a7295cc1-d279-42ac-ab4d-3b0f4fece050_ContentBits">
    <vt:lpwstr>0</vt:lpwstr>
  </property>
</Properties>
</file>