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media/image10.svg" ContentType="image/svg+xml"/>
  <Override PartName="/ppt/media/image15.svg" ContentType="image/svg+xml"/>
  <Override PartName="/ppt/media/image18.svg" ContentType="image/svg+xml"/>
  <Override PartName="/ppt/media/image20.svg" ContentType="image/svg+xml"/>
  <Override PartName="/ppt/media/image24.svg" ContentType="image/svg+xml"/>
  <Override PartName="/ppt/media/image27.svg" ContentType="image/svg+xml"/>
  <Override PartName="/ppt/media/image29.svg" ContentType="image/svg+xml"/>
  <Override PartName="/ppt/media/image31.svg" ContentType="image/svg+xml"/>
  <Override PartName="/ppt/media/image33.svg" ContentType="image/svg+xml"/>
  <Override PartName="/ppt/media/image35.svg" ContentType="image/svg+xml"/>
  <Override PartName="/ppt/media/image39.svg" ContentType="image/svg+xml"/>
  <Override PartName="/ppt/media/image43.svg" ContentType="image/svg+xml"/>
  <Override PartName="/ppt/media/image50.svg" ContentType="image/svg+xml"/>
  <Override PartName="/ppt/media/image52.svg" ContentType="image/svg+xml"/>
  <Override PartName="/ppt/media/image54.svg" ContentType="image/svg+xml"/>
  <Override PartName="/ppt/media/image56.svg" ContentType="image/svg+xml"/>
  <Override PartName="/ppt/media/image58.svg" ContentType="image/svg+xml"/>
  <Override PartName="/ppt/media/image60.svg" ContentType="image/svg+xml"/>
  <Override PartName="/ppt/media/image62.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
  </p:notesMasterIdLst>
  <p:sldIdLst>
    <p:sldId id="256" r:id="rId3"/>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Lst>
  <p:sldSz cx="18288000" cy="10287000"/>
  <p:notesSz cx="6858000" cy="9144000"/>
  <p:embeddedFontLst>
    <p:embeddedFont>
      <p:font typeface="Montserrat" panose="00000A00000000000000"/>
      <p:regular r:id="rId49"/>
    </p:embeddedFont>
    <p:embeddedFont>
      <p:font typeface="Poppins" panose="00000800000000000000"/>
      <p:regular r:id="rId50"/>
    </p:embeddedFont>
    <p:embeddedFont>
      <p:font typeface="WenQuanYi" panose="020B0606030804020204" charset="-122"/>
      <p:regular r:id="rId51"/>
    </p:embeddedFont>
    <p:embeddedFont>
      <p:font typeface="Consolas" panose="020B0609020204030204"/>
      <p:regular r:id="rId5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2" Type="http://schemas.openxmlformats.org/officeDocument/2006/relationships/font" Target="fonts/font4.fntdata"/><Relationship Id="rId51" Type="http://schemas.openxmlformats.org/officeDocument/2006/relationships/font" Target="fonts/font3.fntdata"/><Relationship Id="rId50" Type="http://schemas.openxmlformats.org/officeDocument/2006/relationships/font" Target="fonts/font2.fntdata"/><Relationship Id="rId5" Type="http://schemas.openxmlformats.org/officeDocument/2006/relationships/slide" Target="slides/slide2.xml"/><Relationship Id="rId49" Type="http://schemas.openxmlformats.org/officeDocument/2006/relationships/font" Target="fonts/font1.fntdata"/><Relationship Id="rId48" Type="http://schemas.openxmlformats.org/officeDocument/2006/relationships/tableStyles" Target="tableStyles.xml"/><Relationship Id="rId47" Type="http://schemas.openxmlformats.org/officeDocument/2006/relationships/viewProps" Target="viewProps.xml"/><Relationship Id="rId46" Type="http://schemas.openxmlformats.org/officeDocument/2006/relationships/presProps" Target="presProps.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fld>
            <a:endParaRPr lang="cs-CZ"/>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9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9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9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7.xml"/><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7" Type="http://schemas.openxmlformats.org/officeDocument/2006/relationships/notesSlide" Target="../notesSlides/notesSlide16.xml"/><Relationship Id="rId6" Type="http://schemas.openxmlformats.org/officeDocument/2006/relationships/slideLayout" Target="../slideLayouts/slideLayout7.xml"/><Relationship Id="rId5" Type="http://schemas.openxmlformats.org/officeDocument/2006/relationships/image" Target="../media/image20.svg"/><Relationship Id="rId4" Type="http://schemas.openxmlformats.org/officeDocument/2006/relationships/image" Target="../media/image19.png"/><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image" Target="../media/image16.png"/></Relationships>
</file>

<file path=ppt/slides/_rels/slide17.xml.rels><?xml version="1.0" encoding="UTF-8" standalone="yes"?>
<Relationships xmlns="http://schemas.openxmlformats.org/package/2006/relationships"><Relationship Id="rId4" Type="http://schemas.openxmlformats.org/officeDocument/2006/relationships/notesSlide" Target="../notesSlides/notesSlide17.xml"/><Relationship Id="rId3" Type="http://schemas.openxmlformats.org/officeDocument/2006/relationships/slideLayout" Target="../slideLayouts/slideLayout7.xml"/><Relationship Id="rId2" Type="http://schemas.openxmlformats.org/officeDocument/2006/relationships/image" Target="../media/image22.png"/><Relationship Id="rId1" Type="http://schemas.openxmlformats.org/officeDocument/2006/relationships/image" Target="../media/image21.png"/></Relationships>
</file>

<file path=ppt/slides/_rels/slide18.xml.rels><?xml version="1.0" encoding="UTF-8" standalone="yes"?>
<Relationships xmlns="http://schemas.openxmlformats.org/package/2006/relationships"><Relationship Id="rId9" Type="http://schemas.openxmlformats.org/officeDocument/2006/relationships/image" Target="../media/image30.png"/><Relationship Id="rId8" Type="http://schemas.openxmlformats.org/officeDocument/2006/relationships/image" Target="../media/image29.svg"/><Relationship Id="rId7" Type="http://schemas.openxmlformats.org/officeDocument/2006/relationships/image" Target="../media/image28.png"/><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15.svg"/><Relationship Id="rId3" Type="http://schemas.openxmlformats.org/officeDocument/2006/relationships/image" Target="../media/image25.png"/><Relationship Id="rId2" Type="http://schemas.openxmlformats.org/officeDocument/2006/relationships/image" Target="../media/image24.svg"/><Relationship Id="rId12" Type="http://schemas.openxmlformats.org/officeDocument/2006/relationships/notesSlide" Target="../notesSlides/notesSlide18.xml"/><Relationship Id="rId11" Type="http://schemas.openxmlformats.org/officeDocument/2006/relationships/slideLayout" Target="../slideLayouts/slideLayout7.xml"/><Relationship Id="rId10" Type="http://schemas.openxmlformats.org/officeDocument/2006/relationships/image" Target="../media/image31.svg"/><Relationship Id="rId1" Type="http://schemas.openxmlformats.org/officeDocument/2006/relationships/image" Target="../media/image23.png"/></Relationships>
</file>

<file path=ppt/slides/_rels/slide19.xml.rels><?xml version="1.0" encoding="UTF-8" standalone="yes"?>
<Relationships xmlns="http://schemas.openxmlformats.org/package/2006/relationships"><Relationship Id="rId6" Type="http://schemas.openxmlformats.org/officeDocument/2006/relationships/notesSlide" Target="../notesSlides/notesSlide19.xml"/><Relationship Id="rId5" Type="http://schemas.openxmlformats.org/officeDocument/2006/relationships/slideLayout" Target="../slideLayouts/slideLayout7.xml"/><Relationship Id="rId4" Type="http://schemas.openxmlformats.org/officeDocument/2006/relationships/image" Target="../media/image35.svg"/><Relationship Id="rId3" Type="http://schemas.openxmlformats.org/officeDocument/2006/relationships/image" Target="../media/image34.png"/><Relationship Id="rId2" Type="http://schemas.openxmlformats.org/officeDocument/2006/relationships/image" Target="../media/image33.svg"/><Relationship Id="rId1" Type="http://schemas.openxmlformats.org/officeDocument/2006/relationships/image" Target="../media/image3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7" Type="http://schemas.openxmlformats.org/officeDocument/2006/relationships/notesSlide" Target="../notesSlides/notesSlide22.xml"/><Relationship Id="rId6" Type="http://schemas.openxmlformats.org/officeDocument/2006/relationships/slideLayout" Target="../slideLayouts/slideLayout7.xml"/><Relationship Id="rId5" Type="http://schemas.openxmlformats.org/officeDocument/2006/relationships/image" Target="../media/image20.svg"/><Relationship Id="rId4" Type="http://schemas.openxmlformats.org/officeDocument/2006/relationships/image" Target="../media/image19.png"/><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image" Target="../media/image16.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xml"/><Relationship Id="rId1" Type="http://schemas.openxmlformats.org/officeDocument/2006/relationships/image" Target="../media/image36.png"/></Relationships>
</file>

<file path=ppt/slides/_rels/slide24.xml.rels><?xml version="1.0" encoding="UTF-8" standalone="yes"?>
<Relationships xmlns="http://schemas.openxmlformats.org/package/2006/relationships"><Relationship Id="rId5" Type="http://schemas.openxmlformats.org/officeDocument/2006/relationships/notesSlide" Target="../notesSlides/notesSlide24.xml"/><Relationship Id="rId4" Type="http://schemas.openxmlformats.org/officeDocument/2006/relationships/slideLayout" Target="../slideLayouts/slideLayout7.xml"/><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image" Target="../media/image37.png"/></Relationships>
</file>

<file path=ppt/slides/_rels/slide25.xml.rels><?xml version="1.0" encoding="UTF-8" standalone="yes"?>
<Relationships xmlns="http://schemas.openxmlformats.org/package/2006/relationships"><Relationship Id="rId5" Type="http://schemas.openxmlformats.org/officeDocument/2006/relationships/notesSlide" Target="../notesSlides/notesSlide25.xml"/><Relationship Id="rId4" Type="http://schemas.openxmlformats.org/officeDocument/2006/relationships/slideLayout" Target="../slideLayouts/slideLayout7.xml"/><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7.xml"/><Relationship Id="rId1" Type="http://schemas.openxmlformats.org/officeDocument/2006/relationships/image" Target="../media/image37.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7.xml"/><Relationship Id="rId1" Type="http://schemas.openxmlformats.org/officeDocument/2006/relationships/image" Target="../media/image40.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7.xml"/><Relationship Id="rId1" Type="http://schemas.openxmlformats.org/officeDocument/2006/relationships/image" Target="../media/image41.png"/></Relationships>
</file>

<file path=ppt/slides/_rels/slide33.xml.rels><?xml version="1.0" encoding="UTF-8" standalone="yes"?>
<Relationships xmlns="http://schemas.openxmlformats.org/package/2006/relationships"><Relationship Id="rId4" Type="http://schemas.openxmlformats.org/officeDocument/2006/relationships/notesSlide" Target="../notesSlides/notesSlide33.xml"/><Relationship Id="rId3" Type="http://schemas.openxmlformats.org/officeDocument/2006/relationships/slideLayout" Target="../slideLayouts/slideLayout7.xml"/><Relationship Id="rId2" Type="http://schemas.openxmlformats.org/officeDocument/2006/relationships/image" Target="../media/image43.svg"/><Relationship Id="rId1" Type="http://schemas.openxmlformats.org/officeDocument/2006/relationships/image" Target="../media/image42.png"/></Relationships>
</file>

<file path=ppt/slides/_rels/slide34.xml.rels><?xml version="1.0" encoding="UTF-8" standalone="yes"?>
<Relationships xmlns="http://schemas.openxmlformats.org/package/2006/relationships"><Relationship Id="rId9" Type="http://schemas.openxmlformats.org/officeDocument/2006/relationships/image" Target="../media/image52.svg"/><Relationship Id="rId8" Type="http://schemas.openxmlformats.org/officeDocument/2006/relationships/image" Target="../media/image51.png"/><Relationship Id="rId7" Type="http://schemas.openxmlformats.org/officeDocument/2006/relationships/image" Target="../media/image50.svg"/><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 Id="rId3" Type="http://schemas.openxmlformats.org/officeDocument/2006/relationships/image" Target="../media/image46.png"/><Relationship Id="rId2" Type="http://schemas.openxmlformats.org/officeDocument/2006/relationships/image" Target="../media/image45.png"/><Relationship Id="rId17" Type="http://schemas.openxmlformats.org/officeDocument/2006/relationships/notesSlide" Target="../notesSlides/notesSlide34.xml"/><Relationship Id="rId16" Type="http://schemas.openxmlformats.org/officeDocument/2006/relationships/slideLayout" Target="../slideLayouts/slideLayout7.xml"/><Relationship Id="rId15" Type="http://schemas.openxmlformats.org/officeDocument/2006/relationships/image" Target="../media/image58.svg"/><Relationship Id="rId14" Type="http://schemas.openxmlformats.org/officeDocument/2006/relationships/image" Target="../media/image57.png"/><Relationship Id="rId13" Type="http://schemas.openxmlformats.org/officeDocument/2006/relationships/image" Target="../media/image56.svg"/><Relationship Id="rId12" Type="http://schemas.openxmlformats.org/officeDocument/2006/relationships/image" Target="../media/image55.png"/><Relationship Id="rId11" Type="http://schemas.openxmlformats.org/officeDocument/2006/relationships/image" Target="../media/image54.svg"/><Relationship Id="rId10" Type="http://schemas.openxmlformats.org/officeDocument/2006/relationships/image" Target="../media/image53.png"/><Relationship Id="rId1" Type="http://schemas.openxmlformats.org/officeDocument/2006/relationships/image" Target="../media/image44.png"/></Relationships>
</file>

<file path=ppt/slides/_rels/slide35.xml.rels><?xml version="1.0" encoding="UTF-8" standalone="yes"?>
<Relationships xmlns="http://schemas.openxmlformats.org/package/2006/relationships"><Relationship Id="rId6" Type="http://schemas.openxmlformats.org/officeDocument/2006/relationships/notesSlide" Target="../notesSlides/notesSlide35.xml"/><Relationship Id="rId5" Type="http://schemas.openxmlformats.org/officeDocument/2006/relationships/slideLayout" Target="../slideLayouts/slideLayout7.xml"/><Relationship Id="rId4" Type="http://schemas.openxmlformats.org/officeDocument/2006/relationships/image" Target="../media/image62.svg"/><Relationship Id="rId3" Type="http://schemas.openxmlformats.org/officeDocument/2006/relationships/image" Target="../media/image61.png"/><Relationship Id="rId2" Type="http://schemas.openxmlformats.org/officeDocument/2006/relationships/image" Target="../media/image60.svg"/><Relationship Id="rId1" Type="http://schemas.openxmlformats.org/officeDocument/2006/relationships/image" Target="../media/image59.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7.xml"/><Relationship Id="rId1" Type="http://schemas.openxmlformats.org/officeDocument/2006/relationships/image" Target="../media/image63.png"/></Relationships>
</file>

<file path=ppt/slides/_rels/slide42.xml.rels><?xml version="1.0" encoding="UTF-8" standalone="yes"?>
<Relationships xmlns="http://schemas.openxmlformats.org/package/2006/relationships"><Relationship Id="rId6" Type="http://schemas.openxmlformats.org/officeDocument/2006/relationships/notesSlide" Target="../notesSlides/notesSlide42.xml"/><Relationship Id="rId5" Type="http://schemas.openxmlformats.org/officeDocument/2006/relationships/slideLayout" Target="../slideLayouts/slideLayout7.xml"/><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image" Target="../media/image4.png"/></Relationships>
</file>

<file path=ppt/slides/_rels/slide5.xml.rels><?xml version="1.0" encoding="UTF-8" standalone="yes"?>
<Relationships xmlns="http://schemas.openxmlformats.org/package/2006/relationships"><Relationship Id="rId6" Type="http://schemas.openxmlformats.org/officeDocument/2006/relationships/notesSlide" Target="../notesSlides/notesSlide5.xml"/><Relationship Id="rId5" Type="http://schemas.openxmlformats.org/officeDocument/2006/relationships/slideLayout" Target="../slideLayouts/slideLayout7.xml"/><Relationship Id="rId4" Type="http://schemas.openxmlformats.org/officeDocument/2006/relationships/image" Target="../media/image8.png"/><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5.png"/></Relationships>
</file>

<file path=ppt/slides/_rels/slide6.xml.rels><?xml version="1.0" encoding="UTF-8" standalone="yes"?>
<Relationships xmlns="http://schemas.openxmlformats.org/package/2006/relationships"><Relationship Id="rId6" Type="http://schemas.openxmlformats.org/officeDocument/2006/relationships/notesSlide" Target="../notesSlides/notesSlide6.xml"/><Relationship Id="rId5" Type="http://schemas.openxmlformats.org/officeDocument/2006/relationships/slideLayout" Target="../slideLayouts/slideLayout7.xml"/><Relationship Id="rId4" Type="http://schemas.openxmlformats.org/officeDocument/2006/relationships/image" Target="../media/image12.png"/><Relationship Id="rId3" Type="http://schemas.openxmlformats.org/officeDocument/2006/relationships/image" Target="../media/image11.png"/><Relationship Id="rId2" Type="http://schemas.openxmlformats.org/officeDocument/2006/relationships/image" Target="../media/image10.svg"/><Relationship Id="rId1"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image" Target="../media/image13.png"/></Relationships>
</file>

<file path=ppt/slides/_rels/slide8.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7.xml"/><Relationship Id="rId2" Type="http://schemas.openxmlformats.org/officeDocument/2006/relationships/image" Target="../media/image15.svg"/><Relationship Id="rId1" Type="http://schemas.openxmlformats.org/officeDocument/2006/relationships/image" Target="../media/image14.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028700" y="7475733"/>
            <a:ext cx="9330872" cy="0"/>
          </a:xfrm>
          <a:prstGeom prst="line">
            <a:avLst/>
          </a:prstGeom>
          <a:ln w="19050" cap="flat">
            <a:solidFill>
              <a:srgbClr val="283763"/>
            </a:solidFill>
            <a:prstDash val="solid"/>
            <a:headEnd type="none" w="sm" len="sm"/>
            <a:tailEnd type="none" w="sm" len="sm"/>
          </a:ln>
        </p:spPr>
      </p:sp>
      <p:sp>
        <p:nvSpPr>
          <p:cNvPr id="3" name="AutoShape 3"/>
          <p:cNvSpPr/>
          <p:nvPr/>
        </p:nvSpPr>
        <p:spPr>
          <a:xfrm>
            <a:off x="1028700" y="2815310"/>
            <a:ext cx="9330872" cy="0"/>
          </a:xfrm>
          <a:prstGeom prst="line">
            <a:avLst/>
          </a:prstGeom>
          <a:ln w="19050" cap="flat">
            <a:solidFill>
              <a:srgbClr val="283763"/>
            </a:solidFill>
            <a:prstDash val="solid"/>
            <a:headEnd type="none" w="sm" len="sm"/>
            <a:tailEnd type="none" w="sm" len="sm"/>
          </a:ln>
        </p:spPr>
      </p:sp>
      <p:grpSp>
        <p:nvGrpSpPr>
          <p:cNvPr id="4" name="Group 4"/>
          <p:cNvGrpSpPr/>
          <p:nvPr/>
        </p:nvGrpSpPr>
        <p:grpSpPr>
          <a:xfrm rot="0">
            <a:off x="11698591" y="8291633"/>
            <a:ext cx="5560709" cy="962170"/>
            <a:chOff x="0" y="0"/>
            <a:chExt cx="7414278" cy="1282893"/>
          </a:xfrm>
        </p:grpSpPr>
        <p:sp>
          <p:nvSpPr>
            <p:cNvPr id="5" name="Freeform 5"/>
            <p:cNvSpPr/>
            <p:nvPr/>
          </p:nvSpPr>
          <p:spPr>
            <a:xfrm>
              <a:off x="0" y="0"/>
              <a:ext cx="4455454" cy="1282893"/>
            </a:xfrm>
            <a:custGeom>
              <a:avLst/>
              <a:gdLst/>
              <a:ahLst/>
              <a:cxnLst/>
              <a:rect l="l" t="t" r="r" b="b"/>
              <a:pathLst>
                <a:path w="4455454" h="1282893">
                  <a:moveTo>
                    <a:pt x="0" y="0"/>
                  </a:moveTo>
                  <a:lnTo>
                    <a:pt x="4455454" y="0"/>
                  </a:lnTo>
                  <a:lnTo>
                    <a:pt x="4455454" y="1282893"/>
                  </a:lnTo>
                  <a:lnTo>
                    <a:pt x="0" y="1282893"/>
                  </a:lnTo>
                  <a:lnTo>
                    <a:pt x="0" y="0"/>
                  </a:lnTo>
                  <a:close/>
                </a:path>
              </a:pathLst>
            </a:custGeom>
            <a:blipFill>
              <a:blip r:embed="rId1"/>
              <a:stretch>
                <a:fillRect l="-13030" t="-42856" r="-8900" b="-48759"/>
              </a:stretch>
            </a:blipFill>
          </p:spPr>
        </p:sp>
        <p:sp>
          <p:nvSpPr>
            <p:cNvPr id="6" name="Freeform 6"/>
            <p:cNvSpPr/>
            <p:nvPr/>
          </p:nvSpPr>
          <p:spPr>
            <a:xfrm>
              <a:off x="4651973" y="0"/>
              <a:ext cx="1282893" cy="1282893"/>
            </a:xfrm>
            <a:custGeom>
              <a:avLst/>
              <a:gdLst/>
              <a:ahLst/>
              <a:cxnLst/>
              <a:rect l="l" t="t" r="r" b="b"/>
              <a:pathLst>
                <a:path w="1282893" h="1282893">
                  <a:moveTo>
                    <a:pt x="0" y="0"/>
                  </a:moveTo>
                  <a:lnTo>
                    <a:pt x="1282893" y="0"/>
                  </a:lnTo>
                  <a:lnTo>
                    <a:pt x="1282893" y="1282893"/>
                  </a:lnTo>
                  <a:lnTo>
                    <a:pt x="0" y="1282893"/>
                  </a:lnTo>
                  <a:lnTo>
                    <a:pt x="0" y="0"/>
                  </a:lnTo>
                  <a:close/>
                </a:path>
              </a:pathLst>
            </a:custGeom>
            <a:blipFill>
              <a:blip r:embed="rId2"/>
              <a:stretch>
                <a:fillRect/>
              </a:stretch>
            </a:blipFill>
          </p:spPr>
        </p:sp>
        <p:sp>
          <p:nvSpPr>
            <p:cNvPr id="7" name="Freeform 7"/>
            <p:cNvSpPr/>
            <p:nvPr/>
          </p:nvSpPr>
          <p:spPr>
            <a:xfrm>
              <a:off x="6131385" y="0"/>
              <a:ext cx="1282893" cy="1282893"/>
            </a:xfrm>
            <a:custGeom>
              <a:avLst/>
              <a:gdLst/>
              <a:ahLst/>
              <a:cxnLst/>
              <a:rect l="l" t="t" r="r" b="b"/>
              <a:pathLst>
                <a:path w="1282893" h="1282893">
                  <a:moveTo>
                    <a:pt x="0" y="0"/>
                  </a:moveTo>
                  <a:lnTo>
                    <a:pt x="1282893" y="0"/>
                  </a:lnTo>
                  <a:lnTo>
                    <a:pt x="1282893" y="1282893"/>
                  </a:lnTo>
                  <a:lnTo>
                    <a:pt x="0" y="1282893"/>
                  </a:lnTo>
                  <a:lnTo>
                    <a:pt x="0" y="0"/>
                  </a:lnTo>
                  <a:close/>
                </a:path>
              </a:pathLst>
            </a:custGeom>
            <a:blipFill>
              <a:blip r:embed="rId3"/>
              <a:stretch>
                <a:fillRect/>
              </a:stretch>
            </a:blipFill>
          </p:spPr>
        </p:sp>
      </p:grpSp>
      <p:sp>
        <p:nvSpPr>
          <p:cNvPr id="8" name="Freeform 8"/>
          <p:cNvSpPr/>
          <p:nvPr/>
        </p:nvSpPr>
        <p:spPr>
          <a:xfrm>
            <a:off x="11698591" y="2313149"/>
            <a:ext cx="5560709" cy="5560709"/>
          </a:xfrm>
          <a:custGeom>
            <a:avLst/>
            <a:gdLst/>
            <a:ahLst/>
            <a:cxnLst/>
            <a:rect l="l" t="t" r="r" b="b"/>
            <a:pathLst>
              <a:path w="5560709" h="5560709">
                <a:moveTo>
                  <a:pt x="0" y="0"/>
                </a:moveTo>
                <a:lnTo>
                  <a:pt x="5560709" y="0"/>
                </a:lnTo>
                <a:lnTo>
                  <a:pt x="5560709" y="5560708"/>
                </a:lnTo>
                <a:lnTo>
                  <a:pt x="0" y="5560708"/>
                </a:lnTo>
                <a:lnTo>
                  <a:pt x="0" y="0"/>
                </a:lnTo>
                <a:close/>
              </a:path>
            </a:pathLst>
          </a:custGeom>
          <a:blipFill>
            <a:blip r:embed="rId4"/>
            <a:stretch>
              <a:fillRect/>
            </a:stretch>
          </a:blipFill>
        </p:spPr>
      </p:sp>
      <p:sp>
        <p:nvSpPr>
          <p:cNvPr id="9" name="TextBox 9"/>
          <p:cNvSpPr txBox="1"/>
          <p:nvPr/>
        </p:nvSpPr>
        <p:spPr>
          <a:xfrm>
            <a:off x="1028700" y="3177260"/>
            <a:ext cx="9330872" cy="2290953"/>
          </a:xfrm>
          <a:prstGeom prst="rect">
            <a:avLst/>
          </a:prstGeom>
        </p:spPr>
        <p:txBody>
          <a:bodyPr lIns="0" tIns="0" rIns="0" bIns="0" rtlCol="0" anchor="t">
            <a:spAutoFit/>
          </a:bodyPr>
          <a:lstStyle/>
          <a:p>
            <a:pPr algn="l">
              <a:lnSpc>
                <a:spcPts val="6095"/>
              </a:lnSpc>
            </a:pPr>
            <a:r>
              <a:rPr lang="en-US" sz="4800" b="1">
                <a:solidFill>
                  <a:srgbClr val="283763"/>
                </a:solidFill>
                <a:latin typeface="Montserrat Heavy"/>
                <a:ea typeface="Montserrat Heavy"/>
                <a:cs typeface="Montserrat Heavy"/>
                <a:sym typeface="Montserrat Heavy"/>
              </a:rPr>
              <a:t>Analyz</a:t>
            </a:r>
            <a:r>
              <a:rPr lang="en-US" sz="4800" b="1">
                <a:solidFill>
                  <a:srgbClr val="283763"/>
                </a:solidFill>
                <a:latin typeface="Montserrat Heavy"/>
                <a:ea typeface="Montserrat Heavy"/>
                <a:cs typeface="Montserrat Heavy"/>
                <a:sym typeface="Montserrat Heavy"/>
              </a:rPr>
              <a:t>ing Code Compatibility, Equivalence, and Similarity</a:t>
            </a:r>
            <a:endParaRPr lang="en-US" sz="4800" b="1">
              <a:solidFill>
                <a:srgbClr val="283763"/>
              </a:solidFill>
              <a:latin typeface="Montserrat Heavy"/>
              <a:ea typeface="Montserrat Heavy"/>
              <a:cs typeface="Montserrat Heavy"/>
              <a:sym typeface="Montserrat Heavy"/>
            </a:endParaRPr>
          </a:p>
        </p:txBody>
      </p:sp>
      <p:sp>
        <p:nvSpPr>
          <p:cNvPr id="10" name="TextBox 10"/>
          <p:cNvSpPr txBox="1"/>
          <p:nvPr/>
        </p:nvSpPr>
        <p:spPr>
          <a:xfrm>
            <a:off x="1028700" y="5502174"/>
            <a:ext cx="9330872" cy="1455420"/>
          </a:xfrm>
          <a:prstGeom prst="rect">
            <a:avLst/>
          </a:prstGeom>
        </p:spPr>
        <p:txBody>
          <a:bodyPr lIns="0" tIns="0" rIns="0" bIns="0" rtlCol="0" anchor="t">
            <a:spAutoFit/>
          </a:bodyPr>
          <a:lstStyle/>
          <a:p>
            <a:pPr algn="l">
              <a:lnSpc>
                <a:spcPts val="5880"/>
              </a:lnSpc>
            </a:pPr>
            <a:r>
              <a:rPr lang="en-US" sz="4200">
                <a:solidFill>
                  <a:srgbClr val="283763"/>
                </a:solidFill>
                <a:latin typeface="Montserrat" panose="00000A00000000000000"/>
                <a:ea typeface="Montserrat" panose="00000A00000000000000"/>
                <a:cs typeface="Montserrat" panose="00000A00000000000000"/>
                <a:sym typeface="Montserrat" panose="00000A00000000000000"/>
              </a:rPr>
              <a:t>to Support Software Maintenance and Evolution</a:t>
            </a:r>
            <a:endParaRPr lang="en-US" sz="4200">
              <a:solidFill>
                <a:srgbClr val="283763"/>
              </a:solidFill>
              <a:latin typeface="Montserrat" panose="00000A00000000000000"/>
              <a:ea typeface="Montserrat" panose="00000A00000000000000"/>
              <a:cs typeface="Montserrat" panose="00000A00000000000000"/>
              <a:sym typeface="Montserrat" panose="00000A00000000000000"/>
            </a:endParaRPr>
          </a:p>
        </p:txBody>
      </p:sp>
      <p:sp>
        <p:nvSpPr>
          <p:cNvPr id="11" name="TextBox 11"/>
          <p:cNvSpPr txBox="1"/>
          <p:nvPr/>
        </p:nvSpPr>
        <p:spPr>
          <a:xfrm>
            <a:off x="15792760" y="689049"/>
            <a:ext cx="1466540" cy="339651"/>
          </a:xfrm>
          <a:prstGeom prst="rect">
            <a:avLst/>
          </a:prstGeom>
        </p:spPr>
        <p:txBody>
          <a:bodyPr lIns="0" tIns="0" rIns="0" bIns="0" rtlCol="0" anchor="t">
            <a:spAutoFit/>
          </a:bodyPr>
          <a:lstStyle/>
          <a:p>
            <a:pPr algn="r">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Page</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sp>
        <p:nvSpPr>
          <p:cNvPr id="12" name="TextBox 12"/>
          <p:cNvSpPr txBox="1"/>
          <p:nvPr/>
        </p:nvSpPr>
        <p:spPr>
          <a:xfrm>
            <a:off x="15792760" y="962025"/>
            <a:ext cx="1466540" cy="669962"/>
          </a:xfrm>
          <a:prstGeom prst="rect">
            <a:avLst/>
          </a:prstGeom>
        </p:spPr>
        <p:txBody>
          <a:bodyPr lIns="0" tIns="0" rIns="0" bIns="0" rtlCol="0" anchor="t">
            <a:spAutoFit/>
          </a:bodyPr>
          <a:lstStyle/>
          <a:p>
            <a:pPr algn="r">
              <a:lnSpc>
                <a:spcPts val="5600"/>
              </a:lnSpc>
            </a:pPr>
            <a:r>
              <a:rPr lang="en-US" sz="4000" b="1">
                <a:solidFill>
                  <a:srgbClr val="283763"/>
                </a:solidFill>
                <a:latin typeface="Montserrat Bold"/>
                <a:ea typeface="Montserrat Bold"/>
                <a:cs typeface="Montserrat Bold"/>
                <a:sym typeface="Montserrat Bold"/>
              </a:rPr>
              <a:t>01</a:t>
            </a:r>
            <a:endParaRPr lang="en-US" sz="4000" b="1">
              <a:solidFill>
                <a:srgbClr val="283763"/>
              </a:solidFill>
              <a:latin typeface="Montserrat Bold"/>
              <a:ea typeface="Montserrat Bold"/>
              <a:cs typeface="Montserrat Bold"/>
              <a:sym typeface="Montserrat Bold"/>
            </a:endParaRPr>
          </a:p>
        </p:txBody>
      </p:sp>
      <p:grpSp>
        <p:nvGrpSpPr>
          <p:cNvPr id="13" name="Group 13"/>
          <p:cNvGrpSpPr/>
          <p:nvPr/>
        </p:nvGrpSpPr>
        <p:grpSpPr>
          <a:xfrm rot="0">
            <a:off x="1028700" y="7895857"/>
            <a:ext cx="4665436" cy="1362443"/>
            <a:chOff x="0" y="0"/>
            <a:chExt cx="6220581" cy="1816590"/>
          </a:xfrm>
        </p:grpSpPr>
        <p:sp>
          <p:nvSpPr>
            <p:cNvPr id="14" name="TextBox 14"/>
            <p:cNvSpPr txBox="1"/>
            <p:nvPr/>
          </p:nvSpPr>
          <p:spPr>
            <a:xfrm>
              <a:off x="0" y="-47625"/>
              <a:ext cx="4433521" cy="613198"/>
            </a:xfrm>
            <a:prstGeom prst="rect">
              <a:avLst/>
            </a:prstGeom>
          </p:spPr>
          <p:txBody>
            <a:bodyPr lIns="0" tIns="0" rIns="0" bIns="0" rtlCol="0" anchor="t">
              <a:spAutoFit/>
            </a:bodyPr>
            <a:lstStyle/>
            <a:p>
              <a:pPr algn="l">
                <a:lnSpc>
                  <a:spcPts val="3920"/>
                </a:lnSpc>
              </a:pPr>
              <a:r>
                <a:rPr lang="en-US" sz="2800">
                  <a:solidFill>
                    <a:srgbClr val="283763"/>
                  </a:solidFill>
                  <a:latin typeface="Montserrat" panose="00000A00000000000000"/>
                  <a:ea typeface="Montserrat" panose="00000A00000000000000"/>
                  <a:cs typeface="Montserrat" panose="00000A00000000000000"/>
                  <a:sym typeface="Montserrat" panose="00000A00000000000000"/>
                </a:rPr>
                <a:t>Presented By : </a:t>
              </a:r>
              <a:endParaRPr lang="en-US" sz="2800">
                <a:solidFill>
                  <a:srgbClr val="283763"/>
                </a:solidFill>
                <a:latin typeface="Montserrat" panose="00000A00000000000000"/>
                <a:ea typeface="Montserrat" panose="00000A00000000000000"/>
                <a:cs typeface="Montserrat" panose="00000A00000000000000"/>
                <a:sym typeface="Montserrat" panose="00000A00000000000000"/>
              </a:endParaRPr>
            </a:p>
          </p:txBody>
        </p:sp>
        <p:sp>
          <p:nvSpPr>
            <p:cNvPr id="15" name="TextBox 15"/>
            <p:cNvSpPr txBox="1"/>
            <p:nvPr/>
          </p:nvSpPr>
          <p:spPr>
            <a:xfrm>
              <a:off x="0" y="480076"/>
              <a:ext cx="4433521" cy="613198"/>
            </a:xfrm>
            <a:prstGeom prst="rect">
              <a:avLst/>
            </a:prstGeom>
          </p:spPr>
          <p:txBody>
            <a:bodyPr lIns="0" tIns="0" rIns="0" bIns="0" rtlCol="0" anchor="t">
              <a:spAutoFit/>
            </a:bodyPr>
            <a:lstStyle/>
            <a:p>
              <a:pPr algn="l">
                <a:lnSpc>
                  <a:spcPts val="3920"/>
                </a:lnSpc>
              </a:pPr>
              <a:r>
                <a:rPr lang="en-US" sz="2800" b="1">
                  <a:solidFill>
                    <a:srgbClr val="283763"/>
                  </a:solidFill>
                  <a:latin typeface="Montserrat Bold"/>
                  <a:ea typeface="Montserrat Bold"/>
                  <a:cs typeface="Montserrat Bold"/>
                  <a:sym typeface="Montserrat Bold"/>
                </a:rPr>
                <a:t>Shiyu Yang</a:t>
              </a:r>
              <a:endParaRPr lang="en-US" sz="2800" b="1">
                <a:solidFill>
                  <a:srgbClr val="283763"/>
                </a:solidFill>
                <a:latin typeface="Montserrat Bold"/>
                <a:ea typeface="Montserrat Bold"/>
                <a:cs typeface="Montserrat Bold"/>
                <a:sym typeface="Montserrat Bold"/>
              </a:endParaRPr>
            </a:p>
          </p:txBody>
        </p:sp>
        <p:sp>
          <p:nvSpPr>
            <p:cNvPr id="16" name="TextBox 16"/>
            <p:cNvSpPr txBox="1"/>
            <p:nvPr/>
          </p:nvSpPr>
          <p:spPr>
            <a:xfrm>
              <a:off x="0" y="1300970"/>
              <a:ext cx="6220581" cy="515620"/>
            </a:xfrm>
            <a:prstGeom prst="rect">
              <a:avLst/>
            </a:prstGeom>
          </p:spPr>
          <p:txBody>
            <a:bodyPr lIns="0" tIns="0" rIns="0" bIns="0" rtlCol="0" anchor="t">
              <a:spAutoFit/>
            </a:bodyPr>
            <a:lstStyle/>
            <a:p>
              <a:pPr algn="l">
                <a:lnSpc>
                  <a:spcPts val="3360"/>
                </a:lnSpc>
              </a:pPr>
              <a:r>
                <a:rPr lang="en-US" sz="2400" b="1">
                  <a:solidFill>
                    <a:srgbClr val="283763"/>
                  </a:solidFill>
                  <a:latin typeface="Montserrat Bold"/>
                  <a:ea typeface="Montserrat Bold"/>
                  <a:cs typeface="Montserrat Bold"/>
                  <a:sym typeface="Montserrat Bold"/>
                </a:rPr>
                <a:t>Advisor: Prof. Yoshiki Higo</a:t>
              </a:r>
              <a:endParaRPr lang="en-US" sz="2400" b="1">
                <a:solidFill>
                  <a:srgbClr val="283763"/>
                </a:solidFill>
                <a:latin typeface="Montserrat Bold"/>
                <a:ea typeface="Montserrat Bold"/>
                <a:cs typeface="Montserrat Bold"/>
                <a:sym typeface="Montserrat Bold"/>
              </a:endParaRPr>
            </a:p>
          </p:txBody>
        </p:sp>
      </p:grpSp>
      <p:grpSp>
        <p:nvGrpSpPr>
          <p:cNvPr id="17" name="Group 17"/>
          <p:cNvGrpSpPr/>
          <p:nvPr/>
        </p:nvGrpSpPr>
        <p:grpSpPr>
          <a:xfrm rot="0">
            <a:off x="1028700" y="752475"/>
            <a:ext cx="8832933" cy="301625"/>
            <a:chOff x="0" y="0"/>
            <a:chExt cx="11777244" cy="402167"/>
          </a:xfrm>
        </p:grpSpPr>
        <p:sp>
          <p:nvSpPr>
            <p:cNvPr id="18" name="TextBox 18"/>
            <p:cNvSpPr txBox="1"/>
            <p:nvPr/>
          </p:nvSpPr>
          <p:spPr>
            <a:xfrm>
              <a:off x="0" y="-38100"/>
              <a:ext cx="1889301" cy="440267"/>
            </a:xfrm>
            <a:prstGeom prst="rect">
              <a:avLst/>
            </a:prstGeom>
          </p:spPr>
          <p:txBody>
            <a:bodyPr lIns="0" tIns="0" rIns="0" bIns="0" rtlCol="0" anchor="t">
              <a:spAutoFit/>
            </a:bodyPr>
            <a:lstStyle/>
            <a:p>
              <a:pPr algn="l">
                <a:lnSpc>
                  <a:spcPts val="2800"/>
                </a:lnSpc>
              </a:pPr>
              <a:r>
                <a:rPr lang="en-US" sz="2000" b="1">
                  <a:solidFill>
                    <a:srgbClr val="283763"/>
                  </a:solidFill>
                  <a:latin typeface="Montserrat Bold"/>
                  <a:ea typeface="Montserrat Bold"/>
                  <a:cs typeface="Montserrat Bold"/>
                  <a:sym typeface="Montserrat Bold"/>
                </a:rPr>
                <a:t>HOME</a:t>
              </a:r>
              <a:endParaRPr lang="en-US" sz="2000" b="1">
                <a:solidFill>
                  <a:srgbClr val="283763"/>
                </a:solidFill>
                <a:latin typeface="Montserrat Bold"/>
                <a:ea typeface="Montserrat Bold"/>
                <a:cs typeface="Montserrat Bold"/>
                <a:sym typeface="Montserrat Bold"/>
              </a:endParaRPr>
            </a:p>
          </p:txBody>
        </p:sp>
        <p:sp>
          <p:nvSpPr>
            <p:cNvPr id="19" name="TextBox 19"/>
            <p:cNvSpPr txBox="1"/>
            <p:nvPr/>
          </p:nvSpPr>
          <p:spPr>
            <a:xfrm>
              <a:off x="1975140" y="-38100"/>
              <a:ext cx="1889301" cy="440267"/>
            </a:xfrm>
            <a:prstGeom prst="rect">
              <a:avLst/>
            </a:prstGeom>
          </p:spPr>
          <p:txBody>
            <a:bodyPr lIns="0" tIns="0" rIns="0" bIns="0" rtlCol="0" anchor="t">
              <a:spAutoFit/>
            </a:bodyPr>
            <a:lstStyle/>
            <a:p>
              <a:pPr algn="l">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ABOUT</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sp>
          <p:nvSpPr>
            <p:cNvPr id="20" name="TextBox 20"/>
            <p:cNvSpPr txBox="1"/>
            <p:nvPr/>
          </p:nvSpPr>
          <p:spPr>
            <a:xfrm>
              <a:off x="3953341" y="-38100"/>
              <a:ext cx="1889301" cy="440267"/>
            </a:xfrm>
            <a:prstGeom prst="rect">
              <a:avLst/>
            </a:prstGeom>
          </p:spPr>
          <p:txBody>
            <a:bodyPr lIns="0" tIns="0" rIns="0" bIns="0" rtlCol="0" anchor="t">
              <a:spAutoFit/>
            </a:bodyPr>
            <a:lstStyle/>
            <a:p>
              <a:pPr algn="l">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INTRO</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sp>
          <p:nvSpPr>
            <p:cNvPr id="21" name="TextBox 21"/>
            <p:cNvSpPr txBox="1"/>
            <p:nvPr/>
          </p:nvSpPr>
          <p:spPr>
            <a:xfrm>
              <a:off x="5931542" y="-38100"/>
              <a:ext cx="1889301" cy="440267"/>
            </a:xfrm>
            <a:prstGeom prst="rect">
              <a:avLst/>
            </a:prstGeom>
          </p:spPr>
          <p:txBody>
            <a:bodyPr lIns="0" tIns="0" rIns="0" bIns="0" rtlCol="0" anchor="t">
              <a:spAutoFit/>
            </a:bodyPr>
            <a:lstStyle/>
            <a:p>
              <a:pPr algn="l">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PART I</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sp>
          <p:nvSpPr>
            <p:cNvPr id="22" name="TextBox 22"/>
            <p:cNvSpPr txBox="1"/>
            <p:nvPr/>
          </p:nvSpPr>
          <p:spPr>
            <a:xfrm>
              <a:off x="7909743" y="-38100"/>
              <a:ext cx="1889301" cy="440267"/>
            </a:xfrm>
            <a:prstGeom prst="rect">
              <a:avLst/>
            </a:prstGeom>
          </p:spPr>
          <p:txBody>
            <a:bodyPr lIns="0" tIns="0" rIns="0" bIns="0" rtlCol="0" anchor="t">
              <a:spAutoFit/>
            </a:bodyPr>
            <a:lstStyle/>
            <a:p>
              <a:pPr algn="l">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PART II</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sp>
          <p:nvSpPr>
            <p:cNvPr id="23" name="TextBox 23"/>
            <p:cNvSpPr txBox="1"/>
            <p:nvPr/>
          </p:nvSpPr>
          <p:spPr>
            <a:xfrm>
              <a:off x="9887943" y="-38100"/>
              <a:ext cx="1889301" cy="440267"/>
            </a:xfrm>
            <a:prstGeom prst="rect">
              <a:avLst/>
            </a:prstGeom>
          </p:spPr>
          <p:txBody>
            <a:bodyPr lIns="0" tIns="0" rIns="0" bIns="0" rtlCol="0" anchor="t">
              <a:spAutoFit/>
            </a:bodyPr>
            <a:lstStyle/>
            <a:p>
              <a:pPr algn="l">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FINAL</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5792760" y="689049"/>
            <a:ext cx="1466540" cy="339651"/>
          </a:xfrm>
          <a:prstGeom prst="rect">
            <a:avLst/>
          </a:prstGeom>
        </p:spPr>
        <p:txBody>
          <a:bodyPr lIns="0" tIns="0" rIns="0" bIns="0" rtlCol="0" anchor="t">
            <a:spAutoFit/>
          </a:bodyPr>
          <a:lstStyle/>
          <a:p>
            <a:pPr algn="r">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Page</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sp>
        <p:nvSpPr>
          <p:cNvPr id="3" name="TextBox 3"/>
          <p:cNvSpPr txBox="1"/>
          <p:nvPr/>
        </p:nvSpPr>
        <p:spPr>
          <a:xfrm>
            <a:off x="15792760" y="962025"/>
            <a:ext cx="1466540" cy="669925"/>
          </a:xfrm>
          <a:prstGeom prst="rect">
            <a:avLst/>
          </a:prstGeom>
        </p:spPr>
        <p:txBody>
          <a:bodyPr lIns="0" tIns="0" rIns="0" bIns="0" rtlCol="0" anchor="t">
            <a:spAutoFit/>
          </a:bodyPr>
          <a:lstStyle/>
          <a:p>
            <a:pPr algn="r">
              <a:lnSpc>
                <a:spcPts val="5600"/>
              </a:lnSpc>
            </a:pPr>
            <a:r>
              <a:rPr lang="en-US" sz="4000" b="1">
                <a:solidFill>
                  <a:srgbClr val="283763"/>
                </a:solidFill>
                <a:latin typeface="Montserrat Bold"/>
                <a:ea typeface="Montserrat Bold"/>
                <a:cs typeface="Montserrat Bold"/>
                <a:sym typeface="Montserrat Bold"/>
              </a:rPr>
              <a:t>10</a:t>
            </a:r>
            <a:endParaRPr lang="en-US" sz="4000" b="1">
              <a:solidFill>
                <a:srgbClr val="283763"/>
              </a:solidFill>
              <a:latin typeface="Montserrat Bold"/>
              <a:ea typeface="Montserrat Bold"/>
              <a:cs typeface="Montserrat Bold"/>
              <a:sym typeface="Montserrat Bold"/>
            </a:endParaRPr>
          </a:p>
        </p:txBody>
      </p:sp>
      <p:sp>
        <p:nvSpPr>
          <p:cNvPr id="4" name="TextBox 4"/>
          <p:cNvSpPr txBox="1"/>
          <p:nvPr/>
        </p:nvSpPr>
        <p:spPr>
          <a:xfrm>
            <a:off x="1028700" y="1603375"/>
            <a:ext cx="14525203" cy="739267"/>
          </a:xfrm>
          <a:prstGeom prst="rect">
            <a:avLst/>
          </a:prstGeom>
        </p:spPr>
        <p:txBody>
          <a:bodyPr lIns="0" tIns="0" rIns="0" bIns="0" rtlCol="0" anchor="t">
            <a:spAutoFit/>
          </a:bodyPr>
          <a:lstStyle/>
          <a:p>
            <a:pPr algn="l">
              <a:lnSpc>
                <a:spcPts val="5970"/>
              </a:lnSpc>
            </a:pPr>
            <a:r>
              <a:rPr lang="en-US" sz="4700" b="1">
                <a:solidFill>
                  <a:srgbClr val="283763"/>
                </a:solidFill>
                <a:latin typeface="Montserrat Ultra-Bold"/>
                <a:ea typeface="Montserrat Ultra-Bold"/>
                <a:cs typeface="Montserrat Ultra-Bold"/>
                <a:sym typeface="Montserrat Ultra-Bold"/>
              </a:rPr>
              <a:t>Revisions to Chapter 1 (Introduc</a:t>
            </a:r>
            <a:r>
              <a:rPr lang="en-US" sz="4700" b="1">
                <a:solidFill>
                  <a:srgbClr val="283763"/>
                </a:solidFill>
                <a:latin typeface="Montserrat Ultra-Bold"/>
                <a:ea typeface="Montserrat Ultra-Bold"/>
                <a:cs typeface="Montserrat Ultra-Bold"/>
                <a:sym typeface="Montserrat Ultra-Bold"/>
              </a:rPr>
              <a:t>tion) (2/6)</a:t>
            </a:r>
            <a:endParaRPr lang="en-US" sz="4700" b="1">
              <a:solidFill>
                <a:srgbClr val="283763"/>
              </a:solidFill>
              <a:latin typeface="Montserrat Ultra-Bold"/>
              <a:ea typeface="Montserrat Ultra-Bold"/>
              <a:cs typeface="Montserrat Ultra-Bold"/>
              <a:sym typeface="Montserrat Ultra-Bold"/>
            </a:endParaRPr>
          </a:p>
        </p:txBody>
      </p:sp>
      <p:grpSp>
        <p:nvGrpSpPr>
          <p:cNvPr id="5" name="Group 5"/>
          <p:cNvGrpSpPr/>
          <p:nvPr/>
        </p:nvGrpSpPr>
        <p:grpSpPr>
          <a:xfrm rot="0">
            <a:off x="1028700" y="752475"/>
            <a:ext cx="8832933" cy="301625"/>
            <a:chOff x="0" y="0"/>
            <a:chExt cx="11777244" cy="402167"/>
          </a:xfrm>
        </p:grpSpPr>
        <p:sp>
          <p:nvSpPr>
            <p:cNvPr id="6" name="TextBox 6"/>
            <p:cNvSpPr txBox="1"/>
            <p:nvPr/>
          </p:nvSpPr>
          <p:spPr>
            <a:xfrm>
              <a:off x="0" y="-38100"/>
              <a:ext cx="1889301" cy="440267"/>
            </a:xfrm>
            <a:prstGeom prst="rect">
              <a:avLst/>
            </a:prstGeom>
          </p:spPr>
          <p:txBody>
            <a:bodyPr lIns="0" tIns="0" rIns="0" bIns="0" rtlCol="0" anchor="t">
              <a:spAutoFit/>
            </a:bodyPr>
            <a:lstStyle/>
            <a:p>
              <a:pPr algn="l">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HOME</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sp>
          <p:nvSpPr>
            <p:cNvPr id="7" name="TextBox 7"/>
            <p:cNvSpPr txBox="1"/>
            <p:nvPr/>
          </p:nvSpPr>
          <p:spPr>
            <a:xfrm>
              <a:off x="1975140" y="-38100"/>
              <a:ext cx="1889301" cy="440267"/>
            </a:xfrm>
            <a:prstGeom prst="rect">
              <a:avLst/>
            </a:prstGeom>
          </p:spPr>
          <p:txBody>
            <a:bodyPr lIns="0" tIns="0" rIns="0" bIns="0" rtlCol="0" anchor="t">
              <a:spAutoFit/>
            </a:bodyPr>
            <a:lstStyle/>
            <a:p>
              <a:pPr algn="l">
                <a:lnSpc>
                  <a:spcPts val="2800"/>
                </a:lnSpc>
              </a:pPr>
              <a:r>
                <a:rPr lang="en-US" sz="2000" b="1">
                  <a:solidFill>
                    <a:srgbClr val="283763"/>
                  </a:solidFill>
                  <a:latin typeface="Montserrat Bold"/>
                  <a:ea typeface="Montserrat Bold"/>
                  <a:cs typeface="Montserrat Bold"/>
                  <a:sym typeface="Montserrat Bold"/>
                </a:rPr>
                <a:t>ABOUT</a:t>
              </a:r>
              <a:endParaRPr lang="en-US" sz="2000" b="1">
                <a:solidFill>
                  <a:srgbClr val="283763"/>
                </a:solidFill>
                <a:latin typeface="Montserrat Bold"/>
                <a:ea typeface="Montserrat Bold"/>
                <a:cs typeface="Montserrat Bold"/>
                <a:sym typeface="Montserrat Bold"/>
              </a:endParaRPr>
            </a:p>
          </p:txBody>
        </p:sp>
        <p:sp>
          <p:nvSpPr>
            <p:cNvPr id="8" name="TextBox 8"/>
            <p:cNvSpPr txBox="1"/>
            <p:nvPr/>
          </p:nvSpPr>
          <p:spPr>
            <a:xfrm>
              <a:off x="3953341" y="-38100"/>
              <a:ext cx="1889301" cy="440267"/>
            </a:xfrm>
            <a:prstGeom prst="rect">
              <a:avLst/>
            </a:prstGeom>
          </p:spPr>
          <p:txBody>
            <a:bodyPr lIns="0" tIns="0" rIns="0" bIns="0" rtlCol="0" anchor="t">
              <a:spAutoFit/>
            </a:bodyPr>
            <a:lstStyle/>
            <a:p>
              <a:pPr algn="l">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INTRO</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sp>
          <p:nvSpPr>
            <p:cNvPr id="9" name="TextBox 9"/>
            <p:cNvSpPr txBox="1"/>
            <p:nvPr/>
          </p:nvSpPr>
          <p:spPr>
            <a:xfrm>
              <a:off x="5931542" y="-38100"/>
              <a:ext cx="1889301" cy="440267"/>
            </a:xfrm>
            <a:prstGeom prst="rect">
              <a:avLst/>
            </a:prstGeom>
          </p:spPr>
          <p:txBody>
            <a:bodyPr lIns="0" tIns="0" rIns="0" bIns="0" rtlCol="0" anchor="t">
              <a:spAutoFit/>
            </a:bodyPr>
            <a:lstStyle/>
            <a:p>
              <a:pPr algn="l">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PART I</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sp>
          <p:nvSpPr>
            <p:cNvPr id="10" name="TextBox 10"/>
            <p:cNvSpPr txBox="1"/>
            <p:nvPr/>
          </p:nvSpPr>
          <p:spPr>
            <a:xfrm>
              <a:off x="7909743" y="-38100"/>
              <a:ext cx="1889301" cy="440267"/>
            </a:xfrm>
            <a:prstGeom prst="rect">
              <a:avLst/>
            </a:prstGeom>
          </p:spPr>
          <p:txBody>
            <a:bodyPr lIns="0" tIns="0" rIns="0" bIns="0" rtlCol="0" anchor="t">
              <a:spAutoFit/>
            </a:bodyPr>
            <a:lstStyle/>
            <a:p>
              <a:pPr algn="l">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PART II</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sp>
          <p:nvSpPr>
            <p:cNvPr id="11" name="TextBox 11"/>
            <p:cNvSpPr txBox="1"/>
            <p:nvPr/>
          </p:nvSpPr>
          <p:spPr>
            <a:xfrm>
              <a:off x="9887943" y="-38100"/>
              <a:ext cx="1889301" cy="440267"/>
            </a:xfrm>
            <a:prstGeom prst="rect">
              <a:avLst/>
            </a:prstGeom>
          </p:spPr>
          <p:txBody>
            <a:bodyPr lIns="0" tIns="0" rIns="0" bIns="0" rtlCol="0" anchor="t">
              <a:spAutoFit/>
            </a:bodyPr>
            <a:lstStyle/>
            <a:p>
              <a:pPr algn="l">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FINAL</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grpSp>
      <p:grpSp>
        <p:nvGrpSpPr>
          <p:cNvPr id="12" name="Group 12"/>
          <p:cNvGrpSpPr/>
          <p:nvPr/>
        </p:nvGrpSpPr>
        <p:grpSpPr>
          <a:xfrm rot="0">
            <a:off x="1028700" y="2685918"/>
            <a:ext cx="16102428" cy="1539019"/>
            <a:chOff x="0" y="0"/>
            <a:chExt cx="21469903" cy="2052025"/>
          </a:xfrm>
        </p:grpSpPr>
        <p:sp>
          <p:nvSpPr>
            <p:cNvPr id="13" name="TextBox 13"/>
            <p:cNvSpPr txBox="1"/>
            <p:nvPr/>
          </p:nvSpPr>
          <p:spPr>
            <a:xfrm>
              <a:off x="0" y="740327"/>
              <a:ext cx="21469903" cy="1311698"/>
            </a:xfrm>
            <a:prstGeom prst="rect">
              <a:avLst/>
            </a:prstGeom>
          </p:spPr>
          <p:txBody>
            <a:bodyPr lIns="0" tIns="0" rIns="0" bIns="0" rtlCol="0" anchor="t">
              <a:spAutoFit/>
            </a:bodyPr>
            <a:lstStyle/>
            <a:p>
              <a:pPr algn="l">
                <a:lnSpc>
                  <a:spcPts val="3920"/>
                </a:lnSpc>
              </a:pPr>
              <a:r>
                <a:rPr lang="en-US" sz="2800">
                  <a:solidFill>
                    <a:srgbClr val="283763"/>
                  </a:solidFill>
                  <a:latin typeface="Poppins" panose="00000800000000000000"/>
                  <a:ea typeface="Poppins" panose="00000800000000000000"/>
                  <a:cs typeface="Poppins" panose="00000800000000000000"/>
                  <a:sym typeface="Poppins" panose="00000800000000000000"/>
                </a:rPr>
                <a:t>More well-known backward-incompatible examples beyond Python 2 to Python 3 were suggested.</a:t>
              </a:r>
              <a:endParaRPr lang="en-US" sz="2800">
                <a:solidFill>
                  <a:srgbClr val="283763"/>
                </a:solidFill>
                <a:latin typeface="Poppins" panose="00000800000000000000"/>
                <a:ea typeface="Poppins" panose="00000800000000000000"/>
                <a:cs typeface="Poppins" panose="00000800000000000000"/>
                <a:sym typeface="Poppins" panose="00000800000000000000"/>
              </a:endParaRPr>
            </a:p>
          </p:txBody>
        </p:sp>
        <p:sp>
          <p:nvSpPr>
            <p:cNvPr id="14" name="TextBox 14"/>
            <p:cNvSpPr txBox="1"/>
            <p:nvPr/>
          </p:nvSpPr>
          <p:spPr>
            <a:xfrm>
              <a:off x="0" y="-85725"/>
              <a:ext cx="12224978" cy="651298"/>
            </a:xfrm>
            <a:prstGeom prst="rect">
              <a:avLst/>
            </a:prstGeom>
          </p:spPr>
          <p:txBody>
            <a:bodyPr lIns="0" tIns="0" rIns="0" bIns="0" rtlCol="0" anchor="t">
              <a:spAutoFit/>
            </a:bodyPr>
            <a:lstStyle/>
            <a:p>
              <a:pPr algn="l">
                <a:lnSpc>
                  <a:spcPts val="3920"/>
                </a:lnSpc>
              </a:pPr>
              <a:r>
                <a:rPr lang="en-US" sz="2800" b="1">
                  <a:solidFill>
                    <a:srgbClr val="283763"/>
                  </a:solidFill>
                  <a:latin typeface="Poppins Bold"/>
                  <a:ea typeface="Poppins Bold"/>
                  <a:cs typeface="Poppins Bold"/>
                  <a:sym typeface="Poppins Bold"/>
                </a:rPr>
                <a:t>Comment</a:t>
              </a:r>
              <a:endParaRPr lang="en-US" sz="2800" b="1">
                <a:solidFill>
                  <a:srgbClr val="283763"/>
                </a:solidFill>
                <a:latin typeface="Poppins Bold"/>
                <a:ea typeface="Poppins Bold"/>
                <a:cs typeface="Poppins Bold"/>
                <a:sym typeface="Poppins Bold"/>
              </a:endParaRPr>
            </a:p>
          </p:txBody>
        </p:sp>
      </p:grpSp>
      <p:grpSp>
        <p:nvGrpSpPr>
          <p:cNvPr id="15" name="Group 15"/>
          <p:cNvGrpSpPr/>
          <p:nvPr/>
        </p:nvGrpSpPr>
        <p:grpSpPr>
          <a:xfrm rot="0">
            <a:off x="1028700" y="4567837"/>
            <a:ext cx="16102428" cy="1539019"/>
            <a:chOff x="0" y="0"/>
            <a:chExt cx="21469903" cy="2052025"/>
          </a:xfrm>
        </p:grpSpPr>
        <p:sp>
          <p:nvSpPr>
            <p:cNvPr id="16" name="TextBox 16"/>
            <p:cNvSpPr txBox="1"/>
            <p:nvPr/>
          </p:nvSpPr>
          <p:spPr>
            <a:xfrm>
              <a:off x="0" y="740327"/>
              <a:ext cx="21469903" cy="1311698"/>
            </a:xfrm>
            <a:prstGeom prst="rect">
              <a:avLst/>
            </a:prstGeom>
          </p:spPr>
          <p:txBody>
            <a:bodyPr lIns="0" tIns="0" rIns="0" bIns="0" rtlCol="0" anchor="t">
              <a:spAutoFit/>
            </a:bodyPr>
            <a:lstStyle/>
            <a:p>
              <a:pPr algn="l">
                <a:lnSpc>
                  <a:spcPts val="3920"/>
                </a:lnSpc>
              </a:pPr>
              <a:r>
                <a:rPr lang="en-US" sz="2800">
                  <a:solidFill>
                    <a:srgbClr val="283763"/>
                  </a:solidFill>
                  <a:latin typeface="Poppins" panose="00000800000000000000"/>
                  <a:ea typeface="Poppins" panose="00000800000000000000"/>
                  <a:cs typeface="Poppins" panose="00000800000000000000"/>
                  <a:sym typeface="Poppins" panose="00000800000000000000"/>
                </a:rPr>
                <a:t>Following this comment, more backward-incompatible examples from other languages (e.g., Swift, PHP, and Ruby) were added.</a:t>
              </a:r>
              <a:endParaRPr lang="en-US" sz="2800">
                <a:solidFill>
                  <a:srgbClr val="283763"/>
                </a:solidFill>
                <a:latin typeface="Poppins" panose="00000800000000000000"/>
                <a:ea typeface="Poppins" panose="00000800000000000000"/>
                <a:cs typeface="Poppins" panose="00000800000000000000"/>
                <a:sym typeface="Poppins" panose="00000800000000000000"/>
              </a:endParaRPr>
            </a:p>
          </p:txBody>
        </p:sp>
        <p:sp>
          <p:nvSpPr>
            <p:cNvPr id="17" name="TextBox 17"/>
            <p:cNvSpPr txBox="1"/>
            <p:nvPr/>
          </p:nvSpPr>
          <p:spPr>
            <a:xfrm>
              <a:off x="0" y="-85725"/>
              <a:ext cx="12224978" cy="651298"/>
            </a:xfrm>
            <a:prstGeom prst="rect">
              <a:avLst/>
            </a:prstGeom>
          </p:spPr>
          <p:txBody>
            <a:bodyPr lIns="0" tIns="0" rIns="0" bIns="0" rtlCol="0" anchor="t">
              <a:spAutoFit/>
            </a:bodyPr>
            <a:lstStyle/>
            <a:p>
              <a:pPr algn="l">
                <a:lnSpc>
                  <a:spcPts val="3920"/>
                </a:lnSpc>
              </a:pPr>
              <a:r>
                <a:rPr lang="en-US" sz="2800" b="1">
                  <a:solidFill>
                    <a:srgbClr val="283763"/>
                  </a:solidFill>
                  <a:latin typeface="Poppins Bold"/>
                  <a:ea typeface="Poppins Bold"/>
                  <a:cs typeface="Poppins Bold"/>
                  <a:sym typeface="Poppins Bold"/>
                </a:rPr>
                <a:t>Response</a:t>
              </a:r>
              <a:endParaRPr lang="en-US" sz="2800" b="1">
                <a:solidFill>
                  <a:srgbClr val="283763"/>
                </a:solidFill>
                <a:latin typeface="Poppins Bold"/>
                <a:ea typeface="Poppins Bold"/>
                <a:cs typeface="Poppins Bold"/>
                <a:sym typeface="Poppins Bold"/>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5792760" y="689049"/>
            <a:ext cx="1466540" cy="339651"/>
          </a:xfrm>
          <a:prstGeom prst="rect">
            <a:avLst/>
          </a:prstGeom>
        </p:spPr>
        <p:txBody>
          <a:bodyPr lIns="0" tIns="0" rIns="0" bIns="0" rtlCol="0" anchor="t">
            <a:spAutoFit/>
          </a:bodyPr>
          <a:lstStyle/>
          <a:p>
            <a:pPr algn="r">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Page</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sp>
        <p:nvSpPr>
          <p:cNvPr id="3" name="TextBox 3"/>
          <p:cNvSpPr txBox="1"/>
          <p:nvPr/>
        </p:nvSpPr>
        <p:spPr>
          <a:xfrm>
            <a:off x="15792760" y="962025"/>
            <a:ext cx="1466540" cy="669925"/>
          </a:xfrm>
          <a:prstGeom prst="rect">
            <a:avLst/>
          </a:prstGeom>
        </p:spPr>
        <p:txBody>
          <a:bodyPr lIns="0" tIns="0" rIns="0" bIns="0" rtlCol="0" anchor="t">
            <a:spAutoFit/>
          </a:bodyPr>
          <a:lstStyle/>
          <a:p>
            <a:pPr algn="r">
              <a:lnSpc>
                <a:spcPts val="5600"/>
              </a:lnSpc>
            </a:pPr>
            <a:r>
              <a:rPr lang="en-US" sz="4000" b="1">
                <a:solidFill>
                  <a:srgbClr val="283763"/>
                </a:solidFill>
                <a:latin typeface="Montserrat Bold"/>
                <a:ea typeface="Montserrat Bold"/>
                <a:cs typeface="Montserrat Bold"/>
                <a:sym typeface="Montserrat Bold"/>
              </a:rPr>
              <a:t>11</a:t>
            </a:r>
            <a:endParaRPr lang="en-US" sz="4000" b="1">
              <a:solidFill>
                <a:srgbClr val="283763"/>
              </a:solidFill>
              <a:latin typeface="Montserrat Bold"/>
              <a:ea typeface="Montserrat Bold"/>
              <a:cs typeface="Montserrat Bold"/>
              <a:sym typeface="Montserrat Bold"/>
            </a:endParaRPr>
          </a:p>
        </p:txBody>
      </p:sp>
      <p:sp>
        <p:nvSpPr>
          <p:cNvPr id="4" name="TextBox 4"/>
          <p:cNvSpPr txBox="1"/>
          <p:nvPr/>
        </p:nvSpPr>
        <p:spPr>
          <a:xfrm>
            <a:off x="1028700" y="1603375"/>
            <a:ext cx="14525203" cy="739267"/>
          </a:xfrm>
          <a:prstGeom prst="rect">
            <a:avLst/>
          </a:prstGeom>
        </p:spPr>
        <p:txBody>
          <a:bodyPr lIns="0" tIns="0" rIns="0" bIns="0" rtlCol="0" anchor="t">
            <a:spAutoFit/>
          </a:bodyPr>
          <a:lstStyle/>
          <a:p>
            <a:pPr algn="l">
              <a:lnSpc>
                <a:spcPts val="5970"/>
              </a:lnSpc>
            </a:pPr>
            <a:r>
              <a:rPr lang="en-US" sz="4700" b="1">
                <a:solidFill>
                  <a:srgbClr val="283763"/>
                </a:solidFill>
                <a:latin typeface="Montserrat Ultra-Bold"/>
                <a:ea typeface="Montserrat Ultra-Bold"/>
                <a:cs typeface="Montserrat Ultra-Bold"/>
                <a:sym typeface="Montserrat Ultra-Bold"/>
              </a:rPr>
              <a:t>Revisions to Chapter 1 (Introduc</a:t>
            </a:r>
            <a:r>
              <a:rPr lang="en-US" sz="4700" b="1">
                <a:solidFill>
                  <a:srgbClr val="283763"/>
                </a:solidFill>
                <a:latin typeface="Montserrat Ultra-Bold"/>
                <a:ea typeface="Montserrat Ultra-Bold"/>
                <a:cs typeface="Montserrat Ultra-Bold"/>
                <a:sym typeface="Montserrat Ultra-Bold"/>
              </a:rPr>
              <a:t>tion) (3/6)</a:t>
            </a:r>
            <a:endParaRPr lang="en-US" sz="4700" b="1">
              <a:solidFill>
                <a:srgbClr val="283763"/>
              </a:solidFill>
              <a:latin typeface="Montserrat Ultra-Bold"/>
              <a:ea typeface="Montserrat Ultra-Bold"/>
              <a:cs typeface="Montserrat Ultra-Bold"/>
              <a:sym typeface="Montserrat Ultra-Bold"/>
            </a:endParaRPr>
          </a:p>
        </p:txBody>
      </p:sp>
      <p:grpSp>
        <p:nvGrpSpPr>
          <p:cNvPr id="5" name="Group 5"/>
          <p:cNvGrpSpPr/>
          <p:nvPr/>
        </p:nvGrpSpPr>
        <p:grpSpPr>
          <a:xfrm rot="0">
            <a:off x="1028700" y="752475"/>
            <a:ext cx="8832933" cy="301625"/>
            <a:chOff x="0" y="0"/>
            <a:chExt cx="11777244" cy="402167"/>
          </a:xfrm>
        </p:grpSpPr>
        <p:sp>
          <p:nvSpPr>
            <p:cNvPr id="6" name="TextBox 6"/>
            <p:cNvSpPr txBox="1"/>
            <p:nvPr/>
          </p:nvSpPr>
          <p:spPr>
            <a:xfrm>
              <a:off x="0" y="-38100"/>
              <a:ext cx="1889301" cy="440267"/>
            </a:xfrm>
            <a:prstGeom prst="rect">
              <a:avLst/>
            </a:prstGeom>
          </p:spPr>
          <p:txBody>
            <a:bodyPr lIns="0" tIns="0" rIns="0" bIns="0" rtlCol="0" anchor="t">
              <a:spAutoFit/>
            </a:bodyPr>
            <a:lstStyle/>
            <a:p>
              <a:pPr algn="l">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HOME</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sp>
          <p:nvSpPr>
            <p:cNvPr id="7" name="TextBox 7"/>
            <p:cNvSpPr txBox="1"/>
            <p:nvPr/>
          </p:nvSpPr>
          <p:spPr>
            <a:xfrm>
              <a:off x="1975140" y="-38100"/>
              <a:ext cx="1889301" cy="440267"/>
            </a:xfrm>
            <a:prstGeom prst="rect">
              <a:avLst/>
            </a:prstGeom>
          </p:spPr>
          <p:txBody>
            <a:bodyPr lIns="0" tIns="0" rIns="0" bIns="0" rtlCol="0" anchor="t">
              <a:spAutoFit/>
            </a:bodyPr>
            <a:lstStyle/>
            <a:p>
              <a:pPr algn="l">
                <a:lnSpc>
                  <a:spcPts val="2800"/>
                </a:lnSpc>
              </a:pPr>
              <a:r>
                <a:rPr lang="en-US" sz="2000" b="1">
                  <a:solidFill>
                    <a:srgbClr val="283763"/>
                  </a:solidFill>
                  <a:latin typeface="Montserrat Bold"/>
                  <a:ea typeface="Montserrat Bold"/>
                  <a:cs typeface="Montserrat Bold"/>
                  <a:sym typeface="Montserrat Bold"/>
                </a:rPr>
                <a:t>ABOUT</a:t>
              </a:r>
              <a:endParaRPr lang="en-US" sz="2000" b="1">
                <a:solidFill>
                  <a:srgbClr val="283763"/>
                </a:solidFill>
                <a:latin typeface="Montserrat Bold"/>
                <a:ea typeface="Montserrat Bold"/>
                <a:cs typeface="Montserrat Bold"/>
                <a:sym typeface="Montserrat Bold"/>
              </a:endParaRPr>
            </a:p>
          </p:txBody>
        </p:sp>
        <p:sp>
          <p:nvSpPr>
            <p:cNvPr id="8" name="TextBox 8"/>
            <p:cNvSpPr txBox="1"/>
            <p:nvPr/>
          </p:nvSpPr>
          <p:spPr>
            <a:xfrm>
              <a:off x="3953341" y="-38100"/>
              <a:ext cx="1889301" cy="440267"/>
            </a:xfrm>
            <a:prstGeom prst="rect">
              <a:avLst/>
            </a:prstGeom>
          </p:spPr>
          <p:txBody>
            <a:bodyPr lIns="0" tIns="0" rIns="0" bIns="0" rtlCol="0" anchor="t">
              <a:spAutoFit/>
            </a:bodyPr>
            <a:lstStyle/>
            <a:p>
              <a:pPr algn="l">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INTRO</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sp>
          <p:nvSpPr>
            <p:cNvPr id="9" name="TextBox 9"/>
            <p:cNvSpPr txBox="1"/>
            <p:nvPr/>
          </p:nvSpPr>
          <p:spPr>
            <a:xfrm>
              <a:off x="5931542" y="-38100"/>
              <a:ext cx="1889301" cy="440267"/>
            </a:xfrm>
            <a:prstGeom prst="rect">
              <a:avLst/>
            </a:prstGeom>
          </p:spPr>
          <p:txBody>
            <a:bodyPr lIns="0" tIns="0" rIns="0" bIns="0" rtlCol="0" anchor="t">
              <a:spAutoFit/>
            </a:bodyPr>
            <a:lstStyle/>
            <a:p>
              <a:pPr algn="l">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PART I</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sp>
          <p:nvSpPr>
            <p:cNvPr id="10" name="TextBox 10"/>
            <p:cNvSpPr txBox="1"/>
            <p:nvPr/>
          </p:nvSpPr>
          <p:spPr>
            <a:xfrm>
              <a:off x="7909743" y="-38100"/>
              <a:ext cx="1889301" cy="440267"/>
            </a:xfrm>
            <a:prstGeom prst="rect">
              <a:avLst/>
            </a:prstGeom>
          </p:spPr>
          <p:txBody>
            <a:bodyPr lIns="0" tIns="0" rIns="0" bIns="0" rtlCol="0" anchor="t">
              <a:spAutoFit/>
            </a:bodyPr>
            <a:lstStyle/>
            <a:p>
              <a:pPr algn="l">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PART II</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sp>
          <p:nvSpPr>
            <p:cNvPr id="11" name="TextBox 11"/>
            <p:cNvSpPr txBox="1"/>
            <p:nvPr/>
          </p:nvSpPr>
          <p:spPr>
            <a:xfrm>
              <a:off x="9887943" y="-38100"/>
              <a:ext cx="1889301" cy="440267"/>
            </a:xfrm>
            <a:prstGeom prst="rect">
              <a:avLst/>
            </a:prstGeom>
          </p:spPr>
          <p:txBody>
            <a:bodyPr lIns="0" tIns="0" rIns="0" bIns="0" rtlCol="0" anchor="t">
              <a:spAutoFit/>
            </a:bodyPr>
            <a:lstStyle/>
            <a:p>
              <a:pPr algn="l">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FINAL</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grpSp>
      <p:grpSp>
        <p:nvGrpSpPr>
          <p:cNvPr id="12" name="Group 12"/>
          <p:cNvGrpSpPr/>
          <p:nvPr/>
        </p:nvGrpSpPr>
        <p:grpSpPr>
          <a:xfrm rot="0">
            <a:off x="1028700" y="2685918"/>
            <a:ext cx="16102428" cy="3520219"/>
            <a:chOff x="0" y="0"/>
            <a:chExt cx="21469903" cy="4693625"/>
          </a:xfrm>
        </p:grpSpPr>
        <p:sp>
          <p:nvSpPr>
            <p:cNvPr id="13" name="TextBox 13"/>
            <p:cNvSpPr txBox="1"/>
            <p:nvPr/>
          </p:nvSpPr>
          <p:spPr>
            <a:xfrm>
              <a:off x="0" y="740327"/>
              <a:ext cx="21469903" cy="3953298"/>
            </a:xfrm>
            <a:prstGeom prst="rect">
              <a:avLst/>
            </a:prstGeom>
          </p:spPr>
          <p:txBody>
            <a:bodyPr lIns="0" tIns="0" rIns="0" bIns="0" rtlCol="0" anchor="t">
              <a:spAutoFit/>
            </a:bodyPr>
            <a:lstStyle/>
            <a:p>
              <a:pPr marL="604520" lvl="1" indent="-302260" algn="l">
                <a:lnSpc>
                  <a:spcPts val="3920"/>
                </a:lnSpc>
                <a:buAutoNum type="arabicPeriod"/>
              </a:pPr>
              <a:r>
                <a:rPr lang="en-US" sz="2800">
                  <a:solidFill>
                    <a:srgbClr val="283763"/>
                  </a:solidFill>
                  <a:latin typeface="Poppins" panose="00000800000000000000"/>
                  <a:ea typeface="Poppins" panose="00000800000000000000"/>
                  <a:cs typeface="Poppins" panose="00000800000000000000"/>
                  <a:sym typeface="Poppins" panose="00000800000000000000"/>
                </a:rPr>
                <a:t> Clarification was requested on how </a:t>
              </a:r>
              <a:r>
                <a:rPr lang="en-US" sz="2800" b="1">
                  <a:solidFill>
                    <a:srgbClr val="283763"/>
                  </a:solidFill>
                  <a:latin typeface="Poppins Bold"/>
                  <a:ea typeface="Poppins Bold"/>
                  <a:cs typeface="Poppins Bold"/>
                  <a:sym typeface="Poppins Bold"/>
                </a:rPr>
                <a:t>compatibility</a:t>
              </a:r>
              <a:r>
                <a:rPr lang="en-US" sz="2800">
                  <a:solidFill>
                    <a:srgbClr val="283763"/>
                  </a:solidFill>
                  <a:latin typeface="Poppins" panose="00000800000000000000"/>
                  <a:ea typeface="Poppins" panose="00000800000000000000"/>
                  <a:cs typeface="Poppins" panose="00000800000000000000"/>
                  <a:sym typeface="Poppins" panose="00000800000000000000"/>
                </a:rPr>
                <a:t> is defined and evaluated in the dissertation, particularly whether successful interpreter parsing alone is sufficient to judge compatibility when runtime behavior may differ.</a:t>
              </a:r>
              <a:endParaRPr lang="en-US" sz="2800">
                <a:solidFill>
                  <a:srgbClr val="283763"/>
                </a:solidFill>
                <a:latin typeface="Poppins" panose="00000800000000000000"/>
                <a:ea typeface="Poppins" panose="00000800000000000000"/>
                <a:cs typeface="Poppins" panose="00000800000000000000"/>
                <a:sym typeface="Poppins" panose="00000800000000000000"/>
              </a:endParaRPr>
            </a:p>
            <a:p>
              <a:pPr marL="604520" lvl="1" indent="-302260" algn="l">
                <a:lnSpc>
                  <a:spcPts val="3920"/>
                </a:lnSpc>
                <a:buAutoNum type="arabicPeriod"/>
              </a:pPr>
              <a:r>
                <a:rPr lang="en-US" sz="2800">
                  <a:solidFill>
                    <a:srgbClr val="283763"/>
                  </a:solidFill>
                  <a:latin typeface="Poppins" panose="00000800000000000000"/>
                  <a:ea typeface="Poppins" panose="00000800000000000000"/>
                  <a:cs typeface="Poppins" panose="00000800000000000000"/>
                  <a:sym typeface="Poppins" panose="00000800000000000000"/>
                </a:rPr>
                <a:t> </a:t>
              </a:r>
              <a:r>
                <a:rPr lang="en-US" sz="2800">
                  <a:solidFill>
                    <a:srgbClr val="283763"/>
                  </a:solidFill>
                  <a:latin typeface="Poppins" panose="00000800000000000000"/>
                  <a:ea typeface="Poppins" panose="00000800000000000000"/>
                  <a:cs typeface="Poppins" panose="00000800000000000000"/>
                  <a:sym typeface="Poppins" panose="00000800000000000000"/>
                </a:rPr>
                <a:t>Clarification was requested on which </a:t>
              </a:r>
              <a:r>
                <a:rPr lang="en-US" sz="2800" b="1">
                  <a:solidFill>
                    <a:srgbClr val="283763"/>
                  </a:solidFill>
                  <a:latin typeface="Poppins Bold"/>
                  <a:ea typeface="Poppins Bold"/>
                  <a:cs typeface="Poppins Bold"/>
                  <a:sym typeface="Poppins Bold"/>
                </a:rPr>
                <a:t>level of functional equivalence</a:t>
              </a:r>
              <a:r>
                <a:rPr lang="en-US" sz="2800">
                  <a:solidFill>
                    <a:srgbClr val="283763"/>
                  </a:solidFill>
                  <a:latin typeface="Poppins" panose="00000800000000000000"/>
                  <a:ea typeface="Poppins" panose="00000800000000000000"/>
                  <a:cs typeface="Poppins" panose="00000800000000000000"/>
                  <a:sym typeface="Poppins" panose="00000800000000000000"/>
                </a:rPr>
                <a:t> the proposed approach addresses, and on the scope of inputs considered, given that formal definitions usually rely on specifications.</a:t>
              </a:r>
              <a:endParaRPr lang="en-US" sz="2800">
                <a:solidFill>
                  <a:srgbClr val="283763"/>
                </a:solidFill>
                <a:latin typeface="Poppins" panose="00000800000000000000"/>
                <a:ea typeface="Poppins" panose="00000800000000000000"/>
                <a:cs typeface="Poppins" panose="00000800000000000000"/>
                <a:sym typeface="Poppins" panose="00000800000000000000"/>
              </a:endParaRPr>
            </a:p>
          </p:txBody>
        </p:sp>
        <p:sp>
          <p:nvSpPr>
            <p:cNvPr id="14" name="TextBox 14"/>
            <p:cNvSpPr txBox="1"/>
            <p:nvPr/>
          </p:nvSpPr>
          <p:spPr>
            <a:xfrm>
              <a:off x="0" y="-85725"/>
              <a:ext cx="12224978" cy="651298"/>
            </a:xfrm>
            <a:prstGeom prst="rect">
              <a:avLst/>
            </a:prstGeom>
          </p:spPr>
          <p:txBody>
            <a:bodyPr lIns="0" tIns="0" rIns="0" bIns="0" rtlCol="0" anchor="t">
              <a:spAutoFit/>
            </a:bodyPr>
            <a:lstStyle/>
            <a:p>
              <a:pPr algn="l">
                <a:lnSpc>
                  <a:spcPts val="3920"/>
                </a:lnSpc>
              </a:pPr>
              <a:r>
                <a:rPr lang="en-US" sz="2800" b="1">
                  <a:solidFill>
                    <a:srgbClr val="283763"/>
                  </a:solidFill>
                  <a:latin typeface="Poppins Bold"/>
                  <a:ea typeface="Poppins Bold"/>
                  <a:cs typeface="Poppins Bold"/>
                  <a:sym typeface="Poppins Bold"/>
                </a:rPr>
                <a:t>Comment</a:t>
              </a:r>
              <a:endParaRPr lang="en-US" sz="2800" b="1">
                <a:solidFill>
                  <a:srgbClr val="283763"/>
                </a:solidFill>
                <a:latin typeface="Poppins Bold"/>
                <a:ea typeface="Poppins Bold"/>
                <a:cs typeface="Poppins Bold"/>
                <a:sym typeface="Poppins Bold"/>
              </a:endParaRPr>
            </a:p>
          </p:txBody>
        </p:sp>
      </p:grpSp>
      <p:grpSp>
        <p:nvGrpSpPr>
          <p:cNvPr id="15" name="Group 15"/>
          <p:cNvGrpSpPr/>
          <p:nvPr/>
        </p:nvGrpSpPr>
        <p:grpSpPr>
          <a:xfrm rot="0">
            <a:off x="1028700" y="7152690"/>
            <a:ext cx="16102428" cy="2034319"/>
            <a:chOff x="0" y="0"/>
            <a:chExt cx="21469903" cy="2712425"/>
          </a:xfrm>
        </p:grpSpPr>
        <p:sp>
          <p:nvSpPr>
            <p:cNvPr id="16" name="TextBox 16"/>
            <p:cNvSpPr txBox="1"/>
            <p:nvPr/>
          </p:nvSpPr>
          <p:spPr>
            <a:xfrm>
              <a:off x="0" y="740327"/>
              <a:ext cx="21469903" cy="1972098"/>
            </a:xfrm>
            <a:prstGeom prst="rect">
              <a:avLst/>
            </a:prstGeom>
          </p:spPr>
          <p:txBody>
            <a:bodyPr lIns="0" tIns="0" rIns="0" bIns="0" rtlCol="0" anchor="t">
              <a:spAutoFit/>
            </a:bodyPr>
            <a:lstStyle/>
            <a:p>
              <a:pPr algn="l">
                <a:lnSpc>
                  <a:spcPts val="3920"/>
                </a:lnSpc>
              </a:pPr>
              <a:r>
                <a:rPr lang="en-US" sz="2800">
                  <a:solidFill>
                    <a:srgbClr val="283763"/>
                  </a:solidFill>
                  <a:latin typeface="Poppins" panose="00000800000000000000"/>
                  <a:ea typeface="Poppins" panose="00000800000000000000"/>
                  <a:cs typeface="Poppins" panose="00000800000000000000"/>
                  <a:sym typeface="Poppins" panose="00000800000000000000"/>
                </a:rPr>
                <a:t>In response to this comment, the subsections Software Compatibility and Functional Equivalence in Section 1.3 (Key Concepts: Compatibility, Equivalence, and Similarity) were rewritten, and their definitions were refined in accordance with major publications.</a:t>
              </a:r>
              <a:endParaRPr lang="en-US" sz="2800">
                <a:solidFill>
                  <a:srgbClr val="283763"/>
                </a:solidFill>
                <a:latin typeface="Poppins" panose="00000800000000000000"/>
                <a:ea typeface="Poppins" panose="00000800000000000000"/>
                <a:cs typeface="Poppins" panose="00000800000000000000"/>
                <a:sym typeface="Poppins" panose="00000800000000000000"/>
              </a:endParaRPr>
            </a:p>
          </p:txBody>
        </p:sp>
        <p:sp>
          <p:nvSpPr>
            <p:cNvPr id="17" name="TextBox 17"/>
            <p:cNvSpPr txBox="1"/>
            <p:nvPr/>
          </p:nvSpPr>
          <p:spPr>
            <a:xfrm>
              <a:off x="0" y="-85725"/>
              <a:ext cx="12224978" cy="651298"/>
            </a:xfrm>
            <a:prstGeom prst="rect">
              <a:avLst/>
            </a:prstGeom>
          </p:spPr>
          <p:txBody>
            <a:bodyPr lIns="0" tIns="0" rIns="0" bIns="0" rtlCol="0" anchor="t">
              <a:spAutoFit/>
            </a:bodyPr>
            <a:lstStyle/>
            <a:p>
              <a:pPr algn="l">
                <a:lnSpc>
                  <a:spcPts val="3920"/>
                </a:lnSpc>
              </a:pPr>
              <a:r>
                <a:rPr lang="en-US" sz="2800" b="1">
                  <a:solidFill>
                    <a:srgbClr val="283763"/>
                  </a:solidFill>
                  <a:latin typeface="Poppins Bold"/>
                  <a:ea typeface="Poppins Bold"/>
                  <a:cs typeface="Poppins Bold"/>
                  <a:sym typeface="Poppins Bold"/>
                </a:rPr>
                <a:t>Response</a:t>
              </a:r>
              <a:endParaRPr lang="en-US" sz="2800" b="1">
                <a:solidFill>
                  <a:srgbClr val="283763"/>
                </a:solidFill>
                <a:latin typeface="Poppins Bold"/>
                <a:ea typeface="Poppins Bold"/>
                <a:cs typeface="Poppins Bold"/>
                <a:sym typeface="Poppins Bold"/>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5792760" y="689049"/>
            <a:ext cx="1466540" cy="339651"/>
          </a:xfrm>
          <a:prstGeom prst="rect">
            <a:avLst/>
          </a:prstGeom>
        </p:spPr>
        <p:txBody>
          <a:bodyPr lIns="0" tIns="0" rIns="0" bIns="0" rtlCol="0" anchor="t">
            <a:spAutoFit/>
          </a:bodyPr>
          <a:lstStyle/>
          <a:p>
            <a:pPr algn="r">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Page</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sp>
        <p:nvSpPr>
          <p:cNvPr id="3" name="TextBox 3"/>
          <p:cNvSpPr txBox="1"/>
          <p:nvPr/>
        </p:nvSpPr>
        <p:spPr>
          <a:xfrm>
            <a:off x="15792760" y="962025"/>
            <a:ext cx="1466540" cy="669925"/>
          </a:xfrm>
          <a:prstGeom prst="rect">
            <a:avLst/>
          </a:prstGeom>
        </p:spPr>
        <p:txBody>
          <a:bodyPr lIns="0" tIns="0" rIns="0" bIns="0" rtlCol="0" anchor="t">
            <a:spAutoFit/>
          </a:bodyPr>
          <a:lstStyle/>
          <a:p>
            <a:pPr algn="r">
              <a:lnSpc>
                <a:spcPts val="5600"/>
              </a:lnSpc>
            </a:pPr>
            <a:r>
              <a:rPr lang="en-US" sz="4000" b="1">
                <a:solidFill>
                  <a:srgbClr val="283763"/>
                </a:solidFill>
                <a:latin typeface="Montserrat Bold"/>
                <a:ea typeface="Montserrat Bold"/>
                <a:cs typeface="Montserrat Bold"/>
                <a:sym typeface="Montserrat Bold"/>
              </a:rPr>
              <a:t>12</a:t>
            </a:r>
            <a:endParaRPr lang="en-US" sz="4000" b="1">
              <a:solidFill>
                <a:srgbClr val="283763"/>
              </a:solidFill>
              <a:latin typeface="Montserrat Bold"/>
              <a:ea typeface="Montserrat Bold"/>
              <a:cs typeface="Montserrat Bold"/>
              <a:sym typeface="Montserrat Bold"/>
            </a:endParaRPr>
          </a:p>
        </p:txBody>
      </p:sp>
      <p:sp>
        <p:nvSpPr>
          <p:cNvPr id="4" name="TextBox 4"/>
          <p:cNvSpPr txBox="1"/>
          <p:nvPr/>
        </p:nvSpPr>
        <p:spPr>
          <a:xfrm>
            <a:off x="1028700" y="1603375"/>
            <a:ext cx="14525203" cy="739267"/>
          </a:xfrm>
          <a:prstGeom prst="rect">
            <a:avLst/>
          </a:prstGeom>
        </p:spPr>
        <p:txBody>
          <a:bodyPr lIns="0" tIns="0" rIns="0" bIns="0" rtlCol="0" anchor="t">
            <a:spAutoFit/>
          </a:bodyPr>
          <a:lstStyle/>
          <a:p>
            <a:pPr algn="l">
              <a:lnSpc>
                <a:spcPts val="5970"/>
              </a:lnSpc>
            </a:pPr>
            <a:r>
              <a:rPr lang="en-US" sz="4700" b="1">
                <a:solidFill>
                  <a:srgbClr val="283763"/>
                </a:solidFill>
                <a:latin typeface="Montserrat Ultra-Bold"/>
                <a:ea typeface="Montserrat Ultra-Bold"/>
                <a:cs typeface="Montserrat Ultra-Bold"/>
                <a:sym typeface="Montserrat Ultra-Bold"/>
              </a:rPr>
              <a:t>Revisions to Chapter 1 (Introduc</a:t>
            </a:r>
            <a:r>
              <a:rPr lang="en-US" sz="4700" b="1">
                <a:solidFill>
                  <a:srgbClr val="283763"/>
                </a:solidFill>
                <a:latin typeface="Montserrat Ultra-Bold"/>
                <a:ea typeface="Montserrat Ultra-Bold"/>
                <a:cs typeface="Montserrat Ultra-Bold"/>
                <a:sym typeface="Montserrat Ultra-Bold"/>
              </a:rPr>
              <a:t>tion) (3/6)</a:t>
            </a:r>
            <a:endParaRPr lang="en-US" sz="4700" b="1">
              <a:solidFill>
                <a:srgbClr val="283763"/>
              </a:solidFill>
              <a:latin typeface="Montserrat Ultra-Bold"/>
              <a:ea typeface="Montserrat Ultra-Bold"/>
              <a:cs typeface="Montserrat Ultra-Bold"/>
              <a:sym typeface="Montserrat Ultra-Bold"/>
            </a:endParaRPr>
          </a:p>
        </p:txBody>
      </p:sp>
      <p:grpSp>
        <p:nvGrpSpPr>
          <p:cNvPr id="5" name="Group 5"/>
          <p:cNvGrpSpPr/>
          <p:nvPr/>
        </p:nvGrpSpPr>
        <p:grpSpPr>
          <a:xfrm rot="0">
            <a:off x="1028700" y="752475"/>
            <a:ext cx="8832933" cy="301625"/>
            <a:chOff x="0" y="0"/>
            <a:chExt cx="11777244" cy="402167"/>
          </a:xfrm>
        </p:grpSpPr>
        <p:sp>
          <p:nvSpPr>
            <p:cNvPr id="6" name="TextBox 6"/>
            <p:cNvSpPr txBox="1"/>
            <p:nvPr/>
          </p:nvSpPr>
          <p:spPr>
            <a:xfrm>
              <a:off x="0" y="-38100"/>
              <a:ext cx="1889301" cy="440267"/>
            </a:xfrm>
            <a:prstGeom prst="rect">
              <a:avLst/>
            </a:prstGeom>
          </p:spPr>
          <p:txBody>
            <a:bodyPr lIns="0" tIns="0" rIns="0" bIns="0" rtlCol="0" anchor="t">
              <a:spAutoFit/>
            </a:bodyPr>
            <a:lstStyle/>
            <a:p>
              <a:pPr algn="l">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HOME</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sp>
          <p:nvSpPr>
            <p:cNvPr id="7" name="TextBox 7"/>
            <p:cNvSpPr txBox="1"/>
            <p:nvPr/>
          </p:nvSpPr>
          <p:spPr>
            <a:xfrm>
              <a:off x="1975140" y="-38100"/>
              <a:ext cx="1889301" cy="440267"/>
            </a:xfrm>
            <a:prstGeom prst="rect">
              <a:avLst/>
            </a:prstGeom>
          </p:spPr>
          <p:txBody>
            <a:bodyPr lIns="0" tIns="0" rIns="0" bIns="0" rtlCol="0" anchor="t">
              <a:spAutoFit/>
            </a:bodyPr>
            <a:lstStyle/>
            <a:p>
              <a:pPr algn="l">
                <a:lnSpc>
                  <a:spcPts val="2800"/>
                </a:lnSpc>
              </a:pPr>
              <a:r>
                <a:rPr lang="en-US" sz="2000" b="1">
                  <a:solidFill>
                    <a:srgbClr val="283763"/>
                  </a:solidFill>
                  <a:latin typeface="Montserrat Bold"/>
                  <a:ea typeface="Montserrat Bold"/>
                  <a:cs typeface="Montserrat Bold"/>
                  <a:sym typeface="Montserrat Bold"/>
                </a:rPr>
                <a:t>ABOUT</a:t>
              </a:r>
              <a:endParaRPr lang="en-US" sz="2000" b="1">
                <a:solidFill>
                  <a:srgbClr val="283763"/>
                </a:solidFill>
                <a:latin typeface="Montserrat Bold"/>
                <a:ea typeface="Montserrat Bold"/>
                <a:cs typeface="Montserrat Bold"/>
                <a:sym typeface="Montserrat Bold"/>
              </a:endParaRPr>
            </a:p>
          </p:txBody>
        </p:sp>
        <p:sp>
          <p:nvSpPr>
            <p:cNvPr id="8" name="TextBox 8"/>
            <p:cNvSpPr txBox="1"/>
            <p:nvPr/>
          </p:nvSpPr>
          <p:spPr>
            <a:xfrm>
              <a:off x="3953341" y="-38100"/>
              <a:ext cx="1889301" cy="440267"/>
            </a:xfrm>
            <a:prstGeom prst="rect">
              <a:avLst/>
            </a:prstGeom>
          </p:spPr>
          <p:txBody>
            <a:bodyPr lIns="0" tIns="0" rIns="0" bIns="0" rtlCol="0" anchor="t">
              <a:spAutoFit/>
            </a:bodyPr>
            <a:lstStyle/>
            <a:p>
              <a:pPr algn="l">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INTRO</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sp>
          <p:nvSpPr>
            <p:cNvPr id="9" name="TextBox 9"/>
            <p:cNvSpPr txBox="1"/>
            <p:nvPr/>
          </p:nvSpPr>
          <p:spPr>
            <a:xfrm>
              <a:off x="5931542" y="-38100"/>
              <a:ext cx="1889301" cy="440267"/>
            </a:xfrm>
            <a:prstGeom prst="rect">
              <a:avLst/>
            </a:prstGeom>
          </p:spPr>
          <p:txBody>
            <a:bodyPr lIns="0" tIns="0" rIns="0" bIns="0" rtlCol="0" anchor="t">
              <a:spAutoFit/>
            </a:bodyPr>
            <a:lstStyle/>
            <a:p>
              <a:pPr algn="l">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PART I</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sp>
          <p:nvSpPr>
            <p:cNvPr id="10" name="TextBox 10"/>
            <p:cNvSpPr txBox="1"/>
            <p:nvPr/>
          </p:nvSpPr>
          <p:spPr>
            <a:xfrm>
              <a:off x="7909743" y="-38100"/>
              <a:ext cx="1889301" cy="440267"/>
            </a:xfrm>
            <a:prstGeom prst="rect">
              <a:avLst/>
            </a:prstGeom>
          </p:spPr>
          <p:txBody>
            <a:bodyPr lIns="0" tIns="0" rIns="0" bIns="0" rtlCol="0" anchor="t">
              <a:spAutoFit/>
            </a:bodyPr>
            <a:lstStyle/>
            <a:p>
              <a:pPr algn="l">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PART II</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sp>
          <p:nvSpPr>
            <p:cNvPr id="11" name="TextBox 11"/>
            <p:cNvSpPr txBox="1"/>
            <p:nvPr/>
          </p:nvSpPr>
          <p:spPr>
            <a:xfrm>
              <a:off x="9887943" y="-38100"/>
              <a:ext cx="1889301" cy="440267"/>
            </a:xfrm>
            <a:prstGeom prst="rect">
              <a:avLst/>
            </a:prstGeom>
          </p:spPr>
          <p:txBody>
            <a:bodyPr lIns="0" tIns="0" rIns="0" bIns="0" rtlCol="0" anchor="t">
              <a:spAutoFit/>
            </a:bodyPr>
            <a:lstStyle/>
            <a:p>
              <a:pPr algn="l">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FINAL</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grpSp>
      <p:grpSp>
        <p:nvGrpSpPr>
          <p:cNvPr id="12" name="Group 12"/>
          <p:cNvGrpSpPr/>
          <p:nvPr/>
        </p:nvGrpSpPr>
        <p:grpSpPr>
          <a:xfrm rot="0">
            <a:off x="1028700" y="2685918"/>
            <a:ext cx="16102428" cy="3520219"/>
            <a:chOff x="0" y="0"/>
            <a:chExt cx="21469903" cy="4693625"/>
          </a:xfrm>
        </p:grpSpPr>
        <p:sp>
          <p:nvSpPr>
            <p:cNvPr id="13" name="TextBox 13"/>
            <p:cNvSpPr txBox="1"/>
            <p:nvPr/>
          </p:nvSpPr>
          <p:spPr>
            <a:xfrm>
              <a:off x="0" y="740327"/>
              <a:ext cx="21469903" cy="3953298"/>
            </a:xfrm>
            <a:prstGeom prst="rect">
              <a:avLst/>
            </a:prstGeom>
          </p:spPr>
          <p:txBody>
            <a:bodyPr lIns="0" tIns="0" rIns="0" bIns="0" rtlCol="0" anchor="t">
              <a:spAutoFit/>
            </a:bodyPr>
            <a:lstStyle/>
            <a:p>
              <a:pPr marL="604520" lvl="1" indent="-302260" algn="l">
                <a:lnSpc>
                  <a:spcPts val="3920"/>
                </a:lnSpc>
                <a:buFont typeface="Arial" panose="020B0604020202090204"/>
                <a:buChar char="•"/>
              </a:pPr>
              <a:r>
                <a:rPr lang="en-US" sz="2800">
                  <a:solidFill>
                    <a:srgbClr val="283763"/>
                  </a:solidFill>
                  <a:latin typeface="Poppins" panose="00000800000000000000"/>
                  <a:ea typeface="Poppins" panose="00000800000000000000"/>
                  <a:cs typeface="Poppins" panose="00000800000000000000"/>
                  <a:sym typeface="Poppins" panose="00000800000000000000"/>
                </a:rPr>
                <a:t>C</a:t>
              </a:r>
              <a:r>
                <a:rPr lang="en-US" sz="2800">
                  <a:solidFill>
                    <a:srgbClr val="283763"/>
                  </a:solidFill>
                  <a:latin typeface="Poppins" panose="00000800000000000000"/>
                  <a:ea typeface="Poppins" panose="00000800000000000000"/>
                  <a:cs typeface="Poppins" panose="00000800000000000000"/>
                  <a:sym typeface="Poppins" panose="00000800000000000000"/>
                </a:rPr>
                <a:t>ompatibility</a:t>
              </a:r>
              <a:r>
                <a:rPr lang="en-US" sz="2800">
                  <a:solidFill>
                    <a:srgbClr val="283763"/>
                  </a:solidFill>
                  <a:latin typeface="Poppins" panose="00000800000000000000"/>
                  <a:ea typeface="Poppins" panose="00000800000000000000"/>
                  <a:cs typeface="Poppins" panose="00000800000000000000"/>
                  <a:sym typeface="Poppins" panose="00000800000000000000"/>
                </a:rPr>
                <a:t>: Evaluated at the syntax level—whether the code can be successfully parsed or compiled by a given Python version. Behavioral differences are out of scope.</a:t>
              </a:r>
              <a:endParaRPr lang="en-US" sz="2800">
                <a:solidFill>
                  <a:srgbClr val="283763"/>
                </a:solidFill>
                <a:latin typeface="Poppins" panose="00000800000000000000"/>
                <a:ea typeface="Poppins" panose="00000800000000000000"/>
                <a:cs typeface="Poppins" panose="00000800000000000000"/>
                <a:sym typeface="Poppins" panose="00000800000000000000"/>
              </a:endParaRPr>
            </a:p>
            <a:p>
              <a:pPr algn="l">
                <a:lnSpc>
                  <a:spcPts val="3920"/>
                </a:lnSpc>
              </a:pPr>
            </a:p>
            <a:p>
              <a:pPr marL="604520" lvl="1" indent="-302260" algn="l">
                <a:lnSpc>
                  <a:spcPts val="3920"/>
                </a:lnSpc>
                <a:buFont typeface="Arial" panose="020B0604020202090204"/>
                <a:buChar char="•"/>
              </a:pPr>
              <a:r>
                <a:rPr lang="en-US" sz="2800">
                  <a:solidFill>
                    <a:srgbClr val="283763"/>
                  </a:solidFill>
                  <a:latin typeface="Poppins" panose="00000800000000000000"/>
                  <a:ea typeface="Poppins" panose="00000800000000000000"/>
                  <a:cs typeface="Poppins" panose="00000800000000000000"/>
                  <a:sym typeface="Poppins" panose="00000800000000000000"/>
                </a:rPr>
                <a:t>F</a:t>
              </a:r>
              <a:r>
                <a:rPr lang="en-US" sz="2800">
                  <a:solidFill>
                    <a:srgbClr val="283763"/>
                  </a:solidFill>
                  <a:latin typeface="Poppins" panose="00000800000000000000"/>
                  <a:ea typeface="Poppins" panose="00000800000000000000"/>
                  <a:cs typeface="Poppins" panose="00000800000000000000"/>
                  <a:sym typeface="Poppins" panose="00000800000000000000"/>
                </a:rPr>
                <a:t>unctional </a:t>
              </a:r>
              <a:r>
                <a:rPr lang="en-US" sz="2800">
                  <a:solidFill>
                    <a:srgbClr val="283763"/>
                  </a:solidFill>
                  <a:latin typeface="Poppins" panose="00000800000000000000"/>
                  <a:ea typeface="Poppins" panose="00000800000000000000"/>
                  <a:cs typeface="Poppins" panose="00000800000000000000"/>
                  <a:sym typeface="Poppins" panose="00000800000000000000"/>
                </a:rPr>
                <a:t>E</a:t>
              </a:r>
              <a:r>
                <a:rPr lang="en-US" sz="2800">
                  <a:solidFill>
                    <a:srgbClr val="283763"/>
                  </a:solidFill>
                  <a:latin typeface="Poppins" panose="00000800000000000000"/>
                  <a:ea typeface="Poppins" panose="00000800000000000000"/>
                  <a:cs typeface="Poppins" panose="00000800000000000000"/>
                  <a:sym typeface="Poppins" panose="00000800000000000000"/>
                </a:rPr>
                <a:t>quivalence</a:t>
              </a:r>
              <a:r>
                <a:rPr lang="en-US" sz="2800">
                  <a:solidFill>
                    <a:srgbClr val="283763"/>
                  </a:solidFill>
                  <a:latin typeface="Poppins" panose="00000800000000000000"/>
                  <a:ea typeface="Poppins" panose="00000800000000000000"/>
                  <a:cs typeface="Poppins" panose="00000800000000000000"/>
                  <a:sym typeface="Poppins" panose="00000800000000000000"/>
                </a:rPr>
                <a:t>: Assessed via observational equivalence using a finite test suite. Two implementations are considered equivalent if they produce the same outputs or exceptions on the generated inputs.</a:t>
              </a:r>
              <a:endParaRPr lang="en-US" sz="2800">
                <a:solidFill>
                  <a:srgbClr val="283763"/>
                </a:solidFill>
                <a:latin typeface="Poppins" panose="00000800000000000000"/>
                <a:ea typeface="Poppins" panose="00000800000000000000"/>
                <a:cs typeface="Poppins" panose="00000800000000000000"/>
                <a:sym typeface="Poppins" panose="00000800000000000000"/>
              </a:endParaRPr>
            </a:p>
          </p:txBody>
        </p:sp>
        <p:sp>
          <p:nvSpPr>
            <p:cNvPr id="14" name="TextBox 14"/>
            <p:cNvSpPr txBox="1"/>
            <p:nvPr/>
          </p:nvSpPr>
          <p:spPr>
            <a:xfrm>
              <a:off x="0" y="-85725"/>
              <a:ext cx="12224978" cy="651298"/>
            </a:xfrm>
            <a:prstGeom prst="rect">
              <a:avLst/>
            </a:prstGeom>
          </p:spPr>
          <p:txBody>
            <a:bodyPr lIns="0" tIns="0" rIns="0" bIns="0" rtlCol="0" anchor="t">
              <a:spAutoFit/>
            </a:bodyPr>
            <a:lstStyle/>
            <a:p>
              <a:pPr algn="l">
                <a:lnSpc>
                  <a:spcPts val="3920"/>
                </a:lnSpc>
              </a:pPr>
              <a:r>
                <a:rPr lang="en-US" sz="2800" b="1">
                  <a:solidFill>
                    <a:srgbClr val="283763"/>
                  </a:solidFill>
                  <a:latin typeface="Poppins Bold"/>
                  <a:ea typeface="Poppins Bold"/>
                  <a:cs typeface="Poppins Bold"/>
                  <a:sym typeface="Poppins Bold"/>
                </a:rPr>
                <a:t>Response</a:t>
              </a:r>
              <a:endParaRPr lang="en-US" sz="2800" b="1">
                <a:solidFill>
                  <a:srgbClr val="283763"/>
                </a:solidFill>
                <a:latin typeface="Poppins Bold"/>
                <a:ea typeface="Poppins Bold"/>
                <a:cs typeface="Poppins Bold"/>
                <a:sym typeface="Poppins Bold"/>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5792760" y="689049"/>
            <a:ext cx="1466540" cy="339651"/>
          </a:xfrm>
          <a:prstGeom prst="rect">
            <a:avLst/>
          </a:prstGeom>
        </p:spPr>
        <p:txBody>
          <a:bodyPr lIns="0" tIns="0" rIns="0" bIns="0" rtlCol="0" anchor="t">
            <a:spAutoFit/>
          </a:bodyPr>
          <a:lstStyle/>
          <a:p>
            <a:pPr algn="r">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Page</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sp>
        <p:nvSpPr>
          <p:cNvPr id="3" name="TextBox 3"/>
          <p:cNvSpPr txBox="1"/>
          <p:nvPr/>
        </p:nvSpPr>
        <p:spPr>
          <a:xfrm>
            <a:off x="15792760" y="962025"/>
            <a:ext cx="1466540" cy="669925"/>
          </a:xfrm>
          <a:prstGeom prst="rect">
            <a:avLst/>
          </a:prstGeom>
        </p:spPr>
        <p:txBody>
          <a:bodyPr lIns="0" tIns="0" rIns="0" bIns="0" rtlCol="0" anchor="t">
            <a:spAutoFit/>
          </a:bodyPr>
          <a:lstStyle/>
          <a:p>
            <a:pPr algn="r">
              <a:lnSpc>
                <a:spcPts val="5600"/>
              </a:lnSpc>
            </a:pPr>
            <a:r>
              <a:rPr lang="en-US" sz="4000" b="1">
                <a:solidFill>
                  <a:srgbClr val="283763"/>
                </a:solidFill>
                <a:latin typeface="Montserrat Bold"/>
                <a:ea typeface="Montserrat Bold"/>
                <a:cs typeface="Montserrat Bold"/>
                <a:sym typeface="Montserrat Bold"/>
              </a:rPr>
              <a:t>13</a:t>
            </a:r>
            <a:endParaRPr lang="en-US" sz="4000" b="1">
              <a:solidFill>
                <a:srgbClr val="283763"/>
              </a:solidFill>
              <a:latin typeface="Montserrat Bold"/>
              <a:ea typeface="Montserrat Bold"/>
              <a:cs typeface="Montserrat Bold"/>
              <a:sym typeface="Montserrat Bold"/>
            </a:endParaRPr>
          </a:p>
        </p:txBody>
      </p:sp>
      <p:sp>
        <p:nvSpPr>
          <p:cNvPr id="4" name="TextBox 4"/>
          <p:cNvSpPr txBox="1"/>
          <p:nvPr/>
        </p:nvSpPr>
        <p:spPr>
          <a:xfrm>
            <a:off x="1028700" y="1603375"/>
            <a:ext cx="14525203" cy="739267"/>
          </a:xfrm>
          <a:prstGeom prst="rect">
            <a:avLst/>
          </a:prstGeom>
        </p:spPr>
        <p:txBody>
          <a:bodyPr lIns="0" tIns="0" rIns="0" bIns="0" rtlCol="0" anchor="t">
            <a:spAutoFit/>
          </a:bodyPr>
          <a:lstStyle/>
          <a:p>
            <a:pPr algn="l">
              <a:lnSpc>
                <a:spcPts val="5970"/>
              </a:lnSpc>
            </a:pPr>
            <a:r>
              <a:rPr lang="en-US" sz="4700" b="1">
                <a:solidFill>
                  <a:srgbClr val="283763"/>
                </a:solidFill>
                <a:latin typeface="Montserrat Ultra-Bold"/>
                <a:ea typeface="Montserrat Ultra-Bold"/>
                <a:cs typeface="Montserrat Ultra-Bold"/>
                <a:sym typeface="Montserrat Ultra-Bold"/>
              </a:rPr>
              <a:t>Revisions to Chapter 1 (Introduc</a:t>
            </a:r>
            <a:r>
              <a:rPr lang="en-US" sz="4700" b="1">
                <a:solidFill>
                  <a:srgbClr val="283763"/>
                </a:solidFill>
                <a:latin typeface="Montserrat Ultra-Bold"/>
                <a:ea typeface="Montserrat Ultra-Bold"/>
                <a:cs typeface="Montserrat Ultra-Bold"/>
                <a:sym typeface="Montserrat Ultra-Bold"/>
              </a:rPr>
              <a:t>tion) (4/6)</a:t>
            </a:r>
            <a:endParaRPr lang="en-US" sz="4700" b="1">
              <a:solidFill>
                <a:srgbClr val="283763"/>
              </a:solidFill>
              <a:latin typeface="Montserrat Ultra-Bold"/>
              <a:ea typeface="Montserrat Ultra-Bold"/>
              <a:cs typeface="Montserrat Ultra-Bold"/>
              <a:sym typeface="Montserrat Ultra-Bold"/>
            </a:endParaRPr>
          </a:p>
        </p:txBody>
      </p:sp>
      <p:grpSp>
        <p:nvGrpSpPr>
          <p:cNvPr id="5" name="Group 5"/>
          <p:cNvGrpSpPr/>
          <p:nvPr/>
        </p:nvGrpSpPr>
        <p:grpSpPr>
          <a:xfrm rot="0">
            <a:off x="1028700" y="752475"/>
            <a:ext cx="8832933" cy="301625"/>
            <a:chOff x="0" y="0"/>
            <a:chExt cx="11777244" cy="402167"/>
          </a:xfrm>
        </p:grpSpPr>
        <p:sp>
          <p:nvSpPr>
            <p:cNvPr id="6" name="TextBox 6"/>
            <p:cNvSpPr txBox="1"/>
            <p:nvPr/>
          </p:nvSpPr>
          <p:spPr>
            <a:xfrm>
              <a:off x="0" y="-38100"/>
              <a:ext cx="1889301" cy="440267"/>
            </a:xfrm>
            <a:prstGeom prst="rect">
              <a:avLst/>
            </a:prstGeom>
          </p:spPr>
          <p:txBody>
            <a:bodyPr lIns="0" tIns="0" rIns="0" bIns="0" rtlCol="0" anchor="t">
              <a:spAutoFit/>
            </a:bodyPr>
            <a:lstStyle/>
            <a:p>
              <a:pPr algn="l">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HOME</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sp>
          <p:nvSpPr>
            <p:cNvPr id="7" name="TextBox 7"/>
            <p:cNvSpPr txBox="1"/>
            <p:nvPr/>
          </p:nvSpPr>
          <p:spPr>
            <a:xfrm>
              <a:off x="1975140" y="-38100"/>
              <a:ext cx="1889301" cy="440267"/>
            </a:xfrm>
            <a:prstGeom prst="rect">
              <a:avLst/>
            </a:prstGeom>
          </p:spPr>
          <p:txBody>
            <a:bodyPr lIns="0" tIns="0" rIns="0" bIns="0" rtlCol="0" anchor="t">
              <a:spAutoFit/>
            </a:bodyPr>
            <a:lstStyle/>
            <a:p>
              <a:pPr algn="l">
                <a:lnSpc>
                  <a:spcPts val="2800"/>
                </a:lnSpc>
              </a:pPr>
              <a:r>
                <a:rPr lang="en-US" sz="2000" b="1">
                  <a:solidFill>
                    <a:srgbClr val="283763"/>
                  </a:solidFill>
                  <a:latin typeface="Montserrat Bold"/>
                  <a:ea typeface="Montserrat Bold"/>
                  <a:cs typeface="Montserrat Bold"/>
                  <a:sym typeface="Montserrat Bold"/>
                </a:rPr>
                <a:t>ABOUT</a:t>
              </a:r>
              <a:endParaRPr lang="en-US" sz="2000" b="1">
                <a:solidFill>
                  <a:srgbClr val="283763"/>
                </a:solidFill>
                <a:latin typeface="Montserrat Bold"/>
                <a:ea typeface="Montserrat Bold"/>
                <a:cs typeface="Montserrat Bold"/>
                <a:sym typeface="Montserrat Bold"/>
              </a:endParaRPr>
            </a:p>
          </p:txBody>
        </p:sp>
        <p:sp>
          <p:nvSpPr>
            <p:cNvPr id="8" name="TextBox 8"/>
            <p:cNvSpPr txBox="1"/>
            <p:nvPr/>
          </p:nvSpPr>
          <p:spPr>
            <a:xfrm>
              <a:off x="3953341" y="-38100"/>
              <a:ext cx="1889301" cy="440267"/>
            </a:xfrm>
            <a:prstGeom prst="rect">
              <a:avLst/>
            </a:prstGeom>
          </p:spPr>
          <p:txBody>
            <a:bodyPr lIns="0" tIns="0" rIns="0" bIns="0" rtlCol="0" anchor="t">
              <a:spAutoFit/>
            </a:bodyPr>
            <a:lstStyle/>
            <a:p>
              <a:pPr algn="l">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INTRO</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sp>
          <p:nvSpPr>
            <p:cNvPr id="9" name="TextBox 9"/>
            <p:cNvSpPr txBox="1"/>
            <p:nvPr/>
          </p:nvSpPr>
          <p:spPr>
            <a:xfrm>
              <a:off x="5931542" y="-38100"/>
              <a:ext cx="1889301" cy="440267"/>
            </a:xfrm>
            <a:prstGeom prst="rect">
              <a:avLst/>
            </a:prstGeom>
          </p:spPr>
          <p:txBody>
            <a:bodyPr lIns="0" tIns="0" rIns="0" bIns="0" rtlCol="0" anchor="t">
              <a:spAutoFit/>
            </a:bodyPr>
            <a:lstStyle/>
            <a:p>
              <a:pPr algn="l">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PART I</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sp>
          <p:nvSpPr>
            <p:cNvPr id="10" name="TextBox 10"/>
            <p:cNvSpPr txBox="1"/>
            <p:nvPr/>
          </p:nvSpPr>
          <p:spPr>
            <a:xfrm>
              <a:off x="7909743" y="-38100"/>
              <a:ext cx="1889301" cy="440267"/>
            </a:xfrm>
            <a:prstGeom prst="rect">
              <a:avLst/>
            </a:prstGeom>
          </p:spPr>
          <p:txBody>
            <a:bodyPr lIns="0" tIns="0" rIns="0" bIns="0" rtlCol="0" anchor="t">
              <a:spAutoFit/>
            </a:bodyPr>
            <a:lstStyle/>
            <a:p>
              <a:pPr algn="l">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PART II</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sp>
          <p:nvSpPr>
            <p:cNvPr id="11" name="TextBox 11"/>
            <p:cNvSpPr txBox="1"/>
            <p:nvPr/>
          </p:nvSpPr>
          <p:spPr>
            <a:xfrm>
              <a:off x="9887943" y="-38100"/>
              <a:ext cx="1889301" cy="440267"/>
            </a:xfrm>
            <a:prstGeom prst="rect">
              <a:avLst/>
            </a:prstGeom>
          </p:spPr>
          <p:txBody>
            <a:bodyPr lIns="0" tIns="0" rIns="0" bIns="0" rtlCol="0" anchor="t">
              <a:spAutoFit/>
            </a:bodyPr>
            <a:lstStyle/>
            <a:p>
              <a:pPr algn="l">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FINAL</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grpSp>
      <p:grpSp>
        <p:nvGrpSpPr>
          <p:cNvPr id="12" name="Group 12"/>
          <p:cNvGrpSpPr/>
          <p:nvPr/>
        </p:nvGrpSpPr>
        <p:grpSpPr>
          <a:xfrm rot="0">
            <a:off x="1028700" y="2685918"/>
            <a:ext cx="16102428" cy="1539019"/>
            <a:chOff x="0" y="0"/>
            <a:chExt cx="21469903" cy="2052025"/>
          </a:xfrm>
        </p:grpSpPr>
        <p:sp>
          <p:nvSpPr>
            <p:cNvPr id="13" name="TextBox 13"/>
            <p:cNvSpPr txBox="1"/>
            <p:nvPr/>
          </p:nvSpPr>
          <p:spPr>
            <a:xfrm>
              <a:off x="0" y="740327"/>
              <a:ext cx="21469903" cy="1311698"/>
            </a:xfrm>
            <a:prstGeom prst="rect">
              <a:avLst/>
            </a:prstGeom>
          </p:spPr>
          <p:txBody>
            <a:bodyPr lIns="0" tIns="0" rIns="0" bIns="0" rtlCol="0" anchor="t">
              <a:spAutoFit/>
            </a:bodyPr>
            <a:lstStyle/>
            <a:p>
              <a:pPr algn="l">
                <a:lnSpc>
                  <a:spcPts val="3920"/>
                </a:lnSpc>
              </a:pPr>
              <a:r>
                <a:rPr lang="en-US" sz="2800">
                  <a:solidFill>
                    <a:srgbClr val="283763"/>
                  </a:solidFill>
                  <a:latin typeface="Poppins" panose="00000800000000000000"/>
                  <a:ea typeface="Poppins" panose="00000800000000000000"/>
                  <a:cs typeface="Poppins" panose="00000800000000000000"/>
                  <a:sym typeface="Poppins" panose="00000800000000000000"/>
                </a:rPr>
                <a:t>D-RQ2 seems to </a:t>
              </a:r>
              <a:r>
                <a:rPr lang="en-US" sz="2800">
                  <a:solidFill>
                    <a:srgbClr val="283763"/>
                  </a:solidFill>
                  <a:latin typeface="Poppins" panose="00000800000000000000"/>
                  <a:ea typeface="Poppins" panose="00000800000000000000"/>
                  <a:cs typeface="Poppins" panose="00000800000000000000"/>
                  <a:sym typeface="Poppins" panose="00000800000000000000"/>
                </a:rPr>
                <a:t>mi</a:t>
              </a:r>
              <a:r>
                <a:rPr lang="en-US" sz="2800">
                  <a:solidFill>
                    <a:srgbClr val="283763"/>
                  </a:solidFill>
                  <a:latin typeface="Poppins" panose="00000800000000000000"/>
                  <a:ea typeface="Poppins" panose="00000800000000000000"/>
                  <a:cs typeface="Poppins" panose="00000800000000000000"/>
                  <a:sym typeface="Poppins" panose="00000800000000000000"/>
                </a:rPr>
                <a:t>x two aspects: tool functionality and too</a:t>
              </a:r>
              <a:r>
                <a:rPr lang="en-US" sz="2800">
                  <a:solidFill>
                    <a:srgbClr val="283763"/>
                  </a:solidFill>
                  <a:latin typeface="Poppins" panose="00000800000000000000"/>
                  <a:ea typeface="Poppins" panose="00000800000000000000"/>
                  <a:cs typeface="Poppins" panose="00000800000000000000"/>
                  <a:sym typeface="Poppins" panose="00000800000000000000"/>
                </a:rPr>
                <a:t>l u</a:t>
              </a:r>
              <a:r>
                <a:rPr lang="en-US" sz="2800">
                  <a:solidFill>
                    <a:srgbClr val="283763"/>
                  </a:solidFill>
                  <a:latin typeface="Poppins" panose="00000800000000000000"/>
                  <a:ea typeface="Poppins" panose="00000800000000000000"/>
                  <a:cs typeface="Poppins" panose="00000800000000000000"/>
                  <a:sym typeface="Poppins" panose="00000800000000000000"/>
                </a:rPr>
                <a:t>s</a:t>
              </a:r>
              <a:r>
                <a:rPr lang="en-US" sz="2800">
                  <a:solidFill>
                    <a:srgbClr val="283763"/>
                  </a:solidFill>
                  <a:latin typeface="Poppins" panose="00000800000000000000"/>
                  <a:ea typeface="Poppins" panose="00000800000000000000"/>
                  <a:cs typeface="Poppins" panose="00000800000000000000"/>
                  <a:sym typeface="Poppins" panose="00000800000000000000"/>
                </a:rPr>
                <a:t>e</a:t>
              </a:r>
              <a:r>
                <a:rPr lang="en-US" sz="2800">
                  <a:solidFill>
                    <a:srgbClr val="283763"/>
                  </a:solidFill>
                  <a:latin typeface="Poppins" panose="00000800000000000000"/>
                  <a:ea typeface="Poppins" panose="00000800000000000000"/>
                  <a:cs typeface="Poppins" panose="00000800000000000000"/>
                  <a:sym typeface="Poppins" panose="00000800000000000000"/>
                </a:rPr>
                <a:t>f</a:t>
              </a:r>
              <a:r>
                <a:rPr lang="en-US" sz="2800">
                  <a:solidFill>
                    <a:srgbClr val="283763"/>
                  </a:solidFill>
                  <a:latin typeface="Poppins" panose="00000800000000000000"/>
                  <a:ea typeface="Poppins" panose="00000800000000000000"/>
                  <a:cs typeface="Poppins" panose="00000800000000000000"/>
                  <a:sym typeface="Poppins" panose="00000800000000000000"/>
                </a:rPr>
                <a:t>uln</a:t>
              </a:r>
              <a:r>
                <a:rPr lang="en-US" sz="2800">
                  <a:solidFill>
                    <a:srgbClr val="283763"/>
                  </a:solidFill>
                  <a:latin typeface="Poppins" panose="00000800000000000000"/>
                  <a:ea typeface="Poppins" panose="00000800000000000000"/>
                  <a:cs typeface="Poppins" panose="00000800000000000000"/>
                  <a:sym typeface="Poppins" panose="00000800000000000000"/>
                </a:rPr>
                <a:t>ess, and the distinction between them requires clarification.</a:t>
              </a:r>
              <a:endParaRPr lang="en-US" sz="2800">
                <a:solidFill>
                  <a:srgbClr val="283763"/>
                </a:solidFill>
                <a:latin typeface="Poppins" panose="00000800000000000000"/>
                <a:ea typeface="Poppins" panose="00000800000000000000"/>
                <a:cs typeface="Poppins" panose="00000800000000000000"/>
                <a:sym typeface="Poppins" panose="00000800000000000000"/>
              </a:endParaRPr>
            </a:p>
          </p:txBody>
        </p:sp>
        <p:sp>
          <p:nvSpPr>
            <p:cNvPr id="14" name="TextBox 14"/>
            <p:cNvSpPr txBox="1"/>
            <p:nvPr/>
          </p:nvSpPr>
          <p:spPr>
            <a:xfrm>
              <a:off x="0" y="-85725"/>
              <a:ext cx="12224978" cy="651298"/>
            </a:xfrm>
            <a:prstGeom prst="rect">
              <a:avLst/>
            </a:prstGeom>
          </p:spPr>
          <p:txBody>
            <a:bodyPr lIns="0" tIns="0" rIns="0" bIns="0" rtlCol="0" anchor="t">
              <a:spAutoFit/>
            </a:bodyPr>
            <a:lstStyle/>
            <a:p>
              <a:pPr algn="l">
                <a:lnSpc>
                  <a:spcPts val="3920"/>
                </a:lnSpc>
              </a:pPr>
              <a:r>
                <a:rPr lang="en-US" sz="2800" b="1">
                  <a:solidFill>
                    <a:srgbClr val="283763"/>
                  </a:solidFill>
                  <a:latin typeface="Poppins Bold"/>
                  <a:ea typeface="Poppins Bold"/>
                  <a:cs typeface="Poppins Bold"/>
                  <a:sym typeface="Poppins Bold"/>
                </a:rPr>
                <a:t>Comment</a:t>
              </a:r>
              <a:endParaRPr lang="en-US" sz="2800" b="1">
                <a:solidFill>
                  <a:srgbClr val="283763"/>
                </a:solidFill>
                <a:latin typeface="Poppins Bold"/>
                <a:ea typeface="Poppins Bold"/>
                <a:cs typeface="Poppins Bold"/>
                <a:sym typeface="Poppins Bold"/>
              </a:endParaRPr>
            </a:p>
          </p:txBody>
        </p:sp>
      </p:grpSp>
      <p:grpSp>
        <p:nvGrpSpPr>
          <p:cNvPr id="15" name="Group 15"/>
          <p:cNvGrpSpPr/>
          <p:nvPr/>
        </p:nvGrpSpPr>
        <p:grpSpPr>
          <a:xfrm rot="0">
            <a:off x="1028700" y="5143500"/>
            <a:ext cx="16102428" cy="1539019"/>
            <a:chOff x="0" y="0"/>
            <a:chExt cx="21469903" cy="2052025"/>
          </a:xfrm>
        </p:grpSpPr>
        <p:sp>
          <p:nvSpPr>
            <p:cNvPr id="16" name="TextBox 16"/>
            <p:cNvSpPr txBox="1"/>
            <p:nvPr/>
          </p:nvSpPr>
          <p:spPr>
            <a:xfrm>
              <a:off x="0" y="740327"/>
              <a:ext cx="21469903" cy="1311698"/>
            </a:xfrm>
            <a:prstGeom prst="rect">
              <a:avLst/>
            </a:prstGeom>
          </p:spPr>
          <p:txBody>
            <a:bodyPr lIns="0" tIns="0" rIns="0" bIns="0" rtlCol="0" anchor="t">
              <a:spAutoFit/>
            </a:bodyPr>
            <a:lstStyle/>
            <a:p>
              <a:pPr algn="l">
                <a:lnSpc>
                  <a:spcPts val="3920"/>
                </a:lnSpc>
              </a:pPr>
              <a:r>
                <a:rPr lang="en-US" sz="2800">
                  <a:solidFill>
                    <a:srgbClr val="283763"/>
                  </a:solidFill>
                  <a:latin typeface="Poppins" panose="00000800000000000000"/>
                  <a:ea typeface="Poppins" panose="00000800000000000000"/>
                  <a:cs typeface="Poppins" panose="00000800000000000000"/>
                  <a:sym typeface="Poppins" panose="00000800000000000000"/>
                </a:rPr>
                <a:t>D-RQ2 was clarified in Sections 1.4 and 1.5 by decomposing it into two sub-questions </a:t>
              </a:r>
              <a:r>
                <a:rPr lang="en-US" sz="2800">
                  <a:solidFill>
                    <a:srgbClr val="283763"/>
                  </a:solidFill>
                  <a:latin typeface="Poppins" panose="00000800000000000000"/>
                  <a:ea typeface="Poppins" panose="00000800000000000000"/>
                  <a:cs typeface="Poppins" panose="00000800000000000000"/>
                  <a:sym typeface="Poppins" panose="00000800000000000000"/>
                </a:rPr>
                <a:t>on detection/visualization feasibility and on usefulness in reuse settings.</a:t>
              </a:r>
              <a:endParaRPr lang="en-US" sz="2800">
                <a:solidFill>
                  <a:srgbClr val="283763"/>
                </a:solidFill>
                <a:latin typeface="Poppins" panose="00000800000000000000"/>
                <a:ea typeface="Poppins" panose="00000800000000000000"/>
                <a:cs typeface="Poppins" panose="00000800000000000000"/>
                <a:sym typeface="Poppins" panose="00000800000000000000"/>
              </a:endParaRPr>
            </a:p>
          </p:txBody>
        </p:sp>
        <p:sp>
          <p:nvSpPr>
            <p:cNvPr id="17" name="TextBox 17"/>
            <p:cNvSpPr txBox="1"/>
            <p:nvPr/>
          </p:nvSpPr>
          <p:spPr>
            <a:xfrm>
              <a:off x="0" y="-85725"/>
              <a:ext cx="12224978" cy="651298"/>
            </a:xfrm>
            <a:prstGeom prst="rect">
              <a:avLst/>
            </a:prstGeom>
          </p:spPr>
          <p:txBody>
            <a:bodyPr lIns="0" tIns="0" rIns="0" bIns="0" rtlCol="0" anchor="t">
              <a:spAutoFit/>
            </a:bodyPr>
            <a:lstStyle/>
            <a:p>
              <a:pPr algn="l">
                <a:lnSpc>
                  <a:spcPts val="3920"/>
                </a:lnSpc>
              </a:pPr>
              <a:r>
                <a:rPr lang="en-US" sz="2800" b="1">
                  <a:solidFill>
                    <a:srgbClr val="283763"/>
                  </a:solidFill>
                  <a:latin typeface="Poppins Bold"/>
                  <a:ea typeface="Poppins Bold"/>
                  <a:cs typeface="Poppins Bold"/>
                  <a:sym typeface="Poppins Bold"/>
                </a:rPr>
                <a:t>Response</a:t>
              </a:r>
              <a:endParaRPr lang="en-US" sz="2800" b="1">
                <a:solidFill>
                  <a:srgbClr val="283763"/>
                </a:solidFill>
                <a:latin typeface="Poppins Bold"/>
                <a:ea typeface="Poppins Bold"/>
                <a:cs typeface="Poppins Bold"/>
                <a:sym typeface="Poppins Bold"/>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5792760" y="689049"/>
            <a:ext cx="1466540" cy="339651"/>
          </a:xfrm>
          <a:prstGeom prst="rect">
            <a:avLst/>
          </a:prstGeom>
        </p:spPr>
        <p:txBody>
          <a:bodyPr lIns="0" tIns="0" rIns="0" bIns="0" rtlCol="0" anchor="t">
            <a:spAutoFit/>
          </a:bodyPr>
          <a:lstStyle/>
          <a:p>
            <a:pPr algn="r">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Page</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sp>
        <p:nvSpPr>
          <p:cNvPr id="3" name="TextBox 3"/>
          <p:cNvSpPr txBox="1"/>
          <p:nvPr/>
        </p:nvSpPr>
        <p:spPr>
          <a:xfrm>
            <a:off x="15792760" y="962025"/>
            <a:ext cx="1466540" cy="669925"/>
          </a:xfrm>
          <a:prstGeom prst="rect">
            <a:avLst/>
          </a:prstGeom>
        </p:spPr>
        <p:txBody>
          <a:bodyPr lIns="0" tIns="0" rIns="0" bIns="0" rtlCol="0" anchor="t">
            <a:spAutoFit/>
          </a:bodyPr>
          <a:lstStyle/>
          <a:p>
            <a:pPr algn="r">
              <a:lnSpc>
                <a:spcPts val="5600"/>
              </a:lnSpc>
            </a:pPr>
            <a:r>
              <a:rPr lang="en-US" sz="4000" b="1">
                <a:solidFill>
                  <a:srgbClr val="283763"/>
                </a:solidFill>
                <a:latin typeface="Montserrat Bold"/>
                <a:ea typeface="Montserrat Bold"/>
                <a:cs typeface="Montserrat Bold"/>
                <a:sym typeface="Montserrat Bold"/>
              </a:rPr>
              <a:t>14</a:t>
            </a:r>
            <a:endParaRPr lang="en-US" sz="4000" b="1">
              <a:solidFill>
                <a:srgbClr val="283763"/>
              </a:solidFill>
              <a:latin typeface="Montserrat Bold"/>
              <a:ea typeface="Montserrat Bold"/>
              <a:cs typeface="Montserrat Bold"/>
              <a:sym typeface="Montserrat Bold"/>
            </a:endParaRPr>
          </a:p>
        </p:txBody>
      </p:sp>
      <p:sp>
        <p:nvSpPr>
          <p:cNvPr id="4" name="TextBox 4"/>
          <p:cNvSpPr txBox="1"/>
          <p:nvPr/>
        </p:nvSpPr>
        <p:spPr>
          <a:xfrm>
            <a:off x="1028700" y="1603375"/>
            <a:ext cx="14525203" cy="739267"/>
          </a:xfrm>
          <a:prstGeom prst="rect">
            <a:avLst/>
          </a:prstGeom>
        </p:spPr>
        <p:txBody>
          <a:bodyPr lIns="0" tIns="0" rIns="0" bIns="0" rtlCol="0" anchor="t">
            <a:spAutoFit/>
          </a:bodyPr>
          <a:lstStyle/>
          <a:p>
            <a:pPr algn="l">
              <a:lnSpc>
                <a:spcPts val="5970"/>
              </a:lnSpc>
            </a:pPr>
            <a:r>
              <a:rPr lang="en-US" sz="4700" b="1">
                <a:solidFill>
                  <a:srgbClr val="283763"/>
                </a:solidFill>
                <a:latin typeface="Montserrat Ultra-Bold"/>
                <a:ea typeface="Montserrat Ultra-Bold"/>
                <a:cs typeface="Montserrat Ultra-Bold"/>
                <a:sym typeface="Montserrat Ultra-Bold"/>
              </a:rPr>
              <a:t>Revisions to Chapter 1 (Introduc</a:t>
            </a:r>
            <a:r>
              <a:rPr lang="en-US" sz="4700" b="1">
                <a:solidFill>
                  <a:srgbClr val="283763"/>
                </a:solidFill>
                <a:latin typeface="Montserrat Ultra-Bold"/>
                <a:ea typeface="Montserrat Ultra-Bold"/>
                <a:cs typeface="Montserrat Ultra-Bold"/>
                <a:sym typeface="Montserrat Ultra-Bold"/>
              </a:rPr>
              <a:t>tion) (5/6)</a:t>
            </a:r>
            <a:endParaRPr lang="en-US" sz="4700" b="1">
              <a:solidFill>
                <a:srgbClr val="283763"/>
              </a:solidFill>
              <a:latin typeface="Montserrat Ultra-Bold"/>
              <a:ea typeface="Montserrat Ultra-Bold"/>
              <a:cs typeface="Montserrat Ultra-Bold"/>
              <a:sym typeface="Montserrat Ultra-Bold"/>
            </a:endParaRPr>
          </a:p>
        </p:txBody>
      </p:sp>
      <p:grpSp>
        <p:nvGrpSpPr>
          <p:cNvPr id="5" name="Group 5"/>
          <p:cNvGrpSpPr/>
          <p:nvPr/>
        </p:nvGrpSpPr>
        <p:grpSpPr>
          <a:xfrm rot="0">
            <a:off x="1028700" y="752475"/>
            <a:ext cx="8832933" cy="301625"/>
            <a:chOff x="0" y="0"/>
            <a:chExt cx="11777244" cy="402167"/>
          </a:xfrm>
        </p:grpSpPr>
        <p:sp>
          <p:nvSpPr>
            <p:cNvPr id="6" name="TextBox 6"/>
            <p:cNvSpPr txBox="1"/>
            <p:nvPr/>
          </p:nvSpPr>
          <p:spPr>
            <a:xfrm>
              <a:off x="0" y="-38100"/>
              <a:ext cx="1889301" cy="440267"/>
            </a:xfrm>
            <a:prstGeom prst="rect">
              <a:avLst/>
            </a:prstGeom>
          </p:spPr>
          <p:txBody>
            <a:bodyPr lIns="0" tIns="0" rIns="0" bIns="0" rtlCol="0" anchor="t">
              <a:spAutoFit/>
            </a:bodyPr>
            <a:lstStyle/>
            <a:p>
              <a:pPr algn="l">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HOME</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sp>
          <p:nvSpPr>
            <p:cNvPr id="7" name="TextBox 7"/>
            <p:cNvSpPr txBox="1"/>
            <p:nvPr/>
          </p:nvSpPr>
          <p:spPr>
            <a:xfrm>
              <a:off x="1975140" y="-38100"/>
              <a:ext cx="1889301" cy="440267"/>
            </a:xfrm>
            <a:prstGeom prst="rect">
              <a:avLst/>
            </a:prstGeom>
          </p:spPr>
          <p:txBody>
            <a:bodyPr lIns="0" tIns="0" rIns="0" bIns="0" rtlCol="0" anchor="t">
              <a:spAutoFit/>
            </a:bodyPr>
            <a:lstStyle/>
            <a:p>
              <a:pPr algn="l">
                <a:lnSpc>
                  <a:spcPts val="2800"/>
                </a:lnSpc>
              </a:pPr>
              <a:r>
                <a:rPr lang="en-US" sz="2000" b="1">
                  <a:solidFill>
                    <a:srgbClr val="283763"/>
                  </a:solidFill>
                  <a:latin typeface="Montserrat Bold"/>
                  <a:ea typeface="Montserrat Bold"/>
                  <a:cs typeface="Montserrat Bold"/>
                  <a:sym typeface="Montserrat Bold"/>
                </a:rPr>
                <a:t>ABOUT</a:t>
              </a:r>
              <a:endParaRPr lang="en-US" sz="2000" b="1">
                <a:solidFill>
                  <a:srgbClr val="283763"/>
                </a:solidFill>
                <a:latin typeface="Montserrat Bold"/>
                <a:ea typeface="Montserrat Bold"/>
                <a:cs typeface="Montserrat Bold"/>
                <a:sym typeface="Montserrat Bold"/>
              </a:endParaRPr>
            </a:p>
          </p:txBody>
        </p:sp>
        <p:sp>
          <p:nvSpPr>
            <p:cNvPr id="8" name="TextBox 8"/>
            <p:cNvSpPr txBox="1"/>
            <p:nvPr/>
          </p:nvSpPr>
          <p:spPr>
            <a:xfrm>
              <a:off x="3953341" y="-38100"/>
              <a:ext cx="1889301" cy="440267"/>
            </a:xfrm>
            <a:prstGeom prst="rect">
              <a:avLst/>
            </a:prstGeom>
          </p:spPr>
          <p:txBody>
            <a:bodyPr lIns="0" tIns="0" rIns="0" bIns="0" rtlCol="0" anchor="t">
              <a:spAutoFit/>
            </a:bodyPr>
            <a:lstStyle/>
            <a:p>
              <a:pPr algn="l">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INTRO</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sp>
          <p:nvSpPr>
            <p:cNvPr id="9" name="TextBox 9"/>
            <p:cNvSpPr txBox="1"/>
            <p:nvPr/>
          </p:nvSpPr>
          <p:spPr>
            <a:xfrm>
              <a:off x="5931542" y="-38100"/>
              <a:ext cx="1889301" cy="440267"/>
            </a:xfrm>
            <a:prstGeom prst="rect">
              <a:avLst/>
            </a:prstGeom>
          </p:spPr>
          <p:txBody>
            <a:bodyPr lIns="0" tIns="0" rIns="0" bIns="0" rtlCol="0" anchor="t">
              <a:spAutoFit/>
            </a:bodyPr>
            <a:lstStyle/>
            <a:p>
              <a:pPr algn="l">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PART I</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sp>
          <p:nvSpPr>
            <p:cNvPr id="10" name="TextBox 10"/>
            <p:cNvSpPr txBox="1"/>
            <p:nvPr/>
          </p:nvSpPr>
          <p:spPr>
            <a:xfrm>
              <a:off x="7909743" y="-38100"/>
              <a:ext cx="1889301" cy="440267"/>
            </a:xfrm>
            <a:prstGeom prst="rect">
              <a:avLst/>
            </a:prstGeom>
          </p:spPr>
          <p:txBody>
            <a:bodyPr lIns="0" tIns="0" rIns="0" bIns="0" rtlCol="0" anchor="t">
              <a:spAutoFit/>
            </a:bodyPr>
            <a:lstStyle/>
            <a:p>
              <a:pPr algn="l">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PART II</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sp>
          <p:nvSpPr>
            <p:cNvPr id="11" name="TextBox 11"/>
            <p:cNvSpPr txBox="1"/>
            <p:nvPr/>
          </p:nvSpPr>
          <p:spPr>
            <a:xfrm>
              <a:off x="9887943" y="-38100"/>
              <a:ext cx="1889301" cy="440267"/>
            </a:xfrm>
            <a:prstGeom prst="rect">
              <a:avLst/>
            </a:prstGeom>
          </p:spPr>
          <p:txBody>
            <a:bodyPr lIns="0" tIns="0" rIns="0" bIns="0" rtlCol="0" anchor="t">
              <a:spAutoFit/>
            </a:bodyPr>
            <a:lstStyle/>
            <a:p>
              <a:pPr algn="l">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FINAL</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grpSp>
      <p:grpSp>
        <p:nvGrpSpPr>
          <p:cNvPr id="12" name="Group 12"/>
          <p:cNvGrpSpPr/>
          <p:nvPr/>
        </p:nvGrpSpPr>
        <p:grpSpPr>
          <a:xfrm rot="0">
            <a:off x="1028700" y="2685918"/>
            <a:ext cx="16102428" cy="2529619"/>
            <a:chOff x="0" y="0"/>
            <a:chExt cx="21469903" cy="3372825"/>
          </a:xfrm>
        </p:grpSpPr>
        <p:sp>
          <p:nvSpPr>
            <p:cNvPr id="13" name="TextBox 13"/>
            <p:cNvSpPr txBox="1"/>
            <p:nvPr/>
          </p:nvSpPr>
          <p:spPr>
            <a:xfrm>
              <a:off x="0" y="740327"/>
              <a:ext cx="21469903" cy="2632498"/>
            </a:xfrm>
            <a:prstGeom prst="rect">
              <a:avLst/>
            </a:prstGeom>
          </p:spPr>
          <p:txBody>
            <a:bodyPr lIns="0" tIns="0" rIns="0" bIns="0" rtlCol="0" anchor="t">
              <a:spAutoFit/>
            </a:bodyPr>
            <a:lstStyle/>
            <a:p>
              <a:pPr algn="l">
                <a:lnSpc>
                  <a:spcPts val="3920"/>
                </a:lnSpc>
              </a:pPr>
              <a:r>
                <a:rPr lang="en-US" sz="2800">
                  <a:solidFill>
                    <a:srgbClr val="283763"/>
                  </a:solidFill>
                  <a:latin typeface="Poppins" panose="00000800000000000000"/>
                  <a:ea typeface="Poppins" panose="00000800000000000000"/>
                  <a:cs typeface="Poppins" panose="00000800000000000000"/>
                  <a:sym typeface="Poppins" panose="00000800000000000000"/>
                </a:rPr>
                <a:t>Although Chapter 1 introduces RQ1–RQ3, Cha</a:t>
              </a:r>
              <a:r>
                <a:rPr lang="en-US" sz="2800">
                  <a:solidFill>
                    <a:srgbClr val="283763"/>
                  </a:solidFill>
                  <a:latin typeface="Poppins" panose="00000800000000000000"/>
                  <a:ea typeface="Poppins" panose="00000800000000000000"/>
                  <a:cs typeface="Poppins" panose="00000800000000000000"/>
                  <a:sym typeface="Poppins" panose="00000800000000000000"/>
                </a:rPr>
                <a:t>pt</a:t>
              </a:r>
              <a:r>
                <a:rPr lang="en-US" sz="2800">
                  <a:solidFill>
                    <a:srgbClr val="283763"/>
                  </a:solidFill>
                  <a:latin typeface="Poppins" panose="00000800000000000000"/>
                  <a:ea typeface="Poppins" panose="00000800000000000000"/>
                  <a:cs typeface="Poppins" panose="00000800000000000000"/>
                  <a:sym typeface="Poppins" panose="00000800000000000000"/>
                </a:rPr>
                <a:t>er 2 presents RQ1–RQ3 with different meanings. If these are detailed questions derived from the original RQs, clearer numbering (e.g., RQ1.1, RQ1.2) is required to dis</a:t>
              </a:r>
              <a:r>
                <a:rPr lang="en-US" sz="2800">
                  <a:solidFill>
                    <a:srgbClr val="283763"/>
                  </a:solidFill>
                  <a:latin typeface="Poppins" panose="00000800000000000000"/>
                  <a:ea typeface="Poppins" panose="00000800000000000000"/>
                  <a:cs typeface="Poppins" panose="00000800000000000000"/>
                  <a:sym typeface="Poppins" panose="00000800000000000000"/>
                </a:rPr>
                <a:t>tin</a:t>
              </a:r>
              <a:r>
                <a:rPr lang="en-US" sz="2800">
                  <a:solidFill>
                    <a:srgbClr val="283763"/>
                  </a:solidFill>
                  <a:latin typeface="Poppins" panose="00000800000000000000"/>
                  <a:ea typeface="Poppins" panose="00000800000000000000"/>
                  <a:cs typeface="Poppins" panose="00000800000000000000"/>
                  <a:sym typeface="Poppins" panose="00000800000000000000"/>
                </a:rPr>
                <a:t>g</a:t>
              </a:r>
              <a:r>
                <a:rPr lang="en-US" sz="2800">
                  <a:solidFill>
                    <a:srgbClr val="283763"/>
                  </a:solidFill>
                  <a:latin typeface="Poppins" panose="00000800000000000000"/>
                  <a:ea typeface="Poppins" panose="00000800000000000000"/>
                  <a:cs typeface="Poppins" panose="00000800000000000000"/>
                  <a:sym typeface="Poppins" panose="00000800000000000000"/>
                </a:rPr>
                <a:t>ui</a:t>
              </a:r>
              <a:r>
                <a:rPr lang="en-US" sz="2800">
                  <a:solidFill>
                    <a:srgbClr val="283763"/>
                  </a:solidFill>
                  <a:latin typeface="Poppins" panose="00000800000000000000"/>
                  <a:ea typeface="Poppins" panose="00000800000000000000"/>
                  <a:cs typeface="Poppins" panose="00000800000000000000"/>
                  <a:sym typeface="Poppins" panose="00000800000000000000"/>
                </a:rPr>
                <a:t>sh them from the dissertation-level research questions.</a:t>
              </a:r>
              <a:endParaRPr lang="en-US" sz="2800">
                <a:solidFill>
                  <a:srgbClr val="283763"/>
                </a:solidFill>
                <a:latin typeface="Poppins" panose="00000800000000000000"/>
                <a:ea typeface="Poppins" panose="00000800000000000000"/>
                <a:cs typeface="Poppins" panose="00000800000000000000"/>
                <a:sym typeface="Poppins" panose="00000800000000000000"/>
              </a:endParaRPr>
            </a:p>
          </p:txBody>
        </p:sp>
        <p:sp>
          <p:nvSpPr>
            <p:cNvPr id="14" name="TextBox 14"/>
            <p:cNvSpPr txBox="1"/>
            <p:nvPr/>
          </p:nvSpPr>
          <p:spPr>
            <a:xfrm>
              <a:off x="0" y="-85725"/>
              <a:ext cx="12224978" cy="651298"/>
            </a:xfrm>
            <a:prstGeom prst="rect">
              <a:avLst/>
            </a:prstGeom>
          </p:spPr>
          <p:txBody>
            <a:bodyPr lIns="0" tIns="0" rIns="0" bIns="0" rtlCol="0" anchor="t">
              <a:spAutoFit/>
            </a:bodyPr>
            <a:lstStyle/>
            <a:p>
              <a:pPr algn="l">
                <a:lnSpc>
                  <a:spcPts val="3920"/>
                </a:lnSpc>
              </a:pPr>
              <a:r>
                <a:rPr lang="en-US" sz="2800" b="1">
                  <a:solidFill>
                    <a:srgbClr val="283763"/>
                  </a:solidFill>
                  <a:latin typeface="Poppins Bold"/>
                  <a:ea typeface="Poppins Bold"/>
                  <a:cs typeface="Poppins Bold"/>
                  <a:sym typeface="Poppins Bold"/>
                </a:rPr>
                <a:t>Comment</a:t>
              </a:r>
              <a:endParaRPr lang="en-US" sz="2800" b="1">
                <a:solidFill>
                  <a:srgbClr val="283763"/>
                </a:solidFill>
                <a:latin typeface="Poppins Bold"/>
                <a:ea typeface="Poppins Bold"/>
                <a:cs typeface="Poppins Bold"/>
                <a:sym typeface="Poppins Bold"/>
              </a:endParaRPr>
            </a:p>
          </p:txBody>
        </p:sp>
      </p:grpSp>
      <p:grpSp>
        <p:nvGrpSpPr>
          <p:cNvPr id="15" name="Group 15"/>
          <p:cNvGrpSpPr/>
          <p:nvPr/>
        </p:nvGrpSpPr>
        <p:grpSpPr>
          <a:xfrm rot="0">
            <a:off x="1028700" y="5558437"/>
            <a:ext cx="16102428" cy="5006119"/>
            <a:chOff x="0" y="0"/>
            <a:chExt cx="21469903" cy="6674825"/>
          </a:xfrm>
        </p:grpSpPr>
        <p:sp>
          <p:nvSpPr>
            <p:cNvPr id="16" name="TextBox 16"/>
            <p:cNvSpPr txBox="1"/>
            <p:nvPr/>
          </p:nvSpPr>
          <p:spPr>
            <a:xfrm>
              <a:off x="0" y="740327"/>
              <a:ext cx="21469903" cy="5934498"/>
            </a:xfrm>
            <a:prstGeom prst="rect">
              <a:avLst/>
            </a:prstGeom>
          </p:spPr>
          <p:txBody>
            <a:bodyPr lIns="0" tIns="0" rIns="0" bIns="0" rtlCol="0" anchor="t">
              <a:spAutoFit/>
            </a:bodyPr>
            <a:lstStyle/>
            <a:p>
              <a:pPr algn="l">
                <a:lnSpc>
                  <a:spcPts val="3920"/>
                </a:lnSpc>
              </a:pPr>
              <a:r>
                <a:rPr lang="en-US" sz="2800">
                  <a:solidFill>
                    <a:srgbClr val="283763"/>
                  </a:solidFill>
                  <a:latin typeface="Poppins" panose="00000800000000000000"/>
                  <a:ea typeface="Poppins" panose="00000800000000000000"/>
                  <a:cs typeface="Poppins" panose="00000800000000000000"/>
                  <a:sym typeface="Poppins" panose="00000800000000000000"/>
                </a:rPr>
                <a:t>In response to this comment, a clear naming convention for research questions was introduced to avoid confusion between dissertation-level and study-level questions. </a:t>
              </a:r>
              <a:endParaRPr lang="en-US" sz="2800">
                <a:solidFill>
                  <a:srgbClr val="283763"/>
                </a:solidFill>
                <a:latin typeface="Poppins" panose="00000800000000000000"/>
                <a:ea typeface="Poppins" panose="00000800000000000000"/>
                <a:cs typeface="Poppins" panose="00000800000000000000"/>
                <a:sym typeface="Poppins" panose="00000800000000000000"/>
              </a:endParaRPr>
            </a:p>
            <a:p>
              <a:pPr marL="604520" lvl="1" indent="-302260" algn="l">
                <a:lnSpc>
                  <a:spcPts val="3920"/>
                </a:lnSpc>
                <a:buFont typeface="Arial" panose="020B0604020202090204"/>
                <a:buChar char="•"/>
              </a:pPr>
              <a:r>
                <a:rPr lang="en-US" sz="2800">
                  <a:solidFill>
                    <a:srgbClr val="283763"/>
                  </a:solidFill>
                  <a:latin typeface="Poppins" panose="00000800000000000000"/>
                  <a:ea typeface="Poppins" panose="00000800000000000000"/>
                  <a:cs typeface="Poppins" panose="00000800000000000000"/>
                  <a:sym typeface="Poppins" panose="00000800000000000000"/>
                </a:rPr>
                <a:t>D-RQ1–D-RQ3 are used to denote the three dissertation-level research questions defined in Chapter 1. </a:t>
              </a:r>
              <a:endParaRPr lang="en-US" sz="2800">
                <a:solidFill>
                  <a:srgbClr val="283763"/>
                </a:solidFill>
                <a:latin typeface="Poppins" panose="00000800000000000000"/>
                <a:ea typeface="Poppins" panose="00000800000000000000"/>
                <a:cs typeface="Poppins" panose="00000800000000000000"/>
                <a:sym typeface="Poppins" panose="00000800000000000000"/>
              </a:endParaRPr>
            </a:p>
            <a:p>
              <a:pPr marL="604520" lvl="1" indent="-302260" algn="l">
                <a:lnSpc>
                  <a:spcPts val="3920"/>
                </a:lnSpc>
                <a:buFont typeface="Arial" panose="020B0604020202090204"/>
                <a:buChar char="•"/>
              </a:pPr>
              <a:r>
                <a:rPr lang="en-US" sz="2800">
                  <a:solidFill>
                    <a:srgbClr val="283763"/>
                  </a:solidFill>
                  <a:latin typeface="Poppins" panose="00000800000000000000"/>
                  <a:ea typeface="Poppins" panose="00000800000000000000"/>
                  <a:cs typeface="Poppins" panose="00000800000000000000"/>
                  <a:sym typeface="Poppins" panose="00000800000000000000"/>
                </a:rPr>
                <a:t>S1-RQ1–S1-RQ3 denote the study-specific sub-questions used only in Study 1 to operationalize D-RQ1 for measurement and analysis. </a:t>
              </a:r>
              <a:endParaRPr lang="en-US" sz="2800">
                <a:solidFill>
                  <a:srgbClr val="283763"/>
                </a:solidFill>
                <a:latin typeface="Poppins" panose="00000800000000000000"/>
                <a:ea typeface="Poppins" panose="00000800000000000000"/>
                <a:cs typeface="Poppins" panose="00000800000000000000"/>
                <a:sym typeface="Poppins" panose="00000800000000000000"/>
              </a:endParaRPr>
            </a:p>
            <a:p>
              <a:pPr marL="604520" lvl="1" indent="-302260" algn="l">
                <a:lnSpc>
                  <a:spcPts val="3920"/>
                </a:lnSpc>
                <a:buFont typeface="Arial" panose="020B0604020202090204"/>
                <a:buChar char="•"/>
              </a:pPr>
              <a:r>
                <a:rPr lang="en-US" sz="2800">
                  <a:solidFill>
                    <a:srgbClr val="283763"/>
                  </a:solidFill>
                  <a:latin typeface="Poppins" panose="00000800000000000000"/>
                  <a:ea typeface="Poppins" panose="00000800000000000000"/>
                  <a:cs typeface="Poppins" panose="00000800000000000000"/>
                  <a:sym typeface="Poppins" panose="00000800000000000000"/>
                </a:rPr>
                <a:t>Study 2 and Study 3 address D-RQ2 and D-RQ3 directly and therefore do not define additional study-specific research questions.</a:t>
              </a:r>
              <a:endParaRPr lang="en-US" sz="2800">
                <a:solidFill>
                  <a:srgbClr val="283763"/>
                </a:solidFill>
                <a:latin typeface="Poppins" panose="00000800000000000000"/>
                <a:ea typeface="Poppins" panose="00000800000000000000"/>
                <a:cs typeface="Poppins" panose="00000800000000000000"/>
                <a:sym typeface="Poppins" panose="00000800000000000000"/>
              </a:endParaRPr>
            </a:p>
            <a:p>
              <a:pPr algn="l">
                <a:lnSpc>
                  <a:spcPts val="3920"/>
                </a:lnSpc>
              </a:pPr>
            </a:p>
          </p:txBody>
        </p:sp>
        <p:sp>
          <p:nvSpPr>
            <p:cNvPr id="17" name="TextBox 17"/>
            <p:cNvSpPr txBox="1"/>
            <p:nvPr/>
          </p:nvSpPr>
          <p:spPr>
            <a:xfrm>
              <a:off x="0" y="-85725"/>
              <a:ext cx="12224978" cy="651298"/>
            </a:xfrm>
            <a:prstGeom prst="rect">
              <a:avLst/>
            </a:prstGeom>
          </p:spPr>
          <p:txBody>
            <a:bodyPr lIns="0" tIns="0" rIns="0" bIns="0" rtlCol="0" anchor="t">
              <a:spAutoFit/>
            </a:bodyPr>
            <a:lstStyle/>
            <a:p>
              <a:pPr algn="l">
                <a:lnSpc>
                  <a:spcPts val="3920"/>
                </a:lnSpc>
              </a:pPr>
              <a:r>
                <a:rPr lang="en-US" sz="2800" b="1">
                  <a:solidFill>
                    <a:srgbClr val="283763"/>
                  </a:solidFill>
                  <a:latin typeface="Poppins Bold"/>
                  <a:ea typeface="Poppins Bold"/>
                  <a:cs typeface="Poppins Bold"/>
                  <a:sym typeface="Poppins Bold"/>
                </a:rPr>
                <a:t>Response</a:t>
              </a:r>
              <a:endParaRPr lang="en-US" sz="2800" b="1">
                <a:solidFill>
                  <a:srgbClr val="283763"/>
                </a:solidFill>
                <a:latin typeface="Poppins Bold"/>
                <a:ea typeface="Poppins Bold"/>
                <a:cs typeface="Poppins Bold"/>
                <a:sym typeface="Poppins Bold"/>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5792760" y="689049"/>
            <a:ext cx="1466540" cy="339651"/>
          </a:xfrm>
          <a:prstGeom prst="rect">
            <a:avLst/>
          </a:prstGeom>
        </p:spPr>
        <p:txBody>
          <a:bodyPr lIns="0" tIns="0" rIns="0" bIns="0" rtlCol="0" anchor="t">
            <a:spAutoFit/>
          </a:bodyPr>
          <a:lstStyle/>
          <a:p>
            <a:pPr algn="r">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Page</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sp>
        <p:nvSpPr>
          <p:cNvPr id="3" name="TextBox 3"/>
          <p:cNvSpPr txBox="1"/>
          <p:nvPr/>
        </p:nvSpPr>
        <p:spPr>
          <a:xfrm>
            <a:off x="15792760" y="962025"/>
            <a:ext cx="1466540" cy="669925"/>
          </a:xfrm>
          <a:prstGeom prst="rect">
            <a:avLst/>
          </a:prstGeom>
        </p:spPr>
        <p:txBody>
          <a:bodyPr lIns="0" tIns="0" rIns="0" bIns="0" rtlCol="0" anchor="t">
            <a:spAutoFit/>
          </a:bodyPr>
          <a:lstStyle/>
          <a:p>
            <a:pPr algn="r">
              <a:lnSpc>
                <a:spcPts val="5600"/>
              </a:lnSpc>
            </a:pPr>
            <a:r>
              <a:rPr lang="en-US" sz="4000" b="1">
                <a:solidFill>
                  <a:srgbClr val="283763"/>
                </a:solidFill>
                <a:latin typeface="Montserrat Bold"/>
                <a:ea typeface="Montserrat Bold"/>
                <a:cs typeface="Montserrat Bold"/>
                <a:sym typeface="Montserrat Bold"/>
              </a:rPr>
              <a:t>15</a:t>
            </a:r>
            <a:endParaRPr lang="en-US" sz="4000" b="1">
              <a:solidFill>
                <a:srgbClr val="283763"/>
              </a:solidFill>
              <a:latin typeface="Montserrat Bold"/>
              <a:ea typeface="Montserrat Bold"/>
              <a:cs typeface="Montserrat Bold"/>
              <a:sym typeface="Montserrat Bold"/>
            </a:endParaRPr>
          </a:p>
        </p:txBody>
      </p:sp>
      <p:sp>
        <p:nvSpPr>
          <p:cNvPr id="4" name="TextBox 4"/>
          <p:cNvSpPr txBox="1"/>
          <p:nvPr/>
        </p:nvSpPr>
        <p:spPr>
          <a:xfrm>
            <a:off x="1028700" y="1603375"/>
            <a:ext cx="14525203" cy="739267"/>
          </a:xfrm>
          <a:prstGeom prst="rect">
            <a:avLst/>
          </a:prstGeom>
        </p:spPr>
        <p:txBody>
          <a:bodyPr lIns="0" tIns="0" rIns="0" bIns="0" rtlCol="0" anchor="t">
            <a:spAutoFit/>
          </a:bodyPr>
          <a:lstStyle/>
          <a:p>
            <a:pPr algn="l">
              <a:lnSpc>
                <a:spcPts val="5970"/>
              </a:lnSpc>
            </a:pPr>
            <a:r>
              <a:rPr lang="en-US" sz="4700" b="1">
                <a:solidFill>
                  <a:srgbClr val="283763"/>
                </a:solidFill>
                <a:latin typeface="Montserrat Ultra-Bold"/>
                <a:ea typeface="Montserrat Ultra-Bold"/>
                <a:cs typeface="Montserrat Ultra-Bold"/>
                <a:sym typeface="Montserrat Ultra-Bold"/>
              </a:rPr>
              <a:t>Revisions to Chapter 1 (Introduc</a:t>
            </a:r>
            <a:r>
              <a:rPr lang="en-US" sz="4700" b="1">
                <a:solidFill>
                  <a:srgbClr val="283763"/>
                </a:solidFill>
                <a:latin typeface="Montserrat Ultra-Bold"/>
                <a:ea typeface="Montserrat Ultra-Bold"/>
                <a:cs typeface="Montserrat Ultra-Bold"/>
                <a:sym typeface="Montserrat Ultra-Bold"/>
              </a:rPr>
              <a:t>tion) (6/6)</a:t>
            </a:r>
            <a:endParaRPr lang="en-US" sz="4700" b="1">
              <a:solidFill>
                <a:srgbClr val="283763"/>
              </a:solidFill>
              <a:latin typeface="Montserrat Ultra-Bold"/>
              <a:ea typeface="Montserrat Ultra-Bold"/>
              <a:cs typeface="Montserrat Ultra-Bold"/>
              <a:sym typeface="Montserrat Ultra-Bold"/>
            </a:endParaRPr>
          </a:p>
        </p:txBody>
      </p:sp>
      <p:grpSp>
        <p:nvGrpSpPr>
          <p:cNvPr id="5" name="Group 5"/>
          <p:cNvGrpSpPr/>
          <p:nvPr/>
        </p:nvGrpSpPr>
        <p:grpSpPr>
          <a:xfrm rot="0">
            <a:off x="1028700" y="752475"/>
            <a:ext cx="8832933" cy="301625"/>
            <a:chOff x="0" y="0"/>
            <a:chExt cx="11777244" cy="402167"/>
          </a:xfrm>
        </p:grpSpPr>
        <p:sp>
          <p:nvSpPr>
            <p:cNvPr id="6" name="TextBox 6"/>
            <p:cNvSpPr txBox="1"/>
            <p:nvPr/>
          </p:nvSpPr>
          <p:spPr>
            <a:xfrm>
              <a:off x="0" y="-38100"/>
              <a:ext cx="1889301" cy="440267"/>
            </a:xfrm>
            <a:prstGeom prst="rect">
              <a:avLst/>
            </a:prstGeom>
          </p:spPr>
          <p:txBody>
            <a:bodyPr lIns="0" tIns="0" rIns="0" bIns="0" rtlCol="0" anchor="t">
              <a:spAutoFit/>
            </a:bodyPr>
            <a:lstStyle/>
            <a:p>
              <a:pPr algn="l">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HOME</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sp>
          <p:nvSpPr>
            <p:cNvPr id="7" name="TextBox 7"/>
            <p:cNvSpPr txBox="1"/>
            <p:nvPr/>
          </p:nvSpPr>
          <p:spPr>
            <a:xfrm>
              <a:off x="1975140" y="-38100"/>
              <a:ext cx="1889301" cy="440267"/>
            </a:xfrm>
            <a:prstGeom prst="rect">
              <a:avLst/>
            </a:prstGeom>
          </p:spPr>
          <p:txBody>
            <a:bodyPr lIns="0" tIns="0" rIns="0" bIns="0" rtlCol="0" anchor="t">
              <a:spAutoFit/>
            </a:bodyPr>
            <a:lstStyle/>
            <a:p>
              <a:pPr algn="l">
                <a:lnSpc>
                  <a:spcPts val="2800"/>
                </a:lnSpc>
              </a:pPr>
              <a:r>
                <a:rPr lang="en-US" sz="2000" b="1">
                  <a:solidFill>
                    <a:srgbClr val="283763"/>
                  </a:solidFill>
                  <a:latin typeface="Montserrat Bold"/>
                  <a:ea typeface="Montserrat Bold"/>
                  <a:cs typeface="Montserrat Bold"/>
                  <a:sym typeface="Montserrat Bold"/>
                </a:rPr>
                <a:t>ABOUT</a:t>
              </a:r>
              <a:endParaRPr lang="en-US" sz="2000" b="1">
                <a:solidFill>
                  <a:srgbClr val="283763"/>
                </a:solidFill>
                <a:latin typeface="Montserrat Bold"/>
                <a:ea typeface="Montserrat Bold"/>
                <a:cs typeface="Montserrat Bold"/>
                <a:sym typeface="Montserrat Bold"/>
              </a:endParaRPr>
            </a:p>
          </p:txBody>
        </p:sp>
        <p:sp>
          <p:nvSpPr>
            <p:cNvPr id="8" name="TextBox 8"/>
            <p:cNvSpPr txBox="1"/>
            <p:nvPr/>
          </p:nvSpPr>
          <p:spPr>
            <a:xfrm>
              <a:off x="3953341" y="-38100"/>
              <a:ext cx="1889301" cy="440267"/>
            </a:xfrm>
            <a:prstGeom prst="rect">
              <a:avLst/>
            </a:prstGeom>
          </p:spPr>
          <p:txBody>
            <a:bodyPr lIns="0" tIns="0" rIns="0" bIns="0" rtlCol="0" anchor="t">
              <a:spAutoFit/>
            </a:bodyPr>
            <a:lstStyle/>
            <a:p>
              <a:pPr algn="l">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INTRO</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sp>
          <p:nvSpPr>
            <p:cNvPr id="9" name="TextBox 9"/>
            <p:cNvSpPr txBox="1"/>
            <p:nvPr/>
          </p:nvSpPr>
          <p:spPr>
            <a:xfrm>
              <a:off x="5931542" y="-38100"/>
              <a:ext cx="1889301" cy="440267"/>
            </a:xfrm>
            <a:prstGeom prst="rect">
              <a:avLst/>
            </a:prstGeom>
          </p:spPr>
          <p:txBody>
            <a:bodyPr lIns="0" tIns="0" rIns="0" bIns="0" rtlCol="0" anchor="t">
              <a:spAutoFit/>
            </a:bodyPr>
            <a:lstStyle/>
            <a:p>
              <a:pPr algn="l">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PART I</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sp>
          <p:nvSpPr>
            <p:cNvPr id="10" name="TextBox 10"/>
            <p:cNvSpPr txBox="1"/>
            <p:nvPr/>
          </p:nvSpPr>
          <p:spPr>
            <a:xfrm>
              <a:off x="7909743" y="-38100"/>
              <a:ext cx="1889301" cy="440267"/>
            </a:xfrm>
            <a:prstGeom prst="rect">
              <a:avLst/>
            </a:prstGeom>
          </p:spPr>
          <p:txBody>
            <a:bodyPr lIns="0" tIns="0" rIns="0" bIns="0" rtlCol="0" anchor="t">
              <a:spAutoFit/>
            </a:bodyPr>
            <a:lstStyle/>
            <a:p>
              <a:pPr algn="l">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PART II</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sp>
          <p:nvSpPr>
            <p:cNvPr id="11" name="TextBox 11"/>
            <p:cNvSpPr txBox="1"/>
            <p:nvPr/>
          </p:nvSpPr>
          <p:spPr>
            <a:xfrm>
              <a:off x="9887943" y="-38100"/>
              <a:ext cx="1889301" cy="440267"/>
            </a:xfrm>
            <a:prstGeom prst="rect">
              <a:avLst/>
            </a:prstGeom>
          </p:spPr>
          <p:txBody>
            <a:bodyPr lIns="0" tIns="0" rIns="0" bIns="0" rtlCol="0" anchor="t">
              <a:spAutoFit/>
            </a:bodyPr>
            <a:lstStyle/>
            <a:p>
              <a:pPr algn="l">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FINAL</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grpSp>
      <p:grpSp>
        <p:nvGrpSpPr>
          <p:cNvPr id="12" name="Group 12"/>
          <p:cNvGrpSpPr/>
          <p:nvPr/>
        </p:nvGrpSpPr>
        <p:grpSpPr>
          <a:xfrm rot="0">
            <a:off x="1028700" y="2685918"/>
            <a:ext cx="16102428" cy="2382299"/>
            <a:chOff x="0" y="0"/>
            <a:chExt cx="21469903" cy="3176398"/>
          </a:xfrm>
        </p:grpSpPr>
        <p:sp>
          <p:nvSpPr>
            <p:cNvPr id="13" name="TextBox 13"/>
            <p:cNvSpPr txBox="1"/>
            <p:nvPr/>
          </p:nvSpPr>
          <p:spPr>
            <a:xfrm>
              <a:off x="0" y="759377"/>
              <a:ext cx="21469903" cy="2417022"/>
            </a:xfrm>
            <a:prstGeom prst="rect">
              <a:avLst/>
            </a:prstGeom>
          </p:spPr>
          <p:txBody>
            <a:bodyPr lIns="0" tIns="0" rIns="0" bIns="0" rtlCol="0" anchor="t">
              <a:spAutoFit/>
            </a:bodyPr>
            <a:lstStyle/>
            <a:p>
              <a:pPr algn="l">
                <a:lnSpc>
                  <a:spcPts val="3640"/>
                </a:lnSpc>
              </a:pPr>
              <a:r>
                <a:rPr lang="en-US" sz="2600">
                  <a:solidFill>
                    <a:srgbClr val="283763"/>
                  </a:solidFill>
                  <a:latin typeface="Poppins" panose="00000800000000000000"/>
                  <a:ea typeface="Poppins" panose="00000800000000000000"/>
                  <a:cs typeface="Poppins" panose="00000800000000000000"/>
                  <a:sym typeface="Poppins" panose="00000800000000000000"/>
                </a:rPr>
                <a:t>The paragraph on page 2 emphasizes the im</a:t>
              </a:r>
              <a:r>
                <a:rPr lang="en-US" sz="2600">
                  <a:solidFill>
                    <a:srgbClr val="283763"/>
                  </a:solidFill>
                  <a:latin typeface="Poppins" panose="00000800000000000000"/>
                  <a:ea typeface="Poppins" panose="00000800000000000000"/>
                  <a:cs typeface="Poppins" panose="00000800000000000000"/>
                  <a:sym typeface="Poppins" panose="00000800000000000000"/>
                </a:rPr>
                <a:t>portanc</a:t>
              </a:r>
              <a:r>
                <a:rPr lang="en-US" sz="2600">
                  <a:solidFill>
                    <a:srgbClr val="283763"/>
                  </a:solidFill>
                  <a:latin typeface="Poppins" panose="00000800000000000000"/>
                  <a:ea typeface="Poppins" panose="00000800000000000000"/>
                  <a:cs typeface="Poppins" panose="00000800000000000000"/>
                  <a:sym typeface="Poppins" panose="00000800000000000000"/>
                </a:rPr>
                <a:t>e of preventive and perfective maintenance for long-term sustainability. However, the proposed approach appears to have little connection to preventive and perfective maintenance, raising concerns about how this passage relates to </a:t>
              </a:r>
              <a:r>
                <a:rPr lang="en-US" sz="2600">
                  <a:solidFill>
                    <a:srgbClr val="283763"/>
                  </a:solidFill>
                  <a:latin typeface="Poppins" panose="00000800000000000000"/>
                  <a:ea typeface="Poppins" panose="00000800000000000000"/>
                  <a:cs typeface="Poppins" panose="00000800000000000000"/>
                  <a:sym typeface="Poppins" panose="00000800000000000000"/>
                </a:rPr>
                <a:t>t</a:t>
              </a:r>
              <a:r>
                <a:rPr lang="en-US" sz="2600">
                  <a:solidFill>
                    <a:srgbClr val="283763"/>
                  </a:solidFill>
                  <a:latin typeface="Poppins" panose="00000800000000000000"/>
                  <a:ea typeface="Poppins" panose="00000800000000000000"/>
                  <a:cs typeface="Poppins" panose="00000800000000000000"/>
                  <a:sym typeface="Poppins" panose="00000800000000000000"/>
                </a:rPr>
                <a:t>he actual focus of the dissertation and whether it contradicts its subject.</a:t>
              </a:r>
              <a:endParaRPr lang="en-US" sz="2600">
                <a:solidFill>
                  <a:srgbClr val="283763"/>
                </a:solidFill>
                <a:latin typeface="Poppins" panose="00000800000000000000"/>
                <a:ea typeface="Poppins" panose="00000800000000000000"/>
                <a:cs typeface="Poppins" panose="00000800000000000000"/>
                <a:sym typeface="Poppins" panose="00000800000000000000"/>
              </a:endParaRPr>
            </a:p>
          </p:txBody>
        </p:sp>
        <p:sp>
          <p:nvSpPr>
            <p:cNvPr id="14" name="TextBox 14"/>
            <p:cNvSpPr txBox="1"/>
            <p:nvPr/>
          </p:nvSpPr>
          <p:spPr>
            <a:xfrm>
              <a:off x="0" y="-85725"/>
              <a:ext cx="12224978" cy="651298"/>
            </a:xfrm>
            <a:prstGeom prst="rect">
              <a:avLst/>
            </a:prstGeom>
          </p:spPr>
          <p:txBody>
            <a:bodyPr lIns="0" tIns="0" rIns="0" bIns="0" rtlCol="0" anchor="t">
              <a:spAutoFit/>
            </a:bodyPr>
            <a:lstStyle/>
            <a:p>
              <a:pPr algn="l">
                <a:lnSpc>
                  <a:spcPts val="3920"/>
                </a:lnSpc>
              </a:pPr>
              <a:r>
                <a:rPr lang="en-US" sz="2800" b="1">
                  <a:solidFill>
                    <a:srgbClr val="283763"/>
                  </a:solidFill>
                  <a:latin typeface="Poppins Bold"/>
                  <a:ea typeface="Poppins Bold"/>
                  <a:cs typeface="Poppins Bold"/>
                  <a:sym typeface="Poppins Bold"/>
                </a:rPr>
                <a:t>Comment</a:t>
              </a:r>
              <a:endParaRPr lang="en-US" sz="2800" b="1">
                <a:solidFill>
                  <a:srgbClr val="283763"/>
                </a:solidFill>
                <a:latin typeface="Poppins Bold"/>
                <a:ea typeface="Poppins Bold"/>
                <a:cs typeface="Poppins Bold"/>
                <a:sym typeface="Poppins Bold"/>
              </a:endParaRPr>
            </a:p>
          </p:txBody>
        </p:sp>
      </p:grpSp>
      <p:grpSp>
        <p:nvGrpSpPr>
          <p:cNvPr id="15" name="Group 15"/>
          <p:cNvGrpSpPr/>
          <p:nvPr/>
        </p:nvGrpSpPr>
        <p:grpSpPr>
          <a:xfrm rot="0">
            <a:off x="1028700" y="5558437"/>
            <a:ext cx="16102428" cy="4703859"/>
            <a:chOff x="0" y="0"/>
            <a:chExt cx="21469903" cy="6271812"/>
          </a:xfrm>
        </p:grpSpPr>
        <p:sp>
          <p:nvSpPr>
            <p:cNvPr id="16" name="TextBox 16"/>
            <p:cNvSpPr txBox="1"/>
            <p:nvPr/>
          </p:nvSpPr>
          <p:spPr>
            <a:xfrm>
              <a:off x="0" y="759377"/>
              <a:ext cx="21469903" cy="5512435"/>
            </a:xfrm>
            <a:prstGeom prst="rect">
              <a:avLst/>
            </a:prstGeom>
          </p:spPr>
          <p:txBody>
            <a:bodyPr lIns="0" tIns="0" rIns="0" bIns="0" rtlCol="0" anchor="t">
              <a:spAutoFit/>
            </a:bodyPr>
            <a:lstStyle/>
            <a:p>
              <a:pPr algn="l">
                <a:lnSpc>
                  <a:spcPts val="3640"/>
                </a:lnSpc>
              </a:pPr>
              <a:r>
                <a:rPr lang="en-US" sz="2600">
                  <a:solidFill>
                    <a:srgbClr val="283763"/>
                  </a:solidFill>
                  <a:latin typeface="Poppins" panose="00000800000000000000"/>
                  <a:ea typeface="Poppins" panose="00000800000000000000"/>
                  <a:cs typeface="Poppins" panose="00000800000000000000"/>
                  <a:sym typeface="Poppins" panose="00000800000000000000"/>
                </a:rPr>
                <a:t>In response to this comment, the discussion was revised to clarify the relationship between maintenance categories and the scope of the dissertation. </a:t>
              </a:r>
              <a:endParaRPr lang="en-US" sz="2600">
                <a:solidFill>
                  <a:srgbClr val="283763"/>
                </a:solidFill>
                <a:latin typeface="Poppins" panose="00000800000000000000"/>
                <a:ea typeface="Poppins" panose="00000800000000000000"/>
                <a:cs typeface="Poppins" panose="00000800000000000000"/>
                <a:sym typeface="Poppins" panose="00000800000000000000"/>
              </a:endParaRPr>
            </a:p>
            <a:p>
              <a:pPr marL="561340" lvl="1" indent="-280670" algn="l">
                <a:lnSpc>
                  <a:spcPts val="3640"/>
                </a:lnSpc>
                <a:buFont typeface="Arial" panose="020B0604020202090204"/>
                <a:buChar char="•"/>
              </a:pPr>
              <a:r>
                <a:rPr lang="en-US" sz="2600">
                  <a:solidFill>
                    <a:srgbClr val="283763"/>
                  </a:solidFill>
                  <a:latin typeface="Poppins" panose="00000800000000000000"/>
                  <a:ea typeface="Poppins" panose="00000800000000000000"/>
                  <a:cs typeface="Poppins" panose="00000800000000000000"/>
                  <a:sym typeface="Poppins" panose="00000800000000000000"/>
                </a:rPr>
                <a:t>The revised text explains that the four maintenance categories are complementary and context-dependent, and explicitly positions this dissertation as focusing on </a:t>
              </a:r>
              <a:r>
                <a:rPr lang="en-US" sz="2600" b="1">
                  <a:solidFill>
                    <a:srgbClr val="283763"/>
                  </a:solidFill>
                  <a:latin typeface="Poppins Bold"/>
                  <a:ea typeface="Poppins Bold"/>
                  <a:cs typeface="Poppins Bold"/>
                  <a:sym typeface="Poppins Bold"/>
                </a:rPr>
                <a:t>ecosystem-driven adaptive maintenance</a:t>
              </a:r>
              <a:r>
                <a:rPr lang="en-US" sz="2600">
                  <a:solidFill>
                    <a:srgbClr val="283763"/>
                  </a:solidFill>
                  <a:latin typeface="Poppins" panose="00000800000000000000"/>
                  <a:ea typeface="Poppins" panose="00000800000000000000"/>
                  <a:cs typeface="Poppins" panose="00000800000000000000"/>
                  <a:sym typeface="Poppins" panose="00000800000000000000"/>
                </a:rPr>
                <a:t>. </a:t>
              </a:r>
              <a:endParaRPr lang="en-US" sz="2600">
                <a:solidFill>
                  <a:srgbClr val="283763"/>
                </a:solidFill>
                <a:latin typeface="Poppins" panose="00000800000000000000"/>
                <a:ea typeface="Poppins" panose="00000800000000000000"/>
                <a:cs typeface="Poppins" panose="00000800000000000000"/>
                <a:sym typeface="Poppins" panose="00000800000000000000"/>
              </a:endParaRPr>
            </a:p>
            <a:p>
              <a:pPr marL="561340" lvl="1" indent="-280670" algn="l">
                <a:lnSpc>
                  <a:spcPts val="3640"/>
                </a:lnSpc>
                <a:buFont typeface="Arial" panose="020B0604020202090204"/>
                <a:buChar char="•"/>
              </a:pPr>
              <a:r>
                <a:rPr lang="en-US" sz="2600">
                  <a:solidFill>
                    <a:srgbClr val="283763"/>
                  </a:solidFill>
                  <a:latin typeface="Poppins" panose="00000800000000000000"/>
                  <a:ea typeface="Poppins" panose="00000800000000000000"/>
                  <a:cs typeface="Poppins" panose="00000800000000000000"/>
                  <a:sym typeface="Poppins" panose="00000800000000000000"/>
                </a:rPr>
                <a:t>The</a:t>
              </a:r>
              <a:r>
                <a:rPr lang="en-US" sz="2600">
                  <a:solidFill>
                    <a:srgbClr val="283763"/>
                  </a:solidFill>
                  <a:latin typeface="Poppins" panose="00000800000000000000"/>
                  <a:ea typeface="Poppins" panose="00000800000000000000"/>
                  <a:cs typeface="Poppins" panose="00000800000000000000"/>
                  <a:sym typeface="Poppins" panose="00000800000000000000"/>
                </a:rPr>
                <a:t> revision clarifies that the contributions target version-related risks arising from code reuse under evolving ecosystems, and explains how compatibility, functional equivalence, and structural similarity analyses support this focus.</a:t>
              </a:r>
              <a:endParaRPr lang="en-US" sz="2600">
                <a:solidFill>
                  <a:srgbClr val="283763"/>
                </a:solidFill>
                <a:latin typeface="Poppins" panose="00000800000000000000"/>
                <a:ea typeface="Poppins" panose="00000800000000000000"/>
                <a:cs typeface="Poppins" panose="00000800000000000000"/>
                <a:sym typeface="Poppins" panose="00000800000000000000"/>
              </a:endParaRPr>
            </a:p>
            <a:p>
              <a:pPr algn="l">
                <a:lnSpc>
                  <a:spcPts val="3920"/>
                </a:lnSpc>
              </a:pPr>
            </a:p>
          </p:txBody>
        </p:sp>
        <p:sp>
          <p:nvSpPr>
            <p:cNvPr id="17" name="TextBox 17"/>
            <p:cNvSpPr txBox="1"/>
            <p:nvPr/>
          </p:nvSpPr>
          <p:spPr>
            <a:xfrm>
              <a:off x="0" y="-85725"/>
              <a:ext cx="12224978" cy="651298"/>
            </a:xfrm>
            <a:prstGeom prst="rect">
              <a:avLst/>
            </a:prstGeom>
          </p:spPr>
          <p:txBody>
            <a:bodyPr lIns="0" tIns="0" rIns="0" bIns="0" rtlCol="0" anchor="t">
              <a:spAutoFit/>
            </a:bodyPr>
            <a:lstStyle/>
            <a:p>
              <a:pPr algn="l">
                <a:lnSpc>
                  <a:spcPts val="3920"/>
                </a:lnSpc>
              </a:pPr>
              <a:r>
                <a:rPr lang="en-US" sz="2800" b="1">
                  <a:solidFill>
                    <a:srgbClr val="283763"/>
                  </a:solidFill>
                  <a:latin typeface="Poppins Bold"/>
                  <a:ea typeface="Poppins Bold"/>
                  <a:cs typeface="Poppins Bold"/>
                  <a:sym typeface="Poppins Bold"/>
                </a:rPr>
                <a:t>Response</a:t>
              </a:r>
              <a:endParaRPr lang="en-US" sz="2800" b="1">
                <a:solidFill>
                  <a:srgbClr val="283763"/>
                </a:solidFill>
                <a:latin typeface="Poppins Bold"/>
                <a:ea typeface="Poppins Bold"/>
                <a:cs typeface="Poppins Bold"/>
                <a:sym typeface="Poppins Bold"/>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0">
            <a:off x="10507307" y="1931398"/>
            <a:ext cx="6751993" cy="6751993"/>
            <a:chOff x="0" y="0"/>
            <a:chExt cx="9002657" cy="9002657"/>
          </a:xfrm>
        </p:grpSpPr>
        <p:sp>
          <p:nvSpPr>
            <p:cNvPr id="3" name="Freeform 3"/>
            <p:cNvSpPr/>
            <p:nvPr/>
          </p:nvSpPr>
          <p:spPr>
            <a:xfrm>
              <a:off x="0" y="0"/>
              <a:ext cx="9002657" cy="9002657"/>
            </a:xfrm>
            <a:custGeom>
              <a:avLst/>
              <a:gdLst/>
              <a:ahLst/>
              <a:cxnLst/>
              <a:rect l="l" t="t" r="r" b="b"/>
              <a:pathLst>
                <a:path w="9002657" h="9002657">
                  <a:moveTo>
                    <a:pt x="0" y="0"/>
                  </a:moveTo>
                  <a:lnTo>
                    <a:pt x="9002657" y="0"/>
                  </a:lnTo>
                  <a:lnTo>
                    <a:pt x="9002657" y="9002657"/>
                  </a:lnTo>
                  <a:lnTo>
                    <a:pt x="0" y="9002657"/>
                  </a:lnTo>
                  <a:lnTo>
                    <a:pt x="0" y="0"/>
                  </a:lnTo>
                  <a:close/>
                </a:path>
              </a:pathLst>
            </a:custGeom>
            <a:blipFill>
              <a:blip r:embed="rId1"/>
              <a:stretch>
                <a:fillRect/>
              </a:stretch>
            </a:blipFill>
          </p:spPr>
        </p:sp>
        <p:sp>
          <p:nvSpPr>
            <p:cNvPr id="4" name="Freeform 4"/>
            <p:cNvSpPr/>
            <p:nvPr/>
          </p:nvSpPr>
          <p:spPr>
            <a:xfrm>
              <a:off x="2354800" y="4666226"/>
              <a:ext cx="916465" cy="705678"/>
            </a:xfrm>
            <a:custGeom>
              <a:avLst/>
              <a:gdLst/>
              <a:ahLst/>
              <a:cxnLst/>
              <a:rect l="l" t="t" r="r" b="b"/>
              <a:pathLst>
                <a:path w="916465" h="705678">
                  <a:moveTo>
                    <a:pt x="0" y="0"/>
                  </a:moveTo>
                  <a:lnTo>
                    <a:pt x="916465" y="0"/>
                  </a:lnTo>
                  <a:lnTo>
                    <a:pt x="916465" y="705679"/>
                  </a:lnTo>
                  <a:lnTo>
                    <a:pt x="0" y="70567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4921922" y="5019066"/>
              <a:ext cx="617863" cy="610912"/>
            </a:xfrm>
            <a:custGeom>
              <a:avLst/>
              <a:gdLst/>
              <a:ahLst/>
              <a:cxnLst/>
              <a:rect l="l" t="t" r="r" b="b"/>
              <a:pathLst>
                <a:path w="617863" h="610912">
                  <a:moveTo>
                    <a:pt x="0" y="0"/>
                  </a:moveTo>
                  <a:lnTo>
                    <a:pt x="617863" y="0"/>
                  </a:lnTo>
                  <a:lnTo>
                    <a:pt x="617863" y="610912"/>
                  </a:lnTo>
                  <a:lnTo>
                    <a:pt x="0" y="61091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sp>
        <p:nvSpPr>
          <p:cNvPr id="6" name="TextBox 6"/>
          <p:cNvSpPr txBox="1"/>
          <p:nvPr/>
        </p:nvSpPr>
        <p:spPr>
          <a:xfrm>
            <a:off x="15792760" y="689049"/>
            <a:ext cx="1466540" cy="339651"/>
          </a:xfrm>
          <a:prstGeom prst="rect">
            <a:avLst/>
          </a:prstGeom>
        </p:spPr>
        <p:txBody>
          <a:bodyPr lIns="0" tIns="0" rIns="0" bIns="0" rtlCol="0" anchor="t">
            <a:spAutoFit/>
          </a:bodyPr>
          <a:lstStyle/>
          <a:p>
            <a:pPr algn="r">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Page</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sp>
        <p:nvSpPr>
          <p:cNvPr id="7" name="TextBox 7"/>
          <p:cNvSpPr txBox="1"/>
          <p:nvPr/>
        </p:nvSpPr>
        <p:spPr>
          <a:xfrm>
            <a:off x="15792760" y="962025"/>
            <a:ext cx="1466540" cy="669925"/>
          </a:xfrm>
          <a:prstGeom prst="rect">
            <a:avLst/>
          </a:prstGeom>
        </p:spPr>
        <p:txBody>
          <a:bodyPr lIns="0" tIns="0" rIns="0" bIns="0" rtlCol="0" anchor="t">
            <a:spAutoFit/>
          </a:bodyPr>
          <a:lstStyle/>
          <a:p>
            <a:pPr algn="r">
              <a:lnSpc>
                <a:spcPts val="5600"/>
              </a:lnSpc>
            </a:pPr>
            <a:r>
              <a:rPr lang="en-US" sz="4000" b="1">
                <a:solidFill>
                  <a:srgbClr val="283763"/>
                </a:solidFill>
                <a:latin typeface="Montserrat Bold"/>
                <a:ea typeface="Montserrat Bold"/>
                <a:cs typeface="Montserrat Bold"/>
                <a:sym typeface="Montserrat Bold"/>
              </a:rPr>
              <a:t>16</a:t>
            </a:r>
            <a:endParaRPr lang="en-US" sz="4000" b="1">
              <a:solidFill>
                <a:srgbClr val="283763"/>
              </a:solidFill>
              <a:latin typeface="Montserrat Bold"/>
              <a:ea typeface="Montserrat Bold"/>
              <a:cs typeface="Montserrat Bold"/>
              <a:sym typeface="Montserrat Bold"/>
            </a:endParaRPr>
          </a:p>
        </p:txBody>
      </p:sp>
      <p:sp>
        <p:nvSpPr>
          <p:cNvPr id="8" name="TextBox 8"/>
          <p:cNvSpPr txBox="1"/>
          <p:nvPr/>
        </p:nvSpPr>
        <p:spPr>
          <a:xfrm>
            <a:off x="1028700" y="3687347"/>
            <a:ext cx="9478607" cy="1779016"/>
          </a:xfrm>
          <a:prstGeom prst="rect">
            <a:avLst/>
          </a:prstGeom>
        </p:spPr>
        <p:txBody>
          <a:bodyPr lIns="0" tIns="0" rIns="0" bIns="0" rtlCol="0" anchor="t">
            <a:spAutoFit/>
          </a:bodyPr>
          <a:lstStyle/>
          <a:p>
            <a:pPr algn="l">
              <a:lnSpc>
                <a:spcPts val="7110"/>
              </a:lnSpc>
            </a:pPr>
            <a:r>
              <a:rPr lang="en-US" sz="5600" b="1">
                <a:solidFill>
                  <a:srgbClr val="283763"/>
                </a:solidFill>
                <a:latin typeface="Montserrat Bold"/>
                <a:ea typeface="Montserrat Bold"/>
                <a:cs typeface="Montserrat Bold"/>
                <a:sym typeface="Montserrat Bold"/>
              </a:rPr>
              <a:t>Study 1: </a:t>
            </a:r>
            <a:endParaRPr lang="en-US" sz="5600" b="1">
              <a:solidFill>
                <a:srgbClr val="283763"/>
              </a:solidFill>
              <a:latin typeface="Montserrat Bold"/>
              <a:ea typeface="Montserrat Bold"/>
              <a:cs typeface="Montserrat Bold"/>
              <a:sym typeface="Montserrat Bold"/>
            </a:endParaRPr>
          </a:p>
          <a:p>
            <a:pPr algn="l">
              <a:lnSpc>
                <a:spcPts val="7110"/>
              </a:lnSpc>
            </a:pPr>
            <a:r>
              <a:rPr lang="en-US" sz="5600" b="1">
                <a:solidFill>
                  <a:srgbClr val="283763"/>
                </a:solidFill>
                <a:latin typeface="Montserrat Bold"/>
                <a:ea typeface="Montserrat Bold"/>
                <a:cs typeface="Montserrat Bold"/>
                <a:sym typeface="Montserrat Bold"/>
              </a:rPr>
              <a:t>Compatibility prevalence</a:t>
            </a:r>
            <a:endParaRPr lang="en-US" sz="5600" b="1">
              <a:solidFill>
                <a:srgbClr val="283763"/>
              </a:solidFill>
              <a:latin typeface="Montserrat Bold"/>
              <a:ea typeface="Montserrat Bold"/>
              <a:cs typeface="Montserrat Bold"/>
              <a:sym typeface="Montserrat Bold"/>
            </a:endParaRPr>
          </a:p>
        </p:txBody>
      </p:sp>
      <p:sp>
        <p:nvSpPr>
          <p:cNvPr id="9" name="TextBox 9"/>
          <p:cNvSpPr txBox="1"/>
          <p:nvPr/>
        </p:nvSpPr>
        <p:spPr>
          <a:xfrm>
            <a:off x="1028700" y="5681774"/>
            <a:ext cx="6759250" cy="967105"/>
          </a:xfrm>
          <a:prstGeom prst="rect">
            <a:avLst/>
          </a:prstGeom>
        </p:spPr>
        <p:txBody>
          <a:bodyPr lIns="0" tIns="0" rIns="0" bIns="0" rtlCol="0" anchor="t">
            <a:spAutoFit/>
          </a:bodyPr>
          <a:lstStyle/>
          <a:p>
            <a:pPr algn="l">
              <a:lnSpc>
                <a:spcPts val="3920"/>
              </a:lnSpc>
            </a:pPr>
            <a:r>
              <a:rPr lang="en-US" sz="2800">
                <a:solidFill>
                  <a:srgbClr val="283763"/>
                </a:solidFill>
                <a:latin typeface="Montserrat" panose="00000A00000000000000"/>
                <a:ea typeface="Montserrat" panose="00000A00000000000000"/>
                <a:cs typeface="Montserrat" panose="00000A00000000000000"/>
                <a:sym typeface="Montserrat" panose="00000A00000000000000"/>
              </a:rPr>
              <a:t>Focus on Python code snippets from StackOverflow</a:t>
            </a:r>
            <a:endParaRPr lang="en-US" sz="2800">
              <a:solidFill>
                <a:srgbClr val="283763"/>
              </a:solidFill>
              <a:latin typeface="Montserrat" panose="00000A00000000000000"/>
              <a:ea typeface="Montserrat" panose="00000A00000000000000"/>
              <a:cs typeface="Montserrat" panose="00000A00000000000000"/>
              <a:sym typeface="Montserrat" panose="00000A00000000000000"/>
            </a:endParaRPr>
          </a:p>
        </p:txBody>
      </p:sp>
      <p:grpSp>
        <p:nvGrpSpPr>
          <p:cNvPr id="10" name="Group 10"/>
          <p:cNvGrpSpPr/>
          <p:nvPr/>
        </p:nvGrpSpPr>
        <p:grpSpPr>
          <a:xfrm rot="0">
            <a:off x="1028700" y="752475"/>
            <a:ext cx="8832933" cy="301625"/>
            <a:chOff x="0" y="0"/>
            <a:chExt cx="11777244" cy="402167"/>
          </a:xfrm>
        </p:grpSpPr>
        <p:sp>
          <p:nvSpPr>
            <p:cNvPr id="11" name="TextBox 11"/>
            <p:cNvSpPr txBox="1"/>
            <p:nvPr/>
          </p:nvSpPr>
          <p:spPr>
            <a:xfrm>
              <a:off x="0" y="-38100"/>
              <a:ext cx="1889301" cy="440267"/>
            </a:xfrm>
            <a:prstGeom prst="rect">
              <a:avLst/>
            </a:prstGeom>
          </p:spPr>
          <p:txBody>
            <a:bodyPr lIns="0" tIns="0" rIns="0" bIns="0" rtlCol="0" anchor="t">
              <a:spAutoFit/>
            </a:bodyPr>
            <a:lstStyle/>
            <a:p>
              <a:pPr algn="l">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HOME</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sp>
          <p:nvSpPr>
            <p:cNvPr id="12" name="TextBox 12"/>
            <p:cNvSpPr txBox="1"/>
            <p:nvPr/>
          </p:nvSpPr>
          <p:spPr>
            <a:xfrm>
              <a:off x="1975140" y="-38100"/>
              <a:ext cx="1889301" cy="440267"/>
            </a:xfrm>
            <a:prstGeom prst="rect">
              <a:avLst/>
            </a:prstGeom>
          </p:spPr>
          <p:txBody>
            <a:bodyPr lIns="0" tIns="0" rIns="0" bIns="0" rtlCol="0" anchor="t">
              <a:spAutoFit/>
            </a:bodyPr>
            <a:lstStyle/>
            <a:p>
              <a:pPr algn="l">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ABOUT</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sp>
          <p:nvSpPr>
            <p:cNvPr id="13" name="TextBox 13"/>
            <p:cNvSpPr txBox="1"/>
            <p:nvPr/>
          </p:nvSpPr>
          <p:spPr>
            <a:xfrm>
              <a:off x="3953341" y="-38100"/>
              <a:ext cx="1889301" cy="440267"/>
            </a:xfrm>
            <a:prstGeom prst="rect">
              <a:avLst/>
            </a:prstGeom>
          </p:spPr>
          <p:txBody>
            <a:bodyPr lIns="0" tIns="0" rIns="0" bIns="0" rtlCol="0" anchor="t">
              <a:spAutoFit/>
            </a:bodyPr>
            <a:lstStyle/>
            <a:p>
              <a:pPr algn="l">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INTRO</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sp>
          <p:nvSpPr>
            <p:cNvPr id="14" name="TextBox 14"/>
            <p:cNvSpPr txBox="1"/>
            <p:nvPr/>
          </p:nvSpPr>
          <p:spPr>
            <a:xfrm>
              <a:off x="5931542" y="-38100"/>
              <a:ext cx="1889301" cy="440267"/>
            </a:xfrm>
            <a:prstGeom prst="rect">
              <a:avLst/>
            </a:prstGeom>
          </p:spPr>
          <p:txBody>
            <a:bodyPr lIns="0" tIns="0" rIns="0" bIns="0" rtlCol="0" anchor="t">
              <a:spAutoFit/>
            </a:bodyPr>
            <a:lstStyle/>
            <a:p>
              <a:pPr algn="l">
                <a:lnSpc>
                  <a:spcPts val="2800"/>
                </a:lnSpc>
              </a:pPr>
              <a:r>
                <a:rPr lang="en-US" sz="2000" b="1">
                  <a:solidFill>
                    <a:srgbClr val="283763"/>
                  </a:solidFill>
                  <a:latin typeface="Montserrat Bold"/>
                  <a:ea typeface="Montserrat Bold"/>
                  <a:cs typeface="Montserrat Bold"/>
                  <a:sym typeface="Montserrat Bold"/>
                </a:rPr>
                <a:t>PART I</a:t>
              </a:r>
              <a:endParaRPr lang="en-US" sz="2000" b="1">
                <a:solidFill>
                  <a:srgbClr val="283763"/>
                </a:solidFill>
                <a:latin typeface="Montserrat Bold"/>
                <a:ea typeface="Montserrat Bold"/>
                <a:cs typeface="Montserrat Bold"/>
                <a:sym typeface="Montserrat Bold"/>
              </a:endParaRPr>
            </a:p>
          </p:txBody>
        </p:sp>
        <p:sp>
          <p:nvSpPr>
            <p:cNvPr id="15" name="TextBox 15"/>
            <p:cNvSpPr txBox="1"/>
            <p:nvPr/>
          </p:nvSpPr>
          <p:spPr>
            <a:xfrm>
              <a:off x="7909743" y="-38100"/>
              <a:ext cx="1889301" cy="440267"/>
            </a:xfrm>
            <a:prstGeom prst="rect">
              <a:avLst/>
            </a:prstGeom>
          </p:spPr>
          <p:txBody>
            <a:bodyPr lIns="0" tIns="0" rIns="0" bIns="0" rtlCol="0" anchor="t">
              <a:spAutoFit/>
            </a:bodyPr>
            <a:lstStyle/>
            <a:p>
              <a:pPr algn="l">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PART II</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sp>
          <p:nvSpPr>
            <p:cNvPr id="16" name="TextBox 16"/>
            <p:cNvSpPr txBox="1"/>
            <p:nvPr/>
          </p:nvSpPr>
          <p:spPr>
            <a:xfrm>
              <a:off x="9887943" y="-38100"/>
              <a:ext cx="1889301" cy="440267"/>
            </a:xfrm>
            <a:prstGeom prst="rect">
              <a:avLst/>
            </a:prstGeom>
          </p:spPr>
          <p:txBody>
            <a:bodyPr lIns="0" tIns="0" rIns="0" bIns="0" rtlCol="0" anchor="t">
              <a:spAutoFit/>
            </a:bodyPr>
            <a:lstStyle/>
            <a:p>
              <a:pPr algn="l">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FINAL</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0">
            <a:off x="1028700" y="3303020"/>
            <a:ext cx="14079222" cy="6577209"/>
            <a:chOff x="0" y="0"/>
            <a:chExt cx="18772296" cy="8769612"/>
          </a:xfrm>
        </p:grpSpPr>
        <p:sp>
          <p:nvSpPr>
            <p:cNvPr id="3" name="Freeform 3"/>
            <p:cNvSpPr/>
            <p:nvPr/>
          </p:nvSpPr>
          <p:spPr>
            <a:xfrm>
              <a:off x="0" y="0"/>
              <a:ext cx="16073646" cy="6278602"/>
            </a:xfrm>
            <a:custGeom>
              <a:avLst/>
              <a:gdLst/>
              <a:ahLst/>
              <a:cxnLst/>
              <a:rect l="l" t="t" r="r" b="b"/>
              <a:pathLst>
                <a:path w="16073646" h="6278602">
                  <a:moveTo>
                    <a:pt x="0" y="0"/>
                  </a:moveTo>
                  <a:lnTo>
                    <a:pt x="16073646" y="0"/>
                  </a:lnTo>
                  <a:lnTo>
                    <a:pt x="16073646" y="6278602"/>
                  </a:lnTo>
                  <a:lnTo>
                    <a:pt x="0" y="6278602"/>
                  </a:lnTo>
                  <a:lnTo>
                    <a:pt x="0" y="0"/>
                  </a:lnTo>
                  <a:close/>
                </a:path>
              </a:pathLst>
            </a:custGeom>
            <a:blipFill>
              <a:blip r:embed="rId1"/>
              <a:stretch>
                <a:fillRect/>
              </a:stretch>
            </a:blipFill>
          </p:spPr>
        </p:sp>
        <p:sp>
          <p:nvSpPr>
            <p:cNvPr id="4" name="Freeform 4"/>
            <p:cNvSpPr/>
            <p:nvPr/>
          </p:nvSpPr>
          <p:spPr>
            <a:xfrm>
              <a:off x="0" y="6278602"/>
              <a:ext cx="16112732" cy="2491010"/>
            </a:xfrm>
            <a:custGeom>
              <a:avLst/>
              <a:gdLst/>
              <a:ahLst/>
              <a:cxnLst/>
              <a:rect l="l" t="t" r="r" b="b"/>
              <a:pathLst>
                <a:path w="16112732" h="2491010">
                  <a:moveTo>
                    <a:pt x="0" y="0"/>
                  </a:moveTo>
                  <a:lnTo>
                    <a:pt x="16112732" y="0"/>
                  </a:lnTo>
                  <a:lnTo>
                    <a:pt x="16112732" y="2491010"/>
                  </a:lnTo>
                  <a:lnTo>
                    <a:pt x="0" y="2491010"/>
                  </a:lnTo>
                  <a:lnTo>
                    <a:pt x="0" y="0"/>
                  </a:lnTo>
                  <a:close/>
                </a:path>
              </a:pathLst>
            </a:custGeom>
            <a:blipFill>
              <a:blip r:embed="rId2"/>
              <a:stretch>
                <a:fillRect/>
              </a:stretch>
            </a:blipFill>
          </p:spPr>
        </p:sp>
        <p:sp>
          <p:nvSpPr>
            <p:cNvPr id="5" name="TextBox 5"/>
            <p:cNvSpPr txBox="1"/>
            <p:nvPr/>
          </p:nvSpPr>
          <p:spPr>
            <a:xfrm>
              <a:off x="10858164" y="3772684"/>
              <a:ext cx="3511642" cy="641279"/>
            </a:xfrm>
            <a:prstGeom prst="rect">
              <a:avLst/>
            </a:prstGeom>
          </p:spPr>
          <p:txBody>
            <a:bodyPr lIns="0" tIns="0" rIns="0" bIns="0" rtlCol="0" anchor="t">
              <a:spAutoFit/>
            </a:bodyPr>
            <a:lstStyle/>
            <a:p>
              <a:pPr algn="ctr">
                <a:lnSpc>
                  <a:spcPts val="3910"/>
                </a:lnSpc>
                <a:spcBef>
                  <a:spcPct val="0"/>
                </a:spcBef>
              </a:pPr>
              <a:r>
                <a:rPr lang="en-US" sz="2790" b="1">
                  <a:solidFill>
                    <a:srgbClr val="283763"/>
                  </a:solidFill>
                  <a:latin typeface="Poppins Bold"/>
                  <a:ea typeface="Poppins Bold"/>
                  <a:cs typeface="Poppins Bold"/>
                  <a:sym typeface="Poppins Bold"/>
                </a:rPr>
                <a:t>Code Snippets</a:t>
              </a:r>
              <a:endParaRPr lang="en-US" sz="2790" b="1">
                <a:solidFill>
                  <a:srgbClr val="283763"/>
                </a:solidFill>
                <a:latin typeface="Poppins Bold"/>
                <a:ea typeface="Poppins Bold"/>
                <a:cs typeface="Poppins Bold"/>
                <a:sym typeface="Poppins Bold"/>
              </a:endParaRPr>
            </a:p>
          </p:txBody>
        </p:sp>
        <p:sp>
          <p:nvSpPr>
            <p:cNvPr id="6" name="TextBox 6"/>
            <p:cNvSpPr txBox="1"/>
            <p:nvPr/>
          </p:nvSpPr>
          <p:spPr>
            <a:xfrm>
              <a:off x="10858164" y="7881611"/>
              <a:ext cx="3511642" cy="641279"/>
            </a:xfrm>
            <a:prstGeom prst="rect">
              <a:avLst/>
            </a:prstGeom>
          </p:spPr>
          <p:txBody>
            <a:bodyPr lIns="0" tIns="0" rIns="0" bIns="0" rtlCol="0" anchor="t">
              <a:spAutoFit/>
            </a:bodyPr>
            <a:lstStyle/>
            <a:p>
              <a:pPr algn="ctr">
                <a:lnSpc>
                  <a:spcPts val="3910"/>
                </a:lnSpc>
                <a:spcBef>
                  <a:spcPct val="0"/>
                </a:spcBef>
              </a:pPr>
              <a:r>
                <a:rPr lang="en-US" sz="2790" b="1">
                  <a:solidFill>
                    <a:srgbClr val="283763"/>
                  </a:solidFill>
                  <a:latin typeface="Poppins Bold"/>
                  <a:ea typeface="Poppins Bold"/>
                  <a:cs typeface="Poppins Bold"/>
                  <a:sym typeface="Poppins Bold"/>
                </a:rPr>
                <a:t>Code Snippets</a:t>
              </a:r>
              <a:endParaRPr lang="en-US" sz="2790" b="1">
                <a:solidFill>
                  <a:srgbClr val="283763"/>
                </a:solidFill>
                <a:latin typeface="Poppins Bold"/>
                <a:ea typeface="Poppins Bold"/>
                <a:cs typeface="Poppins Bold"/>
                <a:sym typeface="Poppins Bold"/>
              </a:endParaRPr>
            </a:p>
          </p:txBody>
        </p:sp>
        <p:sp>
          <p:nvSpPr>
            <p:cNvPr id="7" name="TextBox 7"/>
            <p:cNvSpPr txBox="1"/>
            <p:nvPr/>
          </p:nvSpPr>
          <p:spPr>
            <a:xfrm>
              <a:off x="3920456" y="5342452"/>
              <a:ext cx="1185261" cy="641279"/>
            </a:xfrm>
            <a:prstGeom prst="rect">
              <a:avLst/>
            </a:prstGeom>
          </p:spPr>
          <p:txBody>
            <a:bodyPr lIns="0" tIns="0" rIns="0" bIns="0" rtlCol="0" anchor="t">
              <a:spAutoFit/>
            </a:bodyPr>
            <a:lstStyle/>
            <a:p>
              <a:pPr algn="ctr">
                <a:lnSpc>
                  <a:spcPts val="3910"/>
                </a:lnSpc>
                <a:spcBef>
                  <a:spcPct val="0"/>
                </a:spcBef>
              </a:pPr>
              <a:r>
                <a:rPr lang="en-US" sz="2790" b="1">
                  <a:solidFill>
                    <a:srgbClr val="283763"/>
                  </a:solidFill>
                  <a:latin typeface="Poppins Bold"/>
                  <a:ea typeface="Poppins Bold"/>
                  <a:cs typeface="Poppins Bold"/>
                  <a:sym typeface="Poppins Bold"/>
                </a:rPr>
                <a:t>Tags</a:t>
              </a:r>
              <a:endParaRPr lang="en-US" sz="2790" b="1">
                <a:solidFill>
                  <a:srgbClr val="283763"/>
                </a:solidFill>
                <a:latin typeface="Poppins Bold"/>
                <a:ea typeface="Poppins Bold"/>
                <a:cs typeface="Poppins Bold"/>
                <a:sym typeface="Poppins Bold"/>
              </a:endParaRPr>
            </a:p>
          </p:txBody>
        </p:sp>
        <p:sp>
          <p:nvSpPr>
            <p:cNvPr id="8" name="TextBox 8"/>
            <p:cNvSpPr txBox="1"/>
            <p:nvPr/>
          </p:nvSpPr>
          <p:spPr>
            <a:xfrm>
              <a:off x="15695604" y="1361555"/>
              <a:ext cx="3076692" cy="894370"/>
            </a:xfrm>
            <a:prstGeom prst="rect">
              <a:avLst/>
            </a:prstGeom>
          </p:spPr>
          <p:txBody>
            <a:bodyPr lIns="0" tIns="0" rIns="0" bIns="0" rtlCol="0" anchor="t">
              <a:spAutoFit/>
            </a:bodyPr>
            <a:lstStyle/>
            <a:p>
              <a:pPr algn="ctr">
                <a:lnSpc>
                  <a:spcPts val="5470"/>
                </a:lnSpc>
                <a:spcBef>
                  <a:spcPct val="0"/>
                </a:spcBef>
              </a:pPr>
              <a:r>
                <a:rPr lang="en-US" sz="3910" b="1">
                  <a:solidFill>
                    <a:srgbClr val="283763"/>
                  </a:solidFill>
                  <a:latin typeface="Poppins Bold"/>
                  <a:ea typeface="Poppins Bold"/>
                  <a:cs typeface="Poppins Bold"/>
                  <a:sym typeface="Poppins Bold"/>
                </a:rPr>
                <a:t>Question</a:t>
              </a:r>
              <a:endParaRPr lang="en-US" sz="3910" b="1">
                <a:solidFill>
                  <a:srgbClr val="283763"/>
                </a:solidFill>
                <a:latin typeface="Poppins Bold"/>
                <a:ea typeface="Poppins Bold"/>
                <a:cs typeface="Poppins Bold"/>
                <a:sym typeface="Poppins Bold"/>
              </a:endParaRPr>
            </a:p>
          </p:txBody>
        </p:sp>
        <p:sp>
          <p:nvSpPr>
            <p:cNvPr id="9" name="TextBox 9"/>
            <p:cNvSpPr txBox="1"/>
            <p:nvPr/>
          </p:nvSpPr>
          <p:spPr>
            <a:xfrm>
              <a:off x="15695604" y="7072965"/>
              <a:ext cx="2567681" cy="894370"/>
            </a:xfrm>
            <a:prstGeom prst="rect">
              <a:avLst/>
            </a:prstGeom>
          </p:spPr>
          <p:txBody>
            <a:bodyPr lIns="0" tIns="0" rIns="0" bIns="0" rtlCol="0" anchor="t">
              <a:spAutoFit/>
            </a:bodyPr>
            <a:lstStyle/>
            <a:p>
              <a:pPr algn="ctr">
                <a:lnSpc>
                  <a:spcPts val="5470"/>
                </a:lnSpc>
                <a:spcBef>
                  <a:spcPct val="0"/>
                </a:spcBef>
              </a:pPr>
              <a:r>
                <a:rPr lang="en-US" sz="3910" b="1">
                  <a:solidFill>
                    <a:srgbClr val="283763"/>
                  </a:solidFill>
                  <a:latin typeface="Poppins Bold"/>
                  <a:ea typeface="Poppins Bold"/>
                  <a:cs typeface="Poppins Bold"/>
                  <a:sym typeface="Poppins Bold"/>
                </a:rPr>
                <a:t>Answer</a:t>
              </a:r>
              <a:endParaRPr lang="en-US" sz="3910" b="1">
                <a:solidFill>
                  <a:srgbClr val="283763"/>
                </a:solidFill>
                <a:latin typeface="Poppins Bold"/>
                <a:ea typeface="Poppins Bold"/>
                <a:cs typeface="Poppins Bold"/>
                <a:sym typeface="Poppins Bold"/>
              </a:endParaRPr>
            </a:p>
          </p:txBody>
        </p:sp>
      </p:grpSp>
      <p:sp>
        <p:nvSpPr>
          <p:cNvPr id="10" name="TextBox 10"/>
          <p:cNvSpPr txBox="1"/>
          <p:nvPr/>
        </p:nvSpPr>
        <p:spPr>
          <a:xfrm>
            <a:off x="15792760" y="689049"/>
            <a:ext cx="1466540" cy="339651"/>
          </a:xfrm>
          <a:prstGeom prst="rect">
            <a:avLst/>
          </a:prstGeom>
        </p:spPr>
        <p:txBody>
          <a:bodyPr lIns="0" tIns="0" rIns="0" bIns="0" rtlCol="0" anchor="t">
            <a:spAutoFit/>
          </a:bodyPr>
          <a:lstStyle/>
          <a:p>
            <a:pPr algn="r">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Page</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sp>
        <p:nvSpPr>
          <p:cNvPr id="11" name="TextBox 11"/>
          <p:cNvSpPr txBox="1"/>
          <p:nvPr/>
        </p:nvSpPr>
        <p:spPr>
          <a:xfrm>
            <a:off x="15792760" y="962025"/>
            <a:ext cx="1466540" cy="669925"/>
          </a:xfrm>
          <a:prstGeom prst="rect">
            <a:avLst/>
          </a:prstGeom>
        </p:spPr>
        <p:txBody>
          <a:bodyPr lIns="0" tIns="0" rIns="0" bIns="0" rtlCol="0" anchor="t">
            <a:spAutoFit/>
          </a:bodyPr>
          <a:lstStyle/>
          <a:p>
            <a:pPr algn="r">
              <a:lnSpc>
                <a:spcPts val="5600"/>
              </a:lnSpc>
            </a:pPr>
            <a:r>
              <a:rPr lang="en-US" sz="4000" b="1">
                <a:solidFill>
                  <a:srgbClr val="283763"/>
                </a:solidFill>
                <a:latin typeface="Montserrat Bold"/>
                <a:ea typeface="Montserrat Bold"/>
                <a:cs typeface="Montserrat Bold"/>
                <a:sym typeface="Montserrat Bold"/>
              </a:rPr>
              <a:t>17</a:t>
            </a:r>
            <a:endParaRPr lang="en-US" sz="4000" b="1">
              <a:solidFill>
                <a:srgbClr val="283763"/>
              </a:solidFill>
              <a:latin typeface="Montserrat Bold"/>
              <a:ea typeface="Montserrat Bold"/>
              <a:cs typeface="Montserrat Bold"/>
              <a:sym typeface="Montserrat Bold"/>
            </a:endParaRPr>
          </a:p>
        </p:txBody>
      </p:sp>
      <p:sp>
        <p:nvSpPr>
          <p:cNvPr id="12" name="TextBox 12"/>
          <p:cNvSpPr txBox="1"/>
          <p:nvPr/>
        </p:nvSpPr>
        <p:spPr>
          <a:xfrm>
            <a:off x="1028700" y="1427548"/>
            <a:ext cx="7757167" cy="784225"/>
          </a:xfrm>
          <a:prstGeom prst="rect">
            <a:avLst/>
          </a:prstGeom>
        </p:spPr>
        <p:txBody>
          <a:bodyPr lIns="0" tIns="0" rIns="0" bIns="0" rtlCol="0" anchor="t">
            <a:spAutoFit/>
          </a:bodyPr>
          <a:lstStyle/>
          <a:p>
            <a:pPr algn="l">
              <a:lnSpc>
                <a:spcPts val="6350"/>
              </a:lnSpc>
            </a:pPr>
            <a:r>
              <a:rPr lang="en-US" sz="5000" b="1">
                <a:solidFill>
                  <a:srgbClr val="283763"/>
                </a:solidFill>
                <a:latin typeface="Montserrat Bold"/>
                <a:ea typeface="Montserrat Bold"/>
                <a:cs typeface="Montserrat Bold"/>
                <a:sym typeface="Montserrat Bold"/>
              </a:rPr>
              <a:t>Stack Overfl</a:t>
            </a:r>
            <a:r>
              <a:rPr lang="en-US" sz="5000" b="1">
                <a:solidFill>
                  <a:srgbClr val="283763"/>
                </a:solidFill>
                <a:latin typeface="Montserrat Bold"/>
                <a:ea typeface="Montserrat Bold"/>
                <a:cs typeface="Montserrat Bold"/>
                <a:sym typeface="Montserrat Bold"/>
              </a:rPr>
              <a:t>ow (SO)</a:t>
            </a:r>
            <a:endParaRPr lang="en-US" sz="5000" b="1">
              <a:solidFill>
                <a:srgbClr val="283763"/>
              </a:solidFill>
              <a:latin typeface="Montserrat Bold"/>
              <a:ea typeface="Montserrat Bold"/>
              <a:cs typeface="Montserrat Bold"/>
              <a:sym typeface="Montserrat Bold"/>
            </a:endParaRPr>
          </a:p>
        </p:txBody>
      </p:sp>
      <p:grpSp>
        <p:nvGrpSpPr>
          <p:cNvPr id="13" name="Group 13"/>
          <p:cNvGrpSpPr/>
          <p:nvPr/>
        </p:nvGrpSpPr>
        <p:grpSpPr>
          <a:xfrm rot="0">
            <a:off x="1028700" y="752475"/>
            <a:ext cx="8832933" cy="301625"/>
            <a:chOff x="0" y="0"/>
            <a:chExt cx="11777244" cy="402167"/>
          </a:xfrm>
        </p:grpSpPr>
        <p:sp>
          <p:nvSpPr>
            <p:cNvPr id="14" name="TextBox 14"/>
            <p:cNvSpPr txBox="1"/>
            <p:nvPr/>
          </p:nvSpPr>
          <p:spPr>
            <a:xfrm>
              <a:off x="0" y="-38100"/>
              <a:ext cx="1889301" cy="440267"/>
            </a:xfrm>
            <a:prstGeom prst="rect">
              <a:avLst/>
            </a:prstGeom>
          </p:spPr>
          <p:txBody>
            <a:bodyPr lIns="0" tIns="0" rIns="0" bIns="0" rtlCol="0" anchor="t">
              <a:spAutoFit/>
            </a:bodyPr>
            <a:lstStyle/>
            <a:p>
              <a:pPr algn="l">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HOME</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sp>
          <p:nvSpPr>
            <p:cNvPr id="15" name="TextBox 15"/>
            <p:cNvSpPr txBox="1"/>
            <p:nvPr/>
          </p:nvSpPr>
          <p:spPr>
            <a:xfrm>
              <a:off x="1975140" y="-38100"/>
              <a:ext cx="1889301" cy="440267"/>
            </a:xfrm>
            <a:prstGeom prst="rect">
              <a:avLst/>
            </a:prstGeom>
          </p:spPr>
          <p:txBody>
            <a:bodyPr lIns="0" tIns="0" rIns="0" bIns="0" rtlCol="0" anchor="t">
              <a:spAutoFit/>
            </a:bodyPr>
            <a:lstStyle/>
            <a:p>
              <a:pPr algn="l">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ABOUT</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sp>
          <p:nvSpPr>
            <p:cNvPr id="16" name="TextBox 16"/>
            <p:cNvSpPr txBox="1"/>
            <p:nvPr/>
          </p:nvSpPr>
          <p:spPr>
            <a:xfrm>
              <a:off x="3953341" y="-38100"/>
              <a:ext cx="1889301" cy="440267"/>
            </a:xfrm>
            <a:prstGeom prst="rect">
              <a:avLst/>
            </a:prstGeom>
          </p:spPr>
          <p:txBody>
            <a:bodyPr lIns="0" tIns="0" rIns="0" bIns="0" rtlCol="0" anchor="t">
              <a:spAutoFit/>
            </a:bodyPr>
            <a:lstStyle/>
            <a:p>
              <a:pPr algn="l">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INTRO</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sp>
          <p:nvSpPr>
            <p:cNvPr id="17" name="TextBox 17"/>
            <p:cNvSpPr txBox="1"/>
            <p:nvPr/>
          </p:nvSpPr>
          <p:spPr>
            <a:xfrm>
              <a:off x="5931542" y="-38100"/>
              <a:ext cx="1889301" cy="440267"/>
            </a:xfrm>
            <a:prstGeom prst="rect">
              <a:avLst/>
            </a:prstGeom>
          </p:spPr>
          <p:txBody>
            <a:bodyPr lIns="0" tIns="0" rIns="0" bIns="0" rtlCol="0" anchor="t">
              <a:spAutoFit/>
            </a:bodyPr>
            <a:lstStyle/>
            <a:p>
              <a:pPr algn="l">
                <a:lnSpc>
                  <a:spcPts val="2800"/>
                </a:lnSpc>
              </a:pPr>
              <a:r>
                <a:rPr lang="en-US" sz="2000" b="1">
                  <a:solidFill>
                    <a:srgbClr val="283763"/>
                  </a:solidFill>
                  <a:latin typeface="Montserrat Bold"/>
                  <a:ea typeface="Montserrat Bold"/>
                  <a:cs typeface="Montserrat Bold"/>
                  <a:sym typeface="Montserrat Bold"/>
                </a:rPr>
                <a:t>PART I</a:t>
              </a:r>
              <a:endParaRPr lang="en-US" sz="2000" b="1">
                <a:solidFill>
                  <a:srgbClr val="283763"/>
                </a:solidFill>
                <a:latin typeface="Montserrat Bold"/>
                <a:ea typeface="Montserrat Bold"/>
                <a:cs typeface="Montserrat Bold"/>
                <a:sym typeface="Montserrat Bold"/>
              </a:endParaRPr>
            </a:p>
          </p:txBody>
        </p:sp>
        <p:sp>
          <p:nvSpPr>
            <p:cNvPr id="18" name="TextBox 18"/>
            <p:cNvSpPr txBox="1"/>
            <p:nvPr/>
          </p:nvSpPr>
          <p:spPr>
            <a:xfrm>
              <a:off x="7909743" y="-38100"/>
              <a:ext cx="1889301" cy="440267"/>
            </a:xfrm>
            <a:prstGeom prst="rect">
              <a:avLst/>
            </a:prstGeom>
          </p:spPr>
          <p:txBody>
            <a:bodyPr lIns="0" tIns="0" rIns="0" bIns="0" rtlCol="0" anchor="t">
              <a:spAutoFit/>
            </a:bodyPr>
            <a:lstStyle/>
            <a:p>
              <a:pPr algn="l">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PART II</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sp>
          <p:nvSpPr>
            <p:cNvPr id="19" name="TextBox 19"/>
            <p:cNvSpPr txBox="1"/>
            <p:nvPr/>
          </p:nvSpPr>
          <p:spPr>
            <a:xfrm>
              <a:off x="9887943" y="-38100"/>
              <a:ext cx="1889301" cy="440267"/>
            </a:xfrm>
            <a:prstGeom prst="rect">
              <a:avLst/>
            </a:prstGeom>
          </p:spPr>
          <p:txBody>
            <a:bodyPr lIns="0" tIns="0" rIns="0" bIns="0" rtlCol="0" anchor="t">
              <a:spAutoFit/>
            </a:bodyPr>
            <a:lstStyle/>
            <a:p>
              <a:pPr algn="l">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FINAL</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grpSp>
      <p:sp>
        <p:nvSpPr>
          <p:cNvPr id="20" name="TextBox 20"/>
          <p:cNvSpPr txBox="1"/>
          <p:nvPr/>
        </p:nvSpPr>
        <p:spPr>
          <a:xfrm>
            <a:off x="1066354" y="2497682"/>
            <a:ext cx="10958364" cy="471805"/>
          </a:xfrm>
          <a:prstGeom prst="rect">
            <a:avLst/>
          </a:prstGeom>
        </p:spPr>
        <p:txBody>
          <a:bodyPr lIns="0" tIns="0" rIns="0" bIns="0" rtlCol="0" anchor="t">
            <a:spAutoFit/>
          </a:bodyPr>
          <a:lstStyle/>
          <a:p>
            <a:pPr algn="ctr">
              <a:lnSpc>
                <a:spcPts val="3920"/>
              </a:lnSpc>
              <a:spcBef>
                <a:spcPct val="0"/>
              </a:spcBef>
            </a:pPr>
            <a:r>
              <a:rPr lang="en-US" sz="2800">
                <a:solidFill>
                  <a:srgbClr val="283763"/>
                </a:solidFill>
                <a:latin typeface="Montserrat" panose="00000A00000000000000"/>
                <a:ea typeface="Montserrat" panose="00000A00000000000000"/>
                <a:cs typeface="Montserrat" panose="00000A00000000000000"/>
                <a:sym typeface="Montserrat" panose="00000A00000000000000"/>
              </a:rPr>
              <a:t>Even with ChatGPT, StackOverflow remains a key code source</a:t>
            </a:r>
            <a:endParaRPr lang="en-US" sz="2800">
              <a:solidFill>
                <a:srgbClr val="283763"/>
              </a:solidFill>
              <a:latin typeface="Montserrat" panose="00000A00000000000000"/>
              <a:ea typeface="Montserrat" panose="00000A00000000000000"/>
              <a:cs typeface="Montserrat" panose="00000A00000000000000"/>
              <a:sym typeface="Montserrat" panose="00000A0000000000000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0">
            <a:off x="7268574" y="3213152"/>
            <a:ext cx="9990726" cy="4549896"/>
            <a:chOff x="0" y="0"/>
            <a:chExt cx="13320968" cy="6066528"/>
          </a:xfrm>
        </p:grpSpPr>
        <p:sp>
          <p:nvSpPr>
            <p:cNvPr id="3" name="Freeform 3"/>
            <p:cNvSpPr/>
            <p:nvPr/>
          </p:nvSpPr>
          <p:spPr>
            <a:xfrm>
              <a:off x="7618474" y="0"/>
              <a:ext cx="2858285" cy="2858285"/>
            </a:xfrm>
            <a:custGeom>
              <a:avLst/>
              <a:gdLst/>
              <a:ahLst/>
              <a:cxnLst/>
              <a:rect l="l" t="t" r="r" b="b"/>
              <a:pathLst>
                <a:path w="2858285" h="2858285">
                  <a:moveTo>
                    <a:pt x="0" y="0"/>
                  </a:moveTo>
                  <a:lnTo>
                    <a:pt x="2858284" y="0"/>
                  </a:lnTo>
                  <a:lnTo>
                    <a:pt x="2858284" y="2858285"/>
                  </a:lnTo>
                  <a:lnTo>
                    <a:pt x="0" y="2858285"/>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sp>
          <p:nvSpPr>
            <p:cNvPr id="4" name="Freeform 4"/>
            <p:cNvSpPr/>
            <p:nvPr/>
          </p:nvSpPr>
          <p:spPr>
            <a:xfrm>
              <a:off x="0" y="869071"/>
              <a:ext cx="4232722" cy="4232722"/>
            </a:xfrm>
            <a:custGeom>
              <a:avLst/>
              <a:gdLst/>
              <a:ahLst/>
              <a:cxnLst/>
              <a:rect l="l" t="t" r="r" b="b"/>
              <a:pathLst>
                <a:path w="4232722" h="4232722">
                  <a:moveTo>
                    <a:pt x="0" y="0"/>
                  </a:moveTo>
                  <a:lnTo>
                    <a:pt x="4232722" y="0"/>
                  </a:lnTo>
                  <a:lnTo>
                    <a:pt x="4232722" y="4232722"/>
                  </a:lnTo>
                  <a:lnTo>
                    <a:pt x="0" y="423272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TextBox 5"/>
            <p:cNvSpPr txBox="1"/>
            <p:nvPr/>
          </p:nvSpPr>
          <p:spPr>
            <a:xfrm>
              <a:off x="0" y="5408348"/>
              <a:ext cx="4232722" cy="480935"/>
            </a:xfrm>
            <a:prstGeom prst="rect">
              <a:avLst/>
            </a:prstGeom>
          </p:spPr>
          <p:txBody>
            <a:bodyPr lIns="0" tIns="0" rIns="0" bIns="0" rtlCol="0" anchor="t">
              <a:spAutoFit/>
            </a:bodyPr>
            <a:lstStyle/>
            <a:p>
              <a:pPr algn="ctr">
                <a:lnSpc>
                  <a:spcPts val="2980"/>
                </a:lnSpc>
                <a:spcBef>
                  <a:spcPct val="0"/>
                </a:spcBef>
              </a:pPr>
              <a:r>
                <a:rPr lang="en-US" sz="2130" b="1">
                  <a:solidFill>
                    <a:srgbClr val="283763"/>
                  </a:solidFill>
                  <a:latin typeface="Poppins Bold"/>
                  <a:ea typeface="Poppins Bold"/>
                  <a:cs typeface="Poppins Bold"/>
                  <a:sym typeface="Poppins Bold"/>
                </a:rPr>
                <a:t>With Python 2 features</a:t>
              </a:r>
              <a:endParaRPr lang="en-US" sz="2130" b="1">
                <a:solidFill>
                  <a:srgbClr val="283763"/>
                </a:solidFill>
                <a:latin typeface="Poppins Bold"/>
                <a:ea typeface="Poppins Bold"/>
                <a:cs typeface="Poppins Bold"/>
                <a:sym typeface="Poppins Bold"/>
              </a:endParaRPr>
            </a:p>
          </p:txBody>
        </p:sp>
        <p:sp>
          <p:nvSpPr>
            <p:cNvPr id="6" name="Freeform 6"/>
            <p:cNvSpPr/>
            <p:nvPr/>
          </p:nvSpPr>
          <p:spPr>
            <a:xfrm rot="-733907">
              <a:off x="4260302" y="1267833"/>
              <a:ext cx="3177328" cy="600804"/>
            </a:xfrm>
            <a:custGeom>
              <a:avLst/>
              <a:gdLst/>
              <a:ahLst/>
              <a:cxnLst/>
              <a:rect l="l" t="t" r="r" b="b"/>
              <a:pathLst>
                <a:path w="3177328" h="600804">
                  <a:moveTo>
                    <a:pt x="0" y="0"/>
                  </a:moveTo>
                  <a:lnTo>
                    <a:pt x="3177328" y="0"/>
                  </a:lnTo>
                  <a:lnTo>
                    <a:pt x="3177328" y="600804"/>
                  </a:lnTo>
                  <a:lnTo>
                    <a:pt x="0" y="60080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7" name="Freeform 7"/>
            <p:cNvSpPr/>
            <p:nvPr/>
          </p:nvSpPr>
          <p:spPr>
            <a:xfrm rot="812002">
              <a:off x="4414960" y="4081107"/>
              <a:ext cx="3177328" cy="600804"/>
            </a:xfrm>
            <a:custGeom>
              <a:avLst/>
              <a:gdLst/>
              <a:ahLst/>
              <a:cxnLst/>
              <a:rect l="l" t="t" r="r" b="b"/>
              <a:pathLst>
                <a:path w="3177328" h="600804">
                  <a:moveTo>
                    <a:pt x="0" y="0"/>
                  </a:moveTo>
                  <a:lnTo>
                    <a:pt x="3177327" y="0"/>
                  </a:lnTo>
                  <a:lnTo>
                    <a:pt x="3177327" y="600804"/>
                  </a:lnTo>
                  <a:lnTo>
                    <a:pt x="0" y="60080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8" name="Freeform 8"/>
            <p:cNvSpPr/>
            <p:nvPr/>
          </p:nvSpPr>
          <p:spPr>
            <a:xfrm>
              <a:off x="7725547" y="3208243"/>
              <a:ext cx="2858285" cy="2858285"/>
            </a:xfrm>
            <a:custGeom>
              <a:avLst/>
              <a:gdLst/>
              <a:ahLst/>
              <a:cxnLst/>
              <a:rect l="l" t="t" r="r" b="b"/>
              <a:pathLst>
                <a:path w="2858285" h="2858285">
                  <a:moveTo>
                    <a:pt x="0" y="0"/>
                  </a:moveTo>
                  <a:lnTo>
                    <a:pt x="2858285" y="0"/>
                  </a:lnTo>
                  <a:lnTo>
                    <a:pt x="2858285" y="2858285"/>
                  </a:lnTo>
                  <a:lnTo>
                    <a:pt x="0" y="2858285"/>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sp>
          <p:nvSpPr>
            <p:cNvPr id="9" name="TextBox 9"/>
            <p:cNvSpPr txBox="1"/>
            <p:nvPr/>
          </p:nvSpPr>
          <p:spPr>
            <a:xfrm>
              <a:off x="4448944" y="948208"/>
              <a:ext cx="2134001" cy="480935"/>
            </a:xfrm>
            <a:prstGeom prst="rect">
              <a:avLst/>
            </a:prstGeom>
          </p:spPr>
          <p:txBody>
            <a:bodyPr lIns="0" tIns="0" rIns="0" bIns="0" rtlCol="0" anchor="t">
              <a:spAutoFit/>
            </a:bodyPr>
            <a:lstStyle/>
            <a:p>
              <a:pPr algn="ctr">
                <a:lnSpc>
                  <a:spcPts val="2980"/>
                </a:lnSpc>
                <a:spcBef>
                  <a:spcPct val="0"/>
                </a:spcBef>
              </a:pPr>
              <a:r>
                <a:rPr lang="en-US" sz="2130" b="1">
                  <a:solidFill>
                    <a:srgbClr val="283763"/>
                  </a:solidFill>
                  <a:latin typeface="Poppins Bold"/>
                  <a:ea typeface="Poppins Bold"/>
                  <a:cs typeface="Poppins Bold"/>
                  <a:sym typeface="Poppins Bold"/>
                </a:rPr>
                <a:t>Reuse</a:t>
              </a:r>
              <a:endParaRPr lang="en-US" sz="2130" b="1">
                <a:solidFill>
                  <a:srgbClr val="283763"/>
                </a:solidFill>
                <a:latin typeface="Poppins Bold"/>
                <a:ea typeface="Poppins Bold"/>
                <a:cs typeface="Poppins Bold"/>
                <a:sym typeface="Poppins Bold"/>
              </a:endParaRPr>
            </a:p>
          </p:txBody>
        </p:sp>
        <p:sp>
          <p:nvSpPr>
            <p:cNvPr id="10" name="TextBox 10"/>
            <p:cNvSpPr txBox="1"/>
            <p:nvPr/>
          </p:nvSpPr>
          <p:spPr>
            <a:xfrm>
              <a:off x="4463279" y="4496072"/>
              <a:ext cx="2134001" cy="480935"/>
            </a:xfrm>
            <a:prstGeom prst="rect">
              <a:avLst/>
            </a:prstGeom>
          </p:spPr>
          <p:txBody>
            <a:bodyPr lIns="0" tIns="0" rIns="0" bIns="0" rtlCol="0" anchor="t">
              <a:spAutoFit/>
            </a:bodyPr>
            <a:lstStyle/>
            <a:p>
              <a:pPr algn="ctr">
                <a:lnSpc>
                  <a:spcPts val="2980"/>
                </a:lnSpc>
                <a:spcBef>
                  <a:spcPct val="0"/>
                </a:spcBef>
              </a:pPr>
              <a:r>
                <a:rPr lang="en-US" sz="2130" b="1">
                  <a:solidFill>
                    <a:srgbClr val="283763"/>
                  </a:solidFill>
                  <a:latin typeface="Poppins Bold"/>
                  <a:ea typeface="Poppins Bold"/>
                  <a:cs typeface="Poppins Bold"/>
                  <a:sym typeface="Poppins Bold"/>
                </a:rPr>
                <a:t>Reuse</a:t>
              </a:r>
              <a:endParaRPr lang="en-US" sz="2130" b="1">
                <a:solidFill>
                  <a:srgbClr val="283763"/>
                </a:solidFill>
                <a:latin typeface="Poppins Bold"/>
                <a:ea typeface="Poppins Bold"/>
                <a:cs typeface="Poppins Bold"/>
                <a:sym typeface="Poppins Bold"/>
              </a:endParaRPr>
            </a:p>
          </p:txBody>
        </p:sp>
        <p:sp>
          <p:nvSpPr>
            <p:cNvPr id="11" name="Freeform 11"/>
            <p:cNvSpPr/>
            <p:nvPr/>
          </p:nvSpPr>
          <p:spPr>
            <a:xfrm>
              <a:off x="11413927" y="1303065"/>
              <a:ext cx="1184019" cy="1184019"/>
            </a:xfrm>
            <a:custGeom>
              <a:avLst/>
              <a:gdLst/>
              <a:ahLst/>
              <a:cxnLst/>
              <a:rect l="l" t="t" r="r" b="b"/>
              <a:pathLst>
                <a:path w="1184019" h="1184019">
                  <a:moveTo>
                    <a:pt x="0" y="0"/>
                  </a:moveTo>
                  <a:lnTo>
                    <a:pt x="1184019" y="0"/>
                  </a:lnTo>
                  <a:lnTo>
                    <a:pt x="1184019" y="1184019"/>
                  </a:lnTo>
                  <a:lnTo>
                    <a:pt x="0" y="118401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2" name="TextBox 12"/>
            <p:cNvSpPr txBox="1"/>
            <p:nvPr/>
          </p:nvSpPr>
          <p:spPr>
            <a:xfrm>
              <a:off x="10690905" y="192657"/>
              <a:ext cx="2630063" cy="976853"/>
            </a:xfrm>
            <a:prstGeom prst="rect">
              <a:avLst/>
            </a:prstGeom>
          </p:spPr>
          <p:txBody>
            <a:bodyPr lIns="0" tIns="0" rIns="0" bIns="0" rtlCol="0" anchor="t">
              <a:spAutoFit/>
            </a:bodyPr>
            <a:lstStyle/>
            <a:p>
              <a:pPr algn="ctr">
                <a:lnSpc>
                  <a:spcPts val="2980"/>
                </a:lnSpc>
              </a:pPr>
              <a:r>
                <a:rPr lang="en-US" sz="2130" b="1">
                  <a:solidFill>
                    <a:srgbClr val="283763"/>
                  </a:solidFill>
                  <a:latin typeface="Poppins Bold"/>
                  <a:ea typeface="Poppins Bold"/>
                  <a:cs typeface="Poppins Bold"/>
                  <a:sym typeface="Poppins Bold"/>
                </a:rPr>
                <a:t>User Project</a:t>
              </a:r>
              <a:endParaRPr lang="en-US" sz="2130" b="1">
                <a:solidFill>
                  <a:srgbClr val="283763"/>
                </a:solidFill>
                <a:latin typeface="Poppins Bold"/>
                <a:ea typeface="Poppins Bold"/>
                <a:cs typeface="Poppins Bold"/>
                <a:sym typeface="Poppins Bold"/>
              </a:endParaRPr>
            </a:p>
            <a:p>
              <a:pPr algn="ctr">
                <a:lnSpc>
                  <a:spcPts val="2980"/>
                </a:lnSpc>
                <a:spcBef>
                  <a:spcPct val="0"/>
                </a:spcBef>
              </a:pPr>
              <a:r>
                <a:rPr lang="en-US" sz="2130" b="1">
                  <a:solidFill>
                    <a:srgbClr val="283763"/>
                  </a:solidFill>
                  <a:latin typeface="Poppins Bold"/>
                  <a:ea typeface="Poppins Bold"/>
                  <a:cs typeface="Poppins Bold"/>
                  <a:sym typeface="Poppins Bold"/>
                </a:rPr>
                <a:t>Python 2.x</a:t>
              </a:r>
              <a:endParaRPr lang="en-US" sz="2130" b="1">
                <a:solidFill>
                  <a:srgbClr val="283763"/>
                </a:solidFill>
                <a:latin typeface="Poppins Bold"/>
                <a:ea typeface="Poppins Bold"/>
                <a:cs typeface="Poppins Bold"/>
                <a:sym typeface="Poppins Bold"/>
              </a:endParaRPr>
            </a:p>
          </p:txBody>
        </p:sp>
        <p:sp>
          <p:nvSpPr>
            <p:cNvPr id="13" name="Freeform 13"/>
            <p:cNvSpPr/>
            <p:nvPr/>
          </p:nvSpPr>
          <p:spPr>
            <a:xfrm>
              <a:off x="11413657" y="4849278"/>
              <a:ext cx="1184559" cy="1184559"/>
            </a:xfrm>
            <a:custGeom>
              <a:avLst/>
              <a:gdLst/>
              <a:ahLst/>
              <a:cxnLst/>
              <a:rect l="l" t="t" r="r" b="b"/>
              <a:pathLst>
                <a:path w="1184559" h="1184559">
                  <a:moveTo>
                    <a:pt x="0" y="0"/>
                  </a:moveTo>
                  <a:lnTo>
                    <a:pt x="1184559" y="0"/>
                  </a:lnTo>
                  <a:lnTo>
                    <a:pt x="1184559" y="1184559"/>
                  </a:lnTo>
                  <a:lnTo>
                    <a:pt x="0" y="118455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4" name="TextBox 14"/>
            <p:cNvSpPr txBox="1"/>
            <p:nvPr/>
          </p:nvSpPr>
          <p:spPr>
            <a:xfrm>
              <a:off x="10690905" y="3660532"/>
              <a:ext cx="2630063" cy="976853"/>
            </a:xfrm>
            <a:prstGeom prst="rect">
              <a:avLst/>
            </a:prstGeom>
          </p:spPr>
          <p:txBody>
            <a:bodyPr lIns="0" tIns="0" rIns="0" bIns="0" rtlCol="0" anchor="t">
              <a:spAutoFit/>
            </a:bodyPr>
            <a:lstStyle/>
            <a:p>
              <a:pPr algn="ctr">
                <a:lnSpc>
                  <a:spcPts val="2980"/>
                </a:lnSpc>
              </a:pPr>
              <a:r>
                <a:rPr lang="en-US" sz="2130" b="1">
                  <a:solidFill>
                    <a:srgbClr val="283763"/>
                  </a:solidFill>
                  <a:latin typeface="Poppins Bold"/>
                  <a:ea typeface="Poppins Bold"/>
                  <a:cs typeface="Poppins Bold"/>
                  <a:sym typeface="Poppins Bold"/>
                </a:rPr>
                <a:t>User Project</a:t>
              </a:r>
              <a:endParaRPr lang="en-US" sz="2130" b="1">
                <a:solidFill>
                  <a:srgbClr val="283763"/>
                </a:solidFill>
                <a:latin typeface="Poppins Bold"/>
                <a:ea typeface="Poppins Bold"/>
                <a:cs typeface="Poppins Bold"/>
                <a:sym typeface="Poppins Bold"/>
              </a:endParaRPr>
            </a:p>
            <a:p>
              <a:pPr algn="ctr">
                <a:lnSpc>
                  <a:spcPts val="2980"/>
                </a:lnSpc>
                <a:spcBef>
                  <a:spcPct val="0"/>
                </a:spcBef>
              </a:pPr>
              <a:r>
                <a:rPr lang="en-US" sz="2130" b="1">
                  <a:solidFill>
                    <a:srgbClr val="283763"/>
                  </a:solidFill>
                  <a:latin typeface="Poppins Bold"/>
                  <a:ea typeface="Poppins Bold"/>
                  <a:cs typeface="Poppins Bold"/>
                  <a:sym typeface="Poppins Bold"/>
                </a:rPr>
                <a:t>Python 3.x</a:t>
              </a:r>
              <a:endParaRPr lang="en-US" sz="2130" b="1">
                <a:solidFill>
                  <a:srgbClr val="283763"/>
                </a:solidFill>
                <a:latin typeface="Poppins Bold"/>
                <a:ea typeface="Poppins Bold"/>
                <a:cs typeface="Poppins Bold"/>
                <a:sym typeface="Poppins Bold"/>
              </a:endParaRPr>
            </a:p>
          </p:txBody>
        </p:sp>
      </p:grpSp>
      <p:sp>
        <p:nvSpPr>
          <p:cNvPr id="15" name="TextBox 15"/>
          <p:cNvSpPr txBox="1"/>
          <p:nvPr/>
        </p:nvSpPr>
        <p:spPr>
          <a:xfrm>
            <a:off x="15792760" y="689049"/>
            <a:ext cx="1466540" cy="339651"/>
          </a:xfrm>
          <a:prstGeom prst="rect">
            <a:avLst/>
          </a:prstGeom>
        </p:spPr>
        <p:txBody>
          <a:bodyPr lIns="0" tIns="0" rIns="0" bIns="0" rtlCol="0" anchor="t">
            <a:spAutoFit/>
          </a:bodyPr>
          <a:lstStyle/>
          <a:p>
            <a:pPr algn="r">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Page</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sp>
        <p:nvSpPr>
          <p:cNvPr id="16" name="TextBox 16"/>
          <p:cNvSpPr txBox="1"/>
          <p:nvPr/>
        </p:nvSpPr>
        <p:spPr>
          <a:xfrm>
            <a:off x="15792760" y="962025"/>
            <a:ext cx="1466540" cy="669925"/>
          </a:xfrm>
          <a:prstGeom prst="rect">
            <a:avLst/>
          </a:prstGeom>
        </p:spPr>
        <p:txBody>
          <a:bodyPr lIns="0" tIns="0" rIns="0" bIns="0" rtlCol="0" anchor="t">
            <a:spAutoFit/>
          </a:bodyPr>
          <a:lstStyle/>
          <a:p>
            <a:pPr algn="r">
              <a:lnSpc>
                <a:spcPts val="5600"/>
              </a:lnSpc>
            </a:pPr>
            <a:r>
              <a:rPr lang="en-US" sz="4000" b="1">
                <a:solidFill>
                  <a:srgbClr val="283763"/>
                </a:solidFill>
                <a:latin typeface="Montserrat Bold"/>
                <a:ea typeface="Montserrat Bold"/>
                <a:cs typeface="Montserrat Bold"/>
                <a:sym typeface="Montserrat Bold"/>
              </a:rPr>
              <a:t>18</a:t>
            </a:r>
            <a:endParaRPr lang="en-US" sz="4000" b="1">
              <a:solidFill>
                <a:srgbClr val="283763"/>
              </a:solidFill>
              <a:latin typeface="Montserrat Bold"/>
              <a:ea typeface="Montserrat Bold"/>
              <a:cs typeface="Montserrat Bold"/>
              <a:sym typeface="Montserrat Bold"/>
            </a:endParaRPr>
          </a:p>
        </p:txBody>
      </p:sp>
      <p:sp>
        <p:nvSpPr>
          <p:cNvPr id="17" name="TextBox 17"/>
          <p:cNvSpPr txBox="1"/>
          <p:nvPr/>
        </p:nvSpPr>
        <p:spPr>
          <a:xfrm>
            <a:off x="1028700" y="1619807"/>
            <a:ext cx="7757167" cy="784225"/>
          </a:xfrm>
          <a:prstGeom prst="rect">
            <a:avLst/>
          </a:prstGeom>
        </p:spPr>
        <p:txBody>
          <a:bodyPr lIns="0" tIns="0" rIns="0" bIns="0" rtlCol="0" anchor="t">
            <a:spAutoFit/>
          </a:bodyPr>
          <a:lstStyle/>
          <a:p>
            <a:pPr algn="just">
              <a:lnSpc>
                <a:spcPts val="6350"/>
              </a:lnSpc>
            </a:pPr>
            <a:r>
              <a:rPr lang="en-US" sz="5000" b="1">
                <a:solidFill>
                  <a:srgbClr val="283763"/>
                </a:solidFill>
                <a:latin typeface="Montserrat Bold"/>
                <a:ea typeface="Montserrat Bold"/>
                <a:cs typeface="Montserrat Bold"/>
                <a:sym typeface="Montserrat Bold"/>
              </a:rPr>
              <a:t>Why Pyth</a:t>
            </a:r>
            <a:r>
              <a:rPr lang="en-US" sz="5000" b="1">
                <a:solidFill>
                  <a:srgbClr val="283763"/>
                </a:solidFill>
                <a:latin typeface="Montserrat Bold"/>
                <a:ea typeface="Montserrat Bold"/>
                <a:cs typeface="Montserrat Bold"/>
                <a:sym typeface="Montserrat Bold"/>
              </a:rPr>
              <a:t>on?</a:t>
            </a:r>
            <a:endParaRPr lang="en-US" sz="5000" b="1">
              <a:solidFill>
                <a:srgbClr val="283763"/>
              </a:solidFill>
              <a:latin typeface="Montserrat Bold"/>
              <a:ea typeface="Montserrat Bold"/>
              <a:cs typeface="Montserrat Bold"/>
              <a:sym typeface="Montserrat Bold"/>
            </a:endParaRPr>
          </a:p>
        </p:txBody>
      </p:sp>
      <p:grpSp>
        <p:nvGrpSpPr>
          <p:cNvPr id="18" name="Group 18"/>
          <p:cNvGrpSpPr/>
          <p:nvPr/>
        </p:nvGrpSpPr>
        <p:grpSpPr>
          <a:xfrm rot="0">
            <a:off x="1028700" y="752475"/>
            <a:ext cx="8832933" cy="301625"/>
            <a:chOff x="0" y="0"/>
            <a:chExt cx="11777244" cy="402167"/>
          </a:xfrm>
        </p:grpSpPr>
        <p:sp>
          <p:nvSpPr>
            <p:cNvPr id="19" name="TextBox 19"/>
            <p:cNvSpPr txBox="1"/>
            <p:nvPr/>
          </p:nvSpPr>
          <p:spPr>
            <a:xfrm>
              <a:off x="0" y="-38100"/>
              <a:ext cx="1889301" cy="440267"/>
            </a:xfrm>
            <a:prstGeom prst="rect">
              <a:avLst/>
            </a:prstGeom>
          </p:spPr>
          <p:txBody>
            <a:bodyPr lIns="0" tIns="0" rIns="0" bIns="0" rtlCol="0" anchor="t">
              <a:spAutoFit/>
            </a:bodyPr>
            <a:lstStyle/>
            <a:p>
              <a:pPr algn="l">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HOME</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sp>
          <p:nvSpPr>
            <p:cNvPr id="20" name="TextBox 20"/>
            <p:cNvSpPr txBox="1"/>
            <p:nvPr/>
          </p:nvSpPr>
          <p:spPr>
            <a:xfrm>
              <a:off x="1975140" y="-38100"/>
              <a:ext cx="1889301" cy="440267"/>
            </a:xfrm>
            <a:prstGeom prst="rect">
              <a:avLst/>
            </a:prstGeom>
          </p:spPr>
          <p:txBody>
            <a:bodyPr lIns="0" tIns="0" rIns="0" bIns="0" rtlCol="0" anchor="t">
              <a:spAutoFit/>
            </a:bodyPr>
            <a:lstStyle/>
            <a:p>
              <a:pPr algn="l">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ABOUT</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sp>
          <p:nvSpPr>
            <p:cNvPr id="21" name="TextBox 21"/>
            <p:cNvSpPr txBox="1"/>
            <p:nvPr/>
          </p:nvSpPr>
          <p:spPr>
            <a:xfrm>
              <a:off x="3953341" y="-38100"/>
              <a:ext cx="1889301" cy="440267"/>
            </a:xfrm>
            <a:prstGeom prst="rect">
              <a:avLst/>
            </a:prstGeom>
          </p:spPr>
          <p:txBody>
            <a:bodyPr lIns="0" tIns="0" rIns="0" bIns="0" rtlCol="0" anchor="t">
              <a:spAutoFit/>
            </a:bodyPr>
            <a:lstStyle/>
            <a:p>
              <a:pPr algn="l">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INTRO</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sp>
          <p:nvSpPr>
            <p:cNvPr id="22" name="TextBox 22"/>
            <p:cNvSpPr txBox="1"/>
            <p:nvPr/>
          </p:nvSpPr>
          <p:spPr>
            <a:xfrm>
              <a:off x="5931542" y="-38100"/>
              <a:ext cx="1889301" cy="440267"/>
            </a:xfrm>
            <a:prstGeom prst="rect">
              <a:avLst/>
            </a:prstGeom>
          </p:spPr>
          <p:txBody>
            <a:bodyPr lIns="0" tIns="0" rIns="0" bIns="0" rtlCol="0" anchor="t">
              <a:spAutoFit/>
            </a:bodyPr>
            <a:lstStyle/>
            <a:p>
              <a:pPr algn="l">
                <a:lnSpc>
                  <a:spcPts val="2800"/>
                </a:lnSpc>
              </a:pPr>
              <a:r>
                <a:rPr lang="en-US" sz="2000" b="1">
                  <a:solidFill>
                    <a:srgbClr val="283763"/>
                  </a:solidFill>
                  <a:latin typeface="Montserrat Bold"/>
                  <a:ea typeface="Montserrat Bold"/>
                  <a:cs typeface="Montserrat Bold"/>
                  <a:sym typeface="Montserrat Bold"/>
                </a:rPr>
                <a:t>PART I</a:t>
              </a:r>
              <a:endParaRPr lang="en-US" sz="2000" b="1">
                <a:solidFill>
                  <a:srgbClr val="283763"/>
                </a:solidFill>
                <a:latin typeface="Montserrat Bold"/>
                <a:ea typeface="Montserrat Bold"/>
                <a:cs typeface="Montserrat Bold"/>
                <a:sym typeface="Montserrat Bold"/>
              </a:endParaRPr>
            </a:p>
          </p:txBody>
        </p:sp>
        <p:sp>
          <p:nvSpPr>
            <p:cNvPr id="23" name="TextBox 23"/>
            <p:cNvSpPr txBox="1"/>
            <p:nvPr/>
          </p:nvSpPr>
          <p:spPr>
            <a:xfrm>
              <a:off x="7909743" y="-38100"/>
              <a:ext cx="1889301" cy="440267"/>
            </a:xfrm>
            <a:prstGeom prst="rect">
              <a:avLst/>
            </a:prstGeom>
          </p:spPr>
          <p:txBody>
            <a:bodyPr lIns="0" tIns="0" rIns="0" bIns="0" rtlCol="0" anchor="t">
              <a:spAutoFit/>
            </a:bodyPr>
            <a:lstStyle/>
            <a:p>
              <a:pPr algn="l">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PART II</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sp>
          <p:nvSpPr>
            <p:cNvPr id="24" name="TextBox 24"/>
            <p:cNvSpPr txBox="1"/>
            <p:nvPr/>
          </p:nvSpPr>
          <p:spPr>
            <a:xfrm>
              <a:off x="9887943" y="-38100"/>
              <a:ext cx="1889301" cy="440267"/>
            </a:xfrm>
            <a:prstGeom prst="rect">
              <a:avLst/>
            </a:prstGeom>
          </p:spPr>
          <p:txBody>
            <a:bodyPr lIns="0" tIns="0" rIns="0" bIns="0" rtlCol="0" anchor="t">
              <a:spAutoFit/>
            </a:bodyPr>
            <a:lstStyle/>
            <a:p>
              <a:pPr algn="l">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FINAL</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grpSp>
      <p:sp>
        <p:nvSpPr>
          <p:cNvPr id="25" name="TextBox 25"/>
          <p:cNvSpPr txBox="1"/>
          <p:nvPr/>
        </p:nvSpPr>
        <p:spPr>
          <a:xfrm>
            <a:off x="1028700" y="3569261"/>
            <a:ext cx="5729474" cy="1263015"/>
          </a:xfrm>
          <a:prstGeom prst="rect">
            <a:avLst/>
          </a:prstGeom>
        </p:spPr>
        <p:txBody>
          <a:bodyPr lIns="0" tIns="0" rIns="0" bIns="0" rtlCol="0" anchor="t">
            <a:spAutoFit/>
          </a:bodyPr>
          <a:lstStyle/>
          <a:p>
            <a:pPr algn="l">
              <a:lnSpc>
                <a:spcPts val="3360"/>
              </a:lnSpc>
            </a:pPr>
            <a:r>
              <a:rPr lang="en-US" sz="2400">
                <a:solidFill>
                  <a:srgbClr val="283763"/>
                </a:solidFill>
                <a:latin typeface="Poppins" panose="00000800000000000000"/>
                <a:ea typeface="Poppins" panose="00000800000000000000"/>
                <a:cs typeface="Poppins" panose="00000800000000000000"/>
                <a:sym typeface="Poppins" panose="00000800000000000000"/>
              </a:rPr>
              <a:t>Programming languages evolve with shifting requirements while generally keeping </a:t>
            </a:r>
            <a:r>
              <a:rPr lang="en-US" sz="2400" b="1">
                <a:solidFill>
                  <a:srgbClr val="283763"/>
                </a:solidFill>
                <a:latin typeface="Poppins Bold"/>
                <a:ea typeface="Poppins Bold"/>
                <a:cs typeface="Poppins Bold"/>
                <a:sym typeface="Poppins Bold"/>
              </a:rPr>
              <a:t>backward compatibility</a:t>
            </a:r>
            <a:endParaRPr lang="en-US" sz="2400" b="1">
              <a:solidFill>
                <a:srgbClr val="283763"/>
              </a:solidFill>
              <a:latin typeface="Poppins Bold"/>
              <a:ea typeface="Poppins Bold"/>
              <a:cs typeface="Poppins Bold"/>
              <a:sym typeface="Poppins Bold"/>
            </a:endParaRPr>
          </a:p>
        </p:txBody>
      </p:sp>
      <p:sp>
        <p:nvSpPr>
          <p:cNvPr id="26" name="TextBox 26"/>
          <p:cNvSpPr txBox="1"/>
          <p:nvPr/>
        </p:nvSpPr>
        <p:spPr>
          <a:xfrm>
            <a:off x="1028700" y="5517618"/>
            <a:ext cx="5729474" cy="843915"/>
          </a:xfrm>
          <a:prstGeom prst="rect">
            <a:avLst/>
          </a:prstGeom>
        </p:spPr>
        <p:txBody>
          <a:bodyPr lIns="0" tIns="0" rIns="0" bIns="0" rtlCol="0" anchor="t">
            <a:spAutoFit/>
          </a:bodyPr>
          <a:lstStyle/>
          <a:p>
            <a:pPr algn="l">
              <a:lnSpc>
                <a:spcPts val="3360"/>
              </a:lnSpc>
            </a:pPr>
            <a:r>
              <a:rPr lang="en-US" sz="2400">
                <a:solidFill>
                  <a:srgbClr val="283763"/>
                </a:solidFill>
                <a:latin typeface="Poppins" panose="00000800000000000000"/>
                <a:ea typeface="Poppins" panose="00000800000000000000"/>
                <a:cs typeface="Poppins" panose="00000800000000000000"/>
                <a:sym typeface="Poppins" panose="00000800000000000000"/>
              </a:rPr>
              <a:t>Python 3 </a:t>
            </a:r>
            <a:r>
              <a:rPr lang="en-US" sz="2400" b="1">
                <a:solidFill>
                  <a:srgbClr val="283763"/>
                </a:solidFill>
                <a:latin typeface="Poppins Bold"/>
                <a:ea typeface="Poppins Bold"/>
                <a:cs typeface="Poppins Bold"/>
                <a:sym typeface="Poppins Bold"/>
              </a:rPr>
              <a:t>breaks </a:t>
            </a:r>
            <a:endParaRPr lang="en-US" sz="2400" b="1">
              <a:solidFill>
                <a:srgbClr val="283763"/>
              </a:solidFill>
              <a:latin typeface="Poppins Bold"/>
              <a:ea typeface="Poppins Bold"/>
              <a:cs typeface="Poppins Bold"/>
              <a:sym typeface="Poppins Bold"/>
            </a:endParaRPr>
          </a:p>
          <a:p>
            <a:pPr algn="l">
              <a:lnSpc>
                <a:spcPts val="3360"/>
              </a:lnSpc>
            </a:pPr>
            <a:r>
              <a:rPr lang="en-US" sz="2400">
                <a:solidFill>
                  <a:srgbClr val="283763"/>
                </a:solidFill>
                <a:latin typeface="Poppins" panose="00000800000000000000"/>
                <a:ea typeface="Poppins" panose="00000800000000000000"/>
                <a:cs typeface="Poppins" panose="00000800000000000000"/>
                <a:sym typeface="Poppins" panose="00000800000000000000"/>
              </a:rPr>
              <a:t>backward compatibility</a:t>
            </a:r>
            <a:r>
              <a:rPr lang="en-US" sz="2400">
                <a:solidFill>
                  <a:srgbClr val="283763"/>
                </a:solidFill>
                <a:latin typeface="Poppins" panose="00000800000000000000"/>
                <a:ea typeface="Poppins" panose="00000800000000000000"/>
                <a:cs typeface="Poppins" panose="00000800000000000000"/>
                <a:sym typeface="Poppins" panose="00000800000000000000"/>
              </a:rPr>
              <a:t> with Python 2</a:t>
            </a:r>
            <a:endParaRPr lang="en-US" sz="2400">
              <a:solidFill>
                <a:srgbClr val="283763"/>
              </a:solidFill>
              <a:latin typeface="Poppins" panose="00000800000000000000"/>
              <a:ea typeface="Poppins" panose="00000800000000000000"/>
              <a:cs typeface="Poppins" panose="00000800000000000000"/>
              <a:sym typeface="Poppins" panose="00000800000000000000"/>
            </a:endParaRPr>
          </a:p>
        </p:txBody>
      </p:sp>
      <p:sp>
        <p:nvSpPr>
          <p:cNvPr id="27" name="TextBox 27"/>
          <p:cNvSpPr txBox="1"/>
          <p:nvPr/>
        </p:nvSpPr>
        <p:spPr>
          <a:xfrm>
            <a:off x="1028700" y="7047333"/>
            <a:ext cx="5729474" cy="843915"/>
          </a:xfrm>
          <a:prstGeom prst="rect">
            <a:avLst/>
          </a:prstGeom>
        </p:spPr>
        <p:txBody>
          <a:bodyPr lIns="0" tIns="0" rIns="0" bIns="0" rtlCol="0" anchor="t">
            <a:spAutoFit/>
          </a:bodyPr>
          <a:lstStyle/>
          <a:p>
            <a:pPr algn="l">
              <a:lnSpc>
                <a:spcPts val="3360"/>
              </a:lnSpc>
            </a:pPr>
            <a:r>
              <a:rPr lang="en-US" sz="2400">
                <a:solidFill>
                  <a:srgbClr val="283763"/>
                </a:solidFill>
                <a:latin typeface="Poppins" panose="00000800000000000000"/>
                <a:ea typeface="Poppins" panose="00000800000000000000"/>
                <a:cs typeface="Poppins" panose="00000800000000000000"/>
                <a:sym typeface="Poppins" panose="00000800000000000000"/>
              </a:rPr>
              <a:t>This break introduces </a:t>
            </a:r>
            <a:endParaRPr lang="en-US" sz="2400">
              <a:solidFill>
                <a:srgbClr val="283763"/>
              </a:solidFill>
              <a:latin typeface="Poppins" panose="00000800000000000000"/>
              <a:ea typeface="Poppins" panose="00000800000000000000"/>
              <a:cs typeface="Poppins" panose="00000800000000000000"/>
              <a:sym typeface="Poppins" panose="00000800000000000000"/>
            </a:endParaRPr>
          </a:p>
          <a:p>
            <a:pPr algn="l">
              <a:lnSpc>
                <a:spcPts val="3360"/>
              </a:lnSpc>
            </a:pPr>
            <a:r>
              <a:rPr lang="en-US" sz="2400">
                <a:solidFill>
                  <a:srgbClr val="283763"/>
                </a:solidFill>
                <a:latin typeface="Poppins" panose="00000800000000000000"/>
                <a:ea typeface="Poppins" panose="00000800000000000000"/>
                <a:cs typeface="Poppins" panose="00000800000000000000"/>
                <a:sym typeface="Poppins" panose="00000800000000000000"/>
              </a:rPr>
              <a:t>significant issues for developers</a:t>
            </a:r>
            <a:endParaRPr lang="en-US" sz="2400">
              <a:solidFill>
                <a:srgbClr val="283763"/>
              </a:solidFill>
              <a:latin typeface="Poppins" panose="00000800000000000000"/>
              <a:ea typeface="Poppins" panose="00000800000000000000"/>
              <a:cs typeface="Poppins" panose="00000800000000000000"/>
              <a:sym typeface="Poppins" panose="0000080000000000000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0">
            <a:off x="4155805" y="5800059"/>
            <a:ext cx="3817069" cy="3388938"/>
            <a:chOff x="0" y="0"/>
            <a:chExt cx="5089426" cy="4518583"/>
          </a:xfrm>
        </p:grpSpPr>
        <p:sp>
          <p:nvSpPr>
            <p:cNvPr id="3" name="Freeform 3"/>
            <p:cNvSpPr/>
            <p:nvPr/>
          </p:nvSpPr>
          <p:spPr>
            <a:xfrm>
              <a:off x="699075" y="827308"/>
              <a:ext cx="3691275" cy="3691275"/>
            </a:xfrm>
            <a:custGeom>
              <a:avLst/>
              <a:gdLst/>
              <a:ahLst/>
              <a:cxnLst/>
              <a:rect l="l" t="t" r="r" b="b"/>
              <a:pathLst>
                <a:path w="3691275" h="3691275">
                  <a:moveTo>
                    <a:pt x="0" y="0"/>
                  </a:moveTo>
                  <a:lnTo>
                    <a:pt x="3691276" y="0"/>
                  </a:lnTo>
                  <a:lnTo>
                    <a:pt x="3691276" y="3691275"/>
                  </a:lnTo>
                  <a:lnTo>
                    <a:pt x="0" y="3691275"/>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sp>
          <p:nvSpPr>
            <p:cNvPr id="4" name="TextBox 4"/>
            <p:cNvSpPr txBox="1"/>
            <p:nvPr/>
          </p:nvSpPr>
          <p:spPr>
            <a:xfrm>
              <a:off x="0" y="-66675"/>
              <a:ext cx="5089426" cy="544195"/>
            </a:xfrm>
            <a:prstGeom prst="rect">
              <a:avLst/>
            </a:prstGeom>
          </p:spPr>
          <p:txBody>
            <a:bodyPr lIns="0" tIns="0" rIns="0" bIns="0" rtlCol="0" anchor="t">
              <a:spAutoFit/>
            </a:bodyPr>
            <a:lstStyle/>
            <a:p>
              <a:pPr algn="l">
                <a:lnSpc>
                  <a:spcPts val="3360"/>
                </a:lnSpc>
                <a:spcBef>
                  <a:spcPct val="0"/>
                </a:spcBef>
              </a:pPr>
              <a:r>
                <a:rPr lang="en-US" sz="2400">
                  <a:solidFill>
                    <a:srgbClr val="000000"/>
                  </a:solidFill>
                  <a:latin typeface="Poppins" panose="00000800000000000000"/>
                  <a:ea typeface="Poppins" panose="00000800000000000000"/>
                  <a:cs typeface="Poppins" panose="00000800000000000000"/>
                  <a:sym typeface="Poppins" panose="00000800000000000000"/>
                </a:rPr>
                <a:t>with compatibility issues </a:t>
              </a:r>
              <a:endParaRPr lang="en-US" sz="2400">
                <a:solidFill>
                  <a:srgbClr val="000000"/>
                </a:solidFill>
                <a:latin typeface="Poppins" panose="00000800000000000000"/>
                <a:ea typeface="Poppins" panose="00000800000000000000"/>
                <a:cs typeface="Poppins" panose="00000800000000000000"/>
                <a:sym typeface="Poppins" panose="00000800000000000000"/>
              </a:endParaRPr>
            </a:p>
          </p:txBody>
        </p:sp>
      </p:grpSp>
      <p:grpSp>
        <p:nvGrpSpPr>
          <p:cNvPr id="5" name="Group 5"/>
          <p:cNvGrpSpPr/>
          <p:nvPr/>
        </p:nvGrpSpPr>
        <p:grpSpPr>
          <a:xfrm rot="0">
            <a:off x="10427627" y="5864093"/>
            <a:ext cx="2768917" cy="3324903"/>
            <a:chOff x="0" y="0"/>
            <a:chExt cx="3691890" cy="4433204"/>
          </a:xfrm>
        </p:grpSpPr>
        <p:sp>
          <p:nvSpPr>
            <p:cNvPr id="6" name="Freeform 6"/>
            <p:cNvSpPr/>
            <p:nvPr/>
          </p:nvSpPr>
          <p:spPr>
            <a:xfrm>
              <a:off x="0" y="741314"/>
              <a:ext cx="3691890" cy="3691890"/>
            </a:xfrm>
            <a:custGeom>
              <a:avLst/>
              <a:gdLst/>
              <a:ahLst/>
              <a:cxnLst/>
              <a:rect l="l" t="t" r="r" b="b"/>
              <a:pathLst>
                <a:path w="3691890" h="3691890">
                  <a:moveTo>
                    <a:pt x="0" y="0"/>
                  </a:moveTo>
                  <a:lnTo>
                    <a:pt x="3691890" y="0"/>
                  </a:lnTo>
                  <a:lnTo>
                    <a:pt x="3691890" y="3691890"/>
                  </a:lnTo>
                  <a:lnTo>
                    <a:pt x="0" y="369189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TextBox 7"/>
            <p:cNvSpPr txBox="1"/>
            <p:nvPr/>
          </p:nvSpPr>
          <p:spPr>
            <a:xfrm>
              <a:off x="236170" y="-66675"/>
              <a:ext cx="3219549" cy="544195"/>
            </a:xfrm>
            <a:prstGeom prst="rect">
              <a:avLst/>
            </a:prstGeom>
          </p:spPr>
          <p:txBody>
            <a:bodyPr lIns="0" tIns="0" rIns="0" bIns="0" rtlCol="0" anchor="t">
              <a:spAutoFit/>
            </a:bodyPr>
            <a:lstStyle/>
            <a:p>
              <a:pPr algn="l">
                <a:lnSpc>
                  <a:spcPts val="3360"/>
                </a:lnSpc>
                <a:spcBef>
                  <a:spcPct val="0"/>
                </a:spcBef>
              </a:pPr>
              <a:r>
                <a:rPr lang="en-US" sz="2400">
                  <a:solidFill>
                    <a:srgbClr val="000000"/>
                  </a:solidFill>
                  <a:latin typeface="Poppins" panose="00000800000000000000"/>
                  <a:ea typeface="Poppins" panose="00000800000000000000"/>
                  <a:cs typeface="Poppins" panose="00000800000000000000"/>
                  <a:sym typeface="Poppins" panose="00000800000000000000"/>
                </a:rPr>
                <a:t>with version tag</a:t>
              </a:r>
              <a:endParaRPr lang="en-US" sz="2400">
                <a:solidFill>
                  <a:srgbClr val="000000"/>
                </a:solidFill>
                <a:latin typeface="Poppins" panose="00000800000000000000"/>
                <a:ea typeface="Poppins" panose="00000800000000000000"/>
                <a:cs typeface="Poppins" panose="00000800000000000000"/>
                <a:sym typeface="Poppins" panose="00000800000000000000"/>
              </a:endParaRPr>
            </a:p>
          </p:txBody>
        </p:sp>
      </p:grpSp>
      <p:sp>
        <p:nvSpPr>
          <p:cNvPr id="8" name="TextBox 8"/>
          <p:cNvSpPr txBox="1"/>
          <p:nvPr/>
        </p:nvSpPr>
        <p:spPr>
          <a:xfrm>
            <a:off x="15792760" y="689049"/>
            <a:ext cx="1466540" cy="339651"/>
          </a:xfrm>
          <a:prstGeom prst="rect">
            <a:avLst/>
          </a:prstGeom>
        </p:spPr>
        <p:txBody>
          <a:bodyPr lIns="0" tIns="0" rIns="0" bIns="0" rtlCol="0" anchor="t">
            <a:spAutoFit/>
          </a:bodyPr>
          <a:lstStyle/>
          <a:p>
            <a:pPr algn="r">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Page</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sp>
        <p:nvSpPr>
          <p:cNvPr id="9" name="TextBox 9"/>
          <p:cNvSpPr txBox="1"/>
          <p:nvPr/>
        </p:nvSpPr>
        <p:spPr>
          <a:xfrm>
            <a:off x="15792760" y="962025"/>
            <a:ext cx="1466540" cy="669925"/>
          </a:xfrm>
          <a:prstGeom prst="rect">
            <a:avLst/>
          </a:prstGeom>
        </p:spPr>
        <p:txBody>
          <a:bodyPr lIns="0" tIns="0" rIns="0" bIns="0" rtlCol="0" anchor="t">
            <a:spAutoFit/>
          </a:bodyPr>
          <a:lstStyle/>
          <a:p>
            <a:pPr algn="r">
              <a:lnSpc>
                <a:spcPts val="5600"/>
              </a:lnSpc>
            </a:pPr>
            <a:r>
              <a:rPr lang="en-US" sz="4000" b="1">
                <a:solidFill>
                  <a:srgbClr val="283763"/>
                </a:solidFill>
                <a:latin typeface="Montserrat Bold"/>
                <a:ea typeface="Montserrat Bold"/>
                <a:cs typeface="Montserrat Bold"/>
                <a:sym typeface="Montserrat Bold"/>
              </a:rPr>
              <a:t>19</a:t>
            </a:r>
            <a:endParaRPr lang="en-US" sz="4000" b="1">
              <a:solidFill>
                <a:srgbClr val="283763"/>
              </a:solidFill>
              <a:latin typeface="Montserrat Bold"/>
              <a:ea typeface="Montserrat Bold"/>
              <a:cs typeface="Montserrat Bold"/>
              <a:sym typeface="Montserrat Bold"/>
            </a:endParaRPr>
          </a:p>
        </p:txBody>
      </p:sp>
      <p:sp>
        <p:nvSpPr>
          <p:cNvPr id="10" name="TextBox 10"/>
          <p:cNvSpPr txBox="1"/>
          <p:nvPr/>
        </p:nvSpPr>
        <p:spPr>
          <a:xfrm>
            <a:off x="1028700" y="1603412"/>
            <a:ext cx="11337858" cy="784225"/>
          </a:xfrm>
          <a:prstGeom prst="rect">
            <a:avLst/>
          </a:prstGeom>
        </p:spPr>
        <p:txBody>
          <a:bodyPr lIns="0" tIns="0" rIns="0" bIns="0" rtlCol="0" anchor="t">
            <a:spAutoFit/>
          </a:bodyPr>
          <a:lstStyle/>
          <a:p>
            <a:pPr algn="l">
              <a:lnSpc>
                <a:spcPts val="6350"/>
              </a:lnSpc>
            </a:pPr>
            <a:r>
              <a:rPr lang="en-US" sz="5000" b="1">
                <a:solidFill>
                  <a:srgbClr val="283763"/>
                </a:solidFill>
                <a:latin typeface="Montserrat Bold"/>
                <a:ea typeface="Montserrat Bold"/>
                <a:cs typeface="Montserrat Bold"/>
                <a:sym typeface="Montserrat Bold"/>
              </a:rPr>
              <a:t>Empirical Study</a:t>
            </a:r>
            <a:endParaRPr lang="en-US" sz="5000" b="1">
              <a:solidFill>
                <a:srgbClr val="283763"/>
              </a:solidFill>
              <a:latin typeface="Montserrat Bold"/>
              <a:ea typeface="Montserrat Bold"/>
              <a:cs typeface="Montserrat Bold"/>
              <a:sym typeface="Montserrat Bold"/>
            </a:endParaRPr>
          </a:p>
        </p:txBody>
      </p:sp>
      <p:grpSp>
        <p:nvGrpSpPr>
          <p:cNvPr id="11" name="Group 11"/>
          <p:cNvGrpSpPr/>
          <p:nvPr/>
        </p:nvGrpSpPr>
        <p:grpSpPr>
          <a:xfrm rot="0">
            <a:off x="1028700" y="752475"/>
            <a:ext cx="8832933" cy="301625"/>
            <a:chOff x="0" y="0"/>
            <a:chExt cx="11777244" cy="402167"/>
          </a:xfrm>
        </p:grpSpPr>
        <p:sp>
          <p:nvSpPr>
            <p:cNvPr id="12" name="TextBox 12"/>
            <p:cNvSpPr txBox="1"/>
            <p:nvPr/>
          </p:nvSpPr>
          <p:spPr>
            <a:xfrm>
              <a:off x="0" y="-38100"/>
              <a:ext cx="1889301" cy="440267"/>
            </a:xfrm>
            <a:prstGeom prst="rect">
              <a:avLst/>
            </a:prstGeom>
          </p:spPr>
          <p:txBody>
            <a:bodyPr lIns="0" tIns="0" rIns="0" bIns="0" rtlCol="0" anchor="t">
              <a:spAutoFit/>
            </a:bodyPr>
            <a:lstStyle/>
            <a:p>
              <a:pPr algn="l">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HOME</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sp>
          <p:nvSpPr>
            <p:cNvPr id="13" name="TextBox 13"/>
            <p:cNvSpPr txBox="1"/>
            <p:nvPr/>
          </p:nvSpPr>
          <p:spPr>
            <a:xfrm>
              <a:off x="1975140" y="-38100"/>
              <a:ext cx="1889301" cy="440267"/>
            </a:xfrm>
            <a:prstGeom prst="rect">
              <a:avLst/>
            </a:prstGeom>
          </p:spPr>
          <p:txBody>
            <a:bodyPr lIns="0" tIns="0" rIns="0" bIns="0" rtlCol="0" anchor="t">
              <a:spAutoFit/>
            </a:bodyPr>
            <a:lstStyle/>
            <a:p>
              <a:pPr algn="l">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ABOUT</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sp>
          <p:nvSpPr>
            <p:cNvPr id="14" name="TextBox 14"/>
            <p:cNvSpPr txBox="1"/>
            <p:nvPr/>
          </p:nvSpPr>
          <p:spPr>
            <a:xfrm>
              <a:off x="3953341" y="-38100"/>
              <a:ext cx="1889301" cy="440267"/>
            </a:xfrm>
            <a:prstGeom prst="rect">
              <a:avLst/>
            </a:prstGeom>
          </p:spPr>
          <p:txBody>
            <a:bodyPr lIns="0" tIns="0" rIns="0" bIns="0" rtlCol="0" anchor="t">
              <a:spAutoFit/>
            </a:bodyPr>
            <a:lstStyle/>
            <a:p>
              <a:pPr algn="l">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INTRO</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sp>
          <p:nvSpPr>
            <p:cNvPr id="15" name="TextBox 15"/>
            <p:cNvSpPr txBox="1"/>
            <p:nvPr/>
          </p:nvSpPr>
          <p:spPr>
            <a:xfrm>
              <a:off x="5931542" y="-38100"/>
              <a:ext cx="1889301" cy="440267"/>
            </a:xfrm>
            <a:prstGeom prst="rect">
              <a:avLst/>
            </a:prstGeom>
          </p:spPr>
          <p:txBody>
            <a:bodyPr lIns="0" tIns="0" rIns="0" bIns="0" rtlCol="0" anchor="t">
              <a:spAutoFit/>
            </a:bodyPr>
            <a:lstStyle/>
            <a:p>
              <a:pPr algn="l">
                <a:lnSpc>
                  <a:spcPts val="2800"/>
                </a:lnSpc>
              </a:pPr>
              <a:r>
                <a:rPr lang="en-US" sz="2000" b="1">
                  <a:solidFill>
                    <a:srgbClr val="283763"/>
                  </a:solidFill>
                  <a:latin typeface="Montserrat Bold"/>
                  <a:ea typeface="Montserrat Bold"/>
                  <a:cs typeface="Montserrat Bold"/>
                  <a:sym typeface="Montserrat Bold"/>
                </a:rPr>
                <a:t>PART I</a:t>
              </a:r>
              <a:endParaRPr lang="en-US" sz="2000" b="1">
                <a:solidFill>
                  <a:srgbClr val="283763"/>
                </a:solidFill>
                <a:latin typeface="Montserrat Bold"/>
                <a:ea typeface="Montserrat Bold"/>
                <a:cs typeface="Montserrat Bold"/>
                <a:sym typeface="Montserrat Bold"/>
              </a:endParaRPr>
            </a:p>
          </p:txBody>
        </p:sp>
        <p:sp>
          <p:nvSpPr>
            <p:cNvPr id="16" name="TextBox 16"/>
            <p:cNvSpPr txBox="1"/>
            <p:nvPr/>
          </p:nvSpPr>
          <p:spPr>
            <a:xfrm>
              <a:off x="7909743" y="-38100"/>
              <a:ext cx="1889301" cy="440267"/>
            </a:xfrm>
            <a:prstGeom prst="rect">
              <a:avLst/>
            </a:prstGeom>
          </p:spPr>
          <p:txBody>
            <a:bodyPr lIns="0" tIns="0" rIns="0" bIns="0" rtlCol="0" anchor="t">
              <a:spAutoFit/>
            </a:bodyPr>
            <a:lstStyle/>
            <a:p>
              <a:pPr algn="l">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PART II</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sp>
          <p:nvSpPr>
            <p:cNvPr id="17" name="TextBox 17"/>
            <p:cNvSpPr txBox="1"/>
            <p:nvPr/>
          </p:nvSpPr>
          <p:spPr>
            <a:xfrm>
              <a:off x="9887943" y="-38100"/>
              <a:ext cx="1889301" cy="440267"/>
            </a:xfrm>
            <a:prstGeom prst="rect">
              <a:avLst/>
            </a:prstGeom>
          </p:spPr>
          <p:txBody>
            <a:bodyPr lIns="0" tIns="0" rIns="0" bIns="0" rtlCol="0" anchor="t">
              <a:spAutoFit/>
            </a:bodyPr>
            <a:lstStyle/>
            <a:p>
              <a:pPr algn="l">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FINAL</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grpSp>
      <p:sp>
        <p:nvSpPr>
          <p:cNvPr id="18" name="TextBox 18"/>
          <p:cNvSpPr txBox="1"/>
          <p:nvPr/>
        </p:nvSpPr>
        <p:spPr>
          <a:xfrm>
            <a:off x="1028700" y="2587689"/>
            <a:ext cx="16230600" cy="471805"/>
          </a:xfrm>
          <a:prstGeom prst="rect">
            <a:avLst/>
          </a:prstGeom>
        </p:spPr>
        <p:txBody>
          <a:bodyPr lIns="0" tIns="0" rIns="0" bIns="0" rtlCol="0" anchor="t">
            <a:spAutoFit/>
          </a:bodyPr>
          <a:lstStyle/>
          <a:p>
            <a:pPr algn="l">
              <a:lnSpc>
                <a:spcPts val="3920"/>
              </a:lnSpc>
            </a:pPr>
            <a:r>
              <a:rPr lang="en-US" sz="2800">
                <a:solidFill>
                  <a:srgbClr val="283763"/>
                </a:solidFill>
                <a:latin typeface="Montserrat" panose="00000A00000000000000"/>
                <a:ea typeface="Montserrat" panose="00000A00000000000000"/>
                <a:cs typeface="Montserrat" panose="00000A00000000000000"/>
                <a:sym typeface="Montserrat" panose="00000A00000000000000"/>
              </a:rPr>
              <a:t>Investigating how common are SO Python code snippets with version compatibility issues</a:t>
            </a:r>
            <a:endParaRPr lang="en-US" sz="2800">
              <a:solidFill>
                <a:srgbClr val="283763"/>
              </a:solidFill>
              <a:latin typeface="Montserrat" panose="00000A00000000000000"/>
              <a:ea typeface="Montserrat" panose="00000A00000000000000"/>
              <a:cs typeface="Montserrat" panose="00000A00000000000000"/>
              <a:sym typeface="Montserrat" panose="00000A00000000000000"/>
            </a:endParaRPr>
          </a:p>
        </p:txBody>
      </p:sp>
      <p:grpSp>
        <p:nvGrpSpPr>
          <p:cNvPr id="19" name="Group 19"/>
          <p:cNvGrpSpPr/>
          <p:nvPr/>
        </p:nvGrpSpPr>
        <p:grpSpPr>
          <a:xfrm rot="0">
            <a:off x="1028700" y="3592147"/>
            <a:ext cx="16230600" cy="2207912"/>
            <a:chOff x="0" y="0"/>
            <a:chExt cx="21640800" cy="2943882"/>
          </a:xfrm>
        </p:grpSpPr>
        <p:sp>
          <p:nvSpPr>
            <p:cNvPr id="20" name="TextBox 20"/>
            <p:cNvSpPr txBox="1"/>
            <p:nvPr/>
          </p:nvSpPr>
          <p:spPr>
            <a:xfrm>
              <a:off x="0" y="690522"/>
              <a:ext cx="21640800" cy="2253360"/>
            </a:xfrm>
            <a:prstGeom prst="rect">
              <a:avLst/>
            </a:prstGeom>
          </p:spPr>
          <p:txBody>
            <a:bodyPr lIns="0" tIns="0" rIns="0" bIns="0" rtlCol="0" anchor="t">
              <a:spAutoFit/>
            </a:bodyPr>
            <a:lstStyle/>
            <a:p>
              <a:pPr algn="l">
                <a:lnSpc>
                  <a:spcPts val="4705"/>
                </a:lnSpc>
              </a:pPr>
              <a:r>
                <a:rPr lang="en-US" sz="2400">
                  <a:solidFill>
                    <a:srgbClr val="283763"/>
                  </a:solidFill>
                  <a:latin typeface="Poppins" panose="00000800000000000000"/>
                  <a:ea typeface="Poppins" panose="00000800000000000000"/>
                  <a:cs typeface="Poppins" panose="00000800000000000000"/>
                  <a:sym typeface="Poppins" panose="00000800000000000000"/>
                </a:rPr>
                <a:t>About </a:t>
              </a:r>
              <a:r>
                <a:rPr lang="en-US" sz="2400" b="1">
                  <a:solidFill>
                    <a:srgbClr val="F39D76"/>
                  </a:solidFill>
                  <a:latin typeface="Poppins Bold"/>
                  <a:ea typeface="Poppins Bold"/>
                  <a:cs typeface="Poppins Bold"/>
                  <a:sym typeface="Poppins Bold"/>
                </a:rPr>
                <a:t>10%</a:t>
              </a:r>
              <a:r>
                <a:rPr lang="en-US" sz="2400">
                  <a:solidFill>
                    <a:srgbClr val="283763"/>
                  </a:solidFill>
                  <a:latin typeface="Poppins" panose="00000800000000000000"/>
                  <a:ea typeface="Poppins" panose="00000800000000000000"/>
                  <a:cs typeface="Poppins" panose="00000800000000000000"/>
                  <a:sym typeface="Poppins" panose="00000800000000000000"/>
                </a:rPr>
                <a:t> of snippets have version compatibility issues in the top answers to questions</a:t>
              </a:r>
              <a:endParaRPr lang="en-US" sz="2400">
                <a:solidFill>
                  <a:srgbClr val="283763"/>
                </a:solidFill>
                <a:latin typeface="Poppins" panose="00000800000000000000"/>
                <a:ea typeface="Poppins" panose="00000800000000000000"/>
                <a:cs typeface="Poppins" panose="00000800000000000000"/>
                <a:sym typeface="Poppins" panose="00000800000000000000"/>
              </a:endParaRPr>
            </a:p>
            <a:p>
              <a:pPr algn="l">
                <a:lnSpc>
                  <a:spcPts val="4705"/>
                </a:lnSpc>
              </a:pPr>
              <a:r>
                <a:rPr lang="en-US" sz="2400">
                  <a:solidFill>
                    <a:srgbClr val="283763"/>
                  </a:solidFill>
                  <a:latin typeface="Poppins" panose="00000800000000000000"/>
                  <a:ea typeface="Poppins" panose="00000800000000000000"/>
                  <a:cs typeface="Poppins" panose="00000800000000000000"/>
                  <a:sym typeface="Poppins" panose="00000800000000000000"/>
                </a:rPr>
                <a:t>Only about </a:t>
              </a:r>
              <a:r>
                <a:rPr lang="en-US" sz="2400" b="1">
                  <a:solidFill>
                    <a:srgbClr val="5ABA64"/>
                  </a:solidFill>
                  <a:latin typeface="Poppins Bold"/>
                  <a:ea typeface="Poppins Bold"/>
                  <a:cs typeface="Poppins Bold"/>
                  <a:sym typeface="Poppins Bold"/>
                </a:rPr>
                <a:t>17%</a:t>
              </a:r>
              <a:r>
                <a:rPr lang="en-US" sz="2400">
                  <a:solidFill>
                    <a:srgbClr val="283763"/>
                  </a:solidFill>
                  <a:latin typeface="Poppins" panose="00000800000000000000"/>
                  <a:ea typeface="Poppins" panose="00000800000000000000"/>
                  <a:cs typeface="Poppins" panose="00000800000000000000"/>
                  <a:sym typeface="Poppins" panose="00000800000000000000"/>
                </a:rPr>
                <a:t> of snippets interpretable only by Python 2 or only by Python 3 are tagged with the Python version</a:t>
              </a:r>
              <a:endParaRPr lang="en-US" sz="2400">
                <a:solidFill>
                  <a:srgbClr val="283763"/>
                </a:solidFill>
                <a:latin typeface="Poppins" panose="00000800000000000000"/>
                <a:ea typeface="Poppins" panose="00000800000000000000"/>
                <a:cs typeface="Poppins" panose="00000800000000000000"/>
                <a:sym typeface="Poppins" panose="00000800000000000000"/>
              </a:endParaRPr>
            </a:p>
          </p:txBody>
        </p:sp>
        <p:sp>
          <p:nvSpPr>
            <p:cNvPr id="21" name="TextBox 21"/>
            <p:cNvSpPr txBox="1"/>
            <p:nvPr/>
          </p:nvSpPr>
          <p:spPr>
            <a:xfrm>
              <a:off x="262879" y="-85725"/>
              <a:ext cx="12347343" cy="651298"/>
            </a:xfrm>
            <a:prstGeom prst="rect">
              <a:avLst/>
            </a:prstGeom>
          </p:spPr>
          <p:txBody>
            <a:bodyPr lIns="0" tIns="0" rIns="0" bIns="0" rtlCol="0" anchor="t">
              <a:spAutoFit/>
            </a:bodyPr>
            <a:lstStyle/>
            <a:p>
              <a:pPr algn="l">
                <a:lnSpc>
                  <a:spcPts val="3920"/>
                </a:lnSpc>
              </a:pPr>
              <a:r>
                <a:rPr lang="en-US" sz="2800" b="1">
                  <a:solidFill>
                    <a:srgbClr val="283763"/>
                  </a:solidFill>
                  <a:latin typeface="Poppins Bold"/>
                  <a:ea typeface="Poppins Bold"/>
                  <a:cs typeface="Poppins Bold"/>
                  <a:sym typeface="Poppins Bold"/>
                </a:rPr>
                <a:t>Results</a:t>
              </a:r>
              <a:endParaRPr lang="en-US" sz="2800" b="1">
                <a:solidFill>
                  <a:srgbClr val="283763"/>
                </a:solidFill>
                <a:latin typeface="Poppins Bold"/>
                <a:ea typeface="Poppins Bold"/>
                <a:cs typeface="Poppins Bold"/>
                <a:sym typeface="Poppins Bold"/>
              </a:endParaRPr>
            </a:p>
          </p:txBody>
        </p:sp>
      </p:grpSp>
      <p:grpSp>
        <p:nvGrpSpPr>
          <p:cNvPr id="22" name="Group 22"/>
          <p:cNvGrpSpPr/>
          <p:nvPr/>
        </p:nvGrpSpPr>
        <p:grpSpPr>
          <a:xfrm rot="0">
            <a:off x="1028700" y="3413301"/>
            <a:ext cx="16230600" cy="5844999"/>
            <a:chOff x="0" y="0"/>
            <a:chExt cx="4274726" cy="1539424"/>
          </a:xfrm>
        </p:grpSpPr>
        <p:sp>
          <p:nvSpPr>
            <p:cNvPr id="23" name="Freeform 23"/>
            <p:cNvSpPr/>
            <p:nvPr/>
          </p:nvSpPr>
          <p:spPr>
            <a:xfrm>
              <a:off x="0" y="0"/>
              <a:ext cx="4274726" cy="1539424"/>
            </a:xfrm>
            <a:custGeom>
              <a:avLst/>
              <a:gdLst/>
              <a:ahLst/>
              <a:cxnLst/>
              <a:rect l="l" t="t" r="r" b="b"/>
              <a:pathLst>
                <a:path w="4274726" h="1539424">
                  <a:moveTo>
                    <a:pt x="0" y="0"/>
                  </a:moveTo>
                  <a:lnTo>
                    <a:pt x="4274726" y="0"/>
                  </a:lnTo>
                  <a:lnTo>
                    <a:pt x="4274726" y="1539424"/>
                  </a:lnTo>
                  <a:lnTo>
                    <a:pt x="0" y="1539424"/>
                  </a:lnTo>
                  <a:close/>
                </a:path>
              </a:pathLst>
            </a:custGeom>
            <a:solidFill>
              <a:srgbClr val="FFFFFF"/>
            </a:solidFill>
          </p:spPr>
        </p:sp>
        <p:sp>
          <p:nvSpPr>
            <p:cNvPr id="24" name="TextBox 24"/>
            <p:cNvSpPr txBox="1"/>
            <p:nvPr/>
          </p:nvSpPr>
          <p:spPr>
            <a:xfrm>
              <a:off x="0" y="-114300"/>
              <a:ext cx="4274726" cy="1653724"/>
            </a:xfrm>
            <a:prstGeom prst="rect">
              <a:avLst/>
            </a:prstGeom>
          </p:spPr>
          <p:txBody>
            <a:bodyPr lIns="50800" tIns="50800" rIns="50800" bIns="50800" rtlCol="0" anchor="ctr"/>
            <a:lstStyle/>
            <a:p>
              <a:pPr algn="l">
                <a:lnSpc>
                  <a:spcPts val="5880"/>
                </a:lnSpc>
              </a:pPr>
              <a:r>
                <a:rPr lang="en-US" sz="4200" b="1">
                  <a:solidFill>
                    <a:srgbClr val="283763"/>
                  </a:solidFill>
                  <a:latin typeface="Poppins Bold"/>
                  <a:ea typeface="Poppins Bold"/>
                  <a:cs typeface="Poppins Bold"/>
                  <a:sym typeface="Poppins Bold"/>
                </a:rPr>
                <a:t>A </a:t>
              </a:r>
              <a:r>
                <a:rPr lang="en-US" sz="4200" b="1">
                  <a:solidFill>
                    <a:srgbClr val="F39D76"/>
                  </a:solidFill>
                  <a:latin typeface="Poppins Bold"/>
                  <a:ea typeface="Poppins Bold"/>
                  <a:cs typeface="Poppins Bold"/>
                  <a:sym typeface="Poppins Bold"/>
                </a:rPr>
                <a:t>tool </a:t>
              </a:r>
              <a:r>
                <a:rPr lang="en-US" sz="4200" b="1">
                  <a:solidFill>
                    <a:srgbClr val="283763"/>
                  </a:solidFill>
                  <a:latin typeface="Poppins Bold"/>
                  <a:ea typeface="Poppins Bold"/>
                  <a:cs typeface="Poppins Bold"/>
                  <a:sym typeface="Poppins Bold"/>
                </a:rPr>
                <a:t>needs to be provided for users to detect the Python version of the Python code snippets on Stack Overflow!!!</a:t>
              </a:r>
              <a:endParaRPr lang="en-US" sz="4200" b="1">
                <a:solidFill>
                  <a:srgbClr val="283763"/>
                </a:solidFill>
                <a:latin typeface="Poppins Bold"/>
                <a:ea typeface="Poppins Bold"/>
                <a:cs typeface="Poppins Bold"/>
                <a:sym typeface="Poppins Bold"/>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2814266"/>
            <a:ext cx="16230600" cy="3042412"/>
          </a:xfrm>
          <a:prstGeom prst="rect">
            <a:avLst/>
          </a:prstGeom>
        </p:spPr>
        <p:txBody>
          <a:bodyPr lIns="0" tIns="0" rIns="0" bIns="0" rtlCol="0" anchor="t">
            <a:spAutoFit/>
          </a:bodyPr>
          <a:lstStyle/>
          <a:p>
            <a:pPr marL="604520" lvl="1" indent="-302260" algn="l">
              <a:lnSpc>
                <a:spcPts val="4005"/>
              </a:lnSpc>
              <a:buAutoNum type="arabicPeriod"/>
            </a:pPr>
            <a:r>
              <a:rPr lang="en-US" sz="2800" b="1">
                <a:solidFill>
                  <a:srgbClr val="283763"/>
                </a:solidFill>
                <a:latin typeface="Poppins Bold"/>
                <a:ea typeface="Poppins Bold"/>
                <a:cs typeface="Poppins Bold"/>
                <a:sym typeface="Poppins Bold"/>
              </a:rPr>
              <a:t>Introduction</a:t>
            </a:r>
            <a:endParaRPr lang="en-US" sz="2800" b="1">
              <a:solidFill>
                <a:srgbClr val="283763"/>
              </a:solidFill>
              <a:latin typeface="Poppins Bold"/>
              <a:ea typeface="Poppins Bold"/>
              <a:cs typeface="Poppins Bold"/>
              <a:sym typeface="Poppins Bold"/>
            </a:endParaRPr>
          </a:p>
          <a:p>
            <a:pPr marL="604520" lvl="1" indent="-302260" algn="l">
              <a:lnSpc>
                <a:spcPts val="4005"/>
              </a:lnSpc>
              <a:buAutoNum type="arabicPeriod"/>
            </a:pPr>
            <a:r>
              <a:rPr lang="en-US" sz="2800" b="1">
                <a:solidFill>
                  <a:srgbClr val="283763"/>
                </a:solidFill>
                <a:latin typeface="Poppins Bold"/>
                <a:ea typeface="Poppins Bold"/>
                <a:cs typeface="Poppins Bold"/>
                <a:sym typeface="Poppins Bold"/>
              </a:rPr>
              <a:t>Empirical Analysis of Code Compatibility on Stack Overflow [1]</a:t>
            </a:r>
            <a:endParaRPr lang="en-US" sz="2800" b="1">
              <a:solidFill>
                <a:srgbClr val="283763"/>
              </a:solidFill>
              <a:latin typeface="Poppins Bold"/>
              <a:ea typeface="Poppins Bold"/>
              <a:cs typeface="Poppins Bold"/>
              <a:sym typeface="Poppins Bold"/>
            </a:endParaRPr>
          </a:p>
          <a:p>
            <a:pPr marL="604520" lvl="1" indent="-302260" algn="l">
              <a:lnSpc>
                <a:spcPts val="4005"/>
              </a:lnSpc>
              <a:buAutoNum type="arabicPeriod"/>
            </a:pPr>
            <a:r>
              <a:rPr lang="en-US" sz="2800" b="1">
                <a:solidFill>
                  <a:srgbClr val="283763"/>
                </a:solidFill>
                <a:latin typeface="Poppins Bold"/>
                <a:ea typeface="Poppins Bold"/>
                <a:cs typeface="Poppins Bold"/>
                <a:sym typeface="Poppins Bold"/>
              </a:rPr>
              <a:t>Tool Support for Python Version Compatibility Detection [2]</a:t>
            </a:r>
            <a:endParaRPr lang="en-US" sz="2800" b="1">
              <a:solidFill>
                <a:srgbClr val="283763"/>
              </a:solidFill>
              <a:latin typeface="Poppins Bold"/>
              <a:ea typeface="Poppins Bold"/>
              <a:cs typeface="Poppins Bold"/>
              <a:sym typeface="Poppins Bold"/>
            </a:endParaRPr>
          </a:p>
          <a:p>
            <a:pPr marL="604520" lvl="1" indent="-302260" algn="l">
              <a:lnSpc>
                <a:spcPts val="4005"/>
              </a:lnSpc>
              <a:buAutoNum type="arabicPeriod"/>
            </a:pPr>
            <a:r>
              <a:rPr lang="en-US" sz="2800" b="1">
                <a:solidFill>
                  <a:srgbClr val="283763"/>
                </a:solidFill>
                <a:latin typeface="Poppins Bold"/>
                <a:ea typeface="Poppins Bold"/>
                <a:cs typeface="Poppins Bold"/>
                <a:sym typeface="Poppins Bold"/>
              </a:rPr>
              <a:t>Detecting Functionally Equivalent or Similar Code for Software Evolution [3]</a:t>
            </a:r>
            <a:endParaRPr lang="en-US" sz="2800" b="1">
              <a:solidFill>
                <a:srgbClr val="283763"/>
              </a:solidFill>
              <a:latin typeface="Poppins Bold"/>
              <a:ea typeface="Poppins Bold"/>
              <a:cs typeface="Poppins Bold"/>
              <a:sym typeface="Poppins Bold"/>
            </a:endParaRPr>
          </a:p>
          <a:p>
            <a:pPr marL="604520" lvl="1" indent="-302260" algn="l">
              <a:lnSpc>
                <a:spcPts val="4005"/>
              </a:lnSpc>
              <a:buAutoNum type="arabicPeriod"/>
            </a:pPr>
            <a:r>
              <a:rPr lang="en-US" sz="2800" b="1">
                <a:solidFill>
                  <a:srgbClr val="8E99A2"/>
                </a:solidFill>
                <a:latin typeface="Poppins Bold"/>
                <a:ea typeface="Poppins Bold"/>
                <a:cs typeface="Poppins Bold"/>
                <a:sym typeface="Poppins Bold"/>
              </a:rPr>
              <a:t>Integrated Discussion and Implications</a:t>
            </a:r>
            <a:endParaRPr lang="en-US" sz="2800" b="1">
              <a:solidFill>
                <a:srgbClr val="8E99A2"/>
              </a:solidFill>
              <a:latin typeface="Poppins Bold"/>
              <a:ea typeface="Poppins Bold"/>
              <a:cs typeface="Poppins Bold"/>
              <a:sym typeface="Poppins Bold"/>
            </a:endParaRPr>
          </a:p>
          <a:p>
            <a:pPr marL="604520" lvl="1" indent="-302260" algn="l">
              <a:lnSpc>
                <a:spcPts val="4005"/>
              </a:lnSpc>
              <a:buAutoNum type="arabicPeriod"/>
            </a:pPr>
            <a:r>
              <a:rPr lang="en-US" sz="2800" b="1">
                <a:solidFill>
                  <a:srgbClr val="283763"/>
                </a:solidFill>
                <a:latin typeface="Poppins Bold"/>
                <a:ea typeface="Poppins Bold"/>
                <a:cs typeface="Poppins Bold"/>
                <a:sym typeface="Poppins Bold"/>
              </a:rPr>
              <a:t>Conclusion and Future Work</a:t>
            </a:r>
            <a:endParaRPr lang="en-US" sz="2800" b="1">
              <a:solidFill>
                <a:srgbClr val="283763"/>
              </a:solidFill>
              <a:latin typeface="Poppins Bold"/>
              <a:ea typeface="Poppins Bold"/>
              <a:cs typeface="Poppins Bold"/>
              <a:sym typeface="Poppins Bold"/>
            </a:endParaRPr>
          </a:p>
        </p:txBody>
      </p:sp>
      <p:sp>
        <p:nvSpPr>
          <p:cNvPr id="3" name="TextBox 3"/>
          <p:cNvSpPr txBox="1"/>
          <p:nvPr/>
        </p:nvSpPr>
        <p:spPr>
          <a:xfrm>
            <a:off x="15792760" y="689049"/>
            <a:ext cx="1466540" cy="339651"/>
          </a:xfrm>
          <a:prstGeom prst="rect">
            <a:avLst/>
          </a:prstGeom>
        </p:spPr>
        <p:txBody>
          <a:bodyPr lIns="0" tIns="0" rIns="0" bIns="0" rtlCol="0" anchor="t">
            <a:spAutoFit/>
          </a:bodyPr>
          <a:lstStyle/>
          <a:p>
            <a:pPr algn="r">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Page</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sp>
        <p:nvSpPr>
          <p:cNvPr id="4" name="TextBox 4"/>
          <p:cNvSpPr txBox="1"/>
          <p:nvPr/>
        </p:nvSpPr>
        <p:spPr>
          <a:xfrm>
            <a:off x="15792760" y="962025"/>
            <a:ext cx="1466540" cy="669925"/>
          </a:xfrm>
          <a:prstGeom prst="rect">
            <a:avLst/>
          </a:prstGeom>
        </p:spPr>
        <p:txBody>
          <a:bodyPr lIns="0" tIns="0" rIns="0" bIns="0" rtlCol="0" anchor="t">
            <a:spAutoFit/>
          </a:bodyPr>
          <a:lstStyle/>
          <a:p>
            <a:pPr algn="r">
              <a:lnSpc>
                <a:spcPts val="5600"/>
              </a:lnSpc>
            </a:pPr>
            <a:r>
              <a:rPr lang="en-US" sz="4000" b="1">
                <a:solidFill>
                  <a:srgbClr val="283763"/>
                </a:solidFill>
                <a:latin typeface="Montserrat Bold"/>
                <a:ea typeface="Montserrat Bold"/>
                <a:cs typeface="Montserrat Bold"/>
                <a:sym typeface="Montserrat Bold"/>
              </a:rPr>
              <a:t>02</a:t>
            </a:r>
            <a:endParaRPr lang="en-US" sz="4000" b="1">
              <a:solidFill>
                <a:srgbClr val="283763"/>
              </a:solidFill>
              <a:latin typeface="Montserrat Bold"/>
              <a:ea typeface="Montserrat Bold"/>
              <a:cs typeface="Montserrat Bold"/>
              <a:sym typeface="Montserrat Bold"/>
            </a:endParaRPr>
          </a:p>
        </p:txBody>
      </p:sp>
      <p:sp>
        <p:nvSpPr>
          <p:cNvPr id="5" name="TextBox 5"/>
          <p:cNvSpPr txBox="1"/>
          <p:nvPr/>
        </p:nvSpPr>
        <p:spPr>
          <a:xfrm>
            <a:off x="1028700" y="1584325"/>
            <a:ext cx="12784848" cy="1037590"/>
          </a:xfrm>
          <a:prstGeom prst="rect">
            <a:avLst/>
          </a:prstGeom>
        </p:spPr>
        <p:txBody>
          <a:bodyPr lIns="0" tIns="0" rIns="0" bIns="0" rtlCol="0" anchor="t">
            <a:spAutoFit/>
          </a:bodyPr>
          <a:lstStyle/>
          <a:p>
            <a:pPr algn="l">
              <a:lnSpc>
                <a:spcPts val="8255"/>
              </a:lnSpc>
            </a:pPr>
            <a:r>
              <a:rPr lang="en-US" sz="6500" b="1">
                <a:solidFill>
                  <a:srgbClr val="283763"/>
                </a:solidFill>
                <a:latin typeface="Montserrat Ultra-Bold"/>
                <a:ea typeface="Montserrat Ultra-Bold"/>
                <a:cs typeface="Montserrat Ultra-Bold"/>
                <a:sym typeface="Montserrat Ultra-Bold"/>
              </a:rPr>
              <a:t>Structure of </a:t>
            </a:r>
            <a:r>
              <a:rPr lang="en-US" sz="6500" b="1">
                <a:solidFill>
                  <a:srgbClr val="283763"/>
                </a:solidFill>
                <a:latin typeface="Montserrat Ultra-Bold"/>
                <a:ea typeface="Montserrat Ultra-Bold"/>
                <a:cs typeface="Montserrat Ultra-Bold"/>
                <a:sym typeface="Montserrat Ultra-Bold"/>
              </a:rPr>
              <a:t>the Dissertation</a:t>
            </a:r>
            <a:endParaRPr lang="en-US" sz="6500" b="1">
              <a:solidFill>
                <a:srgbClr val="283763"/>
              </a:solidFill>
              <a:latin typeface="Montserrat Ultra-Bold"/>
              <a:ea typeface="Montserrat Ultra-Bold"/>
              <a:cs typeface="Montserrat Ultra-Bold"/>
              <a:sym typeface="Montserrat Ultra-Bold"/>
            </a:endParaRPr>
          </a:p>
        </p:txBody>
      </p:sp>
      <p:grpSp>
        <p:nvGrpSpPr>
          <p:cNvPr id="6" name="Group 6"/>
          <p:cNvGrpSpPr/>
          <p:nvPr/>
        </p:nvGrpSpPr>
        <p:grpSpPr>
          <a:xfrm rot="0">
            <a:off x="1028700" y="752475"/>
            <a:ext cx="8832933" cy="301625"/>
            <a:chOff x="0" y="0"/>
            <a:chExt cx="11777244" cy="402167"/>
          </a:xfrm>
        </p:grpSpPr>
        <p:sp>
          <p:nvSpPr>
            <p:cNvPr id="7" name="TextBox 7"/>
            <p:cNvSpPr txBox="1"/>
            <p:nvPr/>
          </p:nvSpPr>
          <p:spPr>
            <a:xfrm>
              <a:off x="0" y="-38100"/>
              <a:ext cx="1889301" cy="440267"/>
            </a:xfrm>
            <a:prstGeom prst="rect">
              <a:avLst/>
            </a:prstGeom>
          </p:spPr>
          <p:txBody>
            <a:bodyPr lIns="0" tIns="0" rIns="0" bIns="0" rtlCol="0" anchor="t">
              <a:spAutoFit/>
            </a:bodyPr>
            <a:lstStyle/>
            <a:p>
              <a:pPr algn="l">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HOME</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sp>
          <p:nvSpPr>
            <p:cNvPr id="8" name="TextBox 8"/>
            <p:cNvSpPr txBox="1"/>
            <p:nvPr/>
          </p:nvSpPr>
          <p:spPr>
            <a:xfrm>
              <a:off x="1975140" y="-38100"/>
              <a:ext cx="1889301" cy="440267"/>
            </a:xfrm>
            <a:prstGeom prst="rect">
              <a:avLst/>
            </a:prstGeom>
          </p:spPr>
          <p:txBody>
            <a:bodyPr lIns="0" tIns="0" rIns="0" bIns="0" rtlCol="0" anchor="t">
              <a:spAutoFit/>
            </a:bodyPr>
            <a:lstStyle/>
            <a:p>
              <a:pPr algn="l">
                <a:lnSpc>
                  <a:spcPts val="2800"/>
                </a:lnSpc>
              </a:pPr>
              <a:r>
                <a:rPr lang="en-US" sz="2000" b="1">
                  <a:solidFill>
                    <a:srgbClr val="283763"/>
                  </a:solidFill>
                  <a:latin typeface="Montserrat Bold"/>
                  <a:ea typeface="Montserrat Bold"/>
                  <a:cs typeface="Montserrat Bold"/>
                  <a:sym typeface="Montserrat Bold"/>
                </a:rPr>
                <a:t>ABOUT</a:t>
              </a:r>
              <a:endParaRPr lang="en-US" sz="2000" b="1">
                <a:solidFill>
                  <a:srgbClr val="283763"/>
                </a:solidFill>
                <a:latin typeface="Montserrat Bold"/>
                <a:ea typeface="Montserrat Bold"/>
                <a:cs typeface="Montserrat Bold"/>
                <a:sym typeface="Montserrat Bold"/>
              </a:endParaRPr>
            </a:p>
          </p:txBody>
        </p:sp>
        <p:sp>
          <p:nvSpPr>
            <p:cNvPr id="9" name="TextBox 9"/>
            <p:cNvSpPr txBox="1"/>
            <p:nvPr/>
          </p:nvSpPr>
          <p:spPr>
            <a:xfrm>
              <a:off x="3953341" y="-38100"/>
              <a:ext cx="1889301" cy="440267"/>
            </a:xfrm>
            <a:prstGeom prst="rect">
              <a:avLst/>
            </a:prstGeom>
          </p:spPr>
          <p:txBody>
            <a:bodyPr lIns="0" tIns="0" rIns="0" bIns="0" rtlCol="0" anchor="t">
              <a:spAutoFit/>
            </a:bodyPr>
            <a:lstStyle/>
            <a:p>
              <a:pPr algn="l">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INTRO</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sp>
          <p:nvSpPr>
            <p:cNvPr id="10" name="TextBox 10"/>
            <p:cNvSpPr txBox="1"/>
            <p:nvPr/>
          </p:nvSpPr>
          <p:spPr>
            <a:xfrm>
              <a:off x="5931542" y="-38100"/>
              <a:ext cx="1889301" cy="440267"/>
            </a:xfrm>
            <a:prstGeom prst="rect">
              <a:avLst/>
            </a:prstGeom>
          </p:spPr>
          <p:txBody>
            <a:bodyPr lIns="0" tIns="0" rIns="0" bIns="0" rtlCol="0" anchor="t">
              <a:spAutoFit/>
            </a:bodyPr>
            <a:lstStyle/>
            <a:p>
              <a:pPr algn="l">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PART I</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sp>
          <p:nvSpPr>
            <p:cNvPr id="11" name="TextBox 11"/>
            <p:cNvSpPr txBox="1"/>
            <p:nvPr/>
          </p:nvSpPr>
          <p:spPr>
            <a:xfrm>
              <a:off x="7909743" y="-38100"/>
              <a:ext cx="1889301" cy="440267"/>
            </a:xfrm>
            <a:prstGeom prst="rect">
              <a:avLst/>
            </a:prstGeom>
          </p:spPr>
          <p:txBody>
            <a:bodyPr lIns="0" tIns="0" rIns="0" bIns="0" rtlCol="0" anchor="t">
              <a:spAutoFit/>
            </a:bodyPr>
            <a:lstStyle/>
            <a:p>
              <a:pPr algn="l">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PART II</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sp>
          <p:nvSpPr>
            <p:cNvPr id="12" name="TextBox 12"/>
            <p:cNvSpPr txBox="1"/>
            <p:nvPr/>
          </p:nvSpPr>
          <p:spPr>
            <a:xfrm>
              <a:off x="9887943" y="-38100"/>
              <a:ext cx="1889301" cy="440267"/>
            </a:xfrm>
            <a:prstGeom prst="rect">
              <a:avLst/>
            </a:prstGeom>
          </p:spPr>
          <p:txBody>
            <a:bodyPr lIns="0" tIns="0" rIns="0" bIns="0" rtlCol="0" anchor="t">
              <a:spAutoFit/>
            </a:bodyPr>
            <a:lstStyle/>
            <a:p>
              <a:pPr algn="l">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FINAL</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grpSp>
      <p:grpSp>
        <p:nvGrpSpPr>
          <p:cNvPr id="13" name="Group 13"/>
          <p:cNvGrpSpPr/>
          <p:nvPr/>
        </p:nvGrpSpPr>
        <p:grpSpPr>
          <a:xfrm rot="0">
            <a:off x="1028700" y="6271016"/>
            <a:ext cx="16230600" cy="3313357"/>
            <a:chOff x="0" y="0"/>
            <a:chExt cx="21640800" cy="4417809"/>
          </a:xfrm>
        </p:grpSpPr>
        <p:grpSp>
          <p:nvGrpSpPr>
            <p:cNvPr id="14" name="Group 14"/>
            <p:cNvGrpSpPr/>
            <p:nvPr/>
          </p:nvGrpSpPr>
          <p:grpSpPr>
            <a:xfrm rot="0">
              <a:off x="0" y="0"/>
              <a:ext cx="21640800" cy="4417809"/>
              <a:chOff x="0" y="0"/>
              <a:chExt cx="4274726" cy="872654"/>
            </a:xfrm>
          </p:grpSpPr>
          <p:sp>
            <p:nvSpPr>
              <p:cNvPr id="15" name="Freeform 15"/>
              <p:cNvSpPr/>
              <p:nvPr/>
            </p:nvSpPr>
            <p:spPr>
              <a:xfrm>
                <a:off x="0" y="0"/>
                <a:ext cx="4274726" cy="872654"/>
              </a:xfrm>
              <a:custGeom>
                <a:avLst/>
                <a:gdLst/>
                <a:ahLst/>
                <a:cxnLst/>
                <a:rect l="l" t="t" r="r" b="b"/>
                <a:pathLst>
                  <a:path w="4274726" h="872654">
                    <a:moveTo>
                      <a:pt x="0" y="0"/>
                    </a:moveTo>
                    <a:lnTo>
                      <a:pt x="4274726" y="0"/>
                    </a:lnTo>
                    <a:lnTo>
                      <a:pt x="4274726" y="872654"/>
                    </a:lnTo>
                    <a:lnTo>
                      <a:pt x="0" y="872654"/>
                    </a:lnTo>
                    <a:close/>
                  </a:path>
                </a:pathLst>
              </a:custGeom>
              <a:solidFill>
                <a:srgbClr val="91D2F4">
                  <a:alpha val="22745"/>
                </a:srgbClr>
              </a:solidFill>
            </p:spPr>
          </p:sp>
          <p:sp>
            <p:nvSpPr>
              <p:cNvPr id="16" name="TextBox 16"/>
              <p:cNvSpPr txBox="1"/>
              <p:nvPr/>
            </p:nvSpPr>
            <p:spPr>
              <a:xfrm>
                <a:off x="0" y="-38100"/>
                <a:ext cx="4274726" cy="910754"/>
              </a:xfrm>
              <a:prstGeom prst="rect">
                <a:avLst/>
              </a:prstGeom>
            </p:spPr>
            <p:txBody>
              <a:bodyPr lIns="50800" tIns="50800" rIns="50800" bIns="50800" rtlCol="0" anchor="ctr"/>
              <a:lstStyle/>
              <a:p>
                <a:pPr algn="ctr">
                  <a:lnSpc>
                    <a:spcPts val="2940"/>
                  </a:lnSpc>
                </a:pPr>
              </a:p>
            </p:txBody>
          </p:sp>
        </p:grpSp>
        <p:sp>
          <p:nvSpPr>
            <p:cNvPr id="17" name="TextBox 17"/>
            <p:cNvSpPr txBox="1"/>
            <p:nvPr/>
          </p:nvSpPr>
          <p:spPr>
            <a:xfrm>
              <a:off x="507688" y="128815"/>
              <a:ext cx="20625425" cy="4075430"/>
            </a:xfrm>
            <a:prstGeom prst="rect">
              <a:avLst/>
            </a:prstGeom>
          </p:spPr>
          <p:txBody>
            <a:bodyPr lIns="0" tIns="0" rIns="0" bIns="0" rtlCol="0" anchor="t">
              <a:spAutoFit/>
            </a:bodyPr>
            <a:lstStyle/>
            <a:p>
              <a:pPr algn="l">
                <a:lnSpc>
                  <a:spcPts val="3220"/>
                </a:lnSpc>
              </a:pPr>
              <a:r>
                <a:rPr lang="en-US" sz="2300" b="1">
                  <a:solidFill>
                    <a:srgbClr val="283763"/>
                  </a:solidFill>
                  <a:latin typeface="Poppins Bold"/>
                  <a:ea typeface="Poppins Bold"/>
                  <a:cs typeface="Poppins Bold"/>
                  <a:sym typeface="Poppins Bold"/>
                </a:rPr>
                <a:t>Major Publications</a:t>
              </a:r>
              <a:endParaRPr lang="en-US" sz="2300" b="1">
                <a:solidFill>
                  <a:srgbClr val="283763"/>
                </a:solidFill>
                <a:latin typeface="Poppins Bold"/>
                <a:ea typeface="Poppins Bold"/>
                <a:cs typeface="Poppins Bold"/>
                <a:sym typeface="Poppins Bold"/>
              </a:endParaRPr>
            </a:p>
            <a:p>
              <a:pPr marL="410210" lvl="1" indent="-205105" algn="l">
                <a:lnSpc>
                  <a:spcPts val="2660"/>
                </a:lnSpc>
                <a:buAutoNum type="arabicPeriod"/>
              </a:pPr>
              <a:r>
                <a:rPr lang="en-US" sz="1900">
                  <a:solidFill>
                    <a:srgbClr val="283763"/>
                  </a:solidFill>
                  <a:latin typeface="Poppins" panose="00000800000000000000"/>
                  <a:ea typeface="Poppins" panose="00000800000000000000"/>
                  <a:cs typeface="Poppins" panose="00000800000000000000"/>
                  <a:sym typeface="Poppins" panose="00000800000000000000"/>
                </a:rPr>
                <a:t>Shiyu Yang, Tetsuya Kanda, Daniel M. German, and Yoshiki Higo, "Unveiling Python Version Compatibility Challenges in Code Snippets on Stack Overflow," IEICE Transactions on Information and Systems, vol. E107-D, no. 8, pp. 1007–1015, Aug. 2024, doi: 10.1587/transinf.2023EDP7238. </a:t>
              </a:r>
              <a:endParaRPr lang="en-US" sz="1900">
                <a:solidFill>
                  <a:srgbClr val="283763"/>
                </a:solidFill>
                <a:latin typeface="Poppins" panose="00000800000000000000"/>
                <a:ea typeface="Poppins" panose="00000800000000000000"/>
                <a:cs typeface="Poppins" panose="00000800000000000000"/>
                <a:sym typeface="Poppins" panose="00000800000000000000"/>
              </a:endParaRPr>
            </a:p>
            <a:p>
              <a:pPr marL="410210" lvl="1" indent="-205105" algn="l">
                <a:lnSpc>
                  <a:spcPts val="2660"/>
                </a:lnSpc>
                <a:buAutoNum type="arabicPeriod"/>
              </a:pPr>
              <a:r>
                <a:rPr lang="en-US" sz="1900">
                  <a:solidFill>
                    <a:srgbClr val="283763"/>
                  </a:solidFill>
                  <a:latin typeface="Poppins" panose="00000800000000000000"/>
                  <a:ea typeface="Poppins" panose="00000800000000000000"/>
                  <a:cs typeface="Poppins" panose="00000800000000000000"/>
                  <a:sym typeface="Poppins" panose="00000800000000000000"/>
                </a:rPr>
                <a:t>Shiyu Yang, Tetsuya Kanda, Davide Pizzolotto, Daniel M. German, and Yoshiki Higo, "PyVerDetector: A Chrome Extension Detecting the Python Version of Stack Overflow Code Snippets," in Proceedings of the 31st IEEE/ACM International Conference on Program Comprehension (ICPC 2023), Melbourne, Australia, 2023, pp. 25-29, doi: 10.1109/ICPC58990.2023.00013.</a:t>
              </a:r>
              <a:endParaRPr lang="en-US" sz="1900">
                <a:solidFill>
                  <a:srgbClr val="283763"/>
                </a:solidFill>
                <a:latin typeface="Poppins" panose="00000800000000000000"/>
                <a:ea typeface="Poppins" panose="00000800000000000000"/>
                <a:cs typeface="Poppins" panose="00000800000000000000"/>
                <a:sym typeface="Poppins" panose="00000800000000000000"/>
              </a:endParaRPr>
            </a:p>
            <a:p>
              <a:pPr marL="410210" lvl="1" indent="-205105" algn="l">
                <a:lnSpc>
                  <a:spcPts val="2660"/>
                </a:lnSpc>
                <a:buAutoNum type="arabicPeriod"/>
              </a:pPr>
              <a:r>
                <a:rPr lang="en-US" sz="1900">
                  <a:solidFill>
                    <a:srgbClr val="283763"/>
                  </a:solidFill>
                  <a:latin typeface="Poppins" panose="00000800000000000000"/>
                  <a:ea typeface="Poppins" panose="00000800000000000000"/>
                  <a:cs typeface="Poppins" panose="00000800000000000000"/>
                  <a:sym typeface="Poppins" panose="00000800000000000000"/>
                </a:rPr>
                <a:t>Shiyu Yang, Yusheng Guo, Akihiro Tabata, and Yoshiki Higo, "Constructing a Dataset of Functionally Equivalent Python Methods Using Test Generation Techniques," IEICE Transactions on Information and Systems, 2026 (to appear).</a:t>
              </a:r>
              <a:endParaRPr lang="en-US" sz="1900">
                <a:solidFill>
                  <a:srgbClr val="283763"/>
                </a:solidFill>
                <a:latin typeface="Poppins" panose="00000800000000000000"/>
                <a:ea typeface="Poppins" panose="00000800000000000000"/>
                <a:cs typeface="Poppins" panose="00000800000000000000"/>
                <a:sym typeface="Poppins" panose="00000800000000000000"/>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5792760" y="689049"/>
            <a:ext cx="1466540" cy="339651"/>
          </a:xfrm>
          <a:prstGeom prst="rect">
            <a:avLst/>
          </a:prstGeom>
        </p:spPr>
        <p:txBody>
          <a:bodyPr lIns="0" tIns="0" rIns="0" bIns="0" rtlCol="0" anchor="t">
            <a:spAutoFit/>
          </a:bodyPr>
          <a:lstStyle/>
          <a:p>
            <a:pPr algn="r">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Page</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sp>
        <p:nvSpPr>
          <p:cNvPr id="3" name="TextBox 3"/>
          <p:cNvSpPr txBox="1"/>
          <p:nvPr/>
        </p:nvSpPr>
        <p:spPr>
          <a:xfrm>
            <a:off x="15792760" y="962025"/>
            <a:ext cx="1466540" cy="669925"/>
          </a:xfrm>
          <a:prstGeom prst="rect">
            <a:avLst/>
          </a:prstGeom>
        </p:spPr>
        <p:txBody>
          <a:bodyPr lIns="0" tIns="0" rIns="0" bIns="0" rtlCol="0" anchor="t">
            <a:spAutoFit/>
          </a:bodyPr>
          <a:lstStyle/>
          <a:p>
            <a:pPr algn="r">
              <a:lnSpc>
                <a:spcPts val="5600"/>
              </a:lnSpc>
            </a:pPr>
            <a:r>
              <a:rPr lang="en-US" sz="4000" b="1">
                <a:solidFill>
                  <a:srgbClr val="283763"/>
                </a:solidFill>
                <a:latin typeface="Montserrat Bold"/>
                <a:ea typeface="Montserrat Bold"/>
                <a:cs typeface="Montserrat Bold"/>
                <a:sym typeface="Montserrat Bold"/>
              </a:rPr>
              <a:t>20</a:t>
            </a:r>
            <a:endParaRPr lang="en-US" sz="4000" b="1">
              <a:solidFill>
                <a:srgbClr val="283763"/>
              </a:solidFill>
              <a:latin typeface="Montserrat Bold"/>
              <a:ea typeface="Montserrat Bold"/>
              <a:cs typeface="Montserrat Bold"/>
              <a:sym typeface="Montserrat Bold"/>
            </a:endParaRPr>
          </a:p>
        </p:txBody>
      </p:sp>
      <p:sp>
        <p:nvSpPr>
          <p:cNvPr id="4" name="TextBox 4"/>
          <p:cNvSpPr txBox="1"/>
          <p:nvPr/>
        </p:nvSpPr>
        <p:spPr>
          <a:xfrm>
            <a:off x="1028700" y="1603375"/>
            <a:ext cx="14525203" cy="739267"/>
          </a:xfrm>
          <a:prstGeom prst="rect">
            <a:avLst/>
          </a:prstGeom>
        </p:spPr>
        <p:txBody>
          <a:bodyPr lIns="0" tIns="0" rIns="0" bIns="0" rtlCol="0" anchor="t">
            <a:spAutoFit/>
          </a:bodyPr>
          <a:lstStyle/>
          <a:p>
            <a:pPr algn="l">
              <a:lnSpc>
                <a:spcPts val="5970"/>
              </a:lnSpc>
            </a:pPr>
            <a:r>
              <a:rPr lang="en-US" sz="4700" b="1">
                <a:solidFill>
                  <a:srgbClr val="283763"/>
                </a:solidFill>
                <a:latin typeface="Montserrat Ultra-Bold"/>
                <a:ea typeface="Montserrat Ultra-Bold"/>
                <a:cs typeface="Montserrat Ultra-Bold"/>
                <a:sym typeface="Montserrat Ultra-Bold"/>
              </a:rPr>
              <a:t>Revisions to Chapter 2 (Study 1) (1/2)</a:t>
            </a:r>
            <a:endParaRPr lang="en-US" sz="4700" b="1">
              <a:solidFill>
                <a:srgbClr val="283763"/>
              </a:solidFill>
              <a:latin typeface="Montserrat Ultra-Bold"/>
              <a:ea typeface="Montserrat Ultra-Bold"/>
              <a:cs typeface="Montserrat Ultra-Bold"/>
              <a:sym typeface="Montserrat Ultra-Bold"/>
            </a:endParaRPr>
          </a:p>
        </p:txBody>
      </p:sp>
      <p:grpSp>
        <p:nvGrpSpPr>
          <p:cNvPr id="5" name="Group 5"/>
          <p:cNvGrpSpPr/>
          <p:nvPr/>
        </p:nvGrpSpPr>
        <p:grpSpPr>
          <a:xfrm rot="0">
            <a:off x="1028700" y="752475"/>
            <a:ext cx="8832933" cy="301625"/>
            <a:chOff x="0" y="0"/>
            <a:chExt cx="11777244" cy="402167"/>
          </a:xfrm>
        </p:grpSpPr>
        <p:sp>
          <p:nvSpPr>
            <p:cNvPr id="6" name="TextBox 6"/>
            <p:cNvSpPr txBox="1"/>
            <p:nvPr/>
          </p:nvSpPr>
          <p:spPr>
            <a:xfrm>
              <a:off x="0" y="-38100"/>
              <a:ext cx="1889301" cy="440267"/>
            </a:xfrm>
            <a:prstGeom prst="rect">
              <a:avLst/>
            </a:prstGeom>
          </p:spPr>
          <p:txBody>
            <a:bodyPr lIns="0" tIns="0" rIns="0" bIns="0" rtlCol="0" anchor="t">
              <a:spAutoFit/>
            </a:bodyPr>
            <a:lstStyle/>
            <a:p>
              <a:pPr algn="l">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HOME</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sp>
          <p:nvSpPr>
            <p:cNvPr id="7" name="TextBox 7"/>
            <p:cNvSpPr txBox="1"/>
            <p:nvPr/>
          </p:nvSpPr>
          <p:spPr>
            <a:xfrm>
              <a:off x="1975140" y="-38100"/>
              <a:ext cx="1889301" cy="440267"/>
            </a:xfrm>
            <a:prstGeom prst="rect">
              <a:avLst/>
            </a:prstGeom>
          </p:spPr>
          <p:txBody>
            <a:bodyPr lIns="0" tIns="0" rIns="0" bIns="0" rtlCol="0" anchor="t">
              <a:spAutoFit/>
            </a:bodyPr>
            <a:lstStyle/>
            <a:p>
              <a:pPr algn="l">
                <a:lnSpc>
                  <a:spcPts val="2800"/>
                </a:lnSpc>
              </a:pPr>
              <a:r>
                <a:rPr lang="en-US" sz="2000" b="1">
                  <a:solidFill>
                    <a:srgbClr val="283763"/>
                  </a:solidFill>
                  <a:latin typeface="Montserrat Bold"/>
                  <a:ea typeface="Montserrat Bold"/>
                  <a:cs typeface="Montserrat Bold"/>
                  <a:sym typeface="Montserrat Bold"/>
                </a:rPr>
                <a:t>ABOUT</a:t>
              </a:r>
              <a:endParaRPr lang="en-US" sz="2000" b="1">
                <a:solidFill>
                  <a:srgbClr val="283763"/>
                </a:solidFill>
                <a:latin typeface="Montserrat Bold"/>
                <a:ea typeface="Montserrat Bold"/>
                <a:cs typeface="Montserrat Bold"/>
                <a:sym typeface="Montserrat Bold"/>
              </a:endParaRPr>
            </a:p>
          </p:txBody>
        </p:sp>
        <p:sp>
          <p:nvSpPr>
            <p:cNvPr id="8" name="TextBox 8"/>
            <p:cNvSpPr txBox="1"/>
            <p:nvPr/>
          </p:nvSpPr>
          <p:spPr>
            <a:xfrm>
              <a:off x="3953341" y="-38100"/>
              <a:ext cx="1889301" cy="440267"/>
            </a:xfrm>
            <a:prstGeom prst="rect">
              <a:avLst/>
            </a:prstGeom>
          </p:spPr>
          <p:txBody>
            <a:bodyPr lIns="0" tIns="0" rIns="0" bIns="0" rtlCol="0" anchor="t">
              <a:spAutoFit/>
            </a:bodyPr>
            <a:lstStyle/>
            <a:p>
              <a:pPr algn="l">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INTRO</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sp>
          <p:nvSpPr>
            <p:cNvPr id="9" name="TextBox 9"/>
            <p:cNvSpPr txBox="1"/>
            <p:nvPr/>
          </p:nvSpPr>
          <p:spPr>
            <a:xfrm>
              <a:off x="5931542" y="-38100"/>
              <a:ext cx="1889301" cy="440267"/>
            </a:xfrm>
            <a:prstGeom prst="rect">
              <a:avLst/>
            </a:prstGeom>
          </p:spPr>
          <p:txBody>
            <a:bodyPr lIns="0" tIns="0" rIns="0" bIns="0" rtlCol="0" anchor="t">
              <a:spAutoFit/>
            </a:bodyPr>
            <a:lstStyle/>
            <a:p>
              <a:pPr algn="l">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PART I</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sp>
          <p:nvSpPr>
            <p:cNvPr id="10" name="TextBox 10"/>
            <p:cNvSpPr txBox="1"/>
            <p:nvPr/>
          </p:nvSpPr>
          <p:spPr>
            <a:xfrm>
              <a:off x="7909743" y="-38100"/>
              <a:ext cx="1889301" cy="440267"/>
            </a:xfrm>
            <a:prstGeom prst="rect">
              <a:avLst/>
            </a:prstGeom>
          </p:spPr>
          <p:txBody>
            <a:bodyPr lIns="0" tIns="0" rIns="0" bIns="0" rtlCol="0" anchor="t">
              <a:spAutoFit/>
            </a:bodyPr>
            <a:lstStyle/>
            <a:p>
              <a:pPr algn="l">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PART II</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sp>
          <p:nvSpPr>
            <p:cNvPr id="11" name="TextBox 11"/>
            <p:cNvSpPr txBox="1"/>
            <p:nvPr/>
          </p:nvSpPr>
          <p:spPr>
            <a:xfrm>
              <a:off x="9887943" y="-38100"/>
              <a:ext cx="1889301" cy="440267"/>
            </a:xfrm>
            <a:prstGeom prst="rect">
              <a:avLst/>
            </a:prstGeom>
          </p:spPr>
          <p:txBody>
            <a:bodyPr lIns="0" tIns="0" rIns="0" bIns="0" rtlCol="0" anchor="t">
              <a:spAutoFit/>
            </a:bodyPr>
            <a:lstStyle/>
            <a:p>
              <a:pPr algn="l">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FINAL</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grpSp>
      <p:grpSp>
        <p:nvGrpSpPr>
          <p:cNvPr id="12" name="Group 12"/>
          <p:cNvGrpSpPr/>
          <p:nvPr/>
        </p:nvGrpSpPr>
        <p:grpSpPr>
          <a:xfrm rot="0">
            <a:off x="1028700" y="2685918"/>
            <a:ext cx="16102428" cy="1467899"/>
            <a:chOff x="0" y="0"/>
            <a:chExt cx="21469903" cy="1957198"/>
          </a:xfrm>
        </p:grpSpPr>
        <p:sp>
          <p:nvSpPr>
            <p:cNvPr id="13" name="TextBox 13"/>
            <p:cNvSpPr txBox="1"/>
            <p:nvPr/>
          </p:nvSpPr>
          <p:spPr>
            <a:xfrm>
              <a:off x="0" y="759377"/>
              <a:ext cx="21469903" cy="1197822"/>
            </a:xfrm>
            <a:prstGeom prst="rect">
              <a:avLst/>
            </a:prstGeom>
          </p:spPr>
          <p:txBody>
            <a:bodyPr lIns="0" tIns="0" rIns="0" bIns="0" rtlCol="0" anchor="t">
              <a:spAutoFit/>
            </a:bodyPr>
            <a:lstStyle/>
            <a:p>
              <a:pPr algn="l">
                <a:lnSpc>
                  <a:spcPts val="3640"/>
                </a:lnSpc>
              </a:pPr>
              <a:r>
                <a:rPr lang="en-US" sz="2600">
                  <a:solidFill>
                    <a:srgbClr val="283763"/>
                  </a:solidFill>
                  <a:latin typeface="Poppins" panose="00000800000000000000"/>
                  <a:ea typeface="Poppins" panose="00000800000000000000"/>
                  <a:cs typeface="Poppins" panose="00000800000000000000"/>
                  <a:sym typeface="Poppins" panose="00000800000000000000"/>
                </a:rPr>
                <a:t>The research questi</a:t>
              </a:r>
              <a:r>
                <a:rPr lang="en-US" sz="2600">
                  <a:solidFill>
                    <a:srgbClr val="283763"/>
                  </a:solidFill>
                  <a:latin typeface="Poppins" panose="00000800000000000000"/>
                  <a:ea typeface="Poppins" panose="00000800000000000000"/>
                  <a:cs typeface="Poppins" panose="00000800000000000000"/>
                  <a:sym typeface="Poppins" panose="00000800000000000000"/>
                </a:rPr>
                <a:t>ons</a:t>
              </a:r>
              <a:r>
                <a:rPr lang="en-US" sz="2600">
                  <a:solidFill>
                    <a:srgbClr val="283763"/>
                  </a:solidFill>
                  <a:latin typeface="Poppins" panose="00000800000000000000"/>
                  <a:ea typeface="Poppins" panose="00000800000000000000"/>
                  <a:cs typeface="Poppins" panose="00000800000000000000"/>
                  <a:sym typeface="Poppins" panose="00000800000000000000"/>
                </a:rPr>
                <a:t> introduced in Chapter 1 are not referenced again in later chapters, giving the impression that </a:t>
              </a:r>
              <a:r>
                <a:rPr lang="en-US" sz="2600">
                  <a:solidFill>
                    <a:srgbClr val="283763"/>
                  </a:solidFill>
                  <a:latin typeface="Poppins" panose="00000800000000000000"/>
                  <a:ea typeface="Poppins" panose="00000800000000000000"/>
                  <a:cs typeface="Poppins" panose="00000800000000000000"/>
                  <a:sym typeface="Poppins" panose="00000800000000000000"/>
                </a:rPr>
                <a:t>t</a:t>
              </a:r>
              <a:r>
                <a:rPr lang="en-US" sz="2600">
                  <a:solidFill>
                    <a:srgbClr val="283763"/>
                  </a:solidFill>
                  <a:latin typeface="Poppins" panose="00000800000000000000"/>
                  <a:ea typeface="Poppins" panose="00000800000000000000"/>
                  <a:cs typeface="Poppins" panose="00000800000000000000"/>
                  <a:sym typeface="Poppins" panose="00000800000000000000"/>
                </a:rPr>
                <a:t>hey are left unanswered.</a:t>
              </a:r>
              <a:endParaRPr lang="en-US" sz="2600">
                <a:solidFill>
                  <a:srgbClr val="283763"/>
                </a:solidFill>
                <a:latin typeface="Poppins" panose="00000800000000000000"/>
                <a:ea typeface="Poppins" panose="00000800000000000000"/>
                <a:cs typeface="Poppins" panose="00000800000000000000"/>
                <a:sym typeface="Poppins" panose="00000800000000000000"/>
              </a:endParaRPr>
            </a:p>
          </p:txBody>
        </p:sp>
        <p:sp>
          <p:nvSpPr>
            <p:cNvPr id="14" name="TextBox 14"/>
            <p:cNvSpPr txBox="1"/>
            <p:nvPr/>
          </p:nvSpPr>
          <p:spPr>
            <a:xfrm>
              <a:off x="0" y="-85725"/>
              <a:ext cx="12224978" cy="651298"/>
            </a:xfrm>
            <a:prstGeom prst="rect">
              <a:avLst/>
            </a:prstGeom>
          </p:spPr>
          <p:txBody>
            <a:bodyPr lIns="0" tIns="0" rIns="0" bIns="0" rtlCol="0" anchor="t">
              <a:spAutoFit/>
            </a:bodyPr>
            <a:lstStyle/>
            <a:p>
              <a:pPr algn="l">
                <a:lnSpc>
                  <a:spcPts val="3920"/>
                </a:lnSpc>
              </a:pPr>
              <a:r>
                <a:rPr lang="en-US" sz="2800" b="1">
                  <a:solidFill>
                    <a:srgbClr val="283763"/>
                  </a:solidFill>
                  <a:latin typeface="Poppins Bold"/>
                  <a:ea typeface="Poppins Bold"/>
                  <a:cs typeface="Poppins Bold"/>
                  <a:sym typeface="Poppins Bold"/>
                </a:rPr>
                <a:t>Comment</a:t>
              </a:r>
              <a:endParaRPr lang="en-US" sz="2800" b="1">
                <a:solidFill>
                  <a:srgbClr val="283763"/>
                </a:solidFill>
                <a:latin typeface="Poppins Bold"/>
                <a:ea typeface="Poppins Bold"/>
                <a:cs typeface="Poppins Bold"/>
                <a:sym typeface="Poppins Bold"/>
              </a:endParaRPr>
            </a:p>
          </p:txBody>
        </p:sp>
      </p:grpSp>
      <p:grpSp>
        <p:nvGrpSpPr>
          <p:cNvPr id="15" name="Group 15"/>
          <p:cNvGrpSpPr/>
          <p:nvPr/>
        </p:nvGrpSpPr>
        <p:grpSpPr>
          <a:xfrm rot="0">
            <a:off x="1028700" y="5558437"/>
            <a:ext cx="16102428" cy="1539019"/>
            <a:chOff x="0" y="0"/>
            <a:chExt cx="21469903" cy="2052025"/>
          </a:xfrm>
        </p:grpSpPr>
        <p:sp>
          <p:nvSpPr>
            <p:cNvPr id="16" name="TextBox 16"/>
            <p:cNvSpPr txBox="1"/>
            <p:nvPr/>
          </p:nvSpPr>
          <p:spPr>
            <a:xfrm>
              <a:off x="0" y="740327"/>
              <a:ext cx="21469903" cy="1311698"/>
            </a:xfrm>
            <a:prstGeom prst="rect">
              <a:avLst/>
            </a:prstGeom>
          </p:spPr>
          <p:txBody>
            <a:bodyPr lIns="0" tIns="0" rIns="0" bIns="0" rtlCol="0" anchor="t">
              <a:spAutoFit/>
            </a:bodyPr>
            <a:lstStyle/>
            <a:p>
              <a:pPr algn="l">
                <a:lnSpc>
                  <a:spcPts val="3920"/>
                </a:lnSpc>
              </a:pPr>
              <a:r>
                <a:rPr lang="en-US" sz="2800">
                  <a:solidFill>
                    <a:srgbClr val="283763"/>
                  </a:solidFill>
                  <a:latin typeface="Poppins" panose="00000800000000000000"/>
                  <a:ea typeface="Poppins" panose="00000800000000000000"/>
                  <a:cs typeface="Poppins" panose="00000800000000000000"/>
                  <a:sym typeface="Poppins" panose="00000800000000000000"/>
                </a:rPr>
                <a:t>The opening of the Study 1 chapter was revised to explicitly state that it addresses D-RQ1, clarifying the study’s role within the overall research questions.</a:t>
              </a:r>
              <a:endParaRPr lang="en-US" sz="2800">
                <a:solidFill>
                  <a:srgbClr val="283763"/>
                </a:solidFill>
                <a:latin typeface="Poppins" panose="00000800000000000000"/>
                <a:ea typeface="Poppins" panose="00000800000000000000"/>
                <a:cs typeface="Poppins" panose="00000800000000000000"/>
                <a:sym typeface="Poppins" panose="00000800000000000000"/>
              </a:endParaRPr>
            </a:p>
          </p:txBody>
        </p:sp>
        <p:sp>
          <p:nvSpPr>
            <p:cNvPr id="17" name="TextBox 17"/>
            <p:cNvSpPr txBox="1"/>
            <p:nvPr/>
          </p:nvSpPr>
          <p:spPr>
            <a:xfrm>
              <a:off x="0" y="-85725"/>
              <a:ext cx="12224978" cy="651298"/>
            </a:xfrm>
            <a:prstGeom prst="rect">
              <a:avLst/>
            </a:prstGeom>
          </p:spPr>
          <p:txBody>
            <a:bodyPr lIns="0" tIns="0" rIns="0" bIns="0" rtlCol="0" anchor="t">
              <a:spAutoFit/>
            </a:bodyPr>
            <a:lstStyle/>
            <a:p>
              <a:pPr algn="l">
                <a:lnSpc>
                  <a:spcPts val="3920"/>
                </a:lnSpc>
              </a:pPr>
              <a:r>
                <a:rPr lang="en-US" sz="2800" b="1">
                  <a:solidFill>
                    <a:srgbClr val="283763"/>
                  </a:solidFill>
                  <a:latin typeface="Poppins Bold"/>
                  <a:ea typeface="Poppins Bold"/>
                  <a:cs typeface="Poppins Bold"/>
                  <a:sym typeface="Poppins Bold"/>
                </a:rPr>
                <a:t>Response</a:t>
              </a:r>
              <a:endParaRPr lang="en-US" sz="2800" b="1">
                <a:solidFill>
                  <a:srgbClr val="283763"/>
                </a:solidFill>
                <a:latin typeface="Poppins Bold"/>
                <a:ea typeface="Poppins Bold"/>
                <a:cs typeface="Poppins Bold"/>
                <a:sym typeface="Poppins Bold"/>
              </a:endParaRPr>
            </a:p>
          </p:txBody>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5792760" y="689049"/>
            <a:ext cx="1466540" cy="339651"/>
          </a:xfrm>
          <a:prstGeom prst="rect">
            <a:avLst/>
          </a:prstGeom>
        </p:spPr>
        <p:txBody>
          <a:bodyPr lIns="0" tIns="0" rIns="0" bIns="0" rtlCol="0" anchor="t">
            <a:spAutoFit/>
          </a:bodyPr>
          <a:lstStyle/>
          <a:p>
            <a:pPr algn="r">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Page</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sp>
        <p:nvSpPr>
          <p:cNvPr id="3" name="TextBox 3"/>
          <p:cNvSpPr txBox="1"/>
          <p:nvPr/>
        </p:nvSpPr>
        <p:spPr>
          <a:xfrm>
            <a:off x="15792760" y="962025"/>
            <a:ext cx="1466540" cy="669925"/>
          </a:xfrm>
          <a:prstGeom prst="rect">
            <a:avLst/>
          </a:prstGeom>
        </p:spPr>
        <p:txBody>
          <a:bodyPr lIns="0" tIns="0" rIns="0" bIns="0" rtlCol="0" anchor="t">
            <a:spAutoFit/>
          </a:bodyPr>
          <a:lstStyle/>
          <a:p>
            <a:pPr algn="r">
              <a:lnSpc>
                <a:spcPts val="5600"/>
              </a:lnSpc>
            </a:pPr>
            <a:r>
              <a:rPr lang="en-US" sz="4000" b="1">
                <a:solidFill>
                  <a:srgbClr val="283763"/>
                </a:solidFill>
                <a:latin typeface="Montserrat Bold"/>
                <a:ea typeface="Montserrat Bold"/>
                <a:cs typeface="Montserrat Bold"/>
                <a:sym typeface="Montserrat Bold"/>
              </a:rPr>
              <a:t>21</a:t>
            </a:r>
            <a:endParaRPr lang="en-US" sz="4000" b="1">
              <a:solidFill>
                <a:srgbClr val="283763"/>
              </a:solidFill>
              <a:latin typeface="Montserrat Bold"/>
              <a:ea typeface="Montserrat Bold"/>
              <a:cs typeface="Montserrat Bold"/>
              <a:sym typeface="Montserrat Bold"/>
            </a:endParaRPr>
          </a:p>
        </p:txBody>
      </p:sp>
      <p:sp>
        <p:nvSpPr>
          <p:cNvPr id="4" name="TextBox 4"/>
          <p:cNvSpPr txBox="1"/>
          <p:nvPr/>
        </p:nvSpPr>
        <p:spPr>
          <a:xfrm>
            <a:off x="1028700" y="1603375"/>
            <a:ext cx="14525203" cy="739267"/>
          </a:xfrm>
          <a:prstGeom prst="rect">
            <a:avLst/>
          </a:prstGeom>
        </p:spPr>
        <p:txBody>
          <a:bodyPr lIns="0" tIns="0" rIns="0" bIns="0" rtlCol="0" anchor="t">
            <a:spAutoFit/>
          </a:bodyPr>
          <a:lstStyle/>
          <a:p>
            <a:pPr algn="l">
              <a:lnSpc>
                <a:spcPts val="5970"/>
              </a:lnSpc>
            </a:pPr>
            <a:r>
              <a:rPr lang="en-US" sz="4700" b="1">
                <a:solidFill>
                  <a:srgbClr val="283763"/>
                </a:solidFill>
                <a:latin typeface="Montserrat Ultra-Bold"/>
                <a:ea typeface="Montserrat Ultra-Bold"/>
                <a:cs typeface="Montserrat Ultra-Bold"/>
                <a:sym typeface="Montserrat Ultra-Bold"/>
              </a:rPr>
              <a:t>Revisions to Chapter 2 (Study 1) (2/2)</a:t>
            </a:r>
            <a:endParaRPr lang="en-US" sz="4700" b="1">
              <a:solidFill>
                <a:srgbClr val="283763"/>
              </a:solidFill>
              <a:latin typeface="Montserrat Ultra-Bold"/>
              <a:ea typeface="Montserrat Ultra-Bold"/>
              <a:cs typeface="Montserrat Ultra-Bold"/>
              <a:sym typeface="Montserrat Ultra-Bold"/>
            </a:endParaRPr>
          </a:p>
        </p:txBody>
      </p:sp>
      <p:grpSp>
        <p:nvGrpSpPr>
          <p:cNvPr id="5" name="Group 5"/>
          <p:cNvGrpSpPr/>
          <p:nvPr/>
        </p:nvGrpSpPr>
        <p:grpSpPr>
          <a:xfrm rot="0">
            <a:off x="1028700" y="752475"/>
            <a:ext cx="8832933" cy="301625"/>
            <a:chOff x="0" y="0"/>
            <a:chExt cx="11777244" cy="402167"/>
          </a:xfrm>
        </p:grpSpPr>
        <p:sp>
          <p:nvSpPr>
            <p:cNvPr id="6" name="TextBox 6"/>
            <p:cNvSpPr txBox="1"/>
            <p:nvPr/>
          </p:nvSpPr>
          <p:spPr>
            <a:xfrm>
              <a:off x="0" y="-38100"/>
              <a:ext cx="1889301" cy="440267"/>
            </a:xfrm>
            <a:prstGeom prst="rect">
              <a:avLst/>
            </a:prstGeom>
          </p:spPr>
          <p:txBody>
            <a:bodyPr lIns="0" tIns="0" rIns="0" bIns="0" rtlCol="0" anchor="t">
              <a:spAutoFit/>
            </a:bodyPr>
            <a:lstStyle/>
            <a:p>
              <a:pPr algn="l">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HOME</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sp>
          <p:nvSpPr>
            <p:cNvPr id="7" name="TextBox 7"/>
            <p:cNvSpPr txBox="1"/>
            <p:nvPr/>
          </p:nvSpPr>
          <p:spPr>
            <a:xfrm>
              <a:off x="1975140" y="-38100"/>
              <a:ext cx="1889301" cy="440267"/>
            </a:xfrm>
            <a:prstGeom prst="rect">
              <a:avLst/>
            </a:prstGeom>
          </p:spPr>
          <p:txBody>
            <a:bodyPr lIns="0" tIns="0" rIns="0" bIns="0" rtlCol="0" anchor="t">
              <a:spAutoFit/>
            </a:bodyPr>
            <a:lstStyle/>
            <a:p>
              <a:pPr algn="l">
                <a:lnSpc>
                  <a:spcPts val="2800"/>
                </a:lnSpc>
              </a:pPr>
              <a:r>
                <a:rPr lang="en-US" sz="2000" b="1">
                  <a:solidFill>
                    <a:srgbClr val="283763"/>
                  </a:solidFill>
                  <a:latin typeface="Montserrat Bold"/>
                  <a:ea typeface="Montserrat Bold"/>
                  <a:cs typeface="Montserrat Bold"/>
                  <a:sym typeface="Montserrat Bold"/>
                </a:rPr>
                <a:t>ABOUT</a:t>
              </a:r>
              <a:endParaRPr lang="en-US" sz="2000" b="1">
                <a:solidFill>
                  <a:srgbClr val="283763"/>
                </a:solidFill>
                <a:latin typeface="Montserrat Bold"/>
                <a:ea typeface="Montserrat Bold"/>
                <a:cs typeface="Montserrat Bold"/>
                <a:sym typeface="Montserrat Bold"/>
              </a:endParaRPr>
            </a:p>
          </p:txBody>
        </p:sp>
        <p:sp>
          <p:nvSpPr>
            <p:cNvPr id="8" name="TextBox 8"/>
            <p:cNvSpPr txBox="1"/>
            <p:nvPr/>
          </p:nvSpPr>
          <p:spPr>
            <a:xfrm>
              <a:off x="3953341" y="-38100"/>
              <a:ext cx="1889301" cy="440267"/>
            </a:xfrm>
            <a:prstGeom prst="rect">
              <a:avLst/>
            </a:prstGeom>
          </p:spPr>
          <p:txBody>
            <a:bodyPr lIns="0" tIns="0" rIns="0" bIns="0" rtlCol="0" anchor="t">
              <a:spAutoFit/>
            </a:bodyPr>
            <a:lstStyle/>
            <a:p>
              <a:pPr algn="l">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INTRO</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sp>
          <p:nvSpPr>
            <p:cNvPr id="9" name="TextBox 9"/>
            <p:cNvSpPr txBox="1"/>
            <p:nvPr/>
          </p:nvSpPr>
          <p:spPr>
            <a:xfrm>
              <a:off x="5931542" y="-38100"/>
              <a:ext cx="1889301" cy="440267"/>
            </a:xfrm>
            <a:prstGeom prst="rect">
              <a:avLst/>
            </a:prstGeom>
          </p:spPr>
          <p:txBody>
            <a:bodyPr lIns="0" tIns="0" rIns="0" bIns="0" rtlCol="0" anchor="t">
              <a:spAutoFit/>
            </a:bodyPr>
            <a:lstStyle/>
            <a:p>
              <a:pPr algn="l">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PART I</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sp>
          <p:nvSpPr>
            <p:cNvPr id="10" name="TextBox 10"/>
            <p:cNvSpPr txBox="1"/>
            <p:nvPr/>
          </p:nvSpPr>
          <p:spPr>
            <a:xfrm>
              <a:off x="7909743" y="-38100"/>
              <a:ext cx="1889301" cy="440267"/>
            </a:xfrm>
            <a:prstGeom prst="rect">
              <a:avLst/>
            </a:prstGeom>
          </p:spPr>
          <p:txBody>
            <a:bodyPr lIns="0" tIns="0" rIns="0" bIns="0" rtlCol="0" anchor="t">
              <a:spAutoFit/>
            </a:bodyPr>
            <a:lstStyle/>
            <a:p>
              <a:pPr algn="l">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PART II</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sp>
          <p:nvSpPr>
            <p:cNvPr id="11" name="TextBox 11"/>
            <p:cNvSpPr txBox="1"/>
            <p:nvPr/>
          </p:nvSpPr>
          <p:spPr>
            <a:xfrm>
              <a:off x="9887943" y="-38100"/>
              <a:ext cx="1889301" cy="440267"/>
            </a:xfrm>
            <a:prstGeom prst="rect">
              <a:avLst/>
            </a:prstGeom>
          </p:spPr>
          <p:txBody>
            <a:bodyPr lIns="0" tIns="0" rIns="0" bIns="0" rtlCol="0" anchor="t">
              <a:spAutoFit/>
            </a:bodyPr>
            <a:lstStyle/>
            <a:p>
              <a:pPr algn="l">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FINAL</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grpSp>
      <p:grpSp>
        <p:nvGrpSpPr>
          <p:cNvPr id="12" name="Group 12"/>
          <p:cNvGrpSpPr/>
          <p:nvPr/>
        </p:nvGrpSpPr>
        <p:grpSpPr>
          <a:xfrm rot="0">
            <a:off x="1028700" y="2685918"/>
            <a:ext cx="16102428" cy="1925099"/>
            <a:chOff x="0" y="0"/>
            <a:chExt cx="21469903" cy="2566798"/>
          </a:xfrm>
        </p:grpSpPr>
        <p:sp>
          <p:nvSpPr>
            <p:cNvPr id="13" name="TextBox 13"/>
            <p:cNvSpPr txBox="1"/>
            <p:nvPr/>
          </p:nvSpPr>
          <p:spPr>
            <a:xfrm>
              <a:off x="0" y="759377"/>
              <a:ext cx="21469903" cy="1807422"/>
            </a:xfrm>
            <a:prstGeom prst="rect">
              <a:avLst/>
            </a:prstGeom>
          </p:spPr>
          <p:txBody>
            <a:bodyPr lIns="0" tIns="0" rIns="0" bIns="0" rtlCol="0" anchor="t">
              <a:spAutoFit/>
            </a:bodyPr>
            <a:lstStyle/>
            <a:p>
              <a:pPr marL="561340" lvl="1" indent="-280670" algn="l">
                <a:lnSpc>
                  <a:spcPts val="3640"/>
                </a:lnSpc>
                <a:buFont typeface="Arial" panose="020B0604020202090204"/>
                <a:buChar char="•"/>
              </a:pPr>
              <a:r>
                <a:rPr lang="en-US" sz="2600">
                  <a:solidFill>
                    <a:srgbClr val="283763"/>
                  </a:solidFill>
                  <a:latin typeface="Poppins" panose="00000800000000000000"/>
                  <a:ea typeface="Poppins" panose="00000800000000000000"/>
                  <a:cs typeface="Poppins" panose="00000800000000000000"/>
                  <a:sym typeface="Poppins" panose="00000800000000000000"/>
                </a:rPr>
                <a:t>The research questi</a:t>
              </a:r>
              <a:r>
                <a:rPr lang="en-US" sz="2600">
                  <a:solidFill>
                    <a:srgbClr val="283763"/>
                  </a:solidFill>
                  <a:latin typeface="Poppins" panose="00000800000000000000"/>
                  <a:ea typeface="Poppins" panose="00000800000000000000"/>
                  <a:cs typeface="Poppins" panose="00000800000000000000"/>
                  <a:sym typeface="Poppins" panose="00000800000000000000"/>
                </a:rPr>
                <a:t>ons</a:t>
              </a:r>
              <a:r>
                <a:rPr lang="en-US" sz="2600">
                  <a:solidFill>
                    <a:srgbClr val="283763"/>
                  </a:solidFill>
                  <a:latin typeface="Poppins" panose="00000800000000000000"/>
                  <a:ea typeface="Poppins" panose="00000800000000000000"/>
                  <a:cs typeface="Poppins" panose="00000800000000000000"/>
                  <a:sym typeface="Poppins" panose="00000800000000000000"/>
                </a:rPr>
                <a:t> appear abruptly (Section 2.4).</a:t>
              </a:r>
              <a:endParaRPr lang="en-US" sz="2600">
                <a:solidFill>
                  <a:srgbClr val="283763"/>
                </a:solidFill>
                <a:latin typeface="Poppins" panose="00000800000000000000"/>
                <a:ea typeface="Poppins" panose="00000800000000000000"/>
                <a:cs typeface="Poppins" panose="00000800000000000000"/>
                <a:sym typeface="Poppins" panose="00000800000000000000"/>
              </a:endParaRPr>
            </a:p>
            <a:p>
              <a:pPr marL="561340" lvl="1" indent="-280670" algn="l">
                <a:lnSpc>
                  <a:spcPts val="3640"/>
                </a:lnSpc>
                <a:buFont typeface="Arial" panose="020B0604020202090204"/>
                <a:buChar char="•"/>
              </a:pPr>
              <a:r>
                <a:rPr lang="en-US" sz="2600">
                  <a:solidFill>
                    <a:srgbClr val="283763"/>
                  </a:solidFill>
                  <a:latin typeface="Poppins" panose="00000800000000000000"/>
                  <a:ea typeface="Poppins" panose="00000800000000000000"/>
                  <a:cs typeface="Poppins" panose="00000800000000000000"/>
                  <a:sym typeface="Poppins" panose="00000800000000000000"/>
                </a:rPr>
                <a:t>The treatment of construct validity is unclear; in particular, the use of interpreter parsing success as a compatibility criterion needs further justification (Section 1.3).</a:t>
              </a:r>
              <a:endParaRPr lang="en-US" sz="2600">
                <a:solidFill>
                  <a:srgbClr val="283763"/>
                </a:solidFill>
                <a:latin typeface="Poppins" panose="00000800000000000000"/>
                <a:ea typeface="Poppins" panose="00000800000000000000"/>
                <a:cs typeface="Poppins" panose="00000800000000000000"/>
                <a:sym typeface="Poppins" panose="00000800000000000000"/>
              </a:endParaRPr>
            </a:p>
          </p:txBody>
        </p:sp>
        <p:sp>
          <p:nvSpPr>
            <p:cNvPr id="14" name="TextBox 14"/>
            <p:cNvSpPr txBox="1"/>
            <p:nvPr/>
          </p:nvSpPr>
          <p:spPr>
            <a:xfrm>
              <a:off x="0" y="-85725"/>
              <a:ext cx="12224978" cy="651298"/>
            </a:xfrm>
            <a:prstGeom prst="rect">
              <a:avLst/>
            </a:prstGeom>
          </p:spPr>
          <p:txBody>
            <a:bodyPr lIns="0" tIns="0" rIns="0" bIns="0" rtlCol="0" anchor="t">
              <a:spAutoFit/>
            </a:bodyPr>
            <a:lstStyle/>
            <a:p>
              <a:pPr algn="l">
                <a:lnSpc>
                  <a:spcPts val="3920"/>
                </a:lnSpc>
              </a:pPr>
              <a:r>
                <a:rPr lang="en-US" sz="2800" b="1">
                  <a:solidFill>
                    <a:srgbClr val="283763"/>
                  </a:solidFill>
                  <a:latin typeface="Poppins Bold"/>
                  <a:ea typeface="Poppins Bold"/>
                  <a:cs typeface="Poppins Bold"/>
                  <a:sym typeface="Poppins Bold"/>
                </a:rPr>
                <a:t>Comment</a:t>
              </a:r>
              <a:endParaRPr lang="en-US" sz="2800" b="1">
                <a:solidFill>
                  <a:srgbClr val="283763"/>
                </a:solidFill>
                <a:latin typeface="Poppins Bold"/>
                <a:ea typeface="Poppins Bold"/>
                <a:cs typeface="Poppins Bold"/>
                <a:sym typeface="Poppins Bold"/>
              </a:endParaRPr>
            </a:p>
          </p:txBody>
        </p:sp>
      </p:grpSp>
      <p:grpSp>
        <p:nvGrpSpPr>
          <p:cNvPr id="15" name="Group 15"/>
          <p:cNvGrpSpPr/>
          <p:nvPr/>
        </p:nvGrpSpPr>
        <p:grpSpPr>
          <a:xfrm rot="0">
            <a:off x="1028700" y="5336083"/>
            <a:ext cx="16102428" cy="3520219"/>
            <a:chOff x="0" y="0"/>
            <a:chExt cx="21469903" cy="4693625"/>
          </a:xfrm>
        </p:grpSpPr>
        <p:sp>
          <p:nvSpPr>
            <p:cNvPr id="16" name="TextBox 16"/>
            <p:cNvSpPr txBox="1"/>
            <p:nvPr/>
          </p:nvSpPr>
          <p:spPr>
            <a:xfrm>
              <a:off x="0" y="740327"/>
              <a:ext cx="21469903" cy="3953298"/>
            </a:xfrm>
            <a:prstGeom prst="rect">
              <a:avLst/>
            </a:prstGeom>
          </p:spPr>
          <p:txBody>
            <a:bodyPr lIns="0" tIns="0" rIns="0" bIns="0" rtlCol="0" anchor="t">
              <a:spAutoFit/>
            </a:bodyPr>
            <a:lstStyle/>
            <a:p>
              <a:pPr marL="604520" lvl="1" indent="-302260" algn="l">
                <a:lnSpc>
                  <a:spcPts val="3920"/>
                </a:lnSpc>
                <a:buFont typeface="Arial" panose="020B0604020202090204"/>
                <a:buChar char="•"/>
              </a:pPr>
              <a:r>
                <a:rPr lang="en-US" sz="2800">
                  <a:solidFill>
                    <a:srgbClr val="283763"/>
                  </a:solidFill>
                  <a:latin typeface="Poppins" panose="00000800000000000000"/>
                  <a:ea typeface="Poppins" panose="00000800000000000000"/>
                  <a:cs typeface="Poppins" panose="00000800000000000000"/>
                  <a:sym typeface="Poppins" panose="00000800000000000000"/>
                </a:rPr>
                <a:t>In response to this comment, Section 2.4 was revised to add clearer contextualization before introducing the research questions, explicitly linking them to the data collection and analysis procedure and organizing the results around S1-RQ1 to S1-RQ3. </a:t>
              </a:r>
              <a:endParaRPr lang="en-US" sz="2800">
                <a:solidFill>
                  <a:srgbClr val="283763"/>
                </a:solidFill>
                <a:latin typeface="Poppins" panose="00000800000000000000"/>
                <a:ea typeface="Poppins" panose="00000800000000000000"/>
                <a:cs typeface="Poppins" panose="00000800000000000000"/>
                <a:sym typeface="Poppins" panose="00000800000000000000"/>
              </a:endParaRPr>
            </a:p>
            <a:p>
              <a:pPr marL="604520" lvl="1" indent="-302260" algn="l">
                <a:lnSpc>
                  <a:spcPts val="3920"/>
                </a:lnSpc>
                <a:buFont typeface="Arial" panose="020B0604020202090204"/>
                <a:buChar char="•"/>
              </a:pPr>
              <a:r>
                <a:rPr lang="en-US" sz="2800">
                  <a:solidFill>
                    <a:srgbClr val="283763"/>
                  </a:solidFill>
                  <a:latin typeface="Poppins" panose="00000800000000000000"/>
                  <a:ea typeface="Poppins" panose="00000800000000000000"/>
                  <a:cs typeface="Poppins" panose="00000800000000000000"/>
                  <a:sym typeface="Poppins" panose="00000800000000000000"/>
                </a:rPr>
                <a:t>In addition, Section 2.5 was extended to clarify construct validity by explaining that version compatibility is operationalized as syntax-level interpretability, justifying this choice and explicitly discussing its limitations.</a:t>
              </a:r>
              <a:endParaRPr lang="en-US" sz="2800">
                <a:solidFill>
                  <a:srgbClr val="283763"/>
                </a:solidFill>
                <a:latin typeface="Poppins" panose="00000800000000000000"/>
                <a:ea typeface="Poppins" panose="00000800000000000000"/>
                <a:cs typeface="Poppins" panose="00000800000000000000"/>
                <a:sym typeface="Poppins" panose="00000800000000000000"/>
              </a:endParaRPr>
            </a:p>
          </p:txBody>
        </p:sp>
        <p:sp>
          <p:nvSpPr>
            <p:cNvPr id="17" name="TextBox 17"/>
            <p:cNvSpPr txBox="1"/>
            <p:nvPr/>
          </p:nvSpPr>
          <p:spPr>
            <a:xfrm>
              <a:off x="0" y="-85725"/>
              <a:ext cx="12224978" cy="651298"/>
            </a:xfrm>
            <a:prstGeom prst="rect">
              <a:avLst/>
            </a:prstGeom>
          </p:spPr>
          <p:txBody>
            <a:bodyPr lIns="0" tIns="0" rIns="0" bIns="0" rtlCol="0" anchor="t">
              <a:spAutoFit/>
            </a:bodyPr>
            <a:lstStyle/>
            <a:p>
              <a:pPr algn="l">
                <a:lnSpc>
                  <a:spcPts val="3920"/>
                </a:lnSpc>
              </a:pPr>
              <a:r>
                <a:rPr lang="en-US" sz="2800" b="1">
                  <a:solidFill>
                    <a:srgbClr val="283763"/>
                  </a:solidFill>
                  <a:latin typeface="Poppins Bold"/>
                  <a:ea typeface="Poppins Bold"/>
                  <a:cs typeface="Poppins Bold"/>
                  <a:sym typeface="Poppins Bold"/>
                </a:rPr>
                <a:t>Response</a:t>
              </a:r>
              <a:endParaRPr lang="en-US" sz="2800" b="1">
                <a:solidFill>
                  <a:srgbClr val="283763"/>
                </a:solidFill>
                <a:latin typeface="Poppins Bold"/>
                <a:ea typeface="Poppins Bold"/>
                <a:cs typeface="Poppins Bold"/>
                <a:sym typeface="Poppins Bold"/>
              </a:endParaRPr>
            </a:p>
          </p:txBody>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0">
            <a:off x="10507307" y="1931398"/>
            <a:ext cx="6751993" cy="6751993"/>
            <a:chOff x="0" y="0"/>
            <a:chExt cx="9002657" cy="9002657"/>
          </a:xfrm>
        </p:grpSpPr>
        <p:sp>
          <p:nvSpPr>
            <p:cNvPr id="3" name="Freeform 3"/>
            <p:cNvSpPr/>
            <p:nvPr/>
          </p:nvSpPr>
          <p:spPr>
            <a:xfrm>
              <a:off x="0" y="0"/>
              <a:ext cx="9002657" cy="9002657"/>
            </a:xfrm>
            <a:custGeom>
              <a:avLst/>
              <a:gdLst/>
              <a:ahLst/>
              <a:cxnLst/>
              <a:rect l="l" t="t" r="r" b="b"/>
              <a:pathLst>
                <a:path w="9002657" h="9002657">
                  <a:moveTo>
                    <a:pt x="0" y="0"/>
                  </a:moveTo>
                  <a:lnTo>
                    <a:pt x="9002657" y="0"/>
                  </a:lnTo>
                  <a:lnTo>
                    <a:pt x="9002657" y="9002657"/>
                  </a:lnTo>
                  <a:lnTo>
                    <a:pt x="0" y="9002657"/>
                  </a:lnTo>
                  <a:lnTo>
                    <a:pt x="0" y="0"/>
                  </a:lnTo>
                  <a:close/>
                </a:path>
              </a:pathLst>
            </a:custGeom>
            <a:blipFill>
              <a:blip r:embed="rId1"/>
              <a:stretch>
                <a:fillRect/>
              </a:stretch>
            </a:blipFill>
          </p:spPr>
        </p:sp>
        <p:sp>
          <p:nvSpPr>
            <p:cNvPr id="4" name="Freeform 4"/>
            <p:cNvSpPr/>
            <p:nvPr/>
          </p:nvSpPr>
          <p:spPr>
            <a:xfrm>
              <a:off x="2354800" y="4666226"/>
              <a:ext cx="916465" cy="705678"/>
            </a:xfrm>
            <a:custGeom>
              <a:avLst/>
              <a:gdLst/>
              <a:ahLst/>
              <a:cxnLst/>
              <a:rect l="l" t="t" r="r" b="b"/>
              <a:pathLst>
                <a:path w="916465" h="705678">
                  <a:moveTo>
                    <a:pt x="0" y="0"/>
                  </a:moveTo>
                  <a:lnTo>
                    <a:pt x="916465" y="0"/>
                  </a:lnTo>
                  <a:lnTo>
                    <a:pt x="916465" y="705679"/>
                  </a:lnTo>
                  <a:lnTo>
                    <a:pt x="0" y="70567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4921922" y="5019066"/>
              <a:ext cx="617863" cy="610912"/>
            </a:xfrm>
            <a:custGeom>
              <a:avLst/>
              <a:gdLst/>
              <a:ahLst/>
              <a:cxnLst/>
              <a:rect l="l" t="t" r="r" b="b"/>
              <a:pathLst>
                <a:path w="617863" h="610912">
                  <a:moveTo>
                    <a:pt x="0" y="0"/>
                  </a:moveTo>
                  <a:lnTo>
                    <a:pt x="617863" y="0"/>
                  </a:lnTo>
                  <a:lnTo>
                    <a:pt x="617863" y="610912"/>
                  </a:lnTo>
                  <a:lnTo>
                    <a:pt x="0" y="61091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sp>
        <p:nvSpPr>
          <p:cNvPr id="6" name="TextBox 6"/>
          <p:cNvSpPr txBox="1"/>
          <p:nvPr/>
        </p:nvSpPr>
        <p:spPr>
          <a:xfrm>
            <a:off x="15792760" y="689049"/>
            <a:ext cx="1466540" cy="339651"/>
          </a:xfrm>
          <a:prstGeom prst="rect">
            <a:avLst/>
          </a:prstGeom>
        </p:spPr>
        <p:txBody>
          <a:bodyPr lIns="0" tIns="0" rIns="0" bIns="0" rtlCol="0" anchor="t">
            <a:spAutoFit/>
          </a:bodyPr>
          <a:lstStyle/>
          <a:p>
            <a:pPr algn="r">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Page</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sp>
        <p:nvSpPr>
          <p:cNvPr id="7" name="TextBox 7"/>
          <p:cNvSpPr txBox="1"/>
          <p:nvPr/>
        </p:nvSpPr>
        <p:spPr>
          <a:xfrm>
            <a:off x="15792760" y="962025"/>
            <a:ext cx="1466540" cy="669925"/>
          </a:xfrm>
          <a:prstGeom prst="rect">
            <a:avLst/>
          </a:prstGeom>
        </p:spPr>
        <p:txBody>
          <a:bodyPr lIns="0" tIns="0" rIns="0" bIns="0" rtlCol="0" anchor="t">
            <a:spAutoFit/>
          </a:bodyPr>
          <a:lstStyle/>
          <a:p>
            <a:pPr algn="r">
              <a:lnSpc>
                <a:spcPts val="5600"/>
              </a:lnSpc>
            </a:pPr>
            <a:r>
              <a:rPr lang="en-US" sz="4000" b="1">
                <a:solidFill>
                  <a:srgbClr val="283763"/>
                </a:solidFill>
                <a:latin typeface="Montserrat Bold"/>
                <a:ea typeface="Montserrat Bold"/>
                <a:cs typeface="Montserrat Bold"/>
                <a:sym typeface="Montserrat Bold"/>
              </a:rPr>
              <a:t>22</a:t>
            </a:r>
            <a:endParaRPr lang="en-US" sz="4000" b="1">
              <a:solidFill>
                <a:srgbClr val="283763"/>
              </a:solidFill>
              <a:latin typeface="Montserrat Bold"/>
              <a:ea typeface="Montserrat Bold"/>
              <a:cs typeface="Montserrat Bold"/>
              <a:sym typeface="Montserrat Bold"/>
            </a:endParaRPr>
          </a:p>
        </p:txBody>
      </p:sp>
      <p:sp>
        <p:nvSpPr>
          <p:cNvPr id="8" name="TextBox 8"/>
          <p:cNvSpPr txBox="1"/>
          <p:nvPr/>
        </p:nvSpPr>
        <p:spPr>
          <a:xfrm>
            <a:off x="1028700" y="3687347"/>
            <a:ext cx="9478607" cy="1779016"/>
          </a:xfrm>
          <a:prstGeom prst="rect">
            <a:avLst/>
          </a:prstGeom>
        </p:spPr>
        <p:txBody>
          <a:bodyPr lIns="0" tIns="0" rIns="0" bIns="0" rtlCol="0" anchor="t">
            <a:spAutoFit/>
          </a:bodyPr>
          <a:lstStyle/>
          <a:p>
            <a:pPr algn="l">
              <a:lnSpc>
                <a:spcPts val="7110"/>
              </a:lnSpc>
            </a:pPr>
            <a:r>
              <a:rPr lang="en-US" sz="5600" b="1">
                <a:solidFill>
                  <a:srgbClr val="283763"/>
                </a:solidFill>
                <a:latin typeface="Montserrat Bold"/>
                <a:ea typeface="Montserrat Bold"/>
                <a:cs typeface="Montserrat Bold"/>
                <a:sym typeface="Montserrat Bold"/>
              </a:rPr>
              <a:t>Study 2: </a:t>
            </a:r>
            <a:endParaRPr lang="en-US" sz="5600" b="1">
              <a:solidFill>
                <a:srgbClr val="283763"/>
              </a:solidFill>
              <a:latin typeface="Montserrat Bold"/>
              <a:ea typeface="Montserrat Bold"/>
              <a:cs typeface="Montserrat Bold"/>
              <a:sym typeface="Montserrat Bold"/>
            </a:endParaRPr>
          </a:p>
          <a:p>
            <a:pPr algn="l">
              <a:lnSpc>
                <a:spcPts val="7110"/>
              </a:lnSpc>
            </a:pPr>
            <a:r>
              <a:rPr lang="en-US" sz="5600" b="1">
                <a:solidFill>
                  <a:srgbClr val="283763"/>
                </a:solidFill>
                <a:latin typeface="Montserrat Bold"/>
                <a:ea typeface="Montserrat Bold"/>
                <a:cs typeface="Montserrat Bold"/>
                <a:sym typeface="Montserrat Bold"/>
              </a:rPr>
              <a:t>Compatibility detection</a:t>
            </a:r>
            <a:endParaRPr lang="en-US" sz="5600" b="1">
              <a:solidFill>
                <a:srgbClr val="283763"/>
              </a:solidFill>
              <a:latin typeface="Montserrat Bold"/>
              <a:ea typeface="Montserrat Bold"/>
              <a:cs typeface="Montserrat Bold"/>
              <a:sym typeface="Montserrat Bold"/>
            </a:endParaRPr>
          </a:p>
        </p:txBody>
      </p:sp>
      <p:sp>
        <p:nvSpPr>
          <p:cNvPr id="9" name="TextBox 9"/>
          <p:cNvSpPr txBox="1"/>
          <p:nvPr/>
        </p:nvSpPr>
        <p:spPr>
          <a:xfrm>
            <a:off x="1028700" y="5681774"/>
            <a:ext cx="6759250" cy="967105"/>
          </a:xfrm>
          <a:prstGeom prst="rect">
            <a:avLst/>
          </a:prstGeom>
        </p:spPr>
        <p:txBody>
          <a:bodyPr lIns="0" tIns="0" rIns="0" bIns="0" rtlCol="0" anchor="t">
            <a:spAutoFit/>
          </a:bodyPr>
          <a:lstStyle/>
          <a:p>
            <a:pPr algn="l">
              <a:lnSpc>
                <a:spcPts val="3920"/>
              </a:lnSpc>
            </a:pPr>
            <a:r>
              <a:rPr lang="en-US" sz="2800">
                <a:solidFill>
                  <a:srgbClr val="283763"/>
                </a:solidFill>
                <a:latin typeface="Montserrat" panose="00000A00000000000000"/>
                <a:ea typeface="Montserrat" panose="00000A00000000000000"/>
                <a:cs typeface="Montserrat" panose="00000A00000000000000"/>
                <a:sym typeface="Montserrat" panose="00000A00000000000000"/>
              </a:rPr>
              <a:t>Focus on Python code snippets from StackOverflow</a:t>
            </a:r>
            <a:endParaRPr lang="en-US" sz="2800">
              <a:solidFill>
                <a:srgbClr val="283763"/>
              </a:solidFill>
              <a:latin typeface="Montserrat" panose="00000A00000000000000"/>
              <a:ea typeface="Montserrat" panose="00000A00000000000000"/>
              <a:cs typeface="Montserrat" panose="00000A00000000000000"/>
              <a:sym typeface="Montserrat" panose="00000A00000000000000"/>
            </a:endParaRPr>
          </a:p>
        </p:txBody>
      </p:sp>
      <p:grpSp>
        <p:nvGrpSpPr>
          <p:cNvPr id="10" name="Group 10"/>
          <p:cNvGrpSpPr/>
          <p:nvPr/>
        </p:nvGrpSpPr>
        <p:grpSpPr>
          <a:xfrm rot="0">
            <a:off x="1028700" y="752475"/>
            <a:ext cx="8832933" cy="301625"/>
            <a:chOff x="0" y="0"/>
            <a:chExt cx="11777244" cy="402167"/>
          </a:xfrm>
        </p:grpSpPr>
        <p:sp>
          <p:nvSpPr>
            <p:cNvPr id="11" name="TextBox 11"/>
            <p:cNvSpPr txBox="1"/>
            <p:nvPr/>
          </p:nvSpPr>
          <p:spPr>
            <a:xfrm>
              <a:off x="0" y="-38100"/>
              <a:ext cx="1889301" cy="440267"/>
            </a:xfrm>
            <a:prstGeom prst="rect">
              <a:avLst/>
            </a:prstGeom>
          </p:spPr>
          <p:txBody>
            <a:bodyPr lIns="0" tIns="0" rIns="0" bIns="0" rtlCol="0" anchor="t">
              <a:spAutoFit/>
            </a:bodyPr>
            <a:lstStyle/>
            <a:p>
              <a:pPr algn="l">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HOME</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sp>
          <p:nvSpPr>
            <p:cNvPr id="12" name="TextBox 12"/>
            <p:cNvSpPr txBox="1"/>
            <p:nvPr/>
          </p:nvSpPr>
          <p:spPr>
            <a:xfrm>
              <a:off x="1975140" y="-38100"/>
              <a:ext cx="1889301" cy="440267"/>
            </a:xfrm>
            <a:prstGeom prst="rect">
              <a:avLst/>
            </a:prstGeom>
          </p:spPr>
          <p:txBody>
            <a:bodyPr lIns="0" tIns="0" rIns="0" bIns="0" rtlCol="0" anchor="t">
              <a:spAutoFit/>
            </a:bodyPr>
            <a:lstStyle/>
            <a:p>
              <a:pPr algn="l">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ABOUT</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sp>
          <p:nvSpPr>
            <p:cNvPr id="13" name="TextBox 13"/>
            <p:cNvSpPr txBox="1"/>
            <p:nvPr/>
          </p:nvSpPr>
          <p:spPr>
            <a:xfrm>
              <a:off x="3953341" y="-38100"/>
              <a:ext cx="1889301" cy="440267"/>
            </a:xfrm>
            <a:prstGeom prst="rect">
              <a:avLst/>
            </a:prstGeom>
          </p:spPr>
          <p:txBody>
            <a:bodyPr lIns="0" tIns="0" rIns="0" bIns="0" rtlCol="0" anchor="t">
              <a:spAutoFit/>
            </a:bodyPr>
            <a:lstStyle/>
            <a:p>
              <a:pPr algn="l">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INTRO</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sp>
          <p:nvSpPr>
            <p:cNvPr id="14" name="TextBox 14"/>
            <p:cNvSpPr txBox="1"/>
            <p:nvPr/>
          </p:nvSpPr>
          <p:spPr>
            <a:xfrm>
              <a:off x="5931542" y="-38100"/>
              <a:ext cx="1889301" cy="440267"/>
            </a:xfrm>
            <a:prstGeom prst="rect">
              <a:avLst/>
            </a:prstGeom>
          </p:spPr>
          <p:txBody>
            <a:bodyPr lIns="0" tIns="0" rIns="0" bIns="0" rtlCol="0" anchor="t">
              <a:spAutoFit/>
            </a:bodyPr>
            <a:lstStyle/>
            <a:p>
              <a:pPr algn="l">
                <a:lnSpc>
                  <a:spcPts val="2800"/>
                </a:lnSpc>
              </a:pPr>
              <a:r>
                <a:rPr lang="en-US" sz="2000" b="1">
                  <a:solidFill>
                    <a:srgbClr val="283763"/>
                  </a:solidFill>
                  <a:latin typeface="Montserrat Bold"/>
                  <a:ea typeface="Montserrat Bold"/>
                  <a:cs typeface="Montserrat Bold"/>
                  <a:sym typeface="Montserrat Bold"/>
                </a:rPr>
                <a:t>PART I</a:t>
              </a:r>
              <a:endParaRPr lang="en-US" sz="2000" b="1">
                <a:solidFill>
                  <a:srgbClr val="283763"/>
                </a:solidFill>
                <a:latin typeface="Montserrat Bold"/>
                <a:ea typeface="Montserrat Bold"/>
                <a:cs typeface="Montserrat Bold"/>
                <a:sym typeface="Montserrat Bold"/>
              </a:endParaRPr>
            </a:p>
          </p:txBody>
        </p:sp>
        <p:sp>
          <p:nvSpPr>
            <p:cNvPr id="15" name="TextBox 15"/>
            <p:cNvSpPr txBox="1"/>
            <p:nvPr/>
          </p:nvSpPr>
          <p:spPr>
            <a:xfrm>
              <a:off x="7909743" y="-38100"/>
              <a:ext cx="1889301" cy="440267"/>
            </a:xfrm>
            <a:prstGeom prst="rect">
              <a:avLst/>
            </a:prstGeom>
          </p:spPr>
          <p:txBody>
            <a:bodyPr lIns="0" tIns="0" rIns="0" bIns="0" rtlCol="0" anchor="t">
              <a:spAutoFit/>
            </a:bodyPr>
            <a:lstStyle/>
            <a:p>
              <a:pPr algn="l">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PART II</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sp>
          <p:nvSpPr>
            <p:cNvPr id="16" name="TextBox 16"/>
            <p:cNvSpPr txBox="1"/>
            <p:nvPr/>
          </p:nvSpPr>
          <p:spPr>
            <a:xfrm>
              <a:off x="9887943" y="-38100"/>
              <a:ext cx="1889301" cy="440267"/>
            </a:xfrm>
            <a:prstGeom prst="rect">
              <a:avLst/>
            </a:prstGeom>
          </p:spPr>
          <p:txBody>
            <a:bodyPr lIns="0" tIns="0" rIns="0" bIns="0" rtlCol="0" anchor="t">
              <a:spAutoFit/>
            </a:bodyPr>
            <a:lstStyle/>
            <a:p>
              <a:pPr algn="l">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FINAL</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5792760" y="689049"/>
            <a:ext cx="1466540" cy="339651"/>
          </a:xfrm>
          <a:prstGeom prst="rect">
            <a:avLst/>
          </a:prstGeom>
        </p:spPr>
        <p:txBody>
          <a:bodyPr lIns="0" tIns="0" rIns="0" bIns="0" rtlCol="0" anchor="t">
            <a:spAutoFit/>
          </a:bodyPr>
          <a:lstStyle/>
          <a:p>
            <a:pPr algn="r">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Page</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sp>
        <p:nvSpPr>
          <p:cNvPr id="3" name="TextBox 3"/>
          <p:cNvSpPr txBox="1"/>
          <p:nvPr/>
        </p:nvSpPr>
        <p:spPr>
          <a:xfrm>
            <a:off x="15792760" y="962025"/>
            <a:ext cx="1466540" cy="669925"/>
          </a:xfrm>
          <a:prstGeom prst="rect">
            <a:avLst/>
          </a:prstGeom>
        </p:spPr>
        <p:txBody>
          <a:bodyPr lIns="0" tIns="0" rIns="0" bIns="0" rtlCol="0" anchor="t">
            <a:spAutoFit/>
          </a:bodyPr>
          <a:lstStyle/>
          <a:p>
            <a:pPr algn="r">
              <a:lnSpc>
                <a:spcPts val="5600"/>
              </a:lnSpc>
            </a:pPr>
            <a:r>
              <a:rPr lang="en-US" sz="4000" b="1">
                <a:solidFill>
                  <a:srgbClr val="283763"/>
                </a:solidFill>
                <a:latin typeface="Montserrat Bold"/>
                <a:ea typeface="Montserrat Bold"/>
                <a:cs typeface="Montserrat Bold"/>
                <a:sym typeface="Montserrat Bold"/>
              </a:rPr>
              <a:t>23</a:t>
            </a:r>
            <a:endParaRPr lang="en-US" sz="4000" b="1">
              <a:solidFill>
                <a:srgbClr val="283763"/>
              </a:solidFill>
              <a:latin typeface="Montserrat Bold"/>
              <a:ea typeface="Montserrat Bold"/>
              <a:cs typeface="Montserrat Bold"/>
              <a:sym typeface="Montserrat Bold"/>
            </a:endParaRPr>
          </a:p>
        </p:txBody>
      </p:sp>
      <p:sp>
        <p:nvSpPr>
          <p:cNvPr id="4" name="TextBox 4"/>
          <p:cNvSpPr txBox="1"/>
          <p:nvPr/>
        </p:nvSpPr>
        <p:spPr>
          <a:xfrm>
            <a:off x="1028700" y="1603412"/>
            <a:ext cx="11337858" cy="784225"/>
          </a:xfrm>
          <a:prstGeom prst="rect">
            <a:avLst/>
          </a:prstGeom>
        </p:spPr>
        <p:txBody>
          <a:bodyPr lIns="0" tIns="0" rIns="0" bIns="0" rtlCol="0" anchor="t">
            <a:spAutoFit/>
          </a:bodyPr>
          <a:lstStyle/>
          <a:p>
            <a:pPr algn="l">
              <a:lnSpc>
                <a:spcPts val="6350"/>
              </a:lnSpc>
            </a:pPr>
            <a:r>
              <a:rPr lang="en-US" sz="5000" b="1">
                <a:solidFill>
                  <a:srgbClr val="283763"/>
                </a:solidFill>
                <a:latin typeface="Montserrat Bold"/>
                <a:ea typeface="Montserrat Bold"/>
                <a:cs typeface="Montserrat Bold"/>
                <a:sym typeface="Montserrat Bold"/>
              </a:rPr>
              <a:t>PyVerDetector</a:t>
            </a:r>
            <a:endParaRPr lang="en-US" sz="5000" b="1">
              <a:solidFill>
                <a:srgbClr val="283763"/>
              </a:solidFill>
              <a:latin typeface="Montserrat Bold"/>
              <a:ea typeface="Montserrat Bold"/>
              <a:cs typeface="Montserrat Bold"/>
              <a:sym typeface="Montserrat Bold"/>
            </a:endParaRPr>
          </a:p>
        </p:txBody>
      </p:sp>
      <p:grpSp>
        <p:nvGrpSpPr>
          <p:cNvPr id="5" name="Group 5"/>
          <p:cNvGrpSpPr/>
          <p:nvPr/>
        </p:nvGrpSpPr>
        <p:grpSpPr>
          <a:xfrm rot="0">
            <a:off x="1028700" y="752475"/>
            <a:ext cx="8832933" cy="301625"/>
            <a:chOff x="0" y="0"/>
            <a:chExt cx="11777244" cy="402167"/>
          </a:xfrm>
        </p:grpSpPr>
        <p:sp>
          <p:nvSpPr>
            <p:cNvPr id="6" name="TextBox 6"/>
            <p:cNvSpPr txBox="1"/>
            <p:nvPr/>
          </p:nvSpPr>
          <p:spPr>
            <a:xfrm>
              <a:off x="0" y="-38100"/>
              <a:ext cx="1889301" cy="440267"/>
            </a:xfrm>
            <a:prstGeom prst="rect">
              <a:avLst/>
            </a:prstGeom>
          </p:spPr>
          <p:txBody>
            <a:bodyPr lIns="0" tIns="0" rIns="0" bIns="0" rtlCol="0" anchor="t">
              <a:spAutoFit/>
            </a:bodyPr>
            <a:lstStyle/>
            <a:p>
              <a:pPr algn="l">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HOME</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sp>
          <p:nvSpPr>
            <p:cNvPr id="7" name="TextBox 7"/>
            <p:cNvSpPr txBox="1"/>
            <p:nvPr/>
          </p:nvSpPr>
          <p:spPr>
            <a:xfrm>
              <a:off x="1975140" y="-38100"/>
              <a:ext cx="1889301" cy="440267"/>
            </a:xfrm>
            <a:prstGeom prst="rect">
              <a:avLst/>
            </a:prstGeom>
          </p:spPr>
          <p:txBody>
            <a:bodyPr lIns="0" tIns="0" rIns="0" bIns="0" rtlCol="0" anchor="t">
              <a:spAutoFit/>
            </a:bodyPr>
            <a:lstStyle/>
            <a:p>
              <a:pPr algn="l">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ABOUT</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sp>
          <p:nvSpPr>
            <p:cNvPr id="8" name="TextBox 8"/>
            <p:cNvSpPr txBox="1"/>
            <p:nvPr/>
          </p:nvSpPr>
          <p:spPr>
            <a:xfrm>
              <a:off x="3953341" y="-38100"/>
              <a:ext cx="1889301" cy="440267"/>
            </a:xfrm>
            <a:prstGeom prst="rect">
              <a:avLst/>
            </a:prstGeom>
          </p:spPr>
          <p:txBody>
            <a:bodyPr lIns="0" tIns="0" rIns="0" bIns="0" rtlCol="0" anchor="t">
              <a:spAutoFit/>
            </a:bodyPr>
            <a:lstStyle/>
            <a:p>
              <a:pPr algn="l">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INTRO</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sp>
          <p:nvSpPr>
            <p:cNvPr id="9" name="TextBox 9"/>
            <p:cNvSpPr txBox="1"/>
            <p:nvPr/>
          </p:nvSpPr>
          <p:spPr>
            <a:xfrm>
              <a:off x="5931542" y="-38100"/>
              <a:ext cx="1889301" cy="440267"/>
            </a:xfrm>
            <a:prstGeom prst="rect">
              <a:avLst/>
            </a:prstGeom>
          </p:spPr>
          <p:txBody>
            <a:bodyPr lIns="0" tIns="0" rIns="0" bIns="0" rtlCol="0" anchor="t">
              <a:spAutoFit/>
            </a:bodyPr>
            <a:lstStyle/>
            <a:p>
              <a:pPr algn="l">
                <a:lnSpc>
                  <a:spcPts val="2800"/>
                </a:lnSpc>
              </a:pPr>
              <a:r>
                <a:rPr lang="en-US" sz="2000" b="1">
                  <a:solidFill>
                    <a:srgbClr val="283763"/>
                  </a:solidFill>
                  <a:latin typeface="Montserrat Bold"/>
                  <a:ea typeface="Montserrat Bold"/>
                  <a:cs typeface="Montserrat Bold"/>
                  <a:sym typeface="Montserrat Bold"/>
                </a:rPr>
                <a:t>PART I</a:t>
              </a:r>
              <a:endParaRPr lang="en-US" sz="2000" b="1">
                <a:solidFill>
                  <a:srgbClr val="283763"/>
                </a:solidFill>
                <a:latin typeface="Montserrat Bold"/>
                <a:ea typeface="Montserrat Bold"/>
                <a:cs typeface="Montserrat Bold"/>
                <a:sym typeface="Montserrat Bold"/>
              </a:endParaRPr>
            </a:p>
          </p:txBody>
        </p:sp>
        <p:sp>
          <p:nvSpPr>
            <p:cNvPr id="10" name="TextBox 10"/>
            <p:cNvSpPr txBox="1"/>
            <p:nvPr/>
          </p:nvSpPr>
          <p:spPr>
            <a:xfrm>
              <a:off x="7909743" y="-38100"/>
              <a:ext cx="1889301" cy="440267"/>
            </a:xfrm>
            <a:prstGeom prst="rect">
              <a:avLst/>
            </a:prstGeom>
          </p:spPr>
          <p:txBody>
            <a:bodyPr lIns="0" tIns="0" rIns="0" bIns="0" rtlCol="0" anchor="t">
              <a:spAutoFit/>
            </a:bodyPr>
            <a:lstStyle/>
            <a:p>
              <a:pPr algn="l">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PART II</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sp>
          <p:nvSpPr>
            <p:cNvPr id="11" name="TextBox 11"/>
            <p:cNvSpPr txBox="1"/>
            <p:nvPr/>
          </p:nvSpPr>
          <p:spPr>
            <a:xfrm>
              <a:off x="9887943" y="-38100"/>
              <a:ext cx="1889301" cy="440267"/>
            </a:xfrm>
            <a:prstGeom prst="rect">
              <a:avLst/>
            </a:prstGeom>
          </p:spPr>
          <p:txBody>
            <a:bodyPr lIns="0" tIns="0" rIns="0" bIns="0" rtlCol="0" anchor="t">
              <a:spAutoFit/>
            </a:bodyPr>
            <a:lstStyle/>
            <a:p>
              <a:pPr algn="l">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FINAL</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grpSp>
      <p:sp>
        <p:nvSpPr>
          <p:cNvPr id="12" name="TextBox 12"/>
          <p:cNvSpPr txBox="1"/>
          <p:nvPr/>
        </p:nvSpPr>
        <p:spPr>
          <a:xfrm>
            <a:off x="1028700" y="2587689"/>
            <a:ext cx="16230600" cy="967105"/>
          </a:xfrm>
          <a:prstGeom prst="rect">
            <a:avLst/>
          </a:prstGeom>
        </p:spPr>
        <p:txBody>
          <a:bodyPr lIns="0" tIns="0" rIns="0" bIns="0" rtlCol="0" anchor="t">
            <a:spAutoFit/>
          </a:bodyPr>
          <a:lstStyle/>
          <a:p>
            <a:pPr algn="l">
              <a:lnSpc>
                <a:spcPts val="3920"/>
              </a:lnSpc>
            </a:pPr>
            <a:r>
              <a:rPr lang="en-US" sz="2800">
                <a:solidFill>
                  <a:srgbClr val="283763"/>
                </a:solidFill>
                <a:latin typeface="Montserrat" panose="00000A00000000000000"/>
                <a:ea typeface="Montserrat" panose="00000A00000000000000"/>
                <a:cs typeface="Montserrat" panose="00000A00000000000000"/>
                <a:sym typeface="Montserrat" panose="00000A00000000000000"/>
              </a:rPr>
              <a:t>A Chrome extension that helps SO users address the version compatibility issue of Python code snippets</a:t>
            </a:r>
            <a:endParaRPr lang="en-US" sz="2800">
              <a:solidFill>
                <a:srgbClr val="283763"/>
              </a:solidFill>
              <a:latin typeface="Montserrat" panose="00000A00000000000000"/>
              <a:ea typeface="Montserrat" panose="00000A00000000000000"/>
              <a:cs typeface="Montserrat" panose="00000A00000000000000"/>
              <a:sym typeface="Montserrat" panose="00000A00000000000000"/>
            </a:endParaRPr>
          </a:p>
        </p:txBody>
      </p:sp>
      <p:grpSp>
        <p:nvGrpSpPr>
          <p:cNvPr id="13" name="Group 13"/>
          <p:cNvGrpSpPr/>
          <p:nvPr/>
        </p:nvGrpSpPr>
        <p:grpSpPr>
          <a:xfrm rot="0">
            <a:off x="1028700" y="3802444"/>
            <a:ext cx="16088153" cy="6228436"/>
            <a:chOff x="0" y="0"/>
            <a:chExt cx="21450870" cy="8304581"/>
          </a:xfrm>
        </p:grpSpPr>
        <p:grpSp>
          <p:nvGrpSpPr>
            <p:cNvPr id="14" name="Group 14"/>
            <p:cNvGrpSpPr/>
            <p:nvPr/>
          </p:nvGrpSpPr>
          <p:grpSpPr>
            <a:xfrm rot="0">
              <a:off x="0" y="12035"/>
              <a:ext cx="18942910" cy="8292546"/>
              <a:chOff x="0" y="0"/>
              <a:chExt cx="18942910" cy="8292546"/>
            </a:xfrm>
          </p:grpSpPr>
          <p:sp>
            <p:nvSpPr>
              <p:cNvPr id="15" name="Freeform 15" descr="图形用户界面, 文本, 应用程序, Teams&#10;&#10;描述已自动生成"/>
              <p:cNvSpPr/>
              <p:nvPr/>
            </p:nvSpPr>
            <p:spPr>
              <a:xfrm>
                <a:off x="0" y="0"/>
                <a:ext cx="18942938" cy="8292592"/>
              </a:xfrm>
              <a:custGeom>
                <a:avLst/>
                <a:gdLst/>
                <a:ahLst/>
                <a:cxnLst/>
                <a:rect l="l" t="t" r="r" b="b"/>
                <a:pathLst>
                  <a:path w="18942938" h="8292592">
                    <a:moveTo>
                      <a:pt x="0" y="0"/>
                    </a:moveTo>
                    <a:lnTo>
                      <a:pt x="18942938" y="0"/>
                    </a:lnTo>
                    <a:lnTo>
                      <a:pt x="18942938" y="8292592"/>
                    </a:lnTo>
                    <a:lnTo>
                      <a:pt x="0" y="8292592"/>
                    </a:lnTo>
                    <a:lnTo>
                      <a:pt x="0" y="0"/>
                    </a:lnTo>
                    <a:close/>
                  </a:path>
                </a:pathLst>
              </a:custGeom>
              <a:blipFill>
                <a:blip r:embed="rId1"/>
                <a:stretch>
                  <a:fillRect r="-10"/>
                </a:stretch>
              </a:blipFill>
            </p:spPr>
          </p:sp>
        </p:grpSp>
        <p:sp>
          <p:nvSpPr>
            <p:cNvPr id="16" name="TextBox 16"/>
            <p:cNvSpPr txBox="1"/>
            <p:nvPr/>
          </p:nvSpPr>
          <p:spPr>
            <a:xfrm>
              <a:off x="16863728" y="-114300"/>
              <a:ext cx="3305671" cy="962660"/>
            </a:xfrm>
            <a:prstGeom prst="rect">
              <a:avLst/>
            </a:prstGeom>
          </p:spPr>
          <p:txBody>
            <a:bodyPr lIns="0" tIns="0" rIns="0" bIns="0" rtlCol="0" anchor="t">
              <a:spAutoFit/>
            </a:bodyPr>
            <a:lstStyle/>
            <a:p>
              <a:pPr algn="ctr">
                <a:lnSpc>
                  <a:spcPts val="5880"/>
                </a:lnSpc>
                <a:spcBef>
                  <a:spcPct val="0"/>
                </a:spcBef>
              </a:pPr>
              <a:r>
                <a:rPr lang="en-US" sz="4200" b="1">
                  <a:solidFill>
                    <a:srgbClr val="283763"/>
                  </a:solidFill>
                  <a:latin typeface="Poppins Bold"/>
                  <a:ea typeface="Poppins Bold"/>
                  <a:cs typeface="Poppins Bold"/>
                  <a:sym typeface="Poppins Bold"/>
                </a:rPr>
                <a:t>SO page</a:t>
              </a:r>
              <a:endParaRPr lang="en-US" sz="4200" b="1">
                <a:solidFill>
                  <a:srgbClr val="283763"/>
                </a:solidFill>
                <a:latin typeface="Poppins Bold"/>
                <a:ea typeface="Poppins Bold"/>
                <a:cs typeface="Poppins Bold"/>
                <a:sym typeface="Poppins Bold"/>
              </a:endParaRPr>
            </a:p>
          </p:txBody>
        </p:sp>
        <p:grpSp>
          <p:nvGrpSpPr>
            <p:cNvPr id="17" name="Group 17"/>
            <p:cNvGrpSpPr/>
            <p:nvPr/>
          </p:nvGrpSpPr>
          <p:grpSpPr>
            <a:xfrm rot="0">
              <a:off x="631618" y="5572029"/>
              <a:ext cx="17679673" cy="2117106"/>
              <a:chOff x="0" y="0"/>
              <a:chExt cx="3492281" cy="418194"/>
            </a:xfrm>
          </p:grpSpPr>
          <p:sp>
            <p:nvSpPr>
              <p:cNvPr id="18" name="Freeform 18"/>
              <p:cNvSpPr/>
              <p:nvPr/>
            </p:nvSpPr>
            <p:spPr>
              <a:xfrm>
                <a:off x="0" y="0"/>
                <a:ext cx="3492281" cy="418194"/>
              </a:xfrm>
              <a:custGeom>
                <a:avLst/>
                <a:gdLst/>
                <a:ahLst/>
                <a:cxnLst/>
                <a:rect l="l" t="t" r="r" b="b"/>
                <a:pathLst>
                  <a:path w="3492281" h="418194">
                    <a:moveTo>
                      <a:pt x="5255" y="0"/>
                    </a:moveTo>
                    <a:lnTo>
                      <a:pt x="3487026" y="0"/>
                    </a:lnTo>
                    <a:cubicBezTo>
                      <a:pt x="3488420" y="0"/>
                      <a:pt x="3489756" y="554"/>
                      <a:pt x="3490742" y="1539"/>
                    </a:cubicBezTo>
                    <a:cubicBezTo>
                      <a:pt x="3491728" y="2525"/>
                      <a:pt x="3492281" y="3861"/>
                      <a:pt x="3492281" y="5255"/>
                    </a:cubicBezTo>
                    <a:lnTo>
                      <a:pt x="3492281" y="412939"/>
                    </a:lnTo>
                    <a:cubicBezTo>
                      <a:pt x="3492281" y="415841"/>
                      <a:pt x="3489928" y="418194"/>
                      <a:pt x="3487026" y="418194"/>
                    </a:cubicBezTo>
                    <a:lnTo>
                      <a:pt x="5255" y="418194"/>
                    </a:lnTo>
                    <a:cubicBezTo>
                      <a:pt x="3861" y="418194"/>
                      <a:pt x="2525" y="417640"/>
                      <a:pt x="1539" y="416655"/>
                    </a:cubicBezTo>
                    <a:cubicBezTo>
                      <a:pt x="554" y="415669"/>
                      <a:pt x="0" y="414333"/>
                      <a:pt x="0" y="412939"/>
                    </a:cubicBezTo>
                    <a:lnTo>
                      <a:pt x="0" y="5255"/>
                    </a:lnTo>
                    <a:cubicBezTo>
                      <a:pt x="0" y="2353"/>
                      <a:pt x="2353" y="0"/>
                      <a:pt x="5255" y="0"/>
                    </a:cubicBezTo>
                    <a:close/>
                  </a:path>
                </a:pathLst>
              </a:custGeom>
              <a:ln w="57150" cap="sq">
                <a:solidFill>
                  <a:srgbClr val="F39D76"/>
                </a:solidFill>
                <a:prstDash val="solid"/>
                <a:miter/>
              </a:ln>
            </p:spPr>
          </p:sp>
          <p:sp>
            <p:nvSpPr>
              <p:cNvPr id="19" name="TextBox 19"/>
              <p:cNvSpPr txBox="1"/>
              <p:nvPr/>
            </p:nvSpPr>
            <p:spPr>
              <a:xfrm>
                <a:off x="0" y="-38100"/>
                <a:ext cx="3492281" cy="456294"/>
              </a:xfrm>
              <a:prstGeom prst="rect">
                <a:avLst/>
              </a:prstGeom>
            </p:spPr>
            <p:txBody>
              <a:bodyPr lIns="50800" tIns="50800" rIns="50800" bIns="50800" rtlCol="0" anchor="ctr"/>
              <a:lstStyle/>
              <a:p>
                <a:pPr algn="ctr">
                  <a:lnSpc>
                    <a:spcPts val="2800"/>
                  </a:lnSpc>
                </a:pPr>
              </a:p>
            </p:txBody>
          </p:sp>
        </p:grpSp>
        <p:sp>
          <p:nvSpPr>
            <p:cNvPr id="20" name="TextBox 20"/>
            <p:cNvSpPr txBox="1"/>
            <p:nvPr/>
          </p:nvSpPr>
          <p:spPr>
            <a:xfrm>
              <a:off x="15582256" y="4422438"/>
              <a:ext cx="5868614" cy="962660"/>
            </a:xfrm>
            <a:prstGeom prst="rect">
              <a:avLst/>
            </a:prstGeom>
          </p:spPr>
          <p:txBody>
            <a:bodyPr lIns="0" tIns="0" rIns="0" bIns="0" rtlCol="0" anchor="t">
              <a:spAutoFit/>
            </a:bodyPr>
            <a:lstStyle/>
            <a:p>
              <a:pPr algn="ctr">
                <a:lnSpc>
                  <a:spcPts val="5880"/>
                </a:lnSpc>
                <a:spcBef>
                  <a:spcPct val="0"/>
                </a:spcBef>
              </a:pPr>
              <a:r>
                <a:rPr lang="en-US" sz="4200" b="1">
                  <a:solidFill>
                    <a:srgbClr val="283763"/>
                  </a:solidFill>
                  <a:latin typeface="Poppins Bold"/>
                  <a:ea typeface="Poppins Bold"/>
                  <a:cs typeface="Poppins Bold"/>
                  <a:sym typeface="Poppins Bold"/>
                </a:rPr>
                <a:t>Message Areas</a:t>
              </a:r>
              <a:endParaRPr lang="en-US" sz="4200" b="1">
                <a:solidFill>
                  <a:srgbClr val="283763"/>
                </a:solidFill>
                <a:latin typeface="Poppins Bold"/>
                <a:ea typeface="Poppins Bold"/>
                <a:cs typeface="Poppins Bold"/>
                <a:sym typeface="Poppins Bold"/>
              </a:endParaRPr>
            </a:p>
          </p:txBody>
        </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0">
            <a:off x="5595300" y="2965323"/>
            <a:ext cx="11664000" cy="6292977"/>
            <a:chOff x="0" y="0"/>
            <a:chExt cx="15552000" cy="8390636"/>
          </a:xfrm>
        </p:grpSpPr>
        <p:sp>
          <p:nvSpPr>
            <p:cNvPr id="3" name="Freeform 3"/>
            <p:cNvSpPr/>
            <p:nvPr/>
          </p:nvSpPr>
          <p:spPr>
            <a:xfrm>
              <a:off x="0" y="0"/>
              <a:ext cx="15552038" cy="8390636"/>
            </a:xfrm>
            <a:custGeom>
              <a:avLst/>
              <a:gdLst/>
              <a:ahLst/>
              <a:cxnLst/>
              <a:rect l="l" t="t" r="r" b="b"/>
              <a:pathLst>
                <a:path w="15552038" h="8390636">
                  <a:moveTo>
                    <a:pt x="0" y="0"/>
                  </a:moveTo>
                  <a:lnTo>
                    <a:pt x="15552038" y="0"/>
                  </a:lnTo>
                  <a:lnTo>
                    <a:pt x="15552038" y="8390636"/>
                  </a:lnTo>
                  <a:lnTo>
                    <a:pt x="0" y="8390636"/>
                  </a:lnTo>
                  <a:lnTo>
                    <a:pt x="0" y="0"/>
                  </a:lnTo>
                  <a:close/>
                </a:path>
              </a:pathLst>
            </a:custGeom>
            <a:blipFill>
              <a:blip r:embed="rId1"/>
              <a:stretch>
                <a:fillRect/>
              </a:stretch>
            </a:blipFill>
          </p:spPr>
        </p:sp>
      </p:grpSp>
      <p:sp>
        <p:nvSpPr>
          <p:cNvPr id="4" name="TextBox 4"/>
          <p:cNvSpPr txBox="1"/>
          <p:nvPr/>
        </p:nvSpPr>
        <p:spPr>
          <a:xfrm>
            <a:off x="15792760" y="689049"/>
            <a:ext cx="1466540" cy="339651"/>
          </a:xfrm>
          <a:prstGeom prst="rect">
            <a:avLst/>
          </a:prstGeom>
        </p:spPr>
        <p:txBody>
          <a:bodyPr lIns="0" tIns="0" rIns="0" bIns="0" rtlCol="0" anchor="t">
            <a:spAutoFit/>
          </a:bodyPr>
          <a:lstStyle/>
          <a:p>
            <a:pPr algn="r">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Page</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sp>
        <p:nvSpPr>
          <p:cNvPr id="5" name="TextBox 5"/>
          <p:cNvSpPr txBox="1"/>
          <p:nvPr/>
        </p:nvSpPr>
        <p:spPr>
          <a:xfrm>
            <a:off x="15792760" y="962025"/>
            <a:ext cx="1466540" cy="669925"/>
          </a:xfrm>
          <a:prstGeom prst="rect">
            <a:avLst/>
          </a:prstGeom>
        </p:spPr>
        <p:txBody>
          <a:bodyPr lIns="0" tIns="0" rIns="0" bIns="0" rtlCol="0" anchor="t">
            <a:spAutoFit/>
          </a:bodyPr>
          <a:lstStyle/>
          <a:p>
            <a:pPr algn="r">
              <a:lnSpc>
                <a:spcPts val="5600"/>
              </a:lnSpc>
            </a:pPr>
            <a:r>
              <a:rPr lang="en-US" sz="4000" b="1">
                <a:solidFill>
                  <a:srgbClr val="283763"/>
                </a:solidFill>
                <a:latin typeface="Montserrat Bold"/>
                <a:ea typeface="Montserrat Bold"/>
                <a:cs typeface="Montserrat Bold"/>
                <a:sym typeface="Montserrat Bold"/>
              </a:rPr>
              <a:t>24</a:t>
            </a:r>
            <a:endParaRPr lang="en-US" sz="4000" b="1">
              <a:solidFill>
                <a:srgbClr val="283763"/>
              </a:solidFill>
              <a:latin typeface="Montserrat Bold"/>
              <a:ea typeface="Montserrat Bold"/>
              <a:cs typeface="Montserrat Bold"/>
              <a:sym typeface="Montserrat Bold"/>
            </a:endParaRPr>
          </a:p>
        </p:txBody>
      </p:sp>
      <p:sp>
        <p:nvSpPr>
          <p:cNvPr id="6" name="TextBox 6"/>
          <p:cNvSpPr txBox="1"/>
          <p:nvPr/>
        </p:nvSpPr>
        <p:spPr>
          <a:xfrm>
            <a:off x="1028700" y="1603412"/>
            <a:ext cx="11337858" cy="784225"/>
          </a:xfrm>
          <a:prstGeom prst="rect">
            <a:avLst/>
          </a:prstGeom>
        </p:spPr>
        <p:txBody>
          <a:bodyPr lIns="0" tIns="0" rIns="0" bIns="0" rtlCol="0" anchor="t">
            <a:spAutoFit/>
          </a:bodyPr>
          <a:lstStyle/>
          <a:p>
            <a:pPr algn="l">
              <a:lnSpc>
                <a:spcPts val="6350"/>
              </a:lnSpc>
            </a:pPr>
            <a:r>
              <a:rPr lang="en-US" sz="5000" b="1">
                <a:solidFill>
                  <a:srgbClr val="283763"/>
                </a:solidFill>
                <a:latin typeface="Montserrat Bold"/>
                <a:ea typeface="Montserrat Bold"/>
                <a:cs typeface="Montserrat Bold"/>
                <a:sym typeface="Montserrat Bold"/>
              </a:rPr>
              <a:t>PyVerDetector</a:t>
            </a:r>
            <a:endParaRPr lang="en-US" sz="5000" b="1">
              <a:solidFill>
                <a:srgbClr val="283763"/>
              </a:solidFill>
              <a:latin typeface="Montserrat Bold"/>
              <a:ea typeface="Montserrat Bold"/>
              <a:cs typeface="Montserrat Bold"/>
              <a:sym typeface="Montserrat Bold"/>
            </a:endParaRPr>
          </a:p>
        </p:txBody>
      </p:sp>
      <p:grpSp>
        <p:nvGrpSpPr>
          <p:cNvPr id="7" name="Group 7"/>
          <p:cNvGrpSpPr/>
          <p:nvPr/>
        </p:nvGrpSpPr>
        <p:grpSpPr>
          <a:xfrm rot="0">
            <a:off x="1028700" y="752475"/>
            <a:ext cx="8832933" cy="301625"/>
            <a:chOff x="0" y="0"/>
            <a:chExt cx="11777244" cy="402167"/>
          </a:xfrm>
        </p:grpSpPr>
        <p:sp>
          <p:nvSpPr>
            <p:cNvPr id="8" name="TextBox 8"/>
            <p:cNvSpPr txBox="1"/>
            <p:nvPr/>
          </p:nvSpPr>
          <p:spPr>
            <a:xfrm>
              <a:off x="0" y="-38100"/>
              <a:ext cx="1889301" cy="440267"/>
            </a:xfrm>
            <a:prstGeom prst="rect">
              <a:avLst/>
            </a:prstGeom>
          </p:spPr>
          <p:txBody>
            <a:bodyPr lIns="0" tIns="0" rIns="0" bIns="0" rtlCol="0" anchor="t">
              <a:spAutoFit/>
            </a:bodyPr>
            <a:lstStyle/>
            <a:p>
              <a:pPr algn="l">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HOME</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sp>
          <p:nvSpPr>
            <p:cNvPr id="9" name="TextBox 9"/>
            <p:cNvSpPr txBox="1"/>
            <p:nvPr/>
          </p:nvSpPr>
          <p:spPr>
            <a:xfrm>
              <a:off x="1975140" y="-38100"/>
              <a:ext cx="1889301" cy="440267"/>
            </a:xfrm>
            <a:prstGeom prst="rect">
              <a:avLst/>
            </a:prstGeom>
          </p:spPr>
          <p:txBody>
            <a:bodyPr lIns="0" tIns="0" rIns="0" bIns="0" rtlCol="0" anchor="t">
              <a:spAutoFit/>
            </a:bodyPr>
            <a:lstStyle/>
            <a:p>
              <a:pPr algn="l">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ABOUT</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sp>
          <p:nvSpPr>
            <p:cNvPr id="10" name="TextBox 10"/>
            <p:cNvSpPr txBox="1"/>
            <p:nvPr/>
          </p:nvSpPr>
          <p:spPr>
            <a:xfrm>
              <a:off x="3953341" y="-38100"/>
              <a:ext cx="1889301" cy="440267"/>
            </a:xfrm>
            <a:prstGeom prst="rect">
              <a:avLst/>
            </a:prstGeom>
          </p:spPr>
          <p:txBody>
            <a:bodyPr lIns="0" tIns="0" rIns="0" bIns="0" rtlCol="0" anchor="t">
              <a:spAutoFit/>
            </a:bodyPr>
            <a:lstStyle/>
            <a:p>
              <a:pPr algn="l">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INTRO</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sp>
          <p:nvSpPr>
            <p:cNvPr id="11" name="TextBox 11"/>
            <p:cNvSpPr txBox="1"/>
            <p:nvPr/>
          </p:nvSpPr>
          <p:spPr>
            <a:xfrm>
              <a:off x="5931542" y="-38100"/>
              <a:ext cx="1889301" cy="440267"/>
            </a:xfrm>
            <a:prstGeom prst="rect">
              <a:avLst/>
            </a:prstGeom>
          </p:spPr>
          <p:txBody>
            <a:bodyPr lIns="0" tIns="0" rIns="0" bIns="0" rtlCol="0" anchor="t">
              <a:spAutoFit/>
            </a:bodyPr>
            <a:lstStyle/>
            <a:p>
              <a:pPr algn="l">
                <a:lnSpc>
                  <a:spcPts val="2800"/>
                </a:lnSpc>
              </a:pPr>
              <a:r>
                <a:rPr lang="en-US" sz="2000" b="1">
                  <a:solidFill>
                    <a:srgbClr val="283763"/>
                  </a:solidFill>
                  <a:latin typeface="Montserrat Bold"/>
                  <a:ea typeface="Montserrat Bold"/>
                  <a:cs typeface="Montserrat Bold"/>
                  <a:sym typeface="Montserrat Bold"/>
                </a:rPr>
                <a:t>PART I</a:t>
              </a:r>
              <a:endParaRPr lang="en-US" sz="2000" b="1">
                <a:solidFill>
                  <a:srgbClr val="283763"/>
                </a:solidFill>
                <a:latin typeface="Montserrat Bold"/>
                <a:ea typeface="Montserrat Bold"/>
                <a:cs typeface="Montserrat Bold"/>
                <a:sym typeface="Montserrat Bold"/>
              </a:endParaRPr>
            </a:p>
          </p:txBody>
        </p:sp>
        <p:sp>
          <p:nvSpPr>
            <p:cNvPr id="12" name="TextBox 12"/>
            <p:cNvSpPr txBox="1"/>
            <p:nvPr/>
          </p:nvSpPr>
          <p:spPr>
            <a:xfrm>
              <a:off x="7909743" y="-38100"/>
              <a:ext cx="1889301" cy="440267"/>
            </a:xfrm>
            <a:prstGeom prst="rect">
              <a:avLst/>
            </a:prstGeom>
          </p:spPr>
          <p:txBody>
            <a:bodyPr lIns="0" tIns="0" rIns="0" bIns="0" rtlCol="0" anchor="t">
              <a:spAutoFit/>
            </a:bodyPr>
            <a:lstStyle/>
            <a:p>
              <a:pPr algn="l">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PART II</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sp>
          <p:nvSpPr>
            <p:cNvPr id="13" name="TextBox 13"/>
            <p:cNvSpPr txBox="1"/>
            <p:nvPr/>
          </p:nvSpPr>
          <p:spPr>
            <a:xfrm>
              <a:off x="9887943" y="-38100"/>
              <a:ext cx="1889301" cy="440267"/>
            </a:xfrm>
            <a:prstGeom prst="rect">
              <a:avLst/>
            </a:prstGeom>
          </p:spPr>
          <p:txBody>
            <a:bodyPr lIns="0" tIns="0" rIns="0" bIns="0" rtlCol="0" anchor="t">
              <a:spAutoFit/>
            </a:bodyPr>
            <a:lstStyle/>
            <a:p>
              <a:pPr algn="l">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FINAL</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grpSp>
      <p:grpSp>
        <p:nvGrpSpPr>
          <p:cNvPr id="14" name="Group 14"/>
          <p:cNvGrpSpPr/>
          <p:nvPr/>
        </p:nvGrpSpPr>
        <p:grpSpPr>
          <a:xfrm rot="0">
            <a:off x="1028700" y="4225017"/>
            <a:ext cx="3929636" cy="2254044"/>
            <a:chOff x="0" y="0"/>
            <a:chExt cx="5239515" cy="3005393"/>
          </a:xfrm>
        </p:grpSpPr>
        <p:sp>
          <p:nvSpPr>
            <p:cNvPr id="15" name="TextBox 15"/>
            <p:cNvSpPr txBox="1"/>
            <p:nvPr/>
          </p:nvSpPr>
          <p:spPr>
            <a:xfrm>
              <a:off x="0" y="784798"/>
              <a:ext cx="5239515" cy="2220595"/>
            </a:xfrm>
            <a:prstGeom prst="rect">
              <a:avLst/>
            </a:prstGeom>
          </p:spPr>
          <p:txBody>
            <a:bodyPr lIns="0" tIns="0" rIns="0" bIns="0" rtlCol="0" anchor="t">
              <a:spAutoFit/>
            </a:bodyPr>
            <a:lstStyle/>
            <a:p>
              <a:pPr algn="l">
                <a:lnSpc>
                  <a:spcPts val="3360"/>
                </a:lnSpc>
              </a:pPr>
              <a:r>
                <a:rPr lang="en-US" sz="2400">
                  <a:solidFill>
                    <a:srgbClr val="283763"/>
                  </a:solidFill>
                  <a:latin typeface="Poppins" panose="00000800000000000000"/>
                  <a:ea typeface="Poppins" panose="00000800000000000000"/>
                  <a:cs typeface="Poppins" panose="00000800000000000000"/>
                  <a:sym typeface="Poppins" panose="00000800000000000000"/>
                </a:rPr>
                <a:t>Fetching the code snippet from SO</a:t>
              </a:r>
              <a:endParaRPr lang="en-US" sz="2400">
                <a:solidFill>
                  <a:srgbClr val="283763"/>
                </a:solidFill>
                <a:latin typeface="Poppins" panose="00000800000000000000"/>
                <a:ea typeface="Poppins" panose="00000800000000000000"/>
                <a:cs typeface="Poppins" panose="00000800000000000000"/>
                <a:sym typeface="Poppins" panose="00000800000000000000"/>
              </a:endParaRPr>
            </a:p>
            <a:p>
              <a:pPr algn="l">
                <a:lnSpc>
                  <a:spcPts val="3360"/>
                </a:lnSpc>
              </a:pPr>
            </a:p>
            <a:p>
              <a:pPr algn="l">
                <a:lnSpc>
                  <a:spcPts val="3360"/>
                </a:lnSpc>
              </a:pPr>
              <a:r>
                <a:rPr lang="en-US" sz="2400">
                  <a:solidFill>
                    <a:srgbClr val="283763"/>
                  </a:solidFill>
                  <a:latin typeface="Poppins" panose="00000800000000000000"/>
                  <a:ea typeface="Poppins" panose="00000800000000000000"/>
                  <a:cs typeface="Poppins" panose="00000800000000000000"/>
                  <a:sym typeface="Poppins" panose="00000800000000000000"/>
                </a:rPr>
                <a:t>Displaying the results</a:t>
              </a:r>
              <a:endParaRPr lang="en-US" sz="2400">
                <a:solidFill>
                  <a:srgbClr val="283763"/>
                </a:solidFill>
                <a:latin typeface="Poppins" panose="00000800000000000000"/>
                <a:ea typeface="Poppins" panose="00000800000000000000"/>
                <a:cs typeface="Poppins" panose="00000800000000000000"/>
                <a:sym typeface="Poppins" panose="00000800000000000000"/>
              </a:endParaRPr>
            </a:p>
          </p:txBody>
        </p:sp>
        <p:sp>
          <p:nvSpPr>
            <p:cNvPr id="16" name="TextBox 16"/>
            <p:cNvSpPr txBox="1"/>
            <p:nvPr/>
          </p:nvSpPr>
          <p:spPr>
            <a:xfrm>
              <a:off x="0" y="-85725"/>
              <a:ext cx="4457521" cy="651298"/>
            </a:xfrm>
            <a:prstGeom prst="rect">
              <a:avLst/>
            </a:prstGeom>
          </p:spPr>
          <p:txBody>
            <a:bodyPr lIns="0" tIns="0" rIns="0" bIns="0" rtlCol="0" anchor="t">
              <a:spAutoFit/>
            </a:bodyPr>
            <a:lstStyle/>
            <a:p>
              <a:pPr algn="l">
                <a:lnSpc>
                  <a:spcPts val="3920"/>
                </a:lnSpc>
              </a:pPr>
              <a:r>
                <a:rPr lang="en-US" sz="2800" b="1">
                  <a:solidFill>
                    <a:srgbClr val="283763"/>
                  </a:solidFill>
                  <a:latin typeface="Poppins Bold"/>
                  <a:ea typeface="Poppins Bold"/>
                  <a:cs typeface="Poppins Bold"/>
                  <a:sym typeface="Poppins Bold"/>
                </a:rPr>
                <a:t>Frontend</a:t>
              </a:r>
              <a:endParaRPr lang="en-US" sz="2800" b="1">
                <a:solidFill>
                  <a:srgbClr val="283763"/>
                </a:solidFill>
                <a:latin typeface="Poppins Bold"/>
                <a:ea typeface="Poppins Bold"/>
                <a:cs typeface="Poppins Bold"/>
                <a:sym typeface="Poppins Bold"/>
              </a:endParaRPr>
            </a:p>
          </p:txBody>
        </p:sp>
      </p:grpSp>
      <p:sp>
        <p:nvSpPr>
          <p:cNvPr id="17" name="Freeform 17"/>
          <p:cNvSpPr/>
          <p:nvPr/>
        </p:nvSpPr>
        <p:spPr>
          <a:xfrm rot="5542760">
            <a:off x="3812937" y="6165160"/>
            <a:ext cx="1455148" cy="2171862"/>
          </a:xfrm>
          <a:custGeom>
            <a:avLst/>
            <a:gdLst/>
            <a:ahLst/>
            <a:cxnLst/>
            <a:rect l="l" t="t" r="r" b="b"/>
            <a:pathLst>
              <a:path w="1455148" h="2171862">
                <a:moveTo>
                  <a:pt x="0" y="0"/>
                </a:moveTo>
                <a:lnTo>
                  <a:pt x="1455147" y="0"/>
                </a:lnTo>
                <a:lnTo>
                  <a:pt x="1455147" y="2171862"/>
                </a:lnTo>
                <a:lnTo>
                  <a:pt x="0" y="2171862"/>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0">
            <a:off x="1028700" y="2968662"/>
            <a:ext cx="11664000" cy="6292977"/>
            <a:chOff x="0" y="0"/>
            <a:chExt cx="15552000" cy="8390636"/>
          </a:xfrm>
        </p:grpSpPr>
        <p:sp>
          <p:nvSpPr>
            <p:cNvPr id="3" name="Freeform 3"/>
            <p:cNvSpPr/>
            <p:nvPr/>
          </p:nvSpPr>
          <p:spPr>
            <a:xfrm>
              <a:off x="0" y="0"/>
              <a:ext cx="15552038" cy="8390636"/>
            </a:xfrm>
            <a:custGeom>
              <a:avLst/>
              <a:gdLst/>
              <a:ahLst/>
              <a:cxnLst/>
              <a:rect l="l" t="t" r="r" b="b"/>
              <a:pathLst>
                <a:path w="15552038" h="8390636">
                  <a:moveTo>
                    <a:pt x="0" y="0"/>
                  </a:moveTo>
                  <a:lnTo>
                    <a:pt x="15552038" y="0"/>
                  </a:lnTo>
                  <a:lnTo>
                    <a:pt x="15552038" y="8390636"/>
                  </a:lnTo>
                  <a:lnTo>
                    <a:pt x="0" y="8390636"/>
                  </a:lnTo>
                  <a:lnTo>
                    <a:pt x="0" y="0"/>
                  </a:lnTo>
                  <a:close/>
                </a:path>
              </a:pathLst>
            </a:custGeom>
            <a:blipFill>
              <a:blip r:embed="rId1"/>
              <a:stretch>
                <a:fillRect/>
              </a:stretch>
            </a:blipFill>
          </p:spPr>
        </p:sp>
      </p:grpSp>
      <p:sp>
        <p:nvSpPr>
          <p:cNvPr id="4" name="Freeform 4"/>
          <p:cNvSpPr/>
          <p:nvPr/>
        </p:nvSpPr>
        <p:spPr>
          <a:xfrm rot="-9864864">
            <a:off x="11894528" y="5466644"/>
            <a:ext cx="1214035" cy="1811993"/>
          </a:xfrm>
          <a:custGeom>
            <a:avLst/>
            <a:gdLst/>
            <a:ahLst/>
            <a:cxnLst/>
            <a:rect l="l" t="t" r="r" b="b"/>
            <a:pathLst>
              <a:path w="1214035" h="1811993">
                <a:moveTo>
                  <a:pt x="0" y="0"/>
                </a:moveTo>
                <a:lnTo>
                  <a:pt x="1214035" y="0"/>
                </a:lnTo>
                <a:lnTo>
                  <a:pt x="1214035" y="1811993"/>
                </a:lnTo>
                <a:lnTo>
                  <a:pt x="0" y="1811993"/>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sp>
      <p:sp>
        <p:nvSpPr>
          <p:cNvPr id="5" name="TextBox 5"/>
          <p:cNvSpPr txBox="1"/>
          <p:nvPr/>
        </p:nvSpPr>
        <p:spPr>
          <a:xfrm>
            <a:off x="15792760" y="689049"/>
            <a:ext cx="1466540" cy="339651"/>
          </a:xfrm>
          <a:prstGeom prst="rect">
            <a:avLst/>
          </a:prstGeom>
        </p:spPr>
        <p:txBody>
          <a:bodyPr lIns="0" tIns="0" rIns="0" bIns="0" rtlCol="0" anchor="t">
            <a:spAutoFit/>
          </a:bodyPr>
          <a:lstStyle/>
          <a:p>
            <a:pPr algn="r">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Page</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sp>
        <p:nvSpPr>
          <p:cNvPr id="6" name="TextBox 6"/>
          <p:cNvSpPr txBox="1"/>
          <p:nvPr/>
        </p:nvSpPr>
        <p:spPr>
          <a:xfrm>
            <a:off x="15792760" y="962025"/>
            <a:ext cx="1466540" cy="669925"/>
          </a:xfrm>
          <a:prstGeom prst="rect">
            <a:avLst/>
          </a:prstGeom>
        </p:spPr>
        <p:txBody>
          <a:bodyPr lIns="0" tIns="0" rIns="0" bIns="0" rtlCol="0" anchor="t">
            <a:spAutoFit/>
          </a:bodyPr>
          <a:lstStyle/>
          <a:p>
            <a:pPr algn="r">
              <a:lnSpc>
                <a:spcPts val="5600"/>
              </a:lnSpc>
            </a:pPr>
            <a:r>
              <a:rPr lang="en-US" sz="4000" b="1">
                <a:solidFill>
                  <a:srgbClr val="283763"/>
                </a:solidFill>
                <a:latin typeface="Montserrat Bold"/>
                <a:ea typeface="Montserrat Bold"/>
                <a:cs typeface="Montserrat Bold"/>
                <a:sym typeface="Montserrat Bold"/>
              </a:rPr>
              <a:t>25</a:t>
            </a:r>
            <a:endParaRPr lang="en-US" sz="4000" b="1">
              <a:solidFill>
                <a:srgbClr val="283763"/>
              </a:solidFill>
              <a:latin typeface="Montserrat Bold"/>
              <a:ea typeface="Montserrat Bold"/>
              <a:cs typeface="Montserrat Bold"/>
              <a:sym typeface="Montserrat Bold"/>
            </a:endParaRPr>
          </a:p>
        </p:txBody>
      </p:sp>
      <p:sp>
        <p:nvSpPr>
          <p:cNvPr id="7" name="TextBox 7"/>
          <p:cNvSpPr txBox="1"/>
          <p:nvPr/>
        </p:nvSpPr>
        <p:spPr>
          <a:xfrm>
            <a:off x="1028700" y="1603412"/>
            <a:ext cx="11337858" cy="784225"/>
          </a:xfrm>
          <a:prstGeom prst="rect">
            <a:avLst/>
          </a:prstGeom>
        </p:spPr>
        <p:txBody>
          <a:bodyPr lIns="0" tIns="0" rIns="0" bIns="0" rtlCol="0" anchor="t">
            <a:spAutoFit/>
          </a:bodyPr>
          <a:lstStyle/>
          <a:p>
            <a:pPr algn="l">
              <a:lnSpc>
                <a:spcPts val="6350"/>
              </a:lnSpc>
            </a:pPr>
            <a:r>
              <a:rPr lang="en-US" sz="5000" b="1">
                <a:solidFill>
                  <a:srgbClr val="283763"/>
                </a:solidFill>
                <a:latin typeface="Montserrat Bold"/>
                <a:ea typeface="Montserrat Bold"/>
                <a:cs typeface="Montserrat Bold"/>
                <a:sym typeface="Montserrat Bold"/>
              </a:rPr>
              <a:t>PyVerDetector</a:t>
            </a:r>
            <a:endParaRPr lang="en-US" sz="5000" b="1">
              <a:solidFill>
                <a:srgbClr val="283763"/>
              </a:solidFill>
              <a:latin typeface="Montserrat Bold"/>
              <a:ea typeface="Montserrat Bold"/>
              <a:cs typeface="Montserrat Bold"/>
              <a:sym typeface="Montserrat Bold"/>
            </a:endParaRPr>
          </a:p>
        </p:txBody>
      </p:sp>
      <p:grpSp>
        <p:nvGrpSpPr>
          <p:cNvPr id="8" name="Group 8"/>
          <p:cNvGrpSpPr/>
          <p:nvPr/>
        </p:nvGrpSpPr>
        <p:grpSpPr>
          <a:xfrm rot="0">
            <a:off x="1028700" y="752475"/>
            <a:ext cx="8832933" cy="301625"/>
            <a:chOff x="0" y="0"/>
            <a:chExt cx="11777244" cy="402167"/>
          </a:xfrm>
        </p:grpSpPr>
        <p:sp>
          <p:nvSpPr>
            <p:cNvPr id="9" name="TextBox 9"/>
            <p:cNvSpPr txBox="1"/>
            <p:nvPr/>
          </p:nvSpPr>
          <p:spPr>
            <a:xfrm>
              <a:off x="0" y="-38100"/>
              <a:ext cx="1889301" cy="440267"/>
            </a:xfrm>
            <a:prstGeom prst="rect">
              <a:avLst/>
            </a:prstGeom>
          </p:spPr>
          <p:txBody>
            <a:bodyPr lIns="0" tIns="0" rIns="0" bIns="0" rtlCol="0" anchor="t">
              <a:spAutoFit/>
            </a:bodyPr>
            <a:lstStyle/>
            <a:p>
              <a:pPr algn="l">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HOME</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sp>
          <p:nvSpPr>
            <p:cNvPr id="10" name="TextBox 10"/>
            <p:cNvSpPr txBox="1"/>
            <p:nvPr/>
          </p:nvSpPr>
          <p:spPr>
            <a:xfrm>
              <a:off x="1975140" y="-38100"/>
              <a:ext cx="1889301" cy="440267"/>
            </a:xfrm>
            <a:prstGeom prst="rect">
              <a:avLst/>
            </a:prstGeom>
          </p:spPr>
          <p:txBody>
            <a:bodyPr lIns="0" tIns="0" rIns="0" bIns="0" rtlCol="0" anchor="t">
              <a:spAutoFit/>
            </a:bodyPr>
            <a:lstStyle/>
            <a:p>
              <a:pPr algn="l">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ABOUT</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sp>
          <p:nvSpPr>
            <p:cNvPr id="11" name="TextBox 11"/>
            <p:cNvSpPr txBox="1"/>
            <p:nvPr/>
          </p:nvSpPr>
          <p:spPr>
            <a:xfrm>
              <a:off x="3953341" y="-38100"/>
              <a:ext cx="1889301" cy="440267"/>
            </a:xfrm>
            <a:prstGeom prst="rect">
              <a:avLst/>
            </a:prstGeom>
          </p:spPr>
          <p:txBody>
            <a:bodyPr lIns="0" tIns="0" rIns="0" bIns="0" rtlCol="0" anchor="t">
              <a:spAutoFit/>
            </a:bodyPr>
            <a:lstStyle/>
            <a:p>
              <a:pPr algn="l">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INTRO</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sp>
          <p:nvSpPr>
            <p:cNvPr id="12" name="TextBox 12"/>
            <p:cNvSpPr txBox="1"/>
            <p:nvPr/>
          </p:nvSpPr>
          <p:spPr>
            <a:xfrm>
              <a:off x="5931542" y="-38100"/>
              <a:ext cx="1889301" cy="440267"/>
            </a:xfrm>
            <a:prstGeom prst="rect">
              <a:avLst/>
            </a:prstGeom>
          </p:spPr>
          <p:txBody>
            <a:bodyPr lIns="0" tIns="0" rIns="0" bIns="0" rtlCol="0" anchor="t">
              <a:spAutoFit/>
            </a:bodyPr>
            <a:lstStyle/>
            <a:p>
              <a:pPr algn="l">
                <a:lnSpc>
                  <a:spcPts val="2800"/>
                </a:lnSpc>
              </a:pPr>
              <a:r>
                <a:rPr lang="en-US" sz="2000" b="1">
                  <a:solidFill>
                    <a:srgbClr val="283763"/>
                  </a:solidFill>
                  <a:latin typeface="Montserrat Bold"/>
                  <a:ea typeface="Montserrat Bold"/>
                  <a:cs typeface="Montserrat Bold"/>
                  <a:sym typeface="Montserrat Bold"/>
                </a:rPr>
                <a:t>PART I</a:t>
              </a:r>
              <a:endParaRPr lang="en-US" sz="2000" b="1">
                <a:solidFill>
                  <a:srgbClr val="283763"/>
                </a:solidFill>
                <a:latin typeface="Montserrat Bold"/>
                <a:ea typeface="Montserrat Bold"/>
                <a:cs typeface="Montserrat Bold"/>
                <a:sym typeface="Montserrat Bold"/>
              </a:endParaRPr>
            </a:p>
          </p:txBody>
        </p:sp>
        <p:sp>
          <p:nvSpPr>
            <p:cNvPr id="13" name="TextBox 13"/>
            <p:cNvSpPr txBox="1"/>
            <p:nvPr/>
          </p:nvSpPr>
          <p:spPr>
            <a:xfrm>
              <a:off x="7909743" y="-38100"/>
              <a:ext cx="1889301" cy="440267"/>
            </a:xfrm>
            <a:prstGeom prst="rect">
              <a:avLst/>
            </a:prstGeom>
          </p:spPr>
          <p:txBody>
            <a:bodyPr lIns="0" tIns="0" rIns="0" bIns="0" rtlCol="0" anchor="t">
              <a:spAutoFit/>
            </a:bodyPr>
            <a:lstStyle/>
            <a:p>
              <a:pPr algn="l">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PART II</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sp>
          <p:nvSpPr>
            <p:cNvPr id="14" name="TextBox 14"/>
            <p:cNvSpPr txBox="1"/>
            <p:nvPr/>
          </p:nvSpPr>
          <p:spPr>
            <a:xfrm>
              <a:off x="9887943" y="-38100"/>
              <a:ext cx="1889301" cy="440267"/>
            </a:xfrm>
            <a:prstGeom prst="rect">
              <a:avLst/>
            </a:prstGeom>
          </p:spPr>
          <p:txBody>
            <a:bodyPr lIns="0" tIns="0" rIns="0" bIns="0" rtlCol="0" anchor="t">
              <a:spAutoFit/>
            </a:bodyPr>
            <a:lstStyle/>
            <a:p>
              <a:pPr algn="l">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FINAL</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grpSp>
      <p:grpSp>
        <p:nvGrpSpPr>
          <p:cNvPr id="15" name="Group 15"/>
          <p:cNvGrpSpPr/>
          <p:nvPr/>
        </p:nvGrpSpPr>
        <p:grpSpPr>
          <a:xfrm rot="0">
            <a:off x="13329664" y="4536027"/>
            <a:ext cx="3929636" cy="2254044"/>
            <a:chOff x="0" y="0"/>
            <a:chExt cx="5239515" cy="3005393"/>
          </a:xfrm>
        </p:grpSpPr>
        <p:sp>
          <p:nvSpPr>
            <p:cNvPr id="16" name="TextBox 16"/>
            <p:cNvSpPr txBox="1"/>
            <p:nvPr/>
          </p:nvSpPr>
          <p:spPr>
            <a:xfrm>
              <a:off x="0" y="784798"/>
              <a:ext cx="5239515" cy="2220595"/>
            </a:xfrm>
            <a:prstGeom prst="rect">
              <a:avLst/>
            </a:prstGeom>
          </p:spPr>
          <p:txBody>
            <a:bodyPr lIns="0" tIns="0" rIns="0" bIns="0" rtlCol="0" anchor="t">
              <a:spAutoFit/>
            </a:bodyPr>
            <a:lstStyle/>
            <a:p>
              <a:pPr algn="l">
                <a:lnSpc>
                  <a:spcPts val="3360"/>
                </a:lnSpc>
              </a:pPr>
              <a:r>
                <a:rPr lang="en-US" sz="2400">
                  <a:solidFill>
                    <a:srgbClr val="283763"/>
                  </a:solidFill>
                  <a:latin typeface="Poppins" panose="00000800000000000000"/>
                  <a:ea typeface="Poppins" panose="00000800000000000000"/>
                  <a:cs typeface="Poppins" panose="00000800000000000000"/>
                  <a:sym typeface="Poppins" panose="00000800000000000000"/>
                </a:rPr>
                <a:t>Statically analyzing the given code snippet across multiple Python versions</a:t>
              </a:r>
              <a:endParaRPr lang="en-US" sz="2400">
                <a:solidFill>
                  <a:srgbClr val="283763"/>
                </a:solidFill>
                <a:latin typeface="Poppins" panose="00000800000000000000"/>
                <a:ea typeface="Poppins" panose="00000800000000000000"/>
                <a:cs typeface="Poppins" panose="00000800000000000000"/>
                <a:sym typeface="Poppins" panose="00000800000000000000"/>
              </a:endParaRPr>
            </a:p>
          </p:txBody>
        </p:sp>
        <p:sp>
          <p:nvSpPr>
            <p:cNvPr id="17" name="TextBox 17"/>
            <p:cNvSpPr txBox="1"/>
            <p:nvPr/>
          </p:nvSpPr>
          <p:spPr>
            <a:xfrm>
              <a:off x="0" y="-85725"/>
              <a:ext cx="4457521" cy="651298"/>
            </a:xfrm>
            <a:prstGeom prst="rect">
              <a:avLst/>
            </a:prstGeom>
          </p:spPr>
          <p:txBody>
            <a:bodyPr lIns="0" tIns="0" rIns="0" bIns="0" rtlCol="0" anchor="t">
              <a:spAutoFit/>
            </a:bodyPr>
            <a:lstStyle/>
            <a:p>
              <a:pPr algn="l">
                <a:lnSpc>
                  <a:spcPts val="3920"/>
                </a:lnSpc>
              </a:pPr>
              <a:r>
                <a:rPr lang="en-US" sz="2800" b="1">
                  <a:solidFill>
                    <a:srgbClr val="283763"/>
                  </a:solidFill>
                  <a:latin typeface="Poppins Bold"/>
                  <a:ea typeface="Poppins Bold"/>
                  <a:cs typeface="Poppins Bold"/>
                  <a:sym typeface="Poppins Bold"/>
                </a:rPr>
                <a:t>Backend</a:t>
              </a:r>
              <a:endParaRPr lang="en-US" sz="2800" b="1">
                <a:solidFill>
                  <a:srgbClr val="283763"/>
                </a:solidFill>
                <a:latin typeface="Poppins Bold"/>
                <a:ea typeface="Poppins Bold"/>
                <a:cs typeface="Poppins Bold"/>
                <a:sym typeface="Poppins Bold"/>
              </a:endParaRPr>
            </a:p>
          </p:txBody>
        </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5792760" y="689049"/>
            <a:ext cx="1466540" cy="339651"/>
          </a:xfrm>
          <a:prstGeom prst="rect">
            <a:avLst/>
          </a:prstGeom>
        </p:spPr>
        <p:txBody>
          <a:bodyPr lIns="0" tIns="0" rIns="0" bIns="0" rtlCol="0" anchor="t">
            <a:spAutoFit/>
          </a:bodyPr>
          <a:lstStyle/>
          <a:p>
            <a:pPr algn="r">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Page</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sp>
        <p:nvSpPr>
          <p:cNvPr id="3" name="TextBox 3"/>
          <p:cNvSpPr txBox="1"/>
          <p:nvPr/>
        </p:nvSpPr>
        <p:spPr>
          <a:xfrm>
            <a:off x="15792760" y="962025"/>
            <a:ext cx="1466540" cy="669925"/>
          </a:xfrm>
          <a:prstGeom prst="rect">
            <a:avLst/>
          </a:prstGeom>
        </p:spPr>
        <p:txBody>
          <a:bodyPr lIns="0" tIns="0" rIns="0" bIns="0" rtlCol="0" anchor="t">
            <a:spAutoFit/>
          </a:bodyPr>
          <a:lstStyle/>
          <a:p>
            <a:pPr algn="r">
              <a:lnSpc>
                <a:spcPts val="5600"/>
              </a:lnSpc>
            </a:pPr>
            <a:r>
              <a:rPr lang="en-US" sz="4000" b="1">
                <a:solidFill>
                  <a:srgbClr val="283763"/>
                </a:solidFill>
                <a:latin typeface="Montserrat Bold"/>
                <a:ea typeface="Montserrat Bold"/>
                <a:cs typeface="Montserrat Bold"/>
                <a:sym typeface="Montserrat Bold"/>
              </a:rPr>
              <a:t>26</a:t>
            </a:r>
            <a:endParaRPr lang="en-US" sz="4000" b="1">
              <a:solidFill>
                <a:srgbClr val="283763"/>
              </a:solidFill>
              <a:latin typeface="Montserrat Bold"/>
              <a:ea typeface="Montserrat Bold"/>
              <a:cs typeface="Montserrat Bold"/>
              <a:sym typeface="Montserrat Bold"/>
            </a:endParaRPr>
          </a:p>
        </p:txBody>
      </p:sp>
      <p:sp>
        <p:nvSpPr>
          <p:cNvPr id="4" name="TextBox 4"/>
          <p:cNvSpPr txBox="1"/>
          <p:nvPr/>
        </p:nvSpPr>
        <p:spPr>
          <a:xfrm>
            <a:off x="1028700" y="1603412"/>
            <a:ext cx="11337858" cy="784225"/>
          </a:xfrm>
          <a:prstGeom prst="rect">
            <a:avLst/>
          </a:prstGeom>
        </p:spPr>
        <p:txBody>
          <a:bodyPr lIns="0" tIns="0" rIns="0" bIns="0" rtlCol="0" anchor="t">
            <a:spAutoFit/>
          </a:bodyPr>
          <a:lstStyle/>
          <a:p>
            <a:pPr algn="l">
              <a:lnSpc>
                <a:spcPts val="6350"/>
              </a:lnSpc>
            </a:pPr>
            <a:r>
              <a:rPr lang="en-US" sz="5000" b="1">
                <a:solidFill>
                  <a:srgbClr val="283763"/>
                </a:solidFill>
                <a:latin typeface="Montserrat Bold"/>
                <a:ea typeface="Montserrat Bold"/>
                <a:cs typeface="Montserrat Bold"/>
                <a:sym typeface="Montserrat Bold"/>
              </a:rPr>
              <a:t>PyVerDetector</a:t>
            </a:r>
            <a:endParaRPr lang="en-US" sz="5000" b="1">
              <a:solidFill>
                <a:srgbClr val="283763"/>
              </a:solidFill>
              <a:latin typeface="Montserrat Bold"/>
              <a:ea typeface="Montserrat Bold"/>
              <a:cs typeface="Montserrat Bold"/>
              <a:sym typeface="Montserrat Bold"/>
            </a:endParaRPr>
          </a:p>
        </p:txBody>
      </p:sp>
      <p:grpSp>
        <p:nvGrpSpPr>
          <p:cNvPr id="5" name="Group 5"/>
          <p:cNvGrpSpPr/>
          <p:nvPr/>
        </p:nvGrpSpPr>
        <p:grpSpPr>
          <a:xfrm rot="0">
            <a:off x="1028700" y="752475"/>
            <a:ext cx="8832933" cy="301625"/>
            <a:chOff x="0" y="0"/>
            <a:chExt cx="11777244" cy="402167"/>
          </a:xfrm>
        </p:grpSpPr>
        <p:sp>
          <p:nvSpPr>
            <p:cNvPr id="6" name="TextBox 6"/>
            <p:cNvSpPr txBox="1"/>
            <p:nvPr/>
          </p:nvSpPr>
          <p:spPr>
            <a:xfrm>
              <a:off x="0" y="-38100"/>
              <a:ext cx="1889301" cy="440267"/>
            </a:xfrm>
            <a:prstGeom prst="rect">
              <a:avLst/>
            </a:prstGeom>
          </p:spPr>
          <p:txBody>
            <a:bodyPr lIns="0" tIns="0" rIns="0" bIns="0" rtlCol="0" anchor="t">
              <a:spAutoFit/>
            </a:bodyPr>
            <a:lstStyle/>
            <a:p>
              <a:pPr algn="l">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HOME</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sp>
          <p:nvSpPr>
            <p:cNvPr id="7" name="TextBox 7"/>
            <p:cNvSpPr txBox="1"/>
            <p:nvPr/>
          </p:nvSpPr>
          <p:spPr>
            <a:xfrm>
              <a:off x="1975140" y="-38100"/>
              <a:ext cx="1889301" cy="440267"/>
            </a:xfrm>
            <a:prstGeom prst="rect">
              <a:avLst/>
            </a:prstGeom>
          </p:spPr>
          <p:txBody>
            <a:bodyPr lIns="0" tIns="0" rIns="0" bIns="0" rtlCol="0" anchor="t">
              <a:spAutoFit/>
            </a:bodyPr>
            <a:lstStyle/>
            <a:p>
              <a:pPr algn="l">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ABOUT</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sp>
          <p:nvSpPr>
            <p:cNvPr id="8" name="TextBox 8"/>
            <p:cNvSpPr txBox="1"/>
            <p:nvPr/>
          </p:nvSpPr>
          <p:spPr>
            <a:xfrm>
              <a:off x="3953341" y="-38100"/>
              <a:ext cx="1889301" cy="440267"/>
            </a:xfrm>
            <a:prstGeom prst="rect">
              <a:avLst/>
            </a:prstGeom>
          </p:spPr>
          <p:txBody>
            <a:bodyPr lIns="0" tIns="0" rIns="0" bIns="0" rtlCol="0" anchor="t">
              <a:spAutoFit/>
            </a:bodyPr>
            <a:lstStyle/>
            <a:p>
              <a:pPr algn="l">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INTRO</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sp>
          <p:nvSpPr>
            <p:cNvPr id="9" name="TextBox 9"/>
            <p:cNvSpPr txBox="1"/>
            <p:nvPr/>
          </p:nvSpPr>
          <p:spPr>
            <a:xfrm>
              <a:off x="5931542" y="-38100"/>
              <a:ext cx="1889301" cy="440267"/>
            </a:xfrm>
            <a:prstGeom prst="rect">
              <a:avLst/>
            </a:prstGeom>
          </p:spPr>
          <p:txBody>
            <a:bodyPr lIns="0" tIns="0" rIns="0" bIns="0" rtlCol="0" anchor="t">
              <a:spAutoFit/>
            </a:bodyPr>
            <a:lstStyle/>
            <a:p>
              <a:pPr algn="l">
                <a:lnSpc>
                  <a:spcPts val="2800"/>
                </a:lnSpc>
              </a:pPr>
              <a:r>
                <a:rPr lang="en-US" sz="2000" b="1">
                  <a:solidFill>
                    <a:srgbClr val="283763"/>
                  </a:solidFill>
                  <a:latin typeface="Montserrat Bold"/>
                  <a:ea typeface="Montserrat Bold"/>
                  <a:cs typeface="Montserrat Bold"/>
                  <a:sym typeface="Montserrat Bold"/>
                </a:rPr>
                <a:t>PART I</a:t>
              </a:r>
              <a:endParaRPr lang="en-US" sz="2000" b="1">
                <a:solidFill>
                  <a:srgbClr val="283763"/>
                </a:solidFill>
                <a:latin typeface="Montserrat Bold"/>
                <a:ea typeface="Montserrat Bold"/>
                <a:cs typeface="Montserrat Bold"/>
                <a:sym typeface="Montserrat Bold"/>
              </a:endParaRPr>
            </a:p>
          </p:txBody>
        </p:sp>
        <p:sp>
          <p:nvSpPr>
            <p:cNvPr id="10" name="TextBox 10"/>
            <p:cNvSpPr txBox="1"/>
            <p:nvPr/>
          </p:nvSpPr>
          <p:spPr>
            <a:xfrm>
              <a:off x="7909743" y="-38100"/>
              <a:ext cx="1889301" cy="440267"/>
            </a:xfrm>
            <a:prstGeom prst="rect">
              <a:avLst/>
            </a:prstGeom>
          </p:spPr>
          <p:txBody>
            <a:bodyPr lIns="0" tIns="0" rIns="0" bIns="0" rtlCol="0" anchor="t">
              <a:spAutoFit/>
            </a:bodyPr>
            <a:lstStyle/>
            <a:p>
              <a:pPr algn="l">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PART II</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sp>
          <p:nvSpPr>
            <p:cNvPr id="11" name="TextBox 11"/>
            <p:cNvSpPr txBox="1"/>
            <p:nvPr/>
          </p:nvSpPr>
          <p:spPr>
            <a:xfrm>
              <a:off x="9887943" y="-38100"/>
              <a:ext cx="1889301" cy="440267"/>
            </a:xfrm>
            <a:prstGeom prst="rect">
              <a:avLst/>
            </a:prstGeom>
          </p:spPr>
          <p:txBody>
            <a:bodyPr lIns="0" tIns="0" rIns="0" bIns="0" rtlCol="0" anchor="t">
              <a:spAutoFit/>
            </a:bodyPr>
            <a:lstStyle/>
            <a:p>
              <a:pPr algn="l">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FINAL</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grpSp>
      <p:grpSp>
        <p:nvGrpSpPr>
          <p:cNvPr id="12" name="Group 12"/>
          <p:cNvGrpSpPr/>
          <p:nvPr/>
        </p:nvGrpSpPr>
        <p:grpSpPr>
          <a:xfrm rot="0">
            <a:off x="3312000" y="2965323"/>
            <a:ext cx="11664000" cy="6292977"/>
            <a:chOff x="0" y="0"/>
            <a:chExt cx="15552000" cy="8390636"/>
          </a:xfrm>
        </p:grpSpPr>
        <p:sp>
          <p:nvSpPr>
            <p:cNvPr id="13" name="Freeform 13"/>
            <p:cNvSpPr/>
            <p:nvPr/>
          </p:nvSpPr>
          <p:spPr>
            <a:xfrm>
              <a:off x="0" y="0"/>
              <a:ext cx="15552038" cy="8390636"/>
            </a:xfrm>
            <a:custGeom>
              <a:avLst/>
              <a:gdLst/>
              <a:ahLst/>
              <a:cxnLst/>
              <a:rect l="l" t="t" r="r" b="b"/>
              <a:pathLst>
                <a:path w="15552038" h="8390636">
                  <a:moveTo>
                    <a:pt x="0" y="0"/>
                  </a:moveTo>
                  <a:lnTo>
                    <a:pt x="15552038" y="0"/>
                  </a:lnTo>
                  <a:lnTo>
                    <a:pt x="15552038" y="8390636"/>
                  </a:lnTo>
                  <a:lnTo>
                    <a:pt x="0" y="8390636"/>
                  </a:lnTo>
                  <a:lnTo>
                    <a:pt x="0" y="0"/>
                  </a:lnTo>
                  <a:close/>
                </a:path>
              </a:pathLst>
            </a:custGeom>
            <a:blipFill>
              <a:blip r:embed="rId1"/>
              <a:stretch>
                <a:fillRect/>
              </a:stretch>
            </a:blipFill>
          </p:spPr>
        </p:sp>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5792760" y="689049"/>
            <a:ext cx="1466540" cy="339651"/>
          </a:xfrm>
          <a:prstGeom prst="rect">
            <a:avLst/>
          </a:prstGeom>
        </p:spPr>
        <p:txBody>
          <a:bodyPr lIns="0" tIns="0" rIns="0" bIns="0" rtlCol="0" anchor="t">
            <a:spAutoFit/>
          </a:bodyPr>
          <a:lstStyle/>
          <a:p>
            <a:pPr algn="r">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Page</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sp>
        <p:nvSpPr>
          <p:cNvPr id="3" name="TextBox 3"/>
          <p:cNvSpPr txBox="1"/>
          <p:nvPr/>
        </p:nvSpPr>
        <p:spPr>
          <a:xfrm>
            <a:off x="15792760" y="962025"/>
            <a:ext cx="1466540" cy="669925"/>
          </a:xfrm>
          <a:prstGeom prst="rect">
            <a:avLst/>
          </a:prstGeom>
        </p:spPr>
        <p:txBody>
          <a:bodyPr lIns="0" tIns="0" rIns="0" bIns="0" rtlCol="0" anchor="t">
            <a:spAutoFit/>
          </a:bodyPr>
          <a:lstStyle/>
          <a:p>
            <a:pPr algn="r">
              <a:lnSpc>
                <a:spcPts val="5600"/>
              </a:lnSpc>
            </a:pPr>
            <a:r>
              <a:rPr lang="en-US" sz="4000" b="1">
                <a:solidFill>
                  <a:srgbClr val="283763"/>
                </a:solidFill>
                <a:latin typeface="Montserrat Bold"/>
                <a:ea typeface="Montserrat Bold"/>
                <a:cs typeface="Montserrat Bold"/>
                <a:sym typeface="Montserrat Bold"/>
              </a:rPr>
              <a:t>27</a:t>
            </a:r>
            <a:endParaRPr lang="en-US" sz="4000" b="1">
              <a:solidFill>
                <a:srgbClr val="283763"/>
              </a:solidFill>
              <a:latin typeface="Montserrat Bold"/>
              <a:ea typeface="Montserrat Bold"/>
              <a:cs typeface="Montserrat Bold"/>
              <a:sym typeface="Montserrat Bold"/>
            </a:endParaRPr>
          </a:p>
        </p:txBody>
      </p:sp>
      <p:sp>
        <p:nvSpPr>
          <p:cNvPr id="4" name="TextBox 4"/>
          <p:cNvSpPr txBox="1"/>
          <p:nvPr/>
        </p:nvSpPr>
        <p:spPr>
          <a:xfrm>
            <a:off x="1028700" y="1603412"/>
            <a:ext cx="11337858" cy="784225"/>
          </a:xfrm>
          <a:prstGeom prst="rect">
            <a:avLst/>
          </a:prstGeom>
        </p:spPr>
        <p:txBody>
          <a:bodyPr lIns="0" tIns="0" rIns="0" bIns="0" rtlCol="0" anchor="t">
            <a:spAutoFit/>
          </a:bodyPr>
          <a:lstStyle/>
          <a:p>
            <a:pPr algn="l">
              <a:lnSpc>
                <a:spcPts val="6350"/>
              </a:lnSpc>
            </a:pPr>
            <a:r>
              <a:rPr lang="en-US" sz="5000" b="1">
                <a:solidFill>
                  <a:srgbClr val="283763"/>
                </a:solidFill>
                <a:latin typeface="Montserrat Bold"/>
                <a:ea typeface="Montserrat Bold"/>
                <a:cs typeface="Montserrat Bold"/>
                <a:sym typeface="Montserrat Bold"/>
              </a:rPr>
              <a:t>Usage Scenarios</a:t>
            </a:r>
            <a:endParaRPr lang="en-US" sz="5000" b="1">
              <a:solidFill>
                <a:srgbClr val="283763"/>
              </a:solidFill>
              <a:latin typeface="Montserrat Bold"/>
              <a:ea typeface="Montserrat Bold"/>
              <a:cs typeface="Montserrat Bold"/>
              <a:sym typeface="Montserrat Bold"/>
            </a:endParaRPr>
          </a:p>
        </p:txBody>
      </p:sp>
      <p:grpSp>
        <p:nvGrpSpPr>
          <p:cNvPr id="5" name="Group 5"/>
          <p:cNvGrpSpPr/>
          <p:nvPr/>
        </p:nvGrpSpPr>
        <p:grpSpPr>
          <a:xfrm rot="0">
            <a:off x="1028700" y="752475"/>
            <a:ext cx="8832933" cy="301625"/>
            <a:chOff x="0" y="0"/>
            <a:chExt cx="11777244" cy="402167"/>
          </a:xfrm>
        </p:grpSpPr>
        <p:sp>
          <p:nvSpPr>
            <p:cNvPr id="6" name="TextBox 6"/>
            <p:cNvSpPr txBox="1"/>
            <p:nvPr/>
          </p:nvSpPr>
          <p:spPr>
            <a:xfrm>
              <a:off x="0" y="-38100"/>
              <a:ext cx="1889301" cy="440267"/>
            </a:xfrm>
            <a:prstGeom prst="rect">
              <a:avLst/>
            </a:prstGeom>
          </p:spPr>
          <p:txBody>
            <a:bodyPr lIns="0" tIns="0" rIns="0" bIns="0" rtlCol="0" anchor="t">
              <a:spAutoFit/>
            </a:bodyPr>
            <a:lstStyle/>
            <a:p>
              <a:pPr algn="l">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HOME</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sp>
          <p:nvSpPr>
            <p:cNvPr id="7" name="TextBox 7"/>
            <p:cNvSpPr txBox="1"/>
            <p:nvPr/>
          </p:nvSpPr>
          <p:spPr>
            <a:xfrm>
              <a:off x="1975140" y="-38100"/>
              <a:ext cx="1889301" cy="440267"/>
            </a:xfrm>
            <a:prstGeom prst="rect">
              <a:avLst/>
            </a:prstGeom>
          </p:spPr>
          <p:txBody>
            <a:bodyPr lIns="0" tIns="0" rIns="0" bIns="0" rtlCol="0" anchor="t">
              <a:spAutoFit/>
            </a:bodyPr>
            <a:lstStyle/>
            <a:p>
              <a:pPr algn="l">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ABOUT</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sp>
          <p:nvSpPr>
            <p:cNvPr id="8" name="TextBox 8"/>
            <p:cNvSpPr txBox="1"/>
            <p:nvPr/>
          </p:nvSpPr>
          <p:spPr>
            <a:xfrm>
              <a:off x="3953341" y="-38100"/>
              <a:ext cx="1889301" cy="440267"/>
            </a:xfrm>
            <a:prstGeom prst="rect">
              <a:avLst/>
            </a:prstGeom>
          </p:spPr>
          <p:txBody>
            <a:bodyPr lIns="0" tIns="0" rIns="0" bIns="0" rtlCol="0" anchor="t">
              <a:spAutoFit/>
            </a:bodyPr>
            <a:lstStyle/>
            <a:p>
              <a:pPr algn="l">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INTRO</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sp>
          <p:nvSpPr>
            <p:cNvPr id="9" name="TextBox 9"/>
            <p:cNvSpPr txBox="1"/>
            <p:nvPr/>
          </p:nvSpPr>
          <p:spPr>
            <a:xfrm>
              <a:off x="5931542" y="-38100"/>
              <a:ext cx="1889301" cy="440267"/>
            </a:xfrm>
            <a:prstGeom prst="rect">
              <a:avLst/>
            </a:prstGeom>
          </p:spPr>
          <p:txBody>
            <a:bodyPr lIns="0" tIns="0" rIns="0" bIns="0" rtlCol="0" anchor="t">
              <a:spAutoFit/>
            </a:bodyPr>
            <a:lstStyle/>
            <a:p>
              <a:pPr algn="l">
                <a:lnSpc>
                  <a:spcPts val="2800"/>
                </a:lnSpc>
              </a:pPr>
              <a:r>
                <a:rPr lang="en-US" sz="2000" b="1">
                  <a:solidFill>
                    <a:srgbClr val="283763"/>
                  </a:solidFill>
                  <a:latin typeface="Montserrat Bold"/>
                  <a:ea typeface="Montserrat Bold"/>
                  <a:cs typeface="Montserrat Bold"/>
                  <a:sym typeface="Montserrat Bold"/>
                </a:rPr>
                <a:t>PART I</a:t>
              </a:r>
              <a:endParaRPr lang="en-US" sz="2000" b="1">
                <a:solidFill>
                  <a:srgbClr val="283763"/>
                </a:solidFill>
                <a:latin typeface="Montserrat Bold"/>
                <a:ea typeface="Montserrat Bold"/>
                <a:cs typeface="Montserrat Bold"/>
                <a:sym typeface="Montserrat Bold"/>
              </a:endParaRPr>
            </a:p>
          </p:txBody>
        </p:sp>
        <p:sp>
          <p:nvSpPr>
            <p:cNvPr id="10" name="TextBox 10"/>
            <p:cNvSpPr txBox="1"/>
            <p:nvPr/>
          </p:nvSpPr>
          <p:spPr>
            <a:xfrm>
              <a:off x="7909743" y="-38100"/>
              <a:ext cx="1889301" cy="440267"/>
            </a:xfrm>
            <a:prstGeom prst="rect">
              <a:avLst/>
            </a:prstGeom>
          </p:spPr>
          <p:txBody>
            <a:bodyPr lIns="0" tIns="0" rIns="0" bIns="0" rtlCol="0" anchor="t">
              <a:spAutoFit/>
            </a:bodyPr>
            <a:lstStyle/>
            <a:p>
              <a:pPr algn="l">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PART II</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sp>
          <p:nvSpPr>
            <p:cNvPr id="11" name="TextBox 11"/>
            <p:cNvSpPr txBox="1"/>
            <p:nvPr/>
          </p:nvSpPr>
          <p:spPr>
            <a:xfrm>
              <a:off x="9887943" y="-38100"/>
              <a:ext cx="1889301" cy="440267"/>
            </a:xfrm>
            <a:prstGeom prst="rect">
              <a:avLst/>
            </a:prstGeom>
          </p:spPr>
          <p:txBody>
            <a:bodyPr lIns="0" tIns="0" rIns="0" bIns="0" rtlCol="0" anchor="t">
              <a:spAutoFit/>
            </a:bodyPr>
            <a:lstStyle/>
            <a:p>
              <a:pPr algn="l">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FINAL</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grpSp>
      <p:grpSp>
        <p:nvGrpSpPr>
          <p:cNvPr id="12" name="Group 12"/>
          <p:cNvGrpSpPr/>
          <p:nvPr/>
        </p:nvGrpSpPr>
        <p:grpSpPr>
          <a:xfrm rot="0">
            <a:off x="1028700" y="3177985"/>
            <a:ext cx="13158285" cy="1178274"/>
            <a:chOff x="0" y="0"/>
            <a:chExt cx="4538439" cy="406400"/>
          </a:xfrm>
        </p:grpSpPr>
        <p:sp>
          <p:nvSpPr>
            <p:cNvPr id="13" name="Freeform 13"/>
            <p:cNvSpPr/>
            <p:nvPr/>
          </p:nvSpPr>
          <p:spPr>
            <a:xfrm>
              <a:off x="0" y="0"/>
              <a:ext cx="4538439" cy="406400"/>
            </a:xfrm>
            <a:custGeom>
              <a:avLst/>
              <a:gdLst/>
              <a:ahLst/>
              <a:cxnLst/>
              <a:rect l="l" t="t" r="r" b="b"/>
              <a:pathLst>
                <a:path w="4538439" h="406400">
                  <a:moveTo>
                    <a:pt x="4335239" y="0"/>
                  </a:moveTo>
                  <a:cubicBezTo>
                    <a:pt x="4447464" y="0"/>
                    <a:pt x="4538439" y="90976"/>
                    <a:pt x="4538439" y="203200"/>
                  </a:cubicBezTo>
                  <a:cubicBezTo>
                    <a:pt x="4538439" y="315424"/>
                    <a:pt x="4447464" y="406400"/>
                    <a:pt x="4335239" y="406400"/>
                  </a:cubicBezTo>
                  <a:lnTo>
                    <a:pt x="203200" y="406400"/>
                  </a:lnTo>
                  <a:cubicBezTo>
                    <a:pt x="90976" y="406400"/>
                    <a:pt x="0" y="315424"/>
                    <a:pt x="0" y="203200"/>
                  </a:cubicBezTo>
                  <a:cubicBezTo>
                    <a:pt x="0" y="90976"/>
                    <a:pt x="90976" y="0"/>
                    <a:pt x="203200" y="0"/>
                  </a:cubicBezTo>
                  <a:close/>
                </a:path>
              </a:pathLst>
            </a:custGeom>
            <a:solidFill>
              <a:srgbClr val="BCE2F6">
                <a:alpha val="47843"/>
              </a:srgbClr>
            </a:solidFill>
          </p:spPr>
        </p:sp>
        <p:sp>
          <p:nvSpPr>
            <p:cNvPr id="14" name="TextBox 14"/>
            <p:cNvSpPr txBox="1"/>
            <p:nvPr/>
          </p:nvSpPr>
          <p:spPr>
            <a:xfrm>
              <a:off x="0" y="-47625"/>
              <a:ext cx="4538439" cy="454025"/>
            </a:xfrm>
            <a:prstGeom prst="rect">
              <a:avLst/>
            </a:prstGeom>
          </p:spPr>
          <p:txBody>
            <a:bodyPr lIns="50800" tIns="50800" rIns="50800" bIns="50800" rtlCol="0" anchor="ctr"/>
            <a:lstStyle/>
            <a:p>
              <a:pPr algn="ctr">
                <a:lnSpc>
                  <a:spcPts val="3920"/>
                </a:lnSpc>
              </a:pPr>
            </a:p>
          </p:txBody>
        </p:sp>
      </p:grpSp>
      <p:grpSp>
        <p:nvGrpSpPr>
          <p:cNvPr id="15" name="Group 15"/>
          <p:cNvGrpSpPr/>
          <p:nvPr/>
        </p:nvGrpSpPr>
        <p:grpSpPr>
          <a:xfrm rot="0">
            <a:off x="1028700" y="4669188"/>
            <a:ext cx="13158285" cy="1178274"/>
            <a:chOff x="0" y="0"/>
            <a:chExt cx="4538439" cy="406400"/>
          </a:xfrm>
        </p:grpSpPr>
        <p:sp>
          <p:nvSpPr>
            <p:cNvPr id="16" name="Freeform 16"/>
            <p:cNvSpPr/>
            <p:nvPr/>
          </p:nvSpPr>
          <p:spPr>
            <a:xfrm>
              <a:off x="0" y="0"/>
              <a:ext cx="4538439" cy="406400"/>
            </a:xfrm>
            <a:custGeom>
              <a:avLst/>
              <a:gdLst/>
              <a:ahLst/>
              <a:cxnLst/>
              <a:rect l="l" t="t" r="r" b="b"/>
              <a:pathLst>
                <a:path w="4538439" h="406400">
                  <a:moveTo>
                    <a:pt x="4335239" y="0"/>
                  </a:moveTo>
                  <a:cubicBezTo>
                    <a:pt x="4447464" y="0"/>
                    <a:pt x="4538439" y="90976"/>
                    <a:pt x="4538439" y="203200"/>
                  </a:cubicBezTo>
                  <a:cubicBezTo>
                    <a:pt x="4538439" y="315424"/>
                    <a:pt x="4447464" y="406400"/>
                    <a:pt x="4335239" y="406400"/>
                  </a:cubicBezTo>
                  <a:lnTo>
                    <a:pt x="203200" y="406400"/>
                  </a:lnTo>
                  <a:cubicBezTo>
                    <a:pt x="90976" y="406400"/>
                    <a:pt x="0" y="315424"/>
                    <a:pt x="0" y="203200"/>
                  </a:cubicBezTo>
                  <a:cubicBezTo>
                    <a:pt x="0" y="90976"/>
                    <a:pt x="90976" y="0"/>
                    <a:pt x="203200" y="0"/>
                  </a:cubicBezTo>
                  <a:close/>
                </a:path>
              </a:pathLst>
            </a:custGeom>
            <a:solidFill>
              <a:srgbClr val="64ABC7">
                <a:alpha val="47843"/>
              </a:srgbClr>
            </a:solidFill>
          </p:spPr>
        </p:sp>
        <p:sp>
          <p:nvSpPr>
            <p:cNvPr id="17" name="TextBox 17"/>
            <p:cNvSpPr txBox="1"/>
            <p:nvPr/>
          </p:nvSpPr>
          <p:spPr>
            <a:xfrm>
              <a:off x="0" y="-47625"/>
              <a:ext cx="4538439" cy="454025"/>
            </a:xfrm>
            <a:prstGeom prst="rect">
              <a:avLst/>
            </a:prstGeom>
          </p:spPr>
          <p:txBody>
            <a:bodyPr lIns="50800" tIns="50800" rIns="50800" bIns="50800" rtlCol="0" anchor="ctr"/>
            <a:lstStyle/>
            <a:p>
              <a:pPr algn="ctr">
                <a:lnSpc>
                  <a:spcPts val="3920"/>
                </a:lnSpc>
              </a:pPr>
            </a:p>
          </p:txBody>
        </p:sp>
      </p:grpSp>
      <p:sp>
        <p:nvSpPr>
          <p:cNvPr id="18" name="TextBox 18"/>
          <p:cNvSpPr txBox="1"/>
          <p:nvPr/>
        </p:nvSpPr>
        <p:spPr>
          <a:xfrm>
            <a:off x="2157804" y="3530585"/>
            <a:ext cx="10900076" cy="509905"/>
          </a:xfrm>
          <a:prstGeom prst="rect">
            <a:avLst/>
          </a:prstGeom>
        </p:spPr>
        <p:txBody>
          <a:bodyPr lIns="0" tIns="0" rIns="0" bIns="0" rtlCol="0" anchor="t">
            <a:spAutoFit/>
          </a:bodyPr>
          <a:lstStyle/>
          <a:p>
            <a:pPr algn="l">
              <a:lnSpc>
                <a:spcPts val="3920"/>
              </a:lnSpc>
            </a:pPr>
            <a:r>
              <a:rPr lang="en-US" sz="2800" b="1">
                <a:solidFill>
                  <a:srgbClr val="283763"/>
                </a:solidFill>
                <a:latin typeface="Poppins Bold"/>
                <a:ea typeface="Poppins Bold"/>
                <a:cs typeface="Poppins Bold"/>
                <a:sym typeface="Poppins Bold"/>
              </a:rPr>
              <a:t>1. Displaying the latest version as default</a:t>
            </a:r>
            <a:endParaRPr lang="en-US" sz="2800" b="1">
              <a:solidFill>
                <a:srgbClr val="283763"/>
              </a:solidFill>
              <a:latin typeface="Poppins Bold"/>
              <a:ea typeface="Poppins Bold"/>
              <a:cs typeface="Poppins Bold"/>
              <a:sym typeface="Poppins Bold"/>
            </a:endParaRPr>
          </a:p>
        </p:txBody>
      </p:sp>
      <p:sp>
        <p:nvSpPr>
          <p:cNvPr id="19" name="TextBox 19"/>
          <p:cNvSpPr txBox="1"/>
          <p:nvPr/>
        </p:nvSpPr>
        <p:spPr>
          <a:xfrm>
            <a:off x="2157804" y="5021788"/>
            <a:ext cx="10900076" cy="509905"/>
          </a:xfrm>
          <a:prstGeom prst="rect">
            <a:avLst/>
          </a:prstGeom>
        </p:spPr>
        <p:txBody>
          <a:bodyPr lIns="0" tIns="0" rIns="0" bIns="0" rtlCol="0" anchor="t">
            <a:spAutoFit/>
          </a:bodyPr>
          <a:lstStyle/>
          <a:p>
            <a:pPr algn="l">
              <a:lnSpc>
                <a:spcPts val="3920"/>
              </a:lnSpc>
            </a:pPr>
            <a:r>
              <a:rPr lang="en-US" sz="2800" b="1">
                <a:solidFill>
                  <a:srgbClr val="283763"/>
                </a:solidFill>
                <a:latin typeface="Poppins Bold"/>
                <a:ea typeface="Poppins Bold"/>
                <a:cs typeface="Poppins Bold"/>
                <a:sym typeface="Poppins Bold"/>
              </a:rPr>
              <a:t>2. Accurate display of results for selected versions</a:t>
            </a:r>
            <a:endParaRPr lang="en-US" sz="2800" b="1">
              <a:solidFill>
                <a:srgbClr val="283763"/>
              </a:solidFill>
              <a:latin typeface="Poppins Bold"/>
              <a:ea typeface="Poppins Bold"/>
              <a:cs typeface="Poppins Bold"/>
              <a:sym typeface="Poppins Bold"/>
            </a:endParaRPr>
          </a:p>
        </p:txBody>
      </p:sp>
      <p:sp>
        <p:nvSpPr>
          <p:cNvPr id="20" name="TextBox 20"/>
          <p:cNvSpPr txBox="1"/>
          <p:nvPr/>
        </p:nvSpPr>
        <p:spPr>
          <a:xfrm>
            <a:off x="17259300" y="9201150"/>
            <a:ext cx="152400" cy="209550"/>
          </a:xfrm>
          <a:prstGeom prst="rect">
            <a:avLst/>
          </a:prstGeom>
        </p:spPr>
        <p:txBody>
          <a:bodyPr wrap="none" lIns="0" tIns="0" rIns="0" bIns="0" rtlCol="0" anchor="t">
            <a:spAutoFit/>
          </a:bodyPr>
          <a:lstStyle/>
          <a:p>
            <a:pPr algn="ctr">
              <a:lnSpc>
                <a:spcPts val="2800"/>
              </a:lnSpc>
              <a:spcBef>
                <a:spcPct val="0"/>
              </a:spcBef>
            </a:pPr>
            <a:r>
              <a:rPr lang="en-US" sz="2000">
                <a:solidFill>
                  <a:srgbClr val="283763"/>
                </a:solidFill>
                <a:latin typeface="WenQuanYi" panose="020B0606030804020204" charset="-122"/>
                <a:ea typeface="WenQuanYi" panose="020B0606030804020204" charset="-122"/>
                <a:cs typeface="WenQuanYi" panose="020B0606030804020204" charset="-122"/>
                <a:sym typeface="WenQuanYi" panose="020B0606030804020204" charset="-122"/>
              </a:rPr>
              <a:t>27</a:t>
            </a:r>
            <a:endParaRPr lang="en-US" sz="2000">
              <a:solidFill>
                <a:srgbClr val="283763"/>
              </a:solidFill>
              <a:latin typeface="WenQuanYi" panose="020B0606030804020204" charset="-122"/>
              <a:ea typeface="WenQuanYi" panose="020B0606030804020204" charset="-122"/>
              <a:cs typeface="WenQuanYi" panose="020B0606030804020204" charset="-122"/>
              <a:sym typeface="WenQuanYi" panose="020B0606030804020204" charset="-122"/>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5792760" y="689049"/>
            <a:ext cx="1466540" cy="339651"/>
          </a:xfrm>
          <a:prstGeom prst="rect">
            <a:avLst/>
          </a:prstGeom>
        </p:spPr>
        <p:txBody>
          <a:bodyPr lIns="0" tIns="0" rIns="0" bIns="0" rtlCol="0" anchor="t">
            <a:spAutoFit/>
          </a:bodyPr>
          <a:lstStyle/>
          <a:p>
            <a:pPr algn="r">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Page</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sp>
        <p:nvSpPr>
          <p:cNvPr id="3" name="TextBox 3"/>
          <p:cNvSpPr txBox="1"/>
          <p:nvPr/>
        </p:nvSpPr>
        <p:spPr>
          <a:xfrm>
            <a:off x="15792760" y="962025"/>
            <a:ext cx="1466540" cy="669925"/>
          </a:xfrm>
          <a:prstGeom prst="rect">
            <a:avLst/>
          </a:prstGeom>
        </p:spPr>
        <p:txBody>
          <a:bodyPr lIns="0" tIns="0" rIns="0" bIns="0" rtlCol="0" anchor="t">
            <a:spAutoFit/>
          </a:bodyPr>
          <a:lstStyle/>
          <a:p>
            <a:pPr algn="r">
              <a:lnSpc>
                <a:spcPts val="5600"/>
              </a:lnSpc>
            </a:pPr>
            <a:r>
              <a:rPr lang="en-US" sz="4000" b="1">
                <a:solidFill>
                  <a:srgbClr val="283763"/>
                </a:solidFill>
                <a:latin typeface="Montserrat Bold"/>
                <a:ea typeface="Montserrat Bold"/>
                <a:cs typeface="Montserrat Bold"/>
                <a:sym typeface="Montserrat Bold"/>
              </a:rPr>
              <a:t>28</a:t>
            </a:r>
            <a:endParaRPr lang="en-US" sz="4000" b="1">
              <a:solidFill>
                <a:srgbClr val="283763"/>
              </a:solidFill>
              <a:latin typeface="Montserrat Bold"/>
              <a:ea typeface="Montserrat Bold"/>
              <a:cs typeface="Montserrat Bold"/>
              <a:sym typeface="Montserrat Bold"/>
            </a:endParaRPr>
          </a:p>
        </p:txBody>
      </p:sp>
      <p:sp>
        <p:nvSpPr>
          <p:cNvPr id="4" name="TextBox 4"/>
          <p:cNvSpPr txBox="1"/>
          <p:nvPr/>
        </p:nvSpPr>
        <p:spPr>
          <a:xfrm>
            <a:off x="1028700" y="1603375"/>
            <a:ext cx="14525203" cy="739267"/>
          </a:xfrm>
          <a:prstGeom prst="rect">
            <a:avLst/>
          </a:prstGeom>
        </p:spPr>
        <p:txBody>
          <a:bodyPr lIns="0" tIns="0" rIns="0" bIns="0" rtlCol="0" anchor="t">
            <a:spAutoFit/>
          </a:bodyPr>
          <a:lstStyle/>
          <a:p>
            <a:pPr algn="l">
              <a:lnSpc>
                <a:spcPts val="5970"/>
              </a:lnSpc>
            </a:pPr>
            <a:r>
              <a:rPr lang="en-US" sz="4700" b="1">
                <a:solidFill>
                  <a:srgbClr val="283763"/>
                </a:solidFill>
                <a:latin typeface="Montserrat Ultra-Bold"/>
                <a:ea typeface="Montserrat Ultra-Bold"/>
                <a:cs typeface="Montserrat Ultra-Bold"/>
                <a:sym typeface="Montserrat Ultra-Bold"/>
              </a:rPr>
              <a:t>Revisions to Chapter 3 (Study 2) (1/3)</a:t>
            </a:r>
            <a:endParaRPr lang="en-US" sz="4700" b="1">
              <a:solidFill>
                <a:srgbClr val="283763"/>
              </a:solidFill>
              <a:latin typeface="Montserrat Ultra-Bold"/>
              <a:ea typeface="Montserrat Ultra-Bold"/>
              <a:cs typeface="Montserrat Ultra-Bold"/>
              <a:sym typeface="Montserrat Ultra-Bold"/>
            </a:endParaRPr>
          </a:p>
        </p:txBody>
      </p:sp>
      <p:grpSp>
        <p:nvGrpSpPr>
          <p:cNvPr id="5" name="Group 5"/>
          <p:cNvGrpSpPr/>
          <p:nvPr/>
        </p:nvGrpSpPr>
        <p:grpSpPr>
          <a:xfrm rot="0">
            <a:off x="1028700" y="752475"/>
            <a:ext cx="8832933" cy="301625"/>
            <a:chOff x="0" y="0"/>
            <a:chExt cx="11777244" cy="402167"/>
          </a:xfrm>
        </p:grpSpPr>
        <p:sp>
          <p:nvSpPr>
            <p:cNvPr id="6" name="TextBox 6"/>
            <p:cNvSpPr txBox="1"/>
            <p:nvPr/>
          </p:nvSpPr>
          <p:spPr>
            <a:xfrm>
              <a:off x="0" y="-38100"/>
              <a:ext cx="1889301" cy="440267"/>
            </a:xfrm>
            <a:prstGeom prst="rect">
              <a:avLst/>
            </a:prstGeom>
          </p:spPr>
          <p:txBody>
            <a:bodyPr lIns="0" tIns="0" rIns="0" bIns="0" rtlCol="0" anchor="t">
              <a:spAutoFit/>
            </a:bodyPr>
            <a:lstStyle/>
            <a:p>
              <a:pPr algn="l">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HOME</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sp>
          <p:nvSpPr>
            <p:cNvPr id="7" name="TextBox 7"/>
            <p:cNvSpPr txBox="1"/>
            <p:nvPr/>
          </p:nvSpPr>
          <p:spPr>
            <a:xfrm>
              <a:off x="1975140" y="-38100"/>
              <a:ext cx="1889301" cy="440267"/>
            </a:xfrm>
            <a:prstGeom prst="rect">
              <a:avLst/>
            </a:prstGeom>
          </p:spPr>
          <p:txBody>
            <a:bodyPr lIns="0" tIns="0" rIns="0" bIns="0" rtlCol="0" anchor="t">
              <a:spAutoFit/>
            </a:bodyPr>
            <a:lstStyle/>
            <a:p>
              <a:pPr algn="l">
                <a:lnSpc>
                  <a:spcPts val="2800"/>
                </a:lnSpc>
              </a:pPr>
              <a:r>
                <a:rPr lang="en-US" sz="2000" b="1">
                  <a:solidFill>
                    <a:srgbClr val="283763"/>
                  </a:solidFill>
                  <a:latin typeface="Montserrat Bold"/>
                  <a:ea typeface="Montserrat Bold"/>
                  <a:cs typeface="Montserrat Bold"/>
                  <a:sym typeface="Montserrat Bold"/>
                </a:rPr>
                <a:t>ABOUT</a:t>
              </a:r>
              <a:endParaRPr lang="en-US" sz="2000" b="1">
                <a:solidFill>
                  <a:srgbClr val="283763"/>
                </a:solidFill>
                <a:latin typeface="Montserrat Bold"/>
                <a:ea typeface="Montserrat Bold"/>
                <a:cs typeface="Montserrat Bold"/>
                <a:sym typeface="Montserrat Bold"/>
              </a:endParaRPr>
            </a:p>
          </p:txBody>
        </p:sp>
        <p:sp>
          <p:nvSpPr>
            <p:cNvPr id="8" name="TextBox 8"/>
            <p:cNvSpPr txBox="1"/>
            <p:nvPr/>
          </p:nvSpPr>
          <p:spPr>
            <a:xfrm>
              <a:off x="3953341" y="-38100"/>
              <a:ext cx="1889301" cy="440267"/>
            </a:xfrm>
            <a:prstGeom prst="rect">
              <a:avLst/>
            </a:prstGeom>
          </p:spPr>
          <p:txBody>
            <a:bodyPr lIns="0" tIns="0" rIns="0" bIns="0" rtlCol="0" anchor="t">
              <a:spAutoFit/>
            </a:bodyPr>
            <a:lstStyle/>
            <a:p>
              <a:pPr algn="l">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INTRO</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sp>
          <p:nvSpPr>
            <p:cNvPr id="9" name="TextBox 9"/>
            <p:cNvSpPr txBox="1"/>
            <p:nvPr/>
          </p:nvSpPr>
          <p:spPr>
            <a:xfrm>
              <a:off x="5931542" y="-38100"/>
              <a:ext cx="1889301" cy="440267"/>
            </a:xfrm>
            <a:prstGeom prst="rect">
              <a:avLst/>
            </a:prstGeom>
          </p:spPr>
          <p:txBody>
            <a:bodyPr lIns="0" tIns="0" rIns="0" bIns="0" rtlCol="0" anchor="t">
              <a:spAutoFit/>
            </a:bodyPr>
            <a:lstStyle/>
            <a:p>
              <a:pPr algn="l">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PART I</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sp>
          <p:nvSpPr>
            <p:cNvPr id="10" name="TextBox 10"/>
            <p:cNvSpPr txBox="1"/>
            <p:nvPr/>
          </p:nvSpPr>
          <p:spPr>
            <a:xfrm>
              <a:off x="7909743" y="-38100"/>
              <a:ext cx="1889301" cy="440267"/>
            </a:xfrm>
            <a:prstGeom prst="rect">
              <a:avLst/>
            </a:prstGeom>
          </p:spPr>
          <p:txBody>
            <a:bodyPr lIns="0" tIns="0" rIns="0" bIns="0" rtlCol="0" anchor="t">
              <a:spAutoFit/>
            </a:bodyPr>
            <a:lstStyle/>
            <a:p>
              <a:pPr algn="l">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PART II</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sp>
          <p:nvSpPr>
            <p:cNvPr id="11" name="TextBox 11"/>
            <p:cNvSpPr txBox="1"/>
            <p:nvPr/>
          </p:nvSpPr>
          <p:spPr>
            <a:xfrm>
              <a:off x="9887943" y="-38100"/>
              <a:ext cx="1889301" cy="440267"/>
            </a:xfrm>
            <a:prstGeom prst="rect">
              <a:avLst/>
            </a:prstGeom>
          </p:spPr>
          <p:txBody>
            <a:bodyPr lIns="0" tIns="0" rIns="0" bIns="0" rtlCol="0" anchor="t">
              <a:spAutoFit/>
            </a:bodyPr>
            <a:lstStyle/>
            <a:p>
              <a:pPr algn="l">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FINAL</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grpSp>
      <p:grpSp>
        <p:nvGrpSpPr>
          <p:cNvPr id="12" name="Group 12"/>
          <p:cNvGrpSpPr/>
          <p:nvPr/>
        </p:nvGrpSpPr>
        <p:grpSpPr>
          <a:xfrm rot="0">
            <a:off x="1028700" y="2685918"/>
            <a:ext cx="16102428" cy="1467899"/>
            <a:chOff x="0" y="0"/>
            <a:chExt cx="21469903" cy="1957198"/>
          </a:xfrm>
        </p:grpSpPr>
        <p:sp>
          <p:nvSpPr>
            <p:cNvPr id="13" name="TextBox 13"/>
            <p:cNvSpPr txBox="1"/>
            <p:nvPr/>
          </p:nvSpPr>
          <p:spPr>
            <a:xfrm>
              <a:off x="0" y="759377"/>
              <a:ext cx="21469903" cy="1197822"/>
            </a:xfrm>
            <a:prstGeom prst="rect">
              <a:avLst/>
            </a:prstGeom>
          </p:spPr>
          <p:txBody>
            <a:bodyPr lIns="0" tIns="0" rIns="0" bIns="0" rtlCol="0" anchor="t">
              <a:spAutoFit/>
            </a:bodyPr>
            <a:lstStyle/>
            <a:p>
              <a:pPr algn="l">
                <a:lnSpc>
                  <a:spcPts val="3640"/>
                </a:lnSpc>
              </a:pPr>
              <a:r>
                <a:rPr lang="en-US" sz="2600">
                  <a:solidFill>
                    <a:srgbClr val="283763"/>
                  </a:solidFill>
                  <a:latin typeface="Poppins" panose="00000800000000000000"/>
                  <a:ea typeface="Poppins" panose="00000800000000000000"/>
                  <a:cs typeface="Poppins" panose="00000800000000000000"/>
                  <a:sym typeface="Poppins" panose="00000800000000000000"/>
                </a:rPr>
                <a:t>The research questi</a:t>
              </a:r>
              <a:r>
                <a:rPr lang="en-US" sz="2600">
                  <a:solidFill>
                    <a:srgbClr val="283763"/>
                  </a:solidFill>
                  <a:latin typeface="Poppins" panose="00000800000000000000"/>
                  <a:ea typeface="Poppins" panose="00000800000000000000"/>
                  <a:cs typeface="Poppins" panose="00000800000000000000"/>
                  <a:sym typeface="Poppins" panose="00000800000000000000"/>
                </a:rPr>
                <a:t>ons</a:t>
              </a:r>
              <a:r>
                <a:rPr lang="en-US" sz="2600">
                  <a:solidFill>
                    <a:srgbClr val="283763"/>
                  </a:solidFill>
                  <a:latin typeface="Poppins" panose="00000800000000000000"/>
                  <a:ea typeface="Poppins" panose="00000800000000000000"/>
                  <a:cs typeface="Poppins" panose="00000800000000000000"/>
                  <a:sym typeface="Poppins" panose="00000800000000000000"/>
                </a:rPr>
                <a:t> introduced in Chapter 1 are not referenced again in later chapters, giving the impression that </a:t>
              </a:r>
              <a:r>
                <a:rPr lang="en-US" sz="2600">
                  <a:solidFill>
                    <a:srgbClr val="283763"/>
                  </a:solidFill>
                  <a:latin typeface="Poppins" panose="00000800000000000000"/>
                  <a:ea typeface="Poppins" panose="00000800000000000000"/>
                  <a:cs typeface="Poppins" panose="00000800000000000000"/>
                  <a:sym typeface="Poppins" panose="00000800000000000000"/>
                </a:rPr>
                <a:t>t</a:t>
              </a:r>
              <a:r>
                <a:rPr lang="en-US" sz="2600">
                  <a:solidFill>
                    <a:srgbClr val="283763"/>
                  </a:solidFill>
                  <a:latin typeface="Poppins" panose="00000800000000000000"/>
                  <a:ea typeface="Poppins" panose="00000800000000000000"/>
                  <a:cs typeface="Poppins" panose="00000800000000000000"/>
                  <a:sym typeface="Poppins" panose="00000800000000000000"/>
                </a:rPr>
                <a:t>hey are left unanswered.</a:t>
              </a:r>
              <a:endParaRPr lang="en-US" sz="2600">
                <a:solidFill>
                  <a:srgbClr val="283763"/>
                </a:solidFill>
                <a:latin typeface="Poppins" panose="00000800000000000000"/>
                <a:ea typeface="Poppins" panose="00000800000000000000"/>
                <a:cs typeface="Poppins" panose="00000800000000000000"/>
                <a:sym typeface="Poppins" panose="00000800000000000000"/>
              </a:endParaRPr>
            </a:p>
          </p:txBody>
        </p:sp>
        <p:sp>
          <p:nvSpPr>
            <p:cNvPr id="14" name="TextBox 14"/>
            <p:cNvSpPr txBox="1"/>
            <p:nvPr/>
          </p:nvSpPr>
          <p:spPr>
            <a:xfrm>
              <a:off x="0" y="-85725"/>
              <a:ext cx="12224978" cy="651298"/>
            </a:xfrm>
            <a:prstGeom prst="rect">
              <a:avLst/>
            </a:prstGeom>
          </p:spPr>
          <p:txBody>
            <a:bodyPr lIns="0" tIns="0" rIns="0" bIns="0" rtlCol="0" anchor="t">
              <a:spAutoFit/>
            </a:bodyPr>
            <a:lstStyle/>
            <a:p>
              <a:pPr algn="l">
                <a:lnSpc>
                  <a:spcPts val="3920"/>
                </a:lnSpc>
              </a:pPr>
              <a:r>
                <a:rPr lang="en-US" sz="2800" b="1">
                  <a:solidFill>
                    <a:srgbClr val="283763"/>
                  </a:solidFill>
                  <a:latin typeface="Poppins Bold"/>
                  <a:ea typeface="Poppins Bold"/>
                  <a:cs typeface="Poppins Bold"/>
                  <a:sym typeface="Poppins Bold"/>
                </a:rPr>
                <a:t>Comment</a:t>
              </a:r>
              <a:endParaRPr lang="en-US" sz="2800" b="1">
                <a:solidFill>
                  <a:srgbClr val="283763"/>
                </a:solidFill>
                <a:latin typeface="Poppins Bold"/>
                <a:ea typeface="Poppins Bold"/>
                <a:cs typeface="Poppins Bold"/>
                <a:sym typeface="Poppins Bold"/>
              </a:endParaRPr>
            </a:p>
          </p:txBody>
        </p:sp>
      </p:grpSp>
      <p:grpSp>
        <p:nvGrpSpPr>
          <p:cNvPr id="15" name="Group 15"/>
          <p:cNvGrpSpPr/>
          <p:nvPr/>
        </p:nvGrpSpPr>
        <p:grpSpPr>
          <a:xfrm rot="0">
            <a:off x="1028700" y="5558437"/>
            <a:ext cx="16102428" cy="1539019"/>
            <a:chOff x="0" y="0"/>
            <a:chExt cx="21469903" cy="2052025"/>
          </a:xfrm>
        </p:grpSpPr>
        <p:sp>
          <p:nvSpPr>
            <p:cNvPr id="16" name="TextBox 16"/>
            <p:cNvSpPr txBox="1"/>
            <p:nvPr/>
          </p:nvSpPr>
          <p:spPr>
            <a:xfrm>
              <a:off x="0" y="740327"/>
              <a:ext cx="21469903" cy="1311698"/>
            </a:xfrm>
            <a:prstGeom prst="rect">
              <a:avLst/>
            </a:prstGeom>
          </p:spPr>
          <p:txBody>
            <a:bodyPr lIns="0" tIns="0" rIns="0" bIns="0" rtlCol="0" anchor="t">
              <a:spAutoFit/>
            </a:bodyPr>
            <a:lstStyle/>
            <a:p>
              <a:pPr algn="l">
                <a:lnSpc>
                  <a:spcPts val="3920"/>
                </a:lnSpc>
              </a:pPr>
              <a:r>
                <a:rPr lang="en-US" sz="2800">
                  <a:solidFill>
                    <a:srgbClr val="283763"/>
                  </a:solidFill>
                  <a:latin typeface="Poppins" panose="00000800000000000000"/>
                  <a:ea typeface="Poppins" panose="00000800000000000000"/>
                  <a:cs typeface="Poppins" panose="00000800000000000000"/>
                  <a:sym typeface="Poppins" panose="00000800000000000000"/>
                </a:rPr>
                <a:t>The opening of the Study 2 chapter was revised to explicitly state that it addresses D-RQ2, clarifying the study’s role within the overall research questions.</a:t>
              </a:r>
              <a:endParaRPr lang="en-US" sz="2800">
                <a:solidFill>
                  <a:srgbClr val="283763"/>
                </a:solidFill>
                <a:latin typeface="Poppins" panose="00000800000000000000"/>
                <a:ea typeface="Poppins" panose="00000800000000000000"/>
                <a:cs typeface="Poppins" panose="00000800000000000000"/>
                <a:sym typeface="Poppins" panose="00000800000000000000"/>
              </a:endParaRPr>
            </a:p>
          </p:txBody>
        </p:sp>
        <p:sp>
          <p:nvSpPr>
            <p:cNvPr id="17" name="TextBox 17"/>
            <p:cNvSpPr txBox="1"/>
            <p:nvPr/>
          </p:nvSpPr>
          <p:spPr>
            <a:xfrm>
              <a:off x="0" y="-85725"/>
              <a:ext cx="12224978" cy="651298"/>
            </a:xfrm>
            <a:prstGeom prst="rect">
              <a:avLst/>
            </a:prstGeom>
          </p:spPr>
          <p:txBody>
            <a:bodyPr lIns="0" tIns="0" rIns="0" bIns="0" rtlCol="0" anchor="t">
              <a:spAutoFit/>
            </a:bodyPr>
            <a:lstStyle/>
            <a:p>
              <a:pPr algn="l">
                <a:lnSpc>
                  <a:spcPts val="3920"/>
                </a:lnSpc>
              </a:pPr>
              <a:r>
                <a:rPr lang="en-US" sz="2800" b="1">
                  <a:solidFill>
                    <a:srgbClr val="283763"/>
                  </a:solidFill>
                  <a:latin typeface="Poppins Bold"/>
                  <a:ea typeface="Poppins Bold"/>
                  <a:cs typeface="Poppins Bold"/>
                  <a:sym typeface="Poppins Bold"/>
                </a:rPr>
                <a:t>Response</a:t>
              </a:r>
              <a:endParaRPr lang="en-US" sz="2800" b="1">
                <a:solidFill>
                  <a:srgbClr val="283763"/>
                </a:solidFill>
                <a:latin typeface="Poppins Bold"/>
                <a:ea typeface="Poppins Bold"/>
                <a:cs typeface="Poppins Bold"/>
                <a:sym typeface="Poppins Bold"/>
              </a:endParaRPr>
            </a:p>
          </p:txBody>
        </p:sp>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5792760" y="689049"/>
            <a:ext cx="1466540" cy="339651"/>
          </a:xfrm>
          <a:prstGeom prst="rect">
            <a:avLst/>
          </a:prstGeom>
        </p:spPr>
        <p:txBody>
          <a:bodyPr lIns="0" tIns="0" rIns="0" bIns="0" rtlCol="0" anchor="t">
            <a:spAutoFit/>
          </a:bodyPr>
          <a:lstStyle/>
          <a:p>
            <a:pPr algn="r">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Page</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sp>
        <p:nvSpPr>
          <p:cNvPr id="3" name="TextBox 3"/>
          <p:cNvSpPr txBox="1"/>
          <p:nvPr/>
        </p:nvSpPr>
        <p:spPr>
          <a:xfrm>
            <a:off x="15792760" y="962025"/>
            <a:ext cx="1466540" cy="669925"/>
          </a:xfrm>
          <a:prstGeom prst="rect">
            <a:avLst/>
          </a:prstGeom>
        </p:spPr>
        <p:txBody>
          <a:bodyPr lIns="0" tIns="0" rIns="0" bIns="0" rtlCol="0" anchor="t">
            <a:spAutoFit/>
          </a:bodyPr>
          <a:lstStyle/>
          <a:p>
            <a:pPr algn="r">
              <a:lnSpc>
                <a:spcPts val="5600"/>
              </a:lnSpc>
            </a:pPr>
            <a:r>
              <a:rPr lang="en-US" sz="4000" b="1">
                <a:solidFill>
                  <a:srgbClr val="283763"/>
                </a:solidFill>
                <a:latin typeface="Montserrat Bold"/>
                <a:ea typeface="Montserrat Bold"/>
                <a:cs typeface="Montserrat Bold"/>
                <a:sym typeface="Montserrat Bold"/>
              </a:rPr>
              <a:t>29</a:t>
            </a:r>
            <a:endParaRPr lang="en-US" sz="4000" b="1">
              <a:solidFill>
                <a:srgbClr val="283763"/>
              </a:solidFill>
              <a:latin typeface="Montserrat Bold"/>
              <a:ea typeface="Montserrat Bold"/>
              <a:cs typeface="Montserrat Bold"/>
              <a:sym typeface="Montserrat Bold"/>
            </a:endParaRPr>
          </a:p>
        </p:txBody>
      </p:sp>
      <p:sp>
        <p:nvSpPr>
          <p:cNvPr id="4" name="TextBox 4"/>
          <p:cNvSpPr txBox="1"/>
          <p:nvPr/>
        </p:nvSpPr>
        <p:spPr>
          <a:xfrm>
            <a:off x="1028700" y="1603375"/>
            <a:ext cx="14525203" cy="739267"/>
          </a:xfrm>
          <a:prstGeom prst="rect">
            <a:avLst/>
          </a:prstGeom>
        </p:spPr>
        <p:txBody>
          <a:bodyPr lIns="0" tIns="0" rIns="0" bIns="0" rtlCol="0" anchor="t">
            <a:spAutoFit/>
          </a:bodyPr>
          <a:lstStyle/>
          <a:p>
            <a:pPr algn="l">
              <a:lnSpc>
                <a:spcPts val="5970"/>
              </a:lnSpc>
            </a:pPr>
            <a:r>
              <a:rPr lang="en-US" sz="4700" b="1">
                <a:solidFill>
                  <a:srgbClr val="283763"/>
                </a:solidFill>
                <a:latin typeface="Montserrat Ultra-Bold"/>
                <a:ea typeface="Montserrat Ultra-Bold"/>
                <a:cs typeface="Montserrat Ultra-Bold"/>
                <a:sym typeface="Montserrat Ultra-Bold"/>
              </a:rPr>
              <a:t>Revisions to Chapter 3 (Study 2) (2/3)</a:t>
            </a:r>
            <a:endParaRPr lang="en-US" sz="4700" b="1">
              <a:solidFill>
                <a:srgbClr val="283763"/>
              </a:solidFill>
              <a:latin typeface="Montserrat Ultra-Bold"/>
              <a:ea typeface="Montserrat Ultra-Bold"/>
              <a:cs typeface="Montserrat Ultra-Bold"/>
              <a:sym typeface="Montserrat Ultra-Bold"/>
            </a:endParaRPr>
          </a:p>
        </p:txBody>
      </p:sp>
      <p:grpSp>
        <p:nvGrpSpPr>
          <p:cNvPr id="5" name="Group 5"/>
          <p:cNvGrpSpPr/>
          <p:nvPr/>
        </p:nvGrpSpPr>
        <p:grpSpPr>
          <a:xfrm rot="0">
            <a:off x="1028700" y="752475"/>
            <a:ext cx="8832933" cy="301625"/>
            <a:chOff x="0" y="0"/>
            <a:chExt cx="11777244" cy="402167"/>
          </a:xfrm>
        </p:grpSpPr>
        <p:sp>
          <p:nvSpPr>
            <p:cNvPr id="6" name="TextBox 6"/>
            <p:cNvSpPr txBox="1"/>
            <p:nvPr/>
          </p:nvSpPr>
          <p:spPr>
            <a:xfrm>
              <a:off x="0" y="-38100"/>
              <a:ext cx="1889301" cy="440267"/>
            </a:xfrm>
            <a:prstGeom prst="rect">
              <a:avLst/>
            </a:prstGeom>
          </p:spPr>
          <p:txBody>
            <a:bodyPr lIns="0" tIns="0" rIns="0" bIns="0" rtlCol="0" anchor="t">
              <a:spAutoFit/>
            </a:bodyPr>
            <a:lstStyle/>
            <a:p>
              <a:pPr algn="l">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HOME</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sp>
          <p:nvSpPr>
            <p:cNvPr id="7" name="TextBox 7"/>
            <p:cNvSpPr txBox="1"/>
            <p:nvPr/>
          </p:nvSpPr>
          <p:spPr>
            <a:xfrm>
              <a:off x="1975140" y="-38100"/>
              <a:ext cx="1889301" cy="440267"/>
            </a:xfrm>
            <a:prstGeom prst="rect">
              <a:avLst/>
            </a:prstGeom>
          </p:spPr>
          <p:txBody>
            <a:bodyPr lIns="0" tIns="0" rIns="0" bIns="0" rtlCol="0" anchor="t">
              <a:spAutoFit/>
            </a:bodyPr>
            <a:lstStyle/>
            <a:p>
              <a:pPr algn="l">
                <a:lnSpc>
                  <a:spcPts val="2800"/>
                </a:lnSpc>
              </a:pPr>
              <a:r>
                <a:rPr lang="en-US" sz="2000" b="1">
                  <a:solidFill>
                    <a:srgbClr val="283763"/>
                  </a:solidFill>
                  <a:latin typeface="Montserrat Bold"/>
                  <a:ea typeface="Montserrat Bold"/>
                  <a:cs typeface="Montserrat Bold"/>
                  <a:sym typeface="Montserrat Bold"/>
                </a:rPr>
                <a:t>ABOUT</a:t>
              </a:r>
              <a:endParaRPr lang="en-US" sz="2000" b="1">
                <a:solidFill>
                  <a:srgbClr val="283763"/>
                </a:solidFill>
                <a:latin typeface="Montserrat Bold"/>
                <a:ea typeface="Montserrat Bold"/>
                <a:cs typeface="Montserrat Bold"/>
                <a:sym typeface="Montserrat Bold"/>
              </a:endParaRPr>
            </a:p>
          </p:txBody>
        </p:sp>
        <p:sp>
          <p:nvSpPr>
            <p:cNvPr id="8" name="TextBox 8"/>
            <p:cNvSpPr txBox="1"/>
            <p:nvPr/>
          </p:nvSpPr>
          <p:spPr>
            <a:xfrm>
              <a:off x="3953341" y="-38100"/>
              <a:ext cx="1889301" cy="440267"/>
            </a:xfrm>
            <a:prstGeom prst="rect">
              <a:avLst/>
            </a:prstGeom>
          </p:spPr>
          <p:txBody>
            <a:bodyPr lIns="0" tIns="0" rIns="0" bIns="0" rtlCol="0" anchor="t">
              <a:spAutoFit/>
            </a:bodyPr>
            <a:lstStyle/>
            <a:p>
              <a:pPr algn="l">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INTRO</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sp>
          <p:nvSpPr>
            <p:cNvPr id="9" name="TextBox 9"/>
            <p:cNvSpPr txBox="1"/>
            <p:nvPr/>
          </p:nvSpPr>
          <p:spPr>
            <a:xfrm>
              <a:off x="5931542" y="-38100"/>
              <a:ext cx="1889301" cy="440267"/>
            </a:xfrm>
            <a:prstGeom prst="rect">
              <a:avLst/>
            </a:prstGeom>
          </p:spPr>
          <p:txBody>
            <a:bodyPr lIns="0" tIns="0" rIns="0" bIns="0" rtlCol="0" anchor="t">
              <a:spAutoFit/>
            </a:bodyPr>
            <a:lstStyle/>
            <a:p>
              <a:pPr algn="l">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PART I</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sp>
          <p:nvSpPr>
            <p:cNvPr id="10" name="TextBox 10"/>
            <p:cNvSpPr txBox="1"/>
            <p:nvPr/>
          </p:nvSpPr>
          <p:spPr>
            <a:xfrm>
              <a:off x="7909743" y="-38100"/>
              <a:ext cx="1889301" cy="440267"/>
            </a:xfrm>
            <a:prstGeom prst="rect">
              <a:avLst/>
            </a:prstGeom>
          </p:spPr>
          <p:txBody>
            <a:bodyPr lIns="0" tIns="0" rIns="0" bIns="0" rtlCol="0" anchor="t">
              <a:spAutoFit/>
            </a:bodyPr>
            <a:lstStyle/>
            <a:p>
              <a:pPr algn="l">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PART II</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sp>
          <p:nvSpPr>
            <p:cNvPr id="11" name="TextBox 11"/>
            <p:cNvSpPr txBox="1"/>
            <p:nvPr/>
          </p:nvSpPr>
          <p:spPr>
            <a:xfrm>
              <a:off x="9887943" y="-38100"/>
              <a:ext cx="1889301" cy="440267"/>
            </a:xfrm>
            <a:prstGeom prst="rect">
              <a:avLst/>
            </a:prstGeom>
          </p:spPr>
          <p:txBody>
            <a:bodyPr lIns="0" tIns="0" rIns="0" bIns="0" rtlCol="0" anchor="t">
              <a:spAutoFit/>
            </a:bodyPr>
            <a:lstStyle/>
            <a:p>
              <a:pPr algn="l">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FINAL</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grpSp>
      <p:grpSp>
        <p:nvGrpSpPr>
          <p:cNvPr id="12" name="Group 12"/>
          <p:cNvGrpSpPr/>
          <p:nvPr/>
        </p:nvGrpSpPr>
        <p:grpSpPr>
          <a:xfrm rot="0">
            <a:off x="1028700" y="2685918"/>
            <a:ext cx="16102428" cy="2839499"/>
            <a:chOff x="0" y="0"/>
            <a:chExt cx="21469903" cy="3785998"/>
          </a:xfrm>
        </p:grpSpPr>
        <p:sp>
          <p:nvSpPr>
            <p:cNvPr id="13" name="TextBox 13"/>
            <p:cNvSpPr txBox="1"/>
            <p:nvPr/>
          </p:nvSpPr>
          <p:spPr>
            <a:xfrm>
              <a:off x="0" y="759377"/>
              <a:ext cx="21469903" cy="3026622"/>
            </a:xfrm>
            <a:prstGeom prst="rect">
              <a:avLst/>
            </a:prstGeom>
          </p:spPr>
          <p:txBody>
            <a:bodyPr lIns="0" tIns="0" rIns="0" bIns="0" rtlCol="0" anchor="t">
              <a:spAutoFit/>
            </a:bodyPr>
            <a:lstStyle/>
            <a:p>
              <a:pPr algn="l">
                <a:lnSpc>
                  <a:spcPts val="3640"/>
                </a:lnSpc>
              </a:pPr>
              <a:r>
                <a:rPr lang="en-US" sz="2600">
                  <a:solidFill>
                    <a:srgbClr val="283763"/>
                  </a:solidFill>
                  <a:latin typeface="Poppins" panose="00000800000000000000"/>
                  <a:ea typeface="Poppins" panose="00000800000000000000"/>
                  <a:cs typeface="Poppins" panose="00000800000000000000"/>
                  <a:sym typeface="Poppins" panose="00000800000000000000"/>
                </a:rPr>
                <a:t>Some parts of Chapter 3 appear similar to the content already discussed in Chapter 2, raising questi</a:t>
              </a:r>
              <a:r>
                <a:rPr lang="en-US" sz="2600">
                  <a:solidFill>
                    <a:srgbClr val="283763"/>
                  </a:solidFill>
                  <a:latin typeface="Poppins" panose="00000800000000000000"/>
                  <a:ea typeface="Poppins" panose="00000800000000000000"/>
                  <a:cs typeface="Poppins" panose="00000800000000000000"/>
                  <a:sym typeface="Poppins" panose="00000800000000000000"/>
                </a:rPr>
                <a:t>ons</a:t>
              </a:r>
              <a:r>
                <a:rPr lang="en-US" sz="2600">
                  <a:solidFill>
                    <a:srgbClr val="283763"/>
                  </a:solidFill>
                  <a:latin typeface="Poppins" panose="00000800000000000000"/>
                  <a:ea typeface="Poppins" panose="00000800000000000000"/>
                  <a:cs typeface="Poppins" panose="00000800000000000000"/>
                  <a:sym typeface="Poppins" panose="00000800000000000000"/>
                </a:rPr>
                <a:t> about how Chapter 3 differs in its contribution. Although results are summarized in terms of research questions, they initially seem to correspond to Chapter 2, despite differing numerical values. In addition, the conclusion of Chapter 3 is rela</a:t>
              </a:r>
              <a:r>
                <a:rPr lang="en-US" sz="2600">
                  <a:solidFill>
                    <a:srgbClr val="283763"/>
                  </a:solidFill>
                  <a:latin typeface="Poppins" panose="00000800000000000000"/>
                  <a:ea typeface="Poppins" panose="00000800000000000000"/>
                  <a:cs typeface="Poppins" panose="00000800000000000000"/>
                  <a:sym typeface="Poppins" panose="00000800000000000000"/>
                </a:rPr>
                <a:t>tiv</a:t>
              </a:r>
              <a:r>
                <a:rPr lang="en-US" sz="2600">
                  <a:solidFill>
                    <a:srgbClr val="283763"/>
                  </a:solidFill>
                  <a:latin typeface="Poppins" panose="00000800000000000000"/>
                  <a:ea typeface="Poppins" panose="00000800000000000000"/>
                  <a:cs typeface="Poppins" panose="00000800000000000000"/>
                  <a:sym typeface="Poppins" panose="00000800000000000000"/>
                </a:rPr>
                <a:t>ely brief, and clarification is requested on the key contributions of Chapter 3 within the overall dissertation.</a:t>
              </a:r>
              <a:endParaRPr lang="en-US" sz="2600">
                <a:solidFill>
                  <a:srgbClr val="283763"/>
                </a:solidFill>
                <a:latin typeface="Poppins" panose="00000800000000000000"/>
                <a:ea typeface="Poppins" panose="00000800000000000000"/>
                <a:cs typeface="Poppins" panose="00000800000000000000"/>
                <a:sym typeface="Poppins" panose="00000800000000000000"/>
              </a:endParaRPr>
            </a:p>
          </p:txBody>
        </p:sp>
        <p:sp>
          <p:nvSpPr>
            <p:cNvPr id="14" name="TextBox 14"/>
            <p:cNvSpPr txBox="1"/>
            <p:nvPr/>
          </p:nvSpPr>
          <p:spPr>
            <a:xfrm>
              <a:off x="0" y="-85725"/>
              <a:ext cx="12224978" cy="651298"/>
            </a:xfrm>
            <a:prstGeom prst="rect">
              <a:avLst/>
            </a:prstGeom>
          </p:spPr>
          <p:txBody>
            <a:bodyPr lIns="0" tIns="0" rIns="0" bIns="0" rtlCol="0" anchor="t">
              <a:spAutoFit/>
            </a:bodyPr>
            <a:lstStyle/>
            <a:p>
              <a:pPr algn="l">
                <a:lnSpc>
                  <a:spcPts val="3920"/>
                </a:lnSpc>
              </a:pPr>
              <a:r>
                <a:rPr lang="en-US" sz="2800" b="1">
                  <a:solidFill>
                    <a:srgbClr val="283763"/>
                  </a:solidFill>
                  <a:latin typeface="Poppins Bold"/>
                  <a:ea typeface="Poppins Bold"/>
                  <a:cs typeface="Poppins Bold"/>
                  <a:sym typeface="Poppins Bold"/>
                </a:rPr>
                <a:t>Comment</a:t>
              </a:r>
              <a:endParaRPr lang="en-US" sz="2800" b="1">
                <a:solidFill>
                  <a:srgbClr val="283763"/>
                </a:solidFill>
                <a:latin typeface="Poppins Bold"/>
                <a:ea typeface="Poppins Bold"/>
                <a:cs typeface="Poppins Bold"/>
                <a:sym typeface="Poppins Bold"/>
              </a:endParaRPr>
            </a:p>
          </p:txBody>
        </p:sp>
      </p:grpSp>
      <p:grpSp>
        <p:nvGrpSpPr>
          <p:cNvPr id="15" name="Group 15"/>
          <p:cNvGrpSpPr/>
          <p:nvPr/>
        </p:nvGrpSpPr>
        <p:grpSpPr>
          <a:xfrm rot="0">
            <a:off x="1028700" y="5868317"/>
            <a:ext cx="16102428" cy="3024919"/>
            <a:chOff x="0" y="0"/>
            <a:chExt cx="21469903" cy="4033225"/>
          </a:xfrm>
        </p:grpSpPr>
        <p:sp>
          <p:nvSpPr>
            <p:cNvPr id="16" name="TextBox 16"/>
            <p:cNvSpPr txBox="1"/>
            <p:nvPr/>
          </p:nvSpPr>
          <p:spPr>
            <a:xfrm>
              <a:off x="0" y="740327"/>
              <a:ext cx="21469903" cy="3292898"/>
            </a:xfrm>
            <a:prstGeom prst="rect">
              <a:avLst/>
            </a:prstGeom>
          </p:spPr>
          <p:txBody>
            <a:bodyPr lIns="0" tIns="0" rIns="0" bIns="0" rtlCol="0" anchor="t">
              <a:spAutoFit/>
            </a:bodyPr>
            <a:lstStyle/>
            <a:p>
              <a:pPr marL="604520" lvl="1" indent="-302260" algn="l">
                <a:lnSpc>
                  <a:spcPts val="3920"/>
                </a:lnSpc>
                <a:buFont typeface="Arial" panose="020B0604020202090204"/>
                <a:buChar char="•"/>
              </a:pPr>
              <a:r>
                <a:rPr lang="en-US" sz="2800">
                  <a:solidFill>
                    <a:srgbClr val="283763"/>
                  </a:solidFill>
                  <a:latin typeface="Poppins" panose="00000800000000000000"/>
                  <a:ea typeface="Poppins" panose="00000800000000000000"/>
                  <a:cs typeface="Poppins" panose="00000800000000000000"/>
                  <a:sym typeface="Poppins" panose="00000800000000000000"/>
                </a:rPr>
                <a:t>In response to this comment, redundant empirical evaluation content in Chapter 3 (Study 2) that overlapped with Chapter 2 was removed, and the chapter was revised to focus explicitly on tool-related research questions. </a:t>
              </a:r>
              <a:endParaRPr lang="en-US" sz="2800">
                <a:solidFill>
                  <a:srgbClr val="283763"/>
                </a:solidFill>
                <a:latin typeface="Poppins" panose="00000800000000000000"/>
                <a:ea typeface="Poppins" panose="00000800000000000000"/>
                <a:cs typeface="Poppins" panose="00000800000000000000"/>
                <a:sym typeface="Poppins" panose="00000800000000000000"/>
              </a:endParaRPr>
            </a:p>
            <a:p>
              <a:pPr marL="604520" lvl="1" indent="-302260" algn="l">
                <a:lnSpc>
                  <a:spcPts val="3920"/>
                </a:lnSpc>
                <a:buFont typeface="Arial" panose="020B0604020202090204"/>
                <a:buChar char="•"/>
              </a:pPr>
              <a:r>
                <a:rPr lang="en-US" sz="2800">
                  <a:solidFill>
                    <a:srgbClr val="283763"/>
                  </a:solidFill>
                  <a:latin typeface="Poppins" panose="00000800000000000000"/>
                  <a:ea typeface="Poppins" panose="00000800000000000000"/>
                  <a:cs typeface="Poppins" panose="00000800000000000000"/>
                  <a:sym typeface="Poppins" panose="00000800000000000000"/>
                </a:rPr>
                <a:t>In addition, the conclusion of Chapter 3 was expanded to summarize its main contributions and clarify its role within the overall dissertation.</a:t>
              </a:r>
              <a:endParaRPr lang="en-US" sz="2800">
                <a:solidFill>
                  <a:srgbClr val="283763"/>
                </a:solidFill>
                <a:latin typeface="Poppins" panose="00000800000000000000"/>
                <a:ea typeface="Poppins" panose="00000800000000000000"/>
                <a:cs typeface="Poppins" panose="00000800000000000000"/>
                <a:sym typeface="Poppins" panose="00000800000000000000"/>
              </a:endParaRPr>
            </a:p>
          </p:txBody>
        </p:sp>
        <p:sp>
          <p:nvSpPr>
            <p:cNvPr id="17" name="TextBox 17"/>
            <p:cNvSpPr txBox="1"/>
            <p:nvPr/>
          </p:nvSpPr>
          <p:spPr>
            <a:xfrm>
              <a:off x="0" y="-85725"/>
              <a:ext cx="12224978" cy="651298"/>
            </a:xfrm>
            <a:prstGeom prst="rect">
              <a:avLst/>
            </a:prstGeom>
          </p:spPr>
          <p:txBody>
            <a:bodyPr lIns="0" tIns="0" rIns="0" bIns="0" rtlCol="0" anchor="t">
              <a:spAutoFit/>
            </a:bodyPr>
            <a:lstStyle/>
            <a:p>
              <a:pPr algn="l">
                <a:lnSpc>
                  <a:spcPts val="3920"/>
                </a:lnSpc>
              </a:pPr>
              <a:r>
                <a:rPr lang="en-US" sz="2800" b="1">
                  <a:solidFill>
                    <a:srgbClr val="283763"/>
                  </a:solidFill>
                  <a:latin typeface="Poppins Bold"/>
                  <a:ea typeface="Poppins Bold"/>
                  <a:cs typeface="Poppins Bold"/>
                  <a:sym typeface="Poppins Bold"/>
                </a:rPr>
                <a:t>Response</a:t>
              </a:r>
              <a:endParaRPr lang="en-US" sz="2800" b="1">
                <a:solidFill>
                  <a:srgbClr val="283763"/>
                </a:solidFill>
                <a:latin typeface="Poppins Bold"/>
                <a:ea typeface="Poppins Bold"/>
                <a:cs typeface="Poppins Bold"/>
                <a:sym typeface="Poppins Bold"/>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5792760" y="689049"/>
            <a:ext cx="1466540" cy="339651"/>
          </a:xfrm>
          <a:prstGeom prst="rect">
            <a:avLst/>
          </a:prstGeom>
        </p:spPr>
        <p:txBody>
          <a:bodyPr lIns="0" tIns="0" rIns="0" bIns="0" rtlCol="0" anchor="t">
            <a:spAutoFit/>
          </a:bodyPr>
          <a:lstStyle/>
          <a:p>
            <a:pPr algn="r">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Page</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sp>
        <p:nvSpPr>
          <p:cNvPr id="3" name="TextBox 3"/>
          <p:cNvSpPr txBox="1"/>
          <p:nvPr/>
        </p:nvSpPr>
        <p:spPr>
          <a:xfrm>
            <a:off x="15792760" y="962025"/>
            <a:ext cx="1466540" cy="669925"/>
          </a:xfrm>
          <a:prstGeom prst="rect">
            <a:avLst/>
          </a:prstGeom>
        </p:spPr>
        <p:txBody>
          <a:bodyPr lIns="0" tIns="0" rIns="0" bIns="0" rtlCol="0" anchor="t">
            <a:spAutoFit/>
          </a:bodyPr>
          <a:lstStyle/>
          <a:p>
            <a:pPr algn="r">
              <a:lnSpc>
                <a:spcPts val="5600"/>
              </a:lnSpc>
            </a:pPr>
            <a:r>
              <a:rPr lang="en-US" sz="4000" b="1">
                <a:solidFill>
                  <a:srgbClr val="283763"/>
                </a:solidFill>
                <a:latin typeface="Montserrat Bold"/>
                <a:ea typeface="Montserrat Bold"/>
                <a:cs typeface="Montserrat Bold"/>
                <a:sym typeface="Montserrat Bold"/>
              </a:rPr>
              <a:t>03</a:t>
            </a:r>
            <a:endParaRPr lang="en-US" sz="4000" b="1">
              <a:solidFill>
                <a:srgbClr val="283763"/>
              </a:solidFill>
              <a:latin typeface="Montserrat Bold"/>
              <a:ea typeface="Montserrat Bold"/>
              <a:cs typeface="Montserrat Bold"/>
              <a:sym typeface="Montserrat Bold"/>
            </a:endParaRPr>
          </a:p>
        </p:txBody>
      </p:sp>
      <p:sp>
        <p:nvSpPr>
          <p:cNvPr id="4" name="TextBox 4"/>
          <p:cNvSpPr txBox="1"/>
          <p:nvPr/>
        </p:nvSpPr>
        <p:spPr>
          <a:xfrm>
            <a:off x="1028700" y="1603375"/>
            <a:ext cx="14525203" cy="739267"/>
          </a:xfrm>
          <a:prstGeom prst="rect">
            <a:avLst/>
          </a:prstGeom>
        </p:spPr>
        <p:txBody>
          <a:bodyPr lIns="0" tIns="0" rIns="0" bIns="0" rtlCol="0" anchor="t">
            <a:spAutoFit/>
          </a:bodyPr>
          <a:lstStyle/>
          <a:p>
            <a:pPr algn="l">
              <a:lnSpc>
                <a:spcPts val="5970"/>
              </a:lnSpc>
            </a:pPr>
            <a:r>
              <a:rPr lang="en-US" sz="4700" b="1">
                <a:solidFill>
                  <a:srgbClr val="283763"/>
                </a:solidFill>
                <a:latin typeface="Montserrat Ultra-Bold"/>
                <a:ea typeface="Montserrat Ultra-Bold"/>
                <a:cs typeface="Montserrat Ultra-Bold"/>
                <a:sym typeface="Montserrat Ultra-Bold"/>
              </a:rPr>
              <a:t>Revisions to the Structure of </a:t>
            </a:r>
            <a:r>
              <a:rPr lang="en-US" sz="4700" b="1">
                <a:solidFill>
                  <a:srgbClr val="283763"/>
                </a:solidFill>
                <a:latin typeface="Montserrat Ultra-Bold"/>
                <a:ea typeface="Montserrat Ultra-Bold"/>
                <a:cs typeface="Montserrat Ultra-Bold"/>
                <a:sym typeface="Montserrat Ultra-Bold"/>
              </a:rPr>
              <a:t>the Dissertation</a:t>
            </a:r>
            <a:endParaRPr lang="en-US" sz="4700" b="1">
              <a:solidFill>
                <a:srgbClr val="283763"/>
              </a:solidFill>
              <a:latin typeface="Montserrat Ultra-Bold"/>
              <a:ea typeface="Montserrat Ultra-Bold"/>
              <a:cs typeface="Montserrat Ultra-Bold"/>
              <a:sym typeface="Montserrat Ultra-Bold"/>
            </a:endParaRPr>
          </a:p>
        </p:txBody>
      </p:sp>
      <p:grpSp>
        <p:nvGrpSpPr>
          <p:cNvPr id="5" name="Group 5"/>
          <p:cNvGrpSpPr/>
          <p:nvPr/>
        </p:nvGrpSpPr>
        <p:grpSpPr>
          <a:xfrm rot="0">
            <a:off x="1028700" y="752475"/>
            <a:ext cx="8832933" cy="301625"/>
            <a:chOff x="0" y="0"/>
            <a:chExt cx="11777244" cy="402167"/>
          </a:xfrm>
        </p:grpSpPr>
        <p:sp>
          <p:nvSpPr>
            <p:cNvPr id="6" name="TextBox 6"/>
            <p:cNvSpPr txBox="1"/>
            <p:nvPr/>
          </p:nvSpPr>
          <p:spPr>
            <a:xfrm>
              <a:off x="0" y="-38100"/>
              <a:ext cx="1889301" cy="440267"/>
            </a:xfrm>
            <a:prstGeom prst="rect">
              <a:avLst/>
            </a:prstGeom>
          </p:spPr>
          <p:txBody>
            <a:bodyPr lIns="0" tIns="0" rIns="0" bIns="0" rtlCol="0" anchor="t">
              <a:spAutoFit/>
            </a:bodyPr>
            <a:lstStyle/>
            <a:p>
              <a:pPr algn="l">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HOME</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sp>
          <p:nvSpPr>
            <p:cNvPr id="7" name="TextBox 7"/>
            <p:cNvSpPr txBox="1"/>
            <p:nvPr/>
          </p:nvSpPr>
          <p:spPr>
            <a:xfrm>
              <a:off x="1975140" y="-38100"/>
              <a:ext cx="1889301" cy="440267"/>
            </a:xfrm>
            <a:prstGeom prst="rect">
              <a:avLst/>
            </a:prstGeom>
          </p:spPr>
          <p:txBody>
            <a:bodyPr lIns="0" tIns="0" rIns="0" bIns="0" rtlCol="0" anchor="t">
              <a:spAutoFit/>
            </a:bodyPr>
            <a:lstStyle/>
            <a:p>
              <a:pPr algn="l">
                <a:lnSpc>
                  <a:spcPts val="2800"/>
                </a:lnSpc>
              </a:pPr>
              <a:r>
                <a:rPr lang="en-US" sz="2000" b="1">
                  <a:solidFill>
                    <a:srgbClr val="283763"/>
                  </a:solidFill>
                  <a:latin typeface="Montserrat Bold"/>
                  <a:ea typeface="Montserrat Bold"/>
                  <a:cs typeface="Montserrat Bold"/>
                  <a:sym typeface="Montserrat Bold"/>
                </a:rPr>
                <a:t>ABOUT</a:t>
              </a:r>
              <a:endParaRPr lang="en-US" sz="2000" b="1">
                <a:solidFill>
                  <a:srgbClr val="283763"/>
                </a:solidFill>
                <a:latin typeface="Montserrat Bold"/>
                <a:ea typeface="Montserrat Bold"/>
                <a:cs typeface="Montserrat Bold"/>
                <a:sym typeface="Montserrat Bold"/>
              </a:endParaRPr>
            </a:p>
          </p:txBody>
        </p:sp>
        <p:sp>
          <p:nvSpPr>
            <p:cNvPr id="8" name="TextBox 8"/>
            <p:cNvSpPr txBox="1"/>
            <p:nvPr/>
          </p:nvSpPr>
          <p:spPr>
            <a:xfrm>
              <a:off x="3953341" y="-38100"/>
              <a:ext cx="1889301" cy="440267"/>
            </a:xfrm>
            <a:prstGeom prst="rect">
              <a:avLst/>
            </a:prstGeom>
          </p:spPr>
          <p:txBody>
            <a:bodyPr lIns="0" tIns="0" rIns="0" bIns="0" rtlCol="0" anchor="t">
              <a:spAutoFit/>
            </a:bodyPr>
            <a:lstStyle/>
            <a:p>
              <a:pPr algn="l">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INTRO</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sp>
          <p:nvSpPr>
            <p:cNvPr id="9" name="TextBox 9"/>
            <p:cNvSpPr txBox="1"/>
            <p:nvPr/>
          </p:nvSpPr>
          <p:spPr>
            <a:xfrm>
              <a:off x="5931542" y="-38100"/>
              <a:ext cx="1889301" cy="440267"/>
            </a:xfrm>
            <a:prstGeom prst="rect">
              <a:avLst/>
            </a:prstGeom>
          </p:spPr>
          <p:txBody>
            <a:bodyPr lIns="0" tIns="0" rIns="0" bIns="0" rtlCol="0" anchor="t">
              <a:spAutoFit/>
            </a:bodyPr>
            <a:lstStyle/>
            <a:p>
              <a:pPr algn="l">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PART I</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sp>
          <p:nvSpPr>
            <p:cNvPr id="10" name="TextBox 10"/>
            <p:cNvSpPr txBox="1"/>
            <p:nvPr/>
          </p:nvSpPr>
          <p:spPr>
            <a:xfrm>
              <a:off x="7909743" y="-38100"/>
              <a:ext cx="1889301" cy="440267"/>
            </a:xfrm>
            <a:prstGeom prst="rect">
              <a:avLst/>
            </a:prstGeom>
          </p:spPr>
          <p:txBody>
            <a:bodyPr lIns="0" tIns="0" rIns="0" bIns="0" rtlCol="0" anchor="t">
              <a:spAutoFit/>
            </a:bodyPr>
            <a:lstStyle/>
            <a:p>
              <a:pPr algn="l">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PART II</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sp>
          <p:nvSpPr>
            <p:cNvPr id="11" name="TextBox 11"/>
            <p:cNvSpPr txBox="1"/>
            <p:nvPr/>
          </p:nvSpPr>
          <p:spPr>
            <a:xfrm>
              <a:off x="9887943" y="-38100"/>
              <a:ext cx="1889301" cy="440267"/>
            </a:xfrm>
            <a:prstGeom prst="rect">
              <a:avLst/>
            </a:prstGeom>
          </p:spPr>
          <p:txBody>
            <a:bodyPr lIns="0" tIns="0" rIns="0" bIns="0" rtlCol="0" anchor="t">
              <a:spAutoFit/>
            </a:bodyPr>
            <a:lstStyle/>
            <a:p>
              <a:pPr algn="l">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FINAL</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grpSp>
      <p:grpSp>
        <p:nvGrpSpPr>
          <p:cNvPr id="12" name="Group 12"/>
          <p:cNvGrpSpPr/>
          <p:nvPr/>
        </p:nvGrpSpPr>
        <p:grpSpPr>
          <a:xfrm rot="0">
            <a:off x="1028700" y="2685918"/>
            <a:ext cx="16102428" cy="2529619"/>
            <a:chOff x="0" y="0"/>
            <a:chExt cx="21469903" cy="3372825"/>
          </a:xfrm>
        </p:grpSpPr>
        <p:sp>
          <p:nvSpPr>
            <p:cNvPr id="13" name="TextBox 13"/>
            <p:cNvSpPr txBox="1"/>
            <p:nvPr/>
          </p:nvSpPr>
          <p:spPr>
            <a:xfrm>
              <a:off x="0" y="740327"/>
              <a:ext cx="21469903" cy="2632498"/>
            </a:xfrm>
            <a:prstGeom prst="rect">
              <a:avLst/>
            </a:prstGeom>
          </p:spPr>
          <p:txBody>
            <a:bodyPr lIns="0" tIns="0" rIns="0" bIns="0" rtlCol="0" anchor="t">
              <a:spAutoFit/>
            </a:bodyPr>
            <a:lstStyle/>
            <a:p>
              <a:pPr algn="l">
                <a:lnSpc>
                  <a:spcPts val="3920"/>
                </a:lnSpc>
              </a:pPr>
              <a:r>
                <a:rPr lang="en-US" sz="2800">
                  <a:solidFill>
                    <a:srgbClr val="283763"/>
                  </a:solidFill>
                  <a:latin typeface="Poppins" panose="00000800000000000000"/>
                  <a:ea typeface="Poppins" panose="00000800000000000000"/>
                  <a:cs typeface="Poppins" panose="00000800000000000000"/>
                  <a:sym typeface="Poppins" panose="00000800000000000000"/>
                </a:rPr>
                <a:t>Chapter 1 presents the dissertation in three parts based on RQ1, RQ2, and RQ3. To keep the structure consistent, the rest of the dissertation should follow the same format. Dividing the remaining content into two parts causes inconsistency, so the three related chapters should be organized in a balanced and parallel way.</a:t>
              </a:r>
              <a:endParaRPr lang="en-US" sz="2800">
                <a:solidFill>
                  <a:srgbClr val="283763"/>
                </a:solidFill>
                <a:latin typeface="Poppins" panose="00000800000000000000"/>
                <a:ea typeface="Poppins" panose="00000800000000000000"/>
                <a:cs typeface="Poppins" panose="00000800000000000000"/>
                <a:sym typeface="Poppins" panose="00000800000000000000"/>
              </a:endParaRPr>
            </a:p>
          </p:txBody>
        </p:sp>
        <p:sp>
          <p:nvSpPr>
            <p:cNvPr id="14" name="TextBox 14"/>
            <p:cNvSpPr txBox="1"/>
            <p:nvPr/>
          </p:nvSpPr>
          <p:spPr>
            <a:xfrm>
              <a:off x="0" y="-85725"/>
              <a:ext cx="12224978" cy="651298"/>
            </a:xfrm>
            <a:prstGeom prst="rect">
              <a:avLst/>
            </a:prstGeom>
          </p:spPr>
          <p:txBody>
            <a:bodyPr lIns="0" tIns="0" rIns="0" bIns="0" rtlCol="0" anchor="t">
              <a:spAutoFit/>
            </a:bodyPr>
            <a:lstStyle/>
            <a:p>
              <a:pPr algn="l">
                <a:lnSpc>
                  <a:spcPts val="3920"/>
                </a:lnSpc>
              </a:pPr>
              <a:r>
                <a:rPr lang="en-US" sz="2800" b="1">
                  <a:solidFill>
                    <a:srgbClr val="283763"/>
                  </a:solidFill>
                  <a:latin typeface="Poppins Bold"/>
                  <a:ea typeface="Poppins Bold"/>
                  <a:cs typeface="Poppins Bold"/>
                  <a:sym typeface="Poppins Bold"/>
                </a:rPr>
                <a:t>Comment</a:t>
              </a:r>
              <a:endParaRPr lang="en-US" sz="2800" b="1">
                <a:solidFill>
                  <a:srgbClr val="283763"/>
                </a:solidFill>
                <a:latin typeface="Poppins Bold"/>
                <a:ea typeface="Poppins Bold"/>
                <a:cs typeface="Poppins Bold"/>
                <a:sym typeface="Poppins Bold"/>
              </a:endParaRPr>
            </a:p>
          </p:txBody>
        </p:sp>
      </p:grpSp>
      <p:grpSp>
        <p:nvGrpSpPr>
          <p:cNvPr id="15" name="Group 15"/>
          <p:cNvGrpSpPr/>
          <p:nvPr/>
        </p:nvGrpSpPr>
        <p:grpSpPr>
          <a:xfrm rot="0">
            <a:off x="1028700" y="5947128"/>
            <a:ext cx="16102428" cy="2034319"/>
            <a:chOff x="0" y="0"/>
            <a:chExt cx="21469903" cy="2712425"/>
          </a:xfrm>
        </p:grpSpPr>
        <p:sp>
          <p:nvSpPr>
            <p:cNvPr id="16" name="TextBox 16"/>
            <p:cNvSpPr txBox="1"/>
            <p:nvPr/>
          </p:nvSpPr>
          <p:spPr>
            <a:xfrm>
              <a:off x="0" y="740327"/>
              <a:ext cx="21469903" cy="1972098"/>
            </a:xfrm>
            <a:prstGeom prst="rect">
              <a:avLst/>
            </a:prstGeom>
          </p:spPr>
          <p:txBody>
            <a:bodyPr lIns="0" tIns="0" rIns="0" bIns="0" rtlCol="0" anchor="t">
              <a:spAutoFit/>
            </a:bodyPr>
            <a:lstStyle/>
            <a:p>
              <a:pPr algn="l">
                <a:lnSpc>
                  <a:spcPts val="3920"/>
                </a:lnSpc>
              </a:pPr>
              <a:r>
                <a:rPr lang="en-US" sz="2800">
                  <a:solidFill>
                    <a:srgbClr val="283763"/>
                  </a:solidFill>
                  <a:latin typeface="Poppins" panose="00000800000000000000"/>
                  <a:ea typeface="Poppins" panose="00000800000000000000"/>
                  <a:cs typeface="Poppins" panose="00000800000000000000"/>
                  <a:sym typeface="Poppins" panose="00000800000000000000"/>
                </a:rPr>
                <a:t>Following this comment, the original division into Part 1 (Study 1 and Study 2) and Part 2 (Study 3) was removed, and Study 1, Study 2, and Study 3 are now presented as parallel parts.</a:t>
              </a:r>
              <a:endParaRPr lang="en-US" sz="2800">
                <a:solidFill>
                  <a:srgbClr val="283763"/>
                </a:solidFill>
                <a:latin typeface="Poppins" panose="00000800000000000000"/>
                <a:ea typeface="Poppins" panose="00000800000000000000"/>
                <a:cs typeface="Poppins" panose="00000800000000000000"/>
                <a:sym typeface="Poppins" panose="00000800000000000000"/>
              </a:endParaRPr>
            </a:p>
          </p:txBody>
        </p:sp>
        <p:sp>
          <p:nvSpPr>
            <p:cNvPr id="17" name="TextBox 17"/>
            <p:cNvSpPr txBox="1"/>
            <p:nvPr/>
          </p:nvSpPr>
          <p:spPr>
            <a:xfrm>
              <a:off x="0" y="-85725"/>
              <a:ext cx="12224978" cy="651298"/>
            </a:xfrm>
            <a:prstGeom prst="rect">
              <a:avLst/>
            </a:prstGeom>
          </p:spPr>
          <p:txBody>
            <a:bodyPr lIns="0" tIns="0" rIns="0" bIns="0" rtlCol="0" anchor="t">
              <a:spAutoFit/>
            </a:bodyPr>
            <a:lstStyle/>
            <a:p>
              <a:pPr algn="l">
                <a:lnSpc>
                  <a:spcPts val="3920"/>
                </a:lnSpc>
              </a:pPr>
              <a:r>
                <a:rPr lang="en-US" sz="2800" b="1">
                  <a:solidFill>
                    <a:srgbClr val="283763"/>
                  </a:solidFill>
                  <a:latin typeface="Poppins Bold"/>
                  <a:ea typeface="Poppins Bold"/>
                  <a:cs typeface="Poppins Bold"/>
                  <a:sym typeface="Poppins Bold"/>
                </a:rPr>
                <a:t>Response</a:t>
              </a:r>
              <a:endParaRPr lang="en-US" sz="2800" b="1">
                <a:solidFill>
                  <a:srgbClr val="283763"/>
                </a:solidFill>
                <a:latin typeface="Poppins Bold"/>
                <a:ea typeface="Poppins Bold"/>
                <a:cs typeface="Poppins Bold"/>
                <a:sym typeface="Poppins Bold"/>
              </a:endParaRPr>
            </a:p>
          </p:txBody>
        </p: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5792760" y="689049"/>
            <a:ext cx="1466540" cy="339651"/>
          </a:xfrm>
          <a:prstGeom prst="rect">
            <a:avLst/>
          </a:prstGeom>
        </p:spPr>
        <p:txBody>
          <a:bodyPr lIns="0" tIns="0" rIns="0" bIns="0" rtlCol="0" anchor="t">
            <a:spAutoFit/>
          </a:bodyPr>
          <a:lstStyle/>
          <a:p>
            <a:pPr algn="r">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Page</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sp>
        <p:nvSpPr>
          <p:cNvPr id="3" name="TextBox 3"/>
          <p:cNvSpPr txBox="1"/>
          <p:nvPr/>
        </p:nvSpPr>
        <p:spPr>
          <a:xfrm>
            <a:off x="15792760" y="962025"/>
            <a:ext cx="1466540" cy="669925"/>
          </a:xfrm>
          <a:prstGeom prst="rect">
            <a:avLst/>
          </a:prstGeom>
        </p:spPr>
        <p:txBody>
          <a:bodyPr lIns="0" tIns="0" rIns="0" bIns="0" rtlCol="0" anchor="t">
            <a:spAutoFit/>
          </a:bodyPr>
          <a:lstStyle/>
          <a:p>
            <a:pPr algn="r">
              <a:lnSpc>
                <a:spcPts val="5600"/>
              </a:lnSpc>
            </a:pPr>
            <a:r>
              <a:rPr lang="en-US" sz="4000" b="1">
                <a:solidFill>
                  <a:srgbClr val="283763"/>
                </a:solidFill>
                <a:latin typeface="Montserrat Bold"/>
                <a:ea typeface="Montserrat Bold"/>
                <a:cs typeface="Montserrat Bold"/>
                <a:sym typeface="Montserrat Bold"/>
              </a:rPr>
              <a:t>30</a:t>
            </a:r>
            <a:endParaRPr lang="en-US" sz="4000" b="1">
              <a:solidFill>
                <a:srgbClr val="283763"/>
              </a:solidFill>
              <a:latin typeface="Montserrat Bold"/>
              <a:ea typeface="Montserrat Bold"/>
              <a:cs typeface="Montserrat Bold"/>
              <a:sym typeface="Montserrat Bold"/>
            </a:endParaRPr>
          </a:p>
        </p:txBody>
      </p:sp>
      <p:sp>
        <p:nvSpPr>
          <p:cNvPr id="4" name="TextBox 4"/>
          <p:cNvSpPr txBox="1"/>
          <p:nvPr/>
        </p:nvSpPr>
        <p:spPr>
          <a:xfrm>
            <a:off x="1028700" y="1603375"/>
            <a:ext cx="14525203" cy="739267"/>
          </a:xfrm>
          <a:prstGeom prst="rect">
            <a:avLst/>
          </a:prstGeom>
        </p:spPr>
        <p:txBody>
          <a:bodyPr lIns="0" tIns="0" rIns="0" bIns="0" rtlCol="0" anchor="t">
            <a:spAutoFit/>
          </a:bodyPr>
          <a:lstStyle/>
          <a:p>
            <a:pPr algn="l">
              <a:lnSpc>
                <a:spcPts val="5970"/>
              </a:lnSpc>
            </a:pPr>
            <a:r>
              <a:rPr lang="en-US" sz="4700" b="1">
                <a:solidFill>
                  <a:srgbClr val="283763"/>
                </a:solidFill>
                <a:latin typeface="Montserrat Ultra-Bold"/>
                <a:ea typeface="Montserrat Ultra-Bold"/>
                <a:cs typeface="Montserrat Ultra-Bold"/>
                <a:sym typeface="Montserrat Ultra-Bold"/>
              </a:rPr>
              <a:t>Revisions to Chapter 3 (Study 2) (3/3)</a:t>
            </a:r>
            <a:endParaRPr lang="en-US" sz="4700" b="1">
              <a:solidFill>
                <a:srgbClr val="283763"/>
              </a:solidFill>
              <a:latin typeface="Montserrat Ultra-Bold"/>
              <a:ea typeface="Montserrat Ultra-Bold"/>
              <a:cs typeface="Montserrat Ultra-Bold"/>
              <a:sym typeface="Montserrat Ultra-Bold"/>
            </a:endParaRPr>
          </a:p>
        </p:txBody>
      </p:sp>
      <p:grpSp>
        <p:nvGrpSpPr>
          <p:cNvPr id="5" name="Group 5"/>
          <p:cNvGrpSpPr/>
          <p:nvPr/>
        </p:nvGrpSpPr>
        <p:grpSpPr>
          <a:xfrm rot="0">
            <a:off x="1028700" y="752475"/>
            <a:ext cx="8832933" cy="301625"/>
            <a:chOff x="0" y="0"/>
            <a:chExt cx="11777244" cy="402167"/>
          </a:xfrm>
        </p:grpSpPr>
        <p:sp>
          <p:nvSpPr>
            <p:cNvPr id="6" name="TextBox 6"/>
            <p:cNvSpPr txBox="1"/>
            <p:nvPr/>
          </p:nvSpPr>
          <p:spPr>
            <a:xfrm>
              <a:off x="0" y="-38100"/>
              <a:ext cx="1889301" cy="440267"/>
            </a:xfrm>
            <a:prstGeom prst="rect">
              <a:avLst/>
            </a:prstGeom>
          </p:spPr>
          <p:txBody>
            <a:bodyPr lIns="0" tIns="0" rIns="0" bIns="0" rtlCol="0" anchor="t">
              <a:spAutoFit/>
            </a:bodyPr>
            <a:lstStyle/>
            <a:p>
              <a:pPr algn="l">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HOME</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sp>
          <p:nvSpPr>
            <p:cNvPr id="7" name="TextBox 7"/>
            <p:cNvSpPr txBox="1"/>
            <p:nvPr/>
          </p:nvSpPr>
          <p:spPr>
            <a:xfrm>
              <a:off x="1975140" y="-38100"/>
              <a:ext cx="1889301" cy="440267"/>
            </a:xfrm>
            <a:prstGeom prst="rect">
              <a:avLst/>
            </a:prstGeom>
          </p:spPr>
          <p:txBody>
            <a:bodyPr lIns="0" tIns="0" rIns="0" bIns="0" rtlCol="0" anchor="t">
              <a:spAutoFit/>
            </a:bodyPr>
            <a:lstStyle/>
            <a:p>
              <a:pPr algn="l">
                <a:lnSpc>
                  <a:spcPts val="2800"/>
                </a:lnSpc>
              </a:pPr>
              <a:r>
                <a:rPr lang="en-US" sz="2000" b="1">
                  <a:solidFill>
                    <a:srgbClr val="283763"/>
                  </a:solidFill>
                  <a:latin typeface="Montserrat Bold"/>
                  <a:ea typeface="Montserrat Bold"/>
                  <a:cs typeface="Montserrat Bold"/>
                  <a:sym typeface="Montserrat Bold"/>
                </a:rPr>
                <a:t>ABOUT</a:t>
              </a:r>
              <a:endParaRPr lang="en-US" sz="2000" b="1">
                <a:solidFill>
                  <a:srgbClr val="283763"/>
                </a:solidFill>
                <a:latin typeface="Montserrat Bold"/>
                <a:ea typeface="Montserrat Bold"/>
                <a:cs typeface="Montserrat Bold"/>
                <a:sym typeface="Montserrat Bold"/>
              </a:endParaRPr>
            </a:p>
          </p:txBody>
        </p:sp>
        <p:sp>
          <p:nvSpPr>
            <p:cNvPr id="8" name="TextBox 8"/>
            <p:cNvSpPr txBox="1"/>
            <p:nvPr/>
          </p:nvSpPr>
          <p:spPr>
            <a:xfrm>
              <a:off x="3953341" y="-38100"/>
              <a:ext cx="1889301" cy="440267"/>
            </a:xfrm>
            <a:prstGeom prst="rect">
              <a:avLst/>
            </a:prstGeom>
          </p:spPr>
          <p:txBody>
            <a:bodyPr lIns="0" tIns="0" rIns="0" bIns="0" rtlCol="0" anchor="t">
              <a:spAutoFit/>
            </a:bodyPr>
            <a:lstStyle/>
            <a:p>
              <a:pPr algn="l">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INTRO</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sp>
          <p:nvSpPr>
            <p:cNvPr id="9" name="TextBox 9"/>
            <p:cNvSpPr txBox="1"/>
            <p:nvPr/>
          </p:nvSpPr>
          <p:spPr>
            <a:xfrm>
              <a:off x="5931542" y="-38100"/>
              <a:ext cx="1889301" cy="440267"/>
            </a:xfrm>
            <a:prstGeom prst="rect">
              <a:avLst/>
            </a:prstGeom>
          </p:spPr>
          <p:txBody>
            <a:bodyPr lIns="0" tIns="0" rIns="0" bIns="0" rtlCol="0" anchor="t">
              <a:spAutoFit/>
            </a:bodyPr>
            <a:lstStyle/>
            <a:p>
              <a:pPr algn="l">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PART I</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sp>
          <p:nvSpPr>
            <p:cNvPr id="10" name="TextBox 10"/>
            <p:cNvSpPr txBox="1"/>
            <p:nvPr/>
          </p:nvSpPr>
          <p:spPr>
            <a:xfrm>
              <a:off x="7909743" y="-38100"/>
              <a:ext cx="1889301" cy="440267"/>
            </a:xfrm>
            <a:prstGeom prst="rect">
              <a:avLst/>
            </a:prstGeom>
          </p:spPr>
          <p:txBody>
            <a:bodyPr lIns="0" tIns="0" rIns="0" bIns="0" rtlCol="0" anchor="t">
              <a:spAutoFit/>
            </a:bodyPr>
            <a:lstStyle/>
            <a:p>
              <a:pPr algn="l">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PART II</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sp>
          <p:nvSpPr>
            <p:cNvPr id="11" name="TextBox 11"/>
            <p:cNvSpPr txBox="1"/>
            <p:nvPr/>
          </p:nvSpPr>
          <p:spPr>
            <a:xfrm>
              <a:off x="9887943" y="-38100"/>
              <a:ext cx="1889301" cy="440267"/>
            </a:xfrm>
            <a:prstGeom prst="rect">
              <a:avLst/>
            </a:prstGeom>
          </p:spPr>
          <p:txBody>
            <a:bodyPr lIns="0" tIns="0" rIns="0" bIns="0" rtlCol="0" anchor="t">
              <a:spAutoFit/>
            </a:bodyPr>
            <a:lstStyle/>
            <a:p>
              <a:pPr algn="l">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FINAL</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grpSp>
      <p:grpSp>
        <p:nvGrpSpPr>
          <p:cNvPr id="12" name="Group 12"/>
          <p:cNvGrpSpPr/>
          <p:nvPr/>
        </p:nvGrpSpPr>
        <p:grpSpPr>
          <a:xfrm rot="0">
            <a:off x="1028700" y="2685918"/>
            <a:ext cx="16102428" cy="1467899"/>
            <a:chOff x="0" y="0"/>
            <a:chExt cx="21469903" cy="1957198"/>
          </a:xfrm>
        </p:grpSpPr>
        <p:sp>
          <p:nvSpPr>
            <p:cNvPr id="13" name="TextBox 13"/>
            <p:cNvSpPr txBox="1"/>
            <p:nvPr/>
          </p:nvSpPr>
          <p:spPr>
            <a:xfrm>
              <a:off x="0" y="759377"/>
              <a:ext cx="21469903" cy="1197822"/>
            </a:xfrm>
            <a:prstGeom prst="rect">
              <a:avLst/>
            </a:prstGeom>
          </p:spPr>
          <p:txBody>
            <a:bodyPr lIns="0" tIns="0" rIns="0" bIns="0" rtlCol="0" anchor="t">
              <a:spAutoFit/>
            </a:bodyPr>
            <a:lstStyle/>
            <a:p>
              <a:pPr algn="l">
                <a:lnSpc>
                  <a:spcPts val="3640"/>
                </a:lnSpc>
              </a:pPr>
              <a:r>
                <a:rPr lang="en-US" sz="2600">
                  <a:solidFill>
                    <a:srgbClr val="283763"/>
                  </a:solidFill>
                  <a:latin typeface="Poppins" panose="00000800000000000000"/>
                  <a:ea typeface="Poppins" panose="00000800000000000000"/>
                  <a:cs typeface="Poppins" panose="00000800000000000000"/>
                  <a:sym typeface="Poppins" panose="00000800000000000000"/>
                </a:rPr>
                <a:t>Chapter 3 lacks a related work section, whereas Chapters 2 and 4 include independent sections for related work. These chapters should be organized to follow a consistent, parallel structure.</a:t>
              </a:r>
              <a:endParaRPr lang="en-US" sz="2600">
                <a:solidFill>
                  <a:srgbClr val="283763"/>
                </a:solidFill>
                <a:latin typeface="Poppins" panose="00000800000000000000"/>
                <a:ea typeface="Poppins" panose="00000800000000000000"/>
                <a:cs typeface="Poppins" panose="00000800000000000000"/>
                <a:sym typeface="Poppins" panose="00000800000000000000"/>
              </a:endParaRPr>
            </a:p>
          </p:txBody>
        </p:sp>
        <p:sp>
          <p:nvSpPr>
            <p:cNvPr id="14" name="TextBox 14"/>
            <p:cNvSpPr txBox="1"/>
            <p:nvPr/>
          </p:nvSpPr>
          <p:spPr>
            <a:xfrm>
              <a:off x="0" y="-85725"/>
              <a:ext cx="12224978" cy="651298"/>
            </a:xfrm>
            <a:prstGeom prst="rect">
              <a:avLst/>
            </a:prstGeom>
          </p:spPr>
          <p:txBody>
            <a:bodyPr lIns="0" tIns="0" rIns="0" bIns="0" rtlCol="0" anchor="t">
              <a:spAutoFit/>
            </a:bodyPr>
            <a:lstStyle/>
            <a:p>
              <a:pPr algn="l">
                <a:lnSpc>
                  <a:spcPts val="3920"/>
                </a:lnSpc>
              </a:pPr>
              <a:r>
                <a:rPr lang="en-US" sz="2800" b="1">
                  <a:solidFill>
                    <a:srgbClr val="283763"/>
                  </a:solidFill>
                  <a:latin typeface="Poppins Bold"/>
                  <a:ea typeface="Poppins Bold"/>
                  <a:cs typeface="Poppins Bold"/>
                  <a:sym typeface="Poppins Bold"/>
                </a:rPr>
                <a:t>Comment</a:t>
              </a:r>
              <a:endParaRPr lang="en-US" sz="2800" b="1">
                <a:solidFill>
                  <a:srgbClr val="283763"/>
                </a:solidFill>
                <a:latin typeface="Poppins Bold"/>
                <a:ea typeface="Poppins Bold"/>
                <a:cs typeface="Poppins Bold"/>
                <a:sym typeface="Poppins Bold"/>
              </a:endParaRPr>
            </a:p>
          </p:txBody>
        </p:sp>
      </p:grpSp>
      <p:grpSp>
        <p:nvGrpSpPr>
          <p:cNvPr id="15" name="Group 15"/>
          <p:cNvGrpSpPr/>
          <p:nvPr/>
        </p:nvGrpSpPr>
        <p:grpSpPr>
          <a:xfrm rot="0">
            <a:off x="1028700" y="5411117"/>
            <a:ext cx="16102428" cy="1539019"/>
            <a:chOff x="0" y="0"/>
            <a:chExt cx="21469903" cy="2052025"/>
          </a:xfrm>
        </p:grpSpPr>
        <p:sp>
          <p:nvSpPr>
            <p:cNvPr id="16" name="TextBox 16"/>
            <p:cNvSpPr txBox="1"/>
            <p:nvPr/>
          </p:nvSpPr>
          <p:spPr>
            <a:xfrm>
              <a:off x="0" y="740327"/>
              <a:ext cx="21469903" cy="1311698"/>
            </a:xfrm>
            <a:prstGeom prst="rect">
              <a:avLst/>
            </a:prstGeom>
          </p:spPr>
          <p:txBody>
            <a:bodyPr lIns="0" tIns="0" rIns="0" bIns="0" rtlCol="0" anchor="t">
              <a:spAutoFit/>
            </a:bodyPr>
            <a:lstStyle/>
            <a:p>
              <a:pPr algn="l">
                <a:lnSpc>
                  <a:spcPts val="3920"/>
                </a:lnSpc>
              </a:pPr>
              <a:r>
                <a:rPr lang="en-US" sz="2800">
                  <a:solidFill>
                    <a:srgbClr val="283763"/>
                  </a:solidFill>
                  <a:latin typeface="Poppins" panose="00000800000000000000"/>
                  <a:ea typeface="Poppins" panose="00000800000000000000"/>
                  <a:cs typeface="Poppins" panose="00000800000000000000"/>
                  <a:sym typeface="Poppins" panose="00000800000000000000"/>
                </a:rPr>
                <a:t>In response to this comment, Section 3.5 (Related Work) was added to Chapter 3 to align its structure with Chapters 2 and 4.</a:t>
              </a:r>
              <a:endParaRPr lang="en-US" sz="2800">
                <a:solidFill>
                  <a:srgbClr val="283763"/>
                </a:solidFill>
                <a:latin typeface="Poppins" panose="00000800000000000000"/>
                <a:ea typeface="Poppins" panose="00000800000000000000"/>
                <a:cs typeface="Poppins" panose="00000800000000000000"/>
                <a:sym typeface="Poppins" panose="00000800000000000000"/>
              </a:endParaRPr>
            </a:p>
          </p:txBody>
        </p:sp>
        <p:sp>
          <p:nvSpPr>
            <p:cNvPr id="17" name="TextBox 17"/>
            <p:cNvSpPr txBox="1"/>
            <p:nvPr/>
          </p:nvSpPr>
          <p:spPr>
            <a:xfrm>
              <a:off x="0" y="-85725"/>
              <a:ext cx="12224978" cy="651298"/>
            </a:xfrm>
            <a:prstGeom prst="rect">
              <a:avLst/>
            </a:prstGeom>
          </p:spPr>
          <p:txBody>
            <a:bodyPr lIns="0" tIns="0" rIns="0" bIns="0" rtlCol="0" anchor="t">
              <a:spAutoFit/>
            </a:bodyPr>
            <a:lstStyle/>
            <a:p>
              <a:pPr algn="l">
                <a:lnSpc>
                  <a:spcPts val="3920"/>
                </a:lnSpc>
              </a:pPr>
              <a:r>
                <a:rPr lang="en-US" sz="2800" b="1">
                  <a:solidFill>
                    <a:srgbClr val="283763"/>
                  </a:solidFill>
                  <a:latin typeface="Poppins Bold"/>
                  <a:ea typeface="Poppins Bold"/>
                  <a:cs typeface="Poppins Bold"/>
                  <a:sym typeface="Poppins Bold"/>
                </a:rPr>
                <a:t>Response</a:t>
              </a:r>
              <a:endParaRPr lang="en-US" sz="2800" b="1">
                <a:solidFill>
                  <a:srgbClr val="283763"/>
                </a:solidFill>
                <a:latin typeface="Poppins Bold"/>
                <a:ea typeface="Poppins Bold"/>
                <a:cs typeface="Poppins Bold"/>
                <a:sym typeface="Poppins Bold"/>
              </a:endParaRPr>
            </a:p>
          </p:txBody>
        </p:sp>
      </p:gr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238352" y="3096609"/>
            <a:ext cx="5020948" cy="5020948"/>
          </a:xfrm>
          <a:custGeom>
            <a:avLst/>
            <a:gdLst/>
            <a:ahLst/>
            <a:cxnLst/>
            <a:rect l="l" t="t" r="r" b="b"/>
            <a:pathLst>
              <a:path w="5020948" h="5020948">
                <a:moveTo>
                  <a:pt x="0" y="0"/>
                </a:moveTo>
                <a:lnTo>
                  <a:pt x="5020948" y="0"/>
                </a:lnTo>
                <a:lnTo>
                  <a:pt x="5020948" y="5020948"/>
                </a:lnTo>
                <a:lnTo>
                  <a:pt x="0" y="5020948"/>
                </a:lnTo>
                <a:lnTo>
                  <a:pt x="0" y="0"/>
                </a:lnTo>
                <a:close/>
              </a:path>
            </a:pathLst>
          </a:custGeom>
          <a:blipFill>
            <a:blip r:embed="rId1"/>
            <a:stretch>
              <a:fillRect/>
            </a:stretch>
          </a:blipFill>
        </p:spPr>
      </p:sp>
      <p:sp>
        <p:nvSpPr>
          <p:cNvPr id="3" name="TextBox 3"/>
          <p:cNvSpPr txBox="1"/>
          <p:nvPr/>
        </p:nvSpPr>
        <p:spPr>
          <a:xfrm>
            <a:off x="15792760" y="689049"/>
            <a:ext cx="1466540" cy="339651"/>
          </a:xfrm>
          <a:prstGeom prst="rect">
            <a:avLst/>
          </a:prstGeom>
        </p:spPr>
        <p:txBody>
          <a:bodyPr lIns="0" tIns="0" rIns="0" bIns="0" rtlCol="0" anchor="t">
            <a:spAutoFit/>
          </a:bodyPr>
          <a:lstStyle/>
          <a:p>
            <a:pPr algn="r">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Page</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sp>
        <p:nvSpPr>
          <p:cNvPr id="4" name="TextBox 4"/>
          <p:cNvSpPr txBox="1"/>
          <p:nvPr/>
        </p:nvSpPr>
        <p:spPr>
          <a:xfrm>
            <a:off x="15792760" y="962025"/>
            <a:ext cx="1466540" cy="669925"/>
          </a:xfrm>
          <a:prstGeom prst="rect">
            <a:avLst/>
          </a:prstGeom>
        </p:spPr>
        <p:txBody>
          <a:bodyPr lIns="0" tIns="0" rIns="0" bIns="0" rtlCol="0" anchor="t">
            <a:spAutoFit/>
          </a:bodyPr>
          <a:lstStyle/>
          <a:p>
            <a:pPr algn="r">
              <a:lnSpc>
                <a:spcPts val="5600"/>
              </a:lnSpc>
            </a:pPr>
            <a:r>
              <a:rPr lang="en-US" sz="4000" b="1">
                <a:solidFill>
                  <a:srgbClr val="283763"/>
                </a:solidFill>
                <a:latin typeface="Montserrat Bold"/>
                <a:ea typeface="Montserrat Bold"/>
                <a:cs typeface="Montserrat Bold"/>
                <a:sym typeface="Montserrat Bold"/>
              </a:rPr>
              <a:t>31</a:t>
            </a:r>
            <a:endParaRPr lang="en-US" sz="4000" b="1">
              <a:solidFill>
                <a:srgbClr val="283763"/>
              </a:solidFill>
              <a:latin typeface="Montserrat Bold"/>
              <a:ea typeface="Montserrat Bold"/>
              <a:cs typeface="Montserrat Bold"/>
              <a:sym typeface="Montserrat Bold"/>
            </a:endParaRPr>
          </a:p>
        </p:txBody>
      </p:sp>
      <p:sp>
        <p:nvSpPr>
          <p:cNvPr id="5" name="TextBox 5"/>
          <p:cNvSpPr txBox="1"/>
          <p:nvPr/>
        </p:nvSpPr>
        <p:spPr>
          <a:xfrm>
            <a:off x="1028700" y="1959959"/>
            <a:ext cx="15053767" cy="784225"/>
          </a:xfrm>
          <a:prstGeom prst="rect">
            <a:avLst/>
          </a:prstGeom>
        </p:spPr>
        <p:txBody>
          <a:bodyPr lIns="0" tIns="0" rIns="0" bIns="0" rtlCol="0" anchor="t">
            <a:spAutoFit/>
          </a:bodyPr>
          <a:lstStyle/>
          <a:p>
            <a:pPr algn="l">
              <a:lnSpc>
                <a:spcPts val="6350"/>
              </a:lnSpc>
            </a:pPr>
            <a:r>
              <a:rPr lang="en-US" sz="5000" b="1">
                <a:solidFill>
                  <a:srgbClr val="283763"/>
                </a:solidFill>
                <a:latin typeface="Montserrat Bold"/>
                <a:ea typeface="Montserrat Bold"/>
                <a:cs typeface="Montserrat Bold"/>
                <a:sym typeface="Montserrat Bold"/>
              </a:rPr>
              <a:t>When Running Is Not Enough</a:t>
            </a:r>
            <a:endParaRPr lang="en-US" sz="5000" b="1">
              <a:solidFill>
                <a:srgbClr val="283763"/>
              </a:solidFill>
              <a:latin typeface="Montserrat Bold"/>
              <a:ea typeface="Montserrat Bold"/>
              <a:cs typeface="Montserrat Bold"/>
              <a:sym typeface="Montserrat Bold"/>
            </a:endParaRPr>
          </a:p>
        </p:txBody>
      </p:sp>
      <p:sp>
        <p:nvSpPr>
          <p:cNvPr id="6" name="TextBox 6"/>
          <p:cNvSpPr txBox="1"/>
          <p:nvPr/>
        </p:nvSpPr>
        <p:spPr>
          <a:xfrm>
            <a:off x="1028700" y="2969946"/>
            <a:ext cx="11392475" cy="471805"/>
          </a:xfrm>
          <a:prstGeom prst="rect">
            <a:avLst/>
          </a:prstGeom>
        </p:spPr>
        <p:txBody>
          <a:bodyPr lIns="0" tIns="0" rIns="0" bIns="0" rtlCol="0" anchor="t">
            <a:spAutoFit/>
          </a:bodyPr>
          <a:lstStyle/>
          <a:p>
            <a:pPr algn="l">
              <a:lnSpc>
                <a:spcPts val="3920"/>
              </a:lnSpc>
            </a:pPr>
            <a:r>
              <a:rPr lang="en-US" sz="2800">
                <a:solidFill>
                  <a:srgbClr val="283763"/>
                </a:solidFill>
                <a:latin typeface="Montserrat" panose="00000A00000000000000"/>
                <a:ea typeface="Montserrat" panose="00000A00000000000000"/>
                <a:cs typeface="Montserrat" panose="00000A00000000000000"/>
                <a:sym typeface="Montserrat" panose="00000A00000000000000"/>
              </a:rPr>
              <a:t>From “Does it run?” to “Are these implementations the same?”</a:t>
            </a:r>
            <a:endParaRPr lang="en-US" sz="2800">
              <a:solidFill>
                <a:srgbClr val="283763"/>
              </a:solidFill>
              <a:latin typeface="Montserrat" panose="00000A00000000000000"/>
              <a:ea typeface="Montserrat" panose="00000A00000000000000"/>
              <a:cs typeface="Montserrat" panose="00000A00000000000000"/>
              <a:sym typeface="Montserrat" panose="00000A00000000000000"/>
            </a:endParaRPr>
          </a:p>
        </p:txBody>
      </p:sp>
      <p:grpSp>
        <p:nvGrpSpPr>
          <p:cNvPr id="7" name="Group 7"/>
          <p:cNvGrpSpPr/>
          <p:nvPr/>
        </p:nvGrpSpPr>
        <p:grpSpPr>
          <a:xfrm rot="0">
            <a:off x="1028700" y="752475"/>
            <a:ext cx="8832933" cy="301625"/>
            <a:chOff x="0" y="0"/>
            <a:chExt cx="11777244" cy="402167"/>
          </a:xfrm>
        </p:grpSpPr>
        <p:sp>
          <p:nvSpPr>
            <p:cNvPr id="8" name="TextBox 8"/>
            <p:cNvSpPr txBox="1"/>
            <p:nvPr/>
          </p:nvSpPr>
          <p:spPr>
            <a:xfrm>
              <a:off x="0" y="-38100"/>
              <a:ext cx="1889301" cy="440267"/>
            </a:xfrm>
            <a:prstGeom prst="rect">
              <a:avLst/>
            </a:prstGeom>
          </p:spPr>
          <p:txBody>
            <a:bodyPr lIns="0" tIns="0" rIns="0" bIns="0" rtlCol="0" anchor="t">
              <a:spAutoFit/>
            </a:bodyPr>
            <a:lstStyle/>
            <a:p>
              <a:pPr algn="l">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HOME</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sp>
          <p:nvSpPr>
            <p:cNvPr id="9" name="TextBox 9"/>
            <p:cNvSpPr txBox="1"/>
            <p:nvPr/>
          </p:nvSpPr>
          <p:spPr>
            <a:xfrm>
              <a:off x="1975140" y="-38100"/>
              <a:ext cx="1889301" cy="440267"/>
            </a:xfrm>
            <a:prstGeom prst="rect">
              <a:avLst/>
            </a:prstGeom>
          </p:spPr>
          <p:txBody>
            <a:bodyPr lIns="0" tIns="0" rIns="0" bIns="0" rtlCol="0" anchor="t">
              <a:spAutoFit/>
            </a:bodyPr>
            <a:lstStyle/>
            <a:p>
              <a:pPr algn="l">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ABOUT</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sp>
          <p:nvSpPr>
            <p:cNvPr id="10" name="TextBox 10"/>
            <p:cNvSpPr txBox="1"/>
            <p:nvPr/>
          </p:nvSpPr>
          <p:spPr>
            <a:xfrm>
              <a:off x="3953341" y="-38100"/>
              <a:ext cx="1889301" cy="440267"/>
            </a:xfrm>
            <a:prstGeom prst="rect">
              <a:avLst/>
            </a:prstGeom>
          </p:spPr>
          <p:txBody>
            <a:bodyPr lIns="0" tIns="0" rIns="0" bIns="0" rtlCol="0" anchor="t">
              <a:spAutoFit/>
            </a:bodyPr>
            <a:lstStyle/>
            <a:p>
              <a:pPr algn="l">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INTRO</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sp>
          <p:nvSpPr>
            <p:cNvPr id="11" name="TextBox 11"/>
            <p:cNvSpPr txBox="1"/>
            <p:nvPr/>
          </p:nvSpPr>
          <p:spPr>
            <a:xfrm>
              <a:off x="5931542" y="-38100"/>
              <a:ext cx="1889301" cy="440267"/>
            </a:xfrm>
            <a:prstGeom prst="rect">
              <a:avLst/>
            </a:prstGeom>
          </p:spPr>
          <p:txBody>
            <a:bodyPr lIns="0" tIns="0" rIns="0" bIns="0" rtlCol="0" anchor="t">
              <a:spAutoFit/>
            </a:bodyPr>
            <a:lstStyle/>
            <a:p>
              <a:pPr algn="l">
                <a:lnSpc>
                  <a:spcPts val="2800"/>
                </a:lnSpc>
              </a:pPr>
              <a:r>
                <a:rPr lang="en-US" sz="2000" b="1">
                  <a:solidFill>
                    <a:srgbClr val="283763"/>
                  </a:solidFill>
                  <a:latin typeface="Montserrat Bold"/>
                  <a:ea typeface="Montserrat Bold"/>
                  <a:cs typeface="Montserrat Bold"/>
                  <a:sym typeface="Montserrat Bold"/>
                </a:rPr>
                <a:t>PART I</a:t>
              </a:r>
              <a:endParaRPr lang="en-US" sz="2000" b="1">
                <a:solidFill>
                  <a:srgbClr val="283763"/>
                </a:solidFill>
                <a:latin typeface="Montserrat Bold"/>
                <a:ea typeface="Montserrat Bold"/>
                <a:cs typeface="Montserrat Bold"/>
                <a:sym typeface="Montserrat Bold"/>
              </a:endParaRPr>
            </a:p>
          </p:txBody>
        </p:sp>
        <p:sp>
          <p:nvSpPr>
            <p:cNvPr id="12" name="TextBox 12"/>
            <p:cNvSpPr txBox="1"/>
            <p:nvPr/>
          </p:nvSpPr>
          <p:spPr>
            <a:xfrm>
              <a:off x="7909743" y="-38100"/>
              <a:ext cx="1889301" cy="440267"/>
            </a:xfrm>
            <a:prstGeom prst="rect">
              <a:avLst/>
            </a:prstGeom>
          </p:spPr>
          <p:txBody>
            <a:bodyPr lIns="0" tIns="0" rIns="0" bIns="0" rtlCol="0" anchor="t">
              <a:spAutoFit/>
            </a:bodyPr>
            <a:lstStyle/>
            <a:p>
              <a:pPr algn="l">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PART II</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sp>
          <p:nvSpPr>
            <p:cNvPr id="13" name="TextBox 13"/>
            <p:cNvSpPr txBox="1"/>
            <p:nvPr/>
          </p:nvSpPr>
          <p:spPr>
            <a:xfrm>
              <a:off x="9887943" y="-38100"/>
              <a:ext cx="1889301" cy="440267"/>
            </a:xfrm>
            <a:prstGeom prst="rect">
              <a:avLst/>
            </a:prstGeom>
          </p:spPr>
          <p:txBody>
            <a:bodyPr lIns="0" tIns="0" rIns="0" bIns="0" rtlCol="0" anchor="t">
              <a:spAutoFit/>
            </a:bodyPr>
            <a:lstStyle/>
            <a:p>
              <a:pPr algn="l">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FINAL</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grpSp>
      <p:grpSp>
        <p:nvGrpSpPr>
          <p:cNvPr id="14" name="Group 14"/>
          <p:cNvGrpSpPr/>
          <p:nvPr/>
        </p:nvGrpSpPr>
        <p:grpSpPr>
          <a:xfrm rot="0">
            <a:off x="1028700" y="3942439"/>
            <a:ext cx="11392475" cy="1911144"/>
            <a:chOff x="0" y="0"/>
            <a:chExt cx="15189967" cy="2548193"/>
          </a:xfrm>
        </p:grpSpPr>
        <p:sp>
          <p:nvSpPr>
            <p:cNvPr id="15" name="TextBox 15"/>
            <p:cNvSpPr txBox="1"/>
            <p:nvPr/>
          </p:nvSpPr>
          <p:spPr>
            <a:xfrm>
              <a:off x="0" y="1445198"/>
              <a:ext cx="15189967" cy="1102995"/>
            </a:xfrm>
            <a:prstGeom prst="rect">
              <a:avLst/>
            </a:prstGeom>
          </p:spPr>
          <p:txBody>
            <a:bodyPr lIns="0" tIns="0" rIns="0" bIns="0" rtlCol="0" anchor="t">
              <a:spAutoFit/>
            </a:bodyPr>
            <a:lstStyle/>
            <a:p>
              <a:pPr marL="518160" lvl="1" indent="-259080" algn="l">
                <a:lnSpc>
                  <a:spcPts val="3360"/>
                </a:lnSpc>
                <a:buFont typeface="Arial" panose="020B0604020202090204"/>
                <a:buChar char="•"/>
              </a:pPr>
              <a:r>
                <a:rPr lang="en-US" sz="2400">
                  <a:solidFill>
                    <a:srgbClr val="283763"/>
                  </a:solidFill>
                  <a:latin typeface="Poppins" panose="00000800000000000000"/>
                  <a:ea typeface="Poppins" panose="00000800000000000000"/>
                  <a:cs typeface="Poppins" panose="00000800000000000000"/>
                  <a:sym typeface="Poppins" panose="00000800000000000000"/>
                </a:rPr>
                <a:t>Investigated Python version compatibility issues in online code</a:t>
              </a:r>
              <a:endParaRPr lang="en-US" sz="2400">
                <a:solidFill>
                  <a:srgbClr val="283763"/>
                </a:solidFill>
                <a:latin typeface="Poppins" panose="00000800000000000000"/>
                <a:ea typeface="Poppins" panose="00000800000000000000"/>
                <a:cs typeface="Poppins" panose="00000800000000000000"/>
                <a:sym typeface="Poppins" panose="00000800000000000000"/>
              </a:endParaRPr>
            </a:p>
            <a:p>
              <a:pPr marL="518160" lvl="1" indent="-259080" algn="l">
                <a:lnSpc>
                  <a:spcPts val="3360"/>
                </a:lnSpc>
                <a:buFont typeface="Arial" panose="020B0604020202090204"/>
                <a:buChar char="•"/>
              </a:pPr>
              <a:r>
                <a:rPr lang="en-US" sz="2400">
                  <a:solidFill>
                    <a:srgbClr val="283763"/>
                  </a:solidFill>
                  <a:latin typeface="Poppins" panose="00000800000000000000"/>
                  <a:ea typeface="Poppins" panose="00000800000000000000"/>
                  <a:cs typeface="Poppins" panose="00000800000000000000"/>
                  <a:sym typeface="Poppins" panose="00000800000000000000"/>
                </a:rPr>
                <a:t>Developed PyVerDetector for real-time compatibility detection</a:t>
              </a:r>
              <a:endParaRPr lang="en-US" sz="2400">
                <a:solidFill>
                  <a:srgbClr val="283763"/>
                </a:solidFill>
                <a:latin typeface="Poppins" panose="00000800000000000000"/>
                <a:ea typeface="Poppins" panose="00000800000000000000"/>
                <a:cs typeface="Poppins" panose="00000800000000000000"/>
                <a:sym typeface="Poppins" panose="00000800000000000000"/>
              </a:endParaRPr>
            </a:p>
          </p:txBody>
        </p:sp>
        <p:sp>
          <p:nvSpPr>
            <p:cNvPr id="16" name="TextBox 16"/>
            <p:cNvSpPr txBox="1"/>
            <p:nvPr/>
          </p:nvSpPr>
          <p:spPr>
            <a:xfrm>
              <a:off x="0" y="-85725"/>
              <a:ext cx="12084764" cy="651298"/>
            </a:xfrm>
            <a:prstGeom prst="rect">
              <a:avLst/>
            </a:prstGeom>
          </p:spPr>
          <p:txBody>
            <a:bodyPr lIns="0" tIns="0" rIns="0" bIns="0" rtlCol="0" anchor="t">
              <a:spAutoFit/>
            </a:bodyPr>
            <a:lstStyle/>
            <a:p>
              <a:pPr algn="l">
                <a:lnSpc>
                  <a:spcPts val="3920"/>
                </a:lnSpc>
              </a:pPr>
              <a:r>
                <a:rPr lang="en-US" sz="2800" b="1">
                  <a:solidFill>
                    <a:srgbClr val="283763"/>
                  </a:solidFill>
                  <a:latin typeface="Poppins Bold"/>
                  <a:ea typeface="Poppins Bold"/>
                  <a:cs typeface="Poppins Bold"/>
                  <a:sym typeface="Poppins Bold"/>
                </a:rPr>
                <a:t>Study 1&amp;2: Compatibility — Does the snippet run?</a:t>
              </a:r>
              <a:endParaRPr lang="en-US" sz="2800" b="1">
                <a:solidFill>
                  <a:srgbClr val="283763"/>
                </a:solidFill>
                <a:latin typeface="Poppins Bold"/>
                <a:ea typeface="Poppins Bold"/>
                <a:cs typeface="Poppins Bold"/>
                <a:sym typeface="Poppins Bold"/>
              </a:endParaRPr>
            </a:p>
          </p:txBody>
        </p:sp>
      </p:grpSp>
      <p:grpSp>
        <p:nvGrpSpPr>
          <p:cNvPr id="17" name="Group 17"/>
          <p:cNvGrpSpPr/>
          <p:nvPr/>
        </p:nvGrpSpPr>
        <p:grpSpPr>
          <a:xfrm rot="0">
            <a:off x="1028700" y="6079821"/>
            <a:ext cx="11392475" cy="2254044"/>
            <a:chOff x="0" y="0"/>
            <a:chExt cx="15189967" cy="3005393"/>
          </a:xfrm>
        </p:grpSpPr>
        <p:sp>
          <p:nvSpPr>
            <p:cNvPr id="18" name="TextBox 18"/>
            <p:cNvSpPr txBox="1"/>
            <p:nvPr/>
          </p:nvSpPr>
          <p:spPr>
            <a:xfrm>
              <a:off x="0" y="784798"/>
              <a:ext cx="15189967" cy="2220595"/>
            </a:xfrm>
            <a:prstGeom prst="rect">
              <a:avLst/>
            </a:prstGeom>
          </p:spPr>
          <p:txBody>
            <a:bodyPr lIns="0" tIns="0" rIns="0" bIns="0" rtlCol="0" anchor="t">
              <a:spAutoFit/>
            </a:bodyPr>
            <a:lstStyle/>
            <a:p>
              <a:pPr marL="518160" lvl="1" indent="-259080" algn="l">
                <a:lnSpc>
                  <a:spcPts val="3360"/>
                </a:lnSpc>
                <a:buFont typeface="Arial" panose="020B0604020202090204"/>
                <a:buChar char="•"/>
              </a:pPr>
              <a:r>
                <a:rPr lang="en-US" sz="2400">
                  <a:solidFill>
                    <a:srgbClr val="283763"/>
                  </a:solidFill>
                  <a:latin typeface="Poppins" panose="00000800000000000000"/>
                  <a:ea typeface="Poppins" panose="00000800000000000000"/>
                  <a:cs typeface="Poppins" panose="00000800000000000000"/>
                  <a:sym typeface="Poppins" panose="00000800000000000000"/>
                </a:rPr>
                <a:t>Developers may encounter multiple snippets solving the same task</a:t>
              </a:r>
              <a:endParaRPr lang="en-US" sz="2400">
                <a:solidFill>
                  <a:srgbClr val="283763"/>
                </a:solidFill>
                <a:latin typeface="Poppins" panose="00000800000000000000"/>
                <a:ea typeface="Poppins" panose="00000800000000000000"/>
                <a:cs typeface="Poppins" panose="00000800000000000000"/>
                <a:sym typeface="Poppins" panose="00000800000000000000"/>
              </a:endParaRPr>
            </a:p>
            <a:p>
              <a:pPr marL="518160" lvl="1" indent="-259080" algn="l">
                <a:lnSpc>
                  <a:spcPts val="3360"/>
                </a:lnSpc>
                <a:buFont typeface="Arial" panose="020B0604020202090204"/>
                <a:buChar char="•"/>
              </a:pPr>
              <a:r>
                <a:rPr lang="en-US" sz="2400">
                  <a:solidFill>
                    <a:srgbClr val="283763"/>
                  </a:solidFill>
                  <a:latin typeface="Poppins" panose="00000800000000000000"/>
                  <a:ea typeface="Poppins" panose="00000800000000000000"/>
                  <a:cs typeface="Poppins" panose="00000800000000000000"/>
                  <a:sym typeface="Poppins" panose="00000800000000000000"/>
                </a:rPr>
                <a:t>So the next question becomes:</a:t>
              </a:r>
              <a:endParaRPr lang="en-US" sz="2400">
                <a:solidFill>
                  <a:srgbClr val="283763"/>
                </a:solidFill>
                <a:latin typeface="Poppins" panose="00000800000000000000"/>
                <a:ea typeface="Poppins" panose="00000800000000000000"/>
                <a:cs typeface="Poppins" panose="00000800000000000000"/>
                <a:sym typeface="Poppins" panose="00000800000000000000"/>
              </a:endParaRPr>
            </a:p>
            <a:p>
              <a:pPr marL="1036320" lvl="2" indent="-345440" algn="l">
                <a:lnSpc>
                  <a:spcPts val="3360"/>
                </a:lnSpc>
                <a:buFont typeface="Arial" panose="020B0604020202090204"/>
                <a:buChar char="⚬"/>
              </a:pPr>
              <a:r>
                <a:rPr lang="en-US" sz="2400">
                  <a:solidFill>
                    <a:srgbClr val="283763"/>
                  </a:solidFill>
                  <a:latin typeface="Poppins" panose="00000800000000000000"/>
                  <a:ea typeface="Poppins" panose="00000800000000000000"/>
                  <a:cs typeface="Poppins" panose="00000800000000000000"/>
                  <a:sym typeface="Poppins" panose="00000800000000000000"/>
                </a:rPr>
                <a:t>Do these implementations behave the same?</a:t>
              </a:r>
              <a:endParaRPr lang="en-US" sz="2400">
                <a:solidFill>
                  <a:srgbClr val="283763"/>
                </a:solidFill>
                <a:latin typeface="Poppins" panose="00000800000000000000"/>
                <a:ea typeface="Poppins" panose="00000800000000000000"/>
                <a:cs typeface="Poppins" panose="00000800000000000000"/>
                <a:sym typeface="Poppins" panose="00000800000000000000"/>
              </a:endParaRPr>
            </a:p>
            <a:p>
              <a:pPr marL="1036320" lvl="2" indent="-345440" algn="l">
                <a:lnSpc>
                  <a:spcPts val="3360"/>
                </a:lnSpc>
                <a:buFont typeface="Arial" panose="020B0604020202090204"/>
                <a:buChar char="⚬"/>
              </a:pPr>
              <a:r>
                <a:rPr lang="en-US" sz="2400">
                  <a:solidFill>
                    <a:srgbClr val="283763"/>
                  </a:solidFill>
                  <a:latin typeface="Poppins" panose="00000800000000000000"/>
                  <a:ea typeface="Poppins" panose="00000800000000000000"/>
                  <a:cs typeface="Poppins" panose="00000800000000000000"/>
                  <a:sym typeface="Poppins" panose="00000800000000000000"/>
                </a:rPr>
                <a:t>Are</a:t>
              </a:r>
              <a:r>
                <a:rPr lang="en-US" sz="2400">
                  <a:solidFill>
                    <a:srgbClr val="283763"/>
                  </a:solidFill>
                  <a:latin typeface="Poppins" panose="00000800000000000000"/>
                  <a:ea typeface="Poppins" panose="00000800000000000000"/>
                  <a:cs typeface="Poppins" panose="00000800000000000000"/>
                  <a:sym typeface="Poppins" panose="00000800000000000000"/>
                </a:rPr>
                <a:t> structurally different snippets functionally equivalent?</a:t>
              </a:r>
              <a:endParaRPr lang="en-US" sz="2400">
                <a:solidFill>
                  <a:srgbClr val="283763"/>
                </a:solidFill>
                <a:latin typeface="Poppins" panose="00000800000000000000"/>
                <a:ea typeface="Poppins" panose="00000800000000000000"/>
                <a:cs typeface="Poppins" panose="00000800000000000000"/>
                <a:sym typeface="Poppins" panose="00000800000000000000"/>
              </a:endParaRPr>
            </a:p>
          </p:txBody>
        </p:sp>
        <p:sp>
          <p:nvSpPr>
            <p:cNvPr id="19" name="TextBox 19"/>
            <p:cNvSpPr txBox="1"/>
            <p:nvPr/>
          </p:nvSpPr>
          <p:spPr>
            <a:xfrm>
              <a:off x="0" y="-85725"/>
              <a:ext cx="11153285" cy="651298"/>
            </a:xfrm>
            <a:prstGeom prst="rect">
              <a:avLst/>
            </a:prstGeom>
          </p:spPr>
          <p:txBody>
            <a:bodyPr lIns="0" tIns="0" rIns="0" bIns="0" rtlCol="0" anchor="t">
              <a:spAutoFit/>
            </a:bodyPr>
            <a:lstStyle/>
            <a:p>
              <a:pPr algn="l">
                <a:lnSpc>
                  <a:spcPts val="3920"/>
                </a:lnSpc>
              </a:pPr>
              <a:r>
                <a:rPr lang="en-US" sz="2800" b="1">
                  <a:solidFill>
                    <a:srgbClr val="283763"/>
                  </a:solidFill>
                  <a:latin typeface="Poppins Bold"/>
                  <a:ea typeface="Poppins Bold"/>
                  <a:cs typeface="Poppins Bold"/>
                  <a:sym typeface="Poppins Bold"/>
                </a:rPr>
                <a:t>But running is only the beginning…</a:t>
              </a:r>
              <a:endParaRPr lang="en-US" sz="2800" b="1">
                <a:solidFill>
                  <a:srgbClr val="283763"/>
                </a:solidFill>
                <a:latin typeface="Poppins Bold"/>
                <a:ea typeface="Poppins Bold"/>
                <a:cs typeface="Poppins Bold"/>
                <a:sym typeface="Poppins Bold"/>
              </a:endParaRPr>
            </a:p>
          </p:txBody>
        </p:sp>
      </p:gr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902342" y="2287884"/>
            <a:ext cx="6356958" cy="6356958"/>
          </a:xfrm>
          <a:custGeom>
            <a:avLst/>
            <a:gdLst/>
            <a:ahLst/>
            <a:cxnLst/>
            <a:rect l="l" t="t" r="r" b="b"/>
            <a:pathLst>
              <a:path w="6356958" h="6356958">
                <a:moveTo>
                  <a:pt x="0" y="0"/>
                </a:moveTo>
                <a:lnTo>
                  <a:pt x="6356958" y="0"/>
                </a:lnTo>
                <a:lnTo>
                  <a:pt x="6356958" y="6356958"/>
                </a:lnTo>
                <a:lnTo>
                  <a:pt x="0" y="6356958"/>
                </a:lnTo>
                <a:lnTo>
                  <a:pt x="0" y="0"/>
                </a:lnTo>
                <a:close/>
              </a:path>
            </a:pathLst>
          </a:custGeom>
          <a:blipFill>
            <a:blip r:embed="rId1"/>
            <a:stretch>
              <a:fillRect/>
            </a:stretch>
          </a:blipFill>
        </p:spPr>
      </p:sp>
      <p:sp>
        <p:nvSpPr>
          <p:cNvPr id="3" name="TextBox 3"/>
          <p:cNvSpPr txBox="1"/>
          <p:nvPr/>
        </p:nvSpPr>
        <p:spPr>
          <a:xfrm>
            <a:off x="15792760" y="689049"/>
            <a:ext cx="1466540" cy="339651"/>
          </a:xfrm>
          <a:prstGeom prst="rect">
            <a:avLst/>
          </a:prstGeom>
        </p:spPr>
        <p:txBody>
          <a:bodyPr lIns="0" tIns="0" rIns="0" bIns="0" rtlCol="0" anchor="t">
            <a:spAutoFit/>
          </a:bodyPr>
          <a:lstStyle/>
          <a:p>
            <a:pPr algn="r">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Page</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sp>
        <p:nvSpPr>
          <p:cNvPr id="4" name="TextBox 4"/>
          <p:cNvSpPr txBox="1"/>
          <p:nvPr/>
        </p:nvSpPr>
        <p:spPr>
          <a:xfrm>
            <a:off x="15792760" y="962025"/>
            <a:ext cx="1466540" cy="669925"/>
          </a:xfrm>
          <a:prstGeom prst="rect">
            <a:avLst/>
          </a:prstGeom>
        </p:spPr>
        <p:txBody>
          <a:bodyPr lIns="0" tIns="0" rIns="0" bIns="0" rtlCol="0" anchor="t">
            <a:spAutoFit/>
          </a:bodyPr>
          <a:lstStyle/>
          <a:p>
            <a:pPr algn="r">
              <a:lnSpc>
                <a:spcPts val="5600"/>
              </a:lnSpc>
            </a:pPr>
            <a:r>
              <a:rPr lang="en-US" sz="4000" b="1">
                <a:solidFill>
                  <a:srgbClr val="283763"/>
                </a:solidFill>
                <a:latin typeface="Montserrat Bold"/>
                <a:ea typeface="Montserrat Bold"/>
                <a:cs typeface="Montserrat Bold"/>
                <a:sym typeface="Montserrat Bold"/>
              </a:rPr>
              <a:t>32</a:t>
            </a:r>
            <a:endParaRPr lang="en-US" sz="4000" b="1">
              <a:solidFill>
                <a:srgbClr val="283763"/>
              </a:solidFill>
              <a:latin typeface="Montserrat Bold"/>
              <a:ea typeface="Montserrat Bold"/>
              <a:cs typeface="Montserrat Bold"/>
              <a:sym typeface="Montserrat Bold"/>
            </a:endParaRPr>
          </a:p>
        </p:txBody>
      </p:sp>
      <p:grpSp>
        <p:nvGrpSpPr>
          <p:cNvPr id="5" name="Group 5"/>
          <p:cNvGrpSpPr/>
          <p:nvPr/>
        </p:nvGrpSpPr>
        <p:grpSpPr>
          <a:xfrm rot="0">
            <a:off x="1028700" y="752475"/>
            <a:ext cx="8832933" cy="301625"/>
            <a:chOff x="0" y="0"/>
            <a:chExt cx="11777244" cy="402167"/>
          </a:xfrm>
        </p:grpSpPr>
        <p:sp>
          <p:nvSpPr>
            <p:cNvPr id="6" name="TextBox 6"/>
            <p:cNvSpPr txBox="1"/>
            <p:nvPr/>
          </p:nvSpPr>
          <p:spPr>
            <a:xfrm>
              <a:off x="0" y="-38100"/>
              <a:ext cx="1889301" cy="440267"/>
            </a:xfrm>
            <a:prstGeom prst="rect">
              <a:avLst/>
            </a:prstGeom>
          </p:spPr>
          <p:txBody>
            <a:bodyPr lIns="0" tIns="0" rIns="0" bIns="0" rtlCol="0" anchor="t">
              <a:spAutoFit/>
            </a:bodyPr>
            <a:lstStyle/>
            <a:p>
              <a:pPr algn="l">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HOME</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sp>
          <p:nvSpPr>
            <p:cNvPr id="7" name="TextBox 7"/>
            <p:cNvSpPr txBox="1"/>
            <p:nvPr/>
          </p:nvSpPr>
          <p:spPr>
            <a:xfrm>
              <a:off x="1975140" y="-38100"/>
              <a:ext cx="1889301" cy="440267"/>
            </a:xfrm>
            <a:prstGeom prst="rect">
              <a:avLst/>
            </a:prstGeom>
          </p:spPr>
          <p:txBody>
            <a:bodyPr lIns="0" tIns="0" rIns="0" bIns="0" rtlCol="0" anchor="t">
              <a:spAutoFit/>
            </a:bodyPr>
            <a:lstStyle/>
            <a:p>
              <a:pPr algn="l">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ABOUT</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sp>
          <p:nvSpPr>
            <p:cNvPr id="8" name="TextBox 8"/>
            <p:cNvSpPr txBox="1"/>
            <p:nvPr/>
          </p:nvSpPr>
          <p:spPr>
            <a:xfrm>
              <a:off x="3953341" y="-38100"/>
              <a:ext cx="1889301" cy="440267"/>
            </a:xfrm>
            <a:prstGeom prst="rect">
              <a:avLst/>
            </a:prstGeom>
          </p:spPr>
          <p:txBody>
            <a:bodyPr lIns="0" tIns="0" rIns="0" bIns="0" rtlCol="0" anchor="t">
              <a:spAutoFit/>
            </a:bodyPr>
            <a:lstStyle/>
            <a:p>
              <a:pPr algn="l">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INTRO</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sp>
          <p:nvSpPr>
            <p:cNvPr id="9" name="TextBox 9"/>
            <p:cNvSpPr txBox="1"/>
            <p:nvPr/>
          </p:nvSpPr>
          <p:spPr>
            <a:xfrm>
              <a:off x="5931542" y="-38100"/>
              <a:ext cx="1889301" cy="440267"/>
            </a:xfrm>
            <a:prstGeom prst="rect">
              <a:avLst/>
            </a:prstGeom>
          </p:spPr>
          <p:txBody>
            <a:bodyPr lIns="0" tIns="0" rIns="0" bIns="0" rtlCol="0" anchor="t">
              <a:spAutoFit/>
            </a:bodyPr>
            <a:lstStyle/>
            <a:p>
              <a:pPr algn="l">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PART I</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sp>
          <p:nvSpPr>
            <p:cNvPr id="10" name="TextBox 10"/>
            <p:cNvSpPr txBox="1"/>
            <p:nvPr/>
          </p:nvSpPr>
          <p:spPr>
            <a:xfrm>
              <a:off x="7909743" y="-38100"/>
              <a:ext cx="1889301" cy="440267"/>
            </a:xfrm>
            <a:prstGeom prst="rect">
              <a:avLst/>
            </a:prstGeom>
          </p:spPr>
          <p:txBody>
            <a:bodyPr lIns="0" tIns="0" rIns="0" bIns="0" rtlCol="0" anchor="t">
              <a:spAutoFit/>
            </a:bodyPr>
            <a:lstStyle/>
            <a:p>
              <a:pPr algn="l">
                <a:lnSpc>
                  <a:spcPts val="2800"/>
                </a:lnSpc>
              </a:pPr>
              <a:r>
                <a:rPr lang="en-US" sz="2000" b="1">
                  <a:solidFill>
                    <a:srgbClr val="283763"/>
                  </a:solidFill>
                  <a:latin typeface="Montserrat Bold"/>
                  <a:ea typeface="Montserrat Bold"/>
                  <a:cs typeface="Montserrat Bold"/>
                  <a:sym typeface="Montserrat Bold"/>
                </a:rPr>
                <a:t>PART II</a:t>
              </a:r>
              <a:endParaRPr lang="en-US" sz="2000" b="1">
                <a:solidFill>
                  <a:srgbClr val="283763"/>
                </a:solidFill>
                <a:latin typeface="Montserrat Bold"/>
                <a:ea typeface="Montserrat Bold"/>
                <a:cs typeface="Montserrat Bold"/>
                <a:sym typeface="Montserrat Bold"/>
              </a:endParaRPr>
            </a:p>
          </p:txBody>
        </p:sp>
        <p:sp>
          <p:nvSpPr>
            <p:cNvPr id="11" name="TextBox 11"/>
            <p:cNvSpPr txBox="1"/>
            <p:nvPr/>
          </p:nvSpPr>
          <p:spPr>
            <a:xfrm>
              <a:off x="9887943" y="-38100"/>
              <a:ext cx="1889301" cy="440267"/>
            </a:xfrm>
            <a:prstGeom prst="rect">
              <a:avLst/>
            </a:prstGeom>
          </p:spPr>
          <p:txBody>
            <a:bodyPr lIns="0" tIns="0" rIns="0" bIns="0" rtlCol="0" anchor="t">
              <a:spAutoFit/>
            </a:bodyPr>
            <a:lstStyle/>
            <a:p>
              <a:pPr algn="l">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FINAL</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grpSp>
      <p:sp>
        <p:nvSpPr>
          <p:cNvPr id="12" name="TextBox 12"/>
          <p:cNvSpPr txBox="1"/>
          <p:nvPr/>
        </p:nvSpPr>
        <p:spPr>
          <a:xfrm>
            <a:off x="1028700" y="3687347"/>
            <a:ext cx="9478607" cy="1779016"/>
          </a:xfrm>
          <a:prstGeom prst="rect">
            <a:avLst/>
          </a:prstGeom>
        </p:spPr>
        <p:txBody>
          <a:bodyPr lIns="0" tIns="0" rIns="0" bIns="0" rtlCol="0" anchor="t">
            <a:spAutoFit/>
          </a:bodyPr>
          <a:lstStyle/>
          <a:p>
            <a:pPr algn="l">
              <a:lnSpc>
                <a:spcPts val="7110"/>
              </a:lnSpc>
            </a:pPr>
            <a:r>
              <a:rPr lang="en-US" sz="5600" b="1">
                <a:solidFill>
                  <a:srgbClr val="283763"/>
                </a:solidFill>
                <a:latin typeface="Montserrat Bold"/>
                <a:ea typeface="Montserrat Bold"/>
                <a:cs typeface="Montserrat Bold"/>
                <a:sym typeface="Montserrat Bold"/>
              </a:rPr>
              <a:t>Study 3: </a:t>
            </a:r>
            <a:endParaRPr lang="en-US" sz="5600" b="1">
              <a:solidFill>
                <a:srgbClr val="283763"/>
              </a:solidFill>
              <a:latin typeface="Montserrat Bold"/>
              <a:ea typeface="Montserrat Bold"/>
              <a:cs typeface="Montserrat Bold"/>
              <a:sym typeface="Montserrat Bold"/>
            </a:endParaRPr>
          </a:p>
          <a:p>
            <a:pPr algn="l">
              <a:lnSpc>
                <a:spcPts val="7110"/>
              </a:lnSpc>
            </a:pPr>
            <a:r>
              <a:rPr lang="en-US" sz="5600" b="1">
                <a:solidFill>
                  <a:srgbClr val="283763"/>
                </a:solidFill>
                <a:latin typeface="Montserrat Bold"/>
                <a:ea typeface="Montserrat Bold"/>
                <a:cs typeface="Montserrat Bold"/>
                <a:sym typeface="Montserrat Bold"/>
              </a:rPr>
              <a:t>PyFuncEquivDataset</a:t>
            </a:r>
            <a:endParaRPr lang="en-US" sz="5600" b="1">
              <a:solidFill>
                <a:srgbClr val="283763"/>
              </a:solidFill>
              <a:latin typeface="Montserrat Bold"/>
              <a:ea typeface="Montserrat Bold"/>
              <a:cs typeface="Montserrat Bold"/>
              <a:sym typeface="Montserrat Bold"/>
            </a:endParaRPr>
          </a:p>
        </p:txBody>
      </p:sp>
      <p:sp>
        <p:nvSpPr>
          <p:cNvPr id="13" name="TextBox 13"/>
          <p:cNvSpPr txBox="1"/>
          <p:nvPr/>
        </p:nvSpPr>
        <p:spPr>
          <a:xfrm>
            <a:off x="1028700" y="5681774"/>
            <a:ext cx="9291708" cy="471805"/>
          </a:xfrm>
          <a:prstGeom prst="rect">
            <a:avLst/>
          </a:prstGeom>
        </p:spPr>
        <p:txBody>
          <a:bodyPr lIns="0" tIns="0" rIns="0" bIns="0" rtlCol="0" anchor="t">
            <a:spAutoFit/>
          </a:bodyPr>
          <a:lstStyle/>
          <a:p>
            <a:pPr algn="l">
              <a:lnSpc>
                <a:spcPts val="3920"/>
              </a:lnSpc>
            </a:pPr>
            <a:r>
              <a:rPr lang="en-US" sz="2800">
                <a:solidFill>
                  <a:srgbClr val="283763"/>
                </a:solidFill>
                <a:latin typeface="Montserrat" panose="00000A00000000000000"/>
                <a:ea typeface="Montserrat" panose="00000A00000000000000"/>
                <a:cs typeface="Montserrat" panose="00000A00000000000000"/>
                <a:sym typeface="Montserrat" panose="00000A00000000000000"/>
              </a:rPr>
              <a:t>Functional Equivalence Dataset of Python Methods</a:t>
            </a:r>
            <a:endParaRPr lang="en-US" sz="2800">
              <a:solidFill>
                <a:srgbClr val="283763"/>
              </a:solidFill>
              <a:latin typeface="Montserrat" panose="00000A00000000000000"/>
              <a:ea typeface="Montserrat" panose="00000A00000000000000"/>
              <a:cs typeface="Montserrat" panose="00000A00000000000000"/>
              <a:sym typeface="Montserrat" panose="00000A0000000000000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0">
            <a:off x="1028700" y="5813546"/>
            <a:ext cx="8456545" cy="1823577"/>
            <a:chOff x="0" y="0"/>
            <a:chExt cx="11275393" cy="2431435"/>
          </a:xfrm>
        </p:grpSpPr>
        <p:grpSp>
          <p:nvGrpSpPr>
            <p:cNvPr id="3" name="Group 3"/>
            <p:cNvGrpSpPr/>
            <p:nvPr/>
          </p:nvGrpSpPr>
          <p:grpSpPr>
            <a:xfrm rot="0">
              <a:off x="0" y="0"/>
              <a:ext cx="11275393" cy="2431435"/>
              <a:chOff x="0" y="0"/>
              <a:chExt cx="775526" cy="167235"/>
            </a:xfrm>
          </p:grpSpPr>
          <p:sp>
            <p:nvSpPr>
              <p:cNvPr id="4" name="Freeform 4"/>
              <p:cNvSpPr/>
              <p:nvPr/>
            </p:nvSpPr>
            <p:spPr>
              <a:xfrm>
                <a:off x="0" y="0"/>
                <a:ext cx="775526" cy="167235"/>
              </a:xfrm>
              <a:custGeom>
                <a:avLst/>
                <a:gdLst/>
                <a:ahLst/>
                <a:cxnLst/>
                <a:rect l="l" t="t" r="r" b="b"/>
                <a:pathLst>
                  <a:path w="775526" h="167235">
                    <a:moveTo>
                      <a:pt x="20798" y="0"/>
                    </a:moveTo>
                    <a:lnTo>
                      <a:pt x="754728" y="0"/>
                    </a:lnTo>
                    <a:cubicBezTo>
                      <a:pt x="760244" y="0"/>
                      <a:pt x="765534" y="2191"/>
                      <a:pt x="769434" y="6091"/>
                    </a:cubicBezTo>
                    <a:cubicBezTo>
                      <a:pt x="773334" y="9992"/>
                      <a:pt x="775526" y="15282"/>
                      <a:pt x="775526" y="20798"/>
                    </a:cubicBezTo>
                    <a:lnTo>
                      <a:pt x="775526" y="146437"/>
                    </a:lnTo>
                    <a:cubicBezTo>
                      <a:pt x="775526" y="151953"/>
                      <a:pt x="773334" y="157243"/>
                      <a:pt x="769434" y="161144"/>
                    </a:cubicBezTo>
                    <a:cubicBezTo>
                      <a:pt x="765534" y="165044"/>
                      <a:pt x="760244" y="167235"/>
                      <a:pt x="754728" y="167235"/>
                    </a:cubicBezTo>
                    <a:lnTo>
                      <a:pt x="20798" y="167235"/>
                    </a:lnTo>
                    <a:cubicBezTo>
                      <a:pt x="15282" y="167235"/>
                      <a:pt x="9992" y="165044"/>
                      <a:pt x="6091" y="161144"/>
                    </a:cubicBezTo>
                    <a:cubicBezTo>
                      <a:pt x="2191" y="157243"/>
                      <a:pt x="0" y="151953"/>
                      <a:pt x="0" y="146437"/>
                    </a:cubicBezTo>
                    <a:lnTo>
                      <a:pt x="0" y="20798"/>
                    </a:lnTo>
                    <a:cubicBezTo>
                      <a:pt x="0" y="15282"/>
                      <a:pt x="2191" y="9992"/>
                      <a:pt x="6091" y="6091"/>
                    </a:cubicBezTo>
                    <a:cubicBezTo>
                      <a:pt x="9992" y="2191"/>
                      <a:pt x="15282" y="0"/>
                      <a:pt x="20798" y="0"/>
                    </a:cubicBezTo>
                    <a:close/>
                  </a:path>
                </a:pathLst>
              </a:custGeom>
              <a:solidFill>
                <a:srgbClr val="BCE2F6">
                  <a:alpha val="29804"/>
                </a:srgbClr>
              </a:solidFill>
            </p:spPr>
          </p:sp>
          <p:sp>
            <p:nvSpPr>
              <p:cNvPr id="5" name="TextBox 5"/>
              <p:cNvSpPr txBox="1"/>
              <p:nvPr/>
            </p:nvSpPr>
            <p:spPr>
              <a:xfrm>
                <a:off x="0" y="-66675"/>
                <a:ext cx="775526" cy="233910"/>
              </a:xfrm>
              <a:prstGeom prst="rect">
                <a:avLst/>
              </a:prstGeom>
            </p:spPr>
            <p:txBody>
              <a:bodyPr lIns="254000" tIns="254000" rIns="254000" bIns="254000" rtlCol="0" anchor="t"/>
              <a:lstStyle/>
              <a:p>
                <a:pPr algn="l">
                  <a:lnSpc>
                    <a:spcPts val="3360"/>
                  </a:lnSpc>
                </a:pPr>
              </a:p>
              <a:p>
                <a:pPr algn="l">
                  <a:lnSpc>
                    <a:spcPts val="3360"/>
                  </a:lnSpc>
                </a:pPr>
              </a:p>
            </p:txBody>
          </p:sp>
        </p:grpSp>
        <p:sp>
          <p:nvSpPr>
            <p:cNvPr id="6" name="TextBox 6"/>
            <p:cNvSpPr txBox="1"/>
            <p:nvPr/>
          </p:nvSpPr>
          <p:spPr>
            <a:xfrm>
              <a:off x="474679" y="755182"/>
              <a:ext cx="10437782" cy="1343152"/>
            </a:xfrm>
            <a:prstGeom prst="rect">
              <a:avLst/>
            </a:prstGeom>
          </p:spPr>
          <p:txBody>
            <a:bodyPr lIns="0" tIns="0" rIns="0" bIns="0" rtlCol="0" anchor="t">
              <a:spAutoFit/>
            </a:bodyPr>
            <a:lstStyle/>
            <a:p>
              <a:pPr algn="l">
                <a:lnSpc>
                  <a:spcPts val="4250"/>
                </a:lnSpc>
              </a:pPr>
              <a:r>
                <a:rPr lang="en-US" sz="2400">
                  <a:solidFill>
                    <a:srgbClr val="283763"/>
                  </a:solidFill>
                  <a:latin typeface="Poppins" panose="00000800000000000000"/>
                  <a:ea typeface="Poppins" panose="00000800000000000000"/>
                  <a:cs typeface="Poppins" panose="00000800000000000000"/>
                  <a:sym typeface="Poppins" panose="00000800000000000000"/>
                </a:rPr>
                <a:t>The foundation supporting code refactoring, semantic clone detection and LLM understanding</a:t>
              </a:r>
              <a:endParaRPr lang="en-US" sz="2400">
                <a:solidFill>
                  <a:srgbClr val="283763"/>
                </a:solidFill>
                <a:latin typeface="Poppins" panose="00000800000000000000"/>
                <a:ea typeface="Poppins" panose="00000800000000000000"/>
                <a:cs typeface="Poppins" panose="00000800000000000000"/>
                <a:sym typeface="Poppins" panose="00000800000000000000"/>
              </a:endParaRPr>
            </a:p>
          </p:txBody>
        </p:sp>
        <p:sp>
          <p:nvSpPr>
            <p:cNvPr id="7" name="TextBox 7"/>
            <p:cNvSpPr txBox="1"/>
            <p:nvPr/>
          </p:nvSpPr>
          <p:spPr>
            <a:xfrm>
              <a:off x="474679" y="53881"/>
              <a:ext cx="9735394" cy="651298"/>
            </a:xfrm>
            <a:prstGeom prst="rect">
              <a:avLst/>
            </a:prstGeom>
          </p:spPr>
          <p:txBody>
            <a:bodyPr lIns="0" tIns="0" rIns="0" bIns="0" rtlCol="0" anchor="t">
              <a:spAutoFit/>
            </a:bodyPr>
            <a:lstStyle/>
            <a:p>
              <a:pPr algn="l">
                <a:lnSpc>
                  <a:spcPts val="3920"/>
                </a:lnSpc>
              </a:pPr>
              <a:r>
                <a:rPr lang="en-US" sz="2800" b="1">
                  <a:solidFill>
                    <a:srgbClr val="283763"/>
                  </a:solidFill>
                  <a:latin typeface="Poppins Bold"/>
                  <a:ea typeface="Poppins Bold"/>
                  <a:cs typeface="Poppins Bold"/>
                  <a:sym typeface="Poppins Bold"/>
                </a:rPr>
                <a:t>Significance and Research Direction</a:t>
              </a:r>
              <a:endParaRPr lang="en-US" sz="2800" b="1">
                <a:solidFill>
                  <a:srgbClr val="283763"/>
                </a:solidFill>
                <a:latin typeface="Poppins Bold"/>
                <a:ea typeface="Poppins Bold"/>
                <a:cs typeface="Poppins Bold"/>
                <a:sym typeface="Poppins Bold"/>
              </a:endParaRPr>
            </a:p>
          </p:txBody>
        </p:sp>
      </p:grpSp>
      <p:sp>
        <p:nvSpPr>
          <p:cNvPr id="8" name="Freeform 8"/>
          <p:cNvSpPr/>
          <p:nvPr/>
        </p:nvSpPr>
        <p:spPr>
          <a:xfrm>
            <a:off x="1174812" y="7327919"/>
            <a:ext cx="1660128" cy="1930381"/>
          </a:xfrm>
          <a:custGeom>
            <a:avLst/>
            <a:gdLst/>
            <a:ahLst/>
            <a:cxnLst/>
            <a:rect l="l" t="t" r="r" b="b"/>
            <a:pathLst>
              <a:path w="1660128" h="1930381">
                <a:moveTo>
                  <a:pt x="0" y="0"/>
                </a:moveTo>
                <a:lnTo>
                  <a:pt x="1660128" y="0"/>
                </a:lnTo>
                <a:lnTo>
                  <a:pt x="1660128" y="1930381"/>
                </a:lnTo>
                <a:lnTo>
                  <a:pt x="0" y="1930381"/>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grpSp>
        <p:nvGrpSpPr>
          <p:cNvPr id="9" name="Group 9"/>
          <p:cNvGrpSpPr/>
          <p:nvPr/>
        </p:nvGrpSpPr>
        <p:grpSpPr>
          <a:xfrm rot="0">
            <a:off x="1028700" y="3542596"/>
            <a:ext cx="8456545" cy="1823577"/>
            <a:chOff x="0" y="0"/>
            <a:chExt cx="11275393" cy="2431435"/>
          </a:xfrm>
        </p:grpSpPr>
        <p:grpSp>
          <p:nvGrpSpPr>
            <p:cNvPr id="10" name="Group 10"/>
            <p:cNvGrpSpPr/>
            <p:nvPr/>
          </p:nvGrpSpPr>
          <p:grpSpPr>
            <a:xfrm rot="0">
              <a:off x="0" y="0"/>
              <a:ext cx="11275393" cy="2431435"/>
              <a:chOff x="0" y="0"/>
              <a:chExt cx="775526" cy="167235"/>
            </a:xfrm>
          </p:grpSpPr>
          <p:sp>
            <p:nvSpPr>
              <p:cNvPr id="11" name="Freeform 11"/>
              <p:cNvSpPr/>
              <p:nvPr/>
            </p:nvSpPr>
            <p:spPr>
              <a:xfrm>
                <a:off x="0" y="0"/>
                <a:ext cx="775526" cy="167235"/>
              </a:xfrm>
              <a:custGeom>
                <a:avLst/>
                <a:gdLst/>
                <a:ahLst/>
                <a:cxnLst/>
                <a:rect l="l" t="t" r="r" b="b"/>
                <a:pathLst>
                  <a:path w="775526" h="167235">
                    <a:moveTo>
                      <a:pt x="20798" y="0"/>
                    </a:moveTo>
                    <a:lnTo>
                      <a:pt x="754728" y="0"/>
                    </a:lnTo>
                    <a:cubicBezTo>
                      <a:pt x="760244" y="0"/>
                      <a:pt x="765534" y="2191"/>
                      <a:pt x="769434" y="6091"/>
                    </a:cubicBezTo>
                    <a:cubicBezTo>
                      <a:pt x="773334" y="9992"/>
                      <a:pt x="775526" y="15282"/>
                      <a:pt x="775526" y="20798"/>
                    </a:cubicBezTo>
                    <a:lnTo>
                      <a:pt x="775526" y="146437"/>
                    </a:lnTo>
                    <a:cubicBezTo>
                      <a:pt x="775526" y="151953"/>
                      <a:pt x="773334" y="157243"/>
                      <a:pt x="769434" y="161144"/>
                    </a:cubicBezTo>
                    <a:cubicBezTo>
                      <a:pt x="765534" y="165044"/>
                      <a:pt x="760244" y="167235"/>
                      <a:pt x="754728" y="167235"/>
                    </a:cubicBezTo>
                    <a:lnTo>
                      <a:pt x="20798" y="167235"/>
                    </a:lnTo>
                    <a:cubicBezTo>
                      <a:pt x="15282" y="167235"/>
                      <a:pt x="9992" y="165044"/>
                      <a:pt x="6091" y="161144"/>
                    </a:cubicBezTo>
                    <a:cubicBezTo>
                      <a:pt x="2191" y="157243"/>
                      <a:pt x="0" y="151953"/>
                      <a:pt x="0" y="146437"/>
                    </a:cubicBezTo>
                    <a:lnTo>
                      <a:pt x="0" y="20798"/>
                    </a:lnTo>
                    <a:cubicBezTo>
                      <a:pt x="0" y="15282"/>
                      <a:pt x="2191" y="9992"/>
                      <a:pt x="6091" y="6091"/>
                    </a:cubicBezTo>
                    <a:cubicBezTo>
                      <a:pt x="9992" y="2191"/>
                      <a:pt x="15282" y="0"/>
                      <a:pt x="20798" y="0"/>
                    </a:cubicBezTo>
                    <a:close/>
                  </a:path>
                </a:pathLst>
              </a:custGeom>
              <a:solidFill>
                <a:srgbClr val="FFF3CD">
                  <a:alpha val="37647"/>
                </a:srgbClr>
              </a:solidFill>
            </p:spPr>
          </p:sp>
          <p:sp>
            <p:nvSpPr>
              <p:cNvPr id="12" name="TextBox 12"/>
              <p:cNvSpPr txBox="1"/>
              <p:nvPr/>
            </p:nvSpPr>
            <p:spPr>
              <a:xfrm>
                <a:off x="0" y="-66675"/>
                <a:ext cx="775526" cy="233910"/>
              </a:xfrm>
              <a:prstGeom prst="rect">
                <a:avLst/>
              </a:prstGeom>
            </p:spPr>
            <p:txBody>
              <a:bodyPr lIns="254000" tIns="254000" rIns="254000" bIns="254000" rtlCol="0" anchor="t"/>
              <a:lstStyle/>
              <a:p>
                <a:pPr algn="l">
                  <a:lnSpc>
                    <a:spcPts val="3360"/>
                  </a:lnSpc>
                </a:pPr>
              </a:p>
              <a:p>
                <a:pPr algn="l">
                  <a:lnSpc>
                    <a:spcPts val="3360"/>
                  </a:lnSpc>
                </a:pPr>
              </a:p>
            </p:txBody>
          </p:sp>
        </p:grpSp>
        <p:sp>
          <p:nvSpPr>
            <p:cNvPr id="13" name="TextBox 13"/>
            <p:cNvSpPr txBox="1"/>
            <p:nvPr/>
          </p:nvSpPr>
          <p:spPr>
            <a:xfrm>
              <a:off x="474679" y="755182"/>
              <a:ext cx="10437782" cy="1343152"/>
            </a:xfrm>
            <a:prstGeom prst="rect">
              <a:avLst/>
            </a:prstGeom>
          </p:spPr>
          <p:txBody>
            <a:bodyPr lIns="0" tIns="0" rIns="0" bIns="0" rtlCol="0" anchor="t">
              <a:spAutoFit/>
            </a:bodyPr>
            <a:lstStyle/>
            <a:p>
              <a:pPr algn="l">
                <a:lnSpc>
                  <a:spcPts val="4250"/>
                </a:lnSpc>
              </a:pPr>
              <a:r>
                <a:rPr lang="en-US" sz="2400">
                  <a:solidFill>
                    <a:srgbClr val="283763"/>
                  </a:solidFill>
                  <a:latin typeface="Poppins" panose="00000800000000000000"/>
                  <a:ea typeface="Poppins" panose="00000800000000000000"/>
                  <a:cs typeface="Poppins" panose="00000800000000000000"/>
                  <a:sym typeface="Poppins" panose="00000800000000000000"/>
                </a:rPr>
                <a:t>Developers may implement the same functionality using different algorithms or structures</a:t>
              </a:r>
              <a:endParaRPr lang="en-US" sz="2400">
                <a:solidFill>
                  <a:srgbClr val="283763"/>
                </a:solidFill>
                <a:latin typeface="Poppins" panose="00000800000000000000"/>
                <a:ea typeface="Poppins" panose="00000800000000000000"/>
                <a:cs typeface="Poppins" panose="00000800000000000000"/>
                <a:sym typeface="Poppins" panose="00000800000000000000"/>
              </a:endParaRPr>
            </a:p>
          </p:txBody>
        </p:sp>
        <p:sp>
          <p:nvSpPr>
            <p:cNvPr id="14" name="TextBox 14"/>
            <p:cNvSpPr txBox="1"/>
            <p:nvPr/>
          </p:nvSpPr>
          <p:spPr>
            <a:xfrm>
              <a:off x="474679" y="53881"/>
              <a:ext cx="9735394" cy="651298"/>
            </a:xfrm>
            <a:prstGeom prst="rect">
              <a:avLst/>
            </a:prstGeom>
          </p:spPr>
          <p:txBody>
            <a:bodyPr lIns="0" tIns="0" rIns="0" bIns="0" rtlCol="0" anchor="t">
              <a:spAutoFit/>
            </a:bodyPr>
            <a:lstStyle/>
            <a:p>
              <a:pPr algn="l">
                <a:lnSpc>
                  <a:spcPts val="3920"/>
                </a:lnSpc>
              </a:pPr>
              <a:r>
                <a:rPr lang="en-US" sz="2800" b="1">
                  <a:solidFill>
                    <a:srgbClr val="283763"/>
                  </a:solidFill>
                  <a:latin typeface="Poppins Bold"/>
                  <a:ea typeface="Poppins Bold"/>
                  <a:cs typeface="Poppins Bold"/>
                  <a:sym typeface="Poppins Bold"/>
                </a:rPr>
                <a:t>Functionally Equivalent</a:t>
              </a:r>
              <a:endParaRPr lang="en-US" sz="2800" b="1">
                <a:solidFill>
                  <a:srgbClr val="283763"/>
                </a:solidFill>
                <a:latin typeface="Poppins Bold"/>
                <a:ea typeface="Poppins Bold"/>
                <a:cs typeface="Poppins Bold"/>
                <a:sym typeface="Poppins Bold"/>
              </a:endParaRPr>
            </a:p>
          </p:txBody>
        </p:sp>
      </p:grpSp>
      <p:sp>
        <p:nvSpPr>
          <p:cNvPr id="15" name="TextBox 15"/>
          <p:cNvSpPr txBox="1"/>
          <p:nvPr/>
        </p:nvSpPr>
        <p:spPr>
          <a:xfrm>
            <a:off x="15792760" y="689049"/>
            <a:ext cx="1466540" cy="339651"/>
          </a:xfrm>
          <a:prstGeom prst="rect">
            <a:avLst/>
          </a:prstGeom>
        </p:spPr>
        <p:txBody>
          <a:bodyPr lIns="0" tIns="0" rIns="0" bIns="0" rtlCol="0" anchor="t">
            <a:spAutoFit/>
          </a:bodyPr>
          <a:lstStyle/>
          <a:p>
            <a:pPr algn="r">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Page</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sp>
        <p:nvSpPr>
          <p:cNvPr id="16" name="TextBox 16"/>
          <p:cNvSpPr txBox="1"/>
          <p:nvPr/>
        </p:nvSpPr>
        <p:spPr>
          <a:xfrm>
            <a:off x="15792760" y="962025"/>
            <a:ext cx="1466540" cy="669925"/>
          </a:xfrm>
          <a:prstGeom prst="rect">
            <a:avLst/>
          </a:prstGeom>
        </p:spPr>
        <p:txBody>
          <a:bodyPr lIns="0" tIns="0" rIns="0" bIns="0" rtlCol="0" anchor="t">
            <a:spAutoFit/>
          </a:bodyPr>
          <a:lstStyle/>
          <a:p>
            <a:pPr algn="r">
              <a:lnSpc>
                <a:spcPts val="5600"/>
              </a:lnSpc>
            </a:pPr>
            <a:r>
              <a:rPr lang="en-US" sz="4000" b="1">
                <a:solidFill>
                  <a:srgbClr val="283763"/>
                </a:solidFill>
                <a:latin typeface="Montserrat Bold"/>
                <a:ea typeface="Montserrat Bold"/>
                <a:cs typeface="Montserrat Bold"/>
                <a:sym typeface="Montserrat Bold"/>
              </a:rPr>
              <a:t>33</a:t>
            </a:r>
            <a:endParaRPr lang="en-US" sz="4000" b="1">
              <a:solidFill>
                <a:srgbClr val="283763"/>
              </a:solidFill>
              <a:latin typeface="Montserrat Bold"/>
              <a:ea typeface="Montserrat Bold"/>
              <a:cs typeface="Montserrat Bold"/>
              <a:sym typeface="Montserrat Bold"/>
            </a:endParaRPr>
          </a:p>
        </p:txBody>
      </p:sp>
      <p:grpSp>
        <p:nvGrpSpPr>
          <p:cNvPr id="17" name="Group 17"/>
          <p:cNvGrpSpPr/>
          <p:nvPr/>
        </p:nvGrpSpPr>
        <p:grpSpPr>
          <a:xfrm rot="0">
            <a:off x="1028700" y="752475"/>
            <a:ext cx="8832933" cy="301625"/>
            <a:chOff x="0" y="0"/>
            <a:chExt cx="11777244" cy="402167"/>
          </a:xfrm>
        </p:grpSpPr>
        <p:sp>
          <p:nvSpPr>
            <p:cNvPr id="18" name="TextBox 18"/>
            <p:cNvSpPr txBox="1"/>
            <p:nvPr/>
          </p:nvSpPr>
          <p:spPr>
            <a:xfrm>
              <a:off x="0" y="-38100"/>
              <a:ext cx="1889301" cy="440267"/>
            </a:xfrm>
            <a:prstGeom prst="rect">
              <a:avLst/>
            </a:prstGeom>
          </p:spPr>
          <p:txBody>
            <a:bodyPr lIns="0" tIns="0" rIns="0" bIns="0" rtlCol="0" anchor="t">
              <a:spAutoFit/>
            </a:bodyPr>
            <a:lstStyle/>
            <a:p>
              <a:pPr algn="l">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HOME</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sp>
          <p:nvSpPr>
            <p:cNvPr id="19" name="TextBox 19"/>
            <p:cNvSpPr txBox="1"/>
            <p:nvPr/>
          </p:nvSpPr>
          <p:spPr>
            <a:xfrm>
              <a:off x="1975140" y="-38100"/>
              <a:ext cx="1889301" cy="440267"/>
            </a:xfrm>
            <a:prstGeom prst="rect">
              <a:avLst/>
            </a:prstGeom>
          </p:spPr>
          <p:txBody>
            <a:bodyPr lIns="0" tIns="0" rIns="0" bIns="0" rtlCol="0" anchor="t">
              <a:spAutoFit/>
            </a:bodyPr>
            <a:lstStyle/>
            <a:p>
              <a:pPr algn="l">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ABOUT</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sp>
          <p:nvSpPr>
            <p:cNvPr id="20" name="TextBox 20"/>
            <p:cNvSpPr txBox="1"/>
            <p:nvPr/>
          </p:nvSpPr>
          <p:spPr>
            <a:xfrm>
              <a:off x="3953341" y="-38100"/>
              <a:ext cx="1889301" cy="440267"/>
            </a:xfrm>
            <a:prstGeom prst="rect">
              <a:avLst/>
            </a:prstGeom>
          </p:spPr>
          <p:txBody>
            <a:bodyPr lIns="0" tIns="0" rIns="0" bIns="0" rtlCol="0" anchor="t">
              <a:spAutoFit/>
            </a:bodyPr>
            <a:lstStyle/>
            <a:p>
              <a:pPr algn="l">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INTRO</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sp>
          <p:nvSpPr>
            <p:cNvPr id="21" name="TextBox 21"/>
            <p:cNvSpPr txBox="1"/>
            <p:nvPr/>
          </p:nvSpPr>
          <p:spPr>
            <a:xfrm>
              <a:off x="5931542" y="-38100"/>
              <a:ext cx="1889301" cy="440267"/>
            </a:xfrm>
            <a:prstGeom prst="rect">
              <a:avLst/>
            </a:prstGeom>
          </p:spPr>
          <p:txBody>
            <a:bodyPr lIns="0" tIns="0" rIns="0" bIns="0" rtlCol="0" anchor="t">
              <a:spAutoFit/>
            </a:bodyPr>
            <a:lstStyle/>
            <a:p>
              <a:pPr algn="l">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PART I</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sp>
          <p:nvSpPr>
            <p:cNvPr id="22" name="TextBox 22"/>
            <p:cNvSpPr txBox="1"/>
            <p:nvPr/>
          </p:nvSpPr>
          <p:spPr>
            <a:xfrm>
              <a:off x="7909743" y="-38100"/>
              <a:ext cx="1889301" cy="440267"/>
            </a:xfrm>
            <a:prstGeom prst="rect">
              <a:avLst/>
            </a:prstGeom>
          </p:spPr>
          <p:txBody>
            <a:bodyPr lIns="0" tIns="0" rIns="0" bIns="0" rtlCol="0" anchor="t">
              <a:spAutoFit/>
            </a:bodyPr>
            <a:lstStyle/>
            <a:p>
              <a:pPr algn="l">
                <a:lnSpc>
                  <a:spcPts val="2800"/>
                </a:lnSpc>
              </a:pPr>
              <a:r>
                <a:rPr lang="en-US" sz="2000" b="1">
                  <a:solidFill>
                    <a:srgbClr val="283763"/>
                  </a:solidFill>
                  <a:latin typeface="Montserrat Bold"/>
                  <a:ea typeface="Montserrat Bold"/>
                  <a:cs typeface="Montserrat Bold"/>
                  <a:sym typeface="Montserrat Bold"/>
                </a:rPr>
                <a:t>PART II</a:t>
              </a:r>
              <a:endParaRPr lang="en-US" sz="2000" b="1">
                <a:solidFill>
                  <a:srgbClr val="283763"/>
                </a:solidFill>
                <a:latin typeface="Montserrat Bold"/>
                <a:ea typeface="Montserrat Bold"/>
                <a:cs typeface="Montserrat Bold"/>
                <a:sym typeface="Montserrat Bold"/>
              </a:endParaRPr>
            </a:p>
          </p:txBody>
        </p:sp>
        <p:sp>
          <p:nvSpPr>
            <p:cNvPr id="23" name="TextBox 23"/>
            <p:cNvSpPr txBox="1"/>
            <p:nvPr/>
          </p:nvSpPr>
          <p:spPr>
            <a:xfrm>
              <a:off x="9887943" y="-38100"/>
              <a:ext cx="1889301" cy="440267"/>
            </a:xfrm>
            <a:prstGeom prst="rect">
              <a:avLst/>
            </a:prstGeom>
          </p:spPr>
          <p:txBody>
            <a:bodyPr lIns="0" tIns="0" rIns="0" bIns="0" rtlCol="0" anchor="t">
              <a:spAutoFit/>
            </a:bodyPr>
            <a:lstStyle/>
            <a:p>
              <a:pPr algn="l">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FINAL</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grpSp>
      <p:sp>
        <p:nvSpPr>
          <p:cNvPr id="24" name="TextBox 24"/>
          <p:cNvSpPr txBox="1"/>
          <p:nvPr/>
        </p:nvSpPr>
        <p:spPr>
          <a:xfrm>
            <a:off x="1028700" y="1518343"/>
            <a:ext cx="9217480" cy="1584325"/>
          </a:xfrm>
          <a:prstGeom prst="rect">
            <a:avLst/>
          </a:prstGeom>
        </p:spPr>
        <p:txBody>
          <a:bodyPr lIns="0" tIns="0" rIns="0" bIns="0" rtlCol="0" anchor="t">
            <a:spAutoFit/>
          </a:bodyPr>
          <a:lstStyle/>
          <a:p>
            <a:pPr algn="l">
              <a:lnSpc>
                <a:spcPts val="6350"/>
              </a:lnSpc>
            </a:pPr>
            <a:r>
              <a:rPr lang="en-US" sz="5000" b="1">
                <a:solidFill>
                  <a:srgbClr val="283763"/>
                </a:solidFill>
                <a:latin typeface="Montserrat Bold"/>
                <a:ea typeface="Montserrat Bold"/>
                <a:cs typeface="Montserrat Bold"/>
                <a:sym typeface="Montserrat Bold"/>
              </a:rPr>
              <a:t>Different Implementations, Same Functionality</a:t>
            </a:r>
            <a:endParaRPr lang="en-US" sz="5000" b="1">
              <a:solidFill>
                <a:srgbClr val="283763"/>
              </a:solidFill>
              <a:latin typeface="Montserrat Bold"/>
              <a:ea typeface="Montserrat Bold"/>
              <a:cs typeface="Montserrat Bold"/>
              <a:sym typeface="Montserrat Bold"/>
            </a:endParaRPr>
          </a:p>
        </p:txBody>
      </p:sp>
      <p:grpSp>
        <p:nvGrpSpPr>
          <p:cNvPr id="25" name="Group 25"/>
          <p:cNvGrpSpPr/>
          <p:nvPr/>
        </p:nvGrpSpPr>
        <p:grpSpPr>
          <a:xfrm rot="0">
            <a:off x="10246856" y="2569836"/>
            <a:ext cx="6145885" cy="2190867"/>
            <a:chOff x="0" y="0"/>
            <a:chExt cx="8194514" cy="2921156"/>
          </a:xfrm>
        </p:grpSpPr>
        <p:grpSp>
          <p:nvGrpSpPr>
            <p:cNvPr id="26" name="Group 26"/>
            <p:cNvGrpSpPr/>
            <p:nvPr/>
          </p:nvGrpSpPr>
          <p:grpSpPr>
            <a:xfrm rot="0">
              <a:off x="0" y="0"/>
              <a:ext cx="8194514" cy="2921156"/>
              <a:chOff x="0" y="0"/>
              <a:chExt cx="625518" cy="222983"/>
            </a:xfrm>
          </p:grpSpPr>
          <p:sp>
            <p:nvSpPr>
              <p:cNvPr id="27" name="Freeform 27"/>
              <p:cNvSpPr/>
              <p:nvPr/>
            </p:nvSpPr>
            <p:spPr>
              <a:xfrm>
                <a:off x="0" y="0"/>
                <a:ext cx="625518" cy="222983"/>
              </a:xfrm>
              <a:custGeom>
                <a:avLst/>
                <a:gdLst/>
                <a:ahLst/>
                <a:cxnLst/>
                <a:rect l="l" t="t" r="r" b="b"/>
                <a:pathLst>
                  <a:path w="625518" h="222983">
                    <a:moveTo>
                      <a:pt x="0" y="0"/>
                    </a:moveTo>
                    <a:lnTo>
                      <a:pt x="625518" y="0"/>
                    </a:lnTo>
                    <a:lnTo>
                      <a:pt x="625518" y="222983"/>
                    </a:lnTo>
                    <a:lnTo>
                      <a:pt x="0" y="222983"/>
                    </a:lnTo>
                    <a:close/>
                  </a:path>
                </a:pathLst>
              </a:custGeom>
              <a:solidFill>
                <a:srgbClr val="DDE1EC">
                  <a:alpha val="30980"/>
                </a:srgbClr>
              </a:solidFill>
            </p:spPr>
          </p:sp>
          <p:sp>
            <p:nvSpPr>
              <p:cNvPr id="28" name="TextBox 28"/>
              <p:cNvSpPr txBox="1"/>
              <p:nvPr/>
            </p:nvSpPr>
            <p:spPr>
              <a:xfrm>
                <a:off x="0" y="-19050"/>
                <a:ext cx="625518" cy="242033"/>
              </a:xfrm>
              <a:prstGeom prst="rect">
                <a:avLst/>
              </a:prstGeom>
            </p:spPr>
            <p:txBody>
              <a:bodyPr lIns="50800" tIns="50800" rIns="50800" bIns="50800" rtlCol="0" anchor="ctr"/>
              <a:lstStyle/>
              <a:p>
                <a:pPr algn="ctr">
                  <a:lnSpc>
                    <a:spcPts val="2600"/>
                  </a:lnSpc>
                </a:pPr>
              </a:p>
            </p:txBody>
          </p:sp>
        </p:grpSp>
        <p:sp>
          <p:nvSpPr>
            <p:cNvPr id="29" name="TextBox 29"/>
            <p:cNvSpPr txBox="1"/>
            <p:nvPr/>
          </p:nvSpPr>
          <p:spPr>
            <a:xfrm>
              <a:off x="157703" y="102948"/>
              <a:ext cx="7505248" cy="2639060"/>
            </a:xfrm>
            <a:prstGeom prst="rect">
              <a:avLst/>
            </a:prstGeom>
          </p:spPr>
          <p:txBody>
            <a:bodyPr lIns="0" tIns="0" rIns="0" bIns="0" rtlCol="0" anchor="t">
              <a:spAutoFit/>
            </a:bodyPr>
            <a:lstStyle/>
            <a:p>
              <a:pPr algn="l">
                <a:lnSpc>
                  <a:spcPts val="3120"/>
                </a:lnSpc>
              </a:pPr>
              <a:r>
                <a:rPr lang="en-US" sz="2400">
                  <a:solidFill>
                    <a:srgbClr val="283763"/>
                  </a:solidFill>
                  <a:latin typeface="Consolas" panose="020B0609020204030204"/>
                  <a:ea typeface="Consolas" panose="020B0609020204030204"/>
                  <a:cs typeface="Consolas" panose="020B0609020204030204"/>
                  <a:sym typeface="Consolas" panose="020B0609020204030204"/>
                </a:rPr>
                <a:t>def sum1d(s: int, e: int) -&gt; int:</a:t>
              </a:r>
              <a:endParaRPr lang="en-US" sz="2400">
                <a:solidFill>
                  <a:srgbClr val="283763"/>
                </a:solidFill>
                <a:latin typeface="Consolas" panose="020B0609020204030204"/>
                <a:ea typeface="Consolas" panose="020B0609020204030204"/>
                <a:cs typeface="Consolas" panose="020B0609020204030204"/>
                <a:sym typeface="Consolas" panose="020B0609020204030204"/>
              </a:endParaRPr>
            </a:p>
            <a:p>
              <a:pPr algn="l">
                <a:lnSpc>
                  <a:spcPts val="3120"/>
                </a:lnSpc>
              </a:pPr>
              <a:r>
                <a:rPr lang="en-US" sz="2400">
                  <a:solidFill>
                    <a:srgbClr val="283763"/>
                  </a:solidFill>
                  <a:latin typeface="Consolas" panose="020B0609020204030204"/>
                  <a:ea typeface="Consolas" panose="020B0609020204030204"/>
                  <a:cs typeface="Consolas" panose="020B0609020204030204"/>
                  <a:sym typeface="Consolas" panose="020B0609020204030204"/>
                </a:rPr>
                <a:t>    c = 0</a:t>
              </a:r>
              <a:endParaRPr lang="en-US" sz="2400">
                <a:solidFill>
                  <a:srgbClr val="283763"/>
                </a:solidFill>
                <a:latin typeface="Consolas" panose="020B0609020204030204"/>
                <a:ea typeface="Consolas" panose="020B0609020204030204"/>
                <a:cs typeface="Consolas" panose="020B0609020204030204"/>
                <a:sym typeface="Consolas" panose="020B0609020204030204"/>
              </a:endParaRPr>
            </a:p>
            <a:p>
              <a:pPr algn="l">
                <a:lnSpc>
                  <a:spcPts val="3120"/>
                </a:lnSpc>
              </a:pPr>
              <a:r>
                <a:rPr lang="en-US" sz="2400">
                  <a:solidFill>
                    <a:srgbClr val="283763"/>
                  </a:solidFill>
                  <a:latin typeface="Consolas" panose="020B0609020204030204"/>
                  <a:ea typeface="Consolas" panose="020B0609020204030204"/>
                  <a:cs typeface="Consolas" panose="020B0609020204030204"/>
                  <a:sym typeface="Consolas" panose="020B0609020204030204"/>
                </a:rPr>
                <a:t>    for i in range(s, e):</a:t>
              </a:r>
              <a:endParaRPr lang="en-US" sz="2400">
                <a:solidFill>
                  <a:srgbClr val="283763"/>
                </a:solidFill>
                <a:latin typeface="Consolas" panose="020B0609020204030204"/>
                <a:ea typeface="Consolas" panose="020B0609020204030204"/>
                <a:cs typeface="Consolas" panose="020B0609020204030204"/>
                <a:sym typeface="Consolas" panose="020B0609020204030204"/>
              </a:endParaRPr>
            </a:p>
            <a:p>
              <a:pPr algn="l">
                <a:lnSpc>
                  <a:spcPts val="3120"/>
                </a:lnSpc>
              </a:pPr>
              <a:r>
                <a:rPr lang="en-US" sz="2400">
                  <a:solidFill>
                    <a:srgbClr val="283763"/>
                  </a:solidFill>
                  <a:latin typeface="Consolas" panose="020B0609020204030204"/>
                  <a:ea typeface="Consolas" panose="020B0609020204030204"/>
                  <a:cs typeface="Consolas" panose="020B0609020204030204"/>
                  <a:sym typeface="Consolas" panose="020B0609020204030204"/>
                </a:rPr>
                <a:t>        c += i</a:t>
              </a:r>
              <a:endParaRPr lang="en-US" sz="2400">
                <a:solidFill>
                  <a:srgbClr val="283763"/>
                </a:solidFill>
                <a:latin typeface="Consolas" panose="020B0609020204030204"/>
                <a:ea typeface="Consolas" panose="020B0609020204030204"/>
                <a:cs typeface="Consolas" panose="020B0609020204030204"/>
                <a:sym typeface="Consolas" panose="020B0609020204030204"/>
              </a:endParaRPr>
            </a:p>
            <a:p>
              <a:pPr algn="l">
                <a:lnSpc>
                  <a:spcPts val="3120"/>
                </a:lnSpc>
              </a:pPr>
              <a:r>
                <a:rPr lang="en-US" sz="2400">
                  <a:solidFill>
                    <a:srgbClr val="283763"/>
                  </a:solidFill>
                  <a:latin typeface="Consolas" panose="020B0609020204030204"/>
                  <a:ea typeface="Consolas" panose="020B0609020204030204"/>
                  <a:cs typeface="Consolas" panose="020B0609020204030204"/>
                  <a:sym typeface="Consolas" panose="020B0609020204030204"/>
                </a:rPr>
                <a:t>    return c</a:t>
              </a:r>
              <a:endParaRPr lang="en-US" sz="2400">
                <a:solidFill>
                  <a:srgbClr val="283763"/>
                </a:solidFill>
                <a:latin typeface="Consolas" panose="020B0609020204030204"/>
                <a:ea typeface="Consolas" panose="020B0609020204030204"/>
                <a:cs typeface="Consolas" panose="020B0609020204030204"/>
                <a:sym typeface="Consolas" panose="020B0609020204030204"/>
              </a:endParaRPr>
            </a:p>
          </p:txBody>
        </p:sp>
      </p:grpSp>
      <p:grpSp>
        <p:nvGrpSpPr>
          <p:cNvPr id="30" name="Group 30"/>
          <p:cNvGrpSpPr/>
          <p:nvPr/>
        </p:nvGrpSpPr>
        <p:grpSpPr>
          <a:xfrm rot="0">
            <a:off x="10246856" y="4933203"/>
            <a:ext cx="7012444" cy="2980065"/>
            <a:chOff x="0" y="0"/>
            <a:chExt cx="9349925" cy="3973419"/>
          </a:xfrm>
        </p:grpSpPr>
        <p:grpSp>
          <p:nvGrpSpPr>
            <p:cNvPr id="31" name="Group 31"/>
            <p:cNvGrpSpPr/>
            <p:nvPr/>
          </p:nvGrpSpPr>
          <p:grpSpPr>
            <a:xfrm rot="0">
              <a:off x="0" y="0"/>
              <a:ext cx="9349925" cy="3973419"/>
              <a:chOff x="0" y="0"/>
              <a:chExt cx="713715" cy="303306"/>
            </a:xfrm>
          </p:grpSpPr>
          <p:sp>
            <p:nvSpPr>
              <p:cNvPr id="32" name="Freeform 32"/>
              <p:cNvSpPr/>
              <p:nvPr/>
            </p:nvSpPr>
            <p:spPr>
              <a:xfrm>
                <a:off x="0" y="0"/>
                <a:ext cx="713715" cy="303306"/>
              </a:xfrm>
              <a:custGeom>
                <a:avLst/>
                <a:gdLst/>
                <a:ahLst/>
                <a:cxnLst/>
                <a:rect l="l" t="t" r="r" b="b"/>
                <a:pathLst>
                  <a:path w="713715" h="303306">
                    <a:moveTo>
                      <a:pt x="0" y="0"/>
                    </a:moveTo>
                    <a:lnTo>
                      <a:pt x="713715" y="0"/>
                    </a:lnTo>
                    <a:lnTo>
                      <a:pt x="713715" y="303306"/>
                    </a:lnTo>
                    <a:lnTo>
                      <a:pt x="0" y="303306"/>
                    </a:lnTo>
                    <a:close/>
                  </a:path>
                </a:pathLst>
              </a:custGeom>
              <a:solidFill>
                <a:srgbClr val="DDE1EC">
                  <a:alpha val="30980"/>
                </a:srgbClr>
              </a:solidFill>
            </p:spPr>
          </p:sp>
          <p:sp>
            <p:nvSpPr>
              <p:cNvPr id="33" name="TextBox 33"/>
              <p:cNvSpPr txBox="1"/>
              <p:nvPr/>
            </p:nvSpPr>
            <p:spPr>
              <a:xfrm>
                <a:off x="0" y="-38100"/>
                <a:ext cx="713715" cy="341406"/>
              </a:xfrm>
              <a:prstGeom prst="rect">
                <a:avLst/>
              </a:prstGeom>
            </p:spPr>
            <p:txBody>
              <a:bodyPr lIns="50800" tIns="50800" rIns="50800" bIns="50800" rtlCol="0" anchor="ctr"/>
              <a:lstStyle/>
              <a:p>
                <a:pPr algn="ctr">
                  <a:lnSpc>
                    <a:spcPts val="2800"/>
                  </a:lnSpc>
                </a:pPr>
              </a:p>
            </p:txBody>
          </p:sp>
        </p:grpSp>
        <p:sp>
          <p:nvSpPr>
            <p:cNvPr id="34" name="TextBox 34"/>
            <p:cNvSpPr txBox="1"/>
            <p:nvPr/>
          </p:nvSpPr>
          <p:spPr>
            <a:xfrm>
              <a:off x="193220" y="113811"/>
              <a:ext cx="9070789" cy="3680460"/>
            </a:xfrm>
            <a:prstGeom prst="rect">
              <a:avLst/>
            </a:prstGeom>
          </p:spPr>
          <p:txBody>
            <a:bodyPr lIns="0" tIns="0" rIns="0" bIns="0" rtlCol="0" anchor="t">
              <a:spAutoFit/>
            </a:bodyPr>
            <a:lstStyle/>
            <a:p>
              <a:pPr algn="l">
                <a:lnSpc>
                  <a:spcPts val="3120"/>
                </a:lnSpc>
              </a:pPr>
              <a:r>
                <a:rPr lang="en-US" sz="2400">
                  <a:solidFill>
                    <a:srgbClr val="283763"/>
                  </a:solidFill>
                  <a:latin typeface="Consolas" panose="020B0609020204030204"/>
                  <a:ea typeface="Consolas" panose="020B0609020204030204"/>
                  <a:cs typeface="Consolas" panose="020B0609020204030204"/>
                  <a:sym typeface="Consolas" panose="020B0609020204030204"/>
                </a:rPr>
                <a:t>def while_count(s: int, e: int) -&gt; int:</a:t>
              </a:r>
              <a:endParaRPr lang="en-US" sz="2400">
                <a:solidFill>
                  <a:srgbClr val="283763"/>
                </a:solidFill>
                <a:latin typeface="Consolas" panose="020B0609020204030204"/>
                <a:ea typeface="Consolas" panose="020B0609020204030204"/>
                <a:cs typeface="Consolas" panose="020B0609020204030204"/>
                <a:sym typeface="Consolas" panose="020B0609020204030204"/>
              </a:endParaRPr>
            </a:p>
            <a:p>
              <a:pPr algn="l">
                <a:lnSpc>
                  <a:spcPts val="3120"/>
                </a:lnSpc>
              </a:pPr>
              <a:r>
                <a:rPr lang="en-US" sz="2400">
                  <a:solidFill>
                    <a:srgbClr val="283763"/>
                  </a:solidFill>
                  <a:latin typeface="Consolas" panose="020B0609020204030204"/>
                  <a:ea typeface="Consolas" panose="020B0609020204030204"/>
                  <a:cs typeface="Consolas" panose="020B0609020204030204"/>
                  <a:sym typeface="Consolas" panose="020B0609020204030204"/>
                </a:rPr>
                <a:t>    i = s</a:t>
              </a:r>
              <a:endParaRPr lang="en-US" sz="2400">
                <a:solidFill>
                  <a:srgbClr val="283763"/>
                </a:solidFill>
                <a:latin typeface="Consolas" panose="020B0609020204030204"/>
                <a:ea typeface="Consolas" panose="020B0609020204030204"/>
                <a:cs typeface="Consolas" panose="020B0609020204030204"/>
                <a:sym typeface="Consolas" panose="020B0609020204030204"/>
              </a:endParaRPr>
            </a:p>
            <a:p>
              <a:pPr algn="l">
                <a:lnSpc>
                  <a:spcPts val="3120"/>
                </a:lnSpc>
              </a:pPr>
              <a:r>
                <a:rPr lang="en-US" sz="2400">
                  <a:solidFill>
                    <a:srgbClr val="283763"/>
                  </a:solidFill>
                  <a:latin typeface="Consolas" panose="020B0609020204030204"/>
                  <a:ea typeface="Consolas" panose="020B0609020204030204"/>
                  <a:cs typeface="Consolas" panose="020B0609020204030204"/>
                  <a:sym typeface="Consolas" panose="020B0609020204030204"/>
                </a:rPr>
                <a:t>    c = 0</a:t>
              </a:r>
              <a:endParaRPr lang="en-US" sz="2400">
                <a:solidFill>
                  <a:srgbClr val="283763"/>
                </a:solidFill>
                <a:latin typeface="Consolas" panose="020B0609020204030204"/>
                <a:ea typeface="Consolas" panose="020B0609020204030204"/>
                <a:cs typeface="Consolas" panose="020B0609020204030204"/>
                <a:sym typeface="Consolas" panose="020B0609020204030204"/>
              </a:endParaRPr>
            </a:p>
            <a:p>
              <a:pPr algn="l">
                <a:lnSpc>
                  <a:spcPts val="3120"/>
                </a:lnSpc>
              </a:pPr>
              <a:r>
                <a:rPr lang="en-US" sz="2400">
                  <a:solidFill>
                    <a:srgbClr val="283763"/>
                  </a:solidFill>
                  <a:latin typeface="Consolas" panose="020B0609020204030204"/>
                  <a:ea typeface="Consolas" panose="020B0609020204030204"/>
                  <a:cs typeface="Consolas" panose="020B0609020204030204"/>
                  <a:sym typeface="Consolas" panose="020B0609020204030204"/>
                </a:rPr>
                <a:t>    while i &lt; e:</a:t>
              </a:r>
              <a:endParaRPr lang="en-US" sz="2400">
                <a:solidFill>
                  <a:srgbClr val="283763"/>
                </a:solidFill>
                <a:latin typeface="Consolas" panose="020B0609020204030204"/>
                <a:ea typeface="Consolas" panose="020B0609020204030204"/>
                <a:cs typeface="Consolas" panose="020B0609020204030204"/>
                <a:sym typeface="Consolas" panose="020B0609020204030204"/>
              </a:endParaRPr>
            </a:p>
            <a:p>
              <a:pPr algn="l">
                <a:lnSpc>
                  <a:spcPts val="3120"/>
                </a:lnSpc>
              </a:pPr>
              <a:r>
                <a:rPr lang="en-US" sz="2400">
                  <a:solidFill>
                    <a:srgbClr val="283763"/>
                  </a:solidFill>
                  <a:latin typeface="Consolas" panose="020B0609020204030204"/>
                  <a:ea typeface="Consolas" panose="020B0609020204030204"/>
                  <a:cs typeface="Consolas" panose="020B0609020204030204"/>
                  <a:sym typeface="Consolas" panose="020B0609020204030204"/>
                </a:rPr>
                <a:t>        c += i</a:t>
              </a:r>
              <a:endParaRPr lang="en-US" sz="2400">
                <a:solidFill>
                  <a:srgbClr val="283763"/>
                </a:solidFill>
                <a:latin typeface="Consolas" panose="020B0609020204030204"/>
                <a:ea typeface="Consolas" panose="020B0609020204030204"/>
                <a:cs typeface="Consolas" panose="020B0609020204030204"/>
                <a:sym typeface="Consolas" panose="020B0609020204030204"/>
              </a:endParaRPr>
            </a:p>
            <a:p>
              <a:pPr algn="l">
                <a:lnSpc>
                  <a:spcPts val="3120"/>
                </a:lnSpc>
              </a:pPr>
              <a:r>
                <a:rPr lang="en-US" sz="2400">
                  <a:solidFill>
                    <a:srgbClr val="283763"/>
                  </a:solidFill>
                  <a:latin typeface="Consolas" panose="020B0609020204030204"/>
                  <a:ea typeface="Consolas" panose="020B0609020204030204"/>
                  <a:cs typeface="Consolas" panose="020B0609020204030204"/>
                  <a:sym typeface="Consolas" panose="020B0609020204030204"/>
                </a:rPr>
                <a:t>        i += 1</a:t>
              </a:r>
              <a:endParaRPr lang="en-US" sz="2400">
                <a:solidFill>
                  <a:srgbClr val="283763"/>
                </a:solidFill>
                <a:latin typeface="Consolas" panose="020B0609020204030204"/>
                <a:ea typeface="Consolas" panose="020B0609020204030204"/>
                <a:cs typeface="Consolas" panose="020B0609020204030204"/>
                <a:sym typeface="Consolas" panose="020B0609020204030204"/>
              </a:endParaRPr>
            </a:p>
            <a:p>
              <a:pPr algn="l">
                <a:lnSpc>
                  <a:spcPts val="3120"/>
                </a:lnSpc>
              </a:pPr>
              <a:r>
                <a:rPr lang="en-US" sz="2400">
                  <a:solidFill>
                    <a:srgbClr val="283763"/>
                  </a:solidFill>
                  <a:latin typeface="Consolas" panose="020B0609020204030204"/>
                  <a:ea typeface="Consolas" panose="020B0609020204030204"/>
                  <a:cs typeface="Consolas" panose="020B0609020204030204"/>
                  <a:sym typeface="Consolas" panose="020B0609020204030204"/>
                </a:rPr>
                <a:t>    return c</a:t>
              </a:r>
              <a:endParaRPr lang="en-US" sz="2400">
                <a:solidFill>
                  <a:srgbClr val="283763"/>
                </a:solidFill>
                <a:latin typeface="Consolas" panose="020B0609020204030204"/>
                <a:ea typeface="Consolas" panose="020B0609020204030204"/>
                <a:cs typeface="Consolas" panose="020B0609020204030204"/>
                <a:sym typeface="Consolas" panose="020B0609020204030204"/>
              </a:endParaRPr>
            </a:p>
          </p:txBody>
        </p:sp>
      </p:grpSp>
      <p:grpSp>
        <p:nvGrpSpPr>
          <p:cNvPr id="35" name="Group 35"/>
          <p:cNvGrpSpPr/>
          <p:nvPr/>
        </p:nvGrpSpPr>
        <p:grpSpPr>
          <a:xfrm rot="0">
            <a:off x="3001100" y="8035941"/>
            <a:ext cx="8018427" cy="1761136"/>
            <a:chOff x="0" y="0"/>
            <a:chExt cx="10691236" cy="2348182"/>
          </a:xfrm>
        </p:grpSpPr>
        <p:grpSp>
          <p:nvGrpSpPr>
            <p:cNvPr id="36" name="Group 36"/>
            <p:cNvGrpSpPr/>
            <p:nvPr/>
          </p:nvGrpSpPr>
          <p:grpSpPr>
            <a:xfrm rot="0">
              <a:off x="0" y="0"/>
              <a:ext cx="10691236" cy="2348182"/>
              <a:chOff x="0" y="0"/>
              <a:chExt cx="735347" cy="161509"/>
            </a:xfrm>
          </p:grpSpPr>
          <p:sp>
            <p:nvSpPr>
              <p:cNvPr id="37" name="Freeform 37"/>
              <p:cNvSpPr/>
              <p:nvPr/>
            </p:nvSpPr>
            <p:spPr>
              <a:xfrm>
                <a:off x="0" y="0"/>
                <a:ext cx="735347" cy="161509"/>
              </a:xfrm>
              <a:custGeom>
                <a:avLst/>
                <a:gdLst/>
                <a:ahLst/>
                <a:cxnLst/>
                <a:rect l="l" t="t" r="r" b="b"/>
                <a:pathLst>
                  <a:path w="735347" h="161509">
                    <a:moveTo>
                      <a:pt x="21934" y="0"/>
                    </a:moveTo>
                    <a:lnTo>
                      <a:pt x="713413" y="0"/>
                    </a:lnTo>
                    <a:cubicBezTo>
                      <a:pt x="719230" y="0"/>
                      <a:pt x="724809" y="2311"/>
                      <a:pt x="728923" y="6424"/>
                    </a:cubicBezTo>
                    <a:cubicBezTo>
                      <a:pt x="733036" y="10538"/>
                      <a:pt x="735347" y="16117"/>
                      <a:pt x="735347" y="21934"/>
                    </a:cubicBezTo>
                    <a:lnTo>
                      <a:pt x="735347" y="139575"/>
                    </a:lnTo>
                    <a:cubicBezTo>
                      <a:pt x="735347" y="151689"/>
                      <a:pt x="725527" y="161509"/>
                      <a:pt x="713413" y="161509"/>
                    </a:cubicBezTo>
                    <a:lnTo>
                      <a:pt x="21934" y="161509"/>
                    </a:lnTo>
                    <a:cubicBezTo>
                      <a:pt x="16117" y="161509"/>
                      <a:pt x="10538" y="159198"/>
                      <a:pt x="6424" y="155084"/>
                    </a:cubicBezTo>
                    <a:cubicBezTo>
                      <a:pt x="2311" y="150971"/>
                      <a:pt x="0" y="145392"/>
                      <a:pt x="0" y="139575"/>
                    </a:cubicBezTo>
                    <a:lnTo>
                      <a:pt x="0" y="21934"/>
                    </a:lnTo>
                    <a:cubicBezTo>
                      <a:pt x="0" y="16117"/>
                      <a:pt x="2311" y="10538"/>
                      <a:pt x="6424" y="6424"/>
                    </a:cubicBezTo>
                    <a:cubicBezTo>
                      <a:pt x="10538" y="2311"/>
                      <a:pt x="16117" y="0"/>
                      <a:pt x="21934" y="0"/>
                    </a:cubicBezTo>
                    <a:close/>
                  </a:path>
                </a:pathLst>
              </a:custGeom>
              <a:solidFill>
                <a:srgbClr val="B1D8B7">
                  <a:alpha val="35686"/>
                </a:srgbClr>
              </a:solidFill>
            </p:spPr>
          </p:sp>
          <p:sp>
            <p:nvSpPr>
              <p:cNvPr id="38" name="TextBox 38"/>
              <p:cNvSpPr txBox="1"/>
              <p:nvPr/>
            </p:nvSpPr>
            <p:spPr>
              <a:xfrm>
                <a:off x="0" y="-66675"/>
                <a:ext cx="735347" cy="228184"/>
              </a:xfrm>
              <a:prstGeom prst="rect">
                <a:avLst/>
              </a:prstGeom>
            </p:spPr>
            <p:txBody>
              <a:bodyPr lIns="254000" tIns="254000" rIns="254000" bIns="254000" rtlCol="0" anchor="t"/>
              <a:lstStyle/>
              <a:p>
                <a:pPr algn="l">
                  <a:lnSpc>
                    <a:spcPts val="3360"/>
                  </a:lnSpc>
                </a:pPr>
              </a:p>
              <a:p>
                <a:pPr algn="l">
                  <a:lnSpc>
                    <a:spcPts val="3360"/>
                  </a:lnSpc>
                </a:pPr>
              </a:p>
            </p:txBody>
          </p:sp>
        </p:grpSp>
        <p:sp>
          <p:nvSpPr>
            <p:cNvPr id="39" name="TextBox 39"/>
            <p:cNvSpPr txBox="1"/>
            <p:nvPr/>
          </p:nvSpPr>
          <p:spPr>
            <a:xfrm>
              <a:off x="450086" y="124292"/>
              <a:ext cx="9897019" cy="2054352"/>
            </a:xfrm>
            <a:prstGeom prst="rect">
              <a:avLst/>
            </a:prstGeom>
          </p:spPr>
          <p:txBody>
            <a:bodyPr lIns="0" tIns="0" rIns="0" bIns="0" rtlCol="0" anchor="t">
              <a:spAutoFit/>
            </a:bodyPr>
            <a:lstStyle/>
            <a:p>
              <a:pPr algn="l">
                <a:lnSpc>
                  <a:spcPts val="4250"/>
                </a:lnSpc>
              </a:pPr>
              <a:r>
                <a:rPr lang="en-US" sz="2400">
                  <a:solidFill>
                    <a:srgbClr val="283763"/>
                  </a:solidFill>
                  <a:latin typeface="Poppins" panose="00000800000000000000"/>
                  <a:ea typeface="Poppins" panose="00000800000000000000"/>
                  <a:cs typeface="Poppins" panose="00000800000000000000"/>
                  <a:sym typeface="Poppins" panose="00000800000000000000"/>
                </a:rPr>
                <a:t>Extract functionally equivalent method pairs using automated testing and build a dataset of such methods</a:t>
              </a:r>
              <a:endParaRPr lang="en-US" sz="2400">
                <a:solidFill>
                  <a:srgbClr val="283763"/>
                </a:solidFill>
                <a:latin typeface="Poppins" panose="00000800000000000000"/>
                <a:ea typeface="Poppins" panose="00000800000000000000"/>
                <a:cs typeface="Poppins" panose="00000800000000000000"/>
                <a:sym typeface="Poppins" panose="00000800000000000000"/>
              </a:endParaRPr>
            </a:p>
          </p:txBody>
        </p:sp>
      </p:gr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0">
            <a:off x="3220374" y="2872740"/>
            <a:ext cx="13773211" cy="5933440"/>
            <a:chOff x="0" y="0"/>
            <a:chExt cx="18364281" cy="7911253"/>
          </a:xfrm>
        </p:grpSpPr>
        <p:sp>
          <p:nvSpPr>
            <p:cNvPr id="3" name="Freeform 3"/>
            <p:cNvSpPr/>
            <p:nvPr/>
          </p:nvSpPr>
          <p:spPr>
            <a:xfrm>
              <a:off x="0" y="0"/>
              <a:ext cx="13058465" cy="7911253"/>
            </a:xfrm>
            <a:custGeom>
              <a:avLst/>
              <a:gdLst/>
              <a:ahLst/>
              <a:cxnLst/>
              <a:rect l="l" t="t" r="r" b="b"/>
              <a:pathLst>
                <a:path w="13058465" h="7911253">
                  <a:moveTo>
                    <a:pt x="0" y="0"/>
                  </a:moveTo>
                  <a:lnTo>
                    <a:pt x="13058465" y="0"/>
                  </a:lnTo>
                  <a:lnTo>
                    <a:pt x="13058465" y="7911253"/>
                  </a:lnTo>
                  <a:lnTo>
                    <a:pt x="0" y="7911253"/>
                  </a:lnTo>
                  <a:lnTo>
                    <a:pt x="0" y="0"/>
                  </a:lnTo>
                  <a:close/>
                </a:path>
              </a:pathLst>
            </a:custGeom>
            <a:blipFill>
              <a:blip r:embed="rId1"/>
              <a:stretch>
                <a:fillRect/>
              </a:stretch>
            </a:blipFill>
          </p:spPr>
        </p:sp>
        <p:sp>
          <p:nvSpPr>
            <p:cNvPr id="4" name="TextBox 4"/>
            <p:cNvSpPr txBox="1"/>
            <p:nvPr/>
          </p:nvSpPr>
          <p:spPr>
            <a:xfrm>
              <a:off x="12803375" y="2406438"/>
              <a:ext cx="5560906" cy="1311698"/>
            </a:xfrm>
            <a:prstGeom prst="rect">
              <a:avLst/>
            </a:prstGeom>
          </p:spPr>
          <p:txBody>
            <a:bodyPr lIns="0" tIns="0" rIns="0" bIns="0" rtlCol="0" anchor="t">
              <a:spAutoFit/>
            </a:bodyPr>
            <a:lstStyle/>
            <a:p>
              <a:pPr algn="l">
                <a:lnSpc>
                  <a:spcPts val="3920"/>
                </a:lnSpc>
              </a:pPr>
              <a:r>
                <a:rPr lang="en-US" sz="2800" b="1">
                  <a:solidFill>
                    <a:srgbClr val="283763"/>
                  </a:solidFill>
                  <a:latin typeface="Poppins Bold"/>
                  <a:ea typeface="Poppins Bold"/>
                  <a:cs typeface="Poppins Bold"/>
                  <a:sym typeface="Poppins Bold"/>
                </a:rPr>
                <a:t>Method Extraction and Initial Filtering</a:t>
              </a:r>
              <a:endParaRPr lang="en-US" sz="2800" b="1">
                <a:solidFill>
                  <a:srgbClr val="283763"/>
                </a:solidFill>
                <a:latin typeface="Poppins Bold"/>
                <a:ea typeface="Poppins Bold"/>
                <a:cs typeface="Poppins Bold"/>
                <a:sym typeface="Poppins Bold"/>
              </a:endParaRPr>
            </a:p>
          </p:txBody>
        </p:sp>
      </p:grpSp>
      <p:grpSp>
        <p:nvGrpSpPr>
          <p:cNvPr id="5" name="Group 5"/>
          <p:cNvGrpSpPr/>
          <p:nvPr/>
        </p:nvGrpSpPr>
        <p:grpSpPr>
          <a:xfrm rot="0">
            <a:off x="2780879" y="2487196"/>
            <a:ext cx="14478421" cy="6771104"/>
            <a:chOff x="0" y="0"/>
            <a:chExt cx="3813247" cy="1783336"/>
          </a:xfrm>
        </p:grpSpPr>
        <p:sp>
          <p:nvSpPr>
            <p:cNvPr id="6" name="Freeform 6"/>
            <p:cNvSpPr/>
            <p:nvPr/>
          </p:nvSpPr>
          <p:spPr>
            <a:xfrm>
              <a:off x="0" y="0"/>
              <a:ext cx="3813247" cy="1783336"/>
            </a:xfrm>
            <a:custGeom>
              <a:avLst/>
              <a:gdLst/>
              <a:ahLst/>
              <a:cxnLst/>
              <a:rect l="l" t="t" r="r" b="b"/>
              <a:pathLst>
                <a:path w="3813247" h="1783336">
                  <a:moveTo>
                    <a:pt x="0" y="0"/>
                  </a:moveTo>
                  <a:lnTo>
                    <a:pt x="3813247" y="0"/>
                  </a:lnTo>
                  <a:lnTo>
                    <a:pt x="3813247" y="1783336"/>
                  </a:lnTo>
                  <a:lnTo>
                    <a:pt x="0" y="1783336"/>
                  </a:lnTo>
                  <a:close/>
                </a:path>
              </a:pathLst>
            </a:custGeom>
            <a:solidFill>
              <a:srgbClr val="FFFFFF"/>
            </a:solidFill>
          </p:spPr>
        </p:sp>
        <p:sp>
          <p:nvSpPr>
            <p:cNvPr id="7" name="TextBox 7"/>
            <p:cNvSpPr txBox="1"/>
            <p:nvPr/>
          </p:nvSpPr>
          <p:spPr>
            <a:xfrm>
              <a:off x="0" y="-38100"/>
              <a:ext cx="3813247" cy="1821436"/>
            </a:xfrm>
            <a:prstGeom prst="rect">
              <a:avLst/>
            </a:prstGeom>
          </p:spPr>
          <p:txBody>
            <a:bodyPr lIns="50800" tIns="50800" rIns="50800" bIns="50800" rtlCol="0" anchor="ctr"/>
            <a:lstStyle/>
            <a:p>
              <a:pPr algn="ctr">
                <a:lnSpc>
                  <a:spcPts val="2800"/>
                </a:lnSpc>
              </a:pPr>
            </a:p>
          </p:txBody>
        </p:sp>
      </p:grpSp>
      <p:grpSp>
        <p:nvGrpSpPr>
          <p:cNvPr id="8" name="Group 8"/>
          <p:cNvGrpSpPr/>
          <p:nvPr/>
        </p:nvGrpSpPr>
        <p:grpSpPr>
          <a:xfrm rot="0">
            <a:off x="3698113" y="3017456"/>
            <a:ext cx="12817732" cy="5734812"/>
            <a:chOff x="0" y="0"/>
            <a:chExt cx="17090310" cy="7646416"/>
          </a:xfrm>
        </p:grpSpPr>
        <p:sp>
          <p:nvSpPr>
            <p:cNvPr id="9" name="Freeform 9"/>
            <p:cNvSpPr/>
            <p:nvPr/>
          </p:nvSpPr>
          <p:spPr>
            <a:xfrm>
              <a:off x="0" y="0"/>
              <a:ext cx="10820400" cy="7646416"/>
            </a:xfrm>
            <a:custGeom>
              <a:avLst/>
              <a:gdLst/>
              <a:ahLst/>
              <a:cxnLst/>
              <a:rect l="l" t="t" r="r" b="b"/>
              <a:pathLst>
                <a:path w="10820400" h="7646416">
                  <a:moveTo>
                    <a:pt x="0" y="0"/>
                  </a:moveTo>
                  <a:lnTo>
                    <a:pt x="10820400" y="0"/>
                  </a:lnTo>
                  <a:lnTo>
                    <a:pt x="10820400" y="7646416"/>
                  </a:lnTo>
                  <a:lnTo>
                    <a:pt x="0" y="7646416"/>
                  </a:lnTo>
                  <a:lnTo>
                    <a:pt x="0" y="0"/>
                  </a:lnTo>
                  <a:close/>
                </a:path>
              </a:pathLst>
            </a:custGeom>
            <a:blipFill>
              <a:blip r:embed="rId2"/>
              <a:stretch>
                <a:fillRect/>
              </a:stretch>
            </a:blipFill>
          </p:spPr>
        </p:sp>
        <p:sp>
          <p:nvSpPr>
            <p:cNvPr id="10" name="TextBox 10"/>
            <p:cNvSpPr txBox="1"/>
            <p:nvPr/>
          </p:nvSpPr>
          <p:spPr>
            <a:xfrm>
              <a:off x="11103978" y="2511510"/>
              <a:ext cx="5986331" cy="1311698"/>
            </a:xfrm>
            <a:prstGeom prst="rect">
              <a:avLst/>
            </a:prstGeom>
          </p:spPr>
          <p:txBody>
            <a:bodyPr lIns="0" tIns="0" rIns="0" bIns="0" rtlCol="0" anchor="t">
              <a:spAutoFit/>
            </a:bodyPr>
            <a:lstStyle/>
            <a:p>
              <a:pPr marL="0" lvl="0" indent="0" algn="l">
                <a:lnSpc>
                  <a:spcPts val="3920"/>
                </a:lnSpc>
                <a:spcBef>
                  <a:spcPct val="0"/>
                </a:spcBef>
              </a:pPr>
              <a:r>
                <a:rPr lang="en-US" sz="2800" b="1" u="none" strike="noStrike">
                  <a:solidFill>
                    <a:srgbClr val="283763"/>
                  </a:solidFill>
                  <a:latin typeface="Poppins Bold"/>
                  <a:ea typeface="Poppins Bold"/>
                  <a:cs typeface="Poppins Bold"/>
                  <a:sym typeface="Poppins Bold"/>
                </a:rPr>
                <a:t>Type Inference and Grouping</a:t>
              </a:r>
              <a:endParaRPr lang="en-US" sz="2800" b="1" u="none" strike="noStrike">
                <a:solidFill>
                  <a:srgbClr val="283763"/>
                </a:solidFill>
                <a:latin typeface="Poppins Bold"/>
                <a:ea typeface="Poppins Bold"/>
                <a:cs typeface="Poppins Bold"/>
                <a:sym typeface="Poppins Bold"/>
              </a:endParaRPr>
            </a:p>
          </p:txBody>
        </p:sp>
      </p:grpSp>
      <p:grpSp>
        <p:nvGrpSpPr>
          <p:cNvPr id="11" name="Group 11"/>
          <p:cNvGrpSpPr/>
          <p:nvPr/>
        </p:nvGrpSpPr>
        <p:grpSpPr>
          <a:xfrm rot="0">
            <a:off x="2780879" y="2499310"/>
            <a:ext cx="14478421" cy="6771104"/>
            <a:chOff x="0" y="0"/>
            <a:chExt cx="3813247" cy="1783336"/>
          </a:xfrm>
        </p:grpSpPr>
        <p:sp>
          <p:nvSpPr>
            <p:cNvPr id="12" name="Freeform 12"/>
            <p:cNvSpPr/>
            <p:nvPr/>
          </p:nvSpPr>
          <p:spPr>
            <a:xfrm>
              <a:off x="0" y="0"/>
              <a:ext cx="3813247" cy="1783336"/>
            </a:xfrm>
            <a:custGeom>
              <a:avLst/>
              <a:gdLst/>
              <a:ahLst/>
              <a:cxnLst/>
              <a:rect l="l" t="t" r="r" b="b"/>
              <a:pathLst>
                <a:path w="3813247" h="1783336">
                  <a:moveTo>
                    <a:pt x="0" y="0"/>
                  </a:moveTo>
                  <a:lnTo>
                    <a:pt x="3813247" y="0"/>
                  </a:lnTo>
                  <a:lnTo>
                    <a:pt x="3813247" y="1783336"/>
                  </a:lnTo>
                  <a:lnTo>
                    <a:pt x="0" y="1783336"/>
                  </a:lnTo>
                  <a:close/>
                </a:path>
              </a:pathLst>
            </a:custGeom>
            <a:solidFill>
              <a:srgbClr val="FFFFFF"/>
            </a:solidFill>
          </p:spPr>
        </p:sp>
        <p:sp>
          <p:nvSpPr>
            <p:cNvPr id="13" name="TextBox 13"/>
            <p:cNvSpPr txBox="1"/>
            <p:nvPr/>
          </p:nvSpPr>
          <p:spPr>
            <a:xfrm>
              <a:off x="0" y="-38100"/>
              <a:ext cx="3813247" cy="1821436"/>
            </a:xfrm>
            <a:prstGeom prst="rect">
              <a:avLst/>
            </a:prstGeom>
          </p:spPr>
          <p:txBody>
            <a:bodyPr lIns="50800" tIns="50800" rIns="50800" bIns="50800" rtlCol="0" anchor="ctr"/>
            <a:lstStyle/>
            <a:p>
              <a:pPr algn="ctr">
                <a:lnSpc>
                  <a:spcPts val="2800"/>
                </a:lnSpc>
              </a:pPr>
            </a:p>
          </p:txBody>
        </p:sp>
      </p:grpSp>
      <p:grpSp>
        <p:nvGrpSpPr>
          <p:cNvPr id="14" name="Group 14"/>
          <p:cNvGrpSpPr/>
          <p:nvPr/>
        </p:nvGrpSpPr>
        <p:grpSpPr>
          <a:xfrm rot="0">
            <a:off x="3736686" y="2942634"/>
            <a:ext cx="12249895" cy="5884456"/>
            <a:chOff x="0" y="0"/>
            <a:chExt cx="16333193" cy="7845942"/>
          </a:xfrm>
        </p:grpSpPr>
        <p:sp>
          <p:nvSpPr>
            <p:cNvPr id="15" name="Freeform 15"/>
            <p:cNvSpPr/>
            <p:nvPr/>
          </p:nvSpPr>
          <p:spPr>
            <a:xfrm>
              <a:off x="0" y="0"/>
              <a:ext cx="9524663" cy="7845942"/>
            </a:xfrm>
            <a:custGeom>
              <a:avLst/>
              <a:gdLst/>
              <a:ahLst/>
              <a:cxnLst/>
              <a:rect l="l" t="t" r="r" b="b"/>
              <a:pathLst>
                <a:path w="9524663" h="7845942">
                  <a:moveTo>
                    <a:pt x="0" y="0"/>
                  </a:moveTo>
                  <a:lnTo>
                    <a:pt x="9524663" y="0"/>
                  </a:lnTo>
                  <a:lnTo>
                    <a:pt x="9524663" y="7845942"/>
                  </a:lnTo>
                  <a:lnTo>
                    <a:pt x="0" y="7845942"/>
                  </a:lnTo>
                  <a:lnTo>
                    <a:pt x="0" y="0"/>
                  </a:lnTo>
                  <a:close/>
                </a:path>
              </a:pathLst>
            </a:custGeom>
            <a:blipFill>
              <a:blip r:embed="rId3"/>
              <a:stretch>
                <a:fillRect/>
              </a:stretch>
            </a:blipFill>
          </p:spPr>
        </p:sp>
        <p:sp>
          <p:nvSpPr>
            <p:cNvPr id="16" name="TextBox 16"/>
            <p:cNvSpPr txBox="1"/>
            <p:nvPr/>
          </p:nvSpPr>
          <p:spPr>
            <a:xfrm>
              <a:off x="10256961" y="2683891"/>
              <a:ext cx="6076231" cy="651298"/>
            </a:xfrm>
            <a:prstGeom prst="rect">
              <a:avLst/>
            </a:prstGeom>
          </p:spPr>
          <p:txBody>
            <a:bodyPr lIns="0" tIns="0" rIns="0" bIns="0" rtlCol="0" anchor="t">
              <a:spAutoFit/>
            </a:bodyPr>
            <a:lstStyle/>
            <a:p>
              <a:pPr marL="0" lvl="0" indent="0" algn="l">
                <a:lnSpc>
                  <a:spcPts val="3920"/>
                </a:lnSpc>
                <a:spcBef>
                  <a:spcPct val="0"/>
                </a:spcBef>
              </a:pPr>
              <a:r>
                <a:rPr lang="en-US" sz="2800" b="1" u="none" strike="noStrike">
                  <a:solidFill>
                    <a:srgbClr val="283763"/>
                  </a:solidFill>
                  <a:latin typeface="Poppins Bold"/>
                  <a:ea typeface="Poppins Bold"/>
                  <a:cs typeface="Poppins Bold"/>
                  <a:sym typeface="Poppins Bold"/>
                </a:rPr>
                <a:t>Test Case Generation</a:t>
              </a:r>
              <a:endParaRPr lang="en-US" sz="2800" b="1" u="none" strike="noStrike">
                <a:solidFill>
                  <a:srgbClr val="283763"/>
                </a:solidFill>
                <a:latin typeface="Poppins Bold"/>
                <a:ea typeface="Poppins Bold"/>
                <a:cs typeface="Poppins Bold"/>
                <a:sym typeface="Poppins Bold"/>
              </a:endParaRPr>
            </a:p>
          </p:txBody>
        </p:sp>
      </p:grpSp>
      <p:grpSp>
        <p:nvGrpSpPr>
          <p:cNvPr id="17" name="Group 17"/>
          <p:cNvGrpSpPr/>
          <p:nvPr/>
        </p:nvGrpSpPr>
        <p:grpSpPr>
          <a:xfrm rot="0">
            <a:off x="2780879" y="2499310"/>
            <a:ext cx="14478421" cy="6771104"/>
            <a:chOff x="0" y="0"/>
            <a:chExt cx="3813247" cy="1783336"/>
          </a:xfrm>
        </p:grpSpPr>
        <p:sp>
          <p:nvSpPr>
            <p:cNvPr id="18" name="Freeform 18"/>
            <p:cNvSpPr/>
            <p:nvPr/>
          </p:nvSpPr>
          <p:spPr>
            <a:xfrm>
              <a:off x="0" y="0"/>
              <a:ext cx="3813247" cy="1783336"/>
            </a:xfrm>
            <a:custGeom>
              <a:avLst/>
              <a:gdLst/>
              <a:ahLst/>
              <a:cxnLst/>
              <a:rect l="l" t="t" r="r" b="b"/>
              <a:pathLst>
                <a:path w="3813247" h="1783336">
                  <a:moveTo>
                    <a:pt x="0" y="0"/>
                  </a:moveTo>
                  <a:lnTo>
                    <a:pt x="3813247" y="0"/>
                  </a:lnTo>
                  <a:lnTo>
                    <a:pt x="3813247" y="1783336"/>
                  </a:lnTo>
                  <a:lnTo>
                    <a:pt x="0" y="1783336"/>
                  </a:lnTo>
                  <a:close/>
                </a:path>
              </a:pathLst>
            </a:custGeom>
            <a:solidFill>
              <a:srgbClr val="FFFFFF"/>
            </a:solidFill>
          </p:spPr>
        </p:sp>
        <p:sp>
          <p:nvSpPr>
            <p:cNvPr id="19" name="TextBox 19"/>
            <p:cNvSpPr txBox="1"/>
            <p:nvPr/>
          </p:nvSpPr>
          <p:spPr>
            <a:xfrm>
              <a:off x="0" y="-38100"/>
              <a:ext cx="3813247" cy="1821436"/>
            </a:xfrm>
            <a:prstGeom prst="rect">
              <a:avLst/>
            </a:prstGeom>
          </p:spPr>
          <p:txBody>
            <a:bodyPr lIns="50800" tIns="50800" rIns="50800" bIns="50800" rtlCol="0" anchor="ctr"/>
            <a:lstStyle/>
            <a:p>
              <a:pPr algn="ctr">
                <a:lnSpc>
                  <a:spcPts val="2800"/>
                </a:lnSpc>
              </a:pPr>
            </a:p>
          </p:txBody>
        </p:sp>
      </p:grpSp>
      <p:grpSp>
        <p:nvGrpSpPr>
          <p:cNvPr id="20" name="Group 20"/>
          <p:cNvGrpSpPr/>
          <p:nvPr/>
        </p:nvGrpSpPr>
        <p:grpSpPr>
          <a:xfrm rot="0">
            <a:off x="3133688" y="3202948"/>
            <a:ext cx="13946583" cy="5273023"/>
            <a:chOff x="0" y="0"/>
            <a:chExt cx="18595444" cy="7030697"/>
          </a:xfrm>
        </p:grpSpPr>
        <p:sp>
          <p:nvSpPr>
            <p:cNvPr id="21" name="Freeform 21"/>
            <p:cNvSpPr/>
            <p:nvPr/>
          </p:nvSpPr>
          <p:spPr>
            <a:xfrm>
              <a:off x="0" y="0"/>
              <a:ext cx="14096636" cy="7030697"/>
            </a:xfrm>
            <a:custGeom>
              <a:avLst/>
              <a:gdLst/>
              <a:ahLst/>
              <a:cxnLst/>
              <a:rect l="l" t="t" r="r" b="b"/>
              <a:pathLst>
                <a:path w="14096636" h="7030697">
                  <a:moveTo>
                    <a:pt x="0" y="0"/>
                  </a:moveTo>
                  <a:lnTo>
                    <a:pt x="14096636" y="0"/>
                  </a:lnTo>
                  <a:lnTo>
                    <a:pt x="14096636" y="7030697"/>
                  </a:lnTo>
                  <a:lnTo>
                    <a:pt x="0" y="7030697"/>
                  </a:lnTo>
                  <a:lnTo>
                    <a:pt x="0" y="0"/>
                  </a:lnTo>
                  <a:close/>
                </a:path>
              </a:pathLst>
            </a:custGeom>
            <a:blipFill>
              <a:blip r:embed="rId4"/>
              <a:stretch>
                <a:fillRect/>
              </a:stretch>
            </a:blipFill>
          </p:spPr>
        </p:sp>
        <p:sp>
          <p:nvSpPr>
            <p:cNvPr id="22" name="TextBox 22"/>
            <p:cNvSpPr txBox="1"/>
            <p:nvPr/>
          </p:nvSpPr>
          <p:spPr>
            <a:xfrm>
              <a:off x="14493907" y="2218478"/>
              <a:ext cx="4101538" cy="1972098"/>
            </a:xfrm>
            <a:prstGeom prst="rect">
              <a:avLst/>
            </a:prstGeom>
          </p:spPr>
          <p:txBody>
            <a:bodyPr lIns="0" tIns="0" rIns="0" bIns="0" rtlCol="0" anchor="t">
              <a:spAutoFit/>
            </a:bodyPr>
            <a:lstStyle/>
            <a:p>
              <a:pPr marL="0" lvl="0" indent="0" algn="l">
                <a:lnSpc>
                  <a:spcPts val="3920"/>
                </a:lnSpc>
                <a:spcBef>
                  <a:spcPct val="0"/>
                </a:spcBef>
              </a:pPr>
              <a:r>
                <a:rPr lang="en-US" sz="2800" b="1" u="none" strike="noStrike">
                  <a:solidFill>
                    <a:srgbClr val="283763"/>
                  </a:solidFill>
                  <a:latin typeface="Poppins Bold"/>
                  <a:ea typeface="Poppins Bold"/>
                  <a:cs typeface="Poppins Bold"/>
                  <a:sym typeface="Poppins Bold"/>
                </a:rPr>
                <a:t>Identification of </a:t>
              </a:r>
              <a:endParaRPr lang="en-US" sz="2800" b="1" u="none" strike="noStrike">
                <a:solidFill>
                  <a:srgbClr val="283763"/>
                </a:solidFill>
                <a:latin typeface="Poppins Bold"/>
                <a:ea typeface="Poppins Bold"/>
                <a:cs typeface="Poppins Bold"/>
                <a:sym typeface="Poppins Bold"/>
              </a:endParaRPr>
            </a:p>
            <a:p>
              <a:pPr marL="0" lvl="0" indent="0" algn="l">
                <a:lnSpc>
                  <a:spcPts val="3920"/>
                </a:lnSpc>
                <a:spcBef>
                  <a:spcPct val="0"/>
                </a:spcBef>
              </a:pPr>
              <a:r>
                <a:rPr lang="en-US" sz="2800" b="1" u="none" strike="noStrike">
                  <a:solidFill>
                    <a:srgbClr val="283763"/>
                  </a:solidFill>
                  <a:latin typeface="Poppins Bold"/>
                  <a:ea typeface="Poppins Bold"/>
                  <a:cs typeface="Poppins Bold"/>
                  <a:sym typeface="Poppins Bold"/>
                </a:rPr>
                <a:t>Candidate </a:t>
              </a:r>
              <a:endParaRPr lang="en-US" sz="2800" b="1" u="none" strike="noStrike">
                <a:solidFill>
                  <a:srgbClr val="283763"/>
                </a:solidFill>
                <a:latin typeface="Poppins Bold"/>
                <a:ea typeface="Poppins Bold"/>
                <a:cs typeface="Poppins Bold"/>
                <a:sym typeface="Poppins Bold"/>
              </a:endParaRPr>
            </a:p>
            <a:p>
              <a:pPr marL="0" lvl="0" indent="0" algn="l">
                <a:lnSpc>
                  <a:spcPts val="3920"/>
                </a:lnSpc>
                <a:spcBef>
                  <a:spcPct val="0"/>
                </a:spcBef>
              </a:pPr>
              <a:r>
                <a:rPr lang="en-US" sz="2800" b="1" u="none" strike="noStrike">
                  <a:solidFill>
                    <a:srgbClr val="283763"/>
                  </a:solidFill>
                  <a:latin typeface="Poppins Bold"/>
                  <a:ea typeface="Poppins Bold"/>
                  <a:cs typeface="Poppins Bold"/>
                  <a:sym typeface="Poppins Bold"/>
                </a:rPr>
                <a:t>FE Method Pairs</a:t>
              </a:r>
              <a:endParaRPr lang="en-US" sz="2800" b="1" u="none" strike="noStrike">
                <a:solidFill>
                  <a:srgbClr val="283763"/>
                </a:solidFill>
                <a:latin typeface="Poppins Bold"/>
                <a:ea typeface="Poppins Bold"/>
                <a:cs typeface="Poppins Bold"/>
                <a:sym typeface="Poppins Bold"/>
              </a:endParaRPr>
            </a:p>
          </p:txBody>
        </p:sp>
      </p:grpSp>
      <p:grpSp>
        <p:nvGrpSpPr>
          <p:cNvPr id="23" name="Group 23"/>
          <p:cNvGrpSpPr/>
          <p:nvPr/>
        </p:nvGrpSpPr>
        <p:grpSpPr>
          <a:xfrm rot="0">
            <a:off x="2780879" y="2499310"/>
            <a:ext cx="14478421" cy="6771104"/>
            <a:chOff x="0" y="0"/>
            <a:chExt cx="3813247" cy="1783336"/>
          </a:xfrm>
        </p:grpSpPr>
        <p:sp>
          <p:nvSpPr>
            <p:cNvPr id="24" name="Freeform 24"/>
            <p:cNvSpPr/>
            <p:nvPr/>
          </p:nvSpPr>
          <p:spPr>
            <a:xfrm>
              <a:off x="0" y="0"/>
              <a:ext cx="3813247" cy="1783336"/>
            </a:xfrm>
            <a:custGeom>
              <a:avLst/>
              <a:gdLst/>
              <a:ahLst/>
              <a:cxnLst/>
              <a:rect l="l" t="t" r="r" b="b"/>
              <a:pathLst>
                <a:path w="3813247" h="1783336">
                  <a:moveTo>
                    <a:pt x="0" y="0"/>
                  </a:moveTo>
                  <a:lnTo>
                    <a:pt x="3813247" y="0"/>
                  </a:lnTo>
                  <a:lnTo>
                    <a:pt x="3813247" y="1783336"/>
                  </a:lnTo>
                  <a:lnTo>
                    <a:pt x="0" y="1783336"/>
                  </a:lnTo>
                  <a:close/>
                </a:path>
              </a:pathLst>
            </a:custGeom>
            <a:solidFill>
              <a:srgbClr val="FFFFFF"/>
            </a:solidFill>
          </p:spPr>
        </p:sp>
        <p:sp>
          <p:nvSpPr>
            <p:cNvPr id="25" name="TextBox 25"/>
            <p:cNvSpPr txBox="1"/>
            <p:nvPr/>
          </p:nvSpPr>
          <p:spPr>
            <a:xfrm>
              <a:off x="0" y="-38100"/>
              <a:ext cx="3813247" cy="1821436"/>
            </a:xfrm>
            <a:prstGeom prst="rect">
              <a:avLst/>
            </a:prstGeom>
          </p:spPr>
          <p:txBody>
            <a:bodyPr lIns="50800" tIns="50800" rIns="50800" bIns="50800" rtlCol="0" anchor="ctr"/>
            <a:lstStyle/>
            <a:p>
              <a:pPr algn="ctr">
                <a:lnSpc>
                  <a:spcPts val="2800"/>
                </a:lnSpc>
              </a:pPr>
            </a:p>
          </p:txBody>
        </p:sp>
      </p:grpSp>
      <p:grpSp>
        <p:nvGrpSpPr>
          <p:cNvPr id="26" name="Group 26"/>
          <p:cNvGrpSpPr/>
          <p:nvPr/>
        </p:nvGrpSpPr>
        <p:grpSpPr>
          <a:xfrm rot="0">
            <a:off x="3698113" y="3197727"/>
            <a:ext cx="12817732" cy="5350041"/>
            <a:chOff x="0" y="0"/>
            <a:chExt cx="17090310" cy="7133388"/>
          </a:xfrm>
        </p:grpSpPr>
        <p:sp>
          <p:nvSpPr>
            <p:cNvPr id="27" name="Freeform 27"/>
            <p:cNvSpPr/>
            <p:nvPr/>
          </p:nvSpPr>
          <p:spPr>
            <a:xfrm>
              <a:off x="0" y="0"/>
              <a:ext cx="10171683" cy="7133388"/>
            </a:xfrm>
            <a:custGeom>
              <a:avLst/>
              <a:gdLst/>
              <a:ahLst/>
              <a:cxnLst/>
              <a:rect l="l" t="t" r="r" b="b"/>
              <a:pathLst>
                <a:path w="10171683" h="7133388">
                  <a:moveTo>
                    <a:pt x="0" y="0"/>
                  </a:moveTo>
                  <a:lnTo>
                    <a:pt x="10171683" y="0"/>
                  </a:lnTo>
                  <a:lnTo>
                    <a:pt x="10171683" y="7133388"/>
                  </a:lnTo>
                  <a:lnTo>
                    <a:pt x="0" y="7133388"/>
                  </a:lnTo>
                  <a:lnTo>
                    <a:pt x="0" y="0"/>
                  </a:lnTo>
                  <a:close/>
                </a:path>
              </a:pathLst>
            </a:custGeom>
            <a:blipFill>
              <a:blip r:embed="rId5"/>
              <a:stretch>
                <a:fillRect/>
              </a:stretch>
            </a:blipFill>
          </p:spPr>
        </p:sp>
        <p:sp>
          <p:nvSpPr>
            <p:cNvPr id="28" name="TextBox 28"/>
            <p:cNvSpPr txBox="1"/>
            <p:nvPr/>
          </p:nvSpPr>
          <p:spPr>
            <a:xfrm>
              <a:off x="11014078" y="2698782"/>
              <a:ext cx="6076231" cy="651298"/>
            </a:xfrm>
            <a:prstGeom prst="rect">
              <a:avLst/>
            </a:prstGeom>
          </p:spPr>
          <p:txBody>
            <a:bodyPr lIns="0" tIns="0" rIns="0" bIns="0" rtlCol="0" anchor="t">
              <a:spAutoFit/>
            </a:bodyPr>
            <a:lstStyle/>
            <a:p>
              <a:pPr marL="0" lvl="0" indent="0" algn="l">
                <a:lnSpc>
                  <a:spcPts val="3920"/>
                </a:lnSpc>
                <a:spcBef>
                  <a:spcPct val="0"/>
                </a:spcBef>
              </a:pPr>
              <a:r>
                <a:rPr lang="en-US" sz="2800" b="1" u="none" strike="noStrike">
                  <a:solidFill>
                    <a:srgbClr val="283763"/>
                  </a:solidFill>
                  <a:latin typeface="Poppins Bold"/>
                  <a:ea typeface="Poppins Bold"/>
                  <a:cs typeface="Poppins Bold"/>
                  <a:sym typeface="Poppins Bold"/>
                </a:rPr>
                <a:t>Manual Validation</a:t>
              </a:r>
              <a:endParaRPr lang="en-US" sz="2800" b="1" u="none" strike="noStrike">
                <a:solidFill>
                  <a:srgbClr val="283763"/>
                </a:solidFill>
                <a:latin typeface="Poppins Bold"/>
                <a:ea typeface="Poppins Bold"/>
                <a:cs typeface="Poppins Bold"/>
                <a:sym typeface="Poppins Bold"/>
              </a:endParaRPr>
            </a:p>
          </p:txBody>
        </p:sp>
      </p:grpSp>
      <p:sp>
        <p:nvSpPr>
          <p:cNvPr id="29" name="TextBox 29"/>
          <p:cNvSpPr txBox="1"/>
          <p:nvPr/>
        </p:nvSpPr>
        <p:spPr>
          <a:xfrm>
            <a:off x="15792760" y="689049"/>
            <a:ext cx="1466540" cy="339651"/>
          </a:xfrm>
          <a:prstGeom prst="rect">
            <a:avLst/>
          </a:prstGeom>
        </p:spPr>
        <p:txBody>
          <a:bodyPr lIns="0" tIns="0" rIns="0" bIns="0" rtlCol="0" anchor="t">
            <a:spAutoFit/>
          </a:bodyPr>
          <a:lstStyle/>
          <a:p>
            <a:pPr algn="r">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Page</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sp>
        <p:nvSpPr>
          <p:cNvPr id="30" name="TextBox 30"/>
          <p:cNvSpPr txBox="1"/>
          <p:nvPr/>
        </p:nvSpPr>
        <p:spPr>
          <a:xfrm>
            <a:off x="15792760" y="962025"/>
            <a:ext cx="1466540" cy="669925"/>
          </a:xfrm>
          <a:prstGeom prst="rect">
            <a:avLst/>
          </a:prstGeom>
        </p:spPr>
        <p:txBody>
          <a:bodyPr lIns="0" tIns="0" rIns="0" bIns="0" rtlCol="0" anchor="t">
            <a:spAutoFit/>
          </a:bodyPr>
          <a:lstStyle/>
          <a:p>
            <a:pPr algn="r">
              <a:lnSpc>
                <a:spcPts val="5600"/>
              </a:lnSpc>
            </a:pPr>
            <a:r>
              <a:rPr lang="en-US" sz="4000" b="1">
                <a:solidFill>
                  <a:srgbClr val="283763"/>
                </a:solidFill>
                <a:latin typeface="Montserrat Bold"/>
                <a:ea typeface="Montserrat Bold"/>
                <a:cs typeface="Montserrat Bold"/>
                <a:sym typeface="Montserrat Bold"/>
              </a:rPr>
              <a:t>34</a:t>
            </a:r>
            <a:endParaRPr lang="en-US" sz="4000" b="1">
              <a:solidFill>
                <a:srgbClr val="283763"/>
              </a:solidFill>
              <a:latin typeface="Montserrat Bold"/>
              <a:ea typeface="Montserrat Bold"/>
              <a:cs typeface="Montserrat Bold"/>
              <a:sym typeface="Montserrat Bold"/>
            </a:endParaRPr>
          </a:p>
        </p:txBody>
      </p:sp>
      <p:grpSp>
        <p:nvGrpSpPr>
          <p:cNvPr id="31" name="Group 31"/>
          <p:cNvGrpSpPr/>
          <p:nvPr/>
        </p:nvGrpSpPr>
        <p:grpSpPr>
          <a:xfrm rot="0">
            <a:off x="1028700" y="752475"/>
            <a:ext cx="8832933" cy="301625"/>
            <a:chOff x="0" y="0"/>
            <a:chExt cx="11777244" cy="402167"/>
          </a:xfrm>
        </p:grpSpPr>
        <p:sp>
          <p:nvSpPr>
            <p:cNvPr id="32" name="TextBox 32"/>
            <p:cNvSpPr txBox="1"/>
            <p:nvPr/>
          </p:nvSpPr>
          <p:spPr>
            <a:xfrm>
              <a:off x="0" y="-38100"/>
              <a:ext cx="1889301" cy="440267"/>
            </a:xfrm>
            <a:prstGeom prst="rect">
              <a:avLst/>
            </a:prstGeom>
          </p:spPr>
          <p:txBody>
            <a:bodyPr lIns="0" tIns="0" rIns="0" bIns="0" rtlCol="0" anchor="t">
              <a:spAutoFit/>
            </a:bodyPr>
            <a:lstStyle/>
            <a:p>
              <a:pPr algn="l">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HOME</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sp>
          <p:nvSpPr>
            <p:cNvPr id="33" name="TextBox 33"/>
            <p:cNvSpPr txBox="1"/>
            <p:nvPr/>
          </p:nvSpPr>
          <p:spPr>
            <a:xfrm>
              <a:off x="1975140" y="-38100"/>
              <a:ext cx="1889301" cy="440267"/>
            </a:xfrm>
            <a:prstGeom prst="rect">
              <a:avLst/>
            </a:prstGeom>
          </p:spPr>
          <p:txBody>
            <a:bodyPr lIns="0" tIns="0" rIns="0" bIns="0" rtlCol="0" anchor="t">
              <a:spAutoFit/>
            </a:bodyPr>
            <a:lstStyle/>
            <a:p>
              <a:pPr algn="l">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ABOUT</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sp>
          <p:nvSpPr>
            <p:cNvPr id="34" name="TextBox 34"/>
            <p:cNvSpPr txBox="1"/>
            <p:nvPr/>
          </p:nvSpPr>
          <p:spPr>
            <a:xfrm>
              <a:off x="3953341" y="-38100"/>
              <a:ext cx="1889301" cy="440267"/>
            </a:xfrm>
            <a:prstGeom prst="rect">
              <a:avLst/>
            </a:prstGeom>
          </p:spPr>
          <p:txBody>
            <a:bodyPr lIns="0" tIns="0" rIns="0" bIns="0" rtlCol="0" anchor="t">
              <a:spAutoFit/>
            </a:bodyPr>
            <a:lstStyle/>
            <a:p>
              <a:pPr algn="l">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INTRO</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sp>
          <p:nvSpPr>
            <p:cNvPr id="35" name="TextBox 35"/>
            <p:cNvSpPr txBox="1"/>
            <p:nvPr/>
          </p:nvSpPr>
          <p:spPr>
            <a:xfrm>
              <a:off x="5931542" y="-38100"/>
              <a:ext cx="1889301" cy="440267"/>
            </a:xfrm>
            <a:prstGeom prst="rect">
              <a:avLst/>
            </a:prstGeom>
          </p:spPr>
          <p:txBody>
            <a:bodyPr lIns="0" tIns="0" rIns="0" bIns="0" rtlCol="0" anchor="t">
              <a:spAutoFit/>
            </a:bodyPr>
            <a:lstStyle/>
            <a:p>
              <a:pPr algn="l">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PART I</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sp>
          <p:nvSpPr>
            <p:cNvPr id="36" name="TextBox 36"/>
            <p:cNvSpPr txBox="1"/>
            <p:nvPr/>
          </p:nvSpPr>
          <p:spPr>
            <a:xfrm>
              <a:off x="7909743" y="-38100"/>
              <a:ext cx="1889301" cy="440267"/>
            </a:xfrm>
            <a:prstGeom prst="rect">
              <a:avLst/>
            </a:prstGeom>
          </p:spPr>
          <p:txBody>
            <a:bodyPr lIns="0" tIns="0" rIns="0" bIns="0" rtlCol="0" anchor="t">
              <a:spAutoFit/>
            </a:bodyPr>
            <a:lstStyle/>
            <a:p>
              <a:pPr algn="l">
                <a:lnSpc>
                  <a:spcPts val="2800"/>
                </a:lnSpc>
              </a:pPr>
              <a:r>
                <a:rPr lang="en-US" sz="2000" b="1">
                  <a:solidFill>
                    <a:srgbClr val="283763"/>
                  </a:solidFill>
                  <a:latin typeface="Montserrat Bold"/>
                  <a:ea typeface="Montserrat Bold"/>
                  <a:cs typeface="Montserrat Bold"/>
                  <a:sym typeface="Montserrat Bold"/>
                </a:rPr>
                <a:t>PART II</a:t>
              </a:r>
              <a:endParaRPr lang="en-US" sz="2000" b="1">
                <a:solidFill>
                  <a:srgbClr val="283763"/>
                </a:solidFill>
                <a:latin typeface="Montserrat Bold"/>
                <a:ea typeface="Montserrat Bold"/>
                <a:cs typeface="Montserrat Bold"/>
                <a:sym typeface="Montserrat Bold"/>
              </a:endParaRPr>
            </a:p>
          </p:txBody>
        </p:sp>
        <p:sp>
          <p:nvSpPr>
            <p:cNvPr id="37" name="TextBox 37"/>
            <p:cNvSpPr txBox="1"/>
            <p:nvPr/>
          </p:nvSpPr>
          <p:spPr>
            <a:xfrm>
              <a:off x="9887943" y="-38100"/>
              <a:ext cx="1889301" cy="440267"/>
            </a:xfrm>
            <a:prstGeom prst="rect">
              <a:avLst/>
            </a:prstGeom>
          </p:spPr>
          <p:txBody>
            <a:bodyPr lIns="0" tIns="0" rIns="0" bIns="0" rtlCol="0" anchor="t">
              <a:spAutoFit/>
            </a:bodyPr>
            <a:lstStyle/>
            <a:p>
              <a:pPr algn="l">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FINAL</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grpSp>
      <p:sp>
        <p:nvSpPr>
          <p:cNvPr id="38" name="TextBox 38"/>
          <p:cNvSpPr txBox="1"/>
          <p:nvPr/>
        </p:nvSpPr>
        <p:spPr>
          <a:xfrm>
            <a:off x="1028700" y="1603375"/>
            <a:ext cx="15053767" cy="784225"/>
          </a:xfrm>
          <a:prstGeom prst="rect">
            <a:avLst/>
          </a:prstGeom>
        </p:spPr>
        <p:txBody>
          <a:bodyPr lIns="0" tIns="0" rIns="0" bIns="0" rtlCol="0" anchor="t">
            <a:spAutoFit/>
          </a:bodyPr>
          <a:lstStyle/>
          <a:p>
            <a:pPr algn="l">
              <a:lnSpc>
                <a:spcPts val="6350"/>
              </a:lnSpc>
            </a:pPr>
            <a:r>
              <a:rPr lang="en-US" sz="5000" b="1">
                <a:solidFill>
                  <a:srgbClr val="283763"/>
                </a:solidFill>
                <a:latin typeface="Montserrat Bold"/>
                <a:ea typeface="Montserrat Bold"/>
                <a:cs typeface="Montserrat Bold"/>
                <a:sym typeface="Montserrat Bold"/>
              </a:rPr>
              <a:t>Dataset Construction</a:t>
            </a:r>
            <a:endParaRPr lang="en-US" sz="5000" b="1">
              <a:solidFill>
                <a:srgbClr val="283763"/>
              </a:solidFill>
              <a:latin typeface="Montserrat Bold"/>
              <a:ea typeface="Montserrat Bold"/>
              <a:cs typeface="Montserrat Bold"/>
              <a:sym typeface="Montserrat Bold"/>
            </a:endParaRPr>
          </a:p>
        </p:txBody>
      </p:sp>
      <p:sp>
        <p:nvSpPr>
          <p:cNvPr id="39" name="Freeform 39"/>
          <p:cNvSpPr/>
          <p:nvPr/>
        </p:nvSpPr>
        <p:spPr>
          <a:xfrm>
            <a:off x="1028700" y="2630170"/>
            <a:ext cx="1284558" cy="1284558"/>
          </a:xfrm>
          <a:custGeom>
            <a:avLst/>
            <a:gdLst/>
            <a:ahLst/>
            <a:cxnLst/>
            <a:rect l="l" t="t" r="r" b="b"/>
            <a:pathLst>
              <a:path w="1284558" h="1284558">
                <a:moveTo>
                  <a:pt x="0" y="0"/>
                </a:moveTo>
                <a:lnTo>
                  <a:pt x="1284558" y="0"/>
                </a:lnTo>
                <a:lnTo>
                  <a:pt x="1284558" y="1284558"/>
                </a:lnTo>
                <a:lnTo>
                  <a:pt x="0" y="128455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40" name="Freeform 40"/>
          <p:cNvSpPr/>
          <p:nvPr/>
        </p:nvSpPr>
        <p:spPr>
          <a:xfrm>
            <a:off x="1028700" y="3914728"/>
            <a:ext cx="1284558" cy="1284558"/>
          </a:xfrm>
          <a:custGeom>
            <a:avLst/>
            <a:gdLst/>
            <a:ahLst/>
            <a:cxnLst/>
            <a:rect l="l" t="t" r="r" b="b"/>
            <a:pathLst>
              <a:path w="1284558" h="1284558">
                <a:moveTo>
                  <a:pt x="0" y="0"/>
                </a:moveTo>
                <a:lnTo>
                  <a:pt x="1284558" y="0"/>
                </a:lnTo>
                <a:lnTo>
                  <a:pt x="1284558" y="1284559"/>
                </a:lnTo>
                <a:lnTo>
                  <a:pt x="0" y="128455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41" name="Freeform 41"/>
          <p:cNvSpPr/>
          <p:nvPr/>
        </p:nvSpPr>
        <p:spPr>
          <a:xfrm>
            <a:off x="1028700" y="5197181"/>
            <a:ext cx="1284558" cy="1284558"/>
          </a:xfrm>
          <a:custGeom>
            <a:avLst/>
            <a:gdLst/>
            <a:ahLst/>
            <a:cxnLst/>
            <a:rect l="l" t="t" r="r" b="b"/>
            <a:pathLst>
              <a:path w="1284558" h="1284558">
                <a:moveTo>
                  <a:pt x="0" y="0"/>
                </a:moveTo>
                <a:lnTo>
                  <a:pt x="1284558" y="0"/>
                </a:lnTo>
                <a:lnTo>
                  <a:pt x="1284558" y="1284558"/>
                </a:lnTo>
                <a:lnTo>
                  <a:pt x="0" y="128455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42" name="Freeform 42"/>
          <p:cNvSpPr/>
          <p:nvPr/>
        </p:nvSpPr>
        <p:spPr>
          <a:xfrm>
            <a:off x="1028700" y="6481739"/>
            <a:ext cx="1284558" cy="1284558"/>
          </a:xfrm>
          <a:custGeom>
            <a:avLst/>
            <a:gdLst/>
            <a:ahLst/>
            <a:cxnLst/>
            <a:rect l="l" t="t" r="r" b="b"/>
            <a:pathLst>
              <a:path w="1284558" h="1284558">
                <a:moveTo>
                  <a:pt x="0" y="0"/>
                </a:moveTo>
                <a:lnTo>
                  <a:pt x="1284558" y="0"/>
                </a:lnTo>
                <a:lnTo>
                  <a:pt x="1284558" y="1284558"/>
                </a:lnTo>
                <a:lnTo>
                  <a:pt x="0" y="128455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43" name="Freeform 43"/>
          <p:cNvSpPr/>
          <p:nvPr/>
        </p:nvSpPr>
        <p:spPr>
          <a:xfrm>
            <a:off x="1028700" y="7766297"/>
            <a:ext cx="1284558" cy="1284558"/>
          </a:xfrm>
          <a:custGeom>
            <a:avLst/>
            <a:gdLst/>
            <a:ahLst/>
            <a:cxnLst/>
            <a:rect l="l" t="t" r="r" b="b"/>
            <a:pathLst>
              <a:path w="1284558" h="1284558">
                <a:moveTo>
                  <a:pt x="0" y="0"/>
                </a:moveTo>
                <a:lnTo>
                  <a:pt x="1284558" y="0"/>
                </a:lnTo>
                <a:lnTo>
                  <a:pt x="1284558" y="1284559"/>
                </a:lnTo>
                <a:lnTo>
                  <a:pt x="0" y="128455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5792760" y="689049"/>
            <a:ext cx="1466540" cy="339651"/>
          </a:xfrm>
          <a:prstGeom prst="rect">
            <a:avLst/>
          </a:prstGeom>
        </p:spPr>
        <p:txBody>
          <a:bodyPr lIns="0" tIns="0" rIns="0" bIns="0" rtlCol="0" anchor="t">
            <a:spAutoFit/>
          </a:bodyPr>
          <a:lstStyle/>
          <a:p>
            <a:pPr algn="r">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Page</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sp>
        <p:nvSpPr>
          <p:cNvPr id="3" name="TextBox 3"/>
          <p:cNvSpPr txBox="1"/>
          <p:nvPr/>
        </p:nvSpPr>
        <p:spPr>
          <a:xfrm>
            <a:off x="15792760" y="962025"/>
            <a:ext cx="1466540" cy="669925"/>
          </a:xfrm>
          <a:prstGeom prst="rect">
            <a:avLst/>
          </a:prstGeom>
        </p:spPr>
        <p:txBody>
          <a:bodyPr lIns="0" tIns="0" rIns="0" bIns="0" rtlCol="0" anchor="t">
            <a:spAutoFit/>
          </a:bodyPr>
          <a:lstStyle/>
          <a:p>
            <a:pPr algn="r">
              <a:lnSpc>
                <a:spcPts val="5600"/>
              </a:lnSpc>
            </a:pPr>
            <a:r>
              <a:rPr lang="en-US" sz="4000" b="1">
                <a:solidFill>
                  <a:srgbClr val="283763"/>
                </a:solidFill>
                <a:latin typeface="Montserrat Bold"/>
                <a:ea typeface="Montserrat Bold"/>
                <a:cs typeface="Montserrat Bold"/>
                <a:sym typeface="Montserrat Bold"/>
              </a:rPr>
              <a:t>35</a:t>
            </a:r>
            <a:endParaRPr lang="en-US" sz="4000" b="1">
              <a:solidFill>
                <a:srgbClr val="283763"/>
              </a:solidFill>
              <a:latin typeface="Montserrat Bold"/>
              <a:ea typeface="Montserrat Bold"/>
              <a:cs typeface="Montserrat Bold"/>
              <a:sym typeface="Montserrat Bold"/>
            </a:endParaRPr>
          </a:p>
        </p:txBody>
      </p:sp>
      <p:grpSp>
        <p:nvGrpSpPr>
          <p:cNvPr id="4" name="Group 4"/>
          <p:cNvGrpSpPr/>
          <p:nvPr/>
        </p:nvGrpSpPr>
        <p:grpSpPr>
          <a:xfrm rot="0">
            <a:off x="10495682" y="2085975"/>
            <a:ext cx="6763618" cy="5105354"/>
            <a:chOff x="0" y="0"/>
            <a:chExt cx="9018157" cy="6807139"/>
          </a:xfrm>
        </p:grpSpPr>
        <p:grpSp>
          <p:nvGrpSpPr>
            <p:cNvPr id="5" name="Group 5"/>
            <p:cNvGrpSpPr/>
            <p:nvPr/>
          </p:nvGrpSpPr>
          <p:grpSpPr>
            <a:xfrm rot="0">
              <a:off x="0" y="0"/>
              <a:ext cx="9018157" cy="6807139"/>
              <a:chOff x="0" y="0"/>
              <a:chExt cx="1781364" cy="1344620"/>
            </a:xfrm>
          </p:grpSpPr>
          <p:sp>
            <p:nvSpPr>
              <p:cNvPr id="6" name="Freeform 6"/>
              <p:cNvSpPr/>
              <p:nvPr/>
            </p:nvSpPr>
            <p:spPr>
              <a:xfrm>
                <a:off x="0" y="0"/>
                <a:ext cx="1781364" cy="1344620"/>
              </a:xfrm>
              <a:custGeom>
                <a:avLst/>
                <a:gdLst/>
                <a:ahLst/>
                <a:cxnLst/>
                <a:rect l="l" t="t" r="r" b="b"/>
                <a:pathLst>
                  <a:path w="1781364" h="1344620">
                    <a:moveTo>
                      <a:pt x="33284" y="0"/>
                    </a:moveTo>
                    <a:lnTo>
                      <a:pt x="1748080" y="0"/>
                    </a:lnTo>
                    <a:cubicBezTo>
                      <a:pt x="1756908" y="0"/>
                      <a:pt x="1765374" y="3507"/>
                      <a:pt x="1771616" y="9749"/>
                    </a:cubicBezTo>
                    <a:cubicBezTo>
                      <a:pt x="1777858" y="15991"/>
                      <a:pt x="1781364" y="24457"/>
                      <a:pt x="1781364" y="33284"/>
                    </a:cubicBezTo>
                    <a:lnTo>
                      <a:pt x="1781364" y="1311336"/>
                    </a:lnTo>
                    <a:cubicBezTo>
                      <a:pt x="1781364" y="1320164"/>
                      <a:pt x="1777858" y="1328629"/>
                      <a:pt x="1771616" y="1334871"/>
                    </a:cubicBezTo>
                    <a:cubicBezTo>
                      <a:pt x="1765374" y="1341113"/>
                      <a:pt x="1756908" y="1344620"/>
                      <a:pt x="1748080" y="1344620"/>
                    </a:cubicBezTo>
                    <a:lnTo>
                      <a:pt x="33284" y="1344620"/>
                    </a:lnTo>
                    <a:cubicBezTo>
                      <a:pt x="24457" y="1344620"/>
                      <a:pt x="15991" y="1341113"/>
                      <a:pt x="9749" y="1334871"/>
                    </a:cubicBezTo>
                    <a:cubicBezTo>
                      <a:pt x="3507" y="1328629"/>
                      <a:pt x="0" y="1320164"/>
                      <a:pt x="0" y="1311336"/>
                    </a:cubicBezTo>
                    <a:lnTo>
                      <a:pt x="0" y="33284"/>
                    </a:lnTo>
                    <a:cubicBezTo>
                      <a:pt x="0" y="24457"/>
                      <a:pt x="3507" y="15991"/>
                      <a:pt x="9749" y="9749"/>
                    </a:cubicBezTo>
                    <a:cubicBezTo>
                      <a:pt x="15991" y="3507"/>
                      <a:pt x="24457" y="0"/>
                      <a:pt x="33284" y="0"/>
                    </a:cubicBezTo>
                    <a:close/>
                  </a:path>
                </a:pathLst>
              </a:custGeom>
              <a:solidFill>
                <a:srgbClr val="F39D76">
                  <a:alpha val="20784"/>
                </a:srgbClr>
              </a:solidFill>
              <a:ln cap="rnd">
                <a:noFill/>
                <a:prstDash val="solid"/>
                <a:round/>
              </a:ln>
            </p:spPr>
          </p:sp>
          <p:sp>
            <p:nvSpPr>
              <p:cNvPr id="7" name="TextBox 7"/>
              <p:cNvSpPr txBox="1"/>
              <p:nvPr/>
            </p:nvSpPr>
            <p:spPr>
              <a:xfrm>
                <a:off x="0" y="-66675"/>
                <a:ext cx="1781364" cy="1411295"/>
              </a:xfrm>
              <a:prstGeom prst="rect">
                <a:avLst/>
              </a:prstGeom>
            </p:spPr>
            <p:txBody>
              <a:bodyPr lIns="50800" tIns="50800" rIns="50800" bIns="50800" rtlCol="0" anchor="ctr"/>
              <a:lstStyle/>
              <a:p>
                <a:pPr marL="0" lvl="0" indent="0" algn="l">
                  <a:lnSpc>
                    <a:spcPts val="3360"/>
                  </a:lnSpc>
                  <a:spcBef>
                    <a:spcPct val="0"/>
                  </a:spcBef>
                </a:pPr>
              </a:p>
            </p:txBody>
          </p:sp>
        </p:grpSp>
        <p:sp>
          <p:nvSpPr>
            <p:cNvPr id="8" name="TextBox 8"/>
            <p:cNvSpPr txBox="1"/>
            <p:nvPr/>
          </p:nvSpPr>
          <p:spPr>
            <a:xfrm>
              <a:off x="557333" y="1019413"/>
              <a:ext cx="8019795" cy="5610352"/>
            </a:xfrm>
            <a:prstGeom prst="rect">
              <a:avLst/>
            </a:prstGeom>
          </p:spPr>
          <p:txBody>
            <a:bodyPr lIns="0" tIns="0" rIns="0" bIns="0" rtlCol="0" anchor="t">
              <a:spAutoFit/>
            </a:bodyPr>
            <a:lstStyle/>
            <a:p>
              <a:pPr marL="518160" lvl="1" indent="-259080" algn="l">
                <a:lnSpc>
                  <a:spcPts val="4250"/>
                </a:lnSpc>
                <a:buFont typeface="Arial" panose="020B0604020202090204"/>
                <a:buChar char="•"/>
              </a:pPr>
              <a:r>
                <a:rPr lang="en-US" sz="2400">
                  <a:solidFill>
                    <a:srgbClr val="283763"/>
                  </a:solidFill>
                  <a:latin typeface="Poppins" panose="00000800000000000000"/>
                  <a:ea typeface="Poppins" panose="00000800000000000000"/>
                  <a:cs typeface="Poppins" panose="00000800000000000000"/>
                  <a:sym typeface="Poppins" panose="00000800000000000000"/>
                </a:rPr>
                <a:t>Over </a:t>
              </a:r>
              <a:r>
                <a:rPr lang="en-US" sz="2400" u="none" strike="noStrike">
                  <a:solidFill>
                    <a:srgbClr val="283763"/>
                  </a:solidFill>
                  <a:latin typeface="Poppins" panose="00000800000000000000"/>
                  <a:ea typeface="Poppins" panose="00000800000000000000"/>
                  <a:cs typeface="Poppins" panose="00000800000000000000"/>
                  <a:sym typeface="Poppins" panose="00000800000000000000"/>
                </a:rPr>
                <a:t>70</a:t>
              </a:r>
              <a:r>
                <a:rPr lang="en-US" sz="2400" u="none" strike="noStrike">
                  <a:solidFill>
                    <a:srgbClr val="283763"/>
                  </a:solidFill>
                  <a:latin typeface="Poppins" panose="00000800000000000000"/>
                  <a:ea typeface="Poppins" panose="00000800000000000000"/>
                  <a:cs typeface="Poppins" panose="00000800000000000000"/>
                  <a:sym typeface="Poppins" panose="00000800000000000000"/>
                </a:rPr>
                <a:t>% of false positives were due to s</a:t>
              </a:r>
              <a:r>
                <a:rPr lang="en-US" sz="2400" u="none" strike="noStrike">
                  <a:solidFill>
                    <a:srgbClr val="283763"/>
                  </a:solidFill>
                  <a:latin typeface="Poppins" panose="00000800000000000000"/>
                  <a:ea typeface="Poppins" panose="00000800000000000000"/>
                  <a:cs typeface="Poppins" panose="00000800000000000000"/>
                  <a:sym typeface="Poppins" panose="00000800000000000000"/>
                </a:rPr>
                <a:t>emantic similarity bias</a:t>
              </a:r>
              <a:endParaRPr lang="en-US" sz="2400" u="none" strike="noStrike">
                <a:solidFill>
                  <a:srgbClr val="283763"/>
                </a:solidFill>
                <a:latin typeface="Poppins" panose="00000800000000000000"/>
                <a:ea typeface="Poppins" panose="00000800000000000000"/>
                <a:cs typeface="Poppins" panose="00000800000000000000"/>
                <a:sym typeface="Poppins" panose="00000800000000000000"/>
              </a:endParaRPr>
            </a:p>
            <a:p>
              <a:pPr marL="518160" lvl="1" indent="-259080" algn="l">
                <a:lnSpc>
                  <a:spcPts val="4250"/>
                </a:lnSpc>
                <a:buFont typeface="Arial" panose="020B0604020202090204"/>
                <a:buChar char="•"/>
              </a:pPr>
              <a:r>
                <a:rPr lang="en-US" sz="2400" u="none" strike="noStrike">
                  <a:solidFill>
                    <a:srgbClr val="283763"/>
                  </a:solidFill>
                  <a:latin typeface="Poppins" panose="00000800000000000000"/>
                  <a:ea typeface="Poppins" panose="00000800000000000000"/>
                  <a:cs typeface="Poppins" panose="00000800000000000000"/>
                  <a:sym typeface="Poppins" panose="00000800000000000000"/>
                </a:rPr>
                <a:t>Boundary-condition</a:t>
              </a:r>
              <a:r>
                <a:rPr lang="en-US" sz="2400" u="none" strike="noStrike">
                  <a:solidFill>
                    <a:srgbClr val="283763"/>
                  </a:solidFill>
                  <a:latin typeface="Poppins" panose="00000800000000000000"/>
                  <a:ea typeface="Poppins" panose="00000800000000000000"/>
                  <a:cs typeface="Poppins" panose="00000800000000000000"/>
                  <a:sym typeface="Poppins" panose="00000800000000000000"/>
                </a:rPr>
                <a:t> </a:t>
              </a:r>
              <a:r>
                <a:rPr lang="en-US" sz="2400" u="none" strike="noStrike">
                  <a:solidFill>
                    <a:srgbClr val="283763"/>
                  </a:solidFill>
                  <a:latin typeface="Poppins" panose="00000800000000000000"/>
                  <a:ea typeface="Poppins" panose="00000800000000000000"/>
                  <a:cs typeface="Poppins" panose="00000800000000000000"/>
                  <a:sym typeface="Poppins" panose="00000800000000000000"/>
                </a:rPr>
                <a:t>differences</a:t>
              </a:r>
              <a:r>
                <a:rPr lang="en-US" sz="2400" u="none" strike="noStrike">
                  <a:solidFill>
                    <a:srgbClr val="283763"/>
                  </a:solidFill>
                  <a:latin typeface="Poppins" panose="00000800000000000000"/>
                  <a:ea typeface="Poppins" panose="00000800000000000000"/>
                  <a:cs typeface="Poppins" panose="00000800000000000000"/>
                  <a:sym typeface="Poppins" panose="00000800000000000000"/>
                </a:rPr>
                <a:t> </a:t>
              </a:r>
              <a:r>
                <a:rPr lang="en-US" sz="2400" u="none" strike="noStrike">
                  <a:solidFill>
                    <a:srgbClr val="283763"/>
                  </a:solidFill>
                  <a:latin typeface="Poppins" panose="00000800000000000000"/>
                  <a:ea typeface="Poppins" panose="00000800000000000000"/>
                  <a:cs typeface="Poppins" panose="00000800000000000000"/>
                  <a:sym typeface="Poppins" panose="00000800000000000000"/>
                </a:rPr>
                <a:t>and mismatched</a:t>
              </a:r>
              <a:r>
                <a:rPr lang="en-US" sz="2400" u="none" strike="noStrike">
                  <a:solidFill>
                    <a:srgbClr val="283763"/>
                  </a:solidFill>
                  <a:latin typeface="Poppins" panose="00000800000000000000"/>
                  <a:ea typeface="Poppins" panose="00000800000000000000"/>
                  <a:cs typeface="Poppins" panose="00000800000000000000"/>
                  <a:sym typeface="Poppins" panose="00000800000000000000"/>
                </a:rPr>
                <a:t> </a:t>
              </a:r>
              <a:r>
                <a:rPr lang="en-US" sz="2400" u="none" strike="noStrike">
                  <a:solidFill>
                    <a:srgbClr val="283763"/>
                  </a:solidFill>
                  <a:latin typeface="Poppins" panose="00000800000000000000"/>
                  <a:ea typeface="Poppins" panose="00000800000000000000"/>
                  <a:cs typeface="Poppins" panose="00000800000000000000"/>
                  <a:sym typeface="Poppins" panose="00000800000000000000"/>
                </a:rPr>
                <a:t>input/error handling were also major causes</a:t>
              </a:r>
              <a:endParaRPr lang="en-US" sz="2400" u="none" strike="noStrike">
                <a:solidFill>
                  <a:srgbClr val="283763"/>
                </a:solidFill>
                <a:latin typeface="Poppins" panose="00000800000000000000"/>
                <a:ea typeface="Poppins" panose="00000800000000000000"/>
                <a:cs typeface="Poppins" panose="00000800000000000000"/>
                <a:sym typeface="Poppins" panose="00000800000000000000"/>
              </a:endParaRPr>
            </a:p>
            <a:p>
              <a:pPr marL="518160" lvl="1" indent="-259080" algn="l">
                <a:lnSpc>
                  <a:spcPts val="4250"/>
                </a:lnSpc>
                <a:buFont typeface="Arial" panose="020B0604020202090204"/>
                <a:buChar char="•"/>
              </a:pPr>
              <a:r>
                <a:rPr lang="en-US" sz="2400" u="none" strike="noStrike">
                  <a:solidFill>
                    <a:srgbClr val="283763"/>
                  </a:solidFill>
                  <a:latin typeface="Poppins" panose="00000800000000000000"/>
                  <a:ea typeface="Poppins" panose="00000800000000000000"/>
                  <a:cs typeface="Poppins" panose="00000800000000000000"/>
                  <a:sym typeface="Poppins" panose="00000800000000000000"/>
                </a:rPr>
                <a:t>Most misclassifications occurred in string processing and numeric computation</a:t>
              </a:r>
              <a:r>
                <a:rPr lang="en-US" sz="2400" u="none" strike="noStrike">
                  <a:solidFill>
                    <a:srgbClr val="283763"/>
                  </a:solidFill>
                  <a:latin typeface="Poppins" panose="00000800000000000000"/>
                  <a:ea typeface="Poppins" panose="00000800000000000000"/>
                  <a:cs typeface="Poppins" panose="00000800000000000000"/>
                  <a:sym typeface="Poppins" panose="00000800000000000000"/>
                </a:rPr>
                <a:t> </a:t>
              </a:r>
              <a:r>
                <a:rPr lang="en-US" sz="2400" u="none" strike="noStrike">
                  <a:solidFill>
                    <a:srgbClr val="283763"/>
                  </a:solidFill>
                  <a:latin typeface="Poppins" panose="00000800000000000000"/>
                  <a:ea typeface="Poppins" panose="00000800000000000000"/>
                  <a:cs typeface="Poppins" panose="00000800000000000000"/>
                  <a:sym typeface="Poppins" panose="00000800000000000000"/>
                </a:rPr>
                <a:t>tasks</a:t>
              </a:r>
              <a:endParaRPr lang="en-US" sz="2400" u="none" strike="noStrike">
                <a:solidFill>
                  <a:srgbClr val="283763"/>
                </a:solidFill>
                <a:latin typeface="Poppins" panose="00000800000000000000"/>
                <a:ea typeface="Poppins" panose="00000800000000000000"/>
                <a:cs typeface="Poppins" panose="00000800000000000000"/>
                <a:sym typeface="Poppins" panose="00000800000000000000"/>
              </a:endParaRPr>
            </a:p>
          </p:txBody>
        </p:sp>
        <p:sp>
          <p:nvSpPr>
            <p:cNvPr id="9" name="TextBox 9"/>
            <p:cNvSpPr txBox="1"/>
            <p:nvPr/>
          </p:nvSpPr>
          <p:spPr>
            <a:xfrm>
              <a:off x="557333" y="291732"/>
              <a:ext cx="7633932" cy="544195"/>
            </a:xfrm>
            <a:prstGeom prst="rect">
              <a:avLst/>
            </a:prstGeom>
          </p:spPr>
          <p:txBody>
            <a:bodyPr lIns="0" tIns="0" rIns="0" bIns="0" rtlCol="0" anchor="t">
              <a:spAutoFit/>
            </a:bodyPr>
            <a:lstStyle/>
            <a:p>
              <a:pPr marL="0" lvl="0" indent="0" algn="l">
                <a:lnSpc>
                  <a:spcPts val="3360"/>
                </a:lnSpc>
                <a:spcBef>
                  <a:spcPct val="0"/>
                </a:spcBef>
              </a:pPr>
              <a:r>
                <a:rPr lang="en-US" sz="2400" b="1">
                  <a:solidFill>
                    <a:srgbClr val="283763"/>
                  </a:solidFill>
                  <a:latin typeface="Poppins Bold"/>
                  <a:ea typeface="Poppins Bold"/>
                  <a:cs typeface="Poppins Bold"/>
                  <a:sym typeface="Poppins Bold"/>
                </a:rPr>
                <a:t>Causes of Misclassification</a:t>
              </a:r>
              <a:endParaRPr lang="en-US" sz="2400" b="1">
                <a:solidFill>
                  <a:srgbClr val="283763"/>
                </a:solidFill>
                <a:latin typeface="Poppins Bold"/>
                <a:ea typeface="Poppins Bold"/>
                <a:cs typeface="Poppins Bold"/>
                <a:sym typeface="Poppins Bold"/>
              </a:endParaRPr>
            </a:p>
          </p:txBody>
        </p:sp>
      </p:grpSp>
      <p:sp>
        <p:nvSpPr>
          <p:cNvPr id="10" name="Freeform 10"/>
          <p:cNvSpPr/>
          <p:nvPr/>
        </p:nvSpPr>
        <p:spPr>
          <a:xfrm rot="1488832">
            <a:off x="13998314" y="6820738"/>
            <a:ext cx="1408969" cy="2147000"/>
          </a:xfrm>
          <a:custGeom>
            <a:avLst/>
            <a:gdLst/>
            <a:ahLst/>
            <a:cxnLst/>
            <a:rect l="l" t="t" r="r" b="b"/>
            <a:pathLst>
              <a:path w="1408969" h="2147000">
                <a:moveTo>
                  <a:pt x="0" y="0"/>
                </a:moveTo>
                <a:lnTo>
                  <a:pt x="1408969" y="0"/>
                </a:lnTo>
                <a:lnTo>
                  <a:pt x="1408969" y="2147000"/>
                </a:lnTo>
                <a:lnTo>
                  <a:pt x="0" y="2147000"/>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sp>
        <p:nvSpPr>
          <p:cNvPr id="11" name="Freeform 11"/>
          <p:cNvSpPr/>
          <p:nvPr/>
        </p:nvSpPr>
        <p:spPr>
          <a:xfrm>
            <a:off x="8555583" y="4476445"/>
            <a:ext cx="2339135" cy="2147751"/>
          </a:xfrm>
          <a:custGeom>
            <a:avLst/>
            <a:gdLst/>
            <a:ahLst/>
            <a:cxnLst/>
            <a:rect l="l" t="t" r="r" b="b"/>
            <a:pathLst>
              <a:path w="2339135" h="2147751">
                <a:moveTo>
                  <a:pt x="0" y="0"/>
                </a:moveTo>
                <a:lnTo>
                  <a:pt x="2339135" y="0"/>
                </a:lnTo>
                <a:lnTo>
                  <a:pt x="2339135" y="2147751"/>
                </a:lnTo>
                <a:lnTo>
                  <a:pt x="0" y="214775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12" name="Group 12"/>
          <p:cNvGrpSpPr/>
          <p:nvPr/>
        </p:nvGrpSpPr>
        <p:grpSpPr>
          <a:xfrm rot="0">
            <a:off x="4189454" y="7467554"/>
            <a:ext cx="10140613" cy="2360341"/>
            <a:chOff x="0" y="0"/>
            <a:chExt cx="13520817" cy="3147121"/>
          </a:xfrm>
        </p:grpSpPr>
        <p:grpSp>
          <p:nvGrpSpPr>
            <p:cNvPr id="13" name="Group 13"/>
            <p:cNvGrpSpPr/>
            <p:nvPr/>
          </p:nvGrpSpPr>
          <p:grpSpPr>
            <a:xfrm rot="0">
              <a:off x="0" y="0"/>
              <a:ext cx="13520817" cy="3147121"/>
              <a:chOff x="0" y="0"/>
              <a:chExt cx="2670779" cy="621654"/>
            </a:xfrm>
          </p:grpSpPr>
          <p:sp>
            <p:nvSpPr>
              <p:cNvPr id="14" name="Freeform 14"/>
              <p:cNvSpPr/>
              <p:nvPr/>
            </p:nvSpPr>
            <p:spPr>
              <a:xfrm>
                <a:off x="0" y="0"/>
                <a:ext cx="2670779" cy="621654"/>
              </a:xfrm>
              <a:custGeom>
                <a:avLst/>
                <a:gdLst/>
                <a:ahLst/>
                <a:cxnLst/>
                <a:rect l="l" t="t" r="r" b="b"/>
                <a:pathLst>
                  <a:path w="2670779" h="621654">
                    <a:moveTo>
                      <a:pt x="22200" y="0"/>
                    </a:moveTo>
                    <a:lnTo>
                      <a:pt x="2648579" y="0"/>
                    </a:lnTo>
                    <a:cubicBezTo>
                      <a:pt x="2654467" y="0"/>
                      <a:pt x="2660113" y="2339"/>
                      <a:pt x="2664277" y="6502"/>
                    </a:cubicBezTo>
                    <a:cubicBezTo>
                      <a:pt x="2668440" y="10665"/>
                      <a:pt x="2670779" y="16312"/>
                      <a:pt x="2670779" y="22200"/>
                    </a:cubicBezTo>
                    <a:lnTo>
                      <a:pt x="2670779" y="599454"/>
                    </a:lnTo>
                    <a:cubicBezTo>
                      <a:pt x="2670779" y="611714"/>
                      <a:pt x="2660840" y="621654"/>
                      <a:pt x="2648579" y="621654"/>
                    </a:cubicBezTo>
                    <a:lnTo>
                      <a:pt x="22200" y="621654"/>
                    </a:lnTo>
                    <a:cubicBezTo>
                      <a:pt x="9939" y="621654"/>
                      <a:pt x="0" y="611714"/>
                      <a:pt x="0" y="599454"/>
                    </a:cubicBezTo>
                    <a:lnTo>
                      <a:pt x="0" y="22200"/>
                    </a:lnTo>
                    <a:cubicBezTo>
                      <a:pt x="0" y="9939"/>
                      <a:pt x="9939" y="0"/>
                      <a:pt x="22200" y="0"/>
                    </a:cubicBezTo>
                    <a:close/>
                  </a:path>
                </a:pathLst>
              </a:custGeom>
              <a:solidFill>
                <a:srgbClr val="5ABA64">
                  <a:alpha val="15686"/>
                </a:srgbClr>
              </a:solidFill>
              <a:ln cap="rnd">
                <a:noFill/>
                <a:prstDash val="solid"/>
                <a:round/>
              </a:ln>
            </p:spPr>
          </p:sp>
          <p:sp>
            <p:nvSpPr>
              <p:cNvPr id="15" name="TextBox 15"/>
              <p:cNvSpPr txBox="1"/>
              <p:nvPr/>
            </p:nvSpPr>
            <p:spPr>
              <a:xfrm>
                <a:off x="0" y="-66675"/>
                <a:ext cx="2670779" cy="688329"/>
              </a:xfrm>
              <a:prstGeom prst="rect">
                <a:avLst/>
              </a:prstGeom>
            </p:spPr>
            <p:txBody>
              <a:bodyPr lIns="50800" tIns="50800" rIns="50800" bIns="50800" rtlCol="0" anchor="ctr"/>
              <a:lstStyle/>
              <a:p>
                <a:pPr marL="0" lvl="0" indent="0" algn="l">
                  <a:lnSpc>
                    <a:spcPts val="3360"/>
                  </a:lnSpc>
                  <a:spcBef>
                    <a:spcPct val="0"/>
                  </a:spcBef>
                </a:pPr>
              </a:p>
            </p:txBody>
          </p:sp>
        </p:grpSp>
        <p:sp>
          <p:nvSpPr>
            <p:cNvPr id="16" name="TextBox 16"/>
            <p:cNvSpPr txBox="1"/>
            <p:nvPr/>
          </p:nvSpPr>
          <p:spPr>
            <a:xfrm>
              <a:off x="482678" y="866975"/>
              <a:ext cx="12415893" cy="2054352"/>
            </a:xfrm>
            <a:prstGeom prst="rect">
              <a:avLst/>
            </a:prstGeom>
          </p:spPr>
          <p:txBody>
            <a:bodyPr lIns="0" tIns="0" rIns="0" bIns="0" rtlCol="0" anchor="t">
              <a:spAutoFit/>
            </a:bodyPr>
            <a:lstStyle/>
            <a:p>
              <a:pPr marL="518160" lvl="1" indent="-259080" algn="l">
                <a:lnSpc>
                  <a:spcPts val="4250"/>
                </a:lnSpc>
                <a:buFont typeface="Arial" panose="020B0604020202090204"/>
                <a:buChar char="•"/>
              </a:pPr>
              <a:r>
                <a:rPr lang="en-US" sz="2400">
                  <a:solidFill>
                    <a:srgbClr val="283763"/>
                  </a:solidFill>
                  <a:latin typeface="Poppins" panose="00000800000000000000"/>
                  <a:ea typeface="Poppins" panose="00000800000000000000"/>
                  <a:cs typeface="Poppins" panose="00000800000000000000"/>
                  <a:sym typeface="Poppins" panose="00000800000000000000"/>
                </a:rPr>
                <a:t>Strengthen prompt design to better capture edge cases</a:t>
              </a:r>
              <a:endParaRPr lang="en-US" sz="2400">
                <a:solidFill>
                  <a:srgbClr val="283763"/>
                </a:solidFill>
                <a:latin typeface="Poppins" panose="00000800000000000000"/>
                <a:ea typeface="Poppins" panose="00000800000000000000"/>
                <a:cs typeface="Poppins" panose="00000800000000000000"/>
                <a:sym typeface="Poppins" panose="00000800000000000000"/>
              </a:endParaRPr>
            </a:p>
            <a:p>
              <a:pPr marL="518160" lvl="1" indent="-259080" algn="l">
                <a:lnSpc>
                  <a:spcPts val="4250"/>
                </a:lnSpc>
                <a:buFont typeface="Arial" panose="020B0604020202090204"/>
                <a:buChar char="•"/>
              </a:pPr>
              <a:r>
                <a:rPr lang="en-US" sz="2400" u="none" strike="noStrike">
                  <a:solidFill>
                    <a:srgbClr val="283763"/>
                  </a:solidFill>
                  <a:latin typeface="Poppins" panose="00000800000000000000"/>
                  <a:ea typeface="Poppins" panose="00000800000000000000"/>
                  <a:cs typeface="Poppins" panose="00000800000000000000"/>
                  <a:sym typeface="Poppins" panose="00000800000000000000"/>
                </a:rPr>
                <a:t>Incorporate training examples where code is semantically similar but functionally different</a:t>
              </a:r>
              <a:endParaRPr lang="en-US" sz="2400" u="none" strike="noStrike">
                <a:solidFill>
                  <a:srgbClr val="283763"/>
                </a:solidFill>
                <a:latin typeface="Poppins" panose="00000800000000000000"/>
                <a:ea typeface="Poppins" panose="00000800000000000000"/>
                <a:cs typeface="Poppins" panose="00000800000000000000"/>
                <a:sym typeface="Poppins" panose="00000800000000000000"/>
              </a:endParaRPr>
            </a:p>
          </p:txBody>
        </p:sp>
        <p:sp>
          <p:nvSpPr>
            <p:cNvPr id="17" name="TextBox 17"/>
            <p:cNvSpPr txBox="1"/>
            <p:nvPr/>
          </p:nvSpPr>
          <p:spPr>
            <a:xfrm>
              <a:off x="482678" y="286417"/>
              <a:ext cx="7472789" cy="544195"/>
            </a:xfrm>
            <a:prstGeom prst="rect">
              <a:avLst/>
            </a:prstGeom>
          </p:spPr>
          <p:txBody>
            <a:bodyPr lIns="0" tIns="0" rIns="0" bIns="0" rtlCol="0" anchor="t">
              <a:spAutoFit/>
            </a:bodyPr>
            <a:lstStyle/>
            <a:p>
              <a:pPr marL="0" lvl="0" indent="0" algn="l">
                <a:lnSpc>
                  <a:spcPts val="3360"/>
                </a:lnSpc>
                <a:spcBef>
                  <a:spcPct val="0"/>
                </a:spcBef>
              </a:pPr>
              <a:r>
                <a:rPr lang="en-US" sz="2400" b="1">
                  <a:solidFill>
                    <a:srgbClr val="283763"/>
                  </a:solidFill>
                  <a:latin typeface="Poppins Bold"/>
                  <a:ea typeface="Poppins Bold"/>
                  <a:cs typeface="Poppins Bold"/>
                  <a:sym typeface="Poppins Bold"/>
                </a:rPr>
                <a:t>Directions for Improvement</a:t>
              </a:r>
              <a:endParaRPr lang="en-US" sz="2400" b="1">
                <a:solidFill>
                  <a:srgbClr val="283763"/>
                </a:solidFill>
                <a:latin typeface="Poppins Bold"/>
                <a:ea typeface="Poppins Bold"/>
                <a:cs typeface="Poppins Bold"/>
                <a:sym typeface="Poppins Bold"/>
              </a:endParaRPr>
            </a:p>
          </p:txBody>
        </p:sp>
      </p:grpSp>
      <p:grpSp>
        <p:nvGrpSpPr>
          <p:cNvPr id="18" name="Group 18"/>
          <p:cNvGrpSpPr/>
          <p:nvPr/>
        </p:nvGrpSpPr>
        <p:grpSpPr>
          <a:xfrm rot="0">
            <a:off x="1028700" y="752475"/>
            <a:ext cx="8832933" cy="301625"/>
            <a:chOff x="0" y="0"/>
            <a:chExt cx="11777244" cy="402167"/>
          </a:xfrm>
        </p:grpSpPr>
        <p:sp>
          <p:nvSpPr>
            <p:cNvPr id="19" name="TextBox 19"/>
            <p:cNvSpPr txBox="1"/>
            <p:nvPr/>
          </p:nvSpPr>
          <p:spPr>
            <a:xfrm>
              <a:off x="0" y="-38100"/>
              <a:ext cx="1889301" cy="440267"/>
            </a:xfrm>
            <a:prstGeom prst="rect">
              <a:avLst/>
            </a:prstGeom>
          </p:spPr>
          <p:txBody>
            <a:bodyPr lIns="0" tIns="0" rIns="0" bIns="0" rtlCol="0" anchor="t">
              <a:spAutoFit/>
            </a:bodyPr>
            <a:lstStyle/>
            <a:p>
              <a:pPr algn="l">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HOME</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sp>
          <p:nvSpPr>
            <p:cNvPr id="20" name="TextBox 20"/>
            <p:cNvSpPr txBox="1"/>
            <p:nvPr/>
          </p:nvSpPr>
          <p:spPr>
            <a:xfrm>
              <a:off x="1975140" y="-38100"/>
              <a:ext cx="1889301" cy="440267"/>
            </a:xfrm>
            <a:prstGeom prst="rect">
              <a:avLst/>
            </a:prstGeom>
          </p:spPr>
          <p:txBody>
            <a:bodyPr lIns="0" tIns="0" rIns="0" bIns="0" rtlCol="0" anchor="t">
              <a:spAutoFit/>
            </a:bodyPr>
            <a:lstStyle/>
            <a:p>
              <a:pPr algn="l">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ABOUT</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sp>
          <p:nvSpPr>
            <p:cNvPr id="21" name="TextBox 21"/>
            <p:cNvSpPr txBox="1"/>
            <p:nvPr/>
          </p:nvSpPr>
          <p:spPr>
            <a:xfrm>
              <a:off x="3953341" y="-38100"/>
              <a:ext cx="1889301" cy="440267"/>
            </a:xfrm>
            <a:prstGeom prst="rect">
              <a:avLst/>
            </a:prstGeom>
          </p:spPr>
          <p:txBody>
            <a:bodyPr lIns="0" tIns="0" rIns="0" bIns="0" rtlCol="0" anchor="t">
              <a:spAutoFit/>
            </a:bodyPr>
            <a:lstStyle/>
            <a:p>
              <a:pPr algn="l">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INTRO</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sp>
          <p:nvSpPr>
            <p:cNvPr id="22" name="TextBox 22"/>
            <p:cNvSpPr txBox="1"/>
            <p:nvPr/>
          </p:nvSpPr>
          <p:spPr>
            <a:xfrm>
              <a:off x="5931542" y="-38100"/>
              <a:ext cx="1889301" cy="440267"/>
            </a:xfrm>
            <a:prstGeom prst="rect">
              <a:avLst/>
            </a:prstGeom>
          </p:spPr>
          <p:txBody>
            <a:bodyPr lIns="0" tIns="0" rIns="0" bIns="0" rtlCol="0" anchor="t">
              <a:spAutoFit/>
            </a:bodyPr>
            <a:lstStyle/>
            <a:p>
              <a:pPr algn="l">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PART I</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sp>
          <p:nvSpPr>
            <p:cNvPr id="23" name="TextBox 23"/>
            <p:cNvSpPr txBox="1"/>
            <p:nvPr/>
          </p:nvSpPr>
          <p:spPr>
            <a:xfrm>
              <a:off x="7909743" y="-38100"/>
              <a:ext cx="1889301" cy="440267"/>
            </a:xfrm>
            <a:prstGeom prst="rect">
              <a:avLst/>
            </a:prstGeom>
          </p:spPr>
          <p:txBody>
            <a:bodyPr lIns="0" tIns="0" rIns="0" bIns="0" rtlCol="0" anchor="t">
              <a:spAutoFit/>
            </a:bodyPr>
            <a:lstStyle/>
            <a:p>
              <a:pPr algn="l">
                <a:lnSpc>
                  <a:spcPts val="2800"/>
                </a:lnSpc>
              </a:pPr>
              <a:r>
                <a:rPr lang="en-US" sz="2000" b="1">
                  <a:solidFill>
                    <a:srgbClr val="283763"/>
                  </a:solidFill>
                  <a:latin typeface="Montserrat Bold"/>
                  <a:ea typeface="Montserrat Bold"/>
                  <a:cs typeface="Montserrat Bold"/>
                  <a:sym typeface="Montserrat Bold"/>
                </a:rPr>
                <a:t>PART II</a:t>
              </a:r>
              <a:endParaRPr lang="en-US" sz="2000" b="1">
                <a:solidFill>
                  <a:srgbClr val="283763"/>
                </a:solidFill>
                <a:latin typeface="Montserrat Bold"/>
                <a:ea typeface="Montserrat Bold"/>
                <a:cs typeface="Montserrat Bold"/>
                <a:sym typeface="Montserrat Bold"/>
              </a:endParaRPr>
            </a:p>
          </p:txBody>
        </p:sp>
        <p:sp>
          <p:nvSpPr>
            <p:cNvPr id="24" name="TextBox 24"/>
            <p:cNvSpPr txBox="1"/>
            <p:nvPr/>
          </p:nvSpPr>
          <p:spPr>
            <a:xfrm>
              <a:off x="9887943" y="-38100"/>
              <a:ext cx="1889301" cy="440267"/>
            </a:xfrm>
            <a:prstGeom prst="rect">
              <a:avLst/>
            </a:prstGeom>
          </p:spPr>
          <p:txBody>
            <a:bodyPr lIns="0" tIns="0" rIns="0" bIns="0" rtlCol="0" anchor="t">
              <a:spAutoFit/>
            </a:bodyPr>
            <a:lstStyle/>
            <a:p>
              <a:pPr algn="l">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FINAL</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grpSp>
      <p:sp>
        <p:nvSpPr>
          <p:cNvPr id="25" name="TextBox 25"/>
          <p:cNvSpPr txBox="1"/>
          <p:nvPr/>
        </p:nvSpPr>
        <p:spPr>
          <a:xfrm>
            <a:off x="1028700" y="1301750"/>
            <a:ext cx="15053767" cy="784225"/>
          </a:xfrm>
          <a:prstGeom prst="rect">
            <a:avLst/>
          </a:prstGeom>
        </p:spPr>
        <p:txBody>
          <a:bodyPr lIns="0" tIns="0" rIns="0" bIns="0" rtlCol="0" anchor="t">
            <a:spAutoFit/>
          </a:bodyPr>
          <a:lstStyle/>
          <a:p>
            <a:pPr algn="l">
              <a:lnSpc>
                <a:spcPts val="6350"/>
              </a:lnSpc>
            </a:pPr>
            <a:r>
              <a:rPr lang="en-US" sz="5000" b="1">
                <a:solidFill>
                  <a:srgbClr val="283763"/>
                </a:solidFill>
                <a:latin typeface="Montserrat Bold"/>
                <a:ea typeface="Montserrat Bold"/>
                <a:cs typeface="Montserrat Bold"/>
                <a:sym typeface="Montserrat Bold"/>
              </a:rPr>
              <a:t>Dataset &amp; GPT-4 Evaluation</a:t>
            </a:r>
            <a:endParaRPr lang="en-US" sz="5000" b="1">
              <a:solidFill>
                <a:srgbClr val="283763"/>
              </a:solidFill>
              <a:latin typeface="Montserrat Bold"/>
              <a:ea typeface="Montserrat Bold"/>
              <a:cs typeface="Montserrat Bold"/>
              <a:sym typeface="Montserrat Bold"/>
            </a:endParaRPr>
          </a:p>
        </p:txBody>
      </p:sp>
      <p:grpSp>
        <p:nvGrpSpPr>
          <p:cNvPr id="26" name="Group 26"/>
          <p:cNvGrpSpPr/>
          <p:nvPr/>
        </p:nvGrpSpPr>
        <p:grpSpPr>
          <a:xfrm rot="0">
            <a:off x="1028700" y="2705033"/>
            <a:ext cx="6675309" cy="1771412"/>
            <a:chOff x="0" y="0"/>
            <a:chExt cx="8900412" cy="2361882"/>
          </a:xfrm>
        </p:grpSpPr>
        <p:grpSp>
          <p:nvGrpSpPr>
            <p:cNvPr id="27" name="Group 27"/>
            <p:cNvGrpSpPr/>
            <p:nvPr/>
          </p:nvGrpSpPr>
          <p:grpSpPr>
            <a:xfrm rot="0">
              <a:off x="0" y="0"/>
              <a:ext cx="8358078" cy="2361882"/>
              <a:chOff x="0" y="0"/>
              <a:chExt cx="635000" cy="179443"/>
            </a:xfrm>
          </p:grpSpPr>
          <p:sp>
            <p:nvSpPr>
              <p:cNvPr id="28" name="Freeform 28"/>
              <p:cNvSpPr/>
              <p:nvPr/>
            </p:nvSpPr>
            <p:spPr>
              <a:xfrm>
                <a:off x="0" y="0"/>
                <a:ext cx="635000" cy="179443"/>
              </a:xfrm>
              <a:custGeom>
                <a:avLst/>
                <a:gdLst/>
                <a:ahLst/>
                <a:cxnLst/>
                <a:rect l="l" t="t" r="r" b="b"/>
                <a:pathLst>
                  <a:path w="635000" h="179443">
                    <a:moveTo>
                      <a:pt x="25400" y="0"/>
                    </a:moveTo>
                    <a:lnTo>
                      <a:pt x="609600" y="0"/>
                    </a:lnTo>
                    <a:cubicBezTo>
                      <a:pt x="623628" y="0"/>
                      <a:pt x="635000" y="11372"/>
                      <a:pt x="635000" y="25400"/>
                    </a:cubicBezTo>
                    <a:lnTo>
                      <a:pt x="635000" y="154043"/>
                    </a:lnTo>
                    <a:cubicBezTo>
                      <a:pt x="635000" y="168071"/>
                      <a:pt x="623628" y="179443"/>
                      <a:pt x="609600" y="179443"/>
                    </a:cubicBezTo>
                    <a:lnTo>
                      <a:pt x="25400" y="179443"/>
                    </a:lnTo>
                    <a:cubicBezTo>
                      <a:pt x="18664" y="179443"/>
                      <a:pt x="12203" y="176767"/>
                      <a:pt x="7439" y="172003"/>
                    </a:cubicBezTo>
                    <a:cubicBezTo>
                      <a:pt x="2676" y="167240"/>
                      <a:pt x="0" y="160779"/>
                      <a:pt x="0" y="154043"/>
                    </a:cubicBezTo>
                    <a:lnTo>
                      <a:pt x="0" y="25400"/>
                    </a:lnTo>
                    <a:cubicBezTo>
                      <a:pt x="0" y="11372"/>
                      <a:pt x="11372" y="0"/>
                      <a:pt x="25400" y="0"/>
                    </a:cubicBezTo>
                    <a:close/>
                  </a:path>
                </a:pathLst>
              </a:custGeom>
              <a:solidFill>
                <a:srgbClr val="BCE2F6">
                  <a:alpha val="35686"/>
                </a:srgbClr>
              </a:solidFill>
            </p:spPr>
          </p:sp>
          <p:sp>
            <p:nvSpPr>
              <p:cNvPr id="29" name="TextBox 29"/>
              <p:cNvSpPr txBox="1"/>
              <p:nvPr/>
            </p:nvSpPr>
            <p:spPr>
              <a:xfrm>
                <a:off x="0" y="-38100"/>
                <a:ext cx="635000" cy="217543"/>
              </a:xfrm>
              <a:prstGeom prst="rect">
                <a:avLst/>
              </a:prstGeom>
            </p:spPr>
            <p:txBody>
              <a:bodyPr lIns="50800" tIns="50800" rIns="50800" bIns="50800" rtlCol="0" anchor="ctr"/>
              <a:lstStyle/>
              <a:p>
                <a:pPr algn="ctr">
                  <a:lnSpc>
                    <a:spcPts val="2800"/>
                  </a:lnSpc>
                </a:pPr>
              </a:p>
            </p:txBody>
          </p:sp>
        </p:grpSp>
        <p:sp>
          <p:nvSpPr>
            <p:cNvPr id="30" name="TextBox 30"/>
            <p:cNvSpPr txBox="1"/>
            <p:nvPr/>
          </p:nvSpPr>
          <p:spPr>
            <a:xfrm>
              <a:off x="255977" y="100225"/>
              <a:ext cx="8644435" cy="651298"/>
            </a:xfrm>
            <a:prstGeom prst="rect">
              <a:avLst/>
            </a:prstGeom>
          </p:spPr>
          <p:txBody>
            <a:bodyPr lIns="0" tIns="0" rIns="0" bIns="0" rtlCol="0" anchor="t">
              <a:spAutoFit/>
            </a:bodyPr>
            <a:lstStyle/>
            <a:p>
              <a:pPr algn="l">
                <a:lnSpc>
                  <a:spcPts val="3920"/>
                </a:lnSpc>
              </a:pPr>
              <a:r>
                <a:rPr lang="en-US" sz="2800" b="1">
                  <a:solidFill>
                    <a:srgbClr val="283763"/>
                  </a:solidFill>
                  <a:latin typeface="Poppins Bold"/>
                  <a:ea typeface="Poppins Bold"/>
                  <a:cs typeface="Poppins Bold"/>
                  <a:sym typeface="Poppins Bold"/>
                </a:rPr>
                <a:t>Dataset </a:t>
              </a:r>
              <a:endParaRPr lang="en-US" sz="2800" b="1">
                <a:solidFill>
                  <a:srgbClr val="283763"/>
                </a:solidFill>
                <a:latin typeface="Poppins Bold"/>
                <a:ea typeface="Poppins Bold"/>
                <a:cs typeface="Poppins Bold"/>
                <a:sym typeface="Poppins Bold"/>
              </a:endParaRPr>
            </a:p>
          </p:txBody>
        </p:sp>
        <p:sp>
          <p:nvSpPr>
            <p:cNvPr id="31" name="TextBox 31"/>
            <p:cNvSpPr txBox="1"/>
            <p:nvPr/>
          </p:nvSpPr>
          <p:spPr>
            <a:xfrm>
              <a:off x="255977" y="906927"/>
              <a:ext cx="7201486" cy="1102995"/>
            </a:xfrm>
            <a:prstGeom prst="rect">
              <a:avLst/>
            </a:prstGeom>
          </p:spPr>
          <p:txBody>
            <a:bodyPr lIns="0" tIns="0" rIns="0" bIns="0" rtlCol="0" anchor="t">
              <a:spAutoFit/>
            </a:bodyPr>
            <a:lstStyle/>
            <a:p>
              <a:pPr marL="518160" lvl="1" indent="-259080" algn="l">
                <a:lnSpc>
                  <a:spcPts val="3360"/>
                </a:lnSpc>
                <a:buFont typeface="Arial" panose="020B0604020202090204"/>
                <a:buChar char="•"/>
              </a:pPr>
              <a:r>
                <a:rPr lang="en-US" sz="2400">
                  <a:solidFill>
                    <a:srgbClr val="283763"/>
                  </a:solidFill>
                  <a:latin typeface="Poppins" panose="00000800000000000000"/>
                  <a:ea typeface="Poppins" panose="00000800000000000000"/>
                  <a:cs typeface="Poppins" panose="00000800000000000000"/>
                  <a:sym typeface="Poppins" panose="00000800000000000000"/>
                </a:rPr>
                <a:t>68 functionally equivalent pairs</a:t>
              </a:r>
              <a:endParaRPr lang="en-US" sz="2400">
                <a:solidFill>
                  <a:srgbClr val="283763"/>
                </a:solidFill>
                <a:latin typeface="Poppins" panose="00000800000000000000"/>
                <a:ea typeface="Poppins" panose="00000800000000000000"/>
                <a:cs typeface="Poppins" panose="00000800000000000000"/>
                <a:sym typeface="Poppins" panose="00000800000000000000"/>
              </a:endParaRPr>
            </a:p>
            <a:p>
              <a:pPr marL="518160" lvl="1" indent="-259080" algn="l">
                <a:lnSpc>
                  <a:spcPts val="3360"/>
                </a:lnSpc>
                <a:buFont typeface="Arial" panose="020B0604020202090204"/>
                <a:buChar char="•"/>
              </a:pPr>
              <a:r>
                <a:rPr lang="en-US" sz="2400">
                  <a:solidFill>
                    <a:srgbClr val="283763"/>
                  </a:solidFill>
                  <a:latin typeface="Poppins" panose="00000800000000000000"/>
                  <a:ea typeface="Poppins" panose="00000800000000000000"/>
                  <a:cs typeface="Poppins" panose="00000800000000000000"/>
                  <a:sym typeface="Poppins" panose="00000800000000000000"/>
                </a:rPr>
                <a:t>683 non-equivalent pairs</a:t>
              </a:r>
              <a:endParaRPr lang="en-US" sz="2400">
                <a:solidFill>
                  <a:srgbClr val="283763"/>
                </a:solidFill>
                <a:latin typeface="Poppins" panose="00000800000000000000"/>
                <a:ea typeface="Poppins" panose="00000800000000000000"/>
                <a:cs typeface="Poppins" panose="00000800000000000000"/>
                <a:sym typeface="Poppins" panose="00000800000000000000"/>
              </a:endParaRPr>
            </a:p>
          </p:txBody>
        </p:sp>
      </p:grpSp>
      <p:grpSp>
        <p:nvGrpSpPr>
          <p:cNvPr id="32" name="Group 32"/>
          <p:cNvGrpSpPr/>
          <p:nvPr/>
        </p:nvGrpSpPr>
        <p:grpSpPr>
          <a:xfrm rot="0">
            <a:off x="1028700" y="4752670"/>
            <a:ext cx="7526883" cy="2100295"/>
            <a:chOff x="0" y="0"/>
            <a:chExt cx="10035844" cy="2800394"/>
          </a:xfrm>
        </p:grpSpPr>
        <p:grpSp>
          <p:nvGrpSpPr>
            <p:cNvPr id="33" name="Group 33"/>
            <p:cNvGrpSpPr/>
            <p:nvPr/>
          </p:nvGrpSpPr>
          <p:grpSpPr>
            <a:xfrm rot="0">
              <a:off x="0" y="0"/>
              <a:ext cx="10035844" cy="2800394"/>
              <a:chOff x="0" y="0"/>
              <a:chExt cx="762467" cy="212758"/>
            </a:xfrm>
          </p:grpSpPr>
          <p:sp>
            <p:nvSpPr>
              <p:cNvPr id="34" name="Freeform 34"/>
              <p:cNvSpPr/>
              <p:nvPr/>
            </p:nvSpPr>
            <p:spPr>
              <a:xfrm>
                <a:off x="0" y="0"/>
                <a:ext cx="762467" cy="212758"/>
              </a:xfrm>
              <a:custGeom>
                <a:avLst/>
                <a:gdLst/>
                <a:ahLst/>
                <a:cxnLst/>
                <a:rect l="l" t="t" r="r" b="b"/>
                <a:pathLst>
                  <a:path w="762467" h="212758">
                    <a:moveTo>
                      <a:pt x="21154" y="0"/>
                    </a:moveTo>
                    <a:lnTo>
                      <a:pt x="741314" y="0"/>
                    </a:lnTo>
                    <a:cubicBezTo>
                      <a:pt x="752996" y="0"/>
                      <a:pt x="762467" y="9471"/>
                      <a:pt x="762467" y="21154"/>
                    </a:cubicBezTo>
                    <a:lnTo>
                      <a:pt x="762467" y="191605"/>
                    </a:lnTo>
                    <a:cubicBezTo>
                      <a:pt x="762467" y="203287"/>
                      <a:pt x="752996" y="212758"/>
                      <a:pt x="741314" y="212758"/>
                    </a:cubicBezTo>
                    <a:lnTo>
                      <a:pt x="21154" y="212758"/>
                    </a:lnTo>
                    <a:cubicBezTo>
                      <a:pt x="9471" y="212758"/>
                      <a:pt x="0" y="203287"/>
                      <a:pt x="0" y="191605"/>
                    </a:cubicBezTo>
                    <a:lnTo>
                      <a:pt x="0" y="21154"/>
                    </a:lnTo>
                    <a:cubicBezTo>
                      <a:pt x="0" y="9471"/>
                      <a:pt x="9471" y="0"/>
                      <a:pt x="21154" y="0"/>
                    </a:cubicBezTo>
                    <a:close/>
                  </a:path>
                </a:pathLst>
              </a:custGeom>
              <a:solidFill>
                <a:srgbClr val="BCE2F6">
                  <a:alpha val="65882"/>
                </a:srgbClr>
              </a:solidFill>
            </p:spPr>
          </p:sp>
          <p:sp>
            <p:nvSpPr>
              <p:cNvPr id="35" name="TextBox 35"/>
              <p:cNvSpPr txBox="1"/>
              <p:nvPr/>
            </p:nvSpPr>
            <p:spPr>
              <a:xfrm>
                <a:off x="0" y="-38100"/>
                <a:ext cx="762467" cy="250858"/>
              </a:xfrm>
              <a:prstGeom prst="rect">
                <a:avLst/>
              </a:prstGeom>
            </p:spPr>
            <p:txBody>
              <a:bodyPr lIns="50800" tIns="50800" rIns="50800" bIns="50800" rtlCol="0" anchor="ctr"/>
              <a:lstStyle/>
              <a:p>
                <a:pPr algn="ctr">
                  <a:lnSpc>
                    <a:spcPts val="2800"/>
                  </a:lnSpc>
                </a:pPr>
              </a:p>
            </p:txBody>
          </p:sp>
        </p:grpSp>
        <p:sp>
          <p:nvSpPr>
            <p:cNvPr id="36" name="TextBox 36"/>
            <p:cNvSpPr txBox="1"/>
            <p:nvPr/>
          </p:nvSpPr>
          <p:spPr>
            <a:xfrm>
              <a:off x="262295" y="100225"/>
              <a:ext cx="8857811" cy="651298"/>
            </a:xfrm>
            <a:prstGeom prst="rect">
              <a:avLst/>
            </a:prstGeom>
          </p:spPr>
          <p:txBody>
            <a:bodyPr lIns="0" tIns="0" rIns="0" bIns="0" rtlCol="0" anchor="t">
              <a:spAutoFit/>
            </a:bodyPr>
            <a:lstStyle/>
            <a:p>
              <a:pPr algn="l">
                <a:lnSpc>
                  <a:spcPts val="3920"/>
                </a:lnSpc>
              </a:pPr>
              <a:r>
                <a:rPr lang="en-US" sz="2800" b="1">
                  <a:solidFill>
                    <a:srgbClr val="283763"/>
                  </a:solidFill>
                  <a:latin typeface="Poppins Bold"/>
                  <a:ea typeface="Poppins Bold"/>
                  <a:cs typeface="Poppins Bold"/>
                  <a:sym typeface="Poppins Bold"/>
                </a:rPr>
                <a:t>GPT-4o Evaluation Results</a:t>
              </a:r>
              <a:endParaRPr lang="en-US" sz="2800" b="1">
                <a:solidFill>
                  <a:srgbClr val="283763"/>
                </a:solidFill>
                <a:latin typeface="Poppins Bold"/>
                <a:ea typeface="Poppins Bold"/>
                <a:cs typeface="Poppins Bold"/>
                <a:sym typeface="Poppins Bold"/>
              </a:endParaRPr>
            </a:p>
          </p:txBody>
        </p:sp>
        <p:sp>
          <p:nvSpPr>
            <p:cNvPr id="37" name="TextBox 37"/>
            <p:cNvSpPr txBox="1"/>
            <p:nvPr/>
          </p:nvSpPr>
          <p:spPr>
            <a:xfrm>
              <a:off x="262295" y="906927"/>
              <a:ext cx="9773549" cy="1661795"/>
            </a:xfrm>
            <a:prstGeom prst="rect">
              <a:avLst/>
            </a:prstGeom>
          </p:spPr>
          <p:txBody>
            <a:bodyPr lIns="0" tIns="0" rIns="0" bIns="0" rtlCol="0" anchor="t">
              <a:spAutoFit/>
            </a:bodyPr>
            <a:lstStyle/>
            <a:p>
              <a:pPr marL="518160" lvl="1" indent="-259080" algn="l">
                <a:lnSpc>
                  <a:spcPts val="3360"/>
                </a:lnSpc>
                <a:buFont typeface="Arial" panose="020B0604020202090204"/>
                <a:buChar char="•"/>
              </a:pPr>
              <a:r>
                <a:rPr lang="en-US" sz="2400">
                  <a:solidFill>
                    <a:srgbClr val="283763"/>
                  </a:solidFill>
                  <a:latin typeface="Poppins" panose="00000800000000000000"/>
                  <a:ea typeface="Poppins" panose="00000800000000000000"/>
                  <a:cs typeface="Poppins" panose="00000800000000000000"/>
                  <a:sym typeface="Poppins" panose="00000800000000000000"/>
                </a:rPr>
                <a:t>Accuracy: ~85%</a:t>
              </a:r>
              <a:endParaRPr lang="en-US" sz="2400">
                <a:solidFill>
                  <a:srgbClr val="283763"/>
                </a:solidFill>
                <a:latin typeface="Poppins" panose="00000800000000000000"/>
                <a:ea typeface="Poppins" panose="00000800000000000000"/>
                <a:cs typeface="Poppins" panose="00000800000000000000"/>
                <a:sym typeface="Poppins" panose="00000800000000000000"/>
              </a:endParaRPr>
            </a:p>
            <a:p>
              <a:pPr marL="518160" lvl="1" indent="-259080" algn="l">
                <a:lnSpc>
                  <a:spcPts val="3360"/>
                </a:lnSpc>
                <a:buFont typeface="Arial" panose="020B0604020202090204"/>
                <a:buChar char="•"/>
              </a:pPr>
              <a:r>
                <a:rPr lang="en-US" sz="2400">
                  <a:solidFill>
                    <a:srgbClr val="283763"/>
                  </a:solidFill>
                  <a:latin typeface="Poppins" panose="00000800000000000000"/>
                  <a:ea typeface="Poppins" panose="00000800000000000000"/>
                  <a:cs typeface="Poppins" panose="00000800000000000000"/>
                  <a:sym typeface="Poppins" panose="00000800000000000000"/>
                </a:rPr>
                <a:t>Recall: ~94%</a:t>
              </a:r>
              <a:endParaRPr lang="en-US" sz="2400">
                <a:solidFill>
                  <a:srgbClr val="283763"/>
                </a:solidFill>
                <a:latin typeface="Poppins" panose="00000800000000000000"/>
                <a:ea typeface="Poppins" panose="00000800000000000000"/>
                <a:cs typeface="Poppins" panose="00000800000000000000"/>
                <a:sym typeface="Poppins" panose="00000800000000000000"/>
              </a:endParaRPr>
            </a:p>
            <a:p>
              <a:pPr marL="518160" lvl="1" indent="-259080" algn="l">
                <a:lnSpc>
                  <a:spcPts val="3360"/>
                </a:lnSpc>
                <a:buFont typeface="Arial" panose="020B0604020202090204"/>
                <a:buChar char="•"/>
              </a:pPr>
              <a:r>
                <a:rPr lang="en-US" sz="2400">
                  <a:solidFill>
                    <a:srgbClr val="283763"/>
                  </a:solidFill>
                  <a:latin typeface="Poppins" panose="00000800000000000000"/>
                  <a:ea typeface="Poppins" panose="00000800000000000000"/>
                  <a:cs typeface="Poppins" panose="00000800000000000000"/>
                  <a:sym typeface="Poppins" panose="00000800000000000000"/>
                </a:rPr>
                <a:t>Precision: Low (~37%), due to false positives</a:t>
              </a:r>
              <a:endParaRPr lang="en-US" sz="2400">
                <a:solidFill>
                  <a:srgbClr val="283763"/>
                </a:solidFill>
                <a:latin typeface="Poppins" panose="00000800000000000000"/>
                <a:ea typeface="Poppins" panose="00000800000000000000"/>
                <a:cs typeface="Poppins" panose="00000800000000000000"/>
                <a:sym typeface="Poppins" panose="00000800000000000000"/>
              </a:endParaRPr>
            </a:p>
          </p:txBody>
        </p:sp>
      </p:gr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5792760" y="689049"/>
            <a:ext cx="1466540" cy="339651"/>
          </a:xfrm>
          <a:prstGeom prst="rect">
            <a:avLst/>
          </a:prstGeom>
        </p:spPr>
        <p:txBody>
          <a:bodyPr lIns="0" tIns="0" rIns="0" bIns="0" rtlCol="0" anchor="t">
            <a:spAutoFit/>
          </a:bodyPr>
          <a:lstStyle/>
          <a:p>
            <a:pPr algn="r">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Page</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sp>
        <p:nvSpPr>
          <p:cNvPr id="3" name="TextBox 3"/>
          <p:cNvSpPr txBox="1"/>
          <p:nvPr/>
        </p:nvSpPr>
        <p:spPr>
          <a:xfrm>
            <a:off x="15792760" y="962025"/>
            <a:ext cx="1466540" cy="669925"/>
          </a:xfrm>
          <a:prstGeom prst="rect">
            <a:avLst/>
          </a:prstGeom>
        </p:spPr>
        <p:txBody>
          <a:bodyPr lIns="0" tIns="0" rIns="0" bIns="0" rtlCol="0" anchor="t">
            <a:spAutoFit/>
          </a:bodyPr>
          <a:lstStyle/>
          <a:p>
            <a:pPr algn="r">
              <a:lnSpc>
                <a:spcPts val="5600"/>
              </a:lnSpc>
            </a:pPr>
            <a:r>
              <a:rPr lang="en-US" sz="4000" b="1">
                <a:solidFill>
                  <a:srgbClr val="283763"/>
                </a:solidFill>
                <a:latin typeface="Montserrat Bold"/>
                <a:ea typeface="Montserrat Bold"/>
                <a:cs typeface="Montserrat Bold"/>
                <a:sym typeface="Montserrat Bold"/>
              </a:rPr>
              <a:t>36</a:t>
            </a:r>
            <a:endParaRPr lang="en-US" sz="4000" b="1">
              <a:solidFill>
                <a:srgbClr val="283763"/>
              </a:solidFill>
              <a:latin typeface="Montserrat Bold"/>
              <a:ea typeface="Montserrat Bold"/>
              <a:cs typeface="Montserrat Bold"/>
              <a:sym typeface="Montserrat Bold"/>
            </a:endParaRPr>
          </a:p>
        </p:txBody>
      </p:sp>
      <p:sp>
        <p:nvSpPr>
          <p:cNvPr id="4" name="TextBox 4"/>
          <p:cNvSpPr txBox="1"/>
          <p:nvPr/>
        </p:nvSpPr>
        <p:spPr>
          <a:xfrm>
            <a:off x="1028700" y="1603375"/>
            <a:ext cx="14525203" cy="739267"/>
          </a:xfrm>
          <a:prstGeom prst="rect">
            <a:avLst/>
          </a:prstGeom>
        </p:spPr>
        <p:txBody>
          <a:bodyPr lIns="0" tIns="0" rIns="0" bIns="0" rtlCol="0" anchor="t">
            <a:spAutoFit/>
          </a:bodyPr>
          <a:lstStyle/>
          <a:p>
            <a:pPr algn="l">
              <a:lnSpc>
                <a:spcPts val="5970"/>
              </a:lnSpc>
            </a:pPr>
            <a:r>
              <a:rPr lang="en-US" sz="4700" b="1">
                <a:solidFill>
                  <a:srgbClr val="283763"/>
                </a:solidFill>
                <a:latin typeface="Montserrat Ultra-Bold"/>
                <a:ea typeface="Montserrat Ultra-Bold"/>
                <a:cs typeface="Montserrat Ultra-Bold"/>
                <a:sym typeface="Montserrat Ultra-Bold"/>
              </a:rPr>
              <a:t>Revisions to Chapter 4 (Study 3)  (1/4)</a:t>
            </a:r>
            <a:endParaRPr lang="en-US" sz="4700" b="1">
              <a:solidFill>
                <a:srgbClr val="283763"/>
              </a:solidFill>
              <a:latin typeface="Montserrat Ultra-Bold"/>
              <a:ea typeface="Montserrat Ultra-Bold"/>
              <a:cs typeface="Montserrat Ultra-Bold"/>
              <a:sym typeface="Montserrat Ultra-Bold"/>
            </a:endParaRPr>
          </a:p>
        </p:txBody>
      </p:sp>
      <p:grpSp>
        <p:nvGrpSpPr>
          <p:cNvPr id="5" name="Group 5"/>
          <p:cNvGrpSpPr/>
          <p:nvPr/>
        </p:nvGrpSpPr>
        <p:grpSpPr>
          <a:xfrm rot="0">
            <a:off x="1028700" y="752475"/>
            <a:ext cx="8832933" cy="301625"/>
            <a:chOff x="0" y="0"/>
            <a:chExt cx="11777244" cy="402167"/>
          </a:xfrm>
        </p:grpSpPr>
        <p:sp>
          <p:nvSpPr>
            <p:cNvPr id="6" name="TextBox 6"/>
            <p:cNvSpPr txBox="1"/>
            <p:nvPr/>
          </p:nvSpPr>
          <p:spPr>
            <a:xfrm>
              <a:off x="0" y="-38100"/>
              <a:ext cx="1889301" cy="440267"/>
            </a:xfrm>
            <a:prstGeom prst="rect">
              <a:avLst/>
            </a:prstGeom>
          </p:spPr>
          <p:txBody>
            <a:bodyPr lIns="0" tIns="0" rIns="0" bIns="0" rtlCol="0" anchor="t">
              <a:spAutoFit/>
            </a:bodyPr>
            <a:lstStyle/>
            <a:p>
              <a:pPr algn="l">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HOME</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sp>
          <p:nvSpPr>
            <p:cNvPr id="7" name="TextBox 7"/>
            <p:cNvSpPr txBox="1"/>
            <p:nvPr/>
          </p:nvSpPr>
          <p:spPr>
            <a:xfrm>
              <a:off x="1975140" y="-38100"/>
              <a:ext cx="1889301" cy="440267"/>
            </a:xfrm>
            <a:prstGeom prst="rect">
              <a:avLst/>
            </a:prstGeom>
          </p:spPr>
          <p:txBody>
            <a:bodyPr lIns="0" tIns="0" rIns="0" bIns="0" rtlCol="0" anchor="t">
              <a:spAutoFit/>
            </a:bodyPr>
            <a:lstStyle/>
            <a:p>
              <a:pPr algn="l">
                <a:lnSpc>
                  <a:spcPts val="2800"/>
                </a:lnSpc>
              </a:pPr>
              <a:r>
                <a:rPr lang="en-US" sz="2000" b="1">
                  <a:solidFill>
                    <a:srgbClr val="283763"/>
                  </a:solidFill>
                  <a:latin typeface="Montserrat Bold"/>
                  <a:ea typeface="Montserrat Bold"/>
                  <a:cs typeface="Montserrat Bold"/>
                  <a:sym typeface="Montserrat Bold"/>
                </a:rPr>
                <a:t>ABOUT</a:t>
              </a:r>
              <a:endParaRPr lang="en-US" sz="2000" b="1">
                <a:solidFill>
                  <a:srgbClr val="283763"/>
                </a:solidFill>
                <a:latin typeface="Montserrat Bold"/>
                <a:ea typeface="Montserrat Bold"/>
                <a:cs typeface="Montserrat Bold"/>
                <a:sym typeface="Montserrat Bold"/>
              </a:endParaRPr>
            </a:p>
          </p:txBody>
        </p:sp>
        <p:sp>
          <p:nvSpPr>
            <p:cNvPr id="8" name="TextBox 8"/>
            <p:cNvSpPr txBox="1"/>
            <p:nvPr/>
          </p:nvSpPr>
          <p:spPr>
            <a:xfrm>
              <a:off x="3953341" y="-38100"/>
              <a:ext cx="1889301" cy="440267"/>
            </a:xfrm>
            <a:prstGeom prst="rect">
              <a:avLst/>
            </a:prstGeom>
          </p:spPr>
          <p:txBody>
            <a:bodyPr lIns="0" tIns="0" rIns="0" bIns="0" rtlCol="0" anchor="t">
              <a:spAutoFit/>
            </a:bodyPr>
            <a:lstStyle/>
            <a:p>
              <a:pPr algn="l">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INTRO</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sp>
          <p:nvSpPr>
            <p:cNvPr id="9" name="TextBox 9"/>
            <p:cNvSpPr txBox="1"/>
            <p:nvPr/>
          </p:nvSpPr>
          <p:spPr>
            <a:xfrm>
              <a:off x="5931542" y="-38100"/>
              <a:ext cx="1889301" cy="440267"/>
            </a:xfrm>
            <a:prstGeom prst="rect">
              <a:avLst/>
            </a:prstGeom>
          </p:spPr>
          <p:txBody>
            <a:bodyPr lIns="0" tIns="0" rIns="0" bIns="0" rtlCol="0" anchor="t">
              <a:spAutoFit/>
            </a:bodyPr>
            <a:lstStyle/>
            <a:p>
              <a:pPr algn="l">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PART I</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sp>
          <p:nvSpPr>
            <p:cNvPr id="10" name="TextBox 10"/>
            <p:cNvSpPr txBox="1"/>
            <p:nvPr/>
          </p:nvSpPr>
          <p:spPr>
            <a:xfrm>
              <a:off x="7909743" y="-38100"/>
              <a:ext cx="1889301" cy="440267"/>
            </a:xfrm>
            <a:prstGeom prst="rect">
              <a:avLst/>
            </a:prstGeom>
          </p:spPr>
          <p:txBody>
            <a:bodyPr lIns="0" tIns="0" rIns="0" bIns="0" rtlCol="0" anchor="t">
              <a:spAutoFit/>
            </a:bodyPr>
            <a:lstStyle/>
            <a:p>
              <a:pPr algn="l">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PART II</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sp>
          <p:nvSpPr>
            <p:cNvPr id="11" name="TextBox 11"/>
            <p:cNvSpPr txBox="1"/>
            <p:nvPr/>
          </p:nvSpPr>
          <p:spPr>
            <a:xfrm>
              <a:off x="9887943" y="-38100"/>
              <a:ext cx="1889301" cy="440267"/>
            </a:xfrm>
            <a:prstGeom prst="rect">
              <a:avLst/>
            </a:prstGeom>
          </p:spPr>
          <p:txBody>
            <a:bodyPr lIns="0" tIns="0" rIns="0" bIns="0" rtlCol="0" anchor="t">
              <a:spAutoFit/>
            </a:bodyPr>
            <a:lstStyle/>
            <a:p>
              <a:pPr algn="l">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FINAL</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grpSp>
      <p:grpSp>
        <p:nvGrpSpPr>
          <p:cNvPr id="12" name="Group 12"/>
          <p:cNvGrpSpPr/>
          <p:nvPr/>
        </p:nvGrpSpPr>
        <p:grpSpPr>
          <a:xfrm rot="0">
            <a:off x="1028700" y="2685918"/>
            <a:ext cx="16102428" cy="1467899"/>
            <a:chOff x="0" y="0"/>
            <a:chExt cx="21469903" cy="1957198"/>
          </a:xfrm>
        </p:grpSpPr>
        <p:sp>
          <p:nvSpPr>
            <p:cNvPr id="13" name="TextBox 13"/>
            <p:cNvSpPr txBox="1"/>
            <p:nvPr/>
          </p:nvSpPr>
          <p:spPr>
            <a:xfrm>
              <a:off x="0" y="759377"/>
              <a:ext cx="21469903" cy="1197822"/>
            </a:xfrm>
            <a:prstGeom prst="rect">
              <a:avLst/>
            </a:prstGeom>
          </p:spPr>
          <p:txBody>
            <a:bodyPr lIns="0" tIns="0" rIns="0" bIns="0" rtlCol="0" anchor="t">
              <a:spAutoFit/>
            </a:bodyPr>
            <a:lstStyle/>
            <a:p>
              <a:pPr algn="l">
                <a:lnSpc>
                  <a:spcPts val="3640"/>
                </a:lnSpc>
              </a:pPr>
              <a:r>
                <a:rPr lang="en-US" sz="2600">
                  <a:solidFill>
                    <a:srgbClr val="283763"/>
                  </a:solidFill>
                  <a:latin typeface="Poppins" panose="00000800000000000000"/>
                  <a:ea typeface="Poppins" panose="00000800000000000000"/>
                  <a:cs typeface="Poppins" panose="00000800000000000000"/>
                  <a:sym typeface="Poppins" panose="00000800000000000000"/>
                </a:rPr>
                <a:t>The research questi</a:t>
              </a:r>
              <a:r>
                <a:rPr lang="en-US" sz="2600">
                  <a:solidFill>
                    <a:srgbClr val="283763"/>
                  </a:solidFill>
                  <a:latin typeface="Poppins" panose="00000800000000000000"/>
                  <a:ea typeface="Poppins" panose="00000800000000000000"/>
                  <a:cs typeface="Poppins" panose="00000800000000000000"/>
                  <a:sym typeface="Poppins" panose="00000800000000000000"/>
                </a:rPr>
                <a:t>ons</a:t>
              </a:r>
              <a:r>
                <a:rPr lang="en-US" sz="2600">
                  <a:solidFill>
                    <a:srgbClr val="283763"/>
                  </a:solidFill>
                  <a:latin typeface="Poppins" panose="00000800000000000000"/>
                  <a:ea typeface="Poppins" panose="00000800000000000000"/>
                  <a:cs typeface="Poppins" panose="00000800000000000000"/>
                  <a:sym typeface="Poppins" panose="00000800000000000000"/>
                </a:rPr>
                <a:t> introduced in Chapter 1 are not referenced again in later chapters, giving the impression that </a:t>
              </a:r>
              <a:r>
                <a:rPr lang="en-US" sz="2600">
                  <a:solidFill>
                    <a:srgbClr val="283763"/>
                  </a:solidFill>
                  <a:latin typeface="Poppins" panose="00000800000000000000"/>
                  <a:ea typeface="Poppins" panose="00000800000000000000"/>
                  <a:cs typeface="Poppins" panose="00000800000000000000"/>
                  <a:sym typeface="Poppins" panose="00000800000000000000"/>
                </a:rPr>
                <a:t>t</a:t>
              </a:r>
              <a:r>
                <a:rPr lang="en-US" sz="2600">
                  <a:solidFill>
                    <a:srgbClr val="283763"/>
                  </a:solidFill>
                  <a:latin typeface="Poppins" panose="00000800000000000000"/>
                  <a:ea typeface="Poppins" panose="00000800000000000000"/>
                  <a:cs typeface="Poppins" panose="00000800000000000000"/>
                  <a:sym typeface="Poppins" panose="00000800000000000000"/>
                </a:rPr>
                <a:t>hey are left unanswered.</a:t>
              </a:r>
              <a:endParaRPr lang="en-US" sz="2600">
                <a:solidFill>
                  <a:srgbClr val="283763"/>
                </a:solidFill>
                <a:latin typeface="Poppins" panose="00000800000000000000"/>
                <a:ea typeface="Poppins" panose="00000800000000000000"/>
                <a:cs typeface="Poppins" panose="00000800000000000000"/>
                <a:sym typeface="Poppins" panose="00000800000000000000"/>
              </a:endParaRPr>
            </a:p>
          </p:txBody>
        </p:sp>
        <p:sp>
          <p:nvSpPr>
            <p:cNvPr id="14" name="TextBox 14"/>
            <p:cNvSpPr txBox="1"/>
            <p:nvPr/>
          </p:nvSpPr>
          <p:spPr>
            <a:xfrm>
              <a:off x="0" y="-85725"/>
              <a:ext cx="12224978" cy="651298"/>
            </a:xfrm>
            <a:prstGeom prst="rect">
              <a:avLst/>
            </a:prstGeom>
          </p:spPr>
          <p:txBody>
            <a:bodyPr lIns="0" tIns="0" rIns="0" bIns="0" rtlCol="0" anchor="t">
              <a:spAutoFit/>
            </a:bodyPr>
            <a:lstStyle/>
            <a:p>
              <a:pPr algn="l">
                <a:lnSpc>
                  <a:spcPts val="3920"/>
                </a:lnSpc>
              </a:pPr>
              <a:r>
                <a:rPr lang="en-US" sz="2800" b="1">
                  <a:solidFill>
                    <a:srgbClr val="283763"/>
                  </a:solidFill>
                  <a:latin typeface="Poppins Bold"/>
                  <a:ea typeface="Poppins Bold"/>
                  <a:cs typeface="Poppins Bold"/>
                  <a:sym typeface="Poppins Bold"/>
                </a:rPr>
                <a:t>Comment</a:t>
              </a:r>
              <a:endParaRPr lang="en-US" sz="2800" b="1">
                <a:solidFill>
                  <a:srgbClr val="283763"/>
                </a:solidFill>
                <a:latin typeface="Poppins Bold"/>
                <a:ea typeface="Poppins Bold"/>
                <a:cs typeface="Poppins Bold"/>
                <a:sym typeface="Poppins Bold"/>
              </a:endParaRPr>
            </a:p>
          </p:txBody>
        </p:sp>
      </p:grpSp>
      <p:grpSp>
        <p:nvGrpSpPr>
          <p:cNvPr id="15" name="Group 15"/>
          <p:cNvGrpSpPr/>
          <p:nvPr/>
        </p:nvGrpSpPr>
        <p:grpSpPr>
          <a:xfrm rot="0">
            <a:off x="1028700" y="5558437"/>
            <a:ext cx="16102428" cy="1539019"/>
            <a:chOff x="0" y="0"/>
            <a:chExt cx="21469903" cy="2052025"/>
          </a:xfrm>
        </p:grpSpPr>
        <p:sp>
          <p:nvSpPr>
            <p:cNvPr id="16" name="TextBox 16"/>
            <p:cNvSpPr txBox="1"/>
            <p:nvPr/>
          </p:nvSpPr>
          <p:spPr>
            <a:xfrm>
              <a:off x="0" y="740327"/>
              <a:ext cx="21469903" cy="1311698"/>
            </a:xfrm>
            <a:prstGeom prst="rect">
              <a:avLst/>
            </a:prstGeom>
          </p:spPr>
          <p:txBody>
            <a:bodyPr lIns="0" tIns="0" rIns="0" bIns="0" rtlCol="0" anchor="t">
              <a:spAutoFit/>
            </a:bodyPr>
            <a:lstStyle/>
            <a:p>
              <a:pPr algn="l">
                <a:lnSpc>
                  <a:spcPts val="3920"/>
                </a:lnSpc>
              </a:pPr>
              <a:r>
                <a:rPr lang="en-US" sz="2800">
                  <a:solidFill>
                    <a:srgbClr val="283763"/>
                  </a:solidFill>
                  <a:latin typeface="Poppins" panose="00000800000000000000"/>
                  <a:ea typeface="Poppins" panose="00000800000000000000"/>
                  <a:cs typeface="Poppins" panose="00000800000000000000"/>
                  <a:sym typeface="Poppins" panose="00000800000000000000"/>
                </a:rPr>
                <a:t>The opening of the Study 3 chapter was revised to explicitly state that it addresses D-RQ3, clarifying the study’s role within the overall research questions.</a:t>
              </a:r>
              <a:endParaRPr lang="en-US" sz="2800">
                <a:solidFill>
                  <a:srgbClr val="283763"/>
                </a:solidFill>
                <a:latin typeface="Poppins" panose="00000800000000000000"/>
                <a:ea typeface="Poppins" panose="00000800000000000000"/>
                <a:cs typeface="Poppins" panose="00000800000000000000"/>
                <a:sym typeface="Poppins" panose="00000800000000000000"/>
              </a:endParaRPr>
            </a:p>
          </p:txBody>
        </p:sp>
        <p:sp>
          <p:nvSpPr>
            <p:cNvPr id="17" name="TextBox 17"/>
            <p:cNvSpPr txBox="1"/>
            <p:nvPr/>
          </p:nvSpPr>
          <p:spPr>
            <a:xfrm>
              <a:off x="0" y="-85725"/>
              <a:ext cx="12224978" cy="651298"/>
            </a:xfrm>
            <a:prstGeom prst="rect">
              <a:avLst/>
            </a:prstGeom>
          </p:spPr>
          <p:txBody>
            <a:bodyPr lIns="0" tIns="0" rIns="0" bIns="0" rtlCol="0" anchor="t">
              <a:spAutoFit/>
            </a:bodyPr>
            <a:lstStyle/>
            <a:p>
              <a:pPr algn="l">
                <a:lnSpc>
                  <a:spcPts val="3920"/>
                </a:lnSpc>
              </a:pPr>
              <a:r>
                <a:rPr lang="en-US" sz="2800" b="1">
                  <a:solidFill>
                    <a:srgbClr val="283763"/>
                  </a:solidFill>
                  <a:latin typeface="Poppins Bold"/>
                  <a:ea typeface="Poppins Bold"/>
                  <a:cs typeface="Poppins Bold"/>
                  <a:sym typeface="Poppins Bold"/>
                </a:rPr>
                <a:t>Response</a:t>
              </a:r>
              <a:endParaRPr lang="en-US" sz="2800" b="1">
                <a:solidFill>
                  <a:srgbClr val="283763"/>
                </a:solidFill>
                <a:latin typeface="Poppins Bold"/>
                <a:ea typeface="Poppins Bold"/>
                <a:cs typeface="Poppins Bold"/>
                <a:sym typeface="Poppins Bold"/>
              </a:endParaRPr>
            </a:p>
          </p:txBody>
        </p:sp>
      </p:gr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5792760" y="689049"/>
            <a:ext cx="1466540" cy="339651"/>
          </a:xfrm>
          <a:prstGeom prst="rect">
            <a:avLst/>
          </a:prstGeom>
        </p:spPr>
        <p:txBody>
          <a:bodyPr lIns="0" tIns="0" rIns="0" bIns="0" rtlCol="0" anchor="t">
            <a:spAutoFit/>
          </a:bodyPr>
          <a:lstStyle/>
          <a:p>
            <a:pPr algn="r">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Page</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sp>
        <p:nvSpPr>
          <p:cNvPr id="3" name="TextBox 3"/>
          <p:cNvSpPr txBox="1"/>
          <p:nvPr/>
        </p:nvSpPr>
        <p:spPr>
          <a:xfrm>
            <a:off x="15792760" y="962025"/>
            <a:ext cx="1466540" cy="669925"/>
          </a:xfrm>
          <a:prstGeom prst="rect">
            <a:avLst/>
          </a:prstGeom>
        </p:spPr>
        <p:txBody>
          <a:bodyPr lIns="0" tIns="0" rIns="0" bIns="0" rtlCol="0" anchor="t">
            <a:spAutoFit/>
          </a:bodyPr>
          <a:lstStyle/>
          <a:p>
            <a:pPr algn="r">
              <a:lnSpc>
                <a:spcPts val="5600"/>
              </a:lnSpc>
            </a:pPr>
            <a:r>
              <a:rPr lang="en-US" sz="4000" b="1">
                <a:solidFill>
                  <a:srgbClr val="283763"/>
                </a:solidFill>
                <a:latin typeface="Montserrat Bold"/>
                <a:ea typeface="Montserrat Bold"/>
                <a:cs typeface="Montserrat Bold"/>
                <a:sym typeface="Montserrat Bold"/>
              </a:rPr>
              <a:t>37</a:t>
            </a:r>
            <a:endParaRPr lang="en-US" sz="4000" b="1">
              <a:solidFill>
                <a:srgbClr val="283763"/>
              </a:solidFill>
              <a:latin typeface="Montserrat Bold"/>
              <a:ea typeface="Montserrat Bold"/>
              <a:cs typeface="Montserrat Bold"/>
              <a:sym typeface="Montserrat Bold"/>
            </a:endParaRPr>
          </a:p>
        </p:txBody>
      </p:sp>
      <p:sp>
        <p:nvSpPr>
          <p:cNvPr id="4" name="TextBox 4"/>
          <p:cNvSpPr txBox="1"/>
          <p:nvPr/>
        </p:nvSpPr>
        <p:spPr>
          <a:xfrm>
            <a:off x="1028700" y="1603375"/>
            <a:ext cx="14525203" cy="739267"/>
          </a:xfrm>
          <a:prstGeom prst="rect">
            <a:avLst/>
          </a:prstGeom>
        </p:spPr>
        <p:txBody>
          <a:bodyPr lIns="0" tIns="0" rIns="0" bIns="0" rtlCol="0" anchor="t">
            <a:spAutoFit/>
          </a:bodyPr>
          <a:lstStyle/>
          <a:p>
            <a:pPr algn="l">
              <a:lnSpc>
                <a:spcPts val="5970"/>
              </a:lnSpc>
            </a:pPr>
            <a:r>
              <a:rPr lang="en-US" sz="4700" b="1">
                <a:solidFill>
                  <a:srgbClr val="283763"/>
                </a:solidFill>
                <a:latin typeface="Montserrat Ultra-Bold"/>
                <a:ea typeface="Montserrat Ultra-Bold"/>
                <a:cs typeface="Montserrat Ultra-Bold"/>
                <a:sym typeface="Montserrat Ultra-Bold"/>
              </a:rPr>
              <a:t>Revisions to Chapter 4 (Study 3)  (2/4)</a:t>
            </a:r>
            <a:endParaRPr lang="en-US" sz="4700" b="1">
              <a:solidFill>
                <a:srgbClr val="283763"/>
              </a:solidFill>
              <a:latin typeface="Montserrat Ultra-Bold"/>
              <a:ea typeface="Montserrat Ultra-Bold"/>
              <a:cs typeface="Montserrat Ultra-Bold"/>
              <a:sym typeface="Montserrat Ultra-Bold"/>
            </a:endParaRPr>
          </a:p>
        </p:txBody>
      </p:sp>
      <p:grpSp>
        <p:nvGrpSpPr>
          <p:cNvPr id="5" name="Group 5"/>
          <p:cNvGrpSpPr/>
          <p:nvPr/>
        </p:nvGrpSpPr>
        <p:grpSpPr>
          <a:xfrm rot="0">
            <a:off x="1028700" y="752475"/>
            <a:ext cx="8832933" cy="301625"/>
            <a:chOff x="0" y="0"/>
            <a:chExt cx="11777244" cy="402167"/>
          </a:xfrm>
        </p:grpSpPr>
        <p:sp>
          <p:nvSpPr>
            <p:cNvPr id="6" name="TextBox 6"/>
            <p:cNvSpPr txBox="1"/>
            <p:nvPr/>
          </p:nvSpPr>
          <p:spPr>
            <a:xfrm>
              <a:off x="0" y="-38100"/>
              <a:ext cx="1889301" cy="440267"/>
            </a:xfrm>
            <a:prstGeom prst="rect">
              <a:avLst/>
            </a:prstGeom>
          </p:spPr>
          <p:txBody>
            <a:bodyPr lIns="0" tIns="0" rIns="0" bIns="0" rtlCol="0" anchor="t">
              <a:spAutoFit/>
            </a:bodyPr>
            <a:lstStyle/>
            <a:p>
              <a:pPr algn="l">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HOME</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sp>
          <p:nvSpPr>
            <p:cNvPr id="7" name="TextBox 7"/>
            <p:cNvSpPr txBox="1"/>
            <p:nvPr/>
          </p:nvSpPr>
          <p:spPr>
            <a:xfrm>
              <a:off x="1975140" y="-38100"/>
              <a:ext cx="1889301" cy="440267"/>
            </a:xfrm>
            <a:prstGeom prst="rect">
              <a:avLst/>
            </a:prstGeom>
          </p:spPr>
          <p:txBody>
            <a:bodyPr lIns="0" tIns="0" rIns="0" bIns="0" rtlCol="0" anchor="t">
              <a:spAutoFit/>
            </a:bodyPr>
            <a:lstStyle/>
            <a:p>
              <a:pPr algn="l">
                <a:lnSpc>
                  <a:spcPts val="2800"/>
                </a:lnSpc>
              </a:pPr>
              <a:r>
                <a:rPr lang="en-US" sz="2000" b="1">
                  <a:solidFill>
                    <a:srgbClr val="283763"/>
                  </a:solidFill>
                  <a:latin typeface="Montserrat Bold"/>
                  <a:ea typeface="Montserrat Bold"/>
                  <a:cs typeface="Montserrat Bold"/>
                  <a:sym typeface="Montserrat Bold"/>
                </a:rPr>
                <a:t>ABOUT</a:t>
              </a:r>
              <a:endParaRPr lang="en-US" sz="2000" b="1">
                <a:solidFill>
                  <a:srgbClr val="283763"/>
                </a:solidFill>
                <a:latin typeface="Montserrat Bold"/>
                <a:ea typeface="Montserrat Bold"/>
                <a:cs typeface="Montserrat Bold"/>
                <a:sym typeface="Montserrat Bold"/>
              </a:endParaRPr>
            </a:p>
          </p:txBody>
        </p:sp>
        <p:sp>
          <p:nvSpPr>
            <p:cNvPr id="8" name="TextBox 8"/>
            <p:cNvSpPr txBox="1"/>
            <p:nvPr/>
          </p:nvSpPr>
          <p:spPr>
            <a:xfrm>
              <a:off x="3953341" y="-38100"/>
              <a:ext cx="1889301" cy="440267"/>
            </a:xfrm>
            <a:prstGeom prst="rect">
              <a:avLst/>
            </a:prstGeom>
          </p:spPr>
          <p:txBody>
            <a:bodyPr lIns="0" tIns="0" rIns="0" bIns="0" rtlCol="0" anchor="t">
              <a:spAutoFit/>
            </a:bodyPr>
            <a:lstStyle/>
            <a:p>
              <a:pPr algn="l">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INTRO</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sp>
          <p:nvSpPr>
            <p:cNvPr id="9" name="TextBox 9"/>
            <p:cNvSpPr txBox="1"/>
            <p:nvPr/>
          </p:nvSpPr>
          <p:spPr>
            <a:xfrm>
              <a:off x="5931542" y="-38100"/>
              <a:ext cx="1889301" cy="440267"/>
            </a:xfrm>
            <a:prstGeom prst="rect">
              <a:avLst/>
            </a:prstGeom>
          </p:spPr>
          <p:txBody>
            <a:bodyPr lIns="0" tIns="0" rIns="0" bIns="0" rtlCol="0" anchor="t">
              <a:spAutoFit/>
            </a:bodyPr>
            <a:lstStyle/>
            <a:p>
              <a:pPr algn="l">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PART I</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sp>
          <p:nvSpPr>
            <p:cNvPr id="10" name="TextBox 10"/>
            <p:cNvSpPr txBox="1"/>
            <p:nvPr/>
          </p:nvSpPr>
          <p:spPr>
            <a:xfrm>
              <a:off x="7909743" y="-38100"/>
              <a:ext cx="1889301" cy="440267"/>
            </a:xfrm>
            <a:prstGeom prst="rect">
              <a:avLst/>
            </a:prstGeom>
          </p:spPr>
          <p:txBody>
            <a:bodyPr lIns="0" tIns="0" rIns="0" bIns="0" rtlCol="0" anchor="t">
              <a:spAutoFit/>
            </a:bodyPr>
            <a:lstStyle/>
            <a:p>
              <a:pPr algn="l">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PART II</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sp>
          <p:nvSpPr>
            <p:cNvPr id="11" name="TextBox 11"/>
            <p:cNvSpPr txBox="1"/>
            <p:nvPr/>
          </p:nvSpPr>
          <p:spPr>
            <a:xfrm>
              <a:off x="9887943" y="-38100"/>
              <a:ext cx="1889301" cy="440267"/>
            </a:xfrm>
            <a:prstGeom prst="rect">
              <a:avLst/>
            </a:prstGeom>
          </p:spPr>
          <p:txBody>
            <a:bodyPr lIns="0" tIns="0" rIns="0" bIns="0" rtlCol="0" anchor="t">
              <a:spAutoFit/>
            </a:bodyPr>
            <a:lstStyle/>
            <a:p>
              <a:pPr algn="l">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FINAL</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grpSp>
      <p:grpSp>
        <p:nvGrpSpPr>
          <p:cNvPr id="12" name="Group 12"/>
          <p:cNvGrpSpPr/>
          <p:nvPr/>
        </p:nvGrpSpPr>
        <p:grpSpPr>
          <a:xfrm rot="0">
            <a:off x="1028700" y="2581127"/>
            <a:ext cx="16102428" cy="2839499"/>
            <a:chOff x="0" y="0"/>
            <a:chExt cx="21469903" cy="3785998"/>
          </a:xfrm>
        </p:grpSpPr>
        <p:sp>
          <p:nvSpPr>
            <p:cNvPr id="13" name="TextBox 13"/>
            <p:cNvSpPr txBox="1"/>
            <p:nvPr/>
          </p:nvSpPr>
          <p:spPr>
            <a:xfrm>
              <a:off x="0" y="759377"/>
              <a:ext cx="21469903" cy="3026622"/>
            </a:xfrm>
            <a:prstGeom prst="rect">
              <a:avLst/>
            </a:prstGeom>
          </p:spPr>
          <p:txBody>
            <a:bodyPr lIns="0" tIns="0" rIns="0" bIns="0" rtlCol="0" anchor="t">
              <a:spAutoFit/>
            </a:bodyPr>
            <a:lstStyle/>
            <a:p>
              <a:pPr algn="l">
                <a:lnSpc>
                  <a:spcPts val="3640"/>
                </a:lnSpc>
              </a:pPr>
              <a:r>
                <a:rPr lang="en-US" sz="2600">
                  <a:solidFill>
                    <a:srgbClr val="283763"/>
                  </a:solidFill>
                  <a:latin typeface="Poppins" panose="00000800000000000000"/>
                  <a:ea typeface="Poppins" panose="00000800000000000000"/>
                  <a:cs typeface="Poppins" panose="00000800000000000000"/>
                  <a:sym typeface="Poppins" panose="00000800000000000000"/>
                </a:rPr>
                <a:t>Objective </a:t>
              </a:r>
              <a:r>
                <a:rPr lang="en-US" sz="2600">
                  <a:solidFill>
                    <a:srgbClr val="283763"/>
                  </a:solidFill>
                  <a:latin typeface="Poppins" panose="00000800000000000000"/>
                  <a:ea typeface="Poppins" panose="00000800000000000000"/>
                  <a:cs typeface="Poppins" panose="00000800000000000000"/>
                  <a:sym typeface="Poppins" panose="00000800000000000000"/>
                </a:rPr>
                <a:t>of</a:t>
              </a:r>
              <a:r>
                <a:rPr lang="en-US" sz="2600">
                  <a:solidFill>
                    <a:srgbClr val="283763"/>
                  </a:solidFill>
                  <a:latin typeface="Poppins" panose="00000800000000000000"/>
                  <a:ea typeface="Poppins" panose="00000800000000000000"/>
                  <a:cs typeface="Poppins" panose="00000800000000000000"/>
                  <a:sym typeface="Poppins" panose="00000800000000000000"/>
                </a:rPr>
                <a:t> Performance and LLM Evaluation</a:t>
              </a:r>
              <a:endParaRPr lang="en-US" sz="2600">
                <a:solidFill>
                  <a:srgbClr val="283763"/>
                </a:solidFill>
                <a:latin typeface="Poppins" panose="00000800000000000000"/>
                <a:ea typeface="Poppins" panose="00000800000000000000"/>
                <a:cs typeface="Poppins" panose="00000800000000000000"/>
                <a:sym typeface="Poppins" panose="00000800000000000000"/>
              </a:endParaRPr>
            </a:p>
            <a:p>
              <a:pPr algn="l">
                <a:lnSpc>
                  <a:spcPts val="3640"/>
                </a:lnSpc>
              </a:pPr>
              <a:r>
                <a:rPr lang="en-US" sz="2600">
                  <a:solidFill>
                    <a:srgbClr val="283763"/>
                  </a:solidFill>
                  <a:latin typeface="Poppins" panose="00000800000000000000"/>
                  <a:ea typeface="Poppins" panose="00000800000000000000"/>
                  <a:cs typeface="Poppins" panose="00000800000000000000"/>
                  <a:sym typeface="Poppins" panose="00000800000000000000"/>
                </a:rPr>
                <a:t>Chapter 4 includes both performance evaluation and LLM evaluation on the constructed functional equivalence dataset. Clarification was requested on why these evaluations are necessary and how </a:t>
              </a:r>
              <a:r>
                <a:rPr lang="en-US" sz="2600">
                  <a:solidFill>
                    <a:srgbClr val="283763"/>
                  </a:solidFill>
                  <a:latin typeface="Poppins" panose="00000800000000000000"/>
                  <a:ea typeface="Poppins" panose="00000800000000000000"/>
                  <a:cs typeface="Poppins" panose="00000800000000000000"/>
                  <a:sym typeface="Poppins" panose="00000800000000000000"/>
                </a:rPr>
                <a:t>t</a:t>
              </a:r>
              <a:r>
                <a:rPr lang="en-US" sz="2600">
                  <a:solidFill>
                    <a:srgbClr val="283763"/>
                  </a:solidFill>
                  <a:latin typeface="Poppins" panose="00000800000000000000"/>
                  <a:ea typeface="Poppins" panose="00000800000000000000"/>
                  <a:cs typeface="Poppins" panose="00000800000000000000"/>
                  <a:sym typeface="Poppins" panose="00000800000000000000"/>
                </a:rPr>
                <a:t>hey relate to the concept of functional equivalence.</a:t>
              </a:r>
              <a:endParaRPr lang="en-US" sz="2600">
                <a:solidFill>
                  <a:srgbClr val="283763"/>
                </a:solidFill>
                <a:latin typeface="Poppins" panose="00000800000000000000"/>
                <a:ea typeface="Poppins" panose="00000800000000000000"/>
                <a:cs typeface="Poppins" panose="00000800000000000000"/>
                <a:sym typeface="Poppins" panose="00000800000000000000"/>
              </a:endParaRPr>
            </a:p>
            <a:p>
              <a:pPr algn="l">
                <a:lnSpc>
                  <a:spcPts val="3640"/>
                </a:lnSpc>
              </a:pPr>
            </a:p>
          </p:txBody>
        </p:sp>
        <p:sp>
          <p:nvSpPr>
            <p:cNvPr id="14" name="TextBox 14"/>
            <p:cNvSpPr txBox="1"/>
            <p:nvPr/>
          </p:nvSpPr>
          <p:spPr>
            <a:xfrm>
              <a:off x="0" y="-85725"/>
              <a:ext cx="12224978" cy="651298"/>
            </a:xfrm>
            <a:prstGeom prst="rect">
              <a:avLst/>
            </a:prstGeom>
          </p:spPr>
          <p:txBody>
            <a:bodyPr lIns="0" tIns="0" rIns="0" bIns="0" rtlCol="0" anchor="t">
              <a:spAutoFit/>
            </a:bodyPr>
            <a:lstStyle/>
            <a:p>
              <a:pPr algn="l">
                <a:lnSpc>
                  <a:spcPts val="3920"/>
                </a:lnSpc>
              </a:pPr>
              <a:r>
                <a:rPr lang="en-US" sz="2800" b="1">
                  <a:solidFill>
                    <a:srgbClr val="283763"/>
                  </a:solidFill>
                  <a:latin typeface="Poppins Bold"/>
                  <a:ea typeface="Poppins Bold"/>
                  <a:cs typeface="Poppins Bold"/>
                  <a:sym typeface="Poppins Bold"/>
                </a:rPr>
                <a:t>Comment</a:t>
              </a:r>
              <a:endParaRPr lang="en-US" sz="2800" b="1">
                <a:solidFill>
                  <a:srgbClr val="283763"/>
                </a:solidFill>
                <a:latin typeface="Poppins Bold"/>
                <a:ea typeface="Poppins Bold"/>
                <a:cs typeface="Poppins Bold"/>
                <a:sym typeface="Poppins Bold"/>
              </a:endParaRPr>
            </a:p>
          </p:txBody>
        </p:sp>
      </p:grpSp>
      <p:grpSp>
        <p:nvGrpSpPr>
          <p:cNvPr id="15" name="Group 15"/>
          <p:cNvGrpSpPr/>
          <p:nvPr/>
        </p:nvGrpSpPr>
        <p:grpSpPr>
          <a:xfrm rot="0">
            <a:off x="1028700" y="5658751"/>
            <a:ext cx="16102428" cy="2034319"/>
            <a:chOff x="0" y="0"/>
            <a:chExt cx="21469903" cy="2712425"/>
          </a:xfrm>
        </p:grpSpPr>
        <p:sp>
          <p:nvSpPr>
            <p:cNvPr id="16" name="TextBox 16"/>
            <p:cNvSpPr txBox="1"/>
            <p:nvPr/>
          </p:nvSpPr>
          <p:spPr>
            <a:xfrm>
              <a:off x="0" y="740327"/>
              <a:ext cx="21469903" cy="1972098"/>
            </a:xfrm>
            <a:prstGeom prst="rect">
              <a:avLst/>
            </a:prstGeom>
          </p:spPr>
          <p:txBody>
            <a:bodyPr lIns="0" tIns="0" rIns="0" bIns="0" rtlCol="0" anchor="t">
              <a:spAutoFit/>
            </a:bodyPr>
            <a:lstStyle/>
            <a:p>
              <a:pPr algn="l">
                <a:lnSpc>
                  <a:spcPts val="3920"/>
                </a:lnSpc>
              </a:pPr>
              <a:r>
                <a:rPr lang="en-US" sz="2800">
                  <a:solidFill>
                    <a:srgbClr val="283763"/>
                  </a:solidFill>
                  <a:latin typeface="Poppins" panose="00000800000000000000"/>
                  <a:ea typeface="Poppins" panose="00000800000000000000"/>
                  <a:cs typeface="Poppins" panose="00000800000000000000"/>
                  <a:sym typeface="Poppins" panose="00000800000000000000"/>
                </a:rPr>
                <a:t>Performance and LLM evaluations were added to show the practical implications of functional equivalence and to demonstrate how the constructed dataset can be used in downstream analyses (Section 4.1).</a:t>
              </a:r>
              <a:endParaRPr lang="en-US" sz="2800">
                <a:solidFill>
                  <a:srgbClr val="283763"/>
                </a:solidFill>
                <a:latin typeface="Poppins" panose="00000800000000000000"/>
                <a:ea typeface="Poppins" panose="00000800000000000000"/>
                <a:cs typeface="Poppins" panose="00000800000000000000"/>
                <a:sym typeface="Poppins" panose="00000800000000000000"/>
              </a:endParaRPr>
            </a:p>
          </p:txBody>
        </p:sp>
        <p:sp>
          <p:nvSpPr>
            <p:cNvPr id="17" name="TextBox 17"/>
            <p:cNvSpPr txBox="1"/>
            <p:nvPr/>
          </p:nvSpPr>
          <p:spPr>
            <a:xfrm>
              <a:off x="0" y="-85725"/>
              <a:ext cx="12224978" cy="651298"/>
            </a:xfrm>
            <a:prstGeom prst="rect">
              <a:avLst/>
            </a:prstGeom>
          </p:spPr>
          <p:txBody>
            <a:bodyPr lIns="0" tIns="0" rIns="0" bIns="0" rtlCol="0" anchor="t">
              <a:spAutoFit/>
            </a:bodyPr>
            <a:lstStyle/>
            <a:p>
              <a:pPr algn="l">
                <a:lnSpc>
                  <a:spcPts val="3920"/>
                </a:lnSpc>
              </a:pPr>
              <a:r>
                <a:rPr lang="en-US" sz="2800" b="1">
                  <a:solidFill>
                    <a:srgbClr val="283763"/>
                  </a:solidFill>
                  <a:latin typeface="Poppins Bold"/>
                  <a:ea typeface="Poppins Bold"/>
                  <a:cs typeface="Poppins Bold"/>
                  <a:sym typeface="Poppins Bold"/>
                </a:rPr>
                <a:t>Response</a:t>
              </a:r>
              <a:endParaRPr lang="en-US" sz="2800" b="1">
                <a:solidFill>
                  <a:srgbClr val="283763"/>
                </a:solidFill>
                <a:latin typeface="Poppins Bold"/>
                <a:ea typeface="Poppins Bold"/>
                <a:cs typeface="Poppins Bold"/>
                <a:sym typeface="Poppins Bold"/>
              </a:endParaRPr>
            </a:p>
          </p:txBody>
        </p:sp>
      </p:gr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5792760" y="689049"/>
            <a:ext cx="1466540" cy="339651"/>
          </a:xfrm>
          <a:prstGeom prst="rect">
            <a:avLst/>
          </a:prstGeom>
        </p:spPr>
        <p:txBody>
          <a:bodyPr lIns="0" tIns="0" rIns="0" bIns="0" rtlCol="0" anchor="t">
            <a:spAutoFit/>
          </a:bodyPr>
          <a:lstStyle/>
          <a:p>
            <a:pPr algn="r">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Page</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sp>
        <p:nvSpPr>
          <p:cNvPr id="3" name="TextBox 3"/>
          <p:cNvSpPr txBox="1"/>
          <p:nvPr/>
        </p:nvSpPr>
        <p:spPr>
          <a:xfrm>
            <a:off x="15792760" y="962025"/>
            <a:ext cx="1466540" cy="669925"/>
          </a:xfrm>
          <a:prstGeom prst="rect">
            <a:avLst/>
          </a:prstGeom>
        </p:spPr>
        <p:txBody>
          <a:bodyPr lIns="0" tIns="0" rIns="0" bIns="0" rtlCol="0" anchor="t">
            <a:spAutoFit/>
          </a:bodyPr>
          <a:lstStyle/>
          <a:p>
            <a:pPr algn="r">
              <a:lnSpc>
                <a:spcPts val="5600"/>
              </a:lnSpc>
            </a:pPr>
            <a:r>
              <a:rPr lang="en-US" sz="4000" b="1">
                <a:solidFill>
                  <a:srgbClr val="283763"/>
                </a:solidFill>
                <a:latin typeface="Montserrat Bold"/>
                <a:ea typeface="Montserrat Bold"/>
                <a:cs typeface="Montserrat Bold"/>
                <a:sym typeface="Montserrat Bold"/>
              </a:rPr>
              <a:t>38</a:t>
            </a:r>
            <a:endParaRPr lang="en-US" sz="4000" b="1">
              <a:solidFill>
                <a:srgbClr val="283763"/>
              </a:solidFill>
              <a:latin typeface="Montserrat Bold"/>
              <a:ea typeface="Montserrat Bold"/>
              <a:cs typeface="Montserrat Bold"/>
              <a:sym typeface="Montserrat Bold"/>
            </a:endParaRPr>
          </a:p>
        </p:txBody>
      </p:sp>
      <p:sp>
        <p:nvSpPr>
          <p:cNvPr id="4" name="TextBox 4"/>
          <p:cNvSpPr txBox="1"/>
          <p:nvPr/>
        </p:nvSpPr>
        <p:spPr>
          <a:xfrm>
            <a:off x="1028700" y="1603375"/>
            <a:ext cx="14525203" cy="739267"/>
          </a:xfrm>
          <a:prstGeom prst="rect">
            <a:avLst/>
          </a:prstGeom>
        </p:spPr>
        <p:txBody>
          <a:bodyPr lIns="0" tIns="0" rIns="0" bIns="0" rtlCol="0" anchor="t">
            <a:spAutoFit/>
          </a:bodyPr>
          <a:lstStyle/>
          <a:p>
            <a:pPr algn="l">
              <a:lnSpc>
                <a:spcPts val="5970"/>
              </a:lnSpc>
            </a:pPr>
            <a:r>
              <a:rPr lang="en-US" sz="4700" b="1">
                <a:solidFill>
                  <a:srgbClr val="283763"/>
                </a:solidFill>
                <a:latin typeface="Montserrat Ultra-Bold"/>
                <a:ea typeface="Montserrat Ultra-Bold"/>
                <a:cs typeface="Montserrat Ultra-Bold"/>
                <a:sym typeface="Montserrat Ultra-Bold"/>
              </a:rPr>
              <a:t>Revisions to Chapter 4 (Study 3)  (3/4)</a:t>
            </a:r>
            <a:endParaRPr lang="en-US" sz="4700" b="1">
              <a:solidFill>
                <a:srgbClr val="283763"/>
              </a:solidFill>
              <a:latin typeface="Montserrat Ultra-Bold"/>
              <a:ea typeface="Montserrat Ultra-Bold"/>
              <a:cs typeface="Montserrat Ultra-Bold"/>
              <a:sym typeface="Montserrat Ultra-Bold"/>
            </a:endParaRPr>
          </a:p>
        </p:txBody>
      </p:sp>
      <p:grpSp>
        <p:nvGrpSpPr>
          <p:cNvPr id="5" name="Group 5"/>
          <p:cNvGrpSpPr/>
          <p:nvPr/>
        </p:nvGrpSpPr>
        <p:grpSpPr>
          <a:xfrm rot="0">
            <a:off x="1028700" y="752475"/>
            <a:ext cx="8832933" cy="301625"/>
            <a:chOff x="0" y="0"/>
            <a:chExt cx="11777244" cy="402167"/>
          </a:xfrm>
        </p:grpSpPr>
        <p:sp>
          <p:nvSpPr>
            <p:cNvPr id="6" name="TextBox 6"/>
            <p:cNvSpPr txBox="1"/>
            <p:nvPr/>
          </p:nvSpPr>
          <p:spPr>
            <a:xfrm>
              <a:off x="0" y="-38100"/>
              <a:ext cx="1889301" cy="440267"/>
            </a:xfrm>
            <a:prstGeom prst="rect">
              <a:avLst/>
            </a:prstGeom>
          </p:spPr>
          <p:txBody>
            <a:bodyPr lIns="0" tIns="0" rIns="0" bIns="0" rtlCol="0" anchor="t">
              <a:spAutoFit/>
            </a:bodyPr>
            <a:lstStyle/>
            <a:p>
              <a:pPr algn="l">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HOME</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sp>
          <p:nvSpPr>
            <p:cNvPr id="7" name="TextBox 7"/>
            <p:cNvSpPr txBox="1"/>
            <p:nvPr/>
          </p:nvSpPr>
          <p:spPr>
            <a:xfrm>
              <a:off x="1975140" y="-38100"/>
              <a:ext cx="1889301" cy="440267"/>
            </a:xfrm>
            <a:prstGeom prst="rect">
              <a:avLst/>
            </a:prstGeom>
          </p:spPr>
          <p:txBody>
            <a:bodyPr lIns="0" tIns="0" rIns="0" bIns="0" rtlCol="0" anchor="t">
              <a:spAutoFit/>
            </a:bodyPr>
            <a:lstStyle/>
            <a:p>
              <a:pPr algn="l">
                <a:lnSpc>
                  <a:spcPts val="2800"/>
                </a:lnSpc>
              </a:pPr>
              <a:r>
                <a:rPr lang="en-US" sz="2000" b="1">
                  <a:solidFill>
                    <a:srgbClr val="283763"/>
                  </a:solidFill>
                  <a:latin typeface="Montserrat Bold"/>
                  <a:ea typeface="Montserrat Bold"/>
                  <a:cs typeface="Montserrat Bold"/>
                  <a:sym typeface="Montserrat Bold"/>
                </a:rPr>
                <a:t>ABOUT</a:t>
              </a:r>
              <a:endParaRPr lang="en-US" sz="2000" b="1">
                <a:solidFill>
                  <a:srgbClr val="283763"/>
                </a:solidFill>
                <a:latin typeface="Montserrat Bold"/>
                <a:ea typeface="Montserrat Bold"/>
                <a:cs typeface="Montserrat Bold"/>
                <a:sym typeface="Montserrat Bold"/>
              </a:endParaRPr>
            </a:p>
          </p:txBody>
        </p:sp>
        <p:sp>
          <p:nvSpPr>
            <p:cNvPr id="8" name="TextBox 8"/>
            <p:cNvSpPr txBox="1"/>
            <p:nvPr/>
          </p:nvSpPr>
          <p:spPr>
            <a:xfrm>
              <a:off x="3953341" y="-38100"/>
              <a:ext cx="1889301" cy="440267"/>
            </a:xfrm>
            <a:prstGeom prst="rect">
              <a:avLst/>
            </a:prstGeom>
          </p:spPr>
          <p:txBody>
            <a:bodyPr lIns="0" tIns="0" rIns="0" bIns="0" rtlCol="0" anchor="t">
              <a:spAutoFit/>
            </a:bodyPr>
            <a:lstStyle/>
            <a:p>
              <a:pPr algn="l">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INTRO</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sp>
          <p:nvSpPr>
            <p:cNvPr id="9" name="TextBox 9"/>
            <p:cNvSpPr txBox="1"/>
            <p:nvPr/>
          </p:nvSpPr>
          <p:spPr>
            <a:xfrm>
              <a:off x="5931542" y="-38100"/>
              <a:ext cx="1889301" cy="440267"/>
            </a:xfrm>
            <a:prstGeom prst="rect">
              <a:avLst/>
            </a:prstGeom>
          </p:spPr>
          <p:txBody>
            <a:bodyPr lIns="0" tIns="0" rIns="0" bIns="0" rtlCol="0" anchor="t">
              <a:spAutoFit/>
            </a:bodyPr>
            <a:lstStyle/>
            <a:p>
              <a:pPr algn="l">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PART I</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sp>
          <p:nvSpPr>
            <p:cNvPr id="10" name="TextBox 10"/>
            <p:cNvSpPr txBox="1"/>
            <p:nvPr/>
          </p:nvSpPr>
          <p:spPr>
            <a:xfrm>
              <a:off x="7909743" y="-38100"/>
              <a:ext cx="1889301" cy="440267"/>
            </a:xfrm>
            <a:prstGeom prst="rect">
              <a:avLst/>
            </a:prstGeom>
          </p:spPr>
          <p:txBody>
            <a:bodyPr lIns="0" tIns="0" rIns="0" bIns="0" rtlCol="0" anchor="t">
              <a:spAutoFit/>
            </a:bodyPr>
            <a:lstStyle/>
            <a:p>
              <a:pPr algn="l">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PART II</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sp>
          <p:nvSpPr>
            <p:cNvPr id="11" name="TextBox 11"/>
            <p:cNvSpPr txBox="1"/>
            <p:nvPr/>
          </p:nvSpPr>
          <p:spPr>
            <a:xfrm>
              <a:off x="9887943" y="-38100"/>
              <a:ext cx="1889301" cy="440267"/>
            </a:xfrm>
            <a:prstGeom prst="rect">
              <a:avLst/>
            </a:prstGeom>
          </p:spPr>
          <p:txBody>
            <a:bodyPr lIns="0" tIns="0" rIns="0" bIns="0" rtlCol="0" anchor="t">
              <a:spAutoFit/>
            </a:bodyPr>
            <a:lstStyle/>
            <a:p>
              <a:pPr algn="l">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FINAL</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grpSp>
      <p:grpSp>
        <p:nvGrpSpPr>
          <p:cNvPr id="12" name="Group 12"/>
          <p:cNvGrpSpPr/>
          <p:nvPr/>
        </p:nvGrpSpPr>
        <p:grpSpPr>
          <a:xfrm rot="0">
            <a:off x="1028700" y="2685918"/>
            <a:ext cx="16102428" cy="2382299"/>
            <a:chOff x="0" y="0"/>
            <a:chExt cx="21469903" cy="3176398"/>
          </a:xfrm>
        </p:grpSpPr>
        <p:sp>
          <p:nvSpPr>
            <p:cNvPr id="13" name="TextBox 13"/>
            <p:cNvSpPr txBox="1"/>
            <p:nvPr/>
          </p:nvSpPr>
          <p:spPr>
            <a:xfrm>
              <a:off x="0" y="759377"/>
              <a:ext cx="21469903" cy="2417022"/>
            </a:xfrm>
            <a:prstGeom prst="rect">
              <a:avLst/>
            </a:prstGeom>
          </p:spPr>
          <p:txBody>
            <a:bodyPr lIns="0" tIns="0" rIns="0" bIns="0" rtlCol="0" anchor="t">
              <a:spAutoFit/>
            </a:bodyPr>
            <a:lstStyle/>
            <a:p>
              <a:pPr algn="l">
                <a:lnSpc>
                  <a:spcPts val="3640"/>
                </a:lnSpc>
              </a:pPr>
              <a:r>
                <a:rPr lang="en-US" sz="2600">
                  <a:solidFill>
                    <a:srgbClr val="283763"/>
                  </a:solidFill>
                  <a:latin typeface="Poppins" panose="00000800000000000000"/>
                  <a:ea typeface="Poppins" panose="00000800000000000000"/>
                  <a:cs typeface="Poppins" panose="00000800000000000000"/>
                  <a:sym typeface="Poppins" panose="00000800000000000000"/>
                </a:rPr>
                <a:t>Dataset Size and Value</a:t>
              </a:r>
              <a:endParaRPr lang="en-US" sz="2600">
                <a:solidFill>
                  <a:srgbClr val="283763"/>
                </a:solidFill>
                <a:latin typeface="Poppins" panose="00000800000000000000"/>
                <a:ea typeface="Poppins" panose="00000800000000000000"/>
                <a:cs typeface="Poppins" panose="00000800000000000000"/>
                <a:sym typeface="Poppins" panose="00000800000000000000"/>
              </a:endParaRPr>
            </a:p>
            <a:p>
              <a:pPr algn="l">
                <a:lnSpc>
                  <a:spcPts val="3640"/>
                </a:lnSpc>
              </a:pPr>
              <a:r>
                <a:rPr lang="en-US" sz="2600">
                  <a:solidFill>
                    <a:srgbClr val="283763"/>
                  </a:solidFill>
                  <a:latin typeface="Poppins" panose="00000800000000000000"/>
                  <a:ea typeface="Poppins" panose="00000800000000000000"/>
                  <a:cs typeface="Poppins" panose="00000800000000000000"/>
                  <a:sym typeface="Poppins" panose="00000800000000000000"/>
                </a:rPr>
                <a:t>The dataset contai</a:t>
              </a:r>
              <a:r>
                <a:rPr lang="en-US" sz="2600">
                  <a:solidFill>
                    <a:srgbClr val="283763"/>
                  </a:solidFill>
                  <a:latin typeface="Poppins" panose="00000800000000000000"/>
                  <a:ea typeface="Poppins" panose="00000800000000000000"/>
                  <a:cs typeface="Poppins" panose="00000800000000000000"/>
                  <a:sym typeface="Poppins" panose="00000800000000000000"/>
                </a:rPr>
                <a:t>ns</a:t>
              </a:r>
              <a:r>
                <a:rPr lang="en-US" sz="2600">
                  <a:solidFill>
                    <a:srgbClr val="283763"/>
                  </a:solidFill>
                  <a:latin typeface="Poppins" panose="00000800000000000000"/>
                  <a:ea typeface="Poppins" panose="00000800000000000000"/>
                  <a:cs typeface="Poppins" panose="00000800000000000000"/>
                  <a:sym typeface="Poppins" panose="00000800000000000000"/>
                </a:rPr>
                <a:t> only 68 functional equivalence pairs, which may appear small at first glance. Clarification was requested on how this dataset should be interpreted and why i</a:t>
              </a:r>
              <a:r>
                <a:rPr lang="en-US" sz="2600">
                  <a:solidFill>
                    <a:srgbClr val="283763"/>
                  </a:solidFill>
                  <a:latin typeface="Poppins" panose="00000800000000000000"/>
                  <a:ea typeface="Poppins" panose="00000800000000000000"/>
                  <a:cs typeface="Poppins" panose="00000800000000000000"/>
                  <a:sym typeface="Poppins" panose="00000800000000000000"/>
                </a:rPr>
                <a:t>t is</a:t>
              </a:r>
              <a:r>
                <a:rPr lang="en-US" sz="2600">
                  <a:solidFill>
                    <a:srgbClr val="283763"/>
                  </a:solidFill>
                  <a:latin typeface="Poppins" panose="00000800000000000000"/>
                  <a:ea typeface="Poppins" panose="00000800000000000000"/>
                  <a:cs typeface="Poppins" panose="00000800000000000000"/>
                  <a:sym typeface="Poppins" panose="00000800000000000000"/>
                </a:rPr>
                <a:t> valuable despite its size.</a:t>
              </a:r>
              <a:endParaRPr lang="en-US" sz="2600">
                <a:solidFill>
                  <a:srgbClr val="283763"/>
                </a:solidFill>
                <a:latin typeface="Poppins" panose="00000800000000000000"/>
                <a:ea typeface="Poppins" panose="00000800000000000000"/>
                <a:cs typeface="Poppins" panose="00000800000000000000"/>
                <a:sym typeface="Poppins" panose="00000800000000000000"/>
              </a:endParaRPr>
            </a:p>
          </p:txBody>
        </p:sp>
        <p:sp>
          <p:nvSpPr>
            <p:cNvPr id="14" name="TextBox 14"/>
            <p:cNvSpPr txBox="1"/>
            <p:nvPr/>
          </p:nvSpPr>
          <p:spPr>
            <a:xfrm>
              <a:off x="0" y="-85725"/>
              <a:ext cx="12224978" cy="651298"/>
            </a:xfrm>
            <a:prstGeom prst="rect">
              <a:avLst/>
            </a:prstGeom>
          </p:spPr>
          <p:txBody>
            <a:bodyPr lIns="0" tIns="0" rIns="0" bIns="0" rtlCol="0" anchor="t">
              <a:spAutoFit/>
            </a:bodyPr>
            <a:lstStyle/>
            <a:p>
              <a:pPr algn="l">
                <a:lnSpc>
                  <a:spcPts val="3920"/>
                </a:lnSpc>
              </a:pPr>
              <a:r>
                <a:rPr lang="en-US" sz="2800" b="1">
                  <a:solidFill>
                    <a:srgbClr val="283763"/>
                  </a:solidFill>
                  <a:latin typeface="Poppins Bold"/>
                  <a:ea typeface="Poppins Bold"/>
                  <a:cs typeface="Poppins Bold"/>
                  <a:sym typeface="Poppins Bold"/>
                </a:rPr>
                <a:t>Comment</a:t>
              </a:r>
              <a:endParaRPr lang="en-US" sz="2800" b="1">
                <a:solidFill>
                  <a:srgbClr val="283763"/>
                </a:solidFill>
                <a:latin typeface="Poppins Bold"/>
                <a:ea typeface="Poppins Bold"/>
                <a:cs typeface="Poppins Bold"/>
                <a:sym typeface="Poppins Bold"/>
              </a:endParaRPr>
            </a:p>
          </p:txBody>
        </p:sp>
      </p:grpSp>
      <p:grpSp>
        <p:nvGrpSpPr>
          <p:cNvPr id="15" name="Group 15"/>
          <p:cNvGrpSpPr/>
          <p:nvPr/>
        </p:nvGrpSpPr>
        <p:grpSpPr>
          <a:xfrm rot="0">
            <a:off x="1028700" y="5558437"/>
            <a:ext cx="16102428" cy="3024919"/>
            <a:chOff x="0" y="0"/>
            <a:chExt cx="21469903" cy="4033225"/>
          </a:xfrm>
        </p:grpSpPr>
        <p:sp>
          <p:nvSpPr>
            <p:cNvPr id="16" name="TextBox 16"/>
            <p:cNvSpPr txBox="1"/>
            <p:nvPr/>
          </p:nvSpPr>
          <p:spPr>
            <a:xfrm>
              <a:off x="0" y="740327"/>
              <a:ext cx="21469903" cy="3292898"/>
            </a:xfrm>
            <a:prstGeom prst="rect">
              <a:avLst/>
            </a:prstGeom>
          </p:spPr>
          <p:txBody>
            <a:bodyPr lIns="0" tIns="0" rIns="0" bIns="0" rtlCol="0" anchor="t">
              <a:spAutoFit/>
            </a:bodyPr>
            <a:lstStyle/>
            <a:p>
              <a:pPr algn="l">
                <a:lnSpc>
                  <a:spcPts val="3920"/>
                </a:lnSpc>
              </a:pPr>
              <a:r>
                <a:rPr lang="en-US" sz="2800">
                  <a:solidFill>
                    <a:srgbClr val="283763"/>
                  </a:solidFill>
                  <a:latin typeface="Poppins" panose="00000800000000000000"/>
                  <a:ea typeface="Poppins" panose="00000800000000000000"/>
                  <a:cs typeface="Poppins" panose="00000800000000000000"/>
                  <a:sym typeface="Poppins" panose="00000800000000000000"/>
                </a:rPr>
                <a:t>In response to this comment, Section 4.4 was revised to clarify that the dataset is intended as a high-confidence, curated ground-truth benchmark rather than a large corpus. Although the number of equivalent pairs is modest, strict verification and manual validation ensure label reliability, and the inclusion of a large set of validated non-equivalent pairs provides additional value for robust evaluation. </a:t>
              </a:r>
              <a:endParaRPr lang="en-US" sz="2800">
                <a:solidFill>
                  <a:srgbClr val="283763"/>
                </a:solidFill>
                <a:latin typeface="Poppins" panose="00000800000000000000"/>
                <a:ea typeface="Poppins" panose="00000800000000000000"/>
                <a:cs typeface="Poppins" panose="00000800000000000000"/>
                <a:sym typeface="Poppins" panose="00000800000000000000"/>
              </a:endParaRPr>
            </a:p>
          </p:txBody>
        </p:sp>
        <p:sp>
          <p:nvSpPr>
            <p:cNvPr id="17" name="TextBox 17"/>
            <p:cNvSpPr txBox="1"/>
            <p:nvPr/>
          </p:nvSpPr>
          <p:spPr>
            <a:xfrm>
              <a:off x="0" y="-85725"/>
              <a:ext cx="12224978" cy="651298"/>
            </a:xfrm>
            <a:prstGeom prst="rect">
              <a:avLst/>
            </a:prstGeom>
          </p:spPr>
          <p:txBody>
            <a:bodyPr lIns="0" tIns="0" rIns="0" bIns="0" rtlCol="0" anchor="t">
              <a:spAutoFit/>
            </a:bodyPr>
            <a:lstStyle/>
            <a:p>
              <a:pPr algn="l">
                <a:lnSpc>
                  <a:spcPts val="3920"/>
                </a:lnSpc>
              </a:pPr>
              <a:r>
                <a:rPr lang="en-US" sz="2800" b="1">
                  <a:solidFill>
                    <a:srgbClr val="283763"/>
                  </a:solidFill>
                  <a:latin typeface="Poppins Bold"/>
                  <a:ea typeface="Poppins Bold"/>
                  <a:cs typeface="Poppins Bold"/>
                  <a:sym typeface="Poppins Bold"/>
                </a:rPr>
                <a:t>Response</a:t>
              </a:r>
              <a:endParaRPr lang="en-US" sz="2800" b="1">
                <a:solidFill>
                  <a:srgbClr val="283763"/>
                </a:solidFill>
                <a:latin typeface="Poppins Bold"/>
                <a:ea typeface="Poppins Bold"/>
                <a:cs typeface="Poppins Bold"/>
                <a:sym typeface="Poppins Bold"/>
              </a:endParaRPr>
            </a:p>
          </p:txBody>
        </p:sp>
      </p:gr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5792760" y="689049"/>
            <a:ext cx="1466540" cy="339651"/>
          </a:xfrm>
          <a:prstGeom prst="rect">
            <a:avLst/>
          </a:prstGeom>
        </p:spPr>
        <p:txBody>
          <a:bodyPr lIns="0" tIns="0" rIns="0" bIns="0" rtlCol="0" anchor="t">
            <a:spAutoFit/>
          </a:bodyPr>
          <a:lstStyle/>
          <a:p>
            <a:pPr algn="r">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Page</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sp>
        <p:nvSpPr>
          <p:cNvPr id="3" name="TextBox 3"/>
          <p:cNvSpPr txBox="1"/>
          <p:nvPr/>
        </p:nvSpPr>
        <p:spPr>
          <a:xfrm>
            <a:off x="15792760" y="962025"/>
            <a:ext cx="1466540" cy="669925"/>
          </a:xfrm>
          <a:prstGeom prst="rect">
            <a:avLst/>
          </a:prstGeom>
        </p:spPr>
        <p:txBody>
          <a:bodyPr lIns="0" tIns="0" rIns="0" bIns="0" rtlCol="0" anchor="t">
            <a:spAutoFit/>
          </a:bodyPr>
          <a:lstStyle/>
          <a:p>
            <a:pPr algn="r">
              <a:lnSpc>
                <a:spcPts val="5600"/>
              </a:lnSpc>
            </a:pPr>
            <a:r>
              <a:rPr lang="en-US" sz="4000" b="1">
                <a:solidFill>
                  <a:srgbClr val="283763"/>
                </a:solidFill>
                <a:latin typeface="Montserrat Bold"/>
                <a:ea typeface="Montserrat Bold"/>
                <a:cs typeface="Montserrat Bold"/>
                <a:sym typeface="Montserrat Bold"/>
              </a:rPr>
              <a:t>39</a:t>
            </a:r>
            <a:endParaRPr lang="en-US" sz="4000" b="1">
              <a:solidFill>
                <a:srgbClr val="283763"/>
              </a:solidFill>
              <a:latin typeface="Montserrat Bold"/>
              <a:ea typeface="Montserrat Bold"/>
              <a:cs typeface="Montserrat Bold"/>
              <a:sym typeface="Montserrat Bold"/>
            </a:endParaRPr>
          </a:p>
        </p:txBody>
      </p:sp>
      <p:sp>
        <p:nvSpPr>
          <p:cNvPr id="4" name="TextBox 4"/>
          <p:cNvSpPr txBox="1"/>
          <p:nvPr/>
        </p:nvSpPr>
        <p:spPr>
          <a:xfrm>
            <a:off x="1028700" y="1603375"/>
            <a:ext cx="14525203" cy="739267"/>
          </a:xfrm>
          <a:prstGeom prst="rect">
            <a:avLst/>
          </a:prstGeom>
        </p:spPr>
        <p:txBody>
          <a:bodyPr lIns="0" tIns="0" rIns="0" bIns="0" rtlCol="0" anchor="t">
            <a:spAutoFit/>
          </a:bodyPr>
          <a:lstStyle/>
          <a:p>
            <a:pPr algn="l">
              <a:lnSpc>
                <a:spcPts val="5970"/>
              </a:lnSpc>
            </a:pPr>
            <a:r>
              <a:rPr lang="en-US" sz="4700" b="1">
                <a:solidFill>
                  <a:srgbClr val="283763"/>
                </a:solidFill>
                <a:latin typeface="Montserrat Ultra-Bold"/>
                <a:ea typeface="Montserrat Ultra-Bold"/>
                <a:cs typeface="Montserrat Ultra-Bold"/>
                <a:sym typeface="Montserrat Ultra-Bold"/>
              </a:rPr>
              <a:t>Revisions to Chapter 4 (Study 3)  (4/4)</a:t>
            </a:r>
            <a:endParaRPr lang="en-US" sz="4700" b="1">
              <a:solidFill>
                <a:srgbClr val="283763"/>
              </a:solidFill>
              <a:latin typeface="Montserrat Ultra-Bold"/>
              <a:ea typeface="Montserrat Ultra-Bold"/>
              <a:cs typeface="Montserrat Ultra-Bold"/>
              <a:sym typeface="Montserrat Ultra-Bold"/>
            </a:endParaRPr>
          </a:p>
        </p:txBody>
      </p:sp>
      <p:grpSp>
        <p:nvGrpSpPr>
          <p:cNvPr id="5" name="Group 5"/>
          <p:cNvGrpSpPr/>
          <p:nvPr/>
        </p:nvGrpSpPr>
        <p:grpSpPr>
          <a:xfrm rot="0">
            <a:off x="1028700" y="752475"/>
            <a:ext cx="8832933" cy="301625"/>
            <a:chOff x="0" y="0"/>
            <a:chExt cx="11777244" cy="402167"/>
          </a:xfrm>
        </p:grpSpPr>
        <p:sp>
          <p:nvSpPr>
            <p:cNvPr id="6" name="TextBox 6"/>
            <p:cNvSpPr txBox="1"/>
            <p:nvPr/>
          </p:nvSpPr>
          <p:spPr>
            <a:xfrm>
              <a:off x="0" y="-38100"/>
              <a:ext cx="1889301" cy="440267"/>
            </a:xfrm>
            <a:prstGeom prst="rect">
              <a:avLst/>
            </a:prstGeom>
          </p:spPr>
          <p:txBody>
            <a:bodyPr lIns="0" tIns="0" rIns="0" bIns="0" rtlCol="0" anchor="t">
              <a:spAutoFit/>
            </a:bodyPr>
            <a:lstStyle/>
            <a:p>
              <a:pPr algn="l">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HOME</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sp>
          <p:nvSpPr>
            <p:cNvPr id="7" name="TextBox 7"/>
            <p:cNvSpPr txBox="1"/>
            <p:nvPr/>
          </p:nvSpPr>
          <p:spPr>
            <a:xfrm>
              <a:off x="1975140" y="-38100"/>
              <a:ext cx="1889301" cy="440267"/>
            </a:xfrm>
            <a:prstGeom prst="rect">
              <a:avLst/>
            </a:prstGeom>
          </p:spPr>
          <p:txBody>
            <a:bodyPr lIns="0" tIns="0" rIns="0" bIns="0" rtlCol="0" anchor="t">
              <a:spAutoFit/>
            </a:bodyPr>
            <a:lstStyle/>
            <a:p>
              <a:pPr algn="l">
                <a:lnSpc>
                  <a:spcPts val="2800"/>
                </a:lnSpc>
              </a:pPr>
              <a:r>
                <a:rPr lang="en-US" sz="2000" b="1">
                  <a:solidFill>
                    <a:srgbClr val="283763"/>
                  </a:solidFill>
                  <a:latin typeface="Montserrat Bold"/>
                  <a:ea typeface="Montserrat Bold"/>
                  <a:cs typeface="Montserrat Bold"/>
                  <a:sym typeface="Montserrat Bold"/>
                </a:rPr>
                <a:t>ABOUT</a:t>
              </a:r>
              <a:endParaRPr lang="en-US" sz="2000" b="1">
                <a:solidFill>
                  <a:srgbClr val="283763"/>
                </a:solidFill>
                <a:latin typeface="Montserrat Bold"/>
                <a:ea typeface="Montserrat Bold"/>
                <a:cs typeface="Montserrat Bold"/>
                <a:sym typeface="Montserrat Bold"/>
              </a:endParaRPr>
            </a:p>
          </p:txBody>
        </p:sp>
        <p:sp>
          <p:nvSpPr>
            <p:cNvPr id="8" name="TextBox 8"/>
            <p:cNvSpPr txBox="1"/>
            <p:nvPr/>
          </p:nvSpPr>
          <p:spPr>
            <a:xfrm>
              <a:off x="3953341" y="-38100"/>
              <a:ext cx="1889301" cy="440267"/>
            </a:xfrm>
            <a:prstGeom prst="rect">
              <a:avLst/>
            </a:prstGeom>
          </p:spPr>
          <p:txBody>
            <a:bodyPr lIns="0" tIns="0" rIns="0" bIns="0" rtlCol="0" anchor="t">
              <a:spAutoFit/>
            </a:bodyPr>
            <a:lstStyle/>
            <a:p>
              <a:pPr algn="l">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INTRO</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sp>
          <p:nvSpPr>
            <p:cNvPr id="9" name="TextBox 9"/>
            <p:cNvSpPr txBox="1"/>
            <p:nvPr/>
          </p:nvSpPr>
          <p:spPr>
            <a:xfrm>
              <a:off x="5931542" y="-38100"/>
              <a:ext cx="1889301" cy="440267"/>
            </a:xfrm>
            <a:prstGeom prst="rect">
              <a:avLst/>
            </a:prstGeom>
          </p:spPr>
          <p:txBody>
            <a:bodyPr lIns="0" tIns="0" rIns="0" bIns="0" rtlCol="0" anchor="t">
              <a:spAutoFit/>
            </a:bodyPr>
            <a:lstStyle/>
            <a:p>
              <a:pPr algn="l">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PART I</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sp>
          <p:nvSpPr>
            <p:cNvPr id="10" name="TextBox 10"/>
            <p:cNvSpPr txBox="1"/>
            <p:nvPr/>
          </p:nvSpPr>
          <p:spPr>
            <a:xfrm>
              <a:off x="7909743" y="-38100"/>
              <a:ext cx="1889301" cy="440267"/>
            </a:xfrm>
            <a:prstGeom prst="rect">
              <a:avLst/>
            </a:prstGeom>
          </p:spPr>
          <p:txBody>
            <a:bodyPr lIns="0" tIns="0" rIns="0" bIns="0" rtlCol="0" anchor="t">
              <a:spAutoFit/>
            </a:bodyPr>
            <a:lstStyle/>
            <a:p>
              <a:pPr algn="l">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PART II</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sp>
          <p:nvSpPr>
            <p:cNvPr id="11" name="TextBox 11"/>
            <p:cNvSpPr txBox="1"/>
            <p:nvPr/>
          </p:nvSpPr>
          <p:spPr>
            <a:xfrm>
              <a:off x="9887943" y="-38100"/>
              <a:ext cx="1889301" cy="440267"/>
            </a:xfrm>
            <a:prstGeom prst="rect">
              <a:avLst/>
            </a:prstGeom>
          </p:spPr>
          <p:txBody>
            <a:bodyPr lIns="0" tIns="0" rIns="0" bIns="0" rtlCol="0" anchor="t">
              <a:spAutoFit/>
            </a:bodyPr>
            <a:lstStyle/>
            <a:p>
              <a:pPr algn="l">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FINAL</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grpSp>
      <p:grpSp>
        <p:nvGrpSpPr>
          <p:cNvPr id="12" name="Group 12"/>
          <p:cNvGrpSpPr/>
          <p:nvPr/>
        </p:nvGrpSpPr>
        <p:grpSpPr>
          <a:xfrm rot="0">
            <a:off x="1028700" y="2685918"/>
            <a:ext cx="16102428" cy="1925099"/>
            <a:chOff x="0" y="0"/>
            <a:chExt cx="21469903" cy="2566798"/>
          </a:xfrm>
        </p:grpSpPr>
        <p:sp>
          <p:nvSpPr>
            <p:cNvPr id="13" name="TextBox 13"/>
            <p:cNvSpPr txBox="1"/>
            <p:nvPr/>
          </p:nvSpPr>
          <p:spPr>
            <a:xfrm>
              <a:off x="0" y="759377"/>
              <a:ext cx="21469903" cy="1807422"/>
            </a:xfrm>
            <a:prstGeom prst="rect">
              <a:avLst/>
            </a:prstGeom>
          </p:spPr>
          <p:txBody>
            <a:bodyPr lIns="0" tIns="0" rIns="0" bIns="0" rtlCol="0" anchor="t">
              <a:spAutoFit/>
            </a:bodyPr>
            <a:lstStyle/>
            <a:p>
              <a:pPr algn="l">
                <a:lnSpc>
                  <a:spcPts val="3640"/>
                </a:lnSpc>
              </a:pPr>
              <a:r>
                <a:rPr lang="en-US" sz="2600">
                  <a:solidFill>
                    <a:srgbClr val="283763"/>
                  </a:solidFill>
                  <a:latin typeface="Poppins" panose="00000800000000000000"/>
                  <a:ea typeface="Poppins" panose="00000800000000000000"/>
                  <a:cs typeface="Poppins" panose="00000800000000000000"/>
                  <a:sym typeface="Poppins" panose="00000800000000000000"/>
                </a:rPr>
                <a:t>The related work section of Chapter 4 misses studies that are more directly relevant, such as EqBench, a dataset of equivalent and non-equivalen</a:t>
              </a:r>
              <a:r>
                <a:rPr lang="en-US" sz="2600">
                  <a:solidFill>
                    <a:srgbClr val="283763"/>
                  </a:solidFill>
                  <a:latin typeface="Poppins" panose="00000800000000000000"/>
                  <a:ea typeface="Poppins" panose="00000800000000000000"/>
                  <a:cs typeface="Poppins" panose="00000800000000000000"/>
                  <a:sym typeface="Poppins" panose="00000800000000000000"/>
                </a:rPr>
                <a:t>t program pairs.</a:t>
              </a:r>
              <a:r>
                <a:rPr lang="en-US" sz="2600">
                  <a:solidFill>
                    <a:srgbClr val="283763"/>
                  </a:solidFill>
                  <a:latin typeface="Poppins" panose="00000800000000000000"/>
                  <a:ea typeface="Poppins" panose="00000800000000000000"/>
                  <a:cs typeface="Poppins" panose="00000800000000000000"/>
                  <a:sym typeface="Poppins" panose="00000800000000000000"/>
                </a:rPr>
                <a:t> Additional related work should be considered.</a:t>
              </a:r>
              <a:endParaRPr lang="en-US" sz="2600">
                <a:solidFill>
                  <a:srgbClr val="283763"/>
                </a:solidFill>
                <a:latin typeface="Poppins" panose="00000800000000000000"/>
                <a:ea typeface="Poppins" panose="00000800000000000000"/>
                <a:cs typeface="Poppins" panose="00000800000000000000"/>
                <a:sym typeface="Poppins" panose="00000800000000000000"/>
              </a:endParaRPr>
            </a:p>
          </p:txBody>
        </p:sp>
        <p:sp>
          <p:nvSpPr>
            <p:cNvPr id="14" name="TextBox 14"/>
            <p:cNvSpPr txBox="1"/>
            <p:nvPr/>
          </p:nvSpPr>
          <p:spPr>
            <a:xfrm>
              <a:off x="0" y="-85725"/>
              <a:ext cx="12224978" cy="651298"/>
            </a:xfrm>
            <a:prstGeom prst="rect">
              <a:avLst/>
            </a:prstGeom>
          </p:spPr>
          <p:txBody>
            <a:bodyPr lIns="0" tIns="0" rIns="0" bIns="0" rtlCol="0" anchor="t">
              <a:spAutoFit/>
            </a:bodyPr>
            <a:lstStyle/>
            <a:p>
              <a:pPr algn="l">
                <a:lnSpc>
                  <a:spcPts val="3920"/>
                </a:lnSpc>
              </a:pPr>
              <a:r>
                <a:rPr lang="en-US" sz="2800" b="1">
                  <a:solidFill>
                    <a:srgbClr val="283763"/>
                  </a:solidFill>
                  <a:latin typeface="Poppins Bold"/>
                  <a:ea typeface="Poppins Bold"/>
                  <a:cs typeface="Poppins Bold"/>
                  <a:sym typeface="Poppins Bold"/>
                </a:rPr>
                <a:t>Comment</a:t>
              </a:r>
              <a:endParaRPr lang="en-US" sz="2800" b="1">
                <a:solidFill>
                  <a:srgbClr val="283763"/>
                </a:solidFill>
                <a:latin typeface="Poppins Bold"/>
                <a:ea typeface="Poppins Bold"/>
                <a:cs typeface="Poppins Bold"/>
                <a:sym typeface="Poppins Bold"/>
              </a:endParaRPr>
            </a:p>
          </p:txBody>
        </p:sp>
      </p:grpSp>
      <p:grpSp>
        <p:nvGrpSpPr>
          <p:cNvPr id="15" name="Group 15"/>
          <p:cNvGrpSpPr/>
          <p:nvPr/>
        </p:nvGrpSpPr>
        <p:grpSpPr>
          <a:xfrm rot="0">
            <a:off x="1028700" y="5558437"/>
            <a:ext cx="16102428" cy="2034319"/>
            <a:chOff x="0" y="0"/>
            <a:chExt cx="21469903" cy="2712425"/>
          </a:xfrm>
        </p:grpSpPr>
        <p:sp>
          <p:nvSpPr>
            <p:cNvPr id="16" name="TextBox 16"/>
            <p:cNvSpPr txBox="1"/>
            <p:nvPr/>
          </p:nvSpPr>
          <p:spPr>
            <a:xfrm>
              <a:off x="0" y="740327"/>
              <a:ext cx="21469903" cy="1972098"/>
            </a:xfrm>
            <a:prstGeom prst="rect">
              <a:avLst/>
            </a:prstGeom>
          </p:spPr>
          <p:txBody>
            <a:bodyPr lIns="0" tIns="0" rIns="0" bIns="0" rtlCol="0" anchor="t">
              <a:spAutoFit/>
            </a:bodyPr>
            <a:lstStyle/>
            <a:p>
              <a:pPr algn="l">
                <a:lnSpc>
                  <a:spcPts val="3920"/>
                </a:lnSpc>
              </a:pPr>
              <a:r>
                <a:rPr lang="en-US" sz="2800">
                  <a:solidFill>
                    <a:srgbClr val="283763"/>
                  </a:solidFill>
                  <a:latin typeface="Poppins" panose="00000800000000000000"/>
                  <a:ea typeface="Poppins" panose="00000800000000000000"/>
                  <a:cs typeface="Poppins" panose="00000800000000000000"/>
                  <a:sym typeface="Poppins" panose="00000800000000000000"/>
                </a:rPr>
                <a:t>Relevant equivalence benchmarks (EqBench, EquiBench, and S4Eq) were added to Chapter 4, with explicit discussion of how PyFuncEquivDataset complements existing datasets (Sections 4.7.3–4.7.5).</a:t>
              </a:r>
              <a:endParaRPr lang="en-US" sz="2800">
                <a:solidFill>
                  <a:srgbClr val="283763"/>
                </a:solidFill>
                <a:latin typeface="Poppins" panose="00000800000000000000"/>
                <a:ea typeface="Poppins" panose="00000800000000000000"/>
                <a:cs typeface="Poppins" panose="00000800000000000000"/>
                <a:sym typeface="Poppins" panose="00000800000000000000"/>
              </a:endParaRPr>
            </a:p>
          </p:txBody>
        </p:sp>
        <p:sp>
          <p:nvSpPr>
            <p:cNvPr id="17" name="TextBox 17"/>
            <p:cNvSpPr txBox="1"/>
            <p:nvPr/>
          </p:nvSpPr>
          <p:spPr>
            <a:xfrm>
              <a:off x="0" y="-85725"/>
              <a:ext cx="12224978" cy="651298"/>
            </a:xfrm>
            <a:prstGeom prst="rect">
              <a:avLst/>
            </a:prstGeom>
          </p:spPr>
          <p:txBody>
            <a:bodyPr lIns="0" tIns="0" rIns="0" bIns="0" rtlCol="0" anchor="t">
              <a:spAutoFit/>
            </a:bodyPr>
            <a:lstStyle/>
            <a:p>
              <a:pPr algn="l">
                <a:lnSpc>
                  <a:spcPts val="3920"/>
                </a:lnSpc>
              </a:pPr>
              <a:r>
                <a:rPr lang="en-US" sz="2800" b="1">
                  <a:solidFill>
                    <a:srgbClr val="283763"/>
                  </a:solidFill>
                  <a:latin typeface="Poppins Bold"/>
                  <a:ea typeface="Poppins Bold"/>
                  <a:cs typeface="Poppins Bold"/>
                  <a:sym typeface="Poppins Bold"/>
                </a:rPr>
                <a:t>Response</a:t>
              </a:r>
              <a:endParaRPr lang="en-US" sz="2800" b="1">
                <a:solidFill>
                  <a:srgbClr val="283763"/>
                </a:solidFill>
                <a:latin typeface="Poppins Bold"/>
                <a:ea typeface="Poppins Bold"/>
                <a:cs typeface="Poppins Bold"/>
                <a:sym typeface="Poppins Bold"/>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3441467"/>
            <a:ext cx="16230600" cy="5145406"/>
          </a:xfrm>
          <a:prstGeom prst="rect">
            <a:avLst/>
          </a:prstGeom>
        </p:spPr>
        <p:txBody>
          <a:bodyPr lIns="0" tIns="0" rIns="0" bIns="0" rtlCol="0" anchor="t">
            <a:spAutoFit/>
          </a:bodyPr>
          <a:lstStyle/>
          <a:p>
            <a:pPr marL="777240" lvl="1" indent="-388620" algn="l">
              <a:lnSpc>
                <a:spcPts val="8280"/>
              </a:lnSpc>
              <a:buAutoNum type="arabicPeriod"/>
            </a:pPr>
            <a:r>
              <a:rPr lang="en-US" sz="3600">
                <a:solidFill>
                  <a:srgbClr val="283763"/>
                </a:solidFill>
                <a:latin typeface="Poppins" panose="00000800000000000000"/>
                <a:ea typeface="Poppins" panose="00000800000000000000"/>
                <a:cs typeface="Poppins" panose="00000800000000000000"/>
                <a:sym typeface="Poppins" panose="00000800000000000000"/>
              </a:rPr>
              <a:t>Introduction</a:t>
            </a:r>
            <a:endParaRPr lang="en-US" sz="3600">
              <a:solidFill>
                <a:srgbClr val="283763"/>
              </a:solidFill>
              <a:latin typeface="Poppins" panose="00000800000000000000"/>
              <a:ea typeface="Poppins" panose="00000800000000000000"/>
              <a:cs typeface="Poppins" panose="00000800000000000000"/>
              <a:sym typeface="Poppins" panose="00000800000000000000"/>
            </a:endParaRPr>
          </a:p>
          <a:p>
            <a:pPr marL="777240" lvl="1" indent="-388620" algn="l">
              <a:lnSpc>
                <a:spcPts val="8280"/>
              </a:lnSpc>
              <a:buAutoNum type="arabicPeriod"/>
            </a:pPr>
            <a:r>
              <a:rPr lang="en-US" sz="3600">
                <a:solidFill>
                  <a:srgbClr val="283763"/>
                </a:solidFill>
                <a:latin typeface="Poppins" panose="00000800000000000000"/>
                <a:ea typeface="Poppins" panose="00000800000000000000"/>
                <a:cs typeface="Poppins" panose="00000800000000000000"/>
                <a:sym typeface="Poppins" panose="00000800000000000000"/>
              </a:rPr>
              <a:t>Python Version Compatibility on Stack Overflow</a:t>
            </a:r>
            <a:endParaRPr lang="en-US" sz="3600">
              <a:solidFill>
                <a:srgbClr val="283763"/>
              </a:solidFill>
              <a:latin typeface="Poppins" panose="00000800000000000000"/>
              <a:ea typeface="Poppins" panose="00000800000000000000"/>
              <a:cs typeface="Poppins" panose="00000800000000000000"/>
              <a:sym typeface="Poppins" panose="00000800000000000000"/>
            </a:endParaRPr>
          </a:p>
          <a:p>
            <a:pPr marL="777240" lvl="1" indent="-388620" algn="l">
              <a:lnSpc>
                <a:spcPts val="8280"/>
              </a:lnSpc>
              <a:buAutoNum type="arabicPeriod"/>
            </a:pPr>
            <a:r>
              <a:rPr lang="en-US" sz="3600">
                <a:solidFill>
                  <a:srgbClr val="283763"/>
                </a:solidFill>
                <a:latin typeface="Poppins" panose="00000800000000000000"/>
                <a:ea typeface="Poppins" panose="00000800000000000000"/>
                <a:cs typeface="Poppins" panose="00000800000000000000"/>
                <a:sym typeface="Poppins" panose="00000800000000000000"/>
              </a:rPr>
              <a:t>PyVerDetector for Python Version Inference on Stack Overflow</a:t>
            </a:r>
            <a:endParaRPr lang="en-US" sz="3600">
              <a:solidFill>
                <a:srgbClr val="283763"/>
              </a:solidFill>
              <a:latin typeface="Poppins" panose="00000800000000000000"/>
              <a:ea typeface="Poppins" panose="00000800000000000000"/>
              <a:cs typeface="Poppins" panose="00000800000000000000"/>
              <a:sym typeface="Poppins" panose="00000800000000000000"/>
            </a:endParaRPr>
          </a:p>
          <a:p>
            <a:pPr marL="777240" lvl="1" indent="-388620" algn="l">
              <a:lnSpc>
                <a:spcPts val="8280"/>
              </a:lnSpc>
              <a:buAutoNum type="arabicPeriod"/>
            </a:pPr>
            <a:r>
              <a:rPr lang="en-US" sz="3600">
                <a:solidFill>
                  <a:srgbClr val="283763"/>
                </a:solidFill>
                <a:latin typeface="Poppins" panose="00000800000000000000"/>
                <a:ea typeface="Poppins" panose="00000800000000000000"/>
                <a:cs typeface="Poppins" panose="00000800000000000000"/>
                <a:sym typeface="Poppins" panose="00000800000000000000"/>
              </a:rPr>
              <a:t>Functional Equivalence Dataset of Python Methods</a:t>
            </a:r>
            <a:endParaRPr lang="en-US" sz="3600">
              <a:solidFill>
                <a:srgbClr val="283763"/>
              </a:solidFill>
              <a:latin typeface="Poppins" panose="00000800000000000000"/>
              <a:ea typeface="Poppins" panose="00000800000000000000"/>
              <a:cs typeface="Poppins" panose="00000800000000000000"/>
              <a:sym typeface="Poppins" panose="00000800000000000000"/>
            </a:endParaRPr>
          </a:p>
          <a:p>
            <a:pPr marL="777240" lvl="1" indent="-388620" algn="l">
              <a:lnSpc>
                <a:spcPts val="8280"/>
              </a:lnSpc>
              <a:buAutoNum type="arabicPeriod"/>
            </a:pPr>
            <a:r>
              <a:rPr lang="en-US" sz="3600">
                <a:solidFill>
                  <a:srgbClr val="283763"/>
                </a:solidFill>
                <a:latin typeface="Poppins" panose="00000800000000000000"/>
                <a:ea typeface="Poppins" panose="00000800000000000000"/>
                <a:cs typeface="Poppins" panose="00000800000000000000"/>
                <a:sym typeface="Poppins" panose="00000800000000000000"/>
              </a:rPr>
              <a:t>Conclusion</a:t>
            </a:r>
            <a:endParaRPr lang="en-US" sz="3600">
              <a:solidFill>
                <a:srgbClr val="283763"/>
              </a:solidFill>
              <a:latin typeface="Poppins" panose="00000800000000000000"/>
              <a:ea typeface="Poppins" panose="00000800000000000000"/>
              <a:cs typeface="Poppins" panose="00000800000000000000"/>
              <a:sym typeface="Poppins" panose="00000800000000000000"/>
            </a:endParaRPr>
          </a:p>
        </p:txBody>
      </p:sp>
      <p:sp>
        <p:nvSpPr>
          <p:cNvPr id="3" name="TextBox 3"/>
          <p:cNvSpPr txBox="1"/>
          <p:nvPr/>
        </p:nvSpPr>
        <p:spPr>
          <a:xfrm>
            <a:off x="15792760" y="689049"/>
            <a:ext cx="1466540" cy="339651"/>
          </a:xfrm>
          <a:prstGeom prst="rect">
            <a:avLst/>
          </a:prstGeom>
        </p:spPr>
        <p:txBody>
          <a:bodyPr lIns="0" tIns="0" rIns="0" bIns="0" rtlCol="0" anchor="t">
            <a:spAutoFit/>
          </a:bodyPr>
          <a:lstStyle/>
          <a:p>
            <a:pPr algn="r">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Page</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sp>
        <p:nvSpPr>
          <p:cNvPr id="4" name="TextBox 4"/>
          <p:cNvSpPr txBox="1"/>
          <p:nvPr/>
        </p:nvSpPr>
        <p:spPr>
          <a:xfrm>
            <a:off x="15792760" y="962025"/>
            <a:ext cx="1466540" cy="669925"/>
          </a:xfrm>
          <a:prstGeom prst="rect">
            <a:avLst/>
          </a:prstGeom>
        </p:spPr>
        <p:txBody>
          <a:bodyPr lIns="0" tIns="0" rIns="0" bIns="0" rtlCol="0" anchor="t">
            <a:spAutoFit/>
          </a:bodyPr>
          <a:lstStyle/>
          <a:p>
            <a:pPr algn="r">
              <a:lnSpc>
                <a:spcPts val="5600"/>
              </a:lnSpc>
            </a:pPr>
            <a:r>
              <a:rPr lang="en-US" sz="4000" b="1">
                <a:solidFill>
                  <a:srgbClr val="283763"/>
                </a:solidFill>
                <a:latin typeface="Montserrat Bold"/>
                <a:ea typeface="Montserrat Bold"/>
                <a:cs typeface="Montserrat Bold"/>
                <a:sym typeface="Montserrat Bold"/>
              </a:rPr>
              <a:t>04</a:t>
            </a:r>
            <a:endParaRPr lang="en-US" sz="4000" b="1">
              <a:solidFill>
                <a:srgbClr val="283763"/>
              </a:solidFill>
              <a:latin typeface="Montserrat Bold"/>
              <a:ea typeface="Montserrat Bold"/>
              <a:cs typeface="Montserrat Bold"/>
              <a:sym typeface="Montserrat Bold"/>
            </a:endParaRPr>
          </a:p>
        </p:txBody>
      </p:sp>
      <p:sp>
        <p:nvSpPr>
          <p:cNvPr id="5" name="TextBox 5"/>
          <p:cNvSpPr txBox="1"/>
          <p:nvPr/>
        </p:nvSpPr>
        <p:spPr>
          <a:xfrm>
            <a:off x="1028700" y="2066319"/>
            <a:ext cx="8339390" cy="1037590"/>
          </a:xfrm>
          <a:prstGeom prst="rect">
            <a:avLst/>
          </a:prstGeom>
        </p:spPr>
        <p:txBody>
          <a:bodyPr lIns="0" tIns="0" rIns="0" bIns="0" rtlCol="0" anchor="t">
            <a:spAutoFit/>
          </a:bodyPr>
          <a:lstStyle/>
          <a:p>
            <a:pPr algn="l">
              <a:lnSpc>
                <a:spcPts val="8255"/>
              </a:lnSpc>
            </a:pPr>
            <a:r>
              <a:rPr lang="en-US" sz="6500" b="1">
                <a:solidFill>
                  <a:srgbClr val="283763"/>
                </a:solidFill>
                <a:latin typeface="Montserrat Ultra-Bold"/>
                <a:ea typeface="Montserrat Ultra-Bold"/>
                <a:cs typeface="Montserrat Ultra-Bold"/>
                <a:sym typeface="Montserrat Ultra-Bold"/>
              </a:rPr>
              <a:t>Table of Co</a:t>
            </a:r>
            <a:r>
              <a:rPr lang="en-US" sz="6500" b="1">
                <a:solidFill>
                  <a:srgbClr val="283763"/>
                </a:solidFill>
                <a:latin typeface="Montserrat Ultra-Bold"/>
                <a:ea typeface="Montserrat Ultra-Bold"/>
                <a:cs typeface="Montserrat Ultra-Bold"/>
                <a:sym typeface="Montserrat Ultra-Bold"/>
              </a:rPr>
              <a:t>ntents</a:t>
            </a:r>
            <a:endParaRPr lang="en-US" sz="6500" b="1">
              <a:solidFill>
                <a:srgbClr val="283763"/>
              </a:solidFill>
              <a:latin typeface="Montserrat Ultra-Bold"/>
              <a:ea typeface="Montserrat Ultra-Bold"/>
              <a:cs typeface="Montserrat Ultra-Bold"/>
              <a:sym typeface="Montserrat Ultra-Bold"/>
            </a:endParaRPr>
          </a:p>
        </p:txBody>
      </p:sp>
      <p:grpSp>
        <p:nvGrpSpPr>
          <p:cNvPr id="6" name="Group 6"/>
          <p:cNvGrpSpPr/>
          <p:nvPr/>
        </p:nvGrpSpPr>
        <p:grpSpPr>
          <a:xfrm rot="0">
            <a:off x="1028700" y="752475"/>
            <a:ext cx="8832933" cy="301625"/>
            <a:chOff x="0" y="0"/>
            <a:chExt cx="11777244" cy="402167"/>
          </a:xfrm>
        </p:grpSpPr>
        <p:sp>
          <p:nvSpPr>
            <p:cNvPr id="7" name="TextBox 7"/>
            <p:cNvSpPr txBox="1"/>
            <p:nvPr/>
          </p:nvSpPr>
          <p:spPr>
            <a:xfrm>
              <a:off x="0" y="-38100"/>
              <a:ext cx="1889301" cy="440267"/>
            </a:xfrm>
            <a:prstGeom prst="rect">
              <a:avLst/>
            </a:prstGeom>
          </p:spPr>
          <p:txBody>
            <a:bodyPr lIns="0" tIns="0" rIns="0" bIns="0" rtlCol="0" anchor="t">
              <a:spAutoFit/>
            </a:bodyPr>
            <a:lstStyle/>
            <a:p>
              <a:pPr algn="l">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HOME</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sp>
          <p:nvSpPr>
            <p:cNvPr id="8" name="TextBox 8"/>
            <p:cNvSpPr txBox="1"/>
            <p:nvPr/>
          </p:nvSpPr>
          <p:spPr>
            <a:xfrm>
              <a:off x="1975140" y="-38100"/>
              <a:ext cx="1889301" cy="440267"/>
            </a:xfrm>
            <a:prstGeom prst="rect">
              <a:avLst/>
            </a:prstGeom>
          </p:spPr>
          <p:txBody>
            <a:bodyPr lIns="0" tIns="0" rIns="0" bIns="0" rtlCol="0" anchor="t">
              <a:spAutoFit/>
            </a:bodyPr>
            <a:lstStyle/>
            <a:p>
              <a:pPr algn="l">
                <a:lnSpc>
                  <a:spcPts val="2800"/>
                </a:lnSpc>
              </a:pPr>
              <a:r>
                <a:rPr lang="en-US" sz="2000" b="1">
                  <a:solidFill>
                    <a:srgbClr val="283763"/>
                  </a:solidFill>
                  <a:latin typeface="Montserrat Bold"/>
                  <a:ea typeface="Montserrat Bold"/>
                  <a:cs typeface="Montserrat Bold"/>
                  <a:sym typeface="Montserrat Bold"/>
                </a:rPr>
                <a:t>ABOUT</a:t>
              </a:r>
              <a:endParaRPr lang="en-US" sz="2000" b="1">
                <a:solidFill>
                  <a:srgbClr val="283763"/>
                </a:solidFill>
                <a:latin typeface="Montserrat Bold"/>
                <a:ea typeface="Montserrat Bold"/>
                <a:cs typeface="Montserrat Bold"/>
                <a:sym typeface="Montserrat Bold"/>
              </a:endParaRPr>
            </a:p>
          </p:txBody>
        </p:sp>
        <p:sp>
          <p:nvSpPr>
            <p:cNvPr id="9" name="TextBox 9"/>
            <p:cNvSpPr txBox="1"/>
            <p:nvPr/>
          </p:nvSpPr>
          <p:spPr>
            <a:xfrm>
              <a:off x="3953341" y="-38100"/>
              <a:ext cx="1889301" cy="440267"/>
            </a:xfrm>
            <a:prstGeom prst="rect">
              <a:avLst/>
            </a:prstGeom>
          </p:spPr>
          <p:txBody>
            <a:bodyPr lIns="0" tIns="0" rIns="0" bIns="0" rtlCol="0" anchor="t">
              <a:spAutoFit/>
            </a:bodyPr>
            <a:lstStyle/>
            <a:p>
              <a:pPr algn="l">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INTRO</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sp>
          <p:nvSpPr>
            <p:cNvPr id="10" name="TextBox 10"/>
            <p:cNvSpPr txBox="1"/>
            <p:nvPr/>
          </p:nvSpPr>
          <p:spPr>
            <a:xfrm>
              <a:off x="5931542" y="-38100"/>
              <a:ext cx="1889301" cy="440267"/>
            </a:xfrm>
            <a:prstGeom prst="rect">
              <a:avLst/>
            </a:prstGeom>
          </p:spPr>
          <p:txBody>
            <a:bodyPr lIns="0" tIns="0" rIns="0" bIns="0" rtlCol="0" anchor="t">
              <a:spAutoFit/>
            </a:bodyPr>
            <a:lstStyle/>
            <a:p>
              <a:pPr algn="l">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PART I</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sp>
          <p:nvSpPr>
            <p:cNvPr id="11" name="TextBox 11"/>
            <p:cNvSpPr txBox="1"/>
            <p:nvPr/>
          </p:nvSpPr>
          <p:spPr>
            <a:xfrm>
              <a:off x="7909743" y="-38100"/>
              <a:ext cx="1889301" cy="440267"/>
            </a:xfrm>
            <a:prstGeom prst="rect">
              <a:avLst/>
            </a:prstGeom>
          </p:spPr>
          <p:txBody>
            <a:bodyPr lIns="0" tIns="0" rIns="0" bIns="0" rtlCol="0" anchor="t">
              <a:spAutoFit/>
            </a:bodyPr>
            <a:lstStyle/>
            <a:p>
              <a:pPr algn="l">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PART II</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sp>
          <p:nvSpPr>
            <p:cNvPr id="12" name="TextBox 12"/>
            <p:cNvSpPr txBox="1"/>
            <p:nvPr/>
          </p:nvSpPr>
          <p:spPr>
            <a:xfrm>
              <a:off x="9887943" y="-38100"/>
              <a:ext cx="1889301" cy="440267"/>
            </a:xfrm>
            <a:prstGeom prst="rect">
              <a:avLst/>
            </a:prstGeom>
          </p:spPr>
          <p:txBody>
            <a:bodyPr lIns="0" tIns="0" rIns="0" bIns="0" rtlCol="0" anchor="t">
              <a:spAutoFit/>
            </a:bodyPr>
            <a:lstStyle/>
            <a:p>
              <a:pPr algn="l">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FINAL</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gr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5792760" y="689049"/>
            <a:ext cx="1466540" cy="339651"/>
          </a:xfrm>
          <a:prstGeom prst="rect">
            <a:avLst/>
          </a:prstGeom>
        </p:spPr>
        <p:txBody>
          <a:bodyPr lIns="0" tIns="0" rIns="0" bIns="0" rtlCol="0" anchor="t">
            <a:spAutoFit/>
          </a:bodyPr>
          <a:lstStyle/>
          <a:p>
            <a:pPr algn="r">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Page</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sp>
        <p:nvSpPr>
          <p:cNvPr id="3" name="TextBox 3"/>
          <p:cNvSpPr txBox="1"/>
          <p:nvPr/>
        </p:nvSpPr>
        <p:spPr>
          <a:xfrm>
            <a:off x="15792760" y="962025"/>
            <a:ext cx="1466540" cy="669925"/>
          </a:xfrm>
          <a:prstGeom prst="rect">
            <a:avLst/>
          </a:prstGeom>
        </p:spPr>
        <p:txBody>
          <a:bodyPr lIns="0" tIns="0" rIns="0" bIns="0" rtlCol="0" anchor="t">
            <a:spAutoFit/>
          </a:bodyPr>
          <a:lstStyle/>
          <a:p>
            <a:pPr algn="r">
              <a:lnSpc>
                <a:spcPts val="5600"/>
              </a:lnSpc>
            </a:pPr>
            <a:r>
              <a:rPr lang="en-US" sz="4000" b="1">
                <a:solidFill>
                  <a:srgbClr val="283763"/>
                </a:solidFill>
                <a:latin typeface="Montserrat Bold"/>
                <a:ea typeface="Montserrat Bold"/>
                <a:cs typeface="Montserrat Bold"/>
                <a:sym typeface="Montserrat Bold"/>
              </a:rPr>
              <a:t>40</a:t>
            </a:r>
            <a:endParaRPr lang="en-US" sz="4000" b="1">
              <a:solidFill>
                <a:srgbClr val="283763"/>
              </a:solidFill>
              <a:latin typeface="Montserrat Bold"/>
              <a:ea typeface="Montserrat Bold"/>
              <a:cs typeface="Montserrat Bold"/>
              <a:sym typeface="Montserrat Bold"/>
            </a:endParaRPr>
          </a:p>
        </p:txBody>
      </p:sp>
      <p:sp>
        <p:nvSpPr>
          <p:cNvPr id="4" name="TextBox 4"/>
          <p:cNvSpPr txBox="1"/>
          <p:nvPr/>
        </p:nvSpPr>
        <p:spPr>
          <a:xfrm>
            <a:off x="1028700" y="1603375"/>
            <a:ext cx="14525203" cy="739267"/>
          </a:xfrm>
          <a:prstGeom prst="rect">
            <a:avLst/>
          </a:prstGeom>
        </p:spPr>
        <p:txBody>
          <a:bodyPr lIns="0" tIns="0" rIns="0" bIns="0" rtlCol="0" anchor="t">
            <a:spAutoFit/>
          </a:bodyPr>
          <a:lstStyle/>
          <a:p>
            <a:pPr algn="l">
              <a:lnSpc>
                <a:spcPts val="5970"/>
              </a:lnSpc>
            </a:pPr>
            <a:r>
              <a:rPr lang="en-US" sz="4700" b="1">
                <a:solidFill>
                  <a:srgbClr val="283763"/>
                </a:solidFill>
                <a:latin typeface="Montserrat Ultra-Bold"/>
                <a:ea typeface="Montserrat Ultra-Bold"/>
                <a:cs typeface="Montserrat Ultra-Bold"/>
                <a:sym typeface="Montserrat Ultra-Bold"/>
              </a:rPr>
              <a:t>Revisions to Chapter 6 </a:t>
            </a:r>
            <a:endParaRPr lang="en-US" sz="4700" b="1">
              <a:solidFill>
                <a:srgbClr val="283763"/>
              </a:solidFill>
              <a:latin typeface="Montserrat Ultra-Bold"/>
              <a:ea typeface="Montserrat Ultra-Bold"/>
              <a:cs typeface="Montserrat Ultra-Bold"/>
              <a:sym typeface="Montserrat Ultra-Bold"/>
            </a:endParaRPr>
          </a:p>
        </p:txBody>
      </p:sp>
      <p:grpSp>
        <p:nvGrpSpPr>
          <p:cNvPr id="5" name="Group 5"/>
          <p:cNvGrpSpPr/>
          <p:nvPr/>
        </p:nvGrpSpPr>
        <p:grpSpPr>
          <a:xfrm rot="0">
            <a:off x="1028700" y="752475"/>
            <a:ext cx="8832933" cy="301625"/>
            <a:chOff x="0" y="0"/>
            <a:chExt cx="11777244" cy="402167"/>
          </a:xfrm>
        </p:grpSpPr>
        <p:sp>
          <p:nvSpPr>
            <p:cNvPr id="6" name="TextBox 6"/>
            <p:cNvSpPr txBox="1"/>
            <p:nvPr/>
          </p:nvSpPr>
          <p:spPr>
            <a:xfrm>
              <a:off x="0" y="-38100"/>
              <a:ext cx="1889301" cy="440267"/>
            </a:xfrm>
            <a:prstGeom prst="rect">
              <a:avLst/>
            </a:prstGeom>
          </p:spPr>
          <p:txBody>
            <a:bodyPr lIns="0" tIns="0" rIns="0" bIns="0" rtlCol="0" anchor="t">
              <a:spAutoFit/>
            </a:bodyPr>
            <a:lstStyle/>
            <a:p>
              <a:pPr algn="l">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HOME</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sp>
          <p:nvSpPr>
            <p:cNvPr id="7" name="TextBox 7"/>
            <p:cNvSpPr txBox="1"/>
            <p:nvPr/>
          </p:nvSpPr>
          <p:spPr>
            <a:xfrm>
              <a:off x="1975140" y="-38100"/>
              <a:ext cx="1889301" cy="440267"/>
            </a:xfrm>
            <a:prstGeom prst="rect">
              <a:avLst/>
            </a:prstGeom>
          </p:spPr>
          <p:txBody>
            <a:bodyPr lIns="0" tIns="0" rIns="0" bIns="0" rtlCol="0" anchor="t">
              <a:spAutoFit/>
            </a:bodyPr>
            <a:lstStyle/>
            <a:p>
              <a:pPr algn="l">
                <a:lnSpc>
                  <a:spcPts val="2800"/>
                </a:lnSpc>
              </a:pPr>
              <a:r>
                <a:rPr lang="en-US" sz="2000" b="1">
                  <a:solidFill>
                    <a:srgbClr val="283763"/>
                  </a:solidFill>
                  <a:latin typeface="Montserrat Bold"/>
                  <a:ea typeface="Montserrat Bold"/>
                  <a:cs typeface="Montserrat Bold"/>
                  <a:sym typeface="Montserrat Bold"/>
                </a:rPr>
                <a:t>ABOUT</a:t>
              </a:r>
              <a:endParaRPr lang="en-US" sz="2000" b="1">
                <a:solidFill>
                  <a:srgbClr val="283763"/>
                </a:solidFill>
                <a:latin typeface="Montserrat Bold"/>
                <a:ea typeface="Montserrat Bold"/>
                <a:cs typeface="Montserrat Bold"/>
                <a:sym typeface="Montserrat Bold"/>
              </a:endParaRPr>
            </a:p>
          </p:txBody>
        </p:sp>
        <p:sp>
          <p:nvSpPr>
            <p:cNvPr id="8" name="TextBox 8"/>
            <p:cNvSpPr txBox="1"/>
            <p:nvPr/>
          </p:nvSpPr>
          <p:spPr>
            <a:xfrm>
              <a:off x="3953341" y="-38100"/>
              <a:ext cx="1889301" cy="440267"/>
            </a:xfrm>
            <a:prstGeom prst="rect">
              <a:avLst/>
            </a:prstGeom>
          </p:spPr>
          <p:txBody>
            <a:bodyPr lIns="0" tIns="0" rIns="0" bIns="0" rtlCol="0" anchor="t">
              <a:spAutoFit/>
            </a:bodyPr>
            <a:lstStyle/>
            <a:p>
              <a:pPr algn="l">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INTRO</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sp>
          <p:nvSpPr>
            <p:cNvPr id="9" name="TextBox 9"/>
            <p:cNvSpPr txBox="1"/>
            <p:nvPr/>
          </p:nvSpPr>
          <p:spPr>
            <a:xfrm>
              <a:off x="5931542" y="-38100"/>
              <a:ext cx="1889301" cy="440267"/>
            </a:xfrm>
            <a:prstGeom prst="rect">
              <a:avLst/>
            </a:prstGeom>
          </p:spPr>
          <p:txBody>
            <a:bodyPr lIns="0" tIns="0" rIns="0" bIns="0" rtlCol="0" anchor="t">
              <a:spAutoFit/>
            </a:bodyPr>
            <a:lstStyle/>
            <a:p>
              <a:pPr algn="l">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PART I</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sp>
          <p:nvSpPr>
            <p:cNvPr id="10" name="TextBox 10"/>
            <p:cNvSpPr txBox="1"/>
            <p:nvPr/>
          </p:nvSpPr>
          <p:spPr>
            <a:xfrm>
              <a:off x="7909743" y="-38100"/>
              <a:ext cx="1889301" cy="440267"/>
            </a:xfrm>
            <a:prstGeom prst="rect">
              <a:avLst/>
            </a:prstGeom>
          </p:spPr>
          <p:txBody>
            <a:bodyPr lIns="0" tIns="0" rIns="0" bIns="0" rtlCol="0" anchor="t">
              <a:spAutoFit/>
            </a:bodyPr>
            <a:lstStyle/>
            <a:p>
              <a:pPr algn="l">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PART II</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sp>
          <p:nvSpPr>
            <p:cNvPr id="11" name="TextBox 11"/>
            <p:cNvSpPr txBox="1"/>
            <p:nvPr/>
          </p:nvSpPr>
          <p:spPr>
            <a:xfrm>
              <a:off x="9887943" y="-38100"/>
              <a:ext cx="1889301" cy="440267"/>
            </a:xfrm>
            <a:prstGeom prst="rect">
              <a:avLst/>
            </a:prstGeom>
          </p:spPr>
          <p:txBody>
            <a:bodyPr lIns="0" tIns="0" rIns="0" bIns="0" rtlCol="0" anchor="t">
              <a:spAutoFit/>
            </a:bodyPr>
            <a:lstStyle/>
            <a:p>
              <a:pPr algn="l">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FINAL</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grpSp>
      <p:grpSp>
        <p:nvGrpSpPr>
          <p:cNvPr id="12" name="Group 12"/>
          <p:cNvGrpSpPr/>
          <p:nvPr/>
        </p:nvGrpSpPr>
        <p:grpSpPr>
          <a:xfrm rot="0">
            <a:off x="1028700" y="2685918"/>
            <a:ext cx="16102428" cy="1467899"/>
            <a:chOff x="0" y="0"/>
            <a:chExt cx="21469903" cy="1957198"/>
          </a:xfrm>
        </p:grpSpPr>
        <p:sp>
          <p:nvSpPr>
            <p:cNvPr id="13" name="TextBox 13"/>
            <p:cNvSpPr txBox="1"/>
            <p:nvPr/>
          </p:nvSpPr>
          <p:spPr>
            <a:xfrm>
              <a:off x="0" y="759377"/>
              <a:ext cx="21469903" cy="1197822"/>
            </a:xfrm>
            <a:prstGeom prst="rect">
              <a:avLst/>
            </a:prstGeom>
          </p:spPr>
          <p:txBody>
            <a:bodyPr lIns="0" tIns="0" rIns="0" bIns="0" rtlCol="0" anchor="t">
              <a:spAutoFit/>
            </a:bodyPr>
            <a:lstStyle/>
            <a:p>
              <a:pPr algn="l">
                <a:lnSpc>
                  <a:spcPts val="3640"/>
                </a:lnSpc>
              </a:pPr>
              <a:r>
                <a:rPr lang="en-US" sz="2600">
                  <a:solidFill>
                    <a:srgbClr val="283763"/>
                  </a:solidFill>
                  <a:latin typeface="Poppins" panose="00000800000000000000"/>
                  <a:ea typeface="Poppins" panose="00000800000000000000"/>
                  <a:cs typeface="Poppins" panose="00000800000000000000"/>
                  <a:sym typeface="Poppins" panose="00000800000000000000"/>
                </a:rPr>
                <a:t>The research questi</a:t>
              </a:r>
              <a:r>
                <a:rPr lang="en-US" sz="2600">
                  <a:solidFill>
                    <a:srgbClr val="283763"/>
                  </a:solidFill>
                  <a:latin typeface="Poppins" panose="00000800000000000000"/>
                  <a:ea typeface="Poppins" panose="00000800000000000000"/>
                  <a:cs typeface="Poppins" panose="00000800000000000000"/>
                  <a:sym typeface="Poppins" panose="00000800000000000000"/>
                </a:rPr>
                <a:t>ons</a:t>
              </a:r>
              <a:r>
                <a:rPr lang="en-US" sz="2600">
                  <a:solidFill>
                    <a:srgbClr val="283763"/>
                  </a:solidFill>
                  <a:latin typeface="Poppins" panose="00000800000000000000"/>
                  <a:ea typeface="Poppins" panose="00000800000000000000"/>
                  <a:cs typeface="Poppins" panose="00000800000000000000"/>
                  <a:sym typeface="Poppins" panose="00000800000000000000"/>
                </a:rPr>
                <a:t> introduced in Chapter 1 are not referenced again in later chapters, giving the impression that </a:t>
              </a:r>
              <a:r>
                <a:rPr lang="en-US" sz="2600">
                  <a:solidFill>
                    <a:srgbClr val="283763"/>
                  </a:solidFill>
                  <a:latin typeface="Poppins" panose="00000800000000000000"/>
                  <a:ea typeface="Poppins" panose="00000800000000000000"/>
                  <a:cs typeface="Poppins" panose="00000800000000000000"/>
                  <a:sym typeface="Poppins" panose="00000800000000000000"/>
                </a:rPr>
                <a:t>t</a:t>
              </a:r>
              <a:r>
                <a:rPr lang="en-US" sz="2600">
                  <a:solidFill>
                    <a:srgbClr val="283763"/>
                  </a:solidFill>
                  <a:latin typeface="Poppins" panose="00000800000000000000"/>
                  <a:ea typeface="Poppins" panose="00000800000000000000"/>
                  <a:cs typeface="Poppins" panose="00000800000000000000"/>
                  <a:sym typeface="Poppins" panose="00000800000000000000"/>
                </a:rPr>
                <a:t>hey are left unanswered.</a:t>
              </a:r>
              <a:endParaRPr lang="en-US" sz="2600">
                <a:solidFill>
                  <a:srgbClr val="283763"/>
                </a:solidFill>
                <a:latin typeface="Poppins" panose="00000800000000000000"/>
                <a:ea typeface="Poppins" panose="00000800000000000000"/>
                <a:cs typeface="Poppins" panose="00000800000000000000"/>
                <a:sym typeface="Poppins" panose="00000800000000000000"/>
              </a:endParaRPr>
            </a:p>
          </p:txBody>
        </p:sp>
        <p:sp>
          <p:nvSpPr>
            <p:cNvPr id="14" name="TextBox 14"/>
            <p:cNvSpPr txBox="1"/>
            <p:nvPr/>
          </p:nvSpPr>
          <p:spPr>
            <a:xfrm>
              <a:off x="0" y="-85725"/>
              <a:ext cx="12224978" cy="651298"/>
            </a:xfrm>
            <a:prstGeom prst="rect">
              <a:avLst/>
            </a:prstGeom>
          </p:spPr>
          <p:txBody>
            <a:bodyPr lIns="0" tIns="0" rIns="0" bIns="0" rtlCol="0" anchor="t">
              <a:spAutoFit/>
            </a:bodyPr>
            <a:lstStyle/>
            <a:p>
              <a:pPr algn="l">
                <a:lnSpc>
                  <a:spcPts val="3920"/>
                </a:lnSpc>
              </a:pPr>
              <a:r>
                <a:rPr lang="en-US" sz="2800" b="1">
                  <a:solidFill>
                    <a:srgbClr val="283763"/>
                  </a:solidFill>
                  <a:latin typeface="Poppins Bold"/>
                  <a:ea typeface="Poppins Bold"/>
                  <a:cs typeface="Poppins Bold"/>
                  <a:sym typeface="Poppins Bold"/>
                </a:rPr>
                <a:t>Comment</a:t>
              </a:r>
              <a:endParaRPr lang="en-US" sz="2800" b="1">
                <a:solidFill>
                  <a:srgbClr val="283763"/>
                </a:solidFill>
                <a:latin typeface="Poppins Bold"/>
                <a:ea typeface="Poppins Bold"/>
                <a:cs typeface="Poppins Bold"/>
                <a:sym typeface="Poppins Bold"/>
              </a:endParaRPr>
            </a:p>
          </p:txBody>
        </p:sp>
      </p:grpSp>
      <p:grpSp>
        <p:nvGrpSpPr>
          <p:cNvPr id="15" name="Group 15"/>
          <p:cNvGrpSpPr/>
          <p:nvPr/>
        </p:nvGrpSpPr>
        <p:grpSpPr>
          <a:xfrm rot="0">
            <a:off x="1028700" y="5211092"/>
            <a:ext cx="16102428" cy="2529619"/>
            <a:chOff x="0" y="0"/>
            <a:chExt cx="21469903" cy="3372825"/>
          </a:xfrm>
        </p:grpSpPr>
        <p:sp>
          <p:nvSpPr>
            <p:cNvPr id="16" name="TextBox 16"/>
            <p:cNvSpPr txBox="1"/>
            <p:nvPr/>
          </p:nvSpPr>
          <p:spPr>
            <a:xfrm>
              <a:off x="0" y="740327"/>
              <a:ext cx="21469903" cy="2632498"/>
            </a:xfrm>
            <a:prstGeom prst="rect">
              <a:avLst/>
            </a:prstGeom>
          </p:spPr>
          <p:txBody>
            <a:bodyPr lIns="0" tIns="0" rIns="0" bIns="0" rtlCol="0" anchor="t">
              <a:spAutoFit/>
            </a:bodyPr>
            <a:lstStyle/>
            <a:p>
              <a:pPr marL="604520" lvl="1" indent="-302260" algn="l">
                <a:lnSpc>
                  <a:spcPts val="3920"/>
                </a:lnSpc>
                <a:buFont typeface="Arial" panose="020B0604020202090204"/>
                <a:buChar char="•"/>
              </a:pPr>
              <a:r>
                <a:rPr lang="en-US" sz="2800">
                  <a:solidFill>
                    <a:srgbClr val="283763"/>
                  </a:solidFill>
                  <a:latin typeface="Poppins" panose="00000800000000000000"/>
                  <a:ea typeface="Poppins" panose="00000800000000000000"/>
                  <a:cs typeface="Poppins" panose="00000800000000000000"/>
                  <a:sym typeface="Poppins" panose="00000800000000000000"/>
                </a:rPr>
                <a:t>In response to this comment, Chapter 6 now includes additional text that explicitly answers the three dissertation-level research questions introduced in Chapter 1. </a:t>
              </a:r>
              <a:endParaRPr lang="en-US" sz="2800">
                <a:solidFill>
                  <a:srgbClr val="283763"/>
                </a:solidFill>
                <a:latin typeface="Poppins" panose="00000800000000000000"/>
                <a:ea typeface="Poppins" panose="00000800000000000000"/>
                <a:cs typeface="Poppins" panose="00000800000000000000"/>
                <a:sym typeface="Poppins" panose="00000800000000000000"/>
              </a:endParaRPr>
            </a:p>
            <a:p>
              <a:pPr marL="604520" lvl="1" indent="-302260" algn="l">
                <a:lnSpc>
                  <a:spcPts val="3920"/>
                </a:lnSpc>
                <a:buFont typeface="Arial" panose="020B0604020202090204"/>
                <a:buChar char="•"/>
              </a:pPr>
              <a:r>
                <a:rPr lang="en-US" sz="2800">
                  <a:solidFill>
                    <a:srgbClr val="283763"/>
                  </a:solidFill>
                  <a:latin typeface="Poppins" panose="00000800000000000000"/>
                  <a:ea typeface="Poppins" panose="00000800000000000000"/>
                  <a:cs typeface="Poppins" panose="00000800000000000000"/>
                  <a:sym typeface="Poppins" panose="00000800000000000000"/>
                </a:rPr>
                <a:t>In particular, explicit answers to D-RQ1–D-RQ3 were added to Section 6.1 (Conclusion) to clearly link the findings back to the main research questions.</a:t>
              </a:r>
              <a:endParaRPr lang="en-US" sz="2800">
                <a:solidFill>
                  <a:srgbClr val="283763"/>
                </a:solidFill>
                <a:latin typeface="Poppins" panose="00000800000000000000"/>
                <a:ea typeface="Poppins" panose="00000800000000000000"/>
                <a:cs typeface="Poppins" panose="00000800000000000000"/>
                <a:sym typeface="Poppins" panose="00000800000000000000"/>
              </a:endParaRPr>
            </a:p>
          </p:txBody>
        </p:sp>
        <p:sp>
          <p:nvSpPr>
            <p:cNvPr id="17" name="TextBox 17"/>
            <p:cNvSpPr txBox="1"/>
            <p:nvPr/>
          </p:nvSpPr>
          <p:spPr>
            <a:xfrm>
              <a:off x="0" y="-85725"/>
              <a:ext cx="12224978" cy="651298"/>
            </a:xfrm>
            <a:prstGeom prst="rect">
              <a:avLst/>
            </a:prstGeom>
          </p:spPr>
          <p:txBody>
            <a:bodyPr lIns="0" tIns="0" rIns="0" bIns="0" rtlCol="0" anchor="t">
              <a:spAutoFit/>
            </a:bodyPr>
            <a:lstStyle/>
            <a:p>
              <a:pPr algn="l">
                <a:lnSpc>
                  <a:spcPts val="3920"/>
                </a:lnSpc>
              </a:pPr>
              <a:r>
                <a:rPr lang="en-US" sz="2800" b="1">
                  <a:solidFill>
                    <a:srgbClr val="283763"/>
                  </a:solidFill>
                  <a:latin typeface="Poppins Bold"/>
                  <a:ea typeface="Poppins Bold"/>
                  <a:cs typeface="Poppins Bold"/>
                  <a:sym typeface="Poppins Bold"/>
                </a:rPr>
                <a:t>Response</a:t>
              </a:r>
              <a:endParaRPr lang="en-US" sz="2800" b="1">
                <a:solidFill>
                  <a:srgbClr val="283763"/>
                </a:solidFill>
                <a:latin typeface="Poppins Bold"/>
                <a:ea typeface="Poppins Bold"/>
                <a:cs typeface="Poppins Bold"/>
                <a:sym typeface="Poppins Bold"/>
              </a:endParaRPr>
            </a:p>
          </p:txBody>
        </p:sp>
      </p:gr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170888" y="3202750"/>
            <a:ext cx="5088412" cy="5088412"/>
          </a:xfrm>
          <a:custGeom>
            <a:avLst/>
            <a:gdLst/>
            <a:ahLst/>
            <a:cxnLst/>
            <a:rect l="l" t="t" r="r" b="b"/>
            <a:pathLst>
              <a:path w="5088412" h="5088412">
                <a:moveTo>
                  <a:pt x="0" y="0"/>
                </a:moveTo>
                <a:lnTo>
                  <a:pt x="5088412" y="0"/>
                </a:lnTo>
                <a:lnTo>
                  <a:pt x="5088412" y="5088412"/>
                </a:lnTo>
                <a:lnTo>
                  <a:pt x="0" y="5088412"/>
                </a:lnTo>
                <a:lnTo>
                  <a:pt x="0" y="0"/>
                </a:lnTo>
                <a:close/>
              </a:path>
            </a:pathLst>
          </a:custGeom>
          <a:blipFill>
            <a:blip r:embed="rId1"/>
            <a:stretch>
              <a:fillRect/>
            </a:stretch>
          </a:blipFill>
        </p:spPr>
      </p:sp>
      <p:sp>
        <p:nvSpPr>
          <p:cNvPr id="3" name="TextBox 3"/>
          <p:cNvSpPr txBox="1"/>
          <p:nvPr/>
        </p:nvSpPr>
        <p:spPr>
          <a:xfrm>
            <a:off x="15792760" y="689049"/>
            <a:ext cx="1466540" cy="339651"/>
          </a:xfrm>
          <a:prstGeom prst="rect">
            <a:avLst/>
          </a:prstGeom>
        </p:spPr>
        <p:txBody>
          <a:bodyPr lIns="0" tIns="0" rIns="0" bIns="0" rtlCol="0" anchor="t">
            <a:spAutoFit/>
          </a:bodyPr>
          <a:lstStyle/>
          <a:p>
            <a:pPr algn="r">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Page</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sp>
        <p:nvSpPr>
          <p:cNvPr id="4" name="TextBox 4"/>
          <p:cNvSpPr txBox="1"/>
          <p:nvPr/>
        </p:nvSpPr>
        <p:spPr>
          <a:xfrm>
            <a:off x="15792760" y="962025"/>
            <a:ext cx="1466540" cy="669925"/>
          </a:xfrm>
          <a:prstGeom prst="rect">
            <a:avLst/>
          </a:prstGeom>
        </p:spPr>
        <p:txBody>
          <a:bodyPr lIns="0" tIns="0" rIns="0" bIns="0" rtlCol="0" anchor="t">
            <a:spAutoFit/>
          </a:bodyPr>
          <a:lstStyle/>
          <a:p>
            <a:pPr algn="r">
              <a:lnSpc>
                <a:spcPts val="5600"/>
              </a:lnSpc>
            </a:pPr>
            <a:r>
              <a:rPr lang="en-US" sz="4000" b="1">
                <a:solidFill>
                  <a:srgbClr val="283763"/>
                </a:solidFill>
                <a:latin typeface="Montserrat Bold"/>
                <a:ea typeface="Montserrat Bold"/>
                <a:cs typeface="Montserrat Bold"/>
                <a:sym typeface="Montserrat Bold"/>
              </a:rPr>
              <a:t>41</a:t>
            </a:r>
            <a:endParaRPr lang="en-US" sz="4000" b="1">
              <a:solidFill>
                <a:srgbClr val="283763"/>
              </a:solidFill>
              <a:latin typeface="Montserrat Bold"/>
              <a:ea typeface="Montserrat Bold"/>
              <a:cs typeface="Montserrat Bold"/>
              <a:sym typeface="Montserrat Bold"/>
            </a:endParaRPr>
          </a:p>
        </p:txBody>
      </p:sp>
      <p:sp>
        <p:nvSpPr>
          <p:cNvPr id="5" name="TextBox 5"/>
          <p:cNvSpPr txBox="1"/>
          <p:nvPr/>
        </p:nvSpPr>
        <p:spPr>
          <a:xfrm>
            <a:off x="1028700" y="1959959"/>
            <a:ext cx="15053767" cy="784225"/>
          </a:xfrm>
          <a:prstGeom prst="rect">
            <a:avLst/>
          </a:prstGeom>
        </p:spPr>
        <p:txBody>
          <a:bodyPr lIns="0" tIns="0" rIns="0" bIns="0" rtlCol="0" anchor="t">
            <a:spAutoFit/>
          </a:bodyPr>
          <a:lstStyle/>
          <a:p>
            <a:pPr algn="l">
              <a:lnSpc>
                <a:spcPts val="6350"/>
              </a:lnSpc>
            </a:pPr>
            <a:r>
              <a:rPr lang="en-US" sz="5000" b="1">
                <a:solidFill>
                  <a:srgbClr val="283763"/>
                </a:solidFill>
                <a:latin typeface="Montserrat Bold"/>
                <a:ea typeface="Montserrat Bold"/>
                <a:cs typeface="Montserrat Bold"/>
                <a:sym typeface="Montserrat Bold"/>
              </a:rPr>
              <a:t>Conclusion</a:t>
            </a:r>
            <a:endParaRPr lang="en-US" sz="5000" b="1">
              <a:solidFill>
                <a:srgbClr val="283763"/>
              </a:solidFill>
              <a:latin typeface="Montserrat Bold"/>
              <a:ea typeface="Montserrat Bold"/>
              <a:cs typeface="Montserrat Bold"/>
              <a:sym typeface="Montserrat Bold"/>
            </a:endParaRPr>
          </a:p>
        </p:txBody>
      </p:sp>
      <p:grpSp>
        <p:nvGrpSpPr>
          <p:cNvPr id="6" name="Group 6"/>
          <p:cNvGrpSpPr/>
          <p:nvPr/>
        </p:nvGrpSpPr>
        <p:grpSpPr>
          <a:xfrm rot="0">
            <a:off x="1028700" y="752475"/>
            <a:ext cx="8832933" cy="301625"/>
            <a:chOff x="0" y="0"/>
            <a:chExt cx="11777244" cy="402167"/>
          </a:xfrm>
        </p:grpSpPr>
        <p:sp>
          <p:nvSpPr>
            <p:cNvPr id="7" name="TextBox 7"/>
            <p:cNvSpPr txBox="1"/>
            <p:nvPr/>
          </p:nvSpPr>
          <p:spPr>
            <a:xfrm>
              <a:off x="0" y="-38100"/>
              <a:ext cx="1889301" cy="440267"/>
            </a:xfrm>
            <a:prstGeom prst="rect">
              <a:avLst/>
            </a:prstGeom>
          </p:spPr>
          <p:txBody>
            <a:bodyPr lIns="0" tIns="0" rIns="0" bIns="0" rtlCol="0" anchor="t">
              <a:spAutoFit/>
            </a:bodyPr>
            <a:lstStyle/>
            <a:p>
              <a:pPr algn="l">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HOME</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sp>
          <p:nvSpPr>
            <p:cNvPr id="8" name="TextBox 8"/>
            <p:cNvSpPr txBox="1"/>
            <p:nvPr/>
          </p:nvSpPr>
          <p:spPr>
            <a:xfrm>
              <a:off x="1975140" y="-38100"/>
              <a:ext cx="1889301" cy="440267"/>
            </a:xfrm>
            <a:prstGeom prst="rect">
              <a:avLst/>
            </a:prstGeom>
          </p:spPr>
          <p:txBody>
            <a:bodyPr lIns="0" tIns="0" rIns="0" bIns="0" rtlCol="0" anchor="t">
              <a:spAutoFit/>
            </a:bodyPr>
            <a:lstStyle/>
            <a:p>
              <a:pPr algn="l">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ABOUT</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sp>
          <p:nvSpPr>
            <p:cNvPr id="9" name="TextBox 9"/>
            <p:cNvSpPr txBox="1"/>
            <p:nvPr/>
          </p:nvSpPr>
          <p:spPr>
            <a:xfrm>
              <a:off x="3953341" y="-38100"/>
              <a:ext cx="1889301" cy="440267"/>
            </a:xfrm>
            <a:prstGeom prst="rect">
              <a:avLst/>
            </a:prstGeom>
          </p:spPr>
          <p:txBody>
            <a:bodyPr lIns="0" tIns="0" rIns="0" bIns="0" rtlCol="0" anchor="t">
              <a:spAutoFit/>
            </a:bodyPr>
            <a:lstStyle/>
            <a:p>
              <a:pPr algn="l">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INTRO</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sp>
          <p:nvSpPr>
            <p:cNvPr id="10" name="TextBox 10"/>
            <p:cNvSpPr txBox="1"/>
            <p:nvPr/>
          </p:nvSpPr>
          <p:spPr>
            <a:xfrm>
              <a:off x="5931542" y="-38100"/>
              <a:ext cx="1889301" cy="440267"/>
            </a:xfrm>
            <a:prstGeom prst="rect">
              <a:avLst/>
            </a:prstGeom>
          </p:spPr>
          <p:txBody>
            <a:bodyPr lIns="0" tIns="0" rIns="0" bIns="0" rtlCol="0" anchor="t">
              <a:spAutoFit/>
            </a:bodyPr>
            <a:lstStyle/>
            <a:p>
              <a:pPr algn="l">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PART I</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sp>
          <p:nvSpPr>
            <p:cNvPr id="11" name="TextBox 11"/>
            <p:cNvSpPr txBox="1"/>
            <p:nvPr/>
          </p:nvSpPr>
          <p:spPr>
            <a:xfrm>
              <a:off x="7909743" y="-38100"/>
              <a:ext cx="1889301" cy="440267"/>
            </a:xfrm>
            <a:prstGeom prst="rect">
              <a:avLst/>
            </a:prstGeom>
          </p:spPr>
          <p:txBody>
            <a:bodyPr lIns="0" tIns="0" rIns="0" bIns="0" rtlCol="0" anchor="t">
              <a:spAutoFit/>
            </a:bodyPr>
            <a:lstStyle/>
            <a:p>
              <a:pPr algn="l">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PART II</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sp>
          <p:nvSpPr>
            <p:cNvPr id="12" name="TextBox 12"/>
            <p:cNvSpPr txBox="1"/>
            <p:nvPr/>
          </p:nvSpPr>
          <p:spPr>
            <a:xfrm>
              <a:off x="9887943" y="-38100"/>
              <a:ext cx="1889301" cy="440267"/>
            </a:xfrm>
            <a:prstGeom prst="rect">
              <a:avLst/>
            </a:prstGeom>
          </p:spPr>
          <p:txBody>
            <a:bodyPr lIns="0" tIns="0" rIns="0" bIns="0" rtlCol="0" anchor="t">
              <a:spAutoFit/>
            </a:bodyPr>
            <a:lstStyle/>
            <a:p>
              <a:pPr algn="l">
                <a:lnSpc>
                  <a:spcPts val="2800"/>
                </a:lnSpc>
              </a:pPr>
              <a:r>
                <a:rPr lang="en-US" sz="2000" b="1">
                  <a:solidFill>
                    <a:srgbClr val="283763"/>
                  </a:solidFill>
                  <a:latin typeface="Montserrat Bold"/>
                  <a:ea typeface="Montserrat Bold"/>
                  <a:cs typeface="Montserrat Bold"/>
                  <a:sym typeface="Montserrat Bold"/>
                </a:rPr>
                <a:t>FINAL</a:t>
              </a:r>
              <a:endParaRPr lang="en-US" sz="2000" b="1">
                <a:solidFill>
                  <a:srgbClr val="283763"/>
                </a:solidFill>
                <a:latin typeface="Montserrat Bold"/>
                <a:ea typeface="Montserrat Bold"/>
                <a:cs typeface="Montserrat Bold"/>
                <a:sym typeface="Montserrat Bold"/>
              </a:endParaRPr>
            </a:p>
          </p:txBody>
        </p:sp>
      </p:grpSp>
      <p:sp>
        <p:nvSpPr>
          <p:cNvPr id="13" name="TextBox 13"/>
          <p:cNvSpPr txBox="1"/>
          <p:nvPr/>
        </p:nvSpPr>
        <p:spPr>
          <a:xfrm>
            <a:off x="1028700" y="3042285"/>
            <a:ext cx="10480708" cy="2520315"/>
          </a:xfrm>
          <a:prstGeom prst="rect">
            <a:avLst/>
          </a:prstGeom>
        </p:spPr>
        <p:txBody>
          <a:bodyPr lIns="0" tIns="0" rIns="0" bIns="0" rtlCol="0" anchor="t">
            <a:spAutoFit/>
          </a:bodyPr>
          <a:lstStyle/>
          <a:p>
            <a:pPr algn="l">
              <a:lnSpc>
                <a:spcPts val="3360"/>
              </a:lnSpc>
            </a:pPr>
            <a:r>
              <a:rPr lang="en-US" sz="2400">
                <a:solidFill>
                  <a:srgbClr val="283763"/>
                </a:solidFill>
                <a:latin typeface="Poppins" panose="00000800000000000000"/>
                <a:ea typeface="Poppins" panose="00000800000000000000"/>
                <a:cs typeface="Poppins" panose="00000800000000000000"/>
                <a:sym typeface="Poppins" panose="00000800000000000000"/>
              </a:rPr>
              <a:t>Studied Python version compatibility issues </a:t>
            </a:r>
            <a:endParaRPr lang="en-US" sz="2400">
              <a:solidFill>
                <a:srgbClr val="283763"/>
              </a:solidFill>
              <a:latin typeface="Poppins" panose="00000800000000000000"/>
              <a:ea typeface="Poppins" panose="00000800000000000000"/>
              <a:cs typeface="Poppins" panose="00000800000000000000"/>
              <a:sym typeface="Poppins" panose="00000800000000000000"/>
            </a:endParaRPr>
          </a:p>
          <a:p>
            <a:pPr algn="l">
              <a:lnSpc>
                <a:spcPts val="3360"/>
              </a:lnSpc>
            </a:pPr>
          </a:p>
          <a:p>
            <a:pPr algn="l">
              <a:lnSpc>
                <a:spcPts val="3360"/>
              </a:lnSpc>
            </a:pPr>
            <a:r>
              <a:rPr lang="en-US" sz="2400">
                <a:solidFill>
                  <a:srgbClr val="283763"/>
                </a:solidFill>
                <a:latin typeface="Poppins" panose="00000800000000000000"/>
                <a:ea typeface="Poppins" panose="00000800000000000000"/>
                <a:cs typeface="Poppins" panose="00000800000000000000"/>
                <a:sym typeface="Poppins" panose="00000800000000000000"/>
              </a:rPr>
              <a:t>Developed a version-detection tool</a:t>
            </a:r>
            <a:endParaRPr lang="en-US" sz="2400">
              <a:solidFill>
                <a:srgbClr val="283763"/>
              </a:solidFill>
              <a:latin typeface="Poppins" panose="00000800000000000000"/>
              <a:ea typeface="Poppins" panose="00000800000000000000"/>
              <a:cs typeface="Poppins" panose="00000800000000000000"/>
              <a:sym typeface="Poppins" panose="00000800000000000000"/>
            </a:endParaRPr>
          </a:p>
          <a:p>
            <a:pPr algn="l">
              <a:lnSpc>
                <a:spcPts val="3360"/>
              </a:lnSpc>
            </a:pPr>
          </a:p>
          <a:p>
            <a:pPr algn="l">
              <a:lnSpc>
                <a:spcPts val="3360"/>
              </a:lnSpc>
            </a:pPr>
            <a:r>
              <a:rPr lang="en-US" sz="2400">
                <a:solidFill>
                  <a:srgbClr val="283763"/>
                </a:solidFill>
                <a:latin typeface="Poppins" panose="00000800000000000000"/>
                <a:ea typeface="Poppins" panose="00000800000000000000"/>
                <a:cs typeface="Poppins" panose="00000800000000000000"/>
                <a:sym typeface="Poppins" panose="00000800000000000000"/>
              </a:rPr>
              <a:t>Identified functionally equivalent method pairs to support safer understanding and reuse</a:t>
            </a:r>
            <a:endParaRPr lang="en-US" sz="2400">
              <a:solidFill>
                <a:srgbClr val="283763"/>
              </a:solidFill>
              <a:latin typeface="Poppins" panose="00000800000000000000"/>
              <a:ea typeface="Poppins" panose="00000800000000000000"/>
              <a:cs typeface="Poppins" panose="00000800000000000000"/>
              <a:sym typeface="Poppins" panose="00000800000000000000"/>
            </a:endParaRPr>
          </a:p>
        </p:txBody>
      </p:sp>
      <p:grpSp>
        <p:nvGrpSpPr>
          <p:cNvPr id="14" name="Group 14"/>
          <p:cNvGrpSpPr/>
          <p:nvPr/>
        </p:nvGrpSpPr>
        <p:grpSpPr>
          <a:xfrm rot="0">
            <a:off x="1028700" y="6047857"/>
            <a:ext cx="10698739" cy="2673144"/>
            <a:chOff x="0" y="0"/>
            <a:chExt cx="14264986" cy="3564193"/>
          </a:xfrm>
        </p:grpSpPr>
        <p:sp>
          <p:nvSpPr>
            <p:cNvPr id="15" name="TextBox 15"/>
            <p:cNvSpPr txBox="1"/>
            <p:nvPr/>
          </p:nvSpPr>
          <p:spPr>
            <a:xfrm>
              <a:off x="0" y="784798"/>
              <a:ext cx="14264986" cy="2779395"/>
            </a:xfrm>
            <a:prstGeom prst="rect">
              <a:avLst/>
            </a:prstGeom>
          </p:spPr>
          <p:txBody>
            <a:bodyPr lIns="0" tIns="0" rIns="0" bIns="0" rtlCol="0" anchor="t">
              <a:spAutoFit/>
            </a:bodyPr>
            <a:lstStyle/>
            <a:p>
              <a:pPr algn="l">
                <a:lnSpc>
                  <a:spcPts val="3360"/>
                </a:lnSpc>
              </a:pPr>
              <a:r>
                <a:rPr lang="en-US" sz="2400">
                  <a:solidFill>
                    <a:srgbClr val="283763"/>
                  </a:solidFill>
                  <a:latin typeface="Poppins" panose="00000800000000000000"/>
                  <a:ea typeface="Poppins" panose="00000800000000000000"/>
                  <a:cs typeface="Poppins" panose="00000800000000000000"/>
                  <a:sym typeface="Poppins" panose="00000800000000000000"/>
                </a:rPr>
                <a:t>Cross-language analysis of compatibility and functional equivalence</a:t>
              </a:r>
              <a:endParaRPr lang="en-US" sz="2400">
                <a:solidFill>
                  <a:srgbClr val="283763"/>
                </a:solidFill>
                <a:latin typeface="Poppins" panose="00000800000000000000"/>
                <a:ea typeface="Poppins" panose="00000800000000000000"/>
                <a:cs typeface="Poppins" panose="00000800000000000000"/>
                <a:sym typeface="Poppins" panose="00000800000000000000"/>
              </a:endParaRPr>
            </a:p>
            <a:p>
              <a:pPr algn="l">
                <a:lnSpc>
                  <a:spcPts val="3360"/>
                </a:lnSpc>
              </a:pPr>
            </a:p>
            <a:p>
              <a:pPr algn="l">
                <a:lnSpc>
                  <a:spcPts val="3360"/>
                </a:lnSpc>
              </a:pPr>
              <a:r>
                <a:rPr lang="en-US" sz="2400">
                  <a:solidFill>
                    <a:srgbClr val="283763"/>
                  </a:solidFill>
                  <a:latin typeface="Poppins" panose="00000800000000000000"/>
                  <a:ea typeface="Poppins" panose="00000800000000000000"/>
                  <a:cs typeface="Poppins" panose="00000800000000000000"/>
                  <a:sym typeface="Poppins" panose="00000800000000000000"/>
                </a:rPr>
                <a:t>Building larger, more automated FE benchmarks</a:t>
              </a:r>
              <a:endParaRPr lang="en-US" sz="2400">
                <a:solidFill>
                  <a:srgbClr val="283763"/>
                </a:solidFill>
                <a:latin typeface="Poppins" panose="00000800000000000000"/>
                <a:ea typeface="Poppins" panose="00000800000000000000"/>
                <a:cs typeface="Poppins" panose="00000800000000000000"/>
                <a:sym typeface="Poppins" panose="00000800000000000000"/>
              </a:endParaRPr>
            </a:p>
            <a:p>
              <a:pPr algn="l">
                <a:lnSpc>
                  <a:spcPts val="3360"/>
                </a:lnSpc>
              </a:pPr>
            </a:p>
            <a:p>
              <a:pPr algn="l">
                <a:lnSpc>
                  <a:spcPts val="3360"/>
                </a:lnSpc>
              </a:pPr>
              <a:r>
                <a:rPr lang="en-US" sz="2400">
                  <a:solidFill>
                    <a:srgbClr val="283763"/>
                  </a:solidFill>
                  <a:latin typeface="Poppins" panose="00000800000000000000"/>
                  <a:ea typeface="Poppins" panose="00000800000000000000"/>
                  <a:cs typeface="Poppins" panose="00000800000000000000"/>
                  <a:sym typeface="Poppins" panose="00000800000000000000"/>
                </a:rPr>
                <a:t>Integrating FE insights into refactoring, repair, and developer tools</a:t>
              </a:r>
              <a:endParaRPr lang="en-US" sz="2400">
                <a:solidFill>
                  <a:srgbClr val="283763"/>
                </a:solidFill>
                <a:latin typeface="Poppins" panose="00000800000000000000"/>
                <a:ea typeface="Poppins" panose="00000800000000000000"/>
                <a:cs typeface="Poppins" panose="00000800000000000000"/>
                <a:sym typeface="Poppins" panose="00000800000000000000"/>
              </a:endParaRPr>
            </a:p>
          </p:txBody>
        </p:sp>
        <p:sp>
          <p:nvSpPr>
            <p:cNvPr id="16" name="TextBox 16"/>
            <p:cNvSpPr txBox="1"/>
            <p:nvPr/>
          </p:nvSpPr>
          <p:spPr>
            <a:xfrm>
              <a:off x="0" y="-85725"/>
              <a:ext cx="12070115" cy="651298"/>
            </a:xfrm>
            <a:prstGeom prst="rect">
              <a:avLst/>
            </a:prstGeom>
          </p:spPr>
          <p:txBody>
            <a:bodyPr lIns="0" tIns="0" rIns="0" bIns="0" rtlCol="0" anchor="t">
              <a:spAutoFit/>
            </a:bodyPr>
            <a:lstStyle/>
            <a:p>
              <a:pPr algn="l">
                <a:lnSpc>
                  <a:spcPts val="3920"/>
                </a:lnSpc>
              </a:pPr>
              <a:r>
                <a:rPr lang="en-US" sz="2800" b="1">
                  <a:solidFill>
                    <a:srgbClr val="283763"/>
                  </a:solidFill>
                  <a:latin typeface="Poppins Bold"/>
                  <a:ea typeface="Poppins Bold"/>
                  <a:cs typeface="Poppins Bold"/>
                  <a:sym typeface="Poppins Bold"/>
                </a:rPr>
                <a:t>Future work</a:t>
              </a:r>
              <a:endParaRPr lang="en-US" sz="2800" b="1">
                <a:solidFill>
                  <a:srgbClr val="283763"/>
                </a:solidFill>
                <a:latin typeface="Poppins Bold"/>
                <a:ea typeface="Poppins Bold"/>
                <a:cs typeface="Poppins Bold"/>
                <a:sym typeface="Poppins Bold"/>
              </a:endParaRPr>
            </a:p>
          </p:txBody>
        </p:sp>
      </p:gr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028700" y="6469688"/>
            <a:ext cx="8592123" cy="0"/>
          </a:xfrm>
          <a:prstGeom prst="line">
            <a:avLst/>
          </a:prstGeom>
          <a:ln w="19050" cap="flat">
            <a:solidFill>
              <a:srgbClr val="283763"/>
            </a:solidFill>
            <a:prstDash val="solid"/>
            <a:headEnd type="none" w="sm" len="sm"/>
            <a:tailEnd type="none" w="sm" len="sm"/>
          </a:ln>
        </p:spPr>
      </p:sp>
      <p:sp>
        <p:nvSpPr>
          <p:cNvPr id="3" name="AutoShape 3"/>
          <p:cNvSpPr/>
          <p:nvPr/>
        </p:nvSpPr>
        <p:spPr>
          <a:xfrm>
            <a:off x="1028700" y="3209441"/>
            <a:ext cx="8592123" cy="0"/>
          </a:xfrm>
          <a:prstGeom prst="line">
            <a:avLst/>
          </a:prstGeom>
          <a:ln w="19050" cap="flat">
            <a:solidFill>
              <a:srgbClr val="283763"/>
            </a:solidFill>
            <a:prstDash val="solid"/>
            <a:headEnd type="none" w="sm" len="sm"/>
            <a:tailEnd type="none" w="sm" len="sm"/>
          </a:ln>
        </p:spPr>
      </p:sp>
      <p:sp>
        <p:nvSpPr>
          <p:cNvPr id="4" name="Freeform 4"/>
          <p:cNvSpPr/>
          <p:nvPr/>
        </p:nvSpPr>
        <p:spPr>
          <a:xfrm>
            <a:off x="11698591" y="2059210"/>
            <a:ext cx="5560709" cy="5560709"/>
          </a:xfrm>
          <a:custGeom>
            <a:avLst/>
            <a:gdLst/>
            <a:ahLst/>
            <a:cxnLst/>
            <a:rect l="l" t="t" r="r" b="b"/>
            <a:pathLst>
              <a:path w="5560709" h="5560709">
                <a:moveTo>
                  <a:pt x="0" y="0"/>
                </a:moveTo>
                <a:lnTo>
                  <a:pt x="5560709" y="0"/>
                </a:lnTo>
                <a:lnTo>
                  <a:pt x="5560709" y="5560709"/>
                </a:lnTo>
                <a:lnTo>
                  <a:pt x="0" y="5560709"/>
                </a:lnTo>
                <a:lnTo>
                  <a:pt x="0" y="0"/>
                </a:lnTo>
                <a:close/>
              </a:path>
            </a:pathLst>
          </a:custGeom>
          <a:blipFill>
            <a:blip r:embed="rId1"/>
            <a:stretch>
              <a:fillRect/>
            </a:stretch>
          </a:blipFill>
        </p:spPr>
      </p:sp>
      <p:sp>
        <p:nvSpPr>
          <p:cNvPr id="5" name="TextBox 5"/>
          <p:cNvSpPr txBox="1"/>
          <p:nvPr/>
        </p:nvSpPr>
        <p:spPr>
          <a:xfrm>
            <a:off x="1028700" y="4053562"/>
            <a:ext cx="8368660" cy="1514856"/>
          </a:xfrm>
          <a:prstGeom prst="rect">
            <a:avLst/>
          </a:prstGeom>
        </p:spPr>
        <p:txBody>
          <a:bodyPr lIns="0" tIns="0" rIns="0" bIns="0" rtlCol="0" anchor="t">
            <a:spAutoFit/>
          </a:bodyPr>
          <a:lstStyle/>
          <a:p>
            <a:pPr algn="l">
              <a:lnSpc>
                <a:spcPts val="12190"/>
              </a:lnSpc>
            </a:pPr>
            <a:r>
              <a:rPr lang="en-US" sz="9600" b="1">
                <a:solidFill>
                  <a:srgbClr val="283763"/>
                </a:solidFill>
                <a:latin typeface="Montserrat Heavy"/>
                <a:ea typeface="Montserrat Heavy"/>
                <a:cs typeface="Montserrat Heavy"/>
                <a:sym typeface="Montserrat Heavy"/>
              </a:rPr>
              <a:t>Thank You!</a:t>
            </a:r>
            <a:endParaRPr lang="en-US" sz="9600" b="1">
              <a:solidFill>
                <a:srgbClr val="283763"/>
              </a:solidFill>
              <a:latin typeface="Montserrat Heavy"/>
              <a:ea typeface="Montserrat Heavy"/>
              <a:cs typeface="Montserrat Heavy"/>
              <a:sym typeface="Montserrat Heavy"/>
            </a:endParaRPr>
          </a:p>
        </p:txBody>
      </p:sp>
      <p:sp>
        <p:nvSpPr>
          <p:cNvPr id="6" name="TextBox 6"/>
          <p:cNvSpPr txBox="1"/>
          <p:nvPr/>
        </p:nvSpPr>
        <p:spPr>
          <a:xfrm>
            <a:off x="15792760" y="689049"/>
            <a:ext cx="1466540" cy="339651"/>
          </a:xfrm>
          <a:prstGeom prst="rect">
            <a:avLst/>
          </a:prstGeom>
        </p:spPr>
        <p:txBody>
          <a:bodyPr lIns="0" tIns="0" rIns="0" bIns="0" rtlCol="0" anchor="t">
            <a:spAutoFit/>
          </a:bodyPr>
          <a:lstStyle/>
          <a:p>
            <a:pPr algn="r">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Page</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sp>
        <p:nvSpPr>
          <p:cNvPr id="7" name="TextBox 7"/>
          <p:cNvSpPr txBox="1"/>
          <p:nvPr/>
        </p:nvSpPr>
        <p:spPr>
          <a:xfrm>
            <a:off x="15792760" y="962025"/>
            <a:ext cx="1466540" cy="669925"/>
          </a:xfrm>
          <a:prstGeom prst="rect">
            <a:avLst/>
          </a:prstGeom>
        </p:spPr>
        <p:txBody>
          <a:bodyPr lIns="0" tIns="0" rIns="0" bIns="0" rtlCol="0" anchor="t">
            <a:spAutoFit/>
          </a:bodyPr>
          <a:lstStyle/>
          <a:p>
            <a:pPr algn="r">
              <a:lnSpc>
                <a:spcPts val="5600"/>
              </a:lnSpc>
            </a:pPr>
            <a:r>
              <a:rPr lang="en-US" sz="4000" b="1">
                <a:solidFill>
                  <a:srgbClr val="283763"/>
                </a:solidFill>
                <a:latin typeface="Montserrat Bold"/>
                <a:ea typeface="Montserrat Bold"/>
                <a:cs typeface="Montserrat Bold"/>
                <a:sym typeface="Montserrat Bold"/>
              </a:rPr>
              <a:t>42</a:t>
            </a:r>
            <a:endParaRPr lang="en-US" sz="4000" b="1">
              <a:solidFill>
                <a:srgbClr val="283763"/>
              </a:solidFill>
              <a:latin typeface="Montserrat Bold"/>
              <a:ea typeface="Montserrat Bold"/>
              <a:cs typeface="Montserrat Bold"/>
              <a:sym typeface="Montserrat Bold"/>
            </a:endParaRPr>
          </a:p>
        </p:txBody>
      </p:sp>
      <p:grpSp>
        <p:nvGrpSpPr>
          <p:cNvPr id="8" name="Group 8"/>
          <p:cNvGrpSpPr/>
          <p:nvPr/>
        </p:nvGrpSpPr>
        <p:grpSpPr>
          <a:xfrm rot="0">
            <a:off x="11698591" y="8296130"/>
            <a:ext cx="5560709" cy="962170"/>
            <a:chOff x="0" y="0"/>
            <a:chExt cx="7414278" cy="1282893"/>
          </a:xfrm>
        </p:grpSpPr>
        <p:sp>
          <p:nvSpPr>
            <p:cNvPr id="9" name="Freeform 9"/>
            <p:cNvSpPr/>
            <p:nvPr/>
          </p:nvSpPr>
          <p:spPr>
            <a:xfrm>
              <a:off x="0" y="0"/>
              <a:ext cx="4455454" cy="1282893"/>
            </a:xfrm>
            <a:custGeom>
              <a:avLst/>
              <a:gdLst/>
              <a:ahLst/>
              <a:cxnLst/>
              <a:rect l="l" t="t" r="r" b="b"/>
              <a:pathLst>
                <a:path w="4455454" h="1282893">
                  <a:moveTo>
                    <a:pt x="0" y="0"/>
                  </a:moveTo>
                  <a:lnTo>
                    <a:pt x="4455454" y="0"/>
                  </a:lnTo>
                  <a:lnTo>
                    <a:pt x="4455454" y="1282893"/>
                  </a:lnTo>
                  <a:lnTo>
                    <a:pt x="0" y="1282893"/>
                  </a:lnTo>
                  <a:lnTo>
                    <a:pt x="0" y="0"/>
                  </a:lnTo>
                  <a:close/>
                </a:path>
              </a:pathLst>
            </a:custGeom>
            <a:blipFill>
              <a:blip r:embed="rId2"/>
              <a:stretch>
                <a:fillRect l="-13030" t="-42856" r="-8900" b="-48759"/>
              </a:stretch>
            </a:blipFill>
          </p:spPr>
        </p:sp>
        <p:sp>
          <p:nvSpPr>
            <p:cNvPr id="10" name="Freeform 10"/>
            <p:cNvSpPr/>
            <p:nvPr/>
          </p:nvSpPr>
          <p:spPr>
            <a:xfrm>
              <a:off x="4651973" y="0"/>
              <a:ext cx="1282893" cy="1282893"/>
            </a:xfrm>
            <a:custGeom>
              <a:avLst/>
              <a:gdLst/>
              <a:ahLst/>
              <a:cxnLst/>
              <a:rect l="l" t="t" r="r" b="b"/>
              <a:pathLst>
                <a:path w="1282893" h="1282893">
                  <a:moveTo>
                    <a:pt x="0" y="0"/>
                  </a:moveTo>
                  <a:lnTo>
                    <a:pt x="1282893" y="0"/>
                  </a:lnTo>
                  <a:lnTo>
                    <a:pt x="1282893" y="1282893"/>
                  </a:lnTo>
                  <a:lnTo>
                    <a:pt x="0" y="1282893"/>
                  </a:lnTo>
                  <a:lnTo>
                    <a:pt x="0" y="0"/>
                  </a:lnTo>
                  <a:close/>
                </a:path>
              </a:pathLst>
            </a:custGeom>
            <a:blipFill>
              <a:blip r:embed="rId3"/>
              <a:stretch>
                <a:fillRect/>
              </a:stretch>
            </a:blipFill>
          </p:spPr>
        </p:sp>
        <p:sp>
          <p:nvSpPr>
            <p:cNvPr id="11" name="Freeform 11"/>
            <p:cNvSpPr/>
            <p:nvPr/>
          </p:nvSpPr>
          <p:spPr>
            <a:xfrm>
              <a:off x="6131385" y="0"/>
              <a:ext cx="1282893" cy="1282893"/>
            </a:xfrm>
            <a:custGeom>
              <a:avLst/>
              <a:gdLst/>
              <a:ahLst/>
              <a:cxnLst/>
              <a:rect l="l" t="t" r="r" b="b"/>
              <a:pathLst>
                <a:path w="1282893" h="1282893">
                  <a:moveTo>
                    <a:pt x="0" y="0"/>
                  </a:moveTo>
                  <a:lnTo>
                    <a:pt x="1282893" y="0"/>
                  </a:lnTo>
                  <a:lnTo>
                    <a:pt x="1282893" y="1282893"/>
                  </a:lnTo>
                  <a:lnTo>
                    <a:pt x="0" y="1282893"/>
                  </a:lnTo>
                  <a:lnTo>
                    <a:pt x="0" y="0"/>
                  </a:lnTo>
                  <a:close/>
                </a:path>
              </a:pathLst>
            </a:custGeom>
            <a:blipFill>
              <a:blip r:embed="rId4"/>
              <a:stretch>
                <a:fillRect/>
              </a:stretch>
            </a:blipFill>
          </p:spPr>
        </p:sp>
      </p:grpSp>
      <p:grpSp>
        <p:nvGrpSpPr>
          <p:cNvPr id="12" name="Group 12"/>
          <p:cNvGrpSpPr/>
          <p:nvPr/>
        </p:nvGrpSpPr>
        <p:grpSpPr>
          <a:xfrm rot="0">
            <a:off x="1028700" y="7895857"/>
            <a:ext cx="4665436" cy="1362443"/>
            <a:chOff x="0" y="0"/>
            <a:chExt cx="6220581" cy="1816590"/>
          </a:xfrm>
        </p:grpSpPr>
        <p:sp>
          <p:nvSpPr>
            <p:cNvPr id="13" name="TextBox 13"/>
            <p:cNvSpPr txBox="1"/>
            <p:nvPr/>
          </p:nvSpPr>
          <p:spPr>
            <a:xfrm>
              <a:off x="0" y="-47625"/>
              <a:ext cx="4433521" cy="613198"/>
            </a:xfrm>
            <a:prstGeom prst="rect">
              <a:avLst/>
            </a:prstGeom>
          </p:spPr>
          <p:txBody>
            <a:bodyPr lIns="0" tIns="0" rIns="0" bIns="0" rtlCol="0" anchor="t">
              <a:spAutoFit/>
            </a:bodyPr>
            <a:lstStyle/>
            <a:p>
              <a:pPr algn="l">
                <a:lnSpc>
                  <a:spcPts val="3920"/>
                </a:lnSpc>
              </a:pPr>
              <a:r>
                <a:rPr lang="en-US" sz="2800">
                  <a:solidFill>
                    <a:srgbClr val="283763"/>
                  </a:solidFill>
                  <a:latin typeface="Montserrat" panose="00000A00000000000000"/>
                  <a:ea typeface="Montserrat" panose="00000A00000000000000"/>
                  <a:cs typeface="Montserrat" panose="00000A00000000000000"/>
                  <a:sym typeface="Montserrat" panose="00000A00000000000000"/>
                </a:rPr>
                <a:t>Presented By : </a:t>
              </a:r>
              <a:endParaRPr lang="en-US" sz="2800">
                <a:solidFill>
                  <a:srgbClr val="283763"/>
                </a:solidFill>
                <a:latin typeface="Montserrat" panose="00000A00000000000000"/>
                <a:ea typeface="Montserrat" panose="00000A00000000000000"/>
                <a:cs typeface="Montserrat" panose="00000A00000000000000"/>
                <a:sym typeface="Montserrat" panose="00000A00000000000000"/>
              </a:endParaRPr>
            </a:p>
          </p:txBody>
        </p:sp>
        <p:sp>
          <p:nvSpPr>
            <p:cNvPr id="14" name="TextBox 14"/>
            <p:cNvSpPr txBox="1"/>
            <p:nvPr/>
          </p:nvSpPr>
          <p:spPr>
            <a:xfrm>
              <a:off x="0" y="480076"/>
              <a:ext cx="4433521" cy="613198"/>
            </a:xfrm>
            <a:prstGeom prst="rect">
              <a:avLst/>
            </a:prstGeom>
          </p:spPr>
          <p:txBody>
            <a:bodyPr lIns="0" tIns="0" rIns="0" bIns="0" rtlCol="0" anchor="t">
              <a:spAutoFit/>
            </a:bodyPr>
            <a:lstStyle/>
            <a:p>
              <a:pPr algn="l">
                <a:lnSpc>
                  <a:spcPts val="3920"/>
                </a:lnSpc>
              </a:pPr>
              <a:r>
                <a:rPr lang="en-US" sz="2800" b="1">
                  <a:solidFill>
                    <a:srgbClr val="283763"/>
                  </a:solidFill>
                  <a:latin typeface="Montserrat Bold"/>
                  <a:ea typeface="Montserrat Bold"/>
                  <a:cs typeface="Montserrat Bold"/>
                  <a:sym typeface="Montserrat Bold"/>
                </a:rPr>
                <a:t>Shiyu yang</a:t>
              </a:r>
              <a:endParaRPr lang="en-US" sz="2800" b="1">
                <a:solidFill>
                  <a:srgbClr val="283763"/>
                </a:solidFill>
                <a:latin typeface="Montserrat Bold"/>
                <a:ea typeface="Montserrat Bold"/>
                <a:cs typeface="Montserrat Bold"/>
                <a:sym typeface="Montserrat Bold"/>
              </a:endParaRPr>
            </a:p>
          </p:txBody>
        </p:sp>
        <p:sp>
          <p:nvSpPr>
            <p:cNvPr id="15" name="TextBox 15"/>
            <p:cNvSpPr txBox="1"/>
            <p:nvPr/>
          </p:nvSpPr>
          <p:spPr>
            <a:xfrm>
              <a:off x="0" y="1300970"/>
              <a:ext cx="6220581" cy="515620"/>
            </a:xfrm>
            <a:prstGeom prst="rect">
              <a:avLst/>
            </a:prstGeom>
          </p:spPr>
          <p:txBody>
            <a:bodyPr lIns="0" tIns="0" rIns="0" bIns="0" rtlCol="0" anchor="t">
              <a:spAutoFit/>
            </a:bodyPr>
            <a:lstStyle/>
            <a:p>
              <a:pPr algn="l">
                <a:lnSpc>
                  <a:spcPts val="3360"/>
                </a:lnSpc>
              </a:pPr>
              <a:r>
                <a:rPr lang="en-US" sz="2400" b="1">
                  <a:solidFill>
                    <a:srgbClr val="283763"/>
                  </a:solidFill>
                  <a:latin typeface="Montserrat Bold"/>
                  <a:ea typeface="Montserrat Bold"/>
                  <a:cs typeface="Montserrat Bold"/>
                  <a:sym typeface="Montserrat Bold"/>
                </a:rPr>
                <a:t>Advisor: Prof. Yoshiki Higo</a:t>
              </a:r>
              <a:endParaRPr lang="en-US" sz="2400" b="1">
                <a:solidFill>
                  <a:srgbClr val="283763"/>
                </a:solidFill>
                <a:latin typeface="Montserrat Bold"/>
                <a:ea typeface="Montserrat Bold"/>
                <a:cs typeface="Montserrat Bold"/>
                <a:sym typeface="Montserrat Bold"/>
              </a:endParaRPr>
            </a:p>
          </p:txBody>
        </p:sp>
      </p:grpSp>
      <p:grpSp>
        <p:nvGrpSpPr>
          <p:cNvPr id="16" name="Group 16"/>
          <p:cNvGrpSpPr/>
          <p:nvPr/>
        </p:nvGrpSpPr>
        <p:grpSpPr>
          <a:xfrm rot="0">
            <a:off x="1028700" y="752475"/>
            <a:ext cx="8832933" cy="301625"/>
            <a:chOff x="0" y="0"/>
            <a:chExt cx="11777244" cy="402167"/>
          </a:xfrm>
        </p:grpSpPr>
        <p:sp>
          <p:nvSpPr>
            <p:cNvPr id="17" name="TextBox 17"/>
            <p:cNvSpPr txBox="1"/>
            <p:nvPr/>
          </p:nvSpPr>
          <p:spPr>
            <a:xfrm>
              <a:off x="0" y="-38100"/>
              <a:ext cx="1889301" cy="440267"/>
            </a:xfrm>
            <a:prstGeom prst="rect">
              <a:avLst/>
            </a:prstGeom>
          </p:spPr>
          <p:txBody>
            <a:bodyPr lIns="0" tIns="0" rIns="0" bIns="0" rtlCol="0" anchor="t">
              <a:spAutoFit/>
            </a:bodyPr>
            <a:lstStyle/>
            <a:p>
              <a:pPr algn="l">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HOME</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sp>
          <p:nvSpPr>
            <p:cNvPr id="18" name="TextBox 18"/>
            <p:cNvSpPr txBox="1"/>
            <p:nvPr/>
          </p:nvSpPr>
          <p:spPr>
            <a:xfrm>
              <a:off x="1975140" y="-38100"/>
              <a:ext cx="1889301" cy="440267"/>
            </a:xfrm>
            <a:prstGeom prst="rect">
              <a:avLst/>
            </a:prstGeom>
          </p:spPr>
          <p:txBody>
            <a:bodyPr lIns="0" tIns="0" rIns="0" bIns="0" rtlCol="0" anchor="t">
              <a:spAutoFit/>
            </a:bodyPr>
            <a:lstStyle/>
            <a:p>
              <a:pPr algn="l">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ABOUT</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sp>
          <p:nvSpPr>
            <p:cNvPr id="19" name="TextBox 19"/>
            <p:cNvSpPr txBox="1"/>
            <p:nvPr/>
          </p:nvSpPr>
          <p:spPr>
            <a:xfrm>
              <a:off x="3953341" y="-38100"/>
              <a:ext cx="1889301" cy="440267"/>
            </a:xfrm>
            <a:prstGeom prst="rect">
              <a:avLst/>
            </a:prstGeom>
          </p:spPr>
          <p:txBody>
            <a:bodyPr lIns="0" tIns="0" rIns="0" bIns="0" rtlCol="0" anchor="t">
              <a:spAutoFit/>
            </a:bodyPr>
            <a:lstStyle/>
            <a:p>
              <a:pPr algn="l">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INTRO</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sp>
          <p:nvSpPr>
            <p:cNvPr id="20" name="TextBox 20"/>
            <p:cNvSpPr txBox="1"/>
            <p:nvPr/>
          </p:nvSpPr>
          <p:spPr>
            <a:xfrm>
              <a:off x="5931542" y="-38100"/>
              <a:ext cx="1889301" cy="440267"/>
            </a:xfrm>
            <a:prstGeom prst="rect">
              <a:avLst/>
            </a:prstGeom>
          </p:spPr>
          <p:txBody>
            <a:bodyPr lIns="0" tIns="0" rIns="0" bIns="0" rtlCol="0" anchor="t">
              <a:spAutoFit/>
            </a:bodyPr>
            <a:lstStyle/>
            <a:p>
              <a:pPr algn="l">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PART I</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sp>
          <p:nvSpPr>
            <p:cNvPr id="21" name="TextBox 21"/>
            <p:cNvSpPr txBox="1"/>
            <p:nvPr/>
          </p:nvSpPr>
          <p:spPr>
            <a:xfrm>
              <a:off x="7909743" y="-38100"/>
              <a:ext cx="1889301" cy="440267"/>
            </a:xfrm>
            <a:prstGeom prst="rect">
              <a:avLst/>
            </a:prstGeom>
          </p:spPr>
          <p:txBody>
            <a:bodyPr lIns="0" tIns="0" rIns="0" bIns="0" rtlCol="0" anchor="t">
              <a:spAutoFit/>
            </a:bodyPr>
            <a:lstStyle/>
            <a:p>
              <a:pPr algn="l">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PART II</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sp>
          <p:nvSpPr>
            <p:cNvPr id="22" name="TextBox 22"/>
            <p:cNvSpPr txBox="1"/>
            <p:nvPr/>
          </p:nvSpPr>
          <p:spPr>
            <a:xfrm>
              <a:off x="9887943" y="-38100"/>
              <a:ext cx="1889301" cy="440267"/>
            </a:xfrm>
            <a:prstGeom prst="rect">
              <a:avLst/>
            </a:prstGeom>
          </p:spPr>
          <p:txBody>
            <a:bodyPr lIns="0" tIns="0" rIns="0" bIns="0" rtlCol="0" anchor="t">
              <a:spAutoFit/>
            </a:bodyPr>
            <a:lstStyle/>
            <a:p>
              <a:pPr algn="l">
                <a:lnSpc>
                  <a:spcPts val="2800"/>
                </a:lnSpc>
              </a:pPr>
              <a:r>
                <a:rPr lang="en-US" sz="2000" b="1">
                  <a:solidFill>
                    <a:srgbClr val="283763"/>
                  </a:solidFill>
                  <a:latin typeface="Montserrat Bold"/>
                  <a:ea typeface="Montserrat Bold"/>
                  <a:cs typeface="Montserrat Bold"/>
                  <a:sym typeface="Montserrat Bold"/>
                </a:rPr>
                <a:t>FINAL</a:t>
              </a:r>
              <a:endParaRPr lang="en-US" sz="2000" b="1">
                <a:solidFill>
                  <a:srgbClr val="283763"/>
                </a:solidFill>
                <a:latin typeface="Montserrat Bold"/>
                <a:ea typeface="Montserrat Bold"/>
                <a:cs typeface="Montserrat Bold"/>
                <a:sym typeface="Montserrat Bold"/>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28700" y="4915678"/>
            <a:ext cx="4342622" cy="4342622"/>
          </a:xfrm>
          <a:custGeom>
            <a:avLst/>
            <a:gdLst/>
            <a:ahLst/>
            <a:cxnLst/>
            <a:rect l="l" t="t" r="r" b="b"/>
            <a:pathLst>
              <a:path w="4342622" h="4342622">
                <a:moveTo>
                  <a:pt x="0" y="0"/>
                </a:moveTo>
                <a:lnTo>
                  <a:pt x="4342622" y="0"/>
                </a:lnTo>
                <a:lnTo>
                  <a:pt x="4342622" y="4342622"/>
                </a:lnTo>
                <a:lnTo>
                  <a:pt x="0" y="4342622"/>
                </a:lnTo>
                <a:lnTo>
                  <a:pt x="0" y="0"/>
                </a:lnTo>
                <a:close/>
              </a:path>
            </a:pathLst>
          </a:custGeom>
          <a:blipFill>
            <a:blip r:embed="rId1"/>
            <a:stretch>
              <a:fillRect/>
            </a:stretch>
          </a:blipFill>
        </p:spPr>
      </p:sp>
      <p:sp>
        <p:nvSpPr>
          <p:cNvPr id="3" name="Freeform 3"/>
          <p:cNvSpPr/>
          <p:nvPr/>
        </p:nvSpPr>
        <p:spPr>
          <a:xfrm>
            <a:off x="6830915" y="2829907"/>
            <a:ext cx="4626171" cy="4626171"/>
          </a:xfrm>
          <a:custGeom>
            <a:avLst/>
            <a:gdLst/>
            <a:ahLst/>
            <a:cxnLst/>
            <a:rect l="l" t="t" r="r" b="b"/>
            <a:pathLst>
              <a:path w="4626171" h="4626171">
                <a:moveTo>
                  <a:pt x="0" y="0"/>
                </a:moveTo>
                <a:lnTo>
                  <a:pt x="4626170" y="0"/>
                </a:lnTo>
                <a:lnTo>
                  <a:pt x="4626170" y="4626170"/>
                </a:lnTo>
                <a:lnTo>
                  <a:pt x="0" y="4626170"/>
                </a:lnTo>
                <a:lnTo>
                  <a:pt x="0" y="0"/>
                </a:lnTo>
                <a:close/>
              </a:path>
            </a:pathLst>
          </a:custGeom>
          <a:blipFill>
            <a:blip r:embed="rId2"/>
            <a:stretch>
              <a:fillRect/>
            </a:stretch>
          </a:blipFill>
        </p:spPr>
      </p:sp>
      <p:sp>
        <p:nvSpPr>
          <p:cNvPr id="4" name="Freeform 4"/>
          <p:cNvSpPr/>
          <p:nvPr/>
        </p:nvSpPr>
        <p:spPr>
          <a:xfrm>
            <a:off x="13143992" y="5142992"/>
            <a:ext cx="4115308" cy="4115308"/>
          </a:xfrm>
          <a:custGeom>
            <a:avLst/>
            <a:gdLst/>
            <a:ahLst/>
            <a:cxnLst/>
            <a:rect l="l" t="t" r="r" b="b"/>
            <a:pathLst>
              <a:path w="4115308" h="4115308">
                <a:moveTo>
                  <a:pt x="0" y="0"/>
                </a:moveTo>
                <a:lnTo>
                  <a:pt x="4115308" y="0"/>
                </a:lnTo>
                <a:lnTo>
                  <a:pt x="4115308" y="4115308"/>
                </a:lnTo>
                <a:lnTo>
                  <a:pt x="0" y="4115308"/>
                </a:lnTo>
                <a:lnTo>
                  <a:pt x="0" y="0"/>
                </a:lnTo>
                <a:close/>
              </a:path>
            </a:pathLst>
          </a:custGeom>
          <a:blipFill>
            <a:blip r:embed="rId3"/>
            <a:stretch>
              <a:fillRect/>
            </a:stretch>
          </a:blipFill>
        </p:spPr>
      </p:sp>
      <p:sp>
        <p:nvSpPr>
          <p:cNvPr id="5" name="Freeform 5"/>
          <p:cNvSpPr/>
          <p:nvPr/>
        </p:nvSpPr>
        <p:spPr>
          <a:xfrm>
            <a:off x="12916678" y="4915678"/>
            <a:ext cx="4342622" cy="4342622"/>
          </a:xfrm>
          <a:custGeom>
            <a:avLst/>
            <a:gdLst/>
            <a:ahLst/>
            <a:cxnLst/>
            <a:rect l="l" t="t" r="r" b="b"/>
            <a:pathLst>
              <a:path w="4342622" h="4342622">
                <a:moveTo>
                  <a:pt x="0" y="0"/>
                </a:moveTo>
                <a:lnTo>
                  <a:pt x="4342622" y="0"/>
                </a:lnTo>
                <a:lnTo>
                  <a:pt x="4342622" y="4342622"/>
                </a:lnTo>
                <a:lnTo>
                  <a:pt x="0" y="4342622"/>
                </a:lnTo>
                <a:lnTo>
                  <a:pt x="0" y="0"/>
                </a:lnTo>
                <a:close/>
              </a:path>
            </a:pathLst>
          </a:custGeom>
          <a:blipFill>
            <a:blip r:embed="rId4"/>
            <a:stretch>
              <a:fillRect/>
            </a:stretch>
          </a:blipFill>
        </p:spPr>
      </p:sp>
      <p:sp>
        <p:nvSpPr>
          <p:cNvPr id="6" name="TextBox 6"/>
          <p:cNvSpPr txBox="1"/>
          <p:nvPr/>
        </p:nvSpPr>
        <p:spPr>
          <a:xfrm>
            <a:off x="15792760" y="689049"/>
            <a:ext cx="1466540" cy="339651"/>
          </a:xfrm>
          <a:prstGeom prst="rect">
            <a:avLst/>
          </a:prstGeom>
        </p:spPr>
        <p:txBody>
          <a:bodyPr lIns="0" tIns="0" rIns="0" bIns="0" rtlCol="0" anchor="t">
            <a:spAutoFit/>
          </a:bodyPr>
          <a:lstStyle/>
          <a:p>
            <a:pPr algn="r">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Page</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sp>
        <p:nvSpPr>
          <p:cNvPr id="7" name="TextBox 7"/>
          <p:cNvSpPr txBox="1"/>
          <p:nvPr/>
        </p:nvSpPr>
        <p:spPr>
          <a:xfrm>
            <a:off x="15792760" y="962025"/>
            <a:ext cx="1466540" cy="669925"/>
          </a:xfrm>
          <a:prstGeom prst="rect">
            <a:avLst/>
          </a:prstGeom>
        </p:spPr>
        <p:txBody>
          <a:bodyPr lIns="0" tIns="0" rIns="0" bIns="0" rtlCol="0" anchor="t">
            <a:spAutoFit/>
          </a:bodyPr>
          <a:lstStyle/>
          <a:p>
            <a:pPr algn="r">
              <a:lnSpc>
                <a:spcPts val="5600"/>
              </a:lnSpc>
            </a:pPr>
            <a:r>
              <a:rPr lang="en-US" sz="4000" b="1">
                <a:solidFill>
                  <a:srgbClr val="283763"/>
                </a:solidFill>
                <a:latin typeface="Montserrat Bold"/>
                <a:ea typeface="Montserrat Bold"/>
                <a:cs typeface="Montserrat Bold"/>
                <a:sym typeface="Montserrat Bold"/>
              </a:rPr>
              <a:t>05</a:t>
            </a:r>
            <a:endParaRPr lang="en-US" sz="4000" b="1">
              <a:solidFill>
                <a:srgbClr val="283763"/>
              </a:solidFill>
              <a:latin typeface="Montserrat Bold"/>
              <a:ea typeface="Montserrat Bold"/>
              <a:cs typeface="Montserrat Bold"/>
              <a:sym typeface="Montserrat Bold"/>
            </a:endParaRPr>
          </a:p>
        </p:txBody>
      </p:sp>
      <p:sp>
        <p:nvSpPr>
          <p:cNvPr id="8" name="TextBox 8"/>
          <p:cNvSpPr txBox="1"/>
          <p:nvPr/>
        </p:nvSpPr>
        <p:spPr>
          <a:xfrm>
            <a:off x="1028700" y="1836134"/>
            <a:ext cx="7178471" cy="784225"/>
          </a:xfrm>
          <a:prstGeom prst="rect">
            <a:avLst/>
          </a:prstGeom>
        </p:spPr>
        <p:txBody>
          <a:bodyPr lIns="0" tIns="0" rIns="0" bIns="0" rtlCol="0" anchor="t">
            <a:spAutoFit/>
          </a:bodyPr>
          <a:lstStyle/>
          <a:p>
            <a:pPr algn="l">
              <a:lnSpc>
                <a:spcPts val="6350"/>
              </a:lnSpc>
            </a:pPr>
            <a:r>
              <a:rPr lang="en-US" sz="5000" b="1">
                <a:solidFill>
                  <a:srgbClr val="283763"/>
                </a:solidFill>
                <a:latin typeface="Montserrat Bold"/>
                <a:ea typeface="Montserrat Bold"/>
                <a:cs typeface="Montserrat Bold"/>
                <a:sym typeface="Montserrat Bold"/>
              </a:rPr>
              <a:t>A day</a:t>
            </a:r>
            <a:r>
              <a:rPr lang="en-US" sz="5000" b="1">
                <a:solidFill>
                  <a:srgbClr val="283763"/>
                </a:solidFill>
                <a:latin typeface="Montserrat Bold"/>
                <a:ea typeface="Montserrat Bold"/>
                <a:cs typeface="Montserrat Bold"/>
                <a:sym typeface="Montserrat Bold"/>
              </a:rPr>
              <a:t> of copy &amp; paste</a:t>
            </a:r>
            <a:endParaRPr lang="en-US" sz="5000" b="1">
              <a:solidFill>
                <a:srgbClr val="283763"/>
              </a:solidFill>
              <a:latin typeface="Montserrat Bold"/>
              <a:ea typeface="Montserrat Bold"/>
              <a:cs typeface="Montserrat Bold"/>
              <a:sym typeface="Montserrat Bold"/>
            </a:endParaRPr>
          </a:p>
        </p:txBody>
      </p:sp>
      <p:grpSp>
        <p:nvGrpSpPr>
          <p:cNvPr id="9" name="Group 9"/>
          <p:cNvGrpSpPr/>
          <p:nvPr/>
        </p:nvGrpSpPr>
        <p:grpSpPr>
          <a:xfrm rot="0">
            <a:off x="1028700" y="752475"/>
            <a:ext cx="8832933" cy="301625"/>
            <a:chOff x="0" y="0"/>
            <a:chExt cx="11777244" cy="402167"/>
          </a:xfrm>
        </p:grpSpPr>
        <p:sp>
          <p:nvSpPr>
            <p:cNvPr id="10" name="TextBox 10"/>
            <p:cNvSpPr txBox="1"/>
            <p:nvPr/>
          </p:nvSpPr>
          <p:spPr>
            <a:xfrm>
              <a:off x="0" y="-38100"/>
              <a:ext cx="1889301" cy="440267"/>
            </a:xfrm>
            <a:prstGeom prst="rect">
              <a:avLst/>
            </a:prstGeom>
          </p:spPr>
          <p:txBody>
            <a:bodyPr lIns="0" tIns="0" rIns="0" bIns="0" rtlCol="0" anchor="t">
              <a:spAutoFit/>
            </a:bodyPr>
            <a:lstStyle/>
            <a:p>
              <a:pPr algn="l">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HOME</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sp>
          <p:nvSpPr>
            <p:cNvPr id="11" name="TextBox 11"/>
            <p:cNvSpPr txBox="1"/>
            <p:nvPr/>
          </p:nvSpPr>
          <p:spPr>
            <a:xfrm>
              <a:off x="1975140" y="-38100"/>
              <a:ext cx="1889301" cy="440267"/>
            </a:xfrm>
            <a:prstGeom prst="rect">
              <a:avLst/>
            </a:prstGeom>
          </p:spPr>
          <p:txBody>
            <a:bodyPr lIns="0" tIns="0" rIns="0" bIns="0" rtlCol="0" anchor="t">
              <a:spAutoFit/>
            </a:bodyPr>
            <a:lstStyle/>
            <a:p>
              <a:pPr algn="l">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ABOUT</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sp>
          <p:nvSpPr>
            <p:cNvPr id="12" name="TextBox 12"/>
            <p:cNvSpPr txBox="1"/>
            <p:nvPr/>
          </p:nvSpPr>
          <p:spPr>
            <a:xfrm>
              <a:off x="3953341" y="-38100"/>
              <a:ext cx="1889301" cy="440267"/>
            </a:xfrm>
            <a:prstGeom prst="rect">
              <a:avLst/>
            </a:prstGeom>
          </p:spPr>
          <p:txBody>
            <a:bodyPr lIns="0" tIns="0" rIns="0" bIns="0" rtlCol="0" anchor="t">
              <a:spAutoFit/>
            </a:bodyPr>
            <a:lstStyle/>
            <a:p>
              <a:pPr algn="l">
                <a:lnSpc>
                  <a:spcPts val="2800"/>
                </a:lnSpc>
              </a:pPr>
              <a:r>
                <a:rPr lang="en-US" sz="2000" b="1">
                  <a:solidFill>
                    <a:srgbClr val="283763"/>
                  </a:solidFill>
                  <a:latin typeface="Montserrat Bold"/>
                  <a:ea typeface="Montserrat Bold"/>
                  <a:cs typeface="Montserrat Bold"/>
                  <a:sym typeface="Montserrat Bold"/>
                </a:rPr>
                <a:t>INTRO</a:t>
              </a:r>
              <a:endParaRPr lang="en-US" sz="2000" b="1">
                <a:solidFill>
                  <a:srgbClr val="283763"/>
                </a:solidFill>
                <a:latin typeface="Montserrat Bold"/>
                <a:ea typeface="Montserrat Bold"/>
                <a:cs typeface="Montserrat Bold"/>
                <a:sym typeface="Montserrat Bold"/>
              </a:endParaRPr>
            </a:p>
          </p:txBody>
        </p:sp>
        <p:sp>
          <p:nvSpPr>
            <p:cNvPr id="13" name="TextBox 13"/>
            <p:cNvSpPr txBox="1"/>
            <p:nvPr/>
          </p:nvSpPr>
          <p:spPr>
            <a:xfrm>
              <a:off x="5931542" y="-38100"/>
              <a:ext cx="1889301" cy="440267"/>
            </a:xfrm>
            <a:prstGeom prst="rect">
              <a:avLst/>
            </a:prstGeom>
          </p:spPr>
          <p:txBody>
            <a:bodyPr lIns="0" tIns="0" rIns="0" bIns="0" rtlCol="0" anchor="t">
              <a:spAutoFit/>
            </a:bodyPr>
            <a:lstStyle/>
            <a:p>
              <a:pPr algn="l">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PART I</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sp>
          <p:nvSpPr>
            <p:cNvPr id="14" name="TextBox 14"/>
            <p:cNvSpPr txBox="1"/>
            <p:nvPr/>
          </p:nvSpPr>
          <p:spPr>
            <a:xfrm>
              <a:off x="7909743" y="-38100"/>
              <a:ext cx="1889301" cy="440267"/>
            </a:xfrm>
            <a:prstGeom prst="rect">
              <a:avLst/>
            </a:prstGeom>
          </p:spPr>
          <p:txBody>
            <a:bodyPr lIns="0" tIns="0" rIns="0" bIns="0" rtlCol="0" anchor="t">
              <a:spAutoFit/>
            </a:bodyPr>
            <a:lstStyle/>
            <a:p>
              <a:pPr algn="l">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PART II</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sp>
          <p:nvSpPr>
            <p:cNvPr id="15" name="TextBox 15"/>
            <p:cNvSpPr txBox="1"/>
            <p:nvPr/>
          </p:nvSpPr>
          <p:spPr>
            <a:xfrm>
              <a:off x="9887943" y="-38100"/>
              <a:ext cx="1889301" cy="440267"/>
            </a:xfrm>
            <a:prstGeom prst="rect">
              <a:avLst/>
            </a:prstGeom>
          </p:spPr>
          <p:txBody>
            <a:bodyPr lIns="0" tIns="0" rIns="0" bIns="0" rtlCol="0" anchor="t">
              <a:spAutoFit/>
            </a:bodyPr>
            <a:lstStyle/>
            <a:p>
              <a:pPr algn="l">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FINAL</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195151" y="4336054"/>
            <a:ext cx="1897698" cy="2096903"/>
          </a:xfrm>
          <a:custGeom>
            <a:avLst/>
            <a:gdLst/>
            <a:ahLst/>
            <a:cxnLst/>
            <a:rect l="l" t="t" r="r" b="b"/>
            <a:pathLst>
              <a:path w="1897698" h="2096903">
                <a:moveTo>
                  <a:pt x="0" y="0"/>
                </a:moveTo>
                <a:lnTo>
                  <a:pt x="1897698" y="0"/>
                </a:lnTo>
                <a:lnTo>
                  <a:pt x="1897698" y="2096903"/>
                </a:lnTo>
                <a:lnTo>
                  <a:pt x="0" y="2096903"/>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sp>
        <p:nvSpPr>
          <p:cNvPr id="3" name="TextBox 3"/>
          <p:cNvSpPr txBox="1"/>
          <p:nvPr/>
        </p:nvSpPr>
        <p:spPr>
          <a:xfrm>
            <a:off x="15792760" y="689049"/>
            <a:ext cx="1466540" cy="339651"/>
          </a:xfrm>
          <a:prstGeom prst="rect">
            <a:avLst/>
          </a:prstGeom>
        </p:spPr>
        <p:txBody>
          <a:bodyPr lIns="0" tIns="0" rIns="0" bIns="0" rtlCol="0" anchor="t">
            <a:spAutoFit/>
          </a:bodyPr>
          <a:lstStyle/>
          <a:p>
            <a:pPr algn="r">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Page</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sp>
        <p:nvSpPr>
          <p:cNvPr id="4" name="TextBox 4"/>
          <p:cNvSpPr txBox="1"/>
          <p:nvPr/>
        </p:nvSpPr>
        <p:spPr>
          <a:xfrm>
            <a:off x="15792760" y="962025"/>
            <a:ext cx="1466540" cy="669925"/>
          </a:xfrm>
          <a:prstGeom prst="rect">
            <a:avLst/>
          </a:prstGeom>
        </p:spPr>
        <p:txBody>
          <a:bodyPr lIns="0" tIns="0" rIns="0" bIns="0" rtlCol="0" anchor="t">
            <a:spAutoFit/>
          </a:bodyPr>
          <a:lstStyle/>
          <a:p>
            <a:pPr algn="r">
              <a:lnSpc>
                <a:spcPts val="5600"/>
              </a:lnSpc>
            </a:pPr>
            <a:r>
              <a:rPr lang="en-US" sz="4000" b="1">
                <a:solidFill>
                  <a:srgbClr val="283763"/>
                </a:solidFill>
                <a:latin typeface="Montserrat Bold"/>
                <a:ea typeface="Montserrat Bold"/>
                <a:cs typeface="Montserrat Bold"/>
                <a:sym typeface="Montserrat Bold"/>
              </a:rPr>
              <a:t>06</a:t>
            </a:r>
            <a:endParaRPr lang="en-US" sz="4000" b="1">
              <a:solidFill>
                <a:srgbClr val="283763"/>
              </a:solidFill>
              <a:latin typeface="Montserrat Bold"/>
              <a:ea typeface="Montserrat Bold"/>
              <a:cs typeface="Montserrat Bold"/>
              <a:sym typeface="Montserrat Bold"/>
            </a:endParaRPr>
          </a:p>
        </p:txBody>
      </p:sp>
      <p:sp>
        <p:nvSpPr>
          <p:cNvPr id="5" name="TextBox 5"/>
          <p:cNvSpPr txBox="1"/>
          <p:nvPr/>
        </p:nvSpPr>
        <p:spPr>
          <a:xfrm>
            <a:off x="1028700" y="1603412"/>
            <a:ext cx="11160496" cy="784225"/>
          </a:xfrm>
          <a:prstGeom prst="rect">
            <a:avLst/>
          </a:prstGeom>
        </p:spPr>
        <p:txBody>
          <a:bodyPr lIns="0" tIns="0" rIns="0" bIns="0" rtlCol="0" anchor="t">
            <a:spAutoFit/>
          </a:bodyPr>
          <a:lstStyle/>
          <a:p>
            <a:pPr algn="l">
              <a:lnSpc>
                <a:spcPts val="6350"/>
              </a:lnSpc>
            </a:pPr>
            <a:r>
              <a:rPr lang="en-US" sz="5000" b="1">
                <a:solidFill>
                  <a:srgbClr val="283763"/>
                </a:solidFill>
                <a:latin typeface="Montserrat Bold"/>
                <a:ea typeface="Montserrat Bold"/>
                <a:cs typeface="Montserrat Bold"/>
                <a:sym typeface="Montserrat Bold"/>
              </a:rPr>
              <a:t>Static Code vs. Evolv</a:t>
            </a:r>
            <a:r>
              <a:rPr lang="en-US" sz="5000" b="1">
                <a:solidFill>
                  <a:srgbClr val="283763"/>
                </a:solidFill>
                <a:latin typeface="Montserrat Bold"/>
                <a:ea typeface="Montserrat Bold"/>
                <a:cs typeface="Montserrat Bold"/>
                <a:sym typeface="Montserrat Bold"/>
              </a:rPr>
              <a:t>ing Software</a:t>
            </a:r>
            <a:endParaRPr lang="en-US" sz="5000" b="1">
              <a:solidFill>
                <a:srgbClr val="283763"/>
              </a:solidFill>
              <a:latin typeface="Montserrat Bold"/>
              <a:ea typeface="Montserrat Bold"/>
              <a:cs typeface="Montserrat Bold"/>
              <a:sym typeface="Montserrat Bold"/>
            </a:endParaRPr>
          </a:p>
        </p:txBody>
      </p:sp>
      <p:grpSp>
        <p:nvGrpSpPr>
          <p:cNvPr id="6" name="Group 6"/>
          <p:cNvGrpSpPr/>
          <p:nvPr/>
        </p:nvGrpSpPr>
        <p:grpSpPr>
          <a:xfrm rot="0">
            <a:off x="1028700" y="3420131"/>
            <a:ext cx="5896810" cy="4990469"/>
            <a:chOff x="0" y="0"/>
            <a:chExt cx="7862413" cy="6653959"/>
          </a:xfrm>
        </p:grpSpPr>
        <p:sp>
          <p:nvSpPr>
            <p:cNvPr id="7" name="Freeform 7"/>
            <p:cNvSpPr/>
            <p:nvPr/>
          </p:nvSpPr>
          <p:spPr>
            <a:xfrm>
              <a:off x="0" y="0"/>
              <a:ext cx="7862413" cy="5238333"/>
            </a:xfrm>
            <a:custGeom>
              <a:avLst/>
              <a:gdLst/>
              <a:ahLst/>
              <a:cxnLst/>
              <a:rect l="l" t="t" r="r" b="b"/>
              <a:pathLst>
                <a:path w="7862413" h="5238333">
                  <a:moveTo>
                    <a:pt x="0" y="0"/>
                  </a:moveTo>
                  <a:lnTo>
                    <a:pt x="7862413" y="0"/>
                  </a:lnTo>
                  <a:lnTo>
                    <a:pt x="7862413" y="5238333"/>
                  </a:lnTo>
                  <a:lnTo>
                    <a:pt x="0" y="5238333"/>
                  </a:lnTo>
                  <a:lnTo>
                    <a:pt x="0" y="0"/>
                  </a:lnTo>
                  <a:close/>
                </a:path>
              </a:pathLst>
            </a:custGeom>
            <a:blipFill>
              <a:blip r:embed="rId3"/>
              <a:stretch>
                <a:fillRect/>
              </a:stretch>
            </a:blipFill>
          </p:spPr>
        </p:sp>
        <p:sp>
          <p:nvSpPr>
            <p:cNvPr id="8" name="TextBox 8"/>
            <p:cNvSpPr txBox="1"/>
            <p:nvPr/>
          </p:nvSpPr>
          <p:spPr>
            <a:xfrm>
              <a:off x="198382" y="5927308"/>
              <a:ext cx="7465648" cy="726652"/>
            </a:xfrm>
            <a:prstGeom prst="rect">
              <a:avLst/>
            </a:prstGeom>
          </p:spPr>
          <p:txBody>
            <a:bodyPr lIns="0" tIns="0" rIns="0" bIns="0" rtlCol="0" anchor="t">
              <a:spAutoFit/>
            </a:bodyPr>
            <a:lstStyle/>
            <a:p>
              <a:pPr algn="ctr">
                <a:lnSpc>
                  <a:spcPts val="4480"/>
                </a:lnSpc>
              </a:pPr>
              <a:r>
                <a:rPr lang="en-US" sz="3200" b="1">
                  <a:solidFill>
                    <a:srgbClr val="283763"/>
                  </a:solidFill>
                  <a:latin typeface="Poppins Bold"/>
                  <a:ea typeface="Poppins Bold"/>
                  <a:cs typeface="Poppins Bold"/>
                  <a:sym typeface="Poppins Bold"/>
                </a:rPr>
                <a:t>Software keeps changing</a:t>
              </a:r>
              <a:endParaRPr lang="en-US" sz="3200" b="1">
                <a:solidFill>
                  <a:srgbClr val="283763"/>
                </a:solidFill>
                <a:latin typeface="Poppins Bold"/>
                <a:ea typeface="Poppins Bold"/>
                <a:cs typeface="Poppins Bold"/>
                <a:sym typeface="Poppins Bold"/>
              </a:endParaRPr>
            </a:p>
          </p:txBody>
        </p:sp>
      </p:grpSp>
      <p:grpSp>
        <p:nvGrpSpPr>
          <p:cNvPr id="9" name="Group 9"/>
          <p:cNvGrpSpPr/>
          <p:nvPr/>
        </p:nvGrpSpPr>
        <p:grpSpPr>
          <a:xfrm rot="0">
            <a:off x="11362490" y="3420131"/>
            <a:ext cx="5896810" cy="4990469"/>
            <a:chOff x="0" y="0"/>
            <a:chExt cx="7862413" cy="6653959"/>
          </a:xfrm>
        </p:grpSpPr>
        <p:sp>
          <p:nvSpPr>
            <p:cNvPr id="10" name="Freeform 10"/>
            <p:cNvSpPr/>
            <p:nvPr/>
          </p:nvSpPr>
          <p:spPr>
            <a:xfrm>
              <a:off x="0" y="0"/>
              <a:ext cx="7862413" cy="5238333"/>
            </a:xfrm>
            <a:custGeom>
              <a:avLst/>
              <a:gdLst/>
              <a:ahLst/>
              <a:cxnLst/>
              <a:rect l="l" t="t" r="r" b="b"/>
              <a:pathLst>
                <a:path w="7862413" h="5238333">
                  <a:moveTo>
                    <a:pt x="0" y="0"/>
                  </a:moveTo>
                  <a:lnTo>
                    <a:pt x="7862413" y="0"/>
                  </a:lnTo>
                  <a:lnTo>
                    <a:pt x="7862413" y="5238333"/>
                  </a:lnTo>
                  <a:lnTo>
                    <a:pt x="0" y="5238333"/>
                  </a:lnTo>
                  <a:lnTo>
                    <a:pt x="0" y="0"/>
                  </a:lnTo>
                  <a:close/>
                </a:path>
              </a:pathLst>
            </a:custGeom>
            <a:blipFill>
              <a:blip r:embed="rId4"/>
              <a:stretch>
                <a:fillRect/>
              </a:stretch>
            </a:blipFill>
          </p:spPr>
        </p:sp>
        <p:sp>
          <p:nvSpPr>
            <p:cNvPr id="11" name="TextBox 11"/>
            <p:cNvSpPr txBox="1"/>
            <p:nvPr/>
          </p:nvSpPr>
          <p:spPr>
            <a:xfrm>
              <a:off x="198382" y="5927308"/>
              <a:ext cx="7465648" cy="726652"/>
            </a:xfrm>
            <a:prstGeom prst="rect">
              <a:avLst/>
            </a:prstGeom>
          </p:spPr>
          <p:txBody>
            <a:bodyPr lIns="0" tIns="0" rIns="0" bIns="0" rtlCol="0" anchor="t">
              <a:spAutoFit/>
            </a:bodyPr>
            <a:lstStyle/>
            <a:p>
              <a:pPr algn="ctr">
                <a:lnSpc>
                  <a:spcPts val="4480"/>
                </a:lnSpc>
              </a:pPr>
              <a:r>
                <a:rPr lang="en-US" sz="3200" b="1">
                  <a:solidFill>
                    <a:srgbClr val="283763"/>
                  </a:solidFill>
                  <a:latin typeface="Poppins Bold"/>
                  <a:ea typeface="Poppins Bold"/>
                  <a:cs typeface="Poppins Bold"/>
                  <a:sym typeface="Poppins Bold"/>
                </a:rPr>
                <a:t>But reused code is static</a:t>
              </a:r>
              <a:endParaRPr lang="en-US" sz="3200" b="1">
                <a:solidFill>
                  <a:srgbClr val="283763"/>
                </a:solidFill>
                <a:latin typeface="Poppins Bold"/>
                <a:ea typeface="Poppins Bold"/>
                <a:cs typeface="Poppins Bold"/>
                <a:sym typeface="Poppins Bold"/>
              </a:endParaRPr>
            </a:p>
          </p:txBody>
        </p:sp>
      </p:grpSp>
      <p:grpSp>
        <p:nvGrpSpPr>
          <p:cNvPr id="12" name="Group 12"/>
          <p:cNvGrpSpPr/>
          <p:nvPr/>
        </p:nvGrpSpPr>
        <p:grpSpPr>
          <a:xfrm rot="0">
            <a:off x="1028700" y="752475"/>
            <a:ext cx="8832933" cy="301625"/>
            <a:chOff x="0" y="0"/>
            <a:chExt cx="11777244" cy="402167"/>
          </a:xfrm>
        </p:grpSpPr>
        <p:sp>
          <p:nvSpPr>
            <p:cNvPr id="13" name="TextBox 13"/>
            <p:cNvSpPr txBox="1"/>
            <p:nvPr/>
          </p:nvSpPr>
          <p:spPr>
            <a:xfrm>
              <a:off x="0" y="-38100"/>
              <a:ext cx="1889301" cy="440267"/>
            </a:xfrm>
            <a:prstGeom prst="rect">
              <a:avLst/>
            </a:prstGeom>
          </p:spPr>
          <p:txBody>
            <a:bodyPr lIns="0" tIns="0" rIns="0" bIns="0" rtlCol="0" anchor="t">
              <a:spAutoFit/>
            </a:bodyPr>
            <a:lstStyle/>
            <a:p>
              <a:pPr algn="l">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HOME</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sp>
          <p:nvSpPr>
            <p:cNvPr id="14" name="TextBox 14"/>
            <p:cNvSpPr txBox="1"/>
            <p:nvPr/>
          </p:nvSpPr>
          <p:spPr>
            <a:xfrm>
              <a:off x="1975140" y="-38100"/>
              <a:ext cx="1889301" cy="440267"/>
            </a:xfrm>
            <a:prstGeom prst="rect">
              <a:avLst/>
            </a:prstGeom>
          </p:spPr>
          <p:txBody>
            <a:bodyPr lIns="0" tIns="0" rIns="0" bIns="0" rtlCol="0" anchor="t">
              <a:spAutoFit/>
            </a:bodyPr>
            <a:lstStyle/>
            <a:p>
              <a:pPr algn="l">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ABOUT</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sp>
          <p:nvSpPr>
            <p:cNvPr id="15" name="TextBox 15"/>
            <p:cNvSpPr txBox="1"/>
            <p:nvPr/>
          </p:nvSpPr>
          <p:spPr>
            <a:xfrm>
              <a:off x="3953341" y="-38100"/>
              <a:ext cx="1889301" cy="440267"/>
            </a:xfrm>
            <a:prstGeom prst="rect">
              <a:avLst/>
            </a:prstGeom>
          </p:spPr>
          <p:txBody>
            <a:bodyPr lIns="0" tIns="0" rIns="0" bIns="0" rtlCol="0" anchor="t">
              <a:spAutoFit/>
            </a:bodyPr>
            <a:lstStyle/>
            <a:p>
              <a:pPr algn="l">
                <a:lnSpc>
                  <a:spcPts val="2800"/>
                </a:lnSpc>
              </a:pPr>
              <a:r>
                <a:rPr lang="en-US" sz="2000" b="1">
                  <a:solidFill>
                    <a:srgbClr val="283763"/>
                  </a:solidFill>
                  <a:latin typeface="Montserrat Bold"/>
                  <a:ea typeface="Montserrat Bold"/>
                  <a:cs typeface="Montserrat Bold"/>
                  <a:sym typeface="Montserrat Bold"/>
                </a:rPr>
                <a:t>INTRO</a:t>
              </a:r>
              <a:endParaRPr lang="en-US" sz="2000" b="1">
                <a:solidFill>
                  <a:srgbClr val="283763"/>
                </a:solidFill>
                <a:latin typeface="Montserrat Bold"/>
                <a:ea typeface="Montserrat Bold"/>
                <a:cs typeface="Montserrat Bold"/>
                <a:sym typeface="Montserrat Bold"/>
              </a:endParaRPr>
            </a:p>
          </p:txBody>
        </p:sp>
        <p:sp>
          <p:nvSpPr>
            <p:cNvPr id="16" name="TextBox 16"/>
            <p:cNvSpPr txBox="1"/>
            <p:nvPr/>
          </p:nvSpPr>
          <p:spPr>
            <a:xfrm>
              <a:off x="5931542" y="-38100"/>
              <a:ext cx="1889301" cy="440267"/>
            </a:xfrm>
            <a:prstGeom prst="rect">
              <a:avLst/>
            </a:prstGeom>
          </p:spPr>
          <p:txBody>
            <a:bodyPr lIns="0" tIns="0" rIns="0" bIns="0" rtlCol="0" anchor="t">
              <a:spAutoFit/>
            </a:bodyPr>
            <a:lstStyle/>
            <a:p>
              <a:pPr algn="l">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PART I</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sp>
          <p:nvSpPr>
            <p:cNvPr id="17" name="TextBox 17"/>
            <p:cNvSpPr txBox="1"/>
            <p:nvPr/>
          </p:nvSpPr>
          <p:spPr>
            <a:xfrm>
              <a:off x="7909743" y="-38100"/>
              <a:ext cx="1889301" cy="440267"/>
            </a:xfrm>
            <a:prstGeom prst="rect">
              <a:avLst/>
            </a:prstGeom>
          </p:spPr>
          <p:txBody>
            <a:bodyPr lIns="0" tIns="0" rIns="0" bIns="0" rtlCol="0" anchor="t">
              <a:spAutoFit/>
            </a:bodyPr>
            <a:lstStyle/>
            <a:p>
              <a:pPr algn="l">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PART II</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sp>
          <p:nvSpPr>
            <p:cNvPr id="18" name="TextBox 18"/>
            <p:cNvSpPr txBox="1"/>
            <p:nvPr/>
          </p:nvSpPr>
          <p:spPr>
            <a:xfrm>
              <a:off x="9887943" y="-38100"/>
              <a:ext cx="1889301" cy="440267"/>
            </a:xfrm>
            <a:prstGeom prst="rect">
              <a:avLst/>
            </a:prstGeom>
          </p:spPr>
          <p:txBody>
            <a:bodyPr lIns="0" tIns="0" rIns="0" bIns="0" rtlCol="0" anchor="t">
              <a:spAutoFit/>
            </a:bodyPr>
            <a:lstStyle/>
            <a:p>
              <a:pPr algn="l">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FINAL</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902342" y="2955216"/>
            <a:ext cx="6356958" cy="6356958"/>
          </a:xfrm>
          <a:custGeom>
            <a:avLst/>
            <a:gdLst/>
            <a:ahLst/>
            <a:cxnLst/>
            <a:rect l="l" t="t" r="r" b="b"/>
            <a:pathLst>
              <a:path w="6356958" h="6356958">
                <a:moveTo>
                  <a:pt x="0" y="0"/>
                </a:moveTo>
                <a:lnTo>
                  <a:pt x="6356958" y="0"/>
                </a:lnTo>
                <a:lnTo>
                  <a:pt x="6356958" y="6356958"/>
                </a:lnTo>
                <a:lnTo>
                  <a:pt x="0" y="6356958"/>
                </a:lnTo>
                <a:lnTo>
                  <a:pt x="0" y="0"/>
                </a:lnTo>
                <a:close/>
              </a:path>
            </a:pathLst>
          </a:custGeom>
          <a:blipFill>
            <a:blip r:embed="rId1"/>
            <a:stretch>
              <a:fillRect/>
            </a:stretch>
          </a:blipFill>
        </p:spPr>
      </p:sp>
      <p:sp>
        <p:nvSpPr>
          <p:cNvPr id="3" name="TextBox 3"/>
          <p:cNvSpPr txBox="1"/>
          <p:nvPr/>
        </p:nvSpPr>
        <p:spPr>
          <a:xfrm>
            <a:off x="15792760" y="689049"/>
            <a:ext cx="1466540" cy="339651"/>
          </a:xfrm>
          <a:prstGeom prst="rect">
            <a:avLst/>
          </a:prstGeom>
        </p:spPr>
        <p:txBody>
          <a:bodyPr lIns="0" tIns="0" rIns="0" bIns="0" rtlCol="0" anchor="t">
            <a:spAutoFit/>
          </a:bodyPr>
          <a:lstStyle/>
          <a:p>
            <a:pPr algn="r">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Page</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sp>
        <p:nvSpPr>
          <p:cNvPr id="4" name="TextBox 4"/>
          <p:cNvSpPr txBox="1"/>
          <p:nvPr/>
        </p:nvSpPr>
        <p:spPr>
          <a:xfrm>
            <a:off x="15792760" y="962025"/>
            <a:ext cx="1466540" cy="669925"/>
          </a:xfrm>
          <a:prstGeom prst="rect">
            <a:avLst/>
          </a:prstGeom>
        </p:spPr>
        <p:txBody>
          <a:bodyPr lIns="0" tIns="0" rIns="0" bIns="0" rtlCol="0" anchor="t">
            <a:spAutoFit/>
          </a:bodyPr>
          <a:lstStyle/>
          <a:p>
            <a:pPr algn="r">
              <a:lnSpc>
                <a:spcPts val="5600"/>
              </a:lnSpc>
            </a:pPr>
            <a:r>
              <a:rPr lang="en-US" sz="4000" b="1">
                <a:solidFill>
                  <a:srgbClr val="283763"/>
                </a:solidFill>
                <a:latin typeface="Montserrat Bold"/>
                <a:ea typeface="Montserrat Bold"/>
                <a:cs typeface="Montserrat Bold"/>
                <a:sym typeface="Montserrat Bold"/>
              </a:rPr>
              <a:t>07</a:t>
            </a:r>
            <a:endParaRPr lang="en-US" sz="4000" b="1">
              <a:solidFill>
                <a:srgbClr val="283763"/>
              </a:solidFill>
              <a:latin typeface="Montserrat Bold"/>
              <a:ea typeface="Montserrat Bold"/>
              <a:cs typeface="Montserrat Bold"/>
              <a:sym typeface="Montserrat Bold"/>
            </a:endParaRPr>
          </a:p>
        </p:txBody>
      </p:sp>
      <p:sp>
        <p:nvSpPr>
          <p:cNvPr id="5" name="TextBox 5"/>
          <p:cNvSpPr txBox="1"/>
          <p:nvPr/>
        </p:nvSpPr>
        <p:spPr>
          <a:xfrm>
            <a:off x="1028700" y="1603412"/>
            <a:ext cx="11337858" cy="1584325"/>
          </a:xfrm>
          <a:prstGeom prst="rect">
            <a:avLst/>
          </a:prstGeom>
        </p:spPr>
        <p:txBody>
          <a:bodyPr lIns="0" tIns="0" rIns="0" bIns="0" rtlCol="0" anchor="t">
            <a:spAutoFit/>
          </a:bodyPr>
          <a:lstStyle/>
          <a:p>
            <a:pPr algn="l">
              <a:lnSpc>
                <a:spcPts val="6350"/>
              </a:lnSpc>
            </a:pPr>
            <a:r>
              <a:rPr lang="en-US" sz="5000" b="1">
                <a:solidFill>
                  <a:srgbClr val="283763"/>
                </a:solidFill>
                <a:latin typeface="Montserrat Bold"/>
                <a:ea typeface="Montserrat Bold"/>
                <a:cs typeface="Montserrat Bold"/>
                <a:sym typeface="Montserrat Bold"/>
              </a:rPr>
              <a:t>Three Lenses for Understanding Code Reuse in Evolv</a:t>
            </a:r>
            <a:r>
              <a:rPr lang="en-US" sz="5000" b="1">
                <a:solidFill>
                  <a:srgbClr val="283763"/>
                </a:solidFill>
                <a:latin typeface="Montserrat Bold"/>
                <a:ea typeface="Montserrat Bold"/>
                <a:cs typeface="Montserrat Bold"/>
                <a:sym typeface="Montserrat Bold"/>
              </a:rPr>
              <a:t>ing Software</a:t>
            </a:r>
            <a:endParaRPr lang="en-US" sz="5000" b="1">
              <a:solidFill>
                <a:srgbClr val="283763"/>
              </a:solidFill>
              <a:latin typeface="Montserrat Bold"/>
              <a:ea typeface="Montserrat Bold"/>
              <a:cs typeface="Montserrat Bold"/>
              <a:sym typeface="Montserrat Bold"/>
            </a:endParaRPr>
          </a:p>
        </p:txBody>
      </p:sp>
      <p:grpSp>
        <p:nvGrpSpPr>
          <p:cNvPr id="6" name="Group 6"/>
          <p:cNvGrpSpPr/>
          <p:nvPr/>
        </p:nvGrpSpPr>
        <p:grpSpPr>
          <a:xfrm rot="0">
            <a:off x="1028700" y="3768762"/>
            <a:ext cx="9168734" cy="1043719"/>
            <a:chOff x="0" y="0"/>
            <a:chExt cx="12224978" cy="1391625"/>
          </a:xfrm>
        </p:grpSpPr>
        <p:sp>
          <p:nvSpPr>
            <p:cNvPr id="7" name="TextBox 7"/>
            <p:cNvSpPr txBox="1"/>
            <p:nvPr/>
          </p:nvSpPr>
          <p:spPr>
            <a:xfrm>
              <a:off x="0" y="740327"/>
              <a:ext cx="12224978" cy="651298"/>
            </a:xfrm>
            <a:prstGeom prst="rect">
              <a:avLst/>
            </a:prstGeom>
          </p:spPr>
          <p:txBody>
            <a:bodyPr lIns="0" tIns="0" rIns="0" bIns="0" rtlCol="0" anchor="t">
              <a:spAutoFit/>
            </a:bodyPr>
            <a:lstStyle/>
            <a:p>
              <a:pPr algn="l">
                <a:lnSpc>
                  <a:spcPts val="3920"/>
                </a:lnSpc>
              </a:pPr>
              <a:r>
                <a:rPr lang="en-US" sz="2800">
                  <a:solidFill>
                    <a:srgbClr val="283763"/>
                  </a:solidFill>
                  <a:latin typeface="Poppins" panose="00000800000000000000"/>
                  <a:ea typeface="Poppins" panose="00000800000000000000"/>
                  <a:cs typeface="Poppins" panose="00000800000000000000"/>
                  <a:sym typeface="Poppins" panose="00000800000000000000"/>
                </a:rPr>
                <a:t>Does this code run in my environment?</a:t>
              </a:r>
              <a:endParaRPr lang="en-US" sz="2800">
                <a:solidFill>
                  <a:srgbClr val="283763"/>
                </a:solidFill>
                <a:latin typeface="Poppins" panose="00000800000000000000"/>
                <a:ea typeface="Poppins" panose="00000800000000000000"/>
                <a:cs typeface="Poppins" panose="00000800000000000000"/>
                <a:sym typeface="Poppins" panose="00000800000000000000"/>
              </a:endParaRPr>
            </a:p>
          </p:txBody>
        </p:sp>
        <p:sp>
          <p:nvSpPr>
            <p:cNvPr id="8" name="TextBox 8"/>
            <p:cNvSpPr txBox="1"/>
            <p:nvPr/>
          </p:nvSpPr>
          <p:spPr>
            <a:xfrm>
              <a:off x="0" y="-85725"/>
              <a:ext cx="12224978" cy="651298"/>
            </a:xfrm>
            <a:prstGeom prst="rect">
              <a:avLst/>
            </a:prstGeom>
          </p:spPr>
          <p:txBody>
            <a:bodyPr lIns="0" tIns="0" rIns="0" bIns="0" rtlCol="0" anchor="t">
              <a:spAutoFit/>
            </a:bodyPr>
            <a:lstStyle/>
            <a:p>
              <a:pPr algn="l">
                <a:lnSpc>
                  <a:spcPts val="3920"/>
                </a:lnSpc>
              </a:pPr>
              <a:r>
                <a:rPr lang="en-US" sz="2800" b="1">
                  <a:solidFill>
                    <a:srgbClr val="283763"/>
                  </a:solidFill>
                  <a:latin typeface="Poppins Bold"/>
                  <a:ea typeface="Poppins Bold"/>
                  <a:cs typeface="Poppins Bold"/>
                  <a:sym typeface="Poppins Bold"/>
                </a:rPr>
                <a:t>Compatibility</a:t>
              </a:r>
              <a:endParaRPr lang="en-US" sz="2800" b="1">
                <a:solidFill>
                  <a:srgbClr val="283763"/>
                </a:solidFill>
                <a:latin typeface="Poppins Bold"/>
                <a:ea typeface="Poppins Bold"/>
                <a:cs typeface="Poppins Bold"/>
                <a:sym typeface="Poppins Bold"/>
              </a:endParaRPr>
            </a:p>
          </p:txBody>
        </p:sp>
      </p:grpSp>
      <p:grpSp>
        <p:nvGrpSpPr>
          <p:cNvPr id="9" name="Group 9"/>
          <p:cNvGrpSpPr/>
          <p:nvPr/>
        </p:nvGrpSpPr>
        <p:grpSpPr>
          <a:xfrm rot="0">
            <a:off x="1028700" y="5659736"/>
            <a:ext cx="11160496" cy="1064509"/>
            <a:chOff x="0" y="0"/>
            <a:chExt cx="14880661" cy="1419345"/>
          </a:xfrm>
        </p:grpSpPr>
        <p:sp>
          <p:nvSpPr>
            <p:cNvPr id="10" name="TextBox 10"/>
            <p:cNvSpPr txBox="1"/>
            <p:nvPr/>
          </p:nvSpPr>
          <p:spPr>
            <a:xfrm>
              <a:off x="0" y="768047"/>
              <a:ext cx="14880661" cy="651298"/>
            </a:xfrm>
            <a:prstGeom prst="rect">
              <a:avLst/>
            </a:prstGeom>
          </p:spPr>
          <p:txBody>
            <a:bodyPr lIns="0" tIns="0" rIns="0" bIns="0" rtlCol="0" anchor="t">
              <a:spAutoFit/>
            </a:bodyPr>
            <a:lstStyle/>
            <a:p>
              <a:pPr algn="l">
                <a:lnSpc>
                  <a:spcPts val="3920"/>
                </a:lnSpc>
              </a:pPr>
              <a:r>
                <a:rPr lang="en-US" sz="2800">
                  <a:solidFill>
                    <a:srgbClr val="283763"/>
                  </a:solidFill>
                  <a:latin typeface="Poppins" panose="00000800000000000000"/>
                  <a:ea typeface="Poppins" panose="00000800000000000000"/>
                  <a:cs typeface="Poppins" panose="00000800000000000000"/>
                  <a:sym typeface="Poppins" panose="00000800000000000000"/>
                </a:rPr>
                <a:t>Do two implementations behave the same?</a:t>
              </a:r>
              <a:endParaRPr lang="en-US" sz="2800">
                <a:solidFill>
                  <a:srgbClr val="283763"/>
                </a:solidFill>
                <a:latin typeface="Poppins" panose="00000800000000000000"/>
                <a:ea typeface="Poppins" panose="00000800000000000000"/>
                <a:cs typeface="Poppins" panose="00000800000000000000"/>
                <a:sym typeface="Poppins" panose="00000800000000000000"/>
              </a:endParaRPr>
            </a:p>
          </p:txBody>
        </p:sp>
        <p:sp>
          <p:nvSpPr>
            <p:cNvPr id="11" name="TextBox 11"/>
            <p:cNvSpPr txBox="1"/>
            <p:nvPr/>
          </p:nvSpPr>
          <p:spPr>
            <a:xfrm>
              <a:off x="0" y="-85725"/>
              <a:ext cx="12224978" cy="651298"/>
            </a:xfrm>
            <a:prstGeom prst="rect">
              <a:avLst/>
            </a:prstGeom>
          </p:spPr>
          <p:txBody>
            <a:bodyPr lIns="0" tIns="0" rIns="0" bIns="0" rtlCol="0" anchor="t">
              <a:spAutoFit/>
            </a:bodyPr>
            <a:lstStyle/>
            <a:p>
              <a:pPr algn="l">
                <a:lnSpc>
                  <a:spcPts val="3920"/>
                </a:lnSpc>
              </a:pPr>
              <a:r>
                <a:rPr lang="en-US" sz="2800" b="1">
                  <a:solidFill>
                    <a:srgbClr val="283763"/>
                  </a:solidFill>
                  <a:latin typeface="Poppins Bold"/>
                  <a:ea typeface="Poppins Bold"/>
                  <a:cs typeface="Poppins Bold"/>
                  <a:sym typeface="Poppins Bold"/>
                </a:rPr>
                <a:t>Equivalence</a:t>
              </a:r>
              <a:endParaRPr lang="en-US" sz="2800" b="1">
                <a:solidFill>
                  <a:srgbClr val="283763"/>
                </a:solidFill>
                <a:latin typeface="Poppins Bold"/>
                <a:ea typeface="Poppins Bold"/>
                <a:cs typeface="Poppins Bold"/>
                <a:sym typeface="Poppins Bold"/>
              </a:endParaRPr>
            </a:p>
          </p:txBody>
        </p:sp>
      </p:grpSp>
      <p:grpSp>
        <p:nvGrpSpPr>
          <p:cNvPr id="12" name="Group 12"/>
          <p:cNvGrpSpPr/>
          <p:nvPr/>
        </p:nvGrpSpPr>
        <p:grpSpPr>
          <a:xfrm rot="0">
            <a:off x="1028700" y="7592290"/>
            <a:ext cx="11070217" cy="1043719"/>
            <a:chOff x="0" y="0"/>
            <a:chExt cx="14760289" cy="1391625"/>
          </a:xfrm>
        </p:grpSpPr>
        <p:sp>
          <p:nvSpPr>
            <p:cNvPr id="13" name="TextBox 13"/>
            <p:cNvSpPr txBox="1"/>
            <p:nvPr/>
          </p:nvSpPr>
          <p:spPr>
            <a:xfrm>
              <a:off x="0" y="740327"/>
              <a:ext cx="14760289" cy="651298"/>
            </a:xfrm>
            <a:prstGeom prst="rect">
              <a:avLst/>
            </a:prstGeom>
          </p:spPr>
          <p:txBody>
            <a:bodyPr lIns="0" tIns="0" rIns="0" bIns="0" rtlCol="0" anchor="t">
              <a:spAutoFit/>
            </a:bodyPr>
            <a:lstStyle/>
            <a:p>
              <a:pPr algn="l">
                <a:lnSpc>
                  <a:spcPts val="3920"/>
                </a:lnSpc>
              </a:pPr>
              <a:r>
                <a:rPr lang="en-US" sz="2800">
                  <a:solidFill>
                    <a:srgbClr val="283763"/>
                  </a:solidFill>
                  <a:latin typeface="Poppins" panose="00000800000000000000"/>
                  <a:ea typeface="Poppins" panose="00000800000000000000"/>
                  <a:cs typeface="Poppins" panose="00000800000000000000"/>
                  <a:sym typeface="Poppins" panose="00000800000000000000"/>
                </a:rPr>
                <a:t>How structurally close are two pieces of code?</a:t>
              </a:r>
              <a:endParaRPr lang="en-US" sz="2800">
                <a:solidFill>
                  <a:srgbClr val="283763"/>
                </a:solidFill>
                <a:latin typeface="Poppins" panose="00000800000000000000"/>
                <a:ea typeface="Poppins" panose="00000800000000000000"/>
                <a:cs typeface="Poppins" panose="00000800000000000000"/>
                <a:sym typeface="Poppins" panose="00000800000000000000"/>
              </a:endParaRPr>
            </a:p>
          </p:txBody>
        </p:sp>
        <p:sp>
          <p:nvSpPr>
            <p:cNvPr id="14" name="TextBox 14"/>
            <p:cNvSpPr txBox="1"/>
            <p:nvPr/>
          </p:nvSpPr>
          <p:spPr>
            <a:xfrm>
              <a:off x="0" y="-85725"/>
              <a:ext cx="12224978" cy="651298"/>
            </a:xfrm>
            <a:prstGeom prst="rect">
              <a:avLst/>
            </a:prstGeom>
          </p:spPr>
          <p:txBody>
            <a:bodyPr lIns="0" tIns="0" rIns="0" bIns="0" rtlCol="0" anchor="t">
              <a:spAutoFit/>
            </a:bodyPr>
            <a:lstStyle/>
            <a:p>
              <a:pPr algn="l">
                <a:lnSpc>
                  <a:spcPts val="3920"/>
                </a:lnSpc>
              </a:pPr>
              <a:r>
                <a:rPr lang="en-US" sz="2800" b="1">
                  <a:solidFill>
                    <a:srgbClr val="283763"/>
                  </a:solidFill>
                  <a:latin typeface="Poppins Bold"/>
                  <a:ea typeface="Poppins Bold"/>
                  <a:cs typeface="Poppins Bold"/>
                  <a:sym typeface="Poppins Bold"/>
                </a:rPr>
                <a:t>Similarity</a:t>
              </a:r>
              <a:endParaRPr lang="en-US" sz="2800" b="1">
                <a:solidFill>
                  <a:srgbClr val="283763"/>
                </a:solidFill>
                <a:latin typeface="Poppins Bold"/>
                <a:ea typeface="Poppins Bold"/>
                <a:cs typeface="Poppins Bold"/>
                <a:sym typeface="Poppins Bold"/>
              </a:endParaRPr>
            </a:p>
          </p:txBody>
        </p:sp>
      </p:grpSp>
      <p:grpSp>
        <p:nvGrpSpPr>
          <p:cNvPr id="15" name="Group 15"/>
          <p:cNvGrpSpPr/>
          <p:nvPr/>
        </p:nvGrpSpPr>
        <p:grpSpPr>
          <a:xfrm rot="0">
            <a:off x="1028700" y="752475"/>
            <a:ext cx="8832933" cy="301625"/>
            <a:chOff x="0" y="0"/>
            <a:chExt cx="11777244" cy="402167"/>
          </a:xfrm>
        </p:grpSpPr>
        <p:sp>
          <p:nvSpPr>
            <p:cNvPr id="16" name="TextBox 16"/>
            <p:cNvSpPr txBox="1"/>
            <p:nvPr/>
          </p:nvSpPr>
          <p:spPr>
            <a:xfrm>
              <a:off x="0" y="-38100"/>
              <a:ext cx="1889301" cy="440267"/>
            </a:xfrm>
            <a:prstGeom prst="rect">
              <a:avLst/>
            </a:prstGeom>
          </p:spPr>
          <p:txBody>
            <a:bodyPr lIns="0" tIns="0" rIns="0" bIns="0" rtlCol="0" anchor="t">
              <a:spAutoFit/>
            </a:bodyPr>
            <a:lstStyle/>
            <a:p>
              <a:pPr algn="l">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HOME</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sp>
          <p:nvSpPr>
            <p:cNvPr id="17" name="TextBox 17"/>
            <p:cNvSpPr txBox="1"/>
            <p:nvPr/>
          </p:nvSpPr>
          <p:spPr>
            <a:xfrm>
              <a:off x="1975140" y="-38100"/>
              <a:ext cx="1889301" cy="440267"/>
            </a:xfrm>
            <a:prstGeom prst="rect">
              <a:avLst/>
            </a:prstGeom>
          </p:spPr>
          <p:txBody>
            <a:bodyPr lIns="0" tIns="0" rIns="0" bIns="0" rtlCol="0" anchor="t">
              <a:spAutoFit/>
            </a:bodyPr>
            <a:lstStyle/>
            <a:p>
              <a:pPr algn="l">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ABOUT</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sp>
          <p:nvSpPr>
            <p:cNvPr id="18" name="TextBox 18"/>
            <p:cNvSpPr txBox="1"/>
            <p:nvPr/>
          </p:nvSpPr>
          <p:spPr>
            <a:xfrm>
              <a:off x="3953341" y="-38100"/>
              <a:ext cx="1889301" cy="440267"/>
            </a:xfrm>
            <a:prstGeom prst="rect">
              <a:avLst/>
            </a:prstGeom>
          </p:spPr>
          <p:txBody>
            <a:bodyPr lIns="0" tIns="0" rIns="0" bIns="0" rtlCol="0" anchor="t">
              <a:spAutoFit/>
            </a:bodyPr>
            <a:lstStyle/>
            <a:p>
              <a:pPr algn="l">
                <a:lnSpc>
                  <a:spcPts val="2800"/>
                </a:lnSpc>
              </a:pPr>
              <a:r>
                <a:rPr lang="en-US" sz="2000" b="1">
                  <a:solidFill>
                    <a:srgbClr val="283763"/>
                  </a:solidFill>
                  <a:latin typeface="Montserrat Bold"/>
                  <a:ea typeface="Montserrat Bold"/>
                  <a:cs typeface="Montserrat Bold"/>
                  <a:sym typeface="Montserrat Bold"/>
                </a:rPr>
                <a:t>INTRO</a:t>
              </a:r>
              <a:endParaRPr lang="en-US" sz="2000" b="1">
                <a:solidFill>
                  <a:srgbClr val="283763"/>
                </a:solidFill>
                <a:latin typeface="Montserrat Bold"/>
                <a:ea typeface="Montserrat Bold"/>
                <a:cs typeface="Montserrat Bold"/>
                <a:sym typeface="Montserrat Bold"/>
              </a:endParaRPr>
            </a:p>
          </p:txBody>
        </p:sp>
        <p:sp>
          <p:nvSpPr>
            <p:cNvPr id="19" name="TextBox 19"/>
            <p:cNvSpPr txBox="1"/>
            <p:nvPr/>
          </p:nvSpPr>
          <p:spPr>
            <a:xfrm>
              <a:off x="5931542" y="-38100"/>
              <a:ext cx="1889301" cy="440267"/>
            </a:xfrm>
            <a:prstGeom prst="rect">
              <a:avLst/>
            </a:prstGeom>
          </p:spPr>
          <p:txBody>
            <a:bodyPr lIns="0" tIns="0" rIns="0" bIns="0" rtlCol="0" anchor="t">
              <a:spAutoFit/>
            </a:bodyPr>
            <a:lstStyle/>
            <a:p>
              <a:pPr algn="l">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PART I</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sp>
          <p:nvSpPr>
            <p:cNvPr id="20" name="TextBox 20"/>
            <p:cNvSpPr txBox="1"/>
            <p:nvPr/>
          </p:nvSpPr>
          <p:spPr>
            <a:xfrm>
              <a:off x="7909743" y="-38100"/>
              <a:ext cx="1889301" cy="440267"/>
            </a:xfrm>
            <a:prstGeom prst="rect">
              <a:avLst/>
            </a:prstGeom>
          </p:spPr>
          <p:txBody>
            <a:bodyPr lIns="0" tIns="0" rIns="0" bIns="0" rtlCol="0" anchor="t">
              <a:spAutoFit/>
            </a:bodyPr>
            <a:lstStyle/>
            <a:p>
              <a:pPr algn="l">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PART II</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sp>
          <p:nvSpPr>
            <p:cNvPr id="21" name="TextBox 21"/>
            <p:cNvSpPr txBox="1"/>
            <p:nvPr/>
          </p:nvSpPr>
          <p:spPr>
            <a:xfrm>
              <a:off x="9887943" y="-38100"/>
              <a:ext cx="1889301" cy="440267"/>
            </a:xfrm>
            <a:prstGeom prst="rect">
              <a:avLst/>
            </a:prstGeom>
          </p:spPr>
          <p:txBody>
            <a:bodyPr lIns="0" tIns="0" rIns="0" bIns="0" rtlCol="0" anchor="t">
              <a:spAutoFit/>
            </a:bodyPr>
            <a:lstStyle/>
            <a:p>
              <a:pPr algn="l">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FINAL</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grpSp>
      <p:grpSp>
        <p:nvGrpSpPr>
          <p:cNvPr id="22" name="Group 22"/>
          <p:cNvGrpSpPr/>
          <p:nvPr/>
        </p:nvGrpSpPr>
        <p:grpSpPr>
          <a:xfrm rot="0">
            <a:off x="12875895" y="4725353"/>
            <a:ext cx="184785" cy="189548"/>
            <a:chOff x="0" y="0"/>
            <a:chExt cx="246380" cy="252730"/>
          </a:xfrm>
        </p:grpSpPr>
        <p:sp>
          <p:nvSpPr>
            <p:cNvPr id="23" name="Freeform 23"/>
            <p:cNvSpPr/>
            <p:nvPr/>
          </p:nvSpPr>
          <p:spPr>
            <a:xfrm>
              <a:off x="46950" y="50746"/>
              <a:ext cx="146090" cy="152157"/>
            </a:xfrm>
            <a:custGeom>
              <a:avLst/>
              <a:gdLst/>
              <a:ahLst/>
              <a:cxnLst/>
              <a:rect l="l" t="t" r="r" b="b"/>
              <a:pathLst>
                <a:path w="146090" h="152157">
                  <a:moveTo>
                    <a:pt x="146090" y="52124"/>
                  </a:moveTo>
                  <a:cubicBezTo>
                    <a:pt x="142280" y="105464"/>
                    <a:pt x="120690" y="134674"/>
                    <a:pt x="104180" y="144834"/>
                  </a:cubicBezTo>
                  <a:cubicBezTo>
                    <a:pt x="92750" y="151184"/>
                    <a:pt x="81320" y="153724"/>
                    <a:pt x="68620" y="151184"/>
                  </a:cubicBezTo>
                  <a:cubicBezTo>
                    <a:pt x="50840" y="147374"/>
                    <a:pt x="19090" y="132134"/>
                    <a:pt x="7660" y="114354"/>
                  </a:cubicBezTo>
                  <a:cubicBezTo>
                    <a:pt x="-2500" y="96574"/>
                    <a:pt x="-1230" y="61014"/>
                    <a:pt x="3850" y="43234"/>
                  </a:cubicBezTo>
                  <a:cubicBezTo>
                    <a:pt x="7660" y="30534"/>
                    <a:pt x="16550" y="21644"/>
                    <a:pt x="26710" y="15294"/>
                  </a:cubicBezTo>
                  <a:cubicBezTo>
                    <a:pt x="35600" y="7674"/>
                    <a:pt x="45760" y="54"/>
                    <a:pt x="59730" y="54"/>
                  </a:cubicBezTo>
                  <a:cubicBezTo>
                    <a:pt x="77510" y="-1216"/>
                    <a:pt x="127040" y="20374"/>
                    <a:pt x="127040" y="20374"/>
                  </a:cubicBezTo>
                </a:path>
              </a:pathLst>
            </a:custGeom>
            <a:solidFill>
              <a:srgbClr val="FEBD8E"/>
            </a:solidFill>
            <a:ln cap="sq">
              <a:noFill/>
              <a:prstDash val="solid"/>
              <a:miter/>
            </a:ln>
          </p:spPr>
        </p:sp>
      </p:grpSp>
      <p:grpSp>
        <p:nvGrpSpPr>
          <p:cNvPr id="24" name="Group 24"/>
          <p:cNvGrpSpPr/>
          <p:nvPr/>
        </p:nvGrpSpPr>
        <p:grpSpPr>
          <a:xfrm rot="0">
            <a:off x="13002578" y="4721542"/>
            <a:ext cx="184785" cy="189548"/>
            <a:chOff x="0" y="0"/>
            <a:chExt cx="246380" cy="252730"/>
          </a:xfrm>
        </p:grpSpPr>
        <p:sp>
          <p:nvSpPr>
            <p:cNvPr id="25" name="Freeform 25"/>
            <p:cNvSpPr/>
            <p:nvPr/>
          </p:nvSpPr>
          <p:spPr>
            <a:xfrm>
              <a:off x="46950" y="50800"/>
              <a:ext cx="146090" cy="152319"/>
            </a:xfrm>
            <a:custGeom>
              <a:avLst/>
              <a:gdLst/>
              <a:ahLst/>
              <a:cxnLst/>
              <a:rect l="l" t="t" r="r" b="b"/>
              <a:pathLst>
                <a:path w="146090" h="152319">
                  <a:moveTo>
                    <a:pt x="146090" y="53340"/>
                  </a:moveTo>
                  <a:cubicBezTo>
                    <a:pt x="142280" y="106680"/>
                    <a:pt x="120690" y="135890"/>
                    <a:pt x="104180" y="144780"/>
                  </a:cubicBezTo>
                  <a:cubicBezTo>
                    <a:pt x="92750" y="152400"/>
                    <a:pt x="81320" y="153670"/>
                    <a:pt x="68620" y="151130"/>
                  </a:cubicBezTo>
                  <a:cubicBezTo>
                    <a:pt x="50840" y="148590"/>
                    <a:pt x="19090" y="133350"/>
                    <a:pt x="7660" y="115570"/>
                  </a:cubicBezTo>
                  <a:cubicBezTo>
                    <a:pt x="-2500" y="96520"/>
                    <a:pt x="-1230" y="62230"/>
                    <a:pt x="3850" y="44450"/>
                  </a:cubicBezTo>
                  <a:cubicBezTo>
                    <a:pt x="7660" y="31750"/>
                    <a:pt x="16550" y="22860"/>
                    <a:pt x="26710" y="15240"/>
                  </a:cubicBezTo>
                  <a:cubicBezTo>
                    <a:pt x="35600" y="8890"/>
                    <a:pt x="47030" y="1270"/>
                    <a:pt x="59730" y="0"/>
                  </a:cubicBezTo>
                  <a:cubicBezTo>
                    <a:pt x="77510" y="0"/>
                    <a:pt x="127040" y="21590"/>
                    <a:pt x="127040" y="21590"/>
                  </a:cubicBezTo>
                </a:path>
              </a:pathLst>
            </a:custGeom>
            <a:solidFill>
              <a:srgbClr val="FEBD8E"/>
            </a:solidFill>
            <a:ln cap="sq">
              <a:noFill/>
              <a:prstDash val="solid"/>
              <a:miter/>
            </a:ln>
          </p:spPr>
        </p:sp>
      </p:grpSp>
      <p:grpSp>
        <p:nvGrpSpPr>
          <p:cNvPr id="26" name="Group 26"/>
          <p:cNvGrpSpPr/>
          <p:nvPr/>
        </p:nvGrpSpPr>
        <p:grpSpPr>
          <a:xfrm rot="0">
            <a:off x="13043535" y="4751070"/>
            <a:ext cx="184785" cy="184785"/>
            <a:chOff x="0" y="0"/>
            <a:chExt cx="246380" cy="246380"/>
          </a:xfrm>
        </p:grpSpPr>
        <p:sp>
          <p:nvSpPr>
            <p:cNvPr id="27" name="Freeform 27"/>
            <p:cNvSpPr/>
            <p:nvPr/>
          </p:nvSpPr>
          <p:spPr>
            <a:xfrm>
              <a:off x="48157" y="50749"/>
              <a:ext cx="144883" cy="149164"/>
            </a:xfrm>
            <a:custGeom>
              <a:avLst/>
              <a:gdLst/>
              <a:ahLst/>
              <a:cxnLst/>
              <a:rect l="l" t="t" r="r" b="b"/>
              <a:pathLst>
                <a:path w="144883" h="149164">
                  <a:moveTo>
                    <a:pt x="144883" y="52121"/>
                  </a:moveTo>
                  <a:cubicBezTo>
                    <a:pt x="142343" y="106731"/>
                    <a:pt x="123293" y="135941"/>
                    <a:pt x="104243" y="144831"/>
                  </a:cubicBezTo>
                  <a:cubicBezTo>
                    <a:pt x="85193" y="153721"/>
                    <a:pt x="49633" y="147371"/>
                    <a:pt x="33123" y="139751"/>
                  </a:cubicBezTo>
                  <a:cubicBezTo>
                    <a:pt x="21693" y="134671"/>
                    <a:pt x="12803" y="127051"/>
                    <a:pt x="7723" y="114351"/>
                  </a:cubicBezTo>
                  <a:cubicBezTo>
                    <a:pt x="103" y="97841"/>
                    <a:pt x="-2437" y="61011"/>
                    <a:pt x="2643" y="43231"/>
                  </a:cubicBezTo>
                  <a:cubicBezTo>
                    <a:pt x="6453" y="30531"/>
                    <a:pt x="16613" y="22911"/>
                    <a:pt x="25503" y="15291"/>
                  </a:cubicBezTo>
                  <a:cubicBezTo>
                    <a:pt x="34393" y="7671"/>
                    <a:pt x="45823" y="1321"/>
                    <a:pt x="58523" y="51"/>
                  </a:cubicBezTo>
                  <a:cubicBezTo>
                    <a:pt x="77573" y="-1219"/>
                    <a:pt x="127103" y="21641"/>
                    <a:pt x="127103" y="21641"/>
                  </a:cubicBezTo>
                </a:path>
              </a:pathLst>
            </a:custGeom>
            <a:solidFill>
              <a:srgbClr val="FEBD8E"/>
            </a:solidFill>
            <a:ln cap="sq">
              <a:noFill/>
              <a:prstDash val="solid"/>
              <a:miter/>
            </a:ln>
          </p:spPr>
        </p:sp>
      </p:grpSp>
      <p:grpSp>
        <p:nvGrpSpPr>
          <p:cNvPr id="28" name="Group 28"/>
          <p:cNvGrpSpPr/>
          <p:nvPr/>
        </p:nvGrpSpPr>
        <p:grpSpPr>
          <a:xfrm rot="0">
            <a:off x="12849225" y="4713922"/>
            <a:ext cx="194310" cy="192405"/>
            <a:chOff x="0" y="0"/>
            <a:chExt cx="259080" cy="256540"/>
          </a:xfrm>
        </p:grpSpPr>
        <p:sp>
          <p:nvSpPr>
            <p:cNvPr id="29" name="Freeform 29"/>
            <p:cNvSpPr/>
            <p:nvPr/>
          </p:nvSpPr>
          <p:spPr>
            <a:xfrm>
              <a:off x="50146" y="50296"/>
              <a:ext cx="158200" cy="155836"/>
            </a:xfrm>
            <a:custGeom>
              <a:avLst/>
              <a:gdLst/>
              <a:ahLst/>
              <a:cxnLst/>
              <a:rect l="l" t="t" r="r" b="b"/>
              <a:pathLst>
                <a:path w="158200" h="155836">
                  <a:moveTo>
                    <a:pt x="136544" y="25904"/>
                  </a:moveTo>
                  <a:cubicBezTo>
                    <a:pt x="154324" y="116074"/>
                    <a:pt x="132734" y="142744"/>
                    <a:pt x="112414" y="150364"/>
                  </a:cubicBezTo>
                  <a:cubicBezTo>
                    <a:pt x="93364" y="159254"/>
                    <a:pt x="59074" y="156714"/>
                    <a:pt x="41294" y="145284"/>
                  </a:cubicBezTo>
                  <a:cubicBezTo>
                    <a:pt x="23514" y="133854"/>
                    <a:pt x="7004" y="103374"/>
                    <a:pt x="5734" y="83054"/>
                  </a:cubicBezTo>
                  <a:cubicBezTo>
                    <a:pt x="5734" y="61464"/>
                    <a:pt x="20974" y="30984"/>
                    <a:pt x="37484" y="18284"/>
                  </a:cubicBezTo>
                  <a:cubicBezTo>
                    <a:pt x="55264" y="5584"/>
                    <a:pt x="89554" y="1774"/>
                    <a:pt x="108604" y="8124"/>
                  </a:cubicBezTo>
                  <a:cubicBezTo>
                    <a:pt x="128924" y="15744"/>
                    <a:pt x="151784" y="41144"/>
                    <a:pt x="156864" y="61464"/>
                  </a:cubicBezTo>
                  <a:cubicBezTo>
                    <a:pt x="161944" y="83054"/>
                    <a:pt x="151784" y="116074"/>
                    <a:pt x="139084" y="131314"/>
                  </a:cubicBezTo>
                  <a:cubicBezTo>
                    <a:pt x="130194" y="145284"/>
                    <a:pt x="113684" y="154174"/>
                    <a:pt x="97174" y="155444"/>
                  </a:cubicBezTo>
                  <a:cubicBezTo>
                    <a:pt x="76854" y="157984"/>
                    <a:pt x="45104" y="147824"/>
                    <a:pt x="28594" y="135124"/>
                  </a:cubicBezTo>
                  <a:cubicBezTo>
                    <a:pt x="14624" y="123694"/>
                    <a:pt x="4464" y="104644"/>
                    <a:pt x="654" y="86864"/>
                  </a:cubicBezTo>
                  <a:cubicBezTo>
                    <a:pt x="-1886" y="70354"/>
                    <a:pt x="3194" y="48764"/>
                    <a:pt x="12084" y="33524"/>
                  </a:cubicBezTo>
                  <a:cubicBezTo>
                    <a:pt x="20974" y="19554"/>
                    <a:pt x="38754" y="5584"/>
                    <a:pt x="55264" y="504"/>
                  </a:cubicBezTo>
                  <a:cubicBezTo>
                    <a:pt x="75584" y="-3306"/>
                    <a:pt x="126384" y="15744"/>
                    <a:pt x="126384" y="15744"/>
                  </a:cubicBezTo>
                </a:path>
              </a:pathLst>
            </a:custGeom>
            <a:solidFill>
              <a:srgbClr val="FEBD8E"/>
            </a:solidFill>
            <a:ln cap="sq">
              <a:noFill/>
              <a:prstDash val="solid"/>
              <a:miter/>
            </a:ln>
          </p:spPr>
        </p:sp>
      </p:grpSp>
      <p:grpSp>
        <p:nvGrpSpPr>
          <p:cNvPr id="30" name="Group 30"/>
          <p:cNvGrpSpPr/>
          <p:nvPr/>
        </p:nvGrpSpPr>
        <p:grpSpPr>
          <a:xfrm rot="0">
            <a:off x="12967335" y="4721542"/>
            <a:ext cx="184785" cy="189548"/>
            <a:chOff x="0" y="0"/>
            <a:chExt cx="246380" cy="252730"/>
          </a:xfrm>
        </p:grpSpPr>
        <p:sp>
          <p:nvSpPr>
            <p:cNvPr id="31" name="Freeform 31"/>
            <p:cNvSpPr/>
            <p:nvPr/>
          </p:nvSpPr>
          <p:spPr>
            <a:xfrm>
              <a:off x="46950" y="50749"/>
              <a:ext cx="146090" cy="152154"/>
            </a:xfrm>
            <a:custGeom>
              <a:avLst/>
              <a:gdLst/>
              <a:ahLst/>
              <a:cxnLst/>
              <a:rect l="l" t="t" r="r" b="b"/>
              <a:pathLst>
                <a:path w="146090" h="152154">
                  <a:moveTo>
                    <a:pt x="146090" y="52121"/>
                  </a:moveTo>
                  <a:cubicBezTo>
                    <a:pt x="142280" y="106731"/>
                    <a:pt x="120690" y="134671"/>
                    <a:pt x="104180" y="144831"/>
                  </a:cubicBezTo>
                  <a:cubicBezTo>
                    <a:pt x="92750" y="151181"/>
                    <a:pt x="81320" y="153721"/>
                    <a:pt x="68620" y="151181"/>
                  </a:cubicBezTo>
                  <a:cubicBezTo>
                    <a:pt x="50840" y="148641"/>
                    <a:pt x="19090" y="132131"/>
                    <a:pt x="7660" y="114351"/>
                  </a:cubicBezTo>
                  <a:cubicBezTo>
                    <a:pt x="-2500" y="96571"/>
                    <a:pt x="-1230" y="61011"/>
                    <a:pt x="3850" y="44501"/>
                  </a:cubicBezTo>
                  <a:cubicBezTo>
                    <a:pt x="7660" y="31801"/>
                    <a:pt x="16550" y="22911"/>
                    <a:pt x="26710" y="15291"/>
                  </a:cubicBezTo>
                  <a:cubicBezTo>
                    <a:pt x="35600" y="7671"/>
                    <a:pt x="45760" y="1321"/>
                    <a:pt x="59730" y="51"/>
                  </a:cubicBezTo>
                  <a:cubicBezTo>
                    <a:pt x="77510" y="-1219"/>
                    <a:pt x="127040" y="21641"/>
                    <a:pt x="127040" y="21641"/>
                  </a:cubicBezTo>
                </a:path>
              </a:pathLst>
            </a:custGeom>
            <a:solidFill>
              <a:srgbClr val="FEBD8E"/>
            </a:solidFill>
            <a:ln cap="sq">
              <a:noFill/>
              <a:prstDash val="solid"/>
              <a:miter/>
            </a:ln>
          </p:spPr>
        </p:sp>
      </p:grpSp>
      <p:grpSp>
        <p:nvGrpSpPr>
          <p:cNvPr id="32" name="Group 32"/>
          <p:cNvGrpSpPr/>
          <p:nvPr/>
        </p:nvGrpSpPr>
        <p:grpSpPr>
          <a:xfrm rot="0">
            <a:off x="12844462" y="4779645"/>
            <a:ext cx="182880" cy="184785"/>
            <a:chOff x="0" y="0"/>
            <a:chExt cx="243840" cy="246380"/>
          </a:xfrm>
        </p:grpSpPr>
        <p:sp>
          <p:nvSpPr>
            <p:cNvPr id="33" name="Freeform 33"/>
            <p:cNvSpPr/>
            <p:nvPr/>
          </p:nvSpPr>
          <p:spPr>
            <a:xfrm>
              <a:off x="47752" y="50749"/>
              <a:ext cx="145288" cy="147879"/>
            </a:xfrm>
            <a:custGeom>
              <a:avLst/>
              <a:gdLst/>
              <a:ahLst/>
              <a:cxnLst/>
              <a:rect l="l" t="t" r="r" b="b"/>
              <a:pathLst>
                <a:path w="145288" h="147879">
                  <a:moveTo>
                    <a:pt x="145288" y="52121"/>
                  </a:moveTo>
                  <a:cubicBezTo>
                    <a:pt x="126238" y="133401"/>
                    <a:pt x="116078" y="141021"/>
                    <a:pt x="103378" y="144831"/>
                  </a:cubicBezTo>
                  <a:cubicBezTo>
                    <a:pt x="85598" y="149911"/>
                    <a:pt x="50038" y="148641"/>
                    <a:pt x="33528" y="141021"/>
                  </a:cubicBezTo>
                  <a:cubicBezTo>
                    <a:pt x="20828" y="134671"/>
                    <a:pt x="13208" y="127051"/>
                    <a:pt x="6858" y="114351"/>
                  </a:cubicBezTo>
                  <a:cubicBezTo>
                    <a:pt x="-762" y="97841"/>
                    <a:pt x="-2032" y="62281"/>
                    <a:pt x="3048" y="44501"/>
                  </a:cubicBezTo>
                  <a:cubicBezTo>
                    <a:pt x="6858" y="31801"/>
                    <a:pt x="15748" y="22911"/>
                    <a:pt x="25908" y="15291"/>
                  </a:cubicBezTo>
                  <a:cubicBezTo>
                    <a:pt x="34798" y="7671"/>
                    <a:pt x="46228" y="1321"/>
                    <a:pt x="58928" y="51"/>
                  </a:cubicBezTo>
                  <a:cubicBezTo>
                    <a:pt x="76708" y="-1219"/>
                    <a:pt x="126238" y="21641"/>
                    <a:pt x="126238" y="21641"/>
                  </a:cubicBezTo>
                </a:path>
              </a:pathLst>
            </a:custGeom>
            <a:solidFill>
              <a:srgbClr val="FEBD8E"/>
            </a:solidFill>
            <a:ln cap="sq">
              <a:noFill/>
              <a:prstDash val="solid"/>
              <a:miter/>
            </a:ln>
          </p:spPr>
        </p:sp>
      </p:grpSp>
      <p:grpSp>
        <p:nvGrpSpPr>
          <p:cNvPr id="34" name="Group 34"/>
          <p:cNvGrpSpPr/>
          <p:nvPr/>
        </p:nvGrpSpPr>
        <p:grpSpPr>
          <a:xfrm rot="0">
            <a:off x="13753148" y="4725353"/>
            <a:ext cx="184785" cy="189548"/>
            <a:chOff x="0" y="0"/>
            <a:chExt cx="246380" cy="252730"/>
          </a:xfrm>
        </p:grpSpPr>
        <p:sp>
          <p:nvSpPr>
            <p:cNvPr id="35" name="Freeform 35"/>
            <p:cNvSpPr/>
            <p:nvPr/>
          </p:nvSpPr>
          <p:spPr>
            <a:xfrm>
              <a:off x="46950" y="50749"/>
              <a:ext cx="146090" cy="152154"/>
            </a:xfrm>
            <a:custGeom>
              <a:avLst/>
              <a:gdLst/>
              <a:ahLst/>
              <a:cxnLst/>
              <a:rect l="l" t="t" r="r" b="b"/>
              <a:pathLst>
                <a:path w="146090" h="152154">
                  <a:moveTo>
                    <a:pt x="146090" y="52121"/>
                  </a:moveTo>
                  <a:cubicBezTo>
                    <a:pt x="142280" y="106731"/>
                    <a:pt x="120690" y="134671"/>
                    <a:pt x="104180" y="144831"/>
                  </a:cubicBezTo>
                  <a:cubicBezTo>
                    <a:pt x="92750" y="151181"/>
                    <a:pt x="81320" y="153721"/>
                    <a:pt x="68620" y="151181"/>
                  </a:cubicBezTo>
                  <a:cubicBezTo>
                    <a:pt x="50840" y="148641"/>
                    <a:pt x="19090" y="132131"/>
                    <a:pt x="7660" y="114351"/>
                  </a:cubicBezTo>
                  <a:cubicBezTo>
                    <a:pt x="-2500" y="96571"/>
                    <a:pt x="-1230" y="61011"/>
                    <a:pt x="3850" y="44501"/>
                  </a:cubicBezTo>
                  <a:cubicBezTo>
                    <a:pt x="7660" y="31801"/>
                    <a:pt x="16550" y="22911"/>
                    <a:pt x="26710" y="15291"/>
                  </a:cubicBezTo>
                  <a:cubicBezTo>
                    <a:pt x="35600" y="7671"/>
                    <a:pt x="47030" y="1321"/>
                    <a:pt x="59730" y="51"/>
                  </a:cubicBezTo>
                  <a:cubicBezTo>
                    <a:pt x="77510" y="-1219"/>
                    <a:pt x="127040" y="21641"/>
                    <a:pt x="127040" y="21641"/>
                  </a:cubicBezTo>
                </a:path>
              </a:pathLst>
            </a:custGeom>
            <a:solidFill>
              <a:srgbClr val="FEBD8E"/>
            </a:solidFill>
            <a:ln cap="sq">
              <a:noFill/>
              <a:prstDash val="solid"/>
              <a:miter/>
            </a:ln>
          </p:spPr>
        </p:sp>
      </p:grpSp>
      <p:grpSp>
        <p:nvGrpSpPr>
          <p:cNvPr id="36" name="Group 36"/>
          <p:cNvGrpSpPr/>
          <p:nvPr/>
        </p:nvGrpSpPr>
        <p:grpSpPr>
          <a:xfrm rot="0">
            <a:off x="13661707" y="4725353"/>
            <a:ext cx="184785" cy="189548"/>
            <a:chOff x="0" y="0"/>
            <a:chExt cx="246380" cy="252730"/>
          </a:xfrm>
        </p:grpSpPr>
        <p:sp>
          <p:nvSpPr>
            <p:cNvPr id="37" name="Freeform 37"/>
            <p:cNvSpPr/>
            <p:nvPr/>
          </p:nvSpPr>
          <p:spPr>
            <a:xfrm>
              <a:off x="46003" y="50749"/>
              <a:ext cx="147037" cy="152154"/>
            </a:xfrm>
            <a:custGeom>
              <a:avLst/>
              <a:gdLst/>
              <a:ahLst/>
              <a:cxnLst/>
              <a:rect l="l" t="t" r="r" b="b"/>
              <a:pathLst>
                <a:path w="147037" h="152154">
                  <a:moveTo>
                    <a:pt x="147037" y="52121"/>
                  </a:moveTo>
                  <a:cubicBezTo>
                    <a:pt x="143227" y="106731"/>
                    <a:pt x="120367" y="134671"/>
                    <a:pt x="105127" y="144831"/>
                  </a:cubicBezTo>
                  <a:cubicBezTo>
                    <a:pt x="93697" y="151181"/>
                    <a:pt x="82267" y="153721"/>
                    <a:pt x="69567" y="151181"/>
                  </a:cubicBezTo>
                  <a:cubicBezTo>
                    <a:pt x="50517" y="147371"/>
                    <a:pt x="18767" y="132131"/>
                    <a:pt x="8607" y="114351"/>
                  </a:cubicBezTo>
                  <a:cubicBezTo>
                    <a:pt x="-2823" y="96571"/>
                    <a:pt x="-1553" y="61011"/>
                    <a:pt x="4797" y="43231"/>
                  </a:cubicBezTo>
                  <a:cubicBezTo>
                    <a:pt x="8607" y="31801"/>
                    <a:pt x="17497" y="22911"/>
                    <a:pt x="26387" y="15291"/>
                  </a:cubicBezTo>
                  <a:cubicBezTo>
                    <a:pt x="36547" y="7671"/>
                    <a:pt x="46707" y="1321"/>
                    <a:pt x="60677" y="51"/>
                  </a:cubicBezTo>
                  <a:cubicBezTo>
                    <a:pt x="78457" y="-1219"/>
                    <a:pt x="127987" y="21641"/>
                    <a:pt x="127987" y="21641"/>
                  </a:cubicBezTo>
                </a:path>
              </a:pathLst>
            </a:custGeom>
            <a:solidFill>
              <a:srgbClr val="FEBD8E"/>
            </a:solidFill>
            <a:ln cap="sq">
              <a:noFill/>
              <a:prstDash val="solid"/>
              <a:miter/>
            </a:ln>
          </p:spPr>
        </p:sp>
      </p:grpSp>
      <p:grpSp>
        <p:nvGrpSpPr>
          <p:cNvPr id="38" name="Group 38"/>
          <p:cNvGrpSpPr/>
          <p:nvPr/>
        </p:nvGrpSpPr>
        <p:grpSpPr>
          <a:xfrm rot="0">
            <a:off x="13625512" y="4741545"/>
            <a:ext cx="195262" cy="194310"/>
            <a:chOff x="0" y="0"/>
            <a:chExt cx="260350" cy="259080"/>
          </a:xfrm>
        </p:grpSpPr>
        <p:sp>
          <p:nvSpPr>
            <p:cNvPr id="39" name="Freeform 39"/>
            <p:cNvSpPr/>
            <p:nvPr/>
          </p:nvSpPr>
          <p:spPr>
            <a:xfrm>
              <a:off x="50567" y="50727"/>
              <a:ext cx="158105" cy="158315"/>
            </a:xfrm>
            <a:custGeom>
              <a:avLst/>
              <a:gdLst/>
              <a:ahLst/>
              <a:cxnLst/>
              <a:rect l="l" t="t" r="r" b="b"/>
              <a:pathLst>
                <a:path w="158105" h="158315">
                  <a:moveTo>
                    <a:pt x="28173" y="21663"/>
                  </a:moveTo>
                  <a:cubicBezTo>
                    <a:pt x="117073" y="3883"/>
                    <a:pt x="143743" y="25473"/>
                    <a:pt x="152633" y="44523"/>
                  </a:cubicBezTo>
                  <a:cubicBezTo>
                    <a:pt x="160253" y="63573"/>
                    <a:pt x="158983" y="97863"/>
                    <a:pt x="147553" y="115643"/>
                  </a:cubicBezTo>
                  <a:cubicBezTo>
                    <a:pt x="136123" y="134693"/>
                    <a:pt x="105643" y="151203"/>
                    <a:pt x="85323" y="152473"/>
                  </a:cubicBezTo>
                  <a:cubicBezTo>
                    <a:pt x="63733" y="152473"/>
                    <a:pt x="33253" y="137233"/>
                    <a:pt x="20553" y="120723"/>
                  </a:cubicBezTo>
                  <a:cubicBezTo>
                    <a:pt x="7853" y="104213"/>
                    <a:pt x="2773" y="69923"/>
                    <a:pt x="10393" y="49603"/>
                  </a:cubicBezTo>
                  <a:cubicBezTo>
                    <a:pt x="16743" y="29283"/>
                    <a:pt x="42143" y="6423"/>
                    <a:pt x="63733" y="1343"/>
                  </a:cubicBezTo>
                  <a:cubicBezTo>
                    <a:pt x="84053" y="-3737"/>
                    <a:pt x="117073" y="6423"/>
                    <a:pt x="132313" y="17853"/>
                  </a:cubicBezTo>
                  <a:cubicBezTo>
                    <a:pt x="146283" y="28013"/>
                    <a:pt x="155173" y="44523"/>
                    <a:pt x="157713" y="61033"/>
                  </a:cubicBezTo>
                  <a:cubicBezTo>
                    <a:pt x="160253" y="80083"/>
                    <a:pt x="150093" y="113103"/>
                    <a:pt x="137393" y="129613"/>
                  </a:cubicBezTo>
                  <a:cubicBezTo>
                    <a:pt x="125963" y="143583"/>
                    <a:pt x="106913" y="153743"/>
                    <a:pt x="90403" y="157553"/>
                  </a:cubicBezTo>
                  <a:cubicBezTo>
                    <a:pt x="72623" y="160093"/>
                    <a:pt x="51033" y="156283"/>
                    <a:pt x="35793" y="146123"/>
                  </a:cubicBezTo>
                  <a:cubicBezTo>
                    <a:pt x="19283" y="134693"/>
                    <a:pt x="1503" y="105483"/>
                    <a:pt x="233" y="85163"/>
                  </a:cubicBezTo>
                  <a:cubicBezTo>
                    <a:pt x="-2307" y="67383"/>
                    <a:pt x="16743" y="33093"/>
                    <a:pt x="16743" y="33093"/>
                  </a:cubicBezTo>
                </a:path>
              </a:pathLst>
            </a:custGeom>
            <a:solidFill>
              <a:srgbClr val="FEBD8E"/>
            </a:solidFill>
            <a:ln cap="sq">
              <a:noFill/>
              <a:prstDash val="solid"/>
              <a:miter/>
            </a:ln>
          </p:spPr>
        </p:sp>
      </p:grpSp>
      <p:grpSp>
        <p:nvGrpSpPr>
          <p:cNvPr id="40" name="Group 40"/>
          <p:cNvGrpSpPr/>
          <p:nvPr/>
        </p:nvGrpSpPr>
        <p:grpSpPr>
          <a:xfrm rot="0">
            <a:off x="13776007" y="4737735"/>
            <a:ext cx="184785" cy="184785"/>
            <a:chOff x="0" y="0"/>
            <a:chExt cx="246380" cy="246380"/>
          </a:xfrm>
        </p:grpSpPr>
        <p:sp>
          <p:nvSpPr>
            <p:cNvPr id="41" name="Freeform 41"/>
            <p:cNvSpPr/>
            <p:nvPr/>
          </p:nvSpPr>
          <p:spPr>
            <a:xfrm>
              <a:off x="48157" y="50746"/>
              <a:ext cx="144883" cy="148274"/>
            </a:xfrm>
            <a:custGeom>
              <a:avLst/>
              <a:gdLst/>
              <a:ahLst/>
              <a:cxnLst/>
              <a:rect l="l" t="t" r="r" b="b"/>
              <a:pathLst>
                <a:path w="144883" h="148274">
                  <a:moveTo>
                    <a:pt x="144883" y="52124"/>
                  </a:moveTo>
                  <a:cubicBezTo>
                    <a:pt x="142343" y="105464"/>
                    <a:pt x="123293" y="135944"/>
                    <a:pt x="104243" y="143564"/>
                  </a:cubicBezTo>
                  <a:cubicBezTo>
                    <a:pt x="85193" y="152454"/>
                    <a:pt x="49633" y="147374"/>
                    <a:pt x="33123" y="139754"/>
                  </a:cubicBezTo>
                  <a:cubicBezTo>
                    <a:pt x="20423" y="134674"/>
                    <a:pt x="12803" y="125784"/>
                    <a:pt x="7723" y="114354"/>
                  </a:cubicBezTo>
                  <a:cubicBezTo>
                    <a:pt x="103" y="97844"/>
                    <a:pt x="-2437" y="61014"/>
                    <a:pt x="2643" y="43234"/>
                  </a:cubicBezTo>
                  <a:cubicBezTo>
                    <a:pt x="6453" y="30534"/>
                    <a:pt x="16613" y="21644"/>
                    <a:pt x="25503" y="15294"/>
                  </a:cubicBezTo>
                  <a:cubicBezTo>
                    <a:pt x="34393" y="7674"/>
                    <a:pt x="45823" y="54"/>
                    <a:pt x="58523" y="54"/>
                  </a:cubicBezTo>
                  <a:cubicBezTo>
                    <a:pt x="77573" y="-1216"/>
                    <a:pt x="125833" y="20374"/>
                    <a:pt x="125833" y="20374"/>
                  </a:cubicBezTo>
                </a:path>
              </a:pathLst>
            </a:custGeom>
            <a:solidFill>
              <a:srgbClr val="FEBD8E"/>
            </a:solidFill>
            <a:ln cap="sq">
              <a:noFill/>
              <a:prstDash val="solid"/>
              <a:miter/>
            </a:ln>
          </p:spPr>
        </p:sp>
      </p:grpSp>
      <p:grpSp>
        <p:nvGrpSpPr>
          <p:cNvPr id="42" name="Group 42"/>
          <p:cNvGrpSpPr/>
          <p:nvPr/>
        </p:nvGrpSpPr>
        <p:grpSpPr>
          <a:xfrm rot="0">
            <a:off x="13613130" y="4727258"/>
            <a:ext cx="184785" cy="189548"/>
            <a:chOff x="0" y="0"/>
            <a:chExt cx="246380" cy="252730"/>
          </a:xfrm>
        </p:grpSpPr>
        <p:sp>
          <p:nvSpPr>
            <p:cNvPr id="43" name="Freeform 43"/>
            <p:cNvSpPr/>
            <p:nvPr/>
          </p:nvSpPr>
          <p:spPr>
            <a:xfrm>
              <a:off x="46431" y="50749"/>
              <a:ext cx="146609" cy="152154"/>
            </a:xfrm>
            <a:custGeom>
              <a:avLst/>
              <a:gdLst/>
              <a:ahLst/>
              <a:cxnLst/>
              <a:rect l="l" t="t" r="r" b="b"/>
              <a:pathLst>
                <a:path w="146609" h="152154">
                  <a:moveTo>
                    <a:pt x="146609" y="52121"/>
                  </a:moveTo>
                  <a:cubicBezTo>
                    <a:pt x="142799" y="106731"/>
                    <a:pt x="119939" y="134671"/>
                    <a:pt x="104699" y="144831"/>
                  </a:cubicBezTo>
                  <a:cubicBezTo>
                    <a:pt x="93269" y="151181"/>
                    <a:pt x="81839" y="153721"/>
                    <a:pt x="69139" y="151181"/>
                  </a:cubicBezTo>
                  <a:cubicBezTo>
                    <a:pt x="50089" y="147371"/>
                    <a:pt x="19609" y="132131"/>
                    <a:pt x="8179" y="114351"/>
                  </a:cubicBezTo>
                  <a:cubicBezTo>
                    <a:pt x="-1981" y="96571"/>
                    <a:pt x="-1981" y="61011"/>
                    <a:pt x="4369" y="43231"/>
                  </a:cubicBezTo>
                  <a:cubicBezTo>
                    <a:pt x="8179" y="30531"/>
                    <a:pt x="17069" y="21641"/>
                    <a:pt x="25959" y="15291"/>
                  </a:cubicBezTo>
                  <a:cubicBezTo>
                    <a:pt x="36119" y="7671"/>
                    <a:pt x="46279" y="1321"/>
                    <a:pt x="60249" y="51"/>
                  </a:cubicBezTo>
                  <a:cubicBezTo>
                    <a:pt x="78029" y="-1219"/>
                    <a:pt x="127559" y="21641"/>
                    <a:pt x="127559" y="21641"/>
                  </a:cubicBezTo>
                </a:path>
              </a:pathLst>
            </a:custGeom>
            <a:solidFill>
              <a:srgbClr val="FEBD8E"/>
            </a:solidFill>
            <a:ln cap="sq">
              <a:noFill/>
              <a:prstDash val="solid"/>
              <a:miter/>
            </a:ln>
          </p:spPr>
        </p:sp>
      </p:grpSp>
      <p:grpSp>
        <p:nvGrpSpPr>
          <p:cNvPr id="44" name="Group 44"/>
          <p:cNvGrpSpPr/>
          <p:nvPr/>
        </p:nvGrpSpPr>
        <p:grpSpPr>
          <a:xfrm rot="0">
            <a:off x="13741718" y="4741545"/>
            <a:ext cx="184785" cy="189548"/>
            <a:chOff x="0" y="0"/>
            <a:chExt cx="246380" cy="252730"/>
          </a:xfrm>
        </p:grpSpPr>
        <p:sp>
          <p:nvSpPr>
            <p:cNvPr id="45" name="Freeform 45"/>
            <p:cNvSpPr/>
            <p:nvPr/>
          </p:nvSpPr>
          <p:spPr>
            <a:xfrm>
              <a:off x="46950" y="50800"/>
              <a:ext cx="146090" cy="152319"/>
            </a:xfrm>
            <a:custGeom>
              <a:avLst/>
              <a:gdLst/>
              <a:ahLst/>
              <a:cxnLst/>
              <a:rect l="l" t="t" r="r" b="b"/>
              <a:pathLst>
                <a:path w="146090" h="152319">
                  <a:moveTo>
                    <a:pt x="146090" y="53340"/>
                  </a:moveTo>
                  <a:cubicBezTo>
                    <a:pt x="142280" y="106680"/>
                    <a:pt x="120690" y="135890"/>
                    <a:pt x="104180" y="144780"/>
                  </a:cubicBezTo>
                  <a:cubicBezTo>
                    <a:pt x="92750" y="152400"/>
                    <a:pt x="81320" y="153670"/>
                    <a:pt x="68620" y="151130"/>
                  </a:cubicBezTo>
                  <a:cubicBezTo>
                    <a:pt x="50840" y="148590"/>
                    <a:pt x="19090" y="133350"/>
                    <a:pt x="7660" y="114300"/>
                  </a:cubicBezTo>
                  <a:cubicBezTo>
                    <a:pt x="-2500" y="96520"/>
                    <a:pt x="-1230" y="62230"/>
                    <a:pt x="3850" y="44450"/>
                  </a:cubicBezTo>
                  <a:cubicBezTo>
                    <a:pt x="7660" y="31750"/>
                    <a:pt x="16550" y="22860"/>
                    <a:pt x="26710" y="15240"/>
                  </a:cubicBezTo>
                  <a:cubicBezTo>
                    <a:pt x="35600" y="7620"/>
                    <a:pt x="47030" y="1270"/>
                    <a:pt x="59730" y="0"/>
                  </a:cubicBezTo>
                  <a:cubicBezTo>
                    <a:pt x="77510" y="0"/>
                    <a:pt x="127040" y="21590"/>
                    <a:pt x="127040" y="21590"/>
                  </a:cubicBezTo>
                </a:path>
              </a:pathLst>
            </a:custGeom>
            <a:solidFill>
              <a:srgbClr val="FEBD8E"/>
            </a:solidFill>
            <a:ln cap="sq">
              <a:noFill/>
              <a:prstDash val="solid"/>
              <a:miter/>
            </a:ln>
          </p:spPr>
        </p:sp>
      </p:grpSp>
      <p:grpSp>
        <p:nvGrpSpPr>
          <p:cNvPr id="46" name="Group 46"/>
          <p:cNvGrpSpPr/>
          <p:nvPr/>
        </p:nvGrpSpPr>
        <p:grpSpPr>
          <a:xfrm rot="0">
            <a:off x="13607415" y="4758690"/>
            <a:ext cx="184785" cy="189548"/>
            <a:chOff x="0" y="0"/>
            <a:chExt cx="246380" cy="252730"/>
          </a:xfrm>
        </p:grpSpPr>
        <p:sp>
          <p:nvSpPr>
            <p:cNvPr id="47" name="Freeform 47"/>
            <p:cNvSpPr/>
            <p:nvPr/>
          </p:nvSpPr>
          <p:spPr>
            <a:xfrm>
              <a:off x="47065" y="50746"/>
              <a:ext cx="145975" cy="152136"/>
            </a:xfrm>
            <a:custGeom>
              <a:avLst/>
              <a:gdLst/>
              <a:ahLst/>
              <a:cxnLst/>
              <a:rect l="l" t="t" r="r" b="b"/>
              <a:pathLst>
                <a:path w="145975" h="152136">
                  <a:moveTo>
                    <a:pt x="145975" y="52124"/>
                  </a:moveTo>
                  <a:cubicBezTo>
                    <a:pt x="143435" y="105464"/>
                    <a:pt x="120575" y="134674"/>
                    <a:pt x="105335" y="143564"/>
                  </a:cubicBezTo>
                  <a:cubicBezTo>
                    <a:pt x="93905" y="151184"/>
                    <a:pt x="82475" y="153724"/>
                    <a:pt x="68505" y="151184"/>
                  </a:cubicBezTo>
                  <a:cubicBezTo>
                    <a:pt x="50725" y="147374"/>
                    <a:pt x="18975" y="132134"/>
                    <a:pt x="8815" y="114354"/>
                  </a:cubicBezTo>
                  <a:cubicBezTo>
                    <a:pt x="-2615" y="96574"/>
                    <a:pt x="-1345" y="61014"/>
                    <a:pt x="3735" y="43234"/>
                  </a:cubicBezTo>
                  <a:cubicBezTo>
                    <a:pt x="7545" y="30534"/>
                    <a:pt x="17705" y="21644"/>
                    <a:pt x="26595" y="15294"/>
                  </a:cubicBezTo>
                  <a:cubicBezTo>
                    <a:pt x="35485" y="7674"/>
                    <a:pt x="46915" y="54"/>
                    <a:pt x="59615" y="54"/>
                  </a:cubicBezTo>
                  <a:cubicBezTo>
                    <a:pt x="78665" y="-1216"/>
                    <a:pt x="126925" y="20374"/>
                    <a:pt x="126925" y="20374"/>
                  </a:cubicBezTo>
                </a:path>
              </a:pathLst>
            </a:custGeom>
            <a:solidFill>
              <a:srgbClr val="FEBD8E"/>
            </a:solidFill>
            <a:ln cap="sq">
              <a:noFill/>
              <a:prstDash val="solid"/>
              <a:miter/>
            </a:ln>
          </p:spPr>
        </p:sp>
      </p:grpSp>
      <p:grpSp>
        <p:nvGrpSpPr>
          <p:cNvPr id="48" name="Group 48"/>
          <p:cNvGrpSpPr/>
          <p:nvPr/>
        </p:nvGrpSpPr>
        <p:grpSpPr>
          <a:xfrm rot="0">
            <a:off x="12933045" y="4720590"/>
            <a:ext cx="184785" cy="189548"/>
            <a:chOff x="0" y="0"/>
            <a:chExt cx="246380" cy="252730"/>
          </a:xfrm>
        </p:grpSpPr>
        <p:sp>
          <p:nvSpPr>
            <p:cNvPr id="49" name="Freeform 49"/>
            <p:cNvSpPr/>
            <p:nvPr/>
          </p:nvSpPr>
          <p:spPr>
            <a:xfrm>
              <a:off x="47065" y="50749"/>
              <a:ext cx="145975" cy="152154"/>
            </a:xfrm>
            <a:custGeom>
              <a:avLst/>
              <a:gdLst/>
              <a:ahLst/>
              <a:cxnLst/>
              <a:rect l="l" t="t" r="r" b="b"/>
              <a:pathLst>
                <a:path w="145975" h="152154">
                  <a:moveTo>
                    <a:pt x="145975" y="52121"/>
                  </a:moveTo>
                  <a:cubicBezTo>
                    <a:pt x="143435" y="106731"/>
                    <a:pt x="120575" y="135941"/>
                    <a:pt x="105335" y="144831"/>
                  </a:cubicBezTo>
                  <a:cubicBezTo>
                    <a:pt x="93905" y="151181"/>
                    <a:pt x="82475" y="153721"/>
                    <a:pt x="68505" y="151181"/>
                  </a:cubicBezTo>
                  <a:cubicBezTo>
                    <a:pt x="50725" y="148641"/>
                    <a:pt x="18975" y="132131"/>
                    <a:pt x="8815" y="114351"/>
                  </a:cubicBezTo>
                  <a:cubicBezTo>
                    <a:pt x="-2615" y="96571"/>
                    <a:pt x="-1345" y="62281"/>
                    <a:pt x="3735" y="44501"/>
                  </a:cubicBezTo>
                  <a:cubicBezTo>
                    <a:pt x="7545" y="31801"/>
                    <a:pt x="17705" y="22911"/>
                    <a:pt x="26595" y="15291"/>
                  </a:cubicBezTo>
                  <a:cubicBezTo>
                    <a:pt x="35485" y="7671"/>
                    <a:pt x="46915" y="1321"/>
                    <a:pt x="59615" y="51"/>
                  </a:cubicBezTo>
                  <a:cubicBezTo>
                    <a:pt x="78665" y="-1219"/>
                    <a:pt x="126925" y="21641"/>
                    <a:pt x="126925" y="21641"/>
                  </a:cubicBezTo>
                </a:path>
              </a:pathLst>
            </a:custGeom>
            <a:solidFill>
              <a:srgbClr val="FEBD8E"/>
            </a:solidFill>
            <a:ln cap="sq">
              <a:noFill/>
              <a:prstDash val="solid"/>
              <a:miter/>
            </a:ln>
          </p:spPr>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0">
            <a:off x="1028700" y="3598738"/>
            <a:ext cx="12632764" cy="1815879"/>
            <a:chOff x="0" y="0"/>
            <a:chExt cx="16843685" cy="2421172"/>
          </a:xfrm>
        </p:grpSpPr>
        <p:sp>
          <p:nvSpPr>
            <p:cNvPr id="3" name="TextBox 3"/>
            <p:cNvSpPr txBox="1"/>
            <p:nvPr/>
          </p:nvSpPr>
          <p:spPr>
            <a:xfrm>
              <a:off x="0" y="759377"/>
              <a:ext cx="16843685" cy="1661795"/>
            </a:xfrm>
            <a:prstGeom prst="rect">
              <a:avLst/>
            </a:prstGeom>
          </p:spPr>
          <p:txBody>
            <a:bodyPr lIns="0" tIns="0" rIns="0" bIns="0" rtlCol="0" anchor="t">
              <a:spAutoFit/>
            </a:bodyPr>
            <a:lstStyle/>
            <a:p>
              <a:pPr algn="l">
                <a:lnSpc>
                  <a:spcPts val="3360"/>
                </a:lnSpc>
              </a:pPr>
              <a:r>
                <a:rPr lang="en-US" sz="2400">
                  <a:solidFill>
                    <a:srgbClr val="283763"/>
                  </a:solidFill>
                  <a:latin typeface="Poppins" panose="00000800000000000000"/>
                  <a:ea typeface="Poppins" panose="00000800000000000000"/>
                  <a:cs typeface="Poppins" panose="00000800000000000000"/>
                  <a:sym typeface="Poppins" panose="00000800000000000000"/>
                </a:rPr>
                <a:t>How common are version compatibility issues in reused code snippets on platforms like Stack Overflow, and how do they affect safe code reuse?</a:t>
              </a:r>
              <a:endParaRPr lang="en-US" sz="2400">
                <a:solidFill>
                  <a:srgbClr val="283763"/>
                </a:solidFill>
                <a:latin typeface="Poppins" panose="00000800000000000000"/>
                <a:ea typeface="Poppins" panose="00000800000000000000"/>
                <a:cs typeface="Poppins" panose="00000800000000000000"/>
                <a:sym typeface="Poppins" panose="00000800000000000000"/>
              </a:endParaRPr>
            </a:p>
            <a:p>
              <a:pPr algn="l">
                <a:lnSpc>
                  <a:spcPts val="3360"/>
                </a:lnSpc>
              </a:pPr>
              <a:r>
                <a:rPr lang="en-US" sz="2400">
                  <a:solidFill>
                    <a:srgbClr val="283763"/>
                  </a:solidFill>
                  <a:latin typeface="Poppins" panose="00000800000000000000"/>
                  <a:ea typeface="Poppins" panose="00000800000000000000"/>
                  <a:cs typeface="Poppins" panose="00000800000000000000"/>
                  <a:sym typeface="Poppins" panose="00000800000000000000"/>
                </a:rPr>
                <a:t>(Study 1: Empirical analysis)</a:t>
              </a:r>
              <a:endParaRPr lang="en-US" sz="2400">
                <a:solidFill>
                  <a:srgbClr val="283763"/>
                </a:solidFill>
                <a:latin typeface="Poppins" panose="00000800000000000000"/>
                <a:ea typeface="Poppins" panose="00000800000000000000"/>
                <a:cs typeface="Poppins" panose="00000800000000000000"/>
                <a:sym typeface="Poppins" panose="00000800000000000000"/>
              </a:endParaRPr>
            </a:p>
          </p:txBody>
        </p:sp>
        <p:sp>
          <p:nvSpPr>
            <p:cNvPr id="4" name="TextBox 4"/>
            <p:cNvSpPr txBox="1"/>
            <p:nvPr/>
          </p:nvSpPr>
          <p:spPr>
            <a:xfrm>
              <a:off x="0" y="-85725"/>
              <a:ext cx="12816722" cy="651298"/>
            </a:xfrm>
            <a:prstGeom prst="rect">
              <a:avLst/>
            </a:prstGeom>
          </p:spPr>
          <p:txBody>
            <a:bodyPr lIns="0" tIns="0" rIns="0" bIns="0" rtlCol="0" anchor="t">
              <a:spAutoFit/>
            </a:bodyPr>
            <a:lstStyle/>
            <a:p>
              <a:pPr algn="l">
                <a:lnSpc>
                  <a:spcPts val="3920"/>
                </a:lnSpc>
              </a:pPr>
              <a:r>
                <a:rPr lang="en-US" sz="2800" b="1">
                  <a:solidFill>
                    <a:srgbClr val="283763"/>
                  </a:solidFill>
                  <a:latin typeface="Poppins Bold"/>
                  <a:ea typeface="Poppins Bold"/>
                  <a:cs typeface="Poppins Bold"/>
                  <a:sym typeface="Poppins Bold"/>
                </a:rPr>
                <a:t>RQ1 — Compatibility prevalence</a:t>
              </a:r>
              <a:endParaRPr lang="en-US" sz="2800" b="1">
                <a:solidFill>
                  <a:srgbClr val="283763"/>
                </a:solidFill>
                <a:latin typeface="Poppins Bold"/>
                <a:ea typeface="Poppins Bold"/>
                <a:cs typeface="Poppins Bold"/>
                <a:sym typeface="Poppins Bold"/>
              </a:endParaRPr>
            </a:p>
          </p:txBody>
        </p:sp>
      </p:grpSp>
      <p:grpSp>
        <p:nvGrpSpPr>
          <p:cNvPr id="5" name="Group 5"/>
          <p:cNvGrpSpPr/>
          <p:nvPr/>
        </p:nvGrpSpPr>
        <p:grpSpPr>
          <a:xfrm rot="0">
            <a:off x="1028700" y="5762439"/>
            <a:ext cx="16230600" cy="1836669"/>
            <a:chOff x="0" y="0"/>
            <a:chExt cx="21640800" cy="2448892"/>
          </a:xfrm>
        </p:grpSpPr>
        <p:sp>
          <p:nvSpPr>
            <p:cNvPr id="6" name="TextBox 6"/>
            <p:cNvSpPr txBox="1"/>
            <p:nvPr/>
          </p:nvSpPr>
          <p:spPr>
            <a:xfrm>
              <a:off x="0" y="787097"/>
              <a:ext cx="21640800" cy="1661795"/>
            </a:xfrm>
            <a:prstGeom prst="rect">
              <a:avLst/>
            </a:prstGeom>
          </p:spPr>
          <p:txBody>
            <a:bodyPr lIns="0" tIns="0" rIns="0" bIns="0" rtlCol="0" anchor="t">
              <a:spAutoFit/>
            </a:bodyPr>
            <a:lstStyle/>
            <a:p>
              <a:pPr algn="l">
                <a:lnSpc>
                  <a:spcPts val="3360"/>
                </a:lnSpc>
              </a:pPr>
              <a:r>
                <a:rPr lang="en-US" sz="2400">
                  <a:solidFill>
                    <a:srgbClr val="283763"/>
                  </a:solidFill>
                  <a:latin typeface="Poppins" panose="00000800000000000000"/>
                  <a:ea typeface="Poppins" panose="00000800000000000000"/>
                  <a:cs typeface="Poppins" panose="00000800000000000000"/>
                  <a:sym typeface="Poppins" panose="00000800000000000000"/>
                </a:rPr>
                <a:t>How can automated tools detect and visualize version compatibility issues in online code snippets, </a:t>
              </a:r>
              <a:endParaRPr lang="en-US" sz="2400">
                <a:solidFill>
                  <a:srgbClr val="283763"/>
                </a:solidFill>
                <a:latin typeface="Poppins" panose="00000800000000000000"/>
                <a:ea typeface="Poppins" panose="00000800000000000000"/>
                <a:cs typeface="Poppins" panose="00000800000000000000"/>
                <a:sym typeface="Poppins" panose="00000800000000000000"/>
              </a:endParaRPr>
            </a:p>
            <a:p>
              <a:pPr algn="l">
                <a:lnSpc>
                  <a:spcPts val="3360"/>
                </a:lnSpc>
              </a:pPr>
              <a:r>
                <a:rPr lang="en-US" sz="2400">
                  <a:solidFill>
                    <a:srgbClr val="283763"/>
                  </a:solidFill>
                  <a:latin typeface="Poppins" panose="00000800000000000000"/>
                  <a:ea typeface="Poppins" panose="00000800000000000000"/>
                  <a:cs typeface="Poppins" panose="00000800000000000000"/>
                  <a:sym typeface="Poppins" panose="00000800000000000000"/>
                </a:rPr>
                <a:t>and how can such tools help developers safely reuse code?</a:t>
              </a:r>
              <a:endParaRPr lang="en-US" sz="2400">
                <a:solidFill>
                  <a:srgbClr val="283763"/>
                </a:solidFill>
                <a:latin typeface="Poppins" panose="00000800000000000000"/>
                <a:ea typeface="Poppins" panose="00000800000000000000"/>
                <a:cs typeface="Poppins" panose="00000800000000000000"/>
                <a:sym typeface="Poppins" panose="00000800000000000000"/>
              </a:endParaRPr>
            </a:p>
            <a:p>
              <a:pPr algn="l">
                <a:lnSpc>
                  <a:spcPts val="3360"/>
                </a:lnSpc>
              </a:pPr>
              <a:r>
                <a:rPr lang="en-US" sz="2400">
                  <a:solidFill>
                    <a:srgbClr val="283763"/>
                  </a:solidFill>
                  <a:latin typeface="Poppins" panose="00000800000000000000"/>
                  <a:ea typeface="Poppins" panose="00000800000000000000"/>
                  <a:cs typeface="Poppins" panose="00000800000000000000"/>
                  <a:sym typeface="Poppins" panose="00000800000000000000"/>
                </a:rPr>
                <a:t>(Study 2: PyVerDetector)</a:t>
              </a:r>
              <a:endParaRPr lang="en-US" sz="2400">
                <a:solidFill>
                  <a:srgbClr val="283763"/>
                </a:solidFill>
                <a:latin typeface="Poppins" panose="00000800000000000000"/>
                <a:ea typeface="Poppins" panose="00000800000000000000"/>
                <a:cs typeface="Poppins" panose="00000800000000000000"/>
                <a:sym typeface="Poppins" panose="00000800000000000000"/>
              </a:endParaRPr>
            </a:p>
          </p:txBody>
        </p:sp>
        <p:sp>
          <p:nvSpPr>
            <p:cNvPr id="7" name="TextBox 7"/>
            <p:cNvSpPr txBox="1"/>
            <p:nvPr/>
          </p:nvSpPr>
          <p:spPr>
            <a:xfrm>
              <a:off x="0" y="-85725"/>
              <a:ext cx="17778667" cy="651298"/>
            </a:xfrm>
            <a:prstGeom prst="rect">
              <a:avLst/>
            </a:prstGeom>
          </p:spPr>
          <p:txBody>
            <a:bodyPr lIns="0" tIns="0" rIns="0" bIns="0" rtlCol="0" anchor="t">
              <a:spAutoFit/>
            </a:bodyPr>
            <a:lstStyle/>
            <a:p>
              <a:pPr algn="l">
                <a:lnSpc>
                  <a:spcPts val="3920"/>
                </a:lnSpc>
              </a:pPr>
              <a:r>
                <a:rPr lang="en-US" sz="2800" b="1">
                  <a:solidFill>
                    <a:srgbClr val="283763"/>
                  </a:solidFill>
                  <a:latin typeface="Poppins Bold"/>
                  <a:ea typeface="Poppins Bold"/>
                  <a:cs typeface="Poppins Bold"/>
                  <a:sym typeface="Poppins Bold"/>
                </a:rPr>
                <a:t>RQ2 — Compatibility detection</a:t>
              </a:r>
              <a:endParaRPr lang="en-US" sz="2800" b="1">
                <a:solidFill>
                  <a:srgbClr val="283763"/>
                </a:solidFill>
                <a:latin typeface="Poppins Bold"/>
                <a:ea typeface="Poppins Bold"/>
                <a:cs typeface="Poppins Bold"/>
                <a:sym typeface="Poppins Bold"/>
              </a:endParaRPr>
            </a:p>
          </p:txBody>
        </p:sp>
      </p:grpSp>
      <p:grpSp>
        <p:nvGrpSpPr>
          <p:cNvPr id="8" name="Group 8"/>
          <p:cNvGrpSpPr/>
          <p:nvPr/>
        </p:nvGrpSpPr>
        <p:grpSpPr>
          <a:xfrm rot="0">
            <a:off x="1028700" y="7946929"/>
            <a:ext cx="16230600" cy="1396779"/>
            <a:chOff x="0" y="0"/>
            <a:chExt cx="21640800" cy="1862372"/>
          </a:xfrm>
        </p:grpSpPr>
        <p:sp>
          <p:nvSpPr>
            <p:cNvPr id="9" name="TextBox 9"/>
            <p:cNvSpPr txBox="1"/>
            <p:nvPr/>
          </p:nvSpPr>
          <p:spPr>
            <a:xfrm>
              <a:off x="0" y="759377"/>
              <a:ext cx="21640800" cy="1102995"/>
            </a:xfrm>
            <a:prstGeom prst="rect">
              <a:avLst/>
            </a:prstGeom>
          </p:spPr>
          <p:txBody>
            <a:bodyPr lIns="0" tIns="0" rIns="0" bIns="0" rtlCol="0" anchor="t">
              <a:spAutoFit/>
            </a:bodyPr>
            <a:lstStyle/>
            <a:p>
              <a:pPr algn="l">
                <a:lnSpc>
                  <a:spcPts val="3360"/>
                </a:lnSpc>
              </a:pPr>
              <a:r>
                <a:rPr lang="en-US" sz="2400">
                  <a:solidFill>
                    <a:srgbClr val="283763"/>
                  </a:solidFill>
                  <a:latin typeface="Poppins" panose="00000800000000000000"/>
                  <a:ea typeface="Poppins" panose="00000800000000000000"/>
                  <a:cs typeface="Poppins" panose="00000800000000000000"/>
                  <a:sym typeface="Poppins" panose="00000800000000000000"/>
                </a:rPr>
                <a:t>How can we identify and analyze functionally equivalent and non-equivalent Python methods?</a:t>
              </a:r>
              <a:endParaRPr lang="en-US" sz="2400">
                <a:solidFill>
                  <a:srgbClr val="283763"/>
                </a:solidFill>
                <a:latin typeface="Poppins" panose="00000800000000000000"/>
                <a:ea typeface="Poppins" panose="00000800000000000000"/>
                <a:cs typeface="Poppins" panose="00000800000000000000"/>
                <a:sym typeface="Poppins" panose="00000800000000000000"/>
              </a:endParaRPr>
            </a:p>
            <a:p>
              <a:pPr algn="l">
                <a:lnSpc>
                  <a:spcPts val="3360"/>
                </a:lnSpc>
              </a:pPr>
              <a:r>
                <a:rPr lang="en-US" sz="2400">
                  <a:solidFill>
                    <a:srgbClr val="283763"/>
                  </a:solidFill>
                  <a:latin typeface="Poppins" panose="00000800000000000000"/>
                  <a:ea typeface="Poppins" panose="00000800000000000000"/>
                  <a:cs typeface="Poppins" panose="00000800000000000000"/>
                  <a:sym typeface="Poppins" panose="00000800000000000000"/>
                </a:rPr>
                <a:t>(Study 3: PyFuncEquivDataset)</a:t>
              </a:r>
              <a:endParaRPr lang="en-US" sz="2400">
                <a:solidFill>
                  <a:srgbClr val="283763"/>
                </a:solidFill>
                <a:latin typeface="Poppins" panose="00000800000000000000"/>
                <a:ea typeface="Poppins" panose="00000800000000000000"/>
                <a:cs typeface="Poppins" panose="00000800000000000000"/>
                <a:sym typeface="Poppins" panose="00000800000000000000"/>
              </a:endParaRPr>
            </a:p>
          </p:txBody>
        </p:sp>
        <p:sp>
          <p:nvSpPr>
            <p:cNvPr id="10" name="TextBox 10"/>
            <p:cNvSpPr txBox="1"/>
            <p:nvPr/>
          </p:nvSpPr>
          <p:spPr>
            <a:xfrm>
              <a:off x="0" y="-85725"/>
              <a:ext cx="17923653" cy="651298"/>
            </a:xfrm>
            <a:prstGeom prst="rect">
              <a:avLst/>
            </a:prstGeom>
          </p:spPr>
          <p:txBody>
            <a:bodyPr lIns="0" tIns="0" rIns="0" bIns="0" rtlCol="0" anchor="t">
              <a:spAutoFit/>
            </a:bodyPr>
            <a:lstStyle/>
            <a:p>
              <a:pPr algn="l">
                <a:lnSpc>
                  <a:spcPts val="3920"/>
                </a:lnSpc>
              </a:pPr>
              <a:r>
                <a:rPr lang="en-US" sz="2800" b="1">
                  <a:solidFill>
                    <a:srgbClr val="283763"/>
                  </a:solidFill>
                  <a:latin typeface="Poppins Bold"/>
                  <a:ea typeface="Poppins Bold"/>
                  <a:cs typeface="Poppins Bold"/>
                  <a:sym typeface="Poppins Bold"/>
                </a:rPr>
                <a:t>RQ3 — Equivalence &amp; similarity</a:t>
              </a:r>
              <a:endParaRPr lang="en-US" sz="2800" b="1">
                <a:solidFill>
                  <a:srgbClr val="283763"/>
                </a:solidFill>
                <a:latin typeface="Poppins Bold"/>
                <a:ea typeface="Poppins Bold"/>
                <a:cs typeface="Poppins Bold"/>
                <a:sym typeface="Poppins Bold"/>
              </a:endParaRPr>
            </a:p>
          </p:txBody>
        </p:sp>
      </p:grpSp>
      <p:sp>
        <p:nvSpPr>
          <p:cNvPr id="11" name="Freeform 11"/>
          <p:cNvSpPr/>
          <p:nvPr/>
        </p:nvSpPr>
        <p:spPr>
          <a:xfrm>
            <a:off x="14084759" y="2637616"/>
            <a:ext cx="3174541" cy="3174541"/>
          </a:xfrm>
          <a:custGeom>
            <a:avLst/>
            <a:gdLst/>
            <a:ahLst/>
            <a:cxnLst/>
            <a:rect l="l" t="t" r="r" b="b"/>
            <a:pathLst>
              <a:path w="3174541" h="3174541">
                <a:moveTo>
                  <a:pt x="0" y="0"/>
                </a:moveTo>
                <a:lnTo>
                  <a:pt x="3174541" y="0"/>
                </a:lnTo>
                <a:lnTo>
                  <a:pt x="3174541" y="3174541"/>
                </a:lnTo>
                <a:lnTo>
                  <a:pt x="0" y="3174541"/>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sp>
        <p:nvSpPr>
          <p:cNvPr id="12" name="TextBox 12"/>
          <p:cNvSpPr txBox="1"/>
          <p:nvPr/>
        </p:nvSpPr>
        <p:spPr>
          <a:xfrm>
            <a:off x="15792760" y="689049"/>
            <a:ext cx="1466540" cy="339651"/>
          </a:xfrm>
          <a:prstGeom prst="rect">
            <a:avLst/>
          </a:prstGeom>
        </p:spPr>
        <p:txBody>
          <a:bodyPr lIns="0" tIns="0" rIns="0" bIns="0" rtlCol="0" anchor="t">
            <a:spAutoFit/>
          </a:bodyPr>
          <a:lstStyle/>
          <a:p>
            <a:pPr algn="r">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Page</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sp>
        <p:nvSpPr>
          <p:cNvPr id="13" name="TextBox 13"/>
          <p:cNvSpPr txBox="1"/>
          <p:nvPr/>
        </p:nvSpPr>
        <p:spPr>
          <a:xfrm>
            <a:off x="15792760" y="962025"/>
            <a:ext cx="1466540" cy="669925"/>
          </a:xfrm>
          <a:prstGeom prst="rect">
            <a:avLst/>
          </a:prstGeom>
        </p:spPr>
        <p:txBody>
          <a:bodyPr lIns="0" tIns="0" rIns="0" bIns="0" rtlCol="0" anchor="t">
            <a:spAutoFit/>
          </a:bodyPr>
          <a:lstStyle/>
          <a:p>
            <a:pPr algn="r">
              <a:lnSpc>
                <a:spcPts val="5600"/>
              </a:lnSpc>
            </a:pPr>
            <a:r>
              <a:rPr lang="en-US" sz="4000" b="1">
                <a:solidFill>
                  <a:srgbClr val="283763"/>
                </a:solidFill>
                <a:latin typeface="Montserrat Bold"/>
                <a:ea typeface="Montserrat Bold"/>
                <a:cs typeface="Montserrat Bold"/>
                <a:sym typeface="Montserrat Bold"/>
              </a:rPr>
              <a:t>08</a:t>
            </a:r>
            <a:endParaRPr lang="en-US" sz="4000" b="1">
              <a:solidFill>
                <a:srgbClr val="283763"/>
              </a:solidFill>
              <a:latin typeface="Montserrat Bold"/>
              <a:ea typeface="Montserrat Bold"/>
              <a:cs typeface="Montserrat Bold"/>
              <a:sym typeface="Montserrat Bold"/>
            </a:endParaRPr>
          </a:p>
        </p:txBody>
      </p:sp>
      <p:sp>
        <p:nvSpPr>
          <p:cNvPr id="14" name="TextBox 14"/>
          <p:cNvSpPr txBox="1"/>
          <p:nvPr/>
        </p:nvSpPr>
        <p:spPr>
          <a:xfrm>
            <a:off x="1028700" y="1603412"/>
            <a:ext cx="10548133" cy="1584325"/>
          </a:xfrm>
          <a:prstGeom prst="rect">
            <a:avLst/>
          </a:prstGeom>
        </p:spPr>
        <p:txBody>
          <a:bodyPr lIns="0" tIns="0" rIns="0" bIns="0" rtlCol="0" anchor="t">
            <a:spAutoFit/>
          </a:bodyPr>
          <a:lstStyle/>
          <a:p>
            <a:pPr algn="l">
              <a:lnSpc>
                <a:spcPts val="6350"/>
              </a:lnSpc>
            </a:pPr>
            <a:r>
              <a:rPr lang="en-US" sz="5000" b="1">
                <a:solidFill>
                  <a:srgbClr val="283763"/>
                </a:solidFill>
                <a:latin typeface="Montserrat Bold"/>
                <a:ea typeface="Montserrat Bold"/>
                <a:cs typeface="Montserrat Bold"/>
                <a:sym typeface="Montserrat Bold"/>
              </a:rPr>
              <a:t>Connecting the three lenses to Pytho</a:t>
            </a:r>
            <a:r>
              <a:rPr lang="en-US" sz="5000" b="1">
                <a:solidFill>
                  <a:srgbClr val="283763"/>
                </a:solidFill>
                <a:latin typeface="Montserrat Bold"/>
                <a:ea typeface="Montserrat Bold"/>
                <a:cs typeface="Montserrat Bold"/>
                <a:sym typeface="Montserrat Bold"/>
              </a:rPr>
              <a:t>n code reuse</a:t>
            </a:r>
            <a:endParaRPr lang="en-US" sz="5000" b="1">
              <a:solidFill>
                <a:srgbClr val="283763"/>
              </a:solidFill>
              <a:latin typeface="Montserrat Bold"/>
              <a:ea typeface="Montserrat Bold"/>
              <a:cs typeface="Montserrat Bold"/>
              <a:sym typeface="Montserrat Bold"/>
            </a:endParaRPr>
          </a:p>
        </p:txBody>
      </p:sp>
      <p:grpSp>
        <p:nvGrpSpPr>
          <p:cNvPr id="15" name="Group 15"/>
          <p:cNvGrpSpPr/>
          <p:nvPr/>
        </p:nvGrpSpPr>
        <p:grpSpPr>
          <a:xfrm rot="0">
            <a:off x="1028700" y="752475"/>
            <a:ext cx="8832933" cy="301625"/>
            <a:chOff x="0" y="0"/>
            <a:chExt cx="11777244" cy="402167"/>
          </a:xfrm>
        </p:grpSpPr>
        <p:sp>
          <p:nvSpPr>
            <p:cNvPr id="16" name="TextBox 16"/>
            <p:cNvSpPr txBox="1"/>
            <p:nvPr/>
          </p:nvSpPr>
          <p:spPr>
            <a:xfrm>
              <a:off x="0" y="-38100"/>
              <a:ext cx="1889301" cy="440267"/>
            </a:xfrm>
            <a:prstGeom prst="rect">
              <a:avLst/>
            </a:prstGeom>
          </p:spPr>
          <p:txBody>
            <a:bodyPr lIns="0" tIns="0" rIns="0" bIns="0" rtlCol="0" anchor="t">
              <a:spAutoFit/>
            </a:bodyPr>
            <a:lstStyle/>
            <a:p>
              <a:pPr algn="l">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HOME</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sp>
          <p:nvSpPr>
            <p:cNvPr id="17" name="TextBox 17"/>
            <p:cNvSpPr txBox="1"/>
            <p:nvPr/>
          </p:nvSpPr>
          <p:spPr>
            <a:xfrm>
              <a:off x="1975140" y="-38100"/>
              <a:ext cx="1889301" cy="440267"/>
            </a:xfrm>
            <a:prstGeom prst="rect">
              <a:avLst/>
            </a:prstGeom>
          </p:spPr>
          <p:txBody>
            <a:bodyPr lIns="0" tIns="0" rIns="0" bIns="0" rtlCol="0" anchor="t">
              <a:spAutoFit/>
            </a:bodyPr>
            <a:lstStyle/>
            <a:p>
              <a:pPr algn="l">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ABOUT</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sp>
          <p:nvSpPr>
            <p:cNvPr id="18" name="TextBox 18"/>
            <p:cNvSpPr txBox="1"/>
            <p:nvPr/>
          </p:nvSpPr>
          <p:spPr>
            <a:xfrm>
              <a:off x="3953341" y="-38100"/>
              <a:ext cx="1889301" cy="440267"/>
            </a:xfrm>
            <a:prstGeom prst="rect">
              <a:avLst/>
            </a:prstGeom>
          </p:spPr>
          <p:txBody>
            <a:bodyPr lIns="0" tIns="0" rIns="0" bIns="0" rtlCol="0" anchor="t">
              <a:spAutoFit/>
            </a:bodyPr>
            <a:lstStyle/>
            <a:p>
              <a:pPr algn="l">
                <a:lnSpc>
                  <a:spcPts val="2800"/>
                </a:lnSpc>
              </a:pPr>
              <a:r>
                <a:rPr lang="en-US" sz="2000" b="1">
                  <a:solidFill>
                    <a:srgbClr val="283763"/>
                  </a:solidFill>
                  <a:latin typeface="Montserrat Bold"/>
                  <a:ea typeface="Montserrat Bold"/>
                  <a:cs typeface="Montserrat Bold"/>
                  <a:sym typeface="Montserrat Bold"/>
                </a:rPr>
                <a:t>INTRO</a:t>
              </a:r>
              <a:endParaRPr lang="en-US" sz="2000" b="1">
                <a:solidFill>
                  <a:srgbClr val="283763"/>
                </a:solidFill>
                <a:latin typeface="Montserrat Bold"/>
                <a:ea typeface="Montserrat Bold"/>
                <a:cs typeface="Montserrat Bold"/>
                <a:sym typeface="Montserrat Bold"/>
              </a:endParaRPr>
            </a:p>
          </p:txBody>
        </p:sp>
        <p:sp>
          <p:nvSpPr>
            <p:cNvPr id="19" name="TextBox 19"/>
            <p:cNvSpPr txBox="1"/>
            <p:nvPr/>
          </p:nvSpPr>
          <p:spPr>
            <a:xfrm>
              <a:off x="5931542" y="-38100"/>
              <a:ext cx="1889301" cy="440267"/>
            </a:xfrm>
            <a:prstGeom prst="rect">
              <a:avLst/>
            </a:prstGeom>
          </p:spPr>
          <p:txBody>
            <a:bodyPr lIns="0" tIns="0" rIns="0" bIns="0" rtlCol="0" anchor="t">
              <a:spAutoFit/>
            </a:bodyPr>
            <a:lstStyle/>
            <a:p>
              <a:pPr algn="l">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PART I</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sp>
          <p:nvSpPr>
            <p:cNvPr id="20" name="TextBox 20"/>
            <p:cNvSpPr txBox="1"/>
            <p:nvPr/>
          </p:nvSpPr>
          <p:spPr>
            <a:xfrm>
              <a:off x="7909743" y="-38100"/>
              <a:ext cx="1889301" cy="440267"/>
            </a:xfrm>
            <a:prstGeom prst="rect">
              <a:avLst/>
            </a:prstGeom>
          </p:spPr>
          <p:txBody>
            <a:bodyPr lIns="0" tIns="0" rIns="0" bIns="0" rtlCol="0" anchor="t">
              <a:spAutoFit/>
            </a:bodyPr>
            <a:lstStyle/>
            <a:p>
              <a:pPr algn="l">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PART II</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sp>
          <p:nvSpPr>
            <p:cNvPr id="21" name="TextBox 21"/>
            <p:cNvSpPr txBox="1"/>
            <p:nvPr/>
          </p:nvSpPr>
          <p:spPr>
            <a:xfrm>
              <a:off x="9887943" y="-38100"/>
              <a:ext cx="1889301" cy="440267"/>
            </a:xfrm>
            <a:prstGeom prst="rect">
              <a:avLst/>
            </a:prstGeom>
          </p:spPr>
          <p:txBody>
            <a:bodyPr lIns="0" tIns="0" rIns="0" bIns="0" rtlCol="0" anchor="t">
              <a:spAutoFit/>
            </a:bodyPr>
            <a:lstStyle/>
            <a:p>
              <a:pPr algn="l">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FINAL</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5792760" y="689049"/>
            <a:ext cx="1466540" cy="339651"/>
          </a:xfrm>
          <a:prstGeom prst="rect">
            <a:avLst/>
          </a:prstGeom>
        </p:spPr>
        <p:txBody>
          <a:bodyPr lIns="0" tIns="0" rIns="0" bIns="0" rtlCol="0" anchor="t">
            <a:spAutoFit/>
          </a:bodyPr>
          <a:lstStyle/>
          <a:p>
            <a:pPr algn="r">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Page</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sp>
        <p:nvSpPr>
          <p:cNvPr id="3" name="TextBox 3"/>
          <p:cNvSpPr txBox="1"/>
          <p:nvPr/>
        </p:nvSpPr>
        <p:spPr>
          <a:xfrm>
            <a:off x="15792760" y="962025"/>
            <a:ext cx="1466540" cy="669925"/>
          </a:xfrm>
          <a:prstGeom prst="rect">
            <a:avLst/>
          </a:prstGeom>
        </p:spPr>
        <p:txBody>
          <a:bodyPr lIns="0" tIns="0" rIns="0" bIns="0" rtlCol="0" anchor="t">
            <a:spAutoFit/>
          </a:bodyPr>
          <a:lstStyle/>
          <a:p>
            <a:pPr algn="r">
              <a:lnSpc>
                <a:spcPts val="5600"/>
              </a:lnSpc>
            </a:pPr>
            <a:r>
              <a:rPr lang="en-US" sz="4000" b="1">
                <a:solidFill>
                  <a:srgbClr val="283763"/>
                </a:solidFill>
                <a:latin typeface="Montserrat Bold"/>
                <a:ea typeface="Montserrat Bold"/>
                <a:cs typeface="Montserrat Bold"/>
                <a:sym typeface="Montserrat Bold"/>
              </a:rPr>
              <a:t>09</a:t>
            </a:r>
            <a:endParaRPr lang="en-US" sz="4000" b="1">
              <a:solidFill>
                <a:srgbClr val="283763"/>
              </a:solidFill>
              <a:latin typeface="Montserrat Bold"/>
              <a:ea typeface="Montserrat Bold"/>
              <a:cs typeface="Montserrat Bold"/>
              <a:sym typeface="Montserrat Bold"/>
            </a:endParaRPr>
          </a:p>
        </p:txBody>
      </p:sp>
      <p:sp>
        <p:nvSpPr>
          <p:cNvPr id="4" name="TextBox 4"/>
          <p:cNvSpPr txBox="1"/>
          <p:nvPr/>
        </p:nvSpPr>
        <p:spPr>
          <a:xfrm>
            <a:off x="1028700" y="1603375"/>
            <a:ext cx="14525203" cy="739267"/>
          </a:xfrm>
          <a:prstGeom prst="rect">
            <a:avLst/>
          </a:prstGeom>
        </p:spPr>
        <p:txBody>
          <a:bodyPr lIns="0" tIns="0" rIns="0" bIns="0" rtlCol="0" anchor="t">
            <a:spAutoFit/>
          </a:bodyPr>
          <a:lstStyle/>
          <a:p>
            <a:pPr algn="l">
              <a:lnSpc>
                <a:spcPts val="5970"/>
              </a:lnSpc>
            </a:pPr>
            <a:r>
              <a:rPr lang="en-US" sz="4700" b="1">
                <a:solidFill>
                  <a:srgbClr val="283763"/>
                </a:solidFill>
                <a:latin typeface="Montserrat Ultra-Bold"/>
                <a:ea typeface="Montserrat Ultra-Bold"/>
                <a:cs typeface="Montserrat Ultra-Bold"/>
                <a:sym typeface="Montserrat Ultra-Bold"/>
              </a:rPr>
              <a:t>Revisions to Chapter 1 (Introduc</a:t>
            </a:r>
            <a:r>
              <a:rPr lang="en-US" sz="4700" b="1">
                <a:solidFill>
                  <a:srgbClr val="283763"/>
                </a:solidFill>
                <a:latin typeface="Montserrat Ultra-Bold"/>
                <a:ea typeface="Montserrat Ultra-Bold"/>
                <a:cs typeface="Montserrat Ultra-Bold"/>
                <a:sym typeface="Montserrat Ultra-Bold"/>
              </a:rPr>
              <a:t>tion) (1/6)</a:t>
            </a:r>
            <a:endParaRPr lang="en-US" sz="4700" b="1">
              <a:solidFill>
                <a:srgbClr val="283763"/>
              </a:solidFill>
              <a:latin typeface="Montserrat Ultra-Bold"/>
              <a:ea typeface="Montserrat Ultra-Bold"/>
              <a:cs typeface="Montserrat Ultra-Bold"/>
              <a:sym typeface="Montserrat Ultra-Bold"/>
            </a:endParaRPr>
          </a:p>
        </p:txBody>
      </p:sp>
      <p:grpSp>
        <p:nvGrpSpPr>
          <p:cNvPr id="5" name="Group 5"/>
          <p:cNvGrpSpPr/>
          <p:nvPr/>
        </p:nvGrpSpPr>
        <p:grpSpPr>
          <a:xfrm rot="0">
            <a:off x="1028700" y="752475"/>
            <a:ext cx="8832933" cy="301625"/>
            <a:chOff x="0" y="0"/>
            <a:chExt cx="11777244" cy="402167"/>
          </a:xfrm>
        </p:grpSpPr>
        <p:sp>
          <p:nvSpPr>
            <p:cNvPr id="6" name="TextBox 6"/>
            <p:cNvSpPr txBox="1"/>
            <p:nvPr/>
          </p:nvSpPr>
          <p:spPr>
            <a:xfrm>
              <a:off x="0" y="-38100"/>
              <a:ext cx="1889301" cy="440267"/>
            </a:xfrm>
            <a:prstGeom prst="rect">
              <a:avLst/>
            </a:prstGeom>
          </p:spPr>
          <p:txBody>
            <a:bodyPr lIns="0" tIns="0" rIns="0" bIns="0" rtlCol="0" anchor="t">
              <a:spAutoFit/>
            </a:bodyPr>
            <a:lstStyle/>
            <a:p>
              <a:pPr algn="l">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HOME</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sp>
          <p:nvSpPr>
            <p:cNvPr id="7" name="TextBox 7"/>
            <p:cNvSpPr txBox="1"/>
            <p:nvPr/>
          </p:nvSpPr>
          <p:spPr>
            <a:xfrm>
              <a:off x="1975140" y="-38100"/>
              <a:ext cx="1889301" cy="440267"/>
            </a:xfrm>
            <a:prstGeom prst="rect">
              <a:avLst/>
            </a:prstGeom>
          </p:spPr>
          <p:txBody>
            <a:bodyPr lIns="0" tIns="0" rIns="0" bIns="0" rtlCol="0" anchor="t">
              <a:spAutoFit/>
            </a:bodyPr>
            <a:lstStyle/>
            <a:p>
              <a:pPr algn="l">
                <a:lnSpc>
                  <a:spcPts val="2800"/>
                </a:lnSpc>
              </a:pPr>
              <a:r>
                <a:rPr lang="en-US" sz="2000" b="1">
                  <a:solidFill>
                    <a:srgbClr val="283763"/>
                  </a:solidFill>
                  <a:latin typeface="Montserrat Bold"/>
                  <a:ea typeface="Montserrat Bold"/>
                  <a:cs typeface="Montserrat Bold"/>
                  <a:sym typeface="Montserrat Bold"/>
                </a:rPr>
                <a:t>ABOUT</a:t>
              </a:r>
              <a:endParaRPr lang="en-US" sz="2000" b="1">
                <a:solidFill>
                  <a:srgbClr val="283763"/>
                </a:solidFill>
                <a:latin typeface="Montserrat Bold"/>
                <a:ea typeface="Montserrat Bold"/>
                <a:cs typeface="Montserrat Bold"/>
                <a:sym typeface="Montserrat Bold"/>
              </a:endParaRPr>
            </a:p>
          </p:txBody>
        </p:sp>
        <p:sp>
          <p:nvSpPr>
            <p:cNvPr id="8" name="TextBox 8"/>
            <p:cNvSpPr txBox="1"/>
            <p:nvPr/>
          </p:nvSpPr>
          <p:spPr>
            <a:xfrm>
              <a:off x="3953341" y="-38100"/>
              <a:ext cx="1889301" cy="440267"/>
            </a:xfrm>
            <a:prstGeom prst="rect">
              <a:avLst/>
            </a:prstGeom>
          </p:spPr>
          <p:txBody>
            <a:bodyPr lIns="0" tIns="0" rIns="0" bIns="0" rtlCol="0" anchor="t">
              <a:spAutoFit/>
            </a:bodyPr>
            <a:lstStyle/>
            <a:p>
              <a:pPr algn="l">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INTRO</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sp>
          <p:nvSpPr>
            <p:cNvPr id="9" name="TextBox 9"/>
            <p:cNvSpPr txBox="1"/>
            <p:nvPr/>
          </p:nvSpPr>
          <p:spPr>
            <a:xfrm>
              <a:off x="5931542" y="-38100"/>
              <a:ext cx="1889301" cy="440267"/>
            </a:xfrm>
            <a:prstGeom prst="rect">
              <a:avLst/>
            </a:prstGeom>
          </p:spPr>
          <p:txBody>
            <a:bodyPr lIns="0" tIns="0" rIns="0" bIns="0" rtlCol="0" anchor="t">
              <a:spAutoFit/>
            </a:bodyPr>
            <a:lstStyle/>
            <a:p>
              <a:pPr algn="l">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PART I</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sp>
          <p:nvSpPr>
            <p:cNvPr id="10" name="TextBox 10"/>
            <p:cNvSpPr txBox="1"/>
            <p:nvPr/>
          </p:nvSpPr>
          <p:spPr>
            <a:xfrm>
              <a:off x="7909743" y="-38100"/>
              <a:ext cx="1889301" cy="440267"/>
            </a:xfrm>
            <a:prstGeom prst="rect">
              <a:avLst/>
            </a:prstGeom>
          </p:spPr>
          <p:txBody>
            <a:bodyPr lIns="0" tIns="0" rIns="0" bIns="0" rtlCol="0" anchor="t">
              <a:spAutoFit/>
            </a:bodyPr>
            <a:lstStyle/>
            <a:p>
              <a:pPr algn="l">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PART II</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sp>
          <p:nvSpPr>
            <p:cNvPr id="11" name="TextBox 11"/>
            <p:cNvSpPr txBox="1"/>
            <p:nvPr/>
          </p:nvSpPr>
          <p:spPr>
            <a:xfrm>
              <a:off x="9887943" y="-38100"/>
              <a:ext cx="1889301" cy="440267"/>
            </a:xfrm>
            <a:prstGeom prst="rect">
              <a:avLst/>
            </a:prstGeom>
          </p:spPr>
          <p:txBody>
            <a:bodyPr lIns="0" tIns="0" rIns="0" bIns="0" rtlCol="0" anchor="t">
              <a:spAutoFit/>
            </a:bodyPr>
            <a:lstStyle/>
            <a:p>
              <a:pPr algn="l">
                <a:lnSpc>
                  <a:spcPts val="2800"/>
                </a:lnSpc>
              </a:pPr>
              <a:r>
                <a:rPr lang="en-US" sz="2000">
                  <a:solidFill>
                    <a:srgbClr val="283763"/>
                  </a:solidFill>
                  <a:latin typeface="Montserrat" panose="00000A00000000000000"/>
                  <a:ea typeface="Montserrat" panose="00000A00000000000000"/>
                  <a:cs typeface="Montserrat" panose="00000A00000000000000"/>
                  <a:sym typeface="Montserrat" panose="00000A00000000000000"/>
                </a:rPr>
                <a:t>FINAL</a:t>
              </a:r>
              <a:endParaRPr lang="en-US" sz="2000">
                <a:solidFill>
                  <a:srgbClr val="283763"/>
                </a:solidFill>
                <a:latin typeface="Montserrat" panose="00000A00000000000000"/>
                <a:ea typeface="Montserrat" panose="00000A00000000000000"/>
                <a:cs typeface="Montserrat" panose="00000A00000000000000"/>
                <a:sym typeface="Montserrat" panose="00000A00000000000000"/>
              </a:endParaRPr>
            </a:p>
          </p:txBody>
        </p:sp>
      </p:grpSp>
      <p:grpSp>
        <p:nvGrpSpPr>
          <p:cNvPr id="12" name="Group 12"/>
          <p:cNvGrpSpPr/>
          <p:nvPr/>
        </p:nvGrpSpPr>
        <p:grpSpPr>
          <a:xfrm rot="0">
            <a:off x="1028700" y="2685918"/>
            <a:ext cx="16102428" cy="1539019"/>
            <a:chOff x="0" y="0"/>
            <a:chExt cx="21469903" cy="2052025"/>
          </a:xfrm>
        </p:grpSpPr>
        <p:sp>
          <p:nvSpPr>
            <p:cNvPr id="13" name="TextBox 13"/>
            <p:cNvSpPr txBox="1"/>
            <p:nvPr/>
          </p:nvSpPr>
          <p:spPr>
            <a:xfrm>
              <a:off x="0" y="740327"/>
              <a:ext cx="21469903" cy="1311698"/>
            </a:xfrm>
            <a:prstGeom prst="rect">
              <a:avLst/>
            </a:prstGeom>
          </p:spPr>
          <p:txBody>
            <a:bodyPr lIns="0" tIns="0" rIns="0" bIns="0" rtlCol="0" anchor="t">
              <a:spAutoFit/>
            </a:bodyPr>
            <a:lstStyle/>
            <a:p>
              <a:pPr algn="l">
                <a:lnSpc>
                  <a:spcPts val="3920"/>
                </a:lnSpc>
              </a:pPr>
              <a:r>
                <a:rPr lang="en-US" sz="2800">
                  <a:solidFill>
                    <a:srgbClr val="283763"/>
                  </a:solidFill>
                  <a:latin typeface="Poppins" panose="00000800000000000000"/>
                  <a:ea typeface="Poppins" panose="00000800000000000000"/>
                  <a:cs typeface="Poppins" panose="00000800000000000000"/>
                  <a:sym typeface="Poppins" panose="00000800000000000000"/>
                </a:rPr>
                <a:t>The term sustainable software evolution is used in the introduction, but its definition was unclear and required explicit definition.</a:t>
              </a:r>
              <a:endParaRPr lang="en-US" sz="2800">
                <a:solidFill>
                  <a:srgbClr val="283763"/>
                </a:solidFill>
                <a:latin typeface="Poppins" panose="00000800000000000000"/>
                <a:ea typeface="Poppins" panose="00000800000000000000"/>
                <a:cs typeface="Poppins" panose="00000800000000000000"/>
                <a:sym typeface="Poppins" panose="00000800000000000000"/>
              </a:endParaRPr>
            </a:p>
          </p:txBody>
        </p:sp>
        <p:sp>
          <p:nvSpPr>
            <p:cNvPr id="14" name="TextBox 14"/>
            <p:cNvSpPr txBox="1"/>
            <p:nvPr/>
          </p:nvSpPr>
          <p:spPr>
            <a:xfrm>
              <a:off x="0" y="-85725"/>
              <a:ext cx="12224978" cy="651298"/>
            </a:xfrm>
            <a:prstGeom prst="rect">
              <a:avLst/>
            </a:prstGeom>
          </p:spPr>
          <p:txBody>
            <a:bodyPr lIns="0" tIns="0" rIns="0" bIns="0" rtlCol="0" anchor="t">
              <a:spAutoFit/>
            </a:bodyPr>
            <a:lstStyle/>
            <a:p>
              <a:pPr algn="l">
                <a:lnSpc>
                  <a:spcPts val="3920"/>
                </a:lnSpc>
              </a:pPr>
              <a:r>
                <a:rPr lang="en-US" sz="2800" b="1">
                  <a:solidFill>
                    <a:srgbClr val="283763"/>
                  </a:solidFill>
                  <a:latin typeface="Poppins Bold"/>
                  <a:ea typeface="Poppins Bold"/>
                  <a:cs typeface="Poppins Bold"/>
                  <a:sym typeface="Poppins Bold"/>
                </a:rPr>
                <a:t>Comment</a:t>
              </a:r>
              <a:endParaRPr lang="en-US" sz="2800" b="1">
                <a:solidFill>
                  <a:srgbClr val="283763"/>
                </a:solidFill>
                <a:latin typeface="Poppins Bold"/>
                <a:ea typeface="Poppins Bold"/>
                <a:cs typeface="Poppins Bold"/>
                <a:sym typeface="Poppins Bold"/>
              </a:endParaRPr>
            </a:p>
          </p:txBody>
        </p:sp>
      </p:grpSp>
      <p:grpSp>
        <p:nvGrpSpPr>
          <p:cNvPr id="15" name="Group 15"/>
          <p:cNvGrpSpPr/>
          <p:nvPr/>
        </p:nvGrpSpPr>
        <p:grpSpPr>
          <a:xfrm rot="0">
            <a:off x="1028700" y="4567837"/>
            <a:ext cx="16102428" cy="5006119"/>
            <a:chOff x="0" y="0"/>
            <a:chExt cx="21469903" cy="6674825"/>
          </a:xfrm>
        </p:grpSpPr>
        <p:sp>
          <p:nvSpPr>
            <p:cNvPr id="16" name="TextBox 16"/>
            <p:cNvSpPr txBox="1"/>
            <p:nvPr/>
          </p:nvSpPr>
          <p:spPr>
            <a:xfrm>
              <a:off x="0" y="740327"/>
              <a:ext cx="21469903" cy="5934498"/>
            </a:xfrm>
            <a:prstGeom prst="rect">
              <a:avLst/>
            </a:prstGeom>
          </p:spPr>
          <p:txBody>
            <a:bodyPr lIns="0" tIns="0" rIns="0" bIns="0" rtlCol="0" anchor="t">
              <a:spAutoFit/>
            </a:bodyPr>
            <a:lstStyle/>
            <a:p>
              <a:pPr algn="l">
                <a:lnSpc>
                  <a:spcPts val="3920"/>
                </a:lnSpc>
              </a:pPr>
              <a:r>
                <a:rPr lang="en-US" sz="2800">
                  <a:solidFill>
                    <a:srgbClr val="283763"/>
                  </a:solidFill>
                  <a:latin typeface="Poppins" panose="00000800000000000000"/>
                  <a:ea typeface="Poppins" panose="00000800000000000000"/>
                  <a:cs typeface="Poppins" panose="00000800000000000000"/>
                  <a:sym typeface="Poppins" panose="00000800000000000000"/>
                </a:rPr>
                <a:t>In response to this comment, an explicit definition of sustainable software evolution has been added at the end of Section 1.1 (Background and Significance of Software Maintenance). </a:t>
              </a:r>
              <a:endParaRPr lang="en-US" sz="2800">
                <a:solidFill>
                  <a:srgbClr val="283763"/>
                </a:solidFill>
                <a:latin typeface="Poppins" panose="00000800000000000000"/>
                <a:ea typeface="Poppins" panose="00000800000000000000"/>
                <a:cs typeface="Poppins" panose="00000800000000000000"/>
                <a:sym typeface="Poppins" panose="00000800000000000000"/>
              </a:endParaRPr>
            </a:p>
            <a:p>
              <a:pPr algn="l">
                <a:lnSpc>
                  <a:spcPts val="3920"/>
                </a:lnSpc>
              </a:pPr>
            </a:p>
            <a:p>
              <a:pPr algn="l">
                <a:lnSpc>
                  <a:spcPts val="3920"/>
                </a:lnSpc>
              </a:pPr>
              <a:r>
                <a:rPr lang="en-US" sz="2800">
                  <a:solidFill>
                    <a:srgbClr val="283763"/>
                  </a:solidFill>
                  <a:latin typeface="Poppins" panose="00000800000000000000"/>
                  <a:ea typeface="Poppins" panose="00000800000000000000"/>
                  <a:cs typeface="Poppins" panose="00000800000000000000"/>
                  <a:sym typeface="Poppins" panose="00000800000000000000"/>
                </a:rPr>
                <a:t>The definition explains that sustainable software evolution refers to a state in which software can accommodate continual ecosystem changes without compromising acceptable functional correctness or maintainability, and that this concept is operationalized through joint analyses of compatibility, functional equivalence, and structural similarity.</a:t>
              </a:r>
              <a:endParaRPr lang="en-US" sz="2800">
                <a:solidFill>
                  <a:srgbClr val="283763"/>
                </a:solidFill>
                <a:latin typeface="Poppins" panose="00000800000000000000"/>
                <a:ea typeface="Poppins" panose="00000800000000000000"/>
                <a:cs typeface="Poppins" panose="00000800000000000000"/>
                <a:sym typeface="Poppins" panose="00000800000000000000"/>
              </a:endParaRPr>
            </a:p>
          </p:txBody>
        </p:sp>
        <p:sp>
          <p:nvSpPr>
            <p:cNvPr id="17" name="TextBox 17"/>
            <p:cNvSpPr txBox="1"/>
            <p:nvPr/>
          </p:nvSpPr>
          <p:spPr>
            <a:xfrm>
              <a:off x="0" y="-85725"/>
              <a:ext cx="12224978" cy="651298"/>
            </a:xfrm>
            <a:prstGeom prst="rect">
              <a:avLst/>
            </a:prstGeom>
          </p:spPr>
          <p:txBody>
            <a:bodyPr lIns="0" tIns="0" rIns="0" bIns="0" rtlCol="0" anchor="t">
              <a:spAutoFit/>
            </a:bodyPr>
            <a:lstStyle/>
            <a:p>
              <a:pPr algn="l">
                <a:lnSpc>
                  <a:spcPts val="3920"/>
                </a:lnSpc>
              </a:pPr>
              <a:r>
                <a:rPr lang="en-US" sz="2800" b="1">
                  <a:solidFill>
                    <a:srgbClr val="283763"/>
                  </a:solidFill>
                  <a:latin typeface="Poppins Bold"/>
                  <a:ea typeface="Poppins Bold"/>
                  <a:cs typeface="Poppins Bold"/>
                  <a:sym typeface="Poppins Bold"/>
                </a:rPr>
                <a:t>Response</a:t>
              </a:r>
              <a:endParaRPr lang="en-US" sz="2800" b="1">
                <a:solidFill>
                  <a:srgbClr val="283763"/>
                </a:solidFill>
                <a:latin typeface="Poppins Bold"/>
                <a:ea typeface="Poppins Bold"/>
                <a:cs typeface="Poppins Bold"/>
                <a:sym typeface="Poppins Bold"/>
              </a:endParaRPr>
            </a:p>
          </p:txBody>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18061</Words>
  <Application>WPS Presentation</Application>
  <PresentationFormat>On-screen Show (4:3)</PresentationFormat>
  <Paragraphs>1147</Paragraphs>
  <Slides>42</Slides>
  <Notes>0</Notes>
  <HiddenSlides>0</HiddenSlides>
  <MMClips>0</MMClips>
  <ScaleCrop>false</ScaleCrop>
  <HeadingPairs>
    <vt:vector size="6" baseType="variant">
      <vt:variant>
        <vt:lpstr>已用的字体</vt:lpstr>
      </vt:variant>
      <vt:variant>
        <vt:i4>27</vt:i4>
      </vt:variant>
      <vt:variant>
        <vt:lpstr>主题</vt:lpstr>
      </vt:variant>
      <vt:variant>
        <vt:i4>1</vt:i4>
      </vt:variant>
      <vt:variant>
        <vt:lpstr>幻灯片标题</vt:lpstr>
      </vt:variant>
      <vt:variant>
        <vt:i4>42</vt:i4>
      </vt:variant>
    </vt:vector>
  </HeadingPairs>
  <TitlesOfParts>
    <vt:vector size="70" baseType="lpstr">
      <vt:lpstr>Arial</vt:lpstr>
      <vt:lpstr>SimSun</vt:lpstr>
      <vt:lpstr>Wingdings</vt:lpstr>
      <vt:lpstr>Montserrat Heavy</vt:lpstr>
      <vt:lpstr>Thonburi</vt:lpstr>
      <vt:lpstr>Montserrat</vt:lpstr>
      <vt:lpstr>Montserrat Bold</vt:lpstr>
      <vt:lpstr>Poppins Bold</vt:lpstr>
      <vt:lpstr>Montserrat Ultra-Bold</vt:lpstr>
      <vt:lpstr>Poppins</vt:lpstr>
      <vt:lpstr>Microsoft YaHei</vt:lpstr>
      <vt:lpstr>汉仪旗黑</vt:lpstr>
      <vt:lpstr>Arial Unicode MS</vt:lpstr>
      <vt:lpstr>Calibri</vt:lpstr>
      <vt:lpstr>Helvetica Neue</vt:lpstr>
      <vt:lpstr>Arial</vt:lpstr>
      <vt:lpstr>WenQuanYi</vt:lpstr>
      <vt:lpstr>Consolas</vt:lpstr>
      <vt:lpstr>Consolas</vt:lpstr>
      <vt:lpstr>Montserrat</vt:lpstr>
      <vt:lpstr>Montserrat Bold</vt:lpstr>
      <vt:lpstr>Montserrat Heavy</vt:lpstr>
      <vt:lpstr>Montserrat Ultra-Bold</vt:lpstr>
      <vt:lpstr>Poppins</vt:lpstr>
      <vt:lpstr>Poppins Bold</vt:lpstr>
      <vt:lpstr>汉仪书宋二KW</vt:lpstr>
      <vt:lpstr>苹方-简</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yang_defense20260212</dc:title>
  <dc:creator/>
  <cp:lastModifiedBy>shiyuyang</cp:lastModifiedBy>
  <cp:revision>2</cp:revision>
  <dcterms:created xsi:type="dcterms:W3CDTF">2026-04-17T08:24:25Z</dcterms:created>
  <dcterms:modified xsi:type="dcterms:W3CDTF">2026-04-17T08:24:25Z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F334AD9F8BA0FAAE39EEE169482D0678_42</vt:lpwstr>
  </property>
  <property fmtid="{D5CDD505-2E9C-101B-9397-08002B2CF9AE}" pid="3" name="KSOProductBuildVer">
    <vt:lpwstr>1033-12.1.25867.25867</vt:lpwstr>
  </property>
</Properties>
</file>