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4"/>
  </p:notesMasterIdLst>
  <p:handoutMasterIdLst>
    <p:handoutMasterId r:id="rId25"/>
  </p:handoutMasterIdLst>
  <p:sldIdLst>
    <p:sldId id="357" r:id="rId2"/>
    <p:sldId id="433" r:id="rId3"/>
    <p:sldId id="438" r:id="rId4"/>
    <p:sldId id="437" r:id="rId5"/>
    <p:sldId id="465" r:id="rId6"/>
    <p:sldId id="439" r:id="rId7"/>
    <p:sldId id="470" r:id="rId8"/>
    <p:sldId id="469" r:id="rId9"/>
    <p:sldId id="468" r:id="rId10"/>
    <p:sldId id="472" r:id="rId11"/>
    <p:sldId id="422" r:id="rId12"/>
    <p:sldId id="421" r:id="rId13"/>
    <p:sldId id="423" r:id="rId14"/>
    <p:sldId id="426" r:id="rId15"/>
    <p:sldId id="427" r:id="rId16"/>
    <p:sldId id="448" r:id="rId17"/>
    <p:sldId id="452" r:id="rId18"/>
    <p:sldId id="479" r:id="rId19"/>
    <p:sldId id="476" r:id="rId20"/>
    <p:sldId id="478" r:id="rId21"/>
    <p:sldId id="475" r:id="rId22"/>
    <p:sldId id="447" r:id="rId23"/>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tosinr" initials="m" lastIdx="1" clrIdx="0">
    <p:extLst>
      <p:ext uri="{19B8F6BF-5375-455C-9EA6-DF929625EA0E}">
        <p15:presenceInfo xmlns:p15="http://schemas.microsoft.com/office/powerpoint/2012/main" userId="m-tosin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DD4C7"/>
    <a:srgbClr val="EAEAEA"/>
    <a:srgbClr val="FF99FF"/>
    <a:srgbClr val="FF9999"/>
    <a:srgbClr val="FFCCFF"/>
    <a:srgbClr val="FF9F9F"/>
    <a:srgbClr val="FF8F8F"/>
    <a:srgbClr val="FF5353"/>
    <a:srgbClr val="EEF7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82993" autoAdjust="0"/>
  </p:normalViewPr>
  <p:slideViewPr>
    <p:cSldViewPr snapToGrid="0">
      <p:cViewPr varScale="1">
        <p:scale>
          <a:sx n="61" d="100"/>
          <a:sy n="61" d="100"/>
        </p:scale>
        <p:origin x="1488" y="7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1" y="2"/>
            <a:ext cx="2949575" cy="498475"/>
          </a:xfrm>
          <a:prstGeom prst="rect">
            <a:avLst/>
          </a:prstGeom>
        </p:spPr>
        <p:txBody>
          <a:bodyPr vert="horz" lIns="91440" tIns="45720" rIns="91440" bIns="45720" rtlCol="0"/>
          <a:lstStyle>
            <a:lvl1pPr algn="r">
              <a:defRPr sz="1200"/>
            </a:lvl1pPr>
          </a:lstStyle>
          <a:p>
            <a:fld id="{47FB9625-2D7E-4EBD-AEBE-2AFBEA3D60E3}" type="datetimeFigureOut">
              <a:rPr kumimoji="1" lang="ja-JP" altLang="en-US" smtClean="0"/>
              <a:t>2016/2/16</a:t>
            </a:fld>
            <a:endParaRPr kumimoji="1" lang="ja-JP" altLang="en-US"/>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1" y="9440865"/>
            <a:ext cx="2949575" cy="498475"/>
          </a:xfrm>
          <a:prstGeom prst="rect">
            <a:avLst/>
          </a:prstGeom>
        </p:spPr>
        <p:txBody>
          <a:bodyPr vert="horz" lIns="91440" tIns="45720" rIns="91440" bIns="45720" rtlCol="0" anchor="b"/>
          <a:lstStyle>
            <a:lvl1pPr algn="r">
              <a:defRPr sz="1200"/>
            </a:lvl1pPr>
          </a:lstStyle>
          <a:p>
            <a:fld id="{5F283937-8BBD-42C4-B574-A2A3C61155F0}" type="slidenum">
              <a:rPr kumimoji="1" lang="ja-JP" altLang="en-US" smtClean="0"/>
              <a:t>‹#›</a:t>
            </a:fld>
            <a:endParaRPr kumimoji="1" lang="ja-JP" altLang="en-US"/>
          </a:p>
        </p:txBody>
      </p:sp>
    </p:spTree>
    <p:extLst>
      <p:ext uri="{BB962C8B-B14F-4D97-AF65-F5344CB8AC3E}">
        <p14:creationId xmlns:p14="http://schemas.microsoft.com/office/powerpoint/2010/main" val="3137192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40" tIns="45720" rIns="91440" bIns="45720" rtlCol="0"/>
          <a:lstStyle>
            <a:lvl1pPr algn="r">
              <a:defRPr sz="1200"/>
            </a:lvl1pPr>
          </a:lstStyle>
          <a:p>
            <a:fld id="{A1CB44B7-EF9C-4430-BA2C-4C4CF9433EB7}" type="datetimeFigureOut">
              <a:rPr kumimoji="1" lang="ja-JP" altLang="en-US" smtClean="0"/>
              <a:t>2016/2/16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40" tIns="45720" rIns="91440" bIns="45720" rtlCol="0" anchor="b"/>
          <a:lstStyle>
            <a:lvl1pPr algn="r">
              <a:defRPr sz="1200"/>
            </a:lvl1pPr>
          </a:lstStyle>
          <a:p>
            <a:fld id="{5E222626-F116-4F99-A467-92F8C373E497}" type="slidenum">
              <a:rPr kumimoji="1" lang="ja-JP" altLang="en-US" smtClean="0"/>
              <a:t>‹#›</a:t>
            </a:fld>
            <a:endParaRPr kumimoji="1" lang="ja-JP" altLang="en-US"/>
          </a:p>
        </p:txBody>
      </p:sp>
    </p:spTree>
    <p:extLst>
      <p:ext uri="{BB962C8B-B14F-4D97-AF65-F5344CB8AC3E}">
        <p14:creationId xmlns:p14="http://schemas.microsoft.com/office/powerpoint/2010/main" val="18036242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a:t>
            </a:fld>
            <a:endParaRPr kumimoji="1" lang="ja-JP" altLang="en-US"/>
          </a:p>
        </p:txBody>
      </p:sp>
    </p:spTree>
    <p:extLst>
      <p:ext uri="{BB962C8B-B14F-4D97-AF65-F5344CB8AC3E}">
        <p14:creationId xmlns:p14="http://schemas.microsoft.com/office/powerpoint/2010/main" val="2931393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13</a:t>
            </a:fld>
            <a:endParaRPr kumimoji="1" lang="ja-JP" altLang="en-US"/>
          </a:p>
        </p:txBody>
      </p:sp>
    </p:spTree>
    <p:extLst>
      <p:ext uri="{BB962C8B-B14F-4D97-AF65-F5344CB8AC3E}">
        <p14:creationId xmlns:p14="http://schemas.microsoft.com/office/powerpoint/2010/main" val="2809604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14</a:t>
            </a:fld>
            <a:endParaRPr kumimoji="1" lang="ja-JP" altLang="en-US"/>
          </a:p>
        </p:txBody>
      </p:sp>
    </p:spTree>
    <p:extLst>
      <p:ext uri="{BB962C8B-B14F-4D97-AF65-F5344CB8AC3E}">
        <p14:creationId xmlns:p14="http://schemas.microsoft.com/office/powerpoint/2010/main" val="398468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9:00</a:t>
            </a:r>
          </a:p>
          <a:p>
            <a:r>
              <a:rPr kumimoji="1" lang="ja-JP" altLang="en-US" dirty="0" smtClean="0"/>
              <a:t>以上が手順の説明となります．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15</a:t>
            </a:fld>
            <a:endParaRPr kumimoji="1" lang="ja-JP" altLang="en-US"/>
          </a:p>
        </p:txBody>
      </p:sp>
    </p:spTree>
    <p:extLst>
      <p:ext uri="{BB962C8B-B14F-4D97-AF65-F5344CB8AC3E}">
        <p14:creationId xmlns:p14="http://schemas.microsoft.com/office/powerpoint/2010/main" val="2458671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実行の観測対象外に関連するバグであったために</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18</a:t>
            </a:fld>
            <a:endParaRPr kumimoji="1" lang="ja-JP" altLang="en-US"/>
          </a:p>
        </p:txBody>
      </p:sp>
    </p:spTree>
    <p:extLst>
      <p:ext uri="{BB962C8B-B14F-4D97-AF65-F5344CB8AC3E}">
        <p14:creationId xmlns:p14="http://schemas.microsoft.com/office/powerpoint/2010/main" val="3053164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19</a:t>
            </a:fld>
            <a:endParaRPr kumimoji="1" lang="ja-JP" altLang="en-US"/>
          </a:p>
        </p:txBody>
      </p:sp>
    </p:spTree>
    <p:extLst>
      <p:ext uri="{BB962C8B-B14F-4D97-AF65-F5344CB8AC3E}">
        <p14:creationId xmlns:p14="http://schemas.microsoft.com/office/powerpoint/2010/main" val="4273674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20</a:t>
            </a:fld>
            <a:endParaRPr kumimoji="1" lang="ja-JP" altLang="en-US"/>
          </a:p>
        </p:txBody>
      </p:sp>
    </p:spTree>
    <p:extLst>
      <p:ext uri="{BB962C8B-B14F-4D97-AF65-F5344CB8AC3E}">
        <p14:creationId xmlns:p14="http://schemas.microsoft.com/office/powerpoint/2010/main" val="1929308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バグ</a:t>
            </a:r>
            <a:r>
              <a:rPr kumimoji="1" lang="ja-JP" altLang="en-US" dirty="0" smtClean="0"/>
              <a:t>修正の影響分析を対象として</a:t>
            </a:r>
            <a:r>
              <a:rPr kumimoji="1" lang="ja-JP" altLang="en-US" dirty="0" smtClean="0"/>
              <a:t>いる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2</a:t>
            </a:fld>
            <a:endParaRPr kumimoji="1" lang="ja-JP" altLang="en-US"/>
          </a:p>
        </p:txBody>
      </p:sp>
    </p:spTree>
    <p:extLst>
      <p:ext uri="{BB962C8B-B14F-4D97-AF65-F5344CB8AC3E}">
        <p14:creationId xmlns:p14="http://schemas.microsoft.com/office/powerpoint/2010/main" val="1927214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バグ修正作業において，開発者はプログラムを修正し，</a:t>
            </a:r>
            <a:endParaRPr kumimoji="1" lang="en-US" altLang="ja-JP" dirty="0" smtClean="0"/>
          </a:p>
          <a:p>
            <a:endParaRPr kumimoji="1" lang="en-US" altLang="ja-JP" dirty="0" smtClean="0"/>
          </a:p>
          <a:p>
            <a:r>
              <a:rPr kumimoji="1" lang="ja-JP" altLang="en-US" dirty="0" smtClean="0"/>
              <a:t>開発者</a:t>
            </a:r>
            <a:r>
              <a:rPr kumimoji="1" lang="ja-JP" altLang="en-US" dirty="0" smtClean="0"/>
              <a:t>の関心事と</a:t>
            </a:r>
            <a:r>
              <a:rPr kumimoji="1" lang="ja-JP" altLang="en-US" dirty="0" smtClean="0"/>
              <a:t>して</a:t>
            </a:r>
            <a:endParaRPr kumimoji="1" lang="en-US" altLang="ja-JP" dirty="0" smtClean="0"/>
          </a:p>
          <a:p>
            <a:r>
              <a:rPr kumimoji="1" lang="ja-JP" altLang="en-US" dirty="0" smtClean="0"/>
              <a:t>～といったことが挙げられます．</a:t>
            </a:r>
            <a:endParaRPr kumimoji="1" lang="en-US" altLang="ja-JP" dirty="0" smtClean="0"/>
          </a:p>
          <a:p>
            <a:r>
              <a:rPr kumimoji="1" lang="ja-JP" altLang="en-US" dirty="0" smtClean="0"/>
              <a:t>本研究では，このような関心事に答える事を目標とします．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3</a:t>
            </a:fld>
            <a:endParaRPr kumimoji="1" lang="ja-JP" altLang="en-US"/>
          </a:p>
        </p:txBody>
      </p:sp>
    </p:spTree>
    <p:extLst>
      <p:ext uri="{BB962C8B-B14F-4D97-AF65-F5344CB8AC3E}">
        <p14:creationId xmlns:p14="http://schemas.microsoft.com/office/powerpoint/2010/main" val="1220156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mtClean="0"/>
              <a:t>3:00</a:t>
            </a:r>
          </a:p>
          <a:p>
            <a:r>
              <a:rPr kumimoji="1" lang="ja-JP" altLang="en-US" dirty="0" smtClean="0"/>
              <a:t>本研究では，バグ修正前後の実行を比べており，</a:t>
            </a:r>
            <a:endParaRPr kumimoji="1" lang="en-US" altLang="ja-JP" dirty="0" smtClean="0"/>
          </a:p>
          <a:p>
            <a:r>
              <a:rPr kumimoji="1" lang="en-US" altLang="ja-JP" dirty="0" smtClean="0"/>
              <a:t>2</a:t>
            </a:r>
            <a:r>
              <a:rPr kumimoji="1" lang="ja-JP" altLang="en-US" dirty="0" err="1" smtClean="0"/>
              <a:t>つの</a:t>
            </a:r>
            <a:r>
              <a:rPr kumimoji="1" lang="ja-JP" altLang="en-US" dirty="0" smtClean="0"/>
              <a:t>実行を比べる研究もされていおり，</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5</a:t>
            </a:fld>
            <a:endParaRPr kumimoji="1" lang="ja-JP" altLang="en-US"/>
          </a:p>
        </p:txBody>
      </p:sp>
    </p:spTree>
    <p:extLst>
      <p:ext uri="{BB962C8B-B14F-4D97-AF65-F5344CB8AC3E}">
        <p14:creationId xmlns:p14="http://schemas.microsoft.com/office/powerpoint/2010/main" val="1104688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データの流れと実行制御を</a:t>
            </a:r>
            <a:r>
              <a:rPr kumimoji="1" lang="en-US" altLang="ja-JP"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6</a:t>
            </a:fld>
            <a:endParaRPr kumimoji="1" lang="ja-JP" altLang="en-US"/>
          </a:p>
        </p:txBody>
      </p:sp>
    </p:spTree>
    <p:extLst>
      <p:ext uri="{BB962C8B-B14F-4D97-AF65-F5344CB8AC3E}">
        <p14:creationId xmlns:p14="http://schemas.microsoft.com/office/powerpoint/2010/main" val="1792683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サンプルコードを記述</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9</a:t>
            </a:fld>
            <a:endParaRPr kumimoji="1" lang="ja-JP" altLang="en-US"/>
          </a:p>
        </p:txBody>
      </p:sp>
    </p:spTree>
    <p:extLst>
      <p:ext uri="{BB962C8B-B14F-4D97-AF65-F5344CB8AC3E}">
        <p14:creationId xmlns:p14="http://schemas.microsoft.com/office/powerpoint/2010/main" val="1386407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7:00</a:t>
            </a:r>
          </a:p>
          <a:p>
            <a:r>
              <a:rPr kumimoji="1" lang="ja-JP" altLang="en-US" dirty="0" smtClean="0"/>
              <a:t>以上が手法の説明になります．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10</a:t>
            </a:fld>
            <a:endParaRPr kumimoji="1" lang="ja-JP" altLang="en-US"/>
          </a:p>
        </p:txBody>
      </p:sp>
    </p:spTree>
    <p:extLst>
      <p:ext uri="{BB962C8B-B14F-4D97-AF65-F5344CB8AC3E}">
        <p14:creationId xmlns:p14="http://schemas.microsoft.com/office/powerpoint/2010/main" val="781846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11</a:t>
            </a:fld>
            <a:endParaRPr kumimoji="1" lang="ja-JP" altLang="en-US"/>
          </a:p>
        </p:txBody>
      </p:sp>
    </p:spTree>
    <p:extLst>
      <p:ext uri="{BB962C8B-B14F-4D97-AF65-F5344CB8AC3E}">
        <p14:creationId xmlns:p14="http://schemas.microsoft.com/office/powerpoint/2010/main" val="758501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222626-F116-4F99-A467-92F8C373E497}" type="slidenum">
              <a:rPr kumimoji="1" lang="ja-JP" altLang="en-US" smtClean="0"/>
              <a:t>12</a:t>
            </a:fld>
            <a:endParaRPr kumimoji="1" lang="ja-JP" altLang="en-US"/>
          </a:p>
        </p:txBody>
      </p:sp>
    </p:spTree>
    <p:extLst>
      <p:ext uri="{BB962C8B-B14F-4D97-AF65-F5344CB8AC3E}">
        <p14:creationId xmlns:p14="http://schemas.microsoft.com/office/powerpoint/2010/main" val="11236910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fld id="{A141B8F4-2A05-4CB7-989C-990E05F93EBE}" type="datetime1">
              <a:rPr kumimoji="1" lang="ja-JP" altLang="en-US" smtClean="0"/>
              <a:t>2016/2/16</a:t>
            </a:fld>
            <a:endParaRPr kumimoji="1" lang="ja-JP" altLang="en-US"/>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8954C93-FD0E-4A8B-B704-2CA040F85051}" type="slidenum">
              <a:rPr lang="ja-JP" altLang="en-US" smtClean="0"/>
              <a:pPr/>
              <a:t>‹#›</a:t>
            </a:fld>
            <a:endParaRPr lang="ja-JP" altLang="en-US" dirty="0"/>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extLst>
      <p:ext uri="{BB962C8B-B14F-4D97-AF65-F5344CB8AC3E}">
        <p14:creationId xmlns:p14="http://schemas.microsoft.com/office/powerpoint/2010/main" val="17569356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28809637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06386663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8624007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22273703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4113613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689803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20935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5825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178980037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337626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extLst>
      <p:ext uri="{BB962C8B-B14F-4D97-AF65-F5344CB8AC3E}">
        <p14:creationId xmlns:p14="http://schemas.microsoft.com/office/powerpoint/2010/main" val="25178814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188" y="0"/>
            <a:ext cx="7921625" cy="2349500"/>
          </a:xfrm>
        </p:spPr>
        <p:txBody>
          <a:bodyPr/>
          <a:lstStyle/>
          <a:p>
            <a:r>
              <a:rPr lang="ja-JP" altLang="en-US" sz="4000" dirty="0"/>
              <a:t>動的スライスを用いたバグ修正前後の実行系列の差分検出手法 </a:t>
            </a:r>
            <a:endParaRPr kumimoji="1" lang="ja-JP" altLang="en-US" sz="4000" dirty="0"/>
          </a:p>
        </p:txBody>
      </p:sp>
      <p:sp>
        <p:nvSpPr>
          <p:cNvPr id="4" name="スライド番号プレースホルダー 3"/>
          <p:cNvSpPr>
            <a:spLocks noGrp="1"/>
          </p:cNvSpPr>
          <p:nvPr>
            <p:ph type="sldNum" sz="quarter" idx="4"/>
          </p:nvPr>
        </p:nvSpPr>
        <p:spPr/>
        <p:txBody>
          <a:bodyPr/>
          <a:lstStyle/>
          <a:p>
            <a:fld id="{58954C93-FD0E-4A8B-B704-2CA040F85051}" type="slidenum">
              <a:rPr kumimoji="1" lang="ja-JP" altLang="en-US" smtClean="0"/>
              <a:t>1</a:t>
            </a:fld>
            <a:endParaRPr kumimoji="1" lang="ja-JP" altLang="en-US" dirty="0"/>
          </a:p>
        </p:txBody>
      </p:sp>
      <p:sp>
        <p:nvSpPr>
          <p:cNvPr id="5" name="サブタイトル 2"/>
          <p:cNvSpPr txBox="1">
            <a:spLocks/>
          </p:cNvSpPr>
          <p:nvPr/>
        </p:nvSpPr>
        <p:spPr bwMode="auto">
          <a:xfrm>
            <a:off x="4849586" y="5778467"/>
            <a:ext cx="3791178" cy="5588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4"/>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algn="l"/>
            <a:r>
              <a:rPr lang="ja-JP" altLang="en-US" sz="2800" kern="0" dirty="0" smtClean="0"/>
              <a:t>井上研究室：松村俊徳　</a:t>
            </a:r>
            <a:endParaRPr lang="ja-JP" altLang="en-US" sz="2800" kern="0" dirty="0"/>
          </a:p>
        </p:txBody>
      </p:sp>
    </p:spTree>
    <p:extLst>
      <p:ext uri="{BB962C8B-B14F-4D97-AF65-F5344CB8AC3E}">
        <p14:creationId xmlns:p14="http://schemas.microsoft.com/office/powerpoint/2010/main" val="14559628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フォワードスライス</a:t>
            </a:r>
            <a:endParaRPr kumimoji="1" lang="ja-JP" altLang="en-US" dirty="0"/>
          </a:p>
        </p:txBody>
      </p:sp>
      <p:sp>
        <p:nvSpPr>
          <p:cNvPr id="4" name="円/楕円 3"/>
          <p:cNvSpPr/>
          <p:nvPr/>
        </p:nvSpPr>
        <p:spPr>
          <a:xfrm>
            <a:off x="308861" y="2135354"/>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円/楕円 4"/>
          <p:cNvSpPr/>
          <p:nvPr/>
        </p:nvSpPr>
        <p:spPr>
          <a:xfrm>
            <a:off x="2601461" y="2132632"/>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if(call)</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円/楕円 5"/>
          <p:cNvSpPr/>
          <p:nvPr/>
        </p:nvSpPr>
        <p:spPr>
          <a:xfrm>
            <a:off x="4979115" y="2132632"/>
            <a:ext cx="1196385" cy="888154"/>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0</a:t>
            </a:r>
            <a:endParaRPr lang="ja-JP" altLang="en-US" sz="20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円/楕円 6"/>
          <p:cNvSpPr/>
          <p:nvPr/>
        </p:nvSpPr>
        <p:spPr>
          <a:xfrm>
            <a:off x="7023486" y="2112001"/>
            <a:ext cx="1646985" cy="929416"/>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 name="直線矢印コネクタ 15"/>
          <p:cNvCxnSpPr/>
          <p:nvPr/>
        </p:nvCxnSpPr>
        <p:spPr bwMode="auto">
          <a:xfrm flipV="1">
            <a:off x="1845129" y="2576709"/>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18" name="直線矢印コネクタ 17"/>
          <p:cNvCxnSpPr/>
          <p:nvPr/>
        </p:nvCxnSpPr>
        <p:spPr bwMode="auto">
          <a:xfrm>
            <a:off x="4131129"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21" name="直線矢印コネクタ 20"/>
          <p:cNvCxnSpPr/>
          <p:nvPr/>
        </p:nvCxnSpPr>
        <p:spPr bwMode="auto">
          <a:xfrm>
            <a:off x="6175500"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41" name="正方形/長方形 40"/>
          <p:cNvSpPr/>
          <p:nvPr/>
        </p:nvSpPr>
        <p:spPr bwMode="auto">
          <a:xfrm>
            <a:off x="179388" y="1378862"/>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修正前</a:t>
            </a:r>
          </a:p>
        </p:txBody>
      </p:sp>
      <p:sp>
        <p:nvSpPr>
          <p:cNvPr id="42" name="正方形/長方形 41"/>
          <p:cNvSpPr/>
          <p:nvPr/>
        </p:nvSpPr>
        <p:spPr bwMode="auto">
          <a:xfrm>
            <a:off x="179388" y="4027881"/>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修正後</a:t>
            </a:r>
          </a:p>
        </p:txBody>
      </p:sp>
      <p:sp>
        <p:nvSpPr>
          <p:cNvPr id="55" name="円/楕円 54"/>
          <p:cNvSpPr/>
          <p:nvPr/>
        </p:nvSpPr>
        <p:spPr>
          <a:xfrm>
            <a:off x="308861" y="4733118"/>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円/楕円 55"/>
          <p:cNvSpPr/>
          <p:nvPr/>
        </p:nvSpPr>
        <p:spPr>
          <a:xfrm>
            <a:off x="2601461" y="4730396"/>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if(call)</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円/楕円 56"/>
          <p:cNvSpPr/>
          <p:nvPr/>
        </p:nvSpPr>
        <p:spPr>
          <a:xfrm>
            <a:off x="4979115" y="4730396"/>
            <a:ext cx="1196385" cy="888154"/>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1</a:t>
            </a:r>
            <a:endParaRPr lang="ja-JP" altLang="en-US" sz="20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円/楕円 57"/>
          <p:cNvSpPr/>
          <p:nvPr/>
        </p:nvSpPr>
        <p:spPr>
          <a:xfrm>
            <a:off x="7023486" y="4709765"/>
            <a:ext cx="1646985" cy="929416"/>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9" name="直線矢印コネクタ 58"/>
          <p:cNvCxnSpPr/>
          <p:nvPr/>
        </p:nvCxnSpPr>
        <p:spPr bwMode="auto">
          <a:xfrm flipV="1">
            <a:off x="1845129" y="5174473"/>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0" name="直線矢印コネクタ 59"/>
          <p:cNvCxnSpPr/>
          <p:nvPr/>
        </p:nvCxnSpPr>
        <p:spPr bwMode="auto">
          <a:xfrm>
            <a:off x="4131129" y="5174473"/>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1" name="直線矢印コネクタ 60"/>
          <p:cNvCxnSpPr/>
          <p:nvPr/>
        </p:nvCxnSpPr>
        <p:spPr bwMode="auto">
          <a:xfrm>
            <a:off x="6175500" y="5174473"/>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19" name="正方形/長方形 18"/>
          <p:cNvSpPr/>
          <p:nvPr/>
        </p:nvSpPr>
        <p:spPr>
          <a:xfrm>
            <a:off x="3123279" y="3041417"/>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3123279" y="5600168"/>
            <a:ext cx="486030"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4933540" y="3058158"/>
            <a:ext cx="128753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{if(call)}</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933540" y="5655922"/>
            <a:ext cx="1287532"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{if(call)}</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844320" y="3104324"/>
            <a:ext cx="2016899"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{if(call),</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0</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6844320" y="5702088"/>
            <a:ext cx="2016899" cy="369332"/>
          </a:xfrm>
          <a:prstGeom prst="rect">
            <a:avLst/>
          </a:prstGeom>
        </p:spPr>
        <p:txBody>
          <a:bodyPr wrap="none">
            <a:spAutoFit/>
          </a:bodyPr>
          <a:lstStyle/>
          <a:p>
            <a:pPr algn="ct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{if(call), </a:t>
            </a:r>
            <a:r>
              <a:rPr lang="en-US" altLang="ja-JP"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 1</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4188809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提案手法の手順</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dirty="0" smtClean="0"/>
              <a:t>実行の記録</a:t>
            </a:r>
            <a:endParaRPr kumimoji="1" lang="en-US" altLang="ja-JP" dirty="0" smtClean="0"/>
          </a:p>
          <a:p>
            <a:pPr marL="514350" indent="-514350">
              <a:buFont typeface="+mj-lt"/>
              <a:buAutoNum type="arabicPeriod"/>
            </a:pPr>
            <a:endParaRPr lang="en-US" altLang="ja-JP" dirty="0" smtClean="0"/>
          </a:p>
          <a:p>
            <a:pPr marL="514350" indent="-514350">
              <a:buFont typeface="+mj-lt"/>
              <a:buAutoNum type="arabicPeriod"/>
            </a:pPr>
            <a:r>
              <a:rPr lang="ja-JP" altLang="en-US" dirty="0" smtClean="0"/>
              <a:t>動的プログラム依存グラフの計算</a:t>
            </a:r>
            <a:endParaRPr lang="en-US" altLang="ja-JP" dirty="0" smtClean="0"/>
          </a:p>
          <a:p>
            <a:pPr marL="514350" indent="-514350">
              <a:buFont typeface="+mj-lt"/>
              <a:buAutoNum type="arabicPeriod"/>
            </a:pPr>
            <a:endParaRPr kumimoji="1" lang="en-US" altLang="ja-JP" dirty="0" smtClean="0"/>
          </a:p>
          <a:p>
            <a:pPr marL="514350" indent="-514350">
              <a:buFont typeface="+mj-lt"/>
              <a:buAutoNum type="arabicPeriod"/>
            </a:pPr>
            <a:r>
              <a:rPr kumimoji="1" lang="ja-JP" altLang="en-US" dirty="0" smtClean="0"/>
              <a:t>動的フォワードスライスの計算</a:t>
            </a:r>
            <a:endParaRPr kumimoji="1" lang="en-US" altLang="ja-JP" dirty="0" smtClean="0"/>
          </a:p>
          <a:p>
            <a:pPr marL="514350" indent="-514350">
              <a:buFont typeface="+mj-lt"/>
              <a:buAutoNum type="arabicPeriod"/>
            </a:pPr>
            <a:endParaRPr lang="en-US" altLang="ja-JP" dirty="0" smtClean="0"/>
          </a:p>
          <a:p>
            <a:pPr marL="514350" indent="-514350">
              <a:buFont typeface="+mj-lt"/>
              <a:buAutoNum type="arabicPeriod"/>
            </a:pPr>
            <a:r>
              <a:rPr lang="ja-JP" altLang="en-US" dirty="0" smtClean="0"/>
              <a:t>動的フォワードスライスの比較</a:t>
            </a:r>
            <a:endParaRPr kumimoji="1" lang="en-US" altLang="ja-JP" dirty="0" smtClean="0"/>
          </a:p>
        </p:txBody>
      </p:sp>
    </p:spTree>
    <p:extLst>
      <p:ext uri="{BB962C8B-B14F-4D97-AF65-F5344CB8AC3E}">
        <p14:creationId xmlns:p14="http://schemas.microsoft.com/office/powerpoint/2010/main" val="1333897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1660" y="1564111"/>
            <a:ext cx="1401711" cy="1401711"/>
          </a:xfrm>
          <a:prstGeom prst="rect">
            <a:avLst/>
          </a:prstGeom>
        </p:spPr>
      </p:pic>
      <p:pic>
        <p:nvPicPr>
          <p:cNvPr id="18" name="コンテンツ プレースホルダー 20"/>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1199267" y="1540617"/>
            <a:ext cx="1425205" cy="1425205"/>
          </a:xfrm>
          <a:prstGeom prst="rect">
            <a:avLst/>
          </a:prstGeom>
          <a:noFill/>
          <a:ln w="9525">
            <a:noFill/>
            <a:miter lim="800000"/>
            <a:headEnd/>
            <a:tailEnd/>
          </a:ln>
          <a:effectLst/>
        </p:spPr>
      </p:pic>
      <p:sp>
        <p:nvSpPr>
          <p:cNvPr id="26" name="円柱 25"/>
          <p:cNvSpPr/>
          <p:nvPr/>
        </p:nvSpPr>
        <p:spPr bwMode="auto">
          <a:xfrm>
            <a:off x="1650838" y="4959293"/>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dirty="0">
                <a:solidFill>
                  <a:schemeClr val="tx1"/>
                </a:solidFill>
                <a:latin typeface="Times New Roman" pitchFamily="18" charset="0"/>
                <a:ea typeface="ＭＳ Ｐゴシック" pitchFamily="50" charset="-128"/>
              </a:rPr>
              <a:t>2</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dirty="0" smtClean="0"/>
              <a:t>手順</a:t>
            </a:r>
            <a:r>
              <a:rPr lang="en-US" altLang="ja-JP" dirty="0" smtClean="0"/>
              <a:t>1</a:t>
            </a:r>
            <a:r>
              <a:rPr lang="ja-JP" altLang="en-US" dirty="0" smtClean="0"/>
              <a:t>：</a:t>
            </a:r>
            <a:r>
              <a:rPr lang="ja-JP" altLang="en-US" dirty="0"/>
              <a:t>実行の</a:t>
            </a:r>
            <a:r>
              <a:rPr lang="ja-JP" altLang="en-US" dirty="0" smtClean="0"/>
              <a:t>記録</a:t>
            </a:r>
            <a:endParaRPr kumimoji="1" lang="ja-JP" altLang="en-US" dirty="0"/>
          </a:p>
        </p:txBody>
      </p:sp>
      <p:pic>
        <p:nvPicPr>
          <p:cNvPr id="4" name="コンテンツ プレースホルダー 20"/>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954068" y="1670892"/>
            <a:ext cx="1425205" cy="1425205"/>
          </a:xfrm>
          <a:prstGeom prst="rect">
            <a:avLst/>
          </a:prstGeom>
          <a:noFill/>
          <a:ln w="9525">
            <a:noFill/>
            <a:miter lim="800000"/>
            <a:headEnd/>
            <a:tailEnd/>
          </a:ln>
          <a:effectLst/>
        </p:spPr>
      </p:pic>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0441" y="1693584"/>
            <a:ext cx="1401711" cy="1401711"/>
          </a:xfrm>
          <a:prstGeom prst="rect">
            <a:avLst/>
          </a:prstGeom>
        </p:spPr>
      </p:pic>
      <p:sp>
        <p:nvSpPr>
          <p:cNvPr id="6" name="右矢印 5"/>
          <p:cNvSpPr/>
          <p:nvPr/>
        </p:nvSpPr>
        <p:spPr bwMode="auto">
          <a:xfrm>
            <a:off x="2685046" y="2167153"/>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右矢印 6"/>
          <p:cNvSpPr/>
          <p:nvPr/>
        </p:nvSpPr>
        <p:spPr bwMode="auto">
          <a:xfrm>
            <a:off x="5379508" y="2161461"/>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 name="円柱 7"/>
          <p:cNvSpPr/>
          <p:nvPr/>
        </p:nvSpPr>
        <p:spPr bwMode="auto">
          <a:xfrm>
            <a:off x="1346165" y="4508729"/>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1" name="図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48575" y="1791206"/>
            <a:ext cx="1177276" cy="1177276"/>
          </a:xfrm>
          <a:prstGeom prst="rect">
            <a:avLst/>
          </a:prstGeom>
        </p:spPr>
      </p:pic>
      <p:sp>
        <p:nvSpPr>
          <p:cNvPr id="12" name="右矢印 11"/>
          <p:cNvSpPr/>
          <p:nvPr/>
        </p:nvSpPr>
        <p:spPr bwMode="auto">
          <a:xfrm rot="5400000">
            <a:off x="6862007" y="4070683"/>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 name="テキスト ボックス 14"/>
          <p:cNvSpPr txBox="1"/>
          <p:nvPr/>
        </p:nvSpPr>
        <p:spPr>
          <a:xfrm>
            <a:off x="264035" y="3059871"/>
            <a:ext cx="2731838" cy="830997"/>
          </a:xfrm>
          <a:prstGeom prst="rect">
            <a:avLst/>
          </a:prstGeom>
          <a:noFill/>
        </p:spPr>
        <p:txBody>
          <a:bodyPr wrap="none" rtlCol="0">
            <a:spAutoFit/>
          </a:bodyPr>
          <a:lstStyle/>
          <a:p>
            <a:r>
              <a:rPr kumimoji="1" lang="ja-JP" altLang="en-US" sz="2400" b="1" i="1" dirty="0" smtClean="0"/>
              <a:t>プログラム</a:t>
            </a:r>
            <a:r>
              <a:rPr kumimoji="1" lang="en-US" altLang="ja-JP" sz="2400" b="1" i="1" dirty="0" smtClean="0"/>
              <a:t> P1, P2</a:t>
            </a:r>
          </a:p>
          <a:p>
            <a:r>
              <a:rPr lang="en-US" altLang="ja-JP" sz="2400" b="1" i="1" dirty="0" smtClean="0"/>
              <a:t>(</a:t>
            </a:r>
            <a:r>
              <a:rPr lang="ja-JP" altLang="en-US" sz="2400" b="1" i="1" dirty="0" smtClean="0"/>
              <a:t>バグ修正の前</a:t>
            </a:r>
            <a:r>
              <a:rPr lang="en-US" altLang="ja-JP" sz="2400" b="1" i="1" dirty="0" smtClean="0"/>
              <a:t>, </a:t>
            </a:r>
            <a:r>
              <a:rPr lang="ja-JP" altLang="en-US" sz="2400" b="1" i="1" dirty="0" smtClean="0"/>
              <a:t>後</a:t>
            </a:r>
            <a:r>
              <a:rPr lang="en-US" altLang="ja-JP" sz="2400" b="1" i="1" dirty="0" smtClean="0"/>
              <a:t>)</a:t>
            </a:r>
            <a:endParaRPr kumimoji="1" lang="ja-JP" altLang="en-US" sz="2400" b="1" i="1" dirty="0"/>
          </a:p>
        </p:txBody>
      </p:sp>
      <p:sp>
        <p:nvSpPr>
          <p:cNvPr id="16" name="テキスト ボックス 15"/>
          <p:cNvSpPr txBox="1"/>
          <p:nvPr/>
        </p:nvSpPr>
        <p:spPr>
          <a:xfrm>
            <a:off x="3444044" y="3059871"/>
            <a:ext cx="2339102" cy="830997"/>
          </a:xfrm>
          <a:prstGeom prst="rect">
            <a:avLst/>
          </a:prstGeom>
          <a:noFill/>
        </p:spPr>
        <p:txBody>
          <a:bodyPr wrap="none" rtlCol="0">
            <a:spAutoFit/>
          </a:bodyPr>
          <a:lstStyle/>
          <a:p>
            <a:r>
              <a:rPr kumimoji="1" lang="ja-JP" altLang="en-US" sz="2400" b="1" i="1" dirty="0" smtClean="0"/>
              <a:t>実行記録命令</a:t>
            </a:r>
            <a:endParaRPr kumimoji="1" lang="en-US" altLang="ja-JP" sz="2400" b="1" i="1" dirty="0" smtClean="0"/>
          </a:p>
          <a:p>
            <a:r>
              <a:rPr lang="ja-JP" altLang="en-US" sz="2400" b="1" i="1" dirty="0" smtClean="0"/>
              <a:t>埋め込みツール</a:t>
            </a:r>
            <a:endParaRPr kumimoji="1" lang="ja-JP" altLang="en-US" sz="2400" b="1" i="1" dirty="0"/>
          </a:p>
        </p:txBody>
      </p:sp>
      <p:sp>
        <p:nvSpPr>
          <p:cNvPr id="17" name="テキスト ボックス 16"/>
          <p:cNvSpPr txBox="1"/>
          <p:nvPr/>
        </p:nvSpPr>
        <p:spPr>
          <a:xfrm>
            <a:off x="6031918" y="3042043"/>
            <a:ext cx="2890535" cy="461665"/>
          </a:xfrm>
          <a:prstGeom prst="rect">
            <a:avLst/>
          </a:prstGeom>
          <a:noFill/>
        </p:spPr>
        <p:txBody>
          <a:bodyPr wrap="none" rtlCol="0">
            <a:spAutoFit/>
          </a:bodyPr>
          <a:lstStyle/>
          <a:p>
            <a:r>
              <a:rPr lang="ja-JP" altLang="en-US" sz="2400" b="1" i="1" dirty="0"/>
              <a:t>プログラム</a:t>
            </a:r>
            <a:r>
              <a:rPr kumimoji="1" lang="en-US" altLang="ja-JP" sz="2400" b="1" i="1" dirty="0" smtClean="0"/>
              <a:t> P1’, P2’</a:t>
            </a:r>
            <a:endParaRPr kumimoji="1" lang="ja-JP" altLang="en-US" sz="2400" b="1" i="1" dirty="0"/>
          </a:p>
        </p:txBody>
      </p:sp>
      <p:sp>
        <p:nvSpPr>
          <p:cNvPr id="22" name="角丸四角形 21"/>
          <p:cNvSpPr/>
          <p:nvPr/>
        </p:nvSpPr>
        <p:spPr bwMode="auto">
          <a:xfrm>
            <a:off x="6251451" y="5011800"/>
            <a:ext cx="1779689" cy="958669"/>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Execute P’</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on a JVM</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 name="右矢印 22"/>
          <p:cNvSpPr/>
          <p:nvPr/>
        </p:nvSpPr>
        <p:spPr bwMode="auto">
          <a:xfrm rot="10800000">
            <a:off x="4285241" y="5202448"/>
            <a:ext cx="733887"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973944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p:cNvGrpSpPr/>
          <p:nvPr/>
        </p:nvGrpSpPr>
        <p:grpSpPr>
          <a:xfrm>
            <a:off x="6986033" y="1709046"/>
            <a:ext cx="1632031" cy="1567365"/>
            <a:chOff x="6833633" y="1556646"/>
            <a:chExt cx="1632031" cy="1567365"/>
          </a:xfrm>
        </p:grpSpPr>
        <p:sp>
          <p:nvSpPr>
            <p:cNvPr id="35" name="角丸四角形 34"/>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6" name="円/楕円 35"/>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7" name="直線コネクタ 36"/>
            <p:cNvCxnSpPr>
              <a:stCxn id="36" idx="4"/>
              <a:endCxn id="38"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38" name="円/楕円 37"/>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2" name="円/楕円 41"/>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4" name="円/楕円 43"/>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6" name="直線コネクタ 45"/>
            <p:cNvCxnSpPr>
              <a:stCxn id="36" idx="4"/>
              <a:endCxn id="40"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7" name="直線コネクタ 46"/>
            <p:cNvCxnSpPr>
              <a:stCxn id="36" idx="4"/>
              <a:endCxn id="42"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9" name="直線コネクタ 48"/>
            <p:cNvCxnSpPr>
              <a:stCxn id="38" idx="4"/>
              <a:endCxn id="44"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0" name="直線コネクタ 49"/>
            <p:cNvCxnSpPr>
              <a:stCxn id="40" idx="4"/>
              <a:endCxn id="41"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1" name="直線コネクタ 50"/>
            <p:cNvCxnSpPr>
              <a:stCxn id="40" idx="4"/>
              <a:endCxn id="44"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52" name="円/楕円 51"/>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3" name="直線コネクタ 52"/>
            <p:cNvCxnSpPr>
              <a:stCxn id="42" idx="4"/>
              <a:endCxn id="52"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6" name="円柱 25"/>
          <p:cNvSpPr/>
          <p:nvPr/>
        </p:nvSpPr>
        <p:spPr bwMode="auto">
          <a:xfrm>
            <a:off x="841138" y="1967432"/>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dirty="0">
                <a:solidFill>
                  <a:schemeClr val="tx1"/>
                </a:solidFill>
                <a:latin typeface="Times New Roman" pitchFamily="18" charset="0"/>
                <a:ea typeface="ＭＳ Ｐゴシック" pitchFamily="50" charset="-128"/>
              </a:rPr>
              <a:t>2</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a:t>
            </a:r>
            <a:r>
              <a:rPr lang="ja-JP" altLang="en-US" sz="4000" dirty="0"/>
              <a:t>動的プログラム依存グラフの計算</a:t>
            </a:r>
            <a:endParaRPr lang="en-US" altLang="ja-JP" sz="4000" dirty="0"/>
          </a:p>
        </p:txBody>
      </p:sp>
      <p:sp>
        <p:nvSpPr>
          <p:cNvPr id="8" name="円柱 7"/>
          <p:cNvSpPr/>
          <p:nvPr/>
        </p:nvSpPr>
        <p:spPr bwMode="auto">
          <a:xfrm>
            <a:off x="555772" y="1580591"/>
            <a:ext cx="1582403" cy="1116801"/>
          </a:xfrm>
          <a:prstGeom prst="can">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dirty="0">
                <a:latin typeface="Times New Roman" pitchFamily="18" charset="0"/>
                <a:ea typeface="ＭＳ Ｐゴシック" pitchFamily="50" charset="-128"/>
              </a:rPr>
              <a:t>実行</a:t>
            </a:r>
            <a:endParaRPr kumimoji="0" lang="en-US" altLang="ja-JP" sz="2400" b="1" dirty="0" smtClean="0">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rPr>
              <a:t>トレース</a:t>
            </a:r>
            <a:r>
              <a:rPr kumimoji="0" lang="en-US" altLang="ja-JP" sz="2400" b="1" u="none" strike="noStrike" cap="none" normalizeH="0" baseline="0" dirty="0" smtClean="0">
                <a:ln>
                  <a:noFill/>
                </a:ln>
                <a:solidFill>
                  <a:schemeClr val="tx1"/>
                </a:solidFill>
                <a:effectLst/>
                <a:latin typeface="Times New Roman" pitchFamily="18" charset="0"/>
                <a:ea typeface="ＭＳ Ｐゴシック" pitchFamily="50" charset="-128"/>
              </a:rPr>
              <a:t>1</a:t>
            </a:r>
            <a:endParaRPr kumimoji="0" lang="ja-JP" altLang="en-US" sz="2400" b="1"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右矢印 23"/>
          <p:cNvSpPr/>
          <p:nvPr/>
        </p:nvSpPr>
        <p:spPr bwMode="auto">
          <a:xfrm>
            <a:off x="2806865"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21" name="図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8782" y="1667786"/>
            <a:ext cx="1177276" cy="1177276"/>
          </a:xfrm>
          <a:prstGeom prst="rect">
            <a:avLst/>
          </a:prstGeom>
        </p:spPr>
      </p:pic>
      <p:sp>
        <p:nvSpPr>
          <p:cNvPr id="25" name="右矢印 24"/>
          <p:cNvSpPr/>
          <p:nvPr/>
        </p:nvSpPr>
        <p:spPr bwMode="auto">
          <a:xfrm>
            <a:off x="5540699"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3402449" y="2925645"/>
            <a:ext cx="2339102" cy="461665"/>
          </a:xfrm>
          <a:prstGeom prst="rect">
            <a:avLst/>
          </a:prstGeom>
          <a:noFill/>
        </p:spPr>
        <p:txBody>
          <a:bodyPr wrap="none" rtlCol="0">
            <a:spAutoFit/>
          </a:bodyPr>
          <a:lstStyle/>
          <a:p>
            <a:r>
              <a:rPr lang="ja-JP" altLang="en-US" sz="2400" b="1" i="1" dirty="0" smtClean="0"/>
              <a:t>実行再現</a:t>
            </a:r>
            <a:r>
              <a:rPr kumimoji="1" lang="ja-JP" altLang="en-US" sz="2400" b="1" i="1" dirty="0" smtClean="0"/>
              <a:t>ツール</a:t>
            </a:r>
            <a:endParaRPr kumimoji="1" lang="ja-JP" altLang="en-US" sz="2400" b="1" i="1" dirty="0"/>
          </a:p>
        </p:txBody>
      </p:sp>
      <p:sp>
        <p:nvSpPr>
          <p:cNvPr id="29" name="コンテンツ プレースホルダー 2"/>
          <p:cNvSpPr>
            <a:spLocks noGrp="1"/>
          </p:cNvSpPr>
          <p:nvPr>
            <p:ph idx="1"/>
          </p:nvPr>
        </p:nvSpPr>
        <p:spPr>
          <a:xfrm>
            <a:off x="179388" y="3991599"/>
            <a:ext cx="8785225" cy="2317126"/>
          </a:xfrm>
        </p:spPr>
        <p:txBody>
          <a:bodyPr/>
          <a:lstStyle/>
          <a:p>
            <a:r>
              <a:rPr lang="ja-JP" altLang="en-US" dirty="0" smtClean="0"/>
              <a:t>依存関係は</a:t>
            </a:r>
            <a:r>
              <a:rPr lang="en-US" altLang="ja-JP" dirty="0" smtClean="0"/>
              <a:t>Java</a:t>
            </a:r>
            <a:r>
              <a:rPr lang="ja-JP" altLang="en-US" dirty="0" smtClean="0"/>
              <a:t>バイトコード単位で求める</a:t>
            </a:r>
            <a:endParaRPr lang="en-US" altLang="ja-JP" dirty="0" smtClean="0"/>
          </a:p>
          <a:p>
            <a:r>
              <a:rPr lang="ja-JP" altLang="en-US" dirty="0" smtClean="0"/>
              <a:t>依存辺の集合を求め，ファイルに書き出す</a:t>
            </a:r>
            <a:endParaRPr lang="en-US" altLang="ja-JP" dirty="0" smtClean="0"/>
          </a:p>
          <a:p>
            <a:pPr lvl="1"/>
            <a:r>
              <a:rPr kumimoji="1" lang="ja-JP" altLang="en-US" dirty="0" smtClean="0"/>
              <a:t>メモリ上に保持しておくのには限界がある</a:t>
            </a:r>
            <a:endParaRPr kumimoji="1" lang="ja-JP" altLang="en-US" dirty="0"/>
          </a:p>
        </p:txBody>
      </p:sp>
      <p:sp>
        <p:nvSpPr>
          <p:cNvPr id="76" name="テキスト ボックス 75"/>
          <p:cNvSpPr txBox="1"/>
          <p:nvPr/>
        </p:nvSpPr>
        <p:spPr>
          <a:xfrm>
            <a:off x="5907848" y="3401249"/>
            <a:ext cx="3262432" cy="400110"/>
          </a:xfrm>
          <a:prstGeom prst="rect">
            <a:avLst/>
          </a:prstGeom>
          <a:noFill/>
        </p:spPr>
        <p:txBody>
          <a:bodyPr wrap="none" rtlCol="0">
            <a:spAutoFit/>
          </a:bodyPr>
          <a:lstStyle/>
          <a:p>
            <a:r>
              <a:rPr lang="ja-JP" altLang="en-US" sz="2000" b="1" i="1" dirty="0" smtClean="0"/>
              <a:t>動的プログラム依存グラフ</a:t>
            </a:r>
            <a:endParaRPr kumimoji="1" lang="ja-JP" altLang="en-US" sz="2000" b="1" i="1" dirty="0"/>
          </a:p>
        </p:txBody>
      </p:sp>
      <p:grpSp>
        <p:nvGrpSpPr>
          <p:cNvPr id="109" name="グループ化 108"/>
          <p:cNvGrpSpPr/>
          <p:nvPr/>
        </p:nvGrpSpPr>
        <p:grpSpPr>
          <a:xfrm>
            <a:off x="6833633" y="1556646"/>
            <a:ext cx="1632031" cy="1567365"/>
            <a:chOff x="6833633" y="1556646"/>
            <a:chExt cx="1632031" cy="1567365"/>
          </a:xfrm>
        </p:grpSpPr>
        <p:sp>
          <p:nvSpPr>
            <p:cNvPr id="74" name="角丸四角形 73"/>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 name="円/楕円 2"/>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9" name="直線コネクタ 18"/>
            <p:cNvCxnSpPr>
              <a:stCxn id="3" idx="4"/>
              <a:endCxn id="30"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30" name="円/楕円 29"/>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1" name="円/楕円 30"/>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円/楕円 31"/>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円/楕円 32"/>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4" name="円/楕円 33"/>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9" name="直線コネクタ 38"/>
            <p:cNvCxnSpPr>
              <a:stCxn id="3" idx="4"/>
              <a:endCxn id="31"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3" name="直線コネクタ 42"/>
            <p:cNvCxnSpPr>
              <a:stCxn id="3" idx="4"/>
              <a:endCxn id="33"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5" name="直線コネクタ 44"/>
            <p:cNvCxnSpPr>
              <a:stCxn id="30" idx="4"/>
              <a:endCxn id="34"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48" name="直線コネクタ 47"/>
            <p:cNvCxnSpPr>
              <a:stCxn id="31" idx="4"/>
              <a:endCxn id="32"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7" name="直線コネクタ 76"/>
            <p:cNvCxnSpPr>
              <a:stCxn id="31" idx="4"/>
              <a:endCxn id="34"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91" name="円/楕円 90"/>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2" name="直線コネクタ 91"/>
            <p:cNvCxnSpPr>
              <a:stCxn id="33" idx="4"/>
              <a:endCxn id="91"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Tree>
    <p:extLst>
      <p:ext uri="{BB962C8B-B14F-4D97-AF65-F5344CB8AC3E}">
        <p14:creationId xmlns:p14="http://schemas.microsoft.com/office/powerpoint/2010/main" val="2035334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3" name="グループ化 102"/>
          <p:cNvGrpSpPr/>
          <p:nvPr/>
        </p:nvGrpSpPr>
        <p:grpSpPr>
          <a:xfrm>
            <a:off x="6984377" y="1613489"/>
            <a:ext cx="1632031" cy="1567365"/>
            <a:chOff x="6909457" y="1536073"/>
            <a:chExt cx="1632031" cy="1567365"/>
          </a:xfrm>
        </p:grpSpPr>
        <p:sp>
          <p:nvSpPr>
            <p:cNvPr id="104" name="角丸四角形 103"/>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5" name="円/楕円 104"/>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6" name="直線コネクタ 105"/>
            <p:cNvCxnSpPr>
              <a:stCxn id="105" idx="4"/>
              <a:endCxn id="107"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107" name="円/楕円 106"/>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8" name="円/楕円 107"/>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9" name="円/楕円 108"/>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0" name="直線コネクタ 109"/>
            <p:cNvCxnSpPr>
              <a:stCxn id="105" idx="4"/>
              <a:endCxn id="108"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11" name="直線コネクタ 110"/>
            <p:cNvCxnSpPr>
              <a:stCxn id="107" idx="4"/>
              <a:endCxn id="109"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12" name="直線コネクタ 111"/>
            <p:cNvCxnSpPr>
              <a:stCxn id="108" idx="4"/>
              <a:endCxn id="109"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 name="タイトル 1"/>
          <p:cNvSpPr>
            <a:spLocks noGrp="1"/>
          </p:cNvSpPr>
          <p:nvPr>
            <p:ph type="title"/>
          </p:nvPr>
        </p:nvSpPr>
        <p:spPr/>
        <p:txBody>
          <a:bodyPr/>
          <a:lstStyle/>
          <a:p>
            <a:r>
              <a:rPr lang="ja-JP" altLang="en-US" dirty="0"/>
              <a:t>手順</a:t>
            </a:r>
            <a:r>
              <a:rPr lang="en-US" altLang="ja-JP" dirty="0"/>
              <a:t>3</a:t>
            </a:r>
            <a:r>
              <a:rPr lang="ja-JP" altLang="en-US" dirty="0" smtClean="0"/>
              <a:t>：動的フォワードスライスの</a:t>
            </a:r>
            <a:r>
              <a:rPr lang="ja-JP" altLang="en-US" dirty="0"/>
              <a:t>計算</a:t>
            </a:r>
            <a:endParaRPr lang="en-US" altLang="ja-JP" sz="4000" dirty="0"/>
          </a:p>
        </p:txBody>
      </p:sp>
      <p:sp>
        <p:nvSpPr>
          <p:cNvPr id="27" name="テキスト ボックス 26"/>
          <p:cNvSpPr txBox="1"/>
          <p:nvPr/>
        </p:nvSpPr>
        <p:spPr>
          <a:xfrm>
            <a:off x="3020263" y="2897364"/>
            <a:ext cx="2954655" cy="830997"/>
          </a:xfrm>
          <a:prstGeom prst="rect">
            <a:avLst/>
          </a:prstGeom>
          <a:noFill/>
        </p:spPr>
        <p:txBody>
          <a:bodyPr wrap="none" rtlCol="0">
            <a:spAutoFit/>
          </a:bodyPr>
          <a:lstStyle/>
          <a:p>
            <a:pPr algn="ctr"/>
            <a:r>
              <a:rPr lang="ja-JP" altLang="en-US" sz="2400" b="1" i="1" dirty="0" smtClean="0"/>
              <a:t>フォワードスライス</a:t>
            </a:r>
            <a:endParaRPr lang="en-US" altLang="ja-JP" sz="2400" b="1" i="1" dirty="0" smtClean="0"/>
          </a:p>
          <a:p>
            <a:pPr algn="ctr"/>
            <a:r>
              <a:rPr lang="ja-JP" altLang="en-US" sz="2400" b="1" i="1" dirty="0" smtClean="0"/>
              <a:t>の計算</a:t>
            </a:r>
            <a:endParaRPr kumimoji="1" lang="ja-JP" altLang="en-US" sz="2400" b="1" i="1" dirty="0"/>
          </a:p>
        </p:txBody>
      </p:sp>
      <p:sp>
        <p:nvSpPr>
          <p:cNvPr id="51" name="コンテンツ プレースホルダー 2"/>
          <p:cNvSpPr txBox="1">
            <a:spLocks/>
          </p:cNvSpPr>
          <p:nvPr/>
        </p:nvSpPr>
        <p:spPr bwMode="auto">
          <a:xfrm>
            <a:off x="179388" y="4080603"/>
            <a:ext cx="8785225" cy="231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バグ修正によって変更されたメソッドを基準としてフォワードスライスを計算する</a:t>
            </a:r>
            <a:endParaRPr lang="en-US" altLang="ja-JP" kern="0" dirty="0" smtClean="0"/>
          </a:p>
          <a:p>
            <a:r>
              <a:rPr lang="ja-JP" altLang="en-US" kern="0" dirty="0"/>
              <a:t>対象</a:t>
            </a:r>
            <a:r>
              <a:rPr lang="ja-JP" altLang="en-US" kern="0" dirty="0" smtClean="0"/>
              <a:t>となるメソッド内部の依存辺はスライス内に含めない</a:t>
            </a:r>
            <a:endParaRPr lang="en-US" altLang="ja-JP" kern="0" dirty="0" smtClean="0"/>
          </a:p>
        </p:txBody>
      </p:sp>
      <p:grpSp>
        <p:nvGrpSpPr>
          <p:cNvPr id="52" name="グループ化 51"/>
          <p:cNvGrpSpPr/>
          <p:nvPr/>
        </p:nvGrpSpPr>
        <p:grpSpPr>
          <a:xfrm>
            <a:off x="798802" y="1662820"/>
            <a:ext cx="1632031" cy="1567365"/>
            <a:chOff x="6833633" y="1556646"/>
            <a:chExt cx="1632031" cy="1567365"/>
          </a:xfrm>
        </p:grpSpPr>
        <p:sp>
          <p:nvSpPr>
            <p:cNvPr id="53" name="角丸四角形 52"/>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円/楕円 53"/>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5" name="直線コネクタ 54"/>
            <p:cNvCxnSpPr>
              <a:stCxn id="54" idx="4"/>
              <a:endCxn id="56"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56" name="円/楕円 55"/>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7" name="円/楕円 56"/>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8" name="円/楕円 57"/>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9" name="円/楕円 58"/>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0" name="円/楕円 59"/>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1" name="直線コネクタ 60"/>
            <p:cNvCxnSpPr>
              <a:stCxn id="54" idx="4"/>
              <a:endCxn id="57"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2" name="直線コネクタ 61"/>
            <p:cNvCxnSpPr>
              <a:stCxn id="54" idx="4"/>
              <a:endCxn id="59"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3" name="直線コネクタ 62"/>
            <p:cNvCxnSpPr>
              <a:stCxn id="56" idx="4"/>
              <a:endCxn id="60"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4" name="直線コネクタ 63"/>
            <p:cNvCxnSpPr>
              <a:stCxn id="57" idx="4"/>
              <a:endCxn id="58"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5" name="直線コネクタ 64"/>
            <p:cNvCxnSpPr>
              <a:stCxn id="57" idx="4"/>
              <a:endCxn id="60"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66" name="円/楕円 65"/>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7" name="直線コネクタ 66"/>
            <p:cNvCxnSpPr>
              <a:stCxn id="59" idx="4"/>
              <a:endCxn id="66"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68" name="グループ化 67"/>
          <p:cNvGrpSpPr/>
          <p:nvPr/>
        </p:nvGrpSpPr>
        <p:grpSpPr>
          <a:xfrm>
            <a:off x="608490" y="1519207"/>
            <a:ext cx="1632031" cy="1567365"/>
            <a:chOff x="6833633" y="1556646"/>
            <a:chExt cx="1632031" cy="1567365"/>
          </a:xfrm>
        </p:grpSpPr>
        <p:sp>
          <p:nvSpPr>
            <p:cNvPr id="69" name="角丸四角形 68"/>
            <p:cNvSpPr/>
            <p:nvPr/>
          </p:nvSpPr>
          <p:spPr bwMode="auto">
            <a:xfrm>
              <a:off x="6833633" y="1556646"/>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0" name="円/楕円 69"/>
            <p:cNvSpPr/>
            <p:nvPr/>
          </p:nvSpPr>
          <p:spPr bwMode="auto">
            <a:xfrm>
              <a:off x="7551263" y="1717842"/>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1" name="直線コネクタ 70"/>
            <p:cNvCxnSpPr>
              <a:stCxn id="70" idx="4"/>
              <a:endCxn id="72" idx="0"/>
            </p:cNvCxnSpPr>
            <p:nvPr/>
          </p:nvCxnSpPr>
          <p:spPr bwMode="auto">
            <a:xfrm flipH="1">
              <a:off x="7636966" y="1893716"/>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72" name="円/楕円 71"/>
            <p:cNvSpPr/>
            <p:nvPr/>
          </p:nvSpPr>
          <p:spPr bwMode="auto">
            <a:xfrm>
              <a:off x="7550156"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円/楕円 72"/>
            <p:cNvSpPr/>
            <p:nvPr/>
          </p:nvSpPr>
          <p:spPr bwMode="auto">
            <a:xfrm>
              <a:off x="8002887"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7" name="円/楕円 76"/>
            <p:cNvSpPr/>
            <p:nvPr/>
          </p:nvSpPr>
          <p:spPr bwMode="auto">
            <a:xfrm>
              <a:off x="8006678"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8" name="円/楕円 77"/>
            <p:cNvSpPr/>
            <p:nvPr/>
          </p:nvSpPr>
          <p:spPr bwMode="auto">
            <a:xfrm>
              <a:off x="7097425" y="2225247"/>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9" name="円/楕円 78"/>
            <p:cNvSpPr/>
            <p:nvPr/>
          </p:nvSpPr>
          <p:spPr bwMode="auto">
            <a:xfrm>
              <a:off x="7547692"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0" name="直線コネクタ 79"/>
            <p:cNvCxnSpPr>
              <a:stCxn id="70" idx="4"/>
              <a:endCxn id="73" idx="0"/>
            </p:cNvCxnSpPr>
            <p:nvPr/>
          </p:nvCxnSpPr>
          <p:spPr bwMode="auto">
            <a:xfrm>
              <a:off x="7638073" y="1893716"/>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1" name="直線コネクタ 80"/>
            <p:cNvCxnSpPr>
              <a:stCxn id="70" idx="4"/>
              <a:endCxn id="78" idx="0"/>
            </p:cNvCxnSpPr>
            <p:nvPr/>
          </p:nvCxnSpPr>
          <p:spPr bwMode="auto">
            <a:xfrm flipH="1">
              <a:off x="7184235" y="1893716"/>
              <a:ext cx="453838"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2" name="直線コネクタ 81"/>
            <p:cNvCxnSpPr>
              <a:stCxn id="72" idx="4"/>
              <a:endCxn id="79" idx="0"/>
            </p:cNvCxnSpPr>
            <p:nvPr/>
          </p:nvCxnSpPr>
          <p:spPr bwMode="auto">
            <a:xfrm flipH="1">
              <a:off x="7634502" y="2401121"/>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3" name="直線コネクタ 82"/>
            <p:cNvCxnSpPr>
              <a:stCxn id="73" idx="4"/>
              <a:endCxn id="77" idx="0"/>
            </p:cNvCxnSpPr>
            <p:nvPr/>
          </p:nvCxnSpPr>
          <p:spPr bwMode="auto">
            <a:xfrm>
              <a:off x="8089697" y="2401121"/>
              <a:ext cx="3791"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4" name="直線コネクタ 83"/>
            <p:cNvCxnSpPr>
              <a:stCxn id="73" idx="4"/>
              <a:endCxn id="79" idx="0"/>
            </p:cNvCxnSpPr>
            <p:nvPr/>
          </p:nvCxnSpPr>
          <p:spPr bwMode="auto">
            <a:xfrm flipH="1">
              <a:off x="7634502" y="2401121"/>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85" name="円/楕円 84"/>
            <p:cNvSpPr/>
            <p:nvPr/>
          </p:nvSpPr>
          <p:spPr bwMode="auto">
            <a:xfrm>
              <a:off x="7097425" y="273962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6" name="直線コネクタ 85"/>
            <p:cNvCxnSpPr>
              <a:stCxn id="78" idx="4"/>
              <a:endCxn id="85" idx="0"/>
            </p:cNvCxnSpPr>
            <p:nvPr/>
          </p:nvCxnSpPr>
          <p:spPr bwMode="auto">
            <a:xfrm>
              <a:off x="7184235" y="2401121"/>
              <a:ext cx="0"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5" name="グループ化 4"/>
          <p:cNvGrpSpPr/>
          <p:nvPr/>
        </p:nvGrpSpPr>
        <p:grpSpPr>
          <a:xfrm>
            <a:off x="6805044" y="1471346"/>
            <a:ext cx="1632031" cy="1567365"/>
            <a:chOff x="6909457" y="1536073"/>
            <a:chExt cx="1632031" cy="1567365"/>
          </a:xfrm>
        </p:grpSpPr>
        <p:sp>
          <p:nvSpPr>
            <p:cNvPr id="88" name="角丸四角形 87"/>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9" name="円/楕円 88"/>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0" name="直線コネクタ 89"/>
            <p:cNvCxnSpPr>
              <a:stCxn id="89" idx="4"/>
              <a:endCxn id="91"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91" name="円/楕円 90"/>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2" name="円/楕円 91"/>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5" name="円/楕円 94"/>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6" name="直線コネクタ 95"/>
            <p:cNvCxnSpPr>
              <a:stCxn id="89" idx="4"/>
              <a:endCxn id="92"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8" name="直線コネクタ 97"/>
            <p:cNvCxnSpPr>
              <a:stCxn id="91" idx="4"/>
              <a:endCxn id="95"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00" name="直線コネクタ 99"/>
            <p:cNvCxnSpPr>
              <a:stCxn id="92" idx="4"/>
              <a:endCxn id="95"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113" name="テキスト ボックス 112"/>
          <p:cNvSpPr txBox="1"/>
          <p:nvPr/>
        </p:nvSpPr>
        <p:spPr>
          <a:xfrm>
            <a:off x="6223572" y="3330451"/>
            <a:ext cx="2954655" cy="461665"/>
          </a:xfrm>
          <a:prstGeom prst="rect">
            <a:avLst/>
          </a:prstGeom>
          <a:noFill/>
        </p:spPr>
        <p:txBody>
          <a:bodyPr wrap="none" rtlCol="0">
            <a:spAutoFit/>
          </a:bodyPr>
          <a:lstStyle/>
          <a:p>
            <a:r>
              <a:rPr lang="ja-JP" altLang="en-US" sz="2400" b="1" i="1" dirty="0" smtClean="0"/>
              <a:t>フォワードスライス</a:t>
            </a:r>
            <a:endParaRPr lang="en-US" altLang="ja-JP" sz="2400" b="1" i="1" dirty="0" smtClean="0"/>
          </a:p>
        </p:txBody>
      </p:sp>
      <p:sp>
        <p:nvSpPr>
          <p:cNvPr id="114" name="右矢印 113"/>
          <p:cNvSpPr/>
          <p:nvPr/>
        </p:nvSpPr>
        <p:spPr bwMode="auto">
          <a:xfrm>
            <a:off x="2806865"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15" name="図 1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88782" y="1667786"/>
            <a:ext cx="1177276" cy="1177276"/>
          </a:xfrm>
          <a:prstGeom prst="rect">
            <a:avLst/>
          </a:prstGeom>
        </p:spPr>
      </p:pic>
      <p:sp>
        <p:nvSpPr>
          <p:cNvPr id="116" name="右矢印 115"/>
          <p:cNvSpPr/>
          <p:nvPr/>
        </p:nvSpPr>
        <p:spPr bwMode="auto">
          <a:xfrm>
            <a:off x="5540699"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4" name="テキスト ボックス 73"/>
          <p:cNvSpPr txBox="1"/>
          <p:nvPr/>
        </p:nvSpPr>
        <p:spPr>
          <a:xfrm>
            <a:off x="0" y="3418103"/>
            <a:ext cx="3262432" cy="400110"/>
          </a:xfrm>
          <a:prstGeom prst="rect">
            <a:avLst/>
          </a:prstGeom>
          <a:noFill/>
        </p:spPr>
        <p:txBody>
          <a:bodyPr wrap="none" rtlCol="0">
            <a:spAutoFit/>
          </a:bodyPr>
          <a:lstStyle/>
          <a:p>
            <a:r>
              <a:rPr lang="ja-JP" altLang="en-US" sz="2000" b="1" i="1" dirty="0" smtClean="0"/>
              <a:t>動的プログラム依存グラフ</a:t>
            </a:r>
            <a:endParaRPr kumimoji="1" lang="ja-JP" altLang="en-US" sz="2000" b="1" i="1" dirty="0"/>
          </a:p>
        </p:txBody>
      </p:sp>
    </p:spTree>
    <p:extLst>
      <p:ext uri="{BB962C8B-B14F-4D97-AF65-F5344CB8AC3E}">
        <p14:creationId xmlns:p14="http://schemas.microsoft.com/office/powerpoint/2010/main" val="1454323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グループ化 84"/>
          <p:cNvGrpSpPr/>
          <p:nvPr/>
        </p:nvGrpSpPr>
        <p:grpSpPr>
          <a:xfrm>
            <a:off x="6814417" y="1661714"/>
            <a:ext cx="1632031" cy="1567365"/>
            <a:chOff x="6909457" y="1536073"/>
            <a:chExt cx="1632031" cy="1567365"/>
          </a:xfrm>
        </p:grpSpPr>
        <p:sp>
          <p:nvSpPr>
            <p:cNvPr id="87" name="角丸四角形 86"/>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8" name="円/楕円 87"/>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9" name="直線コネクタ 88"/>
            <p:cNvCxnSpPr>
              <a:stCxn id="88" idx="4"/>
              <a:endCxn id="90"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90" name="円/楕円 89"/>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1" name="円/楕円 90"/>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2" name="円/楕円 91"/>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3" name="直線コネクタ 92"/>
            <p:cNvCxnSpPr>
              <a:stCxn id="88" idx="4"/>
              <a:endCxn id="91"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5" name="直線コネクタ 94"/>
            <p:cNvCxnSpPr>
              <a:stCxn id="90" idx="4"/>
              <a:endCxn id="92"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6" name="直線コネクタ 95"/>
            <p:cNvCxnSpPr>
              <a:stCxn id="91" idx="4"/>
              <a:endCxn id="92"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 name="タイトル 1"/>
          <p:cNvSpPr>
            <a:spLocks noGrp="1"/>
          </p:cNvSpPr>
          <p:nvPr>
            <p:ph type="title"/>
          </p:nvPr>
        </p:nvSpPr>
        <p:spPr>
          <a:xfrm>
            <a:off x="0" y="188913"/>
            <a:ext cx="9144000" cy="936625"/>
          </a:xfrm>
        </p:spPr>
        <p:txBody>
          <a:bodyPr/>
          <a:lstStyle/>
          <a:p>
            <a:r>
              <a:rPr lang="ja-JP" altLang="en-US" dirty="0" smtClean="0"/>
              <a:t>手順</a:t>
            </a:r>
            <a:r>
              <a:rPr lang="en-US" altLang="ja-JP" dirty="0" smtClean="0"/>
              <a:t>4</a:t>
            </a:r>
            <a:r>
              <a:rPr lang="ja-JP" altLang="en-US" dirty="0" smtClean="0"/>
              <a:t>：動的フォワードスライスの比較</a:t>
            </a:r>
            <a:endParaRPr lang="en-US" altLang="ja-JP" dirty="0"/>
          </a:p>
        </p:txBody>
      </p:sp>
      <p:sp>
        <p:nvSpPr>
          <p:cNvPr id="51" name="コンテンツ プレースホルダー 2"/>
          <p:cNvSpPr txBox="1">
            <a:spLocks/>
          </p:cNvSpPr>
          <p:nvPr/>
        </p:nvSpPr>
        <p:spPr bwMode="auto">
          <a:xfrm>
            <a:off x="179388" y="4080603"/>
            <a:ext cx="8785225" cy="231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sz="2800" kern="0" dirty="0" smtClean="0"/>
          </a:p>
          <a:p>
            <a:endParaRPr lang="en-US" altLang="ja-JP" sz="2800" kern="0" dirty="0" smtClean="0"/>
          </a:p>
          <a:p>
            <a:endParaRPr lang="en-US" altLang="ja-JP" sz="2800" kern="0" dirty="0" smtClean="0"/>
          </a:p>
        </p:txBody>
      </p:sp>
      <p:sp>
        <p:nvSpPr>
          <p:cNvPr id="94" name="テキスト ボックス 93"/>
          <p:cNvSpPr txBox="1"/>
          <p:nvPr/>
        </p:nvSpPr>
        <p:spPr>
          <a:xfrm>
            <a:off x="3284509" y="2938706"/>
            <a:ext cx="2646879" cy="461665"/>
          </a:xfrm>
          <a:prstGeom prst="rect">
            <a:avLst/>
          </a:prstGeom>
          <a:noFill/>
        </p:spPr>
        <p:txBody>
          <a:bodyPr wrap="none" rtlCol="0">
            <a:spAutoFit/>
          </a:bodyPr>
          <a:lstStyle/>
          <a:p>
            <a:pPr algn="ctr"/>
            <a:r>
              <a:rPr kumimoji="1" lang="ja-JP" altLang="en-US" sz="2400" b="1" i="1" dirty="0" smtClean="0"/>
              <a:t>固有な頂点の抽出</a:t>
            </a:r>
            <a:endParaRPr kumimoji="1" lang="ja-JP" altLang="en-US" sz="2400" b="1" i="1" dirty="0"/>
          </a:p>
        </p:txBody>
      </p:sp>
      <p:sp>
        <p:nvSpPr>
          <p:cNvPr id="97" name="右矢印 96"/>
          <p:cNvSpPr/>
          <p:nvPr/>
        </p:nvSpPr>
        <p:spPr bwMode="auto">
          <a:xfrm>
            <a:off x="2806865"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99" name="図 9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88782" y="1667786"/>
            <a:ext cx="1177276" cy="1177276"/>
          </a:xfrm>
          <a:prstGeom prst="rect">
            <a:avLst/>
          </a:prstGeom>
        </p:spPr>
      </p:pic>
      <p:sp>
        <p:nvSpPr>
          <p:cNvPr id="101" name="右矢印 100"/>
          <p:cNvSpPr/>
          <p:nvPr/>
        </p:nvSpPr>
        <p:spPr bwMode="auto">
          <a:xfrm>
            <a:off x="5537244" y="2135487"/>
            <a:ext cx="807276" cy="423081"/>
          </a:xfrm>
          <a:prstGeom prst="rightArrow">
            <a:avLst/>
          </a:prstGeom>
          <a:solidFill>
            <a:srgbClr val="00B0F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2" name="テキスト ボックス 101"/>
          <p:cNvSpPr txBox="1"/>
          <p:nvPr/>
        </p:nvSpPr>
        <p:spPr>
          <a:xfrm>
            <a:off x="126675" y="3355973"/>
            <a:ext cx="2954655" cy="461665"/>
          </a:xfrm>
          <a:prstGeom prst="rect">
            <a:avLst/>
          </a:prstGeom>
          <a:noFill/>
        </p:spPr>
        <p:txBody>
          <a:bodyPr wrap="none" rtlCol="0">
            <a:spAutoFit/>
          </a:bodyPr>
          <a:lstStyle/>
          <a:p>
            <a:r>
              <a:rPr lang="ja-JP" altLang="en-US" sz="2400" b="1" i="1" dirty="0" smtClean="0"/>
              <a:t>フォワードスライス</a:t>
            </a:r>
            <a:endParaRPr kumimoji="1" lang="ja-JP" altLang="en-US" sz="2400" b="1" i="1" dirty="0"/>
          </a:p>
        </p:txBody>
      </p:sp>
      <p:sp>
        <p:nvSpPr>
          <p:cNvPr id="62" name="テキスト ボックス 61"/>
          <p:cNvSpPr txBox="1"/>
          <p:nvPr/>
        </p:nvSpPr>
        <p:spPr>
          <a:xfrm>
            <a:off x="6672285" y="3372452"/>
            <a:ext cx="1723549" cy="461665"/>
          </a:xfrm>
          <a:prstGeom prst="rect">
            <a:avLst/>
          </a:prstGeom>
          <a:noFill/>
        </p:spPr>
        <p:txBody>
          <a:bodyPr wrap="none" rtlCol="0">
            <a:spAutoFit/>
          </a:bodyPr>
          <a:lstStyle/>
          <a:p>
            <a:r>
              <a:rPr lang="ja-JP" altLang="en-US" sz="2400" b="1" i="1" dirty="0"/>
              <a:t>固有</a:t>
            </a:r>
            <a:r>
              <a:rPr lang="ja-JP" altLang="en-US" sz="2400" b="1" i="1" dirty="0" smtClean="0"/>
              <a:t>な頂点</a:t>
            </a:r>
            <a:endParaRPr kumimoji="1" lang="ja-JP" altLang="en-US" sz="2400" b="1" i="1" dirty="0"/>
          </a:p>
        </p:txBody>
      </p:sp>
      <p:grpSp>
        <p:nvGrpSpPr>
          <p:cNvPr id="63" name="グループ化 62"/>
          <p:cNvGrpSpPr/>
          <p:nvPr/>
        </p:nvGrpSpPr>
        <p:grpSpPr>
          <a:xfrm>
            <a:off x="725063" y="1667786"/>
            <a:ext cx="1632031" cy="1567365"/>
            <a:chOff x="6909457" y="1536073"/>
            <a:chExt cx="1632031" cy="1567365"/>
          </a:xfrm>
        </p:grpSpPr>
        <p:sp>
          <p:nvSpPr>
            <p:cNvPr id="64" name="角丸四角形 63"/>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5" name="円/楕円 64"/>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6" name="直線コネクタ 65"/>
            <p:cNvCxnSpPr>
              <a:stCxn id="65" idx="4"/>
              <a:endCxn id="67"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67" name="円/楕円 66"/>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8" name="円/楕円 67"/>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円/楕円 68"/>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0" name="直線コネクタ 69"/>
            <p:cNvCxnSpPr>
              <a:stCxn id="65" idx="4"/>
              <a:endCxn id="68"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1" name="直線コネクタ 70"/>
            <p:cNvCxnSpPr>
              <a:stCxn id="67" idx="4"/>
              <a:endCxn id="69"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2" name="直線コネクタ 71"/>
            <p:cNvCxnSpPr>
              <a:stCxn id="68" idx="4"/>
              <a:endCxn id="69"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grpSp>
        <p:nvGrpSpPr>
          <p:cNvPr id="73" name="グループ化 72"/>
          <p:cNvGrpSpPr/>
          <p:nvPr/>
        </p:nvGrpSpPr>
        <p:grpSpPr>
          <a:xfrm>
            <a:off x="545730" y="1525643"/>
            <a:ext cx="1632031" cy="1567365"/>
            <a:chOff x="6909457" y="1536073"/>
            <a:chExt cx="1632031" cy="1567365"/>
          </a:xfrm>
        </p:grpSpPr>
        <p:sp>
          <p:nvSpPr>
            <p:cNvPr id="74" name="角丸四角形 73"/>
            <p:cNvSpPr/>
            <p:nvPr/>
          </p:nvSpPr>
          <p:spPr bwMode="auto">
            <a:xfrm>
              <a:off x="6909457" y="153607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6" name="円/楕円 75"/>
            <p:cNvSpPr/>
            <p:nvPr/>
          </p:nvSpPr>
          <p:spPr bwMode="auto">
            <a:xfrm>
              <a:off x="7627087" y="169726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7" name="直線コネクタ 76"/>
            <p:cNvCxnSpPr>
              <a:stCxn id="76" idx="4"/>
              <a:endCxn id="78" idx="0"/>
            </p:cNvCxnSpPr>
            <p:nvPr/>
          </p:nvCxnSpPr>
          <p:spPr bwMode="auto">
            <a:xfrm flipH="1">
              <a:off x="7712790" y="187314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78" name="円/楕円 77"/>
            <p:cNvSpPr/>
            <p:nvPr/>
          </p:nvSpPr>
          <p:spPr bwMode="auto">
            <a:xfrm>
              <a:off x="7625980"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9" name="円/楕円 78"/>
            <p:cNvSpPr/>
            <p:nvPr/>
          </p:nvSpPr>
          <p:spPr bwMode="auto">
            <a:xfrm>
              <a:off x="8078711" y="220467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0" name="円/楕円 79"/>
            <p:cNvSpPr/>
            <p:nvPr/>
          </p:nvSpPr>
          <p:spPr bwMode="auto">
            <a:xfrm>
              <a:off x="7623516" y="2719056"/>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81" name="直線コネクタ 80"/>
            <p:cNvCxnSpPr>
              <a:stCxn id="76" idx="4"/>
              <a:endCxn id="79" idx="0"/>
            </p:cNvCxnSpPr>
            <p:nvPr/>
          </p:nvCxnSpPr>
          <p:spPr bwMode="auto">
            <a:xfrm>
              <a:off x="7713897" y="187314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2" name="直線コネクタ 81"/>
            <p:cNvCxnSpPr>
              <a:stCxn id="78" idx="4"/>
              <a:endCxn id="80" idx="0"/>
            </p:cNvCxnSpPr>
            <p:nvPr/>
          </p:nvCxnSpPr>
          <p:spPr bwMode="auto">
            <a:xfrm flipH="1">
              <a:off x="7710326" y="238054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3" name="直線コネクタ 82"/>
            <p:cNvCxnSpPr>
              <a:stCxn id="79" idx="4"/>
              <a:endCxn id="80" idx="0"/>
            </p:cNvCxnSpPr>
            <p:nvPr/>
          </p:nvCxnSpPr>
          <p:spPr bwMode="auto">
            <a:xfrm flipH="1">
              <a:off x="7710326" y="238054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86" name="コンテンツ プレースホルダー 2"/>
          <p:cNvSpPr txBox="1">
            <a:spLocks/>
          </p:cNvSpPr>
          <p:nvPr/>
        </p:nvSpPr>
        <p:spPr bwMode="auto">
          <a:xfrm>
            <a:off x="331788" y="4050128"/>
            <a:ext cx="8785225" cy="231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kern="0" dirty="0" smtClean="0"/>
              <a:t>トポロジカルソートを行い，頂点を根から順にソートする</a:t>
            </a:r>
            <a:endParaRPr lang="en-US" altLang="ja-JP" sz="2400" kern="0" dirty="0" smtClean="0"/>
          </a:p>
          <a:p>
            <a:r>
              <a:rPr lang="ja-JP" altLang="en-US" sz="2400" kern="0" dirty="0" smtClean="0"/>
              <a:t>ソート順に頂点を訪問し，子ノードに対して経路上の頂点集合情報を伝播させていき，各頂点に対する経路上の頂点集合を計算する</a:t>
            </a:r>
            <a:endParaRPr lang="en-US" altLang="ja-JP" sz="2400" kern="0" dirty="0" smtClean="0"/>
          </a:p>
          <a:p>
            <a:r>
              <a:rPr lang="en-US" altLang="ja-JP" sz="2400" kern="0" dirty="0" smtClean="0"/>
              <a:t>2</a:t>
            </a:r>
            <a:r>
              <a:rPr lang="ja-JP" altLang="en-US" sz="2400" kern="0" dirty="0" err="1" smtClean="0"/>
              <a:t>つの</a:t>
            </a:r>
            <a:r>
              <a:rPr lang="ja-JP" altLang="en-US" sz="2400" kern="0" dirty="0" smtClean="0"/>
              <a:t>フォワードスライス間に固有な頂点を差分として検出する</a:t>
            </a:r>
            <a:endParaRPr lang="en-US" altLang="ja-JP" sz="2400" kern="0" dirty="0" smtClean="0"/>
          </a:p>
        </p:txBody>
      </p:sp>
      <p:sp>
        <p:nvSpPr>
          <p:cNvPr id="55" name="角丸四角形 54"/>
          <p:cNvSpPr/>
          <p:nvPr/>
        </p:nvSpPr>
        <p:spPr bwMode="auto">
          <a:xfrm>
            <a:off x="6662017" y="1525643"/>
            <a:ext cx="1632031" cy="1567365"/>
          </a:xfrm>
          <a:prstGeom prst="round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6" name="円/楕円 55"/>
          <p:cNvSpPr/>
          <p:nvPr/>
        </p:nvSpPr>
        <p:spPr bwMode="auto">
          <a:xfrm>
            <a:off x="7379647" y="1686839"/>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57" name="直線コネクタ 56"/>
          <p:cNvCxnSpPr>
            <a:stCxn id="56" idx="4"/>
            <a:endCxn id="58" idx="0"/>
          </p:cNvCxnSpPr>
          <p:nvPr/>
        </p:nvCxnSpPr>
        <p:spPr bwMode="auto">
          <a:xfrm flipH="1">
            <a:off x="7465350" y="1862713"/>
            <a:ext cx="1107"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
        <p:nvSpPr>
          <p:cNvPr id="58" name="円/楕円 57"/>
          <p:cNvSpPr/>
          <p:nvPr/>
        </p:nvSpPr>
        <p:spPr bwMode="auto">
          <a:xfrm>
            <a:off x="7378540" y="2194244"/>
            <a:ext cx="173620" cy="175874"/>
          </a:xfrm>
          <a:prstGeom prst="ellips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9" name="円/楕円 58"/>
          <p:cNvSpPr/>
          <p:nvPr/>
        </p:nvSpPr>
        <p:spPr bwMode="auto">
          <a:xfrm>
            <a:off x="7831271" y="2194244"/>
            <a:ext cx="173620" cy="175874"/>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rgbClr val="FF0000"/>
              </a:solidFill>
              <a:effectLst/>
              <a:latin typeface="Times New Roman" pitchFamily="18" charset="0"/>
              <a:ea typeface="ＭＳ Ｐゴシック" pitchFamily="50" charset="-128"/>
            </a:endParaRPr>
          </a:p>
        </p:txBody>
      </p:sp>
      <p:sp>
        <p:nvSpPr>
          <p:cNvPr id="60" name="円/楕円 59"/>
          <p:cNvSpPr/>
          <p:nvPr/>
        </p:nvSpPr>
        <p:spPr bwMode="auto">
          <a:xfrm>
            <a:off x="7376076" y="2708626"/>
            <a:ext cx="173620" cy="175874"/>
          </a:xfrm>
          <a:prstGeom prst="ellipse">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rgbClr val="FF0000"/>
              </a:solidFill>
              <a:effectLst/>
              <a:latin typeface="Times New Roman" pitchFamily="18" charset="0"/>
              <a:ea typeface="ＭＳ Ｐゴシック" pitchFamily="50" charset="-128"/>
            </a:endParaRPr>
          </a:p>
        </p:txBody>
      </p:sp>
      <p:cxnSp>
        <p:nvCxnSpPr>
          <p:cNvPr id="61" name="直線コネクタ 60"/>
          <p:cNvCxnSpPr>
            <a:stCxn id="56" idx="4"/>
            <a:endCxn id="59" idx="0"/>
          </p:cNvCxnSpPr>
          <p:nvPr/>
        </p:nvCxnSpPr>
        <p:spPr bwMode="auto">
          <a:xfrm>
            <a:off x="7466457" y="1862713"/>
            <a:ext cx="451624" cy="331531"/>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75" name="直線コネクタ 74"/>
          <p:cNvCxnSpPr>
            <a:stCxn id="58" idx="4"/>
            <a:endCxn id="60" idx="0"/>
          </p:cNvCxnSpPr>
          <p:nvPr/>
        </p:nvCxnSpPr>
        <p:spPr bwMode="auto">
          <a:xfrm flipH="1">
            <a:off x="7462886" y="2370118"/>
            <a:ext cx="2464"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4" name="直線コネクタ 83"/>
          <p:cNvCxnSpPr>
            <a:stCxn id="59" idx="4"/>
            <a:endCxn id="60" idx="0"/>
          </p:cNvCxnSpPr>
          <p:nvPr/>
        </p:nvCxnSpPr>
        <p:spPr bwMode="auto">
          <a:xfrm flipH="1">
            <a:off x="7462886" y="2370118"/>
            <a:ext cx="455195" cy="33850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spTree>
    <p:extLst>
      <p:ext uri="{BB962C8B-B14F-4D97-AF65-F5344CB8AC3E}">
        <p14:creationId xmlns:p14="http://schemas.microsoft.com/office/powerpoint/2010/main" val="1678066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適用</a:t>
            </a:r>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実験対象</a:t>
            </a:r>
            <a:endParaRPr lang="en-US" altLang="ja-JP" dirty="0" smtClean="0"/>
          </a:p>
          <a:p>
            <a:pPr lvl="1"/>
            <a:r>
              <a:rPr lang="ja-JP" altLang="en-US" dirty="0" smtClean="0"/>
              <a:t>バグ修正データセット</a:t>
            </a:r>
            <a:r>
              <a:rPr lang="en-US" altLang="ja-JP" dirty="0"/>
              <a:t>D</a:t>
            </a:r>
            <a:r>
              <a:rPr kumimoji="1" lang="en-US" altLang="ja-JP" dirty="0" smtClean="0"/>
              <a:t>efects4j</a:t>
            </a:r>
            <a:r>
              <a:rPr kumimoji="1" lang="ja-JP" altLang="en-US" dirty="0" err="1" smtClean="0"/>
              <a:t>に収</a:t>
            </a:r>
            <a:r>
              <a:rPr kumimoji="1" lang="ja-JP" altLang="en-US" dirty="0" smtClean="0"/>
              <a:t>録されている</a:t>
            </a:r>
            <a:r>
              <a:rPr lang="en-US" altLang="ja-JP" dirty="0" smtClean="0"/>
              <a:t>Apache Commons Lang</a:t>
            </a:r>
            <a:r>
              <a:rPr lang="ja-JP" altLang="en-US" dirty="0" smtClean="0"/>
              <a:t>のバグ</a:t>
            </a:r>
            <a:r>
              <a:rPr lang="en-US" altLang="ja-JP" dirty="0" smtClean="0"/>
              <a:t>10</a:t>
            </a:r>
            <a:r>
              <a:rPr lang="ja-JP" altLang="en-US" dirty="0" smtClean="0"/>
              <a:t>個を対象</a:t>
            </a:r>
            <a:endParaRPr lang="en-US" altLang="ja-JP" dirty="0" smtClean="0"/>
          </a:p>
          <a:p>
            <a:pPr lvl="1"/>
            <a:r>
              <a:rPr lang="ja-JP" altLang="en-US" dirty="0" smtClean="0"/>
              <a:t>バグ修正前後のバージョンでの，全てのテストケースを実行し差分を検出</a:t>
            </a:r>
            <a:endParaRPr lang="en-US" altLang="ja-JP" dirty="0" smtClean="0"/>
          </a:p>
          <a:p>
            <a:pPr lvl="1"/>
            <a:r>
              <a:rPr lang="ja-JP" altLang="en-US" dirty="0" smtClean="0"/>
              <a:t>ライブラリは実行の観測から除外</a:t>
            </a:r>
            <a:endParaRPr lang="en-US" altLang="ja-JP" dirty="0" smtClean="0"/>
          </a:p>
          <a:p>
            <a:r>
              <a:rPr kumimoji="1" lang="ja-JP" altLang="en-US" dirty="0" smtClean="0"/>
              <a:t>実験環境</a:t>
            </a:r>
            <a:endParaRPr kumimoji="1" lang="en-US" altLang="ja-JP" dirty="0" smtClean="0"/>
          </a:p>
          <a:p>
            <a:pPr lvl="1"/>
            <a:r>
              <a:rPr lang="en-US" altLang="ja-JP" dirty="0" smtClean="0"/>
              <a:t>OS</a:t>
            </a:r>
            <a:r>
              <a:rPr lang="ja-JP" altLang="en-US" dirty="0" smtClean="0"/>
              <a:t>：</a:t>
            </a:r>
            <a:r>
              <a:rPr lang="en-US" altLang="ja-JP" dirty="0" smtClean="0"/>
              <a:t>Ubuntu14.04</a:t>
            </a:r>
            <a:endParaRPr kumimoji="1" lang="en-US" altLang="ja-JP" dirty="0" smtClean="0"/>
          </a:p>
          <a:p>
            <a:pPr lvl="1"/>
            <a:r>
              <a:rPr lang="en-US" altLang="ja-JP" dirty="0" smtClean="0"/>
              <a:t>CPU</a:t>
            </a:r>
            <a:r>
              <a:rPr lang="ja-JP" altLang="en-US" dirty="0" smtClean="0"/>
              <a:t>：</a:t>
            </a:r>
            <a:r>
              <a:rPr lang="en-US" altLang="ja-JP" dirty="0"/>
              <a:t> Intel Xeon 2.90GHz</a:t>
            </a:r>
            <a:endParaRPr lang="en-US" altLang="ja-JP" dirty="0" smtClean="0"/>
          </a:p>
          <a:p>
            <a:pPr lvl="1"/>
            <a:r>
              <a:rPr kumimoji="1" lang="ja-JP" altLang="en-US" dirty="0" smtClean="0"/>
              <a:t>メモリ：</a:t>
            </a:r>
            <a:r>
              <a:rPr kumimoji="1" lang="en-US" altLang="ja-JP" dirty="0" smtClean="0"/>
              <a:t>256G</a:t>
            </a:r>
          </a:p>
          <a:p>
            <a:pPr lvl="1"/>
            <a:endParaRPr kumimoji="1" lang="ja-JP" altLang="en-US" dirty="0"/>
          </a:p>
        </p:txBody>
      </p:sp>
    </p:spTree>
    <p:extLst>
      <p:ext uri="{BB962C8B-B14F-4D97-AF65-F5344CB8AC3E}">
        <p14:creationId xmlns:p14="http://schemas.microsoft.com/office/powerpoint/2010/main" val="28083021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計算</a:t>
            </a:r>
            <a:r>
              <a:rPr kumimoji="1" lang="ja-JP" altLang="en-US" dirty="0" smtClean="0"/>
              <a:t>時間</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30930878"/>
              </p:ext>
            </p:extLst>
          </p:nvPr>
        </p:nvGraphicFramePr>
        <p:xfrm>
          <a:off x="179388" y="1268407"/>
          <a:ext cx="8785225" cy="5079180"/>
        </p:xfrm>
        <a:graphic>
          <a:graphicData uri="http://schemas.openxmlformats.org/drawingml/2006/table">
            <a:tbl>
              <a:tblPr firstRow="1" bandRow="1">
                <a:tableStyleId>{46F890A9-2807-4EBB-B81D-B2AA78EC7F39}</a:tableStyleId>
              </a:tblPr>
              <a:tblGrid>
                <a:gridCol w="535507"/>
                <a:gridCol w="1795549"/>
                <a:gridCol w="2094807"/>
                <a:gridCol w="2244436"/>
                <a:gridCol w="2114926"/>
              </a:tblGrid>
              <a:tr h="443910">
                <a:tc>
                  <a:txBody>
                    <a:bodyPr/>
                    <a:lstStyle/>
                    <a:p>
                      <a:pPr algn="r"/>
                      <a:r>
                        <a:rPr kumimoji="1" lang="en-US" altLang="ja-JP" dirty="0" smtClean="0"/>
                        <a:t>#</a:t>
                      </a:r>
                      <a:endParaRPr kumimoji="1" lang="ja-JP" altLang="en-US" dirty="0">
                        <a:solidFill>
                          <a:schemeClr val="bg1"/>
                        </a:solidFill>
                      </a:endParaRPr>
                    </a:p>
                  </a:txBody>
                  <a:tcPr/>
                </a:tc>
                <a:tc>
                  <a:txBody>
                    <a:bodyPr/>
                    <a:lstStyle/>
                    <a:p>
                      <a:pPr algn="r"/>
                      <a:r>
                        <a:rPr kumimoji="1" lang="ja-JP" altLang="en-US" dirty="0" smtClean="0"/>
                        <a:t>実行の記録 </a:t>
                      </a:r>
                      <a:r>
                        <a:rPr kumimoji="1" lang="en-US" altLang="ja-JP" dirty="0" smtClean="0"/>
                        <a:t>[s]</a:t>
                      </a:r>
                      <a:endParaRPr kumimoji="1" lang="ja-JP" altLang="en-US" dirty="0">
                        <a:solidFill>
                          <a:schemeClr val="tx1"/>
                        </a:solidFill>
                      </a:endParaRPr>
                    </a:p>
                  </a:txBody>
                  <a:tcPr/>
                </a:tc>
                <a:tc>
                  <a:txBody>
                    <a:bodyPr/>
                    <a:lstStyle/>
                    <a:p>
                      <a:pPr algn="r"/>
                      <a:r>
                        <a:rPr kumimoji="1" lang="en-US" altLang="ja-JP" dirty="0" smtClean="0"/>
                        <a:t>PDG</a:t>
                      </a:r>
                      <a:r>
                        <a:rPr kumimoji="1" lang="ja-JP" altLang="en-US" dirty="0" smtClean="0"/>
                        <a:t>の計算 </a:t>
                      </a:r>
                      <a:r>
                        <a:rPr kumimoji="1" lang="en-US" altLang="ja-JP" dirty="0" smtClean="0"/>
                        <a:t>[s]</a:t>
                      </a:r>
                      <a:endParaRPr kumimoji="1" lang="ja-JP" altLang="en-US" dirty="0">
                        <a:solidFill>
                          <a:schemeClr val="tx1"/>
                        </a:solidFill>
                      </a:endParaRPr>
                    </a:p>
                  </a:txBody>
                  <a:tcPr/>
                </a:tc>
                <a:tc>
                  <a:txBody>
                    <a:bodyPr/>
                    <a:lstStyle/>
                    <a:p>
                      <a:pPr algn="r"/>
                      <a:r>
                        <a:rPr kumimoji="1" lang="ja-JP" altLang="en-US" dirty="0" smtClean="0"/>
                        <a:t>スライス計算 </a:t>
                      </a:r>
                      <a:r>
                        <a:rPr kumimoji="1" lang="en-US" altLang="ja-JP" dirty="0" smtClean="0"/>
                        <a:t>[s]</a:t>
                      </a:r>
                      <a:endParaRPr kumimoji="1" lang="ja-JP" altLang="en-US" dirty="0">
                        <a:solidFill>
                          <a:schemeClr val="tx1"/>
                        </a:solidFill>
                      </a:endParaRPr>
                    </a:p>
                  </a:txBody>
                  <a:tcPr/>
                </a:tc>
                <a:tc>
                  <a:txBody>
                    <a:bodyPr/>
                    <a:lstStyle/>
                    <a:p>
                      <a:pPr algn="r"/>
                      <a:r>
                        <a:rPr kumimoji="1" lang="ja-JP" altLang="en-US" dirty="0" smtClean="0"/>
                        <a:t>スライス比較 </a:t>
                      </a:r>
                      <a:r>
                        <a:rPr kumimoji="1" lang="en-US" altLang="ja-JP" dirty="0" smtClean="0"/>
                        <a:t>[s]</a:t>
                      </a:r>
                      <a:endParaRPr kumimoji="1" lang="ja-JP" altLang="en-US" dirty="0">
                        <a:solidFill>
                          <a:schemeClr val="tx1"/>
                        </a:solidFill>
                      </a:endParaRPr>
                    </a:p>
                  </a:txBody>
                  <a:tcPr/>
                </a:tc>
              </a:tr>
              <a:tr h="443910">
                <a:tc>
                  <a:txBody>
                    <a:bodyPr/>
                    <a:lstStyle/>
                    <a:p>
                      <a:pPr algn="r"/>
                      <a:r>
                        <a:rPr kumimoji="1" lang="en-US" altLang="ja-JP" dirty="0" smtClean="0"/>
                        <a:t>1</a:t>
                      </a:r>
                      <a:endParaRPr kumimoji="1" lang="ja-JP" altLang="en-US" dirty="0">
                        <a:solidFill>
                          <a:schemeClr val="tx1"/>
                        </a:solidFill>
                      </a:endParaRPr>
                    </a:p>
                  </a:txBody>
                  <a:tcPr/>
                </a:tc>
                <a:tc>
                  <a:txBody>
                    <a:bodyPr/>
                    <a:lstStyle/>
                    <a:p>
                      <a:pPr algn="r"/>
                      <a:r>
                        <a:rPr kumimoji="1" lang="en-US" altLang="ja-JP" dirty="0" smtClean="0"/>
                        <a:t>185 / 187</a:t>
                      </a:r>
                      <a:endParaRPr kumimoji="1" lang="ja-JP" altLang="en-US" dirty="0">
                        <a:solidFill>
                          <a:schemeClr val="tx1"/>
                        </a:solidFill>
                      </a:endParaRPr>
                    </a:p>
                  </a:txBody>
                  <a:tcPr/>
                </a:tc>
                <a:tc>
                  <a:txBody>
                    <a:bodyPr/>
                    <a:lstStyle/>
                    <a:p>
                      <a:pPr algn="r"/>
                      <a:r>
                        <a:rPr kumimoji="1" lang="en-US" altLang="ja-JP" dirty="0" smtClean="0"/>
                        <a:t>5,507 / 5,261</a:t>
                      </a:r>
                      <a:endParaRPr kumimoji="1" lang="ja-JP" altLang="en-US" dirty="0">
                        <a:solidFill>
                          <a:schemeClr val="tx1"/>
                        </a:solidFill>
                      </a:endParaRPr>
                    </a:p>
                  </a:txBody>
                  <a:tcPr/>
                </a:tc>
                <a:tc>
                  <a:txBody>
                    <a:bodyPr/>
                    <a:lstStyle/>
                    <a:p>
                      <a:pPr algn="r"/>
                      <a:r>
                        <a:rPr kumimoji="1" lang="en-US" altLang="ja-JP" dirty="0" smtClean="0"/>
                        <a:t>884 / 760</a:t>
                      </a:r>
                      <a:endParaRPr kumimoji="1" lang="ja-JP" altLang="en-US" dirty="0">
                        <a:solidFill>
                          <a:schemeClr val="tx1"/>
                        </a:solidFill>
                      </a:endParaRPr>
                    </a:p>
                  </a:txBody>
                  <a:tcPr/>
                </a:tc>
                <a:tc>
                  <a:txBody>
                    <a:bodyPr/>
                    <a:lstStyle/>
                    <a:p>
                      <a:pPr algn="r"/>
                      <a:r>
                        <a:rPr kumimoji="1" lang="en-US" altLang="ja-JP" dirty="0" smtClean="0"/>
                        <a:t>0.019 / 0.015</a:t>
                      </a:r>
                      <a:endParaRPr kumimoji="1" lang="ja-JP" altLang="en-US" dirty="0">
                        <a:solidFill>
                          <a:schemeClr val="tx1"/>
                        </a:solidFill>
                      </a:endParaRPr>
                    </a:p>
                  </a:txBody>
                  <a:tcPr/>
                </a:tc>
              </a:tr>
              <a:tr h="443910">
                <a:tc>
                  <a:txBody>
                    <a:bodyPr/>
                    <a:lstStyle/>
                    <a:p>
                      <a:pPr algn="r"/>
                      <a:r>
                        <a:rPr kumimoji="1" lang="en-US" altLang="ja-JP" dirty="0" smtClean="0"/>
                        <a:t>2</a:t>
                      </a:r>
                      <a:endParaRPr kumimoji="1" lang="ja-JP" altLang="en-US" dirty="0">
                        <a:solidFill>
                          <a:schemeClr val="tx1"/>
                        </a:solidFill>
                      </a:endParaRPr>
                    </a:p>
                  </a:txBody>
                  <a:tcPr/>
                </a:tc>
                <a:tc>
                  <a:txBody>
                    <a:bodyPr/>
                    <a:lstStyle/>
                    <a:p>
                      <a:pPr algn="r"/>
                      <a:r>
                        <a:rPr kumimoji="1" lang="en-US" altLang="ja-JP" dirty="0" smtClean="0"/>
                        <a:t>184 / 185</a:t>
                      </a:r>
                      <a:endParaRPr kumimoji="1" lang="ja-JP" altLang="en-US" dirty="0">
                        <a:solidFill>
                          <a:schemeClr val="tx1"/>
                        </a:solidFill>
                      </a:endParaRPr>
                    </a:p>
                  </a:txBody>
                  <a:tcPr/>
                </a:tc>
                <a:tc>
                  <a:txBody>
                    <a:bodyPr/>
                    <a:lstStyle/>
                    <a:p>
                      <a:pPr algn="r"/>
                      <a:r>
                        <a:rPr kumimoji="1" lang="en-US" altLang="ja-JP" dirty="0" smtClean="0"/>
                        <a:t>5,429 / 5,374</a:t>
                      </a:r>
                      <a:endParaRPr kumimoji="1" lang="ja-JP" altLang="en-US" dirty="0">
                        <a:solidFill>
                          <a:schemeClr val="tx1"/>
                        </a:solidFill>
                      </a:endParaRPr>
                    </a:p>
                  </a:txBody>
                  <a:tcPr/>
                </a:tc>
                <a:tc>
                  <a:txBody>
                    <a:bodyPr/>
                    <a:lstStyle/>
                    <a:p>
                      <a:pPr algn="r"/>
                      <a:r>
                        <a:rPr kumimoji="1" lang="en-US" altLang="ja-JP" dirty="0" smtClean="0"/>
                        <a:t>763 / 762</a:t>
                      </a:r>
                      <a:endParaRPr kumimoji="1" lang="ja-JP" altLang="en-US" dirty="0">
                        <a:solidFill>
                          <a:schemeClr val="tx1"/>
                        </a:solidFill>
                      </a:endParaRPr>
                    </a:p>
                  </a:txBody>
                  <a:tcPr/>
                </a:tc>
                <a:tc>
                  <a:txBody>
                    <a:bodyPr/>
                    <a:lstStyle/>
                    <a:p>
                      <a:pPr algn="r"/>
                      <a:r>
                        <a:rPr kumimoji="1" lang="en-US" altLang="ja-JP" dirty="0" smtClean="0"/>
                        <a:t>0.004 / 0.001</a:t>
                      </a:r>
                      <a:endParaRPr kumimoji="1" lang="ja-JP" altLang="en-US" dirty="0">
                        <a:solidFill>
                          <a:schemeClr val="tx1"/>
                        </a:solidFill>
                      </a:endParaRPr>
                    </a:p>
                  </a:txBody>
                  <a:tcPr/>
                </a:tc>
              </a:tr>
              <a:tr h="443910">
                <a:tc>
                  <a:txBody>
                    <a:bodyPr/>
                    <a:lstStyle/>
                    <a:p>
                      <a:pPr algn="r"/>
                      <a:r>
                        <a:rPr kumimoji="1" lang="en-US" altLang="ja-JP" dirty="0" smtClean="0"/>
                        <a:t>3</a:t>
                      </a:r>
                      <a:endParaRPr kumimoji="1" lang="ja-JP" altLang="en-US" dirty="0">
                        <a:solidFill>
                          <a:schemeClr val="tx1"/>
                        </a:solidFill>
                      </a:endParaRPr>
                    </a:p>
                  </a:txBody>
                  <a:tcPr/>
                </a:tc>
                <a:tc>
                  <a:txBody>
                    <a:bodyPr/>
                    <a:lstStyle/>
                    <a:p>
                      <a:pPr algn="r"/>
                      <a:r>
                        <a:rPr kumimoji="1" lang="en-US" altLang="ja-JP" dirty="0" smtClean="0"/>
                        <a:t>186 / 184</a:t>
                      </a:r>
                      <a:endParaRPr kumimoji="1" lang="ja-JP" altLang="en-US" dirty="0">
                        <a:solidFill>
                          <a:schemeClr val="tx1"/>
                        </a:solidFill>
                      </a:endParaRPr>
                    </a:p>
                  </a:txBody>
                  <a:tcPr/>
                </a:tc>
                <a:tc>
                  <a:txBody>
                    <a:bodyPr/>
                    <a:lstStyle/>
                    <a:p>
                      <a:pPr algn="r"/>
                      <a:r>
                        <a:rPr kumimoji="1" lang="en-US" altLang="ja-JP" dirty="0" smtClean="0"/>
                        <a:t>5,293</a:t>
                      </a:r>
                      <a:r>
                        <a:rPr kumimoji="1" lang="en-US" altLang="ja-JP" baseline="0" dirty="0" smtClean="0"/>
                        <a:t> / 5,174</a:t>
                      </a:r>
                      <a:endParaRPr kumimoji="1" lang="ja-JP" altLang="en-US" dirty="0">
                        <a:solidFill>
                          <a:schemeClr val="tx1"/>
                        </a:solidFill>
                      </a:endParaRPr>
                    </a:p>
                  </a:txBody>
                  <a:tcPr/>
                </a:tc>
                <a:tc>
                  <a:txBody>
                    <a:bodyPr/>
                    <a:lstStyle/>
                    <a:p>
                      <a:pPr algn="r"/>
                      <a:r>
                        <a:rPr kumimoji="1" lang="en-US" altLang="ja-JP" dirty="0" smtClean="0"/>
                        <a:t>796 / 662</a:t>
                      </a:r>
                      <a:endParaRPr kumimoji="1" lang="ja-JP" altLang="en-US" dirty="0">
                        <a:solidFill>
                          <a:schemeClr val="tx1"/>
                        </a:solidFill>
                      </a:endParaRPr>
                    </a:p>
                  </a:txBody>
                  <a:tcPr/>
                </a:tc>
                <a:tc>
                  <a:txBody>
                    <a:bodyPr/>
                    <a:lstStyle/>
                    <a:p>
                      <a:pPr algn="r"/>
                      <a:r>
                        <a:rPr kumimoji="1" lang="en-US" altLang="ja-JP" dirty="0" smtClean="0"/>
                        <a:t>0.014 / 0.010</a:t>
                      </a:r>
                      <a:endParaRPr kumimoji="1" lang="ja-JP" altLang="en-US" dirty="0">
                        <a:solidFill>
                          <a:schemeClr val="tx1"/>
                        </a:solidFill>
                      </a:endParaRPr>
                    </a:p>
                  </a:txBody>
                  <a:tcPr/>
                </a:tc>
              </a:tr>
              <a:tr h="443910">
                <a:tc>
                  <a:txBody>
                    <a:bodyPr/>
                    <a:lstStyle/>
                    <a:p>
                      <a:pPr algn="r"/>
                      <a:r>
                        <a:rPr kumimoji="1" lang="en-US" altLang="ja-JP" dirty="0" smtClean="0"/>
                        <a:t>4</a:t>
                      </a:r>
                      <a:endParaRPr kumimoji="1" lang="ja-JP" altLang="en-US" dirty="0">
                        <a:solidFill>
                          <a:schemeClr val="tx1"/>
                        </a:solidFill>
                      </a:endParaRPr>
                    </a:p>
                  </a:txBody>
                  <a:tcPr>
                    <a:solidFill>
                      <a:srgbClr val="FDD4C7"/>
                    </a:solidFill>
                  </a:tcPr>
                </a:tc>
                <a:tc>
                  <a:txBody>
                    <a:bodyPr/>
                    <a:lstStyle/>
                    <a:p>
                      <a:pPr marL="342900" indent="-342900" algn="r">
                        <a:buAutoNum type="arabicPlain" startAt="187"/>
                      </a:pPr>
                      <a:r>
                        <a:rPr kumimoji="1" lang="en-US" altLang="ja-JP" dirty="0" smtClean="0"/>
                        <a:t> / 191</a:t>
                      </a:r>
                      <a:endParaRPr kumimoji="1" lang="ja-JP" altLang="en-US" dirty="0">
                        <a:solidFill>
                          <a:schemeClr val="tx1"/>
                        </a:solidFill>
                      </a:endParaRPr>
                    </a:p>
                  </a:txBody>
                  <a:tcPr>
                    <a:solidFill>
                      <a:srgbClr val="FDD4C7"/>
                    </a:solidFill>
                  </a:tcPr>
                </a:tc>
                <a:tc>
                  <a:txBody>
                    <a:bodyPr/>
                    <a:lstStyle/>
                    <a:p>
                      <a:pPr algn="r"/>
                      <a:r>
                        <a:rPr kumimoji="1" lang="en-US" altLang="ja-JP" dirty="0" smtClean="0"/>
                        <a:t>5,482 / 5,372</a:t>
                      </a:r>
                      <a:endParaRPr kumimoji="1" lang="ja-JP" altLang="en-US" dirty="0">
                        <a:solidFill>
                          <a:schemeClr val="tx1"/>
                        </a:solidFill>
                      </a:endParaRPr>
                    </a:p>
                  </a:txBody>
                  <a:tcPr>
                    <a:solidFill>
                      <a:srgbClr val="FDD4C7"/>
                    </a:solidFill>
                  </a:tcPr>
                </a:tc>
                <a:tc>
                  <a:txBody>
                    <a:bodyPr/>
                    <a:lstStyle/>
                    <a:p>
                      <a:pPr algn="r"/>
                      <a:r>
                        <a:rPr kumimoji="1" lang="en-US" altLang="ja-JP" dirty="0" smtClean="0"/>
                        <a:t>1,189 / 1637</a:t>
                      </a:r>
                      <a:endParaRPr kumimoji="1" lang="ja-JP" altLang="en-US" dirty="0">
                        <a:solidFill>
                          <a:schemeClr val="tx1"/>
                        </a:solidFill>
                      </a:endParaRPr>
                    </a:p>
                  </a:txBody>
                  <a:tcPr>
                    <a:solidFill>
                      <a:srgbClr val="FDD4C7"/>
                    </a:solidFill>
                  </a:tcPr>
                </a:tc>
                <a:tc>
                  <a:txBody>
                    <a:bodyPr/>
                    <a:lstStyle/>
                    <a:p>
                      <a:pPr algn="r"/>
                      <a:r>
                        <a:rPr kumimoji="1" lang="en-US" altLang="ja-JP" dirty="0" smtClean="0"/>
                        <a:t>N/A</a:t>
                      </a:r>
                      <a:r>
                        <a:rPr kumimoji="1" lang="en-US" altLang="ja-JP" baseline="0" dirty="0" smtClean="0"/>
                        <a:t> </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5</a:t>
                      </a:r>
                      <a:endParaRPr kumimoji="1" lang="ja-JP" altLang="en-US" dirty="0">
                        <a:solidFill>
                          <a:schemeClr val="tx1"/>
                        </a:solidFill>
                      </a:endParaRPr>
                    </a:p>
                  </a:txBody>
                  <a:tcPr/>
                </a:tc>
                <a:tc>
                  <a:txBody>
                    <a:bodyPr/>
                    <a:lstStyle/>
                    <a:p>
                      <a:pPr algn="r"/>
                      <a:r>
                        <a:rPr kumimoji="1" lang="en-US" altLang="ja-JP" dirty="0" smtClean="0"/>
                        <a:t>186 / 185</a:t>
                      </a:r>
                      <a:endParaRPr kumimoji="1" lang="ja-JP" altLang="en-US" dirty="0">
                        <a:solidFill>
                          <a:schemeClr val="tx1"/>
                        </a:solidFill>
                      </a:endParaRPr>
                    </a:p>
                  </a:txBody>
                  <a:tcPr/>
                </a:tc>
                <a:tc>
                  <a:txBody>
                    <a:bodyPr/>
                    <a:lstStyle/>
                    <a:p>
                      <a:pPr algn="r"/>
                      <a:r>
                        <a:rPr kumimoji="1" lang="en-US" altLang="ja-JP" dirty="0" smtClean="0"/>
                        <a:t>5,274 / 5,286</a:t>
                      </a:r>
                      <a:endParaRPr kumimoji="1" lang="ja-JP" altLang="en-US" dirty="0">
                        <a:solidFill>
                          <a:schemeClr val="tx1"/>
                        </a:solidFill>
                      </a:endParaRPr>
                    </a:p>
                  </a:txBody>
                  <a:tcPr/>
                </a:tc>
                <a:tc>
                  <a:txBody>
                    <a:bodyPr/>
                    <a:lstStyle/>
                    <a:p>
                      <a:pPr algn="r"/>
                      <a:r>
                        <a:rPr kumimoji="1" lang="en-US" altLang="ja-JP" dirty="0" smtClean="0"/>
                        <a:t>1,234 / 1,224</a:t>
                      </a:r>
                      <a:endParaRPr kumimoji="1" lang="ja-JP" altLang="en-US" dirty="0">
                        <a:solidFill>
                          <a:schemeClr val="tx1"/>
                        </a:solidFill>
                      </a:endParaRPr>
                    </a:p>
                  </a:txBody>
                  <a:tcPr/>
                </a:tc>
                <a:tc>
                  <a:txBody>
                    <a:bodyPr/>
                    <a:lstStyle/>
                    <a:p>
                      <a:pPr algn="r"/>
                      <a:r>
                        <a:rPr kumimoji="1" lang="en-US" altLang="ja-JP" dirty="0" smtClean="0"/>
                        <a:t>0.003 / 0.001</a:t>
                      </a:r>
                      <a:endParaRPr kumimoji="1" lang="ja-JP" altLang="en-US" dirty="0">
                        <a:solidFill>
                          <a:schemeClr val="tx1"/>
                        </a:solidFill>
                      </a:endParaRPr>
                    </a:p>
                  </a:txBody>
                  <a:tcPr/>
                </a:tc>
              </a:tr>
              <a:tr h="443910">
                <a:tc>
                  <a:txBody>
                    <a:bodyPr/>
                    <a:lstStyle/>
                    <a:p>
                      <a:pPr algn="r"/>
                      <a:r>
                        <a:rPr kumimoji="1" lang="en-US" altLang="ja-JP" dirty="0" smtClean="0"/>
                        <a:t>6</a:t>
                      </a:r>
                      <a:endParaRPr kumimoji="1" lang="ja-JP" altLang="en-US" dirty="0">
                        <a:solidFill>
                          <a:schemeClr val="tx1"/>
                        </a:solidFill>
                      </a:endParaRPr>
                    </a:p>
                  </a:txBody>
                  <a:tcPr>
                    <a:solidFill>
                      <a:srgbClr val="FDD4C7"/>
                    </a:solidFill>
                  </a:tcPr>
                </a:tc>
                <a:tc>
                  <a:txBody>
                    <a:bodyPr/>
                    <a:lstStyle/>
                    <a:p>
                      <a:pPr algn="r"/>
                      <a:r>
                        <a:rPr kumimoji="1" lang="en-US" altLang="ja-JP" dirty="0" smtClean="0"/>
                        <a:t>189 / 188</a:t>
                      </a:r>
                      <a:endParaRPr kumimoji="1" lang="ja-JP" altLang="en-US" dirty="0">
                        <a:solidFill>
                          <a:schemeClr val="tx1"/>
                        </a:solidFill>
                      </a:endParaRPr>
                    </a:p>
                  </a:txBody>
                  <a:tcPr>
                    <a:solidFill>
                      <a:srgbClr val="FDD4C7"/>
                    </a:solidFill>
                  </a:tcPr>
                </a:tc>
                <a:tc>
                  <a:txBody>
                    <a:bodyPr/>
                    <a:lstStyle/>
                    <a:p>
                      <a:pPr algn="r"/>
                      <a:r>
                        <a:rPr kumimoji="1" lang="en-US" altLang="ja-JP" dirty="0" smtClean="0"/>
                        <a:t>5,320 / 5,171</a:t>
                      </a:r>
                      <a:endParaRPr kumimoji="1" lang="ja-JP" altLang="en-US" dirty="0">
                        <a:solidFill>
                          <a:schemeClr val="tx1"/>
                        </a:solidFill>
                      </a:endParaRPr>
                    </a:p>
                  </a:txBody>
                  <a:tcPr>
                    <a:solidFill>
                      <a:srgbClr val="FDD4C7"/>
                    </a:solidFill>
                  </a:tcPr>
                </a:tc>
                <a:tc>
                  <a:txBody>
                    <a:bodyPr/>
                    <a:lstStyle/>
                    <a:p>
                      <a:pPr algn="r"/>
                      <a:r>
                        <a:rPr kumimoji="1" lang="en-US" altLang="ja-JP" dirty="0" smtClean="0"/>
                        <a:t>2,546 / 2,916</a:t>
                      </a:r>
                      <a:endParaRPr kumimoji="1" lang="ja-JP" altLang="en-US" dirty="0">
                        <a:solidFill>
                          <a:schemeClr val="tx1"/>
                        </a:solidFill>
                      </a:endParaRPr>
                    </a:p>
                  </a:txBody>
                  <a:tcPr>
                    <a:solidFill>
                      <a:srgbClr val="FDD4C7"/>
                    </a:solidFill>
                  </a:tcPr>
                </a:tc>
                <a:tc>
                  <a:txBody>
                    <a:bodyPr/>
                    <a:lstStyle/>
                    <a:p>
                      <a:pPr algn="r"/>
                      <a:r>
                        <a:rPr kumimoji="1" lang="en-US" altLang="ja-JP" dirty="0" smtClean="0"/>
                        <a:t>NA</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7</a:t>
                      </a:r>
                      <a:endParaRPr kumimoji="1" lang="ja-JP" altLang="en-US" dirty="0">
                        <a:solidFill>
                          <a:schemeClr val="tx1"/>
                        </a:solidFill>
                      </a:endParaRPr>
                    </a:p>
                  </a:txBody>
                  <a:tcPr/>
                </a:tc>
                <a:tc>
                  <a:txBody>
                    <a:bodyPr/>
                    <a:lstStyle/>
                    <a:p>
                      <a:pPr algn="r"/>
                      <a:r>
                        <a:rPr kumimoji="1" lang="en-US" altLang="ja-JP" dirty="0" smtClean="0"/>
                        <a:t>189 / 185</a:t>
                      </a:r>
                      <a:endParaRPr kumimoji="1" lang="ja-JP" altLang="en-US" dirty="0">
                        <a:solidFill>
                          <a:schemeClr val="tx1"/>
                        </a:solidFill>
                      </a:endParaRPr>
                    </a:p>
                  </a:txBody>
                  <a:tcPr/>
                </a:tc>
                <a:tc>
                  <a:txBody>
                    <a:bodyPr/>
                    <a:lstStyle/>
                    <a:p>
                      <a:pPr algn="r"/>
                      <a:r>
                        <a:rPr kumimoji="1" lang="en-US" altLang="ja-JP" dirty="0" smtClean="0"/>
                        <a:t>5,470 / 5,439</a:t>
                      </a:r>
                      <a:endParaRPr kumimoji="1" lang="ja-JP" altLang="en-US" dirty="0">
                        <a:solidFill>
                          <a:schemeClr val="tx1"/>
                        </a:solidFill>
                      </a:endParaRPr>
                    </a:p>
                  </a:txBody>
                  <a:tcPr/>
                </a:tc>
                <a:tc>
                  <a:txBody>
                    <a:bodyPr/>
                    <a:lstStyle/>
                    <a:p>
                      <a:pPr algn="r"/>
                      <a:r>
                        <a:rPr kumimoji="1" lang="en-US" altLang="ja-JP" dirty="0" smtClean="0"/>
                        <a:t>1,231 / 1,203</a:t>
                      </a:r>
                      <a:endParaRPr kumimoji="1" lang="ja-JP" altLang="en-US" dirty="0">
                        <a:solidFill>
                          <a:schemeClr val="tx1"/>
                        </a:solidFill>
                      </a:endParaRPr>
                    </a:p>
                  </a:txBody>
                  <a:tcPr/>
                </a:tc>
                <a:tc>
                  <a:txBody>
                    <a:bodyPr/>
                    <a:lstStyle/>
                    <a:p>
                      <a:pPr algn="r"/>
                      <a:r>
                        <a:rPr kumimoji="1" lang="en-US" altLang="ja-JP" dirty="0" smtClean="0"/>
                        <a:t>0.022</a:t>
                      </a:r>
                      <a:r>
                        <a:rPr kumimoji="1" lang="en-US" altLang="ja-JP" baseline="0" dirty="0" smtClean="0"/>
                        <a:t> / 0.012</a:t>
                      </a:r>
                      <a:endParaRPr kumimoji="1" lang="ja-JP" altLang="en-US" dirty="0">
                        <a:solidFill>
                          <a:schemeClr val="tx1"/>
                        </a:solidFill>
                      </a:endParaRPr>
                    </a:p>
                  </a:txBody>
                  <a:tcPr/>
                </a:tc>
              </a:tr>
              <a:tr h="443910">
                <a:tc>
                  <a:txBody>
                    <a:bodyPr/>
                    <a:lstStyle/>
                    <a:p>
                      <a:pPr algn="r"/>
                      <a:r>
                        <a:rPr kumimoji="1" lang="en-US" altLang="ja-JP" dirty="0" smtClean="0"/>
                        <a:t>8</a:t>
                      </a:r>
                      <a:endParaRPr kumimoji="1" lang="ja-JP" altLang="en-US" dirty="0">
                        <a:solidFill>
                          <a:schemeClr val="tx1"/>
                        </a:solidFill>
                      </a:endParaRPr>
                    </a:p>
                  </a:txBody>
                  <a:tcPr/>
                </a:tc>
                <a:tc>
                  <a:txBody>
                    <a:bodyPr/>
                    <a:lstStyle/>
                    <a:p>
                      <a:pPr algn="r"/>
                      <a:r>
                        <a:rPr kumimoji="1" lang="en-US" altLang="ja-JP" dirty="0" smtClean="0"/>
                        <a:t>91 / 93</a:t>
                      </a:r>
                      <a:endParaRPr kumimoji="1" lang="ja-JP" altLang="en-US" dirty="0">
                        <a:solidFill>
                          <a:schemeClr val="tx1"/>
                        </a:solidFill>
                      </a:endParaRPr>
                    </a:p>
                  </a:txBody>
                  <a:tcPr/>
                </a:tc>
                <a:tc>
                  <a:txBody>
                    <a:bodyPr/>
                    <a:lstStyle/>
                    <a:p>
                      <a:pPr algn="r"/>
                      <a:r>
                        <a:rPr kumimoji="1" lang="en-US" altLang="ja-JP" dirty="0" smtClean="0"/>
                        <a:t>2,601 / 2,565</a:t>
                      </a:r>
                      <a:endParaRPr kumimoji="1" lang="ja-JP" altLang="en-US" dirty="0">
                        <a:solidFill>
                          <a:schemeClr val="tx1"/>
                        </a:solidFill>
                      </a:endParaRPr>
                    </a:p>
                  </a:txBody>
                  <a:tcPr/>
                </a:tc>
                <a:tc>
                  <a:txBody>
                    <a:bodyPr/>
                    <a:lstStyle/>
                    <a:p>
                      <a:pPr algn="r"/>
                      <a:r>
                        <a:rPr kumimoji="1" lang="en-US" altLang="ja-JP" dirty="0" smtClean="0"/>
                        <a:t>366 / 350</a:t>
                      </a:r>
                      <a:endParaRPr kumimoji="1" lang="ja-JP" altLang="en-US" dirty="0">
                        <a:solidFill>
                          <a:schemeClr val="tx1"/>
                        </a:solidFill>
                      </a:endParaRPr>
                    </a:p>
                  </a:txBody>
                  <a:tcPr/>
                </a:tc>
                <a:tc>
                  <a:txBody>
                    <a:bodyPr/>
                    <a:lstStyle/>
                    <a:p>
                      <a:pPr algn="r"/>
                      <a:r>
                        <a:rPr kumimoji="1" lang="en-US" altLang="ja-JP" dirty="0" smtClean="0"/>
                        <a:t>0.001 / 0.001</a:t>
                      </a:r>
                      <a:endParaRPr kumimoji="1" lang="ja-JP" altLang="en-US" dirty="0">
                        <a:solidFill>
                          <a:schemeClr val="tx1"/>
                        </a:solidFill>
                      </a:endParaRPr>
                    </a:p>
                  </a:txBody>
                  <a:tcPr/>
                </a:tc>
              </a:tr>
              <a:tr h="443910">
                <a:tc>
                  <a:txBody>
                    <a:bodyPr/>
                    <a:lstStyle/>
                    <a:p>
                      <a:pPr algn="r"/>
                      <a:r>
                        <a:rPr kumimoji="1" lang="en-US" altLang="ja-JP" dirty="0" smtClean="0"/>
                        <a:t>9</a:t>
                      </a:r>
                      <a:endParaRPr kumimoji="1" lang="ja-JP" altLang="en-US" dirty="0">
                        <a:solidFill>
                          <a:schemeClr val="tx1"/>
                        </a:solidFill>
                      </a:endParaRPr>
                    </a:p>
                  </a:txBody>
                  <a:tcPr/>
                </a:tc>
                <a:tc>
                  <a:txBody>
                    <a:bodyPr/>
                    <a:lstStyle/>
                    <a:p>
                      <a:pPr algn="r"/>
                      <a:r>
                        <a:rPr kumimoji="1" lang="en-US" altLang="ja-JP" dirty="0" smtClean="0"/>
                        <a:t>104 / 104 </a:t>
                      </a:r>
                      <a:endParaRPr kumimoji="1" lang="ja-JP" altLang="en-US" dirty="0">
                        <a:solidFill>
                          <a:schemeClr val="tx1"/>
                        </a:solidFill>
                      </a:endParaRPr>
                    </a:p>
                  </a:txBody>
                  <a:tcPr/>
                </a:tc>
                <a:tc>
                  <a:txBody>
                    <a:bodyPr/>
                    <a:lstStyle/>
                    <a:p>
                      <a:pPr algn="r"/>
                      <a:r>
                        <a:rPr kumimoji="1" lang="en-US" altLang="ja-JP" dirty="0" smtClean="0"/>
                        <a:t>2,932 / 2,895</a:t>
                      </a:r>
                      <a:endParaRPr kumimoji="1" lang="ja-JP" altLang="en-US" dirty="0">
                        <a:solidFill>
                          <a:schemeClr val="tx1"/>
                        </a:solidFill>
                      </a:endParaRPr>
                    </a:p>
                  </a:txBody>
                  <a:tcPr/>
                </a:tc>
                <a:tc>
                  <a:txBody>
                    <a:bodyPr/>
                    <a:lstStyle/>
                    <a:p>
                      <a:pPr algn="r"/>
                      <a:r>
                        <a:rPr kumimoji="1" lang="en-US" altLang="ja-JP" dirty="0" smtClean="0"/>
                        <a:t>1,272 / 1918</a:t>
                      </a:r>
                      <a:endParaRPr kumimoji="1" lang="ja-JP" altLang="en-US" dirty="0">
                        <a:solidFill>
                          <a:schemeClr val="tx1"/>
                        </a:solidFill>
                      </a:endParaRPr>
                    </a:p>
                  </a:txBody>
                  <a:tcPr/>
                </a:tc>
                <a:tc>
                  <a:txBody>
                    <a:bodyPr/>
                    <a:lstStyle/>
                    <a:p>
                      <a:pPr algn="r"/>
                      <a:r>
                        <a:rPr kumimoji="1" lang="en-US" altLang="ja-JP" dirty="0" smtClean="0"/>
                        <a:t> 1,231.148</a:t>
                      </a:r>
                      <a:r>
                        <a:rPr kumimoji="1" lang="en-US" altLang="ja-JP" baseline="0" dirty="0" smtClean="0"/>
                        <a:t> / 1,909.242</a:t>
                      </a:r>
                      <a:endParaRPr kumimoji="1" lang="ja-JP" altLang="en-US" dirty="0">
                        <a:solidFill>
                          <a:schemeClr val="tx1"/>
                        </a:solidFill>
                      </a:endParaRPr>
                    </a:p>
                  </a:txBody>
                  <a:tcPr/>
                </a:tc>
              </a:tr>
              <a:tr h="443910">
                <a:tc>
                  <a:txBody>
                    <a:bodyPr/>
                    <a:lstStyle/>
                    <a:p>
                      <a:pPr algn="r"/>
                      <a:r>
                        <a:rPr kumimoji="1" lang="en-US" altLang="ja-JP" dirty="0" smtClean="0"/>
                        <a:t>10</a:t>
                      </a:r>
                      <a:endParaRPr kumimoji="1" lang="ja-JP" altLang="en-US" dirty="0">
                        <a:solidFill>
                          <a:schemeClr val="tx1"/>
                        </a:solidFill>
                      </a:endParaRPr>
                    </a:p>
                  </a:txBody>
                  <a:tcPr/>
                </a:tc>
                <a:tc>
                  <a:txBody>
                    <a:bodyPr/>
                    <a:lstStyle/>
                    <a:p>
                      <a:pPr algn="r"/>
                      <a:r>
                        <a:rPr kumimoji="1" lang="en-US" altLang="ja-JP" dirty="0" smtClean="0"/>
                        <a:t>104 / 107</a:t>
                      </a:r>
                      <a:endParaRPr kumimoji="1" lang="ja-JP" altLang="en-US" dirty="0">
                        <a:solidFill>
                          <a:schemeClr val="tx1"/>
                        </a:solidFill>
                      </a:endParaRPr>
                    </a:p>
                  </a:txBody>
                  <a:tcPr/>
                </a:tc>
                <a:tc>
                  <a:txBody>
                    <a:bodyPr/>
                    <a:lstStyle/>
                    <a:p>
                      <a:pPr algn="r"/>
                      <a:r>
                        <a:rPr kumimoji="1" lang="en-US" altLang="ja-JP" dirty="0" smtClean="0"/>
                        <a:t>2,906 / 2,795</a:t>
                      </a:r>
                      <a:endParaRPr kumimoji="1" lang="ja-JP" altLang="en-US" dirty="0">
                        <a:solidFill>
                          <a:schemeClr val="tx1"/>
                        </a:solidFill>
                      </a:endParaRPr>
                    </a:p>
                  </a:txBody>
                  <a:tcPr/>
                </a:tc>
                <a:tc>
                  <a:txBody>
                    <a:bodyPr/>
                    <a:lstStyle/>
                    <a:p>
                      <a:pPr algn="r"/>
                      <a:r>
                        <a:rPr kumimoji="1" lang="en-US" altLang="ja-JP" dirty="0" smtClean="0"/>
                        <a:t>427 / 416</a:t>
                      </a:r>
                      <a:endParaRPr kumimoji="1" lang="ja-JP" altLang="en-US" dirty="0">
                        <a:solidFill>
                          <a:schemeClr val="tx1"/>
                        </a:solidFill>
                      </a:endParaRPr>
                    </a:p>
                  </a:txBody>
                  <a:tcPr/>
                </a:tc>
                <a:tc>
                  <a:txBody>
                    <a:bodyPr/>
                    <a:lstStyle/>
                    <a:p>
                      <a:pPr algn="r"/>
                      <a:r>
                        <a:rPr kumimoji="1" lang="en-US" altLang="ja-JP" dirty="0" smtClean="0"/>
                        <a:t>0.616 / 0.400</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20088664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388" y="0"/>
            <a:ext cx="8785225" cy="936625"/>
          </a:xfrm>
        </p:spPr>
        <p:txBody>
          <a:bodyPr/>
          <a:lstStyle/>
          <a:p>
            <a:r>
              <a:rPr lang="ja-JP" altLang="en-US" dirty="0" smtClean="0"/>
              <a:t>フォワードスライス</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graphicFrame>
        <p:nvGraphicFramePr>
          <p:cNvPr id="4" name="コンテンツ プレースホルダー 3"/>
          <p:cNvGraphicFramePr>
            <a:graphicFrameLocks/>
          </p:cNvGraphicFramePr>
          <p:nvPr>
            <p:extLst>
              <p:ext uri="{D42A27DB-BD31-4B8C-83A1-F6EECF244321}">
                <p14:modId xmlns:p14="http://schemas.microsoft.com/office/powerpoint/2010/main" val="3607591340"/>
              </p:ext>
            </p:extLst>
          </p:nvPr>
        </p:nvGraphicFramePr>
        <p:xfrm>
          <a:off x="179615" y="797970"/>
          <a:ext cx="8785225" cy="6060030"/>
        </p:xfrm>
        <a:graphic>
          <a:graphicData uri="http://schemas.openxmlformats.org/drawingml/2006/table">
            <a:tbl>
              <a:tblPr firstRow="1" bandRow="1">
                <a:tableStyleId>{46F890A9-2807-4EBB-B81D-B2AA78EC7F39}</a:tableStyleId>
              </a:tblPr>
              <a:tblGrid>
                <a:gridCol w="473755"/>
                <a:gridCol w="2306188"/>
                <a:gridCol w="2028305"/>
                <a:gridCol w="2078182"/>
                <a:gridCol w="1898795"/>
              </a:tblGrid>
              <a:tr h="443910">
                <a:tc>
                  <a:txBody>
                    <a:bodyPr/>
                    <a:lstStyle/>
                    <a:p>
                      <a:pPr algn="r"/>
                      <a:r>
                        <a:rPr kumimoji="1" lang="en-US" altLang="ja-JP" dirty="0" smtClean="0"/>
                        <a:t>#</a:t>
                      </a:r>
                      <a:endParaRPr kumimoji="1" lang="ja-JP" altLang="en-US" dirty="0">
                        <a:solidFill>
                          <a:schemeClr val="bg1"/>
                        </a:solidFill>
                      </a:endParaRPr>
                    </a:p>
                  </a:txBody>
                  <a:tcPr/>
                </a:tc>
                <a:tc>
                  <a:txBody>
                    <a:bodyPr/>
                    <a:lstStyle/>
                    <a:p>
                      <a:pPr algn="r"/>
                      <a:r>
                        <a:rPr kumimoji="1" lang="ja-JP" altLang="en-US" dirty="0" smtClean="0"/>
                        <a:t>頂点 </a:t>
                      </a:r>
                      <a:r>
                        <a:rPr kumimoji="1" lang="en-US" altLang="ja-JP" dirty="0" smtClean="0"/>
                        <a:t>[</a:t>
                      </a:r>
                      <a:r>
                        <a:rPr kumimoji="1" lang="ja-JP" altLang="en-US" dirty="0" smtClean="0"/>
                        <a:t>個</a:t>
                      </a:r>
                      <a:r>
                        <a:rPr kumimoji="1" lang="en-US" altLang="ja-JP" dirty="0" smtClean="0"/>
                        <a:t>]</a:t>
                      </a:r>
                      <a:endParaRPr kumimoji="1" lang="ja-JP" altLang="en-US" dirty="0">
                        <a:solidFill>
                          <a:schemeClr val="tx1"/>
                        </a:solidFill>
                      </a:endParaRPr>
                    </a:p>
                  </a:txBody>
                  <a:tcPr/>
                </a:tc>
                <a:tc>
                  <a:txBody>
                    <a:bodyPr/>
                    <a:lstStyle/>
                    <a:p>
                      <a:pPr algn="r"/>
                      <a:r>
                        <a:rPr kumimoji="1" lang="ja-JP" altLang="en-US" dirty="0" smtClean="0"/>
                        <a:t>辺 </a:t>
                      </a:r>
                      <a:r>
                        <a:rPr kumimoji="1" lang="en-US" altLang="ja-JP" dirty="0" smtClean="0"/>
                        <a:t>[</a:t>
                      </a:r>
                      <a:r>
                        <a:rPr kumimoji="1" lang="ja-JP" altLang="en-US" dirty="0" smtClean="0"/>
                        <a:t>本</a:t>
                      </a:r>
                      <a:r>
                        <a:rPr kumimoji="1" lang="en-US" altLang="ja-JP" dirty="0" smtClean="0"/>
                        <a:t>]</a:t>
                      </a:r>
                      <a:endParaRPr kumimoji="1" lang="ja-JP" altLang="en-US" dirty="0">
                        <a:solidFill>
                          <a:schemeClr val="tx1"/>
                        </a:solidFill>
                      </a:endParaRPr>
                    </a:p>
                  </a:txBody>
                  <a:tcPr/>
                </a:tc>
                <a:tc>
                  <a:txBody>
                    <a:bodyPr/>
                    <a:lstStyle/>
                    <a:p>
                      <a:pPr algn="r"/>
                      <a:r>
                        <a:rPr kumimoji="1" lang="ja-JP" altLang="en-US" dirty="0" smtClean="0"/>
                        <a:t>経路 </a:t>
                      </a:r>
                      <a:r>
                        <a:rPr kumimoji="1" lang="en-US" altLang="ja-JP" dirty="0" smtClean="0"/>
                        <a:t>[</a:t>
                      </a:r>
                      <a:r>
                        <a:rPr kumimoji="1" lang="ja-JP" altLang="en-US" dirty="0" smtClean="0"/>
                        <a:t>通り</a:t>
                      </a:r>
                      <a:r>
                        <a:rPr kumimoji="1" lang="en-US" altLang="ja-JP" dirty="0" smtClean="0"/>
                        <a:t>]</a:t>
                      </a:r>
                      <a:endParaRPr kumimoji="1" lang="ja-JP" altLang="en-US" dirty="0">
                        <a:solidFill>
                          <a:schemeClr val="tx1"/>
                        </a:solidFill>
                      </a:endParaRPr>
                    </a:p>
                  </a:txBody>
                  <a:tcPr/>
                </a:tc>
                <a:tc>
                  <a:txBody>
                    <a:bodyPr/>
                    <a:lstStyle/>
                    <a:p>
                      <a:pPr algn="r"/>
                      <a:r>
                        <a:rPr kumimoji="1" lang="ja-JP" altLang="en-US" dirty="0" smtClean="0"/>
                        <a:t>固有な頂点 </a:t>
                      </a:r>
                      <a:r>
                        <a:rPr kumimoji="1" lang="en-US" altLang="ja-JP" dirty="0" smtClean="0"/>
                        <a:t>[</a:t>
                      </a:r>
                      <a:r>
                        <a:rPr kumimoji="1" lang="ja-JP" altLang="en-US" dirty="0" smtClean="0"/>
                        <a:t>個</a:t>
                      </a:r>
                      <a:r>
                        <a:rPr kumimoji="1" lang="en-US" altLang="ja-JP" dirty="0" smtClean="0"/>
                        <a:t>]</a:t>
                      </a:r>
                      <a:endParaRPr kumimoji="1" lang="ja-JP" altLang="en-US" dirty="0">
                        <a:solidFill>
                          <a:schemeClr val="tx1"/>
                        </a:solidFill>
                      </a:endParaRPr>
                    </a:p>
                  </a:txBody>
                  <a:tcPr/>
                </a:tc>
              </a:tr>
              <a:tr h="443910">
                <a:tc>
                  <a:txBody>
                    <a:bodyPr/>
                    <a:lstStyle/>
                    <a:p>
                      <a:pPr algn="r"/>
                      <a:r>
                        <a:rPr kumimoji="1" lang="en-US" altLang="ja-JP" dirty="0" smtClean="0"/>
                        <a:t>1</a:t>
                      </a:r>
                      <a:endParaRPr kumimoji="1" lang="ja-JP" altLang="en-US" dirty="0">
                        <a:solidFill>
                          <a:schemeClr val="tx1"/>
                        </a:solidFill>
                      </a:endParaRPr>
                    </a:p>
                  </a:txBody>
                  <a:tcPr/>
                </a:tc>
                <a:tc>
                  <a:txBody>
                    <a:bodyPr/>
                    <a:lstStyle/>
                    <a:p>
                      <a:pPr algn="r"/>
                      <a:r>
                        <a:rPr kumimoji="1" lang="en-US" altLang="ja-JP" dirty="0" smtClean="0"/>
                        <a:t>6,260 / 6,996</a:t>
                      </a:r>
                      <a:endParaRPr kumimoji="1" lang="ja-JP" altLang="en-US" dirty="0">
                        <a:solidFill>
                          <a:schemeClr val="tx1"/>
                        </a:solidFill>
                      </a:endParaRPr>
                    </a:p>
                  </a:txBody>
                  <a:tcPr/>
                </a:tc>
                <a:tc>
                  <a:txBody>
                    <a:bodyPr/>
                    <a:lstStyle/>
                    <a:p>
                      <a:pPr algn="r"/>
                      <a:r>
                        <a:rPr kumimoji="1" lang="en-US" altLang="ja-JP" dirty="0" smtClean="0"/>
                        <a:t>11,024 / 12,321</a:t>
                      </a:r>
                      <a:endParaRPr kumimoji="1" lang="ja-JP" altLang="en-US" dirty="0">
                        <a:solidFill>
                          <a:schemeClr val="tx1"/>
                        </a:solidFill>
                      </a:endParaRPr>
                    </a:p>
                  </a:txBody>
                  <a:tcPr/>
                </a:tc>
                <a:tc>
                  <a:txBody>
                    <a:bodyPr/>
                    <a:lstStyle/>
                    <a:p>
                      <a:pPr algn="r"/>
                      <a:r>
                        <a:rPr kumimoji="1" lang="en-US" altLang="ja-JP" dirty="0" smtClean="0"/>
                        <a:t>3.57×10^18</a:t>
                      </a:r>
                      <a:r>
                        <a:rPr kumimoji="1" lang="ja-JP" altLang="en-US" dirty="0" smtClean="0"/>
                        <a:t> </a:t>
                      </a:r>
                      <a:r>
                        <a:rPr kumimoji="1" lang="en-US" altLang="ja-JP" dirty="0" smtClean="0"/>
                        <a:t>/ 3.57×10^18</a:t>
                      </a:r>
                      <a:endParaRPr kumimoji="1" lang="ja-JP" altLang="en-US" dirty="0">
                        <a:solidFill>
                          <a:schemeClr val="tx1"/>
                        </a:solidFill>
                      </a:endParaRPr>
                    </a:p>
                  </a:txBody>
                  <a:tcPr/>
                </a:tc>
                <a:tc>
                  <a:txBody>
                    <a:bodyPr/>
                    <a:lstStyle/>
                    <a:p>
                      <a:pPr algn="r"/>
                      <a:r>
                        <a:rPr kumimoji="1" lang="en-US" altLang="ja-JP" dirty="0" smtClean="0"/>
                        <a:t>0 / 42</a:t>
                      </a:r>
                      <a:endParaRPr kumimoji="1" lang="ja-JP" altLang="en-US" dirty="0">
                        <a:solidFill>
                          <a:schemeClr val="tx1"/>
                        </a:solidFill>
                      </a:endParaRPr>
                    </a:p>
                  </a:txBody>
                  <a:tcPr/>
                </a:tc>
              </a:tr>
              <a:tr h="443910">
                <a:tc>
                  <a:txBody>
                    <a:bodyPr/>
                    <a:lstStyle/>
                    <a:p>
                      <a:pPr algn="r"/>
                      <a:r>
                        <a:rPr kumimoji="1" lang="en-US" altLang="ja-JP" dirty="0" smtClean="0"/>
                        <a:t>2</a:t>
                      </a:r>
                      <a:endParaRPr kumimoji="1" lang="ja-JP" altLang="en-US" dirty="0">
                        <a:solidFill>
                          <a:schemeClr val="tx1"/>
                        </a:solidFill>
                      </a:endParaRPr>
                    </a:p>
                  </a:txBody>
                  <a:tcPr/>
                </a:tc>
                <a:tc>
                  <a:txBody>
                    <a:bodyPr/>
                    <a:lstStyle/>
                    <a:p>
                      <a:pPr algn="r"/>
                      <a:r>
                        <a:rPr kumimoji="1" lang="en-US" altLang="ja-JP" dirty="0" smtClean="0"/>
                        <a:t>1,298 / 1,326</a:t>
                      </a:r>
                      <a:endParaRPr kumimoji="1" lang="ja-JP" altLang="en-US" dirty="0">
                        <a:solidFill>
                          <a:schemeClr val="tx1"/>
                        </a:solidFill>
                      </a:endParaRPr>
                    </a:p>
                  </a:txBody>
                  <a:tcPr/>
                </a:tc>
                <a:tc>
                  <a:txBody>
                    <a:bodyPr/>
                    <a:lstStyle/>
                    <a:p>
                      <a:pPr algn="r"/>
                      <a:r>
                        <a:rPr kumimoji="1" lang="en-US" altLang="ja-JP" dirty="0" smtClean="0"/>
                        <a:t>1,364 / 1,404</a:t>
                      </a:r>
                      <a:endParaRPr kumimoji="1" lang="ja-JP" altLang="en-US" dirty="0">
                        <a:solidFill>
                          <a:schemeClr val="tx1"/>
                        </a:solidFill>
                      </a:endParaRPr>
                    </a:p>
                  </a:txBody>
                  <a:tcPr/>
                </a:tc>
                <a:tc>
                  <a:txBody>
                    <a:bodyPr/>
                    <a:lstStyle/>
                    <a:p>
                      <a:pPr algn="r"/>
                      <a:r>
                        <a:rPr kumimoji="1" lang="en-US" altLang="ja-JP" dirty="0" smtClean="0"/>
                        <a:t>319 / 337</a:t>
                      </a:r>
                      <a:endParaRPr kumimoji="1" lang="ja-JP" altLang="en-US" dirty="0">
                        <a:solidFill>
                          <a:schemeClr val="tx1"/>
                        </a:solidFill>
                      </a:endParaRPr>
                    </a:p>
                  </a:txBody>
                  <a:tcPr/>
                </a:tc>
                <a:tc>
                  <a:txBody>
                    <a:bodyPr/>
                    <a:lstStyle/>
                    <a:p>
                      <a:pPr algn="r"/>
                      <a:r>
                        <a:rPr kumimoji="1" lang="en-US" altLang="ja-JP" dirty="0" smtClean="0"/>
                        <a:t>1 / 7</a:t>
                      </a:r>
                      <a:endParaRPr kumimoji="1" lang="ja-JP" altLang="en-US" dirty="0">
                        <a:solidFill>
                          <a:schemeClr val="tx1"/>
                        </a:solidFill>
                      </a:endParaRPr>
                    </a:p>
                  </a:txBody>
                  <a:tcPr/>
                </a:tc>
              </a:tr>
              <a:tr h="443910">
                <a:tc>
                  <a:txBody>
                    <a:bodyPr/>
                    <a:lstStyle/>
                    <a:p>
                      <a:pPr algn="r"/>
                      <a:r>
                        <a:rPr kumimoji="1" lang="en-US" altLang="ja-JP" dirty="0" smtClean="0"/>
                        <a:t>3</a:t>
                      </a:r>
                      <a:endParaRPr kumimoji="1" lang="ja-JP" altLang="en-US" dirty="0">
                        <a:solidFill>
                          <a:schemeClr val="tx1"/>
                        </a:solidFill>
                      </a:endParaRPr>
                    </a:p>
                  </a:txBody>
                  <a:tcPr/>
                </a:tc>
                <a:tc>
                  <a:txBody>
                    <a:bodyPr/>
                    <a:lstStyle/>
                    <a:p>
                      <a:pPr algn="r"/>
                      <a:r>
                        <a:rPr kumimoji="1" lang="en-US" altLang="ja-JP" dirty="0" smtClean="0"/>
                        <a:t>6,015 / 6,078</a:t>
                      </a:r>
                      <a:endParaRPr kumimoji="1" lang="ja-JP" altLang="en-US" dirty="0">
                        <a:solidFill>
                          <a:schemeClr val="tx1"/>
                        </a:solidFill>
                      </a:endParaRPr>
                    </a:p>
                  </a:txBody>
                  <a:tcPr/>
                </a:tc>
                <a:tc>
                  <a:txBody>
                    <a:bodyPr/>
                    <a:lstStyle/>
                    <a:p>
                      <a:pPr algn="r"/>
                      <a:r>
                        <a:rPr kumimoji="1" lang="en-US" altLang="ja-JP" dirty="0" smtClean="0"/>
                        <a:t>10,591</a:t>
                      </a:r>
                      <a:r>
                        <a:rPr kumimoji="1" lang="en-US" altLang="ja-JP" baseline="0" dirty="0" smtClean="0"/>
                        <a:t> / 10,705</a:t>
                      </a:r>
                      <a:endParaRPr kumimoji="1" lang="ja-JP" altLang="en-US" dirty="0">
                        <a:solidFill>
                          <a:schemeClr val="tx1"/>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3.57×10^18/ 3.57×10^18</a:t>
                      </a:r>
                      <a:endParaRPr kumimoji="1" lang="ja-JP" altLang="en-US" dirty="0" smtClean="0">
                        <a:solidFill>
                          <a:schemeClr val="tx1"/>
                        </a:solidFill>
                      </a:endParaRPr>
                    </a:p>
                  </a:txBody>
                  <a:tcPr/>
                </a:tc>
                <a:tc>
                  <a:txBody>
                    <a:bodyPr/>
                    <a:lstStyle/>
                    <a:p>
                      <a:pPr algn="r"/>
                      <a:r>
                        <a:rPr kumimoji="1" lang="en-US" altLang="ja-JP" dirty="0" smtClean="0"/>
                        <a:t>0 / 3</a:t>
                      </a:r>
                      <a:endParaRPr kumimoji="1" lang="ja-JP" altLang="en-US" dirty="0">
                        <a:solidFill>
                          <a:schemeClr val="tx1"/>
                        </a:solidFill>
                      </a:endParaRPr>
                    </a:p>
                  </a:txBody>
                  <a:tcPr/>
                </a:tc>
              </a:tr>
              <a:tr h="443910">
                <a:tc>
                  <a:txBody>
                    <a:bodyPr/>
                    <a:lstStyle/>
                    <a:p>
                      <a:pPr algn="r"/>
                      <a:r>
                        <a:rPr kumimoji="1" lang="en-US" altLang="ja-JP" dirty="0" smtClean="0"/>
                        <a:t>4</a:t>
                      </a:r>
                      <a:endParaRPr kumimoji="1" lang="ja-JP" altLang="en-US" dirty="0">
                        <a:solidFill>
                          <a:schemeClr val="tx1"/>
                        </a:solidFill>
                      </a:endParaRPr>
                    </a:p>
                  </a:txBody>
                  <a:tcPr>
                    <a:solidFill>
                      <a:srgbClr val="FDD4C7"/>
                    </a:solidFill>
                  </a:tcPr>
                </a:tc>
                <a:tc>
                  <a:txBody>
                    <a:bodyPr/>
                    <a:lstStyle/>
                    <a:p>
                      <a:pPr marL="0" indent="0" algn="r">
                        <a:buNone/>
                      </a:pPr>
                      <a:r>
                        <a:rPr kumimoji="1" lang="en-US" altLang="ja-JP" dirty="0" smtClean="0"/>
                        <a:t>51,491,332 / 51,491,332</a:t>
                      </a:r>
                      <a:endParaRPr kumimoji="1" lang="ja-JP" altLang="en-US" dirty="0">
                        <a:solidFill>
                          <a:schemeClr val="tx1"/>
                        </a:solidFill>
                      </a:endParaRPr>
                    </a:p>
                  </a:txBody>
                  <a:tcPr>
                    <a:solidFill>
                      <a:srgbClr val="FDD4C7"/>
                    </a:solidFill>
                  </a:tcPr>
                </a:tc>
                <a:tc>
                  <a:txBody>
                    <a:bodyPr/>
                    <a:lstStyle/>
                    <a:p>
                      <a:pPr algn="r"/>
                      <a:r>
                        <a:rPr kumimoji="1" lang="en-US" altLang="ja-JP" dirty="0" smtClean="0"/>
                        <a:t>97,249,586</a:t>
                      </a:r>
                      <a:r>
                        <a:rPr kumimoji="1" lang="en-US" altLang="ja-JP" baseline="0" dirty="0" smtClean="0"/>
                        <a:t> / 97,249,586</a:t>
                      </a:r>
                      <a:endParaRPr kumimoji="1" lang="ja-JP" altLang="en-US" dirty="0">
                        <a:solidFill>
                          <a:schemeClr val="tx1"/>
                        </a:solidFill>
                      </a:endParaRPr>
                    </a:p>
                  </a:txBody>
                  <a:tcPr>
                    <a:solidFill>
                      <a:srgbClr val="FDD4C7"/>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3.57×10^18/ 3.57×10^18</a:t>
                      </a:r>
                      <a:endParaRPr kumimoji="1" lang="ja-JP" altLang="en-US" dirty="0" smtClean="0">
                        <a:solidFill>
                          <a:schemeClr val="tx1"/>
                        </a:solidFill>
                      </a:endParaRPr>
                    </a:p>
                  </a:txBody>
                  <a:tcPr>
                    <a:solidFill>
                      <a:srgbClr val="FDD4C7"/>
                    </a:solidFill>
                  </a:tcPr>
                </a:tc>
                <a:tc>
                  <a:txBody>
                    <a:bodyPr/>
                    <a:lstStyle/>
                    <a:p>
                      <a:pPr algn="r"/>
                      <a:r>
                        <a:rPr kumimoji="1" lang="en-US" altLang="ja-JP" dirty="0" smtClean="0"/>
                        <a:t>N/A</a:t>
                      </a:r>
                      <a:r>
                        <a:rPr kumimoji="1" lang="en-US" altLang="ja-JP" baseline="0" dirty="0" smtClean="0"/>
                        <a:t> </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5</a:t>
                      </a:r>
                      <a:endParaRPr kumimoji="1" lang="ja-JP" altLang="en-US" dirty="0">
                        <a:solidFill>
                          <a:schemeClr val="tx1"/>
                        </a:solidFill>
                      </a:endParaRPr>
                    </a:p>
                  </a:txBody>
                  <a:tcPr/>
                </a:tc>
                <a:tc>
                  <a:txBody>
                    <a:bodyPr/>
                    <a:lstStyle/>
                    <a:p>
                      <a:pPr algn="r"/>
                      <a:r>
                        <a:rPr kumimoji="1" lang="en-US" altLang="ja-JP" dirty="0" smtClean="0"/>
                        <a:t>329 / 396</a:t>
                      </a:r>
                      <a:endParaRPr kumimoji="1" lang="ja-JP" altLang="en-US" dirty="0">
                        <a:solidFill>
                          <a:schemeClr val="tx1"/>
                        </a:solidFill>
                      </a:endParaRPr>
                    </a:p>
                  </a:txBody>
                  <a:tcPr/>
                </a:tc>
                <a:tc>
                  <a:txBody>
                    <a:bodyPr/>
                    <a:lstStyle/>
                    <a:p>
                      <a:pPr algn="r"/>
                      <a:r>
                        <a:rPr kumimoji="1" lang="en-US" altLang="ja-JP" dirty="0" smtClean="0"/>
                        <a:t>389 / 462</a:t>
                      </a:r>
                      <a:endParaRPr kumimoji="1" lang="ja-JP" altLang="en-US" dirty="0">
                        <a:solidFill>
                          <a:schemeClr val="tx1"/>
                        </a:solidFill>
                      </a:endParaRPr>
                    </a:p>
                  </a:txBody>
                  <a:tcPr/>
                </a:tc>
                <a:tc>
                  <a:txBody>
                    <a:bodyPr/>
                    <a:lstStyle/>
                    <a:p>
                      <a:pPr algn="r"/>
                      <a:r>
                        <a:rPr kumimoji="1" lang="en-US" altLang="ja-JP" dirty="0" smtClean="0"/>
                        <a:t>136</a:t>
                      </a:r>
                      <a:r>
                        <a:rPr kumimoji="1" lang="en-US" altLang="ja-JP" baseline="0" dirty="0" smtClean="0"/>
                        <a:t> / 167</a:t>
                      </a:r>
                      <a:endParaRPr kumimoji="1" lang="ja-JP" altLang="en-US" dirty="0">
                        <a:solidFill>
                          <a:schemeClr val="tx1"/>
                        </a:solidFill>
                      </a:endParaRPr>
                    </a:p>
                  </a:txBody>
                  <a:tcPr/>
                </a:tc>
                <a:tc>
                  <a:txBody>
                    <a:bodyPr/>
                    <a:lstStyle/>
                    <a:p>
                      <a:pPr algn="r"/>
                      <a:r>
                        <a:rPr kumimoji="1" lang="en-US" altLang="ja-JP" dirty="0" smtClean="0"/>
                        <a:t>0</a:t>
                      </a:r>
                      <a:r>
                        <a:rPr kumimoji="1" lang="en-US" altLang="ja-JP" baseline="0" dirty="0" smtClean="0"/>
                        <a:t> / 19</a:t>
                      </a:r>
                      <a:endParaRPr kumimoji="1" lang="ja-JP" altLang="en-US" dirty="0">
                        <a:solidFill>
                          <a:schemeClr val="tx1"/>
                        </a:solidFill>
                      </a:endParaRPr>
                    </a:p>
                  </a:txBody>
                  <a:tcPr/>
                </a:tc>
              </a:tr>
              <a:tr h="443910">
                <a:tc>
                  <a:txBody>
                    <a:bodyPr/>
                    <a:lstStyle/>
                    <a:p>
                      <a:pPr algn="r"/>
                      <a:r>
                        <a:rPr kumimoji="1" lang="en-US" altLang="ja-JP" dirty="0" smtClean="0"/>
                        <a:t>6</a:t>
                      </a:r>
                      <a:endParaRPr kumimoji="1" lang="ja-JP" altLang="en-US" dirty="0">
                        <a:solidFill>
                          <a:schemeClr val="tx1"/>
                        </a:solidFill>
                      </a:endParaRPr>
                    </a:p>
                  </a:txBody>
                  <a:tcPr>
                    <a:solidFill>
                      <a:srgbClr val="FDD4C7"/>
                    </a:solidFill>
                  </a:tcPr>
                </a:tc>
                <a:tc>
                  <a:txBody>
                    <a:bodyPr/>
                    <a:lstStyle/>
                    <a:p>
                      <a:pPr algn="r"/>
                      <a:r>
                        <a:rPr kumimoji="1" lang="en-US" altLang="ja-JP" dirty="0" smtClean="0"/>
                        <a:t>83,584,442 / 83,586,850</a:t>
                      </a:r>
                      <a:endParaRPr kumimoji="1" lang="ja-JP" altLang="en-US" dirty="0">
                        <a:solidFill>
                          <a:schemeClr val="tx1"/>
                        </a:solidFill>
                      </a:endParaRPr>
                    </a:p>
                  </a:txBody>
                  <a:tcPr>
                    <a:solidFill>
                      <a:srgbClr val="FDD4C7"/>
                    </a:solidFill>
                  </a:tcPr>
                </a:tc>
                <a:tc>
                  <a:txBody>
                    <a:bodyPr/>
                    <a:lstStyle/>
                    <a:p>
                      <a:pPr algn="r"/>
                      <a:r>
                        <a:rPr kumimoji="1" lang="en-US" altLang="ja-JP" dirty="0" smtClean="0"/>
                        <a:t>156,272,662</a:t>
                      </a:r>
                      <a:r>
                        <a:rPr kumimoji="1" lang="en-US" altLang="ja-JP" baseline="0" dirty="0" smtClean="0"/>
                        <a:t> / 156,277,095</a:t>
                      </a:r>
                      <a:endParaRPr kumimoji="1" lang="en-US" altLang="ja-JP" baseline="0" dirty="0" smtClean="0">
                        <a:solidFill>
                          <a:schemeClr val="tx1"/>
                        </a:solidFill>
                      </a:endParaRPr>
                    </a:p>
                  </a:txBody>
                  <a:tcPr>
                    <a:solidFill>
                      <a:srgbClr val="FDD4C7"/>
                    </a:solidFill>
                  </a:tcPr>
                </a:tc>
                <a:tc>
                  <a:txBody>
                    <a:bodyPr/>
                    <a:lstStyle/>
                    <a:p>
                      <a:pPr algn="r"/>
                      <a:r>
                        <a:rPr kumimoji="1" lang="en-US" altLang="ja-JP" dirty="0" smtClean="0"/>
                        <a:t>2.01×10^18/ 2.06×10^18</a:t>
                      </a:r>
                      <a:endParaRPr kumimoji="1" lang="ja-JP" altLang="en-US" dirty="0">
                        <a:solidFill>
                          <a:schemeClr val="tx1"/>
                        </a:solidFill>
                      </a:endParaRPr>
                    </a:p>
                  </a:txBody>
                  <a:tcPr>
                    <a:solidFill>
                      <a:srgbClr val="FDD4C7"/>
                    </a:solidFill>
                  </a:tcPr>
                </a:tc>
                <a:tc>
                  <a:txBody>
                    <a:bodyPr/>
                    <a:lstStyle/>
                    <a:p>
                      <a:pPr algn="r"/>
                      <a:r>
                        <a:rPr kumimoji="1" lang="en-US" altLang="ja-JP" dirty="0" smtClean="0"/>
                        <a:t>N/A</a:t>
                      </a:r>
                      <a:endParaRPr kumimoji="1" lang="ja-JP" altLang="en-US" dirty="0">
                        <a:solidFill>
                          <a:schemeClr val="tx1"/>
                        </a:solidFill>
                      </a:endParaRPr>
                    </a:p>
                  </a:txBody>
                  <a:tcPr>
                    <a:solidFill>
                      <a:srgbClr val="FDD4C7"/>
                    </a:solidFill>
                  </a:tcPr>
                </a:tc>
              </a:tr>
              <a:tr h="443910">
                <a:tc>
                  <a:txBody>
                    <a:bodyPr/>
                    <a:lstStyle/>
                    <a:p>
                      <a:pPr algn="r"/>
                      <a:r>
                        <a:rPr kumimoji="1" lang="en-US" altLang="ja-JP" dirty="0" smtClean="0"/>
                        <a:t>7</a:t>
                      </a:r>
                      <a:endParaRPr kumimoji="1" lang="ja-JP" altLang="en-US" dirty="0">
                        <a:solidFill>
                          <a:schemeClr val="tx1"/>
                        </a:solidFill>
                      </a:endParaRPr>
                    </a:p>
                  </a:txBody>
                  <a:tcPr/>
                </a:tc>
                <a:tc>
                  <a:txBody>
                    <a:bodyPr/>
                    <a:lstStyle/>
                    <a:p>
                      <a:pPr algn="r"/>
                      <a:r>
                        <a:rPr kumimoji="1" lang="en-US" altLang="ja-JP" dirty="0" smtClean="0"/>
                        <a:t>4,603 / 4,812</a:t>
                      </a:r>
                      <a:endParaRPr kumimoji="1" lang="ja-JP" altLang="en-US" dirty="0">
                        <a:solidFill>
                          <a:schemeClr val="tx1"/>
                        </a:solidFill>
                      </a:endParaRPr>
                    </a:p>
                  </a:txBody>
                  <a:tcPr/>
                </a:tc>
                <a:tc>
                  <a:txBody>
                    <a:bodyPr/>
                    <a:lstStyle/>
                    <a:p>
                      <a:pPr algn="r"/>
                      <a:r>
                        <a:rPr kumimoji="1" lang="en-US" altLang="ja-JP" dirty="0" smtClean="0"/>
                        <a:t>8,002 / 8,373</a:t>
                      </a:r>
                      <a:endParaRPr kumimoji="1" lang="ja-JP" altLang="en-US" dirty="0">
                        <a:solidFill>
                          <a:schemeClr val="tx1"/>
                        </a:solidFill>
                      </a:endParaRPr>
                    </a:p>
                  </a:txBody>
                  <a:tcPr/>
                </a:tc>
                <a:tc>
                  <a:txBody>
                    <a:bodyPr/>
                    <a:lstStyle/>
                    <a:p>
                      <a:pPr algn="r"/>
                      <a:r>
                        <a:rPr kumimoji="1" lang="en-US" altLang="ja-JP" dirty="0" smtClean="0"/>
                        <a:t>3.57×10^18/ 3.57×10^18</a:t>
                      </a:r>
                      <a:endParaRPr kumimoji="1" lang="ja-JP" altLang="en-US" dirty="0">
                        <a:solidFill>
                          <a:schemeClr val="tx1"/>
                        </a:solidFill>
                      </a:endParaRPr>
                    </a:p>
                  </a:txBody>
                  <a:tcPr/>
                </a:tc>
                <a:tc>
                  <a:txBody>
                    <a:bodyPr/>
                    <a:lstStyle/>
                    <a:p>
                      <a:pPr algn="r"/>
                      <a:r>
                        <a:rPr kumimoji="1" lang="en-US" altLang="ja-JP" dirty="0" smtClean="0"/>
                        <a:t>39</a:t>
                      </a:r>
                      <a:r>
                        <a:rPr kumimoji="1" lang="en-US" altLang="ja-JP" baseline="0" dirty="0" smtClean="0"/>
                        <a:t> / 73</a:t>
                      </a:r>
                      <a:endParaRPr kumimoji="1" lang="ja-JP" altLang="en-US" dirty="0">
                        <a:solidFill>
                          <a:schemeClr val="tx1"/>
                        </a:solidFill>
                      </a:endParaRPr>
                    </a:p>
                  </a:txBody>
                  <a:tcPr/>
                </a:tc>
              </a:tr>
              <a:tr h="443910">
                <a:tc>
                  <a:txBody>
                    <a:bodyPr/>
                    <a:lstStyle/>
                    <a:p>
                      <a:pPr algn="r"/>
                      <a:r>
                        <a:rPr kumimoji="1" lang="en-US" altLang="ja-JP" dirty="0" smtClean="0"/>
                        <a:t>8</a:t>
                      </a:r>
                      <a:endParaRPr kumimoji="1" lang="ja-JP" altLang="en-US" dirty="0">
                        <a:solidFill>
                          <a:schemeClr val="tx1"/>
                        </a:solidFill>
                      </a:endParaRPr>
                    </a:p>
                  </a:txBody>
                  <a:tcPr>
                    <a:solidFill>
                      <a:srgbClr val="FFFF99"/>
                    </a:solidFill>
                  </a:tcPr>
                </a:tc>
                <a:tc>
                  <a:txBody>
                    <a:bodyPr/>
                    <a:lstStyle/>
                    <a:p>
                      <a:pPr algn="r"/>
                      <a:r>
                        <a:rPr kumimoji="1" lang="en-US" altLang="ja-JP" dirty="0" smtClean="0"/>
                        <a:t>0 / 0</a:t>
                      </a:r>
                      <a:endParaRPr kumimoji="1" lang="ja-JP" altLang="en-US" dirty="0">
                        <a:solidFill>
                          <a:schemeClr val="tx1"/>
                        </a:solidFill>
                      </a:endParaRPr>
                    </a:p>
                  </a:txBody>
                  <a:tcPr>
                    <a:solidFill>
                      <a:srgbClr val="FFFF99"/>
                    </a:solidFill>
                  </a:tcPr>
                </a:tc>
                <a:tc>
                  <a:txBody>
                    <a:bodyPr/>
                    <a:lstStyle/>
                    <a:p>
                      <a:pPr algn="r"/>
                      <a:r>
                        <a:rPr kumimoji="1" lang="en-US" altLang="ja-JP" smtClean="0"/>
                        <a:t>0 / 0</a:t>
                      </a:r>
                      <a:endParaRPr kumimoji="1" lang="ja-JP" altLang="en-US" dirty="0">
                        <a:solidFill>
                          <a:schemeClr val="tx1"/>
                        </a:solidFill>
                      </a:endParaRPr>
                    </a:p>
                  </a:txBody>
                  <a:tcPr>
                    <a:solidFill>
                      <a:srgbClr val="FFFF99"/>
                    </a:solidFill>
                  </a:tcPr>
                </a:tc>
                <a:tc>
                  <a:txBody>
                    <a:bodyPr/>
                    <a:lstStyle/>
                    <a:p>
                      <a:pPr algn="r"/>
                      <a:r>
                        <a:rPr kumimoji="1" lang="en-US" altLang="ja-JP" dirty="0" smtClean="0"/>
                        <a:t>0 / 0</a:t>
                      </a:r>
                      <a:endParaRPr kumimoji="1" lang="ja-JP" altLang="en-US" dirty="0">
                        <a:solidFill>
                          <a:schemeClr val="tx1"/>
                        </a:solidFill>
                      </a:endParaRPr>
                    </a:p>
                  </a:txBody>
                  <a:tcPr>
                    <a:solidFill>
                      <a:srgbClr val="FFFF99"/>
                    </a:solidFill>
                  </a:tcPr>
                </a:tc>
                <a:tc>
                  <a:txBody>
                    <a:bodyPr/>
                    <a:lstStyle/>
                    <a:p>
                      <a:pPr algn="r"/>
                      <a:r>
                        <a:rPr kumimoji="1" lang="en-US" altLang="ja-JP" dirty="0" smtClean="0"/>
                        <a:t>0 / 0</a:t>
                      </a:r>
                      <a:endParaRPr kumimoji="1" lang="ja-JP" altLang="en-US" dirty="0">
                        <a:solidFill>
                          <a:schemeClr val="tx1"/>
                        </a:solidFill>
                      </a:endParaRPr>
                    </a:p>
                  </a:txBody>
                  <a:tcPr>
                    <a:solidFill>
                      <a:srgbClr val="FFFF99"/>
                    </a:solidFill>
                  </a:tcPr>
                </a:tc>
              </a:tr>
              <a:tr h="443910">
                <a:tc>
                  <a:txBody>
                    <a:bodyPr/>
                    <a:lstStyle/>
                    <a:p>
                      <a:pPr algn="r"/>
                      <a:r>
                        <a:rPr kumimoji="1" lang="en-US" altLang="ja-JP" dirty="0" smtClean="0"/>
                        <a:t>9</a:t>
                      </a:r>
                      <a:endParaRPr kumimoji="1" lang="ja-JP" altLang="en-US" dirty="0">
                        <a:solidFill>
                          <a:schemeClr val="tx1"/>
                        </a:solidFill>
                      </a:endParaRPr>
                    </a:p>
                  </a:txBody>
                  <a:tcPr/>
                </a:tc>
                <a:tc>
                  <a:txBody>
                    <a:bodyPr/>
                    <a:lstStyle/>
                    <a:p>
                      <a:pPr algn="r"/>
                      <a:r>
                        <a:rPr kumimoji="1" lang="en-US" altLang="ja-JP" dirty="0" smtClean="0"/>
                        <a:t>68,481,669</a:t>
                      </a:r>
                      <a:r>
                        <a:rPr kumimoji="1" lang="en-US" altLang="ja-JP" baseline="0" dirty="0" smtClean="0"/>
                        <a:t> / 68,481,483</a:t>
                      </a:r>
                      <a:r>
                        <a:rPr kumimoji="1" lang="en-US" altLang="ja-JP" dirty="0" smtClean="0"/>
                        <a:t> </a:t>
                      </a:r>
                      <a:endParaRPr kumimoji="1" lang="ja-JP" altLang="en-US" dirty="0">
                        <a:solidFill>
                          <a:schemeClr val="tx1"/>
                        </a:solidFill>
                      </a:endParaRPr>
                    </a:p>
                  </a:txBody>
                  <a:tcPr/>
                </a:tc>
                <a:tc>
                  <a:txBody>
                    <a:bodyPr/>
                    <a:lstStyle/>
                    <a:p>
                      <a:pPr algn="r"/>
                      <a:r>
                        <a:rPr kumimoji="1" lang="en-US" altLang="ja-JP" dirty="0" smtClean="0"/>
                        <a:t>119,895,430 / 119,895,112</a:t>
                      </a:r>
                      <a:endParaRPr kumimoji="1" lang="en-US" altLang="ja-JP" dirty="0" smtClean="0">
                        <a:solidFill>
                          <a:schemeClr val="tx1"/>
                        </a:solidFill>
                      </a:endParaRPr>
                    </a:p>
                  </a:txBody>
                  <a:tcPr/>
                </a:tc>
                <a:tc>
                  <a:txBody>
                    <a:bodyPr/>
                    <a:lstStyle/>
                    <a:p>
                      <a:pPr algn="r"/>
                      <a:r>
                        <a:rPr kumimoji="1" lang="en-US" altLang="ja-JP" dirty="0" smtClean="0"/>
                        <a:t>5.32×10^18</a:t>
                      </a:r>
                      <a:r>
                        <a:rPr kumimoji="1" lang="en-US" altLang="ja-JP" baseline="0" dirty="0" smtClean="0"/>
                        <a:t>/ 5.32</a:t>
                      </a:r>
                      <a:r>
                        <a:rPr kumimoji="1" lang="en-US" altLang="ja-JP" dirty="0" smtClean="0"/>
                        <a:t>×10^18</a:t>
                      </a:r>
                      <a:endParaRPr kumimoji="1" lang="ja-JP" altLang="en-US" dirty="0">
                        <a:solidFill>
                          <a:schemeClr val="tx1"/>
                        </a:solidFill>
                      </a:endParaRPr>
                    </a:p>
                  </a:txBody>
                  <a:tcPr/>
                </a:tc>
                <a:tc>
                  <a:txBody>
                    <a:bodyPr/>
                    <a:lstStyle/>
                    <a:p>
                      <a:pPr algn="r"/>
                      <a:r>
                        <a:rPr kumimoji="1" lang="en-US" altLang="ja-JP" dirty="0" smtClean="0"/>
                        <a:t> 2</a:t>
                      </a:r>
                      <a:r>
                        <a:rPr kumimoji="1" lang="en-US" altLang="ja-JP" baseline="0" dirty="0" smtClean="0"/>
                        <a:t> / 0</a:t>
                      </a:r>
                      <a:endParaRPr kumimoji="1" lang="ja-JP" altLang="en-US" dirty="0">
                        <a:solidFill>
                          <a:schemeClr val="tx1"/>
                        </a:solidFill>
                      </a:endParaRPr>
                    </a:p>
                  </a:txBody>
                  <a:tcPr/>
                </a:tc>
              </a:tr>
              <a:tr h="443910">
                <a:tc>
                  <a:txBody>
                    <a:bodyPr/>
                    <a:lstStyle/>
                    <a:p>
                      <a:pPr algn="r"/>
                      <a:r>
                        <a:rPr kumimoji="1" lang="en-US" altLang="ja-JP" dirty="0" smtClean="0"/>
                        <a:t>10</a:t>
                      </a:r>
                      <a:endParaRPr kumimoji="1" lang="ja-JP" altLang="en-US" dirty="0">
                        <a:solidFill>
                          <a:schemeClr val="tx1"/>
                        </a:solidFill>
                      </a:endParaRPr>
                    </a:p>
                  </a:txBody>
                  <a:tcPr/>
                </a:tc>
                <a:tc>
                  <a:txBody>
                    <a:bodyPr/>
                    <a:lstStyle/>
                    <a:p>
                      <a:pPr algn="r"/>
                      <a:r>
                        <a:rPr kumimoji="1" lang="en-US" altLang="ja-JP" dirty="0" smtClean="0"/>
                        <a:t>631,407 / 631,407</a:t>
                      </a:r>
                      <a:endParaRPr kumimoji="1" lang="ja-JP" altLang="en-US" dirty="0">
                        <a:solidFill>
                          <a:schemeClr val="tx1"/>
                        </a:solidFill>
                      </a:endParaRPr>
                    </a:p>
                  </a:txBody>
                  <a:tcPr/>
                </a:tc>
                <a:tc>
                  <a:txBody>
                    <a:bodyPr/>
                    <a:lstStyle/>
                    <a:p>
                      <a:pPr algn="r"/>
                      <a:r>
                        <a:rPr kumimoji="1" lang="en-US" altLang="ja-JP" dirty="0" smtClean="0"/>
                        <a:t>631,407 / 631,407</a:t>
                      </a:r>
                      <a:endParaRPr kumimoji="1" lang="ja-JP" altLang="en-US" dirty="0">
                        <a:solidFill>
                          <a:schemeClr val="tx1"/>
                        </a:solidFill>
                      </a:endParaRPr>
                    </a:p>
                  </a:txBody>
                  <a:tcPr/>
                </a:tc>
                <a:tc>
                  <a:txBody>
                    <a:bodyPr/>
                    <a:lstStyle/>
                    <a:p>
                      <a:pPr algn="r"/>
                      <a:r>
                        <a:rPr kumimoji="1" lang="en-US" altLang="ja-JP" dirty="0" smtClean="0"/>
                        <a:t>131,313 / 131,313</a:t>
                      </a:r>
                      <a:endParaRPr kumimoji="1" lang="ja-JP" altLang="en-US" dirty="0">
                        <a:solidFill>
                          <a:schemeClr val="tx1"/>
                        </a:solidFill>
                      </a:endParaRPr>
                    </a:p>
                  </a:txBody>
                  <a:tcPr/>
                </a:tc>
                <a:tc>
                  <a:txBody>
                    <a:bodyPr/>
                    <a:lstStyle/>
                    <a:p>
                      <a:pPr algn="r"/>
                      <a:r>
                        <a:rPr kumimoji="1" lang="en-US" altLang="ja-JP" dirty="0" smtClean="0"/>
                        <a:t>0 / 0</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1294136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ja-JP" altLang="en-US" dirty="0" smtClean="0"/>
              <a:t>：修正前コード</a:t>
            </a:r>
            <a:endParaRPr kumimoji="1" lang="ja-JP" altLang="en-US" dirty="0"/>
          </a:p>
        </p:txBody>
      </p:sp>
      <p:sp>
        <p:nvSpPr>
          <p:cNvPr id="4" name="正方形/長方形 3"/>
          <p:cNvSpPr/>
          <p:nvPr/>
        </p:nvSpPr>
        <p:spPr bwMode="auto">
          <a:xfrm>
            <a:off x="893800" y="2083029"/>
            <a:ext cx="7356400" cy="350134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kumimoji="0" lang="en-US" altLang="ja-JP" sz="1600" dirty="0">
                <a:latin typeface="Times New Roman" pitchFamily="18" charset="0"/>
                <a:ea typeface="ＭＳ Ｐゴシック" pitchFamily="50" charset="-128"/>
              </a:rPr>
              <a:t> public static Number </a:t>
            </a:r>
            <a:r>
              <a:rPr kumimoji="0" lang="en-US" altLang="ja-JP" sz="1600" dirty="0" err="1">
                <a:latin typeface="Times New Roman" pitchFamily="18" charset="0"/>
                <a:ea typeface="ＭＳ Ｐゴシック" pitchFamily="50" charset="-128"/>
              </a:rPr>
              <a:t>createNumber</a:t>
            </a:r>
            <a:r>
              <a:rPr kumimoji="0" lang="en-US" altLang="ja-JP" sz="1600" dirty="0">
                <a:latin typeface="Times New Roman" pitchFamily="18" charset="0"/>
                <a:ea typeface="ＭＳ Ｐゴシック" pitchFamily="50" charset="-128"/>
              </a:rPr>
              <a:t>(final String </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 throws </a:t>
            </a:r>
            <a:r>
              <a:rPr kumimoji="0" lang="en-US" altLang="ja-JP" sz="1600" dirty="0" err="1">
                <a:latin typeface="Times New Roman" pitchFamily="18" charset="0"/>
                <a:ea typeface="ＭＳ Ｐゴシック" pitchFamily="50" charset="-128"/>
              </a:rPr>
              <a:t>NumberFormatException</a:t>
            </a: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a:latin typeface="Times New Roman" pitchFamily="18" charset="0"/>
              <a:ea typeface="ＭＳ Ｐゴシック" pitchFamily="50" charset="-128"/>
            </a:endParaRPr>
          </a:p>
          <a:p>
            <a:pPr fontAlgn="base">
              <a:spcBef>
                <a:spcPct val="0"/>
              </a:spcBef>
              <a:spcAft>
                <a:spcPct val="0"/>
              </a:spcAft>
            </a:pP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800" b="1" dirty="0">
                <a:latin typeface="Times New Roman" pitchFamily="18" charset="0"/>
                <a:ea typeface="ＭＳ Ｐゴシック" pitchFamily="50" charset="-128"/>
              </a:rPr>
              <a:t>	</a:t>
            </a: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smtClean="0">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if (</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 &gt; 0) { // we have a hex number</a:t>
            </a:r>
          </a:p>
          <a:p>
            <a:pPr fontAlgn="base">
              <a:spcBef>
                <a:spcPct val="0"/>
              </a:spcBef>
              <a:spcAft>
                <a:spcPct val="0"/>
              </a:spcAft>
            </a:pPr>
            <a:r>
              <a:rPr kumimoji="0" lang="en-US" altLang="ja-JP" sz="1600" dirty="0">
                <a:latin typeface="Times New Roman" pitchFamily="18" charset="0"/>
                <a:ea typeface="ＭＳ Ｐゴシック" pitchFamily="50" charset="-128"/>
              </a:rPr>
              <a:t>            final </a:t>
            </a:r>
            <a:r>
              <a:rPr kumimoji="0" lang="en-US" altLang="ja-JP" sz="1600" dirty="0" err="1">
                <a:latin typeface="Times New Roman" pitchFamily="18" charset="0"/>
                <a:ea typeface="ＭＳ Ｐゴシック" pitchFamily="50" charset="-128"/>
              </a:rPr>
              <a:t>int</a:t>
            </a: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str.length</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16) { // too many for Long</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createBigInteger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8) { // too many for an </a:t>
            </a:r>
            <a:r>
              <a:rPr kumimoji="0" lang="en-US" altLang="ja-JP" sz="1600" dirty="0" err="1">
                <a:latin typeface="Times New Roman" pitchFamily="18" charset="0"/>
                <a:ea typeface="ＭＳ Ｐゴシック" pitchFamily="50" charset="-128"/>
              </a:rPr>
              <a:t>int</a:t>
            </a:r>
            <a:endParaRPr kumimoji="0" lang="en-US" altLang="ja-JP" sz="1600" dirty="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createLong</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smtClean="0">
                <a:latin typeface="Times New Roman" pitchFamily="18" charset="0"/>
                <a:ea typeface="ＭＳ Ｐゴシック" pitchFamily="50" charset="-128"/>
              </a:rPr>
              <a:t>}</a:t>
            </a:r>
          </a:p>
          <a:p>
            <a:pPr fontAlgn="base">
              <a:spcBef>
                <a:spcPct val="0"/>
              </a:spcBef>
              <a:spcAft>
                <a:spcPct val="0"/>
              </a:spcAft>
            </a:pPr>
            <a:endParaRPr kumimoji="0" lang="en-US" altLang="ja-JP" sz="1600" dirty="0">
              <a:latin typeface="Times New Roman" pitchFamily="18" charset="0"/>
              <a:ea typeface="ＭＳ Ｐゴシック" pitchFamily="50" charset="-128"/>
            </a:endParaRPr>
          </a:p>
        </p:txBody>
      </p:sp>
      <p:sp>
        <p:nvSpPr>
          <p:cNvPr id="5" name="正方形/長方形 4"/>
          <p:cNvSpPr/>
          <p:nvPr/>
        </p:nvSpPr>
        <p:spPr bwMode="auto">
          <a:xfrm>
            <a:off x="893800" y="1517424"/>
            <a:ext cx="4327298"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文字列を数値に変換するメソッド</a:t>
            </a:r>
          </a:p>
        </p:txBody>
      </p:sp>
      <p:sp>
        <p:nvSpPr>
          <p:cNvPr id="6" name="正方形/長方形 5"/>
          <p:cNvSpPr/>
          <p:nvPr/>
        </p:nvSpPr>
        <p:spPr bwMode="auto">
          <a:xfrm>
            <a:off x="5221098" y="2888344"/>
            <a:ext cx="3788455"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桁数で作る数値の型を判断</a:t>
            </a:r>
          </a:p>
        </p:txBody>
      </p:sp>
    </p:spTree>
    <p:extLst>
      <p:ext uri="{BB962C8B-B14F-4D97-AF65-F5344CB8AC3E}">
        <p14:creationId xmlns:p14="http://schemas.microsoft.com/office/powerpoint/2010/main" val="2748473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ソフトウェア開発においてデバッグ作業により</a:t>
            </a:r>
            <a:r>
              <a:rPr lang="ja-JP" altLang="en-US" dirty="0" smtClean="0"/>
              <a:t>，プログラムに対して変更</a:t>
            </a:r>
            <a:r>
              <a:rPr lang="ja-JP" altLang="en-US" dirty="0"/>
              <a:t>が</a:t>
            </a:r>
            <a:r>
              <a:rPr lang="ja-JP" altLang="en-US" dirty="0" smtClean="0"/>
              <a:t>加えられる</a:t>
            </a:r>
            <a:endParaRPr lang="en-US" altLang="ja-JP" dirty="0" smtClean="0"/>
          </a:p>
          <a:p>
            <a:endParaRPr kumimoji="1" lang="en-US" altLang="ja-JP" dirty="0" smtClean="0"/>
          </a:p>
          <a:p>
            <a:r>
              <a:rPr kumimoji="1" lang="ja-JP" altLang="en-US" dirty="0" smtClean="0"/>
              <a:t>デバッグ作業は複数のタスクから構成され，それぞれのタスクを支援する様々な技術が提案されている</a:t>
            </a:r>
            <a:endParaRPr kumimoji="1" lang="en-US" altLang="ja-JP" dirty="0" smtClean="0"/>
          </a:p>
          <a:p>
            <a:pPr lvl="1"/>
            <a:r>
              <a:rPr lang="ja-JP" altLang="en-US" dirty="0" smtClean="0"/>
              <a:t>バグの発見 </a:t>
            </a:r>
            <a:r>
              <a:rPr lang="en-US" altLang="ja-JP" dirty="0" smtClean="0"/>
              <a:t>– testing</a:t>
            </a:r>
          </a:p>
          <a:p>
            <a:pPr lvl="1"/>
            <a:r>
              <a:rPr kumimoji="1" lang="ja-JP" altLang="en-US" dirty="0" smtClean="0"/>
              <a:t>原因の特定 </a:t>
            </a:r>
            <a:r>
              <a:rPr kumimoji="1" lang="en-US" altLang="ja-JP" dirty="0" smtClean="0"/>
              <a:t>– fault localization</a:t>
            </a:r>
          </a:p>
          <a:p>
            <a:pPr lvl="1"/>
            <a:r>
              <a:rPr lang="ja-JP" altLang="en-US" dirty="0" smtClean="0"/>
              <a:t>バグの修正 </a:t>
            </a:r>
            <a:r>
              <a:rPr lang="en-US" altLang="ja-JP" dirty="0" smtClean="0"/>
              <a:t>– bug fix  </a:t>
            </a:r>
          </a:p>
          <a:p>
            <a:pPr lvl="1"/>
            <a:r>
              <a:rPr kumimoji="1" lang="ja-JP" altLang="en-US" dirty="0" smtClean="0"/>
              <a:t>バグ修正の影響分析 </a:t>
            </a:r>
            <a:r>
              <a:rPr lang="en-US" altLang="ja-JP" dirty="0" smtClean="0"/>
              <a:t>– change impact analysis</a:t>
            </a:r>
            <a:endParaRPr kumimoji="1" lang="en-US" altLang="ja-JP" dirty="0" smtClean="0"/>
          </a:p>
          <a:p>
            <a:endParaRPr lang="en-US" altLang="ja-JP" dirty="0"/>
          </a:p>
        </p:txBody>
      </p:sp>
    </p:spTree>
    <p:extLst>
      <p:ext uri="{BB962C8B-B14F-4D97-AF65-F5344CB8AC3E}">
        <p14:creationId xmlns:p14="http://schemas.microsoft.com/office/powerpoint/2010/main" val="9240854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lang="ja-JP" altLang="en-US" dirty="0" smtClean="0"/>
              <a:t>：修正後コード</a:t>
            </a:r>
            <a:endParaRPr kumimoji="1" lang="ja-JP" altLang="en-US" dirty="0"/>
          </a:p>
        </p:txBody>
      </p:sp>
      <p:sp>
        <p:nvSpPr>
          <p:cNvPr id="12" name="正方形/長方形 11"/>
          <p:cNvSpPr/>
          <p:nvPr/>
        </p:nvSpPr>
        <p:spPr bwMode="auto">
          <a:xfrm>
            <a:off x="697479" y="1239838"/>
            <a:ext cx="7749042" cy="5307919"/>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kumimoji="0" lang="en-US" altLang="ja-JP" sz="1600" dirty="0">
                <a:latin typeface="Times New Roman" pitchFamily="18" charset="0"/>
                <a:ea typeface="ＭＳ Ｐゴシック" pitchFamily="50" charset="-128"/>
              </a:rPr>
              <a:t> public static Number </a:t>
            </a:r>
            <a:r>
              <a:rPr kumimoji="0" lang="en-US" altLang="ja-JP" sz="1600" dirty="0" err="1">
                <a:latin typeface="Times New Roman" pitchFamily="18" charset="0"/>
                <a:ea typeface="ＭＳ Ｐゴシック" pitchFamily="50" charset="-128"/>
              </a:rPr>
              <a:t>createNumber</a:t>
            </a:r>
            <a:r>
              <a:rPr kumimoji="0" lang="en-US" altLang="ja-JP" sz="1600" dirty="0">
                <a:latin typeface="Times New Roman" pitchFamily="18" charset="0"/>
                <a:ea typeface="ＭＳ Ｐゴシック" pitchFamily="50" charset="-128"/>
              </a:rPr>
              <a:t>(final String </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 throws </a:t>
            </a:r>
            <a:r>
              <a:rPr kumimoji="0" lang="en-US" altLang="ja-JP" sz="1600" dirty="0" err="1">
                <a:latin typeface="Times New Roman" pitchFamily="18" charset="0"/>
                <a:ea typeface="ＭＳ Ｐゴシック" pitchFamily="50" charset="-128"/>
              </a:rPr>
              <a:t>NumberFormatException</a:t>
            </a: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800" b="1" dirty="0">
                <a:latin typeface="Times New Roman" pitchFamily="18" charset="0"/>
                <a:ea typeface="ＭＳ Ｐゴシック" pitchFamily="50" charset="-128"/>
              </a:rPr>
              <a:t>	</a:t>
            </a: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800" b="1" dirty="0">
                <a:latin typeface="Times New Roman" pitchFamily="18" charset="0"/>
                <a:ea typeface="ＭＳ Ｐゴシック" pitchFamily="50" charset="-128"/>
              </a:rPr>
              <a:t>	</a:t>
            </a:r>
            <a:r>
              <a:rPr kumimoji="0" lang="en-US" altLang="ja-JP" sz="800" b="1" dirty="0" smtClean="0">
                <a:latin typeface="Times New Roman" pitchFamily="18" charset="0"/>
                <a:ea typeface="ＭＳ Ｐゴシック" pitchFamily="50" charset="-128"/>
              </a:rPr>
              <a:t>	</a:t>
            </a:r>
            <a:r>
              <a:rPr kumimoji="0" lang="ja-JP" altLang="en-US" sz="800" b="1" dirty="0" smtClean="0">
                <a:latin typeface="Times New Roman" pitchFamily="18" charset="0"/>
                <a:ea typeface="ＭＳ Ｐゴシック" pitchFamily="50" charset="-128"/>
              </a:rPr>
              <a:t>・</a:t>
            </a:r>
            <a:endParaRPr kumimoji="0" lang="en-US" altLang="ja-JP" sz="800" b="1"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smtClean="0">
                <a:latin typeface="Times New Roman" pitchFamily="18" charset="0"/>
                <a:ea typeface="ＭＳ Ｐゴシック" pitchFamily="50" charset="-128"/>
              </a:rPr>
              <a:t>if </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 &gt; 0) { // we have a hex number</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char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 0; // strip leading zeroes</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for(</a:t>
            </a:r>
            <a:r>
              <a:rPr kumimoji="0" lang="en-US" altLang="ja-JP" sz="1600" dirty="0" err="1">
                <a:solidFill>
                  <a:srgbClr val="FF0000"/>
                </a:solidFill>
                <a:latin typeface="Times New Roman" pitchFamily="18" charset="0"/>
                <a:ea typeface="ＭＳ Ｐゴシック" pitchFamily="50" charset="-128"/>
              </a:rPr>
              <a:t>int</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 = </a:t>
            </a:r>
            <a:r>
              <a:rPr kumimoji="0" lang="en-US" altLang="ja-JP" sz="1600" dirty="0" err="1">
                <a:solidFill>
                  <a:srgbClr val="FF0000"/>
                </a:solidFill>
                <a:latin typeface="Times New Roman" pitchFamily="18" charset="0"/>
                <a:ea typeface="ＭＳ Ｐゴシック" pitchFamily="50" charset="-128"/>
              </a:rPr>
              <a:t>pfxLen</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 &lt; </a:t>
            </a:r>
            <a:r>
              <a:rPr kumimoji="0" lang="en-US" altLang="ja-JP" sz="1600" dirty="0" err="1">
                <a:solidFill>
                  <a:srgbClr val="FF0000"/>
                </a:solidFill>
                <a:latin typeface="Times New Roman" pitchFamily="18" charset="0"/>
                <a:ea typeface="ＭＳ Ｐゴシック" pitchFamily="50" charset="-128"/>
              </a:rPr>
              <a:t>str.length</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 </a:t>
            </a:r>
            <a:r>
              <a:rPr kumimoji="0" lang="en-US" altLang="ja-JP" sz="1600" dirty="0" err="1">
                <a:solidFill>
                  <a:srgbClr val="FF0000"/>
                </a:solidFill>
                <a:latin typeface="Times New Roman" pitchFamily="18" charset="0"/>
                <a:ea typeface="ＭＳ Ｐゴシック" pitchFamily="50" charset="-128"/>
              </a:rPr>
              <a:t>str.charAt</a:t>
            </a:r>
            <a:r>
              <a:rPr kumimoji="0" lang="en-US" altLang="ja-JP" sz="1600" dirty="0">
                <a:solidFill>
                  <a:srgbClr val="FF0000"/>
                </a:solidFill>
                <a:latin typeface="Times New Roman" pitchFamily="18" charset="0"/>
                <a:ea typeface="ＭＳ Ｐゴシック" pitchFamily="50" charset="-128"/>
              </a:rPr>
              <a:t>(</a:t>
            </a:r>
            <a:r>
              <a:rPr kumimoji="0" lang="en-US" altLang="ja-JP" sz="1600" dirty="0" err="1">
                <a:solidFill>
                  <a:srgbClr val="FF0000"/>
                </a:solidFill>
                <a:latin typeface="Times New Roman" pitchFamily="18" charset="0"/>
                <a:ea typeface="ＭＳ Ｐゴシック" pitchFamily="50" charset="-128"/>
              </a:rPr>
              <a:t>i</a:t>
            </a:r>
            <a:r>
              <a:rPr kumimoji="0" lang="en-US" altLang="ja-JP" sz="1600" dirty="0">
                <a:solidFill>
                  <a:srgbClr val="FF0000"/>
                </a:solidFill>
                <a:latin typeface="Times New Roman" pitchFamily="18" charset="0"/>
                <a:ea typeface="ＭＳ Ｐゴシック" pitchFamily="50" charset="-128"/>
              </a:rPr>
              <a:t>);</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if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 '0') { // count leading zeroes</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pfxLen</a:t>
            </a:r>
            <a:r>
              <a:rPr kumimoji="0" lang="en-US" altLang="ja-JP" sz="1600" dirty="0">
                <a:solidFill>
                  <a:srgbClr val="FF0000"/>
                </a:solidFill>
                <a:latin typeface="Times New Roman" pitchFamily="18" charset="0"/>
                <a:ea typeface="ＭＳ Ｐゴシック" pitchFamily="50" charset="-128"/>
              </a:rPr>
              <a:t>++;</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 else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break;</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final </a:t>
            </a:r>
            <a:r>
              <a:rPr kumimoji="0" lang="en-US" altLang="ja-JP" sz="1600" dirty="0" err="1">
                <a:latin typeface="Times New Roman" pitchFamily="18" charset="0"/>
                <a:ea typeface="ＭＳ Ｐゴシック" pitchFamily="50" charset="-128"/>
              </a:rPr>
              <a:t>int</a:t>
            </a: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str.length</a:t>
            </a:r>
            <a:r>
              <a:rPr kumimoji="0" lang="en-US" altLang="ja-JP" sz="1600" dirty="0">
                <a:latin typeface="Times New Roman" pitchFamily="18" charset="0"/>
                <a:ea typeface="ＭＳ Ｐゴシック" pitchFamily="50" charset="-128"/>
              </a:rPr>
              <a:t>() - </a:t>
            </a:r>
            <a:r>
              <a:rPr kumimoji="0" lang="en-US" altLang="ja-JP" sz="1600" dirty="0" err="1">
                <a:latin typeface="Times New Roman" pitchFamily="18" charset="0"/>
                <a:ea typeface="ＭＳ Ｐゴシック" pitchFamily="50" charset="-128"/>
              </a:rPr>
              <a:t>pfxLen</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16 </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hexDigits</a:t>
            </a:r>
            <a:r>
              <a:rPr kumimoji="0" lang="en-US" altLang="ja-JP" sz="1600" dirty="0">
                <a:solidFill>
                  <a:srgbClr val="FF0000"/>
                </a:solidFill>
                <a:latin typeface="Times New Roman" pitchFamily="18" charset="0"/>
                <a:ea typeface="ＭＳ Ｐゴシック" pitchFamily="50" charset="-128"/>
              </a:rPr>
              <a:t> == 16 &amp;&amp;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&gt; '7')</a:t>
            </a:r>
            <a:r>
              <a:rPr kumimoji="0" lang="en-US" altLang="ja-JP" sz="1600" dirty="0">
                <a:latin typeface="Times New Roman" pitchFamily="18" charset="0"/>
                <a:ea typeface="ＭＳ Ｐゴシック" pitchFamily="50" charset="-128"/>
              </a:rPr>
              <a:t>)</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 // too many for Long</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createBigInteger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solidFill>
                  <a:srgbClr val="FF0000"/>
                </a:solidFill>
                <a:latin typeface="Times New Roman" pitchFamily="18" charset="0"/>
                <a:ea typeface="ＭＳ Ｐゴシック" pitchFamily="50" charset="-128"/>
              </a:rPr>
              <a:t>            </a:t>
            </a:r>
            <a:r>
              <a:rPr kumimoji="0" lang="en-US" altLang="ja-JP" sz="1600" dirty="0">
                <a:latin typeface="Times New Roman" pitchFamily="18" charset="0"/>
                <a:ea typeface="ＭＳ Ｐゴシック" pitchFamily="50" charset="-128"/>
              </a:rPr>
              <a:t>if (</a:t>
            </a:r>
            <a:r>
              <a:rPr kumimoji="0" lang="en-US" altLang="ja-JP" sz="1600" dirty="0" err="1">
                <a:latin typeface="Times New Roman" pitchFamily="18" charset="0"/>
                <a:ea typeface="ＭＳ Ｐゴシック" pitchFamily="50" charset="-128"/>
              </a:rPr>
              <a:t>hexDigits</a:t>
            </a:r>
            <a:r>
              <a:rPr kumimoji="0" lang="en-US" altLang="ja-JP" sz="1600" dirty="0">
                <a:latin typeface="Times New Roman" pitchFamily="18" charset="0"/>
                <a:ea typeface="ＭＳ Ｐゴシック" pitchFamily="50" charset="-128"/>
              </a:rPr>
              <a:t> &gt; 8 </a:t>
            </a:r>
            <a:r>
              <a:rPr kumimoji="0" lang="en-US" altLang="ja-JP" sz="1600" dirty="0">
                <a:solidFill>
                  <a:srgbClr val="FF0000"/>
                </a:solidFill>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hexDigits</a:t>
            </a:r>
            <a:r>
              <a:rPr kumimoji="0" lang="en-US" altLang="ja-JP" sz="1600" dirty="0">
                <a:solidFill>
                  <a:srgbClr val="FF0000"/>
                </a:solidFill>
                <a:latin typeface="Times New Roman" pitchFamily="18" charset="0"/>
                <a:ea typeface="ＭＳ Ｐゴシック" pitchFamily="50" charset="-128"/>
              </a:rPr>
              <a:t> == 8 &amp;&amp; </a:t>
            </a:r>
            <a:r>
              <a:rPr kumimoji="0" lang="en-US" altLang="ja-JP" sz="1600" dirty="0" err="1">
                <a:solidFill>
                  <a:srgbClr val="FF0000"/>
                </a:solidFill>
                <a:latin typeface="Times New Roman" pitchFamily="18" charset="0"/>
                <a:ea typeface="ＭＳ Ｐゴシック" pitchFamily="50" charset="-128"/>
              </a:rPr>
              <a:t>firstSigDigit</a:t>
            </a:r>
            <a:r>
              <a:rPr kumimoji="0" lang="en-US" altLang="ja-JP" sz="1600" dirty="0">
                <a:solidFill>
                  <a:srgbClr val="FF0000"/>
                </a:solidFill>
                <a:latin typeface="Times New Roman" pitchFamily="18" charset="0"/>
                <a:ea typeface="ＭＳ Ｐゴシック" pitchFamily="50" charset="-128"/>
              </a:rPr>
              <a:t> &gt; '7')</a:t>
            </a:r>
            <a:r>
              <a:rPr kumimoji="0" lang="en-US" altLang="ja-JP" sz="1600" dirty="0">
                <a:latin typeface="Times New Roman" pitchFamily="18" charset="0"/>
                <a:ea typeface="ＭＳ Ｐゴシック" pitchFamily="50" charset="-128"/>
              </a:rPr>
              <a:t>) { // too many for an </a:t>
            </a:r>
            <a:r>
              <a:rPr kumimoji="0" lang="en-US" altLang="ja-JP" sz="1600" dirty="0" err="1">
                <a:latin typeface="Times New Roman" pitchFamily="18" charset="0"/>
                <a:ea typeface="ＭＳ Ｐゴシック" pitchFamily="50" charset="-128"/>
              </a:rPr>
              <a:t>int</a:t>
            </a:r>
            <a:endParaRPr kumimoji="0" lang="en-US" altLang="ja-JP" sz="1600" dirty="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createLong</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p>
          <a:p>
            <a:pPr fontAlgn="base">
              <a:spcBef>
                <a:spcPct val="0"/>
              </a:spcBef>
              <a:spcAft>
                <a:spcPct val="0"/>
              </a:spcAft>
            </a:pPr>
            <a:r>
              <a:rPr kumimoji="0" lang="en-US" altLang="ja-JP" sz="1600" dirty="0">
                <a:latin typeface="Times New Roman" pitchFamily="18" charset="0"/>
                <a:ea typeface="ＭＳ Ｐゴシック" pitchFamily="50" charset="-128"/>
              </a:rPr>
              <a:t>            return </a:t>
            </a:r>
            <a:r>
              <a:rPr kumimoji="0" lang="en-US" altLang="ja-JP" sz="1600" dirty="0" err="1">
                <a:latin typeface="Times New Roman" pitchFamily="18" charset="0"/>
                <a:ea typeface="ＭＳ Ｐゴシック" pitchFamily="50" charset="-128"/>
              </a:rPr>
              <a:t>createInteger</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str</a:t>
            </a:r>
            <a:r>
              <a:rPr kumimoji="0" lang="en-US" altLang="ja-JP" sz="1600" dirty="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smtClean="0">
                <a:latin typeface="Times New Roman" pitchFamily="18" charset="0"/>
                <a:ea typeface="ＭＳ Ｐゴシック" pitchFamily="50" charset="-128"/>
              </a:rPr>
              <a:t>}</a:t>
            </a:r>
          </a:p>
          <a:p>
            <a:pPr fontAlgn="base">
              <a:spcBef>
                <a:spcPct val="0"/>
              </a:spcBef>
              <a:spcAft>
                <a:spcPct val="0"/>
              </a:spcAft>
            </a:pPr>
            <a:endParaRPr kumimoji="0" lang="en-US" altLang="ja-JP" sz="1600" dirty="0">
              <a:latin typeface="Times New Roman" pitchFamily="18" charset="0"/>
              <a:ea typeface="ＭＳ Ｐゴシック" pitchFamily="50" charset="-128"/>
            </a:endParaRPr>
          </a:p>
        </p:txBody>
      </p:sp>
    </p:spTree>
    <p:extLst>
      <p:ext uri="{BB962C8B-B14F-4D97-AF65-F5344CB8AC3E}">
        <p14:creationId xmlns:p14="http://schemas.microsoft.com/office/powerpoint/2010/main" val="300063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ja-JP" altLang="en-US" dirty="0" smtClean="0"/>
              <a:t>検出された差分</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正方形/長方形 3"/>
          <p:cNvSpPr/>
          <p:nvPr/>
        </p:nvSpPr>
        <p:spPr bwMode="auto">
          <a:xfrm>
            <a:off x="179388" y="1992086"/>
            <a:ext cx="8785225" cy="422388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kumimoji="0" lang="en-US" altLang="ja-JP" sz="1600" dirty="0">
                <a:latin typeface="Times New Roman" pitchFamily="18" charset="0"/>
                <a:ea typeface="ＭＳ Ｐゴシック" pitchFamily="50" charset="-128"/>
              </a:rPr>
              <a:t> public void TestLang747() {</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("0x8000000"));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(0x7FFFFFFF),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("0x7FFFFFFF"));</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solidFill>
                  <a:srgbClr val="FF0000"/>
                </a:solidFill>
                <a:latin typeface="Times New Roman" pitchFamily="18" charset="0"/>
                <a:ea typeface="ＭＳ Ｐゴシック" pitchFamily="50" charset="-128"/>
              </a:rPr>
              <a:t>assertEquals</a:t>
            </a:r>
            <a:r>
              <a:rPr kumimoji="0" lang="en-US" altLang="ja-JP" sz="1600" dirty="0">
                <a:solidFill>
                  <a:srgbClr val="FF0000"/>
                </a:solidFill>
                <a:latin typeface="Times New Roman" pitchFamily="18" charset="0"/>
                <a:ea typeface="ＭＳ Ｐゴシック" pitchFamily="50" charset="-128"/>
              </a:rPr>
              <a:t>(</a:t>
            </a:r>
            <a:r>
              <a:rPr kumimoji="0" lang="en-US" altLang="ja-JP" sz="1600" dirty="0" err="1">
                <a:solidFill>
                  <a:srgbClr val="FF0000"/>
                </a:solidFill>
                <a:latin typeface="Times New Roman" pitchFamily="18" charset="0"/>
                <a:ea typeface="ＭＳ Ｐゴシック" pitchFamily="50" charset="-128"/>
              </a:rPr>
              <a:t>Long.valueOf</a:t>
            </a:r>
            <a:r>
              <a:rPr kumimoji="0" lang="en-US" altLang="ja-JP" sz="1600" dirty="0">
                <a:solidFill>
                  <a:srgbClr val="FF0000"/>
                </a:solidFill>
                <a:latin typeface="Times New Roman" pitchFamily="18" charset="0"/>
                <a:ea typeface="ＭＳ Ｐゴシック" pitchFamily="50" charset="-128"/>
              </a:rPr>
              <a:t>(0x80000000L),    </a:t>
            </a:r>
            <a:r>
              <a:rPr kumimoji="0" lang="en-US" altLang="ja-JP" sz="1600" dirty="0" err="1">
                <a:solidFill>
                  <a:srgbClr val="FF0000"/>
                </a:solidFill>
                <a:latin typeface="Times New Roman" pitchFamily="18" charset="0"/>
                <a:ea typeface="ＭＳ Ｐゴシック" pitchFamily="50" charset="-128"/>
              </a:rPr>
              <a:t>NumberUtils.createNumber</a:t>
            </a:r>
            <a:r>
              <a:rPr kumimoji="0" lang="en-US" altLang="ja-JP" sz="1600" dirty="0">
                <a:solidFill>
                  <a:srgbClr val="FF0000"/>
                </a:solidFill>
                <a:latin typeface="Times New Roman" pitchFamily="18" charset="0"/>
                <a:ea typeface="ＭＳ Ｐゴシック" pitchFamily="50" charset="-128"/>
              </a:rPr>
              <a:t>("0x80000000"));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Long.valueOf</a:t>
            </a:r>
            <a:r>
              <a:rPr kumimoji="0" lang="en-US" altLang="ja-JP" sz="1600" dirty="0">
                <a:latin typeface="Times New Roman" pitchFamily="18" charset="0"/>
                <a:ea typeface="ＭＳ Ｐゴシック" pitchFamily="50" charset="-128"/>
              </a:rPr>
              <a:t>(0xFFFFFFFFL),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("0xFFFFFFFF"));</a:t>
            </a:r>
          </a:p>
          <a:p>
            <a:pPr fontAlgn="base">
              <a:spcBef>
                <a:spcPct val="0"/>
              </a:spcBef>
              <a:spcAft>
                <a:spcPct val="0"/>
              </a:spcAft>
            </a:pPr>
            <a:endParaRPr kumimoji="0" lang="en-US" altLang="ja-JP" sz="1600" dirty="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 Leading zero tests</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(0x8000000),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("0x08000000"));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Integer.valueOf</a:t>
            </a:r>
            <a:r>
              <a:rPr kumimoji="0" lang="en-US" altLang="ja-JP" sz="1600" dirty="0">
                <a:latin typeface="Times New Roman" pitchFamily="18" charset="0"/>
                <a:ea typeface="ＭＳ Ｐゴシック" pitchFamily="50" charset="-128"/>
              </a:rPr>
              <a:t>(0x7FFFFFFF),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("0x007FFFFFFF"));</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Long.valueOf</a:t>
            </a:r>
            <a:r>
              <a:rPr kumimoji="0" lang="en-US" altLang="ja-JP" sz="1600" dirty="0">
                <a:latin typeface="Times New Roman" pitchFamily="18" charset="0"/>
                <a:ea typeface="ＭＳ Ｐゴシック" pitchFamily="50" charset="-128"/>
              </a:rPr>
              <a:t>(0x80000000L),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("0x080000000"));</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en-US" altLang="ja-JP" sz="1600" dirty="0" err="1">
                <a:latin typeface="Times New Roman" pitchFamily="18" charset="0"/>
                <a:ea typeface="ＭＳ Ｐゴシック" pitchFamily="50" charset="-128"/>
              </a:rPr>
              <a:t>assertEquals</a:t>
            </a:r>
            <a:r>
              <a:rPr kumimoji="0" lang="en-US" altLang="ja-JP" sz="1600" dirty="0">
                <a:latin typeface="Times New Roman" pitchFamily="18" charset="0"/>
                <a:ea typeface="ＭＳ Ｐゴシック" pitchFamily="50" charset="-128"/>
              </a:rPr>
              <a:t>(</a:t>
            </a:r>
            <a:r>
              <a:rPr kumimoji="0" lang="en-US" altLang="ja-JP" sz="1600" dirty="0" err="1">
                <a:latin typeface="Times New Roman" pitchFamily="18" charset="0"/>
                <a:ea typeface="ＭＳ Ｐゴシック" pitchFamily="50" charset="-128"/>
              </a:rPr>
              <a:t>Long.valueOf</a:t>
            </a:r>
            <a:r>
              <a:rPr kumimoji="0" lang="en-US" altLang="ja-JP" sz="1600" dirty="0">
                <a:latin typeface="Times New Roman" pitchFamily="18" charset="0"/>
                <a:ea typeface="ＭＳ Ｐゴシック" pitchFamily="50" charset="-128"/>
              </a:rPr>
              <a:t>(0xFFFFFFFFL),    </a:t>
            </a:r>
            <a:r>
              <a:rPr kumimoji="0" lang="en-US" altLang="ja-JP" sz="1600" dirty="0" err="1">
                <a:latin typeface="Times New Roman" pitchFamily="18" charset="0"/>
                <a:ea typeface="ＭＳ Ｐゴシック" pitchFamily="50" charset="-128"/>
              </a:rPr>
              <a:t>NumberUtils.createNumber</a:t>
            </a:r>
            <a:r>
              <a:rPr kumimoji="0" lang="en-US" altLang="ja-JP" sz="1600" dirty="0">
                <a:latin typeface="Times New Roman" pitchFamily="18" charset="0"/>
                <a:ea typeface="ＭＳ Ｐゴシック" pitchFamily="50" charset="-128"/>
              </a:rPr>
              <a:t>("0x00FFFFFFFF</a:t>
            </a:r>
            <a:r>
              <a:rPr kumimoji="0" lang="en-US" altLang="ja-JP" sz="1600" dirty="0" smtClean="0">
                <a:latin typeface="Times New Roman" pitchFamily="18" charset="0"/>
                <a:ea typeface="ＭＳ Ｐゴシック" pitchFamily="50" charset="-128"/>
              </a:rPr>
              <a:t>"));</a:t>
            </a: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ja-JP" altLang="en-US" sz="1600" dirty="0" smtClean="0">
                <a:latin typeface="Times New Roman" pitchFamily="18" charset="0"/>
                <a:ea typeface="ＭＳ Ｐゴシック" pitchFamily="50" charset="-128"/>
              </a:rPr>
              <a:t>・</a:t>
            </a:r>
            <a:endParaRPr kumimoji="0" lang="en-US" altLang="ja-JP" sz="1600"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ja-JP" altLang="en-US" sz="1600" dirty="0" smtClean="0">
                <a:latin typeface="Times New Roman" pitchFamily="18" charset="0"/>
                <a:ea typeface="ＭＳ Ｐゴシック" pitchFamily="50" charset="-128"/>
              </a:rPr>
              <a:t>・</a:t>
            </a:r>
            <a:endParaRPr kumimoji="0" lang="en-US" altLang="ja-JP" sz="1600" dirty="0" smtClean="0">
              <a:latin typeface="Times New Roman" pitchFamily="18" charset="0"/>
              <a:ea typeface="ＭＳ Ｐゴシック" pitchFamily="50" charset="-128"/>
            </a:endParaRPr>
          </a:p>
          <a:p>
            <a:pPr fontAlgn="base">
              <a:spcBef>
                <a:spcPct val="0"/>
              </a:spcBef>
              <a:spcAft>
                <a:spcPct val="0"/>
              </a:spcAft>
            </a:pPr>
            <a:r>
              <a:rPr kumimoji="0" lang="en-US" altLang="ja-JP" sz="1600" dirty="0">
                <a:latin typeface="Times New Roman" pitchFamily="18" charset="0"/>
                <a:ea typeface="ＭＳ Ｐゴシック" pitchFamily="50" charset="-128"/>
              </a:rPr>
              <a:t>	</a:t>
            </a:r>
            <a:r>
              <a:rPr kumimoji="0" lang="ja-JP" altLang="en-US" sz="1600" dirty="0" smtClean="0">
                <a:latin typeface="Times New Roman" pitchFamily="18" charset="0"/>
                <a:ea typeface="ＭＳ Ｐゴシック" pitchFamily="50" charset="-128"/>
              </a:rPr>
              <a:t>・</a:t>
            </a:r>
            <a:endParaRPr kumimoji="0" lang="en-US" altLang="ja-JP" sz="1600" dirty="0">
              <a:latin typeface="Times New Roman" pitchFamily="18" charset="0"/>
              <a:ea typeface="ＭＳ Ｐゴシック" pitchFamily="50" charset="-128"/>
            </a:endParaRPr>
          </a:p>
          <a:p>
            <a:pPr fontAlgn="base">
              <a:spcBef>
                <a:spcPct val="0"/>
              </a:spcBef>
              <a:spcAft>
                <a:spcPct val="0"/>
              </a:spcAft>
            </a:pPr>
            <a:endParaRPr kumimoji="0" lang="en-US" altLang="ja-JP" sz="1600" dirty="0">
              <a:latin typeface="Times New Roman" pitchFamily="18" charset="0"/>
              <a:ea typeface="ＭＳ Ｐゴシック" pitchFamily="50" charset="-128"/>
            </a:endParaRPr>
          </a:p>
        </p:txBody>
      </p:sp>
      <p:sp>
        <p:nvSpPr>
          <p:cNvPr id="6" name="正方形/長方形 5"/>
          <p:cNvSpPr/>
          <p:nvPr/>
        </p:nvSpPr>
        <p:spPr bwMode="auto">
          <a:xfrm>
            <a:off x="4767942" y="1403124"/>
            <a:ext cx="1730829"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修正メソッド</a:t>
            </a:r>
          </a:p>
        </p:txBody>
      </p:sp>
      <p:cxnSp>
        <p:nvCxnSpPr>
          <p:cNvPr id="8" name="直線矢印コネクタ 7"/>
          <p:cNvCxnSpPr>
            <a:stCxn id="6" idx="2"/>
          </p:cNvCxnSpPr>
          <p:nvPr/>
        </p:nvCxnSpPr>
        <p:spPr bwMode="auto">
          <a:xfrm>
            <a:off x="5633357" y="1849211"/>
            <a:ext cx="48986" cy="453118"/>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9" name="正方形/長方形 8"/>
          <p:cNvSpPr/>
          <p:nvPr/>
        </p:nvSpPr>
        <p:spPr bwMode="auto">
          <a:xfrm>
            <a:off x="179388" y="1403124"/>
            <a:ext cx="3657826" cy="446087"/>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修正前はここで</a:t>
            </a:r>
            <a:r>
              <a:rPr kumimoji="0" lang="ja-JP" altLang="en-US" sz="2400" dirty="0">
                <a:latin typeface="Times New Roman" pitchFamily="18" charset="0"/>
                <a:ea typeface="ＭＳ Ｐゴシック" pitchFamily="50" charset="-128"/>
              </a:rPr>
              <a:t>失敗</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し終了</a:t>
            </a:r>
          </a:p>
        </p:txBody>
      </p:sp>
      <p:cxnSp>
        <p:nvCxnSpPr>
          <p:cNvPr id="10" name="直線矢印コネクタ 9"/>
          <p:cNvCxnSpPr>
            <a:stCxn id="9" idx="2"/>
          </p:cNvCxnSpPr>
          <p:nvPr/>
        </p:nvCxnSpPr>
        <p:spPr bwMode="auto">
          <a:xfrm flipH="1">
            <a:off x="1273629" y="1849211"/>
            <a:ext cx="734672" cy="1710418"/>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13" name="正方形/長方形 12"/>
          <p:cNvSpPr/>
          <p:nvPr/>
        </p:nvSpPr>
        <p:spPr bwMode="auto">
          <a:xfrm>
            <a:off x="2702380" y="3983721"/>
            <a:ext cx="3739240" cy="436562"/>
          </a:xfrm>
          <a:prstGeom prst="rect">
            <a:avLst/>
          </a:prstGeom>
          <a:solidFill>
            <a:srgbClr val="FFFF99"/>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修正後は以降も実行される</a:t>
            </a:r>
          </a:p>
        </p:txBody>
      </p:sp>
      <p:sp>
        <p:nvSpPr>
          <p:cNvPr id="25" name="角丸四角形 24"/>
          <p:cNvSpPr/>
          <p:nvPr/>
        </p:nvSpPr>
        <p:spPr bwMode="auto">
          <a:xfrm>
            <a:off x="457200" y="3751491"/>
            <a:ext cx="8294914" cy="2371725"/>
          </a:xfrm>
          <a:prstGeom prst="round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041686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バグ修正前後の動的スライスを比較することで，プログラムの動作の差分を検出する手法を</a:t>
            </a:r>
            <a:r>
              <a:rPr lang="ja-JP" altLang="en-US" dirty="0" smtClean="0"/>
              <a:t>提案した</a:t>
            </a:r>
            <a:endParaRPr lang="en-US" altLang="ja-JP" dirty="0" smtClean="0"/>
          </a:p>
          <a:p>
            <a:r>
              <a:rPr kumimoji="1" lang="ja-JP" altLang="en-US" dirty="0" smtClean="0"/>
              <a:t>本手法を適用し，差分が検出されれば開発者がそれを検証することができ，検出されなければ違いがなかったことが保証される</a:t>
            </a:r>
            <a:endParaRPr kumimoji="1" lang="en-US" altLang="ja-JP" dirty="0"/>
          </a:p>
          <a:p>
            <a:r>
              <a:rPr lang="ja-JP" altLang="en-US" dirty="0" smtClean="0"/>
              <a:t>今後の課題として，計算の高速化やスケーラビリティの向上などが挙げられる</a:t>
            </a:r>
            <a:endParaRPr kumimoji="1" lang="ja-JP" altLang="en-US" dirty="0"/>
          </a:p>
        </p:txBody>
      </p:sp>
    </p:spTree>
    <p:extLst>
      <p:ext uri="{BB962C8B-B14F-4D97-AF65-F5344CB8AC3E}">
        <p14:creationId xmlns:p14="http://schemas.microsoft.com/office/powerpoint/2010/main" val="1844080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バグ修正の影響分析</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開発者のバグ修正作業</a:t>
            </a:r>
            <a:endParaRPr kumimoji="1" lang="en-US" altLang="ja-JP" sz="2800" dirty="0" smtClean="0"/>
          </a:p>
          <a:p>
            <a:pPr lvl="1"/>
            <a:r>
              <a:rPr kumimoji="1" lang="ja-JP" altLang="en-US" sz="2400" dirty="0" smtClean="0"/>
              <a:t>プログラムを</a:t>
            </a:r>
            <a:r>
              <a:rPr lang="ja-JP" altLang="en-US" sz="2400" dirty="0"/>
              <a:t>修正</a:t>
            </a:r>
            <a:r>
              <a:rPr kumimoji="1" lang="ja-JP" altLang="en-US" sz="2400" dirty="0" smtClean="0"/>
              <a:t>する</a:t>
            </a:r>
            <a:endParaRPr kumimoji="1" lang="en-US" altLang="ja-JP" sz="2400" dirty="0" smtClean="0"/>
          </a:p>
          <a:p>
            <a:pPr lvl="1"/>
            <a:r>
              <a:rPr lang="ja-JP" altLang="en-US" sz="2400" dirty="0"/>
              <a:t>実行に失敗していたテストが成功するようになり，バグの修正が完了した</a:t>
            </a:r>
            <a:r>
              <a:rPr lang="ja-JP" altLang="en-US" sz="2400" dirty="0" smtClean="0"/>
              <a:t>ことを確認する</a:t>
            </a:r>
            <a:endParaRPr lang="en-US" altLang="ja-JP" sz="2400" dirty="0"/>
          </a:p>
          <a:p>
            <a:pPr lvl="1"/>
            <a:endParaRPr lang="en-US" altLang="ja-JP" dirty="0" smtClean="0"/>
          </a:p>
          <a:p>
            <a:r>
              <a:rPr lang="ja-JP" altLang="en-US" dirty="0" smtClean="0"/>
              <a:t>開発者の関心事</a:t>
            </a:r>
            <a:endParaRPr lang="en-US" altLang="ja-JP" dirty="0" smtClean="0"/>
          </a:p>
          <a:p>
            <a:pPr lvl="1"/>
            <a:r>
              <a:rPr lang="ja-JP" altLang="en-US" dirty="0"/>
              <a:t>実際にデバッグの前後でプログラムの実行がどう変わったのか</a:t>
            </a:r>
            <a:r>
              <a:rPr lang="en-US" altLang="ja-JP" dirty="0"/>
              <a:t>?</a:t>
            </a:r>
          </a:p>
          <a:p>
            <a:pPr lvl="1"/>
            <a:r>
              <a:rPr lang="ja-JP" altLang="en-US" dirty="0" smtClean="0"/>
              <a:t>もしかするとデバッグ作業に伴うプログラムの変更で，意図しない動作の変更が起きていないか？</a:t>
            </a:r>
            <a:endParaRPr kumimoji="1" lang="en-US" altLang="ja-JP" dirty="0" smtClean="0"/>
          </a:p>
          <a:p>
            <a:pPr marL="457200" lvl="1" indent="0">
              <a:buNone/>
            </a:pPr>
            <a:endParaRPr kumimoji="1" lang="en-US" altLang="ja-JP" dirty="0" smtClean="0"/>
          </a:p>
          <a:p>
            <a:pPr marL="2286000" lvl="5" indent="0">
              <a:buNone/>
            </a:pPr>
            <a:endParaRPr kumimoji="1" lang="en-US" altLang="ja-JP" dirty="0" smtClean="0"/>
          </a:p>
          <a:p>
            <a:endParaRPr kumimoji="1" lang="ja-JP" altLang="en-US" dirty="0"/>
          </a:p>
        </p:txBody>
      </p:sp>
    </p:spTree>
    <p:extLst>
      <p:ext uri="{BB962C8B-B14F-4D97-AF65-F5344CB8AC3E}">
        <p14:creationId xmlns:p14="http://schemas.microsoft.com/office/powerpoint/2010/main" val="3484261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Change Impact Analysis</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3000" dirty="0" smtClean="0"/>
              <a:t>プログラム</a:t>
            </a:r>
            <a:r>
              <a:rPr lang="ja-JP" altLang="en-US" sz="3000" dirty="0"/>
              <a:t>に変更を加えたことに</a:t>
            </a:r>
            <a:r>
              <a:rPr lang="ja-JP" altLang="en-US" sz="3000" dirty="0" smtClean="0"/>
              <a:t>より影響がでる</a:t>
            </a:r>
            <a:r>
              <a:rPr lang="ja-JP" altLang="en-US" sz="3000" dirty="0" smtClean="0">
                <a:solidFill>
                  <a:srgbClr val="FF0000"/>
                </a:solidFill>
              </a:rPr>
              <a:t>可能性</a:t>
            </a:r>
            <a:r>
              <a:rPr lang="ja-JP" altLang="en-US" sz="3000" dirty="0" smtClean="0"/>
              <a:t>のある部分を求める技術</a:t>
            </a:r>
            <a:endParaRPr lang="en-US" altLang="ja-JP" sz="3000" dirty="0" smtClean="0"/>
          </a:p>
          <a:p>
            <a:pPr marL="0" indent="0">
              <a:buNone/>
            </a:pPr>
            <a:endParaRPr lang="en-US" altLang="ja-JP" sz="2800" dirty="0" smtClean="0"/>
          </a:p>
          <a:p>
            <a:pPr marL="0" indent="0">
              <a:buNone/>
            </a:pPr>
            <a:r>
              <a:rPr lang="ja-JP" altLang="en-US" sz="2800" dirty="0"/>
              <a:t>代表的</a:t>
            </a:r>
            <a:r>
              <a:rPr lang="ja-JP" altLang="en-US" sz="2800" dirty="0" smtClean="0"/>
              <a:t>な手法</a:t>
            </a:r>
            <a:endParaRPr lang="en-US" altLang="ja-JP" sz="2800" dirty="0" smtClean="0"/>
          </a:p>
          <a:p>
            <a:pPr lvl="1"/>
            <a:r>
              <a:rPr lang="en-US" altLang="ja-JP" sz="2400" dirty="0" smtClean="0"/>
              <a:t>Call </a:t>
            </a:r>
            <a:r>
              <a:rPr lang="en-US" altLang="ja-JP" sz="2400" dirty="0"/>
              <a:t>Graph</a:t>
            </a:r>
          </a:p>
          <a:p>
            <a:pPr lvl="2"/>
            <a:r>
              <a:rPr lang="ja-JP" altLang="en-US" sz="2000" dirty="0" smtClean="0"/>
              <a:t>メソッド</a:t>
            </a:r>
            <a:r>
              <a:rPr lang="ja-JP" altLang="en-US" sz="2000" dirty="0"/>
              <a:t>呼び出し</a:t>
            </a:r>
            <a:r>
              <a:rPr lang="ja-JP" altLang="en-US" sz="2000" dirty="0" smtClean="0"/>
              <a:t>関係をもとに計算する．コストは小さい</a:t>
            </a:r>
            <a:r>
              <a:rPr lang="ja-JP" altLang="en-US" sz="2000" dirty="0"/>
              <a:t>が不正確で</a:t>
            </a:r>
            <a:r>
              <a:rPr lang="ja-JP" altLang="en-US" sz="2000" dirty="0" smtClean="0"/>
              <a:t>ある</a:t>
            </a:r>
            <a:endParaRPr lang="en-US" altLang="ja-JP" sz="2000" dirty="0"/>
          </a:p>
          <a:p>
            <a:pPr lvl="1"/>
            <a:r>
              <a:rPr lang="en-US" altLang="ja-JP" sz="2400" dirty="0" smtClean="0"/>
              <a:t>Static </a:t>
            </a:r>
            <a:r>
              <a:rPr lang="en-US" altLang="ja-JP" sz="2400" dirty="0"/>
              <a:t>Slicing</a:t>
            </a:r>
          </a:p>
          <a:p>
            <a:pPr lvl="2"/>
            <a:r>
              <a:rPr lang="ja-JP" altLang="en-US" sz="2000" dirty="0" smtClean="0"/>
              <a:t>静的依存関係をもとに保守的</a:t>
            </a:r>
            <a:r>
              <a:rPr lang="ja-JP" altLang="en-US" sz="2000" dirty="0"/>
              <a:t>な計算を</a:t>
            </a:r>
            <a:r>
              <a:rPr lang="ja-JP" altLang="en-US" sz="2000" dirty="0" smtClean="0"/>
              <a:t>する</a:t>
            </a:r>
            <a:r>
              <a:rPr lang="ja-JP" altLang="en-US" sz="2000" dirty="0"/>
              <a:t>．</a:t>
            </a:r>
            <a:r>
              <a:rPr lang="ja-JP" altLang="en-US" sz="2000" dirty="0" smtClean="0"/>
              <a:t>他</a:t>
            </a:r>
            <a:r>
              <a:rPr lang="en-US" altLang="ja-JP" sz="2000" dirty="0"/>
              <a:t>2</a:t>
            </a:r>
            <a:r>
              <a:rPr lang="ja-JP" altLang="en-US" sz="2000" dirty="0" smtClean="0"/>
              <a:t>つと</a:t>
            </a:r>
            <a:r>
              <a:rPr lang="ja-JP" altLang="en-US" sz="2000" dirty="0"/>
              <a:t>比べて</a:t>
            </a:r>
            <a:r>
              <a:rPr lang="ja-JP" altLang="en-US" sz="2000" dirty="0" smtClean="0"/>
              <a:t>大きな</a:t>
            </a:r>
            <a:r>
              <a:rPr lang="ja-JP" altLang="en-US" sz="2000" dirty="0"/>
              <a:t>出力結果と</a:t>
            </a:r>
            <a:r>
              <a:rPr lang="ja-JP" altLang="en-US" sz="2000" dirty="0" smtClean="0"/>
              <a:t>なる</a:t>
            </a:r>
            <a:endParaRPr lang="en-US" altLang="ja-JP" sz="2000" dirty="0"/>
          </a:p>
          <a:p>
            <a:pPr lvl="1"/>
            <a:r>
              <a:rPr lang="en-US" altLang="ja-JP" sz="2400" dirty="0"/>
              <a:t>Dynamic Slicing</a:t>
            </a:r>
          </a:p>
          <a:p>
            <a:pPr lvl="2"/>
            <a:r>
              <a:rPr lang="ja-JP" altLang="en-US" sz="2000" dirty="0" smtClean="0"/>
              <a:t>動的依存関係をもとに計算する．実行に依存するため，安全性</a:t>
            </a:r>
            <a:r>
              <a:rPr lang="ja-JP" altLang="en-US" sz="2000" dirty="0"/>
              <a:t>は</a:t>
            </a:r>
            <a:r>
              <a:rPr lang="ja-JP" altLang="en-US" sz="2000" dirty="0" smtClean="0"/>
              <a:t>保証</a:t>
            </a:r>
            <a:r>
              <a:rPr lang="ja-JP" altLang="en-US" sz="2000" dirty="0"/>
              <a:t>して</a:t>
            </a:r>
            <a:r>
              <a:rPr lang="ja-JP" altLang="en-US" sz="2000" dirty="0" smtClean="0"/>
              <a:t>いない</a:t>
            </a:r>
            <a:endParaRPr lang="ja-JP" altLang="en-US" sz="2000" dirty="0"/>
          </a:p>
          <a:p>
            <a:endParaRPr kumimoji="1" lang="ja-JP" altLang="en-US" dirty="0"/>
          </a:p>
        </p:txBody>
      </p:sp>
    </p:spTree>
    <p:extLst>
      <p:ext uri="{BB962C8B-B14F-4D97-AF65-F5344CB8AC3E}">
        <p14:creationId xmlns:p14="http://schemas.microsoft.com/office/powerpoint/2010/main" val="3821593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err="1" smtClean="0"/>
              <a:t>つの</a:t>
            </a:r>
            <a:r>
              <a:rPr kumimoji="1" lang="ja-JP" altLang="en-US" dirty="0" smtClean="0"/>
              <a:t>実行の比較</a:t>
            </a:r>
            <a:endParaRPr kumimoji="1" lang="ja-JP" altLang="en-US" dirty="0"/>
          </a:p>
        </p:txBody>
      </p:sp>
      <p:sp>
        <p:nvSpPr>
          <p:cNvPr id="3" name="コンテンツ プレースホルダー 2"/>
          <p:cNvSpPr>
            <a:spLocks noGrp="1"/>
          </p:cNvSpPr>
          <p:nvPr>
            <p:ph idx="1"/>
          </p:nvPr>
        </p:nvSpPr>
        <p:spPr/>
        <p:txBody>
          <a:bodyPr/>
          <a:lstStyle/>
          <a:p>
            <a:r>
              <a:rPr lang="en-US" altLang="ja-JP" sz="2800" dirty="0" smtClean="0"/>
              <a:t>Differential Slicing</a:t>
            </a:r>
          </a:p>
          <a:p>
            <a:pPr lvl="1"/>
            <a:r>
              <a:rPr lang="ja-JP" altLang="en-US" sz="2400" dirty="0" smtClean="0"/>
              <a:t>同一プログラムの２つの実行を比較する</a:t>
            </a:r>
            <a:endParaRPr lang="en-US" altLang="ja-JP" sz="2400" dirty="0" smtClean="0"/>
          </a:p>
          <a:p>
            <a:pPr lvl="1"/>
            <a:r>
              <a:rPr kumimoji="1" lang="ja-JP" altLang="en-US" sz="2400" dirty="0" smtClean="0"/>
              <a:t>異なる計算結果となった原因を過去に遡る方向に依存関係をたどることで求める</a:t>
            </a:r>
            <a:endParaRPr kumimoji="1" lang="en-US" altLang="ja-JP" sz="2400" dirty="0" smtClean="0"/>
          </a:p>
          <a:p>
            <a:r>
              <a:rPr lang="en-US" altLang="ja-JP" sz="2800" dirty="0" smtClean="0"/>
              <a:t>Relative Debugging</a:t>
            </a:r>
          </a:p>
          <a:p>
            <a:pPr lvl="1"/>
            <a:r>
              <a:rPr lang="ja-JP" altLang="en-US" sz="2400" dirty="0"/>
              <a:t>異なる</a:t>
            </a:r>
            <a:r>
              <a:rPr lang="en-US" altLang="ja-JP" sz="2400" dirty="0"/>
              <a:t>2</a:t>
            </a:r>
            <a:r>
              <a:rPr lang="ja-JP" altLang="en-US" sz="2400" dirty="0" err="1"/>
              <a:t>つの</a:t>
            </a:r>
            <a:r>
              <a:rPr lang="ja-JP" altLang="en-US" sz="2400" dirty="0"/>
              <a:t>プログラムを同時に実行し，比較しつつ作業が行えるデバッガで</a:t>
            </a:r>
            <a:r>
              <a:rPr lang="ja-JP" altLang="en-US" sz="2400" dirty="0" smtClean="0"/>
              <a:t>ある</a:t>
            </a:r>
            <a:endParaRPr lang="en-US" altLang="ja-JP" sz="2400" dirty="0"/>
          </a:p>
          <a:p>
            <a:pPr marL="0" indent="0">
              <a:buNone/>
            </a:pPr>
            <a:endParaRPr lang="en-US" altLang="ja-JP" dirty="0" smtClean="0"/>
          </a:p>
          <a:p>
            <a:pPr marL="0" indent="0">
              <a:buNone/>
            </a:pPr>
            <a:r>
              <a:rPr lang="ja-JP" altLang="en-US" sz="2800" dirty="0" smtClean="0"/>
              <a:t>バグ</a:t>
            </a:r>
            <a:r>
              <a:rPr lang="ja-JP" altLang="en-US" sz="2800" dirty="0"/>
              <a:t>の修正により実際にどのような動作の変化があったかを求める手法ではない</a:t>
            </a:r>
            <a:endParaRPr lang="en-US" altLang="ja-JP" sz="2800" dirty="0"/>
          </a:p>
          <a:p>
            <a:endParaRPr kumimoji="1" lang="ja-JP" altLang="en-US" dirty="0"/>
          </a:p>
        </p:txBody>
      </p:sp>
      <p:sp>
        <p:nvSpPr>
          <p:cNvPr id="4" name="下矢印 3"/>
          <p:cNvSpPr/>
          <p:nvPr/>
        </p:nvSpPr>
        <p:spPr bwMode="auto">
          <a:xfrm>
            <a:off x="4318907" y="4310743"/>
            <a:ext cx="506186" cy="473528"/>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276918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バグ修正前後の動的スライスを比較することで，プログラムの動作の差分を検出する手法を提案する</a:t>
            </a:r>
            <a:endParaRPr lang="en-US" altLang="ja-JP" dirty="0" smtClean="0"/>
          </a:p>
          <a:p>
            <a:endParaRPr lang="en-US" altLang="ja-JP" dirty="0" smtClean="0"/>
          </a:p>
          <a:p>
            <a:pPr lvl="1"/>
            <a:r>
              <a:rPr lang="ja-JP" altLang="en-US" dirty="0" smtClean="0"/>
              <a:t>動的プログラム依存グラフがプログラムの動作を表現していると考える</a:t>
            </a:r>
            <a:endParaRPr lang="en-US" altLang="ja-JP" dirty="0" smtClean="0"/>
          </a:p>
          <a:p>
            <a:pPr lvl="1"/>
            <a:endParaRPr lang="en-US" altLang="ja-JP" dirty="0"/>
          </a:p>
          <a:p>
            <a:pPr lvl="1"/>
            <a:r>
              <a:rPr lang="ja-JP" altLang="en-US" dirty="0" smtClean="0"/>
              <a:t>修正対象を基準としたフォワードスライスを計算し比較することで，変更</a:t>
            </a:r>
            <a:r>
              <a:rPr lang="ja-JP" altLang="en-US" dirty="0"/>
              <a:t>に</a:t>
            </a:r>
            <a:r>
              <a:rPr lang="ja-JP" altLang="en-US" dirty="0" smtClean="0"/>
              <a:t>より</a:t>
            </a:r>
            <a:r>
              <a:rPr lang="ja-JP" altLang="en-US" dirty="0">
                <a:solidFill>
                  <a:srgbClr val="FF0000"/>
                </a:solidFill>
              </a:rPr>
              <a:t>実際</a:t>
            </a:r>
            <a:r>
              <a:rPr lang="ja-JP" altLang="en-US" dirty="0"/>
              <a:t>に起きた影響</a:t>
            </a:r>
            <a:r>
              <a:rPr lang="ja-JP" altLang="en-US" dirty="0" smtClean="0"/>
              <a:t>を求める</a:t>
            </a:r>
            <a:endParaRPr lang="en-US" altLang="ja-JP" dirty="0" smtClean="0"/>
          </a:p>
          <a:p>
            <a:pPr lvl="1"/>
            <a:endParaRPr lang="en-US" altLang="ja-JP" dirty="0"/>
          </a:p>
          <a:p>
            <a:pPr lvl="1"/>
            <a:endParaRPr kumimoji="1" lang="en-US" altLang="ja-JP" dirty="0" smtClean="0"/>
          </a:p>
        </p:txBody>
      </p:sp>
    </p:spTree>
    <p:extLst>
      <p:ext uri="{BB962C8B-B14F-4D97-AF65-F5344CB8AC3E}">
        <p14:creationId xmlns:p14="http://schemas.microsoft.com/office/powerpoint/2010/main" val="3826191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サンプルプログラム</a:t>
            </a:r>
            <a:endParaRPr kumimoji="1" lang="ja-JP" altLang="en-US" dirty="0"/>
          </a:p>
        </p:txBody>
      </p:sp>
      <p:sp>
        <p:nvSpPr>
          <p:cNvPr id="5" name="正方形/長方形 4"/>
          <p:cNvSpPr/>
          <p:nvPr/>
        </p:nvSpPr>
        <p:spPr bwMode="auto">
          <a:xfrm>
            <a:off x="656636" y="2227299"/>
            <a:ext cx="3474720" cy="3192088"/>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2800" dirty="0" err="1" smtClean="0"/>
              <a:t>int</a:t>
            </a:r>
            <a:r>
              <a:rPr lang="en-US" altLang="ja-JP" sz="2800" dirty="0" smtClean="0"/>
              <a:t> i;</a:t>
            </a:r>
            <a:endParaRPr lang="en-US" altLang="ja-JP" sz="2800" dirty="0"/>
          </a:p>
          <a:p>
            <a:r>
              <a:rPr lang="en-US" altLang="ja-JP" sz="2800" dirty="0"/>
              <a:t>If( call(1,2) &gt; 0){</a:t>
            </a:r>
          </a:p>
          <a:p>
            <a:r>
              <a:rPr lang="en-US" altLang="ja-JP" sz="2800" dirty="0"/>
              <a:t>	</a:t>
            </a:r>
            <a:r>
              <a:rPr lang="en-US" altLang="ja-JP" sz="2800" dirty="0" err="1" smtClean="0"/>
              <a:t>i</a:t>
            </a:r>
            <a:r>
              <a:rPr lang="en-US" altLang="ja-JP" sz="2800" dirty="0" smtClean="0"/>
              <a:t> </a:t>
            </a:r>
            <a:r>
              <a:rPr lang="en-US" altLang="ja-JP" sz="2800" dirty="0"/>
              <a:t>= 0;</a:t>
            </a:r>
          </a:p>
          <a:p>
            <a:r>
              <a:rPr lang="en-US" altLang="ja-JP" sz="2800" dirty="0"/>
              <a:t>}else{</a:t>
            </a:r>
          </a:p>
          <a:p>
            <a:r>
              <a:rPr lang="en-US" altLang="ja-JP" sz="2800" dirty="0"/>
              <a:t>	</a:t>
            </a:r>
            <a:r>
              <a:rPr lang="en-US" altLang="ja-JP" sz="2800" dirty="0" err="1" smtClean="0"/>
              <a:t>i</a:t>
            </a:r>
            <a:r>
              <a:rPr lang="en-US" altLang="ja-JP" sz="2800" dirty="0" smtClean="0"/>
              <a:t> </a:t>
            </a:r>
            <a:r>
              <a:rPr lang="en-US" altLang="ja-JP" sz="2800" dirty="0"/>
              <a:t>= 1;</a:t>
            </a:r>
          </a:p>
          <a:p>
            <a:r>
              <a:rPr lang="en-US" altLang="ja-JP" sz="2800" dirty="0"/>
              <a:t>}</a:t>
            </a:r>
          </a:p>
          <a:p>
            <a:r>
              <a:rPr lang="en-US" altLang="ja-JP" sz="2800" dirty="0" err="1"/>
              <a:t>System.out.println</a:t>
            </a:r>
            <a:r>
              <a:rPr lang="en-US" altLang="ja-JP" sz="2800" dirty="0"/>
              <a:t>(</a:t>
            </a:r>
            <a:r>
              <a:rPr lang="en-US" altLang="ja-JP" sz="2800" dirty="0" err="1"/>
              <a:t>i</a:t>
            </a:r>
            <a:r>
              <a:rPr lang="en-US" altLang="ja-JP" sz="2800" dirty="0"/>
              <a:t>);</a:t>
            </a:r>
            <a:endParaRPr lang="ja-JP" altLang="en-US" sz="2800" dirty="0"/>
          </a:p>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6" name="正方形/長方形 5"/>
          <p:cNvSpPr/>
          <p:nvPr/>
        </p:nvSpPr>
        <p:spPr bwMode="auto">
          <a:xfrm>
            <a:off x="4884393" y="1539782"/>
            <a:ext cx="4080220" cy="1436541"/>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2800" dirty="0" err="1" smtClean="0"/>
              <a:t>int</a:t>
            </a:r>
            <a:r>
              <a:rPr lang="en-US" altLang="ja-JP" sz="2800" dirty="0" smtClean="0"/>
              <a:t> call(</a:t>
            </a:r>
            <a:r>
              <a:rPr lang="en-US" altLang="ja-JP" sz="2800" dirty="0" err="1" smtClean="0"/>
              <a:t>int</a:t>
            </a:r>
            <a:r>
              <a:rPr lang="en-US" altLang="ja-JP" sz="2800" dirty="0" smtClean="0"/>
              <a:t> op1, </a:t>
            </a:r>
            <a:r>
              <a:rPr lang="en-US" altLang="ja-JP" sz="2800" dirty="0" err="1" smtClean="0"/>
              <a:t>int</a:t>
            </a:r>
            <a:r>
              <a:rPr lang="en-US" altLang="ja-JP" sz="2800" dirty="0" smtClean="0"/>
              <a:t> op2){</a:t>
            </a:r>
          </a:p>
          <a:p>
            <a:r>
              <a:rPr lang="en-US" altLang="ja-JP" sz="2800" dirty="0" smtClean="0"/>
              <a:t>	return op1 </a:t>
            </a:r>
            <a:r>
              <a:rPr lang="en-US" altLang="ja-JP" sz="2800" dirty="0" smtClean="0">
                <a:solidFill>
                  <a:srgbClr val="FF0000"/>
                </a:solidFill>
              </a:rPr>
              <a:t>+</a:t>
            </a:r>
            <a:r>
              <a:rPr lang="en-US" altLang="ja-JP" sz="2800" dirty="0" smtClean="0"/>
              <a:t> op2;</a:t>
            </a:r>
            <a:endParaRPr lang="en-US" altLang="ja-JP" sz="2800" dirty="0"/>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正方形/長方形 6"/>
          <p:cNvSpPr/>
          <p:nvPr/>
        </p:nvSpPr>
        <p:spPr bwMode="auto">
          <a:xfrm>
            <a:off x="4861200" y="4710179"/>
            <a:ext cx="4080220" cy="1436541"/>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sz="2800" dirty="0" err="1" smtClean="0"/>
              <a:t>int</a:t>
            </a:r>
            <a:r>
              <a:rPr lang="en-US" altLang="ja-JP" sz="2800" dirty="0" smtClean="0"/>
              <a:t> call(</a:t>
            </a:r>
            <a:r>
              <a:rPr lang="en-US" altLang="ja-JP" sz="2800" dirty="0" err="1" smtClean="0"/>
              <a:t>int</a:t>
            </a:r>
            <a:r>
              <a:rPr lang="en-US" altLang="ja-JP" sz="2800" dirty="0" smtClean="0"/>
              <a:t> op1, </a:t>
            </a:r>
            <a:r>
              <a:rPr lang="en-US" altLang="ja-JP" sz="2800" dirty="0" err="1" smtClean="0"/>
              <a:t>int</a:t>
            </a:r>
            <a:r>
              <a:rPr lang="en-US" altLang="ja-JP" sz="2800" dirty="0" smtClean="0"/>
              <a:t> op2){</a:t>
            </a:r>
          </a:p>
          <a:p>
            <a:r>
              <a:rPr lang="en-US" altLang="ja-JP" sz="2800" dirty="0" smtClean="0"/>
              <a:t>	return op1 </a:t>
            </a:r>
            <a:r>
              <a:rPr lang="en-US" altLang="ja-JP" sz="2800" b="1" dirty="0" smtClean="0">
                <a:solidFill>
                  <a:srgbClr val="FF0000"/>
                </a:solidFill>
              </a:rPr>
              <a:t>-</a:t>
            </a:r>
            <a:r>
              <a:rPr lang="en-US" altLang="ja-JP" sz="2800" dirty="0" smtClean="0"/>
              <a:t> op2;</a:t>
            </a:r>
            <a:endParaRPr lang="en-US" altLang="ja-JP" sz="2800" dirty="0"/>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800" b="0"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 name="下矢印 7"/>
          <p:cNvSpPr/>
          <p:nvPr/>
        </p:nvSpPr>
        <p:spPr bwMode="auto">
          <a:xfrm>
            <a:off x="6186415" y="3140890"/>
            <a:ext cx="1604357" cy="1364906"/>
          </a:xfrm>
          <a:prstGeom prst="downArrow">
            <a:avLst>
              <a:gd name="adj1" fmla="val 58333"/>
              <a:gd name="adj2" fmla="val 50000"/>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1" i="0" u="none" strike="noStrike" cap="none" normalizeH="0" baseline="0" dirty="0" smtClean="0">
              <a:ln>
                <a:noFill/>
              </a:ln>
              <a:solidFill>
                <a:schemeClr val="bg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1" i="0" u="none" strike="noStrike" cap="none" normalizeH="0" baseline="0" dirty="0" smtClean="0">
                <a:ln>
                  <a:noFill/>
                </a:ln>
                <a:solidFill>
                  <a:schemeClr val="bg1"/>
                </a:solidFill>
                <a:effectLst/>
                <a:latin typeface="Times New Roman" pitchFamily="18" charset="0"/>
                <a:ea typeface="ＭＳ Ｐゴシック" pitchFamily="50" charset="-128"/>
              </a:rPr>
              <a:t>変更</a:t>
            </a:r>
          </a:p>
        </p:txBody>
      </p:sp>
    </p:spTree>
    <p:extLst>
      <p:ext uri="{BB962C8B-B14F-4D97-AF65-F5344CB8AC3E}">
        <p14:creationId xmlns:p14="http://schemas.microsoft.com/office/powerpoint/2010/main" val="4083632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フォワードスライス</a:t>
            </a:r>
            <a:endParaRPr kumimoji="1" lang="ja-JP" altLang="en-US" dirty="0"/>
          </a:p>
        </p:txBody>
      </p:sp>
      <p:sp>
        <p:nvSpPr>
          <p:cNvPr id="4" name="円/楕円 3"/>
          <p:cNvSpPr/>
          <p:nvPr/>
        </p:nvSpPr>
        <p:spPr>
          <a:xfrm>
            <a:off x="308861" y="2135354"/>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円/楕円 4"/>
          <p:cNvSpPr/>
          <p:nvPr/>
        </p:nvSpPr>
        <p:spPr>
          <a:xfrm>
            <a:off x="2601461" y="2132632"/>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if(call)</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円/楕円 5"/>
          <p:cNvSpPr/>
          <p:nvPr/>
        </p:nvSpPr>
        <p:spPr>
          <a:xfrm>
            <a:off x="4979115" y="2132632"/>
            <a:ext cx="1196385" cy="888154"/>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0</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円/楕円 6"/>
          <p:cNvSpPr/>
          <p:nvPr/>
        </p:nvSpPr>
        <p:spPr>
          <a:xfrm>
            <a:off x="7023486" y="2112001"/>
            <a:ext cx="1646985" cy="929416"/>
          </a:xfrm>
          <a:prstGeom prst="ellipse">
            <a:avLst/>
          </a:prstGeom>
          <a:solidFill>
            <a:srgbClr val="EEF7F8"/>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 name="直線矢印コネクタ 15"/>
          <p:cNvCxnSpPr/>
          <p:nvPr/>
        </p:nvCxnSpPr>
        <p:spPr bwMode="auto">
          <a:xfrm flipV="1">
            <a:off x="1845129" y="2576709"/>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18" name="直線矢印コネクタ 17"/>
          <p:cNvCxnSpPr/>
          <p:nvPr/>
        </p:nvCxnSpPr>
        <p:spPr bwMode="auto">
          <a:xfrm>
            <a:off x="4131129"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21" name="直線矢印コネクタ 20"/>
          <p:cNvCxnSpPr/>
          <p:nvPr/>
        </p:nvCxnSpPr>
        <p:spPr bwMode="auto">
          <a:xfrm>
            <a:off x="6175500" y="2576709"/>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41" name="正方形/長方形 40"/>
          <p:cNvSpPr/>
          <p:nvPr/>
        </p:nvSpPr>
        <p:spPr bwMode="auto">
          <a:xfrm>
            <a:off x="179388" y="1378862"/>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修正前</a:t>
            </a:r>
          </a:p>
        </p:txBody>
      </p:sp>
      <p:sp>
        <p:nvSpPr>
          <p:cNvPr id="42" name="正方形/長方形 41"/>
          <p:cNvSpPr/>
          <p:nvPr/>
        </p:nvSpPr>
        <p:spPr bwMode="auto">
          <a:xfrm>
            <a:off x="179388" y="3564385"/>
            <a:ext cx="1299648" cy="550276"/>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修正後</a:t>
            </a:r>
          </a:p>
        </p:txBody>
      </p:sp>
      <p:sp>
        <p:nvSpPr>
          <p:cNvPr id="55" name="円/楕円 54"/>
          <p:cNvSpPr/>
          <p:nvPr/>
        </p:nvSpPr>
        <p:spPr>
          <a:xfrm>
            <a:off x="308861" y="4269622"/>
            <a:ext cx="1536268" cy="882711"/>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return</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円/楕円 55"/>
          <p:cNvSpPr/>
          <p:nvPr/>
        </p:nvSpPr>
        <p:spPr>
          <a:xfrm>
            <a:off x="2601461" y="4266900"/>
            <a:ext cx="1529668" cy="888154"/>
          </a:xfrm>
          <a:prstGeom prst="ellipse">
            <a:avLst/>
          </a:prstGeom>
          <a:solidFill>
            <a:schemeClr val="accent1">
              <a:lumMod val="20000"/>
              <a:lumOff val="80000"/>
            </a:schemeClr>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if(call)</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円/楕円 56"/>
          <p:cNvSpPr/>
          <p:nvPr/>
        </p:nvSpPr>
        <p:spPr>
          <a:xfrm>
            <a:off x="4979115" y="4266900"/>
            <a:ext cx="1196385" cy="888154"/>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1</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円/楕円 57"/>
          <p:cNvSpPr/>
          <p:nvPr/>
        </p:nvSpPr>
        <p:spPr>
          <a:xfrm>
            <a:off x="7023486" y="4246269"/>
            <a:ext cx="1646985" cy="929416"/>
          </a:xfrm>
          <a:prstGeom prst="ellipse">
            <a:avLst/>
          </a:prstGeom>
          <a:solidFill>
            <a:srgbClr val="FFFF99"/>
          </a:solidFill>
          <a:ln>
            <a:solidFill>
              <a:schemeClr val="tx1"/>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rint(</a:t>
            </a:r>
            <a:r>
              <a:rPr lang="en-US" altLang="ja-JP" sz="20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a:t>
            </a:r>
            <a:r>
              <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9" name="直線矢印コネクタ 58"/>
          <p:cNvCxnSpPr/>
          <p:nvPr/>
        </p:nvCxnSpPr>
        <p:spPr bwMode="auto">
          <a:xfrm flipV="1">
            <a:off x="1845129" y="4710977"/>
            <a:ext cx="756332" cy="1"/>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0" name="直線矢印コネクタ 59"/>
          <p:cNvCxnSpPr/>
          <p:nvPr/>
        </p:nvCxnSpPr>
        <p:spPr bwMode="auto">
          <a:xfrm>
            <a:off x="4131129" y="4710977"/>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cxnSp>
        <p:nvCxnSpPr>
          <p:cNvPr id="61" name="直線矢印コネクタ 60"/>
          <p:cNvCxnSpPr/>
          <p:nvPr/>
        </p:nvCxnSpPr>
        <p:spPr bwMode="auto">
          <a:xfrm>
            <a:off x="6175500" y="4710977"/>
            <a:ext cx="847986" cy="0"/>
          </a:xfrm>
          <a:prstGeom prst="straightConnector1">
            <a:avLst/>
          </a:prstGeom>
          <a:solidFill>
            <a:schemeClr val="accent2"/>
          </a:solidFill>
          <a:ln w="28575" cap="flat" cmpd="sng" algn="ctr">
            <a:solidFill>
              <a:schemeClr val="tx1"/>
            </a:solidFill>
            <a:prstDash val="solid"/>
            <a:round/>
            <a:headEnd type="none" w="med" len="med"/>
            <a:tailEnd type="triangle" w="lg" len="lg"/>
          </a:ln>
          <a:effectLst/>
        </p:spPr>
      </p:cxnSp>
      <p:sp>
        <p:nvSpPr>
          <p:cNvPr id="20" name="コンテンツ プレースホルダー 2"/>
          <p:cNvSpPr>
            <a:spLocks noGrp="1"/>
          </p:cNvSpPr>
          <p:nvPr>
            <p:ph idx="1"/>
          </p:nvPr>
        </p:nvSpPr>
        <p:spPr>
          <a:xfrm>
            <a:off x="308861" y="5423703"/>
            <a:ext cx="5911633" cy="825225"/>
          </a:xfrm>
        </p:spPr>
        <p:txBody>
          <a:bodyPr/>
          <a:lstStyle/>
          <a:p>
            <a:r>
              <a:rPr lang="en-US" altLang="ja-JP" sz="2000" dirty="0" err="1"/>
              <a:t>i</a:t>
            </a:r>
            <a:r>
              <a:rPr lang="en-US" altLang="ja-JP" sz="2000" dirty="0"/>
              <a:t>=1</a:t>
            </a:r>
            <a:r>
              <a:rPr lang="ja-JP" altLang="en-US" sz="2000" dirty="0"/>
              <a:t>は今まで実行されていなかった</a:t>
            </a:r>
            <a:endParaRPr lang="en-US" altLang="ja-JP" sz="2000" dirty="0"/>
          </a:p>
          <a:p>
            <a:r>
              <a:rPr lang="en-US" altLang="ja-JP" sz="2000" dirty="0"/>
              <a:t>print(</a:t>
            </a:r>
            <a:r>
              <a:rPr lang="en-US" altLang="ja-JP" sz="2000" dirty="0" err="1"/>
              <a:t>i</a:t>
            </a:r>
            <a:r>
              <a:rPr lang="en-US" altLang="ja-JP" sz="2000" dirty="0"/>
              <a:t>)</a:t>
            </a:r>
            <a:r>
              <a:rPr lang="ja-JP" altLang="en-US" sz="2000" dirty="0"/>
              <a:t>は</a:t>
            </a:r>
            <a:r>
              <a:rPr lang="en-US" altLang="ja-JP" sz="2000" dirty="0" err="1"/>
              <a:t>i</a:t>
            </a:r>
            <a:r>
              <a:rPr lang="ja-JP" altLang="en-US" sz="2000" dirty="0"/>
              <a:t>の定義元が異なって</a:t>
            </a:r>
            <a:r>
              <a:rPr lang="ja-JP" altLang="en-US" sz="2000" dirty="0" smtClean="0"/>
              <a:t>いる</a:t>
            </a:r>
            <a:endParaRPr lang="ja-JP" altLang="en-US" sz="2000" dirty="0"/>
          </a:p>
        </p:txBody>
      </p:sp>
      <p:sp>
        <p:nvSpPr>
          <p:cNvPr id="23" name="コンテンツ プレースホルダー 2"/>
          <p:cNvSpPr txBox="1">
            <a:spLocks/>
          </p:cNvSpPr>
          <p:nvPr/>
        </p:nvSpPr>
        <p:spPr bwMode="auto">
          <a:xfrm>
            <a:off x="5577307" y="5602600"/>
            <a:ext cx="3511449" cy="4674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2"/>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4"/>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dirty="0"/>
              <a:t>バグ修正の影響を受けている</a:t>
            </a:r>
          </a:p>
        </p:txBody>
      </p:sp>
      <p:sp>
        <p:nvSpPr>
          <p:cNvPr id="9" name="右矢印 8"/>
          <p:cNvSpPr/>
          <p:nvPr/>
        </p:nvSpPr>
        <p:spPr bwMode="auto">
          <a:xfrm>
            <a:off x="4881145" y="5517079"/>
            <a:ext cx="598192" cy="536621"/>
          </a:xfrm>
          <a:prstGeom prst="rightArrow">
            <a:avLst>
              <a:gd name="adj1" fmla="val 37829"/>
              <a:gd name="adj2" fmla="val 50000"/>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6788866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フォワードスライスの比較</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フォワードスライスでは命令の</a:t>
            </a:r>
            <a:r>
              <a:rPr kumimoji="1" lang="en-US" altLang="ja-JP" sz="2400" dirty="0" smtClean="0"/>
              <a:t>1</a:t>
            </a:r>
            <a:r>
              <a:rPr kumimoji="1" lang="ja-JP" altLang="en-US" sz="2400" dirty="0" smtClean="0"/>
              <a:t>回の実行が</a:t>
            </a:r>
            <a:r>
              <a:rPr kumimoji="1" lang="en-US" altLang="ja-JP" sz="2400" dirty="0" smtClean="0"/>
              <a:t>1</a:t>
            </a:r>
            <a:r>
              <a:rPr kumimoji="1" lang="ja-JP" altLang="en-US" sz="2400" dirty="0" smtClean="0"/>
              <a:t>頂点となり，グラフが巨大であるため</a:t>
            </a:r>
            <a:r>
              <a:rPr lang="ja-JP" altLang="en-US" sz="2400" dirty="0" smtClean="0"/>
              <a:t>比較のコストが高い</a:t>
            </a:r>
            <a:endParaRPr kumimoji="1" lang="en-US" altLang="ja-JP" sz="2400" dirty="0" smtClean="0"/>
          </a:p>
          <a:p>
            <a:r>
              <a:rPr lang="ja-JP" altLang="en-US" sz="2400" dirty="0" smtClean="0"/>
              <a:t>頂点が同一命令かどうかだけでは情報が少ない</a:t>
            </a:r>
            <a:endParaRPr lang="en-US" altLang="ja-JP" sz="2400" dirty="0" smtClean="0"/>
          </a:p>
          <a:p>
            <a:r>
              <a:rPr kumimoji="1" lang="ja-JP" altLang="en-US" sz="2400" dirty="0" smtClean="0"/>
              <a:t>グラフ上の経路を比較するにも，その経路数は膨大である</a:t>
            </a:r>
            <a:endParaRPr kumimoji="1" lang="en-US" altLang="ja-JP" sz="2400" dirty="0" smtClean="0"/>
          </a:p>
          <a:p>
            <a:endParaRPr lang="en-US" altLang="ja-JP" sz="2400" dirty="0" smtClean="0"/>
          </a:p>
          <a:p>
            <a:endParaRPr lang="en-US" altLang="ja-JP" sz="2400" dirty="0" smtClean="0"/>
          </a:p>
          <a:p>
            <a:r>
              <a:rPr lang="ja-JP" altLang="en-US" sz="2400" dirty="0" smtClean="0"/>
              <a:t>スライス内</a:t>
            </a:r>
            <a:r>
              <a:rPr lang="ja-JP" altLang="en-US" sz="2400" dirty="0"/>
              <a:t>の各頂点に対して，その頂点に到達する経路上に存在する頂点</a:t>
            </a:r>
            <a:r>
              <a:rPr lang="ja-JP" altLang="en-US" sz="2400" dirty="0" smtClean="0"/>
              <a:t>集合を求める</a:t>
            </a:r>
            <a:endParaRPr lang="en-US" altLang="ja-JP" sz="2400" dirty="0" smtClean="0"/>
          </a:p>
          <a:p>
            <a:r>
              <a:rPr lang="en-US" altLang="ja-JP" sz="2400" dirty="0" smtClean="0"/>
              <a:t>2</a:t>
            </a:r>
            <a:r>
              <a:rPr lang="ja-JP" altLang="en-US" sz="2400" dirty="0" err="1" smtClean="0"/>
              <a:t>つの</a:t>
            </a:r>
            <a:r>
              <a:rPr lang="ja-JP" altLang="en-US" sz="2400" dirty="0" smtClean="0"/>
              <a:t>スライス間で片方にのみ固有な頂点を差分として検出する</a:t>
            </a:r>
            <a:endParaRPr lang="en-US" altLang="ja-JP" sz="2400" dirty="0" smtClean="0"/>
          </a:p>
          <a:p>
            <a:pPr lvl="1"/>
            <a:r>
              <a:rPr lang="ja-JP" altLang="en-US" sz="2200" dirty="0" smtClean="0"/>
              <a:t>頂点</a:t>
            </a:r>
            <a:r>
              <a:rPr lang="ja-JP" altLang="en-US" sz="2200" dirty="0" smtClean="0"/>
              <a:t>集合の等しい</a:t>
            </a:r>
            <a:r>
              <a:rPr lang="ja-JP" altLang="en-US" sz="2200" dirty="0" smtClean="0"/>
              <a:t>頂点が，もう一方のスライスに存在しない場合に固有な頂点であるとする</a:t>
            </a:r>
            <a:endParaRPr lang="en-US" altLang="ja-JP" sz="2200" dirty="0" smtClean="0"/>
          </a:p>
        </p:txBody>
      </p:sp>
      <p:sp>
        <p:nvSpPr>
          <p:cNvPr id="5" name="下矢印 4"/>
          <p:cNvSpPr/>
          <p:nvPr/>
        </p:nvSpPr>
        <p:spPr bwMode="auto">
          <a:xfrm>
            <a:off x="4188278" y="3020786"/>
            <a:ext cx="767443" cy="767783"/>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675198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Arial"/>
        <a:ea typeface="MS UI Gothic"/>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sel2006-white</Template>
  <TotalTime>26103</TotalTime>
  <Words>1557</Words>
  <Application>Microsoft Office PowerPoint</Application>
  <PresentationFormat>画面に合わせる (4:3)</PresentationFormat>
  <Paragraphs>363</Paragraphs>
  <Slides>22</Slides>
  <Notes>15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22</vt:i4>
      </vt:variant>
    </vt:vector>
  </HeadingPairs>
  <TitlesOfParts>
    <vt:vector size="30" baseType="lpstr">
      <vt:lpstr>ＭＳ Ｐゴシック</vt:lpstr>
      <vt:lpstr>MS UI Gothic</vt:lpstr>
      <vt:lpstr>メイリオ</vt:lpstr>
      <vt:lpstr>Arial</vt:lpstr>
      <vt:lpstr>Calibri</vt:lpstr>
      <vt:lpstr>Comic Sans MS</vt:lpstr>
      <vt:lpstr>Times New Roman</vt:lpstr>
      <vt:lpstr>sel2006-white</vt:lpstr>
      <vt:lpstr>動的スライスを用いたバグ修正前後の実行系列の差分検出手法 </vt:lpstr>
      <vt:lpstr>背景</vt:lpstr>
      <vt:lpstr>バグ修正の影響分析</vt:lpstr>
      <vt:lpstr>Change Impact Analysis</vt:lpstr>
      <vt:lpstr>2つの実行の比較</vt:lpstr>
      <vt:lpstr>提案</vt:lpstr>
      <vt:lpstr>サンプルプログラム</vt:lpstr>
      <vt:lpstr>フォワードスライス</vt:lpstr>
      <vt:lpstr>フォワードスライスの比較</vt:lpstr>
      <vt:lpstr>フォワードスライス</vt:lpstr>
      <vt:lpstr>提案手法の手順</vt:lpstr>
      <vt:lpstr>手順1：実行の記録</vt:lpstr>
      <vt:lpstr>手順2：動的プログラム依存グラフの計算</vt:lpstr>
      <vt:lpstr>手順3：動的フォワードスライスの計算</vt:lpstr>
      <vt:lpstr>手順4：動的フォワードスライスの比較</vt:lpstr>
      <vt:lpstr>適用実験</vt:lpstr>
      <vt:lpstr>計算時間</vt:lpstr>
      <vt:lpstr>フォワードスライス</vt:lpstr>
      <vt:lpstr>#1：修正前コード</vt:lpstr>
      <vt:lpstr>#1：修正後コード</vt:lpstr>
      <vt:lpstr>#1:検出された差分</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m-tosinr</dc:creator>
  <cp:lastModifiedBy>m-tosinr</cp:lastModifiedBy>
  <cp:revision>3144</cp:revision>
  <cp:lastPrinted>2016-02-16T03:52:14Z</cp:lastPrinted>
  <dcterms:created xsi:type="dcterms:W3CDTF">2013-11-01T07:03:05Z</dcterms:created>
  <dcterms:modified xsi:type="dcterms:W3CDTF">2016-02-16T06:07:20Z</dcterms:modified>
</cp:coreProperties>
</file>