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57" r:id="rId2"/>
    <p:sldId id="258" r:id="rId3"/>
    <p:sldId id="259" r:id="rId4"/>
    <p:sldId id="261" r:id="rId5"/>
    <p:sldId id="265" r:id="rId6"/>
    <p:sldId id="262" r:id="rId7"/>
    <p:sldId id="317" r:id="rId8"/>
    <p:sldId id="329" r:id="rId9"/>
    <p:sldId id="327" r:id="rId10"/>
    <p:sldId id="328" r:id="rId11"/>
    <p:sldId id="284" r:id="rId12"/>
    <p:sldId id="269" r:id="rId13"/>
    <p:sldId id="270" r:id="rId14"/>
    <p:sldId id="278" r:id="rId15"/>
    <p:sldId id="330" r:id="rId16"/>
    <p:sldId id="322" r:id="rId17"/>
    <p:sldId id="287" r:id="rId18"/>
    <p:sldId id="323" r:id="rId19"/>
    <p:sldId id="324" r:id="rId20"/>
    <p:sldId id="326" r:id="rId21"/>
    <p:sldId id="331" r:id="rId22"/>
    <p:sldId id="289" r:id="rId23"/>
    <p:sldId id="302" r:id="rId24"/>
    <p:sldId id="332" r:id="rId25"/>
    <p:sldId id="333" r:id="rId26"/>
    <p:sldId id="334" r:id="rId27"/>
  </p:sldIdLst>
  <p:sldSz cx="9144000" cy="6858000" type="screen4x3"/>
  <p:notesSz cx="6802438" cy="99345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24" autoAdjust="0"/>
    <p:restoredTop sz="70464" autoAdjust="0"/>
  </p:normalViewPr>
  <p:slideViewPr>
    <p:cSldViewPr snapToGrid="0">
      <p:cViewPr>
        <p:scale>
          <a:sx n="66" d="100"/>
          <a:sy n="66" d="100"/>
        </p:scale>
        <p:origin x="1589" y="86"/>
      </p:cViewPr>
      <p:guideLst/>
    </p:cSldViewPr>
  </p:slideViewPr>
  <p:notesTextViewPr>
    <p:cViewPr>
      <p:scale>
        <a:sx n="1" d="1"/>
        <a:sy n="1" d="1"/>
      </p:scale>
      <p:origin x="0" y="0"/>
    </p:cViewPr>
  </p:notesTextViewPr>
  <p:sorterViewPr>
    <p:cViewPr varScale="1">
      <p:scale>
        <a:sx n="1" d="1"/>
        <a:sy n="1" d="1"/>
      </p:scale>
      <p:origin x="0" y="0"/>
    </p:cViewPr>
  </p:sorterViewPr>
  <p:gridSpacing cx="72000" cy="720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7723" cy="498454"/>
          </a:xfrm>
          <a:prstGeom prst="rect">
            <a:avLst/>
          </a:prstGeom>
        </p:spPr>
        <p:txBody>
          <a:bodyPr vert="horz" lIns="91385" tIns="45693" rIns="91385" bIns="4569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3141" y="1"/>
            <a:ext cx="2947723" cy="498454"/>
          </a:xfrm>
          <a:prstGeom prst="rect">
            <a:avLst/>
          </a:prstGeom>
        </p:spPr>
        <p:txBody>
          <a:bodyPr vert="horz" lIns="91385" tIns="45693" rIns="91385" bIns="45693" rtlCol="0"/>
          <a:lstStyle>
            <a:lvl1pPr algn="r">
              <a:defRPr sz="1200"/>
            </a:lvl1pPr>
          </a:lstStyle>
          <a:p>
            <a:fld id="{0D78DDB3-7272-417D-AB51-F57FFB2043A3}" type="datetimeFigureOut">
              <a:rPr kumimoji="1" lang="ja-JP" altLang="en-US" smtClean="0"/>
              <a:t>2017/2/14</a:t>
            </a:fld>
            <a:endParaRPr kumimoji="1" lang="ja-JP" altLang="en-US"/>
          </a:p>
        </p:txBody>
      </p:sp>
      <p:sp>
        <p:nvSpPr>
          <p:cNvPr id="4" name="フッター プレースホルダー 3"/>
          <p:cNvSpPr>
            <a:spLocks noGrp="1"/>
          </p:cNvSpPr>
          <p:nvPr>
            <p:ph type="ftr" sz="quarter" idx="2"/>
          </p:nvPr>
        </p:nvSpPr>
        <p:spPr>
          <a:xfrm>
            <a:off x="1" y="9436123"/>
            <a:ext cx="2947723" cy="498453"/>
          </a:xfrm>
          <a:prstGeom prst="rect">
            <a:avLst/>
          </a:prstGeom>
        </p:spPr>
        <p:txBody>
          <a:bodyPr vert="horz" lIns="91385" tIns="45693" rIns="91385" bIns="4569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3141" y="9436123"/>
            <a:ext cx="2947723" cy="498453"/>
          </a:xfrm>
          <a:prstGeom prst="rect">
            <a:avLst/>
          </a:prstGeom>
        </p:spPr>
        <p:txBody>
          <a:bodyPr vert="horz" lIns="91385" tIns="45693" rIns="91385" bIns="45693" rtlCol="0" anchor="b"/>
          <a:lstStyle>
            <a:lvl1pPr algn="r">
              <a:defRPr sz="1200"/>
            </a:lvl1pPr>
          </a:lstStyle>
          <a:p>
            <a:fld id="{0BF31DFB-BEBE-416A-BA02-751F9D63E57F}" type="slidenum">
              <a:rPr kumimoji="1" lang="ja-JP" altLang="en-US" smtClean="0"/>
              <a:t>‹#›</a:t>
            </a:fld>
            <a:endParaRPr kumimoji="1" lang="ja-JP" altLang="en-US"/>
          </a:p>
        </p:txBody>
      </p:sp>
    </p:spTree>
    <p:extLst>
      <p:ext uri="{BB962C8B-B14F-4D97-AF65-F5344CB8AC3E}">
        <p14:creationId xmlns:p14="http://schemas.microsoft.com/office/powerpoint/2010/main" val="3210026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7723" cy="498454"/>
          </a:xfrm>
          <a:prstGeom prst="rect">
            <a:avLst/>
          </a:prstGeom>
        </p:spPr>
        <p:txBody>
          <a:bodyPr vert="horz" lIns="91385" tIns="45693" rIns="91385" bIns="4569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3141" y="1"/>
            <a:ext cx="2947723" cy="498454"/>
          </a:xfrm>
          <a:prstGeom prst="rect">
            <a:avLst/>
          </a:prstGeom>
        </p:spPr>
        <p:txBody>
          <a:bodyPr vert="horz" lIns="91385" tIns="45693" rIns="91385" bIns="45693" rtlCol="0"/>
          <a:lstStyle>
            <a:lvl1pPr algn="r">
              <a:defRPr sz="1200"/>
            </a:lvl1pPr>
          </a:lstStyle>
          <a:p>
            <a:fld id="{39588ABF-85F5-4505-82EF-294C3C65568E}" type="datetimeFigureOut">
              <a:rPr kumimoji="1" lang="ja-JP" altLang="en-US" smtClean="0"/>
              <a:t>2017/2/14</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68812" cy="3352800"/>
          </a:xfrm>
          <a:prstGeom prst="rect">
            <a:avLst/>
          </a:prstGeom>
          <a:noFill/>
          <a:ln w="12700">
            <a:solidFill>
              <a:prstClr val="black"/>
            </a:solidFill>
          </a:ln>
        </p:spPr>
        <p:txBody>
          <a:bodyPr vert="horz" lIns="91385" tIns="45693" rIns="91385" bIns="45693" rtlCol="0" anchor="ctr"/>
          <a:lstStyle/>
          <a:p>
            <a:endParaRPr lang="ja-JP" altLang="en-US"/>
          </a:p>
        </p:txBody>
      </p:sp>
      <p:sp>
        <p:nvSpPr>
          <p:cNvPr id="5" name="ノート プレースホルダー 4"/>
          <p:cNvSpPr>
            <a:spLocks noGrp="1"/>
          </p:cNvSpPr>
          <p:nvPr>
            <p:ph type="body" sz="quarter" idx="3"/>
          </p:nvPr>
        </p:nvSpPr>
        <p:spPr>
          <a:xfrm>
            <a:off x="680244" y="4781015"/>
            <a:ext cx="5441950" cy="3911739"/>
          </a:xfrm>
          <a:prstGeom prst="rect">
            <a:avLst/>
          </a:prstGeom>
        </p:spPr>
        <p:txBody>
          <a:bodyPr vert="horz" lIns="91385" tIns="45693" rIns="91385" bIns="4569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36123"/>
            <a:ext cx="2947723" cy="498453"/>
          </a:xfrm>
          <a:prstGeom prst="rect">
            <a:avLst/>
          </a:prstGeom>
        </p:spPr>
        <p:txBody>
          <a:bodyPr vert="horz" lIns="91385" tIns="45693" rIns="91385" bIns="4569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3141" y="9436123"/>
            <a:ext cx="2947723" cy="498453"/>
          </a:xfrm>
          <a:prstGeom prst="rect">
            <a:avLst/>
          </a:prstGeom>
        </p:spPr>
        <p:txBody>
          <a:bodyPr vert="horz" lIns="91385" tIns="45693" rIns="91385" bIns="45693" rtlCol="0" anchor="b"/>
          <a:lstStyle>
            <a:lvl1pPr algn="r">
              <a:defRPr sz="1200"/>
            </a:lvl1pPr>
          </a:lstStyle>
          <a:p>
            <a:fld id="{CAC99193-0565-4FD6-9197-84D62E6D69C5}" type="slidenum">
              <a:rPr kumimoji="1" lang="ja-JP" altLang="en-US" smtClean="0"/>
              <a:t>‹#›</a:t>
            </a:fld>
            <a:endParaRPr kumimoji="1" lang="ja-JP" altLang="en-US"/>
          </a:p>
        </p:txBody>
      </p:sp>
    </p:spTree>
    <p:extLst>
      <p:ext uri="{BB962C8B-B14F-4D97-AF65-F5344CB8AC3E}">
        <p14:creationId xmlns:p14="http://schemas.microsoft.com/office/powerpoint/2010/main" val="6390121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a:t>
            </a:fld>
            <a:endParaRPr kumimoji="1" lang="ja-JP" altLang="en-US" dirty="0"/>
          </a:p>
        </p:txBody>
      </p:sp>
    </p:spTree>
    <p:extLst>
      <p:ext uri="{BB962C8B-B14F-4D97-AF65-F5344CB8AC3E}">
        <p14:creationId xmlns:p14="http://schemas.microsoft.com/office/powerpoint/2010/main" val="38239860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同様に</a:t>
            </a:r>
            <a:r>
              <a:rPr lang="en-US" altLang="ja-JP" dirty="0" smtClean="0"/>
              <a:t>c</a:t>
            </a:r>
            <a:r>
              <a:rPr lang="ja-JP" altLang="en-US" dirty="0" smtClean="0"/>
              <a:t>に</a:t>
            </a:r>
            <a:r>
              <a:rPr lang="ja-JP" altLang="en-US" dirty="0"/>
              <a:t>ついても検索，リストの更新を行います</a:t>
            </a:r>
            <a:r>
              <a:rPr lang="ja-JP" altLang="en-US" dirty="0" smtClean="0"/>
              <a:t>．</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類似ソースファイルが見つからない場合は，類似度</a:t>
            </a:r>
            <a:r>
              <a:rPr lang="en-US" altLang="ja-JP" dirty="0" smtClean="0"/>
              <a:t>0</a:t>
            </a:r>
            <a:r>
              <a:rPr lang="ja-JP" altLang="en-US" dirty="0" smtClean="0"/>
              <a:t>としてリストに追加します．</a:t>
            </a:r>
            <a:endParaRPr lang="en-US" altLang="ja-JP" dirty="0" smtClean="0"/>
          </a:p>
          <a:p>
            <a:endParaRPr lang="en-US" altLang="ja-JP"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10</a:t>
            </a:fld>
            <a:endParaRPr kumimoji="1" lang="ja-JP" altLang="en-US"/>
          </a:p>
        </p:txBody>
      </p:sp>
    </p:spTree>
    <p:extLst>
      <p:ext uri="{BB962C8B-B14F-4D97-AF65-F5344CB8AC3E}">
        <p14:creationId xmlns:p14="http://schemas.microsoft.com/office/powerpoint/2010/main" val="8076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全てのソースファイルの検索を終えたリストがこの表になります．</a:t>
            </a:r>
            <a:endParaRPr kumimoji="1" lang="en-US" altLang="ja-JP" dirty="0" smtClean="0"/>
          </a:p>
          <a:p>
            <a:r>
              <a:rPr kumimoji="1" lang="ja-JP" altLang="en-US" dirty="0" smtClean="0"/>
              <a:t>本手法では，枠で囲ったソフトウェアが再利用元である可能性がある候補ソフトウェアと呼び，各ファイルの類似度をベクトルとしてもちます．</a:t>
            </a:r>
            <a:endParaRPr kumimoji="1" lang="en-US" altLang="ja-JP" dirty="0" smtClean="0"/>
          </a:p>
          <a:p>
            <a:r>
              <a:rPr kumimoji="1" lang="ja-JP" altLang="en-US" dirty="0" smtClean="0"/>
              <a:t>類似しているソースファイルを</a:t>
            </a:r>
            <a:r>
              <a:rPr kumimoji="1" lang="en-US" altLang="ja-JP" dirty="0" smtClean="0"/>
              <a:t>1</a:t>
            </a:r>
            <a:r>
              <a:rPr kumimoji="1" lang="ja-JP" altLang="en-US" dirty="0" smtClean="0"/>
              <a:t>つでも持てば候補ソフトウェアとなり，候補ソフトウェアが大量となる可能性があります．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11</a:t>
            </a:fld>
            <a:endParaRPr kumimoji="1" lang="ja-JP" altLang="en-US"/>
          </a:p>
        </p:txBody>
      </p:sp>
    </p:spTree>
    <p:extLst>
      <p:ext uri="{BB962C8B-B14F-4D97-AF65-F5344CB8AC3E}">
        <p14:creationId xmlns:p14="http://schemas.microsoft.com/office/powerpoint/2010/main" val="32813663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3851">
              <a:defRPr/>
            </a:pPr>
            <a:r>
              <a:rPr kumimoji="1" lang="ja-JP" altLang="en-US" dirty="0" smtClean="0"/>
              <a:t>そこでステップ</a:t>
            </a:r>
            <a:r>
              <a:rPr kumimoji="1" lang="en-US" altLang="ja-JP" dirty="0" smtClean="0"/>
              <a:t>2</a:t>
            </a:r>
            <a:r>
              <a:rPr kumimoji="1" lang="ja-JP" altLang="en-US" dirty="0" smtClean="0"/>
              <a:t>では，</a:t>
            </a:r>
            <a:r>
              <a:rPr lang="ja-JP" altLang="en-US" dirty="0" smtClean="0"/>
              <a:t>候補ソフトウェアを絞り込みます．</a:t>
            </a:r>
            <a:endParaRPr lang="en-US" altLang="ja-JP" dirty="0" smtClean="0"/>
          </a:p>
          <a:p>
            <a:r>
              <a:rPr lang="ja-JP" altLang="en-US" dirty="0" smtClean="0"/>
              <a:t>より多くのファイルを高い類似度で含むように候補ソフトウェア間に</a:t>
            </a:r>
            <a:r>
              <a:rPr kumimoji="1" lang="ja-JP" altLang="en-US" dirty="0" smtClean="0"/>
              <a:t>順序関係を定義します．</a:t>
            </a:r>
            <a:endParaRPr lang="en-US" altLang="ja-JP" dirty="0" smtClean="0"/>
          </a:p>
          <a:p>
            <a:r>
              <a:rPr kumimoji="1" lang="ja-JP" altLang="en-US" dirty="0" smtClean="0"/>
              <a:t>定義は，候補ソフトウェア</a:t>
            </a:r>
            <a:r>
              <a:rPr kumimoji="1" lang="en-US" altLang="ja-JP" dirty="0" smtClean="0"/>
              <a:t>S1,S2</a:t>
            </a:r>
            <a:r>
              <a:rPr kumimoji="1" lang="ja-JP" altLang="en-US" dirty="0" smtClean="0"/>
              <a:t>において，</a:t>
            </a:r>
            <a:r>
              <a:rPr kumimoji="1" lang="ja-JP" altLang="en-US" sz="1200" b="0" i="0" u="none" strike="noStrike" kern="1200" baseline="0" dirty="0" smtClean="0">
                <a:solidFill>
                  <a:schemeClr val="tx1"/>
                </a:solidFill>
                <a:latin typeface="+mn-lt"/>
                <a:ea typeface="+mn-ea"/>
                <a:cs typeface="+mn-cs"/>
              </a:rPr>
              <a:t>すべての入力ソースファイルについて</a:t>
            </a:r>
            <a:r>
              <a:rPr kumimoji="1" lang="en-US" altLang="ja-JP" sz="1200" b="0" i="0" u="none" strike="noStrike" kern="1200" baseline="0" dirty="0" smtClean="0">
                <a:solidFill>
                  <a:schemeClr val="tx1"/>
                </a:solidFill>
                <a:latin typeface="+mn-lt"/>
                <a:ea typeface="+mn-ea"/>
                <a:cs typeface="+mn-cs"/>
              </a:rPr>
              <a:t>S2</a:t>
            </a:r>
            <a:r>
              <a:rPr kumimoji="1" lang="ja-JP" altLang="en-US" sz="1200" b="0" i="0" u="none" strike="noStrike" kern="1200" baseline="0" dirty="0" smtClean="0">
                <a:solidFill>
                  <a:schemeClr val="tx1"/>
                </a:solidFill>
                <a:latin typeface="+mn-lt"/>
                <a:ea typeface="+mn-ea"/>
                <a:cs typeface="+mn-cs"/>
              </a:rPr>
              <a:t>よりも</a:t>
            </a:r>
            <a:r>
              <a:rPr kumimoji="1" lang="en-US" altLang="ja-JP" sz="1200" b="0" i="0" u="none" strike="noStrike" kern="1200" baseline="0" dirty="0" smtClean="0">
                <a:solidFill>
                  <a:schemeClr val="tx1"/>
                </a:solidFill>
                <a:latin typeface="+mn-lt"/>
                <a:ea typeface="+mn-ea"/>
                <a:cs typeface="+mn-cs"/>
              </a:rPr>
              <a:t>S1</a:t>
            </a:r>
            <a:r>
              <a:rPr kumimoji="1" lang="ja-JP" altLang="en-US" sz="1000" b="0" i="0" u="none" strike="noStrike" kern="1200" baseline="0" dirty="0" err="1" smtClean="0">
                <a:solidFill>
                  <a:schemeClr val="tx1"/>
                </a:solidFill>
                <a:latin typeface="+mn-lt"/>
                <a:ea typeface="+mn-ea"/>
                <a:cs typeface="+mn-cs"/>
              </a:rPr>
              <a:t>のほうが</a:t>
            </a:r>
            <a:r>
              <a:rPr kumimoji="1" lang="ja-JP" altLang="en-US" sz="1000" b="0" i="0" u="none" strike="noStrike" kern="1200" baseline="0" dirty="0" smtClean="0">
                <a:solidFill>
                  <a:schemeClr val="tx1"/>
                </a:solidFill>
                <a:latin typeface="+mn-lt"/>
                <a:ea typeface="+mn-ea"/>
                <a:cs typeface="+mn-cs"/>
              </a:rPr>
              <a:t>類似度が高いソースファイルを保有する，</a:t>
            </a:r>
            <a:endParaRPr kumimoji="1" lang="en-US" altLang="ja-JP" sz="1000" b="0" i="0" u="none" strike="noStrike" kern="1200" baseline="0" dirty="0" smtClean="0">
              <a:solidFill>
                <a:schemeClr val="tx1"/>
              </a:solidFill>
              <a:latin typeface="+mn-lt"/>
              <a:ea typeface="+mn-ea"/>
              <a:cs typeface="+mn-cs"/>
            </a:endParaRPr>
          </a:p>
          <a:p>
            <a:r>
              <a:rPr kumimoji="1" lang="ja-JP" altLang="en-US" sz="1000" b="0" i="0" u="none" strike="noStrike" kern="1200" baseline="0" dirty="0" smtClean="0">
                <a:solidFill>
                  <a:schemeClr val="tx1"/>
                </a:solidFill>
                <a:latin typeface="+mn-lt"/>
                <a:ea typeface="+mn-ea"/>
                <a:cs typeface="+mn-cs"/>
              </a:rPr>
              <a:t>すなわち全ての </a:t>
            </a:r>
            <a:r>
              <a:rPr kumimoji="1" lang="en-US" altLang="ja-JP" sz="1000" b="0" i="0" u="none" strike="noStrike" kern="1200" baseline="0" dirty="0" err="1" smtClean="0">
                <a:solidFill>
                  <a:schemeClr val="tx1"/>
                </a:solidFill>
                <a:latin typeface="+mn-lt"/>
                <a:ea typeface="+mn-ea"/>
                <a:cs typeface="+mn-cs"/>
              </a:rPr>
              <a:t>i</a:t>
            </a:r>
            <a:r>
              <a:rPr kumimoji="1" lang="en-US" altLang="ja-JP" dirty="0" smtClean="0"/>
              <a:t> </a:t>
            </a:r>
            <a:r>
              <a:rPr kumimoji="1" lang="ja-JP" altLang="en-US" dirty="0" smtClean="0"/>
              <a:t>について</a:t>
            </a:r>
            <a:r>
              <a:rPr kumimoji="1" lang="en-US" altLang="ja-JP" dirty="0" smtClean="0"/>
              <a:t>S1</a:t>
            </a:r>
            <a:r>
              <a:rPr kumimoji="1" lang="en-US" altLang="ja-JP" baseline="0" dirty="0" smtClean="0"/>
              <a:t> </a:t>
            </a:r>
            <a:r>
              <a:rPr kumimoji="1" lang="en-US" altLang="ja-JP" baseline="0" dirty="0" err="1" smtClean="0"/>
              <a:t>i</a:t>
            </a:r>
            <a:r>
              <a:rPr kumimoji="1" lang="en-US" altLang="ja-JP" dirty="0" smtClean="0"/>
              <a:t> </a:t>
            </a:r>
            <a:r>
              <a:rPr kumimoji="1" lang="ja-JP" altLang="en-US" dirty="0" smtClean="0"/>
              <a:t>≧</a:t>
            </a:r>
            <a:r>
              <a:rPr kumimoji="1" lang="en-US" altLang="ja-JP" dirty="0" smtClean="0"/>
              <a:t> S2 </a:t>
            </a:r>
            <a:r>
              <a:rPr kumimoji="1" lang="en-US" altLang="ja-JP" dirty="0" err="1" smtClean="0"/>
              <a:t>i</a:t>
            </a:r>
            <a:r>
              <a:rPr kumimoji="1" lang="en-US" altLang="ja-JP" dirty="0" smtClean="0"/>
              <a:t> </a:t>
            </a:r>
            <a:r>
              <a:rPr kumimoji="1" lang="ja-JP" altLang="en-US" dirty="0" smtClean="0"/>
              <a:t>が成り立つ時，</a:t>
            </a:r>
            <a:r>
              <a:rPr kumimoji="1" lang="en-US" altLang="ja-JP" dirty="0" smtClean="0"/>
              <a:t>S1</a:t>
            </a:r>
            <a:r>
              <a:rPr kumimoji="1" lang="ja-JP" altLang="en-US" dirty="0" smtClean="0"/>
              <a:t>が再利用元ソフトウェアである可能性が高いとし，</a:t>
            </a:r>
            <a:r>
              <a:rPr kumimoji="1" lang="en-US" altLang="ja-JP" dirty="0" smtClean="0"/>
              <a:t>S1 </a:t>
            </a:r>
            <a:r>
              <a:rPr kumimoji="1" lang="ja-JP" altLang="en-US" dirty="0" smtClean="0"/>
              <a:t>≧</a:t>
            </a:r>
            <a:r>
              <a:rPr kumimoji="1" lang="en-US" altLang="ja-JP" dirty="0" smtClean="0"/>
              <a:t> S2 </a:t>
            </a:r>
            <a:r>
              <a:rPr kumimoji="1" lang="ja-JP" altLang="en-US" dirty="0" smtClean="0"/>
              <a:t>とします．</a:t>
            </a:r>
            <a:endParaRPr kumimoji="1" lang="en-US" altLang="ja-JP" dirty="0" smtClean="0"/>
          </a:p>
          <a:p>
            <a:pPr marL="0" lvl="1" defTabSz="913851">
              <a:defRPr/>
            </a:pPr>
            <a:r>
              <a:rPr kumimoji="1" lang="ja-JP" altLang="en-US" dirty="0" smtClean="0"/>
              <a:t>左の例は、ソフトウェア</a:t>
            </a:r>
            <a:r>
              <a:rPr kumimoji="1" lang="en-US" altLang="ja-JP" dirty="0" smtClean="0"/>
              <a:t>X</a:t>
            </a:r>
            <a:r>
              <a:rPr kumimoji="1" lang="ja-JP" altLang="en-US" dirty="0" smtClean="0"/>
              <a:t>のバージョン</a:t>
            </a:r>
            <a:r>
              <a:rPr kumimoji="1" lang="en-US" altLang="ja-JP" dirty="0" smtClean="0"/>
              <a:t>3</a:t>
            </a:r>
            <a:r>
              <a:rPr kumimoji="1" lang="ja-JP" altLang="en-US" dirty="0" smtClean="0"/>
              <a:t>のすべてのファイルの類似度が、バージョン</a:t>
            </a:r>
            <a:r>
              <a:rPr kumimoji="1" lang="en-US" altLang="ja-JP" dirty="0" smtClean="0"/>
              <a:t>4</a:t>
            </a:r>
            <a:r>
              <a:rPr kumimoji="1" lang="ja-JP" altLang="en-US" dirty="0" smtClean="0"/>
              <a:t>よりも大きいためバージョン</a:t>
            </a:r>
            <a:r>
              <a:rPr kumimoji="1" lang="en-US" altLang="ja-JP" dirty="0" smtClean="0"/>
              <a:t>3</a:t>
            </a:r>
            <a:r>
              <a:rPr kumimoji="1" lang="ja-JP" altLang="en-US" dirty="0" smtClean="0"/>
              <a:t>≧バージョン</a:t>
            </a:r>
            <a:r>
              <a:rPr kumimoji="1" lang="en-US" altLang="ja-JP" dirty="0" smtClean="0"/>
              <a:t>4</a:t>
            </a:r>
            <a:r>
              <a:rPr kumimoji="1" lang="ja-JP" altLang="en-US" dirty="0" smtClean="0"/>
              <a:t>となります．</a:t>
            </a:r>
            <a:endParaRPr kumimoji="1" lang="en-US" altLang="ja-JP" dirty="0" smtClean="0"/>
          </a:p>
          <a:p>
            <a:pPr marL="0" lvl="1" defTabSz="913851">
              <a:defRPr/>
            </a:pPr>
            <a:r>
              <a:rPr kumimoji="1" lang="ja-JP" altLang="en-US" dirty="0" smtClean="0"/>
              <a:t>右の例は、ベクトルの大小が混在しているため順序関係が成り立ちません．</a:t>
            </a:r>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12</a:t>
            </a:fld>
            <a:endParaRPr kumimoji="1" lang="ja-JP" altLang="en-US"/>
          </a:p>
        </p:txBody>
      </p:sp>
    </p:spTree>
    <p:extLst>
      <p:ext uri="{BB962C8B-B14F-4D97-AF65-F5344CB8AC3E}">
        <p14:creationId xmlns:p14="http://schemas.microsoft.com/office/powerpoint/2010/main" val="38629256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3851">
              <a:defRPr/>
            </a:pPr>
            <a:r>
              <a:rPr kumimoji="1" lang="ja-JP" altLang="en-US" dirty="0" smtClean="0"/>
              <a:t>得られた半順序関係から候補ソフトウェアをノードとみなし有向非巡回グラフを生成します．</a:t>
            </a:r>
            <a:endParaRPr kumimoji="1" lang="en-US" altLang="ja-JP" dirty="0" smtClean="0"/>
          </a:p>
          <a:p>
            <a:pPr defTabSz="913851">
              <a:defRPr/>
            </a:pPr>
            <a:r>
              <a:rPr kumimoji="1" lang="ja-JP" altLang="en-US" dirty="0" smtClean="0"/>
              <a:t>ここで，グラフの極大元，つまり，ほかのどのソフトウェアにも負けていないソフトウェアを</a:t>
            </a:r>
            <a:endParaRPr kumimoji="1" lang="en-US" altLang="ja-JP" dirty="0" smtClean="0"/>
          </a:p>
          <a:p>
            <a:pPr marL="0" marR="0" lvl="0" indent="0" algn="l" defTabSz="913851" rtl="0" eaLnBrk="1" fontAlgn="auto" latinLnBrk="0" hangingPunct="1">
              <a:lnSpc>
                <a:spcPct val="100000"/>
              </a:lnSpc>
              <a:spcBef>
                <a:spcPts val="0"/>
              </a:spcBef>
              <a:spcAft>
                <a:spcPts val="0"/>
              </a:spcAft>
              <a:buClrTx/>
              <a:buSzTx/>
              <a:buFontTx/>
              <a:buNone/>
              <a:tabLst/>
              <a:defRPr/>
            </a:pPr>
            <a:r>
              <a:rPr lang="ja-JP" altLang="en-US" sz="1200" dirty="0" smtClean="0"/>
              <a:t>再利用元である可能性が高いとして有力ソフトウェアとします．</a:t>
            </a:r>
            <a:endParaRPr lang="en-US" altLang="ja-JP" sz="1200" dirty="0" smtClean="0"/>
          </a:p>
          <a:p>
            <a:pPr defTabSz="913851">
              <a:defRPr/>
            </a:pPr>
            <a:r>
              <a:rPr kumimoji="1" lang="ja-JP" altLang="en-US" dirty="0" smtClean="0"/>
              <a:t>有力ソフトウェア同士は順序関係が成立しません．</a:t>
            </a:r>
            <a:endParaRPr kumimoji="1" lang="en-US" altLang="ja-JP" dirty="0" smtClean="0"/>
          </a:p>
          <a:p>
            <a:pPr defTabSz="913851">
              <a:defRPr/>
            </a:pPr>
            <a:r>
              <a:rPr kumimoji="1" lang="ja-JP" altLang="en-US" dirty="0" smtClean="0"/>
              <a:t>例では，このようなグラフが生成され，有力ソフトウェアは</a:t>
            </a:r>
            <a:r>
              <a:rPr kumimoji="1" lang="en-US" altLang="ja-JP" dirty="0" smtClean="0"/>
              <a:t>X</a:t>
            </a:r>
            <a:r>
              <a:rPr kumimoji="1" lang="ja-JP" altLang="en-US" dirty="0" smtClean="0"/>
              <a:t>のバージョン</a:t>
            </a:r>
            <a:r>
              <a:rPr kumimoji="1" lang="en-US" altLang="ja-JP" dirty="0" smtClean="0"/>
              <a:t>2</a:t>
            </a:r>
            <a:r>
              <a:rPr kumimoji="1" lang="ja-JP" altLang="en-US" dirty="0" smtClean="0"/>
              <a:t>と</a:t>
            </a:r>
            <a:r>
              <a:rPr kumimoji="1" lang="en-US" altLang="ja-JP" dirty="0" smtClean="0"/>
              <a:t>3</a:t>
            </a:r>
            <a:r>
              <a:rPr kumimoji="1" lang="ja-JP" altLang="en-US" dirty="0" smtClean="0"/>
              <a:t>になります．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13</a:t>
            </a:fld>
            <a:endParaRPr kumimoji="1" lang="ja-JP" altLang="en-US"/>
          </a:p>
        </p:txBody>
      </p:sp>
    </p:spTree>
    <p:extLst>
      <p:ext uri="{BB962C8B-B14F-4D97-AF65-F5344CB8AC3E}">
        <p14:creationId xmlns:p14="http://schemas.microsoft.com/office/powerpoint/2010/main" val="41270375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ステップ</a:t>
            </a:r>
            <a:r>
              <a:rPr kumimoji="1" lang="en-US" altLang="ja-JP" dirty="0" smtClean="0"/>
              <a:t>3</a:t>
            </a:r>
            <a:r>
              <a:rPr kumimoji="1" lang="ja-JP" altLang="en-US" dirty="0" smtClean="0"/>
              <a:t>は，ソフトウェアを入力ソースファイル集合に類似するように順位付けを行います．</a:t>
            </a:r>
            <a:endParaRPr kumimoji="1" lang="en-US" altLang="ja-JP" dirty="0" smtClean="0"/>
          </a:p>
          <a:p>
            <a:r>
              <a:rPr kumimoji="1" lang="ja-JP" altLang="en-US" dirty="0" smtClean="0"/>
              <a:t>有力ソフトウェア同時では順序関係が成り立たないため，各有力ソフトウェアと入力ソースファイル集合の距離を用いて順位付けします．</a:t>
            </a:r>
            <a:endParaRPr kumimoji="1" lang="en-US" altLang="ja-JP" dirty="0" smtClean="0"/>
          </a:p>
          <a:p>
            <a:r>
              <a:rPr kumimoji="1" lang="ja-JP" altLang="en-US" dirty="0" smtClean="0"/>
              <a:t>距離はマンハッタン距離を用います．</a:t>
            </a:r>
            <a:endParaRPr kumimoji="1" lang="en-US" altLang="ja-JP" dirty="0" smtClean="0"/>
          </a:p>
          <a:p>
            <a:r>
              <a:rPr kumimoji="1" lang="ja-JP" altLang="en-US" dirty="0" smtClean="0"/>
              <a:t>マンハッタン距離は</a:t>
            </a:r>
            <a:r>
              <a:rPr kumimoji="1" lang="en-US" altLang="ja-JP" dirty="0" smtClean="0"/>
              <a:t>2</a:t>
            </a:r>
            <a:r>
              <a:rPr kumimoji="1" lang="ja-JP" altLang="en-US" dirty="0" err="1" smtClean="0"/>
              <a:t>つの</a:t>
            </a:r>
            <a:r>
              <a:rPr kumimoji="1" lang="en-US" altLang="ja-JP" dirty="0" smtClean="0"/>
              <a:t>n</a:t>
            </a:r>
            <a:r>
              <a:rPr kumimoji="1" lang="ja-JP" altLang="en-US" dirty="0" smtClean="0"/>
              <a:t>次元ベクトル</a:t>
            </a:r>
            <a:r>
              <a:rPr kumimoji="1" lang="en-US" altLang="ja-JP" dirty="0" smtClean="0"/>
              <a:t>P</a:t>
            </a:r>
            <a:r>
              <a:rPr kumimoji="1" lang="ja-JP" altLang="en-US" dirty="0" err="1" smtClean="0"/>
              <a:t>，</a:t>
            </a:r>
            <a:r>
              <a:rPr kumimoji="1" lang="en-US" altLang="ja-JP" dirty="0" smtClean="0"/>
              <a:t>Q</a:t>
            </a:r>
            <a:r>
              <a:rPr kumimoji="1" lang="ja-JP" altLang="en-US" dirty="0" smtClean="0"/>
              <a:t>の距離は，対応する各要素の差</a:t>
            </a:r>
            <a:r>
              <a:rPr kumimoji="1" lang="ja-JP" altLang="en-US" dirty="0" smtClean="0"/>
              <a:t>の総和</a:t>
            </a:r>
            <a:r>
              <a:rPr kumimoji="1" lang="ja-JP" altLang="en-US" dirty="0" smtClean="0"/>
              <a:t>と定義されこの式のようになります．</a:t>
            </a:r>
            <a:endParaRPr kumimoji="1" lang="en-US" altLang="ja-JP" dirty="0" smtClean="0"/>
          </a:p>
          <a:p>
            <a:r>
              <a:rPr kumimoji="1" lang="ja-JP" altLang="en-US" dirty="0" smtClean="0"/>
              <a:t>例の有力ソフトウェア</a:t>
            </a:r>
            <a:r>
              <a:rPr kumimoji="1" lang="en-US" altLang="ja-JP" dirty="0" smtClean="0"/>
              <a:t>X</a:t>
            </a:r>
            <a:r>
              <a:rPr kumimoji="1" lang="ja-JP" altLang="en-US" dirty="0" smtClean="0"/>
              <a:t>のバージョン</a:t>
            </a:r>
            <a:r>
              <a:rPr kumimoji="1" lang="en-US" altLang="ja-JP" dirty="0" smtClean="0"/>
              <a:t>2</a:t>
            </a:r>
            <a:r>
              <a:rPr kumimoji="1" lang="ja-JP" altLang="en-US" dirty="0" err="1" smtClean="0"/>
              <a:t>，</a:t>
            </a:r>
            <a:r>
              <a:rPr kumimoji="1" lang="en-US" altLang="ja-JP" dirty="0" smtClean="0"/>
              <a:t>3</a:t>
            </a:r>
            <a:r>
              <a:rPr kumimoji="1" lang="ja-JP" altLang="en-US" dirty="0" smtClean="0"/>
              <a:t>と入力ソースファイル集合の距離は，それぞれ</a:t>
            </a:r>
            <a:r>
              <a:rPr kumimoji="1" lang="en-US" altLang="ja-JP" dirty="0" smtClean="0"/>
              <a:t>0.07</a:t>
            </a:r>
            <a:r>
              <a:rPr kumimoji="1" lang="ja-JP" altLang="en-US" dirty="0" err="1" smtClean="0"/>
              <a:t>，</a:t>
            </a:r>
            <a:r>
              <a:rPr kumimoji="1" lang="en-US" altLang="ja-JP" dirty="0" smtClean="0"/>
              <a:t>0.04</a:t>
            </a:r>
            <a:r>
              <a:rPr kumimoji="1" lang="ja-JP" altLang="en-US" dirty="0" smtClean="0"/>
              <a:t>となり，</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X</a:t>
            </a:r>
            <a:r>
              <a:rPr kumimoji="1" lang="ja-JP" altLang="en-US" dirty="0" smtClean="0"/>
              <a:t>のバージョン</a:t>
            </a:r>
            <a:r>
              <a:rPr kumimoji="1" lang="en-US" altLang="ja-JP" dirty="0" smtClean="0"/>
              <a:t>3</a:t>
            </a:r>
            <a:r>
              <a:rPr kumimoji="1" lang="ja-JP" altLang="en-US" dirty="0" smtClean="0"/>
              <a:t>が短いため，</a:t>
            </a:r>
            <a:r>
              <a:rPr lang="en-US" altLang="ja-JP" dirty="0" smtClean="0"/>
              <a:t>X - 3.0</a:t>
            </a:r>
            <a:r>
              <a:rPr lang="ja-JP" altLang="en-US" dirty="0" smtClean="0"/>
              <a:t>が</a:t>
            </a:r>
            <a:r>
              <a:rPr lang="en-US" altLang="ja-JP" dirty="0" smtClean="0"/>
              <a:t>1</a:t>
            </a:r>
            <a:r>
              <a:rPr lang="ja-JP" altLang="en-US" dirty="0" smtClean="0"/>
              <a:t>位，</a:t>
            </a:r>
            <a:r>
              <a:rPr lang="en-US" altLang="ja-JP" dirty="0" smtClean="0"/>
              <a:t> X - 2.0</a:t>
            </a:r>
            <a:r>
              <a:rPr lang="ja-JP" altLang="en-US" dirty="0" smtClean="0"/>
              <a:t>が</a:t>
            </a:r>
            <a:r>
              <a:rPr lang="en-US" altLang="ja-JP" dirty="0" smtClean="0"/>
              <a:t>2</a:t>
            </a:r>
            <a:r>
              <a:rPr lang="ja-JP" altLang="en-US" dirty="0" smtClean="0"/>
              <a:t>位と順位付けします．</a:t>
            </a:r>
          </a:p>
        </p:txBody>
      </p:sp>
      <p:sp>
        <p:nvSpPr>
          <p:cNvPr id="4" name="スライド番号プレースホルダー 3"/>
          <p:cNvSpPr>
            <a:spLocks noGrp="1"/>
          </p:cNvSpPr>
          <p:nvPr>
            <p:ph type="sldNum" sz="quarter" idx="10"/>
          </p:nvPr>
        </p:nvSpPr>
        <p:spPr/>
        <p:txBody>
          <a:bodyPr/>
          <a:lstStyle/>
          <a:p>
            <a:fld id="{CAC99193-0565-4FD6-9197-84D62E6D69C5}" type="slidenum">
              <a:rPr kumimoji="1" lang="ja-JP" altLang="en-US" smtClean="0"/>
              <a:t>14</a:t>
            </a:fld>
            <a:endParaRPr kumimoji="1" lang="ja-JP" altLang="en-US"/>
          </a:p>
        </p:txBody>
      </p:sp>
    </p:spTree>
    <p:extLst>
      <p:ext uri="{BB962C8B-B14F-4D97-AF65-F5344CB8AC3E}">
        <p14:creationId xmlns:p14="http://schemas.microsoft.com/office/powerpoint/2010/main" val="12124306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3851">
              <a:defRPr/>
            </a:pPr>
            <a:r>
              <a:rPr lang="ja-JP" altLang="en-US" dirty="0" smtClean="0"/>
              <a:t>残りの候補ソフトウェアについては，トポロジカルソートを用いて，有向辺の情報を満たすように並べ替え順位付けします．</a:t>
            </a:r>
            <a:endParaRPr lang="en-US" altLang="ja-JP" dirty="0" smtClean="0"/>
          </a:p>
          <a:p>
            <a:pPr defTabSz="913851">
              <a:defRPr/>
            </a:pPr>
            <a:r>
              <a:rPr lang="ja-JP" altLang="en-US" dirty="0" smtClean="0"/>
              <a:t>例では，バージョン</a:t>
            </a:r>
            <a:r>
              <a:rPr lang="en-US" altLang="ja-JP" dirty="0" smtClean="0"/>
              <a:t>1</a:t>
            </a:r>
            <a:r>
              <a:rPr lang="ja-JP" altLang="en-US" dirty="0" err="1" smtClean="0"/>
              <a:t>，</a:t>
            </a:r>
            <a:r>
              <a:rPr lang="en-US" altLang="ja-JP" dirty="0" smtClean="0"/>
              <a:t>4</a:t>
            </a:r>
            <a:r>
              <a:rPr lang="ja-JP" altLang="en-US" dirty="0" err="1" smtClean="0"/>
              <a:t>，</a:t>
            </a:r>
            <a:r>
              <a:rPr lang="en-US" altLang="ja-JP" dirty="0" smtClean="0"/>
              <a:t>5</a:t>
            </a:r>
            <a:r>
              <a:rPr lang="ja-JP" altLang="en-US" dirty="0" smtClean="0"/>
              <a:t>の順に順位付けします．</a:t>
            </a:r>
            <a:endParaRPr lang="en-US" altLang="ja-JP"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15</a:t>
            </a:fld>
            <a:endParaRPr kumimoji="1" lang="ja-JP" altLang="en-US"/>
          </a:p>
        </p:txBody>
      </p:sp>
    </p:spTree>
    <p:extLst>
      <p:ext uri="{BB962C8B-B14F-4D97-AF65-F5344CB8AC3E}">
        <p14:creationId xmlns:p14="http://schemas.microsoft.com/office/powerpoint/2010/main" val="20537952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最後に各候補ソフトウェアの順位になるようにリストを並べ替え出力します</a:t>
            </a:r>
            <a:r>
              <a:rPr kumimoji="1" lang="ja-JP" altLang="en-US" dirty="0" smtClean="0"/>
              <a:t>．</a:t>
            </a:r>
            <a:endParaRPr kumimoji="1" lang="en-US" altLang="ja-JP" dirty="0" smtClean="0"/>
          </a:p>
          <a:p>
            <a:r>
              <a:rPr kumimoji="1" lang="ja-JP" altLang="en-US" dirty="0" smtClean="0"/>
              <a:t>このリストより手法使用者は，入力ソースファイル集合の再利用もとは，</a:t>
            </a:r>
            <a:r>
              <a:rPr kumimoji="1" lang="en-US" altLang="ja-JP" dirty="0" smtClean="0"/>
              <a:t>X</a:t>
            </a:r>
            <a:r>
              <a:rPr kumimoji="1" lang="ja-JP" altLang="en-US" dirty="0" smtClean="0"/>
              <a:t>のバージョン</a:t>
            </a:r>
            <a:r>
              <a:rPr kumimoji="1" lang="en-US" altLang="ja-JP" dirty="0" smtClean="0"/>
              <a:t>3</a:t>
            </a:r>
            <a:r>
              <a:rPr kumimoji="1" lang="ja-JP" altLang="en-US" dirty="0" smtClean="0"/>
              <a:t>であると推定できます．</a:t>
            </a:r>
            <a:endParaRPr kumimoji="1" lang="ja-JP" altLang="en-US" dirty="0"/>
          </a:p>
        </p:txBody>
      </p:sp>
      <p:sp>
        <p:nvSpPr>
          <p:cNvPr id="4" name="スライド番号プレースホルダー 3"/>
          <p:cNvSpPr>
            <a:spLocks noGrp="1"/>
          </p:cNvSpPr>
          <p:nvPr>
            <p:ph type="sldNum" sz="quarter" idx="10"/>
          </p:nvPr>
        </p:nvSpPr>
        <p:spPr/>
        <p:txBody>
          <a:bodyPr/>
          <a:lstStyle/>
          <a:p>
            <a:fld id="{CAC99193-0565-4FD6-9197-84D62E6D69C5}" type="slidenum">
              <a:rPr kumimoji="1" lang="ja-JP" altLang="en-US" smtClean="0"/>
              <a:t>16</a:t>
            </a:fld>
            <a:endParaRPr kumimoji="1" lang="ja-JP" altLang="en-US"/>
          </a:p>
        </p:txBody>
      </p:sp>
    </p:spTree>
    <p:extLst>
      <p:ext uri="{BB962C8B-B14F-4D97-AF65-F5344CB8AC3E}">
        <p14:creationId xmlns:p14="http://schemas.microsoft.com/office/powerpoint/2010/main" val="2679702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手法を</a:t>
            </a:r>
            <a:r>
              <a:rPr kumimoji="1" lang="en-US" altLang="ja-JP" dirty="0" smtClean="0"/>
              <a:t>Java</a:t>
            </a:r>
            <a:r>
              <a:rPr kumimoji="1" lang="ja-JP" altLang="en-US" dirty="0" smtClean="0"/>
              <a:t>で実装し評価を行います．</a:t>
            </a:r>
            <a:endParaRPr kumimoji="1" lang="en-US" altLang="ja-JP" dirty="0" smtClean="0"/>
          </a:p>
          <a:p>
            <a:r>
              <a:rPr kumimoji="1" lang="en-US" altLang="ja-JP" dirty="0" err="1" smtClean="0"/>
              <a:t>MozillaFirefox</a:t>
            </a:r>
            <a:r>
              <a:rPr kumimoji="1" lang="ja-JP" altLang="en-US" dirty="0" smtClean="0"/>
              <a:t>と</a:t>
            </a:r>
            <a:r>
              <a:rPr kumimoji="1" lang="en-US" altLang="ja-JP" dirty="0" smtClean="0"/>
              <a:t>Android</a:t>
            </a:r>
            <a:r>
              <a:rPr kumimoji="1" lang="ja-JP" altLang="en-US" dirty="0" smtClean="0"/>
              <a:t>に手法を適用しました．</a:t>
            </a:r>
            <a:endParaRPr kumimoji="1" lang="en-US" altLang="ja-JP" dirty="0" smtClean="0"/>
          </a:p>
          <a:p>
            <a:r>
              <a:rPr kumimoji="1" lang="ja-JP" altLang="en-US" dirty="0" smtClean="0"/>
              <a:t>データベースに登録するファイルは，</a:t>
            </a:r>
            <a:r>
              <a:rPr kumimoji="1" lang="en-US" altLang="ja-JP" dirty="0" err="1" smtClean="0"/>
              <a:t>Debian</a:t>
            </a:r>
            <a:r>
              <a:rPr kumimoji="1" lang="en-US" altLang="ja-JP" dirty="0" smtClean="0"/>
              <a:t> GNU/Linux </a:t>
            </a:r>
            <a:r>
              <a:rPr kumimoji="1" lang="ja-JP" altLang="en-US" dirty="0" smtClean="0"/>
              <a:t>用に配布されたソフトウェア群です．</a:t>
            </a:r>
            <a:endParaRPr kumimoji="1" lang="en-US" altLang="ja-JP" dirty="0" smtClean="0"/>
          </a:p>
          <a:p>
            <a:r>
              <a:rPr kumimoji="1" lang="ja-JP" altLang="en-US" dirty="0" smtClean="0"/>
              <a:t>ソフトウェアの種類は約</a:t>
            </a:r>
            <a:r>
              <a:rPr kumimoji="1" lang="en-US" altLang="ja-JP" dirty="0" smtClean="0"/>
              <a:t>3</a:t>
            </a:r>
            <a:r>
              <a:rPr kumimoji="1" lang="ja-JP" altLang="en-US" dirty="0" smtClean="0"/>
              <a:t>万種で，バージョン違いを含めたソフトウェア総数は約</a:t>
            </a:r>
            <a:r>
              <a:rPr kumimoji="1" lang="en-US" altLang="ja-JP" dirty="0" smtClean="0"/>
              <a:t>19</a:t>
            </a:r>
            <a:r>
              <a:rPr kumimoji="1" lang="ja-JP" altLang="en-US" dirty="0" smtClean="0"/>
              <a:t>万です．</a:t>
            </a:r>
            <a:endParaRPr kumimoji="1" lang="en-US" altLang="ja-JP" dirty="0" smtClean="0"/>
          </a:p>
          <a:p>
            <a:r>
              <a:rPr kumimoji="1" lang="ja-JP" altLang="en-US" dirty="0" smtClean="0"/>
              <a:t>ソースファイルは</a:t>
            </a:r>
            <a:r>
              <a:rPr kumimoji="1" lang="en-US" altLang="ja-JP" dirty="0" smtClean="0"/>
              <a:t>c/</a:t>
            </a:r>
            <a:r>
              <a:rPr kumimoji="1" lang="en-US" altLang="ja-JP" dirty="0" err="1" smtClean="0"/>
              <a:t>c++</a:t>
            </a:r>
            <a:r>
              <a:rPr kumimoji="1" lang="en-US" altLang="ja-JP" dirty="0" smtClean="0"/>
              <a:t>,Java</a:t>
            </a:r>
            <a:r>
              <a:rPr kumimoji="1" lang="ja-JP" altLang="en-US" dirty="0" smtClean="0"/>
              <a:t>を対象とし，ソースファイル総数は約</a:t>
            </a:r>
            <a:r>
              <a:rPr kumimoji="1" lang="en-US" altLang="ja-JP" dirty="0" smtClean="0"/>
              <a:t>5</a:t>
            </a:r>
            <a:r>
              <a:rPr kumimoji="1" lang="ja-JP" altLang="en-US" dirty="0" smtClean="0"/>
              <a:t>千万です．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CAC99193-0565-4FD6-9197-84D62E6D69C5}" type="slidenum">
              <a:rPr kumimoji="1" lang="ja-JP" altLang="en-US" smtClean="0"/>
              <a:t>17</a:t>
            </a:fld>
            <a:endParaRPr kumimoji="1" lang="ja-JP" altLang="en-US"/>
          </a:p>
        </p:txBody>
      </p:sp>
    </p:spTree>
    <p:extLst>
      <p:ext uri="{BB962C8B-B14F-4D97-AF65-F5344CB8AC3E}">
        <p14:creationId xmlns:p14="http://schemas.microsoft.com/office/powerpoint/2010/main" val="29316363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対象プロジェクトが再利用しているソフトウェアのうちバージョン番号がわかっているものを入力ソフトウェアとします．</a:t>
            </a:r>
            <a:endParaRPr kumimoji="1" lang="en-US" altLang="ja-JP" dirty="0" smtClean="0"/>
          </a:p>
          <a:p>
            <a:pPr defTabSz="913851">
              <a:defRPr/>
            </a:pPr>
            <a:r>
              <a:rPr kumimoji="1" lang="ja-JP" altLang="en-US" dirty="0" smtClean="0"/>
              <a:t>それに対する正解として，</a:t>
            </a:r>
            <a:r>
              <a:rPr lang="en-US" altLang="ja-JP" dirty="0" smtClean="0"/>
              <a:t>DB</a:t>
            </a:r>
            <a:r>
              <a:rPr lang="ja-JP" altLang="en-US" dirty="0" err="1" smtClean="0"/>
              <a:t>に登</a:t>
            </a:r>
            <a:r>
              <a:rPr lang="ja-JP" altLang="en-US" dirty="0" smtClean="0"/>
              <a:t>録されている入力ソフトウェアと同名同バージョンのソフトウェア</a:t>
            </a:r>
            <a:r>
              <a:rPr kumimoji="1" lang="ja-JP" altLang="en-US" dirty="0" smtClean="0"/>
              <a:t>を正解ソフトウェアとします．</a:t>
            </a:r>
            <a:endParaRPr kumimoji="1" lang="en-US" altLang="ja-JP" dirty="0" smtClean="0"/>
          </a:p>
          <a:p>
            <a:pPr defTabSz="913851">
              <a:defRPr/>
            </a:pPr>
            <a:endParaRPr kumimoji="1" lang="en-US" altLang="ja-JP" dirty="0" smtClean="0"/>
          </a:p>
          <a:p>
            <a:pPr defTabSz="913851">
              <a:defRPr/>
            </a:pPr>
            <a:r>
              <a:rPr kumimoji="1" lang="ja-JP" altLang="en-US" dirty="0" smtClean="0"/>
              <a:t>評価方法</a:t>
            </a:r>
            <a:r>
              <a:rPr kumimoji="1" lang="en-US" altLang="ja-JP" dirty="0" smtClean="0"/>
              <a:t>1</a:t>
            </a:r>
            <a:r>
              <a:rPr kumimoji="1" lang="ja-JP" altLang="en-US" dirty="0" smtClean="0"/>
              <a:t>として，各入力ソフトウェアに手法を適用し得られた候補ソフトウェアリストに，正解ソフトウェアが含まれるか．</a:t>
            </a:r>
            <a:endParaRPr kumimoji="1" lang="en-US" altLang="ja-JP" dirty="0" smtClean="0"/>
          </a:p>
          <a:p>
            <a:pPr defTabSz="913851">
              <a:defRPr/>
            </a:pPr>
            <a:r>
              <a:rPr kumimoji="1" lang="ja-JP" altLang="en-US" dirty="0" smtClean="0"/>
              <a:t>含まれる場合，正解ソフトウェアは有力ソフトウェアと識別されているかどうかを評価します．</a:t>
            </a:r>
            <a:endParaRPr kumimoji="1" lang="en-US" altLang="ja-JP" dirty="0" smtClean="0"/>
          </a:p>
          <a:p>
            <a:pPr defTabSz="913851">
              <a:defRPr/>
            </a:pPr>
            <a:r>
              <a:rPr kumimoji="1" lang="ja-JP" altLang="en-US" dirty="0" smtClean="0"/>
              <a:t>評価方法</a:t>
            </a:r>
            <a:r>
              <a:rPr kumimoji="1" lang="en-US" altLang="ja-JP" dirty="0" smtClean="0"/>
              <a:t>2</a:t>
            </a:r>
            <a:r>
              <a:rPr kumimoji="1" lang="ja-JP" altLang="en-US" dirty="0" smtClean="0"/>
              <a:t>として，正解ソフトウェアが有力ソフトウェアであった場合，その順位はどうかを評価します．</a:t>
            </a:r>
            <a:endParaRPr lang="en-US" altLang="ja-JP" dirty="0" smtClean="0"/>
          </a:p>
        </p:txBody>
      </p:sp>
      <p:sp>
        <p:nvSpPr>
          <p:cNvPr id="4" name="スライド番号プレースホルダー 3"/>
          <p:cNvSpPr>
            <a:spLocks noGrp="1"/>
          </p:cNvSpPr>
          <p:nvPr>
            <p:ph type="sldNum" sz="quarter" idx="10"/>
          </p:nvPr>
        </p:nvSpPr>
        <p:spPr/>
        <p:txBody>
          <a:bodyPr/>
          <a:lstStyle/>
          <a:p>
            <a:fld id="{CAC99193-0565-4FD6-9197-84D62E6D69C5}" type="slidenum">
              <a:rPr kumimoji="1" lang="ja-JP" altLang="en-US" smtClean="0"/>
              <a:t>18</a:t>
            </a:fld>
            <a:endParaRPr kumimoji="1" lang="ja-JP" altLang="en-US"/>
          </a:p>
        </p:txBody>
      </p:sp>
    </p:spTree>
    <p:extLst>
      <p:ext uri="{BB962C8B-B14F-4D97-AF65-F5344CB8AC3E}">
        <p14:creationId xmlns:p14="http://schemas.microsoft.com/office/powerpoint/2010/main" val="17834415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まず正解ソフトウェアが手法出力のリストに含まれるどうかを調べました．</a:t>
            </a:r>
            <a:endParaRPr kumimoji="1" lang="en-US" altLang="ja-JP" dirty="0" smtClean="0"/>
          </a:p>
          <a:p>
            <a:r>
              <a:rPr kumimoji="1" lang="en-US" altLang="ja-JP" dirty="0" smtClean="0"/>
              <a:t>Firefox</a:t>
            </a:r>
            <a:r>
              <a:rPr kumimoji="1" lang="ja-JP" altLang="en-US" dirty="0" smtClean="0"/>
              <a:t>は，入力ソフトウェアが</a:t>
            </a:r>
            <a:r>
              <a:rPr kumimoji="1" lang="en-US" altLang="ja-JP" dirty="0" smtClean="0"/>
              <a:t>20</a:t>
            </a:r>
            <a:r>
              <a:rPr kumimoji="1" lang="ja-JP" altLang="en-US" dirty="0" smtClean="0"/>
              <a:t>件あり，それらの正解ソフトウェアが候補ソフトウェアリストに含まれるものが</a:t>
            </a:r>
            <a:r>
              <a:rPr kumimoji="1" lang="en-US" altLang="ja-JP" dirty="0" smtClean="0"/>
              <a:t>19</a:t>
            </a:r>
            <a:r>
              <a:rPr kumimoji="1" lang="ja-JP" altLang="en-US" dirty="0" smtClean="0"/>
              <a:t>件でした．</a:t>
            </a:r>
            <a:endParaRPr kumimoji="1" lang="en-US" altLang="ja-JP" dirty="0" smtClean="0"/>
          </a:p>
          <a:p>
            <a:r>
              <a:rPr kumimoji="1" lang="ja-JP" altLang="en-US" dirty="0" smtClean="0"/>
              <a:t>そのうち正解ソフトウェアが有力ソフトウェアであったものは</a:t>
            </a:r>
            <a:r>
              <a:rPr kumimoji="1" lang="en-US" altLang="ja-JP" dirty="0" smtClean="0"/>
              <a:t>17</a:t>
            </a:r>
            <a:r>
              <a:rPr kumimoji="1" lang="ja-JP" altLang="en-US" dirty="0" smtClean="0"/>
              <a:t>件でした．</a:t>
            </a:r>
            <a:endParaRPr kumimoji="1" lang="en-US" altLang="ja-JP" dirty="0" smtClean="0"/>
          </a:p>
          <a:p>
            <a:r>
              <a:rPr kumimoji="1" lang="en-US" altLang="ja-JP" dirty="0" smtClean="0"/>
              <a:t>Android</a:t>
            </a:r>
            <a:r>
              <a:rPr kumimoji="1" lang="ja-JP" altLang="en-US" dirty="0" smtClean="0"/>
              <a:t>は，入力ソフトウェアが</a:t>
            </a:r>
            <a:r>
              <a:rPr kumimoji="1" lang="en-US" altLang="ja-JP" dirty="0" smtClean="0"/>
              <a:t>52</a:t>
            </a:r>
            <a:r>
              <a:rPr kumimoji="1" lang="ja-JP" altLang="en-US" dirty="0" smtClean="0"/>
              <a:t>件あり，それらの正解ソフトウェア全てが候補ソフトウェアリストに含まれました．</a:t>
            </a:r>
            <a:endParaRPr kumimoji="1" lang="en-US" altLang="ja-JP" dirty="0" smtClean="0"/>
          </a:p>
          <a:p>
            <a:r>
              <a:rPr kumimoji="1" lang="ja-JP" altLang="en-US" dirty="0" smtClean="0"/>
              <a:t>そのうち正解ソフトウェアが有力ソフトウェアであったものは</a:t>
            </a:r>
            <a:r>
              <a:rPr kumimoji="1" lang="en-US" altLang="ja-JP" dirty="0" smtClean="0"/>
              <a:t>49</a:t>
            </a:r>
            <a:r>
              <a:rPr kumimoji="1" lang="ja-JP" altLang="en-US" dirty="0" smtClean="0"/>
              <a:t>件でした．</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CAC99193-0565-4FD6-9197-84D62E6D69C5}" type="slidenum">
              <a:rPr kumimoji="1" lang="ja-JP" altLang="en-US" smtClean="0"/>
              <a:t>19</a:t>
            </a:fld>
            <a:endParaRPr kumimoji="1" lang="ja-JP" altLang="en-US"/>
          </a:p>
        </p:txBody>
      </p:sp>
    </p:spTree>
    <p:extLst>
      <p:ext uri="{BB962C8B-B14F-4D97-AF65-F5344CB8AC3E}">
        <p14:creationId xmlns:p14="http://schemas.microsoft.com/office/powerpoint/2010/main" val="1498700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ソフトウェア開発において、既存ソフトウェアの再利用が開発コストの削減のために盛ん行われます</a:t>
            </a:r>
          </a:p>
          <a:p>
            <a:endParaRPr kumimoji="1" lang="ja-JP" altLang="en-US" dirty="0" smtClean="0"/>
          </a:p>
          <a:p>
            <a:r>
              <a:rPr kumimoji="1" lang="en-US" altLang="ja-JP" dirty="0" smtClean="0"/>
              <a:t>Java</a:t>
            </a:r>
            <a:r>
              <a:rPr kumimoji="1" lang="ja-JP" altLang="en-US" dirty="0" smtClean="0"/>
              <a:t>では，バイナリファイルを再使用しますが，</a:t>
            </a:r>
            <a:r>
              <a:rPr kumimoji="1" lang="en-US" altLang="ja-JP" dirty="0" smtClean="0"/>
              <a:t>C</a:t>
            </a:r>
            <a:r>
              <a:rPr kumimoji="1" lang="ja-JP" altLang="en-US" dirty="0" smtClean="0"/>
              <a:t>言語ではソースコードをコピーし開発中ソフトウェアに合わせてソースコードの変更などが行われる場合があります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78F3107A-7632-42FB-A364-3A57C9FCB4A8}" type="slidenum">
              <a:rPr lang="ja-JP" altLang="en-US" smtClean="0">
                <a:solidFill>
                  <a:prstClr val="black"/>
                </a:solidFill>
              </a:rPr>
              <a:pPr/>
              <a:t>2</a:t>
            </a:fld>
            <a:endParaRPr lang="ja-JP" altLang="en-US" dirty="0">
              <a:solidFill>
                <a:prstClr val="black"/>
              </a:solidFill>
            </a:endParaRPr>
          </a:p>
        </p:txBody>
      </p:sp>
    </p:spTree>
    <p:extLst>
      <p:ext uri="{BB962C8B-B14F-4D97-AF65-F5344CB8AC3E}">
        <p14:creationId xmlns:p14="http://schemas.microsoft.com/office/powerpoint/2010/main" val="6425632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Firefox</a:t>
            </a:r>
            <a:r>
              <a:rPr kumimoji="1" lang="ja-JP" altLang="en-US" dirty="0" smtClean="0"/>
              <a:t>の結果の一部を示します．</a:t>
            </a:r>
            <a:endParaRPr kumimoji="1" lang="en-US" altLang="ja-JP" dirty="0" smtClean="0"/>
          </a:p>
          <a:p>
            <a:pPr defTabSz="913851">
              <a:defRPr/>
            </a:pPr>
            <a:r>
              <a:rPr kumimoji="1" lang="ja-JP" altLang="en-US" dirty="0" smtClean="0"/>
              <a:t>評価</a:t>
            </a:r>
            <a:r>
              <a:rPr kumimoji="1" lang="en-US" altLang="ja-JP" dirty="0" smtClean="0"/>
              <a:t>1</a:t>
            </a:r>
            <a:r>
              <a:rPr kumimoji="1" lang="ja-JP" altLang="en-US" dirty="0" smtClean="0"/>
              <a:t>からは高い確率で正解</a:t>
            </a:r>
            <a:r>
              <a:rPr lang="ja-JP" altLang="en-US" dirty="0" smtClean="0"/>
              <a:t>ソフトウェアが含まれるソフトウェアのリストを得ることが可能であるといえます．</a:t>
            </a:r>
            <a:endParaRPr lang="en-US" altLang="ja-JP" dirty="0" smtClean="0"/>
          </a:p>
          <a:p>
            <a:pPr defTabSz="913851">
              <a:defRPr/>
            </a:pPr>
            <a:r>
              <a:rPr lang="ja-JP" altLang="en-US" dirty="0" smtClean="0"/>
              <a:t>また，有力ソフトウェア数は候補ソフトウェア数より大幅に減っており，その中から再利用元を推定することが可能であるといえます．</a:t>
            </a:r>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CAC99193-0565-4FD6-9197-84D62E6D69C5}" type="slidenum">
              <a:rPr kumimoji="1" lang="ja-JP" altLang="en-US" smtClean="0"/>
              <a:t>20</a:t>
            </a:fld>
            <a:endParaRPr kumimoji="1" lang="ja-JP" altLang="en-US"/>
          </a:p>
        </p:txBody>
      </p:sp>
    </p:spTree>
    <p:extLst>
      <p:ext uri="{BB962C8B-B14F-4D97-AF65-F5344CB8AC3E}">
        <p14:creationId xmlns:p14="http://schemas.microsoft.com/office/powerpoint/2010/main" val="3853784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次に順位の評価をします．</a:t>
            </a:r>
            <a:endParaRPr kumimoji="1" lang="en-US" altLang="ja-JP" dirty="0" smtClean="0"/>
          </a:p>
          <a:p>
            <a:r>
              <a:rPr kumimoji="1" lang="ja-JP" altLang="en-US" dirty="0" smtClean="0"/>
              <a:t>正解ソフトウェアが有力ソフトウェアであったものについて，その正解ソフトウェアの順位で評価します．</a:t>
            </a:r>
            <a:endParaRPr kumimoji="1" lang="en-US" altLang="ja-JP" dirty="0" smtClean="0"/>
          </a:p>
          <a:p>
            <a:r>
              <a:rPr kumimoji="1" lang="en-US" altLang="ja-JP" dirty="0" smtClean="0"/>
              <a:t>Firefox</a:t>
            </a:r>
            <a:r>
              <a:rPr kumimoji="1" lang="ja-JP" altLang="en-US" dirty="0" smtClean="0"/>
              <a:t>では，</a:t>
            </a:r>
            <a:r>
              <a:rPr kumimoji="1" lang="en-US" altLang="ja-JP" dirty="0" smtClean="0"/>
              <a:t>17</a:t>
            </a:r>
            <a:r>
              <a:rPr kumimoji="1" lang="ja-JP" altLang="en-US" dirty="0" smtClean="0"/>
              <a:t>件中第</a:t>
            </a:r>
            <a:r>
              <a:rPr kumimoji="1" lang="en-US" altLang="ja-JP" dirty="0" smtClean="0"/>
              <a:t>1</a:t>
            </a:r>
            <a:r>
              <a:rPr kumimoji="1" lang="ja-JP" altLang="en-US" dirty="0" smtClean="0"/>
              <a:t>位となるものが</a:t>
            </a:r>
            <a:r>
              <a:rPr kumimoji="1" lang="en-US" altLang="ja-JP" dirty="0" smtClean="0"/>
              <a:t>11</a:t>
            </a:r>
            <a:r>
              <a:rPr kumimoji="1" lang="ja-JP" altLang="en-US" dirty="0" smtClean="0"/>
              <a:t>件でした．</a:t>
            </a:r>
            <a:endParaRPr kumimoji="1" lang="en-US" altLang="ja-JP" dirty="0" smtClean="0"/>
          </a:p>
          <a:p>
            <a:r>
              <a:rPr kumimoji="1" lang="en-US" altLang="ja-JP" dirty="0" smtClean="0"/>
              <a:t>Android</a:t>
            </a:r>
            <a:r>
              <a:rPr kumimoji="1" lang="ja-JP" altLang="en-US" dirty="0" smtClean="0"/>
              <a:t>では，</a:t>
            </a:r>
            <a:r>
              <a:rPr kumimoji="1" lang="en-US" altLang="ja-JP" dirty="0" smtClean="0"/>
              <a:t>49</a:t>
            </a:r>
            <a:r>
              <a:rPr kumimoji="1" lang="ja-JP" altLang="en-US" dirty="0" smtClean="0"/>
              <a:t>件中第</a:t>
            </a:r>
            <a:r>
              <a:rPr kumimoji="1" lang="en-US" altLang="ja-JP" dirty="0" smtClean="0"/>
              <a:t>1</a:t>
            </a:r>
            <a:r>
              <a:rPr kumimoji="1" lang="ja-JP" altLang="en-US" dirty="0" smtClean="0"/>
              <a:t>位となるものが</a:t>
            </a:r>
            <a:r>
              <a:rPr kumimoji="1" lang="en-US" altLang="ja-JP" dirty="0" smtClean="0"/>
              <a:t>39</a:t>
            </a:r>
            <a:r>
              <a:rPr kumimoji="1" lang="ja-JP" altLang="en-US" dirty="0" smtClean="0"/>
              <a:t>件でした．</a:t>
            </a:r>
            <a:endParaRPr kumimoji="1" lang="en-US" altLang="ja-JP" dirty="0" smtClean="0"/>
          </a:p>
          <a:p>
            <a:pPr defTabSz="913851">
              <a:defRPr/>
            </a:pPr>
            <a:r>
              <a:rPr kumimoji="1" lang="ja-JP" altLang="en-US" dirty="0" smtClean="0"/>
              <a:t>順位を箱</a:t>
            </a:r>
            <a:r>
              <a:rPr kumimoji="1" lang="ja-JP" altLang="en-US" dirty="0" err="1" smtClean="0"/>
              <a:t>ひげ</a:t>
            </a:r>
            <a:r>
              <a:rPr kumimoji="1" lang="ja-JP" altLang="en-US" dirty="0" smtClean="0"/>
              <a:t>図で表したのがこの図になります．</a:t>
            </a:r>
            <a:endParaRPr kumimoji="1" lang="en-US" altLang="ja-JP" dirty="0" smtClean="0"/>
          </a:p>
          <a:p>
            <a:pPr defTabSz="913851">
              <a:defRPr/>
            </a:pPr>
            <a:r>
              <a:rPr kumimoji="1" lang="ja-JP" altLang="en-US" dirty="0" smtClean="0"/>
              <a:t>これより，正解ソフトウェアは上位に現れるため，再利用元の推定が可能であるといえます．</a:t>
            </a:r>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CAC99193-0565-4FD6-9197-84D62E6D69C5}" type="slidenum">
              <a:rPr kumimoji="1" lang="ja-JP" altLang="en-US" smtClean="0"/>
              <a:t>21</a:t>
            </a:fld>
            <a:endParaRPr kumimoji="1" lang="ja-JP" altLang="en-US"/>
          </a:p>
        </p:txBody>
      </p:sp>
    </p:spTree>
    <p:extLst>
      <p:ext uri="{BB962C8B-B14F-4D97-AF65-F5344CB8AC3E}">
        <p14:creationId xmlns:p14="http://schemas.microsoft.com/office/powerpoint/2010/main" val="37635283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妥当性への脅威は，</a:t>
            </a:r>
            <a:endParaRPr kumimoji="1" lang="en-US" altLang="ja-JP" dirty="0" smtClean="0"/>
          </a:p>
          <a:p>
            <a:pPr defTabSz="913851">
              <a:defRPr/>
            </a:pPr>
            <a:r>
              <a:rPr lang="en-US" altLang="ja-JP" dirty="0" err="1" smtClean="0"/>
              <a:t>Debian</a:t>
            </a:r>
            <a:r>
              <a:rPr lang="en-US" altLang="ja-JP" dirty="0" smtClean="0"/>
              <a:t> GNU/Linux</a:t>
            </a:r>
            <a:r>
              <a:rPr kumimoji="1" lang="ja-JP" altLang="en-US" dirty="0" smtClean="0"/>
              <a:t>から取得したソフトウェアの情報が正しいとは言い切れない</a:t>
            </a:r>
            <a:endParaRPr kumimoji="1" lang="en-US" altLang="ja-JP" dirty="0" smtClean="0"/>
          </a:p>
          <a:p>
            <a:r>
              <a:rPr kumimoji="1" lang="ja-JP" altLang="en-US" dirty="0" smtClean="0"/>
              <a:t>ということと</a:t>
            </a:r>
            <a:endParaRPr kumimoji="1" lang="en-US" altLang="ja-JP" dirty="0" smtClean="0"/>
          </a:p>
          <a:p>
            <a:pPr defTabSz="913851">
              <a:defRPr/>
            </a:pPr>
            <a:r>
              <a:rPr lang="ja-JP" altLang="en-US" dirty="0" smtClean="0"/>
              <a:t>入力ソフトウェアのバージョン番号は手作業で調査したため正しいとは言い切れない</a:t>
            </a:r>
            <a:endParaRPr kumimoji="1" lang="ja-JP" altLang="en-US" dirty="0" smtClean="0"/>
          </a:p>
          <a:p>
            <a:r>
              <a:rPr kumimoji="1" lang="ja-JP" altLang="en-US" dirty="0" smtClean="0"/>
              <a:t>ということが上げられます．</a:t>
            </a:r>
            <a:endParaRPr kumimoji="1" lang="ja-JP" altLang="en-US" dirty="0"/>
          </a:p>
        </p:txBody>
      </p:sp>
      <p:sp>
        <p:nvSpPr>
          <p:cNvPr id="4" name="スライド番号プレースホルダー 3"/>
          <p:cNvSpPr>
            <a:spLocks noGrp="1"/>
          </p:cNvSpPr>
          <p:nvPr>
            <p:ph type="sldNum" sz="quarter" idx="10"/>
          </p:nvPr>
        </p:nvSpPr>
        <p:spPr/>
        <p:txBody>
          <a:bodyPr/>
          <a:lstStyle/>
          <a:p>
            <a:fld id="{CAC99193-0565-4FD6-9197-84D62E6D69C5}" type="slidenum">
              <a:rPr kumimoji="1" lang="ja-JP" altLang="en-US" smtClean="0"/>
              <a:t>22</a:t>
            </a:fld>
            <a:endParaRPr kumimoji="1" lang="ja-JP" altLang="en-US"/>
          </a:p>
        </p:txBody>
      </p:sp>
    </p:spTree>
    <p:extLst>
      <p:ext uri="{BB962C8B-B14F-4D97-AF65-F5344CB8AC3E}">
        <p14:creationId xmlns:p14="http://schemas.microsoft.com/office/powerpoint/2010/main" val="30839193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まとめと今後の課題はこのようになっております．</a:t>
            </a:r>
            <a:endParaRPr kumimoji="1" lang="ja-JP" altLang="en-US" dirty="0"/>
          </a:p>
        </p:txBody>
      </p:sp>
      <p:sp>
        <p:nvSpPr>
          <p:cNvPr id="4" name="スライド番号プレースホルダー 3"/>
          <p:cNvSpPr>
            <a:spLocks noGrp="1"/>
          </p:cNvSpPr>
          <p:nvPr>
            <p:ph type="sldNum" sz="quarter" idx="10"/>
          </p:nvPr>
        </p:nvSpPr>
        <p:spPr/>
        <p:txBody>
          <a:bodyPr/>
          <a:lstStyle/>
          <a:p>
            <a:fld id="{CAC99193-0565-4FD6-9197-84D62E6D69C5}" type="slidenum">
              <a:rPr kumimoji="1" lang="ja-JP" altLang="en-US" smtClean="0"/>
              <a:t>23</a:t>
            </a:fld>
            <a:endParaRPr kumimoji="1" lang="ja-JP" altLang="en-US"/>
          </a:p>
        </p:txBody>
      </p:sp>
    </p:spTree>
    <p:extLst>
      <p:ext uri="{BB962C8B-B14F-4D97-AF65-F5344CB8AC3E}">
        <p14:creationId xmlns:p14="http://schemas.microsoft.com/office/powerpoint/2010/main" val="33085025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25</a:t>
            </a:fld>
            <a:endParaRPr kumimoji="1" lang="ja-JP" altLang="en-US"/>
          </a:p>
        </p:txBody>
      </p:sp>
    </p:spTree>
    <p:extLst>
      <p:ext uri="{BB962C8B-B14F-4D97-AF65-F5344CB8AC3E}">
        <p14:creationId xmlns:p14="http://schemas.microsoft.com/office/powerpoint/2010/main" val="10686959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26</a:t>
            </a:fld>
            <a:endParaRPr kumimoji="1" lang="ja-JP" altLang="en-US"/>
          </a:p>
        </p:txBody>
      </p:sp>
    </p:spTree>
    <p:extLst>
      <p:ext uri="{BB962C8B-B14F-4D97-AF65-F5344CB8AC3E}">
        <p14:creationId xmlns:p14="http://schemas.microsoft.com/office/powerpoint/2010/main" val="2026127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再利用ソフトウェアにバグや脆弱性が見つかり修正された場合，すみやかにアップデートを行わなければなりません</a:t>
            </a:r>
          </a:p>
          <a:p>
            <a:endParaRPr kumimoji="1" lang="ja-JP" altLang="en-US" dirty="0" smtClean="0"/>
          </a:p>
          <a:p>
            <a:r>
              <a:rPr kumimoji="1" lang="ja-JP" altLang="en-US" dirty="0" smtClean="0"/>
              <a:t>しかし、単純に更新されたファイルを取り込むと、独自に変更した部分と競合する可能性があります</a:t>
            </a:r>
            <a:endParaRPr kumimoji="1" lang="en-US" altLang="ja-JP" dirty="0" smtClean="0"/>
          </a:p>
          <a:p>
            <a:endParaRPr kumimoji="1" lang="en-US" altLang="ja-JP" dirty="0" smtClean="0"/>
          </a:p>
          <a:p>
            <a:r>
              <a:rPr kumimoji="1" lang="ja-JP" altLang="en-US" dirty="0" smtClean="0"/>
              <a:t>また，多くのプロジェクトで脆弱性をもつ</a:t>
            </a:r>
            <a:r>
              <a:rPr kumimoji="1" lang="en-US" altLang="ja-JP" dirty="0" smtClean="0"/>
              <a:t>OSS</a:t>
            </a:r>
            <a:r>
              <a:rPr kumimoji="1" lang="ja-JP" altLang="en-US" dirty="0" smtClean="0"/>
              <a:t>を再利用し，</a:t>
            </a:r>
            <a:r>
              <a:rPr kumimoji="1" lang="en-US" altLang="ja-JP" dirty="0" smtClean="0"/>
              <a:t>20</a:t>
            </a:r>
            <a:r>
              <a:rPr kumimoji="1" lang="ja-JP" altLang="en-US" dirty="0" smtClean="0"/>
              <a:t>％のプロジェクトで再利用しているソフトウェアのバージョンに関する情報が失われているという調査があります．</a:t>
            </a:r>
          </a:p>
          <a:p>
            <a:endParaRPr kumimoji="1" lang="ja-JP" altLang="en-US" dirty="0" smtClean="0"/>
          </a:p>
          <a:p>
            <a:r>
              <a:rPr kumimoji="1" lang="ja-JP" altLang="en-US" dirty="0" smtClean="0"/>
              <a:t>そのため再利用しているソフトウェアを安全にアップデートするためには，再利用元を知る必要があります。</a:t>
            </a:r>
            <a:endParaRPr kumimoji="1" lang="ja-JP" altLang="en-US" dirty="0"/>
          </a:p>
        </p:txBody>
      </p:sp>
      <p:sp>
        <p:nvSpPr>
          <p:cNvPr id="4" name="スライド番号プレースホルダー 3"/>
          <p:cNvSpPr>
            <a:spLocks noGrp="1"/>
          </p:cNvSpPr>
          <p:nvPr>
            <p:ph type="sldNum" sz="quarter" idx="10"/>
          </p:nvPr>
        </p:nvSpPr>
        <p:spPr/>
        <p:txBody>
          <a:bodyPr/>
          <a:lstStyle/>
          <a:p>
            <a:fld id="{78F3107A-7632-42FB-A364-3A57C9FCB4A8}" type="slidenum">
              <a:rPr lang="ja-JP" altLang="en-US" smtClean="0">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2565452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ソースファイルに基づいて、再利用元を検索する既存手法に説明します。</a:t>
            </a:r>
            <a:endParaRPr kumimoji="1" lang="en-US" altLang="ja-JP" dirty="0" smtClean="0"/>
          </a:p>
          <a:p>
            <a:r>
              <a:rPr kumimoji="1" lang="ja-JP" altLang="en-US" dirty="0" smtClean="0"/>
              <a:t>ファイルを入力として与えると，指定したリポジトリ内で最も類似するファイルを再利用元バーションとして出力する既存研究があります．</a:t>
            </a:r>
            <a:endParaRPr kumimoji="1" lang="en-US" altLang="ja-JP" dirty="0" smtClean="0"/>
          </a:p>
          <a:p>
            <a:r>
              <a:rPr kumimoji="1" lang="ja-JP" altLang="en-US" dirty="0" smtClean="0"/>
              <a:t>しかし，あらかじめ再利用しているソフトウェアを知っている必要性があります．</a:t>
            </a:r>
            <a:endParaRPr kumimoji="1" lang="en-US" altLang="ja-JP" dirty="0" smtClean="0"/>
          </a:p>
          <a:p>
            <a:endParaRPr kumimoji="1" lang="en-US" altLang="ja-JP" dirty="0" smtClean="0"/>
          </a:p>
          <a:p>
            <a:r>
              <a:rPr kumimoji="1" lang="ja-JP" altLang="en-US" dirty="0" smtClean="0"/>
              <a:t>次に，</a:t>
            </a:r>
            <a:r>
              <a:rPr kumimoji="1" lang="en-US" altLang="ja-JP" dirty="0" smtClean="0"/>
              <a:t>Locality-Sensitive</a:t>
            </a:r>
            <a:r>
              <a:rPr kumimoji="1" lang="ja-JP" altLang="en-US" dirty="0" err="1" smtClean="0"/>
              <a:t>ー</a:t>
            </a:r>
            <a:r>
              <a:rPr kumimoji="1" lang="en-US" altLang="ja-JP" dirty="0" smtClean="0"/>
              <a:t>Hashing</a:t>
            </a:r>
            <a:r>
              <a:rPr kumimoji="1" lang="ja-JP" altLang="en-US" dirty="0" smtClean="0"/>
              <a:t>アルゴリズムを利用した高速検索手法があります．</a:t>
            </a:r>
            <a:endParaRPr kumimoji="1" lang="en-US" altLang="ja-JP" dirty="0" smtClean="0"/>
          </a:p>
          <a:p>
            <a:r>
              <a:rPr kumimoji="1" lang="ja-JP" altLang="en-US" dirty="0" smtClean="0"/>
              <a:t>これはあらかじめ，複数ソフトウェアのファイル情報を格納したデータベースを構築し，クエリとしてファイルを</a:t>
            </a:r>
            <a:r>
              <a:rPr kumimoji="1" lang="en-US" altLang="ja-JP" dirty="0" smtClean="0"/>
              <a:t>1</a:t>
            </a:r>
            <a:r>
              <a:rPr kumimoji="1" lang="ja-JP" altLang="en-US" dirty="0" smtClean="0"/>
              <a:t>つ入力すると，類似するファイルとその類似度の推定値を出力します．</a:t>
            </a:r>
            <a:endParaRPr kumimoji="1" lang="en-US" altLang="ja-JP" dirty="0" smtClean="0"/>
          </a:p>
          <a:p>
            <a:r>
              <a:rPr kumimoji="1" lang="ja-JP" altLang="en-US" dirty="0" smtClean="0"/>
              <a:t>今回の手法では、この手法をベースにしています。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4</a:t>
            </a:fld>
            <a:endParaRPr kumimoji="1" lang="ja-JP" altLang="en-US"/>
          </a:p>
        </p:txBody>
      </p:sp>
    </p:spTree>
    <p:extLst>
      <p:ext uri="{BB962C8B-B14F-4D97-AF65-F5344CB8AC3E}">
        <p14:creationId xmlns:p14="http://schemas.microsoft.com/office/powerpoint/2010/main" val="890382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高速検索手法を概</a:t>
            </a:r>
            <a:r>
              <a:rPr kumimoji="1" lang="ja-JP" altLang="en-US" dirty="0" smtClean="0"/>
              <a:t>要図で簡単に説</a:t>
            </a:r>
            <a:r>
              <a:rPr kumimoji="1" lang="ja-JP" altLang="en-US" dirty="0" smtClean="0"/>
              <a:t>明します．</a:t>
            </a:r>
            <a:endParaRPr kumimoji="1" lang="en-US" altLang="ja-JP" dirty="0" smtClean="0"/>
          </a:p>
          <a:p>
            <a:r>
              <a:rPr kumimoji="1" lang="ja-JP" altLang="en-US" dirty="0" smtClean="0"/>
              <a:t>入力としてソースファイルを</a:t>
            </a:r>
            <a:r>
              <a:rPr kumimoji="1" lang="en-US" altLang="ja-JP" dirty="0" smtClean="0"/>
              <a:t>1</a:t>
            </a:r>
            <a:r>
              <a:rPr kumimoji="1" lang="ja-JP" altLang="en-US" dirty="0" smtClean="0"/>
              <a:t>つ与えると、</a:t>
            </a:r>
            <a:r>
              <a:rPr kumimoji="1" lang="en-US" altLang="ja-JP" dirty="0" smtClean="0"/>
              <a:t>DB</a:t>
            </a:r>
            <a:r>
              <a:rPr kumimoji="1" lang="ja-JP" altLang="en-US" dirty="0" smtClean="0"/>
              <a:t>内の類似ファイルを高速に検索し、その類似するソースファイルとその類似度のリストが出力されます。</a:t>
            </a:r>
            <a:endParaRPr kumimoji="1" lang="en-US" altLang="ja-JP" dirty="0" smtClean="0"/>
          </a:p>
          <a:p>
            <a:r>
              <a:rPr kumimoji="1" lang="ja-JP" altLang="en-US" dirty="0" smtClean="0"/>
              <a:t>この例ではソフトウェア</a:t>
            </a:r>
            <a:r>
              <a:rPr kumimoji="1" lang="en-US" altLang="ja-JP" dirty="0" smtClean="0"/>
              <a:t>X</a:t>
            </a:r>
            <a:r>
              <a:rPr kumimoji="1" lang="ja-JP" altLang="en-US" dirty="0" smtClean="0"/>
              <a:t>の</a:t>
            </a:r>
            <a:r>
              <a:rPr kumimoji="1" lang="en-US" altLang="ja-JP" dirty="0" smtClean="0"/>
              <a:t>a</a:t>
            </a:r>
            <a:r>
              <a:rPr kumimoji="1" lang="ja-JP" altLang="en-US" dirty="0" smtClean="0"/>
              <a:t>というファイルが，ソフトウェア</a:t>
            </a:r>
            <a:r>
              <a:rPr kumimoji="1" lang="en-US" altLang="ja-JP" dirty="0" smtClean="0"/>
              <a:t>X</a:t>
            </a:r>
            <a:r>
              <a:rPr kumimoji="1" lang="ja-JP" altLang="en-US" dirty="0" smtClean="0"/>
              <a:t>のバージョン</a:t>
            </a:r>
            <a:r>
              <a:rPr kumimoji="1" lang="en-US" altLang="ja-JP" dirty="0" smtClean="0"/>
              <a:t>1</a:t>
            </a:r>
            <a:r>
              <a:rPr kumimoji="1" lang="ja-JP" altLang="en-US" dirty="0" smtClean="0"/>
              <a:t>から</a:t>
            </a:r>
            <a:r>
              <a:rPr kumimoji="1" lang="en-US" altLang="ja-JP" dirty="0" smtClean="0"/>
              <a:t>5</a:t>
            </a:r>
            <a:r>
              <a:rPr kumimoji="1" lang="ja-JP" altLang="en-US" dirty="0" smtClean="0"/>
              <a:t>のソースファイル</a:t>
            </a:r>
            <a:r>
              <a:rPr kumimoji="1" lang="en-US" altLang="ja-JP" dirty="0" smtClean="0"/>
              <a:t>a</a:t>
            </a:r>
            <a:r>
              <a:rPr kumimoji="1" lang="ja-JP" altLang="en-US" dirty="0" smtClean="0"/>
              <a:t>と各類似度の推定値で類似しているということを表しています．</a:t>
            </a:r>
            <a:endParaRPr kumimoji="1" lang="en-US" altLang="ja-JP" dirty="0" smtClean="0"/>
          </a:p>
          <a:p>
            <a:r>
              <a:rPr kumimoji="1" lang="ja-JP" altLang="en-US" dirty="0" smtClean="0"/>
              <a:t>この結果から</a:t>
            </a:r>
            <a:r>
              <a:rPr kumimoji="1" lang="en-US" altLang="ja-JP" dirty="0" smtClean="0"/>
              <a:t>X</a:t>
            </a:r>
            <a:r>
              <a:rPr kumimoji="1" lang="ja-JP" altLang="en-US" dirty="0" smtClean="0"/>
              <a:t>のバージョン</a:t>
            </a:r>
            <a:r>
              <a:rPr kumimoji="1" lang="en-US" altLang="ja-JP" dirty="0" smtClean="0"/>
              <a:t>3</a:t>
            </a:r>
            <a:r>
              <a:rPr kumimoji="1" lang="ja-JP" altLang="en-US" dirty="0" smtClean="0"/>
              <a:t>が再利用元と推定できます．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5</a:t>
            </a:fld>
            <a:endParaRPr kumimoji="1" lang="ja-JP" altLang="en-US"/>
          </a:p>
        </p:txBody>
      </p:sp>
    </p:spTree>
    <p:extLst>
      <p:ext uri="{BB962C8B-B14F-4D97-AF65-F5344CB8AC3E}">
        <p14:creationId xmlns:p14="http://schemas.microsoft.com/office/powerpoint/2010/main" val="950800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それでは、提案手法について説明します。</a:t>
            </a:r>
            <a:endParaRPr lang="en-US" altLang="ja-JP" dirty="0" smtClean="0"/>
          </a:p>
          <a:p>
            <a:pPr defTabSz="913851">
              <a:defRPr/>
            </a:pPr>
            <a:r>
              <a:rPr lang="ja-JP" altLang="en-US" dirty="0" smtClean="0"/>
              <a:t>複数ファイルの検索結果から得られたソースファイル群を用いて，再利用したソフトウェアの再利用元を推定する手法を提案します</a:t>
            </a:r>
            <a:r>
              <a:rPr lang="ja-JP" altLang="en-US" dirty="0" smtClean="0"/>
              <a:t>．</a:t>
            </a:r>
            <a:endParaRPr lang="en-US" altLang="ja-JP" dirty="0" smtClean="0"/>
          </a:p>
          <a:p>
            <a:pPr defTabSz="913851">
              <a:defRPr/>
            </a:pPr>
            <a:r>
              <a:rPr lang="ja-JP" altLang="en-US" dirty="0" smtClean="0"/>
              <a:t>本研究におけるソフトウェアはソースファイルの集合を表します．</a:t>
            </a:r>
            <a:endParaRPr lang="en-US" altLang="ja-JP" dirty="0" smtClean="0"/>
          </a:p>
          <a:p>
            <a:pPr defTabSz="913851">
              <a:defRPr/>
            </a:pPr>
            <a:r>
              <a:rPr lang="ja-JP" altLang="en-US" dirty="0" smtClean="0"/>
              <a:t>手法の入力は，再利用したソフトウェアのソースファイル集合</a:t>
            </a:r>
            <a:r>
              <a:rPr lang="ja-JP" altLang="en-US" dirty="0" smtClean="0"/>
              <a:t>で</a:t>
            </a:r>
            <a:endParaRPr lang="en-US" altLang="ja-JP" dirty="0" smtClean="0"/>
          </a:p>
          <a:p>
            <a:pPr defTabSz="913851">
              <a:defRPr/>
            </a:pPr>
            <a:r>
              <a:rPr lang="ja-JP" altLang="en-US" dirty="0" smtClean="0"/>
              <a:t>出力は入力集合と類似するソースファイルをもつソフトウェ</a:t>
            </a:r>
            <a:r>
              <a:rPr lang="ja-JP" altLang="en-US" dirty="0" smtClean="0"/>
              <a:t>アが，類</a:t>
            </a:r>
            <a:r>
              <a:rPr lang="ja-JP" altLang="en-US" dirty="0" smtClean="0"/>
              <a:t>似する順に並んだリストです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6</a:t>
            </a:fld>
            <a:endParaRPr kumimoji="1" lang="ja-JP" altLang="en-US"/>
          </a:p>
        </p:txBody>
      </p:sp>
    </p:spTree>
    <p:extLst>
      <p:ext uri="{BB962C8B-B14F-4D97-AF65-F5344CB8AC3E}">
        <p14:creationId xmlns:p14="http://schemas.microsoft.com/office/powerpoint/2010/main" val="27823171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手法は</a:t>
            </a:r>
            <a:r>
              <a:rPr lang="en-US" altLang="ja-JP" dirty="0"/>
              <a:t>3</a:t>
            </a:r>
            <a:r>
              <a:rPr lang="ja-JP" altLang="en-US" dirty="0"/>
              <a:t>ステップで構成されます．</a:t>
            </a:r>
            <a:endParaRPr lang="en-US" altLang="ja-JP" dirty="0"/>
          </a:p>
          <a:p>
            <a:r>
              <a:rPr lang="ja-JP" altLang="en-US" dirty="0"/>
              <a:t>ステップ１で、再利用したソフトウェアの各ソースファイルを入力し類似ソースファイルを検索し，結果をソフトウェア別にまとめます．</a:t>
            </a:r>
            <a:endParaRPr lang="en-US" altLang="ja-JP" dirty="0"/>
          </a:p>
          <a:p>
            <a:r>
              <a:rPr lang="ja-JP" altLang="en-US" dirty="0"/>
              <a:t>本手法で</a:t>
            </a:r>
            <a:r>
              <a:rPr lang="ja-JP" altLang="en-US" dirty="0" smtClean="0"/>
              <a:t>は類似ソースファイル検索後</a:t>
            </a:r>
            <a:r>
              <a:rPr lang="ja-JP" altLang="en-US" dirty="0"/>
              <a:t>，真の類似値を計算しその閾値を</a:t>
            </a:r>
            <a:r>
              <a:rPr lang="en-US" altLang="ja-JP" dirty="0"/>
              <a:t>0.8</a:t>
            </a:r>
            <a:r>
              <a:rPr lang="ja-JP" altLang="en-US" dirty="0"/>
              <a:t>としました．類似度はジャッカード係数を利用しています．</a:t>
            </a:r>
            <a:endParaRPr lang="en-US" altLang="ja-JP"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7</a:t>
            </a:fld>
            <a:endParaRPr kumimoji="1" lang="ja-JP" altLang="en-US"/>
          </a:p>
        </p:txBody>
      </p:sp>
    </p:spTree>
    <p:extLst>
      <p:ext uri="{BB962C8B-B14F-4D97-AF65-F5344CB8AC3E}">
        <p14:creationId xmlns:p14="http://schemas.microsoft.com/office/powerpoint/2010/main" val="900589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手法を例を用いて説明します．</a:t>
            </a:r>
            <a:endParaRPr lang="en-US" altLang="ja-JP" dirty="0"/>
          </a:p>
          <a:p>
            <a:r>
              <a:rPr lang="ja-JP" altLang="en-US" dirty="0"/>
              <a:t>ソフトウェア</a:t>
            </a:r>
            <a:r>
              <a:rPr lang="en-US" altLang="ja-JP" dirty="0"/>
              <a:t>X</a:t>
            </a:r>
            <a:r>
              <a:rPr lang="ja-JP" altLang="en-US" dirty="0"/>
              <a:t>のソースファイル集合を入力し，</a:t>
            </a:r>
            <a:r>
              <a:rPr lang="en-US" altLang="ja-JP" dirty="0"/>
              <a:t>1</a:t>
            </a:r>
            <a:r>
              <a:rPr lang="ja-JP" altLang="en-US" dirty="0"/>
              <a:t>ファイルずつ検索します．</a:t>
            </a:r>
            <a:endParaRPr lang="en-US" altLang="ja-JP" dirty="0"/>
          </a:p>
          <a:p>
            <a:r>
              <a:rPr lang="ja-JP" altLang="en-US" dirty="0" smtClean="0"/>
              <a:t>まずソースファイル</a:t>
            </a:r>
            <a:r>
              <a:rPr lang="en-US" altLang="ja-JP" dirty="0" smtClean="0"/>
              <a:t>a</a:t>
            </a:r>
            <a:r>
              <a:rPr lang="ja-JP" altLang="en-US" dirty="0" smtClean="0"/>
              <a:t>の類似</a:t>
            </a:r>
            <a:r>
              <a:rPr lang="ja-JP" altLang="en-US" dirty="0"/>
              <a:t>ファイルを検索します</a:t>
            </a:r>
            <a:r>
              <a:rPr lang="ja-JP" altLang="en-US" dirty="0" smtClean="0"/>
              <a:t>．そして</a:t>
            </a:r>
            <a:r>
              <a:rPr lang="ja-JP" altLang="en-US" dirty="0"/>
              <a:t>得られた類似ファイル</a:t>
            </a:r>
            <a:r>
              <a:rPr lang="ja-JP" altLang="en-US" dirty="0" smtClean="0"/>
              <a:t>を持つソフトウェア</a:t>
            </a:r>
            <a:r>
              <a:rPr lang="ja-JP" altLang="en-US" dirty="0"/>
              <a:t>別にまとめリストを作ります．</a:t>
            </a:r>
            <a:endParaRPr lang="en-US" altLang="ja-JP" dirty="0"/>
          </a:p>
          <a:p>
            <a:r>
              <a:rPr lang="ja-JP" altLang="en-US" dirty="0" smtClean="0"/>
              <a:t>このリストは入力</a:t>
            </a:r>
            <a:r>
              <a:rPr lang="ja-JP" altLang="en-US" dirty="0"/>
              <a:t>ソフトウェアの</a:t>
            </a:r>
            <a:r>
              <a:rPr lang="en-US" altLang="ja-JP" dirty="0" smtClean="0"/>
              <a:t>a</a:t>
            </a:r>
            <a:r>
              <a:rPr lang="ja-JP" altLang="en-US" dirty="0" smtClean="0"/>
              <a:t>と</a:t>
            </a:r>
            <a:r>
              <a:rPr lang="ja-JP" altLang="en-US" dirty="0"/>
              <a:t>，ソフトウェア</a:t>
            </a:r>
            <a:r>
              <a:rPr lang="en-US" altLang="ja-JP" dirty="0"/>
              <a:t>X</a:t>
            </a:r>
            <a:r>
              <a:rPr lang="ja-JP" altLang="en-US" dirty="0"/>
              <a:t>のバージョン</a:t>
            </a:r>
            <a:r>
              <a:rPr lang="en-US" altLang="ja-JP" dirty="0"/>
              <a:t>1</a:t>
            </a:r>
            <a:r>
              <a:rPr lang="ja-JP" altLang="en-US" dirty="0" smtClean="0"/>
              <a:t>の類似ファイルは</a:t>
            </a:r>
            <a:r>
              <a:rPr lang="ja-JP" altLang="en-US" dirty="0"/>
              <a:t>類似度</a:t>
            </a:r>
            <a:r>
              <a:rPr lang="en-US" altLang="ja-JP" dirty="0"/>
              <a:t>0.96</a:t>
            </a:r>
            <a:r>
              <a:rPr lang="ja-JP" altLang="en-US" dirty="0"/>
              <a:t>で類似しているとよみます．</a:t>
            </a:r>
            <a:endParaRPr lang="en-US" altLang="ja-JP"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8</a:t>
            </a:fld>
            <a:endParaRPr kumimoji="1" lang="ja-JP" altLang="en-US"/>
          </a:p>
        </p:txBody>
      </p:sp>
    </p:spTree>
    <p:extLst>
      <p:ext uri="{BB962C8B-B14F-4D97-AF65-F5344CB8AC3E}">
        <p14:creationId xmlns:p14="http://schemas.microsoft.com/office/powerpoint/2010/main" val="13117961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smtClean="0"/>
              <a:t>b</a:t>
            </a:r>
            <a:r>
              <a:rPr lang="ja-JP" altLang="en-US" dirty="0" smtClean="0"/>
              <a:t>も</a:t>
            </a:r>
            <a:r>
              <a:rPr lang="ja-JP" altLang="en-US" dirty="0"/>
              <a:t>同様に検索しソフトウェア別に</a:t>
            </a:r>
            <a:r>
              <a:rPr lang="ja-JP" altLang="en-US" dirty="0" smtClean="0"/>
              <a:t>まとめてリスト</a:t>
            </a:r>
            <a:r>
              <a:rPr lang="ja-JP" altLang="en-US" dirty="0"/>
              <a:t>を更新していきます</a:t>
            </a:r>
            <a:r>
              <a:rPr lang="ja-JP" altLang="en-US" dirty="0" smtClean="0"/>
              <a:t>．</a:t>
            </a:r>
            <a:endParaRPr lang="en-US" altLang="ja-JP"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9</a:t>
            </a:fld>
            <a:endParaRPr kumimoji="1" lang="ja-JP" altLang="en-US"/>
          </a:p>
        </p:txBody>
      </p:sp>
    </p:spTree>
    <p:extLst>
      <p:ext uri="{BB962C8B-B14F-4D97-AF65-F5344CB8AC3E}">
        <p14:creationId xmlns:p14="http://schemas.microsoft.com/office/powerpoint/2010/main" val="11033084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タイトル スライド">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784226" y="3357563"/>
            <a:ext cx="5781675" cy="792162"/>
          </a:xfrm>
        </p:spPr>
        <p:txBody>
          <a:bodyPr/>
          <a:lstStyle>
            <a:lvl1pPr marL="0" indent="0">
              <a:buFontTx/>
              <a:buNone/>
              <a:defRPr sz="1800">
                <a:solidFill>
                  <a:schemeClr val="tx1"/>
                </a:solidFill>
              </a:defRPr>
            </a:lvl1pPr>
          </a:lstStyle>
          <a:p>
            <a:pPr lvl="0"/>
            <a:r>
              <a:rPr lang="ja-JP" altLang="en-US" noProof="0" smtClean="0"/>
              <a:t>マスター サブタイトルの書式設定</a:t>
            </a:r>
            <a:endParaRPr lang="ja-JP" altLang="en-US" noProof="0" dirty="0" smtClean="0"/>
          </a:p>
        </p:txBody>
      </p:sp>
      <p:sp>
        <p:nvSpPr>
          <p:cNvPr id="3077" name="Rectangle 5"/>
          <p:cNvSpPr>
            <a:spLocks noGrp="1" noChangeArrowheads="1"/>
          </p:cNvSpPr>
          <p:nvPr>
            <p:ph type="ftr" sz="quarter" idx="3"/>
          </p:nvPr>
        </p:nvSpPr>
        <p:spPr>
          <a:xfrm>
            <a:off x="2268001" y="5877000"/>
            <a:ext cx="4802840" cy="484900"/>
          </a:xfrm>
        </p:spPr>
        <p:txBody>
          <a:bodyPr/>
          <a:lstStyle>
            <a:lvl1pPr algn="l">
              <a:defRPr sz="788" b="1" i="1">
                <a:solidFill>
                  <a:schemeClr val="accent2"/>
                </a:solidFill>
              </a:defRPr>
            </a:lvl1pPr>
          </a:lstStyle>
          <a:p>
            <a:endParaRPr kumimoji="1" lang="ja-JP" altLang="en-US"/>
          </a:p>
        </p:txBody>
      </p:sp>
      <p:sp>
        <p:nvSpPr>
          <p:cNvPr id="3085" name="Rectangle 13"/>
          <p:cNvSpPr>
            <a:spLocks noChangeArrowheads="1"/>
          </p:cNvSpPr>
          <p:nvPr/>
        </p:nvSpPr>
        <p:spPr bwMode="auto">
          <a:xfrm>
            <a:off x="317500" y="404815"/>
            <a:ext cx="6381750" cy="503237"/>
          </a:xfrm>
          <a:prstGeom prst="rect">
            <a:avLst/>
          </a:prstGeom>
          <a:gradFill rotWithShape="1">
            <a:gsLst>
              <a:gs pos="0">
                <a:srgbClr val="333399"/>
              </a:gs>
              <a:gs pos="100000">
                <a:srgbClr val="333399">
                  <a:gamma/>
                  <a:tint val="7372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p>
        </p:txBody>
      </p:sp>
      <p:sp>
        <p:nvSpPr>
          <p:cNvPr id="3086" name="Rectangle 14"/>
          <p:cNvSpPr>
            <a:spLocks noChangeArrowheads="1"/>
          </p:cNvSpPr>
          <p:nvPr/>
        </p:nvSpPr>
        <p:spPr bwMode="auto">
          <a:xfrm>
            <a:off x="6699251" y="404815"/>
            <a:ext cx="2193925" cy="503237"/>
          </a:xfrm>
          <a:prstGeom prst="rect">
            <a:avLst/>
          </a:prstGeom>
          <a:gradFill rotWithShape="1">
            <a:gsLst>
              <a:gs pos="0">
                <a:srgbClr val="000066"/>
              </a:gs>
              <a:gs pos="100000">
                <a:srgbClr val="000066">
                  <a:gamma/>
                  <a:shade val="4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p>
        </p:txBody>
      </p:sp>
      <p:sp>
        <p:nvSpPr>
          <p:cNvPr id="3087" name="Rectangle 15"/>
          <p:cNvSpPr>
            <a:spLocks noChangeArrowheads="1"/>
          </p:cNvSpPr>
          <p:nvPr/>
        </p:nvSpPr>
        <p:spPr bwMode="auto">
          <a:xfrm>
            <a:off x="317501" y="901700"/>
            <a:ext cx="8574088" cy="144463"/>
          </a:xfrm>
          <a:prstGeom prst="rect">
            <a:avLst/>
          </a:prstGeom>
          <a:gradFill rotWithShape="1">
            <a:gsLst>
              <a:gs pos="0">
                <a:schemeClr val="bg2">
                  <a:alpha val="39999"/>
                </a:schemeClr>
              </a:gs>
              <a:gs pos="100000">
                <a:schemeClr val="bg1">
                  <a:alpha val="39999"/>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p>
        </p:txBody>
      </p:sp>
      <p:sp>
        <p:nvSpPr>
          <p:cNvPr id="3089" name="Line 17"/>
          <p:cNvSpPr>
            <a:spLocks noChangeShapeType="1"/>
          </p:cNvSpPr>
          <p:nvPr/>
        </p:nvSpPr>
        <p:spPr bwMode="auto">
          <a:xfrm>
            <a:off x="450851" y="3213100"/>
            <a:ext cx="6116638" cy="0"/>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350"/>
          </a:p>
        </p:txBody>
      </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226" y="5877000"/>
            <a:ext cx="1411775" cy="484900"/>
          </a:xfrm>
          <a:prstGeom prst="rect">
            <a:avLst/>
          </a:prstGeom>
        </p:spPr>
      </p:pic>
      <p:sp>
        <p:nvSpPr>
          <p:cNvPr id="3" name="日付プレースホルダー 2"/>
          <p:cNvSpPr>
            <a:spLocks noGrp="1"/>
          </p:cNvSpPr>
          <p:nvPr>
            <p:ph type="dt" sz="half" idx="10"/>
          </p:nvPr>
        </p:nvSpPr>
        <p:spPr/>
        <p:txBody>
          <a:bodyPr/>
          <a:lstStyle/>
          <a:p>
            <a:endParaRPr kumimoji="1" lang="ja-JP" altLang="en-US"/>
          </a:p>
        </p:txBody>
      </p:sp>
      <p:sp>
        <p:nvSpPr>
          <p:cNvPr id="4" name="スライド番号プレースホルダー 3"/>
          <p:cNvSpPr>
            <a:spLocks noGrp="1"/>
          </p:cNvSpPr>
          <p:nvPr>
            <p:ph type="sldNum" sz="quarter" idx="11"/>
          </p:nvPr>
        </p:nvSpPr>
        <p:spPr/>
        <p:txBody>
          <a:bodyPr/>
          <a:lstStyle/>
          <a:p>
            <a:fld id="{B24E575F-AE80-4FDB-9C39-ECDDBAB19842}" type="slidenum">
              <a:rPr kumimoji="1" lang="ja-JP" altLang="en-US" smtClean="0"/>
              <a:t>‹#›</a:t>
            </a:fld>
            <a:endParaRPr kumimoji="1" lang="ja-JP" altLang="en-US"/>
          </a:p>
        </p:txBody>
      </p:sp>
      <p:sp>
        <p:nvSpPr>
          <p:cNvPr id="5" name="タイトル 4"/>
          <p:cNvSpPr>
            <a:spLocks noGrp="1"/>
          </p:cNvSpPr>
          <p:nvPr>
            <p:ph type="title"/>
          </p:nvPr>
        </p:nvSpPr>
        <p:spPr>
          <a:xfrm>
            <a:off x="317501" y="1322896"/>
            <a:ext cx="8574088" cy="576262"/>
          </a:xfrm>
        </p:spPr>
        <p:txBody>
          <a:bodyPr/>
          <a:lstStyle>
            <a:lvl1pPr>
              <a:defRPr>
                <a:solidFill>
                  <a:schemeClr val="tx1"/>
                </a:solidFill>
              </a:defRPr>
            </a:lvl1pPr>
          </a:lstStyle>
          <a:p>
            <a:r>
              <a:rPr kumimoji="1" lang="ja-JP" altLang="en-US" smtClean="0"/>
              <a:t>マスター タイトルの書式設定</a:t>
            </a:r>
            <a:endParaRPr kumimoji="1" lang="ja-JP" altLang="en-US" dirty="0"/>
          </a:p>
        </p:txBody>
      </p:sp>
    </p:spTree>
    <p:extLst>
      <p:ext uri="{BB962C8B-B14F-4D97-AF65-F5344CB8AC3E}">
        <p14:creationId xmlns:p14="http://schemas.microsoft.com/office/powerpoint/2010/main" val="26926635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119993070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48463" y="115890"/>
            <a:ext cx="2143125" cy="601027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17501" y="115890"/>
            <a:ext cx="6278563" cy="60102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27136660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gn="ctr">
              <a:defRPr sz="3600">
                <a:solidFill>
                  <a:schemeClr val="tx1"/>
                </a:solidFill>
              </a:defRPr>
            </a:lvl1pPr>
          </a:lstStyle>
          <a:p>
            <a:r>
              <a:rPr lang="ja-JP" altLang="en-US"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6" name="スライド番号プレースホルダー 5"/>
          <p:cNvSpPr>
            <a:spLocks noGrp="1"/>
          </p:cNvSpPr>
          <p:nvPr>
            <p:ph type="sldNum" sz="quarter" idx="12"/>
          </p:nvPr>
        </p:nvSpPr>
        <p:spPr>
          <a:xfrm>
            <a:off x="8399007" y="6614665"/>
            <a:ext cx="575588" cy="268288"/>
          </a:xfrm>
        </p:spPr>
        <p:txBody>
          <a:bodyPr/>
          <a:lstStyle>
            <a:lvl1pPr>
              <a:defRPr/>
            </a:lvl1pPr>
          </a:lstStyle>
          <a:p>
            <a:fld id="{B24E575F-AE80-4FDB-9C39-ECDDBAB19842}" type="slidenum">
              <a:rPr kumimoji="1" lang="ja-JP" altLang="en-US" smtClean="0"/>
              <a:t>‹#›</a:t>
            </a:fld>
            <a:endParaRPr kumimoji="1" lang="ja-JP" altLang="en-US"/>
          </a:p>
        </p:txBody>
      </p:sp>
      <p:sp>
        <p:nvSpPr>
          <p:cNvPr id="8" name="正方形/長方形 7"/>
          <p:cNvSpPr/>
          <p:nvPr/>
        </p:nvSpPr>
        <p:spPr>
          <a:xfrm>
            <a:off x="6672788" y="853744"/>
            <a:ext cx="2304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9" name="Rectangle 5"/>
          <p:cNvSpPr txBox="1">
            <a:spLocks noChangeArrowheads="1"/>
          </p:cNvSpPr>
          <p:nvPr/>
        </p:nvSpPr>
        <p:spPr bwMode="auto">
          <a:xfrm>
            <a:off x="1377192" y="6608492"/>
            <a:ext cx="7802809" cy="216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t" anchorCtr="0" compatLnSpc="1">
            <a:prstTxWarp prst="textNoShape">
              <a:avLst/>
            </a:prstTxWarp>
          </a:bodyPr>
          <a:lstStyle>
            <a:defPPr>
              <a:defRPr lang="ja-JP"/>
            </a:defPPr>
            <a:lvl1pPr algn="l" rtl="0" fontAlgn="base">
              <a:spcBef>
                <a:spcPct val="0"/>
              </a:spcBef>
              <a:spcAft>
                <a:spcPct val="0"/>
              </a:spcAft>
              <a:defRPr kumimoji="1" sz="1050" b="1" i="1" kern="1200">
                <a:solidFill>
                  <a:schemeClr val="accent2"/>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r>
              <a:rPr lang="en-US" altLang="ja-JP" sz="788" dirty="0" smtClean="0"/>
              <a:t>Department of Computer Science, Graduate School of Information Science and Technology, Osaka University</a:t>
            </a:r>
            <a:endParaRPr lang="en-US" altLang="ja-JP" sz="750" dirty="0"/>
          </a:p>
        </p:txBody>
      </p:sp>
      <p:pic>
        <p:nvPicPr>
          <p:cNvPr id="10" name="図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4001" y="6451925"/>
            <a:ext cx="1086500" cy="373178"/>
          </a:xfrm>
          <a:prstGeom prst="rect">
            <a:avLst/>
          </a:prstGeom>
        </p:spPr>
      </p:pic>
    </p:spTree>
    <p:extLst>
      <p:ext uri="{BB962C8B-B14F-4D97-AF65-F5344CB8AC3E}">
        <p14:creationId xmlns:p14="http://schemas.microsoft.com/office/powerpoint/2010/main" val="13792421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40"/>
            <a:ext cx="7886700" cy="2852737"/>
          </a:xfrm>
        </p:spPr>
        <p:txBody>
          <a:bodyPr anchor="b"/>
          <a:lstStyle>
            <a:lvl1pPr>
              <a:defRPr sz="4500">
                <a:solidFill>
                  <a:schemeClr val="tx1"/>
                </a:solidFill>
              </a:defRPr>
            </a:lvl1pPr>
          </a:lstStyle>
          <a:p>
            <a:r>
              <a:rPr lang="ja-JP" altLang="en-US" smtClean="0"/>
              <a:t>マスター タイトルの書式設定</a:t>
            </a:r>
            <a:endParaRPr lang="ja-JP" altLang="en-US" dirty="0"/>
          </a:p>
        </p:txBody>
      </p:sp>
      <p:sp>
        <p:nvSpPr>
          <p:cNvPr id="3" name="テキスト プレースホルダー 2"/>
          <p:cNvSpPr>
            <a:spLocks noGrp="1"/>
          </p:cNvSpPr>
          <p:nvPr>
            <p:ph type="body" idx="1"/>
          </p:nvPr>
        </p:nvSpPr>
        <p:spPr>
          <a:xfrm>
            <a:off x="623888" y="4589465"/>
            <a:ext cx="7886700" cy="1500187"/>
          </a:xfrm>
        </p:spPr>
        <p:txBody>
          <a:bodyPr/>
          <a:lstStyle>
            <a:lvl1pPr marL="0" indent="0">
              <a:buNone/>
              <a:defRPr sz="1800">
                <a:solidFill>
                  <a:schemeClr val="tx1"/>
                </a:solidFill>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360754385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196975"/>
            <a:ext cx="4038600" cy="49291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196975"/>
            <a:ext cx="4038600" cy="49291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44801250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7"/>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9" y="1681163"/>
            <a:ext cx="386873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9"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kumimoji="1" lang="ja-JP" altLang="en-US"/>
          </a:p>
        </p:txBody>
      </p:sp>
      <p:sp>
        <p:nvSpPr>
          <p:cNvPr id="8" name="フッター プレースホルダー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ー 8"/>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120393090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kumimoji="1" lang="ja-JP" altLang="en-US"/>
          </a:p>
        </p:txBody>
      </p:sp>
      <p:sp>
        <p:nvSpPr>
          <p:cNvPr id="4" name="フッター プレースホルダー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ー 4"/>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362058916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kumimoji="1" lang="ja-JP" altLang="en-US"/>
          </a:p>
        </p:txBody>
      </p:sp>
      <p:sp>
        <p:nvSpPr>
          <p:cNvPr id="3" name="フッター プレースホルダー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ー 3"/>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27220931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9" y="457200"/>
            <a:ext cx="2949575" cy="1600200"/>
          </a:xfrm>
        </p:spPr>
        <p:txBody>
          <a:bodyPr anchor="b"/>
          <a:lstStyle>
            <a:lvl1pPr>
              <a:defRPr sz="24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7"/>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40786902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9" y="457200"/>
            <a:ext cx="2949575" cy="1600200"/>
          </a:xfrm>
        </p:spPr>
        <p:txBody>
          <a:bodyPr anchor="b"/>
          <a:lstStyle>
            <a:lvl1pPr>
              <a:defRPr sz="24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7"/>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ja-JP" altLang="en-US"/>
          </a:p>
        </p:txBody>
      </p:sp>
      <p:sp>
        <p:nvSpPr>
          <p:cNvPr id="4" name="テキスト プレースホルダー 3"/>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14948317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7" name="Rectangle 33"/>
          <p:cNvSpPr>
            <a:spLocks noChangeArrowheads="1"/>
          </p:cNvSpPr>
          <p:nvPr/>
        </p:nvSpPr>
        <p:spPr bwMode="auto">
          <a:xfrm>
            <a:off x="317500" y="692152"/>
            <a:ext cx="6381750" cy="144463"/>
          </a:xfrm>
          <a:prstGeom prst="rect">
            <a:avLst/>
          </a:prstGeom>
          <a:solidFill>
            <a:srgbClr val="33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p>
        </p:txBody>
      </p:sp>
      <p:sp>
        <p:nvSpPr>
          <p:cNvPr id="1059" name="Rectangle 35" descr="横線"/>
          <p:cNvSpPr>
            <a:spLocks noChangeArrowheads="1"/>
          </p:cNvSpPr>
          <p:nvPr/>
        </p:nvSpPr>
        <p:spPr bwMode="auto">
          <a:xfrm>
            <a:off x="6699251" y="850900"/>
            <a:ext cx="2192338" cy="274638"/>
          </a:xfrm>
          <a:prstGeom prst="rect">
            <a:avLst/>
          </a:prstGeom>
          <a:pattFill prst="ltHorz">
            <a:fgClr>
              <a:srgbClr val="C0C0C0"/>
            </a:fgClr>
            <a:bgClr>
              <a:srgbClr val="FFFFFF"/>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p>
        </p:txBody>
      </p:sp>
      <p:sp>
        <p:nvSpPr>
          <p:cNvPr id="1058" name="Rectangle 34"/>
          <p:cNvSpPr>
            <a:spLocks noChangeArrowheads="1"/>
          </p:cNvSpPr>
          <p:nvPr/>
        </p:nvSpPr>
        <p:spPr bwMode="auto">
          <a:xfrm>
            <a:off x="6699251" y="692152"/>
            <a:ext cx="2193925" cy="144463"/>
          </a:xfrm>
          <a:prstGeom prst="rect">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p>
        </p:txBody>
      </p:sp>
      <p:sp>
        <p:nvSpPr>
          <p:cNvPr id="1026" name="Rectangle 2"/>
          <p:cNvSpPr>
            <a:spLocks noGrp="1" noChangeArrowheads="1"/>
          </p:cNvSpPr>
          <p:nvPr>
            <p:ph type="title"/>
          </p:nvPr>
        </p:nvSpPr>
        <p:spPr bwMode="auto">
          <a:xfrm>
            <a:off x="317501" y="115888"/>
            <a:ext cx="8574088"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196975"/>
            <a:ext cx="8229600" cy="4929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252413" y="6524625"/>
            <a:ext cx="2133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750"/>
            </a:lvl1pPr>
          </a:lstStyle>
          <a:p>
            <a:endParaRPr kumimoji="1" lang="ja-JP" altLang="en-US"/>
          </a:p>
        </p:txBody>
      </p:sp>
      <p:sp>
        <p:nvSpPr>
          <p:cNvPr id="1029" name="Rectangle 5"/>
          <p:cNvSpPr>
            <a:spLocks noGrp="1" noChangeArrowheads="1"/>
          </p:cNvSpPr>
          <p:nvPr>
            <p:ph type="ftr" sz="quarter" idx="3"/>
          </p:nvPr>
        </p:nvSpPr>
        <p:spPr bwMode="auto">
          <a:xfrm>
            <a:off x="3124200" y="6524625"/>
            <a:ext cx="2895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750"/>
            </a:lvl1pPr>
          </a:lstStyle>
          <a:p>
            <a:endParaRPr kumimoji="1" lang="ja-JP" altLang="en-US"/>
          </a:p>
        </p:txBody>
      </p:sp>
      <p:sp>
        <p:nvSpPr>
          <p:cNvPr id="1030" name="Rectangle 6"/>
          <p:cNvSpPr>
            <a:spLocks noGrp="1" noChangeArrowheads="1"/>
          </p:cNvSpPr>
          <p:nvPr>
            <p:ph type="sldNum" sz="quarter" idx="4"/>
          </p:nvPr>
        </p:nvSpPr>
        <p:spPr bwMode="auto">
          <a:xfrm>
            <a:off x="6757988" y="6524625"/>
            <a:ext cx="2133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750"/>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5832508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rtl="0" eaLnBrk="1" fontAlgn="base" hangingPunct="1">
        <a:spcBef>
          <a:spcPct val="0"/>
        </a:spcBef>
        <a:spcAft>
          <a:spcPct val="0"/>
        </a:spcAft>
        <a:defRPr kumimoji="1" sz="2100" kern="1200">
          <a:solidFill>
            <a:schemeClr val="tx2"/>
          </a:solidFill>
          <a:latin typeface="+mj-lt"/>
          <a:ea typeface="+mj-ea"/>
          <a:cs typeface="+mj-cs"/>
        </a:defRPr>
      </a:lvl1pPr>
      <a:lvl2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2pPr>
      <a:lvl3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3pPr>
      <a:lvl4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4pPr>
      <a:lvl5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5pPr>
      <a:lvl6pPr marL="3429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6pPr>
      <a:lvl7pPr marL="6858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7pPr>
      <a:lvl8pPr marL="10287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8pPr>
      <a:lvl9pPr marL="13716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9pPr>
    </p:titleStyle>
    <p:bodyStyle>
      <a:lvl1pPr marL="257175" indent="-257175" algn="l" rtl="0" eaLnBrk="1" fontAlgn="base" hangingPunct="1">
        <a:spcBef>
          <a:spcPct val="20000"/>
        </a:spcBef>
        <a:spcAft>
          <a:spcPct val="0"/>
        </a:spcAft>
        <a:buChar char="•"/>
        <a:defRPr kumimoji="1" sz="2400" kern="1200">
          <a:solidFill>
            <a:schemeClr val="tx1"/>
          </a:solidFill>
          <a:latin typeface="+mn-lt"/>
          <a:ea typeface="+mn-ea"/>
          <a:cs typeface="+mn-cs"/>
        </a:defRPr>
      </a:lvl1pPr>
      <a:lvl2pPr marL="557213" indent="-214313" algn="l" rtl="0" eaLnBrk="1" fontAlgn="base" hangingPunct="1">
        <a:spcBef>
          <a:spcPct val="20000"/>
        </a:spcBef>
        <a:spcAft>
          <a:spcPct val="0"/>
        </a:spcAft>
        <a:buChar char="–"/>
        <a:defRPr kumimoji="1" sz="2100" kern="120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1800" kern="1200">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1500" kern="12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15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1"/>
          <p:cNvSpPr>
            <a:spLocks noGrp="1"/>
          </p:cNvSpPr>
          <p:nvPr>
            <p:ph type="subTitle" idx="1"/>
          </p:nvPr>
        </p:nvSpPr>
        <p:spPr/>
        <p:txBody>
          <a:bodyPr/>
          <a:lstStyle/>
          <a:p>
            <a:pPr algn="r"/>
            <a:r>
              <a:rPr kumimoji="1" lang="ja-JP" altLang="en-US" sz="2800" dirty="0" smtClean="0"/>
              <a:t>井上研究室 </a:t>
            </a:r>
            <a:r>
              <a:rPr kumimoji="1" lang="en-US" altLang="ja-JP" sz="2800" dirty="0" smtClean="0"/>
              <a:t>M2</a:t>
            </a:r>
          </a:p>
          <a:p>
            <a:pPr algn="r"/>
            <a:r>
              <a:rPr lang="ja-JP" altLang="en-US" sz="2800" dirty="0" smtClean="0"/>
              <a:t>坂口 雄</a:t>
            </a:r>
            <a:r>
              <a:rPr lang="ja-JP" altLang="en-US" sz="2800" dirty="0"/>
              <a:t>亮</a:t>
            </a:r>
            <a:endParaRPr kumimoji="1" lang="ja-JP" altLang="en-US" sz="2800" dirty="0"/>
          </a:p>
        </p:txBody>
      </p:sp>
      <p:sp>
        <p:nvSpPr>
          <p:cNvPr id="3" name="タイトル 2"/>
          <p:cNvSpPr>
            <a:spLocks noGrp="1"/>
          </p:cNvSpPr>
          <p:nvPr>
            <p:ph type="title"/>
          </p:nvPr>
        </p:nvSpPr>
        <p:spPr>
          <a:xfrm>
            <a:off x="243758" y="1256528"/>
            <a:ext cx="8738009" cy="1634156"/>
          </a:xfrm>
        </p:spPr>
        <p:txBody>
          <a:bodyPr/>
          <a:lstStyle/>
          <a:p>
            <a:pPr algn="ctr"/>
            <a:r>
              <a:rPr lang="ja-JP" altLang="en-US" sz="3200" dirty="0"/>
              <a:t>ソースファイル群の類似性を</a:t>
            </a:r>
            <a:r>
              <a:rPr lang="ja-JP" altLang="en-US" sz="3200" dirty="0" smtClean="0"/>
              <a:t>用いた</a:t>
            </a:r>
            <a:r>
              <a:rPr lang="en-US" altLang="ja-JP" sz="3200" dirty="0" smtClean="0"/>
              <a:t/>
            </a:r>
            <a:br>
              <a:rPr lang="en-US" altLang="ja-JP" sz="3200" dirty="0" smtClean="0"/>
            </a:br>
            <a:r>
              <a:rPr lang="ja-JP" altLang="en-US" sz="3200" dirty="0" smtClean="0"/>
              <a:t>ソフトウェア</a:t>
            </a:r>
            <a:r>
              <a:rPr lang="ja-JP" altLang="en-US" sz="3200" dirty="0"/>
              <a:t>再利用元の推定</a:t>
            </a:r>
            <a:endParaRPr kumimoji="1" lang="ja-JP" altLang="en-US" sz="3200" dirty="0"/>
          </a:p>
        </p:txBody>
      </p:sp>
      <p:sp>
        <p:nvSpPr>
          <p:cNvPr id="4" name="スライド番号プレースホルダー 3"/>
          <p:cNvSpPr>
            <a:spLocks noGrp="1"/>
          </p:cNvSpPr>
          <p:nvPr>
            <p:ph type="sldNum" sz="quarter" idx="11"/>
          </p:nvPr>
        </p:nvSpPr>
        <p:spPr/>
        <p:txBody>
          <a:bodyPr/>
          <a:lstStyle/>
          <a:p>
            <a:fld id="{B24E575F-AE80-4FDB-9C39-ECDDBAB19842}" type="slidenum">
              <a:rPr kumimoji="1" lang="ja-JP" altLang="en-US" smtClean="0"/>
              <a:t>1</a:t>
            </a:fld>
            <a:endParaRPr kumimoji="1" lang="ja-JP" altLang="en-US" dirty="0"/>
          </a:p>
        </p:txBody>
      </p:sp>
    </p:spTree>
    <p:extLst>
      <p:ext uri="{BB962C8B-B14F-4D97-AF65-F5344CB8AC3E}">
        <p14:creationId xmlns:p14="http://schemas.microsoft.com/office/powerpoint/2010/main" val="40883530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latin typeface="+mn-ea"/>
                <a:ea typeface="+mn-ea"/>
              </a:rPr>
              <a:t>1.</a:t>
            </a:r>
            <a:r>
              <a:rPr lang="ja-JP" altLang="en-US" dirty="0">
                <a:latin typeface="+mn-ea"/>
                <a:ea typeface="+mn-ea"/>
              </a:rPr>
              <a:t>複数ファイルの</a:t>
            </a:r>
            <a:r>
              <a:rPr lang="ja-JP" altLang="en-US" dirty="0" smtClean="0">
                <a:latin typeface="+mn-ea"/>
                <a:ea typeface="+mn-ea"/>
              </a:rPr>
              <a:t>検索</a:t>
            </a:r>
            <a:endParaRPr kumimoji="1" lang="ja-JP" altLang="en-US" dirty="0">
              <a:latin typeface="+mn-ea"/>
              <a:ea typeface="+mn-ea"/>
            </a:endParaRPr>
          </a:p>
        </p:txBody>
      </p:sp>
      <p:sp>
        <p:nvSpPr>
          <p:cNvPr id="3" name="コンテンツ プレースホルダー 2"/>
          <p:cNvSpPr>
            <a:spLocks noGrp="1"/>
          </p:cNvSpPr>
          <p:nvPr>
            <p:ph idx="1"/>
          </p:nvPr>
        </p:nvSpPr>
        <p:spPr>
          <a:xfrm>
            <a:off x="398206" y="921148"/>
            <a:ext cx="8436077" cy="578037"/>
          </a:xfrm>
        </p:spPr>
        <p:txBody>
          <a:bodyPr/>
          <a:lstStyle/>
          <a:p>
            <a:pPr>
              <a:spcAft>
                <a:spcPts val="600"/>
              </a:spcAft>
            </a:pPr>
            <a:r>
              <a:rPr lang="ja-JP" altLang="en-US" dirty="0"/>
              <a:t>再利用</a:t>
            </a:r>
            <a:r>
              <a:rPr lang="ja-JP" altLang="en-US" dirty="0" smtClean="0"/>
              <a:t>したソフトウェアの各ソースファイルに</a:t>
            </a:r>
            <a:r>
              <a:rPr lang="ja-JP" altLang="en-US" dirty="0"/>
              <a:t>対して</a:t>
            </a:r>
            <a:r>
              <a:rPr lang="ja-JP" altLang="en-US" dirty="0" smtClean="0"/>
              <a:t>検索を行い，結果をソフトウェア別にまとめる．</a:t>
            </a:r>
            <a:endParaRPr lang="en-US" altLang="ja-JP"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10</a:t>
            </a:fld>
            <a:endParaRPr kumimoji="1" lang="ja-JP" altLang="en-US"/>
          </a:p>
        </p:txBody>
      </p:sp>
      <p:sp>
        <p:nvSpPr>
          <p:cNvPr id="62" name="正方形/長方形 61"/>
          <p:cNvSpPr/>
          <p:nvPr/>
        </p:nvSpPr>
        <p:spPr>
          <a:xfrm>
            <a:off x="4324239" y="3348435"/>
            <a:ext cx="497866" cy="497866"/>
          </a:xfrm>
          <a:prstGeom prst="rect">
            <a:avLst/>
          </a:prstGeom>
          <a:solidFill>
            <a:srgbClr val="5B9BD5"/>
          </a:solidFill>
          <a:ln>
            <a:solidFill>
              <a:srgbClr val="4171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678861" y="2306952"/>
            <a:ext cx="1665495" cy="208296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ソフトウェア </a:t>
            </a:r>
            <a:r>
              <a:rPr lang="en-US" altLang="ja-JP" dirty="0">
                <a:solidFill>
                  <a:schemeClr val="tx1"/>
                </a:solidFill>
              </a:rPr>
              <a:t>: </a:t>
            </a:r>
            <a:r>
              <a:rPr lang="en-US" altLang="ja-JP" dirty="0" smtClean="0">
                <a:solidFill>
                  <a:schemeClr val="tx1"/>
                </a:solidFill>
              </a:rPr>
              <a:t>X</a:t>
            </a:r>
          </a:p>
          <a:p>
            <a:pPr algn="ctr"/>
            <a:endParaRPr lang="en-US" altLang="ja-JP" dirty="0">
              <a:solidFill>
                <a:schemeClr val="tx1"/>
              </a:solidFill>
            </a:endParaRPr>
          </a:p>
          <a:p>
            <a:pPr algn="ctr"/>
            <a:endParaRPr lang="en-US" altLang="ja-JP" dirty="0" smtClean="0">
              <a:solidFill>
                <a:schemeClr val="tx1"/>
              </a:solidFill>
            </a:endParaRPr>
          </a:p>
          <a:p>
            <a:pPr algn="ctr"/>
            <a:endParaRPr lang="en-US" altLang="ja-JP" dirty="0">
              <a:solidFill>
                <a:schemeClr val="tx1"/>
              </a:solidFill>
            </a:endParaRPr>
          </a:p>
          <a:p>
            <a:pPr algn="ctr"/>
            <a:endParaRPr lang="en-US" altLang="ja-JP" dirty="0" smtClean="0">
              <a:solidFill>
                <a:schemeClr val="tx1"/>
              </a:solidFill>
            </a:endParaRPr>
          </a:p>
          <a:p>
            <a:pPr algn="ctr"/>
            <a:endParaRPr lang="ja-JP" altLang="en-US" dirty="0">
              <a:solidFill>
                <a:schemeClr val="tx1"/>
              </a:solidFill>
            </a:endParaRPr>
          </a:p>
          <a:p>
            <a:pPr algn="ctr"/>
            <a:endParaRPr kumimoji="1" lang="ja-JP" altLang="en-US" dirty="0">
              <a:solidFill>
                <a:schemeClr val="tx1"/>
              </a:solidFill>
            </a:endParaRPr>
          </a:p>
        </p:txBody>
      </p:sp>
      <p:cxnSp>
        <p:nvCxnSpPr>
          <p:cNvPr id="69" name="直線矢印コネクタ 68"/>
          <p:cNvCxnSpPr>
            <a:stCxn id="53" idx="3"/>
            <a:endCxn id="62" idx="0"/>
          </p:cNvCxnSpPr>
          <p:nvPr/>
        </p:nvCxnSpPr>
        <p:spPr>
          <a:xfrm>
            <a:off x="4571225" y="2857944"/>
            <a:ext cx="1947" cy="490491"/>
          </a:xfrm>
          <a:prstGeom prst="straightConnector1">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0" name="テキスト ボックス 69"/>
          <p:cNvSpPr txBox="1"/>
          <p:nvPr/>
        </p:nvSpPr>
        <p:spPr>
          <a:xfrm>
            <a:off x="4089019" y="3882461"/>
            <a:ext cx="1031051" cy="369332"/>
          </a:xfrm>
          <a:prstGeom prst="rect">
            <a:avLst/>
          </a:prstGeom>
          <a:noFill/>
        </p:spPr>
        <p:txBody>
          <a:bodyPr wrap="none" rtlCol="0">
            <a:spAutoFit/>
          </a:bodyPr>
          <a:lstStyle/>
          <a:p>
            <a:pPr algn="ctr"/>
            <a:r>
              <a:rPr lang="ja-JP" altLang="en-US" dirty="0" smtClean="0"/>
              <a:t>システム</a:t>
            </a:r>
            <a:endParaRPr kumimoji="1" lang="ja-JP" altLang="en-US" dirty="0"/>
          </a:p>
        </p:txBody>
      </p:sp>
      <p:sp>
        <p:nvSpPr>
          <p:cNvPr id="53" name="円柱 52"/>
          <p:cNvSpPr/>
          <p:nvPr/>
        </p:nvSpPr>
        <p:spPr>
          <a:xfrm>
            <a:off x="4322292" y="2224855"/>
            <a:ext cx="497866" cy="633089"/>
          </a:xfrm>
          <a:prstGeom prst="can">
            <a:avLst/>
          </a:prstGeom>
          <a:solidFill>
            <a:srgbClr val="5B9BD5"/>
          </a:solidFill>
          <a:ln>
            <a:solidFill>
              <a:srgbClr val="4171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3845706" y="1884646"/>
            <a:ext cx="1451038" cy="369332"/>
          </a:xfrm>
          <a:prstGeom prst="rect">
            <a:avLst/>
          </a:prstGeom>
          <a:noFill/>
        </p:spPr>
        <p:txBody>
          <a:bodyPr wrap="square" rtlCol="0">
            <a:spAutoFit/>
          </a:bodyPr>
          <a:lstStyle/>
          <a:p>
            <a:pPr algn="ctr"/>
            <a:r>
              <a:rPr kumimoji="1" lang="ja-JP" altLang="en-US" dirty="0" smtClean="0"/>
              <a:t>データベース</a:t>
            </a:r>
            <a:endParaRPr kumimoji="1" lang="ja-JP" altLang="en-US" dirty="0"/>
          </a:p>
        </p:txBody>
      </p:sp>
      <p:sp>
        <p:nvSpPr>
          <p:cNvPr id="46" name="メモ 45"/>
          <p:cNvSpPr/>
          <p:nvPr/>
        </p:nvSpPr>
        <p:spPr>
          <a:xfrm>
            <a:off x="935328" y="2784148"/>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50"/>
              </a:solidFill>
            </a:endParaRPr>
          </a:p>
        </p:txBody>
      </p:sp>
      <p:sp>
        <p:nvSpPr>
          <p:cNvPr id="47" name="メモ 46"/>
          <p:cNvSpPr/>
          <p:nvPr/>
        </p:nvSpPr>
        <p:spPr>
          <a:xfrm>
            <a:off x="935328" y="3315664"/>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メモ 47"/>
          <p:cNvSpPr/>
          <p:nvPr/>
        </p:nvSpPr>
        <p:spPr>
          <a:xfrm>
            <a:off x="935328" y="3846301"/>
            <a:ext cx="224124" cy="315754"/>
          </a:xfrm>
          <a:prstGeom prst="foldedCorner">
            <a:avLst>
              <a:gd name="adj" fmla="val 4105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メモ 33"/>
          <p:cNvSpPr/>
          <p:nvPr/>
        </p:nvSpPr>
        <p:spPr>
          <a:xfrm>
            <a:off x="3007780" y="3439491"/>
            <a:ext cx="224124" cy="315754"/>
          </a:xfrm>
          <a:prstGeom prst="foldedCorner">
            <a:avLst>
              <a:gd name="adj" fmla="val 4105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5" name="直線矢印コネクタ 34"/>
          <p:cNvCxnSpPr>
            <a:stCxn id="34" idx="3"/>
            <a:endCxn id="62" idx="1"/>
          </p:cNvCxnSpPr>
          <p:nvPr/>
        </p:nvCxnSpPr>
        <p:spPr>
          <a:xfrm>
            <a:off x="3231904" y="3597368"/>
            <a:ext cx="1092335"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カギ線コネクタ 35"/>
          <p:cNvCxnSpPr>
            <a:stCxn id="62" idx="3"/>
          </p:cNvCxnSpPr>
          <p:nvPr/>
        </p:nvCxnSpPr>
        <p:spPr>
          <a:xfrm>
            <a:off x="4822105" y="3597368"/>
            <a:ext cx="671915" cy="867952"/>
          </a:xfrm>
          <a:prstGeom prst="bentConnector2">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2683111" y="3709618"/>
            <a:ext cx="866286" cy="461665"/>
          </a:xfrm>
          <a:prstGeom prst="rect">
            <a:avLst/>
          </a:prstGeom>
          <a:noFill/>
        </p:spPr>
        <p:txBody>
          <a:bodyPr wrap="square" rtlCol="0">
            <a:spAutoFit/>
          </a:bodyPr>
          <a:lstStyle/>
          <a:p>
            <a:pPr algn="ctr"/>
            <a:r>
              <a:rPr kumimoji="1" lang="en-US" altLang="ja-JP" sz="2400" dirty="0" smtClean="0"/>
              <a:t>c</a:t>
            </a:r>
            <a:endParaRPr kumimoji="1" lang="ja-JP" altLang="en-US" sz="2400" dirty="0"/>
          </a:p>
        </p:txBody>
      </p:sp>
      <p:sp>
        <p:nvSpPr>
          <p:cNvPr id="43" name="角丸四角形吹き出し 42"/>
          <p:cNvSpPr/>
          <p:nvPr/>
        </p:nvSpPr>
        <p:spPr>
          <a:xfrm>
            <a:off x="5988361" y="1746086"/>
            <a:ext cx="2117413" cy="2241117"/>
          </a:xfrm>
          <a:prstGeom prst="wedgeRoundRectCallout">
            <a:avLst>
              <a:gd name="adj1" fmla="val -105185"/>
              <a:gd name="adj2" fmla="val -14916"/>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メモ 43"/>
          <p:cNvSpPr/>
          <p:nvPr/>
        </p:nvSpPr>
        <p:spPr>
          <a:xfrm>
            <a:off x="6286979" y="1912017"/>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50"/>
              </a:solidFill>
            </a:endParaRPr>
          </a:p>
        </p:txBody>
      </p:sp>
      <p:sp>
        <p:nvSpPr>
          <p:cNvPr id="45" name="メモ 44"/>
          <p:cNvSpPr/>
          <p:nvPr/>
        </p:nvSpPr>
        <p:spPr>
          <a:xfrm>
            <a:off x="6648313" y="1912017"/>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50"/>
              </a:solidFill>
            </a:endParaRPr>
          </a:p>
        </p:txBody>
      </p:sp>
      <p:sp>
        <p:nvSpPr>
          <p:cNvPr id="50" name="メモ 49"/>
          <p:cNvSpPr/>
          <p:nvPr/>
        </p:nvSpPr>
        <p:spPr>
          <a:xfrm>
            <a:off x="7002276" y="1912017"/>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50"/>
              </a:solidFill>
            </a:endParaRPr>
          </a:p>
        </p:txBody>
      </p:sp>
      <p:sp>
        <p:nvSpPr>
          <p:cNvPr id="51" name="メモ 50"/>
          <p:cNvSpPr/>
          <p:nvPr/>
        </p:nvSpPr>
        <p:spPr>
          <a:xfrm>
            <a:off x="7344417" y="1912017"/>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50"/>
              </a:solidFill>
            </a:endParaRPr>
          </a:p>
        </p:txBody>
      </p:sp>
      <p:sp>
        <p:nvSpPr>
          <p:cNvPr id="52" name="メモ 51"/>
          <p:cNvSpPr/>
          <p:nvPr/>
        </p:nvSpPr>
        <p:spPr>
          <a:xfrm>
            <a:off x="6286979" y="2340335"/>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メモ 58"/>
          <p:cNvSpPr/>
          <p:nvPr/>
        </p:nvSpPr>
        <p:spPr>
          <a:xfrm>
            <a:off x="6648313" y="2340335"/>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メモ 59"/>
          <p:cNvSpPr/>
          <p:nvPr/>
        </p:nvSpPr>
        <p:spPr>
          <a:xfrm>
            <a:off x="7002276" y="2340335"/>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メモ 60"/>
          <p:cNvSpPr/>
          <p:nvPr/>
        </p:nvSpPr>
        <p:spPr>
          <a:xfrm>
            <a:off x="7344417" y="2340335"/>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rot="16200000">
            <a:off x="6824901" y="3555946"/>
            <a:ext cx="578874" cy="369332"/>
          </a:xfrm>
          <a:prstGeom prst="rect">
            <a:avLst/>
          </a:prstGeom>
          <a:noFill/>
        </p:spPr>
        <p:txBody>
          <a:bodyPr wrap="square" rtlCol="0">
            <a:spAutoFit/>
          </a:bodyPr>
          <a:lstStyle/>
          <a:p>
            <a:r>
              <a:rPr kumimoji="1" lang="ja-JP" altLang="en-US" dirty="0" smtClean="0"/>
              <a:t>・・・</a:t>
            </a:r>
            <a:endParaRPr kumimoji="1" lang="ja-JP" altLang="en-US" dirty="0"/>
          </a:p>
        </p:txBody>
      </p:sp>
      <p:sp>
        <p:nvSpPr>
          <p:cNvPr id="64" name="メモ 63"/>
          <p:cNvSpPr/>
          <p:nvPr/>
        </p:nvSpPr>
        <p:spPr>
          <a:xfrm>
            <a:off x="6286979" y="2741780"/>
            <a:ext cx="224124" cy="315754"/>
          </a:xfrm>
          <a:prstGeom prst="foldedCorner">
            <a:avLst>
              <a:gd name="adj" fmla="val 4105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メモ 64"/>
          <p:cNvSpPr/>
          <p:nvPr/>
        </p:nvSpPr>
        <p:spPr>
          <a:xfrm>
            <a:off x="6648313" y="2741780"/>
            <a:ext cx="224124" cy="315754"/>
          </a:xfrm>
          <a:prstGeom prst="foldedCorner">
            <a:avLst>
              <a:gd name="adj" fmla="val 4105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メモ 65"/>
          <p:cNvSpPr/>
          <p:nvPr/>
        </p:nvSpPr>
        <p:spPr>
          <a:xfrm>
            <a:off x="7002276" y="2741780"/>
            <a:ext cx="224124" cy="315754"/>
          </a:xfrm>
          <a:prstGeom prst="foldedCorner">
            <a:avLst>
              <a:gd name="adj" fmla="val 4105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メモ 66"/>
          <p:cNvSpPr/>
          <p:nvPr/>
        </p:nvSpPr>
        <p:spPr>
          <a:xfrm>
            <a:off x="7344417" y="2741780"/>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メモ 70"/>
          <p:cNvSpPr/>
          <p:nvPr/>
        </p:nvSpPr>
        <p:spPr>
          <a:xfrm>
            <a:off x="6286979" y="3153198"/>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メモ 72"/>
          <p:cNvSpPr/>
          <p:nvPr/>
        </p:nvSpPr>
        <p:spPr>
          <a:xfrm>
            <a:off x="6648313" y="3153198"/>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メモ 73"/>
          <p:cNvSpPr/>
          <p:nvPr/>
        </p:nvSpPr>
        <p:spPr>
          <a:xfrm>
            <a:off x="7002276" y="3153198"/>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メモ 74"/>
          <p:cNvSpPr/>
          <p:nvPr/>
        </p:nvSpPr>
        <p:spPr>
          <a:xfrm>
            <a:off x="7344417" y="3153198"/>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メモ 75"/>
          <p:cNvSpPr/>
          <p:nvPr/>
        </p:nvSpPr>
        <p:spPr>
          <a:xfrm>
            <a:off x="7686558" y="1912017"/>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50"/>
              </a:solidFill>
            </a:endParaRPr>
          </a:p>
        </p:txBody>
      </p:sp>
      <p:sp>
        <p:nvSpPr>
          <p:cNvPr id="77" name="メモ 76"/>
          <p:cNvSpPr/>
          <p:nvPr/>
        </p:nvSpPr>
        <p:spPr>
          <a:xfrm>
            <a:off x="7686558" y="2340335"/>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メモ 77"/>
          <p:cNvSpPr/>
          <p:nvPr/>
        </p:nvSpPr>
        <p:spPr>
          <a:xfrm>
            <a:off x="7686558" y="2741780"/>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メモ 78"/>
          <p:cNvSpPr/>
          <p:nvPr/>
        </p:nvSpPr>
        <p:spPr>
          <a:xfrm>
            <a:off x="7686558" y="3153198"/>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81" name="表 80"/>
          <p:cNvGraphicFramePr>
            <a:graphicFrameLocks noGrp="1"/>
          </p:cNvGraphicFramePr>
          <p:nvPr>
            <p:extLst>
              <p:ext uri="{D42A27DB-BD31-4B8C-83A1-F6EECF244321}">
                <p14:modId xmlns:p14="http://schemas.microsoft.com/office/powerpoint/2010/main" val="53863412"/>
              </p:ext>
            </p:extLst>
          </p:nvPr>
        </p:nvGraphicFramePr>
        <p:xfrm>
          <a:off x="2478450" y="4531994"/>
          <a:ext cx="5718798" cy="1764417"/>
        </p:xfrm>
        <a:graphic>
          <a:graphicData uri="http://schemas.openxmlformats.org/drawingml/2006/table">
            <a:tbl>
              <a:tblPr firstRow="1" bandRow="1">
                <a:tableStyleId>{46F890A9-2807-4EBB-B81D-B2AA78EC7F39}</a:tableStyleId>
              </a:tblPr>
              <a:tblGrid>
                <a:gridCol w="541180"/>
                <a:gridCol w="300349"/>
                <a:gridCol w="973232"/>
                <a:gridCol w="973232"/>
                <a:gridCol w="982467"/>
                <a:gridCol w="973232"/>
                <a:gridCol w="975106"/>
              </a:tblGrid>
              <a:tr h="447879">
                <a:tc>
                  <a:txBody>
                    <a:bodyPr/>
                    <a:lstStyle/>
                    <a:p>
                      <a:pPr algn="ctr"/>
                      <a:r>
                        <a:rPr kumimoji="1" lang="en-US" altLang="ja-JP" sz="2000" dirty="0" smtClean="0"/>
                        <a:t>X</a:t>
                      </a:r>
                      <a:endParaRPr kumimoji="1" lang="ja-JP" altLang="en-US" sz="2000" dirty="0"/>
                    </a:p>
                  </a:txBody>
                  <a:tcPr marL="134046" marR="134046" marT="67023" marB="67023">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endParaRPr kumimoji="1" lang="ja-JP" altLang="en-US" sz="1400" dirty="0"/>
                    </a:p>
                  </a:txBody>
                  <a:tcPr marL="134046" marR="134046" marT="67023" marB="67023">
                    <a:lnT w="12700" cap="flat" cmpd="sng" algn="ctr">
                      <a:solidFill>
                        <a:schemeClr val="tx1"/>
                      </a:solidFill>
                      <a:prstDash val="solid"/>
                      <a:round/>
                      <a:headEnd type="none" w="med" len="med"/>
                      <a:tailEnd type="none" w="med" len="med"/>
                    </a:lnT>
                  </a:tcPr>
                </a:tc>
                <a:tc>
                  <a:txBody>
                    <a:bodyPr/>
                    <a:lstStyle/>
                    <a:p>
                      <a:pPr algn="ctr"/>
                      <a:r>
                        <a:rPr kumimoji="1" lang="en-US" altLang="ja-JP" sz="2000" dirty="0" smtClean="0"/>
                        <a:t>X -</a:t>
                      </a:r>
                      <a:r>
                        <a:rPr kumimoji="1" lang="en-US" altLang="ja-JP" sz="2000" baseline="0" dirty="0" smtClean="0"/>
                        <a:t> 1.0</a:t>
                      </a:r>
                      <a:endParaRPr kumimoji="1" lang="ja-JP" altLang="en-US" sz="2000" dirty="0"/>
                    </a:p>
                  </a:txBody>
                  <a:tcPr marL="134046" marR="134046" marT="67023" marB="67023">
                    <a:lnT w="12700" cap="flat" cmpd="sng" algn="ctr">
                      <a:solidFill>
                        <a:schemeClr val="tx1"/>
                      </a:solidFill>
                      <a:prstDash val="solid"/>
                      <a:round/>
                      <a:headEnd type="none" w="med" len="med"/>
                      <a:tailEnd type="none" w="med" len="med"/>
                    </a:lnT>
                  </a:tcPr>
                </a:tc>
                <a:tc>
                  <a:txBody>
                    <a:bodyPr/>
                    <a:lstStyle/>
                    <a:p>
                      <a:pPr algn="ctr"/>
                      <a:r>
                        <a:rPr kumimoji="1" lang="en-US" altLang="ja-JP" sz="2000" dirty="0" smtClean="0"/>
                        <a:t>X</a:t>
                      </a:r>
                      <a:r>
                        <a:rPr kumimoji="1" lang="en-US" altLang="ja-JP" sz="2000" baseline="0" dirty="0" smtClean="0"/>
                        <a:t> - 2.0</a:t>
                      </a:r>
                      <a:endParaRPr kumimoji="1" lang="ja-JP" altLang="en-US" sz="2000" dirty="0"/>
                    </a:p>
                  </a:txBody>
                  <a:tcPr marL="134046" marR="134046" marT="67023" marB="67023">
                    <a:lnT w="12700" cap="flat" cmpd="sng" algn="ctr">
                      <a:solidFill>
                        <a:schemeClr val="tx1"/>
                      </a:solidFill>
                      <a:prstDash val="solid"/>
                      <a:round/>
                      <a:headEnd type="none" w="med" len="med"/>
                      <a:tailEnd type="none" w="med" len="med"/>
                    </a:lnT>
                  </a:tcPr>
                </a:tc>
                <a:tc>
                  <a:txBody>
                    <a:bodyPr/>
                    <a:lstStyle/>
                    <a:p>
                      <a:pPr algn="ctr"/>
                      <a:r>
                        <a:rPr kumimoji="1" lang="en-US" altLang="ja-JP" sz="2000" dirty="0" smtClean="0"/>
                        <a:t>X - 3.0</a:t>
                      </a:r>
                      <a:endParaRPr kumimoji="1" lang="ja-JP" altLang="en-US" sz="2000" dirty="0"/>
                    </a:p>
                  </a:txBody>
                  <a:tcPr marL="134046" marR="134046" marT="67023" marB="67023">
                    <a:lnT w="12700" cap="flat" cmpd="sng" algn="ctr">
                      <a:solidFill>
                        <a:schemeClr val="tx1"/>
                      </a:solidFill>
                      <a:prstDash val="solid"/>
                      <a:round/>
                      <a:headEnd type="none" w="med" len="med"/>
                      <a:tailEnd type="none" w="med" len="med"/>
                    </a:lnT>
                  </a:tcPr>
                </a:tc>
                <a:tc>
                  <a:txBody>
                    <a:bodyPr/>
                    <a:lstStyle/>
                    <a:p>
                      <a:pPr algn="ctr"/>
                      <a:r>
                        <a:rPr kumimoji="1" lang="en-US" altLang="ja-JP" sz="2000" dirty="0" smtClean="0"/>
                        <a:t>X - 4.0</a:t>
                      </a:r>
                      <a:endParaRPr kumimoji="1" lang="ja-JP" altLang="en-US" sz="2000" dirty="0"/>
                    </a:p>
                  </a:txBody>
                  <a:tcPr marL="134046" marR="134046" marT="67023" marB="67023">
                    <a:lnT w="12700" cap="flat" cmpd="sng" algn="ctr">
                      <a:solidFill>
                        <a:schemeClr val="tx1"/>
                      </a:solidFill>
                      <a:prstDash val="solid"/>
                      <a:round/>
                      <a:headEnd type="none" w="med" len="med"/>
                      <a:tailEnd type="none" w="med" len="med"/>
                    </a:lnT>
                  </a:tcPr>
                </a:tc>
                <a:tc>
                  <a:txBody>
                    <a:bodyPr/>
                    <a:lstStyle/>
                    <a:p>
                      <a:pPr algn="ctr"/>
                      <a:r>
                        <a:rPr kumimoji="1" lang="en-US" altLang="ja-JP" sz="2000" dirty="0" smtClean="0"/>
                        <a:t>X - 5.0</a:t>
                      </a:r>
                      <a:endParaRPr kumimoji="1" lang="ja-JP" altLang="en-US" sz="2000" dirty="0"/>
                    </a:p>
                  </a:txBody>
                  <a:tcPr marL="134046" marR="134046" marT="67023" marB="67023">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435650">
                <a:tc>
                  <a:txBody>
                    <a:bodyPr/>
                    <a:lstStyle/>
                    <a:p>
                      <a:pPr algn="ctr"/>
                      <a:r>
                        <a:rPr kumimoji="1" lang="en-US" altLang="ja-JP" sz="2000" dirty="0" smtClean="0"/>
                        <a:t>a</a:t>
                      </a:r>
                      <a:endParaRPr kumimoji="1" lang="ja-JP" altLang="en-US" sz="2000" dirty="0"/>
                    </a:p>
                  </a:txBody>
                  <a:tcPr marL="134046" marR="134046" marT="67023" marB="67023">
                    <a:lnL w="12700" cap="flat" cmpd="sng" algn="ctr">
                      <a:solidFill>
                        <a:schemeClr val="tx1"/>
                      </a:solidFill>
                      <a:prstDash val="solid"/>
                      <a:round/>
                      <a:headEnd type="none" w="med" len="med"/>
                      <a:tailEnd type="none" w="med" len="med"/>
                    </a:lnL>
                  </a:tcPr>
                </a:tc>
                <a:tc>
                  <a:txBody>
                    <a:bodyPr/>
                    <a:lstStyle/>
                    <a:p>
                      <a:pPr algn="ctr"/>
                      <a:endParaRPr kumimoji="1" lang="ja-JP" altLang="en-US" sz="2000" dirty="0"/>
                    </a:p>
                  </a:txBody>
                  <a:tcPr marL="134046" marR="134046" marT="67023" marB="67023"/>
                </a:tc>
                <a:tc>
                  <a:txBody>
                    <a:bodyPr/>
                    <a:lstStyle/>
                    <a:p>
                      <a:pPr algn="r"/>
                      <a:r>
                        <a:rPr kumimoji="1" lang="en-US" altLang="ja-JP" sz="2000" dirty="0" smtClean="0"/>
                        <a:t>0.96</a:t>
                      </a:r>
                      <a:endParaRPr kumimoji="1" lang="ja-JP" altLang="en-US" sz="2000" dirty="0"/>
                    </a:p>
                  </a:txBody>
                  <a:tcPr marL="134046" marR="134046" marT="67023" marB="67023"/>
                </a:tc>
                <a:tc>
                  <a:txBody>
                    <a:bodyPr/>
                    <a:lstStyle/>
                    <a:p>
                      <a:pPr algn="r"/>
                      <a:r>
                        <a:rPr kumimoji="1" lang="en-US" altLang="ja-JP" sz="2000" dirty="0" smtClean="0"/>
                        <a:t>0.97</a:t>
                      </a:r>
                      <a:endParaRPr kumimoji="1" lang="ja-JP" altLang="en-US" sz="2000" dirty="0"/>
                    </a:p>
                  </a:txBody>
                  <a:tcPr marL="134046" marR="134046" marT="67023" marB="67023"/>
                </a:tc>
                <a:tc>
                  <a:txBody>
                    <a:bodyPr/>
                    <a:lstStyle/>
                    <a:p>
                      <a:pPr algn="r"/>
                      <a:r>
                        <a:rPr kumimoji="1" lang="en-US" altLang="ja-JP" sz="2000" dirty="0" smtClean="0"/>
                        <a:t>0.99</a:t>
                      </a:r>
                      <a:endParaRPr kumimoji="1" lang="ja-JP" altLang="en-US" sz="2000" dirty="0"/>
                    </a:p>
                  </a:txBody>
                  <a:tcPr marL="134046" marR="134046" marT="67023" marB="67023"/>
                </a:tc>
                <a:tc>
                  <a:txBody>
                    <a:bodyPr/>
                    <a:lstStyle/>
                    <a:p>
                      <a:pPr algn="r"/>
                      <a:r>
                        <a:rPr kumimoji="1" lang="en-US" altLang="ja-JP" sz="2000" dirty="0" smtClean="0"/>
                        <a:t>0.97</a:t>
                      </a:r>
                      <a:endParaRPr kumimoji="1" lang="ja-JP" altLang="en-US" sz="2000" dirty="0"/>
                    </a:p>
                  </a:txBody>
                  <a:tcPr marL="134046" marR="134046" marT="67023" marB="67023"/>
                </a:tc>
                <a:tc>
                  <a:txBody>
                    <a:bodyPr/>
                    <a:lstStyle/>
                    <a:p>
                      <a:pPr algn="r"/>
                      <a:r>
                        <a:rPr kumimoji="1" lang="en-US" altLang="ja-JP" sz="2000" dirty="0" smtClean="0"/>
                        <a:t>0.9</a:t>
                      </a:r>
                      <a:endParaRPr kumimoji="1" lang="ja-JP" altLang="en-US" sz="2000" dirty="0"/>
                    </a:p>
                  </a:txBody>
                  <a:tcPr marL="134046" marR="134046" marT="67023" marB="67023">
                    <a:lnR w="12700" cap="flat" cmpd="sng" algn="ctr">
                      <a:solidFill>
                        <a:schemeClr val="tx1"/>
                      </a:solidFill>
                      <a:prstDash val="solid"/>
                      <a:round/>
                      <a:headEnd type="none" w="med" len="med"/>
                      <a:tailEnd type="none" w="med" len="med"/>
                    </a:lnR>
                  </a:tcPr>
                </a:tc>
              </a:tr>
              <a:tr h="435650">
                <a:tc>
                  <a:txBody>
                    <a:bodyPr/>
                    <a:lstStyle/>
                    <a:p>
                      <a:pPr algn="ctr"/>
                      <a:r>
                        <a:rPr kumimoji="1" lang="en-US" altLang="ja-JP" sz="2000" dirty="0" smtClean="0"/>
                        <a:t>b</a:t>
                      </a:r>
                      <a:endParaRPr kumimoji="1" lang="ja-JP" altLang="en-US" sz="2000" dirty="0"/>
                    </a:p>
                  </a:txBody>
                  <a:tcPr marL="134046" marR="134046" marT="67023" marB="67023">
                    <a:lnL w="12700" cap="flat" cmpd="sng" algn="ctr">
                      <a:solidFill>
                        <a:schemeClr val="tx1"/>
                      </a:solidFill>
                      <a:prstDash val="solid"/>
                      <a:round/>
                      <a:headEnd type="none" w="med" len="med"/>
                      <a:tailEnd type="none" w="med" len="med"/>
                    </a:lnL>
                  </a:tcPr>
                </a:tc>
                <a:tc>
                  <a:txBody>
                    <a:bodyPr/>
                    <a:lstStyle/>
                    <a:p>
                      <a:pPr algn="l"/>
                      <a:endParaRPr kumimoji="1" lang="ja-JP" altLang="en-US" sz="2000" dirty="0"/>
                    </a:p>
                  </a:txBody>
                  <a:tcPr marL="134046" marR="134046" marT="67023" marB="67023"/>
                </a:tc>
                <a:tc>
                  <a:txBody>
                    <a:bodyPr/>
                    <a:lstStyle/>
                    <a:p>
                      <a:pPr algn="r"/>
                      <a:r>
                        <a:rPr kumimoji="1" lang="en-US" altLang="ja-JP" sz="2000" dirty="0" smtClean="0"/>
                        <a:t>0.99</a:t>
                      </a:r>
                      <a:endParaRPr kumimoji="1" lang="ja-JP" altLang="en-US" sz="2000" dirty="0"/>
                    </a:p>
                  </a:txBody>
                  <a:tcPr marL="134046" marR="134046" marT="67023" marB="67023"/>
                </a:tc>
                <a:tc>
                  <a:txBody>
                    <a:bodyPr/>
                    <a:lstStyle/>
                    <a:p>
                      <a:pPr algn="r"/>
                      <a:r>
                        <a:rPr kumimoji="1" lang="en-US" altLang="ja-JP" sz="2000" dirty="0" smtClean="0"/>
                        <a:t>0.99</a:t>
                      </a:r>
                      <a:endParaRPr kumimoji="1" lang="ja-JP" altLang="en-US" sz="2000" dirty="0"/>
                    </a:p>
                  </a:txBody>
                  <a:tcPr marL="134046" marR="134046" marT="67023" marB="67023"/>
                </a:tc>
                <a:tc>
                  <a:txBody>
                    <a:bodyPr/>
                    <a:lstStyle/>
                    <a:p>
                      <a:pPr algn="r"/>
                      <a:r>
                        <a:rPr kumimoji="1" lang="en-US" altLang="ja-JP" sz="2000" dirty="0" smtClean="0"/>
                        <a:t>0.98</a:t>
                      </a:r>
                      <a:endParaRPr kumimoji="1" lang="ja-JP" altLang="en-US" sz="2000" dirty="0"/>
                    </a:p>
                  </a:txBody>
                  <a:tcPr marL="134046" marR="134046" marT="67023" marB="67023"/>
                </a:tc>
                <a:tc>
                  <a:txBody>
                    <a:bodyPr/>
                    <a:lstStyle/>
                    <a:p>
                      <a:pPr algn="r"/>
                      <a:r>
                        <a:rPr kumimoji="1" lang="en-US" altLang="ja-JP" sz="2000" dirty="0" smtClean="0"/>
                        <a:t>0.98</a:t>
                      </a:r>
                      <a:endParaRPr kumimoji="1" lang="ja-JP" altLang="en-US" sz="2000" dirty="0"/>
                    </a:p>
                  </a:txBody>
                  <a:tcPr marL="134046" marR="134046" marT="67023" marB="67023"/>
                </a:tc>
                <a:tc>
                  <a:txBody>
                    <a:bodyPr/>
                    <a:lstStyle/>
                    <a:p>
                      <a:pPr algn="r"/>
                      <a:r>
                        <a:rPr kumimoji="1" lang="en-US" altLang="ja-JP" sz="2000" dirty="0" smtClean="0"/>
                        <a:t>0.9</a:t>
                      </a:r>
                      <a:endParaRPr kumimoji="1" lang="ja-JP" altLang="en-US" sz="2000" dirty="0"/>
                    </a:p>
                  </a:txBody>
                  <a:tcPr marL="134046" marR="134046" marT="67023" marB="67023">
                    <a:lnR w="12700" cap="flat" cmpd="sng" algn="ctr">
                      <a:solidFill>
                        <a:schemeClr val="tx1"/>
                      </a:solidFill>
                      <a:prstDash val="solid"/>
                      <a:round/>
                      <a:headEnd type="none" w="med" len="med"/>
                      <a:tailEnd type="none" w="med" len="med"/>
                    </a:lnR>
                  </a:tcPr>
                </a:tc>
              </a:tr>
              <a:tr h="435650">
                <a:tc>
                  <a:txBody>
                    <a:bodyPr/>
                    <a:lstStyle/>
                    <a:p>
                      <a:pPr algn="ctr"/>
                      <a:r>
                        <a:rPr kumimoji="1" lang="en-US" altLang="ja-JP" sz="2000" dirty="0" smtClean="0"/>
                        <a:t>c</a:t>
                      </a:r>
                      <a:endParaRPr kumimoji="1" lang="ja-JP" altLang="en-US" sz="2000" dirty="0"/>
                    </a:p>
                  </a:txBody>
                  <a:tcPr marL="134046" marR="134046" marT="67023" marB="67023">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a:endParaRPr kumimoji="1" lang="ja-JP" altLang="en-US" sz="2000" dirty="0"/>
                    </a:p>
                  </a:txBody>
                  <a:tcPr marL="134046" marR="134046" marT="67023" marB="67023">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t>0</a:t>
                      </a:r>
                      <a:endParaRPr kumimoji="1" lang="ja-JP" altLang="en-US" sz="2000" dirty="0"/>
                    </a:p>
                  </a:txBody>
                  <a:tcPr marL="134046" marR="134046" marT="67023" marB="67023">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t>0.97</a:t>
                      </a:r>
                      <a:endParaRPr kumimoji="1" lang="ja-JP" altLang="en-US" sz="2000" dirty="0"/>
                    </a:p>
                  </a:txBody>
                  <a:tcPr marL="134046" marR="134046" marT="67023" marB="67023">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t>0.99</a:t>
                      </a:r>
                      <a:endParaRPr kumimoji="1" lang="ja-JP" altLang="en-US" sz="2000" dirty="0"/>
                    </a:p>
                  </a:txBody>
                  <a:tcPr marL="134046" marR="134046" marT="67023" marB="67023">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t>0.98</a:t>
                      </a:r>
                      <a:endParaRPr kumimoji="1" lang="ja-JP" altLang="en-US" sz="2000" dirty="0"/>
                    </a:p>
                  </a:txBody>
                  <a:tcPr marL="134046" marR="134046" marT="67023" marB="67023">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t>0</a:t>
                      </a:r>
                      <a:endParaRPr kumimoji="1" lang="ja-JP" altLang="en-US" sz="2000" dirty="0"/>
                    </a:p>
                  </a:txBody>
                  <a:tcPr marL="134046" marR="134046" marT="67023" marB="67023">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55" name="テキスト ボックス 54"/>
          <p:cNvSpPr txBox="1"/>
          <p:nvPr/>
        </p:nvSpPr>
        <p:spPr>
          <a:xfrm>
            <a:off x="1208822" y="3773345"/>
            <a:ext cx="866286" cy="461665"/>
          </a:xfrm>
          <a:prstGeom prst="rect">
            <a:avLst/>
          </a:prstGeom>
          <a:noFill/>
        </p:spPr>
        <p:txBody>
          <a:bodyPr wrap="square" rtlCol="0">
            <a:spAutoFit/>
          </a:bodyPr>
          <a:lstStyle/>
          <a:p>
            <a:pPr algn="ctr"/>
            <a:r>
              <a:rPr kumimoji="1" lang="en-US" altLang="ja-JP" sz="2400" dirty="0" smtClean="0"/>
              <a:t>c</a:t>
            </a:r>
            <a:endParaRPr kumimoji="1" lang="ja-JP" altLang="en-US" sz="2400" dirty="0"/>
          </a:p>
        </p:txBody>
      </p:sp>
      <p:sp>
        <p:nvSpPr>
          <p:cNvPr id="56" name="テキスト ボックス 55"/>
          <p:cNvSpPr txBox="1"/>
          <p:nvPr/>
        </p:nvSpPr>
        <p:spPr>
          <a:xfrm>
            <a:off x="1208822" y="3238725"/>
            <a:ext cx="866286" cy="461665"/>
          </a:xfrm>
          <a:prstGeom prst="rect">
            <a:avLst/>
          </a:prstGeom>
          <a:noFill/>
        </p:spPr>
        <p:txBody>
          <a:bodyPr wrap="square" rtlCol="0">
            <a:spAutoFit/>
          </a:bodyPr>
          <a:lstStyle/>
          <a:p>
            <a:pPr algn="ctr"/>
            <a:r>
              <a:rPr lang="en-US" altLang="ja-JP" sz="2400" dirty="0" smtClean="0"/>
              <a:t>b</a:t>
            </a:r>
            <a:endParaRPr kumimoji="1" lang="ja-JP" altLang="en-US" sz="2400" dirty="0"/>
          </a:p>
        </p:txBody>
      </p:sp>
      <p:sp>
        <p:nvSpPr>
          <p:cNvPr id="57" name="テキスト ボックス 56"/>
          <p:cNvSpPr txBox="1"/>
          <p:nvPr/>
        </p:nvSpPr>
        <p:spPr>
          <a:xfrm>
            <a:off x="1208822" y="2711192"/>
            <a:ext cx="866286" cy="461665"/>
          </a:xfrm>
          <a:prstGeom prst="rect">
            <a:avLst/>
          </a:prstGeom>
          <a:noFill/>
        </p:spPr>
        <p:txBody>
          <a:bodyPr wrap="square" rtlCol="0">
            <a:spAutoFit/>
          </a:bodyPr>
          <a:lstStyle/>
          <a:p>
            <a:pPr algn="ctr"/>
            <a:r>
              <a:rPr lang="en-US" altLang="ja-JP" sz="2400" dirty="0" smtClean="0"/>
              <a:t>a</a:t>
            </a:r>
            <a:endParaRPr kumimoji="1" lang="ja-JP" altLang="en-US" sz="2400" dirty="0"/>
          </a:p>
        </p:txBody>
      </p:sp>
    </p:spTree>
    <p:extLst>
      <p:ext uri="{BB962C8B-B14F-4D97-AF65-F5344CB8AC3E}">
        <p14:creationId xmlns:p14="http://schemas.microsoft.com/office/powerpoint/2010/main" val="23354608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95379" y="115888"/>
            <a:ext cx="8574088" cy="576262"/>
          </a:xfrm>
        </p:spPr>
        <p:txBody>
          <a:bodyPr/>
          <a:lstStyle/>
          <a:p>
            <a:r>
              <a:rPr lang="en-US" altLang="ja-JP" dirty="0" smtClean="0">
                <a:latin typeface="+mn-ea"/>
                <a:ea typeface="+mn-ea"/>
              </a:rPr>
              <a:t>1.(</a:t>
            </a:r>
            <a:r>
              <a:rPr lang="ja-JP" altLang="en-US" dirty="0" smtClean="0">
                <a:latin typeface="+mn-ea"/>
                <a:ea typeface="+mn-ea"/>
              </a:rPr>
              <a:t>再利用元</a:t>
            </a:r>
            <a:r>
              <a:rPr lang="en-US" altLang="ja-JP" dirty="0" smtClean="0">
                <a:latin typeface="+mn-ea"/>
                <a:ea typeface="+mn-ea"/>
              </a:rPr>
              <a:t>)</a:t>
            </a:r>
            <a:r>
              <a:rPr lang="ja-JP" altLang="en-US" dirty="0" smtClean="0">
                <a:latin typeface="+mn-ea"/>
                <a:ea typeface="+mn-ea"/>
              </a:rPr>
              <a:t>候補</a:t>
            </a:r>
            <a:r>
              <a:rPr lang="ja-JP" altLang="en-US" dirty="0">
                <a:latin typeface="+mn-ea"/>
                <a:ea typeface="+mn-ea"/>
              </a:rPr>
              <a:t>ソフトウェア</a:t>
            </a:r>
            <a:endParaRPr lang="en-US" altLang="ja-JP" dirty="0">
              <a:latin typeface="+mn-ea"/>
              <a:ea typeface="+mn-ea"/>
            </a:endParaRPr>
          </a:p>
        </p:txBody>
      </p:sp>
      <p:sp>
        <p:nvSpPr>
          <p:cNvPr id="3" name="コンテンツ プレースホルダー 2"/>
          <p:cNvSpPr>
            <a:spLocks noGrp="1"/>
          </p:cNvSpPr>
          <p:nvPr>
            <p:ph idx="1"/>
          </p:nvPr>
        </p:nvSpPr>
        <p:spPr/>
        <p:txBody>
          <a:bodyPr/>
          <a:lstStyle/>
          <a:p>
            <a:r>
              <a:rPr lang="ja-JP" altLang="en-US" dirty="0" smtClean="0"/>
              <a:t>類似ファイルを持つソフトウェア</a:t>
            </a:r>
            <a:endParaRPr lang="en-US" altLang="ja-JP" dirty="0" smtClean="0"/>
          </a:p>
          <a:p>
            <a:pPr lvl="1"/>
            <a:r>
              <a:rPr lang="ja-JP" altLang="en-US" dirty="0" smtClean="0"/>
              <a:t>各ファイルの類似度をベクトルとしてもつ</a:t>
            </a:r>
            <a:endParaRPr lang="en-US" altLang="ja-JP" dirty="0" smtClean="0"/>
          </a:p>
          <a:p>
            <a:pPr lvl="1"/>
            <a:r>
              <a:rPr lang="ja-JP" altLang="en-US" dirty="0" smtClean="0"/>
              <a:t>例：</a:t>
            </a:r>
            <a:r>
              <a:rPr lang="en-US" altLang="ja-JP" dirty="0"/>
              <a:t> </a:t>
            </a:r>
            <a:r>
              <a:rPr lang="en-US" altLang="ja-JP" dirty="0" smtClean="0"/>
              <a:t>X - 1.0 = (0.96, 0.99, 0)</a:t>
            </a:r>
          </a:p>
          <a:p>
            <a:pPr lvl="1"/>
            <a:endParaRPr lang="ja-JP" altLang="en-US" dirty="0" smtClean="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11</a:t>
            </a:fld>
            <a:endParaRPr kumimoji="1" lang="ja-JP" altLang="en-US"/>
          </a:p>
        </p:txBody>
      </p:sp>
      <p:graphicFrame>
        <p:nvGraphicFramePr>
          <p:cNvPr id="11" name="表 10"/>
          <p:cNvGraphicFramePr>
            <a:graphicFrameLocks noGrp="1"/>
          </p:cNvGraphicFramePr>
          <p:nvPr>
            <p:extLst>
              <p:ext uri="{D42A27DB-BD31-4B8C-83A1-F6EECF244321}">
                <p14:modId xmlns:p14="http://schemas.microsoft.com/office/powerpoint/2010/main" val="1880869669"/>
              </p:ext>
            </p:extLst>
          </p:nvPr>
        </p:nvGraphicFramePr>
        <p:xfrm>
          <a:off x="986037" y="3048892"/>
          <a:ext cx="7412970" cy="2290550"/>
        </p:xfrm>
        <a:graphic>
          <a:graphicData uri="http://schemas.openxmlformats.org/drawingml/2006/table">
            <a:tbl>
              <a:tblPr firstRow="1" bandRow="1">
                <a:tableStyleId>{46F890A9-2807-4EBB-B81D-B2AA78EC7F39}</a:tableStyleId>
              </a:tblPr>
              <a:tblGrid>
                <a:gridCol w="701503"/>
                <a:gridCol w="389326"/>
                <a:gridCol w="1261548"/>
                <a:gridCol w="1261548"/>
                <a:gridCol w="1273519"/>
                <a:gridCol w="1261548"/>
                <a:gridCol w="1263978"/>
              </a:tblGrid>
              <a:tr h="580562">
                <a:tc>
                  <a:txBody>
                    <a:bodyPr/>
                    <a:lstStyle/>
                    <a:p>
                      <a:pPr algn="ctr"/>
                      <a:r>
                        <a:rPr kumimoji="1" lang="en-US" altLang="ja-JP" sz="2600" dirty="0" smtClean="0"/>
                        <a:t>X</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endParaRPr kumimoji="1" lang="ja-JP" altLang="en-US" sz="18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X -</a:t>
                      </a:r>
                      <a:r>
                        <a:rPr kumimoji="1" lang="en-US" altLang="ja-JP" sz="2600" baseline="0" dirty="0" smtClean="0"/>
                        <a:t> 1.0</a:t>
                      </a:r>
                      <a:endParaRPr kumimoji="1" lang="ja-JP" altLang="en-US" sz="26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X</a:t>
                      </a:r>
                      <a:r>
                        <a:rPr kumimoji="1" lang="en-US" altLang="ja-JP" sz="2600" baseline="0" dirty="0" smtClean="0"/>
                        <a:t> - 2.0</a:t>
                      </a:r>
                      <a:endParaRPr kumimoji="1" lang="ja-JP" altLang="en-US" sz="26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X - 3.0</a:t>
                      </a:r>
                      <a:endParaRPr kumimoji="1" lang="ja-JP" altLang="en-US" sz="26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X - 4.0</a:t>
                      </a:r>
                      <a:endParaRPr kumimoji="1" lang="ja-JP" altLang="en-US" sz="26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X - 5.0</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568853">
                <a:tc>
                  <a:txBody>
                    <a:bodyPr/>
                    <a:lstStyle/>
                    <a:p>
                      <a:pPr algn="ctr"/>
                      <a:r>
                        <a:rPr kumimoji="1" lang="en-US" altLang="ja-JP" sz="2600" dirty="0" smtClean="0"/>
                        <a:t>a</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tcPr>
                </a:tc>
                <a:tc>
                  <a:txBody>
                    <a:bodyPr/>
                    <a:lstStyle/>
                    <a:p>
                      <a:pPr algn="ctr"/>
                      <a:endParaRPr kumimoji="1" lang="ja-JP" altLang="en-US" sz="2600" dirty="0"/>
                    </a:p>
                  </a:txBody>
                  <a:tcPr marL="173757" marR="173757" marT="86878" marB="86878"/>
                </a:tc>
                <a:tc>
                  <a:txBody>
                    <a:bodyPr/>
                    <a:lstStyle/>
                    <a:p>
                      <a:pPr algn="r"/>
                      <a:r>
                        <a:rPr kumimoji="1" lang="en-US" altLang="ja-JP" sz="2600" dirty="0" smtClean="0"/>
                        <a:t>0.96</a:t>
                      </a:r>
                      <a:endParaRPr kumimoji="1" lang="ja-JP" altLang="en-US" sz="2600" dirty="0"/>
                    </a:p>
                  </a:txBody>
                  <a:tcPr marL="173757" marR="173757" marT="86878" marB="86878"/>
                </a:tc>
                <a:tc>
                  <a:txBody>
                    <a:bodyPr/>
                    <a:lstStyle/>
                    <a:p>
                      <a:pPr algn="r"/>
                      <a:r>
                        <a:rPr kumimoji="1" lang="en-US" altLang="ja-JP" sz="2600" dirty="0" smtClean="0"/>
                        <a:t>0.97</a:t>
                      </a:r>
                      <a:endParaRPr kumimoji="1" lang="ja-JP" altLang="en-US" sz="2600" dirty="0"/>
                    </a:p>
                  </a:txBody>
                  <a:tcPr marL="173757" marR="173757" marT="86878" marB="86878"/>
                </a:tc>
                <a:tc>
                  <a:txBody>
                    <a:bodyPr/>
                    <a:lstStyle/>
                    <a:p>
                      <a:pPr algn="r"/>
                      <a:r>
                        <a:rPr kumimoji="1" lang="en-US" altLang="ja-JP" sz="2600" dirty="0" smtClean="0"/>
                        <a:t>0.99</a:t>
                      </a:r>
                      <a:endParaRPr kumimoji="1" lang="ja-JP" altLang="en-US" sz="2600" dirty="0"/>
                    </a:p>
                  </a:txBody>
                  <a:tcPr marL="173757" marR="173757" marT="86878" marB="86878"/>
                </a:tc>
                <a:tc>
                  <a:txBody>
                    <a:bodyPr/>
                    <a:lstStyle/>
                    <a:p>
                      <a:pPr algn="r"/>
                      <a:r>
                        <a:rPr kumimoji="1" lang="en-US" altLang="ja-JP" sz="2600" dirty="0" smtClean="0"/>
                        <a:t>0.97</a:t>
                      </a:r>
                      <a:endParaRPr kumimoji="1" lang="ja-JP" altLang="en-US" sz="2600" dirty="0"/>
                    </a:p>
                  </a:txBody>
                  <a:tcPr marL="173757" marR="173757" marT="86878" marB="86878"/>
                </a:tc>
                <a:tc>
                  <a:txBody>
                    <a:bodyPr/>
                    <a:lstStyle/>
                    <a:p>
                      <a:pPr algn="r"/>
                      <a:r>
                        <a:rPr kumimoji="1" lang="en-US" altLang="ja-JP" sz="2600" dirty="0" smtClean="0"/>
                        <a:t>0.9</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tcPr>
                </a:tc>
              </a:tr>
              <a:tr h="568853">
                <a:tc>
                  <a:txBody>
                    <a:bodyPr/>
                    <a:lstStyle/>
                    <a:p>
                      <a:pPr algn="ctr"/>
                      <a:r>
                        <a:rPr kumimoji="1" lang="en-US" altLang="ja-JP" sz="2600" dirty="0" smtClean="0"/>
                        <a:t>b</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tcPr>
                </a:tc>
                <a:tc>
                  <a:txBody>
                    <a:bodyPr/>
                    <a:lstStyle/>
                    <a:p>
                      <a:pPr algn="l"/>
                      <a:endParaRPr kumimoji="1" lang="ja-JP" altLang="en-US" sz="2600" dirty="0"/>
                    </a:p>
                  </a:txBody>
                  <a:tcPr marL="173757" marR="173757" marT="86878" marB="86878"/>
                </a:tc>
                <a:tc>
                  <a:txBody>
                    <a:bodyPr/>
                    <a:lstStyle/>
                    <a:p>
                      <a:pPr algn="r"/>
                      <a:r>
                        <a:rPr kumimoji="1" lang="en-US" altLang="ja-JP" sz="2600" dirty="0" smtClean="0"/>
                        <a:t>0.99</a:t>
                      </a:r>
                      <a:endParaRPr kumimoji="1" lang="ja-JP" altLang="en-US" sz="2600" dirty="0"/>
                    </a:p>
                  </a:txBody>
                  <a:tcPr marL="173757" marR="173757" marT="86878" marB="86878"/>
                </a:tc>
                <a:tc>
                  <a:txBody>
                    <a:bodyPr/>
                    <a:lstStyle/>
                    <a:p>
                      <a:pPr algn="r"/>
                      <a:r>
                        <a:rPr kumimoji="1" lang="en-US" altLang="ja-JP" sz="2600" dirty="0" smtClean="0"/>
                        <a:t>0.99</a:t>
                      </a:r>
                      <a:endParaRPr kumimoji="1" lang="ja-JP" altLang="en-US" sz="2600" dirty="0"/>
                    </a:p>
                  </a:txBody>
                  <a:tcPr marL="173757" marR="173757" marT="86878" marB="86878"/>
                </a:tc>
                <a:tc>
                  <a:txBody>
                    <a:bodyPr/>
                    <a:lstStyle/>
                    <a:p>
                      <a:pPr algn="r"/>
                      <a:r>
                        <a:rPr kumimoji="1" lang="en-US" altLang="ja-JP" sz="2600" dirty="0" smtClean="0"/>
                        <a:t>0.98</a:t>
                      </a:r>
                      <a:endParaRPr kumimoji="1" lang="ja-JP" altLang="en-US" sz="2600" dirty="0"/>
                    </a:p>
                  </a:txBody>
                  <a:tcPr marL="173757" marR="173757" marT="86878" marB="86878"/>
                </a:tc>
                <a:tc>
                  <a:txBody>
                    <a:bodyPr/>
                    <a:lstStyle/>
                    <a:p>
                      <a:pPr algn="r"/>
                      <a:r>
                        <a:rPr kumimoji="1" lang="en-US" altLang="ja-JP" sz="2600" dirty="0" smtClean="0"/>
                        <a:t>0.98</a:t>
                      </a:r>
                      <a:endParaRPr kumimoji="1" lang="ja-JP" altLang="en-US" sz="2600" dirty="0"/>
                    </a:p>
                  </a:txBody>
                  <a:tcPr marL="173757" marR="173757" marT="86878" marB="86878"/>
                </a:tc>
                <a:tc>
                  <a:txBody>
                    <a:bodyPr/>
                    <a:lstStyle/>
                    <a:p>
                      <a:pPr algn="r"/>
                      <a:r>
                        <a:rPr kumimoji="1" lang="en-US" altLang="ja-JP" sz="2600" dirty="0" smtClean="0"/>
                        <a:t>0.9</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tcPr>
                </a:tc>
              </a:tr>
              <a:tr h="568853">
                <a:tc>
                  <a:txBody>
                    <a:bodyPr/>
                    <a:lstStyle/>
                    <a:p>
                      <a:pPr algn="ctr"/>
                      <a:r>
                        <a:rPr kumimoji="1" lang="en-US" altLang="ja-JP" sz="2600" dirty="0" smtClean="0"/>
                        <a:t>c</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a:t>
                      </a:r>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0.97</a:t>
                      </a:r>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0.99</a:t>
                      </a:r>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0.98</a:t>
                      </a:r>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5" name="角丸四角形 4"/>
          <p:cNvSpPr/>
          <p:nvPr/>
        </p:nvSpPr>
        <p:spPr>
          <a:xfrm>
            <a:off x="2202190" y="2968418"/>
            <a:ext cx="1015795" cy="724354"/>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a:off x="3453511" y="2968418"/>
            <a:ext cx="1015795" cy="724354"/>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4704832" y="2968418"/>
            <a:ext cx="1015795" cy="724354"/>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5991321" y="2968418"/>
            <a:ext cx="1015795" cy="724354"/>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 14"/>
          <p:cNvSpPr/>
          <p:nvPr/>
        </p:nvSpPr>
        <p:spPr>
          <a:xfrm>
            <a:off x="7242642" y="2968418"/>
            <a:ext cx="1015795" cy="724354"/>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714952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mn-ea"/>
                <a:ea typeface="+mn-ea"/>
              </a:rPr>
              <a:t>2</a:t>
            </a:r>
            <a:r>
              <a:rPr kumimoji="1" lang="en-US" altLang="ja-JP" dirty="0" smtClean="0">
                <a:latin typeface="+mn-ea"/>
                <a:ea typeface="+mn-ea"/>
              </a:rPr>
              <a:t>.</a:t>
            </a:r>
            <a:r>
              <a:rPr kumimoji="1" lang="ja-JP" altLang="en-US" dirty="0" smtClean="0">
                <a:latin typeface="+mn-ea"/>
                <a:ea typeface="+mn-ea"/>
              </a:rPr>
              <a:t>順序関係を定義</a:t>
            </a:r>
            <a:endParaRPr kumimoji="1" lang="ja-JP" altLang="en-US" dirty="0">
              <a:latin typeface="+mn-ea"/>
              <a:ea typeface="+mn-ea"/>
            </a:endParaRP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199" y="1196975"/>
                <a:ext cx="8601076" cy="4929188"/>
              </a:xfrm>
            </p:spPr>
            <p:txBody>
              <a:bodyPr/>
              <a:lstStyle/>
              <a:p>
                <a:r>
                  <a:rPr lang="ja-JP" altLang="en-US" dirty="0" smtClean="0"/>
                  <a:t>より多くのファイルを高い類似度で含むように候補ソフトウェア間に</a:t>
                </a:r>
                <a:r>
                  <a:rPr kumimoji="1" lang="ja-JP" altLang="en-US" dirty="0" smtClean="0"/>
                  <a:t>順序関係を定義</a:t>
                </a:r>
                <a:endParaRPr lang="en-US" altLang="ja-JP" dirty="0" smtClean="0"/>
              </a:p>
              <a:p>
                <a:pPr lvl="1"/>
                <a:r>
                  <a:rPr lang="ja-JP" altLang="en-US" dirty="0"/>
                  <a:t>候補</a:t>
                </a:r>
                <a:r>
                  <a:rPr lang="ja-JP" altLang="en-US" dirty="0" smtClean="0"/>
                  <a:t>ソフトウェア</a:t>
                </a:r>
                <a:r>
                  <a:rPr kumimoji="1" lang="ja-JP" altLang="en-US" dirty="0" smtClean="0"/>
                  <a:t> </a:t>
                </a:r>
                <a:r>
                  <a:rPr kumimoji="1" lang="en-US" altLang="ja-JP" dirty="0" smtClean="0"/>
                  <a:t>S1</a:t>
                </a:r>
                <a:r>
                  <a:rPr lang="en-US" altLang="ja-JP" dirty="0" smtClean="0"/>
                  <a:t>, </a:t>
                </a:r>
                <a:r>
                  <a:rPr kumimoji="1" lang="en-US" altLang="ja-JP" dirty="0" smtClean="0"/>
                  <a:t>S2</a:t>
                </a:r>
                <a:r>
                  <a:rPr kumimoji="1" lang="ja-JP" altLang="en-US" dirty="0" smtClean="0"/>
                  <a:t>において，</a:t>
                </a:r>
                <a14:m>
                  <m:oMath xmlns:m="http://schemas.openxmlformats.org/officeDocument/2006/math">
                    <m:r>
                      <a:rPr lang="en-US" altLang="ja-JP" i="1" smtClean="0">
                        <a:latin typeface="Cambria Math" panose="02040503050406030204" pitchFamily="18" charset="0"/>
                        <a:ea typeface="Cambria Math" panose="02040503050406030204" pitchFamily="18" charset="0"/>
                      </a:rPr>
                      <m:t>∀</m:t>
                    </m:r>
                    <m:r>
                      <a:rPr lang="en-US" altLang="ja-JP" b="0" i="1" smtClean="0">
                        <a:latin typeface="Cambria Math" panose="02040503050406030204" pitchFamily="18" charset="0"/>
                        <a:ea typeface="Cambria Math" panose="02040503050406030204" pitchFamily="18" charset="0"/>
                      </a:rPr>
                      <m:t>𝑖</m:t>
                    </m:r>
                    <m:r>
                      <a:rPr lang="en-US" altLang="ja-JP" b="0" i="1" smtClean="0">
                        <a:latin typeface="Cambria Math" panose="02040503050406030204" pitchFamily="18" charset="0"/>
                        <a:ea typeface="Cambria Math" panose="02040503050406030204" pitchFamily="18" charset="0"/>
                      </a:rPr>
                      <m:t>; </m:t>
                    </m:r>
                    <m:sSub>
                      <m:sSubPr>
                        <m:ctrlPr>
                          <a:rPr lang="en-US" altLang="ja-JP" b="0" i="1" smtClean="0">
                            <a:latin typeface="Cambria Math" panose="02040503050406030204" pitchFamily="18" charset="0"/>
                            <a:ea typeface="Cambria Math" panose="02040503050406030204" pitchFamily="18" charset="0"/>
                          </a:rPr>
                        </m:ctrlPr>
                      </m:sSubPr>
                      <m:e>
                        <m:r>
                          <a:rPr lang="en-US" altLang="ja-JP" b="0" i="1" smtClean="0">
                            <a:latin typeface="Cambria Math" panose="02040503050406030204" pitchFamily="18" charset="0"/>
                            <a:ea typeface="Cambria Math" panose="02040503050406030204" pitchFamily="18" charset="0"/>
                          </a:rPr>
                          <m:t>𝑆</m:t>
                        </m:r>
                        <m:r>
                          <a:rPr lang="en-US" altLang="ja-JP" b="0" i="1" smtClean="0">
                            <a:latin typeface="Cambria Math" panose="02040503050406030204" pitchFamily="18" charset="0"/>
                            <a:ea typeface="Cambria Math" panose="02040503050406030204" pitchFamily="18" charset="0"/>
                          </a:rPr>
                          <m:t>1</m:t>
                        </m:r>
                      </m:e>
                      <m:sub>
                        <m:r>
                          <a:rPr lang="en-US" altLang="ja-JP" b="0" i="1" smtClean="0">
                            <a:latin typeface="Cambria Math" panose="02040503050406030204" pitchFamily="18" charset="0"/>
                            <a:ea typeface="Cambria Math" panose="02040503050406030204" pitchFamily="18" charset="0"/>
                          </a:rPr>
                          <m:t>𝑖</m:t>
                        </m:r>
                      </m:sub>
                    </m:sSub>
                    <m:r>
                      <a:rPr lang="en-US" altLang="ja-JP" b="0" i="1" smtClean="0">
                        <a:latin typeface="Cambria Math" panose="02040503050406030204" pitchFamily="18" charset="0"/>
                        <a:ea typeface="Cambria Math" panose="02040503050406030204" pitchFamily="18" charset="0"/>
                      </a:rPr>
                      <m:t>≧</m:t>
                    </m:r>
                    <m:sSub>
                      <m:sSubPr>
                        <m:ctrlPr>
                          <a:rPr lang="en-US" altLang="ja-JP" i="1">
                            <a:latin typeface="Cambria Math" panose="02040503050406030204" pitchFamily="18" charset="0"/>
                            <a:ea typeface="Cambria Math" panose="02040503050406030204" pitchFamily="18" charset="0"/>
                          </a:rPr>
                        </m:ctrlPr>
                      </m:sSubPr>
                      <m:e>
                        <m:r>
                          <a:rPr lang="en-US" altLang="ja-JP" i="1">
                            <a:latin typeface="Cambria Math" panose="02040503050406030204" pitchFamily="18" charset="0"/>
                            <a:ea typeface="Cambria Math" panose="02040503050406030204" pitchFamily="18" charset="0"/>
                          </a:rPr>
                          <m:t>𝑆</m:t>
                        </m:r>
                        <m:r>
                          <a:rPr lang="en-US" altLang="ja-JP" b="0" i="1" smtClean="0">
                            <a:latin typeface="Cambria Math" panose="02040503050406030204" pitchFamily="18" charset="0"/>
                            <a:ea typeface="Cambria Math" panose="02040503050406030204" pitchFamily="18" charset="0"/>
                          </a:rPr>
                          <m:t>2</m:t>
                        </m:r>
                      </m:e>
                      <m:sub>
                        <m:r>
                          <a:rPr lang="en-US" altLang="ja-JP" i="1">
                            <a:latin typeface="Cambria Math" panose="02040503050406030204" pitchFamily="18" charset="0"/>
                            <a:ea typeface="Cambria Math" panose="02040503050406030204" pitchFamily="18" charset="0"/>
                          </a:rPr>
                          <m:t>𝑖</m:t>
                        </m:r>
                      </m:sub>
                    </m:sSub>
                    <m:r>
                      <a:rPr lang="en-US" altLang="ja-JP" i="1" smtClean="0">
                        <a:latin typeface="Cambria Math" panose="02040503050406030204" pitchFamily="18" charset="0"/>
                        <a:ea typeface="Cambria Math" panose="02040503050406030204" pitchFamily="18" charset="0"/>
                      </a:rPr>
                      <m:t>⇔</m:t>
                    </m:r>
                    <m:r>
                      <a:rPr lang="en-US" altLang="ja-JP" b="0" i="1" smtClean="0">
                        <a:latin typeface="Cambria Math" panose="02040503050406030204" pitchFamily="18" charset="0"/>
                        <a:ea typeface="Cambria Math" panose="02040503050406030204" pitchFamily="18" charset="0"/>
                      </a:rPr>
                      <m:t>𝑆</m:t>
                    </m:r>
                    <m:r>
                      <a:rPr lang="en-US" altLang="ja-JP" b="0" i="1" smtClean="0">
                        <a:latin typeface="Cambria Math" panose="02040503050406030204" pitchFamily="18" charset="0"/>
                        <a:ea typeface="Cambria Math" panose="02040503050406030204" pitchFamily="18" charset="0"/>
                      </a:rPr>
                      <m:t>1≧</m:t>
                    </m:r>
                    <m:r>
                      <a:rPr lang="en-US" altLang="ja-JP" b="0" i="1" smtClean="0">
                        <a:latin typeface="Cambria Math" panose="02040503050406030204" pitchFamily="18" charset="0"/>
                        <a:ea typeface="Cambria Math" panose="02040503050406030204" pitchFamily="18" charset="0"/>
                      </a:rPr>
                      <m:t>𝑆</m:t>
                    </m:r>
                    <m:r>
                      <a:rPr lang="en-US" altLang="ja-JP" b="0" i="1" smtClean="0">
                        <a:latin typeface="Cambria Math" panose="02040503050406030204" pitchFamily="18" charset="0"/>
                        <a:ea typeface="Cambria Math" panose="02040503050406030204" pitchFamily="18" charset="0"/>
                      </a:rPr>
                      <m:t>2</m:t>
                    </m:r>
                  </m:oMath>
                </a14:m>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199" y="1196975"/>
                <a:ext cx="8601076" cy="4929188"/>
              </a:xfrm>
              <a:blipFill rotWithShape="0">
                <a:blip r:embed="rId3"/>
                <a:stretch>
                  <a:fillRect l="-1134" t="-989" r="-283"/>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12</a:t>
            </a:fld>
            <a:endParaRPr kumimoji="1" lang="ja-JP" altLang="en-US"/>
          </a:p>
        </p:txBody>
      </p:sp>
      <p:sp>
        <p:nvSpPr>
          <p:cNvPr id="8" name="テキスト ボックス 7"/>
          <p:cNvSpPr txBox="1"/>
          <p:nvPr/>
        </p:nvSpPr>
        <p:spPr>
          <a:xfrm>
            <a:off x="5081364" y="5381745"/>
            <a:ext cx="3222522" cy="369332"/>
          </a:xfrm>
          <a:prstGeom prst="rect">
            <a:avLst/>
          </a:prstGeom>
          <a:noFill/>
        </p:spPr>
        <p:txBody>
          <a:bodyPr wrap="square" rtlCol="0">
            <a:spAutoFit/>
          </a:bodyPr>
          <a:lstStyle/>
          <a:p>
            <a:pPr algn="ctr"/>
            <a:r>
              <a:rPr lang="ja-JP" altLang="en-US" dirty="0"/>
              <a:t>順序</a:t>
            </a:r>
            <a:r>
              <a:rPr lang="ja-JP" altLang="en-US" dirty="0" smtClean="0"/>
              <a:t>関係は成り立たない</a:t>
            </a:r>
            <a:endParaRPr kumimoji="1" lang="ja-JP" altLang="en-US" dirty="0"/>
          </a:p>
        </p:txBody>
      </p:sp>
      <p:graphicFrame>
        <p:nvGraphicFramePr>
          <p:cNvPr id="10" name="表 9"/>
          <p:cNvGraphicFramePr>
            <a:graphicFrameLocks noGrp="1"/>
          </p:cNvGraphicFramePr>
          <p:nvPr>
            <p:extLst>
              <p:ext uri="{D42A27DB-BD31-4B8C-83A1-F6EECF244321}">
                <p14:modId xmlns:p14="http://schemas.microsoft.com/office/powerpoint/2010/main" val="2681873045"/>
              </p:ext>
            </p:extLst>
          </p:nvPr>
        </p:nvGraphicFramePr>
        <p:xfrm>
          <a:off x="457199" y="2864251"/>
          <a:ext cx="3869778" cy="2290550"/>
        </p:xfrm>
        <a:graphic>
          <a:graphicData uri="http://schemas.openxmlformats.org/drawingml/2006/table">
            <a:tbl>
              <a:tblPr firstRow="1" bandRow="1">
                <a:tableStyleId>{46F890A9-2807-4EBB-B81D-B2AA78EC7F39}</a:tableStyleId>
              </a:tblPr>
              <a:tblGrid>
                <a:gridCol w="519159"/>
                <a:gridCol w="372914"/>
                <a:gridCol w="1277789"/>
                <a:gridCol w="422127"/>
                <a:gridCol w="1277789"/>
              </a:tblGrid>
              <a:tr h="580562">
                <a:tc>
                  <a:txBody>
                    <a:bodyPr/>
                    <a:lstStyle/>
                    <a:p>
                      <a:pPr algn="ctr"/>
                      <a:r>
                        <a:rPr kumimoji="1" lang="en-US" altLang="ja-JP" sz="2600" dirty="0" smtClean="0"/>
                        <a:t>X</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endParaRPr kumimoji="1" lang="ja-JP" altLang="en-US" sz="18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X - 3.0</a:t>
                      </a:r>
                      <a:endParaRPr kumimoji="1" lang="ja-JP" altLang="en-US" sz="26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2600" dirty="0" smtClean="0"/>
                        <a:t>≧</a:t>
                      </a:r>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X - 4.0</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568853">
                <a:tc>
                  <a:txBody>
                    <a:bodyPr/>
                    <a:lstStyle/>
                    <a:p>
                      <a:pPr algn="ctr"/>
                      <a:r>
                        <a:rPr kumimoji="1" lang="en-US" altLang="ja-JP" sz="2600" dirty="0" smtClean="0"/>
                        <a:t>a</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tcPr>
                </a:tc>
                <a:tc>
                  <a:txBody>
                    <a:bodyPr/>
                    <a:lstStyle/>
                    <a:p>
                      <a:pPr algn="ctr"/>
                      <a:endParaRPr kumimoji="1" lang="ja-JP" altLang="en-US" sz="2600" dirty="0"/>
                    </a:p>
                  </a:txBody>
                  <a:tcPr marL="173757" marR="173757" marT="86878" marB="86878"/>
                </a:tc>
                <a:tc>
                  <a:txBody>
                    <a:bodyPr/>
                    <a:lstStyle/>
                    <a:p>
                      <a:pPr algn="r"/>
                      <a:r>
                        <a:rPr kumimoji="1" lang="en-US" altLang="ja-JP" sz="2600" dirty="0" smtClean="0"/>
                        <a:t>0.99</a:t>
                      </a:r>
                      <a:endParaRPr kumimoji="1" lang="ja-JP" altLang="en-US" sz="2600" dirty="0"/>
                    </a:p>
                  </a:txBody>
                  <a:tcPr marL="173757" marR="173757" marT="86878" marB="86878"/>
                </a:tc>
                <a:tc>
                  <a:txBody>
                    <a:bodyPr/>
                    <a:lstStyle/>
                    <a:p>
                      <a:pPr algn="ctr"/>
                      <a:r>
                        <a:rPr kumimoji="1" lang="ja-JP" altLang="en-US" sz="2600" dirty="0" smtClean="0"/>
                        <a:t>≧</a:t>
                      </a:r>
                      <a:endParaRPr kumimoji="1" lang="ja-JP" altLang="en-US" sz="2600" dirty="0"/>
                    </a:p>
                  </a:txBody>
                  <a:tcPr marL="173757" marR="173757" marT="86878" marB="86878"/>
                </a:tc>
                <a:tc>
                  <a:txBody>
                    <a:bodyPr/>
                    <a:lstStyle/>
                    <a:p>
                      <a:pPr algn="r"/>
                      <a:r>
                        <a:rPr kumimoji="1" lang="en-US" altLang="ja-JP" sz="2600" dirty="0" smtClean="0"/>
                        <a:t>0.97</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tcPr>
                </a:tc>
              </a:tr>
              <a:tr h="568853">
                <a:tc>
                  <a:txBody>
                    <a:bodyPr/>
                    <a:lstStyle/>
                    <a:p>
                      <a:pPr algn="ctr"/>
                      <a:r>
                        <a:rPr kumimoji="1" lang="en-US" altLang="ja-JP" sz="2600" dirty="0" smtClean="0"/>
                        <a:t>b</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tcPr>
                </a:tc>
                <a:tc>
                  <a:txBody>
                    <a:bodyPr/>
                    <a:lstStyle/>
                    <a:p>
                      <a:pPr algn="l"/>
                      <a:endParaRPr kumimoji="1" lang="ja-JP" altLang="en-US" sz="2600" dirty="0"/>
                    </a:p>
                  </a:txBody>
                  <a:tcPr marL="173757" marR="173757" marT="86878" marB="86878"/>
                </a:tc>
                <a:tc>
                  <a:txBody>
                    <a:bodyPr/>
                    <a:lstStyle/>
                    <a:p>
                      <a:pPr algn="r"/>
                      <a:r>
                        <a:rPr kumimoji="1" lang="en-US" altLang="ja-JP" sz="2600" dirty="0" smtClean="0"/>
                        <a:t>0.98</a:t>
                      </a:r>
                      <a:endParaRPr kumimoji="1" lang="ja-JP" altLang="en-US" sz="2600" dirty="0"/>
                    </a:p>
                  </a:txBody>
                  <a:tcPr marL="173757" marR="173757" marT="86878" marB="86878"/>
                </a:tc>
                <a:tc>
                  <a:txBody>
                    <a:bodyPr/>
                    <a:lstStyle/>
                    <a:p>
                      <a:pPr algn="ctr"/>
                      <a:r>
                        <a:rPr kumimoji="1" lang="ja-JP" altLang="en-US" sz="2600" dirty="0" smtClean="0"/>
                        <a:t>＝</a:t>
                      </a:r>
                      <a:endParaRPr kumimoji="1" lang="ja-JP" altLang="en-US" sz="2600" dirty="0"/>
                    </a:p>
                  </a:txBody>
                  <a:tcPr marL="173757" marR="173757" marT="86878" marB="86878"/>
                </a:tc>
                <a:tc>
                  <a:txBody>
                    <a:bodyPr/>
                    <a:lstStyle/>
                    <a:p>
                      <a:pPr algn="r"/>
                      <a:r>
                        <a:rPr kumimoji="1" lang="en-US" altLang="ja-JP" sz="2600" dirty="0" smtClean="0"/>
                        <a:t>0.98</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tcPr>
                </a:tc>
              </a:tr>
              <a:tr h="568853">
                <a:tc>
                  <a:txBody>
                    <a:bodyPr/>
                    <a:lstStyle/>
                    <a:p>
                      <a:pPr algn="ctr"/>
                      <a:r>
                        <a:rPr kumimoji="1" lang="en-US" altLang="ja-JP" sz="2600" dirty="0" smtClean="0"/>
                        <a:t>c</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0.99</a:t>
                      </a:r>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2600" dirty="0" smtClean="0"/>
                        <a:t>≧</a:t>
                      </a:r>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0.98</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104718838"/>
              </p:ext>
            </p:extLst>
          </p:nvPr>
        </p:nvGraphicFramePr>
        <p:xfrm>
          <a:off x="4757323" y="2862213"/>
          <a:ext cx="3870605" cy="2290550"/>
        </p:xfrm>
        <a:graphic>
          <a:graphicData uri="http://schemas.openxmlformats.org/drawingml/2006/table">
            <a:tbl>
              <a:tblPr firstRow="1" bandRow="1">
                <a:tableStyleId>{46F890A9-2807-4EBB-B81D-B2AA78EC7F39}</a:tableStyleId>
              </a:tblPr>
              <a:tblGrid>
                <a:gridCol w="519986"/>
                <a:gridCol w="372914"/>
                <a:gridCol w="1277789"/>
                <a:gridCol w="422127"/>
                <a:gridCol w="1277789"/>
              </a:tblGrid>
              <a:tr h="580562">
                <a:tc>
                  <a:txBody>
                    <a:bodyPr/>
                    <a:lstStyle/>
                    <a:p>
                      <a:pPr algn="ctr"/>
                      <a:r>
                        <a:rPr kumimoji="1" lang="en-US" altLang="ja-JP" sz="2600" dirty="0" smtClean="0"/>
                        <a:t>X</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endParaRPr kumimoji="1" lang="ja-JP" altLang="en-US" sz="18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X -</a:t>
                      </a:r>
                      <a:r>
                        <a:rPr kumimoji="1" lang="en-US" altLang="ja-JP" sz="2600" baseline="0" dirty="0" smtClean="0"/>
                        <a:t> 1.0</a:t>
                      </a:r>
                      <a:endParaRPr kumimoji="1" lang="ja-JP" altLang="en-US" sz="26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endParaRPr kumimoji="1" lang="ja-JP" altLang="en-US" sz="26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X - 4.0</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568853">
                <a:tc>
                  <a:txBody>
                    <a:bodyPr/>
                    <a:lstStyle/>
                    <a:p>
                      <a:pPr algn="ctr"/>
                      <a:r>
                        <a:rPr kumimoji="1" lang="en-US" altLang="ja-JP" sz="2600" dirty="0" smtClean="0"/>
                        <a:t>a</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tcPr>
                </a:tc>
                <a:tc>
                  <a:txBody>
                    <a:bodyPr/>
                    <a:lstStyle/>
                    <a:p>
                      <a:pPr algn="ctr"/>
                      <a:endParaRPr kumimoji="1" lang="ja-JP" altLang="en-US" sz="2600" dirty="0"/>
                    </a:p>
                  </a:txBody>
                  <a:tcPr marL="173757" marR="173757" marT="86878" marB="86878"/>
                </a:tc>
                <a:tc>
                  <a:txBody>
                    <a:bodyPr/>
                    <a:lstStyle/>
                    <a:p>
                      <a:pPr algn="r"/>
                      <a:r>
                        <a:rPr kumimoji="1" lang="en-US" altLang="ja-JP" sz="2600" dirty="0" smtClean="0"/>
                        <a:t>0.96</a:t>
                      </a:r>
                      <a:endParaRPr kumimoji="1" lang="ja-JP" altLang="en-US" sz="2600" dirty="0"/>
                    </a:p>
                  </a:txBody>
                  <a:tcPr marL="173757" marR="173757" marT="86878" marB="86878"/>
                </a:tc>
                <a:tc>
                  <a:txBody>
                    <a:bodyPr/>
                    <a:lstStyle/>
                    <a:p>
                      <a:pPr algn="ctr"/>
                      <a:r>
                        <a:rPr kumimoji="1" lang="ja-JP" altLang="en-US" sz="2600" dirty="0" smtClean="0"/>
                        <a:t>≦</a:t>
                      </a:r>
                      <a:endParaRPr kumimoji="1" lang="ja-JP" altLang="en-US" sz="2600" dirty="0"/>
                    </a:p>
                  </a:txBody>
                  <a:tcPr marL="173757" marR="173757" marT="86878" marB="86878"/>
                </a:tc>
                <a:tc>
                  <a:txBody>
                    <a:bodyPr/>
                    <a:lstStyle/>
                    <a:p>
                      <a:pPr algn="r"/>
                      <a:r>
                        <a:rPr kumimoji="1" lang="en-US" altLang="ja-JP" sz="2600" dirty="0" smtClean="0"/>
                        <a:t>0.97</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tcPr>
                </a:tc>
              </a:tr>
              <a:tr h="568853">
                <a:tc>
                  <a:txBody>
                    <a:bodyPr/>
                    <a:lstStyle/>
                    <a:p>
                      <a:pPr algn="ctr"/>
                      <a:r>
                        <a:rPr kumimoji="1" lang="en-US" altLang="ja-JP" sz="2600" dirty="0" smtClean="0"/>
                        <a:t>b</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tcPr>
                </a:tc>
                <a:tc>
                  <a:txBody>
                    <a:bodyPr/>
                    <a:lstStyle/>
                    <a:p>
                      <a:pPr algn="l"/>
                      <a:endParaRPr kumimoji="1" lang="ja-JP" altLang="en-US" sz="2600" dirty="0"/>
                    </a:p>
                  </a:txBody>
                  <a:tcPr marL="173757" marR="173757" marT="86878" marB="86878"/>
                </a:tc>
                <a:tc>
                  <a:txBody>
                    <a:bodyPr/>
                    <a:lstStyle/>
                    <a:p>
                      <a:pPr algn="r"/>
                      <a:r>
                        <a:rPr kumimoji="1" lang="en-US" altLang="ja-JP" sz="2600" dirty="0" smtClean="0"/>
                        <a:t>0.99</a:t>
                      </a:r>
                      <a:endParaRPr kumimoji="1" lang="ja-JP" altLang="en-US" sz="2600" dirty="0"/>
                    </a:p>
                  </a:txBody>
                  <a:tcPr marL="173757" marR="173757" marT="86878" marB="86878"/>
                </a:tc>
                <a:tc>
                  <a:txBody>
                    <a:bodyPr/>
                    <a:lstStyle/>
                    <a:p>
                      <a:pPr algn="ctr"/>
                      <a:r>
                        <a:rPr kumimoji="1" lang="ja-JP" altLang="en-US" sz="2600" dirty="0" smtClean="0"/>
                        <a:t>≧</a:t>
                      </a:r>
                      <a:endParaRPr kumimoji="1" lang="ja-JP" altLang="en-US" sz="2600" dirty="0"/>
                    </a:p>
                  </a:txBody>
                  <a:tcPr marL="173757" marR="173757" marT="86878" marB="86878"/>
                </a:tc>
                <a:tc>
                  <a:txBody>
                    <a:bodyPr/>
                    <a:lstStyle/>
                    <a:p>
                      <a:pPr algn="r"/>
                      <a:r>
                        <a:rPr kumimoji="1" lang="en-US" altLang="ja-JP" sz="2600" dirty="0" smtClean="0"/>
                        <a:t>0.98</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tcPr>
                </a:tc>
              </a:tr>
              <a:tr h="568853">
                <a:tc>
                  <a:txBody>
                    <a:bodyPr/>
                    <a:lstStyle/>
                    <a:p>
                      <a:pPr algn="ctr"/>
                      <a:r>
                        <a:rPr kumimoji="1" lang="en-US" altLang="ja-JP" sz="2600" dirty="0" smtClean="0"/>
                        <a:t>c</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a:t>
                      </a:r>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ctr"/>
                      <a:r>
                        <a:rPr kumimoji="1" lang="ja-JP" altLang="en-US" sz="2600" dirty="0" smtClean="0"/>
                        <a:t>≦</a:t>
                      </a:r>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0.98</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535245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p:spPr>
        <p:txBody>
          <a:bodyPr/>
          <a:lstStyle/>
          <a:p>
            <a:r>
              <a:rPr lang="en-US" altLang="ja-JP" dirty="0" smtClean="0">
                <a:latin typeface="+mn-ea"/>
                <a:ea typeface="+mn-ea"/>
              </a:rPr>
              <a:t>2.</a:t>
            </a:r>
            <a:r>
              <a:rPr lang="en-US" altLang="ja-JP" dirty="0" smtClean="0">
                <a:latin typeface="+mn-ea"/>
              </a:rPr>
              <a:t>(</a:t>
            </a:r>
            <a:r>
              <a:rPr lang="ja-JP" altLang="en-US" dirty="0">
                <a:latin typeface="+mn-ea"/>
              </a:rPr>
              <a:t>再利用元</a:t>
            </a:r>
            <a:r>
              <a:rPr lang="en-US" altLang="ja-JP" dirty="0" smtClean="0">
                <a:latin typeface="+mn-ea"/>
              </a:rPr>
              <a:t>)</a:t>
            </a:r>
            <a:r>
              <a:rPr lang="ja-JP" altLang="en-US" dirty="0" smtClean="0">
                <a:latin typeface="+mn-ea"/>
              </a:rPr>
              <a:t>有力ソフトウェア</a:t>
            </a:r>
            <a:endParaRPr kumimoji="1" lang="ja-JP" altLang="en-US" dirty="0">
              <a:latin typeface="+mn-ea"/>
              <a:ea typeface="+mn-ea"/>
            </a:endParaRPr>
          </a:p>
        </p:txBody>
      </p:sp>
      <p:sp>
        <p:nvSpPr>
          <p:cNvPr id="3" name="コンテンツ プレースホルダー 2"/>
          <p:cNvSpPr>
            <a:spLocks noGrp="1"/>
          </p:cNvSpPr>
          <p:nvPr>
            <p:ph idx="1"/>
          </p:nvPr>
        </p:nvSpPr>
        <p:spPr>
          <a:noFill/>
        </p:spPr>
        <p:txBody>
          <a:bodyPr/>
          <a:lstStyle/>
          <a:p>
            <a:r>
              <a:rPr lang="ja-JP" altLang="en-US" dirty="0" smtClean="0"/>
              <a:t>半順序集合から，有向非巡回グラフを生成</a:t>
            </a:r>
            <a:endParaRPr lang="en-US" altLang="ja-JP" dirty="0"/>
          </a:p>
          <a:p>
            <a:pPr lvl="1"/>
            <a:r>
              <a:rPr lang="ja-JP" altLang="en-US" sz="2000" dirty="0" smtClean="0"/>
              <a:t>候補ソフトウェアをノードとみなす</a:t>
            </a:r>
            <a:endParaRPr lang="en-US" altLang="ja-JP" sz="2000" dirty="0" smtClean="0"/>
          </a:p>
          <a:p>
            <a:r>
              <a:rPr lang="ja-JP" altLang="en-US" sz="2300" dirty="0"/>
              <a:t>有力ソフトウェア</a:t>
            </a:r>
            <a:endParaRPr lang="en-US" altLang="ja-JP" sz="2300" dirty="0" smtClean="0"/>
          </a:p>
          <a:p>
            <a:pPr lvl="1"/>
            <a:r>
              <a:rPr lang="ja-JP" altLang="en-US" sz="2000" dirty="0" smtClean="0"/>
              <a:t>グラフの極</a:t>
            </a:r>
            <a:r>
              <a:rPr lang="ja-JP" altLang="en-US" sz="2000" dirty="0"/>
              <a:t>大元を再利用元である可能性が</a:t>
            </a:r>
            <a:r>
              <a:rPr lang="ja-JP" altLang="en-US" sz="2000" dirty="0" smtClean="0"/>
              <a:t>高いとして抽出</a:t>
            </a:r>
            <a:endParaRPr lang="en-US" altLang="ja-JP" sz="2000" dirty="0" smtClean="0"/>
          </a:p>
          <a:p>
            <a:pPr lvl="1"/>
            <a:r>
              <a:rPr lang="ja-JP" altLang="en-US" sz="2000" dirty="0"/>
              <a:t>順序関係が成立しない</a:t>
            </a:r>
            <a:endParaRPr lang="en-US" altLang="ja-JP" sz="2000" dirty="0"/>
          </a:p>
          <a:p>
            <a:pPr marL="342900" lvl="1" indent="0">
              <a:buNone/>
            </a:pPr>
            <a:endParaRPr lang="ja-JP" altLang="en-US" sz="2000" dirty="0"/>
          </a:p>
          <a:p>
            <a:endParaRPr lang="en-US" altLang="ja-JP" sz="2300" dirty="0" smtClean="0"/>
          </a:p>
        </p:txBody>
      </p:sp>
      <p:sp>
        <p:nvSpPr>
          <p:cNvPr id="4" name="スライド番号プレースホルダー 3"/>
          <p:cNvSpPr>
            <a:spLocks noGrp="1"/>
          </p:cNvSpPr>
          <p:nvPr>
            <p:ph type="sldNum" sz="quarter" idx="12"/>
          </p:nvPr>
        </p:nvSpPr>
        <p:spPr>
          <a:noFill/>
        </p:spPr>
        <p:txBody>
          <a:bodyPr/>
          <a:lstStyle/>
          <a:p>
            <a:fld id="{B24E575F-AE80-4FDB-9C39-ECDDBAB19842}" type="slidenum">
              <a:rPr kumimoji="1" lang="ja-JP" altLang="en-US" smtClean="0"/>
              <a:t>13</a:t>
            </a:fld>
            <a:endParaRPr kumimoji="1" lang="ja-JP" altLang="en-US" dirty="0"/>
          </a:p>
        </p:txBody>
      </p:sp>
      <p:sp>
        <p:nvSpPr>
          <p:cNvPr id="9" name="円/楕円 8"/>
          <p:cNvSpPr/>
          <p:nvPr/>
        </p:nvSpPr>
        <p:spPr>
          <a:xfrm>
            <a:off x="4426133" y="5431051"/>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rPr>
              <a:t>X - 4.0</a:t>
            </a:r>
            <a:endParaRPr kumimoji="1" lang="ja-JP" altLang="en-US" sz="1400" b="1" dirty="0">
              <a:solidFill>
                <a:schemeClr val="tx1"/>
              </a:solidFill>
            </a:endParaRPr>
          </a:p>
        </p:txBody>
      </p:sp>
      <p:cxnSp>
        <p:nvCxnSpPr>
          <p:cNvPr id="74" name="直線矢印コネクタ 73"/>
          <p:cNvCxnSpPr>
            <a:stCxn id="23" idx="6"/>
            <a:endCxn id="9" idx="2"/>
          </p:cNvCxnSpPr>
          <p:nvPr/>
        </p:nvCxnSpPr>
        <p:spPr>
          <a:xfrm>
            <a:off x="3040499" y="5889739"/>
            <a:ext cx="1385634" cy="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5" name="直線矢印コネクタ 74"/>
          <p:cNvCxnSpPr>
            <a:stCxn id="24" idx="6"/>
            <a:endCxn id="26" idx="2"/>
          </p:cNvCxnSpPr>
          <p:nvPr/>
        </p:nvCxnSpPr>
        <p:spPr>
          <a:xfrm>
            <a:off x="3040499" y="4496596"/>
            <a:ext cx="1385634" cy="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1" name="直線矢印コネクタ 80"/>
          <p:cNvCxnSpPr>
            <a:stCxn id="9" idx="6"/>
            <a:endCxn id="25" idx="3"/>
          </p:cNvCxnSpPr>
          <p:nvPr/>
        </p:nvCxnSpPr>
        <p:spPr>
          <a:xfrm flipV="1">
            <a:off x="5343509" y="5517508"/>
            <a:ext cx="1146021" cy="372231"/>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9" name="直線矢印コネクタ 108"/>
          <p:cNvCxnSpPr>
            <a:stCxn id="26" idx="6"/>
            <a:endCxn id="25" idx="1"/>
          </p:cNvCxnSpPr>
          <p:nvPr/>
        </p:nvCxnSpPr>
        <p:spPr>
          <a:xfrm>
            <a:off x="5343509" y="4496596"/>
            <a:ext cx="1146021" cy="37223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3" name="円/楕円 22"/>
          <p:cNvSpPr/>
          <p:nvPr/>
        </p:nvSpPr>
        <p:spPr>
          <a:xfrm>
            <a:off x="2123123" y="5431051"/>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solidFill>
                  <a:schemeClr val="tx1"/>
                </a:solidFill>
              </a:rPr>
              <a:t>X - 3.0</a:t>
            </a:r>
            <a:endParaRPr kumimoji="1" lang="ja-JP" altLang="en-US" sz="1400" b="1" dirty="0">
              <a:solidFill>
                <a:schemeClr val="tx1"/>
              </a:solidFill>
            </a:endParaRPr>
          </a:p>
        </p:txBody>
      </p:sp>
      <p:sp>
        <p:nvSpPr>
          <p:cNvPr id="24" name="円/楕円 23"/>
          <p:cNvSpPr/>
          <p:nvPr/>
        </p:nvSpPr>
        <p:spPr>
          <a:xfrm>
            <a:off x="2123123" y="4037908"/>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rPr>
              <a:t>X - 2.0</a:t>
            </a:r>
            <a:endParaRPr lang="en-US" altLang="ja-JP" sz="1400" b="1" dirty="0" smtClean="0">
              <a:solidFill>
                <a:schemeClr val="tx1"/>
              </a:solidFill>
            </a:endParaRPr>
          </a:p>
        </p:txBody>
      </p:sp>
      <p:sp>
        <p:nvSpPr>
          <p:cNvPr id="25" name="円/楕円 24"/>
          <p:cNvSpPr/>
          <p:nvPr/>
        </p:nvSpPr>
        <p:spPr>
          <a:xfrm>
            <a:off x="6355183" y="4734479"/>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a:solidFill>
                  <a:schemeClr val="tx1"/>
                </a:solidFill>
              </a:rPr>
              <a:t>X</a:t>
            </a:r>
            <a:r>
              <a:rPr kumimoji="1" lang="en-US" altLang="ja-JP" sz="1400" b="1" dirty="0" smtClean="0">
                <a:solidFill>
                  <a:schemeClr val="tx1"/>
                </a:solidFill>
              </a:rPr>
              <a:t> - 5.0</a:t>
            </a:r>
            <a:endParaRPr kumimoji="1" lang="ja-JP" altLang="en-US" sz="1400" b="1" dirty="0">
              <a:solidFill>
                <a:schemeClr val="tx1"/>
              </a:solidFill>
            </a:endParaRPr>
          </a:p>
        </p:txBody>
      </p:sp>
      <p:sp>
        <p:nvSpPr>
          <p:cNvPr id="26" name="円/楕円 25"/>
          <p:cNvSpPr/>
          <p:nvPr/>
        </p:nvSpPr>
        <p:spPr>
          <a:xfrm>
            <a:off x="4426133" y="4037908"/>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rPr>
              <a:t>X - 1.0</a:t>
            </a:r>
            <a:endParaRPr kumimoji="1" lang="ja-JP" altLang="en-US" sz="1400" b="1" dirty="0">
              <a:solidFill>
                <a:schemeClr val="tx1"/>
              </a:solidFill>
            </a:endParaRPr>
          </a:p>
        </p:txBody>
      </p:sp>
      <p:sp>
        <p:nvSpPr>
          <p:cNvPr id="28" name="角丸四角形 27"/>
          <p:cNvSpPr/>
          <p:nvPr/>
        </p:nvSpPr>
        <p:spPr>
          <a:xfrm>
            <a:off x="1918139" y="3940852"/>
            <a:ext cx="1347027" cy="2542253"/>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線吹き出し 1 (枠付き) 28"/>
          <p:cNvSpPr/>
          <p:nvPr/>
        </p:nvSpPr>
        <p:spPr>
          <a:xfrm>
            <a:off x="3456817" y="3266801"/>
            <a:ext cx="2152997" cy="573578"/>
          </a:xfrm>
          <a:prstGeom prst="borderCallout1">
            <a:avLst>
              <a:gd name="adj1" fmla="val 47736"/>
              <a:gd name="adj2" fmla="val -997"/>
              <a:gd name="adj3" fmla="val 112500"/>
              <a:gd name="adj4" fmla="val -38333"/>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2000" dirty="0" smtClean="0"/>
              <a:t>有力ソフトウェア</a:t>
            </a:r>
            <a:endParaRPr kumimoji="1" lang="ja-JP" altLang="en-US" sz="2000" dirty="0"/>
          </a:p>
        </p:txBody>
      </p:sp>
    </p:spTree>
    <p:extLst>
      <p:ext uri="{BB962C8B-B14F-4D97-AF65-F5344CB8AC3E}">
        <p14:creationId xmlns:p14="http://schemas.microsoft.com/office/powerpoint/2010/main" val="7002335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mn-ea"/>
                <a:ea typeface="+mn-ea"/>
              </a:rPr>
              <a:t>3</a:t>
            </a:r>
            <a:r>
              <a:rPr kumimoji="1" lang="en-US" altLang="ja-JP" dirty="0" smtClean="0">
                <a:latin typeface="+mn-ea"/>
                <a:ea typeface="+mn-ea"/>
              </a:rPr>
              <a:t>.</a:t>
            </a:r>
            <a:r>
              <a:rPr kumimoji="1" lang="ja-JP" altLang="en-US" dirty="0" smtClean="0">
                <a:latin typeface="+mn-ea"/>
                <a:ea typeface="+mn-ea"/>
              </a:rPr>
              <a:t> 順位付け</a:t>
            </a:r>
            <a:r>
              <a:rPr kumimoji="1" lang="en-US" altLang="ja-JP" dirty="0" smtClean="0">
                <a:latin typeface="+mn-ea"/>
                <a:ea typeface="+mn-ea"/>
              </a:rPr>
              <a:t>(1/2)</a:t>
            </a:r>
            <a:endParaRPr kumimoji="1" lang="ja-JP" altLang="en-US" dirty="0">
              <a:latin typeface="+mn-ea"/>
              <a:ea typeface="+mn-ea"/>
            </a:endParaRP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198" y="1196975"/>
                <a:ext cx="8686801" cy="4929188"/>
              </a:xfrm>
            </p:spPr>
            <p:txBody>
              <a:bodyPr/>
              <a:lstStyle/>
              <a:p>
                <a:r>
                  <a:rPr lang="ja-JP" altLang="en-US" dirty="0" smtClean="0"/>
                  <a:t>有力ソフトウェアと入力ソースファイル集合間に距離を定義して順位付け</a:t>
                </a:r>
                <a:endParaRPr lang="ja-JP" altLang="en-US" dirty="0"/>
              </a:p>
              <a:p>
                <a:r>
                  <a:rPr lang="ja-JP" altLang="en-US" dirty="0" smtClean="0"/>
                  <a:t>距離</a:t>
                </a:r>
                <a:r>
                  <a:rPr lang="ja-JP" altLang="en-US" dirty="0"/>
                  <a:t>が短いほど再利用元ソフトウェアである可能性が高いとして，有力ソフトウェアを距離が短い順に</a:t>
                </a:r>
                <a:r>
                  <a:rPr lang="ja-JP" altLang="en-US" dirty="0" smtClean="0"/>
                  <a:t>順位付け</a:t>
                </a:r>
                <a:endParaRPr lang="en-US" altLang="ja-JP" dirty="0" smtClean="0"/>
              </a:p>
              <a:p>
                <a:endParaRPr lang="en-US" altLang="ja-JP" sz="700" dirty="0" smtClean="0"/>
              </a:p>
              <a:p>
                <a:pPr marL="0" indent="0">
                  <a:buNone/>
                </a:pPr>
                <a14:m>
                  <m:oMathPara xmlns:m="http://schemas.openxmlformats.org/officeDocument/2006/math">
                    <m:oMathParaPr>
                      <m:jc m:val="centerGroup"/>
                    </m:oMathParaPr>
                    <m:oMath xmlns:m="http://schemas.openxmlformats.org/officeDocument/2006/math">
                      <m:r>
                        <a:rPr lang="en-US" altLang="ja-JP" b="0" i="1" smtClean="0">
                          <a:latin typeface="Cambria Math" panose="02040503050406030204" pitchFamily="18" charset="0"/>
                          <a:ea typeface="Cambria Math" panose="02040503050406030204" pitchFamily="18" charset="0"/>
                        </a:rPr>
                        <m:t>𝑑</m:t>
                      </m:r>
                      <m:r>
                        <a:rPr lang="en-US" altLang="ja-JP" b="0" i="1" smtClean="0">
                          <a:latin typeface="Cambria Math" panose="02040503050406030204" pitchFamily="18" charset="0"/>
                          <a:ea typeface="Cambria Math" panose="02040503050406030204" pitchFamily="18" charset="0"/>
                        </a:rPr>
                        <m:t>(</m:t>
                      </m:r>
                      <m:r>
                        <a:rPr lang="en-US" altLang="ja-JP" b="0" i="1" smtClean="0">
                          <a:latin typeface="Cambria Math" panose="02040503050406030204" pitchFamily="18" charset="0"/>
                          <a:ea typeface="Cambria Math" panose="02040503050406030204" pitchFamily="18" charset="0"/>
                        </a:rPr>
                        <m:t>𝑃</m:t>
                      </m:r>
                      <m:r>
                        <a:rPr lang="en-US" altLang="ja-JP" b="0" i="1" smtClean="0">
                          <a:latin typeface="Cambria Math" panose="02040503050406030204" pitchFamily="18" charset="0"/>
                          <a:ea typeface="Cambria Math" panose="02040503050406030204" pitchFamily="18" charset="0"/>
                        </a:rPr>
                        <m:t>,</m:t>
                      </m:r>
                      <m:r>
                        <a:rPr lang="en-US" altLang="ja-JP" b="0" i="1" smtClean="0">
                          <a:latin typeface="Cambria Math" panose="02040503050406030204" pitchFamily="18" charset="0"/>
                          <a:ea typeface="Cambria Math" panose="02040503050406030204" pitchFamily="18" charset="0"/>
                        </a:rPr>
                        <m:t>𝑄</m:t>
                      </m:r>
                      <m:r>
                        <a:rPr lang="en-US" altLang="ja-JP" b="0" i="1" smtClean="0">
                          <a:latin typeface="Cambria Math" panose="02040503050406030204" pitchFamily="18" charset="0"/>
                          <a:ea typeface="Cambria Math" panose="02040503050406030204" pitchFamily="18" charset="0"/>
                        </a:rPr>
                        <m:t>)= </m:t>
                      </m:r>
                      <m:nary>
                        <m:naryPr>
                          <m:chr m:val="∑"/>
                          <m:ctrlPr>
                            <a:rPr lang="en-US" altLang="ja-JP" b="0" i="1" smtClean="0">
                              <a:latin typeface="Cambria Math" panose="02040503050406030204" pitchFamily="18" charset="0"/>
                              <a:ea typeface="Cambria Math" panose="02040503050406030204" pitchFamily="18" charset="0"/>
                            </a:rPr>
                          </m:ctrlPr>
                        </m:naryPr>
                        <m:sub>
                          <m:r>
                            <m:rPr>
                              <m:brk m:alnAt="23"/>
                            </m:rPr>
                            <a:rPr lang="en-US" altLang="ja-JP" b="0" i="1" smtClean="0">
                              <a:latin typeface="Cambria Math" panose="02040503050406030204" pitchFamily="18" charset="0"/>
                              <a:ea typeface="Cambria Math" panose="02040503050406030204" pitchFamily="18" charset="0"/>
                            </a:rPr>
                            <m:t>𝑖</m:t>
                          </m:r>
                          <m:r>
                            <a:rPr lang="en-US" altLang="ja-JP" b="0" i="1" smtClean="0">
                              <a:latin typeface="Cambria Math" panose="02040503050406030204" pitchFamily="18" charset="0"/>
                              <a:ea typeface="Cambria Math" panose="02040503050406030204" pitchFamily="18" charset="0"/>
                            </a:rPr>
                            <m:t>=1</m:t>
                          </m:r>
                        </m:sub>
                        <m:sup>
                          <m:r>
                            <a:rPr lang="en-US" altLang="ja-JP" b="0" i="1" smtClean="0">
                              <a:latin typeface="Cambria Math" panose="02040503050406030204" pitchFamily="18" charset="0"/>
                              <a:ea typeface="Cambria Math" panose="02040503050406030204" pitchFamily="18" charset="0"/>
                            </a:rPr>
                            <m:t>𝑛</m:t>
                          </m:r>
                        </m:sup>
                        <m:e>
                          <m:d>
                            <m:dPr>
                              <m:begChr m:val="|"/>
                              <m:endChr m:val="|"/>
                              <m:ctrlPr>
                                <a:rPr lang="en-US" altLang="ja-JP" i="1">
                                  <a:latin typeface="Cambria Math" panose="02040503050406030204" pitchFamily="18" charset="0"/>
                                  <a:ea typeface="Cambria Math" panose="02040503050406030204" pitchFamily="18" charset="0"/>
                                </a:rPr>
                              </m:ctrlPr>
                            </m:dPr>
                            <m:e>
                              <m:sSub>
                                <m:sSubPr>
                                  <m:ctrlPr>
                                    <a:rPr lang="en-US" altLang="ja-JP" i="1" smtClean="0">
                                      <a:latin typeface="Cambria Math" panose="02040503050406030204" pitchFamily="18" charset="0"/>
                                      <a:ea typeface="Cambria Math" panose="02040503050406030204" pitchFamily="18" charset="0"/>
                                    </a:rPr>
                                  </m:ctrlPr>
                                </m:sSubPr>
                                <m:e>
                                  <m:r>
                                    <a:rPr lang="en-US" altLang="ja-JP" b="0" i="1" smtClean="0">
                                      <a:latin typeface="Cambria Math" panose="02040503050406030204" pitchFamily="18" charset="0"/>
                                      <a:ea typeface="Cambria Math" panose="02040503050406030204" pitchFamily="18" charset="0"/>
                                    </a:rPr>
                                    <m:t>𝑝</m:t>
                                  </m:r>
                                </m:e>
                                <m:sub>
                                  <m:r>
                                    <a:rPr lang="en-US" altLang="ja-JP" b="0" i="1" smtClean="0">
                                      <a:latin typeface="Cambria Math" panose="02040503050406030204" pitchFamily="18" charset="0"/>
                                      <a:ea typeface="Cambria Math" panose="02040503050406030204" pitchFamily="18" charset="0"/>
                                    </a:rPr>
                                    <m:t>𝑖</m:t>
                                  </m:r>
                                </m:sub>
                              </m:sSub>
                              <m:r>
                                <a:rPr lang="en-US" altLang="ja-JP" i="1">
                                  <a:latin typeface="Cambria Math" panose="02040503050406030204" pitchFamily="18" charset="0"/>
                                  <a:ea typeface="Cambria Math" panose="02040503050406030204" pitchFamily="18" charset="0"/>
                                </a:rPr>
                                <m:t> −</m:t>
                              </m:r>
                              <m:sSub>
                                <m:sSubPr>
                                  <m:ctrlPr>
                                    <a:rPr lang="en-US" altLang="ja-JP" i="1" smtClean="0">
                                      <a:latin typeface="Cambria Math" panose="02040503050406030204" pitchFamily="18" charset="0"/>
                                      <a:ea typeface="Cambria Math" panose="02040503050406030204" pitchFamily="18" charset="0"/>
                                    </a:rPr>
                                  </m:ctrlPr>
                                </m:sSubPr>
                                <m:e>
                                  <m:r>
                                    <a:rPr lang="en-US" altLang="ja-JP" b="0" i="1" smtClean="0">
                                      <a:latin typeface="Cambria Math" panose="02040503050406030204" pitchFamily="18" charset="0"/>
                                      <a:ea typeface="Cambria Math" panose="02040503050406030204" pitchFamily="18" charset="0"/>
                                    </a:rPr>
                                    <m:t>𝑞</m:t>
                                  </m:r>
                                </m:e>
                                <m:sub>
                                  <m:r>
                                    <a:rPr lang="en-US" altLang="ja-JP" i="1">
                                      <a:latin typeface="Cambria Math" panose="02040503050406030204" pitchFamily="18" charset="0"/>
                                      <a:ea typeface="Cambria Math" panose="02040503050406030204" pitchFamily="18" charset="0"/>
                                    </a:rPr>
                                    <m:t>𝑖</m:t>
                                  </m:r>
                                </m:sub>
                              </m:sSub>
                            </m:e>
                          </m:d>
                        </m:e>
                      </m:nary>
                    </m:oMath>
                  </m:oMathPara>
                </a14:m>
                <a:endParaRPr lang="en-US" altLang="ja-JP" dirty="0" smtClean="0"/>
              </a:p>
              <a:p>
                <a:pPr marL="0" indent="0">
                  <a:buNone/>
                </a:pPr>
                <a:endParaRPr lang="en-US" altLang="ja-JP"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198" y="1196975"/>
                <a:ext cx="8686801" cy="4929188"/>
              </a:xfrm>
              <a:blipFill rotWithShape="0">
                <a:blip r:embed="rId3"/>
                <a:stretch>
                  <a:fillRect l="-1123" t="-989" r="-2386"/>
                </a:stretch>
              </a:blipFill>
            </p:spPr>
            <p:txBody>
              <a:bodyPr/>
              <a:lstStyle/>
              <a:p>
                <a:r>
                  <a:rPr lang="ja-JP" altLang="en-US">
                    <a:noFill/>
                  </a:rPr>
                  <a:t> </a:t>
                </a:r>
              </a:p>
            </p:txBody>
          </p:sp>
        </mc:Fallback>
      </mc:AlternateContent>
      <p:sp>
        <p:nvSpPr>
          <p:cNvPr id="7" name="スライド番号プレースホルダー 6"/>
          <p:cNvSpPr>
            <a:spLocks noGrp="1"/>
          </p:cNvSpPr>
          <p:nvPr>
            <p:ph type="sldNum" sz="quarter" idx="12"/>
          </p:nvPr>
        </p:nvSpPr>
        <p:spPr/>
        <p:txBody>
          <a:bodyPr/>
          <a:lstStyle/>
          <a:p>
            <a:fld id="{B24E575F-AE80-4FDB-9C39-ECDDBAB19842}" type="slidenum">
              <a:rPr kumimoji="1" lang="ja-JP" altLang="en-US" smtClean="0"/>
              <a:t>14</a:t>
            </a:fld>
            <a:endParaRPr kumimoji="1" lang="ja-JP" altLang="en-US"/>
          </a:p>
        </p:txBody>
      </p:sp>
      <p:graphicFrame>
        <p:nvGraphicFramePr>
          <p:cNvPr id="10" name="表 9"/>
          <p:cNvGraphicFramePr>
            <a:graphicFrameLocks noGrp="1"/>
          </p:cNvGraphicFramePr>
          <p:nvPr>
            <p:extLst>
              <p:ext uri="{D42A27DB-BD31-4B8C-83A1-F6EECF244321}">
                <p14:modId xmlns:p14="http://schemas.microsoft.com/office/powerpoint/2010/main" val="2843975039"/>
              </p:ext>
            </p:extLst>
          </p:nvPr>
        </p:nvGraphicFramePr>
        <p:xfrm>
          <a:off x="837213" y="4393503"/>
          <a:ext cx="3257400" cy="1840623"/>
        </p:xfrm>
        <a:graphic>
          <a:graphicData uri="http://schemas.openxmlformats.org/drawingml/2006/table">
            <a:tbl>
              <a:tblPr firstRow="1" bandRow="1">
                <a:tableStyleId>{46F890A9-2807-4EBB-B81D-B2AA78EC7F39}</a:tableStyleId>
              </a:tblPr>
              <a:tblGrid>
                <a:gridCol w="560588"/>
                <a:gridCol w="670977"/>
                <a:gridCol w="1017701"/>
                <a:gridCol w="1008134"/>
              </a:tblGrid>
              <a:tr h="463941">
                <a:tc gridSpan="2">
                  <a:txBody>
                    <a:bodyPr/>
                    <a:lstStyle/>
                    <a:p>
                      <a:pPr algn="ctr"/>
                      <a:r>
                        <a:rPr kumimoji="1" lang="en-US" altLang="ja-JP" sz="2100" dirty="0" smtClean="0"/>
                        <a:t>X</a:t>
                      </a:r>
                      <a:endParaRPr kumimoji="1" lang="ja-JP" altLang="en-US" sz="2100" dirty="0"/>
                    </a:p>
                  </a:txBody>
                  <a:tcPr marL="138853" marR="138853" marT="69427" marB="694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pPr algn="r"/>
                      <a:endParaRPr kumimoji="1" lang="ja-JP" altLang="en-US" sz="1800" dirty="0"/>
                    </a:p>
                  </a:txBody>
                  <a:tcPr marL="173757" marR="173757" marT="86878" marB="8687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2100" dirty="0" smtClean="0"/>
                        <a:t>X</a:t>
                      </a:r>
                      <a:r>
                        <a:rPr kumimoji="1" lang="en-US" altLang="ja-JP" sz="2100" baseline="0" dirty="0" smtClean="0"/>
                        <a:t> - 2.0</a:t>
                      </a:r>
                      <a:endParaRPr kumimoji="1" lang="ja-JP" altLang="en-US" sz="2100" dirty="0"/>
                    </a:p>
                  </a:txBody>
                  <a:tcPr marL="138853" marR="138853" marT="69427" marB="6942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en-US" altLang="ja-JP" sz="2100" dirty="0" smtClean="0"/>
                        <a:t>X - 3.0</a:t>
                      </a:r>
                      <a:endParaRPr kumimoji="1" lang="ja-JP" altLang="en-US" sz="2100" dirty="0"/>
                    </a:p>
                  </a:txBody>
                  <a:tcPr marL="138853" marR="138853" marT="69427" marB="69427">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455890">
                <a:tc>
                  <a:txBody>
                    <a:bodyPr/>
                    <a:lstStyle/>
                    <a:p>
                      <a:pPr algn="ctr"/>
                      <a:r>
                        <a:rPr kumimoji="1" lang="en-US" altLang="ja-JP" sz="2100" dirty="0" smtClean="0"/>
                        <a:t>a</a:t>
                      </a:r>
                      <a:endParaRPr kumimoji="1" lang="ja-JP" altLang="en-US" sz="2100" dirty="0"/>
                    </a:p>
                  </a:txBody>
                  <a:tcPr marL="138853" marR="138853" marT="69427" marB="69427">
                    <a:lnL w="12700" cap="flat" cmpd="sng" algn="ctr">
                      <a:solidFill>
                        <a:schemeClr val="tx1"/>
                      </a:solidFill>
                      <a:prstDash val="solid"/>
                      <a:round/>
                      <a:headEnd type="none" w="med" len="med"/>
                      <a:tailEnd type="none" w="med" len="med"/>
                    </a:lnL>
                  </a:tcPr>
                </a:tc>
                <a:tc>
                  <a:txBody>
                    <a:bodyPr/>
                    <a:lstStyle/>
                    <a:p>
                      <a:pPr algn="r"/>
                      <a:r>
                        <a:rPr kumimoji="1" lang="en-US" altLang="ja-JP" sz="2100" dirty="0" smtClean="0"/>
                        <a:t>1.0</a:t>
                      </a:r>
                      <a:endParaRPr kumimoji="1" lang="ja-JP" altLang="en-US" sz="2100" dirty="0"/>
                    </a:p>
                  </a:txBody>
                  <a:tcPr marL="138853" marR="138853" marT="69427" marB="69427">
                    <a:lnR w="12700" cap="flat" cmpd="sng" algn="ctr">
                      <a:solidFill>
                        <a:schemeClr val="tx1"/>
                      </a:solidFill>
                      <a:prstDash val="solid"/>
                      <a:round/>
                      <a:headEnd type="none" w="med" len="med"/>
                      <a:tailEnd type="none" w="med" len="med"/>
                    </a:lnR>
                  </a:tcPr>
                </a:tc>
                <a:tc>
                  <a:txBody>
                    <a:bodyPr/>
                    <a:lstStyle/>
                    <a:p>
                      <a:pPr algn="r"/>
                      <a:r>
                        <a:rPr kumimoji="1" lang="en-US" altLang="ja-JP" sz="2100" dirty="0" smtClean="0"/>
                        <a:t>0.97</a:t>
                      </a:r>
                      <a:endParaRPr kumimoji="1" lang="ja-JP" altLang="en-US" sz="2100" dirty="0"/>
                    </a:p>
                  </a:txBody>
                  <a:tcPr marL="138853" marR="138853" marT="69427" marB="69427">
                    <a:lnL w="12700" cap="flat" cmpd="sng" algn="ctr">
                      <a:solidFill>
                        <a:schemeClr val="tx1"/>
                      </a:solidFill>
                      <a:prstDash val="solid"/>
                      <a:round/>
                      <a:headEnd type="none" w="med" len="med"/>
                      <a:tailEnd type="none" w="med" len="med"/>
                    </a:lnL>
                  </a:tcPr>
                </a:tc>
                <a:tc>
                  <a:txBody>
                    <a:bodyPr/>
                    <a:lstStyle/>
                    <a:p>
                      <a:pPr algn="r"/>
                      <a:r>
                        <a:rPr kumimoji="1" lang="en-US" altLang="ja-JP" sz="2100" dirty="0" smtClean="0"/>
                        <a:t>0.99</a:t>
                      </a:r>
                      <a:endParaRPr kumimoji="1" lang="ja-JP" altLang="en-US" sz="2100" dirty="0"/>
                    </a:p>
                  </a:txBody>
                  <a:tcPr marL="138853" marR="138853" marT="69427" marB="69427">
                    <a:lnR w="12700" cap="flat" cmpd="sng" algn="ctr">
                      <a:solidFill>
                        <a:schemeClr val="tx1"/>
                      </a:solidFill>
                      <a:prstDash val="solid"/>
                      <a:round/>
                      <a:headEnd type="none" w="med" len="med"/>
                      <a:tailEnd type="none" w="med" len="med"/>
                    </a:lnR>
                  </a:tcPr>
                </a:tc>
              </a:tr>
              <a:tr h="455890">
                <a:tc>
                  <a:txBody>
                    <a:bodyPr/>
                    <a:lstStyle/>
                    <a:p>
                      <a:pPr algn="ctr"/>
                      <a:r>
                        <a:rPr kumimoji="1" lang="en-US" altLang="ja-JP" sz="2100" dirty="0" smtClean="0"/>
                        <a:t>b</a:t>
                      </a:r>
                      <a:endParaRPr kumimoji="1" lang="ja-JP" altLang="en-US" sz="2100" dirty="0"/>
                    </a:p>
                  </a:txBody>
                  <a:tcPr marL="138853" marR="138853" marT="69427" marB="69427">
                    <a:lnL w="12700" cap="flat" cmpd="sng" algn="ctr">
                      <a:solidFill>
                        <a:schemeClr val="tx1"/>
                      </a:solidFill>
                      <a:prstDash val="solid"/>
                      <a:round/>
                      <a:headEnd type="none" w="med" len="med"/>
                      <a:tailEnd type="none" w="med" len="med"/>
                    </a:lnL>
                  </a:tcPr>
                </a:tc>
                <a:tc>
                  <a:txBody>
                    <a:bodyPr/>
                    <a:lstStyle/>
                    <a:p>
                      <a:pPr algn="r"/>
                      <a:r>
                        <a:rPr kumimoji="1" lang="en-US" altLang="ja-JP" sz="2100" dirty="0" smtClean="0"/>
                        <a:t>1.0</a:t>
                      </a:r>
                      <a:endParaRPr kumimoji="1" lang="ja-JP" altLang="en-US" sz="2100" dirty="0"/>
                    </a:p>
                  </a:txBody>
                  <a:tcPr marL="138853" marR="138853" marT="69427" marB="69427">
                    <a:lnR w="12700" cap="flat" cmpd="sng" algn="ctr">
                      <a:solidFill>
                        <a:schemeClr val="tx1"/>
                      </a:solidFill>
                      <a:prstDash val="solid"/>
                      <a:round/>
                      <a:headEnd type="none" w="med" len="med"/>
                      <a:tailEnd type="none" w="med" len="med"/>
                    </a:lnR>
                  </a:tcPr>
                </a:tc>
                <a:tc>
                  <a:txBody>
                    <a:bodyPr/>
                    <a:lstStyle/>
                    <a:p>
                      <a:pPr algn="r"/>
                      <a:r>
                        <a:rPr kumimoji="1" lang="en-US" altLang="ja-JP" sz="2100" dirty="0" smtClean="0"/>
                        <a:t>0.99</a:t>
                      </a:r>
                      <a:endParaRPr kumimoji="1" lang="ja-JP" altLang="en-US" sz="2100" dirty="0"/>
                    </a:p>
                  </a:txBody>
                  <a:tcPr marL="138853" marR="138853" marT="69427" marB="69427">
                    <a:lnL w="12700" cap="flat" cmpd="sng" algn="ctr">
                      <a:solidFill>
                        <a:schemeClr val="tx1"/>
                      </a:solidFill>
                      <a:prstDash val="solid"/>
                      <a:round/>
                      <a:headEnd type="none" w="med" len="med"/>
                      <a:tailEnd type="none" w="med" len="med"/>
                    </a:lnL>
                  </a:tcPr>
                </a:tc>
                <a:tc>
                  <a:txBody>
                    <a:bodyPr/>
                    <a:lstStyle/>
                    <a:p>
                      <a:pPr algn="r"/>
                      <a:r>
                        <a:rPr kumimoji="1" lang="en-US" altLang="ja-JP" sz="2100" dirty="0" smtClean="0"/>
                        <a:t>0.98</a:t>
                      </a:r>
                      <a:endParaRPr kumimoji="1" lang="ja-JP" altLang="en-US" sz="2100" dirty="0"/>
                    </a:p>
                  </a:txBody>
                  <a:tcPr marL="138853" marR="138853" marT="69427" marB="69427">
                    <a:lnR w="12700" cap="flat" cmpd="sng" algn="ctr">
                      <a:solidFill>
                        <a:schemeClr val="tx1"/>
                      </a:solidFill>
                      <a:prstDash val="solid"/>
                      <a:round/>
                      <a:headEnd type="none" w="med" len="med"/>
                      <a:tailEnd type="none" w="med" len="med"/>
                    </a:lnR>
                  </a:tcPr>
                </a:tc>
              </a:tr>
              <a:tr h="455890">
                <a:tc>
                  <a:txBody>
                    <a:bodyPr/>
                    <a:lstStyle/>
                    <a:p>
                      <a:pPr algn="ctr"/>
                      <a:r>
                        <a:rPr kumimoji="1" lang="en-US" altLang="ja-JP" sz="2100" dirty="0" smtClean="0"/>
                        <a:t>c</a:t>
                      </a:r>
                      <a:endParaRPr kumimoji="1" lang="ja-JP" altLang="en-US" sz="2100" dirty="0"/>
                    </a:p>
                  </a:txBody>
                  <a:tcPr marL="138853" marR="138853" marT="69427" marB="69427">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r"/>
                      <a:r>
                        <a:rPr kumimoji="1" lang="en-US" altLang="ja-JP" sz="2100" dirty="0" smtClean="0"/>
                        <a:t>1.0</a:t>
                      </a:r>
                      <a:endParaRPr kumimoji="1" lang="ja-JP" altLang="en-US" sz="2100" dirty="0"/>
                    </a:p>
                  </a:txBody>
                  <a:tcPr marL="138853" marR="138853" marT="69427" marB="69427">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2100" dirty="0" smtClean="0"/>
                        <a:t>0.97</a:t>
                      </a:r>
                      <a:endParaRPr kumimoji="1" lang="ja-JP" altLang="en-US" sz="2100" dirty="0"/>
                    </a:p>
                  </a:txBody>
                  <a:tcPr marL="138853" marR="138853" marT="69427" marB="69427">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r"/>
                      <a:r>
                        <a:rPr kumimoji="1" lang="en-US" altLang="ja-JP" sz="2100" dirty="0" smtClean="0"/>
                        <a:t>0.99</a:t>
                      </a:r>
                      <a:endParaRPr kumimoji="1" lang="ja-JP" altLang="en-US" sz="2100" dirty="0"/>
                    </a:p>
                  </a:txBody>
                  <a:tcPr marL="138853" marR="138853" marT="69427" marB="69427">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2791602432"/>
              </p:ext>
            </p:extLst>
          </p:nvPr>
        </p:nvGraphicFramePr>
        <p:xfrm>
          <a:off x="5126873" y="4428620"/>
          <a:ext cx="3638100" cy="790638"/>
        </p:xfrm>
        <a:graphic>
          <a:graphicData uri="http://schemas.openxmlformats.org/drawingml/2006/table">
            <a:tbl>
              <a:tblPr firstRow="1" bandRow="1">
                <a:tableStyleId>{0660B408-B3CF-4A94-85FC-2B1E0A45F4A2}</a:tableStyleId>
              </a:tblPr>
              <a:tblGrid>
                <a:gridCol w="563880"/>
                <a:gridCol w="1537110"/>
                <a:gridCol w="1537110"/>
              </a:tblGrid>
              <a:tr h="370840">
                <a:tc>
                  <a:txBody>
                    <a:bodyPr/>
                    <a:lstStyle/>
                    <a:p>
                      <a:endParaRPr kumimoji="1" lang="ja-JP" altLang="en-US" sz="1600" b="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900" dirty="0" smtClean="0"/>
                        <a:t>X</a:t>
                      </a:r>
                      <a:r>
                        <a:rPr kumimoji="1" lang="en-US" altLang="ja-JP" sz="1900" baseline="0" dirty="0" smtClean="0"/>
                        <a:t> - 2.0</a:t>
                      </a:r>
                      <a:endParaRPr kumimoji="1" lang="ja-JP" altLang="en-US" sz="1900" dirty="0"/>
                    </a:p>
                  </a:txBody>
                  <a:tcPr marL="130238" marR="130238" marT="65119" marB="65119">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en-US" altLang="ja-JP" sz="1900" dirty="0" smtClean="0"/>
                        <a:t>X - 3.0</a:t>
                      </a:r>
                      <a:endParaRPr kumimoji="1" lang="ja-JP" altLang="en-US" sz="1900" dirty="0"/>
                    </a:p>
                  </a:txBody>
                  <a:tcPr marL="130238" marR="130238" marT="65119" marB="65119">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r>
                        <a:rPr kumimoji="1" lang="ja-JP" altLang="en-US" dirty="0" smtClean="0"/>
                        <a:t>距離</a:t>
                      </a:r>
                      <a:endParaRPr kumimoji="1" lang="ja-JP" alt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ctr"/>
                      <a:r>
                        <a:rPr lang="en-US" altLang="ja-JP" sz="2000" u="none" strike="noStrike" dirty="0" smtClean="0">
                          <a:effectLst/>
                        </a:rPr>
                        <a:t>0.07</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r" fontAlgn="ctr"/>
                      <a:r>
                        <a:rPr lang="en-US" altLang="ja-JP" sz="2000" u="none" strike="noStrike" dirty="0" smtClean="0">
                          <a:effectLst/>
                        </a:rPr>
                        <a:t>0.04</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12" name="右矢印 11"/>
          <p:cNvSpPr/>
          <p:nvPr/>
        </p:nvSpPr>
        <p:spPr>
          <a:xfrm>
            <a:off x="4300023" y="4823939"/>
            <a:ext cx="609043" cy="3491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5380893" y="5463800"/>
            <a:ext cx="3305908" cy="646331"/>
          </a:xfrm>
          <a:prstGeom prst="rect">
            <a:avLst/>
          </a:prstGeom>
        </p:spPr>
        <p:txBody>
          <a:bodyPr wrap="square">
            <a:spAutoFit/>
          </a:bodyPr>
          <a:lstStyle/>
          <a:p>
            <a:r>
              <a:rPr lang="en-US" altLang="ja-JP" dirty="0"/>
              <a:t>X - 3.0 </a:t>
            </a:r>
            <a:r>
              <a:rPr lang="ja-JP" altLang="en-US" dirty="0"/>
              <a:t>が短いため</a:t>
            </a:r>
            <a:r>
              <a:rPr lang="en-US" altLang="ja-JP" dirty="0"/>
              <a:t/>
            </a:r>
            <a:br>
              <a:rPr lang="en-US" altLang="ja-JP" dirty="0"/>
            </a:br>
            <a:r>
              <a:rPr lang="en-US" altLang="ja-JP" dirty="0"/>
              <a:t>X - 3.0, X - 2.0 </a:t>
            </a:r>
            <a:r>
              <a:rPr lang="ja-JP" altLang="en-US" dirty="0"/>
              <a:t>の</a:t>
            </a:r>
            <a:r>
              <a:rPr lang="ja-JP" altLang="en-US" dirty="0" smtClean="0"/>
              <a:t>順で</a:t>
            </a:r>
            <a:r>
              <a:rPr lang="ja-JP" altLang="en-US" dirty="0"/>
              <a:t>順位付け</a:t>
            </a:r>
          </a:p>
        </p:txBody>
      </p:sp>
      <p:sp>
        <p:nvSpPr>
          <p:cNvPr id="4" name="テキスト ボックス 3"/>
          <p:cNvSpPr txBox="1"/>
          <p:nvPr/>
        </p:nvSpPr>
        <p:spPr>
          <a:xfrm>
            <a:off x="951513" y="3182818"/>
            <a:ext cx="2198077" cy="400110"/>
          </a:xfrm>
          <a:prstGeom prst="rect">
            <a:avLst/>
          </a:prstGeom>
          <a:noFill/>
        </p:spPr>
        <p:txBody>
          <a:bodyPr wrap="square" rtlCol="0">
            <a:spAutoFit/>
          </a:bodyPr>
          <a:lstStyle/>
          <a:p>
            <a:pPr algn="ctr"/>
            <a:r>
              <a:rPr lang="ja-JP" altLang="en-US" sz="2000" dirty="0"/>
              <a:t>マンハッタン</a:t>
            </a:r>
            <a:r>
              <a:rPr lang="ja-JP" altLang="en-US" sz="2000" dirty="0" smtClean="0"/>
              <a:t>距離 ： </a:t>
            </a:r>
            <a:endParaRPr kumimoji="1" lang="ja-JP" altLang="en-US" sz="2000" dirty="0"/>
          </a:p>
        </p:txBody>
      </p:sp>
    </p:spTree>
    <p:extLst>
      <p:ext uri="{BB962C8B-B14F-4D97-AF65-F5344CB8AC3E}">
        <p14:creationId xmlns:p14="http://schemas.microsoft.com/office/powerpoint/2010/main" val="41273647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p:spPr>
        <p:txBody>
          <a:bodyPr/>
          <a:lstStyle/>
          <a:p>
            <a:r>
              <a:rPr lang="en-US" altLang="ja-JP" dirty="0">
                <a:latin typeface="+mn-ea"/>
              </a:rPr>
              <a:t>3.</a:t>
            </a:r>
            <a:r>
              <a:rPr lang="ja-JP" altLang="en-US" dirty="0">
                <a:latin typeface="+mn-ea"/>
              </a:rPr>
              <a:t> 順位付け</a:t>
            </a:r>
            <a:r>
              <a:rPr lang="en-US" altLang="ja-JP" dirty="0" smtClean="0">
                <a:latin typeface="+mn-ea"/>
              </a:rPr>
              <a:t>(2/2</a:t>
            </a:r>
            <a:r>
              <a:rPr lang="en-US" altLang="ja-JP" dirty="0">
                <a:latin typeface="+mn-ea"/>
              </a:rPr>
              <a:t>)</a:t>
            </a:r>
            <a:endParaRPr kumimoji="1" lang="ja-JP" altLang="en-US" dirty="0">
              <a:latin typeface="+mn-ea"/>
              <a:ea typeface="+mn-ea"/>
            </a:endParaRPr>
          </a:p>
        </p:txBody>
      </p:sp>
      <p:sp>
        <p:nvSpPr>
          <p:cNvPr id="3" name="コンテンツ プレースホルダー 2"/>
          <p:cNvSpPr>
            <a:spLocks noGrp="1"/>
          </p:cNvSpPr>
          <p:nvPr>
            <p:ph idx="1"/>
          </p:nvPr>
        </p:nvSpPr>
        <p:spPr>
          <a:noFill/>
        </p:spPr>
        <p:txBody>
          <a:bodyPr/>
          <a:lstStyle/>
          <a:p>
            <a:r>
              <a:rPr lang="ja-JP" altLang="en-US" dirty="0"/>
              <a:t>残りの候補</a:t>
            </a:r>
            <a:r>
              <a:rPr lang="ja-JP" altLang="en-US" dirty="0" smtClean="0"/>
              <a:t>ソフトウェアについては，トポロジカルソートを用いて順位付け</a:t>
            </a:r>
            <a:endParaRPr lang="en-US" altLang="ja-JP" dirty="0" smtClean="0"/>
          </a:p>
          <a:p>
            <a:pPr lvl="1"/>
            <a:r>
              <a:rPr lang="ja-JP" altLang="en-US" sz="1800" dirty="0"/>
              <a:t>有向辺の情報を満たすよう</a:t>
            </a:r>
            <a:r>
              <a:rPr lang="ja-JP" altLang="en-US" sz="1800" dirty="0" smtClean="0"/>
              <a:t>に</a:t>
            </a:r>
            <a:r>
              <a:rPr lang="ja-JP" altLang="en-US" sz="1800" dirty="0"/>
              <a:t>ノード</a:t>
            </a:r>
            <a:r>
              <a:rPr lang="ja-JP" altLang="en-US" sz="1800" dirty="0" smtClean="0"/>
              <a:t>を</a:t>
            </a:r>
            <a:r>
              <a:rPr lang="ja-JP" altLang="en-US" sz="1800" dirty="0"/>
              <a:t>一列に並べ替え</a:t>
            </a:r>
            <a:endParaRPr lang="en-US" altLang="ja-JP" sz="1700" dirty="0" smtClean="0"/>
          </a:p>
        </p:txBody>
      </p:sp>
      <p:sp>
        <p:nvSpPr>
          <p:cNvPr id="4" name="スライド番号プレースホルダー 3"/>
          <p:cNvSpPr>
            <a:spLocks noGrp="1"/>
          </p:cNvSpPr>
          <p:nvPr>
            <p:ph type="sldNum" sz="quarter" idx="12"/>
          </p:nvPr>
        </p:nvSpPr>
        <p:spPr>
          <a:noFill/>
        </p:spPr>
        <p:txBody>
          <a:bodyPr/>
          <a:lstStyle/>
          <a:p>
            <a:fld id="{B24E575F-AE80-4FDB-9C39-ECDDBAB19842}" type="slidenum">
              <a:rPr kumimoji="1" lang="ja-JP" altLang="en-US" smtClean="0"/>
              <a:t>15</a:t>
            </a:fld>
            <a:endParaRPr kumimoji="1" lang="ja-JP" altLang="en-US"/>
          </a:p>
        </p:txBody>
      </p:sp>
      <p:sp>
        <p:nvSpPr>
          <p:cNvPr id="9" name="円/楕円 8"/>
          <p:cNvSpPr/>
          <p:nvPr/>
        </p:nvSpPr>
        <p:spPr>
          <a:xfrm>
            <a:off x="4426133" y="4006689"/>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rPr>
              <a:t>X - 4.0</a:t>
            </a:r>
            <a:endParaRPr kumimoji="1" lang="ja-JP" altLang="en-US" sz="1400" b="1" dirty="0">
              <a:solidFill>
                <a:schemeClr val="tx1"/>
              </a:solidFill>
            </a:endParaRPr>
          </a:p>
        </p:txBody>
      </p:sp>
      <p:cxnSp>
        <p:nvCxnSpPr>
          <p:cNvPr id="74" name="直線矢印コネクタ 73"/>
          <p:cNvCxnSpPr>
            <a:stCxn id="23" idx="6"/>
            <a:endCxn id="9" idx="2"/>
          </p:cNvCxnSpPr>
          <p:nvPr/>
        </p:nvCxnSpPr>
        <p:spPr>
          <a:xfrm>
            <a:off x="3040499" y="4465377"/>
            <a:ext cx="1385634" cy="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5" name="直線矢印コネクタ 74"/>
          <p:cNvCxnSpPr>
            <a:stCxn id="24" idx="6"/>
            <a:endCxn id="26" idx="2"/>
          </p:cNvCxnSpPr>
          <p:nvPr/>
        </p:nvCxnSpPr>
        <p:spPr>
          <a:xfrm>
            <a:off x="3040499" y="3072234"/>
            <a:ext cx="1385634" cy="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1" name="直線矢印コネクタ 80"/>
          <p:cNvCxnSpPr>
            <a:stCxn id="9" idx="6"/>
            <a:endCxn id="25" idx="3"/>
          </p:cNvCxnSpPr>
          <p:nvPr/>
        </p:nvCxnSpPr>
        <p:spPr>
          <a:xfrm flipV="1">
            <a:off x="5343509" y="4093146"/>
            <a:ext cx="1146021" cy="372231"/>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9" name="直線矢印コネクタ 108"/>
          <p:cNvCxnSpPr>
            <a:stCxn id="26" idx="6"/>
            <a:endCxn id="25" idx="1"/>
          </p:cNvCxnSpPr>
          <p:nvPr/>
        </p:nvCxnSpPr>
        <p:spPr>
          <a:xfrm>
            <a:off x="5343509" y="3072234"/>
            <a:ext cx="1146021" cy="37223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3" name="円/楕円 22"/>
          <p:cNvSpPr/>
          <p:nvPr/>
        </p:nvSpPr>
        <p:spPr>
          <a:xfrm>
            <a:off x="2123123" y="4006689"/>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solidFill>
                  <a:schemeClr val="tx1"/>
                </a:solidFill>
              </a:rPr>
              <a:t>X - 3.0</a:t>
            </a:r>
            <a:endParaRPr kumimoji="1" lang="ja-JP" altLang="en-US" sz="1400" b="1" dirty="0">
              <a:solidFill>
                <a:schemeClr val="tx1"/>
              </a:solidFill>
            </a:endParaRPr>
          </a:p>
        </p:txBody>
      </p:sp>
      <p:sp>
        <p:nvSpPr>
          <p:cNvPr id="24" name="円/楕円 23"/>
          <p:cNvSpPr/>
          <p:nvPr/>
        </p:nvSpPr>
        <p:spPr>
          <a:xfrm>
            <a:off x="2123123" y="2613546"/>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rPr>
              <a:t>X - 2.0</a:t>
            </a:r>
            <a:endParaRPr lang="en-US" altLang="ja-JP" sz="1400" b="1" dirty="0" smtClean="0">
              <a:solidFill>
                <a:schemeClr val="tx1"/>
              </a:solidFill>
            </a:endParaRPr>
          </a:p>
        </p:txBody>
      </p:sp>
      <p:sp>
        <p:nvSpPr>
          <p:cNvPr id="25" name="円/楕円 24"/>
          <p:cNvSpPr/>
          <p:nvPr/>
        </p:nvSpPr>
        <p:spPr>
          <a:xfrm>
            <a:off x="6355183" y="3310117"/>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a:solidFill>
                  <a:schemeClr val="tx1"/>
                </a:solidFill>
              </a:rPr>
              <a:t>X</a:t>
            </a:r>
            <a:r>
              <a:rPr kumimoji="1" lang="en-US" altLang="ja-JP" sz="1400" b="1" dirty="0" smtClean="0">
                <a:solidFill>
                  <a:schemeClr val="tx1"/>
                </a:solidFill>
              </a:rPr>
              <a:t> - 5.0</a:t>
            </a:r>
            <a:endParaRPr kumimoji="1" lang="ja-JP" altLang="en-US" sz="1400" b="1" dirty="0">
              <a:solidFill>
                <a:schemeClr val="tx1"/>
              </a:solidFill>
            </a:endParaRPr>
          </a:p>
        </p:txBody>
      </p:sp>
      <p:sp>
        <p:nvSpPr>
          <p:cNvPr id="26" name="円/楕円 25"/>
          <p:cNvSpPr/>
          <p:nvPr/>
        </p:nvSpPr>
        <p:spPr>
          <a:xfrm>
            <a:off x="4426133" y="2613546"/>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rPr>
              <a:t>X - 1.0</a:t>
            </a:r>
            <a:endParaRPr kumimoji="1" lang="ja-JP" altLang="en-US" sz="1400" b="1" dirty="0">
              <a:solidFill>
                <a:schemeClr val="tx1"/>
              </a:solidFill>
            </a:endParaRPr>
          </a:p>
        </p:txBody>
      </p:sp>
      <p:sp>
        <p:nvSpPr>
          <p:cNvPr id="42" name="下矢印 41"/>
          <p:cNvSpPr/>
          <p:nvPr/>
        </p:nvSpPr>
        <p:spPr>
          <a:xfrm>
            <a:off x="4762500" y="5006557"/>
            <a:ext cx="250908" cy="3094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円/楕円 51"/>
          <p:cNvSpPr/>
          <p:nvPr/>
        </p:nvSpPr>
        <p:spPr>
          <a:xfrm>
            <a:off x="7769424" y="5355523"/>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a:solidFill>
                  <a:schemeClr val="tx1"/>
                </a:solidFill>
              </a:rPr>
              <a:t>X</a:t>
            </a:r>
            <a:r>
              <a:rPr kumimoji="1" lang="en-US" altLang="ja-JP" sz="1400" b="1" dirty="0" smtClean="0">
                <a:solidFill>
                  <a:schemeClr val="tx1"/>
                </a:solidFill>
              </a:rPr>
              <a:t> - 5.0</a:t>
            </a:r>
            <a:endParaRPr kumimoji="1" lang="ja-JP" altLang="en-US" sz="1400" b="1" dirty="0">
              <a:solidFill>
                <a:schemeClr val="tx1"/>
              </a:solidFill>
            </a:endParaRPr>
          </a:p>
        </p:txBody>
      </p:sp>
      <p:sp>
        <p:nvSpPr>
          <p:cNvPr id="53" name="円/楕円 52"/>
          <p:cNvSpPr/>
          <p:nvPr/>
        </p:nvSpPr>
        <p:spPr>
          <a:xfrm>
            <a:off x="6097778" y="5355523"/>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rPr>
              <a:t>X - 4.0</a:t>
            </a:r>
            <a:endParaRPr kumimoji="1" lang="ja-JP" altLang="en-US" sz="1400" b="1" dirty="0">
              <a:solidFill>
                <a:schemeClr val="tx1"/>
              </a:solidFill>
            </a:endParaRPr>
          </a:p>
        </p:txBody>
      </p:sp>
      <p:sp>
        <p:nvSpPr>
          <p:cNvPr id="58" name="円/楕円 57"/>
          <p:cNvSpPr/>
          <p:nvPr/>
        </p:nvSpPr>
        <p:spPr>
          <a:xfrm>
            <a:off x="4426133" y="5355523"/>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rPr>
              <a:t>X - 1.0</a:t>
            </a:r>
            <a:endParaRPr kumimoji="1" lang="ja-JP" altLang="en-US" sz="1400" b="1" dirty="0">
              <a:solidFill>
                <a:schemeClr val="tx1"/>
              </a:solidFill>
            </a:endParaRPr>
          </a:p>
        </p:txBody>
      </p:sp>
      <p:sp>
        <p:nvSpPr>
          <p:cNvPr id="59" name="円/楕円 58"/>
          <p:cNvSpPr/>
          <p:nvPr/>
        </p:nvSpPr>
        <p:spPr>
          <a:xfrm>
            <a:off x="2741680" y="5355523"/>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solidFill>
                  <a:schemeClr val="tx1"/>
                </a:solidFill>
              </a:rPr>
              <a:t>X - 2.0</a:t>
            </a:r>
            <a:endParaRPr kumimoji="1" lang="ja-JP" altLang="en-US" sz="1400" b="1" dirty="0">
              <a:solidFill>
                <a:schemeClr val="tx1"/>
              </a:solidFill>
            </a:endParaRPr>
          </a:p>
        </p:txBody>
      </p:sp>
      <p:sp>
        <p:nvSpPr>
          <p:cNvPr id="61" name="円/楕円 60"/>
          <p:cNvSpPr/>
          <p:nvPr/>
        </p:nvSpPr>
        <p:spPr>
          <a:xfrm>
            <a:off x="1206261" y="5355523"/>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rPr>
              <a:t>X - 3.0</a:t>
            </a:r>
            <a:endParaRPr lang="en-US" altLang="ja-JP" sz="1400" b="1" dirty="0" smtClean="0">
              <a:solidFill>
                <a:schemeClr val="tx1"/>
              </a:solidFill>
            </a:endParaRPr>
          </a:p>
        </p:txBody>
      </p:sp>
      <p:cxnSp>
        <p:nvCxnSpPr>
          <p:cNvPr id="62" name="直線矢印コネクタ 61"/>
          <p:cNvCxnSpPr>
            <a:stCxn id="61" idx="6"/>
            <a:endCxn id="59" idx="2"/>
          </p:cNvCxnSpPr>
          <p:nvPr/>
        </p:nvCxnSpPr>
        <p:spPr>
          <a:xfrm>
            <a:off x="2123637" y="5814211"/>
            <a:ext cx="618043" cy="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a:stCxn id="59" idx="6"/>
            <a:endCxn id="58" idx="2"/>
          </p:cNvCxnSpPr>
          <p:nvPr/>
        </p:nvCxnSpPr>
        <p:spPr>
          <a:xfrm>
            <a:off x="3659056" y="5814211"/>
            <a:ext cx="767077" cy="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直線矢印コネクタ 67"/>
          <p:cNvCxnSpPr>
            <a:stCxn id="58" idx="6"/>
            <a:endCxn id="53" idx="2"/>
          </p:cNvCxnSpPr>
          <p:nvPr/>
        </p:nvCxnSpPr>
        <p:spPr>
          <a:xfrm>
            <a:off x="5343509" y="5814211"/>
            <a:ext cx="754269" cy="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a:stCxn id="53" idx="6"/>
            <a:endCxn id="52" idx="2"/>
          </p:cNvCxnSpPr>
          <p:nvPr/>
        </p:nvCxnSpPr>
        <p:spPr>
          <a:xfrm>
            <a:off x="7015154" y="5814211"/>
            <a:ext cx="754270" cy="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角丸四角形 26"/>
          <p:cNvSpPr/>
          <p:nvPr/>
        </p:nvSpPr>
        <p:spPr>
          <a:xfrm>
            <a:off x="4267428" y="2540976"/>
            <a:ext cx="3170864" cy="2439205"/>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4243385" y="5326649"/>
            <a:ext cx="4626162" cy="990558"/>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602983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出力</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再利用元候補ソフトウェアリストを出力する</a:t>
            </a:r>
            <a:endParaRPr kumimoji="1" lang="ja-JP" altLang="en-US"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16</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337734992"/>
              </p:ext>
            </p:extLst>
          </p:nvPr>
        </p:nvGraphicFramePr>
        <p:xfrm>
          <a:off x="898060" y="2763604"/>
          <a:ext cx="7412970" cy="2290550"/>
        </p:xfrm>
        <a:graphic>
          <a:graphicData uri="http://schemas.openxmlformats.org/drawingml/2006/table">
            <a:tbl>
              <a:tblPr firstRow="1" bandRow="1">
                <a:tableStyleId>{46F890A9-2807-4EBB-B81D-B2AA78EC7F39}</a:tableStyleId>
              </a:tblPr>
              <a:tblGrid>
                <a:gridCol w="701503"/>
                <a:gridCol w="389326"/>
                <a:gridCol w="1261548"/>
                <a:gridCol w="1261548"/>
                <a:gridCol w="1273519"/>
                <a:gridCol w="1261548"/>
                <a:gridCol w="1263978"/>
              </a:tblGrid>
              <a:tr h="580562">
                <a:tc>
                  <a:txBody>
                    <a:bodyPr/>
                    <a:lstStyle/>
                    <a:p>
                      <a:pPr algn="ctr"/>
                      <a:r>
                        <a:rPr kumimoji="1" lang="en-US" altLang="ja-JP" sz="2600" dirty="0" smtClean="0"/>
                        <a:t>X</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endParaRPr kumimoji="1" lang="ja-JP" altLang="en-US" sz="18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X - 3.0</a:t>
                      </a:r>
                      <a:endParaRPr kumimoji="1" lang="ja-JP" altLang="en-US" sz="26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X</a:t>
                      </a:r>
                      <a:r>
                        <a:rPr kumimoji="1" lang="en-US" altLang="ja-JP" sz="2600" baseline="0" dirty="0" smtClean="0"/>
                        <a:t> - 2.0</a:t>
                      </a:r>
                      <a:endParaRPr kumimoji="1" lang="ja-JP" altLang="en-US" sz="26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X -</a:t>
                      </a:r>
                      <a:r>
                        <a:rPr kumimoji="1" lang="en-US" altLang="ja-JP" sz="2600" baseline="0" dirty="0" smtClean="0"/>
                        <a:t> 1.0</a:t>
                      </a:r>
                      <a:endParaRPr kumimoji="1" lang="ja-JP" altLang="en-US" sz="26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X - 4.0</a:t>
                      </a:r>
                      <a:endParaRPr kumimoji="1" lang="ja-JP" altLang="en-US" sz="26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X - 5.0</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568853">
                <a:tc>
                  <a:txBody>
                    <a:bodyPr/>
                    <a:lstStyle/>
                    <a:p>
                      <a:pPr algn="ctr"/>
                      <a:r>
                        <a:rPr kumimoji="1" lang="en-US" altLang="ja-JP" sz="2600" dirty="0" smtClean="0"/>
                        <a:t>a</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tcPr>
                </a:tc>
                <a:tc>
                  <a:txBody>
                    <a:bodyPr/>
                    <a:lstStyle/>
                    <a:p>
                      <a:pPr algn="ctr"/>
                      <a:endParaRPr kumimoji="1" lang="ja-JP" altLang="en-US" sz="2600" dirty="0"/>
                    </a:p>
                  </a:txBody>
                  <a:tcPr marL="173757" marR="173757" marT="86878" marB="86878"/>
                </a:tc>
                <a:tc>
                  <a:txBody>
                    <a:bodyPr/>
                    <a:lstStyle/>
                    <a:p>
                      <a:pPr algn="r"/>
                      <a:r>
                        <a:rPr kumimoji="1" lang="en-US" altLang="ja-JP" sz="2600" dirty="0" smtClean="0"/>
                        <a:t>0.99</a:t>
                      </a:r>
                      <a:endParaRPr kumimoji="1" lang="ja-JP" altLang="en-US" sz="2600" dirty="0"/>
                    </a:p>
                  </a:txBody>
                  <a:tcPr marL="173757" marR="173757" marT="86878" marB="86878"/>
                </a:tc>
                <a:tc>
                  <a:txBody>
                    <a:bodyPr/>
                    <a:lstStyle/>
                    <a:p>
                      <a:pPr algn="r"/>
                      <a:r>
                        <a:rPr kumimoji="1" lang="en-US" altLang="ja-JP" sz="2600" dirty="0" smtClean="0"/>
                        <a:t>0.97</a:t>
                      </a:r>
                      <a:endParaRPr kumimoji="1" lang="ja-JP" altLang="en-US" sz="2600" dirty="0"/>
                    </a:p>
                  </a:txBody>
                  <a:tcPr marL="173757" marR="173757" marT="86878" marB="86878"/>
                </a:tc>
                <a:tc>
                  <a:txBody>
                    <a:bodyPr/>
                    <a:lstStyle/>
                    <a:p>
                      <a:pPr algn="r"/>
                      <a:r>
                        <a:rPr kumimoji="1" lang="en-US" altLang="ja-JP" sz="2600" dirty="0" smtClean="0"/>
                        <a:t>0.96</a:t>
                      </a:r>
                      <a:endParaRPr kumimoji="1" lang="ja-JP" altLang="en-US" sz="2600" dirty="0"/>
                    </a:p>
                  </a:txBody>
                  <a:tcPr marL="173757" marR="173757" marT="86878" marB="86878"/>
                </a:tc>
                <a:tc>
                  <a:txBody>
                    <a:bodyPr/>
                    <a:lstStyle/>
                    <a:p>
                      <a:pPr algn="r"/>
                      <a:r>
                        <a:rPr kumimoji="1" lang="en-US" altLang="ja-JP" sz="2600" dirty="0" smtClean="0"/>
                        <a:t>0.97</a:t>
                      </a:r>
                      <a:endParaRPr kumimoji="1" lang="ja-JP" altLang="en-US" sz="2600" dirty="0"/>
                    </a:p>
                  </a:txBody>
                  <a:tcPr marL="173757" marR="173757" marT="86878" marB="86878"/>
                </a:tc>
                <a:tc>
                  <a:txBody>
                    <a:bodyPr/>
                    <a:lstStyle/>
                    <a:p>
                      <a:pPr algn="r"/>
                      <a:r>
                        <a:rPr kumimoji="1" lang="en-US" altLang="ja-JP" sz="2600" dirty="0" smtClean="0"/>
                        <a:t>0.9</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tcPr>
                </a:tc>
              </a:tr>
              <a:tr h="568853">
                <a:tc>
                  <a:txBody>
                    <a:bodyPr/>
                    <a:lstStyle/>
                    <a:p>
                      <a:pPr algn="ctr"/>
                      <a:r>
                        <a:rPr kumimoji="1" lang="en-US" altLang="ja-JP" sz="2600" dirty="0" smtClean="0"/>
                        <a:t>b</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tcPr>
                </a:tc>
                <a:tc>
                  <a:txBody>
                    <a:bodyPr/>
                    <a:lstStyle/>
                    <a:p>
                      <a:pPr algn="l"/>
                      <a:endParaRPr kumimoji="1" lang="ja-JP" altLang="en-US" sz="2600" dirty="0"/>
                    </a:p>
                  </a:txBody>
                  <a:tcPr marL="173757" marR="173757" marT="86878" marB="86878"/>
                </a:tc>
                <a:tc>
                  <a:txBody>
                    <a:bodyPr/>
                    <a:lstStyle/>
                    <a:p>
                      <a:pPr algn="r"/>
                      <a:r>
                        <a:rPr kumimoji="1" lang="en-US" altLang="ja-JP" sz="2600" dirty="0" smtClean="0"/>
                        <a:t>0.98</a:t>
                      </a:r>
                      <a:endParaRPr kumimoji="1" lang="ja-JP" altLang="en-US" sz="2600" dirty="0"/>
                    </a:p>
                  </a:txBody>
                  <a:tcPr marL="173757" marR="173757" marT="86878" marB="86878"/>
                </a:tc>
                <a:tc>
                  <a:txBody>
                    <a:bodyPr/>
                    <a:lstStyle/>
                    <a:p>
                      <a:pPr algn="r"/>
                      <a:r>
                        <a:rPr kumimoji="1" lang="en-US" altLang="ja-JP" sz="2600" dirty="0" smtClean="0"/>
                        <a:t>0.99</a:t>
                      </a:r>
                      <a:endParaRPr kumimoji="1" lang="ja-JP" altLang="en-US" sz="2600" dirty="0"/>
                    </a:p>
                  </a:txBody>
                  <a:tcPr marL="173757" marR="173757" marT="86878" marB="86878"/>
                </a:tc>
                <a:tc>
                  <a:txBody>
                    <a:bodyPr/>
                    <a:lstStyle/>
                    <a:p>
                      <a:pPr algn="r"/>
                      <a:r>
                        <a:rPr kumimoji="1" lang="en-US" altLang="ja-JP" sz="2600" dirty="0" smtClean="0"/>
                        <a:t>0.99</a:t>
                      </a:r>
                      <a:endParaRPr kumimoji="1" lang="ja-JP" altLang="en-US" sz="2600" dirty="0"/>
                    </a:p>
                  </a:txBody>
                  <a:tcPr marL="173757" marR="173757" marT="86878" marB="86878"/>
                </a:tc>
                <a:tc>
                  <a:txBody>
                    <a:bodyPr/>
                    <a:lstStyle/>
                    <a:p>
                      <a:pPr algn="r"/>
                      <a:r>
                        <a:rPr kumimoji="1" lang="en-US" altLang="ja-JP" sz="2600" dirty="0" smtClean="0"/>
                        <a:t>0.98</a:t>
                      </a:r>
                      <a:endParaRPr kumimoji="1" lang="ja-JP" altLang="en-US" sz="2600" dirty="0"/>
                    </a:p>
                  </a:txBody>
                  <a:tcPr marL="173757" marR="173757" marT="86878" marB="86878"/>
                </a:tc>
                <a:tc>
                  <a:txBody>
                    <a:bodyPr/>
                    <a:lstStyle/>
                    <a:p>
                      <a:pPr algn="r"/>
                      <a:r>
                        <a:rPr kumimoji="1" lang="en-US" altLang="ja-JP" sz="2600" dirty="0" smtClean="0"/>
                        <a:t>0.9</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tcPr>
                </a:tc>
              </a:tr>
              <a:tr h="568853">
                <a:tc>
                  <a:txBody>
                    <a:bodyPr/>
                    <a:lstStyle/>
                    <a:p>
                      <a:pPr algn="ctr"/>
                      <a:r>
                        <a:rPr kumimoji="1" lang="en-US" altLang="ja-JP" sz="2600" dirty="0" smtClean="0"/>
                        <a:t>c</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0.99</a:t>
                      </a:r>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0.97</a:t>
                      </a:r>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a:t>
                      </a:r>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0.98</a:t>
                      </a:r>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035806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a:t>
            </a:r>
            <a:endParaRPr kumimoji="1" lang="ja-JP" altLang="en-US" dirty="0"/>
          </a:p>
        </p:txBody>
      </p:sp>
      <p:sp>
        <p:nvSpPr>
          <p:cNvPr id="3" name="コンテンツ プレースホルダー 2"/>
          <p:cNvSpPr>
            <a:spLocks noGrp="1"/>
          </p:cNvSpPr>
          <p:nvPr>
            <p:ph idx="1"/>
          </p:nvPr>
        </p:nvSpPr>
        <p:spPr/>
        <p:txBody>
          <a:bodyPr/>
          <a:lstStyle/>
          <a:p>
            <a:r>
              <a:rPr lang="en-US" altLang="ja-JP" dirty="0"/>
              <a:t>Mozilla </a:t>
            </a:r>
            <a:r>
              <a:rPr lang="en-US" altLang="ja-JP" dirty="0" smtClean="0"/>
              <a:t>Firefox </a:t>
            </a:r>
            <a:r>
              <a:rPr lang="ja-JP" altLang="en-US" dirty="0" smtClean="0"/>
              <a:t>と </a:t>
            </a:r>
            <a:r>
              <a:rPr lang="en-US" altLang="ja-JP" dirty="0" smtClean="0"/>
              <a:t>Android </a:t>
            </a:r>
            <a:r>
              <a:rPr lang="ja-JP" altLang="en-US" dirty="0" smtClean="0"/>
              <a:t>に</a:t>
            </a:r>
            <a:r>
              <a:rPr kumimoji="1" lang="ja-JP" altLang="en-US" dirty="0" smtClean="0"/>
              <a:t>手法に適用．</a:t>
            </a:r>
            <a:endParaRPr lang="en-US" altLang="ja-JP" dirty="0" smtClean="0"/>
          </a:p>
          <a:p>
            <a:pPr lvl="2"/>
            <a:endParaRPr lang="en-US" altLang="ja-JP" dirty="0"/>
          </a:p>
          <a:p>
            <a:r>
              <a:rPr lang="ja-JP" altLang="en-US" dirty="0" smtClean="0"/>
              <a:t>データベース</a:t>
            </a:r>
            <a:endParaRPr kumimoji="1" lang="en-US" altLang="ja-JP" dirty="0" smtClean="0"/>
          </a:p>
          <a:p>
            <a:pPr lvl="1"/>
            <a:r>
              <a:rPr lang="en-US" altLang="ja-JP" dirty="0" err="1"/>
              <a:t>Debian</a:t>
            </a:r>
            <a:r>
              <a:rPr lang="en-US" altLang="ja-JP" dirty="0"/>
              <a:t> GNU/Linux</a:t>
            </a:r>
            <a:r>
              <a:rPr lang="ja-JP" altLang="en-US" dirty="0"/>
              <a:t> 用に配布</a:t>
            </a:r>
            <a:r>
              <a:rPr lang="ja-JP" altLang="en-US" dirty="0" smtClean="0"/>
              <a:t>されたソフトウェア群</a:t>
            </a:r>
            <a:endParaRPr lang="en-US" altLang="ja-JP" dirty="0" smtClean="0"/>
          </a:p>
          <a:p>
            <a:pPr lvl="1"/>
            <a:r>
              <a:rPr lang="ja-JP" altLang="en-US" dirty="0" smtClean="0"/>
              <a:t>ソフトウェアの</a:t>
            </a:r>
            <a:r>
              <a:rPr lang="ja-JP" altLang="en-US" dirty="0"/>
              <a:t>種類 </a:t>
            </a:r>
            <a:r>
              <a:rPr lang="en-US" altLang="ja-JP" dirty="0"/>
              <a:t>: </a:t>
            </a:r>
            <a:r>
              <a:rPr lang="en-US" altLang="ja-JP" dirty="0" smtClean="0"/>
              <a:t>33,496</a:t>
            </a:r>
            <a:endParaRPr lang="en-US" altLang="ja-JP" dirty="0"/>
          </a:p>
          <a:p>
            <a:pPr lvl="1"/>
            <a:r>
              <a:rPr lang="ja-JP" altLang="en-US" dirty="0" smtClean="0"/>
              <a:t>バージョン違いを含めたソフトウェア総数 </a:t>
            </a:r>
            <a:r>
              <a:rPr lang="en-US" altLang="ja-JP" dirty="0"/>
              <a:t>: 188,212</a:t>
            </a:r>
          </a:p>
          <a:p>
            <a:pPr lvl="1"/>
            <a:r>
              <a:rPr lang="ja-JP" altLang="en-US" dirty="0" smtClean="0"/>
              <a:t>ソースファイル数 ： </a:t>
            </a:r>
            <a:r>
              <a:rPr lang="en-US" altLang="ja-JP" dirty="0" smtClean="0"/>
              <a:t>50,903,100</a:t>
            </a:r>
          </a:p>
          <a:p>
            <a:pPr lvl="2"/>
            <a:r>
              <a:rPr lang="en-US" altLang="ja-JP" dirty="0"/>
              <a:t>C/C</a:t>
            </a:r>
            <a:r>
              <a:rPr lang="en-US" altLang="ja-JP" dirty="0" smtClean="0"/>
              <a:t>++, Java </a:t>
            </a:r>
            <a:r>
              <a:rPr lang="ja-JP" altLang="en-US" dirty="0" smtClean="0"/>
              <a:t>を対象</a:t>
            </a:r>
            <a:endParaRPr lang="en-US" altLang="ja-JP"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17</a:t>
            </a:fld>
            <a:endParaRPr kumimoji="1" lang="ja-JP" altLang="en-US"/>
          </a:p>
        </p:txBody>
      </p:sp>
    </p:spTree>
    <p:extLst>
      <p:ext uri="{BB962C8B-B14F-4D97-AF65-F5344CB8AC3E}">
        <p14:creationId xmlns:p14="http://schemas.microsoft.com/office/powerpoint/2010/main" val="5414640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評価方法</a:t>
            </a:r>
            <a:endParaRPr kumimoji="1" lang="ja-JP" altLang="en-US" dirty="0"/>
          </a:p>
        </p:txBody>
      </p:sp>
      <p:sp>
        <p:nvSpPr>
          <p:cNvPr id="3" name="コンテンツ プレースホルダー 2"/>
          <p:cNvSpPr>
            <a:spLocks noGrp="1"/>
          </p:cNvSpPr>
          <p:nvPr>
            <p:ph idx="1"/>
          </p:nvPr>
        </p:nvSpPr>
        <p:spPr>
          <a:xfrm>
            <a:off x="457199" y="1196975"/>
            <a:ext cx="8628612" cy="4929188"/>
          </a:xfrm>
        </p:spPr>
        <p:txBody>
          <a:bodyPr/>
          <a:lstStyle/>
          <a:p>
            <a:r>
              <a:rPr kumimoji="1" lang="ja-JP" altLang="en-US" dirty="0" smtClean="0"/>
              <a:t>入力</a:t>
            </a:r>
            <a:r>
              <a:rPr lang="ja-JP" altLang="en-US" dirty="0" smtClean="0"/>
              <a:t>ソフトウェア</a:t>
            </a:r>
            <a:endParaRPr lang="en-US" altLang="ja-JP" dirty="0" smtClean="0"/>
          </a:p>
          <a:p>
            <a:pPr lvl="1"/>
            <a:r>
              <a:rPr lang="ja-JP" altLang="en-US" dirty="0" smtClean="0"/>
              <a:t>対象プロジェクト</a:t>
            </a:r>
            <a:r>
              <a:rPr lang="ja-JP" altLang="en-US" dirty="0"/>
              <a:t>が再利用している</a:t>
            </a:r>
            <a:r>
              <a:rPr lang="ja-JP" altLang="en-US" dirty="0" smtClean="0"/>
              <a:t>ソフトウェア</a:t>
            </a:r>
            <a:endParaRPr lang="ja-JP" altLang="en-US" dirty="0"/>
          </a:p>
          <a:p>
            <a:pPr lvl="1"/>
            <a:r>
              <a:rPr lang="ja-JP" altLang="en-US" dirty="0"/>
              <a:t>バージョン番号がコミットログやファイルに記載されている</a:t>
            </a:r>
            <a:r>
              <a:rPr lang="ja-JP" altLang="en-US" dirty="0" smtClean="0"/>
              <a:t>もの</a:t>
            </a:r>
            <a:endParaRPr lang="en-US" altLang="ja-JP" dirty="0" smtClean="0"/>
          </a:p>
          <a:p>
            <a:r>
              <a:rPr lang="ja-JP" altLang="en-US" dirty="0" smtClean="0"/>
              <a:t>正解ソフトウェア</a:t>
            </a:r>
            <a:endParaRPr lang="en-US" altLang="ja-JP" dirty="0" smtClean="0"/>
          </a:p>
          <a:p>
            <a:pPr lvl="1"/>
            <a:r>
              <a:rPr lang="en-US" altLang="ja-JP" dirty="0" smtClean="0"/>
              <a:t>DB</a:t>
            </a:r>
            <a:r>
              <a:rPr lang="ja-JP" altLang="en-US" dirty="0" err="1" smtClean="0"/>
              <a:t>に登</a:t>
            </a:r>
            <a:r>
              <a:rPr lang="ja-JP" altLang="en-US" dirty="0" smtClean="0"/>
              <a:t>録されている入力ソフトウェアと同名同バージョンのソフトウェア</a:t>
            </a:r>
            <a:endParaRPr lang="en-US" altLang="ja-JP" dirty="0" smtClean="0"/>
          </a:p>
          <a:p>
            <a:endParaRPr lang="en-US" altLang="ja-JP" sz="1400" dirty="0" smtClean="0"/>
          </a:p>
          <a:p>
            <a:pPr marL="457200" indent="-457200">
              <a:buFont typeface="+mj-lt"/>
              <a:buAutoNum type="arabicPeriod"/>
            </a:pPr>
            <a:r>
              <a:rPr lang="ja-JP" altLang="en-US" dirty="0" smtClean="0"/>
              <a:t>入力ソフトウェアから得られた候補ソフトウェアリストに</a:t>
            </a:r>
            <a:r>
              <a:rPr lang="en-US" altLang="ja-JP" dirty="0" smtClean="0"/>
              <a:t/>
            </a:r>
            <a:br>
              <a:rPr lang="en-US" altLang="ja-JP" dirty="0" smtClean="0"/>
            </a:br>
            <a:r>
              <a:rPr lang="ja-JP" altLang="en-US" dirty="0" smtClean="0"/>
              <a:t>正解ソフトウェアが含まれるか．</a:t>
            </a:r>
            <a:r>
              <a:rPr lang="en-US" altLang="ja-JP" dirty="0" smtClean="0"/>
              <a:t/>
            </a:r>
            <a:br>
              <a:rPr lang="en-US" altLang="ja-JP" dirty="0" smtClean="0"/>
            </a:br>
            <a:r>
              <a:rPr lang="ja-JP" altLang="en-US" dirty="0" smtClean="0"/>
              <a:t>また，有力ソフトウェアと識別されているか．</a:t>
            </a:r>
            <a:endParaRPr lang="en-US" altLang="ja-JP" dirty="0" smtClean="0"/>
          </a:p>
          <a:p>
            <a:pPr marL="457200" indent="-457200">
              <a:buFont typeface="+mj-lt"/>
              <a:buAutoNum type="arabicPeriod"/>
            </a:pPr>
            <a:r>
              <a:rPr lang="ja-JP" altLang="en-US" dirty="0" smtClean="0"/>
              <a:t>正解ソフトウェアが有力ソフトウェアであった場合，順位は第何位か．</a:t>
            </a:r>
            <a:endParaRPr lang="en-US" altLang="ja-JP" dirty="0" smtClean="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18</a:t>
            </a:fld>
            <a:endParaRPr kumimoji="1" lang="ja-JP" altLang="en-US"/>
          </a:p>
        </p:txBody>
      </p:sp>
    </p:spTree>
    <p:extLst>
      <p:ext uri="{BB962C8B-B14F-4D97-AF65-F5344CB8AC3E}">
        <p14:creationId xmlns:p14="http://schemas.microsoft.com/office/powerpoint/2010/main" val="25763374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latin typeface="+mj-ea"/>
              </a:rPr>
              <a:t>1</a:t>
            </a:r>
            <a:r>
              <a:rPr kumimoji="1" lang="ja-JP" altLang="en-US" dirty="0" err="1" smtClean="0">
                <a:latin typeface="+mj-ea"/>
              </a:rPr>
              <a:t>．</a:t>
            </a:r>
            <a:r>
              <a:rPr kumimoji="1" lang="ja-JP" altLang="en-US" dirty="0" smtClean="0">
                <a:latin typeface="+mj-ea"/>
              </a:rPr>
              <a:t>再利用元ソフトウェアの結果</a:t>
            </a:r>
            <a:r>
              <a:rPr kumimoji="1" lang="en-US" altLang="ja-JP" dirty="0" smtClean="0">
                <a:latin typeface="+mj-ea"/>
              </a:rPr>
              <a:t>(1/2)</a:t>
            </a:r>
            <a:endParaRPr kumimoji="1" lang="ja-JP" altLang="en-US" dirty="0">
              <a:latin typeface="+mj-ea"/>
            </a:endParaRPr>
          </a:p>
        </p:txBody>
      </p:sp>
      <p:sp>
        <p:nvSpPr>
          <p:cNvPr id="3" name="コンテンツ プレースホルダー 2"/>
          <p:cNvSpPr>
            <a:spLocks noGrp="1"/>
          </p:cNvSpPr>
          <p:nvPr>
            <p:ph idx="1"/>
          </p:nvPr>
        </p:nvSpPr>
        <p:spPr/>
        <p:txBody>
          <a:bodyPr/>
          <a:lstStyle/>
          <a:p>
            <a:r>
              <a:rPr kumimoji="1" lang="en-US" altLang="ja-JP" dirty="0" smtClean="0"/>
              <a:t>Firefox</a:t>
            </a:r>
            <a:r>
              <a:rPr kumimoji="1" lang="ja-JP" altLang="en-US" dirty="0" smtClean="0"/>
              <a:t>（</a:t>
            </a:r>
            <a:r>
              <a:rPr lang="ja-JP" altLang="en-US" dirty="0"/>
              <a:t>入力ソフトウェア </a:t>
            </a:r>
            <a:r>
              <a:rPr lang="en-US" altLang="ja-JP" dirty="0" smtClean="0"/>
              <a:t>20 </a:t>
            </a:r>
            <a:r>
              <a:rPr lang="ja-JP" altLang="en-US" dirty="0" smtClean="0"/>
              <a:t>件</a:t>
            </a:r>
            <a:r>
              <a:rPr kumimoji="1" lang="ja-JP" altLang="en-US" dirty="0" smtClean="0"/>
              <a:t>）</a:t>
            </a:r>
            <a:endParaRPr kumimoji="1" lang="en-US" altLang="ja-JP" dirty="0" smtClean="0"/>
          </a:p>
          <a:p>
            <a:pPr lvl="1"/>
            <a:r>
              <a:rPr lang="ja-JP" altLang="en-US" dirty="0" smtClean="0"/>
              <a:t>正解ソフトウェアが候補ソフトウェアリストに含まれるもの</a:t>
            </a:r>
            <a:r>
              <a:rPr lang="en-US" altLang="ja-JP" dirty="0" smtClean="0"/>
              <a:t/>
            </a:r>
            <a:br>
              <a:rPr lang="en-US" altLang="ja-JP" dirty="0" smtClean="0"/>
            </a:br>
            <a:r>
              <a:rPr lang="en-US" altLang="ja-JP" dirty="0" smtClean="0"/>
              <a:t>19</a:t>
            </a:r>
            <a:r>
              <a:rPr lang="ja-JP" altLang="en-US" dirty="0" smtClean="0"/>
              <a:t>件 （</a:t>
            </a:r>
            <a:r>
              <a:rPr lang="en-US" altLang="ja-JP" dirty="0" smtClean="0"/>
              <a:t>95</a:t>
            </a:r>
            <a:r>
              <a:rPr lang="ja-JP" altLang="en-US" dirty="0" smtClean="0"/>
              <a:t>％）</a:t>
            </a:r>
            <a:endParaRPr lang="en-US" altLang="ja-JP" dirty="0" smtClean="0"/>
          </a:p>
          <a:p>
            <a:pPr lvl="1"/>
            <a:r>
              <a:rPr lang="ja-JP" altLang="en-US" dirty="0" smtClean="0"/>
              <a:t>正解ソフトウェアが有力ソフトウェアと識別されるもの</a:t>
            </a:r>
            <a:r>
              <a:rPr lang="en-US" altLang="ja-JP" dirty="0" smtClean="0"/>
              <a:t/>
            </a:r>
            <a:br>
              <a:rPr lang="en-US" altLang="ja-JP" dirty="0" smtClean="0"/>
            </a:br>
            <a:r>
              <a:rPr lang="en-US" altLang="ja-JP" dirty="0" smtClean="0"/>
              <a:t>17</a:t>
            </a:r>
            <a:r>
              <a:rPr lang="ja-JP" altLang="en-US" dirty="0" smtClean="0"/>
              <a:t>件 （</a:t>
            </a:r>
            <a:r>
              <a:rPr lang="en-US" altLang="ja-JP" dirty="0" smtClean="0"/>
              <a:t>85</a:t>
            </a:r>
            <a:r>
              <a:rPr lang="ja-JP" altLang="en-US" dirty="0" smtClean="0"/>
              <a:t>％）</a:t>
            </a:r>
            <a:endParaRPr lang="en-US" altLang="ja-JP" dirty="0"/>
          </a:p>
          <a:p>
            <a:r>
              <a:rPr lang="en-US" altLang="ja-JP" dirty="0" smtClean="0"/>
              <a:t>Android</a:t>
            </a:r>
            <a:r>
              <a:rPr lang="ja-JP" altLang="en-US" dirty="0" smtClean="0"/>
              <a:t>（入力ソフトウェア </a:t>
            </a:r>
            <a:r>
              <a:rPr lang="en-US" altLang="ja-JP" dirty="0" smtClean="0"/>
              <a:t>52</a:t>
            </a:r>
            <a:r>
              <a:rPr lang="ja-JP" altLang="en-US" dirty="0" smtClean="0"/>
              <a:t>件）</a:t>
            </a:r>
            <a:endParaRPr lang="en-US" altLang="ja-JP" dirty="0" smtClean="0"/>
          </a:p>
          <a:p>
            <a:pPr lvl="1"/>
            <a:r>
              <a:rPr lang="ja-JP" altLang="en-US" dirty="0"/>
              <a:t>正解ソフトウェアが候補ソフトウェアリスト</a:t>
            </a:r>
            <a:r>
              <a:rPr lang="ja-JP" altLang="en-US" dirty="0" smtClean="0"/>
              <a:t>に含まれるもの</a:t>
            </a:r>
            <a:r>
              <a:rPr lang="en-US" altLang="ja-JP" dirty="0"/>
              <a:t/>
            </a:r>
            <a:br>
              <a:rPr lang="en-US" altLang="ja-JP" dirty="0"/>
            </a:br>
            <a:r>
              <a:rPr lang="en-US" altLang="ja-JP" dirty="0"/>
              <a:t>52</a:t>
            </a:r>
            <a:r>
              <a:rPr lang="ja-JP" altLang="en-US" dirty="0" smtClean="0"/>
              <a:t>件 （</a:t>
            </a:r>
            <a:r>
              <a:rPr lang="en-US" altLang="ja-JP" dirty="0"/>
              <a:t>100</a:t>
            </a:r>
            <a:r>
              <a:rPr lang="ja-JP" altLang="en-US" dirty="0" smtClean="0"/>
              <a:t>％</a:t>
            </a:r>
            <a:r>
              <a:rPr lang="ja-JP" altLang="en-US" dirty="0"/>
              <a:t>）</a:t>
            </a:r>
            <a:endParaRPr lang="en-US" altLang="ja-JP" dirty="0"/>
          </a:p>
          <a:p>
            <a:pPr lvl="1"/>
            <a:r>
              <a:rPr lang="ja-JP" altLang="en-US" dirty="0"/>
              <a:t>正解ソフトウェアが有力ソフトウェアと識別</a:t>
            </a:r>
            <a:r>
              <a:rPr lang="ja-JP" altLang="en-US" dirty="0" smtClean="0"/>
              <a:t>されるもの</a:t>
            </a:r>
            <a:r>
              <a:rPr lang="en-US" altLang="ja-JP" dirty="0"/>
              <a:t/>
            </a:r>
            <a:br>
              <a:rPr lang="en-US" altLang="ja-JP" dirty="0"/>
            </a:br>
            <a:r>
              <a:rPr lang="en-US" altLang="ja-JP" dirty="0"/>
              <a:t>49</a:t>
            </a:r>
            <a:r>
              <a:rPr lang="ja-JP" altLang="en-US" dirty="0" smtClean="0"/>
              <a:t>件 （</a:t>
            </a:r>
            <a:r>
              <a:rPr lang="en-US" altLang="ja-JP" dirty="0" smtClean="0"/>
              <a:t>94.2</a:t>
            </a:r>
            <a:r>
              <a:rPr lang="ja-JP" altLang="en-US" dirty="0" smtClean="0"/>
              <a:t>％</a:t>
            </a:r>
            <a:r>
              <a:rPr lang="ja-JP" altLang="en-US" dirty="0"/>
              <a:t>）</a:t>
            </a:r>
            <a:endParaRPr lang="en-US" altLang="ja-JP" dirty="0"/>
          </a:p>
          <a:p>
            <a:pPr lvl="1"/>
            <a:endParaRPr lang="en-US" altLang="ja-JP" sz="1400" dirty="0" smtClean="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19</a:t>
            </a:fld>
            <a:endParaRPr kumimoji="1" lang="ja-JP" altLang="en-US"/>
          </a:p>
        </p:txBody>
      </p:sp>
    </p:spTree>
    <p:extLst>
      <p:ext uri="{BB962C8B-B14F-4D97-AF65-F5344CB8AC3E}">
        <p14:creationId xmlns:p14="http://schemas.microsoft.com/office/powerpoint/2010/main" val="26567043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ソフトウェアの再利用</a:t>
            </a:r>
            <a:endParaRPr kumimoji="1" lang="ja-JP" altLang="en-US" sz="4000" dirty="0"/>
          </a:p>
        </p:txBody>
      </p:sp>
      <p:sp>
        <p:nvSpPr>
          <p:cNvPr id="3" name="コンテンツ プレースホルダー 2"/>
          <p:cNvSpPr>
            <a:spLocks noGrp="1"/>
          </p:cNvSpPr>
          <p:nvPr>
            <p:ph idx="1"/>
          </p:nvPr>
        </p:nvSpPr>
        <p:spPr>
          <a:xfrm>
            <a:off x="457199" y="1196975"/>
            <a:ext cx="8517395" cy="4929188"/>
          </a:xfrm>
        </p:spPr>
        <p:txBody>
          <a:bodyPr/>
          <a:lstStyle/>
          <a:p>
            <a:pPr>
              <a:spcAft>
                <a:spcPts val="600"/>
              </a:spcAft>
            </a:pPr>
            <a:r>
              <a:rPr kumimoji="1" lang="ja-JP" altLang="en-US" sz="2400" dirty="0" smtClean="0"/>
              <a:t>ソフトウェア開発において既存ソフトウェアの再利用が盛んに行われる</a:t>
            </a:r>
            <a:endParaRPr lang="en-US" altLang="ja-JP" sz="2400" dirty="0" smtClean="0"/>
          </a:p>
          <a:p>
            <a:pPr lvl="1">
              <a:spcAft>
                <a:spcPts val="600"/>
              </a:spcAft>
            </a:pPr>
            <a:r>
              <a:rPr kumimoji="1" lang="ja-JP" altLang="en-US" sz="2100" dirty="0"/>
              <a:t>開発コストの</a:t>
            </a:r>
            <a:r>
              <a:rPr kumimoji="1" lang="ja-JP" altLang="en-US" sz="2100" dirty="0" smtClean="0"/>
              <a:t>削減</a:t>
            </a:r>
            <a:endParaRPr kumimoji="1" lang="en-US" altLang="ja-JP" sz="2100" dirty="0" smtClean="0"/>
          </a:p>
          <a:p>
            <a:pPr>
              <a:spcAft>
                <a:spcPts val="600"/>
              </a:spcAft>
            </a:pPr>
            <a:r>
              <a:rPr lang="en-US" altLang="ja-JP" sz="2400" dirty="0" smtClean="0"/>
              <a:t>C </a:t>
            </a:r>
            <a:r>
              <a:rPr lang="ja-JP" altLang="en-US" sz="2400" dirty="0" smtClean="0"/>
              <a:t>言語</a:t>
            </a:r>
            <a:r>
              <a:rPr lang="ja-JP" altLang="en-US" sz="2400" dirty="0"/>
              <a:t>でのソフトウェア開発では</a:t>
            </a:r>
            <a:r>
              <a:rPr lang="ja-JP" altLang="en-US" sz="2400" dirty="0" smtClean="0"/>
              <a:t>，既存</a:t>
            </a:r>
            <a:r>
              <a:rPr lang="ja-JP" altLang="en-US" dirty="0" smtClean="0"/>
              <a:t>ソフトウェア</a:t>
            </a:r>
            <a:r>
              <a:rPr lang="ja-JP" altLang="en-US" sz="2400" dirty="0" smtClean="0"/>
              <a:t>の</a:t>
            </a:r>
            <a:r>
              <a:rPr lang="ja-JP" altLang="en-US" sz="2400" dirty="0"/>
              <a:t>ソースコード</a:t>
            </a:r>
            <a:r>
              <a:rPr lang="ja-JP" altLang="en-US" sz="2400" dirty="0" smtClean="0"/>
              <a:t>をコピーして再利用</a:t>
            </a:r>
            <a:r>
              <a:rPr lang="ja-JP" altLang="en-US" sz="2400" dirty="0"/>
              <a:t>することが多い</a:t>
            </a:r>
            <a:endParaRPr lang="en-US" altLang="ja-JP" sz="2400" dirty="0"/>
          </a:p>
          <a:p>
            <a:pPr lvl="1">
              <a:spcAft>
                <a:spcPts val="600"/>
              </a:spcAft>
            </a:pPr>
            <a:r>
              <a:rPr lang="ja-JP" altLang="en-US" dirty="0"/>
              <a:t>開発中</a:t>
            </a:r>
            <a:r>
              <a:rPr lang="ja-JP" altLang="en-US" sz="2100" dirty="0" smtClean="0"/>
              <a:t>ソフトウェア</a:t>
            </a:r>
            <a:r>
              <a:rPr lang="ja-JP" altLang="en-US" sz="2100" dirty="0"/>
              <a:t>に</a:t>
            </a:r>
            <a:r>
              <a:rPr lang="ja-JP" altLang="en-US" sz="2100" dirty="0" smtClean="0"/>
              <a:t>合わせて再利用したソースコード</a:t>
            </a:r>
            <a:r>
              <a:rPr lang="ja-JP" altLang="en-US" sz="2100" dirty="0"/>
              <a:t>の</a:t>
            </a:r>
            <a:r>
              <a:rPr lang="ja-JP" altLang="en-US" sz="2100" dirty="0" smtClean="0"/>
              <a:t>変更などが移動</a:t>
            </a:r>
            <a:r>
              <a:rPr lang="ja-JP" altLang="en-US" sz="2100" dirty="0"/>
              <a:t>が行われる</a:t>
            </a:r>
            <a:endParaRPr lang="en-US" altLang="ja-JP" sz="2100" dirty="0"/>
          </a:p>
          <a:p>
            <a:pPr lvl="1">
              <a:spcAft>
                <a:spcPts val="600"/>
              </a:spcAft>
            </a:pPr>
            <a:r>
              <a:rPr lang="en-US" altLang="ja-JP" sz="2100" dirty="0"/>
              <a:t>Java</a:t>
            </a:r>
            <a:r>
              <a:rPr lang="ja-JP" altLang="en-US" sz="2100" dirty="0"/>
              <a:t> ではバイナリファイルの再利用が一般的</a:t>
            </a:r>
            <a:endParaRPr lang="en-US" altLang="ja-JP" sz="2100"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2</a:t>
            </a:fld>
            <a:endParaRPr lang="ja-JP" altLang="en-US" dirty="0">
              <a:solidFill>
                <a:srgbClr val="000000"/>
              </a:solidFill>
            </a:endParaRPr>
          </a:p>
        </p:txBody>
      </p:sp>
      <p:sp>
        <p:nvSpPr>
          <p:cNvPr id="5" name="直方体 4"/>
          <p:cNvSpPr/>
          <p:nvPr/>
        </p:nvSpPr>
        <p:spPr>
          <a:xfrm>
            <a:off x="1974122" y="4758748"/>
            <a:ext cx="783772" cy="783772"/>
          </a:xfrm>
          <a:prstGeom prst="cub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a:p>
        </p:txBody>
      </p:sp>
      <p:sp>
        <p:nvSpPr>
          <p:cNvPr id="6" name="角丸四角形吹き出し 5"/>
          <p:cNvSpPr/>
          <p:nvPr/>
        </p:nvSpPr>
        <p:spPr>
          <a:xfrm>
            <a:off x="3719761" y="4758747"/>
            <a:ext cx="5171828" cy="1453484"/>
          </a:xfrm>
          <a:prstGeom prst="wedgeRoundRectCallout">
            <a:avLst>
              <a:gd name="adj1" fmla="val -66825"/>
              <a:gd name="adj2" fmla="val -21984"/>
              <a:gd name="adj3" fmla="val 16667"/>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直方体 6"/>
          <p:cNvSpPr/>
          <p:nvPr/>
        </p:nvSpPr>
        <p:spPr>
          <a:xfrm>
            <a:off x="5476866" y="4941730"/>
            <a:ext cx="435429" cy="435429"/>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メモ 7"/>
          <p:cNvSpPr/>
          <p:nvPr/>
        </p:nvSpPr>
        <p:spPr>
          <a:xfrm>
            <a:off x="3929541" y="4941730"/>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メモ 8"/>
          <p:cNvSpPr/>
          <p:nvPr/>
        </p:nvSpPr>
        <p:spPr>
          <a:xfrm>
            <a:off x="4290875" y="4941730"/>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メモ 9"/>
          <p:cNvSpPr/>
          <p:nvPr/>
        </p:nvSpPr>
        <p:spPr>
          <a:xfrm>
            <a:off x="4644838" y="4941730"/>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メモ 10"/>
          <p:cNvSpPr/>
          <p:nvPr/>
        </p:nvSpPr>
        <p:spPr>
          <a:xfrm>
            <a:off x="4986979" y="4941730"/>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テキスト ボックス 11"/>
          <p:cNvSpPr txBox="1"/>
          <p:nvPr/>
        </p:nvSpPr>
        <p:spPr>
          <a:xfrm>
            <a:off x="1489586" y="5542520"/>
            <a:ext cx="1747684" cy="646331"/>
          </a:xfrm>
          <a:prstGeom prst="rect">
            <a:avLst/>
          </a:prstGeom>
          <a:noFill/>
        </p:spPr>
        <p:txBody>
          <a:bodyPr wrap="square" rtlCol="0">
            <a:spAutoFit/>
          </a:bodyPr>
          <a:lstStyle/>
          <a:p>
            <a:pPr algn="ctr"/>
            <a:r>
              <a:rPr kumimoji="1" lang="ja-JP" altLang="en-US" dirty="0" smtClean="0"/>
              <a:t>開発中</a:t>
            </a:r>
            <a:r>
              <a:rPr kumimoji="1" lang="en-US" altLang="ja-JP" dirty="0" smtClean="0"/>
              <a:t/>
            </a:r>
            <a:br>
              <a:rPr kumimoji="1" lang="en-US" altLang="ja-JP" dirty="0" smtClean="0"/>
            </a:br>
            <a:r>
              <a:rPr kumimoji="1" lang="ja-JP" altLang="en-US" dirty="0" smtClean="0"/>
              <a:t>ソフトウェア</a:t>
            </a:r>
            <a:endParaRPr kumimoji="1" lang="ja-JP" altLang="en-US" dirty="0"/>
          </a:p>
        </p:txBody>
      </p:sp>
      <p:sp>
        <p:nvSpPr>
          <p:cNvPr id="13" name="角丸四角形吹き出し 12"/>
          <p:cNvSpPr/>
          <p:nvPr/>
        </p:nvSpPr>
        <p:spPr>
          <a:xfrm>
            <a:off x="6394786" y="4941730"/>
            <a:ext cx="2292014" cy="941290"/>
          </a:xfrm>
          <a:prstGeom prst="wedgeRoundRectCallout">
            <a:avLst>
              <a:gd name="adj1" fmla="val -66531"/>
              <a:gd name="adj2" fmla="val -26561"/>
              <a:gd name="adj3" fmla="val 16667"/>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メモ 13"/>
          <p:cNvSpPr/>
          <p:nvPr/>
        </p:nvSpPr>
        <p:spPr>
          <a:xfrm>
            <a:off x="6515510" y="5030881"/>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メモ 14"/>
          <p:cNvSpPr/>
          <p:nvPr/>
        </p:nvSpPr>
        <p:spPr>
          <a:xfrm>
            <a:off x="6876844" y="5030881"/>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メモ 15"/>
          <p:cNvSpPr/>
          <p:nvPr/>
        </p:nvSpPr>
        <p:spPr>
          <a:xfrm>
            <a:off x="7230807" y="5030881"/>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メモ 16"/>
          <p:cNvSpPr/>
          <p:nvPr/>
        </p:nvSpPr>
        <p:spPr>
          <a:xfrm>
            <a:off x="7572948" y="5030881"/>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テキスト ボックス 17"/>
          <p:cNvSpPr txBox="1"/>
          <p:nvPr/>
        </p:nvSpPr>
        <p:spPr>
          <a:xfrm>
            <a:off x="4837712" y="5359800"/>
            <a:ext cx="1747684" cy="523220"/>
          </a:xfrm>
          <a:prstGeom prst="rect">
            <a:avLst/>
          </a:prstGeom>
          <a:noFill/>
        </p:spPr>
        <p:txBody>
          <a:bodyPr wrap="square" rtlCol="0">
            <a:spAutoFit/>
          </a:bodyPr>
          <a:lstStyle/>
          <a:p>
            <a:pPr algn="ctr"/>
            <a:r>
              <a:rPr lang="ja-JP" altLang="en-US" sz="1400" dirty="0"/>
              <a:t>再利用</a:t>
            </a:r>
            <a:r>
              <a:rPr lang="ja-JP" altLang="en-US" sz="1400" dirty="0" smtClean="0"/>
              <a:t>した</a:t>
            </a:r>
            <a:endParaRPr lang="en-US" altLang="ja-JP" sz="1400" dirty="0" smtClean="0"/>
          </a:p>
          <a:p>
            <a:pPr algn="ctr"/>
            <a:r>
              <a:rPr kumimoji="1" lang="ja-JP" altLang="en-US" sz="1400" dirty="0" smtClean="0"/>
              <a:t>ソフトウェア</a:t>
            </a:r>
            <a:endParaRPr kumimoji="1" lang="ja-JP" altLang="en-US" sz="1400" dirty="0"/>
          </a:p>
        </p:txBody>
      </p:sp>
      <p:sp>
        <p:nvSpPr>
          <p:cNvPr id="19" name="メモ 18"/>
          <p:cNvSpPr/>
          <p:nvPr/>
        </p:nvSpPr>
        <p:spPr>
          <a:xfrm>
            <a:off x="7922908" y="5030881"/>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角丸四角形吹き出し 20"/>
          <p:cNvSpPr/>
          <p:nvPr/>
        </p:nvSpPr>
        <p:spPr>
          <a:xfrm>
            <a:off x="6515510" y="5493630"/>
            <a:ext cx="1367275" cy="222370"/>
          </a:xfrm>
          <a:prstGeom prst="wedgeRoundRectCallout">
            <a:avLst>
              <a:gd name="adj1" fmla="val -36474"/>
              <a:gd name="adj2" fmla="val -11325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rgbClr val="C00000"/>
                </a:solidFill>
              </a:rPr>
              <a:t>ソースコード変更</a:t>
            </a:r>
          </a:p>
        </p:txBody>
      </p:sp>
    </p:spTree>
    <p:extLst>
      <p:ext uri="{BB962C8B-B14F-4D97-AF65-F5344CB8AC3E}">
        <p14:creationId xmlns:p14="http://schemas.microsoft.com/office/powerpoint/2010/main" val="6932845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latin typeface="+mj-ea"/>
              </a:rPr>
              <a:t>1</a:t>
            </a:r>
            <a:r>
              <a:rPr kumimoji="1" lang="ja-JP" altLang="en-US" dirty="0" err="1" smtClean="0">
                <a:latin typeface="+mj-ea"/>
              </a:rPr>
              <a:t>．</a:t>
            </a:r>
            <a:r>
              <a:rPr kumimoji="1" lang="ja-JP" altLang="en-US" dirty="0" smtClean="0">
                <a:latin typeface="+mj-ea"/>
              </a:rPr>
              <a:t>再利用元ソフトウェアの結果</a:t>
            </a:r>
            <a:r>
              <a:rPr kumimoji="1" lang="en-US" altLang="ja-JP" dirty="0" smtClean="0">
                <a:latin typeface="+mj-ea"/>
              </a:rPr>
              <a:t>(2/2)</a:t>
            </a:r>
            <a:endParaRPr kumimoji="1" lang="ja-JP" altLang="en-US" dirty="0">
              <a:latin typeface="+mj-ea"/>
            </a:endParaRPr>
          </a:p>
        </p:txBody>
      </p:sp>
      <p:sp>
        <p:nvSpPr>
          <p:cNvPr id="3" name="コンテンツ プレースホルダー 2"/>
          <p:cNvSpPr>
            <a:spLocks noGrp="1"/>
          </p:cNvSpPr>
          <p:nvPr>
            <p:ph idx="1"/>
          </p:nvPr>
        </p:nvSpPr>
        <p:spPr/>
        <p:txBody>
          <a:bodyPr/>
          <a:lstStyle/>
          <a:p>
            <a:pPr>
              <a:buFont typeface="Arial" panose="020B0604020202020204" pitchFamily="34" charset="0"/>
              <a:buChar char="•"/>
            </a:pPr>
            <a:r>
              <a:rPr lang="en-US" altLang="ja-JP" dirty="0" smtClean="0"/>
              <a:t>Firefox </a:t>
            </a:r>
            <a:r>
              <a:rPr lang="ja-JP" altLang="en-US" dirty="0" smtClean="0"/>
              <a:t>の結果の一部</a:t>
            </a:r>
            <a:endParaRPr lang="en-US" altLang="ja-JP" dirty="0" smtClean="0"/>
          </a:p>
          <a:p>
            <a:pPr>
              <a:buFont typeface="Wingdings" panose="05000000000000000000" pitchFamily="2" charset="2"/>
              <a:buChar char="Ø"/>
            </a:pPr>
            <a:endParaRPr lang="en-US" altLang="ja-JP" dirty="0"/>
          </a:p>
          <a:p>
            <a:pPr>
              <a:buFont typeface="Wingdings" panose="05000000000000000000" pitchFamily="2" charset="2"/>
              <a:buChar char="Ø"/>
            </a:pPr>
            <a:endParaRPr lang="en-US" altLang="ja-JP" dirty="0" smtClean="0"/>
          </a:p>
          <a:p>
            <a:pPr>
              <a:buFont typeface="Wingdings" panose="05000000000000000000" pitchFamily="2" charset="2"/>
              <a:buChar char="Ø"/>
            </a:pPr>
            <a:endParaRPr lang="en-US" altLang="ja-JP" dirty="0"/>
          </a:p>
          <a:p>
            <a:pPr>
              <a:buFont typeface="Wingdings" panose="05000000000000000000" pitchFamily="2" charset="2"/>
              <a:buChar char="Ø"/>
            </a:pPr>
            <a:endParaRPr lang="en-US" altLang="ja-JP" dirty="0" smtClean="0"/>
          </a:p>
          <a:p>
            <a:pPr>
              <a:buFont typeface="Wingdings" panose="05000000000000000000" pitchFamily="2" charset="2"/>
              <a:buChar char="Ø"/>
            </a:pPr>
            <a:endParaRPr lang="en-US" altLang="ja-JP" dirty="0"/>
          </a:p>
          <a:p>
            <a:pPr>
              <a:buFont typeface="Wingdings" panose="05000000000000000000" pitchFamily="2" charset="2"/>
              <a:buChar char="Ø"/>
            </a:pPr>
            <a:endParaRPr lang="en-US" altLang="ja-JP" dirty="0" smtClean="0"/>
          </a:p>
          <a:p>
            <a:pPr>
              <a:buFont typeface="Wingdings" panose="05000000000000000000" pitchFamily="2" charset="2"/>
              <a:buChar char="Ø"/>
            </a:pPr>
            <a:endParaRPr lang="en-US" altLang="ja-JP" dirty="0"/>
          </a:p>
          <a:p>
            <a:pPr>
              <a:buFont typeface="Wingdings" panose="05000000000000000000" pitchFamily="2" charset="2"/>
              <a:buChar char="Ø"/>
            </a:pPr>
            <a:r>
              <a:rPr lang="ja-JP" altLang="en-US" dirty="0" smtClean="0"/>
              <a:t>高い確率で正解ソフトウェアが含まれるソフトウェアのリストを得ることが可能</a:t>
            </a:r>
            <a:endParaRPr lang="en-US" altLang="ja-JP" dirty="0" smtClean="0"/>
          </a:p>
          <a:p>
            <a:pPr>
              <a:buFont typeface="Wingdings" panose="05000000000000000000" pitchFamily="2" charset="2"/>
              <a:buChar char="Ø"/>
            </a:pPr>
            <a:r>
              <a:rPr lang="ja-JP" altLang="en-US" dirty="0" smtClean="0"/>
              <a:t>さらに，</a:t>
            </a:r>
            <a:r>
              <a:rPr lang="ja-JP" altLang="en-US" dirty="0"/>
              <a:t>候補数</a:t>
            </a:r>
            <a:r>
              <a:rPr lang="ja-JP" altLang="en-US" dirty="0" smtClean="0"/>
              <a:t>の</a:t>
            </a:r>
            <a:r>
              <a:rPr lang="ja-JP" altLang="en-US" dirty="0"/>
              <a:t>大きく減った</a:t>
            </a:r>
            <a:r>
              <a:rPr lang="ja-JP" altLang="en-US" dirty="0" smtClean="0"/>
              <a:t>有力ソフトウェアであるものから推定することが可能</a:t>
            </a:r>
            <a:endParaRPr lang="en-US" altLang="ja-JP" dirty="0" smtClean="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20</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69510731"/>
              </p:ext>
            </p:extLst>
          </p:nvPr>
        </p:nvGraphicFramePr>
        <p:xfrm>
          <a:off x="501069" y="1770610"/>
          <a:ext cx="8206951" cy="2880360"/>
        </p:xfrm>
        <a:graphic>
          <a:graphicData uri="http://schemas.openxmlformats.org/drawingml/2006/table">
            <a:tbl>
              <a:tblPr firstRow="1" bandRow="1">
                <a:tableStyleId>{0660B408-B3CF-4A94-85FC-2B1E0A45F4A2}</a:tableStyleId>
              </a:tblPr>
              <a:tblGrid>
                <a:gridCol w="1419118"/>
                <a:gridCol w="1791018"/>
                <a:gridCol w="1862455"/>
                <a:gridCol w="1567180"/>
                <a:gridCol w="1567180"/>
              </a:tblGrid>
              <a:tr h="288551">
                <a:tc>
                  <a:txBody>
                    <a:bodyPr/>
                    <a:lstStyle/>
                    <a:p>
                      <a:r>
                        <a:rPr kumimoji="1" lang="ja-JP" altLang="en-US" dirty="0" smtClean="0"/>
                        <a:t>入力ソフトウェア</a:t>
                      </a:r>
                      <a:endParaRPr kumimoji="1" lang="ja-JP" alt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kumimoji="1" lang="ja-JP" altLang="en-US" dirty="0" smtClean="0"/>
                        <a:t>候補ソフトウェアリスト</a:t>
                      </a:r>
                      <a:r>
                        <a:rPr kumimoji="1" lang="en-US" altLang="ja-JP" dirty="0" smtClean="0"/>
                        <a:t/>
                      </a:r>
                      <a:br>
                        <a:rPr kumimoji="1" lang="en-US" altLang="ja-JP" dirty="0" smtClean="0"/>
                      </a:br>
                      <a:r>
                        <a:rPr kumimoji="1" lang="ja-JP" altLang="en-US" dirty="0" smtClean="0"/>
                        <a:t>に含まれる</a:t>
                      </a:r>
                      <a:endParaRPr kumimoji="1" lang="ja-JP" altLang="en-US" dirty="0"/>
                    </a:p>
                  </a:txBody>
                  <a:tcPr>
                    <a:lnT w="12700" cap="flat" cmpd="sng" algn="ctr">
                      <a:solidFill>
                        <a:schemeClr val="tx1"/>
                      </a:solidFill>
                      <a:prstDash val="solid"/>
                      <a:round/>
                      <a:headEnd type="none" w="med" len="med"/>
                      <a:tailEnd type="none" w="med" len="med"/>
                    </a:lnT>
                  </a:tcPr>
                </a:tc>
                <a:tc>
                  <a:txBody>
                    <a:bodyPr/>
                    <a:lstStyle/>
                    <a:p>
                      <a:r>
                        <a:rPr kumimoji="1" lang="ja-JP" altLang="en-US" dirty="0" smtClean="0"/>
                        <a:t>有力ソフトウェアである</a:t>
                      </a:r>
                      <a:endParaRPr kumimoji="1" lang="ja-JP" altLang="en-US" dirty="0"/>
                    </a:p>
                  </a:txBody>
                  <a:tcPr>
                    <a:lnT w="12700" cap="flat" cmpd="sng" algn="ctr">
                      <a:solidFill>
                        <a:schemeClr val="tx1"/>
                      </a:solidFill>
                      <a:prstDash val="solid"/>
                      <a:round/>
                      <a:headEnd type="none" w="med" len="med"/>
                      <a:tailEnd type="none" w="med" len="med"/>
                    </a:lnT>
                  </a:tcPr>
                </a:tc>
                <a:tc>
                  <a:txBody>
                    <a:bodyPr/>
                    <a:lstStyle/>
                    <a:p>
                      <a:r>
                        <a:rPr kumimoji="1" lang="ja-JP" altLang="en-US" dirty="0" smtClean="0"/>
                        <a:t>候補ソフトウェア数</a:t>
                      </a:r>
                      <a:endParaRPr kumimoji="1" lang="ja-JP" altLang="en-US" dirty="0"/>
                    </a:p>
                  </a:txBody>
                  <a:tcPr>
                    <a:lnT w="12700" cap="flat" cmpd="sng" algn="ctr">
                      <a:solidFill>
                        <a:schemeClr val="tx1"/>
                      </a:solidFill>
                      <a:prstDash val="solid"/>
                      <a:round/>
                      <a:headEnd type="none" w="med" len="med"/>
                      <a:tailEnd type="none" w="med" len="med"/>
                    </a:lnT>
                  </a:tcPr>
                </a:tc>
                <a:tc>
                  <a:txBody>
                    <a:bodyPr/>
                    <a:lstStyle/>
                    <a:p>
                      <a:r>
                        <a:rPr kumimoji="1" lang="ja-JP" altLang="en-US" dirty="0" smtClean="0"/>
                        <a:t>有力ソフトウェア数</a:t>
                      </a:r>
                      <a:endParaRPr kumimoji="1" lang="ja-JP" alt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79214">
                <a:tc>
                  <a:txBody>
                    <a:bodyPr/>
                    <a:lstStyle/>
                    <a:p>
                      <a:r>
                        <a:rPr kumimoji="1" lang="en-US" altLang="ja-JP" dirty="0" err="1" smtClean="0"/>
                        <a:t>cairo</a:t>
                      </a:r>
                      <a:endParaRPr kumimoji="1" lang="ja-JP" altLang="en-US" dirty="0"/>
                    </a:p>
                  </a:txBody>
                  <a:tcPr>
                    <a:lnL w="12700" cap="flat" cmpd="sng" algn="ctr">
                      <a:solidFill>
                        <a:schemeClr val="tx1"/>
                      </a:solidFill>
                      <a:prstDash val="solid"/>
                      <a:round/>
                      <a:headEnd type="none" w="med" len="med"/>
                      <a:tailEnd type="none" w="med" len="med"/>
                    </a:lnL>
                  </a:tcPr>
                </a:tc>
                <a:tc>
                  <a:txBody>
                    <a:bodyPr/>
                    <a:lstStyle/>
                    <a:p>
                      <a:pPr algn="ctr"/>
                      <a:r>
                        <a:rPr kumimoji="1" lang="ja-JP" altLang="en-US" sz="1350" b="0" i="0" u="none" strike="noStrike" kern="1200" baseline="0" dirty="0" smtClean="0">
                          <a:solidFill>
                            <a:schemeClr val="dk1"/>
                          </a:solidFill>
                          <a:latin typeface="+mn-lt"/>
                          <a:ea typeface="+mn-ea"/>
                          <a:cs typeface="+mn-cs"/>
                        </a:rPr>
                        <a:t>✓</a:t>
                      </a:r>
                      <a:endParaRPr kumimoji="1" lang="ja-JP" altLang="en-US" dirty="0"/>
                    </a:p>
                  </a:txBody>
                  <a:tcPr/>
                </a:tc>
                <a:tc>
                  <a:txBody>
                    <a:bodyPr/>
                    <a:lstStyle/>
                    <a:p>
                      <a:pPr algn="ctr"/>
                      <a:r>
                        <a:rPr kumimoji="1" lang="ja-JP" altLang="en-US" sz="1350" b="0" i="0" u="none" strike="noStrike" kern="1200" baseline="0" dirty="0" smtClean="0">
                          <a:solidFill>
                            <a:schemeClr val="dk1"/>
                          </a:solidFill>
                          <a:latin typeface="+mn-lt"/>
                          <a:ea typeface="+mn-ea"/>
                          <a:cs typeface="+mn-cs"/>
                        </a:rPr>
                        <a:t>✓</a:t>
                      </a:r>
                      <a:endParaRPr kumimoji="1" lang="ja-JP" altLang="en-US" dirty="0"/>
                    </a:p>
                  </a:txBody>
                  <a:tcPr/>
                </a:tc>
                <a:tc>
                  <a:txBody>
                    <a:bodyPr/>
                    <a:lstStyle/>
                    <a:p>
                      <a:pPr algn="r"/>
                      <a:r>
                        <a:rPr kumimoji="1" lang="en-US" altLang="ja-JP" dirty="0" smtClean="0"/>
                        <a:t>127</a:t>
                      </a:r>
                      <a:endParaRPr kumimoji="1" lang="ja-JP" altLang="en-US" dirty="0"/>
                    </a:p>
                  </a:txBody>
                  <a:tcPr/>
                </a:tc>
                <a:tc>
                  <a:txBody>
                    <a:bodyPr/>
                    <a:lstStyle/>
                    <a:p>
                      <a:pPr algn="r"/>
                      <a:r>
                        <a:rPr kumimoji="1" lang="en-US" altLang="ja-JP" dirty="0" smtClean="0"/>
                        <a:t>23</a:t>
                      </a:r>
                      <a:endParaRPr kumimoji="1" lang="ja-JP" altLang="en-US" dirty="0"/>
                    </a:p>
                  </a:txBody>
                  <a:tcPr>
                    <a:lnR w="12700" cap="flat" cmpd="sng" algn="ctr">
                      <a:solidFill>
                        <a:schemeClr val="tx1"/>
                      </a:solidFill>
                      <a:prstDash val="solid"/>
                      <a:round/>
                      <a:headEnd type="none" w="med" len="med"/>
                      <a:tailEnd type="none" w="med" len="med"/>
                    </a:lnR>
                  </a:tcPr>
                </a:tc>
              </a:tr>
              <a:tr h="179214">
                <a:tc>
                  <a:txBody>
                    <a:bodyPr/>
                    <a:lstStyle/>
                    <a:p>
                      <a:r>
                        <a:rPr kumimoji="1" lang="en-US" altLang="ja-JP" dirty="0" smtClean="0"/>
                        <a:t>graphite2</a:t>
                      </a:r>
                      <a:endParaRPr kumimoji="1" lang="ja-JP" altLang="en-US" dirty="0"/>
                    </a:p>
                  </a:txBody>
                  <a:tcPr>
                    <a:lnL w="12700" cap="flat" cmpd="sng" algn="ctr">
                      <a:solidFill>
                        <a:schemeClr val="tx1"/>
                      </a:solidFill>
                      <a:prstDash val="solid"/>
                      <a:round/>
                      <a:headEnd type="none" w="med" len="med"/>
                      <a:tailEnd type="none" w="med" len="med"/>
                    </a:lnL>
                  </a:tcPr>
                </a:tc>
                <a:tc>
                  <a:txBody>
                    <a:bodyPr/>
                    <a:lstStyle/>
                    <a:p>
                      <a:pPr algn="ctr"/>
                      <a:r>
                        <a:rPr kumimoji="1" lang="ja-JP" altLang="en-US" sz="1350" b="0" i="0" u="none" strike="noStrike" kern="1200" baseline="0" dirty="0" smtClean="0">
                          <a:solidFill>
                            <a:schemeClr val="dk1"/>
                          </a:solidFill>
                          <a:latin typeface="+mn-lt"/>
                          <a:ea typeface="+mn-ea"/>
                          <a:cs typeface="+mn-cs"/>
                        </a:rPr>
                        <a:t>✓</a:t>
                      </a:r>
                      <a:endParaRPr kumimoji="1" lang="ja-JP" altLang="en-US" dirty="0"/>
                    </a:p>
                  </a:txBody>
                  <a:tcPr/>
                </a:tc>
                <a:tc>
                  <a:txBody>
                    <a:bodyPr/>
                    <a:lstStyle/>
                    <a:p>
                      <a:pPr algn="ctr"/>
                      <a:r>
                        <a:rPr kumimoji="1" lang="ja-JP" altLang="en-US" sz="1350" b="0" i="0" u="none" strike="noStrike" kern="1200" baseline="0" dirty="0" smtClean="0">
                          <a:solidFill>
                            <a:schemeClr val="dk1"/>
                          </a:solidFill>
                          <a:latin typeface="+mn-lt"/>
                          <a:ea typeface="+mn-ea"/>
                          <a:cs typeface="+mn-cs"/>
                        </a:rPr>
                        <a:t>✓</a:t>
                      </a:r>
                      <a:endParaRPr kumimoji="1" lang="ja-JP" altLang="en-US" dirty="0"/>
                    </a:p>
                  </a:txBody>
                  <a:tcPr/>
                </a:tc>
                <a:tc>
                  <a:txBody>
                    <a:bodyPr/>
                    <a:lstStyle/>
                    <a:p>
                      <a:pPr algn="r"/>
                      <a:r>
                        <a:rPr kumimoji="1" lang="en-US" altLang="ja-JP" dirty="0" smtClean="0"/>
                        <a:t>30</a:t>
                      </a:r>
                      <a:endParaRPr kumimoji="1" lang="ja-JP" altLang="en-US" dirty="0"/>
                    </a:p>
                  </a:txBody>
                  <a:tcPr/>
                </a:tc>
                <a:tc>
                  <a:txBody>
                    <a:bodyPr/>
                    <a:lstStyle/>
                    <a:p>
                      <a:pPr algn="r"/>
                      <a:r>
                        <a:rPr kumimoji="1" lang="en-US" altLang="ja-JP" dirty="0" smtClean="0"/>
                        <a:t>6</a:t>
                      </a:r>
                      <a:endParaRPr kumimoji="1" lang="ja-JP" altLang="en-US" dirty="0"/>
                    </a:p>
                  </a:txBody>
                  <a:tcPr>
                    <a:lnR w="12700" cap="flat" cmpd="sng" algn="ctr">
                      <a:solidFill>
                        <a:schemeClr val="tx1"/>
                      </a:solidFill>
                      <a:prstDash val="solid"/>
                      <a:round/>
                      <a:headEnd type="none" w="med" len="med"/>
                      <a:tailEnd type="none" w="med" len="med"/>
                    </a:lnR>
                  </a:tcPr>
                </a:tc>
              </a:tr>
              <a:tr h="179214">
                <a:tc>
                  <a:txBody>
                    <a:bodyPr/>
                    <a:lstStyle/>
                    <a:p>
                      <a:r>
                        <a:rPr kumimoji="1" lang="en-US" altLang="ja-JP" dirty="0" err="1" smtClean="0"/>
                        <a:t>gtest</a:t>
                      </a:r>
                      <a:endParaRPr kumimoji="1" lang="ja-JP" altLang="en-US" dirty="0"/>
                    </a:p>
                  </a:txBody>
                  <a:tcPr>
                    <a:lnL w="12700" cap="flat" cmpd="sng" algn="ctr">
                      <a:solidFill>
                        <a:schemeClr val="tx1"/>
                      </a:solidFill>
                      <a:prstDash val="solid"/>
                      <a:round/>
                      <a:headEnd type="none" w="med" len="med"/>
                      <a:tailEnd type="none" w="med" len="med"/>
                    </a:lnL>
                  </a:tcPr>
                </a:tc>
                <a:tc>
                  <a:txBody>
                    <a:bodyPr/>
                    <a:lstStyle/>
                    <a:p>
                      <a:pPr algn="ctr"/>
                      <a:r>
                        <a:rPr kumimoji="1" lang="ja-JP" altLang="en-US" sz="1350" b="0" i="0" u="none" strike="noStrike" kern="1200" baseline="0" dirty="0" smtClean="0">
                          <a:solidFill>
                            <a:schemeClr val="dk1"/>
                          </a:solidFill>
                          <a:latin typeface="+mn-lt"/>
                          <a:ea typeface="+mn-ea"/>
                          <a:cs typeface="+mn-cs"/>
                        </a:rPr>
                        <a:t>✓</a:t>
                      </a:r>
                      <a:endParaRPr kumimoji="1" lang="ja-JP" altLang="en-US" dirty="0"/>
                    </a:p>
                  </a:txBody>
                  <a:tcPr/>
                </a:tc>
                <a:tc>
                  <a:txBody>
                    <a:bodyPr/>
                    <a:lstStyle/>
                    <a:p>
                      <a:pPr algn="ctr"/>
                      <a:r>
                        <a:rPr kumimoji="1" lang="ja-JP" altLang="en-US" sz="1350" b="0" i="0" u="none" strike="noStrike" kern="1200" baseline="0" dirty="0" smtClean="0">
                          <a:solidFill>
                            <a:schemeClr val="dk1"/>
                          </a:solidFill>
                          <a:latin typeface="+mn-lt"/>
                          <a:ea typeface="+mn-ea"/>
                          <a:cs typeface="+mn-cs"/>
                        </a:rPr>
                        <a:t>✓</a:t>
                      </a:r>
                      <a:endParaRPr kumimoji="1" lang="ja-JP" altLang="en-US" dirty="0"/>
                    </a:p>
                  </a:txBody>
                  <a:tcPr/>
                </a:tc>
                <a:tc>
                  <a:txBody>
                    <a:bodyPr/>
                    <a:lstStyle/>
                    <a:p>
                      <a:pPr algn="r"/>
                      <a:r>
                        <a:rPr kumimoji="1" lang="en-US" altLang="ja-JP" dirty="0" smtClean="0"/>
                        <a:t>688</a:t>
                      </a:r>
                      <a:endParaRPr kumimoji="1" lang="ja-JP" altLang="en-US" dirty="0"/>
                    </a:p>
                  </a:txBody>
                  <a:tcPr/>
                </a:tc>
                <a:tc>
                  <a:txBody>
                    <a:bodyPr/>
                    <a:lstStyle/>
                    <a:p>
                      <a:pPr algn="r"/>
                      <a:r>
                        <a:rPr kumimoji="1" lang="en-US" altLang="ja-JP" dirty="0" smtClean="0"/>
                        <a:t>140</a:t>
                      </a:r>
                      <a:endParaRPr kumimoji="1" lang="ja-JP" altLang="en-US" dirty="0"/>
                    </a:p>
                  </a:txBody>
                  <a:tcPr>
                    <a:lnR w="12700" cap="flat" cmpd="sng" algn="ctr">
                      <a:solidFill>
                        <a:schemeClr val="tx1"/>
                      </a:solidFill>
                      <a:prstDash val="solid"/>
                      <a:round/>
                      <a:headEnd type="none" w="med" len="med"/>
                      <a:tailEnd type="none" w="med" len="med"/>
                    </a:lnR>
                  </a:tcPr>
                </a:tc>
              </a:tr>
              <a:tr h="179214">
                <a:tc>
                  <a:txBody>
                    <a:bodyPr/>
                    <a:lstStyle/>
                    <a:p>
                      <a:r>
                        <a:rPr kumimoji="1" lang="en-US" altLang="ja-JP" dirty="0" err="1" smtClean="0"/>
                        <a:t>libevent</a:t>
                      </a:r>
                      <a:endParaRPr kumimoji="1" lang="ja-JP" altLang="en-US" dirty="0"/>
                    </a:p>
                  </a:txBody>
                  <a:tcPr>
                    <a:lnL w="12700" cap="flat" cmpd="sng" algn="ctr">
                      <a:solidFill>
                        <a:schemeClr val="tx1"/>
                      </a:solidFill>
                      <a:prstDash val="solid"/>
                      <a:round/>
                      <a:headEnd type="none" w="med" len="med"/>
                      <a:tailEnd type="none" w="med" len="med"/>
                    </a:lnL>
                  </a:tcPr>
                </a:tc>
                <a:tc>
                  <a:txBody>
                    <a:bodyPr/>
                    <a:lstStyle/>
                    <a:p>
                      <a:pPr algn="ctr"/>
                      <a:r>
                        <a:rPr kumimoji="1" lang="ja-JP" altLang="en-US" sz="1350" b="0" i="0" u="none" strike="noStrike" kern="1200" baseline="0" dirty="0" smtClean="0">
                          <a:solidFill>
                            <a:schemeClr val="dk1"/>
                          </a:solidFill>
                          <a:latin typeface="+mn-lt"/>
                          <a:ea typeface="+mn-ea"/>
                          <a:cs typeface="+mn-cs"/>
                        </a:rPr>
                        <a:t>✓</a:t>
                      </a:r>
                      <a:endParaRPr kumimoji="1" lang="ja-JP" altLang="en-US" dirty="0"/>
                    </a:p>
                  </a:txBody>
                  <a:tcPr/>
                </a:tc>
                <a:tc>
                  <a:txBody>
                    <a:bodyPr/>
                    <a:lstStyle/>
                    <a:p>
                      <a:pPr algn="ctr"/>
                      <a:r>
                        <a:rPr kumimoji="1" lang="ja-JP" altLang="en-US" sz="1350" b="0" i="0" u="none" strike="noStrike" kern="1200" baseline="0" dirty="0" smtClean="0">
                          <a:solidFill>
                            <a:schemeClr val="dk1"/>
                          </a:solidFill>
                          <a:latin typeface="+mn-lt"/>
                          <a:ea typeface="+mn-ea"/>
                          <a:cs typeface="+mn-cs"/>
                        </a:rPr>
                        <a:t>✓</a:t>
                      </a:r>
                      <a:endParaRPr kumimoji="1" lang="ja-JP" altLang="en-US" dirty="0"/>
                    </a:p>
                  </a:txBody>
                  <a:tcPr/>
                </a:tc>
                <a:tc>
                  <a:txBody>
                    <a:bodyPr/>
                    <a:lstStyle/>
                    <a:p>
                      <a:pPr algn="r"/>
                      <a:r>
                        <a:rPr kumimoji="1" lang="en-US" altLang="ja-JP" dirty="0" smtClean="0"/>
                        <a:t>494</a:t>
                      </a:r>
                      <a:endParaRPr kumimoji="1" lang="ja-JP" altLang="en-US" dirty="0"/>
                    </a:p>
                  </a:txBody>
                  <a:tcPr/>
                </a:tc>
                <a:tc>
                  <a:txBody>
                    <a:bodyPr/>
                    <a:lstStyle/>
                    <a:p>
                      <a:pPr algn="r"/>
                      <a:r>
                        <a:rPr kumimoji="1" lang="en-US" altLang="ja-JP" dirty="0" smtClean="0"/>
                        <a:t>13</a:t>
                      </a:r>
                      <a:endParaRPr kumimoji="1" lang="ja-JP" altLang="en-US" dirty="0"/>
                    </a:p>
                  </a:txBody>
                  <a:tcPr>
                    <a:lnR w="12700" cap="flat" cmpd="sng" algn="ctr">
                      <a:solidFill>
                        <a:schemeClr val="tx1"/>
                      </a:solidFill>
                      <a:prstDash val="solid"/>
                      <a:round/>
                      <a:headEnd type="none" w="med" len="med"/>
                      <a:tailEnd type="none" w="med" len="med"/>
                    </a:lnR>
                  </a:tcPr>
                </a:tc>
              </a:tr>
              <a:tr h="179214">
                <a:tc>
                  <a:txBody>
                    <a:bodyPr/>
                    <a:lstStyle/>
                    <a:p>
                      <a:r>
                        <a:rPr kumimoji="1" lang="en-US" altLang="ja-JP" dirty="0" err="1" smtClean="0"/>
                        <a:t>libpng</a:t>
                      </a:r>
                      <a:endParaRPr kumimoji="1" lang="ja-JP" altLang="en-US" dirty="0"/>
                    </a:p>
                  </a:txBody>
                  <a:tcPr>
                    <a:lnL w="12700" cap="flat" cmpd="sng" algn="ctr">
                      <a:solidFill>
                        <a:schemeClr val="tx1"/>
                      </a:solidFill>
                      <a:prstDash val="solid"/>
                      <a:round/>
                      <a:headEnd type="none" w="med" len="med"/>
                      <a:tailEnd type="none" w="med" len="med"/>
                    </a:lnL>
                  </a:tcPr>
                </a:tc>
                <a:tc>
                  <a:txBody>
                    <a:bodyPr/>
                    <a:lstStyle/>
                    <a:p>
                      <a:pPr algn="ctr"/>
                      <a:r>
                        <a:rPr kumimoji="1" lang="ja-JP" altLang="en-US" sz="1350" b="0" i="0" u="none" strike="noStrike" kern="1200" baseline="0" dirty="0" smtClean="0">
                          <a:solidFill>
                            <a:schemeClr val="dk1"/>
                          </a:solidFill>
                          <a:latin typeface="+mn-lt"/>
                          <a:ea typeface="+mn-ea"/>
                          <a:cs typeface="+mn-cs"/>
                        </a:rPr>
                        <a:t>✓</a:t>
                      </a:r>
                      <a:endParaRPr kumimoji="1" lang="ja-JP" altLang="en-US" dirty="0"/>
                    </a:p>
                  </a:txBody>
                  <a:tcPr/>
                </a:tc>
                <a:tc>
                  <a:txBody>
                    <a:bodyPr/>
                    <a:lstStyle/>
                    <a:p>
                      <a:pPr algn="ctr"/>
                      <a:r>
                        <a:rPr kumimoji="1" lang="ja-JP" altLang="en-US" sz="1350" b="0" i="0" u="none" strike="noStrike" kern="1200" baseline="0" dirty="0" smtClean="0">
                          <a:solidFill>
                            <a:schemeClr val="dk1"/>
                          </a:solidFill>
                          <a:latin typeface="+mn-lt"/>
                          <a:ea typeface="+mn-ea"/>
                          <a:cs typeface="+mn-cs"/>
                        </a:rPr>
                        <a:t>✓</a:t>
                      </a:r>
                      <a:endParaRPr kumimoji="1" lang="ja-JP" altLang="en-US" dirty="0"/>
                    </a:p>
                  </a:txBody>
                  <a:tcPr/>
                </a:tc>
                <a:tc>
                  <a:txBody>
                    <a:bodyPr/>
                    <a:lstStyle/>
                    <a:p>
                      <a:pPr algn="r"/>
                      <a:r>
                        <a:rPr kumimoji="1" lang="en-US" altLang="ja-JP" dirty="0" smtClean="0"/>
                        <a:t>154</a:t>
                      </a:r>
                      <a:endParaRPr kumimoji="1" lang="ja-JP" altLang="en-US" dirty="0"/>
                    </a:p>
                  </a:txBody>
                  <a:tcPr/>
                </a:tc>
                <a:tc>
                  <a:txBody>
                    <a:bodyPr/>
                    <a:lstStyle/>
                    <a:p>
                      <a:pPr algn="r"/>
                      <a:r>
                        <a:rPr kumimoji="1" lang="en-US" altLang="ja-JP" dirty="0" smtClean="0"/>
                        <a:t>7</a:t>
                      </a:r>
                      <a:endParaRPr kumimoji="1" lang="ja-JP" altLang="en-US" dirty="0"/>
                    </a:p>
                  </a:txBody>
                  <a:tcPr>
                    <a:lnR w="12700" cap="flat" cmpd="sng" algn="ctr">
                      <a:solidFill>
                        <a:schemeClr val="tx1"/>
                      </a:solidFill>
                      <a:prstDash val="solid"/>
                      <a:round/>
                      <a:headEnd type="none" w="med" len="med"/>
                      <a:tailEnd type="none" w="med" len="med"/>
                    </a:lnR>
                  </a:tcPr>
                </a:tc>
              </a:tr>
              <a:tr h="179214">
                <a:tc>
                  <a:txBody>
                    <a:bodyPr/>
                    <a:lstStyle/>
                    <a:p>
                      <a:r>
                        <a:rPr kumimoji="1" lang="en-US" altLang="ja-JP" dirty="0" err="1" smtClean="0"/>
                        <a:t>libvpx</a:t>
                      </a:r>
                      <a:endParaRPr kumimoji="1" lang="en-US" altLang="ja-JP" dirty="0" smtClean="0"/>
                    </a:p>
                  </a:txBody>
                  <a:tcPr>
                    <a:lnL w="12700" cap="flat" cmpd="sng" algn="ctr">
                      <a:solidFill>
                        <a:schemeClr val="tx1"/>
                      </a:solidFill>
                      <a:prstDash val="solid"/>
                      <a:round/>
                      <a:headEnd type="none" w="med" len="med"/>
                      <a:tailEnd type="none" w="med" len="med"/>
                    </a:lnL>
                  </a:tcPr>
                </a:tc>
                <a:tc>
                  <a:txBody>
                    <a:bodyPr/>
                    <a:lstStyle/>
                    <a:p>
                      <a:pPr algn="ctr"/>
                      <a:r>
                        <a:rPr kumimoji="1" lang="ja-JP" altLang="en-US" sz="1350" b="0" i="0" u="none" strike="noStrike" kern="1200" baseline="0" dirty="0" smtClean="0">
                          <a:solidFill>
                            <a:schemeClr val="dk1"/>
                          </a:solidFill>
                          <a:latin typeface="+mn-lt"/>
                          <a:ea typeface="+mn-ea"/>
                          <a:cs typeface="+mn-cs"/>
                        </a:rPr>
                        <a:t>✓</a:t>
                      </a:r>
                      <a:endParaRPr kumimoji="1" lang="ja-JP" altLang="en-US" dirty="0"/>
                    </a:p>
                  </a:txBody>
                  <a:tcPr/>
                </a:tc>
                <a:tc>
                  <a:txBody>
                    <a:bodyPr/>
                    <a:lstStyle/>
                    <a:p>
                      <a:pPr algn="ctr"/>
                      <a:endParaRPr kumimoji="1" lang="ja-JP" altLang="en-US" dirty="0"/>
                    </a:p>
                  </a:txBody>
                  <a:tcPr/>
                </a:tc>
                <a:tc>
                  <a:txBody>
                    <a:bodyPr/>
                    <a:lstStyle/>
                    <a:p>
                      <a:pPr algn="r"/>
                      <a:r>
                        <a:rPr kumimoji="1" lang="en-US" altLang="ja-JP" dirty="0" smtClean="0"/>
                        <a:t>159</a:t>
                      </a:r>
                      <a:endParaRPr kumimoji="1" lang="ja-JP" altLang="en-US" dirty="0"/>
                    </a:p>
                  </a:txBody>
                  <a:tcPr/>
                </a:tc>
                <a:tc>
                  <a:txBody>
                    <a:bodyPr/>
                    <a:lstStyle/>
                    <a:p>
                      <a:pPr algn="r"/>
                      <a:r>
                        <a:rPr kumimoji="1" lang="en-US" altLang="ja-JP" dirty="0" smtClean="0"/>
                        <a:t>21</a:t>
                      </a:r>
                      <a:endParaRPr kumimoji="1" lang="ja-JP" altLang="en-US" dirty="0"/>
                    </a:p>
                  </a:txBody>
                  <a:tcPr>
                    <a:lnR w="12700" cap="flat" cmpd="sng" algn="ctr">
                      <a:solidFill>
                        <a:schemeClr val="tx1"/>
                      </a:solidFill>
                      <a:prstDash val="solid"/>
                      <a:round/>
                      <a:headEnd type="none" w="med" len="med"/>
                      <a:tailEnd type="none" w="med" len="med"/>
                    </a:lnR>
                  </a:tcPr>
                </a:tc>
              </a:tr>
              <a:tr h="179214">
                <a:tc>
                  <a:txBody>
                    <a:bodyPr/>
                    <a:lstStyle/>
                    <a:p>
                      <a:r>
                        <a:rPr kumimoji="1" lang="en-US" altLang="ja-JP" dirty="0" smtClean="0"/>
                        <a:t>sqlite3</a:t>
                      </a:r>
                      <a:endParaRPr kumimoji="1" lang="ja-JP" altLang="en-US" dirty="0"/>
                    </a:p>
                  </a:txBody>
                  <a:tcPr>
                    <a:lnL w="12700" cap="flat" cmpd="sng" algn="ctr">
                      <a:solidFill>
                        <a:schemeClr val="tx1"/>
                      </a:solidFill>
                      <a:prstDash val="solid"/>
                      <a:round/>
                      <a:headEnd type="none" w="med" len="med"/>
                      <a:tailEnd type="none" w="med" len="med"/>
                    </a:lnL>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r"/>
                      <a:r>
                        <a:rPr kumimoji="1" lang="en-US" altLang="ja-JP" dirty="0" smtClean="0"/>
                        <a:t>53</a:t>
                      </a:r>
                      <a:endParaRPr kumimoji="1" lang="ja-JP" altLang="en-US" dirty="0"/>
                    </a:p>
                  </a:txBody>
                  <a:tcPr/>
                </a:tc>
                <a:tc>
                  <a:txBody>
                    <a:bodyPr/>
                    <a:lstStyle/>
                    <a:p>
                      <a:pPr algn="r"/>
                      <a:r>
                        <a:rPr kumimoji="1" lang="en-US" altLang="ja-JP" dirty="0" smtClean="0"/>
                        <a:t>2</a:t>
                      </a:r>
                      <a:endParaRPr kumimoji="1" lang="ja-JP" altLang="en-US" dirty="0"/>
                    </a:p>
                  </a:txBody>
                  <a:tcPr>
                    <a:lnR w="12700" cap="flat" cmpd="sng" algn="ctr">
                      <a:solidFill>
                        <a:schemeClr val="tx1"/>
                      </a:solidFill>
                      <a:prstDash val="solid"/>
                      <a:round/>
                      <a:headEnd type="none" w="med" len="med"/>
                      <a:tailEnd type="none" w="med" len="med"/>
                    </a:lnR>
                  </a:tcPr>
                </a:tc>
              </a:tr>
              <a:tr h="179214">
                <a:tc>
                  <a:txBody>
                    <a:bodyPr/>
                    <a:lstStyle/>
                    <a:p>
                      <a:r>
                        <a:rPr kumimoji="1" lang="en-US" altLang="ja-JP" dirty="0" err="1" smtClean="0"/>
                        <a:t>srtp</a:t>
                      </a:r>
                      <a:endParaRPr kumimoji="1" lang="ja-JP" alt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ja-JP" altLang="en-US" sz="1350" b="0" i="0" u="none" strike="noStrike" kern="1200" baseline="0" dirty="0" smtClean="0">
                          <a:solidFill>
                            <a:schemeClr val="dk1"/>
                          </a:solidFill>
                          <a:latin typeface="+mn-lt"/>
                          <a:ea typeface="+mn-ea"/>
                          <a:cs typeface="+mn-cs"/>
                        </a:rPr>
                        <a:t>✓</a:t>
                      </a:r>
                      <a:endParaRPr kumimoji="1" lang="ja-JP" altLang="en-US" dirty="0"/>
                    </a:p>
                  </a:txBody>
                  <a:tcPr>
                    <a:lnB w="12700" cap="flat" cmpd="sng" algn="ctr">
                      <a:solidFill>
                        <a:schemeClr val="tx1"/>
                      </a:solidFill>
                      <a:prstDash val="solid"/>
                      <a:round/>
                      <a:headEnd type="none" w="med" len="med"/>
                      <a:tailEnd type="none" w="med" len="med"/>
                    </a:lnB>
                  </a:tcPr>
                </a:tc>
                <a:tc>
                  <a:txBody>
                    <a:bodyPr/>
                    <a:lstStyle/>
                    <a:p>
                      <a:pPr algn="ctr"/>
                      <a:endParaRPr kumimoji="1" lang="ja-JP" altLang="en-US" dirty="0"/>
                    </a:p>
                  </a:txBody>
                  <a:tcPr>
                    <a:lnB w="12700" cap="flat" cmpd="sng" algn="ctr">
                      <a:solidFill>
                        <a:schemeClr val="tx1"/>
                      </a:solidFill>
                      <a:prstDash val="solid"/>
                      <a:round/>
                      <a:headEnd type="none" w="med" len="med"/>
                      <a:tailEnd type="none" w="med" len="med"/>
                    </a:lnB>
                  </a:tcPr>
                </a:tc>
                <a:tc>
                  <a:txBody>
                    <a:bodyPr/>
                    <a:lstStyle/>
                    <a:p>
                      <a:pPr algn="r"/>
                      <a:r>
                        <a:rPr kumimoji="1" lang="en-US" altLang="ja-JP" dirty="0" smtClean="0"/>
                        <a:t>126</a:t>
                      </a:r>
                      <a:endParaRPr kumimoji="1" lang="ja-JP" altLang="en-US" dirty="0"/>
                    </a:p>
                  </a:txBody>
                  <a:tcPr>
                    <a:lnB w="12700" cap="flat" cmpd="sng" algn="ctr">
                      <a:solidFill>
                        <a:schemeClr val="tx1"/>
                      </a:solidFill>
                      <a:prstDash val="solid"/>
                      <a:round/>
                      <a:headEnd type="none" w="med" len="med"/>
                      <a:tailEnd type="none" w="med" len="med"/>
                    </a:lnB>
                  </a:tcPr>
                </a:tc>
                <a:tc>
                  <a:txBody>
                    <a:bodyPr/>
                    <a:lstStyle/>
                    <a:p>
                      <a:pPr algn="r"/>
                      <a:r>
                        <a:rPr kumimoji="1" lang="en-US" altLang="ja-JP" dirty="0" smtClean="0"/>
                        <a:t>9</a:t>
                      </a:r>
                      <a:endParaRPr kumimoji="1" lang="ja-JP" alt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106774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mj-ea"/>
              </a:rPr>
              <a:t>2</a:t>
            </a:r>
            <a:r>
              <a:rPr lang="ja-JP" altLang="en-US" dirty="0" err="1">
                <a:latin typeface="+mj-ea"/>
              </a:rPr>
              <a:t>．</a:t>
            </a:r>
            <a:r>
              <a:rPr lang="ja-JP" altLang="en-US" dirty="0">
                <a:latin typeface="+mj-ea"/>
              </a:rPr>
              <a:t>順位</a:t>
            </a:r>
            <a:r>
              <a:rPr lang="ja-JP" altLang="en-US" dirty="0"/>
              <a:t>の評価</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Firefox</a:t>
            </a:r>
            <a:r>
              <a:rPr kumimoji="1" lang="ja-JP" altLang="en-US" dirty="0" smtClean="0"/>
              <a:t>（</a:t>
            </a:r>
            <a:r>
              <a:rPr kumimoji="1" lang="en-US" altLang="ja-JP" dirty="0" smtClean="0"/>
              <a:t>17</a:t>
            </a:r>
            <a:r>
              <a:rPr kumimoji="1" lang="ja-JP" altLang="en-US" dirty="0" smtClean="0"/>
              <a:t>件）</a:t>
            </a:r>
            <a:endParaRPr kumimoji="1" lang="en-US" altLang="ja-JP" dirty="0" smtClean="0"/>
          </a:p>
          <a:p>
            <a:pPr lvl="1"/>
            <a:r>
              <a:rPr lang="en-US" altLang="ja-JP" dirty="0"/>
              <a:t>11</a:t>
            </a:r>
            <a:r>
              <a:rPr lang="ja-JP" altLang="en-US" dirty="0"/>
              <a:t>件</a:t>
            </a:r>
            <a:r>
              <a:rPr lang="ja-JP" altLang="en-US" dirty="0" smtClean="0"/>
              <a:t>が第</a:t>
            </a:r>
            <a:r>
              <a:rPr lang="en-US" altLang="ja-JP" dirty="0" smtClean="0"/>
              <a:t>1</a:t>
            </a:r>
            <a:r>
              <a:rPr lang="ja-JP" altLang="en-US" dirty="0" smtClean="0"/>
              <a:t>位</a:t>
            </a:r>
            <a:endParaRPr lang="en-US" altLang="ja-JP" dirty="0" smtClean="0"/>
          </a:p>
          <a:p>
            <a:r>
              <a:rPr kumimoji="1" lang="en-US" altLang="ja-JP" dirty="0" smtClean="0"/>
              <a:t>Android</a:t>
            </a:r>
            <a:r>
              <a:rPr kumimoji="1" lang="ja-JP" altLang="en-US" dirty="0" smtClean="0"/>
              <a:t>（</a:t>
            </a:r>
            <a:r>
              <a:rPr kumimoji="1" lang="en-US" altLang="ja-JP" dirty="0" smtClean="0"/>
              <a:t>49</a:t>
            </a:r>
            <a:r>
              <a:rPr kumimoji="1" lang="ja-JP" altLang="en-US" dirty="0" smtClean="0"/>
              <a:t>件）</a:t>
            </a:r>
            <a:endParaRPr kumimoji="1" lang="en-US" altLang="ja-JP" dirty="0" smtClean="0"/>
          </a:p>
          <a:p>
            <a:pPr lvl="1"/>
            <a:r>
              <a:rPr kumimoji="1" lang="en-US" altLang="ja-JP" dirty="0" smtClean="0"/>
              <a:t>39</a:t>
            </a:r>
            <a:r>
              <a:rPr kumimoji="1" lang="ja-JP" altLang="en-US" dirty="0" smtClean="0"/>
              <a:t>件が第</a:t>
            </a:r>
            <a:r>
              <a:rPr kumimoji="1" lang="en-US" altLang="ja-JP" dirty="0" smtClean="0"/>
              <a:t>1</a:t>
            </a:r>
            <a:r>
              <a:rPr kumimoji="1" lang="ja-JP" altLang="en-US" dirty="0" smtClean="0"/>
              <a:t>位</a:t>
            </a:r>
            <a:endParaRPr kumimoji="1" lang="en-US" altLang="ja-JP" dirty="0" smtClean="0"/>
          </a:p>
          <a:p>
            <a:endParaRPr lang="en-US" altLang="ja-JP" dirty="0"/>
          </a:p>
          <a:p>
            <a:pPr>
              <a:buFont typeface="Wingdings" panose="05000000000000000000" pitchFamily="2" charset="2"/>
              <a:buChar char="Ø"/>
            </a:pPr>
            <a:r>
              <a:rPr lang="ja-JP" altLang="en-US" dirty="0"/>
              <a:t>正解ソフトウェア</a:t>
            </a:r>
            <a:r>
              <a:rPr lang="ja-JP" altLang="en-US" dirty="0" smtClean="0"/>
              <a:t>は</a:t>
            </a:r>
            <a:r>
              <a:rPr lang="en-US" altLang="ja-JP" dirty="0" smtClean="0"/>
              <a:t/>
            </a:r>
            <a:br>
              <a:rPr lang="en-US" altLang="ja-JP" dirty="0" smtClean="0"/>
            </a:br>
            <a:r>
              <a:rPr lang="ja-JP" altLang="en-US" dirty="0" smtClean="0"/>
              <a:t>上位</a:t>
            </a:r>
            <a:r>
              <a:rPr lang="ja-JP" altLang="en-US" dirty="0"/>
              <a:t>に</a:t>
            </a:r>
            <a:r>
              <a:rPr lang="ja-JP" altLang="en-US" dirty="0" smtClean="0"/>
              <a:t>現れるため，</a:t>
            </a:r>
            <a:r>
              <a:rPr lang="en-US" altLang="ja-JP" dirty="0" smtClean="0"/>
              <a:t/>
            </a:r>
            <a:br>
              <a:rPr lang="en-US" altLang="ja-JP" dirty="0" smtClean="0"/>
            </a:br>
            <a:r>
              <a:rPr lang="ja-JP" altLang="en-US" dirty="0" smtClean="0"/>
              <a:t>再利用元の推定が可能</a:t>
            </a:r>
            <a:endParaRPr lang="en-US" altLang="ja-JP" dirty="0"/>
          </a:p>
          <a:p>
            <a:pPr>
              <a:buFont typeface="Wingdings" panose="05000000000000000000" pitchFamily="2" charset="2"/>
              <a:buChar char="Ø"/>
            </a:pPr>
            <a:endParaRPr kumimoji="1" lang="ja-JP" altLang="en-US"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21</a:t>
            </a:fld>
            <a:endParaRPr kumimoji="1" lang="ja-JP" altLang="en-US"/>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7006" y="915626"/>
            <a:ext cx="4747845" cy="5112214"/>
          </a:xfrm>
          <a:prstGeom prst="rect">
            <a:avLst/>
          </a:prstGeom>
        </p:spPr>
      </p:pic>
    </p:spTree>
    <p:extLst>
      <p:ext uri="{BB962C8B-B14F-4D97-AF65-F5344CB8AC3E}">
        <p14:creationId xmlns:p14="http://schemas.microsoft.com/office/powerpoint/2010/main" val="833910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妥当性への脅威</a:t>
            </a:r>
            <a:endParaRPr kumimoji="1" lang="ja-JP" altLang="en-US" dirty="0"/>
          </a:p>
        </p:txBody>
      </p:sp>
      <p:sp>
        <p:nvSpPr>
          <p:cNvPr id="3" name="コンテンツ プレースホルダー 2"/>
          <p:cNvSpPr>
            <a:spLocks noGrp="1"/>
          </p:cNvSpPr>
          <p:nvPr>
            <p:ph idx="1"/>
          </p:nvPr>
        </p:nvSpPr>
        <p:spPr/>
        <p:txBody>
          <a:bodyPr/>
          <a:lstStyle/>
          <a:p>
            <a:r>
              <a:rPr lang="en-US" altLang="ja-JP" dirty="0" err="1"/>
              <a:t>Debian</a:t>
            </a:r>
            <a:r>
              <a:rPr lang="en-US" altLang="ja-JP" dirty="0"/>
              <a:t> </a:t>
            </a:r>
            <a:r>
              <a:rPr lang="en-US" altLang="ja-JP" dirty="0" smtClean="0"/>
              <a:t>GNU/Linux </a:t>
            </a:r>
            <a:r>
              <a:rPr lang="ja-JP" altLang="en-US" dirty="0" smtClean="0"/>
              <a:t>プロジェクト</a:t>
            </a:r>
            <a:r>
              <a:rPr kumimoji="1" lang="ja-JP" altLang="en-US" dirty="0" smtClean="0"/>
              <a:t>から取得したソフトウェアの情報が正しいとは言い切れない</a:t>
            </a:r>
            <a:endParaRPr kumimoji="1" lang="en-US" altLang="ja-JP" dirty="0" smtClean="0"/>
          </a:p>
          <a:p>
            <a:r>
              <a:rPr lang="ja-JP" altLang="en-US" dirty="0"/>
              <a:t>入力</a:t>
            </a:r>
            <a:r>
              <a:rPr lang="ja-JP" altLang="en-US" dirty="0" smtClean="0"/>
              <a:t>ソフトウェアのバージョン</a:t>
            </a:r>
            <a:r>
              <a:rPr lang="ja-JP" altLang="en-US" dirty="0"/>
              <a:t>番号</a:t>
            </a:r>
            <a:r>
              <a:rPr lang="ja-JP" altLang="en-US" dirty="0" smtClean="0"/>
              <a:t>は正しいとは言い切れない</a:t>
            </a:r>
            <a:endParaRPr kumimoji="1" lang="ja-JP" altLang="en-US"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22</a:t>
            </a:fld>
            <a:endParaRPr kumimoji="1" lang="ja-JP" altLang="en-US"/>
          </a:p>
        </p:txBody>
      </p:sp>
    </p:spTree>
    <p:extLst>
      <p:ext uri="{BB962C8B-B14F-4D97-AF65-F5344CB8AC3E}">
        <p14:creationId xmlns:p14="http://schemas.microsoft.com/office/powerpoint/2010/main" val="18017315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ー 2"/>
          <p:cNvSpPr>
            <a:spLocks noGrp="1"/>
          </p:cNvSpPr>
          <p:nvPr>
            <p:ph idx="1"/>
          </p:nvPr>
        </p:nvSpPr>
        <p:spPr/>
        <p:txBody>
          <a:bodyPr/>
          <a:lstStyle/>
          <a:p>
            <a:pPr>
              <a:spcAft>
                <a:spcPts val="600"/>
              </a:spcAft>
            </a:pPr>
            <a:r>
              <a:rPr lang="ja-JP" altLang="en-US" dirty="0"/>
              <a:t>複数ファイル</a:t>
            </a:r>
            <a:r>
              <a:rPr lang="ja-JP" altLang="en-US" dirty="0" smtClean="0"/>
              <a:t>の類似ファイル検索の結果</a:t>
            </a:r>
            <a:r>
              <a:rPr lang="ja-JP" altLang="en-US" dirty="0"/>
              <a:t>から得られたソースファイル群を用いて，再利用したソフトウェアの再利用元</a:t>
            </a:r>
            <a:r>
              <a:rPr lang="ja-JP" altLang="en-US" dirty="0" smtClean="0"/>
              <a:t>を推定</a:t>
            </a:r>
            <a:r>
              <a:rPr lang="ja-JP" altLang="en-US" dirty="0"/>
              <a:t>する手法を</a:t>
            </a:r>
            <a:r>
              <a:rPr lang="ja-JP" altLang="en-US" dirty="0" smtClean="0"/>
              <a:t>提案</a:t>
            </a:r>
            <a:endParaRPr lang="en-US" altLang="ja-JP" dirty="0" smtClean="0"/>
          </a:p>
          <a:p>
            <a:pPr>
              <a:spcAft>
                <a:spcPts val="600"/>
              </a:spcAft>
            </a:pPr>
            <a:r>
              <a:rPr lang="ja-JP" altLang="en-US" dirty="0"/>
              <a:t>手法</a:t>
            </a:r>
            <a:r>
              <a:rPr lang="ja-JP" altLang="en-US" dirty="0" smtClean="0"/>
              <a:t>を</a:t>
            </a:r>
            <a:r>
              <a:rPr lang="en-US" altLang="ja-JP" dirty="0" smtClean="0"/>
              <a:t>2</a:t>
            </a:r>
            <a:r>
              <a:rPr lang="ja-JP" altLang="en-US" dirty="0" smtClean="0"/>
              <a:t>つのプロジェクトに適用し，再利用しているソフトウェアの再利用元を推定することが可能という結果を示した</a:t>
            </a:r>
            <a:endParaRPr lang="en-US" altLang="ja-JP" dirty="0" smtClean="0"/>
          </a:p>
          <a:p>
            <a:pPr>
              <a:spcAft>
                <a:spcPts val="600"/>
              </a:spcAft>
            </a:pPr>
            <a:endParaRPr lang="en-US" altLang="ja-JP" dirty="0"/>
          </a:p>
          <a:p>
            <a:pPr>
              <a:spcAft>
                <a:spcPts val="600"/>
              </a:spcAft>
            </a:pPr>
            <a:r>
              <a:rPr lang="ja-JP" altLang="en-US" dirty="0" smtClean="0"/>
              <a:t>今後の課</a:t>
            </a:r>
            <a:r>
              <a:rPr lang="ja-JP" altLang="en-US" dirty="0" smtClean="0"/>
              <a:t>題</a:t>
            </a:r>
            <a:endParaRPr lang="en-US" altLang="ja-JP" dirty="0" smtClean="0"/>
          </a:p>
          <a:p>
            <a:pPr lvl="1">
              <a:spcAft>
                <a:spcPts val="600"/>
              </a:spcAft>
            </a:pPr>
            <a:r>
              <a:rPr lang="ja-JP" altLang="en-US" dirty="0"/>
              <a:t>候</a:t>
            </a:r>
            <a:r>
              <a:rPr lang="ja-JP" altLang="en-US" dirty="0" smtClean="0"/>
              <a:t>補</a:t>
            </a:r>
            <a:r>
              <a:rPr lang="ja-JP" altLang="en-US" dirty="0"/>
              <a:t>ソフトウェ</a:t>
            </a:r>
            <a:r>
              <a:rPr lang="ja-JP" altLang="en-US" dirty="0" smtClean="0"/>
              <a:t>アの総ファイル数，ファイル名などを考慮した更なる絞り込み</a:t>
            </a:r>
            <a:endParaRPr lang="en-US" altLang="ja-JP" dirty="0" smtClean="0"/>
          </a:p>
          <a:p>
            <a:pPr lvl="1">
              <a:spcAft>
                <a:spcPts val="600"/>
              </a:spcAft>
            </a:pPr>
            <a:r>
              <a:rPr lang="ja-JP" altLang="en-US" dirty="0" smtClean="0"/>
              <a:t>再利用したソフトウェアと，再利用元ソフトウェアの比較</a:t>
            </a:r>
            <a:endParaRPr lang="en-US" altLang="ja-JP"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23</a:t>
            </a:fld>
            <a:endParaRPr kumimoji="1" lang="ja-JP" altLang="en-US"/>
          </a:p>
        </p:txBody>
      </p:sp>
    </p:spTree>
    <p:extLst>
      <p:ext uri="{BB962C8B-B14F-4D97-AF65-F5344CB8AC3E}">
        <p14:creationId xmlns:p14="http://schemas.microsoft.com/office/powerpoint/2010/main" val="685717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24</a:t>
            </a:fld>
            <a:endParaRPr kumimoji="1" lang="ja-JP" altLang="en-US"/>
          </a:p>
        </p:txBody>
      </p:sp>
    </p:spTree>
    <p:extLst>
      <p:ext uri="{BB962C8B-B14F-4D97-AF65-F5344CB8AC3E}">
        <p14:creationId xmlns:p14="http://schemas.microsoft.com/office/powerpoint/2010/main" val="34625606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95379" y="115888"/>
            <a:ext cx="8574088" cy="576262"/>
          </a:xfrm>
        </p:spPr>
        <p:txBody>
          <a:bodyPr/>
          <a:lstStyle/>
          <a:p>
            <a:r>
              <a:rPr lang="ja-JP" altLang="en-US" dirty="0" smtClean="0">
                <a:latin typeface="+mn-ea"/>
                <a:ea typeface="+mn-ea"/>
              </a:rPr>
              <a:t>順序関係</a:t>
            </a:r>
            <a:endParaRPr lang="en-US" altLang="ja-JP" dirty="0">
              <a:latin typeface="+mn-ea"/>
              <a:ea typeface="+mn-ea"/>
            </a:endParaRPr>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25</a:t>
            </a:fld>
            <a:endParaRPr kumimoji="1" lang="ja-JP" altLang="en-US"/>
          </a:p>
        </p:txBody>
      </p:sp>
      <p:graphicFrame>
        <p:nvGraphicFramePr>
          <p:cNvPr id="11" name="表 10"/>
          <p:cNvGraphicFramePr>
            <a:graphicFrameLocks noGrp="1"/>
          </p:cNvGraphicFramePr>
          <p:nvPr>
            <p:extLst>
              <p:ext uri="{D42A27DB-BD31-4B8C-83A1-F6EECF244321}">
                <p14:modId xmlns:p14="http://schemas.microsoft.com/office/powerpoint/2010/main" val="1555710735"/>
              </p:ext>
            </p:extLst>
          </p:nvPr>
        </p:nvGraphicFramePr>
        <p:xfrm>
          <a:off x="762821" y="973906"/>
          <a:ext cx="7708268" cy="3430542"/>
        </p:xfrm>
        <a:graphic>
          <a:graphicData uri="http://schemas.openxmlformats.org/drawingml/2006/table">
            <a:tbl>
              <a:tblPr firstRow="1" bandRow="1">
                <a:tableStyleId>{46F890A9-2807-4EBB-B81D-B2AA78EC7F39}</a:tableStyleId>
              </a:tblPr>
              <a:tblGrid>
                <a:gridCol w="996801"/>
                <a:gridCol w="389326"/>
                <a:gridCol w="1261548"/>
                <a:gridCol w="1261548"/>
                <a:gridCol w="1273519"/>
                <a:gridCol w="1261548"/>
                <a:gridCol w="1263978"/>
              </a:tblGrid>
              <a:tr h="580562">
                <a:tc>
                  <a:txBody>
                    <a:bodyPr/>
                    <a:lstStyle/>
                    <a:p>
                      <a:pPr algn="ctr"/>
                      <a:r>
                        <a:rPr kumimoji="1" lang="en-US" altLang="ja-JP" sz="2600" dirty="0" smtClean="0"/>
                        <a:t>X</a:t>
                      </a:r>
                      <a:r>
                        <a:rPr kumimoji="1" lang="ja-JP" altLang="en-US" sz="2600" dirty="0" err="1" smtClean="0"/>
                        <a:t>，</a:t>
                      </a:r>
                      <a:r>
                        <a:rPr kumimoji="1" lang="en-US" altLang="ja-JP" sz="2600" dirty="0" smtClean="0"/>
                        <a:t>Y</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endParaRPr kumimoji="1" lang="ja-JP" altLang="en-US" sz="18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X -</a:t>
                      </a:r>
                      <a:r>
                        <a:rPr kumimoji="1" lang="en-US" altLang="ja-JP" sz="2600" baseline="0" dirty="0" smtClean="0"/>
                        <a:t> 1.0</a:t>
                      </a:r>
                      <a:endParaRPr kumimoji="1" lang="ja-JP" altLang="en-US" sz="26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X</a:t>
                      </a:r>
                      <a:r>
                        <a:rPr kumimoji="1" lang="en-US" altLang="ja-JP" sz="2600" baseline="0" dirty="0" smtClean="0"/>
                        <a:t> - 2.0</a:t>
                      </a:r>
                      <a:endParaRPr kumimoji="1" lang="ja-JP" altLang="en-US" sz="26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X - 3.0</a:t>
                      </a:r>
                      <a:endParaRPr kumimoji="1" lang="ja-JP" altLang="en-US" sz="26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Y - 1.0</a:t>
                      </a:r>
                      <a:endParaRPr kumimoji="1" lang="ja-JP" altLang="en-US" sz="26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Y - 2.0</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568853">
                <a:tc>
                  <a:txBody>
                    <a:bodyPr/>
                    <a:lstStyle/>
                    <a:p>
                      <a:pPr algn="ctr"/>
                      <a:r>
                        <a:rPr kumimoji="1" lang="en-US" altLang="ja-JP" sz="2600" dirty="0" smtClean="0"/>
                        <a:t>a</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tcPr>
                </a:tc>
                <a:tc>
                  <a:txBody>
                    <a:bodyPr/>
                    <a:lstStyle/>
                    <a:p>
                      <a:pPr algn="ctr"/>
                      <a:endParaRPr kumimoji="1" lang="ja-JP" altLang="en-US" sz="2600" dirty="0"/>
                    </a:p>
                  </a:txBody>
                  <a:tcPr marL="173757" marR="173757" marT="86878" marB="86878"/>
                </a:tc>
                <a:tc>
                  <a:txBody>
                    <a:bodyPr/>
                    <a:lstStyle/>
                    <a:p>
                      <a:pPr algn="r"/>
                      <a:r>
                        <a:rPr kumimoji="1" lang="en-US" altLang="ja-JP" sz="2600" dirty="0" smtClean="0"/>
                        <a:t>0.96</a:t>
                      </a:r>
                      <a:endParaRPr kumimoji="1" lang="ja-JP" altLang="en-US" sz="2600" dirty="0"/>
                    </a:p>
                  </a:txBody>
                  <a:tcPr marL="173757" marR="173757" marT="86878" marB="86878"/>
                </a:tc>
                <a:tc>
                  <a:txBody>
                    <a:bodyPr/>
                    <a:lstStyle/>
                    <a:p>
                      <a:pPr algn="r"/>
                      <a:r>
                        <a:rPr kumimoji="1" lang="en-US" altLang="ja-JP" sz="2600" dirty="0" smtClean="0"/>
                        <a:t>0.97</a:t>
                      </a:r>
                      <a:endParaRPr kumimoji="1" lang="ja-JP" altLang="en-US" sz="2600" dirty="0"/>
                    </a:p>
                  </a:txBody>
                  <a:tcPr marL="173757" marR="173757" marT="86878" marB="86878"/>
                </a:tc>
                <a:tc>
                  <a:txBody>
                    <a:bodyPr/>
                    <a:lstStyle/>
                    <a:p>
                      <a:pPr algn="r"/>
                      <a:r>
                        <a:rPr kumimoji="1" lang="en-US" altLang="ja-JP" sz="2600" dirty="0" smtClean="0"/>
                        <a:t>0.99</a:t>
                      </a:r>
                      <a:endParaRPr kumimoji="1" lang="ja-JP" altLang="en-US" sz="2600" dirty="0"/>
                    </a:p>
                  </a:txBody>
                  <a:tcPr marL="173757" marR="173757" marT="86878" marB="86878"/>
                </a:tc>
                <a:tc>
                  <a:txBody>
                    <a:bodyPr/>
                    <a:lstStyle/>
                    <a:p>
                      <a:pPr algn="r"/>
                      <a:r>
                        <a:rPr kumimoji="1" lang="en-US" altLang="ja-JP" sz="2600" dirty="0" smtClean="0"/>
                        <a:t>0</a:t>
                      </a:r>
                      <a:endParaRPr kumimoji="1" lang="ja-JP" altLang="en-US" sz="2600" dirty="0"/>
                    </a:p>
                  </a:txBody>
                  <a:tcPr marL="173757" marR="173757" marT="86878" marB="86878"/>
                </a:tc>
                <a:tc>
                  <a:txBody>
                    <a:bodyPr/>
                    <a:lstStyle/>
                    <a:p>
                      <a:pPr algn="r"/>
                      <a:r>
                        <a:rPr kumimoji="1" lang="en-US" altLang="ja-JP" sz="2600" dirty="0" smtClean="0"/>
                        <a:t>0</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tcPr>
                </a:tc>
              </a:tr>
              <a:tr h="568853">
                <a:tc>
                  <a:txBody>
                    <a:bodyPr/>
                    <a:lstStyle/>
                    <a:p>
                      <a:pPr algn="ctr"/>
                      <a:r>
                        <a:rPr kumimoji="1" lang="en-US" altLang="ja-JP" sz="2600" dirty="0" smtClean="0"/>
                        <a:t>b</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tcPr>
                </a:tc>
                <a:tc>
                  <a:txBody>
                    <a:bodyPr/>
                    <a:lstStyle/>
                    <a:p>
                      <a:pPr algn="l"/>
                      <a:endParaRPr kumimoji="1" lang="ja-JP" altLang="en-US" sz="2600" dirty="0"/>
                    </a:p>
                  </a:txBody>
                  <a:tcPr marL="173757" marR="173757" marT="86878" marB="86878"/>
                </a:tc>
                <a:tc>
                  <a:txBody>
                    <a:bodyPr/>
                    <a:lstStyle/>
                    <a:p>
                      <a:pPr algn="r"/>
                      <a:r>
                        <a:rPr kumimoji="1" lang="en-US" altLang="ja-JP" sz="2600" dirty="0" smtClean="0"/>
                        <a:t>0.99</a:t>
                      </a:r>
                      <a:endParaRPr kumimoji="1" lang="ja-JP" altLang="en-US" sz="2600" dirty="0"/>
                    </a:p>
                  </a:txBody>
                  <a:tcPr marL="173757" marR="173757" marT="86878" marB="86878"/>
                </a:tc>
                <a:tc>
                  <a:txBody>
                    <a:bodyPr/>
                    <a:lstStyle/>
                    <a:p>
                      <a:pPr algn="r"/>
                      <a:r>
                        <a:rPr kumimoji="1" lang="en-US" altLang="ja-JP" sz="2600" dirty="0" smtClean="0"/>
                        <a:t>0.99</a:t>
                      </a:r>
                      <a:endParaRPr kumimoji="1" lang="ja-JP" altLang="en-US" sz="2600" dirty="0"/>
                    </a:p>
                  </a:txBody>
                  <a:tcPr marL="173757" marR="173757" marT="86878" marB="86878"/>
                </a:tc>
                <a:tc>
                  <a:txBody>
                    <a:bodyPr/>
                    <a:lstStyle/>
                    <a:p>
                      <a:pPr algn="r"/>
                      <a:r>
                        <a:rPr kumimoji="1" lang="en-US" altLang="ja-JP" sz="2600" dirty="0" smtClean="0"/>
                        <a:t>0.98</a:t>
                      </a:r>
                      <a:endParaRPr kumimoji="1" lang="ja-JP" altLang="en-US" sz="2600" dirty="0"/>
                    </a:p>
                  </a:txBody>
                  <a:tcPr marL="173757" marR="173757" marT="86878" marB="86878"/>
                </a:tc>
                <a:tc>
                  <a:txBody>
                    <a:bodyPr/>
                    <a:lstStyle/>
                    <a:p>
                      <a:pPr algn="r"/>
                      <a:r>
                        <a:rPr kumimoji="1" lang="en-US" altLang="ja-JP" sz="2600" dirty="0" smtClean="0"/>
                        <a:t>0</a:t>
                      </a:r>
                      <a:endParaRPr kumimoji="1" lang="ja-JP" altLang="en-US" sz="2600" dirty="0"/>
                    </a:p>
                  </a:txBody>
                  <a:tcPr marL="173757" marR="173757" marT="86878" marB="86878"/>
                </a:tc>
                <a:tc>
                  <a:txBody>
                    <a:bodyPr/>
                    <a:lstStyle/>
                    <a:p>
                      <a:pPr algn="r"/>
                      <a:r>
                        <a:rPr kumimoji="1" lang="en-US" altLang="ja-JP" sz="2600" dirty="0" smtClean="0"/>
                        <a:t>0</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tcPr>
                </a:tc>
              </a:tr>
              <a:tr h="568853">
                <a:tc>
                  <a:txBody>
                    <a:bodyPr/>
                    <a:lstStyle/>
                    <a:p>
                      <a:pPr algn="ctr"/>
                      <a:r>
                        <a:rPr kumimoji="1" lang="en-US" altLang="ja-JP" sz="2600" dirty="0" smtClean="0"/>
                        <a:t>c</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tcPr>
                </a:tc>
                <a:tc>
                  <a:txBody>
                    <a:bodyPr/>
                    <a:lstStyle/>
                    <a:p>
                      <a:pPr algn="l"/>
                      <a:endParaRPr kumimoji="1" lang="ja-JP" altLang="en-US" sz="2600" dirty="0"/>
                    </a:p>
                  </a:txBody>
                  <a:tcPr marL="173757" marR="173757" marT="86878" marB="86878"/>
                </a:tc>
                <a:tc>
                  <a:txBody>
                    <a:bodyPr/>
                    <a:lstStyle/>
                    <a:p>
                      <a:pPr algn="r"/>
                      <a:r>
                        <a:rPr kumimoji="1" lang="en-US" altLang="ja-JP" sz="2600" dirty="0" smtClean="0"/>
                        <a:t>0.95</a:t>
                      </a:r>
                      <a:endParaRPr kumimoji="1" lang="ja-JP" altLang="en-US" sz="2600" dirty="0"/>
                    </a:p>
                  </a:txBody>
                  <a:tcPr marL="173757" marR="173757" marT="86878" marB="86878"/>
                </a:tc>
                <a:tc>
                  <a:txBody>
                    <a:bodyPr/>
                    <a:lstStyle/>
                    <a:p>
                      <a:pPr algn="r"/>
                      <a:r>
                        <a:rPr kumimoji="1" lang="en-US" altLang="ja-JP" sz="2600" dirty="0" smtClean="0"/>
                        <a:t>0.97</a:t>
                      </a:r>
                      <a:endParaRPr kumimoji="1" lang="ja-JP" altLang="en-US" sz="2600" dirty="0"/>
                    </a:p>
                  </a:txBody>
                  <a:tcPr marL="173757" marR="173757" marT="86878" marB="86878"/>
                </a:tc>
                <a:tc>
                  <a:txBody>
                    <a:bodyPr/>
                    <a:lstStyle/>
                    <a:p>
                      <a:pPr algn="r"/>
                      <a:r>
                        <a:rPr kumimoji="1" lang="en-US" altLang="ja-JP" sz="2600" dirty="0" smtClean="0"/>
                        <a:t>0.99</a:t>
                      </a:r>
                      <a:endParaRPr kumimoji="1" lang="ja-JP" altLang="en-US" sz="2600" dirty="0"/>
                    </a:p>
                  </a:txBody>
                  <a:tcPr marL="173757" marR="173757" marT="86878" marB="86878"/>
                </a:tc>
                <a:tc>
                  <a:txBody>
                    <a:bodyPr/>
                    <a:lstStyle/>
                    <a:p>
                      <a:pPr algn="r"/>
                      <a:r>
                        <a:rPr kumimoji="1" lang="en-US" altLang="ja-JP" sz="2600" dirty="0" smtClean="0"/>
                        <a:t>0</a:t>
                      </a:r>
                      <a:endParaRPr kumimoji="1" lang="ja-JP" altLang="en-US" sz="2600" dirty="0"/>
                    </a:p>
                  </a:txBody>
                  <a:tcPr marL="173757" marR="173757" marT="86878" marB="86878"/>
                </a:tc>
                <a:tc>
                  <a:txBody>
                    <a:bodyPr/>
                    <a:lstStyle/>
                    <a:p>
                      <a:pPr algn="r"/>
                      <a:r>
                        <a:rPr kumimoji="1" lang="en-US" altLang="ja-JP" sz="2600" dirty="0" smtClean="0"/>
                        <a:t>0</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tcPr>
                </a:tc>
              </a:tr>
              <a:tr h="568853">
                <a:tc>
                  <a:txBody>
                    <a:bodyPr/>
                    <a:lstStyle/>
                    <a:p>
                      <a:pPr algn="ctr"/>
                      <a:r>
                        <a:rPr kumimoji="1" lang="en-US" altLang="ja-JP" sz="2600" dirty="0" smtClean="0"/>
                        <a:t>d</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tcPr>
                </a:tc>
                <a:tc>
                  <a:txBody>
                    <a:bodyPr/>
                    <a:lstStyle/>
                    <a:p>
                      <a:pPr algn="l"/>
                      <a:endParaRPr kumimoji="1" lang="ja-JP" altLang="en-US" sz="2600" dirty="0"/>
                    </a:p>
                  </a:txBody>
                  <a:tcPr marL="173757" marR="173757" marT="86878" marB="86878"/>
                </a:tc>
                <a:tc>
                  <a:txBody>
                    <a:bodyPr/>
                    <a:lstStyle/>
                    <a:p>
                      <a:pPr algn="r"/>
                      <a:r>
                        <a:rPr kumimoji="1" lang="en-US" altLang="ja-JP" sz="2600" dirty="0" smtClean="0"/>
                        <a:t>0</a:t>
                      </a:r>
                      <a:endParaRPr kumimoji="1" lang="ja-JP" altLang="en-US" sz="2600" dirty="0"/>
                    </a:p>
                  </a:txBody>
                  <a:tcPr marL="173757" marR="173757" marT="86878" marB="86878"/>
                </a:tc>
                <a:tc>
                  <a:txBody>
                    <a:bodyPr/>
                    <a:lstStyle/>
                    <a:p>
                      <a:pPr algn="r"/>
                      <a:r>
                        <a:rPr kumimoji="1" lang="en-US" altLang="ja-JP" sz="2600" dirty="0" smtClean="0"/>
                        <a:t>0</a:t>
                      </a:r>
                      <a:endParaRPr kumimoji="1" lang="ja-JP" altLang="en-US" sz="2600" dirty="0"/>
                    </a:p>
                  </a:txBody>
                  <a:tcPr marL="173757" marR="173757" marT="86878" marB="86878"/>
                </a:tc>
                <a:tc>
                  <a:txBody>
                    <a:bodyPr/>
                    <a:lstStyle/>
                    <a:p>
                      <a:pPr algn="r"/>
                      <a:r>
                        <a:rPr kumimoji="1" lang="en-US" altLang="ja-JP" sz="2600" dirty="0" smtClean="0"/>
                        <a:t>0</a:t>
                      </a:r>
                      <a:endParaRPr kumimoji="1" lang="ja-JP" altLang="en-US" sz="2600" dirty="0"/>
                    </a:p>
                  </a:txBody>
                  <a:tcPr marL="173757" marR="173757" marT="86878" marB="86878"/>
                </a:tc>
                <a:tc>
                  <a:txBody>
                    <a:bodyPr/>
                    <a:lstStyle/>
                    <a:p>
                      <a:pPr algn="r"/>
                      <a:r>
                        <a:rPr kumimoji="1" lang="en-US" altLang="ja-JP" sz="2600" dirty="0" smtClean="0"/>
                        <a:t>0.99</a:t>
                      </a:r>
                      <a:endParaRPr kumimoji="1" lang="ja-JP" altLang="en-US" sz="2600" dirty="0"/>
                    </a:p>
                  </a:txBody>
                  <a:tcPr marL="173757" marR="173757" marT="86878" marB="86878"/>
                </a:tc>
                <a:tc>
                  <a:txBody>
                    <a:bodyPr/>
                    <a:lstStyle/>
                    <a:p>
                      <a:pPr algn="r"/>
                      <a:r>
                        <a:rPr kumimoji="1" lang="en-US" altLang="ja-JP" sz="2600" dirty="0" smtClean="0"/>
                        <a:t>1.0</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tcPr>
                </a:tc>
              </a:tr>
              <a:tr h="568853">
                <a:tc>
                  <a:txBody>
                    <a:bodyPr/>
                    <a:lstStyle/>
                    <a:p>
                      <a:pPr algn="ctr"/>
                      <a:r>
                        <a:rPr kumimoji="1" lang="en-US" altLang="ja-JP" sz="2600" dirty="0" smtClean="0"/>
                        <a:t>e</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a:t>
                      </a:r>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a:t>
                      </a:r>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a:t>
                      </a:r>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0.97</a:t>
                      </a:r>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0.99</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16" name="円/楕円 15"/>
          <p:cNvSpPr/>
          <p:nvPr/>
        </p:nvSpPr>
        <p:spPr>
          <a:xfrm>
            <a:off x="8077158" y="4529050"/>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a:solidFill>
                  <a:schemeClr val="tx1"/>
                </a:solidFill>
              </a:rPr>
              <a:t>Y</a:t>
            </a:r>
            <a:r>
              <a:rPr kumimoji="1" lang="en-US" altLang="ja-JP" sz="1400" b="1" dirty="0" smtClean="0">
                <a:solidFill>
                  <a:schemeClr val="tx1"/>
                </a:solidFill>
              </a:rPr>
              <a:t> - 1.0</a:t>
            </a:r>
            <a:endParaRPr kumimoji="1" lang="ja-JP" altLang="en-US" sz="1400" b="1" dirty="0">
              <a:solidFill>
                <a:schemeClr val="tx1"/>
              </a:solidFill>
            </a:endParaRPr>
          </a:p>
        </p:txBody>
      </p:sp>
      <p:sp>
        <p:nvSpPr>
          <p:cNvPr id="17" name="円/楕円 16"/>
          <p:cNvSpPr/>
          <p:nvPr/>
        </p:nvSpPr>
        <p:spPr>
          <a:xfrm>
            <a:off x="6405512" y="4529050"/>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a:solidFill>
                  <a:schemeClr val="tx1"/>
                </a:solidFill>
              </a:rPr>
              <a:t>Y</a:t>
            </a:r>
            <a:r>
              <a:rPr kumimoji="1" lang="en-US" altLang="ja-JP" sz="1400" b="1" dirty="0" smtClean="0">
                <a:solidFill>
                  <a:schemeClr val="tx1"/>
                </a:solidFill>
              </a:rPr>
              <a:t> - 2.0</a:t>
            </a:r>
            <a:endParaRPr kumimoji="1" lang="ja-JP" altLang="en-US" sz="1400" b="1" dirty="0">
              <a:solidFill>
                <a:schemeClr val="tx1"/>
              </a:solidFill>
            </a:endParaRPr>
          </a:p>
        </p:txBody>
      </p:sp>
      <p:sp>
        <p:nvSpPr>
          <p:cNvPr id="18" name="円/楕円 17"/>
          <p:cNvSpPr/>
          <p:nvPr/>
        </p:nvSpPr>
        <p:spPr>
          <a:xfrm>
            <a:off x="4733867" y="4529050"/>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rPr>
              <a:t>X - 1.0</a:t>
            </a:r>
            <a:endParaRPr kumimoji="1" lang="ja-JP" altLang="en-US" sz="1400" b="1" dirty="0">
              <a:solidFill>
                <a:schemeClr val="tx1"/>
              </a:solidFill>
            </a:endParaRPr>
          </a:p>
        </p:txBody>
      </p:sp>
      <p:sp>
        <p:nvSpPr>
          <p:cNvPr id="19" name="円/楕円 18"/>
          <p:cNvSpPr/>
          <p:nvPr/>
        </p:nvSpPr>
        <p:spPr>
          <a:xfrm>
            <a:off x="3049414" y="4529050"/>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solidFill>
                  <a:schemeClr val="tx1"/>
                </a:solidFill>
              </a:rPr>
              <a:t>X - 2.0</a:t>
            </a:r>
            <a:endParaRPr kumimoji="1" lang="ja-JP" altLang="en-US" sz="1400" b="1" dirty="0">
              <a:solidFill>
                <a:schemeClr val="tx1"/>
              </a:solidFill>
            </a:endParaRPr>
          </a:p>
        </p:txBody>
      </p:sp>
      <p:sp>
        <p:nvSpPr>
          <p:cNvPr id="20" name="円/楕円 19"/>
          <p:cNvSpPr/>
          <p:nvPr/>
        </p:nvSpPr>
        <p:spPr>
          <a:xfrm>
            <a:off x="1513995" y="4529050"/>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rPr>
              <a:t>X - 3.0</a:t>
            </a:r>
            <a:endParaRPr lang="en-US" altLang="ja-JP" sz="1400" b="1" dirty="0" smtClean="0">
              <a:solidFill>
                <a:schemeClr val="tx1"/>
              </a:solidFill>
            </a:endParaRPr>
          </a:p>
        </p:txBody>
      </p:sp>
      <p:cxnSp>
        <p:nvCxnSpPr>
          <p:cNvPr id="21" name="直線矢印コネクタ 20"/>
          <p:cNvCxnSpPr>
            <a:stCxn id="20" idx="6"/>
            <a:endCxn id="19" idx="2"/>
          </p:cNvCxnSpPr>
          <p:nvPr/>
        </p:nvCxnSpPr>
        <p:spPr>
          <a:xfrm>
            <a:off x="2431371" y="4987738"/>
            <a:ext cx="618043" cy="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stCxn id="19" idx="6"/>
            <a:endCxn id="18" idx="2"/>
          </p:cNvCxnSpPr>
          <p:nvPr/>
        </p:nvCxnSpPr>
        <p:spPr>
          <a:xfrm>
            <a:off x="3966790" y="4987738"/>
            <a:ext cx="767077" cy="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18" idx="6"/>
            <a:endCxn id="17" idx="2"/>
          </p:cNvCxnSpPr>
          <p:nvPr/>
        </p:nvCxnSpPr>
        <p:spPr>
          <a:xfrm>
            <a:off x="5651243" y="4987738"/>
            <a:ext cx="754269" cy="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17" idx="6"/>
            <a:endCxn id="16" idx="2"/>
          </p:cNvCxnSpPr>
          <p:nvPr/>
        </p:nvCxnSpPr>
        <p:spPr>
          <a:xfrm>
            <a:off x="7322888" y="4987738"/>
            <a:ext cx="754270" cy="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6" name="角丸四角形 25"/>
          <p:cNvSpPr/>
          <p:nvPr/>
        </p:nvSpPr>
        <p:spPr>
          <a:xfrm>
            <a:off x="4800630" y="913263"/>
            <a:ext cx="1015795" cy="724354"/>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 26"/>
          <p:cNvSpPr/>
          <p:nvPr/>
        </p:nvSpPr>
        <p:spPr>
          <a:xfrm>
            <a:off x="7339252" y="913263"/>
            <a:ext cx="1015795" cy="724354"/>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27"/>
          <p:cNvSpPr/>
          <p:nvPr/>
        </p:nvSpPr>
        <p:spPr>
          <a:xfrm>
            <a:off x="8077158" y="5697290"/>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a:solidFill>
                  <a:schemeClr val="tx1"/>
                </a:solidFill>
              </a:rPr>
              <a:t>Y</a:t>
            </a:r>
            <a:r>
              <a:rPr kumimoji="1" lang="en-US" altLang="ja-JP" sz="1400" b="1" dirty="0" smtClean="0">
                <a:solidFill>
                  <a:schemeClr val="tx1"/>
                </a:solidFill>
              </a:rPr>
              <a:t> - 1.0</a:t>
            </a:r>
            <a:endParaRPr kumimoji="1" lang="ja-JP" altLang="en-US" sz="1400" b="1" dirty="0">
              <a:solidFill>
                <a:schemeClr val="tx1"/>
              </a:solidFill>
            </a:endParaRPr>
          </a:p>
        </p:txBody>
      </p:sp>
      <p:sp>
        <p:nvSpPr>
          <p:cNvPr id="29" name="円/楕円 28"/>
          <p:cNvSpPr/>
          <p:nvPr/>
        </p:nvSpPr>
        <p:spPr>
          <a:xfrm>
            <a:off x="6405512" y="5697290"/>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solidFill>
                  <a:schemeClr val="tx1"/>
                </a:solidFill>
              </a:rPr>
              <a:t>X</a:t>
            </a:r>
            <a:r>
              <a:rPr kumimoji="1" lang="en-US" altLang="ja-JP" sz="1400" b="1" dirty="0" smtClean="0">
                <a:solidFill>
                  <a:schemeClr val="tx1"/>
                </a:solidFill>
              </a:rPr>
              <a:t> - </a:t>
            </a:r>
            <a:r>
              <a:rPr lang="en-US" altLang="ja-JP" sz="1400" b="1" dirty="0">
                <a:solidFill>
                  <a:schemeClr val="tx1"/>
                </a:solidFill>
              </a:rPr>
              <a:t>1</a:t>
            </a:r>
            <a:r>
              <a:rPr kumimoji="1" lang="en-US" altLang="ja-JP" sz="1400" b="1" dirty="0" smtClean="0">
                <a:solidFill>
                  <a:schemeClr val="tx1"/>
                </a:solidFill>
              </a:rPr>
              <a:t>.0</a:t>
            </a:r>
            <a:endParaRPr kumimoji="1" lang="ja-JP" altLang="en-US" sz="1400" b="1" dirty="0">
              <a:solidFill>
                <a:schemeClr val="tx1"/>
              </a:solidFill>
            </a:endParaRPr>
          </a:p>
        </p:txBody>
      </p:sp>
      <p:sp>
        <p:nvSpPr>
          <p:cNvPr id="30" name="円/楕円 29"/>
          <p:cNvSpPr/>
          <p:nvPr/>
        </p:nvSpPr>
        <p:spPr>
          <a:xfrm>
            <a:off x="4733867" y="5697290"/>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a:solidFill>
                  <a:schemeClr val="tx1"/>
                </a:solidFill>
              </a:rPr>
              <a:t>Y</a:t>
            </a:r>
            <a:r>
              <a:rPr kumimoji="1" lang="en-US" altLang="ja-JP" sz="1400" b="1" dirty="0" smtClean="0">
                <a:solidFill>
                  <a:schemeClr val="tx1"/>
                </a:solidFill>
              </a:rPr>
              <a:t> - 2.0</a:t>
            </a:r>
            <a:endParaRPr kumimoji="1" lang="ja-JP" altLang="en-US" sz="1400" b="1" dirty="0">
              <a:solidFill>
                <a:schemeClr val="tx1"/>
              </a:solidFill>
            </a:endParaRPr>
          </a:p>
        </p:txBody>
      </p:sp>
      <p:sp>
        <p:nvSpPr>
          <p:cNvPr id="31" name="円/楕円 30"/>
          <p:cNvSpPr/>
          <p:nvPr/>
        </p:nvSpPr>
        <p:spPr>
          <a:xfrm>
            <a:off x="3049414" y="5697290"/>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solidFill>
                  <a:schemeClr val="tx1"/>
                </a:solidFill>
              </a:rPr>
              <a:t>X - 2.0</a:t>
            </a:r>
            <a:endParaRPr kumimoji="1" lang="ja-JP" altLang="en-US" sz="1400" b="1" dirty="0">
              <a:solidFill>
                <a:schemeClr val="tx1"/>
              </a:solidFill>
            </a:endParaRPr>
          </a:p>
        </p:txBody>
      </p:sp>
      <p:sp>
        <p:nvSpPr>
          <p:cNvPr id="32" name="円/楕円 31"/>
          <p:cNvSpPr/>
          <p:nvPr/>
        </p:nvSpPr>
        <p:spPr>
          <a:xfrm>
            <a:off x="1513995" y="5697290"/>
            <a:ext cx="917376" cy="917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rPr>
              <a:t>X - 3.0</a:t>
            </a:r>
            <a:endParaRPr lang="en-US" altLang="ja-JP" sz="1400" b="1" dirty="0" smtClean="0">
              <a:solidFill>
                <a:schemeClr val="tx1"/>
              </a:solidFill>
            </a:endParaRPr>
          </a:p>
        </p:txBody>
      </p:sp>
      <p:cxnSp>
        <p:nvCxnSpPr>
          <p:cNvPr id="33" name="直線矢印コネクタ 32"/>
          <p:cNvCxnSpPr>
            <a:stCxn id="32" idx="6"/>
            <a:endCxn id="31" idx="2"/>
          </p:cNvCxnSpPr>
          <p:nvPr/>
        </p:nvCxnSpPr>
        <p:spPr>
          <a:xfrm>
            <a:off x="2431371" y="6155978"/>
            <a:ext cx="618043" cy="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a:stCxn id="31" idx="6"/>
            <a:endCxn id="30" idx="2"/>
          </p:cNvCxnSpPr>
          <p:nvPr/>
        </p:nvCxnSpPr>
        <p:spPr>
          <a:xfrm>
            <a:off x="3966790" y="6155978"/>
            <a:ext cx="767077" cy="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a:stCxn id="30" idx="6"/>
            <a:endCxn id="29" idx="2"/>
          </p:cNvCxnSpPr>
          <p:nvPr/>
        </p:nvCxnSpPr>
        <p:spPr>
          <a:xfrm>
            <a:off x="5651243" y="6155978"/>
            <a:ext cx="754269" cy="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a:stCxn id="29" idx="6"/>
            <a:endCxn id="28" idx="2"/>
          </p:cNvCxnSpPr>
          <p:nvPr/>
        </p:nvCxnSpPr>
        <p:spPr>
          <a:xfrm>
            <a:off x="7322888" y="6155978"/>
            <a:ext cx="754270" cy="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14300" y="4866203"/>
            <a:ext cx="1399695" cy="369332"/>
          </a:xfrm>
          <a:prstGeom prst="rect">
            <a:avLst/>
          </a:prstGeom>
          <a:noFill/>
        </p:spPr>
        <p:txBody>
          <a:bodyPr wrap="square" rtlCol="0">
            <a:spAutoFit/>
          </a:bodyPr>
          <a:lstStyle/>
          <a:p>
            <a:r>
              <a:rPr lang="ja-JP" altLang="en-US" dirty="0" smtClean="0"/>
              <a:t>距離のみ：</a:t>
            </a:r>
            <a:endParaRPr kumimoji="1" lang="ja-JP" altLang="en-US" dirty="0"/>
          </a:p>
        </p:txBody>
      </p:sp>
      <p:sp>
        <p:nvSpPr>
          <p:cNvPr id="37" name="テキスト ボックス 36"/>
          <p:cNvSpPr txBox="1"/>
          <p:nvPr/>
        </p:nvSpPr>
        <p:spPr>
          <a:xfrm>
            <a:off x="94361" y="5825479"/>
            <a:ext cx="1399695" cy="923330"/>
          </a:xfrm>
          <a:prstGeom prst="rect">
            <a:avLst/>
          </a:prstGeom>
          <a:solidFill>
            <a:schemeClr val="bg1"/>
          </a:solidFill>
        </p:spPr>
        <p:txBody>
          <a:bodyPr wrap="square" rtlCol="0">
            <a:spAutoFit/>
          </a:bodyPr>
          <a:lstStyle/>
          <a:p>
            <a:r>
              <a:rPr lang="ja-JP" altLang="en-US" dirty="0"/>
              <a:t>順序関係</a:t>
            </a:r>
          </a:p>
          <a:p>
            <a:r>
              <a:rPr lang="ja-JP" altLang="en-US" dirty="0" smtClean="0"/>
              <a:t>＋               ：</a:t>
            </a:r>
            <a:r>
              <a:rPr lang="en-US" altLang="ja-JP" dirty="0" smtClean="0"/>
              <a:t/>
            </a:r>
            <a:br>
              <a:rPr lang="en-US" altLang="ja-JP" dirty="0" smtClean="0"/>
            </a:br>
            <a:r>
              <a:rPr lang="ja-JP" altLang="en-US" dirty="0"/>
              <a:t>距離</a:t>
            </a:r>
            <a:endParaRPr kumimoji="1" lang="ja-JP" altLang="en-US" dirty="0"/>
          </a:p>
        </p:txBody>
      </p:sp>
      <p:sp>
        <p:nvSpPr>
          <p:cNvPr id="38" name="角丸四角形 37"/>
          <p:cNvSpPr/>
          <p:nvPr/>
        </p:nvSpPr>
        <p:spPr>
          <a:xfrm>
            <a:off x="3531319" y="913263"/>
            <a:ext cx="1015795" cy="724354"/>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966856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95379" y="115888"/>
            <a:ext cx="8574088" cy="576262"/>
          </a:xfrm>
        </p:spPr>
        <p:txBody>
          <a:bodyPr/>
          <a:lstStyle/>
          <a:p>
            <a:r>
              <a:rPr lang="ja-JP" altLang="en-US" dirty="0" smtClean="0">
                <a:latin typeface="+mn-ea"/>
                <a:ea typeface="+mn-ea"/>
              </a:rPr>
              <a:t>有力ソフトウェアにならなかった例</a:t>
            </a:r>
            <a:endParaRPr lang="en-US" altLang="ja-JP" dirty="0">
              <a:latin typeface="+mn-ea"/>
              <a:ea typeface="+mn-ea"/>
            </a:endParaRPr>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26</a:t>
            </a:fld>
            <a:endParaRPr kumimoji="1" lang="ja-JP" altLang="en-US"/>
          </a:p>
        </p:txBody>
      </p:sp>
      <p:graphicFrame>
        <p:nvGraphicFramePr>
          <p:cNvPr id="11" name="表 10"/>
          <p:cNvGraphicFramePr>
            <a:graphicFrameLocks noGrp="1"/>
          </p:cNvGraphicFramePr>
          <p:nvPr>
            <p:extLst>
              <p:ext uri="{D42A27DB-BD31-4B8C-83A1-F6EECF244321}">
                <p14:modId xmlns:p14="http://schemas.microsoft.com/office/powerpoint/2010/main" val="2392191038"/>
              </p:ext>
            </p:extLst>
          </p:nvPr>
        </p:nvGraphicFramePr>
        <p:xfrm>
          <a:off x="2535177" y="1366691"/>
          <a:ext cx="4012150" cy="2860546"/>
        </p:xfrm>
        <a:graphic>
          <a:graphicData uri="http://schemas.openxmlformats.org/drawingml/2006/table">
            <a:tbl>
              <a:tblPr firstRow="1" bandRow="1">
                <a:tableStyleId>{46F890A9-2807-4EBB-B81D-B2AA78EC7F39}</a:tableStyleId>
              </a:tblPr>
              <a:tblGrid>
                <a:gridCol w="686931"/>
                <a:gridCol w="372914"/>
                <a:gridCol w="1252389"/>
                <a:gridCol w="422127"/>
                <a:gridCol w="1277789"/>
              </a:tblGrid>
              <a:tr h="580562">
                <a:tc>
                  <a:txBody>
                    <a:bodyPr/>
                    <a:lstStyle/>
                    <a:p>
                      <a:pPr algn="ctr"/>
                      <a:r>
                        <a:rPr kumimoji="1" lang="en-US" altLang="ja-JP" sz="2600" dirty="0" smtClean="0"/>
                        <a:t>X</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endParaRPr kumimoji="1" lang="ja-JP" altLang="en-US" sz="18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Z </a:t>
                      </a:r>
                      <a:r>
                        <a:rPr kumimoji="1" lang="en-US" altLang="ja-JP" sz="2600" dirty="0" smtClean="0"/>
                        <a:t>-</a:t>
                      </a:r>
                      <a:r>
                        <a:rPr kumimoji="1" lang="en-US" altLang="ja-JP" sz="2600" baseline="0" dirty="0" smtClean="0"/>
                        <a:t> </a:t>
                      </a:r>
                      <a:r>
                        <a:rPr kumimoji="1" lang="en-US" altLang="ja-JP" sz="2600" baseline="0" dirty="0" smtClean="0"/>
                        <a:t>1.0</a:t>
                      </a:r>
                      <a:endParaRPr kumimoji="1" lang="ja-JP" altLang="en-US" sz="26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endParaRPr kumimoji="1" lang="ja-JP" altLang="en-US" sz="2600" dirty="0"/>
                    </a:p>
                  </a:txBody>
                  <a:tcPr marL="173757" marR="173757" marT="86878" marB="86878">
                    <a:lnT w="12700" cap="flat" cmpd="sng" algn="ctr">
                      <a:solidFill>
                        <a:schemeClr val="tx1"/>
                      </a:solidFill>
                      <a:prstDash val="solid"/>
                      <a:round/>
                      <a:headEnd type="none" w="med" len="med"/>
                      <a:tailEnd type="none" w="med" len="med"/>
                    </a:lnT>
                  </a:tcPr>
                </a:tc>
                <a:tc>
                  <a:txBody>
                    <a:bodyPr/>
                    <a:lstStyle/>
                    <a:p>
                      <a:pPr algn="ctr"/>
                      <a:r>
                        <a:rPr kumimoji="1" lang="en-US" altLang="ja-JP" sz="2600" dirty="0" smtClean="0"/>
                        <a:t>X - 3.0</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568853">
                <a:tc>
                  <a:txBody>
                    <a:bodyPr/>
                    <a:lstStyle/>
                    <a:p>
                      <a:pPr algn="ctr"/>
                      <a:r>
                        <a:rPr kumimoji="1" lang="en-US" altLang="ja-JP" sz="2600" dirty="0" smtClean="0"/>
                        <a:t>a</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tcPr>
                </a:tc>
                <a:tc>
                  <a:txBody>
                    <a:bodyPr/>
                    <a:lstStyle/>
                    <a:p>
                      <a:pPr algn="ctr"/>
                      <a:endParaRPr kumimoji="1" lang="ja-JP" altLang="en-US" sz="2600" dirty="0"/>
                    </a:p>
                  </a:txBody>
                  <a:tcPr marL="173757" marR="173757" marT="86878" marB="86878"/>
                </a:tc>
                <a:tc>
                  <a:txBody>
                    <a:bodyPr/>
                    <a:lstStyle/>
                    <a:p>
                      <a:pPr algn="r"/>
                      <a:r>
                        <a:rPr kumimoji="1" lang="en-US" altLang="ja-JP" sz="2600" dirty="0" smtClean="0"/>
                        <a:t>1</a:t>
                      </a:r>
                      <a:endParaRPr kumimoji="1" lang="ja-JP" altLang="en-US" sz="2600" dirty="0"/>
                    </a:p>
                  </a:txBody>
                  <a:tcPr marL="173757" marR="173757" marT="86878" marB="86878"/>
                </a:tc>
                <a:tc>
                  <a:txBody>
                    <a:bodyPr/>
                    <a:lstStyle/>
                    <a:p>
                      <a:pPr algn="ctr"/>
                      <a:endParaRPr kumimoji="1" lang="ja-JP" altLang="en-US" sz="2600" dirty="0"/>
                    </a:p>
                  </a:txBody>
                  <a:tcPr marL="173757" marR="173757" marT="86878" marB="86878"/>
                </a:tc>
                <a:tc>
                  <a:txBody>
                    <a:bodyPr/>
                    <a:lstStyle/>
                    <a:p>
                      <a:pPr algn="r"/>
                      <a:r>
                        <a:rPr kumimoji="1" lang="en-US" altLang="ja-JP" sz="2600" dirty="0" smtClean="0"/>
                        <a:t>1</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tcPr>
                </a:tc>
              </a:tr>
              <a:tr h="568853">
                <a:tc>
                  <a:txBody>
                    <a:bodyPr/>
                    <a:lstStyle/>
                    <a:p>
                      <a:pPr algn="ctr"/>
                      <a:r>
                        <a:rPr kumimoji="1" lang="en-US" altLang="ja-JP" sz="2600" dirty="0" smtClean="0"/>
                        <a:t>b</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tcPr>
                </a:tc>
                <a:tc>
                  <a:txBody>
                    <a:bodyPr/>
                    <a:lstStyle/>
                    <a:p>
                      <a:pPr algn="l"/>
                      <a:endParaRPr kumimoji="1" lang="ja-JP" altLang="en-US" sz="2600" dirty="0"/>
                    </a:p>
                  </a:txBody>
                  <a:tcPr marL="173757" marR="173757" marT="86878" marB="86878"/>
                </a:tc>
                <a:tc>
                  <a:txBody>
                    <a:bodyPr/>
                    <a:lstStyle/>
                    <a:p>
                      <a:pPr algn="r"/>
                      <a:r>
                        <a:rPr kumimoji="1" lang="en-US" altLang="ja-JP" sz="2600" dirty="0" smtClean="0"/>
                        <a:t>1</a:t>
                      </a:r>
                      <a:endParaRPr kumimoji="1" lang="ja-JP" altLang="en-US" sz="2600" dirty="0"/>
                    </a:p>
                  </a:txBody>
                  <a:tcPr marL="173757" marR="173757" marT="86878" marB="86878"/>
                </a:tc>
                <a:tc>
                  <a:txBody>
                    <a:bodyPr/>
                    <a:lstStyle/>
                    <a:p>
                      <a:pPr algn="ctr"/>
                      <a:endParaRPr kumimoji="1" lang="ja-JP" altLang="en-US" sz="2600" dirty="0"/>
                    </a:p>
                  </a:txBody>
                  <a:tcPr marL="173757" marR="173757" marT="86878" marB="86878"/>
                </a:tc>
                <a:tc>
                  <a:txBody>
                    <a:bodyPr/>
                    <a:lstStyle/>
                    <a:p>
                      <a:pPr algn="r"/>
                      <a:r>
                        <a:rPr kumimoji="1" lang="en-US" altLang="ja-JP" sz="2600" dirty="0" smtClean="0"/>
                        <a:t>1</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tcPr>
                </a:tc>
              </a:tr>
              <a:tr h="568853">
                <a:tc>
                  <a:txBody>
                    <a:bodyPr/>
                    <a:lstStyle/>
                    <a:p>
                      <a:pPr algn="ctr"/>
                      <a:r>
                        <a:rPr kumimoji="1" lang="en-US" altLang="ja-JP" sz="2600" dirty="0" smtClean="0"/>
                        <a:t>c</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tcPr>
                </a:tc>
                <a:tc>
                  <a:txBody>
                    <a:bodyPr/>
                    <a:lstStyle/>
                    <a:p>
                      <a:pPr algn="l"/>
                      <a:endParaRPr kumimoji="1" lang="ja-JP" altLang="en-US" sz="2600" dirty="0"/>
                    </a:p>
                  </a:txBody>
                  <a:tcPr marL="173757" marR="173757" marT="86878" marB="86878"/>
                </a:tc>
                <a:tc>
                  <a:txBody>
                    <a:bodyPr/>
                    <a:lstStyle/>
                    <a:p>
                      <a:pPr algn="r"/>
                      <a:r>
                        <a:rPr kumimoji="1" lang="en-US" altLang="ja-JP" sz="2600" dirty="0" smtClean="0"/>
                        <a:t>1</a:t>
                      </a:r>
                      <a:endParaRPr kumimoji="1" lang="ja-JP" altLang="en-US" sz="2600" dirty="0"/>
                    </a:p>
                  </a:txBody>
                  <a:tcPr marL="173757" marR="173757" marT="86878" marB="86878"/>
                </a:tc>
                <a:tc>
                  <a:txBody>
                    <a:bodyPr/>
                    <a:lstStyle/>
                    <a:p>
                      <a:pPr algn="ctr"/>
                      <a:endParaRPr kumimoji="1" lang="ja-JP" altLang="en-US" sz="2600" dirty="0"/>
                    </a:p>
                  </a:txBody>
                  <a:tcPr marL="173757" marR="173757" marT="86878" marB="86878"/>
                </a:tc>
                <a:tc>
                  <a:txBody>
                    <a:bodyPr/>
                    <a:lstStyle/>
                    <a:p>
                      <a:pPr algn="r"/>
                      <a:r>
                        <a:rPr kumimoji="1" lang="en-US" altLang="ja-JP" sz="2600" dirty="0" smtClean="0"/>
                        <a:t>1</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tcPr>
                </a:tc>
              </a:tr>
              <a:tr h="568853">
                <a:tc>
                  <a:txBody>
                    <a:bodyPr/>
                    <a:lstStyle/>
                    <a:p>
                      <a:pPr algn="ctr"/>
                      <a:r>
                        <a:rPr kumimoji="1" lang="en-US" altLang="ja-JP" sz="2600" dirty="0" smtClean="0"/>
                        <a:t>d</a:t>
                      </a:r>
                      <a:endParaRPr kumimoji="1" lang="ja-JP" altLang="en-US" sz="2600" dirty="0"/>
                    </a:p>
                  </a:txBody>
                  <a:tcPr marL="173757" marR="173757" marT="86878" marB="86878">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1</a:t>
                      </a:r>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ctr"/>
                      <a:r>
                        <a:rPr kumimoji="1" lang="ja-JP" altLang="en-US" sz="2600" dirty="0" smtClean="0"/>
                        <a:t>≧</a:t>
                      </a:r>
                      <a:endParaRPr kumimoji="1" lang="ja-JP" altLang="en-US" sz="2600" dirty="0"/>
                    </a:p>
                  </a:txBody>
                  <a:tcPr marL="173757" marR="173757" marT="86878" marB="86878">
                    <a:lnB w="12700" cap="flat" cmpd="sng" algn="ctr">
                      <a:solidFill>
                        <a:schemeClr val="tx1"/>
                      </a:solidFill>
                      <a:prstDash val="solid"/>
                      <a:round/>
                      <a:headEnd type="none" w="med" len="med"/>
                      <a:tailEnd type="none" w="med" len="med"/>
                    </a:lnB>
                  </a:tcPr>
                </a:tc>
                <a:tc>
                  <a:txBody>
                    <a:bodyPr/>
                    <a:lstStyle/>
                    <a:p>
                      <a:pPr algn="r"/>
                      <a:r>
                        <a:rPr kumimoji="1" lang="en-US" altLang="ja-JP" sz="2600" dirty="0" smtClean="0"/>
                        <a:t>0</a:t>
                      </a:r>
                      <a:endParaRPr kumimoji="1" lang="ja-JP" altLang="en-US" sz="2600" dirty="0"/>
                    </a:p>
                  </a:txBody>
                  <a:tcPr marL="173757" marR="173757" marT="86878" marB="86878">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3" name="Oval 2"/>
          <p:cNvSpPr/>
          <p:nvPr/>
        </p:nvSpPr>
        <p:spPr>
          <a:xfrm>
            <a:off x="2617327" y="3685373"/>
            <a:ext cx="552559" cy="536673"/>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Rectangular Callout 6"/>
          <p:cNvSpPr/>
          <p:nvPr/>
        </p:nvSpPr>
        <p:spPr>
          <a:xfrm>
            <a:off x="541866" y="5057422"/>
            <a:ext cx="3239911" cy="1095022"/>
          </a:xfrm>
          <a:prstGeom prst="wedgeRectCallout">
            <a:avLst>
              <a:gd name="adj1" fmla="val 22265"/>
              <a:gd name="adj2" fmla="val -123286"/>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独自追加ファイル</a:t>
            </a:r>
            <a:endParaRPr kumimoji="1" lang="en-US" altLang="ja-JP" dirty="0" smtClean="0">
              <a:solidFill>
                <a:schemeClr val="tx1"/>
              </a:solidFill>
            </a:endParaRPr>
          </a:p>
          <a:p>
            <a:pPr algn="ctr"/>
            <a:r>
              <a:rPr kumimoji="1" lang="ja-JP" altLang="en-US" dirty="0" smtClean="0">
                <a:solidFill>
                  <a:schemeClr val="tx1"/>
                </a:solidFill>
              </a:rPr>
              <a:t>ビルド時に生成されるファイル</a:t>
            </a:r>
            <a:endParaRPr kumimoji="1" lang="ja-JP" altLang="en-US" dirty="0">
              <a:solidFill>
                <a:schemeClr val="tx1"/>
              </a:solidFill>
            </a:endParaRPr>
          </a:p>
        </p:txBody>
      </p:sp>
    </p:spTree>
    <p:extLst>
      <p:ext uri="{BB962C8B-B14F-4D97-AF65-F5344CB8AC3E}">
        <p14:creationId xmlns:p14="http://schemas.microsoft.com/office/powerpoint/2010/main" val="1165447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再利用ソフトウェアの更新問題</a:t>
            </a:r>
            <a:endParaRPr kumimoji="1" lang="ja-JP" altLang="en-US" sz="4000" dirty="0"/>
          </a:p>
        </p:txBody>
      </p:sp>
      <p:sp>
        <p:nvSpPr>
          <p:cNvPr id="3" name="コンテンツ プレースホルダー 2"/>
          <p:cNvSpPr>
            <a:spLocks noGrp="1"/>
          </p:cNvSpPr>
          <p:nvPr>
            <p:ph idx="1"/>
          </p:nvPr>
        </p:nvSpPr>
        <p:spPr/>
        <p:txBody>
          <a:bodyPr/>
          <a:lstStyle/>
          <a:p>
            <a:pPr>
              <a:spcAft>
                <a:spcPts val="600"/>
              </a:spcAft>
            </a:pPr>
            <a:r>
              <a:rPr lang="ja-JP" altLang="en-US" sz="2400" dirty="0" smtClean="0"/>
              <a:t>再利用したソフトウェアに</a:t>
            </a:r>
            <a:r>
              <a:rPr lang="ja-JP" altLang="en-US" sz="2400" dirty="0"/>
              <a:t>バグや脆弱性が見つかり修正された場合，速やかにアップデートを行わなければ</a:t>
            </a:r>
            <a:r>
              <a:rPr lang="ja-JP" altLang="en-US" sz="2400" dirty="0" smtClean="0"/>
              <a:t>いけない</a:t>
            </a:r>
            <a:endParaRPr lang="en-US" altLang="ja-JP" sz="2400" dirty="0" smtClean="0"/>
          </a:p>
          <a:p>
            <a:pPr>
              <a:spcAft>
                <a:spcPts val="600"/>
              </a:spcAft>
            </a:pPr>
            <a:r>
              <a:rPr lang="ja-JP" altLang="en-US" sz="2400" dirty="0" smtClean="0"/>
              <a:t>単純に更新されたファイルを取り込むと，更新内容が競合する可能性がある</a:t>
            </a:r>
            <a:endParaRPr lang="en-US" altLang="ja-JP" sz="2400" dirty="0" smtClean="0"/>
          </a:p>
          <a:p>
            <a:pPr>
              <a:spcAft>
                <a:spcPts val="600"/>
              </a:spcAft>
            </a:pPr>
            <a:r>
              <a:rPr lang="ja-JP" altLang="en-US" kern="0" dirty="0" smtClean="0">
                <a:solidFill>
                  <a:srgbClr val="000000"/>
                </a:solidFill>
                <a:latin typeface="Arial"/>
                <a:ea typeface="ＭＳ Ｐゴシック"/>
              </a:rPr>
              <a:t>多くのプロジェクトが脆弱性を持つ </a:t>
            </a:r>
            <a:r>
              <a:rPr lang="en-US" altLang="ja-JP" kern="0" dirty="0" smtClean="0">
                <a:solidFill>
                  <a:srgbClr val="000000"/>
                </a:solidFill>
                <a:latin typeface="Arial"/>
                <a:ea typeface="ＭＳ Ｐゴシック"/>
              </a:rPr>
              <a:t>OSS </a:t>
            </a:r>
            <a:r>
              <a:rPr lang="ja-JP" altLang="en-US" kern="0" dirty="0" smtClean="0">
                <a:solidFill>
                  <a:srgbClr val="000000"/>
                </a:solidFill>
                <a:latin typeface="Arial"/>
                <a:ea typeface="ＭＳ Ｐゴシック"/>
              </a:rPr>
              <a:t>の</a:t>
            </a:r>
            <a:r>
              <a:rPr lang="ja-JP" altLang="en-US" kern="0" dirty="0">
                <a:solidFill>
                  <a:srgbClr val="000000"/>
                </a:solidFill>
                <a:latin typeface="Arial"/>
                <a:ea typeface="ＭＳ Ｐゴシック"/>
              </a:rPr>
              <a:t>コードを利用</a:t>
            </a:r>
            <a:r>
              <a:rPr lang="ja-JP" altLang="en-US" kern="0" dirty="0" smtClean="0">
                <a:solidFill>
                  <a:srgbClr val="000000"/>
                </a:solidFill>
                <a:latin typeface="Arial"/>
                <a:ea typeface="ＭＳ Ｐゴシック"/>
              </a:rPr>
              <a:t>しているという調査</a:t>
            </a:r>
            <a:r>
              <a:rPr lang="en-US" altLang="ja-JP" kern="0" dirty="0">
                <a:solidFill>
                  <a:srgbClr val="000000"/>
                </a:solidFill>
                <a:latin typeface="Arial"/>
                <a:ea typeface="ＭＳ Ｐゴシック"/>
              </a:rPr>
              <a:t>[1</a:t>
            </a:r>
            <a:r>
              <a:rPr lang="en-US" altLang="ja-JP" kern="0" dirty="0" smtClean="0">
                <a:solidFill>
                  <a:srgbClr val="000000"/>
                </a:solidFill>
                <a:latin typeface="Arial"/>
                <a:ea typeface="ＭＳ Ｐゴシック"/>
              </a:rPr>
              <a:t>]</a:t>
            </a:r>
          </a:p>
          <a:p>
            <a:pPr lvl="1">
              <a:spcAft>
                <a:spcPts val="600"/>
              </a:spcAft>
            </a:pPr>
            <a:r>
              <a:rPr lang="ja-JP" altLang="en-US" kern="0" dirty="0" smtClean="0">
                <a:solidFill>
                  <a:srgbClr val="000000"/>
                </a:solidFill>
                <a:latin typeface="Arial"/>
                <a:ea typeface="ＭＳ Ｐゴシック"/>
              </a:rPr>
              <a:t>約</a:t>
            </a:r>
            <a:r>
              <a:rPr lang="en-US" altLang="ja-JP" kern="0" dirty="0" smtClean="0">
                <a:solidFill>
                  <a:srgbClr val="000000"/>
                </a:solidFill>
                <a:latin typeface="Arial"/>
                <a:ea typeface="ＭＳ Ｐゴシック"/>
              </a:rPr>
              <a:t>20%</a:t>
            </a:r>
            <a:r>
              <a:rPr lang="ja-JP" altLang="en-US" kern="0" dirty="0" smtClean="0">
                <a:solidFill>
                  <a:srgbClr val="000000"/>
                </a:solidFill>
                <a:latin typeface="Arial"/>
                <a:ea typeface="ＭＳ Ｐゴシック"/>
              </a:rPr>
              <a:t>のプロジェクトで再利用している</a:t>
            </a:r>
            <a:r>
              <a:rPr lang="en-US" altLang="ja-JP" kern="0" dirty="0" smtClean="0">
                <a:solidFill>
                  <a:srgbClr val="000000"/>
                </a:solidFill>
                <a:latin typeface="Arial"/>
                <a:ea typeface="ＭＳ Ｐゴシック"/>
              </a:rPr>
              <a:t>OSS</a:t>
            </a:r>
            <a:r>
              <a:rPr lang="ja-JP" altLang="en-US" kern="0" dirty="0" smtClean="0">
                <a:solidFill>
                  <a:srgbClr val="000000"/>
                </a:solidFill>
                <a:latin typeface="Arial"/>
                <a:ea typeface="ＭＳ Ｐゴシック"/>
              </a:rPr>
              <a:t>のバージョンに関する情報が失われている</a:t>
            </a:r>
            <a:endParaRPr lang="en-US" altLang="ja-JP" sz="2100" dirty="0" smtClean="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3</a:t>
            </a:fld>
            <a:endParaRPr lang="ja-JP" altLang="en-US" dirty="0">
              <a:solidFill>
                <a:srgbClr val="000000"/>
              </a:solidFill>
            </a:endParaRPr>
          </a:p>
        </p:txBody>
      </p:sp>
      <p:sp>
        <p:nvSpPr>
          <p:cNvPr id="5" name="正方形/長方形 4"/>
          <p:cNvSpPr/>
          <p:nvPr/>
        </p:nvSpPr>
        <p:spPr>
          <a:xfrm>
            <a:off x="633641" y="4631434"/>
            <a:ext cx="7941807" cy="1081119"/>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t>再利用元（ソフトウェアとバージョン）を</a:t>
            </a:r>
            <a:r>
              <a:rPr lang="en-US" altLang="ja-JP" sz="2800" dirty="0" smtClean="0"/>
              <a:t/>
            </a:r>
            <a:br>
              <a:rPr lang="en-US" altLang="ja-JP" sz="2800" dirty="0" smtClean="0"/>
            </a:br>
            <a:r>
              <a:rPr lang="ja-JP" altLang="en-US" sz="2800" dirty="0" smtClean="0"/>
              <a:t>知る必要</a:t>
            </a:r>
            <a:r>
              <a:rPr lang="ja-JP" altLang="en-US" sz="2800" dirty="0"/>
              <a:t>がある．</a:t>
            </a:r>
            <a:endParaRPr lang="ja-JP" altLang="en-US" sz="2800" dirty="0">
              <a:solidFill>
                <a:srgbClr val="FFFFFF"/>
              </a:solidFill>
            </a:endParaRPr>
          </a:p>
        </p:txBody>
      </p:sp>
      <p:sp>
        <p:nvSpPr>
          <p:cNvPr id="6" name="テキスト ボックス 5"/>
          <p:cNvSpPr txBox="1"/>
          <p:nvPr/>
        </p:nvSpPr>
        <p:spPr>
          <a:xfrm>
            <a:off x="291280" y="5901974"/>
            <a:ext cx="8561439" cy="523220"/>
          </a:xfrm>
          <a:prstGeom prst="rect">
            <a:avLst/>
          </a:prstGeom>
          <a:solidFill>
            <a:srgbClr val="FFEF85"/>
          </a:solidFill>
        </p:spPr>
        <p:txBody>
          <a:bodyPr wrap="square" rtlCol="0">
            <a:spAutoFit/>
          </a:bodyPr>
          <a:lstStyle/>
          <a:p>
            <a:r>
              <a:rPr lang="en-US" altLang="ja-JP" sz="1400" dirty="0" smtClean="0"/>
              <a:t>[1]Pei </a:t>
            </a:r>
            <a:r>
              <a:rPr lang="en-US" altLang="ja-JP" sz="1400" dirty="0"/>
              <a:t>Xia, Makoto Matsushita, </a:t>
            </a:r>
            <a:r>
              <a:rPr lang="en-US" altLang="ja-JP" sz="1400" dirty="0" err="1"/>
              <a:t>Norihiro</a:t>
            </a:r>
            <a:r>
              <a:rPr lang="en-US" altLang="ja-JP" sz="1400" dirty="0"/>
              <a:t> Yoshida, and </a:t>
            </a:r>
            <a:r>
              <a:rPr lang="en-US" altLang="ja-JP" sz="1400" dirty="0" err="1"/>
              <a:t>Katsuro</a:t>
            </a:r>
            <a:r>
              <a:rPr lang="en-US" altLang="ja-JP" sz="1400" dirty="0"/>
              <a:t> Inoue. "Studying Reuse of Out-dated Third-party Code in Open Source Projects." </a:t>
            </a:r>
            <a:r>
              <a:rPr lang="ja-JP" altLang="en-US" sz="1400" dirty="0"/>
              <a:t>コンピュータソフトウェア </a:t>
            </a:r>
            <a:r>
              <a:rPr lang="en-US" altLang="ja-JP" sz="1400" dirty="0"/>
              <a:t>30.4 (2013): pp.98-104.</a:t>
            </a:r>
          </a:p>
        </p:txBody>
      </p:sp>
    </p:spTree>
    <p:extLst>
      <p:ext uri="{BB962C8B-B14F-4D97-AF65-F5344CB8AC3E}">
        <p14:creationId xmlns:p14="http://schemas.microsoft.com/office/powerpoint/2010/main" val="35365190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ソースファイルの内容による再利用元の検索</a:t>
            </a:r>
            <a:endParaRPr kumimoji="1" lang="ja-JP" altLang="en-US" sz="3200" dirty="0"/>
          </a:p>
        </p:txBody>
      </p:sp>
      <p:sp>
        <p:nvSpPr>
          <p:cNvPr id="3" name="コンテンツ プレースホルダー 2"/>
          <p:cNvSpPr>
            <a:spLocks noGrp="1"/>
          </p:cNvSpPr>
          <p:nvPr>
            <p:ph idx="1"/>
          </p:nvPr>
        </p:nvSpPr>
        <p:spPr/>
        <p:txBody>
          <a:bodyPr/>
          <a:lstStyle/>
          <a:p>
            <a:r>
              <a:rPr lang="ja-JP" altLang="en-US" dirty="0"/>
              <a:t>バージョンを検出する</a:t>
            </a:r>
            <a:r>
              <a:rPr lang="ja-JP" altLang="en-US" dirty="0" smtClean="0"/>
              <a:t>ツール</a:t>
            </a:r>
            <a:r>
              <a:rPr lang="en-US" altLang="ja-JP" dirty="0" smtClean="0"/>
              <a:t>[2]</a:t>
            </a:r>
          </a:p>
          <a:p>
            <a:pPr lvl="1"/>
            <a:r>
              <a:rPr lang="ja-JP" altLang="en-US" dirty="0"/>
              <a:t>入力ファイルを与えると，指定リポジトリ内で最も類似するファイルを再利用元バージョンとして出力</a:t>
            </a:r>
            <a:r>
              <a:rPr lang="ja-JP" altLang="en-US" dirty="0" smtClean="0"/>
              <a:t>する</a:t>
            </a:r>
            <a:endParaRPr lang="ja-JP" altLang="en-US" dirty="0"/>
          </a:p>
          <a:p>
            <a:pPr lvl="1"/>
            <a:r>
              <a:rPr lang="ja-JP" altLang="en-US" dirty="0"/>
              <a:t>再利用元ライブラリを知っている必要が</a:t>
            </a:r>
            <a:r>
              <a:rPr lang="ja-JP" altLang="en-US" dirty="0" smtClean="0"/>
              <a:t>ある</a:t>
            </a:r>
            <a:endParaRPr lang="en-US" altLang="ja-JP" dirty="0" smtClean="0"/>
          </a:p>
          <a:p>
            <a:pPr lvl="1"/>
            <a:endParaRPr lang="en-US" altLang="ja-JP" sz="1000" dirty="0" smtClean="0"/>
          </a:p>
          <a:p>
            <a:r>
              <a:rPr lang="en-US" altLang="ja-JP" dirty="0" smtClean="0"/>
              <a:t>LSH </a:t>
            </a:r>
            <a:r>
              <a:rPr lang="ja-JP" altLang="en-US" dirty="0" smtClean="0"/>
              <a:t>アルゴリズム</a:t>
            </a:r>
            <a:r>
              <a:rPr lang="ja-JP" altLang="en-US" dirty="0"/>
              <a:t>を利用</a:t>
            </a:r>
            <a:r>
              <a:rPr lang="ja-JP" altLang="en-US" dirty="0" smtClean="0"/>
              <a:t>した高速</a:t>
            </a:r>
            <a:r>
              <a:rPr lang="ja-JP" altLang="en-US" dirty="0"/>
              <a:t>検索</a:t>
            </a:r>
            <a:r>
              <a:rPr lang="ja-JP" altLang="en-US" dirty="0" smtClean="0"/>
              <a:t>手法</a:t>
            </a:r>
            <a:r>
              <a:rPr lang="en-US" altLang="ja-JP" dirty="0" smtClean="0"/>
              <a:t>[3]</a:t>
            </a:r>
          </a:p>
          <a:p>
            <a:pPr lvl="1"/>
            <a:r>
              <a:rPr lang="ja-JP" altLang="en-US" dirty="0"/>
              <a:t>複数</a:t>
            </a:r>
            <a:r>
              <a:rPr lang="ja-JP" altLang="en-US" dirty="0" smtClean="0"/>
              <a:t>の</a:t>
            </a:r>
            <a:r>
              <a:rPr lang="ja-JP" altLang="en-US" dirty="0"/>
              <a:t>ソフトウェア</a:t>
            </a:r>
            <a:r>
              <a:rPr lang="ja-JP" altLang="en-US" dirty="0" smtClean="0"/>
              <a:t>の</a:t>
            </a:r>
            <a:r>
              <a:rPr lang="ja-JP" altLang="en-US" dirty="0"/>
              <a:t>ファイル情報を格納したデータベースを構築</a:t>
            </a:r>
            <a:endParaRPr lang="en-US" altLang="ja-JP" dirty="0"/>
          </a:p>
          <a:p>
            <a:pPr lvl="2"/>
            <a:r>
              <a:rPr lang="ja-JP" altLang="en-US" dirty="0"/>
              <a:t>入力：検索対象となるソースファイル</a:t>
            </a:r>
            <a:r>
              <a:rPr lang="ja-JP" altLang="en-US" dirty="0" smtClean="0"/>
              <a:t>１つ</a:t>
            </a:r>
            <a:endParaRPr lang="en-US" altLang="ja-JP" dirty="0" smtClean="0"/>
          </a:p>
          <a:p>
            <a:pPr lvl="2"/>
            <a:r>
              <a:rPr lang="ja-JP" altLang="en-US" dirty="0" smtClean="0"/>
              <a:t>出力：類似するファイルと類似度の推定値</a:t>
            </a:r>
            <a:endParaRPr lang="en-US" altLang="ja-JP" dirty="0" smtClean="0"/>
          </a:p>
          <a:p>
            <a:pPr lvl="1"/>
            <a:r>
              <a:rPr lang="ja-JP" altLang="en-US" dirty="0" smtClean="0"/>
              <a:t>再利用したソースファイルの再利用元を</a:t>
            </a:r>
            <a:r>
              <a:rPr lang="ja-JP" altLang="en-US" dirty="0"/>
              <a:t>検出</a:t>
            </a:r>
            <a:endParaRPr lang="ja-JP" altLang="en-US" dirty="0" smtClean="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4</a:t>
            </a:fld>
            <a:endParaRPr kumimoji="1" lang="ja-JP" altLang="en-US"/>
          </a:p>
        </p:txBody>
      </p:sp>
      <p:sp>
        <p:nvSpPr>
          <p:cNvPr id="5" name="テキスト ボックス 4"/>
          <p:cNvSpPr txBox="1"/>
          <p:nvPr/>
        </p:nvSpPr>
        <p:spPr>
          <a:xfrm>
            <a:off x="291280" y="5048755"/>
            <a:ext cx="8561439" cy="1384995"/>
          </a:xfrm>
          <a:prstGeom prst="rect">
            <a:avLst/>
          </a:prstGeom>
          <a:solidFill>
            <a:srgbClr val="FFEF85"/>
          </a:solidFill>
        </p:spPr>
        <p:txBody>
          <a:bodyPr wrap="square" rtlCol="0">
            <a:spAutoFit/>
          </a:bodyPr>
          <a:lstStyle/>
          <a:p>
            <a:r>
              <a:rPr lang="en-US" altLang="ja-JP" sz="1400" dirty="0" smtClean="0"/>
              <a:t>[2]</a:t>
            </a:r>
            <a:r>
              <a:rPr lang="en-US" altLang="ja-JP" sz="1400" dirty="0" err="1" smtClean="0"/>
              <a:t>Naohiro</a:t>
            </a:r>
            <a:r>
              <a:rPr lang="en-US" altLang="ja-JP" sz="1400" dirty="0" smtClean="0"/>
              <a:t> </a:t>
            </a:r>
            <a:r>
              <a:rPr lang="en-US" altLang="ja-JP" sz="1400" dirty="0" err="1"/>
              <a:t>Kawamitsu</a:t>
            </a:r>
            <a:r>
              <a:rPr lang="en-US" altLang="ja-JP" sz="1400" dirty="0"/>
              <a:t>, Takashi </a:t>
            </a:r>
            <a:r>
              <a:rPr lang="en-US" altLang="ja-JP" sz="1400" dirty="0" err="1"/>
              <a:t>Ishio</a:t>
            </a:r>
            <a:r>
              <a:rPr lang="en-US" altLang="ja-JP" sz="1400" dirty="0"/>
              <a:t>, Tetsuya Kanda, </a:t>
            </a:r>
            <a:r>
              <a:rPr lang="en-US" altLang="ja-JP" sz="1400" dirty="0" err="1"/>
              <a:t>Raula</a:t>
            </a:r>
            <a:r>
              <a:rPr lang="en-US" altLang="ja-JP" sz="1400" dirty="0"/>
              <a:t> </a:t>
            </a:r>
            <a:r>
              <a:rPr lang="en-US" altLang="ja-JP" sz="1400" dirty="0" err="1"/>
              <a:t>Gaikovina</a:t>
            </a:r>
            <a:r>
              <a:rPr lang="en-US" altLang="ja-JP" sz="1400" dirty="0"/>
              <a:t> Kula, Coen De </a:t>
            </a:r>
            <a:r>
              <a:rPr lang="en-US" altLang="ja-JP" sz="1400" dirty="0" err="1"/>
              <a:t>Roover</a:t>
            </a:r>
            <a:r>
              <a:rPr lang="en-US" altLang="ja-JP" sz="1400" dirty="0"/>
              <a:t>, and </a:t>
            </a:r>
            <a:r>
              <a:rPr lang="en-US" altLang="ja-JP" sz="1400" dirty="0" err="1"/>
              <a:t>Katsuro</a:t>
            </a:r>
            <a:r>
              <a:rPr lang="en-US" altLang="ja-JP" sz="1400" dirty="0"/>
              <a:t> Inoue. Identifying source code reuse across repositories using LCS-based source code similarity. In </a:t>
            </a:r>
            <a:r>
              <a:rPr lang="en-US" altLang="ja-JP" sz="1400" i="1" dirty="0"/>
              <a:t>Proceedings of the 14th International Working Conference on Source Code Analysis and Manipulation</a:t>
            </a:r>
            <a:r>
              <a:rPr lang="en-US" altLang="ja-JP" sz="1400" dirty="0"/>
              <a:t>, pp. 305-314, 2014</a:t>
            </a:r>
            <a:r>
              <a:rPr lang="en-US" altLang="ja-JP" sz="1400" dirty="0" smtClean="0"/>
              <a:t>.</a:t>
            </a:r>
          </a:p>
          <a:p>
            <a:r>
              <a:rPr kumimoji="1" lang="en-US" altLang="ja-JP" sz="1400" dirty="0" smtClean="0"/>
              <a:t>[3]</a:t>
            </a:r>
            <a:r>
              <a:rPr kumimoji="1" lang="ja-JP" altLang="en-US" sz="1400" dirty="0" smtClean="0"/>
              <a:t>川満 直弘</a:t>
            </a:r>
            <a:r>
              <a:rPr lang="en-US" altLang="ja-JP" sz="1400" dirty="0" smtClean="0"/>
              <a:t>, </a:t>
            </a:r>
            <a:r>
              <a:rPr lang="ja-JP" altLang="en-US" sz="1400" dirty="0" smtClean="0"/>
              <a:t>石尾 隆</a:t>
            </a:r>
            <a:r>
              <a:rPr lang="en-US" altLang="ja-JP" sz="1400" dirty="0" smtClean="0"/>
              <a:t>, </a:t>
            </a:r>
            <a:r>
              <a:rPr lang="ja-JP" altLang="en-US" sz="1400" dirty="0" smtClean="0"/>
              <a:t>井上 克郎</a:t>
            </a:r>
            <a:endParaRPr lang="en-US" altLang="ja-JP" sz="1400" dirty="0" smtClean="0"/>
          </a:p>
          <a:p>
            <a:r>
              <a:rPr lang="en-US" altLang="ja-JP" sz="1400" dirty="0"/>
              <a:t>LSH</a:t>
            </a:r>
            <a:r>
              <a:rPr lang="ja-JP" altLang="en-US" sz="1400" dirty="0"/>
              <a:t>アルゴリズムを利用した類似ソースコードの</a:t>
            </a:r>
            <a:r>
              <a:rPr lang="ja-JP" altLang="en-US" sz="1400" dirty="0" smtClean="0"/>
              <a:t>検索</a:t>
            </a:r>
            <a:endParaRPr lang="en-US" altLang="ja-JP" sz="1400" dirty="0" smtClean="0"/>
          </a:p>
          <a:p>
            <a:r>
              <a:rPr lang="ja-JP" altLang="en-US" sz="1400" dirty="0"/>
              <a:t>情報処理学会研究報告</a:t>
            </a:r>
            <a:r>
              <a:rPr lang="en-US" altLang="ja-JP" sz="1400" dirty="0"/>
              <a:t>, </a:t>
            </a:r>
            <a:r>
              <a:rPr lang="en-US" altLang="ja-JP" sz="1400" dirty="0" smtClean="0"/>
              <a:t>Vol.2016-SE-191</a:t>
            </a:r>
            <a:r>
              <a:rPr lang="en-US" altLang="ja-JP" sz="1400" dirty="0"/>
              <a:t>, </a:t>
            </a:r>
            <a:r>
              <a:rPr lang="en-US" altLang="ja-JP" sz="1400" dirty="0" smtClean="0"/>
              <a:t>2016.</a:t>
            </a:r>
            <a:endParaRPr kumimoji="1" lang="ja-JP" altLang="en-US" sz="1400" dirty="0">
              <a:solidFill>
                <a:srgbClr val="FF0000"/>
              </a:solidFill>
            </a:endParaRPr>
          </a:p>
        </p:txBody>
      </p:sp>
    </p:spTree>
    <p:extLst>
      <p:ext uri="{BB962C8B-B14F-4D97-AF65-F5344CB8AC3E}">
        <p14:creationId xmlns:p14="http://schemas.microsoft.com/office/powerpoint/2010/main" val="2614361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高速検索手法</a:t>
            </a:r>
            <a:r>
              <a:rPr kumimoji="1" lang="en-US" altLang="ja-JP" dirty="0" smtClean="0"/>
              <a:t>[3]</a:t>
            </a:r>
            <a:r>
              <a:rPr kumimoji="1" lang="ja-JP" altLang="en-US" dirty="0" smtClean="0"/>
              <a:t>の</a:t>
            </a:r>
            <a:r>
              <a:rPr lang="ja-JP" altLang="en-US" dirty="0"/>
              <a:t>概要図</a:t>
            </a:r>
            <a:endParaRPr kumimoji="1" lang="ja-JP" altLang="en-US" dirty="0"/>
          </a:p>
        </p:txBody>
      </p:sp>
      <p:sp>
        <p:nvSpPr>
          <p:cNvPr id="4" name="スライド番号プレースホルダー 3"/>
          <p:cNvSpPr>
            <a:spLocks noGrp="1"/>
          </p:cNvSpPr>
          <p:nvPr>
            <p:ph type="sldNum" sz="quarter" idx="12"/>
          </p:nvPr>
        </p:nvSpPr>
        <p:spPr/>
        <p:txBody>
          <a:bodyPr/>
          <a:lstStyle/>
          <a:p>
            <a:fld id="{B24E575F-AE80-4FDB-9C39-ECDDBAB19842}" type="slidenum">
              <a:rPr lang="ja-JP" altLang="en-US" smtClean="0">
                <a:solidFill>
                  <a:srgbClr val="000000"/>
                </a:solidFill>
              </a:rPr>
              <a:pPr/>
              <a:t>5</a:t>
            </a:fld>
            <a:endParaRPr lang="ja-JP" altLang="en-US">
              <a:solidFill>
                <a:srgbClr val="000000"/>
              </a:solidFill>
            </a:endParaRPr>
          </a:p>
        </p:txBody>
      </p:sp>
      <p:sp>
        <p:nvSpPr>
          <p:cNvPr id="5" name="テキスト ボックス 4"/>
          <p:cNvSpPr txBox="1"/>
          <p:nvPr/>
        </p:nvSpPr>
        <p:spPr>
          <a:xfrm>
            <a:off x="4383382" y="6181752"/>
            <a:ext cx="1685077" cy="369332"/>
          </a:xfrm>
          <a:prstGeom prst="rect">
            <a:avLst/>
          </a:prstGeom>
          <a:noFill/>
        </p:spPr>
        <p:txBody>
          <a:bodyPr wrap="none" rtlCol="0">
            <a:spAutoFit/>
          </a:bodyPr>
          <a:lstStyle/>
          <a:p>
            <a:r>
              <a:rPr kumimoji="1" lang="ja-JP" altLang="en-US" dirty="0" smtClean="0"/>
              <a:t>出力：検索結果</a:t>
            </a:r>
            <a:endParaRPr kumimoji="1" lang="ja-JP" altLang="en-US" dirty="0"/>
          </a:p>
        </p:txBody>
      </p:sp>
      <p:sp>
        <p:nvSpPr>
          <p:cNvPr id="8" name="正方形/長方形 7"/>
          <p:cNvSpPr/>
          <p:nvPr/>
        </p:nvSpPr>
        <p:spPr>
          <a:xfrm>
            <a:off x="4315798" y="2815398"/>
            <a:ext cx="497866" cy="497866"/>
          </a:xfrm>
          <a:prstGeom prst="rect">
            <a:avLst/>
          </a:prstGeom>
          <a:solidFill>
            <a:srgbClr val="5B9BD5"/>
          </a:solidFill>
          <a:ln>
            <a:solidFill>
              <a:srgbClr val="4171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メモ 8"/>
          <p:cNvSpPr/>
          <p:nvPr/>
        </p:nvSpPr>
        <p:spPr>
          <a:xfrm>
            <a:off x="1966842" y="2790951"/>
            <a:ext cx="408250" cy="575158"/>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矢印コネクタ 9"/>
          <p:cNvCxnSpPr>
            <a:stCxn id="9" idx="3"/>
            <a:endCxn id="8" idx="1"/>
          </p:cNvCxnSpPr>
          <p:nvPr/>
        </p:nvCxnSpPr>
        <p:spPr>
          <a:xfrm flipV="1">
            <a:off x="2375092" y="3064331"/>
            <a:ext cx="1940706" cy="1419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a:stCxn id="27" idx="3"/>
            <a:endCxn id="8" idx="0"/>
          </p:cNvCxnSpPr>
          <p:nvPr/>
        </p:nvCxnSpPr>
        <p:spPr>
          <a:xfrm flipH="1">
            <a:off x="4564731" y="2327957"/>
            <a:ext cx="6494" cy="487441"/>
          </a:xfrm>
          <a:prstGeom prst="straightConnector1">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4064235" y="3313264"/>
            <a:ext cx="785932" cy="281528"/>
          </a:xfrm>
          <a:prstGeom prst="rect">
            <a:avLst/>
          </a:prstGeom>
          <a:noFill/>
        </p:spPr>
        <p:txBody>
          <a:bodyPr wrap="none" rtlCol="0">
            <a:spAutoFit/>
          </a:bodyPr>
          <a:lstStyle/>
          <a:p>
            <a:r>
              <a:rPr lang="ja-JP" altLang="en-US" dirty="0" smtClean="0"/>
              <a:t>システム</a:t>
            </a:r>
            <a:endParaRPr kumimoji="1" lang="ja-JP" altLang="en-US" dirty="0"/>
          </a:p>
        </p:txBody>
      </p:sp>
      <p:sp>
        <p:nvSpPr>
          <p:cNvPr id="14" name="テキスト ボックス 13"/>
          <p:cNvSpPr txBox="1"/>
          <p:nvPr/>
        </p:nvSpPr>
        <p:spPr>
          <a:xfrm>
            <a:off x="1091183" y="2449502"/>
            <a:ext cx="2159567" cy="369332"/>
          </a:xfrm>
          <a:prstGeom prst="rect">
            <a:avLst/>
          </a:prstGeom>
          <a:noFill/>
        </p:spPr>
        <p:txBody>
          <a:bodyPr wrap="none" rtlCol="0">
            <a:spAutoFit/>
          </a:bodyPr>
          <a:lstStyle/>
          <a:p>
            <a:pPr algn="ctr"/>
            <a:r>
              <a:rPr lang="ja-JP" altLang="en-US" dirty="0" smtClean="0"/>
              <a:t>入力：ソースファイル</a:t>
            </a:r>
            <a:endParaRPr kumimoji="1" lang="ja-JP" altLang="en-US" dirty="0"/>
          </a:p>
        </p:txBody>
      </p:sp>
      <p:graphicFrame>
        <p:nvGraphicFramePr>
          <p:cNvPr id="16" name="表 15"/>
          <p:cNvGraphicFramePr>
            <a:graphicFrameLocks noGrp="1"/>
          </p:cNvGraphicFramePr>
          <p:nvPr>
            <p:extLst>
              <p:ext uri="{D42A27DB-BD31-4B8C-83A1-F6EECF244321}">
                <p14:modId xmlns:p14="http://schemas.microsoft.com/office/powerpoint/2010/main" val="1922099249"/>
              </p:ext>
            </p:extLst>
          </p:nvPr>
        </p:nvGraphicFramePr>
        <p:xfrm>
          <a:off x="3590663" y="4040134"/>
          <a:ext cx="3734753" cy="2151380"/>
        </p:xfrm>
        <a:graphic>
          <a:graphicData uri="http://schemas.openxmlformats.org/drawingml/2006/table">
            <a:tbl>
              <a:tblPr firstRow="1" bandRow="1">
                <a:tableStyleId>{46F890A9-2807-4EBB-B81D-B2AA78EC7F39}</a:tableStyleId>
              </a:tblPr>
              <a:tblGrid>
                <a:gridCol w="1052830"/>
                <a:gridCol w="1260793"/>
                <a:gridCol w="1421130"/>
              </a:tblGrid>
              <a:tr h="0">
                <a:tc>
                  <a:txBody>
                    <a:bodyPr/>
                    <a:lstStyle/>
                    <a:p>
                      <a:pPr algn="ctr"/>
                      <a:r>
                        <a:rPr kumimoji="1" lang="ja-JP" altLang="en-US" dirty="0" smtClean="0"/>
                        <a:t>ソフトウェア</a:t>
                      </a:r>
                      <a:endParaRPr kumimoji="1" lang="ja-JP" alt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ja-JP" altLang="en-US" dirty="0" smtClean="0"/>
                        <a:t>ソースファイル</a:t>
                      </a:r>
                      <a:endParaRPr kumimoji="1" lang="ja-JP" altLang="en-US" dirty="0"/>
                    </a:p>
                  </a:txBody>
                  <a:tcPr>
                    <a:lnT w="12700" cap="flat" cmpd="sng" algn="ctr">
                      <a:solidFill>
                        <a:schemeClr val="tx1"/>
                      </a:solidFill>
                      <a:prstDash val="solid"/>
                      <a:round/>
                      <a:headEnd type="none" w="med" len="med"/>
                      <a:tailEnd type="none" w="med" len="med"/>
                    </a:lnT>
                  </a:tcPr>
                </a:tc>
                <a:tc>
                  <a:txBody>
                    <a:bodyPr/>
                    <a:lstStyle/>
                    <a:p>
                      <a:pPr algn="ctr"/>
                      <a:r>
                        <a:rPr kumimoji="1" lang="ja-JP" altLang="en-US" dirty="0" smtClean="0"/>
                        <a:t>類似度の推定値</a:t>
                      </a:r>
                      <a:endParaRPr kumimoji="1" lang="ja-JP" alt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pPr algn="l"/>
                      <a:r>
                        <a:rPr kumimoji="1" lang="en-US" altLang="ja-JP" sz="1600" baseline="0" dirty="0" smtClean="0"/>
                        <a:t>X - 1.0</a:t>
                      </a:r>
                      <a:endParaRPr kumimoji="1" lang="ja-JP" altLang="en-US" sz="1600" dirty="0"/>
                    </a:p>
                  </a:txBody>
                  <a:tcPr>
                    <a:lnL w="12700" cap="flat" cmpd="sng" algn="ctr">
                      <a:solidFill>
                        <a:schemeClr val="tx1"/>
                      </a:solidFill>
                      <a:prstDash val="solid"/>
                      <a:round/>
                      <a:headEnd type="none" w="med" len="med"/>
                      <a:tailEnd type="none" w="med" len="med"/>
                    </a:lnL>
                  </a:tcPr>
                </a:tc>
                <a:tc>
                  <a:txBody>
                    <a:bodyPr/>
                    <a:lstStyle/>
                    <a:p>
                      <a:pPr algn="l"/>
                      <a:r>
                        <a:rPr kumimoji="1" lang="en-US" altLang="ja-JP" sz="1600" baseline="0" dirty="0" smtClean="0"/>
                        <a:t>a</a:t>
                      </a:r>
                      <a:endParaRPr kumimoji="1" lang="ja-JP" altLang="en-US" sz="1600" dirty="0"/>
                    </a:p>
                  </a:txBody>
                  <a:tcPr/>
                </a:tc>
                <a:tc>
                  <a:txBody>
                    <a:bodyPr/>
                    <a:lstStyle/>
                    <a:p>
                      <a:pPr algn="r"/>
                      <a:r>
                        <a:rPr kumimoji="1" lang="en-US" altLang="ja-JP" sz="1600" dirty="0" smtClean="0"/>
                        <a:t>0.96</a:t>
                      </a:r>
                      <a:endParaRPr kumimoji="1" lang="ja-JP" altLang="en-US" sz="1600" dirty="0"/>
                    </a:p>
                  </a:txBody>
                  <a:tcPr>
                    <a:lnR w="12700" cap="flat" cmpd="sng" algn="ctr">
                      <a:solidFill>
                        <a:schemeClr val="tx1"/>
                      </a:solidFill>
                      <a:prstDash val="solid"/>
                      <a:round/>
                      <a:headEnd type="none" w="med" len="med"/>
                      <a:tailEnd type="none" w="med" len="med"/>
                    </a:lnR>
                  </a:tcPr>
                </a:tc>
              </a:tr>
              <a:tr h="370840">
                <a:tc>
                  <a:txBody>
                    <a:bodyPr/>
                    <a:lstStyle/>
                    <a:p>
                      <a:pPr algn="l"/>
                      <a:r>
                        <a:rPr kumimoji="1" lang="en-US" altLang="ja-JP" sz="1600" dirty="0" smtClean="0"/>
                        <a:t>X - 2.0</a:t>
                      </a:r>
                      <a:endParaRPr kumimoji="1" lang="ja-JP" altLang="en-US" sz="1600" dirty="0"/>
                    </a:p>
                  </a:txBody>
                  <a:tcPr>
                    <a:lnL w="12700" cap="flat" cmpd="sng" algn="ctr">
                      <a:solidFill>
                        <a:schemeClr val="tx1"/>
                      </a:solidFill>
                      <a:prstDash val="solid"/>
                      <a:round/>
                      <a:headEnd type="none" w="med" len="med"/>
                      <a:tailEnd type="none" w="med" len="med"/>
                    </a:lnL>
                  </a:tcPr>
                </a:tc>
                <a:tc>
                  <a:txBody>
                    <a:bodyPr/>
                    <a:lstStyle/>
                    <a:p>
                      <a:pPr algn="l"/>
                      <a:r>
                        <a:rPr kumimoji="1" lang="en-US" altLang="ja-JP" sz="1600" dirty="0" smtClean="0"/>
                        <a:t>a</a:t>
                      </a:r>
                      <a:endParaRPr kumimoji="1" lang="ja-JP" altLang="en-US" sz="1600" dirty="0"/>
                    </a:p>
                  </a:txBody>
                  <a:tcPr/>
                </a:tc>
                <a:tc>
                  <a:txBody>
                    <a:bodyPr/>
                    <a:lstStyle/>
                    <a:p>
                      <a:pPr algn="r"/>
                      <a:r>
                        <a:rPr kumimoji="1" lang="en-US" altLang="ja-JP" sz="1600" dirty="0" smtClean="0"/>
                        <a:t>0.97</a:t>
                      </a:r>
                      <a:endParaRPr kumimoji="1" lang="ja-JP" altLang="en-US" sz="1600" dirty="0"/>
                    </a:p>
                  </a:txBody>
                  <a:tcPr>
                    <a:lnR w="12700" cap="flat" cmpd="sng" algn="ctr">
                      <a:solidFill>
                        <a:schemeClr val="tx1"/>
                      </a:solidFill>
                      <a:prstDash val="solid"/>
                      <a:round/>
                      <a:headEnd type="none" w="med" len="med"/>
                      <a:tailEnd type="none" w="med" len="med"/>
                    </a:lnR>
                  </a:tcPr>
                </a:tc>
              </a:tr>
              <a:tr h="370840">
                <a:tc>
                  <a:txBody>
                    <a:bodyPr/>
                    <a:lstStyle/>
                    <a:p>
                      <a:pPr algn="l"/>
                      <a:r>
                        <a:rPr kumimoji="1" lang="en-US" altLang="ja-JP" sz="1600" dirty="0" smtClean="0"/>
                        <a:t>X - 3.0</a:t>
                      </a:r>
                      <a:endParaRPr kumimoji="1" lang="ja-JP" altLang="en-US" sz="1600" dirty="0"/>
                    </a:p>
                  </a:txBody>
                  <a:tcPr>
                    <a:lnL w="12700" cap="flat" cmpd="sng" algn="ctr">
                      <a:solidFill>
                        <a:schemeClr val="tx1"/>
                      </a:solidFill>
                      <a:prstDash val="solid"/>
                      <a:round/>
                      <a:headEnd type="none" w="med" len="med"/>
                      <a:tailEnd type="none" w="med" len="med"/>
                    </a:lnL>
                  </a:tcPr>
                </a:tc>
                <a:tc>
                  <a:txBody>
                    <a:bodyPr/>
                    <a:lstStyle/>
                    <a:p>
                      <a:pPr algn="l"/>
                      <a:r>
                        <a:rPr kumimoji="1" lang="en-US" altLang="ja-JP" sz="1600" baseline="0" dirty="0" smtClean="0"/>
                        <a:t>a</a:t>
                      </a:r>
                      <a:endParaRPr kumimoji="1" lang="ja-JP" altLang="en-US" sz="1600" dirty="0"/>
                    </a:p>
                  </a:txBody>
                  <a:tcPr/>
                </a:tc>
                <a:tc>
                  <a:txBody>
                    <a:bodyPr/>
                    <a:lstStyle/>
                    <a:p>
                      <a:pPr algn="r"/>
                      <a:r>
                        <a:rPr kumimoji="1" lang="en-US" altLang="ja-JP" sz="1600" dirty="0" smtClean="0"/>
                        <a:t>0.99</a:t>
                      </a:r>
                      <a:endParaRPr kumimoji="1" lang="ja-JP" altLang="en-US" sz="1600" dirty="0"/>
                    </a:p>
                  </a:txBody>
                  <a:tcPr>
                    <a:lnR w="12700" cap="flat" cmpd="sng" algn="ctr">
                      <a:solidFill>
                        <a:schemeClr val="tx1"/>
                      </a:solidFill>
                      <a:prstDash val="solid"/>
                      <a:round/>
                      <a:headEnd type="none" w="med" len="med"/>
                      <a:tailEnd type="none" w="med" len="med"/>
                    </a:lnR>
                  </a:tcPr>
                </a:tc>
              </a:tr>
              <a:tr h="370840">
                <a:tc>
                  <a:txBody>
                    <a:bodyPr/>
                    <a:lstStyle/>
                    <a:p>
                      <a:pPr algn="l"/>
                      <a:r>
                        <a:rPr kumimoji="1" lang="en-US" altLang="ja-JP" sz="1600" dirty="0" smtClean="0"/>
                        <a:t>X - 4.0</a:t>
                      </a:r>
                      <a:endParaRPr kumimoji="1" lang="ja-JP" altLang="en-US" sz="1600" dirty="0"/>
                    </a:p>
                  </a:txBody>
                  <a:tcPr>
                    <a:lnL w="12700" cap="flat" cmpd="sng" algn="ctr">
                      <a:solidFill>
                        <a:schemeClr val="tx1"/>
                      </a:solidFill>
                      <a:prstDash val="solid"/>
                      <a:round/>
                      <a:headEnd type="none" w="med" len="med"/>
                      <a:tailEnd type="none" w="med" len="med"/>
                    </a:ln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en-US" altLang="ja-JP" sz="1600" dirty="0" smtClean="0"/>
                        <a:t>a</a:t>
                      </a:r>
                      <a:endParaRPr kumimoji="1" lang="ja-JP" altLang="en-US" sz="1600" dirty="0" smtClean="0"/>
                    </a:p>
                  </a:txBody>
                  <a:tcPr/>
                </a:tc>
                <a:tc>
                  <a:txBody>
                    <a:bodyPr/>
                    <a:lstStyle/>
                    <a:p>
                      <a:pPr marL="0" marR="0" indent="0" algn="r" defTabSz="685800" rtl="0" eaLnBrk="1" fontAlgn="auto" latinLnBrk="0" hangingPunct="1">
                        <a:lnSpc>
                          <a:spcPct val="100000"/>
                        </a:lnSpc>
                        <a:spcBef>
                          <a:spcPts val="0"/>
                        </a:spcBef>
                        <a:spcAft>
                          <a:spcPts val="0"/>
                        </a:spcAft>
                        <a:buClrTx/>
                        <a:buSzTx/>
                        <a:buFontTx/>
                        <a:buNone/>
                        <a:tabLst/>
                        <a:defRPr/>
                      </a:pPr>
                      <a:r>
                        <a:rPr kumimoji="1" lang="en-US" altLang="ja-JP" sz="1600" dirty="0" smtClean="0"/>
                        <a:t>0.97</a:t>
                      </a:r>
                      <a:endParaRPr kumimoji="1" lang="ja-JP" altLang="en-US" sz="1600" dirty="0" smtClean="0"/>
                    </a:p>
                  </a:txBody>
                  <a:tcPr>
                    <a:lnR w="12700" cap="flat" cmpd="sng" algn="ctr">
                      <a:solidFill>
                        <a:schemeClr val="tx1"/>
                      </a:solidFill>
                      <a:prstDash val="solid"/>
                      <a:round/>
                      <a:headEnd type="none" w="med" len="med"/>
                      <a:tailEnd type="none" w="med" len="med"/>
                    </a:lnR>
                  </a:tcPr>
                </a:tc>
              </a:tr>
              <a:tr h="370840">
                <a:tc>
                  <a:txBody>
                    <a:bodyPr/>
                    <a:lstStyle/>
                    <a:p>
                      <a:pPr algn="l"/>
                      <a:r>
                        <a:rPr kumimoji="1" lang="en-US" altLang="ja-JP" sz="1600" dirty="0" smtClean="0"/>
                        <a:t>X - 5.0</a:t>
                      </a:r>
                      <a:endParaRPr kumimoji="1" lang="ja-JP" altLang="en-US" sz="16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en-US" altLang="ja-JP" sz="1600" dirty="0" smtClean="0"/>
                        <a:t>a</a:t>
                      </a:r>
                      <a:endParaRPr kumimoji="1" lang="ja-JP" altLang="en-US" sz="1600" dirty="0" smtClean="0"/>
                    </a:p>
                  </a:txBody>
                  <a:tcPr>
                    <a:lnB w="12700" cap="flat" cmpd="sng" algn="ctr">
                      <a:solidFill>
                        <a:schemeClr val="tx1"/>
                      </a:solidFill>
                      <a:prstDash val="solid"/>
                      <a:round/>
                      <a:headEnd type="none" w="med" len="med"/>
                      <a:tailEnd type="none" w="med" len="med"/>
                    </a:lnB>
                  </a:tcPr>
                </a:tc>
                <a:tc>
                  <a:txBody>
                    <a:bodyPr/>
                    <a:lstStyle/>
                    <a:p>
                      <a:pPr marL="0" marR="0" indent="0" algn="r" defTabSz="685800" rtl="0" eaLnBrk="1" fontAlgn="auto" latinLnBrk="0" hangingPunct="1">
                        <a:lnSpc>
                          <a:spcPct val="100000"/>
                        </a:lnSpc>
                        <a:spcBef>
                          <a:spcPts val="0"/>
                        </a:spcBef>
                        <a:spcAft>
                          <a:spcPts val="0"/>
                        </a:spcAft>
                        <a:buClrTx/>
                        <a:buSzTx/>
                        <a:buFontTx/>
                        <a:buNone/>
                        <a:tabLst/>
                        <a:defRPr/>
                      </a:pPr>
                      <a:r>
                        <a:rPr kumimoji="1" lang="en-US" altLang="ja-JP" sz="1600" dirty="0" smtClean="0"/>
                        <a:t>0.9</a:t>
                      </a:r>
                      <a:endParaRPr kumimoji="1" lang="ja-JP" altLang="en-US" sz="1600" dirty="0" smtClean="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cxnSp>
        <p:nvCxnSpPr>
          <p:cNvPr id="25" name="カギ線コネクタ 24"/>
          <p:cNvCxnSpPr>
            <a:stCxn id="8" idx="3"/>
          </p:cNvCxnSpPr>
          <p:nvPr/>
        </p:nvCxnSpPr>
        <p:spPr>
          <a:xfrm>
            <a:off x="4813664" y="3064331"/>
            <a:ext cx="824514" cy="951450"/>
          </a:xfrm>
          <a:prstGeom prst="bentConnector2">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角丸四角形吹き出し 2"/>
          <p:cNvSpPr/>
          <p:nvPr/>
        </p:nvSpPr>
        <p:spPr>
          <a:xfrm>
            <a:off x="5749719" y="1014373"/>
            <a:ext cx="3215351" cy="2129223"/>
          </a:xfrm>
          <a:prstGeom prst="wedgeRoundRectCallout">
            <a:avLst>
              <a:gd name="adj1" fmla="val -75366"/>
              <a:gd name="adj2" fmla="val -7501"/>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メモ 17"/>
          <p:cNvSpPr/>
          <p:nvPr/>
        </p:nvSpPr>
        <p:spPr>
          <a:xfrm>
            <a:off x="6029922" y="1145111"/>
            <a:ext cx="408250" cy="575158"/>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メモ 18"/>
          <p:cNvSpPr/>
          <p:nvPr/>
        </p:nvSpPr>
        <p:spPr>
          <a:xfrm>
            <a:off x="6627232" y="1145111"/>
            <a:ext cx="408250" cy="575158"/>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メモ 19"/>
          <p:cNvSpPr/>
          <p:nvPr/>
        </p:nvSpPr>
        <p:spPr>
          <a:xfrm>
            <a:off x="7224542" y="1145111"/>
            <a:ext cx="408250" cy="575158"/>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メモ 20"/>
          <p:cNvSpPr/>
          <p:nvPr/>
        </p:nvSpPr>
        <p:spPr>
          <a:xfrm>
            <a:off x="7821852" y="1145111"/>
            <a:ext cx="408250" cy="575158"/>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メモ 21"/>
          <p:cNvSpPr/>
          <p:nvPr/>
        </p:nvSpPr>
        <p:spPr>
          <a:xfrm>
            <a:off x="6029922" y="1855287"/>
            <a:ext cx="408250" cy="575158"/>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メモ 22"/>
          <p:cNvSpPr/>
          <p:nvPr/>
        </p:nvSpPr>
        <p:spPr>
          <a:xfrm>
            <a:off x="6627232" y="1855287"/>
            <a:ext cx="408250" cy="575158"/>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メモ 23"/>
          <p:cNvSpPr/>
          <p:nvPr/>
        </p:nvSpPr>
        <p:spPr>
          <a:xfrm>
            <a:off x="7224542" y="1855287"/>
            <a:ext cx="408250" cy="575158"/>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メモ 25"/>
          <p:cNvSpPr/>
          <p:nvPr/>
        </p:nvSpPr>
        <p:spPr>
          <a:xfrm>
            <a:off x="7821852" y="1855287"/>
            <a:ext cx="408250" cy="575158"/>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rot="5400000">
            <a:off x="7119964" y="2568002"/>
            <a:ext cx="578874" cy="369332"/>
          </a:xfrm>
          <a:prstGeom prst="rect">
            <a:avLst/>
          </a:prstGeom>
          <a:noFill/>
        </p:spPr>
        <p:txBody>
          <a:bodyPr wrap="square" rtlCol="0">
            <a:spAutoFit/>
          </a:bodyPr>
          <a:lstStyle/>
          <a:p>
            <a:r>
              <a:rPr kumimoji="1" lang="ja-JP" altLang="en-US" dirty="0" smtClean="0"/>
              <a:t>・・・</a:t>
            </a:r>
            <a:endParaRPr kumimoji="1" lang="ja-JP" altLang="en-US" dirty="0"/>
          </a:p>
        </p:txBody>
      </p:sp>
      <p:sp>
        <p:nvSpPr>
          <p:cNvPr id="27" name="円柱 26"/>
          <p:cNvSpPr/>
          <p:nvPr/>
        </p:nvSpPr>
        <p:spPr>
          <a:xfrm>
            <a:off x="4322292" y="1694868"/>
            <a:ext cx="497866" cy="633089"/>
          </a:xfrm>
          <a:prstGeom prst="can">
            <a:avLst/>
          </a:prstGeom>
          <a:solidFill>
            <a:srgbClr val="5B9BD5"/>
          </a:solidFill>
          <a:ln>
            <a:solidFill>
              <a:srgbClr val="4171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3845706" y="1354659"/>
            <a:ext cx="1451038" cy="369332"/>
          </a:xfrm>
          <a:prstGeom prst="rect">
            <a:avLst/>
          </a:prstGeom>
          <a:noFill/>
        </p:spPr>
        <p:txBody>
          <a:bodyPr wrap="square" rtlCol="0">
            <a:spAutoFit/>
          </a:bodyPr>
          <a:lstStyle/>
          <a:p>
            <a:pPr algn="ctr"/>
            <a:r>
              <a:rPr kumimoji="1" lang="ja-JP" altLang="en-US" dirty="0" smtClean="0"/>
              <a:t>データベース</a:t>
            </a:r>
            <a:endParaRPr kumimoji="1" lang="ja-JP" altLang="en-US" dirty="0"/>
          </a:p>
        </p:txBody>
      </p:sp>
      <p:graphicFrame>
        <p:nvGraphicFramePr>
          <p:cNvPr id="29" name="表 28"/>
          <p:cNvGraphicFramePr>
            <a:graphicFrameLocks noGrp="1"/>
          </p:cNvGraphicFramePr>
          <p:nvPr>
            <p:extLst>
              <p:ext uri="{D42A27DB-BD31-4B8C-83A1-F6EECF244321}">
                <p14:modId xmlns:p14="http://schemas.microsoft.com/office/powerpoint/2010/main" val="2728958395"/>
              </p:ext>
            </p:extLst>
          </p:nvPr>
        </p:nvGraphicFramePr>
        <p:xfrm>
          <a:off x="952241" y="3420767"/>
          <a:ext cx="2323983" cy="668020"/>
        </p:xfrm>
        <a:graphic>
          <a:graphicData uri="http://schemas.openxmlformats.org/drawingml/2006/table">
            <a:tbl>
              <a:tblPr firstRow="1" bandRow="1">
                <a:tableStyleId>{46F890A9-2807-4EBB-B81D-B2AA78EC7F39}</a:tableStyleId>
              </a:tblPr>
              <a:tblGrid>
                <a:gridCol w="1052830"/>
                <a:gridCol w="1271153"/>
              </a:tblGrid>
              <a:tr h="0">
                <a:tc>
                  <a:txBody>
                    <a:bodyPr/>
                    <a:lstStyle/>
                    <a:p>
                      <a:pPr algn="r"/>
                      <a:r>
                        <a:rPr kumimoji="1" lang="ja-JP" altLang="en-US" dirty="0" smtClean="0"/>
                        <a:t>ソフトウェア</a:t>
                      </a:r>
                      <a:endParaRPr kumimoji="1" lang="ja-JP" alt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ja-JP" altLang="en-US" dirty="0" smtClean="0"/>
                        <a:t>ソースファイル</a:t>
                      </a:r>
                      <a:endParaRPr kumimoji="1" lang="ja-JP" alt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pPr algn="l"/>
                      <a:r>
                        <a:rPr kumimoji="1" lang="en-US" altLang="ja-JP" sz="1600" dirty="0" smtClean="0"/>
                        <a:t>X</a:t>
                      </a:r>
                      <a:endParaRPr kumimoji="1" lang="ja-JP" altLang="en-US" sz="16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a:r>
                        <a:rPr kumimoji="1" lang="en-US" altLang="ja-JP" sz="1600" dirty="0" smtClean="0"/>
                        <a:t>a</a:t>
                      </a:r>
                      <a:endParaRPr kumimoji="1" lang="ja-JP" altLang="en-US" sz="16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30" name="メモ 29"/>
          <p:cNvSpPr/>
          <p:nvPr/>
        </p:nvSpPr>
        <p:spPr>
          <a:xfrm>
            <a:off x="8419162" y="1145111"/>
            <a:ext cx="408250" cy="575158"/>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メモ 30"/>
          <p:cNvSpPr/>
          <p:nvPr/>
        </p:nvSpPr>
        <p:spPr>
          <a:xfrm>
            <a:off x="8419162" y="1855287"/>
            <a:ext cx="408250" cy="575158"/>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258860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a:t>
            </a:r>
            <a:endParaRPr kumimoji="1" lang="ja-JP" altLang="en-US" dirty="0"/>
          </a:p>
        </p:txBody>
      </p:sp>
      <p:sp>
        <p:nvSpPr>
          <p:cNvPr id="3" name="コンテンツ プレースホルダー 2"/>
          <p:cNvSpPr>
            <a:spLocks noGrp="1"/>
          </p:cNvSpPr>
          <p:nvPr>
            <p:ph idx="1"/>
          </p:nvPr>
        </p:nvSpPr>
        <p:spPr/>
        <p:txBody>
          <a:bodyPr/>
          <a:lstStyle/>
          <a:p>
            <a:pPr>
              <a:spcAft>
                <a:spcPts val="600"/>
              </a:spcAft>
            </a:pPr>
            <a:r>
              <a:rPr lang="ja-JP" altLang="en-US" dirty="0"/>
              <a:t>複数ファイルの検索</a:t>
            </a:r>
            <a:r>
              <a:rPr lang="ja-JP" altLang="en-US" dirty="0" smtClean="0"/>
              <a:t>結果から得られたソースファイル群を用いて，再利用したソフトウェアの再利用元を推定する手法を提案</a:t>
            </a:r>
            <a:endParaRPr lang="en-US" altLang="ja-JP" dirty="0"/>
          </a:p>
          <a:p>
            <a:pPr>
              <a:spcAft>
                <a:spcPts val="600"/>
              </a:spcAft>
            </a:pPr>
            <a:endParaRPr lang="en-US" altLang="ja-JP" dirty="0" smtClean="0"/>
          </a:p>
          <a:p>
            <a:pPr>
              <a:spcAft>
                <a:spcPts val="600"/>
              </a:spcAft>
            </a:pPr>
            <a:r>
              <a:rPr lang="ja-JP" altLang="en-US" dirty="0" smtClean="0"/>
              <a:t>入力：再利用したソフトウェアのソースファイル集合</a:t>
            </a:r>
            <a:endParaRPr lang="en-US" altLang="ja-JP" dirty="0" smtClean="0"/>
          </a:p>
          <a:p>
            <a:pPr>
              <a:spcAft>
                <a:spcPts val="600"/>
              </a:spcAft>
            </a:pPr>
            <a:r>
              <a:rPr lang="ja-JP" altLang="en-US" dirty="0" smtClean="0"/>
              <a:t>出力：類似するソースファイルを持つソフトウェアのリスト</a:t>
            </a:r>
            <a:endParaRPr lang="en-US" altLang="ja-JP" dirty="0" smtClean="0"/>
          </a:p>
          <a:p>
            <a:pPr lvl="1">
              <a:spcAft>
                <a:spcPts val="600"/>
              </a:spcAft>
            </a:pPr>
            <a:r>
              <a:rPr lang="ja-JP" altLang="en-US" dirty="0"/>
              <a:t>類似度の順に</a:t>
            </a:r>
            <a:r>
              <a:rPr lang="ja-JP" altLang="en-US" dirty="0" smtClean="0"/>
              <a:t>並べ替え順位をつけたリスト</a:t>
            </a:r>
            <a:endParaRPr lang="en-US" altLang="ja-JP" dirty="0" smtClean="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6</a:t>
            </a:fld>
            <a:endParaRPr kumimoji="1" lang="ja-JP" altLang="en-US"/>
          </a:p>
        </p:txBody>
      </p:sp>
    </p:spTree>
    <p:extLst>
      <p:ext uri="{BB962C8B-B14F-4D97-AF65-F5344CB8AC3E}">
        <p14:creationId xmlns:p14="http://schemas.microsoft.com/office/powerpoint/2010/main" val="9013228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latin typeface="+mn-ea"/>
                <a:ea typeface="+mn-ea"/>
              </a:rPr>
              <a:t>1.</a:t>
            </a:r>
            <a:r>
              <a:rPr lang="ja-JP" altLang="en-US" dirty="0">
                <a:latin typeface="+mn-ea"/>
                <a:ea typeface="+mn-ea"/>
              </a:rPr>
              <a:t>複数ファイルの</a:t>
            </a:r>
            <a:r>
              <a:rPr lang="ja-JP" altLang="en-US" dirty="0" smtClean="0">
                <a:latin typeface="+mn-ea"/>
                <a:ea typeface="+mn-ea"/>
              </a:rPr>
              <a:t>検索</a:t>
            </a:r>
            <a:endParaRPr kumimoji="1" lang="ja-JP" altLang="en-US" dirty="0">
              <a:latin typeface="+mn-ea"/>
              <a:ea typeface="+mn-ea"/>
            </a:endParaRPr>
          </a:p>
        </p:txBody>
      </p:sp>
      <p:sp>
        <p:nvSpPr>
          <p:cNvPr id="3" name="コンテンツ プレースホルダー 2"/>
          <p:cNvSpPr>
            <a:spLocks noGrp="1"/>
          </p:cNvSpPr>
          <p:nvPr>
            <p:ph idx="1"/>
          </p:nvPr>
        </p:nvSpPr>
        <p:spPr>
          <a:xfrm>
            <a:off x="398206" y="921148"/>
            <a:ext cx="8436077" cy="578037"/>
          </a:xfrm>
        </p:spPr>
        <p:txBody>
          <a:bodyPr/>
          <a:lstStyle/>
          <a:p>
            <a:pPr>
              <a:spcAft>
                <a:spcPts val="600"/>
              </a:spcAft>
            </a:pPr>
            <a:r>
              <a:rPr lang="ja-JP" altLang="en-US" dirty="0"/>
              <a:t>再利用</a:t>
            </a:r>
            <a:r>
              <a:rPr lang="ja-JP" altLang="en-US" dirty="0" smtClean="0"/>
              <a:t>したソフトウェアの各ソースファイルに</a:t>
            </a:r>
            <a:r>
              <a:rPr lang="ja-JP" altLang="en-US" dirty="0"/>
              <a:t>対して</a:t>
            </a:r>
            <a:r>
              <a:rPr lang="ja-JP" altLang="en-US" dirty="0" smtClean="0"/>
              <a:t>検索を行い，結果をソフトウェア別にまとめる．</a:t>
            </a:r>
            <a:endParaRPr lang="en-US" altLang="ja-JP"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7</a:t>
            </a:fld>
            <a:endParaRPr kumimoji="1" lang="ja-JP" altLang="en-US"/>
          </a:p>
        </p:txBody>
      </p:sp>
      <p:sp>
        <p:nvSpPr>
          <p:cNvPr id="62" name="正方形/長方形 61"/>
          <p:cNvSpPr/>
          <p:nvPr/>
        </p:nvSpPr>
        <p:spPr>
          <a:xfrm>
            <a:off x="4324239" y="3348435"/>
            <a:ext cx="497866" cy="497866"/>
          </a:xfrm>
          <a:prstGeom prst="rect">
            <a:avLst/>
          </a:prstGeom>
          <a:solidFill>
            <a:srgbClr val="5B9BD5"/>
          </a:solidFill>
          <a:ln>
            <a:solidFill>
              <a:srgbClr val="4171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678861" y="2306952"/>
            <a:ext cx="1665495" cy="208296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ソフトウェア </a:t>
            </a:r>
            <a:r>
              <a:rPr lang="en-US" altLang="ja-JP" dirty="0">
                <a:solidFill>
                  <a:schemeClr val="tx1"/>
                </a:solidFill>
              </a:rPr>
              <a:t>: </a:t>
            </a:r>
            <a:r>
              <a:rPr lang="en-US" altLang="ja-JP" dirty="0" smtClean="0">
                <a:solidFill>
                  <a:schemeClr val="tx1"/>
                </a:solidFill>
              </a:rPr>
              <a:t>X</a:t>
            </a:r>
          </a:p>
          <a:p>
            <a:pPr algn="ctr"/>
            <a:endParaRPr lang="en-US" altLang="ja-JP" dirty="0">
              <a:solidFill>
                <a:schemeClr val="tx1"/>
              </a:solidFill>
            </a:endParaRPr>
          </a:p>
          <a:p>
            <a:pPr algn="ctr"/>
            <a:endParaRPr lang="en-US" altLang="ja-JP" dirty="0" smtClean="0">
              <a:solidFill>
                <a:schemeClr val="tx1"/>
              </a:solidFill>
            </a:endParaRPr>
          </a:p>
          <a:p>
            <a:pPr algn="ctr"/>
            <a:endParaRPr lang="en-US" altLang="ja-JP" dirty="0">
              <a:solidFill>
                <a:schemeClr val="tx1"/>
              </a:solidFill>
            </a:endParaRPr>
          </a:p>
          <a:p>
            <a:pPr algn="ctr"/>
            <a:endParaRPr lang="en-US" altLang="ja-JP" dirty="0" smtClean="0">
              <a:solidFill>
                <a:schemeClr val="tx1"/>
              </a:solidFill>
            </a:endParaRPr>
          </a:p>
          <a:p>
            <a:pPr algn="ctr"/>
            <a:endParaRPr lang="ja-JP" altLang="en-US" dirty="0">
              <a:solidFill>
                <a:schemeClr val="tx1"/>
              </a:solidFill>
            </a:endParaRPr>
          </a:p>
          <a:p>
            <a:pPr algn="ctr"/>
            <a:endParaRPr kumimoji="1" lang="ja-JP" altLang="en-US" dirty="0">
              <a:solidFill>
                <a:schemeClr val="tx1"/>
              </a:solidFill>
            </a:endParaRPr>
          </a:p>
        </p:txBody>
      </p:sp>
      <p:cxnSp>
        <p:nvCxnSpPr>
          <p:cNvPr id="69" name="直線矢印コネクタ 68"/>
          <p:cNvCxnSpPr>
            <a:stCxn id="53" idx="3"/>
            <a:endCxn id="62" idx="0"/>
          </p:cNvCxnSpPr>
          <p:nvPr/>
        </p:nvCxnSpPr>
        <p:spPr>
          <a:xfrm>
            <a:off x="4571225" y="2857944"/>
            <a:ext cx="1947" cy="490491"/>
          </a:xfrm>
          <a:prstGeom prst="straightConnector1">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0" name="テキスト ボックス 69"/>
          <p:cNvSpPr txBox="1"/>
          <p:nvPr/>
        </p:nvSpPr>
        <p:spPr>
          <a:xfrm>
            <a:off x="4089019" y="3882461"/>
            <a:ext cx="1031051" cy="369332"/>
          </a:xfrm>
          <a:prstGeom prst="rect">
            <a:avLst/>
          </a:prstGeom>
          <a:noFill/>
        </p:spPr>
        <p:txBody>
          <a:bodyPr wrap="none" rtlCol="0">
            <a:spAutoFit/>
          </a:bodyPr>
          <a:lstStyle/>
          <a:p>
            <a:pPr algn="ctr"/>
            <a:r>
              <a:rPr lang="ja-JP" altLang="en-US" dirty="0" smtClean="0"/>
              <a:t>システム</a:t>
            </a:r>
            <a:endParaRPr kumimoji="1" lang="ja-JP" altLang="en-US" dirty="0"/>
          </a:p>
        </p:txBody>
      </p:sp>
      <p:sp>
        <p:nvSpPr>
          <p:cNvPr id="53" name="円柱 52"/>
          <p:cNvSpPr/>
          <p:nvPr/>
        </p:nvSpPr>
        <p:spPr>
          <a:xfrm>
            <a:off x="4322292" y="2224855"/>
            <a:ext cx="497866" cy="633089"/>
          </a:xfrm>
          <a:prstGeom prst="can">
            <a:avLst/>
          </a:prstGeom>
          <a:solidFill>
            <a:srgbClr val="5B9BD5"/>
          </a:solidFill>
          <a:ln>
            <a:solidFill>
              <a:srgbClr val="4171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3845706" y="1884646"/>
            <a:ext cx="1451038" cy="369332"/>
          </a:xfrm>
          <a:prstGeom prst="rect">
            <a:avLst/>
          </a:prstGeom>
          <a:noFill/>
        </p:spPr>
        <p:txBody>
          <a:bodyPr wrap="square" rtlCol="0">
            <a:spAutoFit/>
          </a:bodyPr>
          <a:lstStyle/>
          <a:p>
            <a:pPr algn="ctr"/>
            <a:r>
              <a:rPr kumimoji="1" lang="ja-JP" altLang="en-US" dirty="0" smtClean="0"/>
              <a:t>データベース</a:t>
            </a:r>
            <a:endParaRPr kumimoji="1" lang="ja-JP" altLang="en-US" dirty="0"/>
          </a:p>
        </p:txBody>
      </p:sp>
      <p:sp>
        <p:nvSpPr>
          <p:cNvPr id="46" name="メモ 45"/>
          <p:cNvSpPr/>
          <p:nvPr/>
        </p:nvSpPr>
        <p:spPr>
          <a:xfrm>
            <a:off x="935328" y="2784148"/>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50"/>
              </a:solidFill>
            </a:endParaRPr>
          </a:p>
        </p:txBody>
      </p:sp>
      <p:sp>
        <p:nvSpPr>
          <p:cNvPr id="47" name="メモ 46"/>
          <p:cNvSpPr/>
          <p:nvPr/>
        </p:nvSpPr>
        <p:spPr>
          <a:xfrm>
            <a:off x="935328" y="3315664"/>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メモ 47"/>
          <p:cNvSpPr/>
          <p:nvPr/>
        </p:nvSpPr>
        <p:spPr>
          <a:xfrm>
            <a:off x="935328" y="3846301"/>
            <a:ext cx="224124" cy="315754"/>
          </a:xfrm>
          <a:prstGeom prst="foldedCorner">
            <a:avLst>
              <a:gd name="adj" fmla="val 4105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角丸四角形吹き出し 42"/>
          <p:cNvSpPr/>
          <p:nvPr/>
        </p:nvSpPr>
        <p:spPr>
          <a:xfrm>
            <a:off x="5988361" y="1746086"/>
            <a:ext cx="2117413" cy="2241117"/>
          </a:xfrm>
          <a:prstGeom prst="wedgeRoundRectCallout">
            <a:avLst>
              <a:gd name="adj1" fmla="val -105185"/>
              <a:gd name="adj2" fmla="val -14916"/>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メモ 43"/>
          <p:cNvSpPr/>
          <p:nvPr/>
        </p:nvSpPr>
        <p:spPr>
          <a:xfrm>
            <a:off x="6286979" y="1912017"/>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50"/>
              </a:solidFill>
            </a:endParaRPr>
          </a:p>
        </p:txBody>
      </p:sp>
      <p:sp>
        <p:nvSpPr>
          <p:cNvPr id="45" name="メモ 44"/>
          <p:cNvSpPr/>
          <p:nvPr/>
        </p:nvSpPr>
        <p:spPr>
          <a:xfrm>
            <a:off x="6648313" y="1912017"/>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50"/>
              </a:solidFill>
            </a:endParaRPr>
          </a:p>
        </p:txBody>
      </p:sp>
      <p:sp>
        <p:nvSpPr>
          <p:cNvPr id="50" name="メモ 49"/>
          <p:cNvSpPr/>
          <p:nvPr/>
        </p:nvSpPr>
        <p:spPr>
          <a:xfrm>
            <a:off x="7002276" y="1912017"/>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50"/>
              </a:solidFill>
            </a:endParaRPr>
          </a:p>
        </p:txBody>
      </p:sp>
      <p:sp>
        <p:nvSpPr>
          <p:cNvPr id="51" name="メモ 50"/>
          <p:cNvSpPr/>
          <p:nvPr/>
        </p:nvSpPr>
        <p:spPr>
          <a:xfrm>
            <a:off x="7344417" y="1912017"/>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50"/>
              </a:solidFill>
            </a:endParaRPr>
          </a:p>
        </p:txBody>
      </p:sp>
      <p:sp>
        <p:nvSpPr>
          <p:cNvPr id="52" name="メモ 51"/>
          <p:cNvSpPr/>
          <p:nvPr/>
        </p:nvSpPr>
        <p:spPr>
          <a:xfrm>
            <a:off x="6286979" y="2340335"/>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メモ 58"/>
          <p:cNvSpPr/>
          <p:nvPr/>
        </p:nvSpPr>
        <p:spPr>
          <a:xfrm>
            <a:off x="6648313" y="2340335"/>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メモ 59"/>
          <p:cNvSpPr/>
          <p:nvPr/>
        </p:nvSpPr>
        <p:spPr>
          <a:xfrm>
            <a:off x="7002276" y="2340335"/>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メモ 60"/>
          <p:cNvSpPr/>
          <p:nvPr/>
        </p:nvSpPr>
        <p:spPr>
          <a:xfrm>
            <a:off x="7344417" y="2340335"/>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rot="16200000">
            <a:off x="6824901" y="3555946"/>
            <a:ext cx="578874" cy="369332"/>
          </a:xfrm>
          <a:prstGeom prst="rect">
            <a:avLst/>
          </a:prstGeom>
          <a:noFill/>
        </p:spPr>
        <p:txBody>
          <a:bodyPr wrap="square" rtlCol="0">
            <a:spAutoFit/>
          </a:bodyPr>
          <a:lstStyle/>
          <a:p>
            <a:r>
              <a:rPr kumimoji="1" lang="ja-JP" altLang="en-US" dirty="0" smtClean="0"/>
              <a:t>・・・</a:t>
            </a:r>
            <a:endParaRPr kumimoji="1" lang="ja-JP" altLang="en-US" dirty="0"/>
          </a:p>
        </p:txBody>
      </p:sp>
      <p:sp>
        <p:nvSpPr>
          <p:cNvPr id="64" name="メモ 63"/>
          <p:cNvSpPr/>
          <p:nvPr/>
        </p:nvSpPr>
        <p:spPr>
          <a:xfrm>
            <a:off x="6286979" y="2741780"/>
            <a:ext cx="224124" cy="315754"/>
          </a:xfrm>
          <a:prstGeom prst="foldedCorner">
            <a:avLst>
              <a:gd name="adj" fmla="val 4105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メモ 64"/>
          <p:cNvSpPr/>
          <p:nvPr/>
        </p:nvSpPr>
        <p:spPr>
          <a:xfrm>
            <a:off x="6648313" y="2741780"/>
            <a:ext cx="224124" cy="315754"/>
          </a:xfrm>
          <a:prstGeom prst="foldedCorner">
            <a:avLst>
              <a:gd name="adj" fmla="val 4105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メモ 65"/>
          <p:cNvSpPr/>
          <p:nvPr/>
        </p:nvSpPr>
        <p:spPr>
          <a:xfrm>
            <a:off x="7002276" y="2741780"/>
            <a:ext cx="224124" cy="315754"/>
          </a:xfrm>
          <a:prstGeom prst="foldedCorner">
            <a:avLst>
              <a:gd name="adj" fmla="val 4105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メモ 66"/>
          <p:cNvSpPr/>
          <p:nvPr/>
        </p:nvSpPr>
        <p:spPr>
          <a:xfrm>
            <a:off x="7344417" y="2741780"/>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メモ 70"/>
          <p:cNvSpPr/>
          <p:nvPr/>
        </p:nvSpPr>
        <p:spPr>
          <a:xfrm>
            <a:off x="6286979" y="3153198"/>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メモ 72"/>
          <p:cNvSpPr/>
          <p:nvPr/>
        </p:nvSpPr>
        <p:spPr>
          <a:xfrm>
            <a:off x="6648313" y="3153198"/>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メモ 73"/>
          <p:cNvSpPr/>
          <p:nvPr/>
        </p:nvSpPr>
        <p:spPr>
          <a:xfrm>
            <a:off x="7002276" y="3153198"/>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メモ 74"/>
          <p:cNvSpPr/>
          <p:nvPr/>
        </p:nvSpPr>
        <p:spPr>
          <a:xfrm>
            <a:off x="7344417" y="3153198"/>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メモ 75"/>
          <p:cNvSpPr/>
          <p:nvPr/>
        </p:nvSpPr>
        <p:spPr>
          <a:xfrm>
            <a:off x="7686558" y="1912017"/>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50"/>
              </a:solidFill>
            </a:endParaRPr>
          </a:p>
        </p:txBody>
      </p:sp>
      <p:sp>
        <p:nvSpPr>
          <p:cNvPr id="77" name="メモ 76"/>
          <p:cNvSpPr/>
          <p:nvPr/>
        </p:nvSpPr>
        <p:spPr>
          <a:xfrm>
            <a:off x="7686558" y="2340335"/>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メモ 77"/>
          <p:cNvSpPr/>
          <p:nvPr/>
        </p:nvSpPr>
        <p:spPr>
          <a:xfrm>
            <a:off x="7686558" y="2741780"/>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メモ 78"/>
          <p:cNvSpPr/>
          <p:nvPr/>
        </p:nvSpPr>
        <p:spPr>
          <a:xfrm>
            <a:off x="7686558" y="3153198"/>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1208822" y="3773345"/>
            <a:ext cx="866286" cy="461665"/>
          </a:xfrm>
          <a:prstGeom prst="rect">
            <a:avLst/>
          </a:prstGeom>
          <a:noFill/>
        </p:spPr>
        <p:txBody>
          <a:bodyPr wrap="square" rtlCol="0">
            <a:spAutoFit/>
          </a:bodyPr>
          <a:lstStyle/>
          <a:p>
            <a:pPr algn="ctr"/>
            <a:r>
              <a:rPr kumimoji="1" lang="en-US" altLang="ja-JP" sz="2400" dirty="0" smtClean="0"/>
              <a:t>c</a:t>
            </a:r>
            <a:endParaRPr kumimoji="1" lang="ja-JP" altLang="en-US" sz="2400" dirty="0"/>
          </a:p>
        </p:txBody>
      </p:sp>
      <p:sp>
        <p:nvSpPr>
          <p:cNvPr id="56" name="テキスト ボックス 55"/>
          <p:cNvSpPr txBox="1"/>
          <p:nvPr/>
        </p:nvSpPr>
        <p:spPr>
          <a:xfrm>
            <a:off x="1208822" y="3238725"/>
            <a:ext cx="866286" cy="461665"/>
          </a:xfrm>
          <a:prstGeom prst="rect">
            <a:avLst/>
          </a:prstGeom>
          <a:noFill/>
        </p:spPr>
        <p:txBody>
          <a:bodyPr wrap="square" rtlCol="0">
            <a:spAutoFit/>
          </a:bodyPr>
          <a:lstStyle/>
          <a:p>
            <a:pPr algn="ctr"/>
            <a:r>
              <a:rPr lang="en-US" altLang="ja-JP" sz="2400" dirty="0" smtClean="0"/>
              <a:t>b</a:t>
            </a:r>
            <a:endParaRPr kumimoji="1" lang="ja-JP" altLang="en-US" sz="2400" dirty="0"/>
          </a:p>
        </p:txBody>
      </p:sp>
      <p:sp>
        <p:nvSpPr>
          <p:cNvPr id="57" name="テキスト ボックス 56"/>
          <p:cNvSpPr txBox="1"/>
          <p:nvPr/>
        </p:nvSpPr>
        <p:spPr>
          <a:xfrm>
            <a:off x="1208822" y="2711192"/>
            <a:ext cx="866286" cy="461665"/>
          </a:xfrm>
          <a:prstGeom prst="rect">
            <a:avLst/>
          </a:prstGeom>
          <a:noFill/>
        </p:spPr>
        <p:txBody>
          <a:bodyPr wrap="square" rtlCol="0">
            <a:spAutoFit/>
          </a:bodyPr>
          <a:lstStyle/>
          <a:p>
            <a:pPr algn="ctr"/>
            <a:r>
              <a:rPr lang="en-US" altLang="ja-JP" sz="2400" dirty="0" smtClean="0"/>
              <a:t>a</a:t>
            </a:r>
            <a:endParaRPr kumimoji="1" lang="ja-JP" altLang="en-US" sz="2400" dirty="0"/>
          </a:p>
        </p:txBody>
      </p:sp>
    </p:spTree>
    <p:extLst>
      <p:ext uri="{BB962C8B-B14F-4D97-AF65-F5344CB8AC3E}">
        <p14:creationId xmlns:p14="http://schemas.microsoft.com/office/powerpoint/2010/main" val="28134683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latin typeface="+mn-ea"/>
                <a:ea typeface="+mn-ea"/>
              </a:rPr>
              <a:t>1.</a:t>
            </a:r>
            <a:r>
              <a:rPr lang="ja-JP" altLang="en-US" dirty="0">
                <a:latin typeface="+mn-ea"/>
                <a:ea typeface="+mn-ea"/>
              </a:rPr>
              <a:t>複数ファイルの</a:t>
            </a:r>
            <a:r>
              <a:rPr lang="ja-JP" altLang="en-US" dirty="0" smtClean="0">
                <a:latin typeface="+mn-ea"/>
                <a:ea typeface="+mn-ea"/>
              </a:rPr>
              <a:t>検索</a:t>
            </a:r>
            <a:endParaRPr kumimoji="1" lang="ja-JP" altLang="en-US" dirty="0">
              <a:latin typeface="+mn-ea"/>
              <a:ea typeface="+mn-ea"/>
            </a:endParaRPr>
          </a:p>
        </p:txBody>
      </p:sp>
      <p:sp>
        <p:nvSpPr>
          <p:cNvPr id="3" name="コンテンツ プレースホルダー 2"/>
          <p:cNvSpPr>
            <a:spLocks noGrp="1"/>
          </p:cNvSpPr>
          <p:nvPr>
            <p:ph idx="1"/>
          </p:nvPr>
        </p:nvSpPr>
        <p:spPr>
          <a:xfrm>
            <a:off x="398206" y="921148"/>
            <a:ext cx="8436077" cy="578037"/>
          </a:xfrm>
        </p:spPr>
        <p:txBody>
          <a:bodyPr/>
          <a:lstStyle/>
          <a:p>
            <a:pPr>
              <a:spcAft>
                <a:spcPts val="600"/>
              </a:spcAft>
            </a:pPr>
            <a:r>
              <a:rPr lang="ja-JP" altLang="en-US" dirty="0"/>
              <a:t>再利用</a:t>
            </a:r>
            <a:r>
              <a:rPr lang="ja-JP" altLang="en-US" dirty="0" smtClean="0"/>
              <a:t>したソフトウェアの各ソースファイルに</a:t>
            </a:r>
            <a:r>
              <a:rPr lang="ja-JP" altLang="en-US" dirty="0"/>
              <a:t>対して</a:t>
            </a:r>
            <a:r>
              <a:rPr lang="ja-JP" altLang="en-US" dirty="0" smtClean="0"/>
              <a:t>検索を行い，結果をソフトウェア別にまとめる．</a:t>
            </a:r>
            <a:endParaRPr lang="en-US" altLang="ja-JP"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8</a:t>
            </a:fld>
            <a:endParaRPr kumimoji="1" lang="ja-JP" altLang="en-US"/>
          </a:p>
        </p:txBody>
      </p:sp>
      <p:sp>
        <p:nvSpPr>
          <p:cNvPr id="62" name="正方形/長方形 61"/>
          <p:cNvSpPr/>
          <p:nvPr/>
        </p:nvSpPr>
        <p:spPr>
          <a:xfrm>
            <a:off x="4324239" y="3348435"/>
            <a:ext cx="497866" cy="497866"/>
          </a:xfrm>
          <a:prstGeom prst="rect">
            <a:avLst/>
          </a:prstGeom>
          <a:solidFill>
            <a:srgbClr val="5B9BD5"/>
          </a:solidFill>
          <a:ln>
            <a:solidFill>
              <a:srgbClr val="4171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678861" y="2306952"/>
            <a:ext cx="1665495" cy="208296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ソフトウェア </a:t>
            </a:r>
            <a:r>
              <a:rPr lang="en-US" altLang="ja-JP" dirty="0">
                <a:solidFill>
                  <a:schemeClr val="tx1"/>
                </a:solidFill>
              </a:rPr>
              <a:t>: </a:t>
            </a:r>
            <a:r>
              <a:rPr lang="en-US" altLang="ja-JP" dirty="0" smtClean="0">
                <a:solidFill>
                  <a:schemeClr val="tx1"/>
                </a:solidFill>
              </a:rPr>
              <a:t>X</a:t>
            </a:r>
          </a:p>
          <a:p>
            <a:pPr algn="ctr"/>
            <a:endParaRPr lang="en-US" altLang="ja-JP" dirty="0">
              <a:solidFill>
                <a:schemeClr val="tx1"/>
              </a:solidFill>
            </a:endParaRPr>
          </a:p>
          <a:p>
            <a:pPr algn="ctr"/>
            <a:endParaRPr lang="en-US" altLang="ja-JP" dirty="0" smtClean="0">
              <a:solidFill>
                <a:schemeClr val="tx1"/>
              </a:solidFill>
            </a:endParaRPr>
          </a:p>
          <a:p>
            <a:pPr algn="ctr"/>
            <a:endParaRPr lang="en-US" altLang="ja-JP" dirty="0">
              <a:solidFill>
                <a:schemeClr val="tx1"/>
              </a:solidFill>
            </a:endParaRPr>
          </a:p>
          <a:p>
            <a:pPr algn="ctr"/>
            <a:endParaRPr lang="en-US" altLang="ja-JP" dirty="0" smtClean="0">
              <a:solidFill>
                <a:schemeClr val="tx1"/>
              </a:solidFill>
            </a:endParaRPr>
          </a:p>
          <a:p>
            <a:pPr algn="ctr"/>
            <a:endParaRPr lang="ja-JP" altLang="en-US" dirty="0">
              <a:solidFill>
                <a:schemeClr val="tx1"/>
              </a:solidFill>
            </a:endParaRPr>
          </a:p>
          <a:p>
            <a:pPr algn="ctr"/>
            <a:endParaRPr kumimoji="1" lang="ja-JP" altLang="en-US" dirty="0">
              <a:solidFill>
                <a:schemeClr val="tx1"/>
              </a:solidFill>
            </a:endParaRPr>
          </a:p>
        </p:txBody>
      </p:sp>
      <p:cxnSp>
        <p:nvCxnSpPr>
          <p:cNvPr id="69" name="直線矢印コネクタ 68"/>
          <p:cNvCxnSpPr>
            <a:stCxn id="53" idx="3"/>
            <a:endCxn id="62" idx="0"/>
          </p:cNvCxnSpPr>
          <p:nvPr/>
        </p:nvCxnSpPr>
        <p:spPr>
          <a:xfrm>
            <a:off x="4571225" y="2857944"/>
            <a:ext cx="1947" cy="490491"/>
          </a:xfrm>
          <a:prstGeom prst="straightConnector1">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0" name="テキスト ボックス 69"/>
          <p:cNvSpPr txBox="1"/>
          <p:nvPr/>
        </p:nvSpPr>
        <p:spPr>
          <a:xfrm>
            <a:off x="4089019" y="3882461"/>
            <a:ext cx="1031051" cy="369332"/>
          </a:xfrm>
          <a:prstGeom prst="rect">
            <a:avLst/>
          </a:prstGeom>
          <a:noFill/>
        </p:spPr>
        <p:txBody>
          <a:bodyPr wrap="none" rtlCol="0">
            <a:spAutoFit/>
          </a:bodyPr>
          <a:lstStyle/>
          <a:p>
            <a:pPr algn="ctr"/>
            <a:r>
              <a:rPr lang="ja-JP" altLang="en-US" dirty="0" smtClean="0"/>
              <a:t>システム</a:t>
            </a:r>
            <a:endParaRPr kumimoji="1" lang="ja-JP" altLang="en-US" dirty="0"/>
          </a:p>
        </p:txBody>
      </p:sp>
      <p:sp>
        <p:nvSpPr>
          <p:cNvPr id="53" name="円柱 52"/>
          <p:cNvSpPr/>
          <p:nvPr/>
        </p:nvSpPr>
        <p:spPr>
          <a:xfrm>
            <a:off x="4322292" y="2224855"/>
            <a:ext cx="497866" cy="633089"/>
          </a:xfrm>
          <a:prstGeom prst="can">
            <a:avLst/>
          </a:prstGeom>
          <a:solidFill>
            <a:srgbClr val="5B9BD5"/>
          </a:solidFill>
          <a:ln>
            <a:solidFill>
              <a:srgbClr val="4171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3845706" y="1884646"/>
            <a:ext cx="1451038" cy="369332"/>
          </a:xfrm>
          <a:prstGeom prst="rect">
            <a:avLst/>
          </a:prstGeom>
          <a:noFill/>
        </p:spPr>
        <p:txBody>
          <a:bodyPr wrap="square" rtlCol="0">
            <a:spAutoFit/>
          </a:bodyPr>
          <a:lstStyle/>
          <a:p>
            <a:pPr algn="ctr"/>
            <a:r>
              <a:rPr kumimoji="1" lang="ja-JP" altLang="en-US" dirty="0" smtClean="0"/>
              <a:t>データベース</a:t>
            </a:r>
            <a:endParaRPr kumimoji="1" lang="ja-JP" altLang="en-US" dirty="0"/>
          </a:p>
        </p:txBody>
      </p:sp>
      <p:sp>
        <p:nvSpPr>
          <p:cNvPr id="46" name="メモ 45"/>
          <p:cNvSpPr/>
          <p:nvPr/>
        </p:nvSpPr>
        <p:spPr>
          <a:xfrm>
            <a:off x="935328" y="2784148"/>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50"/>
              </a:solidFill>
            </a:endParaRPr>
          </a:p>
        </p:txBody>
      </p:sp>
      <p:sp>
        <p:nvSpPr>
          <p:cNvPr id="47" name="メモ 46"/>
          <p:cNvSpPr/>
          <p:nvPr/>
        </p:nvSpPr>
        <p:spPr>
          <a:xfrm>
            <a:off x="935328" y="3315664"/>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メモ 47"/>
          <p:cNvSpPr/>
          <p:nvPr/>
        </p:nvSpPr>
        <p:spPr>
          <a:xfrm>
            <a:off x="935328" y="3846301"/>
            <a:ext cx="224124" cy="315754"/>
          </a:xfrm>
          <a:prstGeom prst="foldedCorner">
            <a:avLst>
              <a:gd name="adj" fmla="val 4105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メモ 33"/>
          <p:cNvSpPr/>
          <p:nvPr/>
        </p:nvSpPr>
        <p:spPr>
          <a:xfrm>
            <a:off x="3007780" y="3439491"/>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5" name="直線矢印コネクタ 34"/>
          <p:cNvCxnSpPr>
            <a:stCxn id="34" idx="3"/>
            <a:endCxn id="62" idx="1"/>
          </p:cNvCxnSpPr>
          <p:nvPr/>
        </p:nvCxnSpPr>
        <p:spPr>
          <a:xfrm>
            <a:off x="3231904" y="3597368"/>
            <a:ext cx="1092335"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カギ線コネクタ 35"/>
          <p:cNvCxnSpPr>
            <a:stCxn id="62" idx="3"/>
          </p:cNvCxnSpPr>
          <p:nvPr/>
        </p:nvCxnSpPr>
        <p:spPr>
          <a:xfrm>
            <a:off x="4822105" y="3597368"/>
            <a:ext cx="671915" cy="867952"/>
          </a:xfrm>
          <a:prstGeom prst="bentConnector2">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2683111" y="3709618"/>
            <a:ext cx="866286" cy="461665"/>
          </a:xfrm>
          <a:prstGeom prst="rect">
            <a:avLst/>
          </a:prstGeom>
          <a:noFill/>
        </p:spPr>
        <p:txBody>
          <a:bodyPr wrap="square" rtlCol="0">
            <a:spAutoFit/>
          </a:bodyPr>
          <a:lstStyle/>
          <a:p>
            <a:pPr algn="ctr"/>
            <a:r>
              <a:rPr lang="en-US" altLang="ja-JP" sz="2400" dirty="0"/>
              <a:t>a</a:t>
            </a:r>
            <a:endParaRPr kumimoji="1" lang="ja-JP" altLang="en-US" sz="2400" dirty="0"/>
          </a:p>
        </p:txBody>
      </p:sp>
      <p:sp>
        <p:nvSpPr>
          <p:cNvPr id="43" name="角丸四角形吹き出し 42"/>
          <p:cNvSpPr/>
          <p:nvPr/>
        </p:nvSpPr>
        <p:spPr>
          <a:xfrm>
            <a:off x="5988361" y="1746086"/>
            <a:ext cx="2117413" cy="2241117"/>
          </a:xfrm>
          <a:prstGeom prst="wedgeRoundRectCallout">
            <a:avLst>
              <a:gd name="adj1" fmla="val -105185"/>
              <a:gd name="adj2" fmla="val -14916"/>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メモ 43"/>
          <p:cNvSpPr/>
          <p:nvPr/>
        </p:nvSpPr>
        <p:spPr>
          <a:xfrm>
            <a:off x="6286979" y="1912017"/>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50"/>
              </a:solidFill>
            </a:endParaRPr>
          </a:p>
        </p:txBody>
      </p:sp>
      <p:sp>
        <p:nvSpPr>
          <p:cNvPr id="45" name="メモ 44"/>
          <p:cNvSpPr/>
          <p:nvPr/>
        </p:nvSpPr>
        <p:spPr>
          <a:xfrm>
            <a:off x="6648313" y="1912017"/>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50"/>
              </a:solidFill>
            </a:endParaRPr>
          </a:p>
        </p:txBody>
      </p:sp>
      <p:sp>
        <p:nvSpPr>
          <p:cNvPr id="50" name="メモ 49"/>
          <p:cNvSpPr/>
          <p:nvPr/>
        </p:nvSpPr>
        <p:spPr>
          <a:xfrm>
            <a:off x="7002276" y="1912017"/>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50"/>
              </a:solidFill>
            </a:endParaRPr>
          </a:p>
        </p:txBody>
      </p:sp>
      <p:sp>
        <p:nvSpPr>
          <p:cNvPr id="51" name="メモ 50"/>
          <p:cNvSpPr/>
          <p:nvPr/>
        </p:nvSpPr>
        <p:spPr>
          <a:xfrm>
            <a:off x="7344417" y="1912017"/>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50"/>
              </a:solidFill>
            </a:endParaRPr>
          </a:p>
        </p:txBody>
      </p:sp>
      <p:sp>
        <p:nvSpPr>
          <p:cNvPr id="52" name="メモ 51"/>
          <p:cNvSpPr/>
          <p:nvPr/>
        </p:nvSpPr>
        <p:spPr>
          <a:xfrm>
            <a:off x="6286979" y="2340335"/>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メモ 58"/>
          <p:cNvSpPr/>
          <p:nvPr/>
        </p:nvSpPr>
        <p:spPr>
          <a:xfrm>
            <a:off x="6648313" y="2340335"/>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メモ 59"/>
          <p:cNvSpPr/>
          <p:nvPr/>
        </p:nvSpPr>
        <p:spPr>
          <a:xfrm>
            <a:off x="7002276" y="2340335"/>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メモ 60"/>
          <p:cNvSpPr/>
          <p:nvPr/>
        </p:nvSpPr>
        <p:spPr>
          <a:xfrm>
            <a:off x="7344417" y="2340335"/>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rot="16200000">
            <a:off x="6824901" y="3555946"/>
            <a:ext cx="578874" cy="369332"/>
          </a:xfrm>
          <a:prstGeom prst="rect">
            <a:avLst/>
          </a:prstGeom>
          <a:noFill/>
        </p:spPr>
        <p:txBody>
          <a:bodyPr wrap="square" rtlCol="0">
            <a:spAutoFit/>
          </a:bodyPr>
          <a:lstStyle/>
          <a:p>
            <a:r>
              <a:rPr kumimoji="1" lang="ja-JP" altLang="en-US" dirty="0" smtClean="0"/>
              <a:t>・・・</a:t>
            </a:r>
            <a:endParaRPr kumimoji="1" lang="ja-JP" altLang="en-US" dirty="0"/>
          </a:p>
        </p:txBody>
      </p:sp>
      <p:sp>
        <p:nvSpPr>
          <p:cNvPr id="64" name="メモ 63"/>
          <p:cNvSpPr/>
          <p:nvPr/>
        </p:nvSpPr>
        <p:spPr>
          <a:xfrm>
            <a:off x="6286979" y="2741780"/>
            <a:ext cx="224124" cy="315754"/>
          </a:xfrm>
          <a:prstGeom prst="foldedCorner">
            <a:avLst>
              <a:gd name="adj" fmla="val 4105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メモ 64"/>
          <p:cNvSpPr/>
          <p:nvPr/>
        </p:nvSpPr>
        <p:spPr>
          <a:xfrm>
            <a:off x="6648313" y="2741780"/>
            <a:ext cx="224124" cy="315754"/>
          </a:xfrm>
          <a:prstGeom prst="foldedCorner">
            <a:avLst>
              <a:gd name="adj" fmla="val 4105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メモ 65"/>
          <p:cNvSpPr/>
          <p:nvPr/>
        </p:nvSpPr>
        <p:spPr>
          <a:xfrm>
            <a:off x="7002276" y="2741780"/>
            <a:ext cx="224124" cy="315754"/>
          </a:xfrm>
          <a:prstGeom prst="foldedCorner">
            <a:avLst>
              <a:gd name="adj" fmla="val 4105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メモ 66"/>
          <p:cNvSpPr/>
          <p:nvPr/>
        </p:nvSpPr>
        <p:spPr>
          <a:xfrm>
            <a:off x="7344417" y="2741780"/>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メモ 70"/>
          <p:cNvSpPr/>
          <p:nvPr/>
        </p:nvSpPr>
        <p:spPr>
          <a:xfrm>
            <a:off x="6286979" y="3153198"/>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メモ 72"/>
          <p:cNvSpPr/>
          <p:nvPr/>
        </p:nvSpPr>
        <p:spPr>
          <a:xfrm>
            <a:off x="6648313" y="3153198"/>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メモ 73"/>
          <p:cNvSpPr/>
          <p:nvPr/>
        </p:nvSpPr>
        <p:spPr>
          <a:xfrm>
            <a:off x="7002276" y="3153198"/>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メモ 74"/>
          <p:cNvSpPr/>
          <p:nvPr/>
        </p:nvSpPr>
        <p:spPr>
          <a:xfrm>
            <a:off x="7344417" y="3153198"/>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メモ 75"/>
          <p:cNvSpPr/>
          <p:nvPr/>
        </p:nvSpPr>
        <p:spPr>
          <a:xfrm>
            <a:off x="7686558" y="1912017"/>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50"/>
              </a:solidFill>
            </a:endParaRPr>
          </a:p>
        </p:txBody>
      </p:sp>
      <p:sp>
        <p:nvSpPr>
          <p:cNvPr id="77" name="メモ 76"/>
          <p:cNvSpPr/>
          <p:nvPr/>
        </p:nvSpPr>
        <p:spPr>
          <a:xfrm>
            <a:off x="7686558" y="2340335"/>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メモ 77"/>
          <p:cNvSpPr/>
          <p:nvPr/>
        </p:nvSpPr>
        <p:spPr>
          <a:xfrm>
            <a:off x="7686558" y="2741780"/>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メモ 78"/>
          <p:cNvSpPr/>
          <p:nvPr/>
        </p:nvSpPr>
        <p:spPr>
          <a:xfrm>
            <a:off x="7686558" y="3153198"/>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81" name="表 80"/>
          <p:cNvGraphicFramePr>
            <a:graphicFrameLocks noGrp="1"/>
          </p:cNvGraphicFramePr>
          <p:nvPr>
            <p:extLst>
              <p:ext uri="{D42A27DB-BD31-4B8C-83A1-F6EECF244321}">
                <p14:modId xmlns:p14="http://schemas.microsoft.com/office/powerpoint/2010/main" val="1598259057"/>
              </p:ext>
            </p:extLst>
          </p:nvPr>
        </p:nvGraphicFramePr>
        <p:xfrm>
          <a:off x="2478450" y="4531994"/>
          <a:ext cx="5718798" cy="886725"/>
        </p:xfrm>
        <a:graphic>
          <a:graphicData uri="http://schemas.openxmlformats.org/drawingml/2006/table">
            <a:tbl>
              <a:tblPr firstRow="1" bandRow="1">
                <a:tableStyleId>{46F890A9-2807-4EBB-B81D-B2AA78EC7F39}</a:tableStyleId>
              </a:tblPr>
              <a:tblGrid>
                <a:gridCol w="541180"/>
                <a:gridCol w="300349"/>
                <a:gridCol w="973232"/>
                <a:gridCol w="973232"/>
                <a:gridCol w="982467"/>
                <a:gridCol w="973232"/>
                <a:gridCol w="975106"/>
              </a:tblGrid>
              <a:tr h="447879">
                <a:tc>
                  <a:txBody>
                    <a:bodyPr/>
                    <a:lstStyle/>
                    <a:p>
                      <a:pPr algn="ctr"/>
                      <a:r>
                        <a:rPr kumimoji="1" lang="en-US" altLang="ja-JP" sz="2000" dirty="0" smtClean="0"/>
                        <a:t>X</a:t>
                      </a:r>
                      <a:endParaRPr kumimoji="1" lang="ja-JP" altLang="en-US" sz="2000" dirty="0"/>
                    </a:p>
                  </a:txBody>
                  <a:tcPr marL="134046" marR="134046" marT="67023" marB="67023">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endParaRPr kumimoji="1" lang="ja-JP" altLang="en-US" sz="1400" dirty="0"/>
                    </a:p>
                  </a:txBody>
                  <a:tcPr marL="134046" marR="134046" marT="67023" marB="67023">
                    <a:lnT w="12700" cap="flat" cmpd="sng" algn="ctr">
                      <a:solidFill>
                        <a:schemeClr val="tx1"/>
                      </a:solidFill>
                      <a:prstDash val="solid"/>
                      <a:round/>
                      <a:headEnd type="none" w="med" len="med"/>
                      <a:tailEnd type="none" w="med" len="med"/>
                    </a:lnT>
                  </a:tcPr>
                </a:tc>
                <a:tc>
                  <a:txBody>
                    <a:bodyPr/>
                    <a:lstStyle/>
                    <a:p>
                      <a:pPr algn="ctr"/>
                      <a:r>
                        <a:rPr kumimoji="1" lang="en-US" altLang="ja-JP" sz="2000" dirty="0" smtClean="0"/>
                        <a:t>X -</a:t>
                      </a:r>
                      <a:r>
                        <a:rPr kumimoji="1" lang="en-US" altLang="ja-JP" sz="2000" baseline="0" dirty="0" smtClean="0"/>
                        <a:t> 1.0</a:t>
                      </a:r>
                      <a:endParaRPr kumimoji="1" lang="ja-JP" altLang="en-US" sz="2000" dirty="0"/>
                    </a:p>
                  </a:txBody>
                  <a:tcPr marL="134046" marR="134046" marT="67023" marB="67023">
                    <a:lnT w="12700" cap="flat" cmpd="sng" algn="ctr">
                      <a:solidFill>
                        <a:schemeClr val="tx1"/>
                      </a:solidFill>
                      <a:prstDash val="solid"/>
                      <a:round/>
                      <a:headEnd type="none" w="med" len="med"/>
                      <a:tailEnd type="none" w="med" len="med"/>
                    </a:lnT>
                  </a:tcPr>
                </a:tc>
                <a:tc>
                  <a:txBody>
                    <a:bodyPr/>
                    <a:lstStyle/>
                    <a:p>
                      <a:pPr algn="ctr"/>
                      <a:r>
                        <a:rPr kumimoji="1" lang="en-US" altLang="ja-JP" sz="2000" dirty="0" smtClean="0"/>
                        <a:t>X</a:t>
                      </a:r>
                      <a:r>
                        <a:rPr kumimoji="1" lang="en-US" altLang="ja-JP" sz="2000" baseline="0" dirty="0" smtClean="0"/>
                        <a:t> - 2.0</a:t>
                      </a:r>
                      <a:endParaRPr kumimoji="1" lang="ja-JP" altLang="en-US" sz="2000" dirty="0"/>
                    </a:p>
                  </a:txBody>
                  <a:tcPr marL="134046" marR="134046" marT="67023" marB="67023">
                    <a:lnT w="12700" cap="flat" cmpd="sng" algn="ctr">
                      <a:solidFill>
                        <a:schemeClr val="tx1"/>
                      </a:solidFill>
                      <a:prstDash val="solid"/>
                      <a:round/>
                      <a:headEnd type="none" w="med" len="med"/>
                      <a:tailEnd type="none" w="med" len="med"/>
                    </a:lnT>
                  </a:tcPr>
                </a:tc>
                <a:tc>
                  <a:txBody>
                    <a:bodyPr/>
                    <a:lstStyle/>
                    <a:p>
                      <a:pPr algn="ctr"/>
                      <a:r>
                        <a:rPr kumimoji="1" lang="en-US" altLang="ja-JP" sz="2000" dirty="0" smtClean="0"/>
                        <a:t>X - 3.0</a:t>
                      </a:r>
                      <a:endParaRPr kumimoji="1" lang="ja-JP" altLang="en-US" sz="2000" dirty="0"/>
                    </a:p>
                  </a:txBody>
                  <a:tcPr marL="134046" marR="134046" marT="67023" marB="67023">
                    <a:lnT w="12700" cap="flat" cmpd="sng" algn="ctr">
                      <a:solidFill>
                        <a:schemeClr val="tx1"/>
                      </a:solidFill>
                      <a:prstDash val="solid"/>
                      <a:round/>
                      <a:headEnd type="none" w="med" len="med"/>
                      <a:tailEnd type="none" w="med" len="med"/>
                    </a:lnT>
                  </a:tcPr>
                </a:tc>
                <a:tc>
                  <a:txBody>
                    <a:bodyPr/>
                    <a:lstStyle/>
                    <a:p>
                      <a:pPr algn="ctr"/>
                      <a:r>
                        <a:rPr kumimoji="1" lang="en-US" altLang="ja-JP" sz="2000" dirty="0" smtClean="0"/>
                        <a:t>X - 4.0</a:t>
                      </a:r>
                      <a:endParaRPr kumimoji="1" lang="ja-JP" altLang="en-US" sz="2000" dirty="0"/>
                    </a:p>
                  </a:txBody>
                  <a:tcPr marL="134046" marR="134046" marT="67023" marB="67023">
                    <a:lnT w="12700" cap="flat" cmpd="sng" algn="ctr">
                      <a:solidFill>
                        <a:schemeClr val="tx1"/>
                      </a:solidFill>
                      <a:prstDash val="solid"/>
                      <a:round/>
                      <a:headEnd type="none" w="med" len="med"/>
                      <a:tailEnd type="none" w="med" len="med"/>
                    </a:lnT>
                  </a:tcPr>
                </a:tc>
                <a:tc>
                  <a:txBody>
                    <a:bodyPr/>
                    <a:lstStyle/>
                    <a:p>
                      <a:pPr algn="ctr"/>
                      <a:r>
                        <a:rPr kumimoji="1" lang="en-US" altLang="ja-JP" sz="2000" dirty="0" smtClean="0"/>
                        <a:t>X - 5.0</a:t>
                      </a:r>
                      <a:endParaRPr kumimoji="1" lang="ja-JP" altLang="en-US" sz="2000" dirty="0"/>
                    </a:p>
                  </a:txBody>
                  <a:tcPr marL="134046" marR="134046" marT="67023" marB="67023">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435650">
                <a:tc>
                  <a:txBody>
                    <a:bodyPr/>
                    <a:lstStyle/>
                    <a:p>
                      <a:pPr algn="ctr"/>
                      <a:r>
                        <a:rPr kumimoji="1" lang="en-US" altLang="ja-JP" sz="2000" dirty="0" smtClean="0"/>
                        <a:t>a</a:t>
                      </a:r>
                      <a:endParaRPr kumimoji="1" lang="ja-JP" altLang="en-US" sz="2000" dirty="0"/>
                    </a:p>
                  </a:txBody>
                  <a:tcPr marL="134046" marR="134046" marT="67023" marB="67023">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endParaRPr kumimoji="1" lang="ja-JP" altLang="en-US" sz="2000" dirty="0"/>
                    </a:p>
                  </a:txBody>
                  <a:tcPr marL="134046" marR="134046" marT="67023" marB="67023">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t>0.96</a:t>
                      </a:r>
                      <a:endParaRPr kumimoji="1" lang="ja-JP" altLang="en-US" sz="2000" dirty="0"/>
                    </a:p>
                  </a:txBody>
                  <a:tcPr marL="134046" marR="134046" marT="67023" marB="67023">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t>0.97</a:t>
                      </a:r>
                      <a:endParaRPr kumimoji="1" lang="ja-JP" altLang="en-US" sz="2000" dirty="0"/>
                    </a:p>
                  </a:txBody>
                  <a:tcPr marL="134046" marR="134046" marT="67023" marB="67023">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t>0.99</a:t>
                      </a:r>
                      <a:endParaRPr kumimoji="1" lang="ja-JP" altLang="en-US" sz="2000" dirty="0"/>
                    </a:p>
                  </a:txBody>
                  <a:tcPr marL="134046" marR="134046" marT="67023" marB="67023">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t>0.97</a:t>
                      </a:r>
                      <a:endParaRPr kumimoji="1" lang="ja-JP" altLang="en-US" sz="2000" dirty="0"/>
                    </a:p>
                  </a:txBody>
                  <a:tcPr marL="134046" marR="134046" marT="67023" marB="67023">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t>0.9</a:t>
                      </a:r>
                      <a:endParaRPr kumimoji="1" lang="ja-JP" altLang="en-US" sz="2000" dirty="0"/>
                    </a:p>
                  </a:txBody>
                  <a:tcPr marL="134046" marR="134046" marT="67023" marB="67023">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55" name="テキスト ボックス 54"/>
          <p:cNvSpPr txBox="1"/>
          <p:nvPr/>
        </p:nvSpPr>
        <p:spPr>
          <a:xfrm>
            <a:off x="1208822" y="3773345"/>
            <a:ext cx="866286" cy="461665"/>
          </a:xfrm>
          <a:prstGeom prst="rect">
            <a:avLst/>
          </a:prstGeom>
          <a:noFill/>
        </p:spPr>
        <p:txBody>
          <a:bodyPr wrap="square" rtlCol="0">
            <a:spAutoFit/>
          </a:bodyPr>
          <a:lstStyle/>
          <a:p>
            <a:pPr algn="ctr"/>
            <a:r>
              <a:rPr kumimoji="1" lang="en-US" altLang="ja-JP" sz="2400" dirty="0" smtClean="0"/>
              <a:t>c</a:t>
            </a:r>
            <a:endParaRPr kumimoji="1" lang="ja-JP" altLang="en-US" sz="2400" dirty="0"/>
          </a:p>
        </p:txBody>
      </p:sp>
      <p:sp>
        <p:nvSpPr>
          <p:cNvPr id="56" name="テキスト ボックス 55"/>
          <p:cNvSpPr txBox="1"/>
          <p:nvPr/>
        </p:nvSpPr>
        <p:spPr>
          <a:xfrm>
            <a:off x="1208822" y="3238725"/>
            <a:ext cx="866286" cy="461665"/>
          </a:xfrm>
          <a:prstGeom prst="rect">
            <a:avLst/>
          </a:prstGeom>
          <a:noFill/>
        </p:spPr>
        <p:txBody>
          <a:bodyPr wrap="square" rtlCol="0">
            <a:spAutoFit/>
          </a:bodyPr>
          <a:lstStyle/>
          <a:p>
            <a:pPr algn="ctr"/>
            <a:r>
              <a:rPr lang="en-US" altLang="ja-JP" sz="2400" dirty="0" smtClean="0"/>
              <a:t>b</a:t>
            </a:r>
            <a:endParaRPr kumimoji="1" lang="ja-JP" altLang="en-US" sz="2400" dirty="0"/>
          </a:p>
        </p:txBody>
      </p:sp>
      <p:sp>
        <p:nvSpPr>
          <p:cNvPr id="57" name="テキスト ボックス 56"/>
          <p:cNvSpPr txBox="1"/>
          <p:nvPr/>
        </p:nvSpPr>
        <p:spPr>
          <a:xfrm>
            <a:off x="1208822" y="2711192"/>
            <a:ext cx="866286" cy="461665"/>
          </a:xfrm>
          <a:prstGeom prst="rect">
            <a:avLst/>
          </a:prstGeom>
          <a:noFill/>
        </p:spPr>
        <p:txBody>
          <a:bodyPr wrap="square" rtlCol="0">
            <a:spAutoFit/>
          </a:bodyPr>
          <a:lstStyle/>
          <a:p>
            <a:pPr algn="ctr"/>
            <a:r>
              <a:rPr lang="en-US" altLang="ja-JP" sz="2400" dirty="0" smtClean="0"/>
              <a:t>a</a:t>
            </a:r>
            <a:endParaRPr kumimoji="1" lang="ja-JP" altLang="en-US" sz="2400" dirty="0"/>
          </a:p>
        </p:txBody>
      </p:sp>
    </p:spTree>
    <p:extLst>
      <p:ext uri="{BB962C8B-B14F-4D97-AF65-F5344CB8AC3E}">
        <p14:creationId xmlns:p14="http://schemas.microsoft.com/office/powerpoint/2010/main" val="22349067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latin typeface="+mn-ea"/>
                <a:ea typeface="+mn-ea"/>
              </a:rPr>
              <a:t>1.</a:t>
            </a:r>
            <a:r>
              <a:rPr lang="ja-JP" altLang="en-US" dirty="0">
                <a:latin typeface="+mn-ea"/>
                <a:ea typeface="+mn-ea"/>
              </a:rPr>
              <a:t>複数ファイルの</a:t>
            </a:r>
            <a:r>
              <a:rPr lang="ja-JP" altLang="en-US" dirty="0" smtClean="0">
                <a:latin typeface="+mn-ea"/>
                <a:ea typeface="+mn-ea"/>
              </a:rPr>
              <a:t>検索</a:t>
            </a:r>
            <a:endParaRPr kumimoji="1" lang="ja-JP" altLang="en-US" dirty="0">
              <a:latin typeface="+mn-ea"/>
              <a:ea typeface="+mn-ea"/>
            </a:endParaRPr>
          </a:p>
        </p:txBody>
      </p:sp>
      <p:sp>
        <p:nvSpPr>
          <p:cNvPr id="3" name="コンテンツ プレースホルダー 2"/>
          <p:cNvSpPr>
            <a:spLocks noGrp="1"/>
          </p:cNvSpPr>
          <p:nvPr>
            <p:ph idx="1"/>
          </p:nvPr>
        </p:nvSpPr>
        <p:spPr>
          <a:xfrm>
            <a:off x="398206" y="921148"/>
            <a:ext cx="8436077" cy="578037"/>
          </a:xfrm>
        </p:spPr>
        <p:txBody>
          <a:bodyPr/>
          <a:lstStyle/>
          <a:p>
            <a:pPr>
              <a:spcAft>
                <a:spcPts val="600"/>
              </a:spcAft>
            </a:pPr>
            <a:r>
              <a:rPr lang="ja-JP" altLang="en-US" dirty="0"/>
              <a:t>再利用</a:t>
            </a:r>
            <a:r>
              <a:rPr lang="ja-JP" altLang="en-US" dirty="0" smtClean="0"/>
              <a:t>したソフトウェアの各ソースファイルに</a:t>
            </a:r>
            <a:r>
              <a:rPr lang="ja-JP" altLang="en-US" dirty="0"/>
              <a:t>対して</a:t>
            </a:r>
            <a:r>
              <a:rPr lang="ja-JP" altLang="en-US" dirty="0" smtClean="0"/>
              <a:t>検索を行い，結果をソフトウェア別にまとめる．</a:t>
            </a:r>
            <a:endParaRPr lang="en-US" altLang="ja-JP"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9</a:t>
            </a:fld>
            <a:endParaRPr kumimoji="1" lang="ja-JP" altLang="en-US"/>
          </a:p>
        </p:txBody>
      </p:sp>
      <p:sp>
        <p:nvSpPr>
          <p:cNvPr id="62" name="正方形/長方形 61"/>
          <p:cNvSpPr/>
          <p:nvPr/>
        </p:nvSpPr>
        <p:spPr>
          <a:xfrm>
            <a:off x="4324239" y="3348435"/>
            <a:ext cx="497866" cy="497866"/>
          </a:xfrm>
          <a:prstGeom prst="rect">
            <a:avLst/>
          </a:prstGeom>
          <a:solidFill>
            <a:srgbClr val="5B9BD5"/>
          </a:solidFill>
          <a:ln>
            <a:solidFill>
              <a:srgbClr val="4171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678861" y="2306952"/>
            <a:ext cx="1665495" cy="208296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ソフトウェア </a:t>
            </a:r>
            <a:r>
              <a:rPr lang="en-US" altLang="ja-JP" dirty="0">
                <a:solidFill>
                  <a:schemeClr val="tx1"/>
                </a:solidFill>
              </a:rPr>
              <a:t>: </a:t>
            </a:r>
            <a:r>
              <a:rPr lang="en-US" altLang="ja-JP" dirty="0" smtClean="0">
                <a:solidFill>
                  <a:schemeClr val="tx1"/>
                </a:solidFill>
              </a:rPr>
              <a:t>X</a:t>
            </a:r>
          </a:p>
          <a:p>
            <a:pPr algn="ctr"/>
            <a:endParaRPr lang="en-US" altLang="ja-JP" dirty="0">
              <a:solidFill>
                <a:schemeClr val="tx1"/>
              </a:solidFill>
            </a:endParaRPr>
          </a:p>
          <a:p>
            <a:pPr algn="ctr"/>
            <a:endParaRPr lang="en-US" altLang="ja-JP" dirty="0" smtClean="0">
              <a:solidFill>
                <a:schemeClr val="tx1"/>
              </a:solidFill>
            </a:endParaRPr>
          </a:p>
          <a:p>
            <a:pPr algn="ctr"/>
            <a:endParaRPr lang="en-US" altLang="ja-JP" dirty="0">
              <a:solidFill>
                <a:schemeClr val="tx1"/>
              </a:solidFill>
            </a:endParaRPr>
          </a:p>
          <a:p>
            <a:pPr algn="ctr"/>
            <a:endParaRPr lang="en-US" altLang="ja-JP" dirty="0" smtClean="0">
              <a:solidFill>
                <a:schemeClr val="tx1"/>
              </a:solidFill>
            </a:endParaRPr>
          </a:p>
          <a:p>
            <a:pPr algn="ctr"/>
            <a:endParaRPr lang="ja-JP" altLang="en-US" dirty="0">
              <a:solidFill>
                <a:schemeClr val="tx1"/>
              </a:solidFill>
            </a:endParaRPr>
          </a:p>
          <a:p>
            <a:pPr algn="ctr"/>
            <a:endParaRPr kumimoji="1" lang="ja-JP" altLang="en-US" dirty="0">
              <a:solidFill>
                <a:schemeClr val="tx1"/>
              </a:solidFill>
            </a:endParaRPr>
          </a:p>
        </p:txBody>
      </p:sp>
      <p:cxnSp>
        <p:nvCxnSpPr>
          <p:cNvPr id="69" name="直線矢印コネクタ 68"/>
          <p:cNvCxnSpPr>
            <a:stCxn id="53" idx="3"/>
            <a:endCxn id="62" idx="0"/>
          </p:cNvCxnSpPr>
          <p:nvPr/>
        </p:nvCxnSpPr>
        <p:spPr>
          <a:xfrm>
            <a:off x="4571225" y="2857944"/>
            <a:ext cx="1947" cy="490491"/>
          </a:xfrm>
          <a:prstGeom prst="straightConnector1">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0" name="テキスト ボックス 69"/>
          <p:cNvSpPr txBox="1"/>
          <p:nvPr/>
        </p:nvSpPr>
        <p:spPr>
          <a:xfrm>
            <a:off x="4089019" y="3882461"/>
            <a:ext cx="1031051" cy="369332"/>
          </a:xfrm>
          <a:prstGeom prst="rect">
            <a:avLst/>
          </a:prstGeom>
          <a:noFill/>
        </p:spPr>
        <p:txBody>
          <a:bodyPr wrap="none" rtlCol="0">
            <a:spAutoFit/>
          </a:bodyPr>
          <a:lstStyle/>
          <a:p>
            <a:pPr algn="ctr"/>
            <a:r>
              <a:rPr lang="ja-JP" altLang="en-US" dirty="0" smtClean="0"/>
              <a:t>システム</a:t>
            </a:r>
            <a:endParaRPr kumimoji="1" lang="ja-JP" altLang="en-US" dirty="0"/>
          </a:p>
        </p:txBody>
      </p:sp>
      <p:sp>
        <p:nvSpPr>
          <p:cNvPr id="53" name="円柱 52"/>
          <p:cNvSpPr/>
          <p:nvPr/>
        </p:nvSpPr>
        <p:spPr>
          <a:xfrm>
            <a:off x="4322292" y="2224855"/>
            <a:ext cx="497866" cy="633089"/>
          </a:xfrm>
          <a:prstGeom prst="can">
            <a:avLst/>
          </a:prstGeom>
          <a:solidFill>
            <a:srgbClr val="5B9BD5"/>
          </a:solidFill>
          <a:ln>
            <a:solidFill>
              <a:srgbClr val="4171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3845706" y="1884646"/>
            <a:ext cx="1451038" cy="369332"/>
          </a:xfrm>
          <a:prstGeom prst="rect">
            <a:avLst/>
          </a:prstGeom>
          <a:noFill/>
        </p:spPr>
        <p:txBody>
          <a:bodyPr wrap="square" rtlCol="0">
            <a:spAutoFit/>
          </a:bodyPr>
          <a:lstStyle/>
          <a:p>
            <a:pPr algn="ctr"/>
            <a:r>
              <a:rPr kumimoji="1" lang="ja-JP" altLang="en-US" dirty="0" smtClean="0"/>
              <a:t>データベース</a:t>
            </a:r>
            <a:endParaRPr kumimoji="1" lang="ja-JP" altLang="en-US" dirty="0"/>
          </a:p>
        </p:txBody>
      </p:sp>
      <p:sp>
        <p:nvSpPr>
          <p:cNvPr id="46" name="メモ 45"/>
          <p:cNvSpPr/>
          <p:nvPr/>
        </p:nvSpPr>
        <p:spPr>
          <a:xfrm>
            <a:off x="935328" y="2784148"/>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50"/>
              </a:solidFill>
            </a:endParaRPr>
          </a:p>
        </p:txBody>
      </p:sp>
      <p:sp>
        <p:nvSpPr>
          <p:cNvPr id="47" name="メモ 46"/>
          <p:cNvSpPr/>
          <p:nvPr/>
        </p:nvSpPr>
        <p:spPr>
          <a:xfrm>
            <a:off x="935328" y="3315664"/>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メモ 47"/>
          <p:cNvSpPr/>
          <p:nvPr/>
        </p:nvSpPr>
        <p:spPr>
          <a:xfrm>
            <a:off x="935328" y="3846301"/>
            <a:ext cx="224124" cy="315754"/>
          </a:xfrm>
          <a:prstGeom prst="foldedCorner">
            <a:avLst>
              <a:gd name="adj" fmla="val 4105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メモ 33"/>
          <p:cNvSpPr/>
          <p:nvPr/>
        </p:nvSpPr>
        <p:spPr>
          <a:xfrm>
            <a:off x="3007780" y="3439491"/>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5" name="直線矢印コネクタ 34"/>
          <p:cNvCxnSpPr>
            <a:stCxn id="34" idx="3"/>
            <a:endCxn id="62" idx="1"/>
          </p:cNvCxnSpPr>
          <p:nvPr/>
        </p:nvCxnSpPr>
        <p:spPr>
          <a:xfrm>
            <a:off x="3231904" y="3597368"/>
            <a:ext cx="1092335"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カギ線コネクタ 35"/>
          <p:cNvCxnSpPr>
            <a:stCxn id="62" idx="3"/>
          </p:cNvCxnSpPr>
          <p:nvPr/>
        </p:nvCxnSpPr>
        <p:spPr>
          <a:xfrm>
            <a:off x="4822105" y="3597368"/>
            <a:ext cx="671915" cy="867952"/>
          </a:xfrm>
          <a:prstGeom prst="bentConnector2">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2683111" y="3709618"/>
            <a:ext cx="866286" cy="461665"/>
          </a:xfrm>
          <a:prstGeom prst="rect">
            <a:avLst/>
          </a:prstGeom>
          <a:noFill/>
        </p:spPr>
        <p:txBody>
          <a:bodyPr wrap="square" rtlCol="0">
            <a:spAutoFit/>
          </a:bodyPr>
          <a:lstStyle/>
          <a:p>
            <a:pPr algn="ctr"/>
            <a:r>
              <a:rPr kumimoji="1" lang="en-US" altLang="ja-JP" sz="2400" dirty="0" smtClean="0"/>
              <a:t>b</a:t>
            </a:r>
            <a:endParaRPr kumimoji="1" lang="ja-JP" altLang="en-US" sz="2400" dirty="0"/>
          </a:p>
        </p:txBody>
      </p:sp>
      <p:sp>
        <p:nvSpPr>
          <p:cNvPr id="43" name="角丸四角形吹き出し 42"/>
          <p:cNvSpPr/>
          <p:nvPr/>
        </p:nvSpPr>
        <p:spPr>
          <a:xfrm>
            <a:off x="5988361" y="1746086"/>
            <a:ext cx="2117413" cy="2241117"/>
          </a:xfrm>
          <a:prstGeom prst="wedgeRoundRectCallout">
            <a:avLst>
              <a:gd name="adj1" fmla="val -105185"/>
              <a:gd name="adj2" fmla="val -14916"/>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メモ 43"/>
          <p:cNvSpPr/>
          <p:nvPr/>
        </p:nvSpPr>
        <p:spPr>
          <a:xfrm>
            <a:off x="6286979" y="1912017"/>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50"/>
              </a:solidFill>
            </a:endParaRPr>
          </a:p>
        </p:txBody>
      </p:sp>
      <p:sp>
        <p:nvSpPr>
          <p:cNvPr id="45" name="メモ 44"/>
          <p:cNvSpPr/>
          <p:nvPr/>
        </p:nvSpPr>
        <p:spPr>
          <a:xfrm>
            <a:off x="6648313" y="1912017"/>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50"/>
              </a:solidFill>
            </a:endParaRPr>
          </a:p>
        </p:txBody>
      </p:sp>
      <p:sp>
        <p:nvSpPr>
          <p:cNvPr id="50" name="メモ 49"/>
          <p:cNvSpPr/>
          <p:nvPr/>
        </p:nvSpPr>
        <p:spPr>
          <a:xfrm>
            <a:off x="7002276" y="1912017"/>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50"/>
              </a:solidFill>
            </a:endParaRPr>
          </a:p>
        </p:txBody>
      </p:sp>
      <p:sp>
        <p:nvSpPr>
          <p:cNvPr id="51" name="メモ 50"/>
          <p:cNvSpPr/>
          <p:nvPr/>
        </p:nvSpPr>
        <p:spPr>
          <a:xfrm>
            <a:off x="7344417" y="1912017"/>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50"/>
              </a:solidFill>
            </a:endParaRPr>
          </a:p>
        </p:txBody>
      </p:sp>
      <p:sp>
        <p:nvSpPr>
          <p:cNvPr id="52" name="メモ 51"/>
          <p:cNvSpPr/>
          <p:nvPr/>
        </p:nvSpPr>
        <p:spPr>
          <a:xfrm>
            <a:off x="6286979" y="2340335"/>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メモ 58"/>
          <p:cNvSpPr/>
          <p:nvPr/>
        </p:nvSpPr>
        <p:spPr>
          <a:xfrm>
            <a:off x="6648313" y="2340335"/>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メモ 59"/>
          <p:cNvSpPr/>
          <p:nvPr/>
        </p:nvSpPr>
        <p:spPr>
          <a:xfrm>
            <a:off x="7002276" y="2340335"/>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メモ 60"/>
          <p:cNvSpPr/>
          <p:nvPr/>
        </p:nvSpPr>
        <p:spPr>
          <a:xfrm>
            <a:off x="7344417" y="2340335"/>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rot="16200000">
            <a:off x="6824901" y="3555946"/>
            <a:ext cx="578874" cy="369332"/>
          </a:xfrm>
          <a:prstGeom prst="rect">
            <a:avLst/>
          </a:prstGeom>
          <a:noFill/>
        </p:spPr>
        <p:txBody>
          <a:bodyPr wrap="square" rtlCol="0">
            <a:spAutoFit/>
          </a:bodyPr>
          <a:lstStyle/>
          <a:p>
            <a:r>
              <a:rPr kumimoji="1" lang="ja-JP" altLang="en-US" dirty="0" smtClean="0"/>
              <a:t>・・・</a:t>
            </a:r>
            <a:endParaRPr kumimoji="1" lang="ja-JP" altLang="en-US" dirty="0"/>
          </a:p>
        </p:txBody>
      </p:sp>
      <p:sp>
        <p:nvSpPr>
          <p:cNvPr id="64" name="メモ 63"/>
          <p:cNvSpPr/>
          <p:nvPr/>
        </p:nvSpPr>
        <p:spPr>
          <a:xfrm>
            <a:off x="6286979" y="2741780"/>
            <a:ext cx="224124" cy="315754"/>
          </a:xfrm>
          <a:prstGeom prst="foldedCorner">
            <a:avLst>
              <a:gd name="adj" fmla="val 4105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メモ 64"/>
          <p:cNvSpPr/>
          <p:nvPr/>
        </p:nvSpPr>
        <p:spPr>
          <a:xfrm>
            <a:off x="6648313" y="2741780"/>
            <a:ext cx="224124" cy="315754"/>
          </a:xfrm>
          <a:prstGeom prst="foldedCorner">
            <a:avLst>
              <a:gd name="adj" fmla="val 4105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メモ 65"/>
          <p:cNvSpPr/>
          <p:nvPr/>
        </p:nvSpPr>
        <p:spPr>
          <a:xfrm>
            <a:off x="7002276" y="2741780"/>
            <a:ext cx="224124" cy="315754"/>
          </a:xfrm>
          <a:prstGeom prst="foldedCorner">
            <a:avLst>
              <a:gd name="adj" fmla="val 4105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メモ 66"/>
          <p:cNvSpPr/>
          <p:nvPr/>
        </p:nvSpPr>
        <p:spPr>
          <a:xfrm>
            <a:off x="7344417" y="2741780"/>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メモ 70"/>
          <p:cNvSpPr/>
          <p:nvPr/>
        </p:nvSpPr>
        <p:spPr>
          <a:xfrm>
            <a:off x="6286979" y="3153198"/>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メモ 72"/>
          <p:cNvSpPr/>
          <p:nvPr/>
        </p:nvSpPr>
        <p:spPr>
          <a:xfrm>
            <a:off x="6648313" y="3153198"/>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メモ 73"/>
          <p:cNvSpPr/>
          <p:nvPr/>
        </p:nvSpPr>
        <p:spPr>
          <a:xfrm>
            <a:off x="7002276" y="3153198"/>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メモ 74"/>
          <p:cNvSpPr/>
          <p:nvPr/>
        </p:nvSpPr>
        <p:spPr>
          <a:xfrm>
            <a:off x="7344417" y="3153198"/>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メモ 75"/>
          <p:cNvSpPr/>
          <p:nvPr/>
        </p:nvSpPr>
        <p:spPr>
          <a:xfrm>
            <a:off x="7686558" y="1912017"/>
            <a:ext cx="224124" cy="315754"/>
          </a:xfrm>
          <a:prstGeom prst="foldedCorner">
            <a:avLst>
              <a:gd name="adj" fmla="val 4105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50"/>
              </a:solidFill>
            </a:endParaRPr>
          </a:p>
        </p:txBody>
      </p:sp>
      <p:sp>
        <p:nvSpPr>
          <p:cNvPr id="77" name="メモ 76"/>
          <p:cNvSpPr/>
          <p:nvPr/>
        </p:nvSpPr>
        <p:spPr>
          <a:xfrm>
            <a:off x="7686558" y="2340335"/>
            <a:ext cx="224124" cy="315754"/>
          </a:xfrm>
          <a:prstGeom prst="foldedCorner">
            <a:avLst>
              <a:gd name="adj" fmla="val 41057"/>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メモ 77"/>
          <p:cNvSpPr/>
          <p:nvPr/>
        </p:nvSpPr>
        <p:spPr>
          <a:xfrm>
            <a:off x="7686558" y="2741780"/>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メモ 78"/>
          <p:cNvSpPr/>
          <p:nvPr/>
        </p:nvSpPr>
        <p:spPr>
          <a:xfrm>
            <a:off x="7686558" y="3153198"/>
            <a:ext cx="224124" cy="315754"/>
          </a:xfrm>
          <a:prstGeom prst="foldedCorner">
            <a:avLst>
              <a:gd name="adj" fmla="val 41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81" name="表 80"/>
          <p:cNvGraphicFramePr>
            <a:graphicFrameLocks noGrp="1"/>
          </p:cNvGraphicFramePr>
          <p:nvPr>
            <p:extLst>
              <p:ext uri="{D42A27DB-BD31-4B8C-83A1-F6EECF244321}">
                <p14:modId xmlns:p14="http://schemas.microsoft.com/office/powerpoint/2010/main" val="333996050"/>
              </p:ext>
            </p:extLst>
          </p:nvPr>
        </p:nvGraphicFramePr>
        <p:xfrm>
          <a:off x="2478450" y="4531994"/>
          <a:ext cx="5718798" cy="1325571"/>
        </p:xfrm>
        <a:graphic>
          <a:graphicData uri="http://schemas.openxmlformats.org/drawingml/2006/table">
            <a:tbl>
              <a:tblPr firstRow="1" bandRow="1">
                <a:tableStyleId>{46F890A9-2807-4EBB-B81D-B2AA78EC7F39}</a:tableStyleId>
              </a:tblPr>
              <a:tblGrid>
                <a:gridCol w="541180"/>
                <a:gridCol w="300349"/>
                <a:gridCol w="973232"/>
                <a:gridCol w="973232"/>
                <a:gridCol w="982467"/>
                <a:gridCol w="973232"/>
                <a:gridCol w="975106"/>
              </a:tblGrid>
              <a:tr h="447879">
                <a:tc>
                  <a:txBody>
                    <a:bodyPr/>
                    <a:lstStyle/>
                    <a:p>
                      <a:pPr algn="ctr"/>
                      <a:r>
                        <a:rPr kumimoji="1" lang="en-US" altLang="ja-JP" sz="2000" dirty="0" smtClean="0"/>
                        <a:t>X</a:t>
                      </a:r>
                      <a:endParaRPr kumimoji="1" lang="ja-JP" altLang="en-US" sz="2000" dirty="0"/>
                    </a:p>
                  </a:txBody>
                  <a:tcPr marL="134046" marR="134046" marT="67023" marB="67023">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endParaRPr kumimoji="1" lang="ja-JP" altLang="en-US" sz="1400" dirty="0"/>
                    </a:p>
                  </a:txBody>
                  <a:tcPr marL="134046" marR="134046" marT="67023" marB="67023">
                    <a:lnT w="12700" cap="flat" cmpd="sng" algn="ctr">
                      <a:solidFill>
                        <a:schemeClr val="tx1"/>
                      </a:solidFill>
                      <a:prstDash val="solid"/>
                      <a:round/>
                      <a:headEnd type="none" w="med" len="med"/>
                      <a:tailEnd type="none" w="med" len="med"/>
                    </a:lnT>
                  </a:tcPr>
                </a:tc>
                <a:tc>
                  <a:txBody>
                    <a:bodyPr/>
                    <a:lstStyle/>
                    <a:p>
                      <a:pPr algn="ctr"/>
                      <a:r>
                        <a:rPr kumimoji="1" lang="en-US" altLang="ja-JP" sz="2000" dirty="0" smtClean="0"/>
                        <a:t>X -</a:t>
                      </a:r>
                      <a:r>
                        <a:rPr kumimoji="1" lang="en-US" altLang="ja-JP" sz="2000" baseline="0" dirty="0" smtClean="0"/>
                        <a:t> 1.0</a:t>
                      </a:r>
                      <a:endParaRPr kumimoji="1" lang="ja-JP" altLang="en-US" sz="2000" dirty="0"/>
                    </a:p>
                  </a:txBody>
                  <a:tcPr marL="134046" marR="134046" marT="67023" marB="67023">
                    <a:lnT w="12700" cap="flat" cmpd="sng" algn="ctr">
                      <a:solidFill>
                        <a:schemeClr val="tx1"/>
                      </a:solidFill>
                      <a:prstDash val="solid"/>
                      <a:round/>
                      <a:headEnd type="none" w="med" len="med"/>
                      <a:tailEnd type="none" w="med" len="med"/>
                    </a:lnT>
                  </a:tcPr>
                </a:tc>
                <a:tc>
                  <a:txBody>
                    <a:bodyPr/>
                    <a:lstStyle/>
                    <a:p>
                      <a:pPr algn="ctr"/>
                      <a:r>
                        <a:rPr kumimoji="1" lang="en-US" altLang="ja-JP" sz="2000" dirty="0" smtClean="0"/>
                        <a:t>X</a:t>
                      </a:r>
                      <a:r>
                        <a:rPr kumimoji="1" lang="en-US" altLang="ja-JP" sz="2000" baseline="0" dirty="0" smtClean="0"/>
                        <a:t> - 2.0</a:t>
                      </a:r>
                      <a:endParaRPr kumimoji="1" lang="ja-JP" altLang="en-US" sz="2000" dirty="0"/>
                    </a:p>
                  </a:txBody>
                  <a:tcPr marL="134046" marR="134046" marT="67023" marB="67023">
                    <a:lnT w="12700" cap="flat" cmpd="sng" algn="ctr">
                      <a:solidFill>
                        <a:schemeClr val="tx1"/>
                      </a:solidFill>
                      <a:prstDash val="solid"/>
                      <a:round/>
                      <a:headEnd type="none" w="med" len="med"/>
                      <a:tailEnd type="none" w="med" len="med"/>
                    </a:lnT>
                  </a:tcPr>
                </a:tc>
                <a:tc>
                  <a:txBody>
                    <a:bodyPr/>
                    <a:lstStyle/>
                    <a:p>
                      <a:pPr algn="ctr"/>
                      <a:r>
                        <a:rPr kumimoji="1" lang="en-US" altLang="ja-JP" sz="2000" dirty="0" smtClean="0"/>
                        <a:t>X - 3.0</a:t>
                      </a:r>
                      <a:endParaRPr kumimoji="1" lang="ja-JP" altLang="en-US" sz="2000" dirty="0"/>
                    </a:p>
                  </a:txBody>
                  <a:tcPr marL="134046" marR="134046" marT="67023" marB="67023">
                    <a:lnT w="12700" cap="flat" cmpd="sng" algn="ctr">
                      <a:solidFill>
                        <a:schemeClr val="tx1"/>
                      </a:solidFill>
                      <a:prstDash val="solid"/>
                      <a:round/>
                      <a:headEnd type="none" w="med" len="med"/>
                      <a:tailEnd type="none" w="med" len="med"/>
                    </a:lnT>
                  </a:tcPr>
                </a:tc>
                <a:tc>
                  <a:txBody>
                    <a:bodyPr/>
                    <a:lstStyle/>
                    <a:p>
                      <a:pPr algn="ctr"/>
                      <a:r>
                        <a:rPr kumimoji="1" lang="en-US" altLang="ja-JP" sz="2000" dirty="0" smtClean="0"/>
                        <a:t>X - 4.0</a:t>
                      </a:r>
                      <a:endParaRPr kumimoji="1" lang="ja-JP" altLang="en-US" sz="2000" dirty="0"/>
                    </a:p>
                  </a:txBody>
                  <a:tcPr marL="134046" marR="134046" marT="67023" marB="67023">
                    <a:lnT w="12700" cap="flat" cmpd="sng" algn="ctr">
                      <a:solidFill>
                        <a:schemeClr val="tx1"/>
                      </a:solidFill>
                      <a:prstDash val="solid"/>
                      <a:round/>
                      <a:headEnd type="none" w="med" len="med"/>
                      <a:tailEnd type="none" w="med" len="med"/>
                    </a:lnT>
                  </a:tcPr>
                </a:tc>
                <a:tc>
                  <a:txBody>
                    <a:bodyPr/>
                    <a:lstStyle/>
                    <a:p>
                      <a:pPr algn="ctr"/>
                      <a:r>
                        <a:rPr kumimoji="1" lang="en-US" altLang="ja-JP" sz="2000" dirty="0" smtClean="0"/>
                        <a:t>X - 5.0</a:t>
                      </a:r>
                      <a:endParaRPr kumimoji="1" lang="ja-JP" altLang="en-US" sz="2000" dirty="0"/>
                    </a:p>
                  </a:txBody>
                  <a:tcPr marL="134046" marR="134046" marT="67023" marB="67023">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435650">
                <a:tc>
                  <a:txBody>
                    <a:bodyPr/>
                    <a:lstStyle/>
                    <a:p>
                      <a:pPr algn="ctr"/>
                      <a:r>
                        <a:rPr kumimoji="1" lang="en-US" altLang="ja-JP" sz="2000" dirty="0" smtClean="0"/>
                        <a:t>a</a:t>
                      </a:r>
                      <a:endParaRPr kumimoji="1" lang="ja-JP" altLang="en-US" sz="2000" dirty="0"/>
                    </a:p>
                  </a:txBody>
                  <a:tcPr marL="134046" marR="134046" marT="67023" marB="67023">
                    <a:lnL w="12700" cap="flat" cmpd="sng" algn="ctr">
                      <a:solidFill>
                        <a:schemeClr val="tx1"/>
                      </a:solidFill>
                      <a:prstDash val="solid"/>
                      <a:round/>
                      <a:headEnd type="none" w="med" len="med"/>
                      <a:tailEnd type="none" w="med" len="med"/>
                    </a:lnL>
                  </a:tcPr>
                </a:tc>
                <a:tc>
                  <a:txBody>
                    <a:bodyPr/>
                    <a:lstStyle/>
                    <a:p>
                      <a:pPr algn="ctr"/>
                      <a:endParaRPr kumimoji="1" lang="ja-JP" altLang="en-US" sz="2000" dirty="0"/>
                    </a:p>
                  </a:txBody>
                  <a:tcPr marL="134046" marR="134046" marT="67023" marB="67023"/>
                </a:tc>
                <a:tc>
                  <a:txBody>
                    <a:bodyPr/>
                    <a:lstStyle/>
                    <a:p>
                      <a:pPr algn="r"/>
                      <a:r>
                        <a:rPr kumimoji="1" lang="en-US" altLang="ja-JP" sz="2000" dirty="0" smtClean="0"/>
                        <a:t>0.96</a:t>
                      </a:r>
                      <a:endParaRPr kumimoji="1" lang="ja-JP" altLang="en-US" sz="2000" dirty="0"/>
                    </a:p>
                  </a:txBody>
                  <a:tcPr marL="134046" marR="134046" marT="67023" marB="67023"/>
                </a:tc>
                <a:tc>
                  <a:txBody>
                    <a:bodyPr/>
                    <a:lstStyle/>
                    <a:p>
                      <a:pPr algn="r"/>
                      <a:r>
                        <a:rPr kumimoji="1" lang="en-US" altLang="ja-JP" sz="2000" dirty="0" smtClean="0"/>
                        <a:t>0.97</a:t>
                      </a:r>
                      <a:endParaRPr kumimoji="1" lang="ja-JP" altLang="en-US" sz="2000" dirty="0"/>
                    </a:p>
                  </a:txBody>
                  <a:tcPr marL="134046" marR="134046" marT="67023" marB="67023"/>
                </a:tc>
                <a:tc>
                  <a:txBody>
                    <a:bodyPr/>
                    <a:lstStyle/>
                    <a:p>
                      <a:pPr algn="r"/>
                      <a:r>
                        <a:rPr kumimoji="1" lang="en-US" altLang="ja-JP" sz="2000" dirty="0" smtClean="0"/>
                        <a:t>0.99</a:t>
                      </a:r>
                      <a:endParaRPr kumimoji="1" lang="ja-JP" altLang="en-US" sz="2000" dirty="0"/>
                    </a:p>
                  </a:txBody>
                  <a:tcPr marL="134046" marR="134046" marT="67023" marB="67023"/>
                </a:tc>
                <a:tc>
                  <a:txBody>
                    <a:bodyPr/>
                    <a:lstStyle/>
                    <a:p>
                      <a:pPr algn="r"/>
                      <a:r>
                        <a:rPr kumimoji="1" lang="en-US" altLang="ja-JP" sz="2000" dirty="0" smtClean="0"/>
                        <a:t>0.97</a:t>
                      </a:r>
                      <a:endParaRPr kumimoji="1" lang="ja-JP" altLang="en-US" sz="2000" dirty="0"/>
                    </a:p>
                  </a:txBody>
                  <a:tcPr marL="134046" marR="134046" marT="67023" marB="67023"/>
                </a:tc>
                <a:tc>
                  <a:txBody>
                    <a:bodyPr/>
                    <a:lstStyle/>
                    <a:p>
                      <a:pPr algn="r"/>
                      <a:r>
                        <a:rPr kumimoji="1" lang="en-US" altLang="ja-JP" sz="2000" dirty="0" smtClean="0"/>
                        <a:t>0.9</a:t>
                      </a:r>
                      <a:endParaRPr kumimoji="1" lang="ja-JP" altLang="en-US" sz="2000" dirty="0"/>
                    </a:p>
                  </a:txBody>
                  <a:tcPr marL="134046" marR="134046" marT="67023" marB="67023">
                    <a:lnR w="12700" cap="flat" cmpd="sng" algn="ctr">
                      <a:solidFill>
                        <a:schemeClr val="tx1"/>
                      </a:solidFill>
                      <a:prstDash val="solid"/>
                      <a:round/>
                      <a:headEnd type="none" w="med" len="med"/>
                      <a:tailEnd type="none" w="med" len="med"/>
                    </a:lnR>
                  </a:tcPr>
                </a:tc>
              </a:tr>
              <a:tr h="435650">
                <a:tc>
                  <a:txBody>
                    <a:bodyPr/>
                    <a:lstStyle/>
                    <a:p>
                      <a:pPr algn="ctr"/>
                      <a:r>
                        <a:rPr kumimoji="1" lang="en-US" altLang="ja-JP" sz="2000" dirty="0" smtClean="0"/>
                        <a:t>b</a:t>
                      </a:r>
                      <a:endParaRPr kumimoji="1" lang="ja-JP" altLang="en-US" sz="2000" dirty="0"/>
                    </a:p>
                  </a:txBody>
                  <a:tcPr marL="134046" marR="134046" marT="67023" marB="67023">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a:endParaRPr kumimoji="1" lang="ja-JP" altLang="en-US" sz="2000" dirty="0"/>
                    </a:p>
                  </a:txBody>
                  <a:tcPr marL="134046" marR="134046" marT="67023" marB="67023">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t>0.99</a:t>
                      </a:r>
                      <a:endParaRPr kumimoji="1" lang="ja-JP" altLang="en-US" sz="2000" dirty="0"/>
                    </a:p>
                  </a:txBody>
                  <a:tcPr marL="134046" marR="134046" marT="67023" marB="67023">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t>0.99</a:t>
                      </a:r>
                      <a:endParaRPr kumimoji="1" lang="ja-JP" altLang="en-US" sz="2000" dirty="0"/>
                    </a:p>
                  </a:txBody>
                  <a:tcPr marL="134046" marR="134046" marT="67023" marB="67023">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t>0.98</a:t>
                      </a:r>
                      <a:endParaRPr kumimoji="1" lang="ja-JP" altLang="en-US" sz="2000" dirty="0"/>
                    </a:p>
                  </a:txBody>
                  <a:tcPr marL="134046" marR="134046" marT="67023" marB="67023">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t>0.98</a:t>
                      </a:r>
                      <a:endParaRPr kumimoji="1" lang="ja-JP" altLang="en-US" sz="2000" dirty="0"/>
                    </a:p>
                  </a:txBody>
                  <a:tcPr marL="134046" marR="134046" marT="67023" marB="67023">
                    <a:lnB w="12700" cap="flat" cmpd="sng" algn="ctr">
                      <a:solidFill>
                        <a:schemeClr val="tx1"/>
                      </a:solidFill>
                      <a:prstDash val="solid"/>
                      <a:round/>
                      <a:headEnd type="none" w="med" len="med"/>
                      <a:tailEnd type="none" w="med" len="med"/>
                    </a:lnB>
                  </a:tcPr>
                </a:tc>
                <a:tc>
                  <a:txBody>
                    <a:bodyPr/>
                    <a:lstStyle/>
                    <a:p>
                      <a:pPr algn="r"/>
                      <a:r>
                        <a:rPr kumimoji="1" lang="en-US" altLang="ja-JP" sz="2000" dirty="0" smtClean="0"/>
                        <a:t>0.9</a:t>
                      </a:r>
                      <a:endParaRPr kumimoji="1" lang="ja-JP" altLang="en-US" sz="2000" dirty="0"/>
                    </a:p>
                  </a:txBody>
                  <a:tcPr marL="134046" marR="134046" marT="67023" marB="67023">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55" name="テキスト ボックス 54"/>
          <p:cNvSpPr txBox="1"/>
          <p:nvPr/>
        </p:nvSpPr>
        <p:spPr>
          <a:xfrm>
            <a:off x="1208822" y="3773345"/>
            <a:ext cx="866286" cy="461665"/>
          </a:xfrm>
          <a:prstGeom prst="rect">
            <a:avLst/>
          </a:prstGeom>
          <a:noFill/>
        </p:spPr>
        <p:txBody>
          <a:bodyPr wrap="square" rtlCol="0">
            <a:spAutoFit/>
          </a:bodyPr>
          <a:lstStyle/>
          <a:p>
            <a:pPr algn="ctr"/>
            <a:r>
              <a:rPr kumimoji="1" lang="en-US" altLang="ja-JP" sz="2400" dirty="0" smtClean="0"/>
              <a:t>c</a:t>
            </a:r>
            <a:endParaRPr kumimoji="1" lang="ja-JP" altLang="en-US" sz="2400" dirty="0"/>
          </a:p>
        </p:txBody>
      </p:sp>
      <p:sp>
        <p:nvSpPr>
          <p:cNvPr id="56" name="テキスト ボックス 55"/>
          <p:cNvSpPr txBox="1"/>
          <p:nvPr/>
        </p:nvSpPr>
        <p:spPr>
          <a:xfrm>
            <a:off x="1208822" y="3238725"/>
            <a:ext cx="866286" cy="461665"/>
          </a:xfrm>
          <a:prstGeom prst="rect">
            <a:avLst/>
          </a:prstGeom>
          <a:noFill/>
        </p:spPr>
        <p:txBody>
          <a:bodyPr wrap="square" rtlCol="0">
            <a:spAutoFit/>
          </a:bodyPr>
          <a:lstStyle/>
          <a:p>
            <a:pPr algn="ctr"/>
            <a:r>
              <a:rPr lang="en-US" altLang="ja-JP" sz="2400" dirty="0" smtClean="0"/>
              <a:t>b</a:t>
            </a:r>
            <a:endParaRPr kumimoji="1" lang="ja-JP" altLang="en-US" sz="2400" dirty="0"/>
          </a:p>
        </p:txBody>
      </p:sp>
      <p:sp>
        <p:nvSpPr>
          <p:cNvPr id="57" name="テキスト ボックス 56"/>
          <p:cNvSpPr txBox="1"/>
          <p:nvPr/>
        </p:nvSpPr>
        <p:spPr>
          <a:xfrm>
            <a:off x="1208822" y="2711192"/>
            <a:ext cx="866286" cy="461665"/>
          </a:xfrm>
          <a:prstGeom prst="rect">
            <a:avLst/>
          </a:prstGeom>
          <a:noFill/>
        </p:spPr>
        <p:txBody>
          <a:bodyPr wrap="square" rtlCol="0">
            <a:spAutoFit/>
          </a:bodyPr>
          <a:lstStyle/>
          <a:p>
            <a:pPr algn="ctr"/>
            <a:r>
              <a:rPr lang="en-US" altLang="ja-JP" sz="2400" dirty="0" smtClean="0"/>
              <a:t>a</a:t>
            </a:r>
            <a:endParaRPr kumimoji="1" lang="ja-JP" altLang="en-US" sz="2400" dirty="0"/>
          </a:p>
        </p:txBody>
      </p:sp>
    </p:spTree>
    <p:extLst>
      <p:ext uri="{BB962C8B-B14F-4D97-AF65-F5344CB8AC3E}">
        <p14:creationId xmlns:p14="http://schemas.microsoft.com/office/powerpoint/2010/main" val="405856803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s-cool1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cool1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ool1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ool1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ool1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ool1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ool1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ool1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ool1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ool1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ool1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ool1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ool1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fault Theme" id="{013CA6ED-5568-4FDE-8AB8-4D1FA7F96E61}" vid="{E8A5111C-AB58-46FF-9FFA-FDD7D45C344C}"/>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18449</TotalTime>
  <Words>6435</Words>
  <Application>Microsoft Office PowerPoint</Application>
  <PresentationFormat>On-screen Show (4:3)</PresentationFormat>
  <Paragraphs>623</Paragraphs>
  <Slides>26</Slides>
  <Notes>25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ＭＳ Ｐゴシック</vt:lpstr>
      <vt:lpstr>Arial</vt:lpstr>
      <vt:lpstr>Calibri</vt:lpstr>
      <vt:lpstr>Calibri Light</vt:lpstr>
      <vt:lpstr>Cambria Math</vt:lpstr>
      <vt:lpstr>Wingdings</vt:lpstr>
      <vt:lpstr>Default Theme</vt:lpstr>
      <vt:lpstr>ソースファイル群の類似性を用いた ソフトウェア再利用元の推定</vt:lpstr>
      <vt:lpstr>ソフトウェアの再利用</vt:lpstr>
      <vt:lpstr>再利用ソフトウェアの更新問題</vt:lpstr>
      <vt:lpstr>ソースファイルの内容による再利用元の検索</vt:lpstr>
      <vt:lpstr>高速検索手法[3]の概要図</vt:lpstr>
      <vt:lpstr>提案手法</vt:lpstr>
      <vt:lpstr>1.複数ファイルの検索</vt:lpstr>
      <vt:lpstr>1.複数ファイルの検索</vt:lpstr>
      <vt:lpstr>1.複数ファイルの検索</vt:lpstr>
      <vt:lpstr>1.複数ファイルの検索</vt:lpstr>
      <vt:lpstr>1.(再利用元)候補ソフトウェア</vt:lpstr>
      <vt:lpstr>2.順序関係を定義</vt:lpstr>
      <vt:lpstr>2.(再利用元)有力ソフトウェア</vt:lpstr>
      <vt:lpstr>3. 順位付け(1/2)</vt:lpstr>
      <vt:lpstr>3. 順位付け(2/2)</vt:lpstr>
      <vt:lpstr>出力</vt:lpstr>
      <vt:lpstr>実験</vt:lpstr>
      <vt:lpstr>評価方法</vt:lpstr>
      <vt:lpstr>1．再利用元ソフトウェアの結果(1/2)</vt:lpstr>
      <vt:lpstr>1．再利用元ソフトウェアの結果(2/2)</vt:lpstr>
      <vt:lpstr>2．順位の評価</vt:lpstr>
      <vt:lpstr>妥当性への脅威</vt:lpstr>
      <vt:lpstr>まとめと今後の課題</vt:lpstr>
      <vt:lpstr>PowerPoint Presentation</vt:lpstr>
      <vt:lpstr>順序関係</vt:lpstr>
      <vt:lpstr>有力ソフトウェアにならなかった例</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ソフトウェアが再利用しているライブラリの特定 及び再利用時に変更や追加されたファイルの調査</dc:title>
  <dc:creator>Yusuke Sakaguchi</dc:creator>
  <cp:lastModifiedBy>Admin</cp:lastModifiedBy>
  <cp:revision>654</cp:revision>
  <cp:lastPrinted>2017-02-13T07:34:32Z</cp:lastPrinted>
  <dcterms:created xsi:type="dcterms:W3CDTF">2016-11-11T09:55:55Z</dcterms:created>
  <dcterms:modified xsi:type="dcterms:W3CDTF">2017-02-14T01:15:12Z</dcterms:modified>
</cp:coreProperties>
</file>