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78" r:id="rId1"/>
  </p:sldMasterIdLst>
  <p:notesMasterIdLst>
    <p:notesMasterId r:id="rId35"/>
  </p:notesMasterIdLst>
  <p:sldIdLst>
    <p:sldId id="256" r:id="rId2"/>
    <p:sldId id="258" r:id="rId3"/>
    <p:sldId id="259" r:id="rId4"/>
    <p:sldId id="261" r:id="rId5"/>
    <p:sldId id="277" r:id="rId6"/>
    <p:sldId id="282" r:id="rId7"/>
    <p:sldId id="289" r:id="rId8"/>
    <p:sldId id="285" r:id="rId9"/>
    <p:sldId id="301" r:id="rId10"/>
    <p:sldId id="302" r:id="rId11"/>
    <p:sldId id="264" r:id="rId12"/>
    <p:sldId id="305" r:id="rId13"/>
    <p:sldId id="303" r:id="rId14"/>
    <p:sldId id="304" r:id="rId15"/>
    <p:sldId id="288" r:id="rId16"/>
    <p:sldId id="260" r:id="rId17"/>
    <p:sldId id="292" r:id="rId18"/>
    <p:sldId id="263" r:id="rId19"/>
    <p:sldId id="269" r:id="rId20"/>
    <p:sldId id="270" r:id="rId21"/>
    <p:sldId id="272" r:id="rId22"/>
    <p:sldId id="273" r:id="rId23"/>
    <p:sldId id="274" r:id="rId24"/>
    <p:sldId id="284" r:id="rId25"/>
    <p:sldId id="286" r:id="rId26"/>
    <p:sldId id="291" r:id="rId27"/>
    <p:sldId id="306" r:id="rId28"/>
    <p:sldId id="298" r:id="rId29"/>
    <p:sldId id="295" r:id="rId30"/>
    <p:sldId id="300" r:id="rId31"/>
    <p:sldId id="299" r:id="rId32"/>
    <p:sldId id="296" r:id="rId33"/>
    <p:sldId id="297" r:id="rId34"/>
  </p:sldIdLst>
  <p:sldSz cx="9144000" cy="6858000" type="screen4x3"/>
  <p:notesSz cx="6858000" cy="9144000"/>
  <p:embeddedFontLst>
    <p:embeddedFont>
      <p:font typeface="BIZ UDGothic" panose="020B0400000000000000" pitchFamily="49" charset="-128"/>
      <p:regular r:id="rId36"/>
      <p:bold r:id="rId37"/>
    </p:embeddedFont>
    <p:embeddedFont>
      <p:font typeface="游ゴシック" panose="020B0400000000000000" pitchFamily="34" charset="-128"/>
      <p:regular r:id="rId38"/>
      <p:bold r:id="rId39"/>
    </p:embeddedFont>
    <p:embeddedFont>
      <p:font typeface="Segoe UI" panose="020B0502040204020203" pitchFamily="34" charset="0"/>
      <p:regular r:id="rId40"/>
      <p:bold r:id="rId41"/>
      <p:italic r:id="rId42"/>
      <p:boldItalic r:id="rId43"/>
    </p:embeddedFont>
  </p:embeddedFontLst>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3A30A36-3AB2-F57E-E174-5A7BD84638E7}" name="watamario15" initials="w" userId="watamario15" providerId="None"/>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0C0FF"/>
    <a:srgbClr val="FFFFFF"/>
    <a:srgbClr val="000000"/>
    <a:srgbClr val="FF4060"/>
    <a:srgbClr val="FF8080"/>
    <a:srgbClr val="FF0080"/>
    <a:srgbClr val="80007F"/>
    <a:srgbClr val="8000C0"/>
    <a:srgbClr val="FF007F"/>
    <a:srgbClr val="FF8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863"/>
    <p:restoredTop sz="92877"/>
  </p:normalViewPr>
  <p:slideViewPr>
    <p:cSldViewPr snapToGrid="0">
      <p:cViewPr varScale="1">
        <p:scale>
          <a:sx n="115" d="100"/>
          <a:sy n="115" d="100"/>
        </p:scale>
        <p:origin x="1160" y="2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4.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7.fntdata"/><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43" Type="http://schemas.openxmlformats.org/officeDocument/2006/relationships/font" Target="fonts/font8.fntdata"/><Relationship Id="rId48" Type="http://schemas.microsoft.com/office/2018/10/relationships/authors" Target="author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3.fntdata"/><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font" Target="fonts/font6.fntdata"/></Relationships>
</file>

<file path=ppt/charts/_rels/chart1.xml.rels><?xml version="1.0" encoding="UTF-8" standalone="yes"?>
<Relationships xmlns="http://schemas.openxmlformats.org/package/2006/relationships"><Relationship Id="rId3" Type="http://schemas.openxmlformats.org/officeDocument/2006/relationships/oleObject" Target="file:////Users/watamario15/Documents/uni/masters/Research/202403-sigss/fig.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Users/watamario15/Documents/uni/masters/Research/202403-sigss/fig.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1" i="0" u="none" strike="noStrike" kern="1200" spc="0" baseline="0">
                <a:solidFill>
                  <a:srgbClr val="000000"/>
                </a:solidFill>
                <a:latin typeface="+mn-lt"/>
                <a:ea typeface="+mn-ea"/>
                <a:cs typeface="+mn-cs"/>
              </a:defRPr>
            </a:pPr>
            <a:r>
              <a:rPr lang="ja-JP"/>
              <a:t>質問の回答・解決状況</a:t>
            </a:r>
          </a:p>
        </c:rich>
      </c:tx>
      <c:overlay val="0"/>
      <c:spPr>
        <a:noFill/>
        <a:ln>
          <a:noFill/>
        </a:ln>
        <a:effectLst/>
      </c:spPr>
      <c:txPr>
        <a:bodyPr rot="0" spcFirstLastPara="1" vertOverflow="ellipsis" vert="horz" wrap="square" anchor="ctr" anchorCtr="1"/>
        <a:lstStyle/>
        <a:p>
          <a:pPr>
            <a:defRPr sz="1440" b="1" i="0" u="none" strike="noStrike" kern="1200" spc="0" baseline="0">
              <a:solidFill>
                <a:srgbClr val="000000"/>
              </a:solidFill>
              <a:latin typeface="+mn-lt"/>
              <a:ea typeface="+mn-ea"/>
              <a:cs typeface="+mn-cs"/>
            </a:defRPr>
          </a:pPr>
          <a:endParaRPr lang="ja-JP"/>
        </a:p>
      </c:txPr>
    </c:title>
    <c:autoTitleDeleted val="0"/>
    <c:plotArea>
      <c:layout/>
      <c:barChart>
        <c:barDir val="bar"/>
        <c:grouping val="percentStacked"/>
        <c:varyColors val="0"/>
        <c:ser>
          <c:idx val="0"/>
          <c:order val="0"/>
          <c:tx>
            <c:strRef>
              <c:f>Sheet1!$B$31</c:f>
              <c:strCache>
                <c:ptCount val="1"/>
                <c:pt idx="0">
                  <c:v>回答あり（解決）</c:v>
                </c:pt>
              </c:strCache>
            </c:strRef>
          </c:tx>
          <c:spPr>
            <a:solidFill>
              <a:srgbClr val="F03F00"/>
            </a:solidFill>
            <a:ln>
              <a:noFill/>
            </a:ln>
            <a:effectLst/>
          </c:spPr>
          <c:invertIfNegative val="0"/>
          <c:dLbls>
            <c:dLbl>
              <c:idx val="0"/>
              <c:tx>
                <c:rich>
                  <a:bodyPr/>
                  <a:lstStyle/>
                  <a:p>
                    <a:fld id="{44A8AC0B-A240-114A-9EE4-AFB8B5F12943}" type="CELLRANGE">
                      <a:rPr lang="en-US" altLang="ja-JP"/>
                      <a:pPr/>
                      <a:t>[CELLRANGE]</a:t>
                    </a:fld>
                    <a:endParaRPr lang="ja-JP" altLang="en-US"/>
                  </a:p>
                </c:rich>
              </c:tx>
              <c:dLblPos val="inEnd"/>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0-E9F6-974B-9E27-C2CC48ADDE4A}"/>
                </c:ext>
              </c:extLst>
            </c:dLbl>
            <c:dLbl>
              <c:idx val="1"/>
              <c:tx>
                <c:rich>
                  <a:bodyPr/>
                  <a:lstStyle/>
                  <a:p>
                    <a:fld id="{AC7DCC1E-C13C-D947-81E2-73B626F0BA65}" type="CELLRANGE">
                      <a:rPr lang="ja-JP" altLang="en-US"/>
                      <a:pPr/>
                      <a:t>[CELLRANGE]</a:t>
                    </a:fld>
                    <a:endParaRPr lang="ja-JP" altLang="en-US"/>
                  </a:p>
                </c:rich>
              </c:tx>
              <c:dLblPos val="in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1-E9F6-974B-9E27-C2CC48ADDE4A}"/>
                </c:ext>
              </c:extLst>
            </c:dLbl>
            <c:spPr>
              <a:noFill/>
              <a:ln>
                <a:noFill/>
              </a:ln>
              <a:effectLst/>
            </c:spPr>
            <c:txPr>
              <a:bodyPr rot="0" spcFirstLastPara="1" vertOverflow="ellipsis" vert="horz" wrap="square" anchor="ctr" anchorCtr="1"/>
              <a:lstStyle/>
              <a:p>
                <a:pPr>
                  <a:defRPr sz="1200" b="1" i="0" u="none" strike="noStrike" kern="1200" baseline="0">
                    <a:solidFill>
                      <a:srgbClr val="FFFFFF"/>
                    </a:solidFill>
                    <a:latin typeface="+mn-lt"/>
                    <a:ea typeface="+mn-ea"/>
                    <a:cs typeface="+mn-cs"/>
                  </a:defRPr>
                </a:pPr>
                <a:endParaRPr lang="ja-JP"/>
              </a:p>
            </c:txPr>
            <c:dLblPos val="inEnd"/>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cat>
            <c:strRef>
              <c:f>Sheet1!$A$32:$A$33</c:f>
              <c:strCache>
                <c:ptCount val="2"/>
                <c:pt idx="0">
                  <c:v>SBOM</c:v>
                </c:pt>
                <c:pt idx="1">
                  <c:v>全体</c:v>
                </c:pt>
              </c:strCache>
            </c:strRef>
          </c:cat>
          <c:val>
            <c:numRef>
              <c:f>Sheet1!$B$32:$B$33</c:f>
              <c:numCache>
                <c:formatCode>General</c:formatCode>
                <c:ptCount val="2"/>
                <c:pt idx="0">
                  <c:v>6</c:v>
                </c:pt>
                <c:pt idx="1">
                  <c:v>1412846</c:v>
                </c:pt>
              </c:numCache>
            </c:numRef>
          </c:val>
          <c:extLst>
            <c:ext xmlns:c15="http://schemas.microsoft.com/office/drawing/2012/chart" uri="{02D57815-91ED-43cb-92C2-25804820EDAC}">
              <c15:datalabelsRange>
                <c15:f>Sheet1!$B$36:$B$37</c15:f>
                <c15:dlblRangeCache>
                  <c:ptCount val="2"/>
                  <c:pt idx="0">
                    <c:v>15.0%</c:v>
                  </c:pt>
                  <c:pt idx="1">
                    <c:v>37.2%</c:v>
                  </c:pt>
                </c15:dlblRangeCache>
              </c15:datalabelsRange>
            </c:ext>
            <c:ext xmlns:c16="http://schemas.microsoft.com/office/drawing/2014/chart" uri="{C3380CC4-5D6E-409C-BE32-E72D297353CC}">
              <c16:uniqueId val="{00000002-E9F6-974B-9E27-C2CC48ADDE4A}"/>
            </c:ext>
          </c:extLst>
        </c:ser>
        <c:ser>
          <c:idx val="1"/>
          <c:order val="1"/>
          <c:tx>
            <c:strRef>
              <c:f>Sheet1!$C$31</c:f>
              <c:strCache>
                <c:ptCount val="1"/>
                <c:pt idx="0">
                  <c:v>回答あり（未解決）</c:v>
                </c:pt>
              </c:strCache>
            </c:strRef>
          </c:tx>
          <c:spPr>
            <a:solidFill>
              <a:srgbClr val="0040F0"/>
            </a:solidFill>
            <a:ln>
              <a:noFill/>
            </a:ln>
            <a:effectLst/>
          </c:spPr>
          <c:invertIfNegative val="0"/>
          <c:dLbls>
            <c:dLbl>
              <c:idx val="0"/>
              <c:tx>
                <c:rich>
                  <a:bodyPr/>
                  <a:lstStyle/>
                  <a:p>
                    <a:fld id="{C48FDA1C-8883-2544-9D53-B0A161736323}" type="CELLRANGE">
                      <a:rPr lang="en-US" altLang="ja-JP"/>
                      <a:pPr/>
                      <a:t>[CELLRANGE]</a:t>
                    </a:fld>
                    <a:endParaRPr lang="ja-JP" altLang="en-US"/>
                  </a:p>
                </c:rich>
              </c:tx>
              <c:dLblPos val="inEnd"/>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3-E9F6-974B-9E27-C2CC48ADDE4A}"/>
                </c:ext>
              </c:extLst>
            </c:dLbl>
            <c:dLbl>
              <c:idx val="1"/>
              <c:tx>
                <c:rich>
                  <a:bodyPr/>
                  <a:lstStyle/>
                  <a:p>
                    <a:fld id="{F6C99516-CA7B-3D45-BF18-813721F9A941}" type="CELLRANGE">
                      <a:rPr lang="ja-JP" altLang="en-US"/>
                      <a:pPr/>
                      <a:t>[CELLRANGE]</a:t>
                    </a:fld>
                    <a:endParaRPr lang="ja-JP" altLang="en-US"/>
                  </a:p>
                </c:rich>
              </c:tx>
              <c:dLblPos val="in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4-E9F6-974B-9E27-C2CC48ADDE4A}"/>
                </c:ext>
              </c:extLst>
            </c:dLbl>
            <c:spPr>
              <a:noFill/>
              <a:ln>
                <a:noFill/>
              </a:ln>
              <a:effectLst/>
            </c:spPr>
            <c:txPr>
              <a:bodyPr rot="0" spcFirstLastPara="1" vertOverflow="ellipsis" vert="horz" wrap="square" anchor="ctr" anchorCtr="1"/>
              <a:lstStyle/>
              <a:p>
                <a:pPr>
                  <a:defRPr sz="1200" b="1" i="0" u="none" strike="noStrike" kern="1200" baseline="0">
                    <a:solidFill>
                      <a:srgbClr val="FFFFFF"/>
                    </a:solidFill>
                    <a:latin typeface="+mn-lt"/>
                    <a:ea typeface="+mn-ea"/>
                    <a:cs typeface="+mn-cs"/>
                  </a:defRPr>
                </a:pPr>
                <a:endParaRPr lang="ja-JP"/>
              </a:p>
            </c:txPr>
            <c:dLblPos val="inEnd"/>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cat>
            <c:strRef>
              <c:f>Sheet1!$A$32:$A$33</c:f>
              <c:strCache>
                <c:ptCount val="2"/>
                <c:pt idx="0">
                  <c:v>SBOM</c:v>
                </c:pt>
                <c:pt idx="1">
                  <c:v>全体</c:v>
                </c:pt>
              </c:strCache>
            </c:strRef>
          </c:cat>
          <c:val>
            <c:numRef>
              <c:f>Sheet1!$C$32:$C$33</c:f>
              <c:numCache>
                <c:formatCode>General</c:formatCode>
                <c:ptCount val="2"/>
                <c:pt idx="0">
                  <c:v>19</c:v>
                </c:pt>
                <c:pt idx="1">
                  <c:v>1336202</c:v>
                </c:pt>
              </c:numCache>
            </c:numRef>
          </c:val>
          <c:extLst>
            <c:ext xmlns:c15="http://schemas.microsoft.com/office/drawing/2012/chart" uri="{02D57815-91ED-43cb-92C2-25804820EDAC}">
              <c15:datalabelsRange>
                <c15:f>Sheet1!$C$36:$C$37</c15:f>
                <c15:dlblRangeCache>
                  <c:ptCount val="2"/>
                  <c:pt idx="0">
                    <c:v>47.5%</c:v>
                  </c:pt>
                  <c:pt idx="1">
                    <c:v>35.2%</c:v>
                  </c:pt>
                </c15:dlblRangeCache>
              </c15:datalabelsRange>
            </c:ext>
            <c:ext xmlns:c16="http://schemas.microsoft.com/office/drawing/2014/chart" uri="{C3380CC4-5D6E-409C-BE32-E72D297353CC}">
              <c16:uniqueId val="{00000005-E9F6-974B-9E27-C2CC48ADDE4A}"/>
            </c:ext>
          </c:extLst>
        </c:ser>
        <c:ser>
          <c:idx val="2"/>
          <c:order val="2"/>
          <c:tx>
            <c:strRef>
              <c:f>Sheet1!$D$31</c:f>
              <c:strCache>
                <c:ptCount val="1"/>
                <c:pt idx="0">
                  <c:v>回答なし</c:v>
                </c:pt>
              </c:strCache>
            </c:strRef>
          </c:tx>
          <c:spPr>
            <a:solidFill>
              <a:srgbClr val="606060"/>
            </a:solidFill>
            <a:ln>
              <a:noFill/>
            </a:ln>
            <a:effectLst/>
          </c:spPr>
          <c:invertIfNegative val="0"/>
          <c:dLbls>
            <c:dLbl>
              <c:idx val="0"/>
              <c:tx>
                <c:rich>
                  <a:bodyPr/>
                  <a:lstStyle/>
                  <a:p>
                    <a:fld id="{41BEB180-B2AD-3541-8C8A-7F309978529E}" type="CELLRANGE">
                      <a:rPr lang="en-US" altLang="ja-JP"/>
                      <a:pPr/>
                      <a:t>[CELLRANGE]</a:t>
                    </a:fld>
                    <a:endParaRPr lang="ja-JP" altLang="en-US"/>
                  </a:p>
                </c:rich>
              </c:tx>
              <c:dLblPos val="inEnd"/>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6-E9F6-974B-9E27-C2CC48ADDE4A}"/>
                </c:ext>
              </c:extLst>
            </c:dLbl>
            <c:dLbl>
              <c:idx val="1"/>
              <c:tx>
                <c:rich>
                  <a:bodyPr/>
                  <a:lstStyle/>
                  <a:p>
                    <a:fld id="{82008E03-12B4-834E-A437-DF8089A5544A}" type="CELLRANGE">
                      <a:rPr lang="ja-JP" altLang="en-US"/>
                      <a:pPr/>
                      <a:t>[CELLRANGE]</a:t>
                    </a:fld>
                    <a:endParaRPr lang="ja-JP" altLang="en-US"/>
                  </a:p>
                </c:rich>
              </c:tx>
              <c:dLblPos val="in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7-E9F6-974B-9E27-C2CC48ADDE4A}"/>
                </c:ext>
              </c:extLst>
            </c:dLbl>
            <c:spPr>
              <a:noFill/>
              <a:ln>
                <a:noFill/>
              </a:ln>
              <a:effectLst/>
            </c:spPr>
            <c:txPr>
              <a:bodyPr rot="0" spcFirstLastPara="1" vertOverflow="ellipsis" vert="horz" wrap="square" anchor="ctr" anchorCtr="1"/>
              <a:lstStyle/>
              <a:p>
                <a:pPr>
                  <a:defRPr sz="1200" b="1" i="0" u="none" strike="noStrike" kern="1200" baseline="0">
                    <a:solidFill>
                      <a:srgbClr val="FFFFFF"/>
                    </a:solidFill>
                    <a:latin typeface="+mn-lt"/>
                    <a:ea typeface="+mn-ea"/>
                    <a:cs typeface="+mn-cs"/>
                  </a:defRPr>
                </a:pPr>
                <a:endParaRPr lang="ja-JP"/>
              </a:p>
            </c:txPr>
            <c:dLblPos val="inEnd"/>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cat>
            <c:strRef>
              <c:f>Sheet1!$A$32:$A$33</c:f>
              <c:strCache>
                <c:ptCount val="2"/>
                <c:pt idx="0">
                  <c:v>SBOM</c:v>
                </c:pt>
                <c:pt idx="1">
                  <c:v>全体</c:v>
                </c:pt>
              </c:strCache>
            </c:strRef>
          </c:cat>
          <c:val>
            <c:numRef>
              <c:f>Sheet1!$D$32:$D$33</c:f>
              <c:numCache>
                <c:formatCode>General</c:formatCode>
                <c:ptCount val="2"/>
                <c:pt idx="0">
                  <c:v>15</c:v>
                </c:pt>
                <c:pt idx="1">
                  <c:v>1045809</c:v>
                </c:pt>
              </c:numCache>
            </c:numRef>
          </c:val>
          <c:extLst>
            <c:ext xmlns:c15="http://schemas.microsoft.com/office/drawing/2012/chart" uri="{02D57815-91ED-43cb-92C2-25804820EDAC}">
              <c15:datalabelsRange>
                <c15:f>Sheet1!$D$36:$D$37</c15:f>
                <c15:dlblRangeCache>
                  <c:ptCount val="2"/>
                  <c:pt idx="0">
                    <c:v>37.5%</c:v>
                  </c:pt>
                  <c:pt idx="1">
                    <c:v>27.6%</c:v>
                  </c:pt>
                </c15:dlblRangeCache>
              </c15:datalabelsRange>
            </c:ext>
            <c:ext xmlns:c16="http://schemas.microsoft.com/office/drawing/2014/chart" uri="{C3380CC4-5D6E-409C-BE32-E72D297353CC}">
              <c16:uniqueId val="{00000008-E9F6-974B-9E27-C2CC48ADDE4A}"/>
            </c:ext>
          </c:extLst>
        </c:ser>
        <c:dLbls>
          <c:dLblPos val="inEnd"/>
          <c:showLegendKey val="0"/>
          <c:showVal val="1"/>
          <c:showCatName val="0"/>
          <c:showSerName val="0"/>
          <c:showPercent val="0"/>
          <c:showBubbleSize val="0"/>
        </c:dLbls>
        <c:gapWidth val="150"/>
        <c:overlap val="100"/>
        <c:axId val="205483007"/>
        <c:axId val="205374991"/>
      </c:barChart>
      <c:catAx>
        <c:axId val="205483007"/>
        <c:scaling>
          <c:orientation val="minMax"/>
        </c:scaling>
        <c:delete val="0"/>
        <c:axPos val="l"/>
        <c:numFmt formatCode="General" sourceLinked="1"/>
        <c:majorTickMark val="none"/>
        <c:minorTickMark val="none"/>
        <c:tickLblPos val="nextTo"/>
        <c:spPr>
          <a:noFill/>
          <a:ln w="9525" cap="flat" cmpd="sng" algn="ctr">
            <a:solidFill>
              <a:srgbClr val="000000"/>
            </a:solidFill>
            <a:round/>
          </a:ln>
          <a:effectLst/>
        </c:spPr>
        <c:txPr>
          <a:bodyPr rot="-60000000" spcFirstLastPara="1" vertOverflow="ellipsis" vert="horz" wrap="square" anchor="ctr" anchorCtr="1"/>
          <a:lstStyle/>
          <a:p>
            <a:pPr>
              <a:defRPr sz="1200" b="1" i="0" u="none" strike="noStrike" kern="1200" baseline="0">
                <a:solidFill>
                  <a:srgbClr val="000000"/>
                </a:solidFill>
                <a:latin typeface="+mn-lt"/>
                <a:ea typeface="+mn-ea"/>
                <a:cs typeface="+mn-cs"/>
              </a:defRPr>
            </a:pPr>
            <a:endParaRPr lang="ja-JP"/>
          </a:p>
        </c:txPr>
        <c:crossAx val="205374991"/>
        <c:crosses val="autoZero"/>
        <c:auto val="1"/>
        <c:lblAlgn val="ctr"/>
        <c:lblOffset val="100"/>
        <c:noMultiLvlLbl val="0"/>
      </c:catAx>
      <c:valAx>
        <c:axId val="205374991"/>
        <c:scaling>
          <c:orientation val="minMax"/>
        </c:scaling>
        <c:delete val="0"/>
        <c:axPos val="b"/>
        <c:majorGridlines>
          <c:spPr>
            <a:ln w="9525" cap="flat" cmpd="sng" algn="ctr">
              <a:solidFill>
                <a:srgbClr val="000000"/>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rgbClr val="000000"/>
                </a:solidFill>
                <a:latin typeface="+mn-lt"/>
                <a:ea typeface="+mn-ea"/>
                <a:cs typeface="+mn-cs"/>
              </a:defRPr>
            </a:pPr>
            <a:endParaRPr lang="ja-JP"/>
          </a:p>
        </c:txPr>
        <c:crossAx val="20548300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1" i="0" u="none" strike="noStrike" kern="1200" baseline="0">
              <a:solidFill>
                <a:srgbClr val="000000"/>
              </a:solidFill>
              <a:latin typeface="+mn-lt"/>
              <a:ea typeface="+mn-ea"/>
              <a:cs typeface="+mn-cs"/>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rgbClr val="FFFFFF"/>
    </a:solidFill>
    <a:ln w="9525" cap="flat" cmpd="sng" algn="ctr">
      <a:noFill/>
      <a:round/>
    </a:ln>
    <a:effectLst/>
  </c:spPr>
  <c:txPr>
    <a:bodyPr/>
    <a:lstStyle/>
    <a:p>
      <a:pPr>
        <a:defRPr sz="1200" b="1">
          <a:solidFill>
            <a:srgbClr val="000000"/>
          </a:solidFill>
        </a:defRPr>
      </a:pPr>
      <a:endParaRPr lang="ja-JP"/>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920" b="1" i="0" u="none" strike="noStrike" kern="1200" spc="0" baseline="0">
                <a:solidFill>
                  <a:srgbClr val="000000"/>
                </a:solidFill>
                <a:latin typeface="+mn-lt"/>
                <a:ea typeface="+mn-ea"/>
                <a:cs typeface="+mn-cs"/>
              </a:defRPr>
            </a:pPr>
            <a:r>
              <a:rPr lang="en"/>
              <a:t>SBOM </a:t>
            </a:r>
            <a:r>
              <a:rPr lang="ja-JP"/>
              <a:t>利活用に関する新規質問数の推移</a:t>
            </a:r>
          </a:p>
        </c:rich>
      </c:tx>
      <c:overlay val="0"/>
      <c:spPr>
        <a:noFill/>
        <a:ln>
          <a:noFill/>
        </a:ln>
        <a:effectLst/>
      </c:spPr>
      <c:txPr>
        <a:bodyPr rot="0" spcFirstLastPara="1" vertOverflow="ellipsis" vert="horz" wrap="square" anchor="ctr" anchorCtr="1"/>
        <a:lstStyle/>
        <a:p>
          <a:pPr>
            <a:defRPr sz="1920" b="1" i="0" u="none" strike="noStrike" kern="1200" spc="0" baseline="0">
              <a:solidFill>
                <a:srgbClr val="000000"/>
              </a:solidFill>
              <a:latin typeface="+mn-lt"/>
              <a:ea typeface="+mn-ea"/>
              <a:cs typeface="+mn-cs"/>
            </a:defRPr>
          </a:pPr>
          <a:endParaRPr lang="ja-JP"/>
        </a:p>
      </c:txPr>
    </c:title>
    <c:autoTitleDeleted val="0"/>
    <c:plotArea>
      <c:layout/>
      <c:lineChart>
        <c:grouping val="standard"/>
        <c:varyColors val="0"/>
        <c:ser>
          <c:idx val="0"/>
          <c:order val="0"/>
          <c:spPr>
            <a:ln w="76200" cap="rnd">
              <a:solidFill>
                <a:srgbClr val="0040F0"/>
              </a:solidFill>
              <a:round/>
            </a:ln>
            <a:effectLst/>
          </c:spPr>
          <c:marker>
            <c:symbol val="circle"/>
            <c:size val="10"/>
            <c:spPr>
              <a:solidFill>
                <a:srgbClr val="0040F0"/>
              </a:solidFill>
              <a:ln w="76200">
                <a:solidFill>
                  <a:srgbClr val="0040F0"/>
                </a:solidFill>
              </a:ln>
              <a:effectLst/>
            </c:spPr>
          </c:marker>
          <c:dPt>
            <c:idx val="7"/>
            <c:marker>
              <c:symbol val="circle"/>
              <c:size val="10"/>
              <c:spPr>
                <a:solidFill>
                  <a:srgbClr val="0040F0"/>
                </a:solidFill>
                <a:ln w="76200">
                  <a:solidFill>
                    <a:srgbClr val="0040F0"/>
                  </a:solidFill>
                </a:ln>
                <a:effectLst/>
              </c:spPr>
            </c:marker>
            <c:bubble3D val="0"/>
            <c:spPr>
              <a:ln w="76200" cap="rnd">
                <a:solidFill>
                  <a:srgbClr val="0040F0"/>
                </a:solidFill>
                <a:prstDash val="solid"/>
                <a:round/>
              </a:ln>
              <a:effectLst/>
            </c:spPr>
            <c:extLst>
              <c:ext xmlns:c16="http://schemas.microsoft.com/office/drawing/2014/chart" uri="{C3380CC4-5D6E-409C-BE32-E72D297353CC}">
                <c16:uniqueId val="{00000001-082C-5147-A4A9-43F0220D3386}"/>
              </c:ext>
            </c:extLst>
          </c:dPt>
          <c:dPt>
            <c:idx val="8"/>
            <c:marker>
              <c:symbol val="none"/>
            </c:marker>
            <c:bubble3D val="0"/>
            <c:spPr>
              <a:ln w="76200" cap="rnd">
                <a:solidFill>
                  <a:srgbClr val="0040F0"/>
                </a:solidFill>
                <a:prstDash val="sysDash"/>
                <a:round/>
              </a:ln>
              <a:effectLst/>
            </c:spPr>
            <c:extLst>
              <c:ext xmlns:c16="http://schemas.microsoft.com/office/drawing/2014/chart" uri="{C3380CC4-5D6E-409C-BE32-E72D297353CC}">
                <c16:uniqueId val="{00000003-082C-5147-A4A9-43F0220D3386}"/>
              </c:ext>
            </c:extLst>
          </c:dPt>
          <c:dLbls>
            <c:dLbl>
              <c:idx val="8"/>
              <c:delete val="1"/>
              <c:extLst>
                <c:ext xmlns:c15="http://schemas.microsoft.com/office/drawing/2012/chart" uri="{CE6537A1-D6FC-4f65-9D91-7224C49458BB}"/>
                <c:ext xmlns:c16="http://schemas.microsoft.com/office/drawing/2014/chart" uri="{C3380CC4-5D6E-409C-BE32-E72D297353CC}">
                  <c16:uniqueId val="{00000003-082C-5147-A4A9-43F0220D3386}"/>
                </c:ext>
              </c:extLst>
            </c:dLbl>
            <c:numFmt formatCode="General\ &quot;件&quot;" sourceLinked="0"/>
            <c:spPr>
              <a:noFill/>
              <a:ln>
                <a:noFill/>
              </a:ln>
              <a:effectLst/>
            </c:spPr>
            <c:txPr>
              <a:bodyPr rot="0" spcFirstLastPara="1" vertOverflow="ellipsis" vert="horz" wrap="square" anchor="ctr" anchorCtr="1"/>
              <a:lstStyle/>
              <a:p>
                <a:pPr>
                  <a:defRPr sz="1600" b="1" i="0" u="none" strike="noStrike" kern="1200" baseline="0">
                    <a:solidFill>
                      <a:srgbClr val="000000"/>
                    </a:solidFill>
                    <a:latin typeface="+mn-lt"/>
                    <a:ea typeface="+mn-ea"/>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Sheet1!$A$44:$A$52</c:f>
              <c:strCache>
                <c:ptCount val="9"/>
                <c:pt idx="0">
                  <c:v>2019</c:v>
                </c:pt>
                <c:pt idx="2">
                  <c:v>2020</c:v>
                </c:pt>
                <c:pt idx="4">
                  <c:v>2021</c:v>
                </c:pt>
                <c:pt idx="6">
                  <c:v>2022</c:v>
                </c:pt>
                <c:pt idx="7">
                  <c:v>2023-09</c:v>
                </c:pt>
                <c:pt idx="8">
                  <c:v>2023</c:v>
                </c:pt>
              </c:strCache>
            </c:strRef>
          </c:cat>
          <c:val>
            <c:numRef>
              <c:f>Sheet1!$B$44:$B$52</c:f>
              <c:numCache>
                <c:formatCode>General</c:formatCode>
                <c:ptCount val="9"/>
                <c:pt idx="0">
                  <c:v>0</c:v>
                </c:pt>
                <c:pt idx="2">
                  <c:v>1</c:v>
                </c:pt>
                <c:pt idx="4">
                  <c:v>6</c:v>
                </c:pt>
                <c:pt idx="6">
                  <c:v>15</c:v>
                </c:pt>
                <c:pt idx="7">
                  <c:v>19</c:v>
                </c:pt>
                <c:pt idx="8">
                  <c:v>25</c:v>
                </c:pt>
              </c:numCache>
            </c:numRef>
          </c:val>
          <c:smooth val="0"/>
          <c:extLst>
            <c:ext xmlns:c16="http://schemas.microsoft.com/office/drawing/2014/chart" uri="{C3380CC4-5D6E-409C-BE32-E72D297353CC}">
              <c16:uniqueId val="{00000004-082C-5147-A4A9-43F0220D3386}"/>
            </c:ext>
          </c:extLst>
        </c:ser>
        <c:dLbls>
          <c:dLblPos val="t"/>
          <c:showLegendKey val="0"/>
          <c:showVal val="1"/>
          <c:showCatName val="0"/>
          <c:showSerName val="0"/>
          <c:showPercent val="0"/>
          <c:showBubbleSize val="0"/>
        </c:dLbls>
        <c:marker val="1"/>
        <c:smooth val="0"/>
        <c:axId val="1872984960"/>
        <c:axId val="1872986688"/>
      </c:lineChart>
      <c:catAx>
        <c:axId val="1872984960"/>
        <c:scaling>
          <c:orientation val="minMax"/>
        </c:scaling>
        <c:delete val="0"/>
        <c:axPos val="b"/>
        <c:numFmt formatCode="General" sourceLinked="1"/>
        <c:majorTickMark val="none"/>
        <c:minorTickMark val="none"/>
        <c:tickLblPos val="nextTo"/>
        <c:spPr>
          <a:noFill/>
          <a:ln w="9525" cap="flat" cmpd="sng" algn="ctr">
            <a:solidFill>
              <a:srgbClr val="000000"/>
            </a:solidFill>
            <a:round/>
          </a:ln>
          <a:effectLst/>
        </c:spPr>
        <c:txPr>
          <a:bodyPr rot="-60000000" spcFirstLastPara="1" vertOverflow="ellipsis" vert="horz" wrap="square" anchor="ctr" anchorCtr="1"/>
          <a:lstStyle/>
          <a:p>
            <a:pPr>
              <a:defRPr sz="1600" b="1" i="0" u="none" strike="noStrike" kern="1200" baseline="0">
                <a:solidFill>
                  <a:srgbClr val="000000"/>
                </a:solidFill>
                <a:latin typeface="+mn-lt"/>
                <a:ea typeface="+mn-ea"/>
                <a:cs typeface="+mn-cs"/>
              </a:defRPr>
            </a:pPr>
            <a:endParaRPr lang="ja-JP"/>
          </a:p>
        </c:txPr>
        <c:crossAx val="1872986688"/>
        <c:crosses val="autoZero"/>
        <c:auto val="1"/>
        <c:lblAlgn val="ctr"/>
        <c:lblOffset val="100"/>
        <c:noMultiLvlLbl val="0"/>
      </c:catAx>
      <c:valAx>
        <c:axId val="1872986688"/>
        <c:scaling>
          <c:orientation val="minMax"/>
          <c:max val="25"/>
        </c:scaling>
        <c:delete val="0"/>
        <c:axPos val="l"/>
        <c:majorGridlines>
          <c:spPr>
            <a:ln w="9525" cap="flat" cmpd="sng" algn="ctr">
              <a:solidFill>
                <a:srgbClr val="000000"/>
              </a:solidFill>
              <a:round/>
            </a:ln>
            <a:effectLst/>
          </c:spPr>
        </c:majorGridlines>
        <c:numFmt formatCode="General\ &quot;件&quot;" sourceLinked="0"/>
        <c:majorTickMark val="none"/>
        <c:minorTickMark val="none"/>
        <c:tickLblPos val="nextTo"/>
        <c:spPr>
          <a:noFill/>
          <a:ln>
            <a:noFill/>
          </a:ln>
          <a:effectLst/>
        </c:spPr>
        <c:txPr>
          <a:bodyPr rot="-60000000" spcFirstLastPara="1" vertOverflow="ellipsis" vert="horz" wrap="square" anchor="ctr" anchorCtr="1"/>
          <a:lstStyle/>
          <a:p>
            <a:pPr>
              <a:defRPr sz="1600" b="1" i="0" u="none" strike="noStrike" kern="1200" baseline="0">
                <a:solidFill>
                  <a:srgbClr val="000000"/>
                </a:solidFill>
                <a:latin typeface="+mn-lt"/>
                <a:ea typeface="+mn-ea"/>
                <a:cs typeface="+mn-cs"/>
              </a:defRPr>
            </a:pPr>
            <a:endParaRPr lang="ja-JP"/>
          </a:p>
        </c:txPr>
        <c:crossAx val="1872984960"/>
        <c:crosses val="autoZero"/>
        <c:crossBetween val="between"/>
        <c:majorUnit val="5"/>
      </c:valAx>
      <c:spPr>
        <a:noFill/>
        <a:ln>
          <a:noFill/>
        </a:ln>
        <a:effectLst/>
      </c:spPr>
    </c:plotArea>
    <c:plotVisOnly val="1"/>
    <c:dispBlanksAs val="span"/>
    <c:extLst>
      <c:ext xmlns:c16r3="http://schemas.microsoft.com/office/drawing/2017/03/chart" uri="{56B9EC1D-385E-4148-901F-78D8002777C0}">
        <c16r3:dataDisplayOptions16>
          <c16r3:dispNaAsBlank val="1"/>
        </c16r3:dataDisplayOptions16>
      </c:ext>
    </c:extLst>
    <c:showDLblsOverMax val="0"/>
  </c:chart>
  <c:spPr>
    <a:solidFill>
      <a:srgbClr val="FFFFFF"/>
    </a:solidFill>
    <a:ln w="9525" cap="flat" cmpd="sng" algn="ctr">
      <a:noFill/>
      <a:round/>
    </a:ln>
    <a:effectLst/>
  </c:spPr>
  <c:txPr>
    <a:bodyPr/>
    <a:lstStyle/>
    <a:p>
      <a:pPr>
        <a:defRPr sz="1600" b="1">
          <a:solidFill>
            <a:srgbClr val="000000"/>
          </a:solidFill>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2"/>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2"/>
            <a:ext cx="2971800" cy="458788"/>
          </a:xfrm>
          <a:prstGeom prst="rect">
            <a:avLst/>
          </a:prstGeom>
        </p:spPr>
        <p:txBody>
          <a:bodyPr vert="horz" lIns="91440" tIns="45720" rIns="91440" bIns="45720" rtlCol="0"/>
          <a:lstStyle>
            <a:lvl1pPr algn="r">
              <a:defRPr sz="1200"/>
            </a:lvl1pPr>
          </a:lstStyle>
          <a:p>
            <a:fld id="{3210DADC-058D-1D41-B844-F6A7CAA4A0F0}" type="datetimeFigureOut">
              <a:rPr kumimoji="1" lang="ja-JP" altLang="en-US" smtClean="0"/>
              <a:t>2025/1/30</a:t>
            </a:fld>
            <a:endParaRPr kumimoji="1" lang="ja-JP" altLang="en-US"/>
          </a:p>
        </p:txBody>
      </p:sp>
      <p:sp>
        <p:nvSpPr>
          <p:cNvPr id="4" name="スライド イメージ プレースホルダー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CD1762E-9581-B849-81BC-0B9111C9DBFF}" type="slidenum">
              <a:rPr kumimoji="1" lang="ja-JP" altLang="en-US" smtClean="0"/>
              <a:t>‹#›</a:t>
            </a:fld>
            <a:endParaRPr kumimoji="1" lang="ja-JP" altLang="en-US"/>
          </a:p>
        </p:txBody>
      </p:sp>
    </p:spTree>
    <p:extLst>
      <p:ext uri="{BB962C8B-B14F-4D97-AF65-F5344CB8AC3E}">
        <p14:creationId xmlns:p14="http://schemas.microsoft.com/office/powerpoint/2010/main" val="1903302985"/>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7CD1762E-9581-B849-81BC-0B9111C9DBFF}" type="slidenum">
              <a:rPr kumimoji="1" lang="ja-JP" altLang="en-US" smtClean="0"/>
              <a:t>1</a:t>
            </a:fld>
            <a:endParaRPr kumimoji="1" lang="ja-JP" altLang="en-US"/>
          </a:p>
        </p:txBody>
      </p:sp>
    </p:spTree>
    <p:extLst>
      <p:ext uri="{BB962C8B-B14F-4D97-AF65-F5344CB8AC3E}">
        <p14:creationId xmlns:p14="http://schemas.microsoft.com/office/powerpoint/2010/main" val="21158827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F9B390-63E0-71E5-046D-D2541173EE68}"/>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39311084-F029-BC1F-6CB0-3C45A0658E80}"/>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D71414BA-47D5-8550-C753-F8B811E7CC5B}"/>
              </a:ext>
            </a:extLst>
          </p:cNvPr>
          <p:cNvSpPr>
            <a:spLocks noGrp="1"/>
          </p:cNvSpPr>
          <p:nvPr>
            <p:ph type="body" idx="1"/>
          </p:nvPr>
        </p:nvSpPr>
        <p:spPr/>
        <p:txBody>
          <a:bodyPr/>
          <a:lstStyle/>
          <a:p>
            <a:endParaRPr kumimoji="1" lang="en-US" altLang="ja-JP" dirty="0"/>
          </a:p>
        </p:txBody>
      </p:sp>
      <p:sp>
        <p:nvSpPr>
          <p:cNvPr id="4" name="スライド番号プレースホルダー 3">
            <a:extLst>
              <a:ext uri="{FF2B5EF4-FFF2-40B4-BE49-F238E27FC236}">
                <a16:creationId xmlns:a16="http://schemas.microsoft.com/office/drawing/2014/main" id="{F5F52700-22E3-C121-456A-BF19D1071A15}"/>
              </a:ext>
            </a:extLst>
          </p:cNvPr>
          <p:cNvSpPr>
            <a:spLocks noGrp="1"/>
          </p:cNvSpPr>
          <p:nvPr>
            <p:ph type="sldNum" sz="quarter" idx="5"/>
          </p:nvPr>
        </p:nvSpPr>
        <p:spPr/>
        <p:txBody>
          <a:bodyPr/>
          <a:lstStyle/>
          <a:p>
            <a:fld id="{7CD1762E-9581-B849-81BC-0B9111C9DBFF}" type="slidenum">
              <a:rPr kumimoji="1" lang="ja-JP" altLang="en-US" smtClean="0"/>
              <a:t>10</a:t>
            </a:fld>
            <a:endParaRPr kumimoji="1" lang="ja-JP" altLang="en-US"/>
          </a:p>
        </p:txBody>
      </p:sp>
    </p:spTree>
    <p:extLst>
      <p:ext uri="{BB962C8B-B14F-4D97-AF65-F5344CB8AC3E}">
        <p14:creationId xmlns:p14="http://schemas.microsoft.com/office/powerpoint/2010/main" val="25287331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依存関係は今回は全て直接依存を示す「</a:t>
            </a:r>
            <a:r>
              <a:rPr kumimoji="1" lang="en-US" altLang="ja-JP" dirty="0"/>
              <a:t>DEPENDS_ON</a:t>
            </a:r>
            <a:r>
              <a:rPr kumimoji="1" lang="ja-JP" altLang="en-US"/>
              <a:t>」となり、作成者と時刻はツールの実行時に自動で設定するため、その他の</a:t>
            </a:r>
            <a:r>
              <a:rPr kumimoji="1" lang="en-US" altLang="ja-JP" dirty="0"/>
              <a:t> 4 </a:t>
            </a:r>
            <a:r>
              <a:rPr kumimoji="1" lang="ja-JP" altLang="en-US"/>
              <a:t>つに着目します。</a:t>
            </a:r>
          </a:p>
        </p:txBody>
      </p:sp>
      <p:sp>
        <p:nvSpPr>
          <p:cNvPr id="4" name="スライド番号プレースホルダー 3"/>
          <p:cNvSpPr>
            <a:spLocks noGrp="1"/>
          </p:cNvSpPr>
          <p:nvPr>
            <p:ph type="sldNum" sz="quarter" idx="5"/>
          </p:nvPr>
        </p:nvSpPr>
        <p:spPr/>
        <p:txBody>
          <a:bodyPr/>
          <a:lstStyle/>
          <a:p>
            <a:fld id="{7CD1762E-9581-B849-81BC-0B9111C9DBFF}" type="slidenum">
              <a:rPr kumimoji="1" lang="ja-JP" altLang="en-US" smtClean="0"/>
              <a:t>11</a:t>
            </a:fld>
            <a:endParaRPr kumimoji="1" lang="ja-JP" altLang="en-US"/>
          </a:p>
        </p:txBody>
      </p:sp>
    </p:spTree>
    <p:extLst>
      <p:ext uri="{BB962C8B-B14F-4D97-AF65-F5344CB8AC3E}">
        <p14:creationId xmlns:p14="http://schemas.microsoft.com/office/powerpoint/2010/main" val="11369984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実際の</a:t>
            </a:r>
            <a:r>
              <a:rPr kumimoji="1" lang="en-US" altLang="ja-JP" dirty="0"/>
              <a:t> C/C++ </a:t>
            </a:r>
            <a:r>
              <a:rPr kumimoji="1" lang="ja-JP" altLang="en-US"/>
              <a:t>のソフトウェアには数十個の依存関係しか存在しないため、メタデータ抽出処理の汎用性を詳しく検証するために、システム上の全パッケージに対して </a:t>
            </a:r>
            <a:r>
              <a:rPr kumimoji="1" lang="en" altLang="ja-JP" dirty="0"/>
              <a:t>SBOM </a:t>
            </a:r>
            <a:r>
              <a:rPr kumimoji="1" lang="ja-JP" altLang="en-US"/>
              <a:t>を生成する実験も実施します。</a:t>
            </a:r>
          </a:p>
        </p:txBody>
      </p:sp>
      <p:sp>
        <p:nvSpPr>
          <p:cNvPr id="4" name="スライド番号プレースホルダー 3"/>
          <p:cNvSpPr>
            <a:spLocks noGrp="1"/>
          </p:cNvSpPr>
          <p:nvPr>
            <p:ph type="sldNum" sz="quarter" idx="5"/>
          </p:nvPr>
        </p:nvSpPr>
        <p:spPr/>
        <p:txBody>
          <a:bodyPr/>
          <a:lstStyle/>
          <a:p>
            <a:fld id="{7CD1762E-9581-B849-81BC-0B9111C9DBFF}" type="slidenum">
              <a:rPr kumimoji="1" lang="ja-JP" altLang="en-US" smtClean="0"/>
              <a:t>12</a:t>
            </a:fld>
            <a:endParaRPr kumimoji="1" lang="ja-JP" altLang="en-US"/>
          </a:p>
        </p:txBody>
      </p:sp>
    </p:spTree>
    <p:extLst>
      <p:ext uri="{BB962C8B-B14F-4D97-AF65-F5344CB8AC3E}">
        <p14:creationId xmlns:p14="http://schemas.microsoft.com/office/powerpoint/2010/main" val="31326169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時間の都合上、著名なネットワークツールである</a:t>
            </a:r>
            <a:r>
              <a:rPr kumimoji="1" lang="en-US" altLang="ja-JP" dirty="0"/>
              <a:t> curl </a:t>
            </a:r>
            <a:r>
              <a:rPr kumimoji="1" lang="ja-JP" altLang="en-US"/>
              <a:t>に対する評価結果のみを紹介する。</a:t>
            </a:r>
          </a:p>
        </p:txBody>
      </p:sp>
      <p:sp>
        <p:nvSpPr>
          <p:cNvPr id="4" name="スライド番号プレースホルダー 3"/>
          <p:cNvSpPr>
            <a:spLocks noGrp="1"/>
          </p:cNvSpPr>
          <p:nvPr>
            <p:ph type="sldNum" sz="quarter" idx="5"/>
          </p:nvPr>
        </p:nvSpPr>
        <p:spPr/>
        <p:txBody>
          <a:bodyPr/>
          <a:lstStyle/>
          <a:p>
            <a:fld id="{7CD1762E-9581-B849-81BC-0B9111C9DBFF}" type="slidenum">
              <a:rPr kumimoji="1" lang="ja-JP" altLang="en-US" smtClean="0"/>
              <a:t>13</a:t>
            </a:fld>
            <a:endParaRPr kumimoji="1" lang="ja-JP" altLang="en-US"/>
          </a:p>
        </p:txBody>
      </p:sp>
    </p:spTree>
    <p:extLst>
      <p:ext uri="{BB962C8B-B14F-4D97-AF65-F5344CB8AC3E}">
        <p14:creationId xmlns:p14="http://schemas.microsoft.com/office/powerpoint/2010/main" val="6809080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a:t>ビルド処理から抽出するビルド時に組み込まれる依存関係として、</a:t>
            </a:r>
            <a:r>
              <a:rPr lang="en-US" altLang="ja-JP" dirty="0"/>
              <a:t>316 </a:t>
            </a:r>
            <a:r>
              <a:rPr lang="ja-JP" altLang="en-US"/>
              <a:t>件のファイルを抽出し、それらの出自を全て特定して</a:t>
            </a:r>
            <a:r>
              <a:rPr lang="en-US" altLang="ja-JP" dirty="0"/>
              <a:t> 9 </a:t>
            </a:r>
            <a:r>
              <a:rPr lang="ja-JP" altLang="en-US"/>
              <a:t>件のパッケージを導出しました。この中には</a:t>
            </a:r>
            <a:r>
              <a:rPr lang="en-US" altLang="ja-JP" dirty="0"/>
              <a:t> OpenSSL </a:t>
            </a:r>
            <a:r>
              <a:rPr lang="ja-JP" altLang="en-US"/>
              <a:t>ライブラリを構成する</a:t>
            </a:r>
            <a:r>
              <a:rPr lang="en-US" altLang="ja-JP" dirty="0"/>
              <a:t> </a:t>
            </a:r>
            <a:r>
              <a:rPr lang="en-US" altLang="ja-JP" dirty="0" err="1"/>
              <a:t>libssl</a:t>
            </a:r>
            <a:r>
              <a:rPr lang="en-US" altLang="ja-JP" dirty="0"/>
              <a:t> </a:t>
            </a:r>
            <a:r>
              <a:rPr lang="ja-JP" altLang="en-US"/>
              <a:t>が含まれることを確認しました。</a:t>
            </a:r>
            <a:endParaRPr lang="en-US" altLang="ja-JP" dirty="0"/>
          </a:p>
          <a:p>
            <a:endParaRPr lang="en-US" altLang="ja-JP" dirty="0"/>
          </a:p>
          <a:p>
            <a:r>
              <a:rPr lang="ja-JP" altLang="en-US"/>
              <a:t>また、実行ファイルから抽出する実行時の依存関係として、</a:t>
            </a:r>
            <a:r>
              <a:rPr lang="en-US" altLang="ja-JP" dirty="0"/>
              <a:t>31 </a:t>
            </a:r>
            <a:r>
              <a:rPr lang="ja-JP" altLang="en-US"/>
              <a:t>件のファイルを抽出し、それらの出自を全て特定して</a:t>
            </a:r>
            <a:r>
              <a:rPr lang="en-US" altLang="ja-JP" dirty="0"/>
              <a:t> 27 </a:t>
            </a:r>
            <a:r>
              <a:rPr lang="ja-JP" altLang="en-US"/>
              <a:t>件のパッケージを導出しました。この中にも</a:t>
            </a:r>
            <a:r>
              <a:rPr lang="en-US" altLang="ja-JP" dirty="0"/>
              <a:t> </a:t>
            </a:r>
            <a:r>
              <a:rPr lang="en-US" altLang="ja-JP" dirty="0" err="1"/>
              <a:t>libssl</a:t>
            </a:r>
            <a:r>
              <a:rPr lang="en-US" altLang="ja-JP" dirty="0"/>
              <a:t> </a:t>
            </a:r>
            <a:r>
              <a:rPr lang="ja-JP" altLang="en-US"/>
              <a:t>が含まれることを確認しました。</a:t>
            </a:r>
            <a:endParaRPr lang="en-US" altLang="ja-JP" dirty="0"/>
          </a:p>
          <a:p>
            <a:endParaRPr lang="en-US" altLang="ja-JP" dirty="0"/>
          </a:p>
          <a:p>
            <a:r>
              <a:rPr lang="en-US" altLang="ja-JP" dirty="0"/>
              <a:t>SBOM </a:t>
            </a:r>
            <a:r>
              <a:rPr lang="ja-JP" altLang="en-US"/>
              <a:t>生成にかかるメタデータ抽出の結果は、表に示すとおりです。太字に示した</a:t>
            </a:r>
            <a:r>
              <a:rPr lang="en-US" altLang="ja-JP" dirty="0"/>
              <a:t> NTIA </a:t>
            </a:r>
            <a:r>
              <a:rPr lang="ja-JP" altLang="en-US"/>
              <a:t>要件の項目は全て取得できており、その他の項目も高い水準で取得できていることがわかります。そして、実行時間も十分実用的なものであることがわかります。</a:t>
            </a:r>
            <a:endParaRPr lang="en-US" altLang="ja-JP" dirty="0"/>
          </a:p>
          <a:p>
            <a:endParaRPr lang="en-US" altLang="ja-JP" dirty="0"/>
          </a:p>
          <a:p>
            <a:r>
              <a:rPr lang="ja-JP" altLang="en-US"/>
              <a:t>しかし、</a:t>
            </a:r>
            <a:r>
              <a:rPr lang="en" altLang="ja-JP" dirty="0" err="1"/>
              <a:t>copyrightText</a:t>
            </a:r>
            <a:r>
              <a:rPr lang="en" altLang="ja-JP" dirty="0"/>
              <a:t> </a:t>
            </a:r>
            <a:r>
              <a:rPr lang="ja-JP" altLang="en-US"/>
              <a:t>などの著作権情報の抽出に改善の余地があります。これは機械可読形式で記述された情報のみを解析しているためで、そうでない </a:t>
            </a:r>
            <a:r>
              <a:rPr lang="en" altLang="ja-JP" dirty="0"/>
              <a:t>copyright </a:t>
            </a:r>
            <a:r>
              <a:rPr lang="ja-JP" altLang="en-US"/>
              <a:t>ファイルも解析して</a:t>
            </a:r>
            <a:r>
              <a:rPr lang="en-US" altLang="ja-JP" dirty="0"/>
              <a:t> </a:t>
            </a:r>
            <a:r>
              <a:rPr lang="en-US" altLang="ja-JP" dirty="0" err="1"/>
              <a:t>copyrightText</a:t>
            </a:r>
            <a:r>
              <a:rPr lang="en-US" altLang="ja-JP" dirty="0"/>
              <a:t> </a:t>
            </a:r>
            <a:r>
              <a:rPr lang="ja-JP" altLang="en-US"/>
              <a:t>やライセンス情報を拡充することが、今後の課題として考えられます。</a:t>
            </a:r>
          </a:p>
        </p:txBody>
      </p:sp>
      <p:sp>
        <p:nvSpPr>
          <p:cNvPr id="4" name="スライド番号プレースホルダー 3"/>
          <p:cNvSpPr>
            <a:spLocks noGrp="1"/>
          </p:cNvSpPr>
          <p:nvPr>
            <p:ph type="sldNum" sz="quarter" idx="5"/>
          </p:nvPr>
        </p:nvSpPr>
        <p:spPr/>
        <p:txBody>
          <a:bodyPr/>
          <a:lstStyle/>
          <a:p>
            <a:fld id="{7CD1762E-9581-B849-81BC-0B9111C9DBFF}" type="slidenum">
              <a:rPr kumimoji="1" lang="ja-JP" altLang="en-US" smtClean="0"/>
              <a:t>14</a:t>
            </a:fld>
            <a:endParaRPr kumimoji="1" lang="ja-JP" altLang="en-US"/>
          </a:p>
        </p:txBody>
      </p:sp>
    </p:spTree>
    <p:extLst>
      <p:ext uri="{BB962C8B-B14F-4D97-AF65-F5344CB8AC3E}">
        <p14:creationId xmlns:p14="http://schemas.microsoft.com/office/powerpoint/2010/main" val="10778198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13:40</a:t>
            </a:r>
          </a:p>
        </p:txBody>
      </p:sp>
      <p:sp>
        <p:nvSpPr>
          <p:cNvPr id="4" name="スライド番号プレースホルダー 3"/>
          <p:cNvSpPr>
            <a:spLocks noGrp="1"/>
          </p:cNvSpPr>
          <p:nvPr>
            <p:ph type="sldNum" sz="quarter" idx="5"/>
          </p:nvPr>
        </p:nvSpPr>
        <p:spPr/>
        <p:txBody>
          <a:bodyPr/>
          <a:lstStyle/>
          <a:p>
            <a:fld id="{7CD1762E-9581-B849-81BC-0B9111C9DBFF}" type="slidenum">
              <a:rPr kumimoji="1" lang="ja-JP" altLang="en-US" smtClean="0"/>
              <a:t>15</a:t>
            </a:fld>
            <a:endParaRPr kumimoji="1" lang="ja-JP" altLang="en-US"/>
          </a:p>
        </p:txBody>
      </p:sp>
    </p:spTree>
    <p:extLst>
      <p:ext uri="{BB962C8B-B14F-4D97-AF65-F5344CB8AC3E}">
        <p14:creationId xmlns:p14="http://schemas.microsoft.com/office/powerpoint/2010/main" val="25762041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まず、ブラックボックスとなったソフトウェアがあり、またその利用者が居る状況を考えます。このソフトウェアは脆弱性やライセンス違反を抱えているのですが、ブラックボックスであるため利用者は気づくことができません。すると、その脆弱性が原因となってサイバー攻撃を受けるリスクや、著作権違反による法的リスクが発生します。ここで、</a:t>
            </a:r>
            <a:r>
              <a:rPr kumimoji="1" lang="en" altLang="ja-JP" dirty="0"/>
              <a:t>SBOM </a:t>
            </a:r>
            <a:r>
              <a:rPr kumimoji="1" lang="ja-JP" altLang="en-US"/>
              <a:t>があれば、利用者は</a:t>
            </a:r>
            <a:r>
              <a:rPr kumimoji="1" lang="en-US" altLang="ja-JP" dirty="0"/>
              <a:t>〜</a:t>
            </a:r>
            <a:r>
              <a:rPr kumimoji="1" lang="ja-JP" altLang="en-US"/>
              <a:t>」</a:t>
            </a:r>
          </a:p>
        </p:txBody>
      </p:sp>
      <p:sp>
        <p:nvSpPr>
          <p:cNvPr id="4" name="スライド番号プレースホルダー 3"/>
          <p:cNvSpPr>
            <a:spLocks noGrp="1"/>
          </p:cNvSpPr>
          <p:nvPr>
            <p:ph type="sldNum" sz="quarter" idx="5"/>
          </p:nvPr>
        </p:nvSpPr>
        <p:spPr/>
        <p:txBody>
          <a:bodyPr/>
          <a:lstStyle/>
          <a:p>
            <a:fld id="{F2804F4C-1D28-E246-9742-C287F77E6E3D}" type="slidenum">
              <a:rPr kumimoji="1" lang="ja-JP" altLang="en-US" smtClean="0"/>
              <a:t>16</a:t>
            </a:fld>
            <a:endParaRPr kumimoji="1" lang="ja-JP" altLang="en-US"/>
          </a:p>
        </p:txBody>
      </p:sp>
    </p:spTree>
    <p:extLst>
      <p:ext uri="{BB962C8B-B14F-4D97-AF65-F5344CB8AC3E}">
        <p14:creationId xmlns:p14="http://schemas.microsoft.com/office/powerpoint/2010/main" val="29823304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733FB0-B530-2422-147F-149EC8A17466}"/>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4FE35C3F-7AA6-2362-FAA2-EAA830124989}"/>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79025D3E-EA8B-FA4E-6863-583E3F4A0EB6}"/>
              </a:ext>
            </a:extLst>
          </p:cNvPr>
          <p:cNvSpPr>
            <a:spLocks noGrp="1"/>
          </p:cNvSpPr>
          <p:nvPr>
            <p:ph type="body" idx="1"/>
          </p:nvPr>
        </p:nvSpPr>
        <p:spPr/>
        <p:txBody>
          <a:bodyPr/>
          <a:lstStyle/>
          <a:p>
            <a:endParaRPr kumimoji="1" lang="en-US" altLang="ja-JP" dirty="0"/>
          </a:p>
        </p:txBody>
      </p:sp>
      <p:sp>
        <p:nvSpPr>
          <p:cNvPr id="4" name="スライド番号プレースホルダー 3">
            <a:extLst>
              <a:ext uri="{FF2B5EF4-FFF2-40B4-BE49-F238E27FC236}">
                <a16:creationId xmlns:a16="http://schemas.microsoft.com/office/drawing/2014/main" id="{368F329C-D3E5-3A3A-4743-A0EDC35FFD66}"/>
              </a:ext>
            </a:extLst>
          </p:cNvPr>
          <p:cNvSpPr>
            <a:spLocks noGrp="1"/>
          </p:cNvSpPr>
          <p:nvPr>
            <p:ph type="sldNum" sz="quarter" idx="5"/>
          </p:nvPr>
        </p:nvSpPr>
        <p:spPr/>
        <p:txBody>
          <a:bodyPr/>
          <a:lstStyle/>
          <a:p>
            <a:fld id="{28BE676F-1724-3E41-96BD-63CB7316ABD1}" type="slidenum">
              <a:rPr kumimoji="1" lang="ja-JP" altLang="en-US" smtClean="0"/>
              <a:t>17</a:t>
            </a:fld>
            <a:endParaRPr kumimoji="1" lang="ja-JP" altLang="en-US"/>
          </a:p>
        </p:txBody>
      </p:sp>
    </p:spTree>
    <p:extLst>
      <p:ext uri="{BB962C8B-B14F-4D97-AF65-F5344CB8AC3E}">
        <p14:creationId xmlns:p14="http://schemas.microsoft.com/office/powerpoint/2010/main" val="3215037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2804F4C-1D28-E246-9742-C287F77E6E3D}" type="slidenum">
              <a:rPr kumimoji="1" lang="ja-JP" altLang="en-US" smtClean="0"/>
              <a:t>18</a:t>
            </a:fld>
            <a:endParaRPr kumimoji="1" lang="ja-JP" altLang="en-US"/>
          </a:p>
        </p:txBody>
      </p:sp>
    </p:spTree>
    <p:extLst>
      <p:ext uri="{BB962C8B-B14F-4D97-AF65-F5344CB8AC3E}">
        <p14:creationId xmlns:p14="http://schemas.microsoft.com/office/powerpoint/2010/main" val="20346185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平均的</a:t>
            </a:r>
            <a:r>
              <a:rPr kumimoji="1" lang="en-US" altLang="ja-JP" dirty="0"/>
              <a:t> -&gt; </a:t>
            </a:r>
            <a:r>
              <a:rPr kumimoji="1" lang="ja-JP" altLang="en-US"/>
              <a:t>「全体と比較して、概ね同じ傾向だった」</a:t>
            </a:r>
          </a:p>
        </p:txBody>
      </p:sp>
      <p:sp>
        <p:nvSpPr>
          <p:cNvPr id="4" name="スライド番号プレースホルダー 3"/>
          <p:cNvSpPr>
            <a:spLocks noGrp="1"/>
          </p:cNvSpPr>
          <p:nvPr>
            <p:ph type="sldNum" sz="quarter" idx="5"/>
          </p:nvPr>
        </p:nvSpPr>
        <p:spPr/>
        <p:txBody>
          <a:bodyPr/>
          <a:lstStyle/>
          <a:p>
            <a:fld id="{F2804F4C-1D28-E246-9742-C287F77E6E3D}" type="slidenum">
              <a:rPr kumimoji="1" lang="ja-JP" altLang="en-US" smtClean="0"/>
              <a:t>19</a:t>
            </a:fld>
            <a:endParaRPr kumimoji="1" lang="ja-JP" altLang="en-US"/>
          </a:p>
        </p:txBody>
      </p:sp>
    </p:spTree>
    <p:extLst>
      <p:ext uri="{BB962C8B-B14F-4D97-AF65-F5344CB8AC3E}">
        <p14:creationId xmlns:p14="http://schemas.microsoft.com/office/powerpoint/2010/main" val="1496058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a:t>
            </a:r>
            <a:r>
              <a:rPr kumimoji="1" lang="en-US" altLang="ja-JP" dirty="0"/>
              <a:t>SBOM </a:t>
            </a:r>
            <a:r>
              <a:rPr kumimoji="1" lang="ja-JP" altLang="en-US"/>
              <a:t>に関する背景として</a:t>
            </a:r>
            <a:r>
              <a:rPr kumimoji="1" lang="en-US" altLang="ja-JP" dirty="0"/>
              <a:t>〜</a:t>
            </a:r>
            <a:r>
              <a:rPr kumimoji="1" lang="ja-JP" altLang="en-US"/>
              <a:t>」</a:t>
            </a:r>
            <a:endParaRPr kumimoji="1" lang="en-US" altLang="ja-JP" dirty="0"/>
          </a:p>
          <a:p>
            <a:r>
              <a:rPr kumimoji="1" lang="ja-JP" altLang="en-US"/>
              <a:t>「その対策として依存関係の適切な管理が重要となっており、ソフトウェア部品表</a:t>
            </a:r>
            <a:r>
              <a:rPr kumimoji="1" lang="en-US" altLang="ja-JP" dirty="0"/>
              <a:t> SBOM </a:t>
            </a:r>
            <a:r>
              <a:rPr kumimoji="1" lang="ja-JP" altLang="en-US"/>
              <a:t>が注目されています」で次のスライドへ</a:t>
            </a:r>
            <a:endParaRPr kumimoji="1" lang="en-US" altLang="ja-JP" dirty="0"/>
          </a:p>
        </p:txBody>
      </p:sp>
      <p:sp>
        <p:nvSpPr>
          <p:cNvPr id="4" name="スライド番号プレースホルダー 3"/>
          <p:cNvSpPr>
            <a:spLocks noGrp="1"/>
          </p:cNvSpPr>
          <p:nvPr>
            <p:ph type="sldNum" sz="quarter" idx="5"/>
          </p:nvPr>
        </p:nvSpPr>
        <p:spPr/>
        <p:txBody>
          <a:bodyPr/>
          <a:lstStyle/>
          <a:p>
            <a:fld id="{F2804F4C-1D28-E246-9742-C287F77E6E3D}" type="slidenum">
              <a:rPr kumimoji="1" lang="ja-JP" altLang="en-US" smtClean="0"/>
              <a:t>2</a:t>
            </a:fld>
            <a:endParaRPr kumimoji="1" lang="ja-JP" altLang="en-US"/>
          </a:p>
        </p:txBody>
      </p:sp>
    </p:spTree>
    <p:extLst>
      <p:ext uri="{BB962C8B-B14F-4D97-AF65-F5344CB8AC3E}">
        <p14:creationId xmlns:p14="http://schemas.microsoft.com/office/powerpoint/2010/main" val="6392630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 altLang="ja-JP" dirty="0"/>
              <a:t>Gradle </a:t>
            </a:r>
            <a:r>
              <a:rPr kumimoji="1" lang="ja-JP" altLang="en-US"/>
              <a:t>には存在するものの、</a:t>
            </a:r>
            <a:r>
              <a:rPr kumimoji="1" lang="en" altLang="ja-JP" dirty="0"/>
              <a:t>Apache Ant </a:t>
            </a:r>
            <a:r>
              <a:rPr kumimoji="1" lang="ja-JP" altLang="en-US"/>
              <a:t>を用いて開発されている </a:t>
            </a:r>
            <a:r>
              <a:rPr kumimoji="1" lang="en" altLang="ja-JP" dirty="0"/>
              <a:t>Java </a:t>
            </a:r>
            <a:r>
              <a:rPr kumimoji="1" lang="ja-JP" altLang="en-US"/>
              <a:t>プロジェクトに使える </a:t>
            </a:r>
            <a:r>
              <a:rPr kumimoji="1" lang="en" altLang="ja-JP" dirty="0"/>
              <a:t>SBOM </a:t>
            </a:r>
            <a:r>
              <a:rPr kumimoji="1" lang="ja-JP" altLang="en-US"/>
              <a:t>生成ツールがない</a:t>
            </a:r>
          </a:p>
          <a:p>
            <a:r>
              <a:rPr kumimoji="1" lang="ja-JP" altLang="en-US"/>
              <a:t>ソフトウェアをパッケージマネージャ経由でインストールする </a:t>
            </a:r>
            <a:r>
              <a:rPr kumimoji="1" lang="en" altLang="ja-JP" dirty="0"/>
              <a:t>Linux </a:t>
            </a:r>
            <a:r>
              <a:rPr kumimoji="1" lang="ja-JP" altLang="en-US"/>
              <a:t>では可能な一方、</a:t>
            </a:r>
            <a:r>
              <a:rPr kumimoji="1" lang="en" altLang="ja-JP" dirty="0"/>
              <a:t>Windows </a:t>
            </a:r>
            <a:r>
              <a:rPr kumimoji="1" lang="ja-JP" altLang="en-US"/>
              <a:t>システム上にインストールされたソフトウェアの </a:t>
            </a:r>
            <a:r>
              <a:rPr kumimoji="1" lang="en" altLang="ja-JP" dirty="0"/>
              <a:t>SBOM </a:t>
            </a:r>
            <a:r>
              <a:rPr kumimoji="1" lang="ja-JP" altLang="en-US"/>
              <a:t>が生成する方法がない</a:t>
            </a:r>
          </a:p>
        </p:txBody>
      </p:sp>
      <p:sp>
        <p:nvSpPr>
          <p:cNvPr id="4" name="スライド番号プレースホルダー 3"/>
          <p:cNvSpPr>
            <a:spLocks noGrp="1"/>
          </p:cNvSpPr>
          <p:nvPr>
            <p:ph type="sldNum" sz="quarter" idx="5"/>
          </p:nvPr>
        </p:nvSpPr>
        <p:spPr/>
        <p:txBody>
          <a:bodyPr/>
          <a:lstStyle/>
          <a:p>
            <a:fld id="{F2804F4C-1D28-E246-9742-C287F77E6E3D}" type="slidenum">
              <a:rPr kumimoji="1" lang="ja-JP" altLang="en-US" smtClean="0"/>
              <a:t>21</a:t>
            </a:fld>
            <a:endParaRPr kumimoji="1" lang="ja-JP" altLang="en-US"/>
          </a:p>
        </p:txBody>
      </p:sp>
    </p:spTree>
    <p:extLst>
      <p:ext uri="{BB962C8B-B14F-4D97-AF65-F5344CB8AC3E}">
        <p14:creationId xmlns:p14="http://schemas.microsoft.com/office/powerpoint/2010/main" val="7419245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 altLang="ja-JP" dirty="0"/>
              <a:t>Java </a:t>
            </a:r>
            <a:r>
              <a:rPr kumimoji="1" lang="ja-JP" altLang="en-US"/>
              <a:t>や </a:t>
            </a:r>
            <a:r>
              <a:rPr kumimoji="1" lang="en" altLang="ja-JP" dirty="0"/>
              <a:t>Python </a:t>
            </a:r>
            <a:r>
              <a:rPr kumimoji="1" lang="ja-JP" altLang="en-US"/>
              <a:t>などについて、</a:t>
            </a:r>
            <a:r>
              <a:rPr kumimoji="1" lang="en" altLang="ja-JP" dirty="0"/>
              <a:t>NTIA </a:t>
            </a:r>
            <a:r>
              <a:rPr kumimoji="1" lang="ja-JP" altLang="en-US"/>
              <a:t>が定める最小要件を満たす </a:t>
            </a:r>
            <a:r>
              <a:rPr kumimoji="1" lang="en" altLang="ja-JP" dirty="0"/>
              <a:t>SBOM </a:t>
            </a:r>
            <a:r>
              <a:rPr kumimoji="1" lang="ja-JP" altLang="en-US"/>
              <a:t>を生成できない</a:t>
            </a:r>
          </a:p>
          <a:p>
            <a:r>
              <a:rPr kumimoji="1" lang="en" altLang="ja-JP" dirty="0"/>
              <a:t>GitHub </a:t>
            </a:r>
            <a:r>
              <a:rPr kumimoji="1" lang="ja-JP" altLang="en-US"/>
              <a:t>の </a:t>
            </a:r>
            <a:r>
              <a:rPr kumimoji="1" lang="en" altLang="ja-JP" dirty="0"/>
              <a:t>SBOM </a:t>
            </a:r>
            <a:r>
              <a:rPr kumimoji="1" lang="ja-JP" altLang="en-US"/>
              <a:t>出力に、依存するパッケージに関するライセンス情報が含まれていない</a:t>
            </a:r>
          </a:p>
        </p:txBody>
      </p:sp>
      <p:sp>
        <p:nvSpPr>
          <p:cNvPr id="4" name="スライド番号プレースホルダー 3"/>
          <p:cNvSpPr>
            <a:spLocks noGrp="1"/>
          </p:cNvSpPr>
          <p:nvPr>
            <p:ph type="sldNum" sz="quarter" idx="5"/>
          </p:nvPr>
        </p:nvSpPr>
        <p:spPr/>
        <p:txBody>
          <a:bodyPr/>
          <a:lstStyle/>
          <a:p>
            <a:fld id="{F2804F4C-1D28-E246-9742-C287F77E6E3D}" type="slidenum">
              <a:rPr kumimoji="1" lang="ja-JP" altLang="en-US" smtClean="0"/>
              <a:t>22</a:t>
            </a:fld>
            <a:endParaRPr kumimoji="1" lang="ja-JP" altLang="en-US"/>
          </a:p>
        </p:txBody>
      </p:sp>
    </p:spTree>
    <p:extLst>
      <p:ext uri="{BB962C8B-B14F-4D97-AF65-F5344CB8AC3E}">
        <p14:creationId xmlns:p14="http://schemas.microsoft.com/office/powerpoint/2010/main" val="13113942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2804F4C-1D28-E246-9742-C287F77E6E3D}" type="slidenum">
              <a:rPr kumimoji="1" lang="ja-JP" altLang="en-US" smtClean="0"/>
              <a:t>23</a:t>
            </a:fld>
            <a:endParaRPr kumimoji="1" lang="ja-JP" altLang="en-US"/>
          </a:p>
        </p:txBody>
      </p:sp>
    </p:spTree>
    <p:extLst>
      <p:ext uri="{BB962C8B-B14F-4D97-AF65-F5344CB8AC3E}">
        <p14:creationId xmlns:p14="http://schemas.microsoft.com/office/powerpoint/2010/main" val="13786600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他言語ではパッケージマネージャのファイルから</a:t>
            </a:r>
            <a:r>
              <a:rPr kumimoji="1" lang="en-US" altLang="ja-JP" dirty="0"/>
              <a:t> Source SBOM </a:t>
            </a:r>
            <a:r>
              <a:rPr kumimoji="1" lang="ja-JP" altLang="en-US"/>
              <a:t>という形で依存やメタデータを取得できる一方、パッケージマネージャが使われない</a:t>
            </a:r>
            <a:r>
              <a:rPr kumimoji="1" lang="en-US" altLang="ja-JP" dirty="0"/>
              <a:t> C/C++ </a:t>
            </a:r>
            <a:r>
              <a:rPr kumimoji="1" lang="ja-JP" altLang="en-US"/>
              <a:t>では不可能なので、ビルド処理と成果物から取得する</a:t>
            </a:r>
          </a:p>
        </p:txBody>
      </p:sp>
      <p:sp>
        <p:nvSpPr>
          <p:cNvPr id="4" name="スライド番号プレースホルダー 3"/>
          <p:cNvSpPr>
            <a:spLocks noGrp="1"/>
          </p:cNvSpPr>
          <p:nvPr>
            <p:ph type="sldNum" sz="quarter" idx="5"/>
          </p:nvPr>
        </p:nvSpPr>
        <p:spPr/>
        <p:txBody>
          <a:bodyPr/>
          <a:lstStyle/>
          <a:p>
            <a:fld id="{F2804F4C-1D28-E246-9742-C287F77E6E3D}" type="slidenum">
              <a:rPr kumimoji="1" lang="ja-JP" altLang="en-US" smtClean="0"/>
              <a:t>25</a:t>
            </a:fld>
            <a:endParaRPr kumimoji="1" lang="ja-JP" altLang="en-US"/>
          </a:p>
        </p:txBody>
      </p:sp>
    </p:spTree>
    <p:extLst>
      <p:ext uri="{BB962C8B-B14F-4D97-AF65-F5344CB8AC3E}">
        <p14:creationId xmlns:p14="http://schemas.microsoft.com/office/powerpoint/2010/main" val="6751031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7CD1762E-9581-B849-81BC-0B9111C9DBFF}" type="slidenum">
              <a:rPr kumimoji="1" lang="ja-JP" altLang="en-US" smtClean="0"/>
              <a:t>26</a:t>
            </a:fld>
            <a:endParaRPr kumimoji="1" lang="ja-JP" altLang="en-US"/>
          </a:p>
        </p:txBody>
      </p:sp>
    </p:spTree>
    <p:extLst>
      <p:ext uri="{BB962C8B-B14F-4D97-AF65-F5344CB8AC3E}">
        <p14:creationId xmlns:p14="http://schemas.microsoft.com/office/powerpoint/2010/main" val="24815462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C9368D-F0CA-060E-CD71-E696BC342C77}"/>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0B7443CF-861A-B1C5-89EC-2AA1084D317A}"/>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CFD8AB56-BF64-47D3-38F2-C5ED530E8B86}"/>
              </a:ext>
            </a:extLst>
          </p:cNvPr>
          <p:cNvSpPr>
            <a:spLocks noGrp="1"/>
          </p:cNvSpPr>
          <p:nvPr>
            <p:ph type="body" idx="1"/>
          </p:nvPr>
        </p:nvSpPr>
        <p:spPr/>
        <p:txBody>
          <a:bodyPr/>
          <a:lstStyle/>
          <a:p>
            <a:endParaRPr lang="ja-JP" altLang="en-US"/>
          </a:p>
        </p:txBody>
      </p:sp>
      <p:sp>
        <p:nvSpPr>
          <p:cNvPr id="4" name="スライド番号プレースホルダー 3">
            <a:extLst>
              <a:ext uri="{FF2B5EF4-FFF2-40B4-BE49-F238E27FC236}">
                <a16:creationId xmlns:a16="http://schemas.microsoft.com/office/drawing/2014/main" id="{59A8C466-E9E8-0A64-ADCE-B48DF47D42DF}"/>
              </a:ext>
            </a:extLst>
          </p:cNvPr>
          <p:cNvSpPr>
            <a:spLocks noGrp="1"/>
          </p:cNvSpPr>
          <p:nvPr>
            <p:ph type="sldNum" sz="quarter" idx="5"/>
          </p:nvPr>
        </p:nvSpPr>
        <p:spPr/>
        <p:txBody>
          <a:bodyPr/>
          <a:lstStyle/>
          <a:p>
            <a:fld id="{7CD1762E-9581-B849-81BC-0B9111C9DBFF}" type="slidenum">
              <a:rPr kumimoji="1" lang="ja-JP" altLang="en-US" smtClean="0"/>
              <a:t>27</a:t>
            </a:fld>
            <a:endParaRPr kumimoji="1" lang="ja-JP" altLang="en-US"/>
          </a:p>
        </p:txBody>
      </p:sp>
    </p:spTree>
    <p:extLst>
      <p:ext uri="{BB962C8B-B14F-4D97-AF65-F5344CB8AC3E}">
        <p14:creationId xmlns:p14="http://schemas.microsoft.com/office/powerpoint/2010/main" val="25903836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a:t>「メタデータの抽出能力について，実サーバの全インストール済みパッケージに対し，</a:t>
            </a:r>
            <a:r>
              <a:rPr lang="en" altLang="ja-JP" dirty="0"/>
              <a:t>SBOM</a:t>
            </a:r>
            <a:r>
              <a:rPr lang="ja-JP" altLang="en-US"/>
              <a:t>生成して評価する」</a:t>
            </a:r>
            <a:endParaRPr lang="en-US" altLang="ja-JP" dirty="0"/>
          </a:p>
          <a:p>
            <a:r>
              <a:rPr lang="en-US" altLang="ja-JP" dirty="0"/>
              <a:t>GPU </a:t>
            </a:r>
            <a:r>
              <a:rPr lang="ja-JP" altLang="en-US"/>
              <a:t>サーバなど、役割の異なる他の</a:t>
            </a:r>
            <a:r>
              <a:rPr lang="en-US" altLang="ja-JP" dirty="0"/>
              <a:t> 2 </a:t>
            </a:r>
            <a:r>
              <a:rPr lang="ja-JP" altLang="en-US"/>
              <a:t>つの</a:t>
            </a:r>
            <a:r>
              <a:rPr lang="en-US" altLang="ja-JP" dirty="0"/>
              <a:t> Ubuntu </a:t>
            </a:r>
            <a:r>
              <a:rPr lang="ja-JP" altLang="en-US"/>
              <a:t>サーバでも</a:t>
            </a:r>
            <a:r>
              <a:rPr lang="en-US" altLang="ja-JP" dirty="0"/>
              <a:t> NTIA </a:t>
            </a:r>
            <a:r>
              <a:rPr lang="ja-JP" altLang="en-US"/>
              <a:t>要件を充足する</a:t>
            </a:r>
            <a:r>
              <a:rPr lang="en-US" altLang="ja-JP" dirty="0"/>
              <a:t> SBOM </a:t>
            </a:r>
            <a:r>
              <a:rPr lang="ja-JP" altLang="en-US"/>
              <a:t>を生成した。</a:t>
            </a:r>
          </a:p>
        </p:txBody>
      </p:sp>
      <p:sp>
        <p:nvSpPr>
          <p:cNvPr id="4" name="スライド番号プレースホルダー 3"/>
          <p:cNvSpPr>
            <a:spLocks noGrp="1"/>
          </p:cNvSpPr>
          <p:nvPr>
            <p:ph type="sldNum" sz="quarter" idx="5"/>
          </p:nvPr>
        </p:nvSpPr>
        <p:spPr/>
        <p:txBody>
          <a:bodyPr/>
          <a:lstStyle/>
          <a:p>
            <a:fld id="{7CD1762E-9581-B849-81BC-0B9111C9DBFF}" type="slidenum">
              <a:rPr kumimoji="1" lang="ja-JP" altLang="en-US" smtClean="0"/>
              <a:t>28</a:t>
            </a:fld>
            <a:endParaRPr kumimoji="1" lang="ja-JP" altLang="en-US"/>
          </a:p>
        </p:txBody>
      </p:sp>
    </p:spTree>
    <p:extLst>
      <p:ext uri="{BB962C8B-B14F-4D97-AF65-F5344CB8AC3E}">
        <p14:creationId xmlns:p14="http://schemas.microsoft.com/office/powerpoint/2010/main" val="1033672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5"/>
          </p:nvPr>
        </p:nvSpPr>
        <p:spPr/>
        <p:txBody>
          <a:bodyPr/>
          <a:lstStyle/>
          <a:p>
            <a:fld id="{7CD1762E-9581-B849-81BC-0B9111C9DBFF}" type="slidenum">
              <a:rPr kumimoji="1" lang="ja-JP" altLang="en-US" smtClean="0"/>
              <a:t>32</a:t>
            </a:fld>
            <a:endParaRPr kumimoji="1" lang="ja-JP" altLang="en-US"/>
          </a:p>
        </p:txBody>
      </p:sp>
    </p:spTree>
    <p:extLst>
      <p:ext uri="{BB962C8B-B14F-4D97-AF65-F5344CB8AC3E}">
        <p14:creationId xmlns:p14="http://schemas.microsoft.com/office/powerpoint/2010/main" val="228510757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5"/>
          </p:nvPr>
        </p:nvSpPr>
        <p:spPr/>
        <p:txBody>
          <a:bodyPr/>
          <a:lstStyle/>
          <a:p>
            <a:fld id="{7CD1762E-9581-B849-81BC-0B9111C9DBFF}" type="slidenum">
              <a:rPr kumimoji="1" lang="ja-JP" altLang="en-US" smtClean="0"/>
              <a:t>33</a:t>
            </a:fld>
            <a:endParaRPr kumimoji="1" lang="ja-JP" altLang="en-US"/>
          </a:p>
        </p:txBody>
      </p:sp>
    </p:spTree>
    <p:extLst>
      <p:ext uri="{BB962C8B-B14F-4D97-AF65-F5344CB8AC3E}">
        <p14:creationId xmlns:p14="http://schemas.microsoft.com/office/powerpoint/2010/main" val="11523354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「実際に政府機関もこの事実に着目しており、</a:t>
            </a:r>
            <a:r>
              <a:rPr kumimoji="1" lang="en-US" altLang="ja-JP" dirty="0"/>
              <a:t>2021</a:t>
            </a:r>
            <a:r>
              <a:rPr kumimoji="1" lang="ja-JP" altLang="en-US"/>
              <a:t>年に米国で発令されたサイバーセキュリティに関する大統領令や、</a:t>
            </a:r>
            <a:r>
              <a:rPr kumimoji="1" lang="en-US" altLang="ja-JP" dirty="0"/>
              <a:t>2027 </a:t>
            </a:r>
            <a:r>
              <a:rPr kumimoji="1" lang="ja-JP" altLang="en-US"/>
              <a:t>年から適用される</a:t>
            </a:r>
            <a:r>
              <a:rPr kumimoji="1" lang="en" altLang="ja-JP" dirty="0"/>
              <a:t>EU</a:t>
            </a:r>
            <a:r>
              <a:rPr kumimoji="1" lang="ja-JP" altLang="en-US"/>
              <a:t>サイバーレジリエンス法では、</a:t>
            </a:r>
            <a:r>
              <a:rPr kumimoji="1" lang="en" altLang="ja-JP" dirty="0"/>
              <a:t>SBOM</a:t>
            </a:r>
            <a:r>
              <a:rPr kumimoji="1" lang="ja-JP" altLang="en-US"/>
              <a:t>の提供が求められるようになりました。また、日本でも経済産業省が</a:t>
            </a:r>
            <a:r>
              <a:rPr kumimoji="1" lang="en-US" altLang="ja-JP" dirty="0"/>
              <a:t>〜</a:t>
            </a:r>
            <a:r>
              <a:rPr kumimoji="1" lang="ja-JP" altLang="en-US"/>
              <a:t>」</a:t>
            </a:r>
          </a:p>
        </p:txBody>
      </p:sp>
      <p:sp>
        <p:nvSpPr>
          <p:cNvPr id="4" name="スライド番号プレースホルダー 3"/>
          <p:cNvSpPr>
            <a:spLocks noGrp="1"/>
          </p:cNvSpPr>
          <p:nvPr>
            <p:ph type="sldNum" sz="quarter" idx="5"/>
          </p:nvPr>
        </p:nvSpPr>
        <p:spPr/>
        <p:txBody>
          <a:bodyPr/>
          <a:lstStyle/>
          <a:p>
            <a:fld id="{F2804F4C-1D28-E246-9742-C287F77E6E3D}" type="slidenum">
              <a:rPr kumimoji="1" lang="ja-JP" altLang="en-US" smtClean="0"/>
              <a:t>3</a:t>
            </a:fld>
            <a:endParaRPr kumimoji="1" lang="ja-JP" altLang="en-US"/>
          </a:p>
        </p:txBody>
      </p:sp>
    </p:spTree>
    <p:extLst>
      <p:ext uri="{BB962C8B-B14F-4D97-AF65-F5344CB8AC3E}">
        <p14:creationId xmlns:p14="http://schemas.microsoft.com/office/powerpoint/2010/main" val="17568808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内容は省略して黄色だけ説明する</a:t>
            </a:r>
            <a:endParaRPr kumimoji="1" lang="en-US" altLang="ja-JP" dirty="0"/>
          </a:p>
        </p:txBody>
      </p:sp>
      <p:sp>
        <p:nvSpPr>
          <p:cNvPr id="4" name="スライド番号プレースホルダー 3"/>
          <p:cNvSpPr>
            <a:spLocks noGrp="1"/>
          </p:cNvSpPr>
          <p:nvPr>
            <p:ph type="sldNum" sz="quarter" idx="5"/>
          </p:nvPr>
        </p:nvSpPr>
        <p:spPr/>
        <p:txBody>
          <a:bodyPr/>
          <a:lstStyle/>
          <a:p>
            <a:fld id="{28BE676F-1724-3E41-96BD-63CB7316ABD1}" type="slidenum">
              <a:rPr kumimoji="1" lang="ja-JP" altLang="en-US" smtClean="0"/>
              <a:t>4</a:t>
            </a:fld>
            <a:endParaRPr kumimoji="1" lang="ja-JP" altLang="en-US"/>
          </a:p>
        </p:txBody>
      </p:sp>
    </p:spTree>
    <p:extLst>
      <p:ext uri="{BB962C8B-B14F-4D97-AF65-F5344CB8AC3E}">
        <p14:creationId xmlns:p14="http://schemas.microsoft.com/office/powerpoint/2010/main" val="26895871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他には言及すらせず</a:t>
            </a:r>
            <a:r>
              <a:rPr kumimoji="1" lang="en-US" altLang="ja-JP" dirty="0"/>
              <a:t> 3 </a:t>
            </a:r>
            <a:r>
              <a:rPr kumimoji="1" lang="ja-JP" altLang="en-US"/>
              <a:t>だけ読む</a:t>
            </a:r>
          </a:p>
        </p:txBody>
      </p:sp>
      <p:sp>
        <p:nvSpPr>
          <p:cNvPr id="4" name="スライド番号プレースホルダー 3"/>
          <p:cNvSpPr>
            <a:spLocks noGrp="1"/>
          </p:cNvSpPr>
          <p:nvPr>
            <p:ph type="sldNum" sz="quarter" idx="5"/>
          </p:nvPr>
        </p:nvSpPr>
        <p:spPr/>
        <p:txBody>
          <a:bodyPr/>
          <a:lstStyle/>
          <a:p>
            <a:fld id="{7CD1762E-9581-B849-81BC-0B9111C9DBFF}" type="slidenum">
              <a:rPr kumimoji="1" lang="ja-JP" altLang="en-US" smtClean="0"/>
              <a:t>5</a:t>
            </a:fld>
            <a:endParaRPr kumimoji="1" lang="ja-JP" altLang="en-US"/>
          </a:p>
        </p:txBody>
      </p:sp>
    </p:spTree>
    <p:extLst>
      <p:ext uri="{BB962C8B-B14F-4D97-AF65-F5344CB8AC3E}">
        <p14:creationId xmlns:p14="http://schemas.microsoft.com/office/powerpoint/2010/main" val="36489468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このように、依然として実世界で広く利用されている主要な言語のため、</a:t>
            </a:r>
            <a:r>
              <a:rPr kumimoji="1" lang="en-US" altLang="ja-JP" dirty="0"/>
              <a:t>C/C++ </a:t>
            </a:r>
            <a:r>
              <a:rPr kumimoji="1" lang="ja-JP" altLang="en-US"/>
              <a:t>への</a:t>
            </a:r>
            <a:r>
              <a:rPr kumimoji="1" lang="en-US" altLang="ja-JP" dirty="0"/>
              <a:t> SBOM </a:t>
            </a:r>
            <a:r>
              <a:rPr kumimoji="1" lang="ja-JP" altLang="en-US"/>
              <a:t>生成手法が求められています。</a:t>
            </a:r>
          </a:p>
        </p:txBody>
      </p:sp>
      <p:sp>
        <p:nvSpPr>
          <p:cNvPr id="4" name="スライド番号プレースホルダー 3"/>
          <p:cNvSpPr>
            <a:spLocks noGrp="1"/>
          </p:cNvSpPr>
          <p:nvPr>
            <p:ph type="sldNum" sz="quarter" idx="5"/>
          </p:nvPr>
        </p:nvSpPr>
        <p:spPr/>
        <p:txBody>
          <a:bodyPr/>
          <a:lstStyle/>
          <a:p>
            <a:fld id="{F2804F4C-1D28-E246-9742-C287F77E6E3D}" type="slidenum">
              <a:rPr kumimoji="1" lang="ja-JP" altLang="en-US" smtClean="0"/>
              <a:t>6</a:t>
            </a:fld>
            <a:endParaRPr kumimoji="1" lang="ja-JP" altLang="en-US"/>
          </a:p>
        </p:txBody>
      </p:sp>
    </p:spTree>
    <p:extLst>
      <p:ext uri="{BB962C8B-B14F-4D97-AF65-F5344CB8AC3E}">
        <p14:creationId xmlns:p14="http://schemas.microsoft.com/office/powerpoint/2010/main" val="34987509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オプションで</a:t>
            </a:r>
            <a:r>
              <a:rPr kumimoji="1" lang="en-US" altLang="ja-JP" dirty="0"/>
              <a:t> –</a:t>
            </a:r>
            <a:r>
              <a:rPr kumimoji="1" lang="en-US" altLang="ja-JP" dirty="0" err="1"/>
              <a:t>lm</a:t>
            </a:r>
            <a:r>
              <a:rPr kumimoji="1" lang="en-US" altLang="ja-JP" dirty="0"/>
              <a:t> </a:t>
            </a:r>
            <a:r>
              <a:rPr kumimoji="1" lang="ja-JP" altLang="en-US"/>
              <a:t>とかやってるのを見ても、実際にリンクされた具体的なファイルやバージョンまでは取れない</a:t>
            </a:r>
            <a:endParaRPr kumimoji="1" lang="en-US" altLang="ja-JP" dirty="0"/>
          </a:p>
        </p:txBody>
      </p:sp>
      <p:sp>
        <p:nvSpPr>
          <p:cNvPr id="4" name="スライド番号プレースホルダー 3"/>
          <p:cNvSpPr>
            <a:spLocks noGrp="1"/>
          </p:cNvSpPr>
          <p:nvPr>
            <p:ph type="sldNum" sz="quarter" idx="5"/>
          </p:nvPr>
        </p:nvSpPr>
        <p:spPr/>
        <p:txBody>
          <a:bodyPr/>
          <a:lstStyle/>
          <a:p>
            <a:fld id="{7CD1762E-9581-B849-81BC-0B9111C9DBFF}" type="slidenum">
              <a:rPr kumimoji="1" lang="ja-JP" altLang="en-US" smtClean="0"/>
              <a:t>7</a:t>
            </a:fld>
            <a:endParaRPr kumimoji="1" lang="ja-JP" altLang="en-US"/>
          </a:p>
        </p:txBody>
      </p:sp>
    </p:spTree>
    <p:extLst>
      <p:ext uri="{BB962C8B-B14F-4D97-AF65-F5344CB8AC3E}">
        <p14:creationId xmlns:p14="http://schemas.microsoft.com/office/powerpoint/2010/main" val="6398785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その結果、対象のソフトウェアが依存するファイルの一覧が抽出されます。しかし、冒頭で説明したとおり、</a:t>
            </a:r>
            <a:r>
              <a:rPr kumimoji="1" lang="en-US" altLang="ja-JP" dirty="0"/>
              <a:t>SBOM </a:t>
            </a:r>
            <a:r>
              <a:rPr kumimoji="1" lang="ja-JP" altLang="en-US"/>
              <a:t>生成には部品名、部品バージョン、部品の開発者などの情報が必要であり、ファイル名では不十分です。そこで、これらのファイルを提供する出自パッケージを特定する処理に進みます。</a:t>
            </a:r>
            <a:endParaRPr kumimoji="1" lang="en-US" altLang="ja-JP" dirty="0"/>
          </a:p>
          <a:p>
            <a:endParaRPr kumimoji="1" lang="en-US" altLang="ja-JP" dirty="0"/>
          </a:p>
          <a:p>
            <a:r>
              <a:rPr kumimoji="1" lang="ja-JP" altLang="en-US"/>
              <a:t>雑に「動的」と言うと実行時情報のトレースとかをイメージされてしまうので、動的リンクと静的リンクの用語定義をちゃんと説明する</a:t>
            </a:r>
            <a:endParaRPr kumimoji="1" lang="en-US" altLang="ja-JP" dirty="0"/>
          </a:p>
        </p:txBody>
      </p:sp>
      <p:sp>
        <p:nvSpPr>
          <p:cNvPr id="4" name="スライド番号プレースホルダー 3"/>
          <p:cNvSpPr>
            <a:spLocks noGrp="1"/>
          </p:cNvSpPr>
          <p:nvPr>
            <p:ph type="sldNum" sz="quarter" idx="5"/>
          </p:nvPr>
        </p:nvSpPr>
        <p:spPr/>
        <p:txBody>
          <a:bodyPr/>
          <a:lstStyle/>
          <a:p>
            <a:fld id="{7CD1762E-9581-B849-81BC-0B9111C9DBFF}" type="slidenum">
              <a:rPr kumimoji="1" lang="ja-JP" altLang="en-US" smtClean="0"/>
              <a:t>8</a:t>
            </a:fld>
            <a:endParaRPr kumimoji="1" lang="ja-JP" altLang="en-US"/>
          </a:p>
        </p:txBody>
      </p:sp>
    </p:spTree>
    <p:extLst>
      <p:ext uri="{BB962C8B-B14F-4D97-AF65-F5344CB8AC3E}">
        <p14:creationId xmlns:p14="http://schemas.microsoft.com/office/powerpoint/2010/main" val="30830086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E313D5-1FAD-3A6B-EBDF-9297E3F34CE0}"/>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6170D91A-7D88-8383-A917-FCC0CA4BDA36}"/>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9341DAC1-EFB7-F9E7-C79C-9030473E8789}"/>
              </a:ext>
            </a:extLst>
          </p:cNvPr>
          <p:cNvSpPr>
            <a:spLocks noGrp="1"/>
          </p:cNvSpPr>
          <p:nvPr>
            <p:ph type="body" idx="1"/>
          </p:nvPr>
        </p:nvSpPr>
        <p:spPr/>
        <p:txBody>
          <a:bodyPr/>
          <a:lstStyle/>
          <a:p>
            <a:r>
              <a:rPr kumimoji="1" lang="ja-JP" altLang="en-US"/>
              <a:t>「</a:t>
            </a:r>
            <a:r>
              <a:rPr kumimoji="1" lang="en-US" altLang="ja-JP" dirty="0"/>
              <a:t>OS </a:t>
            </a:r>
            <a:r>
              <a:rPr kumimoji="1" lang="ja-JP" altLang="en-US"/>
              <a:t>上のデータベースに問い合わせることで」</a:t>
            </a:r>
            <a:endParaRPr kumimoji="1" lang="en-US" altLang="ja-JP" dirty="0"/>
          </a:p>
          <a:p>
            <a:r>
              <a:rPr kumimoji="1" lang="ja-JP" altLang="en-US"/>
              <a:t>こうして得られたパッケージ情報をもとに、</a:t>
            </a:r>
            <a:r>
              <a:rPr kumimoji="1" lang="en-US" altLang="ja-JP" dirty="0"/>
              <a:t>SBOM </a:t>
            </a:r>
            <a:r>
              <a:rPr kumimoji="1" lang="ja-JP" altLang="en-US"/>
              <a:t>生成に必要なメタデータを抽出します。</a:t>
            </a:r>
          </a:p>
        </p:txBody>
      </p:sp>
      <p:sp>
        <p:nvSpPr>
          <p:cNvPr id="4" name="スライド番号プレースホルダー 3">
            <a:extLst>
              <a:ext uri="{FF2B5EF4-FFF2-40B4-BE49-F238E27FC236}">
                <a16:creationId xmlns:a16="http://schemas.microsoft.com/office/drawing/2014/main" id="{902CD9E3-D7B6-93D0-E725-B9D2B18C9B20}"/>
              </a:ext>
            </a:extLst>
          </p:cNvPr>
          <p:cNvSpPr>
            <a:spLocks noGrp="1"/>
          </p:cNvSpPr>
          <p:nvPr>
            <p:ph type="sldNum" sz="quarter" idx="5"/>
          </p:nvPr>
        </p:nvSpPr>
        <p:spPr/>
        <p:txBody>
          <a:bodyPr/>
          <a:lstStyle/>
          <a:p>
            <a:fld id="{7CD1762E-9581-B849-81BC-0B9111C9DBFF}" type="slidenum">
              <a:rPr kumimoji="1" lang="ja-JP" altLang="en-US" smtClean="0"/>
              <a:t>9</a:t>
            </a:fld>
            <a:endParaRPr kumimoji="1" lang="ja-JP" altLang="en-US"/>
          </a:p>
        </p:txBody>
      </p:sp>
    </p:spTree>
    <p:extLst>
      <p:ext uri="{BB962C8B-B14F-4D97-AF65-F5344CB8AC3E}">
        <p14:creationId xmlns:p14="http://schemas.microsoft.com/office/powerpoint/2010/main" val="22251563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66297AB-0FDF-4C4D-9318-A887B4A0E2BC}"/>
              </a:ext>
            </a:extLst>
          </p:cNvPr>
          <p:cNvSpPr>
            <a:spLocks noGrp="1"/>
          </p:cNvSpPr>
          <p:nvPr>
            <p:ph type="ctrTitle"/>
          </p:nvPr>
        </p:nvSpPr>
        <p:spPr>
          <a:xfrm>
            <a:off x="0" y="1"/>
            <a:ext cx="9144000" cy="3990109"/>
          </a:xfrm>
        </p:spPr>
        <p:txBody>
          <a:bodyPr anchor="b"/>
          <a:lstStyle>
            <a:lvl1pPr algn="ctr">
              <a:defRPr sz="6000"/>
            </a:lvl1pPr>
          </a:lstStyle>
          <a:p>
            <a:r>
              <a:rPr kumimoji="1" lang="ja-JP" altLang="en-US"/>
              <a:t>マスター タイトルの書式設定</a:t>
            </a:r>
            <a:endParaRPr kumimoji="1" lang="ja-JP" altLang="en-US" dirty="0"/>
          </a:p>
        </p:txBody>
      </p:sp>
      <p:sp>
        <p:nvSpPr>
          <p:cNvPr id="3" name="字幕 2">
            <a:extLst>
              <a:ext uri="{FF2B5EF4-FFF2-40B4-BE49-F238E27FC236}">
                <a16:creationId xmlns:a16="http://schemas.microsoft.com/office/drawing/2014/main" id="{8348C40A-C986-4439-A8B4-094EEC023FBB}"/>
              </a:ext>
            </a:extLst>
          </p:cNvPr>
          <p:cNvSpPr>
            <a:spLocks noGrp="1"/>
          </p:cNvSpPr>
          <p:nvPr>
            <p:ph type="subTitle" idx="1"/>
          </p:nvPr>
        </p:nvSpPr>
        <p:spPr>
          <a:xfrm>
            <a:off x="1143000" y="4250431"/>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endParaRPr kumimoji="1" lang="ja-JP" altLang="en-US" dirty="0"/>
          </a:p>
        </p:txBody>
      </p:sp>
    </p:spTree>
    <p:extLst>
      <p:ext uri="{BB962C8B-B14F-4D97-AF65-F5344CB8AC3E}">
        <p14:creationId xmlns:p14="http://schemas.microsoft.com/office/powerpoint/2010/main" val="263970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2EF697D6-E911-464C-AF78-7D0973BCBD34}"/>
              </a:ext>
            </a:extLst>
          </p:cNvPr>
          <p:cNvSpPr>
            <a:spLocks noGrp="1"/>
          </p:cNvSpPr>
          <p:nvPr>
            <p:ph type="title" orient="vert"/>
          </p:nvPr>
        </p:nvSpPr>
        <p:spPr>
          <a:xfrm>
            <a:off x="8515350" y="1"/>
            <a:ext cx="628650" cy="6857999"/>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8956C505-D06D-4F6B-83C2-4E6AE5AC40C8}"/>
              </a:ext>
            </a:extLst>
          </p:cNvPr>
          <p:cNvSpPr>
            <a:spLocks noGrp="1"/>
          </p:cNvSpPr>
          <p:nvPr>
            <p:ph type="body" orient="vert" idx="1"/>
          </p:nvPr>
        </p:nvSpPr>
        <p:spPr>
          <a:xfrm>
            <a:off x="237931" y="350514"/>
            <a:ext cx="8033657" cy="6124932"/>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endParaRPr kumimoji="1" lang="ja-JP" altLang="en-US" dirty="0"/>
          </a:p>
        </p:txBody>
      </p:sp>
      <p:sp>
        <p:nvSpPr>
          <p:cNvPr id="4" name="テキスト ボックス 3">
            <a:extLst>
              <a:ext uri="{FF2B5EF4-FFF2-40B4-BE49-F238E27FC236}">
                <a16:creationId xmlns:a16="http://schemas.microsoft.com/office/drawing/2014/main" id="{C328267B-A620-8098-A604-6222CB5D7578}"/>
              </a:ext>
            </a:extLst>
          </p:cNvPr>
          <p:cNvSpPr txBox="1"/>
          <p:nvPr/>
        </p:nvSpPr>
        <p:spPr>
          <a:xfrm>
            <a:off x="0" y="6488668"/>
            <a:ext cx="907931" cy="369332"/>
          </a:xfrm>
          <a:prstGeom prst="rect">
            <a:avLst/>
          </a:prstGeom>
          <a:noFill/>
        </p:spPr>
        <p:txBody>
          <a:bodyPr wrap="square" rtlCol="0">
            <a:spAutoFit/>
          </a:bodyPr>
          <a:lstStyle/>
          <a:p>
            <a:pPr algn="l"/>
            <a:fld id="{CAB64B6E-BAC8-4DD4-A88B-79A112CF9258}" type="slidenum">
              <a:rPr kumimoji="1" lang="ja-JP" altLang="en-US" sz="1800" smtClean="0"/>
              <a:pPr algn="l"/>
              <a:t>‹#›</a:t>
            </a:fld>
            <a:endParaRPr kumimoji="1" lang="ja-JP" altLang="en-US" sz="1800" dirty="0"/>
          </a:p>
        </p:txBody>
      </p:sp>
      <p:sp>
        <p:nvSpPr>
          <p:cNvPr id="5" name="テキスト ボックス 4">
            <a:extLst>
              <a:ext uri="{FF2B5EF4-FFF2-40B4-BE49-F238E27FC236}">
                <a16:creationId xmlns:a16="http://schemas.microsoft.com/office/drawing/2014/main" id="{3B710BC3-8AD4-470D-F034-4A3EA98C9F42}"/>
              </a:ext>
            </a:extLst>
          </p:cNvPr>
          <p:cNvSpPr txBox="1"/>
          <p:nvPr/>
        </p:nvSpPr>
        <p:spPr>
          <a:xfrm>
            <a:off x="8236069" y="6494106"/>
            <a:ext cx="907931" cy="369332"/>
          </a:xfrm>
          <a:prstGeom prst="rect">
            <a:avLst/>
          </a:prstGeom>
          <a:noFill/>
        </p:spPr>
        <p:txBody>
          <a:bodyPr wrap="square" rtlCol="0">
            <a:spAutoFit/>
          </a:bodyPr>
          <a:lstStyle/>
          <a:p>
            <a:pPr algn="r"/>
            <a:fld id="{CAB64B6E-BAC8-4DD4-A88B-79A112CF9258}" type="slidenum">
              <a:rPr kumimoji="1" lang="ja-JP" altLang="en-US" sz="1800" smtClean="0"/>
              <a:t>‹#›</a:t>
            </a:fld>
            <a:endParaRPr kumimoji="1" lang="ja-JP" altLang="en-US" sz="1800" dirty="0"/>
          </a:p>
        </p:txBody>
      </p:sp>
      <p:sp>
        <p:nvSpPr>
          <p:cNvPr id="6" name="テキスト ボックス 5">
            <a:extLst>
              <a:ext uri="{FF2B5EF4-FFF2-40B4-BE49-F238E27FC236}">
                <a16:creationId xmlns:a16="http://schemas.microsoft.com/office/drawing/2014/main" id="{5F631304-FFB0-90FF-6ECE-D95A08BBCEA6}"/>
              </a:ext>
            </a:extLst>
          </p:cNvPr>
          <p:cNvSpPr txBox="1"/>
          <p:nvPr/>
        </p:nvSpPr>
        <p:spPr>
          <a:xfrm>
            <a:off x="8236069" y="6494106"/>
            <a:ext cx="907931" cy="369332"/>
          </a:xfrm>
          <a:prstGeom prst="rect">
            <a:avLst/>
          </a:prstGeom>
          <a:noFill/>
        </p:spPr>
        <p:txBody>
          <a:bodyPr wrap="square" rtlCol="0">
            <a:spAutoFit/>
          </a:bodyPr>
          <a:lstStyle/>
          <a:p>
            <a:pPr algn="r"/>
            <a:fld id="{CAB64B6E-BAC8-4DD4-A88B-79A112CF9258}" type="slidenum">
              <a:rPr kumimoji="1" lang="ja-JP" altLang="en-US" sz="1800" smtClean="0"/>
              <a:t>‹#›</a:t>
            </a:fld>
            <a:endParaRPr kumimoji="1" lang="ja-JP" altLang="en-US" sz="1800" dirty="0"/>
          </a:p>
        </p:txBody>
      </p:sp>
    </p:spTree>
    <p:extLst>
      <p:ext uri="{BB962C8B-B14F-4D97-AF65-F5344CB8AC3E}">
        <p14:creationId xmlns:p14="http://schemas.microsoft.com/office/powerpoint/2010/main" val="4795874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15CB2E4-E4E5-491A-A6CF-AEB94D4B3DCF}"/>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B0245441-FC62-4765-BDFE-C1628BF14C08}"/>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endParaRPr kumimoji="1" lang="ja-JP" altLang="en-US" dirty="0"/>
          </a:p>
        </p:txBody>
      </p:sp>
      <p:sp>
        <p:nvSpPr>
          <p:cNvPr id="4" name="テキスト ボックス 3">
            <a:extLst>
              <a:ext uri="{FF2B5EF4-FFF2-40B4-BE49-F238E27FC236}">
                <a16:creationId xmlns:a16="http://schemas.microsoft.com/office/drawing/2014/main" id="{B0D41AFB-9DCB-7665-22AD-D279B9409A90}"/>
              </a:ext>
            </a:extLst>
          </p:cNvPr>
          <p:cNvSpPr txBox="1"/>
          <p:nvPr/>
        </p:nvSpPr>
        <p:spPr>
          <a:xfrm>
            <a:off x="8236069" y="6494106"/>
            <a:ext cx="907931" cy="369332"/>
          </a:xfrm>
          <a:prstGeom prst="rect">
            <a:avLst/>
          </a:prstGeom>
          <a:noFill/>
        </p:spPr>
        <p:txBody>
          <a:bodyPr wrap="square" rtlCol="0">
            <a:spAutoFit/>
          </a:bodyPr>
          <a:lstStyle/>
          <a:p>
            <a:pPr algn="r"/>
            <a:fld id="{CAB64B6E-BAC8-4DD4-A88B-79A112CF9258}" type="slidenum">
              <a:rPr kumimoji="1" lang="ja-JP" altLang="en-US" sz="1800" smtClean="0"/>
              <a:t>‹#›</a:t>
            </a:fld>
            <a:endParaRPr kumimoji="1" lang="ja-JP" altLang="en-US" sz="1800" dirty="0"/>
          </a:p>
        </p:txBody>
      </p:sp>
      <p:sp>
        <p:nvSpPr>
          <p:cNvPr id="5" name="テキスト ボックス 4">
            <a:extLst>
              <a:ext uri="{FF2B5EF4-FFF2-40B4-BE49-F238E27FC236}">
                <a16:creationId xmlns:a16="http://schemas.microsoft.com/office/drawing/2014/main" id="{5CB87E91-E85D-6970-95DE-34FDF2D2539B}"/>
              </a:ext>
            </a:extLst>
          </p:cNvPr>
          <p:cNvSpPr txBox="1"/>
          <p:nvPr/>
        </p:nvSpPr>
        <p:spPr>
          <a:xfrm>
            <a:off x="8236069" y="6494106"/>
            <a:ext cx="907931" cy="369332"/>
          </a:xfrm>
          <a:prstGeom prst="rect">
            <a:avLst/>
          </a:prstGeom>
          <a:noFill/>
        </p:spPr>
        <p:txBody>
          <a:bodyPr wrap="square" rtlCol="0">
            <a:spAutoFit/>
          </a:bodyPr>
          <a:lstStyle/>
          <a:p>
            <a:pPr algn="r"/>
            <a:fld id="{CAB64B6E-BAC8-4DD4-A88B-79A112CF9258}" type="slidenum">
              <a:rPr kumimoji="1" lang="ja-JP" altLang="en-US" sz="1800" smtClean="0"/>
              <a:t>‹#›</a:t>
            </a:fld>
            <a:endParaRPr kumimoji="1" lang="ja-JP" altLang="en-US" sz="1800" dirty="0"/>
          </a:p>
        </p:txBody>
      </p:sp>
      <p:sp>
        <p:nvSpPr>
          <p:cNvPr id="6" name="テキスト ボックス 5">
            <a:extLst>
              <a:ext uri="{FF2B5EF4-FFF2-40B4-BE49-F238E27FC236}">
                <a16:creationId xmlns:a16="http://schemas.microsoft.com/office/drawing/2014/main" id="{CD08B7ED-2591-5C73-743F-1457C641362D}"/>
              </a:ext>
            </a:extLst>
          </p:cNvPr>
          <p:cNvSpPr txBox="1"/>
          <p:nvPr/>
        </p:nvSpPr>
        <p:spPr>
          <a:xfrm>
            <a:off x="8236069" y="6494106"/>
            <a:ext cx="907931" cy="369332"/>
          </a:xfrm>
          <a:prstGeom prst="rect">
            <a:avLst/>
          </a:prstGeom>
          <a:noFill/>
        </p:spPr>
        <p:txBody>
          <a:bodyPr wrap="square" rtlCol="0">
            <a:spAutoFit/>
          </a:bodyPr>
          <a:lstStyle/>
          <a:p>
            <a:pPr algn="r"/>
            <a:fld id="{CAB64B6E-BAC8-4DD4-A88B-79A112CF9258}" type="slidenum">
              <a:rPr kumimoji="1" lang="ja-JP" altLang="en-US" sz="1800" smtClean="0"/>
              <a:t>‹#›</a:t>
            </a:fld>
            <a:endParaRPr kumimoji="1" lang="ja-JP" altLang="en-US" sz="1800" dirty="0"/>
          </a:p>
        </p:txBody>
      </p:sp>
    </p:spTree>
    <p:extLst>
      <p:ext uri="{BB962C8B-B14F-4D97-AF65-F5344CB8AC3E}">
        <p14:creationId xmlns:p14="http://schemas.microsoft.com/office/powerpoint/2010/main" val="12359036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341659A-8384-4740-905C-AC53A0FEC0F9}"/>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F78F8A57-7F52-4410-A5A8-1BD41E482818}"/>
              </a:ext>
            </a:extLst>
          </p:cNvPr>
          <p:cNvSpPr>
            <a:spLocks noGrp="1"/>
          </p:cNvSpPr>
          <p:nvPr>
            <p:ph sz="half" idx="1"/>
          </p:nvPr>
        </p:nvSpPr>
        <p:spPr>
          <a:xfrm>
            <a:off x="251926" y="951723"/>
            <a:ext cx="4262924" cy="5523723"/>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endParaRPr kumimoji="1" lang="ja-JP" altLang="en-US" dirty="0"/>
          </a:p>
        </p:txBody>
      </p:sp>
      <p:sp>
        <p:nvSpPr>
          <p:cNvPr id="4" name="コンテンツ プレースホルダー 3">
            <a:extLst>
              <a:ext uri="{FF2B5EF4-FFF2-40B4-BE49-F238E27FC236}">
                <a16:creationId xmlns:a16="http://schemas.microsoft.com/office/drawing/2014/main" id="{5C4A1F13-5E10-4A23-AAB8-3B078AF7F0CE}"/>
              </a:ext>
            </a:extLst>
          </p:cNvPr>
          <p:cNvSpPr>
            <a:spLocks noGrp="1"/>
          </p:cNvSpPr>
          <p:nvPr>
            <p:ph sz="half" idx="2"/>
          </p:nvPr>
        </p:nvSpPr>
        <p:spPr>
          <a:xfrm>
            <a:off x="4629150" y="951723"/>
            <a:ext cx="4262923" cy="5523723"/>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endParaRPr kumimoji="1" lang="ja-JP" altLang="en-US" dirty="0"/>
          </a:p>
        </p:txBody>
      </p:sp>
      <p:sp>
        <p:nvSpPr>
          <p:cNvPr id="5" name="テキスト ボックス 4">
            <a:extLst>
              <a:ext uri="{FF2B5EF4-FFF2-40B4-BE49-F238E27FC236}">
                <a16:creationId xmlns:a16="http://schemas.microsoft.com/office/drawing/2014/main" id="{1744DA26-84AD-D89E-4524-AEC20ED48885}"/>
              </a:ext>
            </a:extLst>
          </p:cNvPr>
          <p:cNvSpPr txBox="1"/>
          <p:nvPr/>
        </p:nvSpPr>
        <p:spPr>
          <a:xfrm>
            <a:off x="8236069" y="6494106"/>
            <a:ext cx="907931" cy="369332"/>
          </a:xfrm>
          <a:prstGeom prst="rect">
            <a:avLst/>
          </a:prstGeom>
          <a:noFill/>
        </p:spPr>
        <p:txBody>
          <a:bodyPr wrap="square" rtlCol="0">
            <a:spAutoFit/>
          </a:bodyPr>
          <a:lstStyle/>
          <a:p>
            <a:pPr algn="r"/>
            <a:fld id="{CAB64B6E-BAC8-4DD4-A88B-79A112CF9258}" type="slidenum">
              <a:rPr kumimoji="1" lang="ja-JP" altLang="en-US" sz="1800" smtClean="0"/>
              <a:t>‹#›</a:t>
            </a:fld>
            <a:endParaRPr kumimoji="1" lang="ja-JP" altLang="en-US" sz="1800" dirty="0"/>
          </a:p>
        </p:txBody>
      </p:sp>
      <p:sp>
        <p:nvSpPr>
          <p:cNvPr id="6" name="テキスト ボックス 5">
            <a:extLst>
              <a:ext uri="{FF2B5EF4-FFF2-40B4-BE49-F238E27FC236}">
                <a16:creationId xmlns:a16="http://schemas.microsoft.com/office/drawing/2014/main" id="{5E803707-406C-CB4E-1647-E32E33721E79}"/>
              </a:ext>
            </a:extLst>
          </p:cNvPr>
          <p:cNvSpPr txBox="1"/>
          <p:nvPr/>
        </p:nvSpPr>
        <p:spPr>
          <a:xfrm>
            <a:off x="8236069" y="6494106"/>
            <a:ext cx="907931" cy="369332"/>
          </a:xfrm>
          <a:prstGeom prst="rect">
            <a:avLst/>
          </a:prstGeom>
          <a:noFill/>
        </p:spPr>
        <p:txBody>
          <a:bodyPr wrap="square" rtlCol="0">
            <a:spAutoFit/>
          </a:bodyPr>
          <a:lstStyle/>
          <a:p>
            <a:pPr algn="r"/>
            <a:fld id="{CAB64B6E-BAC8-4DD4-A88B-79A112CF9258}" type="slidenum">
              <a:rPr kumimoji="1" lang="ja-JP" altLang="en-US" sz="1800" smtClean="0"/>
              <a:t>‹#›</a:t>
            </a:fld>
            <a:endParaRPr kumimoji="1" lang="ja-JP" altLang="en-US" sz="1800" dirty="0"/>
          </a:p>
        </p:txBody>
      </p:sp>
      <p:sp>
        <p:nvSpPr>
          <p:cNvPr id="7" name="テキスト ボックス 6">
            <a:extLst>
              <a:ext uri="{FF2B5EF4-FFF2-40B4-BE49-F238E27FC236}">
                <a16:creationId xmlns:a16="http://schemas.microsoft.com/office/drawing/2014/main" id="{CBA3546F-11B8-A4ED-664C-406C69CCFB75}"/>
              </a:ext>
            </a:extLst>
          </p:cNvPr>
          <p:cNvSpPr txBox="1"/>
          <p:nvPr/>
        </p:nvSpPr>
        <p:spPr>
          <a:xfrm>
            <a:off x="8236069" y="6494106"/>
            <a:ext cx="907931" cy="369332"/>
          </a:xfrm>
          <a:prstGeom prst="rect">
            <a:avLst/>
          </a:prstGeom>
          <a:noFill/>
        </p:spPr>
        <p:txBody>
          <a:bodyPr wrap="square" rtlCol="0">
            <a:spAutoFit/>
          </a:bodyPr>
          <a:lstStyle/>
          <a:p>
            <a:pPr algn="r"/>
            <a:fld id="{CAB64B6E-BAC8-4DD4-A88B-79A112CF9258}" type="slidenum">
              <a:rPr kumimoji="1" lang="ja-JP" altLang="en-US" sz="1800" smtClean="0"/>
              <a:t>‹#›</a:t>
            </a:fld>
            <a:endParaRPr kumimoji="1" lang="ja-JP" altLang="en-US" sz="1800" dirty="0"/>
          </a:p>
        </p:txBody>
      </p:sp>
    </p:spTree>
    <p:extLst>
      <p:ext uri="{BB962C8B-B14F-4D97-AF65-F5344CB8AC3E}">
        <p14:creationId xmlns:p14="http://schemas.microsoft.com/office/powerpoint/2010/main" val="12866013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313CBB0-0881-4ACC-A786-57095B424DD5}"/>
              </a:ext>
            </a:extLst>
          </p:cNvPr>
          <p:cNvSpPr>
            <a:spLocks noGrp="1"/>
          </p:cNvSpPr>
          <p:nvPr>
            <p:ph type="title"/>
          </p:nvPr>
        </p:nvSpPr>
        <p:spPr>
          <a:xfrm>
            <a:off x="0" y="1"/>
            <a:ext cx="9144000" cy="668336"/>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277BA57A-72F0-42C6-A0DE-DB195A7FE503}"/>
              </a:ext>
            </a:extLst>
          </p:cNvPr>
          <p:cNvSpPr>
            <a:spLocks noGrp="1"/>
          </p:cNvSpPr>
          <p:nvPr>
            <p:ph type="body" idx="1"/>
          </p:nvPr>
        </p:nvSpPr>
        <p:spPr>
          <a:xfrm>
            <a:off x="251926" y="961053"/>
            <a:ext cx="4246256" cy="84422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4BBB40C2-79E1-419D-9FAC-1A355CF57E5C}"/>
              </a:ext>
            </a:extLst>
          </p:cNvPr>
          <p:cNvSpPr>
            <a:spLocks noGrp="1"/>
          </p:cNvSpPr>
          <p:nvPr>
            <p:ph sz="half" idx="2"/>
          </p:nvPr>
        </p:nvSpPr>
        <p:spPr>
          <a:xfrm>
            <a:off x="251926" y="1884785"/>
            <a:ext cx="4246255" cy="4590661"/>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endParaRPr kumimoji="1" lang="ja-JP" altLang="en-US" dirty="0"/>
          </a:p>
        </p:txBody>
      </p:sp>
      <p:sp>
        <p:nvSpPr>
          <p:cNvPr id="5" name="テキスト プレースホルダー 4">
            <a:extLst>
              <a:ext uri="{FF2B5EF4-FFF2-40B4-BE49-F238E27FC236}">
                <a16:creationId xmlns:a16="http://schemas.microsoft.com/office/drawing/2014/main" id="{BF4C19D6-CD89-4F4B-B256-257526D622AA}"/>
              </a:ext>
            </a:extLst>
          </p:cNvPr>
          <p:cNvSpPr>
            <a:spLocks noGrp="1"/>
          </p:cNvSpPr>
          <p:nvPr>
            <p:ph type="body" sz="quarter" idx="3"/>
          </p:nvPr>
        </p:nvSpPr>
        <p:spPr>
          <a:xfrm>
            <a:off x="4629150" y="961054"/>
            <a:ext cx="4262924" cy="851741"/>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658EEF40-FCE7-4E9D-B898-753A15988256}"/>
              </a:ext>
            </a:extLst>
          </p:cNvPr>
          <p:cNvSpPr>
            <a:spLocks noGrp="1"/>
          </p:cNvSpPr>
          <p:nvPr>
            <p:ph sz="quarter" idx="4"/>
          </p:nvPr>
        </p:nvSpPr>
        <p:spPr>
          <a:xfrm>
            <a:off x="4629149" y="1884785"/>
            <a:ext cx="4262924" cy="4590661"/>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endParaRPr kumimoji="1" lang="ja-JP" altLang="en-US" dirty="0"/>
          </a:p>
        </p:txBody>
      </p:sp>
      <p:sp>
        <p:nvSpPr>
          <p:cNvPr id="7" name="テキスト ボックス 6">
            <a:extLst>
              <a:ext uri="{FF2B5EF4-FFF2-40B4-BE49-F238E27FC236}">
                <a16:creationId xmlns:a16="http://schemas.microsoft.com/office/drawing/2014/main" id="{66E4343E-F3E9-03DC-D748-DD23B2754328}"/>
              </a:ext>
            </a:extLst>
          </p:cNvPr>
          <p:cNvSpPr txBox="1"/>
          <p:nvPr/>
        </p:nvSpPr>
        <p:spPr>
          <a:xfrm>
            <a:off x="8236069" y="6494106"/>
            <a:ext cx="907931" cy="369332"/>
          </a:xfrm>
          <a:prstGeom prst="rect">
            <a:avLst/>
          </a:prstGeom>
          <a:noFill/>
        </p:spPr>
        <p:txBody>
          <a:bodyPr wrap="square" rtlCol="0">
            <a:spAutoFit/>
          </a:bodyPr>
          <a:lstStyle/>
          <a:p>
            <a:pPr algn="r"/>
            <a:fld id="{CAB64B6E-BAC8-4DD4-A88B-79A112CF9258}" type="slidenum">
              <a:rPr kumimoji="1" lang="ja-JP" altLang="en-US" sz="1800" smtClean="0"/>
              <a:t>‹#›</a:t>
            </a:fld>
            <a:endParaRPr kumimoji="1" lang="ja-JP" altLang="en-US" sz="1800" dirty="0"/>
          </a:p>
        </p:txBody>
      </p:sp>
      <p:sp>
        <p:nvSpPr>
          <p:cNvPr id="8" name="テキスト ボックス 7">
            <a:extLst>
              <a:ext uri="{FF2B5EF4-FFF2-40B4-BE49-F238E27FC236}">
                <a16:creationId xmlns:a16="http://schemas.microsoft.com/office/drawing/2014/main" id="{C81026A9-239F-32B9-2309-5A54FE4A02D8}"/>
              </a:ext>
            </a:extLst>
          </p:cNvPr>
          <p:cNvSpPr txBox="1"/>
          <p:nvPr/>
        </p:nvSpPr>
        <p:spPr>
          <a:xfrm>
            <a:off x="8236069" y="6494106"/>
            <a:ext cx="907931" cy="369332"/>
          </a:xfrm>
          <a:prstGeom prst="rect">
            <a:avLst/>
          </a:prstGeom>
          <a:noFill/>
        </p:spPr>
        <p:txBody>
          <a:bodyPr wrap="square" rtlCol="0">
            <a:spAutoFit/>
          </a:bodyPr>
          <a:lstStyle/>
          <a:p>
            <a:pPr algn="r"/>
            <a:fld id="{CAB64B6E-BAC8-4DD4-A88B-79A112CF9258}" type="slidenum">
              <a:rPr kumimoji="1" lang="ja-JP" altLang="en-US" sz="1800" smtClean="0"/>
              <a:t>‹#›</a:t>
            </a:fld>
            <a:endParaRPr kumimoji="1" lang="ja-JP" altLang="en-US" sz="1800" dirty="0"/>
          </a:p>
        </p:txBody>
      </p:sp>
      <p:sp>
        <p:nvSpPr>
          <p:cNvPr id="9" name="テキスト ボックス 8">
            <a:extLst>
              <a:ext uri="{FF2B5EF4-FFF2-40B4-BE49-F238E27FC236}">
                <a16:creationId xmlns:a16="http://schemas.microsoft.com/office/drawing/2014/main" id="{62793F36-B55A-4748-3AF4-1E1B1CE090E9}"/>
              </a:ext>
            </a:extLst>
          </p:cNvPr>
          <p:cNvSpPr txBox="1"/>
          <p:nvPr/>
        </p:nvSpPr>
        <p:spPr>
          <a:xfrm>
            <a:off x="8236069" y="6494106"/>
            <a:ext cx="907931" cy="369332"/>
          </a:xfrm>
          <a:prstGeom prst="rect">
            <a:avLst/>
          </a:prstGeom>
          <a:noFill/>
        </p:spPr>
        <p:txBody>
          <a:bodyPr wrap="square" rtlCol="0">
            <a:spAutoFit/>
          </a:bodyPr>
          <a:lstStyle/>
          <a:p>
            <a:pPr algn="r"/>
            <a:fld id="{CAB64B6E-BAC8-4DD4-A88B-79A112CF9258}" type="slidenum">
              <a:rPr kumimoji="1" lang="ja-JP" altLang="en-US" sz="1800" smtClean="0"/>
              <a:t>‹#›</a:t>
            </a:fld>
            <a:endParaRPr kumimoji="1" lang="ja-JP" altLang="en-US" sz="1800" dirty="0"/>
          </a:p>
        </p:txBody>
      </p:sp>
    </p:spTree>
    <p:extLst>
      <p:ext uri="{BB962C8B-B14F-4D97-AF65-F5344CB8AC3E}">
        <p14:creationId xmlns:p14="http://schemas.microsoft.com/office/powerpoint/2010/main" val="12385393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3CCFAA5-A643-453D-A306-0AB22969BE72}"/>
              </a:ext>
            </a:extLst>
          </p:cNvPr>
          <p:cNvSpPr>
            <a:spLocks noGrp="1"/>
          </p:cNvSpPr>
          <p:nvPr>
            <p:ph type="title"/>
          </p:nvPr>
        </p:nvSpPr>
        <p:spPr/>
        <p:txBody>
          <a:bodyPr/>
          <a:lstStyle/>
          <a:p>
            <a:r>
              <a:rPr kumimoji="1" lang="ja-JP" altLang="en-US"/>
              <a:t>マスター タイトルの書式設定</a:t>
            </a:r>
          </a:p>
        </p:txBody>
      </p:sp>
      <p:sp>
        <p:nvSpPr>
          <p:cNvPr id="3" name="テキスト ボックス 2">
            <a:extLst>
              <a:ext uri="{FF2B5EF4-FFF2-40B4-BE49-F238E27FC236}">
                <a16:creationId xmlns:a16="http://schemas.microsoft.com/office/drawing/2014/main" id="{CD65C895-C07D-105B-CC19-49AC5E141637}"/>
              </a:ext>
            </a:extLst>
          </p:cNvPr>
          <p:cNvSpPr txBox="1"/>
          <p:nvPr/>
        </p:nvSpPr>
        <p:spPr>
          <a:xfrm>
            <a:off x="8236069" y="6494106"/>
            <a:ext cx="907931" cy="369332"/>
          </a:xfrm>
          <a:prstGeom prst="rect">
            <a:avLst/>
          </a:prstGeom>
          <a:noFill/>
        </p:spPr>
        <p:txBody>
          <a:bodyPr wrap="square" rtlCol="0">
            <a:spAutoFit/>
          </a:bodyPr>
          <a:lstStyle/>
          <a:p>
            <a:pPr algn="r"/>
            <a:fld id="{CAB64B6E-BAC8-4DD4-A88B-79A112CF9258}" type="slidenum">
              <a:rPr kumimoji="1" lang="ja-JP" altLang="en-US" sz="1800" smtClean="0"/>
              <a:t>‹#›</a:t>
            </a:fld>
            <a:endParaRPr kumimoji="1" lang="ja-JP" altLang="en-US" sz="1800" dirty="0"/>
          </a:p>
        </p:txBody>
      </p:sp>
      <p:sp>
        <p:nvSpPr>
          <p:cNvPr id="4" name="テキスト ボックス 3">
            <a:extLst>
              <a:ext uri="{FF2B5EF4-FFF2-40B4-BE49-F238E27FC236}">
                <a16:creationId xmlns:a16="http://schemas.microsoft.com/office/drawing/2014/main" id="{5FF20B2F-8861-6B74-9A34-AA3863791B3C}"/>
              </a:ext>
            </a:extLst>
          </p:cNvPr>
          <p:cNvSpPr txBox="1"/>
          <p:nvPr/>
        </p:nvSpPr>
        <p:spPr>
          <a:xfrm>
            <a:off x="8236069" y="6494106"/>
            <a:ext cx="907931" cy="369332"/>
          </a:xfrm>
          <a:prstGeom prst="rect">
            <a:avLst/>
          </a:prstGeom>
          <a:noFill/>
        </p:spPr>
        <p:txBody>
          <a:bodyPr wrap="square" rtlCol="0">
            <a:spAutoFit/>
          </a:bodyPr>
          <a:lstStyle/>
          <a:p>
            <a:pPr algn="r"/>
            <a:fld id="{CAB64B6E-BAC8-4DD4-A88B-79A112CF9258}" type="slidenum">
              <a:rPr kumimoji="1" lang="ja-JP" altLang="en-US" sz="1800" smtClean="0"/>
              <a:t>‹#›</a:t>
            </a:fld>
            <a:endParaRPr kumimoji="1" lang="ja-JP" altLang="en-US" sz="1800" dirty="0"/>
          </a:p>
        </p:txBody>
      </p:sp>
      <p:sp>
        <p:nvSpPr>
          <p:cNvPr id="5" name="テキスト ボックス 4">
            <a:extLst>
              <a:ext uri="{FF2B5EF4-FFF2-40B4-BE49-F238E27FC236}">
                <a16:creationId xmlns:a16="http://schemas.microsoft.com/office/drawing/2014/main" id="{62979738-73C6-037E-910D-FBAD7760BE26}"/>
              </a:ext>
            </a:extLst>
          </p:cNvPr>
          <p:cNvSpPr txBox="1"/>
          <p:nvPr/>
        </p:nvSpPr>
        <p:spPr>
          <a:xfrm>
            <a:off x="8236069" y="6494106"/>
            <a:ext cx="907931" cy="369332"/>
          </a:xfrm>
          <a:prstGeom prst="rect">
            <a:avLst/>
          </a:prstGeom>
          <a:noFill/>
        </p:spPr>
        <p:txBody>
          <a:bodyPr wrap="square" rtlCol="0">
            <a:spAutoFit/>
          </a:bodyPr>
          <a:lstStyle/>
          <a:p>
            <a:pPr algn="r"/>
            <a:fld id="{CAB64B6E-BAC8-4DD4-A88B-79A112CF9258}" type="slidenum">
              <a:rPr kumimoji="1" lang="ja-JP" altLang="en-US" sz="1800" smtClean="0"/>
              <a:t>‹#›</a:t>
            </a:fld>
            <a:endParaRPr kumimoji="1" lang="ja-JP" altLang="en-US" sz="1800" dirty="0"/>
          </a:p>
        </p:txBody>
      </p:sp>
    </p:spTree>
    <p:extLst>
      <p:ext uri="{BB962C8B-B14F-4D97-AF65-F5344CB8AC3E}">
        <p14:creationId xmlns:p14="http://schemas.microsoft.com/office/powerpoint/2010/main" val="25994293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5EFE1906-9E87-77F3-76B5-56E4E4D76603}"/>
              </a:ext>
            </a:extLst>
          </p:cNvPr>
          <p:cNvSpPr txBox="1"/>
          <p:nvPr/>
        </p:nvSpPr>
        <p:spPr>
          <a:xfrm>
            <a:off x="8236069" y="6494106"/>
            <a:ext cx="907931" cy="369332"/>
          </a:xfrm>
          <a:prstGeom prst="rect">
            <a:avLst/>
          </a:prstGeom>
          <a:noFill/>
        </p:spPr>
        <p:txBody>
          <a:bodyPr wrap="square" rtlCol="0">
            <a:spAutoFit/>
          </a:bodyPr>
          <a:lstStyle/>
          <a:p>
            <a:pPr algn="r"/>
            <a:fld id="{CAB64B6E-BAC8-4DD4-A88B-79A112CF9258}" type="slidenum">
              <a:rPr kumimoji="1" lang="ja-JP" altLang="en-US" sz="1800" smtClean="0"/>
              <a:t>‹#›</a:t>
            </a:fld>
            <a:endParaRPr kumimoji="1" lang="ja-JP" altLang="en-US" sz="1800" dirty="0"/>
          </a:p>
        </p:txBody>
      </p:sp>
      <p:sp>
        <p:nvSpPr>
          <p:cNvPr id="3" name="テキスト ボックス 2">
            <a:extLst>
              <a:ext uri="{FF2B5EF4-FFF2-40B4-BE49-F238E27FC236}">
                <a16:creationId xmlns:a16="http://schemas.microsoft.com/office/drawing/2014/main" id="{5FADF698-0034-C184-ABA4-7E41A71AFDB5}"/>
              </a:ext>
            </a:extLst>
          </p:cNvPr>
          <p:cNvSpPr txBox="1"/>
          <p:nvPr/>
        </p:nvSpPr>
        <p:spPr>
          <a:xfrm>
            <a:off x="8236069" y="6494106"/>
            <a:ext cx="907931" cy="369332"/>
          </a:xfrm>
          <a:prstGeom prst="rect">
            <a:avLst/>
          </a:prstGeom>
          <a:noFill/>
        </p:spPr>
        <p:txBody>
          <a:bodyPr wrap="square" rtlCol="0">
            <a:spAutoFit/>
          </a:bodyPr>
          <a:lstStyle/>
          <a:p>
            <a:pPr algn="r"/>
            <a:fld id="{CAB64B6E-BAC8-4DD4-A88B-79A112CF9258}" type="slidenum">
              <a:rPr kumimoji="1" lang="ja-JP" altLang="en-US" sz="1800" smtClean="0"/>
              <a:t>‹#›</a:t>
            </a:fld>
            <a:endParaRPr kumimoji="1" lang="ja-JP" altLang="en-US" sz="1800" dirty="0"/>
          </a:p>
        </p:txBody>
      </p:sp>
      <p:sp>
        <p:nvSpPr>
          <p:cNvPr id="4" name="テキスト ボックス 3">
            <a:extLst>
              <a:ext uri="{FF2B5EF4-FFF2-40B4-BE49-F238E27FC236}">
                <a16:creationId xmlns:a16="http://schemas.microsoft.com/office/drawing/2014/main" id="{1599262F-09CE-94CF-72F5-7F182D37B8C4}"/>
              </a:ext>
            </a:extLst>
          </p:cNvPr>
          <p:cNvSpPr txBox="1"/>
          <p:nvPr/>
        </p:nvSpPr>
        <p:spPr>
          <a:xfrm>
            <a:off x="8236069" y="6494106"/>
            <a:ext cx="907931" cy="369332"/>
          </a:xfrm>
          <a:prstGeom prst="rect">
            <a:avLst/>
          </a:prstGeom>
          <a:noFill/>
        </p:spPr>
        <p:txBody>
          <a:bodyPr wrap="square" rtlCol="0">
            <a:spAutoFit/>
          </a:bodyPr>
          <a:lstStyle/>
          <a:p>
            <a:pPr algn="r"/>
            <a:fld id="{CAB64B6E-BAC8-4DD4-A88B-79A112CF9258}" type="slidenum">
              <a:rPr kumimoji="1" lang="ja-JP" altLang="en-US" sz="1800" smtClean="0"/>
              <a:t>‹#›</a:t>
            </a:fld>
            <a:endParaRPr kumimoji="1" lang="ja-JP" altLang="en-US" sz="1800" dirty="0"/>
          </a:p>
        </p:txBody>
      </p:sp>
    </p:spTree>
    <p:extLst>
      <p:ext uri="{BB962C8B-B14F-4D97-AF65-F5344CB8AC3E}">
        <p14:creationId xmlns:p14="http://schemas.microsoft.com/office/powerpoint/2010/main" val="992441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6668BA7-07F8-4E06-A1D2-7F3F1AA77AF3}"/>
              </a:ext>
            </a:extLst>
          </p:cNvPr>
          <p:cNvSpPr>
            <a:spLocks noGrp="1"/>
          </p:cNvSpPr>
          <p:nvPr>
            <p:ph type="title"/>
          </p:nvPr>
        </p:nvSpPr>
        <p:spPr>
          <a:xfrm>
            <a:off x="0" y="0"/>
            <a:ext cx="3579019" cy="1091682"/>
          </a:xfrm>
        </p:spPr>
        <p:txBody>
          <a:bodyPr anchor="b"/>
          <a:lstStyle>
            <a:lvl1pPr>
              <a:defRPr sz="3200"/>
            </a:lvl1pPr>
          </a:lstStyle>
          <a:p>
            <a:r>
              <a:rPr kumimoji="1" lang="ja-JP" altLang="en-US"/>
              <a:t>マスター タイトルの書式設定</a:t>
            </a:r>
            <a:endParaRPr kumimoji="1" lang="ja-JP" altLang="en-US" dirty="0"/>
          </a:p>
        </p:txBody>
      </p:sp>
      <p:sp>
        <p:nvSpPr>
          <p:cNvPr id="3" name="コンテンツ プレースホルダー 2">
            <a:extLst>
              <a:ext uri="{FF2B5EF4-FFF2-40B4-BE49-F238E27FC236}">
                <a16:creationId xmlns:a16="http://schemas.microsoft.com/office/drawing/2014/main" id="{186898D1-51AE-4CF9-98B1-A7FD38F04939}"/>
              </a:ext>
            </a:extLst>
          </p:cNvPr>
          <p:cNvSpPr>
            <a:spLocks noGrp="1"/>
          </p:cNvSpPr>
          <p:nvPr>
            <p:ph idx="1"/>
          </p:nvPr>
        </p:nvSpPr>
        <p:spPr>
          <a:xfrm>
            <a:off x="3701921" y="774441"/>
            <a:ext cx="5178490" cy="5719665"/>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endParaRPr kumimoji="1" lang="ja-JP" altLang="en-US" dirty="0"/>
          </a:p>
        </p:txBody>
      </p:sp>
      <p:sp>
        <p:nvSpPr>
          <p:cNvPr id="4" name="テキスト プレースホルダー 3">
            <a:extLst>
              <a:ext uri="{FF2B5EF4-FFF2-40B4-BE49-F238E27FC236}">
                <a16:creationId xmlns:a16="http://schemas.microsoft.com/office/drawing/2014/main" id="{063F15E0-9F6F-4F9B-B1F9-BA3A72AF2750}"/>
              </a:ext>
            </a:extLst>
          </p:cNvPr>
          <p:cNvSpPr>
            <a:spLocks noGrp="1"/>
          </p:cNvSpPr>
          <p:nvPr>
            <p:ph type="body" sz="half" idx="2"/>
          </p:nvPr>
        </p:nvSpPr>
        <p:spPr>
          <a:xfrm>
            <a:off x="0" y="1091682"/>
            <a:ext cx="3579019" cy="576631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テキスト ボックス 4">
            <a:extLst>
              <a:ext uri="{FF2B5EF4-FFF2-40B4-BE49-F238E27FC236}">
                <a16:creationId xmlns:a16="http://schemas.microsoft.com/office/drawing/2014/main" id="{7516E444-4425-380A-5D89-9E1FCA8541E2}"/>
              </a:ext>
            </a:extLst>
          </p:cNvPr>
          <p:cNvSpPr txBox="1"/>
          <p:nvPr/>
        </p:nvSpPr>
        <p:spPr>
          <a:xfrm>
            <a:off x="8236069" y="6494106"/>
            <a:ext cx="907931" cy="369332"/>
          </a:xfrm>
          <a:prstGeom prst="rect">
            <a:avLst/>
          </a:prstGeom>
          <a:noFill/>
        </p:spPr>
        <p:txBody>
          <a:bodyPr wrap="square" rtlCol="0">
            <a:spAutoFit/>
          </a:bodyPr>
          <a:lstStyle/>
          <a:p>
            <a:pPr algn="r"/>
            <a:fld id="{CAB64B6E-BAC8-4DD4-A88B-79A112CF9258}" type="slidenum">
              <a:rPr kumimoji="1" lang="ja-JP" altLang="en-US" sz="1800" smtClean="0"/>
              <a:t>‹#›</a:t>
            </a:fld>
            <a:endParaRPr kumimoji="1" lang="ja-JP" altLang="en-US" sz="1800" dirty="0"/>
          </a:p>
        </p:txBody>
      </p:sp>
      <p:sp>
        <p:nvSpPr>
          <p:cNvPr id="6" name="テキスト ボックス 5">
            <a:extLst>
              <a:ext uri="{FF2B5EF4-FFF2-40B4-BE49-F238E27FC236}">
                <a16:creationId xmlns:a16="http://schemas.microsoft.com/office/drawing/2014/main" id="{2FA9001F-F7C9-131A-3DE2-A09D8B6EE3B6}"/>
              </a:ext>
            </a:extLst>
          </p:cNvPr>
          <p:cNvSpPr txBox="1"/>
          <p:nvPr/>
        </p:nvSpPr>
        <p:spPr>
          <a:xfrm>
            <a:off x="8236069" y="6494106"/>
            <a:ext cx="907931" cy="369332"/>
          </a:xfrm>
          <a:prstGeom prst="rect">
            <a:avLst/>
          </a:prstGeom>
          <a:noFill/>
        </p:spPr>
        <p:txBody>
          <a:bodyPr wrap="square" rtlCol="0">
            <a:spAutoFit/>
          </a:bodyPr>
          <a:lstStyle/>
          <a:p>
            <a:pPr algn="r"/>
            <a:fld id="{CAB64B6E-BAC8-4DD4-A88B-79A112CF9258}" type="slidenum">
              <a:rPr kumimoji="1" lang="ja-JP" altLang="en-US" sz="1800" smtClean="0"/>
              <a:t>‹#›</a:t>
            </a:fld>
            <a:endParaRPr kumimoji="1" lang="ja-JP" altLang="en-US" sz="1800" dirty="0"/>
          </a:p>
        </p:txBody>
      </p:sp>
      <p:sp>
        <p:nvSpPr>
          <p:cNvPr id="7" name="テキスト ボックス 6">
            <a:extLst>
              <a:ext uri="{FF2B5EF4-FFF2-40B4-BE49-F238E27FC236}">
                <a16:creationId xmlns:a16="http://schemas.microsoft.com/office/drawing/2014/main" id="{32067B1E-81B2-59C7-DDB6-E805E019B40C}"/>
              </a:ext>
            </a:extLst>
          </p:cNvPr>
          <p:cNvSpPr txBox="1"/>
          <p:nvPr/>
        </p:nvSpPr>
        <p:spPr>
          <a:xfrm>
            <a:off x="8236069" y="6494106"/>
            <a:ext cx="907931" cy="369332"/>
          </a:xfrm>
          <a:prstGeom prst="rect">
            <a:avLst/>
          </a:prstGeom>
          <a:noFill/>
        </p:spPr>
        <p:txBody>
          <a:bodyPr wrap="square" rtlCol="0">
            <a:spAutoFit/>
          </a:bodyPr>
          <a:lstStyle/>
          <a:p>
            <a:pPr algn="r"/>
            <a:fld id="{CAB64B6E-BAC8-4DD4-A88B-79A112CF9258}" type="slidenum">
              <a:rPr kumimoji="1" lang="ja-JP" altLang="en-US" sz="1800" smtClean="0"/>
              <a:t>‹#›</a:t>
            </a:fld>
            <a:endParaRPr kumimoji="1" lang="ja-JP" altLang="en-US" sz="1800" dirty="0"/>
          </a:p>
        </p:txBody>
      </p:sp>
    </p:spTree>
    <p:extLst>
      <p:ext uri="{BB962C8B-B14F-4D97-AF65-F5344CB8AC3E}">
        <p14:creationId xmlns:p14="http://schemas.microsoft.com/office/powerpoint/2010/main" val="18080929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36D9CD2-CBC1-431B-8053-E5FF7F43C046}"/>
              </a:ext>
            </a:extLst>
          </p:cNvPr>
          <p:cNvSpPr>
            <a:spLocks noGrp="1"/>
          </p:cNvSpPr>
          <p:nvPr>
            <p:ph type="title"/>
          </p:nvPr>
        </p:nvSpPr>
        <p:spPr>
          <a:xfrm>
            <a:off x="0" y="0"/>
            <a:ext cx="3579019" cy="1091682"/>
          </a:xfrm>
        </p:spPr>
        <p:txBody>
          <a:bodyPr anchor="b"/>
          <a:lstStyle>
            <a:lvl1pPr>
              <a:defRPr sz="3200"/>
            </a:lvl1pPr>
          </a:lstStyle>
          <a:p>
            <a:r>
              <a:rPr kumimoji="1" lang="ja-JP" altLang="en-US"/>
              <a:t>マスター タイトルの書式設定</a:t>
            </a:r>
            <a:endParaRPr kumimoji="1" lang="ja-JP" altLang="en-US" dirty="0"/>
          </a:p>
        </p:txBody>
      </p:sp>
      <p:sp>
        <p:nvSpPr>
          <p:cNvPr id="3" name="図プレースホルダー 2">
            <a:extLst>
              <a:ext uri="{FF2B5EF4-FFF2-40B4-BE49-F238E27FC236}">
                <a16:creationId xmlns:a16="http://schemas.microsoft.com/office/drawing/2014/main" id="{A09E6870-C32C-4F8B-8DE3-A1C9CE228AE7}"/>
              </a:ext>
            </a:extLst>
          </p:cNvPr>
          <p:cNvSpPr>
            <a:spLocks noGrp="1"/>
          </p:cNvSpPr>
          <p:nvPr>
            <p:ph type="pic" idx="1"/>
          </p:nvPr>
        </p:nvSpPr>
        <p:spPr>
          <a:xfrm>
            <a:off x="3701920" y="765111"/>
            <a:ext cx="5157495" cy="5719666"/>
          </a:xfrm>
        </p:spPr>
        <p:txBody>
          <a:bodyPr>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kumimoji="1" lang="ja-JP" altLang="en-US"/>
              <a:t>アイコンをクリックして図を追加</a:t>
            </a:r>
          </a:p>
        </p:txBody>
      </p:sp>
      <p:sp>
        <p:nvSpPr>
          <p:cNvPr id="4" name="テキスト プレースホルダー 3">
            <a:extLst>
              <a:ext uri="{FF2B5EF4-FFF2-40B4-BE49-F238E27FC236}">
                <a16:creationId xmlns:a16="http://schemas.microsoft.com/office/drawing/2014/main" id="{4A26D34F-C4C7-4546-956E-0A97168A2B79}"/>
              </a:ext>
            </a:extLst>
          </p:cNvPr>
          <p:cNvSpPr>
            <a:spLocks noGrp="1"/>
          </p:cNvSpPr>
          <p:nvPr>
            <p:ph type="body" sz="half" idx="2"/>
          </p:nvPr>
        </p:nvSpPr>
        <p:spPr>
          <a:xfrm>
            <a:off x="0" y="1091683"/>
            <a:ext cx="3579019" cy="576631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テキスト ボックス 4">
            <a:extLst>
              <a:ext uri="{FF2B5EF4-FFF2-40B4-BE49-F238E27FC236}">
                <a16:creationId xmlns:a16="http://schemas.microsoft.com/office/drawing/2014/main" id="{FE77BF5F-B8BF-8459-AC46-A81D5E953BAA}"/>
              </a:ext>
            </a:extLst>
          </p:cNvPr>
          <p:cNvSpPr txBox="1"/>
          <p:nvPr/>
        </p:nvSpPr>
        <p:spPr>
          <a:xfrm>
            <a:off x="8236069" y="6494106"/>
            <a:ext cx="907931" cy="369332"/>
          </a:xfrm>
          <a:prstGeom prst="rect">
            <a:avLst/>
          </a:prstGeom>
          <a:noFill/>
        </p:spPr>
        <p:txBody>
          <a:bodyPr wrap="square" rtlCol="0">
            <a:spAutoFit/>
          </a:bodyPr>
          <a:lstStyle/>
          <a:p>
            <a:pPr algn="r"/>
            <a:fld id="{CAB64B6E-BAC8-4DD4-A88B-79A112CF9258}" type="slidenum">
              <a:rPr kumimoji="1" lang="ja-JP" altLang="en-US" sz="1800" smtClean="0"/>
              <a:t>‹#›</a:t>
            </a:fld>
            <a:endParaRPr kumimoji="1" lang="ja-JP" altLang="en-US" sz="1800" dirty="0"/>
          </a:p>
        </p:txBody>
      </p:sp>
      <p:sp>
        <p:nvSpPr>
          <p:cNvPr id="6" name="テキスト ボックス 5">
            <a:extLst>
              <a:ext uri="{FF2B5EF4-FFF2-40B4-BE49-F238E27FC236}">
                <a16:creationId xmlns:a16="http://schemas.microsoft.com/office/drawing/2014/main" id="{1E29842F-A4F2-EEE7-12BF-E4CB33B03059}"/>
              </a:ext>
            </a:extLst>
          </p:cNvPr>
          <p:cNvSpPr txBox="1"/>
          <p:nvPr/>
        </p:nvSpPr>
        <p:spPr>
          <a:xfrm>
            <a:off x="8236069" y="6494106"/>
            <a:ext cx="907931" cy="369332"/>
          </a:xfrm>
          <a:prstGeom prst="rect">
            <a:avLst/>
          </a:prstGeom>
          <a:noFill/>
        </p:spPr>
        <p:txBody>
          <a:bodyPr wrap="square" rtlCol="0">
            <a:spAutoFit/>
          </a:bodyPr>
          <a:lstStyle/>
          <a:p>
            <a:pPr algn="r"/>
            <a:fld id="{CAB64B6E-BAC8-4DD4-A88B-79A112CF9258}" type="slidenum">
              <a:rPr kumimoji="1" lang="ja-JP" altLang="en-US" sz="1800" smtClean="0"/>
              <a:t>‹#›</a:t>
            </a:fld>
            <a:endParaRPr kumimoji="1" lang="ja-JP" altLang="en-US" sz="1800" dirty="0"/>
          </a:p>
        </p:txBody>
      </p:sp>
      <p:sp>
        <p:nvSpPr>
          <p:cNvPr id="7" name="テキスト ボックス 6">
            <a:extLst>
              <a:ext uri="{FF2B5EF4-FFF2-40B4-BE49-F238E27FC236}">
                <a16:creationId xmlns:a16="http://schemas.microsoft.com/office/drawing/2014/main" id="{B90D3F88-A252-28D7-D128-6D7AC21E90AA}"/>
              </a:ext>
            </a:extLst>
          </p:cNvPr>
          <p:cNvSpPr txBox="1"/>
          <p:nvPr/>
        </p:nvSpPr>
        <p:spPr>
          <a:xfrm>
            <a:off x="8236069" y="6494106"/>
            <a:ext cx="907931" cy="369332"/>
          </a:xfrm>
          <a:prstGeom prst="rect">
            <a:avLst/>
          </a:prstGeom>
          <a:noFill/>
        </p:spPr>
        <p:txBody>
          <a:bodyPr wrap="square" rtlCol="0">
            <a:spAutoFit/>
          </a:bodyPr>
          <a:lstStyle/>
          <a:p>
            <a:pPr algn="r"/>
            <a:fld id="{CAB64B6E-BAC8-4DD4-A88B-79A112CF9258}" type="slidenum">
              <a:rPr kumimoji="1" lang="ja-JP" altLang="en-US" sz="1800" smtClean="0"/>
              <a:t>‹#›</a:t>
            </a:fld>
            <a:endParaRPr kumimoji="1" lang="ja-JP" altLang="en-US" sz="1800" dirty="0"/>
          </a:p>
        </p:txBody>
      </p:sp>
    </p:spTree>
    <p:extLst>
      <p:ext uri="{BB962C8B-B14F-4D97-AF65-F5344CB8AC3E}">
        <p14:creationId xmlns:p14="http://schemas.microsoft.com/office/powerpoint/2010/main" val="17968926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0A8CC80-4FDA-450F-998B-4A5024E83052}"/>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92D1B7F7-A5DE-4D36-A6E5-3B9735D6456F}"/>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endParaRPr kumimoji="1" lang="ja-JP" altLang="en-US" dirty="0"/>
          </a:p>
        </p:txBody>
      </p:sp>
      <p:sp>
        <p:nvSpPr>
          <p:cNvPr id="5" name="テキスト ボックス 4">
            <a:extLst>
              <a:ext uri="{FF2B5EF4-FFF2-40B4-BE49-F238E27FC236}">
                <a16:creationId xmlns:a16="http://schemas.microsoft.com/office/drawing/2014/main" id="{5312EFE8-515B-33B8-66F4-920502E1A964}"/>
              </a:ext>
            </a:extLst>
          </p:cNvPr>
          <p:cNvSpPr txBox="1"/>
          <p:nvPr/>
        </p:nvSpPr>
        <p:spPr>
          <a:xfrm>
            <a:off x="0" y="6488668"/>
            <a:ext cx="907931" cy="369332"/>
          </a:xfrm>
          <a:prstGeom prst="rect">
            <a:avLst/>
          </a:prstGeom>
          <a:noFill/>
        </p:spPr>
        <p:txBody>
          <a:bodyPr wrap="square" rtlCol="0">
            <a:spAutoFit/>
          </a:bodyPr>
          <a:lstStyle/>
          <a:p>
            <a:pPr algn="l"/>
            <a:fld id="{CAB64B6E-BAC8-4DD4-A88B-79A112CF9258}" type="slidenum">
              <a:rPr kumimoji="1" lang="ja-JP" altLang="en-US" sz="1800" smtClean="0"/>
              <a:pPr algn="l"/>
              <a:t>‹#›</a:t>
            </a:fld>
            <a:endParaRPr kumimoji="1" lang="ja-JP" altLang="en-US" sz="1800" dirty="0"/>
          </a:p>
        </p:txBody>
      </p:sp>
      <p:sp>
        <p:nvSpPr>
          <p:cNvPr id="4" name="テキスト ボックス 3">
            <a:extLst>
              <a:ext uri="{FF2B5EF4-FFF2-40B4-BE49-F238E27FC236}">
                <a16:creationId xmlns:a16="http://schemas.microsoft.com/office/drawing/2014/main" id="{87A0DF8D-F16B-0416-77F5-B5550EA87821}"/>
              </a:ext>
            </a:extLst>
          </p:cNvPr>
          <p:cNvSpPr txBox="1"/>
          <p:nvPr/>
        </p:nvSpPr>
        <p:spPr>
          <a:xfrm>
            <a:off x="8236069" y="6494106"/>
            <a:ext cx="907931" cy="369332"/>
          </a:xfrm>
          <a:prstGeom prst="rect">
            <a:avLst/>
          </a:prstGeom>
          <a:noFill/>
        </p:spPr>
        <p:txBody>
          <a:bodyPr wrap="square" rtlCol="0">
            <a:spAutoFit/>
          </a:bodyPr>
          <a:lstStyle/>
          <a:p>
            <a:pPr algn="r"/>
            <a:fld id="{CAB64B6E-BAC8-4DD4-A88B-79A112CF9258}" type="slidenum">
              <a:rPr kumimoji="1" lang="ja-JP" altLang="en-US" sz="1800" smtClean="0"/>
              <a:t>‹#›</a:t>
            </a:fld>
            <a:endParaRPr kumimoji="1" lang="ja-JP" altLang="en-US" sz="1800" dirty="0"/>
          </a:p>
        </p:txBody>
      </p:sp>
      <p:sp>
        <p:nvSpPr>
          <p:cNvPr id="6" name="テキスト ボックス 5">
            <a:extLst>
              <a:ext uri="{FF2B5EF4-FFF2-40B4-BE49-F238E27FC236}">
                <a16:creationId xmlns:a16="http://schemas.microsoft.com/office/drawing/2014/main" id="{AA8E2FF4-F5F2-512C-236A-083F2D915276}"/>
              </a:ext>
            </a:extLst>
          </p:cNvPr>
          <p:cNvSpPr txBox="1"/>
          <p:nvPr/>
        </p:nvSpPr>
        <p:spPr>
          <a:xfrm>
            <a:off x="8236069" y="6494106"/>
            <a:ext cx="907931" cy="369332"/>
          </a:xfrm>
          <a:prstGeom prst="rect">
            <a:avLst/>
          </a:prstGeom>
          <a:noFill/>
        </p:spPr>
        <p:txBody>
          <a:bodyPr wrap="square" rtlCol="0">
            <a:spAutoFit/>
          </a:bodyPr>
          <a:lstStyle/>
          <a:p>
            <a:pPr algn="r"/>
            <a:fld id="{CAB64B6E-BAC8-4DD4-A88B-79A112CF9258}" type="slidenum">
              <a:rPr kumimoji="1" lang="ja-JP" altLang="en-US" sz="1800" smtClean="0"/>
              <a:t>‹#›</a:t>
            </a:fld>
            <a:endParaRPr kumimoji="1" lang="ja-JP" altLang="en-US" sz="1800" dirty="0"/>
          </a:p>
        </p:txBody>
      </p:sp>
    </p:spTree>
    <p:extLst>
      <p:ext uri="{BB962C8B-B14F-4D97-AF65-F5344CB8AC3E}">
        <p14:creationId xmlns:p14="http://schemas.microsoft.com/office/powerpoint/2010/main" val="13711274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57E11012-64FA-4CC5-8BB9-50B76F84D99D}"/>
              </a:ext>
            </a:extLst>
          </p:cNvPr>
          <p:cNvSpPr>
            <a:spLocks noGrp="1"/>
          </p:cNvSpPr>
          <p:nvPr>
            <p:ph type="title"/>
          </p:nvPr>
        </p:nvSpPr>
        <p:spPr>
          <a:xfrm>
            <a:off x="0" y="0"/>
            <a:ext cx="9144000" cy="671804"/>
          </a:xfrm>
          <a:prstGeom prst="rect">
            <a:avLst/>
          </a:prstGeom>
          <a:solidFill>
            <a:schemeClr val="bg2"/>
          </a:solidFill>
        </p:spPr>
        <p:txBody>
          <a:bodyPr vert="horz" lIns="91440" tIns="45720" rIns="91440" bIns="45720" rtlCol="0" anchor="ctr">
            <a:noAutofit/>
          </a:bodyPr>
          <a:lstStyle/>
          <a:p>
            <a:r>
              <a:rPr kumimoji="1" lang="ja-JP" altLang="en-US" dirty="0"/>
              <a:t>マスター タイトルの書式設定</a:t>
            </a:r>
          </a:p>
        </p:txBody>
      </p:sp>
      <p:sp>
        <p:nvSpPr>
          <p:cNvPr id="3" name="テキスト プレースホルダー 2">
            <a:extLst>
              <a:ext uri="{FF2B5EF4-FFF2-40B4-BE49-F238E27FC236}">
                <a16:creationId xmlns:a16="http://schemas.microsoft.com/office/drawing/2014/main" id="{B6E8EBF5-6E33-4C9B-85CB-4C9048484232}"/>
              </a:ext>
            </a:extLst>
          </p:cNvPr>
          <p:cNvSpPr>
            <a:spLocks noGrp="1"/>
          </p:cNvSpPr>
          <p:nvPr>
            <p:ph type="body" idx="1"/>
          </p:nvPr>
        </p:nvSpPr>
        <p:spPr>
          <a:xfrm>
            <a:off x="244928" y="951722"/>
            <a:ext cx="8635482" cy="5542384"/>
          </a:xfrm>
          <a:prstGeom prst="rect">
            <a:avLst/>
          </a:prstGeom>
        </p:spPr>
        <p:txBody>
          <a:bodyPr vert="horz" lIns="91440" tIns="45720" rIns="91440" bIns="45720" rtlCol="0">
            <a:normAutofit/>
          </a:body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Tree>
    <p:extLst>
      <p:ext uri="{BB962C8B-B14F-4D97-AF65-F5344CB8AC3E}">
        <p14:creationId xmlns:p14="http://schemas.microsoft.com/office/powerpoint/2010/main" val="3158804111"/>
      </p:ext>
    </p:extLst>
  </p:cSld>
  <p:clrMap bg1="dk1" tx1="lt1" bg2="dk2" tx2="lt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Lst>
  <p:txStyles>
    <p:titleStyle>
      <a:lvl1pPr algn="l" defTabSz="914400" rtl="0" eaLnBrk="1" latinLnBrk="0" hangingPunct="1">
        <a:lnSpc>
          <a:spcPct val="90000"/>
        </a:lnSpc>
        <a:spcBef>
          <a:spcPct val="0"/>
        </a:spcBef>
        <a:buNone/>
        <a:defRPr kumimoji="1" sz="32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tools.spdx.org/app/validate/"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hyperlink" Target="https://tools.spdx.org/app/ntia_checker/"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4.png"/><Relationship Id="rId7"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2.svg"/><Relationship Id="rId5" Type="http://schemas.openxmlformats.org/officeDocument/2006/relationships/image" Target="../media/image11.png"/><Relationship Id="rId10" Type="http://schemas.openxmlformats.org/officeDocument/2006/relationships/image" Target="../media/image8.svg"/><Relationship Id="rId4" Type="http://schemas.openxmlformats.org/officeDocument/2006/relationships/image" Target="../media/image25.svg"/><Relationship Id="rId9" Type="http://schemas.openxmlformats.org/officeDocument/2006/relationships/image" Target="../media/image7.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hyperlink" Target="https://stackoverflow.com/questions/69121175" TargetMode="External"/></Relationships>
</file>

<file path=ppt/slides/_rels/slide1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sv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sv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svg"/><Relationship Id="rId4" Type="http://schemas.openxmlformats.org/officeDocument/2006/relationships/image" Target="../media/image2.svg"/><Relationship Id="rId9" Type="http://schemas.openxmlformats.org/officeDocument/2006/relationships/image" Target="../media/image7.png"/></Relationships>
</file>

<file path=ppt/slides/_rels/slide20.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33.svg"/><Relationship Id="rId13" Type="http://schemas.openxmlformats.org/officeDocument/2006/relationships/image" Target="../media/image38.png"/><Relationship Id="rId3" Type="http://schemas.openxmlformats.org/officeDocument/2006/relationships/image" Target="../media/image30.png"/><Relationship Id="rId7" Type="http://schemas.openxmlformats.org/officeDocument/2006/relationships/image" Target="../media/image32.png"/><Relationship Id="rId12" Type="http://schemas.openxmlformats.org/officeDocument/2006/relationships/image" Target="../media/image37.svg"/><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hyperlink" Target="https://stackoverflow.com/questions/73648096" TargetMode="External"/><Relationship Id="rId11" Type="http://schemas.openxmlformats.org/officeDocument/2006/relationships/image" Target="../media/image36.png"/><Relationship Id="rId5" Type="http://schemas.openxmlformats.org/officeDocument/2006/relationships/hyperlink" Target="https://stackoverflow.com/questions/71605182" TargetMode="External"/><Relationship Id="rId10" Type="http://schemas.openxmlformats.org/officeDocument/2006/relationships/image" Target="../media/image35.svg"/><Relationship Id="rId4" Type="http://schemas.openxmlformats.org/officeDocument/2006/relationships/image" Target="../media/image31.svg"/><Relationship Id="rId9" Type="http://schemas.openxmlformats.org/officeDocument/2006/relationships/image" Target="../media/image34.png"/><Relationship Id="rId14" Type="http://schemas.openxmlformats.org/officeDocument/2006/relationships/image" Target="../media/image39.svg"/></Relationships>
</file>

<file path=ppt/slides/_rels/slide22.xml.rels><?xml version="1.0" encoding="UTF-8" standalone="yes"?>
<Relationships xmlns="http://schemas.openxmlformats.org/package/2006/relationships"><Relationship Id="rId8" Type="http://schemas.openxmlformats.org/officeDocument/2006/relationships/image" Target="../media/image43.svg"/><Relationship Id="rId3" Type="http://schemas.openxmlformats.org/officeDocument/2006/relationships/hyperlink" Target="https://stackoverflow.com/questions/76103711" TargetMode="External"/><Relationship Id="rId7" Type="http://schemas.openxmlformats.org/officeDocument/2006/relationships/image" Target="../media/image42.png"/><Relationship Id="rId12" Type="http://schemas.openxmlformats.org/officeDocument/2006/relationships/image" Target="../media/image47.svg"/><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image" Target="../media/image41.svg"/><Relationship Id="rId11" Type="http://schemas.openxmlformats.org/officeDocument/2006/relationships/image" Target="../media/image46.png"/><Relationship Id="rId5" Type="http://schemas.openxmlformats.org/officeDocument/2006/relationships/image" Target="../media/image40.png"/><Relationship Id="rId10" Type="http://schemas.openxmlformats.org/officeDocument/2006/relationships/image" Target="../media/image45.svg"/><Relationship Id="rId4" Type="http://schemas.openxmlformats.org/officeDocument/2006/relationships/hyperlink" Target="https://stackoverflow.com/questions/76962834" TargetMode="External"/><Relationship Id="rId9" Type="http://schemas.openxmlformats.org/officeDocument/2006/relationships/image" Target="../media/image44.png"/></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hyperlink" Target="https://stackoverflow.com/questions/76515339" TargetMode="External"/><Relationship Id="rId4" Type="http://schemas.openxmlformats.org/officeDocument/2006/relationships/image" Target="../media/image49.svg"/></Relationships>
</file>

<file path=ppt/slides/_rels/slide2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github.com/curl/curl/releases/download/curl-8_10_1/curl-8.10.1.tar.xz"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hyperlink" Target="https://dlcdn.apache.org/httpd/httpd-2.4.63.tar.gz" TargetMode="Externa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hyperlink" Target="https://stackoverflow.com/questions/76962834"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s://tools.spdx.org/app/validate/"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hyperlink" Target="https://tools.spdx.org/app/ntia_checker/" TargetMode="Externa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2.sv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6A642E7-53B0-78B3-57A3-BEC30EFC2DCD}"/>
              </a:ext>
            </a:extLst>
          </p:cNvPr>
          <p:cNvSpPr>
            <a:spLocks noGrp="1"/>
          </p:cNvSpPr>
          <p:nvPr>
            <p:ph type="ctrTitle"/>
          </p:nvPr>
        </p:nvSpPr>
        <p:spPr/>
        <p:txBody>
          <a:bodyPr/>
          <a:lstStyle/>
          <a:p>
            <a:r>
              <a:rPr lang="en" altLang="ja-JP" sz="4000" dirty="0"/>
              <a:t>SBOM </a:t>
            </a:r>
            <a:r>
              <a:rPr lang="ja-JP" altLang="en-US" sz="4000"/>
              <a:t>利活用に関する課題抽出及び</a:t>
            </a:r>
            <a:br>
              <a:rPr lang="en-US" altLang="ja-JP" sz="4000" dirty="0"/>
            </a:br>
            <a:r>
              <a:rPr lang="en" altLang="ja-JP" sz="4000" dirty="0"/>
              <a:t>C/C++ </a:t>
            </a:r>
            <a:r>
              <a:rPr lang="ja-JP" altLang="en-US" sz="4000"/>
              <a:t>のソフトウェアに対する</a:t>
            </a:r>
            <a:br>
              <a:rPr lang="en-US" altLang="ja-JP" sz="4000" dirty="0"/>
            </a:br>
            <a:r>
              <a:rPr lang="en" altLang="ja-JP" sz="4000" dirty="0"/>
              <a:t>SBOM </a:t>
            </a:r>
            <a:r>
              <a:rPr lang="ja-JP" altLang="en-US" sz="4000"/>
              <a:t>生成手法の開発</a:t>
            </a:r>
          </a:p>
        </p:txBody>
      </p:sp>
      <p:sp>
        <p:nvSpPr>
          <p:cNvPr id="3" name="字幕 2">
            <a:extLst>
              <a:ext uri="{FF2B5EF4-FFF2-40B4-BE49-F238E27FC236}">
                <a16:creationId xmlns:a16="http://schemas.microsoft.com/office/drawing/2014/main" id="{FF3D5827-A84A-E8DA-4156-4670E9984FCE}"/>
              </a:ext>
            </a:extLst>
          </p:cNvPr>
          <p:cNvSpPr>
            <a:spLocks noGrp="1"/>
          </p:cNvSpPr>
          <p:nvPr>
            <p:ph type="subTitle" idx="1"/>
          </p:nvPr>
        </p:nvSpPr>
        <p:spPr/>
        <p:txBody>
          <a:bodyPr/>
          <a:lstStyle/>
          <a:p>
            <a:r>
              <a:rPr lang="ja-JP" altLang="en-US"/>
              <a:t>肥後研究室</a:t>
            </a:r>
            <a:endParaRPr lang="en-US" altLang="ja-JP" dirty="0"/>
          </a:p>
          <a:p>
            <a:r>
              <a:rPr lang="en-US" altLang="ja-JP" dirty="0"/>
              <a:t>M2 </a:t>
            </a:r>
            <a:r>
              <a:rPr lang="ja-JP" altLang="en-US"/>
              <a:t>音田渉</a:t>
            </a:r>
          </a:p>
        </p:txBody>
      </p:sp>
    </p:spTree>
    <p:extLst>
      <p:ext uri="{BB962C8B-B14F-4D97-AF65-F5344CB8AC3E}">
        <p14:creationId xmlns:p14="http://schemas.microsoft.com/office/powerpoint/2010/main" val="41359607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0DB80E-D5CB-3B1C-9329-5E0B5F8630C6}"/>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36BFD274-D5E0-6E8F-0AFC-7E9B7C2B7E75}"/>
              </a:ext>
            </a:extLst>
          </p:cNvPr>
          <p:cNvSpPr>
            <a:spLocks noGrp="1"/>
          </p:cNvSpPr>
          <p:nvPr>
            <p:ph type="title"/>
          </p:nvPr>
        </p:nvSpPr>
        <p:spPr/>
        <p:txBody>
          <a:bodyPr/>
          <a:lstStyle/>
          <a:p>
            <a:r>
              <a:rPr lang="ja-JP" altLang="en-US"/>
              <a:t>メタデータの抽出</a:t>
            </a:r>
            <a:r>
              <a:rPr lang="en-US" altLang="ja-JP" dirty="0"/>
              <a:t> </a:t>
            </a:r>
            <a:r>
              <a:rPr lang="ja-JP" altLang="en-US"/>
              <a:t>（</a:t>
            </a:r>
            <a:r>
              <a:rPr lang="en-US" altLang="ja-JP" dirty="0"/>
              <a:t>Debian </a:t>
            </a:r>
            <a:r>
              <a:rPr lang="ja-JP" altLang="en-US"/>
              <a:t>系）</a:t>
            </a:r>
          </a:p>
        </p:txBody>
      </p:sp>
      <p:sp>
        <p:nvSpPr>
          <p:cNvPr id="7" name="タイトル 8">
            <a:extLst>
              <a:ext uri="{FF2B5EF4-FFF2-40B4-BE49-F238E27FC236}">
                <a16:creationId xmlns:a16="http://schemas.microsoft.com/office/drawing/2014/main" id="{8C770E7B-2737-FDFF-C867-BE85D3FD8676}"/>
              </a:ext>
            </a:extLst>
          </p:cNvPr>
          <p:cNvSpPr txBox="1">
            <a:spLocks/>
          </p:cNvSpPr>
          <p:nvPr/>
        </p:nvSpPr>
        <p:spPr>
          <a:xfrm>
            <a:off x="2153083" y="881152"/>
            <a:ext cx="5510852" cy="472541"/>
          </a:xfrm>
          <a:prstGeom prst="rect">
            <a:avLst/>
          </a:prstGeom>
          <a:solidFill>
            <a:srgbClr val="00C0FF"/>
          </a:solidFill>
        </p:spPr>
        <p:txBody>
          <a:bodyPr vert="horz" lIns="90000" tIns="45720" rIns="90000" bIns="45720" rtlCol="0" anchor="ctr">
            <a:noAutofit/>
          </a:bodyPr>
          <a:lstStyle>
            <a:lvl1pPr algn="l" defTabSz="1320752" rtl="0" eaLnBrk="1" latinLnBrk="0" hangingPunct="1">
              <a:lnSpc>
                <a:spcPct val="90000"/>
              </a:lnSpc>
              <a:spcBef>
                <a:spcPct val="0"/>
              </a:spcBef>
              <a:buNone/>
              <a:defRPr kumimoji="1" sz="4622" kern="1200">
                <a:solidFill>
                  <a:schemeClr val="tx1"/>
                </a:solidFill>
                <a:latin typeface="+mj-lt"/>
                <a:ea typeface="+mj-ea"/>
                <a:cs typeface="+mj-cs"/>
              </a:defRPr>
            </a:lvl1pPr>
          </a:lstStyle>
          <a:p>
            <a:r>
              <a:rPr lang="en-US" altLang="ja-JP" sz="2000" b="1" dirty="0">
                <a:solidFill>
                  <a:srgbClr val="000000"/>
                </a:solidFill>
              </a:rPr>
              <a:t>OS </a:t>
            </a:r>
            <a:r>
              <a:rPr lang="ja-JP" altLang="en-US" sz="2000" b="1">
                <a:solidFill>
                  <a:srgbClr val="000000"/>
                </a:solidFill>
              </a:rPr>
              <a:t>バージョンの抽出</a:t>
            </a:r>
          </a:p>
        </p:txBody>
      </p:sp>
      <p:sp>
        <p:nvSpPr>
          <p:cNvPr id="8" name="正方形/長方形 7">
            <a:extLst>
              <a:ext uri="{FF2B5EF4-FFF2-40B4-BE49-F238E27FC236}">
                <a16:creationId xmlns:a16="http://schemas.microsoft.com/office/drawing/2014/main" id="{83E29D10-673F-2FA3-58D8-C1E04FFF9DD2}"/>
              </a:ext>
            </a:extLst>
          </p:cNvPr>
          <p:cNvSpPr/>
          <p:nvPr/>
        </p:nvSpPr>
        <p:spPr>
          <a:xfrm>
            <a:off x="2152393" y="1339281"/>
            <a:ext cx="6577722" cy="745576"/>
          </a:xfrm>
          <a:prstGeom prst="rect">
            <a:avLst/>
          </a:prstGeom>
          <a:solidFill>
            <a:srgbClr val="D9D9D9"/>
          </a:solidFill>
          <a:ln>
            <a:noFill/>
          </a:ln>
        </p:spPr>
        <p:style>
          <a:lnRef idx="2">
            <a:schemeClr val="accent1">
              <a:shade val="15000"/>
            </a:schemeClr>
          </a:lnRef>
          <a:fillRef idx="1">
            <a:schemeClr val="accent1"/>
          </a:fillRef>
          <a:effectRef idx="0">
            <a:schemeClr val="accent1"/>
          </a:effectRef>
          <a:fontRef idx="minor">
            <a:schemeClr val="lt1"/>
          </a:fontRef>
        </p:style>
        <p:txBody>
          <a:bodyPr lIns="90000" tIns="46800" rIns="90000" bIns="46800" rtlCol="0" anchor="ctr"/>
          <a:lstStyle/>
          <a:p>
            <a:r>
              <a:rPr lang="en-US" altLang="ja-JP" dirty="0">
                <a:solidFill>
                  <a:srgbClr val="FFFFFF"/>
                </a:solidFill>
                <a:highlight>
                  <a:srgbClr val="000000"/>
                </a:highlight>
                <a:latin typeface="BIZ UDGothic" panose="020B0400000000000000" pitchFamily="49" charset="-128"/>
                <a:ea typeface="BIZ UDGothic" panose="020B0400000000000000" pitchFamily="49" charset="-128"/>
              </a:rPr>
              <a:t>/</a:t>
            </a:r>
            <a:r>
              <a:rPr lang="en-US" altLang="ja-JP" dirty="0" err="1">
                <a:solidFill>
                  <a:srgbClr val="FFFFFF"/>
                </a:solidFill>
                <a:highlight>
                  <a:srgbClr val="000000"/>
                </a:highlight>
                <a:latin typeface="BIZ UDGothic" panose="020B0400000000000000" pitchFamily="49" charset="-128"/>
                <a:ea typeface="BIZ UDGothic" panose="020B0400000000000000" pitchFamily="49" charset="-128"/>
              </a:rPr>
              <a:t>etc</a:t>
            </a:r>
            <a:r>
              <a:rPr lang="en-US" altLang="ja-JP" dirty="0">
                <a:solidFill>
                  <a:srgbClr val="FFFFFF"/>
                </a:solidFill>
                <a:highlight>
                  <a:srgbClr val="000000"/>
                </a:highlight>
                <a:latin typeface="BIZ UDGothic" panose="020B0400000000000000" pitchFamily="49" charset="-128"/>
                <a:ea typeface="BIZ UDGothic" panose="020B0400000000000000" pitchFamily="49" charset="-128"/>
              </a:rPr>
              <a:t>/</a:t>
            </a:r>
            <a:r>
              <a:rPr lang="en-US" altLang="ja-JP" dirty="0" err="1">
                <a:solidFill>
                  <a:srgbClr val="FFFFFF"/>
                </a:solidFill>
                <a:highlight>
                  <a:srgbClr val="000000"/>
                </a:highlight>
                <a:latin typeface="BIZ UDGothic" panose="020B0400000000000000" pitchFamily="49" charset="-128"/>
                <a:ea typeface="BIZ UDGothic" panose="020B0400000000000000" pitchFamily="49" charset="-128"/>
              </a:rPr>
              <a:t>os</a:t>
            </a:r>
            <a:r>
              <a:rPr lang="en-US" altLang="ja-JP" dirty="0">
                <a:solidFill>
                  <a:srgbClr val="FFFFFF"/>
                </a:solidFill>
                <a:highlight>
                  <a:srgbClr val="000000"/>
                </a:highlight>
                <a:latin typeface="BIZ UDGothic" panose="020B0400000000000000" pitchFamily="49" charset="-128"/>
                <a:ea typeface="BIZ UDGothic" panose="020B0400000000000000" pitchFamily="49" charset="-128"/>
              </a:rPr>
              <a:t>-release</a:t>
            </a:r>
            <a:r>
              <a:rPr lang="en-US" altLang="ja-JP" dirty="0">
                <a:solidFill>
                  <a:srgbClr val="000000"/>
                </a:solidFill>
              </a:rPr>
              <a:t> </a:t>
            </a:r>
            <a:r>
              <a:rPr lang="ja-JP" altLang="en-US">
                <a:solidFill>
                  <a:srgbClr val="000000"/>
                </a:solidFill>
              </a:rPr>
              <a:t>ファイルを解析</a:t>
            </a:r>
            <a:endParaRPr lang="en-US" altLang="ja-JP" dirty="0">
              <a:solidFill>
                <a:srgbClr val="000000"/>
              </a:solidFill>
            </a:endParaRPr>
          </a:p>
          <a:p>
            <a:r>
              <a:rPr kumimoji="1" lang="en-US" altLang="ja-JP" dirty="0">
                <a:solidFill>
                  <a:srgbClr val="000000"/>
                </a:solidFill>
              </a:rPr>
              <a:t>PURL</a:t>
            </a:r>
            <a:r>
              <a:rPr kumimoji="1" lang="ja-JP" altLang="en-US">
                <a:solidFill>
                  <a:srgbClr val="000000"/>
                </a:solidFill>
              </a:rPr>
              <a:t>（識別子）の生成に必要</a:t>
            </a:r>
          </a:p>
        </p:txBody>
      </p:sp>
      <p:sp>
        <p:nvSpPr>
          <p:cNvPr id="9" name="タイトル 8">
            <a:extLst>
              <a:ext uri="{FF2B5EF4-FFF2-40B4-BE49-F238E27FC236}">
                <a16:creationId xmlns:a16="http://schemas.microsoft.com/office/drawing/2014/main" id="{84D6BA11-0577-2918-1C99-96AD57300726}"/>
              </a:ext>
            </a:extLst>
          </p:cNvPr>
          <p:cNvSpPr txBox="1">
            <a:spLocks/>
          </p:cNvSpPr>
          <p:nvPr/>
        </p:nvSpPr>
        <p:spPr>
          <a:xfrm>
            <a:off x="2152393" y="2217369"/>
            <a:ext cx="5510855" cy="472541"/>
          </a:xfrm>
          <a:prstGeom prst="rect">
            <a:avLst/>
          </a:prstGeom>
          <a:solidFill>
            <a:srgbClr val="00C0FF"/>
          </a:solidFill>
        </p:spPr>
        <p:txBody>
          <a:bodyPr vert="horz" lIns="90000" tIns="45720" rIns="90000" bIns="45720" rtlCol="0" anchor="ctr">
            <a:noAutofit/>
          </a:bodyPr>
          <a:lstStyle>
            <a:lvl1pPr algn="l" defTabSz="1320752" rtl="0" eaLnBrk="1" latinLnBrk="0" hangingPunct="1">
              <a:lnSpc>
                <a:spcPct val="90000"/>
              </a:lnSpc>
              <a:spcBef>
                <a:spcPct val="0"/>
              </a:spcBef>
              <a:buNone/>
              <a:defRPr kumimoji="1" sz="4622" kern="1200">
                <a:solidFill>
                  <a:schemeClr val="tx1"/>
                </a:solidFill>
                <a:latin typeface="+mj-lt"/>
                <a:ea typeface="+mj-ea"/>
                <a:cs typeface="+mj-cs"/>
              </a:defRPr>
            </a:lvl1pPr>
          </a:lstStyle>
          <a:p>
            <a:r>
              <a:rPr lang="ja-JP" altLang="en-US" sz="2000" b="1">
                <a:solidFill>
                  <a:srgbClr val="000000"/>
                </a:solidFill>
              </a:rPr>
              <a:t>パッケージメタデータの抽出</a:t>
            </a:r>
          </a:p>
        </p:txBody>
      </p:sp>
      <p:sp>
        <p:nvSpPr>
          <p:cNvPr id="10" name="正方形/長方形 9">
            <a:extLst>
              <a:ext uri="{FF2B5EF4-FFF2-40B4-BE49-F238E27FC236}">
                <a16:creationId xmlns:a16="http://schemas.microsoft.com/office/drawing/2014/main" id="{19B5EE6C-552E-EFF3-DD01-0BEE433141A2}"/>
              </a:ext>
            </a:extLst>
          </p:cNvPr>
          <p:cNvSpPr/>
          <p:nvPr/>
        </p:nvSpPr>
        <p:spPr>
          <a:xfrm>
            <a:off x="2151707" y="2689909"/>
            <a:ext cx="6577722" cy="745577"/>
          </a:xfrm>
          <a:prstGeom prst="rect">
            <a:avLst/>
          </a:prstGeom>
          <a:solidFill>
            <a:srgbClr val="D9D9D9"/>
          </a:solidFill>
          <a:ln>
            <a:noFill/>
          </a:ln>
        </p:spPr>
        <p:style>
          <a:lnRef idx="2">
            <a:schemeClr val="accent1">
              <a:shade val="15000"/>
            </a:schemeClr>
          </a:lnRef>
          <a:fillRef idx="1">
            <a:schemeClr val="accent1"/>
          </a:fillRef>
          <a:effectRef idx="0">
            <a:schemeClr val="accent1"/>
          </a:effectRef>
          <a:fontRef idx="minor">
            <a:schemeClr val="lt1"/>
          </a:fontRef>
        </p:style>
        <p:txBody>
          <a:bodyPr lIns="90000" tIns="46800" rIns="90000" bIns="46800" rtlCol="0" anchor="ctr"/>
          <a:lstStyle/>
          <a:p>
            <a:r>
              <a:rPr kumimoji="1" lang="en-US" altLang="ja-JP" dirty="0">
                <a:solidFill>
                  <a:srgbClr val="FFFFFF"/>
                </a:solidFill>
                <a:highlight>
                  <a:srgbClr val="000000"/>
                </a:highlight>
                <a:latin typeface="BIZ UDGothic" panose="020B0400000000000000" pitchFamily="49" charset="-128"/>
                <a:ea typeface="BIZ UDGothic" panose="020B0400000000000000" pitchFamily="49" charset="-128"/>
              </a:rPr>
              <a:t>apt-cache</a:t>
            </a:r>
            <a:r>
              <a:rPr kumimoji="1" lang="en-US" altLang="ja-JP" dirty="0">
                <a:solidFill>
                  <a:srgbClr val="000000"/>
                </a:solidFill>
              </a:rPr>
              <a:t> </a:t>
            </a:r>
            <a:r>
              <a:rPr lang="ja-JP" altLang="en-US">
                <a:solidFill>
                  <a:srgbClr val="000000"/>
                </a:solidFill>
              </a:rPr>
              <a:t>と</a:t>
            </a:r>
            <a:r>
              <a:rPr kumimoji="1" lang="en-US" altLang="ja-JP" dirty="0">
                <a:solidFill>
                  <a:srgbClr val="000000"/>
                </a:solidFill>
              </a:rPr>
              <a:t> </a:t>
            </a:r>
            <a:r>
              <a:rPr kumimoji="1" lang="en-US" altLang="ja-JP" dirty="0">
                <a:solidFill>
                  <a:srgbClr val="FFFFFF"/>
                </a:solidFill>
                <a:highlight>
                  <a:srgbClr val="000000"/>
                </a:highlight>
                <a:latin typeface="BIZ UDGothic" panose="020B0400000000000000" pitchFamily="49" charset="-128"/>
                <a:ea typeface="BIZ UDGothic" panose="020B0400000000000000" pitchFamily="49" charset="-128"/>
              </a:rPr>
              <a:t>apt-get</a:t>
            </a:r>
            <a:r>
              <a:rPr kumimoji="1" lang="en-US" altLang="ja-JP" dirty="0">
                <a:solidFill>
                  <a:srgbClr val="000000"/>
                </a:solidFill>
              </a:rPr>
              <a:t> </a:t>
            </a:r>
            <a:r>
              <a:rPr kumimoji="1" lang="ja-JP" altLang="en-US">
                <a:solidFill>
                  <a:srgbClr val="000000"/>
                </a:solidFill>
              </a:rPr>
              <a:t>で問い合わせ</a:t>
            </a:r>
            <a:endParaRPr kumimoji="1" lang="en-US" altLang="ja-JP" dirty="0">
              <a:solidFill>
                <a:srgbClr val="000000"/>
              </a:solidFill>
            </a:endParaRPr>
          </a:p>
          <a:p>
            <a:r>
              <a:rPr lang="ja-JP" altLang="en-US">
                <a:solidFill>
                  <a:srgbClr val="000000"/>
                </a:solidFill>
              </a:rPr>
              <a:t>著作権</a:t>
            </a:r>
            <a:r>
              <a:rPr kumimoji="1" lang="ja-JP" altLang="en-US">
                <a:solidFill>
                  <a:srgbClr val="000000"/>
                </a:solidFill>
              </a:rPr>
              <a:t>情報以外のメタデータを</a:t>
            </a:r>
            <a:r>
              <a:rPr lang="ja-JP" altLang="en-US">
                <a:solidFill>
                  <a:srgbClr val="000000"/>
                </a:solidFill>
              </a:rPr>
              <a:t>抽出できる</a:t>
            </a:r>
            <a:endParaRPr kumimoji="1" lang="ja-JP" altLang="en-US">
              <a:solidFill>
                <a:srgbClr val="000000"/>
              </a:solidFill>
            </a:endParaRPr>
          </a:p>
        </p:txBody>
      </p:sp>
      <p:sp>
        <p:nvSpPr>
          <p:cNvPr id="44" name="下矢印 43">
            <a:extLst>
              <a:ext uri="{FF2B5EF4-FFF2-40B4-BE49-F238E27FC236}">
                <a16:creationId xmlns:a16="http://schemas.microsoft.com/office/drawing/2014/main" id="{5BF13486-2E0A-95B6-3D6E-8D1690764002}"/>
              </a:ext>
            </a:extLst>
          </p:cNvPr>
          <p:cNvSpPr/>
          <p:nvPr/>
        </p:nvSpPr>
        <p:spPr>
          <a:xfrm rot="16200000">
            <a:off x="1503374" y="2582585"/>
            <a:ext cx="472538" cy="413952"/>
          </a:xfrm>
          <a:prstGeom prst="downArrow">
            <a:avLst>
              <a:gd name="adj1" fmla="val 50000"/>
              <a:gd name="adj2" fmla="val 53399"/>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5400"/>
          </a:p>
        </p:txBody>
      </p:sp>
      <p:grpSp>
        <p:nvGrpSpPr>
          <p:cNvPr id="3" name="グループ化 2">
            <a:extLst>
              <a:ext uri="{FF2B5EF4-FFF2-40B4-BE49-F238E27FC236}">
                <a16:creationId xmlns:a16="http://schemas.microsoft.com/office/drawing/2014/main" id="{F0F64151-527C-7DF9-4800-25C237E6B441}"/>
              </a:ext>
            </a:extLst>
          </p:cNvPr>
          <p:cNvGrpSpPr/>
          <p:nvPr/>
        </p:nvGrpSpPr>
        <p:grpSpPr>
          <a:xfrm>
            <a:off x="503952" y="2217369"/>
            <a:ext cx="908136" cy="1115796"/>
            <a:chOff x="5194636" y="1346138"/>
            <a:chExt cx="1447995" cy="1779102"/>
          </a:xfrm>
        </p:grpSpPr>
        <p:grpSp>
          <p:nvGrpSpPr>
            <p:cNvPr id="12" name="グループ化 11">
              <a:extLst>
                <a:ext uri="{FF2B5EF4-FFF2-40B4-BE49-F238E27FC236}">
                  <a16:creationId xmlns:a16="http://schemas.microsoft.com/office/drawing/2014/main" id="{39A335AA-03CF-BF6D-D148-E1B7EDF7738A}"/>
                </a:ext>
              </a:extLst>
            </p:cNvPr>
            <p:cNvGrpSpPr/>
            <p:nvPr/>
          </p:nvGrpSpPr>
          <p:grpSpPr>
            <a:xfrm>
              <a:off x="5511268" y="1665417"/>
              <a:ext cx="1131363" cy="1459823"/>
              <a:chOff x="4821083" y="3142949"/>
              <a:chExt cx="590550" cy="762000"/>
            </a:xfrm>
          </p:grpSpPr>
          <p:sp>
            <p:nvSpPr>
              <p:cNvPr id="33" name="フリーフォーム 32">
                <a:extLst>
                  <a:ext uri="{FF2B5EF4-FFF2-40B4-BE49-F238E27FC236}">
                    <a16:creationId xmlns:a16="http://schemas.microsoft.com/office/drawing/2014/main" id="{9B8F3E8D-8931-C90E-BD65-A38B69CD299D}"/>
                  </a:ext>
                </a:extLst>
              </p:cNvPr>
              <p:cNvSpPr/>
              <p:nvPr/>
            </p:nvSpPr>
            <p:spPr>
              <a:xfrm>
                <a:off x="4878233" y="3200099"/>
                <a:ext cx="476250" cy="647700"/>
              </a:xfrm>
              <a:custGeom>
                <a:avLst/>
                <a:gdLst>
                  <a:gd name="connsiteX0" fmla="*/ 0 w 476250"/>
                  <a:gd name="connsiteY0" fmla="*/ 0 h 647700"/>
                  <a:gd name="connsiteX1" fmla="*/ 266700 w 476250"/>
                  <a:gd name="connsiteY1" fmla="*/ 0 h 647700"/>
                  <a:gd name="connsiteX2" fmla="*/ 266700 w 476250"/>
                  <a:gd name="connsiteY2" fmla="*/ 200025 h 647700"/>
                  <a:gd name="connsiteX3" fmla="*/ 476250 w 476250"/>
                  <a:gd name="connsiteY3" fmla="*/ 200025 h 647700"/>
                  <a:gd name="connsiteX4" fmla="*/ 476250 w 476250"/>
                  <a:gd name="connsiteY4" fmla="*/ 647700 h 647700"/>
                  <a:gd name="connsiteX5" fmla="*/ 0 w 476250"/>
                  <a:gd name="connsiteY5" fmla="*/ 647700 h 647700"/>
                  <a:gd name="connsiteX6" fmla="*/ 0 w 476250"/>
                  <a:gd name="connsiteY6" fmla="*/ 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6250" h="647700">
                    <a:moveTo>
                      <a:pt x="0" y="0"/>
                    </a:moveTo>
                    <a:lnTo>
                      <a:pt x="266700" y="0"/>
                    </a:lnTo>
                    <a:lnTo>
                      <a:pt x="266700" y="200025"/>
                    </a:lnTo>
                    <a:lnTo>
                      <a:pt x="476250" y="200025"/>
                    </a:lnTo>
                    <a:lnTo>
                      <a:pt x="476250" y="647700"/>
                    </a:lnTo>
                    <a:lnTo>
                      <a:pt x="0" y="647700"/>
                    </a:lnTo>
                    <a:lnTo>
                      <a:pt x="0" y="0"/>
                    </a:lnTo>
                    <a:close/>
                  </a:path>
                </a:pathLst>
              </a:custGeom>
              <a:solidFill>
                <a:srgbClr val="FFFFFF"/>
              </a:solidFill>
              <a:ln w="38100">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ja-JP" altLang="en-US" sz="1200"/>
              </a:p>
            </p:txBody>
          </p:sp>
          <p:sp>
            <p:nvSpPr>
              <p:cNvPr id="34" name="フリーフォーム 33">
                <a:extLst>
                  <a:ext uri="{FF2B5EF4-FFF2-40B4-BE49-F238E27FC236}">
                    <a16:creationId xmlns:a16="http://schemas.microsoft.com/office/drawing/2014/main" id="{035309DD-8F46-54CA-3358-BD8346F7209A}"/>
                  </a:ext>
                </a:extLst>
              </p:cNvPr>
              <p:cNvSpPr/>
              <p:nvPr/>
            </p:nvSpPr>
            <p:spPr>
              <a:xfrm>
                <a:off x="5202084" y="3223912"/>
                <a:ext cx="119063" cy="119062"/>
              </a:xfrm>
              <a:custGeom>
                <a:avLst/>
                <a:gdLst>
                  <a:gd name="connsiteX0" fmla="*/ 0 w 119063"/>
                  <a:gd name="connsiteY0" fmla="*/ 0 h 119062"/>
                  <a:gd name="connsiteX1" fmla="*/ 119063 w 119063"/>
                  <a:gd name="connsiteY1" fmla="*/ 119062 h 119062"/>
                  <a:gd name="connsiteX2" fmla="*/ 0 w 119063"/>
                  <a:gd name="connsiteY2" fmla="*/ 119062 h 119062"/>
                  <a:gd name="connsiteX3" fmla="*/ 0 w 119063"/>
                  <a:gd name="connsiteY3" fmla="*/ 0 h 119062"/>
                </a:gdLst>
                <a:ahLst/>
                <a:cxnLst>
                  <a:cxn ang="0">
                    <a:pos x="connsiteX0" y="connsiteY0"/>
                  </a:cxn>
                  <a:cxn ang="0">
                    <a:pos x="connsiteX1" y="connsiteY1"/>
                  </a:cxn>
                  <a:cxn ang="0">
                    <a:pos x="connsiteX2" y="connsiteY2"/>
                  </a:cxn>
                  <a:cxn ang="0">
                    <a:pos x="connsiteX3" y="connsiteY3"/>
                  </a:cxn>
                </a:cxnLst>
                <a:rect l="l" t="t" r="r" b="b"/>
                <a:pathLst>
                  <a:path w="119063" h="119062">
                    <a:moveTo>
                      <a:pt x="0" y="0"/>
                    </a:moveTo>
                    <a:lnTo>
                      <a:pt x="119063" y="119062"/>
                    </a:lnTo>
                    <a:lnTo>
                      <a:pt x="0" y="119062"/>
                    </a:lnTo>
                    <a:lnTo>
                      <a:pt x="0" y="0"/>
                    </a:lnTo>
                    <a:close/>
                  </a:path>
                </a:pathLst>
              </a:custGeom>
              <a:solidFill>
                <a:srgbClr val="FFFFFF"/>
              </a:solidFill>
              <a:ln w="38100">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ja-JP" altLang="en-US" sz="1200"/>
              </a:p>
            </p:txBody>
          </p:sp>
          <p:sp>
            <p:nvSpPr>
              <p:cNvPr id="35" name="フリーフォーム 34">
                <a:extLst>
                  <a:ext uri="{FF2B5EF4-FFF2-40B4-BE49-F238E27FC236}">
                    <a16:creationId xmlns:a16="http://schemas.microsoft.com/office/drawing/2014/main" id="{8DD5FE29-8EAF-876D-56C6-81A73D6F37CD}"/>
                  </a:ext>
                </a:extLst>
              </p:cNvPr>
              <p:cNvSpPr/>
              <p:nvPr/>
            </p:nvSpPr>
            <p:spPr>
              <a:xfrm>
                <a:off x="4821083" y="3142949"/>
                <a:ext cx="590550" cy="762000"/>
              </a:xfrm>
              <a:custGeom>
                <a:avLst/>
                <a:gdLst>
                  <a:gd name="connsiteX0" fmla="*/ 0 w 590550"/>
                  <a:gd name="connsiteY0" fmla="*/ 0 h 762000"/>
                  <a:gd name="connsiteX1" fmla="*/ 381000 w 590550"/>
                  <a:gd name="connsiteY1" fmla="*/ 0 h 762000"/>
                  <a:gd name="connsiteX2" fmla="*/ 590550 w 590550"/>
                  <a:gd name="connsiteY2" fmla="*/ 209550 h 762000"/>
                  <a:gd name="connsiteX3" fmla="*/ 590550 w 590550"/>
                  <a:gd name="connsiteY3" fmla="*/ 762000 h 762000"/>
                  <a:gd name="connsiteX4" fmla="*/ 0 w 590550"/>
                  <a:gd name="connsiteY4" fmla="*/ 762000 h 762000"/>
                  <a:gd name="connsiteX5" fmla="*/ 0 w 590550"/>
                  <a:gd name="connsiteY5" fmla="*/ 0 h 762000"/>
                  <a:gd name="connsiteX6" fmla="*/ 57150 w 590550"/>
                  <a:gd name="connsiteY6" fmla="*/ 57150 h 762000"/>
                  <a:gd name="connsiteX7" fmla="*/ 57150 w 590550"/>
                  <a:gd name="connsiteY7" fmla="*/ 704850 h 762000"/>
                  <a:gd name="connsiteX8" fmla="*/ 533400 w 590550"/>
                  <a:gd name="connsiteY8" fmla="*/ 704850 h 762000"/>
                  <a:gd name="connsiteX9" fmla="*/ 533400 w 590550"/>
                  <a:gd name="connsiteY9" fmla="*/ 257175 h 762000"/>
                  <a:gd name="connsiteX10" fmla="*/ 323850 w 590550"/>
                  <a:gd name="connsiteY10" fmla="*/ 257175 h 762000"/>
                  <a:gd name="connsiteX11" fmla="*/ 323850 w 590550"/>
                  <a:gd name="connsiteY11" fmla="*/ 57150 h 762000"/>
                  <a:gd name="connsiteX12" fmla="*/ 57150 w 590550"/>
                  <a:gd name="connsiteY12" fmla="*/ 57150 h 762000"/>
                  <a:gd name="connsiteX13" fmla="*/ 381000 w 590550"/>
                  <a:gd name="connsiteY13" fmla="*/ 80963 h 762000"/>
                  <a:gd name="connsiteX14" fmla="*/ 381000 w 590550"/>
                  <a:gd name="connsiteY14" fmla="*/ 200025 h 762000"/>
                  <a:gd name="connsiteX15" fmla="*/ 500063 w 590550"/>
                  <a:gd name="connsiteY15" fmla="*/ 200025 h 762000"/>
                  <a:gd name="connsiteX16" fmla="*/ 381000 w 590550"/>
                  <a:gd name="connsiteY16" fmla="*/ 80963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0550" h="762000">
                    <a:moveTo>
                      <a:pt x="0" y="0"/>
                    </a:moveTo>
                    <a:lnTo>
                      <a:pt x="381000" y="0"/>
                    </a:lnTo>
                    <a:lnTo>
                      <a:pt x="590550" y="209550"/>
                    </a:lnTo>
                    <a:lnTo>
                      <a:pt x="590550" y="762000"/>
                    </a:lnTo>
                    <a:lnTo>
                      <a:pt x="0" y="762000"/>
                    </a:lnTo>
                    <a:lnTo>
                      <a:pt x="0" y="0"/>
                    </a:lnTo>
                    <a:close/>
                    <a:moveTo>
                      <a:pt x="57150" y="57150"/>
                    </a:moveTo>
                    <a:lnTo>
                      <a:pt x="57150" y="704850"/>
                    </a:lnTo>
                    <a:lnTo>
                      <a:pt x="533400" y="704850"/>
                    </a:lnTo>
                    <a:lnTo>
                      <a:pt x="533400" y="257175"/>
                    </a:lnTo>
                    <a:lnTo>
                      <a:pt x="323850" y="257175"/>
                    </a:lnTo>
                    <a:lnTo>
                      <a:pt x="323850" y="57150"/>
                    </a:lnTo>
                    <a:lnTo>
                      <a:pt x="57150" y="57150"/>
                    </a:lnTo>
                    <a:close/>
                    <a:moveTo>
                      <a:pt x="381000" y="80963"/>
                    </a:moveTo>
                    <a:lnTo>
                      <a:pt x="381000" y="200025"/>
                    </a:lnTo>
                    <a:lnTo>
                      <a:pt x="500063" y="200025"/>
                    </a:lnTo>
                    <a:lnTo>
                      <a:pt x="381000" y="80963"/>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ja-JP" altLang="en-US" sz="1200"/>
              </a:p>
            </p:txBody>
          </p:sp>
        </p:grpSp>
        <p:grpSp>
          <p:nvGrpSpPr>
            <p:cNvPr id="24" name="グループ化 23">
              <a:extLst>
                <a:ext uri="{FF2B5EF4-FFF2-40B4-BE49-F238E27FC236}">
                  <a16:creationId xmlns:a16="http://schemas.microsoft.com/office/drawing/2014/main" id="{4663CE4D-E936-A1CC-27EA-93808A4C6D68}"/>
                </a:ext>
              </a:extLst>
            </p:cNvPr>
            <p:cNvGrpSpPr/>
            <p:nvPr/>
          </p:nvGrpSpPr>
          <p:grpSpPr>
            <a:xfrm>
              <a:off x="5347036" y="1512715"/>
              <a:ext cx="1131363" cy="1459823"/>
              <a:chOff x="4821083" y="3142949"/>
              <a:chExt cx="590550" cy="762000"/>
            </a:xfrm>
          </p:grpSpPr>
          <p:sp>
            <p:nvSpPr>
              <p:cNvPr id="30" name="フリーフォーム 29">
                <a:extLst>
                  <a:ext uri="{FF2B5EF4-FFF2-40B4-BE49-F238E27FC236}">
                    <a16:creationId xmlns:a16="http://schemas.microsoft.com/office/drawing/2014/main" id="{927FCA64-B2AB-8C95-D854-391748F77720}"/>
                  </a:ext>
                </a:extLst>
              </p:cNvPr>
              <p:cNvSpPr/>
              <p:nvPr/>
            </p:nvSpPr>
            <p:spPr>
              <a:xfrm>
                <a:off x="4878233" y="3200099"/>
                <a:ext cx="476250" cy="647700"/>
              </a:xfrm>
              <a:custGeom>
                <a:avLst/>
                <a:gdLst>
                  <a:gd name="connsiteX0" fmla="*/ 0 w 476250"/>
                  <a:gd name="connsiteY0" fmla="*/ 0 h 647700"/>
                  <a:gd name="connsiteX1" fmla="*/ 266700 w 476250"/>
                  <a:gd name="connsiteY1" fmla="*/ 0 h 647700"/>
                  <a:gd name="connsiteX2" fmla="*/ 266700 w 476250"/>
                  <a:gd name="connsiteY2" fmla="*/ 200025 h 647700"/>
                  <a:gd name="connsiteX3" fmla="*/ 476250 w 476250"/>
                  <a:gd name="connsiteY3" fmla="*/ 200025 h 647700"/>
                  <a:gd name="connsiteX4" fmla="*/ 476250 w 476250"/>
                  <a:gd name="connsiteY4" fmla="*/ 647700 h 647700"/>
                  <a:gd name="connsiteX5" fmla="*/ 0 w 476250"/>
                  <a:gd name="connsiteY5" fmla="*/ 647700 h 647700"/>
                  <a:gd name="connsiteX6" fmla="*/ 0 w 476250"/>
                  <a:gd name="connsiteY6" fmla="*/ 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6250" h="647700">
                    <a:moveTo>
                      <a:pt x="0" y="0"/>
                    </a:moveTo>
                    <a:lnTo>
                      <a:pt x="266700" y="0"/>
                    </a:lnTo>
                    <a:lnTo>
                      <a:pt x="266700" y="200025"/>
                    </a:lnTo>
                    <a:lnTo>
                      <a:pt x="476250" y="200025"/>
                    </a:lnTo>
                    <a:lnTo>
                      <a:pt x="476250" y="647700"/>
                    </a:lnTo>
                    <a:lnTo>
                      <a:pt x="0" y="647700"/>
                    </a:lnTo>
                    <a:lnTo>
                      <a:pt x="0" y="0"/>
                    </a:lnTo>
                    <a:close/>
                  </a:path>
                </a:pathLst>
              </a:custGeom>
              <a:solidFill>
                <a:srgbClr val="FFFFFF"/>
              </a:solidFill>
              <a:ln w="38100">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ja-JP" altLang="en-US" sz="1200"/>
              </a:p>
            </p:txBody>
          </p:sp>
          <p:sp>
            <p:nvSpPr>
              <p:cNvPr id="31" name="フリーフォーム 30">
                <a:extLst>
                  <a:ext uri="{FF2B5EF4-FFF2-40B4-BE49-F238E27FC236}">
                    <a16:creationId xmlns:a16="http://schemas.microsoft.com/office/drawing/2014/main" id="{DFDB4F17-A815-63B0-8AB6-2640C72C6031}"/>
                  </a:ext>
                </a:extLst>
              </p:cNvPr>
              <p:cNvSpPr/>
              <p:nvPr/>
            </p:nvSpPr>
            <p:spPr>
              <a:xfrm>
                <a:off x="5202084" y="3223912"/>
                <a:ext cx="119063" cy="119062"/>
              </a:xfrm>
              <a:custGeom>
                <a:avLst/>
                <a:gdLst>
                  <a:gd name="connsiteX0" fmla="*/ 0 w 119063"/>
                  <a:gd name="connsiteY0" fmla="*/ 0 h 119062"/>
                  <a:gd name="connsiteX1" fmla="*/ 119063 w 119063"/>
                  <a:gd name="connsiteY1" fmla="*/ 119062 h 119062"/>
                  <a:gd name="connsiteX2" fmla="*/ 0 w 119063"/>
                  <a:gd name="connsiteY2" fmla="*/ 119062 h 119062"/>
                  <a:gd name="connsiteX3" fmla="*/ 0 w 119063"/>
                  <a:gd name="connsiteY3" fmla="*/ 0 h 119062"/>
                </a:gdLst>
                <a:ahLst/>
                <a:cxnLst>
                  <a:cxn ang="0">
                    <a:pos x="connsiteX0" y="connsiteY0"/>
                  </a:cxn>
                  <a:cxn ang="0">
                    <a:pos x="connsiteX1" y="connsiteY1"/>
                  </a:cxn>
                  <a:cxn ang="0">
                    <a:pos x="connsiteX2" y="connsiteY2"/>
                  </a:cxn>
                  <a:cxn ang="0">
                    <a:pos x="connsiteX3" y="connsiteY3"/>
                  </a:cxn>
                </a:cxnLst>
                <a:rect l="l" t="t" r="r" b="b"/>
                <a:pathLst>
                  <a:path w="119063" h="119062">
                    <a:moveTo>
                      <a:pt x="0" y="0"/>
                    </a:moveTo>
                    <a:lnTo>
                      <a:pt x="119063" y="119062"/>
                    </a:lnTo>
                    <a:lnTo>
                      <a:pt x="0" y="119062"/>
                    </a:lnTo>
                    <a:lnTo>
                      <a:pt x="0" y="0"/>
                    </a:lnTo>
                    <a:close/>
                  </a:path>
                </a:pathLst>
              </a:custGeom>
              <a:solidFill>
                <a:srgbClr val="FFFFFF"/>
              </a:solidFill>
              <a:ln w="38100">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ja-JP" altLang="en-US" sz="1200"/>
              </a:p>
            </p:txBody>
          </p:sp>
          <p:sp>
            <p:nvSpPr>
              <p:cNvPr id="32" name="フリーフォーム 31">
                <a:extLst>
                  <a:ext uri="{FF2B5EF4-FFF2-40B4-BE49-F238E27FC236}">
                    <a16:creationId xmlns:a16="http://schemas.microsoft.com/office/drawing/2014/main" id="{B7075ED3-3846-7A9E-C7DE-B7861F3FFD70}"/>
                  </a:ext>
                </a:extLst>
              </p:cNvPr>
              <p:cNvSpPr/>
              <p:nvPr/>
            </p:nvSpPr>
            <p:spPr>
              <a:xfrm>
                <a:off x="4821083" y="3142949"/>
                <a:ext cx="590550" cy="762000"/>
              </a:xfrm>
              <a:custGeom>
                <a:avLst/>
                <a:gdLst>
                  <a:gd name="connsiteX0" fmla="*/ 0 w 590550"/>
                  <a:gd name="connsiteY0" fmla="*/ 0 h 762000"/>
                  <a:gd name="connsiteX1" fmla="*/ 381000 w 590550"/>
                  <a:gd name="connsiteY1" fmla="*/ 0 h 762000"/>
                  <a:gd name="connsiteX2" fmla="*/ 590550 w 590550"/>
                  <a:gd name="connsiteY2" fmla="*/ 209550 h 762000"/>
                  <a:gd name="connsiteX3" fmla="*/ 590550 w 590550"/>
                  <a:gd name="connsiteY3" fmla="*/ 762000 h 762000"/>
                  <a:gd name="connsiteX4" fmla="*/ 0 w 590550"/>
                  <a:gd name="connsiteY4" fmla="*/ 762000 h 762000"/>
                  <a:gd name="connsiteX5" fmla="*/ 0 w 590550"/>
                  <a:gd name="connsiteY5" fmla="*/ 0 h 762000"/>
                  <a:gd name="connsiteX6" fmla="*/ 57150 w 590550"/>
                  <a:gd name="connsiteY6" fmla="*/ 57150 h 762000"/>
                  <a:gd name="connsiteX7" fmla="*/ 57150 w 590550"/>
                  <a:gd name="connsiteY7" fmla="*/ 704850 h 762000"/>
                  <a:gd name="connsiteX8" fmla="*/ 533400 w 590550"/>
                  <a:gd name="connsiteY8" fmla="*/ 704850 h 762000"/>
                  <a:gd name="connsiteX9" fmla="*/ 533400 w 590550"/>
                  <a:gd name="connsiteY9" fmla="*/ 257175 h 762000"/>
                  <a:gd name="connsiteX10" fmla="*/ 323850 w 590550"/>
                  <a:gd name="connsiteY10" fmla="*/ 257175 h 762000"/>
                  <a:gd name="connsiteX11" fmla="*/ 323850 w 590550"/>
                  <a:gd name="connsiteY11" fmla="*/ 57150 h 762000"/>
                  <a:gd name="connsiteX12" fmla="*/ 57150 w 590550"/>
                  <a:gd name="connsiteY12" fmla="*/ 57150 h 762000"/>
                  <a:gd name="connsiteX13" fmla="*/ 381000 w 590550"/>
                  <a:gd name="connsiteY13" fmla="*/ 80963 h 762000"/>
                  <a:gd name="connsiteX14" fmla="*/ 381000 w 590550"/>
                  <a:gd name="connsiteY14" fmla="*/ 200025 h 762000"/>
                  <a:gd name="connsiteX15" fmla="*/ 500063 w 590550"/>
                  <a:gd name="connsiteY15" fmla="*/ 200025 h 762000"/>
                  <a:gd name="connsiteX16" fmla="*/ 381000 w 590550"/>
                  <a:gd name="connsiteY16" fmla="*/ 80963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0550" h="762000">
                    <a:moveTo>
                      <a:pt x="0" y="0"/>
                    </a:moveTo>
                    <a:lnTo>
                      <a:pt x="381000" y="0"/>
                    </a:lnTo>
                    <a:lnTo>
                      <a:pt x="590550" y="209550"/>
                    </a:lnTo>
                    <a:lnTo>
                      <a:pt x="590550" y="762000"/>
                    </a:lnTo>
                    <a:lnTo>
                      <a:pt x="0" y="762000"/>
                    </a:lnTo>
                    <a:lnTo>
                      <a:pt x="0" y="0"/>
                    </a:lnTo>
                    <a:close/>
                    <a:moveTo>
                      <a:pt x="57150" y="57150"/>
                    </a:moveTo>
                    <a:lnTo>
                      <a:pt x="57150" y="704850"/>
                    </a:lnTo>
                    <a:lnTo>
                      <a:pt x="533400" y="704850"/>
                    </a:lnTo>
                    <a:lnTo>
                      <a:pt x="533400" y="257175"/>
                    </a:lnTo>
                    <a:lnTo>
                      <a:pt x="323850" y="257175"/>
                    </a:lnTo>
                    <a:lnTo>
                      <a:pt x="323850" y="57150"/>
                    </a:lnTo>
                    <a:lnTo>
                      <a:pt x="57150" y="57150"/>
                    </a:lnTo>
                    <a:close/>
                    <a:moveTo>
                      <a:pt x="381000" y="80963"/>
                    </a:moveTo>
                    <a:lnTo>
                      <a:pt x="381000" y="200025"/>
                    </a:lnTo>
                    <a:lnTo>
                      <a:pt x="500063" y="200025"/>
                    </a:lnTo>
                    <a:lnTo>
                      <a:pt x="381000" y="80963"/>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ja-JP" altLang="en-US" sz="1200"/>
              </a:p>
            </p:txBody>
          </p:sp>
        </p:grpSp>
        <p:grpSp>
          <p:nvGrpSpPr>
            <p:cNvPr id="25" name="グループ化 24">
              <a:extLst>
                <a:ext uri="{FF2B5EF4-FFF2-40B4-BE49-F238E27FC236}">
                  <a16:creationId xmlns:a16="http://schemas.microsoft.com/office/drawing/2014/main" id="{270AFCE6-1723-694E-3CB4-6BDF86FD8670}"/>
                </a:ext>
              </a:extLst>
            </p:cNvPr>
            <p:cNvGrpSpPr/>
            <p:nvPr/>
          </p:nvGrpSpPr>
          <p:grpSpPr>
            <a:xfrm>
              <a:off x="5194636" y="1346138"/>
              <a:ext cx="1131363" cy="1459823"/>
              <a:chOff x="4821083" y="3135549"/>
              <a:chExt cx="590550" cy="762000"/>
            </a:xfrm>
          </p:grpSpPr>
          <p:sp>
            <p:nvSpPr>
              <p:cNvPr id="27" name="フリーフォーム 26">
                <a:extLst>
                  <a:ext uri="{FF2B5EF4-FFF2-40B4-BE49-F238E27FC236}">
                    <a16:creationId xmlns:a16="http://schemas.microsoft.com/office/drawing/2014/main" id="{398C93B0-0D25-A43F-D005-2399BC777868}"/>
                  </a:ext>
                </a:extLst>
              </p:cNvPr>
              <p:cNvSpPr/>
              <p:nvPr/>
            </p:nvSpPr>
            <p:spPr>
              <a:xfrm>
                <a:off x="4878233" y="3192699"/>
                <a:ext cx="476250" cy="647700"/>
              </a:xfrm>
              <a:custGeom>
                <a:avLst/>
                <a:gdLst>
                  <a:gd name="connsiteX0" fmla="*/ 0 w 476250"/>
                  <a:gd name="connsiteY0" fmla="*/ 0 h 647700"/>
                  <a:gd name="connsiteX1" fmla="*/ 266700 w 476250"/>
                  <a:gd name="connsiteY1" fmla="*/ 0 h 647700"/>
                  <a:gd name="connsiteX2" fmla="*/ 266700 w 476250"/>
                  <a:gd name="connsiteY2" fmla="*/ 200025 h 647700"/>
                  <a:gd name="connsiteX3" fmla="*/ 476250 w 476250"/>
                  <a:gd name="connsiteY3" fmla="*/ 200025 h 647700"/>
                  <a:gd name="connsiteX4" fmla="*/ 476250 w 476250"/>
                  <a:gd name="connsiteY4" fmla="*/ 647700 h 647700"/>
                  <a:gd name="connsiteX5" fmla="*/ 0 w 476250"/>
                  <a:gd name="connsiteY5" fmla="*/ 647700 h 647700"/>
                  <a:gd name="connsiteX6" fmla="*/ 0 w 476250"/>
                  <a:gd name="connsiteY6" fmla="*/ 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6250" h="647700">
                    <a:moveTo>
                      <a:pt x="0" y="0"/>
                    </a:moveTo>
                    <a:lnTo>
                      <a:pt x="266700" y="0"/>
                    </a:lnTo>
                    <a:lnTo>
                      <a:pt x="266700" y="200025"/>
                    </a:lnTo>
                    <a:lnTo>
                      <a:pt x="476250" y="200025"/>
                    </a:lnTo>
                    <a:lnTo>
                      <a:pt x="476250" y="647700"/>
                    </a:lnTo>
                    <a:lnTo>
                      <a:pt x="0" y="647700"/>
                    </a:lnTo>
                    <a:lnTo>
                      <a:pt x="0" y="0"/>
                    </a:lnTo>
                    <a:close/>
                  </a:path>
                </a:pathLst>
              </a:custGeom>
              <a:solidFill>
                <a:srgbClr val="FFFFFF"/>
              </a:solidFill>
              <a:ln w="38100">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ja-JP" altLang="en-US" sz="1200"/>
              </a:p>
            </p:txBody>
          </p:sp>
          <p:sp>
            <p:nvSpPr>
              <p:cNvPr id="28" name="フリーフォーム 27">
                <a:extLst>
                  <a:ext uri="{FF2B5EF4-FFF2-40B4-BE49-F238E27FC236}">
                    <a16:creationId xmlns:a16="http://schemas.microsoft.com/office/drawing/2014/main" id="{46823BE3-A935-2236-E4D0-3B634D5D4A1D}"/>
                  </a:ext>
                </a:extLst>
              </p:cNvPr>
              <p:cNvSpPr/>
              <p:nvPr/>
            </p:nvSpPr>
            <p:spPr>
              <a:xfrm>
                <a:off x="5202084" y="3223912"/>
                <a:ext cx="119063" cy="119062"/>
              </a:xfrm>
              <a:custGeom>
                <a:avLst/>
                <a:gdLst>
                  <a:gd name="connsiteX0" fmla="*/ 0 w 119063"/>
                  <a:gd name="connsiteY0" fmla="*/ 0 h 119062"/>
                  <a:gd name="connsiteX1" fmla="*/ 119063 w 119063"/>
                  <a:gd name="connsiteY1" fmla="*/ 119062 h 119062"/>
                  <a:gd name="connsiteX2" fmla="*/ 0 w 119063"/>
                  <a:gd name="connsiteY2" fmla="*/ 119062 h 119062"/>
                  <a:gd name="connsiteX3" fmla="*/ 0 w 119063"/>
                  <a:gd name="connsiteY3" fmla="*/ 0 h 119062"/>
                </a:gdLst>
                <a:ahLst/>
                <a:cxnLst>
                  <a:cxn ang="0">
                    <a:pos x="connsiteX0" y="connsiteY0"/>
                  </a:cxn>
                  <a:cxn ang="0">
                    <a:pos x="connsiteX1" y="connsiteY1"/>
                  </a:cxn>
                  <a:cxn ang="0">
                    <a:pos x="connsiteX2" y="connsiteY2"/>
                  </a:cxn>
                  <a:cxn ang="0">
                    <a:pos x="connsiteX3" y="connsiteY3"/>
                  </a:cxn>
                </a:cxnLst>
                <a:rect l="l" t="t" r="r" b="b"/>
                <a:pathLst>
                  <a:path w="119063" h="119062">
                    <a:moveTo>
                      <a:pt x="0" y="0"/>
                    </a:moveTo>
                    <a:lnTo>
                      <a:pt x="119063" y="119062"/>
                    </a:lnTo>
                    <a:lnTo>
                      <a:pt x="0" y="119062"/>
                    </a:lnTo>
                    <a:lnTo>
                      <a:pt x="0" y="0"/>
                    </a:lnTo>
                    <a:close/>
                  </a:path>
                </a:pathLst>
              </a:custGeom>
              <a:solidFill>
                <a:srgbClr val="FFFFFF"/>
              </a:solidFill>
              <a:ln w="38100">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ja-JP" altLang="en-US" sz="1200"/>
              </a:p>
            </p:txBody>
          </p:sp>
          <p:sp>
            <p:nvSpPr>
              <p:cNvPr id="29" name="フリーフォーム 28">
                <a:extLst>
                  <a:ext uri="{FF2B5EF4-FFF2-40B4-BE49-F238E27FC236}">
                    <a16:creationId xmlns:a16="http://schemas.microsoft.com/office/drawing/2014/main" id="{042471E6-C20A-E33C-BFD9-B31A6C4236CD}"/>
                  </a:ext>
                </a:extLst>
              </p:cNvPr>
              <p:cNvSpPr/>
              <p:nvPr/>
            </p:nvSpPr>
            <p:spPr>
              <a:xfrm>
                <a:off x="4821083" y="3135549"/>
                <a:ext cx="590550" cy="762000"/>
              </a:xfrm>
              <a:custGeom>
                <a:avLst/>
                <a:gdLst>
                  <a:gd name="connsiteX0" fmla="*/ 0 w 590550"/>
                  <a:gd name="connsiteY0" fmla="*/ 0 h 762000"/>
                  <a:gd name="connsiteX1" fmla="*/ 381000 w 590550"/>
                  <a:gd name="connsiteY1" fmla="*/ 0 h 762000"/>
                  <a:gd name="connsiteX2" fmla="*/ 590550 w 590550"/>
                  <a:gd name="connsiteY2" fmla="*/ 209550 h 762000"/>
                  <a:gd name="connsiteX3" fmla="*/ 590550 w 590550"/>
                  <a:gd name="connsiteY3" fmla="*/ 762000 h 762000"/>
                  <a:gd name="connsiteX4" fmla="*/ 0 w 590550"/>
                  <a:gd name="connsiteY4" fmla="*/ 762000 h 762000"/>
                  <a:gd name="connsiteX5" fmla="*/ 0 w 590550"/>
                  <a:gd name="connsiteY5" fmla="*/ 0 h 762000"/>
                  <a:gd name="connsiteX6" fmla="*/ 57150 w 590550"/>
                  <a:gd name="connsiteY6" fmla="*/ 57150 h 762000"/>
                  <a:gd name="connsiteX7" fmla="*/ 57150 w 590550"/>
                  <a:gd name="connsiteY7" fmla="*/ 704850 h 762000"/>
                  <a:gd name="connsiteX8" fmla="*/ 533400 w 590550"/>
                  <a:gd name="connsiteY8" fmla="*/ 704850 h 762000"/>
                  <a:gd name="connsiteX9" fmla="*/ 533400 w 590550"/>
                  <a:gd name="connsiteY9" fmla="*/ 257175 h 762000"/>
                  <a:gd name="connsiteX10" fmla="*/ 323850 w 590550"/>
                  <a:gd name="connsiteY10" fmla="*/ 257175 h 762000"/>
                  <a:gd name="connsiteX11" fmla="*/ 323850 w 590550"/>
                  <a:gd name="connsiteY11" fmla="*/ 57150 h 762000"/>
                  <a:gd name="connsiteX12" fmla="*/ 57150 w 590550"/>
                  <a:gd name="connsiteY12" fmla="*/ 57150 h 762000"/>
                  <a:gd name="connsiteX13" fmla="*/ 381000 w 590550"/>
                  <a:gd name="connsiteY13" fmla="*/ 80963 h 762000"/>
                  <a:gd name="connsiteX14" fmla="*/ 381000 w 590550"/>
                  <a:gd name="connsiteY14" fmla="*/ 200025 h 762000"/>
                  <a:gd name="connsiteX15" fmla="*/ 500063 w 590550"/>
                  <a:gd name="connsiteY15" fmla="*/ 200025 h 762000"/>
                  <a:gd name="connsiteX16" fmla="*/ 381000 w 590550"/>
                  <a:gd name="connsiteY16" fmla="*/ 80963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0550" h="762000">
                    <a:moveTo>
                      <a:pt x="0" y="0"/>
                    </a:moveTo>
                    <a:lnTo>
                      <a:pt x="381000" y="0"/>
                    </a:lnTo>
                    <a:lnTo>
                      <a:pt x="590550" y="209550"/>
                    </a:lnTo>
                    <a:lnTo>
                      <a:pt x="590550" y="762000"/>
                    </a:lnTo>
                    <a:lnTo>
                      <a:pt x="0" y="762000"/>
                    </a:lnTo>
                    <a:lnTo>
                      <a:pt x="0" y="0"/>
                    </a:lnTo>
                    <a:close/>
                    <a:moveTo>
                      <a:pt x="57150" y="57150"/>
                    </a:moveTo>
                    <a:lnTo>
                      <a:pt x="57150" y="704850"/>
                    </a:lnTo>
                    <a:lnTo>
                      <a:pt x="533400" y="704850"/>
                    </a:lnTo>
                    <a:lnTo>
                      <a:pt x="533400" y="257175"/>
                    </a:lnTo>
                    <a:lnTo>
                      <a:pt x="323850" y="257175"/>
                    </a:lnTo>
                    <a:lnTo>
                      <a:pt x="323850" y="57150"/>
                    </a:lnTo>
                    <a:lnTo>
                      <a:pt x="57150" y="57150"/>
                    </a:lnTo>
                    <a:close/>
                    <a:moveTo>
                      <a:pt x="381000" y="80963"/>
                    </a:moveTo>
                    <a:lnTo>
                      <a:pt x="381000" y="200025"/>
                    </a:lnTo>
                    <a:lnTo>
                      <a:pt x="500063" y="200025"/>
                    </a:lnTo>
                    <a:lnTo>
                      <a:pt x="381000" y="80963"/>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ja-JP" altLang="en-US" sz="1200"/>
              </a:p>
            </p:txBody>
          </p:sp>
        </p:grpSp>
        <p:sp>
          <p:nvSpPr>
            <p:cNvPr id="26" name="テキスト ボックス 25">
              <a:extLst>
                <a:ext uri="{FF2B5EF4-FFF2-40B4-BE49-F238E27FC236}">
                  <a16:creationId xmlns:a16="http://schemas.microsoft.com/office/drawing/2014/main" id="{8EBDCA45-CB72-CA33-5616-9DA3FEC15865}"/>
                </a:ext>
              </a:extLst>
            </p:cNvPr>
            <p:cNvSpPr txBox="1"/>
            <p:nvPr/>
          </p:nvSpPr>
          <p:spPr>
            <a:xfrm>
              <a:off x="5335628" y="2072896"/>
              <a:ext cx="798346" cy="482096"/>
            </a:xfrm>
            <a:prstGeom prst="rect">
              <a:avLst/>
            </a:prstGeom>
            <a:noFill/>
          </p:spPr>
          <p:txBody>
            <a:bodyPr wrap="square" lIns="0" tIns="0" rIns="0" bIns="0" rtlCol="0">
              <a:spAutoFit/>
            </a:bodyPr>
            <a:lstStyle/>
            <a:p>
              <a:pPr algn="ctr"/>
              <a:r>
                <a:rPr lang="en-US" altLang="ja-JP" sz="1600" b="1" dirty="0">
                  <a:solidFill>
                    <a:srgbClr val="000000"/>
                  </a:solidFill>
                </a:rPr>
                <a:t>deb</a:t>
              </a:r>
            </a:p>
          </p:txBody>
        </p:sp>
      </p:grpSp>
      <p:sp>
        <p:nvSpPr>
          <p:cNvPr id="46" name="タイトル 8">
            <a:extLst>
              <a:ext uri="{FF2B5EF4-FFF2-40B4-BE49-F238E27FC236}">
                <a16:creationId xmlns:a16="http://schemas.microsoft.com/office/drawing/2014/main" id="{92E3C123-862B-CB82-BD00-25ABE723139D}"/>
              </a:ext>
            </a:extLst>
          </p:cNvPr>
          <p:cNvSpPr txBox="1">
            <a:spLocks/>
          </p:cNvSpPr>
          <p:nvPr/>
        </p:nvSpPr>
        <p:spPr>
          <a:xfrm>
            <a:off x="2152393" y="3595476"/>
            <a:ext cx="5510855" cy="472541"/>
          </a:xfrm>
          <a:prstGeom prst="rect">
            <a:avLst/>
          </a:prstGeom>
          <a:solidFill>
            <a:srgbClr val="00C0FF"/>
          </a:solidFill>
        </p:spPr>
        <p:txBody>
          <a:bodyPr vert="horz" lIns="90000" tIns="45720" rIns="90000" bIns="45720" rtlCol="0" anchor="ctr">
            <a:noAutofit/>
          </a:bodyPr>
          <a:lstStyle>
            <a:lvl1pPr algn="l" defTabSz="1320752" rtl="0" eaLnBrk="1" latinLnBrk="0" hangingPunct="1">
              <a:lnSpc>
                <a:spcPct val="90000"/>
              </a:lnSpc>
              <a:spcBef>
                <a:spcPct val="0"/>
              </a:spcBef>
              <a:buNone/>
              <a:defRPr kumimoji="1" sz="4622" kern="1200">
                <a:solidFill>
                  <a:schemeClr val="tx1"/>
                </a:solidFill>
                <a:latin typeface="+mj-lt"/>
                <a:ea typeface="+mj-ea"/>
                <a:cs typeface="+mj-cs"/>
              </a:defRPr>
            </a:lvl1pPr>
          </a:lstStyle>
          <a:p>
            <a:r>
              <a:rPr lang="ja-JP" altLang="en-US" sz="2000" b="1">
                <a:solidFill>
                  <a:srgbClr val="000000"/>
                </a:solidFill>
              </a:rPr>
              <a:t>著作権情報の抽出</a:t>
            </a:r>
          </a:p>
        </p:txBody>
      </p:sp>
      <p:sp>
        <p:nvSpPr>
          <p:cNvPr id="47" name="正方形/長方形 46">
            <a:extLst>
              <a:ext uri="{FF2B5EF4-FFF2-40B4-BE49-F238E27FC236}">
                <a16:creationId xmlns:a16="http://schemas.microsoft.com/office/drawing/2014/main" id="{A3D560ED-FF53-4F7E-7BA5-272318518D00}"/>
              </a:ext>
            </a:extLst>
          </p:cNvPr>
          <p:cNvSpPr/>
          <p:nvPr/>
        </p:nvSpPr>
        <p:spPr>
          <a:xfrm>
            <a:off x="2151707" y="4068016"/>
            <a:ext cx="6577722" cy="1041425"/>
          </a:xfrm>
          <a:prstGeom prst="rect">
            <a:avLst/>
          </a:prstGeom>
          <a:solidFill>
            <a:srgbClr val="D9D9D9"/>
          </a:solidFill>
          <a:ln>
            <a:noFill/>
          </a:ln>
        </p:spPr>
        <p:style>
          <a:lnRef idx="2">
            <a:schemeClr val="accent1">
              <a:shade val="15000"/>
            </a:schemeClr>
          </a:lnRef>
          <a:fillRef idx="1">
            <a:schemeClr val="accent1"/>
          </a:fillRef>
          <a:effectRef idx="0">
            <a:schemeClr val="accent1"/>
          </a:effectRef>
          <a:fontRef idx="minor">
            <a:schemeClr val="lt1"/>
          </a:fontRef>
        </p:style>
        <p:txBody>
          <a:bodyPr lIns="90000" tIns="46800" rIns="90000" bIns="46800" rtlCol="0" anchor="ctr"/>
          <a:lstStyle/>
          <a:p>
            <a:r>
              <a:rPr lang="en" altLang="ja-JP" dirty="0">
                <a:solidFill>
                  <a:srgbClr val="FFFFFF"/>
                </a:solidFill>
                <a:highlight>
                  <a:srgbClr val="000000"/>
                </a:highlight>
                <a:latin typeface="BIZ UDGothic" panose="020B0400000000000000" pitchFamily="49" charset="-128"/>
                <a:ea typeface="BIZ UDGothic" panose="020B0400000000000000" pitchFamily="49" charset="-128"/>
              </a:rPr>
              <a:t>/</a:t>
            </a:r>
            <a:r>
              <a:rPr lang="en" altLang="ja-JP" dirty="0" err="1">
                <a:solidFill>
                  <a:srgbClr val="FFFFFF"/>
                </a:solidFill>
                <a:highlight>
                  <a:srgbClr val="000000"/>
                </a:highlight>
                <a:latin typeface="BIZ UDGothic" panose="020B0400000000000000" pitchFamily="49" charset="-128"/>
                <a:ea typeface="BIZ UDGothic" panose="020B0400000000000000" pitchFamily="49" charset="-128"/>
              </a:rPr>
              <a:t>usr</a:t>
            </a:r>
            <a:r>
              <a:rPr lang="en" altLang="ja-JP" dirty="0">
                <a:solidFill>
                  <a:srgbClr val="FFFFFF"/>
                </a:solidFill>
                <a:highlight>
                  <a:srgbClr val="000000"/>
                </a:highlight>
                <a:latin typeface="BIZ UDGothic" panose="020B0400000000000000" pitchFamily="49" charset="-128"/>
                <a:ea typeface="BIZ UDGothic" panose="020B0400000000000000" pitchFamily="49" charset="-128"/>
              </a:rPr>
              <a:t>/share/doc/</a:t>
            </a:r>
            <a:r>
              <a:rPr lang="ja-JP" altLang="en-US">
                <a:solidFill>
                  <a:srgbClr val="FFFFFF"/>
                </a:solidFill>
                <a:highlight>
                  <a:srgbClr val="000000"/>
                </a:highlight>
                <a:latin typeface="BIZ UDGothic" panose="020B0400000000000000" pitchFamily="49" charset="-128"/>
                <a:ea typeface="BIZ UDGothic" panose="020B0400000000000000" pitchFamily="49" charset="-128"/>
              </a:rPr>
              <a:t>パッケージ名</a:t>
            </a:r>
            <a:r>
              <a:rPr lang="en" altLang="ja-JP" dirty="0">
                <a:solidFill>
                  <a:srgbClr val="FFFFFF"/>
                </a:solidFill>
                <a:highlight>
                  <a:srgbClr val="000000"/>
                </a:highlight>
                <a:latin typeface="BIZ UDGothic" panose="020B0400000000000000" pitchFamily="49" charset="-128"/>
                <a:ea typeface="BIZ UDGothic" panose="020B0400000000000000" pitchFamily="49" charset="-128"/>
              </a:rPr>
              <a:t>/copyright</a:t>
            </a:r>
            <a:r>
              <a:rPr lang="en" altLang="ja-JP" dirty="0">
                <a:solidFill>
                  <a:srgbClr val="000000"/>
                </a:solidFill>
              </a:rPr>
              <a:t> </a:t>
            </a:r>
            <a:r>
              <a:rPr lang="ja-JP" altLang="en-US">
                <a:solidFill>
                  <a:srgbClr val="000000"/>
                </a:solidFill>
              </a:rPr>
              <a:t>ファイルを解析</a:t>
            </a:r>
            <a:endParaRPr lang="en-US" altLang="ja-JP" dirty="0">
              <a:solidFill>
                <a:srgbClr val="000000"/>
              </a:solidFill>
            </a:endParaRPr>
          </a:p>
          <a:p>
            <a:r>
              <a:rPr lang="ja-JP" altLang="en-US">
                <a:solidFill>
                  <a:srgbClr val="000000"/>
                </a:solidFill>
              </a:rPr>
              <a:t>ライセンス式の記法が</a:t>
            </a:r>
            <a:r>
              <a:rPr lang="en-US" altLang="ja-JP" dirty="0">
                <a:solidFill>
                  <a:srgbClr val="000000"/>
                </a:solidFill>
              </a:rPr>
              <a:t> SPDX </a:t>
            </a:r>
            <a:r>
              <a:rPr lang="ja-JP" altLang="en-US">
                <a:solidFill>
                  <a:srgbClr val="000000"/>
                </a:solidFill>
              </a:rPr>
              <a:t>規格と異なるため、</a:t>
            </a:r>
            <a:br>
              <a:rPr lang="en-US" altLang="ja-JP" dirty="0">
                <a:solidFill>
                  <a:srgbClr val="000000"/>
                </a:solidFill>
              </a:rPr>
            </a:br>
            <a:r>
              <a:rPr lang="ja-JP" altLang="en-US">
                <a:solidFill>
                  <a:srgbClr val="000000"/>
                </a:solidFill>
              </a:rPr>
              <a:t>構文解析して対応表とヒューリスティックで変換</a:t>
            </a:r>
          </a:p>
        </p:txBody>
      </p:sp>
      <p:sp>
        <p:nvSpPr>
          <p:cNvPr id="48" name="下矢印 47">
            <a:extLst>
              <a:ext uri="{FF2B5EF4-FFF2-40B4-BE49-F238E27FC236}">
                <a16:creationId xmlns:a16="http://schemas.microsoft.com/office/drawing/2014/main" id="{1F58DB05-2D52-E705-7B83-A0D0F6CB740F}"/>
              </a:ext>
            </a:extLst>
          </p:cNvPr>
          <p:cNvSpPr/>
          <p:nvPr/>
        </p:nvSpPr>
        <p:spPr>
          <a:xfrm>
            <a:off x="4073301" y="5331531"/>
            <a:ext cx="1644102" cy="278125"/>
          </a:xfrm>
          <a:prstGeom prst="downArrow">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4800"/>
          </a:p>
        </p:txBody>
      </p:sp>
      <p:sp>
        <p:nvSpPr>
          <p:cNvPr id="50" name="テキスト ボックス 49">
            <a:extLst>
              <a:ext uri="{FF2B5EF4-FFF2-40B4-BE49-F238E27FC236}">
                <a16:creationId xmlns:a16="http://schemas.microsoft.com/office/drawing/2014/main" id="{433CDB63-A490-8F76-D25E-301A6240A424}"/>
              </a:ext>
            </a:extLst>
          </p:cNvPr>
          <p:cNvSpPr txBox="1"/>
          <p:nvPr/>
        </p:nvSpPr>
        <p:spPr>
          <a:xfrm>
            <a:off x="4024026" y="5890194"/>
            <a:ext cx="3335520" cy="400110"/>
          </a:xfrm>
          <a:prstGeom prst="rect">
            <a:avLst/>
          </a:prstGeom>
          <a:noFill/>
        </p:spPr>
        <p:txBody>
          <a:bodyPr wrap="square" rtlCol="0">
            <a:spAutoFit/>
          </a:bodyPr>
          <a:lstStyle/>
          <a:p>
            <a:r>
              <a:rPr kumimoji="1" lang="en-US" altLang="ja-JP" sz="2000" b="1" dirty="0"/>
              <a:t>SPDX Document (SBOM)</a:t>
            </a:r>
          </a:p>
        </p:txBody>
      </p:sp>
      <p:grpSp>
        <p:nvGrpSpPr>
          <p:cNvPr id="52" name="グループ化 51">
            <a:extLst>
              <a:ext uri="{FF2B5EF4-FFF2-40B4-BE49-F238E27FC236}">
                <a16:creationId xmlns:a16="http://schemas.microsoft.com/office/drawing/2014/main" id="{BB17C7DD-B027-5E96-1D35-69FFF8F883DF}"/>
              </a:ext>
            </a:extLst>
          </p:cNvPr>
          <p:cNvGrpSpPr/>
          <p:nvPr/>
        </p:nvGrpSpPr>
        <p:grpSpPr>
          <a:xfrm>
            <a:off x="2926079" y="5472841"/>
            <a:ext cx="979175" cy="1203080"/>
            <a:chOff x="5194636" y="1346138"/>
            <a:chExt cx="1447995" cy="1779102"/>
          </a:xfrm>
        </p:grpSpPr>
        <p:grpSp>
          <p:nvGrpSpPr>
            <p:cNvPr id="62" name="グループ化 61">
              <a:extLst>
                <a:ext uri="{FF2B5EF4-FFF2-40B4-BE49-F238E27FC236}">
                  <a16:creationId xmlns:a16="http://schemas.microsoft.com/office/drawing/2014/main" id="{1B4902DB-611C-D425-33FE-B30EEAC1A17B}"/>
                </a:ext>
              </a:extLst>
            </p:cNvPr>
            <p:cNvGrpSpPr/>
            <p:nvPr/>
          </p:nvGrpSpPr>
          <p:grpSpPr>
            <a:xfrm>
              <a:off x="5511268" y="1665417"/>
              <a:ext cx="1131363" cy="1459823"/>
              <a:chOff x="4821083" y="3142949"/>
              <a:chExt cx="590550" cy="762000"/>
            </a:xfrm>
          </p:grpSpPr>
          <p:sp>
            <p:nvSpPr>
              <p:cNvPr id="88" name="フリーフォーム 87">
                <a:extLst>
                  <a:ext uri="{FF2B5EF4-FFF2-40B4-BE49-F238E27FC236}">
                    <a16:creationId xmlns:a16="http://schemas.microsoft.com/office/drawing/2014/main" id="{A56416C5-2CDC-B33E-83AC-D8673DF636D0}"/>
                  </a:ext>
                </a:extLst>
              </p:cNvPr>
              <p:cNvSpPr/>
              <p:nvPr/>
            </p:nvSpPr>
            <p:spPr>
              <a:xfrm>
                <a:off x="4878233" y="3200099"/>
                <a:ext cx="476250" cy="647700"/>
              </a:xfrm>
              <a:custGeom>
                <a:avLst/>
                <a:gdLst>
                  <a:gd name="connsiteX0" fmla="*/ 0 w 476250"/>
                  <a:gd name="connsiteY0" fmla="*/ 0 h 647700"/>
                  <a:gd name="connsiteX1" fmla="*/ 266700 w 476250"/>
                  <a:gd name="connsiteY1" fmla="*/ 0 h 647700"/>
                  <a:gd name="connsiteX2" fmla="*/ 266700 w 476250"/>
                  <a:gd name="connsiteY2" fmla="*/ 200025 h 647700"/>
                  <a:gd name="connsiteX3" fmla="*/ 476250 w 476250"/>
                  <a:gd name="connsiteY3" fmla="*/ 200025 h 647700"/>
                  <a:gd name="connsiteX4" fmla="*/ 476250 w 476250"/>
                  <a:gd name="connsiteY4" fmla="*/ 647700 h 647700"/>
                  <a:gd name="connsiteX5" fmla="*/ 0 w 476250"/>
                  <a:gd name="connsiteY5" fmla="*/ 647700 h 647700"/>
                  <a:gd name="connsiteX6" fmla="*/ 0 w 476250"/>
                  <a:gd name="connsiteY6" fmla="*/ 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6250" h="647700">
                    <a:moveTo>
                      <a:pt x="0" y="0"/>
                    </a:moveTo>
                    <a:lnTo>
                      <a:pt x="266700" y="0"/>
                    </a:lnTo>
                    <a:lnTo>
                      <a:pt x="266700" y="200025"/>
                    </a:lnTo>
                    <a:lnTo>
                      <a:pt x="476250" y="200025"/>
                    </a:lnTo>
                    <a:lnTo>
                      <a:pt x="476250" y="647700"/>
                    </a:lnTo>
                    <a:lnTo>
                      <a:pt x="0" y="647700"/>
                    </a:lnTo>
                    <a:lnTo>
                      <a:pt x="0" y="0"/>
                    </a:lnTo>
                    <a:close/>
                  </a:path>
                </a:pathLst>
              </a:custGeom>
              <a:solidFill>
                <a:srgbClr val="FFFFFF"/>
              </a:solidFill>
              <a:ln w="38100">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ja-JP" altLang="en-US" sz="1200"/>
              </a:p>
            </p:txBody>
          </p:sp>
          <p:sp>
            <p:nvSpPr>
              <p:cNvPr id="89" name="フリーフォーム 88">
                <a:extLst>
                  <a:ext uri="{FF2B5EF4-FFF2-40B4-BE49-F238E27FC236}">
                    <a16:creationId xmlns:a16="http://schemas.microsoft.com/office/drawing/2014/main" id="{148D2908-39D0-935E-B0AC-298EB6934C06}"/>
                  </a:ext>
                </a:extLst>
              </p:cNvPr>
              <p:cNvSpPr/>
              <p:nvPr/>
            </p:nvSpPr>
            <p:spPr>
              <a:xfrm>
                <a:off x="5202084" y="3223912"/>
                <a:ext cx="119063" cy="119062"/>
              </a:xfrm>
              <a:custGeom>
                <a:avLst/>
                <a:gdLst>
                  <a:gd name="connsiteX0" fmla="*/ 0 w 119063"/>
                  <a:gd name="connsiteY0" fmla="*/ 0 h 119062"/>
                  <a:gd name="connsiteX1" fmla="*/ 119063 w 119063"/>
                  <a:gd name="connsiteY1" fmla="*/ 119062 h 119062"/>
                  <a:gd name="connsiteX2" fmla="*/ 0 w 119063"/>
                  <a:gd name="connsiteY2" fmla="*/ 119062 h 119062"/>
                  <a:gd name="connsiteX3" fmla="*/ 0 w 119063"/>
                  <a:gd name="connsiteY3" fmla="*/ 0 h 119062"/>
                </a:gdLst>
                <a:ahLst/>
                <a:cxnLst>
                  <a:cxn ang="0">
                    <a:pos x="connsiteX0" y="connsiteY0"/>
                  </a:cxn>
                  <a:cxn ang="0">
                    <a:pos x="connsiteX1" y="connsiteY1"/>
                  </a:cxn>
                  <a:cxn ang="0">
                    <a:pos x="connsiteX2" y="connsiteY2"/>
                  </a:cxn>
                  <a:cxn ang="0">
                    <a:pos x="connsiteX3" y="connsiteY3"/>
                  </a:cxn>
                </a:cxnLst>
                <a:rect l="l" t="t" r="r" b="b"/>
                <a:pathLst>
                  <a:path w="119063" h="119062">
                    <a:moveTo>
                      <a:pt x="0" y="0"/>
                    </a:moveTo>
                    <a:lnTo>
                      <a:pt x="119063" y="119062"/>
                    </a:lnTo>
                    <a:lnTo>
                      <a:pt x="0" y="119062"/>
                    </a:lnTo>
                    <a:lnTo>
                      <a:pt x="0" y="0"/>
                    </a:lnTo>
                    <a:close/>
                  </a:path>
                </a:pathLst>
              </a:custGeom>
              <a:solidFill>
                <a:srgbClr val="FFFFFF"/>
              </a:solidFill>
              <a:ln w="38100">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ja-JP" altLang="en-US" sz="1200"/>
              </a:p>
            </p:txBody>
          </p:sp>
          <p:sp>
            <p:nvSpPr>
              <p:cNvPr id="90" name="フリーフォーム 89">
                <a:extLst>
                  <a:ext uri="{FF2B5EF4-FFF2-40B4-BE49-F238E27FC236}">
                    <a16:creationId xmlns:a16="http://schemas.microsoft.com/office/drawing/2014/main" id="{30B25A33-5C38-D63C-1520-4AC65B21A0F3}"/>
                  </a:ext>
                </a:extLst>
              </p:cNvPr>
              <p:cNvSpPr/>
              <p:nvPr/>
            </p:nvSpPr>
            <p:spPr>
              <a:xfrm>
                <a:off x="4821083" y="3142949"/>
                <a:ext cx="590550" cy="762000"/>
              </a:xfrm>
              <a:custGeom>
                <a:avLst/>
                <a:gdLst>
                  <a:gd name="connsiteX0" fmla="*/ 0 w 590550"/>
                  <a:gd name="connsiteY0" fmla="*/ 0 h 762000"/>
                  <a:gd name="connsiteX1" fmla="*/ 381000 w 590550"/>
                  <a:gd name="connsiteY1" fmla="*/ 0 h 762000"/>
                  <a:gd name="connsiteX2" fmla="*/ 590550 w 590550"/>
                  <a:gd name="connsiteY2" fmla="*/ 209550 h 762000"/>
                  <a:gd name="connsiteX3" fmla="*/ 590550 w 590550"/>
                  <a:gd name="connsiteY3" fmla="*/ 762000 h 762000"/>
                  <a:gd name="connsiteX4" fmla="*/ 0 w 590550"/>
                  <a:gd name="connsiteY4" fmla="*/ 762000 h 762000"/>
                  <a:gd name="connsiteX5" fmla="*/ 0 w 590550"/>
                  <a:gd name="connsiteY5" fmla="*/ 0 h 762000"/>
                  <a:gd name="connsiteX6" fmla="*/ 57150 w 590550"/>
                  <a:gd name="connsiteY6" fmla="*/ 57150 h 762000"/>
                  <a:gd name="connsiteX7" fmla="*/ 57150 w 590550"/>
                  <a:gd name="connsiteY7" fmla="*/ 704850 h 762000"/>
                  <a:gd name="connsiteX8" fmla="*/ 533400 w 590550"/>
                  <a:gd name="connsiteY8" fmla="*/ 704850 h 762000"/>
                  <a:gd name="connsiteX9" fmla="*/ 533400 w 590550"/>
                  <a:gd name="connsiteY9" fmla="*/ 257175 h 762000"/>
                  <a:gd name="connsiteX10" fmla="*/ 323850 w 590550"/>
                  <a:gd name="connsiteY10" fmla="*/ 257175 h 762000"/>
                  <a:gd name="connsiteX11" fmla="*/ 323850 w 590550"/>
                  <a:gd name="connsiteY11" fmla="*/ 57150 h 762000"/>
                  <a:gd name="connsiteX12" fmla="*/ 57150 w 590550"/>
                  <a:gd name="connsiteY12" fmla="*/ 57150 h 762000"/>
                  <a:gd name="connsiteX13" fmla="*/ 381000 w 590550"/>
                  <a:gd name="connsiteY13" fmla="*/ 80963 h 762000"/>
                  <a:gd name="connsiteX14" fmla="*/ 381000 w 590550"/>
                  <a:gd name="connsiteY14" fmla="*/ 200025 h 762000"/>
                  <a:gd name="connsiteX15" fmla="*/ 500063 w 590550"/>
                  <a:gd name="connsiteY15" fmla="*/ 200025 h 762000"/>
                  <a:gd name="connsiteX16" fmla="*/ 381000 w 590550"/>
                  <a:gd name="connsiteY16" fmla="*/ 80963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0550" h="762000">
                    <a:moveTo>
                      <a:pt x="0" y="0"/>
                    </a:moveTo>
                    <a:lnTo>
                      <a:pt x="381000" y="0"/>
                    </a:lnTo>
                    <a:lnTo>
                      <a:pt x="590550" y="209550"/>
                    </a:lnTo>
                    <a:lnTo>
                      <a:pt x="590550" y="762000"/>
                    </a:lnTo>
                    <a:lnTo>
                      <a:pt x="0" y="762000"/>
                    </a:lnTo>
                    <a:lnTo>
                      <a:pt x="0" y="0"/>
                    </a:lnTo>
                    <a:close/>
                    <a:moveTo>
                      <a:pt x="57150" y="57150"/>
                    </a:moveTo>
                    <a:lnTo>
                      <a:pt x="57150" y="704850"/>
                    </a:lnTo>
                    <a:lnTo>
                      <a:pt x="533400" y="704850"/>
                    </a:lnTo>
                    <a:lnTo>
                      <a:pt x="533400" y="257175"/>
                    </a:lnTo>
                    <a:lnTo>
                      <a:pt x="323850" y="257175"/>
                    </a:lnTo>
                    <a:lnTo>
                      <a:pt x="323850" y="57150"/>
                    </a:lnTo>
                    <a:lnTo>
                      <a:pt x="57150" y="57150"/>
                    </a:lnTo>
                    <a:close/>
                    <a:moveTo>
                      <a:pt x="381000" y="80963"/>
                    </a:moveTo>
                    <a:lnTo>
                      <a:pt x="381000" y="200025"/>
                    </a:lnTo>
                    <a:lnTo>
                      <a:pt x="500063" y="200025"/>
                    </a:lnTo>
                    <a:lnTo>
                      <a:pt x="381000" y="80963"/>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ja-JP" altLang="en-US" sz="1200"/>
              </a:p>
            </p:txBody>
          </p:sp>
        </p:grpSp>
        <p:grpSp>
          <p:nvGrpSpPr>
            <p:cNvPr id="79" name="グループ化 78">
              <a:extLst>
                <a:ext uri="{FF2B5EF4-FFF2-40B4-BE49-F238E27FC236}">
                  <a16:creationId xmlns:a16="http://schemas.microsoft.com/office/drawing/2014/main" id="{BE1B5101-7DB6-20ED-4EBE-7A1963331A96}"/>
                </a:ext>
              </a:extLst>
            </p:cNvPr>
            <p:cNvGrpSpPr/>
            <p:nvPr/>
          </p:nvGrpSpPr>
          <p:grpSpPr>
            <a:xfrm>
              <a:off x="5347036" y="1512715"/>
              <a:ext cx="1131363" cy="1459823"/>
              <a:chOff x="4821083" y="3142949"/>
              <a:chExt cx="590550" cy="762000"/>
            </a:xfrm>
          </p:grpSpPr>
          <p:sp>
            <p:nvSpPr>
              <p:cNvPr id="85" name="フリーフォーム 84">
                <a:extLst>
                  <a:ext uri="{FF2B5EF4-FFF2-40B4-BE49-F238E27FC236}">
                    <a16:creationId xmlns:a16="http://schemas.microsoft.com/office/drawing/2014/main" id="{65EF9BB5-AA21-E1C9-496C-9BA2B3549919}"/>
                  </a:ext>
                </a:extLst>
              </p:cNvPr>
              <p:cNvSpPr/>
              <p:nvPr/>
            </p:nvSpPr>
            <p:spPr>
              <a:xfrm>
                <a:off x="4878233" y="3200099"/>
                <a:ext cx="476250" cy="647700"/>
              </a:xfrm>
              <a:custGeom>
                <a:avLst/>
                <a:gdLst>
                  <a:gd name="connsiteX0" fmla="*/ 0 w 476250"/>
                  <a:gd name="connsiteY0" fmla="*/ 0 h 647700"/>
                  <a:gd name="connsiteX1" fmla="*/ 266700 w 476250"/>
                  <a:gd name="connsiteY1" fmla="*/ 0 h 647700"/>
                  <a:gd name="connsiteX2" fmla="*/ 266700 w 476250"/>
                  <a:gd name="connsiteY2" fmla="*/ 200025 h 647700"/>
                  <a:gd name="connsiteX3" fmla="*/ 476250 w 476250"/>
                  <a:gd name="connsiteY3" fmla="*/ 200025 h 647700"/>
                  <a:gd name="connsiteX4" fmla="*/ 476250 w 476250"/>
                  <a:gd name="connsiteY4" fmla="*/ 647700 h 647700"/>
                  <a:gd name="connsiteX5" fmla="*/ 0 w 476250"/>
                  <a:gd name="connsiteY5" fmla="*/ 647700 h 647700"/>
                  <a:gd name="connsiteX6" fmla="*/ 0 w 476250"/>
                  <a:gd name="connsiteY6" fmla="*/ 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6250" h="647700">
                    <a:moveTo>
                      <a:pt x="0" y="0"/>
                    </a:moveTo>
                    <a:lnTo>
                      <a:pt x="266700" y="0"/>
                    </a:lnTo>
                    <a:lnTo>
                      <a:pt x="266700" y="200025"/>
                    </a:lnTo>
                    <a:lnTo>
                      <a:pt x="476250" y="200025"/>
                    </a:lnTo>
                    <a:lnTo>
                      <a:pt x="476250" y="647700"/>
                    </a:lnTo>
                    <a:lnTo>
                      <a:pt x="0" y="647700"/>
                    </a:lnTo>
                    <a:lnTo>
                      <a:pt x="0" y="0"/>
                    </a:lnTo>
                    <a:close/>
                  </a:path>
                </a:pathLst>
              </a:custGeom>
              <a:solidFill>
                <a:srgbClr val="FFFFFF"/>
              </a:solidFill>
              <a:ln w="38100">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ja-JP" altLang="en-US" sz="1200"/>
              </a:p>
            </p:txBody>
          </p:sp>
          <p:sp>
            <p:nvSpPr>
              <p:cNvPr id="86" name="フリーフォーム 85">
                <a:extLst>
                  <a:ext uri="{FF2B5EF4-FFF2-40B4-BE49-F238E27FC236}">
                    <a16:creationId xmlns:a16="http://schemas.microsoft.com/office/drawing/2014/main" id="{1BD8408D-209F-6998-E8E8-B6C077777D5F}"/>
                  </a:ext>
                </a:extLst>
              </p:cNvPr>
              <p:cNvSpPr/>
              <p:nvPr/>
            </p:nvSpPr>
            <p:spPr>
              <a:xfrm>
                <a:off x="5202084" y="3223912"/>
                <a:ext cx="119063" cy="119062"/>
              </a:xfrm>
              <a:custGeom>
                <a:avLst/>
                <a:gdLst>
                  <a:gd name="connsiteX0" fmla="*/ 0 w 119063"/>
                  <a:gd name="connsiteY0" fmla="*/ 0 h 119062"/>
                  <a:gd name="connsiteX1" fmla="*/ 119063 w 119063"/>
                  <a:gd name="connsiteY1" fmla="*/ 119062 h 119062"/>
                  <a:gd name="connsiteX2" fmla="*/ 0 w 119063"/>
                  <a:gd name="connsiteY2" fmla="*/ 119062 h 119062"/>
                  <a:gd name="connsiteX3" fmla="*/ 0 w 119063"/>
                  <a:gd name="connsiteY3" fmla="*/ 0 h 119062"/>
                </a:gdLst>
                <a:ahLst/>
                <a:cxnLst>
                  <a:cxn ang="0">
                    <a:pos x="connsiteX0" y="connsiteY0"/>
                  </a:cxn>
                  <a:cxn ang="0">
                    <a:pos x="connsiteX1" y="connsiteY1"/>
                  </a:cxn>
                  <a:cxn ang="0">
                    <a:pos x="connsiteX2" y="connsiteY2"/>
                  </a:cxn>
                  <a:cxn ang="0">
                    <a:pos x="connsiteX3" y="connsiteY3"/>
                  </a:cxn>
                </a:cxnLst>
                <a:rect l="l" t="t" r="r" b="b"/>
                <a:pathLst>
                  <a:path w="119063" h="119062">
                    <a:moveTo>
                      <a:pt x="0" y="0"/>
                    </a:moveTo>
                    <a:lnTo>
                      <a:pt x="119063" y="119062"/>
                    </a:lnTo>
                    <a:lnTo>
                      <a:pt x="0" y="119062"/>
                    </a:lnTo>
                    <a:lnTo>
                      <a:pt x="0" y="0"/>
                    </a:lnTo>
                    <a:close/>
                  </a:path>
                </a:pathLst>
              </a:custGeom>
              <a:solidFill>
                <a:srgbClr val="FFFFFF"/>
              </a:solidFill>
              <a:ln w="38100">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ja-JP" altLang="en-US" sz="1200"/>
              </a:p>
            </p:txBody>
          </p:sp>
          <p:sp>
            <p:nvSpPr>
              <p:cNvPr id="87" name="フリーフォーム 86">
                <a:extLst>
                  <a:ext uri="{FF2B5EF4-FFF2-40B4-BE49-F238E27FC236}">
                    <a16:creationId xmlns:a16="http://schemas.microsoft.com/office/drawing/2014/main" id="{BC0876DC-DFFC-2978-862B-1DC267764827}"/>
                  </a:ext>
                </a:extLst>
              </p:cNvPr>
              <p:cNvSpPr/>
              <p:nvPr/>
            </p:nvSpPr>
            <p:spPr>
              <a:xfrm>
                <a:off x="4821083" y="3142949"/>
                <a:ext cx="590550" cy="762000"/>
              </a:xfrm>
              <a:custGeom>
                <a:avLst/>
                <a:gdLst>
                  <a:gd name="connsiteX0" fmla="*/ 0 w 590550"/>
                  <a:gd name="connsiteY0" fmla="*/ 0 h 762000"/>
                  <a:gd name="connsiteX1" fmla="*/ 381000 w 590550"/>
                  <a:gd name="connsiteY1" fmla="*/ 0 h 762000"/>
                  <a:gd name="connsiteX2" fmla="*/ 590550 w 590550"/>
                  <a:gd name="connsiteY2" fmla="*/ 209550 h 762000"/>
                  <a:gd name="connsiteX3" fmla="*/ 590550 w 590550"/>
                  <a:gd name="connsiteY3" fmla="*/ 762000 h 762000"/>
                  <a:gd name="connsiteX4" fmla="*/ 0 w 590550"/>
                  <a:gd name="connsiteY4" fmla="*/ 762000 h 762000"/>
                  <a:gd name="connsiteX5" fmla="*/ 0 w 590550"/>
                  <a:gd name="connsiteY5" fmla="*/ 0 h 762000"/>
                  <a:gd name="connsiteX6" fmla="*/ 57150 w 590550"/>
                  <a:gd name="connsiteY6" fmla="*/ 57150 h 762000"/>
                  <a:gd name="connsiteX7" fmla="*/ 57150 w 590550"/>
                  <a:gd name="connsiteY7" fmla="*/ 704850 h 762000"/>
                  <a:gd name="connsiteX8" fmla="*/ 533400 w 590550"/>
                  <a:gd name="connsiteY8" fmla="*/ 704850 h 762000"/>
                  <a:gd name="connsiteX9" fmla="*/ 533400 w 590550"/>
                  <a:gd name="connsiteY9" fmla="*/ 257175 h 762000"/>
                  <a:gd name="connsiteX10" fmla="*/ 323850 w 590550"/>
                  <a:gd name="connsiteY10" fmla="*/ 257175 h 762000"/>
                  <a:gd name="connsiteX11" fmla="*/ 323850 w 590550"/>
                  <a:gd name="connsiteY11" fmla="*/ 57150 h 762000"/>
                  <a:gd name="connsiteX12" fmla="*/ 57150 w 590550"/>
                  <a:gd name="connsiteY12" fmla="*/ 57150 h 762000"/>
                  <a:gd name="connsiteX13" fmla="*/ 381000 w 590550"/>
                  <a:gd name="connsiteY13" fmla="*/ 80963 h 762000"/>
                  <a:gd name="connsiteX14" fmla="*/ 381000 w 590550"/>
                  <a:gd name="connsiteY14" fmla="*/ 200025 h 762000"/>
                  <a:gd name="connsiteX15" fmla="*/ 500063 w 590550"/>
                  <a:gd name="connsiteY15" fmla="*/ 200025 h 762000"/>
                  <a:gd name="connsiteX16" fmla="*/ 381000 w 590550"/>
                  <a:gd name="connsiteY16" fmla="*/ 80963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0550" h="762000">
                    <a:moveTo>
                      <a:pt x="0" y="0"/>
                    </a:moveTo>
                    <a:lnTo>
                      <a:pt x="381000" y="0"/>
                    </a:lnTo>
                    <a:lnTo>
                      <a:pt x="590550" y="209550"/>
                    </a:lnTo>
                    <a:lnTo>
                      <a:pt x="590550" y="762000"/>
                    </a:lnTo>
                    <a:lnTo>
                      <a:pt x="0" y="762000"/>
                    </a:lnTo>
                    <a:lnTo>
                      <a:pt x="0" y="0"/>
                    </a:lnTo>
                    <a:close/>
                    <a:moveTo>
                      <a:pt x="57150" y="57150"/>
                    </a:moveTo>
                    <a:lnTo>
                      <a:pt x="57150" y="704850"/>
                    </a:lnTo>
                    <a:lnTo>
                      <a:pt x="533400" y="704850"/>
                    </a:lnTo>
                    <a:lnTo>
                      <a:pt x="533400" y="257175"/>
                    </a:lnTo>
                    <a:lnTo>
                      <a:pt x="323850" y="257175"/>
                    </a:lnTo>
                    <a:lnTo>
                      <a:pt x="323850" y="57150"/>
                    </a:lnTo>
                    <a:lnTo>
                      <a:pt x="57150" y="57150"/>
                    </a:lnTo>
                    <a:close/>
                    <a:moveTo>
                      <a:pt x="381000" y="80963"/>
                    </a:moveTo>
                    <a:lnTo>
                      <a:pt x="381000" y="200025"/>
                    </a:lnTo>
                    <a:lnTo>
                      <a:pt x="500063" y="200025"/>
                    </a:lnTo>
                    <a:lnTo>
                      <a:pt x="381000" y="80963"/>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ja-JP" altLang="en-US" sz="1200"/>
              </a:p>
            </p:txBody>
          </p:sp>
        </p:grpSp>
        <p:grpSp>
          <p:nvGrpSpPr>
            <p:cNvPr id="80" name="グループ化 79">
              <a:extLst>
                <a:ext uri="{FF2B5EF4-FFF2-40B4-BE49-F238E27FC236}">
                  <a16:creationId xmlns:a16="http://schemas.microsoft.com/office/drawing/2014/main" id="{7D9A9853-4A16-D1A2-AB24-1136FD847999}"/>
                </a:ext>
              </a:extLst>
            </p:cNvPr>
            <p:cNvGrpSpPr/>
            <p:nvPr/>
          </p:nvGrpSpPr>
          <p:grpSpPr>
            <a:xfrm>
              <a:off x="5194636" y="1346138"/>
              <a:ext cx="1131363" cy="1459823"/>
              <a:chOff x="4821083" y="3135549"/>
              <a:chExt cx="590550" cy="762000"/>
            </a:xfrm>
          </p:grpSpPr>
          <p:sp>
            <p:nvSpPr>
              <p:cNvPr id="82" name="フリーフォーム 81">
                <a:extLst>
                  <a:ext uri="{FF2B5EF4-FFF2-40B4-BE49-F238E27FC236}">
                    <a16:creationId xmlns:a16="http://schemas.microsoft.com/office/drawing/2014/main" id="{3933EBA7-525F-196A-9042-8C8C30D4AFD4}"/>
                  </a:ext>
                </a:extLst>
              </p:cNvPr>
              <p:cNvSpPr/>
              <p:nvPr/>
            </p:nvSpPr>
            <p:spPr>
              <a:xfrm>
                <a:off x="4878233" y="3192699"/>
                <a:ext cx="476250" cy="647700"/>
              </a:xfrm>
              <a:custGeom>
                <a:avLst/>
                <a:gdLst>
                  <a:gd name="connsiteX0" fmla="*/ 0 w 476250"/>
                  <a:gd name="connsiteY0" fmla="*/ 0 h 647700"/>
                  <a:gd name="connsiteX1" fmla="*/ 266700 w 476250"/>
                  <a:gd name="connsiteY1" fmla="*/ 0 h 647700"/>
                  <a:gd name="connsiteX2" fmla="*/ 266700 w 476250"/>
                  <a:gd name="connsiteY2" fmla="*/ 200025 h 647700"/>
                  <a:gd name="connsiteX3" fmla="*/ 476250 w 476250"/>
                  <a:gd name="connsiteY3" fmla="*/ 200025 h 647700"/>
                  <a:gd name="connsiteX4" fmla="*/ 476250 w 476250"/>
                  <a:gd name="connsiteY4" fmla="*/ 647700 h 647700"/>
                  <a:gd name="connsiteX5" fmla="*/ 0 w 476250"/>
                  <a:gd name="connsiteY5" fmla="*/ 647700 h 647700"/>
                  <a:gd name="connsiteX6" fmla="*/ 0 w 476250"/>
                  <a:gd name="connsiteY6" fmla="*/ 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6250" h="647700">
                    <a:moveTo>
                      <a:pt x="0" y="0"/>
                    </a:moveTo>
                    <a:lnTo>
                      <a:pt x="266700" y="0"/>
                    </a:lnTo>
                    <a:lnTo>
                      <a:pt x="266700" y="200025"/>
                    </a:lnTo>
                    <a:lnTo>
                      <a:pt x="476250" y="200025"/>
                    </a:lnTo>
                    <a:lnTo>
                      <a:pt x="476250" y="647700"/>
                    </a:lnTo>
                    <a:lnTo>
                      <a:pt x="0" y="647700"/>
                    </a:lnTo>
                    <a:lnTo>
                      <a:pt x="0" y="0"/>
                    </a:lnTo>
                    <a:close/>
                  </a:path>
                </a:pathLst>
              </a:custGeom>
              <a:solidFill>
                <a:srgbClr val="FFFFFF"/>
              </a:solidFill>
              <a:ln w="38100">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ja-JP" altLang="en-US" sz="1200"/>
              </a:p>
            </p:txBody>
          </p:sp>
          <p:sp>
            <p:nvSpPr>
              <p:cNvPr id="83" name="フリーフォーム 82">
                <a:extLst>
                  <a:ext uri="{FF2B5EF4-FFF2-40B4-BE49-F238E27FC236}">
                    <a16:creationId xmlns:a16="http://schemas.microsoft.com/office/drawing/2014/main" id="{0B4098D4-BC43-D8F9-609E-D44FF58F8D66}"/>
                  </a:ext>
                </a:extLst>
              </p:cNvPr>
              <p:cNvSpPr/>
              <p:nvPr/>
            </p:nvSpPr>
            <p:spPr>
              <a:xfrm>
                <a:off x="5202084" y="3223912"/>
                <a:ext cx="119063" cy="119062"/>
              </a:xfrm>
              <a:custGeom>
                <a:avLst/>
                <a:gdLst>
                  <a:gd name="connsiteX0" fmla="*/ 0 w 119063"/>
                  <a:gd name="connsiteY0" fmla="*/ 0 h 119062"/>
                  <a:gd name="connsiteX1" fmla="*/ 119063 w 119063"/>
                  <a:gd name="connsiteY1" fmla="*/ 119062 h 119062"/>
                  <a:gd name="connsiteX2" fmla="*/ 0 w 119063"/>
                  <a:gd name="connsiteY2" fmla="*/ 119062 h 119062"/>
                  <a:gd name="connsiteX3" fmla="*/ 0 w 119063"/>
                  <a:gd name="connsiteY3" fmla="*/ 0 h 119062"/>
                </a:gdLst>
                <a:ahLst/>
                <a:cxnLst>
                  <a:cxn ang="0">
                    <a:pos x="connsiteX0" y="connsiteY0"/>
                  </a:cxn>
                  <a:cxn ang="0">
                    <a:pos x="connsiteX1" y="connsiteY1"/>
                  </a:cxn>
                  <a:cxn ang="0">
                    <a:pos x="connsiteX2" y="connsiteY2"/>
                  </a:cxn>
                  <a:cxn ang="0">
                    <a:pos x="connsiteX3" y="connsiteY3"/>
                  </a:cxn>
                </a:cxnLst>
                <a:rect l="l" t="t" r="r" b="b"/>
                <a:pathLst>
                  <a:path w="119063" h="119062">
                    <a:moveTo>
                      <a:pt x="0" y="0"/>
                    </a:moveTo>
                    <a:lnTo>
                      <a:pt x="119063" y="119062"/>
                    </a:lnTo>
                    <a:lnTo>
                      <a:pt x="0" y="119062"/>
                    </a:lnTo>
                    <a:lnTo>
                      <a:pt x="0" y="0"/>
                    </a:lnTo>
                    <a:close/>
                  </a:path>
                </a:pathLst>
              </a:custGeom>
              <a:solidFill>
                <a:srgbClr val="FFFFFF"/>
              </a:solidFill>
              <a:ln w="38100">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ja-JP" altLang="en-US" sz="1200"/>
              </a:p>
            </p:txBody>
          </p:sp>
          <p:sp>
            <p:nvSpPr>
              <p:cNvPr id="84" name="フリーフォーム 83">
                <a:extLst>
                  <a:ext uri="{FF2B5EF4-FFF2-40B4-BE49-F238E27FC236}">
                    <a16:creationId xmlns:a16="http://schemas.microsoft.com/office/drawing/2014/main" id="{D10DE321-3D33-9E05-E699-FDE8C9AC9344}"/>
                  </a:ext>
                </a:extLst>
              </p:cNvPr>
              <p:cNvSpPr/>
              <p:nvPr/>
            </p:nvSpPr>
            <p:spPr>
              <a:xfrm>
                <a:off x="4821083" y="3135549"/>
                <a:ext cx="590550" cy="762000"/>
              </a:xfrm>
              <a:custGeom>
                <a:avLst/>
                <a:gdLst>
                  <a:gd name="connsiteX0" fmla="*/ 0 w 590550"/>
                  <a:gd name="connsiteY0" fmla="*/ 0 h 762000"/>
                  <a:gd name="connsiteX1" fmla="*/ 381000 w 590550"/>
                  <a:gd name="connsiteY1" fmla="*/ 0 h 762000"/>
                  <a:gd name="connsiteX2" fmla="*/ 590550 w 590550"/>
                  <a:gd name="connsiteY2" fmla="*/ 209550 h 762000"/>
                  <a:gd name="connsiteX3" fmla="*/ 590550 w 590550"/>
                  <a:gd name="connsiteY3" fmla="*/ 762000 h 762000"/>
                  <a:gd name="connsiteX4" fmla="*/ 0 w 590550"/>
                  <a:gd name="connsiteY4" fmla="*/ 762000 h 762000"/>
                  <a:gd name="connsiteX5" fmla="*/ 0 w 590550"/>
                  <a:gd name="connsiteY5" fmla="*/ 0 h 762000"/>
                  <a:gd name="connsiteX6" fmla="*/ 57150 w 590550"/>
                  <a:gd name="connsiteY6" fmla="*/ 57150 h 762000"/>
                  <a:gd name="connsiteX7" fmla="*/ 57150 w 590550"/>
                  <a:gd name="connsiteY7" fmla="*/ 704850 h 762000"/>
                  <a:gd name="connsiteX8" fmla="*/ 533400 w 590550"/>
                  <a:gd name="connsiteY8" fmla="*/ 704850 h 762000"/>
                  <a:gd name="connsiteX9" fmla="*/ 533400 w 590550"/>
                  <a:gd name="connsiteY9" fmla="*/ 257175 h 762000"/>
                  <a:gd name="connsiteX10" fmla="*/ 323850 w 590550"/>
                  <a:gd name="connsiteY10" fmla="*/ 257175 h 762000"/>
                  <a:gd name="connsiteX11" fmla="*/ 323850 w 590550"/>
                  <a:gd name="connsiteY11" fmla="*/ 57150 h 762000"/>
                  <a:gd name="connsiteX12" fmla="*/ 57150 w 590550"/>
                  <a:gd name="connsiteY12" fmla="*/ 57150 h 762000"/>
                  <a:gd name="connsiteX13" fmla="*/ 381000 w 590550"/>
                  <a:gd name="connsiteY13" fmla="*/ 80963 h 762000"/>
                  <a:gd name="connsiteX14" fmla="*/ 381000 w 590550"/>
                  <a:gd name="connsiteY14" fmla="*/ 200025 h 762000"/>
                  <a:gd name="connsiteX15" fmla="*/ 500063 w 590550"/>
                  <a:gd name="connsiteY15" fmla="*/ 200025 h 762000"/>
                  <a:gd name="connsiteX16" fmla="*/ 381000 w 590550"/>
                  <a:gd name="connsiteY16" fmla="*/ 80963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0550" h="762000">
                    <a:moveTo>
                      <a:pt x="0" y="0"/>
                    </a:moveTo>
                    <a:lnTo>
                      <a:pt x="381000" y="0"/>
                    </a:lnTo>
                    <a:lnTo>
                      <a:pt x="590550" y="209550"/>
                    </a:lnTo>
                    <a:lnTo>
                      <a:pt x="590550" y="762000"/>
                    </a:lnTo>
                    <a:lnTo>
                      <a:pt x="0" y="762000"/>
                    </a:lnTo>
                    <a:lnTo>
                      <a:pt x="0" y="0"/>
                    </a:lnTo>
                    <a:close/>
                    <a:moveTo>
                      <a:pt x="57150" y="57150"/>
                    </a:moveTo>
                    <a:lnTo>
                      <a:pt x="57150" y="704850"/>
                    </a:lnTo>
                    <a:lnTo>
                      <a:pt x="533400" y="704850"/>
                    </a:lnTo>
                    <a:lnTo>
                      <a:pt x="533400" y="257175"/>
                    </a:lnTo>
                    <a:lnTo>
                      <a:pt x="323850" y="257175"/>
                    </a:lnTo>
                    <a:lnTo>
                      <a:pt x="323850" y="57150"/>
                    </a:lnTo>
                    <a:lnTo>
                      <a:pt x="57150" y="57150"/>
                    </a:lnTo>
                    <a:close/>
                    <a:moveTo>
                      <a:pt x="381000" y="80963"/>
                    </a:moveTo>
                    <a:lnTo>
                      <a:pt x="381000" y="200025"/>
                    </a:lnTo>
                    <a:lnTo>
                      <a:pt x="500063" y="200025"/>
                    </a:lnTo>
                    <a:lnTo>
                      <a:pt x="381000" y="80963"/>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ja-JP" altLang="en-US" sz="1200"/>
              </a:p>
            </p:txBody>
          </p:sp>
        </p:grpSp>
        <p:sp>
          <p:nvSpPr>
            <p:cNvPr id="81" name="テキスト ボックス 80">
              <a:extLst>
                <a:ext uri="{FF2B5EF4-FFF2-40B4-BE49-F238E27FC236}">
                  <a16:creationId xmlns:a16="http://schemas.microsoft.com/office/drawing/2014/main" id="{4960DF7F-91FB-08B2-B478-1BC65EB593C9}"/>
                </a:ext>
              </a:extLst>
            </p:cNvPr>
            <p:cNvSpPr txBox="1"/>
            <p:nvPr/>
          </p:nvSpPr>
          <p:spPr>
            <a:xfrm>
              <a:off x="5335628" y="2072896"/>
              <a:ext cx="798346" cy="964194"/>
            </a:xfrm>
            <a:prstGeom prst="rect">
              <a:avLst/>
            </a:prstGeom>
            <a:noFill/>
          </p:spPr>
          <p:txBody>
            <a:bodyPr wrap="square" lIns="0" tIns="0" rIns="0" bIns="0" rtlCol="0">
              <a:spAutoFit/>
            </a:bodyPr>
            <a:lstStyle/>
            <a:p>
              <a:pPr algn="ctr"/>
              <a:r>
                <a:rPr lang="en-US" altLang="ja-JP" sz="1600" b="1" dirty="0">
                  <a:solidFill>
                    <a:srgbClr val="000000"/>
                  </a:solidFill>
                </a:rPr>
                <a:t>SPDX</a:t>
              </a:r>
            </a:p>
          </p:txBody>
        </p:sp>
      </p:grpSp>
      <p:sp>
        <p:nvSpPr>
          <p:cNvPr id="4" name="テキスト ボックス 3">
            <a:extLst>
              <a:ext uri="{FF2B5EF4-FFF2-40B4-BE49-F238E27FC236}">
                <a16:creationId xmlns:a16="http://schemas.microsoft.com/office/drawing/2014/main" id="{E5BB51DF-769E-CD53-D3FE-3C4505B59675}"/>
              </a:ext>
            </a:extLst>
          </p:cNvPr>
          <p:cNvSpPr txBox="1"/>
          <p:nvPr/>
        </p:nvSpPr>
        <p:spPr>
          <a:xfrm>
            <a:off x="31745" y="3406453"/>
            <a:ext cx="2448458" cy="400110"/>
          </a:xfrm>
          <a:prstGeom prst="rect">
            <a:avLst/>
          </a:prstGeom>
          <a:noFill/>
        </p:spPr>
        <p:txBody>
          <a:bodyPr wrap="square" rtlCol="0">
            <a:spAutoFit/>
          </a:bodyPr>
          <a:lstStyle/>
          <a:p>
            <a:r>
              <a:rPr kumimoji="1" lang="ja-JP" altLang="en-US" sz="2000" b="1"/>
              <a:t>依存パッケージ群</a:t>
            </a:r>
            <a:endParaRPr kumimoji="1" lang="en-US" altLang="ja-JP" sz="2000" b="1" dirty="0" err="1"/>
          </a:p>
        </p:txBody>
      </p:sp>
    </p:spTree>
    <p:extLst>
      <p:ext uri="{BB962C8B-B14F-4D97-AF65-F5344CB8AC3E}">
        <p14:creationId xmlns:p14="http://schemas.microsoft.com/office/powerpoint/2010/main" val="39872589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1883B28-16FD-03C1-6F97-0431762D468B}"/>
              </a:ext>
            </a:extLst>
          </p:cNvPr>
          <p:cNvSpPr>
            <a:spLocks noGrp="1"/>
          </p:cNvSpPr>
          <p:nvPr>
            <p:ph type="title"/>
          </p:nvPr>
        </p:nvSpPr>
        <p:spPr/>
        <p:txBody>
          <a:bodyPr/>
          <a:lstStyle/>
          <a:p>
            <a:r>
              <a:rPr lang="ja-JP" altLang="en-US"/>
              <a:t>評価</a:t>
            </a:r>
            <a:r>
              <a:rPr lang="en-US" altLang="ja-JP" dirty="0"/>
              <a:t> – </a:t>
            </a:r>
            <a:r>
              <a:rPr lang="ja-JP" altLang="en-US"/>
              <a:t>前提</a:t>
            </a:r>
          </a:p>
        </p:txBody>
      </p:sp>
      <p:sp>
        <p:nvSpPr>
          <p:cNvPr id="4" name="コンテンツ プレースホルダー 3">
            <a:extLst>
              <a:ext uri="{FF2B5EF4-FFF2-40B4-BE49-F238E27FC236}">
                <a16:creationId xmlns:a16="http://schemas.microsoft.com/office/drawing/2014/main" id="{18ADDD5B-3B34-8673-08E4-B9A63FA6655F}"/>
              </a:ext>
            </a:extLst>
          </p:cNvPr>
          <p:cNvSpPr>
            <a:spLocks noGrp="1"/>
          </p:cNvSpPr>
          <p:nvPr>
            <p:ph idx="1"/>
          </p:nvPr>
        </p:nvSpPr>
        <p:spPr/>
        <p:txBody>
          <a:bodyPr/>
          <a:lstStyle/>
          <a:p>
            <a:r>
              <a:rPr lang="en-US" altLang="ja-JP" dirty="0"/>
              <a:t>SPDX </a:t>
            </a:r>
            <a:r>
              <a:rPr lang="ja-JP" altLang="en-US"/>
              <a:t>はフォーマットを規定するのみで、含める内容は自由</a:t>
            </a:r>
            <a:endParaRPr lang="en-US" altLang="ja-JP" dirty="0"/>
          </a:p>
          <a:p>
            <a:pPr lvl="1"/>
            <a:r>
              <a:rPr lang="ja-JP" altLang="en-US"/>
              <a:t>しかし、実際に運用するためには一定の基準が必要</a:t>
            </a:r>
            <a:endParaRPr lang="en-US" altLang="ja-JP" dirty="0"/>
          </a:p>
          <a:p>
            <a:r>
              <a:rPr lang="en-US" altLang="ja-JP" b="1" dirty="0">
                <a:solidFill>
                  <a:schemeClr val="accent1"/>
                </a:solidFill>
              </a:rPr>
              <a:t>NTIA Minimum Elements</a:t>
            </a:r>
            <a:r>
              <a:rPr lang="en-US" altLang="ja-JP" dirty="0"/>
              <a:t> [12]</a:t>
            </a:r>
          </a:p>
          <a:p>
            <a:pPr lvl="1"/>
            <a:r>
              <a:rPr lang="ja-JP" altLang="en-US"/>
              <a:t>米国の政府機関</a:t>
            </a:r>
            <a:r>
              <a:rPr lang="en-US" altLang="ja-JP" dirty="0"/>
              <a:t> NTIA </a:t>
            </a:r>
            <a:r>
              <a:rPr lang="ja-JP" altLang="en-US"/>
              <a:t>が大統領令に基づき発行した文書</a:t>
            </a:r>
            <a:endParaRPr lang="en-US" altLang="ja-JP" dirty="0"/>
          </a:p>
          <a:p>
            <a:pPr lvl="1"/>
            <a:r>
              <a:rPr lang="en-US" altLang="ja-JP" dirty="0"/>
              <a:t>SPDX </a:t>
            </a:r>
            <a:r>
              <a:rPr lang="ja-JP" altLang="en-US"/>
              <a:t>公式が準拠度確認ツールを公開している</a:t>
            </a:r>
          </a:p>
        </p:txBody>
      </p:sp>
      <p:graphicFrame>
        <p:nvGraphicFramePr>
          <p:cNvPr id="7" name="表 6">
            <a:extLst>
              <a:ext uri="{FF2B5EF4-FFF2-40B4-BE49-F238E27FC236}">
                <a16:creationId xmlns:a16="http://schemas.microsoft.com/office/drawing/2014/main" id="{9CF649A1-C4F2-1CB4-9F31-7C9CC2F10CF8}"/>
              </a:ext>
            </a:extLst>
          </p:cNvPr>
          <p:cNvGraphicFramePr>
            <a:graphicFrameLocks noGrp="1"/>
          </p:cNvGraphicFramePr>
          <p:nvPr>
            <p:extLst>
              <p:ext uri="{D42A27DB-BD31-4B8C-83A1-F6EECF244321}">
                <p14:modId xmlns:p14="http://schemas.microsoft.com/office/powerpoint/2010/main" val="2473603239"/>
              </p:ext>
            </p:extLst>
          </p:nvPr>
        </p:nvGraphicFramePr>
        <p:xfrm>
          <a:off x="469854" y="3115969"/>
          <a:ext cx="8185630" cy="2901520"/>
        </p:xfrm>
        <a:graphic>
          <a:graphicData uri="http://schemas.openxmlformats.org/drawingml/2006/table">
            <a:tbl>
              <a:tblPr firstRow="1" bandRow="1">
                <a:tableStyleId>{5202B0CA-FC54-4496-8BCA-5EF66A818D29}</a:tableStyleId>
              </a:tblPr>
              <a:tblGrid>
                <a:gridCol w="3004913">
                  <a:extLst>
                    <a:ext uri="{9D8B030D-6E8A-4147-A177-3AD203B41FA5}">
                      <a16:colId xmlns:a16="http://schemas.microsoft.com/office/drawing/2014/main" val="161801085"/>
                    </a:ext>
                  </a:extLst>
                </a:gridCol>
                <a:gridCol w="5180717">
                  <a:extLst>
                    <a:ext uri="{9D8B030D-6E8A-4147-A177-3AD203B41FA5}">
                      <a16:colId xmlns:a16="http://schemas.microsoft.com/office/drawing/2014/main" val="1868249296"/>
                    </a:ext>
                  </a:extLst>
                </a:gridCol>
              </a:tblGrid>
              <a:tr h="316970">
                <a:tc>
                  <a:txBody>
                    <a:bodyPr/>
                    <a:lstStyle/>
                    <a:p>
                      <a:pPr algn="ctr"/>
                      <a:r>
                        <a:rPr kumimoji="1" lang="ja-JP" altLang="en-US" sz="1600">
                          <a:solidFill>
                            <a:srgbClr val="FFFFFF"/>
                          </a:solidFill>
                        </a:rPr>
                        <a:t>項目</a:t>
                      </a:r>
                    </a:p>
                  </a:txBody>
                  <a:tcPr marL="88370" marR="88370" marT="44185" marB="44185"/>
                </a:tc>
                <a:tc>
                  <a:txBody>
                    <a:bodyPr/>
                    <a:lstStyle/>
                    <a:p>
                      <a:pPr algn="ctr"/>
                      <a:r>
                        <a:rPr kumimoji="1" lang="ja-JP" altLang="en-US" sz="1600">
                          <a:solidFill>
                            <a:srgbClr val="FFFFFF"/>
                          </a:solidFill>
                        </a:rPr>
                        <a:t>概要</a:t>
                      </a:r>
                    </a:p>
                  </a:txBody>
                  <a:tcPr marL="88370" marR="88370" marT="44185" marB="44185"/>
                </a:tc>
                <a:extLst>
                  <a:ext uri="{0D108BD9-81ED-4DB2-BD59-A6C34878D82A}">
                    <a16:rowId xmlns:a16="http://schemas.microsoft.com/office/drawing/2014/main" val="1062473952"/>
                  </a:ext>
                </a:extLst>
              </a:tr>
              <a:tr h="316970">
                <a:tc>
                  <a:txBody>
                    <a:bodyPr/>
                    <a:lstStyle/>
                    <a:p>
                      <a:r>
                        <a:rPr kumimoji="1" lang="en" altLang="ja-JP" sz="1600" b="1" u="sng" dirty="0"/>
                        <a:t>Supplier Name</a:t>
                      </a:r>
                      <a:endParaRPr kumimoji="1" lang="ja-JP" altLang="en-US" sz="1600" b="1" u="sng"/>
                    </a:p>
                  </a:txBody>
                  <a:tcPr marL="88370" marR="88370" marT="44185" marB="44185"/>
                </a:tc>
                <a:tc>
                  <a:txBody>
                    <a:bodyPr/>
                    <a:lstStyle/>
                    <a:p>
                      <a:r>
                        <a:rPr kumimoji="1" lang="ja-JP" altLang="en-US" sz="1600"/>
                        <a:t>部品を作成・定義・特定した人</a:t>
                      </a:r>
                    </a:p>
                  </a:txBody>
                  <a:tcPr marL="88370" marR="88370" marT="44185" marB="44185"/>
                </a:tc>
                <a:extLst>
                  <a:ext uri="{0D108BD9-81ED-4DB2-BD59-A6C34878D82A}">
                    <a16:rowId xmlns:a16="http://schemas.microsoft.com/office/drawing/2014/main" val="1479121718"/>
                  </a:ext>
                </a:extLst>
              </a:tr>
              <a:tr h="316970">
                <a:tc>
                  <a:txBody>
                    <a:bodyPr/>
                    <a:lstStyle/>
                    <a:p>
                      <a:r>
                        <a:rPr kumimoji="1" lang="en" altLang="ja-JP" sz="1600" b="1" u="sng" dirty="0"/>
                        <a:t>Component Name</a:t>
                      </a:r>
                      <a:endParaRPr kumimoji="1" lang="ja-JP" altLang="en-US" sz="1600" b="1" u="sng"/>
                    </a:p>
                  </a:txBody>
                  <a:tcPr marL="88370" marR="88370" marT="44185" marB="44185"/>
                </a:tc>
                <a:tc>
                  <a:txBody>
                    <a:bodyPr/>
                    <a:lstStyle/>
                    <a:p>
                      <a:r>
                        <a:rPr kumimoji="1" lang="ja-JP" altLang="en-US" sz="1600"/>
                        <a:t>供給者によって部品に付けられた名前</a:t>
                      </a:r>
                    </a:p>
                  </a:txBody>
                  <a:tcPr marL="88370" marR="88370" marT="44185" marB="44185"/>
                </a:tc>
                <a:extLst>
                  <a:ext uri="{0D108BD9-81ED-4DB2-BD59-A6C34878D82A}">
                    <a16:rowId xmlns:a16="http://schemas.microsoft.com/office/drawing/2014/main" val="625035514"/>
                  </a:ext>
                </a:extLst>
              </a:tr>
              <a:tr h="316970">
                <a:tc>
                  <a:txBody>
                    <a:bodyPr/>
                    <a:lstStyle/>
                    <a:p>
                      <a:r>
                        <a:rPr kumimoji="1" lang="en" altLang="ja-JP" sz="1600" b="1" u="sng" dirty="0"/>
                        <a:t>Version of the Component</a:t>
                      </a:r>
                      <a:endParaRPr kumimoji="1" lang="ja-JP" altLang="en-US" sz="1600" b="1" u="sng"/>
                    </a:p>
                  </a:txBody>
                  <a:tcPr marL="88370" marR="88370" marT="44185" marB="44185"/>
                </a:tc>
                <a:tc>
                  <a:txBody>
                    <a:bodyPr/>
                    <a:lstStyle/>
                    <a:p>
                      <a:r>
                        <a:rPr kumimoji="1" lang="ja-JP" altLang="en-US" sz="1600"/>
                        <a:t>旧版との区別のために供給者が設定した識別子</a:t>
                      </a:r>
                    </a:p>
                  </a:txBody>
                  <a:tcPr marL="88370" marR="88370" marT="44185" marB="44185"/>
                </a:tc>
                <a:extLst>
                  <a:ext uri="{0D108BD9-81ED-4DB2-BD59-A6C34878D82A}">
                    <a16:rowId xmlns:a16="http://schemas.microsoft.com/office/drawing/2014/main" val="4281074556"/>
                  </a:ext>
                </a:extLst>
              </a:tr>
              <a:tr h="545570">
                <a:tc>
                  <a:txBody>
                    <a:bodyPr/>
                    <a:lstStyle/>
                    <a:p>
                      <a:r>
                        <a:rPr kumimoji="1" lang="en" altLang="ja-JP" sz="1600" b="1" u="sng" dirty="0"/>
                        <a:t>Other Unique Identifiers</a:t>
                      </a:r>
                      <a:endParaRPr kumimoji="1" lang="ja-JP" altLang="en-US" sz="1600" b="1" u="sng"/>
                    </a:p>
                  </a:txBody>
                  <a:tcPr marL="88370" marR="88370" marT="44185" marB="44185"/>
                </a:tc>
                <a:tc>
                  <a:txBody>
                    <a:bodyPr/>
                    <a:lstStyle/>
                    <a:p>
                      <a:r>
                        <a:rPr kumimoji="1" lang="ja-JP" altLang="en-US" sz="1600"/>
                        <a:t>部品の特定や</a:t>
                      </a:r>
                      <a:r>
                        <a:rPr kumimoji="1" lang="en-US" altLang="ja-JP" sz="1600" dirty="0"/>
                        <a:t> DB </a:t>
                      </a:r>
                      <a:r>
                        <a:rPr kumimoji="1" lang="ja-JP" altLang="en-US" sz="1600"/>
                        <a:t>検索キーに使われる識別子</a:t>
                      </a:r>
                      <a:endParaRPr kumimoji="1" lang="en-US" altLang="ja-JP" sz="1600" dirty="0"/>
                    </a:p>
                    <a:p>
                      <a:r>
                        <a:rPr kumimoji="1" lang="ja-JP" altLang="en-US" sz="1600"/>
                        <a:t>例：　</a:t>
                      </a:r>
                      <a:r>
                        <a:rPr kumimoji="1" lang="en" altLang="ja-JP" sz="1600" dirty="0"/>
                        <a:t>CPE, SWID tag, </a:t>
                      </a:r>
                      <a:r>
                        <a:rPr kumimoji="1" lang="en" altLang="ja-JP" sz="1600" b="1" u="sng" dirty="0"/>
                        <a:t>PURL</a:t>
                      </a:r>
                      <a:endParaRPr kumimoji="1" lang="ja-JP" altLang="en-US" sz="1600" b="1" u="sng"/>
                    </a:p>
                  </a:txBody>
                  <a:tcPr marL="88370" marR="88370" marT="44185" marB="44185"/>
                </a:tc>
                <a:extLst>
                  <a:ext uri="{0D108BD9-81ED-4DB2-BD59-A6C34878D82A}">
                    <a16:rowId xmlns:a16="http://schemas.microsoft.com/office/drawing/2014/main" val="2495499006"/>
                  </a:ext>
                </a:extLst>
              </a:tr>
              <a:tr h="316970">
                <a:tc>
                  <a:txBody>
                    <a:bodyPr/>
                    <a:lstStyle/>
                    <a:p>
                      <a:r>
                        <a:rPr kumimoji="1" lang="en" altLang="ja-JP" sz="1600" b="0" dirty="0"/>
                        <a:t>Dependency Relationship</a:t>
                      </a:r>
                      <a:endParaRPr kumimoji="1" lang="ja-JP" altLang="en-US" sz="1600" b="0"/>
                    </a:p>
                  </a:txBody>
                  <a:tcPr marL="88370" marR="88370" marT="44185" marB="44185"/>
                </a:tc>
                <a:tc>
                  <a:txBody>
                    <a:bodyPr/>
                    <a:lstStyle/>
                    <a:p>
                      <a:r>
                        <a:rPr kumimoji="1" lang="ja-JP" altLang="en-US" sz="1600"/>
                        <a:t>上流部品</a:t>
                      </a:r>
                      <a:r>
                        <a:rPr kumimoji="1" lang="en-US" altLang="ja-JP" sz="1600" dirty="0"/>
                        <a:t> X </a:t>
                      </a:r>
                      <a:r>
                        <a:rPr kumimoji="1" lang="ja-JP" altLang="en-US" sz="1600"/>
                        <a:t>がソフトウェア</a:t>
                      </a:r>
                      <a:r>
                        <a:rPr kumimoji="1" lang="en-US" altLang="ja-JP" sz="1600" dirty="0"/>
                        <a:t> Y </a:t>
                      </a:r>
                      <a:r>
                        <a:rPr kumimoji="1" lang="ja-JP" altLang="en-US" sz="1600"/>
                        <a:t>に含まれるなどの関係</a:t>
                      </a:r>
                    </a:p>
                  </a:txBody>
                  <a:tcPr marL="88370" marR="88370" marT="44185" marB="44185"/>
                </a:tc>
                <a:extLst>
                  <a:ext uri="{0D108BD9-81ED-4DB2-BD59-A6C34878D82A}">
                    <a16:rowId xmlns:a16="http://schemas.microsoft.com/office/drawing/2014/main" val="3625096764"/>
                  </a:ext>
                </a:extLst>
              </a:tr>
              <a:tr h="316970">
                <a:tc>
                  <a:txBody>
                    <a:bodyPr/>
                    <a:lstStyle/>
                    <a:p>
                      <a:r>
                        <a:rPr kumimoji="1" lang="en-US" altLang="ja-JP" sz="1600" b="0" dirty="0"/>
                        <a:t>Author of SBOM Data</a:t>
                      </a:r>
                      <a:endParaRPr kumimoji="1" lang="ja-JP" altLang="en-US" sz="1600" b="0"/>
                    </a:p>
                  </a:txBody>
                  <a:tcPr marL="88370" marR="88370" marT="44185" marB="44185"/>
                </a:tc>
                <a:tc>
                  <a:txBody>
                    <a:bodyPr/>
                    <a:lstStyle/>
                    <a:p>
                      <a:r>
                        <a:rPr kumimoji="1" lang="en-US" altLang="ja-JP" sz="1600" dirty="0"/>
                        <a:t>SBOM </a:t>
                      </a:r>
                      <a:r>
                        <a:rPr kumimoji="1" lang="ja-JP" altLang="en-US" sz="1600"/>
                        <a:t>データを作成した人</a:t>
                      </a:r>
                    </a:p>
                  </a:txBody>
                  <a:tcPr marL="88370" marR="88370" marT="44185" marB="44185"/>
                </a:tc>
                <a:extLst>
                  <a:ext uri="{0D108BD9-81ED-4DB2-BD59-A6C34878D82A}">
                    <a16:rowId xmlns:a16="http://schemas.microsoft.com/office/drawing/2014/main" val="1396326186"/>
                  </a:ext>
                </a:extLst>
              </a:tr>
              <a:tr h="316970">
                <a:tc>
                  <a:txBody>
                    <a:bodyPr/>
                    <a:lstStyle/>
                    <a:p>
                      <a:r>
                        <a:rPr kumimoji="1" lang="en-US" altLang="ja-JP" sz="1600" b="0" dirty="0"/>
                        <a:t>Timestamp</a:t>
                      </a:r>
                      <a:endParaRPr kumimoji="1" lang="ja-JP" altLang="en-US" sz="1600" b="0"/>
                    </a:p>
                  </a:txBody>
                  <a:tcPr marL="88370" marR="88370" marT="44185" marB="44185"/>
                </a:tc>
                <a:tc>
                  <a:txBody>
                    <a:bodyPr/>
                    <a:lstStyle/>
                    <a:p>
                      <a:r>
                        <a:rPr kumimoji="1" lang="en-US" altLang="ja-JP" sz="1600" dirty="0"/>
                        <a:t>SBOM </a:t>
                      </a:r>
                      <a:r>
                        <a:rPr kumimoji="1" lang="ja-JP" altLang="en-US" sz="1600"/>
                        <a:t>データを作成した日時</a:t>
                      </a:r>
                    </a:p>
                  </a:txBody>
                  <a:tcPr marL="88370" marR="88370" marT="44185" marB="44185"/>
                </a:tc>
                <a:extLst>
                  <a:ext uri="{0D108BD9-81ED-4DB2-BD59-A6C34878D82A}">
                    <a16:rowId xmlns:a16="http://schemas.microsoft.com/office/drawing/2014/main" val="652254214"/>
                  </a:ext>
                </a:extLst>
              </a:tr>
            </a:tbl>
          </a:graphicData>
        </a:graphic>
      </p:graphicFrame>
      <p:sp>
        <p:nvSpPr>
          <p:cNvPr id="8" name="テキスト ボックス 7">
            <a:extLst>
              <a:ext uri="{FF2B5EF4-FFF2-40B4-BE49-F238E27FC236}">
                <a16:creationId xmlns:a16="http://schemas.microsoft.com/office/drawing/2014/main" id="{FE38A060-2746-2E70-8C1E-B1E61741938E}"/>
              </a:ext>
            </a:extLst>
          </p:cNvPr>
          <p:cNvSpPr txBox="1"/>
          <p:nvPr/>
        </p:nvSpPr>
        <p:spPr>
          <a:xfrm>
            <a:off x="206828" y="6430401"/>
            <a:ext cx="8730343" cy="276999"/>
          </a:xfrm>
          <a:prstGeom prst="rect">
            <a:avLst/>
          </a:prstGeom>
          <a:noFill/>
        </p:spPr>
        <p:txBody>
          <a:bodyPr wrap="square">
            <a:spAutoFit/>
          </a:bodyPr>
          <a:lstStyle/>
          <a:p>
            <a:r>
              <a:rPr lang="en" altLang="ja-JP" sz="1200" dirty="0"/>
              <a:t>[12] The United States Department of Commerce, “The Minimum Elements For a Software Bill of Materials (SBOM)”, 2021</a:t>
            </a:r>
            <a:endParaRPr lang="ja-JP" altLang="en-US" sz="1200"/>
          </a:p>
        </p:txBody>
      </p:sp>
    </p:spTree>
    <p:extLst>
      <p:ext uri="{BB962C8B-B14F-4D97-AF65-F5344CB8AC3E}">
        <p14:creationId xmlns:p14="http://schemas.microsoft.com/office/powerpoint/2010/main" val="28106086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573FAE-78B7-3C8E-6E8F-AEC0639CAE6C}"/>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467F2158-1725-0E1F-EF90-FCCADEF32E80}"/>
              </a:ext>
            </a:extLst>
          </p:cNvPr>
          <p:cNvSpPr>
            <a:spLocks noGrp="1"/>
          </p:cNvSpPr>
          <p:nvPr>
            <p:ph type="title"/>
          </p:nvPr>
        </p:nvSpPr>
        <p:spPr/>
        <p:txBody>
          <a:bodyPr/>
          <a:lstStyle/>
          <a:p>
            <a:r>
              <a:rPr kumimoji="1" lang="ja-JP" altLang="en-US"/>
              <a:t>評価</a:t>
            </a:r>
            <a:r>
              <a:rPr kumimoji="1" lang="en-US" altLang="ja-JP" dirty="0"/>
              <a:t> – </a:t>
            </a:r>
            <a:r>
              <a:rPr kumimoji="1" lang="ja-JP" altLang="en-US"/>
              <a:t>内容</a:t>
            </a:r>
          </a:p>
        </p:txBody>
      </p:sp>
      <p:sp>
        <p:nvSpPr>
          <p:cNvPr id="3" name="コンテンツ プレースホルダー 2">
            <a:extLst>
              <a:ext uri="{FF2B5EF4-FFF2-40B4-BE49-F238E27FC236}">
                <a16:creationId xmlns:a16="http://schemas.microsoft.com/office/drawing/2014/main" id="{01FA53F9-3914-326F-D8AB-96C1175A0FB4}"/>
              </a:ext>
            </a:extLst>
          </p:cNvPr>
          <p:cNvSpPr>
            <a:spLocks noGrp="1"/>
          </p:cNvSpPr>
          <p:nvPr>
            <p:ph idx="1"/>
          </p:nvPr>
        </p:nvSpPr>
        <p:spPr>
          <a:xfrm>
            <a:off x="244928" y="1638014"/>
            <a:ext cx="8635482" cy="4856091"/>
          </a:xfrm>
        </p:spPr>
        <p:txBody>
          <a:bodyPr>
            <a:normAutofit/>
          </a:bodyPr>
          <a:lstStyle/>
          <a:p>
            <a:r>
              <a:rPr lang="ja-JP" altLang="en-US"/>
              <a:t>依存関係とメタデータの抽出能力</a:t>
            </a:r>
            <a:endParaRPr lang="en-US" altLang="ja-JP" dirty="0"/>
          </a:p>
          <a:p>
            <a:r>
              <a:rPr lang="ja-JP" altLang="en-US"/>
              <a:t>生成される</a:t>
            </a:r>
            <a:r>
              <a:rPr lang="en-US" altLang="ja-JP" dirty="0"/>
              <a:t> SBOM </a:t>
            </a:r>
            <a:r>
              <a:rPr lang="ja-JP" altLang="en-US"/>
              <a:t>の</a:t>
            </a:r>
            <a:r>
              <a:rPr lang="en-US" altLang="ja-JP" dirty="0"/>
              <a:t> SPDX </a:t>
            </a:r>
            <a:r>
              <a:rPr lang="ja-JP" altLang="en-US"/>
              <a:t>規格や</a:t>
            </a:r>
            <a:r>
              <a:rPr lang="en-US" altLang="ja-JP" dirty="0"/>
              <a:t> NTIA </a:t>
            </a:r>
            <a:r>
              <a:rPr lang="ja-JP" altLang="en-US"/>
              <a:t>要件への準拠度</a:t>
            </a:r>
            <a:endParaRPr kumimoji="1" lang="en-US" altLang="ja-JP" dirty="0"/>
          </a:p>
          <a:p>
            <a:endParaRPr kumimoji="1" lang="en-US" altLang="ja-JP" sz="1600" dirty="0"/>
          </a:p>
          <a:p>
            <a:endParaRPr kumimoji="1" lang="en-US" altLang="ja-JP" dirty="0"/>
          </a:p>
          <a:p>
            <a:r>
              <a:rPr lang="ja-JP" altLang="en-US"/>
              <a:t>実際の</a:t>
            </a:r>
            <a:r>
              <a:rPr lang="en-US" altLang="ja-JP" dirty="0"/>
              <a:t> C/C++ </a:t>
            </a:r>
            <a:r>
              <a:rPr lang="ja-JP" altLang="en-US"/>
              <a:t>のソフトウェア</a:t>
            </a:r>
            <a:r>
              <a:rPr kumimoji="1" lang="ja-JP" altLang="en-US"/>
              <a:t>に対する</a:t>
            </a:r>
            <a:r>
              <a:rPr kumimoji="1" lang="en-US" altLang="ja-JP" dirty="0"/>
              <a:t> </a:t>
            </a:r>
            <a:r>
              <a:rPr kumimoji="1" lang="en" altLang="ja-JP" dirty="0"/>
              <a:t>SBOM </a:t>
            </a:r>
            <a:r>
              <a:rPr kumimoji="1" lang="ja-JP" altLang="en-US"/>
              <a:t>生成</a:t>
            </a:r>
            <a:endParaRPr kumimoji="1" lang="en-US" altLang="ja-JP" dirty="0"/>
          </a:p>
          <a:p>
            <a:r>
              <a:rPr lang="ja-JP" altLang="en-US"/>
              <a:t>システム</a:t>
            </a:r>
            <a:r>
              <a:rPr kumimoji="1" lang="ja-JP" altLang="en-US"/>
              <a:t>上の全パッケージに対する</a:t>
            </a:r>
            <a:r>
              <a:rPr kumimoji="1" lang="en-US" altLang="ja-JP" dirty="0"/>
              <a:t> SBOM </a:t>
            </a:r>
            <a:r>
              <a:rPr kumimoji="1" lang="ja-JP" altLang="en-US"/>
              <a:t>生成</a:t>
            </a:r>
            <a:endParaRPr kumimoji="1" lang="en-US" altLang="ja-JP" dirty="0"/>
          </a:p>
          <a:p>
            <a:pPr lvl="1"/>
            <a:r>
              <a:rPr lang="ja-JP" altLang="en-US"/>
              <a:t>メタデータ抽出処理の汎用性を詳しく検証</a:t>
            </a:r>
            <a:endParaRPr kumimoji="1" lang="en" altLang="ja-JP" dirty="0"/>
          </a:p>
          <a:p>
            <a:r>
              <a:rPr kumimoji="1" lang="en" altLang="ja-JP" dirty="0"/>
              <a:t>SPDX Validator</a:t>
            </a:r>
            <a:r>
              <a:rPr kumimoji="1" lang="en" altLang="ja-JP" baseline="30000" dirty="0"/>
              <a:t>1</a:t>
            </a:r>
            <a:r>
              <a:rPr kumimoji="1" lang="en" altLang="ja-JP" dirty="0"/>
              <a:t> </a:t>
            </a:r>
            <a:r>
              <a:rPr kumimoji="1" lang="ja-JP" altLang="en-US"/>
              <a:t>と </a:t>
            </a:r>
            <a:r>
              <a:rPr kumimoji="1" lang="en" altLang="ja-JP" dirty="0"/>
              <a:t>NTIA Conformance Checker</a:t>
            </a:r>
            <a:r>
              <a:rPr kumimoji="1" lang="en" altLang="ja-JP" baseline="30000" dirty="0"/>
              <a:t>2</a:t>
            </a:r>
            <a:r>
              <a:rPr kumimoji="1" lang="en" altLang="ja-JP" dirty="0"/>
              <a:t> </a:t>
            </a:r>
            <a:r>
              <a:rPr lang="ja-JP" altLang="en-US"/>
              <a:t>の</a:t>
            </a:r>
            <a:r>
              <a:rPr kumimoji="1" lang="ja-JP" altLang="en-US"/>
              <a:t>適用</a:t>
            </a:r>
          </a:p>
          <a:p>
            <a:pPr lvl="1"/>
            <a:r>
              <a:rPr kumimoji="1" lang="en-US" altLang="ja-JP" dirty="0"/>
              <a:t>SPDX </a:t>
            </a:r>
            <a:r>
              <a:rPr kumimoji="1" lang="ja-JP" altLang="en-US"/>
              <a:t>公式が提供するツール</a:t>
            </a:r>
            <a:endParaRPr kumimoji="1" lang="en-US" altLang="ja-JP" dirty="0"/>
          </a:p>
        </p:txBody>
      </p:sp>
      <p:sp>
        <p:nvSpPr>
          <p:cNvPr id="4" name="テキスト ボックス 3">
            <a:extLst>
              <a:ext uri="{FF2B5EF4-FFF2-40B4-BE49-F238E27FC236}">
                <a16:creationId xmlns:a16="http://schemas.microsoft.com/office/drawing/2014/main" id="{12780720-C51A-757A-9673-401BAFB1EFCC}"/>
              </a:ext>
            </a:extLst>
          </p:cNvPr>
          <p:cNvSpPr txBox="1"/>
          <p:nvPr/>
        </p:nvSpPr>
        <p:spPr>
          <a:xfrm>
            <a:off x="859752" y="6214955"/>
            <a:ext cx="7424496" cy="307777"/>
          </a:xfrm>
          <a:prstGeom prst="rect">
            <a:avLst/>
          </a:prstGeom>
          <a:noFill/>
        </p:spPr>
        <p:txBody>
          <a:bodyPr wrap="square">
            <a:spAutoFit/>
          </a:bodyPr>
          <a:lstStyle/>
          <a:p>
            <a:pPr algn="ctr"/>
            <a:r>
              <a:rPr lang="en-US" altLang="ja-JP" sz="1400" baseline="30000" dirty="0"/>
              <a:t>1</a:t>
            </a:r>
            <a:r>
              <a:rPr lang="en-US" altLang="ja-JP" sz="1400" dirty="0"/>
              <a:t> </a:t>
            </a:r>
            <a:r>
              <a:rPr lang="en-US" altLang="ja-JP" sz="1400" dirty="0">
                <a:hlinkClick r:id="rId3"/>
              </a:rPr>
              <a:t>https://tools.spdx.org/app/validate/</a:t>
            </a:r>
            <a:r>
              <a:rPr lang="en-US" altLang="ja-JP" sz="1400" dirty="0"/>
              <a:t>	</a:t>
            </a:r>
            <a:r>
              <a:rPr lang="en-US" altLang="ja-JP" sz="1400" baseline="30000" dirty="0"/>
              <a:t>2</a:t>
            </a:r>
            <a:r>
              <a:rPr lang="en-US" altLang="ja-JP" sz="1400" dirty="0"/>
              <a:t> </a:t>
            </a:r>
            <a:r>
              <a:rPr lang="ja-JP" altLang="en-US" sz="1400">
                <a:hlinkClick r:id="rId4"/>
              </a:rPr>
              <a:t>https://tools.spdx.org/app/ntia_checker/</a:t>
            </a:r>
            <a:endParaRPr lang="ja-JP" altLang="en-US" sz="1400"/>
          </a:p>
        </p:txBody>
      </p:sp>
      <p:sp>
        <p:nvSpPr>
          <p:cNvPr id="5" name="角丸四角形 4">
            <a:extLst>
              <a:ext uri="{FF2B5EF4-FFF2-40B4-BE49-F238E27FC236}">
                <a16:creationId xmlns:a16="http://schemas.microsoft.com/office/drawing/2014/main" id="{FC203BC0-7638-23C3-FF8F-8E9FE3C5F6C4}"/>
              </a:ext>
            </a:extLst>
          </p:cNvPr>
          <p:cNvSpPr/>
          <p:nvPr/>
        </p:nvSpPr>
        <p:spPr>
          <a:xfrm>
            <a:off x="244928" y="921654"/>
            <a:ext cx="1676421" cy="565366"/>
          </a:xfrm>
          <a:prstGeom prst="roundRect">
            <a:avLst/>
          </a:prstGeom>
        </p:spPr>
        <p:style>
          <a:lnRef idx="0">
            <a:schemeClr val="dk1"/>
          </a:lnRef>
          <a:fillRef idx="1001">
            <a:schemeClr val="dk2"/>
          </a:fillRef>
          <a:effectRef idx="3">
            <a:schemeClr val="dk1"/>
          </a:effectRef>
          <a:fontRef idx="minor">
            <a:schemeClr val="lt1"/>
          </a:fontRef>
        </p:style>
        <p:txBody>
          <a:bodyPr rtlCol="0" anchor="ctr"/>
          <a:lstStyle/>
          <a:p>
            <a:pPr algn="ctr"/>
            <a:r>
              <a:rPr lang="ja-JP" altLang="en-US" sz="2400" b="1">
                <a:solidFill>
                  <a:schemeClr val="tx1"/>
                </a:solidFill>
              </a:rPr>
              <a:t>対象</a:t>
            </a:r>
          </a:p>
        </p:txBody>
      </p:sp>
      <p:sp>
        <p:nvSpPr>
          <p:cNvPr id="6" name="角丸四角形 5">
            <a:extLst>
              <a:ext uri="{FF2B5EF4-FFF2-40B4-BE49-F238E27FC236}">
                <a16:creationId xmlns:a16="http://schemas.microsoft.com/office/drawing/2014/main" id="{8014B2BB-F53F-8509-B0CA-E42ECBFB8E25}"/>
              </a:ext>
            </a:extLst>
          </p:cNvPr>
          <p:cNvSpPr/>
          <p:nvPr/>
        </p:nvSpPr>
        <p:spPr>
          <a:xfrm>
            <a:off x="263590" y="2680429"/>
            <a:ext cx="1676421" cy="565366"/>
          </a:xfrm>
          <a:prstGeom prst="roundRect">
            <a:avLst/>
          </a:prstGeom>
        </p:spPr>
        <p:style>
          <a:lnRef idx="0">
            <a:schemeClr val="dk1"/>
          </a:lnRef>
          <a:fillRef idx="1001">
            <a:schemeClr val="dk2"/>
          </a:fillRef>
          <a:effectRef idx="3">
            <a:schemeClr val="dk1"/>
          </a:effectRef>
          <a:fontRef idx="minor">
            <a:schemeClr val="lt1"/>
          </a:fontRef>
        </p:style>
        <p:txBody>
          <a:bodyPr rtlCol="0" anchor="ctr"/>
          <a:lstStyle/>
          <a:p>
            <a:pPr algn="ctr"/>
            <a:r>
              <a:rPr lang="ja-JP" altLang="en-US" sz="2400" b="1">
                <a:solidFill>
                  <a:schemeClr val="tx1"/>
                </a:solidFill>
              </a:rPr>
              <a:t>内容</a:t>
            </a:r>
          </a:p>
        </p:txBody>
      </p:sp>
    </p:spTree>
    <p:extLst>
      <p:ext uri="{BB962C8B-B14F-4D97-AF65-F5344CB8AC3E}">
        <p14:creationId xmlns:p14="http://schemas.microsoft.com/office/powerpoint/2010/main" val="16446139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654FF7B-D2DD-00BF-F3CD-A2DD11D53891}"/>
              </a:ext>
            </a:extLst>
          </p:cNvPr>
          <p:cNvSpPr>
            <a:spLocks noGrp="1"/>
          </p:cNvSpPr>
          <p:nvPr>
            <p:ph type="title"/>
          </p:nvPr>
        </p:nvSpPr>
        <p:spPr/>
        <p:txBody>
          <a:bodyPr/>
          <a:lstStyle/>
          <a:p>
            <a:r>
              <a:rPr kumimoji="1" lang="ja-JP" altLang="en-US"/>
              <a:t>評価</a:t>
            </a:r>
            <a:r>
              <a:rPr kumimoji="1" lang="en-US" altLang="ja-JP" dirty="0"/>
              <a:t> – </a:t>
            </a:r>
            <a:r>
              <a:rPr kumimoji="1" lang="ja-JP" altLang="en-US"/>
              <a:t>結果</a:t>
            </a:r>
          </a:p>
        </p:txBody>
      </p:sp>
      <p:sp>
        <p:nvSpPr>
          <p:cNvPr id="3" name="コンテンツ プレースホルダー 2">
            <a:extLst>
              <a:ext uri="{FF2B5EF4-FFF2-40B4-BE49-F238E27FC236}">
                <a16:creationId xmlns:a16="http://schemas.microsoft.com/office/drawing/2014/main" id="{A41243D3-9A89-EB44-EBB7-E7F37D6CF03A}"/>
              </a:ext>
            </a:extLst>
          </p:cNvPr>
          <p:cNvSpPr>
            <a:spLocks noGrp="1"/>
          </p:cNvSpPr>
          <p:nvPr>
            <p:ph idx="1"/>
          </p:nvPr>
        </p:nvSpPr>
        <p:spPr/>
        <p:txBody>
          <a:bodyPr>
            <a:normAutofit/>
          </a:bodyPr>
          <a:lstStyle/>
          <a:p>
            <a:r>
              <a:rPr lang="ja-JP" altLang="en-US"/>
              <a:t>抽出した全ての依存関係について出自パッケージを特定</a:t>
            </a:r>
            <a:endParaRPr lang="en-US" altLang="ja-JP" dirty="0"/>
          </a:p>
          <a:p>
            <a:pPr lvl="1"/>
            <a:r>
              <a:rPr lang="ja-JP" altLang="en-US"/>
              <a:t>依存ライブラリが正しく出力に含まれることを確認</a:t>
            </a:r>
            <a:endParaRPr lang="en-US" altLang="ja-JP" dirty="0"/>
          </a:p>
          <a:p>
            <a:r>
              <a:rPr kumimoji="1" lang="ja-JP" altLang="en-US"/>
              <a:t>生成した全ての</a:t>
            </a:r>
            <a:r>
              <a:rPr kumimoji="1" lang="en-US" altLang="ja-JP" dirty="0"/>
              <a:t> SBOM </a:t>
            </a:r>
            <a:r>
              <a:rPr lang="ja-JP" altLang="en-US"/>
              <a:t>が</a:t>
            </a:r>
            <a:r>
              <a:rPr lang="en-US" altLang="ja-JP" dirty="0"/>
              <a:t> SPDX </a:t>
            </a:r>
            <a:r>
              <a:rPr lang="ja-JP" altLang="en-US"/>
              <a:t>規格と</a:t>
            </a:r>
            <a:r>
              <a:rPr lang="en-US" altLang="ja-JP" dirty="0"/>
              <a:t> NTIA </a:t>
            </a:r>
            <a:r>
              <a:rPr lang="ja-JP" altLang="en-US"/>
              <a:t>要件に準拠</a:t>
            </a:r>
            <a:endParaRPr lang="en-US" altLang="ja-JP" dirty="0"/>
          </a:p>
          <a:p>
            <a:r>
              <a:rPr lang="en-US" altLang="ja-JP" dirty="0"/>
              <a:t>NTIA </a:t>
            </a:r>
            <a:r>
              <a:rPr lang="ja-JP" altLang="en-US"/>
              <a:t>要件外の項目も高い水準で抽出成功</a:t>
            </a:r>
            <a:endParaRPr lang="en-US" altLang="ja-JP" dirty="0"/>
          </a:p>
          <a:p>
            <a:r>
              <a:rPr kumimoji="1" lang="ja-JP" altLang="en-US"/>
              <a:t>開発者の作業を妨げない実用的な実行時間</a:t>
            </a:r>
          </a:p>
        </p:txBody>
      </p:sp>
      <p:pic>
        <p:nvPicPr>
          <p:cNvPr id="6" name="図 5">
            <a:extLst>
              <a:ext uri="{FF2B5EF4-FFF2-40B4-BE49-F238E27FC236}">
                <a16:creationId xmlns:a16="http://schemas.microsoft.com/office/drawing/2014/main" id="{7776854B-B50D-BB66-02C0-2A415D7DBAF3}"/>
              </a:ext>
            </a:extLst>
          </p:cNvPr>
          <p:cNvPicPr>
            <a:picLocks noChangeAspect="1"/>
          </p:cNvPicPr>
          <p:nvPr/>
        </p:nvPicPr>
        <p:blipFill>
          <a:blip r:embed="rId3"/>
          <a:stretch>
            <a:fillRect/>
          </a:stretch>
        </p:blipFill>
        <p:spPr>
          <a:xfrm>
            <a:off x="2526187" y="3167247"/>
            <a:ext cx="4091625" cy="3404918"/>
          </a:xfrm>
          <a:prstGeom prst="rect">
            <a:avLst/>
          </a:prstGeom>
        </p:spPr>
      </p:pic>
    </p:spTree>
    <p:extLst>
      <p:ext uri="{BB962C8B-B14F-4D97-AF65-F5344CB8AC3E}">
        <p14:creationId xmlns:p14="http://schemas.microsoft.com/office/powerpoint/2010/main" val="26696384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1223CF5-1756-A3AD-4E56-D277D0256958}"/>
              </a:ext>
            </a:extLst>
          </p:cNvPr>
          <p:cNvSpPr>
            <a:spLocks noGrp="1"/>
          </p:cNvSpPr>
          <p:nvPr>
            <p:ph type="title"/>
          </p:nvPr>
        </p:nvSpPr>
        <p:spPr/>
        <p:txBody>
          <a:bodyPr/>
          <a:lstStyle/>
          <a:p>
            <a:r>
              <a:rPr kumimoji="1" lang="ja-JP" altLang="en-US"/>
              <a:t>評価</a:t>
            </a:r>
            <a:r>
              <a:rPr kumimoji="1" lang="en-US" altLang="ja-JP" dirty="0"/>
              <a:t> – curl </a:t>
            </a:r>
            <a:r>
              <a:rPr kumimoji="1" lang="ja-JP" altLang="en-US"/>
              <a:t>に対する</a:t>
            </a:r>
            <a:r>
              <a:rPr kumimoji="1" lang="en-US" altLang="ja-JP" dirty="0"/>
              <a:t> SBOM </a:t>
            </a:r>
            <a:r>
              <a:rPr kumimoji="1" lang="ja-JP" altLang="en-US"/>
              <a:t>生成</a:t>
            </a:r>
          </a:p>
        </p:txBody>
      </p:sp>
      <p:sp>
        <p:nvSpPr>
          <p:cNvPr id="4" name="コンテンツ プレースホルダー 3">
            <a:extLst>
              <a:ext uri="{FF2B5EF4-FFF2-40B4-BE49-F238E27FC236}">
                <a16:creationId xmlns:a16="http://schemas.microsoft.com/office/drawing/2014/main" id="{50DD7607-053E-7AE1-BE15-8203DFEBFDE4}"/>
              </a:ext>
            </a:extLst>
          </p:cNvPr>
          <p:cNvSpPr>
            <a:spLocks noGrp="1"/>
          </p:cNvSpPr>
          <p:nvPr>
            <p:ph sz="half" idx="1"/>
          </p:nvPr>
        </p:nvSpPr>
        <p:spPr/>
        <p:txBody>
          <a:bodyPr/>
          <a:lstStyle/>
          <a:p>
            <a:pPr marL="0" indent="0">
              <a:buNone/>
            </a:pPr>
            <a:r>
              <a:rPr lang="ja-JP" altLang="en-US" b="1"/>
              <a:t>ビルド時</a:t>
            </a:r>
            <a:r>
              <a:rPr lang="en-US" altLang="ja-JP" b="1" dirty="0"/>
              <a:t> – 27.9 </a:t>
            </a:r>
            <a:r>
              <a:rPr lang="ja-JP" altLang="en-US" b="1"/>
              <a:t>秒</a:t>
            </a:r>
            <a:endParaRPr lang="en-US" altLang="ja-JP" b="1" dirty="0"/>
          </a:p>
          <a:p>
            <a:r>
              <a:rPr lang="ja-JP" altLang="en-US"/>
              <a:t>依存ファイル：</a:t>
            </a:r>
            <a:r>
              <a:rPr lang="ja-JP" altLang="en-US" dirty="0"/>
              <a:t>　</a:t>
            </a:r>
            <a:r>
              <a:rPr lang="en-US" altLang="ja-JP" dirty="0"/>
              <a:t>316 </a:t>
            </a:r>
            <a:r>
              <a:rPr lang="ja-JP" altLang="en-US"/>
              <a:t>件</a:t>
            </a:r>
            <a:endParaRPr lang="en-US" altLang="ja-JP" dirty="0"/>
          </a:p>
          <a:p>
            <a:r>
              <a:rPr lang="ja-JP" altLang="en-US"/>
              <a:t>依存パッケージ：　</a:t>
            </a:r>
            <a:r>
              <a:rPr lang="en-US" altLang="ja-JP" dirty="0"/>
              <a:t>9 </a:t>
            </a:r>
            <a:r>
              <a:rPr lang="ja-JP" altLang="en-US"/>
              <a:t>件</a:t>
            </a:r>
            <a:endParaRPr lang="en-US" altLang="ja-JP" dirty="0"/>
          </a:p>
          <a:p>
            <a:pPr lvl="1"/>
            <a:r>
              <a:rPr kumimoji="1" lang="en-US" altLang="ja-JP" sz="2000" dirty="0" err="1">
                <a:solidFill>
                  <a:srgbClr val="FFFFFF"/>
                </a:solidFill>
                <a:highlight>
                  <a:srgbClr val="000000"/>
                </a:highlight>
                <a:latin typeface="BIZ UDGothic" panose="020B0400000000000000" pitchFamily="49" charset="-128"/>
                <a:ea typeface="BIZ UDGothic" panose="020B0400000000000000" pitchFamily="49" charset="-128"/>
              </a:rPr>
              <a:t>libssl</a:t>
            </a:r>
            <a:r>
              <a:rPr kumimoji="1" lang="en-US" altLang="ja-JP" sz="2000" dirty="0">
                <a:solidFill>
                  <a:srgbClr val="FFFFFF"/>
                </a:solidFill>
                <a:highlight>
                  <a:srgbClr val="000000"/>
                </a:highlight>
                <a:latin typeface="BIZ UDGothic" panose="020B0400000000000000" pitchFamily="49" charset="-128"/>
                <a:ea typeface="BIZ UDGothic" panose="020B0400000000000000" pitchFamily="49" charset="-128"/>
              </a:rPr>
              <a:t>-dev</a:t>
            </a:r>
            <a:r>
              <a:rPr kumimoji="1" lang="en-US" altLang="ja-JP" dirty="0"/>
              <a:t> </a:t>
            </a:r>
            <a:r>
              <a:rPr kumimoji="1" lang="ja-JP" altLang="en-US"/>
              <a:t>と</a:t>
            </a:r>
            <a:r>
              <a:rPr lang="en-US" altLang="ja-JP" dirty="0"/>
              <a:t> </a:t>
            </a:r>
            <a:r>
              <a:rPr lang="en-US" altLang="ja-JP" sz="2000" dirty="0">
                <a:solidFill>
                  <a:srgbClr val="FFFFFF"/>
                </a:solidFill>
                <a:highlight>
                  <a:srgbClr val="000000"/>
                </a:highlight>
                <a:latin typeface="BIZ UDGothic" panose="020B0400000000000000" pitchFamily="49" charset="-128"/>
                <a:ea typeface="BIZ UDGothic" panose="020B0400000000000000" pitchFamily="49" charset="-128"/>
              </a:rPr>
              <a:t>libssl3t64</a:t>
            </a:r>
            <a:r>
              <a:rPr lang="en-US" altLang="ja-JP" dirty="0"/>
              <a:t> </a:t>
            </a:r>
            <a:r>
              <a:rPr lang="ja-JP" altLang="en-US"/>
              <a:t>を含む</a:t>
            </a:r>
          </a:p>
        </p:txBody>
      </p:sp>
      <p:sp>
        <p:nvSpPr>
          <p:cNvPr id="5" name="コンテンツ プレースホルダー 4">
            <a:extLst>
              <a:ext uri="{FF2B5EF4-FFF2-40B4-BE49-F238E27FC236}">
                <a16:creationId xmlns:a16="http://schemas.microsoft.com/office/drawing/2014/main" id="{CBA5C3D1-466E-45FB-8182-49306CD77D1B}"/>
              </a:ext>
            </a:extLst>
          </p:cNvPr>
          <p:cNvSpPr>
            <a:spLocks noGrp="1"/>
          </p:cNvSpPr>
          <p:nvPr>
            <p:ph sz="half" idx="2"/>
          </p:nvPr>
        </p:nvSpPr>
        <p:spPr/>
        <p:txBody>
          <a:bodyPr/>
          <a:lstStyle/>
          <a:p>
            <a:pPr marL="0" indent="0">
              <a:buNone/>
            </a:pPr>
            <a:r>
              <a:rPr lang="ja-JP" altLang="en-US" b="1"/>
              <a:t>実行ファイル</a:t>
            </a:r>
            <a:r>
              <a:rPr lang="en-US" altLang="ja-JP" b="1" dirty="0"/>
              <a:t> – 14.0 </a:t>
            </a:r>
            <a:r>
              <a:rPr lang="ja-JP" altLang="en-US" b="1"/>
              <a:t>秒</a:t>
            </a:r>
            <a:endParaRPr lang="en-US" altLang="ja-JP" b="1" dirty="0"/>
          </a:p>
          <a:p>
            <a:r>
              <a:rPr lang="ja-JP" altLang="en-US"/>
              <a:t>依存ファイル：　</a:t>
            </a:r>
            <a:r>
              <a:rPr lang="en-US" altLang="ja-JP" dirty="0"/>
              <a:t>31 </a:t>
            </a:r>
            <a:r>
              <a:rPr lang="ja-JP" altLang="en-US"/>
              <a:t>件</a:t>
            </a:r>
            <a:endParaRPr lang="en-US" altLang="ja-JP" dirty="0"/>
          </a:p>
          <a:p>
            <a:r>
              <a:rPr lang="ja-JP" altLang="en-US"/>
              <a:t>依存パッケージ：　</a:t>
            </a:r>
            <a:r>
              <a:rPr lang="en-US" altLang="ja-JP" dirty="0"/>
              <a:t>27 </a:t>
            </a:r>
            <a:r>
              <a:rPr lang="ja-JP" altLang="en-US"/>
              <a:t>件</a:t>
            </a:r>
            <a:endParaRPr lang="en-US" altLang="ja-JP" dirty="0"/>
          </a:p>
          <a:p>
            <a:pPr lvl="1"/>
            <a:r>
              <a:rPr lang="en-US" altLang="ja-JP" sz="2000" dirty="0">
                <a:solidFill>
                  <a:srgbClr val="FFFFFF"/>
                </a:solidFill>
                <a:highlight>
                  <a:srgbClr val="000000"/>
                </a:highlight>
                <a:latin typeface="BIZ UDGothic" panose="020B0400000000000000" pitchFamily="49" charset="-128"/>
                <a:ea typeface="BIZ UDGothic" panose="020B0400000000000000" pitchFamily="49" charset="-128"/>
              </a:rPr>
              <a:t>libssl3t64</a:t>
            </a:r>
            <a:r>
              <a:rPr lang="en-US" altLang="ja-JP" dirty="0"/>
              <a:t> </a:t>
            </a:r>
            <a:r>
              <a:rPr lang="ja-JP" altLang="en-US"/>
              <a:t>を含む</a:t>
            </a:r>
            <a:endParaRPr lang="en-US" altLang="ja-JP" dirty="0"/>
          </a:p>
          <a:p>
            <a:pPr lvl="1"/>
            <a:endParaRPr lang="ja-JP" altLang="en-US"/>
          </a:p>
          <a:p>
            <a:pPr lvl="1"/>
            <a:endParaRPr lang="ja-JP" altLang="en-US"/>
          </a:p>
        </p:txBody>
      </p:sp>
      <p:graphicFrame>
        <p:nvGraphicFramePr>
          <p:cNvPr id="6" name="表 5">
            <a:extLst>
              <a:ext uri="{FF2B5EF4-FFF2-40B4-BE49-F238E27FC236}">
                <a16:creationId xmlns:a16="http://schemas.microsoft.com/office/drawing/2014/main" id="{55C3F067-4BED-6074-327A-D145660DAADE}"/>
              </a:ext>
            </a:extLst>
          </p:cNvPr>
          <p:cNvGraphicFramePr>
            <a:graphicFrameLocks noGrp="1"/>
          </p:cNvGraphicFramePr>
          <p:nvPr>
            <p:extLst>
              <p:ext uri="{D42A27DB-BD31-4B8C-83A1-F6EECF244321}">
                <p14:modId xmlns:p14="http://schemas.microsoft.com/office/powerpoint/2010/main" val="3812468739"/>
              </p:ext>
            </p:extLst>
          </p:nvPr>
        </p:nvGraphicFramePr>
        <p:xfrm>
          <a:off x="1877225" y="2784400"/>
          <a:ext cx="5389550" cy="3790080"/>
        </p:xfrm>
        <a:graphic>
          <a:graphicData uri="http://schemas.openxmlformats.org/drawingml/2006/table">
            <a:tbl>
              <a:tblPr firstRow="1" bandRow="1">
                <a:tableStyleId>{5202B0CA-FC54-4496-8BCA-5EF66A818D29}</a:tableStyleId>
              </a:tblPr>
              <a:tblGrid>
                <a:gridCol w="2823564">
                  <a:extLst>
                    <a:ext uri="{9D8B030D-6E8A-4147-A177-3AD203B41FA5}">
                      <a16:colId xmlns:a16="http://schemas.microsoft.com/office/drawing/2014/main" val="161801085"/>
                    </a:ext>
                  </a:extLst>
                </a:gridCol>
                <a:gridCol w="1282993">
                  <a:extLst>
                    <a:ext uri="{9D8B030D-6E8A-4147-A177-3AD203B41FA5}">
                      <a16:colId xmlns:a16="http://schemas.microsoft.com/office/drawing/2014/main" val="1868249296"/>
                    </a:ext>
                  </a:extLst>
                </a:gridCol>
                <a:gridCol w="1282993">
                  <a:extLst>
                    <a:ext uri="{9D8B030D-6E8A-4147-A177-3AD203B41FA5}">
                      <a16:colId xmlns:a16="http://schemas.microsoft.com/office/drawing/2014/main" val="1863618185"/>
                    </a:ext>
                  </a:extLst>
                </a:gridCol>
              </a:tblGrid>
              <a:tr h="221581">
                <a:tc>
                  <a:txBody>
                    <a:bodyPr/>
                    <a:lstStyle/>
                    <a:p>
                      <a:pPr algn="ctr"/>
                      <a:r>
                        <a:rPr kumimoji="1" lang="ja-JP" altLang="en-US" sz="1600" b="1">
                          <a:solidFill>
                            <a:srgbClr val="FFFFFF"/>
                          </a:solidFill>
                        </a:rPr>
                        <a:t>項目</a:t>
                      </a:r>
                    </a:p>
                  </a:txBody>
                  <a:tcPr marL="72000" marR="72000" marT="36000" marB="36000"/>
                </a:tc>
                <a:tc>
                  <a:txBody>
                    <a:bodyPr/>
                    <a:lstStyle/>
                    <a:p>
                      <a:pPr algn="ctr"/>
                      <a:r>
                        <a:rPr kumimoji="1" lang="ja-JP" altLang="en-US" sz="1600" b="1">
                          <a:solidFill>
                            <a:srgbClr val="FFFFFF"/>
                          </a:solidFill>
                        </a:rPr>
                        <a:t>ビルド時</a:t>
                      </a:r>
                    </a:p>
                  </a:txBody>
                  <a:tcPr marL="72000" marR="72000" marT="36000" marB="36000"/>
                </a:tc>
                <a:tc>
                  <a:txBody>
                    <a:bodyPr/>
                    <a:lstStyle/>
                    <a:p>
                      <a:pPr algn="ctr"/>
                      <a:r>
                        <a:rPr kumimoji="1" lang="ja-JP" altLang="en-US" sz="1600" b="1">
                          <a:solidFill>
                            <a:srgbClr val="FFFFFF"/>
                          </a:solidFill>
                        </a:rPr>
                        <a:t>実行時</a:t>
                      </a:r>
                    </a:p>
                  </a:txBody>
                  <a:tcPr marL="72000" marR="72000" marT="36000" marB="36000"/>
                </a:tc>
                <a:extLst>
                  <a:ext uri="{0D108BD9-81ED-4DB2-BD59-A6C34878D82A}">
                    <a16:rowId xmlns:a16="http://schemas.microsoft.com/office/drawing/2014/main" val="1062473952"/>
                  </a:ext>
                </a:extLst>
              </a:tr>
              <a:tr h="252402">
                <a:tc>
                  <a:txBody>
                    <a:bodyPr/>
                    <a:lstStyle/>
                    <a:p>
                      <a:pPr algn="ctr"/>
                      <a:r>
                        <a:rPr kumimoji="1" lang="en" altLang="ja-JP" sz="1600" b="1" u="none" dirty="0"/>
                        <a:t>name *</a:t>
                      </a:r>
                      <a:endParaRPr kumimoji="1" lang="ja-JP" altLang="en-US" sz="1600" b="1" u="none"/>
                    </a:p>
                  </a:txBody>
                  <a:tcPr marL="72000" marR="72000" marT="36000" marB="36000"/>
                </a:tc>
                <a:tc>
                  <a:txBody>
                    <a:bodyPr/>
                    <a:lstStyle/>
                    <a:p>
                      <a:pPr algn="ctr"/>
                      <a:r>
                        <a:rPr kumimoji="1" lang="en-US" altLang="ja-JP" sz="1600" b="1" u="none" dirty="0"/>
                        <a:t>100% (9)</a:t>
                      </a:r>
                      <a:endParaRPr kumimoji="1" lang="ja-JP" altLang="en-US" sz="1600" b="1" u="none"/>
                    </a:p>
                  </a:txBody>
                  <a:tcPr marL="72000" marR="72000" marT="36000" marB="36000"/>
                </a:tc>
                <a:tc>
                  <a:txBody>
                    <a:bodyPr/>
                    <a:lstStyle/>
                    <a:p>
                      <a:pPr algn="ctr"/>
                      <a:r>
                        <a:rPr kumimoji="1" lang="en-US" altLang="ja-JP" sz="1600" b="1" u="none" dirty="0"/>
                        <a:t>100% (27)</a:t>
                      </a:r>
                      <a:endParaRPr kumimoji="1" lang="ja-JP" altLang="en-US" sz="1600" b="1" u="none"/>
                    </a:p>
                  </a:txBody>
                  <a:tcPr marL="72000" marR="72000" marT="36000" marB="36000"/>
                </a:tc>
                <a:extLst>
                  <a:ext uri="{0D108BD9-81ED-4DB2-BD59-A6C34878D82A}">
                    <a16:rowId xmlns:a16="http://schemas.microsoft.com/office/drawing/2014/main" val="1479121718"/>
                  </a:ext>
                </a:extLst>
              </a:tr>
              <a:tr h="252402">
                <a:tc>
                  <a:txBody>
                    <a:bodyPr/>
                    <a:lstStyle/>
                    <a:p>
                      <a:pPr algn="ctr"/>
                      <a:r>
                        <a:rPr kumimoji="1" lang="en" altLang="ja-JP" sz="1600" b="1" u="none" dirty="0" err="1"/>
                        <a:t>versionInfo</a:t>
                      </a:r>
                      <a:r>
                        <a:rPr kumimoji="1" lang="en" altLang="ja-JP" sz="1600" b="1" u="none" dirty="0"/>
                        <a:t> *</a:t>
                      </a:r>
                      <a:endParaRPr kumimoji="1" lang="ja-JP" altLang="en-US" sz="1600" b="1" u="none"/>
                    </a:p>
                  </a:txBody>
                  <a:tcPr marL="72000" marR="72000" marT="36000" marB="36000"/>
                </a:tc>
                <a:tc>
                  <a:txBody>
                    <a:bodyPr/>
                    <a:lstStyle/>
                    <a:p>
                      <a:pPr algn="ctr"/>
                      <a:r>
                        <a:rPr kumimoji="1" lang="en-US" altLang="ja-JP" sz="1600" b="1" u="none" dirty="0"/>
                        <a:t>100% (9)</a:t>
                      </a:r>
                      <a:endParaRPr kumimoji="1" lang="ja-JP" altLang="en-US" sz="1600" b="1" u="none"/>
                    </a:p>
                  </a:txBody>
                  <a:tcPr marL="72000" marR="72000" marT="36000" marB="36000"/>
                </a:tc>
                <a:tc>
                  <a:txBody>
                    <a:bodyPr/>
                    <a:lstStyle/>
                    <a:p>
                      <a:pPr algn="ctr"/>
                      <a:r>
                        <a:rPr kumimoji="1" lang="en-US" altLang="ja-JP" sz="1600" b="1" u="none" dirty="0"/>
                        <a:t>100% (27)</a:t>
                      </a:r>
                      <a:endParaRPr kumimoji="1" lang="ja-JP" altLang="en-US" sz="1600" b="1" u="none"/>
                    </a:p>
                  </a:txBody>
                  <a:tcPr marL="72000" marR="72000" marT="36000" marB="36000"/>
                </a:tc>
                <a:extLst>
                  <a:ext uri="{0D108BD9-81ED-4DB2-BD59-A6C34878D82A}">
                    <a16:rowId xmlns:a16="http://schemas.microsoft.com/office/drawing/2014/main" val="4281074556"/>
                  </a:ext>
                </a:extLst>
              </a:tr>
              <a:tr h="252402">
                <a:tc>
                  <a:txBody>
                    <a:bodyPr/>
                    <a:lstStyle/>
                    <a:p>
                      <a:pPr algn="ctr"/>
                      <a:r>
                        <a:rPr kumimoji="1" lang="en" altLang="ja-JP" sz="1600" b="1" u="none" dirty="0"/>
                        <a:t>supplier *</a:t>
                      </a:r>
                      <a:endParaRPr kumimoji="1" lang="ja-JP" altLang="en-US" sz="1600" b="1" u="none"/>
                    </a:p>
                  </a:txBody>
                  <a:tcPr marL="72000" marR="72000" marT="36000" marB="36000"/>
                </a:tc>
                <a:tc>
                  <a:txBody>
                    <a:bodyPr/>
                    <a:lstStyle/>
                    <a:p>
                      <a:pPr algn="ctr"/>
                      <a:r>
                        <a:rPr kumimoji="1" lang="en-US" altLang="ja-JP" sz="1600" b="1" u="none" dirty="0"/>
                        <a:t>100% (9)</a:t>
                      </a:r>
                      <a:endParaRPr kumimoji="1" lang="ja-JP" altLang="en-US" sz="1600" b="1" u="none"/>
                    </a:p>
                  </a:txBody>
                  <a:tcPr marL="72000" marR="72000" marT="36000" marB="36000"/>
                </a:tc>
                <a:tc>
                  <a:txBody>
                    <a:bodyPr/>
                    <a:lstStyle/>
                    <a:p>
                      <a:pPr algn="ctr"/>
                      <a:r>
                        <a:rPr kumimoji="1" lang="en-US" altLang="ja-JP" sz="1600" b="1" u="none" dirty="0"/>
                        <a:t>100% (27)</a:t>
                      </a:r>
                      <a:endParaRPr kumimoji="1" lang="ja-JP" altLang="en-US" sz="1600" b="1" u="none"/>
                    </a:p>
                  </a:txBody>
                  <a:tcPr marL="72000" marR="72000" marT="36000" marB="36000"/>
                </a:tc>
                <a:extLst>
                  <a:ext uri="{0D108BD9-81ED-4DB2-BD59-A6C34878D82A}">
                    <a16:rowId xmlns:a16="http://schemas.microsoft.com/office/drawing/2014/main" val="95414702"/>
                  </a:ext>
                </a:extLst>
              </a:tr>
              <a:tr h="252402">
                <a:tc>
                  <a:txBody>
                    <a:bodyPr/>
                    <a:lstStyle/>
                    <a:p>
                      <a:pPr algn="ctr"/>
                      <a:r>
                        <a:rPr kumimoji="1" lang="en-US" altLang="ja-JP" sz="1600" b="1" u="none" dirty="0" err="1"/>
                        <a:t>externalRefs</a:t>
                      </a:r>
                      <a:r>
                        <a:rPr kumimoji="1" lang="en-US" altLang="ja-JP" sz="1600" b="1" u="none" dirty="0"/>
                        <a:t> (PURL) *</a:t>
                      </a:r>
                    </a:p>
                  </a:txBody>
                  <a:tcPr marL="72000" marR="72000" marT="36000" marB="36000"/>
                </a:tc>
                <a:tc>
                  <a:txBody>
                    <a:bodyPr/>
                    <a:lstStyle/>
                    <a:p>
                      <a:pPr algn="ctr"/>
                      <a:r>
                        <a:rPr kumimoji="1" lang="en-US" altLang="ja-JP" sz="1600" b="1" u="none" dirty="0"/>
                        <a:t>100% (9)</a:t>
                      </a:r>
                      <a:endParaRPr kumimoji="1" lang="ja-JP" altLang="en-US" sz="1600" b="1" u="none"/>
                    </a:p>
                  </a:txBody>
                  <a:tcPr marL="72000" marR="72000" marT="36000" marB="36000"/>
                </a:tc>
                <a:tc>
                  <a:txBody>
                    <a:bodyPr/>
                    <a:lstStyle/>
                    <a:p>
                      <a:pPr algn="ctr"/>
                      <a:r>
                        <a:rPr kumimoji="1" lang="en-US" altLang="ja-JP" sz="1600" b="1" u="none" dirty="0"/>
                        <a:t>100% (27)</a:t>
                      </a:r>
                      <a:endParaRPr kumimoji="1" lang="ja-JP" altLang="en-US" sz="1600" b="1" u="none"/>
                    </a:p>
                  </a:txBody>
                  <a:tcPr marL="72000" marR="72000" marT="36000" marB="36000"/>
                </a:tc>
                <a:extLst>
                  <a:ext uri="{0D108BD9-81ED-4DB2-BD59-A6C34878D82A}">
                    <a16:rowId xmlns:a16="http://schemas.microsoft.com/office/drawing/2014/main" val="2199623712"/>
                  </a:ext>
                </a:extLst>
              </a:tr>
              <a:tr h="252402">
                <a:tc>
                  <a:txBody>
                    <a:bodyPr/>
                    <a:lstStyle/>
                    <a:p>
                      <a:pPr algn="ctr"/>
                      <a:r>
                        <a:rPr kumimoji="1" lang="en" altLang="ja-JP" sz="1600" b="0" dirty="0" err="1"/>
                        <a:t>packageFileName</a:t>
                      </a:r>
                      <a:endParaRPr kumimoji="1" lang="ja-JP" altLang="en-US" sz="1600" b="0"/>
                    </a:p>
                  </a:txBody>
                  <a:tcPr marL="72000" marR="72000" marT="36000" marB="36000"/>
                </a:tc>
                <a:tc>
                  <a:txBody>
                    <a:bodyPr/>
                    <a:lstStyle/>
                    <a:p>
                      <a:pPr algn="ctr"/>
                      <a:r>
                        <a:rPr kumimoji="1" lang="en-US" altLang="ja-JP" sz="1600" b="0" dirty="0"/>
                        <a:t>100% (9)</a:t>
                      </a:r>
                      <a:endParaRPr kumimoji="1" lang="ja-JP" altLang="en-US" sz="1600" b="0"/>
                    </a:p>
                  </a:txBody>
                  <a:tcPr marL="72000" marR="72000" marT="36000" marB="36000"/>
                </a:tc>
                <a:tc>
                  <a:txBody>
                    <a:bodyPr/>
                    <a:lstStyle/>
                    <a:p>
                      <a:pPr algn="ctr"/>
                      <a:r>
                        <a:rPr kumimoji="1" lang="en-US" altLang="ja-JP" sz="1600" b="0" dirty="0"/>
                        <a:t>100% (27)</a:t>
                      </a:r>
                      <a:endParaRPr kumimoji="1" lang="ja-JP" altLang="en-US" sz="1600" b="0"/>
                    </a:p>
                  </a:txBody>
                  <a:tcPr marL="72000" marR="72000" marT="36000" marB="36000"/>
                </a:tc>
                <a:extLst>
                  <a:ext uri="{0D108BD9-81ED-4DB2-BD59-A6C34878D82A}">
                    <a16:rowId xmlns:a16="http://schemas.microsoft.com/office/drawing/2014/main" val="2495499006"/>
                  </a:ext>
                </a:extLst>
              </a:tr>
              <a:tr h="252402">
                <a:tc>
                  <a:txBody>
                    <a:bodyPr/>
                    <a:lstStyle/>
                    <a:p>
                      <a:pPr algn="ctr"/>
                      <a:r>
                        <a:rPr kumimoji="1" lang="en" altLang="ja-JP" sz="1600" b="0" dirty="0" err="1"/>
                        <a:t>downloadLocation</a:t>
                      </a:r>
                      <a:endParaRPr kumimoji="1" lang="ja-JP" altLang="en-US" sz="1600" b="0"/>
                    </a:p>
                  </a:txBody>
                  <a:tcPr marL="72000" marR="72000" marT="36000" marB="36000"/>
                </a:tc>
                <a:tc>
                  <a:txBody>
                    <a:bodyPr/>
                    <a:lstStyle/>
                    <a:p>
                      <a:pPr algn="ctr"/>
                      <a:r>
                        <a:rPr kumimoji="1" lang="en-US" altLang="ja-JP" sz="1600" b="0" dirty="0"/>
                        <a:t>100% (9)</a:t>
                      </a:r>
                      <a:endParaRPr kumimoji="1" lang="ja-JP" altLang="en-US" sz="1600" b="0"/>
                    </a:p>
                  </a:txBody>
                  <a:tcPr marL="72000" marR="72000" marT="36000" marB="36000"/>
                </a:tc>
                <a:tc>
                  <a:txBody>
                    <a:bodyPr/>
                    <a:lstStyle/>
                    <a:p>
                      <a:pPr algn="ctr"/>
                      <a:r>
                        <a:rPr kumimoji="1" lang="en-US" altLang="ja-JP" sz="1600" b="0" dirty="0"/>
                        <a:t>100% (27)</a:t>
                      </a:r>
                      <a:endParaRPr kumimoji="1" lang="ja-JP" altLang="en-US" sz="1600" b="0"/>
                    </a:p>
                  </a:txBody>
                  <a:tcPr marL="72000" marR="72000" marT="36000" marB="36000"/>
                </a:tc>
                <a:extLst>
                  <a:ext uri="{0D108BD9-81ED-4DB2-BD59-A6C34878D82A}">
                    <a16:rowId xmlns:a16="http://schemas.microsoft.com/office/drawing/2014/main" val="3868908012"/>
                  </a:ext>
                </a:extLst>
              </a:tr>
              <a:tr h="252402">
                <a:tc>
                  <a:txBody>
                    <a:bodyPr/>
                    <a:lstStyle/>
                    <a:p>
                      <a:pPr algn="ctr"/>
                      <a:r>
                        <a:rPr kumimoji="1" lang="en-US" altLang="ja-JP" sz="1600" b="0" dirty="0"/>
                        <a:t>homepage</a:t>
                      </a:r>
                    </a:p>
                  </a:txBody>
                  <a:tcPr marL="72000" marR="72000" marT="36000" marB="36000"/>
                </a:tc>
                <a:tc>
                  <a:txBody>
                    <a:bodyPr/>
                    <a:lstStyle/>
                    <a:p>
                      <a:pPr algn="ctr"/>
                      <a:r>
                        <a:rPr kumimoji="1" lang="en-US" altLang="ja-JP" sz="1600" b="0" dirty="0"/>
                        <a:t>88.9% (8)</a:t>
                      </a:r>
                      <a:endParaRPr kumimoji="1" lang="ja-JP" altLang="en-US" sz="1600" b="0"/>
                    </a:p>
                  </a:txBody>
                  <a:tcPr marL="72000" marR="72000" marT="36000" marB="36000"/>
                </a:tc>
                <a:tc>
                  <a:txBody>
                    <a:bodyPr/>
                    <a:lstStyle/>
                    <a:p>
                      <a:pPr algn="ctr"/>
                      <a:r>
                        <a:rPr kumimoji="1" lang="en-US" altLang="ja-JP" sz="1600" b="0" dirty="0"/>
                        <a:t>100% (27)</a:t>
                      </a:r>
                      <a:endParaRPr kumimoji="1" lang="ja-JP" altLang="en-US" sz="1600" b="0"/>
                    </a:p>
                  </a:txBody>
                  <a:tcPr marL="72000" marR="72000" marT="36000" marB="36000"/>
                </a:tc>
                <a:extLst>
                  <a:ext uri="{0D108BD9-81ED-4DB2-BD59-A6C34878D82A}">
                    <a16:rowId xmlns:a16="http://schemas.microsoft.com/office/drawing/2014/main" val="3625096764"/>
                  </a:ext>
                </a:extLst>
              </a:tr>
              <a:tr h="252402">
                <a:tc>
                  <a:txBody>
                    <a:bodyPr/>
                    <a:lstStyle/>
                    <a:p>
                      <a:pPr algn="ctr"/>
                      <a:r>
                        <a:rPr kumimoji="1" lang="en-US" altLang="ja-JP" sz="1600" b="0" dirty="0"/>
                        <a:t>summary/description</a:t>
                      </a:r>
                    </a:p>
                  </a:txBody>
                  <a:tcPr marL="72000" marR="72000" marT="36000" marB="36000"/>
                </a:tc>
                <a:tc>
                  <a:txBody>
                    <a:bodyPr/>
                    <a:lstStyle/>
                    <a:p>
                      <a:pPr algn="ctr"/>
                      <a:r>
                        <a:rPr kumimoji="1" lang="en-US" altLang="ja-JP" sz="1600" b="0" dirty="0"/>
                        <a:t>100% (9)</a:t>
                      </a:r>
                      <a:endParaRPr kumimoji="1" lang="ja-JP" altLang="en-US" sz="1600" b="0"/>
                    </a:p>
                  </a:txBody>
                  <a:tcPr marL="72000" marR="72000" marT="36000" marB="36000"/>
                </a:tc>
                <a:tc>
                  <a:txBody>
                    <a:bodyPr/>
                    <a:lstStyle/>
                    <a:p>
                      <a:pPr algn="ctr"/>
                      <a:r>
                        <a:rPr kumimoji="1" lang="en-US" altLang="ja-JP" sz="1600" b="0" dirty="0"/>
                        <a:t>100% (27)</a:t>
                      </a:r>
                      <a:endParaRPr kumimoji="1" lang="ja-JP" altLang="en-US" sz="1600" b="0"/>
                    </a:p>
                  </a:txBody>
                  <a:tcPr marL="72000" marR="72000" marT="36000" marB="36000"/>
                </a:tc>
                <a:extLst>
                  <a:ext uri="{0D108BD9-81ED-4DB2-BD59-A6C34878D82A}">
                    <a16:rowId xmlns:a16="http://schemas.microsoft.com/office/drawing/2014/main" val="3088270915"/>
                  </a:ext>
                </a:extLst>
              </a:tr>
              <a:tr h="252402">
                <a:tc>
                  <a:txBody>
                    <a:bodyPr/>
                    <a:lstStyle/>
                    <a:p>
                      <a:pPr algn="ctr"/>
                      <a:r>
                        <a:rPr kumimoji="1" lang="en-US" altLang="ja-JP" sz="1600" b="0" dirty="0"/>
                        <a:t>checksums</a:t>
                      </a:r>
                    </a:p>
                  </a:txBody>
                  <a:tcPr marL="72000" marR="72000" marT="36000" marB="36000"/>
                </a:tc>
                <a:tc>
                  <a:txBody>
                    <a:bodyPr/>
                    <a:lstStyle/>
                    <a:p>
                      <a:pPr algn="ctr"/>
                      <a:r>
                        <a:rPr kumimoji="1" lang="en-US" altLang="ja-JP" sz="1600" b="0" dirty="0"/>
                        <a:t>100% (9)</a:t>
                      </a:r>
                      <a:endParaRPr kumimoji="1" lang="ja-JP" altLang="en-US" sz="1600" b="0"/>
                    </a:p>
                  </a:txBody>
                  <a:tcPr marL="72000" marR="72000" marT="36000" marB="36000"/>
                </a:tc>
                <a:tc>
                  <a:txBody>
                    <a:bodyPr/>
                    <a:lstStyle/>
                    <a:p>
                      <a:pPr algn="ctr"/>
                      <a:r>
                        <a:rPr kumimoji="1" lang="en-US" altLang="ja-JP" sz="1600" b="0" dirty="0"/>
                        <a:t>100% (27)</a:t>
                      </a:r>
                      <a:endParaRPr kumimoji="1" lang="ja-JP" altLang="en-US" sz="1600" b="0"/>
                    </a:p>
                  </a:txBody>
                  <a:tcPr marL="72000" marR="72000" marT="36000" marB="36000"/>
                </a:tc>
                <a:extLst>
                  <a:ext uri="{0D108BD9-81ED-4DB2-BD59-A6C34878D82A}">
                    <a16:rowId xmlns:a16="http://schemas.microsoft.com/office/drawing/2014/main" val="3947596613"/>
                  </a:ext>
                </a:extLst>
              </a:tr>
              <a:tr h="252402">
                <a:tc>
                  <a:txBody>
                    <a:bodyPr/>
                    <a:lstStyle/>
                    <a:p>
                      <a:pPr algn="ctr"/>
                      <a:r>
                        <a:rPr kumimoji="1" lang="en" altLang="ja-JP" sz="1600" b="0" dirty="0" err="1"/>
                        <a:t>copyrightText</a:t>
                      </a:r>
                      <a:endParaRPr kumimoji="1" lang="ja-JP" altLang="en-US" sz="1600" b="0"/>
                    </a:p>
                  </a:txBody>
                  <a:tcPr marL="72000" marR="72000" marT="36000" marB="36000"/>
                </a:tc>
                <a:tc>
                  <a:txBody>
                    <a:bodyPr/>
                    <a:lstStyle/>
                    <a:p>
                      <a:pPr algn="ctr"/>
                      <a:r>
                        <a:rPr kumimoji="1" lang="en-US" altLang="ja-JP" sz="1600" b="0" dirty="0"/>
                        <a:t>33.3% (3)</a:t>
                      </a:r>
                      <a:endParaRPr kumimoji="1" lang="ja-JP" altLang="en-US" sz="1600" b="0"/>
                    </a:p>
                  </a:txBody>
                  <a:tcPr marL="72000" marR="72000" marT="36000" marB="36000"/>
                </a:tc>
                <a:tc>
                  <a:txBody>
                    <a:bodyPr/>
                    <a:lstStyle/>
                    <a:p>
                      <a:pPr algn="ctr"/>
                      <a:r>
                        <a:rPr kumimoji="1" lang="en-US" altLang="ja-JP" sz="1600" b="0" dirty="0"/>
                        <a:t>70.4% (19)</a:t>
                      </a:r>
                      <a:endParaRPr kumimoji="1" lang="ja-JP" altLang="en-US" sz="1600" b="0"/>
                    </a:p>
                  </a:txBody>
                  <a:tcPr marL="72000" marR="72000" marT="36000" marB="36000"/>
                </a:tc>
                <a:extLst>
                  <a:ext uri="{0D108BD9-81ED-4DB2-BD59-A6C34878D82A}">
                    <a16:rowId xmlns:a16="http://schemas.microsoft.com/office/drawing/2014/main" val="1396326186"/>
                  </a:ext>
                </a:extLst>
              </a:tr>
              <a:tr h="252402">
                <a:tc>
                  <a:txBody>
                    <a:bodyPr/>
                    <a:lstStyle/>
                    <a:p>
                      <a:pPr algn="ctr"/>
                      <a:r>
                        <a:rPr kumimoji="1" lang="en" altLang="ja-JP" sz="1600" b="0" dirty="0" err="1"/>
                        <a:t>licenseConcluded</a:t>
                      </a:r>
                      <a:r>
                        <a:rPr kumimoji="1" lang="en" altLang="ja-JP" sz="1600" b="0" dirty="0"/>
                        <a:t>/Declared</a:t>
                      </a:r>
                      <a:endParaRPr kumimoji="1" lang="ja-JP" altLang="en-US" sz="1600" b="0"/>
                    </a:p>
                  </a:txBody>
                  <a:tcPr marL="72000" marR="72000" marT="36000" marB="3600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600" b="0" dirty="0"/>
                        <a:t>88.9% (8)</a:t>
                      </a:r>
                      <a:endParaRPr kumimoji="1" lang="ja-JP" altLang="en-US" sz="1600" b="0"/>
                    </a:p>
                  </a:txBody>
                  <a:tcPr marL="72000" marR="72000" marT="36000" marB="3600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600" b="0" dirty="0"/>
                        <a:t>100% (27)</a:t>
                      </a:r>
                      <a:endParaRPr kumimoji="1" lang="ja-JP" altLang="en-US" sz="1600" b="0"/>
                    </a:p>
                  </a:txBody>
                  <a:tcPr marL="72000" marR="72000" marT="36000" marB="36000"/>
                </a:tc>
                <a:extLst>
                  <a:ext uri="{0D108BD9-81ED-4DB2-BD59-A6C34878D82A}">
                    <a16:rowId xmlns:a16="http://schemas.microsoft.com/office/drawing/2014/main" val="652254214"/>
                  </a:ext>
                </a:extLst>
              </a:tr>
            </a:tbl>
          </a:graphicData>
        </a:graphic>
      </p:graphicFrame>
    </p:spTree>
    <p:extLst>
      <p:ext uri="{BB962C8B-B14F-4D97-AF65-F5344CB8AC3E}">
        <p14:creationId xmlns:p14="http://schemas.microsoft.com/office/powerpoint/2010/main" val="20662870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5E69A80-C080-3490-6C3B-4F5A747E7D67}"/>
              </a:ext>
            </a:extLst>
          </p:cNvPr>
          <p:cNvSpPr>
            <a:spLocks noGrp="1"/>
          </p:cNvSpPr>
          <p:nvPr>
            <p:ph type="title"/>
          </p:nvPr>
        </p:nvSpPr>
        <p:spPr/>
        <p:txBody>
          <a:bodyPr/>
          <a:lstStyle/>
          <a:p>
            <a:r>
              <a:rPr kumimoji="1" lang="ja-JP" altLang="en-US"/>
              <a:t>まとめ</a:t>
            </a:r>
          </a:p>
        </p:txBody>
      </p:sp>
      <p:sp>
        <p:nvSpPr>
          <p:cNvPr id="3" name="コンテンツ プレースホルダー 2">
            <a:extLst>
              <a:ext uri="{FF2B5EF4-FFF2-40B4-BE49-F238E27FC236}">
                <a16:creationId xmlns:a16="http://schemas.microsoft.com/office/drawing/2014/main" id="{3DDF8DA3-9C07-7C56-0916-F4082CE25FA9}"/>
              </a:ext>
            </a:extLst>
          </p:cNvPr>
          <p:cNvSpPr>
            <a:spLocks noGrp="1"/>
          </p:cNvSpPr>
          <p:nvPr>
            <p:ph idx="1"/>
          </p:nvPr>
        </p:nvSpPr>
        <p:spPr/>
        <p:txBody>
          <a:bodyPr/>
          <a:lstStyle/>
          <a:p>
            <a:r>
              <a:rPr lang="ja-JP" altLang="en-US"/>
              <a:t>サプライチェーンリスク対策のため</a:t>
            </a:r>
            <a:r>
              <a:rPr lang="en-US" altLang="ja-JP" dirty="0"/>
              <a:t> SBOM </a:t>
            </a:r>
            <a:r>
              <a:rPr lang="ja-JP" altLang="en-US"/>
              <a:t>の利用が奨励</a:t>
            </a:r>
            <a:endParaRPr lang="en-US" altLang="ja-JP" dirty="0"/>
          </a:p>
          <a:p>
            <a:pPr lvl="1"/>
            <a:r>
              <a:rPr kumimoji="1" lang="ja-JP" altLang="en-US"/>
              <a:t>しかし普及にはまだ課題が多い</a:t>
            </a:r>
            <a:endParaRPr kumimoji="1" lang="en-US" altLang="ja-JP" dirty="0"/>
          </a:p>
          <a:p>
            <a:r>
              <a:rPr lang="en-US" altLang="ja-JP" b="1" dirty="0">
                <a:solidFill>
                  <a:schemeClr val="accent1"/>
                </a:solidFill>
              </a:rPr>
              <a:t>Stack Overflow </a:t>
            </a:r>
            <a:r>
              <a:rPr lang="ja-JP" altLang="en-US" b="1">
                <a:solidFill>
                  <a:schemeClr val="accent1"/>
                </a:solidFill>
              </a:rPr>
              <a:t>質問分析</a:t>
            </a:r>
            <a:r>
              <a:rPr lang="ja-JP" altLang="en-US"/>
              <a:t>から開発者が抱く課題を抽出</a:t>
            </a:r>
            <a:endParaRPr lang="en-US" altLang="ja-JP" dirty="0"/>
          </a:p>
          <a:p>
            <a:pPr lvl="1"/>
            <a:r>
              <a:rPr kumimoji="1" lang="en" altLang="ja-JP" dirty="0"/>
              <a:t>SBOM </a:t>
            </a:r>
            <a:r>
              <a:rPr kumimoji="1" lang="ja-JP" altLang="en-US"/>
              <a:t>ツールのユースケースの網羅性不足</a:t>
            </a:r>
          </a:p>
          <a:p>
            <a:pPr lvl="1"/>
            <a:r>
              <a:rPr kumimoji="1" lang="ja-JP" altLang="en-US"/>
              <a:t>各種要件を満たす </a:t>
            </a:r>
            <a:r>
              <a:rPr kumimoji="1" lang="en" altLang="ja-JP" dirty="0"/>
              <a:t>SBOM </a:t>
            </a:r>
            <a:r>
              <a:rPr kumimoji="1" lang="ja-JP" altLang="en-US"/>
              <a:t>を生成できない</a:t>
            </a:r>
          </a:p>
          <a:p>
            <a:pPr lvl="1"/>
            <a:r>
              <a:rPr kumimoji="1" lang="en" altLang="ja-JP" dirty="0"/>
              <a:t>SBOM </a:t>
            </a:r>
            <a:r>
              <a:rPr kumimoji="1" lang="ja-JP" altLang="en-US"/>
              <a:t>ツールに不具合がある、または利用方法が不明瞭</a:t>
            </a:r>
          </a:p>
          <a:p>
            <a:r>
              <a:rPr kumimoji="1" lang="en-US" altLang="ja-JP" b="1" dirty="0">
                <a:solidFill>
                  <a:schemeClr val="accent1"/>
                </a:solidFill>
              </a:rPr>
              <a:t>C/C++ </a:t>
            </a:r>
            <a:r>
              <a:rPr kumimoji="1" lang="ja-JP" altLang="en-US" b="1">
                <a:solidFill>
                  <a:schemeClr val="accent1"/>
                </a:solidFill>
              </a:rPr>
              <a:t>のソフトウェアに対する</a:t>
            </a:r>
            <a:r>
              <a:rPr kumimoji="1" lang="en-US" altLang="ja-JP" b="1" dirty="0">
                <a:solidFill>
                  <a:schemeClr val="accent1"/>
                </a:solidFill>
              </a:rPr>
              <a:t> SBOM </a:t>
            </a:r>
            <a:r>
              <a:rPr kumimoji="1" lang="ja-JP" altLang="en-US" b="1">
                <a:solidFill>
                  <a:schemeClr val="accent1"/>
                </a:solidFill>
              </a:rPr>
              <a:t>生成手法</a:t>
            </a:r>
            <a:r>
              <a:rPr kumimoji="1" lang="ja-JP" altLang="en-US"/>
              <a:t>を</a:t>
            </a:r>
            <a:r>
              <a:rPr lang="ja-JP" altLang="en-US"/>
              <a:t>開発</a:t>
            </a:r>
            <a:endParaRPr kumimoji="1" lang="en-US" altLang="ja-JP" dirty="0"/>
          </a:p>
          <a:p>
            <a:pPr lvl="1"/>
            <a:r>
              <a:rPr kumimoji="1" lang="ja-JP" altLang="en-US"/>
              <a:t>ビルド時に組み込まれる依存関係</a:t>
            </a:r>
            <a:endParaRPr kumimoji="1" lang="en-US" altLang="ja-JP" dirty="0"/>
          </a:p>
          <a:p>
            <a:pPr lvl="1"/>
            <a:r>
              <a:rPr lang="ja-JP" altLang="en-US"/>
              <a:t>実行時の依存関係</a:t>
            </a:r>
            <a:endParaRPr lang="en-US" altLang="ja-JP" dirty="0"/>
          </a:p>
          <a:p>
            <a:r>
              <a:rPr lang="en-US" altLang="ja-JP" b="1" dirty="0">
                <a:solidFill>
                  <a:schemeClr val="accent1"/>
                </a:solidFill>
              </a:rPr>
              <a:t>NTIA </a:t>
            </a:r>
            <a:r>
              <a:rPr lang="ja-JP" altLang="en-US" b="1">
                <a:solidFill>
                  <a:schemeClr val="accent1"/>
                </a:solidFill>
              </a:rPr>
              <a:t>要件を達成する</a:t>
            </a:r>
            <a:r>
              <a:rPr lang="en-US" altLang="ja-JP" b="1" dirty="0">
                <a:solidFill>
                  <a:schemeClr val="accent1"/>
                </a:solidFill>
              </a:rPr>
              <a:t> SBOM </a:t>
            </a:r>
            <a:r>
              <a:rPr lang="ja-JP" altLang="en-US" b="1">
                <a:solidFill>
                  <a:schemeClr val="accent1"/>
                </a:solidFill>
              </a:rPr>
              <a:t>の自動生成に成功</a:t>
            </a:r>
            <a:endParaRPr lang="en-US" altLang="ja-JP" b="1" dirty="0">
              <a:solidFill>
                <a:schemeClr val="accent1"/>
              </a:solidFill>
            </a:endParaRPr>
          </a:p>
          <a:p>
            <a:pPr lvl="1"/>
            <a:r>
              <a:rPr lang="ja-JP" altLang="en-US"/>
              <a:t>実際の</a:t>
            </a:r>
            <a:r>
              <a:rPr lang="en-US" altLang="ja-JP" dirty="0"/>
              <a:t> C/C++ </a:t>
            </a:r>
            <a:r>
              <a:rPr lang="ja-JP" altLang="en-US"/>
              <a:t>のソフトウェアに対する</a:t>
            </a:r>
            <a:r>
              <a:rPr lang="en-US" altLang="ja-JP" dirty="0"/>
              <a:t> SBOM </a:t>
            </a:r>
            <a:r>
              <a:rPr lang="ja-JP" altLang="en-US"/>
              <a:t>生成</a:t>
            </a:r>
            <a:endParaRPr lang="en-US" altLang="ja-JP" dirty="0"/>
          </a:p>
          <a:p>
            <a:pPr lvl="1"/>
            <a:r>
              <a:rPr lang="ja-JP" altLang="en-US"/>
              <a:t>システム上の全パッケージに対する</a:t>
            </a:r>
            <a:r>
              <a:rPr lang="en-US" altLang="ja-JP" dirty="0"/>
              <a:t> SBOM </a:t>
            </a:r>
            <a:r>
              <a:rPr lang="ja-JP" altLang="en-US"/>
              <a:t>生成</a:t>
            </a:r>
            <a:endParaRPr lang="en-US" altLang="ja-JP" dirty="0"/>
          </a:p>
          <a:p>
            <a:pPr lvl="1"/>
            <a:r>
              <a:rPr lang="en-US" altLang="ja-JP" dirty="0"/>
              <a:t>SPDX Validator </a:t>
            </a:r>
            <a:r>
              <a:rPr lang="ja-JP" altLang="en-US"/>
              <a:t>と </a:t>
            </a:r>
            <a:r>
              <a:rPr lang="en-US" altLang="ja-JP" dirty="0"/>
              <a:t>NTIA Conformance Checker </a:t>
            </a:r>
            <a:r>
              <a:rPr lang="ja-JP" altLang="en-US"/>
              <a:t>を通過</a:t>
            </a:r>
            <a:endParaRPr lang="en-US" altLang="ja-JP" dirty="0"/>
          </a:p>
        </p:txBody>
      </p:sp>
    </p:spTree>
    <p:extLst>
      <p:ext uri="{BB962C8B-B14F-4D97-AF65-F5344CB8AC3E}">
        <p14:creationId xmlns:p14="http://schemas.microsoft.com/office/powerpoint/2010/main" val="23478351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2CA307B-8835-8AA6-59A9-199B3A4F91C8}"/>
              </a:ext>
            </a:extLst>
          </p:cNvPr>
          <p:cNvSpPr>
            <a:spLocks noGrp="1"/>
          </p:cNvSpPr>
          <p:nvPr>
            <p:ph type="title"/>
          </p:nvPr>
        </p:nvSpPr>
        <p:spPr/>
        <p:txBody>
          <a:bodyPr/>
          <a:lstStyle/>
          <a:p>
            <a:r>
              <a:rPr lang="ja-JP" altLang="en-US"/>
              <a:t>付録：　</a:t>
            </a:r>
            <a:r>
              <a:rPr kumimoji="1" lang="en" altLang="ja-JP" dirty="0"/>
              <a:t>SBOM </a:t>
            </a:r>
            <a:r>
              <a:rPr kumimoji="1" lang="ja-JP" altLang="en-US"/>
              <a:t>の利点</a:t>
            </a:r>
          </a:p>
        </p:txBody>
      </p:sp>
      <p:sp>
        <p:nvSpPr>
          <p:cNvPr id="3" name="コンテンツ プレースホルダー 2">
            <a:extLst>
              <a:ext uri="{FF2B5EF4-FFF2-40B4-BE49-F238E27FC236}">
                <a16:creationId xmlns:a16="http://schemas.microsoft.com/office/drawing/2014/main" id="{A4770309-D9B4-B6D6-8FCE-22E94454CBAD}"/>
              </a:ext>
            </a:extLst>
          </p:cNvPr>
          <p:cNvSpPr>
            <a:spLocks noGrp="1"/>
          </p:cNvSpPr>
          <p:nvPr>
            <p:ph idx="1"/>
          </p:nvPr>
        </p:nvSpPr>
        <p:spPr/>
        <p:txBody>
          <a:bodyPr/>
          <a:lstStyle/>
          <a:p>
            <a:pPr marL="0" indent="0">
              <a:buNone/>
            </a:pPr>
            <a:r>
              <a:rPr lang="ja-JP" altLang="en-US"/>
              <a:t>ソフトウェアに含まれる部品情報を容易に得られる</a:t>
            </a:r>
            <a:endParaRPr lang="en-US" altLang="ja-JP" dirty="0"/>
          </a:p>
          <a:p>
            <a:pPr marL="0" indent="0">
              <a:buNone/>
            </a:pPr>
            <a:r>
              <a:rPr lang="ja-JP" altLang="en-US"/>
              <a:t>→</a:t>
            </a:r>
            <a:r>
              <a:rPr lang="en-US" altLang="ja-JP" dirty="0"/>
              <a:t> </a:t>
            </a:r>
            <a:r>
              <a:rPr lang="ja-JP" altLang="en-US" b="1">
                <a:solidFill>
                  <a:schemeClr val="accent1"/>
                </a:solidFill>
              </a:rPr>
              <a:t>脆弱性・ライセンスなどの問題を迅速に把握・対応できる</a:t>
            </a:r>
            <a:endParaRPr kumimoji="1" lang="ja-JP" altLang="en-US"/>
          </a:p>
        </p:txBody>
      </p:sp>
      <p:sp>
        <p:nvSpPr>
          <p:cNvPr id="4" name="直方体 3">
            <a:extLst>
              <a:ext uri="{FF2B5EF4-FFF2-40B4-BE49-F238E27FC236}">
                <a16:creationId xmlns:a16="http://schemas.microsoft.com/office/drawing/2014/main" id="{E9B2516D-03BC-3FB3-7516-DC164A9D6607}"/>
              </a:ext>
            </a:extLst>
          </p:cNvPr>
          <p:cNvSpPr/>
          <p:nvPr/>
        </p:nvSpPr>
        <p:spPr>
          <a:xfrm>
            <a:off x="947082" y="3277749"/>
            <a:ext cx="2346022" cy="2129799"/>
          </a:xfrm>
          <a:prstGeom prst="cube">
            <a:avLst/>
          </a:prstGeom>
          <a:ln>
            <a:solidFill>
              <a:srgbClr val="FFFFFF"/>
            </a:solidFill>
          </a:ln>
        </p:spPr>
        <p:style>
          <a:lnRef idx="3">
            <a:schemeClr val="lt1"/>
          </a:lnRef>
          <a:fillRef idx="1">
            <a:schemeClr val="dk1"/>
          </a:fillRef>
          <a:effectRef idx="1">
            <a:schemeClr val="dk1"/>
          </a:effectRef>
          <a:fontRef idx="minor">
            <a:schemeClr val="lt1"/>
          </a:fontRef>
        </p:style>
        <p:txBody>
          <a:bodyPr rtlCol="0" anchor="ctr"/>
          <a:lstStyle/>
          <a:p>
            <a:pPr algn="ctr"/>
            <a:r>
              <a:rPr kumimoji="1" lang="en-US" altLang="ja-JP" sz="2400" b="1" dirty="0">
                <a:solidFill>
                  <a:srgbClr val="FFFFFF"/>
                </a:solidFill>
              </a:rPr>
              <a:t>Software</a:t>
            </a:r>
          </a:p>
          <a:p>
            <a:pPr algn="ctr"/>
            <a:r>
              <a:rPr lang="en-US" altLang="ja-JP" sz="2400" b="1" dirty="0">
                <a:solidFill>
                  <a:srgbClr val="FFFFFF"/>
                </a:solidFill>
              </a:rPr>
              <a:t>System</a:t>
            </a:r>
            <a:endParaRPr kumimoji="1" lang="ja-JP" altLang="en-US" sz="2400" b="1">
              <a:solidFill>
                <a:srgbClr val="FFFFFF"/>
              </a:solidFill>
            </a:endParaRPr>
          </a:p>
        </p:txBody>
      </p:sp>
      <p:pic>
        <p:nvPicPr>
          <p:cNvPr id="5" name="グラフィックス 4" descr="男性 単色塗りつぶし">
            <a:extLst>
              <a:ext uri="{FF2B5EF4-FFF2-40B4-BE49-F238E27FC236}">
                <a16:creationId xmlns:a16="http://schemas.microsoft.com/office/drawing/2014/main" id="{99A2B142-0D6C-64F8-3693-FADDCB7E30A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451000" y="3464359"/>
            <a:ext cx="1535185" cy="1535185"/>
          </a:xfrm>
          <a:prstGeom prst="rect">
            <a:avLst/>
          </a:prstGeom>
        </p:spPr>
      </p:pic>
      <p:grpSp>
        <p:nvGrpSpPr>
          <p:cNvPr id="6" name="グループ化 5">
            <a:extLst>
              <a:ext uri="{FF2B5EF4-FFF2-40B4-BE49-F238E27FC236}">
                <a16:creationId xmlns:a16="http://schemas.microsoft.com/office/drawing/2014/main" id="{3DFC6E1C-C2BB-53C6-FBBE-AB91D91DC92D}"/>
              </a:ext>
            </a:extLst>
          </p:cNvPr>
          <p:cNvGrpSpPr/>
          <p:nvPr/>
        </p:nvGrpSpPr>
        <p:grpSpPr>
          <a:xfrm>
            <a:off x="3651165" y="3419235"/>
            <a:ext cx="1412040" cy="1853934"/>
            <a:chOff x="5740400" y="2984500"/>
            <a:chExt cx="1658740" cy="2177839"/>
          </a:xfrm>
        </p:grpSpPr>
        <p:pic>
          <p:nvPicPr>
            <p:cNvPr id="7" name="グラフィックス 6" descr="ドキュメント 単色塗りつぶし">
              <a:extLst>
                <a:ext uri="{FF2B5EF4-FFF2-40B4-BE49-F238E27FC236}">
                  <a16:creationId xmlns:a16="http://schemas.microsoft.com/office/drawing/2014/main" id="{F3D6A06D-C96F-C7FC-B5B1-D18EFE4B19E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740400" y="2984500"/>
              <a:ext cx="1658740" cy="1658740"/>
            </a:xfrm>
            <a:prstGeom prst="rect">
              <a:avLst/>
            </a:prstGeom>
            <a:effectLst/>
          </p:spPr>
        </p:pic>
        <p:sp>
          <p:nvSpPr>
            <p:cNvPr id="8" name="テキスト ボックス 7">
              <a:extLst>
                <a:ext uri="{FF2B5EF4-FFF2-40B4-BE49-F238E27FC236}">
                  <a16:creationId xmlns:a16="http://schemas.microsoft.com/office/drawing/2014/main" id="{2A4B21D9-5889-17E5-1AFA-A6DADA1E918E}"/>
                </a:ext>
              </a:extLst>
            </p:cNvPr>
            <p:cNvSpPr txBox="1"/>
            <p:nvPr/>
          </p:nvSpPr>
          <p:spPr>
            <a:xfrm>
              <a:off x="6027794" y="4692325"/>
              <a:ext cx="1096322" cy="470014"/>
            </a:xfrm>
            <a:prstGeom prst="rect">
              <a:avLst/>
            </a:prstGeom>
            <a:noFill/>
          </p:spPr>
          <p:txBody>
            <a:bodyPr wrap="none" rtlCol="0">
              <a:spAutoFit/>
            </a:bodyPr>
            <a:lstStyle/>
            <a:p>
              <a:r>
                <a:rPr kumimoji="1" lang="en-US" altLang="ja-JP" sz="2000" b="1" dirty="0"/>
                <a:t>SBOM</a:t>
              </a:r>
              <a:endParaRPr kumimoji="1" lang="ja-JP" altLang="en-US" sz="2000" b="1"/>
            </a:p>
          </p:txBody>
        </p:sp>
      </p:grpSp>
      <p:cxnSp>
        <p:nvCxnSpPr>
          <p:cNvPr id="9" name="直線矢印コネクタ 8">
            <a:extLst>
              <a:ext uri="{FF2B5EF4-FFF2-40B4-BE49-F238E27FC236}">
                <a16:creationId xmlns:a16="http://schemas.microsoft.com/office/drawing/2014/main" id="{F645DEDD-8DCB-0C9E-48FF-3FE33654C556}"/>
              </a:ext>
            </a:extLst>
          </p:cNvPr>
          <p:cNvCxnSpPr>
            <a:cxnSpLocks/>
          </p:cNvCxnSpPr>
          <p:nvPr/>
        </p:nvCxnSpPr>
        <p:spPr>
          <a:xfrm flipH="1">
            <a:off x="5194926" y="4231951"/>
            <a:ext cx="1124352"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0" name="グラフィックス 9" descr="裁きの天秤 単色塗りつぶし">
            <a:extLst>
              <a:ext uri="{FF2B5EF4-FFF2-40B4-BE49-F238E27FC236}">
                <a16:creationId xmlns:a16="http://schemas.microsoft.com/office/drawing/2014/main" id="{7985961C-E1AA-DB69-4CD2-693FAF4E361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286451" y="3363982"/>
            <a:ext cx="785765" cy="785765"/>
          </a:xfrm>
          <a:prstGeom prst="rect">
            <a:avLst/>
          </a:prstGeom>
          <a:effectLst>
            <a:outerShdw blurRad="50800" dist="25400" dir="2700000" algn="tl" rotWithShape="0">
              <a:prstClr val="black">
                <a:alpha val="80000"/>
              </a:prstClr>
            </a:outerShdw>
          </a:effectLst>
        </p:spPr>
      </p:pic>
      <p:sp>
        <p:nvSpPr>
          <p:cNvPr id="11" name="角丸四角形吹き出し 10">
            <a:extLst>
              <a:ext uri="{FF2B5EF4-FFF2-40B4-BE49-F238E27FC236}">
                <a16:creationId xmlns:a16="http://schemas.microsoft.com/office/drawing/2014/main" id="{D907008A-613D-753E-1195-F1E58742BD1F}"/>
              </a:ext>
            </a:extLst>
          </p:cNvPr>
          <p:cNvSpPr/>
          <p:nvPr/>
        </p:nvSpPr>
        <p:spPr>
          <a:xfrm>
            <a:off x="4095472" y="2626050"/>
            <a:ext cx="1951601" cy="907372"/>
          </a:xfrm>
          <a:prstGeom prst="wedgeRoundRectCallout">
            <a:avLst/>
          </a:prstGeom>
          <a:solidFill>
            <a:srgbClr val="FFFFFF"/>
          </a:solidFill>
          <a:ln w="38100"/>
          <a:effectLst>
            <a:outerShdw blurRad="50800" dist="508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b="1" dirty="0">
                <a:solidFill>
                  <a:srgbClr val="000000"/>
                </a:solidFill>
              </a:rPr>
              <a:t>Package A</a:t>
            </a:r>
          </a:p>
          <a:p>
            <a:pPr algn="ctr"/>
            <a:r>
              <a:rPr lang="en-US" altLang="ja-JP" b="1" dirty="0">
                <a:solidFill>
                  <a:srgbClr val="000000"/>
                </a:solidFill>
              </a:rPr>
              <a:t>V</a:t>
            </a:r>
            <a:r>
              <a:rPr kumimoji="1" lang="en-US" altLang="ja-JP" b="1" dirty="0">
                <a:solidFill>
                  <a:srgbClr val="000000"/>
                </a:solidFill>
              </a:rPr>
              <a:t>ersion: 1.5.1</a:t>
            </a:r>
          </a:p>
        </p:txBody>
      </p:sp>
      <p:sp>
        <p:nvSpPr>
          <p:cNvPr id="12" name="角丸四角形吹き出し 11">
            <a:extLst>
              <a:ext uri="{FF2B5EF4-FFF2-40B4-BE49-F238E27FC236}">
                <a16:creationId xmlns:a16="http://schemas.microsoft.com/office/drawing/2014/main" id="{46C95C15-DFFB-D029-9B19-26D6AD110CB5}"/>
              </a:ext>
            </a:extLst>
          </p:cNvPr>
          <p:cNvSpPr/>
          <p:nvPr/>
        </p:nvSpPr>
        <p:spPr>
          <a:xfrm>
            <a:off x="4765884" y="4831274"/>
            <a:ext cx="1951601" cy="907371"/>
          </a:xfrm>
          <a:prstGeom prst="wedgeRoundRectCallout">
            <a:avLst>
              <a:gd name="adj1" fmla="val -47982"/>
              <a:gd name="adj2" fmla="val -88225"/>
              <a:gd name="adj3" fmla="val 16667"/>
            </a:avLst>
          </a:prstGeom>
          <a:solidFill>
            <a:srgbClr val="FFFFFF"/>
          </a:solidFill>
          <a:ln w="38100"/>
          <a:effectLst>
            <a:outerShdw blurRad="50800" dist="508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b="1" dirty="0"/>
              <a:t>Package B</a:t>
            </a:r>
          </a:p>
          <a:p>
            <a:pPr algn="ctr"/>
            <a:r>
              <a:rPr kumimoji="1" lang="en-US" altLang="ja-JP" b="1" dirty="0"/>
              <a:t>License: GPLv3</a:t>
            </a:r>
          </a:p>
        </p:txBody>
      </p:sp>
      <p:pic>
        <p:nvPicPr>
          <p:cNvPr id="13" name="グラフィックス 12" descr="裁きの天秤 単色塗りつぶし">
            <a:extLst>
              <a:ext uri="{FF2B5EF4-FFF2-40B4-BE49-F238E27FC236}">
                <a16:creationId xmlns:a16="http://schemas.microsoft.com/office/drawing/2014/main" id="{62A90A60-C65D-B498-2295-5D40B8F3457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177924" y="4438391"/>
            <a:ext cx="785765" cy="785765"/>
          </a:xfrm>
          <a:prstGeom prst="rect">
            <a:avLst/>
          </a:prstGeom>
          <a:effectLst>
            <a:outerShdw blurRad="50800" dist="25400" dir="2700000" algn="tl" rotWithShape="0">
              <a:prstClr val="black">
                <a:alpha val="80000"/>
              </a:prstClr>
            </a:outerShdw>
          </a:effectLst>
        </p:spPr>
      </p:pic>
      <p:sp>
        <p:nvSpPr>
          <p:cNvPr id="14" name="円形吹き出し 13">
            <a:extLst>
              <a:ext uri="{FF2B5EF4-FFF2-40B4-BE49-F238E27FC236}">
                <a16:creationId xmlns:a16="http://schemas.microsoft.com/office/drawing/2014/main" id="{A4BEEEDC-FF78-7F79-EE92-873173D60B09}"/>
              </a:ext>
            </a:extLst>
          </p:cNvPr>
          <p:cNvSpPr/>
          <p:nvPr/>
        </p:nvSpPr>
        <p:spPr>
          <a:xfrm>
            <a:off x="7434869" y="2802786"/>
            <a:ext cx="762048" cy="661573"/>
          </a:xfrm>
          <a:prstGeom prst="wedgeEllipseCallout">
            <a:avLst/>
          </a:prstGeom>
          <a:solidFill>
            <a:srgbClr val="FFFFFF"/>
          </a:solidFill>
          <a:effectLst>
            <a:outerShdw blurRad="50800" dist="50800" dir="2700000" algn="tl" rotWithShape="0">
              <a:prstClr val="black">
                <a:alpha val="8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800" b="1" dirty="0"/>
              <a:t>!</a:t>
            </a:r>
            <a:endParaRPr kumimoji="1" lang="ja-JP" altLang="en-US" sz="2800" b="1"/>
          </a:p>
        </p:txBody>
      </p:sp>
      <p:pic>
        <p:nvPicPr>
          <p:cNvPr id="15" name="グラフィックス 14" descr="十字の付いた盾 単色塗りつぶし">
            <a:extLst>
              <a:ext uri="{FF2B5EF4-FFF2-40B4-BE49-F238E27FC236}">
                <a16:creationId xmlns:a16="http://schemas.microsoft.com/office/drawing/2014/main" id="{CE1CCB11-E90E-05CF-7ACC-84D2A174831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540874" y="2329343"/>
            <a:ext cx="778404" cy="778404"/>
          </a:xfrm>
          <a:prstGeom prst="rect">
            <a:avLst/>
          </a:prstGeom>
          <a:effectLst>
            <a:outerShdw blurRad="50800" dist="25400" dir="2700000" algn="tl" rotWithShape="0">
              <a:prstClr val="black">
                <a:alpha val="80000"/>
              </a:prstClr>
            </a:outerShdw>
          </a:effectLst>
        </p:spPr>
      </p:pic>
      <p:pic>
        <p:nvPicPr>
          <p:cNvPr id="16" name="グラフィックス 15" descr="十字の付いた盾 単色塗りつぶし">
            <a:extLst>
              <a:ext uri="{FF2B5EF4-FFF2-40B4-BE49-F238E27FC236}">
                <a16:creationId xmlns:a16="http://schemas.microsoft.com/office/drawing/2014/main" id="{470C378B-BB00-492D-CAF8-4D3B0B68082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006714" y="3367663"/>
            <a:ext cx="778404" cy="778404"/>
          </a:xfrm>
          <a:prstGeom prst="rect">
            <a:avLst/>
          </a:prstGeom>
          <a:effectLst>
            <a:outerShdw blurRad="50800" dist="25400" dir="2700000" algn="tl" rotWithShape="0">
              <a:prstClr val="black">
                <a:alpha val="80000"/>
              </a:prstClr>
            </a:outerShdw>
          </a:effectLst>
        </p:spPr>
      </p:pic>
    </p:spTree>
    <p:extLst>
      <p:ext uri="{BB962C8B-B14F-4D97-AF65-F5344CB8AC3E}">
        <p14:creationId xmlns:p14="http://schemas.microsoft.com/office/powerpoint/2010/main" val="2035165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53" presetClass="entr" presetSubtype="16"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anim calcmode="lin" valueType="num">
                                      <p:cBhvr>
                                        <p:cTn id="9" dur="500" fill="hold"/>
                                        <p:tgtEl>
                                          <p:spTgt spid="11"/>
                                        </p:tgtEl>
                                        <p:attrNameLst>
                                          <p:attrName>ppt_w</p:attrName>
                                        </p:attrNameLst>
                                      </p:cBhvr>
                                      <p:tavLst>
                                        <p:tav tm="0">
                                          <p:val>
                                            <p:fltVal val="0"/>
                                          </p:val>
                                        </p:tav>
                                        <p:tav tm="100000">
                                          <p:val>
                                            <p:strVal val="#ppt_w"/>
                                          </p:val>
                                        </p:tav>
                                      </p:tavLst>
                                    </p:anim>
                                    <p:anim calcmode="lin" valueType="num">
                                      <p:cBhvr>
                                        <p:cTn id="10" dur="500" fill="hold"/>
                                        <p:tgtEl>
                                          <p:spTgt spid="11"/>
                                        </p:tgtEl>
                                        <p:attrNameLst>
                                          <p:attrName>ppt_h</p:attrName>
                                        </p:attrNameLst>
                                      </p:cBhvr>
                                      <p:tavLst>
                                        <p:tav tm="0">
                                          <p:val>
                                            <p:fltVal val="0"/>
                                          </p:val>
                                        </p:tav>
                                        <p:tav tm="100000">
                                          <p:val>
                                            <p:strVal val="#ppt_h"/>
                                          </p:val>
                                        </p:tav>
                                      </p:tavLst>
                                    </p:anim>
                                    <p:animEffect transition="in" filter="fade">
                                      <p:cBhvr>
                                        <p:cTn id="11" dur="500"/>
                                        <p:tgtEl>
                                          <p:spTgt spid="11"/>
                                        </p:tgtEl>
                                      </p:cBhvr>
                                    </p:animEffect>
                                  </p:childTnLst>
                                </p:cTn>
                              </p:par>
                              <p:par>
                                <p:cTn id="12" presetID="53" presetClass="entr" presetSubtype="16"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500" fill="hold"/>
                                        <p:tgtEl>
                                          <p:spTgt spid="12"/>
                                        </p:tgtEl>
                                        <p:attrNameLst>
                                          <p:attrName>ppt_w</p:attrName>
                                        </p:attrNameLst>
                                      </p:cBhvr>
                                      <p:tavLst>
                                        <p:tav tm="0">
                                          <p:val>
                                            <p:fltVal val="0"/>
                                          </p:val>
                                        </p:tav>
                                        <p:tav tm="100000">
                                          <p:val>
                                            <p:strVal val="#ppt_w"/>
                                          </p:val>
                                        </p:tav>
                                      </p:tavLst>
                                    </p:anim>
                                    <p:anim calcmode="lin" valueType="num">
                                      <p:cBhvr>
                                        <p:cTn id="20" dur="500" fill="hold"/>
                                        <p:tgtEl>
                                          <p:spTgt spid="12"/>
                                        </p:tgtEl>
                                        <p:attrNameLst>
                                          <p:attrName>ppt_h</p:attrName>
                                        </p:attrNameLst>
                                      </p:cBhvr>
                                      <p:tavLst>
                                        <p:tav tm="0">
                                          <p:val>
                                            <p:fltVal val="0"/>
                                          </p:val>
                                        </p:tav>
                                        <p:tav tm="100000">
                                          <p:val>
                                            <p:strVal val="#ppt_h"/>
                                          </p:val>
                                        </p:tav>
                                      </p:tavLst>
                                    </p:anim>
                                    <p:animEffect transition="in" filter="fade">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3">
                                            <p:txEl>
                                              <p:pRg st="1" end="1"/>
                                            </p:txEl>
                                          </p:spTgt>
                                        </p:tgtEl>
                                        <p:attrNameLst>
                                          <p:attrName>style.visibility</p:attrName>
                                        </p:attrNameLst>
                                      </p:cBhvr>
                                      <p:to>
                                        <p:strVal val="visible"/>
                                      </p:to>
                                    </p:set>
                                  </p:childTnLst>
                                </p:cTn>
                              </p:par>
                              <p:par>
                                <p:cTn id="26" presetID="53" presetClass="entr" presetSubtype="16"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 calcmode="lin" valueType="num">
                                      <p:cBhvr>
                                        <p:cTn id="28" dur="500" fill="hold"/>
                                        <p:tgtEl>
                                          <p:spTgt spid="14"/>
                                        </p:tgtEl>
                                        <p:attrNameLst>
                                          <p:attrName>ppt_w</p:attrName>
                                        </p:attrNameLst>
                                      </p:cBhvr>
                                      <p:tavLst>
                                        <p:tav tm="0">
                                          <p:val>
                                            <p:fltVal val="0"/>
                                          </p:val>
                                        </p:tav>
                                        <p:tav tm="100000">
                                          <p:val>
                                            <p:strVal val="#ppt_w"/>
                                          </p:val>
                                        </p:tav>
                                      </p:tavLst>
                                    </p:anim>
                                    <p:anim calcmode="lin" valueType="num">
                                      <p:cBhvr>
                                        <p:cTn id="29" dur="500" fill="hold"/>
                                        <p:tgtEl>
                                          <p:spTgt spid="14"/>
                                        </p:tgtEl>
                                        <p:attrNameLst>
                                          <p:attrName>ppt_h</p:attrName>
                                        </p:attrNameLst>
                                      </p:cBhvr>
                                      <p:tavLst>
                                        <p:tav tm="0">
                                          <p:val>
                                            <p:fltVal val="0"/>
                                          </p:val>
                                        </p:tav>
                                        <p:tav tm="100000">
                                          <p:val>
                                            <p:strVal val="#ppt_h"/>
                                          </p:val>
                                        </p:tav>
                                      </p:tavLst>
                                    </p:anim>
                                    <p:animEffect transition="in" filter="fade">
                                      <p:cBhvr>
                                        <p:cTn id="30" dur="500"/>
                                        <p:tgtEl>
                                          <p:spTgt spid="14"/>
                                        </p:tgtEl>
                                      </p:cBhvr>
                                    </p:animEffect>
                                  </p:childTnLst>
                                </p:cTn>
                              </p:par>
                              <p:par>
                                <p:cTn id="31" presetID="53" presetClass="entr" presetSubtype="16" fill="hold" nodeType="with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p:cTn id="33" dur="500" fill="hold"/>
                                        <p:tgtEl>
                                          <p:spTgt spid="13"/>
                                        </p:tgtEl>
                                        <p:attrNameLst>
                                          <p:attrName>ppt_w</p:attrName>
                                        </p:attrNameLst>
                                      </p:cBhvr>
                                      <p:tavLst>
                                        <p:tav tm="0">
                                          <p:val>
                                            <p:fltVal val="0"/>
                                          </p:val>
                                        </p:tav>
                                        <p:tav tm="100000">
                                          <p:val>
                                            <p:strVal val="#ppt_w"/>
                                          </p:val>
                                        </p:tav>
                                      </p:tavLst>
                                    </p:anim>
                                    <p:anim calcmode="lin" valueType="num">
                                      <p:cBhvr>
                                        <p:cTn id="34" dur="500" fill="hold"/>
                                        <p:tgtEl>
                                          <p:spTgt spid="13"/>
                                        </p:tgtEl>
                                        <p:attrNameLst>
                                          <p:attrName>ppt_h</p:attrName>
                                        </p:attrNameLst>
                                      </p:cBhvr>
                                      <p:tavLst>
                                        <p:tav tm="0">
                                          <p:val>
                                            <p:fltVal val="0"/>
                                          </p:val>
                                        </p:tav>
                                        <p:tav tm="100000">
                                          <p:val>
                                            <p:strVal val="#ppt_h"/>
                                          </p:val>
                                        </p:tav>
                                      </p:tavLst>
                                    </p:anim>
                                    <p:animEffect transition="in" filter="fade">
                                      <p:cBhvr>
                                        <p:cTn id="35" dur="500"/>
                                        <p:tgtEl>
                                          <p:spTgt spid="13"/>
                                        </p:tgtEl>
                                      </p:cBhvr>
                                    </p:animEffect>
                                  </p:childTnLst>
                                </p:cTn>
                              </p:par>
                              <p:par>
                                <p:cTn id="36" presetID="53" presetClass="entr" presetSubtype="16" fill="hold" nodeType="withEffect">
                                  <p:stCondLst>
                                    <p:cond delay="0"/>
                                  </p:stCondLst>
                                  <p:childTnLst>
                                    <p:set>
                                      <p:cBhvr>
                                        <p:cTn id="37" dur="1" fill="hold">
                                          <p:stCondLst>
                                            <p:cond delay="0"/>
                                          </p:stCondLst>
                                        </p:cTn>
                                        <p:tgtEl>
                                          <p:spTgt spid="15"/>
                                        </p:tgtEl>
                                        <p:attrNameLst>
                                          <p:attrName>style.visibility</p:attrName>
                                        </p:attrNameLst>
                                      </p:cBhvr>
                                      <p:to>
                                        <p:strVal val="visible"/>
                                      </p:to>
                                    </p:set>
                                    <p:anim calcmode="lin" valueType="num">
                                      <p:cBhvr>
                                        <p:cTn id="38" dur="500" fill="hold"/>
                                        <p:tgtEl>
                                          <p:spTgt spid="15"/>
                                        </p:tgtEl>
                                        <p:attrNameLst>
                                          <p:attrName>ppt_w</p:attrName>
                                        </p:attrNameLst>
                                      </p:cBhvr>
                                      <p:tavLst>
                                        <p:tav tm="0">
                                          <p:val>
                                            <p:fltVal val="0"/>
                                          </p:val>
                                        </p:tav>
                                        <p:tav tm="100000">
                                          <p:val>
                                            <p:strVal val="#ppt_w"/>
                                          </p:val>
                                        </p:tav>
                                      </p:tavLst>
                                    </p:anim>
                                    <p:anim calcmode="lin" valueType="num">
                                      <p:cBhvr>
                                        <p:cTn id="39" dur="500" fill="hold"/>
                                        <p:tgtEl>
                                          <p:spTgt spid="15"/>
                                        </p:tgtEl>
                                        <p:attrNameLst>
                                          <p:attrName>ppt_h</p:attrName>
                                        </p:attrNameLst>
                                      </p:cBhvr>
                                      <p:tavLst>
                                        <p:tav tm="0">
                                          <p:val>
                                            <p:fltVal val="0"/>
                                          </p:val>
                                        </p:tav>
                                        <p:tav tm="100000">
                                          <p:val>
                                            <p:strVal val="#ppt_h"/>
                                          </p:val>
                                        </p:tav>
                                      </p:tavLst>
                                    </p:anim>
                                    <p:animEffect transition="in" filter="fade">
                                      <p:cBhvr>
                                        <p:cTn id="4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56B730-7CAF-6760-4B88-32495CAF09DE}"/>
            </a:ext>
          </a:extLst>
        </p:cNvPr>
        <p:cNvGrpSpPr/>
        <p:nvPr/>
      </p:nvGrpSpPr>
      <p:grpSpPr>
        <a:xfrm>
          <a:off x="0" y="0"/>
          <a:ext cx="0" cy="0"/>
          <a:chOff x="0" y="0"/>
          <a:chExt cx="0" cy="0"/>
        </a:xfrm>
      </p:grpSpPr>
      <p:sp>
        <p:nvSpPr>
          <p:cNvPr id="3" name="タイトル 2">
            <a:extLst>
              <a:ext uri="{FF2B5EF4-FFF2-40B4-BE49-F238E27FC236}">
                <a16:creationId xmlns:a16="http://schemas.microsoft.com/office/drawing/2014/main" id="{8B5F80A8-16CB-C66F-B761-D6F2AC701DDE}"/>
              </a:ext>
            </a:extLst>
          </p:cNvPr>
          <p:cNvSpPr>
            <a:spLocks noGrp="1"/>
          </p:cNvSpPr>
          <p:nvPr>
            <p:ph type="title"/>
          </p:nvPr>
        </p:nvSpPr>
        <p:spPr/>
        <p:txBody>
          <a:bodyPr/>
          <a:lstStyle/>
          <a:p>
            <a:r>
              <a:rPr lang="ja-JP" altLang="en-US"/>
              <a:t>付録：　既存調査</a:t>
            </a:r>
          </a:p>
        </p:txBody>
      </p:sp>
      <p:sp>
        <p:nvSpPr>
          <p:cNvPr id="5" name="角丸四角形 4">
            <a:extLst>
              <a:ext uri="{FF2B5EF4-FFF2-40B4-BE49-F238E27FC236}">
                <a16:creationId xmlns:a16="http://schemas.microsoft.com/office/drawing/2014/main" id="{53B8BA93-1FA6-B131-0E59-DD2AE5BEBE0B}"/>
              </a:ext>
            </a:extLst>
          </p:cNvPr>
          <p:cNvSpPr/>
          <p:nvPr/>
        </p:nvSpPr>
        <p:spPr>
          <a:xfrm>
            <a:off x="2048817" y="1045856"/>
            <a:ext cx="5046362" cy="624355"/>
          </a:xfrm>
          <a:prstGeom prst="roundRect">
            <a:avLst/>
          </a:prstGeom>
          <a:noFill/>
          <a:ln w="38100">
            <a:solidFill>
              <a:schemeClr val="tx1"/>
            </a:solidFill>
          </a:ln>
        </p:spPr>
        <p:style>
          <a:lnRef idx="2">
            <a:schemeClr val="accent1">
              <a:shade val="15000"/>
            </a:schemeClr>
          </a:lnRef>
          <a:fillRef idx="1001">
            <a:schemeClr val="dk2"/>
          </a:fillRef>
          <a:effectRef idx="0">
            <a:schemeClr val="accent1"/>
          </a:effectRef>
          <a:fontRef idx="minor">
            <a:schemeClr val="lt1"/>
          </a:fontRef>
        </p:style>
        <p:txBody>
          <a:bodyPr rtlCol="0" anchor="ctr"/>
          <a:lstStyle/>
          <a:p>
            <a:pPr algn="ctr"/>
            <a:r>
              <a:rPr lang="en" altLang="ja-JP" sz="2400" b="1" dirty="0"/>
              <a:t>SBOM </a:t>
            </a:r>
            <a:r>
              <a:rPr lang="ja-JP" altLang="en-US" sz="2400" b="1"/>
              <a:t>の普及は未だ不十分</a:t>
            </a:r>
          </a:p>
        </p:txBody>
      </p:sp>
      <p:sp>
        <p:nvSpPr>
          <p:cNvPr id="8" name="角丸四角形 7">
            <a:extLst>
              <a:ext uri="{FF2B5EF4-FFF2-40B4-BE49-F238E27FC236}">
                <a16:creationId xmlns:a16="http://schemas.microsoft.com/office/drawing/2014/main" id="{4E0ACE66-FE55-1AA9-4E3A-070EE64AB769}"/>
              </a:ext>
            </a:extLst>
          </p:cNvPr>
          <p:cNvSpPr/>
          <p:nvPr/>
        </p:nvSpPr>
        <p:spPr>
          <a:xfrm>
            <a:off x="916848" y="4891047"/>
            <a:ext cx="7501702" cy="738664"/>
          </a:xfrm>
          <a:prstGeom prst="roundRect">
            <a:avLst/>
          </a:prstGeom>
          <a:noFill/>
          <a:ln w="76200">
            <a:solidFill>
              <a:schemeClr val="tx1"/>
            </a:solidFill>
          </a:ln>
        </p:spPr>
        <p:style>
          <a:lnRef idx="2">
            <a:schemeClr val="accent1">
              <a:shade val="15000"/>
            </a:schemeClr>
          </a:lnRef>
          <a:fillRef idx="1001">
            <a:schemeClr val="dk2"/>
          </a:fillRef>
          <a:effectRef idx="0">
            <a:schemeClr val="accent1"/>
          </a:effectRef>
          <a:fontRef idx="minor">
            <a:schemeClr val="lt1"/>
          </a:fontRef>
        </p:style>
        <p:txBody>
          <a:bodyPr rtlCol="0" anchor="ctr"/>
          <a:lstStyle/>
          <a:p>
            <a:pPr algn="ctr"/>
            <a:r>
              <a:rPr lang="ja-JP" altLang="en-US" sz="2400" b="1">
                <a:solidFill>
                  <a:schemeClr val="accent1"/>
                </a:solidFill>
              </a:rPr>
              <a:t>一般の開発者が実際に直面した課題の調査は未実施</a:t>
            </a:r>
          </a:p>
        </p:txBody>
      </p:sp>
      <p:sp>
        <p:nvSpPr>
          <p:cNvPr id="11" name="正方形/長方形 10">
            <a:extLst>
              <a:ext uri="{FF2B5EF4-FFF2-40B4-BE49-F238E27FC236}">
                <a16:creationId xmlns:a16="http://schemas.microsoft.com/office/drawing/2014/main" id="{53CF0BDD-94B0-F32C-5ED4-02ECBC16F4A3}"/>
              </a:ext>
            </a:extLst>
          </p:cNvPr>
          <p:cNvSpPr/>
          <p:nvPr/>
        </p:nvSpPr>
        <p:spPr>
          <a:xfrm>
            <a:off x="378908" y="2255622"/>
            <a:ext cx="4193090" cy="1188152"/>
          </a:xfrm>
          <a:prstGeom prst="rect">
            <a:avLst/>
          </a:prstGeom>
          <a:noFill/>
          <a:ln w="38100">
            <a:solidFill>
              <a:schemeClr val="tx1"/>
            </a:solidFill>
          </a:ln>
        </p:spPr>
        <p:style>
          <a:lnRef idx="2">
            <a:schemeClr val="accent1">
              <a:shade val="15000"/>
            </a:schemeClr>
          </a:lnRef>
          <a:fillRef idx="1001">
            <a:schemeClr val="dk2"/>
          </a:fillRef>
          <a:effectRef idx="0">
            <a:schemeClr val="accent1"/>
          </a:effectRef>
          <a:fontRef idx="minor">
            <a:schemeClr val="lt1"/>
          </a:fontRef>
        </p:style>
        <p:txBody>
          <a:bodyPr lIns="202500" rIns="202500" rtlCol="0" anchor="ctr"/>
          <a:lstStyle/>
          <a:p>
            <a:r>
              <a:rPr lang="ja-JP" altLang="en-US" sz="1400" b="1" u="sng"/>
              <a:t>準備度調査</a:t>
            </a:r>
            <a:r>
              <a:rPr lang="en-US" altLang="ja-JP" sz="1400" b="1" u="sng" dirty="0"/>
              <a:t> (Linux Foundation, 2022)</a:t>
            </a:r>
            <a:r>
              <a:rPr lang="en-US" altLang="ja-JP" sz="1400" dirty="0"/>
              <a:t> [2]</a:t>
            </a:r>
          </a:p>
          <a:p>
            <a:endParaRPr lang="en-US" altLang="ja-JP" sz="1400" dirty="0"/>
          </a:p>
          <a:p>
            <a:r>
              <a:rPr lang="ja-JP" altLang="en-US" sz="1400"/>
              <a:t>多種多様な業種・規模の </a:t>
            </a:r>
            <a:r>
              <a:rPr lang="en-US" altLang="ja-JP" sz="1400" dirty="0"/>
              <a:t>412 </a:t>
            </a:r>
            <a:r>
              <a:rPr lang="ja-JP" altLang="en-US" sz="1400"/>
              <a:t>組織を対象に、</a:t>
            </a:r>
            <a:br>
              <a:rPr lang="en-US" altLang="ja-JP" sz="1400" dirty="0"/>
            </a:br>
            <a:r>
              <a:rPr lang="ja-JP" altLang="en-US" sz="1400"/>
              <a:t>各側面から</a:t>
            </a:r>
            <a:r>
              <a:rPr lang="en-US" altLang="ja-JP" sz="1400" dirty="0"/>
              <a:t> SBOM </a:t>
            </a:r>
            <a:r>
              <a:rPr lang="ja-JP" altLang="en-US" sz="1400"/>
              <a:t>利活用への準備度を調査</a:t>
            </a:r>
          </a:p>
        </p:txBody>
      </p:sp>
      <p:sp>
        <p:nvSpPr>
          <p:cNvPr id="12" name="正方形/長方形 11">
            <a:extLst>
              <a:ext uri="{FF2B5EF4-FFF2-40B4-BE49-F238E27FC236}">
                <a16:creationId xmlns:a16="http://schemas.microsoft.com/office/drawing/2014/main" id="{EA3A95DD-0330-12AA-A6AC-D1D1C257182A}"/>
              </a:ext>
            </a:extLst>
          </p:cNvPr>
          <p:cNvSpPr/>
          <p:nvPr/>
        </p:nvSpPr>
        <p:spPr>
          <a:xfrm>
            <a:off x="4571997" y="2255622"/>
            <a:ext cx="4193090" cy="1188152"/>
          </a:xfrm>
          <a:prstGeom prst="rect">
            <a:avLst/>
          </a:prstGeom>
          <a:noFill/>
          <a:ln w="38100">
            <a:solidFill>
              <a:schemeClr val="tx1"/>
            </a:solidFill>
          </a:ln>
        </p:spPr>
        <p:style>
          <a:lnRef idx="2">
            <a:schemeClr val="accent1">
              <a:shade val="15000"/>
            </a:schemeClr>
          </a:lnRef>
          <a:fillRef idx="1001">
            <a:schemeClr val="dk2"/>
          </a:fillRef>
          <a:effectRef idx="0">
            <a:schemeClr val="accent1"/>
          </a:effectRef>
          <a:fontRef idx="minor">
            <a:schemeClr val="lt1"/>
          </a:fontRef>
        </p:style>
        <p:txBody>
          <a:bodyPr lIns="202500" rIns="202500" rtlCol="0" anchor="ctr"/>
          <a:lstStyle/>
          <a:p>
            <a:r>
              <a:rPr lang="ja-JP" altLang="en-US" sz="1400" b="1" u="sng"/>
              <a:t>アンケート調査</a:t>
            </a:r>
            <a:r>
              <a:rPr lang="en-US" altLang="ja-JP" sz="1400" b="1" u="sng" dirty="0"/>
              <a:t> (Xia </a:t>
            </a:r>
            <a:r>
              <a:rPr lang="ja-JP" altLang="en-US" sz="1400" b="1" u="sng"/>
              <a:t>ら</a:t>
            </a:r>
            <a:r>
              <a:rPr lang="en-US" altLang="ja-JP" sz="1400" b="1" u="sng" dirty="0"/>
              <a:t>, 2023)</a:t>
            </a:r>
            <a:r>
              <a:rPr lang="en-US" altLang="ja-JP" sz="1400" dirty="0"/>
              <a:t> [3]</a:t>
            </a:r>
            <a:endParaRPr lang="en-US" altLang="ja-JP" sz="1400" b="1" u="sng" dirty="0"/>
          </a:p>
          <a:p>
            <a:endParaRPr lang="en-US" altLang="ja-JP" sz="1400" dirty="0"/>
          </a:p>
          <a:p>
            <a:r>
              <a:rPr lang="ja-JP" altLang="en-US" sz="1400"/>
              <a:t>オンラインで募った実践者にアンケートを行い、</a:t>
            </a:r>
            <a:br>
              <a:rPr lang="en-US" altLang="ja-JP" sz="1400" dirty="0"/>
            </a:br>
            <a:r>
              <a:rPr lang="en-US" altLang="ja-JP" sz="1400" dirty="0"/>
              <a:t>SBOM </a:t>
            </a:r>
            <a:r>
              <a:rPr lang="ja-JP" altLang="en-US" sz="1400"/>
              <a:t>への見方や普及への目標を提示</a:t>
            </a:r>
          </a:p>
        </p:txBody>
      </p:sp>
      <p:sp>
        <p:nvSpPr>
          <p:cNvPr id="13" name="正方形/長方形 12">
            <a:extLst>
              <a:ext uri="{FF2B5EF4-FFF2-40B4-BE49-F238E27FC236}">
                <a16:creationId xmlns:a16="http://schemas.microsoft.com/office/drawing/2014/main" id="{6B732160-A491-73FD-DEE7-FA979C94CFD3}"/>
              </a:ext>
            </a:extLst>
          </p:cNvPr>
          <p:cNvSpPr/>
          <p:nvPr/>
        </p:nvSpPr>
        <p:spPr>
          <a:xfrm>
            <a:off x="378908" y="3443774"/>
            <a:ext cx="4193090" cy="1188152"/>
          </a:xfrm>
          <a:prstGeom prst="rect">
            <a:avLst/>
          </a:prstGeom>
          <a:noFill/>
          <a:ln w="38100">
            <a:solidFill>
              <a:schemeClr val="tx1"/>
            </a:solidFill>
          </a:ln>
        </p:spPr>
        <p:style>
          <a:lnRef idx="2">
            <a:schemeClr val="accent1">
              <a:shade val="15000"/>
            </a:schemeClr>
          </a:lnRef>
          <a:fillRef idx="1001">
            <a:schemeClr val="dk2"/>
          </a:fillRef>
          <a:effectRef idx="0">
            <a:schemeClr val="accent1"/>
          </a:effectRef>
          <a:fontRef idx="minor">
            <a:schemeClr val="lt1"/>
          </a:fontRef>
        </p:style>
        <p:txBody>
          <a:bodyPr lIns="202500" rIns="202500" rtlCol="0" anchor="ctr"/>
          <a:lstStyle/>
          <a:p>
            <a:r>
              <a:rPr lang="ja-JP" altLang="en-US" sz="1400" b="1" u="sng"/>
              <a:t>インタビュー調査</a:t>
            </a:r>
            <a:r>
              <a:rPr lang="en-US" altLang="ja-JP" sz="1400" b="1" u="sng" dirty="0"/>
              <a:t> (Stalnaker </a:t>
            </a:r>
            <a:r>
              <a:rPr lang="ja-JP" altLang="en-US" sz="1400" b="1" u="sng"/>
              <a:t>ら</a:t>
            </a:r>
            <a:r>
              <a:rPr lang="en-US" altLang="ja-JP" sz="1400" b="1" u="sng" dirty="0"/>
              <a:t>, 2024)</a:t>
            </a:r>
            <a:r>
              <a:rPr lang="en-US" altLang="ja-JP" sz="1400" dirty="0"/>
              <a:t> [4]</a:t>
            </a:r>
            <a:endParaRPr lang="en-US" altLang="ja-JP" sz="1400" b="1" u="sng" dirty="0"/>
          </a:p>
          <a:p>
            <a:endParaRPr lang="en-US" altLang="ja-JP" sz="1400" dirty="0"/>
          </a:p>
          <a:p>
            <a:r>
              <a:rPr lang="ja-JP" altLang="en-US" sz="1400"/>
              <a:t>ステークホルダーが </a:t>
            </a:r>
            <a:r>
              <a:rPr lang="en" altLang="ja-JP" sz="1400" dirty="0"/>
              <a:t>SBOM </a:t>
            </a:r>
            <a:r>
              <a:rPr lang="ja-JP" altLang="en-US" sz="1400"/>
              <a:t>の作成時や使用時に</a:t>
            </a:r>
            <a:br>
              <a:rPr lang="en-US" altLang="ja-JP" sz="1400" dirty="0"/>
            </a:br>
            <a:r>
              <a:rPr lang="ja-JP" altLang="en-US" sz="1400"/>
              <a:t>直面した課題と、課題への対処法を調査</a:t>
            </a:r>
          </a:p>
        </p:txBody>
      </p:sp>
      <p:sp>
        <p:nvSpPr>
          <p:cNvPr id="14" name="正方形/長方形 13">
            <a:extLst>
              <a:ext uri="{FF2B5EF4-FFF2-40B4-BE49-F238E27FC236}">
                <a16:creationId xmlns:a16="http://schemas.microsoft.com/office/drawing/2014/main" id="{54BE9061-A592-EDC6-E949-FE3EBDC09FA8}"/>
              </a:ext>
            </a:extLst>
          </p:cNvPr>
          <p:cNvSpPr/>
          <p:nvPr/>
        </p:nvSpPr>
        <p:spPr>
          <a:xfrm>
            <a:off x="4571999" y="3443774"/>
            <a:ext cx="4193089" cy="1188152"/>
          </a:xfrm>
          <a:prstGeom prst="rect">
            <a:avLst/>
          </a:prstGeom>
          <a:noFill/>
          <a:ln w="38100">
            <a:solidFill>
              <a:schemeClr val="tx1"/>
            </a:solidFill>
          </a:ln>
        </p:spPr>
        <p:style>
          <a:lnRef idx="2">
            <a:schemeClr val="accent1">
              <a:shade val="15000"/>
            </a:schemeClr>
          </a:lnRef>
          <a:fillRef idx="1001">
            <a:schemeClr val="dk2"/>
          </a:fillRef>
          <a:effectRef idx="0">
            <a:schemeClr val="accent1"/>
          </a:effectRef>
          <a:fontRef idx="minor">
            <a:schemeClr val="lt1"/>
          </a:fontRef>
        </p:style>
        <p:txBody>
          <a:bodyPr lIns="202500" rIns="202500" rtlCol="0" anchor="ctr"/>
          <a:lstStyle/>
          <a:p>
            <a:r>
              <a:rPr lang="ja-JP" altLang="en-US" sz="1400" b="1" u="sng"/>
              <a:t>利用状況調査</a:t>
            </a:r>
            <a:r>
              <a:rPr lang="en-US" altLang="ja-JP" sz="1400" b="1" u="sng" dirty="0"/>
              <a:t> (Nocera </a:t>
            </a:r>
            <a:r>
              <a:rPr lang="ja-JP" altLang="en-US" sz="1400" b="1" u="sng"/>
              <a:t>ら</a:t>
            </a:r>
            <a:r>
              <a:rPr lang="en-US" altLang="ja-JP" sz="1400" b="1" u="sng" dirty="0"/>
              <a:t>, 2023)</a:t>
            </a:r>
            <a:r>
              <a:rPr lang="en-US" altLang="ja-JP" sz="1400" dirty="0"/>
              <a:t> [7]</a:t>
            </a:r>
            <a:endParaRPr lang="en-US" altLang="ja-JP" sz="1400" b="1" u="sng" dirty="0"/>
          </a:p>
          <a:p>
            <a:endParaRPr lang="en-US" altLang="ja-JP" sz="1400" dirty="0"/>
          </a:p>
          <a:p>
            <a:r>
              <a:rPr lang="en" altLang="ja-JP" sz="1400" dirty="0"/>
              <a:t>GitHub </a:t>
            </a:r>
            <a:r>
              <a:rPr lang="ja-JP" altLang="en-US" sz="1400"/>
              <a:t>上の </a:t>
            </a:r>
            <a:r>
              <a:rPr lang="en" altLang="ja-JP" sz="1400" dirty="0"/>
              <a:t>OSS </a:t>
            </a:r>
            <a:r>
              <a:rPr lang="ja-JP" altLang="en-US" sz="1400"/>
              <a:t>に対する定量調査</a:t>
            </a:r>
          </a:p>
        </p:txBody>
      </p:sp>
      <p:sp>
        <p:nvSpPr>
          <p:cNvPr id="15" name="下矢印 14">
            <a:extLst>
              <a:ext uri="{FF2B5EF4-FFF2-40B4-BE49-F238E27FC236}">
                <a16:creationId xmlns:a16="http://schemas.microsoft.com/office/drawing/2014/main" id="{F5FE4B24-E204-9922-5D61-5CDF6826BA71}"/>
              </a:ext>
            </a:extLst>
          </p:cNvPr>
          <p:cNvSpPr/>
          <p:nvPr/>
        </p:nvSpPr>
        <p:spPr>
          <a:xfrm>
            <a:off x="3534926" y="1835705"/>
            <a:ext cx="2054079" cy="283372"/>
          </a:xfrm>
          <a:prstGeom prst="downArrow">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sz="1400"/>
          </a:p>
        </p:txBody>
      </p:sp>
    </p:spTree>
    <p:extLst>
      <p:ext uri="{BB962C8B-B14F-4D97-AF65-F5344CB8AC3E}">
        <p14:creationId xmlns:p14="http://schemas.microsoft.com/office/powerpoint/2010/main" val="4392166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F5A8FB9-DCCA-AE2D-7306-A618162250D9}"/>
              </a:ext>
            </a:extLst>
          </p:cNvPr>
          <p:cNvSpPr>
            <a:spLocks noGrp="1"/>
          </p:cNvSpPr>
          <p:nvPr>
            <p:ph type="title"/>
          </p:nvPr>
        </p:nvSpPr>
        <p:spPr/>
        <p:txBody>
          <a:bodyPr/>
          <a:lstStyle/>
          <a:p>
            <a:r>
              <a:rPr kumimoji="1" lang="ja-JP" altLang="en-US"/>
              <a:t>付録：　</a:t>
            </a:r>
            <a:r>
              <a:rPr kumimoji="1" lang="en" altLang="ja-JP" dirty="0"/>
              <a:t>Stack Overflow [10]</a:t>
            </a:r>
            <a:endParaRPr kumimoji="1" lang="ja-JP" altLang="en-US"/>
          </a:p>
        </p:txBody>
      </p:sp>
      <p:sp>
        <p:nvSpPr>
          <p:cNvPr id="3" name="コンテンツ プレースホルダー 2">
            <a:extLst>
              <a:ext uri="{FF2B5EF4-FFF2-40B4-BE49-F238E27FC236}">
                <a16:creationId xmlns:a16="http://schemas.microsoft.com/office/drawing/2014/main" id="{5164BE74-3A31-773D-DB5C-AD542C76763B}"/>
              </a:ext>
            </a:extLst>
          </p:cNvPr>
          <p:cNvSpPr>
            <a:spLocks noGrp="1"/>
          </p:cNvSpPr>
          <p:nvPr>
            <p:ph idx="1"/>
          </p:nvPr>
        </p:nvSpPr>
        <p:spPr/>
        <p:txBody>
          <a:bodyPr/>
          <a:lstStyle/>
          <a:p>
            <a:r>
              <a:rPr lang="ja-JP" altLang="en-US"/>
              <a:t>質問とその回答を投稿・検索できる開発者向け</a:t>
            </a:r>
            <a:r>
              <a:rPr lang="en-US" altLang="ja-JP" dirty="0"/>
              <a:t> </a:t>
            </a:r>
            <a:r>
              <a:rPr lang="en" altLang="ja-JP" dirty="0"/>
              <a:t>Q&amp;A </a:t>
            </a:r>
            <a:r>
              <a:rPr lang="ja-JP" altLang="en-US"/>
              <a:t>サイト</a:t>
            </a:r>
            <a:endParaRPr lang="en-US" altLang="ja-JP" dirty="0"/>
          </a:p>
          <a:p>
            <a:pPr lvl="1"/>
            <a:r>
              <a:rPr lang="ja-JP" altLang="en-US" b="1">
                <a:solidFill>
                  <a:schemeClr val="accent1"/>
                </a:solidFill>
              </a:rPr>
              <a:t>一般の開発者が、直面した課題について質問</a:t>
            </a:r>
            <a:endParaRPr lang="en-US" altLang="ja-JP" b="1" dirty="0">
              <a:solidFill>
                <a:schemeClr val="accent1"/>
              </a:solidFill>
            </a:endParaRPr>
          </a:p>
          <a:p>
            <a:r>
              <a:rPr lang="ja-JP" altLang="en-US"/>
              <a:t>ユーザ数：　約</a:t>
            </a:r>
            <a:r>
              <a:rPr lang="en-US" altLang="ja-JP" dirty="0"/>
              <a:t> 2,700 </a:t>
            </a:r>
            <a:r>
              <a:rPr lang="ja-JP" altLang="en-US"/>
              <a:t>万人</a:t>
            </a:r>
            <a:endParaRPr lang="en-US" altLang="ja-JP" dirty="0"/>
          </a:p>
          <a:p>
            <a:r>
              <a:rPr lang="ja-JP" altLang="en-US"/>
              <a:t>投稿数：　約</a:t>
            </a:r>
            <a:r>
              <a:rPr lang="en-US" altLang="ja-JP" dirty="0"/>
              <a:t> 6,000 </a:t>
            </a:r>
            <a:r>
              <a:rPr lang="ja-JP" altLang="en-US"/>
              <a:t>万件</a:t>
            </a:r>
            <a:endParaRPr lang="en-US" altLang="ja-JP" dirty="0"/>
          </a:p>
          <a:p>
            <a:r>
              <a:rPr lang="ja-JP" altLang="en-US"/>
              <a:t>新規質問数：　</a:t>
            </a:r>
            <a:r>
              <a:rPr lang="en-US" altLang="ja-JP" dirty="0"/>
              <a:t>1 </a:t>
            </a:r>
            <a:r>
              <a:rPr lang="ja-JP" altLang="en-US"/>
              <a:t>日あたり約</a:t>
            </a:r>
            <a:r>
              <a:rPr lang="en-US" altLang="ja-JP" dirty="0"/>
              <a:t> 1,500 </a:t>
            </a:r>
            <a:r>
              <a:rPr lang="ja-JP" altLang="en-US"/>
              <a:t>件</a:t>
            </a:r>
          </a:p>
        </p:txBody>
      </p:sp>
      <p:pic>
        <p:nvPicPr>
          <p:cNvPr id="4" name="図 3">
            <a:extLst>
              <a:ext uri="{FF2B5EF4-FFF2-40B4-BE49-F238E27FC236}">
                <a16:creationId xmlns:a16="http://schemas.microsoft.com/office/drawing/2014/main" id="{8EAF81C1-C651-35A0-2E07-FF8BB47D86FB}"/>
              </a:ext>
            </a:extLst>
          </p:cNvPr>
          <p:cNvPicPr>
            <a:picLocks noChangeAspect="1"/>
          </p:cNvPicPr>
          <p:nvPr/>
        </p:nvPicPr>
        <p:blipFill>
          <a:blip r:embed="rId3"/>
          <a:stretch>
            <a:fillRect/>
          </a:stretch>
        </p:blipFill>
        <p:spPr>
          <a:xfrm>
            <a:off x="211025" y="4276046"/>
            <a:ext cx="5131554" cy="2109791"/>
          </a:xfrm>
          <a:prstGeom prst="rect">
            <a:avLst/>
          </a:prstGeom>
        </p:spPr>
      </p:pic>
      <p:sp>
        <p:nvSpPr>
          <p:cNvPr id="5" name="角丸四角形 4">
            <a:extLst>
              <a:ext uri="{FF2B5EF4-FFF2-40B4-BE49-F238E27FC236}">
                <a16:creationId xmlns:a16="http://schemas.microsoft.com/office/drawing/2014/main" id="{3B1B111A-26E8-09FC-C5B6-4777D8FF019E}"/>
              </a:ext>
            </a:extLst>
          </p:cNvPr>
          <p:cNvSpPr/>
          <p:nvPr/>
        </p:nvSpPr>
        <p:spPr>
          <a:xfrm>
            <a:off x="257327" y="5753567"/>
            <a:ext cx="413924" cy="339137"/>
          </a:xfrm>
          <a:prstGeom prst="round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400"/>
          </a:p>
        </p:txBody>
      </p:sp>
      <p:sp>
        <p:nvSpPr>
          <p:cNvPr id="6" name="テキスト ボックス 5">
            <a:extLst>
              <a:ext uri="{FF2B5EF4-FFF2-40B4-BE49-F238E27FC236}">
                <a16:creationId xmlns:a16="http://schemas.microsoft.com/office/drawing/2014/main" id="{D499FE6C-AF8D-E001-442E-3F8504032457}"/>
              </a:ext>
            </a:extLst>
          </p:cNvPr>
          <p:cNvSpPr txBox="1"/>
          <p:nvPr/>
        </p:nvSpPr>
        <p:spPr>
          <a:xfrm>
            <a:off x="581620" y="5900336"/>
            <a:ext cx="2077497" cy="369332"/>
          </a:xfrm>
          <a:prstGeom prst="rect">
            <a:avLst/>
          </a:prstGeom>
          <a:solidFill>
            <a:srgbClr val="FFFFFF"/>
          </a:solidFill>
          <a:ln w="38100">
            <a:solidFill>
              <a:srgbClr val="000000"/>
            </a:solidFill>
          </a:ln>
        </p:spPr>
        <p:txBody>
          <a:bodyPr wrap="square" rtlCol="0">
            <a:spAutoFit/>
          </a:bodyPr>
          <a:lstStyle/>
          <a:p>
            <a:pPr algn="ctr"/>
            <a:r>
              <a:rPr kumimoji="1" lang="en-US" altLang="ja-JP" b="1" dirty="0">
                <a:solidFill>
                  <a:srgbClr val="000000"/>
                </a:solidFill>
              </a:rPr>
              <a:t>Accepted </a:t>
            </a:r>
            <a:r>
              <a:rPr kumimoji="1" lang="ja-JP" altLang="en-US" b="1">
                <a:solidFill>
                  <a:srgbClr val="000000"/>
                </a:solidFill>
              </a:rPr>
              <a:t>マーク</a:t>
            </a:r>
          </a:p>
        </p:txBody>
      </p:sp>
      <p:sp>
        <p:nvSpPr>
          <p:cNvPr id="7" name="角丸四角形 6">
            <a:extLst>
              <a:ext uri="{FF2B5EF4-FFF2-40B4-BE49-F238E27FC236}">
                <a16:creationId xmlns:a16="http://schemas.microsoft.com/office/drawing/2014/main" id="{5BE83D2D-FB4E-3DAD-91B3-664F5AA7E461}"/>
              </a:ext>
            </a:extLst>
          </p:cNvPr>
          <p:cNvSpPr/>
          <p:nvPr/>
        </p:nvSpPr>
        <p:spPr>
          <a:xfrm>
            <a:off x="1605292" y="4335721"/>
            <a:ext cx="916156" cy="385911"/>
          </a:xfrm>
          <a:prstGeom prst="roundRect">
            <a:avLst/>
          </a:prstGeom>
          <a:solidFill>
            <a:srgbClr val="FFFFFF"/>
          </a:solidFill>
          <a:ln w="3810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b="1">
                <a:solidFill>
                  <a:srgbClr val="000000"/>
                </a:solidFill>
              </a:rPr>
              <a:t>回答</a:t>
            </a:r>
          </a:p>
        </p:txBody>
      </p:sp>
      <p:sp>
        <p:nvSpPr>
          <p:cNvPr id="8" name="テキスト ボックス 7">
            <a:extLst>
              <a:ext uri="{FF2B5EF4-FFF2-40B4-BE49-F238E27FC236}">
                <a16:creationId xmlns:a16="http://schemas.microsoft.com/office/drawing/2014/main" id="{1C7D61CD-1297-8040-524D-5A6D3118B007}"/>
              </a:ext>
            </a:extLst>
          </p:cNvPr>
          <p:cNvSpPr txBox="1"/>
          <p:nvPr/>
        </p:nvSpPr>
        <p:spPr>
          <a:xfrm>
            <a:off x="211025" y="3890385"/>
            <a:ext cx="3716574" cy="276999"/>
          </a:xfrm>
          <a:prstGeom prst="rect">
            <a:avLst/>
          </a:prstGeom>
          <a:noFill/>
        </p:spPr>
        <p:txBody>
          <a:bodyPr wrap="square">
            <a:spAutoFit/>
          </a:bodyPr>
          <a:lstStyle/>
          <a:p>
            <a:pPr algn="ctr"/>
            <a:r>
              <a:rPr lang="en" altLang="ja-JP" sz="1200" dirty="0">
                <a:hlinkClick r:id="rId4"/>
              </a:rPr>
              <a:t>https://stackoverflow.com/questions/69121175</a:t>
            </a:r>
            <a:endParaRPr lang="ja-JP" altLang="en-US" sz="1200"/>
          </a:p>
        </p:txBody>
      </p:sp>
      <p:pic>
        <p:nvPicPr>
          <p:cNvPr id="9" name="図 8">
            <a:extLst>
              <a:ext uri="{FF2B5EF4-FFF2-40B4-BE49-F238E27FC236}">
                <a16:creationId xmlns:a16="http://schemas.microsoft.com/office/drawing/2014/main" id="{569080C8-5867-4A87-7AB4-32C5924A1DB4}"/>
              </a:ext>
            </a:extLst>
          </p:cNvPr>
          <p:cNvPicPr>
            <a:picLocks noChangeAspect="1"/>
          </p:cNvPicPr>
          <p:nvPr/>
        </p:nvPicPr>
        <p:blipFill>
          <a:blip r:embed="rId5"/>
          <a:stretch>
            <a:fillRect/>
          </a:stretch>
        </p:blipFill>
        <p:spPr>
          <a:xfrm>
            <a:off x="3993933" y="3106156"/>
            <a:ext cx="4906509" cy="3279682"/>
          </a:xfrm>
          <a:prstGeom prst="rect">
            <a:avLst/>
          </a:prstGeom>
        </p:spPr>
      </p:pic>
      <p:sp>
        <p:nvSpPr>
          <p:cNvPr id="10" name="角丸四角形 9">
            <a:extLst>
              <a:ext uri="{FF2B5EF4-FFF2-40B4-BE49-F238E27FC236}">
                <a16:creationId xmlns:a16="http://schemas.microsoft.com/office/drawing/2014/main" id="{8BD8D9EA-A4D7-D776-56D4-B79D87CF683F}"/>
              </a:ext>
            </a:extLst>
          </p:cNvPr>
          <p:cNvSpPr/>
          <p:nvPr/>
        </p:nvSpPr>
        <p:spPr>
          <a:xfrm>
            <a:off x="3993932" y="3131105"/>
            <a:ext cx="2755808" cy="302332"/>
          </a:xfrm>
          <a:prstGeom prst="round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400"/>
          </a:p>
        </p:txBody>
      </p:sp>
      <p:sp>
        <p:nvSpPr>
          <p:cNvPr id="11" name="テキスト ボックス 10">
            <a:extLst>
              <a:ext uri="{FF2B5EF4-FFF2-40B4-BE49-F238E27FC236}">
                <a16:creationId xmlns:a16="http://schemas.microsoft.com/office/drawing/2014/main" id="{6DE52B4E-EC4C-FFE3-987C-C61CFD94CC22}"/>
              </a:ext>
            </a:extLst>
          </p:cNvPr>
          <p:cNvSpPr txBox="1"/>
          <p:nvPr/>
        </p:nvSpPr>
        <p:spPr>
          <a:xfrm>
            <a:off x="6447188" y="3269797"/>
            <a:ext cx="1057300" cy="369332"/>
          </a:xfrm>
          <a:prstGeom prst="rect">
            <a:avLst/>
          </a:prstGeom>
          <a:solidFill>
            <a:srgbClr val="FFFFFF"/>
          </a:solidFill>
          <a:ln w="38100">
            <a:solidFill>
              <a:srgbClr val="000000"/>
            </a:solidFill>
          </a:ln>
        </p:spPr>
        <p:txBody>
          <a:bodyPr wrap="square" rtlCol="0">
            <a:spAutoFit/>
          </a:bodyPr>
          <a:lstStyle/>
          <a:p>
            <a:pPr algn="ctr"/>
            <a:r>
              <a:rPr kumimoji="1" lang="ja-JP" altLang="en-US" b="1">
                <a:solidFill>
                  <a:srgbClr val="000000"/>
                </a:solidFill>
              </a:rPr>
              <a:t>タイトル</a:t>
            </a:r>
          </a:p>
        </p:txBody>
      </p:sp>
      <p:sp>
        <p:nvSpPr>
          <p:cNvPr id="12" name="角丸四角形 11">
            <a:extLst>
              <a:ext uri="{FF2B5EF4-FFF2-40B4-BE49-F238E27FC236}">
                <a16:creationId xmlns:a16="http://schemas.microsoft.com/office/drawing/2014/main" id="{24DFA580-CD9F-6FD1-993A-FF9E3F1779B2}"/>
              </a:ext>
            </a:extLst>
          </p:cNvPr>
          <p:cNvSpPr/>
          <p:nvPr/>
        </p:nvSpPr>
        <p:spPr>
          <a:xfrm>
            <a:off x="4360450" y="4491783"/>
            <a:ext cx="4306757" cy="811348"/>
          </a:xfrm>
          <a:prstGeom prst="round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400"/>
          </a:p>
        </p:txBody>
      </p:sp>
      <p:sp>
        <p:nvSpPr>
          <p:cNvPr id="13" name="テキスト ボックス 12">
            <a:extLst>
              <a:ext uri="{FF2B5EF4-FFF2-40B4-BE49-F238E27FC236}">
                <a16:creationId xmlns:a16="http://schemas.microsoft.com/office/drawing/2014/main" id="{F6112D70-C777-184C-51DB-02E45343254B}"/>
              </a:ext>
            </a:extLst>
          </p:cNvPr>
          <p:cNvSpPr txBox="1"/>
          <p:nvPr/>
        </p:nvSpPr>
        <p:spPr>
          <a:xfrm>
            <a:off x="7504487" y="4720180"/>
            <a:ext cx="746270" cy="369332"/>
          </a:xfrm>
          <a:prstGeom prst="rect">
            <a:avLst/>
          </a:prstGeom>
          <a:solidFill>
            <a:srgbClr val="FFFFFF"/>
          </a:solidFill>
          <a:ln w="38100">
            <a:solidFill>
              <a:srgbClr val="000000"/>
            </a:solidFill>
          </a:ln>
        </p:spPr>
        <p:txBody>
          <a:bodyPr wrap="square" rtlCol="0">
            <a:spAutoFit/>
          </a:bodyPr>
          <a:lstStyle/>
          <a:p>
            <a:pPr algn="ctr"/>
            <a:r>
              <a:rPr kumimoji="1" lang="ja-JP" altLang="en-US" b="1">
                <a:solidFill>
                  <a:srgbClr val="000000"/>
                </a:solidFill>
              </a:rPr>
              <a:t>本文</a:t>
            </a:r>
          </a:p>
        </p:txBody>
      </p:sp>
      <p:sp>
        <p:nvSpPr>
          <p:cNvPr id="14" name="角丸四角形 13">
            <a:extLst>
              <a:ext uri="{FF2B5EF4-FFF2-40B4-BE49-F238E27FC236}">
                <a16:creationId xmlns:a16="http://schemas.microsoft.com/office/drawing/2014/main" id="{75CEB105-880C-C695-C166-A19CDC324112}"/>
              </a:ext>
            </a:extLst>
          </p:cNvPr>
          <p:cNvSpPr/>
          <p:nvPr/>
        </p:nvSpPr>
        <p:spPr>
          <a:xfrm>
            <a:off x="4360450" y="5369777"/>
            <a:ext cx="922241" cy="302332"/>
          </a:xfrm>
          <a:prstGeom prst="round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400"/>
          </a:p>
        </p:txBody>
      </p:sp>
      <p:sp>
        <p:nvSpPr>
          <p:cNvPr id="15" name="テキスト ボックス 14">
            <a:extLst>
              <a:ext uri="{FF2B5EF4-FFF2-40B4-BE49-F238E27FC236}">
                <a16:creationId xmlns:a16="http://schemas.microsoft.com/office/drawing/2014/main" id="{2C38F625-8CC2-02E2-EEA8-CF1153A72DE0}"/>
              </a:ext>
            </a:extLst>
          </p:cNvPr>
          <p:cNvSpPr txBox="1"/>
          <p:nvPr/>
        </p:nvSpPr>
        <p:spPr>
          <a:xfrm>
            <a:off x="5011903" y="5453710"/>
            <a:ext cx="785191" cy="369332"/>
          </a:xfrm>
          <a:prstGeom prst="rect">
            <a:avLst/>
          </a:prstGeom>
          <a:solidFill>
            <a:srgbClr val="FFFFFF"/>
          </a:solidFill>
          <a:ln w="38100">
            <a:solidFill>
              <a:srgbClr val="000000"/>
            </a:solidFill>
          </a:ln>
        </p:spPr>
        <p:txBody>
          <a:bodyPr wrap="square" rtlCol="0">
            <a:spAutoFit/>
          </a:bodyPr>
          <a:lstStyle/>
          <a:p>
            <a:pPr algn="ctr"/>
            <a:r>
              <a:rPr kumimoji="1" lang="ja-JP" altLang="en-US" b="1">
                <a:solidFill>
                  <a:srgbClr val="000000"/>
                </a:solidFill>
              </a:rPr>
              <a:t>タグ</a:t>
            </a:r>
          </a:p>
        </p:txBody>
      </p:sp>
      <p:sp>
        <p:nvSpPr>
          <p:cNvPr id="16" name="角丸四角形 15">
            <a:extLst>
              <a:ext uri="{FF2B5EF4-FFF2-40B4-BE49-F238E27FC236}">
                <a16:creationId xmlns:a16="http://schemas.microsoft.com/office/drawing/2014/main" id="{F984C73D-FE18-EE46-E17F-4E736E6A7583}"/>
              </a:ext>
            </a:extLst>
          </p:cNvPr>
          <p:cNvSpPr/>
          <p:nvPr/>
        </p:nvSpPr>
        <p:spPr>
          <a:xfrm>
            <a:off x="6950605" y="5672109"/>
            <a:ext cx="1605936" cy="405031"/>
          </a:xfrm>
          <a:prstGeom prst="round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400"/>
          </a:p>
        </p:txBody>
      </p:sp>
      <p:sp>
        <p:nvSpPr>
          <p:cNvPr id="17" name="テキスト ボックス 16">
            <a:extLst>
              <a:ext uri="{FF2B5EF4-FFF2-40B4-BE49-F238E27FC236}">
                <a16:creationId xmlns:a16="http://schemas.microsoft.com/office/drawing/2014/main" id="{EFBE11ED-6913-A8A6-D3E1-5DE968BF28FD}"/>
              </a:ext>
            </a:extLst>
          </p:cNvPr>
          <p:cNvSpPr txBox="1"/>
          <p:nvPr/>
        </p:nvSpPr>
        <p:spPr>
          <a:xfrm>
            <a:off x="6815065" y="5537730"/>
            <a:ext cx="930579" cy="369332"/>
          </a:xfrm>
          <a:prstGeom prst="rect">
            <a:avLst/>
          </a:prstGeom>
          <a:solidFill>
            <a:srgbClr val="FFFFFF"/>
          </a:solidFill>
          <a:ln w="38100">
            <a:solidFill>
              <a:srgbClr val="000000"/>
            </a:solidFill>
          </a:ln>
        </p:spPr>
        <p:txBody>
          <a:bodyPr wrap="square" rtlCol="0">
            <a:spAutoFit/>
          </a:bodyPr>
          <a:lstStyle/>
          <a:p>
            <a:pPr algn="ctr"/>
            <a:r>
              <a:rPr kumimoji="1" lang="ja-JP" altLang="en-US" b="1">
                <a:solidFill>
                  <a:srgbClr val="000000"/>
                </a:solidFill>
              </a:rPr>
              <a:t>日時</a:t>
            </a:r>
          </a:p>
        </p:txBody>
      </p:sp>
      <p:sp>
        <p:nvSpPr>
          <p:cNvPr id="18" name="角丸四角形 17">
            <a:extLst>
              <a:ext uri="{FF2B5EF4-FFF2-40B4-BE49-F238E27FC236}">
                <a16:creationId xmlns:a16="http://schemas.microsoft.com/office/drawing/2014/main" id="{32D3FCB3-6C23-043C-9B2C-873348B8DEEC}"/>
              </a:ext>
            </a:extLst>
          </p:cNvPr>
          <p:cNvSpPr/>
          <p:nvPr/>
        </p:nvSpPr>
        <p:spPr>
          <a:xfrm>
            <a:off x="7785306" y="3180770"/>
            <a:ext cx="915397" cy="354553"/>
          </a:xfrm>
          <a:prstGeom prst="roundRect">
            <a:avLst/>
          </a:prstGeom>
          <a:solidFill>
            <a:srgbClr val="FFFFFF"/>
          </a:solidFill>
          <a:ln w="3810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b="1">
                <a:solidFill>
                  <a:srgbClr val="000000"/>
                </a:solidFill>
              </a:rPr>
              <a:t>質問</a:t>
            </a:r>
            <a:endParaRPr kumimoji="1" lang="ja-JP" altLang="en-US" b="1">
              <a:solidFill>
                <a:srgbClr val="000000"/>
              </a:solidFill>
            </a:endParaRPr>
          </a:p>
        </p:txBody>
      </p:sp>
      <p:sp>
        <p:nvSpPr>
          <p:cNvPr id="19" name="テキスト ボックス 18">
            <a:extLst>
              <a:ext uri="{FF2B5EF4-FFF2-40B4-BE49-F238E27FC236}">
                <a16:creationId xmlns:a16="http://schemas.microsoft.com/office/drawing/2014/main" id="{9187D51E-5869-B912-F8B6-032D37D689F4}"/>
              </a:ext>
            </a:extLst>
          </p:cNvPr>
          <p:cNvSpPr txBox="1"/>
          <p:nvPr/>
        </p:nvSpPr>
        <p:spPr>
          <a:xfrm>
            <a:off x="118455" y="6432844"/>
            <a:ext cx="2631361" cy="276999"/>
          </a:xfrm>
          <a:prstGeom prst="rect">
            <a:avLst/>
          </a:prstGeom>
          <a:noFill/>
        </p:spPr>
        <p:txBody>
          <a:bodyPr wrap="none" rtlCol="0">
            <a:spAutoFit/>
          </a:bodyPr>
          <a:lstStyle/>
          <a:p>
            <a:r>
              <a:rPr lang="en-US" altLang="ja-JP" sz="1200" dirty="0"/>
              <a:t>[10] Stack Exchange, “All Sites”, 2024</a:t>
            </a:r>
            <a:endParaRPr lang="ja-JP" altLang="en-US" sz="1200"/>
          </a:p>
        </p:txBody>
      </p:sp>
    </p:spTree>
    <p:extLst>
      <p:ext uri="{BB962C8B-B14F-4D97-AF65-F5344CB8AC3E}">
        <p14:creationId xmlns:p14="http://schemas.microsoft.com/office/powerpoint/2010/main" val="3567205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500" fill="hold"/>
                                        <p:tgtEl>
                                          <p:spTgt spid="11"/>
                                        </p:tgtEl>
                                        <p:attrNameLst>
                                          <p:attrName>ppt_w</p:attrName>
                                        </p:attrNameLst>
                                      </p:cBhvr>
                                      <p:tavLst>
                                        <p:tav tm="0">
                                          <p:val>
                                            <p:fltVal val="0"/>
                                          </p:val>
                                        </p:tav>
                                        <p:tav tm="100000">
                                          <p:val>
                                            <p:strVal val="#ppt_w"/>
                                          </p:val>
                                        </p:tav>
                                      </p:tavLst>
                                    </p:anim>
                                    <p:anim calcmode="lin" valueType="num">
                                      <p:cBhvr>
                                        <p:cTn id="23" dur="500" fill="hold"/>
                                        <p:tgtEl>
                                          <p:spTgt spid="11"/>
                                        </p:tgtEl>
                                        <p:attrNameLst>
                                          <p:attrName>ppt_h</p:attrName>
                                        </p:attrNameLst>
                                      </p:cBhvr>
                                      <p:tavLst>
                                        <p:tav tm="0">
                                          <p:val>
                                            <p:fltVal val="0"/>
                                          </p:val>
                                        </p:tav>
                                        <p:tav tm="100000">
                                          <p:val>
                                            <p:strVal val="#ppt_h"/>
                                          </p:val>
                                        </p:tav>
                                      </p:tavLst>
                                    </p:anim>
                                    <p:animEffect transition="in" filter="fade">
                                      <p:cBhvr>
                                        <p:cTn id="24" dur="500"/>
                                        <p:tgtEl>
                                          <p:spTgt spid="11"/>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p:cTn id="27" dur="500" fill="hold"/>
                                        <p:tgtEl>
                                          <p:spTgt spid="13"/>
                                        </p:tgtEl>
                                        <p:attrNameLst>
                                          <p:attrName>ppt_w</p:attrName>
                                        </p:attrNameLst>
                                      </p:cBhvr>
                                      <p:tavLst>
                                        <p:tav tm="0">
                                          <p:val>
                                            <p:fltVal val="0"/>
                                          </p:val>
                                        </p:tav>
                                        <p:tav tm="100000">
                                          <p:val>
                                            <p:strVal val="#ppt_w"/>
                                          </p:val>
                                        </p:tav>
                                      </p:tavLst>
                                    </p:anim>
                                    <p:anim calcmode="lin" valueType="num">
                                      <p:cBhvr>
                                        <p:cTn id="28" dur="500" fill="hold"/>
                                        <p:tgtEl>
                                          <p:spTgt spid="13"/>
                                        </p:tgtEl>
                                        <p:attrNameLst>
                                          <p:attrName>ppt_h</p:attrName>
                                        </p:attrNameLst>
                                      </p:cBhvr>
                                      <p:tavLst>
                                        <p:tav tm="0">
                                          <p:val>
                                            <p:fltVal val="0"/>
                                          </p:val>
                                        </p:tav>
                                        <p:tav tm="100000">
                                          <p:val>
                                            <p:strVal val="#ppt_h"/>
                                          </p:val>
                                        </p:tav>
                                      </p:tavLst>
                                    </p:anim>
                                    <p:animEffect transition="in" filter="fade">
                                      <p:cBhvr>
                                        <p:cTn id="29" dur="500"/>
                                        <p:tgtEl>
                                          <p:spTgt spid="13"/>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p:cTn id="32" dur="500" fill="hold"/>
                                        <p:tgtEl>
                                          <p:spTgt spid="12"/>
                                        </p:tgtEl>
                                        <p:attrNameLst>
                                          <p:attrName>ppt_w</p:attrName>
                                        </p:attrNameLst>
                                      </p:cBhvr>
                                      <p:tavLst>
                                        <p:tav tm="0">
                                          <p:val>
                                            <p:fltVal val="0"/>
                                          </p:val>
                                        </p:tav>
                                        <p:tav tm="100000">
                                          <p:val>
                                            <p:strVal val="#ppt_w"/>
                                          </p:val>
                                        </p:tav>
                                      </p:tavLst>
                                    </p:anim>
                                    <p:anim calcmode="lin" valueType="num">
                                      <p:cBhvr>
                                        <p:cTn id="33" dur="500" fill="hold"/>
                                        <p:tgtEl>
                                          <p:spTgt spid="12"/>
                                        </p:tgtEl>
                                        <p:attrNameLst>
                                          <p:attrName>ppt_h</p:attrName>
                                        </p:attrNameLst>
                                      </p:cBhvr>
                                      <p:tavLst>
                                        <p:tav tm="0">
                                          <p:val>
                                            <p:fltVal val="0"/>
                                          </p:val>
                                        </p:tav>
                                        <p:tav tm="100000">
                                          <p:val>
                                            <p:strVal val="#ppt_h"/>
                                          </p:val>
                                        </p:tav>
                                      </p:tavLst>
                                    </p:anim>
                                    <p:animEffect transition="in" filter="fade">
                                      <p:cBhvr>
                                        <p:cTn id="34" dur="500"/>
                                        <p:tgtEl>
                                          <p:spTgt spid="12"/>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p:cTn id="37" dur="500" fill="hold"/>
                                        <p:tgtEl>
                                          <p:spTgt spid="14"/>
                                        </p:tgtEl>
                                        <p:attrNameLst>
                                          <p:attrName>ppt_w</p:attrName>
                                        </p:attrNameLst>
                                      </p:cBhvr>
                                      <p:tavLst>
                                        <p:tav tm="0">
                                          <p:val>
                                            <p:fltVal val="0"/>
                                          </p:val>
                                        </p:tav>
                                        <p:tav tm="100000">
                                          <p:val>
                                            <p:strVal val="#ppt_w"/>
                                          </p:val>
                                        </p:tav>
                                      </p:tavLst>
                                    </p:anim>
                                    <p:anim calcmode="lin" valueType="num">
                                      <p:cBhvr>
                                        <p:cTn id="38" dur="500" fill="hold"/>
                                        <p:tgtEl>
                                          <p:spTgt spid="14"/>
                                        </p:tgtEl>
                                        <p:attrNameLst>
                                          <p:attrName>ppt_h</p:attrName>
                                        </p:attrNameLst>
                                      </p:cBhvr>
                                      <p:tavLst>
                                        <p:tav tm="0">
                                          <p:val>
                                            <p:fltVal val="0"/>
                                          </p:val>
                                        </p:tav>
                                        <p:tav tm="100000">
                                          <p:val>
                                            <p:strVal val="#ppt_h"/>
                                          </p:val>
                                        </p:tav>
                                      </p:tavLst>
                                    </p:anim>
                                    <p:animEffect transition="in" filter="fade">
                                      <p:cBhvr>
                                        <p:cTn id="39" dur="500"/>
                                        <p:tgtEl>
                                          <p:spTgt spid="14"/>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15"/>
                                        </p:tgtEl>
                                        <p:attrNameLst>
                                          <p:attrName>style.visibility</p:attrName>
                                        </p:attrNameLst>
                                      </p:cBhvr>
                                      <p:to>
                                        <p:strVal val="visible"/>
                                      </p:to>
                                    </p:set>
                                    <p:anim calcmode="lin" valueType="num">
                                      <p:cBhvr>
                                        <p:cTn id="42" dur="500" fill="hold"/>
                                        <p:tgtEl>
                                          <p:spTgt spid="15"/>
                                        </p:tgtEl>
                                        <p:attrNameLst>
                                          <p:attrName>ppt_w</p:attrName>
                                        </p:attrNameLst>
                                      </p:cBhvr>
                                      <p:tavLst>
                                        <p:tav tm="0">
                                          <p:val>
                                            <p:fltVal val="0"/>
                                          </p:val>
                                        </p:tav>
                                        <p:tav tm="100000">
                                          <p:val>
                                            <p:strVal val="#ppt_w"/>
                                          </p:val>
                                        </p:tav>
                                      </p:tavLst>
                                    </p:anim>
                                    <p:anim calcmode="lin" valueType="num">
                                      <p:cBhvr>
                                        <p:cTn id="43" dur="500" fill="hold"/>
                                        <p:tgtEl>
                                          <p:spTgt spid="15"/>
                                        </p:tgtEl>
                                        <p:attrNameLst>
                                          <p:attrName>ppt_h</p:attrName>
                                        </p:attrNameLst>
                                      </p:cBhvr>
                                      <p:tavLst>
                                        <p:tav tm="0">
                                          <p:val>
                                            <p:fltVal val="0"/>
                                          </p:val>
                                        </p:tav>
                                        <p:tav tm="100000">
                                          <p:val>
                                            <p:strVal val="#ppt_h"/>
                                          </p:val>
                                        </p:tav>
                                      </p:tavLst>
                                    </p:anim>
                                    <p:animEffect transition="in" filter="fade">
                                      <p:cBhvr>
                                        <p:cTn id="44" dur="500"/>
                                        <p:tgtEl>
                                          <p:spTgt spid="15"/>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17"/>
                                        </p:tgtEl>
                                        <p:attrNameLst>
                                          <p:attrName>style.visibility</p:attrName>
                                        </p:attrNameLst>
                                      </p:cBhvr>
                                      <p:to>
                                        <p:strVal val="visible"/>
                                      </p:to>
                                    </p:set>
                                    <p:anim calcmode="lin" valueType="num">
                                      <p:cBhvr>
                                        <p:cTn id="47" dur="500" fill="hold"/>
                                        <p:tgtEl>
                                          <p:spTgt spid="17"/>
                                        </p:tgtEl>
                                        <p:attrNameLst>
                                          <p:attrName>ppt_w</p:attrName>
                                        </p:attrNameLst>
                                      </p:cBhvr>
                                      <p:tavLst>
                                        <p:tav tm="0">
                                          <p:val>
                                            <p:fltVal val="0"/>
                                          </p:val>
                                        </p:tav>
                                        <p:tav tm="100000">
                                          <p:val>
                                            <p:strVal val="#ppt_w"/>
                                          </p:val>
                                        </p:tav>
                                      </p:tavLst>
                                    </p:anim>
                                    <p:anim calcmode="lin" valueType="num">
                                      <p:cBhvr>
                                        <p:cTn id="48" dur="500" fill="hold"/>
                                        <p:tgtEl>
                                          <p:spTgt spid="17"/>
                                        </p:tgtEl>
                                        <p:attrNameLst>
                                          <p:attrName>ppt_h</p:attrName>
                                        </p:attrNameLst>
                                      </p:cBhvr>
                                      <p:tavLst>
                                        <p:tav tm="0">
                                          <p:val>
                                            <p:fltVal val="0"/>
                                          </p:val>
                                        </p:tav>
                                        <p:tav tm="100000">
                                          <p:val>
                                            <p:strVal val="#ppt_h"/>
                                          </p:val>
                                        </p:tav>
                                      </p:tavLst>
                                    </p:anim>
                                    <p:animEffect transition="in" filter="fade">
                                      <p:cBhvr>
                                        <p:cTn id="49" dur="500"/>
                                        <p:tgtEl>
                                          <p:spTgt spid="17"/>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16"/>
                                        </p:tgtEl>
                                        <p:attrNameLst>
                                          <p:attrName>style.visibility</p:attrName>
                                        </p:attrNameLst>
                                      </p:cBhvr>
                                      <p:to>
                                        <p:strVal val="visible"/>
                                      </p:to>
                                    </p:set>
                                    <p:anim calcmode="lin" valueType="num">
                                      <p:cBhvr>
                                        <p:cTn id="52" dur="500" fill="hold"/>
                                        <p:tgtEl>
                                          <p:spTgt spid="16"/>
                                        </p:tgtEl>
                                        <p:attrNameLst>
                                          <p:attrName>ppt_w</p:attrName>
                                        </p:attrNameLst>
                                      </p:cBhvr>
                                      <p:tavLst>
                                        <p:tav tm="0">
                                          <p:val>
                                            <p:fltVal val="0"/>
                                          </p:val>
                                        </p:tav>
                                        <p:tav tm="100000">
                                          <p:val>
                                            <p:strVal val="#ppt_w"/>
                                          </p:val>
                                        </p:tav>
                                      </p:tavLst>
                                    </p:anim>
                                    <p:anim calcmode="lin" valueType="num">
                                      <p:cBhvr>
                                        <p:cTn id="53" dur="500" fill="hold"/>
                                        <p:tgtEl>
                                          <p:spTgt spid="16"/>
                                        </p:tgtEl>
                                        <p:attrNameLst>
                                          <p:attrName>ppt_h</p:attrName>
                                        </p:attrNameLst>
                                      </p:cBhvr>
                                      <p:tavLst>
                                        <p:tav tm="0">
                                          <p:val>
                                            <p:fltVal val="0"/>
                                          </p:val>
                                        </p:tav>
                                        <p:tav tm="100000">
                                          <p:val>
                                            <p:strVal val="#ppt_h"/>
                                          </p:val>
                                        </p:tav>
                                      </p:tavLst>
                                    </p:anim>
                                    <p:animEffect transition="in" filter="fade">
                                      <p:cBhvr>
                                        <p:cTn id="5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0" grpId="0" animBg="1"/>
      <p:bldP spid="11" grpId="0" animBg="1"/>
      <p:bldP spid="12" grpId="0" animBg="1"/>
      <p:bldP spid="13" grpId="0" animBg="1"/>
      <p:bldP spid="14" grpId="0" animBg="1"/>
      <p:bldP spid="15" grpId="0" animBg="1"/>
      <p:bldP spid="16" grpId="0" animBg="1"/>
      <p:bldP spid="1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F4F97CC3-FBE5-1BE8-5E5F-79A719E497AC}"/>
              </a:ext>
            </a:extLst>
          </p:cNvPr>
          <p:cNvSpPr>
            <a:spLocks noGrp="1"/>
          </p:cNvSpPr>
          <p:nvPr>
            <p:ph type="title"/>
          </p:nvPr>
        </p:nvSpPr>
        <p:spPr/>
        <p:txBody>
          <a:bodyPr/>
          <a:lstStyle/>
          <a:p>
            <a:r>
              <a:rPr lang="ja-JP" altLang="en-US"/>
              <a:t>付録：　質問調査 </a:t>
            </a:r>
            <a:r>
              <a:rPr lang="en-US" altLang="ja-JP" dirty="0"/>
              <a:t>1 – </a:t>
            </a:r>
            <a:r>
              <a:rPr lang="ja-JP" altLang="en-US"/>
              <a:t>回答・解決状況</a:t>
            </a:r>
          </a:p>
        </p:txBody>
      </p:sp>
      <p:sp>
        <p:nvSpPr>
          <p:cNvPr id="4" name="コンテンツ プレースホルダー 3">
            <a:extLst>
              <a:ext uri="{FF2B5EF4-FFF2-40B4-BE49-F238E27FC236}">
                <a16:creationId xmlns:a16="http://schemas.microsoft.com/office/drawing/2014/main" id="{EE7C28B2-FE97-7B16-5423-525D0560A977}"/>
              </a:ext>
            </a:extLst>
          </p:cNvPr>
          <p:cNvSpPr>
            <a:spLocks noGrp="1"/>
          </p:cNvSpPr>
          <p:nvPr>
            <p:ph idx="1"/>
          </p:nvPr>
        </p:nvSpPr>
        <p:spPr/>
        <p:txBody>
          <a:bodyPr>
            <a:normAutofit/>
          </a:bodyPr>
          <a:lstStyle/>
          <a:p>
            <a:r>
              <a:rPr lang="en-US" altLang="ja-JP" dirty="0"/>
              <a:t>SBOM </a:t>
            </a:r>
            <a:r>
              <a:rPr lang="ja-JP" altLang="en-US"/>
              <a:t>利活用に関する質問のうち、</a:t>
            </a:r>
            <a:endParaRPr lang="en-US" altLang="ja-JP" dirty="0"/>
          </a:p>
          <a:p>
            <a:pPr lvl="1"/>
            <a:r>
              <a:rPr lang="ja-JP" altLang="en-US"/>
              <a:t>回答あり（解決）：　</a:t>
            </a:r>
            <a:r>
              <a:rPr lang="en-US" altLang="ja-JP" dirty="0"/>
              <a:t>6 </a:t>
            </a:r>
            <a:r>
              <a:rPr lang="ja-JP" altLang="en-US"/>
              <a:t>件</a:t>
            </a:r>
            <a:endParaRPr lang="en-US" altLang="ja-JP" dirty="0"/>
          </a:p>
          <a:p>
            <a:pPr lvl="1"/>
            <a:r>
              <a:rPr lang="ja-JP" altLang="en-US"/>
              <a:t>回答あり（未解決）：　</a:t>
            </a:r>
            <a:r>
              <a:rPr lang="en-US" altLang="ja-JP" dirty="0"/>
              <a:t>19 </a:t>
            </a:r>
            <a:r>
              <a:rPr lang="ja-JP" altLang="en-US"/>
              <a:t>件</a:t>
            </a:r>
            <a:endParaRPr lang="en-US" altLang="ja-JP" dirty="0"/>
          </a:p>
          <a:p>
            <a:pPr lvl="1"/>
            <a:r>
              <a:rPr lang="ja-JP" altLang="en-US"/>
              <a:t>回答なし：　</a:t>
            </a:r>
            <a:r>
              <a:rPr lang="en-US" altLang="ja-JP" dirty="0"/>
              <a:t>15 </a:t>
            </a:r>
            <a:r>
              <a:rPr lang="ja-JP" altLang="en-US"/>
              <a:t>件</a:t>
            </a:r>
            <a:endParaRPr lang="en-US" altLang="ja-JP" dirty="0"/>
          </a:p>
          <a:p>
            <a:pPr lvl="1"/>
            <a:r>
              <a:rPr lang="ja-JP" altLang="en-US"/>
              <a:t>（</a:t>
            </a:r>
            <a:r>
              <a:rPr lang="en-US" altLang="ja-JP" dirty="0"/>
              <a:t>2021 </a:t>
            </a:r>
            <a:r>
              <a:rPr lang="ja-JP" altLang="en-US"/>
              <a:t>年以降）</a:t>
            </a:r>
            <a:endParaRPr lang="en-US" altLang="ja-JP" dirty="0"/>
          </a:p>
          <a:p>
            <a:endParaRPr lang="en-US" altLang="ja-JP" dirty="0"/>
          </a:p>
          <a:p>
            <a:endParaRPr lang="en-US" altLang="ja-JP" dirty="0"/>
          </a:p>
          <a:p>
            <a:endParaRPr lang="en-US" altLang="ja-JP" dirty="0"/>
          </a:p>
          <a:p>
            <a:endParaRPr lang="en-US" altLang="ja-JP" dirty="0"/>
          </a:p>
          <a:p>
            <a:endParaRPr lang="en-US" altLang="ja-JP" dirty="0"/>
          </a:p>
          <a:p>
            <a:r>
              <a:rPr lang="en-US" altLang="ja-JP" b="1" dirty="0">
                <a:solidFill>
                  <a:schemeClr val="accent1"/>
                </a:solidFill>
              </a:rPr>
              <a:t>SBOM </a:t>
            </a:r>
            <a:r>
              <a:rPr lang="ja-JP" altLang="en-US" b="1">
                <a:solidFill>
                  <a:schemeClr val="accent1"/>
                </a:solidFill>
              </a:rPr>
              <a:t>の課題を</a:t>
            </a:r>
            <a:r>
              <a:rPr lang="en-US" altLang="ja-JP" b="1" dirty="0">
                <a:solidFill>
                  <a:schemeClr val="accent1"/>
                </a:solidFill>
              </a:rPr>
              <a:t> Stack Overflow </a:t>
            </a:r>
            <a:r>
              <a:rPr lang="ja-JP" altLang="en-US" b="1">
                <a:solidFill>
                  <a:schemeClr val="accent1"/>
                </a:solidFill>
              </a:rPr>
              <a:t>で解決することは困難</a:t>
            </a:r>
            <a:endParaRPr lang="en-US" altLang="ja-JP" b="1" dirty="0">
              <a:solidFill>
                <a:schemeClr val="accent1"/>
              </a:solidFill>
            </a:endParaRPr>
          </a:p>
          <a:p>
            <a:pPr lvl="1"/>
            <a:r>
              <a:rPr lang="ja-JP" altLang="en-US"/>
              <a:t>知見が不十分で、質問に回答できるソフトウェア開発者が不足</a:t>
            </a:r>
            <a:endParaRPr lang="en-US" altLang="ja-JP" dirty="0"/>
          </a:p>
          <a:p>
            <a:pPr lvl="1"/>
            <a:r>
              <a:rPr lang="ja-JP" altLang="en-US"/>
              <a:t>技術が未熟で、質問時点では技術的に解決不可能な事項が多い</a:t>
            </a:r>
            <a:endParaRPr lang="en-US" altLang="ja-JP" dirty="0"/>
          </a:p>
          <a:p>
            <a:endParaRPr lang="ja-JP" altLang="en-US"/>
          </a:p>
        </p:txBody>
      </p:sp>
      <p:sp>
        <p:nvSpPr>
          <p:cNvPr id="5" name="角丸四角形 4">
            <a:extLst>
              <a:ext uri="{FF2B5EF4-FFF2-40B4-BE49-F238E27FC236}">
                <a16:creationId xmlns:a16="http://schemas.microsoft.com/office/drawing/2014/main" id="{65993546-041B-6210-1A82-6F5FDD06EA51}"/>
              </a:ext>
            </a:extLst>
          </p:cNvPr>
          <p:cNvSpPr/>
          <p:nvPr/>
        </p:nvSpPr>
        <p:spPr>
          <a:xfrm>
            <a:off x="482289" y="3132099"/>
            <a:ext cx="3123162" cy="664890"/>
          </a:xfrm>
          <a:prstGeom prst="roundRect">
            <a:avLst/>
          </a:prstGeom>
          <a:noFill/>
          <a:ln w="38100">
            <a:solidFill>
              <a:schemeClr val="tx1"/>
            </a:solidFill>
          </a:ln>
        </p:spPr>
        <p:style>
          <a:lnRef idx="2">
            <a:schemeClr val="accent1">
              <a:shade val="15000"/>
            </a:schemeClr>
          </a:lnRef>
          <a:fillRef idx="1001">
            <a:schemeClr val="dk2"/>
          </a:fillRef>
          <a:effectRef idx="0">
            <a:schemeClr val="accent1"/>
          </a:effectRef>
          <a:fontRef idx="minor">
            <a:schemeClr val="lt1"/>
          </a:fontRef>
        </p:style>
        <p:txBody>
          <a:bodyPr lIns="270000" rIns="46800" rtlCol="0" anchor="ctr"/>
          <a:lstStyle/>
          <a:p>
            <a:r>
              <a:rPr kumimoji="1" lang="ja-JP" altLang="en-US" sz="2400" b="1"/>
              <a:t>回答状況：　平均的</a:t>
            </a:r>
          </a:p>
        </p:txBody>
      </p:sp>
      <p:sp>
        <p:nvSpPr>
          <p:cNvPr id="6" name="角丸四角形 5">
            <a:extLst>
              <a:ext uri="{FF2B5EF4-FFF2-40B4-BE49-F238E27FC236}">
                <a16:creationId xmlns:a16="http://schemas.microsoft.com/office/drawing/2014/main" id="{3AC049DD-A76C-1AD0-F99C-25BA665DD843}"/>
              </a:ext>
            </a:extLst>
          </p:cNvPr>
          <p:cNvSpPr/>
          <p:nvPr/>
        </p:nvSpPr>
        <p:spPr>
          <a:xfrm>
            <a:off x="482289" y="3929413"/>
            <a:ext cx="3123162" cy="664890"/>
          </a:xfrm>
          <a:prstGeom prst="roundRect">
            <a:avLst/>
          </a:prstGeom>
          <a:noFill/>
          <a:ln w="38100">
            <a:solidFill>
              <a:schemeClr val="tx1"/>
            </a:solidFill>
          </a:ln>
        </p:spPr>
        <p:style>
          <a:lnRef idx="2">
            <a:schemeClr val="accent1">
              <a:shade val="15000"/>
            </a:schemeClr>
          </a:lnRef>
          <a:fillRef idx="1001">
            <a:schemeClr val="dk2"/>
          </a:fillRef>
          <a:effectRef idx="0">
            <a:schemeClr val="accent1"/>
          </a:effectRef>
          <a:fontRef idx="minor">
            <a:schemeClr val="lt1"/>
          </a:fontRef>
        </p:style>
        <p:txBody>
          <a:bodyPr lIns="270000" rIns="46800" rtlCol="0" anchor="ctr"/>
          <a:lstStyle/>
          <a:p>
            <a:r>
              <a:rPr lang="ja-JP" altLang="en-US" sz="2400" b="1"/>
              <a:t>解決</a:t>
            </a:r>
            <a:r>
              <a:rPr kumimoji="1" lang="ja-JP" altLang="en-US" sz="2400" b="1"/>
              <a:t>状況：　</a:t>
            </a:r>
            <a:r>
              <a:rPr kumimoji="1" lang="ja-JP" altLang="en-US" sz="2400" b="1">
                <a:solidFill>
                  <a:schemeClr val="accent1"/>
                </a:solidFill>
              </a:rPr>
              <a:t>低い</a:t>
            </a:r>
          </a:p>
        </p:txBody>
      </p:sp>
      <p:graphicFrame>
        <p:nvGraphicFramePr>
          <p:cNvPr id="7" name="グラフ 6">
            <a:extLst>
              <a:ext uri="{FF2B5EF4-FFF2-40B4-BE49-F238E27FC236}">
                <a16:creationId xmlns:a16="http://schemas.microsoft.com/office/drawing/2014/main" id="{52B90D07-046D-5175-2E8D-9B354E596039}"/>
              </a:ext>
            </a:extLst>
          </p:cNvPr>
          <p:cNvGraphicFramePr>
            <a:graphicFrameLocks/>
          </p:cNvGraphicFramePr>
          <p:nvPr/>
        </p:nvGraphicFramePr>
        <p:xfrm>
          <a:off x="3842812" y="2207010"/>
          <a:ext cx="4885579" cy="2689310"/>
        </p:xfrm>
        <a:graphic>
          <a:graphicData uri="http://schemas.openxmlformats.org/drawingml/2006/chart">
            <c:chart xmlns:c="http://schemas.openxmlformats.org/drawingml/2006/chart" xmlns:r="http://schemas.openxmlformats.org/officeDocument/2006/relationships" r:id="rId3"/>
          </a:graphicData>
        </a:graphic>
      </p:graphicFrame>
      <p:grpSp>
        <p:nvGrpSpPr>
          <p:cNvPr id="8" name="グループ化 7">
            <a:extLst>
              <a:ext uri="{FF2B5EF4-FFF2-40B4-BE49-F238E27FC236}">
                <a16:creationId xmlns:a16="http://schemas.microsoft.com/office/drawing/2014/main" id="{33160CCE-C3E9-D7DD-64A6-1463C7853504}"/>
              </a:ext>
            </a:extLst>
          </p:cNvPr>
          <p:cNvGrpSpPr/>
          <p:nvPr/>
        </p:nvGrpSpPr>
        <p:grpSpPr>
          <a:xfrm>
            <a:off x="215278" y="3250192"/>
            <a:ext cx="400661" cy="440227"/>
            <a:chOff x="290715" y="3051639"/>
            <a:chExt cx="592024" cy="650487"/>
          </a:xfrm>
          <a:effectLst>
            <a:outerShdw blurRad="50800" dist="25400" dir="2700000" algn="tl" rotWithShape="0">
              <a:prstClr val="black">
                <a:alpha val="80000"/>
              </a:prstClr>
            </a:outerShdw>
          </a:effectLst>
        </p:grpSpPr>
        <p:sp>
          <p:nvSpPr>
            <p:cNvPr id="9" name="フリーフォーム 8">
              <a:extLst>
                <a:ext uri="{FF2B5EF4-FFF2-40B4-BE49-F238E27FC236}">
                  <a16:creationId xmlns:a16="http://schemas.microsoft.com/office/drawing/2014/main" id="{5B060DE9-64D4-A11D-7C00-9FF7F5354CE0}"/>
                </a:ext>
              </a:extLst>
            </p:cNvPr>
            <p:cNvSpPr/>
            <p:nvPr/>
          </p:nvSpPr>
          <p:spPr>
            <a:xfrm>
              <a:off x="372514" y="3124819"/>
              <a:ext cx="380128" cy="16262"/>
            </a:xfrm>
            <a:custGeom>
              <a:avLst/>
              <a:gdLst>
                <a:gd name="connsiteX0" fmla="*/ 0 w 380128"/>
                <a:gd name="connsiteY0" fmla="*/ 0 h 16262"/>
                <a:gd name="connsiteX1" fmla="*/ 380128 w 380128"/>
                <a:gd name="connsiteY1" fmla="*/ 0 h 16262"/>
                <a:gd name="connsiteX2" fmla="*/ 380128 w 380128"/>
                <a:gd name="connsiteY2" fmla="*/ 16262 h 16262"/>
                <a:gd name="connsiteX3" fmla="*/ 0 w 380128"/>
                <a:gd name="connsiteY3" fmla="*/ 16262 h 16262"/>
                <a:gd name="connsiteX4" fmla="*/ 0 w 380128"/>
                <a:gd name="connsiteY4" fmla="*/ 0 h 16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128" h="16262">
                  <a:moveTo>
                    <a:pt x="0" y="0"/>
                  </a:moveTo>
                  <a:lnTo>
                    <a:pt x="380128" y="0"/>
                  </a:lnTo>
                  <a:lnTo>
                    <a:pt x="380128" y="16262"/>
                  </a:lnTo>
                  <a:lnTo>
                    <a:pt x="0" y="16262"/>
                  </a:lnTo>
                  <a:lnTo>
                    <a:pt x="0" y="0"/>
                  </a:lnTo>
                  <a:close/>
                </a:path>
              </a:pathLst>
            </a:custGeom>
            <a:solidFill>
              <a:schemeClr val="bg2"/>
            </a:solidFill>
            <a:ln w="12700" cap="flat">
              <a:solidFill>
                <a:schemeClr val="bg2"/>
              </a:solidFill>
              <a:prstDash val="solid"/>
              <a:miter/>
            </a:ln>
          </p:spPr>
          <p:txBody>
            <a:bodyPr rtlCol="0" anchor="ctr"/>
            <a:lstStyle/>
            <a:p>
              <a:endParaRPr lang="ja-JP" altLang="en-US"/>
            </a:p>
          </p:txBody>
        </p:sp>
        <p:sp>
          <p:nvSpPr>
            <p:cNvPr id="10" name="フリーフォーム 9">
              <a:extLst>
                <a:ext uri="{FF2B5EF4-FFF2-40B4-BE49-F238E27FC236}">
                  <a16:creationId xmlns:a16="http://schemas.microsoft.com/office/drawing/2014/main" id="{246924C9-3B6A-3F43-B6DC-6ACB43E4A682}"/>
                </a:ext>
              </a:extLst>
            </p:cNvPr>
            <p:cNvSpPr/>
            <p:nvPr/>
          </p:nvSpPr>
          <p:spPr>
            <a:xfrm>
              <a:off x="372514" y="3165474"/>
              <a:ext cx="428914" cy="16262"/>
            </a:xfrm>
            <a:custGeom>
              <a:avLst/>
              <a:gdLst>
                <a:gd name="connsiteX0" fmla="*/ 0 w 428914"/>
                <a:gd name="connsiteY0" fmla="*/ 0 h 16262"/>
                <a:gd name="connsiteX1" fmla="*/ 428914 w 428914"/>
                <a:gd name="connsiteY1" fmla="*/ 0 h 16262"/>
                <a:gd name="connsiteX2" fmla="*/ 428914 w 428914"/>
                <a:gd name="connsiteY2" fmla="*/ 16262 h 16262"/>
                <a:gd name="connsiteX3" fmla="*/ 0 w 428914"/>
                <a:gd name="connsiteY3" fmla="*/ 16262 h 16262"/>
                <a:gd name="connsiteX4" fmla="*/ 0 w 428914"/>
                <a:gd name="connsiteY4" fmla="*/ 0 h 16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8914" h="16262">
                  <a:moveTo>
                    <a:pt x="0" y="0"/>
                  </a:moveTo>
                  <a:lnTo>
                    <a:pt x="428914" y="0"/>
                  </a:lnTo>
                  <a:lnTo>
                    <a:pt x="428914" y="16262"/>
                  </a:lnTo>
                  <a:lnTo>
                    <a:pt x="0" y="16262"/>
                  </a:lnTo>
                  <a:lnTo>
                    <a:pt x="0" y="0"/>
                  </a:lnTo>
                  <a:close/>
                </a:path>
              </a:pathLst>
            </a:custGeom>
            <a:solidFill>
              <a:schemeClr val="bg2"/>
            </a:solidFill>
            <a:ln w="12700" cap="flat">
              <a:solidFill>
                <a:schemeClr val="bg2"/>
              </a:solidFill>
              <a:prstDash val="solid"/>
              <a:miter/>
            </a:ln>
          </p:spPr>
          <p:txBody>
            <a:bodyPr rtlCol="0" anchor="ctr"/>
            <a:lstStyle/>
            <a:p>
              <a:endParaRPr lang="ja-JP" altLang="en-US"/>
            </a:p>
          </p:txBody>
        </p:sp>
        <p:sp>
          <p:nvSpPr>
            <p:cNvPr id="11" name="フリーフォーム 10">
              <a:extLst>
                <a:ext uri="{FF2B5EF4-FFF2-40B4-BE49-F238E27FC236}">
                  <a16:creationId xmlns:a16="http://schemas.microsoft.com/office/drawing/2014/main" id="{842C3316-C3A4-4A69-5536-0A24469F7435}"/>
                </a:ext>
              </a:extLst>
            </p:cNvPr>
            <p:cNvSpPr/>
            <p:nvPr/>
          </p:nvSpPr>
          <p:spPr>
            <a:xfrm>
              <a:off x="372515" y="3206130"/>
              <a:ext cx="298817" cy="16262"/>
            </a:xfrm>
            <a:custGeom>
              <a:avLst/>
              <a:gdLst>
                <a:gd name="connsiteX0" fmla="*/ 0 w 298817"/>
                <a:gd name="connsiteY0" fmla="*/ 0 h 16262"/>
                <a:gd name="connsiteX1" fmla="*/ 298817 w 298817"/>
                <a:gd name="connsiteY1" fmla="*/ 0 h 16262"/>
                <a:gd name="connsiteX2" fmla="*/ 298817 w 298817"/>
                <a:gd name="connsiteY2" fmla="*/ 16262 h 16262"/>
                <a:gd name="connsiteX3" fmla="*/ 0 w 298817"/>
                <a:gd name="connsiteY3" fmla="*/ 16262 h 16262"/>
                <a:gd name="connsiteX4" fmla="*/ 0 w 298817"/>
                <a:gd name="connsiteY4" fmla="*/ 0 h 16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817" h="16262">
                  <a:moveTo>
                    <a:pt x="0" y="0"/>
                  </a:moveTo>
                  <a:lnTo>
                    <a:pt x="298817" y="0"/>
                  </a:lnTo>
                  <a:lnTo>
                    <a:pt x="298817" y="16262"/>
                  </a:lnTo>
                  <a:lnTo>
                    <a:pt x="0" y="16262"/>
                  </a:lnTo>
                  <a:lnTo>
                    <a:pt x="0" y="0"/>
                  </a:lnTo>
                  <a:close/>
                </a:path>
              </a:pathLst>
            </a:custGeom>
            <a:solidFill>
              <a:schemeClr val="bg2"/>
            </a:solidFill>
            <a:ln w="12700" cap="flat">
              <a:solidFill>
                <a:schemeClr val="bg2"/>
              </a:solidFill>
              <a:prstDash val="solid"/>
              <a:miter/>
            </a:ln>
          </p:spPr>
          <p:txBody>
            <a:bodyPr rtlCol="0" anchor="ctr"/>
            <a:lstStyle/>
            <a:p>
              <a:endParaRPr lang="ja-JP" altLang="en-US"/>
            </a:p>
          </p:txBody>
        </p:sp>
        <p:sp>
          <p:nvSpPr>
            <p:cNvPr id="12" name="フリーフォーム 11">
              <a:extLst>
                <a:ext uri="{FF2B5EF4-FFF2-40B4-BE49-F238E27FC236}">
                  <a16:creationId xmlns:a16="http://schemas.microsoft.com/office/drawing/2014/main" id="{9744B91F-7B14-7062-3046-0F2205926EF2}"/>
                </a:ext>
              </a:extLst>
            </p:cNvPr>
            <p:cNvSpPr/>
            <p:nvPr/>
          </p:nvSpPr>
          <p:spPr>
            <a:xfrm>
              <a:off x="291203" y="3051639"/>
              <a:ext cx="591536" cy="292719"/>
            </a:xfrm>
            <a:custGeom>
              <a:avLst/>
              <a:gdLst>
                <a:gd name="connsiteX0" fmla="*/ 32524 w 591536"/>
                <a:gd name="connsiteY0" fmla="*/ 0 h 292719"/>
                <a:gd name="connsiteX1" fmla="*/ 559012 w 591536"/>
                <a:gd name="connsiteY1" fmla="*/ 0 h 292719"/>
                <a:gd name="connsiteX2" fmla="*/ 591536 w 591536"/>
                <a:gd name="connsiteY2" fmla="*/ 32524 h 292719"/>
                <a:gd name="connsiteX3" fmla="*/ 591536 w 591536"/>
                <a:gd name="connsiteY3" fmla="*/ 211408 h 292719"/>
                <a:gd name="connsiteX4" fmla="*/ 559012 w 591536"/>
                <a:gd name="connsiteY4" fmla="*/ 243933 h 292719"/>
                <a:gd name="connsiteX5" fmla="*/ 428915 w 591536"/>
                <a:gd name="connsiteY5" fmla="*/ 243933 h 292719"/>
                <a:gd name="connsiteX6" fmla="*/ 428915 w 591536"/>
                <a:gd name="connsiteY6" fmla="*/ 292719 h 292719"/>
                <a:gd name="connsiteX7" fmla="*/ 377689 w 591536"/>
                <a:gd name="connsiteY7" fmla="*/ 243933 h 292719"/>
                <a:gd name="connsiteX8" fmla="*/ 319958 w 591536"/>
                <a:gd name="connsiteY8" fmla="*/ 243933 h 292719"/>
                <a:gd name="connsiteX9" fmla="*/ 290686 w 591536"/>
                <a:gd name="connsiteY9" fmla="*/ 292719 h 292719"/>
                <a:gd name="connsiteX10" fmla="*/ 258975 w 591536"/>
                <a:gd name="connsiteY10" fmla="*/ 243933 h 292719"/>
                <a:gd name="connsiteX11" fmla="*/ 203684 w 591536"/>
                <a:gd name="connsiteY11" fmla="*/ 243933 h 292719"/>
                <a:gd name="connsiteX12" fmla="*/ 152458 w 591536"/>
                <a:gd name="connsiteY12" fmla="*/ 292719 h 292719"/>
                <a:gd name="connsiteX13" fmla="*/ 152458 w 591536"/>
                <a:gd name="connsiteY13" fmla="*/ 243933 h 292719"/>
                <a:gd name="connsiteX14" fmla="*/ 32524 w 591536"/>
                <a:gd name="connsiteY14" fmla="*/ 243933 h 292719"/>
                <a:gd name="connsiteX15" fmla="*/ 0 w 591536"/>
                <a:gd name="connsiteY15" fmla="*/ 211408 h 292719"/>
                <a:gd name="connsiteX16" fmla="*/ 0 w 591536"/>
                <a:gd name="connsiteY16" fmla="*/ 32524 h 292719"/>
                <a:gd name="connsiteX17" fmla="*/ 32524 w 591536"/>
                <a:gd name="connsiteY17" fmla="*/ 0 h 292719"/>
                <a:gd name="connsiteX18" fmla="*/ 81311 w 591536"/>
                <a:gd name="connsiteY18" fmla="*/ 73180 h 292719"/>
                <a:gd name="connsiteX19" fmla="*/ 81311 w 591536"/>
                <a:gd name="connsiteY19" fmla="*/ 89442 h 292719"/>
                <a:gd name="connsiteX20" fmla="*/ 461439 w 591536"/>
                <a:gd name="connsiteY20" fmla="*/ 89442 h 292719"/>
                <a:gd name="connsiteX21" fmla="*/ 461439 w 591536"/>
                <a:gd name="connsiteY21" fmla="*/ 73180 h 292719"/>
                <a:gd name="connsiteX22" fmla="*/ 81311 w 591536"/>
                <a:gd name="connsiteY22" fmla="*/ 73180 h 292719"/>
                <a:gd name="connsiteX23" fmla="*/ 81311 w 591536"/>
                <a:gd name="connsiteY23" fmla="*/ 113835 h 292719"/>
                <a:gd name="connsiteX24" fmla="*/ 81311 w 591536"/>
                <a:gd name="connsiteY24" fmla="*/ 130097 h 292719"/>
                <a:gd name="connsiteX25" fmla="*/ 510225 w 591536"/>
                <a:gd name="connsiteY25" fmla="*/ 130097 h 292719"/>
                <a:gd name="connsiteX26" fmla="*/ 510225 w 591536"/>
                <a:gd name="connsiteY26" fmla="*/ 113835 h 292719"/>
                <a:gd name="connsiteX27" fmla="*/ 81311 w 591536"/>
                <a:gd name="connsiteY27" fmla="*/ 113835 h 292719"/>
                <a:gd name="connsiteX28" fmla="*/ 81311 w 591536"/>
                <a:gd name="connsiteY28" fmla="*/ 154491 h 292719"/>
                <a:gd name="connsiteX29" fmla="*/ 81311 w 591536"/>
                <a:gd name="connsiteY29" fmla="*/ 170753 h 292719"/>
                <a:gd name="connsiteX30" fmla="*/ 380128 w 591536"/>
                <a:gd name="connsiteY30" fmla="*/ 170753 h 292719"/>
                <a:gd name="connsiteX31" fmla="*/ 380128 w 591536"/>
                <a:gd name="connsiteY31" fmla="*/ 154491 h 292719"/>
                <a:gd name="connsiteX32" fmla="*/ 81311 w 591536"/>
                <a:gd name="connsiteY32" fmla="*/ 154491 h 292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91536" h="292719">
                  <a:moveTo>
                    <a:pt x="32524" y="0"/>
                  </a:moveTo>
                  <a:lnTo>
                    <a:pt x="559012" y="0"/>
                  </a:lnTo>
                  <a:cubicBezTo>
                    <a:pt x="576974" y="0"/>
                    <a:pt x="591536" y="14562"/>
                    <a:pt x="591536" y="32524"/>
                  </a:cubicBezTo>
                  <a:lnTo>
                    <a:pt x="591536" y="211408"/>
                  </a:lnTo>
                  <a:cubicBezTo>
                    <a:pt x="591536" y="229371"/>
                    <a:pt x="576974" y="243933"/>
                    <a:pt x="559012" y="243933"/>
                  </a:cubicBezTo>
                  <a:lnTo>
                    <a:pt x="428915" y="243933"/>
                  </a:lnTo>
                  <a:lnTo>
                    <a:pt x="428915" y="292719"/>
                  </a:lnTo>
                  <a:lnTo>
                    <a:pt x="377689" y="243933"/>
                  </a:lnTo>
                  <a:lnTo>
                    <a:pt x="319958" y="243933"/>
                  </a:lnTo>
                  <a:lnTo>
                    <a:pt x="290686" y="292719"/>
                  </a:lnTo>
                  <a:lnTo>
                    <a:pt x="258975" y="243933"/>
                  </a:lnTo>
                  <a:lnTo>
                    <a:pt x="203684" y="243933"/>
                  </a:lnTo>
                  <a:lnTo>
                    <a:pt x="152458" y="292719"/>
                  </a:lnTo>
                  <a:lnTo>
                    <a:pt x="152458" y="243933"/>
                  </a:lnTo>
                  <a:lnTo>
                    <a:pt x="32524" y="243933"/>
                  </a:lnTo>
                  <a:cubicBezTo>
                    <a:pt x="14562" y="243933"/>
                    <a:pt x="0" y="229371"/>
                    <a:pt x="0" y="211408"/>
                  </a:cubicBezTo>
                  <a:lnTo>
                    <a:pt x="0" y="32524"/>
                  </a:lnTo>
                  <a:cubicBezTo>
                    <a:pt x="0" y="14562"/>
                    <a:pt x="14562" y="0"/>
                    <a:pt x="32524" y="0"/>
                  </a:cubicBezTo>
                  <a:close/>
                  <a:moveTo>
                    <a:pt x="81311" y="73180"/>
                  </a:moveTo>
                  <a:lnTo>
                    <a:pt x="81311" y="89442"/>
                  </a:lnTo>
                  <a:lnTo>
                    <a:pt x="461439" y="89442"/>
                  </a:lnTo>
                  <a:lnTo>
                    <a:pt x="461439" y="73180"/>
                  </a:lnTo>
                  <a:lnTo>
                    <a:pt x="81311" y="73180"/>
                  </a:lnTo>
                  <a:close/>
                  <a:moveTo>
                    <a:pt x="81311" y="113835"/>
                  </a:moveTo>
                  <a:lnTo>
                    <a:pt x="81311" y="130097"/>
                  </a:lnTo>
                  <a:lnTo>
                    <a:pt x="510225" y="130097"/>
                  </a:lnTo>
                  <a:lnTo>
                    <a:pt x="510225" y="113835"/>
                  </a:lnTo>
                  <a:lnTo>
                    <a:pt x="81311" y="113835"/>
                  </a:lnTo>
                  <a:close/>
                  <a:moveTo>
                    <a:pt x="81311" y="154491"/>
                  </a:moveTo>
                  <a:lnTo>
                    <a:pt x="81311" y="170753"/>
                  </a:lnTo>
                  <a:lnTo>
                    <a:pt x="380128" y="170753"/>
                  </a:lnTo>
                  <a:lnTo>
                    <a:pt x="380128" y="154491"/>
                  </a:lnTo>
                  <a:lnTo>
                    <a:pt x="81311" y="154491"/>
                  </a:lnTo>
                  <a:close/>
                </a:path>
              </a:pathLst>
            </a:custGeom>
            <a:solidFill>
              <a:schemeClr val="tx1"/>
            </a:solidFill>
            <a:ln w="12700" cap="flat">
              <a:solidFill>
                <a:schemeClr val="bg2"/>
              </a:solidFill>
              <a:prstDash val="solid"/>
              <a:miter/>
            </a:ln>
          </p:spPr>
          <p:txBody>
            <a:bodyPr rtlCol="0" anchor="ctr"/>
            <a:lstStyle/>
            <a:p>
              <a:endParaRPr lang="ja-JP" altLang="en-US"/>
            </a:p>
          </p:txBody>
        </p:sp>
        <p:sp>
          <p:nvSpPr>
            <p:cNvPr id="13" name="フリーフォーム 12">
              <a:extLst>
                <a:ext uri="{FF2B5EF4-FFF2-40B4-BE49-F238E27FC236}">
                  <a16:creationId xmlns:a16="http://schemas.microsoft.com/office/drawing/2014/main" id="{B6E24643-9035-B8B7-E2A3-7F2D501479C7}"/>
                </a:ext>
              </a:extLst>
            </p:cNvPr>
            <p:cNvSpPr/>
            <p:nvPr/>
          </p:nvSpPr>
          <p:spPr>
            <a:xfrm>
              <a:off x="354057" y="3382980"/>
              <a:ext cx="126520" cy="126520"/>
            </a:xfrm>
            <a:custGeom>
              <a:avLst/>
              <a:gdLst>
                <a:gd name="connsiteX0" fmla="*/ 63260 w 126520"/>
                <a:gd name="connsiteY0" fmla="*/ 0 h 126520"/>
                <a:gd name="connsiteX1" fmla="*/ 126520 w 126520"/>
                <a:gd name="connsiteY1" fmla="*/ 63260 h 126520"/>
                <a:gd name="connsiteX2" fmla="*/ 63260 w 126520"/>
                <a:gd name="connsiteY2" fmla="*/ 126520 h 126520"/>
                <a:gd name="connsiteX3" fmla="*/ 0 w 126520"/>
                <a:gd name="connsiteY3" fmla="*/ 63260 h 126520"/>
                <a:gd name="connsiteX4" fmla="*/ 63260 w 126520"/>
                <a:gd name="connsiteY4" fmla="*/ 0 h 126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520" h="126520">
                  <a:moveTo>
                    <a:pt x="63260" y="0"/>
                  </a:moveTo>
                  <a:cubicBezTo>
                    <a:pt x="98197" y="0"/>
                    <a:pt x="126520" y="28322"/>
                    <a:pt x="126520" y="63260"/>
                  </a:cubicBezTo>
                  <a:cubicBezTo>
                    <a:pt x="126520" y="98197"/>
                    <a:pt x="98197" y="126520"/>
                    <a:pt x="63260" y="126520"/>
                  </a:cubicBezTo>
                  <a:cubicBezTo>
                    <a:pt x="28322" y="126520"/>
                    <a:pt x="0" y="98197"/>
                    <a:pt x="0" y="63260"/>
                  </a:cubicBezTo>
                  <a:cubicBezTo>
                    <a:pt x="0" y="28322"/>
                    <a:pt x="28322" y="0"/>
                    <a:pt x="63260" y="0"/>
                  </a:cubicBezTo>
                  <a:close/>
                </a:path>
              </a:pathLst>
            </a:custGeom>
            <a:solidFill>
              <a:schemeClr val="tx1"/>
            </a:solidFill>
            <a:ln w="12700" cap="flat">
              <a:solidFill>
                <a:schemeClr val="bg2"/>
              </a:solidFill>
              <a:prstDash val="solid"/>
              <a:miter/>
            </a:ln>
          </p:spPr>
          <p:txBody>
            <a:bodyPr rtlCol="0" anchor="ctr"/>
            <a:lstStyle/>
            <a:p>
              <a:endParaRPr lang="ja-JP" altLang="en-US"/>
            </a:p>
          </p:txBody>
        </p:sp>
        <p:sp>
          <p:nvSpPr>
            <p:cNvPr id="14" name="フリーフォーム 13">
              <a:extLst>
                <a:ext uri="{FF2B5EF4-FFF2-40B4-BE49-F238E27FC236}">
                  <a16:creationId xmlns:a16="http://schemas.microsoft.com/office/drawing/2014/main" id="{34580965-339B-653D-B286-0EA30D19A17D}"/>
                </a:ext>
              </a:extLst>
            </p:cNvPr>
            <p:cNvSpPr/>
            <p:nvPr/>
          </p:nvSpPr>
          <p:spPr>
            <a:xfrm>
              <a:off x="691415" y="3382980"/>
              <a:ext cx="126520" cy="126520"/>
            </a:xfrm>
            <a:custGeom>
              <a:avLst/>
              <a:gdLst>
                <a:gd name="connsiteX0" fmla="*/ 63260 w 126520"/>
                <a:gd name="connsiteY0" fmla="*/ 0 h 126520"/>
                <a:gd name="connsiteX1" fmla="*/ 126520 w 126520"/>
                <a:gd name="connsiteY1" fmla="*/ 63260 h 126520"/>
                <a:gd name="connsiteX2" fmla="*/ 63260 w 126520"/>
                <a:gd name="connsiteY2" fmla="*/ 126520 h 126520"/>
                <a:gd name="connsiteX3" fmla="*/ 0 w 126520"/>
                <a:gd name="connsiteY3" fmla="*/ 63260 h 126520"/>
                <a:gd name="connsiteX4" fmla="*/ 63260 w 126520"/>
                <a:gd name="connsiteY4" fmla="*/ 0 h 126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520" h="126520">
                  <a:moveTo>
                    <a:pt x="63260" y="0"/>
                  </a:moveTo>
                  <a:cubicBezTo>
                    <a:pt x="98197" y="0"/>
                    <a:pt x="126520" y="28322"/>
                    <a:pt x="126520" y="63260"/>
                  </a:cubicBezTo>
                  <a:cubicBezTo>
                    <a:pt x="126520" y="98197"/>
                    <a:pt x="98197" y="126520"/>
                    <a:pt x="63260" y="126520"/>
                  </a:cubicBezTo>
                  <a:cubicBezTo>
                    <a:pt x="28322" y="126520"/>
                    <a:pt x="0" y="98197"/>
                    <a:pt x="0" y="63260"/>
                  </a:cubicBezTo>
                  <a:cubicBezTo>
                    <a:pt x="0" y="28322"/>
                    <a:pt x="28322" y="0"/>
                    <a:pt x="63260" y="0"/>
                  </a:cubicBezTo>
                  <a:close/>
                </a:path>
              </a:pathLst>
            </a:custGeom>
            <a:solidFill>
              <a:schemeClr val="tx1"/>
            </a:solidFill>
            <a:ln w="12700" cap="flat">
              <a:solidFill>
                <a:schemeClr val="bg2"/>
              </a:solidFill>
              <a:prstDash val="solid"/>
              <a:miter/>
            </a:ln>
          </p:spPr>
          <p:txBody>
            <a:bodyPr rtlCol="0" anchor="ctr"/>
            <a:lstStyle/>
            <a:p>
              <a:endParaRPr lang="ja-JP" altLang="en-US"/>
            </a:p>
          </p:txBody>
        </p:sp>
        <p:sp>
          <p:nvSpPr>
            <p:cNvPr id="15" name="フリーフォーム 14">
              <a:extLst>
                <a:ext uri="{FF2B5EF4-FFF2-40B4-BE49-F238E27FC236}">
                  <a16:creationId xmlns:a16="http://schemas.microsoft.com/office/drawing/2014/main" id="{D03DE99E-5453-DFA1-3736-1993E5426C8E}"/>
                </a:ext>
              </a:extLst>
            </p:cNvPr>
            <p:cNvSpPr/>
            <p:nvPr/>
          </p:nvSpPr>
          <p:spPr>
            <a:xfrm>
              <a:off x="522695" y="3432173"/>
              <a:ext cx="126520" cy="126520"/>
            </a:xfrm>
            <a:custGeom>
              <a:avLst/>
              <a:gdLst>
                <a:gd name="connsiteX0" fmla="*/ 63260 w 126520"/>
                <a:gd name="connsiteY0" fmla="*/ 0 h 126520"/>
                <a:gd name="connsiteX1" fmla="*/ 126520 w 126520"/>
                <a:gd name="connsiteY1" fmla="*/ 63260 h 126520"/>
                <a:gd name="connsiteX2" fmla="*/ 63260 w 126520"/>
                <a:gd name="connsiteY2" fmla="*/ 126520 h 126520"/>
                <a:gd name="connsiteX3" fmla="*/ 0 w 126520"/>
                <a:gd name="connsiteY3" fmla="*/ 63260 h 126520"/>
                <a:gd name="connsiteX4" fmla="*/ 63260 w 126520"/>
                <a:gd name="connsiteY4" fmla="*/ 0 h 126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520" h="126520">
                  <a:moveTo>
                    <a:pt x="63260" y="0"/>
                  </a:moveTo>
                  <a:cubicBezTo>
                    <a:pt x="98197" y="0"/>
                    <a:pt x="126520" y="28322"/>
                    <a:pt x="126520" y="63260"/>
                  </a:cubicBezTo>
                  <a:cubicBezTo>
                    <a:pt x="126520" y="98197"/>
                    <a:pt x="98197" y="126520"/>
                    <a:pt x="63260" y="126520"/>
                  </a:cubicBezTo>
                  <a:cubicBezTo>
                    <a:pt x="28322" y="126520"/>
                    <a:pt x="0" y="98197"/>
                    <a:pt x="0" y="63260"/>
                  </a:cubicBezTo>
                  <a:cubicBezTo>
                    <a:pt x="0" y="28322"/>
                    <a:pt x="28322" y="0"/>
                    <a:pt x="63260" y="0"/>
                  </a:cubicBezTo>
                  <a:close/>
                </a:path>
              </a:pathLst>
            </a:custGeom>
            <a:solidFill>
              <a:schemeClr val="tx1"/>
            </a:solidFill>
            <a:ln w="12700" cap="flat">
              <a:solidFill>
                <a:schemeClr val="bg2"/>
              </a:solidFill>
              <a:prstDash val="solid"/>
              <a:miter/>
            </a:ln>
          </p:spPr>
          <p:txBody>
            <a:bodyPr rtlCol="0" anchor="ctr"/>
            <a:lstStyle/>
            <a:p>
              <a:endParaRPr lang="ja-JP" altLang="en-US"/>
            </a:p>
          </p:txBody>
        </p:sp>
        <p:sp>
          <p:nvSpPr>
            <p:cNvPr id="16" name="フリーフォーム 15">
              <a:extLst>
                <a:ext uri="{FF2B5EF4-FFF2-40B4-BE49-F238E27FC236}">
                  <a16:creationId xmlns:a16="http://schemas.microsoft.com/office/drawing/2014/main" id="{E41E18DC-E710-F64A-6746-CE792A7F2427}"/>
                </a:ext>
              </a:extLst>
            </p:cNvPr>
            <p:cNvSpPr/>
            <p:nvPr/>
          </p:nvSpPr>
          <p:spPr>
            <a:xfrm>
              <a:off x="290715" y="3526656"/>
              <a:ext cx="229378" cy="126683"/>
            </a:xfrm>
            <a:custGeom>
              <a:avLst/>
              <a:gdLst>
                <a:gd name="connsiteX0" fmla="*/ 126601 w 229378"/>
                <a:gd name="connsiteY0" fmla="*/ 1 h 126683"/>
                <a:gd name="connsiteX1" fmla="*/ 178559 w 229378"/>
                <a:gd name="connsiteY1" fmla="*/ 8132 h 126683"/>
                <a:gd name="connsiteX2" fmla="*/ 224743 w 229378"/>
                <a:gd name="connsiteY2" fmla="*/ 26752 h 126683"/>
                <a:gd name="connsiteX3" fmla="*/ 229378 w 229378"/>
                <a:gd name="connsiteY3" fmla="*/ 32037 h 126683"/>
                <a:gd name="connsiteX4" fmla="*/ 165386 w 229378"/>
                <a:gd name="connsiteY4" fmla="*/ 63748 h 126683"/>
                <a:gd name="connsiteX5" fmla="*/ 164329 w 229378"/>
                <a:gd name="connsiteY5" fmla="*/ 64480 h 126683"/>
                <a:gd name="connsiteX6" fmla="*/ 163435 w 229378"/>
                <a:gd name="connsiteY6" fmla="*/ 65293 h 126683"/>
                <a:gd name="connsiteX7" fmla="*/ 140586 w 229378"/>
                <a:gd name="connsiteY7" fmla="*/ 112210 h 126683"/>
                <a:gd name="connsiteX8" fmla="*/ 140586 w 229378"/>
                <a:gd name="connsiteY8" fmla="*/ 126683 h 126683"/>
                <a:gd name="connsiteX9" fmla="*/ 0 w 229378"/>
                <a:gd name="connsiteY9" fmla="*/ 126683 h 126683"/>
                <a:gd name="connsiteX10" fmla="*/ 0 w 229378"/>
                <a:gd name="connsiteY10" fmla="*/ 63016 h 126683"/>
                <a:gd name="connsiteX11" fmla="*/ 12684 w 229378"/>
                <a:gd name="connsiteY11" fmla="*/ 37648 h 126683"/>
                <a:gd name="connsiteX12" fmla="*/ 74562 w 229378"/>
                <a:gd name="connsiteY12" fmla="*/ 8132 h 126683"/>
                <a:gd name="connsiteX13" fmla="*/ 126601 w 229378"/>
                <a:gd name="connsiteY13" fmla="*/ 1 h 126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9378" h="126683">
                  <a:moveTo>
                    <a:pt x="126601" y="1"/>
                  </a:moveTo>
                  <a:cubicBezTo>
                    <a:pt x="144198" y="462"/>
                    <a:pt x="161662" y="3194"/>
                    <a:pt x="178559" y="8132"/>
                  </a:cubicBezTo>
                  <a:cubicBezTo>
                    <a:pt x="194764" y="12100"/>
                    <a:pt x="210317" y="18371"/>
                    <a:pt x="224743" y="26752"/>
                  </a:cubicBezTo>
                  <a:cubicBezTo>
                    <a:pt x="226207" y="28541"/>
                    <a:pt x="227752" y="30330"/>
                    <a:pt x="229378" y="32037"/>
                  </a:cubicBezTo>
                  <a:cubicBezTo>
                    <a:pt x="206504" y="39155"/>
                    <a:pt x="184904" y="49859"/>
                    <a:pt x="165386" y="63748"/>
                  </a:cubicBezTo>
                  <a:lnTo>
                    <a:pt x="164329" y="64480"/>
                  </a:lnTo>
                  <a:lnTo>
                    <a:pt x="163435" y="65293"/>
                  </a:lnTo>
                  <a:cubicBezTo>
                    <a:pt x="149023" y="76597"/>
                    <a:pt x="140599" y="93893"/>
                    <a:pt x="140586" y="112210"/>
                  </a:cubicBezTo>
                  <a:lnTo>
                    <a:pt x="140586" y="126683"/>
                  </a:lnTo>
                  <a:lnTo>
                    <a:pt x="0" y="126683"/>
                  </a:lnTo>
                  <a:lnTo>
                    <a:pt x="0" y="63016"/>
                  </a:lnTo>
                  <a:cubicBezTo>
                    <a:pt x="124" y="53065"/>
                    <a:pt x="4797" y="43717"/>
                    <a:pt x="12684" y="37648"/>
                  </a:cubicBezTo>
                  <a:cubicBezTo>
                    <a:pt x="31415" y="24247"/>
                    <a:pt x="52362" y="14256"/>
                    <a:pt x="74562" y="8132"/>
                  </a:cubicBezTo>
                  <a:cubicBezTo>
                    <a:pt x="91372" y="2699"/>
                    <a:pt x="108935" y="-45"/>
                    <a:pt x="126601" y="1"/>
                  </a:cubicBezTo>
                  <a:close/>
                </a:path>
              </a:pathLst>
            </a:custGeom>
            <a:solidFill>
              <a:schemeClr val="tx1"/>
            </a:solidFill>
            <a:ln w="12700" cap="flat">
              <a:solidFill>
                <a:schemeClr val="bg2"/>
              </a:solidFill>
              <a:prstDash val="solid"/>
              <a:miter/>
            </a:ln>
          </p:spPr>
          <p:txBody>
            <a:bodyPr rtlCol="0" anchor="ctr"/>
            <a:lstStyle/>
            <a:p>
              <a:endParaRPr lang="ja-JP" altLang="en-US"/>
            </a:p>
          </p:txBody>
        </p:sp>
        <p:sp>
          <p:nvSpPr>
            <p:cNvPr id="17" name="フリーフォーム 16">
              <a:extLst>
                <a:ext uri="{FF2B5EF4-FFF2-40B4-BE49-F238E27FC236}">
                  <a16:creationId xmlns:a16="http://schemas.microsoft.com/office/drawing/2014/main" id="{2C92AF6E-1167-A836-7705-32BC483D7A96}"/>
                </a:ext>
              </a:extLst>
            </p:cNvPr>
            <p:cNvSpPr/>
            <p:nvPr/>
          </p:nvSpPr>
          <p:spPr>
            <a:xfrm>
              <a:off x="652142" y="3526655"/>
              <a:ext cx="229064" cy="126684"/>
            </a:xfrm>
            <a:custGeom>
              <a:avLst/>
              <a:gdLst>
                <a:gd name="connsiteX0" fmla="*/ 102533 w 229064"/>
                <a:gd name="connsiteY0" fmla="*/ 1 h 126684"/>
                <a:gd name="connsiteX1" fmla="*/ 154572 w 229064"/>
                <a:gd name="connsiteY1" fmla="*/ 8133 h 126684"/>
                <a:gd name="connsiteX2" fmla="*/ 216449 w 229064"/>
                <a:gd name="connsiteY2" fmla="*/ 37648 h 126684"/>
                <a:gd name="connsiteX3" fmla="*/ 229053 w 229064"/>
                <a:gd name="connsiteY3" fmla="*/ 63017 h 126684"/>
                <a:gd name="connsiteX4" fmla="*/ 229053 w 229064"/>
                <a:gd name="connsiteY4" fmla="*/ 126684 h 126684"/>
                <a:gd name="connsiteX5" fmla="*/ 88791 w 229064"/>
                <a:gd name="connsiteY5" fmla="*/ 126684 h 126684"/>
                <a:gd name="connsiteX6" fmla="*/ 88791 w 229064"/>
                <a:gd name="connsiteY6" fmla="*/ 112210 h 126684"/>
                <a:gd name="connsiteX7" fmla="*/ 65049 w 229064"/>
                <a:gd name="connsiteY7" fmla="*/ 64481 h 126684"/>
                <a:gd name="connsiteX8" fmla="*/ 0 w 229064"/>
                <a:gd name="connsiteY8" fmla="*/ 31957 h 126684"/>
                <a:gd name="connsiteX9" fmla="*/ 2927 w 229064"/>
                <a:gd name="connsiteY9" fmla="*/ 28623 h 126684"/>
                <a:gd name="connsiteX10" fmla="*/ 50575 w 229064"/>
                <a:gd name="connsiteY10" fmla="*/ 8133 h 126684"/>
                <a:gd name="connsiteX11" fmla="*/ 102533 w 229064"/>
                <a:gd name="connsiteY11" fmla="*/ 1 h 126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9064" h="126684">
                  <a:moveTo>
                    <a:pt x="102533" y="1"/>
                  </a:moveTo>
                  <a:cubicBezTo>
                    <a:pt x="120157" y="455"/>
                    <a:pt x="137649" y="3189"/>
                    <a:pt x="154572" y="8133"/>
                  </a:cubicBezTo>
                  <a:cubicBezTo>
                    <a:pt x="177088" y="13385"/>
                    <a:pt x="198198" y="23455"/>
                    <a:pt x="216449" y="37648"/>
                  </a:cubicBezTo>
                  <a:cubicBezTo>
                    <a:pt x="224607" y="43484"/>
                    <a:pt x="229330" y="52992"/>
                    <a:pt x="229053" y="63017"/>
                  </a:cubicBezTo>
                  <a:lnTo>
                    <a:pt x="229053" y="126684"/>
                  </a:lnTo>
                  <a:lnTo>
                    <a:pt x="88791" y="126684"/>
                  </a:lnTo>
                  <a:lnTo>
                    <a:pt x="88791" y="112210"/>
                  </a:lnTo>
                  <a:cubicBezTo>
                    <a:pt x="89054" y="93399"/>
                    <a:pt x="80210" y="75620"/>
                    <a:pt x="65049" y="64481"/>
                  </a:cubicBezTo>
                  <a:cubicBezTo>
                    <a:pt x="45759" y="49398"/>
                    <a:pt x="23640" y="38338"/>
                    <a:pt x="0" y="31957"/>
                  </a:cubicBezTo>
                  <a:lnTo>
                    <a:pt x="2927" y="28623"/>
                  </a:lnTo>
                  <a:cubicBezTo>
                    <a:pt x="17727" y="19508"/>
                    <a:pt x="33779" y="12605"/>
                    <a:pt x="50575" y="8133"/>
                  </a:cubicBezTo>
                  <a:cubicBezTo>
                    <a:pt x="67359" y="2706"/>
                    <a:pt x="84894" y="-38"/>
                    <a:pt x="102533" y="1"/>
                  </a:cubicBezTo>
                  <a:close/>
                </a:path>
              </a:pathLst>
            </a:custGeom>
            <a:solidFill>
              <a:schemeClr val="tx1"/>
            </a:solidFill>
            <a:ln w="12700" cap="flat">
              <a:solidFill>
                <a:schemeClr val="bg2"/>
              </a:solidFill>
              <a:prstDash val="solid"/>
              <a:miter/>
            </a:ln>
          </p:spPr>
          <p:txBody>
            <a:bodyPr rtlCol="0" anchor="ctr"/>
            <a:lstStyle/>
            <a:p>
              <a:endParaRPr lang="ja-JP" altLang="en-US"/>
            </a:p>
          </p:txBody>
        </p:sp>
        <p:sp>
          <p:nvSpPr>
            <p:cNvPr id="18" name="フリーフォーム 17">
              <a:extLst>
                <a:ext uri="{FF2B5EF4-FFF2-40B4-BE49-F238E27FC236}">
                  <a16:creationId xmlns:a16="http://schemas.microsoft.com/office/drawing/2014/main" id="{DD2EC86F-35C8-7BD9-06F3-F849E656256B}"/>
                </a:ext>
              </a:extLst>
            </p:cNvPr>
            <p:cNvSpPr/>
            <p:nvPr/>
          </p:nvSpPr>
          <p:spPr>
            <a:xfrm>
              <a:off x="459436" y="3575930"/>
              <a:ext cx="253131" cy="126196"/>
            </a:xfrm>
            <a:custGeom>
              <a:avLst/>
              <a:gdLst>
                <a:gd name="connsiteX0" fmla="*/ 126520 w 253131"/>
                <a:gd name="connsiteY0" fmla="*/ 2 h 126196"/>
                <a:gd name="connsiteX1" fmla="*/ 178559 w 253131"/>
                <a:gd name="connsiteY1" fmla="*/ 8133 h 126196"/>
                <a:gd name="connsiteX2" fmla="*/ 240436 w 253131"/>
                <a:gd name="connsiteY2" fmla="*/ 37648 h 126196"/>
                <a:gd name="connsiteX3" fmla="*/ 253121 w 253131"/>
                <a:gd name="connsiteY3" fmla="*/ 62936 h 126196"/>
                <a:gd name="connsiteX4" fmla="*/ 253121 w 253131"/>
                <a:gd name="connsiteY4" fmla="*/ 126196 h 126196"/>
                <a:gd name="connsiteX5" fmla="*/ 0 w 253131"/>
                <a:gd name="connsiteY5" fmla="*/ 126196 h 126196"/>
                <a:gd name="connsiteX6" fmla="*/ 0 w 253131"/>
                <a:gd name="connsiteY6" fmla="*/ 62936 h 126196"/>
                <a:gd name="connsiteX7" fmla="*/ 12685 w 253131"/>
                <a:gd name="connsiteY7" fmla="*/ 37648 h 126196"/>
                <a:gd name="connsiteX8" fmla="*/ 74562 w 253131"/>
                <a:gd name="connsiteY8" fmla="*/ 8133 h 126196"/>
                <a:gd name="connsiteX9" fmla="*/ 126520 w 253131"/>
                <a:gd name="connsiteY9" fmla="*/ 2 h 126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3131" h="126196">
                  <a:moveTo>
                    <a:pt x="126520" y="2"/>
                  </a:moveTo>
                  <a:cubicBezTo>
                    <a:pt x="144148" y="415"/>
                    <a:pt x="161644" y="3150"/>
                    <a:pt x="178559" y="8133"/>
                  </a:cubicBezTo>
                  <a:cubicBezTo>
                    <a:pt x="201099" y="13316"/>
                    <a:pt x="222223" y="23392"/>
                    <a:pt x="240436" y="37648"/>
                  </a:cubicBezTo>
                  <a:cubicBezTo>
                    <a:pt x="248623" y="43430"/>
                    <a:pt x="253382" y="52918"/>
                    <a:pt x="253121" y="62936"/>
                  </a:cubicBezTo>
                  <a:lnTo>
                    <a:pt x="253121" y="126196"/>
                  </a:lnTo>
                  <a:lnTo>
                    <a:pt x="0" y="126196"/>
                  </a:lnTo>
                  <a:lnTo>
                    <a:pt x="0" y="62936"/>
                  </a:lnTo>
                  <a:cubicBezTo>
                    <a:pt x="38" y="52986"/>
                    <a:pt x="4732" y="43628"/>
                    <a:pt x="12685" y="37648"/>
                  </a:cubicBezTo>
                  <a:cubicBezTo>
                    <a:pt x="31378" y="24186"/>
                    <a:pt x="52336" y="14189"/>
                    <a:pt x="74562" y="8133"/>
                  </a:cubicBezTo>
                  <a:cubicBezTo>
                    <a:pt x="91337" y="2670"/>
                    <a:pt x="108878" y="-75"/>
                    <a:pt x="126520" y="2"/>
                  </a:cubicBezTo>
                  <a:close/>
                </a:path>
              </a:pathLst>
            </a:custGeom>
            <a:solidFill>
              <a:schemeClr val="tx1"/>
            </a:solidFill>
            <a:ln w="12700" cap="flat">
              <a:solidFill>
                <a:schemeClr val="bg2"/>
              </a:solidFill>
              <a:prstDash val="solid"/>
              <a:miter/>
            </a:ln>
          </p:spPr>
          <p:txBody>
            <a:bodyPr rtlCol="0" anchor="ctr"/>
            <a:lstStyle/>
            <a:p>
              <a:endParaRPr lang="ja-JP" altLang="en-US"/>
            </a:p>
          </p:txBody>
        </p:sp>
      </p:grpSp>
      <p:grpSp>
        <p:nvGrpSpPr>
          <p:cNvPr id="19" name="グループ化 18">
            <a:extLst>
              <a:ext uri="{FF2B5EF4-FFF2-40B4-BE49-F238E27FC236}">
                <a16:creationId xmlns:a16="http://schemas.microsoft.com/office/drawing/2014/main" id="{21669BEA-989B-B7AF-2C9F-5F7289A4D2DA}"/>
              </a:ext>
            </a:extLst>
          </p:cNvPr>
          <p:cNvGrpSpPr/>
          <p:nvPr/>
        </p:nvGrpSpPr>
        <p:grpSpPr>
          <a:xfrm>
            <a:off x="184479" y="4042376"/>
            <a:ext cx="436499" cy="436499"/>
            <a:chOff x="830747" y="1374885"/>
            <a:chExt cx="723500" cy="723500"/>
          </a:xfrm>
          <a:effectLst>
            <a:outerShdw blurRad="50800" dist="25400" dir="5400000" algn="ctr" rotWithShape="0">
              <a:srgbClr val="000000">
                <a:alpha val="80000"/>
              </a:srgbClr>
            </a:outerShdw>
          </a:effectLst>
        </p:grpSpPr>
        <p:sp>
          <p:nvSpPr>
            <p:cNvPr id="20" name="フリーフォーム 19">
              <a:extLst>
                <a:ext uri="{FF2B5EF4-FFF2-40B4-BE49-F238E27FC236}">
                  <a16:creationId xmlns:a16="http://schemas.microsoft.com/office/drawing/2014/main" id="{511F19D9-84AD-353C-1689-522D1D602A79}"/>
                </a:ext>
              </a:extLst>
            </p:cNvPr>
            <p:cNvSpPr/>
            <p:nvPr/>
          </p:nvSpPr>
          <p:spPr>
            <a:xfrm>
              <a:off x="984757" y="1569633"/>
              <a:ext cx="434626" cy="343510"/>
            </a:xfrm>
            <a:custGeom>
              <a:avLst/>
              <a:gdLst>
                <a:gd name="connsiteX0" fmla="*/ 388448 w 434626"/>
                <a:gd name="connsiteY0" fmla="*/ 0 h 343510"/>
                <a:gd name="connsiteX1" fmla="*/ 434626 w 434626"/>
                <a:gd name="connsiteY1" fmla="*/ 45539 h 343510"/>
                <a:gd name="connsiteX2" fmla="*/ 295360 w 434626"/>
                <a:gd name="connsiteY2" fmla="*/ 184252 h 343510"/>
                <a:gd name="connsiteX3" fmla="*/ 295370 w 434626"/>
                <a:gd name="connsiteY3" fmla="*/ 184280 h 343510"/>
                <a:gd name="connsiteX4" fmla="*/ 136302 w 434626"/>
                <a:gd name="connsiteY4" fmla="*/ 343510 h 343510"/>
                <a:gd name="connsiteX5" fmla="*/ 0 w 434626"/>
                <a:gd name="connsiteY5" fmla="*/ 207207 h 343510"/>
                <a:gd name="connsiteX6" fmla="*/ 45539 w 434626"/>
                <a:gd name="connsiteY6" fmla="*/ 161668 h 343510"/>
                <a:gd name="connsiteX7" fmla="*/ 136302 w 434626"/>
                <a:gd name="connsiteY7" fmla="*/ 252432 h 343510"/>
                <a:gd name="connsiteX8" fmla="*/ 267747 w 434626"/>
                <a:gd name="connsiteY8" fmla="*/ 119282 h 343510"/>
                <a:gd name="connsiteX9" fmla="*/ 380533 w 434626"/>
                <a:gd name="connsiteY9" fmla="*/ 7925 h 343510"/>
                <a:gd name="connsiteX10" fmla="*/ 384638 w 434626"/>
                <a:gd name="connsiteY10" fmla="*/ 4115 h 343510"/>
                <a:gd name="connsiteX11" fmla="*/ 388448 w 434626"/>
                <a:gd name="connsiteY11" fmla="*/ 0 h 343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4626" h="343510">
                  <a:moveTo>
                    <a:pt x="388448" y="0"/>
                  </a:moveTo>
                  <a:lnTo>
                    <a:pt x="434626" y="45539"/>
                  </a:lnTo>
                  <a:cubicBezTo>
                    <a:pt x="380990" y="98879"/>
                    <a:pt x="348072" y="131645"/>
                    <a:pt x="295360" y="184252"/>
                  </a:cubicBezTo>
                  <a:lnTo>
                    <a:pt x="295370" y="184280"/>
                  </a:lnTo>
                  <a:cubicBezTo>
                    <a:pt x="242665" y="236890"/>
                    <a:pt x="189642" y="289967"/>
                    <a:pt x="136302" y="343510"/>
                  </a:cubicBezTo>
                  <a:cubicBezTo>
                    <a:pt x="90976" y="297968"/>
                    <a:pt x="45542" y="252534"/>
                    <a:pt x="0" y="207207"/>
                  </a:cubicBezTo>
                  <a:lnTo>
                    <a:pt x="45539" y="161668"/>
                  </a:lnTo>
                  <a:lnTo>
                    <a:pt x="136302" y="252432"/>
                  </a:lnTo>
                  <a:cubicBezTo>
                    <a:pt x="180365" y="207734"/>
                    <a:pt x="224180" y="163351"/>
                    <a:pt x="267747" y="119282"/>
                  </a:cubicBezTo>
                  <a:cubicBezTo>
                    <a:pt x="311286" y="75219"/>
                    <a:pt x="335375" y="51569"/>
                    <a:pt x="380533" y="7925"/>
                  </a:cubicBezTo>
                  <a:cubicBezTo>
                    <a:pt x="381800" y="6658"/>
                    <a:pt x="383162" y="5401"/>
                    <a:pt x="384638" y="4115"/>
                  </a:cubicBezTo>
                  <a:cubicBezTo>
                    <a:pt x="386069" y="2901"/>
                    <a:pt x="387348" y="1520"/>
                    <a:pt x="388448" y="0"/>
                  </a:cubicBezTo>
                  <a:close/>
                </a:path>
              </a:pathLst>
            </a:custGeom>
            <a:solidFill>
              <a:schemeClr val="bg2"/>
            </a:solidFill>
            <a:ln w="1270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21" name="フリーフォーム 20">
              <a:extLst>
                <a:ext uri="{FF2B5EF4-FFF2-40B4-BE49-F238E27FC236}">
                  <a16:creationId xmlns:a16="http://schemas.microsoft.com/office/drawing/2014/main" id="{1DC58B0B-6FA2-055D-504E-94CA8997D348}"/>
                </a:ext>
              </a:extLst>
            </p:cNvPr>
            <p:cNvSpPr/>
            <p:nvPr/>
          </p:nvSpPr>
          <p:spPr>
            <a:xfrm>
              <a:off x="830747" y="1374885"/>
              <a:ext cx="723500" cy="723500"/>
            </a:xfrm>
            <a:custGeom>
              <a:avLst/>
              <a:gdLst>
                <a:gd name="connsiteX0" fmla="*/ 361750 w 723500"/>
                <a:gd name="connsiteY0" fmla="*/ 0 h 723500"/>
                <a:gd name="connsiteX1" fmla="*/ 362026 w 723500"/>
                <a:gd name="connsiteY1" fmla="*/ 0 h 723500"/>
                <a:gd name="connsiteX2" fmla="*/ 723500 w 723500"/>
                <a:gd name="connsiteY2" fmla="*/ 361721 h 723500"/>
                <a:gd name="connsiteX3" fmla="*/ 723500 w 723500"/>
                <a:gd name="connsiteY3" fmla="*/ 361750 h 723500"/>
                <a:gd name="connsiteX4" fmla="*/ 361750 w 723500"/>
                <a:gd name="connsiteY4" fmla="*/ 723500 h 723500"/>
                <a:gd name="connsiteX5" fmla="*/ 0 w 723500"/>
                <a:gd name="connsiteY5" fmla="*/ 361750 h 723500"/>
                <a:gd name="connsiteX6" fmla="*/ 361750 w 723500"/>
                <a:gd name="connsiteY6" fmla="*/ 0 h 723500"/>
                <a:gd name="connsiteX7" fmla="*/ 542458 w 723500"/>
                <a:gd name="connsiteY7" fmla="*/ 194748 h 723500"/>
                <a:gd name="connsiteX8" fmla="*/ 538648 w 723500"/>
                <a:gd name="connsiteY8" fmla="*/ 198863 h 723500"/>
                <a:gd name="connsiteX9" fmla="*/ 534543 w 723500"/>
                <a:gd name="connsiteY9" fmla="*/ 202673 h 723500"/>
                <a:gd name="connsiteX10" fmla="*/ 421757 w 723500"/>
                <a:gd name="connsiteY10" fmla="*/ 314030 h 723500"/>
                <a:gd name="connsiteX11" fmla="*/ 290312 w 723500"/>
                <a:gd name="connsiteY11" fmla="*/ 447180 h 723500"/>
                <a:gd name="connsiteX12" fmla="*/ 199549 w 723500"/>
                <a:gd name="connsiteY12" fmla="*/ 356416 h 723500"/>
                <a:gd name="connsiteX13" fmla="*/ 154010 w 723500"/>
                <a:gd name="connsiteY13" fmla="*/ 401955 h 723500"/>
                <a:gd name="connsiteX14" fmla="*/ 290312 w 723500"/>
                <a:gd name="connsiteY14" fmla="*/ 538258 h 723500"/>
                <a:gd name="connsiteX15" fmla="*/ 449380 w 723500"/>
                <a:gd name="connsiteY15" fmla="*/ 379028 h 723500"/>
                <a:gd name="connsiteX16" fmla="*/ 449370 w 723500"/>
                <a:gd name="connsiteY16" fmla="*/ 379000 h 723500"/>
                <a:gd name="connsiteX17" fmla="*/ 588636 w 723500"/>
                <a:gd name="connsiteY17" fmla="*/ 240287 h 723500"/>
                <a:gd name="connsiteX18" fmla="*/ 542458 w 723500"/>
                <a:gd name="connsiteY18" fmla="*/ 194748 h 72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23500" h="723500">
                  <a:moveTo>
                    <a:pt x="361750" y="0"/>
                  </a:moveTo>
                  <a:cubicBezTo>
                    <a:pt x="361842" y="0"/>
                    <a:pt x="361934" y="0"/>
                    <a:pt x="362026" y="0"/>
                  </a:cubicBezTo>
                  <a:cubicBezTo>
                    <a:pt x="561731" y="69"/>
                    <a:pt x="723569" y="162016"/>
                    <a:pt x="723500" y="361721"/>
                  </a:cubicBezTo>
                  <a:cubicBezTo>
                    <a:pt x="723500" y="361731"/>
                    <a:pt x="723500" y="361740"/>
                    <a:pt x="723500" y="361750"/>
                  </a:cubicBezTo>
                  <a:cubicBezTo>
                    <a:pt x="723500" y="561539"/>
                    <a:pt x="561539" y="723500"/>
                    <a:pt x="361750" y="723500"/>
                  </a:cubicBezTo>
                  <a:cubicBezTo>
                    <a:pt x="161961" y="723500"/>
                    <a:pt x="0" y="561539"/>
                    <a:pt x="0" y="361750"/>
                  </a:cubicBezTo>
                  <a:cubicBezTo>
                    <a:pt x="0" y="161961"/>
                    <a:pt x="161961" y="0"/>
                    <a:pt x="361750" y="0"/>
                  </a:cubicBezTo>
                  <a:close/>
                  <a:moveTo>
                    <a:pt x="542458" y="194748"/>
                  </a:moveTo>
                  <a:cubicBezTo>
                    <a:pt x="541358" y="196268"/>
                    <a:pt x="540079" y="197649"/>
                    <a:pt x="538648" y="198863"/>
                  </a:cubicBezTo>
                  <a:cubicBezTo>
                    <a:pt x="537172" y="200149"/>
                    <a:pt x="535810" y="201406"/>
                    <a:pt x="534543" y="202673"/>
                  </a:cubicBezTo>
                  <a:cubicBezTo>
                    <a:pt x="489385" y="246317"/>
                    <a:pt x="465296" y="269967"/>
                    <a:pt x="421757" y="314030"/>
                  </a:cubicBezTo>
                  <a:cubicBezTo>
                    <a:pt x="378190" y="358099"/>
                    <a:pt x="334375" y="402482"/>
                    <a:pt x="290312" y="447180"/>
                  </a:cubicBezTo>
                  <a:lnTo>
                    <a:pt x="199549" y="356416"/>
                  </a:lnTo>
                  <a:lnTo>
                    <a:pt x="154010" y="401955"/>
                  </a:lnTo>
                  <a:cubicBezTo>
                    <a:pt x="199552" y="447282"/>
                    <a:pt x="244986" y="492716"/>
                    <a:pt x="290312" y="538258"/>
                  </a:cubicBezTo>
                  <a:cubicBezTo>
                    <a:pt x="343652" y="484715"/>
                    <a:pt x="396675" y="431638"/>
                    <a:pt x="449380" y="379028"/>
                  </a:cubicBezTo>
                  <a:lnTo>
                    <a:pt x="449370" y="379000"/>
                  </a:lnTo>
                  <a:cubicBezTo>
                    <a:pt x="502082" y="326393"/>
                    <a:pt x="535000" y="293627"/>
                    <a:pt x="588636" y="240287"/>
                  </a:cubicBezTo>
                  <a:lnTo>
                    <a:pt x="542458" y="194748"/>
                  </a:lnTo>
                  <a:close/>
                </a:path>
              </a:pathLst>
            </a:custGeom>
            <a:solidFill>
              <a:schemeClr val="tx1"/>
            </a:solidFill>
            <a:ln w="1270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grpSp>
    </p:spTree>
    <p:extLst>
      <p:ext uri="{BB962C8B-B14F-4D97-AF65-F5344CB8AC3E}">
        <p14:creationId xmlns:p14="http://schemas.microsoft.com/office/powerpoint/2010/main" val="16655578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CB88A21-B0DB-49A3-F774-E2E8572C6877}"/>
              </a:ext>
            </a:extLst>
          </p:cNvPr>
          <p:cNvSpPr>
            <a:spLocks noGrp="1"/>
          </p:cNvSpPr>
          <p:nvPr>
            <p:ph type="title"/>
          </p:nvPr>
        </p:nvSpPr>
        <p:spPr/>
        <p:txBody>
          <a:bodyPr/>
          <a:lstStyle/>
          <a:p>
            <a:r>
              <a:rPr kumimoji="1" lang="ja-JP" altLang="en-US"/>
              <a:t>背景：　サプライチェーンリスク</a:t>
            </a:r>
          </a:p>
        </p:txBody>
      </p:sp>
      <p:sp>
        <p:nvSpPr>
          <p:cNvPr id="3" name="コンテンツ プレースホルダー 2">
            <a:extLst>
              <a:ext uri="{FF2B5EF4-FFF2-40B4-BE49-F238E27FC236}">
                <a16:creationId xmlns:a16="http://schemas.microsoft.com/office/drawing/2014/main" id="{64EFB1CE-ADBB-69C9-D388-FC22D02F789B}"/>
              </a:ext>
            </a:extLst>
          </p:cNvPr>
          <p:cNvSpPr>
            <a:spLocks noGrp="1"/>
          </p:cNvSpPr>
          <p:nvPr>
            <p:ph idx="1"/>
          </p:nvPr>
        </p:nvSpPr>
        <p:spPr/>
        <p:txBody>
          <a:bodyPr/>
          <a:lstStyle/>
          <a:p>
            <a:r>
              <a:rPr kumimoji="1" lang="ja-JP" altLang="en-US"/>
              <a:t>現在のソフトウェア開発では、多くの</a:t>
            </a:r>
            <a:r>
              <a:rPr lang="ja-JP" altLang="en-US"/>
              <a:t>外部ライブラリ</a:t>
            </a:r>
            <a:r>
              <a:rPr kumimoji="1" lang="ja-JP" altLang="en-US"/>
              <a:t>を活用</a:t>
            </a:r>
            <a:endParaRPr kumimoji="1" lang="en-US" altLang="ja-JP" dirty="0"/>
          </a:p>
          <a:p>
            <a:pPr lvl="1"/>
            <a:r>
              <a:rPr kumimoji="1" lang="ja-JP" altLang="en-US"/>
              <a:t>開発費用の削減、開発期間の短縮、堅牢化・高機能化</a:t>
            </a:r>
            <a:endParaRPr kumimoji="1" lang="en-US" altLang="ja-JP" dirty="0"/>
          </a:p>
          <a:p>
            <a:pPr lvl="1"/>
            <a:r>
              <a:rPr lang="en-US" altLang="ja-JP" dirty="0"/>
              <a:t>96% </a:t>
            </a:r>
            <a:r>
              <a:rPr kumimoji="1" lang="ja-JP" altLang="en-US"/>
              <a:t>のコードベースがオープンソースのコードを含む</a:t>
            </a:r>
            <a:r>
              <a:rPr kumimoji="1" lang="en-US" altLang="ja-JP" dirty="0"/>
              <a:t> [1]</a:t>
            </a:r>
          </a:p>
          <a:p>
            <a:r>
              <a:rPr kumimoji="1" lang="ja-JP" altLang="en-US"/>
              <a:t>しかし、</a:t>
            </a:r>
            <a:r>
              <a:rPr lang="ja-JP" altLang="en-US"/>
              <a:t>リスクを伴う</a:t>
            </a:r>
            <a:endParaRPr kumimoji="1" lang="en-US" altLang="ja-JP" b="1" dirty="0">
              <a:solidFill>
                <a:schemeClr val="accent1"/>
              </a:solidFill>
            </a:endParaRPr>
          </a:p>
          <a:p>
            <a:pPr lvl="1"/>
            <a:r>
              <a:rPr kumimoji="1" lang="ja-JP" altLang="en-US" b="1">
                <a:solidFill>
                  <a:schemeClr val="accent1"/>
                </a:solidFill>
              </a:rPr>
              <a:t>サイバーセキュリティ（サプライチェーン攻撃）</a:t>
            </a:r>
            <a:endParaRPr kumimoji="1" lang="en-US" altLang="ja-JP" b="1" dirty="0">
              <a:solidFill>
                <a:schemeClr val="accent1"/>
              </a:solidFill>
            </a:endParaRPr>
          </a:p>
          <a:p>
            <a:pPr lvl="2"/>
            <a:r>
              <a:rPr lang="en-US" altLang="ja-JP" dirty="0"/>
              <a:t>XZ Utils </a:t>
            </a:r>
            <a:r>
              <a:rPr lang="ja-JP" altLang="en-US"/>
              <a:t>を経由した</a:t>
            </a:r>
            <a:r>
              <a:rPr lang="en-US" altLang="ja-JP" dirty="0"/>
              <a:t> SSH </a:t>
            </a:r>
            <a:r>
              <a:rPr lang="ja-JP" altLang="en-US"/>
              <a:t>バックドアの埋め込み（</a:t>
            </a:r>
            <a:r>
              <a:rPr lang="en-US" altLang="ja-JP" dirty="0"/>
              <a:t>2024</a:t>
            </a:r>
            <a:r>
              <a:rPr lang="ja-JP" altLang="en-US"/>
              <a:t>） </a:t>
            </a:r>
            <a:r>
              <a:rPr lang="en-US" altLang="ja-JP" dirty="0"/>
              <a:t>[2]</a:t>
            </a:r>
          </a:p>
          <a:p>
            <a:pPr lvl="1"/>
            <a:r>
              <a:rPr kumimoji="1" lang="ja-JP" altLang="en-US" b="1">
                <a:solidFill>
                  <a:schemeClr val="accent1"/>
                </a:solidFill>
              </a:rPr>
              <a:t>著作権法（ライセンス違反）</a:t>
            </a:r>
            <a:endParaRPr kumimoji="1" lang="en-US" altLang="ja-JP" b="1" dirty="0">
              <a:solidFill>
                <a:schemeClr val="accent1"/>
              </a:solidFill>
            </a:endParaRPr>
          </a:p>
          <a:p>
            <a:r>
              <a:rPr lang="ja-JP" altLang="en-US" b="1">
                <a:solidFill>
                  <a:schemeClr val="accent1"/>
                </a:solidFill>
              </a:rPr>
              <a:t>依存関係の適切な管理が重要</a:t>
            </a:r>
          </a:p>
        </p:txBody>
      </p:sp>
      <p:pic>
        <p:nvPicPr>
          <p:cNvPr id="4" name="グラフィックス 3" descr="世界 単色塗りつぶし">
            <a:extLst>
              <a:ext uri="{FF2B5EF4-FFF2-40B4-BE49-F238E27FC236}">
                <a16:creationId xmlns:a16="http://schemas.microsoft.com/office/drawing/2014/main" id="{42BDE0E1-64D2-7779-AB10-FA4BE9E33F0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031337" y="4135062"/>
            <a:ext cx="1767129" cy="1767129"/>
          </a:xfrm>
          <a:prstGeom prst="rect">
            <a:avLst/>
          </a:prstGeom>
        </p:spPr>
      </p:pic>
      <p:cxnSp>
        <p:nvCxnSpPr>
          <p:cNvPr id="5" name="直線コネクタ 4">
            <a:extLst>
              <a:ext uri="{FF2B5EF4-FFF2-40B4-BE49-F238E27FC236}">
                <a16:creationId xmlns:a16="http://schemas.microsoft.com/office/drawing/2014/main" id="{8FB97975-7255-43E2-61A3-33116CB79DEA}"/>
              </a:ext>
            </a:extLst>
          </p:cNvPr>
          <p:cNvCxnSpPr/>
          <p:nvPr/>
        </p:nvCxnSpPr>
        <p:spPr>
          <a:xfrm flipH="1" flipV="1">
            <a:off x="2905975" y="4575522"/>
            <a:ext cx="2510098" cy="33301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直線コネクタ 5">
            <a:extLst>
              <a:ext uri="{FF2B5EF4-FFF2-40B4-BE49-F238E27FC236}">
                <a16:creationId xmlns:a16="http://schemas.microsoft.com/office/drawing/2014/main" id="{19CABB39-339A-B816-620D-9F463E461D07}"/>
              </a:ext>
            </a:extLst>
          </p:cNvPr>
          <p:cNvCxnSpPr>
            <a:cxnSpLocks/>
          </p:cNvCxnSpPr>
          <p:nvPr/>
        </p:nvCxnSpPr>
        <p:spPr>
          <a:xfrm flipH="1">
            <a:off x="2923826" y="4908539"/>
            <a:ext cx="2492247" cy="64034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 name="グループ化 6">
            <a:extLst>
              <a:ext uri="{FF2B5EF4-FFF2-40B4-BE49-F238E27FC236}">
                <a16:creationId xmlns:a16="http://schemas.microsoft.com/office/drawing/2014/main" id="{F10375AD-A0F3-2A8F-8178-CB38B8B2A651}"/>
              </a:ext>
            </a:extLst>
          </p:cNvPr>
          <p:cNvGrpSpPr/>
          <p:nvPr/>
        </p:nvGrpSpPr>
        <p:grpSpPr>
          <a:xfrm>
            <a:off x="3082608" y="4200677"/>
            <a:ext cx="415007" cy="535494"/>
            <a:chOff x="4184383" y="3898503"/>
            <a:chExt cx="503375" cy="649517"/>
          </a:xfrm>
          <a:effectLst>
            <a:outerShdw blurRad="50800" dist="38100" dir="2700000" algn="tl" rotWithShape="0">
              <a:prstClr val="black">
                <a:alpha val="80000"/>
              </a:prstClr>
            </a:outerShdw>
          </a:effectLst>
        </p:grpSpPr>
        <p:sp>
          <p:nvSpPr>
            <p:cNvPr id="8" name="フリーフォーム 7">
              <a:extLst>
                <a:ext uri="{FF2B5EF4-FFF2-40B4-BE49-F238E27FC236}">
                  <a16:creationId xmlns:a16="http://schemas.microsoft.com/office/drawing/2014/main" id="{C806B140-07E0-B7E2-A5EB-E97EC8E49D5C}"/>
                </a:ext>
              </a:extLst>
            </p:cNvPr>
            <p:cNvSpPr/>
            <p:nvPr/>
          </p:nvSpPr>
          <p:spPr>
            <a:xfrm>
              <a:off x="4233097" y="3947218"/>
              <a:ext cx="405948" cy="552089"/>
            </a:xfrm>
            <a:custGeom>
              <a:avLst/>
              <a:gdLst>
                <a:gd name="connsiteX0" fmla="*/ 0 w 405948"/>
                <a:gd name="connsiteY0" fmla="*/ 0 h 552089"/>
                <a:gd name="connsiteX1" fmla="*/ 202974 w 405948"/>
                <a:gd name="connsiteY1" fmla="*/ 0 h 552089"/>
                <a:gd name="connsiteX2" fmla="*/ 202974 w 405948"/>
                <a:gd name="connsiteY2" fmla="*/ 170498 h 552089"/>
                <a:gd name="connsiteX3" fmla="*/ 405948 w 405948"/>
                <a:gd name="connsiteY3" fmla="*/ 170498 h 552089"/>
                <a:gd name="connsiteX4" fmla="*/ 405948 w 405948"/>
                <a:gd name="connsiteY4" fmla="*/ 552089 h 552089"/>
                <a:gd name="connsiteX5" fmla="*/ 0 w 405948"/>
                <a:gd name="connsiteY5" fmla="*/ 552089 h 552089"/>
                <a:gd name="connsiteX6" fmla="*/ 0 w 405948"/>
                <a:gd name="connsiteY6" fmla="*/ 0 h 552089"/>
                <a:gd name="connsiteX7" fmla="*/ 48713 w 405948"/>
                <a:gd name="connsiteY7" fmla="*/ 186736 h 552089"/>
                <a:gd name="connsiteX8" fmla="*/ 48713 w 405948"/>
                <a:gd name="connsiteY8" fmla="*/ 219212 h 552089"/>
                <a:gd name="connsiteX9" fmla="*/ 154259 w 405948"/>
                <a:gd name="connsiteY9" fmla="*/ 219212 h 552089"/>
                <a:gd name="connsiteX10" fmla="*/ 154259 w 405948"/>
                <a:gd name="connsiteY10" fmla="*/ 186736 h 552089"/>
                <a:gd name="connsiteX11" fmla="*/ 48713 w 405948"/>
                <a:gd name="connsiteY11" fmla="*/ 186736 h 552089"/>
                <a:gd name="connsiteX12" fmla="*/ 48713 w 405948"/>
                <a:gd name="connsiteY12" fmla="*/ 251688 h 552089"/>
                <a:gd name="connsiteX13" fmla="*/ 48713 w 405948"/>
                <a:gd name="connsiteY13" fmla="*/ 284164 h 552089"/>
                <a:gd name="connsiteX14" fmla="*/ 357233 w 405948"/>
                <a:gd name="connsiteY14" fmla="*/ 284164 h 552089"/>
                <a:gd name="connsiteX15" fmla="*/ 357233 w 405948"/>
                <a:gd name="connsiteY15" fmla="*/ 251688 h 552089"/>
                <a:gd name="connsiteX16" fmla="*/ 48713 w 405948"/>
                <a:gd name="connsiteY16" fmla="*/ 251688 h 552089"/>
                <a:gd name="connsiteX17" fmla="*/ 48713 w 405948"/>
                <a:gd name="connsiteY17" fmla="*/ 316639 h 552089"/>
                <a:gd name="connsiteX18" fmla="*/ 48713 w 405948"/>
                <a:gd name="connsiteY18" fmla="*/ 349115 h 552089"/>
                <a:gd name="connsiteX19" fmla="*/ 357233 w 405948"/>
                <a:gd name="connsiteY19" fmla="*/ 349115 h 552089"/>
                <a:gd name="connsiteX20" fmla="*/ 357233 w 405948"/>
                <a:gd name="connsiteY20" fmla="*/ 316639 h 552089"/>
                <a:gd name="connsiteX21" fmla="*/ 48713 w 405948"/>
                <a:gd name="connsiteY21" fmla="*/ 316639 h 552089"/>
                <a:gd name="connsiteX22" fmla="*/ 48713 w 405948"/>
                <a:gd name="connsiteY22" fmla="*/ 381591 h 552089"/>
                <a:gd name="connsiteX23" fmla="*/ 48713 w 405948"/>
                <a:gd name="connsiteY23" fmla="*/ 414067 h 552089"/>
                <a:gd name="connsiteX24" fmla="*/ 357233 w 405948"/>
                <a:gd name="connsiteY24" fmla="*/ 414067 h 552089"/>
                <a:gd name="connsiteX25" fmla="*/ 357233 w 405948"/>
                <a:gd name="connsiteY25" fmla="*/ 381591 h 552089"/>
                <a:gd name="connsiteX26" fmla="*/ 48713 w 405948"/>
                <a:gd name="connsiteY26" fmla="*/ 381591 h 552089"/>
                <a:gd name="connsiteX27" fmla="*/ 48713 w 405948"/>
                <a:gd name="connsiteY27" fmla="*/ 446543 h 552089"/>
                <a:gd name="connsiteX28" fmla="*/ 48713 w 405948"/>
                <a:gd name="connsiteY28" fmla="*/ 479019 h 552089"/>
                <a:gd name="connsiteX29" fmla="*/ 357233 w 405948"/>
                <a:gd name="connsiteY29" fmla="*/ 479019 h 552089"/>
                <a:gd name="connsiteX30" fmla="*/ 357233 w 405948"/>
                <a:gd name="connsiteY30" fmla="*/ 446543 h 552089"/>
                <a:gd name="connsiteX31" fmla="*/ 48713 w 405948"/>
                <a:gd name="connsiteY31" fmla="*/ 446543 h 552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05948" h="552089">
                  <a:moveTo>
                    <a:pt x="0" y="0"/>
                  </a:moveTo>
                  <a:lnTo>
                    <a:pt x="202974" y="0"/>
                  </a:lnTo>
                  <a:lnTo>
                    <a:pt x="202974" y="170498"/>
                  </a:lnTo>
                  <a:lnTo>
                    <a:pt x="405948" y="170498"/>
                  </a:lnTo>
                  <a:lnTo>
                    <a:pt x="405948" y="552089"/>
                  </a:lnTo>
                  <a:lnTo>
                    <a:pt x="0" y="552089"/>
                  </a:lnTo>
                  <a:lnTo>
                    <a:pt x="0" y="0"/>
                  </a:lnTo>
                  <a:close/>
                  <a:moveTo>
                    <a:pt x="48713" y="186736"/>
                  </a:moveTo>
                  <a:lnTo>
                    <a:pt x="48713" y="219212"/>
                  </a:lnTo>
                  <a:lnTo>
                    <a:pt x="154259" y="219212"/>
                  </a:lnTo>
                  <a:lnTo>
                    <a:pt x="154259" y="186736"/>
                  </a:lnTo>
                  <a:lnTo>
                    <a:pt x="48713" y="186736"/>
                  </a:lnTo>
                  <a:close/>
                  <a:moveTo>
                    <a:pt x="48713" y="251688"/>
                  </a:moveTo>
                  <a:lnTo>
                    <a:pt x="48713" y="284164"/>
                  </a:lnTo>
                  <a:lnTo>
                    <a:pt x="357233" y="284164"/>
                  </a:lnTo>
                  <a:lnTo>
                    <a:pt x="357233" y="251688"/>
                  </a:lnTo>
                  <a:lnTo>
                    <a:pt x="48713" y="251688"/>
                  </a:lnTo>
                  <a:close/>
                  <a:moveTo>
                    <a:pt x="48713" y="316639"/>
                  </a:moveTo>
                  <a:lnTo>
                    <a:pt x="48713" y="349115"/>
                  </a:lnTo>
                  <a:lnTo>
                    <a:pt x="357233" y="349115"/>
                  </a:lnTo>
                  <a:lnTo>
                    <a:pt x="357233" y="316639"/>
                  </a:lnTo>
                  <a:lnTo>
                    <a:pt x="48713" y="316639"/>
                  </a:lnTo>
                  <a:close/>
                  <a:moveTo>
                    <a:pt x="48713" y="381591"/>
                  </a:moveTo>
                  <a:lnTo>
                    <a:pt x="48713" y="414067"/>
                  </a:lnTo>
                  <a:lnTo>
                    <a:pt x="357233" y="414067"/>
                  </a:lnTo>
                  <a:lnTo>
                    <a:pt x="357233" y="381591"/>
                  </a:lnTo>
                  <a:lnTo>
                    <a:pt x="48713" y="381591"/>
                  </a:lnTo>
                  <a:close/>
                  <a:moveTo>
                    <a:pt x="48713" y="446543"/>
                  </a:moveTo>
                  <a:lnTo>
                    <a:pt x="48713" y="479019"/>
                  </a:lnTo>
                  <a:lnTo>
                    <a:pt x="357233" y="479019"/>
                  </a:lnTo>
                  <a:lnTo>
                    <a:pt x="357233" y="446543"/>
                  </a:lnTo>
                  <a:lnTo>
                    <a:pt x="48713" y="446543"/>
                  </a:lnTo>
                  <a:close/>
                </a:path>
              </a:pathLst>
            </a:custGeom>
            <a:solidFill>
              <a:schemeClr val="bg2"/>
            </a:solidFill>
            <a:ln w="12700" cap="flat">
              <a:solidFill>
                <a:schemeClr val="bg2"/>
              </a:solidFill>
              <a:prstDash val="solid"/>
              <a:miter/>
            </a:ln>
          </p:spPr>
          <p:txBody>
            <a:bodyPr rtlCol="0" anchor="ctr"/>
            <a:lstStyle/>
            <a:p>
              <a:endParaRPr lang="ja-JP" altLang="en-US"/>
            </a:p>
          </p:txBody>
        </p:sp>
        <p:sp>
          <p:nvSpPr>
            <p:cNvPr id="9" name="フリーフォーム 8">
              <a:extLst>
                <a:ext uri="{FF2B5EF4-FFF2-40B4-BE49-F238E27FC236}">
                  <a16:creationId xmlns:a16="http://schemas.microsoft.com/office/drawing/2014/main" id="{6F1341CA-EBFC-2033-963D-FD4496CFE81B}"/>
                </a:ext>
              </a:extLst>
            </p:cNvPr>
            <p:cNvSpPr/>
            <p:nvPr/>
          </p:nvSpPr>
          <p:spPr>
            <a:xfrm>
              <a:off x="4484784" y="3967515"/>
              <a:ext cx="101487" cy="101487"/>
            </a:xfrm>
            <a:custGeom>
              <a:avLst/>
              <a:gdLst>
                <a:gd name="connsiteX0" fmla="*/ 0 w 101487"/>
                <a:gd name="connsiteY0" fmla="*/ 0 h 101487"/>
                <a:gd name="connsiteX1" fmla="*/ 101487 w 101487"/>
                <a:gd name="connsiteY1" fmla="*/ 101487 h 101487"/>
                <a:gd name="connsiteX2" fmla="*/ 0 w 101487"/>
                <a:gd name="connsiteY2" fmla="*/ 101487 h 101487"/>
                <a:gd name="connsiteX3" fmla="*/ 0 w 101487"/>
                <a:gd name="connsiteY3" fmla="*/ 0 h 101487"/>
              </a:gdLst>
              <a:ahLst/>
              <a:cxnLst>
                <a:cxn ang="0">
                  <a:pos x="connsiteX0" y="connsiteY0"/>
                </a:cxn>
                <a:cxn ang="0">
                  <a:pos x="connsiteX1" y="connsiteY1"/>
                </a:cxn>
                <a:cxn ang="0">
                  <a:pos x="connsiteX2" y="connsiteY2"/>
                </a:cxn>
                <a:cxn ang="0">
                  <a:pos x="connsiteX3" y="connsiteY3"/>
                </a:cxn>
              </a:cxnLst>
              <a:rect l="l" t="t" r="r" b="b"/>
              <a:pathLst>
                <a:path w="101487" h="101487">
                  <a:moveTo>
                    <a:pt x="0" y="0"/>
                  </a:moveTo>
                  <a:lnTo>
                    <a:pt x="101487" y="101487"/>
                  </a:lnTo>
                  <a:lnTo>
                    <a:pt x="0" y="101487"/>
                  </a:lnTo>
                  <a:lnTo>
                    <a:pt x="0" y="0"/>
                  </a:lnTo>
                  <a:close/>
                </a:path>
              </a:pathLst>
            </a:custGeom>
            <a:solidFill>
              <a:schemeClr val="bg2"/>
            </a:solidFill>
            <a:ln w="12700" cap="flat">
              <a:solidFill>
                <a:schemeClr val="bg2"/>
              </a:solidFill>
              <a:prstDash val="solid"/>
              <a:miter/>
            </a:ln>
          </p:spPr>
          <p:txBody>
            <a:bodyPr rtlCol="0" anchor="ctr"/>
            <a:lstStyle/>
            <a:p>
              <a:endParaRPr lang="ja-JP" altLang="en-US"/>
            </a:p>
          </p:txBody>
        </p:sp>
        <p:sp>
          <p:nvSpPr>
            <p:cNvPr id="10" name="フリーフォーム 9">
              <a:extLst>
                <a:ext uri="{FF2B5EF4-FFF2-40B4-BE49-F238E27FC236}">
                  <a16:creationId xmlns:a16="http://schemas.microsoft.com/office/drawing/2014/main" id="{757C1D53-CE8D-9CF0-D57C-C7C6BC52F406}"/>
                </a:ext>
              </a:extLst>
            </p:cNvPr>
            <p:cNvSpPr/>
            <p:nvPr/>
          </p:nvSpPr>
          <p:spPr>
            <a:xfrm>
              <a:off x="4184383" y="3898503"/>
              <a:ext cx="503375" cy="649517"/>
            </a:xfrm>
            <a:custGeom>
              <a:avLst/>
              <a:gdLst>
                <a:gd name="connsiteX0" fmla="*/ 0 w 503375"/>
                <a:gd name="connsiteY0" fmla="*/ 0 h 649517"/>
                <a:gd name="connsiteX1" fmla="*/ 300401 w 503375"/>
                <a:gd name="connsiteY1" fmla="*/ 0 h 649517"/>
                <a:gd name="connsiteX2" fmla="*/ 503375 w 503375"/>
                <a:gd name="connsiteY2" fmla="*/ 178617 h 649517"/>
                <a:gd name="connsiteX3" fmla="*/ 503375 w 503375"/>
                <a:gd name="connsiteY3" fmla="*/ 649517 h 649517"/>
                <a:gd name="connsiteX4" fmla="*/ 0 w 503375"/>
                <a:gd name="connsiteY4" fmla="*/ 649517 h 649517"/>
                <a:gd name="connsiteX5" fmla="*/ 0 w 503375"/>
                <a:gd name="connsiteY5" fmla="*/ 0 h 649517"/>
                <a:gd name="connsiteX6" fmla="*/ 48714 w 503375"/>
                <a:gd name="connsiteY6" fmla="*/ 48714 h 649517"/>
                <a:gd name="connsiteX7" fmla="*/ 48714 w 503375"/>
                <a:gd name="connsiteY7" fmla="*/ 600803 h 649517"/>
                <a:gd name="connsiteX8" fmla="*/ 454662 w 503375"/>
                <a:gd name="connsiteY8" fmla="*/ 600803 h 649517"/>
                <a:gd name="connsiteX9" fmla="*/ 454662 w 503375"/>
                <a:gd name="connsiteY9" fmla="*/ 219212 h 649517"/>
                <a:gd name="connsiteX10" fmla="*/ 251688 w 503375"/>
                <a:gd name="connsiteY10" fmla="*/ 219212 h 649517"/>
                <a:gd name="connsiteX11" fmla="*/ 251688 w 503375"/>
                <a:gd name="connsiteY11" fmla="*/ 48714 h 649517"/>
                <a:gd name="connsiteX12" fmla="*/ 48714 w 503375"/>
                <a:gd name="connsiteY12" fmla="*/ 48714 h 649517"/>
                <a:gd name="connsiteX13" fmla="*/ 300401 w 503375"/>
                <a:gd name="connsiteY13" fmla="*/ 69011 h 649517"/>
                <a:gd name="connsiteX14" fmla="*/ 300401 w 503375"/>
                <a:gd name="connsiteY14" fmla="*/ 170498 h 649517"/>
                <a:gd name="connsiteX15" fmla="*/ 401888 w 503375"/>
                <a:gd name="connsiteY15" fmla="*/ 170498 h 649517"/>
                <a:gd name="connsiteX16" fmla="*/ 300401 w 503375"/>
                <a:gd name="connsiteY16" fmla="*/ 69011 h 649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3375" h="649517">
                  <a:moveTo>
                    <a:pt x="0" y="0"/>
                  </a:moveTo>
                  <a:lnTo>
                    <a:pt x="300401" y="0"/>
                  </a:lnTo>
                  <a:lnTo>
                    <a:pt x="503375" y="178617"/>
                  </a:lnTo>
                  <a:lnTo>
                    <a:pt x="503375" y="649517"/>
                  </a:lnTo>
                  <a:lnTo>
                    <a:pt x="0" y="649517"/>
                  </a:lnTo>
                  <a:lnTo>
                    <a:pt x="0" y="0"/>
                  </a:lnTo>
                  <a:close/>
                  <a:moveTo>
                    <a:pt x="48714" y="48714"/>
                  </a:moveTo>
                  <a:lnTo>
                    <a:pt x="48714" y="600803"/>
                  </a:lnTo>
                  <a:lnTo>
                    <a:pt x="454662" y="600803"/>
                  </a:lnTo>
                  <a:lnTo>
                    <a:pt x="454662" y="219212"/>
                  </a:lnTo>
                  <a:lnTo>
                    <a:pt x="251688" y="219212"/>
                  </a:lnTo>
                  <a:lnTo>
                    <a:pt x="251688" y="48714"/>
                  </a:lnTo>
                  <a:lnTo>
                    <a:pt x="48714" y="48714"/>
                  </a:lnTo>
                  <a:close/>
                  <a:moveTo>
                    <a:pt x="300401" y="69011"/>
                  </a:moveTo>
                  <a:lnTo>
                    <a:pt x="300401" y="170498"/>
                  </a:lnTo>
                  <a:lnTo>
                    <a:pt x="401888" y="170498"/>
                  </a:lnTo>
                  <a:lnTo>
                    <a:pt x="300401" y="69011"/>
                  </a:lnTo>
                  <a:close/>
                </a:path>
              </a:pathLst>
            </a:custGeom>
            <a:solidFill>
              <a:schemeClr val="tx1"/>
            </a:solidFill>
            <a:ln w="12700" cap="flat">
              <a:solidFill>
                <a:schemeClr val="bg2"/>
              </a:solidFill>
              <a:prstDash val="solid"/>
              <a:miter/>
            </a:ln>
          </p:spPr>
          <p:txBody>
            <a:bodyPr rtlCol="0" anchor="ctr"/>
            <a:lstStyle/>
            <a:p>
              <a:endParaRPr lang="ja-JP" altLang="en-US"/>
            </a:p>
          </p:txBody>
        </p:sp>
        <p:sp>
          <p:nvSpPr>
            <p:cNvPr id="11" name="フリーフォーム 10">
              <a:extLst>
                <a:ext uri="{FF2B5EF4-FFF2-40B4-BE49-F238E27FC236}">
                  <a16:creationId xmlns:a16="http://schemas.microsoft.com/office/drawing/2014/main" id="{A510C12E-AC88-DBE8-6976-17EF0602CD5A}"/>
                </a:ext>
              </a:extLst>
            </p:cNvPr>
            <p:cNvSpPr/>
            <p:nvPr/>
          </p:nvSpPr>
          <p:spPr>
            <a:xfrm>
              <a:off x="4281810" y="4133953"/>
              <a:ext cx="105546" cy="32476"/>
            </a:xfrm>
            <a:custGeom>
              <a:avLst/>
              <a:gdLst>
                <a:gd name="connsiteX0" fmla="*/ 0 w 105546"/>
                <a:gd name="connsiteY0" fmla="*/ 0 h 32476"/>
                <a:gd name="connsiteX1" fmla="*/ 105546 w 105546"/>
                <a:gd name="connsiteY1" fmla="*/ 0 h 32476"/>
                <a:gd name="connsiteX2" fmla="*/ 105546 w 105546"/>
                <a:gd name="connsiteY2" fmla="*/ 32476 h 32476"/>
                <a:gd name="connsiteX3" fmla="*/ 0 w 105546"/>
                <a:gd name="connsiteY3" fmla="*/ 32476 h 32476"/>
                <a:gd name="connsiteX4" fmla="*/ 0 w 105546"/>
                <a:gd name="connsiteY4" fmla="*/ 0 h 324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546" h="32476">
                  <a:moveTo>
                    <a:pt x="0" y="0"/>
                  </a:moveTo>
                  <a:lnTo>
                    <a:pt x="105546" y="0"/>
                  </a:lnTo>
                  <a:lnTo>
                    <a:pt x="105546" y="32476"/>
                  </a:lnTo>
                  <a:lnTo>
                    <a:pt x="0" y="32476"/>
                  </a:lnTo>
                  <a:lnTo>
                    <a:pt x="0" y="0"/>
                  </a:lnTo>
                  <a:close/>
                </a:path>
              </a:pathLst>
            </a:custGeom>
            <a:solidFill>
              <a:schemeClr val="tx1"/>
            </a:solidFill>
            <a:ln w="12700" cap="flat">
              <a:solidFill>
                <a:schemeClr val="bg2"/>
              </a:solidFill>
              <a:prstDash val="solid"/>
              <a:miter/>
            </a:ln>
          </p:spPr>
          <p:txBody>
            <a:bodyPr rtlCol="0" anchor="ctr"/>
            <a:lstStyle/>
            <a:p>
              <a:endParaRPr lang="ja-JP" altLang="en-US"/>
            </a:p>
          </p:txBody>
        </p:sp>
        <p:sp>
          <p:nvSpPr>
            <p:cNvPr id="12" name="フリーフォーム 11">
              <a:extLst>
                <a:ext uri="{FF2B5EF4-FFF2-40B4-BE49-F238E27FC236}">
                  <a16:creationId xmlns:a16="http://schemas.microsoft.com/office/drawing/2014/main" id="{CAEA191B-7E3B-2EA8-3CDD-ABADBDD0E4B9}"/>
                </a:ext>
              </a:extLst>
            </p:cNvPr>
            <p:cNvSpPr/>
            <p:nvPr/>
          </p:nvSpPr>
          <p:spPr>
            <a:xfrm>
              <a:off x="4281810" y="4198905"/>
              <a:ext cx="308520" cy="32476"/>
            </a:xfrm>
            <a:custGeom>
              <a:avLst/>
              <a:gdLst>
                <a:gd name="connsiteX0" fmla="*/ 0 w 308520"/>
                <a:gd name="connsiteY0" fmla="*/ 0 h 32476"/>
                <a:gd name="connsiteX1" fmla="*/ 308520 w 308520"/>
                <a:gd name="connsiteY1" fmla="*/ 0 h 32476"/>
                <a:gd name="connsiteX2" fmla="*/ 308520 w 308520"/>
                <a:gd name="connsiteY2" fmla="*/ 32476 h 32476"/>
                <a:gd name="connsiteX3" fmla="*/ 0 w 308520"/>
                <a:gd name="connsiteY3" fmla="*/ 32476 h 32476"/>
                <a:gd name="connsiteX4" fmla="*/ 0 w 308520"/>
                <a:gd name="connsiteY4" fmla="*/ 0 h 324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520" h="32476">
                  <a:moveTo>
                    <a:pt x="0" y="0"/>
                  </a:moveTo>
                  <a:lnTo>
                    <a:pt x="308520" y="0"/>
                  </a:lnTo>
                  <a:lnTo>
                    <a:pt x="308520" y="32476"/>
                  </a:lnTo>
                  <a:lnTo>
                    <a:pt x="0" y="32476"/>
                  </a:lnTo>
                  <a:lnTo>
                    <a:pt x="0" y="0"/>
                  </a:lnTo>
                  <a:close/>
                </a:path>
              </a:pathLst>
            </a:custGeom>
            <a:solidFill>
              <a:schemeClr val="tx1"/>
            </a:solidFill>
            <a:ln w="12700" cap="flat">
              <a:solidFill>
                <a:schemeClr val="bg2"/>
              </a:solidFill>
              <a:prstDash val="solid"/>
              <a:miter/>
            </a:ln>
          </p:spPr>
          <p:txBody>
            <a:bodyPr rtlCol="0" anchor="ctr"/>
            <a:lstStyle/>
            <a:p>
              <a:endParaRPr lang="ja-JP" altLang="en-US"/>
            </a:p>
          </p:txBody>
        </p:sp>
        <p:sp>
          <p:nvSpPr>
            <p:cNvPr id="13" name="フリーフォーム 12">
              <a:extLst>
                <a:ext uri="{FF2B5EF4-FFF2-40B4-BE49-F238E27FC236}">
                  <a16:creationId xmlns:a16="http://schemas.microsoft.com/office/drawing/2014/main" id="{5EB3EAD4-D304-CE54-D1C0-A2D0F5E63E08}"/>
                </a:ext>
              </a:extLst>
            </p:cNvPr>
            <p:cNvSpPr/>
            <p:nvPr/>
          </p:nvSpPr>
          <p:spPr>
            <a:xfrm>
              <a:off x="4281810" y="4263856"/>
              <a:ext cx="308520" cy="32476"/>
            </a:xfrm>
            <a:custGeom>
              <a:avLst/>
              <a:gdLst>
                <a:gd name="connsiteX0" fmla="*/ 0 w 308520"/>
                <a:gd name="connsiteY0" fmla="*/ 0 h 32476"/>
                <a:gd name="connsiteX1" fmla="*/ 308520 w 308520"/>
                <a:gd name="connsiteY1" fmla="*/ 0 h 32476"/>
                <a:gd name="connsiteX2" fmla="*/ 308520 w 308520"/>
                <a:gd name="connsiteY2" fmla="*/ 32476 h 32476"/>
                <a:gd name="connsiteX3" fmla="*/ 0 w 308520"/>
                <a:gd name="connsiteY3" fmla="*/ 32476 h 32476"/>
                <a:gd name="connsiteX4" fmla="*/ 0 w 308520"/>
                <a:gd name="connsiteY4" fmla="*/ 0 h 324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520" h="32476">
                  <a:moveTo>
                    <a:pt x="0" y="0"/>
                  </a:moveTo>
                  <a:lnTo>
                    <a:pt x="308520" y="0"/>
                  </a:lnTo>
                  <a:lnTo>
                    <a:pt x="308520" y="32476"/>
                  </a:lnTo>
                  <a:lnTo>
                    <a:pt x="0" y="32476"/>
                  </a:lnTo>
                  <a:lnTo>
                    <a:pt x="0" y="0"/>
                  </a:lnTo>
                  <a:close/>
                </a:path>
              </a:pathLst>
            </a:custGeom>
            <a:solidFill>
              <a:schemeClr val="tx1"/>
            </a:solidFill>
            <a:ln w="12700" cap="flat">
              <a:solidFill>
                <a:schemeClr val="bg2"/>
              </a:solidFill>
              <a:prstDash val="solid"/>
              <a:miter/>
            </a:ln>
          </p:spPr>
          <p:txBody>
            <a:bodyPr rtlCol="0" anchor="ctr"/>
            <a:lstStyle/>
            <a:p>
              <a:endParaRPr lang="ja-JP" altLang="en-US"/>
            </a:p>
          </p:txBody>
        </p:sp>
        <p:sp>
          <p:nvSpPr>
            <p:cNvPr id="14" name="フリーフォーム 13">
              <a:extLst>
                <a:ext uri="{FF2B5EF4-FFF2-40B4-BE49-F238E27FC236}">
                  <a16:creationId xmlns:a16="http://schemas.microsoft.com/office/drawing/2014/main" id="{7DFC8197-7169-ABC2-9AD6-135B3E12FDF7}"/>
                </a:ext>
              </a:extLst>
            </p:cNvPr>
            <p:cNvSpPr/>
            <p:nvPr/>
          </p:nvSpPr>
          <p:spPr>
            <a:xfrm>
              <a:off x="4281810" y="4328808"/>
              <a:ext cx="308520" cy="32476"/>
            </a:xfrm>
            <a:custGeom>
              <a:avLst/>
              <a:gdLst>
                <a:gd name="connsiteX0" fmla="*/ 0 w 308520"/>
                <a:gd name="connsiteY0" fmla="*/ 0 h 32476"/>
                <a:gd name="connsiteX1" fmla="*/ 308520 w 308520"/>
                <a:gd name="connsiteY1" fmla="*/ 0 h 32476"/>
                <a:gd name="connsiteX2" fmla="*/ 308520 w 308520"/>
                <a:gd name="connsiteY2" fmla="*/ 32476 h 32476"/>
                <a:gd name="connsiteX3" fmla="*/ 0 w 308520"/>
                <a:gd name="connsiteY3" fmla="*/ 32476 h 32476"/>
                <a:gd name="connsiteX4" fmla="*/ 0 w 308520"/>
                <a:gd name="connsiteY4" fmla="*/ 0 h 324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520" h="32476">
                  <a:moveTo>
                    <a:pt x="0" y="0"/>
                  </a:moveTo>
                  <a:lnTo>
                    <a:pt x="308520" y="0"/>
                  </a:lnTo>
                  <a:lnTo>
                    <a:pt x="308520" y="32476"/>
                  </a:lnTo>
                  <a:lnTo>
                    <a:pt x="0" y="32476"/>
                  </a:lnTo>
                  <a:lnTo>
                    <a:pt x="0" y="0"/>
                  </a:lnTo>
                  <a:close/>
                </a:path>
              </a:pathLst>
            </a:custGeom>
            <a:solidFill>
              <a:schemeClr val="tx1"/>
            </a:solidFill>
            <a:ln w="12700" cap="flat">
              <a:solidFill>
                <a:schemeClr val="bg2"/>
              </a:solidFill>
              <a:prstDash val="solid"/>
              <a:miter/>
            </a:ln>
          </p:spPr>
          <p:txBody>
            <a:bodyPr rtlCol="0" anchor="ctr"/>
            <a:lstStyle/>
            <a:p>
              <a:endParaRPr lang="ja-JP" altLang="en-US"/>
            </a:p>
          </p:txBody>
        </p:sp>
        <p:sp>
          <p:nvSpPr>
            <p:cNvPr id="15" name="フリーフォーム 14">
              <a:extLst>
                <a:ext uri="{FF2B5EF4-FFF2-40B4-BE49-F238E27FC236}">
                  <a16:creationId xmlns:a16="http://schemas.microsoft.com/office/drawing/2014/main" id="{42F58B87-E224-3EF5-78A0-BC1D9B05A93C}"/>
                </a:ext>
              </a:extLst>
            </p:cNvPr>
            <p:cNvSpPr/>
            <p:nvPr/>
          </p:nvSpPr>
          <p:spPr>
            <a:xfrm>
              <a:off x="4281810" y="4393760"/>
              <a:ext cx="308520" cy="32476"/>
            </a:xfrm>
            <a:custGeom>
              <a:avLst/>
              <a:gdLst>
                <a:gd name="connsiteX0" fmla="*/ 0 w 308520"/>
                <a:gd name="connsiteY0" fmla="*/ 0 h 32476"/>
                <a:gd name="connsiteX1" fmla="*/ 308520 w 308520"/>
                <a:gd name="connsiteY1" fmla="*/ 0 h 32476"/>
                <a:gd name="connsiteX2" fmla="*/ 308520 w 308520"/>
                <a:gd name="connsiteY2" fmla="*/ 32476 h 32476"/>
                <a:gd name="connsiteX3" fmla="*/ 0 w 308520"/>
                <a:gd name="connsiteY3" fmla="*/ 32476 h 32476"/>
                <a:gd name="connsiteX4" fmla="*/ 0 w 308520"/>
                <a:gd name="connsiteY4" fmla="*/ 0 h 324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520" h="32476">
                  <a:moveTo>
                    <a:pt x="0" y="0"/>
                  </a:moveTo>
                  <a:lnTo>
                    <a:pt x="308520" y="0"/>
                  </a:lnTo>
                  <a:lnTo>
                    <a:pt x="308520" y="32476"/>
                  </a:lnTo>
                  <a:lnTo>
                    <a:pt x="0" y="32476"/>
                  </a:lnTo>
                  <a:lnTo>
                    <a:pt x="0" y="0"/>
                  </a:lnTo>
                  <a:close/>
                </a:path>
              </a:pathLst>
            </a:custGeom>
            <a:solidFill>
              <a:schemeClr val="tx1"/>
            </a:solidFill>
            <a:ln w="12700" cap="flat">
              <a:solidFill>
                <a:schemeClr val="bg2"/>
              </a:solidFill>
              <a:prstDash val="solid"/>
              <a:miter/>
            </a:ln>
          </p:spPr>
          <p:txBody>
            <a:bodyPr rtlCol="0" anchor="ctr"/>
            <a:lstStyle/>
            <a:p>
              <a:endParaRPr lang="ja-JP" altLang="en-US"/>
            </a:p>
          </p:txBody>
        </p:sp>
      </p:grpSp>
      <p:grpSp>
        <p:nvGrpSpPr>
          <p:cNvPr id="16" name="グループ化 15">
            <a:extLst>
              <a:ext uri="{FF2B5EF4-FFF2-40B4-BE49-F238E27FC236}">
                <a16:creationId xmlns:a16="http://schemas.microsoft.com/office/drawing/2014/main" id="{8AD9AC41-FB92-0A90-840B-20AACB13A292}"/>
              </a:ext>
            </a:extLst>
          </p:cNvPr>
          <p:cNvGrpSpPr/>
          <p:nvPr/>
        </p:nvGrpSpPr>
        <p:grpSpPr>
          <a:xfrm>
            <a:off x="2377175" y="4307775"/>
            <a:ext cx="415007" cy="535494"/>
            <a:chOff x="3328742" y="4028406"/>
            <a:chExt cx="503375" cy="649517"/>
          </a:xfrm>
          <a:effectLst>
            <a:outerShdw blurRad="50800" dist="38100" dir="2700000" algn="tl" rotWithShape="0">
              <a:prstClr val="black">
                <a:alpha val="80000"/>
              </a:prstClr>
            </a:outerShdw>
          </a:effectLst>
        </p:grpSpPr>
        <p:sp>
          <p:nvSpPr>
            <p:cNvPr id="17" name="フリーフォーム 16">
              <a:extLst>
                <a:ext uri="{FF2B5EF4-FFF2-40B4-BE49-F238E27FC236}">
                  <a16:creationId xmlns:a16="http://schemas.microsoft.com/office/drawing/2014/main" id="{2A071582-EDB7-59A7-BAB9-F7814688A4EE}"/>
                </a:ext>
              </a:extLst>
            </p:cNvPr>
            <p:cNvSpPr/>
            <p:nvPr/>
          </p:nvSpPr>
          <p:spPr>
            <a:xfrm>
              <a:off x="3377456" y="4077121"/>
              <a:ext cx="405948" cy="552089"/>
            </a:xfrm>
            <a:custGeom>
              <a:avLst/>
              <a:gdLst>
                <a:gd name="connsiteX0" fmla="*/ 0 w 405948"/>
                <a:gd name="connsiteY0" fmla="*/ 0 h 552089"/>
                <a:gd name="connsiteX1" fmla="*/ 202974 w 405948"/>
                <a:gd name="connsiteY1" fmla="*/ 0 h 552089"/>
                <a:gd name="connsiteX2" fmla="*/ 202974 w 405948"/>
                <a:gd name="connsiteY2" fmla="*/ 170498 h 552089"/>
                <a:gd name="connsiteX3" fmla="*/ 405948 w 405948"/>
                <a:gd name="connsiteY3" fmla="*/ 170498 h 552089"/>
                <a:gd name="connsiteX4" fmla="*/ 405948 w 405948"/>
                <a:gd name="connsiteY4" fmla="*/ 552089 h 552089"/>
                <a:gd name="connsiteX5" fmla="*/ 0 w 405948"/>
                <a:gd name="connsiteY5" fmla="*/ 552089 h 552089"/>
                <a:gd name="connsiteX6" fmla="*/ 0 w 405948"/>
                <a:gd name="connsiteY6" fmla="*/ 0 h 552089"/>
                <a:gd name="connsiteX7" fmla="*/ 48713 w 405948"/>
                <a:gd name="connsiteY7" fmla="*/ 186736 h 552089"/>
                <a:gd name="connsiteX8" fmla="*/ 48713 w 405948"/>
                <a:gd name="connsiteY8" fmla="*/ 219212 h 552089"/>
                <a:gd name="connsiteX9" fmla="*/ 154259 w 405948"/>
                <a:gd name="connsiteY9" fmla="*/ 219212 h 552089"/>
                <a:gd name="connsiteX10" fmla="*/ 154259 w 405948"/>
                <a:gd name="connsiteY10" fmla="*/ 186736 h 552089"/>
                <a:gd name="connsiteX11" fmla="*/ 48713 w 405948"/>
                <a:gd name="connsiteY11" fmla="*/ 186736 h 552089"/>
                <a:gd name="connsiteX12" fmla="*/ 48713 w 405948"/>
                <a:gd name="connsiteY12" fmla="*/ 251688 h 552089"/>
                <a:gd name="connsiteX13" fmla="*/ 48713 w 405948"/>
                <a:gd name="connsiteY13" fmla="*/ 284164 h 552089"/>
                <a:gd name="connsiteX14" fmla="*/ 357233 w 405948"/>
                <a:gd name="connsiteY14" fmla="*/ 284164 h 552089"/>
                <a:gd name="connsiteX15" fmla="*/ 357233 w 405948"/>
                <a:gd name="connsiteY15" fmla="*/ 251688 h 552089"/>
                <a:gd name="connsiteX16" fmla="*/ 48713 w 405948"/>
                <a:gd name="connsiteY16" fmla="*/ 251688 h 552089"/>
                <a:gd name="connsiteX17" fmla="*/ 48713 w 405948"/>
                <a:gd name="connsiteY17" fmla="*/ 316639 h 552089"/>
                <a:gd name="connsiteX18" fmla="*/ 48713 w 405948"/>
                <a:gd name="connsiteY18" fmla="*/ 349115 h 552089"/>
                <a:gd name="connsiteX19" fmla="*/ 357233 w 405948"/>
                <a:gd name="connsiteY19" fmla="*/ 349115 h 552089"/>
                <a:gd name="connsiteX20" fmla="*/ 357233 w 405948"/>
                <a:gd name="connsiteY20" fmla="*/ 316639 h 552089"/>
                <a:gd name="connsiteX21" fmla="*/ 48713 w 405948"/>
                <a:gd name="connsiteY21" fmla="*/ 316639 h 552089"/>
                <a:gd name="connsiteX22" fmla="*/ 48713 w 405948"/>
                <a:gd name="connsiteY22" fmla="*/ 381591 h 552089"/>
                <a:gd name="connsiteX23" fmla="*/ 48713 w 405948"/>
                <a:gd name="connsiteY23" fmla="*/ 414067 h 552089"/>
                <a:gd name="connsiteX24" fmla="*/ 357233 w 405948"/>
                <a:gd name="connsiteY24" fmla="*/ 414067 h 552089"/>
                <a:gd name="connsiteX25" fmla="*/ 357233 w 405948"/>
                <a:gd name="connsiteY25" fmla="*/ 381591 h 552089"/>
                <a:gd name="connsiteX26" fmla="*/ 48713 w 405948"/>
                <a:gd name="connsiteY26" fmla="*/ 381591 h 552089"/>
                <a:gd name="connsiteX27" fmla="*/ 48713 w 405948"/>
                <a:gd name="connsiteY27" fmla="*/ 446543 h 552089"/>
                <a:gd name="connsiteX28" fmla="*/ 48713 w 405948"/>
                <a:gd name="connsiteY28" fmla="*/ 479019 h 552089"/>
                <a:gd name="connsiteX29" fmla="*/ 357233 w 405948"/>
                <a:gd name="connsiteY29" fmla="*/ 479019 h 552089"/>
                <a:gd name="connsiteX30" fmla="*/ 357233 w 405948"/>
                <a:gd name="connsiteY30" fmla="*/ 446543 h 552089"/>
                <a:gd name="connsiteX31" fmla="*/ 48713 w 405948"/>
                <a:gd name="connsiteY31" fmla="*/ 446543 h 552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05948" h="552089">
                  <a:moveTo>
                    <a:pt x="0" y="0"/>
                  </a:moveTo>
                  <a:lnTo>
                    <a:pt x="202974" y="0"/>
                  </a:lnTo>
                  <a:lnTo>
                    <a:pt x="202974" y="170498"/>
                  </a:lnTo>
                  <a:lnTo>
                    <a:pt x="405948" y="170498"/>
                  </a:lnTo>
                  <a:lnTo>
                    <a:pt x="405948" y="552089"/>
                  </a:lnTo>
                  <a:lnTo>
                    <a:pt x="0" y="552089"/>
                  </a:lnTo>
                  <a:lnTo>
                    <a:pt x="0" y="0"/>
                  </a:lnTo>
                  <a:close/>
                  <a:moveTo>
                    <a:pt x="48713" y="186736"/>
                  </a:moveTo>
                  <a:lnTo>
                    <a:pt x="48713" y="219212"/>
                  </a:lnTo>
                  <a:lnTo>
                    <a:pt x="154259" y="219212"/>
                  </a:lnTo>
                  <a:lnTo>
                    <a:pt x="154259" y="186736"/>
                  </a:lnTo>
                  <a:lnTo>
                    <a:pt x="48713" y="186736"/>
                  </a:lnTo>
                  <a:close/>
                  <a:moveTo>
                    <a:pt x="48713" y="251688"/>
                  </a:moveTo>
                  <a:lnTo>
                    <a:pt x="48713" y="284164"/>
                  </a:lnTo>
                  <a:lnTo>
                    <a:pt x="357233" y="284164"/>
                  </a:lnTo>
                  <a:lnTo>
                    <a:pt x="357233" y="251688"/>
                  </a:lnTo>
                  <a:lnTo>
                    <a:pt x="48713" y="251688"/>
                  </a:lnTo>
                  <a:close/>
                  <a:moveTo>
                    <a:pt x="48713" y="316639"/>
                  </a:moveTo>
                  <a:lnTo>
                    <a:pt x="48713" y="349115"/>
                  </a:lnTo>
                  <a:lnTo>
                    <a:pt x="357233" y="349115"/>
                  </a:lnTo>
                  <a:lnTo>
                    <a:pt x="357233" y="316639"/>
                  </a:lnTo>
                  <a:lnTo>
                    <a:pt x="48713" y="316639"/>
                  </a:lnTo>
                  <a:close/>
                  <a:moveTo>
                    <a:pt x="48713" y="381591"/>
                  </a:moveTo>
                  <a:lnTo>
                    <a:pt x="48713" y="414067"/>
                  </a:lnTo>
                  <a:lnTo>
                    <a:pt x="357233" y="414067"/>
                  </a:lnTo>
                  <a:lnTo>
                    <a:pt x="357233" y="381591"/>
                  </a:lnTo>
                  <a:lnTo>
                    <a:pt x="48713" y="381591"/>
                  </a:lnTo>
                  <a:close/>
                  <a:moveTo>
                    <a:pt x="48713" y="446543"/>
                  </a:moveTo>
                  <a:lnTo>
                    <a:pt x="48713" y="479019"/>
                  </a:lnTo>
                  <a:lnTo>
                    <a:pt x="357233" y="479019"/>
                  </a:lnTo>
                  <a:lnTo>
                    <a:pt x="357233" y="446543"/>
                  </a:lnTo>
                  <a:lnTo>
                    <a:pt x="48713" y="446543"/>
                  </a:lnTo>
                  <a:close/>
                </a:path>
              </a:pathLst>
            </a:custGeom>
            <a:solidFill>
              <a:schemeClr val="bg2"/>
            </a:solidFill>
            <a:ln w="12700" cap="flat">
              <a:solidFill>
                <a:schemeClr val="bg2"/>
              </a:solidFill>
              <a:prstDash val="solid"/>
              <a:miter/>
            </a:ln>
          </p:spPr>
          <p:txBody>
            <a:bodyPr rtlCol="0" anchor="ctr"/>
            <a:lstStyle/>
            <a:p>
              <a:endParaRPr lang="ja-JP" altLang="en-US"/>
            </a:p>
          </p:txBody>
        </p:sp>
        <p:sp>
          <p:nvSpPr>
            <p:cNvPr id="18" name="フリーフォーム 17">
              <a:extLst>
                <a:ext uri="{FF2B5EF4-FFF2-40B4-BE49-F238E27FC236}">
                  <a16:creationId xmlns:a16="http://schemas.microsoft.com/office/drawing/2014/main" id="{697F3469-20A9-22AA-DAAF-6769CF22E97B}"/>
                </a:ext>
              </a:extLst>
            </p:cNvPr>
            <p:cNvSpPr/>
            <p:nvPr/>
          </p:nvSpPr>
          <p:spPr>
            <a:xfrm>
              <a:off x="3629143" y="4097418"/>
              <a:ext cx="101487" cy="101487"/>
            </a:xfrm>
            <a:custGeom>
              <a:avLst/>
              <a:gdLst>
                <a:gd name="connsiteX0" fmla="*/ 0 w 101487"/>
                <a:gd name="connsiteY0" fmla="*/ 0 h 101487"/>
                <a:gd name="connsiteX1" fmla="*/ 101487 w 101487"/>
                <a:gd name="connsiteY1" fmla="*/ 101487 h 101487"/>
                <a:gd name="connsiteX2" fmla="*/ 0 w 101487"/>
                <a:gd name="connsiteY2" fmla="*/ 101487 h 101487"/>
                <a:gd name="connsiteX3" fmla="*/ 0 w 101487"/>
                <a:gd name="connsiteY3" fmla="*/ 0 h 101487"/>
              </a:gdLst>
              <a:ahLst/>
              <a:cxnLst>
                <a:cxn ang="0">
                  <a:pos x="connsiteX0" y="connsiteY0"/>
                </a:cxn>
                <a:cxn ang="0">
                  <a:pos x="connsiteX1" y="connsiteY1"/>
                </a:cxn>
                <a:cxn ang="0">
                  <a:pos x="connsiteX2" y="connsiteY2"/>
                </a:cxn>
                <a:cxn ang="0">
                  <a:pos x="connsiteX3" y="connsiteY3"/>
                </a:cxn>
              </a:cxnLst>
              <a:rect l="l" t="t" r="r" b="b"/>
              <a:pathLst>
                <a:path w="101487" h="101487">
                  <a:moveTo>
                    <a:pt x="0" y="0"/>
                  </a:moveTo>
                  <a:lnTo>
                    <a:pt x="101487" y="101487"/>
                  </a:lnTo>
                  <a:lnTo>
                    <a:pt x="0" y="101487"/>
                  </a:lnTo>
                  <a:lnTo>
                    <a:pt x="0" y="0"/>
                  </a:lnTo>
                  <a:close/>
                </a:path>
              </a:pathLst>
            </a:custGeom>
            <a:solidFill>
              <a:schemeClr val="bg2"/>
            </a:solidFill>
            <a:ln w="12700" cap="flat">
              <a:solidFill>
                <a:schemeClr val="bg2"/>
              </a:solidFill>
              <a:prstDash val="solid"/>
              <a:miter/>
            </a:ln>
          </p:spPr>
          <p:txBody>
            <a:bodyPr rtlCol="0" anchor="ctr"/>
            <a:lstStyle/>
            <a:p>
              <a:endParaRPr lang="ja-JP" altLang="en-US"/>
            </a:p>
          </p:txBody>
        </p:sp>
        <p:sp>
          <p:nvSpPr>
            <p:cNvPr id="19" name="フリーフォーム 18">
              <a:extLst>
                <a:ext uri="{FF2B5EF4-FFF2-40B4-BE49-F238E27FC236}">
                  <a16:creationId xmlns:a16="http://schemas.microsoft.com/office/drawing/2014/main" id="{7011A59E-BE39-7052-AAB2-D1209A5DD243}"/>
                </a:ext>
              </a:extLst>
            </p:cNvPr>
            <p:cNvSpPr/>
            <p:nvPr/>
          </p:nvSpPr>
          <p:spPr>
            <a:xfrm>
              <a:off x="3328742" y="4028406"/>
              <a:ext cx="503375" cy="649517"/>
            </a:xfrm>
            <a:custGeom>
              <a:avLst/>
              <a:gdLst>
                <a:gd name="connsiteX0" fmla="*/ 0 w 503375"/>
                <a:gd name="connsiteY0" fmla="*/ 0 h 649517"/>
                <a:gd name="connsiteX1" fmla="*/ 300401 w 503375"/>
                <a:gd name="connsiteY1" fmla="*/ 0 h 649517"/>
                <a:gd name="connsiteX2" fmla="*/ 503375 w 503375"/>
                <a:gd name="connsiteY2" fmla="*/ 178617 h 649517"/>
                <a:gd name="connsiteX3" fmla="*/ 503375 w 503375"/>
                <a:gd name="connsiteY3" fmla="*/ 649517 h 649517"/>
                <a:gd name="connsiteX4" fmla="*/ 0 w 503375"/>
                <a:gd name="connsiteY4" fmla="*/ 649517 h 649517"/>
                <a:gd name="connsiteX5" fmla="*/ 0 w 503375"/>
                <a:gd name="connsiteY5" fmla="*/ 0 h 649517"/>
                <a:gd name="connsiteX6" fmla="*/ 48714 w 503375"/>
                <a:gd name="connsiteY6" fmla="*/ 48714 h 649517"/>
                <a:gd name="connsiteX7" fmla="*/ 48714 w 503375"/>
                <a:gd name="connsiteY7" fmla="*/ 600803 h 649517"/>
                <a:gd name="connsiteX8" fmla="*/ 454662 w 503375"/>
                <a:gd name="connsiteY8" fmla="*/ 600803 h 649517"/>
                <a:gd name="connsiteX9" fmla="*/ 454662 w 503375"/>
                <a:gd name="connsiteY9" fmla="*/ 219212 h 649517"/>
                <a:gd name="connsiteX10" fmla="*/ 251688 w 503375"/>
                <a:gd name="connsiteY10" fmla="*/ 219212 h 649517"/>
                <a:gd name="connsiteX11" fmla="*/ 251688 w 503375"/>
                <a:gd name="connsiteY11" fmla="*/ 48714 h 649517"/>
                <a:gd name="connsiteX12" fmla="*/ 48714 w 503375"/>
                <a:gd name="connsiteY12" fmla="*/ 48714 h 649517"/>
                <a:gd name="connsiteX13" fmla="*/ 300401 w 503375"/>
                <a:gd name="connsiteY13" fmla="*/ 69011 h 649517"/>
                <a:gd name="connsiteX14" fmla="*/ 300401 w 503375"/>
                <a:gd name="connsiteY14" fmla="*/ 170498 h 649517"/>
                <a:gd name="connsiteX15" fmla="*/ 401888 w 503375"/>
                <a:gd name="connsiteY15" fmla="*/ 170498 h 649517"/>
                <a:gd name="connsiteX16" fmla="*/ 300401 w 503375"/>
                <a:gd name="connsiteY16" fmla="*/ 69011 h 649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3375" h="649517">
                  <a:moveTo>
                    <a:pt x="0" y="0"/>
                  </a:moveTo>
                  <a:lnTo>
                    <a:pt x="300401" y="0"/>
                  </a:lnTo>
                  <a:lnTo>
                    <a:pt x="503375" y="178617"/>
                  </a:lnTo>
                  <a:lnTo>
                    <a:pt x="503375" y="649517"/>
                  </a:lnTo>
                  <a:lnTo>
                    <a:pt x="0" y="649517"/>
                  </a:lnTo>
                  <a:lnTo>
                    <a:pt x="0" y="0"/>
                  </a:lnTo>
                  <a:close/>
                  <a:moveTo>
                    <a:pt x="48714" y="48714"/>
                  </a:moveTo>
                  <a:lnTo>
                    <a:pt x="48714" y="600803"/>
                  </a:lnTo>
                  <a:lnTo>
                    <a:pt x="454662" y="600803"/>
                  </a:lnTo>
                  <a:lnTo>
                    <a:pt x="454662" y="219212"/>
                  </a:lnTo>
                  <a:lnTo>
                    <a:pt x="251688" y="219212"/>
                  </a:lnTo>
                  <a:lnTo>
                    <a:pt x="251688" y="48714"/>
                  </a:lnTo>
                  <a:lnTo>
                    <a:pt x="48714" y="48714"/>
                  </a:lnTo>
                  <a:close/>
                  <a:moveTo>
                    <a:pt x="300401" y="69011"/>
                  </a:moveTo>
                  <a:lnTo>
                    <a:pt x="300401" y="170498"/>
                  </a:lnTo>
                  <a:lnTo>
                    <a:pt x="401888" y="170498"/>
                  </a:lnTo>
                  <a:lnTo>
                    <a:pt x="300401" y="69011"/>
                  </a:lnTo>
                  <a:close/>
                </a:path>
              </a:pathLst>
            </a:custGeom>
            <a:solidFill>
              <a:schemeClr val="tx1"/>
            </a:solidFill>
            <a:ln w="12700" cap="flat">
              <a:solidFill>
                <a:schemeClr val="bg2"/>
              </a:solidFill>
              <a:prstDash val="solid"/>
              <a:miter/>
            </a:ln>
          </p:spPr>
          <p:txBody>
            <a:bodyPr rtlCol="0" anchor="ctr"/>
            <a:lstStyle/>
            <a:p>
              <a:endParaRPr lang="ja-JP" altLang="en-US"/>
            </a:p>
          </p:txBody>
        </p:sp>
        <p:sp>
          <p:nvSpPr>
            <p:cNvPr id="20" name="フリーフォーム 19">
              <a:extLst>
                <a:ext uri="{FF2B5EF4-FFF2-40B4-BE49-F238E27FC236}">
                  <a16:creationId xmlns:a16="http://schemas.microsoft.com/office/drawing/2014/main" id="{9FEAE6F3-49B5-8C8B-0EFA-63E9C5529035}"/>
                </a:ext>
              </a:extLst>
            </p:cNvPr>
            <p:cNvSpPr/>
            <p:nvPr/>
          </p:nvSpPr>
          <p:spPr>
            <a:xfrm>
              <a:off x="3426169" y="4263856"/>
              <a:ext cx="105546" cy="32476"/>
            </a:xfrm>
            <a:custGeom>
              <a:avLst/>
              <a:gdLst>
                <a:gd name="connsiteX0" fmla="*/ 0 w 105546"/>
                <a:gd name="connsiteY0" fmla="*/ 0 h 32476"/>
                <a:gd name="connsiteX1" fmla="*/ 105546 w 105546"/>
                <a:gd name="connsiteY1" fmla="*/ 0 h 32476"/>
                <a:gd name="connsiteX2" fmla="*/ 105546 w 105546"/>
                <a:gd name="connsiteY2" fmla="*/ 32476 h 32476"/>
                <a:gd name="connsiteX3" fmla="*/ 0 w 105546"/>
                <a:gd name="connsiteY3" fmla="*/ 32476 h 32476"/>
                <a:gd name="connsiteX4" fmla="*/ 0 w 105546"/>
                <a:gd name="connsiteY4" fmla="*/ 0 h 324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546" h="32476">
                  <a:moveTo>
                    <a:pt x="0" y="0"/>
                  </a:moveTo>
                  <a:lnTo>
                    <a:pt x="105546" y="0"/>
                  </a:lnTo>
                  <a:lnTo>
                    <a:pt x="105546" y="32476"/>
                  </a:lnTo>
                  <a:lnTo>
                    <a:pt x="0" y="32476"/>
                  </a:lnTo>
                  <a:lnTo>
                    <a:pt x="0" y="0"/>
                  </a:lnTo>
                  <a:close/>
                </a:path>
              </a:pathLst>
            </a:custGeom>
            <a:solidFill>
              <a:schemeClr val="tx1"/>
            </a:solidFill>
            <a:ln w="12700" cap="flat">
              <a:solidFill>
                <a:schemeClr val="bg2"/>
              </a:solidFill>
              <a:prstDash val="solid"/>
              <a:miter/>
            </a:ln>
          </p:spPr>
          <p:txBody>
            <a:bodyPr rtlCol="0" anchor="ctr"/>
            <a:lstStyle/>
            <a:p>
              <a:endParaRPr lang="ja-JP" altLang="en-US"/>
            </a:p>
          </p:txBody>
        </p:sp>
        <p:sp>
          <p:nvSpPr>
            <p:cNvPr id="21" name="フリーフォーム 20">
              <a:extLst>
                <a:ext uri="{FF2B5EF4-FFF2-40B4-BE49-F238E27FC236}">
                  <a16:creationId xmlns:a16="http://schemas.microsoft.com/office/drawing/2014/main" id="{1B5CE888-3A9D-1266-9CEA-CAB01297566F}"/>
                </a:ext>
              </a:extLst>
            </p:cNvPr>
            <p:cNvSpPr/>
            <p:nvPr/>
          </p:nvSpPr>
          <p:spPr>
            <a:xfrm>
              <a:off x="3426169" y="4328808"/>
              <a:ext cx="308520" cy="32476"/>
            </a:xfrm>
            <a:custGeom>
              <a:avLst/>
              <a:gdLst>
                <a:gd name="connsiteX0" fmla="*/ 0 w 308520"/>
                <a:gd name="connsiteY0" fmla="*/ 0 h 32476"/>
                <a:gd name="connsiteX1" fmla="*/ 308520 w 308520"/>
                <a:gd name="connsiteY1" fmla="*/ 0 h 32476"/>
                <a:gd name="connsiteX2" fmla="*/ 308520 w 308520"/>
                <a:gd name="connsiteY2" fmla="*/ 32476 h 32476"/>
                <a:gd name="connsiteX3" fmla="*/ 0 w 308520"/>
                <a:gd name="connsiteY3" fmla="*/ 32476 h 32476"/>
                <a:gd name="connsiteX4" fmla="*/ 0 w 308520"/>
                <a:gd name="connsiteY4" fmla="*/ 0 h 324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520" h="32476">
                  <a:moveTo>
                    <a:pt x="0" y="0"/>
                  </a:moveTo>
                  <a:lnTo>
                    <a:pt x="308520" y="0"/>
                  </a:lnTo>
                  <a:lnTo>
                    <a:pt x="308520" y="32476"/>
                  </a:lnTo>
                  <a:lnTo>
                    <a:pt x="0" y="32476"/>
                  </a:lnTo>
                  <a:lnTo>
                    <a:pt x="0" y="0"/>
                  </a:lnTo>
                  <a:close/>
                </a:path>
              </a:pathLst>
            </a:custGeom>
            <a:solidFill>
              <a:schemeClr val="tx1"/>
            </a:solidFill>
            <a:ln w="12700" cap="flat">
              <a:solidFill>
                <a:schemeClr val="bg2"/>
              </a:solidFill>
              <a:prstDash val="solid"/>
              <a:miter/>
            </a:ln>
          </p:spPr>
          <p:txBody>
            <a:bodyPr rtlCol="0" anchor="ctr"/>
            <a:lstStyle/>
            <a:p>
              <a:endParaRPr lang="ja-JP" altLang="en-US"/>
            </a:p>
          </p:txBody>
        </p:sp>
        <p:sp>
          <p:nvSpPr>
            <p:cNvPr id="22" name="フリーフォーム 21">
              <a:extLst>
                <a:ext uri="{FF2B5EF4-FFF2-40B4-BE49-F238E27FC236}">
                  <a16:creationId xmlns:a16="http://schemas.microsoft.com/office/drawing/2014/main" id="{88D0E24D-61F9-ADA3-46C7-8A078E65C2D5}"/>
                </a:ext>
              </a:extLst>
            </p:cNvPr>
            <p:cNvSpPr/>
            <p:nvPr/>
          </p:nvSpPr>
          <p:spPr>
            <a:xfrm>
              <a:off x="3426169" y="4393759"/>
              <a:ext cx="308520" cy="32476"/>
            </a:xfrm>
            <a:custGeom>
              <a:avLst/>
              <a:gdLst>
                <a:gd name="connsiteX0" fmla="*/ 0 w 308520"/>
                <a:gd name="connsiteY0" fmla="*/ 0 h 32476"/>
                <a:gd name="connsiteX1" fmla="*/ 308520 w 308520"/>
                <a:gd name="connsiteY1" fmla="*/ 0 h 32476"/>
                <a:gd name="connsiteX2" fmla="*/ 308520 w 308520"/>
                <a:gd name="connsiteY2" fmla="*/ 32476 h 32476"/>
                <a:gd name="connsiteX3" fmla="*/ 0 w 308520"/>
                <a:gd name="connsiteY3" fmla="*/ 32476 h 32476"/>
                <a:gd name="connsiteX4" fmla="*/ 0 w 308520"/>
                <a:gd name="connsiteY4" fmla="*/ 0 h 324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520" h="32476">
                  <a:moveTo>
                    <a:pt x="0" y="0"/>
                  </a:moveTo>
                  <a:lnTo>
                    <a:pt x="308520" y="0"/>
                  </a:lnTo>
                  <a:lnTo>
                    <a:pt x="308520" y="32476"/>
                  </a:lnTo>
                  <a:lnTo>
                    <a:pt x="0" y="32476"/>
                  </a:lnTo>
                  <a:lnTo>
                    <a:pt x="0" y="0"/>
                  </a:lnTo>
                  <a:close/>
                </a:path>
              </a:pathLst>
            </a:custGeom>
            <a:solidFill>
              <a:schemeClr val="tx1"/>
            </a:solidFill>
            <a:ln w="12700" cap="flat">
              <a:solidFill>
                <a:schemeClr val="bg2"/>
              </a:solidFill>
              <a:prstDash val="solid"/>
              <a:miter/>
            </a:ln>
          </p:spPr>
          <p:txBody>
            <a:bodyPr rtlCol="0" anchor="ctr"/>
            <a:lstStyle/>
            <a:p>
              <a:endParaRPr lang="ja-JP" altLang="en-US"/>
            </a:p>
          </p:txBody>
        </p:sp>
        <p:sp>
          <p:nvSpPr>
            <p:cNvPr id="23" name="フリーフォーム 22">
              <a:extLst>
                <a:ext uri="{FF2B5EF4-FFF2-40B4-BE49-F238E27FC236}">
                  <a16:creationId xmlns:a16="http://schemas.microsoft.com/office/drawing/2014/main" id="{6EFF9B41-BD40-97B1-3B8F-B6C770724581}"/>
                </a:ext>
              </a:extLst>
            </p:cNvPr>
            <p:cNvSpPr/>
            <p:nvPr/>
          </p:nvSpPr>
          <p:spPr>
            <a:xfrm>
              <a:off x="3426169" y="4458711"/>
              <a:ext cx="308520" cy="32476"/>
            </a:xfrm>
            <a:custGeom>
              <a:avLst/>
              <a:gdLst>
                <a:gd name="connsiteX0" fmla="*/ 0 w 308520"/>
                <a:gd name="connsiteY0" fmla="*/ 0 h 32476"/>
                <a:gd name="connsiteX1" fmla="*/ 308520 w 308520"/>
                <a:gd name="connsiteY1" fmla="*/ 0 h 32476"/>
                <a:gd name="connsiteX2" fmla="*/ 308520 w 308520"/>
                <a:gd name="connsiteY2" fmla="*/ 32476 h 32476"/>
                <a:gd name="connsiteX3" fmla="*/ 0 w 308520"/>
                <a:gd name="connsiteY3" fmla="*/ 32476 h 32476"/>
                <a:gd name="connsiteX4" fmla="*/ 0 w 308520"/>
                <a:gd name="connsiteY4" fmla="*/ 0 h 324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520" h="32476">
                  <a:moveTo>
                    <a:pt x="0" y="0"/>
                  </a:moveTo>
                  <a:lnTo>
                    <a:pt x="308520" y="0"/>
                  </a:lnTo>
                  <a:lnTo>
                    <a:pt x="308520" y="32476"/>
                  </a:lnTo>
                  <a:lnTo>
                    <a:pt x="0" y="32476"/>
                  </a:lnTo>
                  <a:lnTo>
                    <a:pt x="0" y="0"/>
                  </a:lnTo>
                  <a:close/>
                </a:path>
              </a:pathLst>
            </a:custGeom>
            <a:solidFill>
              <a:schemeClr val="tx1"/>
            </a:solidFill>
            <a:ln w="12700" cap="flat">
              <a:solidFill>
                <a:schemeClr val="bg2"/>
              </a:solidFill>
              <a:prstDash val="solid"/>
              <a:miter/>
            </a:ln>
          </p:spPr>
          <p:txBody>
            <a:bodyPr rtlCol="0" anchor="ctr"/>
            <a:lstStyle/>
            <a:p>
              <a:endParaRPr lang="ja-JP" altLang="en-US"/>
            </a:p>
          </p:txBody>
        </p:sp>
        <p:sp>
          <p:nvSpPr>
            <p:cNvPr id="24" name="フリーフォーム 23">
              <a:extLst>
                <a:ext uri="{FF2B5EF4-FFF2-40B4-BE49-F238E27FC236}">
                  <a16:creationId xmlns:a16="http://schemas.microsoft.com/office/drawing/2014/main" id="{27E59D95-E896-D58E-D76B-3A1B7866C916}"/>
                </a:ext>
              </a:extLst>
            </p:cNvPr>
            <p:cNvSpPr/>
            <p:nvPr/>
          </p:nvSpPr>
          <p:spPr>
            <a:xfrm>
              <a:off x="3426169" y="4523663"/>
              <a:ext cx="308520" cy="32476"/>
            </a:xfrm>
            <a:custGeom>
              <a:avLst/>
              <a:gdLst>
                <a:gd name="connsiteX0" fmla="*/ 0 w 308520"/>
                <a:gd name="connsiteY0" fmla="*/ 0 h 32476"/>
                <a:gd name="connsiteX1" fmla="*/ 308520 w 308520"/>
                <a:gd name="connsiteY1" fmla="*/ 0 h 32476"/>
                <a:gd name="connsiteX2" fmla="*/ 308520 w 308520"/>
                <a:gd name="connsiteY2" fmla="*/ 32476 h 32476"/>
                <a:gd name="connsiteX3" fmla="*/ 0 w 308520"/>
                <a:gd name="connsiteY3" fmla="*/ 32476 h 32476"/>
                <a:gd name="connsiteX4" fmla="*/ 0 w 308520"/>
                <a:gd name="connsiteY4" fmla="*/ 0 h 324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520" h="32476">
                  <a:moveTo>
                    <a:pt x="0" y="0"/>
                  </a:moveTo>
                  <a:lnTo>
                    <a:pt x="308520" y="0"/>
                  </a:lnTo>
                  <a:lnTo>
                    <a:pt x="308520" y="32476"/>
                  </a:lnTo>
                  <a:lnTo>
                    <a:pt x="0" y="32476"/>
                  </a:lnTo>
                  <a:lnTo>
                    <a:pt x="0" y="0"/>
                  </a:lnTo>
                  <a:close/>
                </a:path>
              </a:pathLst>
            </a:custGeom>
            <a:solidFill>
              <a:schemeClr val="tx1"/>
            </a:solidFill>
            <a:ln w="12700" cap="flat">
              <a:solidFill>
                <a:schemeClr val="bg2"/>
              </a:solidFill>
              <a:prstDash val="solid"/>
              <a:miter/>
            </a:ln>
          </p:spPr>
          <p:txBody>
            <a:bodyPr rtlCol="0" anchor="ctr"/>
            <a:lstStyle/>
            <a:p>
              <a:endParaRPr lang="ja-JP" altLang="en-US"/>
            </a:p>
          </p:txBody>
        </p:sp>
      </p:grpSp>
      <p:grpSp>
        <p:nvGrpSpPr>
          <p:cNvPr id="25" name="グループ化 24">
            <a:extLst>
              <a:ext uri="{FF2B5EF4-FFF2-40B4-BE49-F238E27FC236}">
                <a16:creationId xmlns:a16="http://schemas.microsoft.com/office/drawing/2014/main" id="{176AE7AE-C464-BA23-AF04-77B68EC4B7C5}"/>
              </a:ext>
            </a:extLst>
          </p:cNvPr>
          <p:cNvGrpSpPr/>
          <p:nvPr/>
        </p:nvGrpSpPr>
        <p:grpSpPr>
          <a:xfrm>
            <a:off x="3149180" y="5174037"/>
            <a:ext cx="415007" cy="535494"/>
            <a:chOff x="4265130" y="5079122"/>
            <a:chExt cx="503375" cy="649517"/>
          </a:xfrm>
          <a:effectLst>
            <a:outerShdw blurRad="50800" dist="38100" dir="2700000" algn="tl" rotWithShape="0">
              <a:prstClr val="black">
                <a:alpha val="80000"/>
              </a:prstClr>
            </a:outerShdw>
          </a:effectLst>
        </p:grpSpPr>
        <p:sp>
          <p:nvSpPr>
            <p:cNvPr id="26" name="フリーフォーム 25">
              <a:extLst>
                <a:ext uri="{FF2B5EF4-FFF2-40B4-BE49-F238E27FC236}">
                  <a16:creationId xmlns:a16="http://schemas.microsoft.com/office/drawing/2014/main" id="{B0E95890-A331-1765-0937-C6A7AA6CA6E5}"/>
                </a:ext>
              </a:extLst>
            </p:cNvPr>
            <p:cNvSpPr/>
            <p:nvPr/>
          </p:nvSpPr>
          <p:spPr>
            <a:xfrm>
              <a:off x="4313844" y="5127837"/>
              <a:ext cx="405948" cy="552089"/>
            </a:xfrm>
            <a:custGeom>
              <a:avLst/>
              <a:gdLst>
                <a:gd name="connsiteX0" fmla="*/ 0 w 405948"/>
                <a:gd name="connsiteY0" fmla="*/ 0 h 552089"/>
                <a:gd name="connsiteX1" fmla="*/ 202974 w 405948"/>
                <a:gd name="connsiteY1" fmla="*/ 0 h 552089"/>
                <a:gd name="connsiteX2" fmla="*/ 202974 w 405948"/>
                <a:gd name="connsiteY2" fmla="*/ 170498 h 552089"/>
                <a:gd name="connsiteX3" fmla="*/ 405948 w 405948"/>
                <a:gd name="connsiteY3" fmla="*/ 170498 h 552089"/>
                <a:gd name="connsiteX4" fmla="*/ 405948 w 405948"/>
                <a:gd name="connsiteY4" fmla="*/ 552089 h 552089"/>
                <a:gd name="connsiteX5" fmla="*/ 0 w 405948"/>
                <a:gd name="connsiteY5" fmla="*/ 552089 h 552089"/>
                <a:gd name="connsiteX6" fmla="*/ 0 w 405948"/>
                <a:gd name="connsiteY6" fmla="*/ 0 h 552089"/>
                <a:gd name="connsiteX7" fmla="*/ 48713 w 405948"/>
                <a:gd name="connsiteY7" fmla="*/ 186736 h 552089"/>
                <a:gd name="connsiteX8" fmla="*/ 48713 w 405948"/>
                <a:gd name="connsiteY8" fmla="*/ 219212 h 552089"/>
                <a:gd name="connsiteX9" fmla="*/ 154259 w 405948"/>
                <a:gd name="connsiteY9" fmla="*/ 219212 h 552089"/>
                <a:gd name="connsiteX10" fmla="*/ 154259 w 405948"/>
                <a:gd name="connsiteY10" fmla="*/ 186736 h 552089"/>
                <a:gd name="connsiteX11" fmla="*/ 48713 w 405948"/>
                <a:gd name="connsiteY11" fmla="*/ 186736 h 552089"/>
                <a:gd name="connsiteX12" fmla="*/ 48713 w 405948"/>
                <a:gd name="connsiteY12" fmla="*/ 251688 h 552089"/>
                <a:gd name="connsiteX13" fmla="*/ 48713 w 405948"/>
                <a:gd name="connsiteY13" fmla="*/ 284164 h 552089"/>
                <a:gd name="connsiteX14" fmla="*/ 357233 w 405948"/>
                <a:gd name="connsiteY14" fmla="*/ 284164 h 552089"/>
                <a:gd name="connsiteX15" fmla="*/ 357233 w 405948"/>
                <a:gd name="connsiteY15" fmla="*/ 251688 h 552089"/>
                <a:gd name="connsiteX16" fmla="*/ 48713 w 405948"/>
                <a:gd name="connsiteY16" fmla="*/ 251688 h 552089"/>
                <a:gd name="connsiteX17" fmla="*/ 48713 w 405948"/>
                <a:gd name="connsiteY17" fmla="*/ 316639 h 552089"/>
                <a:gd name="connsiteX18" fmla="*/ 48713 w 405948"/>
                <a:gd name="connsiteY18" fmla="*/ 349115 h 552089"/>
                <a:gd name="connsiteX19" fmla="*/ 357233 w 405948"/>
                <a:gd name="connsiteY19" fmla="*/ 349115 h 552089"/>
                <a:gd name="connsiteX20" fmla="*/ 357233 w 405948"/>
                <a:gd name="connsiteY20" fmla="*/ 316639 h 552089"/>
                <a:gd name="connsiteX21" fmla="*/ 48713 w 405948"/>
                <a:gd name="connsiteY21" fmla="*/ 316639 h 552089"/>
                <a:gd name="connsiteX22" fmla="*/ 48713 w 405948"/>
                <a:gd name="connsiteY22" fmla="*/ 381591 h 552089"/>
                <a:gd name="connsiteX23" fmla="*/ 48713 w 405948"/>
                <a:gd name="connsiteY23" fmla="*/ 414067 h 552089"/>
                <a:gd name="connsiteX24" fmla="*/ 357233 w 405948"/>
                <a:gd name="connsiteY24" fmla="*/ 414067 h 552089"/>
                <a:gd name="connsiteX25" fmla="*/ 357233 w 405948"/>
                <a:gd name="connsiteY25" fmla="*/ 381591 h 552089"/>
                <a:gd name="connsiteX26" fmla="*/ 48713 w 405948"/>
                <a:gd name="connsiteY26" fmla="*/ 381591 h 552089"/>
                <a:gd name="connsiteX27" fmla="*/ 48713 w 405948"/>
                <a:gd name="connsiteY27" fmla="*/ 446543 h 552089"/>
                <a:gd name="connsiteX28" fmla="*/ 48713 w 405948"/>
                <a:gd name="connsiteY28" fmla="*/ 479019 h 552089"/>
                <a:gd name="connsiteX29" fmla="*/ 357233 w 405948"/>
                <a:gd name="connsiteY29" fmla="*/ 479019 h 552089"/>
                <a:gd name="connsiteX30" fmla="*/ 357233 w 405948"/>
                <a:gd name="connsiteY30" fmla="*/ 446543 h 552089"/>
                <a:gd name="connsiteX31" fmla="*/ 48713 w 405948"/>
                <a:gd name="connsiteY31" fmla="*/ 446543 h 552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05948" h="552089">
                  <a:moveTo>
                    <a:pt x="0" y="0"/>
                  </a:moveTo>
                  <a:lnTo>
                    <a:pt x="202974" y="0"/>
                  </a:lnTo>
                  <a:lnTo>
                    <a:pt x="202974" y="170498"/>
                  </a:lnTo>
                  <a:lnTo>
                    <a:pt x="405948" y="170498"/>
                  </a:lnTo>
                  <a:lnTo>
                    <a:pt x="405948" y="552089"/>
                  </a:lnTo>
                  <a:lnTo>
                    <a:pt x="0" y="552089"/>
                  </a:lnTo>
                  <a:lnTo>
                    <a:pt x="0" y="0"/>
                  </a:lnTo>
                  <a:close/>
                  <a:moveTo>
                    <a:pt x="48713" y="186736"/>
                  </a:moveTo>
                  <a:lnTo>
                    <a:pt x="48713" y="219212"/>
                  </a:lnTo>
                  <a:lnTo>
                    <a:pt x="154259" y="219212"/>
                  </a:lnTo>
                  <a:lnTo>
                    <a:pt x="154259" y="186736"/>
                  </a:lnTo>
                  <a:lnTo>
                    <a:pt x="48713" y="186736"/>
                  </a:lnTo>
                  <a:close/>
                  <a:moveTo>
                    <a:pt x="48713" y="251688"/>
                  </a:moveTo>
                  <a:lnTo>
                    <a:pt x="48713" y="284164"/>
                  </a:lnTo>
                  <a:lnTo>
                    <a:pt x="357233" y="284164"/>
                  </a:lnTo>
                  <a:lnTo>
                    <a:pt x="357233" y="251688"/>
                  </a:lnTo>
                  <a:lnTo>
                    <a:pt x="48713" y="251688"/>
                  </a:lnTo>
                  <a:close/>
                  <a:moveTo>
                    <a:pt x="48713" y="316639"/>
                  </a:moveTo>
                  <a:lnTo>
                    <a:pt x="48713" y="349115"/>
                  </a:lnTo>
                  <a:lnTo>
                    <a:pt x="357233" y="349115"/>
                  </a:lnTo>
                  <a:lnTo>
                    <a:pt x="357233" y="316639"/>
                  </a:lnTo>
                  <a:lnTo>
                    <a:pt x="48713" y="316639"/>
                  </a:lnTo>
                  <a:close/>
                  <a:moveTo>
                    <a:pt x="48713" y="381591"/>
                  </a:moveTo>
                  <a:lnTo>
                    <a:pt x="48713" y="414067"/>
                  </a:lnTo>
                  <a:lnTo>
                    <a:pt x="357233" y="414067"/>
                  </a:lnTo>
                  <a:lnTo>
                    <a:pt x="357233" y="381591"/>
                  </a:lnTo>
                  <a:lnTo>
                    <a:pt x="48713" y="381591"/>
                  </a:lnTo>
                  <a:close/>
                  <a:moveTo>
                    <a:pt x="48713" y="446543"/>
                  </a:moveTo>
                  <a:lnTo>
                    <a:pt x="48713" y="479019"/>
                  </a:lnTo>
                  <a:lnTo>
                    <a:pt x="357233" y="479019"/>
                  </a:lnTo>
                  <a:lnTo>
                    <a:pt x="357233" y="446543"/>
                  </a:lnTo>
                  <a:lnTo>
                    <a:pt x="48713" y="446543"/>
                  </a:lnTo>
                  <a:close/>
                </a:path>
              </a:pathLst>
            </a:custGeom>
            <a:solidFill>
              <a:schemeClr val="bg2"/>
            </a:solidFill>
            <a:ln w="12700" cap="flat">
              <a:solidFill>
                <a:schemeClr val="bg2"/>
              </a:solidFill>
              <a:prstDash val="solid"/>
              <a:miter/>
            </a:ln>
          </p:spPr>
          <p:txBody>
            <a:bodyPr rtlCol="0" anchor="ctr"/>
            <a:lstStyle/>
            <a:p>
              <a:endParaRPr lang="ja-JP" altLang="en-US"/>
            </a:p>
          </p:txBody>
        </p:sp>
        <p:sp>
          <p:nvSpPr>
            <p:cNvPr id="27" name="フリーフォーム 26">
              <a:extLst>
                <a:ext uri="{FF2B5EF4-FFF2-40B4-BE49-F238E27FC236}">
                  <a16:creationId xmlns:a16="http://schemas.microsoft.com/office/drawing/2014/main" id="{77DA589E-D9A3-2085-3D74-13EED4BAFC8F}"/>
                </a:ext>
              </a:extLst>
            </p:cNvPr>
            <p:cNvSpPr/>
            <p:nvPr/>
          </p:nvSpPr>
          <p:spPr>
            <a:xfrm>
              <a:off x="4565531" y="5148134"/>
              <a:ext cx="101487" cy="101487"/>
            </a:xfrm>
            <a:custGeom>
              <a:avLst/>
              <a:gdLst>
                <a:gd name="connsiteX0" fmla="*/ 0 w 101487"/>
                <a:gd name="connsiteY0" fmla="*/ 0 h 101487"/>
                <a:gd name="connsiteX1" fmla="*/ 101487 w 101487"/>
                <a:gd name="connsiteY1" fmla="*/ 101487 h 101487"/>
                <a:gd name="connsiteX2" fmla="*/ 0 w 101487"/>
                <a:gd name="connsiteY2" fmla="*/ 101487 h 101487"/>
                <a:gd name="connsiteX3" fmla="*/ 0 w 101487"/>
                <a:gd name="connsiteY3" fmla="*/ 0 h 101487"/>
              </a:gdLst>
              <a:ahLst/>
              <a:cxnLst>
                <a:cxn ang="0">
                  <a:pos x="connsiteX0" y="connsiteY0"/>
                </a:cxn>
                <a:cxn ang="0">
                  <a:pos x="connsiteX1" y="connsiteY1"/>
                </a:cxn>
                <a:cxn ang="0">
                  <a:pos x="connsiteX2" y="connsiteY2"/>
                </a:cxn>
                <a:cxn ang="0">
                  <a:pos x="connsiteX3" y="connsiteY3"/>
                </a:cxn>
              </a:cxnLst>
              <a:rect l="l" t="t" r="r" b="b"/>
              <a:pathLst>
                <a:path w="101487" h="101487">
                  <a:moveTo>
                    <a:pt x="0" y="0"/>
                  </a:moveTo>
                  <a:lnTo>
                    <a:pt x="101487" y="101487"/>
                  </a:lnTo>
                  <a:lnTo>
                    <a:pt x="0" y="101487"/>
                  </a:lnTo>
                  <a:lnTo>
                    <a:pt x="0" y="0"/>
                  </a:lnTo>
                  <a:close/>
                </a:path>
              </a:pathLst>
            </a:custGeom>
            <a:solidFill>
              <a:schemeClr val="bg2"/>
            </a:solidFill>
            <a:ln w="12700" cap="flat">
              <a:solidFill>
                <a:schemeClr val="bg2"/>
              </a:solidFill>
              <a:prstDash val="solid"/>
              <a:miter/>
            </a:ln>
          </p:spPr>
          <p:txBody>
            <a:bodyPr rtlCol="0" anchor="ctr"/>
            <a:lstStyle/>
            <a:p>
              <a:endParaRPr lang="ja-JP" altLang="en-US"/>
            </a:p>
          </p:txBody>
        </p:sp>
        <p:sp>
          <p:nvSpPr>
            <p:cNvPr id="28" name="フリーフォーム 27">
              <a:extLst>
                <a:ext uri="{FF2B5EF4-FFF2-40B4-BE49-F238E27FC236}">
                  <a16:creationId xmlns:a16="http://schemas.microsoft.com/office/drawing/2014/main" id="{7350131D-ACF3-05A6-F0B2-48B80221F80C}"/>
                </a:ext>
              </a:extLst>
            </p:cNvPr>
            <p:cNvSpPr/>
            <p:nvPr/>
          </p:nvSpPr>
          <p:spPr>
            <a:xfrm>
              <a:off x="4265130" y="5079122"/>
              <a:ext cx="503375" cy="649517"/>
            </a:xfrm>
            <a:custGeom>
              <a:avLst/>
              <a:gdLst>
                <a:gd name="connsiteX0" fmla="*/ 0 w 503375"/>
                <a:gd name="connsiteY0" fmla="*/ 0 h 649517"/>
                <a:gd name="connsiteX1" fmla="*/ 300401 w 503375"/>
                <a:gd name="connsiteY1" fmla="*/ 0 h 649517"/>
                <a:gd name="connsiteX2" fmla="*/ 503375 w 503375"/>
                <a:gd name="connsiteY2" fmla="*/ 178617 h 649517"/>
                <a:gd name="connsiteX3" fmla="*/ 503375 w 503375"/>
                <a:gd name="connsiteY3" fmla="*/ 649517 h 649517"/>
                <a:gd name="connsiteX4" fmla="*/ 0 w 503375"/>
                <a:gd name="connsiteY4" fmla="*/ 649517 h 649517"/>
                <a:gd name="connsiteX5" fmla="*/ 0 w 503375"/>
                <a:gd name="connsiteY5" fmla="*/ 0 h 649517"/>
                <a:gd name="connsiteX6" fmla="*/ 48714 w 503375"/>
                <a:gd name="connsiteY6" fmla="*/ 48714 h 649517"/>
                <a:gd name="connsiteX7" fmla="*/ 48714 w 503375"/>
                <a:gd name="connsiteY7" fmla="*/ 600803 h 649517"/>
                <a:gd name="connsiteX8" fmla="*/ 454662 w 503375"/>
                <a:gd name="connsiteY8" fmla="*/ 600803 h 649517"/>
                <a:gd name="connsiteX9" fmla="*/ 454662 w 503375"/>
                <a:gd name="connsiteY9" fmla="*/ 219212 h 649517"/>
                <a:gd name="connsiteX10" fmla="*/ 251688 w 503375"/>
                <a:gd name="connsiteY10" fmla="*/ 219212 h 649517"/>
                <a:gd name="connsiteX11" fmla="*/ 251688 w 503375"/>
                <a:gd name="connsiteY11" fmla="*/ 48714 h 649517"/>
                <a:gd name="connsiteX12" fmla="*/ 48714 w 503375"/>
                <a:gd name="connsiteY12" fmla="*/ 48714 h 649517"/>
                <a:gd name="connsiteX13" fmla="*/ 300401 w 503375"/>
                <a:gd name="connsiteY13" fmla="*/ 69011 h 649517"/>
                <a:gd name="connsiteX14" fmla="*/ 300401 w 503375"/>
                <a:gd name="connsiteY14" fmla="*/ 170498 h 649517"/>
                <a:gd name="connsiteX15" fmla="*/ 401888 w 503375"/>
                <a:gd name="connsiteY15" fmla="*/ 170498 h 649517"/>
                <a:gd name="connsiteX16" fmla="*/ 300401 w 503375"/>
                <a:gd name="connsiteY16" fmla="*/ 69011 h 649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3375" h="649517">
                  <a:moveTo>
                    <a:pt x="0" y="0"/>
                  </a:moveTo>
                  <a:lnTo>
                    <a:pt x="300401" y="0"/>
                  </a:lnTo>
                  <a:lnTo>
                    <a:pt x="503375" y="178617"/>
                  </a:lnTo>
                  <a:lnTo>
                    <a:pt x="503375" y="649517"/>
                  </a:lnTo>
                  <a:lnTo>
                    <a:pt x="0" y="649517"/>
                  </a:lnTo>
                  <a:lnTo>
                    <a:pt x="0" y="0"/>
                  </a:lnTo>
                  <a:close/>
                  <a:moveTo>
                    <a:pt x="48714" y="48714"/>
                  </a:moveTo>
                  <a:lnTo>
                    <a:pt x="48714" y="600803"/>
                  </a:lnTo>
                  <a:lnTo>
                    <a:pt x="454662" y="600803"/>
                  </a:lnTo>
                  <a:lnTo>
                    <a:pt x="454662" y="219212"/>
                  </a:lnTo>
                  <a:lnTo>
                    <a:pt x="251688" y="219212"/>
                  </a:lnTo>
                  <a:lnTo>
                    <a:pt x="251688" y="48714"/>
                  </a:lnTo>
                  <a:lnTo>
                    <a:pt x="48714" y="48714"/>
                  </a:lnTo>
                  <a:close/>
                  <a:moveTo>
                    <a:pt x="300401" y="69011"/>
                  </a:moveTo>
                  <a:lnTo>
                    <a:pt x="300401" y="170498"/>
                  </a:lnTo>
                  <a:lnTo>
                    <a:pt x="401888" y="170498"/>
                  </a:lnTo>
                  <a:lnTo>
                    <a:pt x="300401" y="69011"/>
                  </a:lnTo>
                  <a:close/>
                </a:path>
              </a:pathLst>
            </a:custGeom>
            <a:solidFill>
              <a:schemeClr val="tx1"/>
            </a:solidFill>
            <a:ln w="12700" cap="flat">
              <a:solidFill>
                <a:schemeClr val="bg2"/>
              </a:solidFill>
              <a:prstDash val="solid"/>
              <a:miter/>
            </a:ln>
          </p:spPr>
          <p:txBody>
            <a:bodyPr rtlCol="0" anchor="ctr"/>
            <a:lstStyle/>
            <a:p>
              <a:endParaRPr lang="ja-JP" altLang="en-US"/>
            </a:p>
          </p:txBody>
        </p:sp>
        <p:sp>
          <p:nvSpPr>
            <p:cNvPr id="29" name="フリーフォーム 28">
              <a:extLst>
                <a:ext uri="{FF2B5EF4-FFF2-40B4-BE49-F238E27FC236}">
                  <a16:creationId xmlns:a16="http://schemas.microsoft.com/office/drawing/2014/main" id="{D347569B-C4CC-5CEA-7E0B-0CB4186B9C04}"/>
                </a:ext>
              </a:extLst>
            </p:cNvPr>
            <p:cNvSpPr/>
            <p:nvPr/>
          </p:nvSpPr>
          <p:spPr>
            <a:xfrm>
              <a:off x="4362557" y="5314572"/>
              <a:ext cx="105546" cy="32476"/>
            </a:xfrm>
            <a:custGeom>
              <a:avLst/>
              <a:gdLst>
                <a:gd name="connsiteX0" fmla="*/ 0 w 105546"/>
                <a:gd name="connsiteY0" fmla="*/ 0 h 32476"/>
                <a:gd name="connsiteX1" fmla="*/ 105546 w 105546"/>
                <a:gd name="connsiteY1" fmla="*/ 0 h 32476"/>
                <a:gd name="connsiteX2" fmla="*/ 105546 w 105546"/>
                <a:gd name="connsiteY2" fmla="*/ 32476 h 32476"/>
                <a:gd name="connsiteX3" fmla="*/ 0 w 105546"/>
                <a:gd name="connsiteY3" fmla="*/ 32476 h 32476"/>
                <a:gd name="connsiteX4" fmla="*/ 0 w 105546"/>
                <a:gd name="connsiteY4" fmla="*/ 0 h 324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546" h="32476">
                  <a:moveTo>
                    <a:pt x="0" y="0"/>
                  </a:moveTo>
                  <a:lnTo>
                    <a:pt x="105546" y="0"/>
                  </a:lnTo>
                  <a:lnTo>
                    <a:pt x="105546" y="32476"/>
                  </a:lnTo>
                  <a:lnTo>
                    <a:pt x="0" y="32476"/>
                  </a:lnTo>
                  <a:lnTo>
                    <a:pt x="0" y="0"/>
                  </a:lnTo>
                  <a:close/>
                </a:path>
              </a:pathLst>
            </a:custGeom>
            <a:solidFill>
              <a:schemeClr val="tx1"/>
            </a:solidFill>
            <a:ln w="12700" cap="flat">
              <a:solidFill>
                <a:schemeClr val="bg2"/>
              </a:solidFill>
              <a:prstDash val="solid"/>
              <a:miter/>
            </a:ln>
          </p:spPr>
          <p:txBody>
            <a:bodyPr rtlCol="0" anchor="ctr"/>
            <a:lstStyle/>
            <a:p>
              <a:endParaRPr lang="ja-JP" altLang="en-US"/>
            </a:p>
          </p:txBody>
        </p:sp>
        <p:sp>
          <p:nvSpPr>
            <p:cNvPr id="30" name="フリーフォーム 29">
              <a:extLst>
                <a:ext uri="{FF2B5EF4-FFF2-40B4-BE49-F238E27FC236}">
                  <a16:creationId xmlns:a16="http://schemas.microsoft.com/office/drawing/2014/main" id="{26E386C1-B1DE-9011-94E9-B667A97925EA}"/>
                </a:ext>
              </a:extLst>
            </p:cNvPr>
            <p:cNvSpPr/>
            <p:nvPr/>
          </p:nvSpPr>
          <p:spPr>
            <a:xfrm>
              <a:off x="4362557" y="5379524"/>
              <a:ext cx="308520" cy="32476"/>
            </a:xfrm>
            <a:custGeom>
              <a:avLst/>
              <a:gdLst>
                <a:gd name="connsiteX0" fmla="*/ 0 w 308520"/>
                <a:gd name="connsiteY0" fmla="*/ 0 h 32476"/>
                <a:gd name="connsiteX1" fmla="*/ 308520 w 308520"/>
                <a:gd name="connsiteY1" fmla="*/ 0 h 32476"/>
                <a:gd name="connsiteX2" fmla="*/ 308520 w 308520"/>
                <a:gd name="connsiteY2" fmla="*/ 32476 h 32476"/>
                <a:gd name="connsiteX3" fmla="*/ 0 w 308520"/>
                <a:gd name="connsiteY3" fmla="*/ 32476 h 32476"/>
                <a:gd name="connsiteX4" fmla="*/ 0 w 308520"/>
                <a:gd name="connsiteY4" fmla="*/ 0 h 324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520" h="32476">
                  <a:moveTo>
                    <a:pt x="0" y="0"/>
                  </a:moveTo>
                  <a:lnTo>
                    <a:pt x="308520" y="0"/>
                  </a:lnTo>
                  <a:lnTo>
                    <a:pt x="308520" y="32476"/>
                  </a:lnTo>
                  <a:lnTo>
                    <a:pt x="0" y="32476"/>
                  </a:lnTo>
                  <a:lnTo>
                    <a:pt x="0" y="0"/>
                  </a:lnTo>
                  <a:close/>
                </a:path>
              </a:pathLst>
            </a:custGeom>
            <a:solidFill>
              <a:schemeClr val="tx1"/>
            </a:solidFill>
            <a:ln w="12700" cap="flat">
              <a:solidFill>
                <a:schemeClr val="bg2"/>
              </a:solidFill>
              <a:prstDash val="solid"/>
              <a:miter/>
            </a:ln>
          </p:spPr>
          <p:txBody>
            <a:bodyPr rtlCol="0" anchor="ctr"/>
            <a:lstStyle/>
            <a:p>
              <a:endParaRPr lang="ja-JP" altLang="en-US"/>
            </a:p>
          </p:txBody>
        </p:sp>
        <p:sp>
          <p:nvSpPr>
            <p:cNvPr id="31" name="フリーフォーム 30">
              <a:extLst>
                <a:ext uri="{FF2B5EF4-FFF2-40B4-BE49-F238E27FC236}">
                  <a16:creationId xmlns:a16="http://schemas.microsoft.com/office/drawing/2014/main" id="{5EDFF8E7-2B7D-5C9A-04C7-F82922F2DDCA}"/>
                </a:ext>
              </a:extLst>
            </p:cNvPr>
            <p:cNvSpPr/>
            <p:nvPr/>
          </p:nvSpPr>
          <p:spPr>
            <a:xfrm>
              <a:off x="4362557" y="5444475"/>
              <a:ext cx="308520" cy="32476"/>
            </a:xfrm>
            <a:custGeom>
              <a:avLst/>
              <a:gdLst>
                <a:gd name="connsiteX0" fmla="*/ 0 w 308520"/>
                <a:gd name="connsiteY0" fmla="*/ 0 h 32476"/>
                <a:gd name="connsiteX1" fmla="*/ 308520 w 308520"/>
                <a:gd name="connsiteY1" fmla="*/ 0 h 32476"/>
                <a:gd name="connsiteX2" fmla="*/ 308520 w 308520"/>
                <a:gd name="connsiteY2" fmla="*/ 32476 h 32476"/>
                <a:gd name="connsiteX3" fmla="*/ 0 w 308520"/>
                <a:gd name="connsiteY3" fmla="*/ 32476 h 32476"/>
                <a:gd name="connsiteX4" fmla="*/ 0 w 308520"/>
                <a:gd name="connsiteY4" fmla="*/ 0 h 324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520" h="32476">
                  <a:moveTo>
                    <a:pt x="0" y="0"/>
                  </a:moveTo>
                  <a:lnTo>
                    <a:pt x="308520" y="0"/>
                  </a:lnTo>
                  <a:lnTo>
                    <a:pt x="308520" y="32476"/>
                  </a:lnTo>
                  <a:lnTo>
                    <a:pt x="0" y="32476"/>
                  </a:lnTo>
                  <a:lnTo>
                    <a:pt x="0" y="0"/>
                  </a:lnTo>
                  <a:close/>
                </a:path>
              </a:pathLst>
            </a:custGeom>
            <a:solidFill>
              <a:schemeClr val="tx1"/>
            </a:solidFill>
            <a:ln w="12700" cap="flat">
              <a:solidFill>
                <a:schemeClr val="bg2"/>
              </a:solidFill>
              <a:prstDash val="solid"/>
              <a:miter/>
            </a:ln>
          </p:spPr>
          <p:txBody>
            <a:bodyPr rtlCol="0" anchor="ctr"/>
            <a:lstStyle/>
            <a:p>
              <a:endParaRPr lang="ja-JP" altLang="en-US"/>
            </a:p>
          </p:txBody>
        </p:sp>
        <p:sp>
          <p:nvSpPr>
            <p:cNvPr id="32" name="フリーフォーム 31">
              <a:extLst>
                <a:ext uri="{FF2B5EF4-FFF2-40B4-BE49-F238E27FC236}">
                  <a16:creationId xmlns:a16="http://schemas.microsoft.com/office/drawing/2014/main" id="{7FC76431-36AA-9909-B308-F4582C31771F}"/>
                </a:ext>
              </a:extLst>
            </p:cNvPr>
            <p:cNvSpPr/>
            <p:nvPr/>
          </p:nvSpPr>
          <p:spPr>
            <a:xfrm>
              <a:off x="4362557" y="5509427"/>
              <a:ext cx="308520" cy="32476"/>
            </a:xfrm>
            <a:custGeom>
              <a:avLst/>
              <a:gdLst>
                <a:gd name="connsiteX0" fmla="*/ 0 w 308520"/>
                <a:gd name="connsiteY0" fmla="*/ 0 h 32476"/>
                <a:gd name="connsiteX1" fmla="*/ 308520 w 308520"/>
                <a:gd name="connsiteY1" fmla="*/ 0 h 32476"/>
                <a:gd name="connsiteX2" fmla="*/ 308520 w 308520"/>
                <a:gd name="connsiteY2" fmla="*/ 32476 h 32476"/>
                <a:gd name="connsiteX3" fmla="*/ 0 w 308520"/>
                <a:gd name="connsiteY3" fmla="*/ 32476 h 32476"/>
                <a:gd name="connsiteX4" fmla="*/ 0 w 308520"/>
                <a:gd name="connsiteY4" fmla="*/ 0 h 324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520" h="32476">
                  <a:moveTo>
                    <a:pt x="0" y="0"/>
                  </a:moveTo>
                  <a:lnTo>
                    <a:pt x="308520" y="0"/>
                  </a:lnTo>
                  <a:lnTo>
                    <a:pt x="308520" y="32476"/>
                  </a:lnTo>
                  <a:lnTo>
                    <a:pt x="0" y="32476"/>
                  </a:lnTo>
                  <a:lnTo>
                    <a:pt x="0" y="0"/>
                  </a:lnTo>
                  <a:close/>
                </a:path>
              </a:pathLst>
            </a:custGeom>
            <a:solidFill>
              <a:schemeClr val="tx1"/>
            </a:solidFill>
            <a:ln w="12700" cap="flat">
              <a:solidFill>
                <a:schemeClr val="bg2"/>
              </a:solidFill>
              <a:prstDash val="solid"/>
              <a:miter/>
            </a:ln>
          </p:spPr>
          <p:txBody>
            <a:bodyPr rtlCol="0" anchor="ctr"/>
            <a:lstStyle/>
            <a:p>
              <a:endParaRPr lang="ja-JP" altLang="en-US"/>
            </a:p>
          </p:txBody>
        </p:sp>
        <p:sp>
          <p:nvSpPr>
            <p:cNvPr id="33" name="フリーフォーム 32">
              <a:extLst>
                <a:ext uri="{FF2B5EF4-FFF2-40B4-BE49-F238E27FC236}">
                  <a16:creationId xmlns:a16="http://schemas.microsoft.com/office/drawing/2014/main" id="{D369B481-71A8-169A-3FBA-33DBF6FF6A7A}"/>
                </a:ext>
              </a:extLst>
            </p:cNvPr>
            <p:cNvSpPr/>
            <p:nvPr/>
          </p:nvSpPr>
          <p:spPr>
            <a:xfrm>
              <a:off x="4362557" y="5574379"/>
              <a:ext cx="308520" cy="32476"/>
            </a:xfrm>
            <a:custGeom>
              <a:avLst/>
              <a:gdLst>
                <a:gd name="connsiteX0" fmla="*/ 0 w 308520"/>
                <a:gd name="connsiteY0" fmla="*/ 0 h 32476"/>
                <a:gd name="connsiteX1" fmla="*/ 308520 w 308520"/>
                <a:gd name="connsiteY1" fmla="*/ 0 h 32476"/>
                <a:gd name="connsiteX2" fmla="*/ 308520 w 308520"/>
                <a:gd name="connsiteY2" fmla="*/ 32476 h 32476"/>
                <a:gd name="connsiteX3" fmla="*/ 0 w 308520"/>
                <a:gd name="connsiteY3" fmla="*/ 32476 h 32476"/>
                <a:gd name="connsiteX4" fmla="*/ 0 w 308520"/>
                <a:gd name="connsiteY4" fmla="*/ 0 h 324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520" h="32476">
                  <a:moveTo>
                    <a:pt x="0" y="0"/>
                  </a:moveTo>
                  <a:lnTo>
                    <a:pt x="308520" y="0"/>
                  </a:lnTo>
                  <a:lnTo>
                    <a:pt x="308520" y="32476"/>
                  </a:lnTo>
                  <a:lnTo>
                    <a:pt x="0" y="32476"/>
                  </a:lnTo>
                  <a:lnTo>
                    <a:pt x="0" y="0"/>
                  </a:lnTo>
                  <a:close/>
                </a:path>
              </a:pathLst>
            </a:custGeom>
            <a:solidFill>
              <a:schemeClr val="tx1"/>
            </a:solidFill>
            <a:ln w="12700" cap="flat">
              <a:solidFill>
                <a:schemeClr val="bg2"/>
              </a:solidFill>
              <a:prstDash val="solid"/>
              <a:miter/>
            </a:ln>
          </p:spPr>
          <p:txBody>
            <a:bodyPr rtlCol="0" anchor="ctr"/>
            <a:lstStyle/>
            <a:p>
              <a:endParaRPr lang="ja-JP" altLang="en-US"/>
            </a:p>
          </p:txBody>
        </p:sp>
      </p:grpSp>
      <p:grpSp>
        <p:nvGrpSpPr>
          <p:cNvPr id="34" name="グループ化 33">
            <a:extLst>
              <a:ext uri="{FF2B5EF4-FFF2-40B4-BE49-F238E27FC236}">
                <a16:creationId xmlns:a16="http://schemas.microsoft.com/office/drawing/2014/main" id="{D3C59DD5-1ACB-D7DC-2C41-890B0E308839}"/>
              </a:ext>
            </a:extLst>
          </p:cNvPr>
          <p:cNvGrpSpPr/>
          <p:nvPr/>
        </p:nvGrpSpPr>
        <p:grpSpPr>
          <a:xfrm>
            <a:off x="2395026" y="5281135"/>
            <a:ext cx="415007" cy="535494"/>
            <a:chOff x="3350393" y="5209025"/>
            <a:chExt cx="503375" cy="649517"/>
          </a:xfrm>
          <a:effectLst>
            <a:outerShdw blurRad="50800" dist="38100" dir="2700000" algn="tl" rotWithShape="0">
              <a:prstClr val="black">
                <a:alpha val="80000"/>
              </a:prstClr>
            </a:outerShdw>
          </a:effectLst>
        </p:grpSpPr>
        <p:sp>
          <p:nvSpPr>
            <p:cNvPr id="35" name="フリーフォーム 34">
              <a:extLst>
                <a:ext uri="{FF2B5EF4-FFF2-40B4-BE49-F238E27FC236}">
                  <a16:creationId xmlns:a16="http://schemas.microsoft.com/office/drawing/2014/main" id="{2F53E428-DECD-CB9C-0127-4B231470367E}"/>
                </a:ext>
              </a:extLst>
            </p:cNvPr>
            <p:cNvSpPr/>
            <p:nvPr/>
          </p:nvSpPr>
          <p:spPr>
            <a:xfrm>
              <a:off x="3399107" y="5257740"/>
              <a:ext cx="405948" cy="552089"/>
            </a:xfrm>
            <a:custGeom>
              <a:avLst/>
              <a:gdLst>
                <a:gd name="connsiteX0" fmla="*/ 0 w 405948"/>
                <a:gd name="connsiteY0" fmla="*/ 0 h 552089"/>
                <a:gd name="connsiteX1" fmla="*/ 202974 w 405948"/>
                <a:gd name="connsiteY1" fmla="*/ 0 h 552089"/>
                <a:gd name="connsiteX2" fmla="*/ 202974 w 405948"/>
                <a:gd name="connsiteY2" fmla="*/ 170498 h 552089"/>
                <a:gd name="connsiteX3" fmla="*/ 405948 w 405948"/>
                <a:gd name="connsiteY3" fmla="*/ 170498 h 552089"/>
                <a:gd name="connsiteX4" fmla="*/ 405948 w 405948"/>
                <a:gd name="connsiteY4" fmla="*/ 552089 h 552089"/>
                <a:gd name="connsiteX5" fmla="*/ 0 w 405948"/>
                <a:gd name="connsiteY5" fmla="*/ 552089 h 552089"/>
                <a:gd name="connsiteX6" fmla="*/ 0 w 405948"/>
                <a:gd name="connsiteY6" fmla="*/ 0 h 552089"/>
                <a:gd name="connsiteX7" fmla="*/ 48713 w 405948"/>
                <a:gd name="connsiteY7" fmla="*/ 186736 h 552089"/>
                <a:gd name="connsiteX8" fmla="*/ 48713 w 405948"/>
                <a:gd name="connsiteY8" fmla="*/ 219212 h 552089"/>
                <a:gd name="connsiteX9" fmla="*/ 154259 w 405948"/>
                <a:gd name="connsiteY9" fmla="*/ 219212 h 552089"/>
                <a:gd name="connsiteX10" fmla="*/ 154259 w 405948"/>
                <a:gd name="connsiteY10" fmla="*/ 186736 h 552089"/>
                <a:gd name="connsiteX11" fmla="*/ 48713 w 405948"/>
                <a:gd name="connsiteY11" fmla="*/ 186736 h 552089"/>
                <a:gd name="connsiteX12" fmla="*/ 48713 w 405948"/>
                <a:gd name="connsiteY12" fmla="*/ 251688 h 552089"/>
                <a:gd name="connsiteX13" fmla="*/ 48713 w 405948"/>
                <a:gd name="connsiteY13" fmla="*/ 284164 h 552089"/>
                <a:gd name="connsiteX14" fmla="*/ 357233 w 405948"/>
                <a:gd name="connsiteY14" fmla="*/ 284164 h 552089"/>
                <a:gd name="connsiteX15" fmla="*/ 357233 w 405948"/>
                <a:gd name="connsiteY15" fmla="*/ 251688 h 552089"/>
                <a:gd name="connsiteX16" fmla="*/ 48713 w 405948"/>
                <a:gd name="connsiteY16" fmla="*/ 251688 h 552089"/>
                <a:gd name="connsiteX17" fmla="*/ 48713 w 405948"/>
                <a:gd name="connsiteY17" fmla="*/ 316639 h 552089"/>
                <a:gd name="connsiteX18" fmla="*/ 48713 w 405948"/>
                <a:gd name="connsiteY18" fmla="*/ 349115 h 552089"/>
                <a:gd name="connsiteX19" fmla="*/ 357233 w 405948"/>
                <a:gd name="connsiteY19" fmla="*/ 349115 h 552089"/>
                <a:gd name="connsiteX20" fmla="*/ 357233 w 405948"/>
                <a:gd name="connsiteY20" fmla="*/ 316639 h 552089"/>
                <a:gd name="connsiteX21" fmla="*/ 48713 w 405948"/>
                <a:gd name="connsiteY21" fmla="*/ 316639 h 552089"/>
                <a:gd name="connsiteX22" fmla="*/ 48713 w 405948"/>
                <a:gd name="connsiteY22" fmla="*/ 381591 h 552089"/>
                <a:gd name="connsiteX23" fmla="*/ 48713 w 405948"/>
                <a:gd name="connsiteY23" fmla="*/ 414067 h 552089"/>
                <a:gd name="connsiteX24" fmla="*/ 357233 w 405948"/>
                <a:gd name="connsiteY24" fmla="*/ 414067 h 552089"/>
                <a:gd name="connsiteX25" fmla="*/ 357233 w 405948"/>
                <a:gd name="connsiteY25" fmla="*/ 381591 h 552089"/>
                <a:gd name="connsiteX26" fmla="*/ 48713 w 405948"/>
                <a:gd name="connsiteY26" fmla="*/ 381591 h 552089"/>
                <a:gd name="connsiteX27" fmla="*/ 48713 w 405948"/>
                <a:gd name="connsiteY27" fmla="*/ 446543 h 552089"/>
                <a:gd name="connsiteX28" fmla="*/ 48713 w 405948"/>
                <a:gd name="connsiteY28" fmla="*/ 479019 h 552089"/>
                <a:gd name="connsiteX29" fmla="*/ 357233 w 405948"/>
                <a:gd name="connsiteY29" fmla="*/ 479019 h 552089"/>
                <a:gd name="connsiteX30" fmla="*/ 357233 w 405948"/>
                <a:gd name="connsiteY30" fmla="*/ 446543 h 552089"/>
                <a:gd name="connsiteX31" fmla="*/ 48713 w 405948"/>
                <a:gd name="connsiteY31" fmla="*/ 446543 h 552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05948" h="552089">
                  <a:moveTo>
                    <a:pt x="0" y="0"/>
                  </a:moveTo>
                  <a:lnTo>
                    <a:pt x="202974" y="0"/>
                  </a:lnTo>
                  <a:lnTo>
                    <a:pt x="202974" y="170498"/>
                  </a:lnTo>
                  <a:lnTo>
                    <a:pt x="405948" y="170498"/>
                  </a:lnTo>
                  <a:lnTo>
                    <a:pt x="405948" y="552089"/>
                  </a:lnTo>
                  <a:lnTo>
                    <a:pt x="0" y="552089"/>
                  </a:lnTo>
                  <a:lnTo>
                    <a:pt x="0" y="0"/>
                  </a:lnTo>
                  <a:close/>
                  <a:moveTo>
                    <a:pt x="48713" y="186736"/>
                  </a:moveTo>
                  <a:lnTo>
                    <a:pt x="48713" y="219212"/>
                  </a:lnTo>
                  <a:lnTo>
                    <a:pt x="154259" y="219212"/>
                  </a:lnTo>
                  <a:lnTo>
                    <a:pt x="154259" y="186736"/>
                  </a:lnTo>
                  <a:lnTo>
                    <a:pt x="48713" y="186736"/>
                  </a:lnTo>
                  <a:close/>
                  <a:moveTo>
                    <a:pt x="48713" y="251688"/>
                  </a:moveTo>
                  <a:lnTo>
                    <a:pt x="48713" y="284164"/>
                  </a:lnTo>
                  <a:lnTo>
                    <a:pt x="357233" y="284164"/>
                  </a:lnTo>
                  <a:lnTo>
                    <a:pt x="357233" y="251688"/>
                  </a:lnTo>
                  <a:lnTo>
                    <a:pt x="48713" y="251688"/>
                  </a:lnTo>
                  <a:close/>
                  <a:moveTo>
                    <a:pt x="48713" y="316639"/>
                  </a:moveTo>
                  <a:lnTo>
                    <a:pt x="48713" y="349115"/>
                  </a:lnTo>
                  <a:lnTo>
                    <a:pt x="357233" y="349115"/>
                  </a:lnTo>
                  <a:lnTo>
                    <a:pt x="357233" y="316639"/>
                  </a:lnTo>
                  <a:lnTo>
                    <a:pt x="48713" y="316639"/>
                  </a:lnTo>
                  <a:close/>
                  <a:moveTo>
                    <a:pt x="48713" y="381591"/>
                  </a:moveTo>
                  <a:lnTo>
                    <a:pt x="48713" y="414067"/>
                  </a:lnTo>
                  <a:lnTo>
                    <a:pt x="357233" y="414067"/>
                  </a:lnTo>
                  <a:lnTo>
                    <a:pt x="357233" y="381591"/>
                  </a:lnTo>
                  <a:lnTo>
                    <a:pt x="48713" y="381591"/>
                  </a:lnTo>
                  <a:close/>
                  <a:moveTo>
                    <a:pt x="48713" y="446543"/>
                  </a:moveTo>
                  <a:lnTo>
                    <a:pt x="48713" y="479019"/>
                  </a:lnTo>
                  <a:lnTo>
                    <a:pt x="357233" y="479019"/>
                  </a:lnTo>
                  <a:lnTo>
                    <a:pt x="357233" y="446543"/>
                  </a:lnTo>
                  <a:lnTo>
                    <a:pt x="48713" y="446543"/>
                  </a:lnTo>
                  <a:close/>
                </a:path>
              </a:pathLst>
            </a:custGeom>
            <a:solidFill>
              <a:schemeClr val="bg2"/>
            </a:solidFill>
            <a:ln w="12700" cap="flat">
              <a:solidFill>
                <a:schemeClr val="bg2"/>
              </a:solidFill>
              <a:prstDash val="solid"/>
              <a:miter/>
            </a:ln>
          </p:spPr>
          <p:txBody>
            <a:bodyPr rtlCol="0" anchor="ctr"/>
            <a:lstStyle/>
            <a:p>
              <a:endParaRPr lang="ja-JP" altLang="en-US"/>
            </a:p>
          </p:txBody>
        </p:sp>
        <p:sp>
          <p:nvSpPr>
            <p:cNvPr id="36" name="フリーフォーム 35">
              <a:extLst>
                <a:ext uri="{FF2B5EF4-FFF2-40B4-BE49-F238E27FC236}">
                  <a16:creationId xmlns:a16="http://schemas.microsoft.com/office/drawing/2014/main" id="{FEC3533F-B1D2-0B0D-7AF6-8F9820B2825C}"/>
                </a:ext>
              </a:extLst>
            </p:cNvPr>
            <p:cNvSpPr/>
            <p:nvPr/>
          </p:nvSpPr>
          <p:spPr>
            <a:xfrm>
              <a:off x="3650794" y="5278037"/>
              <a:ext cx="101487" cy="101487"/>
            </a:xfrm>
            <a:custGeom>
              <a:avLst/>
              <a:gdLst>
                <a:gd name="connsiteX0" fmla="*/ 0 w 101487"/>
                <a:gd name="connsiteY0" fmla="*/ 0 h 101487"/>
                <a:gd name="connsiteX1" fmla="*/ 101487 w 101487"/>
                <a:gd name="connsiteY1" fmla="*/ 101487 h 101487"/>
                <a:gd name="connsiteX2" fmla="*/ 0 w 101487"/>
                <a:gd name="connsiteY2" fmla="*/ 101487 h 101487"/>
                <a:gd name="connsiteX3" fmla="*/ 0 w 101487"/>
                <a:gd name="connsiteY3" fmla="*/ 0 h 101487"/>
              </a:gdLst>
              <a:ahLst/>
              <a:cxnLst>
                <a:cxn ang="0">
                  <a:pos x="connsiteX0" y="connsiteY0"/>
                </a:cxn>
                <a:cxn ang="0">
                  <a:pos x="connsiteX1" y="connsiteY1"/>
                </a:cxn>
                <a:cxn ang="0">
                  <a:pos x="connsiteX2" y="connsiteY2"/>
                </a:cxn>
                <a:cxn ang="0">
                  <a:pos x="connsiteX3" y="connsiteY3"/>
                </a:cxn>
              </a:cxnLst>
              <a:rect l="l" t="t" r="r" b="b"/>
              <a:pathLst>
                <a:path w="101487" h="101487">
                  <a:moveTo>
                    <a:pt x="0" y="0"/>
                  </a:moveTo>
                  <a:lnTo>
                    <a:pt x="101487" y="101487"/>
                  </a:lnTo>
                  <a:lnTo>
                    <a:pt x="0" y="101487"/>
                  </a:lnTo>
                  <a:lnTo>
                    <a:pt x="0" y="0"/>
                  </a:lnTo>
                  <a:close/>
                </a:path>
              </a:pathLst>
            </a:custGeom>
            <a:solidFill>
              <a:schemeClr val="bg2"/>
            </a:solidFill>
            <a:ln w="12700" cap="flat">
              <a:solidFill>
                <a:schemeClr val="bg2"/>
              </a:solidFill>
              <a:prstDash val="solid"/>
              <a:miter/>
            </a:ln>
          </p:spPr>
          <p:txBody>
            <a:bodyPr rtlCol="0" anchor="ctr"/>
            <a:lstStyle/>
            <a:p>
              <a:endParaRPr lang="ja-JP" altLang="en-US"/>
            </a:p>
          </p:txBody>
        </p:sp>
        <p:sp>
          <p:nvSpPr>
            <p:cNvPr id="37" name="フリーフォーム 36">
              <a:extLst>
                <a:ext uri="{FF2B5EF4-FFF2-40B4-BE49-F238E27FC236}">
                  <a16:creationId xmlns:a16="http://schemas.microsoft.com/office/drawing/2014/main" id="{6F79E096-D5FF-956F-8FD7-9850F5585705}"/>
                </a:ext>
              </a:extLst>
            </p:cNvPr>
            <p:cNvSpPr/>
            <p:nvPr/>
          </p:nvSpPr>
          <p:spPr>
            <a:xfrm>
              <a:off x="3350393" y="5209025"/>
              <a:ext cx="503375" cy="649517"/>
            </a:xfrm>
            <a:custGeom>
              <a:avLst/>
              <a:gdLst>
                <a:gd name="connsiteX0" fmla="*/ 0 w 503375"/>
                <a:gd name="connsiteY0" fmla="*/ 0 h 649517"/>
                <a:gd name="connsiteX1" fmla="*/ 300401 w 503375"/>
                <a:gd name="connsiteY1" fmla="*/ 0 h 649517"/>
                <a:gd name="connsiteX2" fmla="*/ 503375 w 503375"/>
                <a:gd name="connsiteY2" fmla="*/ 178617 h 649517"/>
                <a:gd name="connsiteX3" fmla="*/ 503375 w 503375"/>
                <a:gd name="connsiteY3" fmla="*/ 649517 h 649517"/>
                <a:gd name="connsiteX4" fmla="*/ 0 w 503375"/>
                <a:gd name="connsiteY4" fmla="*/ 649517 h 649517"/>
                <a:gd name="connsiteX5" fmla="*/ 0 w 503375"/>
                <a:gd name="connsiteY5" fmla="*/ 0 h 649517"/>
                <a:gd name="connsiteX6" fmla="*/ 48714 w 503375"/>
                <a:gd name="connsiteY6" fmla="*/ 48714 h 649517"/>
                <a:gd name="connsiteX7" fmla="*/ 48714 w 503375"/>
                <a:gd name="connsiteY7" fmla="*/ 600803 h 649517"/>
                <a:gd name="connsiteX8" fmla="*/ 454662 w 503375"/>
                <a:gd name="connsiteY8" fmla="*/ 600803 h 649517"/>
                <a:gd name="connsiteX9" fmla="*/ 454662 w 503375"/>
                <a:gd name="connsiteY9" fmla="*/ 219212 h 649517"/>
                <a:gd name="connsiteX10" fmla="*/ 251688 w 503375"/>
                <a:gd name="connsiteY10" fmla="*/ 219212 h 649517"/>
                <a:gd name="connsiteX11" fmla="*/ 251688 w 503375"/>
                <a:gd name="connsiteY11" fmla="*/ 48714 h 649517"/>
                <a:gd name="connsiteX12" fmla="*/ 48714 w 503375"/>
                <a:gd name="connsiteY12" fmla="*/ 48714 h 649517"/>
                <a:gd name="connsiteX13" fmla="*/ 300401 w 503375"/>
                <a:gd name="connsiteY13" fmla="*/ 69011 h 649517"/>
                <a:gd name="connsiteX14" fmla="*/ 300401 w 503375"/>
                <a:gd name="connsiteY14" fmla="*/ 170498 h 649517"/>
                <a:gd name="connsiteX15" fmla="*/ 401888 w 503375"/>
                <a:gd name="connsiteY15" fmla="*/ 170498 h 649517"/>
                <a:gd name="connsiteX16" fmla="*/ 300401 w 503375"/>
                <a:gd name="connsiteY16" fmla="*/ 69011 h 649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3375" h="649517">
                  <a:moveTo>
                    <a:pt x="0" y="0"/>
                  </a:moveTo>
                  <a:lnTo>
                    <a:pt x="300401" y="0"/>
                  </a:lnTo>
                  <a:lnTo>
                    <a:pt x="503375" y="178617"/>
                  </a:lnTo>
                  <a:lnTo>
                    <a:pt x="503375" y="649517"/>
                  </a:lnTo>
                  <a:lnTo>
                    <a:pt x="0" y="649517"/>
                  </a:lnTo>
                  <a:lnTo>
                    <a:pt x="0" y="0"/>
                  </a:lnTo>
                  <a:close/>
                  <a:moveTo>
                    <a:pt x="48714" y="48714"/>
                  </a:moveTo>
                  <a:lnTo>
                    <a:pt x="48714" y="600803"/>
                  </a:lnTo>
                  <a:lnTo>
                    <a:pt x="454662" y="600803"/>
                  </a:lnTo>
                  <a:lnTo>
                    <a:pt x="454662" y="219212"/>
                  </a:lnTo>
                  <a:lnTo>
                    <a:pt x="251688" y="219212"/>
                  </a:lnTo>
                  <a:lnTo>
                    <a:pt x="251688" y="48714"/>
                  </a:lnTo>
                  <a:lnTo>
                    <a:pt x="48714" y="48714"/>
                  </a:lnTo>
                  <a:close/>
                  <a:moveTo>
                    <a:pt x="300401" y="69011"/>
                  </a:moveTo>
                  <a:lnTo>
                    <a:pt x="300401" y="170498"/>
                  </a:lnTo>
                  <a:lnTo>
                    <a:pt x="401888" y="170498"/>
                  </a:lnTo>
                  <a:lnTo>
                    <a:pt x="300401" y="69011"/>
                  </a:lnTo>
                  <a:close/>
                </a:path>
              </a:pathLst>
            </a:custGeom>
            <a:solidFill>
              <a:schemeClr val="tx1"/>
            </a:solidFill>
            <a:ln w="12700" cap="flat">
              <a:solidFill>
                <a:schemeClr val="bg2"/>
              </a:solidFill>
              <a:prstDash val="solid"/>
              <a:miter/>
            </a:ln>
          </p:spPr>
          <p:txBody>
            <a:bodyPr rtlCol="0" anchor="ctr"/>
            <a:lstStyle/>
            <a:p>
              <a:endParaRPr lang="ja-JP" altLang="en-US"/>
            </a:p>
          </p:txBody>
        </p:sp>
        <p:sp>
          <p:nvSpPr>
            <p:cNvPr id="38" name="フリーフォーム 37">
              <a:extLst>
                <a:ext uri="{FF2B5EF4-FFF2-40B4-BE49-F238E27FC236}">
                  <a16:creationId xmlns:a16="http://schemas.microsoft.com/office/drawing/2014/main" id="{BA27D704-7DA4-E053-6ECC-C4A070B70975}"/>
                </a:ext>
              </a:extLst>
            </p:cNvPr>
            <p:cNvSpPr/>
            <p:nvPr/>
          </p:nvSpPr>
          <p:spPr>
            <a:xfrm>
              <a:off x="3447820" y="5444475"/>
              <a:ext cx="105546" cy="32476"/>
            </a:xfrm>
            <a:custGeom>
              <a:avLst/>
              <a:gdLst>
                <a:gd name="connsiteX0" fmla="*/ 0 w 105546"/>
                <a:gd name="connsiteY0" fmla="*/ 0 h 32476"/>
                <a:gd name="connsiteX1" fmla="*/ 105546 w 105546"/>
                <a:gd name="connsiteY1" fmla="*/ 0 h 32476"/>
                <a:gd name="connsiteX2" fmla="*/ 105546 w 105546"/>
                <a:gd name="connsiteY2" fmla="*/ 32476 h 32476"/>
                <a:gd name="connsiteX3" fmla="*/ 0 w 105546"/>
                <a:gd name="connsiteY3" fmla="*/ 32476 h 32476"/>
                <a:gd name="connsiteX4" fmla="*/ 0 w 105546"/>
                <a:gd name="connsiteY4" fmla="*/ 0 h 324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546" h="32476">
                  <a:moveTo>
                    <a:pt x="0" y="0"/>
                  </a:moveTo>
                  <a:lnTo>
                    <a:pt x="105546" y="0"/>
                  </a:lnTo>
                  <a:lnTo>
                    <a:pt x="105546" y="32476"/>
                  </a:lnTo>
                  <a:lnTo>
                    <a:pt x="0" y="32476"/>
                  </a:lnTo>
                  <a:lnTo>
                    <a:pt x="0" y="0"/>
                  </a:lnTo>
                  <a:close/>
                </a:path>
              </a:pathLst>
            </a:custGeom>
            <a:solidFill>
              <a:schemeClr val="tx1"/>
            </a:solidFill>
            <a:ln w="12700" cap="flat">
              <a:solidFill>
                <a:schemeClr val="bg2"/>
              </a:solidFill>
              <a:prstDash val="solid"/>
              <a:miter/>
            </a:ln>
          </p:spPr>
          <p:txBody>
            <a:bodyPr rtlCol="0" anchor="ctr"/>
            <a:lstStyle/>
            <a:p>
              <a:endParaRPr lang="ja-JP" altLang="en-US"/>
            </a:p>
          </p:txBody>
        </p:sp>
        <p:sp>
          <p:nvSpPr>
            <p:cNvPr id="39" name="フリーフォーム 38">
              <a:extLst>
                <a:ext uri="{FF2B5EF4-FFF2-40B4-BE49-F238E27FC236}">
                  <a16:creationId xmlns:a16="http://schemas.microsoft.com/office/drawing/2014/main" id="{8447287D-3199-EC0E-C46B-801FA37A905E}"/>
                </a:ext>
              </a:extLst>
            </p:cNvPr>
            <p:cNvSpPr/>
            <p:nvPr/>
          </p:nvSpPr>
          <p:spPr>
            <a:xfrm>
              <a:off x="3447820" y="5509427"/>
              <a:ext cx="308520" cy="32476"/>
            </a:xfrm>
            <a:custGeom>
              <a:avLst/>
              <a:gdLst>
                <a:gd name="connsiteX0" fmla="*/ 0 w 308520"/>
                <a:gd name="connsiteY0" fmla="*/ 0 h 32476"/>
                <a:gd name="connsiteX1" fmla="*/ 308520 w 308520"/>
                <a:gd name="connsiteY1" fmla="*/ 0 h 32476"/>
                <a:gd name="connsiteX2" fmla="*/ 308520 w 308520"/>
                <a:gd name="connsiteY2" fmla="*/ 32476 h 32476"/>
                <a:gd name="connsiteX3" fmla="*/ 0 w 308520"/>
                <a:gd name="connsiteY3" fmla="*/ 32476 h 32476"/>
                <a:gd name="connsiteX4" fmla="*/ 0 w 308520"/>
                <a:gd name="connsiteY4" fmla="*/ 0 h 324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520" h="32476">
                  <a:moveTo>
                    <a:pt x="0" y="0"/>
                  </a:moveTo>
                  <a:lnTo>
                    <a:pt x="308520" y="0"/>
                  </a:lnTo>
                  <a:lnTo>
                    <a:pt x="308520" y="32476"/>
                  </a:lnTo>
                  <a:lnTo>
                    <a:pt x="0" y="32476"/>
                  </a:lnTo>
                  <a:lnTo>
                    <a:pt x="0" y="0"/>
                  </a:lnTo>
                  <a:close/>
                </a:path>
              </a:pathLst>
            </a:custGeom>
            <a:solidFill>
              <a:schemeClr val="tx1"/>
            </a:solidFill>
            <a:ln w="12700" cap="flat">
              <a:solidFill>
                <a:schemeClr val="bg2"/>
              </a:solidFill>
              <a:prstDash val="solid"/>
              <a:miter/>
            </a:ln>
          </p:spPr>
          <p:txBody>
            <a:bodyPr rtlCol="0" anchor="ctr"/>
            <a:lstStyle/>
            <a:p>
              <a:endParaRPr lang="ja-JP" altLang="en-US"/>
            </a:p>
          </p:txBody>
        </p:sp>
        <p:sp>
          <p:nvSpPr>
            <p:cNvPr id="40" name="フリーフォーム 39">
              <a:extLst>
                <a:ext uri="{FF2B5EF4-FFF2-40B4-BE49-F238E27FC236}">
                  <a16:creationId xmlns:a16="http://schemas.microsoft.com/office/drawing/2014/main" id="{4AD6638E-5DFB-A2C0-1A90-9B7CCFF5AC21}"/>
                </a:ext>
              </a:extLst>
            </p:cNvPr>
            <p:cNvSpPr/>
            <p:nvPr/>
          </p:nvSpPr>
          <p:spPr>
            <a:xfrm>
              <a:off x="3447820" y="5574378"/>
              <a:ext cx="308520" cy="32476"/>
            </a:xfrm>
            <a:custGeom>
              <a:avLst/>
              <a:gdLst>
                <a:gd name="connsiteX0" fmla="*/ 0 w 308520"/>
                <a:gd name="connsiteY0" fmla="*/ 0 h 32476"/>
                <a:gd name="connsiteX1" fmla="*/ 308520 w 308520"/>
                <a:gd name="connsiteY1" fmla="*/ 0 h 32476"/>
                <a:gd name="connsiteX2" fmla="*/ 308520 w 308520"/>
                <a:gd name="connsiteY2" fmla="*/ 32476 h 32476"/>
                <a:gd name="connsiteX3" fmla="*/ 0 w 308520"/>
                <a:gd name="connsiteY3" fmla="*/ 32476 h 32476"/>
                <a:gd name="connsiteX4" fmla="*/ 0 w 308520"/>
                <a:gd name="connsiteY4" fmla="*/ 0 h 324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520" h="32476">
                  <a:moveTo>
                    <a:pt x="0" y="0"/>
                  </a:moveTo>
                  <a:lnTo>
                    <a:pt x="308520" y="0"/>
                  </a:lnTo>
                  <a:lnTo>
                    <a:pt x="308520" y="32476"/>
                  </a:lnTo>
                  <a:lnTo>
                    <a:pt x="0" y="32476"/>
                  </a:lnTo>
                  <a:lnTo>
                    <a:pt x="0" y="0"/>
                  </a:lnTo>
                  <a:close/>
                </a:path>
              </a:pathLst>
            </a:custGeom>
            <a:solidFill>
              <a:schemeClr val="tx1"/>
            </a:solidFill>
            <a:ln w="12700" cap="flat">
              <a:solidFill>
                <a:schemeClr val="bg2"/>
              </a:solidFill>
              <a:prstDash val="solid"/>
              <a:miter/>
            </a:ln>
          </p:spPr>
          <p:txBody>
            <a:bodyPr rtlCol="0" anchor="ctr"/>
            <a:lstStyle/>
            <a:p>
              <a:endParaRPr lang="ja-JP" altLang="en-US"/>
            </a:p>
          </p:txBody>
        </p:sp>
        <p:sp>
          <p:nvSpPr>
            <p:cNvPr id="41" name="フリーフォーム 40">
              <a:extLst>
                <a:ext uri="{FF2B5EF4-FFF2-40B4-BE49-F238E27FC236}">
                  <a16:creationId xmlns:a16="http://schemas.microsoft.com/office/drawing/2014/main" id="{AE95E0F8-75DF-FC52-6474-248E21B3D762}"/>
                </a:ext>
              </a:extLst>
            </p:cNvPr>
            <p:cNvSpPr/>
            <p:nvPr/>
          </p:nvSpPr>
          <p:spPr>
            <a:xfrm>
              <a:off x="3447820" y="5639330"/>
              <a:ext cx="308520" cy="32476"/>
            </a:xfrm>
            <a:custGeom>
              <a:avLst/>
              <a:gdLst>
                <a:gd name="connsiteX0" fmla="*/ 0 w 308520"/>
                <a:gd name="connsiteY0" fmla="*/ 0 h 32476"/>
                <a:gd name="connsiteX1" fmla="*/ 308520 w 308520"/>
                <a:gd name="connsiteY1" fmla="*/ 0 h 32476"/>
                <a:gd name="connsiteX2" fmla="*/ 308520 w 308520"/>
                <a:gd name="connsiteY2" fmla="*/ 32476 h 32476"/>
                <a:gd name="connsiteX3" fmla="*/ 0 w 308520"/>
                <a:gd name="connsiteY3" fmla="*/ 32476 h 32476"/>
                <a:gd name="connsiteX4" fmla="*/ 0 w 308520"/>
                <a:gd name="connsiteY4" fmla="*/ 0 h 324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520" h="32476">
                  <a:moveTo>
                    <a:pt x="0" y="0"/>
                  </a:moveTo>
                  <a:lnTo>
                    <a:pt x="308520" y="0"/>
                  </a:lnTo>
                  <a:lnTo>
                    <a:pt x="308520" y="32476"/>
                  </a:lnTo>
                  <a:lnTo>
                    <a:pt x="0" y="32476"/>
                  </a:lnTo>
                  <a:lnTo>
                    <a:pt x="0" y="0"/>
                  </a:lnTo>
                  <a:close/>
                </a:path>
              </a:pathLst>
            </a:custGeom>
            <a:solidFill>
              <a:schemeClr val="tx1"/>
            </a:solidFill>
            <a:ln w="12700" cap="flat">
              <a:solidFill>
                <a:schemeClr val="bg2"/>
              </a:solidFill>
              <a:prstDash val="solid"/>
              <a:miter/>
            </a:ln>
          </p:spPr>
          <p:txBody>
            <a:bodyPr rtlCol="0" anchor="ctr"/>
            <a:lstStyle/>
            <a:p>
              <a:endParaRPr lang="ja-JP" altLang="en-US"/>
            </a:p>
          </p:txBody>
        </p:sp>
        <p:sp>
          <p:nvSpPr>
            <p:cNvPr id="42" name="フリーフォーム 41">
              <a:extLst>
                <a:ext uri="{FF2B5EF4-FFF2-40B4-BE49-F238E27FC236}">
                  <a16:creationId xmlns:a16="http://schemas.microsoft.com/office/drawing/2014/main" id="{C8009D94-1CF0-88BC-BCBD-3D76E3B24932}"/>
                </a:ext>
              </a:extLst>
            </p:cNvPr>
            <p:cNvSpPr/>
            <p:nvPr/>
          </p:nvSpPr>
          <p:spPr>
            <a:xfrm>
              <a:off x="3447820" y="5704282"/>
              <a:ext cx="308520" cy="32476"/>
            </a:xfrm>
            <a:custGeom>
              <a:avLst/>
              <a:gdLst>
                <a:gd name="connsiteX0" fmla="*/ 0 w 308520"/>
                <a:gd name="connsiteY0" fmla="*/ 0 h 32476"/>
                <a:gd name="connsiteX1" fmla="*/ 308520 w 308520"/>
                <a:gd name="connsiteY1" fmla="*/ 0 h 32476"/>
                <a:gd name="connsiteX2" fmla="*/ 308520 w 308520"/>
                <a:gd name="connsiteY2" fmla="*/ 32476 h 32476"/>
                <a:gd name="connsiteX3" fmla="*/ 0 w 308520"/>
                <a:gd name="connsiteY3" fmla="*/ 32476 h 32476"/>
                <a:gd name="connsiteX4" fmla="*/ 0 w 308520"/>
                <a:gd name="connsiteY4" fmla="*/ 0 h 324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520" h="32476">
                  <a:moveTo>
                    <a:pt x="0" y="0"/>
                  </a:moveTo>
                  <a:lnTo>
                    <a:pt x="308520" y="0"/>
                  </a:lnTo>
                  <a:lnTo>
                    <a:pt x="308520" y="32476"/>
                  </a:lnTo>
                  <a:lnTo>
                    <a:pt x="0" y="32476"/>
                  </a:lnTo>
                  <a:lnTo>
                    <a:pt x="0" y="0"/>
                  </a:lnTo>
                  <a:close/>
                </a:path>
              </a:pathLst>
            </a:custGeom>
            <a:solidFill>
              <a:schemeClr val="tx1"/>
            </a:solidFill>
            <a:ln w="12700" cap="flat">
              <a:solidFill>
                <a:schemeClr val="bg2"/>
              </a:solidFill>
              <a:prstDash val="solid"/>
              <a:miter/>
            </a:ln>
          </p:spPr>
          <p:txBody>
            <a:bodyPr rtlCol="0" anchor="ctr"/>
            <a:lstStyle/>
            <a:p>
              <a:endParaRPr lang="ja-JP" altLang="en-US"/>
            </a:p>
          </p:txBody>
        </p:sp>
      </p:grpSp>
      <p:pic>
        <p:nvPicPr>
          <p:cNvPr id="43" name="グラフィックス 42" descr="コンピューター 単色塗りつぶし">
            <a:extLst>
              <a:ext uri="{FF2B5EF4-FFF2-40B4-BE49-F238E27FC236}">
                <a16:creationId xmlns:a16="http://schemas.microsoft.com/office/drawing/2014/main" id="{02A07C59-B558-E8EC-0C68-1EC3FE2251D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062795" y="3958658"/>
            <a:ext cx="2150899" cy="2150899"/>
          </a:xfrm>
          <a:prstGeom prst="rect">
            <a:avLst/>
          </a:prstGeom>
        </p:spPr>
      </p:pic>
      <p:grpSp>
        <p:nvGrpSpPr>
          <p:cNvPr id="44" name="グループ化 43">
            <a:extLst>
              <a:ext uri="{FF2B5EF4-FFF2-40B4-BE49-F238E27FC236}">
                <a16:creationId xmlns:a16="http://schemas.microsoft.com/office/drawing/2014/main" id="{58B3D468-DC81-C685-F20A-CD96A56C7EAB}"/>
              </a:ext>
            </a:extLst>
          </p:cNvPr>
          <p:cNvGrpSpPr/>
          <p:nvPr/>
        </p:nvGrpSpPr>
        <p:grpSpPr>
          <a:xfrm>
            <a:off x="5478896" y="4665100"/>
            <a:ext cx="628230" cy="486878"/>
            <a:chOff x="7090916" y="4461817"/>
            <a:chExt cx="762000" cy="590550"/>
          </a:xfrm>
          <a:effectLst>
            <a:outerShdw blurRad="50800" dist="38100" dir="2700000" algn="tl" rotWithShape="0">
              <a:prstClr val="black">
                <a:alpha val="80000"/>
              </a:prstClr>
            </a:outerShdw>
          </a:effectLst>
        </p:grpSpPr>
        <p:sp>
          <p:nvSpPr>
            <p:cNvPr id="45" name="フリーフォーム 44" descr="ブラウザー ウィンドウ 単色塗りつぶし">
              <a:extLst>
                <a:ext uri="{FF2B5EF4-FFF2-40B4-BE49-F238E27FC236}">
                  <a16:creationId xmlns:a16="http://schemas.microsoft.com/office/drawing/2014/main" id="{CEB64643-476C-C4E2-FC43-FDBDC1936F69}"/>
                </a:ext>
              </a:extLst>
            </p:cNvPr>
            <p:cNvSpPr/>
            <p:nvPr/>
          </p:nvSpPr>
          <p:spPr>
            <a:xfrm>
              <a:off x="7595741" y="4518967"/>
              <a:ext cx="38100" cy="38100"/>
            </a:xfrm>
            <a:custGeom>
              <a:avLst/>
              <a:gdLst>
                <a:gd name="connsiteX0" fmla="*/ 19050 w 38100"/>
                <a:gd name="connsiteY0" fmla="*/ 0 h 38100"/>
                <a:gd name="connsiteX1" fmla="*/ 38100 w 38100"/>
                <a:gd name="connsiteY1" fmla="*/ 19050 h 38100"/>
                <a:gd name="connsiteX2" fmla="*/ 19050 w 38100"/>
                <a:gd name="connsiteY2" fmla="*/ 38100 h 38100"/>
                <a:gd name="connsiteX3" fmla="*/ 0 w 38100"/>
                <a:gd name="connsiteY3" fmla="*/ 19050 h 38100"/>
                <a:gd name="connsiteX4" fmla="*/ 19050 w 38100"/>
                <a:gd name="connsiteY4" fmla="*/ 0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19050" y="0"/>
                  </a:moveTo>
                  <a:cubicBezTo>
                    <a:pt x="29571" y="0"/>
                    <a:pt x="38100" y="8529"/>
                    <a:pt x="38100" y="19050"/>
                  </a:cubicBezTo>
                  <a:cubicBezTo>
                    <a:pt x="38100" y="29571"/>
                    <a:pt x="29571" y="38100"/>
                    <a:pt x="19050" y="38100"/>
                  </a:cubicBezTo>
                  <a:cubicBezTo>
                    <a:pt x="8529" y="38100"/>
                    <a:pt x="0" y="29571"/>
                    <a:pt x="0" y="19050"/>
                  </a:cubicBezTo>
                  <a:cubicBezTo>
                    <a:pt x="0" y="8529"/>
                    <a:pt x="8529" y="0"/>
                    <a:pt x="19050" y="0"/>
                  </a:cubicBezTo>
                  <a:close/>
                </a:path>
              </a:pathLst>
            </a:custGeom>
            <a:solidFill>
              <a:schemeClr val="bg2"/>
            </a:solidFill>
            <a:ln w="12700" cap="flat">
              <a:solidFill>
                <a:schemeClr val="bg2"/>
              </a:solidFill>
              <a:prstDash val="solid"/>
              <a:miter/>
            </a:ln>
          </p:spPr>
          <p:txBody>
            <a:bodyPr rtlCol="0" anchor="ctr"/>
            <a:lstStyle/>
            <a:p>
              <a:endParaRPr lang="ja-JP" altLang="en-US"/>
            </a:p>
          </p:txBody>
        </p:sp>
        <p:sp>
          <p:nvSpPr>
            <p:cNvPr id="46" name="フリーフォーム 45" descr="ブラウザー ウィンドウ 単色塗りつぶし">
              <a:extLst>
                <a:ext uri="{FF2B5EF4-FFF2-40B4-BE49-F238E27FC236}">
                  <a16:creationId xmlns:a16="http://schemas.microsoft.com/office/drawing/2014/main" id="{799AA234-E3D3-3659-194C-45E5E6F63E7C}"/>
                </a:ext>
              </a:extLst>
            </p:cNvPr>
            <p:cNvSpPr/>
            <p:nvPr/>
          </p:nvSpPr>
          <p:spPr>
            <a:xfrm>
              <a:off x="7662416" y="4518967"/>
              <a:ext cx="38100" cy="38100"/>
            </a:xfrm>
            <a:custGeom>
              <a:avLst/>
              <a:gdLst>
                <a:gd name="connsiteX0" fmla="*/ 19050 w 38100"/>
                <a:gd name="connsiteY0" fmla="*/ 0 h 38100"/>
                <a:gd name="connsiteX1" fmla="*/ 38100 w 38100"/>
                <a:gd name="connsiteY1" fmla="*/ 19050 h 38100"/>
                <a:gd name="connsiteX2" fmla="*/ 19050 w 38100"/>
                <a:gd name="connsiteY2" fmla="*/ 38100 h 38100"/>
                <a:gd name="connsiteX3" fmla="*/ 0 w 38100"/>
                <a:gd name="connsiteY3" fmla="*/ 19050 h 38100"/>
                <a:gd name="connsiteX4" fmla="*/ 19050 w 38100"/>
                <a:gd name="connsiteY4" fmla="*/ 0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19050" y="0"/>
                  </a:moveTo>
                  <a:cubicBezTo>
                    <a:pt x="29571" y="0"/>
                    <a:pt x="38100" y="8529"/>
                    <a:pt x="38100" y="19050"/>
                  </a:cubicBezTo>
                  <a:cubicBezTo>
                    <a:pt x="38100" y="29571"/>
                    <a:pt x="29571" y="38100"/>
                    <a:pt x="19050" y="38100"/>
                  </a:cubicBezTo>
                  <a:cubicBezTo>
                    <a:pt x="8529" y="38100"/>
                    <a:pt x="0" y="29571"/>
                    <a:pt x="0" y="19050"/>
                  </a:cubicBezTo>
                  <a:cubicBezTo>
                    <a:pt x="0" y="8529"/>
                    <a:pt x="8529" y="0"/>
                    <a:pt x="19050" y="0"/>
                  </a:cubicBezTo>
                  <a:close/>
                </a:path>
              </a:pathLst>
            </a:custGeom>
            <a:solidFill>
              <a:schemeClr val="bg2"/>
            </a:solidFill>
            <a:ln w="12700" cap="flat">
              <a:solidFill>
                <a:schemeClr val="bg2"/>
              </a:solidFill>
              <a:prstDash val="solid"/>
              <a:miter/>
            </a:ln>
          </p:spPr>
          <p:txBody>
            <a:bodyPr rtlCol="0" anchor="ctr"/>
            <a:lstStyle/>
            <a:p>
              <a:endParaRPr lang="ja-JP" altLang="en-US"/>
            </a:p>
          </p:txBody>
        </p:sp>
        <p:sp>
          <p:nvSpPr>
            <p:cNvPr id="47" name="フリーフォーム 46" descr="ブラウザー ウィンドウ 単色塗りつぶし">
              <a:extLst>
                <a:ext uri="{FF2B5EF4-FFF2-40B4-BE49-F238E27FC236}">
                  <a16:creationId xmlns:a16="http://schemas.microsoft.com/office/drawing/2014/main" id="{23CCAE90-5131-4993-B8FA-E3A6955A9CAF}"/>
                </a:ext>
              </a:extLst>
            </p:cNvPr>
            <p:cNvSpPr/>
            <p:nvPr/>
          </p:nvSpPr>
          <p:spPr>
            <a:xfrm>
              <a:off x="7729091" y="4518967"/>
              <a:ext cx="38100" cy="38100"/>
            </a:xfrm>
            <a:custGeom>
              <a:avLst/>
              <a:gdLst>
                <a:gd name="connsiteX0" fmla="*/ 19050 w 38100"/>
                <a:gd name="connsiteY0" fmla="*/ 0 h 38100"/>
                <a:gd name="connsiteX1" fmla="*/ 38100 w 38100"/>
                <a:gd name="connsiteY1" fmla="*/ 19050 h 38100"/>
                <a:gd name="connsiteX2" fmla="*/ 19050 w 38100"/>
                <a:gd name="connsiteY2" fmla="*/ 38100 h 38100"/>
                <a:gd name="connsiteX3" fmla="*/ 0 w 38100"/>
                <a:gd name="connsiteY3" fmla="*/ 19050 h 38100"/>
                <a:gd name="connsiteX4" fmla="*/ 19050 w 38100"/>
                <a:gd name="connsiteY4" fmla="*/ 0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19050" y="0"/>
                  </a:moveTo>
                  <a:cubicBezTo>
                    <a:pt x="29571" y="0"/>
                    <a:pt x="38100" y="8529"/>
                    <a:pt x="38100" y="19050"/>
                  </a:cubicBezTo>
                  <a:cubicBezTo>
                    <a:pt x="38100" y="29571"/>
                    <a:pt x="29571" y="38100"/>
                    <a:pt x="19050" y="38100"/>
                  </a:cubicBezTo>
                  <a:cubicBezTo>
                    <a:pt x="8529" y="38100"/>
                    <a:pt x="0" y="29571"/>
                    <a:pt x="0" y="19050"/>
                  </a:cubicBezTo>
                  <a:cubicBezTo>
                    <a:pt x="0" y="8529"/>
                    <a:pt x="8529" y="0"/>
                    <a:pt x="19050" y="0"/>
                  </a:cubicBezTo>
                  <a:close/>
                </a:path>
              </a:pathLst>
            </a:custGeom>
            <a:solidFill>
              <a:schemeClr val="bg2"/>
            </a:solidFill>
            <a:ln w="12700" cap="flat">
              <a:solidFill>
                <a:schemeClr val="bg2"/>
              </a:solidFill>
              <a:prstDash val="solid"/>
              <a:miter/>
            </a:ln>
          </p:spPr>
          <p:txBody>
            <a:bodyPr rtlCol="0" anchor="ctr"/>
            <a:lstStyle/>
            <a:p>
              <a:endParaRPr lang="ja-JP" altLang="en-US"/>
            </a:p>
          </p:txBody>
        </p:sp>
        <p:sp>
          <p:nvSpPr>
            <p:cNvPr id="48" name="フリーフォーム 47" descr="ブラウザー ウィンドウ 単色塗りつぶし">
              <a:extLst>
                <a:ext uri="{FF2B5EF4-FFF2-40B4-BE49-F238E27FC236}">
                  <a16:creationId xmlns:a16="http://schemas.microsoft.com/office/drawing/2014/main" id="{327BE52B-1C1A-46F8-49AE-D11DBCE59D34}"/>
                </a:ext>
              </a:extLst>
            </p:cNvPr>
            <p:cNvSpPr/>
            <p:nvPr/>
          </p:nvSpPr>
          <p:spPr>
            <a:xfrm>
              <a:off x="7148066" y="4614217"/>
              <a:ext cx="647700" cy="381000"/>
            </a:xfrm>
            <a:custGeom>
              <a:avLst/>
              <a:gdLst>
                <a:gd name="connsiteX0" fmla="*/ 0 w 647700"/>
                <a:gd name="connsiteY0" fmla="*/ 0 h 381000"/>
                <a:gd name="connsiteX1" fmla="*/ 647700 w 647700"/>
                <a:gd name="connsiteY1" fmla="*/ 0 h 381000"/>
                <a:gd name="connsiteX2" fmla="*/ 647700 w 647700"/>
                <a:gd name="connsiteY2" fmla="*/ 381000 h 381000"/>
                <a:gd name="connsiteX3" fmla="*/ 0 w 647700"/>
                <a:gd name="connsiteY3" fmla="*/ 381000 h 381000"/>
                <a:gd name="connsiteX4" fmla="*/ 0 w 647700"/>
                <a:gd name="connsiteY4" fmla="*/ 0 h 381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700" h="381000">
                  <a:moveTo>
                    <a:pt x="0" y="0"/>
                  </a:moveTo>
                  <a:lnTo>
                    <a:pt x="647700" y="0"/>
                  </a:lnTo>
                  <a:lnTo>
                    <a:pt x="647700" y="381000"/>
                  </a:lnTo>
                  <a:lnTo>
                    <a:pt x="0" y="381000"/>
                  </a:lnTo>
                  <a:lnTo>
                    <a:pt x="0" y="0"/>
                  </a:lnTo>
                  <a:close/>
                </a:path>
              </a:pathLst>
            </a:custGeom>
            <a:solidFill>
              <a:schemeClr val="bg2"/>
            </a:solidFill>
            <a:ln w="12700" cap="flat">
              <a:solidFill>
                <a:schemeClr val="bg2"/>
              </a:solidFill>
              <a:prstDash val="solid"/>
              <a:miter/>
            </a:ln>
          </p:spPr>
          <p:txBody>
            <a:bodyPr rtlCol="0" anchor="ctr"/>
            <a:lstStyle/>
            <a:p>
              <a:endParaRPr lang="ja-JP" altLang="en-US"/>
            </a:p>
          </p:txBody>
        </p:sp>
        <p:sp>
          <p:nvSpPr>
            <p:cNvPr id="49" name="フリーフォーム 48" descr="ブラウザー ウィンドウ 単色塗りつぶし">
              <a:extLst>
                <a:ext uri="{FF2B5EF4-FFF2-40B4-BE49-F238E27FC236}">
                  <a16:creationId xmlns:a16="http://schemas.microsoft.com/office/drawing/2014/main" id="{B779049A-D330-AB4C-8B7E-E5910779B6EA}"/>
                </a:ext>
              </a:extLst>
            </p:cNvPr>
            <p:cNvSpPr/>
            <p:nvPr/>
          </p:nvSpPr>
          <p:spPr>
            <a:xfrm>
              <a:off x="7090916" y="4461817"/>
              <a:ext cx="762000" cy="590550"/>
            </a:xfrm>
            <a:custGeom>
              <a:avLst/>
              <a:gdLst>
                <a:gd name="connsiteX0" fmla="*/ 0 w 762000"/>
                <a:gd name="connsiteY0" fmla="*/ 0 h 590550"/>
                <a:gd name="connsiteX1" fmla="*/ 762000 w 762000"/>
                <a:gd name="connsiteY1" fmla="*/ 0 h 590550"/>
                <a:gd name="connsiteX2" fmla="*/ 762000 w 762000"/>
                <a:gd name="connsiteY2" fmla="*/ 590550 h 590550"/>
                <a:gd name="connsiteX3" fmla="*/ 0 w 762000"/>
                <a:gd name="connsiteY3" fmla="*/ 590550 h 590550"/>
                <a:gd name="connsiteX4" fmla="*/ 0 w 762000"/>
                <a:gd name="connsiteY4" fmla="*/ 0 h 590550"/>
                <a:gd name="connsiteX5" fmla="*/ 523875 w 762000"/>
                <a:gd name="connsiteY5" fmla="*/ 57150 h 590550"/>
                <a:gd name="connsiteX6" fmla="*/ 504825 w 762000"/>
                <a:gd name="connsiteY6" fmla="*/ 76200 h 590550"/>
                <a:gd name="connsiteX7" fmla="*/ 523875 w 762000"/>
                <a:gd name="connsiteY7" fmla="*/ 95250 h 590550"/>
                <a:gd name="connsiteX8" fmla="*/ 542925 w 762000"/>
                <a:gd name="connsiteY8" fmla="*/ 76200 h 590550"/>
                <a:gd name="connsiteX9" fmla="*/ 523875 w 762000"/>
                <a:gd name="connsiteY9" fmla="*/ 57150 h 590550"/>
                <a:gd name="connsiteX10" fmla="*/ 590550 w 762000"/>
                <a:gd name="connsiteY10" fmla="*/ 57150 h 590550"/>
                <a:gd name="connsiteX11" fmla="*/ 571500 w 762000"/>
                <a:gd name="connsiteY11" fmla="*/ 76200 h 590550"/>
                <a:gd name="connsiteX12" fmla="*/ 590550 w 762000"/>
                <a:gd name="connsiteY12" fmla="*/ 95250 h 590550"/>
                <a:gd name="connsiteX13" fmla="*/ 609600 w 762000"/>
                <a:gd name="connsiteY13" fmla="*/ 76200 h 590550"/>
                <a:gd name="connsiteX14" fmla="*/ 590550 w 762000"/>
                <a:gd name="connsiteY14" fmla="*/ 57150 h 590550"/>
                <a:gd name="connsiteX15" fmla="*/ 657225 w 762000"/>
                <a:gd name="connsiteY15" fmla="*/ 57150 h 590550"/>
                <a:gd name="connsiteX16" fmla="*/ 638175 w 762000"/>
                <a:gd name="connsiteY16" fmla="*/ 76200 h 590550"/>
                <a:gd name="connsiteX17" fmla="*/ 657225 w 762000"/>
                <a:gd name="connsiteY17" fmla="*/ 95250 h 590550"/>
                <a:gd name="connsiteX18" fmla="*/ 676275 w 762000"/>
                <a:gd name="connsiteY18" fmla="*/ 76200 h 590550"/>
                <a:gd name="connsiteX19" fmla="*/ 657225 w 762000"/>
                <a:gd name="connsiteY19" fmla="*/ 57150 h 590550"/>
                <a:gd name="connsiteX20" fmla="*/ 57150 w 762000"/>
                <a:gd name="connsiteY20" fmla="*/ 152400 h 590550"/>
                <a:gd name="connsiteX21" fmla="*/ 57150 w 762000"/>
                <a:gd name="connsiteY21" fmla="*/ 533400 h 590550"/>
                <a:gd name="connsiteX22" fmla="*/ 704850 w 762000"/>
                <a:gd name="connsiteY22" fmla="*/ 533400 h 590550"/>
                <a:gd name="connsiteX23" fmla="*/ 704850 w 762000"/>
                <a:gd name="connsiteY23" fmla="*/ 152400 h 590550"/>
                <a:gd name="connsiteX24" fmla="*/ 57150 w 762000"/>
                <a:gd name="connsiteY24" fmla="*/ 152400 h 590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62000" h="590550">
                  <a:moveTo>
                    <a:pt x="0" y="0"/>
                  </a:moveTo>
                  <a:lnTo>
                    <a:pt x="762000" y="0"/>
                  </a:lnTo>
                  <a:lnTo>
                    <a:pt x="762000" y="590550"/>
                  </a:lnTo>
                  <a:lnTo>
                    <a:pt x="0" y="590550"/>
                  </a:lnTo>
                  <a:lnTo>
                    <a:pt x="0" y="0"/>
                  </a:lnTo>
                  <a:close/>
                  <a:moveTo>
                    <a:pt x="523875" y="57150"/>
                  </a:moveTo>
                  <a:cubicBezTo>
                    <a:pt x="513354" y="57150"/>
                    <a:pt x="504825" y="65679"/>
                    <a:pt x="504825" y="76200"/>
                  </a:cubicBezTo>
                  <a:cubicBezTo>
                    <a:pt x="504825" y="86721"/>
                    <a:pt x="513354" y="95250"/>
                    <a:pt x="523875" y="95250"/>
                  </a:cubicBezTo>
                  <a:cubicBezTo>
                    <a:pt x="534396" y="95250"/>
                    <a:pt x="542925" y="86721"/>
                    <a:pt x="542925" y="76200"/>
                  </a:cubicBezTo>
                  <a:cubicBezTo>
                    <a:pt x="542925" y="65679"/>
                    <a:pt x="534396" y="57150"/>
                    <a:pt x="523875" y="57150"/>
                  </a:cubicBezTo>
                  <a:close/>
                  <a:moveTo>
                    <a:pt x="590550" y="57150"/>
                  </a:moveTo>
                  <a:cubicBezTo>
                    <a:pt x="580029" y="57150"/>
                    <a:pt x="571500" y="65679"/>
                    <a:pt x="571500" y="76200"/>
                  </a:cubicBezTo>
                  <a:cubicBezTo>
                    <a:pt x="571500" y="86721"/>
                    <a:pt x="580029" y="95250"/>
                    <a:pt x="590550" y="95250"/>
                  </a:cubicBezTo>
                  <a:cubicBezTo>
                    <a:pt x="601071" y="95250"/>
                    <a:pt x="609600" y="86721"/>
                    <a:pt x="609600" y="76200"/>
                  </a:cubicBezTo>
                  <a:cubicBezTo>
                    <a:pt x="609600" y="65679"/>
                    <a:pt x="601071" y="57150"/>
                    <a:pt x="590550" y="57150"/>
                  </a:cubicBezTo>
                  <a:close/>
                  <a:moveTo>
                    <a:pt x="657225" y="57150"/>
                  </a:moveTo>
                  <a:cubicBezTo>
                    <a:pt x="646704" y="57150"/>
                    <a:pt x="638175" y="65679"/>
                    <a:pt x="638175" y="76200"/>
                  </a:cubicBezTo>
                  <a:cubicBezTo>
                    <a:pt x="638175" y="86721"/>
                    <a:pt x="646704" y="95250"/>
                    <a:pt x="657225" y="95250"/>
                  </a:cubicBezTo>
                  <a:cubicBezTo>
                    <a:pt x="667746" y="95250"/>
                    <a:pt x="676275" y="86721"/>
                    <a:pt x="676275" y="76200"/>
                  </a:cubicBezTo>
                  <a:cubicBezTo>
                    <a:pt x="676275" y="65679"/>
                    <a:pt x="667746" y="57150"/>
                    <a:pt x="657225" y="57150"/>
                  </a:cubicBezTo>
                  <a:close/>
                  <a:moveTo>
                    <a:pt x="57150" y="152400"/>
                  </a:moveTo>
                  <a:lnTo>
                    <a:pt x="57150" y="533400"/>
                  </a:lnTo>
                  <a:lnTo>
                    <a:pt x="704850" y="533400"/>
                  </a:lnTo>
                  <a:lnTo>
                    <a:pt x="704850" y="152400"/>
                  </a:lnTo>
                  <a:lnTo>
                    <a:pt x="57150" y="152400"/>
                  </a:lnTo>
                  <a:close/>
                </a:path>
              </a:pathLst>
            </a:custGeom>
            <a:solidFill>
              <a:srgbClr val="00B0F0"/>
            </a:solidFill>
            <a:ln w="9525" cap="flat">
              <a:noFill/>
              <a:prstDash val="solid"/>
              <a:miter/>
            </a:ln>
          </p:spPr>
          <p:txBody>
            <a:bodyPr rtlCol="0" anchor="ctr"/>
            <a:lstStyle/>
            <a:p>
              <a:endParaRPr lang="ja-JP" altLang="en-US"/>
            </a:p>
          </p:txBody>
        </p:sp>
      </p:grpSp>
      <p:pic>
        <p:nvPicPr>
          <p:cNvPr id="51" name="グラフィックス 50" descr="裁きの天秤 単色塗りつぶし">
            <a:extLst>
              <a:ext uri="{FF2B5EF4-FFF2-40B4-BE49-F238E27FC236}">
                <a16:creationId xmlns:a16="http://schemas.microsoft.com/office/drawing/2014/main" id="{ED6205FF-4A0F-C43A-E407-57287A35183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930306" y="5394546"/>
            <a:ext cx="761006" cy="761006"/>
          </a:xfrm>
          <a:prstGeom prst="rect">
            <a:avLst/>
          </a:prstGeom>
          <a:effectLst>
            <a:outerShdw blurRad="50800" dist="25400" dir="2700000" algn="tl" rotWithShape="0">
              <a:prstClr val="black">
                <a:alpha val="80000"/>
              </a:prstClr>
            </a:outerShdw>
          </a:effectLst>
        </p:spPr>
      </p:pic>
      <p:pic>
        <p:nvPicPr>
          <p:cNvPr id="52" name="グラフィックス 51" descr="裁きの天秤 単色塗りつぶし">
            <a:extLst>
              <a:ext uri="{FF2B5EF4-FFF2-40B4-BE49-F238E27FC236}">
                <a16:creationId xmlns:a16="http://schemas.microsoft.com/office/drawing/2014/main" id="{57CD7694-6CCB-4DE3-38BB-AD0C391EA1C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047991" y="4147128"/>
            <a:ext cx="761006" cy="761006"/>
          </a:xfrm>
          <a:prstGeom prst="rect">
            <a:avLst/>
          </a:prstGeom>
          <a:effectLst>
            <a:outerShdw blurRad="50800" dist="25400" dir="2700000" algn="tl" rotWithShape="0">
              <a:prstClr val="black">
                <a:alpha val="80000"/>
              </a:prstClr>
            </a:outerShdw>
          </a:effectLst>
        </p:spPr>
      </p:pic>
      <p:cxnSp>
        <p:nvCxnSpPr>
          <p:cNvPr id="53" name="直線コネクタ 52">
            <a:extLst>
              <a:ext uri="{FF2B5EF4-FFF2-40B4-BE49-F238E27FC236}">
                <a16:creationId xmlns:a16="http://schemas.microsoft.com/office/drawing/2014/main" id="{8D5D4D59-B152-DFCC-E51B-64E0B384071D}"/>
              </a:ext>
            </a:extLst>
          </p:cNvPr>
          <p:cNvCxnSpPr>
            <a:cxnSpLocks/>
          </p:cNvCxnSpPr>
          <p:nvPr/>
        </p:nvCxnSpPr>
        <p:spPr>
          <a:xfrm flipH="1" flipV="1">
            <a:off x="3611408" y="4468424"/>
            <a:ext cx="1804665" cy="43971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直線コネクタ 53">
            <a:extLst>
              <a:ext uri="{FF2B5EF4-FFF2-40B4-BE49-F238E27FC236}">
                <a16:creationId xmlns:a16="http://schemas.microsoft.com/office/drawing/2014/main" id="{F01285C6-455D-02EC-7E1F-62FC5613403A}"/>
              </a:ext>
            </a:extLst>
          </p:cNvPr>
          <p:cNvCxnSpPr>
            <a:cxnSpLocks/>
          </p:cNvCxnSpPr>
          <p:nvPr/>
        </p:nvCxnSpPr>
        <p:spPr>
          <a:xfrm flipV="1">
            <a:off x="3677980" y="4918589"/>
            <a:ext cx="1738093" cy="52319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55" name="グラフィックス 54" descr="十字の付いた盾 単色塗りつぶし">
            <a:extLst>
              <a:ext uri="{FF2B5EF4-FFF2-40B4-BE49-F238E27FC236}">
                <a16:creationId xmlns:a16="http://schemas.microsoft.com/office/drawing/2014/main" id="{A67F4EA3-1DFF-4155-0DCB-C1F06613F80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752328" y="4135062"/>
            <a:ext cx="753876" cy="753876"/>
          </a:xfrm>
          <a:prstGeom prst="rect">
            <a:avLst/>
          </a:prstGeom>
          <a:effectLst>
            <a:outerShdw blurRad="50800" dist="25400" dir="2700000" algn="tl" rotWithShape="0">
              <a:prstClr val="black">
                <a:alpha val="80000"/>
              </a:prstClr>
            </a:outerShdw>
          </a:effectLst>
        </p:spPr>
      </p:pic>
      <p:pic>
        <p:nvPicPr>
          <p:cNvPr id="56" name="グラフィックス 55" descr="十字の付いた盾 単色塗りつぶし">
            <a:extLst>
              <a:ext uri="{FF2B5EF4-FFF2-40B4-BE49-F238E27FC236}">
                <a16:creationId xmlns:a16="http://schemas.microsoft.com/office/drawing/2014/main" id="{A4208FC1-3D0D-AC44-EFD9-E12319367EB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171629" y="3877289"/>
            <a:ext cx="753876" cy="753876"/>
          </a:xfrm>
          <a:prstGeom prst="rect">
            <a:avLst/>
          </a:prstGeom>
          <a:effectLst>
            <a:outerShdw blurRad="50800" dist="25400" dir="2700000" algn="tl" rotWithShape="0">
              <a:prstClr val="black">
                <a:alpha val="80000"/>
              </a:prstClr>
            </a:outerShdw>
          </a:effectLst>
        </p:spPr>
      </p:pic>
      <p:pic>
        <p:nvPicPr>
          <p:cNvPr id="58" name="グラフィックス 57" descr="十字の付いた盾 単色塗りつぶし">
            <a:extLst>
              <a:ext uri="{FF2B5EF4-FFF2-40B4-BE49-F238E27FC236}">
                <a16:creationId xmlns:a16="http://schemas.microsoft.com/office/drawing/2014/main" id="{7C558C84-8BC4-F2E9-1534-AE3EDAAE6FA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981229" y="2364058"/>
            <a:ext cx="470449" cy="470449"/>
          </a:xfrm>
          <a:prstGeom prst="rect">
            <a:avLst/>
          </a:prstGeom>
          <a:effectLst>
            <a:outerShdw blurRad="50800" dist="25400" dir="2700000" algn="tl" rotWithShape="0">
              <a:prstClr val="black">
                <a:alpha val="80000"/>
              </a:prstClr>
            </a:outerShdw>
          </a:effectLst>
        </p:spPr>
      </p:pic>
      <p:pic>
        <p:nvPicPr>
          <p:cNvPr id="59" name="グラフィックス 58" descr="裁きの天秤 単色塗りつぶし">
            <a:extLst>
              <a:ext uri="{FF2B5EF4-FFF2-40B4-BE49-F238E27FC236}">
                <a16:creationId xmlns:a16="http://schemas.microsoft.com/office/drawing/2014/main" id="{1BDB7275-AD06-27A1-CA3B-5790E678EE3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992137" y="3054566"/>
            <a:ext cx="460121" cy="460121"/>
          </a:xfrm>
          <a:prstGeom prst="rect">
            <a:avLst/>
          </a:prstGeom>
          <a:effectLst>
            <a:outerShdw blurRad="50800" dist="25400" dir="2700000" algn="tl" rotWithShape="0">
              <a:prstClr val="black">
                <a:alpha val="80000"/>
              </a:prstClr>
            </a:outerShdw>
          </a:effectLst>
        </p:spPr>
      </p:pic>
      <p:sp>
        <p:nvSpPr>
          <p:cNvPr id="61" name="テキスト ボックス 60">
            <a:extLst>
              <a:ext uri="{FF2B5EF4-FFF2-40B4-BE49-F238E27FC236}">
                <a16:creationId xmlns:a16="http://schemas.microsoft.com/office/drawing/2014/main" id="{A29F0EA9-3143-764F-E85E-952CAB27455A}"/>
              </a:ext>
            </a:extLst>
          </p:cNvPr>
          <p:cNvSpPr txBox="1"/>
          <p:nvPr/>
        </p:nvSpPr>
        <p:spPr>
          <a:xfrm>
            <a:off x="263590" y="6276661"/>
            <a:ext cx="7477474" cy="461665"/>
          </a:xfrm>
          <a:prstGeom prst="rect">
            <a:avLst/>
          </a:prstGeom>
          <a:noFill/>
        </p:spPr>
        <p:txBody>
          <a:bodyPr wrap="square">
            <a:spAutoFit/>
          </a:bodyPr>
          <a:lstStyle/>
          <a:p>
            <a:r>
              <a:rPr lang="en" altLang="ja-JP" sz="1200" dirty="0"/>
              <a:t>[1] Black Duck Software, ”2024 Open Source Security and Risk Analysis Report,” 2024</a:t>
            </a:r>
          </a:p>
          <a:p>
            <a:r>
              <a:rPr lang="en" altLang="ja-JP" sz="1200" dirty="0"/>
              <a:t>[2] L. Collin, “XZ Utils backdoor,” 2024</a:t>
            </a:r>
          </a:p>
        </p:txBody>
      </p:sp>
    </p:spTree>
    <p:extLst>
      <p:ext uri="{BB962C8B-B14F-4D97-AF65-F5344CB8AC3E}">
        <p14:creationId xmlns:p14="http://schemas.microsoft.com/office/powerpoint/2010/main" val="1447950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9"/>
                                        </p:tgtEl>
                                        <p:attrNameLst>
                                          <p:attrName>style.visibility</p:attrName>
                                        </p:attrNameLst>
                                      </p:cBhvr>
                                      <p:to>
                                        <p:strVal val="visible"/>
                                      </p:to>
                                    </p:set>
                                  </p:childTnLst>
                                </p:cTn>
                              </p:par>
                              <p:par>
                                <p:cTn id="19" presetID="53" presetClass="entr" presetSubtype="16" fill="hold" nodeType="withEffect">
                                  <p:stCondLst>
                                    <p:cond delay="0"/>
                                  </p:stCondLst>
                                  <p:childTnLst>
                                    <p:set>
                                      <p:cBhvr>
                                        <p:cTn id="20" dur="1" fill="hold">
                                          <p:stCondLst>
                                            <p:cond delay="0"/>
                                          </p:stCondLst>
                                        </p:cTn>
                                        <p:tgtEl>
                                          <p:spTgt spid="51"/>
                                        </p:tgtEl>
                                        <p:attrNameLst>
                                          <p:attrName>style.visibility</p:attrName>
                                        </p:attrNameLst>
                                      </p:cBhvr>
                                      <p:to>
                                        <p:strVal val="visible"/>
                                      </p:to>
                                    </p:set>
                                    <p:anim calcmode="lin" valueType="num">
                                      <p:cBhvr>
                                        <p:cTn id="21" dur="500" fill="hold"/>
                                        <p:tgtEl>
                                          <p:spTgt spid="51"/>
                                        </p:tgtEl>
                                        <p:attrNameLst>
                                          <p:attrName>ppt_w</p:attrName>
                                        </p:attrNameLst>
                                      </p:cBhvr>
                                      <p:tavLst>
                                        <p:tav tm="0">
                                          <p:val>
                                            <p:fltVal val="0"/>
                                          </p:val>
                                        </p:tav>
                                        <p:tav tm="100000">
                                          <p:val>
                                            <p:strVal val="#ppt_w"/>
                                          </p:val>
                                        </p:tav>
                                      </p:tavLst>
                                    </p:anim>
                                    <p:anim calcmode="lin" valueType="num">
                                      <p:cBhvr>
                                        <p:cTn id="22" dur="500" fill="hold"/>
                                        <p:tgtEl>
                                          <p:spTgt spid="51"/>
                                        </p:tgtEl>
                                        <p:attrNameLst>
                                          <p:attrName>ppt_h</p:attrName>
                                        </p:attrNameLst>
                                      </p:cBhvr>
                                      <p:tavLst>
                                        <p:tav tm="0">
                                          <p:val>
                                            <p:fltVal val="0"/>
                                          </p:val>
                                        </p:tav>
                                        <p:tav tm="100000">
                                          <p:val>
                                            <p:strVal val="#ppt_h"/>
                                          </p:val>
                                        </p:tav>
                                      </p:tavLst>
                                    </p:anim>
                                    <p:animEffect transition="in" filter="fade">
                                      <p:cBhvr>
                                        <p:cTn id="23" dur="500"/>
                                        <p:tgtEl>
                                          <p:spTgt spid="51"/>
                                        </p:tgtEl>
                                      </p:cBhvr>
                                    </p:animEffect>
                                  </p:childTnLst>
                                </p:cTn>
                              </p:par>
                              <p:par>
                                <p:cTn id="24" presetID="53" presetClass="entr" presetSubtype="16" fill="hold" nodeType="withEffect">
                                  <p:stCondLst>
                                    <p:cond delay="0"/>
                                  </p:stCondLst>
                                  <p:childTnLst>
                                    <p:set>
                                      <p:cBhvr>
                                        <p:cTn id="25" dur="1" fill="hold">
                                          <p:stCondLst>
                                            <p:cond delay="0"/>
                                          </p:stCondLst>
                                        </p:cTn>
                                        <p:tgtEl>
                                          <p:spTgt spid="56"/>
                                        </p:tgtEl>
                                        <p:attrNameLst>
                                          <p:attrName>style.visibility</p:attrName>
                                        </p:attrNameLst>
                                      </p:cBhvr>
                                      <p:to>
                                        <p:strVal val="visible"/>
                                      </p:to>
                                    </p:set>
                                    <p:anim calcmode="lin" valueType="num">
                                      <p:cBhvr>
                                        <p:cTn id="26" dur="500" fill="hold"/>
                                        <p:tgtEl>
                                          <p:spTgt spid="56"/>
                                        </p:tgtEl>
                                        <p:attrNameLst>
                                          <p:attrName>ppt_w</p:attrName>
                                        </p:attrNameLst>
                                      </p:cBhvr>
                                      <p:tavLst>
                                        <p:tav tm="0">
                                          <p:val>
                                            <p:fltVal val="0"/>
                                          </p:val>
                                        </p:tav>
                                        <p:tav tm="100000">
                                          <p:val>
                                            <p:strVal val="#ppt_w"/>
                                          </p:val>
                                        </p:tav>
                                      </p:tavLst>
                                    </p:anim>
                                    <p:anim calcmode="lin" valueType="num">
                                      <p:cBhvr>
                                        <p:cTn id="27" dur="500" fill="hold"/>
                                        <p:tgtEl>
                                          <p:spTgt spid="56"/>
                                        </p:tgtEl>
                                        <p:attrNameLst>
                                          <p:attrName>ppt_h</p:attrName>
                                        </p:attrNameLst>
                                      </p:cBhvr>
                                      <p:tavLst>
                                        <p:tav tm="0">
                                          <p:val>
                                            <p:fltVal val="0"/>
                                          </p:val>
                                        </p:tav>
                                        <p:tav tm="100000">
                                          <p:val>
                                            <p:strVal val="#ppt_h"/>
                                          </p:val>
                                        </p:tav>
                                      </p:tavLst>
                                    </p:anim>
                                    <p:animEffect transition="in" filter="fade">
                                      <p:cBhvr>
                                        <p:cTn id="28" dur="500"/>
                                        <p:tgtEl>
                                          <p:spTgt spid="56"/>
                                        </p:tgtEl>
                                      </p:cBhvr>
                                    </p:animEffect>
                                  </p:childTnLst>
                                </p:cTn>
                              </p:par>
                              <p:par>
                                <p:cTn id="29" presetID="53" presetClass="entr" presetSubtype="16" fill="hold" nodeType="withEffect">
                                  <p:stCondLst>
                                    <p:cond delay="0"/>
                                  </p:stCondLst>
                                  <p:childTnLst>
                                    <p:set>
                                      <p:cBhvr>
                                        <p:cTn id="30" dur="1" fill="hold">
                                          <p:stCondLst>
                                            <p:cond delay="0"/>
                                          </p:stCondLst>
                                        </p:cTn>
                                        <p:tgtEl>
                                          <p:spTgt spid="52"/>
                                        </p:tgtEl>
                                        <p:attrNameLst>
                                          <p:attrName>style.visibility</p:attrName>
                                        </p:attrNameLst>
                                      </p:cBhvr>
                                      <p:to>
                                        <p:strVal val="visible"/>
                                      </p:to>
                                    </p:set>
                                    <p:anim calcmode="lin" valueType="num">
                                      <p:cBhvr>
                                        <p:cTn id="31" dur="500" fill="hold"/>
                                        <p:tgtEl>
                                          <p:spTgt spid="52"/>
                                        </p:tgtEl>
                                        <p:attrNameLst>
                                          <p:attrName>ppt_w</p:attrName>
                                        </p:attrNameLst>
                                      </p:cBhvr>
                                      <p:tavLst>
                                        <p:tav tm="0">
                                          <p:val>
                                            <p:fltVal val="0"/>
                                          </p:val>
                                        </p:tav>
                                        <p:tav tm="100000">
                                          <p:val>
                                            <p:strVal val="#ppt_w"/>
                                          </p:val>
                                        </p:tav>
                                      </p:tavLst>
                                    </p:anim>
                                    <p:anim calcmode="lin" valueType="num">
                                      <p:cBhvr>
                                        <p:cTn id="32" dur="500" fill="hold"/>
                                        <p:tgtEl>
                                          <p:spTgt spid="52"/>
                                        </p:tgtEl>
                                        <p:attrNameLst>
                                          <p:attrName>ppt_h</p:attrName>
                                        </p:attrNameLst>
                                      </p:cBhvr>
                                      <p:tavLst>
                                        <p:tav tm="0">
                                          <p:val>
                                            <p:fltVal val="0"/>
                                          </p:val>
                                        </p:tav>
                                        <p:tav tm="100000">
                                          <p:val>
                                            <p:strVal val="#ppt_h"/>
                                          </p:val>
                                        </p:tav>
                                      </p:tavLst>
                                    </p:anim>
                                    <p:animEffect transition="in" filter="fade">
                                      <p:cBhvr>
                                        <p:cTn id="33" dur="500"/>
                                        <p:tgtEl>
                                          <p:spTgt spid="52"/>
                                        </p:tgtEl>
                                      </p:cBhvr>
                                    </p:animEffect>
                                  </p:childTnLst>
                                </p:cTn>
                              </p:par>
                              <p:par>
                                <p:cTn id="34" presetID="53" presetClass="entr" presetSubtype="16" fill="hold" nodeType="withEffect">
                                  <p:stCondLst>
                                    <p:cond delay="0"/>
                                  </p:stCondLst>
                                  <p:childTnLst>
                                    <p:set>
                                      <p:cBhvr>
                                        <p:cTn id="35" dur="1" fill="hold">
                                          <p:stCondLst>
                                            <p:cond delay="0"/>
                                          </p:stCondLst>
                                        </p:cTn>
                                        <p:tgtEl>
                                          <p:spTgt spid="55"/>
                                        </p:tgtEl>
                                        <p:attrNameLst>
                                          <p:attrName>style.visibility</p:attrName>
                                        </p:attrNameLst>
                                      </p:cBhvr>
                                      <p:to>
                                        <p:strVal val="visible"/>
                                      </p:to>
                                    </p:set>
                                    <p:anim calcmode="lin" valueType="num">
                                      <p:cBhvr>
                                        <p:cTn id="36" dur="500" fill="hold"/>
                                        <p:tgtEl>
                                          <p:spTgt spid="55"/>
                                        </p:tgtEl>
                                        <p:attrNameLst>
                                          <p:attrName>ppt_w</p:attrName>
                                        </p:attrNameLst>
                                      </p:cBhvr>
                                      <p:tavLst>
                                        <p:tav tm="0">
                                          <p:val>
                                            <p:fltVal val="0"/>
                                          </p:val>
                                        </p:tav>
                                        <p:tav tm="100000">
                                          <p:val>
                                            <p:strVal val="#ppt_w"/>
                                          </p:val>
                                        </p:tav>
                                      </p:tavLst>
                                    </p:anim>
                                    <p:anim calcmode="lin" valueType="num">
                                      <p:cBhvr>
                                        <p:cTn id="37" dur="500" fill="hold"/>
                                        <p:tgtEl>
                                          <p:spTgt spid="55"/>
                                        </p:tgtEl>
                                        <p:attrNameLst>
                                          <p:attrName>ppt_h</p:attrName>
                                        </p:attrNameLst>
                                      </p:cBhvr>
                                      <p:tavLst>
                                        <p:tav tm="0">
                                          <p:val>
                                            <p:fltVal val="0"/>
                                          </p:val>
                                        </p:tav>
                                        <p:tav tm="100000">
                                          <p:val>
                                            <p:strVal val="#ppt_h"/>
                                          </p:val>
                                        </p:tav>
                                      </p:tavLst>
                                    </p:anim>
                                    <p:animEffect transition="in" filter="fade">
                                      <p:cBhvr>
                                        <p:cTn id="38"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2F1C78E-0DAD-2CA8-E745-A5179B97A82E}"/>
              </a:ext>
            </a:extLst>
          </p:cNvPr>
          <p:cNvSpPr>
            <a:spLocks noGrp="1"/>
          </p:cNvSpPr>
          <p:nvPr>
            <p:ph type="title"/>
          </p:nvPr>
        </p:nvSpPr>
        <p:spPr/>
        <p:txBody>
          <a:bodyPr/>
          <a:lstStyle/>
          <a:p>
            <a:r>
              <a:rPr lang="ja-JP" altLang="en-US"/>
              <a:t>付録：　</a:t>
            </a:r>
            <a:r>
              <a:rPr kumimoji="1" lang="ja-JP" altLang="en-US"/>
              <a:t>質問調査 </a:t>
            </a:r>
            <a:r>
              <a:rPr kumimoji="1" lang="en-US" altLang="ja-JP" dirty="0"/>
              <a:t>2</a:t>
            </a:r>
            <a:r>
              <a:rPr lang="en-US" altLang="ja-JP" dirty="0"/>
              <a:t> </a:t>
            </a:r>
            <a:r>
              <a:rPr kumimoji="1" lang="en-US" altLang="ja-JP" dirty="0"/>
              <a:t>– </a:t>
            </a:r>
            <a:r>
              <a:rPr kumimoji="1" lang="ja-JP" altLang="en-US"/>
              <a:t>質問数推移</a:t>
            </a:r>
          </a:p>
        </p:txBody>
      </p:sp>
      <p:sp>
        <p:nvSpPr>
          <p:cNvPr id="3" name="コンテンツ プレースホルダー 2">
            <a:extLst>
              <a:ext uri="{FF2B5EF4-FFF2-40B4-BE49-F238E27FC236}">
                <a16:creationId xmlns:a16="http://schemas.microsoft.com/office/drawing/2014/main" id="{80039331-E33C-0E4D-62D9-DF5398BEAA1D}"/>
              </a:ext>
            </a:extLst>
          </p:cNvPr>
          <p:cNvSpPr>
            <a:spLocks noGrp="1"/>
          </p:cNvSpPr>
          <p:nvPr>
            <p:ph idx="1"/>
          </p:nvPr>
        </p:nvSpPr>
        <p:spPr>
          <a:xfrm>
            <a:off x="244928" y="4486742"/>
            <a:ext cx="8635482" cy="2007363"/>
          </a:xfrm>
        </p:spPr>
        <p:txBody>
          <a:bodyPr>
            <a:normAutofit/>
          </a:bodyPr>
          <a:lstStyle/>
          <a:p>
            <a:r>
              <a:rPr kumimoji="1" lang="en-US" altLang="ja-JP" dirty="0"/>
              <a:t>4 </a:t>
            </a:r>
            <a:r>
              <a:rPr kumimoji="1" lang="ja-JP" altLang="en-US"/>
              <a:t>年間を通して少数</a:t>
            </a:r>
            <a:endParaRPr kumimoji="1" lang="en-US" altLang="ja-JP" dirty="0"/>
          </a:p>
          <a:p>
            <a:pPr lvl="1"/>
            <a:r>
              <a:rPr lang="ja-JP" altLang="en-US"/>
              <a:t>これ以前は</a:t>
            </a:r>
            <a:r>
              <a:rPr lang="en-US" altLang="ja-JP" dirty="0"/>
              <a:t> 2012 </a:t>
            </a:r>
            <a:r>
              <a:rPr lang="ja-JP" altLang="en-US"/>
              <a:t>年の</a:t>
            </a:r>
            <a:r>
              <a:rPr lang="en-US" altLang="ja-JP" dirty="0"/>
              <a:t> 1 </a:t>
            </a:r>
            <a:r>
              <a:rPr lang="ja-JP" altLang="en-US"/>
              <a:t>件のみ</a:t>
            </a:r>
            <a:endParaRPr kumimoji="1" lang="en-US" altLang="ja-JP" dirty="0"/>
          </a:p>
          <a:p>
            <a:r>
              <a:rPr lang="en-US" altLang="ja-JP" dirty="0"/>
              <a:t>2021 </a:t>
            </a:r>
            <a:r>
              <a:rPr lang="ja-JP" altLang="en-US"/>
              <a:t>年頃から増加</a:t>
            </a:r>
            <a:endParaRPr lang="en-US" altLang="ja-JP" dirty="0"/>
          </a:p>
          <a:p>
            <a:pPr lvl="1"/>
            <a:r>
              <a:rPr kumimoji="1" lang="ja-JP" altLang="en-US"/>
              <a:t>米国大統領令や</a:t>
            </a:r>
            <a:r>
              <a:rPr kumimoji="1" lang="en-US" altLang="ja-JP" dirty="0"/>
              <a:t> SPDX </a:t>
            </a:r>
            <a:r>
              <a:rPr kumimoji="1" lang="ja-JP" altLang="en-US"/>
              <a:t>の</a:t>
            </a:r>
            <a:r>
              <a:rPr kumimoji="1" lang="en-US" altLang="ja-JP" dirty="0"/>
              <a:t> ISO/IEC </a:t>
            </a:r>
            <a:r>
              <a:rPr kumimoji="1" lang="ja-JP" altLang="en-US"/>
              <a:t>標準化などの影響？</a:t>
            </a:r>
          </a:p>
          <a:p>
            <a:endParaRPr kumimoji="1" lang="ja-JP" altLang="en-US"/>
          </a:p>
        </p:txBody>
      </p:sp>
      <p:graphicFrame>
        <p:nvGraphicFramePr>
          <p:cNvPr id="4" name="グラフ 3">
            <a:extLst>
              <a:ext uri="{FF2B5EF4-FFF2-40B4-BE49-F238E27FC236}">
                <a16:creationId xmlns:a16="http://schemas.microsoft.com/office/drawing/2014/main" id="{6FEB6424-1DAA-A01C-8E3D-7F24FC0711FD}"/>
              </a:ext>
            </a:extLst>
          </p:cNvPr>
          <p:cNvGraphicFramePr>
            <a:graphicFrameLocks/>
          </p:cNvGraphicFramePr>
          <p:nvPr/>
        </p:nvGraphicFramePr>
        <p:xfrm>
          <a:off x="484096" y="951722"/>
          <a:ext cx="8157146" cy="3255103"/>
        </p:xfrm>
        <a:graphic>
          <a:graphicData uri="http://schemas.openxmlformats.org/drawingml/2006/chart">
            <c:chart xmlns:c="http://schemas.openxmlformats.org/drawingml/2006/chart" xmlns:r="http://schemas.openxmlformats.org/officeDocument/2006/relationships" r:id="rId2"/>
          </a:graphicData>
        </a:graphic>
      </p:graphicFrame>
      <p:grpSp>
        <p:nvGrpSpPr>
          <p:cNvPr id="5" name="グループ化 4">
            <a:extLst>
              <a:ext uri="{FF2B5EF4-FFF2-40B4-BE49-F238E27FC236}">
                <a16:creationId xmlns:a16="http://schemas.microsoft.com/office/drawing/2014/main" id="{3A13077A-5E34-4BA8-4494-9AA34781F57A}"/>
              </a:ext>
            </a:extLst>
          </p:cNvPr>
          <p:cNvGrpSpPr/>
          <p:nvPr/>
        </p:nvGrpSpPr>
        <p:grpSpPr>
          <a:xfrm>
            <a:off x="3599852" y="1569871"/>
            <a:ext cx="2482671" cy="2636954"/>
            <a:chOff x="4815335" y="1484670"/>
            <a:chExt cx="2482671" cy="2636954"/>
          </a:xfrm>
          <a:effectLst>
            <a:outerShdw blurRad="50800" dist="38100" dir="2700000" algn="tl" rotWithShape="0">
              <a:prstClr val="black">
                <a:alpha val="80000"/>
              </a:prstClr>
            </a:outerShdw>
          </a:effectLst>
        </p:grpSpPr>
        <p:sp>
          <p:nvSpPr>
            <p:cNvPr id="6" name="正方形/長方形 5">
              <a:extLst>
                <a:ext uri="{FF2B5EF4-FFF2-40B4-BE49-F238E27FC236}">
                  <a16:creationId xmlns:a16="http://schemas.microsoft.com/office/drawing/2014/main" id="{3A5E30F7-756F-BE48-BBA3-3D591B91A1C5}"/>
                </a:ext>
              </a:extLst>
            </p:cNvPr>
            <p:cNvSpPr/>
            <p:nvPr/>
          </p:nvSpPr>
          <p:spPr>
            <a:xfrm>
              <a:off x="5643716" y="1484670"/>
              <a:ext cx="825910" cy="2636954"/>
            </a:xfrm>
            <a:prstGeom prst="rect">
              <a:avLst/>
            </a:prstGeom>
            <a:noFill/>
            <a:ln w="76200">
              <a:solidFill>
                <a:srgbClr val="FF40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角丸四角形 6">
              <a:extLst>
                <a:ext uri="{FF2B5EF4-FFF2-40B4-BE49-F238E27FC236}">
                  <a16:creationId xmlns:a16="http://schemas.microsoft.com/office/drawing/2014/main" id="{CC0D9174-B6FF-A82E-0B90-BB881C19DCD2}"/>
                </a:ext>
              </a:extLst>
            </p:cNvPr>
            <p:cNvSpPr/>
            <p:nvPr/>
          </p:nvSpPr>
          <p:spPr>
            <a:xfrm>
              <a:off x="4815335" y="1602495"/>
              <a:ext cx="2482671" cy="885524"/>
            </a:xfrm>
            <a:prstGeom prst="roundRect">
              <a:avLst/>
            </a:prstGeom>
            <a:solidFill>
              <a:srgbClr val="FFFFFF"/>
            </a:solidFill>
            <a:ln w="7620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b="1" dirty="0">
                  <a:solidFill>
                    <a:srgbClr val="000000"/>
                  </a:solidFill>
                </a:rPr>
                <a:t>U.S. EO14028</a:t>
              </a:r>
            </a:p>
            <a:p>
              <a:pPr algn="ctr"/>
              <a:r>
                <a:rPr lang="en-US" altLang="ja-JP" b="1" dirty="0">
                  <a:solidFill>
                    <a:srgbClr val="000000"/>
                  </a:solidFill>
                </a:rPr>
                <a:t>ISO/IEC 5962:2021</a:t>
              </a:r>
              <a:endParaRPr kumimoji="1" lang="ja-JP" altLang="en-US" b="1">
                <a:solidFill>
                  <a:srgbClr val="000000"/>
                </a:solidFill>
              </a:endParaRPr>
            </a:p>
          </p:txBody>
        </p:sp>
      </p:grpSp>
    </p:spTree>
    <p:extLst>
      <p:ext uri="{BB962C8B-B14F-4D97-AF65-F5344CB8AC3E}">
        <p14:creationId xmlns:p14="http://schemas.microsoft.com/office/powerpoint/2010/main" val="3612678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399A757-BC29-5A7A-F6C0-93CCF69F6B64}"/>
              </a:ext>
            </a:extLst>
          </p:cNvPr>
          <p:cNvSpPr>
            <a:spLocks noGrp="1"/>
          </p:cNvSpPr>
          <p:nvPr>
            <p:ph type="title"/>
          </p:nvPr>
        </p:nvSpPr>
        <p:spPr/>
        <p:txBody>
          <a:bodyPr/>
          <a:lstStyle/>
          <a:p>
            <a:r>
              <a:rPr kumimoji="1" lang="ja-JP" altLang="en-US"/>
              <a:t>付録：　質問調査 </a:t>
            </a:r>
            <a:r>
              <a:rPr kumimoji="1" lang="en-US" altLang="ja-JP" dirty="0"/>
              <a:t>3 – </a:t>
            </a:r>
            <a:r>
              <a:rPr kumimoji="1" lang="ja-JP" altLang="en-US"/>
              <a:t>課題 </a:t>
            </a:r>
            <a:r>
              <a:rPr kumimoji="1" lang="en-US" altLang="ja-JP" dirty="0"/>
              <a:t>1</a:t>
            </a:r>
            <a:endParaRPr kumimoji="1" lang="ja-JP" altLang="en-US"/>
          </a:p>
        </p:txBody>
      </p:sp>
      <p:sp>
        <p:nvSpPr>
          <p:cNvPr id="3" name="角丸四角形 2">
            <a:extLst>
              <a:ext uri="{FF2B5EF4-FFF2-40B4-BE49-F238E27FC236}">
                <a16:creationId xmlns:a16="http://schemas.microsoft.com/office/drawing/2014/main" id="{9650A3B9-C084-11BC-F586-571C95D3BEDE}"/>
              </a:ext>
            </a:extLst>
          </p:cNvPr>
          <p:cNvSpPr/>
          <p:nvPr/>
        </p:nvSpPr>
        <p:spPr>
          <a:xfrm>
            <a:off x="1449376" y="992458"/>
            <a:ext cx="6976067" cy="793824"/>
          </a:xfrm>
          <a:prstGeom prst="roundRect">
            <a:avLst/>
          </a:prstGeom>
          <a:noFill/>
          <a:ln w="38100">
            <a:solidFill>
              <a:schemeClr val="tx1"/>
            </a:solidFill>
          </a:ln>
        </p:spPr>
        <p:style>
          <a:lnRef idx="2">
            <a:schemeClr val="accent1">
              <a:shade val="15000"/>
            </a:schemeClr>
          </a:lnRef>
          <a:fillRef idx="1001">
            <a:schemeClr val="dk2"/>
          </a:fillRef>
          <a:effectRef idx="0">
            <a:schemeClr val="accent1"/>
          </a:effectRef>
          <a:fontRef idx="minor">
            <a:schemeClr val="lt1"/>
          </a:fontRef>
        </p:style>
        <p:txBody>
          <a:bodyPr rtlCol="0" anchor="ctr"/>
          <a:lstStyle/>
          <a:p>
            <a:pPr algn="ctr"/>
            <a:r>
              <a:rPr kumimoji="1" lang="en" altLang="ja-JP" sz="2400" b="1" dirty="0"/>
              <a:t>SBOM </a:t>
            </a:r>
            <a:r>
              <a:rPr kumimoji="1" lang="ja-JP" altLang="en-US" sz="2400" b="1"/>
              <a:t>ツールのユースケースの網羅性不足</a:t>
            </a:r>
          </a:p>
        </p:txBody>
      </p:sp>
      <p:pic>
        <p:nvPicPr>
          <p:cNvPr id="4" name="グラフィックス 3" descr="道路標識 単色塗りつぶし">
            <a:extLst>
              <a:ext uri="{FF2B5EF4-FFF2-40B4-BE49-F238E27FC236}">
                <a16:creationId xmlns:a16="http://schemas.microsoft.com/office/drawing/2014/main" id="{E2A78118-2EED-82BF-525E-EE905217FD4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06322" y="932170"/>
            <a:ext cx="914400" cy="914400"/>
          </a:xfrm>
          <a:prstGeom prst="rect">
            <a:avLst/>
          </a:prstGeom>
          <a:effectLst>
            <a:outerShdw blurRad="50800" dist="38100" dir="2700000" algn="tl" rotWithShape="0">
              <a:prstClr val="black">
                <a:alpha val="80000"/>
              </a:prstClr>
            </a:outerShdw>
          </a:effectLst>
        </p:spPr>
      </p:pic>
      <p:sp>
        <p:nvSpPr>
          <p:cNvPr id="5" name="テキスト ボックス 4">
            <a:extLst>
              <a:ext uri="{FF2B5EF4-FFF2-40B4-BE49-F238E27FC236}">
                <a16:creationId xmlns:a16="http://schemas.microsoft.com/office/drawing/2014/main" id="{EB9D7D25-2548-17BD-A8C8-334423711D59}"/>
              </a:ext>
            </a:extLst>
          </p:cNvPr>
          <p:cNvSpPr txBox="1"/>
          <p:nvPr/>
        </p:nvSpPr>
        <p:spPr>
          <a:xfrm>
            <a:off x="1819965" y="5876693"/>
            <a:ext cx="5504069" cy="523220"/>
          </a:xfrm>
          <a:prstGeom prst="rect">
            <a:avLst/>
          </a:prstGeom>
          <a:noFill/>
        </p:spPr>
        <p:txBody>
          <a:bodyPr wrap="square">
            <a:spAutoFit/>
          </a:bodyPr>
          <a:lstStyle/>
          <a:p>
            <a:r>
              <a:rPr lang="en" altLang="ja-JP" sz="1400" baseline="30000" dirty="0"/>
              <a:t>1</a:t>
            </a:r>
            <a:r>
              <a:rPr lang="en" altLang="ja-JP" sz="1400" dirty="0"/>
              <a:t> </a:t>
            </a:r>
            <a:r>
              <a:rPr lang="en" altLang="ja-JP" sz="1400" dirty="0">
                <a:hlinkClick r:id="rId5"/>
              </a:rPr>
              <a:t>https://stackoverflow.com/questions/71605182</a:t>
            </a:r>
            <a:r>
              <a:rPr lang="en" altLang="ja-JP" sz="1400" dirty="0"/>
              <a:t> (March 2022)</a:t>
            </a:r>
          </a:p>
          <a:p>
            <a:r>
              <a:rPr lang="en" altLang="ja-JP" sz="1400" baseline="30000" dirty="0"/>
              <a:t>2</a:t>
            </a:r>
            <a:r>
              <a:rPr lang="en" altLang="ja-JP" sz="1400" dirty="0"/>
              <a:t> </a:t>
            </a:r>
            <a:r>
              <a:rPr lang="en" altLang="ja-JP" sz="1400" dirty="0">
                <a:hlinkClick r:id="rId6"/>
              </a:rPr>
              <a:t>https://stackoverflow.com/questions/73648096</a:t>
            </a:r>
            <a:r>
              <a:rPr lang="en" altLang="ja-JP" sz="1400" dirty="0"/>
              <a:t> (September 2022)</a:t>
            </a:r>
            <a:endParaRPr lang="ja-JP" altLang="en-US" sz="1400"/>
          </a:p>
        </p:txBody>
      </p:sp>
      <p:graphicFrame>
        <p:nvGraphicFramePr>
          <p:cNvPr id="6" name="表 5">
            <a:extLst>
              <a:ext uri="{FF2B5EF4-FFF2-40B4-BE49-F238E27FC236}">
                <a16:creationId xmlns:a16="http://schemas.microsoft.com/office/drawing/2014/main" id="{7998071B-DC23-8BE3-A30F-74903CD03FA6}"/>
              </a:ext>
            </a:extLst>
          </p:cNvPr>
          <p:cNvGraphicFramePr>
            <a:graphicFrameLocks noGrp="1"/>
          </p:cNvGraphicFramePr>
          <p:nvPr/>
        </p:nvGraphicFramePr>
        <p:xfrm>
          <a:off x="303799" y="2447364"/>
          <a:ext cx="8536402" cy="2879250"/>
        </p:xfrm>
        <a:graphic>
          <a:graphicData uri="http://schemas.openxmlformats.org/drawingml/2006/table">
            <a:tbl>
              <a:tblPr firstRow="1" bandRow="1">
                <a:tableStyleId>{2D5ABB26-0587-4C30-8999-92F81FD0307C}</a:tableStyleId>
              </a:tblPr>
              <a:tblGrid>
                <a:gridCol w="2072501">
                  <a:extLst>
                    <a:ext uri="{9D8B030D-6E8A-4147-A177-3AD203B41FA5}">
                      <a16:colId xmlns:a16="http://schemas.microsoft.com/office/drawing/2014/main" val="644891449"/>
                    </a:ext>
                  </a:extLst>
                </a:gridCol>
                <a:gridCol w="6463901">
                  <a:extLst>
                    <a:ext uri="{9D8B030D-6E8A-4147-A177-3AD203B41FA5}">
                      <a16:colId xmlns:a16="http://schemas.microsoft.com/office/drawing/2014/main" val="2206043690"/>
                    </a:ext>
                  </a:extLst>
                </a:gridCol>
              </a:tblGrid>
              <a:tr h="1439625">
                <a:tc>
                  <a:txBody>
                    <a:bodyPr/>
                    <a:lstStyle/>
                    <a:p>
                      <a:endParaRPr kumimoji="1" lang="ja-JP" altLang="en-US" sz="1800"/>
                    </a:p>
                  </a:txBody>
                  <a:tcPr marL="139982" marR="71111" marT="35555" marB="35555"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D9D9D9"/>
                    </a:solidFill>
                  </a:tcPr>
                </a:tc>
                <a:tc>
                  <a:txBody>
                    <a:bodyPr/>
                    <a:lstStyle/>
                    <a:p>
                      <a:r>
                        <a:rPr lang="ja-JP" altLang="en-US" sz="1800" b="1">
                          <a:solidFill>
                            <a:schemeClr val="accent1"/>
                          </a:solidFill>
                        </a:rPr>
                        <a:t>旧式のプロジェクト管理システムへの対応が不十分</a:t>
                      </a:r>
                      <a:endParaRPr lang="en" altLang="ja-JP" sz="1800" b="1" dirty="0">
                        <a:solidFill>
                          <a:schemeClr val="accent1"/>
                        </a:solidFill>
                      </a:endParaRPr>
                    </a:p>
                    <a:p>
                      <a:endParaRPr kumimoji="1" lang="en" altLang="ja-JP" sz="900" b="1" dirty="0"/>
                    </a:p>
                    <a:p>
                      <a:pPr lvl="0"/>
                      <a:r>
                        <a:rPr kumimoji="1" lang="en" altLang="ja-JP" sz="1800" b="0" i="1" dirty="0"/>
                        <a:t>“How do I generate a </a:t>
                      </a:r>
                      <a:r>
                        <a:rPr kumimoji="1" lang="en" altLang="ja-JP" sz="1800" b="0" i="1" dirty="0" err="1"/>
                        <a:t>Cyclonedx</a:t>
                      </a:r>
                      <a:r>
                        <a:rPr kumimoji="1" lang="en" altLang="ja-JP" sz="1800" b="0" i="1" dirty="0"/>
                        <a:t> </a:t>
                      </a:r>
                      <a:r>
                        <a:rPr kumimoji="1" lang="en" altLang="ja-JP" sz="1800" b="0" i="1" dirty="0" err="1"/>
                        <a:t>bom</a:t>
                      </a:r>
                      <a:r>
                        <a:rPr kumimoji="1" lang="en" altLang="ja-JP" sz="1800" b="0" i="1" dirty="0"/>
                        <a:t> for a Java project</a:t>
                      </a:r>
                      <a:br>
                        <a:rPr kumimoji="1" lang="en" altLang="ja-JP" sz="1800" b="0" i="1" dirty="0"/>
                      </a:br>
                      <a:r>
                        <a:rPr kumimoji="1" lang="en" altLang="ja-JP" sz="1800" b="0" i="1" dirty="0"/>
                        <a:t>built with Ant?” </a:t>
                      </a:r>
                      <a:r>
                        <a:rPr kumimoji="1" lang="en" altLang="ja-JP" sz="1800" b="0" baseline="30000" dirty="0"/>
                        <a:t>1</a:t>
                      </a:r>
                    </a:p>
                  </a:txBody>
                  <a:tcPr marL="139982" marR="71111" marT="35555" marB="35555"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52257501"/>
                  </a:ext>
                </a:extLst>
              </a:tr>
              <a:tr h="1439625">
                <a:tc>
                  <a:txBody>
                    <a:bodyPr/>
                    <a:lstStyle/>
                    <a:p>
                      <a:endParaRPr kumimoji="1" lang="ja-JP" altLang="en-US" sz="1800"/>
                    </a:p>
                  </a:txBody>
                  <a:tcPr marL="139982" marR="71111" marT="35555" marB="35555"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D9D9D9"/>
                    </a:solidFill>
                  </a:tcPr>
                </a:tc>
                <a:tc>
                  <a:txBody>
                    <a:bodyPr/>
                    <a:lstStyle/>
                    <a:p>
                      <a:r>
                        <a:rPr lang="en-US" altLang="ja-JP" sz="1800" b="1" dirty="0">
                          <a:solidFill>
                            <a:schemeClr val="accent1"/>
                          </a:solidFill>
                        </a:rPr>
                        <a:t>Windows </a:t>
                      </a:r>
                      <a:r>
                        <a:rPr lang="ja-JP" altLang="en-US" sz="1800" b="1">
                          <a:solidFill>
                            <a:schemeClr val="accent1"/>
                          </a:solidFill>
                        </a:rPr>
                        <a:t>への対応が不十分</a:t>
                      </a:r>
                      <a:endParaRPr lang="en-US" altLang="ja-JP" sz="1800" b="1" dirty="0">
                        <a:solidFill>
                          <a:schemeClr val="accent1"/>
                        </a:solidFill>
                      </a:endParaRPr>
                    </a:p>
                    <a:p>
                      <a:endParaRPr lang="en-US" altLang="ja-JP" sz="900" b="1" dirty="0">
                        <a:solidFill>
                          <a:schemeClr val="accent1"/>
                        </a:solidFill>
                      </a:endParaRPr>
                    </a:p>
                    <a:p>
                      <a:pPr lvl="0"/>
                      <a:r>
                        <a:rPr kumimoji="1" lang="en" altLang="ja-JP" sz="1800" b="0" i="1" dirty="0"/>
                        <a:t>“Is there any tool through which we can generate SBOM report (SPDX / </a:t>
                      </a:r>
                      <a:r>
                        <a:rPr kumimoji="1" lang="en" altLang="ja-JP" sz="1800" b="0" i="1" dirty="0" err="1"/>
                        <a:t>CycloneDX</a:t>
                      </a:r>
                      <a:r>
                        <a:rPr kumimoji="1" lang="en" altLang="ja-JP" sz="1800" b="0" i="1" dirty="0"/>
                        <a:t>) for Windows programs?” </a:t>
                      </a:r>
                      <a:r>
                        <a:rPr lang="en" altLang="ja-JP" sz="1800" b="0" baseline="30000" dirty="0"/>
                        <a:t>2</a:t>
                      </a:r>
                      <a:endParaRPr kumimoji="1" lang="en" altLang="ja-JP" sz="1800" b="0" dirty="0"/>
                    </a:p>
                  </a:txBody>
                  <a:tcPr marL="139982" marR="71111" marT="35555" marB="35555"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82575341"/>
                  </a:ext>
                </a:extLst>
              </a:tr>
            </a:tbl>
          </a:graphicData>
        </a:graphic>
      </p:graphicFrame>
      <p:grpSp>
        <p:nvGrpSpPr>
          <p:cNvPr id="25" name="グループ化 24">
            <a:extLst>
              <a:ext uri="{FF2B5EF4-FFF2-40B4-BE49-F238E27FC236}">
                <a16:creationId xmlns:a16="http://schemas.microsoft.com/office/drawing/2014/main" id="{005FE8E7-296A-243A-3BE6-64E60909CA96}"/>
              </a:ext>
            </a:extLst>
          </p:cNvPr>
          <p:cNvGrpSpPr/>
          <p:nvPr/>
        </p:nvGrpSpPr>
        <p:grpSpPr>
          <a:xfrm>
            <a:off x="502581" y="4010214"/>
            <a:ext cx="1593222" cy="1244690"/>
            <a:chOff x="878757" y="4069096"/>
            <a:chExt cx="2048695" cy="1600524"/>
          </a:xfrm>
        </p:grpSpPr>
        <p:pic>
          <p:nvPicPr>
            <p:cNvPr id="10" name="グラフィックス 9">
              <a:extLst>
                <a:ext uri="{FF2B5EF4-FFF2-40B4-BE49-F238E27FC236}">
                  <a16:creationId xmlns:a16="http://schemas.microsoft.com/office/drawing/2014/main" id="{844702BD-AB20-8516-5EB1-D710D0016CF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78757" y="4626582"/>
              <a:ext cx="850899" cy="1043038"/>
            </a:xfrm>
            <a:prstGeom prst="rect">
              <a:avLst/>
            </a:prstGeom>
          </p:spPr>
        </p:pic>
        <p:grpSp>
          <p:nvGrpSpPr>
            <p:cNvPr id="11" name="グループ化 10">
              <a:extLst>
                <a:ext uri="{FF2B5EF4-FFF2-40B4-BE49-F238E27FC236}">
                  <a16:creationId xmlns:a16="http://schemas.microsoft.com/office/drawing/2014/main" id="{A8E9DD35-FF05-A9AC-7C00-9FAEB1657F60}"/>
                </a:ext>
              </a:extLst>
            </p:cNvPr>
            <p:cNvGrpSpPr/>
            <p:nvPr/>
          </p:nvGrpSpPr>
          <p:grpSpPr>
            <a:xfrm>
              <a:off x="1067763" y="4069096"/>
              <a:ext cx="510268" cy="510268"/>
              <a:chOff x="1067763" y="4069096"/>
              <a:chExt cx="510268" cy="510268"/>
            </a:xfrm>
          </p:grpSpPr>
          <p:sp>
            <p:nvSpPr>
              <p:cNvPr id="12" name="フリーフォーム 11" descr="バッジ: チェックマーク 1 単色塗りつぶし">
                <a:extLst>
                  <a:ext uri="{FF2B5EF4-FFF2-40B4-BE49-F238E27FC236}">
                    <a16:creationId xmlns:a16="http://schemas.microsoft.com/office/drawing/2014/main" id="{B75F91DD-DF41-B991-61CC-8158EE2EC77E}"/>
                  </a:ext>
                </a:extLst>
              </p:cNvPr>
              <p:cNvSpPr/>
              <p:nvPr/>
            </p:nvSpPr>
            <p:spPr>
              <a:xfrm>
                <a:off x="1176383" y="4206448"/>
                <a:ext cx="306532" cy="242270"/>
              </a:xfrm>
              <a:custGeom>
                <a:avLst/>
                <a:gdLst>
                  <a:gd name="connsiteX0" fmla="*/ 273964 w 306532"/>
                  <a:gd name="connsiteY0" fmla="*/ 0 h 242270"/>
                  <a:gd name="connsiteX1" fmla="*/ 306532 w 306532"/>
                  <a:gd name="connsiteY1" fmla="*/ 32118 h 242270"/>
                  <a:gd name="connsiteX2" fmla="*/ 208312 w 306532"/>
                  <a:gd name="connsiteY2" fmla="*/ 129949 h 242270"/>
                  <a:gd name="connsiteX3" fmla="*/ 208318 w 306532"/>
                  <a:gd name="connsiteY3" fmla="*/ 129969 h 242270"/>
                  <a:gd name="connsiteX4" fmla="*/ 96132 w 306532"/>
                  <a:gd name="connsiteY4" fmla="*/ 242270 h 242270"/>
                  <a:gd name="connsiteX5" fmla="*/ 0 w 306532"/>
                  <a:gd name="connsiteY5" fmla="*/ 146139 h 242270"/>
                  <a:gd name="connsiteX6" fmla="*/ 32118 w 306532"/>
                  <a:gd name="connsiteY6" fmla="*/ 114021 h 242270"/>
                  <a:gd name="connsiteX7" fmla="*/ 96132 w 306532"/>
                  <a:gd name="connsiteY7" fmla="*/ 178034 h 242270"/>
                  <a:gd name="connsiteX8" fmla="*/ 188837 w 306532"/>
                  <a:gd name="connsiteY8" fmla="*/ 84127 h 242270"/>
                  <a:gd name="connsiteX9" fmla="*/ 268382 w 306532"/>
                  <a:gd name="connsiteY9" fmla="*/ 5590 h 242270"/>
                  <a:gd name="connsiteX10" fmla="*/ 271277 w 306532"/>
                  <a:gd name="connsiteY10" fmla="*/ 2902 h 242270"/>
                  <a:gd name="connsiteX11" fmla="*/ 273964 w 306532"/>
                  <a:gd name="connsiteY11" fmla="*/ 0 h 242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6532" h="242270">
                    <a:moveTo>
                      <a:pt x="273964" y="0"/>
                    </a:moveTo>
                    <a:lnTo>
                      <a:pt x="306532" y="32118"/>
                    </a:lnTo>
                    <a:cubicBezTo>
                      <a:pt x="268704" y="69737"/>
                      <a:pt x="245488" y="92846"/>
                      <a:pt x="208312" y="129949"/>
                    </a:cubicBezTo>
                    <a:lnTo>
                      <a:pt x="208318" y="129969"/>
                    </a:lnTo>
                    <a:cubicBezTo>
                      <a:pt x="171147" y="167073"/>
                      <a:pt x="133751" y="204507"/>
                      <a:pt x="96132" y="242270"/>
                    </a:cubicBezTo>
                    <a:cubicBezTo>
                      <a:pt x="64164" y="210150"/>
                      <a:pt x="32120" y="178106"/>
                      <a:pt x="0" y="146139"/>
                    </a:cubicBezTo>
                    <a:lnTo>
                      <a:pt x="32118" y="114021"/>
                    </a:lnTo>
                    <a:lnTo>
                      <a:pt x="96132" y="178034"/>
                    </a:lnTo>
                    <a:cubicBezTo>
                      <a:pt x="127208" y="146510"/>
                      <a:pt x="158110" y="115208"/>
                      <a:pt x="188837" y="84127"/>
                    </a:cubicBezTo>
                    <a:cubicBezTo>
                      <a:pt x="219544" y="53050"/>
                      <a:pt x="236533" y="36370"/>
                      <a:pt x="268382" y="5590"/>
                    </a:cubicBezTo>
                    <a:cubicBezTo>
                      <a:pt x="269275" y="4696"/>
                      <a:pt x="270236" y="3809"/>
                      <a:pt x="271277" y="2902"/>
                    </a:cubicBezTo>
                    <a:cubicBezTo>
                      <a:pt x="272286" y="2047"/>
                      <a:pt x="273188" y="1072"/>
                      <a:pt x="273964" y="0"/>
                    </a:cubicBezTo>
                    <a:close/>
                  </a:path>
                </a:pathLst>
              </a:custGeom>
              <a:solidFill>
                <a:srgbClr val="FFFFFF"/>
              </a:solidFill>
              <a:ln w="12700" cap="flat">
                <a:solidFill>
                  <a:srgbClr val="FFFFFF"/>
                </a:solidFill>
                <a:prstDash val="solid"/>
                <a:miter/>
              </a:ln>
            </p:spPr>
            <p:txBody>
              <a:bodyPr rtlCol="0" anchor="ctr"/>
              <a:lstStyle/>
              <a:p>
                <a:endParaRPr lang="ja-JP" altLang="en-US"/>
              </a:p>
            </p:txBody>
          </p:sp>
          <p:sp>
            <p:nvSpPr>
              <p:cNvPr id="13" name="フリーフォーム 12" descr="バッジ: チェックマーク 1 単色塗りつぶし">
                <a:extLst>
                  <a:ext uri="{FF2B5EF4-FFF2-40B4-BE49-F238E27FC236}">
                    <a16:creationId xmlns:a16="http://schemas.microsoft.com/office/drawing/2014/main" id="{F5DDB612-BC7D-A467-9B1E-F9EB70E3D7D8}"/>
                  </a:ext>
                </a:extLst>
              </p:cNvPr>
              <p:cNvSpPr/>
              <p:nvPr/>
            </p:nvSpPr>
            <p:spPr>
              <a:xfrm>
                <a:off x="1067763" y="4069096"/>
                <a:ext cx="510268" cy="510268"/>
              </a:xfrm>
              <a:custGeom>
                <a:avLst/>
                <a:gdLst>
                  <a:gd name="connsiteX0" fmla="*/ 255134 w 510268"/>
                  <a:gd name="connsiteY0" fmla="*/ 0 h 510268"/>
                  <a:gd name="connsiteX1" fmla="*/ 255329 w 510268"/>
                  <a:gd name="connsiteY1" fmla="*/ 0 h 510268"/>
                  <a:gd name="connsiteX2" fmla="*/ 510268 w 510268"/>
                  <a:gd name="connsiteY2" fmla="*/ 255114 h 510268"/>
                  <a:gd name="connsiteX3" fmla="*/ 510268 w 510268"/>
                  <a:gd name="connsiteY3" fmla="*/ 255134 h 510268"/>
                  <a:gd name="connsiteX4" fmla="*/ 255134 w 510268"/>
                  <a:gd name="connsiteY4" fmla="*/ 510268 h 510268"/>
                  <a:gd name="connsiteX5" fmla="*/ 0 w 510268"/>
                  <a:gd name="connsiteY5" fmla="*/ 255134 h 510268"/>
                  <a:gd name="connsiteX6" fmla="*/ 255134 w 510268"/>
                  <a:gd name="connsiteY6" fmla="*/ 0 h 510268"/>
                  <a:gd name="connsiteX7" fmla="*/ 382583 w 510268"/>
                  <a:gd name="connsiteY7" fmla="*/ 137351 h 510268"/>
                  <a:gd name="connsiteX8" fmla="*/ 379896 w 510268"/>
                  <a:gd name="connsiteY8" fmla="*/ 140253 h 510268"/>
                  <a:gd name="connsiteX9" fmla="*/ 377001 w 510268"/>
                  <a:gd name="connsiteY9" fmla="*/ 142941 h 510268"/>
                  <a:gd name="connsiteX10" fmla="*/ 297456 w 510268"/>
                  <a:gd name="connsiteY10" fmla="*/ 221478 h 510268"/>
                  <a:gd name="connsiteX11" fmla="*/ 204751 w 510268"/>
                  <a:gd name="connsiteY11" fmla="*/ 315385 h 510268"/>
                  <a:gd name="connsiteX12" fmla="*/ 140737 w 510268"/>
                  <a:gd name="connsiteY12" fmla="*/ 251372 h 510268"/>
                  <a:gd name="connsiteX13" fmla="*/ 108619 w 510268"/>
                  <a:gd name="connsiteY13" fmla="*/ 283490 h 510268"/>
                  <a:gd name="connsiteX14" fmla="*/ 204751 w 510268"/>
                  <a:gd name="connsiteY14" fmla="*/ 379621 h 510268"/>
                  <a:gd name="connsiteX15" fmla="*/ 316937 w 510268"/>
                  <a:gd name="connsiteY15" fmla="*/ 267320 h 510268"/>
                  <a:gd name="connsiteX16" fmla="*/ 316931 w 510268"/>
                  <a:gd name="connsiteY16" fmla="*/ 267300 h 510268"/>
                  <a:gd name="connsiteX17" fmla="*/ 415151 w 510268"/>
                  <a:gd name="connsiteY17" fmla="*/ 169469 h 510268"/>
                  <a:gd name="connsiteX18" fmla="*/ 382583 w 510268"/>
                  <a:gd name="connsiteY18" fmla="*/ 137351 h 510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10268" h="510268">
                    <a:moveTo>
                      <a:pt x="255134" y="0"/>
                    </a:moveTo>
                    <a:cubicBezTo>
                      <a:pt x="255199" y="0"/>
                      <a:pt x="255263" y="0"/>
                      <a:pt x="255329" y="0"/>
                    </a:cubicBezTo>
                    <a:cubicBezTo>
                      <a:pt x="396176" y="48"/>
                      <a:pt x="510316" y="114266"/>
                      <a:pt x="510268" y="255114"/>
                    </a:cubicBezTo>
                    <a:cubicBezTo>
                      <a:pt x="510268" y="255120"/>
                      <a:pt x="510268" y="255127"/>
                      <a:pt x="510268" y="255134"/>
                    </a:cubicBezTo>
                    <a:cubicBezTo>
                      <a:pt x="510268" y="396040"/>
                      <a:pt x="396040" y="510268"/>
                      <a:pt x="255134" y="510268"/>
                    </a:cubicBezTo>
                    <a:cubicBezTo>
                      <a:pt x="114227" y="510268"/>
                      <a:pt x="0" y="396040"/>
                      <a:pt x="0" y="255134"/>
                    </a:cubicBezTo>
                    <a:cubicBezTo>
                      <a:pt x="0" y="114227"/>
                      <a:pt x="114227" y="0"/>
                      <a:pt x="255134" y="0"/>
                    </a:cubicBezTo>
                    <a:close/>
                    <a:moveTo>
                      <a:pt x="382583" y="137351"/>
                    </a:moveTo>
                    <a:cubicBezTo>
                      <a:pt x="381807" y="138423"/>
                      <a:pt x="380905" y="139398"/>
                      <a:pt x="379896" y="140253"/>
                    </a:cubicBezTo>
                    <a:cubicBezTo>
                      <a:pt x="378855" y="141160"/>
                      <a:pt x="377894" y="142047"/>
                      <a:pt x="377001" y="142941"/>
                    </a:cubicBezTo>
                    <a:cubicBezTo>
                      <a:pt x="345152" y="173721"/>
                      <a:pt x="328163" y="190401"/>
                      <a:pt x="297456" y="221478"/>
                    </a:cubicBezTo>
                    <a:cubicBezTo>
                      <a:pt x="266729" y="252559"/>
                      <a:pt x="235827" y="283861"/>
                      <a:pt x="204751" y="315385"/>
                    </a:cubicBezTo>
                    <a:lnTo>
                      <a:pt x="140737" y="251372"/>
                    </a:lnTo>
                    <a:lnTo>
                      <a:pt x="108619" y="283490"/>
                    </a:lnTo>
                    <a:cubicBezTo>
                      <a:pt x="140739" y="315457"/>
                      <a:pt x="172783" y="347501"/>
                      <a:pt x="204751" y="379621"/>
                    </a:cubicBezTo>
                    <a:cubicBezTo>
                      <a:pt x="242370" y="341858"/>
                      <a:pt x="279766" y="304424"/>
                      <a:pt x="316937" y="267320"/>
                    </a:cubicBezTo>
                    <a:lnTo>
                      <a:pt x="316931" y="267300"/>
                    </a:lnTo>
                    <a:cubicBezTo>
                      <a:pt x="354107" y="230197"/>
                      <a:pt x="377323" y="207088"/>
                      <a:pt x="415151" y="169469"/>
                    </a:cubicBezTo>
                    <a:lnTo>
                      <a:pt x="382583" y="137351"/>
                    </a:lnTo>
                    <a:close/>
                  </a:path>
                </a:pathLst>
              </a:custGeom>
              <a:solidFill>
                <a:srgbClr val="00B050"/>
              </a:solidFill>
              <a:ln w="6648" cap="flat">
                <a:noFill/>
                <a:prstDash val="solid"/>
                <a:miter/>
              </a:ln>
            </p:spPr>
            <p:txBody>
              <a:bodyPr rtlCol="0" anchor="ctr"/>
              <a:lstStyle/>
              <a:p>
                <a:endParaRPr lang="ja-JP" altLang="en-US"/>
              </a:p>
            </p:txBody>
          </p:sp>
        </p:grpSp>
        <p:pic>
          <p:nvPicPr>
            <p:cNvPr id="7" name="グラフィックス 6">
              <a:extLst>
                <a:ext uri="{FF2B5EF4-FFF2-40B4-BE49-F238E27FC236}">
                  <a16:creationId xmlns:a16="http://schemas.microsoft.com/office/drawing/2014/main" id="{2B0D8BB5-84BA-475D-3787-B34CB8CA307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076553" y="4722651"/>
              <a:ext cx="850899" cy="850899"/>
            </a:xfrm>
            <a:prstGeom prst="rect">
              <a:avLst/>
            </a:prstGeom>
          </p:spPr>
        </p:pic>
        <p:grpSp>
          <p:nvGrpSpPr>
            <p:cNvPr id="17" name="グループ化 16">
              <a:extLst>
                <a:ext uri="{FF2B5EF4-FFF2-40B4-BE49-F238E27FC236}">
                  <a16:creationId xmlns:a16="http://schemas.microsoft.com/office/drawing/2014/main" id="{B99104C7-3409-0FA3-42FB-0340F26F9017}"/>
                </a:ext>
              </a:extLst>
            </p:cNvPr>
            <p:cNvGrpSpPr/>
            <p:nvPr/>
          </p:nvGrpSpPr>
          <p:grpSpPr>
            <a:xfrm>
              <a:off x="2259816" y="4082186"/>
              <a:ext cx="484372" cy="484372"/>
              <a:chOff x="1859322" y="2739527"/>
              <a:chExt cx="558261" cy="558261"/>
            </a:xfrm>
          </p:grpSpPr>
          <p:sp>
            <p:nvSpPr>
              <p:cNvPr id="18" name="フリーフォーム 17" descr="バッジ: バツ 単色塗りつぶし">
                <a:extLst>
                  <a:ext uri="{FF2B5EF4-FFF2-40B4-BE49-F238E27FC236}">
                    <a16:creationId xmlns:a16="http://schemas.microsoft.com/office/drawing/2014/main" id="{29DA0EAB-B767-5BEC-807A-67699658582C}"/>
                  </a:ext>
                </a:extLst>
              </p:cNvPr>
              <p:cNvSpPr/>
              <p:nvPr/>
            </p:nvSpPr>
            <p:spPr>
              <a:xfrm>
                <a:off x="2013733" y="2893917"/>
                <a:ext cx="249446" cy="249461"/>
              </a:xfrm>
              <a:custGeom>
                <a:avLst/>
                <a:gdLst>
                  <a:gd name="connsiteX0" fmla="*/ 35174 w 249446"/>
                  <a:gd name="connsiteY0" fmla="*/ 0 h 249461"/>
                  <a:gd name="connsiteX1" fmla="*/ 124727 w 249446"/>
                  <a:gd name="connsiteY1" fmla="*/ 89611 h 249461"/>
                  <a:gd name="connsiteX2" fmla="*/ 214309 w 249446"/>
                  <a:gd name="connsiteY2" fmla="*/ 0 h 249461"/>
                  <a:gd name="connsiteX3" fmla="*/ 249446 w 249446"/>
                  <a:gd name="connsiteY3" fmla="*/ 35138 h 249461"/>
                  <a:gd name="connsiteX4" fmla="*/ 159864 w 249446"/>
                  <a:gd name="connsiteY4" fmla="*/ 124719 h 249461"/>
                  <a:gd name="connsiteX5" fmla="*/ 249446 w 249446"/>
                  <a:gd name="connsiteY5" fmla="*/ 214323 h 249461"/>
                  <a:gd name="connsiteX6" fmla="*/ 214309 w 249446"/>
                  <a:gd name="connsiteY6" fmla="*/ 249461 h 249461"/>
                  <a:gd name="connsiteX7" fmla="*/ 124727 w 249446"/>
                  <a:gd name="connsiteY7" fmla="*/ 159864 h 249461"/>
                  <a:gd name="connsiteX8" fmla="*/ 35174 w 249446"/>
                  <a:gd name="connsiteY8" fmla="*/ 249446 h 249461"/>
                  <a:gd name="connsiteX9" fmla="*/ 37 w 249446"/>
                  <a:gd name="connsiteY9" fmla="*/ 214309 h 249461"/>
                  <a:gd name="connsiteX10" fmla="*/ 89560 w 249446"/>
                  <a:gd name="connsiteY10" fmla="*/ 124719 h 249461"/>
                  <a:gd name="connsiteX11" fmla="*/ 0 w 249446"/>
                  <a:gd name="connsiteY11" fmla="*/ 35138 h 249461"/>
                  <a:gd name="connsiteX12" fmla="*/ 35174 w 249446"/>
                  <a:gd name="connsiteY12" fmla="*/ 0 h 249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9446" h="249461">
                    <a:moveTo>
                      <a:pt x="35174" y="0"/>
                    </a:moveTo>
                    <a:lnTo>
                      <a:pt x="124727" y="89611"/>
                    </a:lnTo>
                    <a:lnTo>
                      <a:pt x="214309" y="0"/>
                    </a:lnTo>
                    <a:lnTo>
                      <a:pt x="249446" y="35138"/>
                    </a:lnTo>
                    <a:lnTo>
                      <a:pt x="159864" y="124719"/>
                    </a:lnTo>
                    <a:lnTo>
                      <a:pt x="249446" y="214323"/>
                    </a:lnTo>
                    <a:lnTo>
                      <a:pt x="214309" y="249461"/>
                    </a:lnTo>
                    <a:lnTo>
                      <a:pt x="124727" y="159864"/>
                    </a:lnTo>
                    <a:lnTo>
                      <a:pt x="35174" y="249446"/>
                    </a:lnTo>
                    <a:lnTo>
                      <a:pt x="37" y="214309"/>
                    </a:lnTo>
                    <a:lnTo>
                      <a:pt x="89560" y="124719"/>
                    </a:lnTo>
                    <a:lnTo>
                      <a:pt x="0" y="35138"/>
                    </a:lnTo>
                    <a:lnTo>
                      <a:pt x="35174" y="0"/>
                    </a:lnTo>
                    <a:close/>
                  </a:path>
                </a:pathLst>
              </a:custGeom>
              <a:solidFill>
                <a:srgbClr val="FFFFFF"/>
              </a:solidFill>
              <a:ln w="12700" cap="flat">
                <a:solidFill>
                  <a:srgbClr val="FFFFFF"/>
                </a:solidFill>
                <a:prstDash val="solid"/>
                <a:miter/>
              </a:ln>
            </p:spPr>
            <p:txBody>
              <a:bodyPr rtlCol="0" anchor="ctr"/>
              <a:lstStyle/>
              <a:p>
                <a:endParaRPr lang="ja-JP" altLang="en-US"/>
              </a:p>
            </p:txBody>
          </p:sp>
          <p:sp>
            <p:nvSpPr>
              <p:cNvPr id="19" name="フリーフォーム 18" descr="バッジ: バツ 単色塗りつぶし">
                <a:extLst>
                  <a:ext uri="{FF2B5EF4-FFF2-40B4-BE49-F238E27FC236}">
                    <a16:creationId xmlns:a16="http://schemas.microsoft.com/office/drawing/2014/main" id="{BE0D9E78-34F5-D94F-BFC7-45B168D5E7BF}"/>
                  </a:ext>
                </a:extLst>
              </p:cNvPr>
              <p:cNvSpPr/>
              <p:nvPr/>
            </p:nvSpPr>
            <p:spPr>
              <a:xfrm>
                <a:off x="1859322" y="2739527"/>
                <a:ext cx="558261" cy="558261"/>
              </a:xfrm>
              <a:custGeom>
                <a:avLst/>
                <a:gdLst>
                  <a:gd name="connsiteX0" fmla="*/ 279138 w 558261"/>
                  <a:gd name="connsiteY0" fmla="*/ 0 h 558261"/>
                  <a:gd name="connsiteX1" fmla="*/ 279358 w 558261"/>
                  <a:gd name="connsiteY1" fmla="*/ 0 h 558261"/>
                  <a:gd name="connsiteX2" fmla="*/ 558261 w 558261"/>
                  <a:gd name="connsiteY2" fmla="*/ 279108 h 558261"/>
                  <a:gd name="connsiteX3" fmla="*/ 558261 w 558261"/>
                  <a:gd name="connsiteY3" fmla="*/ 279138 h 558261"/>
                  <a:gd name="connsiteX4" fmla="*/ 279123 w 558261"/>
                  <a:gd name="connsiteY4" fmla="*/ 558261 h 558261"/>
                  <a:gd name="connsiteX5" fmla="*/ 0 w 558261"/>
                  <a:gd name="connsiteY5" fmla="*/ 279123 h 558261"/>
                  <a:gd name="connsiteX6" fmla="*/ 279138 w 558261"/>
                  <a:gd name="connsiteY6" fmla="*/ 0 h 558261"/>
                  <a:gd name="connsiteX7" fmla="*/ 189585 w 558261"/>
                  <a:gd name="connsiteY7" fmla="*/ 154389 h 558261"/>
                  <a:gd name="connsiteX8" fmla="*/ 154411 w 558261"/>
                  <a:gd name="connsiteY8" fmla="*/ 189527 h 558261"/>
                  <a:gd name="connsiteX9" fmla="*/ 243971 w 558261"/>
                  <a:gd name="connsiteY9" fmla="*/ 279108 h 558261"/>
                  <a:gd name="connsiteX10" fmla="*/ 154448 w 558261"/>
                  <a:gd name="connsiteY10" fmla="*/ 368698 h 558261"/>
                  <a:gd name="connsiteX11" fmla="*/ 189585 w 558261"/>
                  <a:gd name="connsiteY11" fmla="*/ 403835 h 558261"/>
                  <a:gd name="connsiteX12" fmla="*/ 279138 w 558261"/>
                  <a:gd name="connsiteY12" fmla="*/ 314253 h 558261"/>
                  <a:gd name="connsiteX13" fmla="*/ 368720 w 558261"/>
                  <a:gd name="connsiteY13" fmla="*/ 403850 h 558261"/>
                  <a:gd name="connsiteX14" fmla="*/ 403857 w 558261"/>
                  <a:gd name="connsiteY14" fmla="*/ 368712 h 558261"/>
                  <a:gd name="connsiteX15" fmla="*/ 314275 w 558261"/>
                  <a:gd name="connsiteY15" fmla="*/ 279108 h 558261"/>
                  <a:gd name="connsiteX16" fmla="*/ 403857 w 558261"/>
                  <a:gd name="connsiteY16" fmla="*/ 189527 h 558261"/>
                  <a:gd name="connsiteX17" fmla="*/ 368720 w 558261"/>
                  <a:gd name="connsiteY17" fmla="*/ 154389 h 558261"/>
                  <a:gd name="connsiteX18" fmla="*/ 279138 w 558261"/>
                  <a:gd name="connsiteY18" fmla="*/ 244000 h 558261"/>
                  <a:gd name="connsiteX19" fmla="*/ 189585 w 558261"/>
                  <a:gd name="connsiteY19" fmla="*/ 154389 h 558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58261" h="558261">
                    <a:moveTo>
                      <a:pt x="279138" y="0"/>
                    </a:moveTo>
                    <a:cubicBezTo>
                      <a:pt x="279211" y="0"/>
                      <a:pt x="279285" y="0"/>
                      <a:pt x="279358" y="0"/>
                    </a:cubicBezTo>
                    <a:cubicBezTo>
                      <a:pt x="433449" y="57"/>
                      <a:pt x="558318" y="125018"/>
                      <a:pt x="558261" y="279108"/>
                    </a:cubicBezTo>
                    <a:cubicBezTo>
                      <a:pt x="558261" y="279118"/>
                      <a:pt x="558261" y="279128"/>
                      <a:pt x="558261" y="279138"/>
                    </a:cubicBezTo>
                    <a:cubicBezTo>
                      <a:pt x="558257" y="433298"/>
                      <a:pt x="433283" y="558265"/>
                      <a:pt x="279123" y="558261"/>
                    </a:cubicBezTo>
                    <a:cubicBezTo>
                      <a:pt x="124963" y="558257"/>
                      <a:pt x="-4" y="433283"/>
                      <a:pt x="0" y="279123"/>
                    </a:cubicBezTo>
                    <a:cubicBezTo>
                      <a:pt x="4" y="124963"/>
                      <a:pt x="124978" y="-4"/>
                      <a:pt x="279138" y="0"/>
                    </a:cubicBezTo>
                    <a:close/>
                    <a:moveTo>
                      <a:pt x="189585" y="154389"/>
                    </a:moveTo>
                    <a:lnTo>
                      <a:pt x="154411" y="189527"/>
                    </a:lnTo>
                    <a:lnTo>
                      <a:pt x="243971" y="279108"/>
                    </a:lnTo>
                    <a:lnTo>
                      <a:pt x="154448" y="368698"/>
                    </a:lnTo>
                    <a:lnTo>
                      <a:pt x="189585" y="403835"/>
                    </a:lnTo>
                    <a:lnTo>
                      <a:pt x="279138" y="314253"/>
                    </a:lnTo>
                    <a:lnTo>
                      <a:pt x="368720" y="403850"/>
                    </a:lnTo>
                    <a:lnTo>
                      <a:pt x="403857" y="368712"/>
                    </a:lnTo>
                    <a:lnTo>
                      <a:pt x="314275" y="279108"/>
                    </a:lnTo>
                    <a:lnTo>
                      <a:pt x="403857" y="189527"/>
                    </a:lnTo>
                    <a:lnTo>
                      <a:pt x="368720" y="154389"/>
                    </a:lnTo>
                    <a:lnTo>
                      <a:pt x="279138" y="244000"/>
                    </a:lnTo>
                    <a:lnTo>
                      <a:pt x="189585" y="154389"/>
                    </a:lnTo>
                    <a:close/>
                  </a:path>
                </a:pathLst>
              </a:custGeom>
              <a:solidFill>
                <a:srgbClr val="FF4040"/>
              </a:solidFill>
              <a:ln w="7342" cap="flat">
                <a:noFill/>
                <a:prstDash val="solid"/>
                <a:miter/>
              </a:ln>
            </p:spPr>
            <p:txBody>
              <a:bodyPr rtlCol="0" anchor="ctr"/>
              <a:lstStyle/>
              <a:p>
                <a:endParaRPr lang="ja-JP" altLang="en-US"/>
              </a:p>
            </p:txBody>
          </p:sp>
        </p:grpSp>
      </p:grpSp>
      <p:grpSp>
        <p:nvGrpSpPr>
          <p:cNvPr id="26" name="グループ化 25">
            <a:extLst>
              <a:ext uri="{FF2B5EF4-FFF2-40B4-BE49-F238E27FC236}">
                <a16:creationId xmlns:a16="http://schemas.microsoft.com/office/drawing/2014/main" id="{6F94A32F-DD57-A233-787E-709F41EAD2CB}"/>
              </a:ext>
            </a:extLst>
          </p:cNvPr>
          <p:cNvGrpSpPr/>
          <p:nvPr/>
        </p:nvGrpSpPr>
        <p:grpSpPr>
          <a:xfrm>
            <a:off x="491695" y="2643358"/>
            <a:ext cx="1733581" cy="1008146"/>
            <a:chOff x="885306" y="2267501"/>
            <a:chExt cx="2229180" cy="1296356"/>
          </a:xfrm>
        </p:grpSpPr>
        <p:pic>
          <p:nvPicPr>
            <p:cNvPr id="8" name="グラフィックス 7">
              <a:extLst>
                <a:ext uri="{FF2B5EF4-FFF2-40B4-BE49-F238E27FC236}">
                  <a16:creationId xmlns:a16="http://schemas.microsoft.com/office/drawing/2014/main" id="{DC68706F-A938-6CEA-DC9B-3C31F9EA8FC0}"/>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85306" y="2824987"/>
              <a:ext cx="988742" cy="723110"/>
            </a:xfrm>
            <a:prstGeom prst="rect">
              <a:avLst/>
            </a:prstGeom>
          </p:spPr>
        </p:pic>
        <p:pic>
          <p:nvPicPr>
            <p:cNvPr id="9" name="グラフィックス 8">
              <a:extLst>
                <a:ext uri="{FF2B5EF4-FFF2-40B4-BE49-F238E27FC236}">
                  <a16:creationId xmlns:a16="http://schemas.microsoft.com/office/drawing/2014/main" id="{058774F0-79ED-F940-7698-78AA8ABD7D7F}"/>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921370" y="2824987"/>
              <a:ext cx="1193116" cy="738870"/>
            </a:xfrm>
            <a:prstGeom prst="rect">
              <a:avLst/>
            </a:prstGeom>
          </p:spPr>
        </p:pic>
        <p:grpSp>
          <p:nvGrpSpPr>
            <p:cNvPr id="14" name="グループ化 13">
              <a:extLst>
                <a:ext uri="{FF2B5EF4-FFF2-40B4-BE49-F238E27FC236}">
                  <a16:creationId xmlns:a16="http://schemas.microsoft.com/office/drawing/2014/main" id="{E97F6912-35B9-645F-C624-4B29876FC996}"/>
                </a:ext>
              </a:extLst>
            </p:cNvPr>
            <p:cNvGrpSpPr/>
            <p:nvPr/>
          </p:nvGrpSpPr>
          <p:grpSpPr>
            <a:xfrm>
              <a:off x="2275742" y="2271905"/>
              <a:ext cx="484372" cy="484372"/>
              <a:chOff x="1859322" y="2739527"/>
              <a:chExt cx="558261" cy="558261"/>
            </a:xfrm>
          </p:grpSpPr>
          <p:sp>
            <p:nvSpPr>
              <p:cNvPr id="15" name="フリーフォーム 14" descr="バッジ: バツ 単色塗りつぶし">
                <a:extLst>
                  <a:ext uri="{FF2B5EF4-FFF2-40B4-BE49-F238E27FC236}">
                    <a16:creationId xmlns:a16="http://schemas.microsoft.com/office/drawing/2014/main" id="{6C8B36F6-B3CE-AE6C-ABF1-444F4F3E808E}"/>
                  </a:ext>
                </a:extLst>
              </p:cNvPr>
              <p:cNvSpPr/>
              <p:nvPr/>
            </p:nvSpPr>
            <p:spPr>
              <a:xfrm>
                <a:off x="2013733" y="2893917"/>
                <a:ext cx="249446" cy="249461"/>
              </a:xfrm>
              <a:custGeom>
                <a:avLst/>
                <a:gdLst>
                  <a:gd name="connsiteX0" fmla="*/ 35174 w 249446"/>
                  <a:gd name="connsiteY0" fmla="*/ 0 h 249461"/>
                  <a:gd name="connsiteX1" fmla="*/ 124727 w 249446"/>
                  <a:gd name="connsiteY1" fmla="*/ 89611 h 249461"/>
                  <a:gd name="connsiteX2" fmla="*/ 214309 w 249446"/>
                  <a:gd name="connsiteY2" fmla="*/ 0 h 249461"/>
                  <a:gd name="connsiteX3" fmla="*/ 249446 w 249446"/>
                  <a:gd name="connsiteY3" fmla="*/ 35138 h 249461"/>
                  <a:gd name="connsiteX4" fmla="*/ 159864 w 249446"/>
                  <a:gd name="connsiteY4" fmla="*/ 124719 h 249461"/>
                  <a:gd name="connsiteX5" fmla="*/ 249446 w 249446"/>
                  <a:gd name="connsiteY5" fmla="*/ 214323 h 249461"/>
                  <a:gd name="connsiteX6" fmla="*/ 214309 w 249446"/>
                  <a:gd name="connsiteY6" fmla="*/ 249461 h 249461"/>
                  <a:gd name="connsiteX7" fmla="*/ 124727 w 249446"/>
                  <a:gd name="connsiteY7" fmla="*/ 159864 h 249461"/>
                  <a:gd name="connsiteX8" fmla="*/ 35174 w 249446"/>
                  <a:gd name="connsiteY8" fmla="*/ 249446 h 249461"/>
                  <a:gd name="connsiteX9" fmla="*/ 37 w 249446"/>
                  <a:gd name="connsiteY9" fmla="*/ 214309 h 249461"/>
                  <a:gd name="connsiteX10" fmla="*/ 89560 w 249446"/>
                  <a:gd name="connsiteY10" fmla="*/ 124719 h 249461"/>
                  <a:gd name="connsiteX11" fmla="*/ 0 w 249446"/>
                  <a:gd name="connsiteY11" fmla="*/ 35138 h 249461"/>
                  <a:gd name="connsiteX12" fmla="*/ 35174 w 249446"/>
                  <a:gd name="connsiteY12" fmla="*/ 0 h 249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9446" h="249461">
                    <a:moveTo>
                      <a:pt x="35174" y="0"/>
                    </a:moveTo>
                    <a:lnTo>
                      <a:pt x="124727" y="89611"/>
                    </a:lnTo>
                    <a:lnTo>
                      <a:pt x="214309" y="0"/>
                    </a:lnTo>
                    <a:lnTo>
                      <a:pt x="249446" y="35138"/>
                    </a:lnTo>
                    <a:lnTo>
                      <a:pt x="159864" y="124719"/>
                    </a:lnTo>
                    <a:lnTo>
                      <a:pt x="249446" y="214323"/>
                    </a:lnTo>
                    <a:lnTo>
                      <a:pt x="214309" y="249461"/>
                    </a:lnTo>
                    <a:lnTo>
                      <a:pt x="124727" y="159864"/>
                    </a:lnTo>
                    <a:lnTo>
                      <a:pt x="35174" y="249446"/>
                    </a:lnTo>
                    <a:lnTo>
                      <a:pt x="37" y="214309"/>
                    </a:lnTo>
                    <a:lnTo>
                      <a:pt x="89560" y="124719"/>
                    </a:lnTo>
                    <a:lnTo>
                      <a:pt x="0" y="35138"/>
                    </a:lnTo>
                    <a:lnTo>
                      <a:pt x="35174" y="0"/>
                    </a:lnTo>
                    <a:close/>
                  </a:path>
                </a:pathLst>
              </a:custGeom>
              <a:solidFill>
                <a:srgbClr val="FFFFFF"/>
              </a:solidFill>
              <a:ln w="12700" cap="flat">
                <a:solidFill>
                  <a:srgbClr val="FFFFFF"/>
                </a:solidFill>
                <a:prstDash val="solid"/>
                <a:miter/>
              </a:ln>
            </p:spPr>
            <p:txBody>
              <a:bodyPr rtlCol="0" anchor="ctr"/>
              <a:lstStyle/>
              <a:p>
                <a:endParaRPr lang="ja-JP" altLang="en-US"/>
              </a:p>
            </p:txBody>
          </p:sp>
          <p:sp>
            <p:nvSpPr>
              <p:cNvPr id="16" name="フリーフォーム 15" descr="バッジ: バツ 単色塗りつぶし">
                <a:extLst>
                  <a:ext uri="{FF2B5EF4-FFF2-40B4-BE49-F238E27FC236}">
                    <a16:creationId xmlns:a16="http://schemas.microsoft.com/office/drawing/2014/main" id="{C439CF95-0287-BFB6-B569-DE9F24EA36CD}"/>
                  </a:ext>
                </a:extLst>
              </p:cNvPr>
              <p:cNvSpPr/>
              <p:nvPr/>
            </p:nvSpPr>
            <p:spPr>
              <a:xfrm>
                <a:off x="1859322" y="2739527"/>
                <a:ext cx="558261" cy="558261"/>
              </a:xfrm>
              <a:custGeom>
                <a:avLst/>
                <a:gdLst>
                  <a:gd name="connsiteX0" fmla="*/ 279138 w 558261"/>
                  <a:gd name="connsiteY0" fmla="*/ 0 h 558261"/>
                  <a:gd name="connsiteX1" fmla="*/ 279358 w 558261"/>
                  <a:gd name="connsiteY1" fmla="*/ 0 h 558261"/>
                  <a:gd name="connsiteX2" fmla="*/ 558261 w 558261"/>
                  <a:gd name="connsiteY2" fmla="*/ 279108 h 558261"/>
                  <a:gd name="connsiteX3" fmla="*/ 558261 w 558261"/>
                  <a:gd name="connsiteY3" fmla="*/ 279138 h 558261"/>
                  <a:gd name="connsiteX4" fmla="*/ 279123 w 558261"/>
                  <a:gd name="connsiteY4" fmla="*/ 558261 h 558261"/>
                  <a:gd name="connsiteX5" fmla="*/ 0 w 558261"/>
                  <a:gd name="connsiteY5" fmla="*/ 279123 h 558261"/>
                  <a:gd name="connsiteX6" fmla="*/ 279138 w 558261"/>
                  <a:gd name="connsiteY6" fmla="*/ 0 h 558261"/>
                  <a:gd name="connsiteX7" fmla="*/ 189585 w 558261"/>
                  <a:gd name="connsiteY7" fmla="*/ 154389 h 558261"/>
                  <a:gd name="connsiteX8" fmla="*/ 154411 w 558261"/>
                  <a:gd name="connsiteY8" fmla="*/ 189527 h 558261"/>
                  <a:gd name="connsiteX9" fmla="*/ 243971 w 558261"/>
                  <a:gd name="connsiteY9" fmla="*/ 279108 h 558261"/>
                  <a:gd name="connsiteX10" fmla="*/ 154448 w 558261"/>
                  <a:gd name="connsiteY10" fmla="*/ 368698 h 558261"/>
                  <a:gd name="connsiteX11" fmla="*/ 189585 w 558261"/>
                  <a:gd name="connsiteY11" fmla="*/ 403835 h 558261"/>
                  <a:gd name="connsiteX12" fmla="*/ 279138 w 558261"/>
                  <a:gd name="connsiteY12" fmla="*/ 314253 h 558261"/>
                  <a:gd name="connsiteX13" fmla="*/ 368720 w 558261"/>
                  <a:gd name="connsiteY13" fmla="*/ 403850 h 558261"/>
                  <a:gd name="connsiteX14" fmla="*/ 403857 w 558261"/>
                  <a:gd name="connsiteY14" fmla="*/ 368712 h 558261"/>
                  <a:gd name="connsiteX15" fmla="*/ 314275 w 558261"/>
                  <a:gd name="connsiteY15" fmla="*/ 279108 h 558261"/>
                  <a:gd name="connsiteX16" fmla="*/ 403857 w 558261"/>
                  <a:gd name="connsiteY16" fmla="*/ 189527 h 558261"/>
                  <a:gd name="connsiteX17" fmla="*/ 368720 w 558261"/>
                  <a:gd name="connsiteY17" fmla="*/ 154389 h 558261"/>
                  <a:gd name="connsiteX18" fmla="*/ 279138 w 558261"/>
                  <a:gd name="connsiteY18" fmla="*/ 244000 h 558261"/>
                  <a:gd name="connsiteX19" fmla="*/ 189585 w 558261"/>
                  <a:gd name="connsiteY19" fmla="*/ 154389 h 558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58261" h="558261">
                    <a:moveTo>
                      <a:pt x="279138" y="0"/>
                    </a:moveTo>
                    <a:cubicBezTo>
                      <a:pt x="279211" y="0"/>
                      <a:pt x="279285" y="0"/>
                      <a:pt x="279358" y="0"/>
                    </a:cubicBezTo>
                    <a:cubicBezTo>
                      <a:pt x="433449" y="57"/>
                      <a:pt x="558318" y="125018"/>
                      <a:pt x="558261" y="279108"/>
                    </a:cubicBezTo>
                    <a:cubicBezTo>
                      <a:pt x="558261" y="279118"/>
                      <a:pt x="558261" y="279128"/>
                      <a:pt x="558261" y="279138"/>
                    </a:cubicBezTo>
                    <a:cubicBezTo>
                      <a:pt x="558257" y="433298"/>
                      <a:pt x="433283" y="558265"/>
                      <a:pt x="279123" y="558261"/>
                    </a:cubicBezTo>
                    <a:cubicBezTo>
                      <a:pt x="124963" y="558257"/>
                      <a:pt x="-4" y="433283"/>
                      <a:pt x="0" y="279123"/>
                    </a:cubicBezTo>
                    <a:cubicBezTo>
                      <a:pt x="4" y="124963"/>
                      <a:pt x="124978" y="-4"/>
                      <a:pt x="279138" y="0"/>
                    </a:cubicBezTo>
                    <a:close/>
                    <a:moveTo>
                      <a:pt x="189585" y="154389"/>
                    </a:moveTo>
                    <a:lnTo>
                      <a:pt x="154411" y="189527"/>
                    </a:lnTo>
                    <a:lnTo>
                      <a:pt x="243971" y="279108"/>
                    </a:lnTo>
                    <a:lnTo>
                      <a:pt x="154448" y="368698"/>
                    </a:lnTo>
                    <a:lnTo>
                      <a:pt x="189585" y="403835"/>
                    </a:lnTo>
                    <a:lnTo>
                      <a:pt x="279138" y="314253"/>
                    </a:lnTo>
                    <a:lnTo>
                      <a:pt x="368720" y="403850"/>
                    </a:lnTo>
                    <a:lnTo>
                      <a:pt x="403857" y="368712"/>
                    </a:lnTo>
                    <a:lnTo>
                      <a:pt x="314275" y="279108"/>
                    </a:lnTo>
                    <a:lnTo>
                      <a:pt x="403857" y="189527"/>
                    </a:lnTo>
                    <a:lnTo>
                      <a:pt x="368720" y="154389"/>
                    </a:lnTo>
                    <a:lnTo>
                      <a:pt x="279138" y="244000"/>
                    </a:lnTo>
                    <a:lnTo>
                      <a:pt x="189585" y="154389"/>
                    </a:lnTo>
                    <a:close/>
                  </a:path>
                </a:pathLst>
              </a:custGeom>
              <a:solidFill>
                <a:srgbClr val="FF4040"/>
              </a:solidFill>
              <a:ln w="7342" cap="flat">
                <a:noFill/>
                <a:prstDash val="solid"/>
                <a:miter/>
              </a:ln>
            </p:spPr>
            <p:txBody>
              <a:bodyPr rtlCol="0" anchor="ctr"/>
              <a:lstStyle/>
              <a:p>
                <a:endParaRPr lang="ja-JP" altLang="en-US"/>
              </a:p>
            </p:txBody>
          </p:sp>
        </p:grpSp>
        <p:grpSp>
          <p:nvGrpSpPr>
            <p:cNvPr id="20" name="グループ化 19">
              <a:extLst>
                <a:ext uri="{FF2B5EF4-FFF2-40B4-BE49-F238E27FC236}">
                  <a16:creationId xmlns:a16="http://schemas.microsoft.com/office/drawing/2014/main" id="{A97360EF-2611-4879-8E80-D4EFC023CD82}"/>
                </a:ext>
              </a:extLst>
            </p:cNvPr>
            <p:cNvGrpSpPr/>
            <p:nvPr/>
          </p:nvGrpSpPr>
          <p:grpSpPr>
            <a:xfrm>
              <a:off x="1049072" y="2267501"/>
              <a:ext cx="510268" cy="510268"/>
              <a:chOff x="1067763" y="4069096"/>
              <a:chExt cx="510268" cy="510268"/>
            </a:xfrm>
          </p:grpSpPr>
          <p:sp>
            <p:nvSpPr>
              <p:cNvPr id="21" name="フリーフォーム 20" descr="バッジ: チェックマーク 1 単色塗りつぶし">
                <a:extLst>
                  <a:ext uri="{FF2B5EF4-FFF2-40B4-BE49-F238E27FC236}">
                    <a16:creationId xmlns:a16="http://schemas.microsoft.com/office/drawing/2014/main" id="{FA74AFB4-89F4-1B1C-612E-4CDE30D17F0D}"/>
                  </a:ext>
                </a:extLst>
              </p:cNvPr>
              <p:cNvSpPr/>
              <p:nvPr/>
            </p:nvSpPr>
            <p:spPr>
              <a:xfrm>
                <a:off x="1176383" y="4206448"/>
                <a:ext cx="306532" cy="242270"/>
              </a:xfrm>
              <a:custGeom>
                <a:avLst/>
                <a:gdLst>
                  <a:gd name="connsiteX0" fmla="*/ 273964 w 306532"/>
                  <a:gd name="connsiteY0" fmla="*/ 0 h 242270"/>
                  <a:gd name="connsiteX1" fmla="*/ 306532 w 306532"/>
                  <a:gd name="connsiteY1" fmla="*/ 32118 h 242270"/>
                  <a:gd name="connsiteX2" fmla="*/ 208312 w 306532"/>
                  <a:gd name="connsiteY2" fmla="*/ 129949 h 242270"/>
                  <a:gd name="connsiteX3" fmla="*/ 208318 w 306532"/>
                  <a:gd name="connsiteY3" fmla="*/ 129969 h 242270"/>
                  <a:gd name="connsiteX4" fmla="*/ 96132 w 306532"/>
                  <a:gd name="connsiteY4" fmla="*/ 242270 h 242270"/>
                  <a:gd name="connsiteX5" fmla="*/ 0 w 306532"/>
                  <a:gd name="connsiteY5" fmla="*/ 146139 h 242270"/>
                  <a:gd name="connsiteX6" fmla="*/ 32118 w 306532"/>
                  <a:gd name="connsiteY6" fmla="*/ 114021 h 242270"/>
                  <a:gd name="connsiteX7" fmla="*/ 96132 w 306532"/>
                  <a:gd name="connsiteY7" fmla="*/ 178034 h 242270"/>
                  <a:gd name="connsiteX8" fmla="*/ 188837 w 306532"/>
                  <a:gd name="connsiteY8" fmla="*/ 84127 h 242270"/>
                  <a:gd name="connsiteX9" fmla="*/ 268382 w 306532"/>
                  <a:gd name="connsiteY9" fmla="*/ 5590 h 242270"/>
                  <a:gd name="connsiteX10" fmla="*/ 271277 w 306532"/>
                  <a:gd name="connsiteY10" fmla="*/ 2902 h 242270"/>
                  <a:gd name="connsiteX11" fmla="*/ 273964 w 306532"/>
                  <a:gd name="connsiteY11" fmla="*/ 0 h 242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6532" h="242270">
                    <a:moveTo>
                      <a:pt x="273964" y="0"/>
                    </a:moveTo>
                    <a:lnTo>
                      <a:pt x="306532" y="32118"/>
                    </a:lnTo>
                    <a:cubicBezTo>
                      <a:pt x="268704" y="69737"/>
                      <a:pt x="245488" y="92846"/>
                      <a:pt x="208312" y="129949"/>
                    </a:cubicBezTo>
                    <a:lnTo>
                      <a:pt x="208318" y="129969"/>
                    </a:lnTo>
                    <a:cubicBezTo>
                      <a:pt x="171147" y="167073"/>
                      <a:pt x="133751" y="204507"/>
                      <a:pt x="96132" y="242270"/>
                    </a:cubicBezTo>
                    <a:cubicBezTo>
                      <a:pt x="64164" y="210150"/>
                      <a:pt x="32120" y="178106"/>
                      <a:pt x="0" y="146139"/>
                    </a:cubicBezTo>
                    <a:lnTo>
                      <a:pt x="32118" y="114021"/>
                    </a:lnTo>
                    <a:lnTo>
                      <a:pt x="96132" y="178034"/>
                    </a:lnTo>
                    <a:cubicBezTo>
                      <a:pt x="127208" y="146510"/>
                      <a:pt x="158110" y="115208"/>
                      <a:pt x="188837" y="84127"/>
                    </a:cubicBezTo>
                    <a:cubicBezTo>
                      <a:pt x="219544" y="53050"/>
                      <a:pt x="236533" y="36370"/>
                      <a:pt x="268382" y="5590"/>
                    </a:cubicBezTo>
                    <a:cubicBezTo>
                      <a:pt x="269275" y="4696"/>
                      <a:pt x="270236" y="3809"/>
                      <a:pt x="271277" y="2902"/>
                    </a:cubicBezTo>
                    <a:cubicBezTo>
                      <a:pt x="272286" y="2047"/>
                      <a:pt x="273188" y="1072"/>
                      <a:pt x="273964" y="0"/>
                    </a:cubicBezTo>
                    <a:close/>
                  </a:path>
                </a:pathLst>
              </a:custGeom>
              <a:solidFill>
                <a:srgbClr val="FFFFFF"/>
              </a:solidFill>
              <a:ln w="12700" cap="flat">
                <a:solidFill>
                  <a:srgbClr val="FFFFFF"/>
                </a:solidFill>
                <a:prstDash val="solid"/>
                <a:miter/>
              </a:ln>
            </p:spPr>
            <p:txBody>
              <a:bodyPr rtlCol="0" anchor="ctr"/>
              <a:lstStyle/>
              <a:p>
                <a:endParaRPr lang="ja-JP" altLang="en-US"/>
              </a:p>
            </p:txBody>
          </p:sp>
          <p:sp>
            <p:nvSpPr>
              <p:cNvPr id="22" name="フリーフォーム 21" descr="バッジ: チェックマーク 1 単色塗りつぶし">
                <a:extLst>
                  <a:ext uri="{FF2B5EF4-FFF2-40B4-BE49-F238E27FC236}">
                    <a16:creationId xmlns:a16="http://schemas.microsoft.com/office/drawing/2014/main" id="{4E36C38A-7E7A-8F63-C09A-1BC6916775DB}"/>
                  </a:ext>
                </a:extLst>
              </p:cNvPr>
              <p:cNvSpPr/>
              <p:nvPr/>
            </p:nvSpPr>
            <p:spPr>
              <a:xfrm>
                <a:off x="1067763" y="4069096"/>
                <a:ext cx="510268" cy="510268"/>
              </a:xfrm>
              <a:custGeom>
                <a:avLst/>
                <a:gdLst>
                  <a:gd name="connsiteX0" fmla="*/ 255134 w 510268"/>
                  <a:gd name="connsiteY0" fmla="*/ 0 h 510268"/>
                  <a:gd name="connsiteX1" fmla="*/ 255329 w 510268"/>
                  <a:gd name="connsiteY1" fmla="*/ 0 h 510268"/>
                  <a:gd name="connsiteX2" fmla="*/ 510268 w 510268"/>
                  <a:gd name="connsiteY2" fmla="*/ 255114 h 510268"/>
                  <a:gd name="connsiteX3" fmla="*/ 510268 w 510268"/>
                  <a:gd name="connsiteY3" fmla="*/ 255134 h 510268"/>
                  <a:gd name="connsiteX4" fmla="*/ 255134 w 510268"/>
                  <a:gd name="connsiteY4" fmla="*/ 510268 h 510268"/>
                  <a:gd name="connsiteX5" fmla="*/ 0 w 510268"/>
                  <a:gd name="connsiteY5" fmla="*/ 255134 h 510268"/>
                  <a:gd name="connsiteX6" fmla="*/ 255134 w 510268"/>
                  <a:gd name="connsiteY6" fmla="*/ 0 h 510268"/>
                  <a:gd name="connsiteX7" fmla="*/ 382583 w 510268"/>
                  <a:gd name="connsiteY7" fmla="*/ 137351 h 510268"/>
                  <a:gd name="connsiteX8" fmla="*/ 379896 w 510268"/>
                  <a:gd name="connsiteY8" fmla="*/ 140253 h 510268"/>
                  <a:gd name="connsiteX9" fmla="*/ 377001 w 510268"/>
                  <a:gd name="connsiteY9" fmla="*/ 142941 h 510268"/>
                  <a:gd name="connsiteX10" fmla="*/ 297456 w 510268"/>
                  <a:gd name="connsiteY10" fmla="*/ 221478 h 510268"/>
                  <a:gd name="connsiteX11" fmla="*/ 204751 w 510268"/>
                  <a:gd name="connsiteY11" fmla="*/ 315385 h 510268"/>
                  <a:gd name="connsiteX12" fmla="*/ 140737 w 510268"/>
                  <a:gd name="connsiteY12" fmla="*/ 251372 h 510268"/>
                  <a:gd name="connsiteX13" fmla="*/ 108619 w 510268"/>
                  <a:gd name="connsiteY13" fmla="*/ 283490 h 510268"/>
                  <a:gd name="connsiteX14" fmla="*/ 204751 w 510268"/>
                  <a:gd name="connsiteY14" fmla="*/ 379621 h 510268"/>
                  <a:gd name="connsiteX15" fmla="*/ 316937 w 510268"/>
                  <a:gd name="connsiteY15" fmla="*/ 267320 h 510268"/>
                  <a:gd name="connsiteX16" fmla="*/ 316931 w 510268"/>
                  <a:gd name="connsiteY16" fmla="*/ 267300 h 510268"/>
                  <a:gd name="connsiteX17" fmla="*/ 415151 w 510268"/>
                  <a:gd name="connsiteY17" fmla="*/ 169469 h 510268"/>
                  <a:gd name="connsiteX18" fmla="*/ 382583 w 510268"/>
                  <a:gd name="connsiteY18" fmla="*/ 137351 h 510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10268" h="510268">
                    <a:moveTo>
                      <a:pt x="255134" y="0"/>
                    </a:moveTo>
                    <a:cubicBezTo>
                      <a:pt x="255199" y="0"/>
                      <a:pt x="255263" y="0"/>
                      <a:pt x="255329" y="0"/>
                    </a:cubicBezTo>
                    <a:cubicBezTo>
                      <a:pt x="396176" y="48"/>
                      <a:pt x="510316" y="114266"/>
                      <a:pt x="510268" y="255114"/>
                    </a:cubicBezTo>
                    <a:cubicBezTo>
                      <a:pt x="510268" y="255120"/>
                      <a:pt x="510268" y="255127"/>
                      <a:pt x="510268" y="255134"/>
                    </a:cubicBezTo>
                    <a:cubicBezTo>
                      <a:pt x="510268" y="396040"/>
                      <a:pt x="396040" y="510268"/>
                      <a:pt x="255134" y="510268"/>
                    </a:cubicBezTo>
                    <a:cubicBezTo>
                      <a:pt x="114227" y="510268"/>
                      <a:pt x="0" y="396040"/>
                      <a:pt x="0" y="255134"/>
                    </a:cubicBezTo>
                    <a:cubicBezTo>
                      <a:pt x="0" y="114227"/>
                      <a:pt x="114227" y="0"/>
                      <a:pt x="255134" y="0"/>
                    </a:cubicBezTo>
                    <a:close/>
                    <a:moveTo>
                      <a:pt x="382583" y="137351"/>
                    </a:moveTo>
                    <a:cubicBezTo>
                      <a:pt x="381807" y="138423"/>
                      <a:pt x="380905" y="139398"/>
                      <a:pt x="379896" y="140253"/>
                    </a:cubicBezTo>
                    <a:cubicBezTo>
                      <a:pt x="378855" y="141160"/>
                      <a:pt x="377894" y="142047"/>
                      <a:pt x="377001" y="142941"/>
                    </a:cubicBezTo>
                    <a:cubicBezTo>
                      <a:pt x="345152" y="173721"/>
                      <a:pt x="328163" y="190401"/>
                      <a:pt x="297456" y="221478"/>
                    </a:cubicBezTo>
                    <a:cubicBezTo>
                      <a:pt x="266729" y="252559"/>
                      <a:pt x="235827" y="283861"/>
                      <a:pt x="204751" y="315385"/>
                    </a:cubicBezTo>
                    <a:lnTo>
                      <a:pt x="140737" y="251372"/>
                    </a:lnTo>
                    <a:lnTo>
                      <a:pt x="108619" y="283490"/>
                    </a:lnTo>
                    <a:cubicBezTo>
                      <a:pt x="140739" y="315457"/>
                      <a:pt x="172783" y="347501"/>
                      <a:pt x="204751" y="379621"/>
                    </a:cubicBezTo>
                    <a:cubicBezTo>
                      <a:pt x="242370" y="341858"/>
                      <a:pt x="279766" y="304424"/>
                      <a:pt x="316937" y="267320"/>
                    </a:cubicBezTo>
                    <a:lnTo>
                      <a:pt x="316931" y="267300"/>
                    </a:lnTo>
                    <a:cubicBezTo>
                      <a:pt x="354107" y="230197"/>
                      <a:pt x="377323" y="207088"/>
                      <a:pt x="415151" y="169469"/>
                    </a:cubicBezTo>
                    <a:lnTo>
                      <a:pt x="382583" y="137351"/>
                    </a:lnTo>
                    <a:close/>
                  </a:path>
                </a:pathLst>
              </a:custGeom>
              <a:solidFill>
                <a:srgbClr val="00B050"/>
              </a:solidFill>
              <a:ln w="6648" cap="flat">
                <a:noFill/>
                <a:prstDash val="solid"/>
                <a:miter/>
              </a:ln>
            </p:spPr>
            <p:txBody>
              <a:bodyPr rtlCol="0" anchor="ctr"/>
              <a:lstStyle/>
              <a:p>
                <a:endParaRPr lang="ja-JP" altLang="en-US"/>
              </a:p>
            </p:txBody>
          </p:sp>
        </p:grpSp>
      </p:grpSp>
    </p:spTree>
    <p:extLst>
      <p:ext uri="{BB962C8B-B14F-4D97-AF65-F5344CB8AC3E}">
        <p14:creationId xmlns:p14="http://schemas.microsoft.com/office/powerpoint/2010/main" val="37176268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FAD30C4-8F2A-B6F6-3BC1-C2389C74F78E}"/>
              </a:ext>
            </a:extLst>
          </p:cNvPr>
          <p:cNvSpPr>
            <a:spLocks noGrp="1"/>
          </p:cNvSpPr>
          <p:nvPr>
            <p:ph type="title"/>
          </p:nvPr>
        </p:nvSpPr>
        <p:spPr/>
        <p:txBody>
          <a:bodyPr/>
          <a:lstStyle/>
          <a:p>
            <a:r>
              <a:rPr kumimoji="1" lang="ja-JP" altLang="en-US"/>
              <a:t>付録：　質問調査 </a:t>
            </a:r>
            <a:r>
              <a:rPr kumimoji="1" lang="en-US" altLang="ja-JP" dirty="0"/>
              <a:t>3 – </a:t>
            </a:r>
            <a:r>
              <a:rPr kumimoji="1" lang="ja-JP" altLang="en-US"/>
              <a:t>課題 </a:t>
            </a:r>
            <a:r>
              <a:rPr kumimoji="1" lang="en-US" altLang="ja-JP" dirty="0"/>
              <a:t>2</a:t>
            </a:r>
            <a:endParaRPr kumimoji="1" lang="ja-JP" altLang="en-US"/>
          </a:p>
        </p:txBody>
      </p:sp>
      <p:sp>
        <p:nvSpPr>
          <p:cNvPr id="3" name="角丸四角形 2">
            <a:extLst>
              <a:ext uri="{FF2B5EF4-FFF2-40B4-BE49-F238E27FC236}">
                <a16:creationId xmlns:a16="http://schemas.microsoft.com/office/drawing/2014/main" id="{191BED6A-9191-4BB7-130D-2BE4AC7E210C}"/>
              </a:ext>
            </a:extLst>
          </p:cNvPr>
          <p:cNvSpPr/>
          <p:nvPr/>
        </p:nvSpPr>
        <p:spPr>
          <a:xfrm>
            <a:off x="1460529" y="991415"/>
            <a:ext cx="6976067" cy="793824"/>
          </a:xfrm>
          <a:prstGeom prst="roundRect">
            <a:avLst/>
          </a:prstGeom>
          <a:noFill/>
          <a:ln w="38100">
            <a:solidFill>
              <a:schemeClr val="tx1"/>
            </a:solidFill>
          </a:ln>
        </p:spPr>
        <p:style>
          <a:lnRef idx="2">
            <a:schemeClr val="accent1">
              <a:shade val="15000"/>
            </a:schemeClr>
          </a:lnRef>
          <a:fillRef idx="1001">
            <a:schemeClr val="dk2"/>
          </a:fillRef>
          <a:effectRef idx="0">
            <a:schemeClr val="accent1"/>
          </a:effectRef>
          <a:fontRef idx="minor">
            <a:schemeClr val="lt1"/>
          </a:fontRef>
        </p:style>
        <p:txBody>
          <a:bodyPr rtlCol="0" anchor="ctr"/>
          <a:lstStyle/>
          <a:p>
            <a:pPr algn="ctr"/>
            <a:r>
              <a:rPr kumimoji="1" lang="ja-JP" altLang="en-US" sz="2400" b="1"/>
              <a:t>各種要件を満たす </a:t>
            </a:r>
            <a:r>
              <a:rPr kumimoji="1" lang="en" altLang="ja-JP" sz="2400" b="1" dirty="0"/>
              <a:t>SBOM </a:t>
            </a:r>
            <a:r>
              <a:rPr kumimoji="1" lang="ja-JP" altLang="en-US" sz="2400" b="1"/>
              <a:t>を生成できない</a:t>
            </a:r>
          </a:p>
        </p:txBody>
      </p:sp>
      <p:grpSp>
        <p:nvGrpSpPr>
          <p:cNvPr id="4" name="グループ化 3">
            <a:extLst>
              <a:ext uri="{FF2B5EF4-FFF2-40B4-BE49-F238E27FC236}">
                <a16:creationId xmlns:a16="http://schemas.microsoft.com/office/drawing/2014/main" id="{2FE4CED8-BCC4-051A-A660-01D16F7D0953}"/>
              </a:ext>
            </a:extLst>
          </p:cNvPr>
          <p:cNvGrpSpPr/>
          <p:nvPr/>
        </p:nvGrpSpPr>
        <p:grpSpPr>
          <a:xfrm>
            <a:off x="607975" y="1007327"/>
            <a:ext cx="590550" cy="762000"/>
            <a:chOff x="761964" y="3326371"/>
            <a:chExt cx="590550" cy="762000"/>
          </a:xfrm>
          <a:effectLst>
            <a:outerShdw blurRad="50800" dist="38100" dir="2700000" algn="tl" rotWithShape="0">
              <a:prstClr val="black">
                <a:alpha val="80000"/>
              </a:prstClr>
            </a:outerShdw>
          </a:effectLst>
        </p:grpSpPr>
        <p:sp>
          <p:nvSpPr>
            <p:cNvPr id="5" name="フリーフォーム 4">
              <a:extLst>
                <a:ext uri="{FF2B5EF4-FFF2-40B4-BE49-F238E27FC236}">
                  <a16:creationId xmlns:a16="http://schemas.microsoft.com/office/drawing/2014/main" id="{87B196A1-9F5E-75BD-2F46-524E5E1236A5}"/>
                </a:ext>
              </a:extLst>
            </p:cNvPr>
            <p:cNvSpPr/>
            <p:nvPr/>
          </p:nvSpPr>
          <p:spPr>
            <a:xfrm>
              <a:off x="1028664" y="3364471"/>
              <a:ext cx="57150" cy="57150"/>
            </a:xfrm>
            <a:custGeom>
              <a:avLst/>
              <a:gdLst>
                <a:gd name="connsiteX0" fmla="*/ 29528 w 57150"/>
                <a:gd name="connsiteY0" fmla="*/ 0 h 57150"/>
                <a:gd name="connsiteX1" fmla="*/ 57150 w 57150"/>
                <a:gd name="connsiteY1" fmla="*/ 28575 h 57150"/>
                <a:gd name="connsiteX2" fmla="*/ 28575 w 57150"/>
                <a:gd name="connsiteY2" fmla="*/ 57150 h 57150"/>
                <a:gd name="connsiteX3" fmla="*/ 0 w 57150"/>
                <a:gd name="connsiteY3" fmla="*/ 28575 h 57150"/>
                <a:gd name="connsiteX4" fmla="*/ 29528 w 57150"/>
                <a:gd name="connsiteY4" fmla="*/ 0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29528" y="0"/>
                  </a:moveTo>
                  <a:cubicBezTo>
                    <a:pt x="44768" y="0"/>
                    <a:pt x="57150" y="13335"/>
                    <a:pt x="57150" y="28575"/>
                  </a:cubicBezTo>
                  <a:cubicBezTo>
                    <a:pt x="57150" y="44768"/>
                    <a:pt x="44768" y="57150"/>
                    <a:pt x="28575" y="57150"/>
                  </a:cubicBezTo>
                  <a:cubicBezTo>
                    <a:pt x="12383" y="57150"/>
                    <a:pt x="0" y="44768"/>
                    <a:pt x="0" y="28575"/>
                  </a:cubicBezTo>
                  <a:cubicBezTo>
                    <a:pt x="0" y="12383"/>
                    <a:pt x="12383" y="0"/>
                    <a:pt x="29528" y="0"/>
                  </a:cubicBezTo>
                  <a:close/>
                </a:path>
              </a:pathLst>
            </a:custGeom>
            <a:solidFill>
              <a:schemeClr val="bg2"/>
            </a:solidFill>
            <a:ln w="12700" cap="flat">
              <a:solidFill>
                <a:schemeClr val="bg2"/>
              </a:solidFill>
              <a:prstDash val="solid"/>
              <a:miter/>
            </a:ln>
          </p:spPr>
          <p:txBody>
            <a:bodyPr rtlCol="0" anchor="ctr"/>
            <a:lstStyle/>
            <a:p>
              <a:endParaRPr lang="ja-JP" altLang="en-US"/>
            </a:p>
          </p:txBody>
        </p:sp>
        <p:sp>
          <p:nvSpPr>
            <p:cNvPr id="6" name="フリーフォーム 5">
              <a:extLst>
                <a:ext uri="{FF2B5EF4-FFF2-40B4-BE49-F238E27FC236}">
                  <a16:creationId xmlns:a16="http://schemas.microsoft.com/office/drawing/2014/main" id="{DD7F1952-1540-A756-D090-A7462BEAE5A5}"/>
                </a:ext>
              </a:extLst>
            </p:cNvPr>
            <p:cNvSpPr/>
            <p:nvPr/>
          </p:nvSpPr>
          <p:spPr>
            <a:xfrm>
              <a:off x="819114" y="3440671"/>
              <a:ext cx="476250" cy="590550"/>
            </a:xfrm>
            <a:custGeom>
              <a:avLst/>
              <a:gdLst>
                <a:gd name="connsiteX0" fmla="*/ 0 w 476250"/>
                <a:gd name="connsiteY0" fmla="*/ 0 h 590550"/>
                <a:gd name="connsiteX1" fmla="*/ 104775 w 476250"/>
                <a:gd name="connsiteY1" fmla="*/ 0 h 590550"/>
                <a:gd name="connsiteX2" fmla="*/ 104775 w 476250"/>
                <a:gd name="connsiteY2" fmla="*/ 57150 h 590550"/>
                <a:gd name="connsiteX3" fmla="*/ 371475 w 476250"/>
                <a:gd name="connsiteY3" fmla="*/ 57150 h 590550"/>
                <a:gd name="connsiteX4" fmla="*/ 371475 w 476250"/>
                <a:gd name="connsiteY4" fmla="*/ 0 h 590550"/>
                <a:gd name="connsiteX5" fmla="*/ 476250 w 476250"/>
                <a:gd name="connsiteY5" fmla="*/ 0 h 590550"/>
                <a:gd name="connsiteX6" fmla="*/ 476250 w 476250"/>
                <a:gd name="connsiteY6" fmla="*/ 590550 h 590550"/>
                <a:gd name="connsiteX7" fmla="*/ 0 w 476250"/>
                <a:gd name="connsiteY7" fmla="*/ 590550 h 590550"/>
                <a:gd name="connsiteX8" fmla="*/ 0 w 476250"/>
                <a:gd name="connsiteY8" fmla="*/ 0 h 590550"/>
                <a:gd name="connsiteX9" fmla="*/ 392429 w 476250"/>
                <a:gd name="connsiteY9" fmla="*/ 92392 h 590550"/>
                <a:gd name="connsiteX10" fmla="*/ 329564 w 476250"/>
                <a:gd name="connsiteY10" fmla="*/ 155257 h 590550"/>
                <a:gd name="connsiteX11" fmla="*/ 304799 w 476250"/>
                <a:gd name="connsiteY11" fmla="*/ 130492 h 590550"/>
                <a:gd name="connsiteX12" fmla="*/ 284797 w 476250"/>
                <a:gd name="connsiteY12" fmla="*/ 150494 h 590550"/>
                <a:gd name="connsiteX13" fmla="*/ 329564 w 476250"/>
                <a:gd name="connsiteY13" fmla="*/ 195262 h 590550"/>
                <a:gd name="connsiteX14" fmla="*/ 412432 w 476250"/>
                <a:gd name="connsiteY14" fmla="*/ 112394 h 590550"/>
                <a:gd name="connsiteX15" fmla="*/ 392429 w 476250"/>
                <a:gd name="connsiteY15" fmla="*/ 92392 h 590550"/>
                <a:gd name="connsiteX16" fmla="*/ 57150 w 476250"/>
                <a:gd name="connsiteY16" fmla="*/ 133350 h 590550"/>
                <a:gd name="connsiteX17" fmla="*/ 57150 w 476250"/>
                <a:gd name="connsiteY17" fmla="*/ 171450 h 590550"/>
                <a:gd name="connsiteX18" fmla="*/ 219075 w 476250"/>
                <a:gd name="connsiteY18" fmla="*/ 171450 h 590550"/>
                <a:gd name="connsiteX19" fmla="*/ 219075 w 476250"/>
                <a:gd name="connsiteY19" fmla="*/ 133350 h 590550"/>
                <a:gd name="connsiteX20" fmla="*/ 57150 w 476250"/>
                <a:gd name="connsiteY20" fmla="*/ 133350 h 590550"/>
                <a:gd name="connsiteX21" fmla="*/ 392429 w 476250"/>
                <a:gd name="connsiteY21" fmla="*/ 206692 h 590550"/>
                <a:gd name="connsiteX22" fmla="*/ 329564 w 476250"/>
                <a:gd name="connsiteY22" fmla="*/ 269557 h 590550"/>
                <a:gd name="connsiteX23" fmla="*/ 304799 w 476250"/>
                <a:gd name="connsiteY23" fmla="*/ 244792 h 590550"/>
                <a:gd name="connsiteX24" fmla="*/ 284797 w 476250"/>
                <a:gd name="connsiteY24" fmla="*/ 264794 h 590550"/>
                <a:gd name="connsiteX25" fmla="*/ 329564 w 476250"/>
                <a:gd name="connsiteY25" fmla="*/ 309562 h 590550"/>
                <a:gd name="connsiteX26" fmla="*/ 412432 w 476250"/>
                <a:gd name="connsiteY26" fmla="*/ 226694 h 590550"/>
                <a:gd name="connsiteX27" fmla="*/ 392429 w 476250"/>
                <a:gd name="connsiteY27" fmla="*/ 206692 h 590550"/>
                <a:gd name="connsiteX28" fmla="*/ 57150 w 476250"/>
                <a:gd name="connsiteY28" fmla="*/ 247650 h 590550"/>
                <a:gd name="connsiteX29" fmla="*/ 57150 w 476250"/>
                <a:gd name="connsiteY29" fmla="*/ 285750 h 590550"/>
                <a:gd name="connsiteX30" fmla="*/ 219075 w 476250"/>
                <a:gd name="connsiteY30" fmla="*/ 285750 h 590550"/>
                <a:gd name="connsiteX31" fmla="*/ 219075 w 476250"/>
                <a:gd name="connsiteY31" fmla="*/ 247650 h 590550"/>
                <a:gd name="connsiteX32" fmla="*/ 57150 w 476250"/>
                <a:gd name="connsiteY32" fmla="*/ 247650 h 590550"/>
                <a:gd name="connsiteX33" fmla="*/ 392429 w 476250"/>
                <a:gd name="connsiteY33" fmla="*/ 320992 h 590550"/>
                <a:gd name="connsiteX34" fmla="*/ 329564 w 476250"/>
                <a:gd name="connsiteY34" fmla="*/ 383857 h 590550"/>
                <a:gd name="connsiteX35" fmla="*/ 304799 w 476250"/>
                <a:gd name="connsiteY35" fmla="*/ 359092 h 590550"/>
                <a:gd name="connsiteX36" fmla="*/ 284797 w 476250"/>
                <a:gd name="connsiteY36" fmla="*/ 379094 h 590550"/>
                <a:gd name="connsiteX37" fmla="*/ 329564 w 476250"/>
                <a:gd name="connsiteY37" fmla="*/ 423862 h 590550"/>
                <a:gd name="connsiteX38" fmla="*/ 412432 w 476250"/>
                <a:gd name="connsiteY38" fmla="*/ 340994 h 590550"/>
                <a:gd name="connsiteX39" fmla="*/ 392429 w 476250"/>
                <a:gd name="connsiteY39" fmla="*/ 320992 h 590550"/>
                <a:gd name="connsiteX40" fmla="*/ 57150 w 476250"/>
                <a:gd name="connsiteY40" fmla="*/ 361950 h 590550"/>
                <a:gd name="connsiteX41" fmla="*/ 57150 w 476250"/>
                <a:gd name="connsiteY41" fmla="*/ 400050 h 590550"/>
                <a:gd name="connsiteX42" fmla="*/ 219075 w 476250"/>
                <a:gd name="connsiteY42" fmla="*/ 400050 h 590550"/>
                <a:gd name="connsiteX43" fmla="*/ 219075 w 476250"/>
                <a:gd name="connsiteY43" fmla="*/ 361950 h 590550"/>
                <a:gd name="connsiteX44" fmla="*/ 57150 w 476250"/>
                <a:gd name="connsiteY44" fmla="*/ 361950 h 590550"/>
                <a:gd name="connsiteX45" fmla="*/ 392429 w 476250"/>
                <a:gd name="connsiteY45" fmla="*/ 435292 h 590550"/>
                <a:gd name="connsiteX46" fmla="*/ 329564 w 476250"/>
                <a:gd name="connsiteY46" fmla="*/ 498157 h 590550"/>
                <a:gd name="connsiteX47" fmla="*/ 304799 w 476250"/>
                <a:gd name="connsiteY47" fmla="*/ 473392 h 590550"/>
                <a:gd name="connsiteX48" fmla="*/ 284797 w 476250"/>
                <a:gd name="connsiteY48" fmla="*/ 493395 h 590550"/>
                <a:gd name="connsiteX49" fmla="*/ 329564 w 476250"/>
                <a:gd name="connsiteY49" fmla="*/ 538162 h 590550"/>
                <a:gd name="connsiteX50" fmla="*/ 412432 w 476250"/>
                <a:gd name="connsiteY50" fmla="*/ 455295 h 590550"/>
                <a:gd name="connsiteX51" fmla="*/ 392429 w 476250"/>
                <a:gd name="connsiteY51" fmla="*/ 435292 h 590550"/>
                <a:gd name="connsiteX52" fmla="*/ 57150 w 476250"/>
                <a:gd name="connsiteY52" fmla="*/ 476250 h 590550"/>
                <a:gd name="connsiteX53" fmla="*/ 57150 w 476250"/>
                <a:gd name="connsiteY53" fmla="*/ 514350 h 590550"/>
                <a:gd name="connsiteX54" fmla="*/ 219075 w 476250"/>
                <a:gd name="connsiteY54" fmla="*/ 514350 h 590550"/>
                <a:gd name="connsiteX55" fmla="*/ 219075 w 476250"/>
                <a:gd name="connsiteY55" fmla="*/ 476250 h 590550"/>
                <a:gd name="connsiteX56" fmla="*/ 57150 w 476250"/>
                <a:gd name="connsiteY56" fmla="*/ 476250 h 590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476250" h="590550">
                  <a:moveTo>
                    <a:pt x="0" y="0"/>
                  </a:moveTo>
                  <a:lnTo>
                    <a:pt x="104775" y="0"/>
                  </a:lnTo>
                  <a:lnTo>
                    <a:pt x="104775" y="57150"/>
                  </a:lnTo>
                  <a:lnTo>
                    <a:pt x="371475" y="57150"/>
                  </a:lnTo>
                  <a:lnTo>
                    <a:pt x="371475" y="0"/>
                  </a:lnTo>
                  <a:lnTo>
                    <a:pt x="476250" y="0"/>
                  </a:lnTo>
                  <a:lnTo>
                    <a:pt x="476250" y="590550"/>
                  </a:lnTo>
                  <a:lnTo>
                    <a:pt x="0" y="590550"/>
                  </a:lnTo>
                  <a:lnTo>
                    <a:pt x="0" y="0"/>
                  </a:lnTo>
                  <a:close/>
                  <a:moveTo>
                    <a:pt x="392429" y="92392"/>
                  </a:moveTo>
                  <a:lnTo>
                    <a:pt x="329564" y="155257"/>
                  </a:lnTo>
                  <a:lnTo>
                    <a:pt x="304799" y="130492"/>
                  </a:lnTo>
                  <a:lnTo>
                    <a:pt x="284797" y="150494"/>
                  </a:lnTo>
                  <a:lnTo>
                    <a:pt x="329564" y="195262"/>
                  </a:lnTo>
                  <a:lnTo>
                    <a:pt x="412432" y="112394"/>
                  </a:lnTo>
                  <a:lnTo>
                    <a:pt x="392429" y="92392"/>
                  </a:lnTo>
                  <a:close/>
                  <a:moveTo>
                    <a:pt x="57150" y="133350"/>
                  </a:moveTo>
                  <a:lnTo>
                    <a:pt x="57150" y="171450"/>
                  </a:lnTo>
                  <a:lnTo>
                    <a:pt x="219075" y="171450"/>
                  </a:lnTo>
                  <a:lnTo>
                    <a:pt x="219075" y="133350"/>
                  </a:lnTo>
                  <a:lnTo>
                    <a:pt x="57150" y="133350"/>
                  </a:lnTo>
                  <a:close/>
                  <a:moveTo>
                    <a:pt x="392429" y="206692"/>
                  </a:moveTo>
                  <a:lnTo>
                    <a:pt x="329564" y="269557"/>
                  </a:lnTo>
                  <a:lnTo>
                    <a:pt x="304799" y="244792"/>
                  </a:lnTo>
                  <a:lnTo>
                    <a:pt x="284797" y="264794"/>
                  </a:lnTo>
                  <a:lnTo>
                    <a:pt x="329564" y="309562"/>
                  </a:lnTo>
                  <a:lnTo>
                    <a:pt x="412432" y="226694"/>
                  </a:lnTo>
                  <a:lnTo>
                    <a:pt x="392429" y="206692"/>
                  </a:lnTo>
                  <a:close/>
                  <a:moveTo>
                    <a:pt x="57150" y="247650"/>
                  </a:moveTo>
                  <a:lnTo>
                    <a:pt x="57150" y="285750"/>
                  </a:lnTo>
                  <a:lnTo>
                    <a:pt x="219075" y="285750"/>
                  </a:lnTo>
                  <a:lnTo>
                    <a:pt x="219075" y="247650"/>
                  </a:lnTo>
                  <a:lnTo>
                    <a:pt x="57150" y="247650"/>
                  </a:lnTo>
                  <a:close/>
                  <a:moveTo>
                    <a:pt x="392429" y="320992"/>
                  </a:moveTo>
                  <a:lnTo>
                    <a:pt x="329564" y="383857"/>
                  </a:lnTo>
                  <a:lnTo>
                    <a:pt x="304799" y="359092"/>
                  </a:lnTo>
                  <a:lnTo>
                    <a:pt x="284797" y="379094"/>
                  </a:lnTo>
                  <a:lnTo>
                    <a:pt x="329564" y="423862"/>
                  </a:lnTo>
                  <a:lnTo>
                    <a:pt x="412432" y="340994"/>
                  </a:lnTo>
                  <a:lnTo>
                    <a:pt x="392429" y="320992"/>
                  </a:lnTo>
                  <a:close/>
                  <a:moveTo>
                    <a:pt x="57150" y="361950"/>
                  </a:moveTo>
                  <a:lnTo>
                    <a:pt x="57150" y="400050"/>
                  </a:lnTo>
                  <a:lnTo>
                    <a:pt x="219075" y="400050"/>
                  </a:lnTo>
                  <a:lnTo>
                    <a:pt x="219075" y="361950"/>
                  </a:lnTo>
                  <a:lnTo>
                    <a:pt x="57150" y="361950"/>
                  </a:lnTo>
                  <a:close/>
                  <a:moveTo>
                    <a:pt x="392429" y="435292"/>
                  </a:moveTo>
                  <a:lnTo>
                    <a:pt x="329564" y="498157"/>
                  </a:lnTo>
                  <a:lnTo>
                    <a:pt x="304799" y="473392"/>
                  </a:lnTo>
                  <a:lnTo>
                    <a:pt x="284797" y="493395"/>
                  </a:lnTo>
                  <a:lnTo>
                    <a:pt x="329564" y="538162"/>
                  </a:lnTo>
                  <a:lnTo>
                    <a:pt x="412432" y="455295"/>
                  </a:lnTo>
                  <a:lnTo>
                    <a:pt x="392429" y="435292"/>
                  </a:lnTo>
                  <a:close/>
                  <a:moveTo>
                    <a:pt x="57150" y="476250"/>
                  </a:moveTo>
                  <a:lnTo>
                    <a:pt x="57150" y="514350"/>
                  </a:lnTo>
                  <a:lnTo>
                    <a:pt x="219075" y="514350"/>
                  </a:lnTo>
                  <a:lnTo>
                    <a:pt x="219075" y="476250"/>
                  </a:lnTo>
                  <a:lnTo>
                    <a:pt x="57150" y="476250"/>
                  </a:lnTo>
                  <a:close/>
                </a:path>
              </a:pathLst>
            </a:custGeom>
            <a:solidFill>
              <a:schemeClr val="bg2"/>
            </a:solidFill>
            <a:ln w="12700" cap="flat">
              <a:solidFill>
                <a:schemeClr val="bg2"/>
              </a:solidFill>
              <a:prstDash val="solid"/>
              <a:miter/>
            </a:ln>
          </p:spPr>
          <p:txBody>
            <a:bodyPr rtlCol="0" anchor="ctr"/>
            <a:lstStyle/>
            <a:p>
              <a:endParaRPr lang="ja-JP" altLang="en-US"/>
            </a:p>
          </p:txBody>
        </p:sp>
        <p:sp>
          <p:nvSpPr>
            <p:cNvPr id="7" name="フリーフォーム 6">
              <a:extLst>
                <a:ext uri="{FF2B5EF4-FFF2-40B4-BE49-F238E27FC236}">
                  <a16:creationId xmlns:a16="http://schemas.microsoft.com/office/drawing/2014/main" id="{6411140F-FCD8-2056-7E23-EF31EBB857C9}"/>
                </a:ext>
              </a:extLst>
            </p:cNvPr>
            <p:cNvSpPr/>
            <p:nvPr/>
          </p:nvSpPr>
          <p:spPr>
            <a:xfrm>
              <a:off x="761964" y="3326371"/>
              <a:ext cx="590550" cy="762000"/>
            </a:xfrm>
            <a:custGeom>
              <a:avLst/>
              <a:gdLst>
                <a:gd name="connsiteX0" fmla="*/ 238125 w 590550"/>
                <a:gd name="connsiteY0" fmla="*/ 0 h 762000"/>
                <a:gd name="connsiteX1" fmla="*/ 352425 w 590550"/>
                <a:gd name="connsiteY1" fmla="*/ 0 h 762000"/>
                <a:gd name="connsiteX2" fmla="*/ 390525 w 590550"/>
                <a:gd name="connsiteY2" fmla="*/ 38100 h 762000"/>
                <a:gd name="connsiteX3" fmla="*/ 390525 w 590550"/>
                <a:gd name="connsiteY3" fmla="*/ 57150 h 762000"/>
                <a:gd name="connsiteX4" fmla="*/ 552450 w 590550"/>
                <a:gd name="connsiteY4" fmla="*/ 57150 h 762000"/>
                <a:gd name="connsiteX5" fmla="*/ 590550 w 590550"/>
                <a:gd name="connsiteY5" fmla="*/ 95250 h 762000"/>
                <a:gd name="connsiteX6" fmla="*/ 590550 w 590550"/>
                <a:gd name="connsiteY6" fmla="*/ 723900 h 762000"/>
                <a:gd name="connsiteX7" fmla="*/ 552450 w 590550"/>
                <a:gd name="connsiteY7" fmla="*/ 762000 h 762000"/>
                <a:gd name="connsiteX8" fmla="*/ 38100 w 590550"/>
                <a:gd name="connsiteY8" fmla="*/ 762000 h 762000"/>
                <a:gd name="connsiteX9" fmla="*/ 0 w 590550"/>
                <a:gd name="connsiteY9" fmla="*/ 723900 h 762000"/>
                <a:gd name="connsiteX10" fmla="*/ 0 w 590550"/>
                <a:gd name="connsiteY10" fmla="*/ 95250 h 762000"/>
                <a:gd name="connsiteX11" fmla="*/ 38100 w 590550"/>
                <a:gd name="connsiteY11" fmla="*/ 57150 h 762000"/>
                <a:gd name="connsiteX12" fmla="*/ 200025 w 590550"/>
                <a:gd name="connsiteY12" fmla="*/ 57150 h 762000"/>
                <a:gd name="connsiteX13" fmla="*/ 200025 w 590550"/>
                <a:gd name="connsiteY13" fmla="*/ 38100 h 762000"/>
                <a:gd name="connsiteX14" fmla="*/ 238125 w 590550"/>
                <a:gd name="connsiteY14" fmla="*/ 0 h 762000"/>
                <a:gd name="connsiteX15" fmla="*/ 296228 w 590550"/>
                <a:gd name="connsiteY15" fmla="*/ 38100 h 762000"/>
                <a:gd name="connsiteX16" fmla="*/ 266700 w 590550"/>
                <a:gd name="connsiteY16" fmla="*/ 66675 h 762000"/>
                <a:gd name="connsiteX17" fmla="*/ 295275 w 590550"/>
                <a:gd name="connsiteY17" fmla="*/ 95250 h 762000"/>
                <a:gd name="connsiteX18" fmla="*/ 323850 w 590550"/>
                <a:gd name="connsiteY18" fmla="*/ 66675 h 762000"/>
                <a:gd name="connsiteX19" fmla="*/ 296228 w 590550"/>
                <a:gd name="connsiteY19" fmla="*/ 38100 h 762000"/>
                <a:gd name="connsiteX20" fmla="*/ 57150 w 590550"/>
                <a:gd name="connsiteY20" fmla="*/ 114300 h 762000"/>
                <a:gd name="connsiteX21" fmla="*/ 57150 w 590550"/>
                <a:gd name="connsiteY21" fmla="*/ 704850 h 762000"/>
                <a:gd name="connsiteX22" fmla="*/ 533400 w 590550"/>
                <a:gd name="connsiteY22" fmla="*/ 704850 h 762000"/>
                <a:gd name="connsiteX23" fmla="*/ 533400 w 590550"/>
                <a:gd name="connsiteY23" fmla="*/ 114300 h 762000"/>
                <a:gd name="connsiteX24" fmla="*/ 428625 w 590550"/>
                <a:gd name="connsiteY24" fmla="*/ 114300 h 762000"/>
                <a:gd name="connsiteX25" fmla="*/ 428625 w 590550"/>
                <a:gd name="connsiteY25" fmla="*/ 171450 h 762000"/>
                <a:gd name="connsiteX26" fmla="*/ 161925 w 590550"/>
                <a:gd name="connsiteY26" fmla="*/ 171450 h 762000"/>
                <a:gd name="connsiteX27" fmla="*/ 161925 w 590550"/>
                <a:gd name="connsiteY27" fmla="*/ 114300 h 762000"/>
                <a:gd name="connsiteX28" fmla="*/ 57150 w 590550"/>
                <a:gd name="connsiteY28" fmla="*/ 114300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90550" h="762000">
                  <a:moveTo>
                    <a:pt x="238125" y="0"/>
                  </a:moveTo>
                  <a:lnTo>
                    <a:pt x="352425" y="0"/>
                  </a:lnTo>
                  <a:cubicBezTo>
                    <a:pt x="373380" y="0"/>
                    <a:pt x="390525" y="17145"/>
                    <a:pt x="390525" y="38100"/>
                  </a:cubicBezTo>
                  <a:lnTo>
                    <a:pt x="390525" y="57150"/>
                  </a:lnTo>
                  <a:lnTo>
                    <a:pt x="552450" y="57150"/>
                  </a:lnTo>
                  <a:cubicBezTo>
                    <a:pt x="573405" y="57150"/>
                    <a:pt x="590550" y="74295"/>
                    <a:pt x="590550" y="95250"/>
                  </a:cubicBezTo>
                  <a:lnTo>
                    <a:pt x="590550" y="723900"/>
                  </a:lnTo>
                  <a:cubicBezTo>
                    <a:pt x="590550" y="744855"/>
                    <a:pt x="573405" y="762000"/>
                    <a:pt x="552450" y="762000"/>
                  </a:cubicBezTo>
                  <a:lnTo>
                    <a:pt x="38100" y="762000"/>
                  </a:lnTo>
                  <a:cubicBezTo>
                    <a:pt x="17145" y="762000"/>
                    <a:pt x="0" y="744855"/>
                    <a:pt x="0" y="723900"/>
                  </a:cubicBezTo>
                  <a:lnTo>
                    <a:pt x="0" y="95250"/>
                  </a:lnTo>
                  <a:cubicBezTo>
                    <a:pt x="0" y="74295"/>
                    <a:pt x="17145" y="57150"/>
                    <a:pt x="38100" y="57150"/>
                  </a:cubicBezTo>
                  <a:lnTo>
                    <a:pt x="200025" y="57150"/>
                  </a:lnTo>
                  <a:lnTo>
                    <a:pt x="200025" y="38100"/>
                  </a:lnTo>
                  <a:cubicBezTo>
                    <a:pt x="200025" y="17145"/>
                    <a:pt x="217170" y="0"/>
                    <a:pt x="238125" y="0"/>
                  </a:cubicBezTo>
                  <a:close/>
                  <a:moveTo>
                    <a:pt x="296228" y="38100"/>
                  </a:moveTo>
                  <a:cubicBezTo>
                    <a:pt x="279083" y="38100"/>
                    <a:pt x="266700" y="50483"/>
                    <a:pt x="266700" y="66675"/>
                  </a:cubicBezTo>
                  <a:cubicBezTo>
                    <a:pt x="266700" y="82868"/>
                    <a:pt x="279083" y="95250"/>
                    <a:pt x="295275" y="95250"/>
                  </a:cubicBezTo>
                  <a:cubicBezTo>
                    <a:pt x="311468" y="95250"/>
                    <a:pt x="323850" y="82868"/>
                    <a:pt x="323850" y="66675"/>
                  </a:cubicBezTo>
                  <a:cubicBezTo>
                    <a:pt x="323850" y="51435"/>
                    <a:pt x="311468" y="38100"/>
                    <a:pt x="296228" y="38100"/>
                  </a:cubicBezTo>
                  <a:close/>
                  <a:moveTo>
                    <a:pt x="57150" y="114300"/>
                  </a:moveTo>
                  <a:lnTo>
                    <a:pt x="57150" y="704850"/>
                  </a:lnTo>
                  <a:lnTo>
                    <a:pt x="533400" y="704850"/>
                  </a:lnTo>
                  <a:lnTo>
                    <a:pt x="533400" y="114300"/>
                  </a:lnTo>
                  <a:lnTo>
                    <a:pt x="428625" y="114300"/>
                  </a:lnTo>
                  <a:lnTo>
                    <a:pt x="428625" y="171450"/>
                  </a:lnTo>
                  <a:lnTo>
                    <a:pt x="161925" y="171450"/>
                  </a:lnTo>
                  <a:lnTo>
                    <a:pt x="161925" y="114300"/>
                  </a:lnTo>
                  <a:lnTo>
                    <a:pt x="57150" y="114300"/>
                  </a:lnTo>
                  <a:close/>
                </a:path>
              </a:pathLst>
            </a:custGeom>
            <a:solidFill>
              <a:schemeClr val="tx1"/>
            </a:solidFill>
            <a:ln w="12700" cap="flat">
              <a:solidFill>
                <a:schemeClr val="bg2"/>
              </a:solidFill>
              <a:prstDash val="solid"/>
              <a:miter/>
            </a:ln>
          </p:spPr>
          <p:txBody>
            <a:bodyPr rtlCol="0" anchor="ctr"/>
            <a:lstStyle/>
            <a:p>
              <a:endParaRPr lang="ja-JP" altLang="en-US"/>
            </a:p>
          </p:txBody>
        </p:sp>
        <p:sp>
          <p:nvSpPr>
            <p:cNvPr id="8" name="フリーフォーム 7">
              <a:extLst>
                <a:ext uri="{FF2B5EF4-FFF2-40B4-BE49-F238E27FC236}">
                  <a16:creationId xmlns:a16="http://schemas.microsoft.com/office/drawing/2014/main" id="{38B667E0-5335-660B-C5F2-D2339E335EF2}"/>
                </a:ext>
              </a:extLst>
            </p:cNvPr>
            <p:cNvSpPr/>
            <p:nvPr/>
          </p:nvSpPr>
          <p:spPr>
            <a:xfrm>
              <a:off x="1103912" y="3533063"/>
              <a:ext cx="127635" cy="102870"/>
            </a:xfrm>
            <a:custGeom>
              <a:avLst/>
              <a:gdLst>
                <a:gd name="connsiteX0" fmla="*/ 107632 w 127635"/>
                <a:gd name="connsiteY0" fmla="*/ 0 h 102870"/>
                <a:gd name="connsiteX1" fmla="*/ 127635 w 127635"/>
                <a:gd name="connsiteY1" fmla="*/ 20002 h 102870"/>
                <a:gd name="connsiteX2" fmla="*/ 44767 w 127635"/>
                <a:gd name="connsiteY2" fmla="*/ 102870 h 102870"/>
                <a:gd name="connsiteX3" fmla="*/ 0 w 127635"/>
                <a:gd name="connsiteY3" fmla="*/ 58102 h 102870"/>
                <a:gd name="connsiteX4" fmla="*/ 20002 w 127635"/>
                <a:gd name="connsiteY4" fmla="*/ 38100 h 102870"/>
                <a:gd name="connsiteX5" fmla="*/ 44767 w 127635"/>
                <a:gd name="connsiteY5" fmla="*/ 62865 h 102870"/>
                <a:gd name="connsiteX6" fmla="*/ 107632 w 127635"/>
                <a:gd name="connsiteY6" fmla="*/ 0 h 102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635" h="102870">
                  <a:moveTo>
                    <a:pt x="107632" y="0"/>
                  </a:moveTo>
                  <a:lnTo>
                    <a:pt x="127635" y="20002"/>
                  </a:lnTo>
                  <a:lnTo>
                    <a:pt x="44767" y="102870"/>
                  </a:lnTo>
                  <a:lnTo>
                    <a:pt x="0" y="58102"/>
                  </a:lnTo>
                  <a:lnTo>
                    <a:pt x="20002" y="38100"/>
                  </a:lnTo>
                  <a:lnTo>
                    <a:pt x="44767" y="62865"/>
                  </a:lnTo>
                  <a:lnTo>
                    <a:pt x="107632" y="0"/>
                  </a:lnTo>
                  <a:close/>
                </a:path>
              </a:pathLst>
            </a:custGeom>
            <a:solidFill>
              <a:schemeClr val="tx1"/>
            </a:solidFill>
            <a:ln w="12700" cap="flat">
              <a:solidFill>
                <a:schemeClr val="bg2"/>
              </a:solidFill>
              <a:prstDash val="solid"/>
              <a:miter/>
            </a:ln>
          </p:spPr>
          <p:txBody>
            <a:bodyPr rtlCol="0" anchor="ctr"/>
            <a:lstStyle/>
            <a:p>
              <a:endParaRPr lang="ja-JP" altLang="en-US"/>
            </a:p>
          </p:txBody>
        </p:sp>
        <p:sp>
          <p:nvSpPr>
            <p:cNvPr id="9" name="フリーフォーム 8">
              <a:extLst>
                <a:ext uri="{FF2B5EF4-FFF2-40B4-BE49-F238E27FC236}">
                  <a16:creationId xmlns:a16="http://schemas.microsoft.com/office/drawing/2014/main" id="{239BA36E-7374-D519-4F87-A29EA26CABC7}"/>
                </a:ext>
              </a:extLst>
            </p:cNvPr>
            <p:cNvSpPr/>
            <p:nvPr/>
          </p:nvSpPr>
          <p:spPr>
            <a:xfrm>
              <a:off x="876265" y="3574021"/>
              <a:ext cx="161925" cy="38100"/>
            </a:xfrm>
            <a:custGeom>
              <a:avLst/>
              <a:gdLst>
                <a:gd name="connsiteX0" fmla="*/ 0 w 161925"/>
                <a:gd name="connsiteY0" fmla="*/ 0 h 38100"/>
                <a:gd name="connsiteX1" fmla="*/ 161925 w 161925"/>
                <a:gd name="connsiteY1" fmla="*/ 0 h 38100"/>
                <a:gd name="connsiteX2" fmla="*/ 161925 w 161925"/>
                <a:gd name="connsiteY2" fmla="*/ 38100 h 38100"/>
                <a:gd name="connsiteX3" fmla="*/ 0 w 161925"/>
                <a:gd name="connsiteY3" fmla="*/ 38100 h 38100"/>
                <a:gd name="connsiteX4" fmla="*/ 0 w 161925"/>
                <a:gd name="connsiteY4" fmla="*/ 0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925" h="38100">
                  <a:moveTo>
                    <a:pt x="0" y="0"/>
                  </a:moveTo>
                  <a:lnTo>
                    <a:pt x="161925" y="0"/>
                  </a:lnTo>
                  <a:lnTo>
                    <a:pt x="161925" y="38100"/>
                  </a:lnTo>
                  <a:lnTo>
                    <a:pt x="0" y="38100"/>
                  </a:lnTo>
                  <a:lnTo>
                    <a:pt x="0" y="0"/>
                  </a:lnTo>
                  <a:close/>
                </a:path>
              </a:pathLst>
            </a:custGeom>
            <a:solidFill>
              <a:schemeClr val="tx1"/>
            </a:solidFill>
            <a:ln w="12700" cap="flat">
              <a:solidFill>
                <a:schemeClr val="bg2"/>
              </a:solidFill>
              <a:prstDash val="solid"/>
              <a:miter/>
            </a:ln>
          </p:spPr>
          <p:txBody>
            <a:bodyPr rtlCol="0" anchor="ctr"/>
            <a:lstStyle/>
            <a:p>
              <a:endParaRPr lang="ja-JP" altLang="en-US"/>
            </a:p>
          </p:txBody>
        </p:sp>
        <p:sp>
          <p:nvSpPr>
            <p:cNvPr id="10" name="フリーフォーム 9">
              <a:extLst>
                <a:ext uri="{FF2B5EF4-FFF2-40B4-BE49-F238E27FC236}">
                  <a16:creationId xmlns:a16="http://schemas.microsoft.com/office/drawing/2014/main" id="{7D3F7108-568D-F77A-F8CE-2B9911B15BBA}"/>
                </a:ext>
              </a:extLst>
            </p:cNvPr>
            <p:cNvSpPr/>
            <p:nvPr/>
          </p:nvSpPr>
          <p:spPr>
            <a:xfrm>
              <a:off x="1103912" y="3647363"/>
              <a:ext cx="127635" cy="102870"/>
            </a:xfrm>
            <a:custGeom>
              <a:avLst/>
              <a:gdLst>
                <a:gd name="connsiteX0" fmla="*/ 107632 w 127635"/>
                <a:gd name="connsiteY0" fmla="*/ 0 h 102870"/>
                <a:gd name="connsiteX1" fmla="*/ 127635 w 127635"/>
                <a:gd name="connsiteY1" fmla="*/ 20002 h 102870"/>
                <a:gd name="connsiteX2" fmla="*/ 44767 w 127635"/>
                <a:gd name="connsiteY2" fmla="*/ 102870 h 102870"/>
                <a:gd name="connsiteX3" fmla="*/ 0 w 127635"/>
                <a:gd name="connsiteY3" fmla="*/ 58102 h 102870"/>
                <a:gd name="connsiteX4" fmla="*/ 20002 w 127635"/>
                <a:gd name="connsiteY4" fmla="*/ 38100 h 102870"/>
                <a:gd name="connsiteX5" fmla="*/ 44767 w 127635"/>
                <a:gd name="connsiteY5" fmla="*/ 62865 h 102870"/>
                <a:gd name="connsiteX6" fmla="*/ 107632 w 127635"/>
                <a:gd name="connsiteY6" fmla="*/ 0 h 102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635" h="102870">
                  <a:moveTo>
                    <a:pt x="107632" y="0"/>
                  </a:moveTo>
                  <a:lnTo>
                    <a:pt x="127635" y="20002"/>
                  </a:lnTo>
                  <a:lnTo>
                    <a:pt x="44767" y="102870"/>
                  </a:lnTo>
                  <a:lnTo>
                    <a:pt x="0" y="58102"/>
                  </a:lnTo>
                  <a:lnTo>
                    <a:pt x="20002" y="38100"/>
                  </a:lnTo>
                  <a:lnTo>
                    <a:pt x="44767" y="62865"/>
                  </a:lnTo>
                  <a:lnTo>
                    <a:pt x="107632" y="0"/>
                  </a:lnTo>
                  <a:close/>
                </a:path>
              </a:pathLst>
            </a:custGeom>
            <a:solidFill>
              <a:schemeClr val="tx1"/>
            </a:solidFill>
            <a:ln w="12700" cap="flat">
              <a:solidFill>
                <a:schemeClr val="bg2"/>
              </a:solidFill>
              <a:prstDash val="solid"/>
              <a:miter/>
            </a:ln>
          </p:spPr>
          <p:txBody>
            <a:bodyPr rtlCol="0" anchor="ctr"/>
            <a:lstStyle/>
            <a:p>
              <a:endParaRPr lang="ja-JP" altLang="en-US"/>
            </a:p>
          </p:txBody>
        </p:sp>
        <p:sp>
          <p:nvSpPr>
            <p:cNvPr id="11" name="フリーフォーム 10">
              <a:extLst>
                <a:ext uri="{FF2B5EF4-FFF2-40B4-BE49-F238E27FC236}">
                  <a16:creationId xmlns:a16="http://schemas.microsoft.com/office/drawing/2014/main" id="{84498441-1003-DC78-A6A0-09E5F64FE3B5}"/>
                </a:ext>
              </a:extLst>
            </p:cNvPr>
            <p:cNvSpPr/>
            <p:nvPr/>
          </p:nvSpPr>
          <p:spPr>
            <a:xfrm>
              <a:off x="876265" y="3688321"/>
              <a:ext cx="161925" cy="38100"/>
            </a:xfrm>
            <a:custGeom>
              <a:avLst/>
              <a:gdLst>
                <a:gd name="connsiteX0" fmla="*/ 0 w 161925"/>
                <a:gd name="connsiteY0" fmla="*/ 0 h 38100"/>
                <a:gd name="connsiteX1" fmla="*/ 161925 w 161925"/>
                <a:gd name="connsiteY1" fmla="*/ 0 h 38100"/>
                <a:gd name="connsiteX2" fmla="*/ 161925 w 161925"/>
                <a:gd name="connsiteY2" fmla="*/ 38100 h 38100"/>
                <a:gd name="connsiteX3" fmla="*/ 0 w 161925"/>
                <a:gd name="connsiteY3" fmla="*/ 38100 h 38100"/>
                <a:gd name="connsiteX4" fmla="*/ 0 w 161925"/>
                <a:gd name="connsiteY4" fmla="*/ 0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925" h="38100">
                  <a:moveTo>
                    <a:pt x="0" y="0"/>
                  </a:moveTo>
                  <a:lnTo>
                    <a:pt x="161925" y="0"/>
                  </a:lnTo>
                  <a:lnTo>
                    <a:pt x="161925" y="38100"/>
                  </a:lnTo>
                  <a:lnTo>
                    <a:pt x="0" y="38100"/>
                  </a:lnTo>
                  <a:lnTo>
                    <a:pt x="0" y="0"/>
                  </a:lnTo>
                  <a:close/>
                </a:path>
              </a:pathLst>
            </a:custGeom>
            <a:solidFill>
              <a:schemeClr val="tx1"/>
            </a:solidFill>
            <a:ln w="12700" cap="flat">
              <a:solidFill>
                <a:schemeClr val="bg2"/>
              </a:solidFill>
              <a:prstDash val="solid"/>
              <a:miter/>
            </a:ln>
          </p:spPr>
          <p:txBody>
            <a:bodyPr rtlCol="0" anchor="ctr"/>
            <a:lstStyle/>
            <a:p>
              <a:endParaRPr lang="ja-JP" altLang="en-US"/>
            </a:p>
          </p:txBody>
        </p:sp>
        <p:sp>
          <p:nvSpPr>
            <p:cNvPr id="12" name="フリーフォーム 11">
              <a:extLst>
                <a:ext uri="{FF2B5EF4-FFF2-40B4-BE49-F238E27FC236}">
                  <a16:creationId xmlns:a16="http://schemas.microsoft.com/office/drawing/2014/main" id="{60C3C386-C588-99FA-97F8-69A4B3565821}"/>
                </a:ext>
              </a:extLst>
            </p:cNvPr>
            <p:cNvSpPr/>
            <p:nvPr/>
          </p:nvSpPr>
          <p:spPr>
            <a:xfrm>
              <a:off x="1103912" y="3761663"/>
              <a:ext cx="127635" cy="102870"/>
            </a:xfrm>
            <a:custGeom>
              <a:avLst/>
              <a:gdLst>
                <a:gd name="connsiteX0" fmla="*/ 107632 w 127635"/>
                <a:gd name="connsiteY0" fmla="*/ 0 h 102870"/>
                <a:gd name="connsiteX1" fmla="*/ 127635 w 127635"/>
                <a:gd name="connsiteY1" fmla="*/ 20002 h 102870"/>
                <a:gd name="connsiteX2" fmla="*/ 44767 w 127635"/>
                <a:gd name="connsiteY2" fmla="*/ 102870 h 102870"/>
                <a:gd name="connsiteX3" fmla="*/ 0 w 127635"/>
                <a:gd name="connsiteY3" fmla="*/ 58102 h 102870"/>
                <a:gd name="connsiteX4" fmla="*/ 20002 w 127635"/>
                <a:gd name="connsiteY4" fmla="*/ 38100 h 102870"/>
                <a:gd name="connsiteX5" fmla="*/ 44767 w 127635"/>
                <a:gd name="connsiteY5" fmla="*/ 62865 h 102870"/>
                <a:gd name="connsiteX6" fmla="*/ 107632 w 127635"/>
                <a:gd name="connsiteY6" fmla="*/ 0 h 102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635" h="102870">
                  <a:moveTo>
                    <a:pt x="107632" y="0"/>
                  </a:moveTo>
                  <a:lnTo>
                    <a:pt x="127635" y="20002"/>
                  </a:lnTo>
                  <a:lnTo>
                    <a:pt x="44767" y="102870"/>
                  </a:lnTo>
                  <a:lnTo>
                    <a:pt x="0" y="58102"/>
                  </a:lnTo>
                  <a:lnTo>
                    <a:pt x="20002" y="38100"/>
                  </a:lnTo>
                  <a:lnTo>
                    <a:pt x="44767" y="62865"/>
                  </a:lnTo>
                  <a:lnTo>
                    <a:pt x="107632" y="0"/>
                  </a:lnTo>
                  <a:close/>
                </a:path>
              </a:pathLst>
            </a:custGeom>
            <a:solidFill>
              <a:schemeClr val="tx1"/>
            </a:solidFill>
            <a:ln w="12700" cap="flat">
              <a:solidFill>
                <a:schemeClr val="bg2"/>
              </a:solidFill>
              <a:prstDash val="solid"/>
              <a:miter/>
            </a:ln>
          </p:spPr>
          <p:txBody>
            <a:bodyPr rtlCol="0" anchor="ctr"/>
            <a:lstStyle/>
            <a:p>
              <a:endParaRPr lang="ja-JP" altLang="en-US"/>
            </a:p>
          </p:txBody>
        </p:sp>
        <p:sp>
          <p:nvSpPr>
            <p:cNvPr id="13" name="フリーフォーム 12">
              <a:extLst>
                <a:ext uri="{FF2B5EF4-FFF2-40B4-BE49-F238E27FC236}">
                  <a16:creationId xmlns:a16="http://schemas.microsoft.com/office/drawing/2014/main" id="{F6796840-AF35-EDB7-D8DB-BE9DB2D00062}"/>
                </a:ext>
              </a:extLst>
            </p:cNvPr>
            <p:cNvSpPr/>
            <p:nvPr/>
          </p:nvSpPr>
          <p:spPr>
            <a:xfrm>
              <a:off x="876265" y="3802621"/>
              <a:ext cx="161925" cy="38100"/>
            </a:xfrm>
            <a:custGeom>
              <a:avLst/>
              <a:gdLst>
                <a:gd name="connsiteX0" fmla="*/ 0 w 161925"/>
                <a:gd name="connsiteY0" fmla="*/ 0 h 38100"/>
                <a:gd name="connsiteX1" fmla="*/ 161925 w 161925"/>
                <a:gd name="connsiteY1" fmla="*/ 0 h 38100"/>
                <a:gd name="connsiteX2" fmla="*/ 161925 w 161925"/>
                <a:gd name="connsiteY2" fmla="*/ 38100 h 38100"/>
                <a:gd name="connsiteX3" fmla="*/ 0 w 161925"/>
                <a:gd name="connsiteY3" fmla="*/ 38100 h 38100"/>
                <a:gd name="connsiteX4" fmla="*/ 0 w 161925"/>
                <a:gd name="connsiteY4" fmla="*/ 0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925" h="38100">
                  <a:moveTo>
                    <a:pt x="0" y="0"/>
                  </a:moveTo>
                  <a:lnTo>
                    <a:pt x="161925" y="0"/>
                  </a:lnTo>
                  <a:lnTo>
                    <a:pt x="161925" y="38100"/>
                  </a:lnTo>
                  <a:lnTo>
                    <a:pt x="0" y="38100"/>
                  </a:lnTo>
                  <a:lnTo>
                    <a:pt x="0" y="0"/>
                  </a:lnTo>
                  <a:close/>
                </a:path>
              </a:pathLst>
            </a:custGeom>
            <a:solidFill>
              <a:schemeClr val="tx1"/>
            </a:solidFill>
            <a:ln w="12700" cap="flat">
              <a:solidFill>
                <a:schemeClr val="bg2"/>
              </a:solidFill>
              <a:prstDash val="solid"/>
              <a:miter/>
            </a:ln>
          </p:spPr>
          <p:txBody>
            <a:bodyPr rtlCol="0" anchor="ctr"/>
            <a:lstStyle/>
            <a:p>
              <a:endParaRPr lang="ja-JP" altLang="en-US"/>
            </a:p>
          </p:txBody>
        </p:sp>
        <p:sp>
          <p:nvSpPr>
            <p:cNvPr id="14" name="フリーフォーム 13">
              <a:extLst>
                <a:ext uri="{FF2B5EF4-FFF2-40B4-BE49-F238E27FC236}">
                  <a16:creationId xmlns:a16="http://schemas.microsoft.com/office/drawing/2014/main" id="{029FEDC8-27F6-DFBF-8836-C5CF86491F3A}"/>
                </a:ext>
              </a:extLst>
            </p:cNvPr>
            <p:cNvSpPr/>
            <p:nvPr/>
          </p:nvSpPr>
          <p:spPr>
            <a:xfrm>
              <a:off x="1103912" y="3875963"/>
              <a:ext cx="127635" cy="102870"/>
            </a:xfrm>
            <a:custGeom>
              <a:avLst/>
              <a:gdLst>
                <a:gd name="connsiteX0" fmla="*/ 107632 w 127635"/>
                <a:gd name="connsiteY0" fmla="*/ 0 h 102870"/>
                <a:gd name="connsiteX1" fmla="*/ 127635 w 127635"/>
                <a:gd name="connsiteY1" fmla="*/ 20003 h 102870"/>
                <a:gd name="connsiteX2" fmla="*/ 44767 w 127635"/>
                <a:gd name="connsiteY2" fmla="*/ 102870 h 102870"/>
                <a:gd name="connsiteX3" fmla="*/ 0 w 127635"/>
                <a:gd name="connsiteY3" fmla="*/ 58103 h 102870"/>
                <a:gd name="connsiteX4" fmla="*/ 20002 w 127635"/>
                <a:gd name="connsiteY4" fmla="*/ 38100 h 102870"/>
                <a:gd name="connsiteX5" fmla="*/ 44767 w 127635"/>
                <a:gd name="connsiteY5" fmla="*/ 62865 h 102870"/>
                <a:gd name="connsiteX6" fmla="*/ 107632 w 127635"/>
                <a:gd name="connsiteY6" fmla="*/ 0 h 102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635" h="102870">
                  <a:moveTo>
                    <a:pt x="107632" y="0"/>
                  </a:moveTo>
                  <a:lnTo>
                    <a:pt x="127635" y="20003"/>
                  </a:lnTo>
                  <a:lnTo>
                    <a:pt x="44767" y="102870"/>
                  </a:lnTo>
                  <a:lnTo>
                    <a:pt x="0" y="58103"/>
                  </a:lnTo>
                  <a:lnTo>
                    <a:pt x="20002" y="38100"/>
                  </a:lnTo>
                  <a:lnTo>
                    <a:pt x="44767" y="62865"/>
                  </a:lnTo>
                  <a:lnTo>
                    <a:pt x="107632" y="0"/>
                  </a:lnTo>
                  <a:close/>
                </a:path>
              </a:pathLst>
            </a:custGeom>
            <a:solidFill>
              <a:schemeClr val="tx1"/>
            </a:solidFill>
            <a:ln w="12700" cap="flat">
              <a:solidFill>
                <a:schemeClr val="bg2"/>
              </a:solidFill>
              <a:prstDash val="solid"/>
              <a:miter/>
            </a:ln>
          </p:spPr>
          <p:txBody>
            <a:bodyPr rtlCol="0" anchor="ctr"/>
            <a:lstStyle/>
            <a:p>
              <a:endParaRPr lang="ja-JP" altLang="en-US"/>
            </a:p>
          </p:txBody>
        </p:sp>
        <p:sp>
          <p:nvSpPr>
            <p:cNvPr id="15" name="フリーフォーム 14">
              <a:extLst>
                <a:ext uri="{FF2B5EF4-FFF2-40B4-BE49-F238E27FC236}">
                  <a16:creationId xmlns:a16="http://schemas.microsoft.com/office/drawing/2014/main" id="{70466F2E-7D19-5D6B-A53F-320A4168E7F9}"/>
                </a:ext>
              </a:extLst>
            </p:cNvPr>
            <p:cNvSpPr/>
            <p:nvPr/>
          </p:nvSpPr>
          <p:spPr>
            <a:xfrm>
              <a:off x="876265" y="3916921"/>
              <a:ext cx="161925" cy="38100"/>
            </a:xfrm>
            <a:custGeom>
              <a:avLst/>
              <a:gdLst>
                <a:gd name="connsiteX0" fmla="*/ 0 w 161925"/>
                <a:gd name="connsiteY0" fmla="*/ 0 h 38100"/>
                <a:gd name="connsiteX1" fmla="*/ 161925 w 161925"/>
                <a:gd name="connsiteY1" fmla="*/ 0 h 38100"/>
                <a:gd name="connsiteX2" fmla="*/ 161925 w 161925"/>
                <a:gd name="connsiteY2" fmla="*/ 38100 h 38100"/>
                <a:gd name="connsiteX3" fmla="*/ 0 w 161925"/>
                <a:gd name="connsiteY3" fmla="*/ 38100 h 38100"/>
                <a:gd name="connsiteX4" fmla="*/ 0 w 161925"/>
                <a:gd name="connsiteY4" fmla="*/ 0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925" h="38100">
                  <a:moveTo>
                    <a:pt x="0" y="0"/>
                  </a:moveTo>
                  <a:lnTo>
                    <a:pt x="161925" y="0"/>
                  </a:lnTo>
                  <a:lnTo>
                    <a:pt x="161925" y="38100"/>
                  </a:lnTo>
                  <a:lnTo>
                    <a:pt x="0" y="38100"/>
                  </a:lnTo>
                  <a:lnTo>
                    <a:pt x="0" y="0"/>
                  </a:lnTo>
                  <a:close/>
                </a:path>
              </a:pathLst>
            </a:custGeom>
            <a:solidFill>
              <a:schemeClr val="tx1"/>
            </a:solidFill>
            <a:ln w="12700" cap="flat">
              <a:solidFill>
                <a:schemeClr val="bg2"/>
              </a:solidFill>
              <a:prstDash val="solid"/>
              <a:miter/>
            </a:ln>
          </p:spPr>
          <p:txBody>
            <a:bodyPr rtlCol="0" anchor="ctr"/>
            <a:lstStyle/>
            <a:p>
              <a:endParaRPr lang="ja-JP" altLang="en-US"/>
            </a:p>
          </p:txBody>
        </p:sp>
      </p:grpSp>
      <p:sp>
        <p:nvSpPr>
          <p:cNvPr id="16" name="テキスト ボックス 15">
            <a:extLst>
              <a:ext uri="{FF2B5EF4-FFF2-40B4-BE49-F238E27FC236}">
                <a16:creationId xmlns:a16="http://schemas.microsoft.com/office/drawing/2014/main" id="{53E0324A-3F13-D20E-6872-DB2E308C5069}"/>
              </a:ext>
            </a:extLst>
          </p:cNvPr>
          <p:cNvSpPr txBox="1"/>
          <p:nvPr/>
        </p:nvSpPr>
        <p:spPr>
          <a:xfrm>
            <a:off x="1901185" y="5901082"/>
            <a:ext cx="5341630" cy="523220"/>
          </a:xfrm>
          <a:prstGeom prst="rect">
            <a:avLst/>
          </a:prstGeom>
          <a:noFill/>
        </p:spPr>
        <p:txBody>
          <a:bodyPr wrap="square">
            <a:spAutoFit/>
          </a:bodyPr>
          <a:lstStyle/>
          <a:p>
            <a:r>
              <a:rPr lang="en" altLang="ja-JP" sz="1400" baseline="30000" dirty="0"/>
              <a:t>1</a:t>
            </a:r>
            <a:r>
              <a:rPr lang="en" altLang="ja-JP" sz="1400" dirty="0"/>
              <a:t> </a:t>
            </a:r>
            <a:r>
              <a:rPr lang="en" altLang="ja-JP" sz="1400" dirty="0">
                <a:hlinkClick r:id="rId3"/>
              </a:rPr>
              <a:t>https://stackoverflow.com/questions/76103711</a:t>
            </a:r>
            <a:r>
              <a:rPr lang="en" altLang="ja-JP" sz="1400" dirty="0"/>
              <a:t> (April 2022)</a:t>
            </a:r>
          </a:p>
          <a:p>
            <a:r>
              <a:rPr lang="en" altLang="ja-JP" sz="1400" baseline="30000" dirty="0"/>
              <a:t>2</a:t>
            </a:r>
            <a:r>
              <a:rPr lang="en" altLang="ja-JP" sz="1400" dirty="0"/>
              <a:t> </a:t>
            </a:r>
            <a:r>
              <a:rPr lang="en" altLang="ja-JP" sz="1400" dirty="0">
                <a:hlinkClick r:id="rId4"/>
              </a:rPr>
              <a:t>https://stackoverflow.com/questions/76962834</a:t>
            </a:r>
            <a:r>
              <a:rPr lang="en" altLang="ja-JP" sz="1400" dirty="0"/>
              <a:t> (August 2023)</a:t>
            </a:r>
            <a:endParaRPr lang="ja-JP" altLang="en-US" sz="1400"/>
          </a:p>
        </p:txBody>
      </p:sp>
      <p:graphicFrame>
        <p:nvGraphicFramePr>
          <p:cNvPr id="17" name="表 16">
            <a:extLst>
              <a:ext uri="{FF2B5EF4-FFF2-40B4-BE49-F238E27FC236}">
                <a16:creationId xmlns:a16="http://schemas.microsoft.com/office/drawing/2014/main" id="{4889545F-82C3-F1AB-6ACD-EC2E5CF67E2A}"/>
              </a:ext>
            </a:extLst>
          </p:cNvPr>
          <p:cNvGraphicFramePr>
            <a:graphicFrameLocks noGrp="1"/>
          </p:cNvGraphicFramePr>
          <p:nvPr/>
        </p:nvGraphicFramePr>
        <p:xfrm>
          <a:off x="202554" y="2120763"/>
          <a:ext cx="8738892" cy="3566360"/>
        </p:xfrm>
        <a:graphic>
          <a:graphicData uri="http://schemas.openxmlformats.org/drawingml/2006/table">
            <a:tbl>
              <a:tblPr firstRow="1" bandRow="1">
                <a:tableStyleId>{2D5ABB26-0587-4C30-8999-92F81FD0307C}</a:tableStyleId>
              </a:tblPr>
              <a:tblGrid>
                <a:gridCol w="2121662">
                  <a:extLst>
                    <a:ext uri="{9D8B030D-6E8A-4147-A177-3AD203B41FA5}">
                      <a16:colId xmlns:a16="http://schemas.microsoft.com/office/drawing/2014/main" val="644891449"/>
                    </a:ext>
                  </a:extLst>
                </a:gridCol>
                <a:gridCol w="6617230">
                  <a:extLst>
                    <a:ext uri="{9D8B030D-6E8A-4147-A177-3AD203B41FA5}">
                      <a16:colId xmlns:a16="http://schemas.microsoft.com/office/drawing/2014/main" val="2206043690"/>
                    </a:ext>
                  </a:extLst>
                </a:gridCol>
              </a:tblGrid>
              <a:tr h="1714567">
                <a:tc>
                  <a:txBody>
                    <a:bodyPr/>
                    <a:lstStyle/>
                    <a:p>
                      <a:endParaRPr kumimoji="1" lang="ja-JP" altLang="en-US" sz="1500"/>
                    </a:p>
                  </a:txBody>
                  <a:tcPr marL="139951" marR="71095" marT="35547" marB="35547"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D9D9D9"/>
                    </a:solidFill>
                  </a:tcPr>
                </a:tc>
                <a:tc>
                  <a:txBody>
                    <a:bodyPr/>
                    <a:lstStyle/>
                    <a:p>
                      <a:r>
                        <a:rPr lang="ja-JP" altLang="en-US" sz="1800" b="1">
                          <a:solidFill>
                            <a:schemeClr val="accent1"/>
                          </a:solidFill>
                        </a:rPr>
                        <a:t>ツールが </a:t>
                      </a:r>
                      <a:r>
                        <a:rPr lang="en-US" altLang="ja-JP" sz="1800" b="1" dirty="0">
                          <a:solidFill>
                            <a:schemeClr val="accent1"/>
                          </a:solidFill>
                        </a:rPr>
                        <a:t>NTIA </a:t>
                      </a:r>
                      <a:r>
                        <a:rPr lang="ja-JP" altLang="en-US" sz="1800" b="1">
                          <a:solidFill>
                            <a:schemeClr val="accent1"/>
                          </a:solidFill>
                        </a:rPr>
                        <a:t>のガイドラインに追従しきれていないか、</a:t>
                      </a:r>
                      <a:br>
                        <a:rPr lang="ja-JP" altLang="en-US" sz="1800" b="1">
                          <a:solidFill>
                            <a:schemeClr val="accent1"/>
                          </a:solidFill>
                        </a:rPr>
                      </a:br>
                      <a:r>
                        <a:rPr lang="ja-JP" altLang="en-US" sz="1800" b="1">
                          <a:solidFill>
                            <a:schemeClr val="accent1"/>
                          </a:solidFill>
                        </a:rPr>
                        <a:t>ツールの実装において特定項目の入手が困難</a:t>
                      </a:r>
                      <a:endParaRPr lang="en-US" altLang="ja-JP" sz="1800" b="1" dirty="0">
                        <a:solidFill>
                          <a:schemeClr val="accent1"/>
                        </a:solidFill>
                      </a:endParaRPr>
                    </a:p>
                    <a:p>
                      <a:pPr lvl="0"/>
                      <a:endParaRPr kumimoji="1" lang="en-US" altLang="ja-JP" sz="1000" b="1" i="0" dirty="0">
                        <a:solidFill>
                          <a:schemeClr val="accent1"/>
                        </a:solidFill>
                      </a:endParaRPr>
                    </a:p>
                    <a:p>
                      <a:pPr lvl="0"/>
                      <a:r>
                        <a:rPr kumimoji="1" lang="en" altLang="ja-JP" sz="1800" b="0" i="1" dirty="0"/>
                        <a:t>“NTIA minimum SBOM requirement tool” </a:t>
                      </a:r>
                      <a:r>
                        <a:rPr kumimoji="1" lang="en" altLang="ja-JP" sz="1800" b="0" baseline="30000" dirty="0"/>
                        <a:t>1</a:t>
                      </a:r>
                    </a:p>
                    <a:p>
                      <a:pPr lvl="0"/>
                      <a:endParaRPr kumimoji="1" lang="en" altLang="ja-JP" sz="1000" b="0" baseline="0" dirty="0"/>
                    </a:p>
                    <a:p>
                      <a:pPr lvl="0"/>
                      <a:r>
                        <a:rPr kumimoji="1" lang="ja-JP" altLang="en-US" sz="1800" b="0" baseline="0"/>
                        <a:t>（</a:t>
                      </a:r>
                      <a:r>
                        <a:rPr kumimoji="1" lang="en-US" altLang="ja-JP" sz="1800" b="0" baseline="0" dirty="0"/>
                        <a:t>2021 </a:t>
                      </a:r>
                      <a:r>
                        <a:rPr kumimoji="1" lang="ja-JP" altLang="en-US" sz="1800" b="0" baseline="0"/>
                        <a:t>年 </a:t>
                      </a:r>
                      <a:r>
                        <a:rPr kumimoji="1" lang="en-US" altLang="ja-JP" sz="1800" b="0" baseline="0" dirty="0"/>
                        <a:t>7 </a:t>
                      </a:r>
                      <a:r>
                        <a:rPr kumimoji="1" lang="ja-JP" altLang="en-US" sz="1800" b="0" baseline="0"/>
                        <a:t>月に、</a:t>
                      </a:r>
                      <a:r>
                        <a:rPr kumimoji="1" lang="en-US" altLang="ja-JP" sz="1800" b="0" baseline="0" dirty="0"/>
                        <a:t>NTIA </a:t>
                      </a:r>
                      <a:r>
                        <a:rPr kumimoji="1" lang="ja-JP" altLang="en-US" sz="1800" b="0" baseline="0"/>
                        <a:t>が米国大統領令に伴い発行）</a:t>
                      </a:r>
                      <a:endParaRPr kumimoji="1" lang="en" altLang="ja-JP" sz="1800" b="0" baseline="0" dirty="0"/>
                    </a:p>
                  </a:txBody>
                  <a:tcPr marL="139951" marR="71095" marT="35547" marB="35547"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52257501"/>
                  </a:ext>
                </a:extLst>
              </a:tr>
              <a:tr h="1851793">
                <a:tc>
                  <a:txBody>
                    <a:bodyPr/>
                    <a:lstStyle/>
                    <a:p>
                      <a:endParaRPr kumimoji="1" lang="ja-JP" altLang="en-US" sz="1500"/>
                    </a:p>
                  </a:txBody>
                  <a:tcPr marL="139951" marR="71095" marT="35547" marB="35547"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D9D9D9"/>
                    </a:solidFill>
                  </a:tcPr>
                </a:tc>
                <a:tc>
                  <a:txBody>
                    <a:bodyPr/>
                    <a:lstStyle/>
                    <a:p>
                      <a:r>
                        <a:rPr kumimoji="1" lang="en-US" altLang="ja-JP" sz="1800" b="1" dirty="0">
                          <a:solidFill>
                            <a:schemeClr val="accent1"/>
                          </a:solidFill>
                        </a:rPr>
                        <a:t>GitHub </a:t>
                      </a:r>
                      <a:r>
                        <a:rPr kumimoji="1" lang="ja-JP" altLang="en-US" sz="1800" b="1">
                          <a:solidFill>
                            <a:schemeClr val="accent1"/>
                          </a:solidFill>
                        </a:rPr>
                        <a:t>の </a:t>
                      </a:r>
                      <a:r>
                        <a:rPr kumimoji="1" lang="en-US" altLang="ja-JP" sz="1800" b="1" dirty="0">
                          <a:solidFill>
                            <a:schemeClr val="accent1"/>
                          </a:solidFill>
                        </a:rPr>
                        <a:t>SBOM </a:t>
                      </a:r>
                      <a:r>
                        <a:rPr kumimoji="1" lang="ja-JP" altLang="en-US" sz="1800" b="1">
                          <a:solidFill>
                            <a:schemeClr val="accent1"/>
                          </a:solidFill>
                        </a:rPr>
                        <a:t>生成機能は、</a:t>
                      </a:r>
                      <a:br>
                        <a:rPr kumimoji="1" lang="en-US" altLang="ja-JP" sz="1800" b="1" dirty="0">
                          <a:solidFill>
                            <a:schemeClr val="accent1"/>
                          </a:solidFill>
                        </a:rPr>
                      </a:br>
                      <a:r>
                        <a:rPr kumimoji="1" lang="ja-JP" altLang="en-US" sz="1800" b="1">
                          <a:solidFill>
                            <a:schemeClr val="accent1"/>
                          </a:solidFill>
                        </a:rPr>
                        <a:t>ソフトウェアライセンスコンプライアンス管理目的では不足</a:t>
                      </a:r>
                      <a:endParaRPr kumimoji="1" lang="en-US" altLang="ja-JP" sz="1800" b="1" dirty="0">
                        <a:solidFill>
                          <a:schemeClr val="accent1"/>
                        </a:solidFill>
                      </a:endParaRPr>
                    </a:p>
                    <a:p>
                      <a:pPr lvl="0"/>
                      <a:endParaRPr kumimoji="1" lang="en" altLang="ja-JP" sz="1000" b="0" i="1" dirty="0"/>
                    </a:p>
                    <a:p>
                      <a:pPr lvl="0"/>
                      <a:r>
                        <a:rPr kumimoji="1" lang="en" altLang="ja-JP" sz="1800" b="0" i="1" dirty="0"/>
                        <a:t>“How to include Open Source license in GitHub SBOM export?” </a:t>
                      </a:r>
                      <a:r>
                        <a:rPr kumimoji="1" lang="en" altLang="ja-JP" sz="1800" b="0" baseline="30000" dirty="0"/>
                        <a:t>2</a:t>
                      </a:r>
                    </a:p>
                    <a:p>
                      <a:pPr lvl="0"/>
                      <a:endParaRPr kumimoji="1" lang="en" altLang="ja-JP" sz="1000" b="0" baseline="0" dirty="0"/>
                    </a:p>
                    <a:p>
                      <a:pPr lvl="0"/>
                      <a:r>
                        <a:rPr kumimoji="1" lang="ja-JP" altLang="en-US" sz="1800" b="0" baseline="0"/>
                        <a:t>（リポジトリから </a:t>
                      </a:r>
                      <a:r>
                        <a:rPr kumimoji="1" lang="en" altLang="ja-JP" sz="1800" b="0" baseline="0" dirty="0"/>
                        <a:t>SPDX </a:t>
                      </a:r>
                      <a:r>
                        <a:rPr kumimoji="1" lang="ja-JP" altLang="en-US" sz="1800" b="0" baseline="0"/>
                        <a:t>形式の </a:t>
                      </a:r>
                      <a:r>
                        <a:rPr kumimoji="1" lang="en" altLang="ja-JP" sz="1800" b="0" baseline="0" dirty="0"/>
                        <a:t>SBOM </a:t>
                      </a:r>
                      <a:r>
                        <a:rPr kumimoji="1" lang="ja-JP" altLang="en-US" sz="1800" b="0" baseline="0"/>
                        <a:t>を自動生成する機能）</a:t>
                      </a:r>
                      <a:endParaRPr kumimoji="1" lang="en" altLang="ja-JP" sz="1800" b="0" baseline="0" dirty="0"/>
                    </a:p>
                  </a:txBody>
                  <a:tcPr marL="139951" marR="71095" marT="35547" marB="35547"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82575341"/>
                  </a:ext>
                </a:extLst>
              </a:tr>
            </a:tbl>
          </a:graphicData>
        </a:graphic>
      </p:graphicFrame>
      <p:grpSp>
        <p:nvGrpSpPr>
          <p:cNvPr id="48" name="グループ化 47">
            <a:extLst>
              <a:ext uri="{FF2B5EF4-FFF2-40B4-BE49-F238E27FC236}">
                <a16:creationId xmlns:a16="http://schemas.microsoft.com/office/drawing/2014/main" id="{A0029B14-88B9-1FD9-277E-149F9C03D1A0}"/>
              </a:ext>
            </a:extLst>
          </p:cNvPr>
          <p:cNvGrpSpPr/>
          <p:nvPr/>
        </p:nvGrpSpPr>
        <p:grpSpPr>
          <a:xfrm>
            <a:off x="335183" y="2494089"/>
            <a:ext cx="1877931" cy="972801"/>
            <a:chOff x="-491064" y="2284455"/>
            <a:chExt cx="2415334" cy="1251186"/>
          </a:xfrm>
        </p:grpSpPr>
        <p:pic>
          <p:nvPicPr>
            <p:cNvPr id="18" name="グラフィックス 17" descr="クリップボード: チェックマーク 単色塗りつぶし">
              <a:extLst>
                <a:ext uri="{FF2B5EF4-FFF2-40B4-BE49-F238E27FC236}">
                  <a16:creationId xmlns:a16="http://schemas.microsoft.com/office/drawing/2014/main" id="{63955E3F-BD53-2BC1-BAA9-38A3CC793E3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78437" y="2284455"/>
              <a:ext cx="1245833" cy="1245833"/>
            </a:xfrm>
            <a:prstGeom prst="rect">
              <a:avLst/>
            </a:prstGeom>
            <a:effectLst/>
          </p:spPr>
        </p:pic>
        <p:grpSp>
          <p:nvGrpSpPr>
            <p:cNvPr id="19" name="グループ化 18">
              <a:extLst>
                <a:ext uri="{FF2B5EF4-FFF2-40B4-BE49-F238E27FC236}">
                  <a16:creationId xmlns:a16="http://schemas.microsoft.com/office/drawing/2014/main" id="{F3D72178-3AD3-0D9F-BE34-2AFEC68580AB}"/>
                </a:ext>
              </a:extLst>
            </p:cNvPr>
            <p:cNvGrpSpPr/>
            <p:nvPr/>
          </p:nvGrpSpPr>
          <p:grpSpPr>
            <a:xfrm>
              <a:off x="504741" y="2628093"/>
              <a:ext cx="558261" cy="558261"/>
              <a:chOff x="1859322" y="2739527"/>
              <a:chExt cx="558261" cy="558261"/>
            </a:xfrm>
          </p:grpSpPr>
          <p:sp>
            <p:nvSpPr>
              <p:cNvPr id="20" name="フリーフォーム 19" descr="バッジ: バツ 単色塗りつぶし">
                <a:extLst>
                  <a:ext uri="{FF2B5EF4-FFF2-40B4-BE49-F238E27FC236}">
                    <a16:creationId xmlns:a16="http://schemas.microsoft.com/office/drawing/2014/main" id="{FF842EA4-DED3-91F1-A30C-ADEADB864D19}"/>
                  </a:ext>
                </a:extLst>
              </p:cNvPr>
              <p:cNvSpPr/>
              <p:nvPr/>
            </p:nvSpPr>
            <p:spPr>
              <a:xfrm>
                <a:off x="2013733" y="2893917"/>
                <a:ext cx="249446" cy="249461"/>
              </a:xfrm>
              <a:custGeom>
                <a:avLst/>
                <a:gdLst>
                  <a:gd name="connsiteX0" fmla="*/ 35174 w 249446"/>
                  <a:gd name="connsiteY0" fmla="*/ 0 h 249461"/>
                  <a:gd name="connsiteX1" fmla="*/ 124727 w 249446"/>
                  <a:gd name="connsiteY1" fmla="*/ 89611 h 249461"/>
                  <a:gd name="connsiteX2" fmla="*/ 214309 w 249446"/>
                  <a:gd name="connsiteY2" fmla="*/ 0 h 249461"/>
                  <a:gd name="connsiteX3" fmla="*/ 249446 w 249446"/>
                  <a:gd name="connsiteY3" fmla="*/ 35138 h 249461"/>
                  <a:gd name="connsiteX4" fmla="*/ 159864 w 249446"/>
                  <a:gd name="connsiteY4" fmla="*/ 124719 h 249461"/>
                  <a:gd name="connsiteX5" fmla="*/ 249446 w 249446"/>
                  <a:gd name="connsiteY5" fmla="*/ 214323 h 249461"/>
                  <a:gd name="connsiteX6" fmla="*/ 214309 w 249446"/>
                  <a:gd name="connsiteY6" fmla="*/ 249461 h 249461"/>
                  <a:gd name="connsiteX7" fmla="*/ 124727 w 249446"/>
                  <a:gd name="connsiteY7" fmla="*/ 159864 h 249461"/>
                  <a:gd name="connsiteX8" fmla="*/ 35174 w 249446"/>
                  <a:gd name="connsiteY8" fmla="*/ 249446 h 249461"/>
                  <a:gd name="connsiteX9" fmla="*/ 37 w 249446"/>
                  <a:gd name="connsiteY9" fmla="*/ 214309 h 249461"/>
                  <a:gd name="connsiteX10" fmla="*/ 89560 w 249446"/>
                  <a:gd name="connsiteY10" fmla="*/ 124719 h 249461"/>
                  <a:gd name="connsiteX11" fmla="*/ 0 w 249446"/>
                  <a:gd name="connsiteY11" fmla="*/ 35138 h 249461"/>
                  <a:gd name="connsiteX12" fmla="*/ 35174 w 249446"/>
                  <a:gd name="connsiteY12" fmla="*/ 0 h 249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9446" h="249461">
                    <a:moveTo>
                      <a:pt x="35174" y="0"/>
                    </a:moveTo>
                    <a:lnTo>
                      <a:pt x="124727" y="89611"/>
                    </a:lnTo>
                    <a:lnTo>
                      <a:pt x="214309" y="0"/>
                    </a:lnTo>
                    <a:lnTo>
                      <a:pt x="249446" y="35138"/>
                    </a:lnTo>
                    <a:lnTo>
                      <a:pt x="159864" y="124719"/>
                    </a:lnTo>
                    <a:lnTo>
                      <a:pt x="249446" y="214323"/>
                    </a:lnTo>
                    <a:lnTo>
                      <a:pt x="214309" y="249461"/>
                    </a:lnTo>
                    <a:lnTo>
                      <a:pt x="124727" y="159864"/>
                    </a:lnTo>
                    <a:lnTo>
                      <a:pt x="35174" y="249446"/>
                    </a:lnTo>
                    <a:lnTo>
                      <a:pt x="37" y="214309"/>
                    </a:lnTo>
                    <a:lnTo>
                      <a:pt x="89560" y="124719"/>
                    </a:lnTo>
                    <a:lnTo>
                      <a:pt x="0" y="35138"/>
                    </a:lnTo>
                    <a:lnTo>
                      <a:pt x="35174" y="0"/>
                    </a:lnTo>
                    <a:close/>
                  </a:path>
                </a:pathLst>
              </a:custGeom>
              <a:solidFill>
                <a:srgbClr val="FFFFFF"/>
              </a:solidFill>
              <a:ln w="12700" cap="flat">
                <a:solidFill>
                  <a:srgbClr val="FFFFFF"/>
                </a:solidFill>
                <a:prstDash val="solid"/>
                <a:miter/>
              </a:ln>
            </p:spPr>
            <p:txBody>
              <a:bodyPr rtlCol="0" anchor="ctr"/>
              <a:lstStyle/>
              <a:p>
                <a:endParaRPr lang="ja-JP" altLang="en-US"/>
              </a:p>
            </p:txBody>
          </p:sp>
          <p:sp>
            <p:nvSpPr>
              <p:cNvPr id="21" name="フリーフォーム 20" descr="バッジ: バツ 単色塗りつぶし">
                <a:extLst>
                  <a:ext uri="{FF2B5EF4-FFF2-40B4-BE49-F238E27FC236}">
                    <a16:creationId xmlns:a16="http://schemas.microsoft.com/office/drawing/2014/main" id="{A4F22092-3002-C0EA-390A-8784C14CF39B}"/>
                  </a:ext>
                </a:extLst>
              </p:cNvPr>
              <p:cNvSpPr/>
              <p:nvPr/>
            </p:nvSpPr>
            <p:spPr>
              <a:xfrm>
                <a:off x="1859322" y="2739527"/>
                <a:ext cx="558261" cy="558261"/>
              </a:xfrm>
              <a:custGeom>
                <a:avLst/>
                <a:gdLst>
                  <a:gd name="connsiteX0" fmla="*/ 279138 w 558261"/>
                  <a:gd name="connsiteY0" fmla="*/ 0 h 558261"/>
                  <a:gd name="connsiteX1" fmla="*/ 279358 w 558261"/>
                  <a:gd name="connsiteY1" fmla="*/ 0 h 558261"/>
                  <a:gd name="connsiteX2" fmla="*/ 558261 w 558261"/>
                  <a:gd name="connsiteY2" fmla="*/ 279108 h 558261"/>
                  <a:gd name="connsiteX3" fmla="*/ 558261 w 558261"/>
                  <a:gd name="connsiteY3" fmla="*/ 279138 h 558261"/>
                  <a:gd name="connsiteX4" fmla="*/ 279123 w 558261"/>
                  <a:gd name="connsiteY4" fmla="*/ 558261 h 558261"/>
                  <a:gd name="connsiteX5" fmla="*/ 0 w 558261"/>
                  <a:gd name="connsiteY5" fmla="*/ 279123 h 558261"/>
                  <a:gd name="connsiteX6" fmla="*/ 279138 w 558261"/>
                  <a:gd name="connsiteY6" fmla="*/ 0 h 558261"/>
                  <a:gd name="connsiteX7" fmla="*/ 189585 w 558261"/>
                  <a:gd name="connsiteY7" fmla="*/ 154389 h 558261"/>
                  <a:gd name="connsiteX8" fmla="*/ 154411 w 558261"/>
                  <a:gd name="connsiteY8" fmla="*/ 189527 h 558261"/>
                  <a:gd name="connsiteX9" fmla="*/ 243971 w 558261"/>
                  <a:gd name="connsiteY9" fmla="*/ 279108 h 558261"/>
                  <a:gd name="connsiteX10" fmla="*/ 154448 w 558261"/>
                  <a:gd name="connsiteY10" fmla="*/ 368698 h 558261"/>
                  <a:gd name="connsiteX11" fmla="*/ 189585 w 558261"/>
                  <a:gd name="connsiteY11" fmla="*/ 403835 h 558261"/>
                  <a:gd name="connsiteX12" fmla="*/ 279138 w 558261"/>
                  <a:gd name="connsiteY12" fmla="*/ 314253 h 558261"/>
                  <a:gd name="connsiteX13" fmla="*/ 368720 w 558261"/>
                  <a:gd name="connsiteY13" fmla="*/ 403850 h 558261"/>
                  <a:gd name="connsiteX14" fmla="*/ 403857 w 558261"/>
                  <a:gd name="connsiteY14" fmla="*/ 368712 h 558261"/>
                  <a:gd name="connsiteX15" fmla="*/ 314275 w 558261"/>
                  <a:gd name="connsiteY15" fmla="*/ 279108 h 558261"/>
                  <a:gd name="connsiteX16" fmla="*/ 403857 w 558261"/>
                  <a:gd name="connsiteY16" fmla="*/ 189527 h 558261"/>
                  <a:gd name="connsiteX17" fmla="*/ 368720 w 558261"/>
                  <a:gd name="connsiteY17" fmla="*/ 154389 h 558261"/>
                  <a:gd name="connsiteX18" fmla="*/ 279138 w 558261"/>
                  <a:gd name="connsiteY18" fmla="*/ 244000 h 558261"/>
                  <a:gd name="connsiteX19" fmla="*/ 189585 w 558261"/>
                  <a:gd name="connsiteY19" fmla="*/ 154389 h 558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58261" h="558261">
                    <a:moveTo>
                      <a:pt x="279138" y="0"/>
                    </a:moveTo>
                    <a:cubicBezTo>
                      <a:pt x="279211" y="0"/>
                      <a:pt x="279285" y="0"/>
                      <a:pt x="279358" y="0"/>
                    </a:cubicBezTo>
                    <a:cubicBezTo>
                      <a:pt x="433449" y="57"/>
                      <a:pt x="558318" y="125018"/>
                      <a:pt x="558261" y="279108"/>
                    </a:cubicBezTo>
                    <a:cubicBezTo>
                      <a:pt x="558261" y="279118"/>
                      <a:pt x="558261" y="279128"/>
                      <a:pt x="558261" y="279138"/>
                    </a:cubicBezTo>
                    <a:cubicBezTo>
                      <a:pt x="558257" y="433298"/>
                      <a:pt x="433283" y="558265"/>
                      <a:pt x="279123" y="558261"/>
                    </a:cubicBezTo>
                    <a:cubicBezTo>
                      <a:pt x="124963" y="558257"/>
                      <a:pt x="-4" y="433283"/>
                      <a:pt x="0" y="279123"/>
                    </a:cubicBezTo>
                    <a:cubicBezTo>
                      <a:pt x="4" y="124963"/>
                      <a:pt x="124978" y="-4"/>
                      <a:pt x="279138" y="0"/>
                    </a:cubicBezTo>
                    <a:close/>
                    <a:moveTo>
                      <a:pt x="189585" y="154389"/>
                    </a:moveTo>
                    <a:lnTo>
                      <a:pt x="154411" y="189527"/>
                    </a:lnTo>
                    <a:lnTo>
                      <a:pt x="243971" y="279108"/>
                    </a:lnTo>
                    <a:lnTo>
                      <a:pt x="154448" y="368698"/>
                    </a:lnTo>
                    <a:lnTo>
                      <a:pt x="189585" y="403835"/>
                    </a:lnTo>
                    <a:lnTo>
                      <a:pt x="279138" y="314253"/>
                    </a:lnTo>
                    <a:lnTo>
                      <a:pt x="368720" y="403850"/>
                    </a:lnTo>
                    <a:lnTo>
                      <a:pt x="403857" y="368712"/>
                    </a:lnTo>
                    <a:lnTo>
                      <a:pt x="314275" y="279108"/>
                    </a:lnTo>
                    <a:lnTo>
                      <a:pt x="403857" y="189527"/>
                    </a:lnTo>
                    <a:lnTo>
                      <a:pt x="368720" y="154389"/>
                    </a:lnTo>
                    <a:lnTo>
                      <a:pt x="279138" y="244000"/>
                    </a:lnTo>
                    <a:lnTo>
                      <a:pt x="189585" y="154389"/>
                    </a:lnTo>
                    <a:close/>
                  </a:path>
                </a:pathLst>
              </a:custGeom>
              <a:solidFill>
                <a:srgbClr val="FF4040"/>
              </a:solidFill>
              <a:ln w="7342" cap="flat">
                <a:noFill/>
                <a:prstDash val="solid"/>
                <a:miter/>
              </a:ln>
            </p:spPr>
            <p:txBody>
              <a:bodyPr rtlCol="0" anchor="ctr"/>
              <a:lstStyle/>
              <a:p>
                <a:endParaRPr lang="ja-JP" altLang="en-US"/>
              </a:p>
            </p:txBody>
          </p:sp>
        </p:grpSp>
        <p:grpSp>
          <p:nvGrpSpPr>
            <p:cNvPr id="26" name="グループ化 25">
              <a:extLst>
                <a:ext uri="{FF2B5EF4-FFF2-40B4-BE49-F238E27FC236}">
                  <a16:creationId xmlns:a16="http://schemas.microsoft.com/office/drawing/2014/main" id="{85FBE727-310E-7D0D-452E-0C2C1E43BD27}"/>
                </a:ext>
              </a:extLst>
            </p:cNvPr>
            <p:cNvGrpSpPr/>
            <p:nvPr/>
          </p:nvGrpSpPr>
          <p:grpSpPr>
            <a:xfrm>
              <a:off x="-491064" y="2450170"/>
              <a:ext cx="914400" cy="1085471"/>
              <a:chOff x="791326" y="2429252"/>
              <a:chExt cx="914400" cy="1085471"/>
            </a:xfrm>
          </p:grpSpPr>
          <p:pic>
            <p:nvPicPr>
              <p:cNvPr id="27" name="グラフィックス 26" descr="ツール 単色塗りつぶし">
                <a:extLst>
                  <a:ext uri="{FF2B5EF4-FFF2-40B4-BE49-F238E27FC236}">
                    <a16:creationId xmlns:a16="http://schemas.microsoft.com/office/drawing/2014/main" id="{6B81498A-0BAE-1442-8CDB-836F9F5479C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91326" y="2429252"/>
                <a:ext cx="914400" cy="914400"/>
              </a:xfrm>
              <a:prstGeom prst="rect">
                <a:avLst/>
              </a:prstGeom>
            </p:spPr>
          </p:pic>
          <p:grpSp>
            <p:nvGrpSpPr>
              <p:cNvPr id="28" name="グループ化 27">
                <a:extLst>
                  <a:ext uri="{FF2B5EF4-FFF2-40B4-BE49-F238E27FC236}">
                    <a16:creationId xmlns:a16="http://schemas.microsoft.com/office/drawing/2014/main" id="{7993FA38-B23F-40BD-D52A-51530A6EC66C}"/>
                  </a:ext>
                </a:extLst>
              </p:cNvPr>
              <p:cNvGrpSpPr/>
              <p:nvPr/>
            </p:nvGrpSpPr>
            <p:grpSpPr>
              <a:xfrm>
                <a:off x="1200152" y="2855709"/>
                <a:ext cx="469731" cy="659014"/>
                <a:chOff x="1260041" y="2954523"/>
                <a:chExt cx="469731" cy="659014"/>
              </a:xfrm>
            </p:grpSpPr>
            <p:sp>
              <p:nvSpPr>
                <p:cNvPr id="29" name="フリーフォーム 28">
                  <a:extLst>
                    <a:ext uri="{FF2B5EF4-FFF2-40B4-BE49-F238E27FC236}">
                      <a16:creationId xmlns:a16="http://schemas.microsoft.com/office/drawing/2014/main" id="{A0F57ED8-3A65-F5F5-DB01-BBBB5C891F4C}"/>
                    </a:ext>
                  </a:extLst>
                </p:cNvPr>
                <p:cNvSpPr/>
                <p:nvPr/>
              </p:nvSpPr>
              <p:spPr>
                <a:xfrm>
                  <a:off x="1305500" y="3003949"/>
                  <a:ext cx="378815" cy="560162"/>
                </a:xfrm>
                <a:custGeom>
                  <a:avLst/>
                  <a:gdLst>
                    <a:gd name="connsiteX0" fmla="*/ 0 w 378815"/>
                    <a:gd name="connsiteY0" fmla="*/ 0 h 560162"/>
                    <a:gd name="connsiteX1" fmla="*/ 189407 w 378815"/>
                    <a:gd name="connsiteY1" fmla="*/ 0 h 560162"/>
                    <a:gd name="connsiteX2" fmla="*/ 189407 w 378815"/>
                    <a:gd name="connsiteY2" fmla="*/ 172991 h 560162"/>
                    <a:gd name="connsiteX3" fmla="*/ 378815 w 378815"/>
                    <a:gd name="connsiteY3" fmla="*/ 172991 h 560162"/>
                    <a:gd name="connsiteX4" fmla="*/ 378815 w 378815"/>
                    <a:gd name="connsiteY4" fmla="*/ 560162 h 560162"/>
                    <a:gd name="connsiteX5" fmla="*/ 0 w 378815"/>
                    <a:gd name="connsiteY5" fmla="*/ 560162 h 560162"/>
                    <a:gd name="connsiteX6" fmla="*/ 0 w 378815"/>
                    <a:gd name="connsiteY6" fmla="*/ 0 h 560162"/>
                    <a:gd name="connsiteX7" fmla="*/ 45457 w 378815"/>
                    <a:gd name="connsiteY7" fmla="*/ 189467 h 560162"/>
                    <a:gd name="connsiteX8" fmla="*/ 45457 w 378815"/>
                    <a:gd name="connsiteY8" fmla="*/ 222418 h 560162"/>
                    <a:gd name="connsiteX9" fmla="*/ 143949 w 378815"/>
                    <a:gd name="connsiteY9" fmla="*/ 222418 h 560162"/>
                    <a:gd name="connsiteX10" fmla="*/ 143949 w 378815"/>
                    <a:gd name="connsiteY10" fmla="*/ 189467 h 560162"/>
                    <a:gd name="connsiteX11" fmla="*/ 45457 w 378815"/>
                    <a:gd name="connsiteY11" fmla="*/ 189467 h 560162"/>
                    <a:gd name="connsiteX12" fmla="*/ 45457 w 378815"/>
                    <a:gd name="connsiteY12" fmla="*/ 255368 h 560162"/>
                    <a:gd name="connsiteX13" fmla="*/ 45457 w 378815"/>
                    <a:gd name="connsiteY13" fmla="*/ 288319 h 560162"/>
                    <a:gd name="connsiteX14" fmla="*/ 333356 w 378815"/>
                    <a:gd name="connsiteY14" fmla="*/ 288319 h 560162"/>
                    <a:gd name="connsiteX15" fmla="*/ 333356 w 378815"/>
                    <a:gd name="connsiteY15" fmla="*/ 255368 h 560162"/>
                    <a:gd name="connsiteX16" fmla="*/ 45457 w 378815"/>
                    <a:gd name="connsiteY16" fmla="*/ 255368 h 560162"/>
                    <a:gd name="connsiteX17" fmla="*/ 45457 w 378815"/>
                    <a:gd name="connsiteY17" fmla="*/ 321269 h 560162"/>
                    <a:gd name="connsiteX18" fmla="*/ 45457 w 378815"/>
                    <a:gd name="connsiteY18" fmla="*/ 354220 h 560162"/>
                    <a:gd name="connsiteX19" fmla="*/ 333356 w 378815"/>
                    <a:gd name="connsiteY19" fmla="*/ 354220 h 560162"/>
                    <a:gd name="connsiteX20" fmla="*/ 333356 w 378815"/>
                    <a:gd name="connsiteY20" fmla="*/ 321269 h 560162"/>
                    <a:gd name="connsiteX21" fmla="*/ 45457 w 378815"/>
                    <a:gd name="connsiteY21" fmla="*/ 321269 h 560162"/>
                    <a:gd name="connsiteX22" fmla="*/ 45457 w 378815"/>
                    <a:gd name="connsiteY22" fmla="*/ 387171 h 560162"/>
                    <a:gd name="connsiteX23" fmla="*/ 45457 w 378815"/>
                    <a:gd name="connsiteY23" fmla="*/ 420122 h 560162"/>
                    <a:gd name="connsiteX24" fmla="*/ 333356 w 378815"/>
                    <a:gd name="connsiteY24" fmla="*/ 420122 h 560162"/>
                    <a:gd name="connsiteX25" fmla="*/ 333356 w 378815"/>
                    <a:gd name="connsiteY25" fmla="*/ 387171 h 560162"/>
                    <a:gd name="connsiteX26" fmla="*/ 45457 w 378815"/>
                    <a:gd name="connsiteY26" fmla="*/ 387171 h 560162"/>
                    <a:gd name="connsiteX27" fmla="*/ 45457 w 378815"/>
                    <a:gd name="connsiteY27" fmla="*/ 453072 h 560162"/>
                    <a:gd name="connsiteX28" fmla="*/ 45457 w 378815"/>
                    <a:gd name="connsiteY28" fmla="*/ 486023 h 560162"/>
                    <a:gd name="connsiteX29" fmla="*/ 333356 w 378815"/>
                    <a:gd name="connsiteY29" fmla="*/ 486023 h 560162"/>
                    <a:gd name="connsiteX30" fmla="*/ 333356 w 378815"/>
                    <a:gd name="connsiteY30" fmla="*/ 453072 h 560162"/>
                    <a:gd name="connsiteX31" fmla="*/ 45457 w 378815"/>
                    <a:gd name="connsiteY31" fmla="*/ 453072 h 560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78815" h="560162">
                      <a:moveTo>
                        <a:pt x="0" y="0"/>
                      </a:moveTo>
                      <a:lnTo>
                        <a:pt x="189407" y="0"/>
                      </a:lnTo>
                      <a:lnTo>
                        <a:pt x="189407" y="172991"/>
                      </a:lnTo>
                      <a:lnTo>
                        <a:pt x="378815" y="172991"/>
                      </a:lnTo>
                      <a:lnTo>
                        <a:pt x="378815" y="560162"/>
                      </a:lnTo>
                      <a:lnTo>
                        <a:pt x="0" y="560162"/>
                      </a:lnTo>
                      <a:lnTo>
                        <a:pt x="0" y="0"/>
                      </a:lnTo>
                      <a:close/>
                      <a:moveTo>
                        <a:pt x="45457" y="189467"/>
                      </a:moveTo>
                      <a:lnTo>
                        <a:pt x="45457" y="222418"/>
                      </a:lnTo>
                      <a:lnTo>
                        <a:pt x="143949" y="222418"/>
                      </a:lnTo>
                      <a:lnTo>
                        <a:pt x="143949" y="189467"/>
                      </a:lnTo>
                      <a:lnTo>
                        <a:pt x="45457" y="189467"/>
                      </a:lnTo>
                      <a:close/>
                      <a:moveTo>
                        <a:pt x="45457" y="255368"/>
                      </a:moveTo>
                      <a:lnTo>
                        <a:pt x="45457" y="288319"/>
                      </a:lnTo>
                      <a:lnTo>
                        <a:pt x="333356" y="288319"/>
                      </a:lnTo>
                      <a:lnTo>
                        <a:pt x="333356" y="255368"/>
                      </a:lnTo>
                      <a:lnTo>
                        <a:pt x="45457" y="255368"/>
                      </a:lnTo>
                      <a:close/>
                      <a:moveTo>
                        <a:pt x="45457" y="321269"/>
                      </a:moveTo>
                      <a:lnTo>
                        <a:pt x="45457" y="354220"/>
                      </a:lnTo>
                      <a:lnTo>
                        <a:pt x="333356" y="354220"/>
                      </a:lnTo>
                      <a:lnTo>
                        <a:pt x="333356" y="321269"/>
                      </a:lnTo>
                      <a:lnTo>
                        <a:pt x="45457" y="321269"/>
                      </a:lnTo>
                      <a:close/>
                      <a:moveTo>
                        <a:pt x="45457" y="387171"/>
                      </a:moveTo>
                      <a:lnTo>
                        <a:pt x="45457" y="420122"/>
                      </a:lnTo>
                      <a:lnTo>
                        <a:pt x="333356" y="420122"/>
                      </a:lnTo>
                      <a:lnTo>
                        <a:pt x="333356" y="387171"/>
                      </a:lnTo>
                      <a:lnTo>
                        <a:pt x="45457" y="387171"/>
                      </a:lnTo>
                      <a:close/>
                      <a:moveTo>
                        <a:pt x="45457" y="453072"/>
                      </a:moveTo>
                      <a:lnTo>
                        <a:pt x="45457" y="486023"/>
                      </a:lnTo>
                      <a:lnTo>
                        <a:pt x="333356" y="486023"/>
                      </a:lnTo>
                      <a:lnTo>
                        <a:pt x="333356" y="453072"/>
                      </a:lnTo>
                      <a:lnTo>
                        <a:pt x="45457" y="453072"/>
                      </a:lnTo>
                      <a:close/>
                    </a:path>
                  </a:pathLst>
                </a:custGeom>
                <a:solidFill>
                  <a:srgbClr val="FFFFFF"/>
                </a:solidFill>
                <a:ln w="12700" cap="flat">
                  <a:solidFill>
                    <a:srgbClr val="FFFFFF"/>
                  </a:solidFill>
                  <a:prstDash val="solid"/>
                  <a:miter/>
                </a:ln>
              </p:spPr>
              <p:txBody>
                <a:bodyPr rtlCol="0" anchor="ctr"/>
                <a:lstStyle/>
                <a:p>
                  <a:endParaRPr lang="ja-JP" altLang="en-US"/>
                </a:p>
              </p:txBody>
            </p:sp>
            <p:sp>
              <p:nvSpPr>
                <p:cNvPr id="30" name="フリーフォーム 29">
                  <a:extLst>
                    <a:ext uri="{FF2B5EF4-FFF2-40B4-BE49-F238E27FC236}">
                      <a16:creationId xmlns:a16="http://schemas.microsoft.com/office/drawing/2014/main" id="{494FDB55-6970-933D-BE69-01A2D54699A4}"/>
                    </a:ext>
                  </a:extLst>
                </p:cNvPr>
                <p:cNvSpPr/>
                <p:nvPr/>
              </p:nvSpPr>
              <p:spPr>
                <a:xfrm>
                  <a:off x="1540364" y="3024544"/>
                  <a:ext cx="94704" cy="102971"/>
                </a:xfrm>
                <a:custGeom>
                  <a:avLst/>
                  <a:gdLst>
                    <a:gd name="connsiteX0" fmla="*/ 0 w 94704"/>
                    <a:gd name="connsiteY0" fmla="*/ 0 h 102971"/>
                    <a:gd name="connsiteX1" fmla="*/ 94704 w 94704"/>
                    <a:gd name="connsiteY1" fmla="*/ 102971 h 102971"/>
                    <a:gd name="connsiteX2" fmla="*/ 0 w 94704"/>
                    <a:gd name="connsiteY2" fmla="*/ 102971 h 102971"/>
                    <a:gd name="connsiteX3" fmla="*/ 0 w 94704"/>
                    <a:gd name="connsiteY3" fmla="*/ 0 h 102971"/>
                  </a:gdLst>
                  <a:ahLst/>
                  <a:cxnLst>
                    <a:cxn ang="0">
                      <a:pos x="connsiteX0" y="connsiteY0"/>
                    </a:cxn>
                    <a:cxn ang="0">
                      <a:pos x="connsiteX1" y="connsiteY1"/>
                    </a:cxn>
                    <a:cxn ang="0">
                      <a:pos x="connsiteX2" y="connsiteY2"/>
                    </a:cxn>
                    <a:cxn ang="0">
                      <a:pos x="connsiteX3" y="connsiteY3"/>
                    </a:cxn>
                  </a:cxnLst>
                  <a:rect l="l" t="t" r="r" b="b"/>
                  <a:pathLst>
                    <a:path w="94704" h="102971">
                      <a:moveTo>
                        <a:pt x="0" y="0"/>
                      </a:moveTo>
                      <a:lnTo>
                        <a:pt x="94704" y="102971"/>
                      </a:lnTo>
                      <a:lnTo>
                        <a:pt x="0" y="102971"/>
                      </a:lnTo>
                      <a:lnTo>
                        <a:pt x="0" y="0"/>
                      </a:lnTo>
                      <a:close/>
                    </a:path>
                  </a:pathLst>
                </a:custGeom>
                <a:solidFill>
                  <a:srgbClr val="FFFFFF"/>
                </a:solidFill>
                <a:ln w="12700" cap="flat">
                  <a:solidFill>
                    <a:srgbClr val="FFFFFF"/>
                  </a:solidFill>
                  <a:prstDash val="solid"/>
                  <a:miter/>
                </a:ln>
              </p:spPr>
              <p:txBody>
                <a:bodyPr rtlCol="0" anchor="ctr"/>
                <a:lstStyle/>
                <a:p>
                  <a:endParaRPr lang="ja-JP" altLang="en-US"/>
                </a:p>
              </p:txBody>
            </p:sp>
            <p:sp>
              <p:nvSpPr>
                <p:cNvPr id="31" name="フリーフォーム 30">
                  <a:extLst>
                    <a:ext uri="{FF2B5EF4-FFF2-40B4-BE49-F238E27FC236}">
                      <a16:creationId xmlns:a16="http://schemas.microsoft.com/office/drawing/2014/main" id="{1AA34D64-D93D-8ACC-17F0-5CD18A79E3B2}"/>
                    </a:ext>
                  </a:extLst>
                </p:cNvPr>
                <p:cNvSpPr/>
                <p:nvPr/>
              </p:nvSpPr>
              <p:spPr>
                <a:xfrm>
                  <a:off x="1260041" y="2954523"/>
                  <a:ext cx="469731" cy="659014"/>
                </a:xfrm>
                <a:custGeom>
                  <a:avLst/>
                  <a:gdLst>
                    <a:gd name="connsiteX0" fmla="*/ 0 w 469731"/>
                    <a:gd name="connsiteY0" fmla="*/ 0 h 659014"/>
                    <a:gd name="connsiteX1" fmla="*/ 280323 w 469731"/>
                    <a:gd name="connsiteY1" fmla="*/ 0 h 659014"/>
                    <a:gd name="connsiteX2" fmla="*/ 469731 w 469731"/>
                    <a:gd name="connsiteY2" fmla="*/ 181229 h 659014"/>
                    <a:gd name="connsiteX3" fmla="*/ 469731 w 469731"/>
                    <a:gd name="connsiteY3" fmla="*/ 659014 h 659014"/>
                    <a:gd name="connsiteX4" fmla="*/ 0 w 469731"/>
                    <a:gd name="connsiteY4" fmla="*/ 659014 h 659014"/>
                    <a:gd name="connsiteX5" fmla="*/ 0 w 469731"/>
                    <a:gd name="connsiteY5" fmla="*/ 0 h 659014"/>
                    <a:gd name="connsiteX6" fmla="*/ 45458 w 469731"/>
                    <a:gd name="connsiteY6" fmla="*/ 49426 h 659014"/>
                    <a:gd name="connsiteX7" fmla="*/ 45458 w 469731"/>
                    <a:gd name="connsiteY7" fmla="*/ 609588 h 659014"/>
                    <a:gd name="connsiteX8" fmla="*/ 424273 w 469731"/>
                    <a:gd name="connsiteY8" fmla="*/ 609588 h 659014"/>
                    <a:gd name="connsiteX9" fmla="*/ 424273 w 469731"/>
                    <a:gd name="connsiteY9" fmla="*/ 222417 h 659014"/>
                    <a:gd name="connsiteX10" fmla="*/ 234865 w 469731"/>
                    <a:gd name="connsiteY10" fmla="*/ 222417 h 659014"/>
                    <a:gd name="connsiteX11" fmla="*/ 234865 w 469731"/>
                    <a:gd name="connsiteY11" fmla="*/ 49426 h 659014"/>
                    <a:gd name="connsiteX12" fmla="*/ 45458 w 469731"/>
                    <a:gd name="connsiteY12" fmla="*/ 49426 h 659014"/>
                    <a:gd name="connsiteX13" fmla="*/ 280323 w 469731"/>
                    <a:gd name="connsiteY13" fmla="*/ 70020 h 659014"/>
                    <a:gd name="connsiteX14" fmla="*/ 280323 w 469731"/>
                    <a:gd name="connsiteY14" fmla="*/ 172991 h 659014"/>
                    <a:gd name="connsiteX15" fmla="*/ 375027 w 469731"/>
                    <a:gd name="connsiteY15" fmla="*/ 172991 h 659014"/>
                    <a:gd name="connsiteX16" fmla="*/ 280323 w 469731"/>
                    <a:gd name="connsiteY16" fmla="*/ 70020 h 659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9731" h="659014">
                      <a:moveTo>
                        <a:pt x="0" y="0"/>
                      </a:moveTo>
                      <a:lnTo>
                        <a:pt x="280323" y="0"/>
                      </a:lnTo>
                      <a:lnTo>
                        <a:pt x="469731" y="181229"/>
                      </a:lnTo>
                      <a:lnTo>
                        <a:pt x="469731" y="659014"/>
                      </a:lnTo>
                      <a:lnTo>
                        <a:pt x="0" y="659014"/>
                      </a:lnTo>
                      <a:lnTo>
                        <a:pt x="0" y="0"/>
                      </a:lnTo>
                      <a:close/>
                      <a:moveTo>
                        <a:pt x="45458" y="49426"/>
                      </a:moveTo>
                      <a:lnTo>
                        <a:pt x="45458" y="609588"/>
                      </a:lnTo>
                      <a:lnTo>
                        <a:pt x="424273" y="609588"/>
                      </a:lnTo>
                      <a:lnTo>
                        <a:pt x="424273" y="222417"/>
                      </a:lnTo>
                      <a:lnTo>
                        <a:pt x="234865" y="222417"/>
                      </a:lnTo>
                      <a:lnTo>
                        <a:pt x="234865" y="49426"/>
                      </a:lnTo>
                      <a:lnTo>
                        <a:pt x="45458" y="49426"/>
                      </a:lnTo>
                      <a:close/>
                      <a:moveTo>
                        <a:pt x="280323" y="70020"/>
                      </a:moveTo>
                      <a:lnTo>
                        <a:pt x="280323" y="172991"/>
                      </a:lnTo>
                      <a:lnTo>
                        <a:pt x="375027" y="172991"/>
                      </a:lnTo>
                      <a:lnTo>
                        <a:pt x="280323" y="70020"/>
                      </a:lnTo>
                      <a:close/>
                    </a:path>
                  </a:pathLst>
                </a:custGeom>
                <a:solidFill>
                  <a:srgbClr val="000000"/>
                </a:solidFill>
                <a:ln w="7541" cap="flat">
                  <a:noFill/>
                  <a:prstDash val="solid"/>
                  <a:miter/>
                </a:ln>
              </p:spPr>
              <p:txBody>
                <a:bodyPr rtlCol="0" anchor="ctr"/>
                <a:lstStyle/>
                <a:p>
                  <a:endParaRPr lang="ja-JP" altLang="en-US"/>
                </a:p>
              </p:txBody>
            </p:sp>
            <p:sp>
              <p:nvSpPr>
                <p:cNvPr id="32" name="フリーフォーム 31">
                  <a:extLst>
                    <a:ext uri="{FF2B5EF4-FFF2-40B4-BE49-F238E27FC236}">
                      <a16:creationId xmlns:a16="http://schemas.microsoft.com/office/drawing/2014/main" id="{2EE4AD2F-1F9C-9409-697D-D839F3603B70}"/>
                    </a:ext>
                  </a:extLst>
                </p:cNvPr>
                <p:cNvSpPr/>
                <p:nvPr/>
              </p:nvSpPr>
              <p:spPr>
                <a:xfrm>
                  <a:off x="1350956" y="3193417"/>
                  <a:ext cx="98492" cy="32951"/>
                </a:xfrm>
                <a:custGeom>
                  <a:avLst/>
                  <a:gdLst>
                    <a:gd name="connsiteX0" fmla="*/ 0 w 98492"/>
                    <a:gd name="connsiteY0" fmla="*/ 0 h 32951"/>
                    <a:gd name="connsiteX1" fmla="*/ 98492 w 98492"/>
                    <a:gd name="connsiteY1" fmla="*/ 0 h 32951"/>
                    <a:gd name="connsiteX2" fmla="*/ 98492 w 98492"/>
                    <a:gd name="connsiteY2" fmla="*/ 32951 h 32951"/>
                    <a:gd name="connsiteX3" fmla="*/ 0 w 98492"/>
                    <a:gd name="connsiteY3" fmla="*/ 32951 h 32951"/>
                    <a:gd name="connsiteX4" fmla="*/ 0 w 98492"/>
                    <a:gd name="connsiteY4" fmla="*/ 0 h 329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492" h="32951">
                      <a:moveTo>
                        <a:pt x="0" y="0"/>
                      </a:moveTo>
                      <a:lnTo>
                        <a:pt x="98492" y="0"/>
                      </a:lnTo>
                      <a:lnTo>
                        <a:pt x="98492" y="32951"/>
                      </a:lnTo>
                      <a:lnTo>
                        <a:pt x="0" y="32951"/>
                      </a:lnTo>
                      <a:lnTo>
                        <a:pt x="0" y="0"/>
                      </a:lnTo>
                      <a:close/>
                    </a:path>
                  </a:pathLst>
                </a:custGeom>
                <a:solidFill>
                  <a:srgbClr val="000000"/>
                </a:solidFill>
                <a:ln w="7541" cap="flat">
                  <a:noFill/>
                  <a:prstDash val="solid"/>
                  <a:miter/>
                </a:ln>
              </p:spPr>
              <p:txBody>
                <a:bodyPr rtlCol="0" anchor="ctr"/>
                <a:lstStyle/>
                <a:p>
                  <a:endParaRPr lang="ja-JP" altLang="en-US"/>
                </a:p>
              </p:txBody>
            </p:sp>
            <p:sp>
              <p:nvSpPr>
                <p:cNvPr id="33" name="フリーフォーム 32">
                  <a:extLst>
                    <a:ext uri="{FF2B5EF4-FFF2-40B4-BE49-F238E27FC236}">
                      <a16:creationId xmlns:a16="http://schemas.microsoft.com/office/drawing/2014/main" id="{8961E218-460B-490B-D14C-E7E17E4F00AA}"/>
                    </a:ext>
                  </a:extLst>
                </p:cNvPr>
                <p:cNvSpPr/>
                <p:nvPr/>
              </p:nvSpPr>
              <p:spPr>
                <a:xfrm>
                  <a:off x="1350957" y="3259318"/>
                  <a:ext cx="287899" cy="32951"/>
                </a:xfrm>
                <a:custGeom>
                  <a:avLst/>
                  <a:gdLst>
                    <a:gd name="connsiteX0" fmla="*/ 0 w 287899"/>
                    <a:gd name="connsiteY0" fmla="*/ 0 h 32951"/>
                    <a:gd name="connsiteX1" fmla="*/ 287899 w 287899"/>
                    <a:gd name="connsiteY1" fmla="*/ 0 h 32951"/>
                    <a:gd name="connsiteX2" fmla="*/ 287899 w 287899"/>
                    <a:gd name="connsiteY2" fmla="*/ 32951 h 32951"/>
                    <a:gd name="connsiteX3" fmla="*/ 0 w 287899"/>
                    <a:gd name="connsiteY3" fmla="*/ 32951 h 32951"/>
                    <a:gd name="connsiteX4" fmla="*/ 0 w 287899"/>
                    <a:gd name="connsiteY4" fmla="*/ 0 h 329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899" h="32951">
                      <a:moveTo>
                        <a:pt x="0" y="0"/>
                      </a:moveTo>
                      <a:lnTo>
                        <a:pt x="287899" y="0"/>
                      </a:lnTo>
                      <a:lnTo>
                        <a:pt x="287899" y="32951"/>
                      </a:lnTo>
                      <a:lnTo>
                        <a:pt x="0" y="32951"/>
                      </a:lnTo>
                      <a:lnTo>
                        <a:pt x="0" y="0"/>
                      </a:lnTo>
                      <a:close/>
                    </a:path>
                  </a:pathLst>
                </a:custGeom>
                <a:solidFill>
                  <a:srgbClr val="000000"/>
                </a:solidFill>
                <a:ln w="7541" cap="flat">
                  <a:noFill/>
                  <a:prstDash val="solid"/>
                  <a:miter/>
                </a:ln>
              </p:spPr>
              <p:txBody>
                <a:bodyPr rtlCol="0" anchor="ctr"/>
                <a:lstStyle/>
                <a:p>
                  <a:endParaRPr lang="ja-JP" altLang="en-US"/>
                </a:p>
              </p:txBody>
            </p:sp>
            <p:sp>
              <p:nvSpPr>
                <p:cNvPr id="34" name="フリーフォーム 33">
                  <a:extLst>
                    <a:ext uri="{FF2B5EF4-FFF2-40B4-BE49-F238E27FC236}">
                      <a16:creationId xmlns:a16="http://schemas.microsoft.com/office/drawing/2014/main" id="{3E4B4242-13A6-4F2A-6ADA-34D1369BE912}"/>
                    </a:ext>
                  </a:extLst>
                </p:cNvPr>
                <p:cNvSpPr/>
                <p:nvPr/>
              </p:nvSpPr>
              <p:spPr>
                <a:xfrm>
                  <a:off x="1350957" y="3325219"/>
                  <a:ext cx="287899" cy="32951"/>
                </a:xfrm>
                <a:custGeom>
                  <a:avLst/>
                  <a:gdLst>
                    <a:gd name="connsiteX0" fmla="*/ 0 w 287899"/>
                    <a:gd name="connsiteY0" fmla="*/ 0 h 32951"/>
                    <a:gd name="connsiteX1" fmla="*/ 287899 w 287899"/>
                    <a:gd name="connsiteY1" fmla="*/ 0 h 32951"/>
                    <a:gd name="connsiteX2" fmla="*/ 287899 w 287899"/>
                    <a:gd name="connsiteY2" fmla="*/ 32951 h 32951"/>
                    <a:gd name="connsiteX3" fmla="*/ 0 w 287899"/>
                    <a:gd name="connsiteY3" fmla="*/ 32951 h 32951"/>
                    <a:gd name="connsiteX4" fmla="*/ 0 w 287899"/>
                    <a:gd name="connsiteY4" fmla="*/ 0 h 329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899" h="32951">
                      <a:moveTo>
                        <a:pt x="0" y="0"/>
                      </a:moveTo>
                      <a:lnTo>
                        <a:pt x="287899" y="0"/>
                      </a:lnTo>
                      <a:lnTo>
                        <a:pt x="287899" y="32951"/>
                      </a:lnTo>
                      <a:lnTo>
                        <a:pt x="0" y="32951"/>
                      </a:lnTo>
                      <a:lnTo>
                        <a:pt x="0" y="0"/>
                      </a:lnTo>
                      <a:close/>
                    </a:path>
                  </a:pathLst>
                </a:custGeom>
                <a:solidFill>
                  <a:srgbClr val="000000"/>
                </a:solidFill>
                <a:ln w="7541" cap="flat">
                  <a:noFill/>
                  <a:prstDash val="solid"/>
                  <a:miter/>
                </a:ln>
              </p:spPr>
              <p:txBody>
                <a:bodyPr rtlCol="0" anchor="ctr"/>
                <a:lstStyle/>
                <a:p>
                  <a:endParaRPr lang="ja-JP" altLang="en-US"/>
                </a:p>
              </p:txBody>
            </p:sp>
            <p:sp>
              <p:nvSpPr>
                <p:cNvPr id="35" name="フリーフォーム 34">
                  <a:extLst>
                    <a:ext uri="{FF2B5EF4-FFF2-40B4-BE49-F238E27FC236}">
                      <a16:creationId xmlns:a16="http://schemas.microsoft.com/office/drawing/2014/main" id="{52121328-83B9-65B1-7121-A19A1142A6B3}"/>
                    </a:ext>
                  </a:extLst>
                </p:cNvPr>
                <p:cNvSpPr/>
                <p:nvPr/>
              </p:nvSpPr>
              <p:spPr>
                <a:xfrm>
                  <a:off x="1350957" y="3391121"/>
                  <a:ext cx="287899" cy="32951"/>
                </a:xfrm>
                <a:custGeom>
                  <a:avLst/>
                  <a:gdLst>
                    <a:gd name="connsiteX0" fmla="*/ 0 w 287899"/>
                    <a:gd name="connsiteY0" fmla="*/ 0 h 32951"/>
                    <a:gd name="connsiteX1" fmla="*/ 287899 w 287899"/>
                    <a:gd name="connsiteY1" fmla="*/ 0 h 32951"/>
                    <a:gd name="connsiteX2" fmla="*/ 287899 w 287899"/>
                    <a:gd name="connsiteY2" fmla="*/ 32951 h 32951"/>
                    <a:gd name="connsiteX3" fmla="*/ 0 w 287899"/>
                    <a:gd name="connsiteY3" fmla="*/ 32951 h 32951"/>
                    <a:gd name="connsiteX4" fmla="*/ 0 w 287899"/>
                    <a:gd name="connsiteY4" fmla="*/ 0 h 329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899" h="32951">
                      <a:moveTo>
                        <a:pt x="0" y="0"/>
                      </a:moveTo>
                      <a:lnTo>
                        <a:pt x="287899" y="0"/>
                      </a:lnTo>
                      <a:lnTo>
                        <a:pt x="287899" y="32951"/>
                      </a:lnTo>
                      <a:lnTo>
                        <a:pt x="0" y="32951"/>
                      </a:lnTo>
                      <a:lnTo>
                        <a:pt x="0" y="0"/>
                      </a:lnTo>
                      <a:close/>
                    </a:path>
                  </a:pathLst>
                </a:custGeom>
                <a:solidFill>
                  <a:srgbClr val="000000"/>
                </a:solidFill>
                <a:ln w="7541" cap="flat">
                  <a:noFill/>
                  <a:prstDash val="solid"/>
                  <a:miter/>
                </a:ln>
              </p:spPr>
              <p:txBody>
                <a:bodyPr rtlCol="0" anchor="ctr"/>
                <a:lstStyle/>
                <a:p>
                  <a:endParaRPr lang="ja-JP" altLang="en-US"/>
                </a:p>
              </p:txBody>
            </p:sp>
            <p:sp>
              <p:nvSpPr>
                <p:cNvPr id="36" name="フリーフォーム 35">
                  <a:extLst>
                    <a:ext uri="{FF2B5EF4-FFF2-40B4-BE49-F238E27FC236}">
                      <a16:creationId xmlns:a16="http://schemas.microsoft.com/office/drawing/2014/main" id="{A40A0CD8-7F0D-7A23-FB2A-1546F784F1AD}"/>
                    </a:ext>
                  </a:extLst>
                </p:cNvPr>
                <p:cNvSpPr/>
                <p:nvPr/>
              </p:nvSpPr>
              <p:spPr>
                <a:xfrm>
                  <a:off x="1350957" y="3457022"/>
                  <a:ext cx="287899" cy="32951"/>
                </a:xfrm>
                <a:custGeom>
                  <a:avLst/>
                  <a:gdLst>
                    <a:gd name="connsiteX0" fmla="*/ 0 w 287899"/>
                    <a:gd name="connsiteY0" fmla="*/ 0 h 32951"/>
                    <a:gd name="connsiteX1" fmla="*/ 287899 w 287899"/>
                    <a:gd name="connsiteY1" fmla="*/ 0 h 32951"/>
                    <a:gd name="connsiteX2" fmla="*/ 287899 w 287899"/>
                    <a:gd name="connsiteY2" fmla="*/ 32951 h 32951"/>
                    <a:gd name="connsiteX3" fmla="*/ 0 w 287899"/>
                    <a:gd name="connsiteY3" fmla="*/ 32951 h 32951"/>
                    <a:gd name="connsiteX4" fmla="*/ 0 w 287899"/>
                    <a:gd name="connsiteY4" fmla="*/ 0 h 329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899" h="32951">
                      <a:moveTo>
                        <a:pt x="0" y="0"/>
                      </a:moveTo>
                      <a:lnTo>
                        <a:pt x="287899" y="0"/>
                      </a:lnTo>
                      <a:lnTo>
                        <a:pt x="287899" y="32951"/>
                      </a:lnTo>
                      <a:lnTo>
                        <a:pt x="0" y="32951"/>
                      </a:lnTo>
                      <a:lnTo>
                        <a:pt x="0" y="0"/>
                      </a:lnTo>
                      <a:close/>
                    </a:path>
                  </a:pathLst>
                </a:custGeom>
                <a:solidFill>
                  <a:srgbClr val="000000"/>
                </a:solidFill>
                <a:ln w="7541" cap="flat">
                  <a:noFill/>
                  <a:prstDash val="solid"/>
                  <a:miter/>
                </a:ln>
              </p:spPr>
              <p:txBody>
                <a:bodyPr rtlCol="0" anchor="ctr"/>
                <a:lstStyle/>
                <a:p>
                  <a:endParaRPr lang="ja-JP" altLang="en-US"/>
                </a:p>
              </p:txBody>
            </p:sp>
          </p:grpSp>
        </p:grpSp>
      </p:grpSp>
      <p:grpSp>
        <p:nvGrpSpPr>
          <p:cNvPr id="49" name="グループ化 48">
            <a:extLst>
              <a:ext uri="{FF2B5EF4-FFF2-40B4-BE49-F238E27FC236}">
                <a16:creationId xmlns:a16="http://schemas.microsoft.com/office/drawing/2014/main" id="{21D57A97-CC32-4E47-B8BE-C2511C0D747A}"/>
              </a:ext>
            </a:extLst>
          </p:cNvPr>
          <p:cNvGrpSpPr/>
          <p:nvPr/>
        </p:nvGrpSpPr>
        <p:grpSpPr>
          <a:xfrm>
            <a:off x="340988" y="4284257"/>
            <a:ext cx="1781613" cy="952240"/>
            <a:chOff x="-444475" y="4361764"/>
            <a:chExt cx="2291453" cy="1224740"/>
          </a:xfrm>
        </p:grpSpPr>
        <p:pic>
          <p:nvPicPr>
            <p:cNvPr id="22" name="グラフィックス 21" descr="裁きの天秤 単色塗りつぶし">
              <a:extLst>
                <a:ext uri="{FF2B5EF4-FFF2-40B4-BE49-F238E27FC236}">
                  <a16:creationId xmlns:a16="http://schemas.microsoft.com/office/drawing/2014/main" id="{BB67D17E-948B-8ECF-2EF4-7D75C2FDEB5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55727" y="4361764"/>
              <a:ext cx="1091251" cy="1091251"/>
            </a:xfrm>
            <a:prstGeom prst="rect">
              <a:avLst/>
            </a:prstGeom>
            <a:effectLst/>
          </p:spPr>
        </p:pic>
        <p:grpSp>
          <p:nvGrpSpPr>
            <p:cNvPr id="23" name="グループ化 22">
              <a:extLst>
                <a:ext uri="{FF2B5EF4-FFF2-40B4-BE49-F238E27FC236}">
                  <a16:creationId xmlns:a16="http://schemas.microsoft.com/office/drawing/2014/main" id="{9D98E428-A37C-E3B7-F2CF-DC5EA2ECAC1A}"/>
                </a:ext>
              </a:extLst>
            </p:cNvPr>
            <p:cNvGrpSpPr/>
            <p:nvPr/>
          </p:nvGrpSpPr>
          <p:grpSpPr>
            <a:xfrm>
              <a:off x="504741" y="4624872"/>
              <a:ext cx="558261" cy="558261"/>
              <a:chOff x="1859322" y="2739527"/>
              <a:chExt cx="558261" cy="558261"/>
            </a:xfrm>
          </p:grpSpPr>
          <p:sp>
            <p:nvSpPr>
              <p:cNvPr id="24" name="フリーフォーム 23" descr="バッジ: バツ 単色塗りつぶし">
                <a:extLst>
                  <a:ext uri="{FF2B5EF4-FFF2-40B4-BE49-F238E27FC236}">
                    <a16:creationId xmlns:a16="http://schemas.microsoft.com/office/drawing/2014/main" id="{26F0822A-B62E-2064-ED2E-458B68D36BC5}"/>
                  </a:ext>
                </a:extLst>
              </p:cNvPr>
              <p:cNvSpPr/>
              <p:nvPr/>
            </p:nvSpPr>
            <p:spPr>
              <a:xfrm>
                <a:off x="2013733" y="2893917"/>
                <a:ext cx="249446" cy="249461"/>
              </a:xfrm>
              <a:custGeom>
                <a:avLst/>
                <a:gdLst>
                  <a:gd name="connsiteX0" fmla="*/ 35174 w 249446"/>
                  <a:gd name="connsiteY0" fmla="*/ 0 h 249461"/>
                  <a:gd name="connsiteX1" fmla="*/ 124727 w 249446"/>
                  <a:gd name="connsiteY1" fmla="*/ 89611 h 249461"/>
                  <a:gd name="connsiteX2" fmla="*/ 214309 w 249446"/>
                  <a:gd name="connsiteY2" fmla="*/ 0 h 249461"/>
                  <a:gd name="connsiteX3" fmla="*/ 249446 w 249446"/>
                  <a:gd name="connsiteY3" fmla="*/ 35138 h 249461"/>
                  <a:gd name="connsiteX4" fmla="*/ 159864 w 249446"/>
                  <a:gd name="connsiteY4" fmla="*/ 124719 h 249461"/>
                  <a:gd name="connsiteX5" fmla="*/ 249446 w 249446"/>
                  <a:gd name="connsiteY5" fmla="*/ 214323 h 249461"/>
                  <a:gd name="connsiteX6" fmla="*/ 214309 w 249446"/>
                  <a:gd name="connsiteY6" fmla="*/ 249461 h 249461"/>
                  <a:gd name="connsiteX7" fmla="*/ 124727 w 249446"/>
                  <a:gd name="connsiteY7" fmla="*/ 159864 h 249461"/>
                  <a:gd name="connsiteX8" fmla="*/ 35174 w 249446"/>
                  <a:gd name="connsiteY8" fmla="*/ 249446 h 249461"/>
                  <a:gd name="connsiteX9" fmla="*/ 37 w 249446"/>
                  <a:gd name="connsiteY9" fmla="*/ 214309 h 249461"/>
                  <a:gd name="connsiteX10" fmla="*/ 89560 w 249446"/>
                  <a:gd name="connsiteY10" fmla="*/ 124719 h 249461"/>
                  <a:gd name="connsiteX11" fmla="*/ 0 w 249446"/>
                  <a:gd name="connsiteY11" fmla="*/ 35138 h 249461"/>
                  <a:gd name="connsiteX12" fmla="*/ 35174 w 249446"/>
                  <a:gd name="connsiteY12" fmla="*/ 0 h 249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9446" h="249461">
                    <a:moveTo>
                      <a:pt x="35174" y="0"/>
                    </a:moveTo>
                    <a:lnTo>
                      <a:pt x="124727" y="89611"/>
                    </a:lnTo>
                    <a:lnTo>
                      <a:pt x="214309" y="0"/>
                    </a:lnTo>
                    <a:lnTo>
                      <a:pt x="249446" y="35138"/>
                    </a:lnTo>
                    <a:lnTo>
                      <a:pt x="159864" y="124719"/>
                    </a:lnTo>
                    <a:lnTo>
                      <a:pt x="249446" y="214323"/>
                    </a:lnTo>
                    <a:lnTo>
                      <a:pt x="214309" y="249461"/>
                    </a:lnTo>
                    <a:lnTo>
                      <a:pt x="124727" y="159864"/>
                    </a:lnTo>
                    <a:lnTo>
                      <a:pt x="35174" y="249446"/>
                    </a:lnTo>
                    <a:lnTo>
                      <a:pt x="37" y="214309"/>
                    </a:lnTo>
                    <a:lnTo>
                      <a:pt x="89560" y="124719"/>
                    </a:lnTo>
                    <a:lnTo>
                      <a:pt x="0" y="35138"/>
                    </a:lnTo>
                    <a:lnTo>
                      <a:pt x="35174" y="0"/>
                    </a:lnTo>
                    <a:close/>
                  </a:path>
                </a:pathLst>
              </a:custGeom>
              <a:solidFill>
                <a:srgbClr val="FFFFFF"/>
              </a:solidFill>
              <a:ln w="12700" cap="flat">
                <a:solidFill>
                  <a:srgbClr val="FFFFFF"/>
                </a:solidFill>
                <a:prstDash val="solid"/>
                <a:miter/>
              </a:ln>
            </p:spPr>
            <p:txBody>
              <a:bodyPr rtlCol="0" anchor="ctr"/>
              <a:lstStyle/>
              <a:p>
                <a:endParaRPr lang="ja-JP" altLang="en-US"/>
              </a:p>
            </p:txBody>
          </p:sp>
          <p:sp>
            <p:nvSpPr>
              <p:cNvPr id="25" name="フリーフォーム 24" descr="バッジ: バツ 単色塗りつぶし">
                <a:extLst>
                  <a:ext uri="{FF2B5EF4-FFF2-40B4-BE49-F238E27FC236}">
                    <a16:creationId xmlns:a16="http://schemas.microsoft.com/office/drawing/2014/main" id="{7D74D1AF-FA67-36E1-399C-0E464B004547}"/>
                  </a:ext>
                </a:extLst>
              </p:cNvPr>
              <p:cNvSpPr/>
              <p:nvPr/>
            </p:nvSpPr>
            <p:spPr>
              <a:xfrm>
                <a:off x="1859322" y="2739527"/>
                <a:ext cx="558261" cy="558261"/>
              </a:xfrm>
              <a:custGeom>
                <a:avLst/>
                <a:gdLst>
                  <a:gd name="connsiteX0" fmla="*/ 279138 w 558261"/>
                  <a:gd name="connsiteY0" fmla="*/ 0 h 558261"/>
                  <a:gd name="connsiteX1" fmla="*/ 279358 w 558261"/>
                  <a:gd name="connsiteY1" fmla="*/ 0 h 558261"/>
                  <a:gd name="connsiteX2" fmla="*/ 558261 w 558261"/>
                  <a:gd name="connsiteY2" fmla="*/ 279108 h 558261"/>
                  <a:gd name="connsiteX3" fmla="*/ 558261 w 558261"/>
                  <a:gd name="connsiteY3" fmla="*/ 279138 h 558261"/>
                  <a:gd name="connsiteX4" fmla="*/ 279123 w 558261"/>
                  <a:gd name="connsiteY4" fmla="*/ 558261 h 558261"/>
                  <a:gd name="connsiteX5" fmla="*/ 0 w 558261"/>
                  <a:gd name="connsiteY5" fmla="*/ 279123 h 558261"/>
                  <a:gd name="connsiteX6" fmla="*/ 279138 w 558261"/>
                  <a:gd name="connsiteY6" fmla="*/ 0 h 558261"/>
                  <a:gd name="connsiteX7" fmla="*/ 189585 w 558261"/>
                  <a:gd name="connsiteY7" fmla="*/ 154389 h 558261"/>
                  <a:gd name="connsiteX8" fmla="*/ 154411 w 558261"/>
                  <a:gd name="connsiteY8" fmla="*/ 189527 h 558261"/>
                  <a:gd name="connsiteX9" fmla="*/ 243971 w 558261"/>
                  <a:gd name="connsiteY9" fmla="*/ 279108 h 558261"/>
                  <a:gd name="connsiteX10" fmla="*/ 154448 w 558261"/>
                  <a:gd name="connsiteY10" fmla="*/ 368698 h 558261"/>
                  <a:gd name="connsiteX11" fmla="*/ 189585 w 558261"/>
                  <a:gd name="connsiteY11" fmla="*/ 403835 h 558261"/>
                  <a:gd name="connsiteX12" fmla="*/ 279138 w 558261"/>
                  <a:gd name="connsiteY12" fmla="*/ 314253 h 558261"/>
                  <a:gd name="connsiteX13" fmla="*/ 368720 w 558261"/>
                  <a:gd name="connsiteY13" fmla="*/ 403850 h 558261"/>
                  <a:gd name="connsiteX14" fmla="*/ 403857 w 558261"/>
                  <a:gd name="connsiteY14" fmla="*/ 368712 h 558261"/>
                  <a:gd name="connsiteX15" fmla="*/ 314275 w 558261"/>
                  <a:gd name="connsiteY15" fmla="*/ 279108 h 558261"/>
                  <a:gd name="connsiteX16" fmla="*/ 403857 w 558261"/>
                  <a:gd name="connsiteY16" fmla="*/ 189527 h 558261"/>
                  <a:gd name="connsiteX17" fmla="*/ 368720 w 558261"/>
                  <a:gd name="connsiteY17" fmla="*/ 154389 h 558261"/>
                  <a:gd name="connsiteX18" fmla="*/ 279138 w 558261"/>
                  <a:gd name="connsiteY18" fmla="*/ 244000 h 558261"/>
                  <a:gd name="connsiteX19" fmla="*/ 189585 w 558261"/>
                  <a:gd name="connsiteY19" fmla="*/ 154389 h 558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58261" h="558261">
                    <a:moveTo>
                      <a:pt x="279138" y="0"/>
                    </a:moveTo>
                    <a:cubicBezTo>
                      <a:pt x="279211" y="0"/>
                      <a:pt x="279285" y="0"/>
                      <a:pt x="279358" y="0"/>
                    </a:cubicBezTo>
                    <a:cubicBezTo>
                      <a:pt x="433449" y="57"/>
                      <a:pt x="558318" y="125018"/>
                      <a:pt x="558261" y="279108"/>
                    </a:cubicBezTo>
                    <a:cubicBezTo>
                      <a:pt x="558261" y="279118"/>
                      <a:pt x="558261" y="279128"/>
                      <a:pt x="558261" y="279138"/>
                    </a:cubicBezTo>
                    <a:cubicBezTo>
                      <a:pt x="558257" y="433298"/>
                      <a:pt x="433283" y="558265"/>
                      <a:pt x="279123" y="558261"/>
                    </a:cubicBezTo>
                    <a:cubicBezTo>
                      <a:pt x="124963" y="558257"/>
                      <a:pt x="-4" y="433283"/>
                      <a:pt x="0" y="279123"/>
                    </a:cubicBezTo>
                    <a:cubicBezTo>
                      <a:pt x="4" y="124963"/>
                      <a:pt x="124978" y="-4"/>
                      <a:pt x="279138" y="0"/>
                    </a:cubicBezTo>
                    <a:close/>
                    <a:moveTo>
                      <a:pt x="189585" y="154389"/>
                    </a:moveTo>
                    <a:lnTo>
                      <a:pt x="154411" y="189527"/>
                    </a:lnTo>
                    <a:lnTo>
                      <a:pt x="243971" y="279108"/>
                    </a:lnTo>
                    <a:lnTo>
                      <a:pt x="154448" y="368698"/>
                    </a:lnTo>
                    <a:lnTo>
                      <a:pt x="189585" y="403835"/>
                    </a:lnTo>
                    <a:lnTo>
                      <a:pt x="279138" y="314253"/>
                    </a:lnTo>
                    <a:lnTo>
                      <a:pt x="368720" y="403850"/>
                    </a:lnTo>
                    <a:lnTo>
                      <a:pt x="403857" y="368712"/>
                    </a:lnTo>
                    <a:lnTo>
                      <a:pt x="314275" y="279108"/>
                    </a:lnTo>
                    <a:lnTo>
                      <a:pt x="403857" y="189527"/>
                    </a:lnTo>
                    <a:lnTo>
                      <a:pt x="368720" y="154389"/>
                    </a:lnTo>
                    <a:lnTo>
                      <a:pt x="279138" y="244000"/>
                    </a:lnTo>
                    <a:lnTo>
                      <a:pt x="189585" y="154389"/>
                    </a:lnTo>
                    <a:close/>
                  </a:path>
                </a:pathLst>
              </a:custGeom>
              <a:solidFill>
                <a:srgbClr val="FF4040"/>
              </a:solidFill>
              <a:ln w="7342" cap="flat">
                <a:noFill/>
                <a:prstDash val="solid"/>
                <a:miter/>
              </a:ln>
            </p:spPr>
            <p:txBody>
              <a:bodyPr rtlCol="0" anchor="ctr"/>
              <a:lstStyle/>
              <a:p>
                <a:endParaRPr lang="ja-JP" altLang="en-US"/>
              </a:p>
            </p:txBody>
          </p:sp>
        </p:grpSp>
        <p:grpSp>
          <p:nvGrpSpPr>
            <p:cNvPr id="37" name="グループ化 36">
              <a:extLst>
                <a:ext uri="{FF2B5EF4-FFF2-40B4-BE49-F238E27FC236}">
                  <a16:creationId xmlns:a16="http://schemas.microsoft.com/office/drawing/2014/main" id="{49C5C3FD-CAC2-DAA7-7AA5-AE68E721A50B}"/>
                </a:ext>
              </a:extLst>
            </p:cNvPr>
            <p:cNvGrpSpPr/>
            <p:nvPr/>
          </p:nvGrpSpPr>
          <p:grpSpPr>
            <a:xfrm>
              <a:off x="-444475" y="4502402"/>
              <a:ext cx="824452" cy="1084102"/>
              <a:chOff x="837915" y="4481484"/>
              <a:chExt cx="824452" cy="1084102"/>
            </a:xfrm>
          </p:grpSpPr>
          <p:pic>
            <p:nvPicPr>
              <p:cNvPr id="38" name="グラフィックス 37">
                <a:extLst>
                  <a:ext uri="{FF2B5EF4-FFF2-40B4-BE49-F238E27FC236}">
                    <a16:creationId xmlns:a16="http://schemas.microsoft.com/office/drawing/2014/main" id="{30C50029-654F-BBA5-9E1D-EFB4F481ADDA}"/>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37915" y="4481484"/>
                <a:ext cx="821222" cy="809972"/>
              </a:xfrm>
              <a:prstGeom prst="rect">
                <a:avLst/>
              </a:prstGeom>
            </p:spPr>
          </p:pic>
          <p:grpSp>
            <p:nvGrpSpPr>
              <p:cNvPr id="39" name="グループ化 38">
                <a:extLst>
                  <a:ext uri="{FF2B5EF4-FFF2-40B4-BE49-F238E27FC236}">
                    <a16:creationId xmlns:a16="http://schemas.microsoft.com/office/drawing/2014/main" id="{DD94EBD2-7D9A-CF3E-5237-00BD7258CEF1}"/>
                  </a:ext>
                </a:extLst>
              </p:cNvPr>
              <p:cNvGrpSpPr/>
              <p:nvPr/>
            </p:nvGrpSpPr>
            <p:grpSpPr>
              <a:xfrm>
                <a:off x="1192636" y="4906572"/>
                <a:ext cx="469731" cy="659014"/>
                <a:chOff x="1260041" y="2954523"/>
                <a:chExt cx="469731" cy="659014"/>
              </a:xfrm>
            </p:grpSpPr>
            <p:sp>
              <p:nvSpPr>
                <p:cNvPr id="40" name="フリーフォーム 39">
                  <a:extLst>
                    <a:ext uri="{FF2B5EF4-FFF2-40B4-BE49-F238E27FC236}">
                      <a16:creationId xmlns:a16="http://schemas.microsoft.com/office/drawing/2014/main" id="{8E3DFCDF-8865-8C9C-F901-21BF3EA5710F}"/>
                    </a:ext>
                  </a:extLst>
                </p:cNvPr>
                <p:cNvSpPr/>
                <p:nvPr/>
              </p:nvSpPr>
              <p:spPr>
                <a:xfrm>
                  <a:off x="1305500" y="3003949"/>
                  <a:ext cx="378815" cy="560162"/>
                </a:xfrm>
                <a:custGeom>
                  <a:avLst/>
                  <a:gdLst>
                    <a:gd name="connsiteX0" fmla="*/ 0 w 378815"/>
                    <a:gd name="connsiteY0" fmla="*/ 0 h 560162"/>
                    <a:gd name="connsiteX1" fmla="*/ 189407 w 378815"/>
                    <a:gd name="connsiteY1" fmla="*/ 0 h 560162"/>
                    <a:gd name="connsiteX2" fmla="*/ 189407 w 378815"/>
                    <a:gd name="connsiteY2" fmla="*/ 172991 h 560162"/>
                    <a:gd name="connsiteX3" fmla="*/ 378815 w 378815"/>
                    <a:gd name="connsiteY3" fmla="*/ 172991 h 560162"/>
                    <a:gd name="connsiteX4" fmla="*/ 378815 w 378815"/>
                    <a:gd name="connsiteY4" fmla="*/ 560162 h 560162"/>
                    <a:gd name="connsiteX5" fmla="*/ 0 w 378815"/>
                    <a:gd name="connsiteY5" fmla="*/ 560162 h 560162"/>
                    <a:gd name="connsiteX6" fmla="*/ 0 w 378815"/>
                    <a:gd name="connsiteY6" fmla="*/ 0 h 560162"/>
                    <a:gd name="connsiteX7" fmla="*/ 45457 w 378815"/>
                    <a:gd name="connsiteY7" fmla="*/ 189467 h 560162"/>
                    <a:gd name="connsiteX8" fmla="*/ 45457 w 378815"/>
                    <a:gd name="connsiteY8" fmla="*/ 222418 h 560162"/>
                    <a:gd name="connsiteX9" fmla="*/ 143949 w 378815"/>
                    <a:gd name="connsiteY9" fmla="*/ 222418 h 560162"/>
                    <a:gd name="connsiteX10" fmla="*/ 143949 w 378815"/>
                    <a:gd name="connsiteY10" fmla="*/ 189467 h 560162"/>
                    <a:gd name="connsiteX11" fmla="*/ 45457 w 378815"/>
                    <a:gd name="connsiteY11" fmla="*/ 189467 h 560162"/>
                    <a:gd name="connsiteX12" fmla="*/ 45457 w 378815"/>
                    <a:gd name="connsiteY12" fmla="*/ 255368 h 560162"/>
                    <a:gd name="connsiteX13" fmla="*/ 45457 w 378815"/>
                    <a:gd name="connsiteY13" fmla="*/ 288319 h 560162"/>
                    <a:gd name="connsiteX14" fmla="*/ 333356 w 378815"/>
                    <a:gd name="connsiteY14" fmla="*/ 288319 h 560162"/>
                    <a:gd name="connsiteX15" fmla="*/ 333356 w 378815"/>
                    <a:gd name="connsiteY15" fmla="*/ 255368 h 560162"/>
                    <a:gd name="connsiteX16" fmla="*/ 45457 w 378815"/>
                    <a:gd name="connsiteY16" fmla="*/ 255368 h 560162"/>
                    <a:gd name="connsiteX17" fmla="*/ 45457 w 378815"/>
                    <a:gd name="connsiteY17" fmla="*/ 321269 h 560162"/>
                    <a:gd name="connsiteX18" fmla="*/ 45457 w 378815"/>
                    <a:gd name="connsiteY18" fmla="*/ 354220 h 560162"/>
                    <a:gd name="connsiteX19" fmla="*/ 333356 w 378815"/>
                    <a:gd name="connsiteY19" fmla="*/ 354220 h 560162"/>
                    <a:gd name="connsiteX20" fmla="*/ 333356 w 378815"/>
                    <a:gd name="connsiteY20" fmla="*/ 321269 h 560162"/>
                    <a:gd name="connsiteX21" fmla="*/ 45457 w 378815"/>
                    <a:gd name="connsiteY21" fmla="*/ 321269 h 560162"/>
                    <a:gd name="connsiteX22" fmla="*/ 45457 w 378815"/>
                    <a:gd name="connsiteY22" fmla="*/ 387171 h 560162"/>
                    <a:gd name="connsiteX23" fmla="*/ 45457 w 378815"/>
                    <a:gd name="connsiteY23" fmla="*/ 420122 h 560162"/>
                    <a:gd name="connsiteX24" fmla="*/ 333356 w 378815"/>
                    <a:gd name="connsiteY24" fmla="*/ 420122 h 560162"/>
                    <a:gd name="connsiteX25" fmla="*/ 333356 w 378815"/>
                    <a:gd name="connsiteY25" fmla="*/ 387171 h 560162"/>
                    <a:gd name="connsiteX26" fmla="*/ 45457 w 378815"/>
                    <a:gd name="connsiteY26" fmla="*/ 387171 h 560162"/>
                    <a:gd name="connsiteX27" fmla="*/ 45457 w 378815"/>
                    <a:gd name="connsiteY27" fmla="*/ 453072 h 560162"/>
                    <a:gd name="connsiteX28" fmla="*/ 45457 w 378815"/>
                    <a:gd name="connsiteY28" fmla="*/ 486023 h 560162"/>
                    <a:gd name="connsiteX29" fmla="*/ 333356 w 378815"/>
                    <a:gd name="connsiteY29" fmla="*/ 486023 h 560162"/>
                    <a:gd name="connsiteX30" fmla="*/ 333356 w 378815"/>
                    <a:gd name="connsiteY30" fmla="*/ 453072 h 560162"/>
                    <a:gd name="connsiteX31" fmla="*/ 45457 w 378815"/>
                    <a:gd name="connsiteY31" fmla="*/ 453072 h 560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78815" h="560162">
                      <a:moveTo>
                        <a:pt x="0" y="0"/>
                      </a:moveTo>
                      <a:lnTo>
                        <a:pt x="189407" y="0"/>
                      </a:lnTo>
                      <a:lnTo>
                        <a:pt x="189407" y="172991"/>
                      </a:lnTo>
                      <a:lnTo>
                        <a:pt x="378815" y="172991"/>
                      </a:lnTo>
                      <a:lnTo>
                        <a:pt x="378815" y="560162"/>
                      </a:lnTo>
                      <a:lnTo>
                        <a:pt x="0" y="560162"/>
                      </a:lnTo>
                      <a:lnTo>
                        <a:pt x="0" y="0"/>
                      </a:lnTo>
                      <a:close/>
                      <a:moveTo>
                        <a:pt x="45457" y="189467"/>
                      </a:moveTo>
                      <a:lnTo>
                        <a:pt x="45457" y="222418"/>
                      </a:lnTo>
                      <a:lnTo>
                        <a:pt x="143949" y="222418"/>
                      </a:lnTo>
                      <a:lnTo>
                        <a:pt x="143949" y="189467"/>
                      </a:lnTo>
                      <a:lnTo>
                        <a:pt x="45457" y="189467"/>
                      </a:lnTo>
                      <a:close/>
                      <a:moveTo>
                        <a:pt x="45457" y="255368"/>
                      </a:moveTo>
                      <a:lnTo>
                        <a:pt x="45457" y="288319"/>
                      </a:lnTo>
                      <a:lnTo>
                        <a:pt x="333356" y="288319"/>
                      </a:lnTo>
                      <a:lnTo>
                        <a:pt x="333356" y="255368"/>
                      </a:lnTo>
                      <a:lnTo>
                        <a:pt x="45457" y="255368"/>
                      </a:lnTo>
                      <a:close/>
                      <a:moveTo>
                        <a:pt x="45457" y="321269"/>
                      </a:moveTo>
                      <a:lnTo>
                        <a:pt x="45457" y="354220"/>
                      </a:lnTo>
                      <a:lnTo>
                        <a:pt x="333356" y="354220"/>
                      </a:lnTo>
                      <a:lnTo>
                        <a:pt x="333356" y="321269"/>
                      </a:lnTo>
                      <a:lnTo>
                        <a:pt x="45457" y="321269"/>
                      </a:lnTo>
                      <a:close/>
                      <a:moveTo>
                        <a:pt x="45457" y="387171"/>
                      </a:moveTo>
                      <a:lnTo>
                        <a:pt x="45457" y="420122"/>
                      </a:lnTo>
                      <a:lnTo>
                        <a:pt x="333356" y="420122"/>
                      </a:lnTo>
                      <a:lnTo>
                        <a:pt x="333356" y="387171"/>
                      </a:lnTo>
                      <a:lnTo>
                        <a:pt x="45457" y="387171"/>
                      </a:lnTo>
                      <a:close/>
                      <a:moveTo>
                        <a:pt x="45457" y="453072"/>
                      </a:moveTo>
                      <a:lnTo>
                        <a:pt x="45457" y="486023"/>
                      </a:lnTo>
                      <a:lnTo>
                        <a:pt x="333356" y="486023"/>
                      </a:lnTo>
                      <a:lnTo>
                        <a:pt x="333356" y="453072"/>
                      </a:lnTo>
                      <a:lnTo>
                        <a:pt x="45457" y="453072"/>
                      </a:lnTo>
                      <a:close/>
                    </a:path>
                  </a:pathLst>
                </a:custGeom>
                <a:solidFill>
                  <a:srgbClr val="FFFFFF"/>
                </a:solidFill>
                <a:ln w="12700" cap="flat">
                  <a:solidFill>
                    <a:srgbClr val="FFFFFF"/>
                  </a:solidFill>
                  <a:prstDash val="solid"/>
                  <a:miter/>
                </a:ln>
              </p:spPr>
              <p:txBody>
                <a:bodyPr rtlCol="0" anchor="ctr"/>
                <a:lstStyle/>
                <a:p>
                  <a:endParaRPr lang="ja-JP" altLang="en-US"/>
                </a:p>
              </p:txBody>
            </p:sp>
            <p:sp>
              <p:nvSpPr>
                <p:cNvPr id="41" name="フリーフォーム 40">
                  <a:extLst>
                    <a:ext uri="{FF2B5EF4-FFF2-40B4-BE49-F238E27FC236}">
                      <a16:creationId xmlns:a16="http://schemas.microsoft.com/office/drawing/2014/main" id="{396FCB3E-7654-49E5-38CF-A8BC335C1B49}"/>
                    </a:ext>
                  </a:extLst>
                </p:cNvPr>
                <p:cNvSpPr/>
                <p:nvPr/>
              </p:nvSpPr>
              <p:spPr>
                <a:xfrm>
                  <a:off x="1540364" y="3024544"/>
                  <a:ext cx="94704" cy="102971"/>
                </a:xfrm>
                <a:custGeom>
                  <a:avLst/>
                  <a:gdLst>
                    <a:gd name="connsiteX0" fmla="*/ 0 w 94704"/>
                    <a:gd name="connsiteY0" fmla="*/ 0 h 102971"/>
                    <a:gd name="connsiteX1" fmla="*/ 94704 w 94704"/>
                    <a:gd name="connsiteY1" fmla="*/ 102971 h 102971"/>
                    <a:gd name="connsiteX2" fmla="*/ 0 w 94704"/>
                    <a:gd name="connsiteY2" fmla="*/ 102971 h 102971"/>
                    <a:gd name="connsiteX3" fmla="*/ 0 w 94704"/>
                    <a:gd name="connsiteY3" fmla="*/ 0 h 102971"/>
                  </a:gdLst>
                  <a:ahLst/>
                  <a:cxnLst>
                    <a:cxn ang="0">
                      <a:pos x="connsiteX0" y="connsiteY0"/>
                    </a:cxn>
                    <a:cxn ang="0">
                      <a:pos x="connsiteX1" y="connsiteY1"/>
                    </a:cxn>
                    <a:cxn ang="0">
                      <a:pos x="connsiteX2" y="connsiteY2"/>
                    </a:cxn>
                    <a:cxn ang="0">
                      <a:pos x="connsiteX3" y="connsiteY3"/>
                    </a:cxn>
                  </a:cxnLst>
                  <a:rect l="l" t="t" r="r" b="b"/>
                  <a:pathLst>
                    <a:path w="94704" h="102971">
                      <a:moveTo>
                        <a:pt x="0" y="0"/>
                      </a:moveTo>
                      <a:lnTo>
                        <a:pt x="94704" y="102971"/>
                      </a:lnTo>
                      <a:lnTo>
                        <a:pt x="0" y="102971"/>
                      </a:lnTo>
                      <a:lnTo>
                        <a:pt x="0" y="0"/>
                      </a:lnTo>
                      <a:close/>
                    </a:path>
                  </a:pathLst>
                </a:custGeom>
                <a:solidFill>
                  <a:srgbClr val="FFFFFF"/>
                </a:solidFill>
                <a:ln w="12700" cap="flat">
                  <a:solidFill>
                    <a:srgbClr val="FFFFFF"/>
                  </a:solidFill>
                  <a:prstDash val="solid"/>
                  <a:miter/>
                </a:ln>
              </p:spPr>
              <p:txBody>
                <a:bodyPr rtlCol="0" anchor="ctr"/>
                <a:lstStyle/>
                <a:p>
                  <a:endParaRPr lang="ja-JP" altLang="en-US"/>
                </a:p>
              </p:txBody>
            </p:sp>
            <p:sp>
              <p:nvSpPr>
                <p:cNvPr id="42" name="フリーフォーム 41">
                  <a:extLst>
                    <a:ext uri="{FF2B5EF4-FFF2-40B4-BE49-F238E27FC236}">
                      <a16:creationId xmlns:a16="http://schemas.microsoft.com/office/drawing/2014/main" id="{3789A850-3388-79CE-EF54-63FCD33F050A}"/>
                    </a:ext>
                  </a:extLst>
                </p:cNvPr>
                <p:cNvSpPr/>
                <p:nvPr/>
              </p:nvSpPr>
              <p:spPr>
                <a:xfrm>
                  <a:off x="1260041" y="2954523"/>
                  <a:ext cx="469731" cy="659014"/>
                </a:xfrm>
                <a:custGeom>
                  <a:avLst/>
                  <a:gdLst>
                    <a:gd name="connsiteX0" fmla="*/ 0 w 469731"/>
                    <a:gd name="connsiteY0" fmla="*/ 0 h 659014"/>
                    <a:gd name="connsiteX1" fmla="*/ 280323 w 469731"/>
                    <a:gd name="connsiteY1" fmla="*/ 0 h 659014"/>
                    <a:gd name="connsiteX2" fmla="*/ 469731 w 469731"/>
                    <a:gd name="connsiteY2" fmla="*/ 181229 h 659014"/>
                    <a:gd name="connsiteX3" fmla="*/ 469731 w 469731"/>
                    <a:gd name="connsiteY3" fmla="*/ 659014 h 659014"/>
                    <a:gd name="connsiteX4" fmla="*/ 0 w 469731"/>
                    <a:gd name="connsiteY4" fmla="*/ 659014 h 659014"/>
                    <a:gd name="connsiteX5" fmla="*/ 0 w 469731"/>
                    <a:gd name="connsiteY5" fmla="*/ 0 h 659014"/>
                    <a:gd name="connsiteX6" fmla="*/ 45458 w 469731"/>
                    <a:gd name="connsiteY6" fmla="*/ 49426 h 659014"/>
                    <a:gd name="connsiteX7" fmla="*/ 45458 w 469731"/>
                    <a:gd name="connsiteY7" fmla="*/ 609588 h 659014"/>
                    <a:gd name="connsiteX8" fmla="*/ 424273 w 469731"/>
                    <a:gd name="connsiteY8" fmla="*/ 609588 h 659014"/>
                    <a:gd name="connsiteX9" fmla="*/ 424273 w 469731"/>
                    <a:gd name="connsiteY9" fmla="*/ 222417 h 659014"/>
                    <a:gd name="connsiteX10" fmla="*/ 234865 w 469731"/>
                    <a:gd name="connsiteY10" fmla="*/ 222417 h 659014"/>
                    <a:gd name="connsiteX11" fmla="*/ 234865 w 469731"/>
                    <a:gd name="connsiteY11" fmla="*/ 49426 h 659014"/>
                    <a:gd name="connsiteX12" fmla="*/ 45458 w 469731"/>
                    <a:gd name="connsiteY12" fmla="*/ 49426 h 659014"/>
                    <a:gd name="connsiteX13" fmla="*/ 280323 w 469731"/>
                    <a:gd name="connsiteY13" fmla="*/ 70020 h 659014"/>
                    <a:gd name="connsiteX14" fmla="*/ 280323 w 469731"/>
                    <a:gd name="connsiteY14" fmla="*/ 172991 h 659014"/>
                    <a:gd name="connsiteX15" fmla="*/ 375027 w 469731"/>
                    <a:gd name="connsiteY15" fmla="*/ 172991 h 659014"/>
                    <a:gd name="connsiteX16" fmla="*/ 280323 w 469731"/>
                    <a:gd name="connsiteY16" fmla="*/ 70020 h 659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9731" h="659014">
                      <a:moveTo>
                        <a:pt x="0" y="0"/>
                      </a:moveTo>
                      <a:lnTo>
                        <a:pt x="280323" y="0"/>
                      </a:lnTo>
                      <a:lnTo>
                        <a:pt x="469731" y="181229"/>
                      </a:lnTo>
                      <a:lnTo>
                        <a:pt x="469731" y="659014"/>
                      </a:lnTo>
                      <a:lnTo>
                        <a:pt x="0" y="659014"/>
                      </a:lnTo>
                      <a:lnTo>
                        <a:pt x="0" y="0"/>
                      </a:lnTo>
                      <a:close/>
                      <a:moveTo>
                        <a:pt x="45458" y="49426"/>
                      </a:moveTo>
                      <a:lnTo>
                        <a:pt x="45458" y="609588"/>
                      </a:lnTo>
                      <a:lnTo>
                        <a:pt x="424273" y="609588"/>
                      </a:lnTo>
                      <a:lnTo>
                        <a:pt x="424273" y="222417"/>
                      </a:lnTo>
                      <a:lnTo>
                        <a:pt x="234865" y="222417"/>
                      </a:lnTo>
                      <a:lnTo>
                        <a:pt x="234865" y="49426"/>
                      </a:lnTo>
                      <a:lnTo>
                        <a:pt x="45458" y="49426"/>
                      </a:lnTo>
                      <a:close/>
                      <a:moveTo>
                        <a:pt x="280323" y="70020"/>
                      </a:moveTo>
                      <a:lnTo>
                        <a:pt x="280323" y="172991"/>
                      </a:lnTo>
                      <a:lnTo>
                        <a:pt x="375027" y="172991"/>
                      </a:lnTo>
                      <a:lnTo>
                        <a:pt x="280323" y="70020"/>
                      </a:lnTo>
                      <a:close/>
                    </a:path>
                  </a:pathLst>
                </a:custGeom>
                <a:solidFill>
                  <a:srgbClr val="000000"/>
                </a:solidFill>
                <a:ln w="7541" cap="flat">
                  <a:noFill/>
                  <a:prstDash val="solid"/>
                  <a:miter/>
                </a:ln>
              </p:spPr>
              <p:txBody>
                <a:bodyPr rtlCol="0" anchor="ctr"/>
                <a:lstStyle/>
                <a:p>
                  <a:endParaRPr lang="ja-JP" altLang="en-US"/>
                </a:p>
              </p:txBody>
            </p:sp>
            <p:sp>
              <p:nvSpPr>
                <p:cNvPr id="43" name="フリーフォーム 42">
                  <a:extLst>
                    <a:ext uri="{FF2B5EF4-FFF2-40B4-BE49-F238E27FC236}">
                      <a16:creationId xmlns:a16="http://schemas.microsoft.com/office/drawing/2014/main" id="{82EF3E7F-B3CB-119D-85B4-057582C669D5}"/>
                    </a:ext>
                  </a:extLst>
                </p:cNvPr>
                <p:cNvSpPr/>
                <p:nvPr/>
              </p:nvSpPr>
              <p:spPr>
                <a:xfrm>
                  <a:off x="1350956" y="3193417"/>
                  <a:ext cx="98492" cy="32951"/>
                </a:xfrm>
                <a:custGeom>
                  <a:avLst/>
                  <a:gdLst>
                    <a:gd name="connsiteX0" fmla="*/ 0 w 98492"/>
                    <a:gd name="connsiteY0" fmla="*/ 0 h 32951"/>
                    <a:gd name="connsiteX1" fmla="*/ 98492 w 98492"/>
                    <a:gd name="connsiteY1" fmla="*/ 0 h 32951"/>
                    <a:gd name="connsiteX2" fmla="*/ 98492 w 98492"/>
                    <a:gd name="connsiteY2" fmla="*/ 32951 h 32951"/>
                    <a:gd name="connsiteX3" fmla="*/ 0 w 98492"/>
                    <a:gd name="connsiteY3" fmla="*/ 32951 h 32951"/>
                    <a:gd name="connsiteX4" fmla="*/ 0 w 98492"/>
                    <a:gd name="connsiteY4" fmla="*/ 0 h 329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492" h="32951">
                      <a:moveTo>
                        <a:pt x="0" y="0"/>
                      </a:moveTo>
                      <a:lnTo>
                        <a:pt x="98492" y="0"/>
                      </a:lnTo>
                      <a:lnTo>
                        <a:pt x="98492" y="32951"/>
                      </a:lnTo>
                      <a:lnTo>
                        <a:pt x="0" y="32951"/>
                      </a:lnTo>
                      <a:lnTo>
                        <a:pt x="0" y="0"/>
                      </a:lnTo>
                      <a:close/>
                    </a:path>
                  </a:pathLst>
                </a:custGeom>
                <a:solidFill>
                  <a:srgbClr val="000000"/>
                </a:solidFill>
                <a:ln w="7541" cap="flat">
                  <a:noFill/>
                  <a:prstDash val="solid"/>
                  <a:miter/>
                </a:ln>
              </p:spPr>
              <p:txBody>
                <a:bodyPr rtlCol="0" anchor="ctr"/>
                <a:lstStyle/>
                <a:p>
                  <a:endParaRPr lang="ja-JP" altLang="en-US"/>
                </a:p>
              </p:txBody>
            </p:sp>
            <p:sp>
              <p:nvSpPr>
                <p:cNvPr id="44" name="フリーフォーム 43">
                  <a:extLst>
                    <a:ext uri="{FF2B5EF4-FFF2-40B4-BE49-F238E27FC236}">
                      <a16:creationId xmlns:a16="http://schemas.microsoft.com/office/drawing/2014/main" id="{E9587DF2-E733-631D-DD76-8172003A8385}"/>
                    </a:ext>
                  </a:extLst>
                </p:cNvPr>
                <p:cNvSpPr/>
                <p:nvPr/>
              </p:nvSpPr>
              <p:spPr>
                <a:xfrm>
                  <a:off x="1350957" y="3259318"/>
                  <a:ext cx="287899" cy="32951"/>
                </a:xfrm>
                <a:custGeom>
                  <a:avLst/>
                  <a:gdLst>
                    <a:gd name="connsiteX0" fmla="*/ 0 w 287899"/>
                    <a:gd name="connsiteY0" fmla="*/ 0 h 32951"/>
                    <a:gd name="connsiteX1" fmla="*/ 287899 w 287899"/>
                    <a:gd name="connsiteY1" fmla="*/ 0 h 32951"/>
                    <a:gd name="connsiteX2" fmla="*/ 287899 w 287899"/>
                    <a:gd name="connsiteY2" fmla="*/ 32951 h 32951"/>
                    <a:gd name="connsiteX3" fmla="*/ 0 w 287899"/>
                    <a:gd name="connsiteY3" fmla="*/ 32951 h 32951"/>
                    <a:gd name="connsiteX4" fmla="*/ 0 w 287899"/>
                    <a:gd name="connsiteY4" fmla="*/ 0 h 329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899" h="32951">
                      <a:moveTo>
                        <a:pt x="0" y="0"/>
                      </a:moveTo>
                      <a:lnTo>
                        <a:pt x="287899" y="0"/>
                      </a:lnTo>
                      <a:lnTo>
                        <a:pt x="287899" y="32951"/>
                      </a:lnTo>
                      <a:lnTo>
                        <a:pt x="0" y="32951"/>
                      </a:lnTo>
                      <a:lnTo>
                        <a:pt x="0" y="0"/>
                      </a:lnTo>
                      <a:close/>
                    </a:path>
                  </a:pathLst>
                </a:custGeom>
                <a:solidFill>
                  <a:srgbClr val="000000"/>
                </a:solidFill>
                <a:ln w="7541" cap="flat">
                  <a:noFill/>
                  <a:prstDash val="solid"/>
                  <a:miter/>
                </a:ln>
              </p:spPr>
              <p:txBody>
                <a:bodyPr rtlCol="0" anchor="ctr"/>
                <a:lstStyle/>
                <a:p>
                  <a:endParaRPr lang="ja-JP" altLang="en-US"/>
                </a:p>
              </p:txBody>
            </p:sp>
            <p:sp>
              <p:nvSpPr>
                <p:cNvPr id="45" name="フリーフォーム 44">
                  <a:extLst>
                    <a:ext uri="{FF2B5EF4-FFF2-40B4-BE49-F238E27FC236}">
                      <a16:creationId xmlns:a16="http://schemas.microsoft.com/office/drawing/2014/main" id="{52C90755-DC63-5967-8CEC-3C3E279272EB}"/>
                    </a:ext>
                  </a:extLst>
                </p:cNvPr>
                <p:cNvSpPr/>
                <p:nvPr/>
              </p:nvSpPr>
              <p:spPr>
                <a:xfrm>
                  <a:off x="1350957" y="3325219"/>
                  <a:ext cx="287899" cy="32951"/>
                </a:xfrm>
                <a:custGeom>
                  <a:avLst/>
                  <a:gdLst>
                    <a:gd name="connsiteX0" fmla="*/ 0 w 287899"/>
                    <a:gd name="connsiteY0" fmla="*/ 0 h 32951"/>
                    <a:gd name="connsiteX1" fmla="*/ 287899 w 287899"/>
                    <a:gd name="connsiteY1" fmla="*/ 0 h 32951"/>
                    <a:gd name="connsiteX2" fmla="*/ 287899 w 287899"/>
                    <a:gd name="connsiteY2" fmla="*/ 32951 h 32951"/>
                    <a:gd name="connsiteX3" fmla="*/ 0 w 287899"/>
                    <a:gd name="connsiteY3" fmla="*/ 32951 h 32951"/>
                    <a:gd name="connsiteX4" fmla="*/ 0 w 287899"/>
                    <a:gd name="connsiteY4" fmla="*/ 0 h 329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899" h="32951">
                      <a:moveTo>
                        <a:pt x="0" y="0"/>
                      </a:moveTo>
                      <a:lnTo>
                        <a:pt x="287899" y="0"/>
                      </a:lnTo>
                      <a:lnTo>
                        <a:pt x="287899" y="32951"/>
                      </a:lnTo>
                      <a:lnTo>
                        <a:pt x="0" y="32951"/>
                      </a:lnTo>
                      <a:lnTo>
                        <a:pt x="0" y="0"/>
                      </a:lnTo>
                      <a:close/>
                    </a:path>
                  </a:pathLst>
                </a:custGeom>
                <a:solidFill>
                  <a:srgbClr val="000000"/>
                </a:solidFill>
                <a:ln w="7541" cap="flat">
                  <a:noFill/>
                  <a:prstDash val="solid"/>
                  <a:miter/>
                </a:ln>
              </p:spPr>
              <p:txBody>
                <a:bodyPr rtlCol="0" anchor="ctr"/>
                <a:lstStyle/>
                <a:p>
                  <a:endParaRPr lang="ja-JP" altLang="en-US"/>
                </a:p>
              </p:txBody>
            </p:sp>
            <p:sp>
              <p:nvSpPr>
                <p:cNvPr id="46" name="フリーフォーム 45">
                  <a:extLst>
                    <a:ext uri="{FF2B5EF4-FFF2-40B4-BE49-F238E27FC236}">
                      <a16:creationId xmlns:a16="http://schemas.microsoft.com/office/drawing/2014/main" id="{49E6BD72-799E-5AD5-B1A2-9686D400AD76}"/>
                    </a:ext>
                  </a:extLst>
                </p:cNvPr>
                <p:cNvSpPr/>
                <p:nvPr/>
              </p:nvSpPr>
              <p:spPr>
                <a:xfrm>
                  <a:off x="1350957" y="3391121"/>
                  <a:ext cx="287899" cy="32951"/>
                </a:xfrm>
                <a:custGeom>
                  <a:avLst/>
                  <a:gdLst>
                    <a:gd name="connsiteX0" fmla="*/ 0 w 287899"/>
                    <a:gd name="connsiteY0" fmla="*/ 0 h 32951"/>
                    <a:gd name="connsiteX1" fmla="*/ 287899 w 287899"/>
                    <a:gd name="connsiteY1" fmla="*/ 0 h 32951"/>
                    <a:gd name="connsiteX2" fmla="*/ 287899 w 287899"/>
                    <a:gd name="connsiteY2" fmla="*/ 32951 h 32951"/>
                    <a:gd name="connsiteX3" fmla="*/ 0 w 287899"/>
                    <a:gd name="connsiteY3" fmla="*/ 32951 h 32951"/>
                    <a:gd name="connsiteX4" fmla="*/ 0 w 287899"/>
                    <a:gd name="connsiteY4" fmla="*/ 0 h 329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899" h="32951">
                      <a:moveTo>
                        <a:pt x="0" y="0"/>
                      </a:moveTo>
                      <a:lnTo>
                        <a:pt x="287899" y="0"/>
                      </a:lnTo>
                      <a:lnTo>
                        <a:pt x="287899" y="32951"/>
                      </a:lnTo>
                      <a:lnTo>
                        <a:pt x="0" y="32951"/>
                      </a:lnTo>
                      <a:lnTo>
                        <a:pt x="0" y="0"/>
                      </a:lnTo>
                      <a:close/>
                    </a:path>
                  </a:pathLst>
                </a:custGeom>
                <a:solidFill>
                  <a:srgbClr val="000000"/>
                </a:solidFill>
                <a:ln w="7541" cap="flat">
                  <a:noFill/>
                  <a:prstDash val="solid"/>
                  <a:miter/>
                </a:ln>
              </p:spPr>
              <p:txBody>
                <a:bodyPr rtlCol="0" anchor="ctr"/>
                <a:lstStyle/>
                <a:p>
                  <a:endParaRPr lang="ja-JP" altLang="en-US"/>
                </a:p>
              </p:txBody>
            </p:sp>
            <p:sp>
              <p:nvSpPr>
                <p:cNvPr id="47" name="フリーフォーム 46">
                  <a:extLst>
                    <a:ext uri="{FF2B5EF4-FFF2-40B4-BE49-F238E27FC236}">
                      <a16:creationId xmlns:a16="http://schemas.microsoft.com/office/drawing/2014/main" id="{6DB7739A-B175-EFDC-4416-AE10C61AB13A}"/>
                    </a:ext>
                  </a:extLst>
                </p:cNvPr>
                <p:cNvSpPr/>
                <p:nvPr/>
              </p:nvSpPr>
              <p:spPr>
                <a:xfrm>
                  <a:off x="1350957" y="3457022"/>
                  <a:ext cx="287899" cy="32951"/>
                </a:xfrm>
                <a:custGeom>
                  <a:avLst/>
                  <a:gdLst>
                    <a:gd name="connsiteX0" fmla="*/ 0 w 287899"/>
                    <a:gd name="connsiteY0" fmla="*/ 0 h 32951"/>
                    <a:gd name="connsiteX1" fmla="*/ 287899 w 287899"/>
                    <a:gd name="connsiteY1" fmla="*/ 0 h 32951"/>
                    <a:gd name="connsiteX2" fmla="*/ 287899 w 287899"/>
                    <a:gd name="connsiteY2" fmla="*/ 32951 h 32951"/>
                    <a:gd name="connsiteX3" fmla="*/ 0 w 287899"/>
                    <a:gd name="connsiteY3" fmla="*/ 32951 h 32951"/>
                    <a:gd name="connsiteX4" fmla="*/ 0 w 287899"/>
                    <a:gd name="connsiteY4" fmla="*/ 0 h 329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899" h="32951">
                      <a:moveTo>
                        <a:pt x="0" y="0"/>
                      </a:moveTo>
                      <a:lnTo>
                        <a:pt x="287899" y="0"/>
                      </a:lnTo>
                      <a:lnTo>
                        <a:pt x="287899" y="32951"/>
                      </a:lnTo>
                      <a:lnTo>
                        <a:pt x="0" y="32951"/>
                      </a:lnTo>
                      <a:lnTo>
                        <a:pt x="0" y="0"/>
                      </a:lnTo>
                      <a:close/>
                    </a:path>
                  </a:pathLst>
                </a:custGeom>
                <a:solidFill>
                  <a:srgbClr val="000000"/>
                </a:solidFill>
                <a:ln w="7541" cap="flat">
                  <a:noFill/>
                  <a:prstDash val="solid"/>
                  <a:miter/>
                </a:ln>
              </p:spPr>
              <p:txBody>
                <a:bodyPr rtlCol="0" anchor="ctr"/>
                <a:lstStyle/>
                <a:p>
                  <a:endParaRPr lang="ja-JP" altLang="en-US"/>
                </a:p>
              </p:txBody>
            </p:sp>
          </p:grpSp>
        </p:grpSp>
      </p:grpSp>
    </p:spTree>
    <p:extLst>
      <p:ext uri="{BB962C8B-B14F-4D97-AF65-F5344CB8AC3E}">
        <p14:creationId xmlns:p14="http://schemas.microsoft.com/office/powerpoint/2010/main" val="13727778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27C17BA-B8BD-EEE3-6AAD-ED6A6EE3FB5F}"/>
              </a:ext>
            </a:extLst>
          </p:cNvPr>
          <p:cNvSpPr>
            <a:spLocks noGrp="1"/>
          </p:cNvSpPr>
          <p:nvPr>
            <p:ph type="title"/>
          </p:nvPr>
        </p:nvSpPr>
        <p:spPr/>
        <p:txBody>
          <a:bodyPr/>
          <a:lstStyle/>
          <a:p>
            <a:r>
              <a:rPr lang="ja-JP" altLang="en-US"/>
              <a:t>付録：　質問調査 </a:t>
            </a:r>
            <a:r>
              <a:rPr lang="en-US" altLang="ja-JP" dirty="0"/>
              <a:t>3 – </a:t>
            </a:r>
            <a:r>
              <a:rPr lang="ja-JP" altLang="en-US"/>
              <a:t>課題 </a:t>
            </a:r>
            <a:r>
              <a:rPr lang="en-US" altLang="ja-JP" dirty="0"/>
              <a:t>3</a:t>
            </a:r>
            <a:endParaRPr lang="ja-JP" altLang="en-US"/>
          </a:p>
        </p:txBody>
      </p:sp>
      <p:sp>
        <p:nvSpPr>
          <p:cNvPr id="7" name="コンテンツ プレースホルダー 6">
            <a:extLst>
              <a:ext uri="{FF2B5EF4-FFF2-40B4-BE49-F238E27FC236}">
                <a16:creationId xmlns:a16="http://schemas.microsoft.com/office/drawing/2014/main" id="{DDADC7B2-5B63-A05C-549A-0E4EDD190046}"/>
              </a:ext>
            </a:extLst>
          </p:cNvPr>
          <p:cNvSpPr>
            <a:spLocks noGrp="1"/>
          </p:cNvSpPr>
          <p:nvPr>
            <p:ph idx="1"/>
          </p:nvPr>
        </p:nvSpPr>
        <p:spPr>
          <a:xfrm>
            <a:off x="244928" y="2253976"/>
            <a:ext cx="8635482" cy="4240129"/>
          </a:xfrm>
        </p:spPr>
        <p:txBody>
          <a:bodyPr/>
          <a:lstStyle/>
          <a:p>
            <a:r>
              <a:rPr lang="en" altLang="ja-JP" b="1" dirty="0">
                <a:solidFill>
                  <a:schemeClr val="accent1"/>
                </a:solidFill>
              </a:rPr>
              <a:t>SBOM </a:t>
            </a:r>
            <a:r>
              <a:rPr lang="ja-JP" altLang="en-US" b="1">
                <a:solidFill>
                  <a:schemeClr val="accent1"/>
                </a:solidFill>
              </a:rPr>
              <a:t>ツールが未成熟で、正しい </a:t>
            </a:r>
            <a:r>
              <a:rPr lang="en" altLang="ja-JP" b="1" dirty="0">
                <a:solidFill>
                  <a:schemeClr val="accent1"/>
                </a:solidFill>
              </a:rPr>
              <a:t>SBOM </a:t>
            </a:r>
            <a:r>
              <a:rPr lang="ja-JP" altLang="en-US" b="1">
                <a:solidFill>
                  <a:schemeClr val="accent1"/>
                </a:solidFill>
              </a:rPr>
              <a:t>生成が難しい</a:t>
            </a:r>
            <a:endParaRPr lang="en-US" altLang="ja-JP" b="1" dirty="0">
              <a:solidFill>
                <a:schemeClr val="accent1"/>
              </a:solidFill>
            </a:endParaRPr>
          </a:p>
          <a:p>
            <a:pPr lvl="1"/>
            <a:r>
              <a:rPr lang="ja-JP" altLang="en-US"/>
              <a:t>不具合</a:t>
            </a:r>
            <a:endParaRPr lang="en-US" altLang="ja-JP" dirty="0"/>
          </a:p>
          <a:p>
            <a:pPr lvl="1"/>
            <a:r>
              <a:rPr lang="ja-JP" altLang="en-US"/>
              <a:t>機能不足</a:t>
            </a:r>
            <a:endParaRPr lang="en-US" altLang="ja-JP" dirty="0"/>
          </a:p>
          <a:p>
            <a:pPr lvl="1"/>
            <a:r>
              <a:rPr lang="ja-JP" altLang="en-US"/>
              <a:t>ドキュメント不足や基本的な利用方法などの知見不足</a:t>
            </a:r>
            <a:endParaRPr lang="en-US" altLang="ja-JP" dirty="0"/>
          </a:p>
          <a:p>
            <a:r>
              <a:rPr lang="ja-JP" altLang="en-US" b="1">
                <a:solidFill>
                  <a:schemeClr val="accent1"/>
                </a:solidFill>
              </a:rPr>
              <a:t>エラーの解決法</a:t>
            </a:r>
            <a:r>
              <a:rPr lang="ja-JP" altLang="en-US"/>
              <a:t>や</a:t>
            </a:r>
            <a:r>
              <a:rPr lang="ja-JP" altLang="en-US" b="1">
                <a:solidFill>
                  <a:schemeClr val="accent1"/>
                </a:solidFill>
              </a:rPr>
              <a:t>基本的な利用方法</a:t>
            </a:r>
            <a:r>
              <a:rPr lang="ja-JP" altLang="en-US"/>
              <a:t>に関する質問が多く存在</a:t>
            </a:r>
          </a:p>
          <a:p>
            <a:pPr lvl="1"/>
            <a:r>
              <a:rPr kumimoji="1" lang="en" altLang="ja-JP" i="1" dirty="0"/>
              <a:t>“How to create a BOM file in a Flutter project”</a:t>
            </a:r>
            <a:r>
              <a:rPr kumimoji="1" lang="en" altLang="ja-JP" baseline="30000" dirty="0"/>
              <a:t> 1</a:t>
            </a:r>
          </a:p>
          <a:p>
            <a:pPr lvl="2"/>
            <a:r>
              <a:rPr lang="en" altLang="ja-JP" dirty="0"/>
              <a:t>Flutter </a:t>
            </a:r>
            <a:r>
              <a:rPr lang="ja-JP" altLang="en-US"/>
              <a:t>を用いるプロジェクトで</a:t>
            </a:r>
            <a:r>
              <a:rPr lang="en-US" altLang="ja-JP" dirty="0"/>
              <a:t> </a:t>
            </a:r>
            <a:r>
              <a:rPr lang="en-US" altLang="ja-JP" dirty="0" err="1"/>
              <a:t>CycloneDX</a:t>
            </a:r>
            <a:r>
              <a:rPr lang="en-US" altLang="ja-JP" dirty="0"/>
              <a:t> </a:t>
            </a:r>
            <a:r>
              <a:rPr lang="ja-JP" altLang="en-US"/>
              <a:t>形式の</a:t>
            </a:r>
            <a:r>
              <a:rPr lang="en-US" altLang="ja-JP" dirty="0"/>
              <a:t> SBOM </a:t>
            </a:r>
            <a:r>
              <a:rPr lang="ja-JP" altLang="en-US"/>
              <a:t>生成に失敗</a:t>
            </a:r>
          </a:p>
        </p:txBody>
      </p:sp>
      <p:sp>
        <p:nvSpPr>
          <p:cNvPr id="4" name="角丸四角形 3">
            <a:extLst>
              <a:ext uri="{FF2B5EF4-FFF2-40B4-BE49-F238E27FC236}">
                <a16:creationId xmlns:a16="http://schemas.microsoft.com/office/drawing/2014/main" id="{C62995B7-F0AF-ADB7-6F41-B549A5B33E0D}"/>
              </a:ext>
            </a:extLst>
          </p:cNvPr>
          <p:cNvSpPr/>
          <p:nvPr/>
        </p:nvSpPr>
        <p:spPr>
          <a:xfrm>
            <a:off x="1493980" y="951723"/>
            <a:ext cx="6976067" cy="1022044"/>
          </a:xfrm>
          <a:prstGeom prst="roundRect">
            <a:avLst/>
          </a:prstGeom>
          <a:noFill/>
          <a:ln w="38100">
            <a:solidFill>
              <a:schemeClr val="tx1"/>
            </a:solidFill>
          </a:ln>
        </p:spPr>
        <p:style>
          <a:lnRef idx="2">
            <a:schemeClr val="accent1">
              <a:shade val="15000"/>
            </a:schemeClr>
          </a:lnRef>
          <a:fillRef idx="1001">
            <a:schemeClr val="dk2"/>
          </a:fillRef>
          <a:effectRef idx="0">
            <a:schemeClr val="accent1"/>
          </a:effectRef>
          <a:fontRef idx="minor">
            <a:schemeClr val="lt1"/>
          </a:fontRef>
        </p:style>
        <p:txBody>
          <a:bodyPr rtlCol="0" anchor="ctr"/>
          <a:lstStyle/>
          <a:p>
            <a:pPr algn="ctr"/>
            <a:r>
              <a:rPr kumimoji="1" lang="en" altLang="ja-JP" sz="2400" b="1" dirty="0"/>
              <a:t> SBOM </a:t>
            </a:r>
            <a:r>
              <a:rPr kumimoji="1" lang="ja-JP" altLang="en-US" sz="2400" b="1"/>
              <a:t>ツールに不具合がある、</a:t>
            </a:r>
            <a:br>
              <a:rPr kumimoji="1" lang="en-US" altLang="ja-JP" sz="2400" b="1" dirty="0"/>
            </a:br>
            <a:r>
              <a:rPr kumimoji="1" lang="ja-JP" altLang="en-US" sz="2400" b="1"/>
              <a:t>または利用方法が不明瞭</a:t>
            </a:r>
          </a:p>
        </p:txBody>
      </p:sp>
      <p:pic>
        <p:nvPicPr>
          <p:cNvPr id="5" name="グラフィックス 4" descr="レンガ壁の建築 単色塗りつぶし">
            <a:extLst>
              <a:ext uri="{FF2B5EF4-FFF2-40B4-BE49-F238E27FC236}">
                <a16:creationId xmlns:a16="http://schemas.microsoft.com/office/drawing/2014/main" id="{D2A11060-5C43-5AF6-E538-59A97BC54B7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79501" y="1131184"/>
            <a:ext cx="914400" cy="733950"/>
          </a:xfrm>
          <a:prstGeom prst="rect">
            <a:avLst/>
          </a:prstGeom>
          <a:effectLst>
            <a:outerShdw blurRad="50800" dist="38100" dir="2700000" algn="tl" rotWithShape="0">
              <a:prstClr val="black">
                <a:alpha val="80000"/>
              </a:prstClr>
            </a:outerShdw>
          </a:effectLst>
        </p:spPr>
      </p:pic>
      <p:sp>
        <p:nvSpPr>
          <p:cNvPr id="9" name="テキスト ボックス 8">
            <a:extLst>
              <a:ext uri="{FF2B5EF4-FFF2-40B4-BE49-F238E27FC236}">
                <a16:creationId xmlns:a16="http://schemas.microsoft.com/office/drawing/2014/main" id="{FD8DACF2-B137-1FAC-6BAF-78B5A4EF68C2}"/>
              </a:ext>
            </a:extLst>
          </p:cNvPr>
          <p:cNvSpPr txBox="1"/>
          <p:nvPr/>
        </p:nvSpPr>
        <p:spPr>
          <a:xfrm>
            <a:off x="1954222" y="6186328"/>
            <a:ext cx="5216893" cy="307777"/>
          </a:xfrm>
          <a:prstGeom prst="rect">
            <a:avLst/>
          </a:prstGeom>
          <a:noFill/>
        </p:spPr>
        <p:txBody>
          <a:bodyPr wrap="square">
            <a:spAutoFit/>
          </a:bodyPr>
          <a:lstStyle/>
          <a:p>
            <a:r>
              <a:rPr lang="en" altLang="ja-JP" sz="1400" baseline="30000" dirty="0"/>
              <a:t>1</a:t>
            </a:r>
            <a:r>
              <a:rPr lang="en" altLang="ja-JP" sz="1400" dirty="0"/>
              <a:t> </a:t>
            </a:r>
            <a:r>
              <a:rPr lang="en" altLang="ja-JP" sz="1400" dirty="0">
                <a:hlinkClick r:id="rId5"/>
              </a:rPr>
              <a:t>https://stackoverflow.com/questions/76515339</a:t>
            </a:r>
            <a:r>
              <a:rPr lang="en" altLang="ja-JP" sz="1400" dirty="0"/>
              <a:t> (June 2023)</a:t>
            </a:r>
            <a:endParaRPr lang="ja-JP" altLang="en-US" sz="1400"/>
          </a:p>
        </p:txBody>
      </p:sp>
    </p:spTree>
    <p:extLst>
      <p:ext uri="{BB962C8B-B14F-4D97-AF65-F5344CB8AC3E}">
        <p14:creationId xmlns:p14="http://schemas.microsoft.com/office/powerpoint/2010/main" val="15772686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81EF5D7-5AA6-5BAD-F4C2-1A9E3095D6A2}"/>
              </a:ext>
            </a:extLst>
          </p:cNvPr>
          <p:cNvSpPr>
            <a:spLocks noGrp="1"/>
          </p:cNvSpPr>
          <p:nvPr>
            <p:ph type="title"/>
          </p:nvPr>
        </p:nvSpPr>
        <p:spPr/>
        <p:txBody>
          <a:bodyPr/>
          <a:lstStyle/>
          <a:p>
            <a:r>
              <a:rPr kumimoji="1" lang="ja-JP" altLang="en-US"/>
              <a:t>付録：　</a:t>
            </a:r>
            <a:r>
              <a:rPr kumimoji="1" lang="en-US" altLang="ja-JP" dirty="0"/>
              <a:t>SPDX 2.3 </a:t>
            </a:r>
            <a:r>
              <a:rPr kumimoji="1" lang="ja-JP" altLang="en-US"/>
              <a:t>形式の</a:t>
            </a:r>
            <a:r>
              <a:rPr kumimoji="1" lang="en-US" altLang="ja-JP" dirty="0"/>
              <a:t> SBOM </a:t>
            </a:r>
            <a:r>
              <a:rPr kumimoji="1" lang="ja-JP" altLang="en-US"/>
              <a:t>の構成</a:t>
            </a:r>
            <a:r>
              <a:rPr kumimoji="1" lang="en-US" altLang="ja-JP" dirty="0"/>
              <a:t> [13]</a:t>
            </a:r>
            <a:endParaRPr kumimoji="1" lang="ja-JP" altLang="en-US"/>
          </a:p>
        </p:txBody>
      </p:sp>
      <p:pic>
        <p:nvPicPr>
          <p:cNvPr id="1026" name="Picture 2" descr="Overview of SPDX document contents">
            <a:extLst>
              <a:ext uri="{FF2B5EF4-FFF2-40B4-BE49-F238E27FC236}">
                <a16:creationId xmlns:a16="http://schemas.microsoft.com/office/drawing/2014/main" id="{FAAEEC8C-3E6E-7491-072F-9505794266B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601462" y="1016951"/>
            <a:ext cx="3941076" cy="4993405"/>
          </a:xfrm>
          <a:prstGeom prst="rect">
            <a:avLst/>
          </a:prstGeom>
          <a:noFill/>
          <a:ln>
            <a:solidFill>
              <a:schemeClr val="tx1"/>
            </a:solidFill>
            <a:prstDash val="lgDashDotDot"/>
          </a:ln>
          <a:extLst>
            <a:ext uri="{909E8E84-426E-40DD-AFC4-6F175D3DCCD1}">
              <a14:hiddenFill xmlns:a14="http://schemas.microsoft.com/office/drawing/2010/main">
                <a:solidFill>
                  <a:srgbClr val="FFFFFF"/>
                </a:solidFill>
              </a14:hiddenFill>
            </a:ext>
          </a:extLst>
        </p:spPr>
      </p:pic>
      <p:sp>
        <p:nvSpPr>
          <p:cNvPr id="6" name="正方形/長方形 5">
            <a:extLst>
              <a:ext uri="{FF2B5EF4-FFF2-40B4-BE49-F238E27FC236}">
                <a16:creationId xmlns:a16="http://schemas.microsoft.com/office/drawing/2014/main" id="{A5A32CF2-3DCD-DCAA-C572-3F3A5EAEF970}"/>
              </a:ext>
            </a:extLst>
          </p:cNvPr>
          <p:cNvSpPr/>
          <p:nvPr/>
        </p:nvSpPr>
        <p:spPr>
          <a:xfrm>
            <a:off x="2872072" y="1532826"/>
            <a:ext cx="3447109" cy="474635"/>
          </a:xfrm>
          <a:prstGeom prst="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id="{641066D7-ACF3-311E-5877-DA8608E6472A}"/>
              </a:ext>
            </a:extLst>
          </p:cNvPr>
          <p:cNvSpPr/>
          <p:nvPr/>
        </p:nvSpPr>
        <p:spPr>
          <a:xfrm>
            <a:off x="2872072" y="3800160"/>
            <a:ext cx="3447109" cy="1119524"/>
          </a:xfrm>
          <a:prstGeom prst="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B7861B88-5F75-6105-D106-09B7F3EA017F}"/>
              </a:ext>
            </a:extLst>
          </p:cNvPr>
          <p:cNvSpPr/>
          <p:nvPr/>
        </p:nvSpPr>
        <p:spPr>
          <a:xfrm>
            <a:off x="2872072" y="2375617"/>
            <a:ext cx="3447109" cy="474635"/>
          </a:xfrm>
          <a:prstGeom prst="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7D76A85C-C08E-974D-031A-63744D749E74}"/>
              </a:ext>
            </a:extLst>
          </p:cNvPr>
          <p:cNvSpPr txBox="1"/>
          <p:nvPr/>
        </p:nvSpPr>
        <p:spPr>
          <a:xfrm>
            <a:off x="263219" y="6355503"/>
            <a:ext cx="6588342" cy="276999"/>
          </a:xfrm>
          <a:prstGeom prst="rect">
            <a:avLst/>
          </a:prstGeom>
          <a:noFill/>
        </p:spPr>
        <p:txBody>
          <a:bodyPr wrap="none" rtlCol="0">
            <a:spAutoFit/>
          </a:bodyPr>
          <a:lstStyle/>
          <a:p>
            <a:r>
              <a:rPr kumimoji="1" lang="en" altLang="ja-JP" sz="1200" dirty="0"/>
              <a:t>[13] Linux Foundation, Clause 5: Composition of an SPDX document - specification v2.3.0, 2022</a:t>
            </a:r>
            <a:endParaRPr kumimoji="1" lang="ja-JP" altLang="en-US" sz="1200"/>
          </a:p>
        </p:txBody>
      </p:sp>
    </p:spTree>
    <p:extLst>
      <p:ext uri="{BB962C8B-B14F-4D97-AF65-F5344CB8AC3E}">
        <p14:creationId xmlns:p14="http://schemas.microsoft.com/office/powerpoint/2010/main" val="8761707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EE52C70-7A5C-782E-CC7F-1493DC679A97}"/>
              </a:ext>
            </a:extLst>
          </p:cNvPr>
          <p:cNvSpPr>
            <a:spLocks noGrp="1"/>
          </p:cNvSpPr>
          <p:nvPr>
            <p:ph type="title"/>
          </p:nvPr>
        </p:nvSpPr>
        <p:spPr/>
        <p:txBody>
          <a:bodyPr/>
          <a:lstStyle/>
          <a:p>
            <a:r>
              <a:rPr kumimoji="1" lang="ja-JP" altLang="en-US"/>
              <a:t>付録：　</a:t>
            </a:r>
            <a:r>
              <a:rPr kumimoji="1" lang="en-US" altLang="ja-JP" dirty="0"/>
              <a:t>SBOM </a:t>
            </a:r>
            <a:r>
              <a:rPr kumimoji="1" lang="ja-JP" altLang="en-US"/>
              <a:t>の種類</a:t>
            </a:r>
            <a:r>
              <a:rPr kumimoji="1" lang="en-US" altLang="ja-JP" dirty="0"/>
              <a:t> [14]</a:t>
            </a:r>
            <a:endParaRPr kumimoji="1" lang="ja-JP" altLang="en-US"/>
          </a:p>
        </p:txBody>
      </p:sp>
      <p:sp>
        <p:nvSpPr>
          <p:cNvPr id="3" name="コンテンツ プレースホルダー 2">
            <a:extLst>
              <a:ext uri="{FF2B5EF4-FFF2-40B4-BE49-F238E27FC236}">
                <a16:creationId xmlns:a16="http://schemas.microsoft.com/office/drawing/2014/main" id="{9CF07A17-35AD-EB82-536A-B7FF57ED0823}"/>
              </a:ext>
            </a:extLst>
          </p:cNvPr>
          <p:cNvSpPr>
            <a:spLocks noGrp="1"/>
          </p:cNvSpPr>
          <p:nvPr>
            <p:ph idx="1"/>
          </p:nvPr>
        </p:nvSpPr>
        <p:spPr/>
        <p:txBody>
          <a:bodyPr/>
          <a:lstStyle/>
          <a:p>
            <a:r>
              <a:rPr kumimoji="1" lang="ja-JP" altLang="en-US"/>
              <a:t>「ソフトウェア部品」は多種多様</a:t>
            </a:r>
            <a:endParaRPr kumimoji="1" lang="en-US" altLang="ja-JP" dirty="0"/>
          </a:p>
          <a:p>
            <a:pPr lvl="1"/>
            <a:r>
              <a:rPr lang="ja-JP" altLang="en-US"/>
              <a:t>ビルド時に組み込まれて実行時にも使われるもの</a:t>
            </a:r>
            <a:endParaRPr lang="en-US" altLang="ja-JP" dirty="0"/>
          </a:p>
          <a:p>
            <a:pPr lvl="1"/>
            <a:r>
              <a:rPr lang="ja-JP" altLang="en-US"/>
              <a:t>ビルド時だけ使うもの</a:t>
            </a:r>
            <a:endParaRPr lang="en-US" altLang="ja-JP" dirty="0"/>
          </a:p>
          <a:p>
            <a:pPr lvl="1"/>
            <a:r>
              <a:rPr kumimoji="1" lang="ja-JP" altLang="en-US"/>
              <a:t>実行時に動的に外部から読み込まれるもの</a:t>
            </a:r>
            <a:endParaRPr kumimoji="1" lang="en-US" altLang="ja-JP" dirty="0"/>
          </a:p>
          <a:p>
            <a:r>
              <a:rPr kumimoji="1" lang="ja-JP" altLang="en-US"/>
              <a:t>米国</a:t>
            </a:r>
            <a:r>
              <a:rPr kumimoji="1" lang="en-US" altLang="ja-JP" dirty="0"/>
              <a:t> CISA </a:t>
            </a:r>
            <a:r>
              <a:rPr kumimoji="1" lang="ja-JP" altLang="en-US"/>
              <a:t>の公開文書では</a:t>
            </a:r>
            <a:r>
              <a:rPr kumimoji="1" lang="en-US" altLang="ja-JP" dirty="0"/>
              <a:t> SBOM </a:t>
            </a:r>
            <a:r>
              <a:rPr kumimoji="1" lang="ja-JP" altLang="en-US"/>
              <a:t>を</a:t>
            </a:r>
            <a:r>
              <a:rPr kumimoji="1" lang="en-US" altLang="ja-JP" dirty="0"/>
              <a:t> 6 </a:t>
            </a:r>
            <a:r>
              <a:rPr kumimoji="1" lang="ja-JP" altLang="en-US"/>
              <a:t>つに分類</a:t>
            </a:r>
          </a:p>
        </p:txBody>
      </p:sp>
      <p:graphicFrame>
        <p:nvGraphicFramePr>
          <p:cNvPr id="4" name="表 3">
            <a:extLst>
              <a:ext uri="{FF2B5EF4-FFF2-40B4-BE49-F238E27FC236}">
                <a16:creationId xmlns:a16="http://schemas.microsoft.com/office/drawing/2014/main" id="{8AC7D5CD-CC41-8E35-4D60-316CCDF0A3F4}"/>
              </a:ext>
            </a:extLst>
          </p:cNvPr>
          <p:cNvGraphicFramePr>
            <a:graphicFrameLocks noGrp="1"/>
          </p:cNvGraphicFramePr>
          <p:nvPr>
            <p:extLst>
              <p:ext uri="{D42A27DB-BD31-4B8C-83A1-F6EECF244321}">
                <p14:modId xmlns:p14="http://schemas.microsoft.com/office/powerpoint/2010/main" val="1481723921"/>
              </p:ext>
            </p:extLst>
          </p:nvPr>
        </p:nvGraphicFramePr>
        <p:xfrm>
          <a:off x="938441" y="3138776"/>
          <a:ext cx="7267117" cy="2773680"/>
        </p:xfrm>
        <a:graphic>
          <a:graphicData uri="http://schemas.openxmlformats.org/drawingml/2006/table">
            <a:tbl>
              <a:tblPr firstRow="1" bandRow="1">
                <a:tableStyleId>{5202B0CA-FC54-4496-8BCA-5EF66A818D29}</a:tableStyleId>
              </a:tblPr>
              <a:tblGrid>
                <a:gridCol w="1805430">
                  <a:extLst>
                    <a:ext uri="{9D8B030D-6E8A-4147-A177-3AD203B41FA5}">
                      <a16:colId xmlns:a16="http://schemas.microsoft.com/office/drawing/2014/main" val="3917246236"/>
                    </a:ext>
                  </a:extLst>
                </a:gridCol>
                <a:gridCol w="5461687">
                  <a:extLst>
                    <a:ext uri="{9D8B030D-6E8A-4147-A177-3AD203B41FA5}">
                      <a16:colId xmlns:a16="http://schemas.microsoft.com/office/drawing/2014/main" val="128890787"/>
                    </a:ext>
                  </a:extLst>
                </a:gridCol>
              </a:tblGrid>
              <a:tr h="389375">
                <a:tc>
                  <a:txBody>
                    <a:bodyPr/>
                    <a:lstStyle/>
                    <a:p>
                      <a:r>
                        <a:rPr kumimoji="1" lang="ja-JP" altLang="en-US" sz="2000">
                          <a:solidFill>
                            <a:srgbClr val="FFFFFF"/>
                          </a:solidFill>
                        </a:rPr>
                        <a:t>種別</a:t>
                      </a:r>
                    </a:p>
                  </a:txBody>
                  <a:tcPr/>
                </a:tc>
                <a:tc>
                  <a:txBody>
                    <a:bodyPr/>
                    <a:lstStyle/>
                    <a:p>
                      <a:r>
                        <a:rPr kumimoji="1" lang="ja-JP" altLang="en-US" sz="2000">
                          <a:solidFill>
                            <a:srgbClr val="FFFFFF"/>
                          </a:solidFill>
                        </a:rPr>
                        <a:t>定義</a:t>
                      </a:r>
                    </a:p>
                  </a:txBody>
                  <a:tcPr/>
                </a:tc>
                <a:extLst>
                  <a:ext uri="{0D108BD9-81ED-4DB2-BD59-A6C34878D82A}">
                    <a16:rowId xmlns:a16="http://schemas.microsoft.com/office/drawing/2014/main" val="4088671893"/>
                  </a:ext>
                </a:extLst>
              </a:tr>
              <a:tr h="370840">
                <a:tc>
                  <a:txBody>
                    <a:bodyPr/>
                    <a:lstStyle/>
                    <a:p>
                      <a:r>
                        <a:rPr kumimoji="1" lang="en-US" altLang="ja-JP" sz="2000" b="0" dirty="0"/>
                        <a:t>Design</a:t>
                      </a:r>
                      <a:endParaRPr kumimoji="1" lang="ja-JP" altLang="en-US" sz="2000" b="0"/>
                    </a:p>
                  </a:txBody>
                  <a:tcPr/>
                </a:tc>
                <a:tc>
                  <a:txBody>
                    <a:bodyPr/>
                    <a:lstStyle/>
                    <a:p>
                      <a:r>
                        <a:rPr kumimoji="1" lang="ja-JP" altLang="en-US" sz="2000"/>
                        <a:t>設計段階で作成する</a:t>
                      </a:r>
                      <a:r>
                        <a:rPr kumimoji="1" lang="en-US" altLang="ja-JP" sz="2000" dirty="0"/>
                        <a:t> SBOM</a:t>
                      </a:r>
                      <a:endParaRPr kumimoji="1" lang="ja-JP" altLang="en-US" sz="2000"/>
                    </a:p>
                  </a:txBody>
                  <a:tcPr/>
                </a:tc>
                <a:extLst>
                  <a:ext uri="{0D108BD9-81ED-4DB2-BD59-A6C34878D82A}">
                    <a16:rowId xmlns:a16="http://schemas.microsoft.com/office/drawing/2014/main" val="3614610521"/>
                  </a:ext>
                </a:extLst>
              </a:tr>
              <a:tr h="370840">
                <a:tc>
                  <a:txBody>
                    <a:bodyPr/>
                    <a:lstStyle/>
                    <a:p>
                      <a:r>
                        <a:rPr kumimoji="1" lang="en-US" altLang="ja-JP" sz="2000" b="0" dirty="0"/>
                        <a:t>Source</a:t>
                      </a:r>
                      <a:endParaRPr kumimoji="1" lang="ja-JP" altLang="en-US" sz="2000" b="0"/>
                    </a:p>
                  </a:txBody>
                  <a:tcPr/>
                </a:tc>
                <a:tc>
                  <a:txBody>
                    <a:bodyPr/>
                    <a:lstStyle/>
                    <a:p>
                      <a:r>
                        <a:rPr kumimoji="1" lang="ja-JP" altLang="en-US" sz="2000"/>
                        <a:t>プロジェクトから作成する</a:t>
                      </a:r>
                      <a:r>
                        <a:rPr kumimoji="1" lang="en-US" altLang="ja-JP" sz="2000" dirty="0"/>
                        <a:t> SBOM</a:t>
                      </a:r>
                      <a:endParaRPr kumimoji="1" lang="ja-JP" altLang="en-US" sz="2000"/>
                    </a:p>
                  </a:txBody>
                  <a:tcPr/>
                </a:tc>
                <a:extLst>
                  <a:ext uri="{0D108BD9-81ED-4DB2-BD59-A6C34878D82A}">
                    <a16:rowId xmlns:a16="http://schemas.microsoft.com/office/drawing/2014/main" val="735445382"/>
                  </a:ext>
                </a:extLst>
              </a:tr>
              <a:tr h="370840">
                <a:tc>
                  <a:txBody>
                    <a:bodyPr/>
                    <a:lstStyle/>
                    <a:p>
                      <a:r>
                        <a:rPr kumimoji="1" lang="en-US" altLang="ja-JP" sz="2000" b="1" u="none" dirty="0"/>
                        <a:t>Build</a:t>
                      </a:r>
                      <a:endParaRPr kumimoji="1" lang="ja-JP" altLang="en-US" sz="2000" b="1" u="none"/>
                    </a:p>
                  </a:txBody>
                  <a:tcPr/>
                </a:tc>
                <a:tc>
                  <a:txBody>
                    <a:bodyPr/>
                    <a:lstStyle/>
                    <a:p>
                      <a:r>
                        <a:rPr kumimoji="1" lang="ja-JP" altLang="en-US" sz="2000" b="1" u="none"/>
                        <a:t>ビルド時に作成する</a:t>
                      </a:r>
                      <a:r>
                        <a:rPr kumimoji="1" lang="en-US" altLang="ja-JP" sz="2000" b="1" u="none" dirty="0"/>
                        <a:t> SBOM</a:t>
                      </a:r>
                      <a:endParaRPr kumimoji="1" lang="ja-JP" altLang="en-US" sz="2000" b="1" u="none"/>
                    </a:p>
                  </a:txBody>
                  <a:tcPr/>
                </a:tc>
                <a:extLst>
                  <a:ext uri="{0D108BD9-81ED-4DB2-BD59-A6C34878D82A}">
                    <a16:rowId xmlns:a16="http://schemas.microsoft.com/office/drawing/2014/main" val="1394617823"/>
                  </a:ext>
                </a:extLst>
              </a:tr>
              <a:tr h="370840">
                <a:tc>
                  <a:txBody>
                    <a:bodyPr/>
                    <a:lstStyle/>
                    <a:p>
                      <a:r>
                        <a:rPr kumimoji="1" lang="en-US" altLang="ja-JP" sz="2000" b="1" u="none" dirty="0"/>
                        <a:t>Analyzed</a:t>
                      </a:r>
                      <a:endParaRPr kumimoji="1" lang="ja-JP" altLang="en-US" sz="2000" b="1" u="none"/>
                    </a:p>
                  </a:txBody>
                  <a:tcPr/>
                </a:tc>
                <a:tc>
                  <a:txBody>
                    <a:bodyPr/>
                    <a:lstStyle/>
                    <a:p>
                      <a:r>
                        <a:rPr kumimoji="1" lang="ja-JP" altLang="en-US" sz="2000" b="1" u="none"/>
                        <a:t>成果物から作成する</a:t>
                      </a:r>
                      <a:r>
                        <a:rPr kumimoji="1" lang="en-US" altLang="ja-JP" sz="2000" b="1" u="none" dirty="0"/>
                        <a:t> SBOM</a:t>
                      </a:r>
                      <a:endParaRPr kumimoji="1" lang="ja-JP" altLang="en-US" sz="2000" b="1" u="none"/>
                    </a:p>
                  </a:txBody>
                  <a:tcPr/>
                </a:tc>
                <a:extLst>
                  <a:ext uri="{0D108BD9-81ED-4DB2-BD59-A6C34878D82A}">
                    <a16:rowId xmlns:a16="http://schemas.microsoft.com/office/drawing/2014/main" val="3512462421"/>
                  </a:ext>
                </a:extLst>
              </a:tr>
              <a:tr h="370840">
                <a:tc>
                  <a:txBody>
                    <a:bodyPr/>
                    <a:lstStyle/>
                    <a:p>
                      <a:r>
                        <a:rPr kumimoji="1" lang="en-US" altLang="ja-JP" sz="2000" b="0" dirty="0"/>
                        <a:t>Deployed</a:t>
                      </a:r>
                      <a:endParaRPr kumimoji="1" lang="ja-JP" altLang="en-US" sz="2000" b="0"/>
                    </a:p>
                  </a:txBody>
                  <a:tcPr/>
                </a:tc>
                <a:tc>
                  <a:txBody>
                    <a:bodyPr/>
                    <a:lstStyle/>
                    <a:p>
                      <a:r>
                        <a:rPr kumimoji="1" lang="ja-JP" altLang="en-US" sz="2000"/>
                        <a:t>稼働環境全体の</a:t>
                      </a:r>
                      <a:r>
                        <a:rPr kumimoji="1" lang="en-US" altLang="ja-JP" sz="2000" dirty="0"/>
                        <a:t> SBOM</a:t>
                      </a:r>
                      <a:endParaRPr kumimoji="1" lang="ja-JP" altLang="en-US" sz="2000"/>
                    </a:p>
                  </a:txBody>
                  <a:tcPr/>
                </a:tc>
                <a:extLst>
                  <a:ext uri="{0D108BD9-81ED-4DB2-BD59-A6C34878D82A}">
                    <a16:rowId xmlns:a16="http://schemas.microsoft.com/office/drawing/2014/main" val="4238835864"/>
                  </a:ext>
                </a:extLst>
              </a:tr>
              <a:tr h="370840">
                <a:tc>
                  <a:txBody>
                    <a:bodyPr/>
                    <a:lstStyle/>
                    <a:p>
                      <a:r>
                        <a:rPr kumimoji="1" lang="en-US" altLang="ja-JP" sz="2000" b="0" dirty="0"/>
                        <a:t>Runtime</a:t>
                      </a:r>
                      <a:endParaRPr kumimoji="1" lang="ja-JP" altLang="en-US" sz="2000" b="0"/>
                    </a:p>
                  </a:txBody>
                  <a:tcPr/>
                </a:tc>
                <a:tc>
                  <a:txBody>
                    <a:bodyPr/>
                    <a:lstStyle/>
                    <a:p>
                      <a:r>
                        <a:rPr kumimoji="1" lang="ja-JP" altLang="en-US" sz="2000"/>
                        <a:t>システムの動作を観測して作成する</a:t>
                      </a:r>
                      <a:r>
                        <a:rPr kumimoji="1" lang="en-US" altLang="ja-JP" sz="2000" dirty="0"/>
                        <a:t> SBOM</a:t>
                      </a:r>
                      <a:endParaRPr kumimoji="1" lang="ja-JP" altLang="en-US" sz="2000"/>
                    </a:p>
                  </a:txBody>
                  <a:tcPr/>
                </a:tc>
                <a:extLst>
                  <a:ext uri="{0D108BD9-81ED-4DB2-BD59-A6C34878D82A}">
                    <a16:rowId xmlns:a16="http://schemas.microsoft.com/office/drawing/2014/main" val="1521091390"/>
                  </a:ext>
                </a:extLst>
              </a:tr>
            </a:tbl>
          </a:graphicData>
        </a:graphic>
      </p:graphicFrame>
      <p:sp>
        <p:nvSpPr>
          <p:cNvPr id="6" name="テキスト ボックス 5">
            <a:extLst>
              <a:ext uri="{FF2B5EF4-FFF2-40B4-BE49-F238E27FC236}">
                <a16:creationId xmlns:a16="http://schemas.microsoft.com/office/drawing/2014/main" id="{1D63E26A-F454-DBC7-6AE7-33A181BEE407}"/>
              </a:ext>
            </a:extLst>
          </p:cNvPr>
          <p:cNvSpPr txBox="1"/>
          <p:nvPr/>
        </p:nvSpPr>
        <p:spPr>
          <a:xfrm>
            <a:off x="244928" y="6369432"/>
            <a:ext cx="8635482" cy="276999"/>
          </a:xfrm>
          <a:prstGeom prst="rect">
            <a:avLst/>
          </a:prstGeom>
          <a:noFill/>
        </p:spPr>
        <p:txBody>
          <a:bodyPr wrap="square">
            <a:spAutoFit/>
          </a:bodyPr>
          <a:lstStyle/>
          <a:p>
            <a:r>
              <a:rPr lang="en" altLang="ja-JP" sz="1200" dirty="0"/>
              <a:t>[14] Cybersecurity and Infrastructure Security Agency (CISA). “Types of Software Bill of Material (SBOM) Documents,” 2023</a:t>
            </a:r>
            <a:endParaRPr kumimoji="1" lang="ja-JP" altLang="en-US" sz="1200"/>
          </a:p>
        </p:txBody>
      </p:sp>
    </p:spTree>
    <p:extLst>
      <p:ext uri="{BB962C8B-B14F-4D97-AF65-F5344CB8AC3E}">
        <p14:creationId xmlns:p14="http://schemas.microsoft.com/office/powerpoint/2010/main" val="4854746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4AFF705-61CE-F908-EA6F-B76164BFA0E4}"/>
              </a:ext>
            </a:extLst>
          </p:cNvPr>
          <p:cNvSpPr>
            <a:spLocks noGrp="1"/>
          </p:cNvSpPr>
          <p:nvPr>
            <p:ph type="title"/>
          </p:nvPr>
        </p:nvSpPr>
        <p:spPr/>
        <p:txBody>
          <a:bodyPr/>
          <a:lstStyle/>
          <a:p>
            <a:r>
              <a:rPr kumimoji="1" lang="ja-JP" altLang="en-US"/>
              <a:t>付録：　実験環境</a:t>
            </a:r>
          </a:p>
        </p:txBody>
      </p:sp>
      <p:sp>
        <p:nvSpPr>
          <p:cNvPr id="3" name="コンテンツ プレースホルダー 2">
            <a:extLst>
              <a:ext uri="{FF2B5EF4-FFF2-40B4-BE49-F238E27FC236}">
                <a16:creationId xmlns:a16="http://schemas.microsoft.com/office/drawing/2014/main" id="{2FE5A126-45AD-1BA2-1C7D-457EE122A998}"/>
              </a:ext>
            </a:extLst>
          </p:cNvPr>
          <p:cNvSpPr>
            <a:spLocks noGrp="1"/>
          </p:cNvSpPr>
          <p:nvPr>
            <p:ph idx="1"/>
          </p:nvPr>
        </p:nvSpPr>
        <p:spPr/>
        <p:txBody>
          <a:bodyPr/>
          <a:lstStyle/>
          <a:p>
            <a:r>
              <a:rPr lang="en-US" altLang="ja-JP" dirty="0"/>
              <a:t>OS: Ubuntu Server 24.04 LTS (AMD64)</a:t>
            </a:r>
          </a:p>
          <a:p>
            <a:r>
              <a:rPr lang="en-US" altLang="ja-JP" dirty="0"/>
              <a:t>curl 8.10.1 </a:t>
            </a:r>
            <a:r>
              <a:rPr lang="en-US" altLang="ja-JP" baseline="30000" dirty="0"/>
              <a:t>1</a:t>
            </a:r>
          </a:p>
          <a:p>
            <a:pPr lvl="1"/>
            <a:r>
              <a:rPr kumimoji="1" lang="en" altLang="ja-JP" dirty="0">
                <a:solidFill>
                  <a:srgbClr val="FFFFFF"/>
                </a:solidFill>
                <a:highlight>
                  <a:srgbClr val="000000"/>
                </a:highlight>
                <a:latin typeface="BIZ UDGothic" panose="020B0400000000000000" pitchFamily="49" charset="-128"/>
                <a:ea typeface="BIZ UDGothic" panose="020B0400000000000000" pitchFamily="49" charset="-128"/>
              </a:rPr>
              <a:t>./configure</a:t>
            </a:r>
            <a:r>
              <a:rPr kumimoji="1" lang="en" altLang="ja-JP" dirty="0">
                <a:highlight>
                  <a:srgbClr val="000000"/>
                </a:highlight>
                <a:latin typeface="BIZ UDGothic" panose="020B0400000000000000" pitchFamily="49" charset="-128"/>
                <a:ea typeface="BIZ UDGothic" panose="020B0400000000000000" pitchFamily="49" charset="-128"/>
              </a:rPr>
              <a:t> </a:t>
            </a:r>
            <a:r>
              <a:rPr kumimoji="1" lang="en" altLang="ja-JP" b="1" dirty="0">
                <a:solidFill>
                  <a:srgbClr val="FFFF00"/>
                </a:solidFill>
                <a:highlight>
                  <a:srgbClr val="000000"/>
                </a:highlight>
                <a:latin typeface="BIZ UDGothic" panose="020B0400000000000000" pitchFamily="49" charset="-128"/>
                <a:ea typeface="BIZ UDGothic" panose="020B0400000000000000" pitchFamily="49" charset="-128"/>
              </a:rPr>
              <a:t>--with-</a:t>
            </a:r>
            <a:r>
              <a:rPr kumimoji="1" lang="en" altLang="ja-JP" b="1" dirty="0" err="1">
                <a:solidFill>
                  <a:srgbClr val="FFFF00"/>
                </a:solidFill>
                <a:highlight>
                  <a:srgbClr val="000000"/>
                </a:highlight>
                <a:latin typeface="BIZ UDGothic" panose="020B0400000000000000" pitchFamily="49" charset="-128"/>
                <a:ea typeface="BIZ UDGothic" panose="020B0400000000000000" pitchFamily="49" charset="-128"/>
              </a:rPr>
              <a:t>openssl</a:t>
            </a:r>
            <a:r>
              <a:rPr kumimoji="1" lang="en" altLang="ja-JP" dirty="0">
                <a:highlight>
                  <a:srgbClr val="000000"/>
                </a:highlight>
                <a:latin typeface="BIZ UDGothic" panose="020B0400000000000000" pitchFamily="49" charset="-128"/>
                <a:ea typeface="BIZ UDGothic" panose="020B0400000000000000" pitchFamily="49" charset="-128"/>
              </a:rPr>
              <a:t> </a:t>
            </a:r>
            <a:r>
              <a:rPr lang="en" altLang="ja-JP" b="1" dirty="0">
                <a:solidFill>
                  <a:srgbClr val="00C0FF"/>
                </a:solidFill>
                <a:highlight>
                  <a:srgbClr val="000000"/>
                </a:highlight>
                <a:latin typeface="BIZ UDGothic" panose="020B0400000000000000" pitchFamily="49" charset="-128"/>
                <a:ea typeface="BIZ UDGothic" panose="020B0400000000000000" pitchFamily="49" charset="-128"/>
              </a:rPr>
              <a:t>C</a:t>
            </a:r>
            <a:r>
              <a:rPr kumimoji="1" lang="en" altLang="ja-JP" b="1" dirty="0">
                <a:solidFill>
                  <a:srgbClr val="00C0FF"/>
                </a:solidFill>
                <a:highlight>
                  <a:srgbClr val="000000"/>
                </a:highlight>
                <a:latin typeface="BIZ UDGothic" panose="020B0400000000000000" pitchFamily="49" charset="-128"/>
                <a:ea typeface="BIZ UDGothic" panose="020B0400000000000000" pitchFamily="49" charset="-128"/>
              </a:rPr>
              <a:t>FLAGS="-H -</a:t>
            </a:r>
            <a:r>
              <a:rPr kumimoji="1" lang="en" altLang="ja-JP" b="1" dirty="0" err="1">
                <a:solidFill>
                  <a:srgbClr val="00C0FF"/>
                </a:solidFill>
                <a:highlight>
                  <a:srgbClr val="000000"/>
                </a:highlight>
                <a:latin typeface="BIZ UDGothic" panose="020B0400000000000000" pitchFamily="49" charset="-128"/>
                <a:ea typeface="BIZ UDGothic" panose="020B0400000000000000" pitchFamily="49" charset="-128"/>
              </a:rPr>
              <a:t>Wl</a:t>
            </a:r>
            <a:r>
              <a:rPr kumimoji="1" lang="en" altLang="ja-JP" b="1" dirty="0">
                <a:solidFill>
                  <a:srgbClr val="00C0FF"/>
                </a:solidFill>
                <a:highlight>
                  <a:srgbClr val="000000"/>
                </a:highlight>
                <a:latin typeface="BIZ UDGothic" panose="020B0400000000000000" pitchFamily="49" charset="-128"/>
                <a:ea typeface="BIZ UDGothic" panose="020B0400000000000000" pitchFamily="49" charset="-128"/>
              </a:rPr>
              <a:t>,-t"</a:t>
            </a:r>
          </a:p>
          <a:p>
            <a:pPr lvl="2"/>
            <a:r>
              <a:rPr lang="en" altLang="ja-JP" dirty="0"/>
              <a:t>OpenSSL </a:t>
            </a:r>
            <a:r>
              <a:rPr lang="ja-JP" altLang="en-US"/>
              <a:t>を使用する</a:t>
            </a:r>
            <a:endParaRPr lang="en-US" altLang="ja-JP" dirty="0"/>
          </a:p>
          <a:p>
            <a:pPr lvl="2"/>
            <a:r>
              <a:rPr lang="ja-JP" altLang="en-US"/>
              <a:t>読み込むヘッダファイルとバイナリライブラリを全て出力する</a:t>
            </a:r>
            <a:endParaRPr lang="en" altLang="ja-JP" dirty="0"/>
          </a:p>
          <a:p>
            <a:pPr lvl="1"/>
            <a:r>
              <a:rPr lang="en" altLang="ja-JP" dirty="0">
                <a:solidFill>
                  <a:srgbClr val="FFFFFF"/>
                </a:solidFill>
                <a:highlight>
                  <a:srgbClr val="000000"/>
                </a:highlight>
                <a:latin typeface="BIZ UDGothic" panose="020B0400000000000000" pitchFamily="49" charset="-128"/>
                <a:ea typeface="BIZ UDGothic" panose="020B0400000000000000" pitchFamily="49" charset="-128"/>
              </a:rPr>
              <a:t>make</a:t>
            </a:r>
          </a:p>
          <a:p>
            <a:r>
              <a:rPr lang="en" altLang="ja-JP" dirty="0"/>
              <a:t>Apache HTTP Server 2.4.63 </a:t>
            </a:r>
            <a:r>
              <a:rPr lang="en" altLang="ja-JP" baseline="30000" dirty="0"/>
              <a:t>2</a:t>
            </a:r>
          </a:p>
          <a:p>
            <a:pPr lvl="1"/>
            <a:r>
              <a:rPr lang="en-US" altLang="ja-JP" dirty="0">
                <a:solidFill>
                  <a:srgbClr val="FFFFFF"/>
                </a:solidFill>
                <a:highlight>
                  <a:srgbClr val="000000"/>
                </a:highlight>
                <a:latin typeface="BIZ UDGothic" panose="020B0400000000000000" pitchFamily="49" charset="-128"/>
                <a:ea typeface="BIZ UDGothic" panose="020B0400000000000000" pitchFamily="49" charset="-128"/>
              </a:rPr>
              <a:t>./configure </a:t>
            </a:r>
            <a:r>
              <a:rPr lang="en-US" altLang="ja-JP" b="1" dirty="0">
                <a:solidFill>
                  <a:srgbClr val="00C0FF"/>
                </a:solidFill>
                <a:highlight>
                  <a:srgbClr val="000000"/>
                </a:highlight>
                <a:latin typeface="BIZ UDGothic" panose="020B0400000000000000" pitchFamily="49" charset="-128"/>
                <a:ea typeface="BIZ UDGothic" panose="020B0400000000000000" pitchFamily="49" charset="-128"/>
              </a:rPr>
              <a:t>CFLAGS="-H" LDFLAGS="-t"</a:t>
            </a:r>
          </a:p>
          <a:p>
            <a:pPr lvl="2"/>
            <a:r>
              <a:rPr lang="ja-JP" altLang="en-US"/>
              <a:t>読み込むヘッダファイルとバイナリライブラリを全て出力する</a:t>
            </a:r>
            <a:endParaRPr lang="en" altLang="ja-JP" dirty="0"/>
          </a:p>
          <a:p>
            <a:pPr lvl="1"/>
            <a:r>
              <a:rPr lang="en" altLang="ja-JP" dirty="0">
                <a:solidFill>
                  <a:srgbClr val="FFFFFF"/>
                </a:solidFill>
                <a:highlight>
                  <a:srgbClr val="000000"/>
                </a:highlight>
                <a:latin typeface="BIZ UDGothic" panose="020B0400000000000000" pitchFamily="49" charset="-128"/>
                <a:ea typeface="BIZ UDGothic" panose="020B0400000000000000" pitchFamily="49" charset="-128"/>
              </a:rPr>
              <a:t>make</a:t>
            </a:r>
            <a:endParaRPr lang="en-US" altLang="ja-JP" dirty="0"/>
          </a:p>
        </p:txBody>
      </p:sp>
      <p:sp>
        <p:nvSpPr>
          <p:cNvPr id="5" name="テキスト ボックス 4">
            <a:extLst>
              <a:ext uri="{FF2B5EF4-FFF2-40B4-BE49-F238E27FC236}">
                <a16:creationId xmlns:a16="http://schemas.microsoft.com/office/drawing/2014/main" id="{084980CE-6439-B0E7-588C-0DD05CC5E735}"/>
              </a:ext>
            </a:extLst>
          </p:cNvPr>
          <p:cNvSpPr txBox="1"/>
          <p:nvPr/>
        </p:nvSpPr>
        <p:spPr>
          <a:xfrm>
            <a:off x="244928" y="6232496"/>
            <a:ext cx="6362284" cy="523220"/>
          </a:xfrm>
          <a:prstGeom prst="rect">
            <a:avLst/>
          </a:prstGeom>
          <a:noFill/>
        </p:spPr>
        <p:txBody>
          <a:bodyPr wrap="square">
            <a:spAutoFit/>
          </a:bodyPr>
          <a:lstStyle/>
          <a:p>
            <a:r>
              <a:rPr lang="en" altLang="ja-JP" sz="1400" baseline="30000" dirty="0"/>
              <a:t>1</a:t>
            </a:r>
            <a:r>
              <a:rPr lang="en" altLang="ja-JP" sz="1400" dirty="0"/>
              <a:t> </a:t>
            </a:r>
            <a:r>
              <a:rPr lang="en" altLang="ja-JP" sz="1400" dirty="0">
                <a:hlinkClick r:id="rId3"/>
              </a:rPr>
              <a:t>https://github.com/curl/curl/releases/download/curl-8_10_1/curl-8.10.1.tar.xz</a:t>
            </a:r>
            <a:endParaRPr lang="en" altLang="ja-JP" sz="1400" dirty="0"/>
          </a:p>
          <a:p>
            <a:r>
              <a:rPr lang="en" altLang="ja-JP" sz="1400" baseline="30000" dirty="0"/>
              <a:t>2</a:t>
            </a:r>
            <a:r>
              <a:rPr lang="en" altLang="ja-JP" sz="1400" dirty="0"/>
              <a:t> </a:t>
            </a:r>
            <a:r>
              <a:rPr lang="en" altLang="ja-JP" sz="1400" dirty="0">
                <a:hlinkClick r:id="rId4"/>
              </a:rPr>
              <a:t>https://dlcdn.apache.org/httpd/httpd-2.4.63.tar.gz</a:t>
            </a:r>
            <a:endParaRPr lang="en" altLang="ja-JP" sz="1400" dirty="0"/>
          </a:p>
        </p:txBody>
      </p:sp>
    </p:spTree>
    <p:extLst>
      <p:ext uri="{BB962C8B-B14F-4D97-AF65-F5344CB8AC3E}">
        <p14:creationId xmlns:p14="http://schemas.microsoft.com/office/powerpoint/2010/main" val="19770246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241E41-2CDF-4C0A-F6BB-791FA6D2D8FB}"/>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3E68D256-7534-13F9-9F92-9A405CC32549}"/>
              </a:ext>
            </a:extLst>
          </p:cNvPr>
          <p:cNvSpPr>
            <a:spLocks noGrp="1"/>
          </p:cNvSpPr>
          <p:nvPr>
            <p:ph type="title"/>
          </p:nvPr>
        </p:nvSpPr>
        <p:spPr/>
        <p:txBody>
          <a:bodyPr/>
          <a:lstStyle/>
          <a:p>
            <a:r>
              <a:rPr kumimoji="1" lang="ja-JP" altLang="en-US"/>
              <a:t>付録：　評価</a:t>
            </a:r>
            <a:r>
              <a:rPr kumimoji="1" lang="en-US" altLang="ja-JP" dirty="0"/>
              <a:t> – Apache HTTP Server</a:t>
            </a:r>
            <a:endParaRPr kumimoji="1" lang="ja-JP" altLang="en-US"/>
          </a:p>
        </p:txBody>
      </p:sp>
      <p:sp>
        <p:nvSpPr>
          <p:cNvPr id="4" name="コンテンツ プレースホルダー 3">
            <a:extLst>
              <a:ext uri="{FF2B5EF4-FFF2-40B4-BE49-F238E27FC236}">
                <a16:creationId xmlns:a16="http://schemas.microsoft.com/office/drawing/2014/main" id="{616B29BF-0F3B-BA76-2CD0-F4398355EDFB}"/>
              </a:ext>
            </a:extLst>
          </p:cNvPr>
          <p:cNvSpPr>
            <a:spLocks noGrp="1"/>
          </p:cNvSpPr>
          <p:nvPr>
            <p:ph sz="half" idx="1"/>
          </p:nvPr>
        </p:nvSpPr>
        <p:spPr/>
        <p:txBody>
          <a:bodyPr/>
          <a:lstStyle/>
          <a:p>
            <a:pPr marL="0" indent="0">
              <a:buNone/>
            </a:pPr>
            <a:r>
              <a:rPr lang="ja-JP" altLang="en-US" b="1"/>
              <a:t>ビルド時</a:t>
            </a:r>
            <a:r>
              <a:rPr lang="en-US" altLang="ja-JP" b="1" dirty="0"/>
              <a:t> – 37.2 </a:t>
            </a:r>
            <a:r>
              <a:rPr lang="ja-JP" altLang="en-US" b="1"/>
              <a:t>秒</a:t>
            </a:r>
            <a:endParaRPr lang="en-US" altLang="ja-JP" b="1" dirty="0"/>
          </a:p>
          <a:p>
            <a:r>
              <a:rPr lang="ja-JP" altLang="en-US"/>
              <a:t>依存ファイル：　</a:t>
            </a:r>
            <a:r>
              <a:rPr lang="en-US" altLang="ja-JP" dirty="0"/>
              <a:t>390 </a:t>
            </a:r>
            <a:r>
              <a:rPr lang="ja-JP" altLang="en-US"/>
              <a:t>件</a:t>
            </a:r>
            <a:endParaRPr lang="en-US" altLang="ja-JP" dirty="0"/>
          </a:p>
          <a:p>
            <a:r>
              <a:rPr lang="ja-JP" altLang="en-US"/>
              <a:t>依存パッケージ数：　</a:t>
            </a:r>
            <a:r>
              <a:rPr lang="en-US" altLang="ja-JP" dirty="0"/>
              <a:t>17 </a:t>
            </a:r>
            <a:r>
              <a:rPr lang="ja-JP" altLang="en-US"/>
              <a:t>件</a:t>
            </a:r>
            <a:endParaRPr lang="en-US" altLang="ja-JP" dirty="0"/>
          </a:p>
          <a:p>
            <a:pPr lvl="1"/>
            <a:r>
              <a:rPr kumimoji="1" lang="en-US" altLang="ja-JP" sz="2000" dirty="0" err="1">
                <a:solidFill>
                  <a:srgbClr val="FFFFFF"/>
                </a:solidFill>
                <a:highlight>
                  <a:srgbClr val="000000"/>
                </a:highlight>
                <a:latin typeface="BIZ UDGothic" panose="020B0400000000000000" pitchFamily="49" charset="-128"/>
                <a:ea typeface="BIZ UDGothic" panose="020B0400000000000000" pitchFamily="49" charset="-128"/>
              </a:rPr>
              <a:t>libssl</a:t>
            </a:r>
            <a:r>
              <a:rPr kumimoji="1" lang="en-US" altLang="ja-JP" sz="2000" dirty="0">
                <a:solidFill>
                  <a:srgbClr val="FFFFFF"/>
                </a:solidFill>
                <a:highlight>
                  <a:srgbClr val="000000"/>
                </a:highlight>
                <a:latin typeface="BIZ UDGothic" panose="020B0400000000000000" pitchFamily="49" charset="-128"/>
                <a:ea typeface="BIZ UDGothic" panose="020B0400000000000000" pitchFamily="49" charset="-128"/>
              </a:rPr>
              <a:t>-dev</a:t>
            </a:r>
            <a:r>
              <a:rPr kumimoji="1" lang="en-US" altLang="ja-JP" dirty="0"/>
              <a:t> </a:t>
            </a:r>
            <a:r>
              <a:rPr kumimoji="1" lang="ja-JP" altLang="en-US"/>
              <a:t>と</a:t>
            </a:r>
            <a:r>
              <a:rPr lang="en-US" altLang="ja-JP" dirty="0"/>
              <a:t> </a:t>
            </a:r>
            <a:r>
              <a:rPr lang="en-US" altLang="ja-JP" sz="2000" dirty="0">
                <a:solidFill>
                  <a:srgbClr val="FFFFFF"/>
                </a:solidFill>
                <a:highlight>
                  <a:srgbClr val="000000"/>
                </a:highlight>
                <a:latin typeface="BIZ UDGothic" panose="020B0400000000000000" pitchFamily="49" charset="-128"/>
                <a:ea typeface="BIZ UDGothic" panose="020B0400000000000000" pitchFamily="49" charset="-128"/>
              </a:rPr>
              <a:t>libssl3t64</a:t>
            </a:r>
            <a:r>
              <a:rPr lang="en-US" altLang="ja-JP" dirty="0"/>
              <a:t> </a:t>
            </a:r>
            <a:r>
              <a:rPr lang="ja-JP" altLang="en-US"/>
              <a:t>を含む</a:t>
            </a:r>
          </a:p>
        </p:txBody>
      </p:sp>
      <p:sp>
        <p:nvSpPr>
          <p:cNvPr id="5" name="コンテンツ プレースホルダー 4">
            <a:extLst>
              <a:ext uri="{FF2B5EF4-FFF2-40B4-BE49-F238E27FC236}">
                <a16:creationId xmlns:a16="http://schemas.microsoft.com/office/drawing/2014/main" id="{265FF496-984B-22CF-C11E-A07122EC6B79}"/>
              </a:ext>
            </a:extLst>
          </p:cNvPr>
          <p:cNvSpPr>
            <a:spLocks noGrp="1"/>
          </p:cNvSpPr>
          <p:nvPr>
            <p:ph sz="half" idx="2"/>
          </p:nvPr>
        </p:nvSpPr>
        <p:spPr/>
        <p:txBody>
          <a:bodyPr/>
          <a:lstStyle/>
          <a:p>
            <a:pPr marL="0" indent="0">
              <a:buNone/>
            </a:pPr>
            <a:r>
              <a:rPr lang="ja-JP" altLang="en-US" b="1"/>
              <a:t>実行ファイル</a:t>
            </a:r>
            <a:r>
              <a:rPr lang="en-US" altLang="ja-JP" b="1" dirty="0"/>
              <a:t> – 4.3 </a:t>
            </a:r>
            <a:r>
              <a:rPr lang="ja-JP" altLang="en-US" b="1"/>
              <a:t>秒</a:t>
            </a:r>
            <a:endParaRPr lang="en-US" altLang="ja-JP" b="1" dirty="0"/>
          </a:p>
          <a:p>
            <a:r>
              <a:rPr lang="ja-JP" altLang="en-US"/>
              <a:t>依存ファイル：　</a:t>
            </a:r>
            <a:r>
              <a:rPr lang="en-US" altLang="ja-JP" dirty="0"/>
              <a:t>7 </a:t>
            </a:r>
            <a:r>
              <a:rPr lang="ja-JP" altLang="en-US"/>
              <a:t>件</a:t>
            </a:r>
            <a:endParaRPr lang="en-US" altLang="ja-JP" dirty="0"/>
          </a:p>
          <a:p>
            <a:r>
              <a:rPr lang="ja-JP" altLang="en-US"/>
              <a:t>依存パッケージ数：　</a:t>
            </a:r>
            <a:r>
              <a:rPr lang="en-US" altLang="ja-JP" dirty="0"/>
              <a:t>7 </a:t>
            </a:r>
            <a:r>
              <a:rPr lang="ja-JP" altLang="en-US"/>
              <a:t>件</a:t>
            </a:r>
          </a:p>
        </p:txBody>
      </p:sp>
      <p:graphicFrame>
        <p:nvGraphicFramePr>
          <p:cNvPr id="6" name="表 5">
            <a:extLst>
              <a:ext uri="{FF2B5EF4-FFF2-40B4-BE49-F238E27FC236}">
                <a16:creationId xmlns:a16="http://schemas.microsoft.com/office/drawing/2014/main" id="{D1F40DE1-50D1-4E81-C30F-7A62F29FE139}"/>
              </a:ext>
            </a:extLst>
          </p:cNvPr>
          <p:cNvGraphicFramePr>
            <a:graphicFrameLocks noGrp="1"/>
          </p:cNvGraphicFramePr>
          <p:nvPr>
            <p:extLst>
              <p:ext uri="{D42A27DB-BD31-4B8C-83A1-F6EECF244321}">
                <p14:modId xmlns:p14="http://schemas.microsoft.com/office/powerpoint/2010/main" val="3164331298"/>
              </p:ext>
            </p:extLst>
          </p:nvPr>
        </p:nvGraphicFramePr>
        <p:xfrm>
          <a:off x="1877225" y="2784220"/>
          <a:ext cx="5389550" cy="3790080"/>
        </p:xfrm>
        <a:graphic>
          <a:graphicData uri="http://schemas.openxmlformats.org/drawingml/2006/table">
            <a:tbl>
              <a:tblPr firstRow="1" bandRow="1">
                <a:tableStyleId>{5202B0CA-FC54-4496-8BCA-5EF66A818D29}</a:tableStyleId>
              </a:tblPr>
              <a:tblGrid>
                <a:gridCol w="2823564">
                  <a:extLst>
                    <a:ext uri="{9D8B030D-6E8A-4147-A177-3AD203B41FA5}">
                      <a16:colId xmlns:a16="http://schemas.microsoft.com/office/drawing/2014/main" val="161801085"/>
                    </a:ext>
                  </a:extLst>
                </a:gridCol>
                <a:gridCol w="1282993">
                  <a:extLst>
                    <a:ext uri="{9D8B030D-6E8A-4147-A177-3AD203B41FA5}">
                      <a16:colId xmlns:a16="http://schemas.microsoft.com/office/drawing/2014/main" val="1868249296"/>
                    </a:ext>
                  </a:extLst>
                </a:gridCol>
                <a:gridCol w="1282993">
                  <a:extLst>
                    <a:ext uri="{9D8B030D-6E8A-4147-A177-3AD203B41FA5}">
                      <a16:colId xmlns:a16="http://schemas.microsoft.com/office/drawing/2014/main" val="1863618185"/>
                    </a:ext>
                  </a:extLst>
                </a:gridCol>
              </a:tblGrid>
              <a:tr h="221581">
                <a:tc>
                  <a:txBody>
                    <a:bodyPr/>
                    <a:lstStyle/>
                    <a:p>
                      <a:pPr algn="ctr"/>
                      <a:r>
                        <a:rPr kumimoji="1" lang="ja-JP" altLang="en-US" sz="1600" b="1">
                          <a:solidFill>
                            <a:srgbClr val="FFFFFF"/>
                          </a:solidFill>
                        </a:rPr>
                        <a:t>項目</a:t>
                      </a:r>
                    </a:p>
                  </a:txBody>
                  <a:tcPr marL="72000" marR="72000" marT="36000" marB="36000"/>
                </a:tc>
                <a:tc>
                  <a:txBody>
                    <a:bodyPr/>
                    <a:lstStyle/>
                    <a:p>
                      <a:pPr algn="ctr"/>
                      <a:r>
                        <a:rPr kumimoji="1" lang="ja-JP" altLang="en-US" sz="1600" b="1">
                          <a:solidFill>
                            <a:srgbClr val="FFFFFF"/>
                          </a:solidFill>
                        </a:rPr>
                        <a:t>ビルド時</a:t>
                      </a:r>
                    </a:p>
                  </a:txBody>
                  <a:tcPr marL="72000" marR="72000" marT="36000" marB="36000"/>
                </a:tc>
                <a:tc>
                  <a:txBody>
                    <a:bodyPr/>
                    <a:lstStyle/>
                    <a:p>
                      <a:pPr algn="ctr"/>
                      <a:r>
                        <a:rPr kumimoji="1" lang="ja-JP" altLang="en-US" sz="1600" b="1">
                          <a:solidFill>
                            <a:srgbClr val="FFFFFF"/>
                          </a:solidFill>
                        </a:rPr>
                        <a:t>実行時</a:t>
                      </a:r>
                    </a:p>
                  </a:txBody>
                  <a:tcPr marL="72000" marR="72000" marT="36000" marB="36000"/>
                </a:tc>
                <a:extLst>
                  <a:ext uri="{0D108BD9-81ED-4DB2-BD59-A6C34878D82A}">
                    <a16:rowId xmlns:a16="http://schemas.microsoft.com/office/drawing/2014/main" val="1062473952"/>
                  </a:ext>
                </a:extLst>
              </a:tr>
              <a:tr h="252402">
                <a:tc>
                  <a:txBody>
                    <a:bodyPr/>
                    <a:lstStyle/>
                    <a:p>
                      <a:pPr algn="ctr"/>
                      <a:r>
                        <a:rPr kumimoji="1" lang="en" altLang="ja-JP" sz="1600" b="1" u="none" dirty="0"/>
                        <a:t>name *</a:t>
                      </a:r>
                      <a:endParaRPr kumimoji="1" lang="ja-JP" altLang="en-US" sz="1600" b="1" u="none"/>
                    </a:p>
                  </a:txBody>
                  <a:tcPr marL="72000" marR="72000" marT="36000" marB="36000"/>
                </a:tc>
                <a:tc>
                  <a:txBody>
                    <a:bodyPr/>
                    <a:lstStyle/>
                    <a:p>
                      <a:pPr algn="ctr"/>
                      <a:r>
                        <a:rPr kumimoji="1" lang="en-US" altLang="ja-JP" sz="1600" b="1" u="none" dirty="0"/>
                        <a:t>100% (17)</a:t>
                      </a:r>
                      <a:endParaRPr kumimoji="1" lang="ja-JP" altLang="en-US" sz="1600" b="1" u="none"/>
                    </a:p>
                  </a:txBody>
                  <a:tcPr marL="72000" marR="72000" marT="36000" marB="36000"/>
                </a:tc>
                <a:tc>
                  <a:txBody>
                    <a:bodyPr/>
                    <a:lstStyle/>
                    <a:p>
                      <a:pPr algn="ctr"/>
                      <a:r>
                        <a:rPr kumimoji="1" lang="en-US" altLang="ja-JP" sz="1600" b="1" u="none" dirty="0"/>
                        <a:t>100% (7)</a:t>
                      </a:r>
                      <a:endParaRPr kumimoji="1" lang="ja-JP" altLang="en-US" sz="1600" b="1" u="none"/>
                    </a:p>
                  </a:txBody>
                  <a:tcPr marL="72000" marR="72000" marT="36000" marB="36000"/>
                </a:tc>
                <a:extLst>
                  <a:ext uri="{0D108BD9-81ED-4DB2-BD59-A6C34878D82A}">
                    <a16:rowId xmlns:a16="http://schemas.microsoft.com/office/drawing/2014/main" val="1479121718"/>
                  </a:ext>
                </a:extLst>
              </a:tr>
              <a:tr h="252402">
                <a:tc>
                  <a:txBody>
                    <a:bodyPr/>
                    <a:lstStyle/>
                    <a:p>
                      <a:pPr algn="ctr"/>
                      <a:r>
                        <a:rPr kumimoji="1" lang="en" altLang="ja-JP" sz="1600" b="1" u="none" dirty="0" err="1"/>
                        <a:t>versionInfo</a:t>
                      </a:r>
                      <a:r>
                        <a:rPr kumimoji="1" lang="en" altLang="ja-JP" sz="1600" b="1" u="none" dirty="0"/>
                        <a:t> *</a:t>
                      </a:r>
                      <a:endParaRPr kumimoji="1" lang="ja-JP" altLang="en-US" sz="1600" b="1" u="none"/>
                    </a:p>
                  </a:txBody>
                  <a:tcPr marL="72000" marR="72000" marT="36000" marB="36000"/>
                </a:tc>
                <a:tc>
                  <a:txBody>
                    <a:bodyPr/>
                    <a:lstStyle/>
                    <a:p>
                      <a:pPr algn="ctr"/>
                      <a:r>
                        <a:rPr kumimoji="1" lang="en-US" altLang="ja-JP" sz="1600" b="1" u="none" dirty="0"/>
                        <a:t>100% (17)</a:t>
                      </a:r>
                      <a:endParaRPr kumimoji="1" lang="ja-JP" altLang="en-US" sz="1600" b="1" u="none"/>
                    </a:p>
                  </a:txBody>
                  <a:tcPr marL="72000" marR="72000" marT="36000" marB="36000"/>
                </a:tc>
                <a:tc>
                  <a:txBody>
                    <a:bodyPr/>
                    <a:lstStyle/>
                    <a:p>
                      <a:pPr algn="ctr"/>
                      <a:r>
                        <a:rPr kumimoji="1" lang="en-US" altLang="ja-JP" sz="1600" b="1" u="none" dirty="0"/>
                        <a:t>100% (7)</a:t>
                      </a:r>
                      <a:endParaRPr kumimoji="1" lang="ja-JP" altLang="en-US" sz="1600" b="1" u="none"/>
                    </a:p>
                  </a:txBody>
                  <a:tcPr marL="72000" marR="72000" marT="36000" marB="36000"/>
                </a:tc>
                <a:extLst>
                  <a:ext uri="{0D108BD9-81ED-4DB2-BD59-A6C34878D82A}">
                    <a16:rowId xmlns:a16="http://schemas.microsoft.com/office/drawing/2014/main" val="4281074556"/>
                  </a:ext>
                </a:extLst>
              </a:tr>
              <a:tr h="252402">
                <a:tc>
                  <a:txBody>
                    <a:bodyPr/>
                    <a:lstStyle/>
                    <a:p>
                      <a:pPr algn="ctr"/>
                      <a:r>
                        <a:rPr kumimoji="1" lang="en" altLang="ja-JP" sz="1600" b="1" u="none" dirty="0"/>
                        <a:t>supplier *</a:t>
                      </a:r>
                      <a:endParaRPr kumimoji="1" lang="ja-JP" altLang="en-US" sz="1600" b="1" u="none"/>
                    </a:p>
                  </a:txBody>
                  <a:tcPr marL="72000" marR="72000" marT="36000" marB="36000"/>
                </a:tc>
                <a:tc>
                  <a:txBody>
                    <a:bodyPr/>
                    <a:lstStyle/>
                    <a:p>
                      <a:pPr algn="ctr"/>
                      <a:r>
                        <a:rPr kumimoji="1" lang="en-US" altLang="ja-JP" sz="1600" b="1" u="none" dirty="0"/>
                        <a:t>100% (17)</a:t>
                      </a:r>
                      <a:endParaRPr kumimoji="1" lang="ja-JP" altLang="en-US" sz="1600" b="1" u="none"/>
                    </a:p>
                  </a:txBody>
                  <a:tcPr marL="72000" marR="72000" marT="36000" marB="36000"/>
                </a:tc>
                <a:tc>
                  <a:txBody>
                    <a:bodyPr/>
                    <a:lstStyle/>
                    <a:p>
                      <a:pPr algn="ctr"/>
                      <a:r>
                        <a:rPr kumimoji="1" lang="en-US" altLang="ja-JP" sz="1600" b="1" u="none" dirty="0"/>
                        <a:t>100% (7)</a:t>
                      </a:r>
                      <a:endParaRPr kumimoji="1" lang="ja-JP" altLang="en-US" sz="1600" b="1" u="none"/>
                    </a:p>
                  </a:txBody>
                  <a:tcPr marL="72000" marR="72000" marT="36000" marB="36000"/>
                </a:tc>
                <a:extLst>
                  <a:ext uri="{0D108BD9-81ED-4DB2-BD59-A6C34878D82A}">
                    <a16:rowId xmlns:a16="http://schemas.microsoft.com/office/drawing/2014/main" val="95414702"/>
                  </a:ext>
                </a:extLst>
              </a:tr>
              <a:tr h="252402">
                <a:tc>
                  <a:txBody>
                    <a:bodyPr/>
                    <a:lstStyle/>
                    <a:p>
                      <a:pPr algn="ctr"/>
                      <a:r>
                        <a:rPr kumimoji="1" lang="en-US" altLang="ja-JP" sz="1600" b="1" u="none" dirty="0" err="1"/>
                        <a:t>externalRefs</a:t>
                      </a:r>
                      <a:r>
                        <a:rPr kumimoji="1" lang="en-US" altLang="ja-JP" sz="1600" b="1" u="none" dirty="0"/>
                        <a:t> (PURL) *</a:t>
                      </a:r>
                    </a:p>
                  </a:txBody>
                  <a:tcPr marL="72000" marR="72000" marT="36000" marB="36000"/>
                </a:tc>
                <a:tc>
                  <a:txBody>
                    <a:bodyPr/>
                    <a:lstStyle/>
                    <a:p>
                      <a:pPr algn="ctr"/>
                      <a:r>
                        <a:rPr kumimoji="1" lang="en-US" altLang="ja-JP" sz="1600" b="1" u="none" dirty="0"/>
                        <a:t>100% (17)</a:t>
                      </a:r>
                      <a:endParaRPr kumimoji="1" lang="ja-JP" altLang="en-US" sz="1600" b="1" u="none"/>
                    </a:p>
                  </a:txBody>
                  <a:tcPr marL="72000" marR="72000" marT="36000" marB="36000"/>
                </a:tc>
                <a:tc>
                  <a:txBody>
                    <a:bodyPr/>
                    <a:lstStyle/>
                    <a:p>
                      <a:pPr algn="ctr"/>
                      <a:r>
                        <a:rPr kumimoji="1" lang="en-US" altLang="ja-JP" sz="1600" b="1" u="none" dirty="0"/>
                        <a:t>100% (7)</a:t>
                      </a:r>
                      <a:endParaRPr kumimoji="1" lang="ja-JP" altLang="en-US" sz="1600" b="1" u="none"/>
                    </a:p>
                  </a:txBody>
                  <a:tcPr marL="72000" marR="72000" marT="36000" marB="36000"/>
                </a:tc>
                <a:extLst>
                  <a:ext uri="{0D108BD9-81ED-4DB2-BD59-A6C34878D82A}">
                    <a16:rowId xmlns:a16="http://schemas.microsoft.com/office/drawing/2014/main" val="2199623712"/>
                  </a:ext>
                </a:extLst>
              </a:tr>
              <a:tr h="252402">
                <a:tc>
                  <a:txBody>
                    <a:bodyPr/>
                    <a:lstStyle/>
                    <a:p>
                      <a:pPr algn="ctr"/>
                      <a:r>
                        <a:rPr kumimoji="1" lang="en" altLang="ja-JP" sz="1600" b="0" dirty="0" err="1"/>
                        <a:t>packageFileName</a:t>
                      </a:r>
                      <a:endParaRPr kumimoji="1" lang="ja-JP" altLang="en-US" sz="1600" b="0"/>
                    </a:p>
                  </a:txBody>
                  <a:tcPr marL="72000" marR="72000" marT="36000" marB="36000"/>
                </a:tc>
                <a:tc>
                  <a:txBody>
                    <a:bodyPr/>
                    <a:lstStyle/>
                    <a:p>
                      <a:pPr algn="ctr"/>
                      <a:r>
                        <a:rPr kumimoji="1" lang="en-US" altLang="ja-JP" sz="1600" b="0" dirty="0"/>
                        <a:t>100% (17)</a:t>
                      </a:r>
                      <a:endParaRPr kumimoji="1" lang="ja-JP" altLang="en-US" sz="1600" b="0"/>
                    </a:p>
                  </a:txBody>
                  <a:tcPr marL="72000" marR="72000" marT="36000" marB="36000"/>
                </a:tc>
                <a:tc>
                  <a:txBody>
                    <a:bodyPr/>
                    <a:lstStyle/>
                    <a:p>
                      <a:pPr algn="ctr"/>
                      <a:r>
                        <a:rPr kumimoji="1" lang="en-US" altLang="ja-JP" sz="1600" b="0" dirty="0"/>
                        <a:t>100% (7)</a:t>
                      </a:r>
                      <a:endParaRPr kumimoji="1" lang="ja-JP" altLang="en-US" sz="1600" b="0"/>
                    </a:p>
                  </a:txBody>
                  <a:tcPr marL="72000" marR="72000" marT="36000" marB="36000"/>
                </a:tc>
                <a:extLst>
                  <a:ext uri="{0D108BD9-81ED-4DB2-BD59-A6C34878D82A}">
                    <a16:rowId xmlns:a16="http://schemas.microsoft.com/office/drawing/2014/main" val="2495499006"/>
                  </a:ext>
                </a:extLst>
              </a:tr>
              <a:tr h="252402">
                <a:tc>
                  <a:txBody>
                    <a:bodyPr/>
                    <a:lstStyle/>
                    <a:p>
                      <a:pPr algn="ctr"/>
                      <a:r>
                        <a:rPr kumimoji="1" lang="en" altLang="ja-JP" sz="1600" b="0" dirty="0" err="1"/>
                        <a:t>downloadLocation</a:t>
                      </a:r>
                      <a:endParaRPr kumimoji="1" lang="ja-JP" altLang="en-US" sz="1600" b="0"/>
                    </a:p>
                  </a:txBody>
                  <a:tcPr marL="72000" marR="72000" marT="36000" marB="36000"/>
                </a:tc>
                <a:tc>
                  <a:txBody>
                    <a:bodyPr/>
                    <a:lstStyle/>
                    <a:p>
                      <a:pPr algn="ctr"/>
                      <a:r>
                        <a:rPr kumimoji="1" lang="en-US" altLang="ja-JP" sz="1600" b="0" dirty="0"/>
                        <a:t>100% (17)</a:t>
                      </a:r>
                      <a:endParaRPr kumimoji="1" lang="ja-JP" altLang="en-US" sz="1600" b="0"/>
                    </a:p>
                  </a:txBody>
                  <a:tcPr marL="72000" marR="72000" marT="36000" marB="36000"/>
                </a:tc>
                <a:tc>
                  <a:txBody>
                    <a:bodyPr/>
                    <a:lstStyle/>
                    <a:p>
                      <a:pPr algn="ctr"/>
                      <a:r>
                        <a:rPr kumimoji="1" lang="en-US" altLang="ja-JP" sz="1600" b="0" dirty="0"/>
                        <a:t>100% (7)</a:t>
                      </a:r>
                      <a:endParaRPr kumimoji="1" lang="ja-JP" altLang="en-US" sz="1600" b="0"/>
                    </a:p>
                  </a:txBody>
                  <a:tcPr marL="72000" marR="72000" marT="36000" marB="36000"/>
                </a:tc>
                <a:extLst>
                  <a:ext uri="{0D108BD9-81ED-4DB2-BD59-A6C34878D82A}">
                    <a16:rowId xmlns:a16="http://schemas.microsoft.com/office/drawing/2014/main" val="3868908012"/>
                  </a:ext>
                </a:extLst>
              </a:tr>
              <a:tr h="252402">
                <a:tc>
                  <a:txBody>
                    <a:bodyPr/>
                    <a:lstStyle/>
                    <a:p>
                      <a:pPr algn="ctr"/>
                      <a:r>
                        <a:rPr kumimoji="1" lang="en-US" altLang="ja-JP" sz="1600" b="0" dirty="0"/>
                        <a:t>homepage</a:t>
                      </a:r>
                    </a:p>
                  </a:txBody>
                  <a:tcPr marL="72000" marR="72000" marT="36000" marB="36000"/>
                </a:tc>
                <a:tc>
                  <a:txBody>
                    <a:bodyPr/>
                    <a:lstStyle/>
                    <a:p>
                      <a:pPr algn="ctr"/>
                      <a:r>
                        <a:rPr kumimoji="1" lang="en-US" altLang="ja-JP" sz="1600" b="0" dirty="0"/>
                        <a:t>82.4% (14)</a:t>
                      </a:r>
                      <a:endParaRPr kumimoji="1" lang="ja-JP" altLang="en-US" sz="1600" b="0"/>
                    </a:p>
                  </a:txBody>
                  <a:tcPr marL="72000" marR="72000" marT="36000" marB="36000"/>
                </a:tc>
                <a:tc>
                  <a:txBody>
                    <a:bodyPr/>
                    <a:lstStyle/>
                    <a:p>
                      <a:pPr algn="ctr"/>
                      <a:r>
                        <a:rPr kumimoji="1" lang="en-US" altLang="ja-JP" sz="1600" b="0" dirty="0"/>
                        <a:t>85.7% (6)</a:t>
                      </a:r>
                      <a:endParaRPr kumimoji="1" lang="ja-JP" altLang="en-US" sz="1600" b="0"/>
                    </a:p>
                  </a:txBody>
                  <a:tcPr marL="72000" marR="72000" marT="36000" marB="36000"/>
                </a:tc>
                <a:extLst>
                  <a:ext uri="{0D108BD9-81ED-4DB2-BD59-A6C34878D82A}">
                    <a16:rowId xmlns:a16="http://schemas.microsoft.com/office/drawing/2014/main" val="3625096764"/>
                  </a:ext>
                </a:extLst>
              </a:tr>
              <a:tr h="252402">
                <a:tc>
                  <a:txBody>
                    <a:bodyPr/>
                    <a:lstStyle/>
                    <a:p>
                      <a:pPr algn="ctr"/>
                      <a:r>
                        <a:rPr kumimoji="1" lang="en-US" altLang="ja-JP" sz="1600" b="0" dirty="0"/>
                        <a:t>summary/description</a:t>
                      </a:r>
                    </a:p>
                  </a:txBody>
                  <a:tcPr marL="72000" marR="72000" marT="36000" marB="36000"/>
                </a:tc>
                <a:tc>
                  <a:txBody>
                    <a:bodyPr/>
                    <a:lstStyle/>
                    <a:p>
                      <a:pPr algn="ctr"/>
                      <a:r>
                        <a:rPr kumimoji="1" lang="en-US" altLang="ja-JP" sz="1600" b="0" dirty="0"/>
                        <a:t>100% (17)</a:t>
                      </a:r>
                      <a:endParaRPr kumimoji="1" lang="ja-JP" altLang="en-US" sz="1600" b="0"/>
                    </a:p>
                  </a:txBody>
                  <a:tcPr marL="72000" marR="72000" marT="36000" marB="36000"/>
                </a:tc>
                <a:tc>
                  <a:txBody>
                    <a:bodyPr/>
                    <a:lstStyle/>
                    <a:p>
                      <a:pPr algn="ctr"/>
                      <a:r>
                        <a:rPr kumimoji="1" lang="en-US" altLang="ja-JP" sz="1600" b="0" dirty="0"/>
                        <a:t>100% (7)</a:t>
                      </a:r>
                      <a:endParaRPr kumimoji="1" lang="ja-JP" altLang="en-US" sz="1600" b="0"/>
                    </a:p>
                  </a:txBody>
                  <a:tcPr marL="72000" marR="72000" marT="36000" marB="36000"/>
                </a:tc>
                <a:extLst>
                  <a:ext uri="{0D108BD9-81ED-4DB2-BD59-A6C34878D82A}">
                    <a16:rowId xmlns:a16="http://schemas.microsoft.com/office/drawing/2014/main" val="3088270915"/>
                  </a:ext>
                </a:extLst>
              </a:tr>
              <a:tr h="252402">
                <a:tc>
                  <a:txBody>
                    <a:bodyPr/>
                    <a:lstStyle/>
                    <a:p>
                      <a:pPr algn="ctr"/>
                      <a:r>
                        <a:rPr kumimoji="1" lang="en-US" altLang="ja-JP" sz="1600" b="0" dirty="0"/>
                        <a:t>checksums</a:t>
                      </a:r>
                    </a:p>
                  </a:txBody>
                  <a:tcPr marL="72000" marR="72000" marT="36000" marB="36000"/>
                </a:tc>
                <a:tc>
                  <a:txBody>
                    <a:bodyPr/>
                    <a:lstStyle/>
                    <a:p>
                      <a:pPr algn="ctr"/>
                      <a:r>
                        <a:rPr kumimoji="1" lang="en-US" altLang="ja-JP" sz="1600" b="0" dirty="0"/>
                        <a:t>100% (17)</a:t>
                      </a:r>
                      <a:endParaRPr kumimoji="1" lang="ja-JP" altLang="en-US" sz="1600" b="0"/>
                    </a:p>
                  </a:txBody>
                  <a:tcPr marL="72000" marR="72000" marT="36000" marB="36000"/>
                </a:tc>
                <a:tc>
                  <a:txBody>
                    <a:bodyPr/>
                    <a:lstStyle/>
                    <a:p>
                      <a:pPr algn="ctr"/>
                      <a:r>
                        <a:rPr kumimoji="1" lang="en-US" altLang="ja-JP" sz="1600" b="0" dirty="0"/>
                        <a:t>100% (7)</a:t>
                      </a:r>
                      <a:endParaRPr kumimoji="1" lang="ja-JP" altLang="en-US" sz="1600" b="0"/>
                    </a:p>
                  </a:txBody>
                  <a:tcPr marL="72000" marR="72000" marT="36000" marB="36000"/>
                </a:tc>
                <a:extLst>
                  <a:ext uri="{0D108BD9-81ED-4DB2-BD59-A6C34878D82A}">
                    <a16:rowId xmlns:a16="http://schemas.microsoft.com/office/drawing/2014/main" val="3947596613"/>
                  </a:ext>
                </a:extLst>
              </a:tr>
              <a:tr h="252402">
                <a:tc>
                  <a:txBody>
                    <a:bodyPr/>
                    <a:lstStyle/>
                    <a:p>
                      <a:pPr algn="ctr"/>
                      <a:r>
                        <a:rPr kumimoji="1" lang="en" altLang="ja-JP" sz="1600" b="0" dirty="0" err="1"/>
                        <a:t>copyrightText</a:t>
                      </a:r>
                      <a:endParaRPr kumimoji="1" lang="ja-JP" altLang="en-US" sz="1600" b="0"/>
                    </a:p>
                  </a:txBody>
                  <a:tcPr marL="72000" marR="72000" marT="36000" marB="36000"/>
                </a:tc>
                <a:tc>
                  <a:txBody>
                    <a:bodyPr/>
                    <a:lstStyle/>
                    <a:p>
                      <a:pPr algn="ctr"/>
                      <a:r>
                        <a:rPr kumimoji="1" lang="en-US" altLang="ja-JP" sz="1600" b="0" dirty="0"/>
                        <a:t>29.4% (5)</a:t>
                      </a:r>
                      <a:endParaRPr kumimoji="1" lang="ja-JP" altLang="en-US" sz="1600" b="0"/>
                    </a:p>
                  </a:txBody>
                  <a:tcPr marL="72000" marR="72000" marT="36000" marB="36000"/>
                </a:tc>
                <a:tc>
                  <a:txBody>
                    <a:bodyPr/>
                    <a:lstStyle/>
                    <a:p>
                      <a:pPr algn="ctr"/>
                      <a:r>
                        <a:rPr kumimoji="1" lang="en-US" altLang="ja-JP" sz="1600" b="0" dirty="0"/>
                        <a:t>42.9% (3)</a:t>
                      </a:r>
                      <a:endParaRPr kumimoji="1" lang="ja-JP" altLang="en-US" sz="1600" b="0"/>
                    </a:p>
                  </a:txBody>
                  <a:tcPr marL="72000" marR="72000" marT="36000" marB="36000"/>
                </a:tc>
                <a:extLst>
                  <a:ext uri="{0D108BD9-81ED-4DB2-BD59-A6C34878D82A}">
                    <a16:rowId xmlns:a16="http://schemas.microsoft.com/office/drawing/2014/main" val="1396326186"/>
                  </a:ext>
                </a:extLst>
              </a:tr>
              <a:tr h="252402">
                <a:tc>
                  <a:txBody>
                    <a:bodyPr/>
                    <a:lstStyle/>
                    <a:p>
                      <a:pPr algn="ctr"/>
                      <a:r>
                        <a:rPr kumimoji="1" lang="en" altLang="ja-JP" sz="1600" b="0" dirty="0" err="1"/>
                        <a:t>licenseConcluded</a:t>
                      </a:r>
                      <a:r>
                        <a:rPr kumimoji="1" lang="en" altLang="ja-JP" sz="1600" b="0" dirty="0"/>
                        <a:t>/Declared</a:t>
                      </a:r>
                      <a:endParaRPr kumimoji="1" lang="ja-JP" altLang="en-US" sz="1600" b="0"/>
                    </a:p>
                  </a:txBody>
                  <a:tcPr marL="72000" marR="72000" marT="36000" marB="3600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600" b="0" dirty="0"/>
                        <a:t>94.1% (16)</a:t>
                      </a:r>
                      <a:endParaRPr kumimoji="1" lang="ja-JP" altLang="en-US" sz="1600" b="0"/>
                    </a:p>
                  </a:txBody>
                  <a:tcPr marL="72000" marR="72000" marT="36000" marB="3600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600" b="0" dirty="0"/>
                        <a:t>100% (7)</a:t>
                      </a:r>
                      <a:endParaRPr kumimoji="1" lang="ja-JP" altLang="en-US" sz="1600" b="0"/>
                    </a:p>
                  </a:txBody>
                  <a:tcPr marL="72000" marR="72000" marT="36000" marB="36000"/>
                </a:tc>
                <a:extLst>
                  <a:ext uri="{0D108BD9-81ED-4DB2-BD59-A6C34878D82A}">
                    <a16:rowId xmlns:a16="http://schemas.microsoft.com/office/drawing/2014/main" val="652254214"/>
                  </a:ext>
                </a:extLst>
              </a:tr>
            </a:tbl>
          </a:graphicData>
        </a:graphic>
      </p:graphicFrame>
    </p:spTree>
    <p:extLst>
      <p:ext uri="{BB962C8B-B14F-4D97-AF65-F5344CB8AC3E}">
        <p14:creationId xmlns:p14="http://schemas.microsoft.com/office/powerpoint/2010/main" val="33145076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6AD4FA-40C1-D315-4183-5121C3C5CE3E}"/>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3D0FB41A-2325-7D8B-7393-52116883A989}"/>
              </a:ext>
            </a:extLst>
          </p:cNvPr>
          <p:cNvSpPr>
            <a:spLocks noGrp="1"/>
          </p:cNvSpPr>
          <p:nvPr>
            <p:ph type="title"/>
          </p:nvPr>
        </p:nvSpPr>
        <p:spPr/>
        <p:txBody>
          <a:bodyPr/>
          <a:lstStyle/>
          <a:p>
            <a:r>
              <a:rPr lang="ja-JP" altLang="en-US"/>
              <a:t>付録：　評価</a:t>
            </a:r>
            <a:r>
              <a:rPr lang="en-US" altLang="ja-JP" dirty="0"/>
              <a:t> – </a:t>
            </a:r>
            <a:r>
              <a:rPr lang="ja-JP" altLang="en-US"/>
              <a:t>パッケージメタデータの抽出能力</a:t>
            </a:r>
            <a:endParaRPr kumimoji="1" lang="ja-JP" altLang="en-US"/>
          </a:p>
        </p:txBody>
      </p:sp>
      <p:sp>
        <p:nvSpPr>
          <p:cNvPr id="3" name="コンテンツ プレースホルダー 2">
            <a:extLst>
              <a:ext uri="{FF2B5EF4-FFF2-40B4-BE49-F238E27FC236}">
                <a16:creationId xmlns:a16="http://schemas.microsoft.com/office/drawing/2014/main" id="{C407A68A-0D29-04D1-34B2-2258BD1787A7}"/>
              </a:ext>
            </a:extLst>
          </p:cNvPr>
          <p:cNvSpPr>
            <a:spLocks noGrp="1"/>
          </p:cNvSpPr>
          <p:nvPr>
            <p:ph idx="1"/>
          </p:nvPr>
        </p:nvSpPr>
        <p:spPr/>
        <p:txBody>
          <a:bodyPr/>
          <a:lstStyle/>
          <a:p>
            <a:r>
              <a:rPr lang="en-US" altLang="ja-JP" dirty="0"/>
              <a:t>SBOM </a:t>
            </a:r>
            <a:r>
              <a:rPr lang="ja-JP" altLang="en-US"/>
              <a:t>生成対象</a:t>
            </a:r>
            <a:r>
              <a:rPr kumimoji="1" lang="ja-JP" altLang="en-US"/>
              <a:t>：　システム上の全パッケージ</a:t>
            </a:r>
            <a:endParaRPr kumimoji="1" lang="en-US" altLang="ja-JP" dirty="0"/>
          </a:p>
          <a:p>
            <a:pPr lvl="1"/>
            <a:r>
              <a:rPr lang="en-US" altLang="ja-JP" dirty="0"/>
              <a:t>Web </a:t>
            </a:r>
            <a:r>
              <a:rPr lang="ja-JP" altLang="en-US"/>
              <a:t>サーバ等の役割を担い実稼働中の</a:t>
            </a:r>
            <a:r>
              <a:rPr lang="en-US" altLang="ja-JP" dirty="0"/>
              <a:t> Ubuntu 24.04 </a:t>
            </a:r>
            <a:r>
              <a:rPr lang="ja-JP" altLang="en-US"/>
              <a:t>（</a:t>
            </a:r>
            <a:r>
              <a:rPr lang="en-US" altLang="ja-JP" dirty="0"/>
              <a:t>984 </a:t>
            </a:r>
            <a:r>
              <a:rPr lang="ja-JP" altLang="en-US"/>
              <a:t>件）</a:t>
            </a:r>
            <a:endParaRPr lang="en-US" altLang="ja-JP" dirty="0"/>
          </a:p>
          <a:p>
            <a:pPr lvl="1"/>
            <a:r>
              <a:rPr kumimoji="1" lang="en-US" altLang="ja-JP" dirty="0"/>
              <a:t>VM </a:t>
            </a:r>
            <a:r>
              <a:rPr kumimoji="1" lang="ja-JP" altLang="en-US"/>
              <a:t>の</a:t>
            </a:r>
            <a:r>
              <a:rPr kumimoji="1" lang="en-US" altLang="ja-JP" dirty="0"/>
              <a:t> Debian 12 </a:t>
            </a:r>
            <a:r>
              <a:rPr kumimoji="1" lang="ja-JP" altLang="en-US"/>
              <a:t>（</a:t>
            </a:r>
            <a:r>
              <a:rPr kumimoji="1" lang="en-US" altLang="ja-JP" dirty="0"/>
              <a:t>1677 </a:t>
            </a:r>
            <a:r>
              <a:rPr kumimoji="1" lang="ja-JP" altLang="en-US"/>
              <a:t>件</a:t>
            </a:r>
            <a:r>
              <a:rPr lang="ja-JP" altLang="en-US"/>
              <a:t>）</a:t>
            </a:r>
            <a:endParaRPr kumimoji="1" lang="en-US" altLang="ja-JP" dirty="0"/>
          </a:p>
          <a:p>
            <a:pPr lvl="1"/>
            <a:r>
              <a:rPr lang="en-US" altLang="ja-JP" dirty="0"/>
              <a:t>VM </a:t>
            </a:r>
            <a:r>
              <a:rPr lang="ja-JP" altLang="en-US"/>
              <a:t>の</a:t>
            </a:r>
            <a:r>
              <a:rPr lang="en-US" altLang="ja-JP" dirty="0"/>
              <a:t> </a:t>
            </a:r>
            <a:r>
              <a:rPr kumimoji="1" lang="en-US" altLang="ja-JP" dirty="0"/>
              <a:t>Linux Mint 22.1 </a:t>
            </a:r>
            <a:r>
              <a:rPr kumimoji="1" lang="ja-JP" altLang="en-US"/>
              <a:t>（</a:t>
            </a:r>
            <a:r>
              <a:rPr kumimoji="1" lang="en-US" altLang="ja-JP" dirty="0"/>
              <a:t>2523 </a:t>
            </a:r>
            <a:r>
              <a:rPr kumimoji="1" lang="ja-JP" altLang="en-US"/>
              <a:t>件</a:t>
            </a:r>
            <a:r>
              <a:rPr lang="ja-JP" altLang="en-US"/>
              <a:t>）</a:t>
            </a:r>
            <a:endParaRPr kumimoji="1" lang="en-US" altLang="ja-JP" dirty="0"/>
          </a:p>
        </p:txBody>
      </p:sp>
      <p:graphicFrame>
        <p:nvGraphicFramePr>
          <p:cNvPr id="6" name="表 5">
            <a:extLst>
              <a:ext uri="{FF2B5EF4-FFF2-40B4-BE49-F238E27FC236}">
                <a16:creationId xmlns:a16="http://schemas.microsoft.com/office/drawing/2014/main" id="{9A3FD7F4-4A9C-0F21-062A-D097849600EA}"/>
              </a:ext>
            </a:extLst>
          </p:cNvPr>
          <p:cNvGraphicFramePr>
            <a:graphicFrameLocks noGrp="1"/>
          </p:cNvGraphicFramePr>
          <p:nvPr>
            <p:extLst>
              <p:ext uri="{D42A27DB-BD31-4B8C-83A1-F6EECF244321}">
                <p14:modId xmlns:p14="http://schemas.microsoft.com/office/powerpoint/2010/main" val="4058842358"/>
              </p:ext>
            </p:extLst>
          </p:nvPr>
        </p:nvGraphicFramePr>
        <p:xfrm>
          <a:off x="722871" y="2474683"/>
          <a:ext cx="7698258" cy="4105920"/>
        </p:xfrm>
        <a:graphic>
          <a:graphicData uri="http://schemas.openxmlformats.org/drawingml/2006/table">
            <a:tbl>
              <a:tblPr firstRow="1" bandRow="1">
                <a:tableStyleId>{5202B0CA-FC54-4496-8BCA-5EF66A818D29}</a:tableStyleId>
              </a:tblPr>
              <a:tblGrid>
                <a:gridCol w="3257607">
                  <a:extLst>
                    <a:ext uri="{9D8B030D-6E8A-4147-A177-3AD203B41FA5}">
                      <a16:colId xmlns:a16="http://schemas.microsoft.com/office/drawing/2014/main" val="161801085"/>
                    </a:ext>
                  </a:extLst>
                </a:gridCol>
                <a:gridCol w="1480217">
                  <a:extLst>
                    <a:ext uri="{9D8B030D-6E8A-4147-A177-3AD203B41FA5}">
                      <a16:colId xmlns:a16="http://schemas.microsoft.com/office/drawing/2014/main" val="1868249296"/>
                    </a:ext>
                  </a:extLst>
                </a:gridCol>
                <a:gridCol w="1480217">
                  <a:extLst>
                    <a:ext uri="{9D8B030D-6E8A-4147-A177-3AD203B41FA5}">
                      <a16:colId xmlns:a16="http://schemas.microsoft.com/office/drawing/2014/main" val="2543256401"/>
                    </a:ext>
                  </a:extLst>
                </a:gridCol>
                <a:gridCol w="1480217">
                  <a:extLst>
                    <a:ext uri="{9D8B030D-6E8A-4147-A177-3AD203B41FA5}">
                      <a16:colId xmlns:a16="http://schemas.microsoft.com/office/drawing/2014/main" val="4146337482"/>
                    </a:ext>
                  </a:extLst>
                </a:gridCol>
              </a:tblGrid>
              <a:tr h="221581">
                <a:tc>
                  <a:txBody>
                    <a:bodyPr/>
                    <a:lstStyle/>
                    <a:p>
                      <a:pPr algn="ctr"/>
                      <a:r>
                        <a:rPr kumimoji="1" lang="ja-JP" altLang="en-US" sz="1600" b="1">
                          <a:solidFill>
                            <a:srgbClr val="FFFFFF"/>
                          </a:solidFill>
                        </a:rPr>
                        <a:t>項目</a:t>
                      </a:r>
                    </a:p>
                  </a:txBody>
                  <a:tcPr marL="72000" marR="72000" marT="36000" marB="36000"/>
                </a:tc>
                <a:tc>
                  <a:txBody>
                    <a:bodyPr/>
                    <a:lstStyle/>
                    <a:p>
                      <a:pPr algn="ctr"/>
                      <a:r>
                        <a:rPr kumimoji="1" lang="en-US" altLang="ja-JP" sz="1600" b="1" dirty="0">
                          <a:solidFill>
                            <a:srgbClr val="FFFFFF"/>
                          </a:solidFill>
                        </a:rPr>
                        <a:t>Ubuntu</a:t>
                      </a:r>
                      <a:endParaRPr kumimoji="1" lang="ja-JP" altLang="en-US" sz="1600" b="1">
                        <a:solidFill>
                          <a:srgbClr val="FFFFFF"/>
                        </a:solidFill>
                      </a:endParaRPr>
                    </a:p>
                  </a:txBody>
                  <a:tcPr marL="72000" marR="72000" marT="36000" marB="36000"/>
                </a:tc>
                <a:tc>
                  <a:txBody>
                    <a:bodyPr/>
                    <a:lstStyle/>
                    <a:p>
                      <a:pPr algn="ctr"/>
                      <a:r>
                        <a:rPr kumimoji="1" lang="en-US" altLang="ja-JP" sz="1600" b="1" dirty="0">
                          <a:solidFill>
                            <a:srgbClr val="FFFFFF"/>
                          </a:solidFill>
                        </a:rPr>
                        <a:t>Debian</a:t>
                      </a:r>
                      <a:endParaRPr kumimoji="1" lang="ja-JP" altLang="en-US" sz="1600" b="1">
                        <a:solidFill>
                          <a:srgbClr val="FFFFFF"/>
                        </a:solidFill>
                      </a:endParaRPr>
                    </a:p>
                  </a:txBody>
                  <a:tcPr marL="72000" marR="72000" marT="36000" marB="36000"/>
                </a:tc>
                <a:tc>
                  <a:txBody>
                    <a:bodyPr/>
                    <a:lstStyle/>
                    <a:p>
                      <a:pPr algn="ctr"/>
                      <a:r>
                        <a:rPr kumimoji="1" lang="en-US" altLang="ja-JP" sz="1600" b="1" dirty="0">
                          <a:solidFill>
                            <a:srgbClr val="FFFFFF"/>
                          </a:solidFill>
                        </a:rPr>
                        <a:t>Linux Mint</a:t>
                      </a:r>
                      <a:endParaRPr kumimoji="1" lang="ja-JP" altLang="en-US" sz="1600" b="1">
                        <a:solidFill>
                          <a:srgbClr val="FFFFFF"/>
                        </a:solidFill>
                      </a:endParaRPr>
                    </a:p>
                  </a:txBody>
                  <a:tcPr marL="72000" marR="72000" marT="36000" marB="36000"/>
                </a:tc>
                <a:extLst>
                  <a:ext uri="{0D108BD9-81ED-4DB2-BD59-A6C34878D82A}">
                    <a16:rowId xmlns:a16="http://schemas.microsoft.com/office/drawing/2014/main" val="1062473952"/>
                  </a:ext>
                </a:extLst>
              </a:tr>
              <a:tr h="252402">
                <a:tc>
                  <a:txBody>
                    <a:bodyPr/>
                    <a:lstStyle/>
                    <a:p>
                      <a:pPr algn="ctr"/>
                      <a:r>
                        <a:rPr kumimoji="1" lang="en" altLang="ja-JP" sz="1600" b="1" u="none" dirty="0"/>
                        <a:t>name *</a:t>
                      </a:r>
                      <a:endParaRPr kumimoji="1" lang="ja-JP" altLang="en-US" sz="1600" b="1" u="none"/>
                    </a:p>
                  </a:txBody>
                  <a:tcPr marL="72000" marR="72000" marT="36000" marB="36000"/>
                </a:tc>
                <a:tc>
                  <a:txBody>
                    <a:bodyPr/>
                    <a:lstStyle/>
                    <a:p>
                      <a:pPr algn="ctr"/>
                      <a:r>
                        <a:rPr kumimoji="1" lang="en-US" altLang="ja-JP" sz="1600" b="1" u="none" dirty="0"/>
                        <a:t>100% (984)</a:t>
                      </a:r>
                      <a:endParaRPr kumimoji="1" lang="ja-JP" altLang="en-US" sz="1600" b="1" u="none"/>
                    </a:p>
                  </a:txBody>
                  <a:tcPr marL="72000" marR="72000" marT="36000" marB="36000"/>
                </a:tc>
                <a:tc>
                  <a:txBody>
                    <a:bodyPr/>
                    <a:lstStyle/>
                    <a:p>
                      <a:pPr algn="ctr"/>
                      <a:r>
                        <a:rPr kumimoji="1" lang="en-US" altLang="ja-JP" sz="1600" b="1" u="none" dirty="0"/>
                        <a:t>100% (1677)</a:t>
                      </a:r>
                      <a:endParaRPr kumimoji="1" lang="ja-JP" altLang="en-US" sz="1600" b="1" u="none"/>
                    </a:p>
                  </a:txBody>
                  <a:tcPr marL="72000" marR="72000" marT="36000" marB="3600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600" b="1" u="none" dirty="0"/>
                        <a:t>100% (2523)</a:t>
                      </a:r>
                      <a:endParaRPr kumimoji="1" lang="ja-JP" altLang="en-US" sz="1600" b="1" u="none"/>
                    </a:p>
                  </a:txBody>
                  <a:tcPr marL="72000" marR="72000" marT="36000" marB="36000"/>
                </a:tc>
                <a:extLst>
                  <a:ext uri="{0D108BD9-81ED-4DB2-BD59-A6C34878D82A}">
                    <a16:rowId xmlns:a16="http://schemas.microsoft.com/office/drawing/2014/main" val="1479121718"/>
                  </a:ext>
                </a:extLst>
              </a:tr>
              <a:tr h="252402">
                <a:tc>
                  <a:txBody>
                    <a:bodyPr/>
                    <a:lstStyle/>
                    <a:p>
                      <a:pPr algn="ctr"/>
                      <a:r>
                        <a:rPr kumimoji="1" lang="en" altLang="ja-JP" sz="1600" b="1" u="none" dirty="0" err="1"/>
                        <a:t>versionInfo</a:t>
                      </a:r>
                      <a:r>
                        <a:rPr kumimoji="1" lang="en" altLang="ja-JP" sz="1600" b="1" u="none" dirty="0"/>
                        <a:t> *</a:t>
                      </a:r>
                      <a:endParaRPr kumimoji="1" lang="ja-JP" altLang="en-US" sz="1600" b="1" u="none"/>
                    </a:p>
                  </a:txBody>
                  <a:tcPr marL="72000" marR="72000" marT="36000" marB="36000"/>
                </a:tc>
                <a:tc>
                  <a:txBody>
                    <a:bodyPr/>
                    <a:lstStyle/>
                    <a:p>
                      <a:pPr algn="ctr"/>
                      <a:r>
                        <a:rPr kumimoji="1" lang="en-US" altLang="ja-JP" sz="1600" b="1" u="none" dirty="0"/>
                        <a:t>100% (984)</a:t>
                      </a:r>
                      <a:endParaRPr kumimoji="1" lang="ja-JP" altLang="en-US" sz="1600" b="1" u="none"/>
                    </a:p>
                  </a:txBody>
                  <a:tcPr marL="72000" marR="72000" marT="36000" marB="36000"/>
                </a:tc>
                <a:tc>
                  <a:txBody>
                    <a:bodyPr/>
                    <a:lstStyle/>
                    <a:p>
                      <a:pPr algn="ctr"/>
                      <a:r>
                        <a:rPr kumimoji="1" lang="en-US" altLang="ja-JP" sz="1600" b="1" u="none" dirty="0"/>
                        <a:t>100% (1677)</a:t>
                      </a:r>
                      <a:endParaRPr kumimoji="1" lang="ja-JP" altLang="en-US" sz="1600" b="1" u="none"/>
                    </a:p>
                  </a:txBody>
                  <a:tcPr marL="72000" marR="72000" marT="36000" marB="36000"/>
                </a:tc>
                <a:tc>
                  <a:txBody>
                    <a:bodyPr/>
                    <a:lstStyle/>
                    <a:p>
                      <a:pPr algn="ctr"/>
                      <a:r>
                        <a:rPr kumimoji="1" lang="en-US" altLang="ja-JP" sz="1600" b="1" u="none" dirty="0"/>
                        <a:t>100% (2523)</a:t>
                      </a:r>
                    </a:p>
                  </a:txBody>
                  <a:tcPr marL="72000" marR="72000" marT="36000" marB="36000"/>
                </a:tc>
                <a:extLst>
                  <a:ext uri="{0D108BD9-81ED-4DB2-BD59-A6C34878D82A}">
                    <a16:rowId xmlns:a16="http://schemas.microsoft.com/office/drawing/2014/main" val="4281074556"/>
                  </a:ext>
                </a:extLst>
              </a:tr>
              <a:tr h="252402">
                <a:tc>
                  <a:txBody>
                    <a:bodyPr/>
                    <a:lstStyle/>
                    <a:p>
                      <a:pPr algn="ctr"/>
                      <a:r>
                        <a:rPr kumimoji="1" lang="en" altLang="ja-JP" sz="1600" b="1" u="none" dirty="0"/>
                        <a:t>supplier *</a:t>
                      </a:r>
                      <a:endParaRPr kumimoji="1" lang="ja-JP" altLang="en-US" sz="1600" b="1" u="none"/>
                    </a:p>
                  </a:txBody>
                  <a:tcPr marL="72000" marR="72000" marT="36000" marB="36000"/>
                </a:tc>
                <a:tc>
                  <a:txBody>
                    <a:bodyPr/>
                    <a:lstStyle/>
                    <a:p>
                      <a:pPr algn="ctr"/>
                      <a:r>
                        <a:rPr kumimoji="1" lang="en-US" altLang="ja-JP" sz="1600" b="1" u="none" dirty="0"/>
                        <a:t>100% (984)</a:t>
                      </a:r>
                      <a:endParaRPr kumimoji="1" lang="ja-JP" altLang="en-US" sz="1600" b="1" u="none"/>
                    </a:p>
                  </a:txBody>
                  <a:tcPr marL="72000" marR="72000" marT="36000" marB="3600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600" b="1" u="none" dirty="0"/>
                        <a:t>100% (1677)</a:t>
                      </a:r>
                      <a:endParaRPr kumimoji="1" lang="ja-JP" altLang="en-US" sz="1600" b="1" u="none"/>
                    </a:p>
                  </a:txBody>
                  <a:tcPr marL="72000" marR="72000" marT="36000" marB="36000"/>
                </a:tc>
                <a:tc>
                  <a:txBody>
                    <a:bodyPr/>
                    <a:lstStyle/>
                    <a:p>
                      <a:pPr algn="ctr"/>
                      <a:r>
                        <a:rPr kumimoji="1" lang="en-US" altLang="ja-JP" sz="1600" b="1" u="none" dirty="0"/>
                        <a:t>100% (2523)</a:t>
                      </a:r>
                    </a:p>
                  </a:txBody>
                  <a:tcPr marL="72000" marR="72000" marT="36000" marB="36000"/>
                </a:tc>
                <a:extLst>
                  <a:ext uri="{0D108BD9-81ED-4DB2-BD59-A6C34878D82A}">
                    <a16:rowId xmlns:a16="http://schemas.microsoft.com/office/drawing/2014/main" val="95414702"/>
                  </a:ext>
                </a:extLst>
              </a:tr>
              <a:tr h="252402">
                <a:tc>
                  <a:txBody>
                    <a:bodyPr/>
                    <a:lstStyle/>
                    <a:p>
                      <a:pPr algn="ctr"/>
                      <a:r>
                        <a:rPr kumimoji="1" lang="en-US" altLang="ja-JP" sz="1600" b="1" u="none" dirty="0" err="1"/>
                        <a:t>externalRefs</a:t>
                      </a:r>
                      <a:r>
                        <a:rPr kumimoji="1" lang="en-US" altLang="ja-JP" sz="1600" b="1" u="none" dirty="0"/>
                        <a:t> (PURL) *</a:t>
                      </a:r>
                    </a:p>
                  </a:txBody>
                  <a:tcPr marL="72000" marR="72000" marT="36000" marB="36000"/>
                </a:tc>
                <a:tc>
                  <a:txBody>
                    <a:bodyPr/>
                    <a:lstStyle/>
                    <a:p>
                      <a:pPr algn="ctr"/>
                      <a:r>
                        <a:rPr kumimoji="1" lang="en-US" altLang="ja-JP" sz="1600" b="1" u="none" dirty="0"/>
                        <a:t>100% (984)</a:t>
                      </a:r>
                      <a:endParaRPr kumimoji="1" lang="ja-JP" altLang="en-US" sz="1600" b="1" u="none"/>
                    </a:p>
                  </a:txBody>
                  <a:tcPr marL="72000" marR="72000" marT="36000" marB="3600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600" b="1" u="none" dirty="0"/>
                        <a:t>100% (1677)</a:t>
                      </a:r>
                      <a:endParaRPr kumimoji="1" lang="ja-JP" altLang="en-US" sz="1600" b="1" u="none"/>
                    </a:p>
                  </a:txBody>
                  <a:tcPr marL="72000" marR="72000" marT="36000" marB="36000"/>
                </a:tc>
                <a:tc>
                  <a:txBody>
                    <a:bodyPr/>
                    <a:lstStyle/>
                    <a:p>
                      <a:pPr algn="ctr"/>
                      <a:r>
                        <a:rPr kumimoji="1" lang="en-US" altLang="ja-JP" sz="1600" b="1" u="none" dirty="0"/>
                        <a:t>100% (2523)</a:t>
                      </a:r>
                    </a:p>
                  </a:txBody>
                  <a:tcPr marL="72000" marR="72000" marT="36000" marB="36000"/>
                </a:tc>
                <a:extLst>
                  <a:ext uri="{0D108BD9-81ED-4DB2-BD59-A6C34878D82A}">
                    <a16:rowId xmlns:a16="http://schemas.microsoft.com/office/drawing/2014/main" val="2199623712"/>
                  </a:ext>
                </a:extLst>
              </a:tr>
              <a:tr h="252402">
                <a:tc>
                  <a:txBody>
                    <a:bodyPr/>
                    <a:lstStyle/>
                    <a:p>
                      <a:pPr algn="ctr"/>
                      <a:r>
                        <a:rPr kumimoji="1" lang="en" altLang="ja-JP" sz="1600" b="0" dirty="0" err="1"/>
                        <a:t>packageFileName</a:t>
                      </a:r>
                      <a:endParaRPr kumimoji="1" lang="ja-JP" altLang="en-US" sz="1600" b="0"/>
                    </a:p>
                  </a:txBody>
                  <a:tcPr marL="72000" marR="72000" marT="36000" marB="36000"/>
                </a:tc>
                <a:tc>
                  <a:txBody>
                    <a:bodyPr/>
                    <a:lstStyle/>
                    <a:p>
                      <a:pPr algn="ctr"/>
                      <a:r>
                        <a:rPr kumimoji="1" lang="en-US" altLang="ja-JP" sz="1600" b="0" dirty="0"/>
                        <a:t>95.2% (937)</a:t>
                      </a:r>
                      <a:endParaRPr kumimoji="1" lang="ja-JP" altLang="en-US" sz="1600" b="0"/>
                    </a:p>
                  </a:txBody>
                  <a:tcPr marL="72000" marR="72000" marT="36000" marB="36000"/>
                </a:tc>
                <a:tc>
                  <a:txBody>
                    <a:bodyPr/>
                    <a:lstStyle/>
                    <a:p>
                      <a:pPr algn="ctr"/>
                      <a:r>
                        <a:rPr kumimoji="1" lang="en-US" altLang="ja-JP" sz="1600" b="0" dirty="0"/>
                        <a:t>99.9% (1676)</a:t>
                      </a:r>
                      <a:endParaRPr kumimoji="1" lang="ja-JP" altLang="en-US" sz="1600" b="0"/>
                    </a:p>
                  </a:txBody>
                  <a:tcPr marL="72000" marR="72000" marT="36000" marB="36000"/>
                </a:tc>
                <a:tc>
                  <a:txBody>
                    <a:bodyPr/>
                    <a:lstStyle/>
                    <a:p>
                      <a:pPr algn="ctr"/>
                      <a:r>
                        <a:rPr kumimoji="1" lang="en-US" altLang="ja-JP" sz="1600" b="0" dirty="0"/>
                        <a:t>98.7% (2491)</a:t>
                      </a:r>
                      <a:endParaRPr kumimoji="1" lang="ja-JP" altLang="en-US" sz="1600" b="0"/>
                    </a:p>
                  </a:txBody>
                  <a:tcPr marL="72000" marR="72000" marT="36000" marB="36000"/>
                </a:tc>
                <a:extLst>
                  <a:ext uri="{0D108BD9-81ED-4DB2-BD59-A6C34878D82A}">
                    <a16:rowId xmlns:a16="http://schemas.microsoft.com/office/drawing/2014/main" val="2495499006"/>
                  </a:ext>
                </a:extLst>
              </a:tr>
              <a:tr h="252402">
                <a:tc>
                  <a:txBody>
                    <a:bodyPr/>
                    <a:lstStyle/>
                    <a:p>
                      <a:pPr algn="ctr"/>
                      <a:r>
                        <a:rPr kumimoji="1" lang="en" altLang="ja-JP" sz="1600" b="0" dirty="0" err="1"/>
                        <a:t>downloadLocation</a:t>
                      </a:r>
                      <a:endParaRPr kumimoji="1" lang="ja-JP" altLang="en-US" sz="1600" b="0"/>
                    </a:p>
                  </a:txBody>
                  <a:tcPr marL="72000" marR="72000" marT="36000" marB="36000"/>
                </a:tc>
                <a:tc>
                  <a:txBody>
                    <a:bodyPr/>
                    <a:lstStyle/>
                    <a:p>
                      <a:pPr algn="ctr"/>
                      <a:r>
                        <a:rPr kumimoji="1" lang="en-US" altLang="ja-JP" sz="1600" b="0" dirty="0"/>
                        <a:t>95.2% (937)</a:t>
                      </a:r>
                      <a:endParaRPr kumimoji="1" lang="ja-JP" altLang="en-US" sz="1600" b="0"/>
                    </a:p>
                  </a:txBody>
                  <a:tcPr marL="72000" marR="72000" marT="36000" marB="36000"/>
                </a:tc>
                <a:tc>
                  <a:txBody>
                    <a:bodyPr/>
                    <a:lstStyle/>
                    <a:p>
                      <a:pPr algn="ctr"/>
                      <a:r>
                        <a:rPr kumimoji="1" lang="en-US" altLang="ja-JP" sz="1600" b="0" dirty="0"/>
                        <a:t>99.9% (1676)</a:t>
                      </a:r>
                      <a:endParaRPr kumimoji="1" lang="ja-JP" altLang="en-US" sz="1600" b="0"/>
                    </a:p>
                  </a:txBody>
                  <a:tcPr marL="72000" marR="72000" marT="36000" marB="36000"/>
                </a:tc>
                <a:tc>
                  <a:txBody>
                    <a:bodyPr/>
                    <a:lstStyle/>
                    <a:p>
                      <a:pPr algn="ctr"/>
                      <a:r>
                        <a:rPr kumimoji="1" lang="en-US" altLang="ja-JP" sz="1600" b="0" dirty="0"/>
                        <a:t>98.7% (2491)</a:t>
                      </a:r>
                      <a:endParaRPr kumimoji="1" lang="ja-JP" altLang="en-US" sz="1600" b="0"/>
                    </a:p>
                  </a:txBody>
                  <a:tcPr marL="72000" marR="72000" marT="36000" marB="36000"/>
                </a:tc>
                <a:extLst>
                  <a:ext uri="{0D108BD9-81ED-4DB2-BD59-A6C34878D82A}">
                    <a16:rowId xmlns:a16="http://schemas.microsoft.com/office/drawing/2014/main" val="3868908012"/>
                  </a:ext>
                </a:extLst>
              </a:tr>
              <a:tr h="252402">
                <a:tc>
                  <a:txBody>
                    <a:bodyPr/>
                    <a:lstStyle/>
                    <a:p>
                      <a:pPr algn="ctr"/>
                      <a:r>
                        <a:rPr kumimoji="1" lang="en-US" altLang="ja-JP" sz="1600" b="0" dirty="0"/>
                        <a:t>homepage</a:t>
                      </a:r>
                    </a:p>
                  </a:txBody>
                  <a:tcPr marL="72000" marR="72000" marT="36000" marB="36000"/>
                </a:tc>
                <a:tc>
                  <a:txBody>
                    <a:bodyPr/>
                    <a:lstStyle/>
                    <a:p>
                      <a:pPr algn="ctr"/>
                      <a:r>
                        <a:rPr kumimoji="1" lang="en-US" altLang="ja-JP" sz="1600" b="0" dirty="0"/>
                        <a:t>81.2% (799)</a:t>
                      </a:r>
                      <a:endParaRPr kumimoji="1" lang="ja-JP" altLang="en-US" sz="1600" b="0"/>
                    </a:p>
                  </a:txBody>
                  <a:tcPr marL="72000" marR="72000" marT="36000" marB="36000"/>
                </a:tc>
                <a:tc>
                  <a:txBody>
                    <a:bodyPr/>
                    <a:lstStyle/>
                    <a:p>
                      <a:pPr algn="ctr"/>
                      <a:r>
                        <a:rPr kumimoji="1" lang="en-US" altLang="ja-JP" sz="1600" b="0" dirty="0"/>
                        <a:t>87.8% (1472)</a:t>
                      </a:r>
                      <a:endParaRPr kumimoji="1" lang="ja-JP" altLang="en-US" sz="1600" b="0"/>
                    </a:p>
                  </a:txBody>
                  <a:tcPr marL="72000" marR="72000" marT="36000" marB="36000"/>
                </a:tc>
                <a:tc>
                  <a:txBody>
                    <a:bodyPr/>
                    <a:lstStyle/>
                    <a:p>
                      <a:pPr algn="ctr"/>
                      <a:r>
                        <a:rPr kumimoji="1" lang="en-US" altLang="ja-JP" sz="1600" b="0" dirty="0"/>
                        <a:t>86.0% (2170)</a:t>
                      </a:r>
                      <a:endParaRPr kumimoji="1" lang="ja-JP" altLang="en-US" sz="1600" b="0"/>
                    </a:p>
                  </a:txBody>
                  <a:tcPr marL="72000" marR="72000" marT="36000" marB="36000"/>
                </a:tc>
                <a:extLst>
                  <a:ext uri="{0D108BD9-81ED-4DB2-BD59-A6C34878D82A}">
                    <a16:rowId xmlns:a16="http://schemas.microsoft.com/office/drawing/2014/main" val="3625096764"/>
                  </a:ext>
                </a:extLst>
              </a:tr>
              <a:tr h="252402">
                <a:tc>
                  <a:txBody>
                    <a:bodyPr/>
                    <a:lstStyle/>
                    <a:p>
                      <a:pPr algn="ctr"/>
                      <a:r>
                        <a:rPr kumimoji="1" lang="en-US" altLang="ja-JP" sz="1600" b="0" dirty="0"/>
                        <a:t>summary/description</a:t>
                      </a:r>
                    </a:p>
                  </a:txBody>
                  <a:tcPr marL="72000" marR="72000" marT="36000" marB="36000"/>
                </a:tc>
                <a:tc>
                  <a:txBody>
                    <a:bodyPr/>
                    <a:lstStyle/>
                    <a:p>
                      <a:pPr algn="ctr"/>
                      <a:r>
                        <a:rPr kumimoji="1" lang="en-US" altLang="ja-JP" sz="1600" b="0" dirty="0"/>
                        <a:t>94.5% (930)</a:t>
                      </a:r>
                      <a:endParaRPr kumimoji="1" lang="ja-JP" altLang="en-US" sz="1600" b="0"/>
                    </a:p>
                  </a:txBody>
                  <a:tcPr marL="72000" marR="72000" marT="36000" marB="36000"/>
                </a:tc>
                <a:tc>
                  <a:txBody>
                    <a:bodyPr/>
                    <a:lstStyle/>
                    <a:p>
                      <a:pPr algn="ctr"/>
                      <a:r>
                        <a:rPr kumimoji="1" lang="en-US" altLang="ja-JP" sz="1600" b="0" dirty="0"/>
                        <a:t>99.9% (1676)</a:t>
                      </a:r>
                      <a:endParaRPr kumimoji="1" lang="ja-JP" altLang="en-US" sz="1600" b="0"/>
                    </a:p>
                  </a:txBody>
                  <a:tcPr marL="72000" marR="72000" marT="36000" marB="36000"/>
                </a:tc>
                <a:tc>
                  <a:txBody>
                    <a:bodyPr/>
                    <a:lstStyle/>
                    <a:p>
                      <a:pPr algn="ctr"/>
                      <a:r>
                        <a:rPr kumimoji="1" lang="en-US" altLang="ja-JP" sz="1600" b="0" dirty="0"/>
                        <a:t>90.9% (2294)</a:t>
                      </a:r>
                      <a:endParaRPr kumimoji="1" lang="ja-JP" altLang="en-US" sz="1600" b="0"/>
                    </a:p>
                  </a:txBody>
                  <a:tcPr marL="72000" marR="72000" marT="36000" marB="36000"/>
                </a:tc>
                <a:extLst>
                  <a:ext uri="{0D108BD9-81ED-4DB2-BD59-A6C34878D82A}">
                    <a16:rowId xmlns:a16="http://schemas.microsoft.com/office/drawing/2014/main" val="3088270915"/>
                  </a:ext>
                </a:extLst>
              </a:tr>
              <a:tr h="252402">
                <a:tc>
                  <a:txBody>
                    <a:bodyPr/>
                    <a:lstStyle/>
                    <a:p>
                      <a:pPr algn="ctr"/>
                      <a:r>
                        <a:rPr kumimoji="1" lang="en-US" altLang="ja-JP" sz="1600" b="0" dirty="0"/>
                        <a:t>checksums</a:t>
                      </a:r>
                    </a:p>
                  </a:txBody>
                  <a:tcPr marL="72000" marR="72000" marT="36000" marB="36000"/>
                </a:tc>
                <a:tc>
                  <a:txBody>
                    <a:bodyPr/>
                    <a:lstStyle/>
                    <a:p>
                      <a:pPr algn="ctr"/>
                      <a:r>
                        <a:rPr kumimoji="1" lang="en-US" altLang="ja-JP" sz="1600" b="0" dirty="0"/>
                        <a:t>95.2% (937)</a:t>
                      </a:r>
                      <a:endParaRPr kumimoji="1" lang="ja-JP" altLang="en-US" sz="1600" b="0"/>
                    </a:p>
                  </a:txBody>
                  <a:tcPr marL="72000" marR="72000" marT="36000" marB="36000"/>
                </a:tc>
                <a:tc>
                  <a:txBody>
                    <a:bodyPr/>
                    <a:lstStyle/>
                    <a:p>
                      <a:pPr algn="ctr"/>
                      <a:r>
                        <a:rPr kumimoji="1" lang="en-US" altLang="ja-JP" sz="1600" b="0" dirty="0"/>
                        <a:t>99.9% (1676)</a:t>
                      </a:r>
                      <a:endParaRPr kumimoji="1" lang="ja-JP" altLang="en-US" sz="1600" b="0"/>
                    </a:p>
                  </a:txBody>
                  <a:tcPr marL="72000" marR="72000" marT="36000" marB="36000"/>
                </a:tc>
                <a:tc>
                  <a:txBody>
                    <a:bodyPr/>
                    <a:lstStyle/>
                    <a:p>
                      <a:pPr algn="ctr"/>
                      <a:r>
                        <a:rPr kumimoji="1" lang="en-US" altLang="ja-JP" sz="1600" b="0" dirty="0"/>
                        <a:t>98.7% (2491)</a:t>
                      </a:r>
                      <a:endParaRPr kumimoji="1" lang="ja-JP" altLang="en-US" sz="1600" b="0"/>
                    </a:p>
                  </a:txBody>
                  <a:tcPr marL="72000" marR="72000" marT="36000" marB="36000"/>
                </a:tc>
                <a:extLst>
                  <a:ext uri="{0D108BD9-81ED-4DB2-BD59-A6C34878D82A}">
                    <a16:rowId xmlns:a16="http://schemas.microsoft.com/office/drawing/2014/main" val="3947596613"/>
                  </a:ext>
                </a:extLst>
              </a:tr>
              <a:tr h="252402">
                <a:tc>
                  <a:txBody>
                    <a:bodyPr/>
                    <a:lstStyle/>
                    <a:p>
                      <a:pPr algn="ctr"/>
                      <a:r>
                        <a:rPr kumimoji="1" lang="en" altLang="ja-JP" sz="1600" b="0" dirty="0" err="1"/>
                        <a:t>copyrightText</a:t>
                      </a:r>
                      <a:endParaRPr kumimoji="1" lang="ja-JP" altLang="en-US" sz="1600" b="0"/>
                    </a:p>
                  </a:txBody>
                  <a:tcPr marL="72000" marR="72000" marT="36000" marB="36000"/>
                </a:tc>
                <a:tc>
                  <a:txBody>
                    <a:bodyPr/>
                    <a:lstStyle/>
                    <a:p>
                      <a:pPr algn="ctr"/>
                      <a:r>
                        <a:rPr kumimoji="1" lang="en-US" altLang="ja-JP" sz="1600" b="0" dirty="0"/>
                        <a:t>70.4% (693)</a:t>
                      </a:r>
                      <a:endParaRPr kumimoji="1" lang="ja-JP" altLang="en-US" sz="1600" b="0"/>
                    </a:p>
                  </a:txBody>
                  <a:tcPr marL="72000" marR="72000" marT="36000" marB="36000"/>
                </a:tc>
                <a:tc>
                  <a:txBody>
                    <a:bodyPr/>
                    <a:lstStyle/>
                    <a:p>
                      <a:pPr algn="ctr"/>
                      <a:r>
                        <a:rPr kumimoji="1" lang="en-US" altLang="ja-JP" sz="1600" b="0" dirty="0"/>
                        <a:t>72.8% (1220)</a:t>
                      </a:r>
                      <a:endParaRPr kumimoji="1" lang="ja-JP" altLang="en-US" sz="1600" b="0"/>
                    </a:p>
                  </a:txBody>
                  <a:tcPr marL="72000" marR="72000" marT="36000" marB="36000"/>
                </a:tc>
                <a:tc>
                  <a:txBody>
                    <a:bodyPr/>
                    <a:lstStyle/>
                    <a:p>
                      <a:pPr algn="ctr"/>
                      <a:r>
                        <a:rPr kumimoji="1" lang="en-US" altLang="ja-JP" sz="1600" b="0" dirty="0"/>
                        <a:t>76.4% (1927)</a:t>
                      </a:r>
                      <a:endParaRPr kumimoji="1" lang="ja-JP" altLang="en-US" sz="1600" b="0"/>
                    </a:p>
                  </a:txBody>
                  <a:tcPr marL="72000" marR="72000" marT="36000" marB="36000"/>
                </a:tc>
                <a:extLst>
                  <a:ext uri="{0D108BD9-81ED-4DB2-BD59-A6C34878D82A}">
                    <a16:rowId xmlns:a16="http://schemas.microsoft.com/office/drawing/2014/main" val="1396326186"/>
                  </a:ext>
                </a:extLst>
              </a:tr>
              <a:tr h="252402">
                <a:tc>
                  <a:txBody>
                    <a:bodyPr/>
                    <a:lstStyle/>
                    <a:p>
                      <a:pPr algn="ctr"/>
                      <a:r>
                        <a:rPr kumimoji="1" lang="en" altLang="ja-JP" sz="1600" b="0" dirty="0" err="1"/>
                        <a:t>licenseConcluded</a:t>
                      </a:r>
                      <a:r>
                        <a:rPr kumimoji="1" lang="en" altLang="ja-JP" sz="1600" b="0" dirty="0"/>
                        <a:t>/Declared</a:t>
                      </a:r>
                      <a:endParaRPr kumimoji="1" lang="ja-JP" altLang="en-US" sz="1600" b="0"/>
                    </a:p>
                  </a:txBody>
                  <a:tcPr marL="72000" marR="72000" marT="36000" marB="3600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600" b="0" dirty="0"/>
                        <a:t>91.2% (897)</a:t>
                      </a:r>
                      <a:endParaRPr kumimoji="1" lang="ja-JP" altLang="en-US" sz="1600" b="0"/>
                    </a:p>
                  </a:txBody>
                  <a:tcPr marL="72000" marR="72000" marT="36000" marB="3600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600" b="0" dirty="0"/>
                        <a:t>100% (1677)</a:t>
                      </a:r>
                      <a:endParaRPr kumimoji="1" lang="ja-JP" altLang="en-US" sz="1600" b="0"/>
                    </a:p>
                  </a:txBody>
                  <a:tcPr marL="72000" marR="72000" marT="36000" marB="3600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600" b="0" dirty="0"/>
                        <a:t>98.7% (2489)</a:t>
                      </a:r>
                      <a:endParaRPr kumimoji="1" lang="ja-JP" altLang="en-US" sz="1600" b="0"/>
                    </a:p>
                  </a:txBody>
                  <a:tcPr marL="72000" marR="72000" marT="36000" marB="36000"/>
                </a:tc>
                <a:extLst>
                  <a:ext uri="{0D108BD9-81ED-4DB2-BD59-A6C34878D82A}">
                    <a16:rowId xmlns:a16="http://schemas.microsoft.com/office/drawing/2014/main" val="652254214"/>
                  </a:ext>
                </a:extLst>
              </a:tr>
              <a:tr h="252402">
                <a:tc>
                  <a:txBody>
                    <a:bodyPr/>
                    <a:lstStyle/>
                    <a:p>
                      <a:pPr algn="ctr"/>
                      <a:r>
                        <a:rPr kumimoji="1" lang="ja-JP" altLang="en-US" sz="1600" b="0"/>
                        <a:t>生成時間</a:t>
                      </a:r>
                    </a:p>
                  </a:txBody>
                  <a:tcPr marL="72000" marR="72000" marT="36000" marB="3600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 altLang="ja-JP" sz="1600" b="0" dirty="0"/>
                        <a:t>6m25.2s</a:t>
                      </a:r>
                      <a:endParaRPr kumimoji="1" lang="ja-JP" altLang="en-US" sz="1600" b="0"/>
                    </a:p>
                  </a:txBody>
                  <a:tcPr marL="72000" marR="72000" marT="36000" marB="3600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 altLang="ja-JP" sz="1600" b="0" dirty="0"/>
                        <a:t>5m52.5s</a:t>
                      </a:r>
                      <a:endParaRPr kumimoji="1" lang="ja-JP" altLang="en-US" sz="1600" b="0"/>
                    </a:p>
                  </a:txBody>
                  <a:tcPr marL="72000" marR="72000" marT="36000" marB="3600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 altLang="ja-JP" sz="1600" b="0" dirty="0"/>
                        <a:t>21m31.8s</a:t>
                      </a:r>
                      <a:endParaRPr kumimoji="1" lang="ja-JP" altLang="en-US" sz="1600" b="0"/>
                    </a:p>
                  </a:txBody>
                  <a:tcPr marL="72000" marR="72000" marT="36000" marB="36000"/>
                </a:tc>
                <a:extLst>
                  <a:ext uri="{0D108BD9-81ED-4DB2-BD59-A6C34878D82A}">
                    <a16:rowId xmlns:a16="http://schemas.microsoft.com/office/drawing/2014/main" val="1448921464"/>
                  </a:ext>
                </a:extLst>
              </a:tr>
            </a:tbl>
          </a:graphicData>
        </a:graphic>
      </p:graphicFrame>
    </p:spTree>
    <p:extLst>
      <p:ext uri="{BB962C8B-B14F-4D97-AF65-F5344CB8AC3E}">
        <p14:creationId xmlns:p14="http://schemas.microsoft.com/office/powerpoint/2010/main" val="13331130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42FC047-3EFB-39AF-3129-E41817065387}"/>
              </a:ext>
            </a:extLst>
          </p:cNvPr>
          <p:cNvSpPr>
            <a:spLocks noGrp="1"/>
          </p:cNvSpPr>
          <p:nvPr>
            <p:ph type="title"/>
          </p:nvPr>
        </p:nvSpPr>
        <p:spPr/>
        <p:txBody>
          <a:bodyPr/>
          <a:lstStyle/>
          <a:p>
            <a:r>
              <a:rPr kumimoji="1" lang="ja-JP" altLang="en-US"/>
              <a:t>付録：　ライセンス情報の取得</a:t>
            </a:r>
          </a:p>
        </p:txBody>
      </p:sp>
      <p:sp>
        <p:nvSpPr>
          <p:cNvPr id="3" name="コンテンツ プレースホルダー 2">
            <a:extLst>
              <a:ext uri="{FF2B5EF4-FFF2-40B4-BE49-F238E27FC236}">
                <a16:creationId xmlns:a16="http://schemas.microsoft.com/office/drawing/2014/main" id="{F3A9A407-4AEB-3DDF-C32A-4F3006E23508}"/>
              </a:ext>
            </a:extLst>
          </p:cNvPr>
          <p:cNvSpPr>
            <a:spLocks noGrp="1"/>
          </p:cNvSpPr>
          <p:nvPr>
            <p:ph idx="1"/>
          </p:nvPr>
        </p:nvSpPr>
        <p:spPr/>
        <p:txBody>
          <a:bodyPr>
            <a:normAutofit/>
          </a:bodyPr>
          <a:lstStyle/>
          <a:p>
            <a:r>
              <a:rPr kumimoji="1" lang="ja-JP" altLang="en-US"/>
              <a:t>後述の</a:t>
            </a:r>
            <a:r>
              <a:rPr kumimoji="1" lang="en-US" altLang="ja-JP" dirty="0"/>
              <a:t> NTIA </a:t>
            </a:r>
            <a:r>
              <a:rPr kumimoji="1" lang="ja-JP" altLang="en-US"/>
              <a:t>要件</a:t>
            </a:r>
            <a:r>
              <a:rPr lang="ja-JP" altLang="en-US"/>
              <a:t>には含まれ</a:t>
            </a:r>
            <a:r>
              <a:rPr kumimoji="1" lang="ja-JP" altLang="en-US"/>
              <a:t>ないが、</a:t>
            </a:r>
            <a:br>
              <a:rPr kumimoji="1" lang="en-US" altLang="ja-JP" dirty="0"/>
            </a:br>
            <a:r>
              <a:rPr kumimoji="1" lang="en-US" altLang="ja-JP" dirty="0"/>
              <a:t>Stack Overflow </a:t>
            </a:r>
            <a:r>
              <a:rPr kumimoji="1" lang="ja-JP" altLang="en-US"/>
              <a:t>上の質問内容の調査で需要を確認</a:t>
            </a:r>
            <a:endParaRPr kumimoji="1" lang="en-US" altLang="ja-JP" dirty="0"/>
          </a:p>
          <a:p>
            <a:pPr lvl="1"/>
            <a:r>
              <a:rPr kumimoji="1" lang="en-US" altLang="ja-JP" i="1" dirty="0"/>
              <a:t>“How to include Open Source license in GitHub SBOM export?”</a:t>
            </a:r>
            <a:r>
              <a:rPr kumimoji="1" lang="en-US" altLang="ja-JP" dirty="0"/>
              <a:t> </a:t>
            </a:r>
            <a:r>
              <a:rPr kumimoji="1" lang="en-US" altLang="ja-JP" baseline="30000" dirty="0"/>
              <a:t>*</a:t>
            </a:r>
            <a:endParaRPr kumimoji="1" lang="en-US" altLang="ja-JP" dirty="0"/>
          </a:p>
          <a:p>
            <a:r>
              <a:rPr kumimoji="1" lang="ja-JP" altLang="en-US" b="1">
                <a:solidFill>
                  <a:schemeClr val="accent1"/>
                </a:solidFill>
              </a:rPr>
              <a:t>ライセンス情報はパッケージメタデータに含まれない</a:t>
            </a:r>
            <a:endParaRPr kumimoji="1" lang="en-US" altLang="ja-JP" b="1" dirty="0">
              <a:solidFill>
                <a:schemeClr val="accent1"/>
              </a:solidFill>
            </a:endParaRPr>
          </a:p>
          <a:p>
            <a:pPr lvl="1"/>
            <a:r>
              <a:rPr lang="en" altLang="ja-JP" sz="1800" dirty="0">
                <a:solidFill>
                  <a:srgbClr val="FFFFFF"/>
                </a:solidFill>
                <a:highlight>
                  <a:srgbClr val="000000"/>
                </a:highlight>
                <a:latin typeface="BIZ UDGothic" panose="020B0400000000000000" pitchFamily="49" charset="-128"/>
                <a:ea typeface="BIZ UDGothic" panose="020B0400000000000000" pitchFamily="49" charset="-128"/>
              </a:rPr>
              <a:t>/</a:t>
            </a:r>
            <a:r>
              <a:rPr lang="en" altLang="ja-JP" sz="1800" dirty="0" err="1">
                <a:solidFill>
                  <a:srgbClr val="FFFFFF"/>
                </a:solidFill>
                <a:highlight>
                  <a:srgbClr val="000000"/>
                </a:highlight>
                <a:latin typeface="BIZ UDGothic" panose="020B0400000000000000" pitchFamily="49" charset="-128"/>
                <a:ea typeface="BIZ UDGothic" panose="020B0400000000000000" pitchFamily="49" charset="-128"/>
              </a:rPr>
              <a:t>usr</a:t>
            </a:r>
            <a:r>
              <a:rPr lang="en" altLang="ja-JP" sz="1800" dirty="0">
                <a:solidFill>
                  <a:srgbClr val="FFFFFF"/>
                </a:solidFill>
                <a:highlight>
                  <a:srgbClr val="000000"/>
                </a:highlight>
                <a:latin typeface="BIZ UDGothic" panose="020B0400000000000000" pitchFamily="49" charset="-128"/>
                <a:ea typeface="BIZ UDGothic" panose="020B0400000000000000" pitchFamily="49" charset="-128"/>
              </a:rPr>
              <a:t>/share/doc/</a:t>
            </a:r>
            <a:r>
              <a:rPr lang="ja-JP" altLang="en-US" sz="1800">
                <a:solidFill>
                  <a:srgbClr val="FFFFFF"/>
                </a:solidFill>
                <a:highlight>
                  <a:srgbClr val="000000"/>
                </a:highlight>
                <a:latin typeface="BIZ UDGothic" panose="020B0400000000000000" pitchFamily="49" charset="-128"/>
                <a:ea typeface="BIZ UDGothic" panose="020B0400000000000000" pitchFamily="49" charset="-128"/>
              </a:rPr>
              <a:t>パッケージ名</a:t>
            </a:r>
            <a:r>
              <a:rPr lang="en" altLang="ja-JP" sz="1800" dirty="0">
                <a:solidFill>
                  <a:srgbClr val="FFFFFF"/>
                </a:solidFill>
                <a:highlight>
                  <a:srgbClr val="000000"/>
                </a:highlight>
                <a:latin typeface="BIZ UDGothic" panose="020B0400000000000000" pitchFamily="49" charset="-128"/>
                <a:ea typeface="BIZ UDGothic" panose="020B0400000000000000" pitchFamily="49" charset="-128"/>
              </a:rPr>
              <a:t>/copyright</a:t>
            </a:r>
            <a:r>
              <a:rPr lang="en-US" altLang="ja-JP" dirty="0"/>
              <a:t> </a:t>
            </a:r>
            <a:r>
              <a:rPr lang="ja-JP" altLang="en-US"/>
              <a:t>を解析する</a:t>
            </a:r>
            <a:endParaRPr lang="en-US" altLang="ja-JP" dirty="0"/>
          </a:p>
          <a:p>
            <a:pPr lvl="1"/>
            <a:r>
              <a:rPr kumimoji="1" lang="ja-JP" altLang="en-US"/>
              <a:t>機械可読形式が提案されており、多くはそれに従う</a:t>
            </a:r>
            <a:endParaRPr kumimoji="1" lang="en-US" altLang="ja-JP" dirty="0"/>
          </a:p>
          <a:p>
            <a:r>
              <a:rPr lang="ja-JP" altLang="en-US" b="1">
                <a:solidFill>
                  <a:schemeClr val="accent1"/>
                </a:solidFill>
              </a:rPr>
              <a:t>ライセンス表記が</a:t>
            </a:r>
            <a:r>
              <a:rPr lang="en-US" altLang="ja-JP" b="1" dirty="0">
                <a:solidFill>
                  <a:schemeClr val="accent1"/>
                </a:solidFill>
              </a:rPr>
              <a:t> SPDX </a:t>
            </a:r>
            <a:r>
              <a:rPr lang="ja-JP" altLang="en-US" b="1">
                <a:solidFill>
                  <a:schemeClr val="accent1"/>
                </a:solidFill>
              </a:rPr>
              <a:t>表現と異なるため修正する</a:t>
            </a:r>
            <a:endParaRPr lang="en-US" altLang="ja-JP" b="1" dirty="0">
              <a:solidFill>
                <a:schemeClr val="accent1"/>
              </a:solidFill>
            </a:endParaRPr>
          </a:p>
          <a:p>
            <a:pPr lvl="1"/>
            <a:r>
              <a:rPr lang="ja-JP" altLang="en-US"/>
              <a:t>ライセンス名の略記法を変換</a:t>
            </a:r>
            <a:endParaRPr lang="en-US" altLang="ja-JP" dirty="0"/>
          </a:p>
          <a:p>
            <a:pPr lvl="2"/>
            <a:r>
              <a:rPr kumimoji="1" lang="ja-JP" altLang="en-US"/>
              <a:t>大文字小文字やバージョン番号の表記法などの違いを、</a:t>
            </a:r>
            <a:br>
              <a:rPr kumimoji="1" lang="en-US" altLang="ja-JP" dirty="0"/>
            </a:br>
            <a:r>
              <a:rPr kumimoji="1" lang="ja-JP" altLang="en-US"/>
              <a:t>対応表とヒューリスティックで吸収して変換</a:t>
            </a:r>
            <a:endParaRPr kumimoji="1" lang="en-US" altLang="ja-JP" dirty="0"/>
          </a:p>
          <a:p>
            <a:pPr lvl="1"/>
            <a:r>
              <a:rPr lang="ja-JP" altLang="en-US"/>
              <a:t>複数ライセンスの場合の式表現を構文解析し、記法変換</a:t>
            </a:r>
            <a:endParaRPr lang="en-US" altLang="ja-JP" dirty="0"/>
          </a:p>
          <a:p>
            <a:pPr lvl="2"/>
            <a:r>
              <a:rPr lang="en-US" altLang="ja-JP" sz="1600" dirty="0">
                <a:solidFill>
                  <a:srgbClr val="FFFFFF"/>
                </a:solidFill>
                <a:highlight>
                  <a:srgbClr val="000000"/>
                </a:highlight>
                <a:latin typeface="BIZ UDGothic" panose="020B0400000000000000" pitchFamily="49" charset="-128"/>
                <a:ea typeface="BIZ UDGothic" panose="020B0400000000000000" pitchFamily="49" charset="-128"/>
              </a:rPr>
              <a:t>,</a:t>
            </a:r>
            <a:r>
              <a:rPr lang="en-US" altLang="ja-JP" dirty="0"/>
              <a:t> </a:t>
            </a:r>
            <a:r>
              <a:rPr lang="en-US" altLang="ja-JP" sz="1600" dirty="0">
                <a:solidFill>
                  <a:srgbClr val="FFFFFF"/>
                </a:solidFill>
                <a:highlight>
                  <a:srgbClr val="000000"/>
                </a:highlight>
                <a:latin typeface="BIZ UDGothic" panose="020B0400000000000000" pitchFamily="49" charset="-128"/>
                <a:ea typeface="BIZ UDGothic" panose="020B0400000000000000" pitchFamily="49" charset="-128"/>
              </a:rPr>
              <a:t>and</a:t>
            </a:r>
            <a:r>
              <a:rPr lang="en-US" altLang="ja-JP" dirty="0"/>
              <a:t> </a:t>
            </a:r>
            <a:r>
              <a:rPr lang="en-US" altLang="ja-JP" dirty="0">
                <a:solidFill>
                  <a:srgbClr val="FFFFFF"/>
                </a:solidFill>
                <a:highlight>
                  <a:srgbClr val="000000"/>
                </a:highlight>
                <a:latin typeface="BIZ UDGothic" panose="020B0400000000000000" pitchFamily="49" charset="-128"/>
                <a:ea typeface="BIZ UDGothic" panose="020B0400000000000000" pitchFamily="49" charset="-128"/>
              </a:rPr>
              <a:t>or</a:t>
            </a:r>
            <a:r>
              <a:rPr lang="en-US" altLang="ja-JP" dirty="0"/>
              <a:t> </a:t>
            </a:r>
            <a:r>
              <a:rPr lang="ja-JP" altLang="en-US"/>
              <a:t>による表現を</a:t>
            </a:r>
            <a:r>
              <a:rPr lang="en-US" altLang="ja-JP" dirty="0"/>
              <a:t> </a:t>
            </a:r>
            <a:r>
              <a:rPr lang="en-US" altLang="ja-JP" sz="1600" dirty="0">
                <a:solidFill>
                  <a:srgbClr val="FFFFFF"/>
                </a:solidFill>
                <a:highlight>
                  <a:srgbClr val="000000"/>
                </a:highlight>
                <a:latin typeface="BIZ UDGothic" panose="020B0400000000000000" pitchFamily="49" charset="-128"/>
                <a:ea typeface="BIZ UDGothic" panose="020B0400000000000000" pitchFamily="49" charset="-128"/>
              </a:rPr>
              <a:t>()</a:t>
            </a:r>
            <a:r>
              <a:rPr lang="en-US" altLang="ja-JP" dirty="0"/>
              <a:t> </a:t>
            </a:r>
            <a:r>
              <a:rPr lang="en-US" altLang="ja-JP" sz="1600" dirty="0">
                <a:solidFill>
                  <a:srgbClr val="FFFFFF"/>
                </a:solidFill>
                <a:highlight>
                  <a:srgbClr val="000000"/>
                </a:highlight>
                <a:latin typeface="BIZ UDGothic" panose="020B0400000000000000" pitchFamily="49" charset="-128"/>
                <a:ea typeface="BIZ UDGothic" panose="020B0400000000000000" pitchFamily="49" charset="-128"/>
              </a:rPr>
              <a:t>AND</a:t>
            </a:r>
            <a:r>
              <a:rPr lang="en-US" altLang="ja-JP" dirty="0"/>
              <a:t> </a:t>
            </a:r>
            <a:r>
              <a:rPr lang="en-US" altLang="ja-JP" sz="1600" dirty="0">
                <a:solidFill>
                  <a:srgbClr val="FFFFFF"/>
                </a:solidFill>
                <a:highlight>
                  <a:srgbClr val="000000"/>
                </a:highlight>
                <a:latin typeface="BIZ UDGothic" panose="020B0400000000000000" pitchFamily="49" charset="-128"/>
                <a:ea typeface="BIZ UDGothic" panose="020B0400000000000000" pitchFamily="49" charset="-128"/>
              </a:rPr>
              <a:t>OR</a:t>
            </a:r>
            <a:r>
              <a:rPr lang="en-US" altLang="ja-JP" dirty="0"/>
              <a:t> </a:t>
            </a:r>
            <a:r>
              <a:rPr lang="ja-JP" altLang="en-US"/>
              <a:t>による表現に変換</a:t>
            </a:r>
            <a:endParaRPr lang="en-US" altLang="ja-JP" dirty="0"/>
          </a:p>
          <a:p>
            <a:pPr lvl="2"/>
            <a:r>
              <a:rPr lang="en-US" altLang="ja-JP" dirty="0"/>
              <a:t>SPDX </a:t>
            </a:r>
            <a:r>
              <a:rPr lang="ja-JP" altLang="en-US"/>
              <a:t>規格に</a:t>
            </a:r>
            <a:r>
              <a:rPr kumimoji="1" lang="ja-JP" altLang="en-US"/>
              <a:t>定義されたライセンス以外は</a:t>
            </a:r>
            <a:r>
              <a:rPr kumimoji="1" lang="en-US" altLang="ja-JP" dirty="0"/>
              <a:t> ID </a:t>
            </a:r>
            <a:r>
              <a:rPr kumimoji="1" lang="ja-JP" altLang="en-US"/>
              <a:t>を発行し、</a:t>
            </a:r>
            <a:br>
              <a:rPr kumimoji="1" lang="en-US" altLang="ja-JP" dirty="0"/>
            </a:br>
            <a:r>
              <a:rPr kumimoji="1" lang="en-US" altLang="ja-JP" dirty="0"/>
              <a:t>SPDX Document </a:t>
            </a:r>
            <a:r>
              <a:rPr lang="ja-JP" altLang="en-US"/>
              <a:t>内</a:t>
            </a:r>
            <a:r>
              <a:rPr kumimoji="1" lang="ja-JP" altLang="en-US"/>
              <a:t>の別節</a:t>
            </a:r>
            <a:r>
              <a:rPr lang="ja-JP" altLang="en-US"/>
              <a:t>で</a:t>
            </a:r>
            <a:r>
              <a:rPr kumimoji="1" lang="ja-JP" altLang="en-US"/>
              <a:t>全文を記載</a:t>
            </a:r>
          </a:p>
        </p:txBody>
      </p:sp>
      <p:sp>
        <p:nvSpPr>
          <p:cNvPr id="4" name="テキスト ボックス 3">
            <a:extLst>
              <a:ext uri="{FF2B5EF4-FFF2-40B4-BE49-F238E27FC236}">
                <a16:creationId xmlns:a16="http://schemas.microsoft.com/office/drawing/2014/main" id="{6F756172-BF4B-A8FA-E8F3-329302CA9DD5}"/>
              </a:ext>
            </a:extLst>
          </p:cNvPr>
          <p:cNvSpPr txBox="1"/>
          <p:nvPr/>
        </p:nvSpPr>
        <p:spPr>
          <a:xfrm>
            <a:off x="384619" y="6340217"/>
            <a:ext cx="5341630" cy="307777"/>
          </a:xfrm>
          <a:prstGeom prst="rect">
            <a:avLst/>
          </a:prstGeom>
          <a:noFill/>
        </p:spPr>
        <p:txBody>
          <a:bodyPr wrap="square">
            <a:spAutoFit/>
          </a:bodyPr>
          <a:lstStyle/>
          <a:p>
            <a:r>
              <a:rPr lang="en" altLang="ja-JP" sz="1400" baseline="30000" dirty="0"/>
              <a:t>*</a:t>
            </a:r>
            <a:r>
              <a:rPr lang="en" altLang="ja-JP" sz="1400" dirty="0"/>
              <a:t> </a:t>
            </a:r>
            <a:r>
              <a:rPr lang="en" altLang="ja-JP" sz="1400" dirty="0">
                <a:hlinkClick r:id="rId2"/>
              </a:rPr>
              <a:t>https://stackoverflow.com/questions/76962834</a:t>
            </a:r>
            <a:r>
              <a:rPr lang="en" altLang="ja-JP" sz="1400" dirty="0"/>
              <a:t> (August 2023)</a:t>
            </a:r>
            <a:endParaRPr lang="ja-JP" altLang="en-US" sz="1400"/>
          </a:p>
        </p:txBody>
      </p:sp>
    </p:spTree>
    <p:extLst>
      <p:ext uri="{BB962C8B-B14F-4D97-AF65-F5344CB8AC3E}">
        <p14:creationId xmlns:p14="http://schemas.microsoft.com/office/powerpoint/2010/main" val="4094856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CC3926C-CF80-EE77-62A7-A6DBB44604D7}"/>
              </a:ext>
            </a:extLst>
          </p:cNvPr>
          <p:cNvSpPr>
            <a:spLocks noGrp="1"/>
          </p:cNvSpPr>
          <p:nvPr>
            <p:ph type="title"/>
          </p:nvPr>
        </p:nvSpPr>
        <p:spPr/>
        <p:txBody>
          <a:bodyPr/>
          <a:lstStyle/>
          <a:p>
            <a:r>
              <a:rPr kumimoji="1" lang="en" altLang="ja-JP" dirty="0"/>
              <a:t>Software Bill of Materials (SBOM)</a:t>
            </a:r>
            <a:endParaRPr kumimoji="1" lang="ja-JP" altLang="en-US"/>
          </a:p>
        </p:txBody>
      </p:sp>
      <p:sp>
        <p:nvSpPr>
          <p:cNvPr id="3" name="コンテンツ プレースホルダー 2">
            <a:extLst>
              <a:ext uri="{FF2B5EF4-FFF2-40B4-BE49-F238E27FC236}">
                <a16:creationId xmlns:a16="http://schemas.microsoft.com/office/drawing/2014/main" id="{C7EC919E-16C0-0379-3AF0-D67DCB0683B8}"/>
              </a:ext>
            </a:extLst>
          </p:cNvPr>
          <p:cNvSpPr>
            <a:spLocks noGrp="1"/>
          </p:cNvSpPr>
          <p:nvPr>
            <p:ph idx="1"/>
          </p:nvPr>
        </p:nvSpPr>
        <p:spPr/>
        <p:txBody>
          <a:bodyPr/>
          <a:lstStyle/>
          <a:p>
            <a:r>
              <a:rPr kumimoji="1" lang="ja-JP" altLang="en-US"/>
              <a:t>ソフトウェア部品の</a:t>
            </a:r>
            <a:r>
              <a:rPr lang="ja-JP" altLang="en-US"/>
              <a:t>機械可読な表</a:t>
            </a:r>
            <a:endParaRPr kumimoji="1" lang="en-US" altLang="ja-JP" b="1" dirty="0">
              <a:solidFill>
                <a:schemeClr val="accent1"/>
              </a:solidFill>
            </a:endParaRPr>
          </a:p>
          <a:p>
            <a:pPr lvl="1"/>
            <a:r>
              <a:rPr lang="ja-JP" altLang="en-US"/>
              <a:t>部品：　ライブラリなど</a:t>
            </a:r>
            <a:endParaRPr lang="en-US" altLang="ja-JP" dirty="0"/>
          </a:p>
          <a:p>
            <a:r>
              <a:rPr kumimoji="1" lang="ja-JP" altLang="en-US" b="1">
                <a:solidFill>
                  <a:schemeClr val="accent1"/>
                </a:solidFill>
              </a:rPr>
              <a:t>サプライチェーンリスクへの迅速な対応に貢献</a:t>
            </a:r>
            <a:endParaRPr kumimoji="1" lang="en-US" altLang="ja-JP" b="1" dirty="0">
              <a:solidFill>
                <a:schemeClr val="accent1"/>
              </a:solidFill>
            </a:endParaRPr>
          </a:p>
          <a:p>
            <a:pPr lvl="1"/>
            <a:r>
              <a:rPr lang="en" altLang="ja-JP" dirty="0"/>
              <a:t>Executive Order on Improving the Nation’s Cybersecurity</a:t>
            </a:r>
          </a:p>
          <a:p>
            <a:pPr lvl="2"/>
            <a:r>
              <a:rPr lang="en" altLang="ja-JP" dirty="0"/>
              <a:t>US </a:t>
            </a:r>
            <a:r>
              <a:rPr lang="ja-JP" altLang="en-US"/>
              <a:t>大統領令</a:t>
            </a:r>
            <a:r>
              <a:rPr lang="en" altLang="ja-JP" dirty="0"/>
              <a:t>, 2021</a:t>
            </a:r>
          </a:p>
          <a:p>
            <a:pPr lvl="1"/>
            <a:r>
              <a:rPr lang="en" altLang="ja-JP" dirty="0"/>
              <a:t>Cyber Resilience Act</a:t>
            </a:r>
          </a:p>
          <a:p>
            <a:pPr lvl="2"/>
            <a:r>
              <a:rPr lang="en" altLang="ja-JP" dirty="0"/>
              <a:t>EU </a:t>
            </a:r>
            <a:r>
              <a:rPr lang="ja-JP" altLang="en-US"/>
              <a:t>法</a:t>
            </a:r>
            <a:r>
              <a:rPr lang="en" altLang="ja-JP" dirty="0"/>
              <a:t>, 2024</a:t>
            </a:r>
            <a:r>
              <a:rPr lang="en-US" altLang="ja-JP" dirty="0"/>
              <a:t> </a:t>
            </a:r>
            <a:r>
              <a:rPr lang="ja-JP" altLang="en-US"/>
              <a:t>（</a:t>
            </a:r>
            <a:r>
              <a:rPr lang="en-US" altLang="ja-JP" dirty="0"/>
              <a:t>2027 </a:t>
            </a:r>
            <a:r>
              <a:rPr lang="ja-JP" altLang="en-US"/>
              <a:t>年から適用）</a:t>
            </a:r>
            <a:endParaRPr lang="en" altLang="ja-JP" dirty="0"/>
          </a:p>
          <a:p>
            <a:pPr lvl="1"/>
            <a:r>
              <a:rPr lang="ja-JP" altLang="en-US"/>
              <a:t>ソフトウェア管理に向けた </a:t>
            </a:r>
            <a:r>
              <a:rPr lang="en" altLang="ja-JP" dirty="0"/>
              <a:t>SBOM </a:t>
            </a:r>
            <a:r>
              <a:rPr lang="ja-JP" altLang="en-US"/>
              <a:t>の</a:t>
            </a:r>
            <a:br>
              <a:rPr lang="en-US" altLang="ja-JP" dirty="0"/>
            </a:br>
            <a:r>
              <a:rPr lang="ja-JP" altLang="en-US"/>
              <a:t>導入に関する手引</a:t>
            </a:r>
            <a:r>
              <a:rPr lang="en-US" altLang="ja-JP" dirty="0"/>
              <a:t> ver. 2.0</a:t>
            </a:r>
          </a:p>
          <a:p>
            <a:pPr lvl="2"/>
            <a:r>
              <a:rPr lang="ja-JP" altLang="en-US"/>
              <a:t>日本</a:t>
            </a:r>
            <a:r>
              <a:rPr lang="en-US" altLang="ja-JP" dirty="0"/>
              <a:t> </a:t>
            </a:r>
            <a:r>
              <a:rPr lang="ja-JP" altLang="en-US"/>
              <a:t>経済産業省</a:t>
            </a:r>
            <a:r>
              <a:rPr lang="en-US" altLang="ja-JP" dirty="0"/>
              <a:t>, 2024</a:t>
            </a:r>
            <a:endParaRPr kumimoji="1" lang="ja-JP" altLang="en-US"/>
          </a:p>
        </p:txBody>
      </p:sp>
      <p:grpSp>
        <p:nvGrpSpPr>
          <p:cNvPr id="26" name="グループ化 25">
            <a:extLst>
              <a:ext uri="{FF2B5EF4-FFF2-40B4-BE49-F238E27FC236}">
                <a16:creationId xmlns:a16="http://schemas.microsoft.com/office/drawing/2014/main" id="{F57C41FC-74B5-D8DB-6182-3CEE126CAB67}"/>
              </a:ext>
            </a:extLst>
          </p:cNvPr>
          <p:cNvGrpSpPr/>
          <p:nvPr/>
        </p:nvGrpSpPr>
        <p:grpSpPr>
          <a:xfrm>
            <a:off x="4668819" y="2460156"/>
            <a:ext cx="4211592" cy="4211592"/>
            <a:chOff x="5104921" y="2424530"/>
            <a:chExt cx="3744497" cy="3744497"/>
          </a:xfrm>
        </p:grpSpPr>
        <p:pic>
          <p:nvPicPr>
            <p:cNvPr id="4" name="グラフィックス 3" descr="ドキュメント 単色塗りつぶし">
              <a:extLst>
                <a:ext uri="{FF2B5EF4-FFF2-40B4-BE49-F238E27FC236}">
                  <a16:creationId xmlns:a16="http://schemas.microsoft.com/office/drawing/2014/main" id="{C58378B4-CD3F-F83C-C184-9D82E00341A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104921" y="2424530"/>
              <a:ext cx="3744497" cy="3744497"/>
            </a:xfrm>
            <a:prstGeom prst="rect">
              <a:avLst/>
            </a:prstGeom>
            <a:effectLst/>
          </p:spPr>
        </p:pic>
        <p:sp>
          <p:nvSpPr>
            <p:cNvPr id="6" name="角丸四角形 5">
              <a:extLst>
                <a:ext uri="{FF2B5EF4-FFF2-40B4-BE49-F238E27FC236}">
                  <a16:creationId xmlns:a16="http://schemas.microsoft.com/office/drawing/2014/main" id="{469E2BD9-9FA5-C58E-0A22-5A4340DC4D86}"/>
                </a:ext>
              </a:extLst>
            </p:cNvPr>
            <p:cNvSpPr/>
            <p:nvPr/>
          </p:nvSpPr>
          <p:spPr>
            <a:xfrm>
              <a:off x="6012854" y="3226192"/>
              <a:ext cx="1928636" cy="469659"/>
            </a:xfrm>
            <a:prstGeom prst="roundRect">
              <a:avLst/>
            </a:prstGeom>
            <a:ln w="38100">
              <a:solidFill>
                <a:srgbClr val="FFFFFF"/>
              </a:solidFill>
            </a:ln>
          </p:spPr>
          <p:style>
            <a:lnRef idx="2">
              <a:schemeClr val="accent1">
                <a:shade val="15000"/>
              </a:schemeClr>
            </a:lnRef>
            <a:fillRef idx="1001">
              <a:schemeClr val="dk2"/>
            </a:fillRef>
            <a:effectRef idx="0">
              <a:schemeClr val="accent1"/>
            </a:effectRef>
            <a:fontRef idx="minor">
              <a:schemeClr val="lt1"/>
            </a:fontRef>
          </p:style>
          <p:txBody>
            <a:bodyPr rtlCol="0" anchor="ctr"/>
            <a:lstStyle/>
            <a:p>
              <a:pPr algn="ctr"/>
              <a:r>
                <a:rPr kumimoji="1" lang="ja-JP" altLang="en-US" sz="2000" b="1"/>
                <a:t>部品名</a:t>
              </a:r>
            </a:p>
          </p:txBody>
        </p:sp>
        <p:sp>
          <p:nvSpPr>
            <p:cNvPr id="7" name="角丸四角形 6">
              <a:extLst>
                <a:ext uri="{FF2B5EF4-FFF2-40B4-BE49-F238E27FC236}">
                  <a16:creationId xmlns:a16="http://schemas.microsoft.com/office/drawing/2014/main" id="{394F53D2-BA08-D22A-AAF1-ABE72CB0BC01}"/>
                </a:ext>
              </a:extLst>
            </p:cNvPr>
            <p:cNvSpPr/>
            <p:nvPr/>
          </p:nvSpPr>
          <p:spPr>
            <a:xfrm>
              <a:off x="6012854" y="3827120"/>
              <a:ext cx="1928636" cy="469659"/>
            </a:xfrm>
            <a:prstGeom prst="roundRect">
              <a:avLst/>
            </a:prstGeom>
            <a:ln w="38100">
              <a:solidFill>
                <a:srgbClr val="FFFFFF"/>
              </a:solidFill>
            </a:ln>
          </p:spPr>
          <p:style>
            <a:lnRef idx="2">
              <a:schemeClr val="accent1">
                <a:shade val="15000"/>
              </a:schemeClr>
            </a:lnRef>
            <a:fillRef idx="1001">
              <a:schemeClr val="dk2"/>
            </a:fillRef>
            <a:effectRef idx="0">
              <a:schemeClr val="accent1"/>
            </a:effectRef>
            <a:fontRef idx="minor">
              <a:schemeClr val="lt1"/>
            </a:fontRef>
          </p:style>
          <p:txBody>
            <a:bodyPr rtlCol="0" anchor="ctr"/>
            <a:lstStyle/>
            <a:p>
              <a:pPr algn="ctr"/>
              <a:r>
                <a:rPr kumimoji="1" lang="ja-JP" altLang="en-US" sz="2000" b="1"/>
                <a:t>部品バージョン</a:t>
              </a:r>
            </a:p>
          </p:txBody>
        </p:sp>
        <p:sp>
          <p:nvSpPr>
            <p:cNvPr id="9" name="角丸四角形 8">
              <a:extLst>
                <a:ext uri="{FF2B5EF4-FFF2-40B4-BE49-F238E27FC236}">
                  <a16:creationId xmlns:a16="http://schemas.microsoft.com/office/drawing/2014/main" id="{2EAB332D-D63F-5855-19AB-538142895F92}"/>
                </a:ext>
              </a:extLst>
            </p:cNvPr>
            <p:cNvSpPr/>
            <p:nvPr/>
          </p:nvSpPr>
          <p:spPr>
            <a:xfrm>
              <a:off x="6012854" y="4436738"/>
              <a:ext cx="1928635" cy="469659"/>
            </a:xfrm>
            <a:prstGeom prst="roundRect">
              <a:avLst/>
            </a:prstGeom>
            <a:ln w="38100">
              <a:solidFill>
                <a:srgbClr val="FFFFFF"/>
              </a:solidFill>
            </a:ln>
          </p:spPr>
          <p:style>
            <a:lnRef idx="2">
              <a:schemeClr val="accent1">
                <a:shade val="15000"/>
              </a:schemeClr>
            </a:lnRef>
            <a:fillRef idx="1001">
              <a:schemeClr val="dk2"/>
            </a:fillRef>
            <a:effectRef idx="0">
              <a:schemeClr val="accent1"/>
            </a:effectRef>
            <a:fontRef idx="minor">
              <a:schemeClr val="lt1"/>
            </a:fontRef>
          </p:style>
          <p:txBody>
            <a:bodyPr rtlCol="0" anchor="ctr"/>
            <a:lstStyle/>
            <a:p>
              <a:pPr algn="ctr"/>
              <a:r>
                <a:rPr kumimoji="1" lang="ja-JP" altLang="en-US" sz="2000" b="1"/>
                <a:t>依存関係</a:t>
              </a:r>
            </a:p>
          </p:txBody>
        </p:sp>
        <p:sp>
          <p:nvSpPr>
            <p:cNvPr id="23" name="角丸四角形 22">
              <a:extLst>
                <a:ext uri="{FF2B5EF4-FFF2-40B4-BE49-F238E27FC236}">
                  <a16:creationId xmlns:a16="http://schemas.microsoft.com/office/drawing/2014/main" id="{69869417-80E3-E19B-D13C-A4EDA404BD04}"/>
                </a:ext>
              </a:extLst>
            </p:cNvPr>
            <p:cNvSpPr/>
            <p:nvPr/>
          </p:nvSpPr>
          <p:spPr>
            <a:xfrm>
              <a:off x="6694757" y="5046356"/>
              <a:ext cx="564827" cy="469659"/>
            </a:xfrm>
            <a:prstGeom prst="roundRect">
              <a:avLst/>
            </a:prstGeom>
            <a:ln w="38100">
              <a:solidFill>
                <a:srgbClr val="FFFFFF"/>
              </a:solidFill>
            </a:ln>
          </p:spPr>
          <p:style>
            <a:lnRef idx="2">
              <a:schemeClr val="accent1">
                <a:shade val="15000"/>
              </a:schemeClr>
            </a:lnRef>
            <a:fillRef idx="1001">
              <a:schemeClr val="dk2"/>
            </a:fillRef>
            <a:effectRef idx="0">
              <a:schemeClr val="accent1"/>
            </a:effectRef>
            <a:fontRef idx="minor">
              <a:schemeClr val="lt1"/>
            </a:fontRef>
          </p:style>
          <p:txBody>
            <a:bodyPr rtlCol="0" anchor="ctr"/>
            <a:lstStyle/>
            <a:p>
              <a:pPr algn="ctr"/>
              <a:r>
                <a:rPr lang="ja-JP" altLang="en-US" sz="2000" b="1"/>
                <a:t>︙</a:t>
              </a:r>
            </a:p>
          </p:txBody>
        </p:sp>
      </p:grpSp>
      <p:grpSp>
        <p:nvGrpSpPr>
          <p:cNvPr id="5" name="グループ化 4">
            <a:extLst>
              <a:ext uri="{FF2B5EF4-FFF2-40B4-BE49-F238E27FC236}">
                <a16:creationId xmlns:a16="http://schemas.microsoft.com/office/drawing/2014/main" id="{4389305F-A27A-51C3-67F4-9118EBDA3363}"/>
              </a:ext>
            </a:extLst>
          </p:cNvPr>
          <p:cNvGrpSpPr/>
          <p:nvPr/>
        </p:nvGrpSpPr>
        <p:grpSpPr>
          <a:xfrm>
            <a:off x="1375415" y="4637454"/>
            <a:ext cx="2702314" cy="721952"/>
            <a:chOff x="281045" y="2113005"/>
            <a:chExt cx="3561417" cy="951471"/>
          </a:xfrm>
        </p:grpSpPr>
        <p:sp>
          <p:nvSpPr>
            <p:cNvPr id="8" name="角丸四角形 7">
              <a:extLst>
                <a:ext uri="{FF2B5EF4-FFF2-40B4-BE49-F238E27FC236}">
                  <a16:creationId xmlns:a16="http://schemas.microsoft.com/office/drawing/2014/main" id="{F3B66982-15CC-4637-6159-13F04D556FE6}"/>
                </a:ext>
              </a:extLst>
            </p:cNvPr>
            <p:cNvSpPr/>
            <p:nvPr/>
          </p:nvSpPr>
          <p:spPr>
            <a:xfrm>
              <a:off x="281045" y="2113005"/>
              <a:ext cx="3561417" cy="951471"/>
            </a:xfrm>
            <a:prstGeom prst="roundRect">
              <a:avLst/>
            </a:prstGeom>
            <a:solidFill>
              <a:srgbClr val="D9D9D9"/>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600"/>
            </a:p>
          </p:txBody>
        </p:sp>
        <p:pic>
          <p:nvPicPr>
            <p:cNvPr id="10" name="グラフィックス 9">
              <a:extLst>
                <a:ext uri="{FF2B5EF4-FFF2-40B4-BE49-F238E27FC236}">
                  <a16:creationId xmlns:a16="http://schemas.microsoft.com/office/drawing/2014/main" id="{73E768A3-B6A5-33A7-8714-30F94387E40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39887" y="2262351"/>
              <a:ext cx="2443732" cy="652778"/>
            </a:xfrm>
            <a:prstGeom prst="rect">
              <a:avLst/>
            </a:prstGeom>
          </p:spPr>
        </p:pic>
      </p:grpSp>
      <p:grpSp>
        <p:nvGrpSpPr>
          <p:cNvPr id="11" name="グループ化 10">
            <a:extLst>
              <a:ext uri="{FF2B5EF4-FFF2-40B4-BE49-F238E27FC236}">
                <a16:creationId xmlns:a16="http://schemas.microsoft.com/office/drawing/2014/main" id="{B5D24229-3DFA-4432-0E6D-006E758AFBFF}"/>
              </a:ext>
            </a:extLst>
          </p:cNvPr>
          <p:cNvGrpSpPr/>
          <p:nvPr/>
        </p:nvGrpSpPr>
        <p:grpSpPr>
          <a:xfrm>
            <a:off x="1377801" y="5541628"/>
            <a:ext cx="2699928" cy="721952"/>
            <a:chOff x="281044" y="4775660"/>
            <a:chExt cx="3558274" cy="951471"/>
          </a:xfrm>
        </p:grpSpPr>
        <p:sp>
          <p:nvSpPr>
            <p:cNvPr id="12" name="角丸四角形 11">
              <a:extLst>
                <a:ext uri="{FF2B5EF4-FFF2-40B4-BE49-F238E27FC236}">
                  <a16:creationId xmlns:a16="http://schemas.microsoft.com/office/drawing/2014/main" id="{FF05144D-51A6-A72F-1EDE-95EB8F115E32}"/>
                </a:ext>
              </a:extLst>
            </p:cNvPr>
            <p:cNvSpPr/>
            <p:nvPr/>
          </p:nvSpPr>
          <p:spPr>
            <a:xfrm>
              <a:off x="281044" y="4775660"/>
              <a:ext cx="3558274" cy="951471"/>
            </a:xfrm>
            <a:prstGeom prst="roundRect">
              <a:avLst/>
            </a:prstGeom>
            <a:solidFill>
              <a:srgbClr val="D9D9D9"/>
            </a:solidFill>
            <a:ln>
              <a:noFill/>
            </a:ln>
          </p:spPr>
          <p:style>
            <a:lnRef idx="2">
              <a:schemeClr val="accent1">
                <a:shade val="15000"/>
              </a:schemeClr>
            </a:lnRef>
            <a:fillRef idx="1001">
              <a:schemeClr val="dk2"/>
            </a:fillRef>
            <a:effectRef idx="0">
              <a:schemeClr val="accent1"/>
            </a:effectRef>
            <a:fontRef idx="minor">
              <a:schemeClr val="lt1"/>
            </a:fontRef>
          </p:style>
          <p:txBody>
            <a:bodyPr rtlCol="0" anchor="ctr"/>
            <a:lstStyle/>
            <a:p>
              <a:pPr algn="ctr"/>
              <a:endParaRPr kumimoji="1" lang="ja-JP" altLang="en-US" sz="1600"/>
            </a:p>
          </p:txBody>
        </p:sp>
        <p:pic>
          <p:nvPicPr>
            <p:cNvPr id="14" name="グラフィックス 13">
              <a:extLst>
                <a:ext uri="{FF2B5EF4-FFF2-40B4-BE49-F238E27FC236}">
                  <a16:creationId xmlns:a16="http://schemas.microsoft.com/office/drawing/2014/main" id="{55B0D6D5-940B-9AD9-9AE7-D6682BC2F93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07927" y="5015812"/>
              <a:ext cx="2701359" cy="471168"/>
            </a:xfrm>
            <a:prstGeom prst="rect">
              <a:avLst/>
            </a:prstGeom>
          </p:spPr>
        </p:pic>
      </p:grpSp>
    </p:spTree>
    <p:extLst>
      <p:ext uri="{BB962C8B-B14F-4D97-AF65-F5344CB8AC3E}">
        <p14:creationId xmlns:p14="http://schemas.microsoft.com/office/powerpoint/2010/main" val="12249747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367BDF2-8354-6EC9-596B-B6F55127E686}"/>
              </a:ext>
            </a:extLst>
          </p:cNvPr>
          <p:cNvSpPr>
            <a:spLocks noGrp="1"/>
          </p:cNvSpPr>
          <p:nvPr>
            <p:ph type="title"/>
          </p:nvPr>
        </p:nvSpPr>
        <p:spPr/>
        <p:txBody>
          <a:bodyPr/>
          <a:lstStyle/>
          <a:p>
            <a:r>
              <a:rPr kumimoji="1" lang="ja-JP" altLang="en-US"/>
              <a:t>付録：　</a:t>
            </a:r>
            <a:r>
              <a:rPr lang="ja-JP" altLang="en-US"/>
              <a:t>評価</a:t>
            </a:r>
            <a:r>
              <a:rPr lang="en-US" altLang="ja-JP" dirty="0"/>
              <a:t> – </a:t>
            </a:r>
            <a:r>
              <a:rPr kumimoji="1" lang="ja-JP" altLang="en-US"/>
              <a:t>ライセンス取得能力</a:t>
            </a:r>
          </a:p>
        </p:txBody>
      </p:sp>
      <p:sp>
        <p:nvSpPr>
          <p:cNvPr id="3" name="コンテンツ プレースホルダー 2">
            <a:extLst>
              <a:ext uri="{FF2B5EF4-FFF2-40B4-BE49-F238E27FC236}">
                <a16:creationId xmlns:a16="http://schemas.microsoft.com/office/drawing/2014/main" id="{F5508116-21B1-7620-D944-0BBB328E8FC7}"/>
              </a:ext>
            </a:extLst>
          </p:cNvPr>
          <p:cNvSpPr>
            <a:spLocks noGrp="1"/>
          </p:cNvSpPr>
          <p:nvPr>
            <p:ph idx="1"/>
          </p:nvPr>
        </p:nvSpPr>
        <p:spPr/>
        <p:txBody>
          <a:bodyPr/>
          <a:lstStyle/>
          <a:p>
            <a:r>
              <a:rPr lang="ja-JP" altLang="en-US"/>
              <a:t>対象</a:t>
            </a:r>
            <a:r>
              <a:rPr kumimoji="1" lang="ja-JP" altLang="en-US"/>
              <a:t>：　本番稼働中サーバの全インストール済みパッケージ</a:t>
            </a:r>
            <a:endParaRPr kumimoji="1" lang="en-US" altLang="ja-JP" dirty="0"/>
          </a:p>
          <a:p>
            <a:pPr lvl="1"/>
            <a:r>
              <a:rPr lang="en-US" altLang="ja-JP" dirty="0"/>
              <a:t>OS </a:t>
            </a:r>
            <a:r>
              <a:rPr lang="ja-JP" altLang="en-US"/>
              <a:t>は</a:t>
            </a:r>
            <a:r>
              <a:rPr lang="en-US" altLang="ja-JP" dirty="0"/>
              <a:t> Ubuntu Server 24.04 LTS (AMD64)</a:t>
            </a:r>
            <a:endParaRPr kumimoji="1" lang="en-US" altLang="ja-JP" dirty="0"/>
          </a:p>
          <a:p>
            <a:endParaRPr kumimoji="1" lang="en-US" altLang="ja-JP" dirty="0"/>
          </a:p>
          <a:p>
            <a:r>
              <a:rPr kumimoji="1" lang="en-US" altLang="ja-JP" b="1" dirty="0">
                <a:solidFill>
                  <a:schemeClr val="accent1"/>
                </a:solidFill>
              </a:rPr>
              <a:t>3467 </a:t>
            </a:r>
            <a:r>
              <a:rPr kumimoji="1" lang="ja-JP" altLang="en-US" b="1">
                <a:solidFill>
                  <a:schemeClr val="accent1"/>
                </a:solidFill>
              </a:rPr>
              <a:t>件中</a:t>
            </a:r>
            <a:r>
              <a:rPr kumimoji="1" lang="en-US" altLang="ja-JP" b="1" dirty="0">
                <a:solidFill>
                  <a:schemeClr val="accent1"/>
                </a:solidFill>
              </a:rPr>
              <a:t> 1187 </a:t>
            </a:r>
            <a:r>
              <a:rPr kumimoji="1" lang="ja-JP" altLang="en-US" b="1">
                <a:solidFill>
                  <a:schemeClr val="accent1"/>
                </a:solidFill>
              </a:rPr>
              <a:t>件を特殊ライセンスと判定</a:t>
            </a:r>
            <a:endParaRPr kumimoji="1" lang="en-US" altLang="ja-JP" b="1" dirty="0">
              <a:solidFill>
                <a:schemeClr val="accent1"/>
              </a:solidFill>
            </a:endParaRPr>
          </a:p>
          <a:p>
            <a:pPr lvl="1"/>
            <a:r>
              <a:rPr lang="en-US" altLang="ja-JP" dirty="0"/>
              <a:t>SPDX License List </a:t>
            </a:r>
            <a:r>
              <a:rPr lang="ja-JP" altLang="en-US"/>
              <a:t>に登録されていないライセンス</a:t>
            </a:r>
            <a:endParaRPr lang="en-US" altLang="ja-JP" dirty="0"/>
          </a:p>
          <a:p>
            <a:r>
              <a:rPr kumimoji="1" lang="ja-JP" altLang="en-US" b="1">
                <a:solidFill>
                  <a:schemeClr val="accent1"/>
                </a:solidFill>
              </a:rPr>
              <a:t>ヒューリスティックを無効化すると</a:t>
            </a:r>
            <a:r>
              <a:rPr kumimoji="1" lang="en-US" altLang="ja-JP" b="1" dirty="0">
                <a:solidFill>
                  <a:schemeClr val="accent1"/>
                </a:solidFill>
              </a:rPr>
              <a:t> 2627 </a:t>
            </a:r>
            <a:r>
              <a:rPr kumimoji="1" lang="ja-JP" altLang="en-US" b="1">
                <a:solidFill>
                  <a:schemeClr val="accent1"/>
                </a:solidFill>
              </a:rPr>
              <a:t>件まで増加</a:t>
            </a:r>
            <a:endParaRPr kumimoji="1" lang="en-US" altLang="ja-JP" b="1" dirty="0">
              <a:solidFill>
                <a:schemeClr val="accent1"/>
              </a:solidFill>
            </a:endParaRPr>
          </a:p>
          <a:p>
            <a:pPr lvl="1"/>
            <a:r>
              <a:rPr kumimoji="1" lang="ja-JP" altLang="en-US"/>
              <a:t>ヒューリスティックは有益に機能している</a:t>
            </a:r>
          </a:p>
        </p:txBody>
      </p:sp>
      <p:graphicFrame>
        <p:nvGraphicFramePr>
          <p:cNvPr id="4" name="表 3">
            <a:extLst>
              <a:ext uri="{FF2B5EF4-FFF2-40B4-BE49-F238E27FC236}">
                <a16:creationId xmlns:a16="http://schemas.microsoft.com/office/drawing/2014/main" id="{7BACD2F7-9CAA-B12E-EFCB-BC4354B35AAA}"/>
              </a:ext>
            </a:extLst>
          </p:cNvPr>
          <p:cNvGraphicFramePr>
            <a:graphicFrameLocks noGrp="1"/>
          </p:cNvGraphicFramePr>
          <p:nvPr>
            <p:extLst>
              <p:ext uri="{D42A27DB-BD31-4B8C-83A1-F6EECF244321}">
                <p14:modId xmlns:p14="http://schemas.microsoft.com/office/powerpoint/2010/main" val="3034132166"/>
              </p:ext>
            </p:extLst>
          </p:nvPr>
        </p:nvGraphicFramePr>
        <p:xfrm>
          <a:off x="2737397" y="4251965"/>
          <a:ext cx="3650544" cy="1146960"/>
        </p:xfrm>
        <a:graphic>
          <a:graphicData uri="http://schemas.openxmlformats.org/drawingml/2006/table">
            <a:tbl>
              <a:tblPr firstRow="1" bandRow="1">
                <a:tableStyleId>{5202B0CA-FC54-4496-8BCA-5EF66A818D29}</a:tableStyleId>
              </a:tblPr>
              <a:tblGrid>
                <a:gridCol w="1825272">
                  <a:extLst>
                    <a:ext uri="{9D8B030D-6E8A-4147-A177-3AD203B41FA5}">
                      <a16:colId xmlns:a16="http://schemas.microsoft.com/office/drawing/2014/main" val="161801085"/>
                    </a:ext>
                  </a:extLst>
                </a:gridCol>
                <a:gridCol w="1825272">
                  <a:extLst>
                    <a:ext uri="{9D8B030D-6E8A-4147-A177-3AD203B41FA5}">
                      <a16:colId xmlns:a16="http://schemas.microsoft.com/office/drawing/2014/main" val="1868249296"/>
                    </a:ext>
                  </a:extLst>
                </a:gridCol>
              </a:tblGrid>
              <a:tr h="221581">
                <a:tc>
                  <a:txBody>
                    <a:bodyPr/>
                    <a:lstStyle/>
                    <a:p>
                      <a:pPr algn="ctr"/>
                      <a:r>
                        <a:rPr kumimoji="1" lang="ja-JP" altLang="en-US" sz="1800" b="1">
                          <a:solidFill>
                            <a:srgbClr val="FFFFFF"/>
                          </a:solidFill>
                        </a:rPr>
                        <a:t>項目</a:t>
                      </a:r>
                    </a:p>
                  </a:txBody>
                  <a:tcPr marL="72000" marR="72000" marT="54000" marB="54000"/>
                </a:tc>
                <a:tc>
                  <a:txBody>
                    <a:bodyPr/>
                    <a:lstStyle/>
                    <a:p>
                      <a:pPr algn="ctr"/>
                      <a:r>
                        <a:rPr kumimoji="1" lang="ja-JP" altLang="en-US" sz="1800" b="1">
                          <a:solidFill>
                            <a:srgbClr val="FFFFFF"/>
                          </a:solidFill>
                        </a:rPr>
                        <a:t>取得成功率</a:t>
                      </a:r>
                    </a:p>
                  </a:txBody>
                  <a:tcPr marL="72000" marR="72000" marT="54000" marB="54000"/>
                </a:tc>
                <a:extLst>
                  <a:ext uri="{0D108BD9-81ED-4DB2-BD59-A6C34878D82A}">
                    <a16:rowId xmlns:a16="http://schemas.microsoft.com/office/drawing/2014/main" val="1062473952"/>
                  </a:ext>
                </a:extLst>
              </a:tr>
              <a:tr h="252402">
                <a:tc>
                  <a:txBody>
                    <a:bodyPr/>
                    <a:lstStyle/>
                    <a:p>
                      <a:pPr algn="ctr"/>
                      <a:r>
                        <a:rPr kumimoji="1" lang="en" altLang="ja-JP" sz="1800" b="0" u="none" dirty="0"/>
                        <a:t>name</a:t>
                      </a:r>
                      <a:endParaRPr kumimoji="1" lang="ja-JP" altLang="en-US" sz="1800" b="0" u="none"/>
                    </a:p>
                  </a:txBody>
                  <a:tcPr marL="72000" marR="72000" marT="54000" marB="54000"/>
                </a:tc>
                <a:tc>
                  <a:txBody>
                    <a:bodyPr/>
                    <a:lstStyle/>
                    <a:p>
                      <a:pPr algn="ctr"/>
                      <a:r>
                        <a:rPr kumimoji="1" lang="en-US" altLang="ja-JP" sz="1800" b="0" u="none" dirty="0"/>
                        <a:t>82.0% (973)</a:t>
                      </a:r>
                      <a:endParaRPr kumimoji="1" lang="ja-JP" altLang="en-US" sz="1800" b="0" u="none"/>
                    </a:p>
                  </a:txBody>
                  <a:tcPr marL="72000" marR="72000" marT="54000" marB="54000"/>
                </a:tc>
                <a:extLst>
                  <a:ext uri="{0D108BD9-81ED-4DB2-BD59-A6C34878D82A}">
                    <a16:rowId xmlns:a16="http://schemas.microsoft.com/office/drawing/2014/main" val="1479121718"/>
                  </a:ext>
                </a:extLst>
              </a:tr>
              <a:tr h="252402">
                <a:tc>
                  <a:txBody>
                    <a:bodyPr/>
                    <a:lstStyle/>
                    <a:p>
                      <a:pPr algn="ctr"/>
                      <a:r>
                        <a:rPr kumimoji="1" lang="en" altLang="ja-JP" sz="1800" b="0" u="none" dirty="0" err="1"/>
                        <a:t>extractedText</a:t>
                      </a:r>
                      <a:endParaRPr kumimoji="1" lang="ja-JP" altLang="en-US" sz="1800" b="0" u="none"/>
                    </a:p>
                  </a:txBody>
                  <a:tcPr marL="72000" marR="72000" marT="54000" marB="54000"/>
                </a:tc>
                <a:tc>
                  <a:txBody>
                    <a:bodyPr/>
                    <a:lstStyle/>
                    <a:p>
                      <a:pPr algn="ctr"/>
                      <a:r>
                        <a:rPr kumimoji="1" lang="en-US" altLang="ja-JP" sz="1800" b="0" u="none" dirty="0"/>
                        <a:t>98.3% (1167)</a:t>
                      </a:r>
                      <a:endParaRPr kumimoji="1" lang="ja-JP" altLang="en-US" sz="1800" b="0" u="none"/>
                    </a:p>
                  </a:txBody>
                  <a:tcPr marL="72000" marR="72000" marT="54000" marB="54000"/>
                </a:tc>
                <a:extLst>
                  <a:ext uri="{0D108BD9-81ED-4DB2-BD59-A6C34878D82A}">
                    <a16:rowId xmlns:a16="http://schemas.microsoft.com/office/drawing/2014/main" val="4281074556"/>
                  </a:ext>
                </a:extLst>
              </a:tr>
            </a:tbl>
          </a:graphicData>
        </a:graphic>
      </p:graphicFrame>
    </p:spTree>
    <p:extLst>
      <p:ext uri="{BB962C8B-B14F-4D97-AF65-F5344CB8AC3E}">
        <p14:creationId xmlns:p14="http://schemas.microsoft.com/office/powerpoint/2010/main" val="41402944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4D9BAE9-C7D9-12EF-79D5-9EB8579FC5B3}"/>
              </a:ext>
            </a:extLst>
          </p:cNvPr>
          <p:cNvSpPr>
            <a:spLocks noGrp="1"/>
          </p:cNvSpPr>
          <p:nvPr>
            <p:ph type="title"/>
          </p:nvPr>
        </p:nvSpPr>
        <p:spPr/>
        <p:txBody>
          <a:bodyPr/>
          <a:lstStyle/>
          <a:p>
            <a:r>
              <a:rPr kumimoji="1" lang="ja-JP" altLang="en-US"/>
              <a:t>付録：　今後の課題</a:t>
            </a:r>
          </a:p>
        </p:txBody>
      </p:sp>
      <p:sp>
        <p:nvSpPr>
          <p:cNvPr id="3" name="コンテンツ プレースホルダー 2">
            <a:extLst>
              <a:ext uri="{FF2B5EF4-FFF2-40B4-BE49-F238E27FC236}">
                <a16:creationId xmlns:a16="http://schemas.microsoft.com/office/drawing/2014/main" id="{7D8B0FE4-AF17-2448-80DA-858971117BBA}"/>
              </a:ext>
            </a:extLst>
          </p:cNvPr>
          <p:cNvSpPr>
            <a:spLocks noGrp="1"/>
          </p:cNvSpPr>
          <p:nvPr>
            <p:ph idx="1"/>
          </p:nvPr>
        </p:nvSpPr>
        <p:spPr/>
        <p:txBody>
          <a:bodyPr/>
          <a:lstStyle/>
          <a:p>
            <a:r>
              <a:rPr kumimoji="1" lang="ja-JP" altLang="en-US"/>
              <a:t>コードベース中に取り込まれた依存関係への対応</a:t>
            </a:r>
            <a:endParaRPr kumimoji="1" lang="en-US" altLang="ja-JP" dirty="0"/>
          </a:p>
          <a:p>
            <a:pPr lvl="1"/>
            <a:r>
              <a:rPr kumimoji="1" lang="ja-JP" altLang="en-US"/>
              <a:t>フォルダごとコードベースにコピーする形で、</a:t>
            </a:r>
            <a:br>
              <a:rPr kumimoji="1" lang="en-US" altLang="ja-JP" dirty="0"/>
            </a:br>
            <a:r>
              <a:rPr kumimoji="1" lang="ja-JP" altLang="en-US"/>
              <a:t>外部ライブラリを導入する場合がある</a:t>
            </a:r>
            <a:endParaRPr kumimoji="1" lang="en-US" altLang="ja-JP" dirty="0"/>
          </a:p>
          <a:p>
            <a:r>
              <a:rPr kumimoji="1" lang="ja-JP" altLang="en-US"/>
              <a:t>他の</a:t>
            </a:r>
            <a:r>
              <a:rPr kumimoji="1" lang="en-US" altLang="ja-JP" dirty="0"/>
              <a:t> OS </a:t>
            </a:r>
            <a:r>
              <a:rPr kumimoji="1" lang="ja-JP" altLang="en-US"/>
              <a:t>やコンパイラへの対応</a:t>
            </a:r>
            <a:endParaRPr kumimoji="1" lang="en-US" altLang="ja-JP" dirty="0"/>
          </a:p>
          <a:p>
            <a:pPr lvl="1"/>
            <a:r>
              <a:rPr kumimoji="1" lang="en-US" altLang="ja-JP" dirty="0"/>
              <a:t>RedHat </a:t>
            </a:r>
            <a:r>
              <a:rPr kumimoji="1" lang="ja-JP" altLang="en-US"/>
              <a:t>系</a:t>
            </a:r>
            <a:r>
              <a:rPr kumimoji="1" lang="en-US" altLang="ja-JP" dirty="0"/>
              <a:t> Linux </a:t>
            </a:r>
            <a:r>
              <a:rPr kumimoji="1" lang="ja-JP" altLang="en-US"/>
              <a:t>や</a:t>
            </a:r>
            <a:r>
              <a:rPr kumimoji="1" lang="en-US" altLang="ja-JP" dirty="0"/>
              <a:t> Windows</a:t>
            </a:r>
            <a:r>
              <a:rPr lang="en-US" altLang="ja-JP" dirty="0"/>
              <a:t> </a:t>
            </a:r>
            <a:r>
              <a:rPr lang="ja-JP" altLang="en-US"/>
              <a:t>など</a:t>
            </a:r>
            <a:endParaRPr lang="en-US" altLang="ja-JP" dirty="0"/>
          </a:p>
          <a:p>
            <a:pPr lvl="1"/>
            <a:r>
              <a:rPr kumimoji="1" lang="en-US" altLang="ja-JP" dirty="0"/>
              <a:t>Clang </a:t>
            </a:r>
            <a:r>
              <a:rPr kumimoji="1" lang="ja-JP" altLang="en-US"/>
              <a:t>や</a:t>
            </a:r>
            <a:r>
              <a:rPr kumimoji="1" lang="en-US" altLang="ja-JP" dirty="0"/>
              <a:t> MSVC </a:t>
            </a:r>
            <a:r>
              <a:rPr kumimoji="1" lang="ja-JP" altLang="en-US"/>
              <a:t>など</a:t>
            </a:r>
            <a:endParaRPr kumimoji="1" lang="en-US" altLang="ja-JP" dirty="0"/>
          </a:p>
          <a:p>
            <a:r>
              <a:rPr kumimoji="1" lang="ja-JP" altLang="en-US"/>
              <a:t>機械可読でない</a:t>
            </a:r>
            <a:r>
              <a:rPr kumimoji="1" lang="en-US" altLang="ja-JP" dirty="0"/>
              <a:t> </a:t>
            </a:r>
            <a:r>
              <a:rPr kumimoji="1" lang="en" altLang="ja-JP" dirty="0"/>
              <a:t>copyright </a:t>
            </a:r>
            <a:r>
              <a:rPr kumimoji="1" lang="ja-JP" altLang="en-US"/>
              <a:t>ファイルからのライセンス抽出</a:t>
            </a:r>
            <a:endParaRPr kumimoji="1" lang="en-US" altLang="ja-JP" dirty="0"/>
          </a:p>
          <a:p>
            <a:r>
              <a:rPr kumimoji="1" lang="ja-JP" altLang="en-US"/>
              <a:t>評価対象のソフトウェアを増やす</a:t>
            </a:r>
            <a:endParaRPr kumimoji="1" lang="en-US" altLang="ja-JP" dirty="0"/>
          </a:p>
          <a:p>
            <a:pPr lvl="1"/>
            <a:r>
              <a:rPr kumimoji="1" lang="ja-JP" altLang="en-US"/>
              <a:t>手法の汎用性や有用性をさらに深く検証</a:t>
            </a:r>
          </a:p>
        </p:txBody>
      </p:sp>
    </p:spTree>
    <p:extLst>
      <p:ext uri="{BB962C8B-B14F-4D97-AF65-F5344CB8AC3E}">
        <p14:creationId xmlns:p14="http://schemas.microsoft.com/office/powerpoint/2010/main" val="17975217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F0B8DE3-C058-9A35-5C30-D9B992B9C51C}"/>
              </a:ext>
            </a:extLst>
          </p:cNvPr>
          <p:cNvSpPr>
            <a:spLocks noGrp="1"/>
          </p:cNvSpPr>
          <p:nvPr>
            <p:ph type="title"/>
          </p:nvPr>
        </p:nvSpPr>
        <p:spPr/>
        <p:txBody>
          <a:bodyPr/>
          <a:lstStyle/>
          <a:p>
            <a:r>
              <a:rPr lang="ja-JP" altLang="en-US"/>
              <a:t>評価</a:t>
            </a:r>
            <a:r>
              <a:rPr lang="en-US" altLang="ja-JP" dirty="0"/>
              <a:t> – </a:t>
            </a:r>
            <a:r>
              <a:rPr lang="ja-JP" altLang="en-US"/>
              <a:t>ビルド時に組み込まれる依存関係</a:t>
            </a:r>
            <a:endParaRPr kumimoji="1" lang="ja-JP" altLang="en-US"/>
          </a:p>
        </p:txBody>
      </p:sp>
      <p:sp>
        <p:nvSpPr>
          <p:cNvPr id="3" name="コンテンツ プレースホルダー 2">
            <a:extLst>
              <a:ext uri="{FF2B5EF4-FFF2-40B4-BE49-F238E27FC236}">
                <a16:creationId xmlns:a16="http://schemas.microsoft.com/office/drawing/2014/main" id="{2300F20C-4008-80BA-C565-327D36914D47}"/>
              </a:ext>
            </a:extLst>
          </p:cNvPr>
          <p:cNvSpPr>
            <a:spLocks noGrp="1"/>
          </p:cNvSpPr>
          <p:nvPr>
            <p:ph idx="1"/>
          </p:nvPr>
        </p:nvSpPr>
        <p:spPr/>
        <p:txBody>
          <a:bodyPr/>
          <a:lstStyle/>
          <a:p>
            <a:r>
              <a:rPr kumimoji="1" lang="en-US" altLang="ja-JP" dirty="0"/>
              <a:t>SBOM </a:t>
            </a:r>
            <a:r>
              <a:rPr kumimoji="1" lang="ja-JP" altLang="en-US"/>
              <a:t>生成対象</a:t>
            </a:r>
            <a:r>
              <a:rPr lang="ja-JP" altLang="en-US"/>
              <a:t>：　</a:t>
            </a:r>
            <a:r>
              <a:rPr kumimoji="1" lang="en-US" altLang="ja-JP" dirty="0"/>
              <a:t>curl </a:t>
            </a:r>
            <a:r>
              <a:rPr kumimoji="1" lang="ja-JP" altLang="en-US"/>
              <a:t>ビルド時</a:t>
            </a:r>
            <a:endParaRPr kumimoji="1" lang="en-US" altLang="ja-JP" dirty="0"/>
          </a:p>
          <a:p>
            <a:r>
              <a:rPr kumimoji="1" lang="ja-JP" altLang="en-US"/>
              <a:t>依存ファイル数：　</a:t>
            </a:r>
            <a:r>
              <a:rPr kumimoji="1" lang="en-US" altLang="ja-JP" dirty="0"/>
              <a:t>316 </a:t>
            </a:r>
            <a:r>
              <a:rPr kumimoji="1" lang="ja-JP" altLang="en-US"/>
              <a:t>件</a:t>
            </a:r>
            <a:endParaRPr kumimoji="1" lang="en-US" altLang="ja-JP" dirty="0"/>
          </a:p>
          <a:p>
            <a:r>
              <a:rPr kumimoji="1" lang="ja-JP" altLang="en-US"/>
              <a:t>パッケージ数：　</a:t>
            </a:r>
            <a:r>
              <a:rPr kumimoji="1" lang="en-US" altLang="ja-JP" dirty="0"/>
              <a:t>9 </a:t>
            </a:r>
            <a:r>
              <a:rPr kumimoji="1" lang="ja-JP" altLang="en-US"/>
              <a:t>件</a:t>
            </a:r>
            <a:r>
              <a:rPr kumimoji="1" lang="en-US" altLang="ja-JP" dirty="0"/>
              <a:t> </a:t>
            </a:r>
            <a:r>
              <a:rPr kumimoji="1" lang="ja-JP" altLang="en-US"/>
              <a:t>（全ファイル特定成功）</a:t>
            </a:r>
            <a:endParaRPr kumimoji="1" lang="en-US" altLang="ja-JP" dirty="0"/>
          </a:p>
          <a:p>
            <a:pPr lvl="1"/>
            <a:r>
              <a:rPr kumimoji="1" lang="en-US" altLang="ja-JP" sz="1800" dirty="0" err="1">
                <a:solidFill>
                  <a:srgbClr val="FFFFFF"/>
                </a:solidFill>
                <a:highlight>
                  <a:srgbClr val="000000"/>
                </a:highlight>
                <a:latin typeface="BIZ UDGothic" panose="020B0400000000000000" pitchFamily="49" charset="-128"/>
                <a:ea typeface="BIZ UDGothic" panose="020B0400000000000000" pitchFamily="49" charset="-128"/>
              </a:rPr>
              <a:t>libssl</a:t>
            </a:r>
            <a:r>
              <a:rPr kumimoji="1" lang="en-US" altLang="ja-JP" sz="1800" dirty="0">
                <a:solidFill>
                  <a:srgbClr val="FFFFFF"/>
                </a:solidFill>
                <a:highlight>
                  <a:srgbClr val="000000"/>
                </a:highlight>
                <a:latin typeface="BIZ UDGothic" panose="020B0400000000000000" pitchFamily="49" charset="-128"/>
                <a:ea typeface="BIZ UDGothic" panose="020B0400000000000000" pitchFamily="49" charset="-128"/>
              </a:rPr>
              <a:t>-dev</a:t>
            </a:r>
            <a:r>
              <a:rPr kumimoji="1" lang="en-US" altLang="ja-JP" dirty="0"/>
              <a:t> </a:t>
            </a:r>
            <a:r>
              <a:rPr kumimoji="1" lang="ja-JP" altLang="en-US"/>
              <a:t>と</a:t>
            </a:r>
            <a:r>
              <a:rPr lang="en-US" altLang="ja-JP" dirty="0"/>
              <a:t> </a:t>
            </a:r>
            <a:r>
              <a:rPr lang="en-US" altLang="ja-JP" sz="1800" dirty="0">
                <a:solidFill>
                  <a:srgbClr val="FFFFFF"/>
                </a:solidFill>
                <a:highlight>
                  <a:srgbClr val="000000"/>
                </a:highlight>
                <a:latin typeface="BIZ UDGothic" panose="020B0400000000000000" pitchFamily="49" charset="-128"/>
                <a:ea typeface="BIZ UDGothic" panose="020B0400000000000000" pitchFamily="49" charset="-128"/>
              </a:rPr>
              <a:t>libssl3t64</a:t>
            </a:r>
            <a:r>
              <a:rPr lang="en-US" altLang="ja-JP" dirty="0"/>
              <a:t> </a:t>
            </a:r>
            <a:r>
              <a:rPr lang="ja-JP" altLang="en-US"/>
              <a:t>を含む</a:t>
            </a:r>
            <a:endParaRPr lang="en-US" altLang="ja-JP" dirty="0"/>
          </a:p>
          <a:p>
            <a:r>
              <a:rPr kumimoji="1" lang="en-US" altLang="ja-JP" b="1" dirty="0">
                <a:solidFill>
                  <a:schemeClr val="accent1"/>
                </a:solidFill>
              </a:rPr>
              <a:t>SPDX Validator</a:t>
            </a:r>
            <a:r>
              <a:rPr kumimoji="1" lang="en-US" altLang="ja-JP" b="1" baseline="30000" dirty="0">
                <a:solidFill>
                  <a:schemeClr val="accent1"/>
                </a:solidFill>
              </a:rPr>
              <a:t>1</a:t>
            </a:r>
            <a:r>
              <a:rPr kumimoji="1" lang="en-US" altLang="ja-JP" b="1" dirty="0">
                <a:solidFill>
                  <a:schemeClr val="accent1"/>
                </a:solidFill>
              </a:rPr>
              <a:t> </a:t>
            </a:r>
            <a:r>
              <a:rPr kumimoji="1" lang="ja-JP" altLang="en-US" b="1">
                <a:solidFill>
                  <a:schemeClr val="accent1"/>
                </a:solidFill>
              </a:rPr>
              <a:t>と</a:t>
            </a:r>
            <a:r>
              <a:rPr kumimoji="1" lang="en-US" altLang="ja-JP" b="1" dirty="0">
                <a:solidFill>
                  <a:schemeClr val="accent1"/>
                </a:solidFill>
              </a:rPr>
              <a:t> NTIA Conformance Checker</a:t>
            </a:r>
            <a:r>
              <a:rPr kumimoji="1" lang="en-US" altLang="ja-JP" b="1" baseline="30000" dirty="0">
                <a:solidFill>
                  <a:schemeClr val="accent1"/>
                </a:solidFill>
              </a:rPr>
              <a:t>2</a:t>
            </a:r>
            <a:r>
              <a:rPr kumimoji="1" lang="en-US" altLang="ja-JP" b="1" dirty="0">
                <a:solidFill>
                  <a:schemeClr val="accent1"/>
                </a:solidFill>
              </a:rPr>
              <a:t> </a:t>
            </a:r>
            <a:r>
              <a:rPr kumimoji="1" lang="ja-JP" altLang="en-US" b="1">
                <a:solidFill>
                  <a:schemeClr val="accent1"/>
                </a:solidFill>
              </a:rPr>
              <a:t>を通過</a:t>
            </a:r>
            <a:endParaRPr kumimoji="1" lang="en-US" altLang="ja-JP" b="1" dirty="0">
              <a:solidFill>
                <a:schemeClr val="accent1"/>
              </a:solidFill>
            </a:endParaRPr>
          </a:p>
        </p:txBody>
      </p:sp>
      <p:graphicFrame>
        <p:nvGraphicFramePr>
          <p:cNvPr id="5" name="表 4">
            <a:extLst>
              <a:ext uri="{FF2B5EF4-FFF2-40B4-BE49-F238E27FC236}">
                <a16:creationId xmlns:a16="http://schemas.microsoft.com/office/drawing/2014/main" id="{35FBFF2C-569E-63B4-E512-B830F3F92E9E}"/>
              </a:ext>
            </a:extLst>
          </p:cNvPr>
          <p:cNvGraphicFramePr>
            <a:graphicFrameLocks noGrp="1"/>
          </p:cNvGraphicFramePr>
          <p:nvPr>
            <p:extLst>
              <p:ext uri="{D42A27DB-BD31-4B8C-83A1-F6EECF244321}">
                <p14:modId xmlns:p14="http://schemas.microsoft.com/office/powerpoint/2010/main" val="858465358"/>
              </p:ext>
            </p:extLst>
          </p:nvPr>
        </p:nvGraphicFramePr>
        <p:xfrm>
          <a:off x="627918" y="3147845"/>
          <a:ext cx="4382489" cy="3424320"/>
        </p:xfrm>
        <a:graphic>
          <a:graphicData uri="http://schemas.openxmlformats.org/drawingml/2006/table">
            <a:tbl>
              <a:tblPr firstRow="1" bandRow="1">
                <a:tableStyleId>{5202B0CA-FC54-4496-8BCA-5EF66A818D29}</a:tableStyleId>
              </a:tblPr>
              <a:tblGrid>
                <a:gridCol w="3013288">
                  <a:extLst>
                    <a:ext uri="{9D8B030D-6E8A-4147-A177-3AD203B41FA5}">
                      <a16:colId xmlns:a16="http://schemas.microsoft.com/office/drawing/2014/main" val="161801085"/>
                    </a:ext>
                  </a:extLst>
                </a:gridCol>
                <a:gridCol w="1369201">
                  <a:extLst>
                    <a:ext uri="{9D8B030D-6E8A-4147-A177-3AD203B41FA5}">
                      <a16:colId xmlns:a16="http://schemas.microsoft.com/office/drawing/2014/main" val="1868249296"/>
                    </a:ext>
                  </a:extLst>
                </a:gridCol>
              </a:tblGrid>
              <a:tr h="221581">
                <a:tc>
                  <a:txBody>
                    <a:bodyPr/>
                    <a:lstStyle/>
                    <a:p>
                      <a:pPr algn="ctr"/>
                      <a:r>
                        <a:rPr kumimoji="1" lang="ja-JP" altLang="en-US" sz="1400" b="1">
                          <a:solidFill>
                            <a:srgbClr val="FFFFFF"/>
                          </a:solidFill>
                        </a:rPr>
                        <a:t>項目</a:t>
                      </a:r>
                    </a:p>
                  </a:txBody>
                  <a:tcPr marL="72000" marR="72000" marT="36000" marB="36000"/>
                </a:tc>
                <a:tc>
                  <a:txBody>
                    <a:bodyPr/>
                    <a:lstStyle/>
                    <a:p>
                      <a:pPr algn="ctr"/>
                      <a:r>
                        <a:rPr kumimoji="1" lang="ja-JP" altLang="en-US" sz="1400" b="1">
                          <a:solidFill>
                            <a:srgbClr val="FFFFFF"/>
                          </a:solidFill>
                        </a:rPr>
                        <a:t>取得成功率</a:t>
                      </a:r>
                    </a:p>
                  </a:txBody>
                  <a:tcPr marL="72000" marR="72000" marT="36000" marB="36000"/>
                </a:tc>
                <a:extLst>
                  <a:ext uri="{0D108BD9-81ED-4DB2-BD59-A6C34878D82A}">
                    <a16:rowId xmlns:a16="http://schemas.microsoft.com/office/drawing/2014/main" val="1062473952"/>
                  </a:ext>
                </a:extLst>
              </a:tr>
              <a:tr h="252402">
                <a:tc>
                  <a:txBody>
                    <a:bodyPr/>
                    <a:lstStyle/>
                    <a:p>
                      <a:pPr algn="ctr"/>
                      <a:r>
                        <a:rPr kumimoji="1" lang="en" altLang="ja-JP" sz="1400" b="1" u="none" dirty="0"/>
                        <a:t>name *</a:t>
                      </a:r>
                      <a:endParaRPr kumimoji="1" lang="ja-JP" altLang="en-US" sz="1400" b="1" u="none"/>
                    </a:p>
                  </a:txBody>
                  <a:tcPr marL="72000" marR="72000" marT="36000" marB="36000"/>
                </a:tc>
                <a:tc>
                  <a:txBody>
                    <a:bodyPr/>
                    <a:lstStyle/>
                    <a:p>
                      <a:pPr algn="ctr"/>
                      <a:r>
                        <a:rPr kumimoji="1" lang="en-US" altLang="ja-JP" sz="1400" b="1" u="none" dirty="0"/>
                        <a:t>100% (9)</a:t>
                      </a:r>
                      <a:endParaRPr kumimoji="1" lang="ja-JP" altLang="en-US" sz="1400" b="1" u="none"/>
                    </a:p>
                  </a:txBody>
                  <a:tcPr marL="72000" marR="72000" marT="36000" marB="36000"/>
                </a:tc>
                <a:extLst>
                  <a:ext uri="{0D108BD9-81ED-4DB2-BD59-A6C34878D82A}">
                    <a16:rowId xmlns:a16="http://schemas.microsoft.com/office/drawing/2014/main" val="1479121718"/>
                  </a:ext>
                </a:extLst>
              </a:tr>
              <a:tr h="252402">
                <a:tc>
                  <a:txBody>
                    <a:bodyPr/>
                    <a:lstStyle/>
                    <a:p>
                      <a:pPr algn="ctr"/>
                      <a:r>
                        <a:rPr kumimoji="1" lang="en" altLang="ja-JP" sz="1400" b="1" u="none" dirty="0" err="1"/>
                        <a:t>versionInfo</a:t>
                      </a:r>
                      <a:r>
                        <a:rPr kumimoji="1" lang="en" altLang="ja-JP" sz="1400" b="1" u="none" dirty="0"/>
                        <a:t> *</a:t>
                      </a:r>
                      <a:endParaRPr kumimoji="1" lang="ja-JP" altLang="en-US" sz="1400" b="1" u="none"/>
                    </a:p>
                  </a:txBody>
                  <a:tcPr marL="72000" marR="72000" marT="36000" marB="36000"/>
                </a:tc>
                <a:tc>
                  <a:txBody>
                    <a:bodyPr/>
                    <a:lstStyle/>
                    <a:p>
                      <a:pPr algn="ctr"/>
                      <a:r>
                        <a:rPr kumimoji="1" lang="en-US" altLang="ja-JP" sz="1400" b="1" u="none" dirty="0"/>
                        <a:t>100% (9)</a:t>
                      </a:r>
                      <a:endParaRPr kumimoji="1" lang="ja-JP" altLang="en-US" sz="1400" b="1" u="none"/>
                    </a:p>
                  </a:txBody>
                  <a:tcPr marL="72000" marR="72000" marT="36000" marB="36000"/>
                </a:tc>
                <a:extLst>
                  <a:ext uri="{0D108BD9-81ED-4DB2-BD59-A6C34878D82A}">
                    <a16:rowId xmlns:a16="http://schemas.microsoft.com/office/drawing/2014/main" val="4281074556"/>
                  </a:ext>
                </a:extLst>
              </a:tr>
              <a:tr h="252402">
                <a:tc>
                  <a:txBody>
                    <a:bodyPr/>
                    <a:lstStyle/>
                    <a:p>
                      <a:pPr algn="ctr"/>
                      <a:r>
                        <a:rPr kumimoji="1" lang="en" altLang="ja-JP" sz="1400" b="1" u="none" dirty="0"/>
                        <a:t>supplier *</a:t>
                      </a:r>
                      <a:endParaRPr kumimoji="1" lang="ja-JP" altLang="en-US" sz="1400" b="1" u="none"/>
                    </a:p>
                  </a:txBody>
                  <a:tcPr marL="72000" marR="72000" marT="36000" marB="36000"/>
                </a:tc>
                <a:tc>
                  <a:txBody>
                    <a:bodyPr/>
                    <a:lstStyle/>
                    <a:p>
                      <a:pPr algn="ctr"/>
                      <a:r>
                        <a:rPr kumimoji="1" lang="en-US" altLang="ja-JP" sz="1400" b="1" u="none" dirty="0"/>
                        <a:t>100% (9)</a:t>
                      </a:r>
                      <a:endParaRPr kumimoji="1" lang="ja-JP" altLang="en-US" sz="1400" b="1" u="none"/>
                    </a:p>
                  </a:txBody>
                  <a:tcPr marL="72000" marR="72000" marT="36000" marB="36000"/>
                </a:tc>
                <a:extLst>
                  <a:ext uri="{0D108BD9-81ED-4DB2-BD59-A6C34878D82A}">
                    <a16:rowId xmlns:a16="http://schemas.microsoft.com/office/drawing/2014/main" val="95414702"/>
                  </a:ext>
                </a:extLst>
              </a:tr>
              <a:tr h="252402">
                <a:tc>
                  <a:txBody>
                    <a:bodyPr/>
                    <a:lstStyle/>
                    <a:p>
                      <a:pPr algn="ctr"/>
                      <a:r>
                        <a:rPr kumimoji="1" lang="en-US" altLang="ja-JP" sz="1400" b="1" u="none" dirty="0" err="1"/>
                        <a:t>externalRefs</a:t>
                      </a:r>
                      <a:r>
                        <a:rPr kumimoji="1" lang="en-US" altLang="ja-JP" sz="1400" b="1" u="none" dirty="0"/>
                        <a:t> (PURL) *</a:t>
                      </a:r>
                    </a:p>
                  </a:txBody>
                  <a:tcPr marL="72000" marR="72000" marT="36000" marB="36000"/>
                </a:tc>
                <a:tc>
                  <a:txBody>
                    <a:bodyPr/>
                    <a:lstStyle/>
                    <a:p>
                      <a:pPr algn="ctr"/>
                      <a:r>
                        <a:rPr kumimoji="1" lang="en-US" altLang="ja-JP" sz="1400" b="1" u="none" dirty="0"/>
                        <a:t>100% (9)</a:t>
                      </a:r>
                      <a:endParaRPr kumimoji="1" lang="ja-JP" altLang="en-US" sz="1400" b="1" u="none"/>
                    </a:p>
                  </a:txBody>
                  <a:tcPr marL="72000" marR="72000" marT="36000" marB="36000"/>
                </a:tc>
                <a:extLst>
                  <a:ext uri="{0D108BD9-81ED-4DB2-BD59-A6C34878D82A}">
                    <a16:rowId xmlns:a16="http://schemas.microsoft.com/office/drawing/2014/main" val="2199623712"/>
                  </a:ext>
                </a:extLst>
              </a:tr>
              <a:tr h="252402">
                <a:tc>
                  <a:txBody>
                    <a:bodyPr/>
                    <a:lstStyle/>
                    <a:p>
                      <a:pPr algn="ctr"/>
                      <a:r>
                        <a:rPr kumimoji="1" lang="en" altLang="ja-JP" sz="1400" b="0" dirty="0" err="1"/>
                        <a:t>packageFileName</a:t>
                      </a:r>
                      <a:endParaRPr kumimoji="1" lang="ja-JP" altLang="en-US" sz="1400" b="0"/>
                    </a:p>
                  </a:txBody>
                  <a:tcPr marL="72000" marR="72000" marT="36000" marB="36000"/>
                </a:tc>
                <a:tc>
                  <a:txBody>
                    <a:bodyPr/>
                    <a:lstStyle/>
                    <a:p>
                      <a:pPr algn="ctr"/>
                      <a:r>
                        <a:rPr kumimoji="1" lang="en-US" altLang="ja-JP" sz="1400" b="0" dirty="0"/>
                        <a:t>100% (9)</a:t>
                      </a:r>
                      <a:endParaRPr kumimoji="1" lang="ja-JP" altLang="en-US" sz="1400" b="0"/>
                    </a:p>
                  </a:txBody>
                  <a:tcPr marL="72000" marR="72000" marT="36000" marB="36000"/>
                </a:tc>
                <a:extLst>
                  <a:ext uri="{0D108BD9-81ED-4DB2-BD59-A6C34878D82A}">
                    <a16:rowId xmlns:a16="http://schemas.microsoft.com/office/drawing/2014/main" val="2495499006"/>
                  </a:ext>
                </a:extLst>
              </a:tr>
              <a:tr h="252402">
                <a:tc>
                  <a:txBody>
                    <a:bodyPr/>
                    <a:lstStyle/>
                    <a:p>
                      <a:pPr algn="ctr"/>
                      <a:r>
                        <a:rPr kumimoji="1" lang="en" altLang="ja-JP" sz="1400" b="0" dirty="0" err="1"/>
                        <a:t>downloadLocation</a:t>
                      </a:r>
                      <a:endParaRPr kumimoji="1" lang="ja-JP" altLang="en-US" sz="1400" b="0"/>
                    </a:p>
                  </a:txBody>
                  <a:tcPr marL="72000" marR="72000" marT="36000" marB="36000"/>
                </a:tc>
                <a:tc>
                  <a:txBody>
                    <a:bodyPr/>
                    <a:lstStyle/>
                    <a:p>
                      <a:pPr algn="ctr"/>
                      <a:r>
                        <a:rPr kumimoji="1" lang="en-US" altLang="ja-JP" sz="1400" b="0" dirty="0"/>
                        <a:t>100% (9)</a:t>
                      </a:r>
                      <a:endParaRPr kumimoji="1" lang="ja-JP" altLang="en-US" sz="1400" b="0"/>
                    </a:p>
                  </a:txBody>
                  <a:tcPr marL="72000" marR="72000" marT="36000" marB="36000"/>
                </a:tc>
                <a:extLst>
                  <a:ext uri="{0D108BD9-81ED-4DB2-BD59-A6C34878D82A}">
                    <a16:rowId xmlns:a16="http://schemas.microsoft.com/office/drawing/2014/main" val="3868908012"/>
                  </a:ext>
                </a:extLst>
              </a:tr>
              <a:tr h="252402">
                <a:tc>
                  <a:txBody>
                    <a:bodyPr/>
                    <a:lstStyle/>
                    <a:p>
                      <a:pPr algn="ctr"/>
                      <a:r>
                        <a:rPr kumimoji="1" lang="en-US" altLang="ja-JP" sz="1400" b="0" dirty="0"/>
                        <a:t>homepage</a:t>
                      </a:r>
                    </a:p>
                  </a:txBody>
                  <a:tcPr marL="72000" marR="72000" marT="36000" marB="36000"/>
                </a:tc>
                <a:tc>
                  <a:txBody>
                    <a:bodyPr/>
                    <a:lstStyle/>
                    <a:p>
                      <a:pPr algn="ctr"/>
                      <a:r>
                        <a:rPr kumimoji="1" lang="en-US" altLang="ja-JP" sz="1400" b="0" dirty="0"/>
                        <a:t>88.9% (8)</a:t>
                      </a:r>
                      <a:endParaRPr kumimoji="1" lang="ja-JP" altLang="en-US" sz="1400" b="0"/>
                    </a:p>
                  </a:txBody>
                  <a:tcPr marL="72000" marR="72000" marT="36000" marB="36000"/>
                </a:tc>
                <a:extLst>
                  <a:ext uri="{0D108BD9-81ED-4DB2-BD59-A6C34878D82A}">
                    <a16:rowId xmlns:a16="http://schemas.microsoft.com/office/drawing/2014/main" val="3625096764"/>
                  </a:ext>
                </a:extLst>
              </a:tr>
              <a:tr h="252402">
                <a:tc>
                  <a:txBody>
                    <a:bodyPr/>
                    <a:lstStyle/>
                    <a:p>
                      <a:pPr algn="ctr"/>
                      <a:r>
                        <a:rPr kumimoji="1" lang="en-US" altLang="ja-JP" sz="1400" b="0" dirty="0"/>
                        <a:t>summary/description</a:t>
                      </a:r>
                    </a:p>
                  </a:txBody>
                  <a:tcPr marL="72000" marR="72000" marT="36000" marB="36000"/>
                </a:tc>
                <a:tc>
                  <a:txBody>
                    <a:bodyPr/>
                    <a:lstStyle/>
                    <a:p>
                      <a:pPr algn="ctr"/>
                      <a:r>
                        <a:rPr kumimoji="1" lang="en-US" altLang="ja-JP" sz="1400" b="0" dirty="0"/>
                        <a:t>100% (9)</a:t>
                      </a:r>
                      <a:endParaRPr kumimoji="1" lang="ja-JP" altLang="en-US" sz="1400" b="0"/>
                    </a:p>
                  </a:txBody>
                  <a:tcPr marL="72000" marR="72000" marT="36000" marB="36000"/>
                </a:tc>
                <a:extLst>
                  <a:ext uri="{0D108BD9-81ED-4DB2-BD59-A6C34878D82A}">
                    <a16:rowId xmlns:a16="http://schemas.microsoft.com/office/drawing/2014/main" val="3088270915"/>
                  </a:ext>
                </a:extLst>
              </a:tr>
              <a:tr h="252402">
                <a:tc>
                  <a:txBody>
                    <a:bodyPr/>
                    <a:lstStyle/>
                    <a:p>
                      <a:pPr algn="ctr"/>
                      <a:r>
                        <a:rPr kumimoji="1" lang="en-US" altLang="ja-JP" sz="1400" b="0" dirty="0"/>
                        <a:t>checksums</a:t>
                      </a:r>
                    </a:p>
                  </a:txBody>
                  <a:tcPr marL="72000" marR="72000" marT="36000" marB="36000"/>
                </a:tc>
                <a:tc>
                  <a:txBody>
                    <a:bodyPr/>
                    <a:lstStyle/>
                    <a:p>
                      <a:pPr algn="ctr"/>
                      <a:r>
                        <a:rPr kumimoji="1" lang="en-US" altLang="ja-JP" sz="1400" b="0" dirty="0"/>
                        <a:t>100% (9)</a:t>
                      </a:r>
                      <a:endParaRPr kumimoji="1" lang="ja-JP" altLang="en-US" sz="1400" b="0"/>
                    </a:p>
                  </a:txBody>
                  <a:tcPr marL="72000" marR="72000" marT="36000" marB="36000"/>
                </a:tc>
                <a:extLst>
                  <a:ext uri="{0D108BD9-81ED-4DB2-BD59-A6C34878D82A}">
                    <a16:rowId xmlns:a16="http://schemas.microsoft.com/office/drawing/2014/main" val="3947596613"/>
                  </a:ext>
                </a:extLst>
              </a:tr>
              <a:tr h="252402">
                <a:tc>
                  <a:txBody>
                    <a:bodyPr/>
                    <a:lstStyle/>
                    <a:p>
                      <a:pPr algn="ctr"/>
                      <a:r>
                        <a:rPr kumimoji="1" lang="en" altLang="ja-JP" sz="1400" b="0" dirty="0" err="1"/>
                        <a:t>copyrightText</a:t>
                      </a:r>
                      <a:endParaRPr kumimoji="1" lang="ja-JP" altLang="en-US" sz="1400" b="0"/>
                    </a:p>
                  </a:txBody>
                  <a:tcPr marL="72000" marR="72000" marT="36000" marB="36000"/>
                </a:tc>
                <a:tc>
                  <a:txBody>
                    <a:bodyPr/>
                    <a:lstStyle/>
                    <a:p>
                      <a:pPr algn="ctr"/>
                      <a:r>
                        <a:rPr kumimoji="1" lang="en-US" altLang="ja-JP" sz="1400" b="0" dirty="0"/>
                        <a:t>33.3% (3)</a:t>
                      </a:r>
                      <a:endParaRPr kumimoji="1" lang="ja-JP" altLang="en-US" sz="1400" b="0"/>
                    </a:p>
                  </a:txBody>
                  <a:tcPr marL="72000" marR="72000" marT="36000" marB="36000"/>
                </a:tc>
                <a:extLst>
                  <a:ext uri="{0D108BD9-81ED-4DB2-BD59-A6C34878D82A}">
                    <a16:rowId xmlns:a16="http://schemas.microsoft.com/office/drawing/2014/main" val="1396326186"/>
                  </a:ext>
                </a:extLst>
              </a:tr>
              <a:tr h="252402">
                <a:tc>
                  <a:txBody>
                    <a:bodyPr/>
                    <a:lstStyle/>
                    <a:p>
                      <a:pPr algn="ctr"/>
                      <a:r>
                        <a:rPr kumimoji="1" lang="en" altLang="ja-JP" sz="1400" b="0" dirty="0" err="1"/>
                        <a:t>licenseConcluded</a:t>
                      </a:r>
                      <a:r>
                        <a:rPr kumimoji="1" lang="en" altLang="ja-JP" sz="1400" b="0" dirty="0"/>
                        <a:t>/Declared</a:t>
                      </a:r>
                      <a:endParaRPr kumimoji="1" lang="ja-JP" altLang="en-US" sz="1400" b="0"/>
                    </a:p>
                  </a:txBody>
                  <a:tcPr marL="72000" marR="72000" marT="36000" marB="3600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b="0" dirty="0"/>
                        <a:t>88.9% (8)</a:t>
                      </a:r>
                      <a:endParaRPr kumimoji="1" lang="ja-JP" altLang="en-US" sz="1400" b="0"/>
                    </a:p>
                  </a:txBody>
                  <a:tcPr marL="72000" marR="72000" marT="36000" marB="36000"/>
                </a:tc>
                <a:extLst>
                  <a:ext uri="{0D108BD9-81ED-4DB2-BD59-A6C34878D82A}">
                    <a16:rowId xmlns:a16="http://schemas.microsoft.com/office/drawing/2014/main" val="652254214"/>
                  </a:ext>
                </a:extLst>
              </a:tr>
            </a:tbl>
          </a:graphicData>
        </a:graphic>
      </p:graphicFrame>
      <p:sp>
        <p:nvSpPr>
          <p:cNvPr id="7" name="テキスト ボックス 6">
            <a:extLst>
              <a:ext uri="{FF2B5EF4-FFF2-40B4-BE49-F238E27FC236}">
                <a16:creationId xmlns:a16="http://schemas.microsoft.com/office/drawing/2014/main" id="{F707771D-F690-EBC5-184E-87EA37E9127C}"/>
              </a:ext>
            </a:extLst>
          </p:cNvPr>
          <p:cNvSpPr txBox="1"/>
          <p:nvPr/>
        </p:nvSpPr>
        <p:spPr>
          <a:xfrm>
            <a:off x="7417006" y="5786220"/>
            <a:ext cx="1210588" cy="707886"/>
          </a:xfrm>
          <a:prstGeom prst="rect">
            <a:avLst/>
          </a:prstGeom>
          <a:noFill/>
        </p:spPr>
        <p:txBody>
          <a:bodyPr wrap="none" rtlCol="0">
            <a:spAutoFit/>
          </a:bodyPr>
          <a:lstStyle/>
          <a:p>
            <a:r>
              <a:rPr kumimoji="1" lang="ja-JP" altLang="en-US" sz="2000"/>
              <a:t>生成時間</a:t>
            </a:r>
            <a:endParaRPr kumimoji="1" lang="en-US" altLang="ja-JP" sz="2000" dirty="0"/>
          </a:p>
          <a:p>
            <a:r>
              <a:rPr kumimoji="1" lang="en-US" altLang="ja-JP" sz="2000" dirty="0"/>
              <a:t>27.9 </a:t>
            </a:r>
            <a:r>
              <a:rPr kumimoji="1" lang="ja-JP" altLang="en-US" sz="2000"/>
              <a:t>秒</a:t>
            </a:r>
          </a:p>
        </p:txBody>
      </p:sp>
      <p:sp>
        <p:nvSpPr>
          <p:cNvPr id="6" name="テキスト ボックス 5">
            <a:extLst>
              <a:ext uri="{FF2B5EF4-FFF2-40B4-BE49-F238E27FC236}">
                <a16:creationId xmlns:a16="http://schemas.microsoft.com/office/drawing/2014/main" id="{B6BC1703-EDFA-F533-CB00-F082F41083EA}"/>
              </a:ext>
            </a:extLst>
          </p:cNvPr>
          <p:cNvSpPr txBox="1"/>
          <p:nvPr/>
        </p:nvSpPr>
        <p:spPr>
          <a:xfrm>
            <a:off x="5202724" y="4011025"/>
            <a:ext cx="3677686" cy="523220"/>
          </a:xfrm>
          <a:prstGeom prst="rect">
            <a:avLst/>
          </a:prstGeom>
          <a:noFill/>
        </p:spPr>
        <p:txBody>
          <a:bodyPr wrap="square">
            <a:spAutoFit/>
          </a:bodyPr>
          <a:lstStyle/>
          <a:p>
            <a:r>
              <a:rPr lang="en-US" altLang="ja-JP" sz="1400" baseline="30000" dirty="0"/>
              <a:t>1</a:t>
            </a:r>
            <a:r>
              <a:rPr lang="en-US" altLang="ja-JP" sz="1400" dirty="0"/>
              <a:t> </a:t>
            </a:r>
            <a:r>
              <a:rPr lang="en-US" altLang="ja-JP" sz="1400" dirty="0">
                <a:hlinkClick r:id="rId3"/>
              </a:rPr>
              <a:t>https://tools.spdx.org/app/validate/</a:t>
            </a:r>
            <a:endParaRPr lang="en-US" altLang="ja-JP" sz="1400" dirty="0"/>
          </a:p>
          <a:p>
            <a:r>
              <a:rPr lang="en-US" altLang="ja-JP" sz="1400" baseline="30000" dirty="0"/>
              <a:t>2</a:t>
            </a:r>
            <a:r>
              <a:rPr lang="en-US" altLang="ja-JP" sz="1400" dirty="0"/>
              <a:t> </a:t>
            </a:r>
            <a:r>
              <a:rPr lang="ja-JP" altLang="en-US" sz="1400">
                <a:hlinkClick r:id="rId4"/>
              </a:rPr>
              <a:t>https://tools.spdx.org/app/ntia_checker/</a:t>
            </a:r>
            <a:endParaRPr lang="ja-JP" altLang="en-US" sz="1400"/>
          </a:p>
        </p:txBody>
      </p:sp>
    </p:spTree>
    <p:extLst>
      <p:ext uri="{BB962C8B-B14F-4D97-AF65-F5344CB8AC3E}">
        <p14:creationId xmlns:p14="http://schemas.microsoft.com/office/powerpoint/2010/main" val="41484140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69DCBCC7-5F16-7DF0-01BE-257BA4B1BF27}"/>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99178105-F5DB-A697-D242-EBEEE220467A}"/>
              </a:ext>
            </a:extLst>
          </p:cNvPr>
          <p:cNvSpPr>
            <a:spLocks noGrp="1"/>
          </p:cNvSpPr>
          <p:nvPr>
            <p:ph type="title"/>
          </p:nvPr>
        </p:nvSpPr>
        <p:spPr/>
        <p:txBody>
          <a:bodyPr/>
          <a:lstStyle/>
          <a:p>
            <a:r>
              <a:rPr lang="ja-JP" altLang="en-US"/>
              <a:t>評価</a:t>
            </a:r>
            <a:r>
              <a:rPr lang="en-US" altLang="ja-JP" dirty="0"/>
              <a:t> – </a:t>
            </a:r>
            <a:r>
              <a:rPr lang="ja-JP" altLang="en-US"/>
              <a:t>実行時の依存関係</a:t>
            </a:r>
            <a:endParaRPr kumimoji="1" lang="ja-JP" altLang="en-US"/>
          </a:p>
        </p:txBody>
      </p:sp>
      <p:sp>
        <p:nvSpPr>
          <p:cNvPr id="3" name="コンテンツ プレースホルダー 2">
            <a:extLst>
              <a:ext uri="{FF2B5EF4-FFF2-40B4-BE49-F238E27FC236}">
                <a16:creationId xmlns:a16="http://schemas.microsoft.com/office/drawing/2014/main" id="{42681774-46A6-99D4-CF0C-0122396BAAAC}"/>
              </a:ext>
            </a:extLst>
          </p:cNvPr>
          <p:cNvSpPr>
            <a:spLocks noGrp="1"/>
          </p:cNvSpPr>
          <p:nvPr>
            <p:ph idx="1"/>
          </p:nvPr>
        </p:nvSpPr>
        <p:spPr/>
        <p:txBody>
          <a:bodyPr/>
          <a:lstStyle/>
          <a:p>
            <a:r>
              <a:rPr kumimoji="1" lang="en-US" altLang="ja-JP" dirty="0"/>
              <a:t>SBOM </a:t>
            </a:r>
            <a:r>
              <a:rPr kumimoji="1" lang="ja-JP" altLang="en-US"/>
              <a:t>生成対象</a:t>
            </a:r>
            <a:r>
              <a:rPr lang="ja-JP" altLang="en-US"/>
              <a:t>：　</a:t>
            </a:r>
            <a:r>
              <a:rPr kumimoji="1" lang="en-US" altLang="ja-JP" dirty="0"/>
              <a:t>curl </a:t>
            </a:r>
            <a:r>
              <a:rPr kumimoji="1" lang="ja-JP" altLang="en-US"/>
              <a:t>のビルド成果物バイナリ</a:t>
            </a:r>
            <a:endParaRPr kumimoji="1" lang="en-US" altLang="ja-JP" dirty="0"/>
          </a:p>
          <a:p>
            <a:r>
              <a:rPr lang="ja-JP" altLang="en-US"/>
              <a:t>依存ファイル数：　</a:t>
            </a:r>
            <a:r>
              <a:rPr lang="en-US" altLang="ja-JP" dirty="0"/>
              <a:t>31 </a:t>
            </a:r>
            <a:r>
              <a:rPr lang="ja-JP" altLang="en-US"/>
              <a:t>件</a:t>
            </a:r>
            <a:endParaRPr kumimoji="1" lang="en-US" altLang="ja-JP" dirty="0"/>
          </a:p>
          <a:p>
            <a:r>
              <a:rPr kumimoji="1" lang="ja-JP" altLang="en-US"/>
              <a:t>パッケージ数：　</a:t>
            </a:r>
            <a:r>
              <a:rPr lang="en-US" altLang="ja-JP" dirty="0"/>
              <a:t>27</a:t>
            </a:r>
            <a:r>
              <a:rPr kumimoji="1" lang="en-US" altLang="ja-JP" dirty="0"/>
              <a:t> </a:t>
            </a:r>
            <a:r>
              <a:rPr kumimoji="1" lang="ja-JP" altLang="en-US"/>
              <a:t>件</a:t>
            </a:r>
            <a:r>
              <a:rPr kumimoji="1" lang="en-US" altLang="ja-JP" dirty="0"/>
              <a:t> </a:t>
            </a:r>
            <a:r>
              <a:rPr kumimoji="1" lang="ja-JP" altLang="en-US"/>
              <a:t>（全ファイル特定成功）</a:t>
            </a:r>
            <a:endParaRPr kumimoji="1" lang="en-US" altLang="ja-JP" dirty="0"/>
          </a:p>
          <a:p>
            <a:pPr lvl="1"/>
            <a:r>
              <a:rPr lang="en-US" altLang="ja-JP" sz="1800" dirty="0">
                <a:solidFill>
                  <a:srgbClr val="FFFFFF"/>
                </a:solidFill>
                <a:highlight>
                  <a:srgbClr val="000000"/>
                </a:highlight>
                <a:latin typeface="BIZ UDGothic" panose="020B0400000000000000" pitchFamily="49" charset="-128"/>
                <a:ea typeface="BIZ UDGothic" panose="020B0400000000000000" pitchFamily="49" charset="-128"/>
              </a:rPr>
              <a:t>libssl3t64</a:t>
            </a:r>
            <a:r>
              <a:rPr lang="en-US" altLang="ja-JP" dirty="0"/>
              <a:t> </a:t>
            </a:r>
            <a:r>
              <a:rPr lang="ja-JP" altLang="en-US"/>
              <a:t>を含む</a:t>
            </a:r>
            <a:endParaRPr kumimoji="1" lang="en-US" altLang="ja-JP" dirty="0"/>
          </a:p>
          <a:p>
            <a:r>
              <a:rPr kumimoji="1" lang="en-US" altLang="ja-JP" b="1" dirty="0">
                <a:solidFill>
                  <a:schemeClr val="accent1"/>
                </a:solidFill>
              </a:rPr>
              <a:t>SPDX Validator </a:t>
            </a:r>
            <a:r>
              <a:rPr kumimoji="1" lang="ja-JP" altLang="en-US" b="1">
                <a:solidFill>
                  <a:schemeClr val="accent1"/>
                </a:solidFill>
              </a:rPr>
              <a:t>と</a:t>
            </a:r>
            <a:r>
              <a:rPr kumimoji="1" lang="en-US" altLang="ja-JP" b="1" dirty="0">
                <a:solidFill>
                  <a:schemeClr val="accent1"/>
                </a:solidFill>
              </a:rPr>
              <a:t> NTIA Conformance Checker </a:t>
            </a:r>
            <a:r>
              <a:rPr kumimoji="1" lang="ja-JP" altLang="en-US" b="1">
                <a:solidFill>
                  <a:schemeClr val="accent1"/>
                </a:solidFill>
              </a:rPr>
              <a:t>を通過</a:t>
            </a:r>
            <a:endParaRPr kumimoji="1" lang="en-US" altLang="ja-JP" b="1" dirty="0">
              <a:solidFill>
                <a:schemeClr val="accent1"/>
              </a:solidFill>
            </a:endParaRPr>
          </a:p>
        </p:txBody>
      </p:sp>
      <p:sp>
        <p:nvSpPr>
          <p:cNvPr id="4" name="テキスト ボックス 3">
            <a:extLst>
              <a:ext uri="{FF2B5EF4-FFF2-40B4-BE49-F238E27FC236}">
                <a16:creationId xmlns:a16="http://schemas.microsoft.com/office/drawing/2014/main" id="{54A38065-BB5F-3A7A-198C-565589569BA9}"/>
              </a:ext>
            </a:extLst>
          </p:cNvPr>
          <p:cNvSpPr txBox="1"/>
          <p:nvPr/>
        </p:nvSpPr>
        <p:spPr>
          <a:xfrm>
            <a:off x="7417006" y="5786220"/>
            <a:ext cx="1210588" cy="707886"/>
          </a:xfrm>
          <a:prstGeom prst="rect">
            <a:avLst/>
          </a:prstGeom>
          <a:noFill/>
        </p:spPr>
        <p:txBody>
          <a:bodyPr wrap="none" rtlCol="0">
            <a:spAutoFit/>
          </a:bodyPr>
          <a:lstStyle/>
          <a:p>
            <a:r>
              <a:rPr kumimoji="1" lang="ja-JP" altLang="en-US" sz="2000"/>
              <a:t>生成時間</a:t>
            </a:r>
            <a:endParaRPr kumimoji="1" lang="en-US" altLang="ja-JP" sz="2000" dirty="0"/>
          </a:p>
          <a:p>
            <a:r>
              <a:rPr lang="en-US" altLang="ja-JP" sz="2000" dirty="0"/>
              <a:t>14</a:t>
            </a:r>
            <a:r>
              <a:rPr kumimoji="1" lang="en-US" altLang="ja-JP" sz="2000" dirty="0"/>
              <a:t>.0 </a:t>
            </a:r>
            <a:r>
              <a:rPr kumimoji="1" lang="ja-JP" altLang="en-US" sz="2000"/>
              <a:t>秒</a:t>
            </a:r>
          </a:p>
        </p:txBody>
      </p:sp>
      <p:graphicFrame>
        <p:nvGraphicFramePr>
          <p:cNvPr id="6" name="表 5">
            <a:extLst>
              <a:ext uri="{FF2B5EF4-FFF2-40B4-BE49-F238E27FC236}">
                <a16:creationId xmlns:a16="http://schemas.microsoft.com/office/drawing/2014/main" id="{43BE0611-788D-A662-1D88-A6D4355C62DE}"/>
              </a:ext>
            </a:extLst>
          </p:cNvPr>
          <p:cNvGraphicFramePr>
            <a:graphicFrameLocks noGrp="1"/>
          </p:cNvGraphicFramePr>
          <p:nvPr>
            <p:extLst>
              <p:ext uri="{D42A27DB-BD31-4B8C-83A1-F6EECF244321}">
                <p14:modId xmlns:p14="http://schemas.microsoft.com/office/powerpoint/2010/main" val="466164401"/>
              </p:ext>
            </p:extLst>
          </p:nvPr>
        </p:nvGraphicFramePr>
        <p:xfrm>
          <a:off x="2380755" y="3116768"/>
          <a:ext cx="4382489" cy="3424320"/>
        </p:xfrm>
        <a:graphic>
          <a:graphicData uri="http://schemas.openxmlformats.org/drawingml/2006/table">
            <a:tbl>
              <a:tblPr firstRow="1" bandRow="1">
                <a:tableStyleId>{5202B0CA-FC54-4496-8BCA-5EF66A818D29}</a:tableStyleId>
              </a:tblPr>
              <a:tblGrid>
                <a:gridCol w="3013288">
                  <a:extLst>
                    <a:ext uri="{9D8B030D-6E8A-4147-A177-3AD203B41FA5}">
                      <a16:colId xmlns:a16="http://schemas.microsoft.com/office/drawing/2014/main" val="161801085"/>
                    </a:ext>
                  </a:extLst>
                </a:gridCol>
                <a:gridCol w="1369201">
                  <a:extLst>
                    <a:ext uri="{9D8B030D-6E8A-4147-A177-3AD203B41FA5}">
                      <a16:colId xmlns:a16="http://schemas.microsoft.com/office/drawing/2014/main" val="1868249296"/>
                    </a:ext>
                  </a:extLst>
                </a:gridCol>
              </a:tblGrid>
              <a:tr h="221581">
                <a:tc>
                  <a:txBody>
                    <a:bodyPr/>
                    <a:lstStyle/>
                    <a:p>
                      <a:pPr algn="ctr"/>
                      <a:r>
                        <a:rPr kumimoji="1" lang="ja-JP" altLang="en-US" sz="1400" b="1">
                          <a:solidFill>
                            <a:srgbClr val="FFFFFF"/>
                          </a:solidFill>
                        </a:rPr>
                        <a:t>項目</a:t>
                      </a:r>
                    </a:p>
                  </a:txBody>
                  <a:tcPr marL="72000" marR="72000" marT="36000" marB="36000"/>
                </a:tc>
                <a:tc>
                  <a:txBody>
                    <a:bodyPr/>
                    <a:lstStyle/>
                    <a:p>
                      <a:pPr algn="ctr"/>
                      <a:r>
                        <a:rPr kumimoji="1" lang="ja-JP" altLang="en-US" sz="1400" b="1">
                          <a:solidFill>
                            <a:srgbClr val="FFFFFF"/>
                          </a:solidFill>
                        </a:rPr>
                        <a:t>取得成功率</a:t>
                      </a:r>
                    </a:p>
                  </a:txBody>
                  <a:tcPr marL="72000" marR="72000" marT="36000" marB="36000"/>
                </a:tc>
                <a:extLst>
                  <a:ext uri="{0D108BD9-81ED-4DB2-BD59-A6C34878D82A}">
                    <a16:rowId xmlns:a16="http://schemas.microsoft.com/office/drawing/2014/main" val="1062473952"/>
                  </a:ext>
                </a:extLst>
              </a:tr>
              <a:tr h="252402">
                <a:tc>
                  <a:txBody>
                    <a:bodyPr/>
                    <a:lstStyle/>
                    <a:p>
                      <a:pPr algn="ctr"/>
                      <a:r>
                        <a:rPr kumimoji="1" lang="en" altLang="ja-JP" sz="1400" b="1" u="none" dirty="0"/>
                        <a:t>name *</a:t>
                      </a:r>
                      <a:endParaRPr kumimoji="1" lang="ja-JP" altLang="en-US" sz="1400" b="1" u="none"/>
                    </a:p>
                  </a:txBody>
                  <a:tcPr marL="72000" marR="72000" marT="36000" marB="36000"/>
                </a:tc>
                <a:tc>
                  <a:txBody>
                    <a:bodyPr/>
                    <a:lstStyle/>
                    <a:p>
                      <a:pPr algn="ctr"/>
                      <a:r>
                        <a:rPr kumimoji="1" lang="en-US" altLang="ja-JP" sz="1400" b="1" u="none" dirty="0"/>
                        <a:t>100% (27)</a:t>
                      </a:r>
                      <a:endParaRPr kumimoji="1" lang="ja-JP" altLang="en-US" sz="1400" b="1" u="none"/>
                    </a:p>
                  </a:txBody>
                  <a:tcPr marL="72000" marR="72000" marT="36000" marB="36000"/>
                </a:tc>
                <a:extLst>
                  <a:ext uri="{0D108BD9-81ED-4DB2-BD59-A6C34878D82A}">
                    <a16:rowId xmlns:a16="http://schemas.microsoft.com/office/drawing/2014/main" val="1479121718"/>
                  </a:ext>
                </a:extLst>
              </a:tr>
              <a:tr h="252402">
                <a:tc>
                  <a:txBody>
                    <a:bodyPr/>
                    <a:lstStyle/>
                    <a:p>
                      <a:pPr algn="ctr"/>
                      <a:r>
                        <a:rPr kumimoji="1" lang="en" altLang="ja-JP" sz="1400" b="1" u="none" dirty="0" err="1"/>
                        <a:t>versionInfo</a:t>
                      </a:r>
                      <a:r>
                        <a:rPr kumimoji="1" lang="en" altLang="ja-JP" sz="1400" b="1" u="none" dirty="0"/>
                        <a:t> *</a:t>
                      </a:r>
                      <a:endParaRPr kumimoji="1" lang="ja-JP" altLang="en-US" sz="1400" b="1" u="none"/>
                    </a:p>
                  </a:txBody>
                  <a:tcPr marL="72000" marR="72000" marT="36000" marB="36000"/>
                </a:tc>
                <a:tc>
                  <a:txBody>
                    <a:bodyPr/>
                    <a:lstStyle/>
                    <a:p>
                      <a:pPr algn="ctr"/>
                      <a:r>
                        <a:rPr kumimoji="1" lang="en-US" altLang="ja-JP" sz="1400" b="1" u="none" dirty="0"/>
                        <a:t>100% (27)</a:t>
                      </a:r>
                      <a:endParaRPr kumimoji="1" lang="ja-JP" altLang="en-US" sz="1400" b="1" u="none"/>
                    </a:p>
                  </a:txBody>
                  <a:tcPr marL="72000" marR="72000" marT="36000" marB="36000"/>
                </a:tc>
                <a:extLst>
                  <a:ext uri="{0D108BD9-81ED-4DB2-BD59-A6C34878D82A}">
                    <a16:rowId xmlns:a16="http://schemas.microsoft.com/office/drawing/2014/main" val="4281074556"/>
                  </a:ext>
                </a:extLst>
              </a:tr>
              <a:tr h="252402">
                <a:tc>
                  <a:txBody>
                    <a:bodyPr/>
                    <a:lstStyle/>
                    <a:p>
                      <a:pPr algn="ctr"/>
                      <a:r>
                        <a:rPr kumimoji="1" lang="en" altLang="ja-JP" sz="1400" b="1" u="none" dirty="0"/>
                        <a:t>supplier *</a:t>
                      </a:r>
                      <a:endParaRPr kumimoji="1" lang="ja-JP" altLang="en-US" sz="1400" b="1" u="none"/>
                    </a:p>
                  </a:txBody>
                  <a:tcPr marL="72000" marR="72000" marT="36000" marB="36000"/>
                </a:tc>
                <a:tc>
                  <a:txBody>
                    <a:bodyPr/>
                    <a:lstStyle/>
                    <a:p>
                      <a:pPr algn="ctr"/>
                      <a:r>
                        <a:rPr kumimoji="1" lang="en-US" altLang="ja-JP" sz="1400" b="1" u="none" dirty="0"/>
                        <a:t>100% (27)</a:t>
                      </a:r>
                      <a:endParaRPr kumimoji="1" lang="ja-JP" altLang="en-US" sz="1400" b="1" u="none"/>
                    </a:p>
                  </a:txBody>
                  <a:tcPr marL="72000" marR="72000" marT="36000" marB="36000"/>
                </a:tc>
                <a:extLst>
                  <a:ext uri="{0D108BD9-81ED-4DB2-BD59-A6C34878D82A}">
                    <a16:rowId xmlns:a16="http://schemas.microsoft.com/office/drawing/2014/main" val="95414702"/>
                  </a:ext>
                </a:extLst>
              </a:tr>
              <a:tr h="252402">
                <a:tc>
                  <a:txBody>
                    <a:bodyPr/>
                    <a:lstStyle/>
                    <a:p>
                      <a:pPr algn="ctr"/>
                      <a:r>
                        <a:rPr kumimoji="1" lang="en-US" altLang="ja-JP" sz="1400" b="1" u="none" dirty="0" err="1"/>
                        <a:t>externalRefs</a:t>
                      </a:r>
                      <a:r>
                        <a:rPr kumimoji="1" lang="en-US" altLang="ja-JP" sz="1400" b="1" u="none" dirty="0"/>
                        <a:t> (PURL) *</a:t>
                      </a:r>
                    </a:p>
                  </a:txBody>
                  <a:tcPr marL="72000" marR="72000" marT="36000" marB="36000"/>
                </a:tc>
                <a:tc>
                  <a:txBody>
                    <a:bodyPr/>
                    <a:lstStyle/>
                    <a:p>
                      <a:pPr algn="ctr"/>
                      <a:r>
                        <a:rPr kumimoji="1" lang="en-US" altLang="ja-JP" sz="1400" b="1" u="none" dirty="0"/>
                        <a:t>100% (27)</a:t>
                      </a:r>
                      <a:endParaRPr kumimoji="1" lang="ja-JP" altLang="en-US" sz="1400" b="1" u="none"/>
                    </a:p>
                  </a:txBody>
                  <a:tcPr marL="72000" marR="72000" marT="36000" marB="36000"/>
                </a:tc>
                <a:extLst>
                  <a:ext uri="{0D108BD9-81ED-4DB2-BD59-A6C34878D82A}">
                    <a16:rowId xmlns:a16="http://schemas.microsoft.com/office/drawing/2014/main" val="2199623712"/>
                  </a:ext>
                </a:extLst>
              </a:tr>
              <a:tr h="252402">
                <a:tc>
                  <a:txBody>
                    <a:bodyPr/>
                    <a:lstStyle/>
                    <a:p>
                      <a:pPr algn="ctr"/>
                      <a:r>
                        <a:rPr kumimoji="1" lang="en" altLang="ja-JP" sz="1400" b="0" dirty="0" err="1"/>
                        <a:t>packageFileName</a:t>
                      </a:r>
                      <a:endParaRPr kumimoji="1" lang="ja-JP" altLang="en-US" sz="1400" b="0"/>
                    </a:p>
                  </a:txBody>
                  <a:tcPr marL="72000" marR="72000" marT="36000" marB="36000"/>
                </a:tc>
                <a:tc>
                  <a:txBody>
                    <a:bodyPr/>
                    <a:lstStyle/>
                    <a:p>
                      <a:pPr algn="ctr"/>
                      <a:r>
                        <a:rPr kumimoji="1" lang="en-US" altLang="ja-JP" sz="1400" b="0" dirty="0"/>
                        <a:t>100% (27)</a:t>
                      </a:r>
                      <a:endParaRPr kumimoji="1" lang="ja-JP" altLang="en-US" sz="1400" b="0"/>
                    </a:p>
                  </a:txBody>
                  <a:tcPr marL="72000" marR="72000" marT="36000" marB="36000"/>
                </a:tc>
                <a:extLst>
                  <a:ext uri="{0D108BD9-81ED-4DB2-BD59-A6C34878D82A}">
                    <a16:rowId xmlns:a16="http://schemas.microsoft.com/office/drawing/2014/main" val="2495499006"/>
                  </a:ext>
                </a:extLst>
              </a:tr>
              <a:tr h="252402">
                <a:tc>
                  <a:txBody>
                    <a:bodyPr/>
                    <a:lstStyle/>
                    <a:p>
                      <a:pPr algn="ctr"/>
                      <a:r>
                        <a:rPr kumimoji="1" lang="en" altLang="ja-JP" sz="1400" b="0" dirty="0" err="1"/>
                        <a:t>downloadLocation</a:t>
                      </a:r>
                      <a:endParaRPr kumimoji="1" lang="ja-JP" altLang="en-US" sz="1400" b="0"/>
                    </a:p>
                  </a:txBody>
                  <a:tcPr marL="72000" marR="72000" marT="36000" marB="36000"/>
                </a:tc>
                <a:tc>
                  <a:txBody>
                    <a:bodyPr/>
                    <a:lstStyle/>
                    <a:p>
                      <a:pPr algn="ctr"/>
                      <a:r>
                        <a:rPr kumimoji="1" lang="en-US" altLang="ja-JP" sz="1400" b="0" dirty="0"/>
                        <a:t>100% (27)</a:t>
                      </a:r>
                      <a:endParaRPr kumimoji="1" lang="ja-JP" altLang="en-US" sz="1400" b="0"/>
                    </a:p>
                  </a:txBody>
                  <a:tcPr marL="72000" marR="72000" marT="36000" marB="36000"/>
                </a:tc>
                <a:extLst>
                  <a:ext uri="{0D108BD9-81ED-4DB2-BD59-A6C34878D82A}">
                    <a16:rowId xmlns:a16="http://schemas.microsoft.com/office/drawing/2014/main" val="3868908012"/>
                  </a:ext>
                </a:extLst>
              </a:tr>
              <a:tr h="252402">
                <a:tc>
                  <a:txBody>
                    <a:bodyPr/>
                    <a:lstStyle/>
                    <a:p>
                      <a:pPr algn="ctr"/>
                      <a:r>
                        <a:rPr kumimoji="1" lang="en-US" altLang="ja-JP" sz="1400" b="0" dirty="0"/>
                        <a:t>homepage</a:t>
                      </a:r>
                    </a:p>
                  </a:txBody>
                  <a:tcPr marL="72000" marR="72000" marT="36000" marB="36000"/>
                </a:tc>
                <a:tc>
                  <a:txBody>
                    <a:bodyPr/>
                    <a:lstStyle/>
                    <a:p>
                      <a:pPr algn="ctr"/>
                      <a:r>
                        <a:rPr kumimoji="1" lang="en-US" altLang="ja-JP" sz="1400" b="0" dirty="0"/>
                        <a:t>100% (27)</a:t>
                      </a:r>
                      <a:endParaRPr kumimoji="1" lang="ja-JP" altLang="en-US" sz="1400" b="0"/>
                    </a:p>
                  </a:txBody>
                  <a:tcPr marL="72000" marR="72000" marT="36000" marB="36000"/>
                </a:tc>
                <a:extLst>
                  <a:ext uri="{0D108BD9-81ED-4DB2-BD59-A6C34878D82A}">
                    <a16:rowId xmlns:a16="http://schemas.microsoft.com/office/drawing/2014/main" val="3625096764"/>
                  </a:ext>
                </a:extLst>
              </a:tr>
              <a:tr h="252402">
                <a:tc>
                  <a:txBody>
                    <a:bodyPr/>
                    <a:lstStyle/>
                    <a:p>
                      <a:pPr algn="ctr"/>
                      <a:r>
                        <a:rPr kumimoji="1" lang="en-US" altLang="ja-JP" sz="1400" b="0" dirty="0"/>
                        <a:t>summary/description</a:t>
                      </a:r>
                    </a:p>
                  </a:txBody>
                  <a:tcPr marL="72000" marR="72000" marT="36000" marB="36000"/>
                </a:tc>
                <a:tc>
                  <a:txBody>
                    <a:bodyPr/>
                    <a:lstStyle/>
                    <a:p>
                      <a:pPr algn="ctr"/>
                      <a:r>
                        <a:rPr kumimoji="1" lang="en-US" altLang="ja-JP" sz="1400" b="0" dirty="0"/>
                        <a:t>100% (27)</a:t>
                      </a:r>
                      <a:endParaRPr kumimoji="1" lang="ja-JP" altLang="en-US" sz="1400" b="0"/>
                    </a:p>
                  </a:txBody>
                  <a:tcPr marL="72000" marR="72000" marT="36000" marB="36000"/>
                </a:tc>
                <a:extLst>
                  <a:ext uri="{0D108BD9-81ED-4DB2-BD59-A6C34878D82A}">
                    <a16:rowId xmlns:a16="http://schemas.microsoft.com/office/drawing/2014/main" val="3088270915"/>
                  </a:ext>
                </a:extLst>
              </a:tr>
              <a:tr h="252402">
                <a:tc>
                  <a:txBody>
                    <a:bodyPr/>
                    <a:lstStyle/>
                    <a:p>
                      <a:pPr algn="ctr"/>
                      <a:r>
                        <a:rPr kumimoji="1" lang="en-US" altLang="ja-JP" sz="1400" b="0" dirty="0"/>
                        <a:t>checksums</a:t>
                      </a:r>
                    </a:p>
                  </a:txBody>
                  <a:tcPr marL="72000" marR="72000" marT="36000" marB="36000"/>
                </a:tc>
                <a:tc>
                  <a:txBody>
                    <a:bodyPr/>
                    <a:lstStyle/>
                    <a:p>
                      <a:pPr algn="ctr"/>
                      <a:r>
                        <a:rPr kumimoji="1" lang="en-US" altLang="ja-JP" sz="1400" b="0" dirty="0"/>
                        <a:t>100% (27)</a:t>
                      </a:r>
                      <a:endParaRPr kumimoji="1" lang="ja-JP" altLang="en-US" sz="1400" b="0"/>
                    </a:p>
                  </a:txBody>
                  <a:tcPr marL="72000" marR="72000" marT="36000" marB="36000"/>
                </a:tc>
                <a:extLst>
                  <a:ext uri="{0D108BD9-81ED-4DB2-BD59-A6C34878D82A}">
                    <a16:rowId xmlns:a16="http://schemas.microsoft.com/office/drawing/2014/main" val="3947596613"/>
                  </a:ext>
                </a:extLst>
              </a:tr>
              <a:tr h="252402">
                <a:tc>
                  <a:txBody>
                    <a:bodyPr/>
                    <a:lstStyle/>
                    <a:p>
                      <a:pPr algn="ctr"/>
                      <a:r>
                        <a:rPr kumimoji="1" lang="en" altLang="ja-JP" sz="1400" b="0" dirty="0" err="1"/>
                        <a:t>copyrightText</a:t>
                      </a:r>
                      <a:endParaRPr kumimoji="1" lang="ja-JP" altLang="en-US" sz="1400" b="0"/>
                    </a:p>
                  </a:txBody>
                  <a:tcPr marL="72000" marR="72000" marT="36000" marB="36000"/>
                </a:tc>
                <a:tc>
                  <a:txBody>
                    <a:bodyPr/>
                    <a:lstStyle/>
                    <a:p>
                      <a:pPr algn="ctr"/>
                      <a:r>
                        <a:rPr kumimoji="1" lang="en-US" altLang="ja-JP" sz="1400" b="0" dirty="0"/>
                        <a:t>70.4% (19)</a:t>
                      </a:r>
                      <a:endParaRPr kumimoji="1" lang="ja-JP" altLang="en-US" sz="1400" b="0"/>
                    </a:p>
                  </a:txBody>
                  <a:tcPr marL="72000" marR="72000" marT="36000" marB="36000"/>
                </a:tc>
                <a:extLst>
                  <a:ext uri="{0D108BD9-81ED-4DB2-BD59-A6C34878D82A}">
                    <a16:rowId xmlns:a16="http://schemas.microsoft.com/office/drawing/2014/main" val="1396326186"/>
                  </a:ext>
                </a:extLst>
              </a:tr>
              <a:tr h="252402">
                <a:tc>
                  <a:txBody>
                    <a:bodyPr/>
                    <a:lstStyle/>
                    <a:p>
                      <a:pPr algn="ctr"/>
                      <a:r>
                        <a:rPr kumimoji="1" lang="en" altLang="ja-JP" sz="1400" b="0" dirty="0" err="1"/>
                        <a:t>licenseConcluded</a:t>
                      </a:r>
                      <a:r>
                        <a:rPr kumimoji="1" lang="en" altLang="ja-JP" sz="1400" b="0" dirty="0"/>
                        <a:t>/Declared</a:t>
                      </a:r>
                      <a:endParaRPr kumimoji="1" lang="ja-JP" altLang="en-US" sz="1400" b="0"/>
                    </a:p>
                  </a:txBody>
                  <a:tcPr marL="72000" marR="72000" marT="36000" marB="3600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b="0" dirty="0"/>
                        <a:t>100% (27)</a:t>
                      </a:r>
                      <a:endParaRPr kumimoji="1" lang="ja-JP" altLang="en-US" sz="1400" b="0"/>
                    </a:p>
                  </a:txBody>
                  <a:tcPr marL="72000" marR="72000" marT="36000" marB="36000"/>
                </a:tc>
                <a:extLst>
                  <a:ext uri="{0D108BD9-81ED-4DB2-BD59-A6C34878D82A}">
                    <a16:rowId xmlns:a16="http://schemas.microsoft.com/office/drawing/2014/main" val="652254214"/>
                  </a:ext>
                </a:extLst>
              </a:tr>
            </a:tbl>
          </a:graphicData>
        </a:graphic>
      </p:graphicFrame>
    </p:spTree>
    <p:extLst>
      <p:ext uri="{BB962C8B-B14F-4D97-AF65-F5344CB8AC3E}">
        <p14:creationId xmlns:p14="http://schemas.microsoft.com/office/powerpoint/2010/main" val="22764718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901EB630-0F61-C472-0D51-5023A2DA2E5C}"/>
              </a:ext>
            </a:extLst>
          </p:cNvPr>
          <p:cNvSpPr>
            <a:spLocks noGrp="1"/>
          </p:cNvSpPr>
          <p:nvPr>
            <p:ph type="title"/>
          </p:nvPr>
        </p:nvSpPr>
        <p:spPr/>
        <p:txBody>
          <a:bodyPr/>
          <a:lstStyle/>
          <a:p>
            <a:r>
              <a:rPr lang="ja-JP" altLang="en-US"/>
              <a:t>課題：　</a:t>
            </a:r>
            <a:r>
              <a:rPr lang="en-US" altLang="ja-JP" dirty="0"/>
              <a:t>SBOM </a:t>
            </a:r>
            <a:r>
              <a:rPr lang="ja-JP" altLang="en-US"/>
              <a:t>の普及は不十分</a:t>
            </a:r>
          </a:p>
        </p:txBody>
      </p:sp>
      <p:sp>
        <p:nvSpPr>
          <p:cNvPr id="8" name="角丸四角形 7">
            <a:extLst>
              <a:ext uri="{FF2B5EF4-FFF2-40B4-BE49-F238E27FC236}">
                <a16:creationId xmlns:a16="http://schemas.microsoft.com/office/drawing/2014/main" id="{23EE1B43-DC05-D1D5-335F-A4D798CED2D6}"/>
              </a:ext>
            </a:extLst>
          </p:cNvPr>
          <p:cNvSpPr/>
          <p:nvPr/>
        </p:nvSpPr>
        <p:spPr>
          <a:xfrm>
            <a:off x="821148" y="4375940"/>
            <a:ext cx="7501702" cy="738664"/>
          </a:xfrm>
          <a:prstGeom prst="roundRect">
            <a:avLst/>
          </a:prstGeom>
          <a:noFill/>
          <a:ln w="76200">
            <a:solidFill>
              <a:schemeClr val="tx1"/>
            </a:solidFill>
          </a:ln>
        </p:spPr>
        <p:style>
          <a:lnRef idx="2">
            <a:schemeClr val="accent1">
              <a:shade val="15000"/>
            </a:schemeClr>
          </a:lnRef>
          <a:fillRef idx="1001">
            <a:schemeClr val="dk2"/>
          </a:fillRef>
          <a:effectRef idx="0">
            <a:schemeClr val="accent1"/>
          </a:effectRef>
          <a:fontRef idx="minor">
            <a:schemeClr val="lt1"/>
          </a:fontRef>
        </p:style>
        <p:txBody>
          <a:bodyPr rtlCol="0" anchor="ctr"/>
          <a:lstStyle/>
          <a:p>
            <a:pPr algn="ctr"/>
            <a:r>
              <a:rPr lang="ja-JP" altLang="en-US" sz="2400" b="1" u="sng">
                <a:solidFill>
                  <a:schemeClr val="accent1"/>
                </a:solidFill>
              </a:rPr>
              <a:t>一般の開発者が実際に直面した課題</a:t>
            </a:r>
            <a:r>
              <a:rPr lang="ja-JP" altLang="en-US" sz="2400" b="1">
                <a:solidFill>
                  <a:schemeClr val="accent1"/>
                </a:solidFill>
              </a:rPr>
              <a:t>の調査は未実施</a:t>
            </a:r>
          </a:p>
        </p:txBody>
      </p:sp>
      <p:sp>
        <p:nvSpPr>
          <p:cNvPr id="18" name="テキスト ボックス 17">
            <a:extLst>
              <a:ext uri="{FF2B5EF4-FFF2-40B4-BE49-F238E27FC236}">
                <a16:creationId xmlns:a16="http://schemas.microsoft.com/office/drawing/2014/main" id="{2715409D-1BAB-6F73-D5FB-0F51E3C68086}"/>
              </a:ext>
            </a:extLst>
          </p:cNvPr>
          <p:cNvSpPr txBox="1"/>
          <p:nvPr/>
        </p:nvSpPr>
        <p:spPr>
          <a:xfrm>
            <a:off x="95003" y="5364521"/>
            <a:ext cx="9048998" cy="1277273"/>
          </a:xfrm>
          <a:prstGeom prst="rect">
            <a:avLst/>
          </a:prstGeom>
          <a:noFill/>
        </p:spPr>
        <p:txBody>
          <a:bodyPr wrap="square" rtlCol="0">
            <a:spAutoFit/>
          </a:bodyPr>
          <a:lstStyle/>
          <a:p>
            <a:r>
              <a:rPr lang="en" altLang="ja-JP" sz="1100" dirty="0"/>
              <a:t>[3] S. Hendrick and J. </a:t>
            </a:r>
            <a:r>
              <a:rPr lang="en" altLang="ja-JP" sz="1100" dirty="0" err="1"/>
              <a:t>Zemlin</a:t>
            </a:r>
            <a:r>
              <a:rPr lang="en" altLang="ja-JP" sz="1100" dirty="0"/>
              <a:t>, “The State of Software Bill of Materials (SBOM) and Cybersecurity Readiness,” 2022</a:t>
            </a:r>
          </a:p>
          <a:p>
            <a:r>
              <a:rPr lang="en-US" altLang="ja-JP" sz="1100" dirty="0"/>
              <a:t>[4] B. Xia </a:t>
            </a:r>
            <a:r>
              <a:rPr lang="ja-JP" altLang="en-US" sz="1100"/>
              <a:t>ら</a:t>
            </a:r>
            <a:r>
              <a:rPr lang="en-US" altLang="ja-JP" sz="1100" dirty="0"/>
              <a:t>, “An Empirical Study on Software Bill of Materials: Where We Stand and the Road Ahead,” ICSE '23</a:t>
            </a:r>
          </a:p>
          <a:p>
            <a:r>
              <a:rPr lang="en-US" altLang="ja-JP" sz="1100" dirty="0"/>
              <a:t>[5] T. Stalnaker </a:t>
            </a:r>
            <a:r>
              <a:rPr lang="ja-JP" altLang="en-US" sz="1100"/>
              <a:t>ら</a:t>
            </a:r>
            <a:r>
              <a:rPr lang="en-US" altLang="ja-JP" sz="1100" dirty="0"/>
              <a:t>, “BOMs Away! Inside the Minds of Stakeholders: A Comprehensive Study of Bills of Materials for Software Systems,” ICSE '24</a:t>
            </a:r>
          </a:p>
          <a:p>
            <a:r>
              <a:rPr lang="en-US" altLang="ja-JP" sz="1100" dirty="0"/>
              <a:t>[6] S. Nocera </a:t>
            </a:r>
            <a:r>
              <a:rPr lang="ja-JP" altLang="en-US" sz="1100"/>
              <a:t>ら</a:t>
            </a:r>
            <a:r>
              <a:rPr lang="en-US" altLang="ja-JP" sz="1100" dirty="0"/>
              <a:t>, “If it’s not SBOM, then what? How Italian Practitioners Manage the Software Supply Chain,” ICSME 2024</a:t>
            </a:r>
          </a:p>
          <a:p>
            <a:r>
              <a:rPr lang="en-US" altLang="ja-JP" sz="1100" dirty="0"/>
              <a:t>[7] B. </a:t>
            </a:r>
            <a:r>
              <a:rPr lang="en-US" altLang="ja-JP" sz="1100" dirty="0" err="1"/>
              <a:t>Kloeg</a:t>
            </a:r>
            <a:r>
              <a:rPr lang="en-US" altLang="ja-JP" sz="1100" dirty="0"/>
              <a:t> </a:t>
            </a:r>
            <a:r>
              <a:rPr lang="ja-JP" altLang="en-US" sz="1100"/>
              <a:t>ら</a:t>
            </a:r>
            <a:r>
              <a:rPr lang="en-US" altLang="ja-JP" sz="1100" dirty="0"/>
              <a:t>, “Charting the path to SBOM adoption: A business stakeholder-centric approach,” ASIA CCS '24</a:t>
            </a:r>
          </a:p>
          <a:p>
            <a:r>
              <a:rPr lang="en" altLang="ja-JP" sz="1100" dirty="0"/>
              <a:t>[8] S. Nocera </a:t>
            </a:r>
            <a:r>
              <a:rPr lang="ja-JP" altLang="en-US" sz="1100"/>
              <a:t>ら</a:t>
            </a:r>
            <a:r>
              <a:rPr lang="en-US" altLang="ja-JP" sz="1100" dirty="0"/>
              <a:t>, “</a:t>
            </a:r>
            <a:r>
              <a:rPr lang="en" altLang="ja-JP" sz="1100" dirty="0"/>
              <a:t>Software Bill of Materials Adoption: A Mining Study from GitHub,” ICSME 2023</a:t>
            </a:r>
          </a:p>
          <a:p>
            <a:r>
              <a:rPr lang="en" altLang="ja-JP" sz="1100" dirty="0"/>
              <a:t>[9] T. Bi </a:t>
            </a:r>
            <a:r>
              <a:rPr lang="ja-JP" altLang="en-US" sz="1100"/>
              <a:t>ら</a:t>
            </a:r>
            <a:r>
              <a:rPr lang="en-US" altLang="ja-JP" sz="1100" dirty="0"/>
              <a:t>, “On the Way to SBOMs: Investigating Design Issues and Solutions in Practice,” ACM TOSEM Vol 33, No 6 (2024)</a:t>
            </a:r>
            <a:endParaRPr lang="en" altLang="ja-JP" sz="1100" dirty="0"/>
          </a:p>
        </p:txBody>
      </p:sp>
      <p:sp>
        <p:nvSpPr>
          <p:cNvPr id="4" name="角丸四角形 3">
            <a:extLst>
              <a:ext uri="{FF2B5EF4-FFF2-40B4-BE49-F238E27FC236}">
                <a16:creationId xmlns:a16="http://schemas.microsoft.com/office/drawing/2014/main" id="{A94C345D-2C2C-15E4-7ECB-1AF7D0C766AD}"/>
              </a:ext>
            </a:extLst>
          </p:cNvPr>
          <p:cNvSpPr/>
          <p:nvPr/>
        </p:nvSpPr>
        <p:spPr>
          <a:xfrm>
            <a:off x="2048819" y="911996"/>
            <a:ext cx="5046362" cy="624355"/>
          </a:xfrm>
          <a:prstGeom prst="roundRect">
            <a:avLst/>
          </a:prstGeom>
          <a:noFill/>
          <a:ln w="38100">
            <a:solidFill>
              <a:schemeClr val="tx1"/>
            </a:solidFill>
          </a:ln>
        </p:spPr>
        <p:style>
          <a:lnRef idx="2">
            <a:schemeClr val="accent1">
              <a:shade val="15000"/>
            </a:schemeClr>
          </a:lnRef>
          <a:fillRef idx="1001">
            <a:schemeClr val="dk2"/>
          </a:fillRef>
          <a:effectRef idx="0">
            <a:schemeClr val="accent1"/>
          </a:effectRef>
          <a:fontRef idx="minor">
            <a:schemeClr val="lt1"/>
          </a:fontRef>
        </p:style>
        <p:txBody>
          <a:bodyPr rtlCol="0" anchor="ctr"/>
          <a:lstStyle/>
          <a:p>
            <a:pPr algn="ctr"/>
            <a:r>
              <a:rPr lang="en" altLang="ja-JP" sz="2400" b="1" dirty="0"/>
              <a:t>SBOM </a:t>
            </a:r>
            <a:r>
              <a:rPr lang="ja-JP" altLang="en-US" sz="2400" b="1"/>
              <a:t>の普及は未だ不十分</a:t>
            </a:r>
          </a:p>
        </p:txBody>
      </p:sp>
      <p:sp>
        <p:nvSpPr>
          <p:cNvPr id="6" name="下矢印 5">
            <a:extLst>
              <a:ext uri="{FF2B5EF4-FFF2-40B4-BE49-F238E27FC236}">
                <a16:creationId xmlns:a16="http://schemas.microsoft.com/office/drawing/2014/main" id="{62F25DD1-570C-211B-4F8B-B2D178E3DDA2}"/>
              </a:ext>
            </a:extLst>
          </p:cNvPr>
          <p:cNvSpPr/>
          <p:nvPr/>
        </p:nvSpPr>
        <p:spPr>
          <a:xfrm>
            <a:off x="3544960" y="1725679"/>
            <a:ext cx="2054079" cy="283372"/>
          </a:xfrm>
          <a:prstGeom prst="downArrow">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sz="1400"/>
          </a:p>
        </p:txBody>
      </p:sp>
      <p:sp>
        <p:nvSpPr>
          <p:cNvPr id="19" name="テキスト ボックス 18">
            <a:extLst>
              <a:ext uri="{FF2B5EF4-FFF2-40B4-BE49-F238E27FC236}">
                <a16:creationId xmlns:a16="http://schemas.microsoft.com/office/drawing/2014/main" id="{A3539871-DCA9-FA94-2F1D-6719CA3A3A8A}"/>
              </a:ext>
            </a:extLst>
          </p:cNvPr>
          <p:cNvSpPr txBox="1"/>
          <p:nvPr/>
        </p:nvSpPr>
        <p:spPr>
          <a:xfrm>
            <a:off x="696554" y="2184365"/>
            <a:ext cx="7750894" cy="1941658"/>
          </a:xfrm>
          <a:prstGeom prst="rect">
            <a:avLst/>
          </a:prstGeom>
          <a:noFill/>
          <a:ln w="38100">
            <a:solidFill>
              <a:schemeClr val="tx1"/>
            </a:solidFill>
          </a:ln>
        </p:spPr>
        <p:txBody>
          <a:bodyPr wrap="square" lIns="180000" tIns="108000" rIns="180000" bIns="108000" anchor="ctr">
            <a:spAutoFit/>
          </a:bodyPr>
          <a:lstStyle/>
          <a:p>
            <a:pPr marL="285750" indent="-285750">
              <a:buFont typeface="Arial" panose="020B0604020202020204" pitchFamily="34" charset="0"/>
              <a:buChar char="•"/>
            </a:pPr>
            <a:r>
              <a:rPr lang="ja-JP" altLang="en-US" sz="2400"/>
              <a:t>組織への準備度調査 </a:t>
            </a:r>
            <a:r>
              <a:rPr lang="en-US" altLang="ja-JP" sz="2400" dirty="0"/>
              <a:t>(</a:t>
            </a:r>
            <a:r>
              <a:rPr lang="en" altLang="ja-JP" sz="2400" dirty="0"/>
              <a:t>Linux Foundation) [3]</a:t>
            </a:r>
          </a:p>
          <a:p>
            <a:pPr marL="285750" indent="-285750">
              <a:buFont typeface="Arial" panose="020B0604020202020204" pitchFamily="34" charset="0"/>
              <a:buChar char="•"/>
            </a:pPr>
            <a:r>
              <a:rPr lang="ja-JP" altLang="en-US" sz="2400"/>
              <a:t>組織へのインタビュー調査、アンケート調査 </a:t>
            </a:r>
            <a:r>
              <a:rPr lang="en-US" altLang="ja-JP" sz="2400" dirty="0"/>
              <a:t>[4, 5, 6, 7]</a:t>
            </a:r>
          </a:p>
          <a:p>
            <a:pPr marL="285750" indent="-285750">
              <a:buFont typeface="Arial" panose="020B0604020202020204" pitchFamily="34" charset="0"/>
              <a:buChar char="•"/>
            </a:pPr>
            <a:r>
              <a:rPr lang="en" altLang="ja-JP" sz="2400" dirty="0"/>
              <a:t>GitHub </a:t>
            </a:r>
            <a:r>
              <a:rPr lang="ja-JP" altLang="en-US" sz="2400"/>
              <a:t>調査</a:t>
            </a:r>
          </a:p>
          <a:p>
            <a:pPr marL="742950" lvl="1" indent="-285750">
              <a:buFont typeface="Arial" panose="020B0604020202020204" pitchFamily="34" charset="0"/>
              <a:buChar char="•"/>
            </a:pPr>
            <a:r>
              <a:rPr lang="en" altLang="ja-JP" sz="2000" dirty="0"/>
              <a:t>OSS </a:t>
            </a:r>
            <a:r>
              <a:rPr lang="ja-JP" altLang="en-US" sz="2000"/>
              <a:t>への普及状況の定量調査 </a:t>
            </a:r>
            <a:r>
              <a:rPr lang="en-US" altLang="ja-JP" sz="2000" dirty="0"/>
              <a:t>[8]</a:t>
            </a:r>
          </a:p>
          <a:p>
            <a:pPr marL="742950" lvl="1" indent="-285750">
              <a:buFont typeface="Arial" panose="020B0604020202020204" pitchFamily="34" charset="0"/>
              <a:buChar char="•"/>
            </a:pPr>
            <a:r>
              <a:rPr lang="en" altLang="ja-JP" sz="2000" dirty="0"/>
              <a:t>SBOM </a:t>
            </a:r>
            <a:r>
              <a:rPr lang="ja-JP" altLang="en-US" sz="2000"/>
              <a:t>関連プロジェクト上の議論の調査 </a:t>
            </a:r>
            <a:r>
              <a:rPr lang="en-US" altLang="ja-JP" sz="2000" dirty="0"/>
              <a:t>[9]</a:t>
            </a:r>
          </a:p>
        </p:txBody>
      </p:sp>
    </p:spTree>
    <p:extLst>
      <p:ext uri="{BB962C8B-B14F-4D97-AF65-F5344CB8AC3E}">
        <p14:creationId xmlns:p14="http://schemas.microsoft.com/office/powerpoint/2010/main" val="40337881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8E2F283-0C8F-4B3B-1B2B-C1376F4A2259}"/>
              </a:ext>
            </a:extLst>
          </p:cNvPr>
          <p:cNvSpPr>
            <a:spLocks noGrp="1"/>
          </p:cNvSpPr>
          <p:nvPr>
            <p:ph type="title"/>
          </p:nvPr>
        </p:nvSpPr>
        <p:spPr/>
        <p:txBody>
          <a:bodyPr/>
          <a:lstStyle/>
          <a:p>
            <a:r>
              <a:rPr kumimoji="1" lang="en-US" altLang="ja-JP" dirty="0"/>
              <a:t>Stack Overflow </a:t>
            </a:r>
            <a:r>
              <a:rPr kumimoji="1" lang="ja-JP" altLang="en-US"/>
              <a:t>上の質問内容の調査</a:t>
            </a:r>
          </a:p>
        </p:txBody>
      </p:sp>
      <p:sp>
        <p:nvSpPr>
          <p:cNvPr id="13" name="コンテンツ プレースホルダー 12">
            <a:extLst>
              <a:ext uri="{FF2B5EF4-FFF2-40B4-BE49-F238E27FC236}">
                <a16:creationId xmlns:a16="http://schemas.microsoft.com/office/drawing/2014/main" id="{AAF773A4-2185-47A5-9ADE-F46E5BCCEE5C}"/>
              </a:ext>
            </a:extLst>
          </p:cNvPr>
          <p:cNvSpPr>
            <a:spLocks noGrp="1"/>
          </p:cNvSpPr>
          <p:nvPr>
            <p:ph idx="1"/>
          </p:nvPr>
        </p:nvSpPr>
        <p:spPr>
          <a:xfrm>
            <a:off x="244928" y="851363"/>
            <a:ext cx="8635482" cy="5542384"/>
          </a:xfrm>
        </p:spPr>
        <p:txBody>
          <a:bodyPr/>
          <a:lstStyle/>
          <a:p>
            <a:pPr marL="0" indent="0">
              <a:buNone/>
            </a:pPr>
            <a:r>
              <a:rPr lang="ja-JP" altLang="en-US"/>
              <a:t>質問とその回答を投稿・検索できる開発者向け</a:t>
            </a:r>
            <a:r>
              <a:rPr lang="en-US" altLang="ja-JP" dirty="0"/>
              <a:t> </a:t>
            </a:r>
            <a:r>
              <a:rPr lang="en" altLang="ja-JP" dirty="0"/>
              <a:t>Q&amp;A </a:t>
            </a:r>
            <a:r>
              <a:rPr lang="ja-JP" altLang="en-US"/>
              <a:t>サイト</a:t>
            </a:r>
            <a:endParaRPr lang="en-US" altLang="ja-JP" dirty="0"/>
          </a:p>
        </p:txBody>
      </p:sp>
      <p:sp>
        <p:nvSpPr>
          <p:cNvPr id="4" name="角丸四角形 3">
            <a:extLst>
              <a:ext uri="{FF2B5EF4-FFF2-40B4-BE49-F238E27FC236}">
                <a16:creationId xmlns:a16="http://schemas.microsoft.com/office/drawing/2014/main" id="{C3A1198A-D4FA-3D89-8CB4-545B95D741AC}"/>
              </a:ext>
            </a:extLst>
          </p:cNvPr>
          <p:cNvSpPr/>
          <p:nvPr/>
        </p:nvSpPr>
        <p:spPr>
          <a:xfrm>
            <a:off x="685801" y="4646873"/>
            <a:ext cx="8012149" cy="1887741"/>
          </a:xfrm>
          <a:prstGeom prst="roundRect">
            <a:avLst/>
          </a:prstGeom>
          <a:noFill/>
          <a:ln w="38100">
            <a:solidFill>
              <a:schemeClr val="tx1"/>
            </a:solidFill>
          </a:ln>
        </p:spPr>
        <p:style>
          <a:lnRef idx="2">
            <a:schemeClr val="accent1">
              <a:shade val="15000"/>
            </a:schemeClr>
          </a:lnRef>
          <a:fillRef idx="1001">
            <a:schemeClr val="dk2"/>
          </a:fillRef>
          <a:effectRef idx="0">
            <a:schemeClr val="accent1"/>
          </a:effectRef>
          <a:fontRef idx="minor">
            <a:schemeClr val="lt1"/>
          </a:fontRef>
        </p:style>
        <p:txBody>
          <a:bodyPr lIns="360000" rIns="180000" rtlCol="0" anchor="ctr"/>
          <a:lstStyle/>
          <a:p>
            <a:r>
              <a:rPr kumimoji="1" lang="ja-JP" altLang="en-US" sz="2000" b="1" u="sng"/>
              <a:t>調査 </a:t>
            </a:r>
            <a:r>
              <a:rPr lang="en-US" altLang="ja-JP" sz="2000" b="1" u="sng" dirty="0"/>
              <a:t>3</a:t>
            </a:r>
            <a:r>
              <a:rPr kumimoji="1" lang="ja-JP" altLang="en-US" sz="2000" b="1" u="sng"/>
              <a:t>：</a:t>
            </a:r>
            <a:r>
              <a:rPr lang="ja-JP" altLang="en-US" sz="2000" b="1" u="sng"/>
              <a:t>　</a:t>
            </a:r>
            <a:r>
              <a:rPr kumimoji="1" lang="en" altLang="ja-JP" sz="2000" b="1" u="sng" dirty="0"/>
              <a:t>SBOM</a:t>
            </a:r>
            <a:r>
              <a:rPr kumimoji="1" lang="ja-JP" altLang="en-US" sz="2000" b="1" u="sng"/>
              <a:t> 利用者が抱いている課題</a:t>
            </a:r>
            <a:endParaRPr kumimoji="1" lang="en-US" altLang="ja-JP" sz="2000" b="1" u="sng" dirty="0"/>
          </a:p>
          <a:p>
            <a:endParaRPr kumimoji="1" lang="en-US" altLang="ja-JP" sz="1050" dirty="0"/>
          </a:p>
          <a:p>
            <a:pPr marL="285750" indent="-285750">
              <a:buFont typeface="Arial" panose="020B0604020202020204" pitchFamily="34" charset="0"/>
              <a:buChar char="•"/>
            </a:pPr>
            <a:r>
              <a:rPr kumimoji="1" lang="en" altLang="ja-JP" b="1" dirty="0">
                <a:solidFill>
                  <a:schemeClr val="accent1"/>
                </a:solidFill>
              </a:rPr>
              <a:t>SBOM </a:t>
            </a:r>
            <a:r>
              <a:rPr kumimoji="1" lang="ja-JP" altLang="en-US" b="1">
                <a:solidFill>
                  <a:schemeClr val="accent1"/>
                </a:solidFill>
              </a:rPr>
              <a:t>ツールのユースケースの網羅性不足</a:t>
            </a:r>
            <a:endParaRPr kumimoji="1" lang="en-US" altLang="ja-JP" b="1" dirty="0">
              <a:solidFill>
                <a:schemeClr val="accent1"/>
              </a:solidFill>
            </a:endParaRPr>
          </a:p>
          <a:p>
            <a:pPr marL="285750" indent="-285750">
              <a:buFont typeface="Arial" panose="020B0604020202020204" pitchFamily="34" charset="0"/>
              <a:buChar char="•"/>
            </a:pPr>
            <a:r>
              <a:rPr kumimoji="1" lang="ja-JP" altLang="en-US" b="1">
                <a:solidFill>
                  <a:schemeClr val="accent1"/>
                </a:solidFill>
              </a:rPr>
              <a:t>各種要件を満たす </a:t>
            </a:r>
            <a:r>
              <a:rPr kumimoji="1" lang="en" altLang="ja-JP" b="1" dirty="0">
                <a:solidFill>
                  <a:schemeClr val="accent1"/>
                </a:solidFill>
              </a:rPr>
              <a:t>SBOM </a:t>
            </a:r>
            <a:r>
              <a:rPr kumimoji="1" lang="ja-JP" altLang="en-US" b="1">
                <a:solidFill>
                  <a:schemeClr val="accent1"/>
                </a:solidFill>
              </a:rPr>
              <a:t>を生成できない</a:t>
            </a:r>
            <a:endParaRPr kumimoji="1" lang="en-US" altLang="ja-JP" b="1" dirty="0">
              <a:solidFill>
                <a:schemeClr val="accent1"/>
              </a:solidFill>
            </a:endParaRPr>
          </a:p>
          <a:p>
            <a:pPr marL="285750" indent="-285750">
              <a:buFont typeface="Arial" panose="020B0604020202020204" pitchFamily="34" charset="0"/>
              <a:buChar char="•"/>
            </a:pPr>
            <a:r>
              <a:rPr kumimoji="1" lang="en" altLang="ja-JP" dirty="0"/>
              <a:t>SBOM </a:t>
            </a:r>
            <a:r>
              <a:rPr kumimoji="1" lang="ja-JP" altLang="en-US"/>
              <a:t>ツールに不具合がある、または利用方法が不明瞭</a:t>
            </a:r>
          </a:p>
        </p:txBody>
      </p:sp>
      <p:sp>
        <p:nvSpPr>
          <p:cNvPr id="5" name="角丸四角形 4">
            <a:extLst>
              <a:ext uri="{FF2B5EF4-FFF2-40B4-BE49-F238E27FC236}">
                <a16:creationId xmlns:a16="http://schemas.microsoft.com/office/drawing/2014/main" id="{46B31A35-58BB-48CC-5A87-88D7A56A38D6}"/>
              </a:ext>
            </a:extLst>
          </p:cNvPr>
          <p:cNvSpPr/>
          <p:nvPr/>
        </p:nvSpPr>
        <p:spPr>
          <a:xfrm>
            <a:off x="685801" y="3000065"/>
            <a:ext cx="8012149" cy="1540030"/>
          </a:xfrm>
          <a:prstGeom prst="roundRect">
            <a:avLst/>
          </a:prstGeom>
          <a:noFill/>
          <a:ln w="38100">
            <a:solidFill>
              <a:schemeClr val="tx1"/>
            </a:solidFill>
          </a:ln>
        </p:spPr>
        <p:style>
          <a:lnRef idx="2">
            <a:schemeClr val="accent1">
              <a:shade val="15000"/>
            </a:schemeClr>
          </a:lnRef>
          <a:fillRef idx="1001">
            <a:schemeClr val="dk2"/>
          </a:fillRef>
          <a:effectRef idx="0">
            <a:schemeClr val="accent1"/>
          </a:effectRef>
          <a:fontRef idx="minor">
            <a:schemeClr val="lt1"/>
          </a:fontRef>
        </p:style>
        <p:txBody>
          <a:bodyPr lIns="360000" rIns="180000" rtlCol="0" anchor="ctr"/>
          <a:lstStyle/>
          <a:p>
            <a:r>
              <a:rPr kumimoji="1" lang="ja-JP" altLang="en-US" sz="2000" b="1" u="sng"/>
              <a:t>調査 </a:t>
            </a:r>
            <a:r>
              <a:rPr kumimoji="1" lang="en-US" altLang="ja-JP" sz="2000" b="1" u="sng" dirty="0"/>
              <a:t>2</a:t>
            </a:r>
            <a:r>
              <a:rPr kumimoji="1" lang="ja-JP" altLang="en-US" sz="2000" b="1" u="sng"/>
              <a:t>：</a:t>
            </a:r>
            <a:r>
              <a:rPr lang="ja-JP" altLang="en-US" sz="2000" b="1" u="sng"/>
              <a:t>　</a:t>
            </a:r>
            <a:r>
              <a:rPr kumimoji="1" lang="en" altLang="ja-JP" sz="2000" b="1" u="sng" dirty="0"/>
              <a:t>SBOM </a:t>
            </a:r>
            <a:r>
              <a:rPr kumimoji="1" lang="ja-JP" altLang="en-US" sz="2000" b="1" u="sng"/>
              <a:t>利活用に関する質問数の推移</a:t>
            </a:r>
            <a:endParaRPr kumimoji="1" lang="en-US" altLang="ja-JP" sz="2000" b="1" u="sng" dirty="0"/>
          </a:p>
          <a:p>
            <a:endParaRPr kumimoji="1" lang="en" altLang="ja-JP" sz="1050" dirty="0"/>
          </a:p>
          <a:p>
            <a:r>
              <a:rPr kumimoji="1" lang="en" altLang="ja-JP" dirty="0"/>
              <a:t>SBOM </a:t>
            </a:r>
            <a:r>
              <a:rPr kumimoji="1" lang="ja-JP" altLang="en-US"/>
              <a:t>利用を求める大統領令の発令や </a:t>
            </a:r>
            <a:r>
              <a:rPr kumimoji="1" lang="en" altLang="ja-JP" dirty="0"/>
              <a:t>SPDX </a:t>
            </a:r>
            <a:r>
              <a:rPr kumimoji="1" lang="ja-JP" altLang="en-US"/>
              <a:t>の </a:t>
            </a:r>
            <a:r>
              <a:rPr kumimoji="1" lang="en" altLang="ja-JP" dirty="0"/>
              <a:t>ISO/IEC </a:t>
            </a:r>
            <a:r>
              <a:rPr kumimoji="1" lang="ja-JP" altLang="en-US"/>
              <a:t>標準化などが</a:t>
            </a:r>
            <a:br>
              <a:rPr kumimoji="1" lang="en-US" altLang="ja-JP" dirty="0"/>
            </a:br>
            <a:r>
              <a:rPr kumimoji="1" lang="ja-JP" altLang="en-US"/>
              <a:t>なされた</a:t>
            </a:r>
            <a:r>
              <a:rPr kumimoji="1" lang="en-US" altLang="ja-JP" dirty="0"/>
              <a:t> 2021 </a:t>
            </a:r>
            <a:r>
              <a:rPr kumimoji="1" lang="ja-JP" altLang="en-US"/>
              <a:t>年以降、新規質問数の増加が加速</a:t>
            </a:r>
          </a:p>
        </p:txBody>
      </p:sp>
      <p:sp>
        <p:nvSpPr>
          <p:cNvPr id="6" name="角丸四角形 5">
            <a:extLst>
              <a:ext uri="{FF2B5EF4-FFF2-40B4-BE49-F238E27FC236}">
                <a16:creationId xmlns:a16="http://schemas.microsoft.com/office/drawing/2014/main" id="{E646E9F0-C700-CD3E-1C26-EE48FB301D1C}"/>
              </a:ext>
            </a:extLst>
          </p:cNvPr>
          <p:cNvSpPr/>
          <p:nvPr/>
        </p:nvSpPr>
        <p:spPr>
          <a:xfrm>
            <a:off x="685801" y="1353258"/>
            <a:ext cx="8012149" cy="1540030"/>
          </a:xfrm>
          <a:prstGeom prst="roundRect">
            <a:avLst/>
          </a:prstGeom>
          <a:noFill/>
          <a:ln w="38100">
            <a:solidFill>
              <a:schemeClr val="tx1"/>
            </a:solidFill>
          </a:ln>
        </p:spPr>
        <p:style>
          <a:lnRef idx="2">
            <a:schemeClr val="accent1">
              <a:shade val="15000"/>
            </a:schemeClr>
          </a:lnRef>
          <a:fillRef idx="1001">
            <a:schemeClr val="dk2"/>
          </a:fillRef>
          <a:effectRef idx="0">
            <a:schemeClr val="accent1"/>
          </a:effectRef>
          <a:fontRef idx="minor">
            <a:schemeClr val="lt1"/>
          </a:fontRef>
        </p:style>
        <p:txBody>
          <a:bodyPr lIns="360000" rIns="180000" rtlCol="0" anchor="ctr"/>
          <a:lstStyle/>
          <a:p>
            <a:r>
              <a:rPr kumimoji="1" lang="ja-JP" altLang="en-US" sz="2000" b="1" u="sng"/>
              <a:t>調査 </a:t>
            </a:r>
            <a:r>
              <a:rPr kumimoji="1" lang="en-US" altLang="ja-JP" sz="2000" b="1" u="sng" dirty="0"/>
              <a:t>1</a:t>
            </a:r>
            <a:r>
              <a:rPr kumimoji="1" lang="ja-JP" altLang="en-US" sz="2000" b="1" u="sng"/>
              <a:t>：</a:t>
            </a:r>
            <a:r>
              <a:rPr lang="ja-JP" altLang="en-US" sz="2000" b="1" u="sng"/>
              <a:t>　</a:t>
            </a:r>
            <a:r>
              <a:rPr kumimoji="1" lang="en" altLang="ja-JP" sz="2000" b="1" u="sng" dirty="0"/>
              <a:t>SBOM </a:t>
            </a:r>
            <a:r>
              <a:rPr kumimoji="1" lang="ja-JP" altLang="en-US" sz="2000" b="1" u="sng"/>
              <a:t>利活用に関する質問の回答・解決状況</a:t>
            </a:r>
            <a:endParaRPr kumimoji="1" lang="en-US" altLang="ja-JP" sz="2000" b="1" u="sng" dirty="0"/>
          </a:p>
          <a:p>
            <a:endParaRPr kumimoji="1" lang="en-US" altLang="ja-JP" sz="1050" dirty="0"/>
          </a:p>
          <a:p>
            <a:r>
              <a:rPr kumimoji="1" lang="ja-JP" altLang="en-US"/>
              <a:t>質問の解決状況は極めて低い水準であり、</a:t>
            </a:r>
            <a:r>
              <a:rPr kumimoji="1" lang="en" altLang="ja-JP" dirty="0"/>
              <a:t>SBOM </a:t>
            </a:r>
            <a:r>
              <a:rPr kumimoji="1" lang="ja-JP" altLang="en-US"/>
              <a:t>利用者が課題に</a:t>
            </a:r>
            <a:br>
              <a:rPr kumimoji="1" lang="en-US" altLang="ja-JP" dirty="0"/>
            </a:br>
            <a:r>
              <a:rPr kumimoji="1" lang="ja-JP" altLang="en-US"/>
              <a:t>直面した際に</a:t>
            </a:r>
            <a:r>
              <a:rPr kumimoji="1" lang="en-US" altLang="ja-JP" dirty="0"/>
              <a:t> </a:t>
            </a:r>
            <a:r>
              <a:rPr kumimoji="1" lang="en" altLang="ja-JP" dirty="0"/>
              <a:t>Stack Overflow </a:t>
            </a:r>
            <a:r>
              <a:rPr kumimoji="1" lang="ja-JP" altLang="en-US"/>
              <a:t>で質問することでは解決が難しい状況</a:t>
            </a:r>
          </a:p>
        </p:txBody>
      </p:sp>
      <p:pic>
        <p:nvPicPr>
          <p:cNvPr id="7" name="グラフィックス 6" descr="ハードル 単色塗りつぶし">
            <a:extLst>
              <a:ext uri="{FF2B5EF4-FFF2-40B4-BE49-F238E27FC236}">
                <a16:creationId xmlns:a16="http://schemas.microsoft.com/office/drawing/2014/main" id="{CB4F103E-95C5-24CB-45FA-06C90B554E1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87385" y="5194362"/>
            <a:ext cx="799249" cy="785901"/>
          </a:xfrm>
          <a:prstGeom prst="rect">
            <a:avLst/>
          </a:prstGeom>
          <a:effectLst>
            <a:outerShdw blurRad="50800" dist="38100" dir="5400000" algn="ctr" rotWithShape="0">
              <a:srgbClr val="000000">
                <a:alpha val="80000"/>
              </a:srgbClr>
            </a:outerShdw>
          </a:effectLst>
        </p:spPr>
      </p:pic>
      <p:pic>
        <p:nvPicPr>
          <p:cNvPr id="8" name="グラフィックス 7" descr="上昇基調 単色塗りつぶし">
            <a:extLst>
              <a:ext uri="{FF2B5EF4-FFF2-40B4-BE49-F238E27FC236}">
                <a16:creationId xmlns:a16="http://schemas.microsoft.com/office/drawing/2014/main" id="{F0967C44-7042-3EFA-447D-5282F98F838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98644" y="3379077"/>
            <a:ext cx="799249" cy="785901"/>
          </a:xfrm>
          <a:prstGeom prst="rect">
            <a:avLst/>
          </a:prstGeom>
          <a:effectLst>
            <a:outerShdw blurRad="50800" dist="38100" dir="5400000" algn="ctr" rotWithShape="0">
              <a:srgbClr val="000000">
                <a:alpha val="80000"/>
              </a:srgbClr>
            </a:outerShdw>
          </a:effectLst>
        </p:spPr>
      </p:pic>
      <p:grpSp>
        <p:nvGrpSpPr>
          <p:cNvPr id="9" name="グループ化 8">
            <a:extLst>
              <a:ext uri="{FF2B5EF4-FFF2-40B4-BE49-F238E27FC236}">
                <a16:creationId xmlns:a16="http://schemas.microsoft.com/office/drawing/2014/main" id="{E2E6B6DF-9CCD-E407-AEC7-25B2B85EA0F9}"/>
              </a:ext>
            </a:extLst>
          </p:cNvPr>
          <p:cNvGrpSpPr/>
          <p:nvPr/>
        </p:nvGrpSpPr>
        <p:grpSpPr>
          <a:xfrm>
            <a:off x="361195" y="1828245"/>
            <a:ext cx="632390" cy="621828"/>
            <a:chOff x="830747" y="1374885"/>
            <a:chExt cx="723500" cy="723500"/>
          </a:xfrm>
          <a:effectLst>
            <a:outerShdw blurRad="50800" dist="38100" dir="5400000" algn="ctr" rotWithShape="0">
              <a:srgbClr val="000000">
                <a:alpha val="80000"/>
              </a:srgbClr>
            </a:outerShdw>
          </a:effectLst>
        </p:grpSpPr>
        <p:sp>
          <p:nvSpPr>
            <p:cNvPr id="10" name="フリーフォーム 9">
              <a:extLst>
                <a:ext uri="{FF2B5EF4-FFF2-40B4-BE49-F238E27FC236}">
                  <a16:creationId xmlns:a16="http://schemas.microsoft.com/office/drawing/2014/main" id="{C53307B7-00D7-2B3D-6CD9-6033ABE67E4D}"/>
                </a:ext>
              </a:extLst>
            </p:cNvPr>
            <p:cNvSpPr/>
            <p:nvPr/>
          </p:nvSpPr>
          <p:spPr>
            <a:xfrm>
              <a:off x="984757" y="1569633"/>
              <a:ext cx="434626" cy="343510"/>
            </a:xfrm>
            <a:custGeom>
              <a:avLst/>
              <a:gdLst>
                <a:gd name="connsiteX0" fmla="*/ 388448 w 434626"/>
                <a:gd name="connsiteY0" fmla="*/ 0 h 343510"/>
                <a:gd name="connsiteX1" fmla="*/ 434626 w 434626"/>
                <a:gd name="connsiteY1" fmla="*/ 45539 h 343510"/>
                <a:gd name="connsiteX2" fmla="*/ 295360 w 434626"/>
                <a:gd name="connsiteY2" fmla="*/ 184252 h 343510"/>
                <a:gd name="connsiteX3" fmla="*/ 295370 w 434626"/>
                <a:gd name="connsiteY3" fmla="*/ 184280 h 343510"/>
                <a:gd name="connsiteX4" fmla="*/ 136302 w 434626"/>
                <a:gd name="connsiteY4" fmla="*/ 343510 h 343510"/>
                <a:gd name="connsiteX5" fmla="*/ 0 w 434626"/>
                <a:gd name="connsiteY5" fmla="*/ 207207 h 343510"/>
                <a:gd name="connsiteX6" fmla="*/ 45539 w 434626"/>
                <a:gd name="connsiteY6" fmla="*/ 161668 h 343510"/>
                <a:gd name="connsiteX7" fmla="*/ 136302 w 434626"/>
                <a:gd name="connsiteY7" fmla="*/ 252432 h 343510"/>
                <a:gd name="connsiteX8" fmla="*/ 267747 w 434626"/>
                <a:gd name="connsiteY8" fmla="*/ 119282 h 343510"/>
                <a:gd name="connsiteX9" fmla="*/ 380533 w 434626"/>
                <a:gd name="connsiteY9" fmla="*/ 7925 h 343510"/>
                <a:gd name="connsiteX10" fmla="*/ 384638 w 434626"/>
                <a:gd name="connsiteY10" fmla="*/ 4115 h 343510"/>
                <a:gd name="connsiteX11" fmla="*/ 388448 w 434626"/>
                <a:gd name="connsiteY11" fmla="*/ 0 h 343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4626" h="343510">
                  <a:moveTo>
                    <a:pt x="388448" y="0"/>
                  </a:moveTo>
                  <a:lnTo>
                    <a:pt x="434626" y="45539"/>
                  </a:lnTo>
                  <a:cubicBezTo>
                    <a:pt x="380990" y="98879"/>
                    <a:pt x="348072" y="131645"/>
                    <a:pt x="295360" y="184252"/>
                  </a:cubicBezTo>
                  <a:lnTo>
                    <a:pt x="295370" y="184280"/>
                  </a:lnTo>
                  <a:cubicBezTo>
                    <a:pt x="242665" y="236890"/>
                    <a:pt x="189642" y="289967"/>
                    <a:pt x="136302" y="343510"/>
                  </a:cubicBezTo>
                  <a:cubicBezTo>
                    <a:pt x="90976" y="297968"/>
                    <a:pt x="45542" y="252534"/>
                    <a:pt x="0" y="207207"/>
                  </a:cubicBezTo>
                  <a:lnTo>
                    <a:pt x="45539" y="161668"/>
                  </a:lnTo>
                  <a:lnTo>
                    <a:pt x="136302" y="252432"/>
                  </a:lnTo>
                  <a:cubicBezTo>
                    <a:pt x="180365" y="207734"/>
                    <a:pt x="224180" y="163351"/>
                    <a:pt x="267747" y="119282"/>
                  </a:cubicBezTo>
                  <a:cubicBezTo>
                    <a:pt x="311286" y="75219"/>
                    <a:pt x="335375" y="51569"/>
                    <a:pt x="380533" y="7925"/>
                  </a:cubicBezTo>
                  <a:cubicBezTo>
                    <a:pt x="381800" y="6658"/>
                    <a:pt x="383162" y="5401"/>
                    <a:pt x="384638" y="4115"/>
                  </a:cubicBezTo>
                  <a:cubicBezTo>
                    <a:pt x="386069" y="2901"/>
                    <a:pt x="387348" y="1520"/>
                    <a:pt x="388448" y="0"/>
                  </a:cubicBezTo>
                  <a:close/>
                </a:path>
              </a:pathLst>
            </a:custGeom>
            <a:solidFill>
              <a:schemeClr val="bg2"/>
            </a:solidFill>
            <a:ln w="1270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11" name="フリーフォーム 10">
              <a:extLst>
                <a:ext uri="{FF2B5EF4-FFF2-40B4-BE49-F238E27FC236}">
                  <a16:creationId xmlns:a16="http://schemas.microsoft.com/office/drawing/2014/main" id="{E08A6C22-D229-E306-2182-8921EDD1DC54}"/>
                </a:ext>
              </a:extLst>
            </p:cNvPr>
            <p:cNvSpPr/>
            <p:nvPr/>
          </p:nvSpPr>
          <p:spPr>
            <a:xfrm>
              <a:off x="830747" y="1374885"/>
              <a:ext cx="723500" cy="723500"/>
            </a:xfrm>
            <a:custGeom>
              <a:avLst/>
              <a:gdLst>
                <a:gd name="connsiteX0" fmla="*/ 361750 w 723500"/>
                <a:gd name="connsiteY0" fmla="*/ 0 h 723500"/>
                <a:gd name="connsiteX1" fmla="*/ 362026 w 723500"/>
                <a:gd name="connsiteY1" fmla="*/ 0 h 723500"/>
                <a:gd name="connsiteX2" fmla="*/ 723500 w 723500"/>
                <a:gd name="connsiteY2" fmla="*/ 361721 h 723500"/>
                <a:gd name="connsiteX3" fmla="*/ 723500 w 723500"/>
                <a:gd name="connsiteY3" fmla="*/ 361750 h 723500"/>
                <a:gd name="connsiteX4" fmla="*/ 361750 w 723500"/>
                <a:gd name="connsiteY4" fmla="*/ 723500 h 723500"/>
                <a:gd name="connsiteX5" fmla="*/ 0 w 723500"/>
                <a:gd name="connsiteY5" fmla="*/ 361750 h 723500"/>
                <a:gd name="connsiteX6" fmla="*/ 361750 w 723500"/>
                <a:gd name="connsiteY6" fmla="*/ 0 h 723500"/>
                <a:gd name="connsiteX7" fmla="*/ 542458 w 723500"/>
                <a:gd name="connsiteY7" fmla="*/ 194748 h 723500"/>
                <a:gd name="connsiteX8" fmla="*/ 538648 w 723500"/>
                <a:gd name="connsiteY8" fmla="*/ 198863 h 723500"/>
                <a:gd name="connsiteX9" fmla="*/ 534543 w 723500"/>
                <a:gd name="connsiteY9" fmla="*/ 202673 h 723500"/>
                <a:gd name="connsiteX10" fmla="*/ 421757 w 723500"/>
                <a:gd name="connsiteY10" fmla="*/ 314030 h 723500"/>
                <a:gd name="connsiteX11" fmla="*/ 290312 w 723500"/>
                <a:gd name="connsiteY11" fmla="*/ 447180 h 723500"/>
                <a:gd name="connsiteX12" fmla="*/ 199549 w 723500"/>
                <a:gd name="connsiteY12" fmla="*/ 356416 h 723500"/>
                <a:gd name="connsiteX13" fmla="*/ 154010 w 723500"/>
                <a:gd name="connsiteY13" fmla="*/ 401955 h 723500"/>
                <a:gd name="connsiteX14" fmla="*/ 290312 w 723500"/>
                <a:gd name="connsiteY14" fmla="*/ 538258 h 723500"/>
                <a:gd name="connsiteX15" fmla="*/ 449380 w 723500"/>
                <a:gd name="connsiteY15" fmla="*/ 379028 h 723500"/>
                <a:gd name="connsiteX16" fmla="*/ 449370 w 723500"/>
                <a:gd name="connsiteY16" fmla="*/ 379000 h 723500"/>
                <a:gd name="connsiteX17" fmla="*/ 588636 w 723500"/>
                <a:gd name="connsiteY17" fmla="*/ 240287 h 723500"/>
                <a:gd name="connsiteX18" fmla="*/ 542458 w 723500"/>
                <a:gd name="connsiteY18" fmla="*/ 194748 h 72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23500" h="723500">
                  <a:moveTo>
                    <a:pt x="361750" y="0"/>
                  </a:moveTo>
                  <a:cubicBezTo>
                    <a:pt x="361842" y="0"/>
                    <a:pt x="361934" y="0"/>
                    <a:pt x="362026" y="0"/>
                  </a:cubicBezTo>
                  <a:cubicBezTo>
                    <a:pt x="561731" y="69"/>
                    <a:pt x="723569" y="162016"/>
                    <a:pt x="723500" y="361721"/>
                  </a:cubicBezTo>
                  <a:cubicBezTo>
                    <a:pt x="723500" y="361731"/>
                    <a:pt x="723500" y="361740"/>
                    <a:pt x="723500" y="361750"/>
                  </a:cubicBezTo>
                  <a:cubicBezTo>
                    <a:pt x="723500" y="561539"/>
                    <a:pt x="561539" y="723500"/>
                    <a:pt x="361750" y="723500"/>
                  </a:cubicBezTo>
                  <a:cubicBezTo>
                    <a:pt x="161961" y="723500"/>
                    <a:pt x="0" y="561539"/>
                    <a:pt x="0" y="361750"/>
                  </a:cubicBezTo>
                  <a:cubicBezTo>
                    <a:pt x="0" y="161961"/>
                    <a:pt x="161961" y="0"/>
                    <a:pt x="361750" y="0"/>
                  </a:cubicBezTo>
                  <a:close/>
                  <a:moveTo>
                    <a:pt x="542458" y="194748"/>
                  </a:moveTo>
                  <a:cubicBezTo>
                    <a:pt x="541358" y="196268"/>
                    <a:pt x="540079" y="197649"/>
                    <a:pt x="538648" y="198863"/>
                  </a:cubicBezTo>
                  <a:cubicBezTo>
                    <a:pt x="537172" y="200149"/>
                    <a:pt x="535810" y="201406"/>
                    <a:pt x="534543" y="202673"/>
                  </a:cubicBezTo>
                  <a:cubicBezTo>
                    <a:pt x="489385" y="246317"/>
                    <a:pt x="465296" y="269967"/>
                    <a:pt x="421757" y="314030"/>
                  </a:cubicBezTo>
                  <a:cubicBezTo>
                    <a:pt x="378190" y="358099"/>
                    <a:pt x="334375" y="402482"/>
                    <a:pt x="290312" y="447180"/>
                  </a:cubicBezTo>
                  <a:lnTo>
                    <a:pt x="199549" y="356416"/>
                  </a:lnTo>
                  <a:lnTo>
                    <a:pt x="154010" y="401955"/>
                  </a:lnTo>
                  <a:cubicBezTo>
                    <a:pt x="199552" y="447282"/>
                    <a:pt x="244986" y="492716"/>
                    <a:pt x="290312" y="538258"/>
                  </a:cubicBezTo>
                  <a:cubicBezTo>
                    <a:pt x="343652" y="484715"/>
                    <a:pt x="396675" y="431638"/>
                    <a:pt x="449380" y="379028"/>
                  </a:cubicBezTo>
                  <a:lnTo>
                    <a:pt x="449370" y="379000"/>
                  </a:lnTo>
                  <a:cubicBezTo>
                    <a:pt x="502082" y="326393"/>
                    <a:pt x="535000" y="293627"/>
                    <a:pt x="588636" y="240287"/>
                  </a:cubicBezTo>
                  <a:lnTo>
                    <a:pt x="542458" y="194748"/>
                  </a:lnTo>
                  <a:close/>
                </a:path>
              </a:pathLst>
            </a:custGeom>
            <a:solidFill>
              <a:schemeClr val="tx1"/>
            </a:solidFill>
            <a:ln w="1270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grpSp>
    </p:spTree>
    <p:extLst>
      <p:ext uri="{BB962C8B-B14F-4D97-AF65-F5344CB8AC3E}">
        <p14:creationId xmlns:p14="http://schemas.microsoft.com/office/powerpoint/2010/main" val="21267088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715AF374-9492-E432-F111-AA881B1884C0}"/>
              </a:ext>
            </a:extLst>
          </p:cNvPr>
          <p:cNvSpPr>
            <a:spLocks noGrp="1"/>
          </p:cNvSpPr>
          <p:nvPr>
            <p:ph type="title"/>
          </p:nvPr>
        </p:nvSpPr>
        <p:spPr/>
        <p:txBody>
          <a:bodyPr/>
          <a:lstStyle/>
          <a:p>
            <a:r>
              <a:rPr lang="en-US" altLang="ja-JP" dirty="0"/>
              <a:t>C/C++ </a:t>
            </a:r>
            <a:r>
              <a:rPr lang="ja-JP" altLang="en-US"/>
              <a:t>のソフトウェアに対する </a:t>
            </a:r>
            <a:r>
              <a:rPr lang="en-US" altLang="ja-JP" dirty="0"/>
              <a:t>SBOM </a:t>
            </a:r>
            <a:r>
              <a:rPr lang="ja-JP" altLang="en-US"/>
              <a:t>生成</a:t>
            </a:r>
          </a:p>
        </p:txBody>
      </p:sp>
      <p:sp>
        <p:nvSpPr>
          <p:cNvPr id="20" name="コンテンツ プレースホルダー 19">
            <a:extLst>
              <a:ext uri="{FF2B5EF4-FFF2-40B4-BE49-F238E27FC236}">
                <a16:creationId xmlns:a16="http://schemas.microsoft.com/office/drawing/2014/main" id="{AC26C6BB-907B-D83D-7FF4-1B75C4CA4D47}"/>
              </a:ext>
            </a:extLst>
          </p:cNvPr>
          <p:cNvSpPr>
            <a:spLocks noGrp="1"/>
          </p:cNvSpPr>
          <p:nvPr>
            <p:ph idx="1"/>
          </p:nvPr>
        </p:nvSpPr>
        <p:spPr/>
        <p:txBody>
          <a:bodyPr/>
          <a:lstStyle/>
          <a:p>
            <a:r>
              <a:rPr lang="ja-JP" altLang="en-US"/>
              <a:t>パッケージマネージャの情報を用いる</a:t>
            </a:r>
            <a:r>
              <a:rPr lang="en-US" altLang="ja-JP" dirty="0"/>
              <a:t> SBOM </a:t>
            </a:r>
            <a:r>
              <a:rPr lang="ja-JP" altLang="en-US"/>
              <a:t>ツールは存在</a:t>
            </a:r>
            <a:endParaRPr lang="en-US" altLang="ja-JP" dirty="0"/>
          </a:p>
          <a:p>
            <a:pPr lvl="1"/>
            <a:r>
              <a:rPr lang="ja-JP" altLang="en-US"/>
              <a:t>依存関係とメタデータが集権管理されている</a:t>
            </a:r>
            <a:endParaRPr lang="en-US" altLang="ja-JP" dirty="0"/>
          </a:p>
          <a:p>
            <a:pPr lvl="1"/>
            <a:r>
              <a:rPr lang="en-US" altLang="ja-JP" dirty="0" err="1"/>
              <a:t>npm</a:t>
            </a:r>
            <a:r>
              <a:rPr lang="en-US" altLang="ja-JP" dirty="0"/>
              <a:t>, pip </a:t>
            </a:r>
            <a:r>
              <a:rPr lang="ja-JP" altLang="en-US"/>
              <a:t>などに対応</a:t>
            </a:r>
            <a:endParaRPr lang="en-US" altLang="ja-JP" dirty="0"/>
          </a:p>
          <a:p>
            <a:r>
              <a:rPr lang="en-US" altLang="ja-JP" b="1" dirty="0">
                <a:solidFill>
                  <a:schemeClr val="accent1"/>
                </a:solidFill>
              </a:rPr>
              <a:t>C/C++ </a:t>
            </a:r>
            <a:r>
              <a:rPr lang="ja-JP" altLang="en-US" b="1">
                <a:solidFill>
                  <a:schemeClr val="accent1"/>
                </a:solidFill>
              </a:rPr>
              <a:t>を対象に</a:t>
            </a:r>
            <a:r>
              <a:rPr lang="en-US" altLang="ja-JP" b="1" dirty="0">
                <a:solidFill>
                  <a:schemeClr val="accent1"/>
                </a:solidFill>
              </a:rPr>
              <a:t> SBOM </a:t>
            </a:r>
            <a:r>
              <a:rPr lang="ja-JP" altLang="en-US" b="1">
                <a:solidFill>
                  <a:schemeClr val="accent1"/>
                </a:solidFill>
              </a:rPr>
              <a:t>を生成する手法は存在しない</a:t>
            </a:r>
            <a:endParaRPr lang="en-US" altLang="ja-JP" b="1" dirty="0">
              <a:solidFill>
                <a:schemeClr val="accent1"/>
              </a:solidFill>
            </a:endParaRPr>
          </a:p>
          <a:p>
            <a:pPr lvl="1"/>
            <a:r>
              <a:rPr lang="ja-JP" altLang="en-US"/>
              <a:t>パッケージマネージャが使われない傾向にあるため</a:t>
            </a:r>
            <a:endParaRPr lang="en-US" altLang="ja-JP" dirty="0"/>
          </a:p>
          <a:p>
            <a:pPr lvl="1"/>
            <a:r>
              <a:rPr lang="ja-JP" altLang="en-US"/>
              <a:t>既存システムへのパッケージマネージャ導入は高コスト</a:t>
            </a:r>
            <a:endParaRPr lang="en-US" altLang="ja-JP" dirty="0"/>
          </a:p>
          <a:p>
            <a:pPr lvl="1"/>
            <a:r>
              <a:rPr lang="ja-JP" altLang="en-US"/>
              <a:t>千差万別なビルドファイルの安定的な解析も困難</a:t>
            </a:r>
            <a:endParaRPr lang="en-US" altLang="ja-JP" dirty="0"/>
          </a:p>
          <a:p>
            <a:r>
              <a:rPr lang="en-US" altLang="ja-JP" dirty="0"/>
              <a:t>GitHub </a:t>
            </a:r>
            <a:r>
              <a:rPr lang="ja-JP" altLang="en-US"/>
              <a:t>上で共に</a:t>
            </a:r>
            <a:r>
              <a:rPr lang="en-US" altLang="ja-JP" dirty="0"/>
              <a:t> Top 10 </a:t>
            </a:r>
            <a:r>
              <a:rPr lang="ja-JP" altLang="en-US"/>
              <a:t>に入る言語</a:t>
            </a:r>
            <a:r>
              <a:rPr lang="en-US" altLang="ja-JP" dirty="0"/>
              <a:t> [11]</a:t>
            </a:r>
          </a:p>
          <a:p>
            <a:r>
              <a:rPr lang="ja-JP" altLang="en-US"/>
              <a:t>他言語でも </a:t>
            </a:r>
            <a:r>
              <a:rPr lang="en-US" altLang="ja-JP" dirty="0"/>
              <a:t>C/C++ </a:t>
            </a:r>
            <a:r>
              <a:rPr lang="ja-JP" altLang="en-US"/>
              <a:t>部品に依存するものが多くある</a:t>
            </a:r>
            <a:endParaRPr lang="en-US" altLang="ja-JP" dirty="0"/>
          </a:p>
          <a:p>
            <a:pPr lvl="1"/>
            <a:r>
              <a:rPr lang="en-US" altLang="ja-JP" dirty="0"/>
              <a:t>Python </a:t>
            </a:r>
            <a:r>
              <a:rPr lang="ja-JP" altLang="en-US"/>
              <a:t>の数値計算ライブラリ</a:t>
            </a:r>
            <a:r>
              <a:rPr lang="en-US" altLang="ja-JP" dirty="0"/>
              <a:t> NumPy </a:t>
            </a:r>
            <a:r>
              <a:rPr lang="ja-JP" altLang="en-US"/>
              <a:t>など</a:t>
            </a:r>
          </a:p>
        </p:txBody>
      </p:sp>
      <p:pic>
        <p:nvPicPr>
          <p:cNvPr id="26" name="グラフィックス 25">
            <a:extLst>
              <a:ext uri="{FF2B5EF4-FFF2-40B4-BE49-F238E27FC236}">
                <a16:creationId xmlns:a16="http://schemas.microsoft.com/office/drawing/2014/main" id="{A80E9B92-3BDD-00CF-A0D7-5324EBC710F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007087" y="4300681"/>
            <a:ext cx="1613260" cy="1817560"/>
          </a:xfrm>
          <a:prstGeom prst="rect">
            <a:avLst/>
          </a:prstGeom>
        </p:spPr>
      </p:pic>
      <p:sp>
        <p:nvSpPr>
          <p:cNvPr id="4" name="テキスト ボックス 3">
            <a:extLst>
              <a:ext uri="{FF2B5EF4-FFF2-40B4-BE49-F238E27FC236}">
                <a16:creationId xmlns:a16="http://schemas.microsoft.com/office/drawing/2014/main" id="{FAFCBAC1-F9BB-A3DD-48E9-3CB073CB1ADA}"/>
              </a:ext>
            </a:extLst>
          </p:cNvPr>
          <p:cNvSpPr txBox="1"/>
          <p:nvPr/>
        </p:nvSpPr>
        <p:spPr>
          <a:xfrm>
            <a:off x="631313" y="6405531"/>
            <a:ext cx="7825839" cy="276999"/>
          </a:xfrm>
          <a:prstGeom prst="rect">
            <a:avLst/>
          </a:prstGeom>
          <a:noFill/>
        </p:spPr>
        <p:txBody>
          <a:bodyPr wrap="square">
            <a:spAutoFit/>
          </a:bodyPr>
          <a:lstStyle/>
          <a:p>
            <a:r>
              <a:rPr lang="en-US" altLang="ja-JP" sz="1200" dirty="0"/>
              <a:t>[11] GitHub Staff, “</a:t>
            </a:r>
            <a:r>
              <a:rPr lang="en-US" altLang="ja-JP" sz="1200" dirty="0" err="1"/>
              <a:t>Octoverse</a:t>
            </a:r>
            <a:r>
              <a:rPr lang="en-US" altLang="ja-JP" sz="1200" dirty="0"/>
              <a:t>: AI leads Python to top language as the number of global developers surges,” 2024</a:t>
            </a:r>
            <a:endParaRPr lang="ja-JP" altLang="en-US" sz="1200"/>
          </a:p>
        </p:txBody>
      </p:sp>
    </p:spTree>
    <p:extLst>
      <p:ext uri="{BB962C8B-B14F-4D97-AF65-F5344CB8AC3E}">
        <p14:creationId xmlns:p14="http://schemas.microsoft.com/office/powerpoint/2010/main" val="16212306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4F813AF-A9CE-4499-C5D1-B35D5FB92657}"/>
              </a:ext>
            </a:extLst>
          </p:cNvPr>
          <p:cNvSpPr>
            <a:spLocks noGrp="1"/>
          </p:cNvSpPr>
          <p:nvPr>
            <p:ph type="title"/>
          </p:nvPr>
        </p:nvSpPr>
        <p:spPr/>
        <p:txBody>
          <a:bodyPr/>
          <a:lstStyle/>
          <a:p>
            <a:r>
              <a:rPr kumimoji="1" lang="en-US" altLang="ja-JP" dirty="0"/>
              <a:t>C/C++ </a:t>
            </a:r>
            <a:r>
              <a:rPr kumimoji="1" lang="ja-JP" altLang="en-US"/>
              <a:t>のビルド処理</a:t>
            </a:r>
          </a:p>
        </p:txBody>
      </p:sp>
      <p:sp>
        <p:nvSpPr>
          <p:cNvPr id="3" name="コンテンツ プレースホルダー 2">
            <a:extLst>
              <a:ext uri="{FF2B5EF4-FFF2-40B4-BE49-F238E27FC236}">
                <a16:creationId xmlns:a16="http://schemas.microsoft.com/office/drawing/2014/main" id="{621FA634-36E0-2120-2488-306CABDAFA80}"/>
              </a:ext>
            </a:extLst>
          </p:cNvPr>
          <p:cNvSpPr>
            <a:spLocks noGrp="1"/>
          </p:cNvSpPr>
          <p:nvPr>
            <p:ph idx="1"/>
          </p:nvPr>
        </p:nvSpPr>
        <p:spPr>
          <a:xfrm>
            <a:off x="244928" y="4711905"/>
            <a:ext cx="8635482" cy="1782200"/>
          </a:xfrm>
        </p:spPr>
        <p:txBody>
          <a:bodyPr/>
          <a:lstStyle/>
          <a:p>
            <a:r>
              <a:rPr kumimoji="1" lang="ja-JP" altLang="en-US" b="1">
                <a:solidFill>
                  <a:schemeClr val="accent1"/>
                </a:solidFill>
              </a:rPr>
              <a:t>コンパイル・リンク処理に着目</a:t>
            </a:r>
            <a:endParaRPr kumimoji="1" lang="en-US" altLang="ja-JP" b="1" dirty="0">
              <a:solidFill>
                <a:schemeClr val="accent1"/>
              </a:solidFill>
            </a:endParaRPr>
          </a:p>
          <a:p>
            <a:pPr lvl="1"/>
            <a:r>
              <a:rPr lang="ja-JP" altLang="en-US"/>
              <a:t>ヘッダファイルを取り込む</a:t>
            </a:r>
            <a:endParaRPr kumimoji="1" lang="en-US" altLang="ja-JP" dirty="0"/>
          </a:p>
          <a:p>
            <a:pPr lvl="1"/>
            <a:r>
              <a:rPr lang="ja-JP" altLang="en-US"/>
              <a:t>バイナリライブラリ</a:t>
            </a:r>
            <a:r>
              <a:rPr lang="en-US" altLang="ja-JP" dirty="0"/>
              <a:t> </a:t>
            </a:r>
            <a:r>
              <a:rPr lang="ja-JP" altLang="en-US"/>
              <a:t>と</a:t>
            </a:r>
            <a:r>
              <a:rPr lang="en-US" altLang="ja-JP" dirty="0"/>
              <a:t> </a:t>
            </a:r>
            <a:r>
              <a:rPr lang="ja-JP" altLang="en-US"/>
              <a:t>プログラムが使うシンボル</a:t>
            </a:r>
            <a:r>
              <a:rPr lang="en-US" altLang="ja-JP" dirty="0"/>
              <a:t> </a:t>
            </a:r>
            <a:r>
              <a:rPr lang="ja-JP" altLang="en-US"/>
              <a:t>を照合する</a:t>
            </a:r>
            <a:endParaRPr lang="en-US" altLang="ja-JP" dirty="0"/>
          </a:p>
          <a:p>
            <a:pPr lvl="1"/>
            <a:r>
              <a:rPr kumimoji="1" lang="ja-JP" altLang="en-US"/>
              <a:t>動的（共有）ライブラリについては依存情報をバイナリに埋め込む</a:t>
            </a:r>
            <a:endParaRPr kumimoji="1" lang="en-US" altLang="ja-JP" dirty="0"/>
          </a:p>
        </p:txBody>
      </p:sp>
      <p:sp>
        <p:nvSpPr>
          <p:cNvPr id="61" name="正方形/長方形 60">
            <a:extLst>
              <a:ext uri="{FF2B5EF4-FFF2-40B4-BE49-F238E27FC236}">
                <a16:creationId xmlns:a16="http://schemas.microsoft.com/office/drawing/2014/main" id="{98C3EACD-79E8-467F-CEE7-2E7361104FF0}"/>
              </a:ext>
            </a:extLst>
          </p:cNvPr>
          <p:cNvSpPr/>
          <p:nvPr/>
        </p:nvSpPr>
        <p:spPr>
          <a:xfrm>
            <a:off x="711883" y="995245"/>
            <a:ext cx="7720234" cy="3393218"/>
          </a:xfrm>
          <a:prstGeom prst="rect">
            <a:avLst/>
          </a:prstGeom>
          <a:solidFill>
            <a:srgbClr val="D9D9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 name="直線矢印コネクタ 3">
            <a:extLst>
              <a:ext uri="{FF2B5EF4-FFF2-40B4-BE49-F238E27FC236}">
                <a16:creationId xmlns:a16="http://schemas.microsoft.com/office/drawing/2014/main" id="{ACEED90C-467E-F457-9102-DEC7043CCA5F}"/>
              </a:ext>
            </a:extLst>
          </p:cNvPr>
          <p:cNvCxnSpPr>
            <a:cxnSpLocks/>
          </p:cNvCxnSpPr>
          <p:nvPr/>
        </p:nvCxnSpPr>
        <p:spPr>
          <a:xfrm>
            <a:off x="5198324" y="2162914"/>
            <a:ext cx="402283" cy="1119581"/>
          </a:xfrm>
          <a:prstGeom prst="straightConnector1">
            <a:avLst/>
          </a:prstGeom>
          <a:ln w="76200">
            <a:solidFill>
              <a:srgbClr val="000000"/>
            </a:solidFill>
            <a:tailEnd type="none"/>
          </a:ln>
        </p:spPr>
        <p:style>
          <a:lnRef idx="1">
            <a:schemeClr val="accent1"/>
          </a:lnRef>
          <a:fillRef idx="0">
            <a:schemeClr val="accent1"/>
          </a:fillRef>
          <a:effectRef idx="0">
            <a:schemeClr val="accent1"/>
          </a:effectRef>
          <a:fontRef idx="minor">
            <a:schemeClr val="tx1"/>
          </a:fontRef>
        </p:style>
      </p:cxnSp>
      <p:cxnSp>
        <p:nvCxnSpPr>
          <p:cNvPr id="5" name="直線矢印コネクタ 4">
            <a:extLst>
              <a:ext uri="{FF2B5EF4-FFF2-40B4-BE49-F238E27FC236}">
                <a16:creationId xmlns:a16="http://schemas.microsoft.com/office/drawing/2014/main" id="{0CDDC26B-5B32-ECC4-6CC9-89E9B585D982}"/>
              </a:ext>
            </a:extLst>
          </p:cNvPr>
          <p:cNvCxnSpPr>
            <a:cxnSpLocks/>
          </p:cNvCxnSpPr>
          <p:nvPr/>
        </p:nvCxnSpPr>
        <p:spPr>
          <a:xfrm>
            <a:off x="5167907" y="3282495"/>
            <a:ext cx="1471960" cy="0"/>
          </a:xfrm>
          <a:prstGeom prst="straightConnector1">
            <a:avLst/>
          </a:prstGeom>
          <a:ln w="76200">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6" name="直線矢印コネクタ 5">
            <a:extLst>
              <a:ext uri="{FF2B5EF4-FFF2-40B4-BE49-F238E27FC236}">
                <a16:creationId xmlns:a16="http://schemas.microsoft.com/office/drawing/2014/main" id="{9239AC74-970C-196B-DDA9-5B775A2E7FB2}"/>
              </a:ext>
            </a:extLst>
          </p:cNvPr>
          <p:cNvCxnSpPr>
            <a:cxnSpLocks/>
          </p:cNvCxnSpPr>
          <p:nvPr/>
        </p:nvCxnSpPr>
        <p:spPr>
          <a:xfrm flipV="1">
            <a:off x="2410766" y="3274497"/>
            <a:ext cx="1508159" cy="7999"/>
          </a:xfrm>
          <a:prstGeom prst="straightConnector1">
            <a:avLst/>
          </a:prstGeom>
          <a:ln w="76200">
            <a:solidFill>
              <a:srgbClr val="000000"/>
            </a:solidFill>
            <a:tailEnd type="triangle"/>
          </a:ln>
        </p:spPr>
        <p:style>
          <a:lnRef idx="1">
            <a:schemeClr val="accent1"/>
          </a:lnRef>
          <a:fillRef idx="0">
            <a:schemeClr val="accent1"/>
          </a:fillRef>
          <a:effectRef idx="0">
            <a:schemeClr val="accent1"/>
          </a:effectRef>
          <a:fontRef idx="minor">
            <a:schemeClr val="tx1"/>
          </a:fontRef>
        </p:style>
      </p:cxnSp>
      <p:grpSp>
        <p:nvGrpSpPr>
          <p:cNvPr id="7" name="グループ化 6">
            <a:extLst>
              <a:ext uri="{FF2B5EF4-FFF2-40B4-BE49-F238E27FC236}">
                <a16:creationId xmlns:a16="http://schemas.microsoft.com/office/drawing/2014/main" id="{199B5607-3C5F-4540-C997-7DC3F372CD32}"/>
              </a:ext>
            </a:extLst>
          </p:cNvPr>
          <p:cNvGrpSpPr/>
          <p:nvPr/>
        </p:nvGrpSpPr>
        <p:grpSpPr>
          <a:xfrm>
            <a:off x="1216608" y="2589073"/>
            <a:ext cx="1085996" cy="1323694"/>
            <a:chOff x="1493888" y="3206913"/>
            <a:chExt cx="1447995" cy="1764925"/>
          </a:xfrm>
        </p:grpSpPr>
        <p:grpSp>
          <p:nvGrpSpPr>
            <p:cNvPr id="8" name="グループ化 7">
              <a:extLst>
                <a:ext uri="{FF2B5EF4-FFF2-40B4-BE49-F238E27FC236}">
                  <a16:creationId xmlns:a16="http://schemas.microsoft.com/office/drawing/2014/main" id="{1E03AE31-F059-A1C7-DD37-14D453617A85}"/>
                </a:ext>
              </a:extLst>
            </p:cNvPr>
            <p:cNvGrpSpPr/>
            <p:nvPr/>
          </p:nvGrpSpPr>
          <p:grpSpPr>
            <a:xfrm>
              <a:off x="1810520" y="3512015"/>
              <a:ext cx="1131363" cy="1459823"/>
              <a:chOff x="4821083" y="3142949"/>
              <a:chExt cx="590550" cy="762000"/>
            </a:xfrm>
          </p:grpSpPr>
          <p:sp>
            <p:nvSpPr>
              <p:cNvPr id="18" name="フリーフォーム 17">
                <a:extLst>
                  <a:ext uri="{FF2B5EF4-FFF2-40B4-BE49-F238E27FC236}">
                    <a16:creationId xmlns:a16="http://schemas.microsoft.com/office/drawing/2014/main" id="{4338DEBA-3A2C-5F82-DEB0-EA06244B8A87}"/>
                  </a:ext>
                </a:extLst>
              </p:cNvPr>
              <p:cNvSpPr/>
              <p:nvPr/>
            </p:nvSpPr>
            <p:spPr>
              <a:xfrm>
                <a:off x="4878233" y="3200099"/>
                <a:ext cx="476250" cy="647700"/>
              </a:xfrm>
              <a:custGeom>
                <a:avLst/>
                <a:gdLst>
                  <a:gd name="connsiteX0" fmla="*/ 0 w 476250"/>
                  <a:gd name="connsiteY0" fmla="*/ 0 h 647700"/>
                  <a:gd name="connsiteX1" fmla="*/ 266700 w 476250"/>
                  <a:gd name="connsiteY1" fmla="*/ 0 h 647700"/>
                  <a:gd name="connsiteX2" fmla="*/ 266700 w 476250"/>
                  <a:gd name="connsiteY2" fmla="*/ 200025 h 647700"/>
                  <a:gd name="connsiteX3" fmla="*/ 476250 w 476250"/>
                  <a:gd name="connsiteY3" fmla="*/ 200025 h 647700"/>
                  <a:gd name="connsiteX4" fmla="*/ 476250 w 476250"/>
                  <a:gd name="connsiteY4" fmla="*/ 647700 h 647700"/>
                  <a:gd name="connsiteX5" fmla="*/ 0 w 476250"/>
                  <a:gd name="connsiteY5" fmla="*/ 647700 h 647700"/>
                  <a:gd name="connsiteX6" fmla="*/ 0 w 476250"/>
                  <a:gd name="connsiteY6" fmla="*/ 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6250" h="647700">
                    <a:moveTo>
                      <a:pt x="0" y="0"/>
                    </a:moveTo>
                    <a:lnTo>
                      <a:pt x="266700" y="0"/>
                    </a:lnTo>
                    <a:lnTo>
                      <a:pt x="266700" y="200025"/>
                    </a:lnTo>
                    <a:lnTo>
                      <a:pt x="476250" y="200025"/>
                    </a:lnTo>
                    <a:lnTo>
                      <a:pt x="476250" y="647700"/>
                    </a:lnTo>
                    <a:lnTo>
                      <a:pt x="0" y="647700"/>
                    </a:lnTo>
                    <a:lnTo>
                      <a:pt x="0" y="0"/>
                    </a:lnTo>
                    <a:close/>
                  </a:path>
                </a:pathLst>
              </a:custGeom>
              <a:solidFill>
                <a:srgbClr val="FFFFFF"/>
              </a:solidFill>
              <a:ln w="38100">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ja-JP" altLang="en-US" sz="1350"/>
              </a:p>
            </p:txBody>
          </p:sp>
          <p:sp>
            <p:nvSpPr>
              <p:cNvPr id="19" name="フリーフォーム 18">
                <a:extLst>
                  <a:ext uri="{FF2B5EF4-FFF2-40B4-BE49-F238E27FC236}">
                    <a16:creationId xmlns:a16="http://schemas.microsoft.com/office/drawing/2014/main" id="{552371F6-1295-7C5D-5431-C76FFB755A72}"/>
                  </a:ext>
                </a:extLst>
              </p:cNvPr>
              <p:cNvSpPr/>
              <p:nvPr/>
            </p:nvSpPr>
            <p:spPr>
              <a:xfrm>
                <a:off x="5202084" y="3223912"/>
                <a:ext cx="119063" cy="119062"/>
              </a:xfrm>
              <a:custGeom>
                <a:avLst/>
                <a:gdLst>
                  <a:gd name="connsiteX0" fmla="*/ 0 w 119063"/>
                  <a:gd name="connsiteY0" fmla="*/ 0 h 119062"/>
                  <a:gd name="connsiteX1" fmla="*/ 119063 w 119063"/>
                  <a:gd name="connsiteY1" fmla="*/ 119062 h 119062"/>
                  <a:gd name="connsiteX2" fmla="*/ 0 w 119063"/>
                  <a:gd name="connsiteY2" fmla="*/ 119062 h 119062"/>
                  <a:gd name="connsiteX3" fmla="*/ 0 w 119063"/>
                  <a:gd name="connsiteY3" fmla="*/ 0 h 119062"/>
                </a:gdLst>
                <a:ahLst/>
                <a:cxnLst>
                  <a:cxn ang="0">
                    <a:pos x="connsiteX0" y="connsiteY0"/>
                  </a:cxn>
                  <a:cxn ang="0">
                    <a:pos x="connsiteX1" y="connsiteY1"/>
                  </a:cxn>
                  <a:cxn ang="0">
                    <a:pos x="connsiteX2" y="connsiteY2"/>
                  </a:cxn>
                  <a:cxn ang="0">
                    <a:pos x="connsiteX3" y="connsiteY3"/>
                  </a:cxn>
                </a:cxnLst>
                <a:rect l="l" t="t" r="r" b="b"/>
                <a:pathLst>
                  <a:path w="119063" h="119062">
                    <a:moveTo>
                      <a:pt x="0" y="0"/>
                    </a:moveTo>
                    <a:lnTo>
                      <a:pt x="119063" y="119062"/>
                    </a:lnTo>
                    <a:lnTo>
                      <a:pt x="0" y="119062"/>
                    </a:lnTo>
                    <a:lnTo>
                      <a:pt x="0" y="0"/>
                    </a:lnTo>
                    <a:close/>
                  </a:path>
                </a:pathLst>
              </a:custGeom>
              <a:solidFill>
                <a:srgbClr val="FFFFFF"/>
              </a:solidFill>
              <a:ln w="38100">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ja-JP" altLang="en-US" sz="1350"/>
              </a:p>
            </p:txBody>
          </p:sp>
          <p:sp>
            <p:nvSpPr>
              <p:cNvPr id="20" name="フリーフォーム 19">
                <a:extLst>
                  <a:ext uri="{FF2B5EF4-FFF2-40B4-BE49-F238E27FC236}">
                    <a16:creationId xmlns:a16="http://schemas.microsoft.com/office/drawing/2014/main" id="{F90E7D26-DD22-045B-6B6A-C179B6A4D760}"/>
                  </a:ext>
                </a:extLst>
              </p:cNvPr>
              <p:cNvSpPr/>
              <p:nvPr/>
            </p:nvSpPr>
            <p:spPr>
              <a:xfrm>
                <a:off x="4821083" y="3142949"/>
                <a:ext cx="590550" cy="762000"/>
              </a:xfrm>
              <a:custGeom>
                <a:avLst/>
                <a:gdLst>
                  <a:gd name="connsiteX0" fmla="*/ 0 w 590550"/>
                  <a:gd name="connsiteY0" fmla="*/ 0 h 762000"/>
                  <a:gd name="connsiteX1" fmla="*/ 381000 w 590550"/>
                  <a:gd name="connsiteY1" fmla="*/ 0 h 762000"/>
                  <a:gd name="connsiteX2" fmla="*/ 590550 w 590550"/>
                  <a:gd name="connsiteY2" fmla="*/ 209550 h 762000"/>
                  <a:gd name="connsiteX3" fmla="*/ 590550 w 590550"/>
                  <a:gd name="connsiteY3" fmla="*/ 762000 h 762000"/>
                  <a:gd name="connsiteX4" fmla="*/ 0 w 590550"/>
                  <a:gd name="connsiteY4" fmla="*/ 762000 h 762000"/>
                  <a:gd name="connsiteX5" fmla="*/ 0 w 590550"/>
                  <a:gd name="connsiteY5" fmla="*/ 0 h 762000"/>
                  <a:gd name="connsiteX6" fmla="*/ 57150 w 590550"/>
                  <a:gd name="connsiteY6" fmla="*/ 57150 h 762000"/>
                  <a:gd name="connsiteX7" fmla="*/ 57150 w 590550"/>
                  <a:gd name="connsiteY7" fmla="*/ 704850 h 762000"/>
                  <a:gd name="connsiteX8" fmla="*/ 533400 w 590550"/>
                  <a:gd name="connsiteY8" fmla="*/ 704850 h 762000"/>
                  <a:gd name="connsiteX9" fmla="*/ 533400 w 590550"/>
                  <a:gd name="connsiteY9" fmla="*/ 257175 h 762000"/>
                  <a:gd name="connsiteX10" fmla="*/ 323850 w 590550"/>
                  <a:gd name="connsiteY10" fmla="*/ 257175 h 762000"/>
                  <a:gd name="connsiteX11" fmla="*/ 323850 w 590550"/>
                  <a:gd name="connsiteY11" fmla="*/ 57150 h 762000"/>
                  <a:gd name="connsiteX12" fmla="*/ 57150 w 590550"/>
                  <a:gd name="connsiteY12" fmla="*/ 57150 h 762000"/>
                  <a:gd name="connsiteX13" fmla="*/ 381000 w 590550"/>
                  <a:gd name="connsiteY13" fmla="*/ 80963 h 762000"/>
                  <a:gd name="connsiteX14" fmla="*/ 381000 w 590550"/>
                  <a:gd name="connsiteY14" fmla="*/ 200025 h 762000"/>
                  <a:gd name="connsiteX15" fmla="*/ 500063 w 590550"/>
                  <a:gd name="connsiteY15" fmla="*/ 200025 h 762000"/>
                  <a:gd name="connsiteX16" fmla="*/ 381000 w 590550"/>
                  <a:gd name="connsiteY16" fmla="*/ 80963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0550" h="762000">
                    <a:moveTo>
                      <a:pt x="0" y="0"/>
                    </a:moveTo>
                    <a:lnTo>
                      <a:pt x="381000" y="0"/>
                    </a:lnTo>
                    <a:lnTo>
                      <a:pt x="590550" y="209550"/>
                    </a:lnTo>
                    <a:lnTo>
                      <a:pt x="590550" y="762000"/>
                    </a:lnTo>
                    <a:lnTo>
                      <a:pt x="0" y="762000"/>
                    </a:lnTo>
                    <a:lnTo>
                      <a:pt x="0" y="0"/>
                    </a:lnTo>
                    <a:close/>
                    <a:moveTo>
                      <a:pt x="57150" y="57150"/>
                    </a:moveTo>
                    <a:lnTo>
                      <a:pt x="57150" y="704850"/>
                    </a:lnTo>
                    <a:lnTo>
                      <a:pt x="533400" y="704850"/>
                    </a:lnTo>
                    <a:lnTo>
                      <a:pt x="533400" y="257175"/>
                    </a:lnTo>
                    <a:lnTo>
                      <a:pt x="323850" y="257175"/>
                    </a:lnTo>
                    <a:lnTo>
                      <a:pt x="323850" y="57150"/>
                    </a:lnTo>
                    <a:lnTo>
                      <a:pt x="57150" y="57150"/>
                    </a:lnTo>
                    <a:close/>
                    <a:moveTo>
                      <a:pt x="381000" y="80963"/>
                    </a:moveTo>
                    <a:lnTo>
                      <a:pt x="381000" y="200025"/>
                    </a:lnTo>
                    <a:lnTo>
                      <a:pt x="500063" y="200025"/>
                    </a:lnTo>
                    <a:lnTo>
                      <a:pt x="381000" y="80963"/>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ja-JP" altLang="en-US" sz="1350"/>
              </a:p>
            </p:txBody>
          </p:sp>
        </p:grpSp>
        <p:grpSp>
          <p:nvGrpSpPr>
            <p:cNvPr id="9" name="グループ化 8">
              <a:extLst>
                <a:ext uri="{FF2B5EF4-FFF2-40B4-BE49-F238E27FC236}">
                  <a16:creationId xmlns:a16="http://schemas.microsoft.com/office/drawing/2014/main" id="{64B24F12-1B57-56A6-6E74-5874CF128019}"/>
                </a:ext>
              </a:extLst>
            </p:cNvPr>
            <p:cNvGrpSpPr/>
            <p:nvPr/>
          </p:nvGrpSpPr>
          <p:grpSpPr>
            <a:xfrm>
              <a:off x="1646288" y="3359313"/>
              <a:ext cx="1131363" cy="1459823"/>
              <a:chOff x="4821083" y="3142949"/>
              <a:chExt cx="590550" cy="762000"/>
            </a:xfrm>
          </p:grpSpPr>
          <p:sp>
            <p:nvSpPr>
              <p:cNvPr id="15" name="フリーフォーム 14">
                <a:extLst>
                  <a:ext uri="{FF2B5EF4-FFF2-40B4-BE49-F238E27FC236}">
                    <a16:creationId xmlns:a16="http://schemas.microsoft.com/office/drawing/2014/main" id="{B30453D3-86CD-CD47-C4A3-DF0F7A8A71A7}"/>
                  </a:ext>
                </a:extLst>
              </p:cNvPr>
              <p:cNvSpPr/>
              <p:nvPr/>
            </p:nvSpPr>
            <p:spPr>
              <a:xfrm>
                <a:off x="4878233" y="3200099"/>
                <a:ext cx="476250" cy="647700"/>
              </a:xfrm>
              <a:custGeom>
                <a:avLst/>
                <a:gdLst>
                  <a:gd name="connsiteX0" fmla="*/ 0 w 476250"/>
                  <a:gd name="connsiteY0" fmla="*/ 0 h 647700"/>
                  <a:gd name="connsiteX1" fmla="*/ 266700 w 476250"/>
                  <a:gd name="connsiteY1" fmla="*/ 0 h 647700"/>
                  <a:gd name="connsiteX2" fmla="*/ 266700 w 476250"/>
                  <a:gd name="connsiteY2" fmla="*/ 200025 h 647700"/>
                  <a:gd name="connsiteX3" fmla="*/ 476250 w 476250"/>
                  <a:gd name="connsiteY3" fmla="*/ 200025 h 647700"/>
                  <a:gd name="connsiteX4" fmla="*/ 476250 w 476250"/>
                  <a:gd name="connsiteY4" fmla="*/ 647700 h 647700"/>
                  <a:gd name="connsiteX5" fmla="*/ 0 w 476250"/>
                  <a:gd name="connsiteY5" fmla="*/ 647700 h 647700"/>
                  <a:gd name="connsiteX6" fmla="*/ 0 w 476250"/>
                  <a:gd name="connsiteY6" fmla="*/ 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6250" h="647700">
                    <a:moveTo>
                      <a:pt x="0" y="0"/>
                    </a:moveTo>
                    <a:lnTo>
                      <a:pt x="266700" y="0"/>
                    </a:lnTo>
                    <a:lnTo>
                      <a:pt x="266700" y="200025"/>
                    </a:lnTo>
                    <a:lnTo>
                      <a:pt x="476250" y="200025"/>
                    </a:lnTo>
                    <a:lnTo>
                      <a:pt x="476250" y="647700"/>
                    </a:lnTo>
                    <a:lnTo>
                      <a:pt x="0" y="647700"/>
                    </a:lnTo>
                    <a:lnTo>
                      <a:pt x="0" y="0"/>
                    </a:lnTo>
                    <a:close/>
                  </a:path>
                </a:pathLst>
              </a:custGeom>
              <a:solidFill>
                <a:srgbClr val="FFFFFF"/>
              </a:solidFill>
              <a:ln w="38100">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ja-JP" altLang="en-US" sz="1350"/>
              </a:p>
            </p:txBody>
          </p:sp>
          <p:sp>
            <p:nvSpPr>
              <p:cNvPr id="16" name="フリーフォーム 15">
                <a:extLst>
                  <a:ext uri="{FF2B5EF4-FFF2-40B4-BE49-F238E27FC236}">
                    <a16:creationId xmlns:a16="http://schemas.microsoft.com/office/drawing/2014/main" id="{1AB93570-3727-69C7-E2F1-FCC13384E10E}"/>
                  </a:ext>
                </a:extLst>
              </p:cNvPr>
              <p:cNvSpPr/>
              <p:nvPr/>
            </p:nvSpPr>
            <p:spPr>
              <a:xfrm>
                <a:off x="5202084" y="3223912"/>
                <a:ext cx="119063" cy="119062"/>
              </a:xfrm>
              <a:custGeom>
                <a:avLst/>
                <a:gdLst>
                  <a:gd name="connsiteX0" fmla="*/ 0 w 119063"/>
                  <a:gd name="connsiteY0" fmla="*/ 0 h 119062"/>
                  <a:gd name="connsiteX1" fmla="*/ 119063 w 119063"/>
                  <a:gd name="connsiteY1" fmla="*/ 119062 h 119062"/>
                  <a:gd name="connsiteX2" fmla="*/ 0 w 119063"/>
                  <a:gd name="connsiteY2" fmla="*/ 119062 h 119062"/>
                  <a:gd name="connsiteX3" fmla="*/ 0 w 119063"/>
                  <a:gd name="connsiteY3" fmla="*/ 0 h 119062"/>
                </a:gdLst>
                <a:ahLst/>
                <a:cxnLst>
                  <a:cxn ang="0">
                    <a:pos x="connsiteX0" y="connsiteY0"/>
                  </a:cxn>
                  <a:cxn ang="0">
                    <a:pos x="connsiteX1" y="connsiteY1"/>
                  </a:cxn>
                  <a:cxn ang="0">
                    <a:pos x="connsiteX2" y="connsiteY2"/>
                  </a:cxn>
                  <a:cxn ang="0">
                    <a:pos x="connsiteX3" y="connsiteY3"/>
                  </a:cxn>
                </a:cxnLst>
                <a:rect l="l" t="t" r="r" b="b"/>
                <a:pathLst>
                  <a:path w="119063" h="119062">
                    <a:moveTo>
                      <a:pt x="0" y="0"/>
                    </a:moveTo>
                    <a:lnTo>
                      <a:pt x="119063" y="119062"/>
                    </a:lnTo>
                    <a:lnTo>
                      <a:pt x="0" y="119062"/>
                    </a:lnTo>
                    <a:lnTo>
                      <a:pt x="0" y="0"/>
                    </a:lnTo>
                    <a:close/>
                  </a:path>
                </a:pathLst>
              </a:custGeom>
              <a:solidFill>
                <a:srgbClr val="FFFFFF"/>
              </a:solidFill>
              <a:ln w="38100">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ja-JP" altLang="en-US" sz="1350"/>
              </a:p>
            </p:txBody>
          </p:sp>
          <p:sp>
            <p:nvSpPr>
              <p:cNvPr id="17" name="フリーフォーム 16">
                <a:extLst>
                  <a:ext uri="{FF2B5EF4-FFF2-40B4-BE49-F238E27FC236}">
                    <a16:creationId xmlns:a16="http://schemas.microsoft.com/office/drawing/2014/main" id="{176D5C6F-5927-FD23-77E3-6506C14A113F}"/>
                  </a:ext>
                </a:extLst>
              </p:cNvPr>
              <p:cNvSpPr/>
              <p:nvPr/>
            </p:nvSpPr>
            <p:spPr>
              <a:xfrm>
                <a:off x="4821083" y="3142949"/>
                <a:ext cx="590550" cy="762000"/>
              </a:xfrm>
              <a:custGeom>
                <a:avLst/>
                <a:gdLst>
                  <a:gd name="connsiteX0" fmla="*/ 0 w 590550"/>
                  <a:gd name="connsiteY0" fmla="*/ 0 h 762000"/>
                  <a:gd name="connsiteX1" fmla="*/ 381000 w 590550"/>
                  <a:gd name="connsiteY1" fmla="*/ 0 h 762000"/>
                  <a:gd name="connsiteX2" fmla="*/ 590550 w 590550"/>
                  <a:gd name="connsiteY2" fmla="*/ 209550 h 762000"/>
                  <a:gd name="connsiteX3" fmla="*/ 590550 w 590550"/>
                  <a:gd name="connsiteY3" fmla="*/ 762000 h 762000"/>
                  <a:gd name="connsiteX4" fmla="*/ 0 w 590550"/>
                  <a:gd name="connsiteY4" fmla="*/ 762000 h 762000"/>
                  <a:gd name="connsiteX5" fmla="*/ 0 w 590550"/>
                  <a:gd name="connsiteY5" fmla="*/ 0 h 762000"/>
                  <a:gd name="connsiteX6" fmla="*/ 57150 w 590550"/>
                  <a:gd name="connsiteY6" fmla="*/ 57150 h 762000"/>
                  <a:gd name="connsiteX7" fmla="*/ 57150 w 590550"/>
                  <a:gd name="connsiteY7" fmla="*/ 704850 h 762000"/>
                  <a:gd name="connsiteX8" fmla="*/ 533400 w 590550"/>
                  <a:gd name="connsiteY8" fmla="*/ 704850 h 762000"/>
                  <a:gd name="connsiteX9" fmla="*/ 533400 w 590550"/>
                  <a:gd name="connsiteY9" fmla="*/ 257175 h 762000"/>
                  <a:gd name="connsiteX10" fmla="*/ 323850 w 590550"/>
                  <a:gd name="connsiteY10" fmla="*/ 257175 h 762000"/>
                  <a:gd name="connsiteX11" fmla="*/ 323850 w 590550"/>
                  <a:gd name="connsiteY11" fmla="*/ 57150 h 762000"/>
                  <a:gd name="connsiteX12" fmla="*/ 57150 w 590550"/>
                  <a:gd name="connsiteY12" fmla="*/ 57150 h 762000"/>
                  <a:gd name="connsiteX13" fmla="*/ 381000 w 590550"/>
                  <a:gd name="connsiteY13" fmla="*/ 80963 h 762000"/>
                  <a:gd name="connsiteX14" fmla="*/ 381000 w 590550"/>
                  <a:gd name="connsiteY14" fmla="*/ 200025 h 762000"/>
                  <a:gd name="connsiteX15" fmla="*/ 500063 w 590550"/>
                  <a:gd name="connsiteY15" fmla="*/ 200025 h 762000"/>
                  <a:gd name="connsiteX16" fmla="*/ 381000 w 590550"/>
                  <a:gd name="connsiteY16" fmla="*/ 80963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0550" h="762000">
                    <a:moveTo>
                      <a:pt x="0" y="0"/>
                    </a:moveTo>
                    <a:lnTo>
                      <a:pt x="381000" y="0"/>
                    </a:lnTo>
                    <a:lnTo>
                      <a:pt x="590550" y="209550"/>
                    </a:lnTo>
                    <a:lnTo>
                      <a:pt x="590550" y="762000"/>
                    </a:lnTo>
                    <a:lnTo>
                      <a:pt x="0" y="762000"/>
                    </a:lnTo>
                    <a:lnTo>
                      <a:pt x="0" y="0"/>
                    </a:lnTo>
                    <a:close/>
                    <a:moveTo>
                      <a:pt x="57150" y="57150"/>
                    </a:moveTo>
                    <a:lnTo>
                      <a:pt x="57150" y="704850"/>
                    </a:lnTo>
                    <a:lnTo>
                      <a:pt x="533400" y="704850"/>
                    </a:lnTo>
                    <a:lnTo>
                      <a:pt x="533400" y="257175"/>
                    </a:lnTo>
                    <a:lnTo>
                      <a:pt x="323850" y="257175"/>
                    </a:lnTo>
                    <a:lnTo>
                      <a:pt x="323850" y="57150"/>
                    </a:lnTo>
                    <a:lnTo>
                      <a:pt x="57150" y="57150"/>
                    </a:lnTo>
                    <a:close/>
                    <a:moveTo>
                      <a:pt x="381000" y="80963"/>
                    </a:moveTo>
                    <a:lnTo>
                      <a:pt x="381000" y="200025"/>
                    </a:lnTo>
                    <a:lnTo>
                      <a:pt x="500063" y="200025"/>
                    </a:lnTo>
                    <a:lnTo>
                      <a:pt x="381000" y="80963"/>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ja-JP" altLang="en-US" sz="1350"/>
              </a:p>
            </p:txBody>
          </p:sp>
        </p:grpSp>
        <p:grpSp>
          <p:nvGrpSpPr>
            <p:cNvPr id="10" name="グループ化 9">
              <a:extLst>
                <a:ext uri="{FF2B5EF4-FFF2-40B4-BE49-F238E27FC236}">
                  <a16:creationId xmlns:a16="http://schemas.microsoft.com/office/drawing/2014/main" id="{70E070F8-EC00-C9D1-87EF-F74F6FC6DACC}"/>
                </a:ext>
              </a:extLst>
            </p:cNvPr>
            <p:cNvGrpSpPr/>
            <p:nvPr/>
          </p:nvGrpSpPr>
          <p:grpSpPr>
            <a:xfrm>
              <a:off x="1493888" y="3206913"/>
              <a:ext cx="1131363" cy="1459823"/>
              <a:chOff x="4821083" y="3142949"/>
              <a:chExt cx="590550" cy="762000"/>
            </a:xfrm>
          </p:grpSpPr>
          <p:sp>
            <p:nvSpPr>
              <p:cNvPr id="12" name="フリーフォーム 11">
                <a:extLst>
                  <a:ext uri="{FF2B5EF4-FFF2-40B4-BE49-F238E27FC236}">
                    <a16:creationId xmlns:a16="http://schemas.microsoft.com/office/drawing/2014/main" id="{F53DDAAA-8135-3B4F-5711-91A38DB9C575}"/>
                  </a:ext>
                </a:extLst>
              </p:cNvPr>
              <p:cNvSpPr/>
              <p:nvPr/>
            </p:nvSpPr>
            <p:spPr>
              <a:xfrm>
                <a:off x="4878233" y="3200099"/>
                <a:ext cx="476250" cy="647700"/>
              </a:xfrm>
              <a:custGeom>
                <a:avLst/>
                <a:gdLst>
                  <a:gd name="connsiteX0" fmla="*/ 0 w 476250"/>
                  <a:gd name="connsiteY0" fmla="*/ 0 h 647700"/>
                  <a:gd name="connsiteX1" fmla="*/ 266700 w 476250"/>
                  <a:gd name="connsiteY1" fmla="*/ 0 h 647700"/>
                  <a:gd name="connsiteX2" fmla="*/ 266700 w 476250"/>
                  <a:gd name="connsiteY2" fmla="*/ 200025 h 647700"/>
                  <a:gd name="connsiteX3" fmla="*/ 476250 w 476250"/>
                  <a:gd name="connsiteY3" fmla="*/ 200025 h 647700"/>
                  <a:gd name="connsiteX4" fmla="*/ 476250 w 476250"/>
                  <a:gd name="connsiteY4" fmla="*/ 647700 h 647700"/>
                  <a:gd name="connsiteX5" fmla="*/ 0 w 476250"/>
                  <a:gd name="connsiteY5" fmla="*/ 647700 h 647700"/>
                  <a:gd name="connsiteX6" fmla="*/ 0 w 476250"/>
                  <a:gd name="connsiteY6" fmla="*/ 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6250" h="647700">
                    <a:moveTo>
                      <a:pt x="0" y="0"/>
                    </a:moveTo>
                    <a:lnTo>
                      <a:pt x="266700" y="0"/>
                    </a:lnTo>
                    <a:lnTo>
                      <a:pt x="266700" y="200025"/>
                    </a:lnTo>
                    <a:lnTo>
                      <a:pt x="476250" y="200025"/>
                    </a:lnTo>
                    <a:lnTo>
                      <a:pt x="476250" y="647700"/>
                    </a:lnTo>
                    <a:lnTo>
                      <a:pt x="0" y="647700"/>
                    </a:lnTo>
                    <a:lnTo>
                      <a:pt x="0" y="0"/>
                    </a:lnTo>
                    <a:close/>
                  </a:path>
                </a:pathLst>
              </a:custGeom>
              <a:solidFill>
                <a:srgbClr val="FFFFFF"/>
              </a:solidFill>
              <a:ln w="38100">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ja-JP" altLang="en-US" sz="1350"/>
              </a:p>
            </p:txBody>
          </p:sp>
          <p:sp>
            <p:nvSpPr>
              <p:cNvPr id="13" name="フリーフォーム 12">
                <a:extLst>
                  <a:ext uri="{FF2B5EF4-FFF2-40B4-BE49-F238E27FC236}">
                    <a16:creationId xmlns:a16="http://schemas.microsoft.com/office/drawing/2014/main" id="{173B62C2-8BBD-1486-A135-D33048931B01}"/>
                  </a:ext>
                </a:extLst>
              </p:cNvPr>
              <p:cNvSpPr/>
              <p:nvPr/>
            </p:nvSpPr>
            <p:spPr>
              <a:xfrm>
                <a:off x="5202084" y="3223912"/>
                <a:ext cx="119063" cy="119062"/>
              </a:xfrm>
              <a:custGeom>
                <a:avLst/>
                <a:gdLst>
                  <a:gd name="connsiteX0" fmla="*/ 0 w 119063"/>
                  <a:gd name="connsiteY0" fmla="*/ 0 h 119062"/>
                  <a:gd name="connsiteX1" fmla="*/ 119063 w 119063"/>
                  <a:gd name="connsiteY1" fmla="*/ 119062 h 119062"/>
                  <a:gd name="connsiteX2" fmla="*/ 0 w 119063"/>
                  <a:gd name="connsiteY2" fmla="*/ 119062 h 119062"/>
                  <a:gd name="connsiteX3" fmla="*/ 0 w 119063"/>
                  <a:gd name="connsiteY3" fmla="*/ 0 h 119062"/>
                </a:gdLst>
                <a:ahLst/>
                <a:cxnLst>
                  <a:cxn ang="0">
                    <a:pos x="connsiteX0" y="connsiteY0"/>
                  </a:cxn>
                  <a:cxn ang="0">
                    <a:pos x="connsiteX1" y="connsiteY1"/>
                  </a:cxn>
                  <a:cxn ang="0">
                    <a:pos x="connsiteX2" y="connsiteY2"/>
                  </a:cxn>
                  <a:cxn ang="0">
                    <a:pos x="connsiteX3" y="connsiteY3"/>
                  </a:cxn>
                </a:cxnLst>
                <a:rect l="l" t="t" r="r" b="b"/>
                <a:pathLst>
                  <a:path w="119063" h="119062">
                    <a:moveTo>
                      <a:pt x="0" y="0"/>
                    </a:moveTo>
                    <a:lnTo>
                      <a:pt x="119063" y="119062"/>
                    </a:lnTo>
                    <a:lnTo>
                      <a:pt x="0" y="119062"/>
                    </a:lnTo>
                    <a:lnTo>
                      <a:pt x="0" y="0"/>
                    </a:lnTo>
                    <a:close/>
                  </a:path>
                </a:pathLst>
              </a:custGeom>
              <a:solidFill>
                <a:srgbClr val="FFFFFF"/>
              </a:solidFill>
              <a:ln w="38100">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ja-JP" altLang="en-US" sz="1350"/>
              </a:p>
            </p:txBody>
          </p:sp>
          <p:sp>
            <p:nvSpPr>
              <p:cNvPr id="14" name="フリーフォーム 13">
                <a:extLst>
                  <a:ext uri="{FF2B5EF4-FFF2-40B4-BE49-F238E27FC236}">
                    <a16:creationId xmlns:a16="http://schemas.microsoft.com/office/drawing/2014/main" id="{968F581E-E903-8005-CFC3-E224037C5B1E}"/>
                  </a:ext>
                </a:extLst>
              </p:cNvPr>
              <p:cNvSpPr/>
              <p:nvPr/>
            </p:nvSpPr>
            <p:spPr>
              <a:xfrm>
                <a:off x="4821083" y="3142949"/>
                <a:ext cx="590550" cy="762000"/>
              </a:xfrm>
              <a:custGeom>
                <a:avLst/>
                <a:gdLst>
                  <a:gd name="connsiteX0" fmla="*/ 0 w 590550"/>
                  <a:gd name="connsiteY0" fmla="*/ 0 h 762000"/>
                  <a:gd name="connsiteX1" fmla="*/ 381000 w 590550"/>
                  <a:gd name="connsiteY1" fmla="*/ 0 h 762000"/>
                  <a:gd name="connsiteX2" fmla="*/ 590550 w 590550"/>
                  <a:gd name="connsiteY2" fmla="*/ 209550 h 762000"/>
                  <a:gd name="connsiteX3" fmla="*/ 590550 w 590550"/>
                  <a:gd name="connsiteY3" fmla="*/ 762000 h 762000"/>
                  <a:gd name="connsiteX4" fmla="*/ 0 w 590550"/>
                  <a:gd name="connsiteY4" fmla="*/ 762000 h 762000"/>
                  <a:gd name="connsiteX5" fmla="*/ 0 w 590550"/>
                  <a:gd name="connsiteY5" fmla="*/ 0 h 762000"/>
                  <a:gd name="connsiteX6" fmla="*/ 57150 w 590550"/>
                  <a:gd name="connsiteY6" fmla="*/ 57150 h 762000"/>
                  <a:gd name="connsiteX7" fmla="*/ 57150 w 590550"/>
                  <a:gd name="connsiteY7" fmla="*/ 704850 h 762000"/>
                  <a:gd name="connsiteX8" fmla="*/ 533400 w 590550"/>
                  <a:gd name="connsiteY8" fmla="*/ 704850 h 762000"/>
                  <a:gd name="connsiteX9" fmla="*/ 533400 w 590550"/>
                  <a:gd name="connsiteY9" fmla="*/ 257175 h 762000"/>
                  <a:gd name="connsiteX10" fmla="*/ 323850 w 590550"/>
                  <a:gd name="connsiteY10" fmla="*/ 257175 h 762000"/>
                  <a:gd name="connsiteX11" fmla="*/ 323850 w 590550"/>
                  <a:gd name="connsiteY11" fmla="*/ 57150 h 762000"/>
                  <a:gd name="connsiteX12" fmla="*/ 57150 w 590550"/>
                  <a:gd name="connsiteY12" fmla="*/ 57150 h 762000"/>
                  <a:gd name="connsiteX13" fmla="*/ 381000 w 590550"/>
                  <a:gd name="connsiteY13" fmla="*/ 80963 h 762000"/>
                  <a:gd name="connsiteX14" fmla="*/ 381000 w 590550"/>
                  <a:gd name="connsiteY14" fmla="*/ 200025 h 762000"/>
                  <a:gd name="connsiteX15" fmla="*/ 500063 w 590550"/>
                  <a:gd name="connsiteY15" fmla="*/ 200025 h 762000"/>
                  <a:gd name="connsiteX16" fmla="*/ 381000 w 590550"/>
                  <a:gd name="connsiteY16" fmla="*/ 80963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0550" h="762000">
                    <a:moveTo>
                      <a:pt x="0" y="0"/>
                    </a:moveTo>
                    <a:lnTo>
                      <a:pt x="381000" y="0"/>
                    </a:lnTo>
                    <a:lnTo>
                      <a:pt x="590550" y="209550"/>
                    </a:lnTo>
                    <a:lnTo>
                      <a:pt x="590550" y="762000"/>
                    </a:lnTo>
                    <a:lnTo>
                      <a:pt x="0" y="762000"/>
                    </a:lnTo>
                    <a:lnTo>
                      <a:pt x="0" y="0"/>
                    </a:lnTo>
                    <a:close/>
                    <a:moveTo>
                      <a:pt x="57150" y="57150"/>
                    </a:moveTo>
                    <a:lnTo>
                      <a:pt x="57150" y="704850"/>
                    </a:lnTo>
                    <a:lnTo>
                      <a:pt x="533400" y="704850"/>
                    </a:lnTo>
                    <a:lnTo>
                      <a:pt x="533400" y="257175"/>
                    </a:lnTo>
                    <a:lnTo>
                      <a:pt x="323850" y="257175"/>
                    </a:lnTo>
                    <a:lnTo>
                      <a:pt x="323850" y="57150"/>
                    </a:lnTo>
                    <a:lnTo>
                      <a:pt x="57150" y="57150"/>
                    </a:lnTo>
                    <a:close/>
                    <a:moveTo>
                      <a:pt x="381000" y="80963"/>
                    </a:moveTo>
                    <a:lnTo>
                      <a:pt x="381000" y="200025"/>
                    </a:lnTo>
                    <a:lnTo>
                      <a:pt x="500063" y="200025"/>
                    </a:lnTo>
                    <a:lnTo>
                      <a:pt x="381000" y="80963"/>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ja-JP" altLang="en-US" sz="1350"/>
              </a:p>
            </p:txBody>
          </p:sp>
        </p:grpSp>
        <p:sp>
          <p:nvSpPr>
            <p:cNvPr id="11" name="テキスト ボックス 10">
              <a:extLst>
                <a:ext uri="{FF2B5EF4-FFF2-40B4-BE49-F238E27FC236}">
                  <a16:creationId xmlns:a16="http://schemas.microsoft.com/office/drawing/2014/main" id="{5AD0B7A4-3CD1-02C0-1DF4-B624928F8653}"/>
                </a:ext>
              </a:extLst>
            </p:cNvPr>
            <p:cNvSpPr txBox="1"/>
            <p:nvPr/>
          </p:nvSpPr>
          <p:spPr>
            <a:xfrm>
              <a:off x="1603373" y="3873909"/>
              <a:ext cx="912390" cy="492443"/>
            </a:xfrm>
            <a:prstGeom prst="rect">
              <a:avLst/>
            </a:prstGeom>
            <a:noFill/>
          </p:spPr>
          <p:txBody>
            <a:bodyPr wrap="square" rtlCol="0">
              <a:spAutoFit/>
            </a:bodyPr>
            <a:lstStyle/>
            <a:p>
              <a:pPr algn="ctr"/>
              <a:r>
                <a:rPr lang="en-US" altLang="ja-JP" b="1" dirty="0" err="1">
                  <a:solidFill>
                    <a:srgbClr val="000000"/>
                  </a:solidFill>
                </a:rPr>
                <a:t>src</a:t>
              </a:r>
              <a:endParaRPr lang="en-US" altLang="ja-JP" b="1" dirty="0">
                <a:solidFill>
                  <a:srgbClr val="000000"/>
                </a:solidFill>
              </a:endParaRPr>
            </a:p>
          </p:txBody>
        </p:sp>
      </p:grpSp>
      <p:grpSp>
        <p:nvGrpSpPr>
          <p:cNvPr id="21" name="グループ化 20">
            <a:extLst>
              <a:ext uri="{FF2B5EF4-FFF2-40B4-BE49-F238E27FC236}">
                <a16:creationId xmlns:a16="http://schemas.microsoft.com/office/drawing/2014/main" id="{0B20F733-034B-9069-5024-D1CE02C01B69}"/>
              </a:ext>
            </a:extLst>
          </p:cNvPr>
          <p:cNvGrpSpPr/>
          <p:nvPr/>
        </p:nvGrpSpPr>
        <p:grpSpPr>
          <a:xfrm>
            <a:off x="6741772" y="2715012"/>
            <a:ext cx="848522" cy="1094867"/>
            <a:chOff x="8860774" y="3374831"/>
            <a:chExt cx="1131363" cy="1459823"/>
          </a:xfrm>
        </p:grpSpPr>
        <p:grpSp>
          <p:nvGrpSpPr>
            <p:cNvPr id="22" name="グループ化 21">
              <a:extLst>
                <a:ext uri="{FF2B5EF4-FFF2-40B4-BE49-F238E27FC236}">
                  <a16:creationId xmlns:a16="http://schemas.microsoft.com/office/drawing/2014/main" id="{EE6F2D23-0D09-0D87-31B8-04EB0307100A}"/>
                </a:ext>
              </a:extLst>
            </p:cNvPr>
            <p:cNvGrpSpPr/>
            <p:nvPr/>
          </p:nvGrpSpPr>
          <p:grpSpPr>
            <a:xfrm>
              <a:off x="8860774" y="3374831"/>
              <a:ext cx="1131363" cy="1459823"/>
              <a:chOff x="4821083" y="3142949"/>
              <a:chExt cx="590550" cy="762000"/>
            </a:xfrm>
          </p:grpSpPr>
          <p:sp>
            <p:nvSpPr>
              <p:cNvPr id="24" name="フリーフォーム 23">
                <a:extLst>
                  <a:ext uri="{FF2B5EF4-FFF2-40B4-BE49-F238E27FC236}">
                    <a16:creationId xmlns:a16="http://schemas.microsoft.com/office/drawing/2014/main" id="{867840AF-F5E4-83A3-71A0-41799F738A29}"/>
                  </a:ext>
                </a:extLst>
              </p:cNvPr>
              <p:cNvSpPr/>
              <p:nvPr/>
            </p:nvSpPr>
            <p:spPr>
              <a:xfrm>
                <a:off x="4878233" y="3200099"/>
                <a:ext cx="476250" cy="647700"/>
              </a:xfrm>
              <a:custGeom>
                <a:avLst/>
                <a:gdLst>
                  <a:gd name="connsiteX0" fmla="*/ 0 w 476250"/>
                  <a:gd name="connsiteY0" fmla="*/ 0 h 647700"/>
                  <a:gd name="connsiteX1" fmla="*/ 266700 w 476250"/>
                  <a:gd name="connsiteY1" fmla="*/ 0 h 647700"/>
                  <a:gd name="connsiteX2" fmla="*/ 266700 w 476250"/>
                  <a:gd name="connsiteY2" fmla="*/ 200025 h 647700"/>
                  <a:gd name="connsiteX3" fmla="*/ 476250 w 476250"/>
                  <a:gd name="connsiteY3" fmla="*/ 200025 h 647700"/>
                  <a:gd name="connsiteX4" fmla="*/ 476250 w 476250"/>
                  <a:gd name="connsiteY4" fmla="*/ 647700 h 647700"/>
                  <a:gd name="connsiteX5" fmla="*/ 0 w 476250"/>
                  <a:gd name="connsiteY5" fmla="*/ 647700 h 647700"/>
                  <a:gd name="connsiteX6" fmla="*/ 0 w 476250"/>
                  <a:gd name="connsiteY6" fmla="*/ 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6250" h="647700">
                    <a:moveTo>
                      <a:pt x="0" y="0"/>
                    </a:moveTo>
                    <a:lnTo>
                      <a:pt x="266700" y="0"/>
                    </a:lnTo>
                    <a:lnTo>
                      <a:pt x="266700" y="200025"/>
                    </a:lnTo>
                    <a:lnTo>
                      <a:pt x="476250" y="200025"/>
                    </a:lnTo>
                    <a:lnTo>
                      <a:pt x="476250" y="647700"/>
                    </a:lnTo>
                    <a:lnTo>
                      <a:pt x="0" y="647700"/>
                    </a:lnTo>
                    <a:lnTo>
                      <a:pt x="0" y="0"/>
                    </a:lnTo>
                    <a:close/>
                  </a:path>
                </a:pathLst>
              </a:custGeom>
              <a:solidFill>
                <a:srgbClr val="FFFFFF"/>
              </a:solidFill>
              <a:ln w="38100">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ja-JP" altLang="en-US" sz="1200"/>
              </a:p>
            </p:txBody>
          </p:sp>
          <p:sp>
            <p:nvSpPr>
              <p:cNvPr id="25" name="フリーフォーム 24">
                <a:extLst>
                  <a:ext uri="{FF2B5EF4-FFF2-40B4-BE49-F238E27FC236}">
                    <a16:creationId xmlns:a16="http://schemas.microsoft.com/office/drawing/2014/main" id="{F62CA005-85FF-925E-FE87-7BE062FEBB63}"/>
                  </a:ext>
                </a:extLst>
              </p:cNvPr>
              <p:cNvSpPr/>
              <p:nvPr/>
            </p:nvSpPr>
            <p:spPr>
              <a:xfrm>
                <a:off x="5202084" y="3223912"/>
                <a:ext cx="119063" cy="119062"/>
              </a:xfrm>
              <a:custGeom>
                <a:avLst/>
                <a:gdLst>
                  <a:gd name="connsiteX0" fmla="*/ 0 w 119063"/>
                  <a:gd name="connsiteY0" fmla="*/ 0 h 119062"/>
                  <a:gd name="connsiteX1" fmla="*/ 119063 w 119063"/>
                  <a:gd name="connsiteY1" fmla="*/ 119062 h 119062"/>
                  <a:gd name="connsiteX2" fmla="*/ 0 w 119063"/>
                  <a:gd name="connsiteY2" fmla="*/ 119062 h 119062"/>
                  <a:gd name="connsiteX3" fmla="*/ 0 w 119063"/>
                  <a:gd name="connsiteY3" fmla="*/ 0 h 119062"/>
                </a:gdLst>
                <a:ahLst/>
                <a:cxnLst>
                  <a:cxn ang="0">
                    <a:pos x="connsiteX0" y="connsiteY0"/>
                  </a:cxn>
                  <a:cxn ang="0">
                    <a:pos x="connsiteX1" y="connsiteY1"/>
                  </a:cxn>
                  <a:cxn ang="0">
                    <a:pos x="connsiteX2" y="connsiteY2"/>
                  </a:cxn>
                  <a:cxn ang="0">
                    <a:pos x="connsiteX3" y="connsiteY3"/>
                  </a:cxn>
                </a:cxnLst>
                <a:rect l="l" t="t" r="r" b="b"/>
                <a:pathLst>
                  <a:path w="119063" h="119062">
                    <a:moveTo>
                      <a:pt x="0" y="0"/>
                    </a:moveTo>
                    <a:lnTo>
                      <a:pt x="119063" y="119062"/>
                    </a:lnTo>
                    <a:lnTo>
                      <a:pt x="0" y="119062"/>
                    </a:lnTo>
                    <a:lnTo>
                      <a:pt x="0" y="0"/>
                    </a:lnTo>
                    <a:close/>
                  </a:path>
                </a:pathLst>
              </a:custGeom>
              <a:solidFill>
                <a:srgbClr val="FFFFFF"/>
              </a:solidFill>
              <a:ln w="38100">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ja-JP" altLang="en-US" sz="1350"/>
              </a:p>
            </p:txBody>
          </p:sp>
          <p:sp>
            <p:nvSpPr>
              <p:cNvPr id="26" name="フリーフォーム 25">
                <a:extLst>
                  <a:ext uri="{FF2B5EF4-FFF2-40B4-BE49-F238E27FC236}">
                    <a16:creationId xmlns:a16="http://schemas.microsoft.com/office/drawing/2014/main" id="{10E90FF0-72D8-297E-45EC-7814ACC7D737}"/>
                  </a:ext>
                </a:extLst>
              </p:cNvPr>
              <p:cNvSpPr/>
              <p:nvPr/>
            </p:nvSpPr>
            <p:spPr>
              <a:xfrm>
                <a:off x="4821083" y="3142949"/>
                <a:ext cx="590550" cy="762000"/>
              </a:xfrm>
              <a:custGeom>
                <a:avLst/>
                <a:gdLst>
                  <a:gd name="connsiteX0" fmla="*/ 0 w 590550"/>
                  <a:gd name="connsiteY0" fmla="*/ 0 h 762000"/>
                  <a:gd name="connsiteX1" fmla="*/ 381000 w 590550"/>
                  <a:gd name="connsiteY1" fmla="*/ 0 h 762000"/>
                  <a:gd name="connsiteX2" fmla="*/ 590550 w 590550"/>
                  <a:gd name="connsiteY2" fmla="*/ 209550 h 762000"/>
                  <a:gd name="connsiteX3" fmla="*/ 590550 w 590550"/>
                  <a:gd name="connsiteY3" fmla="*/ 762000 h 762000"/>
                  <a:gd name="connsiteX4" fmla="*/ 0 w 590550"/>
                  <a:gd name="connsiteY4" fmla="*/ 762000 h 762000"/>
                  <a:gd name="connsiteX5" fmla="*/ 0 w 590550"/>
                  <a:gd name="connsiteY5" fmla="*/ 0 h 762000"/>
                  <a:gd name="connsiteX6" fmla="*/ 57150 w 590550"/>
                  <a:gd name="connsiteY6" fmla="*/ 57150 h 762000"/>
                  <a:gd name="connsiteX7" fmla="*/ 57150 w 590550"/>
                  <a:gd name="connsiteY7" fmla="*/ 704850 h 762000"/>
                  <a:gd name="connsiteX8" fmla="*/ 533400 w 590550"/>
                  <a:gd name="connsiteY8" fmla="*/ 704850 h 762000"/>
                  <a:gd name="connsiteX9" fmla="*/ 533400 w 590550"/>
                  <a:gd name="connsiteY9" fmla="*/ 257175 h 762000"/>
                  <a:gd name="connsiteX10" fmla="*/ 323850 w 590550"/>
                  <a:gd name="connsiteY10" fmla="*/ 257175 h 762000"/>
                  <a:gd name="connsiteX11" fmla="*/ 323850 w 590550"/>
                  <a:gd name="connsiteY11" fmla="*/ 57150 h 762000"/>
                  <a:gd name="connsiteX12" fmla="*/ 57150 w 590550"/>
                  <a:gd name="connsiteY12" fmla="*/ 57150 h 762000"/>
                  <a:gd name="connsiteX13" fmla="*/ 381000 w 590550"/>
                  <a:gd name="connsiteY13" fmla="*/ 80963 h 762000"/>
                  <a:gd name="connsiteX14" fmla="*/ 381000 w 590550"/>
                  <a:gd name="connsiteY14" fmla="*/ 200025 h 762000"/>
                  <a:gd name="connsiteX15" fmla="*/ 500063 w 590550"/>
                  <a:gd name="connsiteY15" fmla="*/ 200025 h 762000"/>
                  <a:gd name="connsiteX16" fmla="*/ 381000 w 590550"/>
                  <a:gd name="connsiteY16" fmla="*/ 80963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0550" h="762000">
                    <a:moveTo>
                      <a:pt x="0" y="0"/>
                    </a:moveTo>
                    <a:lnTo>
                      <a:pt x="381000" y="0"/>
                    </a:lnTo>
                    <a:lnTo>
                      <a:pt x="590550" y="209550"/>
                    </a:lnTo>
                    <a:lnTo>
                      <a:pt x="590550" y="762000"/>
                    </a:lnTo>
                    <a:lnTo>
                      <a:pt x="0" y="762000"/>
                    </a:lnTo>
                    <a:lnTo>
                      <a:pt x="0" y="0"/>
                    </a:lnTo>
                    <a:close/>
                    <a:moveTo>
                      <a:pt x="57150" y="57150"/>
                    </a:moveTo>
                    <a:lnTo>
                      <a:pt x="57150" y="704850"/>
                    </a:lnTo>
                    <a:lnTo>
                      <a:pt x="533400" y="704850"/>
                    </a:lnTo>
                    <a:lnTo>
                      <a:pt x="533400" y="257175"/>
                    </a:lnTo>
                    <a:lnTo>
                      <a:pt x="323850" y="257175"/>
                    </a:lnTo>
                    <a:lnTo>
                      <a:pt x="323850" y="57150"/>
                    </a:lnTo>
                    <a:lnTo>
                      <a:pt x="57150" y="57150"/>
                    </a:lnTo>
                    <a:close/>
                    <a:moveTo>
                      <a:pt x="381000" y="80963"/>
                    </a:moveTo>
                    <a:lnTo>
                      <a:pt x="381000" y="200025"/>
                    </a:lnTo>
                    <a:lnTo>
                      <a:pt x="500063" y="200025"/>
                    </a:lnTo>
                    <a:lnTo>
                      <a:pt x="381000" y="80963"/>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ja-JP" altLang="en-US" sz="1350"/>
              </a:p>
            </p:txBody>
          </p:sp>
        </p:grpSp>
        <p:sp>
          <p:nvSpPr>
            <p:cNvPr id="23" name="テキスト ボックス 22">
              <a:extLst>
                <a:ext uri="{FF2B5EF4-FFF2-40B4-BE49-F238E27FC236}">
                  <a16:creationId xmlns:a16="http://schemas.microsoft.com/office/drawing/2014/main" id="{C56BFB60-E039-8C49-493C-B40D682B1F0E}"/>
                </a:ext>
              </a:extLst>
            </p:cNvPr>
            <p:cNvSpPr txBox="1"/>
            <p:nvPr/>
          </p:nvSpPr>
          <p:spPr>
            <a:xfrm>
              <a:off x="8970261" y="3888178"/>
              <a:ext cx="912390" cy="861775"/>
            </a:xfrm>
            <a:prstGeom prst="rect">
              <a:avLst/>
            </a:prstGeom>
            <a:noFill/>
          </p:spPr>
          <p:txBody>
            <a:bodyPr wrap="square" rtlCol="0">
              <a:spAutoFit/>
            </a:bodyPr>
            <a:lstStyle/>
            <a:p>
              <a:pPr algn="ctr"/>
              <a:r>
                <a:rPr lang="en-US" altLang="ja-JP" b="1" dirty="0">
                  <a:solidFill>
                    <a:srgbClr val="000000"/>
                  </a:solidFill>
                </a:rPr>
                <a:t>01</a:t>
              </a:r>
            </a:p>
            <a:p>
              <a:pPr algn="ctr"/>
              <a:r>
                <a:rPr lang="en-US" altLang="ja-JP" b="1" dirty="0">
                  <a:solidFill>
                    <a:srgbClr val="000000"/>
                  </a:solidFill>
                </a:rPr>
                <a:t>10</a:t>
              </a:r>
              <a:endParaRPr lang="ja-JP" altLang="en-US" b="1">
                <a:solidFill>
                  <a:srgbClr val="000000"/>
                </a:solidFill>
              </a:endParaRPr>
            </a:p>
          </p:txBody>
        </p:sp>
      </p:grpSp>
      <p:sp>
        <p:nvSpPr>
          <p:cNvPr id="28" name="正方形/長方形 27">
            <a:extLst>
              <a:ext uri="{FF2B5EF4-FFF2-40B4-BE49-F238E27FC236}">
                <a16:creationId xmlns:a16="http://schemas.microsoft.com/office/drawing/2014/main" id="{0A4A4B5D-037A-800F-114F-1AAD4F8E019E}"/>
              </a:ext>
            </a:extLst>
          </p:cNvPr>
          <p:cNvSpPr/>
          <p:nvPr/>
        </p:nvSpPr>
        <p:spPr>
          <a:xfrm>
            <a:off x="5385177" y="2957240"/>
            <a:ext cx="848522" cy="610409"/>
          </a:xfrm>
          <a:prstGeom prst="rect">
            <a:avLst/>
          </a:prstGeom>
          <a:solidFill>
            <a:srgbClr val="FFFFFF"/>
          </a:solidFill>
          <a:ln w="7620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ja-JP" sz="1500" b="1" dirty="0">
                <a:solidFill>
                  <a:srgbClr val="000000"/>
                </a:solidFill>
              </a:rPr>
              <a:t>Link</a:t>
            </a:r>
            <a:endParaRPr lang="ja-JP" altLang="en-US" sz="1500" b="1">
              <a:solidFill>
                <a:srgbClr val="000000"/>
              </a:solidFill>
            </a:endParaRPr>
          </a:p>
        </p:txBody>
      </p:sp>
      <p:grpSp>
        <p:nvGrpSpPr>
          <p:cNvPr id="29" name="グループ化 28">
            <a:extLst>
              <a:ext uri="{FF2B5EF4-FFF2-40B4-BE49-F238E27FC236}">
                <a16:creationId xmlns:a16="http://schemas.microsoft.com/office/drawing/2014/main" id="{33EF7E72-9FDB-11D1-71F5-880B1566AE87}"/>
              </a:ext>
            </a:extLst>
          </p:cNvPr>
          <p:cNvGrpSpPr/>
          <p:nvPr/>
        </p:nvGrpSpPr>
        <p:grpSpPr>
          <a:xfrm>
            <a:off x="3979530" y="2589073"/>
            <a:ext cx="1085996" cy="1323694"/>
            <a:chOff x="5177785" y="3206913"/>
            <a:chExt cx="1447995" cy="1764925"/>
          </a:xfrm>
        </p:grpSpPr>
        <p:grpSp>
          <p:nvGrpSpPr>
            <p:cNvPr id="30" name="グループ化 29">
              <a:extLst>
                <a:ext uri="{FF2B5EF4-FFF2-40B4-BE49-F238E27FC236}">
                  <a16:creationId xmlns:a16="http://schemas.microsoft.com/office/drawing/2014/main" id="{9C1CF7B3-F317-D924-59FA-ED21406D1BC4}"/>
                </a:ext>
              </a:extLst>
            </p:cNvPr>
            <p:cNvGrpSpPr/>
            <p:nvPr/>
          </p:nvGrpSpPr>
          <p:grpSpPr>
            <a:xfrm>
              <a:off x="5494417" y="3512015"/>
              <a:ext cx="1131363" cy="1459823"/>
              <a:chOff x="4821083" y="3142949"/>
              <a:chExt cx="590550" cy="762000"/>
            </a:xfrm>
          </p:grpSpPr>
          <p:sp>
            <p:nvSpPr>
              <p:cNvPr id="40" name="フリーフォーム 39">
                <a:extLst>
                  <a:ext uri="{FF2B5EF4-FFF2-40B4-BE49-F238E27FC236}">
                    <a16:creationId xmlns:a16="http://schemas.microsoft.com/office/drawing/2014/main" id="{B12FE9BE-A01F-562D-9252-601C2EDD8C3A}"/>
                  </a:ext>
                </a:extLst>
              </p:cNvPr>
              <p:cNvSpPr/>
              <p:nvPr/>
            </p:nvSpPr>
            <p:spPr>
              <a:xfrm>
                <a:off x="4878233" y="3200099"/>
                <a:ext cx="476250" cy="647700"/>
              </a:xfrm>
              <a:custGeom>
                <a:avLst/>
                <a:gdLst>
                  <a:gd name="connsiteX0" fmla="*/ 0 w 476250"/>
                  <a:gd name="connsiteY0" fmla="*/ 0 h 647700"/>
                  <a:gd name="connsiteX1" fmla="*/ 266700 w 476250"/>
                  <a:gd name="connsiteY1" fmla="*/ 0 h 647700"/>
                  <a:gd name="connsiteX2" fmla="*/ 266700 w 476250"/>
                  <a:gd name="connsiteY2" fmla="*/ 200025 h 647700"/>
                  <a:gd name="connsiteX3" fmla="*/ 476250 w 476250"/>
                  <a:gd name="connsiteY3" fmla="*/ 200025 h 647700"/>
                  <a:gd name="connsiteX4" fmla="*/ 476250 w 476250"/>
                  <a:gd name="connsiteY4" fmla="*/ 647700 h 647700"/>
                  <a:gd name="connsiteX5" fmla="*/ 0 w 476250"/>
                  <a:gd name="connsiteY5" fmla="*/ 647700 h 647700"/>
                  <a:gd name="connsiteX6" fmla="*/ 0 w 476250"/>
                  <a:gd name="connsiteY6" fmla="*/ 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6250" h="647700">
                    <a:moveTo>
                      <a:pt x="0" y="0"/>
                    </a:moveTo>
                    <a:lnTo>
                      <a:pt x="266700" y="0"/>
                    </a:lnTo>
                    <a:lnTo>
                      <a:pt x="266700" y="200025"/>
                    </a:lnTo>
                    <a:lnTo>
                      <a:pt x="476250" y="200025"/>
                    </a:lnTo>
                    <a:lnTo>
                      <a:pt x="476250" y="647700"/>
                    </a:lnTo>
                    <a:lnTo>
                      <a:pt x="0" y="647700"/>
                    </a:lnTo>
                    <a:lnTo>
                      <a:pt x="0" y="0"/>
                    </a:lnTo>
                    <a:close/>
                  </a:path>
                </a:pathLst>
              </a:custGeom>
              <a:solidFill>
                <a:srgbClr val="FFFFFF"/>
              </a:solidFill>
              <a:ln w="38100">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ja-JP" altLang="en-US" sz="1350"/>
              </a:p>
            </p:txBody>
          </p:sp>
          <p:sp>
            <p:nvSpPr>
              <p:cNvPr id="41" name="フリーフォーム 40">
                <a:extLst>
                  <a:ext uri="{FF2B5EF4-FFF2-40B4-BE49-F238E27FC236}">
                    <a16:creationId xmlns:a16="http://schemas.microsoft.com/office/drawing/2014/main" id="{141A5CAD-0F2F-0A7F-8745-B7EAB1C3B519}"/>
                  </a:ext>
                </a:extLst>
              </p:cNvPr>
              <p:cNvSpPr/>
              <p:nvPr/>
            </p:nvSpPr>
            <p:spPr>
              <a:xfrm>
                <a:off x="5202084" y="3223912"/>
                <a:ext cx="119063" cy="119062"/>
              </a:xfrm>
              <a:custGeom>
                <a:avLst/>
                <a:gdLst>
                  <a:gd name="connsiteX0" fmla="*/ 0 w 119063"/>
                  <a:gd name="connsiteY0" fmla="*/ 0 h 119062"/>
                  <a:gd name="connsiteX1" fmla="*/ 119063 w 119063"/>
                  <a:gd name="connsiteY1" fmla="*/ 119062 h 119062"/>
                  <a:gd name="connsiteX2" fmla="*/ 0 w 119063"/>
                  <a:gd name="connsiteY2" fmla="*/ 119062 h 119062"/>
                  <a:gd name="connsiteX3" fmla="*/ 0 w 119063"/>
                  <a:gd name="connsiteY3" fmla="*/ 0 h 119062"/>
                </a:gdLst>
                <a:ahLst/>
                <a:cxnLst>
                  <a:cxn ang="0">
                    <a:pos x="connsiteX0" y="connsiteY0"/>
                  </a:cxn>
                  <a:cxn ang="0">
                    <a:pos x="connsiteX1" y="connsiteY1"/>
                  </a:cxn>
                  <a:cxn ang="0">
                    <a:pos x="connsiteX2" y="connsiteY2"/>
                  </a:cxn>
                  <a:cxn ang="0">
                    <a:pos x="connsiteX3" y="connsiteY3"/>
                  </a:cxn>
                </a:cxnLst>
                <a:rect l="l" t="t" r="r" b="b"/>
                <a:pathLst>
                  <a:path w="119063" h="119062">
                    <a:moveTo>
                      <a:pt x="0" y="0"/>
                    </a:moveTo>
                    <a:lnTo>
                      <a:pt x="119063" y="119062"/>
                    </a:lnTo>
                    <a:lnTo>
                      <a:pt x="0" y="119062"/>
                    </a:lnTo>
                    <a:lnTo>
                      <a:pt x="0" y="0"/>
                    </a:lnTo>
                    <a:close/>
                  </a:path>
                </a:pathLst>
              </a:custGeom>
              <a:solidFill>
                <a:srgbClr val="FFFFFF"/>
              </a:solidFill>
              <a:ln w="38100">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ja-JP" altLang="en-US" sz="1350"/>
              </a:p>
            </p:txBody>
          </p:sp>
          <p:sp>
            <p:nvSpPr>
              <p:cNvPr id="42" name="フリーフォーム 41">
                <a:extLst>
                  <a:ext uri="{FF2B5EF4-FFF2-40B4-BE49-F238E27FC236}">
                    <a16:creationId xmlns:a16="http://schemas.microsoft.com/office/drawing/2014/main" id="{80E0BD56-0371-037C-8147-CEEF9E47E8DB}"/>
                  </a:ext>
                </a:extLst>
              </p:cNvPr>
              <p:cNvSpPr/>
              <p:nvPr/>
            </p:nvSpPr>
            <p:spPr>
              <a:xfrm>
                <a:off x="4821083" y="3142949"/>
                <a:ext cx="590550" cy="762000"/>
              </a:xfrm>
              <a:custGeom>
                <a:avLst/>
                <a:gdLst>
                  <a:gd name="connsiteX0" fmla="*/ 0 w 590550"/>
                  <a:gd name="connsiteY0" fmla="*/ 0 h 762000"/>
                  <a:gd name="connsiteX1" fmla="*/ 381000 w 590550"/>
                  <a:gd name="connsiteY1" fmla="*/ 0 h 762000"/>
                  <a:gd name="connsiteX2" fmla="*/ 590550 w 590550"/>
                  <a:gd name="connsiteY2" fmla="*/ 209550 h 762000"/>
                  <a:gd name="connsiteX3" fmla="*/ 590550 w 590550"/>
                  <a:gd name="connsiteY3" fmla="*/ 762000 h 762000"/>
                  <a:gd name="connsiteX4" fmla="*/ 0 w 590550"/>
                  <a:gd name="connsiteY4" fmla="*/ 762000 h 762000"/>
                  <a:gd name="connsiteX5" fmla="*/ 0 w 590550"/>
                  <a:gd name="connsiteY5" fmla="*/ 0 h 762000"/>
                  <a:gd name="connsiteX6" fmla="*/ 57150 w 590550"/>
                  <a:gd name="connsiteY6" fmla="*/ 57150 h 762000"/>
                  <a:gd name="connsiteX7" fmla="*/ 57150 w 590550"/>
                  <a:gd name="connsiteY7" fmla="*/ 704850 h 762000"/>
                  <a:gd name="connsiteX8" fmla="*/ 533400 w 590550"/>
                  <a:gd name="connsiteY8" fmla="*/ 704850 h 762000"/>
                  <a:gd name="connsiteX9" fmla="*/ 533400 w 590550"/>
                  <a:gd name="connsiteY9" fmla="*/ 257175 h 762000"/>
                  <a:gd name="connsiteX10" fmla="*/ 323850 w 590550"/>
                  <a:gd name="connsiteY10" fmla="*/ 257175 h 762000"/>
                  <a:gd name="connsiteX11" fmla="*/ 323850 w 590550"/>
                  <a:gd name="connsiteY11" fmla="*/ 57150 h 762000"/>
                  <a:gd name="connsiteX12" fmla="*/ 57150 w 590550"/>
                  <a:gd name="connsiteY12" fmla="*/ 57150 h 762000"/>
                  <a:gd name="connsiteX13" fmla="*/ 381000 w 590550"/>
                  <a:gd name="connsiteY13" fmla="*/ 80963 h 762000"/>
                  <a:gd name="connsiteX14" fmla="*/ 381000 w 590550"/>
                  <a:gd name="connsiteY14" fmla="*/ 200025 h 762000"/>
                  <a:gd name="connsiteX15" fmla="*/ 500063 w 590550"/>
                  <a:gd name="connsiteY15" fmla="*/ 200025 h 762000"/>
                  <a:gd name="connsiteX16" fmla="*/ 381000 w 590550"/>
                  <a:gd name="connsiteY16" fmla="*/ 80963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0550" h="762000">
                    <a:moveTo>
                      <a:pt x="0" y="0"/>
                    </a:moveTo>
                    <a:lnTo>
                      <a:pt x="381000" y="0"/>
                    </a:lnTo>
                    <a:lnTo>
                      <a:pt x="590550" y="209550"/>
                    </a:lnTo>
                    <a:lnTo>
                      <a:pt x="590550" y="762000"/>
                    </a:lnTo>
                    <a:lnTo>
                      <a:pt x="0" y="762000"/>
                    </a:lnTo>
                    <a:lnTo>
                      <a:pt x="0" y="0"/>
                    </a:lnTo>
                    <a:close/>
                    <a:moveTo>
                      <a:pt x="57150" y="57150"/>
                    </a:moveTo>
                    <a:lnTo>
                      <a:pt x="57150" y="704850"/>
                    </a:lnTo>
                    <a:lnTo>
                      <a:pt x="533400" y="704850"/>
                    </a:lnTo>
                    <a:lnTo>
                      <a:pt x="533400" y="257175"/>
                    </a:lnTo>
                    <a:lnTo>
                      <a:pt x="323850" y="257175"/>
                    </a:lnTo>
                    <a:lnTo>
                      <a:pt x="323850" y="57150"/>
                    </a:lnTo>
                    <a:lnTo>
                      <a:pt x="57150" y="57150"/>
                    </a:lnTo>
                    <a:close/>
                    <a:moveTo>
                      <a:pt x="381000" y="80963"/>
                    </a:moveTo>
                    <a:lnTo>
                      <a:pt x="381000" y="200025"/>
                    </a:lnTo>
                    <a:lnTo>
                      <a:pt x="500063" y="200025"/>
                    </a:lnTo>
                    <a:lnTo>
                      <a:pt x="381000" y="80963"/>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ja-JP" altLang="en-US" sz="1350"/>
              </a:p>
            </p:txBody>
          </p:sp>
        </p:grpSp>
        <p:grpSp>
          <p:nvGrpSpPr>
            <p:cNvPr id="31" name="グループ化 30">
              <a:extLst>
                <a:ext uri="{FF2B5EF4-FFF2-40B4-BE49-F238E27FC236}">
                  <a16:creationId xmlns:a16="http://schemas.microsoft.com/office/drawing/2014/main" id="{05D3008B-D07C-B4E2-180D-08E7E127441D}"/>
                </a:ext>
              </a:extLst>
            </p:cNvPr>
            <p:cNvGrpSpPr/>
            <p:nvPr/>
          </p:nvGrpSpPr>
          <p:grpSpPr>
            <a:xfrm>
              <a:off x="5330185" y="3359313"/>
              <a:ext cx="1131363" cy="1459823"/>
              <a:chOff x="4821083" y="3142949"/>
              <a:chExt cx="590550" cy="762000"/>
            </a:xfrm>
          </p:grpSpPr>
          <p:sp>
            <p:nvSpPr>
              <p:cNvPr id="37" name="フリーフォーム 36">
                <a:extLst>
                  <a:ext uri="{FF2B5EF4-FFF2-40B4-BE49-F238E27FC236}">
                    <a16:creationId xmlns:a16="http://schemas.microsoft.com/office/drawing/2014/main" id="{0106F851-106D-0D94-C013-2FEB42DD35D5}"/>
                  </a:ext>
                </a:extLst>
              </p:cNvPr>
              <p:cNvSpPr/>
              <p:nvPr/>
            </p:nvSpPr>
            <p:spPr>
              <a:xfrm>
                <a:off x="4878233" y="3200099"/>
                <a:ext cx="476250" cy="647700"/>
              </a:xfrm>
              <a:custGeom>
                <a:avLst/>
                <a:gdLst>
                  <a:gd name="connsiteX0" fmla="*/ 0 w 476250"/>
                  <a:gd name="connsiteY0" fmla="*/ 0 h 647700"/>
                  <a:gd name="connsiteX1" fmla="*/ 266700 w 476250"/>
                  <a:gd name="connsiteY1" fmla="*/ 0 h 647700"/>
                  <a:gd name="connsiteX2" fmla="*/ 266700 w 476250"/>
                  <a:gd name="connsiteY2" fmla="*/ 200025 h 647700"/>
                  <a:gd name="connsiteX3" fmla="*/ 476250 w 476250"/>
                  <a:gd name="connsiteY3" fmla="*/ 200025 h 647700"/>
                  <a:gd name="connsiteX4" fmla="*/ 476250 w 476250"/>
                  <a:gd name="connsiteY4" fmla="*/ 647700 h 647700"/>
                  <a:gd name="connsiteX5" fmla="*/ 0 w 476250"/>
                  <a:gd name="connsiteY5" fmla="*/ 647700 h 647700"/>
                  <a:gd name="connsiteX6" fmla="*/ 0 w 476250"/>
                  <a:gd name="connsiteY6" fmla="*/ 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6250" h="647700">
                    <a:moveTo>
                      <a:pt x="0" y="0"/>
                    </a:moveTo>
                    <a:lnTo>
                      <a:pt x="266700" y="0"/>
                    </a:lnTo>
                    <a:lnTo>
                      <a:pt x="266700" y="200025"/>
                    </a:lnTo>
                    <a:lnTo>
                      <a:pt x="476250" y="200025"/>
                    </a:lnTo>
                    <a:lnTo>
                      <a:pt x="476250" y="647700"/>
                    </a:lnTo>
                    <a:lnTo>
                      <a:pt x="0" y="647700"/>
                    </a:lnTo>
                    <a:lnTo>
                      <a:pt x="0" y="0"/>
                    </a:lnTo>
                    <a:close/>
                  </a:path>
                </a:pathLst>
              </a:custGeom>
              <a:solidFill>
                <a:srgbClr val="FFFFFF"/>
              </a:solidFill>
              <a:ln w="38100">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ja-JP" altLang="en-US" sz="1350"/>
              </a:p>
            </p:txBody>
          </p:sp>
          <p:sp>
            <p:nvSpPr>
              <p:cNvPr id="38" name="フリーフォーム 37">
                <a:extLst>
                  <a:ext uri="{FF2B5EF4-FFF2-40B4-BE49-F238E27FC236}">
                    <a16:creationId xmlns:a16="http://schemas.microsoft.com/office/drawing/2014/main" id="{19B8B6E1-543E-78F6-51AE-143687346ECD}"/>
                  </a:ext>
                </a:extLst>
              </p:cNvPr>
              <p:cNvSpPr/>
              <p:nvPr/>
            </p:nvSpPr>
            <p:spPr>
              <a:xfrm>
                <a:off x="5202084" y="3223912"/>
                <a:ext cx="119063" cy="119062"/>
              </a:xfrm>
              <a:custGeom>
                <a:avLst/>
                <a:gdLst>
                  <a:gd name="connsiteX0" fmla="*/ 0 w 119063"/>
                  <a:gd name="connsiteY0" fmla="*/ 0 h 119062"/>
                  <a:gd name="connsiteX1" fmla="*/ 119063 w 119063"/>
                  <a:gd name="connsiteY1" fmla="*/ 119062 h 119062"/>
                  <a:gd name="connsiteX2" fmla="*/ 0 w 119063"/>
                  <a:gd name="connsiteY2" fmla="*/ 119062 h 119062"/>
                  <a:gd name="connsiteX3" fmla="*/ 0 w 119063"/>
                  <a:gd name="connsiteY3" fmla="*/ 0 h 119062"/>
                </a:gdLst>
                <a:ahLst/>
                <a:cxnLst>
                  <a:cxn ang="0">
                    <a:pos x="connsiteX0" y="connsiteY0"/>
                  </a:cxn>
                  <a:cxn ang="0">
                    <a:pos x="connsiteX1" y="connsiteY1"/>
                  </a:cxn>
                  <a:cxn ang="0">
                    <a:pos x="connsiteX2" y="connsiteY2"/>
                  </a:cxn>
                  <a:cxn ang="0">
                    <a:pos x="connsiteX3" y="connsiteY3"/>
                  </a:cxn>
                </a:cxnLst>
                <a:rect l="l" t="t" r="r" b="b"/>
                <a:pathLst>
                  <a:path w="119063" h="119062">
                    <a:moveTo>
                      <a:pt x="0" y="0"/>
                    </a:moveTo>
                    <a:lnTo>
                      <a:pt x="119063" y="119062"/>
                    </a:lnTo>
                    <a:lnTo>
                      <a:pt x="0" y="119062"/>
                    </a:lnTo>
                    <a:lnTo>
                      <a:pt x="0" y="0"/>
                    </a:lnTo>
                    <a:close/>
                  </a:path>
                </a:pathLst>
              </a:custGeom>
              <a:solidFill>
                <a:srgbClr val="FFFFFF"/>
              </a:solidFill>
              <a:ln w="38100">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ja-JP" altLang="en-US" sz="1350"/>
              </a:p>
            </p:txBody>
          </p:sp>
          <p:sp>
            <p:nvSpPr>
              <p:cNvPr id="39" name="フリーフォーム 38">
                <a:extLst>
                  <a:ext uri="{FF2B5EF4-FFF2-40B4-BE49-F238E27FC236}">
                    <a16:creationId xmlns:a16="http://schemas.microsoft.com/office/drawing/2014/main" id="{61932404-05E6-FFD6-324C-ADBD257EA3AB}"/>
                  </a:ext>
                </a:extLst>
              </p:cNvPr>
              <p:cNvSpPr/>
              <p:nvPr/>
            </p:nvSpPr>
            <p:spPr>
              <a:xfrm>
                <a:off x="4821083" y="3142949"/>
                <a:ext cx="590550" cy="762000"/>
              </a:xfrm>
              <a:custGeom>
                <a:avLst/>
                <a:gdLst>
                  <a:gd name="connsiteX0" fmla="*/ 0 w 590550"/>
                  <a:gd name="connsiteY0" fmla="*/ 0 h 762000"/>
                  <a:gd name="connsiteX1" fmla="*/ 381000 w 590550"/>
                  <a:gd name="connsiteY1" fmla="*/ 0 h 762000"/>
                  <a:gd name="connsiteX2" fmla="*/ 590550 w 590550"/>
                  <a:gd name="connsiteY2" fmla="*/ 209550 h 762000"/>
                  <a:gd name="connsiteX3" fmla="*/ 590550 w 590550"/>
                  <a:gd name="connsiteY3" fmla="*/ 762000 h 762000"/>
                  <a:gd name="connsiteX4" fmla="*/ 0 w 590550"/>
                  <a:gd name="connsiteY4" fmla="*/ 762000 h 762000"/>
                  <a:gd name="connsiteX5" fmla="*/ 0 w 590550"/>
                  <a:gd name="connsiteY5" fmla="*/ 0 h 762000"/>
                  <a:gd name="connsiteX6" fmla="*/ 57150 w 590550"/>
                  <a:gd name="connsiteY6" fmla="*/ 57150 h 762000"/>
                  <a:gd name="connsiteX7" fmla="*/ 57150 w 590550"/>
                  <a:gd name="connsiteY7" fmla="*/ 704850 h 762000"/>
                  <a:gd name="connsiteX8" fmla="*/ 533400 w 590550"/>
                  <a:gd name="connsiteY8" fmla="*/ 704850 h 762000"/>
                  <a:gd name="connsiteX9" fmla="*/ 533400 w 590550"/>
                  <a:gd name="connsiteY9" fmla="*/ 257175 h 762000"/>
                  <a:gd name="connsiteX10" fmla="*/ 323850 w 590550"/>
                  <a:gd name="connsiteY10" fmla="*/ 257175 h 762000"/>
                  <a:gd name="connsiteX11" fmla="*/ 323850 w 590550"/>
                  <a:gd name="connsiteY11" fmla="*/ 57150 h 762000"/>
                  <a:gd name="connsiteX12" fmla="*/ 57150 w 590550"/>
                  <a:gd name="connsiteY12" fmla="*/ 57150 h 762000"/>
                  <a:gd name="connsiteX13" fmla="*/ 381000 w 590550"/>
                  <a:gd name="connsiteY13" fmla="*/ 80963 h 762000"/>
                  <a:gd name="connsiteX14" fmla="*/ 381000 w 590550"/>
                  <a:gd name="connsiteY14" fmla="*/ 200025 h 762000"/>
                  <a:gd name="connsiteX15" fmla="*/ 500063 w 590550"/>
                  <a:gd name="connsiteY15" fmla="*/ 200025 h 762000"/>
                  <a:gd name="connsiteX16" fmla="*/ 381000 w 590550"/>
                  <a:gd name="connsiteY16" fmla="*/ 80963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0550" h="762000">
                    <a:moveTo>
                      <a:pt x="0" y="0"/>
                    </a:moveTo>
                    <a:lnTo>
                      <a:pt x="381000" y="0"/>
                    </a:lnTo>
                    <a:lnTo>
                      <a:pt x="590550" y="209550"/>
                    </a:lnTo>
                    <a:lnTo>
                      <a:pt x="590550" y="762000"/>
                    </a:lnTo>
                    <a:lnTo>
                      <a:pt x="0" y="762000"/>
                    </a:lnTo>
                    <a:lnTo>
                      <a:pt x="0" y="0"/>
                    </a:lnTo>
                    <a:close/>
                    <a:moveTo>
                      <a:pt x="57150" y="57150"/>
                    </a:moveTo>
                    <a:lnTo>
                      <a:pt x="57150" y="704850"/>
                    </a:lnTo>
                    <a:lnTo>
                      <a:pt x="533400" y="704850"/>
                    </a:lnTo>
                    <a:lnTo>
                      <a:pt x="533400" y="257175"/>
                    </a:lnTo>
                    <a:lnTo>
                      <a:pt x="323850" y="257175"/>
                    </a:lnTo>
                    <a:lnTo>
                      <a:pt x="323850" y="57150"/>
                    </a:lnTo>
                    <a:lnTo>
                      <a:pt x="57150" y="57150"/>
                    </a:lnTo>
                    <a:close/>
                    <a:moveTo>
                      <a:pt x="381000" y="80963"/>
                    </a:moveTo>
                    <a:lnTo>
                      <a:pt x="381000" y="200025"/>
                    </a:lnTo>
                    <a:lnTo>
                      <a:pt x="500063" y="200025"/>
                    </a:lnTo>
                    <a:lnTo>
                      <a:pt x="381000" y="80963"/>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ja-JP" altLang="en-US" sz="1350"/>
              </a:p>
            </p:txBody>
          </p:sp>
        </p:grpSp>
        <p:grpSp>
          <p:nvGrpSpPr>
            <p:cNvPr id="32" name="グループ化 31">
              <a:extLst>
                <a:ext uri="{FF2B5EF4-FFF2-40B4-BE49-F238E27FC236}">
                  <a16:creationId xmlns:a16="http://schemas.microsoft.com/office/drawing/2014/main" id="{BDE8FE80-EA75-8E9B-6C06-CDC1361762DE}"/>
                </a:ext>
              </a:extLst>
            </p:cNvPr>
            <p:cNvGrpSpPr/>
            <p:nvPr/>
          </p:nvGrpSpPr>
          <p:grpSpPr>
            <a:xfrm>
              <a:off x="5177785" y="3206913"/>
              <a:ext cx="1131363" cy="1459823"/>
              <a:chOff x="4821083" y="3142949"/>
              <a:chExt cx="590550" cy="762000"/>
            </a:xfrm>
          </p:grpSpPr>
          <p:sp>
            <p:nvSpPr>
              <p:cNvPr id="34" name="フリーフォーム 33">
                <a:extLst>
                  <a:ext uri="{FF2B5EF4-FFF2-40B4-BE49-F238E27FC236}">
                    <a16:creationId xmlns:a16="http://schemas.microsoft.com/office/drawing/2014/main" id="{281D8045-D12D-0A79-E51C-D179EF14C86C}"/>
                  </a:ext>
                </a:extLst>
              </p:cNvPr>
              <p:cNvSpPr/>
              <p:nvPr/>
            </p:nvSpPr>
            <p:spPr>
              <a:xfrm>
                <a:off x="4878233" y="3200099"/>
                <a:ext cx="476250" cy="647700"/>
              </a:xfrm>
              <a:custGeom>
                <a:avLst/>
                <a:gdLst>
                  <a:gd name="connsiteX0" fmla="*/ 0 w 476250"/>
                  <a:gd name="connsiteY0" fmla="*/ 0 h 647700"/>
                  <a:gd name="connsiteX1" fmla="*/ 266700 w 476250"/>
                  <a:gd name="connsiteY1" fmla="*/ 0 h 647700"/>
                  <a:gd name="connsiteX2" fmla="*/ 266700 w 476250"/>
                  <a:gd name="connsiteY2" fmla="*/ 200025 h 647700"/>
                  <a:gd name="connsiteX3" fmla="*/ 476250 w 476250"/>
                  <a:gd name="connsiteY3" fmla="*/ 200025 h 647700"/>
                  <a:gd name="connsiteX4" fmla="*/ 476250 w 476250"/>
                  <a:gd name="connsiteY4" fmla="*/ 647700 h 647700"/>
                  <a:gd name="connsiteX5" fmla="*/ 0 w 476250"/>
                  <a:gd name="connsiteY5" fmla="*/ 647700 h 647700"/>
                  <a:gd name="connsiteX6" fmla="*/ 0 w 476250"/>
                  <a:gd name="connsiteY6" fmla="*/ 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6250" h="647700">
                    <a:moveTo>
                      <a:pt x="0" y="0"/>
                    </a:moveTo>
                    <a:lnTo>
                      <a:pt x="266700" y="0"/>
                    </a:lnTo>
                    <a:lnTo>
                      <a:pt x="266700" y="200025"/>
                    </a:lnTo>
                    <a:lnTo>
                      <a:pt x="476250" y="200025"/>
                    </a:lnTo>
                    <a:lnTo>
                      <a:pt x="476250" y="647700"/>
                    </a:lnTo>
                    <a:lnTo>
                      <a:pt x="0" y="647700"/>
                    </a:lnTo>
                    <a:lnTo>
                      <a:pt x="0" y="0"/>
                    </a:lnTo>
                    <a:close/>
                  </a:path>
                </a:pathLst>
              </a:custGeom>
              <a:solidFill>
                <a:srgbClr val="FFFFFF"/>
              </a:solidFill>
              <a:ln w="38100">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ja-JP" altLang="en-US" sz="1350"/>
              </a:p>
            </p:txBody>
          </p:sp>
          <p:sp>
            <p:nvSpPr>
              <p:cNvPr id="35" name="フリーフォーム 34">
                <a:extLst>
                  <a:ext uri="{FF2B5EF4-FFF2-40B4-BE49-F238E27FC236}">
                    <a16:creationId xmlns:a16="http://schemas.microsoft.com/office/drawing/2014/main" id="{5D779AB8-7863-B1A0-B2F1-1C36AE3B332F}"/>
                  </a:ext>
                </a:extLst>
              </p:cNvPr>
              <p:cNvSpPr/>
              <p:nvPr/>
            </p:nvSpPr>
            <p:spPr>
              <a:xfrm>
                <a:off x="5202084" y="3223912"/>
                <a:ext cx="119063" cy="119062"/>
              </a:xfrm>
              <a:custGeom>
                <a:avLst/>
                <a:gdLst>
                  <a:gd name="connsiteX0" fmla="*/ 0 w 119063"/>
                  <a:gd name="connsiteY0" fmla="*/ 0 h 119062"/>
                  <a:gd name="connsiteX1" fmla="*/ 119063 w 119063"/>
                  <a:gd name="connsiteY1" fmla="*/ 119062 h 119062"/>
                  <a:gd name="connsiteX2" fmla="*/ 0 w 119063"/>
                  <a:gd name="connsiteY2" fmla="*/ 119062 h 119062"/>
                  <a:gd name="connsiteX3" fmla="*/ 0 w 119063"/>
                  <a:gd name="connsiteY3" fmla="*/ 0 h 119062"/>
                </a:gdLst>
                <a:ahLst/>
                <a:cxnLst>
                  <a:cxn ang="0">
                    <a:pos x="connsiteX0" y="connsiteY0"/>
                  </a:cxn>
                  <a:cxn ang="0">
                    <a:pos x="connsiteX1" y="connsiteY1"/>
                  </a:cxn>
                  <a:cxn ang="0">
                    <a:pos x="connsiteX2" y="connsiteY2"/>
                  </a:cxn>
                  <a:cxn ang="0">
                    <a:pos x="connsiteX3" y="connsiteY3"/>
                  </a:cxn>
                </a:cxnLst>
                <a:rect l="l" t="t" r="r" b="b"/>
                <a:pathLst>
                  <a:path w="119063" h="119062">
                    <a:moveTo>
                      <a:pt x="0" y="0"/>
                    </a:moveTo>
                    <a:lnTo>
                      <a:pt x="119063" y="119062"/>
                    </a:lnTo>
                    <a:lnTo>
                      <a:pt x="0" y="119062"/>
                    </a:lnTo>
                    <a:lnTo>
                      <a:pt x="0" y="0"/>
                    </a:lnTo>
                    <a:close/>
                  </a:path>
                </a:pathLst>
              </a:custGeom>
              <a:solidFill>
                <a:srgbClr val="FFFFFF"/>
              </a:solidFill>
              <a:ln w="38100">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ja-JP" altLang="en-US" sz="1350"/>
              </a:p>
            </p:txBody>
          </p:sp>
          <p:sp>
            <p:nvSpPr>
              <p:cNvPr id="36" name="フリーフォーム 35">
                <a:extLst>
                  <a:ext uri="{FF2B5EF4-FFF2-40B4-BE49-F238E27FC236}">
                    <a16:creationId xmlns:a16="http://schemas.microsoft.com/office/drawing/2014/main" id="{A46ED186-305F-429E-D415-1FD1D3DC732A}"/>
                  </a:ext>
                </a:extLst>
              </p:cNvPr>
              <p:cNvSpPr/>
              <p:nvPr/>
            </p:nvSpPr>
            <p:spPr>
              <a:xfrm>
                <a:off x="4821083" y="3142949"/>
                <a:ext cx="590550" cy="762000"/>
              </a:xfrm>
              <a:custGeom>
                <a:avLst/>
                <a:gdLst>
                  <a:gd name="connsiteX0" fmla="*/ 0 w 590550"/>
                  <a:gd name="connsiteY0" fmla="*/ 0 h 762000"/>
                  <a:gd name="connsiteX1" fmla="*/ 381000 w 590550"/>
                  <a:gd name="connsiteY1" fmla="*/ 0 h 762000"/>
                  <a:gd name="connsiteX2" fmla="*/ 590550 w 590550"/>
                  <a:gd name="connsiteY2" fmla="*/ 209550 h 762000"/>
                  <a:gd name="connsiteX3" fmla="*/ 590550 w 590550"/>
                  <a:gd name="connsiteY3" fmla="*/ 762000 h 762000"/>
                  <a:gd name="connsiteX4" fmla="*/ 0 w 590550"/>
                  <a:gd name="connsiteY4" fmla="*/ 762000 h 762000"/>
                  <a:gd name="connsiteX5" fmla="*/ 0 w 590550"/>
                  <a:gd name="connsiteY5" fmla="*/ 0 h 762000"/>
                  <a:gd name="connsiteX6" fmla="*/ 57150 w 590550"/>
                  <a:gd name="connsiteY6" fmla="*/ 57150 h 762000"/>
                  <a:gd name="connsiteX7" fmla="*/ 57150 w 590550"/>
                  <a:gd name="connsiteY7" fmla="*/ 704850 h 762000"/>
                  <a:gd name="connsiteX8" fmla="*/ 533400 w 590550"/>
                  <a:gd name="connsiteY8" fmla="*/ 704850 h 762000"/>
                  <a:gd name="connsiteX9" fmla="*/ 533400 w 590550"/>
                  <a:gd name="connsiteY9" fmla="*/ 257175 h 762000"/>
                  <a:gd name="connsiteX10" fmla="*/ 323850 w 590550"/>
                  <a:gd name="connsiteY10" fmla="*/ 257175 h 762000"/>
                  <a:gd name="connsiteX11" fmla="*/ 323850 w 590550"/>
                  <a:gd name="connsiteY11" fmla="*/ 57150 h 762000"/>
                  <a:gd name="connsiteX12" fmla="*/ 57150 w 590550"/>
                  <a:gd name="connsiteY12" fmla="*/ 57150 h 762000"/>
                  <a:gd name="connsiteX13" fmla="*/ 381000 w 590550"/>
                  <a:gd name="connsiteY13" fmla="*/ 80963 h 762000"/>
                  <a:gd name="connsiteX14" fmla="*/ 381000 w 590550"/>
                  <a:gd name="connsiteY14" fmla="*/ 200025 h 762000"/>
                  <a:gd name="connsiteX15" fmla="*/ 500063 w 590550"/>
                  <a:gd name="connsiteY15" fmla="*/ 200025 h 762000"/>
                  <a:gd name="connsiteX16" fmla="*/ 381000 w 590550"/>
                  <a:gd name="connsiteY16" fmla="*/ 80963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0550" h="762000">
                    <a:moveTo>
                      <a:pt x="0" y="0"/>
                    </a:moveTo>
                    <a:lnTo>
                      <a:pt x="381000" y="0"/>
                    </a:lnTo>
                    <a:lnTo>
                      <a:pt x="590550" y="209550"/>
                    </a:lnTo>
                    <a:lnTo>
                      <a:pt x="590550" y="762000"/>
                    </a:lnTo>
                    <a:lnTo>
                      <a:pt x="0" y="762000"/>
                    </a:lnTo>
                    <a:lnTo>
                      <a:pt x="0" y="0"/>
                    </a:lnTo>
                    <a:close/>
                    <a:moveTo>
                      <a:pt x="57150" y="57150"/>
                    </a:moveTo>
                    <a:lnTo>
                      <a:pt x="57150" y="704850"/>
                    </a:lnTo>
                    <a:lnTo>
                      <a:pt x="533400" y="704850"/>
                    </a:lnTo>
                    <a:lnTo>
                      <a:pt x="533400" y="257175"/>
                    </a:lnTo>
                    <a:lnTo>
                      <a:pt x="323850" y="257175"/>
                    </a:lnTo>
                    <a:lnTo>
                      <a:pt x="323850" y="57150"/>
                    </a:lnTo>
                    <a:lnTo>
                      <a:pt x="57150" y="57150"/>
                    </a:lnTo>
                    <a:close/>
                    <a:moveTo>
                      <a:pt x="381000" y="80963"/>
                    </a:moveTo>
                    <a:lnTo>
                      <a:pt x="381000" y="200025"/>
                    </a:lnTo>
                    <a:lnTo>
                      <a:pt x="500063" y="200025"/>
                    </a:lnTo>
                    <a:lnTo>
                      <a:pt x="381000" y="80963"/>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ja-JP" altLang="en-US" sz="1350"/>
              </a:p>
            </p:txBody>
          </p:sp>
        </p:grpSp>
        <p:sp>
          <p:nvSpPr>
            <p:cNvPr id="33" name="テキスト ボックス 32">
              <a:extLst>
                <a:ext uri="{FF2B5EF4-FFF2-40B4-BE49-F238E27FC236}">
                  <a16:creationId xmlns:a16="http://schemas.microsoft.com/office/drawing/2014/main" id="{731B68D8-C495-791D-6736-F62846C8C64E}"/>
                </a:ext>
              </a:extLst>
            </p:cNvPr>
            <p:cNvSpPr txBox="1"/>
            <p:nvPr/>
          </p:nvSpPr>
          <p:spPr>
            <a:xfrm>
              <a:off x="5287272" y="3905604"/>
              <a:ext cx="912390" cy="492443"/>
            </a:xfrm>
            <a:prstGeom prst="rect">
              <a:avLst/>
            </a:prstGeom>
            <a:noFill/>
          </p:spPr>
          <p:txBody>
            <a:bodyPr wrap="square" rtlCol="0">
              <a:spAutoFit/>
            </a:bodyPr>
            <a:lstStyle/>
            <a:p>
              <a:pPr algn="ctr"/>
              <a:r>
                <a:rPr lang="en-US" altLang="ja-JP" b="1" dirty="0">
                  <a:solidFill>
                    <a:srgbClr val="000000"/>
                  </a:solidFill>
                </a:rPr>
                <a:t>obj</a:t>
              </a:r>
              <a:endParaRPr lang="ja-JP" altLang="en-US" b="1">
                <a:solidFill>
                  <a:srgbClr val="000000"/>
                </a:solidFill>
              </a:endParaRPr>
            </a:p>
          </p:txBody>
        </p:sp>
      </p:grpSp>
      <p:grpSp>
        <p:nvGrpSpPr>
          <p:cNvPr id="43" name="グループ化 42">
            <a:extLst>
              <a:ext uri="{FF2B5EF4-FFF2-40B4-BE49-F238E27FC236}">
                <a16:creationId xmlns:a16="http://schemas.microsoft.com/office/drawing/2014/main" id="{C9072073-5A4A-F446-A2D9-58B6ABB90F58}"/>
              </a:ext>
            </a:extLst>
          </p:cNvPr>
          <p:cNvGrpSpPr/>
          <p:nvPr/>
        </p:nvGrpSpPr>
        <p:grpSpPr>
          <a:xfrm>
            <a:off x="3992169" y="1193492"/>
            <a:ext cx="1085996" cy="1334327"/>
            <a:chOff x="5194636" y="1346138"/>
            <a:chExt cx="1447995" cy="1779102"/>
          </a:xfrm>
        </p:grpSpPr>
        <p:grpSp>
          <p:nvGrpSpPr>
            <p:cNvPr id="44" name="グループ化 43">
              <a:extLst>
                <a:ext uri="{FF2B5EF4-FFF2-40B4-BE49-F238E27FC236}">
                  <a16:creationId xmlns:a16="http://schemas.microsoft.com/office/drawing/2014/main" id="{1CE1C945-3C76-84F9-B535-6280726D9F2C}"/>
                </a:ext>
              </a:extLst>
            </p:cNvPr>
            <p:cNvGrpSpPr/>
            <p:nvPr/>
          </p:nvGrpSpPr>
          <p:grpSpPr>
            <a:xfrm>
              <a:off x="5511268" y="1665417"/>
              <a:ext cx="1131363" cy="1459823"/>
              <a:chOff x="4821083" y="3142949"/>
              <a:chExt cx="590550" cy="762000"/>
            </a:xfrm>
          </p:grpSpPr>
          <p:sp>
            <p:nvSpPr>
              <p:cNvPr id="54" name="フリーフォーム 53">
                <a:extLst>
                  <a:ext uri="{FF2B5EF4-FFF2-40B4-BE49-F238E27FC236}">
                    <a16:creationId xmlns:a16="http://schemas.microsoft.com/office/drawing/2014/main" id="{3AD4E1E5-A0C4-85E1-2AC4-045BD7B00A78}"/>
                  </a:ext>
                </a:extLst>
              </p:cNvPr>
              <p:cNvSpPr/>
              <p:nvPr/>
            </p:nvSpPr>
            <p:spPr>
              <a:xfrm>
                <a:off x="4878233" y="3200099"/>
                <a:ext cx="476250" cy="647700"/>
              </a:xfrm>
              <a:custGeom>
                <a:avLst/>
                <a:gdLst>
                  <a:gd name="connsiteX0" fmla="*/ 0 w 476250"/>
                  <a:gd name="connsiteY0" fmla="*/ 0 h 647700"/>
                  <a:gd name="connsiteX1" fmla="*/ 266700 w 476250"/>
                  <a:gd name="connsiteY1" fmla="*/ 0 h 647700"/>
                  <a:gd name="connsiteX2" fmla="*/ 266700 w 476250"/>
                  <a:gd name="connsiteY2" fmla="*/ 200025 h 647700"/>
                  <a:gd name="connsiteX3" fmla="*/ 476250 w 476250"/>
                  <a:gd name="connsiteY3" fmla="*/ 200025 h 647700"/>
                  <a:gd name="connsiteX4" fmla="*/ 476250 w 476250"/>
                  <a:gd name="connsiteY4" fmla="*/ 647700 h 647700"/>
                  <a:gd name="connsiteX5" fmla="*/ 0 w 476250"/>
                  <a:gd name="connsiteY5" fmla="*/ 647700 h 647700"/>
                  <a:gd name="connsiteX6" fmla="*/ 0 w 476250"/>
                  <a:gd name="connsiteY6" fmla="*/ 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6250" h="647700">
                    <a:moveTo>
                      <a:pt x="0" y="0"/>
                    </a:moveTo>
                    <a:lnTo>
                      <a:pt x="266700" y="0"/>
                    </a:lnTo>
                    <a:lnTo>
                      <a:pt x="266700" y="200025"/>
                    </a:lnTo>
                    <a:lnTo>
                      <a:pt x="476250" y="200025"/>
                    </a:lnTo>
                    <a:lnTo>
                      <a:pt x="476250" y="647700"/>
                    </a:lnTo>
                    <a:lnTo>
                      <a:pt x="0" y="647700"/>
                    </a:lnTo>
                    <a:lnTo>
                      <a:pt x="0" y="0"/>
                    </a:lnTo>
                    <a:close/>
                  </a:path>
                </a:pathLst>
              </a:custGeom>
              <a:solidFill>
                <a:srgbClr val="FFFFFF"/>
              </a:solidFill>
              <a:ln w="38100">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ja-JP" altLang="en-US" sz="1350"/>
              </a:p>
            </p:txBody>
          </p:sp>
          <p:sp>
            <p:nvSpPr>
              <p:cNvPr id="55" name="フリーフォーム 54">
                <a:extLst>
                  <a:ext uri="{FF2B5EF4-FFF2-40B4-BE49-F238E27FC236}">
                    <a16:creationId xmlns:a16="http://schemas.microsoft.com/office/drawing/2014/main" id="{ACFB3F50-1536-A576-BBDA-D4ECAC3A8276}"/>
                  </a:ext>
                </a:extLst>
              </p:cNvPr>
              <p:cNvSpPr/>
              <p:nvPr/>
            </p:nvSpPr>
            <p:spPr>
              <a:xfrm>
                <a:off x="5202084" y="3223912"/>
                <a:ext cx="119063" cy="119062"/>
              </a:xfrm>
              <a:custGeom>
                <a:avLst/>
                <a:gdLst>
                  <a:gd name="connsiteX0" fmla="*/ 0 w 119063"/>
                  <a:gd name="connsiteY0" fmla="*/ 0 h 119062"/>
                  <a:gd name="connsiteX1" fmla="*/ 119063 w 119063"/>
                  <a:gd name="connsiteY1" fmla="*/ 119062 h 119062"/>
                  <a:gd name="connsiteX2" fmla="*/ 0 w 119063"/>
                  <a:gd name="connsiteY2" fmla="*/ 119062 h 119062"/>
                  <a:gd name="connsiteX3" fmla="*/ 0 w 119063"/>
                  <a:gd name="connsiteY3" fmla="*/ 0 h 119062"/>
                </a:gdLst>
                <a:ahLst/>
                <a:cxnLst>
                  <a:cxn ang="0">
                    <a:pos x="connsiteX0" y="connsiteY0"/>
                  </a:cxn>
                  <a:cxn ang="0">
                    <a:pos x="connsiteX1" y="connsiteY1"/>
                  </a:cxn>
                  <a:cxn ang="0">
                    <a:pos x="connsiteX2" y="connsiteY2"/>
                  </a:cxn>
                  <a:cxn ang="0">
                    <a:pos x="connsiteX3" y="connsiteY3"/>
                  </a:cxn>
                </a:cxnLst>
                <a:rect l="l" t="t" r="r" b="b"/>
                <a:pathLst>
                  <a:path w="119063" h="119062">
                    <a:moveTo>
                      <a:pt x="0" y="0"/>
                    </a:moveTo>
                    <a:lnTo>
                      <a:pt x="119063" y="119062"/>
                    </a:lnTo>
                    <a:lnTo>
                      <a:pt x="0" y="119062"/>
                    </a:lnTo>
                    <a:lnTo>
                      <a:pt x="0" y="0"/>
                    </a:lnTo>
                    <a:close/>
                  </a:path>
                </a:pathLst>
              </a:custGeom>
              <a:solidFill>
                <a:srgbClr val="FFFFFF"/>
              </a:solidFill>
              <a:ln w="38100">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ja-JP" altLang="en-US" sz="1350"/>
              </a:p>
            </p:txBody>
          </p:sp>
          <p:sp>
            <p:nvSpPr>
              <p:cNvPr id="56" name="フリーフォーム 55">
                <a:extLst>
                  <a:ext uri="{FF2B5EF4-FFF2-40B4-BE49-F238E27FC236}">
                    <a16:creationId xmlns:a16="http://schemas.microsoft.com/office/drawing/2014/main" id="{29192BB2-0E33-5B0E-92EE-749219CB168D}"/>
                  </a:ext>
                </a:extLst>
              </p:cNvPr>
              <p:cNvSpPr/>
              <p:nvPr/>
            </p:nvSpPr>
            <p:spPr>
              <a:xfrm>
                <a:off x="4821083" y="3142949"/>
                <a:ext cx="590550" cy="762000"/>
              </a:xfrm>
              <a:custGeom>
                <a:avLst/>
                <a:gdLst>
                  <a:gd name="connsiteX0" fmla="*/ 0 w 590550"/>
                  <a:gd name="connsiteY0" fmla="*/ 0 h 762000"/>
                  <a:gd name="connsiteX1" fmla="*/ 381000 w 590550"/>
                  <a:gd name="connsiteY1" fmla="*/ 0 h 762000"/>
                  <a:gd name="connsiteX2" fmla="*/ 590550 w 590550"/>
                  <a:gd name="connsiteY2" fmla="*/ 209550 h 762000"/>
                  <a:gd name="connsiteX3" fmla="*/ 590550 w 590550"/>
                  <a:gd name="connsiteY3" fmla="*/ 762000 h 762000"/>
                  <a:gd name="connsiteX4" fmla="*/ 0 w 590550"/>
                  <a:gd name="connsiteY4" fmla="*/ 762000 h 762000"/>
                  <a:gd name="connsiteX5" fmla="*/ 0 w 590550"/>
                  <a:gd name="connsiteY5" fmla="*/ 0 h 762000"/>
                  <a:gd name="connsiteX6" fmla="*/ 57150 w 590550"/>
                  <a:gd name="connsiteY6" fmla="*/ 57150 h 762000"/>
                  <a:gd name="connsiteX7" fmla="*/ 57150 w 590550"/>
                  <a:gd name="connsiteY7" fmla="*/ 704850 h 762000"/>
                  <a:gd name="connsiteX8" fmla="*/ 533400 w 590550"/>
                  <a:gd name="connsiteY8" fmla="*/ 704850 h 762000"/>
                  <a:gd name="connsiteX9" fmla="*/ 533400 w 590550"/>
                  <a:gd name="connsiteY9" fmla="*/ 257175 h 762000"/>
                  <a:gd name="connsiteX10" fmla="*/ 323850 w 590550"/>
                  <a:gd name="connsiteY10" fmla="*/ 257175 h 762000"/>
                  <a:gd name="connsiteX11" fmla="*/ 323850 w 590550"/>
                  <a:gd name="connsiteY11" fmla="*/ 57150 h 762000"/>
                  <a:gd name="connsiteX12" fmla="*/ 57150 w 590550"/>
                  <a:gd name="connsiteY12" fmla="*/ 57150 h 762000"/>
                  <a:gd name="connsiteX13" fmla="*/ 381000 w 590550"/>
                  <a:gd name="connsiteY13" fmla="*/ 80963 h 762000"/>
                  <a:gd name="connsiteX14" fmla="*/ 381000 w 590550"/>
                  <a:gd name="connsiteY14" fmla="*/ 200025 h 762000"/>
                  <a:gd name="connsiteX15" fmla="*/ 500063 w 590550"/>
                  <a:gd name="connsiteY15" fmla="*/ 200025 h 762000"/>
                  <a:gd name="connsiteX16" fmla="*/ 381000 w 590550"/>
                  <a:gd name="connsiteY16" fmla="*/ 80963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0550" h="762000">
                    <a:moveTo>
                      <a:pt x="0" y="0"/>
                    </a:moveTo>
                    <a:lnTo>
                      <a:pt x="381000" y="0"/>
                    </a:lnTo>
                    <a:lnTo>
                      <a:pt x="590550" y="209550"/>
                    </a:lnTo>
                    <a:lnTo>
                      <a:pt x="590550" y="762000"/>
                    </a:lnTo>
                    <a:lnTo>
                      <a:pt x="0" y="762000"/>
                    </a:lnTo>
                    <a:lnTo>
                      <a:pt x="0" y="0"/>
                    </a:lnTo>
                    <a:close/>
                    <a:moveTo>
                      <a:pt x="57150" y="57150"/>
                    </a:moveTo>
                    <a:lnTo>
                      <a:pt x="57150" y="704850"/>
                    </a:lnTo>
                    <a:lnTo>
                      <a:pt x="533400" y="704850"/>
                    </a:lnTo>
                    <a:lnTo>
                      <a:pt x="533400" y="257175"/>
                    </a:lnTo>
                    <a:lnTo>
                      <a:pt x="323850" y="257175"/>
                    </a:lnTo>
                    <a:lnTo>
                      <a:pt x="323850" y="57150"/>
                    </a:lnTo>
                    <a:lnTo>
                      <a:pt x="57150" y="57150"/>
                    </a:lnTo>
                    <a:close/>
                    <a:moveTo>
                      <a:pt x="381000" y="80963"/>
                    </a:moveTo>
                    <a:lnTo>
                      <a:pt x="381000" y="200025"/>
                    </a:lnTo>
                    <a:lnTo>
                      <a:pt x="500063" y="200025"/>
                    </a:lnTo>
                    <a:lnTo>
                      <a:pt x="381000" y="80963"/>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ja-JP" altLang="en-US" sz="1350"/>
              </a:p>
            </p:txBody>
          </p:sp>
        </p:grpSp>
        <p:grpSp>
          <p:nvGrpSpPr>
            <p:cNvPr id="45" name="グループ化 44">
              <a:extLst>
                <a:ext uri="{FF2B5EF4-FFF2-40B4-BE49-F238E27FC236}">
                  <a16:creationId xmlns:a16="http://schemas.microsoft.com/office/drawing/2014/main" id="{FE3E65A5-6320-6A30-CF58-4448961636A1}"/>
                </a:ext>
              </a:extLst>
            </p:cNvPr>
            <p:cNvGrpSpPr/>
            <p:nvPr/>
          </p:nvGrpSpPr>
          <p:grpSpPr>
            <a:xfrm>
              <a:off x="5347036" y="1512715"/>
              <a:ext cx="1131363" cy="1459823"/>
              <a:chOff x="4821083" y="3142949"/>
              <a:chExt cx="590550" cy="762000"/>
            </a:xfrm>
          </p:grpSpPr>
          <p:sp>
            <p:nvSpPr>
              <p:cNvPr id="51" name="フリーフォーム 50">
                <a:extLst>
                  <a:ext uri="{FF2B5EF4-FFF2-40B4-BE49-F238E27FC236}">
                    <a16:creationId xmlns:a16="http://schemas.microsoft.com/office/drawing/2014/main" id="{0FC1060B-23B0-E556-D95C-B299CBF3C4C8}"/>
                  </a:ext>
                </a:extLst>
              </p:cNvPr>
              <p:cNvSpPr/>
              <p:nvPr/>
            </p:nvSpPr>
            <p:spPr>
              <a:xfrm>
                <a:off x="4878233" y="3200099"/>
                <a:ext cx="476250" cy="647700"/>
              </a:xfrm>
              <a:custGeom>
                <a:avLst/>
                <a:gdLst>
                  <a:gd name="connsiteX0" fmla="*/ 0 w 476250"/>
                  <a:gd name="connsiteY0" fmla="*/ 0 h 647700"/>
                  <a:gd name="connsiteX1" fmla="*/ 266700 w 476250"/>
                  <a:gd name="connsiteY1" fmla="*/ 0 h 647700"/>
                  <a:gd name="connsiteX2" fmla="*/ 266700 w 476250"/>
                  <a:gd name="connsiteY2" fmla="*/ 200025 h 647700"/>
                  <a:gd name="connsiteX3" fmla="*/ 476250 w 476250"/>
                  <a:gd name="connsiteY3" fmla="*/ 200025 h 647700"/>
                  <a:gd name="connsiteX4" fmla="*/ 476250 w 476250"/>
                  <a:gd name="connsiteY4" fmla="*/ 647700 h 647700"/>
                  <a:gd name="connsiteX5" fmla="*/ 0 w 476250"/>
                  <a:gd name="connsiteY5" fmla="*/ 647700 h 647700"/>
                  <a:gd name="connsiteX6" fmla="*/ 0 w 476250"/>
                  <a:gd name="connsiteY6" fmla="*/ 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6250" h="647700">
                    <a:moveTo>
                      <a:pt x="0" y="0"/>
                    </a:moveTo>
                    <a:lnTo>
                      <a:pt x="266700" y="0"/>
                    </a:lnTo>
                    <a:lnTo>
                      <a:pt x="266700" y="200025"/>
                    </a:lnTo>
                    <a:lnTo>
                      <a:pt x="476250" y="200025"/>
                    </a:lnTo>
                    <a:lnTo>
                      <a:pt x="476250" y="647700"/>
                    </a:lnTo>
                    <a:lnTo>
                      <a:pt x="0" y="647700"/>
                    </a:lnTo>
                    <a:lnTo>
                      <a:pt x="0" y="0"/>
                    </a:lnTo>
                    <a:close/>
                  </a:path>
                </a:pathLst>
              </a:custGeom>
              <a:solidFill>
                <a:srgbClr val="FFFFFF"/>
              </a:solidFill>
              <a:ln w="38100">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ja-JP" altLang="en-US" sz="1350"/>
              </a:p>
            </p:txBody>
          </p:sp>
          <p:sp>
            <p:nvSpPr>
              <p:cNvPr id="52" name="フリーフォーム 51">
                <a:extLst>
                  <a:ext uri="{FF2B5EF4-FFF2-40B4-BE49-F238E27FC236}">
                    <a16:creationId xmlns:a16="http://schemas.microsoft.com/office/drawing/2014/main" id="{E1DEA108-0240-CD69-2380-C2E7A4DE2DA5}"/>
                  </a:ext>
                </a:extLst>
              </p:cNvPr>
              <p:cNvSpPr/>
              <p:nvPr/>
            </p:nvSpPr>
            <p:spPr>
              <a:xfrm>
                <a:off x="5202084" y="3223912"/>
                <a:ext cx="119063" cy="119062"/>
              </a:xfrm>
              <a:custGeom>
                <a:avLst/>
                <a:gdLst>
                  <a:gd name="connsiteX0" fmla="*/ 0 w 119063"/>
                  <a:gd name="connsiteY0" fmla="*/ 0 h 119062"/>
                  <a:gd name="connsiteX1" fmla="*/ 119063 w 119063"/>
                  <a:gd name="connsiteY1" fmla="*/ 119062 h 119062"/>
                  <a:gd name="connsiteX2" fmla="*/ 0 w 119063"/>
                  <a:gd name="connsiteY2" fmla="*/ 119062 h 119062"/>
                  <a:gd name="connsiteX3" fmla="*/ 0 w 119063"/>
                  <a:gd name="connsiteY3" fmla="*/ 0 h 119062"/>
                </a:gdLst>
                <a:ahLst/>
                <a:cxnLst>
                  <a:cxn ang="0">
                    <a:pos x="connsiteX0" y="connsiteY0"/>
                  </a:cxn>
                  <a:cxn ang="0">
                    <a:pos x="connsiteX1" y="connsiteY1"/>
                  </a:cxn>
                  <a:cxn ang="0">
                    <a:pos x="connsiteX2" y="connsiteY2"/>
                  </a:cxn>
                  <a:cxn ang="0">
                    <a:pos x="connsiteX3" y="connsiteY3"/>
                  </a:cxn>
                </a:cxnLst>
                <a:rect l="l" t="t" r="r" b="b"/>
                <a:pathLst>
                  <a:path w="119063" h="119062">
                    <a:moveTo>
                      <a:pt x="0" y="0"/>
                    </a:moveTo>
                    <a:lnTo>
                      <a:pt x="119063" y="119062"/>
                    </a:lnTo>
                    <a:lnTo>
                      <a:pt x="0" y="119062"/>
                    </a:lnTo>
                    <a:lnTo>
                      <a:pt x="0" y="0"/>
                    </a:lnTo>
                    <a:close/>
                  </a:path>
                </a:pathLst>
              </a:custGeom>
              <a:solidFill>
                <a:srgbClr val="FFFFFF"/>
              </a:solidFill>
              <a:ln w="38100">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ja-JP" altLang="en-US" sz="1350"/>
              </a:p>
            </p:txBody>
          </p:sp>
          <p:sp>
            <p:nvSpPr>
              <p:cNvPr id="53" name="フリーフォーム 52">
                <a:extLst>
                  <a:ext uri="{FF2B5EF4-FFF2-40B4-BE49-F238E27FC236}">
                    <a16:creationId xmlns:a16="http://schemas.microsoft.com/office/drawing/2014/main" id="{15DDB95A-9D71-9B1D-3FC9-9F7E8198D3FC}"/>
                  </a:ext>
                </a:extLst>
              </p:cNvPr>
              <p:cNvSpPr/>
              <p:nvPr/>
            </p:nvSpPr>
            <p:spPr>
              <a:xfrm>
                <a:off x="4821083" y="3142949"/>
                <a:ext cx="590550" cy="762000"/>
              </a:xfrm>
              <a:custGeom>
                <a:avLst/>
                <a:gdLst>
                  <a:gd name="connsiteX0" fmla="*/ 0 w 590550"/>
                  <a:gd name="connsiteY0" fmla="*/ 0 h 762000"/>
                  <a:gd name="connsiteX1" fmla="*/ 381000 w 590550"/>
                  <a:gd name="connsiteY1" fmla="*/ 0 h 762000"/>
                  <a:gd name="connsiteX2" fmla="*/ 590550 w 590550"/>
                  <a:gd name="connsiteY2" fmla="*/ 209550 h 762000"/>
                  <a:gd name="connsiteX3" fmla="*/ 590550 w 590550"/>
                  <a:gd name="connsiteY3" fmla="*/ 762000 h 762000"/>
                  <a:gd name="connsiteX4" fmla="*/ 0 w 590550"/>
                  <a:gd name="connsiteY4" fmla="*/ 762000 h 762000"/>
                  <a:gd name="connsiteX5" fmla="*/ 0 w 590550"/>
                  <a:gd name="connsiteY5" fmla="*/ 0 h 762000"/>
                  <a:gd name="connsiteX6" fmla="*/ 57150 w 590550"/>
                  <a:gd name="connsiteY6" fmla="*/ 57150 h 762000"/>
                  <a:gd name="connsiteX7" fmla="*/ 57150 w 590550"/>
                  <a:gd name="connsiteY7" fmla="*/ 704850 h 762000"/>
                  <a:gd name="connsiteX8" fmla="*/ 533400 w 590550"/>
                  <a:gd name="connsiteY8" fmla="*/ 704850 h 762000"/>
                  <a:gd name="connsiteX9" fmla="*/ 533400 w 590550"/>
                  <a:gd name="connsiteY9" fmla="*/ 257175 h 762000"/>
                  <a:gd name="connsiteX10" fmla="*/ 323850 w 590550"/>
                  <a:gd name="connsiteY10" fmla="*/ 257175 h 762000"/>
                  <a:gd name="connsiteX11" fmla="*/ 323850 w 590550"/>
                  <a:gd name="connsiteY11" fmla="*/ 57150 h 762000"/>
                  <a:gd name="connsiteX12" fmla="*/ 57150 w 590550"/>
                  <a:gd name="connsiteY12" fmla="*/ 57150 h 762000"/>
                  <a:gd name="connsiteX13" fmla="*/ 381000 w 590550"/>
                  <a:gd name="connsiteY13" fmla="*/ 80963 h 762000"/>
                  <a:gd name="connsiteX14" fmla="*/ 381000 w 590550"/>
                  <a:gd name="connsiteY14" fmla="*/ 200025 h 762000"/>
                  <a:gd name="connsiteX15" fmla="*/ 500063 w 590550"/>
                  <a:gd name="connsiteY15" fmla="*/ 200025 h 762000"/>
                  <a:gd name="connsiteX16" fmla="*/ 381000 w 590550"/>
                  <a:gd name="connsiteY16" fmla="*/ 80963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0550" h="762000">
                    <a:moveTo>
                      <a:pt x="0" y="0"/>
                    </a:moveTo>
                    <a:lnTo>
                      <a:pt x="381000" y="0"/>
                    </a:lnTo>
                    <a:lnTo>
                      <a:pt x="590550" y="209550"/>
                    </a:lnTo>
                    <a:lnTo>
                      <a:pt x="590550" y="762000"/>
                    </a:lnTo>
                    <a:lnTo>
                      <a:pt x="0" y="762000"/>
                    </a:lnTo>
                    <a:lnTo>
                      <a:pt x="0" y="0"/>
                    </a:lnTo>
                    <a:close/>
                    <a:moveTo>
                      <a:pt x="57150" y="57150"/>
                    </a:moveTo>
                    <a:lnTo>
                      <a:pt x="57150" y="704850"/>
                    </a:lnTo>
                    <a:lnTo>
                      <a:pt x="533400" y="704850"/>
                    </a:lnTo>
                    <a:lnTo>
                      <a:pt x="533400" y="257175"/>
                    </a:lnTo>
                    <a:lnTo>
                      <a:pt x="323850" y="257175"/>
                    </a:lnTo>
                    <a:lnTo>
                      <a:pt x="323850" y="57150"/>
                    </a:lnTo>
                    <a:lnTo>
                      <a:pt x="57150" y="57150"/>
                    </a:lnTo>
                    <a:close/>
                    <a:moveTo>
                      <a:pt x="381000" y="80963"/>
                    </a:moveTo>
                    <a:lnTo>
                      <a:pt x="381000" y="200025"/>
                    </a:lnTo>
                    <a:lnTo>
                      <a:pt x="500063" y="200025"/>
                    </a:lnTo>
                    <a:lnTo>
                      <a:pt x="381000" y="80963"/>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ja-JP" altLang="en-US" sz="1350"/>
              </a:p>
            </p:txBody>
          </p:sp>
        </p:grpSp>
        <p:grpSp>
          <p:nvGrpSpPr>
            <p:cNvPr id="46" name="グループ化 45">
              <a:extLst>
                <a:ext uri="{FF2B5EF4-FFF2-40B4-BE49-F238E27FC236}">
                  <a16:creationId xmlns:a16="http://schemas.microsoft.com/office/drawing/2014/main" id="{1D25070E-87BE-287F-E142-66AAB70A7539}"/>
                </a:ext>
              </a:extLst>
            </p:cNvPr>
            <p:cNvGrpSpPr/>
            <p:nvPr/>
          </p:nvGrpSpPr>
          <p:grpSpPr>
            <a:xfrm>
              <a:off x="5194636" y="1346138"/>
              <a:ext cx="1131363" cy="1459823"/>
              <a:chOff x="4821083" y="3135549"/>
              <a:chExt cx="590550" cy="762000"/>
            </a:xfrm>
          </p:grpSpPr>
          <p:sp>
            <p:nvSpPr>
              <p:cNvPr id="48" name="フリーフォーム 47">
                <a:extLst>
                  <a:ext uri="{FF2B5EF4-FFF2-40B4-BE49-F238E27FC236}">
                    <a16:creationId xmlns:a16="http://schemas.microsoft.com/office/drawing/2014/main" id="{2E5CA8B5-8C92-EE25-6682-FF7242E190FD}"/>
                  </a:ext>
                </a:extLst>
              </p:cNvPr>
              <p:cNvSpPr/>
              <p:nvPr/>
            </p:nvSpPr>
            <p:spPr>
              <a:xfrm>
                <a:off x="4878233" y="3192699"/>
                <a:ext cx="476250" cy="647700"/>
              </a:xfrm>
              <a:custGeom>
                <a:avLst/>
                <a:gdLst>
                  <a:gd name="connsiteX0" fmla="*/ 0 w 476250"/>
                  <a:gd name="connsiteY0" fmla="*/ 0 h 647700"/>
                  <a:gd name="connsiteX1" fmla="*/ 266700 w 476250"/>
                  <a:gd name="connsiteY1" fmla="*/ 0 h 647700"/>
                  <a:gd name="connsiteX2" fmla="*/ 266700 w 476250"/>
                  <a:gd name="connsiteY2" fmla="*/ 200025 h 647700"/>
                  <a:gd name="connsiteX3" fmla="*/ 476250 w 476250"/>
                  <a:gd name="connsiteY3" fmla="*/ 200025 h 647700"/>
                  <a:gd name="connsiteX4" fmla="*/ 476250 w 476250"/>
                  <a:gd name="connsiteY4" fmla="*/ 647700 h 647700"/>
                  <a:gd name="connsiteX5" fmla="*/ 0 w 476250"/>
                  <a:gd name="connsiteY5" fmla="*/ 647700 h 647700"/>
                  <a:gd name="connsiteX6" fmla="*/ 0 w 476250"/>
                  <a:gd name="connsiteY6" fmla="*/ 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6250" h="647700">
                    <a:moveTo>
                      <a:pt x="0" y="0"/>
                    </a:moveTo>
                    <a:lnTo>
                      <a:pt x="266700" y="0"/>
                    </a:lnTo>
                    <a:lnTo>
                      <a:pt x="266700" y="200025"/>
                    </a:lnTo>
                    <a:lnTo>
                      <a:pt x="476250" y="200025"/>
                    </a:lnTo>
                    <a:lnTo>
                      <a:pt x="476250" y="647700"/>
                    </a:lnTo>
                    <a:lnTo>
                      <a:pt x="0" y="647700"/>
                    </a:lnTo>
                    <a:lnTo>
                      <a:pt x="0" y="0"/>
                    </a:lnTo>
                    <a:close/>
                  </a:path>
                </a:pathLst>
              </a:custGeom>
              <a:solidFill>
                <a:srgbClr val="FFFFFF"/>
              </a:solidFill>
              <a:ln w="38100">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ja-JP" altLang="en-US" sz="1350"/>
              </a:p>
            </p:txBody>
          </p:sp>
          <p:sp>
            <p:nvSpPr>
              <p:cNvPr id="49" name="フリーフォーム 48">
                <a:extLst>
                  <a:ext uri="{FF2B5EF4-FFF2-40B4-BE49-F238E27FC236}">
                    <a16:creationId xmlns:a16="http://schemas.microsoft.com/office/drawing/2014/main" id="{ED49F601-1FA9-94EF-FFC0-7366696CF9E6}"/>
                  </a:ext>
                </a:extLst>
              </p:cNvPr>
              <p:cNvSpPr/>
              <p:nvPr/>
            </p:nvSpPr>
            <p:spPr>
              <a:xfrm>
                <a:off x="5202084" y="3223912"/>
                <a:ext cx="119063" cy="119062"/>
              </a:xfrm>
              <a:custGeom>
                <a:avLst/>
                <a:gdLst>
                  <a:gd name="connsiteX0" fmla="*/ 0 w 119063"/>
                  <a:gd name="connsiteY0" fmla="*/ 0 h 119062"/>
                  <a:gd name="connsiteX1" fmla="*/ 119063 w 119063"/>
                  <a:gd name="connsiteY1" fmla="*/ 119062 h 119062"/>
                  <a:gd name="connsiteX2" fmla="*/ 0 w 119063"/>
                  <a:gd name="connsiteY2" fmla="*/ 119062 h 119062"/>
                  <a:gd name="connsiteX3" fmla="*/ 0 w 119063"/>
                  <a:gd name="connsiteY3" fmla="*/ 0 h 119062"/>
                </a:gdLst>
                <a:ahLst/>
                <a:cxnLst>
                  <a:cxn ang="0">
                    <a:pos x="connsiteX0" y="connsiteY0"/>
                  </a:cxn>
                  <a:cxn ang="0">
                    <a:pos x="connsiteX1" y="connsiteY1"/>
                  </a:cxn>
                  <a:cxn ang="0">
                    <a:pos x="connsiteX2" y="connsiteY2"/>
                  </a:cxn>
                  <a:cxn ang="0">
                    <a:pos x="connsiteX3" y="connsiteY3"/>
                  </a:cxn>
                </a:cxnLst>
                <a:rect l="l" t="t" r="r" b="b"/>
                <a:pathLst>
                  <a:path w="119063" h="119062">
                    <a:moveTo>
                      <a:pt x="0" y="0"/>
                    </a:moveTo>
                    <a:lnTo>
                      <a:pt x="119063" y="119062"/>
                    </a:lnTo>
                    <a:lnTo>
                      <a:pt x="0" y="119062"/>
                    </a:lnTo>
                    <a:lnTo>
                      <a:pt x="0" y="0"/>
                    </a:lnTo>
                    <a:close/>
                  </a:path>
                </a:pathLst>
              </a:custGeom>
              <a:solidFill>
                <a:srgbClr val="FFFFFF"/>
              </a:solidFill>
              <a:ln w="38100">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ja-JP" altLang="en-US" sz="1350"/>
              </a:p>
            </p:txBody>
          </p:sp>
          <p:sp>
            <p:nvSpPr>
              <p:cNvPr id="50" name="フリーフォーム 49">
                <a:extLst>
                  <a:ext uri="{FF2B5EF4-FFF2-40B4-BE49-F238E27FC236}">
                    <a16:creationId xmlns:a16="http://schemas.microsoft.com/office/drawing/2014/main" id="{8E6F5674-E1FA-5FF6-53F4-B5698F5FEC78}"/>
                  </a:ext>
                </a:extLst>
              </p:cNvPr>
              <p:cNvSpPr/>
              <p:nvPr/>
            </p:nvSpPr>
            <p:spPr>
              <a:xfrm>
                <a:off x="4821083" y="3135549"/>
                <a:ext cx="590550" cy="762000"/>
              </a:xfrm>
              <a:custGeom>
                <a:avLst/>
                <a:gdLst>
                  <a:gd name="connsiteX0" fmla="*/ 0 w 590550"/>
                  <a:gd name="connsiteY0" fmla="*/ 0 h 762000"/>
                  <a:gd name="connsiteX1" fmla="*/ 381000 w 590550"/>
                  <a:gd name="connsiteY1" fmla="*/ 0 h 762000"/>
                  <a:gd name="connsiteX2" fmla="*/ 590550 w 590550"/>
                  <a:gd name="connsiteY2" fmla="*/ 209550 h 762000"/>
                  <a:gd name="connsiteX3" fmla="*/ 590550 w 590550"/>
                  <a:gd name="connsiteY3" fmla="*/ 762000 h 762000"/>
                  <a:gd name="connsiteX4" fmla="*/ 0 w 590550"/>
                  <a:gd name="connsiteY4" fmla="*/ 762000 h 762000"/>
                  <a:gd name="connsiteX5" fmla="*/ 0 w 590550"/>
                  <a:gd name="connsiteY5" fmla="*/ 0 h 762000"/>
                  <a:gd name="connsiteX6" fmla="*/ 57150 w 590550"/>
                  <a:gd name="connsiteY6" fmla="*/ 57150 h 762000"/>
                  <a:gd name="connsiteX7" fmla="*/ 57150 w 590550"/>
                  <a:gd name="connsiteY7" fmla="*/ 704850 h 762000"/>
                  <a:gd name="connsiteX8" fmla="*/ 533400 w 590550"/>
                  <a:gd name="connsiteY8" fmla="*/ 704850 h 762000"/>
                  <a:gd name="connsiteX9" fmla="*/ 533400 w 590550"/>
                  <a:gd name="connsiteY9" fmla="*/ 257175 h 762000"/>
                  <a:gd name="connsiteX10" fmla="*/ 323850 w 590550"/>
                  <a:gd name="connsiteY10" fmla="*/ 257175 h 762000"/>
                  <a:gd name="connsiteX11" fmla="*/ 323850 w 590550"/>
                  <a:gd name="connsiteY11" fmla="*/ 57150 h 762000"/>
                  <a:gd name="connsiteX12" fmla="*/ 57150 w 590550"/>
                  <a:gd name="connsiteY12" fmla="*/ 57150 h 762000"/>
                  <a:gd name="connsiteX13" fmla="*/ 381000 w 590550"/>
                  <a:gd name="connsiteY13" fmla="*/ 80963 h 762000"/>
                  <a:gd name="connsiteX14" fmla="*/ 381000 w 590550"/>
                  <a:gd name="connsiteY14" fmla="*/ 200025 h 762000"/>
                  <a:gd name="connsiteX15" fmla="*/ 500063 w 590550"/>
                  <a:gd name="connsiteY15" fmla="*/ 200025 h 762000"/>
                  <a:gd name="connsiteX16" fmla="*/ 381000 w 590550"/>
                  <a:gd name="connsiteY16" fmla="*/ 80963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0550" h="762000">
                    <a:moveTo>
                      <a:pt x="0" y="0"/>
                    </a:moveTo>
                    <a:lnTo>
                      <a:pt x="381000" y="0"/>
                    </a:lnTo>
                    <a:lnTo>
                      <a:pt x="590550" y="209550"/>
                    </a:lnTo>
                    <a:lnTo>
                      <a:pt x="590550" y="762000"/>
                    </a:lnTo>
                    <a:lnTo>
                      <a:pt x="0" y="762000"/>
                    </a:lnTo>
                    <a:lnTo>
                      <a:pt x="0" y="0"/>
                    </a:lnTo>
                    <a:close/>
                    <a:moveTo>
                      <a:pt x="57150" y="57150"/>
                    </a:moveTo>
                    <a:lnTo>
                      <a:pt x="57150" y="704850"/>
                    </a:lnTo>
                    <a:lnTo>
                      <a:pt x="533400" y="704850"/>
                    </a:lnTo>
                    <a:lnTo>
                      <a:pt x="533400" y="257175"/>
                    </a:lnTo>
                    <a:lnTo>
                      <a:pt x="323850" y="257175"/>
                    </a:lnTo>
                    <a:lnTo>
                      <a:pt x="323850" y="57150"/>
                    </a:lnTo>
                    <a:lnTo>
                      <a:pt x="57150" y="57150"/>
                    </a:lnTo>
                    <a:close/>
                    <a:moveTo>
                      <a:pt x="381000" y="80963"/>
                    </a:moveTo>
                    <a:lnTo>
                      <a:pt x="381000" y="200025"/>
                    </a:lnTo>
                    <a:lnTo>
                      <a:pt x="500063" y="200025"/>
                    </a:lnTo>
                    <a:lnTo>
                      <a:pt x="381000" y="80963"/>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ja-JP" altLang="en-US" sz="1350"/>
              </a:p>
            </p:txBody>
          </p:sp>
        </p:grpSp>
        <p:sp>
          <p:nvSpPr>
            <p:cNvPr id="47" name="テキスト ボックス 46">
              <a:extLst>
                <a:ext uri="{FF2B5EF4-FFF2-40B4-BE49-F238E27FC236}">
                  <a16:creationId xmlns:a16="http://schemas.microsoft.com/office/drawing/2014/main" id="{9F3467D5-5CF1-43AD-2EBF-058B26AEAA44}"/>
                </a:ext>
              </a:extLst>
            </p:cNvPr>
            <p:cNvSpPr txBox="1"/>
            <p:nvPr/>
          </p:nvSpPr>
          <p:spPr>
            <a:xfrm>
              <a:off x="5335631" y="2072898"/>
              <a:ext cx="798342" cy="492443"/>
            </a:xfrm>
            <a:prstGeom prst="rect">
              <a:avLst/>
            </a:prstGeom>
            <a:noFill/>
          </p:spPr>
          <p:txBody>
            <a:bodyPr wrap="square" rtlCol="0">
              <a:spAutoFit/>
            </a:bodyPr>
            <a:lstStyle/>
            <a:p>
              <a:pPr algn="ctr"/>
              <a:r>
                <a:rPr lang="en-US" altLang="ja-JP" b="1" dirty="0">
                  <a:solidFill>
                    <a:srgbClr val="000000"/>
                  </a:solidFill>
                </a:rPr>
                <a:t>lib</a:t>
              </a:r>
            </a:p>
          </p:txBody>
        </p:sp>
      </p:grpSp>
      <p:cxnSp>
        <p:nvCxnSpPr>
          <p:cNvPr id="57" name="直線矢印コネクタ 56">
            <a:extLst>
              <a:ext uri="{FF2B5EF4-FFF2-40B4-BE49-F238E27FC236}">
                <a16:creationId xmlns:a16="http://schemas.microsoft.com/office/drawing/2014/main" id="{3E6E823C-F640-BF76-1DBE-3B5C0736714C}"/>
              </a:ext>
            </a:extLst>
          </p:cNvPr>
          <p:cNvCxnSpPr>
            <a:cxnSpLocks/>
            <a:stCxn id="28" idx="2"/>
          </p:cNvCxnSpPr>
          <p:nvPr/>
        </p:nvCxnSpPr>
        <p:spPr>
          <a:xfrm>
            <a:off x="5809438" y="3567649"/>
            <a:ext cx="0" cy="448726"/>
          </a:xfrm>
          <a:prstGeom prst="straightConnector1">
            <a:avLst/>
          </a:prstGeom>
          <a:ln w="76200">
            <a:solidFill>
              <a:srgbClr val="000000"/>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58" name="テキスト ボックス 57">
            <a:extLst>
              <a:ext uri="{FF2B5EF4-FFF2-40B4-BE49-F238E27FC236}">
                <a16:creationId xmlns:a16="http://schemas.microsoft.com/office/drawing/2014/main" id="{7CC09CC4-9A28-BD12-940B-53E12F52033C}"/>
              </a:ext>
            </a:extLst>
          </p:cNvPr>
          <p:cNvSpPr txBox="1"/>
          <p:nvPr/>
        </p:nvSpPr>
        <p:spPr>
          <a:xfrm>
            <a:off x="2706771" y="4016303"/>
            <a:ext cx="3526928" cy="338554"/>
          </a:xfrm>
          <a:prstGeom prst="rect">
            <a:avLst/>
          </a:prstGeom>
          <a:noFill/>
        </p:spPr>
        <p:txBody>
          <a:bodyPr wrap="none" rtlCol="0">
            <a:spAutoFit/>
          </a:bodyPr>
          <a:lstStyle/>
          <a:p>
            <a:pPr algn="ctr"/>
            <a:r>
              <a:rPr lang="en-US" altLang="ja-JP" sz="1600" b="1" u="sng" dirty="0">
                <a:solidFill>
                  <a:srgbClr val="000000"/>
                </a:solidFill>
              </a:rPr>
              <a:t>(a) </a:t>
            </a:r>
            <a:r>
              <a:rPr lang="ja-JP" altLang="en-US" sz="1600" b="1" u="sng">
                <a:solidFill>
                  <a:srgbClr val="000000"/>
                </a:solidFill>
              </a:rPr>
              <a:t>ビルド時に組み込まれる依存関係</a:t>
            </a:r>
          </a:p>
        </p:txBody>
      </p:sp>
      <p:sp>
        <p:nvSpPr>
          <p:cNvPr id="59" name="テキスト ボックス 58">
            <a:extLst>
              <a:ext uri="{FF2B5EF4-FFF2-40B4-BE49-F238E27FC236}">
                <a16:creationId xmlns:a16="http://schemas.microsoft.com/office/drawing/2014/main" id="{42333CDA-B7F0-3D81-D0C8-5E8DB4DD8CE9}"/>
              </a:ext>
            </a:extLst>
          </p:cNvPr>
          <p:cNvSpPr txBox="1"/>
          <p:nvPr/>
        </p:nvSpPr>
        <p:spPr>
          <a:xfrm>
            <a:off x="6106753" y="1946101"/>
            <a:ext cx="2182283" cy="338554"/>
          </a:xfrm>
          <a:prstGeom prst="rect">
            <a:avLst/>
          </a:prstGeom>
          <a:noFill/>
        </p:spPr>
        <p:txBody>
          <a:bodyPr wrap="square">
            <a:spAutoFit/>
          </a:bodyPr>
          <a:lstStyle/>
          <a:p>
            <a:pPr algn="ctr"/>
            <a:r>
              <a:rPr lang="en-US" altLang="ja-JP" sz="1600" b="1" u="sng" dirty="0">
                <a:solidFill>
                  <a:srgbClr val="000000"/>
                </a:solidFill>
              </a:rPr>
              <a:t>(b) </a:t>
            </a:r>
            <a:r>
              <a:rPr lang="ja-JP" altLang="en-US" sz="1600" b="1" u="sng">
                <a:solidFill>
                  <a:srgbClr val="000000"/>
                </a:solidFill>
              </a:rPr>
              <a:t>実行時の依存関係</a:t>
            </a:r>
          </a:p>
        </p:txBody>
      </p:sp>
      <p:cxnSp>
        <p:nvCxnSpPr>
          <p:cNvPr id="60" name="直線矢印コネクタ 59">
            <a:extLst>
              <a:ext uri="{FF2B5EF4-FFF2-40B4-BE49-F238E27FC236}">
                <a16:creationId xmlns:a16="http://schemas.microsoft.com/office/drawing/2014/main" id="{32762766-1868-D139-A060-70C0830EBAE0}"/>
              </a:ext>
            </a:extLst>
          </p:cNvPr>
          <p:cNvCxnSpPr>
            <a:cxnSpLocks/>
            <a:stCxn id="26" idx="11"/>
            <a:endCxn id="59" idx="2"/>
          </p:cNvCxnSpPr>
          <p:nvPr/>
        </p:nvCxnSpPr>
        <p:spPr>
          <a:xfrm flipH="1" flipV="1">
            <a:off x="7197895" y="2284655"/>
            <a:ext cx="9196" cy="512472"/>
          </a:xfrm>
          <a:prstGeom prst="straightConnector1">
            <a:avLst/>
          </a:prstGeom>
          <a:ln w="76200">
            <a:solidFill>
              <a:srgbClr val="000000"/>
            </a:solidFill>
            <a:prstDash val="sysDot"/>
            <a:tailEnd type="triangle"/>
          </a:ln>
        </p:spPr>
        <p:style>
          <a:lnRef idx="1">
            <a:schemeClr val="accent1"/>
          </a:lnRef>
          <a:fillRef idx="0">
            <a:schemeClr val="accent1"/>
          </a:fillRef>
          <a:effectRef idx="0">
            <a:schemeClr val="accent1"/>
          </a:effectRef>
          <a:fontRef idx="minor">
            <a:schemeClr val="tx1"/>
          </a:fontRef>
        </p:style>
      </p:cxnSp>
      <p:grpSp>
        <p:nvGrpSpPr>
          <p:cNvPr id="63" name="グループ化 62">
            <a:extLst>
              <a:ext uri="{FF2B5EF4-FFF2-40B4-BE49-F238E27FC236}">
                <a16:creationId xmlns:a16="http://schemas.microsoft.com/office/drawing/2014/main" id="{D37A0FA3-4EC8-1EEE-C657-4483502D5966}"/>
              </a:ext>
            </a:extLst>
          </p:cNvPr>
          <p:cNvGrpSpPr/>
          <p:nvPr/>
        </p:nvGrpSpPr>
        <p:grpSpPr>
          <a:xfrm>
            <a:off x="1199643" y="1184681"/>
            <a:ext cx="1085996" cy="1334327"/>
            <a:chOff x="5194636" y="1346138"/>
            <a:chExt cx="1447995" cy="1779102"/>
          </a:xfrm>
        </p:grpSpPr>
        <p:grpSp>
          <p:nvGrpSpPr>
            <p:cNvPr id="64" name="グループ化 63">
              <a:extLst>
                <a:ext uri="{FF2B5EF4-FFF2-40B4-BE49-F238E27FC236}">
                  <a16:creationId xmlns:a16="http://schemas.microsoft.com/office/drawing/2014/main" id="{2A2E9027-CF7F-B174-4CCF-53C9544E9E6B}"/>
                </a:ext>
              </a:extLst>
            </p:cNvPr>
            <p:cNvGrpSpPr/>
            <p:nvPr/>
          </p:nvGrpSpPr>
          <p:grpSpPr>
            <a:xfrm>
              <a:off x="5511268" y="1665417"/>
              <a:ext cx="1131363" cy="1459823"/>
              <a:chOff x="4821083" y="3142949"/>
              <a:chExt cx="590550" cy="762000"/>
            </a:xfrm>
          </p:grpSpPr>
          <p:sp>
            <p:nvSpPr>
              <p:cNvPr id="74" name="フリーフォーム 73">
                <a:extLst>
                  <a:ext uri="{FF2B5EF4-FFF2-40B4-BE49-F238E27FC236}">
                    <a16:creationId xmlns:a16="http://schemas.microsoft.com/office/drawing/2014/main" id="{256AD0A9-EB27-1436-AB23-11D09F4A226E}"/>
                  </a:ext>
                </a:extLst>
              </p:cNvPr>
              <p:cNvSpPr/>
              <p:nvPr/>
            </p:nvSpPr>
            <p:spPr>
              <a:xfrm>
                <a:off x="4878233" y="3200099"/>
                <a:ext cx="476250" cy="647700"/>
              </a:xfrm>
              <a:custGeom>
                <a:avLst/>
                <a:gdLst>
                  <a:gd name="connsiteX0" fmla="*/ 0 w 476250"/>
                  <a:gd name="connsiteY0" fmla="*/ 0 h 647700"/>
                  <a:gd name="connsiteX1" fmla="*/ 266700 w 476250"/>
                  <a:gd name="connsiteY1" fmla="*/ 0 h 647700"/>
                  <a:gd name="connsiteX2" fmla="*/ 266700 w 476250"/>
                  <a:gd name="connsiteY2" fmla="*/ 200025 h 647700"/>
                  <a:gd name="connsiteX3" fmla="*/ 476250 w 476250"/>
                  <a:gd name="connsiteY3" fmla="*/ 200025 h 647700"/>
                  <a:gd name="connsiteX4" fmla="*/ 476250 w 476250"/>
                  <a:gd name="connsiteY4" fmla="*/ 647700 h 647700"/>
                  <a:gd name="connsiteX5" fmla="*/ 0 w 476250"/>
                  <a:gd name="connsiteY5" fmla="*/ 647700 h 647700"/>
                  <a:gd name="connsiteX6" fmla="*/ 0 w 476250"/>
                  <a:gd name="connsiteY6" fmla="*/ 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6250" h="647700">
                    <a:moveTo>
                      <a:pt x="0" y="0"/>
                    </a:moveTo>
                    <a:lnTo>
                      <a:pt x="266700" y="0"/>
                    </a:lnTo>
                    <a:lnTo>
                      <a:pt x="266700" y="200025"/>
                    </a:lnTo>
                    <a:lnTo>
                      <a:pt x="476250" y="200025"/>
                    </a:lnTo>
                    <a:lnTo>
                      <a:pt x="476250" y="647700"/>
                    </a:lnTo>
                    <a:lnTo>
                      <a:pt x="0" y="647700"/>
                    </a:lnTo>
                    <a:lnTo>
                      <a:pt x="0" y="0"/>
                    </a:lnTo>
                    <a:close/>
                  </a:path>
                </a:pathLst>
              </a:custGeom>
              <a:solidFill>
                <a:srgbClr val="FFFFFF"/>
              </a:solidFill>
              <a:ln w="38100">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ja-JP" altLang="en-US" sz="1350"/>
              </a:p>
            </p:txBody>
          </p:sp>
          <p:sp>
            <p:nvSpPr>
              <p:cNvPr id="75" name="フリーフォーム 74">
                <a:extLst>
                  <a:ext uri="{FF2B5EF4-FFF2-40B4-BE49-F238E27FC236}">
                    <a16:creationId xmlns:a16="http://schemas.microsoft.com/office/drawing/2014/main" id="{304F2D58-AA88-1CD2-5520-2752F7136278}"/>
                  </a:ext>
                </a:extLst>
              </p:cNvPr>
              <p:cNvSpPr/>
              <p:nvPr/>
            </p:nvSpPr>
            <p:spPr>
              <a:xfrm>
                <a:off x="5202084" y="3223912"/>
                <a:ext cx="119063" cy="119062"/>
              </a:xfrm>
              <a:custGeom>
                <a:avLst/>
                <a:gdLst>
                  <a:gd name="connsiteX0" fmla="*/ 0 w 119063"/>
                  <a:gd name="connsiteY0" fmla="*/ 0 h 119062"/>
                  <a:gd name="connsiteX1" fmla="*/ 119063 w 119063"/>
                  <a:gd name="connsiteY1" fmla="*/ 119062 h 119062"/>
                  <a:gd name="connsiteX2" fmla="*/ 0 w 119063"/>
                  <a:gd name="connsiteY2" fmla="*/ 119062 h 119062"/>
                  <a:gd name="connsiteX3" fmla="*/ 0 w 119063"/>
                  <a:gd name="connsiteY3" fmla="*/ 0 h 119062"/>
                </a:gdLst>
                <a:ahLst/>
                <a:cxnLst>
                  <a:cxn ang="0">
                    <a:pos x="connsiteX0" y="connsiteY0"/>
                  </a:cxn>
                  <a:cxn ang="0">
                    <a:pos x="connsiteX1" y="connsiteY1"/>
                  </a:cxn>
                  <a:cxn ang="0">
                    <a:pos x="connsiteX2" y="connsiteY2"/>
                  </a:cxn>
                  <a:cxn ang="0">
                    <a:pos x="connsiteX3" y="connsiteY3"/>
                  </a:cxn>
                </a:cxnLst>
                <a:rect l="l" t="t" r="r" b="b"/>
                <a:pathLst>
                  <a:path w="119063" h="119062">
                    <a:moveTo>
                      <a:pt x="0" y="0"/>
                    </a:moveTo>
                    <a:lnTo>
                      <a:pt x="119063" y="119062"/>
                    </a:lnTo>
                    <a:lnTo>
                      <a:pt x="0" y="119062"/>
                    </a:lnTo>
                    <a:lnTo>
                      <a:pt x="0" y="0"/>
                    </a:lnTo>
                    <a:close/>
                  </a:path>
                </a:pathLst>
              </a:custGeom>
              <a:solidFill>
                <a:srgbClr val="FFFFFF"/>
              </a:solidFill>
              <a:ln w="38100">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ja-JP" altLang="en-US" sz="1350"/>
              </a:p>
            </p:txBody>
          </p:sp>
          <p:sp>
            <p:nvSpPr>
              <p:cNvPr id="76" name="フリーフォーム 75">
                <a:extLst>
                  <a:ext uri="{FF2B5EF4-FFF2-40B4-BE49-F238E27FC236}">
                    <a16:creationId xmlns:a16="http://schemas.microsoft.com/office/drawing/2014/main" id="{9ACC43CE-7BEB-2254-6FE9-296B209CCD16}"/>
                  </a:ext>
                </a:extLst>
              </p:cNvPr>
              <p:cNvSpPr/>
              <p:nvPr/>
            </p:nvSpPr>
            <p:spPr>
              <a:xfrm>
                <a:off x="4821083" y="3142949"/>
                <a:ext cx="590550" cy="762000"/>
              </a:xfrm>
              <a:custGeom>
                <a:avLst/>
                <a:gdLst>
                  <a:gd name="connsiteX0" fmla="*/ 0 w 590550"/>
                  <a:gd name="connsiteY0" fmla="*/ 0 h 762000"/>
                  <a:gd name="connsiteX1" fmla="*/ 381000 w 590550"/>
                  <a:gd name="connsiteY1" fmla="*/ 0 h 762000"/>
                  <a:gd name="connsiteX2" fmla="*/ 590550 w 590550"/>
                  <a:gd name="connsiteY2" fmla="*/ 209550 h 762000"/>
                  <a:gd name="connsiteX3" fmla="*/ 590550 w 590550"/>
                  <a:gd name="connsiteY3" fmla="*/ 762000 h 762000"/>
                  <a:gd name="connsiteX4" fmla="*/ 0 w 590550"/>
                  <a:gd name="connsiteY4" fmla="*/ 762000 h 762000"/>
                  <a:gd name="connsiteX5" fmla="*/ 0 w 590550"/>
                  <a:gd name="connsiteY5" fmla="*/ 0 h 762000"/>
                  <a:gd name="connsiteX6" fmla="*/ 57150 w 590550"/>
                  <a:gd name="connsiteY6" fmla="*/ 57150 h 762000"/>
                  <a:gd name="connsiteX7" fmla="*/ 57150 w 590550"/>
                  <a:gd name="connsiteY7" fmla="*/ 704850 h 762000"/>
                  <a:gd name="connsiteX8" fmla="*/ 533400 w 590550"/>
                  <a:gd name="connsiteY8" fmla="*/ 704850 h 762000"/>
                  <a:gd name="connsiteX9" fmla="*/ 533400 w 590550"/>
                  <a:gd name="connsiteY9" fmla="*/ 257175 h 762000"/>
                  <a:gd name="connsiteX10" fmla="*/ 323850 w 590550"/>
                  <a:gd name="connsiteY10" fmla="*/ 257175 h 762000"/>
                  <a:gd name="connsiteX11" fmla="*/ 323850 w 590550"/>
                  <a:gd name="connsiteY11" fmla="*/ 57150 h 762000"/>
                  <a:gd name="connsiteX12" fmla="*/ 57150 w 590550"/>
                  <a:gd name="connsiteY12" fmla="*/ 57150 h 762000"/>
                  <a:gd name="connsiteX13" fmla="*/ 381000 w 590550"/>
                  <a:gd name="connsiteY13" fmla="*/ 80963 h 762000"/>
                  <a:gd name="connsiteX14" fmla="*/ 381000 w 590550"/>
                  <a:gd name="connsiteY14" fmla="*/ 200025 h 762000"/>
                  <a:gd name="connsiteX15" fmla="*/ 500063 w 590550"/>
                  <a:gd name="connsiteY15" fmla="*/ 200025 h 762000"/>
                  <a:gd name="connsiteX16" fmla="*/ 381000 w 590550"/>
                  <a:gd name="connsiteY16" fmla="*/ 80963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0550" h="762000">
                    <a:moveTo>
                      <a:pt x="0" y="0"/>
                    </a:moveTo>
                    <a:lnTo>
                      <a:pt x="381000" y="0"/>
                    </a:lnTo>
                    <a:lnTo>
                      <a:pt x="590550" y="209550"/>
                    </a:lnTo>
                    <a:lnTo>
                      <a:pt x="590550" y="762000"/>
                    </a:lnTo>
                    <a:lnTo>
                      <a:pt x="0" y="762000"/>
                    </a:lnTo>
                    <a:lnTo>
                      <a:pt x="0" y="0"/>
                    </a:lnTo>
                    <a:close/>
                    <a:moveTo>
                      <a:pt x="57150" y="57150"/>
                    </a:moveTo>
                    <a:lnTo>
                      <a:pt x="57150" y="704850"/>
                    </a:lnTo>
                    <a:lnTo>
                      <a:pt x="533400" y="704850"/>
                    </a:lnTo>
                    <a:lnTo>
                      <a:pt x="533400" y="257175"/>
                    </a:lnTo>
                    <a:lnTo>
                      <a:pt x="323850" y="257175"/>
                    </a:lnTo>
                    <a:lnTo>
                      <a:pt x="323850" y="57150"/>
                    </a:lnTo>
                    <a:lnTo>
                      <a:pt x="57150" y="57150"/>
                    </a:lnTo>
                    <a:close/>
                    <a:moveTo>
                      <a:pt x="381000" y="80963"/>
                    </a:moveTo>
                    <a:lnTo>
                      <a:pt x="381000" y="200025"/>
                    </a:lnTo>
                    <a:lnTo>
                      <a:pt x="500063" y="200025"/>
                    </a:lnTo>
                    <a:lnTo>
                      <a:pt x="381000" y="80963"/>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ja-JP" altLang="en-US" sz="1350"/>
              </a:p>
            </p:txBody>
          </p:sp>
        </p:grpSp>
        <p:grpSp>
          <p:nvGrpSpPr>
            <p:cNvPr id="65" name="グループ化 64">
              <a:extLst>
                <a:ext uri="{FF2B5EF4-FFF2-40B4-BE49-F238E27FC236}">
                  <a16:creationId xmlns:a16="http://schemas.microsoft.com/office/drawing/2014/main" id="{BF83F724-8A64-F073-1F7D-4E9C51B78854}"/>
                </a:ext>
              </a:extLst>
            </p:cNvPr>
            <p:cNvGrpSpPr/>
            <p:nvPr/>
          </p:nvGrpSpPr>
          <p:grpSpPr>
            <a:xfrm>
              <a:off x="5347036" y="1512715"/>
              <a:ext cx="1131363" cy="1459823"/>
              <a:chOff x="4821083" y="3142949"/>
              <a:chExt cx="590550" cy="762000"/>
            </a:xfrm>
          </p:grpSpPr>
          <p:sp>
            <p:nvSpPr>
              <p:cNvPr id="71" name="フリーフォーム 70">
                <a:extLst>
                  <a:ext uri="{FF2B5EF4-FFF2-40B4-BE49-F238E27FC236}">
                    <a16:creationId xmlns:a16="http://schemas.microsoft.com/office/drawing/2014/main" id="{1B49C6AF-B27C-EF46-B31F-FF5BB2DE31AC}"/>
                  </a:ext>
                </a:extLst>
              </p:cNvPr>
              <p:cNvSpPr/>
              <p:nvPr/>
            </p:nvSpPr>
            <p:spPr>
              <a:xfrm>
                <a:off x="4878233" y="3200099"/>
                <a:ext cx="476250" cy="647700"/>
              </a:xfrm>
              <a:custGeom>
                <a:avLst/>
                <a:gdLst>
                  <a:gd name="connsiteX0" fmla="*/ 0 w 476250"/>
                  <a:gd name="connsiteY0" fmla="*/ 0 h 647700"/>
                  <a:gd name="connsiteX1" fmla="*/ 266700 w 476250"/>
                  <a:gd name="connsiteY1" fmla="*/ 0 h 647700"/>
                  <a:gd name="connsiteX2" fmla="*/ 266700 w 476250"/>
                  <a:gd name="connsiteY2" fmla="*/ 200025 h 647700"/>
                  <a:gd name="connsiteX3" fmla="*/ 476250 w 476250"/>
                  <a:gd name="connsiteY3" fmla="*/ 200025 h 647700"/>
                  <a:gd name="connsiteX4" fmla="*/ 476250 w 476250"/>
                  <a:gd name="connsiteY4" fmla="*/ 647700 h 647700"/>
                  <a:gd name="connsiteX5" fmla="*/ 0 w 476250"/>
                  <a:gd name="connsiteY5" fmla="*/ 647700 h 647700"/>
                  <a:gd name="connsiteX6" fmla="*/ 0 w 476250"/>
                  <a:gd name="connsiteY6" fmla="*/ 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6250" h="647700">
                    <a:moveTo>
                      <a:pt x="0" y="0"/>
                    </a:moveTo>
                    <a:lnTo>
                      <a:pt x="266700" y="0"/>
                    </a:lnTo>
                    <a:lnTo>
                      <a:pt x="266700" y="200025"/>
                    </a:lnTo>
                    <a:lnTo>
                      <a:pt x="476250" y="200025"/>
                    </a:lnTo>
                    <a:lnTo>
                      <a:pt x="476250" y="647700"/>
                    </a:lnTo>
                    <a:lnTo>
                      <a:pt x="0" y="647700"/>
                    </a:lnTo>
                    <a:lnTo>
                      <a:pt x="0" y="0"/>
                    </a:lnTo>
                    <a:close/>
                  </a:path>
                </a:pathLst>
              </a:custGeom>
              <a:solidFill>
                <a:srgbClr val="FFFFFF"/>
              </a:solidFill>
              <a:ln w="38100">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ja-JP" altLang="en-US" sz="1350"/>
              </a:p>
            </p:txBody>
          </p:sp>
          <p:sp>
            <p:nvSpPr>
              <p:cNvPr id="72" name="フリーフォーム 71">
                <a:extLst>
                  <a:ext uri="{FF2B5EF4-FFF2-40B4-BE49-F238E27FC236}">
                    <a16:creationId xmlns:a16="http://schemas.microsoft.com/office/drawing/2014/main" id="{FC389C27-6A2C-7807-36EF-4BBCBFE44A59}"/>
                  </a:ext>
                </a:extLst>
              </p:cNvPr>
              <p:cNvSpPr/>
              <p:nvPr/>
            </p:nvSpPr>
            <p:spPr>
              <a:xfrm>
                <a:off x="5202084" y="3223912"/>
                <a:ext cx="119063" cy="119062"/>
              </a:xfrm>
              <a:custGeom>
                <a:avLst/>
                <a:gdLst>
                  <a:gd name="connsiteX0" fmla="*/ 0 w 119063"/>
                  <a:gd name="connsiteY0" fmla="*/ 0 h 119062"/>
                  <a:gd name="connsiteX1" fmla="*/ 119063 w 119063"/>
                  <a:gd name="connsiteY1" fmla="*/ 119062 h 119062"/>
                  <a:gd name="connsiteX2" fmla="*/ 0 w 119063"/>
                  <a:gd name="connsiteY2" fmla="*/ 119062 h 119062"/>
                  <a:gd name="connsiteX3" fmla="*/ 0 w 119063"/>
                  <a:gd name="connsiteY3" fmla="*/ 0 h 119062"/>
                </a:gdLst>
                <a:ahLst/>
                <a:cxnLst>
                  <a:cxn ang="0">
                    <a:pos x="connsiteX0" y="connsiteY0"/>
                  </a:cxn>
                  <a:cxn ang="0">
                    <a:pos x="connsiteX1" y="connsiteY1"/>
                  </a:cxn>
                  <a:cxn ang="0">
                    <a:pos x="connsiteX2" y="connsiteY2"/>
                  </a:cxn>
                  <a:cxn ang="0">
                    <a:pos x="connsiteX3" y="connsiteY3"/>
                  </a:cxn>
                </a:cxnLst>
                <a:rect l="l" t="t" r="r" b="b"/>
                <a:pathLst>
                  <a:path w="119063" h="119062">
                    <a:moveTo>
                      <a:pt x="0" y="0"/>
                    </a:moveTo>
                    <a:lnTo>
                      <a:pt x="119063" y="119062"/>
                    </a:lnTo>
                    <a:lnTo>
                      <a:pt x="0" y="119062"/>
                    </a:lnTo>
                    <a:lnTo>
                      <a:pt x="0" y="0"/>
                    </a:lnTo>
                    <a:close/>
                  </a:path>
                </a:pathLst>
              </a:custGeom>
              <a:solidFill>
                <a:srgbClr val="FFFFFF"/>
              </a:solidFill>
              <a:ln w="38100">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ja-JP" altLang="en-US" sz="1350"/>
              </a:p>
            </p:txBody>
          </p:sp>
          <p:sp>
            <p:nvSpPr>
              <p:cNvPr id="73" name="フリーフォーム 72">
                <a:extLst>
                  <a:ext uri="{FF2B5EF4-FFF2-40B4-BE49-F238E27FC236}">
                    <a16:creationId xmlns:a16="http://schemas.microsoft.com/office/drawing/2014/main" id="{D4D2C099-8D3F-09CB-78CD-FE8813F6332E}"/>
                  </a:ext>
                </a:extLst>
              </p:cNvPr>
              <p:cNvSpPr/>
              <p:nvPr/>
            </p:nvSpPr>
            <p:spPr>
              <a:xfrm>
                <a:off x="4821083" y="3142949"/>
                <a:ext cx="590550" cy="762000"/>
              </a:xfrm>
              <a:custGeom>
                <a:avLst/>
                <a:gdLst>
                  <a:gd name="connsiteX0" fmla="*/ 0 w 590550"/>
                  <a:gd name="connsiteY0" fmla="*/ 0 h 762000"/>
                  <a:gd name="connsiteX1" fmla="*/ 381000 w 590550"/>
                  <a:gd name="connsiteY1" fmla="*/ 0 h 762000"/>
                  <a:gd name="connsiteX2" fmla="*/ 590550 w 590550"/>
                  <a:gd name="connsiteY2" fmla="*/ 209550 h 762000"/>
                  <a:gd name="connsiteX3" fmla="*/ 590550 w 590550"/>
                  <a:gd name="connsiteY3" fmla="*/ 762000 h 762000"/>
                  <a:gd name="connsiteX4" fmla="*/ 0 w 590550"/>
                  <a:gd name="connsiteY4" fmla="*/ 762000 h 762000"/>
                  <a:gd name="connsiteX5" fmla="*/ 0 w 590550"/>
                  <a:gd name="connsiteY5" fmla="*/ 0 h 762000"/>
                  <a:gd name="connsiteX6" fmla="*/ 57150 w 590550"/>
                  <a:gd name="connsiteY6" fmla="*/ 57150 h 762000"/>
                  <a:gd name="connsiteX7" fmla="*/ 57150 w 590550"/>
                  <a:gd name="connsiteY7" fmla="*/ 704850 h 762000"/>
                  <a:gd name="connsiteX8" fmla="*/ 533400 w 590550"/>
                  <a:gd name="connsiteY8" fmla="*/ 704850 h 762000"/>
                  <a:gd name="connsiteX9" fmla="*/ 533400 w 590550"/>
                  <a:gd name="connsiteY9" fmla="*/ 257175 h 762000"/>
                  <a:gd name="connsiteX10" fmla="*/ 323850 w 590550"/>
                  <a:gd name="connsiteY10" fmla="*/ 257175 h 762000"/>
                  <a:gd name="connsiteX11" fmla="*/ 323850 w 590550"/>
                  <a:gd name="connsiteY11" fmla="*/ 57150 h 762000"/>
                  <a:gd name="connsiteX12" fmla="*/ 57150 w 590550"/>
                  <a:gd name="connsiteY12" fmla="*/ 57150 h 762000"/>
                  <a:gd name="connsiteX13" fmla="*/ 381000 w 590550"/>
                  <a:gd name="connsiteY13" fmla="*/ 80963 h 762000"/>
                  <a:gd name="connsiteX14" fmla="*/ 381000 w 590550"/>
                  <a:gd name="connsiteY14" fmla="*/ 200025 h 762000"/>
                  <a:gd name="connsiteX15" fmla="*/ 500063 w 590550"/>
                  <a:gd name="connsiteY15" fmla="*/ 200025 h 762000"/>
                  <a:gd name="connsiteX16" fmla="*/ 381000 w 590550"/>
                  <a:gd name="connsiteY16" fmla="*/ 80963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0550" h="762000">
                    <a:moveTo>
                      <a:pt x="0" y="0"/>
                    </a:moveTo>
                    <a:lnTo>
                      <a:pt x="381000" y="0"/>
                    </a:lnTo>
                    <a:lnTo>
                      <a:pt x="590550" y="209550"/>
                    </a:lnTo>
                    <a:lnTo>
                      <a:pt x="590550" y="762000"/>
                    </a:lnTo>
                    <a:lnTo>
                      <a:pt x="0" y="762000"/>
                    </a:lnTo>
                    <a:lnTo>
                      <a:pt x="0" y="0"/>
                    </a:lnTo>
                    <a:close/>
                    <a:moveTo>
                      <a:pt x="57150" y="57150"/>
                    </a:moveTo>
                    <a:lnTo>
                      <a:pt x="57150" y="704850"/>
                    </a:lnTo>
                    <a:lnTo>
                      <a:pt x="533400" y="704850"/>
                    </a:lnTo>
                    <a:lnTo>
                      <a:pt x="533400" y="257175"/>
                    </a:lnTo>
                    <a:lnTo>
                      <a:pt x="323850" y="257175"/>
                    </a:lnTo>
                    <a:lnTo>
                      <a:pt x="323850" y="57150"/>
                    </a:lnTo>
                    <a:lnTo>
                      <a:pt x="57150" y="57150"/>
                    </a:lnTo>
                    <a:close/>
                    <a:moveTo>
                      <a:pt x="381000" y="80963"/>
                    </a:moveTo>
                    <a:lnTo>
                      <a:pt x="381000" y="200025"/>
                    </a:lnTo>
                    <a:lnTo>
                      <a:pt x="500063" y="200025"/>
                    </a:lnTo>
                    <a:lnTo>
                      <a:pt x="381000" y="80963"/>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ja-JP" altLang="en-US" sz="1350"/>
              </a:p>
            </p:txBody>
          </p:sp>
        </p:grpSp>
        <p:grpSp>
          <p:nvGrpSpPr>
            <p:cNvPr id="66" name="グループ化 65">
              <a:extLst>
                <a:ext uri="{FF2B5EF4-FFF2-40B4-BE49-F238E27FC236}">
                  <a16:creationId xmlns:a16="http://schemas.microsoft.com/office/drawing/2014/main" id="{FECC9BFE-4916-BA2F-117A-829072498CA2}"/>
                </a:ext>
              </a:extLst>
            </p:cNvPr>
            <p:cNvGrpSpPr/>
            <p:nvPr/>
          </p:nvGrpSpPr>
          <p:grpSpPr>
            <a:xfrm>
              <a:off x="5194636" y="1346138"/>
              <a:ext cx="1131363" cy="1459823"/>
              <a:chOff x="4821083" y="3135549"/>
              <a:chExt cx="590550" cy="762000"/>
            </a:xfrm>
          </p:grpSpPr>
          <p:sp>
            <p:nvSpPr>
              <p:cNvPr id="68" name="フリーフォーム 67">
                <a:extLst>
                  <a:ext uri="{FF2B5EF4-FFF2-40B4-BE49-F238E27FC236}">
                    <a16:creationId xmlns:a16="http://schemas.microsoft.com/office/drawing/2014/main" id="{73FAC288-73DA-89FF-EF7A-124F9E27FF6A}"/>
                  </a:ext>
                </a:extLst>
              </p:cNvPr>
              <p:cNvSpPr/>
              <p:nvPr/>
            </p:nvSpPr>
            <p:spPr>
              <a:xfrm>
                <a:off x="4878233" y="3192699"/>
                <a:ext cx="476250" cy="647700"/>
              </a:xfrm>
              <a:custGeom>
                <a:avLst/>
                <a:gdLst>
                  <a:gd name="connsiteX0" fmla="*/ 0 w 476250"/>
                  <a:gd name="connsiteY0" fmla="*/ 0 h 647700"/>
                  <a:gd name="connsiteX1" fmla="*/ 266700 w 476250"/>
                  <a:gd name="connsiteY1" fmla="*/ 0 h 647700"/>
                  <a:gd name="connsiteX2" fmla="*/ 266700 w 476250"/>
                  <a:gd name="connsiteY2" fmla="*/ 200025 h 647700"/>
                  <a:gd name="connsiteX3" fmla="*/ 476250 w 476250"/>
                  <a:gd name="connsiteY3" fmla="*/ 200025 h 647700"/>
                  <a:gd name="connsiteX4" fmla="*/ 476250 w 476250"/>
                  <a:gd name="connsiteY4" fmla="*/ 647700 h 647700"/>
                  <a:gd name="connsiteX5" fmla="*/ 0 w 476250"/>
                  <a:gd name="connsiteY5" fmla="*/ 647700 h 647700"/>
                  <a:gd name="connsiteX6" fmla="*/ 0 w 476250"/>
                  <a:gd name="connsiteY6" fmla="*/ 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6250" h="647700">
                    <a:moveTo>
                      <a:pt x="0" y="0"/>
                    </a:moveTo>
                    <a:lnTo>
                      <a:pt x="266700" y="0"/>
                    </a:lnTo>
                    <a:lnTo>
                      <a:pt x="266700" y="200025"/>
                    </a:lnTo>
                    <a:lnTo>
                      <a:pt x="476250" y="200025"/>
                    </a:lnTo>
                    <a:lnTo>
                      <a:pt x="476250" y="647700"/>
                    </a:lnTo>
                    <a:lnTo>
                      <a:pt x="0" y="647700"/>
                    </a:lnTo>
                    <a:lnTo>
                      <a:pt x="0" y="0"/>
                    </a:lnTo>
                    <a:close/>
                  </a:path>
                </a:pathLst>
              </a:custGeom>
              <a:solidFill>
                <a:srgbClr val="FFFFFF"/>
              </a:solidFill>
              <a:ln w="38100">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ja-JP" altLang="en-US" sz="1350"/>
              </a:p>
            </p:txBody>
          </p:sp>
          <p:sp>
            <p:nvSpPr>
              <p:cNvPr id="69" name="フリーフォーム 68">
                <a:extLst>
                  <a:ext uri="{FF2B5EF4-FFF2-40B4-BE49-F238E27FC236}">
                    <a16:creationId xmlns:a16="http://schemas.microsoft.com/office/drawing/2014/main" id="{8CE81EE6-9C77-B957-F48B-087B6E835360}"/>
                  </a:ext>
                </a:extLst>
              </p:cNvPr>
              <p:cNvSpPr/>
              <p:nvPr/>
            </p:nvSpPr>
            <p:spPr>
              <a:xfrm>
                <a:off x="5202084" y="3223912"/>
                <a:ext cx="119063" cy="119062"/>
              </a:xfrm>
              <a:custGeom>
                <a:avLst/>
                <a:gdLst>
                  <a:gd name="connsiteX0" fmla="*/ 0 w 119063"/>
                  <a:gd name="connsiteY0" fmla="*/ 0 h 119062"/>
                  <a:gd name="connsiteX1" fmla="*/ 119063 w 119063"/>
                  <a:gd name="connsiteY1" fmla="*/ 119062 h 119062"/>
                  <a:gd name="connsiteX2" fmla="*/ 0 w 119063"/>
                  <a:gd name="connsiteY2" fmla="*/ 119062 h 119062"/>
                  <a:gd name="connsiteX3" fmla="*/ 0 w 119063"/>
                  <a:gd name="connsiteY3" fmla="*/ 0 h 119062"/>
                </a:gdLst>
                <a:ahLst/>
                <a:cxnLst>
                  <a:cxn ang="0">
                    <a:pos x="connsiteX0" y="connsiteY0"/>
                  </a:cxn>
                  <a:cxn ang="0">
                    <a:pos x="connsiteX1" y="connsiteY1"/>
                  </a:cxn>
                  <a:cxn ang="0">
                    <a:pos x="connsiteX2" y="connsiteY2"/>
                  </a:cxn>
                  <a:cxn ang="0">
                    <a:pos x="connsiteX3" y="connsiteY3"/>
                  </a:cxn>
                </a:cxnLst>
                <a:rect l="l" t="t" r="r" b="b"/>
                <a:pathLst>
                  <a:path w="119063" h="119062">
                    <a:moveTo>
                      <a:pt x="0" y="0"/>
                    </a:moveTo>
                    <a:lnTo>
                      <a:pt x="119063" y="119062"/>
                    </a:lnTo>
                    <a:lnTo>
                      <a:pt x="0" y="119062"/>
                    </a:lnTo>
                    <a:lnTo>
                      <a:pt x="0" y="0"/>
                    </a:lnTo>
                    <a:close/>
                  </a:path>
                </a:pathLst>
              </a:custGeom>
              <a:solidFill>
                <a:srgbClr val="FFFFFF"/>
              </a:solidFill>
              <a:ln w="38100">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ja-JP" altLang="en-US" sz="1350"/>
              </a:p>
            </p:txBody>
          </p:sp>
          <p:sp>
            <p:nvSpPr>
              <p:cNvPr id="70" name="フリーフォーム 69">
                <a:extLst>
                  <a:ext uri="{FF2B5EF4-FFF2-40B4-BE49-F238E27FC236}">
                    <a16:creationId xmlns:a16="http://schemas.microsoft.com/office/drawing/2014/main" id="{35201361-09D3-1A0A-DB25-9A4BFAA47936}"/>
                  </a:ext>
                </a:extLst>
              </p:cNvPr>
              <p:cNvSpPr/>
              <p:nvPr/>
            </p:nvSpPr>
            <p:spPr>
              <a:xfrm>
                <a:off x="4821083" y="3135549"/>
                <a:ext cx="590550" cy="762000"/>
              </a:xfrm>
              <a:custGeom>
                <a:avLst/>
                <a:gdLst>
                  <a:gd name="connsiteX0" fmla="*/ 0 w 590550"/>
                  <a:gd name="connsiteY0" fmla="*/ 0 h 762000"/>
                  <a:gd name="connsiteX1" fmla="*/ 381000 w 590550"/>
                  <a:gd name="connsiteY1" fmla="*/ 0 h 762000"/>
                  <a:gd name="connsiteX2" fmla="*/ 590550 w 590550"/>
                  <a:gd name="connsiteY2" fmla="*/ 209550 h 762000"/>
                  <a:gd name="connsiteX3" fmla="*/ 590550 w 590550"/>
                  <a:gd name="connsiteY3" fmla="*/ 762000 h 762000"/>
                  <a:gd name="connsiteX4" fmla="*/ 0 w 590550"/>
                  <a:gd name="connsiteY4" fmla="*/ 762000 h 762000"/>
                  <a:gd name="connsiteX5" fmla="*/ 0 w 590550"/>
                  <a:gd name="connsiteY5" fmla="*/ 0 h 762000"/>
                  <a:gd name="connsiteX6" fmla="*/ 57150 w 590550"/>
                  <a:gd name="connsiteY6" fmla="*/ 57150 h 762000"/>
                  <a:gd name="connsiteX7" fmla="*/ 57150 w 590550"/>
                  <a:gd name="connsiteY7" fmla="*/ 704850 h 762000"/>
                  <a:gd name="connsiteX8" fmla="*/ 533400 w 590550"/>
                  <a:gd name="connsiteY8" fmla="*/ 704850 h 762000"/>
                  <a:gd name="connsiteX9" fmla="*/ 533400 w 590550"/>
                  <a:gd name="connsiteY9" fmla="*/ 257175 h 762000"/>
                  <a:gd name="connsiteX10" fmla="*/ 323850 w 590550"/>
                  <a:gd name="connsiteY10" fmla="*/ 257175 h 762000"/>
                  <a:gd name="connsiteX11" fmla="*/ 323850 w 590550"/>
                  <a:gd name="connsiteY11" fmla="*/ 57150 h 762000"/>
                  <a:gd name="connsiteX12" fmla="*/ 57150 w 590550"/>
                  <a:gd name="connsiteY12" fmla="*/ 57150 h 762000"/>
                  <a:gd name="connsiteX13" fmla="*/ 381000 w 590550"/>
                  <a:gd name="connsiteY13" fmla="*/ 80963 h 762000"/>
                  <a:gd name="connsiteX14" fmla="*/ 381000 w 590550"/>
                  <a:gd name="connsiteY14" fmla="*/ 200025 h 762000"/>
                  <a:gd name="connsiteX15" fmla="*/ 500063 w 590550"/>
                  <a:gd name="connsiteY15" fmla="*/ 200025 h 762000"/>
                  <a:gd name="connsiteX16" fmla="*/ 381000 w 590550"/>
                  <a:gd name="connsiteY16" fmla="*/ 80963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0550" h="762000">
                    <a:moveTo>
                      <a:pt x="0" y="0"/>
                    </a:moveTo>
                    <a:lnTo>
                      <a:pt x="381000" y="0"/>
                    </a:lnTo>
                    <a:lnTo>
                      <a:pt x="590550" y="209550"/>
                    </a:lnTo>
                    <a:lnTo>
                      <a:pt x="590550" y="762000"/>
                    </a:lnTo>
                    <a:lnTo>
                      <a:pt x="0" y="762000"/>
                    </a:lnTo>
                    <a:lnTo>
                      <a:pt x="0" y="0"/>
                    </a:lnTo>
                    <a:close/>
                    <a:moveTo>
                      <a:pt x="57150" y="57150"/>
                    </a:moveTo>
                    <a:lnTo>
                      <a:pt x="57150" y="704850"/>
                    </a:lnTo>
                    <a:lnTo>
                      <a:pt x="533400" y="704850"/>
                    </a:lnTo>
                    <a:lnTo>
                      <a:pt x="533400" y="257175"/>
                    </a:lnTo>
                    <a:lnTo>
                      <a:pt x="323850" y="257175"/>
                    </a:lnTo>
                    <a:lnTo>
                      <a:pt x="323850" y="57150"/>
                    </a:lnTo>
                    <a:lnTo>
                      <a:pt x="57150" y="57150"/>
                    </a:lnTo>
                    <a:close/>
                    <a:moveTo>
                      <a:pt x="381000" y="80963"/>
                    </a:moveTo>
                    <a:lnTo>
                      <a:pt x="381000" y="200025"/>
                    </a:lnTo>
                    <a:lnTo>
                      <a:pt x="500063" y="200025"/>
                    </a:lnTo>
                    <a:lnTo>
                      <a:pt x="381000" y="80963"/>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ja-JP" altLang="en-US" sz="1350"/>
              </a:p>
            </p:txBody>
          </p:sp>
        </p:grpSp>
        <p:sp>
          <p:nvSpPr>
            <p:cNvPr id="67" name="テキスト ボックス 66">
              <a:extLst>
                <a:ext uri="{FF2B5EF4-FFF2-40B4-BE49-F238E27FC236}">
                  <a16:creationId xmlns:a16="http://schemas.microsoft.com/office/drawing/2014/main" id="{50631712-00E9-6813-002D-2CD75187FC93}"/>
                </a:ext>
              </a:extLst>
            </p:cNvPr>
            <p:cNvSpPr txBox="1"/>
            <p:nvPr/>
          </p:nvSpPr>
          <p:spPr>
            <a:xfrm>
              <a:off x="5335633" y="2072898"/>
              <a:ext cx="798342" cy="492442"/>
            </a:xfrm>
            <a:prstGeom prst="rect">
              <a:avLst/>
            </a:prstGeom>
            <a:noFill/>
          </p:spPr>
          <p:txBody>
            <a:bodyPr wrap="square" rtlCol="0">
              <a:spAutoFit/>
            </a:bodyPr>
            <a:lstStyle/>
            <a:p>
              <a:pPr algn="ctr"/>
              <a:r>
                <a:rPr lang="en-US" altLang="ja-JP" b="1" dirty="0">
                  <a:solidFill>
                    <a:srgbClr val="000000"/>
                  </a:solidFill>
                </a:rPr>
                <a:t>.h</a:t>
              </a:r>
            </a:p>
          </p:txBody>
        </p:sp>
      </p:grpSp>
      <p:cxnSp>
        <p:nvCxnSpPr>
          <p:cNvPr id="62" name="直線矢印コネクタ 61">
            <a:extLst>
              <a:ext uri="{FF2B5EF4-FFF2-40B4-BE49-F238E27FC236}">
                <a16:creationId xmlns:a16="http://schemas.microsoft.com/office/drawing/2014/main" id="{F538DB1A-A690-2F10-E8ED-E070ED993A6F}"/>
              </a:ext>
            </a:extLst>
          </p:cNvPr>
          <p:cNvCxnSpPr>
            <a:cxnSpLocks/>
          </p:cNvCxnSpPr>
          <p:nvPr/>
        </p:nvCxnSpPr>
        <p:spPr>
          <a:xfrm>
            <a:off x="2405798" y="2154103"/>
            <a:ext cx="402283" cy="1119581"/>
          </a:xfrm>
          <a:prstGeom prst="straightConnector1">
            <a:avLst/>
          </a:prstGeom>
          <a:ln w="76200">
            <a:solidFill>
              <a:srgbClr val="000000"/>
            </a:solidFill>
            <a:tailEnd type="none"/>
          </a:ln>
        </p:spPr>
        <p:style>
          <a:lnRef idx="1">
            <a:schemeClr val="accent1"/>
          </a:lnRef>
          <a:fillRef idx="0">
            <a:schemeClr val="accent1"/>
          </a:fillRef>
          <a:effectRef idx="0">
            <a:schemeClr val="accent1"/>
          </a:effectRef>
          <a:fontRef idx="minor">
            <a:schemeClr val="tx1"/>
          </a:fontRef>
        </p:style>
      </p:cxnSp>
      <p:sp>
        <p:nvSpPr>
          <p:cNvPr id="27" name="正方形/長方形 26">
            <a:extLst>
              <a:ext uri="{FF2B5EF4-FFF2-40B4-BE49-F238E27FC236}">
                <a16:creationId xmlns:a16="http://schemas.microsoft.com/office/drawing/2014/main" id="{E880141F-96A7-AADC-C73C-B1B0D991095A}"/>
              </a:ext>
            </a:extLst>
          </p:cNvPr>
          <p:cNvSpPr/>
          <p:nvPr/>
        </p:nvSpPr>
        <p:spPr>
          <a:xfrm>
            <a:off x="2579477" y="2942745"/>
            <a:ext cx="1029572" cy="639399"/>
          </a:xfrm>
          <a:prstGeom prst="rect">
            <a:avLst/>
          </a:prstGeom>
          <a:solidFill>
            <a:srgbClr val="FFFFFF"/>
          </a:solidFill>
          <a:ln w="7620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ja-JP" sz="1500" b="1" dirty="0">
                <a:solidFill>
                  <a:srgbClr val="000000"/>
                </a:solidFill>
              </a:rPr>
              <a:t>Compile</a:t>
            </a:r>
            <a:endParaRPr lang="ja-JP" altLang="en-US" sz="1500" b="1">
              <a:solidFill>
                <a:srgbClr val="000000"/>
              </a:solidFill>
            </a:endParaRPr>
          </a:p>
        </p:txBody>
      </p:sp>
      <p:cxnSp>
        <p:nvCxnSpPr>
          <p:cNvPr id="77" name="直線矢印コネクタ 76">
            <a:extLst>
              <a:ext uri="{FF2B5EF4-FFF2-40B4-BE49-F238E27FC236}">
                <a16:creationId xmlns:a16="http://schemas.microsoft.com/office/drawing/2014/main" id="{9234A064-0079-2F0B-AAA8-F8CC9899A0AD}"/>
              </a:ext>
            </a:extLst>
          </p:cNvPr>
          <p:cNvCxnSpPr>
            <a:cxnSpLocks/>
            <a:stCxn id="27" idx="2"/>
          </p:cNvCxnSpPr>
          <p:nvPr/>
        </p:nvCxnSpPr>
        <p:spPr>
          <a:xfrm>
            <a:off x="3094263" y="3582144"/>
            <a:ext cx="0" cy="457388"/>
          </a:xfrm>
          <a:prstGeom prst="straightConnector1">
            <a:avLst/>
          </a:prstGeom>
          <a:ln w="76200">
            <a:solidFill>
              <a:srgbClr val="000000"/>
            </a:solidFill>
            <a:prstDash val="sysDot"/>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5067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500" fill="hold"/>
                                        <p:tgtEl>
                                          <p:spTgt spid="27"/>
                                        </p:tgtEl>
                                        <p:attrNameLst>
                                          <p:attrName>fillcolor</p:attrName>
                                        </p:attrNameLst>
                                      </p:cBhvr>
                                      <p:to>
                                        <a:srgbClr val="FFFF00"/>
                                      </p:to>
                                    </p:animClr>
                                    <p:set>
                                      <p:cBhvr>
                                        <p:cTn id="7" dur="500" fill="hold"/>
                                        <p:tgtEl>
                                          <p:spTgt spid="27"/>
                                        </p:tgtEl>
                                        <p:attrNameLst>
                                          <p:attrName>fill.type</p:attrName>
                                        </p:attrNameLst>
                                      </p:cBhvr>
                                      <p:to>
                                        <p:strVal val="solid"/>
                                      </p:to>
                                    </p:set>
                                    <p:set>
                                      <p:cBhvr>
                                        <p:cTn id="8" dur="500" fill="hold"/>
                                        <p:tgtEl>
                                          <p:spTgt spid="27"/>
                                        </p:tgtEl>
                                        <p:attrNameLst>
                                          <p:attrName>fill.on</p:attrName>
                                        </p:attrNameLst>
                                      </p:cBhvr>
                                      <p:to>
                                        <p:strVal val="true"/>
                                      </p:to>
                                    </p:set>
                                  </p:childTnLst>
                                </p:cTn>
                              </p:par>
                              <p:par>
                                <p:cTn id="9" presetID="1" presetClass="emph" presetSubtype="2" fill="hold" nodeType="withEffect">
                                  <p:stCondLst>
                                    <p:cond delay="0"/>
                                  </p:stCondLst>
                                  <p:childTnLst>
                                    <p:animClr clrSpc="rgb" dir="cw">
                                      <p:cBhvr>
                                        <p:cTn id="10" dur="500" fill="hold"/>
                                        <p:tgtEl>
                                          <p:spTgt spid="28"/>
                                        </p:tgtEl>
                                        <p:attrNameLst>
                                          <p:attrName>fillcolor</p:attrName>
                                        </p:attrNameLst>
                                      </p:cBhvr>
                                      <p:to>
                                        <a:srgbClr val="FFFF00"/>
                                      </p:to>
                                    </p:animClr>
                                    <p:set>
                                      <p:cBhvr>
                                        <p:cTn id="11" dur="500" fill="hold"/>
                                        <p:tgtEl>
                                          <p:spTgt spid="28"/>
                                        </p:tgtEl>
                                        <p:attrNameLst>
                                          <p:attrName>fill.type</p:attrName>
                                        </p:attrNameLst>
                                      </p:cBhvr>
                                      <p:to>
                                        <p:strVal val="solid"/>
                                      </p:to>
                                    </p:set>
                                    <p:set>
                                      <p:cBhvr>
                                        <p:cTn id="12" dur="500" fill="hold"/>
                                        <p:tgtEl>
                                          <p:spTgt spid="28"/>
                                        </p:tgtEl>
                                        <p:attrNameLst>
                                          <p:attrName>fill.on</p:attrName>
                                        </p:attrNameLst>
                                      </p:cBhvr>
                                      <p:to>
                                        <p:strVal val="true"/>
                                      </p:to>
                                    </p:set>
                                  </p:childTnLst>
                                </p:cTn>
                              </p:par>
                              <p:par>
                                <p:cTn id="13" presetID="53" presetClass="entr" presetSubtype="16" fill="hold" nodeType="withEffect">
                                  <p:stCondLst>
                                    <p:cond delay="0"/>
                                  </p:stCondLst>
                                  <p:childTnLst>
                                    <p:set>
                                      <p:cBhvr>
                                        <p:cTn id="14" dur="1" fill="hold">
                                          <p:stCondLst>
                                            <p:cond delay="0"/>
                                          </p:stCondLst>
                                        </p:cTn>
                                        <p:tgtEl>
                                          <p:spTgt spid="57"/>
                                        </p:tgtEl>
                                        <p:attrNameLst>
                                          <p:attrName>style.visibility</p:attrName>
                                        </p:attrNameLst>
                                      </p:cBhvr>
                                      <p:to>
                                        <p:strVal val="visible"/>
                                      </p:to>
                                    </p:set>
                                    <p:anim calcmode="lin" valueType="num">
                                      <p:cBhvr>
                                        <p:cTn id="15" dur="500" fill="hold"/>
                                        <p:tgtEl>
                                          <p:spTgt spid="57"/>
                                        </p:tgtEl>
                                        <p:attrNameLst>
                                          <p:attrName>ppt_w</p:attrName>
                                        </p:attrNameLst>
                                      </p:cBhvr>
                                      <p:tavLst>
                                        <p:tav tm="0">
                                          <p:val>
                                            <p:fltVal val="0"/>
                                          </p:val>
                                        </p:tav>
                                        <p:tav tm="100000">
                                          <p:val>
                                            <p:strVal val="#ppt_w"/>
                                          </p:val>
                                        </p:tav>
                                      </p:tavLst>
                                    </p:anim>
                                    <p:anim calcmode="lin" valueType="num">
                                      <p:cBhvr>
                                        <p:cTn id="16" dur="500" fill="hold"/>
                                        <p:tgtEl>
                                          <p:spTgt spid="57"/>
                                        </p:tgtEl>
                                        <p:attrNameLst>
                                          <p:attrName>ppt_h</p:attrName>
                                        </p:attrNameLst>
                                      </p:cBhvr>
                                      <p:tavLst>
                                        <p:tav tm="0">
                                          <p:val>
                                            <p:fltVal val="0"/>
                                          </p:val>
                                        </p:tav>
                                        <p:tav tm="100000">
                                          <p:val>
                                            <p:strVal val="#ppt_h"/>
                                          </p:val>
                                        </p:tav>
                                      </p:tavLst>
                                    </p:anim>
                                    <p:animEffect transition="in" filter="fade">
                                      <p:cBhvr>
                                        <p:cTn id="17" dur="500"/>
                                        <p:tgtEl>
                                          <p:spTgt spid="57"/>
                                        </p:tgtEl>
                                      </p:cBhvr>
                                    </p:animEffect>
                                  </p:childTnLst>
                                </p:cTn>
                              </p:par>
                              <p:par>
                                <p:cTn id="18" presetID="53" presetClass="entr" presetSubtype="16" fill="hold" nodeType="withEffect">
                                  <p:stCondLst>
                                    <p:cond delay="0"/>
                                  </p:stCondLst>
                                  <p:childTnLst>
                                    <p:set>
                                      <p:cBhvr>
                                        <p:cTn id="19" dur="1" fill="hold">
                                          <p:stCondLst>
                                            <p:cond delay="0"/>
                                          </p:stCondLst>
                                        </p:cTn>
                                        <p:tgtEl>
                                          <p:spTgt spid="60"/>
                                        </p:tgtEl>
                                        <p:attrNameLst>
                                          <p:attrName>style.visibility</p:attrName>
                                        </p:attrNameLst>
                                      </p:cBhvr>
                                      <p:to>
                                        <p:strVal val="visible"/>
                                      </p:to>
                                    </p:set>
                                    <p:anim calcmode="lin" valueType="num">
                                      <p:cBhvr>
                                        <p:cTn id="20" dur="500" fill="hold"/>
                                        <p:tgtEl>
                                          <p:spTgt spid="60"/>
                                        </p:tgtEl>
                                        <p:attrNameLst>
                                          <p:attrName>ppt_w</p:attrName>
                                        </p:attrNameLst>
                                      </p:cBhvr>
                                      <p:tavLst>
                                        <p:tav tm="0">
                                          <p:val>
                                            <p:fltVal val="0"/>
                                          </p:val>
                                        </p:tav>
                                        <p:tav tm="100000">
                                          <p:val>
                                            <p:strVal val="#ppt_w"/>
                                          </p:val>
                                        </p:tav>
                                      </p:tavLst>
                                    </p:anim>
                                    <p:anim calcmode="lin" valueType="num">
                                      <p:cBhvr>
                                        <p:cTn id="21" dur="500" fill="hold"/>
                                        <p:tgtEl>
                                          <p:spTgt spid="60"/>
                                        </p:tgtEl>
                                        <p:attrNameLst>
                                          <p:attrName>ppt_h</p:attrName>
                                        </p:attrNameLst>
                                      </p:cBhvr>
                                      <p:tavLst>
                                        <p:tav tm="0">
                                          <p:val>
                                            <p:fltVal val="0"/>
                                          </p:val>
                                        </p:tav>
                                        <p:tav tm="100000">
                                          <p:val>
                                            <p:strVal val="#ppt_h"/>
                                          </p:val>
                                        </p:tav>
                                      </p:tavLst>
                                    </p:anim>
                                    <p:animEffect transition="in" filter="fade">
                                      <p:cBhvr>
                                        <p:cTn id="22" dur="500"/>
                                        <p:tgtEl>
                                          <p:spTgt spid="60"/>
                                        </p:tgtEl>
                                      </p:cBhvr>
                                    </p:animEffect>
                                  </p:childTnLst>
                                </p:cTn>
                              </p:par>
                              <p:par>
                                <p:cTn id="23" presetID="53" presetClass="entr" presetSubtype="16" fill="hold" grpId="0" nodeType="withEffect">
                                  <p:stCondLst>
                                    <p:cond delay="0"/>
                                  </p:stCondLst>
                                  <p:childTnLst>
                                    <p:set>
                                      <p:cBhvr>
                                        <p:cTn id="24" dur="1" fill="hold">
                                          <p:stCondLst>
                                            <p:cond delay="0"/>
                                          </p:stCondLst>
                                        </p:cTn>
                                        <p:tgtEl>
                                          <p:spTgt spid="58"/>
                                        </p:tgtEl>
                                        <p:attrNameLst>
                                          <p:attrName>style.visibility</p:attrName>
                                        </p:attrNameLst>
                                      </p:cBhvr>
                                      <p:to>
                                        <p:strVal val="visible"/>
                                      </p:to>
                                    </p:set>
                                    <p:anim calcmode="lin" valueType="num">
                                      <p:cBhvr>
                                        <p:cTn id="25" dur="500" fill="hold"/>
                                        <p:tgtEl>
                                          <p:spTgt spid="58"/>
                                        </p:tgtEl>
                                        <p:attrNameLst>
                                          <p:attrName>ppt_w</p:attrName>
                                        </p:attrNameLst>
                                      </p:cBhvr>
                                      <p:tavLst>
                                        <p:tav tm="0">
                                          <p:val>
                                            <p:fltVal val="0"/>
                                          </p:val>
                                        </p:tav>
                                        <p:tav tm="100000">
                                          <p:val>
                                            <p:strVal val="#ppt_w"/>
                                          </p:val>
                                        </p:tav>
                                      </p:tavLst>
                                    </p:anim>
                                    <p:anim calcmode="lin" valueType="num">
                                      <p:cBhvr>
                                        <p:cTn id="26" dur="500" fill="hold"/>
                                        <p:tgtEl>
                                          <p:spTgt spid="58"/>
                                        </p:tgtEl>
                                        <p:attrNameLst>
                                          <p:attrName>ppt_h</p:attrName>
                                        </p:attrNameLst>
                                      </p:cBhvr>
                                      <p:tavLst>
                                        <p:tav tm="0">
                                          <p:val>
                                            <p:fltVal val="0"/>
                                          </p:val>
                                        </p:tav>
                                        <p:tav tm="100000">
                                          <p:val>
                                            <p:strVal val="#ppt_h"/>
                                          </p:val>
                                        </p:tav>
                                      </p:tavLst>
                                    </p:anim>
                                    <p:animEffect transition="in" filter="fade">
                                      <p:cBhvr>
                                        <p:cTn id="27" dur="500"/>
                                        <p:tgtEl>
                                          <p:spTgt spid="58"/>
                                        </p:tgtEl>
                                      </p:cBhvr>
                                    </p:animEffect>
                                  </p:childTnLst>
                                </p:cTn>
                              </p:par>
                              <p:par>
                                <p:cTn id="28" presetID="53" presetClass="entr" presetSubtype="16" fill="hold" grpId="0" nodeType="withEffect">
                                  <p:stCondLst>
                                    <p:cond delay="0"/>
                                  </p:stCondLst>
                                  <p:childTnLst>
                                    <p:set>
                                      <p:cBhvr>
                                        <p:cTn id="29" dur="1" fill="hold">
                                          <p:stCondLst>
                                            <p:cond delay="0"/>
                                          </p:stCondLst>
                                        </p:cTn>
                                        <p:tgtEl>
                                          <p:spTgt spid="59"/>
                                        </p:tgtEl>
                                        <p:attrNameLst>
                                          <p:attrName>style.visibility</p:attrName>
                                        </p:attrNameLst>
                                      </p:cBhvr>
                                      <p:to>
                                        <p:strVal val="visible"/>
                                      </p:to>
                                    </p:set>
                                    <p:anim calcmode="lin" valueType="num">
                                      <p:cBhvr>
                                        <p:cTn id="30" dur="500" fill="hold"/>
                                        <p:tgtEl>
                                          <p:spTgt spid="59"/>
                                        </p:tgtEl>
                                        <p:attrNameLst>
                                          <p:attrName>ppt_w</p:attrName>
                                        </p:attrNameLst>
                                      </p:cBhvr>
                                      <p:tavLst>
                                        <p:tav tm="0">
                                          <p:val>
                                            <p:fltVal val="0"/>
                                          </p:val>
                                        </p:tav>
                                        <p:tav tm="100000">
                                          <p:val>
                                            <p:strVal val="#ppt_w"/>
                                          </p:val>
                                        </p:tav>
                                      </p:tavLst>
                                    </p:anim>
                                    <p:anim calcmode="lin" valueType="num">
                                      <p:cBhvr>
                                        <p:cTn id="31" dur="500" fill="hold"/>
                                        <p:tgtEl>
                                          <p:spTgt spid="59"/>
                                        </p:tgtEl>
                                        <p:attrNameLst>
                                          <p:attrName>ppt_h</p:attrName>
                                        </p:attrNameLst>
                                      </p:cBhvr>
                                      <p:tavLst>
                                        <p:tav tm="0">
                                          <p:val>
                                            <p:fltVal val="0"/>
                                          </p:val>
                                        </p:tav>
                                        <p:tav tm="100000">
                                          <p:val>
                                            <p:strVal val="#ppt_h"/>
                                          </p:val>
                                        </p:tav>
                                      </p:tavLst>
                                    </p:anim>
                                    <p:animEffect transition="in" filter="fade">
                                      <p:cBhvr>
                                        <p:cTn id="32" dur="500"/>
                                        <p:tgtEl>
                                          <p:spTgt spid="59"/>
                                        </p:tgtEl>
                                      </p:cBhvr>
                                    </p:animEffect>
                                  </p:childTnLst>
                                </p:cTn>
                              </p:par>
                              <p:par>
                                <p:cTn id="33" presetID="53" presetClass="entr" presetSubtype="16" fill="hold" nodeType="withEffect">
                                  <p:stCondLst>
                                    <p:cond delay="0"/>
                                  </p:stCondLst>
                                  <p:childTnLst>
                                    <p:set>
                                      <p:cBhvr>
                                        <p:cTn id="34" dur="1" fill="hold">
                                          <p:stCondLst>
                                            <p:cond delay="0"/>
                                          </p:stCondLst>
                                        </p:cTn>
                                        <p:tgtEl>
                                          <p:spTgt spid="77"/>
                                        </p:tgtEl>
                                        <p:attrNameLst>
                                          <p:attrName>style.visibility</p:attrName>
                                        </p:attrNameLst>
                                      </p:cBhvr>
                                      <p:to>
                                        <p:strVal val="visible"/>
                                      </p:to>
                                    </p:set>
                                    <p:anim calcmode="lin" valueType="num">
                                      <p:cBhvr>
                                        <p:cTn id="35" dur="500" fill="hold"/>
                                        <p:tgtEl>
                                          <p:spTgt spid="77"/>
                                        </p:tgtEl>
                                        <p:attrNameLst>
                                          <p:attrName>ppt_w</p:attrName>
                                        </p:attrNameLst>
                                      </p:cBhvr>
                                      <p:tavLst>
                                        <p:tav tm="0">
                                          <p:val>
                                            <p:fltVal val="0"/>
                                          </p:val>
                                        </p:tav>
                                        <p:tav tm="100000">
                                          <p:val>
                                            <p:strVal val="#ppt_w"/>
                                          </p:val>
                                        </p:tav>
                                      </p:tavLst>
                                    </p:anim>
                                    <p:anim calcmode="lin" valueType="num">
                                      <p:cBhvr>
                                        <p:cTn id="36" dur="500" fill="hold"/>
                                        <p:tgtEl>
                                          <p:spTgt spid="77"/>
                                        </p:tgtEl>
                                        <p:attrNameLst>
                                          <p:attrName>ppt_h</p:attrName>
                                        </p:attrNameLst>
                                      </p:cBhvr>
                                      <p:tavLst>
                                        <p:tav tm="0">
                                          <p:val>
                                            <p:fltVal val="0"/>
                                          </p:val>
                                        </p:tav>
                                        <p:tav tm="100000">
                                          <p:val>
                                            <p:strVal val="#ppt_h"/>
                                          </p:val>
                                        </p:tav>
                                      </p:tavLst>
                                    </p:anim>
                                    <p:animEffect transition="in" filter="fade">
                                      <p:cBhvr>
                                        <p:cTn id="37" dur="5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5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2A74288-10EE-2CBE-3EC8-E1F928991B54}"/>
              </a:ext>
            </a:extLst>
          </p:cNvPr>
          <p:cNvSpPr>
            <a:spLocks noGrp="1"/>
          </p:cNvSpPr>
          <p:nvPr>
            <p:ph type="title"/>
          </p:nvPr>
        </p:nvSpPr>
        <p:spPr/>
        <p:txBody>
          <a:bodyPr/>
          <a:lstStyle/>
          <a:p>
            <a:r>
              <a:rPr lang="ja-JP" altLang="en-US"/>
              <a:t>依存関係の抽出</a:t>
            </a:r>
          </a:p>
        </p:txBody>
      </p:sp>
      <p:sp>
        <p:nvSpPr>
          <p:cNvPr id="7" name="タイトル 8">
            <a:extLst>
              <a:ext uri="{FF2B5EF4-FFF2-40B4-BE49-F238E27FC236}">
                <a16:creationId xmlns:a16="http://schemas.microsoft.com/office/drawing/2014/main" id="{9E7DB759-6503-9094-75F6-7415D104C80A}"/>
              </a:ext>
            </a:extLst>
          </p:cNvPr>
          <p:cNvSpPr txBox="1">
            <a:spLocks/>
          </p:cNvSpPr>
          <p:nvPr/>
        </p:nvSpPr>
        <p:spPr>
          <a:xfrm>
            <a:off x="2153083" y="852275"/>
            <a:ext cx="5510852" cy="472541"/>
          </a:xfrm>
          <a:prstGeom prst="rect">
            <a:avLst/>
          </a:prstGeom>
          <a:solidFill>
            <a:srgbClr val="00C0FF"/>
          </a:solidFill>
        </p:spPr>
        <p:txBody>
          <a:bodyPr vert="horz" lIns="90000" tIns="45720" rIns="90000" bIns="45720" rtlCol="0" anchor="ctr">
            <a:noAutofit/>
          </a:bodyPr>
          <a:lstStyle>
            <a:lvl1pPr algn="l" defTabSz="1320752" rtl="0" eaLnBrk="1" latinLnBrk="0" hangingPunct="1">
              <a:lnSpc>
                <a:spcPct val="90000"/>
              </a:lnSpc>
              <a:spcBef>
                <a:spcPct val="0"/>
              </a:spcBef>
              <a:buNone/>
              <a:defRPr kumimoji="1" sz="4622" kern="1200">
                <a:solidFill>
                  <a:schemeClr val="tx1"/>
                </a:solidFill>
                <a:latin typeface="+mj-lt"/>
                <a:ea typeface="+mj-ea"/>
                <a:cs typeface="+mj-cs"/>
              </a:defRPr>
            </a:lvl1pPr>
          </a:lstStyle>
          <a:p>
            <a:r>
              <a:rPr lang="en-US" altLang="ja-JP" sz="2000" b="1" dirty="0">
                <a:solidFill>
                  <a:srgbClr val="000000"/>
                </a:solidFill>
              </a:rPr>
              <a:t>(a) </a:t>
            </a:r>
            <a:r>
              <a:rPr lang="ja-JP" altLang="en-US" sz="2000" b="1">
                <a:solidFill>
                  <a:srgbClr val="000000"/>
                </a:solidFill>
              </a:rPr>
              <a:t>ビルド時に組み込まれる依存関係の抽出</a:t>
            </a:r>
          </a:p>
        </p:txBody>
      </p:sp>
      <p:sp>
        <p:nvSpPr>
          <p:cNvPr id="8" name="正方形/長方形 7">
            <a:extLst>
              <a:ext uri="{FF2B5EF4-FFF2-40B4-BE49-F238E27FC236}">
                <a16:creationId xmlns:a16="http://schemas.microsoft.com/office/drawing/2014/main" id="{ED131E5E-545D-2448-D3FD-01BA0C156FBA}"/>
              </a:ext>
            </a:extLst>
          </p:cNvPr>
          <p:cNvSpPr/>
          <p:nvPr/>
        </p:nvSpPr>
        <p:spPr>
          <a:xfrm>
            <a:off x="2152393" y="1310404"/>
            <a:ext cx="6577722" cy="1099632"/>
          </a:xfrm>
          <a:prstGeom prst="rect">
            <a:avLst/>
          </a:prstGeom>
          <a:solidFill>
            <a:srgbClr val="D9D9D9"/>
          </a:solidFill>
          <a:ln>
            <a:noFill/>
          </a:ln>
        </p:spPr>
        <p:style>
          <a:lnRef idx="2">
            <a:schemeClr val="accent1">
              <a:shade val="15000"/>
            </a:schemeClr>
          </a:lnRef>
          <a:fillRef idx="1">
            <a:schemeClr val="accent1"/>
          </a:fillRef>
          <a:effectRef idx="0">
            <a:schemeClr val="accent1"/>
          </a:effectRef>
          <a:fontRef idx="minor">
            <a:schemeClr val="lt1"/>
          </a:fontRef>
        </p:style>
        <p:txBody>
          <a:bodyPr lIns="90000" tIns="46800" rIns="90000" bIns="46800" rtlCol="0" anchor="ctr"/>
          <a:lstStyle/>
          <a:p>
            <a:r>
              <a:rPr kumimoji="1" lang="ja-JP" altLang="en-US" b="1" u="sng">
                <a:solidFill>
                  <a:srgbClr val="000000"/>
                </a:solidFill>
              </a:rPr>
              <a:t>コンパイル・リンク処理の内部情報を解析</a:t>
            </a:r>
          </a:p>
          <a:p>
            <a:r>
              <a:rPr kumimoji="1" lang="ja-JP" altLang="en-US">
                <a:solidFill>
                  <a:srgbClr val="000000"/>
                </a:solidFill>
              </a:rPr>
              <a:t>静的リンクと動的リンクを取得可能</a:t>
            </a:r>
          </a:p>
          <a:p>
            <a:r>
              <a:rPr kumimoji="1" lang="ja-JP" altLang="en-US">
                <a:solidFill>
                  <a:srgbClr val="000000"/>
                </a:solidFill>
              </a:rPr>
              <a:t>（動的リンクは必ずしも実行環境のバージョンと一致しない）</a:t>
            </a:r>
          </a:p>
        </p:txBody>
      </p:sp>
      <p:sp>
        <p:nvSpPr>
          <p:cNvPr id="9" name="タイトル 8">
            <a:extLst>
              <a:ext uri="{FF2B5EF4-FFF2-40B4-BE49-F238E27FC236}">
                <a16:creationId xmlns:a16="http://schemas.microsoft.com/office/drawing/2014/main" id="{E2FC9879-F20D-7012-F4EE-178BA431A9C6}"/>
              </a:ext>
            </a:extLst>
          </p:cNvPr>
          <p:cNvSpPr txBox="1">
            <a:spLocks/>
          </p:cNvSpPr>
          <p:nvPr/>
        </p:nvSpPr>
        <p:spPr>
          <a:xfrm>
            <a:off x="2153080" y="3103773"/>
            <a:ext cx="3794674" cy="472541"/>
          </a:xfrm>
          <a:prstGeom prst="rect">
            <a:avLst/>
          </a:prstGeom>
          <a:solidFill>
            <a:srgbClr val="00C0FF"/>
          </a:solidFill>
        </p:spPr>
        <p:txBody>
          <a:bodyPr vert="horz" lIns="90000" tIns="45720" rIns="90000" bIns="45720" rtlCol="0" anchor="ctr">
            <a:noAutofit/>
          </a:bodyPr>
          <a:lstStyle>
            <a:lvl1pPr algn="l" defTabSz="1320752" rtl="0" eaLnBrk="1" latinLnBrk="0" hangingPunct="1">
              <a:lnSpc>
                <a:spcPct val="90000"/>
              </a:lnSpc>
              <a:spcBef>
                <a:spcPct val="0"/>
              </a:spcBef>
              <a:buNone/>
              <a:defRPr kumimoji="1" sz="4622" kern="1200">
                <a:solidFill>
                  <a:schemeClr val="tx1"/>
                </a:solidFill>
                <a:latin typeface="+mj-lt"/>
                <a:ea typeface="+mj-ea"/>
                <a:cs typeface="+mj-cs"/>
              </a:defRPr>
            </a:lvl1pPr>
          </a:lstStyle>
          <a:p>
            <a:r>
              <a:rPr lang="en-US" altLang="ja-JP" sz="2000" b="1" dirty="0">
                <a:solidFill>
                  <a:srgbClr val="000000"/>
                </a:solidFill>
              </a:rPr>
              <a:t>(b) </a:t>
            </a:r>
            <a:r>
              <a:rPr lang="ja-JP" altLang="en-US" sz="2000" b="1">
                <a:solidFill>
                  <a:srgbClr val="000000"/>
                </a:solidFill>
              </a:rPr>
              <a:t>実行時の依存関係の抽出</a:t>
            </a:r>
          </a:p>
        </p:txBody>
      </p:sp>
      <p:sp>
        <p:nvSpPr>
          <p:cNvPr id="10" name="正方形/長方形 9">
            <a:extLst>
              <a:ext uri="{FF2B5EF4-FFF2-40B4-BE49-F238E27FC236}">
                <a16:creationId xmlns:a16="http://schemas.microsoft.com/office/drawing/2014/main" id="{9DE1F906-2891-59A3-E9AE-D5488023E279}"/>
              </a:ext>
            </a:extLst>
          </p:cNvPr>
          <p:cNvSpPr/>
          <p:nvPr/>
        </p:nvSpPr>
        <p:spPr>
          <a:xfrm>
            <a:off x="2152393" y="3576314"/>
            <a:ext cx="6577722" cy="1099632"/>
          </a:xfrm>
          <a:prstGeom prst="rect">
            <a:avLst/>
          </a:prstGeom>
          <a:solidFill>
            <a:srgbClr val="D9D9D9"/>
          </a:solidFill>
          <a:ln>
            <a:noFill/>
          </a:ln>
        </p:spPr>
        <p:style>
          <a:lnRef idx="2">
            <a:schemeClr val="accent1">
              <a:shade val="15000"/>
            </a:schemeClr>
          </a:lnRef>
          <a:fillRef idx="1">
            <a:schemeClr val="accent1"/>
          </a:fillRef>
          <a:effectRef idx="0">
            <a:schemeClr val="accent1"/>
          </a:effectRef>
          <a:fontRef idx="minor">
            <a:schemeClr val="lt1"/>
          </a:fontRef>
        </p:style>
        <p:txBody>
          <a:bodyPr lIns="90000" tIns="46800" rIns="90000" bIns="46800" rtlCol="0" anchor="ctr"/>
          <a:lstStyle/>
          <a:p>
            <a:r>
              <a:rPr kumimoji="1" lang="ja-JP" altLang="en-US" b="1" u="sng">
                <a:solidFill>
                  <a:srgbClr val="000000"/>
                </a:solidFill>
              </a:rPr>
              <a:t>実行ファイルのヘッダ領域を解析</a:t>
            </a:r>
          </a:p>
          <a:p>
            <a:r>
              <a:rPr kumimoji="1" lang="ja-JP" altLang="en-US">
                <a:solidFill>
                  <a:srgbClr val="000000"/>
                </a:solidFill>
              </a:rPr>
              <a:t>動的リンクのみ抽出可能</a:t>
            </a:r>
          </a:p>
          <a:p>
            <a:r>
              <a:rPr lang="ja-JP" altLang="en-US">
                <a:solidFill>
                  <a:srgbClr val="000000"/>
                </a:solidFill>
              </a:rPr>
              <a:t>（</a:t>
            </a:r>
            <a:r>
              <a:rPr kumimoji="1" lang="ja-JP" altLang="en-US">
                <a:solidFill>
                  <a:srgbClr val="000000"/>
                </a:solidFill>
              </a:rPr>
              <a:t>該当環境で実際に使われるバージョンを得られる）</a:t>
            </a:r>
          </a:p>
        </p:txBody>
      </p:sp>
      <p:sp>
        <p:nvSpPr>
          <p:cNvPr id="12" name="正方形/長方形 11">
            <a:extLst>
              <a:ext uri="{FF2B5EF4-FFF2-40B4-BE49-F238E27FC236}">
                <a16:creationId xmlns:a16="http://schemas.microsoft.com/office/drawing/2014/main" id="{DB1A3BB0-A4CB-F74F-405F-1495C61DB36B}"/>
              </a:ext>
            </a:extLst>
          </p:cNvPr>
          <p:cNvSpPr/>
          <p:nvPr/>
        </p:nvSpPr>
        <p:spPr>
          <a:xfrm>
            <a:off x="422437" y="1776529"/>
            <a:ext cx="1018103" cy="639399"/>
          </a:xfrm>
          <a:prstGeom prst="rect">
            <a:avLst/>
          </a:prstGeom>
          <a:solidFill>
            <a:srgbClr val="FFFFFF"/>
          </a:solidFill>
          <a:ln w="7620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600" b="1" dirty="0">
                <a:solidFill>
                  <a:srgbClr val="000000"/>
                </a:solidFill>
              </a:rPr>
              <a:t>Link</a:t>
            </a:r>
            <a:endParaRPr lang="ja-JP" altLang="en-US" sz="1600" b="1">
              <a:solidFill>
                <a:srgbClr val="000000"/>
              </a:solidFill>
            </a:endParaRPr>
          </a:p>
        </p:txBody>
      </p:sp>
      <p:sp>
        <p:nvSpPr>
          <p:cNvPr id="44" name="下矢印 43">
            <a:extLst>
              <a:ext uri="{FF2B5EF4-FFF2-40B4-BE49-F238E27FC236}">
                <a16:creationId xmlns:a16="http://schemas.microsoft.com/office/drawing/2014/main" id="{7A5D98ED-DA85-4D17-020B-F5BF1F7069D5}"/>
              </a:ext>
            </a:extLst>
          </p:cNvPr>
          <p:cNvSpPr/>
          <p:nvPr/>
        </p:nvSpPr>
        <p:spPr>
          <a:xfrm rot="16200000">
            <a:off x="1578328" y="1690261"/>
            <a:ext cx="472538" cy="413952"/>
          </a:xfrm>
          <a:prstGeom prst="downArrow">
            <a:avLst>
              <a:gd name="adj1" fmla="val 50000"/>
              <a:gd name="adj2" fmla="val 53399"/>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5400"/>
          </a:p>
        </p:txBody>
      </p:sp>
      <p:grpSp>
        <p:nvGrpSpPr>
          <p:cNvPr id="45" name="グループ化 44">
            <a:extLst>
              <a:ext uri="{FF2B5EF4-FFF2-40B4-BE49-F238E27FC236}">
                <a16:creationId xmlns:a16="http://schemas.microsoft.com/office/drawing/2014/main" id="{24A2FC88-A68F-5A57-6D11-B307A6A25213}"/>
              </a:ext>
            </a:extLst>
          </p:cNvPr>
          <p:cNvGrpSpPr/>
          <p:nvPr/>
        </p:nvGrpSpPr>
        <p:grpSpPr>
          <a:xfrm>
            <a:off x="568460" y="3404187"/>
            <a:ext cx="798712" cy="1030597"/>
            <a:chOff x="8860774" y="3374831"/>
            <a:chExt cx="1131363" cy="1459823"/>
          </a:xfrm>
        </p:grpSpPr>
        <p:grpSp>
          <p:nvGrpSpPr>
            <p:cNvPr id="46" name="グループ化 45">
              <a:extLst>
                <a:ext uri="{FF2B5EF4-FFF2-40B4-BE49-F238E27FC236}">
                  <a16:creationId xmlns:a16="http://schemas.microsoft.com/office/drawing/2014/main" id="{0ABB3E30-61FA-1565-F971-A1511700C2A0}"/>
                </a:ext>
              </a:extLst>
            </p:cNvPr>
            <p:cNvGrpSpPr/>
            <p:nvPr/>
          </p:nvGrpSpPr>
          <p:grpSpPr>
            <a:xfrm>
              <a:off x="8860774" y="3374831"/>
              <a:ext cx="1131363" cy="1459823"/>
              <a:chOff x="4821083" y="3142949"/>
              <a:chExt cx="590550" cy="762000"/>
            </a:xfrm>
          </p:grpSpPr>
          <p:sp>
            <p:nvSpPr>
              <p:cNvPr id="48" name="フリーフォーム 47">
                <a:extLst>
                  <a:ext uri="{FF2B5EF4-FFF2-40B4-BE49-F238E27FC236}">
                    <a16:creationId xmlns:a16="http://schemas.microsoft.com/office/drawing/2014/main" id="{D4F1D758-3C2E-BFE1-CF2E-55F486BE1551}"/>
                  </a:ext>
                </a:extLst>
              </p:cNvPr>
              <p:cNvSpPr/>
              <p:nvPr/>
            </p:nvSpPr>
            <p:spPr>
              <a:xfrm>
                <a:off x="4878233" y="3200099"/>
                <a:ext cx="476250" cy="647700"/>
              </a:xfrm>
              <a:custGeom>
                <a:avLst/>
                <a:gdLst>
                  <a:gd name="connsiteX0" fmla="*/ 0 w 476250"/>
                  <a:gd name="connsiteY0" fmla="*/ 0 h 647700"/>
                  <a:gd name="connsiteX1" fmla="*/ 266700 w 476250"/>
                  <a:gd name="connsiteY1" fmla="*/ 0 h 647700"/>
                  <a:gd name="connsiteX2" fmla="*/ 266700 w 476250"/>
                  <a:gd name="connsiteY2" fmla="*/ 200025 h 647700"/>
                  <a:gd name="connsiteX3" fmla="*/ 476250 w 476250"/>
                  <a:gd name="connsiteY3" fmla="*/ 200025 h 647700"/>
                  <a:gd name="connsiteX4" fmla="*/ 476250 w 476250"/>
                  <a:gd name="connsiteY4" fmla="*/ 647700 h 647700"/>
                  <a:gd name="connsiteX5" fmla="*/ 0 w 476250"/>
                  <a:gd name="connsiteY5" fmla="*/ 647700 h 647700"/>
                  <a:gd name="connsiteX6" fmla="*/ 0 w 476250"/>
                  <a:gd name="connsiteY6" fmla="*/ 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6250" h="647700">
                    <a:moveTo>
                      <a:pt x="0" y="0"/>
                    </a:moveTo>
                    <a:lnTo>
                      <a:pt x="266700" y="0"/>
                    </a:lnTo>
                    <a:lnTo>
                      <a:pt x="266700" y="200025"/>
                    </a:lnTo>
                    <a:lnTo>
                      <a:pt x="476250" y="200025"/>
                    </a:lnTo>
                    <a:lnTo>
                      <a:pt x="476250" y="647700"/>
                    </a:lnTo>
                    <a:lnTo>
                      <a:pt x="0" y="647700"/>
                    </a:lnTo>
                    <a:lnTo>
                      <a:pt x="0" y="0"/>
                    </a:lnTo>
                    <a:close/>
                  </a:path>
                </a:pathLst>
              </a:custGeom>
              <a:solidFill>
                <a:srgbClr val="FFFFFF"/>
              </a:solidFill>
              <a:ln w="38100">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ja-JP" altLang="en-US" sz="1100"/>
              </a:p>
            </p:txBody>
          </p:sp>
          <p:sp>
            <p:nvSpPr>
              <p:cNvPr id="49" name="フリーフォーム 48">
                <a:extLst>
                  <a:ext uri="{FF2B5EF4-FFF2-40B4-BE49-F238E27FC236}">
                    <a16:creationId xmlns:a16="http://schemas.microsoft.com/office/drawing/2014/main" id="{1C5C7325-7AC0-5F41-4D63-461C1D72CFB9}"/>
                  </a:ext>
                </a:extLst>
              </p:cNvPr>
              <p:cNvSpPr/>
              <p:nvPr/>
            </p:nvSpPr>
            <p:spPr>
              <a:xfrm>
                <a:off x="5202084" y="3223912"/>
                <a:ext cx="119063" cy="119062"/>
              </a:xfrm>
              <a:custGeom>
                <a:avLst/>
                <a:gdLst>
                  <a:gd name="connsiteX0" fmla="*/ 0 w 119063"/>
                  <a:gd name="connsiteY0" fmla="*/ 0 h 119062"/>
                  <a:gd name="connsiteX1" fmla="*/ 119063 w 119063"/>
                  <a:gd name="connsiteY1" fmla="*/ 119062 h 119062"/>
                  <a:gd name="connsiteX2" fmla="*/ 0 w 119063"/>
                  <a:gd name="connsiteY2" fmla="*/ 119062 h 119062"/>
                  <a:gd name="connsiteX3" fmla="*/ 0 w 119063"/>
                  <a:gd name="connsiteY3" fmla="*/ 0 h 119062"/>
                </a:gdLst>
                <a:ahLst/>
                <a:cxnLst>
                  <a:cxn ang="0">
                    <a:pos x="connsiteX0" y="connsiteY0"/>
                  </a:cxn>
                  <a:cxn ang="0">
                    <a:pos x="connsiteX1" y="connsiteY1"/>
                  </a:cxn>
                  <a:cxn ang="0">
                    <a:pos x="connsiteX2" y="connsiteY2"/>
                  </a:cxn>
                  <a:cxn ang="0">
                    <a:pos x="connsiteX3" y="connsiteY3"/>
                  </a:cxn>
                </a:cxnLst>
                <a:rect l="l" t="t" r="r" b="b"/>
                <a:pathLst>
                  <a:path w="119063" h="119062">
                    <a:moveTo>
                      <a:pt x="0" y="0"/>
                    </a:moveTo>
                    <a:lnTo>
                      <a:pt x="119063" y="119062"/>
                    </a:lnTo>
                    <a:lnTo>
                      <a:pt x="0" y="119062"/>
                    </a:lnTo>
                    <a:lnTo>
                      <a:pt x="0" y="0"/>
                    </a:lnTo>
                    <a:close/>
                  </a:path>
                </a:pathLst>
              </a:custGeom>
              <a:solidFill>
                <a:srgbClr val="FFFFFF"/>
              </a:solidFill>
              <a:ln w="38100">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ja-JP" altLang="en-US" sz="1200"/>
              </a:p>
            </p:txBody>
          </p:sp>
          <p:sp>
            <p:nvSpPr>
              <p:cNvPr id="50" name="フリーフォーム 49">
                <a:extLst>
                  <a:ext uri="{FF2B5EF4-FFF2-40B4-BE49-F238E27FC236}">
                    <a16:creationId xmlns:a16="http://schemas.microsoft.com/office/drawing/2014/main" id="{604E7171-0C02-38B9-314B-314748EDFAE7}"/>
                  </a:ext>
                </a:extLst>
              </p:cNvPr>
              <p:cNvSpPr/>
              <p:nvPr/>
            </p:nvSpPr>
            <p:spPr>
              <a:xfrm>
                <a:off x="4821083" y="3142949"/>
                <a:ext cx="590550" cy="762000"/>
              </a:xfrm>
              <a:custGeom>
                <a:avLst/>
                <a:gdLst>
                  <a:gd name="connsiteX0" fmla="*/ 0 w 590550"/>
                  <a:gd name="connsiteY0" fmla="*/ 0 h 762000"/>
                  <a:gd name="connsiteX1" fmla="*/ 381000 w 590550"/>
                  <a:gd name="connsiteY1" fmla="*/ 0 h 762000"/>
                  <a:gd name="connsiteX2" fmla="*/ 590550 w 590550"/>
                  <a:gd name="connsiteY2" fmla="*/ 209550 h 762000"/>
                  <a:gd name="connsiteX3" fmla="*/ 590550 w 590550"/>
                  <a:gd name="connsiteY3" fmla="*/ 762000 h 762000"/>
                  <a:gd name="connsiteX4" fmla="*/ 0 w 590550"/>
                  <a:gd name="connsiteY4" fmla="*/ 762000 h 762000"/>
                  <a:gd name="connsiteX5" fmla="*/ 0 w 590550"/>
                  <a:gd name="connsiteY5" fmla="*/ 0 h 762000"/>
                  <a:gd name="connsiteX6" fmla="*/ 57150 w 590550"/>
                  <a:gd name="connsiteY6" fmla="*/ 57150 h 762000"/>
                  <a:gd name="connsiteX7" fmla="*/ 57150 w 590550"/>
                  <a:gd name="connsiteY7" fmla="*/ 704850 h 762000"/>
                  <a:gd name="connsiteX8" fmla="*/ 533400 w 590550"/>
                  <a:gd name="connsiteY8" fmla="*/ 704850 h 762000"/>
                  <a:gd name="connsiteX9" fmla="*/ 533400 w 590550"/>
                  <a:gd name="connsiteY9" fmla="*/ 257175 h 762000"/>
                  <a:gd name="connsiteX10" fmla="*/ 323850 w 590550"/>
                  <a:gd name="connsiteY10" fmla="*/ 257175 h 762000"/>
                  <a:gd name="connsiteX11" fmla="*/ 323850 w 590550"/>
                  <a:gd name="connsiteY11" fmla="*/ 57150 h 762000"/>
                  <a:gd name="connsiteX12" fmla="*/ 57150 w 590550"/>
                  <a:gd name="connsiteY12" fmla="*/ 57150 h 762000"/>
                  <a:gd name="connsiteX13" fmla="*/ 381000 w 590550"/>
                  <a:gd name="connsiteY13" fmla="*/ 80963 h 762000"/>
                  <a:gd name="connsiteX14" fmla="*/ 381000 w 590550"/>
                  <a:gd name="connsiteY14" fmla="*/ 200025 h 762000"/>
                  <a:gd name="connsiteX15" fmla="*/ 500063 w 590550"/>
                  <a:gd name="connsiteY15" fmla="*/ 200025 h 762000"/>
                  <a:gd name="connsiteX16" fmla="*/ 381000 w 590550"/>
                  <a:gd name="connsiteY16" fmla="*/ 80963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0550" h="762000">
                    <a:moveTo>
                      <a:pt x="0" y="0"/>
                    </a:moveTo>
                    <a:lnTo>
                      <a:pt x="381000" y="0"/>
                    </a:lnTo>
                    <a:lnTo>
                      <a:pt x="590550" y="209550"/>
                    </a:lnTo>
                    <a:lnTo>
                      <a:pt x="590550" y="762000"/>
                    </a:lnTo>
                    <a:lnTo>
                      <a:pt x="0" y="762000"/>
                    </a:lnTo>
                    <a:lnTo>
                      <a:pt x="0" y="0"/>
                    </a:lnTo>
                    <a:close/>
                    <a:moveTo>
                      <a:pt x="57150" y="57150"/>
                    </a:moveTo>
                    <a:lnTo>
                      <a:pt x="57150" y="704850"/>
                    </a:lnTo>
                    <a:lnTo>
                      <a:pt x="533400" y="704850"/>
                    </a:lnTo>
                    <a:lnTo>
                      <a:pt x="533400" y="257175"/>
                    </a:lnTo>
                    <a:lnTo>
                      <a:pt x="323850" y="257175"/>
                    </a:lnTo>
                    <a:lnTo>
                      <a:pt x="323850" y="57150"/>
                    </a:lnTo>
                    <a:lnTo>
                      <a:pt x="57150" y="57150"/>
                    </a:lnTo>
                    <a:close/>
                    <a:moveTo>
                      <a:pt x="381000" y="80963"/>
                    </a:moveTo>
                    <a:lnTo>
                      <a:pt x="381000" y="200025"/>
                    </a:lnTo>
                    <a:lnTo>
                      <a:pt x="500063" y="200025"/>
                    </a:lnTo>
                    <a:lnTo>
                      <a:pt x="381000" y="80963"/>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ja-JP" altLang="en-US" sz="1200"/>
              </a:p>
            </p:txBody>
          </p:sp>
        </p:grpSp>
        <p:sp>
          <p:nvSpPr>
            <p:cNvPr id="47" name="テキスト ボックス 46">
              <a:extLst>
                <a:ext uri="{FF2B5EF4-FFF2-40B4-BE49-F238E27FC236}">
                  <a16:creationId xmlns:a16="http://schemas.microsoft.com/office/drawing/2014/main" id="{D639C977-A0DB-9EEF-5214-AD6EC2FACF09}"/>
                </a:ext>
              </a:extLst>
            </p:cNvPr>
            <p:cNvSpPr txBox="1"/>
            <p:nvPr/>
          </p:nvSpPr>
          <p:spPr>
            <a:xfrm>
              <a:off x="8970258" y="3888174"/>
              <a:ext cx="912392" cy="697537"/>
            </a:xfrm>
            <a:prstGeom prst="rect">
              <a:avLst/>
            </a:prstGeom>
            <a:noFill/>
          </p:spPr>
          <p:txBody>
            <a:bodyPr wrap="square" lIns="0" tIns="0" rIns="0" bIns="0" rtlCol="0">
              <a:spAutoFit/>
            </a:bodyPr>
            <a:lstStyle/>
            <a:p>
              <a:pPr algn="ctr"/>
              <a:r>
                <a:rPr lang="en-US" altLang="ja-JP" sz="1600" b="1" dirty="0">
                  <a:solidFill>
                    <a:srgbClr val="000000"/>
                  </a:solidFill>
                </a:rPr>
                <a:t>01</a:t>
              </a:r>
            </a:p>
            <a:p>
              <a:pPr algn="ctr"/>
              <a:r>
                <a:rPr lang="en-US" altLang="ja-JP" sz="1600" b="1" dirty="0">
                  <a:solidFill>
                    <a:srgbClr val="000000"/>
                  </a:solidFill>
                </a:rPr>
                <a:t>10</a:t>
              </a:r>
              <a:endParaRPr lang="ja-JP" altLang="en-US" sz="1600" b="1">
                <a:solidFill>
                  <a:srgbClr val="000000"/>
                </a:solidFill>
              </a:endParaRPr>
            </a:p>
          </p:txBody>
        </p:sp>
      </p:grpSp>
      <p:sp>
        <p:nvSpPr>
          <p:cNvPr id="52" name="下矢印 51">
            <a:extLst>
              <a:ext uri="{FF2B5EF4-FFF2-40B4-BE49-F238E27FC236}">
                <a16:creationId xmlns:a16="http://schemas.microsoft.com/office/drawing/2014/main" id="{F93BE9A4-6A20-03AF-46A5-2F5860B549FE}"/>
              </a:ext>
            </a:extLst>
          </p:cNvPr>
          <p:cNvSpPr/>
          <p:nvPr/>
        </p:nvSpPr>
        <p:spPr>
          <a:xfrm rot="16200000">
            <a:off x="1578328" y="3763424"/>
            <a:ext cx="472538" cy="413952"/>
          </a:xfrm>
          <a:prstGeom prst="downArrow">
            <a:avLst>
              <a:gd name="adj1" fmla="val 50000"/>
              <a:gd name="adj2" fmla="val 53399"/>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5400"/>
          </a:p>
        </p:txBody>
      </p:sp>
      <p:sp>
        <p:nvSpPr>
          <p:cNvPr id="56" name="テキスト ボックス 55">
            <a:extLst>
              <a:ext uri="{FF2B5EF4-FFF2-40B4-BE49-F238E27FC236}">
                <a16:creationId xmlns:a16="http://schemas.microsoft.com/office/drawing/2014/main" id="{DF8E5F9A-4E6B-A187-05DE-778462E047D2}"/>
              </a:ext>
            </a:extLst>
          </p:cNvPr>
          <p:cNvSpPr txBox="1"/>
          <p:nvPr/>
        </p:nvSpPr>
        <p:spPr>
          <a:xfrm>
            <a:off x="2152393" y="2399247"/>
            <a:ext cx="6569170" cy="547212"/>
          </a:xfrm>
          <a:prstGeom prst="rect">
            <a:avLst/>
          </a:prstGeom>
          <a:solidFill>
            <a:srgbClr val="000000"/>
          </a:solidFill>
        </p:spPr>
        <p:txBody>
          <a:bodyPr wrap="square" lIns="90000" tIns="57600" rIns="90000" bIns="57600">
            <a:spAutoFit/>
          </a:bodyPr>
          <a:lstStyle/>
          <a:p>
            <a:r>
              <a:rPr lang="en" altLang="ja-JP" sz="1400" dirty="0">
                <a:solidFill>
                  <a:srgbClr val="FFFFFF"/>
                </a:solidFill>
                <a:latin typeface="BIZ UDGothic" panose="020B0400000000000000" pitchFamily="49" charset="-128"/>
                <a:ea typeface="BIZ UDGothic" panose="020B0400000000000000" pitchFamily="49" charset="-128"/>
              </a:rPr>
              <a:t>. /</a:t>
            </a:r>
            <a:r>
              <a:rPr lang="en" altLang="ja-JP" sz="1400" dirty="0" err="1">
                <a:solidFill>
                  <a:srgbClr val="FFFFFF"/>
                </a:solidFill>
                <a:latin typeface="BIZ UDGothic" panose="020B0400000000000000" pitchFamily="49" charset="-128"/>
                <a:ea typeface="BIZ UDGothic" panose="020B0400000000000000" pitchFamily="49" charset="-128"/>
              </a:rPr>
              <a:t>usr</a:t>
            </a:r>
            <a:r>
              <a:rPr lang="en" altLang="ja-JP" sz="1400" dirty="0">
                <a:solidFill>
                  <a:srgbClr val="FFFFFF"/>
                </a:solidFill>
                <a:latin typeface="BIZ UDGothic" panose="020B0400000000000000" pitchFamily="49" charset="-128"/>
                <a:ea typeface="BIZ UDGothic" panose="020B0400000000000000" pitchFamily="49" charset="-128"/>
              </a:rPr>
              <a:t>/include/</a:t>
            </a:r>
            <a:r>
              <a:rPr lang="en" altLang="ja-JP" sz="1400" dirty="0" err="1">
                <a:solidFill>
                  <a:srgbClr val="FFFFFF"/>
                </a:solidFill>
                <a:latin typeface="BIZ UDGothic" panose="020B0400000000000000" pitchFamily="49" charset="-128"/>
                <a:ea typeface="BIZ UDGothic" panose="020B0400000000000000" pitchFamily="49" charset="-128"/>
              </a:rPr>
              <a:t>openssl</a:t>
            </a:r>
            <a:r>
              <a:rPr lang="en" altLang="ja-JP" sz="1400" dirty="0">
                <a:solidFill>
                  <a:srgbClr val="FFFFFF"/>
                </a:solidFill>
                <a:latin typeface="BIZ UDGothic" panose="020B0400000000000000" pitchFamily="49" charset="-128"/>
                <a:ea typeface="BIZ UDGothic" panose="020B0400000000000000" pitchFamily="49" charset="-128"/>
              </a:rPr>
              <a:t>/</a:t>
            </a:r>
            <a:r>
              <a:rPr lang="en" altLang="ja-JP" sz="1400" dirty="0" err="1">
                <a:solidFill>
                  <a:srgbClr val="FFFFFF"/>
                </a:solidFill>
                <a:latin typeface="BIZ UDGothic" panose="020B0400000000000000" pitchFamily="49" charset="-128"/>
                <a:ea typeface="BIZ UDGothic" panose="020B0400000000000000" pitchFamily="49" charset="-128"/>
              </a:rPr>
              <a:t>ssl.h</a:t>
            </a:r>
            <a:endParaRPr lang="en" altLang="ja-JP" sz="1400" dirty="0">
              <a:solidFill>
                <a:srgbClr val="FFFFFF"/>
              </a:solidFill>
              <a:latin typeface="BIZ UDGothic" panose="020B0400000000000000" pitchFamily="49" charset="-128"/>
              <a:ea typeface="BIZ UDGothic" panose="020B0400000000000000" pitchFamily="49" charset="-128"/>
            </a:endParaRPr>
          </a:p>
          <a:p>
            <a:r>
              <a:rPr lang="en" altLang="ja-JP" sz="1400" dirty="0">
                <a:solidFill>
                  <a:srgbClr val="FFFFFF"/>
                </a:solidFill>
                <a:latin typeface="BIZ UDGothic" panose="020B0400000000000000" pitchFamily="49" charset="-128"/>
                <a:ea typeface="BIZ UDGothic" panose="020B0400000000000000" pitchFamily="49" charset="-128"/>
              </a:rPr>
              <a:t>/</a:t>
            </a:r>
            <a:r>
              <a:rPr lang="en" altLang="ja-JP" sz="1400" dirty="0" err="1">
                <a:solidFill>
                  <a:srgbClr val="FFFFFF"/>
                </a:solidFill>
                <a:latin typeface="BIZ UDGothic" panose="020B0400000000000000" pitchFamily="49" charset="-128"/>
                <a:ea typeface="BIZ UDGothic" panose="020B0400000000000000" pitchFamily="49" charset="-128"/>
              </a:rPr>
              <a:t>usr</a:t>
            </a:r>
            <a:r>
              <a:rPr lang="en" altLang="ja-JP" sz="1400" dirty="0">
                <a:solidFill>
                  <a:srgbClr val="FFFFFF"/>
                </a:solidFill>
                <a:latin typeface="BIZ UDGothic" panose="020B0400000000000000" pitchFamily="49" charset="-128"/>
                <a:ea typeface="BIZ UDGothic" panose="020B0400000000000000" pitchFamily="49" charset="-128"/>
              </a:rPr>
              <a:t>/lib/</a:t>
            </a:r>
            <a:r>
              <a:rPr lang="en" altLang="ja-JP" sz="1400" dirty="0" err="1">
                <a:solidFill>
                  <a:srgbClr val="FFFFFF"/>
                </a:solidFill>
                <a:latin typeface="BIZ UDGothic" panose="020B0400000000000000" pitchFamily="49" charset="-128"/>
                <a:ea typeface="BIZ UDGothic" panose="020B0400000000000000" pitchFamily="49" charset="-128"/>
              </a:rPr>
              <a:t>gcc</a:t>
            </a:r>
            <a:r>
              <a:rPr lang="en" altLang="ja-JP" sz="1400" dirty="0">
                <a:solidFill>
                  <a:srgbClr val="FFFFFF"/>
                </a:solidFill>
                <a:latin typeface="BIZ UDGothic" panose="020B0400000000000000" pitchFamily="49" charset="-128"/>
                <a:ea typeface="BIZ UDGothic" panose="020B0400000000000000" pitchFamily="49" charset="-128"/>
              </a:rPr>
              <a:t>/x86_64-linux-gnu/13/../../../x86_64-linux-gnu/</a:t>
            </a:r>
            <a:r>
              <a:rPr lang="en" altLang="ja-JP" sz="1400" dirty="0" err="1">
                <a:solidFill>
                  <a:srgbClr val="FFFFFF"/>
                </a:solidFill>
                <a:latin typeface="BIZ UDGothic" panose="020B0400000000000000" pitchFamily="49" charset="-128"/>
                <a:ea typeface="BIZ UDGothic" panose="020B0400000000000000" pitchFamily="49" charset="-128"/>
              </a:rPr>
              <a:t>libcrypto.so</a:t>
            </a:r>
            <a:endParaRPr lang="en" altLang="ja-JP" sz="1400" dirty="0">
              <a:solidFill>
                <a:srgbClr val="FFFFFF"/>
              </a:solidFill>
              <a:latin typeface="BIZ UDGothic" panose="020B0400000000000000" pitchFamily="49" charset="-128"/>
              <a:ea typeface="BIZ UDGothic" panose="020B0400000000000000" pitchFamily="49" charset="-128"/>
            </a:endParaRPr>
          </a:p>
        </p:txBody>
      </p:sp>
      <p:sp>
        <p:nvSpPr>
          <p:cNvPr id="57" name="テキスト ボックス 56">
            <a:extLst>
              <a:ext uri="{FF2B5EF4-FFF2-40B4-BE49-F238E27FC236}">
                <a16:creationId xmlns:a16="http://schemas.microsoft.com/office/drawing/2014/main" id="{60D5C601-9494-878C-C09C-35F3E6646938}"/>
              </a:ext>
            </a:extLst>
          </p:cNvPr>
          <p:cNvSpPr txBox="1"/>
          <p:nvPr/>
        </p:nvSpPr>
        <p:spPr>
          <a:xfrm>
            <a:off x="2152393" y="4675904"/>
            <a:ext cx="6577722" cy="547212"/>
          </a:xfrm>
          <a:prstGeom prst="rect">
            <a:avLst/>
          </a:prstGeom>
          <a:solidFill>
            <a:srgbClr val="000000"/>
          </a:solidFill>
        </p:spPr>
        <p:txBody>
          <a:bodyPr wrap="square" lIns="90000" tIns="57600" rIns="90000" bIns="57600" rtlCol="0">
            <a:spAutoFit/>
          </a:bodyPr>
          <a:lstStyle/>
          <a:p>
            <a:r>
              <a:rPr kumimoji="1" lang="en" altLang="ja-JP" sz="1400" dirty="0">
                <a:solidFill>
                  <a:srgbClr val="FFFFFF"/>
                </a:solidFill>
                <a:latin typeface="BIZ UDGothic" panose="020B0400000000000000" pitchFamily="49" charset="-128"/>
                <a:ea typeface="BIZ UDGothic" panose="020B0400000000000000" pitchFamily="49" charset="-128"/>
              </a:rPr>
              <a:t>libcrypto.so.3 =&gt; /lib/x86_64-linux-gnu/libcrypto.so.3 (0x00007f411a280000)</a:t>
            </a:r>
          </a:p>
        </p:txBody>
      </p:sp>
      <p:sp>
        <p:nvSpPr>
          <p:cNvPr id="59" name="下矢印 58">
            <a:extLst>
              <a:ext uri="{FF2B5EF4-FFF2-40B4-BE49-F238E27FC236}">
                <a16:creationId xmlns:a16="http://schemas.microsoft.com/office/drawing/2014/main" id="{627EE6C5-FFB4-5E3C-003E-F3DD455A1B1C}"/>
              </a:ext>
            </a:extLst>
          </p:cNvPr>
          <p:cNvSpPr/>
          <p:nvPr/>
        </p:nvSpPr>
        <p:spPr>
          <a:xfrm>
            <a:off x="4049517" y="5366008"/>
            <a:ext cx="1644102" cy="278125"/>
          </a:xfrm>
          <a:prstGeom prst="downArrow">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4800"/>
          </a:p>
        </p:txBody>
      </p:sp>
      <p:grpSp>
        <p:nvGrpSpPr>
          <p:cNvPr id="61" name="グループ化 60">
            <a:extLst>
              <a:ext uri="{FF2B5EF4-FFF2-40B4-BE49-F238E27FC236}">
                <a16:creationId xmlns:a16="http://schemas.microsoft.com/office/drawing/2014/main" id="{BBA3C2A8-8BB7-AEC4-FF00-B33140FB09B6}"/>
              </a:ext>
            </a:extLst>
          </p:cNvPr>
          <p:cNvGrpSpPr/>
          <p:nvPr/>
        </p:nvGrpSpPr>
        <p:grpSpPr>
          <a:xfrm>
            <a:off x="4038674" y="5711507"/>
            <a:ext cx="739534" cy="908641"/>
            <a:chOff x="5194636" y="1346138"/>
            <a:chExt cx="1447995" cy="1779102"/>
          </a:xfrm>
        </p:grpSpPr>
        <p:grpSp>
          <p:nvGrpSpPr>
            <p:cNvPr id="63" name="グループ化 62">
              <a:extLst>
                <a:ext uri="{FF2B5EF4-FFF2-40B4-BE49-F238E27FC236}">
                  <a16:creationId xmlns:a16="http://schemas.microsoft.com/office/drawing/2014/main" id="{EE164853-20C8-75FA-2ED6-C5D7C2DECA48}"/>
                </a:ext>
              </a:extLst>
            </p:cNvPr>
            <p:cNvGrpSpPr/>
            <p:nvPr/>
          </p:nvGrpSpPr>
          <p:grpSpPr>
            <a:xfrm>
              <a:off x="5511268" y="1665417"/>
              <a:ext cx="1131363" cy="1459823"/>
              <a:chOff x="4821083" y="3142949"/>
              <a:chExt cx="590550" cy="762000"/>
            </a:xfrm>
          </p:grpSpPr>
          <p:sp>
            <p:nvSpPr>
              <p:cNvPr id="73" name="フリーフォーム 72">
                <a:extLst>
                  <a:ext uri="{FF2B5EF4-FFF2-40B4-BE49-F238E27FC236}">
                    <a16:creationId xmlns:a16="http://schemas.microsoft.com/office/drawing/2014/main" id="{4C580649-0A06-5AF4-527F-34F944283010}"/>
                  </a:ext>
                </a:extLst>
              </p:cNvPr>
              <p:cNvSpPr/>
              <p:nvPr/>
            </p:nvSpPr>
            <p:spPr>
              <a:xfrm>
                <a:off x="4878233" y="3200099"/>
                <a:ext cx="476250" cy="647700"/>
              </a:xfrm>
              <a:custGeom>
                <a:avLst/>
                <a:gdLst>
                  <a:gd name="connsiteX0" fmla="*/ 0 w 476250"/>
                  <a:gd name="connsiteY0" fmla="*/ 0 h 647700"/>
                  <a:gd name="connsiteX1" fmla="*/ 266700 w 476250"/>
                  <a:gd name="connsiteY1" fmla="*/ 0 h 647700"/>
                  <a:gd name="connsiteX2" fmla="*/ 266700 w 476250"/>
                  <a:gd name="connsiteY2" fmla="*/ 200025 h 647700"/>
                  <a:gd name="connsiteX3" fmla="*/ 476250 w 476250"/>
                  <a:gd name="connsiteY3" fmla="*/ 200025 h 647700"/>
                  <a:gd name="connsiteX4" fmla="*/ 476250 w 476250"/>
                  <a:gd name="connsiteY4" fmla="*/ 647700 h 647700"/>
                  <a:gd name="connsiteX5" fmla="*/ 0 w 476250"/>
                  <a:gd name="connsiteY5" fmla="*/ 647700 h 647700"/>
                  <a:gd name="connsiteX6" fmla="*/ 0 w 476250"/>
                  <a:gd name="connsiteY6" fmla="*/ 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6250" h="647700">
                    <a:moveTo>
                      <a:pt x="0" y="0"/>
                    </a:moveTo>
                    <a:lnTo>
                      <a:pt x="266700" y="0"/>
                    </a:lnTo>
                    <a:lnTo>
                      <a:pt x="266700" y="200025"/>
                    </a:lnTo>
                    <a:lnTo>
                      <a:pt x="476250" y="200025"/>
                    </a:lnTo>
                    <a:lnTo>
                      <a:pt x="476250" y="647700"/>
                    </a:lnTo>
                    <a:lnTo>
                      <a:pt x="0" y="647700"/>
                    </a:lnTo>
                    <a:lnTo>
                      <a:pt x="0" y="0"/>
                    </a:lnTo>
                    <a:close/>
                  </a:path>
                </a:pathLst>
              </a:custGeom>
              <a:solidFill>
                <a:srgbClr val="FFFFFF"/>
              </a:solidFill>
              <a:ln w="38100">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ja-JP" altLang="en-US" sz="1200"/>
              </a:p>
            </p:txBody>
          </p:sp>
          <p:sp>
            <p:nvSpPr>
              <p:cNvPr id="74" name="フリーフォーム 73">
                <a:extLst>
                  <a:ext uri="{FF2B5EF4-FFF2-40B4-BE49-F238E27FC236}">
                    <a16:creationId xmlns:a16="http://schemas.microsoft.com/office/drawing/2014/main" id="{A57EDC96-2997-40D2-8498-38562A123EEF}"/>
                  </a:ext>
                </a:extLst>
              </p:cNvPr>
              <p:cNvSpPr/>
              <p:nvPr/>
            </p:nvSpPr>
            <p:spPr>
              <a:xfrm>
                <a:off x="5202084" y="3223912"/>
                <a:ext cx="119063" cy="119062"/>
              </a:xfrm>
              <a:custGeom>
                <a:avLst/>
                <a:gdLst>
                  <a:gd name="connsiteX0" fmla="*/ 0 w 119063"/>
                  <a:gd name="connsiteY0" fmla="*/ 0 h 119062"/>
                  <a:gd name="connsiteX1" fmla="*/ 119063 w 119063"/>
                  <a:gd name="connsiteY1" fmla="*/ 119062 h 119062"/>
                  <a:gd name="connsiteX2" fmla="*/ 0 w 119063"/>
                  <a:gd name="connsiteY2" fmla="*/ 119062 h 119062"/>
                  <a:gd name="connsiteX3" fmla="*/ 0 w 119063"/>
                  <a:gd name="connsiteY3" fmla="*/ 0 h 119062"/>
                </a:gdLst>
                <a:ahLst/>
                <a:cxnLst>
                  <a:cxn ang="0">
                    <a:pos x="connsiteX0" y="connsiteY0"/>
                  </a:cxn>
                  <a:cxn ang="0">
                    <a:pos x="connsiteX1" y="connsiteY1"/>
                  </a:cxn>
                  <a:cxn ang="0">
                    <a:pos x="connsiteX2" y="connsiteY2"/>
                  </a:cxn>
                  <a:cxn ang="0">
                    <a:pos x="connsiteX3" y="connsiteY3"/>
                  </a:cxn>
                </a:cxnLst>
                <a:rect l="l" t="t" r="r" b="b"/>
                <a:pathLst>
                  <a:path w="119063" h="119062">
                    <a:moveTo>
                      <a:pt x="0" y="0"/>
                    </a:moveTo>
                    <a:lnTo>
                      <a:pt x="119063" y="119062"/>
                    </a:lnTo>
                    <a:lnTo>
                      <a:pt x="0" y="119062"/>
                    </a:lnTo>
                    <a:lnTo>
                      <a:pt x="0" y="0"/>
                    </a:lnTo>
                    <a:close/>
                  </a:path>
                </a:pathLst>
              </a:custGeom>
              <a:solidFill>
                <a:srgbClr val="FFFFFF"/>
              </a:solidFill>
              <a:ln w="38100">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ja-JP" altLang="en-US" sz="1200"/>
              </a:p>
            </p:txBody>
          </p:sp>
          <p:sp>
            <p:nvSpPr>
              <p:cNvPr id="75" name="フリーフォーム 74">
                <a:extLst>
                  <a:ext uri="{FF2B5EF4-FFF2-40B4-BE49-F238E27FC236}">
                    <a16:creationId xmlns:a16="http://schemas.microsoft.com/office/drawing/2014/main" id="{4F46335E-7369-6835-9742-5ACCD271EEBE}"/>
                  </a:ext>
                </a:extLst>
              </p:cNvPr>
              <p:cNvSpPr/>
              <p:nvPr/>
            </p:nvSpPr>
            <p:spPr>
              <a:xfrm>
                <a:off x="4821083" y="3142949"/>
                <a:ext cx="590550" cy="762000"/>
              </a:xfrm>
              <a:custGeom>
                <a:avLst/>
                <a:gdLst>
                  <a:gd name="connsiteX0" fmla="*/ 0 w 590550"/>
                  <a:gd name="connsiteY0" fmla="*/ 0 h 762000"/>
                  <a:gd name="connsiteX1" fmla="*/ 381000 w 590550"/>
                  <a:gd name="connsiteY1" fmla="*/ 0 h 762000"/>
                  <a:gd name="connsiteX2" fmla="*/ 590550 w 590550"/>
                  <a:gd name="connsiteY2" fmla="*/ 209550 h 762000"/>
                  <a:gd name="connsiteX3" fmla="*/ 590550 w 590550"/>
                  <a:gd name="connsiteY3" fmla="*/ 762000 h 762000"/>
                  <a:gd name="connsiteX4" fmla="*/ 0 w 590550"/>
                  <a:gd name="connsiteY4" fmla="*/ 762000 h 762000"/>
                  <a:gd name="connsiteX5" fmla="*/ 0 w 590550"/>
                  <a:gd name="connsiteY5" fmla="*/ 0 h 762000"/>
                  <a:gd name="connsiteX6" fmla="*/ 57150 w 590550"/>
                  <a:gd name="connsiteY6" fmla="*/ 57150 h 762000"/>
                  <a:gd name="connsiteX7" fmla="*/ 57150 w 590550"/>
                  <a:gd name="connsiteY7" fmla="*/ 704850 h 762000"/>
                  <a:gd name="connsiteX8" fmla="*/ 533400 w 590550"/>
                  <a:gd name="connsiteY8" fmla="*/ 704850 h 762000"/>
                  <a:gd name="connsiteX9" fmla="*/ 533400 w 590550"/>
                  <a:gd name="connsiteY9" fmla="*/ 257175 h 762000"/>
                  <a:gd name="connsiteX10" fmla="*/ 323850 w 590550"/>
                  <a:gd name="connsiteY10" fmla="*/ 257175 h 762000"/>
                  <a:gd name="connsiteX11" fmla="*/ 323850 w 590550"/>
                  <a:gd name="connsiteY11" fmla="*/ 57150 h 762000"/>
                  <a:gd name="connsiteX12" fmla="*/ 57150 w 590550"/>
                  <a:gd name="connsiteY12" fmla="*/ 57150 h 762000"/>
                  <a:gd name="connsiteX13" fmla="*/ 381000 w 590550"/>
                  <a:gd name="connsiteY13" fmla="*/ 80963 h 762000"/>
                  <a:gd name="connsiteX14" fmla="*/ 381000 w 590550"/>
                  <a:gd name="connsiteY14" fmla="*/ 200025 h 762000"/>
                  <a:gd name="connsiteX15" fmla="*/ 500063 w 590550"/>
                  <a:gd name="connsiteY15" fmla="*/ 200025 h 762000"/>
                  <a:gd name="connsiteX16" fmla="*/ 381000 w 590550"/>
                  <a:gd name="connsiteY16" fmla="*/ 80963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0550" h="762000">
                    <a:moveTo>
                      <a:pt x="0" y="0"/>
                    </a:moveTo>
                    <a:lnTo>
                      <a:pt x="381000" y="0"/>
                    </a:lnTo>
                    <a:lnTo>
                      <a:pt x="590550" y="209550"/>
                    </a:lnTo>
                    <a:lnTo>
                      <a:pt x="590550" y="762000"/>
                    </a:lnTo>
                    <a:lnTo>
                      <a:pt x="0" y="762000"/>
                    </a:lnTo>
                    <a:lnTo>
                      <a:pt x="0" y="0"/>
                    </a:lnTo>
                    <a:close/>
                    <a:moveTo>
                      <a:pt x="57150" y="57150"/>
                    </a:moveTo>
                    <a:lnTo>
                      <a:pt x="57150" y="704850"/>
                    </a:lnTo>
                    <a:lnTo>
                      <a:pt x="533400" y="704850"/>
                    </a:lnTo>
                    <a:lnTo>
                      <a:pt x="533400" y="257175"/>
                    </a:lnTo>
                    <a:lnTo>
                      <a:pt x="323850" y="257175"/>
                    </a:lnTo>
                    <a:lnTo>
                      <a:pt x="323850" y="57150"/>
                    </a:lnTo>
                    <a:lnTo>
                      <a:pt x="57150" y="57150"/>
                    </a:lnTo>
                    <a:close/>
                    <a:moveTo>
                      <a:pt x="381000" y="80963"/>
                    </a:moveTo>
                    <a:lnTo>
                      <a:pt x="381000" y="200025"/>
                    </a:lnTo>
                    <a:lnTo>
                      <a:pt x="500063" y="200025"/>
                    </a:lnTo>
                    <a:lnTo>
                      <a:pt x="381000" y="80963"/>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ja-JP" altLang="en-US" sz="1200"/>
              </a:p>
            </p:txBody>
          </p:sp>
        </p:grpSp>
        <p:grpSp>
          <p:nvGrpSpPr>
            <p:cNvPr id="64" name="グループ化 63">
              <a:extLst>
                <a:ext uri="{FF2B5EF4-FFF2-40B4-BE49-F238E27FC236}">
                  <a16:creationId xmlns:a16="http://schemas.microsoft.com/office/drawing/2014/main" id="{60D6D52B-5696-0982-9B12-1FE5DD7023FF}"/>
                </a:ext>
              </a:extLst>
            </p:cNvPr>
            <p:cNvGrpSpPr/>
            <p:nvPr/>
          </p:nvGrpSpPr>
          <p:grpSpPr>
            <a:xfrm>
              <a:off x="5347036" y="1512715"/>
              <a:ext cx="1131363" cy="1459823"/>
              <a:chOff x="4821083" y="3142949"/>
              <a:chExt cx="590550" cy="762000"/>
            </a:xfrm>
          </p:grpSpPr>
          <p:sp>
            <p:nvSpPr>
              <p:cNvPr id="70" name="フリーフォーム 69">
                <a:extLst>
                  <a:ext uri="{FF2B5EF4-FFF2-40B4-BE49-F238E27FC236}">
                    <a16:creationId xmlns:a16="http://schemas.microsoft.com/office/drawing/2014/main" id="{91580515-2693-582D-0C55-2A5A422BDE6E}"/>
                  </a:ext>
                </a:extLst>
              </p:cNvPr>
              <p:cNvSpPr/>
              <p:nvPr/>
            </p:nvSpPr>
            <p:spPr>
              <a:xfrm>
                <a:off x="4878233" y="3200099"/>
                <a:ext cx="476250" cy="647700"/>
              </a:xfrm>
              <a:custGeom>
                <a:avLst/>
                <a:gdLst>
                  <a:gd name="connsiteX0" fmla="*/ 0 w 476250"/>
                  <a:gd name="connsiteY0" fmla="*/ 0 h 647700"/>
                  <a:gd name="connsiteX1" fmla="*/ 266700 w 476250"/>
                  <a:gd name="connsiteY1" fmla="*/ 0 h 647700"/>
                  <a:gd name="connsiteX2" fmla="*/ 266700 w 476250"/>
                  <a:gd name="connsiteY2" fmla="*/ 200025 h 647700"/>
                  <a:gd name="connsiteX3" fmla="*/ 476250 w 476250"/>
                  <a:gd name="connsiteY3" fmla="*/ 200025 h 647700"/>
                  <a:gd name="connsiteX4" fmla="*/ 476250 w 476250"/>
                  <a:gd name="connsiteY4" fmla="*/ 647700 h 647700"/>
                  <a:gd name="connsiteX5" fmla="*/ 0 w 476250"/>
                  <a:gd name="connsiteY5" fmla="*/ 647700 h 647700"/>
                  <a:gd name="connsiteX6" fmla="*/ 0 w 476250"/>
                  <a:gd name="connsiteY6" fmla="*/ 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6250" h="647700">
                    <a:moveTo>
                      <a:pt x="0" y="0"/>
                    </a:moveTo>
                    <a:lnTo>
                      <a:pt x="266700" y="0"/>
                    </a:lnTo>
                    <a:lnTo>
                      <a:pt x="266700" y="200025"/>
                    </a:lnTo>
                    <a:lnTo>
                      <a:pt x="476250" y="200025"/>
                    </a:lnTo>
                    <a:lnTo>
                      <a:pt x="476250" y="647700"/>
                    </a:lnTo>
                    <a:lnTo>
                      <a:pt x="0" y="647700"/>
                    </a:lnTo>
                    <a:lnTo>
                      <a:pt x="0" y="0"/>
                    </a:lnTo>
                    <a:close/>
                  </a:path>
                </a:pathLst>
              </a:custGeom>
              <a:solidFill>
                <a:srgbClr val="FFFFFF"/>
              </a:solidFill>
              <a:ln w="38100">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ja-JP" altLang="en-US" sz="1200"/>
              </a:p>
            </p:txBody>
          </p:sp>
          <p:sp>
            <p:nvSpPr>
              <p:cNvPr id="71" name="フリーフォーム 70">
                <a:extLst>
                  <a:ext uri="{FF2B5EF4-FFF2-40B4-BE49-F238E27FC236}">
                    <a16:creationId xmlns:a16="http://schemas.microsoft.com/office/drawing/2014/main" id="{687CC92E-D696-2D1A-6E58-EE4CEE30A311}"/>
                  </a:ext>
                </a:extLst>
              </p:cNvPr>
              <p:cNvSpPr/>
              <p:nvPr/>
            </p:nvSpPr>
            <p:spPr>
              <a:xfrm>
                <a:off x="5202084" y="3223912"/>
                <a:ext cx="119063" cy="119062"/>
              </a:xfrm>
              <a:custGeom>
                <a:avLst/>
                <a:gdLst>
                  <a:gd name="connsiteX0" fmla="*/ 0 w 119063"/>
                  <a:gd name="connsiteY0" fmla="*/ 0 h 119062"/>
                  <a:gd name="connsiteX1" fmla="*/ 119063 w 119063"/>
                  <a:gd name="connsiteY1" fmla="*/ 119062 h 119062"/>
                  <a:gd name="connsiteX2" fmla="*/ 0 w 119063"/>
                  <a:gd name="connsiteY2" fmla="*/ 119062 h 119062"/>
                  <a:gd name="connsiteX3" fmla="*/ 0 w 119063"/>
                  <a:gd name="connsiteY3" fmla="*/ 0 h 119062"/>
                </a:gdLst>
                <a:ahLst/>
                <a:cxnLst>
                  <a:cxn ang="0">
                    <a:pos x="connsiteX0" y="connsiteY0"/>
                  </a:cxn>
                  <a:cxn ang="0">
                    <a:pos x="connsiteX1" y="connsiteY1"/>
                  </a:cxn>
                  <a:cxn ang="0">
                    <a:pos x="connsiteX2" y="connsiteY2"/>
                  </a:cxn>
                  <a:cxn ang="0">
                    <a:pos x="connsiteX3" y="connsiteY3"/>
                  </a:cxn>
                </a:cxnLst>
                <a:rect l="l" t="t" r="r" b="b"/>
                <a:pathLst>
                  <a:path w="119063" h="119062">
                    <a:moveTo>
                      <a:pt x="0" y="0"/>
                    </a:moveTo>
                    <a:lnTo>
                      <a:pt x="119063" y="119062"/>
                    </a:lnTo>
                    <a:lnTo>
                      <a:pt x="0" y="119062"/>
                    </a:lnTo>
                    <a:lnTo>
                      <a:pt x="0" y="0"/>
                    </a:lnTo>
                    <a:close/>
                  </a:path>
                </a:pathLst>
              </a:custGeom>
              <a:solidFill>
                <a:srgbClr val="FFFFFF"/>
              </a:solidFill>
              <a:ln w="38100">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ja-JP" altLang="en-US" sz="1200"/>
              </a:p>
            </p:txBody>
          </p:sp>
          <p:sp>
            <p:nvSpPr>
              <p:cNvPr id="72" name="フリーフォーム 71">
                <a:extLst>
                  <a:ext uri="{FF2B5EF4-FFF2-40B4-BE49-F238E27FC236}">
                    <a16:creationId xmlns:a16="http://schemas.microsoft.com/office/drawing/2014/main" id="{81027C7C-B17B-1254-3C47-0E02BEC12D36}"/>
                  </a:ext>
                </a:extLst>
              </p:cNvPr>
              <p:cNvSpPr/>
              <p:nvPr/>
            </p:nvSpPr>
            <p:spPr>
              <a:xfrm>
                <a:off x="4821083" y="3142949"/>
                <a:ext cx="590550" cy="762000"/>
              </a:xfrm>
              <a:custGeom>
                <a:avLst/>
                <a:gdLst>
                  <a:gd name="connsiteX0" fmla="*/ 0 w 590550"/>
                  <a:gd name="connsiteY0" fmla="*/ 0 h 762000"/>
                  <a:gd name="connsiteX1" fmla="*/ 381000 w 590550"/>
                  <a:gd name="connsiteY1" fmla="*/ 0 h 762000"/>
                  <a:gd name="connsiteX2" fmla="*/ 590550 w 590550"/>
                  <a:gd name="connsiteY2" fmla="*/ 209550 h 762000"/>
                  <a:gd name="connsiteX3" fmla="*/ 590550 w 590550"/>
                  <a:gd name="connsiteY3" fmla="*/ 762000 h 762000"/>
                  <a:gd name="connsiteX4" fmla="*/ 0 w 590550"/>
                  <a:gd name="connsiteY4" fmla="*/ 762000 h 762000"/>
                  <a:gd name="connsiteX5" fmla="*/ 0 w 590550"/>
                  <a:gd name="connsiteY5" fmla="*/ 0 h 762000"/>
                  <a:gd name="connsiteX6" fmla="*/ 57150 w 590550"/>
                  <a:gd name="connsiteY6" fmla="*/ 57150 h 762000"/>
                  <a:gd name="connsiteX7" fmla="*/ 57150 w 590550"/>
                  <a:gd name="connsiteY7" fmla="*/ 704850 h 762000"/>
                  <a:gd name="connsiteX8" fmla="*/ 533400 w 590550"/>
                  <a:gd name="connsiteY8" fmla="*/ 704850 h 762000"/>
                  <a:gd name="connsiteX9" fmla="*/ 533400 w 590550"/>
                  <a:gd name="connsiteY9" fmla="*/ 257175 h 762000"/>
                  <a:gd name="connsiteX10" fmla="*/ 323850 w 590550"/>
                  <a:gd name="connsiteY10" fmla="*/ 257175 h 762000"/>
                  <a:gd name="connsiteX11" fmla="*/ 323850 w 590550"/>
                  <a:gd name="connsiteY11" fmla="*/ 57150 h 762000"/>
                  <a:gd name="connsiteX12" fmla="*/ 57150 w 590550"/>
                  <a:gd name="connsiteY12" fmla="*/ 57150 h 762000"/>
                  <a:gd name="connsiteX13" fmla="*/ 381000 w 590550"/>
                  <a:gd name="connsiteY13" fmla="*/ 80963 h 762000"/>
                  <a:gd name="connsiteX14" fmla="*/ 381000 w 590550"/>
                  <a:gd name="connsiteY14" fmla="*/ 200025 h 762000"/>
                  <a:gd name="connsiteX15" fmla="*/ 500063 w 590550"/>
                  <a:gd name="connsiteY15" fmla="*/ 200025 h 762000"/>
                  <a:gd name="connsiteX16" fmla="*/ 381000 w 590550"/>
                  <a:gd name="connsiteY16" fmla="*/ 80963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0550" h="762000">
                    <a:moveTo>
                      <a:pt x="0" y="0"/>
                    </a:moveTo>
                    <a:lnTo>
                      <a:pt x="381000" y="0"/>
                    </a:lnTo>
                    <a:lnTo>
                      <a:pt x="590550" y="209550"/>
                    </a:lnTo>
                    <a:lnTo>
                      <a:pt x="590550" y="762000"/>
                    </a:lnTo>
                    <a:lnTo>
                      <a:pt x="0" y="762000"/>
                    </a:lnTo>
                    <a:lnTo>
                      <a:pt x="0" y="0"/>
                    </a:lnTo>
                    <a:close/>
                    <a:moveTo>
                      <a:pt x="57150" y="57150"/>
                    </a:moveTo>
                    <a:lnTo>
                      <a:pt x="57150" y="704850"/>
                    </a:lnTo>
                    <a:lnTo>
                      <a:pt x="533400" y="704850"/>
                    </a:lnTo>
                    <a:lnTo>
                      <a:pt x="533400" y="257175"/>
                    </a:lnTo>
                    <a:lnTo>
                      <a:pt x="323850" y="257175"/>
                    </a:lnTo>
                    <a:lnTo>
                      <a:pt x="323850" y="57150"/>
                    </a:lnTo>
                    <a:lnTo>
                      <a:pt x="57150" y="57150"/>
                    </a:lnTo>
                    <a:close/>
                    <a:moveTo>
                      <a:pt x="381000" y="80963"/>
                    </a:moveTo>
                    <a:lnTo>
                      <a:pt x="381000" y="200025"/>
                    </a:lnTo>
                    <a:lnTo>
                      <a:pt x="500063" y="200025"/>
                    </a:lnTo>
                    <a:lnTo>
                      <a:pt x="381000" y="80963"/>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ja-JP" altLang="en-US" sz="1200"/>
              </a:p>
            </p:txBody>
          </p:sp>
        </p:grpSp>
        <p:grpSp>
          <p:nvGrpSpPr>
            <p:cNvPr id="65" name="グループ化 64">
              <a:extLst>
                <a:ext uri="{FF2B5EF4-FFF2-40B4-BE49-F238E27FC236}">
                  <a16:creationId xmlns:a16="http://schemas.microsoft.com/office/drawing/2014/main" id="{E0514CCE-48AF-D249-9253-75B0AC7F0293}"/>
                </a:ext>
              </a:extLst>
            </p:cNvPr>
            <p:cNvGrpSpPr/>
            <p:nvPr/>
          </p:nvGrpSpPr>
          <p:grpSpPr>
            <a:xfrm>
              <a:off x="5194636" y="1346138"/>
              <a:ext cx="1131363" cy="1459823"/>
              <a:chOff x="4821083" y="3135549"/>
              <a:chExt cx="590550" cy="762000"/>
            </a:xfrm>
          </p:grpSpPr>
          <p:sp>
            <p:nvSpPr>
              <p:cNvPr id="67" name="フリーフォーム 66">
                <a:extLst>
                  <a:ext uri="{FF2B5EF4-FFF2-40B4-BE49-F238E27FC236}">
                    <a16:creationId xmlns:a16="http://schemas.microsoft.com/office/drawing/2014/main" id="{89E8480E-6BA5-43B6-9842-2CCBB5CA4505}"/>
                  </a:ext>
                </a:extLst>
              </p:cNvPr>
              <p:cNvSpPr/>
              <p:nvPr/>
            </p:nvSpPr>
            <p:spPr>
              <a:xfrm>
                <a:off x="4878233" y="3192699"/>
                <a:ext cx="476250" cy="647700"/>
              </a:xfrm>
              <a:custGeom>
                <a:avLst/>
                <a:gdLst>
                  <a:gd name="connsiteX0" fmla="*/ 0 w 476250"/>
                  <a:gd name="connsiteY0" fmla="*/ 0 h 647700"/>
                  <a:gd name="connsiteX1" fmla="*/ 266700 w 476250"/>
                  <a:gd name="connsiteY1" fmla="*/ 0 h 647700"/>
                  <a:gd name="connsiteX2" fmla="*/ 266700 w 476250"/>
                  <a:gd name="connsiteY2" fmla="*/ 200025 h 647700"/>
                  <a:gd name="connsiteX3" fmla="*/ 476250 w 476250"/>
                  <a:gd name="connsiteY3" fmla="*/ 200025 h 647700"/>
                  <a:gd name="connsiteX4" fmla="*/ 476250 w 476250"/>
                  <a:gd name="connsiteY4" fmla="*/ 647700 h 647700"/>
                  <a:gd name="connsiteX5" fmla="*/ 0 w 476250"/>
                  <a:gd name="connsiteY5" fmla="*/ 647700 h 647700"/>
                  <a:gd name="connsiteX6" fmla="*/ 0 w 476250"/>
                  <a:gd name="connsiteY6" fmla="*/ 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6250" h="647700">
                    <a:moveTo>
                      <a:pt x="0" y="0"/>
                    </a:moveTo>
                    <a:lnTo>
                      <a:pt x="266700" y="0"/>
                    </a:lnTo>
                    <a:lnTo>
                      <a:pt x="266700" y="200025"/>
                    </a:lnTo>
                    <a:lnTo>
                      <a:pt x="476250" y="200025"/>
                    </a:lnTo>
                    <a:lnTo>
                      <a:pt x="476250" y="647700"/>
                    </a:lnTo>
                    <a:lnTo>
                      <a:pt x="0" y="647700"/>
                    </a:lnTo>
                    <a:lnTo>
                      <a:pt x="0" y="0"/>
                    </a:lnTo>
                    <a:close/>
                  </a:path>
                </a:pathLst>
              </a:custGeom>
              <a:solidFill>
                <a:srgbClr val="FFFFFF"/>
              </a:solidFill>
              <a:ln w="38100">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ja-JP" altLang="en-US" sz="1200"/>
              </a:p>
            </p:txBody>
          </p:sp>
          <p:sp>
            <p:nvSpPr>
              <p:cNvPr id="68" name="フリーフォーム 67">
                <a:extLst>
                  <a:ext uri="{FF2B5EF4-FFF2-40B4-BE49-F238E27FC236}">
                    <a16:creationId xmlns:a16="http://schemas.microsoft.com/office/drawing/2014/main" id="{15E7055F-CE80-BB80-CDE1-5FBDCFA6D4C3}"/>
                  </a:ext>
                </a:extLst>
              </p:cNvPr>
              <p:cNvSpPr/>
              <p:nvPr/>
            </p:nvSpPr>
            <p:spPr>
              <a:xfrm>
                <a:off x="5202084" y="3223912"/>
                <a:ext cx="119063" cy="119062"/>
              </a:xfrm>
              <a:custGeom>
                <a:avLst/>
                <a:gdLst>
                  <a:gd name="connsiteX0" fmla="*/ 0 w 119063"/>
                  <a:gd name="connsiteY0" fmla="*/ 0 h 119062"/>
                  <a:gd name="connsiteX1" fmla="*/ 119063 w 119063"/>
                  <a:gd name="connsiteY1" fmla="*/ 119062 h 119062"/>
                  <a:gd name="connsiteX2" fmla="*/ 0 w 119063"/>
                  <a:gd name="connsiteY2" fmla="*/ 119062 h 119062"/>
                  <a:gd name="connsiteX3" fmla="*/ 0 w 119063"/>
                  <a:gd name="connsiteY3" fmla="*/ 0 h 119062"/>
                </a:gdLst>
                <a:ahLst/>
                <a:cxnLst>
                  <a:cxn ang="0">
                    <a:pos x="connsiteX0" y="connsiteY0"/>
                  </a:cxn>
                  <a:cxn ang="0">
                    <a:pos x="connsiteX1" y="connsiteY1"/>
                  </a:cxn>
                  <a:cxn ang="0">
                    <a:pos x="connsiteX2" y="connsiteY2"/>
                  </a:cxn>
                  <a:cxn ang="0">
                    <a:pos x="connsiteX3" y="connsiteY3"/>
                  </a:cxn>
                </a:cxnLst>
                <a:rect l="l" t="t" r="r" b="b"/>
                <a:pathLst>
                  <a:path w="119063" h="119062">
                    <a:moveTo>
                      <a:pt x="0" y="0"/>
                    </a:moveTo>
                    <a:lnTo>
                      <a:pt x="119063" y="119062"/>
                    </a:lnTo>
                    <a:lnTo>
                      <a:pt x="0" y="119062"/>
                    </a:lnTo>
                    <a:lnTo>
                      <a:pt x="0" y="0"/>
                    </a:lnTo>
                    <a:close/>
                  </a:path>
                </a:pathLst>
              </a:custGeom>
              <a:solidFill>
                <a:srgbClr val="FFFFFF"/>
              </a:solidFill>
              <a:ln w="38100">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ja-JP" altLang="en-US" sz="1200"/>
              </a:p>
            </p:txBody>
          </p:sp>
          <p:sp>
            <p:nvSpPr>
              <p:cNvPr id="69" name="フリーフォーム 68">
                <a:extLst>
                  <a:ext uri="{FF2B5EF4-FFF2-40B4-BE49-F238E27FC236}">
                    <a16:creationId xmlns:a16="http://schemas.microsoft.com/office/drawing/2014/main" id="{ED294255-6D92-3C3D-2B2D-5630CCA0C361}"/>
                  </a:ext>
                </a:extLst>
              </p:cNvPr>
              <p:cNvSpPr/>
              <p:nvPr/>
            </p:nvSpPr>
            <p:spPr>
              <a:xfrm>
                <a:off x="4821083" y="3135549"/>
                <a:ext cx="590550" cy="762000"/>
              </a:xfrm>
              <a:custGeom>
                <a:avLst/>
                <a:gdLst>
                  <a:gd name="connsiteX0" fmla="*/ 0 w 590550"/>
                  <a:gd name="connsiteY0" fmla="*/ 0 h 762000"/>
                  <a:gd name="connsiteX1" fmla="*/ 381000 w 590550"/>
                  <a:gd name="connsiteY1" fmla="*/ 0 h 762000"/>
                  <a:gd name="connsiteX2" fmla="*/ 590550 w 590550"/>
                  <a:gd name="connsiteY2" fmla="*/ 209550 h 762000"/>
                  <a:gd name="connsiteX3" fmla="*/ 590550 w 590550"/>
                  <a:gd name="connsiteY3" fmla="*/ 762000 h 762000"/>
                  <a:gd name="connsiteX4" fmla="*/ 0 w 590550"/>
                  <a:gd name="connsiteY4" fmla="*/ 762000 h 762000"/>
                  <a:gd name="connsiteX5" fmla="*/ 0 w 590550"/>
                  <a:gd name="connsiteY5" fmla="*/ 0 h 762000"/>
                  <a:gd name="connsiteX6" fmla="*/ 57150 w 590550"/>
                  <a:gd name="connsiteY6" fmla="*/ 57150 h 762000"/>
                  <a:gd name="connsiteX7" fmla="*/ 57150 w 590550"/>
                  <a:gd name="connsiteY7" fmla="*/ 704850 h 762000"/>
                  <a:gd name="connsiteX8" fmla="*/ 533400 w 590550"/>
                  <a:gd name="connsiteY8" fmla="*/ 704850 h 762000"/>
                  <a:gd name="connsiteX9" fmla="*/ 533400 w 590550"/>
                  <a:gd name="connsiteY9" fmla="*/ 257175 h 762000"/>
                  <a:gd name="connsiteX10" fmla="*/ 323850 w 590550"/>
                  <a:gd name="connsiteY10" fmla="*/ 257175 h 762000"/>
                  <a:gd name="connsiteX11" fmla="*/ 323850 w 590550"/>
                  <a:gd name="connsiteY11" fmla="*/ 57150 h 762000"/>
                  <a:gd name="connsiteX12" fmla="*/ 57150 w 590550"/>
                  <a:gd name="connsiteY12" fmla="*/ 57150 h 762000"/>
                  <a:gd name="connsiteX13" fmla="*/ 381000 w 590550"/>
                  <a:gd name="connsiteY13" fmla="*/ 80963 h 762000"/>
                  <a:gd name="connsiteX14" fmla="*/ 381000 w 590550"/>
                  <a:gd name="connsiteY14" fmla="*/ 200025 h 762000"/>
                  <a:gd name="connsiteX15" fmla="*/ 500063 w 590550"/>
                  <a:gd name="connsiteY15" fmla="*/ 200025 h 762000"/>
                  <a:gd name="connsiteX16" fmla="*/ 381000 w 590550"/>
                  <a:gd name="connsiteY16" fmla="*/ 80963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0550" h="762000">
                    <a:moveTo>
                      <a:pt x="0" y="0"/>
                    </a:moveTo>
                    <a:lnTo>
                      <a:pt x="381000" y="0"/>
                    </a:lnTo>
                    <a:lnTo>
                      <a:pt x="590550" y="209550"/>
                    </a:lnTo>
                    <a:lnTo>
                      <a:pt x="590550" y="762000"/>
                    </a:lnTo>
                    <a:lnTo>
                      <a:pt x="0" y="762000"/>
                    </a:lnTo>
                    <a:lnTo>
                      <a:pt x="0" y="0"/>
                    </a:lnTo>
                    <a:close/>
                    <a:moveTo>
                      <a:pt x="57150" y="57150"/>
                    </a:moveTo>
                    <a:lnTo>
                      <a:pt x="57150" y="704850"/>
                    </a:lnTo>
                    <a:lnTo>
                      <a:pt x="533400" y="704850"/>
                    </a:lnTo>
                    <a:lnTo>
                      <a:pt x="533400" y="257175"/>
                    </a:lnTo>
                    <a:lnTo>
                      <a:pt x="323850" y="257175"/>
                    </a:lnTo>
                    <a:lnTo>
                      <a:pt x="323850" y="57150"/>
                    </a:lnTo>
                    <a:lnTo>
                      <a:pt x="57150" y="57150"/>
                    </a:lnTo>
                    <a:close/>
                    <a:moveTo>
                      <a:pt x="381000" y="80963"/>
                    </a:moveTo>
                    <a:lnTo>
                      <a:pt x="381000" y="200025"/>
                    </a:lnTo>
                    <a:lnTo>
                      <a:pt x="500063" y="200025"/>
                    </a:lnTo>
                    <a:lnTo>
                      <a:pt x="381000" y="80963"/>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ja-JP" altLang="en-US" sz="1200"/>
              </a:p>
            </p:txBody>
          </p:sp>
        </p:grpSp>
        <p:sp>
          <p:nvSpPr>
            <p:cNvPr id="66" name="テキスト ボックス 65">
              <a:extLst>
                <a:ext uri="{FF2B5EF4-FFF2-40B4-BE49-F238E27FC236}">
                  <a16:creationId xmlns:a16="http://schemas.microsoft.com/office/drawing/2014/main" id="{CD51D74C-F427-0C51-82F4-E263C6FBCBAC}"/>
                </a:ext>
              </a:extLst>
            </p:cNvPr>
            <p:cNvSpPr txBox="1"/>
            <p:nvPr/>
          </p:nvSpPr>
          <p:spPr>
            <a:xfrm>
              <a:off x="5335628" y="2072896"/>
              <a:ext cx="798346" cy="482096"/>
            </a:xfrm>
            <a:prstGeom prst="rect">
              <a:avLst/>
            </a:prstGeom>
            <a:noFill/>
          </p:spPr>
          <p:txBody>
            <a:bodyPr wrap="square" lIns="0" tIns="0" rIns="0" bIns="0" rtlCol="0">
              <a:spAutoFit/>
            </a:bodyPr>
            <a:lstStyle/>
            <a:p>
              <a:pPr algn="ctr"/>
              <a:r>
                <a:rPr lang="en-US" altLang="ja-JP" sz="1600" b="1" dirty="0">
                  <a:solidFill>
                    <a:srgbClr val="000000"/>
                  </a:solidFill>
                </a:rPr>
                <a:t>lib</a:t>
              </a:r>
            </a:p>
          </p:txBody>
        </p:sp>
      </p:grpSp>
      <p:sp>
        <p:nvSpPr>
          <p:cNvPr id="62" name="テキスト ボックス 61">
            <a:extLst>
              <a:ext uri="{FF2B5EF4-FFF2-40B4-BE49-F238E27FC236}">
                <a16:creationId xmlns:a16="http://schemas.microsoft.com/office/drawing/2014/main" id="{3BBF85FC-455C-26C5-4A3A-FC01D5AFFB74}"/>
              </a:ext>
            </a:extLst>
          </p:cNvPr>
          <p:cNvSpPr txBox="1"/>
          <p:nvPr/>
        </p:nvSpPr>
        <p:spPr>
          <a:xfrm>
            <a:off x="4914373" y="5953790"/>
            <a:ext cx="1986941" cy="400110"/>
          </a:xfrm>
          <a:prstGeom prst="rect">
            <a:avLst/>
          </a:prstGeom>
          <a:noFill/>
        </p:spPr>
        <p:txBody>
          <a:bodyPr wrap="square" rtlCol="0">
            <a:spAutoFit/>
          </a:bodyPr>
          <a:lstStyle/>
          <a:p>
            <a:r>
              <a:rPr kumimoji="1" lang="ja-JP" altLang="en-US" sz="2000" b="1"/>
              <a:t>依存ファイル群</a:t>
            </a:r>
            <a:endParaRPr kumimoji="1" lang="en-US" altLang="ja-JP" sz="2000" b="1" dirty="0" err="1"/>
          </a:p>
        </p:txBody>
      </p:sp>
      <p:sp>
        <p:nvSpPr>
          <p:cNvPr id="3" name="正方形/長方形 2">
            <a:extLst>
              <a:ext uri="{FF2B5EF4-FFF2-40B4-BE49-F238E27FC236}">
                <a16:creationId xmlns:a16="http://schemas.microsoft.com/office/drawing/2014/main" id="{FE428EAE-42E6-6DB4-93F0-E19CC735E6EC}"/>
              </a:ext>
            </a:extLst>
          </p:cNvPr>
          <p:cNvSpPr/>
          <p:nvPr/>
        </p:nvSpPr>
        <p:spPr>
          <a:xfrm>
            <a:off x="413885" y="971776"/>
            <a:ext cx="1029572" cy="639399"/>
          </a:xfrm>
          <a:prstGeom prst="rect">
            <a:avLst/>
          </a:prstGeom>
          <a:solidFill>
            <a:srgbClr val="FFFFFF"/>
          </a:solidFill>
          <a:ln w="7620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ja-JP" sz="1500" b="1" dirty="0">
                <a:solidFill>
                  <a:srgbClr val="000000"/>
                </a:solidFill>
              </a:rPr>
              <a:t>Compile</a:t>
            </a:r>
            <a:endParaRPr lang="ja-JP" altLang="en-US" sz="1500" b="1">
              <a:solidFill>
                <a:srgbClr val="000000"/>
              </a:solidFill>
            </a:endParaRPr>
          </a:p>
        </p:txBody>
      </p:sp>
      <p:grpSp>
        <p:nvGrpSpPr>
          <p:cNvPr id="4" name="グループ化 3">
            <a:extLst>
              <a:ext uri="{FF2B5EF4-FFF2-40B4-BE49-F238E27FC236}">
                <a16:creationId xmlns:a16="http://schemas.microsoft.com/office/drawing/2014/main" id="{157D2ABD-CA98-D62A-510B-6B74A725EA32}"/>
              </a:ext>
            </a:extLst>
          </p:cNvPr>
          <p:cNvGrpSpPr/>
          <p:nvPr/>
        </p:nvGrpSpPr>
        <p:grpSpPr>
          <a:xfrm>
            <a:off x="3215262" y="5711507"/>
            <a:ext cx="739534" cy="908641"/>
            <a:chOff x="5194636" y="1346138"/>
            <a:chExt cx="1447995" cy="1779102"/>
          </a:xfrm>
        </p:grpSpPr>
        <p:grpSp>
          <p:nvGrpSpPr>
            <p:cNvPr id="5" name="グループ化 4">
              <a:extLst>
                <a:ext uri="{FF2B5EF4-FFF2-40B4-BE49-F238E27FC236}">
                  <a16:creationId xmlns:a16="http://schemas.microsoft.com/office/drawing/2014/main" id="{8A4D5433-4DD8-A2BC-2E9D-984FC1A0544B}"/>
                </a:ext>
              </a:extLst>
            </p:cNvPr>
            <p:cNvGrpSpPr/>
            <p:nvPr/>
          </p:nvGrpSpPr>
          <p:grpSpPr>
            <a:xfrm>
              <a:off x="5511268" y="1665417"/>
              <a:ext cx="1131363" cy="1459823"/>
              <a:chOff x="4821083" y="3142949"/>
              <a:chExt cx="590550" cy="762000"/>
            </a:xfrm>
          </p:grpSpPr>
          <p:sp>
            <p:nvSpPr>
              <p:cNvPr id="20" name="フリーフォーム 19">
                <a:extLst>
                  <a:ext uri="{FF2B5EF4-FFF2-40B4-BE49-F238E27FC236}">
                    <a16:creationId xmlns:a16="http://schemas.microsoft.com/office/drawing/2014/main" id="{E5D24432-49FE-5987-B997-CFC3C00F07BE}"/>
                  </a:ext>
                </a:extLst>
              </p:cNvPr>
              <p:cNvSpPr/>
              <p:nvPr/>
            </p:nvSpPr>
            <p:spPr>
              <a:xfrm>
                <a:off x="4878233" y="3200099"/>
                <a:ext cx="476250" cy="647700"/>
              </a:xfrm>
              <a:custGeom>
                <a:avLst/>
                <a:gdLst>
                  <a:gd name="connsiteX0" fmla="*/ 0 w 476250"/>
                  <a:gd name="connsiteY0" fmla="*/ 0 h 647700"/>
                  <a:gd name="connsiteX1" fmla="*/ 266700 w 476250"/>
                  <a:gd name="connsiteY1" fmla="*/ 0 h 647700"/>
                  <a:gd name="connsiteX2" fmla="*/ 266700 w 476250"/>
                  <a:gd name="connsiteY2" fmla="*/ 200025 h 647700"/>
                  <a:gd name="connsiteX3" fmla="*/ 476250 w 476250"/>
                  <a:gd name="connsiteY3" fmla="*/ 200025 h 647700"/>
                  <a:gd name="connsiteX4" fmla="*/ 476250 w 476250"/>
                  <a:gd name="connsiteY4" fmla="*/ 647700 h 647700"/>
                  <a:gd name="connsiteX5" fmla="*/ 0 w 476250"/>
                  <a:gd name="connsiteY5" fmla="*/ 647700 h 647700"/>
                  <a:gd name="connsiteX6" fmla="*/ 0 w 476250"/>
                  <a:gd name="connsiteY6" fmla="*/ 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6250" h="647700">
                    <a:moveTo>
                      <a:pt x="0" y="0"/>
                    </a:moveTo>
                    <a:lnTo>
                      <a:pt x="266700" y="0"/>
                    </a:lnTo>
                    <a:lnTo>
                      <a:pt x="266700" y="200025"/>
                    </a:lnTo>
                    <a:lnTo>
                      <a:pt x="476250" y="200025"/>
                    </a:lnTo>
                    <a:lnTo>
                      <a:pt x="476250" y="647700"/>
                    </a:lnTo>
                    <a:lnTo>
                      <a:pt x="0" y="647700"/>
                    </a:lnTo>
                    <a:lnTo>
                      <a:pt x="0" y="0"/>
                    </a:lnTo>
                    <a:close/>
                  </a:path>
                </a:pathLst>
              </a:custGeom>
              <a:solidFill>
                <a:srgbClr val="FFFFFF"/>
              </a:solidFill>
              <a:ln w="38100">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ja-JP" altLang="en-US" sz="1200"/>
              </a:p>
            </p:txBody>
          </p:sp>
          <p:sp>
            <p:nvSpPr>
              <p:cNvPr id="21" name="フリーフォーム 20">
                <a:extLst>
                  <a:ext uri="{FF2B5EF4-FFF2-40B4-BE49-F238E27FC236}">
                    <a16:creationId xmlns:a16="http://schemas.microsoft.com/office/drawing/2014/main" id="{FCFCCF5E-F9C4-496B-802E-2473BFFAC776}"/>
                  </a:ext>
                </a:extLst>
              </p:cNvPr>
              <p:cNvSpPr/>
              <p:nvPr/>
            </p:nvSpPr>
            <p:spPr>
              <a:xfrm>
                <a:off x="5202084" y="3223912"/>
                <a:ext cx="119063" cy="119062"/>
              </a:xfrm>
              <a:custGeom>
                <a:avLst/>
                <a:gdLst>
                  <a:gd name="connsiteX0" fmla="*/ 0 w 119063"/>
                  <a:gd name="connsiteY0" fmla="*/ 0 h 119062"/>
                  <a:gd name="connsiteX1" fmla="*/ 119063 w 119063"/>
                  <a:gd name="connsiteY1" fmla="*/ 119062 h 119062"/>
                  <a:gd name="connsiteX2" fmla="*/ 0 w 119063"/>
                  <a:gd name="connsiteY2" fmla="*/ 119062 h 119062"/>
                  <a:gd name="connsiteX3" fmla="*/ 0 w 119063"/>
                  <a:gd name="connsiteY3" fmla="*/ 0 h 119062"/>
                </a:gdLst>
                <a:ahLst/>
                <a:cxnLst>
                  <a:cxn ang="0">
                    <a:pos x="connsiteX0" y="connsiteY0"/>
                  </a:cxn>
                  <a:cxn ang="0">
                    <a:pos x="connsiteX1" y="connsiteY1"/>
                  </a:cxn>
                  <a:cxn ang="0">
                    <a:pos x="connsiteX2" y="connsiteY2"/>
                  </a:cxn>
                  <a:cxn ang="0">
                    <a:pos x="connsiteX3" y="connsiteY3"/>
                  </a:cxn>
                </a:cxnLst>
                <a:rect l="l" t="t" r="r" b="b"/>
                <a:pathLst>
                  <a:path w="119063" h="119062">
                    <a:moveTo>
                      <a:pt x="0" y="0"/>
                    </a:moveTo>
                    <a:lnTo>
                      <a:pt x="119063" y="119062"/>
                    </a:lnTo>
                    <a:lnTo>
                      <a:pt x="0" y="119062"/>
                    </a:lnTo>
                    <a:lnTo>
                      <a:pt x="0" y="0"/>
                    </a:lnTo>
                    <a:close/>
                  </a:path>
                </a:pathLst>
              </a:custGeom>
              <a:solidFill>
                <a:srgbClr val="FFFFFF"/>
              </a:solidFill>
              <a:ln w="38100">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ja-JP" altLang="en-US" sz="1200"/>
              </a:p>
            </p:txBody>
          </p:sp>
          <p:sp>
            <p:nvSpPr>
              <p:cNvPr id="22" name="フリーフォーム 21">
                <a:extLst>
                  <a:ext uri="{FF2B5EF4-FFF2-40B4-BE49-F238E27FC236}">
                    <a16:creationId xmlns:a16="http://schemas.microsoft.com/office/drawing/2014/main" id="{2D4FAAD4-6BA1-A581-E972-500AE7C87C09}"/>
                  </a:ext>
                </a:extLst>
              </p:cNvPr>
              <p:cNvSpPr/>
              <p:nvPr/>
            </p:nvSpPr>
            <p:spPr>
              <a:xfrm>
                <a:off x="4821083" y="3142949"/>
                <a:ext cx="590550" cy="762000"/>
              </a:xfrm>
              <a:custGeom>
                <a:avLst/>
                <a:gdLst>
                  <a:gd name="connsiteX0" fmla="*/ 0 w 590550"/>
                  <a:gd name="connsiteY0" fmla="*/ 0 h 762000"/>
                  <a:gd name="connsiteX1" fmla="*/ 381000 w 590550"/>
                  <a:gd name="connsiteY1" fmla="*/ 0 h 762000"/>
                  <a:gd name="connsiteX2" fmla="*/ 590550 w 590550"/>
                  <a:gd name="connsiteY2" fmla="*/ 209550 h 762000"/>
                  <a:gd name="connsiteX3" fmla="*/ 590550 w 590550"/>
                  <a:gd name="connsiteY3" fmla="*/ 762000 h 762000"/>
                  <a:gd name="connsiteX4" fmla="*/ 0 w 590550"/>
                  <a:gd name="connsiteY4" fmla="*/ 762000 h 762000"/>
                  <a:gd name="connsiteX5" fmla="*/ 0 w 590550"/>
                  <a:gd name="connsiteY5" fmla="*/ 0 h 762000"/>
                  <a:gd name="connsiteX6" fmla="*/ 57150 w 590550"/>
                  <a:gd name="connsiteY6" fmla="*/ 57150 h 762000"/>
                  <a:gd name="connsiteX7" fmla="*/ 57150 w 590550"/>
                  <a:gd name="connsiteY7" fmla="*/ 704850 h 762000"/>
                  <a:gd name="connsiteX8" fmla="*/ 533400 w 590550"/>
                  <a:gd name="connsiteY8" fmla="*/ 704850 h 762000"/>
                  <a:gd name="connsiteX9" fmla="*/ 533400 w 590550"/>
                  <a:gd name="connsiteY9" fmla="*/ 257175 h 762000"/>
                  <a:gd name="connsiteX10" fmla="*/ 323850 w 590550"/>
                  <a:gd name="connsiteY10" fmla="*/ 257175 h 762000"/>
                  <a:gd name="connsiteX11" fmla="*/ 323850 w 590550"/>
                  <a:gd name="connsiteY11" fmla="*/ 57150 h 762000"/>
                  <a:gd name="connsiteX12" fmla="*/ 57150 w 590550"/>
                  <a:gd name="connsiteY12" fmla="*/ 57150 h 762000"/>
                  <a:gd name="connsiteX13" fmla="*/ 381000 w 590550"/>
                  <a:gd name="connsiteY13" fmla="*/ 80963 h 762000"/>
                  <a:gd name="connsiteX14" fmla="*/ 381000 w 590550"/>
                  <a:gd name="connsiteY14" fmla="*/ 200025 h 762000"/>
                  <a:gd name="connsiteX15" fmla="*/ 500063 w 590550"/>
                  <a:gd name="connsiteY15" fmla="*/ 200025 h 762000"/>
                  <a:gd name="connsiteX16" fmla="*/ 381000 w 590550"/>
                  <a:gd name="connsiteY16" fmla="*/ 80963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0550" h="762000">
                    <a:moveTo>
                      <a:pt x="0" y="0"/>
                    </a:moveTo>
                    <a:lnTo>
                      <a:pt x="381000" y="0"/>
                    </a:lnTo>
                    <a:lnTo>
                      <a:pt x="590550" y="209550"/>
                    </a:lnTo>
                    <a:lnTo>
                      <a:pt x="590550" y="762000"/>
                    </a:lnTo>
                    <a:lnTo>
                      <a:pt x="0" y="762000"/>
                    </a:lnTo>
                    <a:lnTo>
                      <a:pt x="0" y="0"/>
                    </a:lnTo>
                    <a:close/>
                    <a:moveTo>
                      <a:pt x="57150" y="57150"/>
                    </a:moveTo>
                    <a:lnTo>
                      <a:pt x="57150" y="704850"/>
                    </a:lnTo>
                    <a:lnTo>
                      <a:pt x="533400" y="704850"/>
                    </a:lnTo>
                    <a:lnTo>
                      <a:pt x="533400" y="257175"/>
                    </a:lnTo>
                    <a:lnTo>
                      <a:pt x="323850" y="257175"/>
                    </a:lnTo>
                    <a:lnTo>
                      <a:pt x="323850" y="57150"/>
                    </a:lnTo>
                    <a:lnTo>
                      <a:pt x="57150" y="57150"/>
                    </a:lnTo>
                    <a:close/>
                    <a:moveTo>
                      <a:pt x="381000" y="80963"/>
                    </a:moveTo>
                    <a:lnTo>
                      <a:pt x="381000" y="200025"/>
                    </a:lnTo>
                    <a:lnTo>
                      <a:pt x="500063" y="200025"/>
                    </a:lnTo>
                    <a:lnTo>
                      <a:pt x="381000" y="80963"/>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ja-JP" altLang="en-US" sz="1200"/>
              </a:p>
            </p:txBody>
          </p:sp>
        </p:grpSp>
        <p:grpSp>
          <p:nvGrpSpPr>
            <p:cNvPr id="6" name="グループ化 5">
              <a:extLst>
                <a:ext uri="{FF2B5EF4-FFF2-40B4-BE49-F238E27FC236}">
                  <a16:creationId xmlns:a16="http://schemas.microsoft.com/office/drawing/2014/main" id="{09558104-EC03-E8ED-4292-A7265776C5B9}"/>
                </a:ext>
              </a:extLst>
            </p:cNvPr>
            <p:cNvGrpSpPr/>
            <p:nvPr/>
          </p:nvGrpSpPr>
          <p:grpSpPr>
            <a:xfrm>
              <a:off x="5347036" y="1512715"/>
              <a:ext cx="1131363" cy="1459823"/>
              <a:chOff x="4821083" y="3142949"/>
              <a:chExt cx="590550" cy="762000"/>
            </a:xfrm>
          </p:grpSpPr>
          <p:sp>
            <p:nvSpPr>
              <p:cNvPr id="17" name="フリーフォーム 16">
                <a:extLst>
                  <a:ext uri="{FF2B5EF4-FFF2-40B4-BE49-F238E27FC236}">
                    <a16:creationId xmlns:a16="http://schemas.microsoft.com/office/drawing/2014/main" id="{EDF62422-53D4-6057-671F-B919806C5A35}"/>
                  </a:ext>
                </a:extLst>
              </p:cNvPr>
              <p:cNvSpPr/>
              <p:nvPr/>
            </p:nvSpPr>
            <p:spPr>
              <a:xfrm>
                <a:off x="4878233" y="3200099"/>
                <a:ext cx="476250" cy="647700"/>
              </a:xfrm>
              <a:custGeom>
                <a:avLst/>
                <a:gdLst>
                  <a:gd name="connsiteX0" fmla="*/ 0 w 476250"/>
                  <a:gd name="connsiteY0" fmla="*/ 0 h 647700"/>
                  <a:gd name="connsiteX1" fmla="*/ 266700 w 476250"/>
                  <a:gd name="connsiteY1" fmla="*/ 0 h 647700"/>
                  <a:gd name="connsiteX2" fmla="*/ 266700 w 476250"/>
                  <a:gd name="connsiteY2" fmla="*/ 200025 h 647700"/>
                  <a:gd name="connsiteX3" fmla="*/ 476250 w 476250"/>
                  <a:gd name="connsiteY3" fmla="*/ 200025 h 647700"/>
                  <a:gd name="connsiteX4" fmla="*/ 476250 w 476250"/>
                  <a:gd name="connsiteY4" fmla="*/ 647700 h 647700"/>
                  <a:gd name="connsiteX5" fmla="*/ 0 w 476250"/>
                  <a:gd name="connsiteY5" fmla="*/ 647700 h 647700"/>
                  <a:gd name="connsiteX6" fmla="*/ 0 w 476250"/>
                  <a:gd name="connsiteY6" fmla="*/ 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6250" h="647700">
                    <a:moveTo>
                      <a:pt x="0" y="0"/>
                    </a:moveTo>
                    <a:lnTo>
                      <a:pt x="266700" y="0"/>
                    </a:lnTo>
                    <a:lnTo>
                      <a:pt x="266700" y="200025"/>
                    </a:lnTo>
                    <a:lnTo>
                      <a:pt x="476250" y="200025"/>
                    </a:lnTo>
                    <a:lnTo>
                      <a:pt x="476250" y="647700"/>
                    </a:lnTo>
                    <a:lnTo>
                      <a:pt x="0" y="647700"/>
                    </a:lnTo>
                    <a:lnTo>
                      <a:pt x="0" y="0"/>
                    </a:lnTo>
                    <a:close/>
                  </a:path>
                </a:pathLst>
              </a:custGeom>
              <a:solidFill>
                <a:srgbClr val="FFFFFF"/>
              </a:solidFill>
              <a:ln w="38100">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ja-JP" altLang="en-US" sz="1200"/>
              </a:p>
            </p:txBody>
          </p:sp>
          <p:sp>
            <p:nvSpPr>
              <p:cNvPr id="18" name="フリーフォーム 17">
                <a:extLst>
                  <a:ext uri="{FF2B5EF4-FFF2-40B4-BE49-F238E27FC236}">
                    <a16:creationId xmlns:a16="http://schemas.microsoft.com/office/drawing/2014/main" id="{6F3D6083-D803-9B2B-532C-3D18821540F2}"/>
                  </a:ext>
                </a:extLst>
              </p:cNvPr>
              <p:cNvSpPr/>
              <p:nvPr/>
            </p:nvSpPr>
            <p:spPr>
              <a:xfrm>
                <a:off x="5202084" y="3223912"/>
                <a:ext cx="119063" cy="119062"/>
              </a:xfrm>
              <a:custGeom>
                <a:avLst/>
                <a:gdLst>
                  <a:gd name="connsiteX0" fmla="*/ 0 w 119063"/>
                  <a:gd name="connsiteY0" fmla="*/ 0 h 119062"/>
                  <a:gd name="connsiteX1" fmla="*/ 119063 w 119063"/>
                  <a:gd name="connsiteY1" fmla="*/ 119062 h 119062"/>
                  <a:gd name="connsiteX2" fmla="*/ 0 w 119063"/>
                  <a:gd name="connsiteY2" fmla="*/ 119062 h 119062"/>
                  <a:gd name="connsiteX3" fmla="*/ 0 w 119063"/>
                  <a:gd name="connsiteY3" fmla="*/ 0 h 119062"/>
                </a:gdLst>
                <a:ahLst/>
                <a:cxnLst>
                  <a:cxn ang="0">
                    <a:pos x="connsiteX0" y="connsiteY0"/>
                  </a:cxn>
                  <a:cxn ang="0">
                    <a:pos x="connsiteX1" y="connsiteY1"/>
                  </a:cxn>
                  <a:cxn ang="0">
                    <a:pos x="connsiteX2" y="connsiteY2"/>
                  </a:cxn>
                  <a:cxn ang="0">
                    <a:pos x="connsiteX3" y="connsiteY3"/>
                  </a:cxn>
                </a:cxnLst>
                <a:rect l="l" t="t" r="r" b="b"/>
                <a:pathLst>
                  <a:path w="119063" h="119062">
                    <a:moveTo>
                      <a:pt x="0" y="0"/>
                    </a:moveTo>
                    <a:lnTo>
                      <a:pt x="119063" y="119062"/>
                    </a:lnTo>
                    <a:lnTo>
                      <a:pt x="0" y="119062"/>
                    </a:lnTo>
                    <a:lnTo>
                      <a:pt x="0" y="0"/>
                    </a:lnTo>
                    <a:close/>
                  </a:path>
                </a:pathLst>
              </a:custGeom>
              <a:solidFill>
                <a:srgbClr val="FFFFFF"/>
              </a:solidFill>
              <a:ln w="38100">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ja-JP" altLang="en-US" sz="1200"/>
              </a:p>
            </p:txBody>
          </p:sp>
          <p:sp>
            <p:nvSpPr>
              <p:cNvPr id="19" name="フリーフォーム 18">
                <a:extLst>
                  <a:ext uri="{FF2B5EF4-FFF2-40B4-BE49-F238E27FC236}">
                    <a16:creationId xmlns:a16="http://schemas.microsoft.com/office/drawing/2014/main" id="{20DCA56B-6D38-762C-8230-1267800EDFD5}"/>
                  </a:ext>
                </a:extLst>
              </p:cNvPr>
              <p:cNvSpPr/>
              <p:nvPr/>
            </p:nvSpPr>
            <p:spPr>
              <a:xfrm>
                <a:off x="4821083" y="3142949"/>
                <a:ext cx="590550" cy="762000"/>
              </a:xfrm>
              <a:custGeom>
                <a:avLst/>
                <a:gdLst>
                  <a:gd name="connsiteX0" fmla="*/ 0 w 590550"/>
                  <a:gd name="connsiteY0" fmla="*/ 0 h 762000"/>
                  <a:gd name="connsiteX1" fmla="*/ 381000 w 590550"/>
                  <a:gd name="connsiteY1" fmla="*/ 0 h 762000"/>
                  <a:gd name="connsiteX2" fmla="*/ 590550 w 590550"/>
                  <a:gd name="connsiteY2" fmla="*/ 209550 h 762000"/>
                  <a:gd name="connsiteX3" fmla="*/ 590550 w 590550"/>
                  <a:gd name="connsiteY3" fmla="*/ 762000 h 762000"/>
                  <a:gd name="connsiteX4" fmla="*/ 0 w 590550"/>
                  <a:gd name="connsiteY4" fmla="*/ 762000 h 762000"/>
                  <a:gd name="connsiteX5" fmla="*/ 0 w 590550"/>
                  <a:gd name="connsiteY5" fmla="*/ 0 h 762000"/>
                  <a:gd name="connsiteX6" fmla="*/ 57150 w 590550"/>
                  <a:gd name="connsiteY6" fmla="*/ 57150 h 762000"/>
                  <a:gd name="connsiteX7" fmla="*/ 57150 w 590550"/>
                  <a:gd name="connsiteY7" fmla="*/ 704850 h 762000"/>
                  <a:gd name="connsiteX8" fmla="*/ 533400 w 590550"/>
                  <a:gd name="connsiteY8" fmla="*/ 704850 h 762000"/>
                  <a:gd name="connsiteX9" fmla="*/ 533400 w 590550"/>
                  <a:gd name="connsiteY9" fmla="*/ 257175 h 762000"/>
                  <a:gd name="connsiteX10" fmla="*/ 323850 w 590550"/>
                  <a:gd name="connsiteY10" fmla="*/ 257175 h 762000"/>
                  <a:gd name="connsiteX11" fmla="*/ 323850 w 590550"/>
                  <a:gd name="connsiteY11" fmla="*/ 57150 h 762000"/>
                  <a:gd name="connsiteX12" fmla="*/ 57150 w 590550"/>
                  <a:gd name="connsiteY12" fmla="*/ 57150 h 762000"/>
                  <a:gd name="connsiteX13" fmla="*/ 381000 w 590550"/>
                  <a:gd name="connsiteY13" fmla="*/ 80963 h 762000"/>
                  <a:gd name="connsiteX14" fmla="*/ 381000 w 590550"/>
                  <a:gd name="connsiteY14" fmla="*/ 200025 h 762000"/>
                  <a:gd name="connsiteX15" fmla="*/ 500063 w 590550"/>
                  <a:gd name="connsiteY15" fmla="*/ 200025 h 762000"/>
                  <a:gd name="connsiteX16" fmla="*/ 381000 w 590550"/>
                  <a:gd name="connsiteY16" fmla="*/ 80963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0550" h="762000">
                    <a:moveTo>
                      <a:pt x="0" y="0"/>
                    </a:moveTo>
                    <a:lnTo>
                      <a:pt x="381000" y="0"/>
                    </a:lnTo>
                    <a:lnTo>
                      <a:pt x="590550" y="209550"/>
                    </a:lnTo>
                    <a:lnTo>
                      <a:pt x="590550" y="762000"/>
                    </a:lnTo>
                    <a:lnTo>
                      <a:pt x="0" y="762000"/>
                    </a:lnTo>
                    <a:lnTo>
                      <a:pt x="0" y="0"/>
                    </a:lnTo>
                    <a:close/>
                    <a:moveTo>
                      <a:pt x="57150" y="57150"/>
                    </a:moveTo>
                    <a:lnTo>
                      <a:pt x="57150" y="704850"/>
                    </a:lnTo>
                    <a:lnTo>
                      <a:pt x="533400" y="704850"/>
                    </a:lnTo>
                    <a:lnTo>
                      <a:pt x="533400" y="257175"/>
                    </a:lnTo>
                    <a:lnTo>
                      <a:pt x="323850" y="257175"/>
                    </a:lnTo>
                    <a:lnTo>
                      <a:pt x="323850" y="57150"/>
                    </a:lnTo>
                    <a:lnTo>
                      <a:pt x="57150" y="57150"/>
                    </a:lnTo>
                    <a:close/>
                    <a:moveTo>
                      <a:pt x="381000" y="80963"/>
                    </a:moveTo>
                    <a:lnTo>
                      <a:pt x="381000" y="200025"/>
                    </a:lnTo>
                    <a:lnTo>
                      <a:pt x="500063" y="200025"/>
                    </a:lnTo>
                    <a:lnTo>
                      <a:pt x="381000" y="80963"/>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ja-JP" altLang="en-US" sz="1200"/>
              </a:p>
            </p:txBody>
          </p:sp>
        </p:grpSp>
        <p:grpSp>
          <p:nvGrpSpPr>
            <p:cNvPr id="11" name="グループ化 10">
              <a:extLst>
                <a:ext uri="{FF2B5EF4-FFF2-40B4-BE49-F238E27FC236}">
                  <a16:creationId xmlns:a16="http://schemas.microsoft.com/office/drawing/2014/main" id="{F6D6F906-C3A5-CD47-2408-DD24B8B91A36}"/>
                </a:ext>
              </a:extLst>
            </p:cNvPr>
            <p:cNvGrpSpPr/>
            <p:nvPr/>
          </p:nvGrpSpPr>
          <p:grpSpPr>
            <a:xfrm>
              <a:off x="5194636" y="1346138"/>
              <a:ext cx="1131363" cy="1459823"/>
              <a:chOff x="4821083" y="3135549"/>
              <a:chExt cx="590550" cy="762000"/>
            </a:xfrm>
          </p:grpSpPr>
          <p:sp>
            <p:nvSpPr>
              <p:cNvPr id="14" name="フリーフォーム 13">
                <a:extLst>
                  <a:ext uri="{FF2B5EF4-FFF2-40B4-BE49-F238E27FC236}">
                    <a16:creationId xmlns:a16="http://schemas.microsoft.com/office/drawing/2014/main" id="{4B632ACF-C92A-BBD3-6F8F-B6E90C16CD90}"/>
                  </a:ext>
                </a:extLst>
              </p:cNvPr>
              <p:cNvSpPr/>
              <p:nvPr/>
            </p:nvSpPr>
            <p:spPr>
              <a:xfrm>
                <a:off x="4878233" y="3192699"/>
                <a:ext cx="476250" cy="647700"/>
              </a:xfrm>
              <a:custGeom>
                <a:avLst/>
                <a:gdLst>
                  <a:gd name="connsiteX0" fmla="*/ 0 w 476250"/>
                  <a:gd name="connsiteY0" fmla="*/ 0 h 647700"/>
                  <a:gd name="connsiteX1" fmla="*/ 266700 w 476250"/>
                  <a:gd name="connsiteY1" fmla="*/ 0 h 647700"/>
                  <a:gd name="connsiteX2" fmla="*/ 266700 w 476250"/>
                  <a:gd name="connsiteY2" fmla="*/ 200025 h 647700"/>
                  <a:gd name="connsiteX3" fmla="*/ 476250 w 476250"/>
                  <a:gd name="connsiteY3" fmla="*/ 200025 h 647700"/>
                  <a:gd name="connsiteX4" fmla="*/ 476250 w 476250"/>
                  <a:gd name="connsiteY4" fmla="*/ 647700 h 647700"/>
                  <a:gd name="connsiteX5" fmla="*/ 0 w 476250"/>
                  <a:gd name="connsiteY5" fmla="*/ 647700 h 647700"/>
                  <a:gd name="connsiteX6" fmla="*/ 0 w 476250"/>
                  <a:gd name="connsiteY6" fmla="*/ 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6250" h="647700">
                    <a:moveTo>
                      <a:pt x="0" y="0"/>
                    </a:moveTo>
                    <a:lnTo>
                      <a:pt x="266700" y="0"/>
                    </a:lnTo>
                    <a:lnTo>
                      <a:pt x="266700" y="200025"/>
                    </a:lnTo>
                    <a:lnTo>
                      <a:pt x="476250" y="200025"/>
                    </a:lnTo>
                    <a:lnTo>
                      <a:pt x="476250" y="647700"/>
                    </a:lnTo>
                    <a:lnTo>
                      <a:pt x="0" y="647700"/>
                    </a:lnTo>
                    <a:lnTo>
                      <a:pt x="0" y="0"/>
                    </a:lnTo>
                    <a:close/>
                  </a:path>
                </a:pathLst>
              </a:custGeom>
              <a:solidFill>
                <a:srgbClr val="FFFFFF"/>
              </a:solidFill>
              <a:ln w="38100">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ja-JP" altLang="en-US" sz="1200"/>
              </a:p>
            </p:txBody>
          </p:sp>
          <p:sp>
            <p:nvSpPr>
              <p:cNvPr id="15" name="フリーフォーム 14">
                <a:extLst>
                  <a:ext uri="{FF2B5EF4-FFF2-40B4-BE49-F238E27FC236}">
                    <a16:creationId xmlns:a16="http://schemas.microsoft.com/office/drawing/2014/main" id="{958784EA-834E-CB2B-F635-F15506C0CD16}"/>
                  </a:ext>
                </a:extLst>
              </p:cNvPr>
              <p:cNvSpPr/>
              <p:nvPr/>
            </p:nvSpPr>
            <p:spPr>
              <a:xfrm>
                <a:off x="5202084" y="3223912"/>
                <a:ext cx="119063" cy="119062"/>
              </a:xfrm>
              <a:custGeom>
                <a:avLst/>
                <a:gdLst>
                  <a:gd name="connsiteX0" fmla="*/ 0 w 119063"/>
                  <a:gd name="connsiteY0" fmla="*/ 0 h 119062"/>
                  <a:gd name="connsiteX1" fmla="*/ 119063 w 119063"/>
                  <a:gd name="connsiteY1" fmla="*/ 119062 h 119062"/>
                  <a:gd name="connsiteX2" fmla="*/ 0 w 119063"/>
                  <a:gd name="connsiteY2" fmla="*/ 119062 h 119062"/>
                  <a:gd name="connsiteX3" fmla="*/ 0 w 119063"/>
                  <a:gd name="connsiteY3" fmla="*/ 0 h 119062"/>
                </a:gdLst>
                <a:ahLst/>
                <a:cxnLst>
                  <a:cxn ang="0">
                    <a:pos x="connsiteX0" y="connsiteY0"/>
                  </a:cxn>
                  <a:cxn ang="0">
                    <a:pos x="connsiteX1" y="connsiteY1"/>
                  </a:cxn>
                  <a:cxn ang="0">
                    <a:pos x="connsiteX2" y="connsiteY2"/>
                  </a:cxn>
                  <a:cxn ang="0">
                    <a:pos x="connsiteX3" y="connsiteY3"/>
                  </a:cxn>
                </a:cxnLst>
                <a:rect l="l" t="t" r="r" b="b"/>
                <a:pathLst>
                  <a:path w="119063" h="119062">
                    <a:moveTo>
                      <a:pt x="0" y="0"/>
                    </a:moveTo>
                    <a:lnTo>
                      <a:pt x="119063" y="119062"/>
                    </a:lnTo>
                    <a:lnTo>
                      <a:pt x="0" y="119062"/>
                    </a:lnTo>
                    <a:lnTo>
                      <a:pt x="0" y="0"/>
                    </a:lnTo>
                    <a:close/>
                  </a:path>
                </a:pathLst>
              </a:custGeom>
              <a:solidFill>
                <a:srgbClr val="FFFFFF"/>
              </a:solidFill>
              <a:ln w="38100">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ja-JP" altLang="en-US" sz="1200"/>
              </a:p>
            </p:txBody>
          </p:sp>
          <p:sp>
            <p:nvSpPr>
              <p:cNvPr id="16" name="フリーフォーム 15">
                <a:extLst>
                  <a:ext uri="{FF2B5EF4-FFF2-40B4-BE49-F238E27FC236}">
                    <a16:creationId xmlns:a16="http://schemas.microsoft.com/office/drawing/2014/main" id="{45DC8962-7879-3A45-67BB-6273210787C0}"/>
                  </a:ext>
                </a:extLst>
              </p:cNvPr>
              <p:cNvSpPr/>
              <p:nvPr/>
            </p:nvSpPr>
            <p:spPr>
              <a:xfrm>
                <a:off x="4821083" y="3135549"/>
                <a:ext cx="590550" cy="762000"/>
              </a:xfrm>
              <a:custGeom>
                <a:avLst/>
                <a:gdLst>
                  <a:gd name="connsiteX0" fmla="*/ 0 w 590550"/>
                  <a:gd name="connsiteY0" fmla="*/ 0 h 762000"/>
                  <a:gd name="connsiteX1" fmla="*/ 381000 w 590550"/>
                  <a:gd name="connsiteY1" fmla="*/ 0 h 762000"/>
                  <a:gd name="connsiteX2" fmla="*/ 590550 w 590550"/>
                  <a:gd name="connsiteY2" fmla="*/ 209550 h 762000"/>
                  <a:gd name="connsiteX3" fmla="*/ 590550 w 590550"/>
                  <a:gd name="connsiteY3" fmla="*/ 762000 h 762000"/>
                  <a:gd name="connsiteX4" fmla="*/ 0 w 590550"/>
                  <a:gd name="connsiteY4" fmla="*/ 762000 h 762000"/>
                  <a:gd name="connsiteX5" fmla="*/ 0 w 590550"/>
                  <a:gd name="connsiteY5" fmla="*/ 0 h 762000"/>
                  <a:gd name="connsiteX6" fmla="*/ 57150 w 590550"/>
                  <a:gd name="connsiteY6" fmla="*/ 57150 h 762000"/>
                  <a:gd name="connsiteX7" fmla="*/ 57150 w 590550"/>
                  <a:gd name="connsiteY7" fmla="*/ 704850 h 762000"/>
                  <a:gd name="connsiteX8" fmla="*/ 533400 w 590550"/>
                  <a:gd name="connsiteY8" fmla="*/ 704850 h 762000"/>
                  <a:gd name="connsiteX9" fmla="*/ 533400 w 590550"/>
                  <a:gd name="connsiteY9" fmla="*/ 257175 h 762000"/>
                  <a:gd name="connsiteX10" fmla="*/ 323850 w 590550"/>
                  <a:gd name="connsiteY10" fmla="*/ 257175 h 762000"/>
                  <a:gd name="connsiteX11" fmla="*/ 323850 w 590550"/>
                  <a:gd name="connsiteY11" fmla="*/ 57150 h 762000"/>
                  <a:gd name="connsiteX12" fmla="*/ 57150 w 590550"/>
                  <a:gd name="connsiteY12" fmla="*/ 57150 h 762000"/>
                  <a:gd name="connsiteX13" fmla="*/ 381000 w 590550"/>
                  <a:gd name="connsiteY13" fmla="*/ 80963 h 762000"/>
                  <a:gd name="connsiteX14" fmla="*/ 381000 w 590550"/>
                  <a:gd name="connsiteY14" fmla="*/ 200025 h 762000"/>
                  <a:gd name="connsiteX15" fmla="*/ 500063 w 590550"/>
                  <a:gd name="connsiteY15" fmla="*/ 200025 h 762000"/>
                  <a:gd name="connsiteX16" fmla="*/ 381000 w 590550"/>
                  <a:gd name="connsiteY16" fmla="*/ 80963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0550" h="762000">
                    <a:moveTo>
                      <a:pt x="0" y="0"/>
                    </a:moveTo>
                    <a:lnTo>
                      <a:pt x="381000" y="0"/>
                    </a:lnTo>
                    <a:lnTo>
                      <a:pt x="590550" y="209550"/>
                    </a:lnTo>
                    <a:lnTo>
                      <a:pt x="590550" y="762000"/>
                    </a:lnTo>
                    <a:lnTo>
                      <a:pt x="0" y="762000"/>
                    </a:lnTo>
                    <a:lnTo>
                      <a:pt x="0" y="0"/>
                    </a:lnTo>
                    <a:close/>
                    <a:moveTo>
                      <a:pt x="57150" y="57150"/>
                    </a:moveTo>
                    <a:lnTo>
                      <a:pt x="57150" y="704850"/>
                    </a:lnTo>
                    <a:lnTo>
                      <a:pt x="533400" y="704850"/>
                    </a:lnTo>
                    <a:lnTo>
                      <a:pt x="533400" y="257175"/>
                    </a:lnTo>
                    <a:lnTo>
                      <a:pt x="323850" y="257175"/>
                    </a:lnTo>
                    <a:lnTo>
                      <a:pt x="323850" y="57150"/>
                    </a:lnTo>
                    <a:lnTo>
                      <a:pt x="57150" y="57150"/>
                    </a:lnTo>
                    <a:close/>
                    <a:moveTo>
                      <a:pt x="381000" y="80963"/>
                    </a:moveTo>
                    <a:lnTo>
                      <a:pt x="381000" y="200025"/>
                    </a:lnTo>
                    <a:lnTo>
                      <a:pt x="500063" y="200025"/>
                    </a:lnTo>
                    <a:lnTo>
                      <a:pt x="381000" y="80963"/>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ja-JP" altLang="en-US" sz="1200"/>
              </a:p>
            </p:txBody>
          </p:sp>
        </p:grpSp>
        <p:sp>
          <p:nvSpPr>
            <p:cNvPr id="13" name="テキスト ボックス 12">
              <a:extLst>
                <a:ext uri="{FF2B5EF4-FFF2-40B4-BE49-F238E27FC236}">
                  <a16:creationId xmlns:a16="http://schemas.microsoft.com/office/drawing/2014/main" id="{78375893-DD2B-013F-6DBF-206273AF5A10}"/>
                </a:ext>
              </a:extLst>
            </p:cNvPr>
            <p:cNvSpPr txBox="1"/>
            <p:nvPr/>
          </p:nvSpPr>
          <p:spPr>
            <a:xfrm>
              <a:off x="5335629" y="2072894"/>
              <a:ext cx="798346" cy="404424"/>
            </a:xfrm>
            <a:prstGeom prst="rect">
              <a:avLst/>
            </a:prstGeom>
            <a:noFill/>
          </p:spPr>
          <p:txBody>
            <a:bodyPr wrap="square" lIns="0" tIns="0" rIns="0" bIns="0" rtlCol="0">
              <a:spAutoFit/>
            </a:bodyPr>
            <a:lstStyle/>
            <a:p>
              <a:pPr algn="ctr"/>
              <a:r>
                <a:rPr lang="en-US" altLang="ja-JP" sz="1600" b="1" dirty="0">
                  <a:solidFill>
                    <a:srgbClr val="000000"/>
                  </a:solidFill>
                </a:rPr>
                <a:t>.h</a:t>
              </a:r>
            </a:p>
          </p:txBody>
        </p:sp>
      </p:grpSp>
      <p:sp>
        <p:nvSpPr>
          <p:cNvPr id="23" name="テキスト ボックス 22">
            <a:extLst>
              <a:ext uri="{FF2B5EF4-FFF2-40B4-BE49-F238E27FC236}">
                <a16:creationId xmlns:a16="http://schemas.microsoft.com/office/drawing/2014/main" id="{89046B60-B32B-59F3-8008-BAF77F6A70C9}"/>
              </a:ext>
            </a:extLst>
          </p:cNvPr>
          <p:cNvSpPr txBox="1"/>
          <p:nvPr/>
        </p:nvSpPr>
        <p:spPr>
          <a:xfrm>
            <a:off x="-64800" y="2527889"/>
            <a:ext cx="1986941" cy="400110"/>
          </a:xfrm>
          <a:prstGeom prst="rect">
            <a:avLst/>
          </a:prstGeom>
          <a:noFill/>
        </p:spPr>
        <p:txBody>
          <a:bodyPr wrap="square" rtlCol="0">
            <a:spAutoFit/>
          </a:bodyPr>
          <a:lstStyle/>
          <a:p>
            <a:pPr algn="ctr"/>
            <a:r>
              <a:rPr kumimoji="1" lang="ja-JP" altLang="en-US" sz="2000" b="1"/>
              <a:t>ビルド処理</a:t>
            </a:r>
            <a:endParaRPr kumimoji="1" lang="en-US" altLang="ja-JP" sz="2000" b="1" dirty="0" err="1"/>
          </a:p>
        </p:txBody>
      </p:sp>
      <p:sp>
        <p:nvSpPr>
          <p:cNvPr id="25" name="テキスト ボックス 24">
            <a:extLst>
              <a:ext uri="{FF2B5EF4-FFF2-40B4-BE49-F238E27FC236}">
                <a16:creationId xmlns:a16="http://schemas.microsoft.com/office/drawing/2014/main" id="{4C1EDF07-1A51-984F-C23C-DA37C250DF7F}"/>
              </a:ext>
            </a:extLst>
          </p:cNvPr>
          <p:cNvSpPr txBox="1"/>
          <p:nvPr/>
        </p:nvSpPr>
        <p:spPr>
          <a:xfrm>
            <a:off x="-25551" y="4510862"/>
            <a:ext cx="1986941" cy="400110"/>
          </a:xfrm>
          <a:prstGeom prst="rect">
            <a:avLst/>
          </a:prstGeom>
          <a:noFill/>
        </p:spPr>
        <p:txBody>
          <a:bodyPr wrap="square" rtlCol="0">
            <a:spAutoFit/>
          </a:bodyPr>
          <a:lstStyle/>
          <a:p>
            <a:pPr algn="ctr"/>
            <a:r>
              <a:rPr lang="ja-JP" altLang="en-US" sz="2000" b="1"/>
              <a:t>実行ファイル</a:t>
            </a:r>
            <a:endParaRPr kumimoji="1" lang="en-US" altLang="ja-JP" sz="2000" b="1" dirty="0" err="1"/>
          </a:p>
        </p:txBody>
      </p:sp>
    </p:spTree>
    <p:extLst>
      <p:ext uri="{BB962C8B-B14F-4D97-AF65-F5344CB8AC3E}">
        <p14:creationId xmlns:p14="http://schemas.microsoft.com/office/powerpoint/2010/main" val="37477784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15AE8F-E7CA-6CE1-C0FE-74BBCD85676F}"/>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3B5435F4-6089-7319-249D-1FB7A2D26273}"/>
              </a:ext>
            </a:extLst>
          </p:cNvPr>
          <p:cNvSpPr>
            <a:spLocks noGrp="1"/>
          </p:cNvSpPr>
          <p:nvPr>
            <p:ph type="title"/>
          </p:nvPr>
        </p:nvSpPr>
        <p:spPr/>
        <p:txBody>
          <a:bodyPr/>
          <a:lstStyle/>
          <a:p>
            <a:r>
              <a:rPr lang="ja-JP" altLang="en-US"/>
              <a:t>依存パッケージ群の抽出</a:t>
            </a:r>
            <a:r>
              <a:rPr lang="en-US" altLang="ja-JP" dirty="0"/>
              <a:t> </a:t>
            </a:r>
            <a:r>
              <a:rPr lang="ja-JP" altLang="en-US"/>
              <a:t>（</a:t>
            </a:r>
            <a:r>
              <a:rPr lang="en-US" altLang="ja-JP" dirty="0"/>
              <a:t>Debian </a:t>
            </a:r>
            <a:r>
              <a:rPr lang="ja-JP" altLang="en-US"/>
              <a:t>系）</a:t>
            </a:r>
          </a:p>
        </p:txBody>
      </p:sp>
      <p:sp>
        <p:nvSpPr>
          <p:cNvPr id="7" name="タイトル 8">
            <a:extLst>
              <a:ext uri="{FF2B5EF4-FFF2-40B4-BE49-F238E27FC236}">
                <a16:creationId xmlns:a16="http://schemas.microsoft.com/office/drawing/2014/main" id="{1817631F-53D4-D34C-1E92-64C45317B77C}"/>
              </a:ext>
            </a:extLst>
          </p:cNvPr>
          <p:cNvSpPr txBox="1">
            <a:spLocks/>
          </p:cNvSpPr>
          <p:nvPr/>
        </p:nvSpPr>
        <p:spPr>
          <a:xfrm>
            <a:off x="2153083" y="842652"/>
            <a:ext cx="5510852" cy="472541"/>
          </a:xfrm>
          <a:prstGeom prst="rect">
            <a:avLst/>
          </a:prstGeom>
          <a:solidFill>
            <a:srgbClr val="00C0FF"/>
          </a:solidFill>
        </p:spPr>
        <p:txBody>
          <a:bodyPr vert="horz" lIns="90000" tIns="45720" rIns="90000" bIns="45720" rtlCol="0" anchor="ctr">
            <a:noAutofit/>
          </a:bodyPr>
          <a:lstStyle>
            <a:lvl1pPr algn="l" defTabSz="1320752" rtl="0" eaLnBrk="1" latinLnBrk="0" hangingPunct="1">
              <a:lnSpc>
                <a:spcPct val="90000"/>
              </a:lnSpc>
              <a:spcBef>
                <a:spcPct val="0"/>
              </a:spcBef>
              <a:buNone/>
              <a:defRPr kumimoji="1" sz="4622" kern="1200">
                <a:solidFill>
                  <a:schemeClr val="tx1"/>
                </a:solidFill>
                <a:latin typeface="+mj-lt"/>
                <a:ea typeface="+mj-ea"/>
                <a:cs typeface="+mj-cs"/>
              </a:defRPr>
            </a:lvl1pPr>
          </a:lstStyle>
          <a:p>
            <a:r>
              <a:rPr lang="ja-JP" altLang="en-US" sz="2000" b="1">
                <a:solidFill>
                  <a:srgbClr val="000000"/>
                </a:solidFill>
              </a:rPr>
              <a:t>ファイルパスの正規化</a:t>
            </a:r>
          </a:p>
        </p:txBody>
      </p:sp>
      <p:sp>
        <p:nvSpPr>
          <p:cNvPr id="8" name="正方形/長方形 7">
            <a:extLst>
              <a:ext uri="{FF2B5EF4-FFF2-40B4-BE49-F238E27FC236}">
                <a16:creationId xmlns:a16="http://schemas.microsoft.com/office/drawing/2014/main" id="{690F5BA4-3670-A9DB-1764-4EF72E7A8590}"/>
              </a:ext>
            </a:extLst>
          </p:cNvPr>
          <p:cNvSpPr/>
          <p:nvPr/>
        </p:nvSpPr>
        <p:spPr>
          <a:xfrm>
            <a:off x="2152393" y="1300781"/>
            <a:ext cx="6577722" cy="1099632"/>
          </a:xfrm>
          <a:prstGeom prst="rect">
            <a:avLst/>
          </a:prstGeom>
          <a:solidFill>
            <a:srgbClr val="D9D9D9"/>
          </a:solidFill>
          <a:ln>
            <a:noFill/>
          </a:ln>
        </p:spPr>
        <p:style>
          <a:lnRef idx="2">
            <a:schemeClr val="accent1">
              <a:shade val="15000"/>
            </a:schemeClr>
          </a:lnRef>
          <a:fillRef idx="1">
            <a:schemeClr val="accent1"/>
          </a:fillRef>
          <a:effectRef idx="0">
            <a:schemeClr val="accent1"/>
          </a:effectRef>
          <a:fontRef idx="minor">
            <a:schemeClr val="lt1"/>
          </a:fontRef>
        </p:style>
        <p:txBody>
          <a:bodyPr lIns="90000" tIns="46800" rIns="90000" bIns="46800" rtlCol="0" anchor="ctr"/>
          <a:lstStyle/>
          <a:p>
            <a:r>
              <a:rPr kumimoji="1" lang="ja-JP" altLang="en-US">
                <a:solidFill>
                  <a:srgbClr val="000000"/>
                </a:solidFill>
              </a:rPr>
              <a:t>実在するファイルに書き換え</a:t>
            </a:r>
            <a:endParaRPr kumimoji="1" lang="en" altLang="ja-JP" dirty="0">
              <a:solidFill>
                <a:srgbClr val="000000"/>
              </a:solidFill>
            </a:endParaRPr>
          </a:p>
          <a:p>
            <a:r>
              <a:rPr kumimoji="1" lang="ja-JP" altLang="en-US">
                <a:solidFill>
                  <a:srgbClr val="000000"/>
                </a:solidFill>
              </a:rPr>
              <a:t>パス中の </a:t>
            </a:r>
            <a:r>
              <a:rPr kumimoji="1" lang="en-US" altLang="ja-JP" dirty="0">
                <a:solidFill>
                  <a:srgbClr val="FFFFFF"/>
                </a:solidFill>
                <a:highlight>
                  <a:srgbClr val="000000"/>
                </a:highlight>
                <a:latin typeface="BIZ UDGothic" panose="020B0400000000000000" pitchFamily="49" charset="-128"/>
                <a:ea typeface="BIZ UDGothic" panose="020B0400000000000000" pitchFamily="49" charset="-128"/>
              </a:rPr>
              <a:t>.</a:t>
            </a:r>
            <a:r>
              <a:rPr kumimoji="1" lang="en-US" altLang="ja-JP" dirty="0">
                <a:solidFill>
                  <a:srgbClr val="000000"/>
                </a:solidFill>
              </a:rPr>
              <a:t> </a:t>
            </a:r>
            <a:r>
              <a:rPr kumimoji="1" lang="en-US" altLang="ja-JP" dirty="0">
                <a:solidFill>
                  <a:srgbClr val="FFFFFF"/>
                </a:solidFill>
                <a:highlight>
                  <a:srgbClr val="000000"/>
                </a:highlight>
                <a:latin typeface="BIZ UDGothic" panose="020B0400000000000000" pitchFamily="49" charset="-128"/>
                <a:ea typeface="BIZ UDGothic" panose="020B0400000000000000" pitchFamily="49" charset="-128"/>
              </a:rPr>
              <a:t>..</a:t>
            </a:r>
            <a:r>
              <a:rPr kumimoji="1" lang="en-US" altLang="ja-JP" dirty="0">
                <a:solidFill>
                  <a:srgbClr val="000000"/>
                </a:solidFill>
              </a:rPr>
              <a:t> </a:t>
            </a:r>
            <a:r>
              <a:rPr kumimoji="1" lang="en-US" altLang="ja-JP" dirty="0">
                <a:solidFill>
                  <a:srgbClr val="FFFFFF"/>
                </a:solidFill>
                <a:highlight>
                  <a:srgbClr val="000000"/>
                </a:highlight>
                <a:latin typeface="BIZ UDGothic" panose="020B0400000000000000" pitchFamily="49" charset="-128"/>
                <a:ea typeface="BIZ UDGothic" panose="020B0400000000000000" pitchFamily="49" charset="-128"/>
              </a:rPr>
              <a:t>//</a:t>
            </a:r>
            <a:r>
              <a:rPr kumimoji="1" lang="en-US" altLang="ja-JP" dirty="0">
                <a:solidFill>
                  <a:srgbClr val="000000"/>
                </a:solidFill>
              </a:rPr>
              <a:t> </a:t>
            </a:r>
            <a:r>
              <a:rPr kumimoji="1" lang="ja-JP" altLang="en-US">
                <a:solidFill>
                  <a:srgbClr val="000000"/>
                </a:solidFill>
              </a:rPr>
              <a:t>やシンボリックリンクの解決</a:t>
            </a:r>
            <a:endParaRPr kumimoji="1" lang="en" altLang="ja-JP" dirty="0">
              <a:solidFill>
                <a:srgbClr val="000000"/>
              </a:solidFill>
            </a:endParaRPr>
          </a:p>
          <a:p>
            <a:r>
              <a:rPr kumimoji="1" lang="ja-JP" altLang="en-US">
                <a:solidFill>
                  <a:srgbClr val="000000"/>
                </a:solidFill>
              </a:rPr>
              <a:t>重複を除外</a:t>
            </a:r>
          </a:p>
        </p:txBody>
      </p:sp>
      <p:sp>
        <p:nvSpPr>
          <p:cNvPr id="9" name="タイトル 8">
            <a:extLst>
              <a:ext uri="{FF2B5EF4-FFF2-40B4-BE49-F238E27FC236}">
                <a16:creationId xmlns:a16="http://schemas.microsoft.com/office/drawing/2014/main" id="{A2320CAB-5CCC-53CE-1FF3-3642587C3A20}"/>
              </a:ext>
            </a:extLst>
          </p:cNvPr>
          <p:cNvSpPr txBox="1">
            <a:spLocks/>
          </p:cNvSpPr>
          <p:nvPr/>
        </p:nvSpPr>
        <p:spPr>
          <a:xfrm>
            <a:off x="2144527" y="3436166"/>
            <a:ext cx="5510855" cy="472541"/>
          </a:xfrm>
          <a:prstGeom prst="rect">
            <a:avLst/>
          </a:prstGeom>
          <a:solidFill>
            <a:srgbClr val="00C0FF"/>
          </a:solidFill>
        </p:spPr>
        <p:txBody>
          <a:bodyPr vert="horz" lIns="90000" tIns="45720" rIns="90000" bIns="45720" rtlCol="0" anchor="ctr">
            <a:noAutofit/>
          </a:bodyPr>
          <a:lstStyle>
            <a:lvl1pPr algn="l" defTabSz="1320752" rtl="0" eaLnBrk="1" latinLnBrk="0" hangingPunct="1">
              <a:lnSpc>
                <a:spcPct val="90000"/>
              </a:lnSpc>
              <a:spcBef>
                <a:spcPct val="0"/>
              </a:spcBef>
              <a:buNone/>
              <a:defRPr kumimoji="1" sz="4622" kern="1200">
                <a:solidFill>
                  <a:schemeClr val="tx1"/>
                </a:solidFill>
                <a:latin typeface="+mj-lt"/>
                <a:ea typeface="+mj-ea"/>
                <a:cs typeface="+mj-cs"/>
              </a:defRPr>
            </a:lvl1pPr>
          </a:lstStyle>
          <a:p>
            <a:r>
              <a:rPr lang="ja-JP" altLang="en-US" sz="2000" b="1">
                <a:solidFill>
                  <a:srgbClr val="000000"/>
                </a:solidFill>
              </a:rPr>
              <a:t>パッケージへの対応付け・バージョン特定</a:t>
            </a:r>
          </a:p>
        </p:txBody>
      </p:sp>
      <p:sp>
        <p:nvSpPr>
          <p:cNvPr id="10" name="正方形/長方形 9">
            <a:extLst>
              <a:ext uri="{FF2B5EF4-FFF2-40B4-BE49-F238E27FC236}">
                <a16:creationId xmlns:a16="http://schemas.microsoft.com/office/drawing/2014/main" id="{B987CF50-8A05-08A8-8C38-7BEC6D1D5EDF}"/>
              </a:ext>
            </a:extLst>
          </p:cNvPr>
          <p:cNvSpPr/>
          <p:nvPr/>
        </p:nvSpPr>
        <p:spPr>
          <a:xfrm>
            <a:off x="2143841" y="3908706"/>
            <a:ext cx="6577722" cy="808453"/>
          </a:xfrm>
          <a:prstGeom prst="rect">
            <a:avLst/>
          </a:prstGeom>
          <a:solidFill>
            <a:srgbClr val="D9D9D9"/>
          </a:solidFill>
          <a:ln>
            <a:noFill/>
          </a:ln>
        </p:spPr>
        <p:style>
          <a:lnRef idx="2">
            <a:schemeClr val="accent1">
              <a:shade val="15000"/>
            </a:schemeClr>
          </a:lnRef>
          <a:fillRef idx="1">
            <a:schemeClr val="accent1"/>
          </a:fillRef>
          <a:effectRef idx="0">
            <a:schemeClr val="accent1"/>
          </a:effectRef>
          <a:fontRef idx="minor">
            <a:schemeClr val="lt1"/>
          </a:fontRef>
        </p:style>
        <p:txBody>
          <a:bodyPr lIns="90000" tIns="46800" rIns="90000" bIns="46800" rtlCol="0" anchor="ctr"/>
          <a:lstStyle/>
          <a:p>
            <a:r>
              <a:rPr kumimoji="1" lang="en-US" altLang="ja-JP" dirty="0" err="1">
                <a:solidFill>
                  <a:srgbClr val="FFFFFF"/>
                </a:solidFill>
                <a:highlight>
                  <a:srgbClr val="000000"/>
                </a:highlight>
                <a:latin typeface="BIZ UDGothic" panose="020B0400000000000000" pitchFamily="49" charset="-128"/>
                <a:ea typeface="BIZ UDGothic" panose="020B0400000000000000" pitchFamily="49" charset="-128"/>
              </a:rPr>
              <a:t>dpkg</a:t>
            </a:r>
            <a:r>
              <a:rPr kumimoji="1" lang="en-US" altLang="ja-JP" dirty="0">
                <a:solidFill>
                  <a:srgbClr val="FFFFFF"/>
                </a:solidFill>
                <a:highlight>
                  <a:srgbClr val="000000"/>
                </a:highlight>
                <a:latin typeface="BIZ UDGothic" panose="020B0400000000000000" pitchFamily="49" charset="-128"/>
                <a:ea typeface="BIZ UDGothic" panose="020B0400000000000000" pitchFamily="49" charset="-128"/>
              </a:rPr>
              <a:t>-query</a:t>
            </a:r>
            <a:r>
              <a:rPr kumimoji="1" lang="en-US" altLang="ja-JP" dirty="0">
                <a:solidFill>
                  <a:srgbClr val="000000"/>
                </a:solidFill>
              </a:rPr>
              <a:t> </a:t>
            </a:r>
            <a:r>
              <a:rPr kumimoji="1" lang="ja-JP" altLang="en-US">
                <a:solidFill>
                  <a:srgbClr val="000000"/>
                </a:solidFill>
              </a:rPr>
              <a:t>に問い合わせ</a:t>
            </a:r>
            <a:endParaRPr kumimoji="1" lang="en-US" altLang="ja-JP" dirty="0">
              <a:solidFill>
                <a:srgbClr val="000000"/>
              </a:solidFill>
            </a:endParaRPr>
          </a:p>
          <a:p>
            <a:r>
              <a:rPr kumimoji="1" lang="ja-JP" altLang="en-US">
                <a:solidFill>
                  <a:srgbClr val="000000"/>
                </a:solidFill>
              </a:rPr>
              <a:t>重複を除外</a:t>
            </a:r>
          </a:p>
        </p:txBody>
      </p:sp>
      <p:sp>
        <p:nvSpPr>
          <p:cNvPr id="44" name="下矢印 43">
            <a:extLst>
              <a:ext uri="{FF2B5EF4-FFF2-40B4-BE49-F238E27FC236}">
                <a16:creationId xmlns:a16="http://schemas.microsoft.com/office/drawing/2014/main" id="{D4B7D0E6-9FE0-3057-3B0C-34FF53E71E60}"/>
              </a:ext>
            </a:extLst>
          </p:cNvPr>
          <p:cNvSpPr/>
          <p:nvPr/>
        </p:nvSpPr>
        <p:spPr>
          <a:xfrm rot="16200000">
            <a:off x="1520578" y="1680638"/>
            <a:ext cx="472538" cy="413952"/>
          </a:xfrm>
          <a:prstGeom prst="downArrow">
            <a:avLst>
              <a:gd name="adj1" fmla="val 50000"/>
              <a:gd name="adj2" fmla="val 53399"/>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5400"/>
          </a:p>
        </p:txBody>
      </p:sp>
      <p:sp>
        <p:nvSpPr>
          <p:cNvPr id="56" name="テキスト ボックス 55">
            <a:extLst>
              <a:ext uri="{FF2B5EF4-FFF2-40B4-BE49-F238E27FC236}">
                <a16:creationId xmlns:a16="http://schemas.microsoft.com/office/drawing/2014/main" id="{F6D94061-8318-9F68-9356-1357A92A02C2}"/>
              </a:ext>
            </a:extLst>
          </p:cNvPr>
          <p:cNvSpPr txBox="1"/>
          <p:nvPr/>
        </p:nvSpPr>
        <p:spPr>
          <a:xfrm>
            <a:off x="2152393" y="2389624"/>
            <a:ext cx="6569170" cy="547212"/>
          </a:xfrm>
          <a:prstGeom prst="rect">
            <a:avLst/>
          </a:prstGeom>
          <a:solidFill>
            <a:srgbClr val="000000"/>
          </a:solidFill>
        </p:spPr>
        <p:txBody>
          <a:bodyPr wrap="square" lIns="90000" tIns="57600" rIns="90000" bIns="57600">
            <a:spAutoFit/>
          </a:bodyPr>
          <a:lstStyle/>
          <a:p>
            <a:r>
              <a:rPr lang="en" altLang="ja-JP" sz="1400" dirty="0">
                <a:solidFill>
                  <a:srgbClr val="FFFFFF"/>
                </a:solidFill>
                <a:latin typeface="BIZ UDGothic" panose="020B0400000000000000" pitchFamily="49" charset="-128"/>
                <a:ea typeface="BIZ UDGothic" panose="020B0400000000000000" pitchFamily="49" charset="-128"/>
              </a:rPr>
              <a:t>/</a:t>
            </a:r>
            <a:r>
              <a:rPr lang="en" altLang="ja-JP" sz="1400" dirty="0" err="1">
                <a:solidFill>
                  <a:srgbClr val="FFFFFF"/>
                </a:solidFill>
                <a:latin typeface="BIZ UDGothic" panose="020B0400000000000000" pitchFamily="49" charset="-128"/>
                <a:ea typeface="BIZ UDGothic" panose="020B0400000000000000" pitchFamily="49" charset="-128"/>
              </a:rPr>
              <a:t>usr</a:t>
            </a:r>
            <a:r>
              <a:rPr lang="en" altLang="ja-JP" sz="1400" dirty="0">
                <a:solidFill>
                  <a:srgbClr val="FFFFFF"/>
                </a:solidFill>
                <a:latin typeface="BIZ UDGothic" panose="020B0400000000000000" pitchFamily="49" charset="-128"/>
                <a:ea typeface="BIZ UDGothic" panose="020B0400000000000000" pitchFamily="49" charset="-128"/>
              </a:rPr>
              <a:t>/include/</a:t>
            </a:r>
            <a:r>
              <a:rPr lang="en" altLang="ja-JP" sz="1400" dirty="0" err="1">
                <a:solidFill>
                  <a:srgbClr val="FFFFFF"/>
                </a:solidFill>
                <a:latin typeface="BIZ UDGothic" panose="020B0400000000000000" pitchFamily="49" charset="-128"/>
                <a:ea typeface="BIZ UDGothic" panose="020B0400000000000000" pitchFamily="49" charset="-128"/>
              </a:rPr>
              <a:t>openssl</a:t>
            </a:r>
            <a:r>
              <a:rPr lang="en" altLang="ja-JP" sz="1400" dirty="0">
                <a:solidFill>
                  <a:srgbClr val="FFFFFF"/>
                </a:solidFill>
                <a:latin typeface="BIZ UDGothic" panose="020B0400000000000000" pitchFamily="49" charset="-128"/>
                <a:ea typeface="BIZ UDGothic" panose="020B0400000000000000" pitchFamily="49" charset="-128"/>
              </a:rPr>
              <a:t>/</a:t>
            </a:r>
            <a:r>
              <a:rPr lang="en" altLang="ja-JP" sz="1400" dirty="0" err="1">
                <a:solidFill>
                  <a:srgbClr val="FFFFFF"/>
                </a:solidFill>
                <a:latin typeface="BIZ UDGothic" panose="020B0400000000000000" pitchFamily="49" charset="-128"/>
                <a:ea typeface="BIZ UDGothic" panose="020B0400000000000000" pitchFamily="49" charset="-128"/>
              </a:rPr>
              <a:t>ssl.h</a:t>
            </a:r>
            <a:endParaRPr lang="en" altLang="ja-JP" sz="1400" dirty="0">
              <a:solidFill>
                <a:srgbClr val="FFFFFF"/>
              </a:solidFill>
              <a:latin typeface="BIZ UDGothic" panose="020B0400000000000000" pitchFamily="49" charset="-128"/>
              <a:ea typeface="BIZ UDGothic" panose="020B0400000000000000" pitchFamily="49" charset="-128"/>
            </a:endParaRPr>
          </a:p>
          <a:p>
            <a:r>
              <a:rPr lang="en" altLang="ja-JP" sz="1400" dirty="0">
                <a:solidFill>
                  <a:srgbClr val="FFFFFF"/>
                </a:solidFill>
                <a:latin typeface="BIZ UDGothic" panose="020B0400000000000000" pitchFamily="49" charset="-128"/>
                <a:ea typeface="BIZ UDGothic" panose="020B0400000000000000" pitchFamily="49" charset="-128"/>
              </a:rPr>
              <a:t>/</a:t>
            </a:r>
            <a:r>
              <a:rPr lang="en" altLang="ja-JP" sz="1400" dirty="0" err="1">
                <a:solidFill>
                  <a:srgbClr val="FFFFFF"/>
                </a:solidFill>
                <a:latin typeface="BIZ UDGothic" panose="020B0400000000000000" pitchFamily="49" charset="-128"/>
                <a:ea typeface="BIZ UDGothic" panose="020B0400000000000000" pitchFamily="49" charset="-128"/>
              </a:rPr>
              <a:t>usr</a:t>
            </a:r>
            <a:r>
              <a:rPr lang="en" altLang="ja-JP" sz="1400" dirty="0">
                <a:solidFill>
                  <a:srgbClr val="FFFFFF"/>
                </a:solidFill>
                <a:latin typeface="BIZ UDGothic" panose="020B0400000000000000" pitchFamily="49" charset="-128"/>
                <a:ea typeface="BIZ UDGothic" panose="020B0400000000000000" pitchFamily="49" charset="-128"/>
              </a:rPr>
              <a:t>/lib/x86_64-linux-gnu/libcrypto.so.3</a:t>
            </a:r>
          </a:p>
        </p:txBody>
      </p:sp>
      <p:sp>
        <p:nvSpPr>
          <p:cNvPr id="57" name="テキスト ボックス 56">
            <a:extLst>
              <a:ext uri="{FF2B5EF4-FFF2-40B4-BE49-F238E27FC236}">
                <a16:creationId xmlns:a16="http://schemas.microsoft.com/office/drawing/2014/main" id="{DCED4080-166F-5C6B-FCB9-E8C7CA0F71EC}"/>
              </a:ext>
            </a:extLst>
          </p:cNvPr>
          <p:cNvSpPr txBox="1"/>
          <p:nvPr/>
        </p:nvSpPr>
        <p:spPr>
          <a:xfrm>
            <a:off x="2143841" y="4711351"/>
            <a:ext cx="6577722" cy="547212"/>
          </a:xfrm>
          <a:prstGeom prst="rect">
            <a:avLst/>
          </a:prstGeom>
          <a:solidFill>
            <a:srgbClr val="000000"/>
          </a:solidFill>
        </p:spPr>
        <p:txBody>
          <a:bodyPr wrap="square" lIns="90000" tIns="57600" rIns="90000" bIns="57600" rtlCol="0">
            <a:spAutoFit/>
          </a:bodyPr>
          <a:lstStyle/>
          <a:p>
            <a:r>
              <a:rPr lang="en" altLang="ja-JP" sz="1400" dirty="0">
                <a:solidFill>
                  <a:srgbClr val="FFFFFF"/>
                </a:solidFill>
                <a:latin typeface="BIZ UDGothic" panose="020B0400000000000000" pitchFamily="49" charset="-128"/>
                <a:ea typeface="BIZ UDGothic" panose="020B0400000000000000" pitchFamily="49" charset="-128"/>
              </a:rPr>
              <a:t>libssl-dev:amd64=3.0.13-0ubuntu3.4</a:t>
            </a:r>
          </a:p>
          <a:p>
            <a:r>
              <a:rPr lang="en" altLang="ja-JP" sz="1400" dirty="0">
                <a:solidFill>
                  <a:srgbClr val="FFFFFF"/>
                </a:solidFill>
                <a:latin typeface="BIZ UDGothic" panose="020B0400000000000000" pitchFamily="49" charset="-128"/>
                <a:ea typeface="BIZ UDGothic" panose="020B0400000000000000" pitchFamily="49" charset="-128"/>
              </a:rPr>
              <a:t>libssl3t64:amd64=3.0.13-0ubuntu3.4</a:t>
            </a:r>
            <a:endParaRPr kumimoji="1" lang="en" altLang="ja-JP" sz="1400" dirty="0">
              <a:solidFill>
                <a:srgbClr val="FFFFFF"/>
              </a:solidFill>
              <a:latin typeface="BIZ UDGothic" panose="020B0400000000000000" pitchFamily="49" charset="-128"/>
              <a:ea typeface="BIZ UDGothic" panose="020B0400000000000000" pitchFamily="49" charset="-128"/>
            </a:endParaRPr>
          </a:p>
        </p:txBody>
      </p:sp>
      <p:sp>
        <p:nvSpPr>
          <p:cNvPr id="59" name="下矢印 58">
            <a:extLst>
              <a:ext uri="{FF2B5EF4-FFF2-40B4-BE49-F238E27FC236}">
                <a16:creationId xmlns:a16="http://schemas.microsoft.com/office/drawing/2014/main" id="{B3CAC017-5334-318F-03DF-818DB64F91A1}"/>
              </a:ext>
            </a:extLst>
          </p:cNvPr>
          <p:cNvSpPr/>
          <p:nvPr/>
        </p:nvSpPr>
        <p:spPr>
          <a:xfrm>
            <a:off x="4028910" y="5401279"/>
            <a:ext cx="1644102" cy="278125"/>
          </a:xfrm>
          <a:prstGeom prst="downArrow">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4800"/>
          </a:p>
        </p:txBody>
      </p:sp>
      <p:grpSp>
        <p:nvGrpSpPr>
          <p:cNvPr id="61" name="グループ化 60">
            <a:extLst>
              <a:ext uri="{FF2B5EF4-FFF2-40B4-BE49-F238E27FC236}">
                <a16:creationId xmlns:a16="http://schemas.microsoft.com/office/drawing/2014/main" id="{4295E81E-7D38-F000-5609-A563501A6E64}"/>
              </a:ext>
            </a:extLst>
          </p:cNvPr>
          <p:cNvGrpSpPr/>
          <p:nvPr/>
        </p:nvGrpSpPr>
        <p:grpSpPr>
          <a:xfrm>
            <a:off x="641169" y="1824131"/>
            <a:ext cx="739534" cy="908641"/>
            <a:chOff x="5194636" y="1346138"/>
            <a:chExt cx="1447995" cy="1779102"/>
          </a:xfrm>
        </p:grpSpPr>
        <p:grpSp>
          <p:nvGrpSpPr>
            <p:cNvPr id="63" name="グループ化 62">
              <a:extLst>
                <a:ext uri="{FF2B5EF4-FFF2-40B4-BE49-F238E27FC236}">
                  <a16:creationId xmlns:a16="http://schemas.microsoft.com/office/drawing/2014/main" id="{745142FA-46FC-2FE3-E9A3-BF97A8EC5706}"/>
                </a:ext>
              </a:extLst>
            </p:cNvPr>
            <p:cNvGrpSpPr/>
            <p:nvPr/>
          </p:nvGrpSpPr>
          <p:grpSpPr>
            <a:xfrm>
              <a:off x="5511268" y="1665417"/>
              <a:ext cx="1131363" cy="1459823"/>
              <a:chOff x="4821083" y="3142949"/>
              <a:chExt cx="590550" cy="762000"/>
            </a:xfrm>
          </p:grpSpPr>
          <p:sp>
            <p:nvSpPr>
              <p:cNvPr id="73" name="フリーフォーム 72">
                <a:extLst>
                  <a:ext uri="{FF2B5EF4-FFF2-40B4-BE49-F238E27FC236}">
                    <a16:creationId xmlns:a16="http://schemas.microsoft.com/office/drawing/2014/main" id="{2571AB11-40F4-4FD9-D01C-B5E17EAF67CD}"/>
                  </a:ext>
                </a:extLst>
              </p:cNvPr>
              <p:cNvSpPr/>
              <p:nvPr/>
            </p:nvSpPr>
            <p:spPr>
              <a:xfrm>
                <a:off x="4878233" y="3200099"/>
                <a:ext cx="476250" cy="647700"/>
              </a:xfrm>
              <a:custGeom>
                <a:avLst/>
                <a:gdLst>
                  <a:gd name="connsiteX0" fmla="*/ 0 w 476250"/>
                  <a:gd name="connsiteY0" fmla="*/ 0 h 647700"/>
                  <a:gd name="connsiteX1" fmla="*/ 266700 w 476250"/>
                  <a:gd name="connsiteY1" fmla="*/ 0 h 647700"/>
                  <a:gd name="connsiteX2" fmla="*/ 266700 w 476250"/>
                  <a:gd name="connsiteY2" fmla="*/ 200025 h 647700"/>
                  <a:gd name="connsiteX3" fmla="*/ 476250 w 476250"/>
                  <a:gd name="connsiteY3" fmla="*/ 200025 h 647700"/>
                  <a:gd name="connsiteX4" fmla="*/ 476250 w 476250"/>
                  <a:gd name="connsiteY4" fmla="*/ 647700 h 647700"/>
                  <a:gd name="connsiteX5" fmla="*/ 0 w 476250"/>
                  <a:gd name="connsiteY5" fmla="*/ 647700 h 647700"/>
                  <a:gd name="connsiteX6" fmla="*/ 0 w 476250"/>
                  <a:gd name="connsiteY6" fmla="*/ 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6250" h="647700">
                    <a:moveTo>
                      <a:pt x="0" y="0"/>
                    </a:moveTo>
                    <a:lnTo>
                      <a:pt x="266700" y="0"/>
                    </a:lnTo>
                    <a:lnTo>
                      <a:pt x="266700" y="200025"/>
                    </a:lnTo>
                    <a:lnTo>
                      <a:pt x="476250" y="200025"/>
                    </a:lnTo>
                    <a:lnTo>
                      <a:pt x="476250" y="647700"/>
                    </a:lnTo>
                    <a:lnTo>
                      <a:pt x="0" y="647700"/>
                    </a:lnTo>
                    <a:lnTo>
                      <a:pt x="0" y="0"/>
                    </a:lnTo>
                    <a:close/>
                  </a:path>
                </a:pathLst>
              </a:custGeom>
              <a:solidFill>
                <a:srgbClr val="FFFFFF"/>
              </a:solidFill>
              <a:ln w="38100">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ja-JP" altLang="en-US" sz="1200"/>
              </a:p>
            </p:txBody>
          </p:sp>
          <p:sp>
            <p:nvSpPr>
              <p:cNvPr id="74" name="フリーフォーム 73">
                <a:extLst>
                  <a:ext uri="{FF2B5EF4-FFF2-40B4-BE49-F238E27FC236}">
                    <a16:creationId xmlns:a16="http://schemas.microsoft.com/office/drawing/2014/main" id="{E4451507-2A71-1D6C-67DB-A1A2534AA121}"/>
                  </a:ext>
                </a:extLst>
              </p:cNvPr>
              <p:cNvSpPr/>
              <p:nvPr/>
            </p:nvSpPr>
            <p:spPr>
              <a:xfrm>
                <a:off x="5202084" y="3223912"/>
                <a:ext cx="119063" cy="119062"/>
              </a:xfrm>
              <a:custGeom>
                <a:avLst/>
                <a:gdLst>
                  <a:gd name="connsiteX0" fmla="*/ 0 w 119063"/>
                  <a:gd name="connsiteY0" fmla="*/ 0 h 119062"/>
                  <a:gd name="connsiteX1" fmla="*/ 119063 w 119063"/>
                  <a:gd name="connsiteY1" fmla="*/ 119062 h 119062"/>
                  <a:gd name="connsiteX2" fmla="*/ 0 w 119063"/>
                  <a:gd name="connsiteY2" fmla="*/ 119062 h 119062"/>
                  <a:gd name="connsiteX3" fmla="*/ 0 w 119063"/>
                  <a:gd name="connsiteY3" fmla="*/ 0 h 119062"/>
                </a:gdLst>
                <a:ahLst/>
                <a:cxnLst>
                  <a:cxn ang="0">
                    <a:pos x="connsiteX0" y="connsiteY0"/>
                  </a:cxn>
                  <a:cxn ang="0">
                    <a:pos x="connsiteX1" y="connsiteY1"/>
                  </a:cxn>
                  <a:cxn ang="0">
                    <a:pos x="connsiteX2" y="connsiteY2"/>
                  </a:cxn>
                  <a:cxn ang="0">
                    <a:pos x="connsiteX3" y="connsiteY3"/>
                  </a:cxn>
                </a:cxnLst>
                <a:rect l="l" t="t" r="r" b="b"/>
                <a:pathLst>
                  <a:path w="119063" h="119062">
                    <a:moveTo>
                      <a:pt x="0" y="0"/>
                    </a:moveTo>
                    <a:lnTo>
                      <a:pt x="119063" y="119062"/>
                    </a:lnTo>
                    <a:lnTo>
                      <a:pt x="0" y="119062"/>
                    </a:lnTo>
                    <a:lnTo>
                      <a:pt x="0" y="0"/>
                    </a:lnTo>
                    <a:close/>
                  </a:path>
                </a:pathLst>
              </a:custGeom>
              <a:solidFill>
                <a:srgbClr val="FFFFFF"/>
              </a:solidFill>
              <a:ln w="38100">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ja-JP" altLang="en-US" sz="1200"/>
              </a:p>
            </p:txBody>
          </p:sp>
          <p:sp>
            <p:nvSpPr>
              <p:cNvPr id="75" name="フリーフォーム 74">
                <a:extLst>
                  <a:ext uri="{FF2B5EF4-FFF2-40B4-BE49-F238E27FC236}">
                    <a16:creationId xmlns:a16="http://schemas.microsoft.com/office/drawing/2014/main" id="{D3EFBFAA-CF26-F1C9-959C-D9202CA76E1D}"/>
                  </a:ext>
                </a:extLst>
              </p:cNvPr>
              <p:cNvSpPr/>
              <p:nvPr/>
            </p:nvSpPr>
            <p:spPr>
              <a:xfrm>
                <a:off x="4821083" y="3142949"/>
                <a:ext cx="590550" cy="762000"/>
              </a:xfrm>
              <a:custGeom>
                <a:avLst/>
                <a:gdLst>
                  <a:gd name="connsiteX0" fmla="*/ 0 w 590550"/>
                  <a:gd name="connsiteY0" fmla="*/ 0 h 762000"/>
                  <a:gd name="connsiteX1" fmla="*/ 381000 w 590550"/>
                  <a:gd name="connsiteY1" fmla="*/ 0 h 762000"/>
                  <a:gd name="connsiteX2" fmla="*/ 590550 w 590550"/>
                  <a:gd name="connsiteY2" fmla="*/ 209550 h 762000"/>
                  <a:gd name="connsiteX3" fmla="*/ 590550 w 590550"/>
                  <a:gd name="connsiteY3" fmla="*/ 762000 h 762000"/>
                  <a:gd name="connsiteX4" fmla="*/ 0 w 590550"/>
                  <a:gd name="connsiteY4" fmla="*/ 762000 h 762000"/>
                  <a:gd name="connsiteX5" fmla="*/ 0 w 590550"/>
                  <a:gd name="connsiteY5" fmla="*/ 0 h 762000"/>
                  <a:gd name="connsiteX6" fmla="*/ 57150 w 590550"/>
                  <a:gd name="connsiteY6" fmla="*/ 57150 h 762000"/>
                  <a:gd name="connsiteX7" fmla="*/ 57150 w 590550"/>
                  <a:gd name="connsiteY7" fmla="*/ 704850 h 762000"/>
                  <a:gd name="connsiteX8" fmla="*/ 533400 w 590550"/>
                  <a:gd name="connsiteY8" fmla="*/ 704850 h 762000"/>
                  <a:gd name="connsiteX9" fmla="*/ 533400 w 590550"/>
                  <a:gd name="connsiteY9" fmla="*/ 257175 h 762000"/>
                  <a:gd name="connsiteX10" fmla="*/ 323850 w 590550"/>
                  <a:gd name="connsiteY10" fmla="*/ 257175 h 762000"/>
                  <a:gd name="connsiteX11" fmla="*/ 323850 w 590550"/>
                  <a:gd name="connsiteY11" fmla="*/ 57150 h 762000"/>
                  <a:gd name="connsiteX12" fmla="*/ 57150 w 590550"/>
                  <a:gd name="connsiteY12" fmla="*/ 57150 h 762000"/>
                  <a:gd name="connsiteX13" fmla="*/ 381000 w 590550"/>
                  <a:gd name="connsiteY13" fmla="*/ 80963 h 762000"/>
                  <a:gd name="connsiteX14" fmla="*/ 381000 w 590550"/>
                  <a:gd name="connsiteY14" fmla="*/ 200025 h 762000"/>
                  <a:gd name="connsiteX15" fmla="*/ 500063 w 590550"/>
                  <a:gd name="connsiteY15" fmla="*/ 200025 h 762000"/>
                  <a:gd name="connsiteX16" fmla="*/ 381000 w 590550"/>
                  <a:gd name="connsiteY16" fmla="*/ 80963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0550" h="762000">
                    <a:moveTo>
                      <a:pt x="0" y="0"/>
                    </a:moveTo>
                    <a:lnTo>
                      <a:pt x="381000" y="0"/>
                    </a:lnTo>
                    <a:lnTo>
                      <a:pt x="590550" y="209550"/>
                    </a:lnTo>
                    <a:lnTo>
                      <a:pt x="590550" y="762000"/>
                    </a:lnTo>
                    <a:lnTo>
                      <a:pt x="0" y="762000"/>
                    </a:lnTo>
                    <a:lnTo>
                      <a:pt x="0" y="0"/>
                    </a:lnTo>
                    <a:close/>
                    <a:moveTo>
                      <a:pt x="57150" y="57150"/>
                    </a:moveTo>
                    <a:lnTo>
                      <a:pt x="57150" y="704850"/>
                    </a:lnTo>
                    <a:lnTo>
                      <a:pt x="533400" y="704850"/>
                    </a:lnTo>
                    <a:lnTo>
                      <a:pt x="533400" y="257175"/>
                    </a:lnTo>
                    <a:lnTo>
                      <a:pt x="323850" y="257175"/>
                    </a:lnTo>
                    <a:lnTo>
                      <a:pt x="323850" y="57150"/>
                    </a:lnTo>
                    <a:lnTo>
                      <a:pt x="57150" y="57150"/>
                    </a:lnTo>
                    <a:close/>
                    <a:moveTo>
                      <a:pt x="381000" y="80963"/>
                    </a:moveTo>
                    <a:lnTo>
                      <a:pt x="381000" y="200025"/>
                    </a:lnTo>
                    <a:lnTo>
                      <a:pt x="500063" y="200025"/>
                    </a:lnTo>
                    <a:lnTo>
                      <a:pt x="381000" y="80963"/>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ja-JP" altLang="en-US" sz="1200"/>
              </a:p>
            </p:txBody>
          </p:sp>
        </p:grpSp>
        <p:grpSp>
          <p:nvGrpSpPr>
            <p:cNvPr id="64" name="グループ化 63">
              <a:extLst>
                <a:ext uri="{FF2B5EF4-FFF2-40B4-BE49-F238E27FC236}">
                  <a16:creationId xmlns:a16="http://schemas.microsoft.com/office/drawing/2014/main" id="{8CD00EC0-4A7E-EA80-EE2E-74554C116D96}"/>
                </a:ext>
              </a:extLst>
            </p:cNvPr>
            <p:cNvGrpSpPr/>
            <p:nvPr/>
          </p:nvGrpSpPr>
          <p:grpSpPr>
            <a:xfrm>
              <a:off x="5347036" y="1512715"/>
              <a:ext cx="1131363" cy="1459823"/>
              <a:chOff x="4821083" y="3142949"/>
              <a:chExt cx="590550" cy="762000"/>
            </a:xfrm>
          </p:grpSpPr>
          <p:sp>
            <p:nvSpPr>
              <p:cNvPr id="70" name="フリーフォーム 69">
                <a:extLst>
                  <a:ext uri="{FF2B5EF4-FFF2-40B4-BE49-F238E27FC236}">
                    <a16:creationId xmlns:a16="http://schemas.microsoft.com/office/drawing/2014/main" id="{C3625523-CF06-562D-8DB9-1BBE65681F85}"/>
                  </a:ext>
                </a:extLst>
              </p:cNvPr>
              <p:cNvSpPr/>
              <p:nvPr/>
            </p:nvSpPr>
            <p:spPr>
              <a:xfrm>
                <a:off x="4878233" y="3200099"/>
                <a:ext cx="476250" cy="647700"/>
              </a:xfrm>
              <a:custGeom>
                <a:avLst/>
                <a:gdLst>
                  <a:gd name="connsiteX0" fmla="*/ 0 w 476250"/>
                  <a:gd name="connsiteY0" fmla="*/ 0 h 647700"/>
                  <a:gd name="connsiteX1" fmla="*/ 266700 w 476250"/>
                  <a:gd name="connsiteY1" fmla="*/ 0 h 647700"/>
                  <a:gd name="connsiteX2" fmla="*/ 266700 w 476250"/>
                  <a:gd name="connsiteY2" fmla="*/ 200025 h 647700"/>
                  <a:gd name="connsiteX3" fmla="*/ 476250 w 476250"/>
                  <a:gd name="connsiteY3" fmla="*/ 200025 h 647700"/>
                  <a:gd name="connsiteX4" fmla="*/ 476250 w 476250"/>
                  <a:gd name="connsiteY4" fmla="*/ 647700 h 647700"/>
                  <a:gd name="connsiteX5" fmla="*/ 0 w 476250"/>
                  <a:gd name="connsiteY5" fmla="*/ 647700 h 647700"/>
                  <a:gd name="connsiteX6" fmla="*/ 0 w 476250"/>
                  <a:gd name="connsiteY6" fmla="*/ 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6250" h="647700">
                    <a:moveTo>
                      <a:pt x="0" y="0"/>
                    </a:moveTo>
                    <a:lnTo>
                      <a:pt x="266700" y="0"/>
                    </a:lnTo>
                    <a:lnTo>
                      <a:pt x="266700" y="200025"/>
                    </a:lnTo>
                    <a:lnTo>
                      <a:pt x="476250" y="200025"/>
                    </a:lnTo>
                    <a:lnTo>
                      <a:pt x="476250" y="647700"/>
                    </a:lnTo>
                    <a:lnTo>
                      <a:pt x="0" y="647700"/>
                    </a:lnTo>
                    <a:lnTo>
                      <a:pt x="0" y="0"/>
                    </a:lnTo>
                    <a:close/>
                  </a:path>
                </a:pathLst>
              </a:custGeom>
              <a:solidFill>
                <a:srgbClr val="FFFFFF"/>
              </a:solidFill>
              <a:ln w="38100">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ja-JP" altLang="en-US" sz="1200"/>
              </a:p>
            </p:txBody>
          </p:sp>
          <p:sp>
            <p:nvSpPr>
              <p:cNvPr id="71" name="フリーフォーム 70">
                <a:extLst>
                  <a:ext uri="{FF2B5EF4-FFF2-40B4-BE49-F238E27FC236}">
                    <a16:creationId xmlns:a16="http://schemas.microsoft.com/office/drawing/2014/main" id="{50573D1A-8249-99A2-DCD4-574A00C896A7}"/>
                  </a:ext>
                </a:extLst>
              </p:cNvPr>
              <p:cNvSpPr/>
              <p:nvPr/>
            </p:nvSpPr>
            <p:spPr>
              <a:xfrm>
                <a:off x="5202084" y="3223912"/>
                <a:ext cx="119063" cy="119062"/>
              </a:xfrm>
              <a:custGeom>
                <a:avLst/>
                <a:gdLst>
                  <a:gd name="connsiteX0" fmla="*/ 0 w 119063"/>
                  <a:gd name="connsiteY0" fmla="*/ 0 h 119062"/>
                  <a:gd name="connsiteX1" fmla="*/ 119063 w 119063"/>
                  <a:gd name="connsiteY1" fmla="*/ 119062 h 119062"/>
                  <a:gd name="connsiteX2" fmla="*/ 0 w 119063"/>
                  <a:gd name="connsiteY2" fmla="*/ 119062 h 119062"/>
                  <a:gd name="connsiteX3" fmla="*/ 0 w 119063"/>
                  <a:gd name="connsiteY3" fmla="*/ 0 h 119062"/>
                </a:gdLst>
                <a:ahLst/>
                <a:cxnLst>
                  <a:cxn ang="0">
                    <a:pos x="connsiteX0" y="connsiteY0"/>
                  </a:cxn>
                  <a:cxn ang="0">
                    <a:pos x="connsiteX1" y="connsiteY1"/>
                  </a:cxn>
                  <a:cxn ang="0">
                    <a:pos x="connsiteX2" y="connsiteY2"/>
                  </a:cxn>
                  <a:cxn ang="0">
                    <a:pos x="connsiteX3" y="connsiteY3"/>
                  </a:cxn>
                </a:cxnLst>
                <a:rect l="l" t="t" r="r" b="b"/>
                <a:pathLst>
                  <a:path w="119063" h="119062">
                    <a:moveTo>
                      <a:pt x="0" y="0"/>
                    </a:moveTo>
                    <a:lnTo>
                      <a:pt x="119063" y="119062"/>
                    </a:lnTo>
                    <a:lnTo>
                      <a:pt x="0" y="119062"/>
                    </a:lnTo>
                    <a:lnTo>
                      <a:pt x="0" y="0"/>
                    </a:lnTo>
                    <a:close/>
                  </a:path>
                </a:pathLst>
              </a:custGeom>
              <a:solidFill>
                <a:srgbClr val="FFFFFF"/>
              </a:solidFill>
              <a:ln w="38100">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ja-JP" altLang="en-US" sz="1200"/>
              </a:p>
            </p:txBody>
          </p:sp>
          <p:sp>
            <p:nvSpPr>
              <p:cNvPr id="72" name="フリーフォーム 71">
                <a:extLst>
                  <a:ext uri="{FF2B5EF4-FFF2-40B4-BE49-F238E27FC236}">
                    <a16:creationId xmlns:a16="http://schemas.microsoft.com/office/drawing/2014/main" id="{58A95F0B-2E3A-081B-811B-476050D38C82}"/>
                  </a:ext>
                </a:extLst>
              </p:cNvPr>
              <p:cNvSpPr/>
              <p:nvPr/>
            </p:nvSpPr>
            <p:spPr>
              <a:xfrm>
                <a:off x="4821083" y="3142949"/>
                <a:ext cx="590550" cy="762000"/>
              </a:xfrm>
              <a:custGeom>
                <a:avLst/>
                <a:gdLst>
                  <a:gd name="connsiteX0" fmla="*/ 0 w 590550"/>
                  <a:gd name="connsiteY0" fmla="*/ 0 h 762000"/>
                  <a:gd name="connsiteX1" fmla="*/ 381000 w 590550"/>
                  <a:gd name="connsiteY1" fmla="*/ 0 h 762000"/>
                  <a:gd name="connsiteX2" fmla="*/ 590550 w 590550"/>
                  <a:gd name="connsiteY2" fmla="*/ 209550 h 762000"/>
                  <a:gd name="connsiteX3" fmla="*/ 590550 w 590550"/>
                  <a:gd name="connsiteY3" fmla="*/ 762000 h 762000"/>
                  <a:gd name="connsiteX4" fmla="*/ 0 w 590550"/>
                  <a:gd name="connsiteY4" fmla="*/ 762000 h 762000"/>
                  <a:gd name="connsiteX5" fmla="*/ 0 w 590550"/>
                  <a:gd name="connsiteY5" fmla="*/ 0 h 762000"/>
                  <a:gd name="connsiteX6" fmla="*/ 57150 w 590550"/>
                  <a:gd name="connsiteY6" fmla="*/ 57150 h 762000"/>
                  <a:gd name="connsiteX7" fmla="*/ 57150 w 590550"/>
                  <a:gd name="connsiteY7" fmla="*/ 704850 h 762000"/>
                  <a:gd name="connsiteX8" fmla="*/ 533400 w 590550"/>
                  <a:gd name="connsiteY8" fmla="*/ 704850 h 762000"/>
                  <a:gd name="connsiteX9" fmla="*/ 533400 w 590550"/>
                  <a:gd name="connsiteY9" fmla="*/ 257175 h 762000"/>
                  <a:gd name="connsiteX10" fmla="*/ 323850 w 590550"/>
                  <a:gd name="connsiteY10" fmla="*/ 257175 h 762000"/>
                  <a:gd name="connsiteX11" fmla="*/ 323850 w 590550"/>
                  <a:gd name="connsiteY11" fmla="*/ 57150 h 762000"/>
                  <a:gd name="connsiteX12" fmla="*/ 57150 w 590550"/>
                  <a:gd name="connsiteY12" fmla="*/ 57150 h 762000"/>
                  <a:gd name="connsiteX13" fmla="*/ 381000 w 590550"/>
                  <a:gd name="connsiteY13" fmla="*/ 80963 h 762000"/>
                  <a:gd name="connsiteX14" fmla="*/ 381000 w 590550"/>
                  <a:gd name="connsiteY14" fmla="*/ 200025 h 762000"/>
                  <a:gd name="connsiteX15" fmla="*/ 500063 w 590550"/>
                  <a:gd name="connsiteY15" fmla="*/ 200025 h 762000"/>
                  <a:gd name="connsiteX16" fmla="*/ 381000 w 590550"/>
                  <a:gd name="connsiteY16" fmla="*/ 80963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0550" h="762000">
                    <a:moveTo>
                      <a:pt x="0" y="0"/>
                    </a:moveTo>
                    <a:lnTo>
                      <a:pt x="381000" y="0"/>
                    </a:lnTo>
                    <a:lnTo>
                      <a:pt x="590550" y="209550"/>
                    </a:lnTo>
                    <a:lnTo>
                      <a:pt x="590550" y="762000"/>
                    </a:lnTo>
                    <a:lnTo>
                      <a:pt x="0" y="762000"/>
                    </a:lnTo>
                    <a:lnTo>
                      <a:pt x="0" y="0"/>
                    </a:lnTo>
                    <a:close/>
                    <a:moveTo>
                      <a:pt x="57150" y="57150"/>
                    </a:moveTo>
                    <a:lnTo>
                      <a:pt x="57150" y="704850"/>
                    </a:lnTo>
                    <a:lnTo>
                      <a:pt x="533400" y="704850"/>
                    </a:lnTo>
                    <a:lnTo>
                      <a:pt x="533400" y="257175"/>
                    </a:lnTo>
                    <a:lnTo>
                      <a:pt x="323850" y="257175"/>
                    </a:lnTo>
                    <a:lnTo>
                      <a:pt x="323850" y="57150"/>
                    </a:lnTo>
                    <a:lnTo>
                      <a:pt x="57150" y="57150"/>
                    </a:lnTo>
                    <a:close/>
                    <a:moveTo>
                      <a:pt x="381000" y="80963"/>
                    </a:moveTo>
                    <a:lnTo>
                      <a:pt x="381000" y="200025"/>
                    </a:lnTo>
                    <a:lnTo>
                      <a:pt x="500063" y="200025"/>
                    </a:lnTo>
                    <a:lnTo>
                      <a:pt x="381000" y="80963"/>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ja-JP" altLang="en-US" sz="1200"/>
              </a:p>
            </p:txBody>
          </p:sp>
        </p:grpSp>
        <p:grpSp>
          <p:nvGrpSpPr>
            <p:cNvPr id="65" name="グループ化 64">
              <a:extLst>
                <a:ext uri="{FF2B5EF4-FFF2-40B4-BE49-F238E27FC236}">
                  <a16:creationId xmlns:a16="http://schemas.microsoft.com/office/drawing/2014/main" id="{4E4C8722-FB26-7697-CFB8-DD02A9AE4759}"/>
                </a:ext>
              </a:extLst>
            </p:cNvPr>
            <p:cNvGrpSpPr/>
            <p:nvPr/>
          </p:nvGrpSpPr>
          <p:grpSpPr>
            <a:xfrm>
              <a:off x="5194636" y="1346138"/>
              <a:ext cx="1131363" cy="1459823"/>
              <a:chOff x="4821083" y="3135549"/>
              <a:chExt cx="590550" cy="762000"/>
            </a:xfrm>
          </p:grpSpPr>
          <p:sp>
            <p:nvSpPr>
              <p:cNvPr id="67" name="フリーフォーム 66">
                <a:extLst>
                  <a:ext uri="{FF2B5EF4-FFF2-40B4-BE49-F238E27FC236}">
                    <a16:creationId xmlns:a16="http://schemas.microsoft.com/office/drawing/2014/main" id="{3F22CCA3-4421-7A7F-B8A1-6BC440C2814D}"/>
                  </a:ext>
                </a:extLst>
              </p:cNvPr>
              <p:cNvSpPr/>
              <p:nvPr/>
            </p:nvSpPr>
            <p:spPr>
              <a:xfrm>
                <a:off x="4878233" y="3192699"/>
                <a:ext cx="476250" cy="647700"/>
              </a:xfrm>
              <a:custGeom>
                <a:avLst/>
                <a:gdLst>
                  <a:gd name="connsiteX0" fmla="*/ 0 w 476250"/>
                  <a:gd name="connsiteY0" fmla="*/ 0 h 647700"/>
                  <a:gd name="connsiteX1" fmla="*/ 266700 w 476250"/>
                  <a:gd name="connsiteY1" fmla="*/ 0 h 647700"/>
                  <a:gd name="connsiteX2" fmla="*/ 266700 w 476250"/>
                  <a:gd name="connsiteY2" fmla="*/ 200025 h 647700"/>
                  <a:gd name="connsiteX3" fmla="*/ 476250 w 476250"/>
                  <a:gd name="connsiteY3" fmla="*/ 200025 h 647700"/>
                  <a:gd name="connsiteX4" fmla="*/ 476250 w 476250"/>
                  <a:gd name="connsiteY4" fmla="*/ 647700 h 647700"/>
                  <a:gd name="connsiteX5" fmla="*/ 0 w 476250"/>
                  <a:gd name="connsiteY5" fmla="*/ 647700 h 647700"/>
                  <a:gd name="connsiteX6" fmla="*/ 0 w 476250"/>
                  <a:gd name="connsiteY6" fmla="*/ 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6250" h="647700">
                    <a:moveTo>
                      <a:pt x="0" y="0"/>
                    </a:moveTo>
                    <a:lnTo>
                      <a:pt x="266700" y="0"/>
                    </a:lnTo>
                    <a:lnTo>
                      <a:pt x="266700" y="200025"/>
                    </a:lnTo>
                    <a:lnTo>
                      <a:pt x="476250" y="200025"/>
                    </a:lnTo>
                    <a:lnTo>
                      <a:pt x="476250" y="647700"/>
                    </a:lnTo>
                    <a:lnTo>
                      <a:pt x="0" y="647700"/>
                    </a:lnTo>
                    <a:lnTo>
                      <a:pt x="0" y="0"/>
                    </a:lnTo>
                    <a:close/>
                  </a:path>
                </a:pathLst>
              </a:custGeom>
              <a:solidFill>
                <a:srgbClr val="FFFFFF"/>
              </a:solidFill>
              <a:ln w="38100">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ja-JP" altLang="en-US" sz="1200"/>
              </a:p>
            </p:txBody>
          </p:sp>
          <p:sp>
            <p:nvSpPr>
              <p:cNvPr id="68" name="フリーフォーム 67">
                <a:extLst>
                  <a:ext uri="{FF2B5EF4-FFF2-40B4-BE49-F238E27FC236}">
                    <a16:creationId xmlns:a16="http://schemas.microsoft.com/office/drawing/2014/main" id="{8D58610D-2CCE-6B7F-FB4C-76AD472D0BAD}"/>
                  </a:ext>
                </a:extLst>
              </p:cNvPr>
              <p:cNvSpPr/>
              <p:nvPr/>
            </p:nvSpPr>
            <p:spPr>
              <a:xfrm>
                <a:off x="5202084" y="3223912"/>
                <a:ext cx="119063" cy="119062"/>
              </a:xfrm>
              <a:custGeom>
                <a:avLst/>
                <a:gdLst>
                  <a:gd name="connsiteX0" fmla="*/ 0 w 119063"/>
                  <a:gd name="connsiteY0" fmla="*/ 0 h 119062"/>
                  <a:gd name="connsiteX1" fmla="*/ 119063 w 119063"/>
                  <a:gd name="connsiteY1" fmla="*/ 119062 h 119062"/>
                  <a:gd name="connsiteX2" fmla="*/ 0 w 119063"/>
                  <a:gd name="connsiteY2" fmla="*/ 119062 h 119062"/>
                  <a:gd name="connsiteX3" fmla="*/ 0 w 119063"/>
                  <a:gd name="connsiteY3" fmla="*/ 0 h 119062"/>
                </a:gdLst>
                <a:ahLst/>
                <a:cxnLst>
                  <a:cxn ang="0">
                    <a:pos x="connsiteX0" y="connsiteY0"/>
                  </a:cxn>
                  <a:cxn ang="0">
                    <a:pos x="connsiteX1" y="connsiteY1"/>
                  </a:cxn>
                  <a:cxn ang="0">
                    <a:pos x="connsiteX2" y="connsiteY2"/>
                  </a:cxn>
                  <a:cxn ang="0">
                    <a:pos x="connsiteX3" y="connsiteY3"/>
                  </a:cxn>
                </a:cxnLst>
                <a:rect l="l" t="t" r="r" b="b"/>
                <a:pathLst>
                  <a:path w="119063" h="119062">
                    <a:moveTo>
                      <a:pt x="0" y="0"/>
                    </a:moveTo>
                    <a:lnTo>
                      <a:pt x="119063" y="119062"/>
                    </a:lnTo>
                    <a:lnTo>
                      <a:pt x="0" y="119062"/>
                    </a:lnTo>
                    <a:lnTo>
                      <a:pt x="0" y="0"/>
                    </a:lnTo>
                    <a:close/>
                  </a:path>
                </a:pathLst>
              </a:custGeom>
              <a:solidFill>
                <a:srgbClr val="FFFFFF"/>
              </a:solidFill>
              <a:ln w="38100">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ja-JP" altLang="en-US" sz="1200"/>
              </a:p>
            </p:txBody>
          </p:sp>
          <p:sp>
            <p:nvSpPr>
              <p:cNvPr id="69" name="フリーフォーム 68">
                <a:extLst>
                  <a:ext uri="{FF2B5EF4-FFF2-40B4-BE49-F238E27FC236}">
                    <a16:creationId xmlns:a16="http://schemas.microsoft.com/office/drawing/2014/main" id="{608ADBDA-748F-F227-C124-05ECC6A8F30A}"/>
                  </a:ext>
                </a:extLst>
              </p:cNvPr>
              <p:cNvSpPr/>
              <p:nvPr/>
            </p:nvSpPr>
            <p:spPr>
              <a:xfrm>
                <a:off x="4821083" y="3135549"/>
                <a:ext cx="590550" cy="762000"/>
              </a:xfrm>
              <a:custGeom>
                <a:avLst/>
                <a:gdLst>
                  <a:gd name="connsiteX0" fmla="*/ 0 w 590550"/>
                  <a:gd name="connsiteY0" fmla="*/ 0 h 762000"/>
                  <a:gd name="connsiteX1" fmla="*/ 381000 w 590550"/>
                  <a:gd name="connsiteY1" fmla="*/ 0 h 762000"/>
                  <a:gd name="connsiteX2" fmla="*/ 590550 w 590550"/>
                  <a:gd name="connsiteY2" fmla="*/ 209550 h 762000"/>
                  <a:gd name="connsiteX3" fmla="*/ 590550 w 590550"/>
                  <a:gd name="connsiteY3" fmla="*/ 762000 h 762000"/>
                  <a:gd name="connsiteX4" fmla="*/ 0 w 590550"/>
                  <a:gd name="connsiteY4" fmla="*/ 762000 h 762000"/>
                  <a:gd name="connsiteX5" fmla="*/ 0 w 590550"/>
                  <a:gd name="connsiteY5" fmla="*/ 0 h 762000"/>
                  <a:gd name="connsiteX6" fmla="*/ 57150 w 590550"/>
                  <a:gd name="connsiteY6" fmla="*/ 57150 h 762000"/>
                  <a:gd name="connsiteX7" fmla="*/ 57150 w 590550"/>
                  <a:gd name="connsiteY7" fmla="*/ 704850 h 762000"/>
                  <a:gd name="connsiteX8" fmla="*/ 533400 w 590550"/>
                  <a:gd name="connsiteY8" fmla="*/ 704850 h 762000"/>
                  <a:gd name="connsiteX9" fmla="*/ 533400 w 590550"/>
                  <a:gd name="connsiteY9" fmla="*/ 257175 h 762000"/>
                  <a:gd name="connsiteX10" fmla="*/ 323850 w 590550"/>
                  <a:gd name="connsiteY10" fmla="*/ 257175 h 762000"/>
                  <a:gd name="connsiteX11" fmla="*/ 323850 w 590550"/>
                  <a:gd name="connsiteY11" fmla="*/ 57150 h 762000"/>
                  <a:gd name="connsiteX12" fmla="*/ 57150 w 590550"/>
                  <a:gd name="connsiteY12" fmla="*/ 57150 h 762000"/>
                  <a:gd name="connsiteX13" fmla="*/ 381000 w 590550"/>
                  <a:gd name="connsiteY13" fmla="*/ 80963 h 762000"/>
                  <a:gd name="connsiteX14" fmla="*/ 381000 w 590550"/>
                  <a:gd name="connsiteY14" fmla="*/ 200025 h 762000"/>
                  <a:gd name="connsiteX15" fmla="*/ 500063 w 590550"/>
                  <a:gd name="connsiteY15" fmla="*/ 200025 h 762000"/>
                  <a:gd name="connsiteX16" fmla="*/ 381000 w 590550"/>
                  <a:gd name="connsiteY16" fmla="*/ 80963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0550" h="762000">
                    <a:moveTo>
                      <a:pt x="0" y="0"/>
                    </a:moveTo>
                    <a:lnTo>
                      <a:pt x="381000" y="0"/>
                    </a:lnTo>
                    <a:lnTo>
                      <a:pt x="590550" y="209550"/>
                    </a:lnTo>
                    <a:lnTo>
                      <a:pt x="590550" y="762000"/>
                    </a:lnTo>
                    <a:lnTo>
                      <a:pt x="0" y="762000"/>
                    </a:lnTo>
                    <a:lnTo>
                      <a:pt x="0" y="0"/>
                    </a:lnTo>
                    <a:close/>
                    <a:moveTo>
                      <a:pt x="57150" y="57150"/>
                    </a:moveTo>
                    <a:lnTo>
                      <a:pt x="57150" y="704850"/>
                    </a:lnTo>
                    <a:lnTo>
                      <a:pt x="533400" y="704850"/>
                    </a:lnTo>
                    <a:lnTo>
                      <a:pt x="533400" y="257175"/>
                    </a:lnTo>
                    <a:lnTo>
                      <a:pt x="323850" y="257175"/>
                    </a:lnTo>
                    <a:lnTo>
                      <a:pt x="323850" y="57150"/>
                    </a:lnTo>
                    <a:lnTo>
                      <a:pt x="57150" y="57150"/>
                    </a:lnTo>
                    <a:close/>
                    <a:moveTo>
                      <a:pt x="381000" y="80963"/>
                    </a:moveTo>
                    <a:lnTo>
                      <a:pt x="381000" y="200025"/>
                    </a:lnTo>
                    <a:lnTo>
                      <a:pt x="500063" y="200025"/>
                    </a:lnTo>
                    <a:lnTo>
                      <a:pt x="381000" y="80963"/>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ja-JP" altLang="en-US" sz="1200"/>
              </a:p>
            </p:txBody>
          </p:sp>
        </p:grpSp>
        <p:sp>
          <p:nvSpPr>
            <p:cNvPr id="66" name="テキスト ボックス 65">
              <a:extLst>
                <a:ext uri="{FF2B5EF4-FFF2-40B4-BE49-F238E27FC236}">
                  <a16:creationId xmlns:a16="http://schemas.microsoft.com/office/drawing/2014/main" id="{45C9D091-FE9A-BAD0-3242-2D3D7AA6D6D0}"/>
                </a:ext>
              </a:extLst>
            </p:cNvPr>
            <p:cNvSpPr txBox="1"/>
            <p:nvPr/>
          </p:nvSpPr>
          <p:spPr>
            <a:xfrm>
              <a:off x="5335628" y="2072896"/>
              <a:ext cx="798346" cy="482096"/>
            </a:xfrm>
            <a:prstGeom prst="rect">
              <a:avLst/>
            </a:prstGeom>
            <a:noFill/>
          </p:spPr>
          <p:txBody>
            <a:bodyPr wrap="square" lIns="0" tIns="0" rIns="0" bIns="0" rtlCol="0">
              <a:spAutoFit/>
            </a:bodyPr>
            <a:lstStyle/>
            <a:p>
              <a:pPr algn="ctr"/>
              <a:r>
                <a:rPr lang="en-US" altLang="ja-JP" sz="1600" b="1" dirty="0">
                  <a:solidFill>
                    <a:srgbClr val="000000"/>
                  </a:solidFill>
                </a:rPr>
                <a:t>lib</a:t>
              </a:r>
            </a:p>
          </p:txBody>
        </p:sp>
      </p:grpSp>
      <p:grpSp>
        <p:nvGrpSpPr>
          <p:cNvPr id="4" name="グループ化 3">
            <a:extLst>
              <a:ext uri="{FF2B5EF4-FFF2-40B4-BE49-F238E27FC236}">
                <a16:creationId xmlns:a16="http://schemas.microsoft.com/office/drawing/2014/main" id="{B45C4F1C-8A77-3F60-7C3B-5476D547D5E3}"/>
              </a:ext>
            </a:extLst>
          </p:cNvPr>
          <p:cNvGrpSpPr/>
          <p:nvPr/>
        </p:nvGrpSpPr>
        <p:grpSpPr>
          <a:xfrm>
            <a:off x="644191" y="858994"/>
            <a:ext cx="739534" cy="908641"/>
            <a:chOff x="5194636" y="1346138"/>
            <a:chExt cx="1447995" cy="1779102"/>
          </a:xfrm>
        </p:grpSpPr>
        <p:grpSp>
          <p:nvGrpSpPr>
            <p:cNvPr id="5" name="グループ化 4">
              <a:extLst>
                <a:ext uri="{FF2B5EF4-FFF2-40B4-BE49-F238E27FC236}">
                  <a16:creationId xmlns:a16="http://schemas.microsoft.com/office/drawing/2014/main" id="{2798CD4B-6205-2D81-3169-D9B0DCE2C1ED}"/>
                </a:ext>
              </a:extLst>
            </p:cNvPr>
            <p:cNvGrpSpPr/>
            <p:nvPr/>
          </p:nvGrpSpPr>
          <p:grpSpPr>
            <a:xfrm>
              <a:off x="5511268" y="1665417"/>
              <a:ext cx="1131363" cy="1459823"/>
              <a:chOff x="4821083" y="3142949"/>
              <a:chExt cx="590550" cy="762000"/>
            </a:xfrm>
          </p:grpSpPr>
          <p:sp>
            <p:nvSpPr>
              <p:cNvPr id="20" name="フリーフォーム 19">
                <a:extLst>
                  <a:ext uri="{FF2B5EF4-FFF2-40B4-BE49-F238E27FC236}">
                    <a16:creationId xmlns:a16="http://schemas.microsoft.com/office/drawing/2014/main" id="{15B2B8B9-3D0F-2879-3295-4790274B2639}"/>
                  </a:ext>
                </a:extLst>
              </p:cNvPr>
              <p:cNvSpPr/>
              <p:nvPr/>
            </p:nvSpPr>
            <p:spPr>
              <a:xfrm>
                <a:off x="4878233" y="3200099"/>
                <a:ext cx="476250" cy="647700"/>
              </a:xfrm>
              <a:custGeom>
                <a:avLst/>
                <a:gdLst>
                  <a:gd name="connsiteX0" fmla="*/ 0 w 476250"/>
                  <a:gd name="connsiteY0" fmla="*/ 0 h 647700"/>
                  <a:gd name="connsiteX1" fmla="*/ 266700 w 476250"/>
                  <a:gd name="connsiteY1" fmla="*/ 0 h 647700"/>
                  <a:gd name="connsiteX2" fmla="*/ 266700 w 476250"/>
                  <a:gd name="connsiteY2" fmla="*/ 200025 h 647700"/>
                  <a:gd name="connsiteX3" fmla="*/ 476250 w 476250"/>
                  <a:gd name="connsiteY3" fmla="*/ 200025 h 647700"/>
                  <a:gd name="connsiteX4" fmla="*/ 476250 w 476250"/>
                  <a:gd name="connsiteY4" fmla="*/ 647700 h 647700"/>
                  <a:gd name="connsiteX5" fmla="*/ 0 w 476250"/>
                  <a:gd name="connsiteY5" fmla="*/ 647700 h 647700"/>
                  <a:gd name="connsiteX6" fmla="*/ 0 w 476250"/>
                  <a:gd name="connsiteY6" fmla="*/ 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6250" h="647700">
                    <a:moveTo>
                      <a:pt x="0" y="0"/>
                    </a:moveTo>
                    <a:lnTo>
                      <a:pt x="266700" y="0"/>
                    </a:lnTo>
                    <a:lnTo>
                      <a:pt x="266700" y="200025"/>
                    </a:lnTo>
                    <a:lnTo>
                      <a:pt x="476250" y="200025"/>
                    </a:lnTo>
                    <a:lnTo>
                      <a:pt x="476250" y="647700"/>
                    </a:lnTo>
                    <a:lnTo>
                      <a:pt x="0" y="647700"/>
                    </a:lnTo>
                    <a:lnTo>
                      <a:pt x="0" y="0"/>
                    </a:lnTo>
                    <a:close/>
                  </a:path>
                </a:pathLst>
              </a:custGeom>
              <a:solidFill>
                <a:srgbClr val="FFFFFF"/>
              </a:solidFill>
              <a:ln w="38100">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ja-JP" altLang="en-US" sz="1200"/>
              </a:p>
            </p:txBody>
          </p:sp>
          <p:sp>
            <p:nvSpPr>
              <p:cNvPr id="21" name="フリーフォーム 20">
                <a:extLst>
                  <a:ext uri="{FF2B5EF4-FFF2-40B4-BE49-F238E27FC236}">
                    <a16:creationId xmlns:a16="http://schemas.microsoft.com/office/drawing/2014/main" id="{847CA1EF-A459-BD22-2EFF-B69A88A0AB44}"/>
                  </a:ext>
                </a:extLst>
              </p:cNvPr>
              <p:cNvSpPr/>
              <p:nvPr/>
            </p:nvSpPr>
            <p:spPr>
              <a:xfrm>
                <a:off x="5202084" y="3223912"/>
                <a:ext cx="119063" cy="119062"/>
              </a:xfrm>
              <a:custGeom>
                <a:avLst/>
                <a:gdLst>
                  <a:gd name="connsiteX0" fmla="*/ 0 w 119063"/>
                  <a:gd name="connsiteY0" fmla="*/ 0 h 119062"/>
                  <a:gd name="connsiteX1" fmla="*/ 119063 w 119063"/>
                  <a:gd name="connsiteY1" fmla="*/ 119062 h 119062"/>
                  <a:gd name="connsiteX2" fmla="*/ 0 w 119063"/>
                  <a:gd name="connsiteY2" fmla="*/ 119062 h 119062"/>
                  <a:gd name="connsiteX3" fmla="*/ 0 w 119063"/>
                  <a:gd name="connsiteY3" fmla="*/ 0 h 119062"/>
                </a:gdLst>
                <a:ahLst/>
                <a:cxnLst>
                  <a:cxn ang="0">
                    <a:pos x="connsiteX0" y="connsiteY0"/>
                  </a:cxn>
                  <a:cxn ang="0">
                    <a:pos x="connsiteX1" y="connsiteY1"/>
                  </a:cxn>
                  <a:cxn ang="0">
                    <a:pos x="connsiteX2" y="connsiteY2"/>
                  </a:cxn>
                  <a:cxn ang="0">
                    <a:pos x="connsiteX3" y="connsiteY3"/>
                  </a:cxn>
                </a:cxnLst>
                <a:rect l="l" t="t" r="r" b="b"/>
                <a:pathLst>
                  <a:path w="119063" h="119062">
                    <a:moveTo>
                      <a:pt x="0" y="0"/>
                    </a:moveTo>
                    <a:lnTo>
                      <a:pt x="119063" y="119062"/>
                    </a:lnTo>
                    <a:lnTo>
                      <a:pt x="0" y="119062"/>
                    </a:lnTo>
                    <a:lnTo>
                      <a:pt x="0" y="0"/>
                    </a:lnTo>
                    <a:close/>
                  </a:path>
                </a:pathLst>
              </a:custGeom>
              <a:solidFill>
                <a:srgbClr val="FFFFFF"/>
              </a:solidFill>
              <a:ln w="38100">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ja-JP" altLang="en-US" sz="1200"/>
              </a:p>
            </p:txBody>
          </p:sp>
          <p:sp>
            <p:nvSpPr>
              <p:cNvPr id="22" name="フリーフォーム 21">
                <a:extLst>
                  <a:ext uri="{FF2B5EF4-FFF2-40B4-BE49-F238E27FC236}">
                    <a16:creationId xmlns:a16="http://schemas.microsoft.com/office/drawing/2014/main" id="{3619A0B6-00C2-8A8C-8BCC-02288758982C}"/>
                  </a:ext>
                </a:extLst>
              </p:cNvPr>
              <p:cNvSpPr/>
              <p:nvPr/>
            </p:nvSpPr>
            <p:spPr>
              <a:xfrm>
                <a:off x="4821083" y="3142949"/>
                <a:ext cx="590550" cy="762000"/>
              </a:xfrm>
              <a:custGeom>
                <a:avLst/>
                <a:gdLst>
                  <a:gd name="connsiteX0" fmla="*/ 0 w 590550"/>
                  <a:gd name="connsiteY0" fmla="*/ 0 h 762000"/>
                  <a:gd name="connsiteX1" fmla="*/ 381000 w 590550"/>
                  <a:gd name="connsiteY1" fmla="*/ 0 h 762000"/>
                  <a:gd name="connsiteX2" fmla="*/ 590550 w 590550"/>
                  <a:gd name="connsiteY2" fmla="*/ 209550 h 762000"/>
                  <a:gd name="connsiteX3" fmla="*/ 590550 w 590550"/>
                  <a:gd name="connsiteY3" fmla="*/ 762000 h 762000"/>
                  <a:gd name="connsiteX4" fmla="*/ 0 w 590550"/>
                  <a:gd name="connsiteY4" fmla="*/ 762000 h 762000"/>
                  <a:gd name="connsiteX5" fmla="*/ 0 w 590550"/>
                  <a:gd name="connsiteY5" fmla="*/ 0 h 762000"/>
                  <a:gd name="connsiteX6" fmla="*/ 57150 w 590550"/>
                  <a:gd name="connsiteY6" fmla="*/ 57150 h 762000"/>
                  <a:gd name="connsiteX7" fmla="*/ 57150 w 590550"/>
                  <a:gd name="connsiteY7" fmla="*/ 704850 h 762000"/>
                  <a:gd name="connsiteX8" fmla="*/ 533400 w 590550"/>
                  <a:gd name="connsiteY8" fmla="*/ 704850 h 762000"/>
                  <a:gd name="connsiteX9" fmla="*/ 533400 w 590550"/>
                  <a:gd name="connsiteY9" fmla="*/ 257175 h 762000"/>
                  <a:gd name="connsiteX10" fmla="*/ 323850 w 590550"/>
                  <a:gd name="connsiteY10" fmla="*/ 257175 h 762000"/>
                  <a:gd name="connsiteX11" fmla="*/ 323850 w 590550"/>
                  <a:gd name="connsiteY11" fmla="*/ 57150 h 762000"/>
                  <a:gd name="connsiteX12" fmla="*/ 57150 w 590550"/>
                  <a:gd name="connsiteY12" fmla="*/ 57150 h 762000"/>
                  <a:gd name="connsiteX13" fmla="*/ 381000 w 590550"/>
                  <a:gd name="connsiteY13" fmla="*/ 80963 h 762000"/>
                  <a:gd name="connsiteX14" fmla="*/ 381000 w 590550"/>
                  <a:gd name="connsiteY14" fmla="*/ 200025 h 762000"/>
                  <a:gd name="connsiteX15" fmla="*/ 500063 w 590550"/>
                  <a:gd name="connsiteY15" fmla="*/ 200025 h 762000"/>
                  <a:gd name="connsiteX16" fmla="*/ 381000 w 590550"/>
                  <a:gd name="connsiteY16" fmla="*/ 80963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0550" h="762000">
                    <a:moveTo>
                      <a:pt x="0" y="0"/>
                    </a:moveTo>
                    <a:lnTo>
                      <a:pt x="381000" y="0"/>
                    </a:lnTo>
                    <a:lnTo>
                      <a:pt x="590550" y="209550"/>
                    </a:lnTo>
                    <a:lnTo>
                      <a:pt x="590550" y="762000"/>
                    </a:lnTo>
                    <a:lnTo>
                      <a:pt x="0" y="762000"/>
                    </a:lnTo>
                    <a:lnTo>
                      <a:pt x="0" y="0"/>
                    </a:lnTo>
                    <a:close/>
                    <a:moveTo>
                      <a:pt x="57150" y="57150"/>
                    </a:moveTo>
                    <a:lnTo>
                      <a:pt x="57150" y="704850"/>
                    </a:lnTo>
                    <a:lnTo>
                      <a:pt x="533400" y="704850"/>
                    </a:lnTo>
                    <a:lnTo>
                      <a:pt x="533400" y="257175"/>
                    </a:lnTo>
                    <a:lnTo>
                      <a:pt x="323850" y="257175"/>
                    </a:lnTo>
                    <a:lnTo>
                      <a:pt x="323850" y="57150"/>
                    </a:lnTo>
                    <a:lnTo>
                      <a:pt x="57150" y="57150"/>
                    </a:lnTo>
                    <a:close/>
                    <a:moveTo>
                      <a:pt x="381000" y="80963"/>
                    </a:moveTo>
                    <a:lnTo>
                      <a:pt x="381000" y="200025"/>
                    </a:lnTo>
                    <a:lnTo>
                      <a:pt x="500063" y="200025"/>
                    </a:lnTo>
                    <a:lnTo>
                      <a:pt x="381000" y="80963"/>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ja-JP" altLang="en-US" sz="1200"/>
              </a:p>
            </p:txBody>
          </p:sp>
        </p:grpSp>
        <p:grpSp>
          <p:nvGrpSpPr>
            <p:cNvPr id="6" name="グループ化 5">
              <a:extLst>
                <a:ext uri="{FF2B5EF4-FFF2-40B4-BE49-F238E27FC236}">
                  <a16:creationId xmlns:a16="http://schemas.microsoft.com/office/drawing/2014/main" id="{9DE9D0C5-99FA-F40E-DB90-4A02AA37020B}"/>
                </a:ext>
              </a:extLst>
            </p:cNvPr>
            <p:cNvGrpSpPr/>
            <p:nvPr/>
          </p:nvGrpSpPr>
          <p:grpSpPr>
            <a:xfrm>
              <a:off x="5347036" y="1512715"/>
              <a:ext cx="1131363" cy="1459823"/>
              <a:chOff x="4821083" y="3142949"/>
              <a:chExt cx="590550" cy="762000"/>
            </a:xfrm>
          </p:grpSpPr>
          <p:sp>
            <p:nvSpPr>
              <p:cNvPr id="17" name="フリーフォーム 16">
                <a:extLst>
                  <a:ext uri="{FF2B5EF4-FFF2-40B4-BE49-F238E27FC236}">
                    <a16:creationId xmlns:a16="http://schemas.microsoft.com/office/drawing/2014/main" id="{16BE01E1-8751-CC97-1618-30EEA26DF0F0}"/>
                  </a:ext>
                </a:extLst>
              </p:cNvPr>
              <p:cNvSpPr/>
              <p:nvPr/>
            </p:nvSpPr>
            <p:spPr>
              <a:xfrm>
                <a:off x="4878233" y="3200099"/>
                <a:ext cx="476250" cy="647700"/>
              </a:xfrm>
              <a:custGeom>
                <a:avLst/>
                <a:gdLst>
                  <a:gd name="connsiteX0" fmla="*/ 0 w 476250"/>
                  <a:gd name="connsiteY0" fmla="*/ 0 h 647700"/>
                  <a:gd name="connsiteX1" fmla="*/ 266700 w 476250"/>
                  <a:gd name="connsiteY1" fmla="*/ 0 h 647700"/>
                  <a:gd name="connsiteX2" fmla="*/ 266700 w 476250"/>
                  <a:gd name="connsiteY2" fmla="*/ 200025 h 647700"/>
                  <a:gd name="connsiteX3" fmla="*/ 476250 w 476250"/>
                  <a:gd name="connsiteY3" fmla="*/ 200025 h 647700"/>
                  <a:gd name="connsiteX4" fmla="*/ 476250 w 476250"/>
                  <a:gd name="connsiteY4" fmla="*/ 647700 h 647700"/>
                  <a:gd name="connsiteX5" fmla="*/ 0 w 476250"/>
                  <a:gd name="connsiteY5" fmla="*/ 647700 h 647700"/>
                  <a:gd name="connsiteX6" fmla="*/ 0 w 476250"/>
                  <a:gd name="connsiteY6" fmla="*/ 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6250" h="647700">
                    <a:moveTo>
                      <a:pt x="0" y="0"/>
                    </a:moveTo>
                    <a:lnTo>
                      <a:pt x="266700" y="0"/>
                    </a:lnTo>
                    <a:lnTo>
                      <a:pt x="266700" y="200025"/>
                    </a:lnTo>
                    <a:lnTo>
                      <a:pt x="476250" y="200025"/>
                    </a:lnTo>
                    <a:lnTo>
                      <a:pt x="476250" y="647700"/>
                    </a:lnTo>
                    <a:lnTo>
                      <a:pt x="0" y="647700"/>
                    </a:lnTo>
                    <a:lnTo>
                      <a:pt x="0" y="0"/>
                    </a:lnTo>
                    <a:close/>
                  </a:path>
                </a:pathLst>
              </a:custGeom>
              <a:solidFill>
                <a:srgbClr val="FFFFFF"/>
              </a:solidFill>
              <a:ln w="38100">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ja-JP" altLang="en-US" sz="1200"/>
              </a:p>
            </p:txBody>
          </p:sp>
          <p:sp>
            <p:nvSpPr>
              <p:cNvPr id="18" name="フリーフォーム 17">
                <a:extLst>
                  <a:ext uri="{FF2B5EF4-FFF2-40B4-BE49-F238E27FC236}">
                    <a16:creationId xmlns:a16="http://schemas.microsoft.com/office/drawing/2014/main" id="{6B804DB1-47F9-467C-1BCA-3F81B457CC07}"/>
                  </a:ext>
                </a:extLst>
              </p:cNvPr>
              <p:cNvSpPr/>
              <p:nvPr/>
            </p:nvSpPr>
            <p:spPr>
              <a:xfrm>
                <a:off x="5202084" y="3223912"/>
                <a:ext cx="119063" cy="119062"/>
              </a:xfrm>
              <a:custGeom>
                <a:avLst/>
                <a:gdLst>
                  <a:gd name="connsiteX0" fmla="*/ 0 w 119063"/>
                  <a:gd name="connsiteY0" fmla="*/ 0 h 119062"/>
                  <a:gd name="connsiteX1" fmla="*/ 119063 w 119063"/>
                  <a:gd name="connsiteY1" fmla="*/ 119062 h 119062"/>
                  <a:gd name="connsiteX2" fmla="*/ 0 w 119063"/>
                  <a:gd name="connsiteY2" fmla="*/ 119062 h 119062"/>
                  <a:gd name="connsiteX3" fmla="*/ 0 w 119063"/>
                  <a:gd name="connsiteY3" fmla="*/ 0 h 119062"/>
                </a:gdLst>
                <a:ahLst/>
                <a:cxnLst>
                  <a:cxn ang="0">
                    <a:pos x="connsiteX0" y="connsiteY0"/>
                  </a:cxn>
                  <a:cxn ang="0">
                    <a:pos x="connsiteX1" y="connsiteY1"/>
                  </a:cxn>
                  <a:cxn ang="0">
                    <a:pos x="connsiteX2" y="connsiteY2"/>
                  </a:cxn>
                  <a:cxn ang="0">
                    <a:pos x="connsiteX3" y="connsiteY3"/>
                  </a:cxn>
                </a:cxnLst>
                <a:rect l="l" t="t" r="r" b="b"/>
                <a:pathLst>
                  <a:path w="119063" h="119062">
                    <a:moveTo>
                      <a:pt x="0" y="0"/>
                    </a:moveTo>
                    <a:lnTo>
                      <a:pt x="119063" y="119062"/>
                    </a:lnTo>
                    <a:lnTo>
                      <a:pt x="0" y="119062"/>
                    </a:lnTo>
                    <a:lnTo>
                      <a:pt x="0" y="0"/>
                    </a:lnTo>
                    <a:close/>
                  </a:path>
                </a:pathLst>
              </a:custGeom>
              <a:solidFill>
                <a:srgbClr val="FFFFFF"/>
              </a:solidFill>
              <a:ln w="38100">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ja-JP" altLang="en-US" sz="1200"/>
              </a:p>
            </p:txBody>
          </p:sp>
          <p:sp>
            <p:nvSpPr>
              <p:cNvPr id="19" name="フリーフォーム 18">
                <a:extLst>
                  <a:ext uri="{FF2B5EF4-FFF2-40B4-BE49-F238E27FC236}">
                    <a16:creationId xmlns:a16="http://schemas.microsoft.com/office/drawing/2014/main" id="{B5E68094-ED82-4C3F-E318-42E2F44A3B10}"/>
                  </a:ext>
                </a:extLst>
              </p:cNvPr>
              <p:cNvSpPr/>
              <p:nvPr/>
            </p:nvSpPr>
            <p:spPr>
              <a:xfrm>
                <a:off x="4821083" y="3142949"/>
                <a:ext cx="590550" cy="762000"/>
              </a:xfrm>
              <a:custGeom>
                <a:avLst/>
                <a:gdLst>
                  <a:gd name="connsiteX0" fmla="*/ 0 w 590550"/>
                  <a:gd name="connsiteY0" fmla="*/ 0 h 762000"/>
                  <a:gd name="connsiteX1" fmla="*/ 381000 w 590550"/>
                  <a:gd name="connsiteY1" fmla="*/ 0 h 762000"/>
                  <a:gd name="connsiteX2" fmla="*/ 590550 w 590550"/>
                  <a:gd name="connsiteY2" fmla="*/ 209550 h 762000"/>
                  <a:gd name="connsiteX3" fmla="*/ 590550 w 590550"/>
                  <a:gd name="connsiteY3" fmla="*/ 762000 h 762000"/>
                  <a:gd name="connsiteX4" fmla="*/ 0 w 590550"/>
                  <a:gd name="connsiteY4" fmla="*/ 762000 h 762000"/>
                  <a:gd name="connsiteX5" fmla="*/ 0 w 590550"/>
                  <a:gd name="connsiteY5" fmla="*/ 0 h 762000"/>
                  <a:gd name="connsiteX6" fmla="*/ 57150 w 590550"/>
                  <a:gd name="connsiteY6" fmla="*/ 57150 h 762000"/>
                  <a:gd name="connsiteX7" fmla="*/ 57150 w 590550"/>
                  <a:gd name="connsiteY7" fmla="*/ 704850 h 762000"/>
                  <a:gd name="connsiteX8" fmla="*/ 533400 w 590550"/>
                  <a:gd name="connsiteY8" fmla="*/ 704850 h 762000"/>
                  <a:gd name="connsiteX9" fmla="*/ 533400 w 590550"/>
                  <a:gd name="connsiteY9" fmla="*/ 257175 h 762000"/>
                  <a:gd name="connsiteX10" fmla="*/ 323850 w 590550"/>
                  <a:gd name="connsiteY10" fmla="*/ 257175 h 762000"/>
                  <a:gd name="connsiteX11" fmla="*/ 323850 w 590550"/>
                  <a:gd name="connsiteY11" fmla="*/ 57150 h 762000"/>
                  <a:gd name="connsiteX12" fmla="*/ 57150 w 590550"/>
                  <a:gd name="connsiteY12" fmla="*/ 57150 h 762000"/>
                  <a:gd name="connsiteX13" fmla="*/ 381000 w 590550"/>
                  <a:gd name="connsiteY13" fmla="*/ 80963 h 762000"/>
                  <a:gd name="connsiteX14" fmla="*/ 381000 w 590550"/>
                  <a:gd name="connsiteY14" fmla="*/ 200025 h 762000"/>
                  <a:gd name="connsiteX15" fmla="*/ 500063 w 590550"/>
                  <a:gd name="connsiteY15" fmla="*/ 200025 h 762000"/>
                  <a:gd name="connsiteX16" fmla="*/ 381000 w 590550"/>
                  <a:gd name="connsiteY16" fmla="*/ 80963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0550" h="762000">
                    <a:moveTo>
                      <a:pt x="0" y="0"/>
                    </a:moveTo>
                    <a:lnTo>
                      <a:pt x="381000" y="0"/>
                    </a:lnTo>
                    <a:lnTo>
                      <a:pt x="590550" y="209550"/>
                    </a:lnTo>
                    <a:lnTo>
                      <a:pt x="590550" y="762000"/>
                    </a:lnTo>
                    <a:lnTo>
                      <a:pt x="0" y="762000"/>
                    </a:lnTo>
                    <a:lnTo>
                      <a:pt x="0" y="0"/>
                    </a:lnTo>
                    <a:close/>
                    <a:moveTo>
                      <a:pt x="57150" y="57150"/>
                    </a:moveTo>
                    <a:lnTo>
                      <a:pt x="57150" y="704850"/>
                    </a:lnTo>
                    <a:lnTo>
                      <a:pt x="533400" y="704850"/>
                    </a:lnTo>
                    <a:lnTo>
                      <a:pt x="533400" y="257175"/>
                    </a:lnTo>
                    <a:lnTo>
                      <a:pt x="323850" y="257175"/>
                    </a:lnTo>
                    <a:lnTo>
                      <a:pt x="323850" y="57150"/>
                    </a:lnTo>
                    <a:lnTo>
                      <a:pt x="57150" y="57150"/>
                    </a:lnTo>
                    <a:close/>
                    <a:moveTo>
                      <a:pt x="381000" y="80963"/>
                    </a:moveTo>
                    <a:lnTo>
                      <a:pt x="381000" y="200025"/>
                    </a:lnTo>
                    <a:lnTo>
                      <a:pt x="500063" y="200025"/>
                    </a:lnTo>
                    <a:lnTo>
                      <a:pt x="381000" y="80963"/>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ja-JP" altLang="en-US" sz="1200"/>
              </a:p>
            </p:txBody>
          </p:sp>
        </p:grpSp>
        <p:grpSp>
          <p:nvGrpSpPr>
            <p:cNvPr id="11" name="グループ化 10">
              <a:extLst>
                <a:ext uri="{FF2B5EF4-FFF2-40B4-BE49-F238E27FC236}">
                  <a16:creationId xmlns:a16="http://schemas.microsoft.com/office/drawing/2014/main" id="{E89111CB-D487-4875-A02F-EBF001530115}"/>
                </a:ext>
              </a:extLst>
            </p:cNvPr>
            <p:cNvGrpSpPr/>
            <p:nvPr/>
          </p:nvGrpSpPr>
          <p:grpSpPr>
            <a:xfrm>
              <a:off x="5194636" y="1346138"/>
              <a:ext cx="1131363" cy="1459823"/>
              <a:chOff x="4821083" y="3135549"/>
              <a:chExt cx="590550" cy="762000"/>
            </a:xfrm>
          </p:grpSpPr>
          <p:sp>
            <p:nvSpPr>
              <p:cNvPr id="14" name="フリーフォーム 13">
                <a:extLst>
                  <a:ext uri="{FF2B5EF4-FFF2-40B4-BE49-F238E27FC236}">
                    <a16:creationId xmlns:a16="http://schemas.microsoft.com/office/drawing/2014/main" id="{85F3B249-6017-CFA3-32E6-DEB78B8F01A7}"/>
                  </a:ext>
                </a:extLst>
              </p:cNvPr>
              <p:cNvSpPr/>
              <p:nvPr/>
            </p:nvSpPr>
            <p:spPr>
              <a:xfrm>
                <a:off x="4878233" y="3192699"/>
                <a:ext cx="476250" cy="647700"/>
              </a:xfrm>
              <a:custGeom>
                <a:avLst/>
                <a:gdLst>
                  <a:gd name="connsiteX0" fmla="*/ 0 w 476250"/>
                  <a:gd name="connsiteY0" fmla="*/ 0 h 647700"/>
                  <a:gd name="connsiteX1" fmla="*/ 266700 w 476250"/>
                  <a:gd name="connsiteY1" fmla="*/ 0 h 647700"/>
                  <a:gd name="connsiteX2" fmla="*/ 266700 w 476250"/>
                  <a:gd name="connsiteY2" fmla="*/ 200025 h 647700"/>
                  <a:gd name="connsiteX3" fmla="*/ 476250 w 476250"/>
                  <a:gd name="connsiteY3" fmla="*/ 200025 h 647700"/>
                  <a:gd name="connsiteX4" fmla="*/ 476250 w 476250"/>
                  <a:gd name="connsiteY4" fmla="*/ 647700 h 647700"/>
                  <a:gd name="connsiteX5" fmla="*/ 0 w 476250"/>
                  <a:gd name="connsiteY5" fmla="*/ 647700 h 647700"/>
                  <a:gd name="connsiteX6" fmla="*/ 0 w 476250"/>
                  <a:gd name="connsiteY6" fmla="*/ 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6250" h="647700">
                    <a:moveTo>
                      <a:pt x="0" y="0"/>
                    </a:moveTo>
                    <a:lnTo>
                      <a:pt x="266700" y="0"/>
                    </a:lnTo>
                    <a:lnTo>
                      <a:pt x="266700" y="200025"/>
                    </a:lnTo>
                    <a:lnTo>
                      <a:pt x="476250" y="200025"/>
                    </a:lnTo>
                    <a:lnTo>
                      <a:pt x="476250" y="647700"/>
                    </a:lnTo>
                    <a:lnTo>
                      <a:pt x="0" y="647700"/>
                    </a:lnTo>
                    <a:lnTo>
                      <a:pt x="0" y="0"/>
                    </a:lnTo>
                    <a:close/>
                  </a:path>
                </a:pathLst>
              </a:custGeom>
              <a:solidFill>
                <a:srgbClr val="FFFFFF"/>
              </a:solidFill>
              <a:ln w="38100">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ja-JP" altLang="en-US" sz="1200"/>
              </a:p>
            </p:txBody>
          </p:sp>
          <p:sp>
            <p:nvSpPr>
              <p:cNvPr id="15" name="フリーフォーム 14">
                <a:extLst>
                  <a:ext uri="{FF2B5EF4-FFF2-40B4-BE49-F238E27FC236}">
                    <a16:creationId xmlns:a16="http://schemas.microsoft.com/office/drawing/2014/main" id="{57192129-3FE9-9680-2A02-50862081DF3F}"/>
                  </a:ext>
                </a:extLst>
              </p:cNvPr>
              <p:cNvSpPr/>
              <p:nvPr/>
            </p:nvSpPr>
            <p:spPr>
              <a:xfrm>
                <a:off x="5202084" y="3223912"/>
                <a:ext cx="119063" cy="119062"/>
              </a:xfrm>
              <a:custGeom>
                <a:avLst/>
                <a:gdLst>
                  <a:gd name="connsiteX0" fmla="*/ 0 w 119063"/>
                  <a:gd name="connsiteY0" fmla="*/ 0 h 119062"/>
                  <a:gd name="connsiteX1" fmla="*/ 119063 w 119063"/>
                  <a:gd name="connsiteY1" fmla="*/ 119062 h 119062"/>
                  <a:gd name="connsiteX2" fmla="*/ 0 w 119063"/>
                  <a:gd name="connsiteY2" fmla="*/ 119062 h 119062"/>
                  <a:gd name="connsiteX3" fmla="*/ 0 w 119063"/>
                  <a:gd name="connsiteY3" fmla="*/ 0 h 119062"/>
                </a:gdLst>
                <a:ahLst/>
                <a:cxnLst>
                  <a:cxn ang="0">
                    <a:pos x="connsiteX0" y="connsiteY0"/>
                  </a:cxn>
                  <a:cxn ang="0">
                    <a:pos x="connsiteX1" y="connsiteY1"/>
                  </a:cxn>
                  <a:cxn ang="0">
                    <a:pos x="connsiteX2" y="connsiteY2"/>
                  </a:cxn>
                  <a:cxn ang="0">
                    <a:pos x="connsiteX3" y="connsiteY3"/>
                  </a:cxn>
                </a:cxnLst>
                <a:rect l="l" t="t" r="r" b="b"/>
                <a:pathLst>
                  <a:path w="119063" h="119062">
                    <a:moveTo>
                      <a:pt x="0" y="0"/>
                    </a:moveTo>
                    <a:lnTo>
                      <a:pt x="119063" y="119062"/>
                    </a:lnTo>
                    <a:lnTo>
                      <a:pt x="0" y="119062"/>
                    </a:lnTo>
                    <a:lnTo>
                      <a:pt x="0" y="0"/>
                    </a:lnTo>
                    <a:close/>
                  </a:path>
                </a:pathLst>
              </a:custGeom>
              <a:solidFill>
                <a:srgbClr val="FFFFFF"/>
              </a:solidFill>
              <a:ln w="38100">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ja-JP" altLang="en-US" sz="1200"/>
              </a:p>
            </p:txBody>
          </p:sp>
          <p:sp>
            <p:nvSpPr>
              <p:cNvPr id="16" name="フリーフォーム 15">
                <a:extLst>
                  <a:ext uri="{FF2B5EF4-FFF2-40B4-BE49-F238E27FC236}">
                    <a16:creationId xmlns:a16="http://schemas.microsoft.com/office/drawing/2014/main" id="{45A4999B-B73A-ECCC-50F8-596FDEFE41CB}"/>
                  </a:ext>
                </a:extLst>
              </p:cNvPr>
              <p:cNvSpPr/>
              <p:nvPr/>
            </p:nvSpPr>
            <p:spPr>
              <a:xfrm>
                <a:off x="4821083" y="3135549"/>
                <a:ext cx="590550" cy="762000"/>
              </a:xfrm>
              <a:custGeom>
                <a:avLst/>
                <a:gdLst>
                  <a:gd name="connsiteX0" fmla="*/ 0 w 590550"/>
                  <a:gd name="connsiteY0" fmla="*/ 0 h 762000"/>
                  <a:gd name="connsiteX1" fmla="*/ 381000 w 590550"/>
                  <a:gd name="connsiteY1" fmla="*/ 0 h 762000"/>
                  <a:gd name="connsiteX2" fmla="*/ 590550 w 590550"/>
                  <a:gd name="connsiteY2" fmla="*/ 209550 h 762000"/>
                  <a:gd name="connsiteX3" fmla="*/ 590550 w 590550"/>
                  <a:gd name="connsiteY3" fmla="*/ 762000 h 762000"/>
                  <a:gd name="connsiteX4" fmla="*/ 0 w 590550"/>
                  <a:gd name="connsiteY4" fmla="*/ 762000 h 762000"/>
                  <a:gd name="connsiteX5" fmla="*/ 0 w 590550"/>
                  <a:gd name="connsiteY5" fmla="*/ 0 h 762000"/>
                  <a:gd name="connsiteX6" fmla="*/ 57150 w 590550"/>
                  <a:gd name="connsiteY6" fmla="*/ 57150 h 762000"/>
                  <a:gd name="connsiteX7" fmla="*/ 57150 w 590550"/>
                  <a:gd name="connsiteY7" fmla="*/ 704850 h 762000"/>
                  <a:gd name="connsiteX8" fmla="*/ 533400 w 590550"/>
                  <a:gd name="connsiteY8" fmla="*/ 704850 h 762000"/>
                  <a:gd name="connsiteX9" fmla="*/ 533400 w 590550"/>
                  <a:gd name="connsiteY9" fmla="*/ 257175 h 762000"/>
                  <a:gd name="connsiteX10" fmla="*/ 323850 w 590550"/>
                  <a:gd name="connsiteY10" fmla="*/ 257175 h 762000"/>
                  <a:gd name="connsiteX11" fmla="*/ 323850 w 590550"/>
                  <a:gd name="connsiteY11" fmla="*/ 57150 h 762000"/>
                  <a:gd name="connsiteX12" fmla="*/ 57150 w 590550"/>
                  <a:gd name="connsiteY12" fmla="*/ 57150 h 762000"/>
                  <a:gd name="connsiteX13" fmla="*/ 381000 w 590550"/>
                  <a:gd name="connsiteY13" fmla="*/ 80963 h 762000"/>
                  <a:gd name="connsiteX14" fmla="*/ 381000 w 590550"/>
                  <a:gd name="connsiteY14" fmla="*/ 200025 h 762000"/>
                  <a:gd name="connsiteX15" fmla="*/ 500063 w 590550"/>
                  <a:gd name="connsiteY15" fmla="*/ 200025 h 762000"/>
                  <a:gd name="connsiteX16" fmla="*/ 381000 w 590550"/>
                  <a:gd name="connsiteY16" fmla="*/ 80963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0550" h="762000">
                    <a:moveTo>
                      <a:pt x="0" y="0"/>
                    </a:moveTo>
                    <a:lnTo>
                      <a:pt x="381000" y="0"/>
                    </a:lnTo>
                    <a:lnTo>
                      <a:pt x="590550" y="209550"/>
                    </a:lnTo>
                    <a:lnTo>
                      <a:pt x="590550" y="762000"/>
                    </a:lnTo>
                    <a:lnTo>
                      <a:pt x="0" y="762000"/>
                    </a:lnTo>
                    <a:lnTo>
                      <a:pt x="0" y="0"/>
                    </a:lnTo>
                    <a:close/>
                    <a:moveTo>
                      <a:pt x="57150" y="57150"/>
                    </a:moveTo>
                    <a:lnTo>
                      <a:pt x="57150" y="704850"/>
                    </a:lnTo>
                    <a:lnTo>
                      <a:pt x="533400" y="704850"/>
                    </a:lnTo>
                    <a:lnTo>
                      <a:pt x="533400" y="257175"/>
                    </a:lnTo>
                    <a:lnTo>
                      <a:pt x="323850" y="257175"/>
                    </a:lnTo>
                    <a:lnTo>
                      <a:pt x="323850" y="57150"/>
                    </a:lnTo>
                    <a:lnTo>
                      <a:pt x="57150" y="57150"/>
                    </a:lnTo>
                    <a:close/>
                    <a:moveTo>
                      <a:pt x="381000" y="80963"/>
                    </a:moveTo>
                    <a:lnTo>
                      <a:pt x="381000" y="200025"/>
                    </a:lnTo>
                    <a:lnTo>
                      <a:pt x="500063" y="200025"/>
                    </a:lnTo>
                    <a:lnTo>
                      <a:pt x="381000" y="80963"/>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ja-JP" altLang="en-US" sz="1200"/>
              </a:p>
            </p:txBody>
          </p:sp>
        </p:grpSp>
        <p:sp>
          <p:nvSpPr>
            <p:cNvPr id="13" name="テキスト ボックス 12">
              <a:extLst>
                <a:ext uri="{FF2B5EF4-FFF2-40B4-BE49-F238E27FC236}">
                  <a16:creationId xmlns:a16="http://schemas.microsoft.com/office/drawing/2014/main" id="{94E56018-446E-A54C-5577-5439C8DFD654}"/>
                </a:ext>
              </a:extLst>
            </p:cNvPr>
            <p:cNvSpPr txBox="1"/>
            <p:nvPr/>
          </p:nvSpPr>
          <p:spPr>
            <a:xfrm>
              <a:off x="5335629" y="2072894"/>
              <a:ext cx="798346" cy="404424"/>
            </a:xfrm>
            <a:prstGeom prst="rect">
              <a:avLst/>
            </a:prstGeom>
            <a:noFill/>
          </p:spPr>
          <p:txBody>
            <a:bodyPr wrap="square" lIns="0" tIns="0" rIns="0" bIns="0" rtlCol="0">
              <a:spAutoFit/>
            </a:bodyPr>
            <a:lstStyle/>
            <a:p>
              <a:pPr algn="ctr"/>
              <a:r>
                <a:rPr lang="en-US" altLang="ja-JP" sz="1600" b="1" dirty="0">
                  <a:solidFill>
                    <a:srgbClr val="000000"/>
                  </a:solidFill>
                </a:rPr>
                <a:t>.h</a:t>
              </a:r>
            </a:p>
          </p:txBody>
        </p:sp>
      </p:grpSp>
      <p:sp>
        <p:nvSpPr>
          <p:cNvPr id="23" name="下矢印 22">
            <a:extLst>
              <a:ext uri="{FF2B5EF4-FFF2-40B4-BE49-F238E27FC236}">
                <a16:creationId xmlns:a16="http://schemas.microsoft.com/office/drawing/2014/main" id="{5A7CAC72-BB9F-2EF3-1A12-4D9624A51016}"/>
              </a:ext>
            </a:extLst>
          </p:cNvPr>
          <p:cNvSpPr/>
          <p:nvPr/>
        </p:nvSpPr>
        <p:spPr>
          <a:xfrm>
            <a:off x="4039517" y="3037834"/>
            <a:ext cx="1644102" cy="278125"/>
          </a:xfrm>
          <a:prstGeom prst="downArrow">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4800"/>
          </a:p>
        </p:txBody>
      </p:sp>
      <p:sp>
        <p:nvSpPr>
          <p:cNvPr id="38" name="テキスト ボックス 37">
            <a:extLst>
              <a:ext uri="{FF2B5EF4-FFF2-40B4-BE49-F238E27FC236}">
                <a16:creationId xmlns:a16="http://schemas.microsoft.com/office/drawing/2014/main" id="{0EB77CF9-94F7-07E9-2802-D50E3B358ED0}"/>
              </a:ext>
            </a:extLst>
          </p:cNvPr>
          <p:cNvSpPr txBox="1"/>
          <p:nvPr/>
        </p:nvSpPr>
        <p:spPr>
          <a:xfrm>
            <a:off x="4275532" y="5927043"/>
            <a:ext cx="2448458" cy="400110"/>
          </a:xfrm>
          <a:prstGeom prst="rect">
            <a:avLst/>
          </a:prstGeom>
          <a:noFill/>
        </p:spPr>
        <p:txBody>
          <a:bodyPr wrap="square" rtlCol="0">
            <a:spAutoFit/>
          </a:bodyPr>
          <a:lstStyle/>
          <a:p>
            <a:r>
              <a:rPr kumimoji="1" lang="ja-JP" altLang="en-US" sz="2000" b="1"/>
              <a:t>依存パッケージ群</a:t>
            </a:r>
            <a:endParaRPr kumimoji="1" lang="en-US" altLang="ja-JP" sz="2000" b="1" dirty="0" err="1"/>
          </a:p>
        </p:txBody>
      </p:sp>
      <p:grpSp>
        <p:nvGrpSpPr>
          <p:cNvPr id="39" name="グループ化 38">
            <a:extLst>
              <a:ext uri="{FF2B5EF4-FFF2-40B4-BE49-F238E27FC236}">
                <a16:creationId xmlns:a16="http://schemas.microsoft.com/office/drawing/2014/main" id="{DEF85A18-F129-3BE7-B235-C3EFBEA0DBE0}"/>
              </a:ext>
            </a:extLst>
          </p:cNvPr>
          <p:cNvGrpSpPr/>
          <p:nvPr/>
        </p:nvGrpSpPr>
        <p:grpSpPr>
          <a:xfrm>
            <a:off x="3234088" y="5589654"/>
            <a:ext cx="888607" cy="1091802"/>
            <a:chOff x="5194636" y="1346138"/>
            <a:chExt cx="1447995" cy="1779102"/>
          </a:xfrm>
        </p:grpSpPr>
        <p:grpSp>
          <p:nvGrpSpPr>
            <p:cNvPr id="40" name="グループ化 39">
              <a:extLst>
                <a:ext uri="{FF2B5EF4-FFF2-40B4-BE49-F238E27FC236}">
                  <a16:creationId xmlns:a16="http://schemas.microsoft.com/office/drawing/2014/main" id="{A0F57A48-0558-9110-B1A6-1D07A69E2599}"/>
                </a:ext>
              </a:extLst>
            </p:cNvPr>
            <p:cNvGrpSpPr/>
            <p:nvPr/>
          </p:nvGrpSpPr>
          <p:grpSpPr>
            <a:xfrm>
              <a:off x="5511268" y="1665417"/>
              <a:ext cx="1131363" cy="1459823"/>
              <a:chOff x="4821083" y="3142949"/>
              <a:chExt cx="590550" cy="762000"/>
            </a:xfrm>
          </p:grpSpPr>
          <p:sp>
            <p:nvSpPr>
              <p:cNvPr id="76" name="フリーフォーム 75">
                <a:extLst>
                  <a:ext uri="{FF2B5EF4-FFF2-40B4-BE49-F238E27FC236}">
                    <a16:creationId xmlns:a16="http://schemas.microsoft.com/office/drawing/2014/main" id="{632D16C9-84BD-CCCA-9F07-46211CDC9BFC}"/>
                  </a:ext>
                </a:extLst>
              </p:cNvPr>
              <p:cNvSpPr/>
              <p:nvPr/>
            </p:nvSpPr>
            <p:spPr>
              <a:xfrm>
                <a:off x="4878233" y="3200099"/>
                <a:ext cx="476250" cy="647700"/>
              </a:xfrm>
              <a:custGeom>
                <a:avLst/>
                <a:gdLst>
                  <a:gd name="connsiteX0" fmla="*/ 0 w 476250"/>
                  <a:gd name="connsiteY0" fmla="*/ 0 h 647700"/>
                  <a:gd name="connsiteX1" fmla="*/ 266700 w 476250"/>
                  <a:gd name="connsiteY1" fmla="*/ 0 h 647700"/>
                  <a:gd name="connsiteX2" fmla="*/ 266700 w 476250"/>
                  <a:gd name="connsiteY2" fmla="*/ 200025 h 647700"/>
                  <a:gd name="connsiteX3" fmla="*/ 476250 w 476250"/>
                  <a:gd name="connsiteY3" fmla="*/ 200025 h 647700"/>
                  <a:gd name="connsiteX4" fmla="*/ 476250 w 476250"/>
                  <a:gd name="connsiteY4" fmla="*/ 647700 h 647700"/>
                  <a:gd name="connsiteX5" fmla="*/ 0 w 476250"/>
                  <a:gd name="connsiteY5" fmla="*/ 647700 h 647700"/>
                  <a:gd name="connsiteX6" fmla="*/ 0 w 476250"/>
                  <a:gd name="connsiteY6" fmla="*/ 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6250" h="647700">
                    <a:moveTo>
                      <a:pt x="0" y="0"/>
                    </a:moveTo>
                    <a:lnTo>
                      <a:pt x="266700" y="0"/>
                    </a:lnTo>
                    <a:lnTo>
                      <a:pt x="266700" y="200025"/>
                    </a:lnTo>
                    <a:lnTo>
                      <a:pt x="476250" y="200025"/>
                    </a:lnTo>
                    <a:lnTo>
                      <a:pt x="476250" y="647700"/>
                    </a:lnTo>
                    <a:lnTo>
                      <a:pt x="0" y="647700"/>
                    </a:lnTo>
                    <a:lnTo>
                      <a:pt x="0" y="0"/>
                    </a:lnTo>
                    <a:close/>
                  </a:path>
                </a:pathLst>
              </a:custGeom>
              <a:solidFill>
                <a:srgbClr val="FFFFFF"/>
              </a:solidFill>
              <a:ln w="38100">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ja-JP" altLang="en-US" sz="1200"/>
              </a:p>
            </p:txBody>
          </p:sp>
          <p:sp>
            <p:nvSpPr>
              <p:cNvPr id="77" name="フリーフォーム 76">
                <a:extLst>
                  <a:ext uri="{FF2B5EF4-FFF2-40B4-BE49-F238E27FC236}">
                    <a16:creationId xmlns:a16="http://schemas.microsoft.com/office/drawing/2014/main" id="{3FA0503F-2A7B-ECF7-FA7E-12721B9BF91D}"/>
                  </a:ext>
                </a:extLst>
              </p:cNvPr>
              <p:cNvSpPr/>
              <p:nvPr/>
            </p:nvSpPr>
            <p:spPr>
              <a:xfrm>
                <a:off x="5202084" y="3223912"/>
                <a:ext cx="119063" cy="119062"/>
              </a:xfrm>
              <a:custGeom>
                <a:avLst/>
                <a:gdLst>
                  <a:gd name="connsiteX0" fmla="*/ 0 w 119063"/>
                  <a:gd name="connsiteY0" fmla="*/ 0 h 119062"/>
                  <a:gd name="connsiteX1" fmla="*/ 119063 w 119063"/>
                  <a:gd name="connsiteY1" fmla="*/ 119062 h 119062"/>
                  <a:gd name="connsiteX2" fmla="*/ 0 w 119063"/>
                  <a:gd name="connsiteY2" fmla="*/ 119062 h 119062"/>
                  <a:gd name="connsiteX3" fmla="*/ 0 w 119063"/>
                  <a:gd name="connsiteY3" fmla="*/ 0 h 119062"/>
                </a:gdLst>
                <a:ahLst/>
                <a:cxnLst>
                  <a:cxn ang="0">
                    <a:pos x="connsiteX0" y="connsiteY0"/>
                  </a:cxn>
                  <a:cxn ang="0">
                    <a:pos x="connsiteX1" y="connsiteY1"/>
                  </a:cxn>
                  <a:cxn ang="0">
                    <a:pos x="connsiteX2" y="connsiteY2"/>
                  </a:cxn>
                  <a:cxn ang="0">
                    <a:pos x="connsiteX3" y="connsiteY3"/>
                  </a:cxn>
                </a:cxnLst>
                <a:rect l="l" t="t" r="r" b="b"/>
                <a:pathLst>
                  <a:path w="119063" h="119062">
                    <a:moveTo>
                      <a:pt x="0" y="0"/>
                    </a:moveTo>
                    <a:lnTo>
                      <a:pt x="119063" y="119062"/>
                    </a:lnTo>
                    <a:lnTo>
                      <a:pt x="0" y="119062"/>
                    </a:lnTo>
                    <a:lnTo>
                      <a:pt x="0" y="0"/>
                    </a:lnTo>
                    <a:close/>
                  </a:path>
                </a:pathLst>
              </a:custGeom>
              <a:solidFill>
                <a:srgbClr val="FFFFFF"/>
              </a:solidFill>
              <a:ln w="38100">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ja-JP" altLang="en-US" sz="1200"/>
              </a:p>
            </p:txBody>
          </p:sp>
          <p:sp>
            <p:nvSpPr>
              <p:cNvPr id="78" name="フリーフォーム 77">
                <a:extLst>
                  <a:ext uri="{FF2B5EF4-FFF2-40B4-BE49-F238E27FC236}">
                    <a16:creationId xmlns:a16="http://schemas.microsoft.com/office/drawing/2014/main" id="{79A964DE-054E-D2A8-C997-5F7DFFC64425}"/>
                  </a:ext>
                </a:extLst>
              </p:cNvPr>
              <p:cNvSpPr/>
              <p:nvPr/>
            </p:nvSpPr>
            <p:spPr>
              <a:xfrm>
                <a:off x="4821083" y="3142949"/>
                <a:ext cx="590550" cy="762000"/>
              </a:xfrm>
              <a:custGeom>
                <a:avLst/>
                <a:gdLst>
                  <a:gd name="connsiteX0" fmla="*/ 0 w 590550"/>
                  <a:gd name="connsiteY0" fmla="*/ 0 h 762000"/>
                  <a:gd name="connsiteX1" fmla="*/ 381000 w 590550"/>
                  <a:gd name="connsiteY1" fmla="*/ 0 h 762000"/>
                  <a:gd name="connsiteX2" fmla="*/ 590550 w 590550"/>
                  <a:gd name="connsiteY2" fmla="*/ 209550 h 762000"/>
                  <a:gd name="connsiteX3" fmla="*/ 590550 w 590550"/>
                  <a:gd name="connsiteY3" fmla="*/ 762000 h 762000"/>
                  <a:gd name="connsiteX4" fmla="*/ 0 w 590550"/>
                  <a:gd name="connsiteY4" fmla="*/ 762000 h 762000"/>
                  <a:gd name="connsiteX5" fmla="*/ 0 w 590550"/>
                  <a:gd name="connsiteY5" fmla="*/ 0 h 762000"/>
                  <a:gd name="connsiteX6" fmla="*/ 57150 w 590550"/>
                  <a:gd name="connsiteY6" fmla="*/ 57150 h 762000"/>
                  <a:gd name="connsiteX7" fmla="*/ 57150 w 590550"/>
                  <a:gd name="connsiteY7" fmla="*/ 704850 h 762000"/>
                  <a:gd name="connsiteX8" fmla="*/ 533400 w 590550"/>
                  <a:gd name="connsiteY8" fmla="*/ 704850 h 762000"/>
                  <a:gd name="connsiteX9" fmla="*/ 533400 w 590550"/>
                  <a:gd name="connsiteY9" fmla="*/ 257175 h 762000"/>
                  <a:gd name="connsiteX10" fmla="*/ 323850 w 590550"/>
                  <a:gd name="connsiteY10" fmla="*/ 257175 h 762000"/>
                  <a:gd name="connsiteX11" fmla="*/ 323850 w 590550"/>
                  <a:gd name="connsiteY11" fmla="*/ 57150 h 762000"/>
                  <a:gd name="connsiteX12" fmla="*/ 57150 w 590550"/>
                  <a:gd name="connsiteY12" fmla="*/ 57150 h 762000"/>
                  <a:gd name="connsiteX13" fmla="*/ 381000 w 590550"/>
                  <a:gd name="connsiteY13" fmla="*/ 80963 h 762000"/>
                  <a:gd name="connsiteX14" fmla="*/ 381000 w 590550"/>
                  <a:gd name="connsiteY14" fmla="*/ 200025 h 762000"/>
                  <a:gd name="connsiteX15" fmla="*/ 500063 w 590550"/>
                  <a:gd name="connsiteY15" fmla="*/ 200025 h 762000"/>
                  <a:gd name="connsiteX16" fmla="*/ 381000 w 590550"/>
                  <a:gd name="connsiteY16" fmla="*/ 80963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0550" h="762000">
                    <a:moveTo>
                      <a:pt x="0" y="0"/>
                    </a:moveTo>
                    <a:lnTo>
                      <a:pt x="381000" y="0"/>
                    </a:lnTo>
                    <a:lnTo>
                      <a:pt x="590550" y="209550"/>
                    </a:lnTo>
                    <a:lnTo>
                      <a:pt x="590550" y="762000"/>
                    </a:lnTo>
                    <a:lnTo>
                      <a:pt x="0" y="762000"/>
                    </a:lnTo>
                    <a:lnTo>
                      <a:pt x="0" y="0"/>
                    </a:lnTo>
                    <a:close/>
                    <a:moveTo>
                      <a:pt x="57150" y="57150"/>
                    </a:moveTo>
                    <a:lnTo>
                      <a:pt x="57150" y="704850"/>
                    </a:lnTo>
                    <a:lnTo>
                      <a:pt x="533400" y="704850"/>
                    </a:lnTo>
                    <a:lnTo>
                      <a:pt x="533400" y="257175"/>
                    </a:lnTo>
                    <a:lnTo>
                      <a:pt x="323850" y="257175"/>
                    </a:lnTo>
                    <a:lnTo>
                      <a:pt x="323850" y="57150"/>
                    </a:lnTo>
                    <a:lnTo>
                      <a:pt x="57150" y="57150"/>
                    </a:lnTo>
                    <a:close/>
                    <a:moveTo>
                      <a:pt x="381000" y="80963"/>
                    </a:moveTo>
                    <a:lnTo>
                      <a:pt x="381000" y="200025"/>
                    </a:lnTo>
                    <a:lnTo>
                      <a:pt x="500063" y="200025"/>
                    </a:lnTo>
                    <a:lnTo>
                      <a:pt x="381000" y="80963"/>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ja-JP" altLang="en-US" sz="1200"/>
              </a:p>
            </p:txBody>
          </p:sp>
        </p:grpSp>
        <p:grpSp>
          <p:nvGrpSpPr>
            <p:cNvPr id="41" name="グループ化 40">
              <a:extLst>
                <a:ext uri="{FF2B5EF4-FFF2-40B4-BE49-F238E27FC236}">
                  <a16:creationId xmlns:a16="http://schemas.microsoft.com/office/drawing/2014/main" id="{08BB3BA4-6A0B-6F45-5F5C-59C9449563A2}"/>
                </a:ext>
              </a:extLst>
            </p:cNvPr>
            <p:cNvGrpSpPr/>
            <p:nvPr/>
          </p:nvGrpSpPr>
          <p:grpSpPr>
            <a:xfrm>
              <a:off x="5347036" y="1512715"/>
              <a:ext cx="1131363" cy="1459823"/>
              <a:chOff x="4821083" y="3142949"/>
              <a:chExt cx="590550" cy="762000"/>
            </a:xfrm>
          </p:grpSpPr>
          <p:sp>
            <p:nvSpPr>
              <p:cNvPr id="55" name="フリーフォーム 54">
                <a:extLst>
                  <a:ext uri="{FF2B5EF4-FFF2-40B4-BE49-F238E27FC236}">
                    <a16:creationId xmlns:a16="http://schemas.microsoft.com/office/drawing/2014/main" id="{64DB16D5-293A-13AA-EA5B-7525970C0688}"/>
                  </a:ext>
                </a:extLst>
              </p:cNvPr>
              <p:cNvSpPr/>
              <p:nvPr/>
            </p:nvSpPr>
            <p:spPr>
              <a:xfrm>
                <a:off x="4878233" y="3200099"/>
                <a:ext cx="476250" cy="647700"/>
              </a:xfrm>
              <a:custGeom>
                <a:avLst/>
                <a:gdLst>
                  <a:gd name="connsiteX0" fmla="*/ 0 w 476250"/>
                  <a:gd name="connsiteY0" fmla="*/ 0 h 647700"/>
                  <a:gd name="connsiteX1" fmla="*/ 266700 w 476250"/>
                  <a:gd name="connsiteY1" fmla="*/ 0 h 647700"/>
                  <a:gd name="connsiteX2" fmla="*/ 266700 w 476250"/>
                  <a:gd name="connsiteY2" fmla="*/ 200025 h 647700"/>
                  <a:gd name="connsiteX3" fmla="*/ 476250 w 476250"/>
                  <a:gd name="connsiteY3" fmla="*/ 200025 h 647700"/>
                  <a:gd name="connsiteX4" fmla="*/ 476250 w 476250"/>
                  <a:gd name="connsiteY4" fmla="*/ 647700 h 647700"/>
                  <a:gd name="connsiteX5" fmla="*/ 0 w 476250"/>
                  <a:gd name="connsiteY5" fmla="*/ 647700 h 647700"/>
                  <a:gd name="connsiteX6" fmla="*/ 0 w 476250"/>
                  <a:gd name="connsiteY6" fmla="*/ 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6250" h="647700">
                    <a:moveTo>
                      <a:pt x="0" y="0"/>
                    </a:moveTo>
                    <a:lnTo>
                      <a:pt x="266700" y="0"/>
                    </a:lnTo>
                    <a:lnTo>
                      <a:pt x="266700" y="200025"/>
                    </a:lnTo>
                    <a:lnTo>
                      <a:pt x="476250" y="200025"/>
                    </a:lnTo>
                    <a:lnTo>
                      <a:pt x="476250" y="647700"/>
                    </a:lnTo>
                    <a:lnTo>
                      <a:pt x="0" y="647700"/>
                    </a:lnTo>
                    <a:lnTo>
                      <a:pt x="0" y="0"/>
                    </a:lnTo>
                    <a:close/>
                  </a:path>
                </a:pathLst>
              </a:custGeom>
              <a:solidFill>
                <a:srgbClr val="FFFFFF"/>
              </a:solidFill>
              <a:ln w="38100">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ja-JP" altLang="en-US" sz="1200"/>
              </a:p>
            </p:txBody>
          </p:sp>
          <p:sp>
            <p:nvSpPr>
              <p:cNvPr id="58" name="フリーフォーム 57">
                <a:extLst>
                  <a:ext uri="{FF2B5EF4-FFF2-40B4-BE49-F238E27FC236}">
                    <a16:creationId xmlns:a16="http://schemas.microsoft.com/office/drawing/2014/main" id="{9A3A04F9-0F14-DF5A-051F-2D58587498AE}"/>
                  </a:ext>
                </a:extLst>
              </p:cNvPr>
              <p:cNvSpPr/>
              <p:nvPr/>
            </p:nvSpPr>
            <p:spPr>
              <a:xfrm>
                <a:off x="5202084" y="3223912"/>
                <a:ext cx="119063" cy="119062"/>
              </a:xfrm>
              <a:custGeom>
                <a:avLst/>
                <a:gdLst>
                  <a:gd name="connsiteX0" fmla="*/ 0 w 119063"/>
                  <a:gd name="connsiteY0" fmla="*/ 0 h 119062"/>
                  <a:gd name="connsiteX1" fmla="*/ 119063 w 119063"/>
                  <a:gd name="connsiteY1" fmla="*/ 119062 h 119062"/>
                  <a:gd name="connsiteX2" fmla="*/ 0 w 119063"/>
                  <a:gd name="connsiteY2" fmla="*/ 119062 h 119062"/>
                  <a:gd name="connsiteX3" fmla="*/ 0 w 119063"/>
                  <a:gd name="connsiteY3" fmla="*/ 0 h 119062"/>
                </a:gdLst>
                <a:ahLst/>
                <a:cxnLst>
                  <a:cxn ang="0">
                    <a:pos x="connsiteX0" y="connsiteY0"/>
                  </a:cxn>
                  <a:cxn ang="0">
                    <a:pos x="connsiteX1" y="connsiteY1"/>
                  </a:cxn>
                  <a:cxn ang="0">
                    <a:pos x="connsiteX2" y="connsiteY2"/>
                  </a:cxn>
                  <a:cxn ang="0">
                    <a:pos x="connsiteX3" y="connsiteY3"/>
                  </a:cxn>
                </a:cxnLst>
                <a:rect l="l" t="t" r="r" b="b"/>
                <a:pathLst>
                  <a:path w="119063" h="119062">
                    <a:moveTo>
                      <a:pt x="0" y="0"/>
                    </a:moveTo>
                    <a:lnTo>
                      <a:pt x="119063" y="119062"/>
                    </a:lnTo>
                    <a:lnTo>
                      <a:pt x="0" y="119062"/>
                    </a:lnTo>
                    <a:lnTo>
                      <a:pt x="0" y="0"/>
                    </a:lnTo>
                    <a:close/>
                  </a:path>
                </a:pathLst>
              </a:custGeom>
              <a:solidFill>
                <a:srgbClr val="FFFFFF"/>
              </a:solidFill>
              <a:ln w="38100">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ja-JP" altLang="en-US" sz="1200"/>
              </a:p>
            </p:txBody>
          </p:sp>
          <p:sp>
            <p:nvSpPr>
              <p:cNvPr id="60" name="フリーフォーム 59">
                <a:extLst>
                  <a:ext uri="{FF2B5EF4-FFF2-40B4-BE49-F238E27FC236}">
                    <a16:creationId xmlns:a16="http://schemas.microsoft.com/office/drawing/2014/main" id="{2B25237E-7E51-98E8-E2F2-D562B931BD19}"/>
                  </a:ext>
                </a:extLst>
              </p:cNvPr>
              <p:cNvSpPr/>
              <p:nvPr/>
            </p:nvSpPr>
            <p:spPr>
              <a:xfrm>
                <a:off x="4821083" y="3142949"/>
                <a:ext cx="590550" cy="762000"/>
              </a:xfrm>
              <a:custGeom>
                <a:avLst/>
                <a:gdLst>
                  <a:gd name="connsiteX0" fmla="*/ 0 w 590550"/>
                  <a:gd name="connsiteY0" fmla="*/ 0 h 762000"/>
                  <a:gd name="connsiteX1" fmla="*/ 381000 w 590550"/>
                  <a:gd name="connsiteY1" fmla="*/ 0 h 762000"/>
                  <a:gd name="connsiteX2" fmla="*/ 590550 w 590550"/>
                  <a:gd name="connsiteY2" fmla="*/ 209550 h 762000"/>
                  <a:gd name="connsiteX3" fmla="*/ 590550 w 590550"/>
                  <a:gd name="connsiteY3" fmla="*/ 762000 h 762000"/>
                  <a:gd name="connsiteX4" fmla="*/ 0 w 590550"/>
                  <a:gd name="connsiteY4" fmla="*/ 762000 h 762000"/>
                  <a:gd name="connsiteX5" fmla="*/ 0 w 590550"/>
                  <a:gd name="connsiteY5" fmla="*/ 0 h 762000"/>
                  <a:gd name="connsiteX6" fmla="*/ 57150 w 590550"/>
                  <a:gd name="connsiteY6" fmla="*/ 57150 h 762000"/>
                  <a:gd name="connsiteX7" fmla="*/ 57150 w 590550"/>
                  <a:gd name="connsiteY7" fmla="*/ 704850 h 762000"/>
                  <a:gd name="connsiteX8" fmla="*/ 533400 w 590550"/>
                  <a:gd name="connsiteY8" fmla="*/ 704850 h 762000"/>
                  <a:gd name="connsiteX9" fmla="*/ 533400 w 590550"/>
                  <a:gd name="connsiteY9" fmla="*/ 257175 h 762000"/>
                  <a:gd name="connsiteX10" fmla="*/ 323850 w 590550"/>
                  <a:gd name="connsiteY10" fmla="*/ 257175 h 762000"/>
                  <a:gd name="connsiteX11" fmla="*/ 323850 w 590550"/>
                  <a:gd name="connsiteY11" fmla="*/ 57150 h 762000"/>
                  <a:gd name="connsiteX12" fmla="*/ 57150 w 590550"/>
                  <a:gd name="connsiteY12" fmla="*/ 57150 h 762000"/>
                  <a:gd name="connsiteX13" fmla="*/ 381000 w 590550"/>
                  <a:gd name="connsiteY13" fmla="*/ 80963 h 762000"/>
                  <a:gd name="connsiteX14" fmla="*/ 381000 w 590550"/>
                  <a:gd name="connsiteY14" fmla="*/ 200025 h 762000"/>
                  <a:gd name="connsiteX15" fmla="*/ 500063 w 590550"/>
                  <a:gd name="connsiteY15" fmla="*/ 200025 h 762000"/>
                  <a:gd name="connsiteX16" fmla="*/ 381000 w 590550"/>
                  <a:gd name="connsiteY16" fmla="*/ 80963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0550" h="762000">
                    <a:moveTo>
                      <a:pt x="0" y="0"/>
                    </a:moveTo>
                    <a:lnTo>
                      <a:pt x="381000" y="0"/>
                    </a:lnTo>
                    <a:lnTo>
                      <a:pt x="590550" y="209550"/>
                    </a:lnTo>
                    <a:lnTo>
                      <a:pt x="590550" y="762000"/>
                    </a:lnTo>
                    <a:lnTo>
                      <a:pt x="0" y="762000"/>
                    </a:lnTo>
                    <a:lnTo>
                      <a:pt x="0" y="0"/>
                    </a:lnTo>
                    <a:close/>
                    <a:moveTo>
                      <a:pt x="57150" y="57150"/>
                    </a:moveTo>
                    <a:lnTo>
                      <a:pt x="57150" y="704850"/>
                    </a:lnTo>
                    <a:lnTo>
                      <a:pt x="533400" y="704850"/>
                    </a:lnTo>
                    <a:lnTo>
                      <a:pt x="533400" y="257175"/>
                    </a:lnTo>
                    <a:lnTo>
                      <a:pt x="323850" y="257175"/>
                    </a:lnTo>
                    <a:lnTo>
                      <a:pt x="323850" y="57150"/>
                    </a:lnTo>
                    <a:lnTo>
                      <a:pt x="57150" y="57150"/>
                    </a:lnTo>
                    <a:close/>
                    <a:moveTo>
                      <a:pt x="381000" y="80963"/>
                    </a:moveTo>
                    <a:lnTo>
                      <a:pt x="381000" y="200025"/>
                    </a:lnTo>
                    <a:lnTo>
                      <a:pt x="500063" y="200025"/>
                    </a:lnTo>
                    <a:lnTo>
                      <a:pt x="381000" y="80963"/>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ja-JP" altLang="en-US" sz="1200"/>
              </a:p>
            </p:txBody>
          </p:sp>
        </p:grpSp>
        <p:grpSp>
          <p:nvGrpSpPr>
            <p:cNvPr id="42" name="グループ化 41">
              <a:extLst>
                <a:ext uri="{FF2B5EF4-FFF2-40B4-BE49-F238E27FC236}">
                  <a16:creationId xmlns:a16="http://schemas.microsoft.com/office/drawing/2014/main" id="{57F46FFC-33AE-8910-6CEC-8E87A11969C5}"/>
                </a:ext>
              </a:extLst>
            </p:cNvPr>
            <p:cNvGrpSpPr/>
            <p:nvPr/>
          </p:nvGrpSpPr>
          <p:grpSpPr>
            <a:xfrm>
              <a:off x="5194636" y="1346138"/>
              <a:ext cx="1131363" cy="1459823"/>
              <a:chOff x="4821083" y="3135549"/>
              <a:chExt cx="590550" cy="762000"/>
            </a:xfrm>
          </p:grpSpPr>
          <p:sp>
            <p:nvSpPr>
              <p:cNvPr id="51" name="フリーフォーム 50">
                <a:extLst>
                  <a:ext uri="{FF2B5EF4-FFF2-40B4-BE49-F238E27FC236}">
                    <a16:creationId xmlns:a16="http://schemas.microsoft.com/office/drawing/2014/main" id="{A9293184-C3FE-FC7A-621A-1EB581A9A95B}"/>
                  </a:ext>
                </a:extLst>
              </p:cNvPr>
              <p:cNvSpPr/>
              <p:nvPr/>
            </p:nvSpPr>
            <p:spPr>
              <a:xfrm>
                <a:off x="4878233" y="3192699"/>
                <a:ext cx="476250" cy="647700"/>
              </a:xfrm>
              <a:custGeom>
                <a:avLst/>
                <a:gdLst>
                  <a:gd name="connsiteX0" fmla="*/ 0 w 476250"/>
                  <a:gd name="connsiteY0" fmla="*/ 0 h 647700"/>
                  <a:gd name="connsiteX1" fmla="*/ 266700 w 476250"/>
                  <a:gd name="connsiteY1" fmla="*/ 0 h 647700"/>
                  <a:gd name="connsiteX2" fmla="*/ 266700 w 476250"/>
                  <a:gd name="connsiteY2" fmla="*/ 200025 h 647700"/>
                  <a:gd name="connsiteX3" fmla="*/ 476250 w 476250"/>
                  <a:gd name="connsiteY3" fmla="*/ 200025 h 647700"/>
                  <a:gd name="connsiteX4" fmla="*/ 476250 w 476250"/>
                  <a:gd name="connsiteY4" fmla="*/ 647700 h 647700"/>
                  <a:gd name="connsiteX5" fmla="*/ 0 w 476250"/>
                  <a:gd name="connsiteY5" fmla="*/ 647700 h 647700"/>
                  <a:gd name="connsiteX6" fmla="*/ 0 w 476250"/>
                  <a:gd name="connsiteY6" fmla="*/ 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6250" h="647700">
                    <a:moveTo>
                      <a:pt x="0" y="0"/>
                    </a:moveTo>
                    <a:lnTo>
                      <a:pt x="266700" y="0"/>
                    </a:lnTo>
                    <a:lnTo>
                      <a:pt x="266700" y="200025"/>
                    </a:lnTo>
                    <a:lnTo>
                      <a:pt x="476250" y="200025"/>
                    </a:lnTo>
                    <a:lnTo>
                      <a:pt x="476250" y="647700"/>
                    </a:lnTo>
                    <a:lnTo>
                      <a:pt x="0" y="647700"/>
                    </a:lnTo>
                    <a:lnTo>
                      <a:pt x="0" y="0"/>
                    </a:lnTo>
                    <a:close/>
                  </a:path>
                </a:pathLst>
              </a:custGeom>
              <a:solidFill>
                <a:srgbClr val="FFFFFF"/>
              </a:solidFill>
              <a:ln w="38100">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ja-JP" altLang="en-US" sz="1200"/>
              </a:p>
            </p:txBody>
          </p:sp>
          <p:sp>
            <p:nvSpPr>
              <p:cNvPr id="53" name="フリーフォーム 52">
                <a:extLst>
                  <a:ext uri="{FF2B5EF4-FFF2-40B4-BE49-F238E27FC236}">
                    <a16:creationId xmlns:a16="http://schemas.microsoft.com/office/drawing/2014/main" id="{02730BD3-A81F-1173-EFD6-AD9E35D9F764}"/>
                  </a:ext>
                </a:extLst>
              </p:cNvPr>
              <p:cNvSpPr/>
              <p:nvPr/>
            </p:nvSpPr>
            <p:spPr>
              <a:xfrm>
                <a:off x="5202084" y="3223912"/>
                <a:ext cx="119063" cy="119062"/>
              </a:xfrm>
              <a:custGeom>
                <a:avLst/>
                <a:gdLst>
                  <a:gd name="connsiteX0" fmla="*/ 0 w 119063"/>
                  <a:gd name="connsiteY0" fmla="*/ 0 h 119062"/>
                  <a:gd name="connsiteX1" fmla="*/ 119063 w 119063"/>
                  <a:gd name="connsiteY1" fmla="*/ 119062 h 119062"/>
                  <a:gd name="connsiteX2" fmla="*/ 0 w 119063"/>
                  <a:gd name="connsiteY2" fmla="*/ 119062 h 119062"/>
                  <a:gd name="connsiteX3" fmla="*/ 0 w 119063"/>
                  <a:gd name="connsiteY3" fmla="*/ 0 h 119062"/>
                </a:gdLst>
                <a:ahLst/>
                <a:cxnLst>
                  <a:cxn ang="0">
                    <a:pos x="connsiteX0" y="connsiteY0"/>
                  </a:cxn>
                  <a:cxn ang="0">
                    <a:pos x="connsiteX1" y="connsiteY1"/>
                  </a:cxn>
                  <a:cxn ang="0">
                    <a:pos x="connsiteX2" y="connsiteY2"/>
                  </a:cxn>
                  <a:cxn ang="0">
                    <a:pos x="connsiteX3" y="connsiteY3"/>
                  </a:cxn>
                </a:cxnLst>
                <a:rect l="l" t="t" r="r" b="b"/>
                <a:pathLst>
                  <a:path w="119063" h="119062">
                    <a:moveTo>
                      <a:pt x="0" y="0"/>
                    </a:moveTo>
                    <a:lnTo>
                      <a:pt x="119063" y="119062"/>
                    </a:lnTo>
                    <a:lnTo>
                      <a:pt x="0" y="119062"/>
                    </a:lnTo>
                    <a:lnTo>
                      <a:pt x="0" y="0"/>
                    </a:lnTo>
                    <a:close/>
                  </a:path>
                </a:pathLst>
              </a:custGeom>
              <a:solidFill>
                <a:srgbClr val="FFFFFF"/>
              </a:solidFill>
              <a:ln w="38100">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ja-JP" altLang="en-US" sz="1200"/>
              </a:p>
            </p:txBody>
          </p:sp>
          <p:sp>
            <p:nvSpPr>
              <p:cNvPr id="54" name="フリーフォーム 53">
                <a:extLst>
                  <a:ext uri="{FF2B5EF4-FFF2-40B4-BE49-F238E27FC236}">
                    <a16:creationId xmlns:a16="http://schemas.microsoft.com/office/drawing/2014/main" id="{359F233F-75DB-FF50-D76F-3C46BDB9CE9B}"/>
                  </a:ext>
                </a:extLst>
              </p:cNvPr>
              <p:cNvSpPr/>
              <p:nvPr/>
            </p:nvSpPr>
            <p:spPr>
              <a:xfrm>
                <a:off x="4821083" y="3135549"/>
                <a:ext cx="590550" cy="762000"/>
              </a:xfrm>
              <a:custGeom>
                <a:avLst/>
                <a:gdLst>
                  <a:gd name="connsiteX0" fmla="*/ 0 w 590550"/>
                  <a:gd name="connsiteY0" fmla="*/ 0 h 762000"/>
                  <a:gd name="connsiteX1" fmla="*/ 381000 w 590550"/>
                  <a:gd name="connsiteY1" fmla="*/ 0 h 762000"/>
                  <a:gd name="connsiteX2" fmla="*/ 590550 w 590550"/>
                  <a:gd name="connsiteY2" fmla="*/ 209550 h 762000"/>
                  <a:gd name="connsiteX3" fmla="*/ 590550 w 590550"/>
                  <a:gd name="connsiteY3" fmla="*/ 762000 h 762000"/>
                  <a:gd name="connsiteX4" fmla="*/ 0 w 590550"/>
                  <a:gd name="connsiteY4" fmla="*/ 762000 h 762000"/>
                  <a:gd name="connsiteX5" fmla="*/ 0 w 590550"/>
                  <a:gd name="connsiteY5" fmla="*/ 0 h 762000"/>
                  <a:gd name="connsiteX6" fmla="*/ 57150 w 590550"/>
                  <a:gd name="connsiteY6" fmla="*/ 57150 h 762000"/>
                  <a:gd name="connsiteX7" fmla="*/ 57150 w 590550"/>
                  <a:gd name="connsiteY7" fmla="*/ 704850 h 762000"/>
                  <a:gd name="connsiteX8" fmla="*/ 533400 w 590550"/>
                  <a:gd name="connsiteY8" fmla="*/ 704850 h 762000"/>
                  <a:gd name="connsiteX9" fmla="*/ 533400 w 590550"/>
                  <a:gd name="connsiteY9" fmla="*/ 257175 h 762000"/>
                  <a:gd name="connsiteX10" fmla="*/ 323850 w 590550"/>
                  <a:gd name="connsiteY10" fmla="*/ 257175 h 762000"/>
                  <a:gd name="connsiteX11" fmla="*/ 323850 w 590550"/>
                  <a:gd name="connsiteY11" fmla="*/ 57150 h 762000"/>
                  <a:gd name="connsiteX12" fmla="*/ 57150 w 590550"/>
                  <a:gd name="connsiteY12" fmla="*/ 57150 h 762000"/>
                  <a:gd name="connsiteX13" fmla="*/ 381000 w 590550"/>
                  <a:gd name="connsiteY13" fmla="*/ 80963 h 762000"/>
                  <a:gd name="connsiteX14" fmla="*/ 381000 w 590550"/>
                  <a:gd name="connsiteY14" fmla="*/ 200025 h 762000"/>
                  <a:gd name="connsiteX15" fmla="*/ 500063 w 590550"/>
                  <a:gd name="connsiteY15" fmla="*/ 200025 h 762000"/>
                  <a:gd name="connsiteX16" fmla="*/ 381000 w 590550"/>
                  <a:gd name="connsiteY16" fmla="*/ 80963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0550" h="762000">
                    <a:moveTo>
                      <a:pt x="0" y="0"/>
                    </a:moveTo>
                    <a:lnTo>
                      <a:pt x="381000" y="0"/>
                    </a:lnTo>
                    <a:lnTo>
                      <a:pt x="590550" y="209550"/>
                    </a:lnTo>
                    <a:lnTo>
                      <a:pt x="590550" y="762000"/>
                    </a:lnTo>
                    <a:lnTo>
                      <a:pt x="0" y="762000"/>
                    </a:lnTo>
                    <a:lnTo>
                      <a:pt x="0" y="0"/>
                    </a:lnTo>
                    <a:close/>
                    <a:moveTo>
                      <a:pt x="57150" y="57150"/>
                    </a:moveTo>
                    <a:lnTo>
                      <a:pt x="57150" y="704850"/>
                    </a:lnTo>
                    <a:lnTo>
                      <a:pt x="533400" y="704850"/>
                    </a:lnTo>
                    <a:lnTo>
                      <a:pt x="533400" y="257175"/>
                    </a:lnTo>
                    <a:lnTo>
                      <a:pt x="323850" y="257175"/>
                    </a:lnTo>
                    <a:lnTo>
                      <a:pt x="323850" y="57150"/>
                    </a:lnTo>
                    <a:lnTo>
                      <a:pt x="57150" y="57150"/>
                    </a:lnTo>
                    <a:close/>
                    <a:moveTo>
                      <a:pt x="381000" y="80963"/>
                    </a:moveTo>
                    <a:lnTo>
                      <a:pt x="381000" y="200025"/>
                    </a:lnTo>
                    <a:lnTo>
                      <a:pt x="500063" y="200025"/>
                    </a:lnTo>
                    <a:lnTo>
                      <a:pt x="381000" y="80963"/>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ja-JP" altLang="en-US" sz="1200"/>
              </a:p>
            </p:txBody>
          </p:sp>
        </p:grpSp>
        <p:sp>
          <p:nvSpPr>
            <p:cNvPr id="43" name="テキスト ボックス 42">
              <a:extLst>
                <a:ext uri="{FF2B5EF4-FFF2-40B4-BE49-F238E27FC236}">
                  <a16:creationId xmlns:a16="http://schemas.microsoft.com/office/drawing/2014/main" id="{DEE83188-E51B-8F0C-FA8C-C2822A14032C}"/>
                </a:ext>
              </a:extLst>
            </p:cNvPr>
            <p:cNvSpPr txBox="1"/>
            <p:nvPr/>
          </p:nvSpPr>
          <p:spPr>
            <a:xfrm>
              <a:off x="5335628" y="2072896"/>
              <a:ext cx="798345" cy="482095"/>
            </a:xfrm>
            <a:prstGeom prst="rect">
              <a:avLst/>
            </a:prstGeom>
            <a:noFill/>
          </p:spPr>
          <p:txBody>
            <a:bodyPr wrap="square" lIns="0" tIns="0" rIns="0" bIns="0" rtlCol="0">
              <a:spAutoFit/>
            </a:bodyPr>
            <a:lstStyle/>
            <a:p>
              <a:pPr algn="ctr"/>
              <a:r>
                <a:rPr lang="en-US" altLang="ja-JP" sz="1600" b="1" dirty="0">
                  <a:solidFill>
                    <a:srgbClr val="000000"/>
                  </a:solidFill>
                </a:rPr>
                <a:t>deb</a:t>
              </a:r>
            </a:p>
          </p:txBody>
        </p:sp>
      </p:grpSp>
      <p:sp>
        <p:nvSpPr>
          <p:cNvPr id="12" name="テキスト ボックス 11">
            <a:extLst>
              <a:ext uri="{FF2B5EF4-FFF2-40B4-BE49-F238E27FC236}">
                <a16:creationId xmlns:a16="http://schemas.microsoft.com/office/drawing/2014/main" id="{4EE77A42-52DB-1F02-6CE5-AB74DF00BDEB}"/>
              </a:ext>
            </a:extLst>
          </p:cNvPr>
          <p:cNvSpPr txBox="1"/>
          <p:nvPr/>
        </p:nvSpPr>
        <p:spPr>
          <a:xfrm>
            <a:off x="153733" y="2742857"/>
            <a:ext cx="1986941" cy="400110"/>
          </a:xfrm>
          <a:prstGeom prst="rect">
            <a:avLst/>
          </a:prstGeom>
          <a:noFill/>
        </p:spPr>
        <p:txBody>
          <a:bodyPr wrap="square" rtlCol="0">
            <a:spAutoFit/>
          </a:bodyPr>
          <a:lstStyle/>
          <a:p>
            <a:r>
              <a:rPr kumimoji="1" lang="ja-JP" altLang="en-US" sz="2000" b="1"/>
              <a:t>依存ファイル群</a:t>
            </a:r>
            <a:endParaRPr kumimoji="1" lang="en-US" altLang="ja-JP" sz="2000" b="1" dirty="0" err="1"/>
          </a:p>
        </p:txBody>
      </p:sp>
    </p:spTree>
    <p:extLst>
      <p:ext uri="{BB962C8B-B14F-4D97-AF65-F5344CB8AC3E}">
        <p14:creationId xmlns:p14="http://schemas.microsoft.com/office/powerpoint/2010/main" val="2049647184"/>
      </p:ext>
    </p:extLst>
  </p:cSld>
  <p:clrMapOvr>
    <a:masterClrMapping/>
  </p:clrMapOvr>
</p:sld>
</file>

<file path=ppt/theme/theme1.xml><?xml version="1.0" encoding="utf-8"?>
<a:theme xmlns:a="http://schemas.openxmlformats.org/drawingml/2006/main" name="New Dark Theme 4x3 Screen">
  <a:themeElements>
    <a:clrScheme name="">
      <a:dk1>
        <a:srgbClr val="000000"/>
      </a:dk1>
      <a:lt1>
        <a:srgbClr val="FFFFFF"/>
      </a:lt1>
      <a:dk2>
        <a:srgbClr val="000000"/>
      </a:dk2>
      <a:lt2>
        <a:srgbClr val="FFFFFF"/>
      </a:lt2>
      <a:accent1>
        <a:srgbClr val="FFFF00"/>
      </a:accent1>
      <a:accent2>
        <a:srgbClr val="00C0FF"/>
      </a:accent2>
      <a:accent3>
        <a:srgbClr val="FF80C0"/>
      </a:accent3>
      <a:accent4>
        <a:srgbClr val="FFC000"/>
      </a:accent4>
      <a:accent5>
        <a:srgbClr val="22FF00"/>
      </a:accent5>
      <a:accent6>
        <a:srgbClr val="DCAAFF"/>
      </a:accent6>
      <a:hlink>
        <a:srgbClr val="00AFF4"/>
      </a:hlink>
      <a:folHlink>
        <a:srgbClr val="00AFF4"/>
      </a:folHlink>
    </a:clrScheme>
    <a:fontScheme name="Presentation">
      <a:majorFont>
        <a:latin typeface="Segoe UI"/>
        <a:ea typeface="BIZ UDPゴシック"/>
        <a:cs typeface=""/>
      </a:majorFont>
      <a:minorFont>
        <a:latin typeface="Segoe UI"/>
        <a:ea typeface="BIZ UDP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ew Dark Theme 4x3 Screen" id="{8074B68D-C697-A64C-842A-77C3847DA7C6}" vid="{D94E7524-F7ED-2149-A3F7-3ED83152E4B5}"/>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New Light Theme 4x3</Template>
  <TotalTime>44780</TotalTime>
  <Words>4689</Words>
  <Application>Microsoft Macintosh PowerPoint</Application>
  <PresentationFormat>画面に合わせる (4:3)</PresentationFormat>
  <Paragraphs>639</Paragraphs>
  <Slides>33</Slides>
  <Notes>28</Notes>
  <HiddenSlides>2</HiddenSlides>
  <MMClips>0</MMClips>
  <ScaleCrop>false</ScaleCrop>
  <HeadingPairs>
    <vt:vector size="6" baseType="variant">
      <vt:variant>
        <vt:lpstr>使用されているフォント</vt:lpstr>
      </vt:variant>
      <vt:variant>
        <vt:i4>4</vt:i4>
      </vt:variant>
      <vt:variant>
        <vt:lpstr>テーマ</vt:lpstr>
      </vt:variant>
      <vt:variant>
        <vt:i4>1</vt:i4>
      </vt:variant>
      <vt:variant>
        <vt:lpstr>スライド タイトル</vt:lpstr>
      </vt:variant>
      <vt:variant>
        <vt:i4>33</vt:i4>
      </vt:variant>
    </vt:vector>
  </HeadingPairs>
  <TitlesOfParts>
    <vt:vector size="38" baseType="lpstr">
      <vt:lpstr>Segoe UI</vt:lpstr>
      <vt:lpstr>BIZ UDGothic</vt:lpstr>
      <vt:lpstr>游ゴシック</vt:lpstr>
      <vt:lpstr>Arial</vt:lpstr>
      <vt:lpstr>New Dark Theme 4x3 Screen</vt:lpstr>
      <vt:lpstr>SBOM 利活用に関する課題抽出及び C/C++ のソフトウェアに対する SBOM 生成手法の開発</vt:lpstr>
      <vt:lpstr>背景：　サプライチェーンリスク</vt:lpstr>
      <vt:lpstr>Software Bill of Materials (SBOM)</vt:lpstr>
      <vt:lpstr>課題：　SBOM の普及は不十分</vt:lpstr>
      <vt:lpstr>Stack Overflow 上の質問内容の調査</vt:lpstr>
      <vt:lpstr>C/C++ のソフトウェアに対する SBOM 生成</vt:lpstr>
      <vt:lpstr>C/C++ のビルド処理</vt:lpstr>
      <vt:lpstr>依存関係の抽出</vt:lpstr>
      <vt:lpstr>依存パッケージ群の抽出 （Debian 系）</vt:lpstr>
      <vt:lpstr>メタデータの抽出 （Debian 系）</vt:lpstr>
      <vt:lpstr>評価 – 前提</vt:lpstr>
      <vt:lpstr>評価 – 内容</vt:lpstr>
      <vt:lpstr>評価 – 結果</vt:lpstr>
      <vt:lpstr>評価 – curl に対する SBOM 生成</vt:lpstr>
      <vt:lpstr>まとめ</vt:lpstr>
      <vt:lpstr>付録：　SBOM の利点</vt:lpstr>
      <vt:lpstr>付録：　既存調査</vt:lpstr>
      <vt:lpstr>付録：　Stack Overflow [10]</vt:lpstr>
      <vt:lpstr>付録：　質問調査 1 – 回答・解決状況</vt:lpstr>
      <vt:lpstr>付録：　質問調査 2 – 質問数推移</vt:lpstr>
      <vt:lpstr>付録：　質問調査 3 – 課題 1</vt:lpstr>
      <vt:lpstr>付録：　質問調査 3 – 課題 2</vt:lpstr>
      <vt:lpstr>付録：　質問調査 3 – 課題 3</vt:lpstr>
      <vt:lpstr>付録：　SPDX 2.3 形式の SBOM の構成 [13]</vt:lpstr>
      <vt:lpstr>付録：　SBOM の種類 [14]</vt:lpstr>
      <vt:lpstr>付録：　実験環境</vt:lpstr>
      <vt:lpstr>付録：　評価 – Apache HTTP Server</vt:lpstr>
      <vt:lpstr>付録：　評価 – パッケージメタデータの抽出能力</vt:lpstr>
      <vt:lpstr>付録：　ライセンス情報の取得</vt:lpstr>
      <vt:lpstr>付録：　評価 – ライセンス取得能力</vt:lpstr>
      <vt:lpstr>付録：　今後の課題</vt:lpstr>
      <vt:lpstr>評価 – ビルド時に組み込まれる依存関係</vt:lpstr>
      <vt:lpstr>評価 – 実行時の依存関係</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
  <cp:lastModifiedBy>watamario15</cp:lastModifiedBy>
  <cp:revision>69</cp:revision>
  <cp:lastPrinted>2025-01-20T03:55:41Z</cp:lastPrinted>
  <dcterms:created xsi:type="dcterms:W3CDTF">2024-09-20T13:28:03Z</dcterms:created>
  <dcterms:modified xsi:type="dcterms:W3CDTF">2025-02-04T05:04:39Z</dcterms:modified>
  <cp:category/>
</cp:coreProperties>
</file>