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57" r:id="rId1"/>
  </p:sldMasterIdLst>
  <p:notesMasterIdLst>
    <p:notesMasterId r:id="rId28"/>
  </p:notesMasterIdLst>
  <p:sldIdLst>
    <p:sldId id="256" r:id="rId2"/>
    <p:sldId id="263" r:id="rId3"/>
    <p:sldId id="290" r:id="rId4"/>
    <p:sldId id="291" r:id="rId5"/>
    <p:sldId id="292" r:id="rId6"/>
    <p:sldId id="259" r:id="rId7"/>
    <p:sldId id="301" r:id="rId8"/>
    <p:sldId id="280" r:id="rId9"/>
    <p:sldId id="296" r:id="rId10"/>
    <p:sldId id="297" r:id="rId11"/>
    <p:sldId id="303" r:id="rId12"/>
    <p:sldId id="302" r:id="rId13"/>
    <p:sldId id="298" r:id="rId14"/>
    <p:sldId id="304" r:id="rId15"/>
    <p:sldId id="283" r:id="rId16"/>
    <p:sldId id="294" r:id="rId17"/>
    <p:sldId id="258" r:id="rId18"/>
    <p:sldId id="309" r:id="rId19"/>
    <p:sldId id="311" r:id="rId20"/>
    <p:sldId id="299" r:id="rId21"/>
    <p:sldId id="305" r:id="rId22"/>
    <p:sldId id="272" r:id="rId23"/>
    <p:sldId id="277" r:id="rId24"/>
    <p:sldId id="265" r:id="rId25"/>
    <p:sldId id="308" r:id="rId26"/>
    <p:sldId id="312" r:id="rId27"/>
  </p:sldIdLst>
  <p:sldSz cx="12192000" cy="6858000"/>
  <p:notesSz cx="9144000" cy="6858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SURU Tomoaki" initials="TT" lastIdx="1" clrIdx="0">
    <p:extLst>
      <p:ext uri="{19B8F6BF-5375-455C-9EA6-DF929625EA0E}">
        <p15:presenceInfo xmlns:p15="http://schemas.microsoft.com/office/powerpoint/2012/main" userId="S::u396938g@ecs.osaka-u.ac.jp::7810defa-b10c-4e21-bf06-8b89767c55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4C"/>
    <a:srgbClr val="FD5200"/>
    <a:srgbClr val="FFE500"/>
    <a:srgbClr val="8ED97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D76B66-A1F5-1247-9680-BCC810504DE2}" v="138" dt="2026-02-09T06:27:38.6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408" autoAdjust="0"/>
    <p:restoredTop sz="78367"/>
  </p:normalViewPr>
  <p:slideViewPr>
    <p:cSldViewPr snapToGrid="0">
      <p:cViewPr>
        <p:scale>
          <a:sx n="81" d="100"/>
          <a:sy n="81" d="100"/>
        </p:scale>
        <p:origin x="464"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vl1pPr>
          </a:lstStyle>
          <a:p>
            <a:fld id="{7959BD52-68B5-A94E-A98D-BBC1E1820ACA}" type="datetimeFigureOut">
              <a:rPr kumimoji="1" lang="ja-JP" altLang="en-US" smtClean="0"/>
              <a:t>2026/2/6</a:t>
            </a:fld>
            <a:endParaRPr kumimoji="1" lang="ja-JP" altLang="en-US"/>
          </a:p>
        </p:txBody>
      </p:sp>
      <p:sp>
        <p:nvSpPr>
          <p:cNvPr id="4" name="スライド イメージ プレースホルダー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246D7D6A-6FBA-5045-A239-D737018A4740}" type="slidenum">
              <a:rPr kumimoji="1" lang="ja-JP" altLang="en-US" smtClean="0"/>
              <a:t>‹#›</a:t>
            </a:fld>
            <a:endParaRPr kumimoji="1" lang="ja-JP" altLang="en-US"/>
          </a:p>
        </p:txBody>
      </p:sp>
    </p:spTree>
    <p:extLst>
      <p:ext uri="{BB962C8B-B14F-4D97-AF65-F5344CB8AC3E}">
        <p14:creationId xmlns:p14="http://schemas.microsoft.com/office/powerpoint/2010/main" val="399735139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514600" y="857250"/>
            <a:ext cx="4114800" cy="2314575"/>
          </a:xfrm>
        </p:spPr>
      </p:sp>
      <p:sp>
        <p:nvSpPr>
          <p:cNvPr id="3" name="ノート プレースホルダー 2"/>
          <p:cNvSpPr>
            <a:spLocks noGrp="1"/>
          </p:cNvSpPr>
          <p:nvPr>
            <p:ph type="body" idx="1"/>
          </p:nvPr>
        </p:nvSpPr>
        <p:spPr/>
        <p:txBody>
          <a:bodyPr/>
          <a:lstStyle/>
          <a:p>
            <a:r>
              <a:rPr kumimoji="1" lang="ja-JP" altLang="en-US"/>
              <a:t>コードクローンにバグが含まれているとバグの修正漏れを引き起こす原因になり，これは，ソースコードの保守性が低下する要因の一つです。</a:t>
            </a:r>
            <a:endParaRPr kumimoji="1" lang="en-US" altLang="ja-JP" dirty="0"/>
          </a:p>
          <a:p>
            <a:endParaRPr kumimoji="1" lang="en-US" altLang="ja-JP" dirty="0"/>
          </a:p>
          <a:p>
            <a:r>
              <a:rPr kumimoji="1" lang="en-US" altLang="ja-JP" dirty="0"/>
              <a:t>Type4</a:t>
            </a:r>
            <a:r>
              <a:rPr kumimoji="1" lang="ja-JP" altLang="en-US"/>
              <a:t>のクローンを検出したい理由は何？</a:t>
            </a:r>
            <a:endParaRPr kumimoji="1" lang="en-US" altLang="ja-JP" dirty="0"/>
          </a:p>
          <a:p>
            <a:r>
              <a:rPr kumimoji="1" lang="ja-JP" altLang="en-US"/>
              <a:t>書き方に一貫性のないコードを一つのメソッドに集約が可能になる</a:t>
            </a:r>
            <a:endParaRPr kumimoji="1" lang="en-US" altLang="ja-JP" dirty="0"/>
          </a:p>
          <a:p>
            <a:r>
              <a:rPr kumimoji="1" lang="ja-JP" altLang="en-US"/>
              <a:t>コードの比較によってどちらが良いか判定</a:t>
            </a:r>
            <a:endParaRPr kumimoji="1" lang="en-US" altLang="ja-JP" dirty="0"/>
          </a:p>
        </p:txBody>
      </p:sp>
      <p:sp>
        <p:nvSpPr>
          <p:cNvPr id="4" name="スライド番号プレースホルダー 3"/>
          <p:cNvSpPr>
            <a:spLocks noGrp="1"/>
          </p:cNvSpPr>
          <p:nvPr>
            <p:ph type="sldNum" sz="quarter" idx="5"/>
          </p:nvPr>
        </p:nvSpPr>
        <p:spPr/>
        <p:txBody>
          <a:bodyPr/>
          <a:lstStyle/>
          <a:p>
            <a:fld id="{805301C5-5E05-E142-9F42-9BFE38D3935B}" type="slidenum">
              <a:rPr kumimoji="1" lang="ja-JP" altLang="en-US" smtClean="0"/>
              <a:t>1</a:t>
            </a:fld>
            <a:endParaRPr kumimoji="1" lang="ja-JP" altLang="en-US"/>
          </a:p>
        </p:txBody>
      </p:sp>
    </p:spTree>
    <p:extLst>
      <p:ext uri="{BB962C8B-B14F-4D97-AF65-F5344CB8AC3E}">
        <p14:creationId xmlns:p14="http://schemas.microsoft.com/office/powerpoint/2010/main" val="343985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この葉ノードを除いた</a:t>
            </a:r>
            <a:r>
              <a:rPr kumimoji="1" lang="en-US" altLang="ja-JP" dirty="0"/>
              <a:t>AST</a:t>
            </a:r>
            <a:r>
              <a:rPr kumimoji="1" lang="ja-JP" altLang="en-US"/>
              <a:t>がこちらになります</a:t>
            </a:r>
            <a:endParaRPr kumimoji="1" lang="en-US" altLang="ja-JP" dirty="0"/>
          </a:p>
          <a:p>
            <a:r>
              <a:rPr kumimoji="1" lang="ja-JP" altLang="en-US"/>
              <a:t>残されたノードをもつ</a:t>
            </a:r>
            <a:r>
              <a:rPr kumimoji="1" lang="en-US" altLang="ja-JP" dirty="0"/>
              <a:t>AST</a:t>
            </a:r>
            <a:r>
              <a:rPr kumimoji="1" lang="ja-JP" altLang="en-US"/>
              <a:t>の形状が一致するため</a:t>
            </a:r>
            <a:r>
              <a:rPr kumimoji="1" lang="en-US" altLang="ja-JP" dirty="0"/>
              <a:t>Type2</a:t>
            </a:r>
            <a:r>
              <a:rPr kumimoji="1" lang="ja-JP" altLang="en-US"/>
              <a:t>に分類されます</a:t>
            </a:r>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10</a:t>
            </a:fld>
            <a:endParaRPr kumimoji="1" lang="ja-JP" altLang="en-US"/>
          </a:p>
        </p:txBody>
      </p:sp>
    </p:spTree>
    <p:extLst>
      <p:ext uri="{BB962C8B-B14F-4D97-AF65-F5344CB8AC3E}">
        <p14:creationId xmlns:p14="http://schemas.microsoft.com/office/powerpoint/2010/main" val="24046860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続いて</a:t>
            </a:r>
            <a:r>
              <a:rPr kumimoji="1" lang="en-US" altLang="ja-JP" dirty="0"/>
              <a:t>Type3</a:t>
            </a:r>
            <a:r>
              <a:rPr kumimoji="1" lang="ja-JP" altLang="en-US"/>
              <a:t>の詳細を説明します．</a:t>
            </a:r>
            <a:r>
              <a:rPr kumimoji="1" lang="en-US" altLang="ja-JP" dirty="0"/>
              <a:t>Type3</a:t>
            </a:r>
            <a:r>
              <a:rPr kumimoji="1" lang="ja-JP" altLang="en-US"/>
              <a:t>は葉ノードに加え，単文以下のノードを除いた</a:t>
            </a:r>
            <a:r>
              <a:rPr kumimoji="1" lang="en-US" altLang="ja-JP" dirty="0"/>
              <a:t>AST</a:t>
            </a:r>
            <a:r>
              <a:rPr kumimoji="1" lang="ja-JP" altLang="en-US"/>
              <a:t>の形状が同一であることが条件となります．</a:t>
            </a:r>
            <a:endParaRPr kumimoji="1" lang="en-US" altLang="ja-JP" dirty="0"/>
          </a:p>
          <a:p>
            <a:r>
              <a:rPr kumimoji="1" lang="ja-JP" altLang="en-US"/>
              <a:t>ここで，</a:t>
            </a:r>
            <a:r>
              <a:rPr kumimoji="1" lang="en-US" altLang="ja-JP" dirty="0"/>
              <a:t>Java</a:t>
            </a:r>
            <a:r>
              <a:rPr kumimoji="1" lang="ja-JP" altLang="en-US"/>
              <a:t>の構文定義で定義される単文を表に示します．</a:t>
            </a:r>
            <a:endParaRPr kumimoji="1" lang="en-US" altLang="ja-JP" dirty="0"/>
          </a:p>
          <a:p>
            <a:r>
              <a:rPr kumimoji="1" lang="ja-JP" altLang="en-US"/>
              <a:t>これらの文を表すノードが単文ノードとして扱われます</a:t>
            </a:r>
            <a:endParaRPr kumimoji="1" lang="en-US" altLang="ja-JP" dirty="0"/>
          </a:p>
          <a:p>
            <a:r>
              <a:rPr kumimoji="1" lang="ja-JP" altLang="en-US"/>
              <a:t>いーるど文</a:t>
            </a:r>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11</a:t>
            </a:fld>
            <a:endParaRPr kumimoji="1" lang="ja-JP" altLang="en-US"/>
          </a:p>
        </p:txBody>
      </p:sp>
    </p:spTree>
    <p:extLst>
      <p:ext uri="{BB962C8B-B14F-4D97-AF65-F5344CB8AC3E}">
        <p14:creationId xmlns:p14="http://schemas.microsoft.com/office/powerpoint/2010/main" val="34835564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Type3</a:t>
            </a:r>
            <a:r>
              <a:rPr kumimoji="1" lang="ja-JP" altLang="en-US"/>
              <a:t>に分類されるコードクローンの例です．こーど</a:t>
            </a:r>
            <a:r>
              <a:rPr kumimoji="1" lang="en-US" altLang="ja-JP" dirty="0"/>
              <a:t>A</a:t>
            </a:r>
            <a:r>
              <a:rPr kumimoji="1" lang="ja-JP" altLang="en-US"/>
              <a:t>とコード</a:t>
            </a:r>
            <a:r>
              <a:rPr kumimoji="1" lang="en-US" altLang="ja-JP" dirty="0"/>
              <a:t>B</a:t>
            </a:r>
            <a:r>
              <a:rPr kumimoji="1" lang="ja-JP" altLang="en-US"/>
              <a:t>で異なる部分が赤文字でしめされています．</a:t>
            </a:r>
            <a:endParaRPr kumimoji="1" lang="en-US" altLang="ja-JP" dirty="0"/>
          </a:p>
          <a:p>
            <a:r>
              <a:rPr kumimoji="1" lang="ja-JP" altLang="en-US"/>
              <a:t>それぞれに対応する</a:t>
            </a:r>
            <a:r>
              <a:rPr kumimoji="1" lang="en-US" altLang="ja-JP" dirty="0"/>
              <a:t>AST</a:t>
            </a:r>
            <a:r>
              <a:rPr kumimoji="1" lang="ja-JP" altLang="en-US"/>
              <a:t>の黄色く示されているのが葉ノード，緑色で示されているのが単文以下のノードとして除かれるノードになります</a:t>
            </a:r>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12</a:t>
            </a:fld>
            <a:endParaRPr kumimoji="1" lang="ja-JP" altLang="en-US"/>
          </a:p>
        </p:txBody>
      </p:sp>
    </p:spTree>
    <p:extLst>
      <p:ext uri="{BB962C8B-B14F-4D97-AF65-F5344CB8AC3E}">
        <p14:creationId xmlns:p14="http://schemas.microsoft.com/office/powerpoint/2010/main" val="1719872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ここから，葉ノードと単文以下のノードを除くとこのようになり，残されたノードを持つ</a:t>
            </a:r>
            <a:r>
              <a:rPr kumimoji="1" lang="en-US" altLang="ja-JP" dirty="0"/>
              <a:t>AST</a:t>
            </a:r>
            <a:r>
              <a:rPr kumimoji="1" lang="ja-JP" altLang="en-US"/>
              <a:t>の形状が一致するするため</a:t>
            </a:r>
            <a:r>
              <a:rPr kumimoji="1" lang="en-US" altLang="ja-JP" dirty="0"/>
              <a:t>Type3</a:t>
            </a:r>
            <a:r>
              <a:rPr kumimoji="1" lang="ja-JP" altLang="en-US"/>
              <a:t>に分類されます</a:t>
            </a:r>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13</a:t>
            </a:fld>
            <a:endParaRPr kumimoji="1" lang="ja-JP" altLang="en-US"/>
          </a:p>
        </p:txBody>
      </p:sp>
    </p:spTree>
    <p:extLst>
      <p:ext uri="{BB962C8B-B14F-4D97-AF65-F5344CB8AC3E}">
        <p14:creationId xmlns:p14="http://schemas.microsoft.com/office/powerpoint/2010/main" val="30079212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14</a:t>
            </a:fld>
            <a:endParaRPr kumimoji="1" lang="ja-JP" altLang="en-US"/>
          </a:p>
        </p:txBody>
      </p:sp>
    </p:spTree>
    <p:extLst>
      <p:ext uri="{BB962C8B-B14F-4D97-AF65-F5344CB8AC3E}">
        <p14:creationId xmlns:p14="http://schemas.microsoft.com/office/powerpoint/2010/main" val="2705929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本研究では．提案手法に対する評価実験として被験者実験を行いました．</a:t>
            </a:r>
            <a:endParaRPr kumimoji="1" lang="en-US" altLang="ja-JP" dirty="0"/>
          </a:p>
          <a:p>
            <a:r>
              <a:rPr kumimoji="1" lang="ja-JP" altLang="en-US"/>
              <a:t>この被験者実験の目的は，提案手法によるラベリングが人間の感覚とずれているのかを評価することです</a:t>
            </a:r>
            <a:endParaRPr kumimoji="1" lang="en-US" altLang="ja-JP" dirty="0"/>
          </a:p>
          <a:p>
            <a:r>
              <a:rPr kumimoji="1" lang="ja-JP" altLang="en-US"/>
              <a:t>そのために，既存のコードクローン研究に広く用いられているコードクローンの大規模データセット</a:t>
            </a:r>
            <a:r>
              <a:rPr kumimoji="1" lang="en-US" altLang="ja-JP" dirty="0" err="1"/>
              <a:t>BigCloenBEnch</a:t>
            </a:r>
            <a:r>
              <a:rPr kumimoji="1" lang="ja-JP" altLang="en-US"/>
              <a:t>を利用しました．</a:t>
            </a:r>
            <a:endParaRPr kumimoji="1" lang="en-US" altLang="ja-JP" dirty="0"/>
          </a:p>
          <a:p>
            <a:r>
              <a:rPr kumimoji="1" lang="ja-JP" altLang="en-US"/>
              <a:t>実験は大学院博士前期課程の学生</a:t>
            </a:r>
            <a:r>
              <a:rPr kumimoji="1" lang="en-US" altLang="ja-JP" dirty="0"/>
              <a:t>6</a:t>
            </a:r>
            <a:r>
              <a:rPr kumimoji="1" lang="ja-JP" altLang="en-US"/>
              <a:t>人を対象に行いました．</a:t>
            </a:r>
            <a:endParaRPr kumimoji="1" lang="en-US" altLang="ja-JP" dirty="0"/>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15</a:t>
            </a:fld>
            <a:endParaRPr kumimoji="1" lang="ja-JP" altLang="en-US"/>
          </a:p>
        </p:txBody>
      </p:sp>
    </p:spTree>
    <p:extLst>
      <p:ext uri="{BB962C8B-B14F-4D97-AF65-F5344CB8AC3E}">
        <p14:creationId xmlns:p14="http://schemas.microsoft.com/office/powerpoint/2010/main" val="21559521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514600" y="857250"/>
            <a:ext cx="4114800" cy="2314575"/>
          </a:xfrm>
        </p:spPr>
      </p:sp>
      <p:sp>
        <p:nvSpPr>
          <p:cNvPr id="3" name="ノート プレースホルダー 2"/>
          <p:cNvSpPr>
            <a:spLocks noGrp="1"/>
          </p:cNvSpPr>
          <p:nvPr>
            <p:ph type="body" idx="1"/>
          </p:nvPr>
        </p:nvSpPr>
        <p:spPr/>
        <p:txBody>
          <a:bodyPr/>
          <a:lstStyle/>
          <a:p>
            <a:r>
              <a:rPr kumimoji="1" lang="ja-JP" altLang="en-US"/>
              <a:t>この実験で利用した既存のデータセット，</a:t>
            </a:r>
            <a:r>
              <a:rPr kumimoji="1" lang="en-US" altLang="ja-JP" dirty="0" err="1"/>
              <a:t>BigCloneBench</a:t>
            </a:r>
            <a:r>
              <a:rPr kumimoji="1" lang="ja-JP" altLang="en-US"/>
              <a:t>について説明します．</a:t>
            </a:r>
            <a:endParaRPr kumimoji="1" lang="en-US" altLang="ja-JP" dirty="0"/>
          </a:p>
          <a:p>
            <a:r>
              <a:rPr kumimoji="1" lang="en-US" altLang="ja-JP" dirty="0"/>
              <a:t>〜</a:t>
            </a:r>
          </a:p>
          <a:p>
            <a:r>
              <a:rPr kumimoji="1" lang="en-US" altLang="ja-JP" dirty="0"/>
              <a:t>Type</a:t>
            </a:r>
            <a:r>
              <a:rPr kumimoji="1" lang="ja-JP" altLang="en-US"/>
              <a:t>１，</a:t>
            </a:r>
            <a:r>
              <a:rPr kumimoji="1" lang="en-US" altLang="ja-JP" dirty="0"/>
              <a:t>Type2</a:t>
            </a:r>
            <a:r>
              <a:rPr kumimoji="1" lang="ja-JP" altLang="en-US"/>
              <a:t>，</a:t>
            </a:r>
            <a:r>
              <a:rPr kumimoji="1" lang="en-US" altLang="ja-JP" dirty="0"/>
              <a:t>Strongly</a:t>
            </a:r>
            <a:r>
              <a:rPr kumimoji="1" lang="ja-JP" altLang="en-US"/>
              <a:t>ー</a:t>
            </a:r>
            <a:r>
              <a:rPr kumimoji="1" lang="en-US" altLang="ja-JP" dirty="0"/>
              <a:t>Type3</a:t>
            </a:r>
            <a:r>
              <a:rPr kumimoji="1" lang="ja-JP" altLang="en-US"/>
              <a:t>，</a:t>
            </a:r>
            <a:r>
              <a:rPr kumimoji="1" lang="en-US" altLang="ja-JP" dirty="0"/>
              <a:t>moderately</a:t>
            </a:r>
            <a:r>
              <a:rPr kumimoji="1" lang="ja-JP" altLang="en-US"/>
              <a:t>ー</a:t>
            </a:r>
            <a:r>
              <a:rPr kumimoji="1" lang="en-US" altLang="ja-JP" dirty="0"/>
              <a:t>Typ3</a:t>
            </a:r>
            <a:r>
              <a:rPr kumimoji="1" lang="ja-JP" altLang="en-US"/>
              <a:t>，</a:t>
            </a:r>
            <a:r>
              <a:rPr kumimoji="1" lang="en-US" altLang="ja-JP" dirty="0"/>
              <a:t>weakly</a:t>
            </a:r>
            <a:r>
              <a:rPr kumimoji="1" lang="ja-JP" altLang="en-US"/>
              <a:t>ー</a:t>
            </a:r>
            <a:r>
              <a:rPr kumimoji="1" lang="en-US" altLang="ja-JP" dirty="0"/>
              <a:t>TYpe3</a:t>
            </a:r>
            <a:r>
              <a:rPr kumimoji="1" lang="ja-JP" altLang="en-US"/>
              <a:t>の５つに分類されています．</a:t>
            </a:r>
            <a:endParaRPr kumimoji="1" lang="en-US" altLang="ja-JP" dirty="0"/>
          </a:p>
          <a:p>
            <a:r>
              <a:rPr kumimoji="1" lang="en-US" altLang="ja-JP" dirty="0"/>
              <a:t>Type3</a:t>
            </a:r>
            <a:r>
              <a:rPr kumimoji="1" lang="ja-JP" altLang="en-US"/>
              <a:t>，</a:t>
            </a:r>
            <a:r>
              <a:rPr kumimoji="1" lang="en-US" altLang="ja-JP" dirty="0"/>
              <a:t>Type4</a:t>
            </a:r>
            <a:r>
              <a:rPr kumimoji="1" lang="ja-JP" altLang="en-US"/>
              <a:t>にあたるコードクローンのペアを行の一致率で次のように分類しています．</a:t>
            </a:r>
            <a:endParaRPr kumimoji="1" lang="en-US" altLang="ja-JP" dirty="0"/>
          </a:p>
          <a:p>
            <a:r>
              <a:rPr kumimoji="1" lang="ja-JP" altLang="en-US"/>
              <a:t>既存の研究では</a:t>
            </a:r>
            <a:r>
              <a:rPr kumimoji="1" lang="en-US" altLang="ja-JP" dirty="0"/>
              <a:t>Type3(weak)</a:t>
            </a:r>
            <a:r>
              <a:rPr kumimoji="1" lang="ja-JP" altLang="en-US"/>
              <a:t>に分類されたクローンペアを</a:t>
            </a:r>
            <a:r>
              <a:rPr kumimoji="1" lang="en-US" altLang="ja-JP" dirty="0"/>
              <a:t>Type4</a:t>
            </a:r>
            <a:r>
              <a:rPr kumimoji="1" lang="ja-JP" altLang="en-US"/>
              <a:t>クローンとして扱い，クローン検出器の評価や</a:t>
            </a:r>
            <a:r>
              <a:rPr kumimoji="1" lang="en-US" altLang="ja-JP" dirty="0"/>
              <a:t>LLM</a:t>
            </a:r>
            <a:r>
              <a:rPr kumimoji="1" lang="ja-JP" altLang="en-US"/>
              <a:t>の学習を行っています．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16</a:t>
            </a:fld>
            <a:endParaRPr kumimoji="1" lang="ja-JP" altLang="en-US"/>
          </a:p>
        </p:txBody>
      </p:sp>
    </p:spTree>
    <p:extLst>
      <p:ext uri="{BB962C8B-B14F-4D97-AF65-F5344CB8AC3E}">
        <p14:creationId xmlns:p14="http://schemas.microsoft.com/office/powerpoint/2010/main" val="2755932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3DB81-70FA-A10D-4129-D54BE6EC94B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96F0798-FF27-E49D-2227-F1CDDEE3FC3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F6ABD37-CEDE-4A65-B138-0183003B6CB7}"/>
              </a:ext>
            </a:extLst>
          </p:cNvPr>
          <p:cNvSpPr>
            <a:spLocks noGrp="1"/>
          </p:cNvSpPr>
          <p:nvPr>
            <p:ph type="body" idx="1"/>
          </p:nvPr>
        </p:nvSpPr>
        <p:spPr/>
        <p:txBody>
          <a:bodyPr/>
          <a:lstStyle/>
          <a:p>
            <a:r>
              <a:rPr kumimoji="1" lang="en-US" altLang="ja-JP" dirty="0" err="1"/>
              <a:t>BIgCloneBEnch</a:t>
            </a:r>
            <a:r>
              <a:rPr kumimoji="1" lang="ja-JP" altLang="en-US"/>
              <a:t>を提案手法を用いて分類した結果がこの表になります．</a:t>
            </a:r>
            <a:endParaRPr kumimoji="1" lang="en-US" altLang="ja-JP" dirty="0"/>
          </a:p>
          <a:p>
            <a:r>
              <a:rPr kumimoji="1" lang="en-US" altLang="ja-JP" dirty="0" err="1"/>
              <a:t>BIgCloneBEnch</a:t>
            </a:r>
            <a:r>
              <a:rPr kumimoji="1" lang="ja-JP" altLang="en-US"/>
              <a:t>では</a:t>
            </a:r>
            <a:r>
              <a:rPr kumimoji="1" lang="en-US" altLang="ja-JP" dirty="0"/>
              <a:t>Type3</a:t>
            </a:r>
            <a:r>
              <a:rPr kumimoji="1" lang="ja-JP" altLang="en-US"/>
              <a:t>および</a:t>
            </a:r>
            <a:r>
              <a:rPr kumimoji="1" lang="en-US" altLang="ja-JP" dirty="0"/>
              <a:t>Type4</a:t>
            </a:r>
            <a:r>
              <a:rPr kumimoji="1" lang="ja-JP" altLang="en-US"/>
              <a:t>と分類されていたコードクローンの中に，提案手法では異なる</a:t>
            </a:r>
            <a:r>
              <a:rPr kumimoji="1" lang="en-US" altLang="ja-JP" dirty="0"/>
              <a:t>Type</a:t>
            </a:r>
            <a:r>
              <a:rPr kumimoji="1" lang="ja-JP" altLang="en-US"/>
              <a:t>に分類されるクローンが存在しました</a:t>
            </a:r>
            <a:endParaRPr kumimoji="1" lang="en-US" altLang="ja-JP" dirty="0"/>
          </a:p>
        </p:txBody>
      </p:sp>
      <p:sp>
        <p:nvSpPr>
          <p:cNvPr id="4" name="スライド番号プレースホルダー 3">
            <a:extLst>
              <a:ext uri="{FF2B5EF4-FFF2-40B4-BE49-F238E27FC236}">
                <a16:creationId xmlns:a16="http://schemas.microsoft.com/office/drawing/2014/main" id="{D42C3297-8F90-6968-4B19-314E985EF0C0}"/>
              </a:ext>
            </a:extLst>
          </p:cNvPr>
          <p:cNvSpPr>
            <a:spLocks noGrp="1"/>
          </p:cNvSpPr>
          <p:nvPr>
            <p:ph type="sldNum" sz="quarter" idx="5"/>
          </p:nvPr>
        </p:nvSpPr>
        <p:spPr/>
        <p:txBody>
          <a:bodyPr/>
          <a:lstStyle/>
          <a:p>
            <a:fld id="{246D7D6A-6FBA-5045-A239-D737018A4740}" type="slidenum">
              <a:rPr kumimoji="1" lang="ja-JP" altLang="en-US" smtClean="0"/>
              <a:t>17</a:t>
            </a:fld>
            <a:endParaRPr kumimoji="1" lang="ja-JP" altLang="en-US"/>
          </a:p>
        </p:txBody>
      </p:sp>
    </p:spTree>
    <p:extLst>
      <p:ext uri="{BB962C8B-B14F-4D97-AF65-F5344CB8AC3E}">
        <p14:creationId xmlns:p14="http://schemas.microsoft.com/office/powerpoint/2010/main" val="33490444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7BA1E-3204-B94E-E5E5-F1F77B95FA0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44114A9-C079-B604-6202-2AD85181315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540FD47-78B0-06E9-5A3A-FB903DBB5A4F}"/>
              </a:ext>
            </a:extLst>
          </p:cNvPr>
          <p:cNvSpPr>
            <a:spLocks noGrp="1"/>
          </p:cNvSpPr>
          <p:nvPr>
            <p:ph type="body" idx="1"/>
          </p:nvPr>
        </p:nvSpPr>
        <p:spPr/>
        <p:txBody>
          <a:bodyPr/>
          <a:lstStyle/>
          <a:p>
            <a:r>
              <a:rPr kumimoji="1" lang="ja-JP" altLang="en-US"/>
              <a:t>そのうち，</a:t>
            </a:r>
            <a:r>
              <a:rPr kumimoji="1" lang="en-US" altLang="ja-JP" dirty="0" err="1"/>
              <a:t>BigCLoneBench</a:t>
            </a:r>
            <a:r>
              <a:rPr kumimoji="1" lang="ja-JP" altLang="en-US"/>
              <a:t>では</a:t>
            </a:r>
            <a:r>
              <a:rPr kumimoji="1" lang="en-US" altLang="ja-JP" dirty="0"/>
              <a:t>Type3</a:t>
            </a:r>
            <a:r>
              <a:rPr kumimoji="1" lang="ja-JP" altLang="en-US"/>
              <a:t>と分類されたものの，提案手法で</a:t>
            </a:r>
            <a:r>
              <a:rPr kumimoji="1" lang="en-US" altLang="ja-JP" dirty="0"/>
              <a:t>TYpe4</a:t>
            </a:r>
            <a:r>
              <a:rPr kumimoji="1" lang="ja-JP" altLang="en-US"/>
              <a:t>と分類されたクローンペア，</a:t>
            </a:r>
            <a:r>
              <a:rPr kumimoji="1" lang="en-US" altLang="ja-JP" dirty="0" err="1"/>
              <a:t>BIgCloneBench</a:t>
            </a:r>
            <a:r>
              <a:rPr kumimoji="1" lang="ja-JP" altLang="en-US"/>
              <a:t>では</a:t>
            </a:r>
            <a:r>
              <a:rPr kumimoji="1" lang="en-US" altLang="ja-JP" dirty="0"/>
              <a:t>Type4</a:t>
            </a:r>
            <a:r>
              <a:rPr kumimoji="1" lang="ja-JP" altLang="en-US"/>
              <a:t>と分類されたものの提案手法では，</a:t>
            </a:r>
            <a:r>
              <a:rPr kumimoji="1" lang="en-US" altLang="ja-JP" dirty="0"/>
              <a:t>TYpe3</a:t>
            </a:r>
            <a:r>
              <a:rPr kumimoji="1" lang="ja-JP" altLang="en-US"/>
              <a:t>に分類されたクローンペアについて，被験者実験の対象としました</a:t>
            </a:r>
            <a:endParaRPr kumimoji="1" lang="en-US" altLang="ja-JP" dirty="0"/>
          </a:p>
          <a:p>
            <a:r>
              <a:rPr kumimoji="1" lang="ja-JP" altLang="en-US"/>
              <a:t>それぞれ</a:t>
            </a:r>
            <a:r>
              <a:rPr kumimoji="1" lang="en-US" altLang="ja-JP" dirty="0"/>
              <a:t>50</a:t>
            </a:r>
            <a:r>
              <a:rPr kumimoji="1" lang="ja-JP" altLang="en-US"/>
              <a:t>個ずつ，合計</a:t>
            </a:r>
            <a:r>
              <a:rPr kumimoji="1" lang="en-US" altLang="ja-JP" dirty="0"/>
              <a:t>100</a:t>
            </a:r>
            <a:r>
              <a:rPr kumimoji="1" lang="ja-JP" altLang="en-US"/>
              <a:t>個のクローンペアに対し，</a:t>
            </a:r>
            <a:r>
              <a:rPr kumimoji="1" lang="en-US" altLang="ja-JP" dirty="0"/>
              <a:t>6</a:t>
            </a:r>
            <a:r>
              <a:rPr kumimoji="1" lang="ja-JP" altLang="en-US"/>
              <a:t>人の被験者に</a:t>
            </a:r>
            <a:r>
              <a:rPr kumimoji="1" lang="en-US" altLang="ja-JP" dirty="0"/>
              <a:t>Type3</a:t>
            </a:r>
            <a:r>
              <a:rPr kumimoji="1" lang="ja-JP" altLang="en-US"/>
              <a:t>，</a:t>
            </a:r>
            <a:r>
              <a:rPr kumimoji="1" lang="en-US" altLang="ja-JP" dirty="0"/>
              <a:t>Type4</a:t>
            </a:r>
            <a:r>
              <a:rPr kumimoji="1" lang="ja-JP" altLang="en-US"/>
              <a:t>のどちらに分類されるかの判定を行ってもらいました</a:t>
            </a:r>
            <a:endParaRPr kumimoji="1" lang="en-US" altLang="ja-JP" dirty="0"/>
          </a:p>
        </p:txBody>
      </p:sp>
      <p:sp>
        <p:nvSpPr>
          <p:cNvPr id="4" name="スライド番号プレースホルダー 3">
            <a:extLst>
              <a:ext uri="{FF2B5EF4-FFF2-40B4-BE49-F238E27FC236}">
                <a16:creationId xmlns:a16="http://schemas.microsoft.com/office/drawing/2014/main" id="{AC56A255-DCE8-F342-4917-ACD0B40BCA82}"/>
              </a:ext>
            </a:extLst>
          </p:cNvPr>
          <p:cNvSpPr>
            <a:spLocks noGrp="1"/>
          </p:cNvSpPr>
          <p:nvPr>
            <p:ph type="sldNum" sz="quarter" idx="5"/>
          </p:nvPr>
        </p:nvSpPr>
        <p:spPr/>
        <p:txBody>
          <a:bodyPr/>
          <a:lstStyle/>
          <a:p>
            <a:fld id="{246D7D6A-6FBA-5045-A239-D737018A4740}" type="slidenum">
              <a:rPr kumimoji="1" lang="ja-JP" altLang="en-US" smtClean="0"/>
              <a:t>18</a:t>
            </a:fld>
            <a:endParaRPr kumimoji="1" lang="ja-JP" altLang="en-US"/>
          </a:p>
        </p:txBody>
      </p:sp>
    </p:spTree>
    <p:extLst>
      <p:ext uri="{BB962C8B-B14F-4D97-AF65-F5344CB8AC3E}">
        <p14:creationId xmlns:p14="http://schemas.microsoft.com/office/powerpoint/2010/main" val="15057375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被験者実験の評価結果になります．</a:t>
            </a:r>
            <a:endParaRPr kumimoji="1" lang="en-US" altLang="ja-JP" dirty="0"/>
          </a:p>
          <a:p>
            <a:endParaRPr kumimoji="1" lang="en-US" altLang="ja-JP" dirty="0"/>
          </a:p>
          <a:p>
            <a:r>
              <a:rPr kumimoji="1" lang="en-US" altLang="ja-JP" dirty="0" err="1"/>
              <a:t>BigCloneBench</a:t>
            </a:r>
            <a:r>
              <a:rPr kumimoji="1" lang="ja-JP" altLang="en-US"/>
              <a:t>で</a:t>
            </a:r>
            <a:r>
              <a:rPr kumimoji="1" lang="en-US" altLang="ja-JP" dirty="0"/>
              <a:t>Type3</a:t>
            </a:r>
            <a:r>
              <a:rPr kumimoji="1" lang="ja-JP" altLang="en-US"/>
              <a:t>に分類されたものの提案手法で</a:t>
            </a:r>
            <a:r>
              <a:rPr kumimoji="1" lang="en-US" altLang="ja-JP" dirty="0"/>
              <a:t>Type4</a:t>
            </a:r>
            <a:r>
              <a:rPr kumimoji="1" lang="ja-JP" altLang="en-US"/>
              <a:t>と分類されたクローンペアは，提案手法による分類と被験者の判断が一致したペアの割合が２８％であり，人間の感覚に反することがわかりました．</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一方，</a:t>
            </a:r>
            <a:r>
              <a:rPr kumimoji="1" lang="en-US" altLang="ja-JP" dirty="0" err="1"/>
              <a:t>BigCloneBench</a:t>
            </a:r>
            <a:r>
              <a:rPr kumimoji="1" lang="ja-JP" altLang="en-US"/>
              <a:t>で</a:t>
            </a:r>
            <a:r>
              <a:rPr kumimoji="1" lang="en-US" altLang="ja-JP" dirty="0"/>
              <a:t>Type4</a:t>
            </a:r>
            <a:r>
              <a:rPr kumimoji="1" lang="ja-JP" altLang="en-US"/>
              <a:t>に分類されたものの提案手法で</a:t>
            </a:r>
            <a:r>
              <a:rPr kumimoji="1" lang="en-US" altLang="ja-JP" dirty="0"/>
              <a:t>Type3</a:t>
            </a:r>
            <a:r>
              <a:rPr kumimoji="1" lang="ja-JP" altLang="en-US"/>
              <a:t>と分類されたクローンペアは，提案手法による分類と被験者の判断が一致したペアの割合が７１％であり，人間の感覚に近いことがわかりました．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このうち，人間の感覚に反する分類を提案手法が行なったペアについてコードの確認を行いました．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具体的には，提案手法では</a:t>
            </a:r>
            <a:r>
              <a:rPr kumimoji="1" lang="en-US" altLang="ja-JP" dirty="0"/>
              <a:t>Type4</a:t>
            </a:r>
            <a:r>
              <a:rPr kumimoji="1" lang="ja-JP" altLang="en-US"/>
              <a:t>と分類されたものの，被験者</a:t>
            </a:r>
            <a:r>
              <a:rPr kumimoji="1" lang="en-US" altLang="ja-JP" dirty="0"/>
              <a:t>6</a:t>
            </a:r>
            <a:r>
              <a:rPr kumimoji="1" lang="ja-JP" altLang="en-US"/>
              <a:t>人中</a:t>
            </a:r>
            <a:r>
              <a:rPr kumimoji="1" lang="en-US" altLang="ja-JP" dirty="0"/>
              <a:t>6</a:t>
            </a:r>
            <a:r>
              <a:rPr kumimoji="1" lang="ja-JP" altLang="en-US"/>
              <a:t>人全員が</a:t>
            </a:r>
            <a:r>
              <a:rPr kumimoji="1" lang="en-US" altLang="ja-JP" dirty="0"/>
              <a:t>Type3</a:t>
            </a:r>
            <a:r>
              <a:rPr kumimoji="1" lang="ja-JP" altLang="en-US"/>
              <a:t>と判定したペアについて確認を行いました．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その結果，制御構造の条件式のみが異なる場合と仮引数が異なる場合の</a:t>
            </a:r>
            <a:r>
              <a:rPr kumimoji="1" lang="en-US" altLang="ja-JP" dirty="0"/>
              <a:t>2</a:t>
            </a:r>
            <a:r>
              <a:rPr kumimoji="1" lang="ja-JP" altLang="en-US"/>
              <a:t>つの場合に提案手法と人間の判断の乖離が発生することがわかりました．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今回はこのうち，制御構造の条件式が異なる場合の例について示します．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19</a:t>
            </a:fld>
            <a:endParaRPr kumimoji="1" lang="ja-JP" altLang="en-US"/>
          </a:p>
        </p:txBody>
      </p:sp>
    </p:spTree>
    <p:extLst>
      <p:ext uri="{BB962C8B-B14F-4D97-AF65-F5344CB8AC3E}">
        <p14:creationId xmlns:p14="http://schemas.microsoft.com/office/powerpoint/2010/main" val="4082512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ソースコードに含まれるコードクローンを検出するため，現在では様々なコードクローン検出ツールが存在する．</a:t>
            </a:r>
            <a:endParaRPr kumimoji="1" lang="en-US" altLang="ja-JP" dirty="0"/>
          </a:p>
          <a:p>
            <a:r>
              <a:rPr kumimoji="1" lang="ja-JP" altLang="en-US"/>
              <a:t>現状では，それらのツールは様々なソースコードに対して単一で用いられコードクローンの検出を行っている ．</a:t>
            </a:r>
            <a:endParaRPr kumimoji="1" lang="en-US" altLang="ja-JP" dirty="0"/>
          </a:p>
          <a:p>
            <a:r>
              <a:rPr kumimoji="1" lang="ja-JP" altLang="en-US"/>
              <a:t>各コードクローン検出ツールは，異なるアルゴリズムを利用してコードクローン検出を行う．</a:t>
            </a:r>
            <a:endParaRPr kumimoji="1" lang="en-US" altLang="ja-JP" dirty="0"/>
          </a:p>
          <a:p>
            <a:r>
              <a:rPr kumimoji="1" lang="ja-JP" altLang="en-US"/>
              <a:t>例えば，この図に示した</a:t>
            </a:r>
            <a:r>
              <a:rPr kumimoji="1" lang="en" altLang="ja-JP" dirty="0" err="1"/>
              <a:t>CCFinder</a:t>
            </a:r>
            <a:r>
              <a:rPr kumimoji="1" lang="en" altLang="ja-JP" dirty="0"/>
              <a:t> [9]</a:t>
            </a:r>
            <a:r>
              <a:rPr kumimoji="1" lang="ja-JP" altLang="en"/>
              <a:t>，</a:t>
            </a:r>
            <a:r>
              <a:rPr kumimoji="1" lang="en" altLang="ja-JP" dirty="0"/>
              <a:t>NIL [15] </a:t>
            </a:r>
            <a:r>
              <a:rPr kumimoji="1" lang="ja-JP" altLang="en-US"/>
              <a:t>は字句単位，</a:t>
            </a:r>
            <a:r>
              <a:rPr kumimoji="1" lang="en" altLang="ja-JP" dirty="0"/>
              <a:t>Nicad [17] </a:t>
            </a:r>
            <a:r>
              <a:rPr kumimoji="1" lang="ja-JP" altLang="en-US"/>
              <a:t>は行単位で比較を行いクローンの検出を行うツールである．</a:t>
            </a:r>
            <a:endParaRPr kumimoji="1" lang="en-US" altLang="ja-JP" dirty="0"/>
          </a:p>
          <a:p>
            <a:r>
              <a:rPr kumimoji="1" lang="ja-JP" altLang="en-US"/>
              <a:t>しかし，単一のコードクローン検出ツールを用いた検出では，偏りがあり，対象ソースコード中に存在する全てのコードクローンを全て検出できるわけではない</a:t>
            </a:r>
            <a:endParaRPr kumimoji="1" lang="en-US" altLang="ja-JP" dirty="0"/>
          </a:p>
          <a:p>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2</a:t>
            </a:fld>
            <a:endParaRPr kumimoji="1" lang="ja-JP" altLang="en-US"/>
          </a:p>
        </p:txBody>
      </p:sp>
    </p:spTree>
    <p:extLst>
      <p:ext uri="{BB962C8B-B14F-4D97-AF65-F5344CB8AC3E}">
        <p14:creationId xmlns:p14="http://schemas.microsoft.com/office/powerpoint/2010/main" val="24177660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このクローンペアは赤く示された</a:t>
            </a:r>
            <a:r>
              <a:rPr kumimoji="1" lang="en-US" altLang="ja-JP" dirty="0" err="1"/>
              <a:t>whlie</a:t>
            </a:r>
            <a:r>
              <a:rPr kumimoji="1" lang="ja-JP" altLang="en-US"/>
              <a:t>文の条件式が異なるために，提案手法では</a:t>
            </a:r>
            <a:r>
              <a:rPr kumimoji="1" lang="en-US" altLang="ja-JP" dirty="0"/>
              <a:t>Type4</a:t>
            </a:r>
            <a:r>
              <a:rPr kumimoji="1" lang="ja-JP" altLang="en-US"/>
              <a:t>と判定された</a:t>
            </a:r>
            <a:endParaRPr kumimoji="1" lang="en-US" altLang="ja-JP" dirty="0"/>
          </a:p>
          <a:p>
            <a:r>
              <a:rPr kumimoji="1" lang="ja-JP" altLang="en-US"/>
              <a:t>しかし，被験者は条件式の違いは，</a:t>
            </a:r>
            <a:r>
              <a:rPr kumimoji="1" lang="en-US" altLang="ja-JP" dirty="0"/>
              <a:t>Type3</a:t>
            </a:r>
            <a:r>
              <a:rPr kumimoji="1" lang="ja-JP" altLang="en-US"/>
              <a:t>の文の変更の範囲におさまるとして</a:t>
            </a:r>
            <a:r>
              <a:rPr kumimoji="1" lang="en-US" altLang="ja-JP" dirty="0"/>
              <a:t>Type3</a:t>
            </a:r>
            <a:r>
              <a:rPr kumimoji="1" lang="ja-JP" altLang="en-US"/>
              <a:t>に分類していた．</a:t>
            </a:r>
            <a:endParaRPr kumimoji="1" lang="en-US" altLang="ja-JP" dirty="0"/>
          </a:p>
          <a:p>
            <a:r>
              <a:rPr kumimoji="1" lang="ja-JP" altLang="en-US"/>
              <a:t>このように，</a:t>
            </a:r>
            <a:r>
              <a:rPr lang="en-US" altLang="ja-JP" dirty="0"/>
              <a:t>if</a:t>
            </a:r>
            <a:r>
              <a:rPr lang="ja-JP" altLang="en-US"/>
              <a:t>文や</a:t>
            </a:r>
            <a:r>
              <a:rPr lang="en-US" altLang="ja-JP" dirty="0"/>
              <a:t>while</a:t>
            </a:r>
            <a:r>
              <a:rPr lang="ja-JP" altLang="en-US"/>
              <a:t>文の制御構造の条件式の違いが人間の感覚と反することがわかった．</a:t>
            </a:r>
            <a:endParaRPr lang="en-US" altLang="ja-JP" dirty="0"/>
          </a:p>
          <a:p>
            <a:r>
              <a:rPr lang="ja-JP" altLang="en-US"/>
              <a:t>これに対して，単文の定義を変更し，条件式内の文を単文の定義に追加することが考えられる．</a:t>
            </a:r>
            <a:endParaRPr lang="en-US" altLang="ja-JP" dirty="0"/>
          </a:p>
          <a:p>
            <a:r>
              <a:rPr lang="ja-JP" altLang="en-US"/>
              <a:t>これにより提案手法のラベリングが人間の感覚に近くなる．</a:t>
            </a:r>
            <a:endParaRPr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20</a:t>
            </a:fld>
            <a:endParaRPr kumimoji="1" lang="ja-JP" altLang="en-US"/>
          </a:p>
        </p:txBody>
      </p:sp>
    </p:spTree>
    <p:extLst>
      <p:ext uri="{BB962C8B-B14F-4D97-AF65-F5344CB8AC3E}">
        <p14:creationId xmlns:p14="http://schemas.microsoft.com/office/powerpoint/2010/main" val="1506627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今後の課題</a:t>
            </a:r>
            <a:endParaRPr kumimoji="1" lang="en-US" altLang="ja-JP" dirty="0"/>
          </a:p>
          <a:p>
            <a:r>
              <a:rPr kumimoji="1" lang="ja-JP" altLang="en-US"/>
              <a:t>本研究では，</a:t>
            </a:r>
            <a:r>
              <a:rPr kumimoji="1" lang="en-US" altLang="ja-JP" dirty="0"/>
              <a:t>Java</a:t>
            </a:r>
            <a:r>
              <a:rPr kumimoji="1" lang="ja-JP" altLang="en-US"/>
              <a:t>を対象としたが，それ以外の言語に拡張することが考えられます</a:t>
            </a:r>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21</a:t>
            </a:fld>
            <a:endParaRPr kumimoji="1" lang="ja-JP" altLang="en-US"/>
          </a:p>
        </p:txBody>
      </p:sp>
    </p:spTree>
    <p:extLst>
      <p:ext uri="{BB962C8B-B14F-4D97-AF65-F5344CB8AC3E}">
        <p14:creationId xmlns:p14="http://schemas.microsoft.com/office/powerpoint/2010/main" val="40262858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514600" y="857250"/>
            <a:ext cx="4114800" cy="2314575"/>
          </a:xfrm>
        </p:spPr>
      </p:sp>
      <p:sp>
        <p:nvSpPr>
          <p:cNvPr id="3" name="ノート プレースホルダー 2"/>
          <p:cNvSpPr>
            <a:spLocks noGrp="1"/>
          </p:cNvSpPr>
          <p:nvPr>
            <p:ph type="body" idx="1"/>
          </p:nvPr>
        </p:nvSpPr>
        <p:spPr/>
        <p:txBody>
          <a:bodyPr/>
          <a:lstStyle/>
          <a:p>
            <a:r>
              <a:rPr kumimoji="1" lang="en-US" altLang="ja-JP" dirty="0"/>
              <a:t>〜</a:t>
            </a:r>
          </a:p>
          <a:p>
            <a:r>
              <a:rPr kumimoji="1" lang="ja-JP" altLang="en-US"/>
              <a:t>現在の</a:t>
            </a:r>
            <a:r>
              <a:rPr kumimoji="1" lang="en-US" altLang="ja-JP" dirty="0"/>
              <a:t>strong</a:t>
            </a:r>
            <a:r>
              <a:rPr kumimoji="1" lang="ja-JP" altLang="en-US"/>
              <a:t>，</a:t>
            </a:r>
            <a:r>
              <a:rPr kumimoji="1" lang="en-US" altLang="ja-JP" dirty="0"/>
              <a:t>moderate</a:t>
            </a:r>
            <a:r>
              <a:rPr kumimoji="1" lang="ja-JP" altLang="en-US"/>
              <a:t>，</a:t>
            </a:r>
            <a:r>
              <a:rPr kumimoji="1" lang="en-US" altLang="ja-JP" dirty="0"/>
              <a:t>weak</a:t>
            </a:r>
            <a:r>
              <a:rPr kumimoji="1" lang="ja-JP" altLang="en-US"/>
              <a:t>の分類によるラベル付が適切でない</a:t>
            </a:r>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23</a:t>
            </a:fld>
            <a:endParaRPr kumimoji="1" lang="ja-JP" altLang="en-US"/>
          </a:p>
        </p:txBody>
      </p:sp>
    </p:spTree>
    <p:extLst>
      <p:ext uri="{BB962C8B-B14F-4D97-AF65-F5344CB8AC3E}">
        <p14:creationId xmlns:p14="http://schemas.microsoft.com/office/powerpoint/2010/main" val="36136757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1ECA2-1DBC-8AA7-3608-98B98A8A9D4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04E340B-5007-52B8-A962-CD5D23FA789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12408FA-04D3-E42C-D3EE-A888249324B9}"/>
              </a:ext>
            </a:extLst>
          </p:cNvPr>
          <p:cNvSpPr>
            <a:spLocks noGrp="1"/>
          </p:cNvSpPr>
          <p:nvPr>
            <p:ph type="body" idx="1"/>
          </p:nvPr>
        </p:nvSpPr>
        <p:spPr/>
        <p:txBody>
          <a:bodyPr/>
          <a:lstStyle/>
          <a:p>
            <a:r>
              <a:rPr kumimoji="1" lang="ja-JP" altLang="en-US"/>
              <a:t>被験者実験の目的が最初に</a:t>
            </a:r>
            <a:endParaRPr kumimoji="1" lang="en-US" altLang="ja-JP" dirty="0"/>
          </a:p>
          <a:p>
            <a:r>
              <a:rPr kumimoji="1" lang="en-US" altLang="ja-JP" dirty="0" err="1"/>
              <a:t>BigCloneBench</a:t>
            </a:r>
            <a:r>
              <a:rPr kumimoji="1" lang="ja-JP" altLang="en-US"/>
              <a:t>の分類について詳細</a:t>
            </a:r>
            <a:endParaRPr kumimoji="1" lang="en-US" altLang="ja-JP" dirty="0"/>
          </a:p>
          <a:p>
            <a:r>
              <a:rPr kumimoji="1" lang="ja-JP" altLang="en-US"/>
              <a:t>分類結果に矛盾が生じたところを被験者時けっんしたという流れ</a:t>
            </a:r>
          </a:p>
        </p:txBody>
      </p:sp>
      <p:sp>
        <p:nvSpPr>
          <p:cNvPr id="4" name="スライド番号プレースホルダー 3">
            <a:extLst>
              <a:ext uri="{FF2B5EF4-FFF2-40B4-BE49-F238E27FC236}">
                <a16:creationId xmlns:a16="http://schemas.microsoft.com/office/drawing/2014/main" id="{4DA5526B-340A-5406-75B7-7AE544E8E508}"/>
              </a:ext>
            </a:extLst>
          </p:cNvPr>
          <p:cNvSpPr>
            <a:spLocks noGrp="1"/>
          </p:cNvSpPr>
          <p:nvPr>
            <p:ph type="sldNum" sz="quarter" idx="5"/>
          </p:nvPr>
        </p:nvSpPr>
        <p:spPr/>
        <p:txBody>
          <a:bodyPr/>
          <a:lstStyle/>
          <a:p>
            <a:fld id="{246D7D6A-6FBA-5045-A239-D737018A4740}" type="slidenum">
              <a:rPr kumimoji="1" lang="ja-JP" altLang="en-US" smtClean="0"/>
              <a:t>24</a:t>
            </a:fld>
            <a:endParaRPr kumimoji="1" lang="ja-JP" altLang="en-US"/>
          </a:p>
        </p:txBody>
      </p:sp>
    </p:spTree>
    <p:extLst>
      <p:ext uri="{BB962C8B-B14F-4D97-AF65-F5344CB8AC3E}">
        <p14:creationId xmlns:p14="http://schemas.microsoft.com/office/powerpoint/2010/main" val="586312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検出されるコードクローンの偏りを軽減するため，複数の検出ツールを対象ソースコードに実行することが考えられる．</a:t>
            </a:r>
            <a:endParaRPr kumimoji="1" lang="en-US" altLang="ja-JP" dirty="0"/>
          </a:p>
          <a:p>
            <a:r>
              <a:rPr kumimoji="1" lang="ja-JP" altLang="en-US"/>
              <a:t>しかし，各ツールにおけるコードクローン分類の基準が異なるため，検出後にどの</a:t>
            </a:r>
            <a:r>
              <a:rPr kumimoji="1" lang="en" altLang="ja-JP" dirty="0"/>
              <a:t>Type</a:t>
            </a:r>
            <a:r>
              <a:rPr kumimoji="1" lang="ja-JP" altLang="en-US"/>
              <a:t>に分類されるかのラベリング結果が統一されない問題が起こる．</a:t>
            </a:r>
            <a:endParaRPr kumimoji="1" lang="en-US" altLang="ja-JP" dirty="0"/>
          </a:p>
          <a:p>
            <a:r>
              <a:rPr kumimoji="1" lang="ja-JP" altLang="en-US"/>
              <a:t>例えば，ある関数</a:t>
            </a:r>
            <a:r>
              <a:rPr kumimoji="1" lang="en" altLang="ja-JP" dirty="0"/>
              <a:t>A</a:t>
            </a:r>
            <a:r>
              <a:rPr kumimoji="1" lang="ja-JP" altLang="en-US"/>
              <a:t>とある関数</a:t>
            </a:r>
            <a:r>
              <a:rPr kumimoji="1" lang="en" altLang="ja-JP" dirty="0"/>
              <a:t>B</a:t>
            </a:r>
            <a:r>
              <a:rPr kumimoji="1" lang="ja-JP" altLang="en-US"/>
              <a:t>がツール</a:t>
            </a:r>
            <a:r>
              <a:rPr kumimoji="1" lang="en-US" altLang="ja-JP" dirty="0"/>
              <a:t>1</a:t>
            </a:r>
            <a:r>
              <a:rPr kumimoji="1" lang="ja-JP" altLang="en-US"/>
              <a:t>によって</a:t>
            </a:r>
            <a:r>
              <a:rPr kumimoji="1" lang="en" altLang="ja-JP" dirty="0"/>
              <a:t>Type3</a:t>
            </a:r>
            <a:r>
              <a:rPr kumimoji="1" lang="ja-JP" altLang="en-US"/>
              <a:t>として検出された場合に，別のツール</a:t>
            </a:r>
            <a:r>
              <a:rPr kumimoji="1" lang="en-US" altLang="ja-JP" dirty="0"/>
              <a:t>2</a:t>
            </a:r>
            <a:r>
              <a:rPr kumimoji="1" lang="ja-JP" altLang="en-US"/>
              <a:t>では</a:t>
            </a:r>
            <a:r>
              <a:rPr kumimoji="1" lang="en" altLang="ja-JP" dirty="0"/>
              <a:t>Type4</a:t>
            </a:r>
            <a:r>
              <a:rPr kumimoji="1" lang="ja-JP" altLang="en-US"/>
              <a:t>として検出される場合がある．</a:t>
            </a:r>
            <a:endParaRPr kumimoji="1" lang="en-US" altLang="ja-JP" dirty="0"/>
          </a:p>
          <a:p>
            <a:r>
              <a:rPr kumimoji="1" lang="ja-JP" altLang="en-US"/>
              <a:t>また，コードクローンの大規模データベース作成の際にも，この問題が発生する．</a:t>
            </a:r>
            <a:endParaRPr kumimoji="1" lang="en-US" altLang="ja-JP" dirty="0"/>
          </a:p>
          <a:p>
            <a:r>
              <a:rPr kumimoji="1" lang="ja-JP" altLang="en-US"/>
              <a:t>ツールごとにラベリング結果が異なるため，データの統合ができない．</a:t>
            </a:r>
            <a:endParaRPr kumimoji="1" lang="en-US" altLang="ja-JP" dirty="0"/>
          </a:p>
          <a:p>
            <a:r>
              <a:rPr kumimoji="1" lang="ja-JP" altLang="en-US"/>
              <a:t>さらには，コードクローンの検出は行うものの，ラベリングを行わないツールも存在する．</a:t>
            </a:r>
            <a:endParaRPr kumimoji="1" lang="en-US" altLang="ja-JP" dirty="0"/>
          </a:p>
          <a:p>
            <a:r>
              <a:rPr kumimoji="1" lang="ja-JP" altLang="en-US"/>
              <a:t>そのため，複数のクローン検出結果をそのラベリングも含めて単一のデータセットとして扱うことはできないという問題が発生します</a:t>
            </a:r>
            <a:endParaRPr kumimoji="1" lang="en-US" altLang="ja-JP" dirty="0"/>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3</a:t>
            </a:fld>
            <a:endParaRPr kumimoji="1" lang="ja-JP" altLang="en-US"/>
          </a:p>
        </p:txBody>
      </p:sp>
    </p:spTree>
    <p:extLst>
      <p:ext uri="{BB962C8B-B14F-4D97-AF65-F5344CB8AC3E}">
        <p14:creationId xmlns:p14="http://schemas.microsoft.com/office/powerpoint/2010/main" val="3329966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この問題を解決するため，提案手法では，コードクローン検出の後処理としての統一的なラベリングを行う．</a:t>
            </a:r>
            <a:endParaRPr kumimoji="1" lang="en-US" altLang="ja-JP" dirty="0"/>
          </a:p>
          <a:p>
            <a:r>
              <a:rPr kumimoji="1" lang="ja-JP" altLang="en-US"/>
              <a:t>これにより，複数ツールから検出されたコードクローンに一貫した分類に基づいたラベリングを行うことができる．</a:t>
            </a:r>
            <a:endParaRPr kumimoji="1" lang="en-US" altLang="ja-JP" dirty="0"/>
          </a:p>
          <a:p>
            <a:r>
              <a:rPr kumimoji="1" lang="ja-JP" altLang="en-US"/>
              <a:t>統一的なラベリングを行うことで，それぞれのツールの検出結果を単一のデータセットに統合することが可能となり，</a:t>
            </a:r>
          </a:p>
          <a:p>
            <a:r>
              <a:rPr kumimoji="1" lang="ja-JP" altLang="en-US"/>
              <a:t>コードクローン情報の質が向上し，コードクローンデータを他の研究や開発に利用しやすくなる．</a:t>
            </a:r>
            <a:endParaRPr kumimoji="1" lang="en-US" altLang="ja-JP" dirty="0"/>
          </a:p>
          <a:p>
            <a:r>
              <a:rPr kumimoji="1" lang="ja-JP" altLang="en-US"/>
              <a:t>例えば，</a:t>
            </a:r>
            <a:r>
              <a:rPr kumimoji="1" lang="en" altLang="ja-JP" dirty="0"/>
              <a:t>LLM </a:t>
            </a:r>
            <a:r>
              <a:rPr kumimoji="1" lang="ja-JP" altLang="en-US"/>
              <a:t>の学習用データとしての利用が挙げられ，</a:t>
            </a:r>
            <a:r>
              <a:rPr kumimoji="1" lang="en" altLang="ja-JP" dirty="0"/>
              <a:t>LLM </a:t>
            </a:r>
            <a:r>
              <a:rPr kumimoji="1" lang="ja-JP" altLang="en-US"/>
              <a:t>ベースの超高精度なクローン検出の実現が見込まれる．</a:t>
            </a:r>
            <a:endParaRPr kumimoji="1" lang="en-US" altLang="ja-JP" dirty="0"/>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4</a:t>
            </a:fld>
            <a:endParaRPr kumimoji="1" lang="ja-JP" altLang="en-US"/>
          </a:p>
        </p:txBody>
      </p:sp>
    </p:spTree>
    <p:extLst>
      <p:ext uri="{BB962C8B-B14F-4D97-AF65-F5344CB8AC3E}">
        <p14:creationId xmlns:p14="http://schemas.microsoft.com/office/powerpoint/2010/main" val="1301261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5</a:t>
            </a:fld>
            <a:endParaRPr kumimoji="1" lang="ja-JP" altLang="en-US"/>
          </a:p>
        </p:txBody>
      </p:sp>
    </p:spTree>
    <p:extLst>
      <p:ext uri="{BB962C8B-B14F-4D97-AF65-F5344CB8AC3E}">
        <p14:creationId xmlns:p14="http://schemas.microsoft.com/office/powerpoint/2010/main" val="307166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dirty="0"/>
              <a:t>AST</a:t>
            </a:r>
            <a:r>
              <a:rPr kumimoji="1" lang="ja-JP" altLang="en-US"/>
              <a:t>は</a:t>
            </a:r>
            <a:r>
              <a:rPr lang="ja-JP" altLang="en-US"/>
              <a:t>ソースコードの構文構造を木構造で表現したデータ構造</a:t>
            </a:r>
            <a:r>
              <a:rPr kumimoji="1" lang="ja-JP" altLang="en-US"/>
              <a:t>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この図は，</a:t>
            </a:r>
            <a:r>
              <a:rPr kumimoji="1" lang="en-US" altLang="ja-JP" dirty="0"/>
              <a:t>Java</a:t>
            </a:r>
            <a:r>
              <a:rPr kumimoji="1" lang="ja-JP" altLang="en-US"/>
              <a:t>で書かれたソースコードとそれに対応する</a:t>
            </a:r>
            <a:r>
              <a:rPr kumimoji="1" lang="en-US" altLang="ja-JP" dirty="0"/>
              <a:t>AST</a:t>
            </a:r>
            <a:r>
              <a:rPr kumimoji="1" lang="ja-JP" altLang="en-US"/>
              <a:t>です．</a:t>
            </a:r>
            <a:endParaRPr kumimoji="1" lang="en" altLang="ja-JP" dirty="0"/>
          </a:p>
          <a:p>
            <a:r>
              <a:rPr kumimoji="1" lang="en" altLang="ja-JP" dirty="0"/>
              <a:t>AST</a:t>
            </a:r>
            <a:r>
              <a:rPr kumimoji="1" lang="ja-JP" altLang="en-US"/>
              <a:t>において，各ノードはプログラムを構成する構文要素を表し，各辺はそれら要素間の論理的な親子関係や入れ子構造を表します．</a:t>
            </a:r>
            <a:endParaRPr kumimoji="1" lang="en-US" altLang="ja-JP" dirty="0"/>
          </a:p>
          <a:p>
            <a:r>
              <a:rPr kumimoji="1" lang="ja-JP" altLang="en-US"/>
              <a:t>この例では，</a:t>
            </a:r>
            <a:r>
              <a:rPr kumimoji="1" lang="en" altLang="ja-JP" dirty="0"/>
              <a:t>method declaration </a:t>
            </a:r>
            <a:r>
              <a:rPr kumimoji="1" lang="ja-JP" altLang="en-US"/>
              <a:t>ノードに，五つの子ノードが存在します．</a:t>
            </a:r>
            <a:endParaRPr kumimoji="1" lang="en-US" altLang="ja-JP" dirty="0"/>
          </a:p>
          <a:p>
            <a:r>
              <a:rPr kumimoji="1" lang="ja-JP" altLang="en-US"/>
              <a:t>この親子関係に基づき，</a:t>
            </a:r>
            <a:r>
              <a:rPr kumimoji="1" lang="en" altLang="ja-JP" dirty="0"/>
              <a:t>AST </a:t>
            </a:r>
            <a:r>
              <a:rPr kumimoji="1" lang="ja-JP" altLang="en-US"/>
              <a:t>は階層的な構造を持ちます．</a:t>
            </a:r>
            <a:endParaRPr kumimoji="1" lang="en-US" altLang="ja-JP" dirty="0"/>
          </a:p>
          <a:p>
            <a:r>
              <a:rPr kumimoji="1" lang="ja-JP" altLang="en-US"/>
              <a:t>子を持たないノードを葉ノードと呼び，この図で黄色く示されています．</a:t>
            </a:r>
            <a:endParaRPr kumimoji="1" lang="en-US" altLang="ja-JP" dirty="0"/>
          </a:p>
          <a:p>
            <a:r>
              <a:rPr kumimoji="1" lang="ja-JP" altLang="en-US"/>
              <a:t>葉ノードはそれぞれ値を持ち，この図では斜体で示されています．</a:t>
            </a:r>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6</a:t>
            </a:fld>
            <a:endParaRPr kumimoji="1" lang="ja-JP" altLang="en-US"/>
          </a:p>
        </p:txBody>
      </p:sp>
    </p:spTree>
    <p:extLst>
      <p:ext uri="{BB962C8B-B14F-4D97-AF65-F5344CB8AC3E}">
        <p14:creationId xmlns:p14="http://schemas.microsoft.com/office/powerpoint/2010/main" val="36042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提案手法では，</a:t>
            </a:r>
            <a:r>
              <a:rPr kumimoji="1" lang="en-US" altLang="ja-JP" dirty="0"/>
              <a:t>AST</a:t>
            </a:r>
            <a:r>
              <a:rPr kumimoji="1" lang="ja-JP" altLang="en-US"/>
              <a:t>の構造に基づいたラベリングを行います．</a:t>
            </a:r>
            <a:endParaRPr kumimoji="1" lang="en-US" altLang="ja-JP" dirty="0"/>
          </a:p>
          <a:p>
            <a:r>
              <a:rPr kumimoji="1" lang="ja-JP" altLang="en-US"/>
              <a:t>その分類を次に示します．</a:t>
            </a:r>
            <a:endParaRPr kumimoji="1" lang="en-US" altLang="ja-JP" dirty="0"/>
          </a:p>
          <a:p>
            <a:r>
              <a:rPr kumimoji="1" lang="ja-JP" altLang="en-US"/>
              <a:t>提案手法の入力は</a:t>
            </a:r>
            <a:r>
              <a:rPr kumimoji="1" lang="en-US" altLang="ja-JP" dirty="0"/>
              <a:t>〜</a:t>
            </a:r>
            <a:r>
              <a:rPr kumimoji="1" lang="ja-JP" altLang="en-US"/>
              <a:t>であり，出力はその分類結果となります．</a:t>
            </a:r>
            <a:endParaRPr kumimoji="1" lang="en-US" altLang="ja-JP" dirty="0"/>
          </a:p>
          <a:p>
            <a:r>
              <a:rPr kumimoji="1" lang="en-US" altLang="ja-JP" dirty="0"/>
              <a:t>Type1</a:t>
            </a:r>
            <a:r>
              <a:rPr kumimoji="1" lang="ja-JP" altLang="en-US"/>
              <a:t>は</a:t>
            </a:r>
            <a:r>
              <a:rPr kumimoji="1" lang="en-US" altLang="ja-JP" dirty="0"/>
              <a:t>AST</a:t>
            </a:r>
            <a:r>
              <a:rPr kumimoji="1" lang="ja-JP" altLang="en-US"/>
              <a:t>の形状が同一であるコードクローン</a:t>
            </a:r>
            <a:endParaRPr kumimoji="1" lang="en-US" altLang="ja-JP" dirty="0"/>
          </a:p>
          <a:p>
            <a:r>
              <a:rPr kumimoji="1" lang="en-US" altLang="ja-JP" dirty="0"/>
              <a:t>Type2</a:t>
            </a:r>
            <a:r>
              <a:rPr kumimoji="1" lang="ja-JP" altLang="en-US"/>
              <a:t>は葉ノードを除いた</a:t>
            </a:r>
            <a:r>
              <a:rPr kumimoji="1" lang="en-US" altLang="ja-JP" dirty="0"/>
              <a:t>AST</a:t>
            </a:r>
            <a:r>
              <a:rPr kumimoji="1" lang="ja-JP" altLang="en-US"/>
              <a:t>が同一であるコードクローン</a:t>
            </a:r>
            <a:endParaRPr kumimoji="1" lang="en-US" altLang="ja-JP" dirty="0"/>
          </a:p>
          <a:p>
            <a:r>
              <a:rPr kumimoji="1" lang="en-US" altLang="ja-JP" dirty="0"/>
              <a:t>Type3</a:t>
            </a:r>
            <a:r>
              <a:rPr kumimoji="1" lang="ja-JP" altLang="en-US"/>
              <a:t>は葉ノードと単文を除いた</a:t>
            </a:r>
            <a:r>
              <a:rPr kumimoji="1" lang="en-US" altLang="ja-JP" dirty="0"/>
              <a:t>AST</a:t>
            </a:r>
            <a:r>
              <a:rPr kumimoji="1" lang="ja-JP" altLang="en-US"/>
              <a:t>が同一であるコードクローン</a:t>
            </a:r>
            <a:endParaRPr kumimoji="1" lang="en-US" altLang="ja-JP" dirty="0"/>
          </a:p>
          <a:p>
            <a:r>
              <a:rPr kumimoji="1" lang="en-US" altLang="ja-JP" dirty="0"/>
              <a:t>Type4</a:t>
            </a:r>
            <a:r>
              <a:rPr kumimoji="1" lang="ja-JP" altLang="en-US"/>
              <a:t>は</a:t>
            </a:r>
            <a:r>
              <a:rPr kumimoji="1" lang="en-US" altLang="ja-JP" dirty="0"/>
              <a:t>Type1</a:t>
            </a:r>
            <a:r>
              <a:rPr kumimoji="1" lang="ja-JP" altLang="en-US"/>
              <a:t>から</a:t>
            </a:r>
            <a:r>
              <a:rPr kumimoji="1" lang="en-US" altLang="ja-JP" dirty="0"/>
              <a:t>Type3</a:t>
            </a:r>
            <a:r>
              <a:rPr kumimoji="1" lang="ja-JP" altLang="en-US"/>
              <a:t>に分類されなかったコードクローンです</a:t>
            </a:r>
            <a:endParaRPr kumimoji="1" lang="en-US" altLang="ja-JP" dirty="0"/>
          </a:p>
          <a:p>
            <a:r>
              <a:rPr kumimoji="1" lang="ja-JP" altLang="en-US"/>
              <a:t>続いて，</a:t>
            </a:r>
            <a:r>
              <a:rPr kumimoji="1" lang="en-US" altLang="ja-JP" dirty="0"/>
              <a:t>Type1</a:t>
            </a:r>
            <a:r>
              <a:rPr kumimoji="1" lang="ja-JP" altLang="en-US"/>
              <a:t>から</a:t>
            </a:r>
            <a:r>
              <a:rPr kumimoji="1" lang="en-US" altLang="ja-JP" dirty="0"/>
              <a:t>TYpe3</a:t>
            </a:r>
            <a:r>
              <a:rPr kumimoji="1" lang="ja-JP" altLang="en-US"/>
              <a:t>のコードクローンについて例を示しながら詳細を説明します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7</a:t>
            </a:fld>
            <a:endParaRPr kumimoji="1" lang="ja-JP" altLang="en-US"/>
          </a:p>
        </p:txBody>
      </p:sp>
    </p:spTree>
    <p:extLst>
      <p:ext uri="{BB962C8B-B14F-4D97-AF65-F5344CB8AC3E}">
        <p14:creationId xmlns:p14="http://schemas.microsoft.com/office/powerpoint/2010/main" val="770309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Type1</a:t>
            </a:r>
            <a:r>
              <a:rPr kumimoji="1" lang="ja-JP" altLang="en-US"/>
              <a:t>の例です．</a:t>
            </a:r>
            <a:r>
              <a:rPr kumimoji="1" lang="en-US" altLang="ja-JP" dirty="0"/>
              <a:t>Type1</a:t>
            </a:r>
            <a:r>
              <a:rPr kumimoji="1" lang="ja-JP" altLang="en-US"/>
              <a:t>は</a:t>
            </a:r>
            <a:r>
              <a:rPr kumimoji="1" lang="en-US" altLang="ja-JP" dirty="0"/>
              <a:t>AST</a:t>
            </a:r>
            <a:r>
              <a:rPr kumimoji="1" lang="ja-JP" altLang="en-US"/>
              <a:t>の形状と葉ノードの持つ値が同一であることが条件となります．</a:t>
            </a:r>
            <a:endParaRPr kumimoji="1" lang="en-US" altLang="ja-JP" dirty="0"/>
          </a:p>
          <a:p>
            <a:r>
              <a:rPr kumimoji="1" lang="ja-JP" altLang="en-US"/>
              <a:t>コード</a:t>
            </a:r>
            <a:r>
              <a:rPr kumimoji="1" lang="en-US" altLang="ja-JP" dirty="0"/>
              <a:t>A</a:t>
            </a:r>
            <a:r>
              <a:rPr kumimoji="1" lang="ja-JP" altLang="en-US"/>
              <a:t>とコード</a:t>
            </a:r>
            <a:r>
              <a:rPr kumimoji="1" lang="en-US" altLang="ja-JP" dirty="0"/>
              <a:t>B</a:t>
            </a:r>
            <a:r>
              <a:rPr kumimoji="1" lang="ja-JP" altLang="en-US"/>
              <a:t>に対応する</a:t>
            </a:r>
            <a:r>
              <a:rPr kumimoji="1" lang="en-US" altLang="ja-JP" dirty="0"/>
              <a:t>AST</a:t>
            </a:r>
            <a:r>
              <a:rPr kumimoji="1" lang="ja-JP" altLang="en-US"/>
              <a:t>が右側になります．</a:t>
            </a:r>
            <a:endParaRPr kumimoji="1" lang="en-US" altLang="ja-JP" dirty="0"/>
          </a:p>
          <a:p>
            <a:r>
              <a:rPr kumimoji="1" lang="ja-JP" altLang="en-US"/>
              <a:t>この</a:t>
            </a:r>
            <a:r>
              <a:rPr kumimoji="1" lang="en-US" altLang="ja-JP" dirty="0"/>
              <a:t>AST</a:t>
            </a:r>
            <a:r>
              <a:rPr kumimoji="1" lang="ja-JP" altLang="en-US"/>
              <a:t>の持つ葉ノードを黄色く示しており，</a:t>
            </a:r>
            <a:r>
              <a:rPr kumimoji="1" lang="en-US" altLang="ja-JP" dirty="0"/>
              <a:t>AST</a:t>
            </a:r>
            <a:r>
              <a:rPr kumimoji="1" lang="ja-JP" altLang="en-US"/>
              <a:t>の形状と葉ノードが持つ値が一致するため，</a:t>
            </a:r>
            <a:r>
              <a:rPr kumimoji="1" lang="en-US" altLang="ja-JP" dirty="0"/>
              <a:t>Type1</a:t>
            </a:r>
            <a:r>
              <a:rPr kumimoji="1" lang="ja-JP" altLang="en-US"/>
              <a:t>に分類されます．</a:t>
            </a:r>
            <a:endParaRPr kumimoji="1" lang="en-US" altLang="ja-JP" dirty="0"/>
          </a:p>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8</a:t>
            </a:fld>
            <a:endParaRPr kumimoji="1" lang="ja-JP" altLang="en-US"/>
          </a:p>
        </p:txBody>
      </p:sp>
    </p:spTree>
    <p:extLst>
      <p:ext uri="{BB962C8B-B14F-4D97-AF65-F5344CB8AC3E}">
        <p14:creationId xmlns:p14="http://schemas.microsoft.com/office/powerpoint/2010/main" val="27714129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続いて</a:t>
            </a:r>
            <a:r>
              <a:rPr kumimoji="1" lang="en-US" altLang="ja-JP" dirty="0"/>
              <a:t>Type2</a:t>
            </a:r>
            <a:r>
              <a:rPr kumimoji="1" lang="ja-JP" altLang="en-US"/>
              <a:t>の例です．</a:t>
            </a:r>
            <a:r>
              <a:rPr kumimoji="1" lang="en-US" altLang="ja-JP" dirty="0"/>
              <a:t>Type2</a:t>
            </a:r>
            <a:r>
              <a:rPr kumimoji="1" lang="ja-JP" altLang="en-US"/>
              <a:t>では葉ノードを除いた</a:t>
            </a:r>
            <a:r>
              <a:rPr kumimoji="1" lang="en-US" altLang="ja-JP" dirty="0"/>
              <a:t>AST</a:t>
            </a:r>
            <a:r>
              <a:rPr kumimoji="1" lang="ja-JP" altLang="en-US"/>
              <a:t>の形状が同一であることが条件となります．</a:t>
            </a:r>
            <a:endParaRPr kumimoji="1" lang="en-US" altLang="ja-JP" dirty="0"/>
          </a:p>
          <a:p>
            <a:r>
              <a:rPr kumimoji="1" lang="ja-JP" altLang="en-US"/>
              <a:t>この例ではコード</a:t>
            </a:r>
            <a:r>
              <a:rPr kumimoji="1" lang="en-US" altLang="ja-JP" dirty="0"/>
              <a:t>A</a:t>
            </a:r>
            <a:r>
              <a:rPr kumimoji="1" lang="ja-JP" altLang="en-US"/>
              <a:t>とコード</a:t>
            </a:r>
            <a:r>
              <a:rPr kumimoji="1" lang="en-US" altLang="ja-JP" dirty="0"/>
              <a:t>B</a:t>
            </a:r>
            <a:r>
              <a:rPr kumimoji="1" lang="ja-JP" altLang="en-US"/>
              <a:t>で異なる部分を赤色で示しています．</a:t>
            </a:r>
            <a:endParaRPr kumimoji="1" lang="en-US" altLang="ja-JP" dirty="0"/>
          </a:p>
          <a:p>
            <a:r>
              <a:rPr kumimoji="1" lang="ja-JP" altLang="en-US"/>
              <a:t>それぞれに対応する</a:t>
            </a:r>
            <a:r>
              <a:rPr kumimoji="1" lang="en-US" altLang="ja-JP" dirty="0"/>
              <a:t>AST</a:t>
            </a:r>
            <a:r>
              <a:rPr kumimoji="1" lang="ja-JP" altLang="en-US"/>
              <a:t>の葉ノードが黄色で示されており，</a:t>
            </a:r>
            <a:endParaRPr kumimoji="1" lang="en-US" altLang="ja-JP" dirty="0"/>
          </a:p>
        </p:txBody>
      </p:sp>
      <p:sp>
        <p:nvSpPr>
          <p:cNvPr id="4" name="スライド番号プレースホルダー 3"/>
          <p:cNvSpPr>
            <a:spLocks noGrp="1"/>
          </p:cNvSpPr>
          <p:nvPr>
            <p:ph type="sldNum" sz="quarter" idx="5"/>
          </p:nvPr>
        </p:nvSpPr>
        <p:spPr/>
        <p:txBody>
          <a:bodyPr/>
          <a:lstStyle/>
          <a:p>
            <a:fld id="{246D7D6A-6FBA-5045-A239-D737018A4740}" type="slidenum">
              <a:rPr kumimoji="1" lang="ja-JP" altLang="en-US" smtClean="0"/>
              <a:t>9</a:t>
            </a:fld>
            <a:endParaRPr kumimoji="1" lang="ja-JP" altLang="en-US"/>
          </a:p>
        </p:txBody>
      </p:sp>
    </p:spTree>
    <p:extLst>
      <p:ext uri="{BB962C8B-B14F-4D97-AF65-F5344CB8AC3E}">
        <p14:creationId xmlns:p14="http://schemas.microsoft.com/office/powerpoint/2010/main" val="647500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8CC1D60-8C10-F54F-9744-27FADB8B0425}"/>
              </a:ext>
            </a:extLst>
          </p:cNvPr>
          <p:cNvSpPr/>
          <p:nvPr/>
        </p:nvSpPr>
        <p:spPr>
          <a:xfrm>
            <a:off x="-24000" y="-18000"/>
            <a:ext cx="12240000" cy="3834000"/>
          </a:xfrm>
          <a:prstGeom prst="rect">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7F2A6178-EC09-7A47-93D5-683FC0911D87}"/>
              </a:ext>
            </a:extLst>
          </p:cNvPr>
          <p:cNvSpPr>
            <a:spLocks noGrp="1"/>
          </p:cNvSpPr>
          <p:nvPr>
            <p:ph type="ctrTitle"/>
          </p:nvPr>
        </p:nvSpPr>
        <p:spPr>
          <a:xfrm>
            <a:off x="528000" y="396000"/>
            <a:ext cx="11136000" cy="3024000"/>
          </a:xfrm>
        </p:spPr>
        <p:txBody>
          <a:bodyPr lIns="72000" tIns="72000" rIns="72000" bIns="72000" anchor="b"/>
          <a:lstStyle>
            <a:lvl1pPr algn="l">
              <a:defRPr sz="3200" baseline="0">
                <a:solidFill>
                  <a:schemeClr val="bg1"/>
                </a:solidFill>
                <a:latin typeface="Segoe UI" panose="020B0502040204020203" pitchFamily="34" charset="0"/>
                <a:cs typeface="Segoe UI" panose="020B0502040204020203" pitchFamily="34" charset="0"/>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FF7058C-A42B-6345-913F-3B9602CBB0D8}"/>
              </a:ext>
            </a:extLst>
          </p:cNvPr>
          <p:cNvSpPr>
            <a:spLocks noGrp="1"/>
          </p:cNvSpPr>
          <p:nvPr>
            <p:ph type="subTitle" idx="1"/>
          </p:nvPr>
        </p:nvSpPr>
        <p:spPr>
          <a:xfrm>
            <a:off x="528000" y="4229999"/>
            <a:ext cx="11136000" cy="1800000"/>
          </a:xfrm>
        </p:spPr>
        <p:txBody>
          <a:bodyPr lIns="72000" tIns="72000" rIns="72000" bIns="72000"/>
          <a:lstStyle>
            <a:lvl1pPr marL="0" indent="0" algn="l">
              <a:spcBef>
                <a:spcPts val="800"/>
              </a:spcBef>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en-US" altLang="ja-JP" dirty="0"/>
          </a:p>
        </p:txBody>
      </p:sp>
      <p:sp>
        <p:nvSpPr>
          <p:cNvPr id="8" name="正方形/長方形 7">
            <a:extLst>
              <a:ext uri="{FF2B5EF4-FFF2-40B4-BE49-F238E27FC236}">
                <a16:creationId xmlns:a16="http://schemas.microsoft.com/office/drawing/2014/main" id="{F6F9618A-4F09-8440-B7F9-166C8C215B50}"/>
              </a:ext>
            </a:extLst>
          </p:cNvPr>
          <p:cNvSpPr/>
          <p:nvPr/>
        </p:nvSpPr>
        <p:spPr>
          <a:xfrm>
            <a:off x="936000" y="6309626"/>
            <a:ext cx="11328000" cy="566374"/>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l">
              <a:lnSpc>
                <a:spcPct val="100000"/>
              </a:lnSpc>
              <a:spcBef>
                <a:spcPts val="600"/>
              </a:spcBef>
              <a:spcAft>
                <a:spcPts val="100"/>
              </a:spcAft>
            </a:pPr>
            <a:r>
              <a:rPr kumimoji="1" lang="en-US" altLang="ja-JP" sz="1350" spc="0" baseline="0" dirty="0">
                <a:solidFill>
                  <a:schemeClr val="bg1"/>
                </a:solidFill>
                <a:latin typeface="Segoe UI" panose="020B0502040204020203" pitchFamily="34" charset="0"/>
                <a:ea typeface="+mn-ea"/>
                <a:cs typeface="Segoe UI" panose="020B0502040204020203" pitchFamily="34" charset="0"/>
              </a:rPr>
              <a:t>Department of Computer Science, Graduate School of Information Science and Technology, </a:t>
            </a:r>
            <a:br>
              <a:rPr kumimoji="1" lang="en-US" altLang="ja-JP" sz="1350" spc="0" baseline="0" dirty="0">
                <a:solidFill>
                  <a:schemeClr val="bg1"/>
                </a:solidFill>
                <a:latin typeface="Segoe UI" panose="020B0502040204020203" pitchFamily="34" charset="0"/>
                <a:ea typeface="+mn-ea"/>
                <a:cs typeface="Segoe UI" panose="020B0502040204020203" pitchFamily="34" charset="0"/>
              </a:rPr>
            </a:br>
            <a:r>
              <a:rPr kumimoji="1" lang="en-US" altLang="ja-JP" sz="1350" spc="0" baseline="0" dirty="0">
                <a:solidFill>
                  <a:schemeClr val="bg1"/>
                </a:solidFill>
                <a:latin typeface="Segoe UI" panose="020B0502040204020203" pitchFamily="34" charset="0"/>
                <a:ea typeface="+mn-ea"/>
                <a:cs typeface="Segoe UI" panose="020B0502040204020203" pitchFamily="34" charset="0"/>
              </a:rPr>
              <a:t>The University of Osaka. Software Engineering Laboratory. - https://</a:t>
            </a:r>
            <a:r>
              <a:rPr kumimoji="1" lang="en-US" altLang="ja-JP" sz="1350" spc="0" baseline="0" dirty="0" err="1">
                <a:solidFill>
                  <a:schemeClr val="bg1"/>
                </a:solidFill>
                <a:latin typeface="Segoe UI" panose="020B0502040204020203" pitchFamily="34" charset="0"/>
                <a:ea typeface="+mn-ea"/>
                <a:cs typeface="Segoe UI" panose="020B0502040204020203" pitchFamily="34" charset="0"/>
              </a:rPr>
              <a:t>sel.ist.osaka-u.ac.jp</a:t>
            </a:r>
            <a:endParaRPr kumimoji="1" lang="ja-JP" altLang="en-US" sz="1350" spc="0" baseline="0" dirty="0">
              <a:solidFill>
                <a:schemeClr val="bg1"/>
              </a:solidFill>
              <a:latin typeface="Segoe UI" panose="020B0502040204020203" pitchFamily="34" charset="0"/>
              <a:ea typeface="+mn-ea"/>
              <a:cs typeface="Segoe UI" panose="020B0502040204020203" pitchFamily="34" charset="0"/>
            </a:endParaRPr>
          </a:p>
        </p:txBody>
      </p:sp>
      <p:grpSp>
        <p:nvGrpSpPr>
          <p:cNvPr id="6" name="グラフィックス 4">
            <a:extLst>
              <a:ext uri="{FF2B5EF4-FFF2-40B4-BE49-F238E27FC236}">
                <a16:creationId xmlns:a16="http://schemas.microsoft.com/office/drawing/2014/main" id="{3C1BCF52-A644-8F07-BDF3-B95E476C120A}"/>
              </a:ext>
            </a:extLst>
          </p:cNvPr>
          <p:cNvGrpSpPr>
            <a:grpSpLocks noChangeAspect="1"/>
          </p:cNvGrpSpPr>
          <p:nvPr/>
        </p:nvGrpSpPr>
        <p:grpSpPr>
          <a:xfrm>
            <a:off x="231126" y="6369592"/>
            <a:ext cx="593749" cy="446443"/>
            <a:chOff x="125091" y="6161694"/>
            <a:chExt cx="567879" cy="569322"/>
          </a:xfrm>
        </p:grpSpPr>
        <p:sp>
          <p:nvSpPr>
            <p:cNvPr id="9" name="フリーフォーム: 図形 8">
              <a:extLst>
                <a:ext uri="{FF2B5EF4-FFF2-40B4-BE49-F238E27FC236}">
                  <a16:creationId xmlns:a16="http://schemas.microsoft.com/office/drawing/2014/main" id="{C42F1B19-C8AC-290C-5935-C47287B65CAC}"/>
                </a:ext>
              </a:extLst>
            </p:cNvPr>
            <p:cNvSpPr/>
            <p:nvPr/>
          </p:nvSpPr>
          <p:spPr>
            <a:xfrm>
              <a:off x="125091" y="6161694"/>
              <a:ext cx="567879" cy="569322"/>
            </a:xfrm>
            <a:custGeom>
              <a:avLst/>
              <a:gdLst>
                <a:gd name="connsiteX0" fmla="*/ 33428 w 567879"/>
                <a:gd name="connsiteY0" fmla="*/ -303 h 569322"/>
                <a:gd name="connsiteX1" fmla="*/ 24 w 567879"/>
                <a:gd name="connsiteY1" fmla="*/ 33083 h 569322"/>
                <a:gd name="connsiteX2" fmla="*/ 24 w 567879"/>
                <a:gd name="connsiteY2" fmla="*/ 33083 h 569322"/>
                <a:gd name="connsiteX3" fmla="*/ 24 w 567879"/>
                <a:gd name="connsiteY3" fmla="*/ 535608 h 569322"/>
                <a:gd name="connsiteX4" fmla="*/ 33428 w 567879"/>
                <a:gd name="connsiteY4" fmla="*/ 569020 h 569322"/>
                <a:gd name="connsiteX5" fmla="*/ 33428 w 567879"/>
                <a:gd name="connsiteY5" fmla="*/ 569020 h 569322"/>
                <a:gd name="connsiteX6" fmla="*/ 534527 w 567879"/>
                <a:gd name="connsiteY6" fmla="*/ 569020 h 569322"/>
                <a:gd name="connsiteX7" fmla="*/ 567904 w 567879"/>
                <a:gd name="connsiteY7" fmla="*/ 535608 h 569322"/>
                <a:gd name="connsiteX8" fmla="*/ 567904 w 567879"/>
                <a:gd name="connsiteY8" fmla="*/ 535608 h 569322"/>
                <a:gd name="connsiteX9" fmla="*/ 567904 w 567879"/>
                <a:gd name="connsiteY9" fmla="*/ 33083 h 569322"/>
                <a:gd name="connsiteX10" fmla="*/ 534527 w 567879"/>
                <a:gd name="connsiteY10" fmla="*/ -303 h 569322"/>
                <a:gd name="connsiteX11" fmla="*/ 534527 w 567879"/>
                <a:gd name="connsiteY11" fmla="*/ -303 h 569322"/>
                <a:gd name="connsiteX12" fmla="*/ 33428 w 567879"/>
                <a:gd name="connsiteY12" fmla="*/ -303 h 569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7879" h="569322">
                  <a:moveTo>
                    <a:pt x="33428" y="-303"/>
                  </a:moveTo>
                  <a:cubicBezTo>
                    <a:pt x="15075" y="-303"/>
                    <a:pt x="24" y="14722"/>
                    <a:pt x="24" y="33083"/>
                  </a:cubicBezTo>
                  <a:lnTo>
                    <a:pt x="24" y="33083"/>
                  </a:lnTo>
                  <a:lnTo>
                    <a:pt x="24" y="535608"/>
                  </a:lnTo>
                  <a:cubicBezTo>
                    <a:pt x="24" y="553980"/>
                    <a:pt x="15075" y="569020"/>
                    <a:pt x="33428" y="569020"/>
                  </a:cubicBezTo>
                  <a:lnTo>
                    <a:pt x="33428" y="569020"/>
                  </a:lnTo>
                  <a:lnTo>
                    <a:pt x="534527" y="569020"/>
                  </a:lnTo>
                  <a:cubicBezTo>
                    <a:pt x="552882" y="569020"/>
                    <a:pt x="567904" y="553980"/>
                    <a:pt x="567904" y="535608"/>
                  </a:cubicBezTo>
                  <a:lnTo>
                    <a:pt x="567904" y="535608"/>
                  </a:lnTo>
                  <a:lnTo>
                    <a:pt x="567904" y="33083"/>
                  </a:lnTo>
                  <a:cubicBezTo>
                    <a:pt x="567904" y="14722"/>
                    <a:pt x="552882" y="-303"/>
                    <a:pt x="534527" y="-303"/>
                  </a:cubicBezTo>
                  <a:lnTo>
                    <a:pt x="534527" y="-303"/>
                  </a:lnTo>
                  <a:lnTo>
                    <a:pt x="33428" y="-303"/>
                  </a:lnTo>
                  <a:close/>
                </a:path>
              </a:pathLst>
            </a:custGeom>
            <a:gradFill>
              <a:gsLst>
                <a:gs pos="0">
                  <a:srgbClr val="208BC1"/>
                </a:gs>
                <a:gs pos="50000">
                  <a:srgbClr val="286AAF">
                    <a:alpha val="97647"/>
                  </a:srgbClr>
                </a:gs>
                <a:gs pos="100000">
                  <a:srgbClr val="314A9E">
                    <a:alpha val="95294"/>
                  </a:srgbClr>
                </a:gs>
              </a:gsLst>
              <a:lin ang="6791777" scaled="1"/>
            </a:gradFill>
            <a:ln w="2898" cap="flat">
              <a:noFill/>
              <a:prstDash val="solid"/>
              <a:miter/>
            </a:ln>
          </p:spPr>
          <p:txBody>
            <a:bodyPr rtlCol="0" anchor="ctr"/>
            <a:lstStyle/>
            <a:p>
              <a:endParaRPr lang="ja-JP" altLang="en-US" sz="1800"/>
            </a:p>
          </p:txBody>
        </p:sp>
        <p:grpSp>
          <p:nvGrpSpPr>
            <p:cNvPr id="11" name="グラフィックス 4">
              <a:extLst>
                <a:ext uri="{FF2B5EF4-FFF2-40B4-BE49-F238E27FC236}">
                  <a16:creationId xmlns:a16="http://schemas.microsoft.com/office/drawing/2014/main" id="{57364A74-599C-F90E-7DB3-2BA2B1E68645}"/>
                </a:ext>
              </a:extLst>
            </p:cNvPr>
            <p:cNvGrpSpPr/>
            <p:nvPr/>
          </p:nvGrpSpPr>
          <p:grpSpPr>
            <a:xfrm>
              <a:off x="180304" y="6202778"/>
              <a:ext cx="451746" cy="490004"/>
              <a:chOff x="180304" y="6202778"/>
              <a:chExt cx="451746" cy="490004"/>
            </a:xfrm>
            <a:solidFill>
              <a:srgbClr val="FFFFFF"/>
            </a:solidFill>
          </p:grpSpPr>
          <p:sp>
            <p:nvSpPr>
              <p:cNvPr id="12" name="フリーフォーム: 図形 11">
                <a:extLst>
                  <a:ext uri="{FF2B5EF4-FFF2-40B4-BE49-F238E27FC236}">
                    <a16:creationId xmlns:a16="http://schemas.microsoft.com/office/drawing/2014/main" id="{FBEB5F79-347F-42BD-55CB-42D945D1BC07}"/>
                  </a:ext>
                </a:extLst>
              </p:cNvPr>
              <p:cNvSpPr/>
              <p:nvPr/>
            </p:nvSpPr>
            <p:spPr>
              <a:xfrm>
                <a:off x="180304" y="6379929"/>
                <a:ext cx="114843" cy="18845"/>
              </a:xfrm>
              <a:custGeom>
                <a:avLst/>
                <a:gdLst>
                  <a:gd name="connsiteX0" fmla="*/ 115170 w 114843"/>
                  <a:gd name="connsiteY0" fmla="*/ 9763 h 18845"/>
                  <a:gd name="connsiteX1" fmla="*/ 105151 w 114843"/>
                  <a:gd name="connsiteY1" fmla="*/ 19193 h 18845"/>
                  <a:gd name="connsiteX2" fmla="*/ 10352 w 114843"/>
                  <a:gd name="connsiteY2" fmla="*/ 19193 h 18845"/>
                  <a:gd name="connsiteX3" fmla="*/ 327 w 114843"/>
                  <a:gd name="connsiteY3" fmla="*/ 9763 h 18845"/>
                  <a:gd name="connsiteX4" fmla="*/ 10352 w 114843"/>
                  <a:gd name="connsiteY4" fmla="*/ 347 h 18845"/>
                  <a:gd name="connsiteX5" fmla="*/ 105151 w 114843"/>
                  <a:gd name="connsiteY5" fmla="*/ 347 h 18845"/>
                  <a:gd name="connsiteX6" fmla="*/ 115170 w 114843"/>
                  <a:gd name="connsiteY6" fmla="*/ 9763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63"/>
                    </a:moveTo>
                    <a:cubicBezTo>
                      <a:pt x="115170" y="14943"/>
                      <a:pt x="110670" y="19193"/>
                      <a:pt x="105151" y="19193"/>
                    </a:cubicBezTo>
                    <a:lnTo>
                      <a:pt x="10352" y="19193"/>
                    </a:lnTo>
                    <a:cubicBezTo>
                      <a:pt x="4841" y="19193"/>
                      <a:pt x="327" y="14946"/>
                      <a:pt x="327" y="9763"/>
                    </a:cubicBezTo>
                    <a:cubicBezTo>
                      <a:pt x="327" y="4580"/>
                      <a:pt x="4839" y="347"/>
                      <a:pt x="10352" y="347"/>
                    </a:cubicBezTo>
                    <a:lnTo>
                      <a:pt x="105151" y="347"/>
                    </a:lnTo>
                    <a:cubicBezTo>
                      <a:pt x="110673" y="347"/>
                      <a:pt x="115170" y="4583"/>
                      <a:pt x="115170" y="9763"/>
                    </a:cubicBezTo>
                  </a:path>
                </a:pathLst>
              </a:custGeom>
              <a:solidFill>
                <a:srgbClr val="FFFFFF"/>
              </a:solidFill>
              <a:ln w="2898" cap="flat">
                <a:noFill/>
                <a:prstDash val="solid"/>
                <a:miter/>
              </a:ln>
            </p:spPr>
            <p:txBody>
              <a:bodyPr rtlCol="0" anchor="ctr"/>
              <a:lstStyle/>
              <a:p>
                <a:endParaRPr lang="ja-JP" altLang="en-US" sz="1800"/>
              </a:p>
            </p:txBody>
          </p:sp>
          <p:sp>
            <p:nvSpPr>
              <p:cNvPr id="13" name="フリーフォーム: 図形 12">
                <a:extLst>
                  <a:ext uri="{FF2B5EF4-FFF2-40B4-BE49-F238E27FC236}">
                    <a16:creationId xmlns:a16="http://schemas.microsoft.com/office/drawing/2014/main" id="{62D0B54E-1B61-AFCA-CD18-BD85CC87FEC0}"/>
                  </a:ext>
                </a:extLst>
              </p:cNvPr>
              <p:cNvSpPr/>
              <p:nvPr/>
            </p:nvSpPr>
            <p:spPr>
              <a:xfrm>
                <a:off x="180304" y="6438377"/>
                <a:ext cx="114843" cy="18845"/>
              </a:xfrm>
              <a:custGeom>
                <a:avLst/>
                <a:gdLst>
                  <a:gd name="connsiteX0" fmla="*/ 115170 w 114843"/>
                  <a:gd name="connsiteY0" fmla="*/ 9719 h 18845"/>
                  <a:gd name="connsiteX1" fmla="*/ 105151 w 114843"/>
                  <a:gd name="connsiteY1" fmla="*/ 19144 h 18845"/>
                  <a:gd name="connsiteX2" fmla="*/ 10352 w 114843"/>
                  <a:gd name="connsiteY2" fmla="*/ 19144 h 18845"/>
                  <a:gd name="connsiteX3" fmla="*/ 327 w 114843"/>
                  <a:gd name="connsiteY3" fmla="*/ 9719 h 18845"/>
                  <a:gd name="connsiteX4" fmla="*/ 10352 w 114843"/>
                  <a:gd name="connsiteY4" fmla="*/ 298 h 18845"/>
                  <a:gd name="connsiteX5" fmla="*/ 105151 w 114843"/>
                  <a:gd name="connsiteY5" fmla="*/ 298 h 18845"/>
                  <a:gd name="connsiteX6" fmla="*/ 115170 w 114843"/>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19"/>
                    </a:moveTo>
                    <a:cubicBezTo>
                      <a:pt x="115170" y="14905"/>
                      <a:pt x="110670" y="19144"/>
                      <a:pt x="105151" y="19144"/>
                    </a:cubicBezTo>
                    <a:lnTo>
                      <a:pt x="10352" y="19144"/>
                    </a:lnTo>
                    <a:cubicBezTo>
                      <a:pt x="4841" y="19144"/>
                      <a:pt x="327" y="14905"/>
                      <a:pt x="327" y="9719"/>
                    </a:cubicBezTo>
                    <a:cubicBezTo>
                      <a:pt x="327" y="4542"/>
                      <a:pt x="4839" y="298"/>
                      <a:pt x="10352" y="298"/>
                    </a:cubicBezTo>
                    <a:lnTo>
                      <a:pt x="105151" y="298"/>
                    </a:lnTo>
                    <a:cubicBezTo>
                      <a:pt x="110673" y="301"/>
                      <a:pt x="115170" y="4545"/>
                      <a:pt x="115170" y="9719"/>
                    </a:cubicBezTo>
                  </a:path>
                </a:pathLst>
              </a:custGeom>
              <a:solidFill>
                <a:srgbClr val="FFFFFF"/>
              </a:solidFill>
              <a:ln w="2898" cap="flat">
                <a:noFill/>
                <a:prstDash val="solid"/>
                <a:miter/>
              </a:ln>
            </p:spPr>
            <p:txBody>
              <a:bodyPr rtlCol="0" anchor="ctr"/>
              <a:lstStyle/>
              <a:p>
                <a:endParaRPr lang="ja-JP" altLang="en-US" sz="1800"/>
              </a:p>
            </p:txBody>
          </p:sp>
          <p:sp>
            <p:nvSpPr>
              <p:cNvPr id="14" name="フリーフォーム: 図形 13">
                <a:extLst>
                  <a:ext uri="{FF2B5EF4-FFF2-40B4-BE49-F238E27FC236}">
                    <a16:creationId xmlns:a16="http://schemas.microsoft.com/office/drawing/2014/main" id="{1C8CFC7F-B1C9-F3A8-9146-64C8A29B1F4A}"/>
                  </a:ext>
                </a:extLst>
              </p:cNvPr>
              <p:cNvSpPr/>
              <p:nvPr/>
            </p:nvSpPr>
            <p:spPr>
              <a:xfrm>
                <a:off x="180304" y="6497458"/>
                <a:ext cx="114843" cy="18848"/>
              </a:xfrm>
              <a:custGeom>
                <a:avLst/>
                <a:gdLst>
                  <a:gd name="connsiteX0" fmla="*/ 115170 w 114843"/>
                  <a:gd name="connsiteY0" fmla="*/ 9689 h 18848"/>
                  <a:gd name="connsiteX1" fmla="*/ 105151 w 114843"/>
                  <a:gd name="connsiteY1" fmla="*/ 19096 h 18848"/>
                  <a:gd name="connsiteX2" fmla="*/ 10352 w 114843"/>
                  <a:gd name="connsiteY2" fmla="*/ 19096 h 18848"/>
                  <a:gd name="connsiteX3" fmla="*/ 327 w 114843"/>
                  <a:gd name="connsiteY3" fmla="*/ 9689 h 18848"/>
                  <a:gd name="connsiteX4" fmla="*/ 10352 w 114843"/>
                  <a:gd name="connsiteY4" fmla="*/ 247 h 18848"/>
                  <a:gd name="connsiteX5" fmla="*/ 105151 w 114843"/>
                  <a:gd name="connsiteY5" fmla="*/ 247 h 18848"/>
                  <a:gd name="connsiteX6" fmla="*/ 115170 w 114843"/>
                  <a:gd name="connsiteY6" fmla="*/ 968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8">
                    <a:moveTo>
                      <a:pt x="115170" y="9689"/>
                    </a:moveTo>
                    <a:cubicBezTo>
                      <a:pt x="115170" y="14878"/>
                      <a:pt x="110670" y="19096"/>
                      <a:pt x="105151" y="19096"/>
                    </a:cubicBezTo>
                    <a:lnTo>
                      <a:pt x="10352" y="19096"/>
                    </a:lnTo>
                    <a:cubicBezTo>
                      <a:pt x="4841" y="19096"/>
                      <a:pt x="327" y="14878"/>
                      <a:pt x="327" y="9689"/>
                    </a:cubicBezTo>
                    <a:cubicBezTo>
                      <a:pt x="327" y="4501"/>
                      <a:pt x="4839" y="247"/>
                      <a:pt x="10352" y="247"/>
                    </a:cubicBezTo>
                    <a:lnTo>
                      <a:pt x="105151" y="247"/>
                    </a:lnTo>
                    <a:cubicBezTo>
                      <a:pt x="110673" y="247"/>
                      <a:pt x="115170" y="4501"/>
                      <a:pt x="115170" y="9689"/>
                    </a:cubicBezTo>
                  </a:path>
                </a:pathLst>
              </a:custGeom>
              <a:solidFill>
                <a:srgbClr val="FFFFFF"/>
              </a:solidFill>
              <a:ln w="2898" cap="flat">
                <a:noFill/>
                <a:prstDash val="solid"/>
                <a:miter/>
              </a:ln>
            </p:spPr>
            <p:txBody>
              <a:bodyPr rtlCol="0" anchor="ctr"/>
              <a:lstStyle/>
              <a:p>
                <a:endParaRPr lang="ja-JP" altLang="en-US" sz="1800"/>
              </a:p>
            </p:txBody>
          </p:sp>
          <p:sp>
            <p:nvSpPr>
              <p:cNvPr id="15" name="フリーフォーム: 図形 14">
                <a:extLst>
                  <a:ext uri="{FF2B5EF4-FFF2-40B4-BE49-F238E27FC236}">
                    <a16:creationId xmlns:a16="http://schemas.microsoft.com/office/drawing/2014/main" id="{971C17AD-6512-A84D-239E-675DDDDA9EC8}"/>
                  </a:ext>
                </a:extLst>
              </p:cNvPr>
              <p:cNvSpPr/>
              <p:nvPr/>
            </p:nvSpPr>
            <p:spPr>
              <a:xfrm>
                <a:off x="180304" y="6379928"/>
                <a:ext cx="18845" cy="77296"/>
              </a:xfrm>
              <a:custGeom>
                <a:avLst/>
                <a:gdLst>
                  <a:gd name="connsiteX0" fmla="*/ 9659 w 18845"/>
                  <a:gd name="connsiteY0" fmla="*/ 77587 h 77296"/>
                  <a:gd name="connsiteX1" fmla="*/ 237 w 18845"/>
                  <a:gd name="connsiteY1" fmla="*/ 67561 h 77296"/>
                  <a:gd name="connsiteX2" fmla="*/ 237 w 18845"/>
                  <a:gd name="connsiteY2" fmla="*/ 10306 h 77296"/>
                  <a:gd name="connsiteX3" fmla="*/ 9659 w 18845"/>
                  <a:gd name="connsiteY3" fmla="*/ 290 h 77296"/>
                  <a:gd name="connsiteX4" fmla="*/ 19083 w 18845"/>
                  <a:gd name="connsiteY4" fmla="*/ 10306 h 77296"/>
                  <a:gd name="connsiteX5" fmla="*/ 19083 w 18845"/>
                  <a:gd name="connsiteY5" fmla="*/ 67561 h 77296"/>
                  <a:gd name="connsiteX6" fmla="*/ 9659 w 18845"/>
                  <a:gd name="connsiteY6" fmla="*/ 77587 h 77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96">
                    <a:moveTo>
                      <a:pt x="9659" y="77587"/>
                    </a:moveTo>
                    <a:cubicBezTo>
                      <a:pt x="4482" y="77587"/>
                      <a:pt x="237" y="73075"/>
                      <a:pt x="237" y="67561"/>
                    </a:cubicBezTo>
                    <a:lnTo>
                      <a:pt x="237" y="10306"/>
                    </a:lnTo>
                    <a:cubicBezTo>
                      <a:pt x="237" y="4799"/>
                      <a:pt x="4482" y="290"/>
                      <a:pt x="9659" y="290"/>
                    </a:cubicBezTo>
                    <a:cubicBezTo>
                      <a:pt x="14835" y="290"/>
                      <a:pt x="19083" y="4799"/>
                      <a:pt x="19083" y="10306"/>
                    </a:cubicBezTo>
                    <a:lnTo>
                      <a:pt x="19083" y="67561"/>
                    </a:lnTo>
                    <a:cubicBezTo>
                      <a:pt x="19083" y="73072"/>
                      <a:pt x="14833" y="77587"/>
                      <a:pt x="9659" y="77587"/>
                    </a:cubicBezTo>
                  </a:path>
                </a:pathLst>
              </a:custGeom>
              <a:solidFill>
                <a:srgbClr val="FFFFFF"/>
              </a:solidFill>
              <a:ln w="2898" cap="flat">
                <a:noFill/>
                <a:prstDash val="solid"/>
                <a:miter/>
              </a:ln>
            </p:spPr>
            <p:txBody>
              <a:bodyPr rtlCol="0" anchor="ctr"/>
              <a:lstStyle/>
              <a:p>
                <a:endParaRPr lang="ja-JP" altLang="en-US" sz="1800"/>
              </a:p>
            </p:txBody>
          </p:sp>
          <p:sp>
            <p:nvSpPr>
              <p:cNvPr id="16" name="フリーフォーム: 図形 15">
                <a:extLst>
                  <a:ext uri="{FF2B5EF4-FFF2-40B4-BE49-F238E27FC236}">
                    <a16:creationId xmlns:a16="http://schemas.microsoft.com/office/drawing/2014/main" id="{6E45E59D-5C5F-29DB-A50A-081693D9699E}"/>
                  </a:ext>
                </a:extLst>
              </p:cNvPr>
              <p:cNvSpPr/>
              <p:nvPr/>
            </p:nvSpPr>
            <p:spPr>
              <a:xfrm>
                <a:off x="180304" y="6439027"/>
                <a:ext cx="18845" cy="77279"/>
              </a:xfrm>
              <a:custGeom>
                <a:avLst/>
                <a:gdLst>
                  <a:gd name="connsiteX0" fmla="*/ 9659 w 18845"/>
                  <a:gd name="connsiteY0" fmla="*/ 77519 h 77279"/>
                  <a:gd name="connsiteX1" fmla="*/ 237 w 18845"/>
                  <a:gd name="connsiteY1" fmla="*/ 67517 h 77279"/>
                  <a:gd name="connsiteX2" fmla="*/ 237 w 18845"/>
                  <a:gd name="connsiteY2" fmla="*/ 10256 h 77279"/>
                  <a:gd name="connsiteX3" fmla="*/ 9659 w 18845"/>
                  <a:gd name="connsiteY3" fmla="*/ 239 h 77279"/>
                  <a:gd name="connsiteX4" fmla="*/ 19083 w 18845"/>
                  <a:gd name="connsiteY4" fmla="*/ 10256 h 77279"/>
                  <a:gd name="connsiteX5" fmla="*/ 19083 w 18845"/>
                  <a:gd name="connsiteY5" fmla="*/ 67514 h 77279"/>
                  <a:gd name="connsiteX6" fmla="*/ 9659 w 18845"/>
                  <a:gd name="connsiteY6" fmla="*/ 77519 h 77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79">
                    <a:moveTo>
                      <a:pt x="9659" y="77519"/>
                    </a:moveTo>
                    <a:cubicBezTo>
                      <a:pt x="4482" y="77519"/>
                      <a:pt x="237" y="73027"/>
                      <a:pt x="237" y="67517"/>
                    </a:cubicBezTo>
                    <a:lnTo>
                      <a:pt x="237" y="10256"/>
                    </a:lnTo>
                    <a:cubicBezTo>
                      <a:pt x="237" y="4746"/>
                      <a:pt x="4482" y="239"/>
                      <a:pt x="9659" y="239"/>
                    </a:cubicBezTo>
                    <a:cubicBezTo>
                      <a:pt x="14835" y="239"/>
                      <a:pt x="19083" y="4743"/>
                      <a:pt x="19083" y="10256"/>
                    </a:cubicBezTo>
                    <a:lnTo>
                      <a:pt x="19083" y="67514"/>
                    </a:lnTo>
                    <a:cubicBezTo>
                      <a:pt x="19083" y="73027"/>
                      <a:pt x="14833" y="77519"/>
                      <a:pt x="9659" y="77519"/>
                    </a:cubicBezTo>
                  </a:path>
                </a:pathLst>
              </a:custGeom>
              <a:solidFill>
                <a:srgbClr val="FFFFFF"/>
              </a:solidFill>
              <a:ln w="2898" cap="flat">
                <a:noFill/>
                <a:prstDash val="solid"/>
                <a:miter/>
              </a:ln>
            </p:spPr>
            <p:txBody>
              <a:bodyPr rtlCol="0" anchor="ctr"/>
              <a:lstStyle/>
              <a:p>
                <a:endParaRPr lang="ja-JP" altLang="en-US" sz="1800"/>
              </a:p>
            </p:txBody>
          </p:sp>
          <p:sp>
            <p:nvSpPr>
              <p:cNvPr id="17" name="フリーフォーム: 図形 16">
                <a:extLst>
                  <a:ext uri="{FF2B5EF4-FFF2-40B4-BE49-F238E27FC236}">
                    <a16:creationId xmlns:a16="http://schemas.microsoft.com/office/drawing/2014/main" id="{E90EB8C0-0E7C-1B1E-854A-BF753E09D8D3}"/>
                  </a:ext>
                </a:extLst>
              </p:cNvPr>
              <p:cNvSpPr/>
              <p:nvPr/>
            </p:nvSpPr>
            <p:spPr>
              <a:xfrm>
                <a:off x="180304" y="6222003"/>
                <a:ext cx="114843" cy="18845"/>
              </a:xfrm>
              <a:custGeom>
                <a:avLst/>
                <a:gdLst>
                  <a:gd name="connsiteX0" fmla="*/ 115170 w 114843"/>
                  <a:gd name="connsiteY0" fmla="*/ 9906 h 18845"/>
                  <a:gd name="connsiteX1" fmla="*/ 105151 w 114843"/>
                  <a:gd name="connsiteY1" fmla="*/ 19327 h 18845"/>
                  <a:gd name="connsiteX2" fmla="*/ 10352 w 114843"/>
                  <a:gd name="connsiteY2" fmla="*/ 19327 h 18845"/>
                  <a:gd name="connsiteX3" fmla="*/ 327 w 114843"/>
                  <a:gd name="connsiteY3" fmla="*/ 9906 h 18845"/>
                  <a:gd name="connsiteX4" fmla="*/ 10352 w 114843"/>
                  <a:gd name="connsiteY4" fmla="*/ 481 h 18845"/>
                  <a:gd name="connsiteX5" fmla="*/ 105151 w 114843"/>
                  <a:gd name="connsiteY5" fmla="*/ 481 h 18845"/>
                  <a:gd name="connsiteX6" fmla="*/ 115170 w 114843"/>
                  <a:gd name="connsiteY6" fmla="*/ 9906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906"/>
                    </a:moveTo>
                    <a:cubicBezTo>
                      <a:pt x="115170" y="15085"/>
                      <a:pt x="110670" y="19327"/>
                      <a:pt x="105151" y="19327"/>
                    </a:cubicBezTo>
                    <a:lnTo>
                      <a:pt x="10352" y="19327"/>
                    </a:lnTo>
                    <a:cubicBezTo>
                      <a:pt x="4841" y="19327"/>
                      <a:pt x="327" y="15088"/>
                      <a:pt x="327" y="9906"/>
                    </a:cubicBezTo>
                    <a:cubicBezTo>
                      <a:pt x="327" y="4717"/>
                      <a:pt x="4839" y="481"/>
                      <a:pt x="10352" y="481"/>
                    </a:cubicBezTo>
                    <a:lnTo>
                      <a:pt x="105151" y="481"/>
                    </a:lnTo>
                    <a:cubicBezTo>
                      <a:pt x="110673" y="481"/>
                      <a:pt x="115170" y="4717"/>
                      <a:pt x="115170" y="9906"/>
                    </a:cubicBezTo>
                  </a:path>
                </a:pathLst>
              </a:custGeom>
              <a:solidFill>
                <a:srgbClr val="FFFFFF"/>
              </a:solidFill>
              <a:ln w="2898" cap="flat">
                <a:noFill/>
                <a:prstDash val="solid"/>
                <a:miter/>
              </a:ln>
            </p:spPr>
            <p:txBody>
              <a:bodyPr rtlCol="0" anchor="ctr"/>
              <a:lstStyle/>
              <a:p>
                <a:endParaRPr lang="ja-JP" altLang="en-US" sz="1800"/>
              </a:p>
            </p:txBody>
          </p:sp>
          <p:sp>
            <p:nvSpPr>
              <p:cNvPr id="18" name="フリーフォーム: 図形 17">
                <a:extLst>
                  <a:ext uri="{FF2B5EF4-FFF2-40B4-BE49-F238E27FC236}">
                    <a16:creationId xmlns:a16="http://schemas.microsoft.com/office/drawing/2014/main" id="{6B370827-B6B0-F586-CBF7-8050E3EA849E}"/>
                  </a:ext>
                </a:extLst>
              </p:cNvPr>
              <p:cNvSpPr/>
              <p:nvPr/>
            </p:nvSpPr>
            <p:spPr>
              <a:xfrm>
                <a:off x="180304" y="6280781"/>
                <a:ext cx="114843" cy="18840"/>
              </a:xfrm>
              <a:custGeom>
                <a:avLst/>
                <a:gdLst>
                  <a:gd name="connsiteX0" fmla="*/ 115170 w 114843"/>
                  <a:gd name="connsiteY0" fmla="*/ 9856 h 18840"/>
                  <a:gd name="connsiteX1" fmla="*/ 105151 w 114843"/>
                  <a:gd name="connsiteY1" fmla="*/ 19272 h 18840"/>
                  <a:gd name="connsiteX2" fmla="*/ 10352 w 114843"/>
                  <a:gd name="connsiteY2" fmla="*/ 19272 h 18840"/>
                  <a:gd name="connsiteX3" fmla="*/ 327 w 114843"/>
                  <a:gd name="connsiteY3" fmla="*/ 9856 h 18840"/>
                  <a:gd name="connsiteX4" fmla="*/ 10352 w 114843"/>
                  <a:gd name="connsiteY4" fmla="*/ 431 h 18840"/>
                  <a:gd name="connsiteX5" fmla="*/ 105151 w 114843"/>
                  <a:gd name="connsiteY5" fmla="*/ 431 h 18840"/>
                  <a:gd name="connsiteX6" fmla="*/ 115170 w 114843"/>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0">
                    <a:moveTo>
                      <a:pt x="115170" y="9856"/>
                    </a:moveTo>
                    <a:cubicBezTo>
                      <a:pt x="115170" y="15027"/>
                      <a:pt x="110670" y="19272"/>
                      <a:pt x="105151" y="19272"/>
                    </a:cubicBezTo>
                    <a:lnTo>
                      <a:pt x="10352" y="19272"/>
                    </a:lnTo>
                    <a:cubicBezTo>
                      <a:pt x="4841" y="19272"/>
                      <a:pt x="327" y="15027"/>
                      <a:pt x="327" y="9856"/>
                    </a:cubicBezTo>
                    <a:cubicBezTo>
                      <a:pt x="327" y="4662"/>
                      <a:pt x="4839" y="431"/>
                      <a:pt x="10352" y="431"/>
                    </a:cubicBezTo>
                    <a:lnTo>
                      <a:pt x="105151" y="431"/>
                    </a:lnTo>
                    <a:cubicBezTo>
                      <a:pt x="110673" y="431"/>
                      <a:pt x="115170" y="4662"/>
                      <a:pt x="115170" y="9856"/>
                    </a:cubicBezTo>
                  </a:path>
                </a:pathLst>
              </a:custGeom>
              <a:solidFill>
                <a:srgbClr val="FFFFFF"/>
              </a:solidFill>
              <a:ln w="2898" cap="flat">
                <a:noFill/>
                <a:prstDash val="solid"/>
                <a:miter/>
              </a:ln>
            </p:spPr>
            <p:txBody>
              <a:bodyPr rtlCol="0" anchor="ctr"/>
              <a:lstStyle/>
              <a:p>
                <a:endParaRPr lang="ja-JP" altLang="en-US" sz="1800"/>
              </a:p>
            </p:txBody>
          </p:sp>
          <p:sp>
            <p:nvSpPr>
              <p:cNvPr id="19" name="フリーフォーム: 図形 18">
                <a:extLst>
                  <a:ext uri="{FF2B5EF4-FFF2-40B4-BE49-F238E27FC236}">
                    <a16:creationId xmlns:a16="http://schemas.microsoft.com/office/drawing/2014/main" id="{D174E952-EEB2-1BDD-CB08-6E05DAE58375}"/>
                  </a:ext>
                </a:extLst>
              </p:cNvPr>
              <p:cNvSpPr/>
              <p:nvPr/>
            </p:nvSpPr>
            <p:spPr>
              <a:xfrm>
                <a:off x="180304" y="6339547"/>
                <a:ext cx="114843" cy="18842"/>
              </a:xfrm>
              <a:custGeom>
                <a:avLst/>
                <a:gdLst>
                  <a:gd name="connsiteX0" fmla="*/ 115170 w 114843"/>
                  <a:gd name="connsiteY0" fmla="*/ 9803 h 18842"/>
                  <a:gd name="connsiteX1" fmla="*/ 105151 w 114843"/>
                  <a:gd name="connsiteY1" fmla="*/ 19225 h 18842"/>
                  <a:gd name="connsiteX2" fmla="*/ 10352 w 114843"/>
                  <a:gd name="connsiteY2" fmla="*/ 19225 h 18842"/>
                  <a:gd name="connsiteX3" fmla="*/ 327 w 114843"/>
                  <a:gd name="connsiteY3" fmla="*/ 9803 h 18842"/>
                  <a:gd name="connsiteX4" fmla="*/ 10352 w 114843"/>
                  <a:gd name="connsiteY4" fmla="*/ 382 h 18842"/>
                  <a:gd name="connsiteX5" fmla="*/ 105151 w 114843"/>
                  <a:gd name="connsiteY5" fmla="*/ 382 h 18842"/>
                  <a:gd name="connsiteX6" fmla="*/ 115170 w 114843"/>
                  <a:gd name="connsiteY6" fmla="*/ 9803 h 18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2">
                    <a:moveTo>
                      <a:pt x="115170" y="9803"/>
                    </a:moveTo>
                    <a:cubicBezTo>
                      <a:pt x="115170" y="14980"/>
                      <a:pt x="110670" y="19225"/>
                      <a:pt x="105151" y="19225"/>
                    </a:cubicBezTo>
                    <a:lnTo>
                      <a:pt x="10352" y="19225"/>
                    </a:lnTo>
                    <a:cubicBezTo>
                      <a:pt x="4841" y="19225"/>
                      <a:pt x="327" y="14980"/>
                      <a:pt x="327" y="9803"/>
                    </a:cubicBezTo>
                    <a:cubicBezTo>
                      <a:pt x="327" y="4623"/>
                      <a:pt x="4839" y="382"/>
                      <a:pt x="10352" y="382"/>
                    </a:cubicBezTo>
                    <a:lnTo>
                      <a:pt x="105151" y="382"/>
                    </a:lnTo>
                    <a:cubicBezTo>
                      <a:pt x="110673" y="382"/>
                      <a:pt x="115170" y="4623"/>
                      <a:pt x="115170" y="9803"/>
                    </a:cubicBezTo>
                  </a:path>
                </a:pathLst>
              </a:custGeom>
              <a:solidFill>
                <a:srgbClr val="FFFFFF"/>
              </a:solidFill>
              <a:ln w="2898" cap="flat">
                <a:noFill/>
                <a:prstDash val="solid"/>
                <a:miter/>
              </a:ln>
            </p:spPr>
            <p:txBody>
              <a:bodyPr rtlCol="0" anchor="ctr"/>
              <a:lstStyle/>
              <a:p>
                <a:endParaRPr lang="ja-JP" altLang="en-US" sz="1800"/>
              </a:p>
            </p:txBody>
          </p:sp>
          <p:sp>
            <p:nvSpPr>
              <p:cNvPr id="20" name="フリーフォーム: 図形 19">
                <a:extLst>
                  <a:ext uri="{FF2B5EF4-FFF2-40B4-BE49-F238E27FC236}">
                    <a16:creationId xmlns:a16="http://schemas.microsoft.com/office/drawing/2014/main" id="{FD6B6DF0-FFB5-4FC1-F0B3-FCD6E2C1A44B}"/>
                  </a:ext>
                </a:extLst>
              </p:cNvPr>
              <p:cNvSpPr/>
              <p:nvPr/>
            </p:nvSpPr>
            <p:spPr>
              <a:xfrm>
                <a:off x="180304" y="6222004"/>
                <a:ext cx="18845" cy="77616"/>
              </a:xfrm>
              <a:custGeom>
                <a:avLst/>
                <a:gdLst>
                  <a:gd name="connsiteX0" fmla="*/ 9659 w 18845"/>
                  <a:gd name="connsiteY0" fmla="*/ 78040 h 77616"/>
                  <a:gd name="connsiteX1" fmla="*/ 237 w 18845"/>
                  <a:gd name="connsiteY1" fmla="*/ 68020 h 77616"/>
                  <a:gd name="connsiteX2" fmla="*/ 237 w 18845"/>
                  <a:gd name="connsiteY2" fmla="*/ 10443 h 77616"/>
                  <a:gd name="connsiteX3" fmla="*/ 9659 w 18845"/>
                  <a:gd name="connsiteY3" fmla="*/ 423 h 77616"/>
                  <a:gd name="connsiteX4" fmla="*/ 19083 w 18845"/>
                  <a:gd name="connsiteY4" fmla="*/ 10443 h 77616"/>
                  <a:gd name="connsiteX5" fmla="*/ 19083 w 18845"/>
                  <a:gd name="connsiteY5" fmla="*/ 68020 h 77616"/>
                  <a:gd name="connsiteX6" fmla="*/ 9659 w 18845"/>
                  <a:gd name="connsiteY6" fmla="*/ 78040 h 77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616">
                    <a:moveTo>
                      <a:pt x="9659" y="78040"/>
                    </a:moveTo>
                    <a:cubicBezTo>
                      <a:pt x="4482" y="78040"/>
                      <a:pt x="237" y="73537"/>
                      <a:pt x="237" y="68020"/>
                    </a:cubicBezTo>
                    <a:lnTo>
                      <a:pt x="237" y="10443"/>
                    </a:lnTo>
                    <a:cubicBezTo>
                      <a:pt x="237" y="4932"/>
                      <a:pt x="4482" y="423"/>
                      <a:pt x="9659" y="423"/>
                    </a:cubicBezTo>
                    <a:cubicBezTo>
                      <a:pt x="14835" y="423"/>
                      <a:pt x="19083" y="4932"/>
                      <a:pt x="19083" y="10443"/>
                    </a:cubicBezTo>
                    <a:lnTo>
                      <a:pt x="19083" y="68020"/>
                    </a:lnTo>
                    <a:cubicBezTo>
                      <a:pt x="19083" y="73537"/>
                      <a:pt x="14833" y="78040"/>
                      <a:pt x="9659" y="78040"/>
                    </a:cubicBezTo>
                  </a:path>
                </a:pathLst>
              </a:custGeom>
              <a:solidFill>
                <a:srgbClr val="FFFFFF"/>
              </a:solidFill>
              <a:ln w="2898" cap="flat">
                <a:noFill/>
                <a:prstDash val="solid"/>
                <a:miter/>
              </a:ln>
            </p:spPr>
            <p:txBody>
              <a:bodyPr rtlCol="0" anchor="ctr"/>
              <a:lstStyle/>
              <a:p>
                <a:endParaRPr lang="ja-JP" altLang="en-US" sz="1800"/>
              </a:p>
            </p:txBody>
          </p:sp>
          <p:sp>
            <p:nvSpPr>
              <p:cNvPr id="21" name="フリーフォーム: 図形 20">
                <a:extLst>
                  <a:ext uri="{FF2B5EF4-FFF2-40B4-BE49-F238E27FC236}">
                    <a16:creationId xmlns:a16="http://schemas.microsoft.com/office/drawing/2014/main" id="{8769BF83-3BC7-A992-1C7A-299A6ECBFF9A}"/>
                  </a:ext>
                </a:extLst>
              </p:cNvPr>
              <p:cNvSpPr/>
              <p:nvPr/>
            </p:nvSpPr>
            <p:spPr>
              <a:xfrm>
                <a:off x="276316" y="6280776"/>
                <a:ext cx="18834" cy="77610"/>
              </a:xfrm>
              <a:custGeom>
                <a:avLst/>
                <a:gdLst>
                  <a:gd name="connsiteX0" fmla="*/ 9731 w 18834"/>
                  <a:gd name="connsiteY0" fmla="*/ 77984 h 77610"/>
                  <a:gd name="connsiteX1" fmla="*/ 319 w 18834"/>
                  <a:gd name="connsiteY1" fmla="*/ 67967 h 77610"/>
                  <a:gd name="connsiteX2" fmla="*/ 319 w 18834"/>
                  <a:gd name="connsiteY2" fmla="*/ 10384 h 77610"/>
                  <a:gd name="connsiteX3" fmla="*/ 9731 w 18834"/>
                  <a:gd name="connsiteY3" fmla="*/ 374 h 77610"/>
                  <a:gd name="connsiteX4" fmla="*/ 19153 w 18834"/>
                  <a:gd name="connsiteY4" fmla="*/ 10384 h 77610"/>
                  <a:gd name="connsiteX5" fmla="*/ 19153 w 18834"/>
                  <a:gd name="connsiteY5" fmla="*/ 67967 h 77610"/>
                  <a:gd name="connsiteX6" fmla="*/ 9731 w 18834"/>
                  <a:gd name="connsiteY6" fmla="*/ 77984 h 77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77610">
                    <a:moveTo>
                      <a:pt x="9731" y="77984"/>
                    </a:moveTo>
                    <a:cubicBezTo>
                      <a:pt x="4555" y="77984"/>
                      <a:pt x="319" y="73484"/>
                      <a:pt x="319" y="67967"/>
                    </a:cubicBezTo>
                    <a:lnTo>
                      <a:pt x="319" y="10384"/>
                    </a:lnTo>
                    <a:cubicBezTo>
                      <a:pt x="319" y="4880"/>
                      <a:pt x="4555" y="374"/>
                      <a:pt x="9731" y="374"/>
                    </a:cubicBezTo>
                    <a:cubicBezTo>
                      <a:pt x="14908" y="374"/>
                      <a:pt x="19153" y="4883"/>
                      <a:pt x="19153" y="10384"/>
                    </a:cubicBezTo>
                    <a:lnTo>
                      <a:pt x="19153" y="67967"/>
                    </a:lnTo>
                    <a:cubicBezTo>
                      <a:pt x="19150" y="73487"/>
                      <a:pt x="14905" y="77984"/>
                      <a:pt x="9731" y="77984"/>
                    </a:cubicBezTo>
                  </a:path>
                </a:pathLst>
              </a:custGeom>
              <a:solidFill>
                <a:srgbClr val="FFFFFF"/>
              </a:solidFill>
              <a:ln w="2898" cap="flat">
                <a:noFill/>
                <a:prstDash val="solid"/>
                <a:miter/>
              </a:ln>
            </p:spPr>
            <p:txBody>
              <a:bodyPr rtlCol="0" anchor="ctr"/>
              <a:lstStyle/>
              <a:p>
                <a:endParaRPr lang="ja-JP" altLang="en-US" sz="1800"/>
              </a:p>
            </p:txBody>
          </p:sp>
          <p:sp>
            <p:nvSpPr>
              <p:cNvPr id="22" name="フリーフォーム: 図形 21">
                <a:extLst>
                  <a:ext uri="{FF2B5EF4-FFF2-40B4-BE49-F238E27FC236}">
                    <a16:creationId xmlns:a16="http://schemas.microsoft.com/office/drawing/2014/main" id="{152AE0ED-AF0B-2087-A52E-3768613113B4}"/>
                  </a:ext>
                </a:extLst>
              </p:cNvPr>
              <p:cNvSpPr/>
              <p:nvPr/>
            </p:nvSpPr>
            <p:spPr>
              <a:xfrm>
                <a:off x="180304" y="6202778"/>
                <a:ext cx="18845" cy="37741"/>
              </a:xfrm>
              <a:custGeom>
                <a:avLst/>
                <a:gdLst>
                  <a:gd name="connsiteX0" fmla="*/ 9659 w 18845"/>
                  <a:gd name="connsiteY0" fmla="*/ 38215 h 37741"/>
                  <a:gd name="connsiteX1" fmla="*/ 237 w 18845"/>
                  <a:gd name="connsiteY1" fmla="*/ 28195 h 37741"/>
                  <a:gd name="connsiteX2" fmla="*/ 237 w 18845"/>
                  <a:gd name="connsiteY2" fmla="*/ 10484 h 37741"/>
                  <a:gd name="connsiteX3" fmla="*/ 9659 w 18845"/>
                  <a:gd name="connsiteY3" fmla="*/ 474 h 37741"/>
                  <a:gd name="connsiteX4" fmla="*/ 19083 w 18845"/>
                  <a:gd name="connsiteY4" fmla="*/ 10484 h 37741"/>
                  <a:gd name="connsiteX5" fmla="*/ 19083 w 18845"/>
                  <a:gd name="connsiteY5" fmla="*/ 28195 h 37741"/>
                  <a:gd name="connsiteX6" fmla="*/ 9659 w 18845"/>
                  <a:gd name="connsiteY6" fmla="*/ 38215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37741">
                    <a:moveTo>
                      <a:pt x="9659" y="38215"/>
                    </a:moveTo>
                    <a:cubicBezTo>
                      <a:pt x="4482" y="38215"/>
                      <a:pt x="237" y="33715"/>
                      <a:pt x="237" y="28195"/>
                    </a:cubicBezTo>
                    <a:lnTo>
                      <a:pt x="237" y="10484"/>
                    </a:lnTo>
                    <a:cubicBezTo>
                      <a:pt x="237" y="4980"/>
                      <a:pt x="4482" y="474"/>
                      <a:pt x="9659" y="474"/>
                    </a:cubicBezTo>
                    <a:cubicBezTo>
                      <a:pt x="14835" y="474"/>
                      <a:pt x="19083" y="4983"/>
                      <a:pt x="19083" y="10484"/>
                    </a:cubicBezTo>
                    <a:lnTo>
                      <a:pt x="19083" y="28195"/>
                    </a:lnTo>
                    <a:cubicBezTo>
                      <a:pt x="19083" y="33717"/>
                      <a:pt x="14833" y="38215"/>
                      <a:pt x="9659" y="38215"/>
                    </a:cubicBezTo>
                  </a:path>
                </a:pathLst>
              </a:custGeom>
              <a:solidFill>
                <a:srgbClr val="FFFFFF"/>
              </a:solidFill>
              <a:ln w="2898" cap="flat">
                <a:noFill/>
                <a:prstDash val="solid"/>
                <a:miter/>
              </a:ln>
            </p:spPr>
            <p:txBody>
              <a:bodyPr rtlCol="0" anchor="ctr"/>
              <a:lstStyle/>
              <a:p>
                <a:endParaRPr lang="ja-JP" altLang="en-US" sz="1800"/>
              </a:p>
            </p:txBody>
          </p:sp>
          <p:sp>
            <p:nvSpPr>
              <p:cNvPr id="23" name="フリーフォーム: 図形 22">
                <a:extLst>
                  <a:ext uri="{FF2B5EF4-FFF2-40B4-BE49-F238E27FC236}">
                    <a16:creationId xmlns:a16="http://schemas.microsoft.com/office/drawing/2014/main" id="{58E044B7-456E-B820-E7B6-6AE5C2927202}"/>
                  </a:ext>
                </a:extLst>
              </p:cNvPr>
              <p:cNvSpPr/>
              <p:nvPr/>
            </p:nvSpPr>
            <p:spPr>
              <a:xfrm>
                <a:off x="276316" y="6261899"/>
                <a:ext cx="18834" cy="37755"/>
              </a:xfrm>
              <a:custGeom>
                <a:avLst/>
                <a:gdLst>
                  <a:gd name="connsiteX0" fmla="*/ 9731 w 18834"/>
                  <a:gd name="connsiteY0" fmla="*/ 38179 h 37755"/>
                  <a:gd name="connsiteX1" fmla="*/ 319 w 18834"/>
                  <a:gd name="connsiteY1" fmla="*/ 28154 h 37755"/>
                  <a:gd name="connsiteX2" fmla="*/ 319 w 18834"/>
                  <a:gd name="connsiteY2" fmla="*/ 10440 h 37755"/>
                  <a:gd name="connsiteX3" fmla="*/ 9731 w 18834"/>
                  <a:gd name="connsiteY3" fmla="*/ 423 h 37755"/>
                  <a:gd name="connsiteX4" fmla="*/ 19153 w 18834"/>
                  <a:gd name="connsiteY4" fmla="*/ 10440 h 37755"/>
                  <a:gd name="connsiteX5" fmla="*/ 19153 w 18834"/>
                  <a:gd name="connsiteY5" fmla="*/ 28154 h 37755"/>
                  <a:gd name="connsiteX6" fmla="*/ 9731 w 18834"/>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37755">
                    <a:moveTo>
                      <a:pt x="9731" y="38179"/>
                    </a:moveTo>
                    <a:cubicBezTo>
                      <a:pt x="4555" y="38179"/>
                      <a:pt x="319" y="33661"/>
                      <a:pt x="319" y="28154"/>
                    </a:cubicBezTo>
                    <a:lnTo>
                      <a:pt x="319" y="10440"/>
                    </a:lnTo>
                    <a:cubicBezTo>
                      <a:pt x="319" y="4929"/>
                      <a:pt x="4555" y="423"/>
                      <a:pt x="9731" y="423"/>
                    </a:cubicBezTo>
                    <a:cubicBezTo>
                      <a:pt x="14908" y="423"/>
                      <a:pt x="19153" y="4927"/>
                      <a:pt x="19153" y="10440"/>
                    </a:cubicBezTo>
                    <a:lnTo>
                      <a:pt x="19153" y="28154"/>
                    </a:lnTo>
                    <a:cubicBezTo>
                      <a:pt x="19150" y="33661"/>
                      <a:pt x="14905" y="38179"/>
                      <a:pt x="9731" y="38179"/>
                    </a:cubicBezTo>
                  </a:path>
                </a:pathLst>
              </a:custGeom>
              <a:solidFill>
                <a:srgbClr val="FFFFFF"/>
              </a:solidFill>
              <a:ln w="2898" cap="flat">
                <a:noFill/>
                <a:prstDash val="solid"/>
                <a:miter/>
              </a:ln>
            </p:spPr>
            <p:txBody>
              <a:bodyPr rtlCol="0" anchor="ctr"/>
              <a:lstStyle/>
              <a:p>
                <a:endParaRPr lang="ja-JP" altLang="en-US" sz="1800"/>
              </a:p>
            </p:txBody>
          </p:sp>
          <p:sp>
            <p:nvSpPr>
              <p:cNvPr id="24" name="フリーフォーム: 図形 23">
                <a:extLst>
                  <a:ext uri="{FF2B5EF4-FFF2-40B4-BE49-F238E27FC236}">
                    <a16:creationId xmlns:a16="http://schemas.microsoft.com/office/drawing/2014/main" id="{D15291D4-9440-5C37-3F50-B29F34AA78DD}"/>
                  </a:ext>
                </a:extLst>
              </p:cNvPr>
              <p:cNvSpPr/>
              <p:nvPr/>
            </p:nvSpPr>
            <p:spPr>
              <a:xfrm>
                <a:off x="180304" y="6537861"/>
                <a:ext cx="18845" cy="136386"/>
              </a:xfrm>
              <a:custGeom>
                <a:avLst/>
                <a:gdLst>
                  <a:gd name="connsiteX0" fmla="*/ 9659 w 18845"/>
                  <a:gd name="connsiteY0" fmla="*/ 136492 h 136386"/>
                  <a:gd name="connsiteX1" fmla="*/ 237 w 18845"/>
                  <a:gd name="connsiteY1" fmla="*/ 126464 h 136386"/>
                  <a:gd name="connsiteX2" fmla="*/ 237 w 18845"/>
                  <a:gd name="connsiteY2" fmla="*/ 10116 h 136386"/>
                  <a:gd name="connsiteX3" fmla="*/ 9659 w 18845"/>
                  <a:gd name="connsiteY3" fmla="*/ 105 h 136386"/>
                  <a:gd name="connsiteX4" fmla="*/ 19083 w 18845"/>
                  <a:gd name="connsiteY4" fmla="*/ 10116 h 136386"/>
                  <a:gd name="connsiteX5" fmla="*/ 19083 w 18845"/>
                  <a:gd name="connsiteY5" fmla="*/ 126461 h 136386"/>
                  <a:gd name="connsiteX6" fmla="*/ 9659 w 18845"/>
                  <a:gd name="connsiteY6" fmla="*/ 136492 h 136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136386">
                    <a:moveTo>
                      <a:pt x="9659" y="136492"/>
                    </a:moveTo>
                    <a:cubicBezTo>
                      <a:pt x="4482" y="136492"/>
                      <a:pt x="237" y="131983"/>
                      <a:pt x="237" y="126464"/>
                    </a:cubicBezTo>
                    <a:lnTo>
                      <a:pt x="237" y="10116"/>
                    </a:lnTo>
                    <a:cubicBezTo>
                      <a:pt x="237" y="4611"/>
                      <a:pt x="4482" y="105"/>
                      <a:pt x="9659" y="105"/>
                    </a:cubicBezTo>
                    <a:cubicBezTo>
                      <a:pt x="14835" y="105"/>
                      <a:pt x="19083" y="4614"/>
                      <a:pt x="19083" y="10116"/>
                    </a:cubicBezTo>
                    <a:lnTo>
                      <a:pt x="19083" y="126461"/>
                    </a:lnTo>
                    <a:cubicBezTo>
                      <a:pt x="19083" y="131983"/>
                      <a:pt x="14833" y="136492"/>
                      <a:pt x="9659" y="136492"/>
                    </a:cubicBezTo>
                  </a:path>
                </a:pathLst>
              </a:custGeom>
              <a:solidFill>
                <a:srgbClr val="FFFFFF"/>
              </a:solidFill>
              <a:ln w="2898" cap="flat">
                <a:noFill/>
                <a:prstDash val="solid"/>
                <a:miter/>
              </a:ln>
            </p:spPr>
            <p:txBody>
              <a:bodyPr rtlCol="0" anchor="ctr"/>
              <a:lstStyle/>
              <a:p>
                <a:endParaRPr lang="ja-JP" altLang="en-US" sz="1800"/>
              </a:p>
            </p:txBody>
          </p:sp>
          <p:sp>
            <p:nvSpPr>
              <p:cNvPr id="25" name="フリーフォーム: 図形 24">
                <a:extLst>
                  <a:ext uri="{FF2B5EF4-FFF2-40B4-BE49-F238E27FC236}">
                    <a16:creationId xmlns:a16="http://schemas.microsoft.com/office/drawing/2014/main" id="{CE85C598-47E9-8E3C-8A66-099844392E5D}"/>
                  </a:ext>
                </a:extLst>
              </p:cNvPr>
              <p:cNvSpPr/>
              <p:nvPr/>
            </p:nvSpPr>
            <p:spPr>
              <a:xfrm>
                <a:off x="180305" y="6655398"/>
                <a:ext cx="320531" cy="18848"/>
              </a:xfrm>
              <a:custGeom>
                <a:avLst/>
                <a:gdLst>
                  <a:gd name="connsiteX0" fmla="*/ 321032 w 320531"/>
                  <a:gd name="connsiteY0" fmla="*/ 9547 h 18848"/>
                  <a:gd name="connsiteX1" fmla="*/ 311030 w 320531"/>
                  <a:gd name="connsiteY1" fmla="*/ 18962 h 18848"/>
                  <a:gd name="connsiteX2" fmla="*/ 10527 w 320531"/>
                  <a:gd name="connsiteY2" fmla="*/ 18962 h 18848"/>
                  <a:gd name="connsiteX3" fmla="*/ 501 w 320531"/>
                  <a:gd name="connsiteY3" fmla="*/ 9547 h 18848"/>
                  <a:gd name="connsiteX4" fmla="*/ 10527 w 320531"/>
                  <a:gd name="connsiteY4" fmla="*/ 113 h 18848"/>
                  <a:gd name="connsiteX5" fmla="*/ 311030 w 320531"/>
                  <a:gd name="connsiteY5" fmla="*/ 113 h 18848"/>
                  <a:gd name="connsiteX6" fmla="*/ 321032 w 320531"/>
                  <a:gd name="connsiteY6" fmla="*/ 9547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0531" h="18848">
                    <a:moveTo>
                      <a:pt x="321032" y="9547"/>
                    </a:moveTo>
                    <a:cubicBezTo>
                      <a:pt x="321032" y="14709"/>
                      <a:pt x="316541" y="18962"/>
                      <a:pt x="311030" y="18962"/>
                    </a:cubicBezTo>
                    <a:lnTo>
                      <a:pt x="10527" y="18962"/>
                    </a:lnTo>
                    <a:cubicBezTo>
                      <a:pt x="5016" y="18962"/>
                      <a:pt x="501" y="14709"/>
                      <a:pt x="501" y="9547"/>
                    </a:cubicBezTo>
                    <a:cubicBezTo>
                      <a:pt x="501" y="4358"/>
                      <a:pt x="5013" y="113"/>
                      <a:pt x="10527" y="113"/>
                    </a:cubicBezTo>
                    <a:lnTo>
                      <a:pt x="311030" y="113"/>
                    </a:lnTo>
                    <a:cubicBezTo>
                      <a:pt x="316541" y="113"/>
                      <a:pt x="321032" y="4355"/>
                      <a:pt x="321032" y="9547"/>
                    </a:cubicBezTo>
                  </a:path>
                </a:pathLst>
              </a:custGeom>
              <a:solidFill>
                <a:srgbClr val="FFFFFF"/>
              </a:solidFill>
              <a:ln w="2898" cap="flat">
                <a:noFill/>
                <a:prstDash val="solid"/>
                <a:miter/>
              </a:ln>
            </p:spPr>
            <p:txBody>
              <a:bodyPr rtlCol="0" anchor="ctr"/>
              <a:lstStyle/>
              <a:p>
                <a:endParaRPr lang="ja-JP" altLang="en-US" sz="1800"/>
              </a:p>
            </p:txBody>
          </p:sp>
          <p:sp>
            <p:nvSpPr>
              <p:cNvPr id="26" name="フリーフォーム: 図形 25">
                <a:extLst>
                  <a:ext uri="{FF2B5EF4-FFF2-40B4-BE49-F238E27FC236}">
                    <a16:creationId xmlns:a16="http://schemas.microsoft.com/office/drawing/2014/main" id="{FC9B8FA4-F68E-6A9E-822A-ACDCBC47AA83}"/>
                  </a:ext>
                </a:extLst>
              </p:cNvPr>
              <p:cNvSpPr/>
              <p:nvPr/>
            </p:nvSpPr>
            <p:spPr>
              <a:xfrm>
                <a:off x="311036" y="6261899"/>
                <a:ext cx="18837" cy="37755"/>
              </a:xfrm>
              <a:custGeom>
                <a:avLst/>
                <a:gdLst>
                  <a:gd name="connsiteX0" fmla="*/ 9778 w 18837"/>
                  <a:gd name="connsiteY0" fmla="*/ 38179 h 37755"/>
                  <a:gd name="connsiteX1" fmla="*/ 348 w 18837"/>
                  <a:gd name="connsiteY1" fmla="*/ 28154 h 37755"/>
                  <a:gd name="connsiteX2" fmla="*/ 348 w 18837"/>
                  <a:gd name="connsiteY2" fmla="*/ 10440 h 37755"/>
                  <a:gd name="connsiteX3" fmla="*/ 9778 w 18837"/>
                  <a:gd name="connsiteY3" fmla="*/ 423 h 37755"/>
                  <a:gd name="connsiteX4" fmla="*/ 19185 w 18837"/>
                  <a:gd name="connsiteY4" fmla="*/ 10440 h 37755"/>
                  <a:gd name="connsiteX5" fmla="*/ 19185 w 18837"/>
                  <a:gd name="connsiteY5" fmla="*/ 28154 h 37755"/>
                  <a:gd name="connsiteX6" fmla="*/ 9778 w 18837"/>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37755">
                    <a:moveTo>
                      <a:pt x="9778" y="38179"/>
                    </a:moveTo>
                    <a:cubicBezTo>
                      <a:pt x="4590" y="38179"/>
                      <a:pt x="348" y="33661"/>
                      <a:pt x="348" y="28154"/>
                    </a:cubicBezTo>
                    <a:lnTo>
                      <a:pt x="348" y="10440"/>
                    </a:lnTo>
                    <a:cubicBezTo>
                      <a:pt x="348" y="4929"/>
                      <a:pt x="4587" y="423"/>
                      <a:pt x="9778" y="423"/>
                    </a:cubicBezTo>
                    <a:cubicBezTo>
                      <a:pt x="14949" y="423"/>
                      <a:pt x="19185" y="4927"/>
                      <a:pt x="19185" y="10440"/>
                    </a:cubicBezTo>
                    <a:lnTo>
                      <a:pt x="19185" y="28154"/>
                    </a:lnTo>
                    <a:cubicBezTo>
                      <a:pt x="19185" y="33661"/>
                      <a:pt x="14949" y="38179"/>
                      <a:pt x="9778" y="38179"/>
                    </a:cubicBezTo>
                  </a:path>
                </a:pathLst>
              </a:custGeom>
              <a:solidFill>
                <a:srgbClr val="FFFFFF"/>
              </a:solidFill>
              <a:ln w="2898" cap="flat">
                <a:noFill/>
                <a:prstDash val="solid"/>
                <a:miter/>
              </a:ln>
            </p:spPr>
            <p:txBody>
              <a:bodyPr rtlCol="0" anchor="ctr"/>
              <a:lstStyle/>
              <a:p>
                <a:endParaRPr lang="ja-JP" altLang="en-US" sz="1800"/>
              </a:p>
            </p:txBody>
          </p:sp>
          <p:sp>
            <p:nvSpPr>
              <p:cNvPr id="27" name="フリーフォーム: 図形 26">
                <a:extLst>
                  <a:ext uri="{FF2B5EF4-FFF2-40B4-BE49-F238E27FC236}">
                    <a16:creationId xmlns:a16="http://schemas.microsoft.com/office/drawing/2014/main" id="{8544859C-7A6F-F291-5972-578D0F551B5C}"/>
                  </a:ext>
                </a:extLst>
              </p:cNvPr>
              <p:cNvSpPr/>
              <p:nvPr/>
            </p:nvSpPr>
            <p:spPr>
              <a:xfrm>
                <a:off x="311036" y="6280777"/>
                <a:ext cx="18837" cy="48623"/>
              </a:xfrm>
              <a:custGeom>
                <a:avLst/>
                <a:gdLst>
                  <a:gd name="connsiteX0" fmla="*/ 9778 w 18837"/>
                  <a:gd name="connsiteY0" fmla="*/ 49021 h 48623"/>
                  <a:gd name="connsiteX1" fmla="*/ 348 w 18837"/>
                  <a:gd name="connsiteY1" fmla="*/ 39005 h 48623"/>
                  <a:gd name="connsiteX2" fmla="*/ 348 w 18837"/>
                  <a:gd name="connsiteY2" fmla="*/ 10415 h 48623"/>
                  <a:gd name="connsiteX3" fmla="*/ 9778 w 18837"/>
                  <a:gd name="connsiteY3" fmla="*/ 398 h 48623"/>
                  <a:gd name="connsiteX4" fmla="*/ 19185 w 18837"/>
                  <a:gd name="connsiteY4" fmla="*/ 10415 h 48623"/>
                  <a:gd name="connsiteX5" fmla="*/ 19185 w 18837"/>
                  <a:gd name="connsiteY5" fmla="*/ 39005 h 48623"/>
                  <a:gd name="connsiteX6" fmla="*/ 9778 w 18837"/>
                  <a:gd name="connsiteY6" fmla="*/ 49021 h 48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48623">
                    <a:moveTo>
                      <a:pt x="9778" y="49021"/>
                    </a:moveTo>
                    <a:cubicBezTo>
                      <a:pt x="4590" y="49021"/>
                      <a:pt x="348" y="44518"/>
                      <a:pt x="348" y="39005"/>
                    </a:cubicBezTo>
                    <a:lnTo>
                      <a:pt x="348" y="10415"/>
                    </a:lnTo>
                    <a:cubicBezTo>
                      <a:pt x="348" y="4907"/>
                      <a:pt x="4587" y="398"/>
                      <a:pt x="9778" y="398"/>
                    </a:cubicBezTo>
                    <a:cubicBezTo>
                      <a:pt x="14949" y="398"/>
                      <a:pt x="19185" y="4907"/>
                      <a:pt x="19185" y="10415"/>
                    </a:cubicBezTo>
                    <a:lnTo>
                      <a:pt x="19185" y="39005"/>
                    </a:lnTo>
                    <a:cubicBezTo>
                      <a:pt x="19185" y="44518"/>
                      <a:pt x="14949" y="49021"/>
                      <a:pt x="9778" y="49021"/>
                    </a:cubicBezTo>
                  </a:path>
                </a:pathLst>
              </a:custGeom>
              <a:solidFill>
                <a:srgbClr val="FFFFFF"/>
              </a:solidFill>
              <a:ln w="2898" cap="flat">
                <a:noFill/>
                <a:prstDash val="solid"/>
                <a:miter/>
              </a:ln>
            </p:spPr>
            <p:txBody>
              <a:bodyPr rtlCol="0" anchor="ctr"/>
              <a:lstStyle/>
              <a:p>
                <a:endParaRPr lang="ja-JP" altLang="en-US" sz="1800"/>
              </a:p>
            </p:txBody>
          </p:sp>
          <p:sp>
            <p:nvSpPr>
              <p:cNvPr id="28" name="フリーフォーム: 図形 27">
                <a:extLst>
                  <a:ext uri="{FF2B5EF4-FFF2-40B4-BE49-F238E27FC236}">
                    <a16:creationId xmlns:a16="http://schemas.microsoft.com/office/drawing/2014/main" id="{1E2FA127-4D9A-F35E-6386-8668F732B276}"/>
                  </a:ext>
                </a:extLst>
              </p:cNvPr>
              <p:cNvSpPr/>
              <p:nvPr/>
            </p:nvSpPr>
            <p:spPr>
              <a:xfrm>
                <a:off x="311036" y="6280781"/>
                <a:ext cx="123495" cy="18840"/>
              </a:xfrm>
              <a:custGeom>
                <a:avLst/>
                <a:gdLst>
                  <a:gd name="connsiteX0" fmla="*/ 123941 w 123495"/>
                  <a:gd name="connsiteY0" fmla="*/ 9856 h 18840"/>
                  <a:gd name="connsiteX1" fmla="*/ 113912 w 123495"/>
                  <a:gd name="connsiteY1" fmla="*/ 19272 h 18840"/>
                  <a:gd name="connsiteX2" fmla="*/ 10470 w 123495"/>
                  <a:gd name="connsiteY2" fmla="*/ 19272 h 18840"/>
                  <a:gd name="connsiteX3" fmla="*/ 445 w 123495"/>
                  <a:gd name="connsiteY3" fmla="*/ 9856 h 18840"/>
                  <a:gd name="connsiteX4" fmla="*/ 10470 w 123495"/>
                  <a:gd name="connsiteY4" fmla="*/ 431 h 18840"/>
                  <a:gd name="connsiteX5" fmla="*/ 113912 w 123495"/>
                  <a:gd name="connsiteY5" fmla="*/ 431 h 18840"/>
                  <a:gd name="connsiteX6" fmla="*/ 123941 w 123495"/>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495" h="18840">
                    <a:moveTo>
                      <a:pt x="123941" y="9856"/>
                    </a:moveTo>
                    <a:cubicBezTo>
                      <a:pt x="123941" y="15027"/>
                      <a:pt x="119406" y="19272"/>
                      <a:pt x="113912" y="19272"/>
                    </a:cubicBezTo>
                    <a:lnTo>
                      <a:pt x="10470" y="19272"/>
                    </a:lnTo>
                    <a:cubicBezTo>
                      <a:pt x="4951" y="19272"/>
                      <a:pt x="445" y="15027"/>
                      <a:pt x="445" y="9856"/>
                    </a:cubicBezTo>
                    <a:cubicBezTo>
                      <a:pt x="445" y="4662"/>
                      <a:pt x="4948" y="431"/>
                      <a:pt x="10470" y="431"/>
                    </a:cubicBezTo>
                    <a:lnTo>
                      <a:pt x="113912" y="431"/>
                    </a:lnTo>
                    <a:cubicBezTo>
                      <a:pt x="119408" y="431"/>
                      <a:pt x="123941" y="4662"/>
                      <a:pt x="123941" y="9856"/>
                    </a:cubicBezTo>
                  </a:path>
                </a:pathLst>
              </a:custGeom>
              <a:solidFill>
                <a:srgbClr val="FFFFFF"/>
              </a:solidFill>
              <a:ln w="2898" cap="flat">
                <a:noFill/>
                <a:prstDash val="solid"/>
                <a:miter/>
              </a:ln>
            </p:spPr>
            <p:txBody>
              <a:bodyPr rtlCol="0" anchor="ctr"/>
              <a:lstStyle/>
              <a:p>
                <a:endParaRPr lang="ja-JP" altLang="en-US" sz="1800"/>
              </a:p>
            </p:txBody>
          </p:sp>
          <p:sp>
            <p:nvSpPr>
              <p:cNvPr id="29" name="フリーフォーム: 図形 28">
                <a:extLst>
                  <a:ext uri="{FF2B5EF4-FFF2-40B4-BE49-F238E27FC236}">
                    <a16:creationId xmlns:a16="http://schemas.microsoft.com/office/drawing/2014/main" id="{566AF522-467E-4242-EAFC-953DBC227486}"/>
                  </a:ext>
                </a:extLst>
              </p:cNvPr>
              <p:cNvSpPr/>
              <p:nvPr/>
            </p:nvSpPr>
            <p:spPr>
              <a:xfrm>
                <a:off x="378597" y="6280906"/>
                <a:ext cx="18834" cy="117671"/>
              </a:xfrm>
              <a:custGeom>
                <a:avLst/>
                <a:gdLst>
                  <a:gd name="connsiteX0" fmla="*/ 9827 w 18834"/>
                  <a:gd name="connsiteY0" fmla="*/ 118011 h 117671"/>
                  <a:gd name="connsiteX1" fmla="*/ 406 w 18834"/>
                  <a:gd name="connsiteY1" fmla="*/ 107994 h 117671"/>
                  <a:gd name="connsiteX2" fmla="*/ 406 w 18834"/>
                  <a:gd name="connsiteY2" fmla="*/ 10359 h 117671"/>
                  <a:gd name="connsiteX3" fmla="*/ 9827 w 18834"/>
                  <a:gd name="connsiteY3" fmla="*/ 339 h 117671"/>
                  <a:gd name="connsiteX4" fmla="*/ 19240 w 18834"/>
                  <a:gd name="connsiteY4" fmla="*/ 10359 h 117671"/>
                  <a:gd name="connsiteX5" fmla="*/ 19240 w 18834"/>
                  <a:gd name="connsiteY5" fmla="*/ 107994 h 117671"/>
                  <a:gd name="connsiteX6" fmla="*/ 9827 w 18834"/>
                  <a:gd name="connsiteY6" fmla="*/ 118011 h 117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117671">
                    <a:moveTo>
                      <a:pt x="9827" y="118011"/>
                    </a:moveTo>
                    <a:cubicBezTo>
                      <a:pt x="4647" y="118011"/>
                      <a:pt x="406" y="113502"/>
                      <a:pt x="406" y="107994"/>
                    </a:cubicBezTo>
                    <a:lnTo>
                      <a:pt x="406" y="10359"/>
                    </a:lnTo>
                    <a:cubicBezTo>
                      <a:pt x="406" y="4848"/>
                      <a:pt x="4644" y="339"/>
                      <a:pt x="9827" y="339"/>
                    </a:cubicBezTo>
                    <a:cubicBezTo>
                      <a:pt x="15004" y="339"/>
                      <a:pt x="19240" y="4848"/>
                      <a:pt x="19240" y="10359"/>
                    </a:cubicBezTo>
                    <a:lnTo>
                      <a:pt x="19240" y="107994"/>
                    </a:lnTo>
                    <a:cubicBezTo>
                      <a:pt x="19237" y="113505"/>
                      <a:pt x="15001" y="118011"/>
                      <a:pt x="9827" y="118011"/>
                    </a:cubicBezTo>
                  </a:path>
                </a:pathLst>
              </a:custGeom>
              <a:solidFill>
                <a:srgbClr val="FFFFFF"/>
              </a:solidFill>
              <a:ln w="2898" cap="flat">
                <a:noFill/>
                <a:prstDash val="solid"/>
                <a:miter/>
              </a:ln>
            </p:spPr>
            <p:txBody>
              <a:bodyPr rtlCol="0" anchor="ctr"/>
              <a:lstStyle/>
              <a:p>
                <a:endParaRPr lang="ja-JP" altLang="en-US" sz="1800"/>
              </a:p>
            </p:txBody>
          </p:sp>
          <p:sp>
            <p:nvSpPr>
              <p:cNvPr id="30" name="フリーフォーム: 図形 29">
                <a:extLst>
                  <a:ext uri="{FF2B5EF4-FFF2-40B4-BE49-F238E27FC236}">
                    <a16:creationId xmlns:a16="http://schemas.microsoft.com/office/drawing/2014/main" id="{B368C650-3D41-218D-182B-FD2F36E1D389}"/>
                  </a:ext>
                </a:extLst>
              </p:cNvPr>
              <p:cNvSpPr/>
              <p:nvPr/>
            </p:nvSpPr>
            <p:spPr>
              <a:xfrm>
                <a:off x="415787" y="6361080"/>
                <a:ext cx="37482" cy="18848"/>
              </a:xfrm>
              <a:custGeom>
                <a:avLst/>
                <a:gdLst>
                  <a:gd name="connsiteX0" fmla="*/ 37944 w 37482"/>
                  <a:gd name="connsiteY0" fmla="*/ 9788 h 18848"/>
                  <a:gd name="connsiteX1" fmla="*/ 27924 w 37482"/>
                  <a:gd name="connsiteY1" fmla="*/ 19212 h 18848"/>
                  <a:gd name="connsiteX2" fmla="*/ 10486 w 37482"/>
                  <a:gd name="connsiteY2" fmla="*/ 19212 h 18848"/>
                  <a:gd name="connsiteX3" fmla="*/ 461 w 37482"/>
                  <a:gd name="connsiteY3" fmla="*/ 9788 h 18848"/>
                  <a:gd name="connsiteX4" fmla="*/ 10486 w 37482"/>
                  <a:gd name="connsiteY4" fmla="*/ 363 h 18848"/>
                  <a:gd name="connsiteX5" fmla="*/ 27924 w 37482"/>
                  <a:gd name="connsiteY5" fmla="*/ 363 h 18848"/>
                  <a:gd name="connsiteX6" fmla="*/ 37944 w 37482"/>
                  <a:gd name="connsiteY6" fmla="*/ 9788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82" h="18848">
                    <a:moveTo>
                      <a:pt x="37944" y="9788"/>
                    </a:moveTo>
                    <a:cubicBezTo>
                      <a:pt x="37944" y="14967"/>
                      <a:pt x="33435" y="19212"/>
                      <a:pt x="27924" y="19212"/>
                    </a:cubicBezTo>
                    <a:lnTo>
                      <a:pt x="10486" y="19212"/>
                    </a:lnTo>
                    <a:cubicBezTo>
                      <a:pt x="4976" y="19212"/>
                      <a:pt x="461" y="14967"/>
                      <a:pt x="461" y="9788"/>
                    </a:cubicBezTo>
                    <a:cubicBezTo>
                      <a:pt x="461" y="4611"/>
                      <a:pt x="4973" y="363"/>
                      <a:pt x="10486" y="363"/>
                    </a:cubicBezTo>
                    <a:lnTo>
                      <a:pt x="27924" y="363"/>
                    </a:lnTo>
                    <a:cubicBezTo>
                      <a:pt x="33438" y="363"/>
                      <a:pt x="37944" y="4611"/>
                      <a:pt x="37944" y="9788"/>
                    </a:cubicBezTo>
                  </a:path>
                </a:pathLst>
              </a:custGeom>
              <a:solidFill>
                <a:srgbClr val="FFFFFF"/>
              </a:solidFill>
              <a:ln w="2898" cap="flat">
                <a:noFill/>
                <a:prstDash val="solid"/>
                <a:miter/>
              </a:ln>
            </p:spPr>
            <p:txBody>
              <a:bodyPr rtlCol="0" anchor="ctr"/>
              <a:lstStyle/>
              <a:p>
                <a:endParaRPr lang="ja-JP" altLang="en-US" sz="1800"/>
              </a:p>
            </p:txBody>
          </p:sp>
          <p:sp>
            <p:nvSpPr>
              <p:cNvPr id="31" name="フリーフォーム: 図形 30">
                <a:extLst>
                  <a:ext uri="{FF2B5EF4-FFF2-40B4-BE49-F238E27FC236}">
                    <a16:creationId xmlns:a16="http://schemas.microsoft.com/office/drawing/2014/main" id="{C5B0BA95-7A93-0819-17C2-B208F59A52DF}"/>
                  </a:ext>
                </a:extLst>
              </p:cNvPr>
              <p:cNvSpPr/>
              <p:nvPr/>
            </p:nvSpPr>
            <p:spPr>
              <a:xfrm>
                <a:off x="482464" y="6339546"/>
                <a:ext cx="18857" cy="118237"/>
              </a:xfrm>
              <a:custGeom>
                <a:avLst/>
                <a:gdLst>
                  <a:gd name="connsiteX0" fmla="*/ 9935 w 18857"/>
                  <a:gd name="connsiteY0" fmla="*/ 118527 h 118237"/>
                  <a:gd name="connsiteX1" fmla="*/ 494 w 18857"/>
                  <a:gd name="connsiteY1" fmla="*/ 108501 h 118237"/>
                  <a:gd name="connsiteX2" fmla="*/ 494 w 18857"/>
                  <a:gd name="connsiteY2" fmla="*/ 10309 h 118237"/>
                  <a:gd name="connsiteX3" fmla="*/ 9935 w 18857"/>
                  <a:gd name="connsiteY3" fmla="*/ 289 h 118237"/>
                  <a:gd name="connsiteX4" fmla="*/ 19351 w 18857"/>
                  <a:gd name="connsiteY4" fmla="*/ 10309 h 118237"/>
                  <a:gd name="connsiteX5" fmla="*/ 19351 w 18857"/>
                  <a:gd name="connsiteY5" fmla="*/ 108501 h 118237"/>
                  <a:gd name="connsiteX6" fmla="*/ 9935 w 18857"/>
                  <a:gd name="connsiteY6" fmla="*/ 118527 h 11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118237">
                    <a:moveTo>
                      <a:pt x="9935" y="118527"/>
                    </a:moveTo>
                    <a:cubicBezTo>
                      <a:pt x="4730" y="118527"/>
                      <a:pt x="494" y="114009"/>
                      <a:pt x="494" y="108501"/>
                    </a:cubicBezTo>
                    <a:lnTo>
                      <a:pt x="494" y="10309"/>
                    </a:lnTo>
                    <a:cubicBezTo>
                      <a:pt x="494" y="4798"/>
                      <a:pt x="4730" y="289"/>
                      <a:pt x="9935" y="289"/>
                    </a:cubicBezTo>
                    <a:cubicBezTo>
                      <a:pt x="15106" y="289"/>
                      <a:pt x="19351" y="4798"/>
                      <a:pt x="19351" y="10309"/>
                    </a:cubicBezTo>
                    <a:lnTo>
                      <a:pt x="19351" y="108501"/>
                    </a:lnTo>
                    <a:cubicBezTo>
                      <a:pt x="19351" y="114012"/>
                      <a:pt x="15106" y="118527"/>
                      <a:pt x="9935" y="118527"/>
                    </a:cubicBezTo>
                  </a:path>
                </a:pathLst>
              </a:custGeom>
              <a:solidFill>
                <a:srgbClr val="FFFFFF"/>
              </a:solidFill>
              <a:ln w="2898" cap="flat">
                <a:noFill/>
                <a:prstDash val="solid"/>
                <a:miter/>
              </a:ln>
            </p:spPr>
            <p:txBody>
              <a:bodyPr rtlCol="0" anchor="ctr"/>
              <a:lstStyle/>
              <a:p>
                <a:endParaRPr lang="ja-JP" altLang="en-US" sz="1800"/>
              </a:p>
            </p:txBody>
          </p:sp>
          <p:sp>
            <p:nvSpPr>
              <p:cNvPr id="32" name="フリーフォーム: 図形 31">
                <a:extLst>
                  <a:ext uri="{FF2B5EF4-FFF2-40B4-BE49-F238E27FC236}">
                    <a16:creationId xmlns:a16="http://schemas.microsoft.com/office/drawing/2014/main" id="{24067FD9-6B97-E82A-CF48-A047B6E5C87E}"/>
                  </a:ext>
                </a:extLst>
              </p:cNvPr>
              <p:cNvSpPr/>
              <p:nvPr/>
            </p:nvSpPr>
            <p:spPr>
              <a:xfrm>
                <a:off x="415787" y="6438377"/>
                <a:ext cx="85048" cy="18845"/>
              </a:xfrm>
              <a:custGeom>
                <a:avLst/>
                <a:gdLst>
                  <a:gd name="connsiteX0" fmla="*/ 85550 w 85048"/>
                  <a:gd name="connsiteY0" fmla="*/ 9719 h 18845"/>
                  <a:gd name="connsiteX1" fmla="*/ 75548 w 85048"/>
                  <a:gd name="connsiteY1" fmla="*/ 19144 h 18845"/>
                  <a:gd name="connsiteX2" fmla="*/ 10527 w 85048"/>
                  <a:gd name="connsiteY2" fmla="*/ 19144 h 18845"/>
                  <a:gd name="connsiteX3" fmla="*/ 501 w 85048"/>
                  <a:gd name="connsiteY3" fmla="*/ 9719 h 18845"/>
                  <a:gd name="connsiteX4" fmla="*/ 10527 w 85048"/>
                  <a:gd name="connsiteY4" fmla="*/ 298 h 18845"/>
                  <a:gd name="connsiteX5" fmla="*/ 75548 w 85048"/>
                  <a:gd name="connsiteY5" fmla="*/ 298 h 18845"/>
                  <a:gd name="connsiteX6" fmla="*/ 85550 w 85048"/>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048" h="18845">
                    <a:moveTo>
                      <a:pt x="85550" y="9719"/>
                    </a:moveTo>
                    <a:cubicBezTo>
                      <a:pt x="85550" y="14905"/>
                      <a:pt x="81059" y="19144"/>
                      <a:pt x="75548" y="19144"/>
                    </a:cubicBezTo>
                    <a:lnTo>
                      <a:pt x="10527" y="19144"/>
                    </a:lnTo>
                    <a:cubicBezTo>
                      <a:pt x="5016" y="19144"/>
                      <a:pt x="501" y="14905"/>
                      <a:pt x="501" y="9719"/>
                    </a:cubicBezTo>
                    <a:cubicBezTo>
                      <a:pt x="501" y="4542"/>
                      <a:pt x="5013" y="298"/>
                      <a:pt x="10527" y="298"/>
                    </a:cubicBezTo>
                    <a:lnTo>
                      <a:pt x="75548" y="298"/>
                    </a:lnTo>
                    <a:cubicBezTo>
                      <a:pt x="81059" y="301"/>
                      <a:pt x="85550" y="4545"/>
                      <a:pt x="85550" y="9719"/>
                    </a:cubicBezTo>
                  </a:path>
                </a:pathLst>
              </a:custGeom>
              <a:solidFill>
                <a:srgbClr val="FFFFFF"/>
              </a:solidFill>
              <a:ln w="2898" cap="flat">
                <a:noFill/>
                <a:prstDash val="solid"/>
                <a:miter/>
              </a:ln>
            </p:spPr>
            <p:txBody>
              <a:bodyPr rtlCol="0" anchor="ctr"/>
              <a:lstStyle/>
              <a:p>
                <a:endParaRPr lang="ja-JP" altLang="en-US" sz="1800"/>
              </a:p>
            </p:txBody>
          </p:sp>
          <p:sp>
            <p:nvSpPr>
              <p:cNvPr id="33" name="フリーフォーム: 図形 32">
                <a:extLst>
                  <a:ext uri="{FF2B5EF4-FFF2-40B4-BE49-F238E27FC236}">
                    <a16:creationId xmlns:a16="http://schemas.microsoft.com/office/drawing/2014/main" id="{4DF16DC5-9968-A995-7CB3-85DBD9A67E72}"/>
                  </a:ext>
                </a:extLst>
              </p:cNvPr>
              <p:cNvSpPr/>
              <p:nvPr/>
            </p:nvSpPr>
            <p:spPr>
              <a:xfrm>
                <a:off x="517201" y="6497134"/>
                <a:ext cx="114846" cy="18857"/>
              </a:xfrm>
              <a:custGeom>
                <a:avLst/>
                <a:gdLst>
                  <a:gd name="connsiteX0" fmla="*/ 515 w 114846"/>
                  <a:gd name="connsiteY0" fmla="*/ 9690 h 18857"/>
                  <a:gd name="connsiteX1" fmla="*/ 10517 w 114846"/>
                  <a:gd name="connsiteY1" fmla="*/ 248 h 18857"/>
                  <a:gd name="connsiteX2" fmla="*/ 105325 w 114846"/>
                  <a:gd name="connsiteY2" fmla="*/ 248 h 18857"/>
                  <a:gd name="connsiteX3" fmla="*/ 115362 w 114846"/>
                  <a:gd name="connsiteY3" fmla="*/ 9690 h 18857"/>
                  <a:gd name="connsiteX4" fmla="*/ 105325 w 114846"/>
                  <a:gd name="connsiteY4" fmla="*/ 19105 h 18857"/>
                  <a:gd name="connsiteX5" fmla="*/ 10517 w 114846"/>
                  <a:gd name="connsiteY5" fmla="*/ 19105 h 18857"/>
                  <a:gd name="connsiteX6" fmla="*/ 515 w 114846"/>
                  <a:gd name="connsiteY6" fmla="*/ 9690 h 1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7">
                    <a:moveTo>
                      <a:pt x="515" y="9690"/>
                    </a:moveTo>
                    <a:cubicBezTo>
                      <a:pt x="515" y="4501"/>
                      <a:pt x="5007" y="248"/>
                      <a:pt x="10517" y="248"/>
                    </a:cubicBezTo>
                    <a:lnTo>
                      <a:pt x="105325" y="248"/>
                    </a:lnTo>
                    <a:cubicBezTo>
                      <a:pt x="110835" y="248"/>
                      <a:pt x="115362" y="4501"/>
                      <a:pt x="115362" y="9690"/>
                    </a:cubicBezTo>
                    <a:cubicBezTo>
                      <a:pt x="115362" y="14878"/>
                      <a:pt x="110835" y="19105"/>
                      <a:pt x="105325" y="19105"/>
                    </a:cubicBezTo>
                    <a:lnTo>
                      <a:pt x="10517" y="19105"/>
                    </a:lnTo>
                    <a:cubicBezTo>
                      <a:pt x="5007" y="19105"/>
                      <a:pt x="515" y="14878"/>
                      <a:pt x="515" y="9690"/>
                    </a:cubicBezTo>
                  </a:path>
                </a:pathLst>
              </a:custGeom>
              <a:solidFill>
                <a:srgbClr val="FFFFFF"/>
              </a:solidFill>
              <a:ln w="2898" cap="flat">
                <a:noFill/>
                <a:prstDash val="solid"/>
                <a:miter/>
              </a:ln>
            </p:spPr>
            <p:txBody>
              <a:bodyPr rtlCol="0" anchor="ctr"/>
              <a:lstStyle/>
              <a:p>
                <a:endParaRPr lang="ja-JP" altLang="en-US" sz="1800"/>
              </a:p>
            </p:txBody>
          </p:sp>
          <p:sp>
            <p:nvSpPr>
              <p:cNvPr id="34" name="フリーフォーム: 図形 33">
                <a:extLst>
                  <a:ext uri="{FF2B5EF4-FFF2-40B4-BE49-F238E27FC236}">
                    <a16:creationId xmlns:a16="http://schemas.microsoft.com/office/drawing/2014/main" id="{E29CEB3F-D143-E71F-B03D-C5FB18C8D51F}"/>
                  </a:ext>
                </a:extLst>
              </p:cNvPr>
              <p:cNvSpPr/>
              <p:nvPr/>
            </p:nvSpPr>
            <p:spPr>
              <a:xfrm>
                <a:off x="517201" y="6438377"/>
                <a:ext cx="114846" cy="18845"/>
              </a:xfrm>
              <a:custGeom>
                <a:avLst/>
                <a:gdLst>
                  <a:gd name="connsiteX0" fmla="*/ 515 w 114846"/>
                  <a:gd name="connsiteY0" fmla="*/ 9719 h 18845"/>
                  <a:gd name="connsiteX1" fmla="*/ 10517 w 114846"/>
                  <a:gd name="connsiteY1" fmla="*/ 298 h 18845"/>
                  <a:gd name="connsiteX2" fmla="*/ 105325 w 114846"/>
                  <a:gd name="connsiteY2" fmla="*/ 298 h 18845"/>
                  <a:gd name="connsiteX3" fmla="*/ 115362 w 114846"/>
                  <a:gd name="connsiteY3" fmla="*/ 9719 h 18845"/>
                  <a:gd name="connsiteX4" fmla="*/ 105325 w 114846"/>
                  <a:gd name="connsiteY4" fmla="*/ 19144 h 18845"/>
                  <a:gd name="connsiteX5" fmla="*/ 10517 w 114846"/>
                  <a:gd name="connsiteY5" fmla="*/ 19144 h 18845"/>
                  <a:gd name="connsiteX6" fmla="*/ 515 w 114846"/>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5">
                    <a:moveTo>
                      <a:pt x="515" y="9719"/>
                    </a:moveTo>
                    <a:cubicBezTo>
                      <a:pt x="515" y="4542"/>
                      <a:pt x="5007" y="298"/>
                      <a:pt x="10517" y="298"/>
                    </a:cubicBezTo>
                    <a:lnTo>
                      <a:pt x="105325" y="298"/>
                    </a:lnTo>
                    <a:cubicBezTo>
                      <a:pt x="110835" y="298"/>
                      <a:pt x="115362" y="4542"/>
                      <a:pt x="115362" y="9719"/>
                    </a:cubicBezTo>
                    <a:cubicBezTo>
                      <a:pt x="115362" y="14905"/>
                      <a:pt x="110835" y="19144"/>
                      <a:pt x="105325" y="19144"/>
                    </a:cubicBezTo>
                    <a:lnTo>
                      <a:pt x="10517" y="19144"/>
                    </a:lnTo>
                    <a:cubicBezTo>
                      <a:pt x="5007" y="19146"/>
                      <a:pt x="515" y="14905"/>
                      <a:pt x="515" y="9719"/>
                    </a:cubicBezTo>
                  </a:path>
                </a:pathLst>
              </a:custGeom>
              <a:solidFill>
                <a:srgbClr val="FFFFFF"/>
              </a:solidFill>
              <a:ln w="2898" cap="flat">
                <a:noFill/>
                <a:prstDash val="solid"/>
                <a:miter/>
              </a:ln>
            </p:spPr>
            <p:txBody>
              <a:bodyPr rtlCol="0" anchor="ctr"/>
              <a:lstStyle/>
              <a:p>
                <a:endParaRPr lang="ja-JP" altLang="en-US" sz="1800"/>
              </a:p>
            </p:txBody>
          </p:sp>
          <p:sp>
            <p:nvSpPr>
              <p:cNvPr id="35" name="フリーフォーム: 図形 34">
                <a:extLst>
                  <a:ext uri="{FF2B5EF4-FFF2-40B4-BE49-F238E27FC236}">
                    <a16:creationId xmlns:a16="http://schemas.microsoft.com/office/drawing/2014/main" id="{58A37D52-86D5-9476-42D2-8631C8883336}"/>
                  </a:ext>
                </a:extLst>
              </p:cNvPr>
              <p:cNvSpPr/>
              <p:nvPr/>
            </p:nvSpPr>
            <p:spPr>
              <a:xfrm>
                <a:off x="517201" y="6379599"/>
                <a:ext cx="114846" cy="18854"/>
              </a:xfrm>
              <a:custGeom>
                <a:avLst/>
                <a:gdLst>
                  <a:gd name="connsiteX0" fmla="*/ 515 w 114846"/>
                  <a:gd name="connsiteY0" fmla="*/ 9772 h 18854"/>
                  <a:gd name="connsiteX1" fmla="*/ 10517 w 114846"/>
                  <a:gd name="connsiteY1" fmla="*/ 348 h 18854"/>
                  <a:gd name="connsiteX2" fmla="*/ 105325 w 114846"/>
                  <a:gd name="connsiteY2" fmla="*/ 348 h 18854"/>
                  <a:gd name="connsiteX3" fmla="*/ 115362 w 114846"/>
                  <a:gd name="connsiteY3" fmla="*/ 9772 h 18854"/>
                  <a:gd name="connsiteX4" fmla="*/ 105325 w 114846"/>
                  <a:gd name="connsiteY4" fmla="*/ 19202 h 18854"/>
                  <a:gd name="connsiteX5" fmla="*/ 10517 w 114846"/>
                  <a:gd name="connsiteY5" fmla="*/ 19202 h 18854"/>
                  <a:gd name="connsiteX6" fmla="*/ 515 w 114846"/>
                  <a:gd name="connsiteY6" fmla="*/ 9772 h 18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4">
                    <a:moveTo>
                      <a:pt x="515" y="9772"/>
                    </a:moveTo>
                    <a:cubicBezTo>
                      <a:pt x="515" y="4595"/>
                      <a:pt x="5007" y="348"/>
                      <a:pt x="10517" y="348"/>
                    </a:cubicBezTo>
                    <a:lnTo>
                      <a:pt x="105325" y="348"/>
                    </a:lnTo>
                    <a:cubicBezTo>
                      <a:pt x="110835" y="348"/>
                      <a:pt x="115362" y="4595"/>
                      <a:pt x="115362" y="9772"/>
                    </a:cubicBezTo>
                    <a:cubicBezTo>
                      <a:pt x="115362" y="14957"/>
                      <a:pt x="110835" y="19202"/>
                      <a:pt x="105325" y="19202"/>
                    </a:cubicBezTo>
                    <a:lnTo>
                      <a:pt x="10517" y="19202"/>
                    </a:lnTo>
                    <a:cubicBezTo>
                      <a:pt x="5007" y="19199"/>
                      <a:pt x="515" y="14954"/>
                      <a:pt x="515" y="9772"/>
                    </a:cubicBezTo>
                  </a:path>
                </a:pathLst>
              </a:custGeom>
              <a:solidFill>
                <a:srgbClr val="FFFFFF"/>
              </a:solidFill>
              <a:ln w="2898" cap="flat">
                <a:noFill/>
                <a:prstDash val="solid"/>
                <a:miter/>
              </a:ln>
            </p:spPr>
            <p:txBody>
              <a:bodyPr rtlCol="0" anchor="ctr"/>
              <a:lstStyle/>
              <a:p>
                <a:endParaRPr lang="ja-JP" altLang="en-US" sz="1800"/>
              </a:p>
            </p:txBody>
          </p:sp>
          <p:sp>
            <p:nvSpPr>
              <p:cNvPr id="36" name="フリーフォーム: 図形 35">
                <a:extLst>
                  <a:ext uri="{FF2B5EF4-FFF2-40B4-BE49-F238E27FC236}">
                    <a16:creationId xmlns:a16="http://schemas.microsoft.com/office/drawing/2014/main" id="{D35BEFFE-9C3C-28B8-74AE-64595E2A6B9D}"/>
                  </a:ext>
                </a:extLst>
              </p:cNvPr>
              <p:cNvSpPr/>
              <p:nvPr/>
            </p:nvSpPr>
            <p:spPr>
              <a:xfrm>
                <a:off x="613202" y="6438380"/>
                <a:ext cx="18848" cy="77613"/>
              </a:xfrm>
              <a:custGeom>
                <a:avLst/>
                <a:gdLst>
                  <a:gd name="connsiteX0" fmla="*/ 10029 w 18848"/>
                  <a:gd name="connsiteY0" fmla="*/ 306 h 77613"/>
                  <a:gd name="connsiteX1" fmla="*/ 19454 w 18848"/>
                  <a:gd name="connsiteY1" fmla="*/ 10317 h 77613"/>
                  <a:gd name="connsiteX2" fmla="*/ 19454 w 18848"/>
                  <a:gd name="connsiteY2" fmla="*/ 67899 h 77613"/>
                  <a:gd name="connsiteX3" fmla="*/ 10029 w 18848"/>
                  <a:gd name="connsiteY3" fmla="*/ 77919 h 77613"/>
                  <a:gd name="connsiteX4" fmla="*/ 605 w 18848"/>
                  <a:gd name="connsiteY4" fmla="*/ 67899 h 77613"/>
                  <a:gd name="connsiteX5" fmla="*/ 605 w 18848"/>
                  <a:gd name="connsiteY5" fmla="*/ 10317 h 77613"/>
                  <a:gd name="connsiteX6" fmla="*/ 10029 w 18848"/>
                  <a:gd name="connsiteY6" fmla="*/ 306 h 77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13">
                    <a:moveTo>
                      <a:pt x="10029" y="306"/>
                    </a:moveTo>
                    <a:cubicBezTo>
                      <a:pt x="15217" y="306"/>
                      <a:pt x="19454" y="4806"/>
                      <a:pt x="19454" y="10317"/>
                    </a:cubicBezTo>
                    <a:lnTo>
                      <a:pt x="19454" y="67899"/>
                    </a:lnTo>
                    <a:cubicBezTo>
                      <a:pt x="19454" y="73404"/>
                      <a:pt x="15217" y="77919"/>
                      <a:pt x="10029" y="77919"/>
                    </a:cubicBezTo>
                    <a:cubicBezTo>
                      <a:pt x="4841" y="77919"/>
                      <a:pt x="605" y="73401"/>
                      <a:pt x="605" y="67899"/>
                    </a:cubicBezTo>
                    <a:lnTo>
                      <a:pt x="605" y="10317"/>
                    </a:lnTo>
                    <a:cubicBezTo>
                      <a:pt x="605" y="4806"/>
                      <a:pt x="4841" y="306"/>
                      <a:pt x="10029" y="306"/>
                    </a:cubicBezTo>
                  </a:path>
                </a:pathLst>
              </a:custGeom>
              <a:solidFill>
                <a:srgbClr val="FFFFFF"/>
              </a:solidFill>
              <a:ln w="2898" cap="flat">
                <a:noFill/>
                <a:prstDash val="solid"/>
                <a:miter/>
              </a:ln>
            </p:spPr>
            <p:txBody>
              <a:bodyPr rtlCol="0" anchor="ctr"/>
              <a:lstStyle/>
              <a:p>
                <a:endParaRPr lang="ja-JP" altLang="en-US" sz="1800"/>
              </a:p>
            </p:txBody>
          </p:sp>
          <p:sp>
            <p:nvSpPr>
              <p:cNvPr id="37" name="フリーフォーム: 図形 36">
                <a:extLst>
                  <a:ext uri="{FF2B5EF4-FFF2-40B4-BE49-F238E27FC236}">
                    <a16:creationId xmlns:a16="http://schemas.microsoft.com/office/drawing/2014/main" id="{11E4E019-4F29-411F-7E9F-0603D233A564}"/>
                  </a:ext>
                </a:extLst>
              </p:cNvPr>
              <p:cNvSpPr/>
              <p:nvPr/>
            </p:nvSpPr>
            <p:spPr>
              <a:xfrm>
                <a:off x="613202" y="6379763"/>
                <a:ext cx="18848" cy="77622"/>
              </a:xfrm>
              <a:custGeom>
                <a:avLst/>
                <a:gdLst>
                  <a:gd name="connsiteX0" fmla="*/ 10029 w 18848"/>
                  <a:gd name="connsiteY0" fmla="*/ 355 h 77622"/>
                  <a:gd name="connsiteX1" fmla="*/ 19454 w 18848"/>
                  <a:gd name="connsiteY1" fmla="*/ 10372 h 77622"/>
                  <a:gd name="connsiteX2" fmla="*/ 19454 w 18848"/>
                  <a:gd name="connsiteY2" fmla="*/ 67958 h 77622"/>
                  <a:gd name="connsiteX3" fmla="*/ 10029 w 18848"/>
                  <a:gd name="connsiteY3" fmla="*/ 77978 h 77622"/>
                  <a:gd name="connsiteX4" fmla="*/ 605 w 18848"/>
                  <a:gd name="connsiteY4" fmla="*/ 67958 h 77622"/>
                  <a:gd name="connsiteX5" fmla="*/ 605 w 18848"/>
                  <a:gd name="connsiteY5" fmla="*/ 10372 h 77622"/>
                  <a:gd name="connsiteX6" fmla="*/ 10029 w 18848"/>
                  <a:gd name="connsiteY6" fmla="*/ 355 h 77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22">
                    <a:moveTo>
                      <a:pt x="10029" y="355"/>
                    </a:moveTo>
                    <a:cubicBezTo>
                      <a:pt x="15217" y="355"/>
                      <a:pt x="19454" y="4867"/>
                      <a:pt x="19454" y="10372"/>
                    </a:cubicBezTo>
                    <a:lnTo>
                      <a:pt x="19454" y="67958"/>
                    </a:lnTo>
                    <a:cubicBezTo>
                      <a:pt x="19454" y="73469"/>
                      <a:pt x="15217" y="77978"/>
                      <a:pt x="10029" y="77978"/>
                    </a:cubicBezTo>
                    <a:cubicBezTo>
                      <a:pt x="4841" y="77978"/>
                      <a:pt x="605" y="73469"/>
                      <a:pt x="605" y="67958"/>
                    </a:cubicBezTo>
                    <a:lnTo>
                      <a:pt x="605" y="10372"/>
                    </a:lnTo>
                    <a:cubicBezTo>
                      <a:pt x="605" y="4870"/>
                      <a:pt x="4841" y="355"/>
                      <a:pt x="10029" y="355"/>
                    </a:cubicBezTo>
                  </a:path>
                </a:pathLst>
              </a:custGeom>
              <a:solidFill>
                <a:srgbClr val="FFFFFF"/>
              </a:solidFill>
              <a:ln w="2898" cap="flat">
                <a:noFill/>
                <a:prstDash val="solid"/>
                <a:miter/>
              </a:ln>
            </p:spPr>
            <p:txBody>
              <a:bodyPr rtlCol="0" anchor="ctr"/>
              <a:lstStyle/>
              <a:p>
                <a:endParaRPr lang="ja-JP" altLang="en-US" sz="1800"/>
              </a:p>
            </p:txBody>
          </p:sp>
          <p:sp>
            <p:nvSpPr>
              <p:cNvPr id="38" name="フリーフォーム: 図形 37">
                <a:extLst>
                  <a:ext uri="{FF2B5EF4-FFF2-40B4-BE49-F238E27FC236}">
                    <a16:creationId xmlns:a16="http://schemas.microsoft.com/office/drawing/2014/main" id="{4C48189A-0CA4-C702-4934-91832FC765EB}"/>
                  </a:ext>
                </a:extLst>
              </p:cNvPr>
              <p:cNvSpPr/>
              <p:nvPr/>
            </p:nvSpPr>
            <p:spPr>
              <a:xfrm>
                <a:off x="613202" y="6221679"/>
                <a:ext cx="18848" cy="136395"/>
              </a:xfrm>
              <a:custGeom>
                <a:avLst/>
                <a:gdLst>
                  <a:gd name="connsiteX0" fmla="*/ 10029 w 18848"/>
                  <a:gd name="connsiteY0" fmla="*/ 490 h 136395"/>
                  <a:gd name="connsiteX1" fmla="*/ 19454 w 18848"/>
                  <a:gd name="connsiteY1" fmla="*/ 10501 h 136395"/>
                  <a:gd name="connsiteX2" fmla="*/ 19454 w 18848"/>
                  <a:gd name="connsiteY2" fmla="*/ 126851 h 136395"/>
                  <a:gd name="connsiteX3" fmla="*/ 10029 w 18848"/>
                  <a:gd name="connsiteY3" fmla="*/ 136885 h 136395"/>
                  <a:gd name="connsiteX4" fmla="*/ 605 w 18848"/>
                  <a:gd name="connsiteY4" fmla="*/ 126851 h 136395"/>
                  <a:gd name="connsiteX5" fmla="*/ 605 w 18848"/>
                  <a:gd name="connsiteY5" fmla="*/ 10501 h 136395"/>
                  <a:gd name="connsiteX6" fmla="*/ 10029 w 18848"/>
                  <a:gd name="connsiteY6" fmla="*/ 490 h 1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136395">
                    <a:moveTo>
                      <a:pt x="10029" y="490"/>
                    </a:moveTo>
                    <a:cubicBezTo>
                      <a:pt x="15217" y="490"/>
                      <a:pt x="19454" y="4993"/>
                      <a:pt x="19454" y="10501"/>
                    </a:cubicBezTo>
                    <a:lnTo>
                      <a:pt x="19454" y="126851"/>
                    </a:lnTo>
                    <a:cubicBezTo>
                      <a:pt x="19454" y="132362"/>
                      <a:pt x="15217" y="136885"/>
                      <a:pt x="10029" y="136885"/>
                    </a:cubicBezTo>
                    <a:cubicBezTo>
                      <a:pt x="4841" y="136885"/>
                      <a:pt x="605" y="132365"/>
                      <a:pt x="605" y="126851"/>
                    </a:cubicBezTo>
                    <a:lnTo>
                      <a:pt x="605" y="10501"/>
                    </a:lnTo>
                    <a:cubicBezTo>
                      <a:pt x="605" y="4993"/>
                      <a:pt x="4841" y="490"/>
                      <a:pt x="10029" y="490"/>
                    </a:cubicBezTo>
                  </a:path>
                </a:pathLst>
              </a:custGeom>
              <a:solidFill>
                <a:srgbClr val="FFFFFF"/>
              </a:solidFill>
              <a:ln w="2898" cap="flat">
                <a:noFill/>
                <a:prstDash val="solid"/>
                <a:miter/>
              </a:ln>
            </p:spPr>
            <p:txBody>
              <a:bodyPr rtlCol="0" anchor="ctr"/>
              <a:lstStyle/>
              <a:p>
                <a:endParaRPr lang="ja-JP" altLang="en-US" sz="1800"/>
              </a:p>
            </p:txBody>
          </p:sp>
          <p:sp>
            <p:nvSpPr>
              <p:cNvPr id="39" name="フリーフォーム: 図形 38">
                <a:extLst>
                  <a:ext uri="{FF2B5EF4-FFF2-40B4-BE49-F238E27FC236}">
                    <a16:creationId xmlns:a16="http://schemas.microsoft.com/office/drawing/2014/main" id="{61D09146-E057-4D99-36AB-A1468033282E}"/>
                  </a:ext>
                </a:extLst>
              </p:cNvPr>
              <p:cNvSpPr/>
              <p:nvPr/>
            </p:nvSpPr>
            <p:spPr>
              <a:xfrm>
                <a:off x="310343" y="6221679"/>
                <a:ext cx="321707" cy="18843"/>
              </a:xfrm>
              <a:custGeom>
                <a:avLst/>
                <a:gdLst>
                  <a:gd name="connsiteX0" fmla="*/ 340 w 321707"/>
                  <a:gd name="connsiteY0" fmla="*/ 9912 h 18843"/>
                  <a:gd name="connsiteX1" fmla="*/ 10356 w 321707"/>
                  <a:gd name="connsiteY1" fmla="*/ 482 h 18843"/>
                  <a:gd name="connsiteX2" fmla="*/ 312010 w 321707"/>
                  <a:gd name="connsiteY2" fmla="*/ 482 h 18843"/>
                  <a:gd name="connsiteX3" fmla="*/ 322047 w 321707"/>
                  <a:gd name="connsiteY3" fmla="*/ 9912 h 18843"/>
                  <a:gd name="connsiteX4" fmla="*/ 312010 w 321707"/>
                  <a:gd name="connsiteY4" fmla="*/ 19325 h 18843"/>
                  <a:gd name="connsiteX5" fmla="*/ 10356 w 321707"/>
                  <a:gd name="connsiteY5" fmla="*/ 19325 h 18843"/>
                  <a:gd name="connsiteX6" fmla="*/ 340 w 321707"/>
                  <a:gd name="connsiteY6" fmla="*/ 9912 h 18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1707" h="18843">
                    <a:moveTo>
                      <a:pt x="340" y="9912"/>
                    </a:moveTo>
                    <a:cubicBezTo>
                      <a:pt x="340" y="4715"/>
                      <a:pt x="4849" y="482"/>
                      <a:pt x="10356" y="482"/>
                    </a:cubicBezTo>
                    <a:lnTo>
                      <a:pt x="312010" y="482"/>
                    </a:lnTo>
                    <a:cubicBezTo>
                      <a:pt x="317520" y="482"/>
                      <a:pt x="322047" y="4715"/>
                      <a:pt x="322047" y="9912"/>
                    </a:cubicBezTo>
                    <a:cubicBezTo>
                      <a:pt x="322047" y="15083"/>
                      <a:pt x="317520" y="19325"/>
                      <a:pt x="312010" y="19325"/>
                    </a:cubicBezTo>
                    <a:lnTo>
                      <a:pt x="10356" y="19325"/>
                    </a:lnTo>
                    <a:cubicBezTo>
                      <a:pt x="4849" y="19322"/>
                      <a:pt x="340" y="15083"/>
                      <a:pt x="340" y="9912"/>
                    </a:cubicBezTo>
                  </a:path>
                </a:pathLst>
              </a:custGeom>
              <a:solidFill>
                <a:srgbClr val="FFFFFF"/>
              </a:solidFill>
              <a:ln w="2898" cap="flat">
                <a:noFill/>
                <a:prstDash val="solid"/>
                <a:miter/>
              </a:ln>
            </p:spPr>
            <p:txBody>
              <a:bodyPr rtlCol="0" anchor="ctr"/>
              <a:lstStyle/>
              <a:p>
                <a:endParaRPr lang="ja-JP" altLang="en-US" sz="1800"/>
              </a:p>
            </p:txBody>
          </p:sp>
          <p:sp>
            <p:nvSpPr>
              <p:cNvPr id="40" name="フリーフォーム: 図形 39">
                <a:extLst>
                  <a:ext uri="{FF2B5EF4-FFF2-40B4-BE49-F238E27FC236}">
                    <a16:creationId xmlns:a16="http://schemas.microsoft.com/office/drawing/2014/main" id="{D7F54D3B-8C9E-FC56-CDE5-5DFEAB060EA5}"/>
                  </a:ext>
                </a:extLst>
              </p:cNvPr>
              <p:cNvSpPr/>
              <p:nvPr/>
            </p:nvSpPr>
            <p:spPr>
              <a:xfrm>
                <a:off x="354252" y="6528104"/>
                <a:ext cx="37479" cy="18840"/>
              </a:xfrm>
              <a:custGeom>
                <a:avLst/>
                <a:gdLst>
                  <a:gd name="connsiteX0" fmla="*/ 377 w 37479"/>
                  <a:gd name="connsiteY0" fmla="*/ 9646 h 18840"/>
                  <a:gd name="connsiteX1" fmla="*/ 10388 w 37479"/>
                  <a:gd name="connsiteY1" fmla="*/ 221 h 18840"/>
                  <a:gd name="connsiteX2" fmla="*/ 27837 w 37479"/>
                  <a:gd name="connsiteY2" fmla="*/ 221 h 18840"/>
                  <a:gd name="connsiteX3" fmla="*/ 37857 w 37479"/>
                  <a:gd name="connsiteY3" fmla="*/ 9646 h 18840"/>
                  <a:gd name="connsiteX4" fmla="*/ 27837 w 37479"/>
                  <a:gd name="connsiteY4" fmla="*/ 19062 h 18840"/>
                  <a:gd name="connsiteX5" fmla="*/ 10388 w 37479"/>
                  <a:gd name="connsiteY5" fmla="*/ 19062 h 18840"/>
                  <a:gd name="connsiteX6" fmla="*/ 377 w 37479"/>
                  <a:gd name="connsiteY6" fmla="*/ 964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79" h="18840">
                    <a:moveTo>
                      <a:pt x="377" y="9646"/>
                    </a:moveTo>
                    <a:cubicBezTo>
                      <a:pt x="377" y="4466"/>
                      <a:pt x="4880" y="221"/>
                      <a:pt x="10388" y="221"/>
                    </a:cubicBezTo>
                    <a:lnTo>
                      <a:pt x="27837" y="221"/>
                    </a:lnTo>
                    <a:cubicBezTo>
                      <a:pt x="33325" y="221"/>
                      <a:pt x="37857" y="4466"/>
                      <a:pt x="37857" y="9646"/>
                    </a:cubicBezTo>
                    <a:cubicBezTo>
                      <a:pt x="37857" y="14834"/>
                      <a:pt x="33322" y="19062"/>
                      <a:pt x="27837" y="19062"/>
                    </a:cubicBezTo>
                    <a:lnTo>
                      <a:pt x="10388" y="19062"/>
                    </a:lnTo>
                    <a:cubicBezTo>
                      <a:pt x="4880" y="19064"/>
                      <a:pt x="377" y="14837"/>
                      <a:pt x="377" y="9646"/>
                    </a:cubicBezTo>
                  </a:path>
                </a:pathLst>
              </a:custGeom>
              <a:solidFill>
                <a:srgbClr val="FFFFFF"/>
              </a:solidFill>
              <a:ln w="2898" cap="flat">
                <a:noFill/>
                <a:prstDash val="solid"/>
                <a:miter/>
              </a:ln>
            </p:spPr>
            <p:txBody>
              <a:bodyPr rtlCol="0" anchor="ctr"/>
              <a:lstStyle/>
              <a:p>
                <a:endParaRPr lang="ja-JP" altLang="en-US" sz="1800"/>
              </a:p>
            </p:txBody>
          </p:sp>
          <p:sp>
            <p:nvSpPr>
              <p:cNvPr id="41" name="フリーフォーム: 図形 40">
                <a:extLst>
                  <a:ext uri="{FF2B5EF4-FFF2-40B4-BE49-F238E27FC236}">
                    <a16:creationId xmlns:a16="http://schemas.microsoft.com/office/drawing/2014/main" id="{F22D18CA-D340-236B-4CD4-70568BA99F5D}"/>
                  </a:ext>
                </a:extLst>
              </p:cNvPr>
              <p:cNvSpPr/>
              <p:nvPr/>
            </p:nvSpPr>
            <p:spPr>
              <a:xfrm>
                <a:off x="311036" y="6438380"/>
                <a:ext cx="18837" cy="117999"/>
              </a:xfrm>
              <a:custGeom>
                <a:avLst/>
                <a:gdLst>
                  <a:gd name="connsiteX0" fmla="*/ 9778 w 18837"/>
                  <a:gd name="connsiteY0" fmla="*/ 306 h 117999"/>
                  <a:gd name="connsiteX1" fmla="*/ 19185 w 18837"/>
                  <a:gd name="connsiteY1" fmla="*/ 10322 h 117999"/>
                  <a:gd name="connsiteX2" fmla="*/ 19185 w 18837"/>
                  <a:gd name="connsiteY2" fmla="*/ 108277 h 117999"/>
                  <a:gd name="connsiteX3" fmla="*/ 9778 w 18837"/>
                  <a:gd name="connsiteY3" fmla="*/ 118305 h 117999"/>
                  <a:gd name="connsiteX4" fmla="*/ 348 w 18837"/>
                  <a:gd name="connsiteY4" fmla="*/ 108277 h 117999"/>
                  <a:gd name="connsiteX5" fmla="*/ 348 w 18837"/>
                  <a:gd name="connsiteY5" fmla="*/ 10322 h 117999"/>
                  <a:gd name="connsiteX6" fmla="*/ 9778 w 18837"/>
                  <a:gd name="connsiteY6" fmla="*/ 306 h 11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17999">
                    <a:moveTo>
                      <a:pt x="9778" y="306"/>
                    </a:moveTo>
                    <a:cubicBezTo>
                      <a:pt x="14949" y="306"/>
                      <a:pt x="19185" y="4815"/>
                      <a:pt x="19185" y="10322"/>
                    </a:cubicBezTo>
                    <a:lnTo>
                      <a:pt x="19185" y="108277"/>
                    </a:lnTo>
                    <a:cubicBezTo>
                      <a:pt x="19185" y="113796"/>
                      <a:pt x="14949" y="118305"/>
                      <a:pt x="9778" y="118305"/>
                    </a:cubicBezTo>
                    <a:cubicBezTo>
                      <a:pt x="4590" y="118305"/>
                      <a:pt x="348" y="113796"/>
                      <a:pt x="348" y="108277"/>
                    </a:cubicBezTo>
                    <a:lnTo>
                      <a:pt x="348" y="10322"/>
                    </a:lnTo>
                    <a:cubicBezTo>
                      <a:pt x="348" y="4812"/>
                      <a:pt x="4590" y="306"/>
                      <a:pt x="9778" y="306"/>
                    </a:cubicBezTo>
                  </a:path>
                </a:pathLst>
              </a:custGeom>
              <a:solidFill>
                <a:srgbClr val="FFFFFF"/>
              </a:solidFill>
              <a:ln w="2898" cap="flat">
                <a:noFill/>
                <a:prstDash val="solid"/>
                <a:miter/>
              </a:ln>
            </p:spPr>
            <p:txBody>
              <a:bodyPr rtlCol="0" anchor="ctr"/>
              <a:lstStyle/>
              <a:p>
                <a:endParaRPr lang="ja-JP" altLang="en-US" sz="1800"/>
              </a:p>
            </p:txBody>
          </p:sp>
          <p:sp>
            <p:nvSpPr>
              <p:cNvPr id="42" name="フリーフォーム: 図形 41">
                <a:extLst>
                  <a:ext uri="{FF2B5EF4-FFF2-40B4-BE49-F238E27FC236}">
                    <a16:creationId xmlns:a16="http://schemas.microsoft.com/office/drawing/2014/main" id="{B5B41703-5032-46C2-8D76-54733F3AAC46}"/>
                  </a:ext>
                </a:extLst>
              </p:cNvPr>
              <p:cNvSpPr/>
              <p:nvPr/>
            </p:nvSpPr>
            <p:spPr>
              <a:xfrm>
                <a:off x="311036" y="6438380"/>
                <a:ext cx="86393" cy="18845"/>
              </a:xfrm>
              <a:custGeom>
                <a:avLst/>
                <a:gdLst>
                  <a:gd name="connsiteX0" fmla="*/ 340 w 86393"/>
                  <a:gd name="connsiteY0" fmla="*/ 9722 h 18845"/>
                  <a:gd name="connsiteX1" fmla="*/ 10366 w 86393"/>
                  <a:gd name="connsiteY1" fmla="*/ 298 h 18845"/>
                  <a:gd name="connsiteX2" fmla="*/ 76717 w 86393"/>
                  <a:gd name="connsiteY2" fmla="*/ 298 h 18845"/>
                  <a:gd name="connsiteX3" fmla="*/ 86733 w 86393"/>
                  <a:gd name="connsiteY3" fmla="*/ 9722 h 18845"/>
                  <a:gd name="connsiteX4" fmla="*/ 76717 w 86393"/>
                  <a:gd name="connsiteY4" fmla="*/ 19144 h 18845"/>
                  <a:gd name="connsiteX5" fmla="*/ 10366 w 86393"/>
                  <a:gd name="connsiteY5" fmla="*/ 19144 h 18845"/>
                  <a:gd name="connsiteX6" fmla="*/ 340 w 86393"/>
                  <a:gd name="connsiteY6" fmla="*/ 9722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393" h="18845">
                    <a:moveTo>
                      <a:pt x="340" y="9722"/>
                    </a:moveTo>
                    <a:cubicBezTo>
                      <a:pt x="340" y="4542"/>
                      <a:pt x="4843" y="298"/>
                      <a:pt x="10366" y="298"/>
                    </a:cubicBezTo>
                    <a:lnTo>
                      <a:pt x="76717" y="298"/>
                    </a:lnTo>
                    <a:cubicBezTo>
                      <a:pt x="82233" y="298"/>
                      <a:pt x="86733" y="4542"/>
                      <a:pt x="86733" y="9722"/>
                    </a:cubicBezTo>
                    <a:cubicBezTo>
                      <a:pt x="86733" y="14902"/>
                      <a:pt x="82233" y="19144"/>
                      <a:pt x="76717" y="19144"/>
                    </a:cubicBezTo>
                    <a:lnTo>
                      <a:pt x="10366" y="19144"/>
                    </a:lnTo>
                    <a:cubicBezTo>
                      <a:pt x="4846" y="19141"/>
                      <a:pt x="340" y="14902"/>
                      <a:pt x="340" y="9722"/>
                    </a:cubicBezTo>
                  </a:path>
                </a:pathLst>
              </a:custGeom>
              <a:solidFill>
                <a:srgbClr val="FFFFFF"/>
              </a:solidFill>
              <a:ln w="2898" cap="flat">
                <a:noFill/>
                <a:prstDash val="solid"/>
                <a:miter/>
              </a:ln>
            </p:spPr>
            <p:txBody>
              <a:bodyPr rtlCol="0" anchor="ctr"/>
              <a:lstStyle/>
              <a:p>
                <a:endParaRPr lang="ja-JP" altLang="en-US" sz="1800"/>
              </a:p>
            </p:txBody>
          </p:sp>
          <p:sp>
            <p:nvSpPr>
              <p:cNvPr id="43" name="フリーフォーム: 図形 42">
                <a:extLst>
                  <a:ext uri="{FF2B5EF4-FFF2-40B4-BE49-F238E27FC236}">
                    <a16:creationId xmlns:a16="http://schemas.microsoft.com/office/drawing/2014/main" id="{D316DFB9-D31D-AE6C-2684-447498324AF9}"/>
                  </a:ext>
                </a:extLst>
              </p:cNvPr>
              <p:cNvSpPr/>
              <p:nvPr/>
            </p:nvSpPr>
            <p:spPr>
              <a:xfrm>
                <a:off x="613202" y="6655041"/>
                <a:ext cx="18848" cy="37741"/>
              </a:xfrm>
              <a:custGeom>
                <a:avLst/>
                <a:gdLst>
                  <a:gd name="connsiteX0" fmla="*/ 10029 w 18848"/>
                  <a:gd name="connsiteY0" fmla="*/ 37831 h 37741"/>
                  <a:gd name="connsiteX1" fmla="*/ 605 w 18848"/>
                  <a:gd name="connsiteY1" fmla="*/ 27820 h 37741"/>
                  <a:gd name="connsiteX2" fmla="*/ 605 w 18848"/>
                  <a:gd name="connsiteY2" fmla="*/ 10118 h 37741"/>
                  <a:gd name="connsiteX3" fmla="*/ 10029 w 18848"/>
                  <a:gd name="connsiteY3" fmla="*/ 90 h 37741"/>
                  <a:gd name="connsiteX4" fmla="*/ 19454 w 18848"/>
                  <a:gd name="connsiteY4" fmla="*/ 10118 h 37741"/>
                  <a:gd name="connsiteX5" fmla="*/ 19454 w 18848"/>
                  <a:gd name="connsiteY5" fmla="*/ 27820 h 37741"/>
                  <a:gd name="connsiteX6" fmla="*/ 10029 w 18848"/>
                  <a:gd name="connsiteY6" fmla="*/ 37831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1">
                    <a:moveTo>
                      <a:pt x="10029" y="37831"/>
                    </a:moveTo>
                    <a:cubicBezTo>
                      <a:pt x="4841" y="37831"/>
                      <a:pt x="605" y="33331"/>
                      <a:pt x="605" y="27820"/>
                    </a:cubicBezTo>
                    <a:lnTo>
                      <a:pt x="605" y="10118"/>
                    </a:lnTo>
                    <a:cubicBezTo>
                      <a:pt x="605" y="4613"/>
                      <a:pt x="4841" y="90"/>
                      <a:pt x="10029" y="90"/>
                    </a:cubicBezTo>
                    <a:cubicBezTo>
                      <a:pt x="15217" y="90"/>
                      <a:pt x="19454" y="4616"/>
                      <a:pt x="19454" y="10118"/>
                    </a:cubicBezTo>
                    <a:lnTo>
                      <a:pt x="19454" y="27820"/>
                    </a:lnTo>
                    <a:cubicBezTo>
                      <a:pt x="19454" y="33331"/>
                      <a:pt x="15217" y="37831"/>
                      <a:pt x="10029" y="37831"/>
                    </a:cubicBezTo>
                  </a:path>
                </a:pathLst>
              </a:custGeom>
              <a:solidFill>
                <a:srgbClr val="FFFFFF"/>
              </a:solidFill>
              <a:ln w="2898" cap="flat">
                <a:noFill/>
                <a:prstDash val="solid"/>
                <a:miter/>
              </a:ln>
            </p:spPr>
            <p:txBody>
              <a:bodyPr rtlCol="0" anchor="ctr"/>
              <a:lstStyle/>
              <a:p>
                <a:endParaRPr lang="ja-JP" altLang="en-US" sz="1800"/>
              </a:p>
            </p:txBody>
          </p:sp>
          <p:sp>
            <p:nvSpPr>
              <p:cNvPr id="44" name="フリーフォーム: 図形 43">
                <a:extLst>
                  <a:ext uri="{FF2B5EF4-FFF2-40B4-BE49-F238E27FC236}">
                    <a16:creationId xmlns:a16="http://schemas.microsoft.com/office/drawing/2014/main" id="{5255DB4D-DD09-9348-652A-EE974F1AC7E8}"/>
                  </a:ext>
                </a:extLst>
              </p:cNvPr>
              <p:cNvSpPr/>
              <p:nvPr/>
            </p:nvSpPr>
            <p:spPr>
              <a:xfrm>
                <a:off x="517201" y="6655065"/>
                <a:ext cx="114846" cy="18840"/>
              </a:xfrm>
              <a:custGeom>
                <a:avLst/>
                <a:gdLst>
                  <a:gd name="connsiteX0" fmla="*/ 515 w 114846"/>
                  <a:gd name="connsiteY0" fmla="*/ 9529 h 18840"/>
                  <a:gd name="connsiteX1" fmla="*/ 10517 w 114846"/>
                  <a:gd name="connsiteY1" fmla="*/ 114 h 18840"/>
                  <a:gd name="connsiteX2" fmla="*/ 105325 w 114846"/>
                  <a:gd name="connsiteY2" fmla="*/ 114 h 18840"/>
                  <a:gd name="connsiteX3" fmla="*/ 115362 w 114846"/>
                  <a:gd name="connsiteY3" fmla="*/ 9529 h 18840"/>
                  <a:gd name="connsiteX4" fmla="*/ 105325 w 114846"/>
                  <a:gd name="connsiteY4" fmla="*/ 18954 h 18840"/>
                  <a:gd name="connsiteX5" fmla="*/ 10517 w 114846"/>
                  <a:gd name="connsiteY5" fmla="*/ 18954 h 18840"/>
                  <a:gd name="connsiteX6" fmla="*/ 515 w 114846"/>
                  <a:gd name="connsiteY6" fmla="*/ 9529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29"/>
                    </a:moveTo>
                    <a:cubicBezTo>
                      <a:pt x="515" y="4367"/>
                      <a:pt x="5007" y="114"/>
                      <a:pt x="10517" y="114"/>
                    </a:cubicBezTo>
                    <a:lnTo>
                      <a:pt x="105325" y="114"/>
                    </a:lnTo>
                    <a:cubicBezTo>
                      <a:pt x="110835" y="114"/>
                      <a:pt x="115362" y="4367"/>
                      <a:pt x="115362" y="9529"/>
                    </a:cubicBezTo>
                    <a:cubicBezTo>
                      <a:pt x="115362" y="14726"/>
                      <a:pt x="110835" y="18954"/>
                      <a:pt x="105325" y="18954"/>
                    </a:cubicBezTo>
                    <a:lnTo>
                      <a:pt x="10517" y="18954"/>
                    </a:lnTo>
                    <a:cubicBezTo>
                      <a:pt x="5007" y="18954"/>
                      <a:pt x="515" y="14726"/>
                      <a:pt x="515" y="9529"/>
                    </a:cubicBezTo>
                  </a:path>
                </a:pathLst>
              </a:custGeom>
              <a:solidFill>
                <a:srgbClr val="FFFFFF"/>
              </a:solidFill>
              <a:ln w="2898" cap="flat">
                <a:noFill/>
                <a:prstDash val="solid"/>
                <a:miter/>
              </a:ln>
            </p:spPr>
            <p:txBody>
              <a:bodyPr rtlCol="0" anchor="ctr"/>
              <a:lstStyle/>
              <a:p>
                <a:endParaRPr lang="ja-JP" altLang="en-US" sz="1800"/>
              </a:p>
            </p:txBody>
          </p:sp>
          <p:sp>
            <p:nvSpPr>
              <p:cNvPr id="45" name="フリーフォーム: 図形 44">
                <a:extLst>
                  <a:ext uri="{FF2B5EF4-FFF2-40B4-BE49-F238E27FC236}">
                    <a16:creationId xmlns:a16="http://schemas.microsoft.com/office/drawing/2014/main" id="{3CEAAB63-BDFB-37BF-6386-E4CE13134387}"/>
                  </a:ext>
                </a:extLst>
              </p:cNvPr>
              <p:cNvSpPr/>
              <p:nvPr/>
            </p:nvSpPr>
            <p:spPr>
              <a:xfrm>
                <a:off x="517201" y="6596297"/>
                <a:ext cx="114846" cy="18840"/>
              </a:xfrm>
              <a:custGeom>
                <a:avLst/>
                <a:gdLst>
                  <a:gd name="connsiteX0" fmla="*/ 515 w 114846"/>
                  <a:gd name="connsiteY0" fmla="*/ 9588 h 18840"/>
                  <a:gd name="connsiteX1" fmla="*/ 10517 w 114846"/>
                  <a:gd name="connsiteY1" fmla="*/ 164 h 18840"/>
                  <a:gd name="connsiteX2" fmla="*/ 105325 w 114846"/>
                  <a:gd name="connsiteY2" fmla="*/ 164 h 18840"/>
                  <a:gd name="connsiteX3" fmla="*/ 115362 w 114846"/>
                  <a:gd name="connsiteY3" fmla="*/ 9588 h 18840"/>
                  <a:gd name="connsiteX4" fmla="*/ 105325 w 114846"/>
                  <a:gd name="connsiteY4" fmla="*/ 19004 h 18840"/>
                  <a:gd name="connsiteX5" fmla="*/ 10517 w 114846"/>
                  <a:gd name="connsiteY5" fmla="*/ 19004 h 18840"/>
                  <a:gd name="connsiteX6" fmla="*/ 515 w 114846"/>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88"/>
                    </a:moveTo>
                    <a:cubicBezTo>
                      <a:pt x="515" y="4408"/>
                      <a:pt x="5007" y="164"/>
                      <a:pt x="10517" y="164"/>
                    </a:cubicBezTo>
                    <a:lnTo>
                      <a:pt x="105325" y="164"/>
                    </a:lnTo>
                    <a:cubicBezTo>
                      <a:pt x="110835" y="164"/>
                      <a:pt x="115362" y="4408"/>
                      <a:pt x="115362" y="9588"/>
                    </a:cubicBezTo>
                    <a:cubicBezTo>
                      <a:pt x="115362" y="14776"/>
                      <a:pt x="110835" y="19004"/>
                      <a:pt x="105325" y="19004"/>
                    </a:cubicBezTo>
                    <a:lnTo>
                      <a:pt x="10517" y="19004"/>
                    </a:lnTo>
                    <a:cubicBezTo>
                      <a:pt x="5007" y="19007"/>
                      <a:pt x="515" y="14779"/>
                      <a:pt x="515" y="9588"/>
                    </a:cubicBezTo>
                  </a:path>
                </a:pathLst>
              </a:custGeom>
              <a:solidFill>
                <a:srgbClr val="FFFFFF"/>
              </a:solidFill>
              <a:ln w="2898" cap="flat">
                <a:noFill/>
                <a:prstDash val="solid"/>
                <a:miter/>
              </a:ln>
            </p:spPr>
            <p:txBody>
              <a:bodyPr rtlCol="0" anchor="ctr"/>
              <a:lstStyle/>
              <a:p>
                <a:endParaRPr lang="ja-JP" altLang="en-US" sz="1800"/>
              </a:p>
            </p:txBody>
          </p:sp>
          <p:sp>
            <p:nvSpPr>
              <p:cNvPr id="46" name="フリーフォーム: 図形 45">
                <a:extLst>
                  <a:ext uri="{FF2B5EF4-FFF2-40B4-BE49-F238E27FC236}">
                    <a16:creationId xmlns:a16="http://schemas.microsoft.com/office/drawing/2014/main" id="{A4B96D0C-8454-18EA-14CE-C8B572CB8927}"/>
                  </a:ext>
                </a:extLst>
              </p:cNvPr>
              <p:cNvSpPr/>
              <p:nvPr/>
            </p:nvSpPr>
            <p:spPr>
              <a:xfrm>
                <a:off x="517201" y="6537531"/>
                <a:ext cx="114846" cy="18848"/>
              </a:xfrm>
              <a:custGeom>
                <a:avLst/>
                <a:gdLst>
                  <a:gd name="connsiteX0" fmla="*/ 515 w 114846"/>
                  <a:gd name="connsiteY0" fmla="*/ 9629 h 18848"/>
                  <a:gd name="connsiteX1" fmla="*/ 10517 w 114846"/>
                  <a:gd name="connsiteY1" fmla="*/ 213 h 18848"/>
                  <a:gd name="connsiteX2" fmla="*/ 105325 w 114846"/>
                  <a:gd name="connsiteY2" fmla="*/ 213 h 18848"/>
                  <a:gd name="connsiteX3" fmla="*/ 115362 w 114846"/>
                  <a:gd name="connsiteY3" fmla="*/ 9629 h 18848"/>
                  <a:gd name="connsiteX4" fmla="*/ 105325 w 114846"/>
                  <a:gd name="connsiteY4" fmla="*/ 19062 h 18848"/>
                  <a:gd name="connsiteX5" fmla="*/ 10517 w 114846"/>
                  <a:gd name="connsiteY5" fmla="*/ 19062 h 18848"/>
                  <a:gd name="connsiteX6" fmla="*/ 515 w 114846"/>
                  <a:gd name="connsiteY6" fmla="*/ 962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8">
                    <a:moveTo>
                      <a:pt x="515" y="9629"/>
                    </a:moveTo>
                    <a:cubicBezTo>
                      <a:pt x="515" y="4458"/>
                      <a:pt x="5007" y="213"/>
                      <a:pt x="10517" y="213"/>
                    </a:cubicBezTo>
                    <a:lnTo>
                      <a:pt x="105325" y="213"/>
                    </a:lnTo>
                    <a:cubicBezTo>
                      <a:pt x="110835" y="213"/>
                      <a:pt x="115362" y="4458"/>
                      <a:pt x="115362" y="9629"/>
                    </a:cubicBezTo>
                    <a:cubicBezTo>
                      <a:pt x="115362" y="14809"/>
                      <a:pt x="110835" y="19062"/>
                      <a:pt x="105325" y="19062"/>
                    </a:cubicBezTo>
                    <a:lnTo>
                      <a:pt x="10517" y="19062"/>
                    </a:lnTo>
                    <a:cubicBezTo>
                      <a:pt x="5007" y="19062"/>
                      <a:pt x="515" y="14809"/>
                      <a:pt x="515" y="9629"/>
                    </a:cubicBezTo>
                  </a:path>
                </a:pathLst>
              </a:custGeom>
              <a:solidFill>
                <a:srgbClr val="FFFFFF"/>
              </a:solidFill>
              <a:ln w="2898" cap="flat">
                <a:noFill/>
                <a:prstDash val="solid"/>
                <a:miter/>
              </a:ln>
            </p:spPr>
            <p:txBody>
              <a:bodyPr rtlCol="0" anchor="ctr"/>
              <a:lstStyle/>
              <a:p>
                <a:endParaRPr lang="ja-JP" altLang="en-US" sz="1800"/>
              </a:p>
            </p:txBody>
          </p:sp>
          <p:sp>
            <p:nvSpPr>
              <p:cNvPr id="47" name="フリーフォーム: 図形 46">
                <a:extLst>
                  <a:ext uri="{FF2B5EF4-FFF2-40B4-BE49-F238E27FC236}">
                    <a16:creationId xmlns:a16="http://schemas.microsoft.com/office/drawing/2014/main" id="{48897C9C-DAB0-6853-FB84-D4B0CC5FF636}"/>
                  </a:ext>
                </a:extLst>
              </p:cNvPr>
              <p:cNvSpPr/>
              <p:nvPr/>
            </p:nvSpPr>
            <p:spPr>
              <a:xfrm>
                <a:off x="613202" y="6596297"/>
                <a:ext cx="18848" cy="77642"/>
              </a:xfrm>
              <a:custGeom>
                <a:avLst/>
                <a:gdLst>
                  <a:gd name="connsiteX0" fmla="*/ 10029 w 18848"/>
                  <a:gd name="connsiteY0" fmla="*/ 172 h 77642"/>
                  <a:gd name="connsiteX1" fmla="*/ 19454 w 18848"/>
                  <a:gd name="connsiteY1" fmla="*/ 10191 h 77642"/>
                  <a:gd name="connsiteX2" fmla="*/ 19454 w 18848"/>
                  <a:gd name="connsiteY2" fmla="*/ 67794 h 77642"/>
                  <a:gd name="connsiteX3" fmla="*/ 10029 w 18848"/>
                  <a:gd name="connsiteY3" fmla="*/ 77814 h 77642"/>
                  <a:gd name="connsiteX4" fmla="*/ 605 w 18848"/>
                  <a:gd name="connsiteY4" fmla="*/ 67794 h 77642"/>
                  <a:gd name="connsiteX5" fmla="*/ 605 w 18848"/>
                  <a:gd name="connsiteY5" fmla="*/ 10191 h 77642"/>
                  <a:gd name="connsiteX6" fmla="*/ 10029 w 18848"/>
                  <a:gd name="connsiteY6" fmla="*/ 172 h 77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42">
                    <a:moveTo>
                      <a:pt x="10029" y="172"/>
                    </a:moveTo>
                    <a:cubicBezTo>
                      <a:pt x="15217" y="172"/>
                      <a:pt x="19454" y="4681"/>
                      <a:pt x="19454" y="10191"/>
                    </a:cubicBezTo>
                    <a:lnTo>
                      <a:pt x="19454" y="67794"/>
                    </a:lnTo>
                    <a:cubicBezTo>
                      <a:pt x="19454" y="73282"/>
                      <a:pt x="15217" y="77814"/>
                      <a:pt x="10029" y="77814"/>
                    </a:cubicBezTo>
                    <a:cubicBezTo>
                      <a:pt x="4841" y="77814"/>
                      <a:pt x="605" y="73279"/>
                      <a:pt x="605" y="67794"/>
                    </a:cubicBezTo>
                    <a:lnTo>
                      <a:pt x="605" y="10191"/>
                    </a:lnTo>
                    <a:cubicBezTo>
                      <a:pt x="605" y="4681"/>
                      <a:pt x="4841" y="172"/>
                      <a:pt x="10029" y="172"/>
                    </a:cubicBezTo>
                  </a:path>
                </a:pathLst>
              </a:custGeom>
              <a:solidFill>
                <a:srgbClr val="FFFFFF"/>
              </a:solidFill>
              <a:ln w="2898" cap="flat">
                <a:noFill/>
                <a:prstDash val="solid"/>
                <a:miter/>
              </a:ln>
            </p:spPr>
            <p:txBody>
              <a:bodyPr rtlCol="0" anchor="ctr"/>
              <a:lstStyle/>
              <a:p>
                <a:endParaRPr lang="ja-JP" altLang="en-US" sz="1800"/>
              </a:p>
            </p:txBody>
          </p:sp>
          <p:sp>
            <p:nvSpPr>
              <p:cNvPr id="48" name="フリーフォーム: 図形 47">
                <a:extLst>
                  <a:ext uri="{FF2B5EF4-FFF2-40B4-BE49-F238E27FC236}">
                    <a16:creationId xmlns:a16="http://schemas.microsoft.com/office/drawing/2014/main" id="{29F50A27-2FDB-F414-8D00-3C0B0477D0D5}"/>
                  </a:ext>
                </a:extLst>
              </p:cNvPr>
              <p:cNvSpPr/>
              <p:nvPr/>
            </p:nvSpPr>
            <p:spPr>
              <a:xfrm>
                <a:off x="517201" y="6537528"/>
                <a:ext cx="18848" cy="77607"/>
              </a:xfrm>
              <a:custGeom>
                <a:avLst/>
                <a:gdLst>
                  <a:gd name="connsiteX0" fmla="*/ 9948 w 18848"/>
                  <a:gd name="connsiteY0" fmla="*/ 221 h 77607"/>
                  <a:gd name="connsiteX1" fmla="*/ 19372 w 18848"/>
                  <a:gd name="connsiteY1" fmla="*/ 10232 h 77607"/>
                  <a:gd name="connsiteX2" fmla="*/ 19372 w 18848"/>
                  <a:gd name="connsiteY2" fmla="*/ 67827 h 77607"/>
                  <a:gd name="connsiteX3" fmla="*/ 9948 w 18848"/>
                  <a:gd name="connsiteY3" fmla="*/ 77829 h 77607"/>
                  <a:gd name="connsiteX4" fmla="*/ 523 w 18848"/>
                  <a:gd name="connsiteY4" fmla="*/ 67827 h 77607"/>
                  <a:gd name="connsiteX5" fmla="*/ 523 w 18848"/>
                  <a:gd name="connsiteY5" fmla="*/ 10232 h 77607"/>
                  <a:gd name="connsiteX6" fmla="*/ 9948 w 18848"/>
                  <a:gd name="connsiteY6" fmla="*/ 221 h 77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07">
                    <a:moveTo>
                      <a:pt x="9948" y="221"/>
                    </a:moveTo>
                    <a:cubicBezTo>
                      <a:pt x="15136" y="221"/>
                      <a:pt x="19372" y="4722"/>
                      <a:pt x="19372" y="10232"/>
                    </a:cubicBezTo>
                    <a:lnTo>
                      <a:pt x="19372" y="67827"/>
                    </a:lnTo>
                    <a:cubicBezTo>
                      <a:pt x="19372" y="73332"/>
                      <a:pt x="15136" y="77829"/>
                      <a:pt x="9948" y="77829"/>
                    </a:cubicBezTo>
                    <a:cubicBezTo>
                      <a:pt x="4742" y="77829"/>
                      <a:pt x="523" y="73329"/>
                      <a:pt x="523" y="67827"/>
                    </a:cubicBezTo>
                    <a:lnTo>
                      <a:pt x="523" y="10232"/>
                    </a:lnTo>
                    <a:cubicBezTo>
                      <a:pt x="523" y="4722"/>
                      <a:pt x="4742" y="221"/>
                      <a:pt x="9948" y="221"/>
                    </a:cubicBezTo>
                  </a:path>
                </a:pathLst>
              </a:custGeom>
              <a:solidFill>
                <a:srgbClr val="FFFFFF"/>
              </a:solidFill>
              <a:ln w="2898" cap="flat">
                <a:noFill/>
                <a:prstDash val="solid"/>
                <a:miter/>
              </a:ln>
            </p:spPr>
            <p:txBody>
              <a:bodyPr rtlCol="0" anchor="ctr"/>
              <a:lstStyle/>
              <a:p>
                <a:endParaRPr lang="ja-JP" altLang="en-US" sz="1800"/>
              </a:p>
            </p:txBody>
          </p:sp>
          <p:sp>
            <p:nvSpPr>
              <p:cNvPr id="49" name="フリーフォーム: 図形 48">
                <a:extLst>
                  <a:ext uri="{FF2B5EF4-FFF2-40B4-BE49-F238E27FC236}">
                    <a16:creationId xmlns:a16="http://schemas.microsoft.com/office/drawing/2014/main" id="{FF334EC2-0DA6-7A52-A2C1-A451066F7161}"/>
                  </a:ext>
                </a:extLst>
              </p:cNvPr>
              <p:cNvSpPr/>
              <p:nvPr/>
            </p:nvSpPr>
            <p:spPr>
              <a:xfrm>
                <a:off x="517201" y="6596594"/>
                <a:ext cx="18848" cy="37749"/>
              </a:xfrm>
              <a:custGeom>
                <a:avLst/>
                <a:gdLst>
                  <a:gd name="connsiteX0" fmla="*/ 9948 w 18848"/>
                  <a:gd name="connsiteY0" fmla="*/ 37889 h 37749"/>
                  <a:gd name="connsiteX1" fmla="*/ 523 w 18848"/>
                  <a:gd name="connsiteY1" fmla="*/ 27878 h 37749"/>
                  <a:gd name="connsiteX2" fmla="*/ 523 w 18848"/>
                  <a:gd name="connsiteY2" fmla="*/ 10168 h 37749"/>
                  <a:gd name="connsiteX3" fmla="*/ 9948 w 18848"/>
                  <a:gd name="connsiteY3" fmla="*/ 139 h 37749"/>
                  <a:gd name="connsiteX4" fmla="*/ 19372 w 18848"/>
                  <a:gd name="connsiteY4" fmla="*/ 10168 h 37749"/>
                  <a:gd name="connsiteX5" fmla="*/ 19372 w 18848"/>
                  <a:gd name="connsiteY5" fmla="*/ 27878 h 37749"/>
                  <a:gd name="connsiteX6" fmla="*/ 9948 w 18848"/>
                  <a:gd name="connsiteY6" fmla="*/ 37889 h 37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9">
                    <a:moveTo>
                      <a:pt x="9948" y="37889"/>
                    </a:moveTo>
                    <a:cubicBezTo>
                      <a:pt x="4742" y="37889"/>
                      <a:pt x="523" y="33389"/>
                      <a:pt x="523" y="27878"/>
                    </a:cubicBezTo>
                    <a:lnTo>
                      <a:pt x="523" y="10168"/>
                    </a:lnTo>
                    <a:cubicBezTo>
                      <a:pt x="523" y="4648"/>
                      <a:pt x="4742" y="139"/>
                      <a:pt x="9948" y="139"/>
                    </a:cubicBezTo>
                    <a:cubicBezTo>
                      <a:pt x="15136" y="139"/>
                      <a:pt x="19372" y="4648"/>
                      <a:pt x="19372" y="10168"/>
                    </a:cubicBezTo>
                    <a:lnTo>
                      <a:pt x="19372" y="27878"/>
                    </a:lnTo>
                    <a:cubicBezTo>
                      <a:pt x="19372" y="33392"/>
                      <a:pt x="15136" y="37889"/>
                      <a:pt x="9948" y="37889"/>
                    </a:cubicBezTo>
                  </a:path>
                </a:pathLst>
              </a:custGeom>
              <a:solidFill>
                <a:srgbClr val="FFFFFF"/>
              </a:solidFill>
              <a:ln w="2898" cap="flat">
                <a:noFill/>
                <a:prstDash val="solid"/>
                <a:miter/>
              </a:ln>
            </p:spPr>
            <p:txBody>
              <a:bodyPr rtlCol="0" anchor="ctr"/>
              <a:lstStyle/>
              <a:p>
                <a:endParaRPr lang="ja-JP" altLang="en-US" sz="1800"/>
              </a:p>
            </p:txBody>
          </p:sp>
          <p:sp>
            <p:nvSpPr>
              <p:cNvPr id="50" name="フリーフォーム: 図形 49">
                <a:extLst>
                  <a:ext uri="{FF2B5EF4-FFF2-40B4-BE49-F238E27FC236}">
                    <a16:creationId xmlns:a16="http://schemas.microsoft.com/office/drawing/2014/main" id="{CCFF4E11-5A61-61CE-C97B-A683433E1DBA}"/>
                  </a:ext>
                </a:extLst>
              </p:cNvPr>
              <p:cNvSpPr/>
              <p:nvPr/>
            </p:nvSpPr>
            <p:spPr>
              <a:xfrm>
                <a:off x="482464" y="6566850"/>
                <a:ext cx="18857" cy="48611"/>
              </a:xfrm>
              <a:custGeom>
                <a:avLst/>
                <a:gdLst>
                  <a:gd name="connsiteX0" fmla="*/ 9935 w 18857"/>
                  <a:gd name="connsiteY0" fmla="*/ 197 h 48611"/>
                  <a:gd name="connsiteX1" fmla="*/ 19351 w 18857"/>
                  <a:gd name="connsiteY1" fmla="*/ 10216 h 48611"/>
                  <a:gd name="connsiteX2" fmla="*/ 19351 w 18857"/>
                  <a:gd name="connsiteY2" fmla="*/ 38797 h 48611"/>
                  <a:gd name="connsiteX3" fmla="*/ 9935 w 18857"/>
                  <a:gd name="connsiteY3" fmla="*/ 48808 h 48611"/>
                  <a:gd name="connsiteX4" fmla="*/ 494 w 18857"/>
                  <a:gd name="connsiteY4" fmla="*/ 38797 h 48611"/>
                  <a:gd name="connsiteX5" fmla="*/ 494 w 18857"/>
                  <a:gd name="connsiteY5" fmla="*/ 10216 h 48611"/>
                  <a:gd name="connsiteX6" fmla="*/ 9935 w 18857"/>
                  <a:gd name="connsiteY6" fmla="*/ 197 h 4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48611">
                    <a:moveTo>
                      <a:pt x="9935" y="197"/>
                    </a:moveTo>
                    <a:cubicBezTo>
                      <a:pt x="15106" y="197"/>
                      <a:pt x="19351" y="4706"/>
                      <a:pt x="19351" y="10216"/>
                    </a:cubicBezTo>
                    <a:lnTo>
                      <a:pt x="19351" y="38797"/>
                    </a:lnTo>
                    <a:cubicBezTo>
                      <a:pt x="19351" y="44308"/>
                      <a:pt x="15106" y="48808"/>
                      <a:pt x="9935" y="48808"/>
                    </a:cubicBezTo>
                    <a:cubicBezTo>
                      <a:pt x="4730" y="48808"/>
                      <a:pt x="494" y="44308"/>
                      <a:pt x="494" y="38797"/>
                    </a:cubicBezTo>
                    <a:lnTo>
                      <a:pt x="494" y="10216"/>
                    </a:lnTo>
                    <a:cubicBezTo>
                      <a:pt x="494" y="4703"/>
                      <a:pt x="4730" y="197"/>
                      <a:pt x="9935" y="197"/>
                    </a:cubicBezTo>
                  </a:path>
                </a:pathLst>
              </a:custGeom>
              <a:solidFill>
                <a:srgbClr val="FFFFFF"/>
              </a:solidFill>
              <a:ln w="2898" cap="flat">
                <a:noFill/>
                <a:prstDash val="solid"/>
                <a:miter/>
              </a:ln>
            </p:spPr>
            <p:txBody>
              <a:bodyPr rtlCol="0" anchor="ctr"/>
              <a:lstStyle/>
              <a:p>
                <a:endParaRPr lang="ja-JP" altLang="en-US" sz="1800"/>
              </a:p>
            </p:txBody>
          </p:sp>
          <p:sp>
            <p:nvSpPr>
              <p:cNvPr id="51" name="フリーフォーム: 図形 50">
                <a:extLst>
                  <a:ext uri="{FF2B5EF4-FFF2-40B4-BE49-F238E27FC236}">
                    <a16:creationId xmlns:a16="http://schemas.microsoft.com/office/drawing/2014/main" id="{FB1DDC7F-865D-75A9-906F-A1C0B78B7BD3}"/>
                  </a:ext>
                </a:extLst>
              </p:cNvPr>
              <p:cNvSpPr/>
              <p:nvPr/>
            </p:nvSpPr>
            <p:spPr>
              <a:xfrm>
                <a:off x="372985" y="6596621"/>
                <a:ext cx="128335" cy="18840"/>
              </a:xfrm>
              <a:custGeom>
                <a:avLst/>
                <a:gdLst>
                  <a:gd name="connsiteX0" fmla="*/ 393 w 128335"/>
                  <a:gd name="connsiteY0" fmla="*/ 9588 h 18840"/>
                  <a:gd name="connsiteX1" fmla="*/ 10418 w 128335"/>
                  <a:gd name="connsiteY1" fmla="*/ 163 h 18840"/>
                  <a:gd name="connsiteX2" fmla="*/ 118717 w 128335"/>
                  <a:gd name="connsiteY2" fmla="*/ 163 h 18840"/>
                  <a:gd name="connsiteX3" fmla="*/ 128728 w 128335"/>
                  <a:gd name="connsiteY3" fmla="*/ 9588 h 18840"/>
                  <a:gd name="connsiteX4" fmla="*/ 118717 w 128335"/>
                  <a:gd name="connsiteY4" fmla="*/ 19003 h 18840"/>
                  <a:gd name="connsiteX5" fmla="*/ 10418 w 128335"/>
                  <a:gd name="connsiteY5" fmla="*/ 19003 h 18840"/>
                  <a:gd name="connsiteX6" fmla="*/ 393 w 128335"/>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335" h="18840">
                    <a:moveTo>
                      <a:pt x="393" y="9588"/>
                    </a:moveTo>
                    <a:cubicBezTo>
                      <a:pt x="393" y="4408"/>
                      <a:pt x="4902" y="163"/>
                      <a:pt x="10418" y="163"/>
                    </a:cubicBezTo>
                    <a:lnTo>
                      <a:pt x="118717" y="163"/>
                    </a:lnTo>
                    <a:cubicBezTo>
                      <a:pt x="124228" y="163"/>
                      <a:pt x="128728" y="4408"/>
                      <a:pt x="128728" y="9588"/>
                    </a:cubicBezTo>
                    <a:cubicBezTo>
                      <a:pt x="128728" y="14776"/>
                      <a:pt x="124228" y="19003"/>
                      <a:pt x="118717" y="19003"/>
                    </a:cubicBezTo>
                    <a:lnTo>
                      <a:pt x="10418" y="19003"/>
                    </a:lnTo>
                    <a:cubicBezTo>
                      <a:pt x="4902" y="19003"/>
                      <a:pt x="393" y="14776"/>
                      <a:pt x="393" y="9588"/>
                    </a:cubicBezTo>
                  </a:path>
                </a:pathLst>
              </a:custGeom>
              <a:solidFill>
                <a:srgbClr val="FFFFFF"/>
              </a:solidFill>
              <a:ln w="2898" cap="flat">
                <a:noFill/>
                <a:prstDash val="solid"/>
                <a:miter/>
              </a:ln>
            </p:spPr>
            <p:txBody>
              <a:bodyPr rtlCol="0" anchor="ctr"/>
              <a:lstStyle/>
              <a:p>
                <a:endParaRPr lang="ja-JP" altLang="en-US" sz="1800"/>
              </a:p>
            </p:txBody>
          </p:sp>
          <p:sp>
            <p:nvSpPr>
              <p:cNvPr id="52" name="フリーフォーム: 図形 51">
                <a:extLst>
                  <a:ext uri="{FF2B5EF4-FFF2-40B4-BE49-F238E27FC236}">
                    <a16:creationId xmlns:a16="http://schemas.microsoft.com/office/drawing/2014/main" id="{9A0604BF-EFBF-17E7-D552-3C9D686A2801}"/>
                  </a:ext>
                </a:extLst>
              </p:cNvPr>
              <p:cNvSpPr/>
              <p:nvPr/>
            </p:nvSpPr>
            <p:spPr>
              <a:xfrm>
                <a:off x="415786" y="6487098"/>
                <a:ext cx="18837" cy="128387"/>
              </a:xfrm>
              <a:custGeom>
                <a:avLst/>
                <a:gdLst>
                  <a:gd name="connsiteX0" fmla="*/ 9859 w 18837"/>
                  <a:gd name="connsiteY0" fmla="*/ 264 h 128387"/>
                  <a:gd name="connsiteX1" fmla="*/ 19274 w 18837"/>
                  <a:gd name="connsiteY1" fmla="*/ 10284 h 128387"/>
                  <a:gd name="connsiteX2" fmla="*/ 19274 w 18837"/>
                  <a:gd name="connsiteY2" fmla="*/ 118633 h 128387"/>
                  <a:gd name="connsiteX3" fmla="*/ 9859 w 18837"/>
                  <a:gd name="connsiteY3" fmla="*/ 128652 h 128387"/>
                  <a:gd name="connsiteX4" fmla="*/ 437 w 18837"/>
                  <a:gd name="connsiteY4" fmla="*/ 118633 h 128387"/>
                  <a:gd name="connsiteX5" fmla="*/ 437 w 18837"/>
                  <a:gd name="connsiteY5" fmla="*/ 10284 h 128387"/>
                  <a:gd name="connsiteX6" fmla="*/ 9859 w 18837"/>
                  <a:gd name="connsiteY6" fmla="*/ 264 h 128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28387">
                    <a:moveTo>
                      <a:pt x="9859" y="264"/>
                    </a:moveTo>
                    <a:cubicBezTo>
                      <a:pt x="15030" y="264"/>
                      <a:pt x="19274" y="4773"/>
                      <a:pt x="19274" y="10284"/>
                    </a:cubicBezTo>
                    <a:lnTo>
                      <a:pt x="19274" y="118633"/>
                    </a:lnTo>
                    <a:cubicBezTo>
                      <a:pt x="19274" y="124129"/>
                      <a:pt x="15030" y="128652"/>
                      <a:pt x="9859" y="128652"/>
                    </a:cubicBezTo>
                    <a:cubicBezTo>
                      <a:pt x="4679" y="128652"/>
                      <a:pt x="437" y="124126"/>
                      <a:pt x="437" y="118633"/>
                    </a:cubicBezTo>
                    <a:lnTo>
                      <a:pt x="437" y="10284"/>
                    </a:lnTo>
                    <a:cubicBezTo>
                      <a:pt x="440" y="4773"/>
                      <a:pt x="4679" y="264"/>
                      <a:pt x="9859" y="264"/>
                    </a:cubicBezTo>
                  </a:path>
                </a:pathLst>
              </a:custGeom>
              <a:solidFill>
                <a:srgbClr val="FFFFFF"/>
              </a:solidFill>
              <a:ln w="2898" cap="flat">
                <a:noFill/>
                <a:prstDash val="solid"/>
                <a:miter/>
              </a:ln>
            </p:spPr>
            <p:txBody>
              <a:bodyPr rtlCol="0" anchor="ctr"/>
              <a:lstStyle/>
              <a:p>
                <a:endParaRPr lang="ja-JP" altLang="en-US" sz="1800"/>
              </a:p>
            </p:txBody>
          </p:sp>
          <p:sp>
            <p:nvSpPr>
              <p:cNvPr id="53" name="フリーフォーム: 図形 52">
                <a:extLst>
                  <a:ext uri="{FF2B5EF4-FFF2-40B4-BE49-F238E27FC236}">
                    <a16:creationId xmlns:a16="http://schemas.microsoft.com/office/drawing/2014/main" id="{61CA65F7-4E36-128E-AF34-BE60727F599E}"/>
                  </a:ext>
                </a:extLst>
              </p:cNvPr>
              <p:cNvSpPr/>
              <p:nvPr/>
            </p:nvSpPr>
            <p:spPr>
              <a:xfrm>
                <a:off x="482464" y="6596264"/>
                <a:ext cx="18857" cy="37758"/>
              </a:xfrm>
              <a:custGeom>
                <a:avLst/>
                <a:gdLst>
                  <a:gd name="connsiteX0" fmla="*/ 9935 w 18857"/>
                  <a:gd name="connsiteY0" fmla="*/ 37898 h 37758"/>
                  <a:gd name="connsiteX1" fmla="*/ 494 w 18857"/>
                  <a:gd name="connsiteY1" fmla="*/ 27879 h 37758"/>
                  <a:gd name="connsiteX2" fmla="*/ 494 w 18857"/>
                  <a:gd name="connsiteY2" fmla="*/ 10168 h 37758"/>
                  <a:gd name="connsiteX3" fmla="*/ 9935 w 18857"/>
                  <a:gd name="connsiteY3" fmla="*/ 140 h 37758"/>
                  <a:gd name="connsiteX4" fmla="*/ 19351 w 18857"/>
                  <a:gd name="connsiteY4" fmla="*/ 10168 h 37758"/>
                  <a:gd name="connsiteX5" fmla="*/ 19351 w 18857"/>
                  <a:gd name="connsiteY5" fmla="*/ 27879 h 37758"/>
                  <a:gd name="connsiteX6" fmla="*/ 9935 w 18857"/>
                  <a:gd name="connsiteY6" fmla="*/ 37898 h 37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37758">
                    <a:moveTo>
                      <a:pt x="9935" y="37898"/>
                    </a:moveTo>
                    <a:cubicBezTo>
                      <a:pt x="4730" y="37898"/>
                      <a:pt x="494" y="33389"/>
                      <a:pt x="494" y="27879"/>
                    </a:cubicBezTo>
                    <a:lnTo>
                      <a:pt x="494" y="10168"/>
                    </a:lnTo>
                    <a:cubicBezTo>
                      <a:pt x="494" y="4657"/>
                      <a:pt x="4730" y="140"/>
                      <a:pt x="9935" y="140"/>
                    </a:cubicBezTo>
                    <a:cubicBezTo>
                      <a:pt x="15106" y="140"/>
                      <a:pt x="19351" y="4657"/>
                      <a:pt x="19351" y="10168"/>
                    </a:cubicBezTo>
                    <a:lnTo>
                      <a:pt x="19351" y="27879"/>
                    </a:lnTo>
                    <a:cubicBezTo>
                      <a:pt x="19351" y="33389"/>
                      <a:pt x="15106" y="37898"/>
                      <a:pt x="9935" y="37898"/>
                    </a:cubicBezTo>
                  </a:path>
                </a:pathLst>
              </a:custGeom>
              <a:solidFill>
                <a:srgbClr val="FFFFFF"/>
              </a:solidFill>
              <a:ln w="2898" cap="flat">
                <a:noFill/>
                <a:prstDash val="solid"/>
                <a:miter/>
              </a:ln>
            </p:spPr>
            <p:txBody>
              <a:bodyPr rtlCol="0" anchor="ctr"/>
              <a:lstStyle/>
              <a:p>
                <a:endParaRPr lang="ja-JP" altLang="en-US" sz="1800"/>
              </a:p>
            </p:txBody>
          </p:sp>
        </p:grpSp>
      </p:grpSp>
    </p:spTree>
    <p:extLst>
      <p:ext uri="{BB962C8B-B14F-4D97-AF65-F5344CB8AC3E}">
        <p14:creationId xmlns:p14="http://schemas.microsoft.com/office/powerpoint/2010/main" val="4130009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a:defRPr baseline="0">
                <a:latin typeface="+mn-ea"/>
                <a:ea typeface="+mn-ea"/>
              </a:defRPr>
            </a:lvl1pPr>
            <a:lvl2pPr marL="360000" indent="0">
              <a:defRPr baseline="0">
                <a:latin typeface="+mn-ea"/>
                <a:ea typeface="+mn-ea"/>
              </a:defRPr>
            </a:lvl2pPr>
            <a:lvl3pPr marL="720000" indent="0">
              <a:defRPr baseline="0">
                <a:latin typeface="+mn-ea"/>
                <a:ea typeface="+mn-ea"/>
              </a:defRPr>
            </a:lvl3pPr>
            <a:lvl4pPr marL="1008000" indent="0">
              <a:defRPr baseline="0">
                <a:latin typeface="+mn-ea"/>
                <a:ea typeface="+mn-ea"/>
              </a:defRPr>
            </a:lvl4pPr>
            <a:lvl5pPr marL="1260000" indent="0">
              <a:defRPr baseline="0">
                <a:latin typeface="+mn-ea"/>
                <a:ea typeface="+mn-ea"/>
              </a:defRPr>
            </a:lvl5p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3542261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enumerate)">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marL="396000" indent="-396000">
              <a:buClr>
                <a:schemeClr val="tx1"/>
              </a:buClr>
              <a:buSzPct val="100000"/>
              <a:buFont typeface="+mj-lt"/>
              <a:buAutoNum type="arabicPeriod"/>
              <a:defRPr baseline="0"/>
            </a:lvl1pPr>
            <a:lvl2pPr marL="770400" indent="-360000">
              <a:buClr>
                <a:schemeClr val="tx1"/>
              </a:buClr>
              <a:buSzPct val="100000"/>
              <a:buFont typeface="+mj-lt"/>
              <a:buAutoNum type="arabicPeriod"/>
              <a:defRPr baseline="0"/>
            </a:lvl2pPr>
            <a:lvl3pPr marL="1116000" indent="-342000">
              <a:buClr>
                <a:schemeClr val="tx1"/>
              </a:buClr>
              <a:buSzPct val="100000"/>
              <a:buFont typeface="+mj-lt"/>
              <a:buAutoNum type="arabicPeriod"/>
              <a:defRPr baseline="0"/>
            </a:lvl3pPr>
            <a:lvl4pPr marL="1425600" indent="-306900">
              <a:buClr>
                <a:schemeClr val="tx1"/>
              </a:buClr>
              <a:buSzPct val="100000"/>
              <a:buFont typeface="+mj-lt"/>
              <a:buAutoNum type="arabicPeriod"/>
              <a:defRPr baseline="0"/>
            </a:lvl4pPr>
            <a:lvl5pPr marL="1620000" indent="-234000">
              <a:buClr>
                <a:schemeClr val="tx1"/>
              </a:buClr>
              <a:buSzPct val="100000"/>
              <a:buFont typeface="+mj-lt"/>
              <a:buAutoNum type="arabicPeriod"/>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400343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1B4CE64-2C95-5345-8A9C-CDEBCA6A75EE}"/>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tx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D07058A9-CF00-834B-AEB7-58F43DF73322}"/>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5" name="スライド番号プレースホルダー 4">
            <a:extLst>
              <a:ext uri="{FF2B5EF4-FFF2-40B4-BE49-F238E27FC236}">
                <a16:creationId xmlns:a16="http://schemas.microsoft.com/office/drawing/2014/main" id="{C9C43D2A-587B-014C-BE92-3DE1C1A1E396}"/>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1742421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B82BC98-42A1-2246-8A71-B27B2A8493AC}"/>
              </a:ext>
            </a:extLst>
          </p:cNvPr>
          <p:cNvSpPr>
            <a:spLocks noGrp="1"/>
          </p:cNvSpPr>
          <p:nvPr>
            <p:ph type="sldNum" sz="quarter" idx="12"/>
          </p:nvPr>
        </p:nvSpPr>
        <p:spPr/>
        <p:txBody>
          <a:bodyPr/>
          <a:lstStyle/>
          <a:p>
            <a:fld id="{B16735D3-C9E7-F649-AF37-A9D08763696D}" type="slidenum">
              <a:rPr kumimoji="1" lang="ja-JP" altLang="en-US" smtClean="0"/>
              <a:t>‹#›</a:t>
            </a:fld>
            <a:endParaRPr kumimoji="1" lang="ja-JP" altLang="en-US"/>
          </a:p>
        </p:txBody>
      </p:sp>
    </p:spTree>
    <p:extLst>
      <p:ext uri="{BB962C8B-B14F-4D97-AF65-F5344CB8AC3E}">
        <p14:creationId xmlns:p14="http://schemas.microsoft.com/office/powerpoint/2010/main" val="151740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6B1F05-84DC-B54E-B42B-3844479302E9}"/>
              </a:ext>
            </a:extLst>
          </p:cNvPr>
          <p:cNvSpPr>
            <a:spLocks noGrp="1"/>
          </p:cNvSpPr>
          <p:nvPr>
            <p:ph type="title"/>
          </p:nvPr>
        </p:nvSpPr>
        <p:spPr>
          <a:xfrm>
            <a:off x="528000" y="395999"/>
            <a:ext cx="11136000" cy="3816000"/>
          </a:xfrm>
        </p:spPr>
        <p:txBody>
          <a:bodyPr anchor="b"/>
          <a:lstStyle>
            <a:lvl1pPr>
              <a:defRPr sz="3200" baseline="0">
                <a:ln>
                  <a:noFill/>
                </a:ln>
                <a:solidFill>
                  <a:schemeClr val="bg1"/>
                </a:solidFill>
              </a:defRPr>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0E8620-14A2-A849-A25C-8EDEBC53C9CF}"/>
              </a:ext>
            </a:extLst>
          </p:cNvPr>
          <p:cNvSpPr>
            <a:spLocks noGrp="1"/>
          </p:cNvSpPr>
          <p:nvPr>
            <p:ph type="body" idx="1"/>
          </p:nvPr>
        </p:nvSpPr>
        <p:spPr>
          <a:xfrm>
            <a:off x="528000" y="4626000"/>
            <a:ext cx="11136000" cy="1835999"/>
          </a:xfrm>
        </p:spPr>
        <p:txBody>
          <a:bodyPr lIns="72000"/>
          <a:lstStyle>
            <a:lvl1pPr marL="0" indent="0">
              <a:spcBef>
                <a:spcPts val="1000"/>
              </a:spcBef>
              <a:buNone/>
              <a:defRPr sz="2000" baseline="0">
                <a:ln>
                  <a:noFill/>
                </a:ln>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6" name="スライド番号プレースホルダー 5">
            <a:extLst>
              <a:ext uri="{FF2B5EF4-FFF2-40B4-BE49-F238E27FC236}">
                <a16:creationId xmlns:a16="http://schemas.microsoft.com/office/drawing/2014/main" id="{2D9DA668-149E-A14F-BB4A-CD2B7F597988}"/>
              </a:ext>
            </a:extLst>
          </p:cNvPr>
          <p:cNvSpPr>
            <a:spLocks noGrp="1"/>
          </p:cNvSpPr>
          <p:nvPr>
            <p:ph type="sldNum" sz="quarter" idx="12"/>
          </p:nvPr>
        </p:nvSpPr>
        <p:spPr/>
        <p:txBody>
          <a:bodyPr/>
          <a:lstStyle>
            <a:lvl1pPr>
              <a:defRPr baseline="0">
                <a:ln>
                  <a:noFill/>
                </a:ln>
                <a:solidFill>
                  <a:schemeClr val="bg1"/>
                </a:solidFill>
              </a:defRPr>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11408371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173EFC5-CCEE-A64B-9495-2AB0AD758F79}"/>
              </a:ext>
            </a:extLst>
          </p:cNvPr>
          <p:cNvSpPr>
            <a:spLocks noGrp="1"/>
          </p:cNvSpPr>
          <p:nvPr>
            <p:ph type="title"/>
          </p:nvPr>
        </p:nvSpPr>
        <p:spPr>
          <a:xfrm>
            <a:off x="528000" y="396001"/>
            <a:ext cx="11136000" cy="540000"/>
          </a:xfrm>
          <a:prstGeom prst="rect">
            <a:avLst/>
          </a:prstGeom>
          <a:noFill/>
          <a:ln>
            <a:noFill/>
          </a:ln>
        </p:spPr>
        <p:txBody>
          <a:bodyPr vert="horz" wrap="none" lIns="72000" tIns="72000" rIns="72000" bIns="54000" rtlCol="0" anchor="t">
            <a:no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9C89C6E-2198-554A-922A-ABBF317A0AA9}"/>
              </a:ext>
            </a:extLst>
          </p:cNvPr>
          <p:cNvSpPr>
            <a:spLocks noGrp="1"/>
          </p:cNvSpPr>
          <p:nvPr>
            <p:ph type="body" idx="1"/>
          </p:nvPr>
        </p:nvSpPr>
        <p:spPr>
          <a:xfrm>
            <a:off x="528000" y="1728000"/>
            <a:ext cx="11136000" cy="4734000"/>
          </a:xfrm>
          <a:prstGeom prst="rect">
            <a:avLst/>
          </a:prstGeom>
          <a:noFill/>
          <a:ln>
            <a:noFill/>
          </a:ln>
        </p:spPr>
        <p:txBody>
          <a:bodyPr vert="horz" wrap="none" lIns="54000" tIns="54000" rIns="54000" bIns="54000" rtlCol="0">
            <a:no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6" name="スライド番号プレースホルダー 5">
            <a:extLst>
              <a:ext uri="{FF2B5EF4-FFF2-40B4-BE49-F238E27FC236}">
                <a16:creationId xmlns:a16="http://schemas.microsoft.com/office/drawing/2014/main" id="{858DA620-8294-E843-B477-D866D1EC288D}"/>
              </a:ext>
            </a:extLst>
          </p:cNvPr>
          <p:cNvSpPr>
            <a:spLocks noGrp="1"/>
          </p:cNvSpPr>
          <p:nvPr>
            <p:ph type="sldNum" sz="quarter" idx="4"/>
          </p:nvPr>
        </p:nvSpPr>
        <p:spPr>
          <a:xfrm>
            <a:off x="8920800" y="6498000"/>
            <a:ext cx="2743200" cy="360000"/>
          </a:xfrm>
          <a:prstGeom prst="rect">
            <a:avLst/>
          </a:prstGeom>
          <a:noFill/>
          <a:ln>
            <a:noFill/>
          </a:ln>
        </p:spPr>
        <p:txBody>
          <a:bodyPr vert="horz" wrap="none" lIns="54000" tIns="54000" rIns="54000" bIns="54000" rtlCol="0" anchor="ctr">
            <a:noAutofit/>
          </a:bodyPr>
          <a:lstStyle>
            <a:lvl1pPr algn="r">
              <a:lnSpc>
                <a:spcPct val="100000"/>
              </a:lnSpc>
              <a:defRPr sz="2000">
                <a:solidFill>
                  <a:schemeClr val="bg1">
                    <a:lumMod val="50000"/>
                  </a:schemeClr>
                </a:solidFill>
                <a:latin typeface="Segoe UI" panose="020B0502040204020203" pitchFamily="34" charset="0"/>
                <a:ea typeface="+mn-ea"/>
                <a:cs typeface="Segoe UI" panose="020B0502040204020203" pitchFamily="34" charset="0"/>
              </a:defRPr>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2865518514"/>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Lst>
  <p:hf hdr="0" ftr="0" dt="0"/>
  <p:txStyles>
    <p:titleStyle>
      <a:lvl1pPr algn="just" defTabSz="914400" rtl="0" eaLnBrk="1" latinLnBrk="0" hangingPunct="1">
        <a:lnSpc>
          <a:spcPct val="90000"/>
        </a:lnSpc>
        <a:spcBef>
          <a:spcPts val="1600"/>
        </a:spcBef>
        <a:spcAft>
          <a:spcPts val="0"/>
        </a:spcAft>
        <a:buNone/>
        <a:defRPr kumimoji="1" sz="3200" kern="1200" spc="110" baseline="0">
          <a:solidFill>
            <a:schemeClr val="tx1"/>
          </a:solidFill>
          <a:latin typeface="Segoe UI" panose="020B0502040204020203" pitchFamily="34" charset="0"/>
          <a:ea typeface="+mn-ea"/>
          <a:cs typeface="Segoe UI" panose="020B0502040204020203" pitchFamily="34" charset="0"/>
        </a:defRPr>
      </a:lvl1pPr>
    </p:titleStyle>
    <p:bodyStyle>
      <a:lvl1pPr marL="0" indent="0" algn="l" defTabSz="914400" rtl="0" eaLnBrk="1" latinLnBrk="0" hangingPunct="1">
        <a:lnSpc>
          <a:spcPct val="90000"/>
        </a:lnSpc>
        <a:spcBef>
          <a:spcPts val="1400"/>
        </a:spcBef>
        <a:spcAft>
          <a:spcPts val="0"/>
        </a:spcAft>
        <a:buClr>
          <a:schemeClr val="bg1"/>
        </a:buClr>
        <a:buSzPct val="25000"/>
        <a:buFont typeface="Arial" panose="020B0604020202020204" pitchFamily="34" charset="0"/>
        <a:buChar char="•"/>
        <a:defRPr kumimoji="1" sz="2400" kern="1200" spc="110" baseline="0">
          <a:solidFill>
            <a:schemeClr val="tx1"/>
          </a:solidFill>
          <a:latin typeface="Segoe UI" panose="020B0502040204020203" pitchFamily="34" charset="0"/>
          <a:ea typeface="+mn-ea"/>
          <a:cs typeface="Segoe UI" panose="020B0502040204020203" pitchFamily="34" charset="0"/>
        </a:defRPr>
      </a:lvl1pPr>
      <a:lvl2pPr marL="230400" indent="-228600" algn="l" defTabSz="914400" rtl="0" eaLnBrk="1" latinLnBrk="0" hangingPunct="1">
        <a:lnSpc>
          <a:spcPct val="90000"/>
        </a:lnSpc>
        <a:spcBef>
          <a:spcPts val="1200"/>
        </a:spcBef>
        <a:spcAft>
          <a:spcPts val="0"/>
        </a:spcAft>
        <a:buClr>
          <a:schemeClr val="bg1"/>
        </a:buClr>
        <a:buSzPct val="25000"/>
        <a:buFont typeface="Arial" panose="020B0604020202020204" pitchFamily="34" charset="0"/>
        <a:buChar char="•"/>
        <a:defRPr kumimoji="1" sz="2400" kern="1200" spc="110" baseline="0">
          <a:solidFill>
            <a:schemeClr val="tx1"/>
          </a:solidFill>
          <a:latin typeface="Segoe UI" panose="020B0502040204020203" pitchFamily="34" charset="0"/>
          <a:ea typeface="+mn-ea"/>
          <a:cs typeface="Segoe UI" panose="020B0502040204020203" pitchFamily="34" charset="0"/>
        </a:defRPr>
      </a:lvl2pPr>
      <a:lvl3pPr marL="684000" indent="-228600" algn="l" defTabSz="914400" rtl="0" eaLnBrk="1" latinLnBrk="0" hangingPunct="1">
        <a:lnSpc>
          <a:spcPct val="90000"/>
        </a:lnSpc>
        <a:spcBef>
          <a:spcPts val="1000"/>
        </a:spcBef>
        <a:spcAft>
          <a:spcPts val="0"/>
        </a:spcAft>
        <a:buClr>
          <a:schemeClr val="bg1"/>
        </a:buClr>
        <a:buSzPct val="25000"/>
        <a:buFont typeface="Arial" panose="020B0604020202020204" pitchFamily="34" charset="0"/>
        <a:buChar char="•"/>
        <a:defRPr kumimoji="1" sz="2000" kern="1200" spc="110" baseline="0">
          <a:solidFill>
            <a:schemeClr val="tx1"/>
          </a:solidFill>
          <a:latin typeface="Segoe UI" panose="020B0502040204020203" pitchFamily="34" charset="0"/>
          <a:ea typeface="+mn-ea"/>
          <a:cs typeface="Segoe UI" panose="020B0502040204020203" pitchFamily="34" charset="0"/>
        </a:defRPr>
      </a:lvl3pPr>
      <a:lvl4pPr marL="1144800" indent="-228600" algn="l" defTabSz="914400" rtl="0" eaLnBrk="1" latinLnBrk="0" hangingPunct="1">
        <a:lnSpc>
          <a:spcPct val="90000"/>
        </a:lnSpc>
        <a:spcBef>
          <a:spcPts val="900"/>
        </a:spcBef>
        <a:spcAft>
          <a:spcPts val="0"/>
        </a:spcAft>
        <a:buClr>
          <a:schemeClr val="bg1"/>
        </a:buClr>
        <a:buSzPct val="25000"/>
        <a:buFont typeface="Arial" panose="020B0604020202020204" pitchFamily="34" charset="0"/>
        <a:buChar char="•"/>
        <a:defRPr kumimoji="1" sz="1800" kern="1200" spc="110" baseline="0">
          <a:solidFill>
            <a:schemeClr val="tx1"/>
          </a:solidFill>
          <a:latin typeface="Segoe UI" panose="020B0502040204020203" pitchFamily="34" charset="0"/>
          <a:ea typeface="+mn-ea"/>
          <a:cs typeface="Segoe UI" panose="020B0502040204020203" pitchFamily="34" charset="0"/>
        </a:defRPr>
      </a:lvl4pPr>
      <a:lvl5pPr marL="1598400" indent="-228600" algn="l" defTabSz="914400" rtl="0" eaLnBrk="1" latinLnBrk="0" hangingPunct="1">
        <a:lnSpc>
          <a:spcPct val="90000"/>
        </a:lnSpc>
        <a:spcBef>
          <a:spcPts val="800"/>
        </a:spcBef>
        <a:spcAft>
          <a:spcPts val="0"/>
        </a:spcAft>
        <a:buClr>
          <a:schemeClr val="bg1"/>
        </a:buClr>
        <a:buSzPct val="25000"/>
        <a:buFont typeface="Arial" panose="020B0604020202020204" pitchFamily="34" charset="0"/>
        <a:buChar char="•"/>
        <a:defRPr kumimoji="1" sz="1600" kern="1200" spc="110" baseline="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767DA5-0D66-42D5-B56B-6A4F8C0E6C57}"/>
              </a:ext>
            </a:extLst>
          </p:cNvPr>
          <p:cNvSpPr>
            <a:spLocks noGrp="1"/>
          </p:cNvSpPr>
          <p:nvPr>
            <p:ph type="ctrTitle"/>
          </p:nvPr>
        </p:nvSpPr>
        <p:spPr/>
        <p:txBody>
          <a:bodyPr/>
          <a:lstStyle/>
          <a:p>
            <a:r>
              <a:rPr lang="ja-JP" altLang="en-US"/>
              <a:t>コードクローン検出の後処理としての</a:t>
            </a:r>
            <a:br>
              <a:rPr lang="en-US" altLang="ja-JP" dirty="0"/>
            </a:br>
            <a:r>
              <a:rPr lang="ja-JP" altLang="en-US"/>
              <a:t>統一的ラベリング手法</a:t>
            </a:r>
            <a:endParaRPr kumimoji="1" lang="ja-JP" altLang="en-US" dirty="0"/>
          </a:p>
        </p:txBody>
      </p:sp>
      <p:sp>
        <p:nvSpPr>
          <p:cNvPr id="3" name="字幕 2">
            <a:extLst>
              <a:ext uri="{FF2B5EF4-FFF2-40B4-BE49-F238E27FC236}">
                <a16:creationId xmlns:a16="http://schemas.microsoft.com/office/drawing/2014/main" id="{BEC07461-0284-490D-A6EB-9D9DBDB23B14}"/>
              </a:ext>
            </a:extLst>
          </p:cNvPr>
          <p:cNvSpPr>
            <a:spLocks noGrp="1"/>
          </p:cNvSpPr>
          <p:nvPr>
            <p:ph type="subTitle" idx="1"/>
          </p:nvPr>
        </p:nvSpPr>
        <p:spPr/>
        <p:txBody>
          <a:bodyPr/>
          <a:lstStyle/>
          <a:p>
            <a:r>
              <a:rPr lang="ja-JP" altLang="en-US" sz="2800"/>
              <a:t>肥後研究室　清水ささら</a:t>
            </a:r>
            <a:endParaRPr kumimoji="1" lang="ja-JP" altLang="en-US" dirty="0"/>
          </a:p>
        </p:txBody>
      </p:sp>
    </p:spTree>
    <p:extLst>
      <p:ext uri="{BB962C8B-B14F-4D97-AF65-F5344CB8AC3E}">
        <p14:creationId xmlns:p14="http://schemas.microsoft.com/office/powerpoint/2010/main" val="132382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CC02A-550D-6CB8-09C4-68D0DEEABF5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00551E6-ED4E-C98F-37EF-49CE8640E246}"/>
              </a:ext>
            </a:extLst>
          </p:cNvPr>
          <p:cNvSpPr>
            <a:spLocks noGrp="1"/>
          </p:cNvSpPr>
          <p:nvPr>
            <p:ph type="title"/>
          </p:nvPr>
        </p:nvSpPr>
        <p:spPr/>
        <p:txBody>
          <a:bodyPr/>
          <a:lstStyle/>
          <a:p>
            <a:pPr marL="342900" indent="-342900"/>
            <a:r>
              <a:rPr lang="en" altLang="ja-JP" b="1" dirty="0"/>
              <a:t>Type2</a:t>
            </a:r>
            <a:r>
              <a:rPr lang="ja-JP" altLang="en-US"/>
              <a:t>：葉ノードを除いた</a:t>
            </a:r>
            <a:r>
              <a:rPr lang="en-US" altLang="ja-JP" dirty="0"/>
              <a:t>AST</a:t>
            </a:r>
            <a:r>
              <a:rPr lang="ja-JP" altLang="en-US"/>
              <a:t>が同一</a:t>
            </a:r>
            <a:endParaRPr lang="en-US" altLang="ja-JP" dirty="0"/>
          </a:p>
        </p:txBody>
      </p:sp>
      <p:sp>
        <p:nvSpPr>
          <p:cNvPr id="3" name="コンテンツ プレースホルダー 2">
            <a:extLst>
              <a:ext uri="{FF2B5EF4-FFF2-40B4-BE49-F238E27FC236}">
                <a16:creationId xmlns:a16="http://schemas.microsoft.com/office/drawing/2014/main" id="{11BAE9D7-9796-7860-7AED-5BA245B17AFE}"/>
              </a:ext>
            </a:extLst>
          </p:cNvPr>
          <p:cNvSpPr>
            <a:spLocks noGrp="1"/>
          </p:cNvSpPr>
          <p:nvPr>
            <p:ph idx="1"/>
          </p:nvPr>
        </p:nvSpPr>
        <p:spPr/>
        <p:txBody>
          <a:bodyPr/>
          <a:lstStyle/>
          <a:p>
            <a:r>
              <a:rPr kumimoji="1" lang="ja-JP" altLang="en-US"/>
              <a:t>葉ノードを除いた</a:t>
            </a:r>
            <a:endParaRPr kumimoji="1" lang="en-US" altLang="ja-JP" dirty="0"/>
          </a:p>
          <a:p>
            <a:r>
              <a:rPr kumimoji="1" lang="en-US" altLang="ja-JP" dirty="0"/>
              <a:t>AST</a:t>
            </a:r>
            <a:r>
              <a:rPr kumimoji="1" lang="ja-JP" altLang="en-US"/>
              <a:t>の形状が同一</a:t>
            </a:r>
            <a:endParaRPr kumimoji="1" lang="en-US" altLang="ja-JP" dirty="0"/>
          </a:p>
        </p:txBody>
      </p:sp>
      <p:sp>
        <p:nvSpPr>
          <p:cNvPr id="4" name="スライド番号プレースホルダー 3">
            <a:extLst>
              <a:ext uri="{FF2B5EF4-FFF2-40B4-BE49-F238E27FC236}">
                <a16:creationId xmlns:a16="http://schemas.microsoft.com/office/drawing/2014/main" id="{87998569-76BD-AD74-77DA-1EC7A0DAA8AF}"/>
              </a:ext>
            </a:extLst>
          </p:cNvPr>
          <p:cNvSpPr>
            <a:spLocks noGrp="1"/>
          </p:cNvSpPr>
          <p:nvPr>
            <p:ph type="sldNum" sz="quarter" idx="12"/>
          </p:nvPr>
        </p:nvSpPr>
        <p:spPr/>
        <p:txBody>
          <a:bodyPr/>
          <a:lstStyle/>
          <a:p>
            <a:fld id="{B16735D3-C9E7-F649-AF37-A9D08763696D}" type="slidenum">
              <a:rPr lang="ja-JP" altLang="en-US" smtClean="0"/>
              <a:pPr/>
              <a:t>9</a:t>
            </a:fld>
            <a:endParaRPr lang="ja-JP" altLang="en-US"/>
          </a:p>
        </p:txBody>
      </p:sp>
      <p:sp>
        <p:nvSpPr>
          <p:cNvPr id="10" name="正方形/長方形 9">
            <a:extLst>
              <a:ext uri="{FF2B5EF4-FFF2-40B4-BE49-F238E27FC236}">
                <a16:creationId xmlns:a16="http://schemas.microsoft.com/office/drawing/2014/main" id="{67FED6BC-D641-C2A8-A5C0-3CE9C78E5D6E}"/>
              </a:ext>
            </a:extLst>
          </p:cNvPr>
          <p:cNvSpPr/>
          <p:nvPr/>
        </p:nvSpPr>
        <p:spPr>
          <a:xfrm>
            <a:off x="528000" y="3162127"/>
            <a:ext cx="3206700" cy="932873"/>
          </a:xfrm>
          <a:prstGeom prst="rect">
            <a:avLst/>
          </a:prstGeom>
          <a:no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dirty="0">
                <a:solidFill>
                  <a:srgbClr val="FF0000"/>
                </a:solidFill>
                <a:latin typeface="Consolas" panose="020B0609020204030204" pitchFamily="49" charset="0"/>
                <a:cs typeface="Consolas" panose="020B0609020204030204" pitchFamily="49" charset="0"/>
              </a:rPr>
              <a:t>public</a:t>
            </a:r>
            <a:r>
              <a:rPr lang="en" altLang="ja-JP" dirty="0">
                <a:solidFill>
                  <a:schemeClr val="tx1"/>
                </a:solidFill>
                <a:latin typeface="Consolas" panose="020B0609020204030204" pitchFamily="49" charset="0"/>
                <a:cs typeface="Consolas" panose="020B0609020204030204" pitchFamily="49" charset="0"/>
              </a:rPr>
              <a:t> int add(int a) {</a:t>
            </a:r>
            <a:br>
              <a:rPr lang="en" altLang="ja-JP"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    return a + </a:t>
            </a:r>
            <a:r>
              <a:rPr lang="en" altLang="ja-JP" dirty="0">
                <a:solidFill>
                  <a:srgbClr val="FF0000"/>
                </a:solidFill>
                <a:latin typeface="Consolas" panose="020B0609020204030204" pitchFamily="49" charset="0"/>
                <a:cs typeface="Consolas" panose="020B0609020204030204" pitchFamily="49" charset="0"/>
              </a:rPr>
              <a:t>10</a:t>
            </a:r>
            <a:r>
              <a:rPr lang="en" altLang="ja-JP" dirty="0">
                <a:solidFill>
                  <a:schemeClr val="tx1"/>
                </a:solidFill>
                <a:latin typeface="Consolas" panose="020B0609020204030204" pitchFamily="49" charset="0"/>
                <a:cs typeface="Consolas" panose="020B0609020204030204" pitchFamily="49" charset="0"/>
              </a:rPr>
              <a:t>;</a:t>
            </a:r>
          </a:p>
          <a:p>
            <a:r>
              <a:rPr lang="en" altLang="ja-JP" dirty="0">
                <a:solidFill>
                  <a:schemeClr val="tx1"/>
                </a:solidFill>
                <a:latin typeface="Consolas" panose="020B0609020204030204" pitchFamily="49" charset="0"/>
                <a:cs typeface="Consolas" panose="020B0609020204030204" pitchFamily="49" charset="0"/>
              </a:rPr>
              <a:t>}</a:t>
            </a:r>
          </a:p>
        </p:txBody>
      </p:sp>
      <p:sp>
        <p:nvSpPr>
          <p:cNvPr id="11" name="正方形/長方形 10">
            <a:extLst>
              <a:ext uri="{FF2B5EF4-FFF2-40B4-BE49-F238E27FC236}">
                <a16:creationId xmlns:a16="http://schemas.microsoft.com/office/drawing/2014/main" id="{FD8B5722-4F6A-E6DC-3C6A-B8AD62F15FB1}"/>
              </a:ext>
            </a:extLst>
          </p:cNvPr>
          <p:cNvSpPr/>
          <p:nvPr/>
        </p:nvSpPr>
        <p:spPr>
          <a:xfrm>
            <a:off x="528000" y="4635260"/>
            <a:ext cx="3206700" cy="932873"/>
          </a:xfrm>
          <a:prstGeom prst="rect">
            <a:avLst/>
          </a:prstGeom>
          <a:no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dirty="0">
                <a:solidFill>
                  <a:srgbClr val="FF0000"/>
                </a:solidFill>
                <a:latin typeface="Consolas" panose="020B0609020204030204" pitchFamily="49" charset="0"/>
                <a:cs typeface="Consolas" panose="020B0609020204030204" pitchFamily="49" charset="0"/>
              </a:rPr>
              <a:t>private</a:t>
            </a:r>
            <a:r>
              <a:rPr lang="en" altLang="ja-JP" dirty="0">
                <a:solidFill>
                  <a:schemeClr val="tx1"/>
                </a:solidFill>
                <a:latin typeface="Consolas" panose="020B0609020204030204" pitchFamily="49" charset="0"/>
                <a:cs typeface="Consolas" panose="020B0609020204030204" pitchFamily="49" charset="0"/>
              </a:rPr>
              <a:t> int add(int a) {</a:t>
            </a:r>
            <a:br>
              <a:rPr lang="en" altLang="ja-JP"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    return a + </a:t>
            </a:r>
            <a:r>
              <a:rPr lang="en" altLang="ja-JP" dirty="0">
                <a:solidFill>
                  <a:srgbClr val="FF0000"/>
                </a:solidFill>
                <a:latin typeface="Consolas" panose="020B0609020204030204" pitchFamily="49" charset="0"/>
                <a:cs typeface="Consolas" panose="020B0609020204030204" pitchFamily="49" charset="0"/>
              </a:rPr>
              <a:t>20</a:t>
            </a:r>
            <a:r>
              <a:rPr lang="en" altLang="ja-JP" dirty="0">
                <a:solidFill>
                  <a:schemeClr val="tx1"/>
                </a:solidFill>
                <a:latin typeface="Consolas" panose="020B0609020204030204" pitchFamily="49" charset="0"/>
                <a:cs typeface="Consolas" panose="020B0609020204030204" pitchFamily="49" charset="0"/>
              </a:rPr>
              <a:t>;</a:t>
            </a:r>
          </a:p>
          <a:p>
            <a:r>
              <a:rPr lang="en" altLang="ja-JP" dirty="0">
                <a:solidFill>
                  <a:schemeClr val="tx1"/>
                </a:solidFill>
                <a:latin typeface="Consolas" panose="020B0609020204030204" pitchFamily="49" charset="0"/>
                <a:cs typeface="Consolas" panose="020B0609020204030204" pitchFamily="49" charset="0"/>
              </a:rPr>
              <a:t>}</a:t>
            </a:r>
          </a:p>
        </p:txBody>
      </p:sp>
      <p:pic>
        <p:nvPicPr>
          <p:cNvPr id="5" name="図 4">
            <a:extLst>
              <a:ext uri="{FF2B5EF4-FFF2-40B4-BE49-F238E27FC236}">
                <a16:creationId xmlns:a16="http://schemas.microsoft.com/office/drawing/2014/main" id="{4BE53C97-1788-EBF5-E811-D22DCDBEA6D9}"/>
              </a:ext>
            </a:extLst>
          </p:cNvPr>
          <p:cNvPicPr>
            <a:picLocks noChangeAspect="1"/>
          </p:cNvPicPr>
          <p:nvPr/>
        </p:nvPicPr>
        <p:blipFill>
          <a:blip r:embed="rId3"/>
          <a:stretch>
            <a:fillRect/>
          </a:stretch>
        </p:blipFill>
        <p:spPr>
          <a:xfrm>
            <a:off x="4660137" y="1442651"/>
            <a:ext cx="3708000" cy="5267789"/>
          </a:xfrm>
          <a:prstGeom prst="rect">
            <a:avLst/>
          </a:prstGeom>
        </p:spPr>
      </p:pic>
      <p:pic>
        <p:nvPicPr>
          <p:cNvPr id="6" name="図 5">
            <a:extLst>
              <a:ext uri="{FF2B5EF4-FFF2-40B4-BE49-F238E27FC236}">
                <a16:creationId xmlns:a16="http://schemas.microsoft.com/office/drawing/2014/main" id="{05DC8712-9CAF-E2C5-6120-790175B46610}"/>
              </a:ext>
            </a:extLst>
          </p:cNvPr>
          <p:cNvPicPr>
            <a:picLocks noChangeAspect="1"/>
          </p:cNvPicPr>
          <p:nvPr/>
        </p:nvPicPr>
        <p:blipFill>
          <a:blip r:embed="rId4"/>
          <a:stretch>
            <a:fillRect/>
          </a:stretch>
        </p:blipFill>
        <p:spPr>
          <a:xfrm>
            <a:off x="7670170" y="1446723"/>
            <a:ext cx="3708000" cy="5267788"/>
          </a:xfrm>
          <a:prstGeom prst="rect">
            <a:avLst/>
          </a:prstGeom>
        </p:spPr>
      </p:pic>
      <p:sp>
        <p:nvSpPr>
          <p:cNvPr id="7" name="テキスト ボックス 6">
            <a:extLst>
              <a:ext uri="{FF2B5EF4-FFF2-40B4-BE49-F238E27FC236}">
                <a16:creationId xmlns:a16="http://schemas.microsoft.com/office/drawing/2014/main" id="{11CDF061-7BC9-2CF2-D2D0-D633967E61D1}"/>
              </a:ext>
            </a:extLst>
          </p:cNvPr>
          <p:cNvSpPr txBox="1"/>
          <p:nvPr/>
        </p:nvSpPr>
        <p:spPr>
          <a:xfrm>
            <a:off x="336882" y="2746629"/>
            <a:ext cx="1306768" cy="461665"/>
          </a:xfrm>
          <a:prstGeom prst="rect">
            <a:avLst/>
          </a:prstGeom>
          <a:solidFill>
            <a:schemeClr val="accent6">
              <a:lumMod val="20000"/>
              <a:lumOff val="80000"/>
            </a:schemeClr>
          </a:solidFill>
        </p:spPr>
        <p:txBody>
          <a:bodyPr wrap="none" rtlCol="0">
            <a:spAutoFit/>
          </a:bodyPr>
          <a:lstStyle/>
          <a:p>
            <a:r>
              <a:rPr kumimoji="1" lang="ja-JP" altLang="en-US" sz="2400"/>
              <a:t>コード</a:t>
            </a:r>
            <a:r>
              <a:rPr kumimoji="1" lang="en-US" altLang="ja-JP" sz="2400" dirty="0"/>
              <a:t>A</a:t>
            </a:r>
            <a:endParaRPr kumimoji="1" lang="ja-JP" altLang="en-US" sz="2400"/>
          </a:p>
        </p:txBody>
      </p:sp>
      <p:sp>
        <p:nvSpPr>
          <p:cNvPr id="8" name="テキスト ボックス 7">
            <a:extLst>
              <a:ext uri="{FF2B5EF4-FFF2-40B4-BE49-F238E27FC236}">
                <a16:creationId xmlns:a16="http://schemas.microsoft.com/office/drawing/2014/main" id="{B5CE20BB-3099-D43C-5377-57AC483DE953}"/>
              </a:ext>
            </a:extLst>
          </p:cNvPr>
          <p:cNvSpPr txBox="1"/>
          <p:nvPr/>
        </p:nvSpPr>
        <p:spPr>
          <a:xfrm>
            <a:off x="336882" y="4226922"/>
            <a:ext cx="1284326" cy="461665"/>
          </a:xfrm>
          <a:prstGeom prst="rect">
            <a:avLst/>
          </a:prstGeom>
          <a:solidFill>
            <a:schemeClr val="accent2">
              <a:lumMod val="20000"/>
              <a:lumOff val="80000"/>
            </a:schemeClr>
          </a:solidFill>
        </p:spPr>
        <p:txBody>
          <a:bodyPr wrap="none" rtlCol="0">
            <a:spAutoFit/>
          </a:bodyPr>
          <a:lstStyle/>
          <a:p>
            <a:r>
              <a:rPr kumimoji="1" lang="ja-JP" altLang="en-US" sz="2400"/>
              <a:t>コード</a:t>
            </a:r>
            <a:r>
              <a:rPr kumimoji="1" lang="en-US" altLang="ja-JP" sz="2400" dirty="0"/>
              <a:t>B</a:t>
            </a:r>
          </a:p>
        </p:txBody>
      </p:sp>
      <p:sp>
        <p:nvSpPr>
          <p:cNvPr id="15" name="テキスト ボックス 14">
            <a:extLst>
              <a:ext uri="{FF2B5EF4-FFF2-40B4-BE49-F238E27FC236}">
                <a16:creationId xmlns:a16="http://schemas.microsoft.com/office/drawing/2014/main" id="{1F55CFE2-1FDA-FF1F-96A2-28694EB3D3F0}"/>
              </a:ext>
            </a:extLst>
          </p:cNvPr>
          <p:cNvSpPr txBox="1"/>
          <p:nvPr/>
        </p:nvSpPr>
        <p:spPr>
          <a:xfrm>
            <a:off x="4051613" y="1437156"/>
            <a:ext cx="383438" cy="461665"/>
          </a:xfrm>
          <a:prstGeom prst="rect">
            <a:avLst/>
          </a:prstGeom>
          <a:solidFill>
            <a:schemeClr val="accent6">
              <a:lumMod val="20000"/>
              <a:lumOff val="80000"/>
            </a:schemeClr>
          </a:solidFill>
        </p:spPr>
        <p:txBody>
          <a:bodyPr wrap="none" rtlCol="0">
            <a:spAutoFit/>
          </a:bodyPr>
          <a:lstStyle/>
          <a:p>
            <a:r>
              <a:rPr kumimoji="1" lang="en-US" altLang="ja-JP" sz="2400" dirty="0"/>
              <a:t>A</a:t>
            </a:r>
            <a:endParaRPr kumimoji="1" lang="ja-JP" altLang="en-US" sz="2400"/>
          </a:p>
        </p:txBody>
      </p:sp>
      <p:sp>
        <p:nvSpPr>
          <p:cNvPr id="17" name="テキスト ボックス 16">
            <a:extLst>
              <a:ext uri="{FF2B5EF4-FFF2-40B4-BE49-F238E27FC236}">
                <a16:creationId xmlns:a16="http://schemas.microsoft.com/office/drawing/2014/main" id="{345EED3D-B9D0-EAE7-593D-88665D9E2C3B}"/>
              </a:ext>
            </a:extLst>
          </p:cNvPr>
          <p:cNvSpPr txBox="1"/>
          <p:nvPr/>
        </p:nvSpPr>
        <p:spPr>
          <a:xfrm>
            <a:off x="7118056" y="1437156"/>
            <a:ext cx="360996" cy="461665"/>
          </a:xfrm>
          <a:prstGeom prst="rect">
            <a:avLst/>
          </a:prstGeom>
          <a:solidFill>
            <a:schemeClr val="accent2">
              <a:lumMod val="20000"/>
              <a:lumOff val="80000"/>
            </a:schemeClr>
          </a:solidFill>
        </p:spPr>
        <p:txBody>
          <a:bodyPr wrap="none" rtlCol="0">
            <a:spAutoFit/>
          </a:bodyPr>
          <a:lstStyle/>
          <a:p>
            <a:r>
              <a:rPr lang="en-US" altLang="ja-JP" sz="2400" dirty="0"/>
              <a:t>B</a:t>
            </a:r>
          </a:p>
        </p:txBody>
      </p:sp>
    </p:spTree>
    <p:extLst>
      <p:ext uri="{BB962C8B-B14F-4D97-AF65-F5344CB8AC3E}">
        <p14:creationId xmlns:p14="http://schemas.microsoft.com/office/powerpoint/2010/main" val="793128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92FED-701F-E872-91B8-14DFE3A4B91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6B17831-7DD5-26B6-123C-0ECD98215E88}"/>
              </a:ext>
            </a:extLst>
          </p:cNvPr>
          <p:cNvSpPr>
            <a:spLocks noGrp="1"/>
          </p:cNvSpPr>
          <p:nvPr>
            <p:ph type="title"/>
          </p:nvPr>
        </p:nvSpPr>
        <p:spPr/>
        <p:txBody>
          <a:bodyPr/>
          <a:lstStyle/>
          <a:p>
            <a:pPr marL="342900" indent="-342900"/>
            <a:r>
              <a:rPr lang="en" altLang="ja-JP" b="1" dirty="0"/>
              <a:t>Type2</a:t>
            </a:r>
            <a:r>
              <a:rPr lang="ja-JP" altLang="en-US"/>
              <a:t>：葉ノードを除いた</a:t>
            </a:r>
            <a:r>
              <a:rPr lang="en-US" altLang="ja-JP" dirty="0"/>
              <a:t>AST</a:t>
            </a:r>
            <a:r>
              <a:rPr lang="ja-JP" altLang="en-US"/>
              <a:t>が同一</a:t>
            </a:r>
            <a:endParaRPr lang="en-US" altLang="ja-JP" dirty="0"/>
          </a:p>
        </p:txBody>
      </p:sp>
      <p:sp>
        <p:nvSpPr>
          <p:cNvPr id="3" name="コンテンツ プレースホルダー 2">
            <a:extLst>
              <a:ext uri="{FF2B5EF4-FFF2-40B4-BE49-F238E27FC236}">
                <a16:creationId xmlns:a16="http://schemas.microsoft.com/office/drawing/2014/main" id="{CA807ECA-39B8-2FDA-4278-38B016CC487B}"/>
              </a:ext>
            </a:extLst>
          </p:cNvPr>
          <p:cNvSpPr>
            <a:spLocks noGrp="1"/>
          </p:cNvSpPr>
          <p:nvPr>
            <p:ph idx="1"/>
          </p:nvPr>
        </p:nvSpPr>
        <p:spPr/>
        <p:txBody>
          <a:bodyPr/>
          <a:lstStyle/>
          <a:p>
            <a:r>
              <a:rPr kumimoji="1" lang="ja-JP" altLang="en-US"/>
              <a:t>葉ノードを除いた</a:t>
            </a:r>
            <a:endParaRPr kumimoji="1" lang="en-US" altLang="ja-JP" dirty="0"/>
          </a:p>
          <a:p>
            <a:r>
              <a:rPr kumimoji="1" lang="en-US" altLang="ja-JP" dirty="0"/>
              <a:t>AST</a:t>
            </a:r>
            <a:r>
              <a:rPr kumimoji="1" lang="ja-JP" altLang="en-US"/>
              <a:t>の形状が同一</a:t>
            </a:r>
            <a:endParaRPr kumimoji="1" lang="en-US" altLang="ja-JP" dirty="0"/>
          </a:p>
        </p:txBody>
      </p:sp>
      <p:sp>
        <p:nvSpPr>
          <p:cNvPr id="4" name="スライド番号プレースホルダー 3">
            <a:extLst>
              <a:ext uri="{FF2B5EF4-FFF2-40B4-BE49-F238E27FC236}">
                <a16:creationId xmlns:a16="http://schemas.microsoft.com/office/drawing/2014/main" id="{FAA61253-ED3C-1F65-1BC3-5B2A886F09B0}"/>
              </a:ext>
            </a:extLst>
          </p:cNvPr>
          <p:cNvSpPr>
            <a:spLocks noGrp="1"/>
          </p:cNvSpPr>
          <p:nvPr>
            <p:ph type="sldNum" sz="quarter" idx="12"/>
          </p:nvPr>
        </p:nvSpPr>
        <p:spPr/>
        <p:txBody>
          <a:bodyPr/>
          <a:lstStyle/>
          <a:p>
            <a:fld id="{B16735D3-C9E7-F649-AF37-A9D08763696D}" type="slidenum">
              <a:rPr lang="ja-JP" altLang="en-US" smtClean="0"/>
              <a:pPr/>
              <a:t>10</a:t>
            </a:fld>
            <a:endParaRPr lang="ja-JP" altLang="en-US"/>
          </a:p>
        </p:txBody>
      </p:sp>
      <p:pic>
        <p:nvPicPr>
          <p:cNvPr id="6" name="図 5">
            <a:extLst>
              <a:ext uri="{FF2B5EF4-FFF2-40B4-BE49-F238E27FC236}">
                <a16:creationId xmlns:a16="http://schemas.microsoft.com/office/drawing/2014/main" id="{EC96A0C8-D32E-911D-F67A-C3083BF6A925}"/>
              </a:ext>
            </a:extLst>
          </p:cNvPr>
          <p:cNvPicPr>
            <a:picLocks noChangeAspect="1"/>
          </p:cNvPicPr>
          <p:nvPr/>
        </p:nvPicPr>
        <p:blipFill>
          <a:blip r:embed="rId3"/>
          <a:stretch>
            <a:fillRect/>
          </a:stretch>
        </p:blipFill>
        <p:spPr>
          <a:xfrm>
            <a:off x="7670170" y="1437157"/>
            <a:ext cx="3708000" cy="5267789"/>
          </a:xfrm>
          <a:prstGeom prst="rect">
            <a:avLst/>
          </a:prstGeom>
          <a:ln w="38100">
            <a:noFill/>
          </a:ln>
        </p:spPr>
      </p:pic>
      <p:pic>
        <p:nvPicPr>
          <p:cNvPr id="7" name="図 6">
            <a:extLst>
              <a:ext uri="{FF2B5EF4-FFF2-40B4-BE49-F238E27FC236}">
                <a16:creationId xmlns:a16="http://schemas.microsoft.com/office/drawing/2014/main" id="{7D1046E2-E42C-05F3-8E38-673E3D1BD180}"/>
              </a:ext>
            </a:extLst>
          </p:cNvPr>
          <p:cNvPicPr>
            <a:picLocks noChangeAspect="1"/>
          </p:cNvPicPr>
          <p:nvPr/>
        </p:nvPicPr>
        <p:blipFill>
          <a:blip r:embed="rId4"/>
          <a:stretch>
            <a:fillRect/>
          </a:stretch>
        </p:blipFill>
        <p:spPr>
          <a:xfrm>
            <a:off x="4656650" y="1437156"/>
            <a:ext cx="3708000" cy="5267788"/>
          </a:xfrm>
          <a:prstGeom prst="rect">
            <a:avLst/>
          </a:prstGeom>
          <a:ln w="38100">
            <a:noFill/>
          </a:ln>
        </p:spPr>
      </p:pic>
      <p:sp>
        <p:nvSpPr>
          <p:cNvPr id="5" name="正方形/長方形 4">
            <a:extLst>
              <a:ext uri="{FF2B5EF4-FFF2-40B4-BE49-F238E27FC236}">
                <a16:creationId xmlns:a16="http://schemas.microsoft.com/office/drawing/2014/main" id="{FDB2BC2A-7981-C26C-1573-E1611C5BD05B}"/>
              </a:ext>
            </a:extLst>
          </p:cNvPr>
          <p:cNvSpPr/>
          <p:nvPr/>
        </p:nvSpPr>
        <p:spPr>
          <a:xfrm>
            <a:off x="528000" y="3162127"/>
            <a:ext cx="3206700" cy="932873"/>
          </a:xfrm>
          <a:prstGeom prst="rect">
            <a:avLst/>
          </a:prstGeom>
          <a:no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dirty="0">
                <a:solidFill>
                  <a:srgbClr val="FF0000"/>
                </a:solidFill>
                <a:latin typeface="Consolas" panose="020B0609020204030204" pitchFamily="49" charset="0"/>
                <a:cs typeface="Consolas" panose="020B0609020204030204" pitchFamily="49" charset="0"/>
              </a:rPr>
              <a:t>public</a:t>
            </a:r>
            <a:r>
              <a:rPr lang="en" altLang="ja-JP" dirty="0">
                <a:solidFill>
                  <a:schemeClr val="tx1"/>
                </a:solidFill>
                <a:latin typeface="Consolas" panose="020B0609020204030204" pitchFamily="49" charset="0"/>
                <a:cs typeface="Consolas" panose="020B0609020204030204" pitchFamily="49" charset="0"/>
              </a:rPr>
              <a:t> int add(int a) {</a:t>
            </a:r>
            <a:br>
              <a:rPr lang="en" altLang="ja-JP"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    return a + </a:t>
            </a:r>
            <a:r>
              <a:rPr lang="en" altLang="ja-JP" dirty="0">
                <a:solidFill>
                  <a:srgbClr val="FF0000"/>
                </a:solidFill>
                <a:latin typeface="Consolas" panose="020B0609020204030204" pitchFamily="49" charset="0"/>
                <a:cs typeface="Consolas" panose="020B0609020204030204" pitchFamily="49" charset="0"/>
              </a:rPr>
              <a:t>10</a:t>
            </a:r>
            <a:r>
              <a:rPr lang="en" altLang="ja-JP" dirty="0">
                <a:solidFill>
                  <a:schemeClr val="tx1"/>
                </a:solidFill>
                <a:latin typeface="Consolas" panose="020B0609020204030204" pitchFamily="49" charset="0"/>
                <a:cs typeface="Consolas" panose="020B0609020204030204" pitchFamily="49" charset="0"/>
              </a:rPr>
              <a:t>;</a:t>
            </a:r>
          </a:p>
          <a:p>
            <a:r>
              <a:rPr lang="en" altLang="ja-JP" dirty="0">
                <a:solidFill>
                  <a:schemeClr val="tx1"/>
                </a:solidFill>
                <a:latin typeface="Consolas" panose="020B0609020204030204" pitchFamily="49" charset="0"/>
                <a:cs typeface="Consolas" panose="020B0609020204030204" pitchFamily="49" charset="0"/>
              </a:rPr>
              <a:t>}</a:t>
            </a:r>
          </a:p>
        </p:txBody>
      </p:sp>
      <p:sp>
        <p:nvSpPr>
          <p:cNvPr id="8" name="正方形/長方形 7">
            <a:extLst>
              <a:ext uri="{FF2B5EF4-FFF2-40B4-BE49-F238E27FC236}">
                <a16:creationId xmlns:a16="http://schemas.microsoft.com/office/drawing/2014/main" id="{BC4ECBF7-B2BB-D37D-E573-8A45F0DCD22D}"/>
              </a:ext>
            </a:extLst>
          </p:cNvPr>
          <p:cNvSpPr/>
          <p:nvPr/>
        </p:nvSpPr>
        <p:spPr>
          <a:xfrm>
            <a:off x="528000" y="4635260"/>
            <a:ext cx="3206700" cy="932873"/>
          </a:xfrm>
          <a:prstGeom prst="rect">
            <a:avLst/>
          </a:prstGeom>
          <a:no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dirty="0">
                <a:solidFill>
                  <a:srgbClr val="FF0000"/>
                </a:solidFill>
                <a:latin typeface="Consolas" panose="020B0609020204030204" pitchFamily="49" charset="0"/>
                <a:cs typeface="Consolas" panose="020B0609020204030204" pitchFamily="49" charset="0"/>
              </a:rPr>
              <a:t>private</a:t>
            </a:r>
            <a:r>
              <a:rPr lang="en" altLang="ja-JP" dirty="0">
                <a:solidFill>
                  <a:schemeClr val="tx1"/>
                </a:solidFill>
                <a:latin typeface="Consolas" panose="020B0609020204030204" pitchFamily="49" charset="0"/>
                <a:cs typeface="Consolas" panose="020B0609020204030204" pitchFamily="49" charset="0"/>
              </a:rPr>
              <a:t> int add(int a) {</a:t>
            </a:r>
            <a:br>
              <a:rPr lang="en" altLang="ja-JP"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    return a + </a:t>
            </a:r>
            <a:r>
              <a:rPr lang="en" altLang="ja-JP" dirty="0">
                <a:solidFill>
                  <a:srgbClr val="FF0000"/>
                </a:solidFill>
                <a:latin typeface="Consolas" panose="020B0609020204030204" pitchFamily="49" charset="0"/>
                <a:cs typeface="Consolas" panose="020B0609020204030204" pitchFamily="49" charset="0"/>
              </a:rPr>
              <a:t>20</a:t>
            </a:r>
            <a:r>
              <a:rPr lang="en" altLang="ja-JP" dirty="0">
                <a:solidFill>
                  <a:schemeClr val="tx1"/>
                </a:solidFill>
                <a:latin typeface="Consolas" panose="020B0609020204030204" pitchFamily="49" charset="0"/>
                <a:cs typeface="Consolas" panose="020B0609020204030204" pitchFamily="49" charset="0"/>
              </a:rPr>
              <a:t>;</a:t>
            </a:r>
          </a:p>
          <a:p>
            <a:r>
              <a:rPr lang="en" altLang="ja-JP" dirty="0">
                <a:solidFill>
                  <a:schemeClr val="tx1"/>
                </a:solidFill>
                <a:latin typeface="Consolas" panose="020B0609020204030204" pitchFamily="49" charset="0"/>
                <a:cs typeface="Consolas" panose="020B0609020204030204" pitchFamily="49" charset="0"/>
              </a:rPr>
              <a:t>}</a:t>
            </a:r>
          </a:p>
        </p:txBody>
      </p:sp>
      <p:sp>
        <p:nvSpPr>
          <p:cNvPr id="9" name="テキスト ボックス 8">
            <a:extLst>
              <a:ext uri="{FF2B5EF4-FFF2-40B4-BE49-F238E27FC236}">
                <a16:creationId xmlns:a16="http://schemas.microsoft.com/office/drawing/2014/main" id="{EEE26EEF-E25E-6FDE-1A43-CDC6FCC860FB}"/>
              </a:ext>
            </a:extLst>
          </p:cNvPr>
          <p:cNvSpPr txBox="1"/>
          <p:nvPr/>
        </p:nvSpPr>
        <p:spPr>
          <a:xfrm>
            <a:off x="336882" y="2746629"/>
            <a:ext cx="1306768" cy="461665"/>
          </a:xfrm>
          <a:prstGeom prst="rect">
            <a:avLst/>
          </a:prstGeom>
          <a:solidFill>
            <a:schemeClr val="accent6">
              <a:lumMod val="20000"/>
              <a:lumOff val="80000"/>
            </a:schemeClr>
          </a:solidFill>
        </p:spPr>
        <p:txBody>
          <a:bodyPr wrap="none" rtlCol="0">
            <a:spAutoFit/>
          </a:bodyPr>
          <a:lstStyle/>
          <a:p>
            <a:r>
              <a:rPr kumimoji="1" lang="ja-JP" altLang="en-US" sz="2400"/>
              <a:t>コード</a:t>
            </a:r>
            <a:r>
              <a:rPr kumimoji="1" lang="en-US" altLang="ja-JP" sz="2400" dirty="0"/>
              <a:t>A</a:t>
            </a:r>
            <a:endParaRPr kumimoji="1" lang="ja-JP" altLang="en-US" sz="2400"/>
          </a:p>
        </p:txBody>
      </p:sp>
      <p:sp>
        <p:nvSpPr>
          <p:cNvPr id="12" name="テキスト ボックス 11">
            <a:extLst>
              <a:ext uri="{FF2B5EF4-FFF2-40B4-BE49-F238E27FC236}">
                <a16:creationId xmlns:a16="http://schemas.microsoft.com/office/drawing/2014/main" id="{D863FB50-CC45-2362-70EB-9347A6295302}"/>
              </a:ext>
            </a:extLst>
          </p:cNvPr>
          <p:cNvSpPr txBox="1"/>
          <p:nvPr/>
        </p:nvSpPr>
        <p:spPr>
          <a:xfrm>
            <a:off x="336882" y="4226922"/>
            <a:ext cx="1284326" cy="461665"/>
          </a:xfrm>
          <a:prstGeom prst="rect">
            <a:avLst/>
          </a:prstGeom>
          <a:solidFill>
            <a:schemeClr val="accent2">
              <a:lumMod val="20000"/>
              <a:lumOff val="80000"/>
            </a:schemeClr>
          </a:solidFill>
        </p:spPr>
        <p:txBody>
          <a:bodyPr wrap="none" rtlCol="0">
            <a:spAutoFit/>
          </a:bodyPr>
          <a:lstStyle/>
          <a:p>
            <a:r>
              <a:rPr kumimoji="1" lang="ja-JP" altLang="en-US" sz="2400"/>
              <a:t>コード</a:t>
            </a:r>
            <a:r>
              <a:rPr kumimoji="1" lang="en-US" altLang="ja-JP" sz="2400" dirty="0"/>
              <a:t>B</a:t>
            </a:r>
          </a:p>
        </p:txBody>
      </p:sp>
      <p:sp>
        <p:nvSpPr>
          <p:cNvPr id="15" name="テキスト ボックス 14">
            <a:extLst>
              <a:ext uri="{FF2B5EF4-FFF2-40B4-BE49-F238E27FC236}">
                <a16:creationId xmlns:a16="http://schemas.microsoft.com/office/drawing/2014/main" id="{1B8E61A2-250F-BE9F-FCAC-D8BFCCEE8323}"/>
              </a:ext>
            </a:extLst>
          </p:cNvPr>
          <p:cNvSpPr txBox="1"/>
          <p:nvPr/>
        </p:nvSpPr>
        <p:spPr>
          <a:xfrm>
            <a:off x="7118056" y="1437156"/>
            <a:ext cx="360996" cy="461665"/>
          </a:xfrm>
          <a:prstGeom prst="rect">
            <a:avLst/>
          </a:prstGeom>
          <a:solidFill>
            <a:schemeClr val="accent2">
              <a:lumMod val="20000"/>
              <a:lumOff val="80000"/>
            </a:schemeClr>
          </a:solidFill>
        </p:spPr>
        <p:txBody>
          <a:bodyPr wrap="none" rtlCol="0">
            <a:spAutoFit/>
          </a:bodyPr>
          <a:lstStyle/>
          <a:p>
            <a:r>
              <a:rPr lang="en-US" altLang="ja-JP" sz="2400" dirty="0"/>
              <a:t>B</a:t>
            </a:r>
          </a:p>
        </p:txBody>
      </p:sp>
      <p:sp>
        <p:nvSpPr>
          <p:cNvPr id="16" name="テキスト ボックス 15">
            <a:extLst>
              <a:ext uri="{FF2B5EF4-FFF2-40B4-BE49-F238E27FC236}">
                <a16:creationId xmlns:a16="http://schemas.microsoft.com/office/drawing/2014/main" id="{ADEE53F2-4012-E49C-E2FB-280941FE7716}"/>
              </a:ext>
            </a:extLst>
          </p:cNvPr>
          <p:cNvSpPr txBox="1"/>
          <p:nvPr/>
        </p:nvSpPr>
        <p:spPr>
          <a:xfrm>
            <a:off x="4051613" y="1437156"/>
            <a:ext cx="383438" cy="461665"/>
          </a:xfrm>
          <a:prstGeom prst="rect">
            <a:avLst/>
          </a:prstGeom>
          <a:solidFill>
            <a:schemeClr val="accent6">
              <a:lumMod val="20000"/>
              <a:lumOff val="80000"/>
            </a:schemeClr>
          </a:solidFill>
        </p:spPr>
        <p:txBody>
          <a:bodyPr wrap="none" rtlCol="0">
            <a:spAutoFit/>
          </a:bodyPr>
          <a:lstStyle/>
          <a:p>
            <a:r>
              <a:rPr kumimoji="1" lang="en-US" altLang="ja-JP" sz="2400" dirty="0"/>
              <a:t>A</a:t>
            </a:r>
            <a:endParaRPr kumimoji="1" lang="ja-JP" altLang="en-US" sz="2400"/>
          </a:p>
        </p:txBody>
      </p:sp>
    </p:spTree>
    <p:extLst>
      <p:ext uri="{BB962C8B-B14F-4D97-AF65-F5344CB8AC3E}">
        <p14:creationId xmlns:p14="http://schemas.microsoft.com/office/powerpoint/2010/main" val="474700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C26783-0348-AD5E-1017-8855EEAF4CD6}"/>
              </a:ext>
            </a:extLst>
          </p:cNvPr>
          <p:cNvSpPr>
            <a:spLocks noGrp="1"/>
          </p:cNvSpPr>
          <p:nvPr>
            <p:ph type="title"/>
          </p:nvPr>
        </p:nvSpPr>
        <p:spPr/>
        <p:txBody>
          <a:bodyPr/>
          <a:lstStyle/>
          <a:p>
            <a:pPr marL="342900" indent="-342900"/>
            <a:r>
              <a:rPr lang="en" altLang="ja-JP" b="1" dirty="0"/>
              <a:t>Type3</a:t>
            </a:r>
            <a:r>
              <a:rPr lang="ja-JP" altLang="en-US"/>
              <a:t>：単文以下のノードを除いた</a:t>
            </a:r>
            <a:r>
              <a:rPr lang="en-US" altLang="ja-JP" dirty="0"/>
              <a:t>AST</a:t>
            </a:r>
            <a:r>
              <a:rPr lang="ja-JP" altLang="en-US"/>
              <a:t>が同一</a:t>
            </a:r>
            <a:endParaRPr lang="en-US" altLang="ja-JP" dirty="0"/>
          </a:p>
        </p:txBody>
      </p:sp>
      <p:sp>
        <p:nvSpPr>
          <p:cNvPr id="3" name="コンテンツ プレースホルダー 2">
            <a:extLst>
              <a:ext uri="{FF2B5EF4-FFF2-40B4-BE49-F238E27FC236}">
                <a16:creationId xmlns:a16="http://schemas.microsoft.com/office/drawing/2014/main" id="{F40CE292-BD5A-2D59-06CE-6D43ACBEAA8D}"/>
              </a:ext>
            </a:extLst>
          </p:cNvPr>
          <p:cNvSpPr>
            <a:spLocks noGrp="1"/>
          </p:cNvSpPr>
          <p:nvPr>
            <p:ph idx="1"/>
          </p:nvPr>
        </p:nvSpPr>
        <p:spPr/>
        <p:txBody>
          <a:bodyPr/>
          <a:lstStyle/>
          <a:p>
            <a:r>
              <a:rPr lang="en-US" altLang="ja-JP" dirty="0"/>
              <a:t>Java</a:t>
            </a:r>
            <a:r>
              <a:rPr lang="ja-JP" altLang="en-US"/>
              <a:t>の構文定義では以下の文が単文として定義される</a:t>
            </a:r>
            <a:endParaRPr lang="en-US" altLang="ja-JP" dirty="0"/>
          </a:p>
        </p:txBody>
      </p:sp>
      <p:sp>
        <p:nvSpPr>
          <p:cNvPr id="4" name="スライド番号プレースホルダー 3">
            <a:extLst>
              <a:ext uri="{FF2B5EF4-FFF2-40B4-BE49-F238E27FC236}">
                <a16:creationId xmlns:a16="http://schemas.microsoft.com/office/drawing/2014/main" id="{D96D1A6A-A298-BAC2-BCD5-702446F17505}"/>
              </a:ext>
            </a:extLst>
          </p:cNvPr>
          <p:cNvSpPr>
            <a:spLocks noGrp="1"/>
          </p:cNvSpPr>
          <p:nvPr>
            <p:ph type="sldNum" sz="quarter" idx="12"/>
          </p:nvPr>
        </p:nvSpPr>
        <p:spPr/>
        <p:txBody>
          <a:bodyPr/>
          <a:lstStyle/>
          <a:p>
            <a:fld id="{B16735D3-C9E7-F649-AF37-A9D08763696D}" type="slidenum">
              <a:rPr lang="ja-JP" altLang="en-US" smtClean="0"/>
              <a:pPr/>
              <a:t>11</a:t>
            </a:fld>
            <a:endParaRPr lang="ja-JP" altLang="en-US"/>
          </a:p>
        </p:txBody>
      </p:sp>
      <p:graphicFrame>
        <p:nvGraphicFramePr>
          <p:cNvPr id="5" name="表 4">
            <a:extLst>
              <a:ext uri="{FF2B5EF4-FFF2-40B4-BE49-F238E27FC236}">
                <a16:creationId xmlns:a16="http://schemas.microsoft.com/office/drawing/2014/main" id="{273BE1FA-2BCA-FF22-AE26-AA3CEB9B0D44}"/>
              </a:ext>
            </a:extLst>
          </p:cNvPr>
          <p:cNvGraphicFramePr>
            <a:graphicFrameLocks noGrp="1"/>
          </p:cNvGraphicFramePr>
          <p:nvPr>
            <p:extLst>
              <p:ext uri="{D42A27DB-BD31-4B8C-83A1-F6EECF244321}">
                <p14:modId xmlns:p14="http://schemas.microsoft.com/office/powerpoint/2010/main" val="1681105494"/>
              </p:ext>
            </p:extLst>
          </p:nvPr>
        </p:nvGraphicFramePr>
        <p:xfrm>
          <a:off x="1992083" y="2248283"/>
          <a:ext cx="6761029" cy="4505145"/>
        </p:xfrm>
        <a:graphic>
          <a:graphicData uri="http://schemas.openxmlformats.org/drawingml/2006/table">
            <a:tbl>
              <a:tblPr firstRow="1" bandRow="1">
                <a:tableStyleId>{72833802-FEF1-4C79-8D5D-14CF1EAF98D9}</a:tableStyleId>
              </a:tblPr>
              <a:tblGrid>
                <a:gridCol w="1812474">
                  <a:extLst>
                    <a:ext uri="{9D8B030D-6E8A-4147-A177-3AD203B41FA5}">
                      <a16:colId xmlns:a16="http://schemas.microsoft.com/office/drawing/2014/main" val="3586924741"/>
                    </a:ext>
                  </a:extLst>
                </a:gridCol>
                <a:gridCol w="4948555">
                  <a:extLst>
                    <a:ext uri="{9D8B030D-6E8A-4147-A177-3AD203B41FA5}">
                      <a16:colId xmlns:a16="http://schemas.microsoft.com/office/drawing/2014/main" val="2075095260"/>
                    </a:ext>
                  </a:extLst>
                </a:gridCol>
              </a:tblGrid>
              <a:tr h="443295">
                <a:tc>
                  <a:txBody>
                    <a:bodyPr/>
                    <a:lstStyle/>
                    <a:p>
                      <a:r>
                        <a:rPr kumimoji="1" lang="ja-JP" altLang="en-US" sz="2000"/>
                        <a:t>単文</a:t>
                      </a:r>
                    </a:p>
                  </a:txBody>
                  <a:tcPr/>
                </a:tc>
                <a:tc>
                  <a:txBody>
                    <a:bodyPr/>
                    <a:lstStyle/>
                    <a:p>
                      <a:r>
                        <a:rPr kumimoji="1" lang="ja-JP" altLang="en-US" sz="2000"/>
                        <a:t>例</a:t>
                      </a:r>
                    </a:p>
                  </a:txBody>
                  <a:tcPr/>
                </a:tc>
                <a:extLst>
                  <a:ext uri="{0D108BD9-81ED-4DB2-BD59-A6C34878D82A}">
                    <a16:rowId xmlns:a16="http://schemas.microsoft.com/office/drawing/2014/main" val="331292526"/>
                  </a:ext>
                </a:extLst>
              </a:tr>
              <a:tr h="443295">
                <a:tc>
                  <a:txBody>
                    <a:bodyPr/>
                    <a:lstStyle/>
                    <a:p>
                      <a:r>
                        <a:rPr kumimoji="1" lang="ja-JP" altLang="en-US" sz="2000"/>
                        <a:t>式文</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2000" b="0" kern="1200" dirty="0">
                          <a:solidFill>
                            <a:schemeClr val="tx1"/>
                          </a:solidFill>
                          <a:effectLst/>
                          <a:latin typeface="Consolas" panose="020B0609020204030204" pitchFamily="49" charset="0"/>
                          <a:cs typeface="Consolas" panose="020B0609020204030204" pitchFamily="49" charset="0"/>
                        </a:rPr>
                        <a:t>x = a + b;</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2000" b="0" kern="1200" dirty="0" err="1">
                          <a:solidFill>
                            <a:schemeClr val="tx1"/>
                          </a:solidFill>
                          <a:effectLst/>
                          <a:latin typeface="Consolas" panose="020B0609020204030204" pitchFamily="49" charset="0"/>
                          <a:cs typeface="Consolas" panose="020B0609020204030204" pitchFamily="49" charset="0"/>
                        </a:rPr>
                        <a:t>System.out.println</a:t>
                      </a:r>
                      <a:r>
                        <a:rPr kumimoji="1" lang="en" altLang="ja-JP" sz="2000" b="0" kern="1200" dirty="0">
                          <a:solidFill>
                            <a:schemeClr val="tx1"/>
                          </a:solidFill>
                          <a:effectLst/>
                          <a:latin typeface="Consolas" panose="020B0609020204030204" pitchFamily="49" charset="0"/>
                          <a:cs typeface="Consolas" panose="020B0609020204030204" pitchFamily="49" charset="0"/>
                        </a:rPr>
                        <a:t>(s);</a:t>
                      </a:r>
                      <a:endParaRPr kumimoji="1" lang="en" altLang="ja-JP" sz="2000" b="0" kern="1200" dirty="0">
                        <a:solidFill>
                          <a:schemeClr val="tx1"/>
                        </a:solidFill>
                        <a:effectLst/>
                        <a:latin typeface="Consolas" panose="020B0609020204030204" pitchFamily="49" charset="0"/>
                        <a:ea typeface="+mn-ea"/>
                        <a:cs typeface="Consolas" panose="020B0609020204030204" pitchFamily="49" charset="0"/>
                      </a:endParaRPr>
                    </a:p>
                  </a:txBody>
                  <a:tcPr/>
                </a:tc>
                <a:extLst>
                  <a:ext uri="{0D108BD9-81ED-4DB2-BD59-A6C34878D82A}">
                    <a16:rowId xmlns:a16="http://schemas.microsoft.com/office/drawing/2014/main" val="1785548720"/>
                  </a:ext>
                </a:extLst>
              </a:tr>
              <a:tr h="443295">
                <a:tc>
                  <a:txBody>
                    <a:bodyPr/>
                    <a:lstStyle/>
                    <a:p>
                      <a:r>
                        <a:rPr kumimoji="1" lang="ja-JP" altLang="en-US" sz="2000"/>
                        <a:t>変数宣言文</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2000" b="0" kern="1200" dirty="0">
                          <a:solidFill>
                            <a:schemeClr val="tx1"/>
                          </a:solidFill>
                          <a:effectLst/>
                          <a:latin typeface="Consolas" panose="020B0609020204030204" pitchFamily="49" charset="0"/>
                          <a:cs typeface="Consolas" panose="020B0609020204030204" pitchFamily="49" charset="0"/>
                        </a:rPr>
                        <a:t>int count = 0;</a:t>
                      </a:r>
                      <a:endParaRPr kumimoji="1" lang="en" altLang="ja-JP" sz="2000" b="0" kern="1200" dirty="0">
                        <a:solidFill>
                          <a:schemeClr val="tx1"/>
                        </a:solidFill>
                        <a:effectLst/>
                        <a:latin typeface="Consolas" panose="020B0609020204030204" pitchFamily="49" charset="0"/>
                        <a:ea typeface="+mn-ea"/>
                        <a:cs typeface="Consolas" panose="020B0609020204030204" pitchFamily="49" charset="0"/>
                      </a:endParaRPr>
                    </a:p>
                  </a:txBody>
                  <a:tcPr/>
                </a:tc>
                <a:extLst>
                  <a:ext uri="{0D108BD9-81ED-4DB2-BD59-A6C34878D82A}">
                    <a16:rowId xmlns:a16="http://schemas.microsoft.com/office/drawing/2014/main" val="2633502612"/>
                  </a:ext>
                </a:extLst>
              </a:tr>
              <a:tr h="443295">
                <a:tc>
                  <a:txBody>
                    <a:bodyPr/>
                    <a:lstStyle/>
                    <a:p>
                      <a:r>
                        <a:rPr kumimoji="1" lang="en-US" altLang="ja-JP" sz="2000" dirty="0"/>
                        <a:t>return</a:t>
                      </a:r>
                      <a:r>
                        <a:rPr kumimoji="1" lang="ja-JP" altLang="en-US" sz="2000"/>
                        <a:t>文</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2000" b="0" kern="1200" dirty="0">
                          <a:solidFill>
                            <a:schemeClr val="tx1"/>
                          </a:solidFill>
                          <a:effectLst/>
                          <a:latin typeface="Consolas" panose="020B0609020204030204" pitchFamily="49" charset="0"/>
                          <a:cs typeface="Consolas" panose="020B0609020204030204" pitchFamily="49" charset="0"/>
                        </a:rPr>
                        <a:t>return result;</a:t>
                      </a:r>
                      <a:endParaRPr kumimoji="1" lang="en" altLang="ja-JP" sz="2000" b="0" kern="1200" dirty="0">
                        <a:solidFill>
                          <a:schemeClr val="tx1"/>
                        </a:solidFill>
                        <a:effectLst/>
                        <a:latin typeface="Consolas" panose="020B0609020204030204" pitchFamily="49" charset="0"/>
                        <a:ea typeface="+mn-ea"/>
                        <a:cs typeface="Consolas" panose="020B0609020204030204" pitchFamily="49" charset="0"/>
                      </a:endParaRPr>
                    </a:p>
                  </a:txBody>
                  <a:tcPr/>
                </a:tc>
                <a:extLst>
                  <a:ext uri="{0D108BD9-81ED-4DB2-BD59-A6C34878D82A}">
                    <a16:rowId xmlns:a16="http://schemas.microsoft.com/office/drawing/2014/main" val="278119840"/>
                  </a:ext>
                </a:extLst>
              </a:tr>
              <a:tr h="443295">
                <a:tc>
                  <a:txBody>
                    <a:bodyPr/>
                    <a:lstStyle/>
                    <a:p>
                      <a:r>
                        <a:rPr kumimoji="1" lang="en-US" altLang="ja-JP" sz="2000" dirty="0"/>
                        <a:t>throws</a:t>
                      </a:r>
                      <a:r>
                        <a:rPr kumimoji="1" lang="ja-JP" altLang="en-US" sz="2000"/>
                        <a:t>文</a:t>
                      </a:r>
                      <a:endParaRPr kumimoji="1" lang="en-US" altLang="ja-JP"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2000" b="0" kern="1200" dirty="0">
                          <a:solidFill>
                            <a:schemeClr val="tx1"/>
                          </a:solidFill>
                          <a:effectLst/>
                          <a:latin typeface="Consolas" panose="020B0609020204030204" pitchFamily="49" charset="0"/>
                          <a:cs typeface="Consolas" panose="020B0609020204030204" pitchFamily="49" charset="0"/>
                        </a:rPr>
                        <a:t>throw new </a:t>
                      </a:r>
                      <a:r>
                        <a:rPr kumimoji="1" lang="en" altLang="ja-JP" sz="2000" b="0" kern="1200" dirty="0" err="1">
                          <a:solidFill>
                            <a:schemeClr val="tx1"/>
                          </a:solidFill>
                          <a:effectLst/>
                          <a:latin typeface="Consolas" panose="020B0609020204030204" pitchFamily="49" charset="0"/>
                          <a:cs typeface="Consolas" panose="020B0609020204030204" pitchFamily="49" charset="0"/>
                        </a:rPr>
                        <a:t>IllegalArgumentException</a:t>
                      </a:r>
                      <a:r>
                        <a:rPr kumimoji="1" lang="en" altLang="ja-JP" sz="2000" b="0" kern="1200" dirty="0">
                          <a:solidFill>
                            <a:schemeClr val="tx1"/>
                          </a:solidFill>
                          <a:effectLst/>
                          <a:latin typeface="Consolas" panose="020B0609020204030204" pitchFamily="49" charset="0"/>
                          <a:cs typeface="Consolas" panose="020B0609020204030204" pitchFamily="49" charset="0"/>
                        </a:rPr>
                        <a:t>();</a:t>
                      </a:r>
                      <a:endParaRPr kumimoji="1" lang="en" altLang="ja-JP" sz="2000" b="0" kern="1200" dirty="0">
                        <a:solidFill>
                          <a:schemeClr val="tx1"/>
                        </a:solidFill>
                        <a:effectLst/>
                        <a:latin typeface="Consolas" panose="020B0609020204030204" pitchFamily="49" charset="0"/>
                        <a:ea typeface="+mn-ea"/>
                        <a:cs typeface="Consolas" panose="020B0609020204030204" pitchFamily="49" charset="0"/>
                      </a:endParaRPr>
                    </a:p>
                  </a:txBody>
                  <a:tcPr/>
                </a:tc>
                <a:extLst>
                  <a:ext uri="{0D108BD9-81ED-4DB2-BD59-A6C34878D82A}">
                    <a16:rowId xmlns:a16="http://schemas.microsoft.com/office/drawing/2014/main" val="2717762357"/>
                  </a:ext>
                </a:extLst>
              </a:tr>
              <a:tr h="443295">
                <a:tc>
                  <a:txBody>
                    <a:bodyPr/>
                    <a:lstStyle/>
                    <a:p>
                      <a:r>
                        <a:rPr kumimoji="1" lang="en-US" altLang="ja-JP" sz="2000" dirty="0"/>
                        <a:t>break</a:t>
                      </a:r>
                      <a:r>
                        <a:rPr kumimoji="1" lang="ja-JP" altLang="en-US" sz="2000"/>
                        <a:t>文</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2000" b="0" kern="1200" dirty="0">
                          <a:solidFill>
                            <a:schemeClr val="tx1"/>
                          </a:solidFill>
                          <a:effectLst/>
                          <a:latin typeface="Consolas" panose="020B0609020204030204" pitchFamily="49" charset="0"/>
                          <a:cs typeface="Consolas" panose="020B0609020204030204" pitchFamily="49" charset="0"/>
                        </a:rPr>
                        <a:t>break;</a:t>
                      </a:r>
                      <a:endParaRPr kumimoji="1" lang="en" altLang="ja-JP" sz="2000" b="0" kern="1200" dirty="0">
                        <a:solidFill>
                          <a:schemeClr val="tx1"/>
                        </a:solidFill>
                        <a:effectLst/>
                        <a:latin typeface="Consolas" panose="020B0609020204030204" pitchFamily="49" charset="0"/>
                        <a:ea typeface="+mn-ea"/>
                        <a:cs typeface="Consolas" panose="020B0609020204030204" pitchFamily="49" charset="0"/>
                      </a:endParaRPr>
                    </a:p>
                  </a:txBody>
                  <a:tcPr/>
                </a:tc>
                <a:extLst>
                  <a:ext uri="{0D108BD9-81ED-4DB2-BD59-A6C34878D82A}">
                    <a16:rowId xmlns:a16="http://schemas.microsoft.com/office/drawing/2014/main" val="4032005360"/>
                  </a:ext>
                </a:extLst>
              </a:tr>
              <a:tr h="443295">
                <a:tc>
                  <a:txBody>
                    <a:bodyPr/>
                    <a:lstStyle/>
                    <a:p>
                      <a:r>
                        <a:rPr kumimoji="1" lang="en-US" altLang="ja-JP" sz="2000" dirty="0"/>
                        <a:t>continue</a:t>
                      </a:r>
                      <a:r>
                        <a:rPr kumimoji="1" lang="ja-JP" altLang="en-US" sz="2000"/>
                        <a:t>文</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2000" b="0" kern="1200" dirty="0">
                          <a:solidFill>
                            <a:schemeClr val="tx1"/>
                          </a:solidFill>
                          <a:effectLst/>
                          <a:latin typeface="Consolas" panose="020B0609020204030204" pitchFamily="49" charset="0"/>
                          <a:cs typeface="Consolas" panose="020B0609020204030204" pitchFamily="49" charset="0"/>
                        </a:rPr>
                        <a:t>continue;</a:t>
                      </a:r>
                      <a:endParaRPr kumimoji="1" lang="en" altLang="ja-JP" sz="2000" b="0" kern="1200" dirty="0">
                        <a:solidFill>
                          <a:schemeClr val="tx1"/>
                        </a:solidFill>
                        <a:effectLst/>
                        <a:latin typeface="Consolas" panose="020B0609020204030204" pitchFamily="49" charset="0"/>
                        <a:ea typeface="+mn-ea"/>
                        <a:cs typeface="Consolas" panose="020B0609020204030204" pitchFamily="49" charset="0"/>
                      </a:endParaRPr>
                    </a:p>
                  </a:txBody>
                  <a:tcPr/>
                </a:tc>
                <a:extLst>
                  <a:ext uri="{0D108BD9-81ED-4DB2-BD59-A6C34878D82A}">
                    <a16:rowId xmlns:a16="http://schemas.microsoft.com/office/drawing/2014/main" val="2651608501"/>
                  </a:ext>
                </a:extLst>
              </a:tr>
              <a:tr h="443295">
                <a:tc>
                  <a:txBody>
                    <a:bodyPr/>
                    <a:lstStyle/>
                    <a:p>
                      <a:r>
                        <a:rPr kumimoji="1" lang="en-US" altLang="ja-JP" sz="2000" dirty="0"/>
                        <a:t>yield</a:t>
                      </a:r>
                      <a:r>
                        <a:rPr kumimoji="1" lang="ja-JP" altLang="en-US" sz="2000"/>
                        <a:t>文</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2000" b="0" kern="1200" dirty="0">
                          <a:solidFill>
                            <a:schemeClr val="tx1"/>
                          </a:solidFill>
                          <a:effectLst/>
                          <a:latin typeface="Consolas" panose="020B0609020204030204" pitchFamily="49" charset="0"/>
                          <a:cs typeface="Consolas" panose="020B0609020204030204" pitchFamily="49" charset="0"/>
                        </a:rPr>
                        <a:t>yield 100;</a:t>
                      </a:r>
                      <a:endParaRPr kumimoji="1" lang="en" altLang="ja-JP" sz="2000" b="0" kern="1200" dirty="0">
                        <a:solidFill>
                          <a:schemeClr val="tx1"/>
                        </a:solidFill>
                        <a:effectLst/>
                        <a:latin typeface="Consolas" panose="020B0609020204030204" pitchFamily="49" charset="0"/>
                        <a:ea typeface="+mn-ea"/>
                        <a:cs typeface="Consolas" panose="020B0609020204030204" pitchFamily="49" charset="0"/>
                      </a:endParaRPr>
                    </a:p>
                  </a:txBody>
                  <a:tcPr/>
                </a:tc>
                <a:extLst>
                  <a:ext uri="{0D108BD9-81ED-4DB2-BD59-A6C34878D82A}">
                    <a16:rowId xmlns:a16="http://schemas.microsoft.com/office/drawing/2014/main" val="1011522704"/>
                  </a:ext>
                </a:extLst>
              </a:tr>
              <a:tr h="443295">
                <a:tc>
                  <a:txBody>
                    <a:bodyPr/>
                    <a:lstStyle/>
                    <a:p>
                      <a:r>
                        <a:rPr kumimoji="1" lang="en-US" altLang="ja-JP" sz="2000" dirty="0"/>
                        <a:t>assert</a:t>
                      </a:r>
                      <a:r>
                        <a:rPr kumimoji="1" lang="ja-JP" altLang="en-US" sz="2000"/>
                        <a:t>文</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 altLang="ja-JP" sz="2000" b="0" kern="1200" dirty="0">
                          <a:solidFill>
                            <a:schemeClr val="tx1"/>
                          </a:solidFill>
                          <a:effectLst/>
                          <a:latin typeface="Consolas" panose="020B0609020204030204" pitchFamily="49" charset="0"/>
                          <a:cs typeface="Consolas" panose="020B0609020204030204" pitchFamily="49" charset="0"/>
                        </a:rPr>
                        <a:t>assert list != null;</a:t>
                      </a:r>
                      <a:endParaRPr kumimoji="1" lang="en" altLang="ja-JP" sz="2000" b="0" kern="1200" dirty="0">
                        <a:solidFill>
                          <a:schemeClr val="tx1"/>
                        </a:solidFill>
                        <a:effectLst/>
                        <a:latin typeface="Consolas" panose="020B0609020204030204" pitchFamily="49" charset="0"/>
                        <a:ea typeface="+mn-ea"/>
                        <a:cs typeface="Consolas" panose="020B0609020204030204" pitchFamily="49" charset="0"/>
                      </a:endParaRPr>
                    </a:p>
                  </a:txBody>
                  <a:tcPr/>
                </a:tc>
                <a:extLst>
                  <a:ext uri="{0D108BD9-81ED-4DB2-BD59-A6C34878D82A}">
                    <a16:rowId xmlns:a16="http://schemas.microsoft.com/office/drawing/2014/main" val="3902999065"/>
                  </a:ext>
                </a:extLst>
              </a:tr>
            </a:tbl>
          </a:graphicData>
        </a:graphic>
      </p:graphicFrame>
    </p:spTree>
    <p:extLst>
      <p:ext uri="{BB962C8B-B14F-4D97-AF65-F5344CB8AC3E}">
        <p14:creationId xmlns:p14="http://schemas.microsoft.com/office/powerpoint/2010/main" val="2341425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5B524-A282-DD1C-9D46-6159FF15F841}"/>
            </a:ext>
          </a:extLst>
        </p:cNvPr>
        <p:cNvGrpSpPr/>
        <p:nvPr/>
      </p:nvGrpSpPr>
      <p:grpSpPr>
        <a:xfrm>
          <a:off x="0" y="0"/>
          <a:ext cx="0" cy="0"/>
          <a:chOff x="0" y="0"/>
          <a:chExt cx="0" cy="0"/>
        </a:xfrm>
      </p:grpSpPr>
      <p:sp>
        <p:nvSpPr>
          <p:cNvPr id="9" name="正方形/長方形 8">
            <a:extLst>
              <a:ext uri="{FF2B5EF4-FFF2-40B4-BE49-F238E27FC236}">
                <a16:creationId xmlns:a16="http://schemas.microsoft.com/office/drawing/2014/main" id="{7B8A6E7D-BA94-91F8-766B-263AE3B09D9D}"/>
              </a:ext>
            </a:extLst>
          </p:cNvPr>
          <p:cNvSpPr/>
          <p:nvPr/>
        </p:nvSpPr>
        <p:spPr>
          <a:xfrm>
            <a:off x="4784270" y="0"/>
            <a:ext cx="7407729" cy="6645729"/>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 name="タイトル 1">
            <a:extLst>
              <a:ext uri="{FF2B5EF4-FFF2-40B4-BE49-F238E27FC236}">
                <a16:creationId xmlns:a16="http://schemas.microsoft.com/office/drawing/2014/main" id="{7B48AC4D-B645-E9B4-42A6-1225630476A0}"/>
              </a:ext>
            </a:extLst>
          </p:cNvPr>
          <p:cNvSpPr>
            <a:spLocks noGrp="1"/>
          </p:cNvSpPr>
          <p:nvPr>
            <p:ph type="title"/>
          </p:nvPr>
        </p:nvSpPr>
        <p:spPr/>
        <p:txBody>
          <a:bodyPr/>
          <a:lstStyle/>
          <a:p>
            <a:r>
              <a:rPr kumimoji="1" lang="en-US" altLang="ja-JP" dirty="0"/>
              <a:t>Type3</a:t>
            </a:r>
            <a:r>
              <a:rPr kumimoji="1" lang="ja-JP" altLang="en-US"/>
              <a:t>に分類される例</a:t>
            </a:r>
          </a:p>
        </p:txBody>
      </p:sp>
      <p:sp>
        <p:nvSpPr>
          <p:cNvPr id="3" name="コンテンツ プレースホルダー 2">
            <a:extLst>
              <a:ext uri="{FF2B5EF4-FFF2-40B4-BE49-F238E27FC236}">
                <a16:creationId xmlns:a16="http://schemas.microsoft.com/office/drawing/2014/main" id="{D1708DDF-90B4-68A9-9F5A-D61DB0F2049E}"/>
              </a:ext>
            </a:extLst>
          </p:cNvPr>
          <p:cNvSpPr>
            <a:spLocks noGrp="1"/>
          </p:cNvSpPr>
          <p:nvPr>
            <p:ph idx="1"/>
          </p:nvPr>
        </p:nvSpPr>
        <p:spPr/>
        <p:txBody>
          <a:bodyPr/>
          <a:lstStyle/>
          <a:p>
            <a:r>
              <a:rPr kumimoji="1" lang="ja-JP" altLang="en-US"/>
              <a:t>葉ノード，単文以下の</a:t>
            </a:r>
            <a:endParaRPr kumimoji="1" lang="en-US" altLang="ja-JP" dirty="0"/>
          </a:p>
          <a:p>
            <a:r>
              <a:rPr kumimoji="1" lang="ja-JP" altLang="en-US"/>
              <a:t>ノードを</a:t>
            </a:r>
            <a:r>
              <a:rPr lang="ja-JP" altLang="en-US"/>
              <a:t>除いた</a:t>
            </a:r>
            <a:r>
              <a:rPr lang="en-US" altLang="ja-JP" dirty="0"/>
              <a:t>AST</a:t>
            </a:r>
            <a:r>
              <a:rPr lang="ja-JP" altLang="en-US"/>
              <a:t>が同一</a:t>
            </a:r>
            <a:endParaRPr kumimoji="1" lang="en-US" altLang="ja-JP" dirty="0"/>
          </a:p>
        </p:txBody>
      </p:sp>
      <p:sp>
        <p:nvSpPr>
          <p:cNvPr id="4" name="スライド番号プレースホルダー 3">
            <a:extLst>
              <a:ext uri="{FF2B5EF4-FFF2-40B4-BE49-F238E27FC236}">
                <a16:creationId xmlns:a16="http://schemas.microsoft.com/office/drawing/2014/main" id="{93BBFFA4-2FA5-6EA4-4721-CCA8CD05C709}"/>
              </a:ext>
            </a:extLst>
          </p:cNvPr>
          <p:cNvSpPr>
            <a:spLocks noGrp="1"/>
          </p:cNvSpPr>
          <p:nvPr>
            <p:ph type="sldNum" sz="quarter" idx="12"/>
          </p:nvPr>
        </p:nvSpPr>
        <p:spPr/>
        <p:txBody>
          <a:bodyPr/>
          <a:lstStyle/>
          <a:p>
            <a:fld id="{B16735D3-C9E7-F649-AF37-A9D08763696D}" type="slidenum">
              <a:rPr lang="ja-JP" altLang="en-US" smtClean="0"/>
              <a:pPr/>
              <a:t>12</a:t>
            </a:fld>
            <a:endParaRPr lang="ja-JP" altLang="en-US"/>
          </a:p>
        </p:txBody>
      </p:sp>
      <p:sp>
        <p:nvSpPr>
          <p:cNvPr id="6" name="正方形/長方形 5">
            <a:extLst>
              <a:ext uri="{FF2B5EF4-FFF2-40B4-BE49-F238E27FC236}">
                <a16:creationId xmlns:a16="http://schemas.microsoft.com/office/drawing/2014/main" id="{F7BEA084-6A00-3D0A-6984-05CB90365046}"/>
              </a:ext>
            </a:extLst>
          </p:cNvPr>
          <p:cNvSpPr/>
          <p:nvPr/>
        </p:nvSpPr>
        <p:spPr>
          <a:xfrm>
            <a:off x="528000" y="3172339"/>
            <a:ext cx="3206700" cy="932873"/>
          </a:xfrm>
          <a:prstGeom prst="rect">
            <a:avLst/>
          </a:prstGeom>
          <a:no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dirty="0">
                <a:solidFill>
                  <a:schemeClr val="tx1"/>
                </a:solidFill>
                <a:latin typeface="Consolas" panose="020B0609020204030204" pitchFamily="49" charset="0"/>
                <a:cs typeface="Consolas" panose="020B0609020204030204" pitchFamily="49" charset="0"/>
              </a:rPr>
              <a:t>public </a:t>
            </a:r>
            <a:r>
              <a:rPr lang="en" altLang="ja-JP" dirty="0">
                <a:solidFill>
                  <a:srgbClr val="FF0000"/>
                </a:solidFill>
                <a:latin typeface="Consolas" panose="020B0609020204030204" pitchFamily="49" charset="0"/>
                <a:cs typeface="Consolas" panose="020B0609020204030204" pitchFamily="49" charset="0"/>
              </a:rPr>
              <a:t>int</a:t>
            </a:r>
            <a:r>
              <a:rPr lang="en" altLang="ja-JP" dirty="0">
                <a:solidFill>
                  <a:schemeClr val="tx1"/>
                </a:solidFill>
                <a:latin typeface="Consolas" panose="020B0609020204030204" pitchFamily="49" charset="0"/>
                <a:cs typeface="Consolas" panose="020B0609020204030204" pitchFamily="49" charset="0"/>
              </a:rPr>
              <a:t> add(int a) {</a:t>
            </a:r>
            <a:br>
              <a:rPr lang="en" altLang="ja-JP"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    </a:t>
            </a:r>
            <a:r>
              <a:rPr lang="en" altLang="ja-JP" dirty="0">
                <a:solidFill>
                  <a:srgbClr val="FF0000"/>
                </a:solidFill>
                <a:latin typeface="Consolas" panose="020B0609020204030204" pitchFamily="49" charset="0"/>
                <a:cs typeface="Consolas" panose="020B0609020204030204" pitchFamily="49" charset="0"/>
              </a:rPr>
              <a:t>return a + 10;</a:t>
            </a:r>
          </a:p>
          <a:p>
            <a:r>
              <a:rPr lang="en" altLang="ja-JP" dirty="0">
                <a:solidFill>
                  <a:schemeClr val="tx1"/>
                </a:solidFill>
                <a:latin typeface="Consolas" panose="020B0609020204030204" pitchFamily="49" charset="0"/>
                <a:cs typeface="Consolas" panose="020B0609020204030204" pitchFamily="49" charset="0"/>
              </a:rPr>
              <a:t>}</a:t>
            </a:r>
          </a:p>
        </p:txBody>
      </p:sp>
      <p:sp>
        <p:nvSpPr>
          <p:cNvPr id="7" name="正方形/長方形 6">
            <a:extLst>
              <a:ext uri="{FF2B5EF4-FFF2-40B4-BE49-F238E27FC236}">
                <a16:creationId xmlns:a16="http://schemas.microsoft.com/office/drawing/2014/main" id="{8CDEC7A3-87A1-22E2-E863-1C73C99A26FF}"/>
              </a:ext>
            </a:extLst>
          </p:cNvPr>
          <p:cNvSpPr/>
          <p:nvPr/>
        </p:nvSpPr>
        <p:spPr>
          <a:xfrm>
            <a:off x="528000" y="4673363"/>
            <a:ext cx="3206700" cy="932873"/>
          </a:xfrm>
          <a:prstGeom prst="rect">
            <a:avLst/>
          </a:prstGeom>
          <a:no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dirty="0">
                <a:solidFill>
                  <a:schemeClr val="tx1"/>
                </a:solidFill>
                <a:latin typeface="Consolas" panose="020B0609020204030204" pitchFamily="49" charset="0"/>
                <a:cs typeface="Consolas" panose="020B0609020204030204" pitchFamily="49" charset="0"/>
              </a:rPr>
              <a:t>public </a:t>
            </a:r>
            <a:r>
              <a:rPr lang="en" altLang="ja-JP" dirty="0">
                <a:solidFill>
                  <a:srgbClr val="FF0000"/>
                </a:solidFill>
                <a:latin typeface="Consolas" panose="020B0609020204030204" pitchFamily="49" charset="0"/>
                <a:cs typeface="Consolas" panose="020B0609020204030204" pitchFamily="49" charset="0"/>
              </a:rPr>
              <a:t>void</a:t>
            </a:r>
            <a:r>
              <a:rPr lang="en" altLang="ja-JP" dirty="0">
                <a:solidFill>
                  <a:schemeClr val="tx1"/>
                </a:solidFill>
                <a:latin typeface="Consolas" panose="020B0609020204030204" pitchFamily="49" charset="0"/>
                <a:cs typeface="Consolas" panose="020B0609020204030204" pitchFamily="49" charset="0"/>
              </a:rPr>
              <a:t> add(int a) {</a:t>
            </a:r>
            <a:br>
              <a:rPr lang="en" altLang="ja-JP"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    </a:t>
            </a:r>
            <a:r>
              <a:rPr lang="en" altLang="ja-JP" dirty="0">
                <a:solidFill>
                  <a:srgbClr val="FF0000"/>
                </a:solidFill>
                <a:latin typeface="Consolas" panose="020B0609020204030204" pitchFamily="49" charset="0"/>
                <a:cs typeface="Consolas" panose="020B0609020204030204" pitchFamily="49" charset="0"/>
              </a:rPr>
              <a:t>a = a + 10;</a:t>
            </a:r>
            <a:br>
              <a:rPr lang="en" altLang="ja-JP" b="1"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a:t>
            </a:r>
          </a:p>
        </p:txBody>
      </p:sp>
      <p:sp>
        <p:nvSpPr>
          <p:cNvPr id="10" name="テキスト ボックス 9">
            <a:extLst>
              <a:ext uri="{FF2B5EF4-FFF2-40B4-BE49-F238E27FC236}">
                <a16:creationId xmlns:a16="http://schemas.microsoft.com/office/drawing/2014/main" id="{9B6D1BFD-B362-A4B1-4B32-D5B55D982920}"/>
              </a:ext>
            </a:extLst>
          </p:cNvPr>
          <p:cNvSpPr txBox="1"/>
          <p:nvPr/>
        </p:nvSpPr>
        <p:spPr>
          <a:xfrm>
            <a:off x="336882" y="2746629"/>
            <a:ext cx="1306768" cy="461665"/>
          </a:xfrm>
          <a:prstGeom prst="rect">
            <a:avLst/>
          </a:prstGeom>
          <a:solidFill>
            <a:schemeClr val="accent6">
              <a:lumMod val="20000"/>
              <a:lumOff val="80000"/>
            </a:schemeClr>
          </a:solidFill>
        </p:spPr>
        <p:txBody>
          <a:bodyPr wrap="none" rtlCol="0">
            <a:spAutoFit/>
          </a:bodyPr>
          <a:lstStyle/>
          <a:p>
            <a:r>
              <a:rPr kumimoji="1" lang="ja-JP" altLang="en-US" sz="2400"/>
              <a:t>コード</a:t>
            </a:r>
            <a:r>
              <a:rPr kumimoji="1" lang="en-US" altLang="ja-JP" sz="2400" dirty="0"/>
              <a:t>A</a:t>
            </a:r>
            <a:endParaRPr kumimoji="1" lang="ja-JP" altLang="en-US" sz="2400"/>
          </a:p>
        </p:txBody>
      </p:sp>
      <p:sp>
        <p:nvSpPr>
          <p:cNvPr id="13" name="テキスト ボックス 12">
            <a:extLst>
              <a:ext uri="{FF2B5EF4-FFF2-40B4-BE49-F238E27FC236}">
                <a16:creationId xmlns:a16="http://schemas.microsoft.com/office/drawing/2014/main" id="{D4C53C3C-9840-E6A5-A497-BFD4E3550444}"/>
              </a:ext>
            </a:extLst>
          </p:cNvPr>
          <p:cNvSpPr txBox="1"/>
          <p:nvPr/>
        </p:nvSpPr>
        <p:spPr>
          <a:xfrm>
            <a:off x="336882" y="4226922"/>
            <a:ext cx="1284326" cy="461665"/>
          </a:xfrm>
          <a:prstGeom prst="rect">
            <a:avLst/>
          </a:prstGeom>
          <a:solidFill>
            <a:schemeClr val="accent2">
              <a:lumMod val="20000"/>
              <a:lumOff val="80000"/>
            </a:schemeClr>
          </a:solidFill>
        </p:spPr>
        <p:txBody>
          <a:bodyPr wrap="none" rtlCol="0">
            <a:spAutoFit/>
          </a:bodyPr>
          <a:lstStyle/>
          <a:p>
            <a:r>
              <a:rPr kumimoji="1" lang="ja-JP" altLang="en-US" sz="2400"/>
              <a:t>コード</a:t>
            </a:r>
            <a:r>
              <a:rPr kumimoji="1" lang="en-US" altLang="ja-JP" sz="2400" dirty="0"/>
              <a:t>B</a:t>
            </a:r>
          </a:p>
        </p:txBody>
      </p:sp>
      <p:sp>
        <p:nvSpPr>
          <p:cNvPr id="14" name="テキスト ボックス 13">
            <a:extLst>
              <a:ext uri="{FF2B5EF4-FFF2-40B4-BE49-F238E27FC236}">
                <a16:creationId xmlns:a16="http://schemas.microsoft.com/office/drawing/2014/main" id="{C2F351FA-F21B-1167-BC38-003C689AEC6F}"/>
              </a:ext>
            </a:extLst>
          </p:cNvPr>
          <p:cNvSpPr txBox="1"/>
          <p:nvPr/>
        </p:nvSpPr>
        <p:spPr>
          <a:xfrm>
            <a:off x="4807826" y="1352559"/>
            <a:ext cx="383438" cy="461665"/>
          </a:xfrm>
          <a:prstGeom prst="rect">
            <a:avLst/>
          </a:prstGeom>
          <a:solidFill>
            <a:schemeClr val="accent6">
              <a:lumMod val="20000"/>
              <a:lumOff val="80000"/>
            </a:schemeClr>
          </a:solidFill>
        </p:spPr>
        <p:txBody>
          <a:bodyPr wrap="none" rtlCol="0">
            <a:spAutoFit/>
          </a:bodyPr>
          <a:lstStyle/>
          <a:p>
            <a:r>
              <a:rPr kumimoji="1" lang="en-US" altLang="ja-JP" sz="2400" dirty="0"/>
              <a:t>A</a:t>
            </a:r>
            <a:endParaRPr kumimoji="1" lang="ja-JP" altLang="en-US" sz="2400"/>
          </a:p>
        </p:txBody>
      </p:sp>
      <p:sp>
        <p:nvSpPr>
          <p:cNvPr id="15" name="テキスト ボックス 14">
            <a:extLst>
              <a:ext uri="{FF2B5EF4-FFF2-40B4-BE49-F238E27FC236}">
                <a16:creationId xmlns:a16="http://schemas.microsoft.com/office/drawing/2014/main" id="{E892C4EF-D677-1678-25D4-324D22B606BD}"/>
              </a:ext>
            </a:extLst>
          </p:cNvPr>
          <p:cNvSpPr txBox="1"/>
          <p:nvPr/>
        </p:nvSpPr>
        <p:spPr>
          <a:xfrm>
            <a:off x="7650621" y="229516"/>
            <a:ext cx="360996" cy="461665"/>
          </a:xfrm>
          <a:prstGeom prst="rect">
            <a:avLst/>
          </a:prstGeom>
          <a:solidFill>
            <a:schemeClr val="accent2">
              <a:lumMod val="20000"/>
              <a:lumOff val="80000"/>
            </a:schemeClr>
          </a:solidFill>
        </p:spPr>
        <p:txBody>
          <a:bodyPr wrap="none" rtlCol="0">
            <a:spAutoFit/>
          </a:bodyPr>
          <a:lstStyle/>
          <a:p>
            <a:r>
              <a:rPr lang="en-US" altLang="ja-JP" sz="2400" dirty="0"/>
              <a:t>B</a:t>
            </a:r>
          </a:p>
        </p:txBody>
      </p:sp>
      <p:pic>
        <p:nvPicPr>
          <p:cNvPr id="16" name="図 15">
            <a:extLst>
              <a:ext uri="{FF2B5EF4-FFF2-40B4-BE49-F238E27FC236}">
                <a16:creationId xmlns:a16="http://schemas.microsoft.com/office/drawing/2014/main" id="{426AE06B-FDA0-48AC-36E4-9CA17404CAED}"/>
              </a:ext>
            </a:extLst>
          </p:cNvPr>
          <p:cNvPicPr>
            <a:picLocks noChangeAspect="1"/>
          </p:cNvPicPr>
          <p:nvPr/>
        </p:nvPicPr>
        <p:blipFill>
          <a:blip r:embed="rId3"/>
          <a:stretch>
            <a:fillRect/>
          </a:stretch>
        </p:blipFill>
        <p:spPr>
          <a:xfrm>
            <a:off x="5302195" y="1269237"/>
            <a:ext cx="3630168" cy="5157216"/>
          </a:xfrm>
          <a:prstGeom prst="rect">
            <a:avLst/>
          </a:prstGeom>
        </p:spPr>
      </p:pic>
      <p:pic>
        <p:nvPicPr>
          <p:cNvPr id="17" name="図 16">
            <a:extLst>
              <a:ext uri="{FF2B5EF4-FFF2-40B4-BE49-F238E27FC236}">
                <a16:creationId xmlns:a16="http://schemas.microsoft.com/office/drawing/2014/main" id="{30C1F987-A9B3-8549-63F8-2592E3656E04}"/>
              </a:ext>
            </a:extLst>
          </p:cNvPr>
          <p:cNvPicPr>
            <a:picLocks noChangeAspect="1"/>
          </p:cNvPicPr>
          <p:nvPr/>
        </p:nvPicPr>
        <p:blipFill>
          <a:blip r:embed="rId4"/>
          <a:stretch>
            <a:fillRect/>
          </a:stretch>
        </p:blipFill>
        <p:spPr>
          <a:xfrm>
            <a:off x="8122549" y="187051"/>
            <a:ext cx="3924000" cy="6294940"/>
          </a:xfrm>
          <a:prstGeom prst="rect">
            <a:avLst/>
          </a:prstGeom>
        </p:spPr>
      </p:pic>
    </p:spTree>
    <p:extLst>
      <p:ext uri="{BB962C8B-B14F-4D97-AF65-F5344CB8AC3E}">
        <p14:creationId xmlns:p14="http://schemas.microsoft.com/office/powerpoint/2010/main" val="796536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0B22C-917E-9041-07F7-BCE82AE7B03F}"/>
            </a:ext>
          </a:extLst>
        </p:cNvPr>
        <p:cNvGrpSpPr/>
        <p:nvPr/>
      </p:nvGrpSpPr>
      <p:grpSpPr>
        <a:xfrm>
          <a:off x="0" y="0"/>
          <a:ext cx="0" cy="0"/>
          <a:chOff x="0" y="0"/>
          <a:chExt cx="0" cy="0"/>
        </a:xfrm>
      </p:grpSpPr>
      <p:sp>
        <p:nvSpPr>
          <p:cNvPr id="9" name="正方形/長方形 8">
            <a:extLst>
              <a:ext uri="{FF2B5EF4-FFF2-40B4-BE49-F238E27FC236}">
                <a16:creationId xmlns:a16="http://schemas.microsoft.com/office/drawing/2014/main" id="{10986168-ED06-B2C1-9024-00B4B96F706A}"/>
              </a:ext>
            </a:extLst>
          </p:cNvPr>
          <p:cNvSpPr/>
          <p:nvPr/>
        </p:nvSpPr>
        <p:spPr>
          <a:xfrm>
            <a:off x="4784271" y="0"/>
            <a:ext cx="7407729" cy="6645729"/>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 name="タイトル 1">
            <a:extLst>
              <a:ext uri="{FF2B5EF4-FFF2-40B4-BE49-F238E27FC236}">
                <a16:creationId xmlns:a16="http://schemas.microsoft.com/office/drawing/2014/main" id="{9709D726-D99A-05FF-E594-1B308A5C2D19}"/>
              </a:ext>
            </a:extLst>
          </p:cNvPr>
          <p:cNvSpPr>
            <a:spLocks noGrp="1"/>
          </p:cNvSpPr>
          <p:nvPr>
            <p:ph type="title"/>
          </p:nvPr>
        </p:nvSpPr>
        <p:spPr/>
        <p:txBody>
          <a:bodyPr/>
          <a:lstStyle/>
          <a:p>
            <a:r>
              <a:rPr kumimoji="1" lang="en-US" altLang="ja-JP" dirty="0"/>
              <a:t>Type3</a:t>
            </a:r>
            <a:r>
              <a:rPr kumimoji="1" lang="ja-JP" altLang="en-US"/>
              <a:t>に分類される例</a:t>
            </a:r>
          </a:p>
        </p:txBody>
      </p:sp>
      <p:sp>
        <p:nvSpPr>
          <p:cNvPr id="3" name="コンテンツ プレースホルダー 2">
            <a:extLst>
              <a:ext uri="{FF2B5EF4-FFF2-40B4-BE49-F238E27FC236}">
                <a16:creationId xmlns:a16="http://schemas.microsoft.com/office/drawing/2014/main" id="{D564445B-55EB-5D9A-3160-80C2D3A4FA49}"/>
              </a:ext>
            </a:extLst>
          </p:cNvPr>
          <p:cNvSpPr>
            <a:spLocks noGrp="1"/>
          </p:cNvSpPr>
          <p:nvPr>
            <p:ph idx="1"/>
          </p:nvPr>
        </p:nvSpPr>
        <p:spPr/>
        <p:txBody>
          <a:bodyPr/>
          <a:lstStyle/>
          <a:p>
            <a:r>
              <a:rPr kumimoji="1" lang="ja-JP" altLang="en-US"/>
              <a:t>葉ノード，単文以下の</a:t>
            </a:r>
            <a:endParaRPr kumimoji="1" lang="en-US" altLang="ja-JP" dirty="0"/>
          </a:p>
          <a:p>
            <a:r>
              <a:rPr kumimoji="1" lang="ja-JP" altLang="en-US"/>
              <a:t>ノードを</a:t>
            </a:r>
            <a:r>
              <a:rPr lang="ja-JP" altLang="en-US"/>
              <a:t>除いた</a:t>
            </a:r>
            <a:r>
              <a:rPr lang="en-US" altLang="ja-JP" dirty="0"/>
              <a:t>AST</a:t>
            </a:r>
            <a:r>
              <a:rPr lang="ja-JP" altLang="en-US"/>
              <a:t>が同一</a:t>
            </a:r>
            <a:endParaRPr kumimoji="1" lang="en-US" altLang="ja-JP" dirty="0"/>
          </a:p>
        </p:txBody>
      </p:sp>
      <p:sp>
        <p:nvSpPr>
          <p:cNvPr id="4" name="スライド番号プレースホルダー 3">
            <a:extLst>
              <a:ext uri="{FF2B5EF4-FFF2-40B4-BE49-F238E27FC236}">
                <a16:creationId xmlns:a16="http://schemas.microsoft.com/office/drawing/2014/main" id="{A37BAC22-C25C-0F95-936A-4BA3D8BB29DE}"/>
              </a:ext>
            </a:extLst>
          </p:cNvPr>
          <p:cNvSpPr>
            <a:spLocks noGrp="1"/>
          </p:cNvSpPr>
          <p:nvPr>
            <p:ph type="sldNum" sz="quarter" idx="12"/>
          </p:nvPr>
        </p:nvSpPr>
        <p:spPr/>
        <p:txBody>
          <a:bodyPr/>
          <a:lstStyle/>
          <a:p>
            <a:fld id="{B16735D3-C9E7-F649-AF37-A9D08763696D}" type="slidenum">
              <a:rPr lang="ja-JP" altLang="en-US" smtClean="0"/>
              <a:pPr/>
              <a:t>13</a:t>
            </a:fld>
            <a:endParaRPr lang="ja-JP" altLang="en-US"/>
          </a:p>
        </p:txBody>
      </p:sp>
      <p:pic>
        <p:nvPicPr>
          <p:cNvPr id="8" name="図 7">
            <a:extLst>
              <a:ext uri="{FF2B5EF4-FFF2-40B4-BE49-F238E27FC236}">
                <a16:creationId xmlns:a16="http://schemas.microsoft.com/office/drawing/2014/main" id="{E7CFDDBD-7CC6-0FB1-F477-127C97DB7B43}"/>
              </a:ext>
            </a:extLst>
          </p:cNvPr>
          <p:cNvPicPr>
            <a:picLocks noChangeAspect="1"/>
          </p:cNvPicPr>
          <p:nvPr/>
        </p:nvPicPr>
        <p:blipFill>
          <a:blip r:embed="rId3"/>
          <a:stretch>
            <a:fillRect/>
          </a:stretch>
        </p:blipFill>
        <p:spPr>
          <a:xfrm>
            <a:off x="8132038" y="185942"/>
            <a:ext cx="3924909" cy="6296399"/>
          </a:xfrm>
          <a:prstGeom prst="rect">
            <a:avLst/>
          </a:prstGeom>
          <a:ln w="38100">
            <a:noFill/>
          </a:ln>
        </p:spPr>
      </p:pic>
      <p:pic>
        <p:nvPicPr>
          <p:cNvPr id="10" name="図 9">
            <a:extLst>
              <a:ext uri="{FF2B5EF4-FFF2-40B4-BE49-F238E27FC236}">
                <a16:creationId xmlns:a16="http://schemas.microsoft.com/office/drawing/2014/main" id="{2EC7C546-B9CA-BAAA-58B1-B58899E60F1D}"/>
              </a:ext>
            </a:extLst>
          </p:cNvPr>
          <p:cNvPicPr>
            <a:picLocks noChangeAspect="1"/>
          </p:cNvPicPr>
          <p:nvPr/>
        </p:nvPicPr>
        <p:blipFill>
          <a:blip r:embed="rId4"/>
          <a:stretch>
            <a:fillRect/>
          </a:stretch>
        </p:blipFill>
        <p:spPr>
          <a:xfrm>
            <a:off x="5305008" y="1268151"/>
            <a:ext cx="3630168" cy="5157216"/>
          </a:xfrm>
          <a:prstGeom prst="rect">
            <a:avLst/>
          </a:prstGeom>
          <a:ln w="38100">
            <a:noFill/>
          </a:ln>
        </p:spPr>
      </p:pic>
      <p:sp>
        <p:nvSpPr>
          <p:cNvPr id="5" name="正方形/長方形 4">
            <a:extLst>
              <a:ext uri="{FF2B5EF4-FFF2-40B4-BE49-F238E27FC236}">
                <a16:creationId xmlns:a16="http://schemas.microsoft.com/office/drawing/2014/main" id="{EF985394-BF1C-8CF6-D8A5-9CE033880DF1}"/>
              </a:ext>
            </a:extLst>
          </p:cNvPr>
          <p:cNvSpPr/>
          <p:nvPr/>
        </p:nvSpPr>
        <p:spPr>
          <a:xfrm>
            <a:off x="528000" y="3172339"/>
            <a:ext cx="3206700" cy="932873"/>
          </a:xfrm>
          <a:prstGeom prst="rect">
            <a:avLst/>
          </a:prstGeom>
          <a:no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dirty="0">
                <a:solidFill>
                  <a:schemeClr val="tx1"/>
                </a:solidFill>
                <a:latin typeface="Consolas" panose="020B0609020204030204" pitchFamily="49" charset="0"/>
                <a:cs typeface="Consolas" panose="020B0609020204030204" pitchFamily="49" charset="0"/>
              </a:rPr>
              <a:t>public </a:t>
            </a:r>
            <a:r>
              <a:rPr lang="en" altLang="ja-JP" dirty="0">
                <a:solidFill>
                  <a:srgbClr val="FF0000"/>
                </a:solidFill>
                <a:latin typeface="Consolas" panose="020B0609020204030204" pitchFamily="49" charset="0"/>
                <a:cs typeface="Consolas" panose="020B0609020204030204" pitchFamily="49" charset="0"/>
              </a:rPr>
              <a:t>int</a:t>
            </a:r>
            <a:r>
              <a:rPr lang="en" altLang="ja-JP" dirty="0">
                <a:solidFill>
                  <a:schemeClr val="tx1"/>
                </a:solidFill>
                <a:latin typeface="Consolas" panose="020B0609020204030204" pitchFamily="49" charset="0"/>
                <a:cs typeface="Consolas" panose="020B0609020204030204" pitchFamily="49" charset="0"/>
              </a:rPr>
              <a:t> add(int a) {</a:t>
            </a:r>
            <a:br>
              <a:rPr lang="en" altLang="ja-JP"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    </a:t>
            </a:r>
            <a:r>
              <a:rPr lang="en" altLang="ja-JP" dirty="0">
                <a:solidFill>
                  <a:srgbClr val="FF0000"/>
                </a:solidFill>
                <a:latin typeface="Consolas" panose="020B0609020204030204" pitchFamily="49" charset="0"/>
                <a:cs typeface="Consolas" panose="020B0609020204030204" pitchFamily="49" charset="0"/>
              </a:rPr>
              <a:t>return a + 10;</a:t>
            </a:r>
          </a:p>
          <a:p>
            <a:r>
              <a:rPr lang="en" altLang="ja-JP" dirty="0">
                <a:solidFill>
                  <a:schemeClr val="tx1"/>
                </a:solidFill>
                <a:latin typeface="Consolas" panose="020B0609020204030204" pitchFamily="49" charset="0"/>
                <a:cs typeface="Consolas" panose="020B0609020204030204" pitchFamily="49" charset="0"/>
              </a:rPr>
              <a:t>}</a:t>
            </a:r>
          </a:p>
        </p:txBody>
      </p:sp>
      <p:sp>
        <p:nvSpPr>
          <p:cNvPr id="11" name="正方形/長方形 10">
            <a:extLst>
              <a:ext uri="{FF2B5EF4-FFF2-40B4-BE49-F238E27FC236}">
                <a16:creationId xmlns:a16="http://schemas.microsoft.com/office/drawing/2014/main" id="{04E4A21F-65B4-3218-C181-82DCA6F4C1F3}"/>
              </a:ext>
            </a:extLst>
          </p:cNvPr>
          <p:cNvSpPr/>
          <p:nvPr/>
        </p:nvSpPr>
        <p:spPr>
          <a:xfrm>
            <a:off x="528000" y="4673363"/>
            <a:ext cx="3206700" cy="932873"/>
          </a:xfrm>
          <a:prstGeom prst="rect">
            <a:avLst/>
          </a:prstGeom>
          <a:no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dirty="0">
                <a:solidFill>
                  <a:schemeClr val="tx1"/>
                </a:solidFill>
                <a:latin typeface="Consolas" panose="020B0609020204030204" pitchFamily="49" charset="0"/>
                <a:cs typeface="Consolas" panose="020B0609020204030204" pitchFamily="49" charset="0"/>
              </a:rPr>
              <a:t>public </a:t>
            </a:r>
            <a:r>
              <a:rPr lang="en" altLang="ja-JP" dirty="0">
                <a:solidFill>
                  <a:srgbClr val="FF0000"/>
                </a:solidFill>
                <a:latin typeface="Consolas" panose="020B0609020204030204" pitchFamily="49" charset="0"/>
                <a:cs typeface="Consolas" panose="020B0609020204030204" pitchFamily="49" charset="0"/>
              </a:rPr>
              <a:t>void</a:t>
            </a:r>
            <a:r>
              <a:rPr lang="en" altLang="ja-JP" dirty="0">
                <a:solidFill>
                  <a:schemeClr val="tx1"/>
                </a:solidFill>
                <a:latin typeface="Consolas" panose="020B0609020204030204" pitchFamily="49" charset="0"/>
                <a:cs typeface="Consolas" panose="020B0609020204030204" pitchFamily="49" charset="0"/>
              </a:rPr>
              <a:t> add(int a) {</a:t>
            </a:r>
            <a:br>
              <a:rPr lang="en" altLang="ja-JP"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    </a:t>
            </a:r>
            <a:r>
              <a:rPr lang="en" altLang="ja-JP" dirty="0">
                <a:solidFill>
                  <a:srgbClr val="FF0000"/>
                </a:solidFill>
                <a:latin typeface="Consolas" panose="020B0609020204030204" pitchFamily="49" charset="0"/>
                <a:cs typeface="Consolas" panose="020B0609020204030204" pitchFamily="49" charset="0"/>
              </a:rPr>
              <a:t>a = a + 10;</a:t>
            </a:r>
            <a:br>
              <a:rPr lang="en" altLang="ja-JP" b="1"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a:t>
            </a:r>
          </a:p>
        </p:txBody>
      </p:sp>
      <p:sp>
        <p:nvSpPr>
          <p:cNvPr id="12" name="テキスト ボックス 11">
            <a:extLst>
              <a:ext uri="{FF2B5EF4-FFF2-40B4-BE49-F238E27FC236}">
                <a16:creationId xmlns:a16="http://schemas.microsoft.com/office/drawing/2014/main" id="{4A731155-3CC7-C252-860B-8C40B69F0713}"/>
              </a:ext>
            </a:extLst>
          </p:cNvPr>
          <p:cNvSpPr txBox="1"/>
          <p:nvPr/>
        </p:nvSpPr>
        <p:spPr>
          <a:xfrm>
            <a:off x="336882" y="2746629"/>
            <a:ext cx="1306768" cy="461665"/>
          </a:xfrm>
          <a:prstGeom prst="rect">
            <a:avLst/>
          </a:prstGeom>
          <a:solidFill>
            <a:schemeClr val="accent6">
              <a:lumMod val="20000"/>
              <a:lumOff val="80000"/>
            </a:schemeClr>
          </a:solidFill>
        </p:spPr>
        <p:txBody>
          <a:bodyPr wrap="none" rtlCol="0">
            <a:spAutoFit/>
          </a:bodyPr>
          <a:lstStyle/>
          <a:p>
            <a:r>
              <a:rPr kumimoji="1" lang="ja-JP" altLang="en-US" sz="2400"/>
              <a:t>コード</a:t>
            </a:r>
            <a:r>
              <a:rPr kumimoji="1" lang="en-US" altLang="ja-JP" sz="2400" dirty="0"/>
              <a:t>A</a:t>
            </a:r>
            <a:endParaRPr kumimoji="1" lang="ja-JP" altLang="en-US" sz="2400"/>
          </a:p>
        </p:txBody>
      </p:sp>
      <p:sp>
        <p:nvSpPr>
          <p:cNvPr id="13" name="テキスト ボックス 12">
            <a:extLst>
              <a:ext uri="{FF2B5EF4-FFF2-40B4-BE49-F238E27FC236}">
                <a16:creationId xmlns:a16="http://schemas.microsoft.com/office/drawing/2014/main" id="{48BEABEE-0EE1-B09B-3525-B06726353315}"/>
              </a:ext>
            </a:extLst>
          </p:cNvPr>
          <p:cNvSpPr txBox="1"/>
          <p:nvPr/>
        </p:nvSpPr>
        <p:spPr>
          <a:xfrm>
            <a:off x="336882" y="4226922"/>
            <a:ext cx="1284326" cy="461665"/>
          </a:xfrm>
          <a:prstGeom prst="rect">
            <a:avLst/>
          </a:prstGeom>
          <a:solidFill>
            <a:schemeClr val="accent2">
              <a:lumMod val="20000"/>
              <a:lumOff val="80000"/>
            </a:schemeClr>
          </a:solidFill>
        </p:spPr>
        <p:txBody>
          <a:bodyPr wrap="none" rtlCol="0">
            <a:spAutoFit/>
          </a:bodyPr>
          <a:lstStyle/>
          <a:p>
            <a:r>
              <a:rPr kumimoji="1" lang="ja-JP" altLang="en-US" sz="2400"/>
              <a:t>コード</a:t>
            </a:r>
            <a:r>
              <a:rPr kumimoji="1" lang="en-US" altLang="ja-JP" sz="2400" dirty="0"/>
              <a:t>B</a:t>
            </a:r>
          </a:p>
        </p:txBody>
      </p:sp>
      <p:sp>
        <p:nvSpPr>
          <p:cNvPr id="16" name="テキスト ボックス 15">
            <a:extLst>
              <a:ext uri="{FF2B5EF4-FFF2-40B4-BE49-F238E27FC236}">
                <a16:creationId xmlns:a16="http://schemas.microsoft.com/office/drawing/2014/main" id="{EE42A6BE-05B6-3199-12C4-812F7B38627A}"/>
              </a:ext>
            </a:extLst>
          </p:cNvPr>
          <p:cNvSpPr txBox="1"/>
          <p:nvPr/>
        </p:nvSpPr>
        <p:spPr>
          <a:xfrm>
            <a:off x="4807826" y="1352559"/>
            <a:ext cx="383438" cy="461665"/>
          </a:xfrm>
          <a:prstGeom prst="rect">
            <a:avLst/>
          </a:prstGeom>
          <a:solidFill>
            <a:schemeClr val="accent6">
              <a:lumMod val="20000"/>
              <a:lumOff val="80000"/>
            </a:schemeClr>
          </a:solidFill>
        </p:spPr>
        <p:txBody>
          <a:bodyPr wrap="none" rtlCol="0">
            <a:spAutoFit/>
          </a:bodyPr>
          <a:lstStyle/>
          <a:p>
            <a:r>
              <a:rPr kumimoji="1" lang="en-US" altLang="ja-JP" sz="2400" dirty="0"/>
              <a:t>A</a:t>
            </a:r>
            <a:endParaRPr kumimoji="1" lang="ja-JP" altLang="en-US" sz="2400"/>
          </a:p>
        </p:txBody>
      </p:sp>
      <p:sp>
        <p:nvSpPr>
          <p:cNvPr id="17" name="テキスト ボックス 16">
            <a:extLst>
              <a:ext uri="{FF2B5EF4-FFF2-40B4-BE49-F238E27FC236}">
                <a16:creationId xmlns:a16="http://schemas.microsoft.com/office/drawing/2014/main" id="{7583B693-F01A-3B64-4ADB-7C056D6ADB00}"/>
              </a:ext>
            </a:extLst>
          </p:cNvPr>
          <p:cNvSpPr txBox="1"/>
          <p:nvPr/>
        </p:nvSpPr>
        <p:spPr>
          <a:xfrm>
            <a:off x="7650621" y="229516"/>
            <a:ext cx="360996" cy="461665"/>
          </a:xfrm>
          <a:prstGeom prst="rect">
            <a:avLst/>
          </a:prstGeom>
          <a:solidFill>
            <a:schemeClr val="accent2">
              <a:lumMod val="20000"/>
              <a:lumOff val="80000"/>
            </a:schemeClr>
          </a:solidFill>
        </p:spPr>
        <p:txBody>
          <a:bodyPr wrap="none" rtlCol="0">
            <a:spAutoFit/>
          </a:bodyPr>
          <a:lstStyle/>
          <a:p>
            <a:r>
              <a:rPr lang="en-US" altLang="ja-JP" sz="2400" dirty="0"/>
              <a:t>B</a:t>
            </a:r>
          </a:p>
        </p:txBody>
      </p:sp>
    </p:spTree>
    <p:extLst>
      <p:ext uri="{BB962C8B-B14F-4D97-AF65-F5344CB8AC3E}">
        <p14:creationId xmlns:p14="http://schemas.microsoft.com/office/powerpoint/2010/main" val="73470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841930-059B-4CDC-AE06-DFF822E0F513}"/>
              </a:ext>
            </a:extLst>
          </p:cNvPr>
          <p:cNvSpPr>
            <a:spLocks noGrp="1"/>
          </p:cNvSpPr>
          <p:nvPr>
            <p:ph type="title"/>
          </p:nvPr>
        </p:nvSpPr>
        <p:spPr/>
        <p:txBody>
          <a:bodyPr/>
          <a:lstStyle/>
          <a:p>
            <a:r>
              <a:rPr lang="ja-JP" altLang="en-US"/>
              <a:t>実装</a:t>
            </a:r>
            <a:endParaRPr kumimoji="1" lang="ja-JP" altLang="en-US"/>
          </a:p>
        </p:txBody>
      </p:sp>
      <p:sp>
        <p:nvSpPr>
          <p:cNvPr id="3" name="コンテンツ プレースホルダー 2">
            <a:extLst>
              <a:ext uri="{FF2B5EF4-FFF2-40B4-BE49-F238E27FC236}">
                <a16:creationId xmlns:a16="http://schemas.microsoft.com/office/drawing/2014/main" id="{EDF5336B-E85C-0AC2-16D1-A3B32A34C771}"/>
              </a:ext>
            </a:extLst>
          </p:cNvPr>
          <p:cNvSpPr>
            <a:spLocks noGrp="1"/>
          </p:cNvSpPr>
          <p:nvPr>
            <p:ph idx="1"/>
          </p:nvPr>
        </p:nvSpPr>
        <p:spPr/>
        <p:txBody>
          <a:bodyPr/>
          <a:lstStyle/>
          <a:p>
            <a:r>
              <a:rPr lang="en" altLang="ja-JP" dirty="0"/>
              <a:t>AST</a:t>
            </a:r>
            <a:r>
              <a:rPr lang="ja-JP" altLang="en-US"/>
              <a:t>解析ライブラリである</a:t>
            </a:r>
            <a:r>
              <a:rPr lang="en-US" altLang="ja-JP" b="1" dirty="0"/>
              <a:t>Tree-sitter</a:t>
            </a:r>
            <a:r>
              <a:rPr lang="ja-JP" altLang="en-US"/>
              <a:t>を利用</a:t>
            </a:r>
            <a:endParaRPr kumimoji="1" lang="en-US" altLang="ja-JP" dirty="0"/>
          </a:p>
          <a:p>
            <a:r>
              <a:rPr kumimoji="1" lang="en-US" altLang="ja-JP" dirty="0"/>
              <a:t>- </a:t>
            </a:r>
            <a:r>
              <a:rPr kumimoji="1" lang="ja-JP" altLang="en-US"/>
              <a:t>多言語対応した</a:t>
            </a:r>
            <a:r>
              <a:rPr kumimoji="1" lang="en-US" altLang="ja-JP" dirty="0"/>
              <a:t>AST</a:t>
            </a:r>
            <a:r>
              <a:rPr kumimoji="1" lang="ja-JP" altLang="en-US"/>
              <a:t>解析ライブラリ</a:t>
            </a:r>
            <a:endParaRPr lang="en-US" altLang="ja-JP" dirty="0"/>
          </a:p>
          <a:p>
            <a:r>
              <a:rPr lang="en-US" altLang="ja-JP" dirty="0"/>
              <a:t>- </a:t>
            </a:r>
            <a:r>
              <a:rPr lang="ja-JP" altLang="en-US"/>
              <a:t>現在は</a:t>
            </a:r>
            <a:r>
              <a:rPr lang="en-US" altLang="ja-JP" dirty="0"/>
              <a:t>Java</a:t>
            </a:r>
            <a:r>
              <a:rPr lang="ja-JP" altLang="en-US"/>
              <a:t>に対する実装，将来的に他言語への拡張</a:t>
            </a:r>
            <a:endParaRPr lang="en-US" altLang="ja-JP" dirty="0"/>
          </a:p>
        </p:txBody>
      </p:sp>
      <p:sp>
        <p:nvSpPr>
          <p:cNvPr id="4" name="スライド番号プレースホルダー 3">
            <a:extLst>
              <a:ext uri="{FF2B5EF4-FFF2-40B4-BE49-F238E27FC236}">
                <a16:creationId xmlns:a16="http://schemas.microsoft.com/office/drawing/2014/main" id="{50C59479-AAD9-D1AD-3744-0C2AFA6D5245}"/>
              </a:ext>
            </a:extLst>
          </p:cNvPr>
          <p:cNvSpPr>
            <a:spLocks noGrp="1"/>
          </p:cNvSpPr>
          <p:nvPr>
            <p:ph type="sldNum" sz="quarter" idx="12"/>
          </p:nvPr>
        </p:nvSpPr>
        <p:spPr/>
        <p:txBody>
          <a:bodyPr/>
          <a:lstStyle/>
          <a:p>
            <a:fld id="{B16735D3-C9E7-F649-AF37-A9D08763696D}" type="slidenum">
              <a:rPr lang="ja-JP" altLang="en-US" smtClean="0"/>
              <a:pPr/>
              <a:t>14</a:t>
            </a:fld>
            <a:endParaRPr lang="ja-JP" altLang="en-US"/>
          </a:p>
        </p:txBody>
      </p:sp>
    </p:spTree>
    <p:extLst>
      <p:ext uri="{BB962C8B-B14F-4D97-AF65-F5344CB8AC3E}">
        <p14:creationId xmlns:p14="http://schemas.microsoft.com/office/powerpoint/2010/main" val="1693698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A47344-2C27-6619-04C5-D8134FE849E3}"/>
              </a:ext>
            </a:extLst>
          </p:cNvPr>
          <p:cNvSpPr>
            <a:spLocks noGrp="1"/>
          </p:cNvSpPr>
          <p:nvPr>
            <p:ph type="title"/>
          </p:nvPr>
        </p:nvSpPr>
        <p:spPr/>
        <p:txBody>
          <a:bodyPr/>
          <a:lstStyle/>
          <a:p>
            <a:r>
              <a:rPr kumimoji="1" lang="ja-JP" altLang="en-US"/>
              <a:t>評価実験</a:t>
            </a:r>
          </a:p>
        </p:txBody>
      </p:sp>
      <p:sp>
        <p:nvSpPr>
          <p:cNvPr id="3" name="コンテンツ プレースホルダー 2">
            <a:extLst>
              <a:ext uri="{FF2B5EF4-FFF2-40B4-BE49-F238E27FC236}">
                <a16:creationId xmlns:a16="http://schemas.microsoft.com/office/drawing/2014/main" id="{18B9FAED-A249-4043-9650-6FAC204FCD77}"/>
              </a:ext>
            </a:extLst>
          </p:cNvPr>
          <p:cNvSpPr>
            <a:spLocks noGrp="1"/>
          </p:cNvSpPr>
          <p:nvPr>
            <p:ph idx="1"/>
          </p:nvPr>
        </p:nvSpPr>
        <p:spPr/>
        <p:txBody>
          <a:bodyPr/>
          <a:lstStyle/>
          <a:p>
            <a:r>
              <a:rPr kumimoji="1" lang="ja-JP" altLang="en-US" b="1"/>
              <a:t>被験者実験</a:t>
            </a:r>
            <a:endParaRPr kumimoji="1" lang="en-US" altLang="ja-JP" b="1" dirty="0"/>
          </a:p>
          <a:p>
            <a:r>
              <a:rPr lang="ja-JP" altLang="en-US"/>
              <a:t>提案手法のラベリングが人間の感覚とずれているのかを評価</a:t>
            </a:r>
            <a:endParaRPr lang="en-US" altLang="ja-JP" dirty="0"/>
          </a:p>
          <a:p>
            <a:endParaRPr kumimoji="1" lang="en-US" altLang="ja-JP" dirty="0"/>
          </a:p>
          <a:p>
            <a:pPr>
              <a:buNone/>
            </a:pPr>
            <a:r>
              <a:rPr kumimoji="1" lang="ja-JP" altLang="en-US"/>
              <a:t>コードクローンの大規模データセット</a:t>
            </a:r>
            <a:r>
              <a:rPr kumimoji="1" lang="en-US" altLang="ja-JP" b="1" dirty="0" err="1"/>
              <a:t>BigCloneBench</a:t>
            </a:r>
            <a:r>
              <a:rPr kumimoji="1" lang="ja-JP" altLang="en-US"/>
              <a:t>を利用</a:t>
            </a:r>
            <a:endParaRPr lang="en-US" altLang="ja-JP" dirty="0"/>
          </a:p>
          <a:p>
            <a:pPr lvl="1">
              <a:buNone/>
            </a:pPr>
            <a:r>
              <a:rPr lang="en-US" altLang="ja-JP" dirty="0"/>
              <a:t>- </a:t>
            </a:r>
            <a:r>
              <a:rPr lang="ja-JP" altLang="en-US"/>
              <a:t>既存のコードクローン研究に利用されているため</a:t>
            </a:r>
            <a:endParaRPr lang="en-US" altLang="ja-JP" dirty="0"/>
          </a:p>
          <a:p>
            <a:pPr lvl="1">
              <a:buNone/>
            </a:pPr>
            <a:endParaRPr lang="en-US" altLang="ja-JP" dirty="0"/>
          </a:p>
          <a:p>
            <a:pPr>
              <a:buNone/>
            </a:pPr>
            <a:r>
              <a:rPr lang="ja-JP" altLang="en-US"/>
              <a:t>被験者：</a:t>
            </a:r>
            <a:r>
              <a:rPr kumimoji="1" lang="ja-JP" altLang="en-US"/>
              <a:t>大学院博士前期課程の学生</a:t>
            </a:r>
            <a:r>
              <a:rPr kumimoji="1" lang="en-US" altLang="ja-JP" dirty="0"/>
              <a:t>6</a:t>
            </a:r>
            <a:r>
              <a:rPr kumimoji="1" lang="ja-JP" altLang="en-US"/>
              <a:t>人</a:t>
            </a:r>
            <a:endParaRPr kumimoji="1" lang="en-US" altLang="ja-JP" dirty="0"/>
          </a:p>
        </p:txBody>
      </p:sp>
      <p:sp>
        <p:nvSpPr>
          <p:cNvPr id="4" name="スライド番号プレースホルダー 3">
            <a:extLst>
              <a:ext uri="{FF2B5EF4-FFF2-40B4-BE49-F238E27FC236}">
                <a16:creationId xmlns:a16="http://schemas.microsoft.com/office/drawing/2014/main" id="{876C985E-FD74-5B22-F8EF-0E077497D059}"/>
              </a:ext>
            </a:extLst>
          </p:cNvPr>
          <p:cNvSpPr>
            <a:spLocks noGrp="1"/>
          </p:cNvSpPr>
          <p:nvPr>
            <p:ph type="sldNum" sz="quarter" idx="12"/>
          </p:nvPr>
        </p:nvSpPr>
        <p:spPr/>
        <p:txBody>
          <a:bodyPr/>
          <a:lstStyle/>
          <a:p>
            <a:fld id="{B16735D3-C9E7-F649-AF37-A9D08763696D}" type="slidenum">
              <a:rPr lang="ja-JP" altLang="en-US" smtClean="0"/>
              <a:pPr/>
              <a:t>15</a:t>
            </a:fld>
            <a:endParaRPr lang="ja-JP" altLang="en-US"/>
          </a:p>
        </p:txBody>
      </p:sp>
    </p:spTree>
    <p:extLst>
      <p:ext uri="{BB962C8B-B14F-4D97-AF65-F5344CB8AC3E}">
        <p14:creationId xmlns:p14="http://schemas.microsoft.com/office/powerpoint/2010/main" val="454117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8E957B-A87B-30B8-49E2-F1A38FF5203B}"/>
              </a:ext>
            </a:extLst>
          </p:cNvPr>
          <p:cNvSpPr>
            <a:spLocks noGrp="1"/>
          </p:cNvSpPr>
          <p:nvPr>
            <p:ph type="title"/>
          </p:nvPr>
        </p:nvSpPr>
        <p:spPr/>
        <p:txBody>
          <a:bodyPr/>
          <a:lstStyle/>
          <a:p>
            <a:r>
              <a:rPr kumimoji="1" lang="ja-JP" altLang="en-US"/>
              <a:t>既存データセット：</a:t>
            </a:r>
            <a:r>
              <a:rPr kumimoji="1" lang="en-US" altLang="ja-JP" dirty="0" err="1"/>
              <a:t>BigCloneBench</a:t>
            </a:r>
            <a:endParaRPr kumimoji="1" lang="ja-JP" altLang="en-US"/>
          </a:p>
        </p:txBody>
      </p:sp>
      <p:sp>
        <p:nvSpPr>
          <p:cNvPr id="3" name="コンテンツ プレースホルダー 2">
            <a:extLst>
              <a:ext uri="{FF2B5EF4-FFF2-40B4-BE49-F238E27FC236}">
                <a16:creationId xmlns:a16="http://schemas.microsoft.com/office/drawing/2014/main" id="{74FF682B-36DC-5492-D27F-E62F33F2EC83}"/>
              </a:ext>
            </a:extLst>
          </p:cNvPr>
          <p:cNvSpPr>
            <a:spLocks noGrp="1"/>
          </p:cNvSpPr>
          <p:nvPr>
            <p:ph idx="1"/>
          </p:nvPr>
        </p:nvSpPr>
        <p:spPr/>
        <p:txBody>
          <a:bodyPr/>
          <a:lstStyle/>
          <a:p>
            <a:r>
              <a:rPr kumimoji="1" lang="en-US" altLang="ja-JP" b="1" dirty="0" err="1"/>
              <a:t>BigCloneBench</a:t>
            </a:r>
            <a:r>
              <a:rPr kumimoji="1" lang="en-US" altLang="ja-JP" b="1" dirty="0"/>
              <a:t>(BCB)</a:t>
            </a:r>
            <a:r>
              <a:rPr lang="en-US" altLang="ja-JP" sz="1800" dirty="0"/>
              <a:t>[3]</a:t>
            </a:r>
          </a:p>
          <a:p>
            <a:r>
              <a:rPr lang="en-US" altLang="ja-JP" dirty="0"/>
              <a:t>- </a:t>
            </a:r>
            <a:r>
              <a:rPr lang="ja-JP" altLang="en-US"/>
              <a:t>大規模なコードクローンデータセット</a:t>
            </a:r>
            <a:endParaRPr lang="en-US" altLang="ja-JP" dirty="0"/>
          </a:p>
          <a:p>
            <a:r>
              <a:rPr lang="en-US" altLang="ja-JP" dirty="0"/>
              <a:t>- </a:t>
            </a:r>
            <a:r>
              <a:rPr lang="ja-JP" altLang="en-US"/>
              <a:t>約</a:t>
            </a:r>
            <a:r>
              <a:rPr lang="en-US" altLang="ja-JP" dirty="0"/>
              <a:t>800</a:t>
            </a:r>
            <a:r>
              <a:rPr lang="ja-JP" altLang="en-US"/>
              <a:t>万のクローンペアが存在</a:t>
            </a:r>
            <a:endParaRPr lang="en-US" altLang="ja-JP" dirty="0"/>
          </a:p>
          <a:p>
            <a:r>
              <a:rPr lang="en-US" altLang="ja-JP" dirty="0"/>
              <a:t>- Type1, Type2, Type3(Strong), Type3(Moderate), Type3(Weak)</a:t>
            </a:r>
            <a:r>
              <a:rPr lang="ja-JP" altLang="en-US"/>
              <a:t>に分類</a:t>
            </a:r>
            <a:endParaRPr lang="en-US" altLang="ja-JP" dirty="0"/>
          </a:p>
          <a:p>
            <a:pPr lvl="1"/>
            <a:r>
              <a:rPr lang="en-US" altLang="ja-JP" dirty="0"/>
              <a:t>- Type3</a:t>
            </a:r>
            <a:r>
              <a:rPr lang="ja-JP" altLang="en-US"/>
              <a:t>は一致する行の割合で以下のように分類</a:t>
            </a:r>
            <a:endParaRPr lang="en-US" altLang="ja-JP" dirty="0"/>
          </a:p>
          <a:p>
            <a:pPr lvl="2"/>
            <a:r>
              <a:rPr lang="en-US" altLang="ja-JP" dirty="0"/>
              <a:t> </a:t>
            </a:r>
            <a:r>
              <a:rPr lang="ja-JP" altLang="en-US"/>
              <a:t>一致率</a:t>
            </a:r>
            <a:r>
              <a:rPr lang="en-US" altLang="ja-JP" dirty="0"/>
              <a:t> 0.7~1.0</a:t>
            </a:r>
            <a:r>
              <a:rPr lang="ja-JP" altLang="en-US"/>
              <a:t>：</a:t>
            </a:r>
            <a:r>
              <a:rPr lang="en-US" altLang="ja-JP" b="1" dirty="0"/>
              <a:t>Strong</a:t>
            </a:r>
          </a:p>
          <a:p>
            <a:pPr lvl="2"/>
            <a:r>
              <a:rPr lang="en-US" altLang="ja-JP" dirty="0"/>
              <a:t> </a:t>
            </a:r>
            <a:r>
              <a:rPr lang="ja-JP" altLang="en-US"/>
              <a:t>一致率</a:t>
            </a:r>
            <a:r>
              <a:rPr lang="en-US" altLang="ja-JP" dirty="0"/>
              <a:t> 0.5~0.7</a:t>
            </a:r>
            <a:r>
              <a:rPr lang="ja-JP" altLang="en-US"/>
              <a:t>：</a:t>
            </a:r>
            <a:r>
              <a:rPr lang="en-US" altLang="ja-JP" b="1" dirty="0"/>
              <a:t>Moderate</a:t>
            </a:r>
          </a:p>
          <a:p>
            <a:pPr lvl="2"/>
            <a:r>
              <a:rPr lang="en-US" altLang="ja-JP" dirty="0"/>
              <a:t> </a:t>
            </a:r>
            <a:r>
              <a:rPr lang="ja-JP" altLang="en-US"/>
              <a:t>一致率</a:t>
            </a:r>
            <a:r>
              <a:rPr lang="en-US" altLang="ja-JP" dirty="0"/>
              <a:t> 0.0~0.5</a:t>
            </a:r>
            <a:r>
              <a:rPr lang="ja-JP" altLang="en-US"/>
              <a:t>：</a:t>
            </a:r>
            <a:r>
              <a:rPr lang="en-US" altLang="ja-JP" b="1" dirty="0"/>
              <a:t>Weak</a:t>
            </a:r>
          </a:p>
          <a:p>
            <a:r>
              <a:rPr lang="en-US" altLang="ja-JP" dirty="0"/>
              <a:t>- </a:t>
            </a:r>
            <a:r>
              <a:rPr lang="ja-JP" altLang="en-US"/>
              <a:t>既存の研究では</a:t>
            </a:r>
            <a:r>
              <a:rPr lang="en-US" altLang="ja-JP" dirty="0"/>
              <a:t>Type3(Weak)</a:t>
            </a:r>
            <a:r>
              <a:rPr lang="ja-JP" altLang="en-US"/>
              <a:t>を</a:t>
            </a:r>
            <a:r>
              <a:rPr lang="en-US" altLang="ja-JP" dirty="0"/>
              <a:t>Type4</a:t>
            </a:r>
            <a:r>
              <a:rPr lang="ja-JP" altLang="en-US"/>
              <a:t>として利用</a:t>
            </a:r>
            <a:endParaRPr lang="en-US" altLang="ja-JP" dirty="0"/>
          </a:p>
          <a:p>
            <a:pPr lvl="3"/>
            <a:endParaRPr lang="en-US" altLang="ja-JP" dirty="0"/>
          </a:p>
          <a:p>
            <a:r>
              <a:rPr lang="en" altLang="ja-JP" sz="1000" dirty="0"/>
              <a:t>[</a:t>
            </a:r>
            <a:r>
              <a:rPr lang="en-US" altLang="ja-JP" sz="1000" dirty="0"/>
              <a:t>3</a:t>
            </a:r>
            <a:r>
              <a:rPr lang="en" altLang="ja-JP" sz="1000" dirty="0"/>
              <a:t>] J. </a:t>
            </a:r>
            <a:r>
              <a:rPr lang="en" altLang="ja-JP" sz="1000" dirty="0" err="1"/>
              <a:t>Svajlenko</a:t>
            </a:r>
            <a:r>
              <a:rPr lang="en" altLang="ja-JP" sz="1000" dirty="0"/>
              <a:t>, J. F. Islam, I. </a:t>
            </a:r>
            <a:r>
              <a:rPr lang="en" altLang="ja-JP" sz="1000" dirty="0" err="1"/>
              <a:t>Keivanloo</a:t>
            </a:r>
            <a:r>
              <a:rPr lang="en" altLang="ja-JP" sz="1000" dirty="0"/>
              <a:t>, C. K. Roy, and M. M. Mia, “Towards a big data curated benchmark of inter-project code clones,” in Int. Conf.	</a:t>
            </a:r>
            <a:br>
              <a:rPr lang="en" altLang="ja-JP" sz="1000" dirty="0"/>
            </a:br>
            <a:r>
              <a:rPr lang="en" altLang="ja-JP" sz="1000" dirty="0"/>
              <a:t> on Software Maintenance and Evolution (ICSME), 2014.</a:t>
            </a:r>
            <a:endParaRPr lang="en-US" altLang="ja-JP" sz="1000" dirty="0"/>
          </a:p>
        </p:txBody>
      </p:sp>
      <p:sp>
        <p:nvSpPr>
          <p:cNvPr id="4" name="スライド番号プレースホルダー 3">
            <a:extLst>
              <a:ext uri="{FF2B5EF4-FFF2-40B4-BE49-F238E27FC236}">
                <a16:creationId xmlns:a16="http://schemas.microsoft.com/office/drawing/2014/main" id="{AD2BFEF8-6D3A-338A-BA0A-7D2F6A2DBE68}"/>
              </a:ext>
            </a:extLst>
          </p:cNvPr>
          <p:cNvSpPr>
            <a:spLocks noGrp="1"/>
          </p:cNvSpPr>
          <p:nvPr>
            <p:ph type="sldNum" sz="quarter" idx="12"/>
          </p:nvPr>
        </p:nvSpPr>
        <p:spPr/>
        <p:txBody>
          <a:bodyPr/>
          <a:lstStyle/>
          <a:p>
            <a:fld id="{B16735D3-C9E7-F649-AF37-A9D08763696D}" type="slidenum">
              <a:rPr lang="ja-JP" altLang="en-US" smtClean="0"/>
              <a:pPr/>
              <a:t>16</a:t>
            </a:fld>
            <a:endParaRPr lang="ja-JP" altLang="en-US"/>
          </a:p>
        </p:txBody>
      </p:sp>
    </p:spTree>
    <p:extLst>
      <p:ext uri="{BB962C8B-B14F-4D97-AF65-F5344CB8AC3E}">
        <p14:creationId xmlns:p14="http://schemas.microsoft.com/office/powerpoint/2010/main" val="2563664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B83BE-3F30-FCA4-A5CF-603F989DC9E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4A17CD9-75D5-7529-58B6-C29DDB1153EB}"/>
              </a:ext>
            </a:extLst>
          </p:cNvPr>
          <p:cNvSpPr>
            <a:spLocks noGrp="1"/>
          </p:cNvSpPr>
          <p:nvPr>
            <p:ph type="title"/>
          </p:nvPr>
        </p:nvSpPr>
        <p:spPr/>
        <p:txBody>
          <a:bodyPr/>
          <a:lstStyle/>
          <a:p>
            <a:r>
              <a:rPr lang="ja-JP" altLang="en-US"/>
              <a:t>実験用データ：</a:t>
            </a:r>
            <a:r>
              <a:rPr lang="en-US" altLang="ja-JP" dirty="0" err="1"/>
              <a:t>BigCloneBench</a:t>
            </a:r>
            <a:r>
              <a:rPr lang="ja-JP" altLang="en-US"/>
              <a:t>の分類結果</a:t>
            </a:r>
            <a:endParaRPr kumimoji="1" lang="ja-JP" altLang="en-US"/>
          </a:p>
        </p:txBody>
      </p:sp>
      <p:sp>
        <p:nvSpPr>
          <p:cNvPr id="3" name="コンテンツ プレースホルダー 2">
            <a:extLst>
              <a:ext uri="{FF2B5EF4-FFF2-40B4-BE49-F238E27FC236}">
                <a16:creationId xmlns:a16="http://schemas.microsoft.com/office/drawing/2014/main" id="{59A15F1F-DAAE-24E8-E310-522BDC78A45C}"/>
              </a:ext>
            </a:extLst>
          </p:cNvPr>
          <p:cNvSpPr>
            <a:spLocks noGrp="1"/>
          </p:cNvSpPr>
          <p:nvPr>
            <p:ph idx="1"/>
          </p:nvPr>
        </p:nvSpPr>
        <p:spPr/>
        <p:txBody>
          <a:bodyPr/>
          <a:lstStyle/>
          <a:p>
            <a:pPr>
              <a:buNone/>
            </a:pP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pPr>
              <a:buNone/>
            </a:pPr>
            <a:r>
              <a:rPr lang="en-US" altLang="ja-JP" dirty="0"/>
              <a:t>BCB</a:t>
            </a:r>
            <a:r>
              <a:rPr lang="ja-JP" altLang="en-US"/>
              <a:t>で</a:t>
            </a:r>
            <a:r>
              <a:rPr lang="en-US" altLang="ja-JP" dirty="0"/>
              <a:t>Type3</a:t>
            </a:r>
            <a:r>
              <a:rPr lang="ja-JP" altLang="en-US"/>
              <a:t>，</a:t>
            </a:r>
            <a:r>
              <a:rPr lang="en-US" altLang="ja-JP" dirty="0"/>
              <a:t>Type4</a:t>
            </a:r>
            <a:r>
              <a:rPr lang="ja-JP" altLang="en-US"/>
              <a:t>に分類されたクローンが提案手法では異なる分類</a:t>
            </a:r>
            <a:endParaRPr lang="en-US" altLang="ja-JP" dirty="0"/>
          </a:p>
          <a:p>
            <a:pPr>
              <a:buNone/>
            </a:pPr>
            <a:endParaRPr kumimoji="1" lang="en-US" altLang="ja-JP" dirty="0"/>
          </a:p>
          <a:p>
            <a:pPr>
              <a:buNone/>
            </a:pPr>
            <a:endParaRPr lang="en-US" altLang="ja-JP" dirty="0"/>
          </a:p>
          <a:p>
            <a:pPr>
              <a:buNone/>
            </a:pPr>
            <a:endParaRPr lang="en-US" altLang="ja-JP" dirty="0"/>
          </a:p>
          <a:p>
            <a:pPr>
              <a:buNone/>
            </a:pPr>
            <a:endParaRPr kumimoji="1" lang="en-US" altLang="ja-JP" dirty="0"/>
          </a:p>
        </p:txBody>
      </p:sp>
      <p:sp>
        <p:nvSpPr>
          <p:cNvPr id="4" name="スライド番号プレースホルダー 3">
            <a:extLst>
              <a:ext uri="{FF2B5EF4-FFF2-40B4-BE49-F238E27FC236}">
                <a16:creationId xmlns:a16="http://schemas.microsoft.com/office/drawing/2014/main" id="{7B707440-8030-0718-26B0-EA5980112A92}"/>
              </a:ext>
            </a:extLst>
          </p:cNvPr>
          <p:cNvSpPr>
            <a:spLocks noGrp="1"/>
          </p:cNvSpPr>
          <p:nvPr>
            <p:ph type="sldNum" sz="quarter" idx="12"/>
          </p:nvPr>
        </p:nvSpPr>
        <p:spPr/>
        <p:txBody>
          <a:bodyPr/>
          <a:lstStyle/>
          <a:p>
            <a:fld id="{B16735D3-C9E7-F649-AF37-A9D08763696D}" type="slidenum">
              <a:rPr lang="ja-JP" altLang="en-US" smtClean="0"/>
              <a:pPr/>
              <a:t>17</a:t>
            </a:fld>
            <a:endParaRPr lang="ja-JP" altLang="en-US"/>
          </a:p>
        </p:txBody>
      </p:sp>
      <p:graphicFrame>
        <p:nvGraphicFramePr>
          <p:cNvPr id="6" name="表 5">
            <a:extLst>
              <a:ext uri="{FF2B5EF4-FFF2-40B4-BE49-F238E27FC236}">
                <a16:creationId xmlns:a16="http://schemas.microsoft.com/office/drawing/2014/main" id="{3CE30618-C03D-D7F8-998C-3824BF33C6D6}"/>
              </a:ext>
            </a:extLst>
          </p:cNvPr>
          <p:cNvGraphicFramePr>
            <a:graphicFrameLocks noGrp="1"/>
          </p:cNvGraphicFramePr>
          <p:nvPr>
            <p:extLst>
              <p:ext uri="{D42A27DB-BD31-4B8C-83A1-F6EECF244321}">
                <p14:modId xmlns:p14="http://schemas.microsoft.com/office/powerpoint/2010/main" val="339967799"/>
              </p:ext>
            </p:extLst>
          </p:nvPr>
        </p:nvGraphicFramePr>
        <p:xfrm>
          <a:off x="2090708" y="1890420"/>
          <a:ext cx="7477468" cy="2382415"/>
        </p:xfrm>
        <a:graphic>
          <a:graphicData uri="http://schemas.openxmlformats.org/drawingml/2006/table">
            <a:tbl>
              <a:tblPr firstRow="1" firstCol="1" bandRow="1">
                <a:tableStyleId>{616DA210-FB5B-4158-B5E0-FEB733F419BA}</a:tableStyleId>
              </a:tblPr>
              <a:tblGrid>
                <a:gridCol w="1209602">
                  <a:extLst>
                    <a:ext uri="{9D8B030D-6E8A-4147-A177-3AD203B41FA5}">
                      <a16:colId xmlns:a16="http://schemas.microsoft.com/office/drawing/2014/main" val="4175355826"/>
                    </a:ext>
                  </a:extLst>
                </a:gridCol>
                <a:gridCol w="1209602">
                  <a:extLst>
                    <a:ext uri="{9D8B030D-6E8A-4147-A177-3AD203B41FA5}">
                      <a16:colId xmlns:a16="http://schemas.microsoft.com/office/drawing/2014/main" val="4224035777"/>
                    </a:ext>
                  </a:extLst>
                </a:gridCol>
                <a:gridCol w="1209602">
                  <a:extLst>
                    <a:ext uri="{9D8B030D-6E8A-4147-A177-3AD203B41FA5}">
                      <a16:colId xmlns:a16="http://schemas.microsoft.com/office/drawing/2014/main" val="3896119853"/>
                    </a:ext>
                  </a:extLst>
                </a:gridCol>
                <a:gridCol w="1209602">
                  <a:extLst>
                    <a:ext uri="{9D8B030D-6E8A-4147-A177-3AD203B41FA5}">
                      <a16:colId xmlns:a16="http://schemas.microsoft.com/office/drawing/2014/main" val="378833158"/>
                    </a:ext>
                  </a:extLst>
                </a:gridCol>
                <a:gridCol w="1319530">
                  <a:extLst>
                    <a:ext uri="{9D8B030D-6E8A-4147-A177-3AD203B41FA5}">
                      <a16:colId xmlns:a16="http://schemas.microsoft.com/office/drawing/2014/main" val="9058152"/>
                    </a:ext>
                  </a:extLst>
                </a:gridCol>
                <a:gridCol w="1319530">
                  <a:extLst>
                    <a:ext uri="{9D8B030D-6E8A-4147-A177-3AD203B41FA5}">
                      <a16:colId xmlns:a16="http://schemas.microsoft.com/office/drawing/2014/main" val="1667140672"/>
                    </a:ext>
                  </a:extLst>
                </a:gridCol>
              </a:tblGrid>
              <a:tr h="370840">
                <a:tc>
                  <a:txBody>
                    <a:bodyPr/>
                    <a:lstStyle/>
                    <a:p>
                      <a:pPr algn="l"/>
                      <a:endParaRPr kumimoji="1" lang="ja-JP" altLang="en-US" sz="2000"/>
                    </a:p>
                  </a:txBody>
                  <a:tcPr>
                    <a:solidFill>
                      <a:schemeClr val="bg2"/>
                    </a:solidFill>
                  </a:tcPr>
                </a:tc>
                <a:tc>
                  <a:txBody>
                    <a:bodyPr/>
                    <a:lstStyle/>
                    <a:p>
                      <a:pPr algn="l"/>
                      <a:r>
                        <a:rPr kumimoji="1" lang="en-US" altLang="ja-JP" sz="2000" dirty="0"/>
                        <a:t>Type1</a:t>
                      </a:r>
                      <a:endParaRPr kumimoji="1" lang="ja-JP" altLang="en-US" sz="2000"/>
                    </a:p>
                  </a:txBody>
                  <a:tcPr>
                    <a:solidFill>
                      <a:schemeClr val="bg2"/>
                    </a:solidFill>
                  </a:tcPr>
                </a:tc>
                <a:tc>
                  <a:txBody>
                    <a:bodyPr/>
                    <a:lstStyle/>
                    <a:p>
                      <a:pPr algn="l"/>
                      <a:r>
                        <a:rPr kumimoji="1" lang="en-US" altLang="ja-JP" sz="2000" dirty="0"/>
                        <a:t>Type2</a:t>
                      </a:r>
                      <a:endParaRPr kumimoji="1" lang="ja-JP" altLang="en-US" sz="2000"/>
                    </a:p>
                  </a:txBody>
                  <a:tcPr>
                    <a:solidFill>
                      <a:schemeClr val="bg2"/>
                    </a:solidFill>
                  </a:tcPr>
                </a:tc>
                <a:tc>
                  <a:txBody>
                    <a:bodyPr/>
                    <a:lstStyle/>
                    <a:p>
                      <a:pPr algn="l"/>
                      <a:r>
                        <a:rPr kumimoji="1" lang="en-US" altLang="ja-JP" sz="2000" dirty="0"/>
                        <a:t>Type3</a:t>
                      </a:r>
                      <a:endParaRPr kumimoji="1" lang="ja-JP" altLang="en-US" sz="2000"/>
                    </a:p>
                  </a:txBody>
                  <a:tcPr>
                    <a:solidFill>
                      <a:schemeClr val="bg2"/>
                    </a:solidFill>
                  </a:tcPr>
                </a:tc>
                <a:tc>
                  <a:txBody>
                    <a:bodyPr/>
                    <a:lstStyle/>
                    <a:p>
                      <a:pPr algn="l"/>
                      <a:r>
                        <a:rPr kumimoji="1" lang="en-US" altLang="ja-JP" sz="2000" dirty="0"/>
                        <a:t>Type4</a:t>
                      </a:r>
                      <a:endParaRPr kumimoji="1" lang="ja-JP" altLang="en-US" sz="2000"/>
                    </a:p>
                  </a:txBody>
                  <a:tcPr>
                    <a:solidFill>
                      <a:schemeClr val="bg2"/>
                    </a:solidFill>
                  </a:tcPr>
                </a:tc>
                <a:tc>
                  <a:txBody>
                    <a:bodyPr/>
                    <a:lstStyle/>
                    <a:p>
                      <a:pPr algn="l"/>
                      <a:r>
                        <a:rPr kumimoji="1" lang="ja-JP" altLang="en-US" sz="2000"/>
                        <a:t>合計</a:t>
                      </a:r>
                    </a:p>
                  </a:txBody>
                  <a:tcPr>
                    <a:solidFill>
                      <a:schemeClr val="bg2"/>
                    </a:solidFill>
                  </a:tcPr>
                </a:tc>
                <a:extLst>
                  <a:ext uri="{0D108BD9-81ED-4DB2-BD59-A6C34878D82A}">
                    <a16:rowId xmlns:a16="http://schemas.microsoft.com/office/drawing/2014/main" val="896622292"/>
                  </a:ext>
                </a:extLst>
              </a:tr>
              <a:tr h="370840">
                <a:tc>
                  <a:txBody>
                    <a:bodyPr/>
                    <a:lstStyle/>
                    <a:p>
                      <a:pPr algn="l"/>
                      <a:r>
                        <a:rPr kumimoji="1" lang="en-US" altLang="ja-JP" sz="2000" dirty="0"/>
                        <a:t>Type1</a:t>
                      </a:r>
                      <a:endParaRPr kumimoji="1" lang="ja-JP" altLang="en-US" sz="2000"/>
                    </a:p>
                  </a:txBody>
                  <a:tcPr>
                    <a:solidFill>
                      <a:schemeClr val="bg2"/>
                    </a:solidFill>
                  </a:tcPr>
                </a:tc>
                <a:tc>
                  <a:txBody>
                    <a:bodyPr/>
                    <a:lstStyle/>
                    <a:p>
                      <a:pPr algn="r"/>
                      <a:r>
                        <a:rPr kumimoji="1" lang="en-US" altLang="ja-JP" sz="2000" dirty="0"/>
                        <a:t>48,116</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48,116</a:t>
                      </a:r>
                      <a:endParaRPr kumimoji="1" lang="ja-JP" altLang="en-US" sz="2000"/>
                    </a:p>
                  </a:txBody>
                  <a:tcPr>
                    <a:noFill/>
                  </a:tcPr>
                </a:tc>
                <a:extLst>
                  <a:ext uri="{0D108BD9-81ED-4DB2-BD59-A6C34878D82A}">
                    <a16:rowId xmlns:a16="http://schemas.microsoft.com/office/drawing/2014/main" val="2933495477"/>
                  </a:ext>
                </a:extLst>
              </a:tr>
              <a:tr h="401215">
                <a:tc>
                  <a:txBody>
                    <a:bodyPr/>
                    <a:lstStyle/>
                    <a:p>
                      <a:pPr algn="l"/>
                      <a:r>
                        <a:rPr kumimoji="1" lang="en-US" altLang="ja-JP" sz="2000" dirty="0"/>
                        <a:t>Type2</a:t>
                      </a:r>
                      <a:endParaRPr kumimoji="1" lang="ja-JP" altLang="en-US" sz="2000"/>
                    </a:p>
                  </a:txBody>
                  <a:tcPr>
                    <a:solidFill>
                      <a:schemeClr val="bg2"/>
                    </a:solidFill>
                  </a:tcPr>
                </a:tc>
                <a:tc>
                  <a:txBody>
                    <a:bodyPr/>
                    <a:lstStyle/>
                    <a:p>
                      <a:pPr algn="r"/>
                      <a:r>
                        <a:rPr kumimoji="1" lang="en-US" altLang="ja-JP" sz="2000" dirty="0"/>
                        <a:t>0</a:t>
                      </a:r>
                    </a:p>
                  </a:txBody>
                  <a:tcPr/>
                </a:tc>
                <a:tc>
                  <a:txBody>
                    <a:bodyPr/>
                    <a:lstStyle/>
                    <a:p>
                      <a:pPr algn="r"/>
                      <a:r>
                        <a:rPr kumimoji="1" lang="en-US" altLang="ja-JP" sz="2000" dirty="0"/>
                        <a:t>4,234</a:t>
                      </a:r>
                      <a:endParaRPr kumimoji="1" lang="ja-JP" altLang="en-US" sz="2000"/>
                    </a:p>
                  </a:txBody>
                  <a:tcPr/>
                </a:tc>
                <a:tc>
                  <a:txBody>
                    <a:bodyPr/>
                    <a:lstStyle/>
                    <a:p>
                      <a:pPr algn="r"/>
                      <a:r>
                        <a:rPr kumimoji="1" lang="en-US" altLang="ja-JP" sz="2000" dirty="0"/>
                        <a:t>3,649</a:t>
                      </a:r>
                      <a:endParaRPr kumimoji="1" lang="ja-JP" altLang="en-US" sz="2000"/>
                    </a:p>
                  </a:txBody>
                  <a:tcPr>
                    <a:solidFill>
                      <a:schemeClr val="accent6">
                        <a:lumMod val="20000"/>
                        <a:lumOff val="80000"/>
                      </a:schemeClr>
                    </a:solidFill>
                  </a:tcPr>
                </a:tc>
                <a:tc>
                  <a:txBody>
                    <a:bodyPr/>
                    <a:lstStyle/>
                    <a:p>
                      <a:pPr algn="r"/>
                      <a:r>
                        <a:rPr kumimoji="1" lang="en-US" altLang="ja-JP" sz="2000" dirty="0"/>
                        <a:t>1</a:t>
                      </a:r>
                      <a:endParaRPr kumimoji="1" lang="ja-JP" altLang="en-US" sz="2000"/>
                    </a:p>
                  </a:txBody>
                  <a:tcPr>
                    <a:solidFill>
                      <a:schemeClr val="accent6">
                        <a:lumMod val="20000"/>
                        <a:lumOff val="80000"/>
                      </a:schemeClr>
                    </a:solidFill>
                  </a:tcPr>
                </a:tc>
                <a:tc>
                  <a:txBody>
                    <a:bodyPr/>
                    <a:lstStyle/>
                    <a:p>
                      <a:pPr algn="r"/>
                      <a:r>
                        <a:rPr kumimoji="1" lang="en-US" altLang="ja-JP" sz="2000" dirty="0"/>
                        <a:t>7,884</a:t>
                      </a:r>
                      <a:endParaRPr kumimoji="1" lang="ja-JP" altLang="en-US" sz="2000"/>
                    </a:p>
                  </a:txBody>
                  <a:tcPr/>
                </a:tc>
                <a:extLst>
                  <a:ext uri="{0D108BD9-81ED-4DB2-BD59-A6C34878D82A}">
                    <a16:rowId xmlns:a16="http://schemas.microsoft.com/office/drawing/2014/main" val="3796487261"/>
                  </a:ext>
                </a:extLst>
              </a:tr>
              <a:tr h="370840">
                <a:tc>
                  <a:txBody>
                    <a:bodyPr/>
                    <a:lstStyle/>
                    <a:p>
                      <a:pPr algn="l"/>
                      <a:r>
                        <a:rPr kumimoji="1" lang="en-US" altLang="ja-JP" sz="2000" dirty="0"/>
                        <a:t>Type3</a:t>
                      </a:r>
                      <a:endParaRPr kumimoji="1" lang="ja-JP" altLang="en-US" sz="2000"/>
                    </a:p>
                  </a:txBody>
                  <a:tcPr>
                    <a:solidFill>
                      <a:schemeClr val="bg2"/>
                    </a:solid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21,286</a:t>
                      </a:r>
                      <a:endParaRPr kumimoji="1" lang="ja-JP" altLang="en-US" sz="2000"/>
                    </a:p>
                  </a:txBody>
                  <a:tcPr>
                    <a:noFill/>
                  </a:tcPr>
                </a:tc>
                <a:tc>
                  <a:txBody>
                    <a:bodyPr/>
                    <a:lstStyle/>
                    <a:p>
                      <a:pPr algn="r"/>
                      <a:r>
                        <a:rPr kumimoji="1" lang="en-US" altLang="ja-JP" sz="2000" dirty="0"/>
                        <a:t>46,973</a:t>
                      </a:r>
                      <a:endParaRPr kumimoji="1" lang="ja-JP" altLang="en-US" sz="2000"/>
                    </a:p>
                  </a:txBody>
                  <a:tcPr>
                    <a:solidFill>
                      <a:schemeClr val="accent6">
                        <a:lumMod val="20000"/>
                        <a:lumOff val="80000"/>
                      </a:schemeClr>
                    </a:solidFill>
                  </a:tcPr>
                </a:tc>
                <a:tc>
                  <a:txBody>
                    <a:bodyPr/>
                    <a:lstStyle/>
                    <a:p>
                      <a:pPr algn="r"/>
                      <a:r>
                        <a:rPr kumimoji="1" lang="en-US" altLang="ja-JP" sz="2000" dirty="0"/>
                        <a:t>68,259</a:t>
                      </a:r>
                      <a:endParaRPr kumimoji="1" lang="ja-JP" altLang="en-US" sz="2000"/>
                    </a:p>
                  </a:txBody>
                  <a:tcPr>
                    <a:noFill/>
                  </a:tcPr>
                </a:tc>
                <a:extLst>
                  <a:ext uri="{0D108BD9-81ED-4DB2-BD59-A6C34878D82A}">
                    <a16:rowId xmlns:a16="http://schemas.microsoft.com/office/drawing/2014/main" val="3804872243"/>
                  </a:ext>
                </a:extLst>
              </a:tr>
              <a:tr h="370840">
                <a:tc>
                  <a:txBody>
                    <a:bodyPr/>
                    <a:lstStyle/>
                    <a:p>
                      <a:pPr algn="l"/>
                      <a:r>
                        <a:rPr kumimoji="1" lang="en-US" altLang="ja-JP" sz="2000" dirty="0"/>
                        <a:t>Type4</a:t>
                      </a:r>
                      <a:endParaRPr kumimoji="1" lang="ja-JP" altLang="en-US" sz="2000"/>
                    </a:p>
                  </a:txBody>
                  <a:tcPr>
                    <a:solidFill>
                      <a:schemeClr val="bg2"/>
                    </a:solidFill>
                  </a:tcPr>
                </a:tc>
                <a:tc>
                  <a:txBody>
                    <a:bodyPr/>
                    <a:lstStyle/>
                    <a:p>
                      <a:pPr algn="r"/>
                      <a:r>
                        <a:rPr kumimoji="1" lang="en-US" altLang="ja-JP" sz="2000" dirty="0"/>
                        <a:t>0</a:t>
                      </a:r>
                      <a:endParaRPr kumimoji="1" lang="ja-JP" altLang="en-US" sz="2000"/>
                    </a:p>
                  </a:txBody>
                  <a:tcPr/>
                </a:tc>
                <a:tc>
                  <a:txBody>
                    <a:bodyPr/>
                    <a:lstStyle/>
                    <a:p>
                      <a:pPr algn="r"/>
                      <a:r>
                        <a:rPr kumimoji="1" lang="en-US" altLang="ja-JP" sz="2000" dirty="0"/>
                        <a:t>0</a:t>
                      </a:r>
                      <a:endParaRPr kumimoji="1" lang="ja-JP" altLang="en-US" sz="2000"/>
                    </a:p>
                  </a:txBody>
                  <a:tcPr/>
                </a:tc>
                <a:tc>
                  <a:txBody>
                    <a:bodyPr/>
                    <a:lstStyle/>
                    <a:p>
                      <a:pPr algn="r"/>
                      <a:r>
                        <a:rPr kumimoji="1" lang="en-US" altLang="ja-JP" sz="2000" dirty="0"/>
                        <a:t>85,337</a:t>
                      </a:r>
                      <a:endParaRPr kumimoji="1" lang="ja-JP" altLang="en-US" sz="2000"/>
                    </a:p>
                  </a:txBody>
                  <a:tcPr>
                    <a:solidFill>
                      <a:schemeClr val="accent6">
                        <a:lumMod val="20000"/>
                        <a:lumOff val="80000"/>
                      </a:schemeClr>
                    </a:solidFill>
                  </a:tcPr>
                </a:tc>
                <a:tc>
                  <a:txBody>
                    <a:bodyPr/>
                    <a:lstStyle/>
                    <a:p>
                      <a:pPr algn="r"/>
                      <a:r>
                        <a:rPr kumimoji="1" lang="en-US" altLang="ja-JP" sz="2000" dirty="0"/>
                        <a:t>8,403,230</a:t>
                      </a:r>
                      <a:endParaRPr kumimoji="1" lang="ja-JP" altLang="en-US" sz="2000"/>
                    </a:p>
                  </a:txBody>
                  <a:tcPr/>
                </a:tc>
                <a:tc>
                  <a:txBody>
                    <a:bodyPr/>
                    <a:lstStyle/>
                    <a:p>
                      <a:pPr algn="r"/>
                      <a:r>
                        <a:rPr kumimoji="1" lang="en-US" altLang="ja-JP" sz="2000" dirty="0"/>
                        <a:t>8,488,567</a:t>
                      </a:r>
                      <a:endParaRPr kumimoji="1" lang="ja-JP" altLang="en-US" sz="2000"/>
                    </a:p>
                  </a:txBody>
                  <a:tcPr/>
                </a:tc>
                <a:extLst>
                  <a:ext uri="{0D108BD9-81ED-4DB2-BD59-A6C34878D82A}">
                    <a16:rowId xmlns:a16="http://schemas.microsoft.com/office/drawing/2014/main" val="2866817294"/>
                  </a:ext>
                </a:extLst>
              </a:tr>
              <a:tr h="370840">
                <a:tc>
                  <a:txBody>
                    <a:bodyPr/>
                    <a:lstStyle/>
                    <a:p>
                      <a:pPr algn="l"/>
                      <a:r>
                        <a:rPr kumimoji="1" lang="ja-JP" altLang="en-US" sz="2000"/>
                        <a:t>合計</a:t>
                      </a:r>
                    </a:p>
                  </a:txBody>
                  <a:tcPr>
                    <a:solidFill>
                      <a:schemeClr val="bg2"/>
                    </a:solidFill>
                  </a:tcPr>
                </a:tc>
                <a:tc>
                  <a:txBody>
                    <a:bodyPr/>
                    <a:lstStyle/>
                    <a:p>
                      <a:pPr algn="r"/>
                      <a:r>
                        <a:rPr kumimoji="1" lang="en-US" altLang="ja-JP" sz="2000" dirty="0"/>
                        <a:t>48,116</a:t>
                      </a:r>
                      <a:endParaRPr kumimoji="1" lang="ja-JP" altLang="en-US" sz="2000"/>
                    </a:p>
                  </a:txBody>
                  <a:tcPr>
                    <a:noFill/>
                  </a:tcPr>
                </a:tc>
                <a:tc>
                  <a:txBody>
                    <a:bodyPr/>
                    <a:lstStyle/>
                    <a:p>
                      <a:pPr algn="r"/>
                      <a:r>
                        <a:rPr kumimoji="1" lang="en-US" altLang="ja-JP" sz="2000" dirty="0"/>
                        <a:t>4,234</a:t>
                      </a:r>
                      <a:endParaRPr kumimoji="1" lang="ja-JP" altLang="en-US" sz="2000"/>
                    </a:p>
                  </a:txBody>
                  <a:tcPr>
                    <a:noFill/>
                  </a:tcPr>
                </a:tc>
                <a:tc>
                  <a:txBody>
                    <a:bodyPr/>
                    <a:lstStyle/>
                    <a:p>
                      <a:pPr algn="r"/>
                      <a:r>
                        <a:rPr kumimoji="1" lang="en-US" altLang="ja-JP" sz="2000" dirty="0"/>
                        <a:t>110,272</a:t>
                      </a:r>
                      <a:endParaRPr kumimoji="1" lang="ja-JP" altLang="en-US" sz="2000"/>
                    </a:p>
                  </a:txBody>
                  <a:tcPr>
                    <a:noFill/>
                  </a:tcPr>
                </a:tc>
                <a:tc>
                  <a:txBody>
                    <a:bodyPr/>
                    <a:lstStyle/>
                    <a:p>
                      <a:pPr algn="r"/>
                      <a:r>
                        <a:rPr kumimoji="1" lang="en-US" altLang="ja-JP" sz="2000" dirty="0"/>
                        <a:t>8,450,204</a:t>
                      </a:r>
                      <a:endParaRPr kumimoji="1" lang="ja-JP" altLang="en-US" sz="2000"/>
                    </a:p>
                  </a:txBody>
                  <a:tcPr>
                    <a:noFill/>
                  </a:tcPr>
                </a:tc>
                <a:tc>
                  <a:txBody>
                    <a:bodyPr/>
                    <a:lstStyle/>
                    <a:p>
                      <a:pPr algn="r"/>
                      <a:r>
                        <a:rPr kumimoji="1" lang="en-US" altLang="ja-JP" sz="2000" dirty="0"/>
                        <a:t>8,612,826</a:t>
                      </a:r>
                      <a:endParaRPr kumimoji="1" lang="ja-JP" altLang="en-US" sz="2000"/>
                    </a:p>
                  </a:txBody>
                  <a:tcPr>
                    <a:noFill/>
                  </a:tcPr>
                </a:tc>
                <a:extLst>
                  <a:ext uri="{0D108BD9-81ED-4DB2-BD59-A6C34878D82A}">
                    <a16:rowId xmlns:a16="http://schemas.microsoft.com/office/drawing/2014/main" val="109024127"/>
                  </a:ext>
                </a:extLst>
              </a:tr>
            </a:tbl>
          </a:graphicData>
        </a:graphic>
      </p:graphicFrame>
      <p:sp>
        <p:nvSpPr>
          <p:cNvPr id="7" name="テキスト ボックス 6">
            <a:extLst>
              <a:ext uri="{FF2B5EF4-FFF2-40B4-BE49-F238E27FC236}">
                <a16:creationId xmlns:a16="http://schemas.microsoft.com/office/drawing/2014/main" id="{791AB973-791F-ABD6-B39E-4532C2F9162E}"/>
              </a:ext>
            </a:extLst>
          </p:cNvPr>
          <p:cNvSpPr txBox="1"/>
          <p:nvPr/>
        </p:nvSpPr>
        <p:spPr>
          <a:xfrm>
            <a:off x="4981752" y="1338086"/>
            <a:ext cx="2228495" cy="461665"/>
          </a:xfrm>
          <a:prstGeom prst="rect">
            <a:avLst/>
          </a:prstGeom>
          <a:noFill/>
        </p:spPr>
        <p:txBody>
          <a:bodyPr wrap="none" rtlCol="0">
            <a:spAutoFit/>
          </a:bodyPr>
          <a:lstStyle/>
          <a:p>
            <a:r>
              <a:rPr kumimoji="1" lang="en-US" altLang="ja-JP" sz="2400" dirty="0" err="1"/>
              <a:t>BigCloneBench</a:t>
            </a:r>
            <a:endParaRPr kumimoji="1" lang="ja-JP" altLang="en-US" sz="2400"/>
          </a:p>
        </p:txBody>
      </p:sp>
      <p:sp>
        <p:nvSpPr>
          <p:cNvPr id="8" name="テキスト ボックス 7">
            <a:extLst>
              <a:ext uri="{FF2B5EF4-FFF2-40B4-BE49-F238E27FC236}">
                <a16:creationId xmlns:a16="http://schemas.microsoft.com/office/drawing/2014/main" id="{5585D267-2E04-CBBD-DC45-4EC3C63D447C}"/>
              </a:ext>
            </a:extLst>
          </p:cNvPr>
          <p:cNvSpPr txBox="1"/>
          <p:nvPr/>
        </p:nvSpPr>
        <p:spPr>
          <a:xfrm>
            <a:off x="601468" y="3032702"/>
            <a:ext cx="1415772" cy="461665"/>
          </a:xfrm>
          <a:prstGeom prst="rect">
            <a:avLst/>
          </a:prstGeom>
          <a:noFill/>
        </p:spPr>
        <p:txBody>
          <a:bodyPr wrap="none" rtlCol="0">
            <a:spAutoFit/>
          </a:bodyPr>
          <a:lstStyle/>
          <a:p>
            <a:r>
              <a:rPr lang="ja-JP" altLang="en-US" sz="2400"/>
              <a:t>提案手法</a:t>
            </a:r>
            <a:endParaRPr kumimoji="1" lang="ja-JP" altLang="en-US" sz="2400"/>
          </a:p>
        </p:txBody>
      </p:sp>
    </p:spTree>
    <p:extLst>
      <p:ext uri="{BB962C8B-B14F-4D97-AF65-F5344CB8AC3E}">
        <p14:creationId xmlns:p14="http://schemas.microsoft.com/office/powerpoint/2010/main" val="4291306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F358F-19BC-3273-37A1-05BF6EE86C8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C917C16-534E-9917-A02E-88622CA9A70C}"/>
              </a:ext>
            </a:extLst>
          </p:cNvPr>
          <p:cNvSpPr>
            <a:spLocks noGrp="1"/>
          </p:cNvSpPr>
          <p:nvPr>
            <p:ph type="title"/>
          </p:nvPr>
        </p:nvSpPr>
        <p:spPr/>
        <p:txBody>
          <a:bodyPr/>
          <a:lstStyle/>
          <a:p>
            <a:r>
              <a:rPr lang="ja-JP" altLang="en-US"/>
              <a:t>実験用データ：</a:t>
            </a:r>
            <a:r>
              <a:rPr lang="en-US" altLang="ja-JP" dirty="0" err="1"/>
              <a:t>BigCloneBench</a:t>
            </a:r>
            <a:r>
              <a:rPr lang="ja-JP" altLang="en-US"/>
              <a:t>の分類結果</a:t>
            </a:r>
            <a:endParaRPr kumimoji="1" lang="ja-JP" altLang="en-US"/>
          </a:p>
        </p:txBody>
      </p:sp>
      <p:sp>
        <p:nvSpPr>
          <p:cNvPr id="3" name="コンテンツ プレースホルダー 2">
            <a:extLst>
              <a:ext uri="{FF2B5EF4-FFF2-40B4-BE49-F238E27FC236}">
                <a16:creationId xmlns:a16="http://schemas.microsoft.com/office/drawing/2014/main" id="{EE36D102-DB82-B4A4-8F05-941758F835C8}"/>
              </a:ext>
            </a:extLst>
          </p:cNvPr>
          <p:cNvSpPr>
            <a:spLocks noGrp="1"/>
          </p:cNvSpPr>
          <p:nvPr>
            <p:ph idx="1"/>
          </p:nvPr>
        </p:nvSpPr>
        <p:spPr/>
        <p:txBody>
          <a:bodyPr/>
          <a:lstStyle/>
          <a:p>
            <a:pPr>
              <a:buNone/>
            </a:pP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pPr>
              <a:buNone/>
            </a:pPr>
            <a:endParaRPr lang="en-US" altLang="ja-JP" dirty="0"/>
          </a:p>
          <a:p>
            <a:pPr>
              <a:buNone/>
            </a:pPr>
            <a:r>
              <a:rPr lang="ja-JP" altLang="en-US"/>
              <a:t>以下のクローンペア</a:t>
            </a:r>
            <a:r>
              <a:rPr lang="en-US" altLang="ja-JP" b="1" dirty="0"/>
              <a:t>100</a:t>
            </a:r>
            <a:r>
              <a:rPr lang="ja-JP" altLang="en-US" b="1"/>
              <a:t>個</a:t>
            </a:r>
            <a:r>
              <a:rPr lang="ja-JP" altLang="en-US"/>
              <a:t>について</a:t>
            </a:r>
            <a:r>
              <a:rPr lang="en-US" altLang="ja-JP" dirty="0"/>
              <a:t>Type3/4</a:t>
            </a:r>
            <a:r>
              <a:rPr lang="ja-JP" altLang="en-US"/>
              <a:t>の判定</a:t>
            </a:r>
            <a:endParaRPr lang="en-US" altLang="ja-JP" dirty="0"/>
          </a:p>
          <a:p>
            <a:pPr>
              <a:buNone/>
            </a:pPr>
            <a:r>
              <a:rPr lang="en-US" altLang="ja-JP" dirty="0"/>
              <a:t>- BCB</a:t>
            </a:r>
            <a:r>
              <a:rPr lang="ja-JP" altLang="en-US"/>
              <a:t>で</a:t>
            </a:r>
            <a:r>
              <a:rPr lang="en-US" altLang="ja-JP" dirty="0"/>
              <a:t>Type3</a:t>
            </a:r>
            <a:r>
              <a:rPr lang="ja-JP" altLang="en-US"/>
              <a:t>，提案手法で</a:t>
            </a:r>
            <a:r>
              <a:rPr lang="en-US" altLang="ja-JP" dirty="0"/>
              <a:t>Type4</a:t>
            </a:r>
          </a:p>
          <a:p>
            <a:pPr>
              <a:buNone/>
            </a:pPr>
            <a:r>
              <a:rPr lang="en-US" altLang="ja-JP" dirty="0"/>
              <a:t>- BCB</a:t>
            </a:r>
            <a:r>
              <a:rPr lang="ja-JP" altLang="en-US"/>
              <a:t>で</a:t>
            </a:r>
            <a:r>
              <a:rPr lang="en-US" altLang="ja-JP" dirty="0"/>
              <a:t>Type4</a:t>
            </a:r>
            <a:r>
              <a:rPr lang="ja-JP" altLang="en-US"/>
              <a:t>，提案手法で</a:t>
            </a:r>
            <a:r>
              <a:rPr lang="en-US" altLang="ja-JP" dirty="0"/>
              <a:t>Type3</a:t>
            </a:r>
          </a:p>
          <a:p>
            <a:pPr>
              <a:buNone/>
            </a:pPr>
            <a:endParaRPr lang="en-US" altLang="ja-JP" dirty="0"/>
          </a:p>
          <a:p>
            <a:pPr>
              <a:buNone/>
            </a:pPr>
            <a:endParaRPr kumimoji="1" lang="en-US" altLang="ja-JP" dirty="0"/>
          </a:p>
          <a:p>
            <a:pPr>
              <a:buNone/>
            </a:pPr>
            <a:endParaRPr lang="en-US" altLang="ja-JP" dirty="0"/>
          </a:p>
          <a:p>
            <a:pPr>
              <a:buNone/>
            </a:pPr>
            <a:endParaRPr lang="en-US" altLang="ja-JP" dirty="0"/>
          </a:p>
          <a:p>
            <a:pPr>
              <a:buNone/>
            </a:pPr>
            <a:endParaRPr kumimoji="1" lang="en-US" altLang="ja-JP" dirty="0"/>
          </a:p>
        </p:txBody>
      </p:sp>
      <p:sp>
        <p:nvSpPr>
          <p:cNvPr id="4" name="スライド番号プレースホルダー 3">
            <a:extLst>
              <a:ext uri="{FF2B5EF4-FFF2-40B4-BE49-F238E27FC236}">
                <a16:creationId xmlns:a16="http://schemas.microsoft.com/office/drawing/2014/main" id="{0609CB6D-D12E-DFBC-C4B4-859A41D2C588}"/>
              </a:ext>
            </a:extLst>
          </p:cNvPr>
          <p:cNvSpPr>
            <a:spLocks noGrp="1"/>
          </p:cNvSpPr>
          <p:nvPr>
            <p:ph type="sldNum" sz="quarter" idx="12"/>
          </p:nvPr>
        </p:nvSpPr>
        <p:spPr/>
        <p:txBody>
          <a:bodyPr/>
          <a:lstStyle/>
          <a:p>
            <a:fld id="{B16735D3-C9E7-F649-AF37-A9D08763696D}" type="slidenum">
              <a:rPr lang="ja-JP" altLang="en-US" smtClean="0"/>
              <a:pPr/>
              <a:t>18</a:t>
            </a:fld>
            <a:endParaRPr lang="ja-JP" altLang="en-US"/>
          </a:p>
        </p:txBody>
      </p:sp>
      <p:graphicFrame>
        <p:nvGraphicFramePr>
          <p:cNvPr id="6" name="表 5">
            <a:extLst>
              <a:ext uri="{FF2B5EF4-FFF2-40B4-BE49-F238E27FC236}">
                <a16:creationId xmlns:a16="http://schemas.microsoft.com/office/drawing/2014/main" id="{E05082F0-8285-F27E-0F86-3BE621E1B35F}"/>
              </a:ext>
            </a:extLst>
          </p:cNvPr>
          <p:cNvGraphicFramePr>
            <a:graphicFrameLocks noGrp="1"/>
          </p:cNvGraphicFramePr>
          <p:nvPr>
            <p:extLst>
              <p:ext uri="{D42A27DB-BD31-4B8C-83A1-F6EECF244321}">
                <p14:modId xmlns:p14="http://schemas.microsoft.com/office/powerpoint/2010/main" val="4112702621"/>
              </p:ext>
            </p:extLst>
          </p:nvPr>
        </p:nvGraphicFramePr>
        <p:xfrm>
          <a:off x="2090708" y="1890420"/>
          <a:ext cx="7477468" cy="2382415"/>
        </p:xfrm>
        <a:graphic>
          <a:graphicData uri="http://schemas.openxmlformats.org/drawingml/2006/table">
            <a:tbl>
              <a:tblPr firstRow="1" firstCol="1" bandRow="1">
                <a:tableStyleId>{616DA210-FB5B-4158-B5E0-FEB733F419BA}</a:tableStyleId>
              </a:tblPr>
              <a:tblGrid>
                <a:gridCol w="1209602">
                  <a:extLst>
                    <a:ext uri="{9D8B030D-6E8A-4147-A177-3AD203B41FA5}">
                      <a16:colId xmlns:a16="http://schemas.microsoft.com/office/drawing/2014/main" val="4175355826"/>
                    </a:ext>
                  </a:extLst>
                </a:gridCol>
                <a:gridCol w="1209602">
                  <a:extLst>
                    <a:ext uri="{9D8B030D-6E8A-4147-A177-3AD203B41FA5}">
                      <a16:colId xmlns:a16="http://schemas.microsoft.com/office/drawing/2014/main" val="4224035777"/>
                    </a:ext>
                  </a:extLst>
                </a:gridCol>
                <a:gridCol w="1209602">
                  <a:extLst>
                    <a:ext uri="{9D8B030D-6E8A-4147-A177-3AD203B41FA5}">
                      <a16:colId xmlns:a16="http://schemas.microsoft.com/office/drawing/2014/main" val="3896119853"/>
                    </a:ext>
                  </a:extLst>
                </a:gridCol>
                <a:gridCol w="1209602">
                  <a:extLst>
                    <a:ext uri="{9D8B030D-6E8A-4147-A177-3AD203B41FA5}">
                      <a16:colId xmlns:a16="http://schemas.microsoft.com/office/drawing/2014/main" val="378833158"/>
                    </a:ext>
                  </a:extLst>
                </a:gridCol>
                <a:gridCol w="1319530">
                  <a:extLst>
                    <a:ext uri="{9D8B030D-6E8A-4147-A177-3AD203B41FA5}">
                      <a16:colId xmlns:a16="http://schemas.microsoft.com/office/drawing/2014/main" val="9058152"/>
                    </a:ext>
                  </a:extLst>
                </a:gridCol>
                <a:gridCol w="1319530">
                  <a:extLst>
                    <a:ext uri="{9D8B030D-6E8A-4147-A177-3AD203B41FA5}">
                      <a16:colId xmlns:a16="http://schemas.microsoft.com/office/drawing/2014/main" val="1667140672"/>
                    </a:ext>
                  </a:extLst>
                </a:gridCol>
              </a:tblGrid>
              <a:tr h="370840">
                <a:tc>
                  <a:txBody>
                    <a:bodyPr/>
                    <a:lstStyle/>
                    <a:p>
                      <a:pPr algn="l"/>
                      <a:endParaRPr kumimoji="1" lang="ja-JP" altLang="en-US" sz="2000"/>
                    </a:p>
                  </a:txBody>
                  <a:tcPr>
                    <a:solidFill>
                      <a:schemeClr val="bg2"/>
                    </a:solidFill>
                  </a:tcPr>
                </a:tc>
                <a:tc>
                  <a:txBody>
                    <a:bodyPr/>
                    <a:lstStyle/>
                    <a:p>
                      <a:pPr algn="l"/>
                      <a:r>
                        <a:rPr kumimoji="1" lang="en-US" altLang="ja-JP" sz="2000" dirty="0"/>
                        <a:t>Type1</a:t>
                      </a:r>
                      <a:endParaRPr kumimoji="1" lang="ja-JP" altLang="en-US" sz="2000"/>
                    </a:p>
                  </a:txBody>
                  <a:tcPr>
                    <a:solidFill>
                      <a:schemeClr val="bg2"/>
                    </a:solidFill>
                  </a:tcPr>
                </a:tc>
                <a:tc>
                  <a:txBody>
                    <a:bodyPr/>
                    <a:lstStyle/>
                    <a:p>
                      <a:pPr algn="l"/>
                      <a:r>
                        <a:rPr kumimoji="1" lang="en-US" altLang="ja-JP" sz="2000" dirty="0"/>
                        <a:t>Type2</a:t>
                      </a:r>
                      <a:endParaRPr kumimoji="1" lang="ja-JP" altLang="en-US" sz="2000"/>
                    </a:p>
                  </a:txBody>
                  <a:tcPr>
                    <a:solidFill>
                      <a:schemeClr val="bg2"/>
                    </a:solidFill>
                  </a:tcPr>
                </a:tc>
                <a:tc>
                  <a:txBody>
                    <a:bodyPr/>
                    <a:lstStyle/>
                    <a:p>
                      <a:pPr algn="l"/>
                      <a:r>
                        <a:rPr kumimoji="1" lang="en-US" altLang="ja-JP" sz="2000" dirty="0"/>
                        <a:t>Type3</a:t>
                      </a:r>
                      <a:endParaRPr kumimoji="1" lang="ja-JP" altLang="en-US" sz="2000"/>
                    </a:p>
                  </a:txBody>
                  <a:tcPr>
                    <a:solidFill>
                      <a:schemeClr val="bg2"/>
                    </a:solidFill>
                  </a:tcPr>
                </a:tc>
                <a:tc>
                  <a:txBody>
                    <a:bodyPr/>
                    <a:lstStyle/>
                    <a:p>
                      <a:pPr algn="l"/>
                      <a:r>
                        <a:rPr kumimoji="1" lang="en-US" altLang="ja-JP" sz="2000" dirty="0"/>
                        <a:t>Type4</a:t>
                      </a:r>
                      <a:endParaRPr kumimoji="1" lang="ja-JP" altLang="en-US" sz="2000"/>
                    </a:p>
                  </a:txBody>
                  <a:tcPr>
                    <a:solidFill>
                      <a:schemeClr val="bg2"/>
                    </a:solidFill>
                  </a:tcPr>
                </a:tc>
                <a:tc>
                  <a:txBody>
                    <a:bodyPr/>
                    <a:lstStyle/>
                    <a:p>
                      <a:pPr algn="l"/>
                      <a:r>
                        <a:rPr kumimoji="1" lang="ja-JP" altLang="en-US" sz="2000"/>
                        <a:t>合計</a:t>
                      </a:r>
                    </a:p>
                  </a:txBody>
                  <a:tcPr>
                    <a:solidFill>
                      <a:schemeClr val="bg2"/>
                    </a:solidFill>
                  </a:tcPr>
                </a:tc>
                <a:extLst>
                  <a:ext uri="{0D108BD9-81ED-4DB2-BD59-A6C34878D82A}">
                    <a16:rowId xmlns:a16="http://schemas.microsoft.com/office/drawing/2014/main" val="896622292"/>
                  </a:ext>
                </a:extLst>
              </a:tr>
              <a:tr h="370840">
                <a:tc>
                  <a:txBody>
                    <a:bodyPr/>
                    <a:lstStyle/>
                    <a:p>
                      <a:pPr algn="l"/>
                      <a:r>
                        <a:rPr kumimoji="1" lang="en-US" altLang="ja-JP" sz="2000" dirty="0"/>
                        <a:t>Type1</a:t>
                      </a:r>
                      <a:endParaRPr kumimoji="1" lang="ja-JP" altLang="en-US" sz="2000"/>
                    </a:p>
                  </a:txBody>
                  <a:tcPr>
                    <a:solidFill>
                      <a:schemeClr val="bg2"/>
                    </a:solidFill>
                  </a:tcPr>
                </a:tc>
                <a:tc>
                  <a:txBody>
                    <a:bodyPr/>
                    <a:lstStyle/>
                    <a:p>
                      <a:pPr algn="r"/>
                      <a:r>
                        <a:rPr kumimoji="1" lang="en-US" altLang="ja-JP" sz="2000" dirty="0"/>
                        <a:t>48,116</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48,116</a:t>
                      </a:r>
                      <a:endParaRPr kumimoji="1" lang="ja-JP" altLang="en-US" sz="2000"/>
                    </a:p>
                  </a:txBody>
                  <a:tcPr>
                    <a:noFill/>
                  </a:tcPr>
                </a:tc>
                <a:extLst>
                  <a:ext uri="{0D108BD9-81ED-4DB2-BD59-A6C34878D82A}">
                    <a16:rowId xmlns:a16="http://schemas.microsoft.com/office/drawing/2014/main" val="2933495477"/>
                  </a:ext>
                </a:extLst>
              </a:tr>
              <a:tr h="401215">
                <a:tc>
                  <a:txBody>
                    <a:bodyPr/>
                    <a:lstStyle/>
                    <a:p>
                      <a:pPr algn="l"/>
                      <a:r>
                        <a:rPr kumimoji="1" lang="en-US" altLang="ja-JP" sz="2000" dirty="0"/>
                        <a:t>Type2</a:t>
                      </a:r>
                      <a:endParaRPr kumimoji="1" lang="ja-JP" altLang="en-US" sz="2000"/>
                    </a:p>
                  </a:txBody>
                  <a:tcPr>
                    <a:solidFill>
                      <a:schemeClr val="bg2"/>
                    </a:solidFill>
                  </a:tcPr>
                </a:tc>
                <a:tc>
                  <a:txBody>
                    <a:bodyPr/>
                    <a:lstStyle/>
                    <a:p>
                      <a:pPr algn="r"/>
                      <a:r>
                        <a:rPr kumimoji="1" lang="en-US" altLang="ja-JP" sz="2000" dirty="0"/>
                        <a:t>0</a:t>
                      </a:r>
                    </a:p>
                  </a:txBody>
                  <a:tcPr/>
                </a:tc>
                <a:tc>
                  <a:txBody>
                    <a:bodyPr/>
                    <a:lstStyle/>
                    <a:p>
                      <a:pPr algn="r"/>
                      <a:r>
                        <a:rPr kumimoji="1" lang="en-US" altLang="ja-JP" sz="2000" dirty="0"/>
                        <a:t>4,234</a:t>
                      </a:r>
                      <a:endParaRPr kumimoji="1" lang="ja-JP" altLang="en-US" sz="2000"/>
                    </a:p>
                  </a:txBody>
                  <a:tcPr/>
                </a:tc>
                <a:tc>
                  <a:txBody>
                    <a:bodyPr/>
                    <a:lstStyle/>
                    <a:p>
                      <a:pPr algn="r"/>
                      <a:r>
                        <a:rPr kumimoji="1" lang="en-US" altLang="ja-JP" sz="2000" dirty="0"/>
                        <a:t>3,649</a:t>
                      </a:r>
                      <a:endParaRPr kumimoji="1" lang="ja-JP" altLang="en-US" sz="2000"/>
                    </a:p>
                  </a:txBody>
                  <a:tcPr/>
                </a:tc>
                <a:tc>
                  <a:txBody>
                    <a:bodyPr/>
                    <a:lstStyle/>
                    <a:p>
                      <a:pPr algn="r"/>
                      <a:r>
                        <a:rPr kumimoji="1" lang="en-US" altLang="ja-JP" sz="2000" dirty="0"/>
                        <a:t>1</a:t>
                      </a:r>
                      <a:endParaRPr kumimoji="1" lang="ja-JP" altLang="en-US" sz="2000"/>
                    </a:p>
                  </a:txBody>
                  <a:tcPr/>
                </a:tc>
                <a:tc>
                  <a:txBody>
                    <a:bodyPr/>
                    <a:lstStyle/>
                    <a:p>
                      <a:pPr algn="r"/>
                      <a:r>
                        <a:rPr kumimoji="1" lang="en-US" altLang="ja-JP" sz="2000" dirty="0"/>
                        <a:t>7,884</a:t>
                      </a:r>
                      <a:endParaRPr kumimoji="1" lang="ja-JP" altLang="en-US" sz="2000"/>
                    </a:p>
                  </a:txBody>
                  <a:tcPr/>
                </a:tc>
                <a:extLst>
                  <a:ext uri="{0D108BD9-81ED-4DB2-BD59-A6C34878D82A}">
                    <a16:rowId xmlns:a16="http://schemas.microsoft.com/office/drawing/2014/main" val="3796487261"/>
                  </a:ext>
                </a:extLst>
              </a:tr>
              <a:tr h="370840">
                <a:tc>
                  <a:txBody>
                    <a:bodyPr/>
                    <a:lstStyle/>
                    <a:p>
                      <a:pPr algn="l"/>
                      <a:r>
                        <a:rPr kumimoji="1" lang="en-US" altLang="ja-JP" sz="2000" dirty="0"/>
                        <a:t>Type3</a:t>
                      </a:r>
                      <a:endParaRPr kumimoji="1" lang="ja-JP" altLang="en-US" sz="2000"/>
                    </a:p>
                  </a:txBody>
                  <a:tcPr>
                    <a:solidFill>
                      <a:schemeClr val="bg2"/>
                    </a:solid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21,286</a:t>
                      </a:r>
                      <a:endParaRPr kumimoji="1" lang="ja-JP" altLang="en-US" sz="2000"/>
                    </a:p>
                  </a:txBody>
                  <a:tcPr>
                    <a:noFill/>
                  </a:tcPr>
                </a:tc>
                <a:tc>
                  <a:txBody>
                    <a:bodyPr/>
                    <a:lstStyle/>
                    <a:p>
                      <a:pPr algn="r"/>
                      <a:r>
                        <a:rPr kumimoji="1" lang="en-US" altLang="ja-JP" sz="2000" dirty="0"/>
                        <a:t>46,973</a:t>
                      </a:r>
                      <a:endParaRPr kumimoji="1" lang="ja-JP" altLang="en-US" sz="2000"/>
                    </a:p>
                  </a:txBody>
                  <a:tcPr>
                    <a:solidFill>
                      <a:schemeClr val="accent4">
                        <a:lumMod val="20000"/>
                        <a:lumOff val="80000"/>
                      </a:schemeClr>
                    </a:solidFill>
                  </a:tcPr>
                </a:tc>
                <a:tc>
                  <a:txBody>
                    <a:bodyPr/>
                    <a:lstStyle/>
                    <a:p>
                      <a:pPr algn="r"/>
                      <a:r>
                        <a:rPr kumimoji="1" lang="en-US" altLang="ja-JP" sz="2000" dirty="0"/>
                        <a:t>68,259</a:t>
                      </a:r>
                      <a:endParaRPr kumimoji="1" lang="ja-JP" altLang="en-US" sz="2000"/>
                    </a:p>
                  </a:txBody>
                  <a:tcPr>
                    <a:noFill/>
                  </a:tcPr>
                </a:tc>
                <a:extLst>
                  <a:ext uri="{0D108BD9-81ED-4DB2-BD59-A6C34878D82A}">
                    <a16:rowId xmlns:a16="http://schemas.microsoft.com/office/drawing/2014/main" val="3804872243"/>
                  </a:ext>
                </a:extLst>
              </a:tr>
              <a:tr h="370840">
                <a:tc>
                  <a:txBody>
                    <a:bodyPr/>
                    <a:lstStyle/>
                    <a:p>
                      <a:pPr algn="l"/>
                      <a:r>
                        <a:rPr kumimoji="1" lang="en-US" altLang="ja-JP" sz="2000" dirty="0"/>
                        <a:t>Type4</a:t>
                      </a:r>
                      <a:endParaRPr kumimoji="1" lang="ja-JP" altLang="en-US" sz="2000"/>
                    </a:p>
                  </a:txBody>
                  <a:tcPr>
                    <a:solidFill>
                      <a:schemeClr val="bg2"/>
                    </a:solidFill>
                  </a:tcPr>
                </a:tc>
                <a:tc>
                  <a:txBody>
                    <a:bodyPr/>
                    <a:lstStyle/>
                    <a:p>
                      <a:pPr algn="r"/>
                      <a:r>
                        <a:rPr kumimoji="1" lang="en-US" altLang="ja-JP" sz="2000" dirty="0"/>
                        <a:t>0</a:t>
                      </a:r>
                      <a:endParaRPr kumimoji="1" lang="ja-JP" altLang="en-US" sz="2000"/>
                    </a:p>
                  </a:txBody>
                  <a:tcPr/>
                </a:tc>
                <a:tc>
                  <a:txBody>
                    <a:bodyPr/>
                    <a:lstStyle/>
                    <a:p>
                      <a:pPr algn="r"/>
                      <a:r>
                        <a:rPr kumimoji="1" lang="en-US" altLang="ja-JP" sz="2000" dirty="0"/>
                        <a:t>0</a:t>
                      </a:r>
                      <a:endParaRPr kumimoji="1" lang="ja-JP" altLang="en-US" sz="2000"/>
                    </a:p>
                  </a:txBody>
                  <a:tcPr/>
                </a:tc>
                <a:tc>
                  <a:txBody>
                    <a:bodyPr/>
                    <a:lstStyle/>
                    <a:p>
                      <a:pPr algn="r"/>
                      <a:r>
                        <a:rPr kumimoji="1" lang="en-US" altLang="ja-JP" sz="2000" dirty="0"/>
                        <a:t>85,337</a:t>
                      </a:r>
                      <a:endParaRPr kumimoji="1" lang="ja-JP" altLang="en-US" sz="2000"/>
                    </a:p>
                  </a:txBody>
                  <a:tcPr>
                    <a:solidFill>
                      <a:schemeClr val="accent4">
                        <a:lumMod val="20000"/>
                        <a:lumOff val="80000"/>
                      </a:schemeClr>
                    </a:solidFill>
                  </a:tcPr>
                </a:tc>
                <a:tc>
                  <a:txBody>
                    <a:bodyPr/>
                    <a:lstStyle/>
                    <a:p>
                      <a:pPr algn="r"/>
                      <a:r>
                        <a:rPr kumimoji="1" lang="en-US" altLang="ja-JP" sz="2000" dirty="0"/>
                        <a:t>8,403,230</a:t>
                      </a:r>
                      <a:endParaRPr kumimoji="1" lang="ja-JP" altLang="en-US" sz="2000"/>
                    </a:p>
                  </a:txBody>
                  <a:tcPr/>
                </a:tc>
                <a:tc>
                  <a:txBody>
                    <a:bodyPr/>
                    <a:lstStyle/>
                    <a:p>
                      <a:pPr algn="r"/>
                      <a:r>
                        <a:rPr kumimoji="1" lang="en-US" altLang="ja-JP" sz="2000" dirty="0"/>
                        <a:t>8,488,567</a:t>
                      </a:r>
                      <a:endParaRPr kumimoji="1" lang="ja-JP" altLang="en-US" sz="2000"/>
                    </a:p>
                  </a:txBody>
                  <a:tcPr/>
                </a:tc>
                <a:extLst>
                  <a:ext uri="{0D108BD9-81ED-4DB2-BD59-A6C34878D82A}">
                    <a16:rowId xmlns:a16="http://schemas.microsoft.com/office/drawing/2014/main" val="2866817294"/>
                  </a:ext>
                </a:extLst>
              </a:tr>
              <a:tr h="370840">
                <a:tc>
                  <a:txBody>
                    <a:bodyPr/>
                    <a:lstStyle/>
                    <a:p>
                      <a:pPr algn="l"/>
                      <a:r>
                        <a:rPr kumimoji="1" lang="ja-JP" altLang="en-US" sz="2000"/>
                        <a:t>合計</a:t>
                      </a:r>
                    </a:p>
                  </a:txBody>
                  <a:tcPr>
                    <a:solidFill>
                      <a:schemeClr val="bg2"/>
                    </a:solidFill>
                  </a:tcPr>
                </a:tc>
                <a:tc>
                  <a:txBody>
                    <a:bodyPr/>
                    <a:lstStyle/>
                    <a:p>
                      <a:pPr algn="r"/>
                      <a:r>
                        <a:rPr kumimoji="1" lang="en-US" altLang="ja-JP" sz="2000" dirty="0"/>
                        <a:t>48,116</a:t>
                      </a:r>
                      <a:endParaRPr kumimoji="1" lang="ja-JP" altLang="en-US" sz="2000"/>
                    </a:p>
                  </a:txBody>
                  <a:tcPr>
                    <a:noFill/>
                  </a:tcPr>
                </a:tc>
                <a:tc>
                  <a:txBody>
                    <a:bodyPr/>
                    <a:lstStyle/>
                    <a:p>
                      <a:pPr algn="r"/>
                      <a:r>
                        <a:rPr kumimoji="1" lang="en-US" altLang="ja-JP" sz="2000" dirty="0"/>
                        <a:t>4,234</a:t>
                      </a:r>
                      <a:endParaRPr kumimoji="1" lang="ja-JP" altLang="en-US" sz="2000"/>
                    </a:p>
                  </a:txBody>
                  <a:tcPr>
                    <a:noFill/>
                  </a:tcPr>
                </a:tc>
                <a:tc>
                  <a:txBody>
                    <a:bodyPr/>
                    <a:lstStyle/>
                    <a:p>
                      <a:pPr algn="r"/>
                      <a:r>
                        <a:rPr kumimoji="1" lang="en-US" altLang="ja-JP" sz="2000" dirty="0"/>
                        <a:t>110,272</a:t>
                      </a:r>
                      <a:endParaRPr kumimoji="1" lang="ja-JP" altLang="en-US" sz="2000"/>
                    </a:p>
                  </a:txBody>
                  <a:tcPr>
                    <a:noFill/>
                  </a:tcPr>
                </a:tc>
                <a:tc>
                  <a:txBody>
                    <a:bodyPr/>
                    <a:lstStyle/>
                    <a:p>
                      <a:pPr algn="r"/>
                      <a:r>
                        <a:rPr kumimoji="1" lang="en-US" altLang="ja-JP" sz="2000" dirty="0"/>
                        <a:t>8,450,204</a:t>
                      </a:r>
                      <a:endParaRPr kumimoji="1" lang="ja-JP" altLang="en-US" sz="2000"/>
                    </a:p>
                  </a:txBody>
                  <a:tcPr>
                    <a:noFill/>
                  </a:tcPr>
                </a:tc>
                <a:tc>
                  <a:txBody>
                    <a:bodyPr/>
                    <a:lstStyle/>
                    <a:p>
                      <a:pPr algn="r"/>
                      <a:r>
                        <a:rPr kumimoji="1" lang="en-US" altLang="ja-JP" sz="2000" dirty="0"/>
                        <a:t>8,612,826</a:t>
                      </a:r>
                      <a:endParaRPr kumimoji="1" lang="ja-JP" altLang="en-US" sz="2000"/>
                    </a:p>
                  </a:txBody>
                  <a:tcPr>
                    <a:noFill/>
                  </a:tcPr>
                </a:tc>
                <a:extLst>
                  <a:ext uri="{0D108BD9-81ED-4DB2-BD59-A6C34878D82A}">
                    <a16:rowId xmlns:a16="http://schemas.microsoft.com/office/drawing/2014/main" val="109024127"/>
                  </a:ext>
                </a:extLst>
              </a:tr>
            </a:tbl>
          </a:graphicData>
        </a:graphic>
      </p:graphicFrame>
      <p:sp>
        <p:nvSpPr>
          <p:cNvPr id="7" name="テキスト ボックス 6">
            <a:extLst>
              <a:ext uri="{FF2B5EF4-FFF2-40B4-BE49-F238E27FC236}">
                <a16:creationId xmlns:a16="http://schemas.microsoft.com/office/drawing/2014/main" id="{E299D8CE-4D74-DDA1-21C1-FF9AC3412C5D}"/>
              </a:ext>
            </a:extLst>
          </p:cNvPr>
          <p:cNvSpPr txBox="1"/>
          <p:nvPr/>
        </p:nvSpPr>
        <p:spPr>
          <a:xfrm>
            <a:off x="4981752" y="1338086"/>
            <a:ext cx="2228495" cy="461665"/>
          </a:xfrm>
          <a:prstGeom prst="rect">
            <a:avLst/>
          </a:prstGeom>
          <a:noFill/>
        </p:spPr>
        <p:txBody>
          <a:bodyPr wrap="none" rtlCol="0">
            <a:spAutoFit/>
          </a:bodyPr>
          <a:lstStyle/>
          <a:p>
            <a:r>
              <a:rPr kumimoji="1" lang="en-US" altLang="ja-JP" sz="2400" dirty="0" err="1"/>
              <a:t>BigCloneBench</a:t>
            </a:r>
            <a:endParaRPr kumimoji="1" lang="ja-JP" altLang="en-US" sz="2400"/>
          </a:p>
        </p:txBody>
      </p:sp>
      <p:sp>
        <p:nvSpPr>
          <p:cNvPr id="8" name="テキスト ボックス 7">
            <a:extLst>
              <a:ext uri="{FF2B5EF4-FFF2-40B4-BE49-F238E27FC236}">
                <a16:creationId xmlns:a16="http://schemas.microsoft.com/office/drawing/2014/main" id="{508021F1-C31B-06D9-C8BD-0129314EA49D}"/>
              </a:ext>
            </a:extLst>
          </p:cNvPr>
          <p:cNvSpPr txBox="1"/>
          <p:nvPr/>
        </p:nvSpPr>
        <p:spPr>
          <a:xfrm>
            <a:off x="601468" y="3032702"/>
            <a:ext cx="1415772" cy="461665"/>
          </a:xfrm>
          <a:prstGeom prst="rect">
            <a:avLst/>
          </a:prstGeom>
          <a:noFill/>
        </p:spPr>
        <p:txBody>
          <a:bodyPr wrap="none" rtlCol="0">
            <a:spAutoFit/>
          </a:bodyPr>
          <a:lstStyle/>
          <a:p>
            <a:r>
              <a:rPr lang="ja-JP" altLang="en-US" sz="2400"/>
              <a:t>提案手法</a:t>
            </a:r>
            <a:endParaRPr kumimoji="1" lang="ja-JP" altLang="en-US" sz="2400"/>
          </a:p>
        </p:txBody>
      </p:sp>
    </p:spTree>
    <p:extLst>
      <p:ext uri="{BB962C8B-B14F-4D97-AF65-F5344CB8AC3E}">
        <p14:creationId xmlns:p14="http://schemas.microsoft.com/office/powerpoint/2010/main" val="2357695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グループ化 19">
            <a:extLst>
              <a:ext uri="{FF2B5EF4-FFF2-40B4-BE49-F238E27FC236}">
                <a16:creationId xmlns:a16="http://schemas.microsoft.com/office/drawing/2014/main" id="{F4F567C6-E3E0-2B22-2D8E-D566CAC43DCD}"/>
              </a:ext>
            </a:extLst>
          </p:cNvPr>
          <p:cNvGrpSpPr/>
          <p:nvPr/>
        </p:nvGrpSpPr>
        <p:grpSpPr>
          <a:xfrm>
            <a:off x="12809147" y="2279465"/>
            <a:ext cx="1110656" cy="1250738"/>
            <a:chOff x="2167585" y="4932424"/>
            <a:chExt cx="1208315" cy="1360714"/>
          </a:xfrm>
        </p:grpSpPr>
        <p:sp>
          <p:nvSpPr>
            <p:cNvPr id="17" name="メモ 16">
              <a:extLst>
                <a:ext uri="{FF2B5EF4-FFF2-40B4-BE49-F238E27FC236}">
                  <a16:creationId xmlns:a16="http://schemas.microsoft.com/office/drawing/2014/main" id="{D9D49DE7-A158-1F6D-54AA-8836B7B51B8C}"/>
                </a:ext>
              </a:extLst>
            </p:cNvPr>
            <p:cNvSpPr/>
            <p:nvPr/>
          </p:nvSpPr>
          <p:spPr>
            <a:xfrm>
              <a:off x="2167585" y="4932424"/>
              <a:ext cx="1208315" cy="1360714"/>
            </a:xfrm>
            <a:prstGeom prst="foldedCorner">
              <a:avLst/>
            </a:prstGeom>
            <a:solidFill>
              <a:schemeClr val="bg1"/>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dirty="0">
                <a:solidFill>
                  <a:schemeClr val="tx1"/>
                </a:solidFill>
                <a:latin typeface="Segoe UI" panose="020B0502040204020203" pitchFamily="34" charset="0"/>
                <a:cs typeface="Segoe UI" panose="020B0502040204020203" pitchFamily="34" charset="0"/>
              </a:endParaRPr>
            </a:p>
          </p:txBody>
        </p:sp>
        <p:sp>
          <p:nvSpPr>
            <p:cNvPr id="19" name="正方形/長方形 18">
              <a:extLst>
                <a:ext uri="{FF2B5EF4-FFF2-40B4-BE49-F238E27FC236}">
                  <a16:creationId xmlns:a16="http://schemas.microsoft.com/office/drawing/2014/main" id="{7C697175-BF30-9099-DE17-A2051586F449}"/>
                </a:ext>
              </a:extLst>
            </p:cNvPr>
            <p:cNvSpPr/>
            <p:nvPr/>
          </p:nvSpPr>
          <p:spPr>
            <a:xfrm>
              <a:off x="2308966" y="5559278"/>
              <a:ext cx="925551" cy="199527"/>
            </a:xfrm>
            <a:prstGeom prst="rect">
              <a:avLst/>
            </a:prstGeom>
            <a:solidFill>
              <a:schemeClr val="accent5">
                <a:lumMod val="20000"/>
                <a:lumOff val="80000"/>
              </a:schemeClr>
            </a:solidFill>
            <a:ln w="635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dirty="0">
                <a:solidFill>
                  <a:schemeClr val="tx1"/>
                </a:solidFill>
                <a:latin typeface="Segoe UI" panose="020B0502040204020203" pitchFamily="34" charset="0"/>
                <a:cs typeface="Segoe UI" panose="020B0502040204020203" pitchFamily="34" charset="0"/>
              </a:endParaRPr>
            </a:p>
          </p:txBody>
        </p:sp>
      </p:grpSp>
      <p:sp>
        <p:nvSpPr>
          <p:cNvPr id="2" name="タイトル 1">
            <a:extLst>
              <a:ext uri="{FF2B5EF4-FFF2-40B4-BE49-F238E27FC236}">
                <a16:creationId xmlns:a16="http://schemas.microsoft.com/office/drawing/2014/main" id="{D2A03DBA-8EB7-0FF7-11E7-985AF9FC70B8}"/>
              </a:ext>
            </a:extLst>
          </p:cNvPr>
          <p:cNvSpPr>
            <a:spLocks noGrp="1"/>
          </p:cNvSpPr>
          <p:nvPr>
            <p:ph type="title"/>
          </p:nvPr>
        </p:nvSpPr>
        <p:spPr/>
        <p:txBody>
          <a:bodyPr/>
          <a:lstStyle/>
          <a:p>
            <a:r>
              <a:rPr kumimoji="1" lang="ja-JP" altLang="en-US"/>
              <a:t>コードクローン</a:t>
            </a:r>
          </a:p>
        </p:txBody>
      </p:sp>
      <p:sp>
        <p:nvSpPr>
          <p:cNvPr id="3" name="コンテンツ プレースホルダー 2">
            <a:extLst>
              <a:ext uri="{FF2B5EF4-FFF2-40B4-BE49-F238E27FC236}">
                <a16:creationId xmlns:a16="http://schemas.microsoft.com/office/drawing/2014/main" id="{B5D650F7-0097-FADD-FA49-7307C266D839}"/>
              </a:ext>
            </a:extLst>
          </p:cNvPr>
          <p:cNvSpPr>
            <a:spLocks noGrp="1"/>
          </p:cNvSpPr>
          <p:nvPr>
            <p:ph idx="1"/>
          </p:nvPr>
        </p:nvSpPr>
        <p:spPr/>
        <p:txBody>
          <a:bodyPr/>
          <a:lstStyle/>
          <a:p>
            <a:pPr>
              <a:buNone/>
            </a:pPr>
            <a:r>
              <a:rPr kumimoji="1" lang="ja-JP" altLang="en-US"/>
              <a:t>ソースコード中の一致，類似したコード片</a:t>
            </a:r>
            <a:r>
              <a:rPr lang="en-US" altLang="ja-JP" sz="1800" dirty="0"/>
              <a:t>[1]</a:t>
            </a:r>
          </a:p>
          <a:p>
            <a:pPr>
              <a:buNone/>
            </a:pPr>
            <a:r>
              <a:rPr lang="ja-JP" altLang="en-US"/>
              <a:t>ソースコードの保守性を下げる要因となる</a:t>
            </a:r>
            <a:endParaRPr lang="en-US" altLang="ja-JP" dirty="0"/>
          </a:p>
          <a:p>
            <a:pPr>
              <a:buNone/>
            </a:pPr>
            <a:endParaRPr lang="en-US" altLang="ja-JP" dirty="0"/>
          </a:p>
          <a:p>
            <a:pPr>
              <a:buNone/>
            </a:pPr>
            <a:r>
              <a:rPr lang="ja-JP" altLang="en-US"/>
              <a:t>類似の度合いにより</a:t>
            </a:r>
            <a:r>
              <a:rPr lang="en-US" altLang="ja-JP" dirty="0"/>
              <a:t>4</a:t>
            </a:r>
            <a:r>
              <a:rPr lang="ja-JP" altLang="en-US"/>
              <a:t>つに分類される</a:t>
            </a:r>
            <a:r>
              <a:rPr lang="en-US" altLang="ja-JP" sz="1800" dirty="0"/>
              <a:t>[2]</a:t>
            </a:r>
            <a:endParaRPr lang="en-US" altLang="ja-JP" dirty="0"/>
          </a:p>
          <a:p>
            <a:r>
              <a:rPr lang="en-US" altLang="ja-JP" b="1" dirty="0"/>
              <a:t>Type1</a:t>
            </a:r>
            <a:r>
              <a:rPr lang="ja-JP" altLang="en-US"/>
              <a:t>：コメント，空白文字の違いを除いて一致する</a:t>
            </a:r>
            <a:endParaRPr lang="en-US" altLang="ja-JP" b="1" dirty="0"/>
          </a:p>
          <a:p>
            <a:r>
              <a:rPr lang="en-US" altLang="ja-JP" b="1" dirty="0"/>
              <a:t>Type2</a:t>
            </a:r>
            <a:r>
              <a:rPr lang="ja-JP" altLang="en-US"/>
              <a:t>：リテラル，型，識別子の違いを除いて一致する</a:t>
            </a:r>
            <a:endParaRPr lang="en-US" altLang="ja-JP" dirty="0"/>
          </a:p>
          <a:p>
            <a:r>
              <a:rPr lang="en-US" altLang="ja-JP" b="1" dirty="0"/>
              <a:t>Type3</a:t>
            </a:r>
            <a:r>
              <a:rPr lang="ja-JP" altLang="en-US"/>
              <a:t>：文の変更，挿入，削除を除いて一致する</a:t>
            </a:r>
            <a:endParaRPr lang="en-US" altLang="ja-JP" dirty="0"/>
          </a:p>
          <a:p>
            <a:r>
              <a:rPr lang="en-US" altLang="ja-JP" b="1" dirty="0"/>
              <a:t>Type4</a:t>
            </a:r>
            <a:r>
              <a:rPr lang="ja-JP" altLang="en-US"/>
              <a:t>：構文が異なるが，同じ機能を持つ</a:t>
            </a:r>
            <a:endParaRPr lang="en-US" altLang="ja-JP" sz="1000" dirty="0"/>
          </a:p>
          <a:p>
            <a:pPr>
              <a:buNone/>
            </a:pPr>
            <a:endParaRPr lang="en-US" altLang="ja-JP" sz="1000" dirty="0">
              <a:latin typeface="+mj-ea"/>
              <a:ea typeface="+mj-ea"/>
            </a:endParaRPr>
          </a:p>
          <a:p>
            <a:pPr>
              <a:buNone/>
            </a:pPr>
            <a:r>
              <a:rPr lang="en-US" altLang="ja-JP" sz="1000" dirty="0">
                <a:latin typeface="+mj-ea"/>
                <a:ea typeface="+mj-ea"/>
              </a:rPr>
              <a:t>[1]</a:t>
            </a:r>
            <a:r>
              <a:rPr lang="ja-JP" altLang="en-US" sz="1000">
                <a:solidFill>
                  <a:schemeClr val="bg2">
                    <a:lumMod val="25000"/>
                  </a:schemeClr>
                </a:solidFill>
                <a:latin typeface="+mj-ea"/>
                <a:ea typeface="+mj-ea"/>
              </a:rPr>
              <a:t>井上克郎</a:t>
            </a:r>
            <a:r>
              <a:rPr lang="en-US" altLang="ja-JP" sz="1000" dirty="0">
                <a:solidFill>
                  <a:schemeClr val="bg2">
                    <a:lumMod val="25000"/>
                  </a:schemeClr>
                </a:solidFill>
                <a:latin typeface="+mj-ea"/>
                <a:ea typeface="+mj-ea"/>
              </a:rPr>
              <a:t>, </a:t>
            </a:r>
            <a:r>
              <a:rPr lang="ja-JP" altLang="en-US" sz="1000">
                <a:solidFill>
                  <a:schemeClr val="bg2">
                    <a:lumMod val="25000"/>
                  </a:schemeClr>
                </a:solidFill>
                <a:latin typeface="+mj-ea"/>
                <a:ea typeface="+mj-ea"/>
              </a:rPr>
              <a:t>神谷年洋</a:t>
            </a:r>
            <a:r>
              <a:rPr lang="en-US" altLang="ja-JP" sz="1000" dirty="0">
                <a:solidFill>
                  <a:schemeClr val="bg2">
                    <a:lumMod val="25000"/>
                  </a:schemeClr>
                </a:solidFill>
                <a:latin typeface="+mj-ea"/>
                <a:ea typeface="+mj-ea"/>
              </a:rPr>
              <a:t>, </a:t>
            </a:r>
            <a:r>
              <a:rPr lang="ja-JP" altLang="en-US" sz="1000">
                <a:solidFill>
                  <a:schemeClr val="bg2">
                    <a:lumMod val="25000"/>
                  </a:schemeClr>
                </a:solidFill>
                <a:latin typeface="+mj-ea"/>
                <a:ea typeface="+mj-ea"/>
              </a:rPr>
              <a:t>楠本真二</a:t>
            </a:r>
            <a:r>
              <a:rPr lang="en-US" altLang="ja-JP" sz="1000" dirty="0">
                <a:solidFill>
                  <a:schemeClr val="bg2">
                    <a:lumMod val="25000"/>
                  </a:schemeClr>
                </a:solidFill>
                <a:latin typeface="+mj-ea"/>
                <a:ea typeface="+mj-ea"/>
              </a:rPr>
              <a:t>. </a:t>
            </a:r>
            <a:r>
              <a:rPr lang="ja-JP" altLang="en-US" sz="1000">
                <a:solidFill>
                  <a:schemeClr val="bg2">
                    <a:lumMod val="25000"/>
                  </a:schemeClr>
                </a:solidFill>
                <a:latin typeface="+mj-ea"/>
                <a:ea typeface="+mj-ea"/>
              </a:rPr>
              <a:t>コードクローン検出法</a:t>
            </a:r>
            <a:r>
              <a:rPr lang="en-US" altLang="ja-JP" sz="1000" dirty="0">
                <a:solidFill>
                  <a:schemeClr val="bg2">
                    <a:lumMod val="25000"/>
                  </a:schemeClr>
                </a:solidFill>
                <a:latin typeface="+mj-ea"/>
                <a:ea typeface="+mj-ea"/>
              </a:rPr>
              <a:t>. </a:t>
            </a:r>
            <a:r>
              <a:rPr lang="ja-JP" altLang="en-US" sz="1000">
                <a:solidFill>
                  <a:schemeClr val="bg2">
                    <a:lumMod val="25000"/>
                  </a:schemeClr>
                </a:solidFill>
                <a:latin typeface="+mj-ea"/>
                <a:ea typeface="+mj-ea"/>
              </a:rPr>
              <a:t>コンピュータソフトウェア</a:t>
            </a:r>
            <a:r>
              <a:rPr lang="en-US" altLang="ja-JP" sz="1000" dirty="0">
                <a:solidFill>
                  <a:schemeClr val="bg2">
                    <a:lumMod val="25000"/>
                  </a:schemeClr>
                </a:solidFill>
                <a:latin typeface="+mj-ea"/>
                <a:ea typeface="+mj-ea"/>
              </a:rPr>
              <a:t>, Vol. 18, No. 5, pp. 529–536, 2001.</a:t>
            </a:r>
          </a:p>
          <a:p>
            <a:pPr>
              <a:buNone/>
            </a:pPr>
            <a:r>
              <a:rPr lang="en-US" altLang="ja-JP" sz="1000" dirty="0">
                <a:latin typeface="+mj-ea"/>
              </a:rPr>
              <a:t>[2] </a:t>
            </a:r>
            <a:r>
              <a:rPr lang="en" altLang="ja-JP" sz="1000" dirty="0">
                <a:latin typeface="+mj-ea"/>
              </a:rPr>
              <a:t>C. Roy and J. Cordy. A Survey on Software Clone Detection Research.  School of Computing TR No.2007–541, 2007.</a:t>
            </a:r>
            <a:endParaRPr lang="ja-JP" altLang="en-US" sz="1000">
              <a:latin typeface="+mj-ea"/>
            </a:endParaRPr>
          </a:p>
          <a:p>
            <a:pPr>
              <a:buNone/>
            </a:pPr>
            <a:endParaRPr lang="ja-JP" altLang="en-US" sz="1000">
              <a:latin typeface="+mj-ea"/>
              <a:ea typeface="+mj-ea"/>
            </a:endParaRPr>
          </a:p>
        </p:txBody>
      </p:sp>
      <p:sp>
        <p:nvSpPr>
          <p:cNvPr id="4" name="スライド番号プレースホルダー 3">
            <a:extLst>
              <a:ext uri="{FF2B5EF4-FFF2-40B4-BE49-F238E27FC236}">
                <a16:creationId xmlns:a16="http://schemas.microsoft.com/office/drawing/2014/main" id="{E3E263D3-8EC5-C789-7DF7-8C48295ECFE5}"/>
              </a:ext>
            </a:extLst>
          </p:cNvPr>
          <p:cNvSpPr>
            <a:spLocks noGrp="1"/>
          </p:cNvSpPr>
          <p:nvPr>
            <p:ph type="sldNum" sz="quarter" idx="12"/>
          </p:nvPr>
        </p:nvSpPr>
        <p:spPr/>
        <p:txBody>
          <a:bodyPr/>
          <a:lstStyle/>
          <a:p>
            <a:fld id="{B16735D3-C9E7-F649-AF37-A9D08763696D}" type="slidenum">
              <a:rPr lang="ja-JP" altLang="en-US" smtClean="0"/>
              <a:pPr/>
              <a:t>1</a:t>
            </a:fld>
            <a:endParaRPr lang="ja-JP" altLang="en-US"/>
          </a:p>
        </p:txBody>
      </p:sp>
      <p:grpSp>
        <p:nvGrpSpPr>
          <p:cNvPr id="15" name="グループ化 14">
            <a:extLst>
              <a:ext uri="{FF2B5EF4-FFF2-40B4-BE49-F238E27FC236}">
                <a16:creationId xmlns:a16="http://schemas.microsoft.com/office/drawing/2014/main" id="{DB80564A-7EDF-3041-A317-8E875A2DCFCB}"/>
              </a:ext>
            </a:extLst>
          </p:cNvPr>
          <p:cNvGrpSpPr/>
          <p:nvPr/>
        </p:nvGrpSpPr>
        <p:grpSpPr>
          <a:xfrm>
            <a:off x="12504209" y="2519880"/>
            <a:ext cx="1110656" cy="1250738"/>
            <a:chOff x="1757114" y="4559521"/>
            <a:chExt cx="1208315" cy="1360714"/>
          </a:xfrm>
        </p:grpSpPr>
        <p:sp>
          <p:nvSpPr>
            <p:cNvPr id="5" name="メモ 4">
              <a:extLst>
                <a:ext uri="{FF2B5EF4-FFF2-40B4-BE49-F238E27FC236}">
                  <a16:creationId xmlns:a16="http://schemas.microsoft.com/office/drawing/2014/main" id="{003FE9CA-4663-51B4-5CD4-02C3B78042BB}"/>
                </a:ext>
              </a:extLst>
            </p:cNvPr>
            <p:cNvSpPr/>
            <p:nvPr/>
          </p:nvSpPr>
          <p:spPr>
            <a:xfrm>
              <a:off x="1757114" y="4559521"/>
              <a:ext cx="1208315" cy="1360714"/>
            </a:xfrm>
            <a:prstGeom prst="foldedCorner">
              <a:avLst/>
            </a:prstGeom>
            <a:solidFill>
              <a:schemeClr val="bg1"/>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dirty="0">
                <a:solidFill>
                  <a:schemeClr val="tx1"/>
                </a:solidFill>
                <a:latin typeface="Segoe UI" panose="020B0502040204020203" pitchFamily="34" charset="0"/>
                <a:cs typeface="Segoe UI" panose="020B0502040204020203" pitchFamily="34" charset="0"/>
              </a:endParaRPr>
            </a:p>
          </p:txBody>
        </p:sp>
        <p:cxnSp>
          <p:nvCxnSpPr>
            <p:cNvPr id="9" name="直線コネクタ 8">
              <a:extLst>
                <a:ext uri="{FF2B5EF4-FFF2-40B4-BE49-F238E27FC236}">
                  <a16:creationId xmlns:a16="http://schemas.microsoft.com/office/drawing/2014/main" id="{045DE3EC-D88C-FC30-2D18-C3AFCB63161D}"/>
                </a:ext>
              </a:extLst>
            </p:cNvPr>
            <p:cNvCxnSpPr>
              <a:cxnSpLocks/>
            </p:cNvCxnSpPr>
            <p:nvPr/>
          </p:nvCxnSpPr>
          <p:spPr>
            <a:xfrm>
              <a:off x="1898495" y="4739269"/>
              <a:ext cx="925551" cy="0"/>
            </a:xfrm>
            <a:prstGeom prst="line">
              <a:avLst/>
            </a:prstGeom>
            <a:ln w="635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F4F9C88E-0E72-FEDE-EB85-5E6A39146E19}"/>
                </a:ext>
              </a:extLst>
            </p:cNvPr>
            <p:cNvCxnSpPr>
              <a:cxnSpLocks/>
            </p:cNvCxnSpPr>
            <p:nvPr/>
          </p:nvCxnSpPr>
          <p:spPr>
            <a:xfrm>
              <a:off x="1898495" y="4891669"/>
              <a:ext cx="925551" cy="0"/>
            </a:xfrm>
            <a:prstGeom prst="line">
              <a:avLst/>
            </a:prstGeom>
            <a:ln w="635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AD69FF46-FD64-2361-3B92-59D5EA82CE71}"/>
                </a:ext>
              </a:extLst>
            </p:cNvPr>
            <p:cNvSpPr/>
            <p:nvPr/>
          </p:nvSpPr>
          <p:spPr>
            <a:xfrm>
              <a:off x="1898495" y="5040351"/>
              <a:ext cx="925551" cy="199527"/>
            </a:xfrm>
            <a:prstGeom prst="rect">
              <a:avLst/>
            </a:prstGeom>
            <a:solidFill>
              <a:schemeClr val="accent5">
                <a:lumMod val="20000"/>
                <a:lumOff val="80000"/>
              </a:schemeClr>
            </a:solidFill>
            <a:ln w="635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DA082B25-02E5-DB7C-4077-868B11DA1887}"/>
                </a:ext>
              </a:extLst>
            </p:cNvPr>
            <p:cNvSpPr/>
            <p:nvPr/>
          </p:nvSpPr>
          <p:spPr>
            <a:xfrm>
              <a:off x="1898495" y="5480293"/>
              <a:ext cx="925551" cy="199527"/>
            </a:xfrm>
            <a:prstGeom prst="rect">
              <a:avLst/>
            </a:prstGeom>
            <a:solidFill>
              <a:schemeClr val="accent5">
                <a:lumMod val="20000"/>
                <a:lumOff val="80000"/>
              </a:schemeClr>
            </a:solidFill>
            <a:ln w="635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dirty="0">
                <a:solidFill>
                  <a:schemeClr val="tx1"/>
                </a:solidFill>
                <a:latin typeface="Segoe UI" panose="020B0502040204020203" pitchFamily="34" charset="0"/>
                <a:cs typeface="Segoe UI" panose="020B0502040204020203" pitchFamily="34" charset="0"/>
              </a:endParaRPr>
            </a:p>
          </p:txBody>
        </p:sp>
        <p:cxnSp>
          <p:nvCxnSpPr>
            <p:cNvPr id="14" name="直線コネクタ 13">
              <a:extLst>
                <a:ext uri="{FF2B5EF4-FFF2-40B4-BE49-F238E27FC236}">
                  <a16:creationId xmlns:a16="http://schemas.microsoft.com/office/drawing/2014/main" id="{83483D44-8E95-2852-2AD4-74429D5050C6}"/>
                </a:ext>
              </a:extLst>
            </p:cNvPr>
            <p:cNvCxnSpPr>
              <a:cxnSpLocks/>
            </p:cNvCxnSpPr>
            <p:nvPr/>
          </p:nvCxnSpPr>
          <p:spPr>
            <a:xfrm>
              <a:off x="1898495" y="5356303"/>
              <a:ext cx="925551" cy="0"/>
            </a:xfrm>
            <a:prstGeom prst="line">
              <a:avLst/>
            </a:prstGeom>
            <a:ln w="635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25" name="グループ化 24">
            <a:extLst>
              <a:ext uri="{FF2B5EF4-FFF2-40B4-BE49-F238E27FC236}">
                <a16:creationId xmlns:a16="http://schemas.microsoft.com/office/drawing/2014/main" id="{590D8AA3-1DFD-15CA-C7C5-4B244CAC2075}"/>
              </a:ext>
            </a:extLst>
          </p:cNvPr>
          <p:cNvGrpSpPr/>
          <p:nvPr/>
        </p:nvGrpSpPr>
        <p:grpSpPr>
          <a:xfrm>
            <a:off x="12764119" y="5115567"/>
            <a:ext cx="2710263" cy="1313522"/>
            <a:chOff x="3981315" y="4740959"/>
            <a:chExt cx="2948572" cy="1429018"/>
          </a:xfrm>
        </p:grpSpPr>
        <p:sp>
          <p:nvSpPr>
            <p:cNvPr id="21" name="正方形/長方形 20">
              <a:extLst>
                <a:ext uri="{FF2B5EF4-FFF2-40B4-BE49-F238E27FC236}">
                  <a16:creationId xmlns:a16="http://schemas.microsoft.com/office/drawing/2014/main" id="{829E6D7F-9BCC-8321-D6F8-9F0D0A902337}"/>
                </a:ext>
              </a:extLst>
            </p:cNvPr>
            <p:cNvSpPr/>
            <p:nvPr/>
          </p:nvSpPr>
          <p:spPr>
            <a:xfrm>
              <a:off x="4313066" y="5255941"/>
              <a:ext cx="925551" cy="199527"/>
            </a:xfrm>
            <a:prstGeom prst="rect">
              <a:avLst/>
            </a:prstGeom>
            <a:solidFill>
              <a:schemeClr val="accent5">
                <a:lumMod val="20000"/>
                <a:lumOff val="80000"/>
              </a:schemeClr>
            </a:solidFill>
            <a:ln w="635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dirty="0">
                <a:solidFill>
                  <a:schemeClr val="tx1"/>
                </a:solidFill>
                <a:latin typeface="Segoe UI" panose="020B0502040204020203" pitchFamily="34" charset="0"/>
                <a:cs typeface="Segoe UI" panose="020B0502040204020203" pitchFamily="34" charset="0"/>
              </a:endParaRPr>
            </a:p>
          </p:txBody>
        </p:sp>
        <p:sp>
          <p:nvSpPr>
            <p:cNvPr id="22" name="正方形/長方形 21">
              <a:extLst>
                <a:ext uri="{FF2B5EF4-FFF2-40B4-BE49-F238E27FC236}">
                  <a16:creationId xmlns:a16="http://schemas.microsoft.com/office/drawing/2014/main" id="{72B1A5A7-0BD1-1A49-0091-246CCE01B28F}"/>
                </a:ext>
              </a:extLst>
            </p:cNvPr>
            <p:cNvSpPr/>
            <p:nvPr/>
          </p:nvSpPr>
          <p:spPr>
            <a:xfrm>
              <a:off x="4992826" y="5587713"/>
              <a:ext cx="925551" cy="199527"/>
            </a:xfrm>
            <a:prstGeom prst="rect">
              <a:avLst/>
            </a:prstGeom>
            <a:solidFill>
              <a:schemeClr val="accent5">
                <a:lumMod val="20000"/>
                <a:lumOff val="80000"/>
              </a:schemeClr>
            </a:solidFill>
            <a:ln w="635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dirty="0">
                <a:solidFill>
                  <a:schemeClr val="tx1"/>
                </a:solidFill>
                <a:latin typeface="Segoe UI" panose="020B0502040204020203" pitchFamily="34" charset="0"/>
                <a:cs typeface="Segoe UI" panose="020B0502040204020203" pitchFamily="34" charset="0"/>
              </a:endParaRPr>
            </a:p>
          </p:txBody>
        </p:sp>
        <p:sp>
          <p:nvSpPr>
            <p:cNvPr id="23" name="正方形/長方形 22">
              <a:extLst>
                <a:ext uri="{FF2B5EF4-FFF2-40B4-BE49-F238E27FC236}">
                  <a16:creationId xmlns:a16="http://schemas.microsoft.com/office/drawing/2014/main" id="{D709BD5C-06BE-8835-9ECC-9BD53EB947DD}"/>
                </a:ext>
              </a:extLst>
            </p:cNvPr>
            <p:cNvSpPr/>
            <p:nvPr/>
          </p:nvSpPr>
          <p:spPr>
            <a:xfrm>
              <a:off x="5570698" y="5129938"/>
              <a:ext cx="925551" cy="199527"/>
            </a:xfrm>
            <a:prstGeom prst="rect">
              <a:avLst/>
            </a:prstGeom>
            <a:solidFill>
              <a:schemeClr val="accent5">
                <a:lumMod val="20000"/>
                <a:lumOff val="80000"/>
              </a:schemeClr>
            </a:solidFill>
            <a:ln w="635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dirty="0">
                <a:solidFill>
                  <a:schemeClr val="tx1"/>
                </a:solidFill>
                <a:latin typeface="Segoe UI" panose="020B0502040204020203" pitchFamily="34" charset="0"/>
                <a:cs typeface="Segoe UI" panose="020B0502040204020203" pitchFamily="34" charset="0"/>
              </a:endParaRPr>
            </a:p>
          </p:txBody>
        </p:sp>
        <p:sp>
          <p:nvSpPr>
            <p:cNvPr id="24" name="円/楕円 23">
              <a:extLst>
                <a:ext uri="{FF2B5EF4-FFF2-40B4-BE49-F238E27FC236}">
                  <a16:creationId xmlns:a16="http://schemas.microsoft.com/office/drawing/2014/main" id="{C9656A2E-AA4F-83F8-457A-13EAB28BAED4}"/>
                </a:ext>
              </a:extLst>
            </p:cNvPr>
            <p:cNvSpPr/>
            <p:nvPr/>
          </p:nvSpPr>
          <p:spPr>
            <a:xfrm>
              <a:off x="3981315" y="4740959"/>
              <a:ext cx="2948572" cy="1429018"/>
            </a:xfrm>
            <a:prstGeom prst="ellipse">
              <a:avLst/>
            </a:prstGeom>
            <a:no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dirty="0">
                <a:solidFill>
                  <a:schemeClr val="tx1"/>
                </a:solidFill>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12055638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4F2AD7-C67F-23DA-2151-86C5E59F674A}"/>
              </a:ext>
            </a:extLst>
          </p:cNvPr>
          <p:cNvSpPr>
            <a:spLocks noGrp="1"/>
          </p:cNvSpPr>
          <p:nvPr>
            <p:ph type="title"/>
          </p:nvPr>
        </p:nvSpPr>
        <p:spPr/>
        <p:txBody>
          <a:bodyPr/>
          <a:lstStyle/>
          <a:p>
            <a:r>
              <a:rPr kumimoji="1" lang="ja-JP" altLang="en-US"/>
              <a:t>評価結果</a:t>
            </a:r>
          </a:p>
        </p:txBody>
      </p:sp>
      <p:sp>
        <p:nvSpPr>
          <p:cNvPr id="3" name="コンテンツ プレースホルダー 2">
            <a:extLst>
              <a:ext uri="{FF2B5EF4-FFF2-40B4-BE49-F238E27FC236}">
                <a16:creationId xmlns:a16="http://schemas.microsoft.com/office/drawing/2014/main" id="{BE0BD0D4-ACD1-79FB-76C3-9EC5E88B8FA8}"/>
              </a:ext>
            </a:extLst>
          </p:cNvPr>
          <p:cNvSpPr>
            <a:spLocks noGrp="1"/>
          </p:cNvSpPr>
          <p:nvPr>
            <p:ph idx="1"/>
          </p:nvPr>
        </p:nvSpPr>
        <p:spPr>
          <a:ln>
            <a:noFill/>
          </a:ln>
        </p:spPr>
        <p:txBody>
          <a:bodyPr/>
          <a:lstStyle/>
          <a:p>
            <a:r>
              <a:rPr lang="en-US" altLang="ja-JP" dirty="0"/>
              <a:t>- BCB</a:t>
            </a:r>
            <a:r>
              <a:rPr lang="ja-JP" altLang="en-US"/>
              <a:t>で</a:t>
            </a:r>
            <a:r>
              <a:rPr lang="en-US" altLang="ja-JP" dirty="0"/>
              <a:t>Type3</a:t>
            </a:r>
            <a:r>
              <a:rPr lang="ja-JP" altLang="en-US"/>
              <a:t>提案手法で</a:t>
            </a:r>
            <a:r>
              <a:rPr lang="en-US" altLang="ja-JP" dirty="0"/>
              <a:t>Type4</a:t>
            </a:r>
            <a:r>
              <a:rPr lang="ja-JP" altLang="en-US"/>
              <a:t>は，</a:t>
            </a:r>
            <a:r>
              <a:rPr lang="ja-JP" altLang="en-US" b="1"/>
              <a:t>提案手法</a:t>
            </a:r>
            <a:r>
              <a:rPr lang="ja-JP" altLang="en-US"/>
              <a:t>が人間の感覚に</a:t>
            </a:r>
            <a:r>
              <a:rPr lang="ja-JP" altLang="en-US" b="1"/>
              <a:t>反する</a:t>
            </a:r>
            <a:endParaRPr lang="en-US" altLang="ja-JP" b="1" dirty="0"/>
          </a:p>
          <a:p>
            <a:r>
              <a:rPr kumimoji="1" lang="en-US" altLang="ja-JP" dirty="0"/>
              <a:t>- </a:t>
            </a:r>
            <a:r>
              <a:rPr lang="en-US" altLang="ja-JP" dirty="0"/>
              <a:t>BCB</a:t>
            </a:r>
            <a:r>
              <a:rPr lang="ja-JP" altLang="en-US"/>
              <a:t>で</a:t>
            </a:r>
            <a:r>
              <a:rPr lang="en-US" altLang="ja-JP" dirty="0"/>
              <a:t>Type4</a:t>
            </a:r>
            <a:r>
              <a:rPr kumimoji="1" lang="ja-JP" altLang="en-US"/>
              <a:t>提案手法で</a:t>
            </a:r>
            <a:r>
              <a:rPr kumimoji="1" lang="en-US" altLang="ja-JP" dirty="0"/>
              <a:t>Type3</a:t>
            </a:r>
            <a:r>
              <a:rPr kumimoji="1" lang="ja-JP" altLang="en-US"/>
              <a:t>は，</a:t>
            </a:r>
            <a:r>
              <a:rPr lang="ja-JP" altLang="en-US" b="1"/>
              <a:t>提案手法</a:t>
            </a:r>
            <a:r>
              <a:rPr lang="ja-JP" altLang="en-US"/>
              <a:t>が人間の感覚に</a:t>
            </a:r>
            <a:r>
              <a:rPr lang="ja-JP" altLang="en-US" b="1"/>
              <a:t>近い</a:t>
            </a:r>
            <a:endParaRPr lang="en-US" altLang="ja-JP" b="1" dirty="0"/>
          </a:p>
          <a:p>
            <a:endParaRPr kumimoji="1" lang="en-US" altLang="ja-JP" b="1" dirty="0"/>
          </a:p>
          <a:p>
            <a:r>
              <a:rPr lang="ja-JP" altLang="en-US" b="1"/>
              <a:t>　　　　　　　　　　　　　　　　　</a:t>
            </a:r>
            <a:r>
              <a:rPr lang="ja-JP" altLang="en-US"/>
              <a:t>人間の感覚に反した分類のコードを確認</a:t>
            </a:r>
            <a:endParaRPr lang="en-US" altLang="ja-JP" dirty="0"/>
          </a:p>
          <a:p>
            <a:r>
              <a:rPr lang="ja-JP" altLang="en-US"/>
              <a:t>　　　　　　　　　　　　　　　　　　提案手法</a:t>
            </a:r>
            <a:r>
              <a:rPr lang="en-US" altLang="ja-JP" dirty="0"/>
              <a:t>Type4</a:t>
            </a:r>
            <a:r>
              <a:rPr lang="ja-JP" altLang="en-US"/>
              <a:t>，</a:t>
            </a:r>
            <a:r>
              <a:rPr lang="en-US" altLang="ja-JP" dirty="0"/>
              <a:t>6</a:t>
            </a:r>
            <a:r>
              <a:rPr lang="ja-JP" altLang="en-US"/>
              <a:t>人全員が</a:t>
            </a:r>
            <a:r>
              <a:rPr lang="en-US" altLang="ja-JP" dirty="0"/>
              <a:t>Type3</a:t>
            </a:r>
          </a:p>
          <a:p>
            <a:r>
              <a:rPr lang="ja-JP" altLang="en-US" b="1"/>
              <a:t>　　　　　　　　　　　　　　　　　　</a:t>
            </a:r>
            <a:r>
              <a:rPr lang="en-US" altLang="ja-JP" dirty="0"/>
              <a:t>- </a:t>
            </a:r>
            <a:r>
              <a:rPr lang="ja-JP" altLang="en-US" b="1"/>
              <a:t>制御構造の条件式のみが異なる</a:t>
            </a:r>
            <a:endParaRPr lang="en-US" altLang="ja-JP" b="1" dirty="0"/>
          </a:p>
          <a:p>
            <a:r>
              <a:rPr lang="ja-JP" altLang="en-US"/>
              <a:t>　　　　　　　　　　　　　　　　　　</a:t>
            </a:r>
            <a:r>
              <a:rPr lang="en-US" altLang="ja-JP" dirty="0"/>
              <a:t>- </a:t>
            </a:r>
            <a:r>
              <a:rPr lang="ja-JP" altLang="en-US"/>
              <a:t>仮引数が異なる</a:t>
            </a:r>
            <a:endParaRPr lang="en-US" altLang="ja-JP" dirty="0"/>
          </a:p>
          <a:p>
            <a:endParaRPr kumimoji="1" lang="ja-JP" altLang="en-US"/>
          </a:p>
        </p:txBody>
      </p:sp>
      <p:sp>
        <p:nvSpPr>
          <p:cNvPr id="4" name="スライド番号プレースホルダー 3">
            <a:extLst>
              <a:ext uri="{FF2B5EF4-FFF2-40B4-BE49-F238E27FC236}">
                <a16:creationId xmlns:a16="http://schemas.microsoft.com/office/drawing/2014/main" id="{4499E515-7C57-400A-4101-1620940D15F4}"/>
              </a:ext>
            </a:extLst>
          </p:cNvPr>
          <p:cNvSpPr>
            <a:spLocks noGrp="1"/>
          </p:cNvSpPr>
          <p:nvPr>
            <p:ph type="sldNum" sz="quarter" idx="12"/>
          </p:nvPr>
        </p:nvSpPr>
        <p:spPr/>
        <p:txBody>
          <a:bodyPr/>
          <a:lstStyle/>
          <a:p>
            <a:fld id="{B16735D3-C9E7-F649-AF37-A9D08763696D}" type="slidenum">
              <a:rPr lang="ja-JP" altLang="en-US" smtClean="0"/>
              <a:pPr/>
              <a:t>19</a:t>
            </a:fld>
            <a:endParaRPr lang="ja-JP" altLang="en-US"/>
          </a:p>
        </p:txBody>
      </p:sp>
      <p:pic>
        <p:nvPicPr>
          <p:cNvPr id="9" name="図 8">
            <a:extLst>
              <a:ext uri="{FF2B5EF4-FFF2-40B4-BE49-F238E27FC236}">
                <a16:creationId xmlns:a16="http://schemas.microsoft.com/office/drawing/2014/main" id="{419EC167-1B8A-2E92-FCD7-286AFBCB3C32}"/>
              </a:ext>
            </a:extLst>
          </p:cNvPr>
          <p:cNvPicPr>
            <a:picLocks noChangeAspect="1"/>
          </p:cNvPicPr>
          <p:nvPr/>
        </p:nvPicPr>
        <p:blipFill>
          <a:blip r:embed="rId3"/>
          <a:stretch>
            <a:fillRect/>
          </a:stretch>
        </p:blipFill>
        <p:spPr>
          <a:xfrm>
            <a:off x="726330" y="2755849"/>
            <a:ext cx="5089742" cy="3817307"/>
          </a:xfrm>
          <a:prstGeom prst="rect">
            <a:avLst/>
          </a:prstGeom>
        </p:spPr>
      </p:pic>
      <p:sp>
        <p:nvSpPr>
          <p:cNvPr id="14" name="正方形/長方形 13">
            <a:extLst>
              <a:ext uri="{FF2B5EF4-FFF2-40B4-BE49-F238E27FC236}">
                <a16:creationId xmlns:a16="http://schemas.microsoft.com/office/drawing/2014/main" id="{5F0FEE01-DBBB-99D8-7FD4-CD0835950582}"/>
              </a:ext>
            </a:extLst>
          </p:cNvPr>
          <p:cNvSpPr/>
          <p:nvPr/>
        </p:nvSpPr>
        <p:spPr>
          <a:xfrm>
            <a:off x="1943100" y="3018773"/>
            <a:ext cx="1113251" cy="867427"/>
          </a:xfrm>
          <a:prstGeom prst="rect">
            <a:avLst/>
          </a:prstGeom>
          <a:no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8" name="正方形/長方形 17">
            <a:extLst>
              <a:ext uri="{FF2B5EF4-FFF2-40B4-BE49-F238E27FC236}">
                <a16:creationId xmlns:a16="http://schemas.microsoft.com/office/drawing/2014/main" id="{6326E705-5CCB-B4B6-FC68-B12286A938F1}"/>
              </a:ext>
            </a:extLst>
          </p:cNvPr>
          <p:cNvSpPr/>
          <p:nvPr/>
        </p:nvSpPr>
        <p:spPr>
          <a:xfrm>
            <a:off x="4098827" y="3845203"/>
            <a:ext cx="1113251" cy="2209368"/>
          </a:xfrm>
          <a:prstGeom prst="rect">
            <a:avLst/>
          </a:prstGeom>
          <a:no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pic>
        <p:nvPicPr>
          <p:cNvPr id="20" name="図 19" descr="テキスト が含まれている画像&#10;&#10;AI 生成コンテンツは誤りを含む可能性があります。">
            <a:extLst>
              <a:ext uri="{FF2B5EF4-FFF2-40B4-BE49-F238E27FC236}">
                <a16:creationId xmlns:a16="http://schemas.microsoft.com/office/drawing/2014/main" id="{8142C998-4EDB-C2AB-FFC5-5043703D10A6}"/>
              </a:ext>
            </a:extLst>
          </p:cNvPr>
          <p:cNvPicPr>
            <a:picLocks noChangeAspect="1"/>
          </p:cNvPicPr>
          <p:nvPr/>
        </p:nvPicPr>
        <p:blipFill>
          <a:blip r:embed="rId4"/>
          <a:stretch>
            <a:fillRect/>
          </a:stretch>
        </p:blipFill>
        <p:spPr>
          <a:xfrm>
            <a:off x="4474108" y="5397622"/>
            <a:ext cx="1151460" cy="564441"/>
          </a:xfrm>
          <a:prstGeom prst="rect">
            <a:avLst/>
          </a:prstGeom>
          <a:ln>
            <a:noFill/>
          </a:ln>
        </p:spPr>
      </p:pic>
    </p:spTree>
    <p:extLst>
      <p:ext uri="{BB962C8B-B14F-4D97-AF65-F5344CB8AC3E}">
        <p14:creationId xmlns:p14="http://schemas.microsoft.com/office/powerpoint/2010/main" val="2439155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4"/>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20"/>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8" grpId="0" animBg="1"/>
      <p:bldP spid="18"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220E0-4115-B68B-9072-5E99C032B88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60EA10F-65D6-70FF-6F20-E8C37F4A6249}"/>
              </a:ext>
            </a:extLst>
          </p:cNvPr>
          <p:cNvSpPr>
            <a:spLocks noGrp="1"/>
          </p:cNvSpPr>
          <p:nvPr>
            <p:ph type="title"/>
          </p:nvPr>
        </p:nvSpPr>
        <p:spPr/>
        <p:txBody>
          <a:bodyPr/>
          <a:lstStyle/>
          <a:p>
            <a:r>
              <a:rPr lang="ja-JP" altLang="en-US"/>
              <a:t>コード例：提案手法で</a:t>
            </a:r>
            <a:r>
              <a:rPr lang="en-US" altLang="ja-JP" dirty="0"/>
              <a:t>Type4</a:t>
            </a:r>
            <a:r>
              <a:rPr lang="ja-JP" altLang="en-US"/>
              <a:t>，被験者は</a:t>
            </a:r>
            <a:r>
              <a:rPr lang="en-US" altLang="ja-JP" dirty="0"/>
              <a:t>Type3</a:t>
            </a:r>
            <a:endParaRPr kumimoji="1" lang="ja-JP" altLang="en-US"/>
          </a:p>
        </p:txBody>
      </p:sp>
      <p:sp>
        <p:nvSpPr>
          <p:cNvPr id="10" name="コンテンツ プレースホルダー 9">
            <a:extLst>
              <a:ext uri="{FF2B5EF4-FFF2-40B4-BE49-F238E27FC236}">
                <a16:creationId xmlns:a16="http://schemas.microsoft.com/office/drawing/2014/main" id="{EAF28FB8-C143-FD31-1786-E5B7DD905D27}"/>
              </a:ext>
            </a:extLst>
          </p:cNvPr>
          <p:cNvSpPr>
            <a:spLocks noGrp="1"/>
          </p:cNvSpPr>
          <p:nvPr>
            <p:ph idx="1"/>
          </p:nvPr>
        </p:nvSpPr>
        <p:spPr/>
        <p:txBody>
          <a:bodyPr/>
          <a:lstStyle/>
          <a:p>
            <a:pPr>
              <a:buNone/>
            </a:pPr>
            <a:r>
              <a:rPr lang="en-US" altLang="ja-JP" dirty="0"/>
              <a:t>while</a:t>
            </a:r>
            <a:r>
              <a:rPr lang="ja-JP" altLang="en-US"/>
              <a:t>文の条件式が異なる</a:t>
            </a:r>
          </a:p>
        </p:txBody>
      </p:sp>
      <p:sp>
        <p:nvSpPr>
          <p:cNvPr id="4" name="スライド番号プレースホルダー 3">
            <a:extLst>
              <a:ext uri="{FF2B5EF4-FFF2-40B4-BE49-F238E27FC236}">
                <a16:creationId xmlns:a16="http://schemas.microsoft.com/office/drawing/2014/main" id="{D3EB86DD-D575-B596-8A77-AA77E512AAE6}"/>
              </a:ext>
            </a:extLst>
          </p:cNvPr>
          <p:cNvSpPr>
            <a:spLocks noGrp="1"/>
          </p:cNvSpPr>
          <p:nvPr>
            <p:ph type="sldNum" sz="quarter" idx="12"/>
          </p:nvPr>
        </p:nvSpPr>
        <p:spPr/>
        <p:txBody>
          <a:bodyPr/>
          <a:lstStyle/>
          <a:p>
            <a:fld id="{B16735D3-C9E7-F649-AF37-A9D08763696D}" type="slidenum">
              <a:rPr lang="ja-JP" altLang="en-US" smtClean="0"/>
              <a:pPr/>
              <a:t>20</a:t>
            </a:fld>
            <a:endParaRPr lang="ja-JP" altLang="en-US"/>
          </a:p>
        </p:txBody>
      </p:sp>
      <p:sp>
        <p:nvSpPr>
          <p:cNvPr id="5" name="テキスト ボックス 4">
            <a:extLst>
              <a:ext uri="{FF2B5EF4-FFF2-40B4-BE49-F238E27FC236}">
                <a16:creationId xmlns:a16="http://schemas.microsoft.com/office/drawing/2014/main" id="{DE5CF028-57CC-2864-B457-C3D0553D7E6B}"/>
              </a:ext>
            </a:extLst>
          </p:cNvPr>
          <p:cNvSpPr txBox="1"/>
          <p:nvPr/>
        </p:nvSpPr>
        <p:spPr>
          <a:xfrm>
            <a:off x="211374" y="2425555"/>
            <a:ext cx="11612283" cy="1938992"/>
          </a:xfrm>
          <a:prstGeom prst="rect">
            <a:avLst/>
          </a:prstGeom>
          <a:noFill/>
          <a:ln>
            <a:solidFill>
              <a:schemeClr val="tx1"/>
            </a:solidFill>
          </a:ln>
        </p:spPr>
        <p:txBody>
          <a:bodyPr wrap="square" rtlCol="0">
            <a:spAutoFit/>
          </a:bodyPr>
          <a:lstStyle/>
          <a:p>
            <a:r>
              <a:rPr lang="en" altLang="ja-JP" sz="2000" dirty="0">
                <a:latin typeface="Consolas" panose="020B0609020204030204" pitchFamily="49" charset="0"/>
                <a:cs typeface="Consolas" panose="020B0609020204030204" pitchFamily="49" charset="0"/>
              </a:rPr>
              <a:t>private void </a:t>
            </a:r>
            <a:r>
              <a:rPr lang="en" altLang="ja-JP" sz="2000" dirty="0" err="1">
                <a:latin typeface="Consolas" panose="020B0609020204030204" pitchFamily="49" charset="0"/>
                <a:cs typeface="Consolas" panose="020B0609020204030204" pitchFamily="49" charset="0"/>
              </a:rPr>
              <a:t>writeFile</a:t>
            </a:r>
            <a:r>
              <a:rPr lang="en" altLang="ja-JP" sz="2000" dirty="0">
                <a:latin typeface="Consolas" panose="020B0609020204030204" pitchFamily="49" charset="0"/>
                <a:cs typeface="Consolas" panose="020B0609020204030204" pitchFamily="49" charset="0"/>
              </a:rPr>
              <a:t> (...) throws </a:t>
            </a:r>
            <a:r>
              <a:rPr lang="en" altLang="ja-JP" sz="2000" dirty="0" err="1">
                <a:latin typeface="Consolas" panose="020B0609020204030204" pitchFamily="49" charset="0"/>
                <a:cs typeface="Consolas" panose="020B0609020204030204" pitchFamily="49" charset="0"/>
              </a:rPr>
              <a:t>IOException</a:t>
            </a:r>
            <a:r>
              <a:rPr lang="en" altLang="ja-JP" sz="2000" dirty="0">
                <a:latin typeface="Consolas" panose="020B0609020204030204" pitchFamily="49" charset="0"/>
                <a:cs typeface="Consolas" panose="020B0609020204030204" pitchFamily="49" charset="0"/>
              </a:rPr>
              <a:t> {</a:t>
            </a:r>
          </a:p>
          <a:p>
            <a:r>
              <a:rPr lang="en" altLang="ja-JP" sz="2000" dirty="0">
                <a:latin typeface="Consolas" panose="020B0609020204030204" pitchFamily="49" charset="0"/>
                <a:cs typeface="Consolas" panose="020B0609020204030204" pitchFamily="49" charset="0"/>
              </a:rPr>
              <a:t>	...</a:t>
            </a:r>
          </a:p>
          <a:p>
            <a:r>
              <a:rPr lang="en" altLang="ja-JP" sz="2000" dirty="0">
                <a:latin typeface="Consolas" panose="020B0609020204030204" pitchFamily="49" charset="0"/>
                <a:cs typeface="Consolas" panose="020B0609020204030204" pitchFamily="49" charset="0"/>
              </a:rPr>
              <a:t>	while (</a:t>
            </a:r>
            <a:r>
              <a:rPr lang="en" altLang="ja-JP" sz="2000" dirty="0">
                <a:solidFill>
                  <a:srgbClr val="FF0000"/>
                </a:solidFill>
                <a:latin typeface="Consolas" panose="020B0609020204030204" pitchFamily="49" charset="0"/>
                <a:cs typeface="Consolas" panose="020B0609020204030204" pitchFamily="49" charset="0"/>
              </a:rPr>
              <a:t>read = </a:t>
            </a:r>
            <a:r>
              <a:rPr lang="en" altLang="ja-JP" sz="2000" dirty="0" err="1">
                <a:solidFill>
                  <a:srgbClr val="FF0000"/>
                </a:solidFill>
                <a:latin typeface="Consolas" panose="020B0609020204030204" pitchFamily="49" charset="0"/>
                <a:cs typeface="Consolas" panose="020B0609020204030204" pitchFamily="49" charset="0"/>
              </a:rPr>
              <a:t>inFile.read</a:t>
            </a:r>
            <a:r>
              <a:rPr lang="en" altLang="ja-JP" sz="2000" dirty="0">
                <a:solidFill>
                  <a:srgbClr val="FF0000"/>
                </a:solidFill>
                <a:latin typeface="Consolas" panose="020B0609020204030204" pitchFamily="49" charset="0"/>
                <a:cs typeface="Consolas" panose="020B0609020204030204" pitchFamily="49" charset="0"/>
              </a:rPr>
              <a:t> (</a:t>
            </a:r>
            <a:r>
              <a:rPr lang="en" altLang="ja-JP" sz="2000" dirty="0" err="1">
                <a:solidFill>
                  <a:srgbClr val="FF0000"/>
                </a:solidFill>
                <a:latin typeface="Consolas" panose="020B0609020204030204" pitchFamily="49" charset="0"/>
                <a:cs typeface="Consolas" panose="020B0609020204030204" pitchFamily="49" charset="0"/>
              </a:rPr>
              <a:t>buf</a:t>
            </a:r>
            <a:r>
              <a:rPr lang="en" altLang="ja-JP" sz="2000" dirty="0">
                <a:solidFill>
                  <a:srgbClr val="FF0000"/>
                </a:solidFill>
                <a:latin typeface="Consolas" panose="020B0609020204030204" pitchFamily="49" charset="0"/>
                <a:cs typeface="Consolas" panose="020B0609020204030204" pitchFamily="49" charset="0"/>
              </a:rPr>
              <a:t>)) &gt; 0 \&amp;\&amp; ! stopped</a:t>
            </a:r>
            <a:r>
              <a:rPr lang="en" altLang="ja-JP" sz="2000" dirty="0">
                <a:latin typeface="Consolas" panose="020B0609020204030204" pitchFamily="49" charset="0"/>
                <a:cs typeface="Consolas" panose="020B0609020204030204" pitchFamily="49" charset="0"/>
              </a:rPr>
              <a:t>) </a:t>
            </a:r>
            <a:r>
              <a:rPr lang="en" altLang="ja-JP" sz="2000" dirty="0" err="1">
                <a:latin typeface="Consolas" panose="020B0609020204030204" pitchFamily="49" charset="0"/>
                <a:cs typeface="Consolas" panose="020B0609020204030204" pitchFamily="49" charset="0"/>
              </a:rPr>
              <a:t>outFile.write</a:t>
            </a:r>
            <a:r>
              <a:rPr lang="en" altLang="ja-JP" sz="2000" dirty="0">
                <a:latin typeface="Consolas" panose="020B0609020204030204" pitchFamily="49" charset="0"/>
                <a:cs typeface="Consolas" panose="020B0609020204030204" pitchFamily="49" charset="0"/>
              </a:rPr>
              <a:t> (</a:t>
            </a:r>
            <a:r>
              <a:rPr lang="en" altLang="ja-JP" sz="2000" dirty="0" err="1">
                <a:latin typeface="Consolas" panose="020B0609020204030204" pitchFamily="49" charset="0"/>
                <a:cs typeface="Consolas" panose="020B0609020204030204" pitchFamily="49" charset="0"/>
              </a:rPr>
              <a:t>buf</a:t>
            </a:r>
            <a:r>
              <a:rPr lang="en" altLang="ja-JP" sz="2000" dirty="0">
                <a:latin typeface="Consolas" panose="020B0609020204030204" pitchFamily="49" charset="0"/>
                <a:cs typeface="Consolas" panose="020B0609020204030204" pitchFamily="49" charset="0"/>
              </a:rPr>
              <a:t>, 0, read);</a:t>
            </a:r>
          </a:p>
          <a:p>
            <a:r>
              <a:rPr lang="en" altLang="ja-JP" sz="2000" dirty="0">
                <a:latin typeface="Consolas" panose="020B0609020204030204" pitchFamily="49" charset="0"/>
                <a:cs typeface="Consolas" panose="020B0609020204030204" pitchFamily="49" charset="0"/>
              </a:rPr>
              <a:t>	...</a:t>
            </a:r>
          </a:p>
          <a:p>
            <a:r>
              <a:rPr lang="en" altLang="ja-JP" sz="2000" dirty="0">
                <a:latin typeface="Consolas" panose="020B0609020204030204" pitchFamily="49" charset="0"/>
                <a:cs typeface="Consolas" panose="020B0609020204030204" pitchFamily="49" charset="0"/>
              </a:rPr>
              <a:t>}</a:t>
            </a:r>
          </a:p>
        </p:txBody>
      </p:sp>
      <p:sp>
        <p:nvSpPr>
          <p:cNvPr id="7" name="テキスト ボックス 6">
            <a:extLst>
              <a:ext uri="{FF2B5EF4-FFF2-40B4-BE49-F238E27FC236}">
                <a16:creationId xmlns:a16="http://schemas.microsoft.com/office/drawing/2014/main" id="{838467A1-4CF2-25B5-DD8F-221AC44011A3}"/>
              </a:ext>
            </a:extLst>
          </p:cNvPr>
          <p:cNvSpPr txBox="1"/>
          <p:nvPr/>
        </p:nvSpPr>
        <p:spPr>
          <a:xfrm>
            <a:off x="211374" y="4575501"/>
            <a:ext cx="11612283" cy="1631216"/>
          </a:xfrm>
          <a:prstGeom prst="rect">
            <a:avLst/>
          </a:prstGeom>
          <a:noFill/>
          <a:ln>
            <a:solidFill>
              <a:schemeClr val="tx1"/>
            </a:solidFill>
          </a:ln>
        </p:spPr>
        <p:txBody>
          <a:bodyPr wrap="square" rtlCol="0">
            <a:spAutoFit/>
          </a:bodyPr>
          <a:lstStyle/>
          <a:p>
            <a:r>
              <a:rPr lang="en" altLang="ja-JP" sz="2000" dirty="0">
                <a:latin typeface="Consolas" panose="020B0609020204030204" pitchFamily="49" charset="0"/>
                <a:cs typeface="Consolas" panose="020B0609020204030204" pitchFamily="49" charset="0"/>
              </a:rPr>
              <a:t>private void </a:t>
            </a:r>
            <a:r>
              <a:rPr lang="en" altLang="ja-JP" sz="2000" dirty="0" err="1">
                <a:latin typeface="Consolas" panose="020B0609020204030204" pitchFamily="49" charset="0"/>
                <a:cs typeface="Consolas" panose="020B0609020204030204" pitchFamily="49" charset="0"/>
              </a:rPr>
              <a:t>writeFile</a:t>
            </a:r>
            <a:r>
              <a:rPr lang="en" altLang="ja-JP" sz="2000" dirty="0">
                <a:latin typeface="Consolas" panose="020B0609020204030204" pitchFamily="49" charset="0"/>
                <a:cs typeface="Consolas" panose="020B0609020204030204" pitchFamily="49" charset="0"/>
              </a:rPr>
              <a:t> (...) throws </a:t>
            </a:r>
            <a:r>
              <a:rPr lang="en" altLang="ja-JP" sz="2000" dirty="0" err="1">
                <a:latin typeface="Consolas" panose="020B0609020204030204" pitchFamily="49" charset="0"/>
                <a:cs typeface="Consolas" panose="020B0609020204030204" pitchFamily="49" charset="0"/>
              </a:rPr>
              <a:t>IOException</a:t>
            </a:r>
            <a:r>
              <a:rPr lang="en" altLang="ja-JP" sz="2000" dirty="0">
                <a:latin typeface="Consolas" panose="020B0609020204030204" pitchFamily="49" charset="0"/>
                <a:cs typeface="Consolas" panose="020B0609020204030204" pitchFamily="49" charset="0"/>
              </a:rPr>
              <a:t> {</a:t>
            </a:r>
          </a:p>
          <a:p>
            <a:r>
              <a:rPr lang="en" altLang="ja-JP" sz="2000" dirty="0">
                <a:latin typeface="Consolas" panose="020B0609020204030204" pitchFamily="49" charset="0"/>
                <a:cs typeface="Consolas" panose="020B0609020204030204" pitchFamily="49" charset="0"/>
              </a:rPr>
              <a:t>	...</a:t>
            </a:r>
          </a:p>
          <a:p>
            <a:r>
              <a:rPr lang="en" altLang="ja-JP" sz="2000" dirty="0">
                <a:latin typeface="Consolas" panose="020B0609020204030204" pitchFamily="49" charset="0"/>
                <a:cs typeface="Consolas" panose="020B0609020204030204" pitchFamily="49" charset="0"/>
              </a:rPr>
              <a:t>	while (</a:t>
            </a:r>
            <a:r>
              <a:rPr lang="en" altLang="ja-JP" sz="2000" dirty="0">
                <a:solidFill>
                  <a:srgbClr val="FF0000"/>
                </a:solidFill>
                <a:latin typeface="Consolas" panose="020B0609020204030204" pitchFamily="49" charset="0"/>
                <a:cs typeface="Consolas" panose="020B0609020204030204" pitchFamily="49" charset="0"/>
              </a:rPr>
              <a:t>read = </a:t>
            </a:r>
            <a:r>
              <a:rPr lang="en" altLang="ja-JP" sz="2000" dirty="0" err="1">
                <a:solidFill>
                  <a:srgbClr val="FF0000"/>
                </a:solidFill>
                <a:latin typeface="Consolas" panose="020B0609020204030204" pitchFamily="49" charset="0"/>
                <a:cs typeface="Consolas" panose="020B0609020204030204" pitchFamily="49" charset="0"/>
              </a:rPr>
              <a:t>inFile.read</a:t>
            </a:r>
            <a:r>
              <a:rPr lang="en" altLang="ja-JP" sz="2000" dirty="0">
                <a:solidFill>
                  <a:srgbClr val="FF0000"/>
                </a:solidFill>
                <a:latin typeface="Consolas" panose="020B0609020204030204" pitchFamily="49" charset="0"/>
                <a:cs typeface="Consolas" panose="020B0609020204030204" pitchFamily="49" charset="0"/>
              </a:rPr>
              <a:t> (</a:t>
            </a:r>
            <a:r>
              <a:rPr lang="en" altLang="ja-JP" sz="2000" dirty="0" err="1">
                <a:solidFill>
                  <a:srgbClr val="FF0000"/>
                </a:solidFill>
                <a:latin typeface="Consolas" panose="020B0609020204030204" pitchFamily="49" charset="0"/>
                <a:cs typeface="Consolas" panose="020B0609020204030204" pitchFamily="49" charset="0"/>
              </a:rPr>
              <a:t>buf</a:t>
            </a:r>
            <a:r>
              <a:rPr lang="en" altLang="ja-JP" sz="2000" dirty="0">
                <a:solidFill>
                  <a:srgbClr val="FF0000"/>
                </a:solidFill>
                <a:latin typeface="Consolas" panose="020B0609020204030204" pitchFamily="49" charset="0"/>
                <a:cs typeface="Consolas" panose="020B0609020204030204" pitchFamily="49" charset="0"/>
              </a:rPr>
              <a:t>)) &gt; 0</a:t>
            </a:r>
            <a:r>
              <a:rPr lang="en" altLang="ja-JP" sz="2000" dirty="0">
                <a:latin typeface="Consolas" panose="020B0609020204030204" pitchFamily="49" charset="0"/>
                <a:cs typeface="Consolas" panose="020B0609020204030204" pitchFamily="49" charset="0"/>
              </a:rPr>
              <a:t>) </a:t>
            </a:r>
            <a:r>
              <a:rPr lang="en" altLang="ja-JP" sz="2000" dirty="0" err="1">
                <a:latin typeface="Consolas" panose="020B0609020204030204" pitchFamily="49" charset="0"/>
                <a:cs typeface="Consolas" panose="020B0609020204030204" pitchFamily="49" charset="0"/>
              </a:rPr>
              <a:t>outFile.write</a:t>
            </a:r>
            <a:r>
              <a:rPr lang="en" altLang="ja-JP" sz="2000" dirty="0">
                <a:latin typeface="Consolas" panose="020B0609020204030204" pitchFamily="49" charset="0"/>
                <a:cs typeface="Consolas" panose="020B0609020204030204" pitchFamily="49" charset="0"/>
              </a:rPr>
              <a:t> (</a:t>
            </a:r>
            <a:r>
              <a:rPr lang="en" altLang="ja-JP" sz="2000" dirty="0" err="1">
                <a:latin typeface="Consolas" panose="020B0609020204030204" pitchFamily="49" charset="0"/>
                <a:cs typeface="Consolas" panose="020B0609020204030204" pitchFamily="49" charset="0"/>
              </a:rPr>
              <a:t>buf</a:t>
            </a:r>
            <a:r>
              <a:rPr lang="en" altLang="ja-JP" sz="2000" dirty="0">
                <a:latin typeface="Consolas" panose="020B0609020204030204" pitchFamily="49" charset="0"/>
                <a:cs typeface="Consolas" panose="020B0609020204030204" pitchFamily="49" charset="0"/>
              </a:rPr>
              <a:t>, 0, read);</a:t>
            </a:r>
          </a:p>
          <a:p>
            <a:r>
              <a:rPr lang="en" altLang="ja-JP" sz="2000" dirty="0">
                <a:latin typeface="Consolas" panose="020B0609020204030204" pitchFamily="49" charset="0"/>
                <a:cs typeface="Consolas" panose="020B0609020204030204" pitchFamily="49" charset="0"/>
              </a:rPr>
              <a:t>	...</a:t>
            </a:r>
          </a:p>
          <a:p>
            <a:r>
              <a:rPr lang="en" altLang="ja-JP" sz="2000" dirty="0">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3710757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834F52-8AB8-4993-B8E1-6720528A34F8}"/>
              </a:ext>
            </a:extLst>
          </p:cNvPr>
          <p:cNvSpPr>
            <a:spLocks noGrp="1"/>
          </p:cNvSpPr>
          <p:nvPr>
            <p:ph type="title"/>
          </p:nvPr>
        </p:nvSpPr>
        <p:spPr/>
        <p:txBody>
          <a:bodyPr/>
          <a:lstStyle/>
          <a:p>
            <a:r>
              <a:rPr lang="ja-JP" altLang="en-US"/>
              <a:t>まとめ</a:t>
            </a:r>
            <a:endParaRPr kumimoji="1" lang="ja-JP" altLang="en-US"/>
          </a:p>
        </p:txBody>
      </p:sp>
      <p:sp>
        <p:nvSpPr>
          <p:cNvPr id="3" name="コンテンツ プレースホルダー 2">
            <a:extLst>
              <a:ext uri="{FF2B5EF4-FFF2-40B4-BE49-F238E27FC236}">
                <a16:creationId xmlns:a16="http://schemas.microsoft.com/office/drawing/2014/main" id="{A7BDAC74-CC88-30A9-D861-7EC4B324A11D}"/>
              </a:ext>
            </a:extLst>
          </p:cNvPr>
          <p:cNvSpPr>
            <a:spLocks noGrp="1"/>
          </p:cNvSpPr>
          <p:nvPr>
            <p:ph idx="1"/>
          </p:nvPr>
        </p:nvSpPr>
        <p:spPr/>
        <p:txBody>
          <a:bodyPr/>
          <a:lstStyle/>
          <a:p>
            <a:r>
              <a:rPr kumimoji="1" lang="en-US" altLang="ja-JP" dirty="0"/>
              <a:t>- </a:t>
            </a:r>
            <a:r>
              <a:rPr lang="ja-JP" altLang="en-US"/>
              <a:t>コードクローン検出ツールはラベリングが一致しない</a:t>
            </a:r>
            <a:endParaRPr lang="en-US" altLang="ja-JP" dirty="0"/>
          </a:p>
          <a:p>
            <a:r>
              <a:rPr lang="en-US" altLang="ja-JP" dirty="0"/>
              <a:t>- </a:t>
            </a:r>
            <a:r>
              <a:rPr lang="ja-JP" altLang="en-US"/>
              <a:t>複数のツールの検出結果を単一のデータセットに統合できない</a:t>
            </a:r>
            <a:endParaRPr lang="en-US" altLang="ja-JP" dirty="0"/>
          </a:p>
          <a:p>
            <a:r>
              <a:rPr kumimoji="1" lang="en-US" altLang="ja-JP" dirty="0"/>
              <a:t>- </a:t>
            </a:r>
            <a:r>
              <a:rPr lang="ja-JP" altLang="en-US"/>
              <a:t>課題解決のため，クローン検出後のラベリング手法を提案</a:t>
            </a:r>
            <a:endParaRPr lang="en-US" altLang="ja-JP" dirty="0"/>
          </a:p>
          <a:p>
            <a:r>
              <a:rPr lang="en-US" altLang="ja-JP" dirty="0"/>
              <a:t>- </a:t>
            </a:r>
            <a:r>
              <a:rPr lang="ja-JP" altLang="en-US"/>
              <a:t>被験者実験を通じて，提案手法を評価した</a:t>
            </a:r>
            <a:endParaRPr lang="en-US" altLang="ja-JP" dirty="0"/>
          </a:p>
          <a:p>
            <a:endParaRPr lang="en-US" altLang="ja-JP" dirty="0"/>
          </a:p>
          <a:p>
            <a:r>
              <a:rPr lang="ja-JP" altLang="en-US" b="1"/>
              <a:t>今後の課題</a:t>
            </a:r>
            <a:endParaRPr lang="en-US" altLang="ja-JP" dirty="0"/>
          </a:p>
          <a:p>
            <a:r>
              <a:rPr lang="en-US" altLang="ja-JP" dirty="0"/>
              <a:t>- </a:t>
            </a:r>
            <a:r>
              <a:rPr lang="ja-JP" altLang="en-US"/>
              <a:t>提案手法でラベリングされたデータセットで</a:t>
            </a:r>
            <a:r>
              <a:rPr lang="en-US" altLang="ja-JP" dirty="0"/>
              <a:t>LLM</a:t>
            </a:r>
            <a:r>
              <a:rPr lang="ja-JP" altLang="en-US"/>
              <a:t>への学習と精度評価</a:t>
            </a:r>
            <a:endParaRPr lang="en-US" altLang="ja-JP" dirty="0"/>
          </a:p>
          <a:p>
            <a:r>
              <a:rPr lang="en-US" altLang="ja-JP" dirty="0"/>
              <a:t>- Java</a:t>
            </a:r>
            <a:r>
              <a:rPr lang="ja-JP" altLang="en-US"/>
              <a:t>以外の言語への拡張</a:t>
            </a:r>
            <a:endParaRPr lang="en-US" altLang="ja-JP" dirty="0"/>
          </a:p>
          <a:p>
            <a:endParaRPr kumimoji="1" lang="en-US" altLang="ja-JP" dirty="0"/>
          </a:p>
        </p:txBody>
      </p:sp>
      <p:sp>
        <p:nvSpPr>
          <p:cNvPr id="4" name="スライド番号プレースホルダー 3">
            <a:extLst>
              <a:ext uri="{FF2B5EF4-FFF2-40B4-BE49-F238E27FC236}">
                <a16:creationId xmlns:a16="http://schemas.microsoft.com/office/drawing/2014/main" id="{495DD828-0DB4-5179-7966-AE8EE1FA0D27}"/>
              </a:ext>
            </a:extLst>
          </p:cNvPr>
          <p:cNvSpPr>
            <a:spLocks noGrp="1"/>
          </p:cNvSpPr>
          <p:nvPr>
            <p:ph type="sldNum" sz="quarter" idx="12"/>
          </p:nvPr>
        </p:nvSpPr>
        <p:spPr/>
        <p:txBody>
          <a:bodyPr/>
          <a:lstStyle/>
          <a:p>
            <a:fld id="{B16735D3-C9E7-F649-AF37-A9D08763696D}" type="slidenum">
              <a:rPr lang="ja-JP" altLang="en-US" smtClean="0"/>
              <a:pPr/>
              <a:t>21</a:t>
            </a:fld>
            <a:endParaRPr lang="ja-JP" altLang="en-US"/>
          </a:p>
        </p:txBody>
      </p:sp>
    </p:spTree>
    <p:extLst>
      <p:ext uri="{BB962C8B-B14F-4D97-AF65-F5344CB8AC3E}">
        <p14:creationId xmlns:p14="http://schemas.microsoft.com/office/powerpoint/2010/main" val="875114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253BB9-87D8-9AD0-242E-442681116C97}"/>
              </a:ext>
            </a:extLst>
          </p:cNvPr>
          <p:cNvSpPr>
            <a:spLocks noGrp="1"/>
          </p:cNvSpPr>
          <p:nvPr>
            <p:ph type="ctrTitle"/>
          </p:nvPr>
        </p:nvSpPr>
        <p:spPr/>
        <p:txBody>
          <a:bodyPr/>
          <a:lstStyle/>
          <a:p>
            <a:r>
              <a:rPr kumimoji="1" lang="ja-JP" altLang="en-US"/>
              <a:t>付録</a:t>
            </a:r>
          </a:p>
        </p:txBody>
      </p:sp>
      <p:sp>
        <p:nvSpPr>
          <p:cNvPr id="3" name="字幕 2">
            <a:extLst>
              <a:ext uri="{FF2B5EF4-FFF2-40B4-BE49-F238E27FC236}">
                <a16:creationId xmlns:a16="http://schemas.microsoft.com/office/drawing/2014/main" id="{7B76958D-6135-DE5B-CE34-F7A61BF1CE2E}"/>
              </a:ext>
            </a:extLst>
          </p:cNvPr>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16415225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1D6396-BDC8-9457-F275-8331AE0ADFBE}"/>
              </a:ext>
            </a:extLst>
          </p:cNvPr>
          <p:cNvSpPr>
            <a:spLocks noGrp="1"/>
          </p:cNvSpPr>
          <p:nvPr>
            <p:ph type="title"/>
          </p:nvPr>
        </p:nvSpPr>
        <p:spPr/>
        <p:txBody>
          <a:bodyPr/>
          <a:lstStyle/>
          <a:p>
            <a:r>
              <a:rPr kumimoji="1" lang="en-US" altLang="ja-JP" dirty="0" err="1"/>
              <a:t>BigCloneBench</a:t>
            </a:r>
            <a:r>
              <a:rPr kumimoji="1" lang="ja-JP" altLang="en-US"/>
              <a:t>の問題</a:t>
            </a:r>
          </a:p>
        </p:txBody>
      </p:sp>
      <p:sp>
        <p:nvSpPr>
          <p:cNvPr id="3" name="コンテンツ プレースホルダー 2">
            <a:extLst>
              <a:ext uri="{FF2B5EF4-FFF2-40B4-BE49-F238E27FC236}">
                <a16:creationId xmlns:a16="http://schemas.microsoft.com/office/drawing/2014/main" id="{69CAD100-1793-7F88-7B58-CA2FC1A898CC}"/>
              </a:ext>
            </a:extLst>
          </p:cNvPr>
          <p:cNvSpPr>
            <a:spLocks noGrp="1"/>
          </p:cNvSpPr>
          <p:nvPr>
            <p:ph idx="1"/>
          </p:nvPr>
        </p:nvSpPr>
        <p:spPr/>
        <p:txBody>
          <a:bodyPr/>
          <a:lstStyle/>
          <a:p>
            <a:r>
              <a:rPr lang="ja-JP" altLang="en-US" b="1"/>
              <a:t>問題点</a:t>
            </a:r>
            <a:endParaRPr kumimoji="1" lang="en-US" altLang="ja-JP" b="1" dirty="0"/>
          </a:p>
          <a:p>
            <a:r>
              <a:rPr kumimoji="1" lang="en-US" altLang="ja-JP" dirty="0"/>
              <a:t>- Type3</a:t>
            </a:r>
            <a:r>
              <a:rPr kumimoji="1" lang="ja-JP" altLang="en-US"/>
              <a:t>と</a:t>
            </a:r>
            <a:r>
              <a:rPr kumimoji="1" lang="en-US" altLang="ja-JP" dirty="0"/>
              <a:t>Type4</a:t>
            </a:r>
            <a:r>
              <a:rPr kumimoji="1" lang="ja-JP" altLang="en-US"/>
              <a:t>が明確に分類されていない</a:t>
            </a:r>
            <a:endParaRPr kumimoji="1" lang="en-US" altLang="ja-JP" dirty="0"/>
          </a:p>
          <a:p>
            <a:r>
              <a:rPr kumimoji="1" lang="en-US" altLang="ja-JP" dirty="0"/>
              <a:t>- </a:t>
            </a:r>
            <a:r>
              <a:rPr kumimoji="1" lang="ja-JP" altLang="en-US"/>
              <a:t>ラベル付が適切でない</a:t>
            </a:r>
            <a:endParaRPr kumimoji="1" lang="en-US" altLang="ja-JP" dirty="0"/>
          </a:p>
          <a:p>
            <a:pPr lvl="1"/>
            <a:r>
              <a:rPr lang="ja-JP" altLang="en-US"/>
              <a:t>このデータセットを用いた研究結果の妥当性が危うくなる</a:t>
            </a:r>
            <a:endParaRPr kumimoji="1" lang="en-US" altLang="ja-JP" dirty="0"/>
          </a:p>
          <a:p>
            <a:r>
              <a:rPr lang="en-US" altLang="ja-JP" dirty="0"/>
              <a:t>- </a:t>
            </a:r>
            <a:r>
              <a:rPr lang="ja-JP" altLang="en-US"/>
              <a:t>特に機械学習の学習データセットとして用いるには問題がある</a:t>
            </a:r>
            <a:r>
              <a:rPr lang="en-US" altLang="ja-JP" sz="1000" dirty="0"/>
              <a:t>[4]</a:t>
            </a:r>
            <a:endParaRPr kumimoji="1" lang="en-US" altLang="ja-JP" dirty="0"/>
          </a:p>
          <a:p>
            <a:pPr>
              <a:buNone/>
            </a:pPr>
            <a:endParaRPr kumimoji="1" lang="en-US" altLang="ja-JP" dirty="0"/>
          </a:p>
          <a:p>
            <a:endParaRPr lang="en-US" altLang="ja-JP" dirty="0"/>
          </a:p>
          <a:p>
            <a:endParaRPr kumimoji="1" lang="en-US" altLang="ja-JP" dirty="0"/>
          </a:p>
          <a:p>
            <a:pPr lvl="1"/>
            <a:endParaRPr kumimoji="1" lang="en-US" altLang="ja-JP" dirty="0"/>
          </a:p>
          <a:p>
            <a:r>
              <a:rPr lang="en-US" altLang="ja-JP" sz="1000" dirty="0"/>
              <a:t>[4] Krinke, Jens &amp; </a:t>
            </a:r>
            <a:r>
              <a:rPr lang="en-US" altLang="ja-JP" sz="1000" dirty="0" err="1"/>
              <a:t>Ragkhitwetsagul</a:t>
            </a:r>
            <a:r>
              <a:rPr lang="en-US" altLang="ja-JP" sz="1000" dirty="0"/>
              <a:t>, </a:t>
            </a:r>
            <a:r>
              <a:rPr lang="en-US" altLang="ja-JP" sz="1000" dirty="0" err="1"/>
              <a:t>Chaiyong</a:t>
            </a:r>
            <a:r>
              <a:rPr lang="en-US" altLang="ja-JP" sz="1000" dirty="0"/>
              <a:t>. (2025). How the Misuse of a Dataset Harmed Semantic Clone Detection. </a:t>
            </a:r>
          </a:p>
          <a:p>
            <a:endParaRPr kumimoji="1" lang="ja-JP" altLang="en-US"/>
          </a:p>
        </p:txBody>
      </p:sp>
      <p:sp>
        <p:nvSpPr>
          <p:cNvPr id="4" name="スライド番号プレースホルダー 3">
            <a:extLst>
              <a:ext uri="{FF2B5EF4-FFF2-40B4-BE49-F238E27FC236}">
                <a16:creationId xmlns:a16="http://schemas.microsoft.com/office/drawing/2014/main" id="{D181B92A-B20F-350E-4CDB-C4735F9B0012}"/>
              </a:ext>
            </a:extLst>
          </p:cNvPr>
          <p:cNvSpPr>
            <a:spLocks noGrp="1"/>
          </p:cNvSpPr>
          <p:nvPr>
            <p:ph type="sldNum" sz="quarter" idx="12"/>
          </p:nvPr>
        </p:nvSpPr>
        <p:spPr/>
        <p:txBody>
          <a:bodyPr/>
          <a:lstStyle/>
          <a:p>
            <a:fld id="{B16735D3-C9E7-F649-AF37-A9D08763696D}" type="slidenum">
              <a:rPr lang="ja-JP" altLang="en-US" smtClean="0"/>
              <a:pPr/>
              <a:t>23</a:t>
            </a:fld>
            <a:endParaRPr lang="ja-JP" altLang="en-US"/>
          </a:p>
        </p:txBody>
      </p:sp>
    </p:spTree>
    <p:extLst>
      <p:ext uri="{BB962C8B-B14F-4D97-AF65-F5344CB8AC3E}">
        <p14:creationId xmlns:p14="http://schemas.microsoft.com/office/powerpoint/2010/main" val="7070445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EA86D-8073-FC53-A774-86605D84C51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7845678-3327-6ACA-BF5F-76D4E522C1F2}"/>
              </a:ext>
            </a:extLst>
          </p:cNvPr>
          <p:cNvSpPr>
            <a:spLocks noGrp="1"/>
          </p:cNvSpPr>
          <p:nvPr>
            <p:ph type="title"/>
          </p:nvPr>
        </p:nvSpPr>
        <p:spPr/>
        <p:txBody>
          <a:bodyPr/>
          <a:lstStyle/>
          <a:p>
            <a:r>
              <a:rPr lang="en-US" altLang="ja-JP" dirty="0" err="1"/>
              <a:t>BigCloneBench</a:t>
            </a:r>
            <a:r>
              <a:rPr lang="ja-JP" altLang="en-US"/>
              <a:t>の分類結果</a:t>
            </a:r>
            <a:endParaRPr kumimoji="1" lang="ja-JP" altLang="en-US"/>
          </a:p>
        </p:txBody>
      </p:sp>
      <p:sp>
        <p:nvSpPr>
          <p:cNvPr id="3" name="コンテンツ プレースホルダー 2">
            <a:extLst>
              <a:ext uri="{FF2B5EF4-FFF2-40B4-BE49-F238E27FC236}">
                <a16:creationId xmlns:a16="http://schemas.microsoft.com/office/drawing/2014/main" id="{96D21907-41B4-FCBD-57DE-649B1FF9A41A}"/>
              </a:ext>
            </a:extLst>
          </p:cNvPr>
          <p:cNvSpPr>
            <a:spLocks noGrp="1"/>
          </p:cNvSpPr>
          <p:nvPr>
            <p:ph idx="1"/>
          </p:nvPr>
        </p:nvSpPr>
        <p:spPr/>
        <p:txBody>
          <a:bodyPr/>
          <a:lstStyle/>
          <a:p>
            <a:pPr>
              <a:buNone/>
            </a:pPr>
            <a:endParaRPr lang="en-US" altLang="ja-JP" dirty="0"/>
          </a:p>
          <a:p>
            <a:pPr>
              <a:buNone/>
            </a:pPr>
            <a:endParaRPr kumimoji="1" lang="en-US" altLang="ja-JP" dirty="0"/>
          </a:p>
          <a:p>
            <a:pPr>
              <a:buNone/>
            </a:pPr>
            <a:endParaRPr lang="en-US" altLang="ja-JP" dirty="0"/>
          </a:p>
          <a:p>
            <a:pPr>
              <a:buNone/>
            </a:pPr>
            <a:endParaRPr lang="en-US" altLang="ja-JP" dirty="0"/>
          </a:p>
          <a:p>
            <a:pPr>
              <a:buNone/>
            </a:pPr>
            <a:endParaRPr kumimoji="1" lang="en-US" altLang="ja-JP" dirty="0"/>
          </a:p>
        </p:txBody>
      </p:sp>
      <p:sp>
        <p:nvSpPr>
          <p:cNvPr id="4" name="スライド番号プレースホルダー 3">
            <a:extLst>
              <a:ext uri="{FF2B5EF4-FFF2-40B4-BE49-F238E27FC236}">
                <a16:creationId xmlns:a16="http://schemas.microsoft.com/office/drawing/2014/main" id="{BD3B2626-CEB1-A2D0-AA67-7C031DE97780}"/>
              </a:ext>
            </a:extLst>
          </p:cNvPr>
          <p:cNvSpPr>
            <a:spLocks noGrp="1"/>
          </p:cNvSpPr>
          <p:nvPr>
            <p:ph type="sldNum" sz="quarter" idx="12"/>
          </p:nvPr>
        </p:nvSpPr>
        <p:spPr/>
        <p:txBody>
          <a:bodyPr/>
          <a:lstStyle/>
          <a:p>
            <a:fld id="{B16735D3-C9E7-F649-AF37-A9D08763696D}" type="slidenum">
              <a:rPr lang="ja-JP" altLang="en-US" smtClean="0"/>
              <a:pPr/>
              <a:t>24</a:t>
            </a:fld>
            <a:endParaRPr lang="ja-JP" altLang="en-US"/>
          </a:p>
        </p:txBody>
      </p:sp>
      <p:graphicFrame>
        <p:nvGraphicFramePr>
          <p:cNvPr id="6" name="表 5">
            <a:extLst>
              <a:ext uri="{FF2B5EF4-FFF2-40B4-BE49-F238E27FC236}">
                <a16:creationId xmlns:a16="http://schemas.microsoft.com/office/drawing/2014/main" id="{577356F3-1C06-0A2E-B886-4C2E14EF5D31}"/>
              </a:ext>
            </a:extLst>
          </p:cNvPr>
          <p:cNvGraphicFramePr>
            <a:graphicFrameLocks noGrp="1"/>
          </p:cNvGraphicFramePr>
          <p:nvPr>
            <p:extLst>
              <p:ext uri="{D42A27DB-BD31-4B8C-83A1-F6EECF244321}">
                <p14:modId xmlns:p14="http://schemas.microsoft.com/office/powerpoint/2010/main" val="1894730987"/>
              </p:ext>
            </p:extLst>
          </p:nvPr>
        </p:nvGraphicFramePr>
        <p:xfrm>
          <a:off x="1673132" y="2209003"/>
          <a:ext cx="8845735" cy="2687215"/>
        </p:xfrm>
        <a:graphic>
          <a:graphicData uri="http://schemas.openxmlformats.org/drawingml/2006/table">
            <a:tbl>
              <a:tblPr firstRow="1" firstCol="1" bandRow="1">
                <a:tableStyleId>{616DA210-FB5B-4158-B5E0-FEB733F419BA}</a:tableStyleId>
              </a:tblPr>
              <a:tblGrid>
                <a:gridCol w="1451522">
                  <a:extLst>
                    <a:ext uri="{9D8B030D-6E8A-4147-A177-3AD203B41FA5}">
                      <a16:colId xmlns:a16="http://schemas.microsoft.com/office/drawing/2014/main" val="4175355826"/>
                    </a:ext>
                  </a:extLst>
                </a:gridCol>
                <a:gridCol w="1451522">
                  <a:extLst>
                    <a:ext uri="{9D8B030D-6E8A-4147-A177-3AD203B41FA5}">
                      <a16:colId xmlns:a16="http://schemas.microsoft.com/office/drawing/2014/main" val="4224035777"/>
                    </a:ext>
                  </a:extLst>
                </a:gridCol>
                <a:gridCol w="1451522">
                  <a:extLst>
                    <a:ext uri="{9D8B030D-6E8A-4147-A177-3AD203B41FA5}">
                      <a16:colId xmlns:a16="http://schemas.microsoft.com/office/drawing/2014/main" val="3896119853"/>
                    </a:ext>
                  </a:extLst>
                </a:gridCol>
                <a:gridCol w="1451522">
                  <a:extLst>
                    <a:ext uri="{9D8B030D-6E8A-4147-A177-3AD203B41FA5}">
                      <a16:colId xmlns:a16="http://schemas.microsoft.com/office/drawing/2014/main" val="378833158"/>
                    </a:ext>
                  </a:extLst>
                </a:gridCol>
                <a:gridCol w="1588125">
                  <a:extLst>
                    <a:ext uri="{9D8B030D-6E8A-4147-A177-3AD203B41FA5}">
                      <a16:colId xmlns:a16="http://schemas.microsoft.com/office/drawing/2014/main" val="3729048671"/>
                    </a:ext>
                  </a:extLst>
                </a:gridCol>
                <a:gridCol w="1451522">
                  <a:extLst>
                    <a:ext uri="{9D8B030D-6E8A-4147-A177-3AD203B41FA5}">
                      <a16:colId xmlns:a16="http://schemas.microsoft.com/office/drawing/2014/main" val="9058152"/>
                    </a:ext>
                  </a:extLst>
                </a:gridCol>
              </a:tblGrid>
              <a:tr h="370840">
                <a:tc>
                  <a:txBody>
                    <a:bodyPr/>
                    <a:lstStyle/>
                    <a:p>
                      <a:pPr algn="l"/>
                      <a:endParaRPr kumimoji="1" lang="ja-JP" altLang="en-US" sz="2000"/>
                    </a:p>
                  </a:txBody>
                  <a:tcPr>
                    <a:solidFill>
                      <a:schemeClr val="bg2"/>
                    </a:solidFill>
                  </a:tcPr>
                </a:tc>
                <a:tc>
                  <a:txBody>
                    <a:bodyPr/>
                    <a:lstStyle/>
                    <a:p>
                      <a:pPr algn="l"/>
                      <a:r>
                        <a:rPr kumimoji="1" lang="en-US" altLang="ja-JP" sz="2000" dirty="0"/>
                        <a:t>Type1</a:t>
                      </a:r>
                      <a:endParaRPr kumimoji="1" lang="ja-JP" altLang="en-US" sz="2000"/>
                    </a:p>
                  </a:txBody>
                  <a:tcPr>
                    <a:solidFill>
                      <a:schemeClr val="bg2"/>
                    </a:solidFill>
                  </a:tcPr>
                </a:tc>
                <a:tc>
                  <a:txBody>
                    <a:bodyPr/>
                    <a:lstStyle/>
                    <a:p>
                      <a:pPr algn="l"/>
                      <a:r>
                        <a:rPr kumimoji="1" lang="en-US" altLang="ja-JP" sz="2000" dirty="0"/>
                        <a:t>Type2</a:t>
                      </a:r>
                      <a:endParaRPr kumimoji="1" lang="ja-JP" altLang="en-US" sz="2000"/>
                    </a:p>
                  </a:txBody>
                  <a:tcPr>
                    <a:solidFill>
                      <a:schemeClr val="bg2"/>
                    </a:solidFill>
                  </a:tcPr>
                </a:tc>
                <a:tc>
                  <a:txBody>
                    <a:bodyPr/>
                    <a:lstStyle/>
                    <a:p>
                      <a:pPr algn="l"/>
                      <a:r>
                        <a:rPr kumimoji="1" lang="en-US" altLang="ja-JP" sz="2000" dirty="0"/>
                        <a:t>Strongly</a:t>
                      </a:r>
                      <a:br>
                        <a:rPr kumimoji="1" lang="en-US" altLang="ja-JP" sz="2000" dirty="0"/>
                      </a:br>
                      <a:r>
                        <a:rPr kumimoji="1" lang="en-US" altLang="ja-JP" sz="2000" dirty="0"/>
                        <a:t>-Type3</a:t>
                      </a:r>
                      <a:endParaRPr kumimoji="1" lang="ja-JP" altLang="en-US" sz="2000"/>
                    </a:p>
                  </a:txBody>
                  <a:tcPr>
                    <a:solidFill>
                      <a:schemeClr val="bg2"/>
                    </a:solidFill>
                  </a:tcPr>
                </a:tc>
                <a:tc>
                  <a:txBody>
                    <a:bodyPr/>
                    <a:lstStyle/>
                    <a:p>
                      <a:pPr algn="l"/>
                      <a:r>
                        <a:rPr kumimoji="1" lang="en-US" altLang="ja-JP" sz="2000" dirty="0"/>
                        <a:t>Moderately</a:t>
                      </a:r>
                      <a:br>
                        <a:rPr kumimoji="1" lang="en-US" altLang="ja-JP" sz="2000" dirty="0"/>
                      </a:br>
                      <a:r>
                        <a:rPr kumimoji="1" lang="en-US" altLang="ja-JP" sz="2000" dirty="0"/>
                        <a:t>-Type3</a:t>
                      </a:r>
                      <a:endParaRPr kumimoji="1" lang="ja-JP" altLang="en-US" sz="2000"/>
                    </a:p>
                  </a:txBody>
                  <a:tcPr>
                    <a:solidFill>
                      <a:schemeClr val="bg2"/>
                    </a:solidFill>
                  </a:tcPr>
                </a:tc>
                <a:tc>
                  <a:txBody>
                    <a:bodyPr/>
                    <a:lstStyle/>
                    <a:p>
                      <a:pPr algn="l"/>
                      <a:r>
                        <a:rPr kumimoji="1" lang="en-US" altLang="ja-JP" sz="2000" dirty="0"/>
                        <a:t>Weakly</a:t>
                      </a:r>
                      <a:br>
                        <a:rPr kumimoji="1" lang="en-US" altLang="ja-JP" sz="2000" dirty="0"/>
                      </a:br>
                      <a:r>
                        <a:rPr kumimoji="1" lang="en-US" altLang="ja-JP" sz="2000" dirty="0"/>
                        <a:t>-Type3</a:t>
                      </a:r>
                      <a:endParaRPr kumimoji="1" lang="ja-JP" altLang="en-US" sz="2000"/>
                    </a:p>
                  </a:txBody>
                  <a:tcPr>
                    <a:solidFill>
                      <a:schemeClr val="bg2"/>
                    </a:solidFill>
                  </a:tcPr>
                </a:tc>
                <a:extLst>
                  <a:ext uri="{0D108BD9-81ED-4DB2-BD59-A6C34878D82A}">
                    <a16:rowId xmlns:a16="http://schemas.microsoft.com/office/drawing/2014/main" val="896622292"/>
                  </a:ext>
                </a:extLst>
              </a:tr>
              <a:tr h="370840">
                <a:tc>
                  <a:txBody>
                    <a:bodyPr/>
                    <a:lstStyle/>
                    <a:p>
                      <a:pPr algn="l"/>
                      <a:r>
                        <a:rPr kumimoji="1" lang="en-US" altLang="ja-JP" sz="2000" dirty="0"/>
                        <a:t>Type1</a:t>
                      </a:r>
                      <a:endParaRPr kumimoji="1" lang="ja-JP" altLang="en-US" sz="2000"/>
                    </a:p>
                  </a:txBody>
                  <a:tcPr>
                    <a:solidFill>
                      <a:schemeClr val="bg2"/>
                    </a:solidFill>
                  </a:tcPr>
                </a:tc>
                <a:tc>
                  <a:txBody>
                    <a:bodyPr/>
                    <a:lstStyle/>
                    <a:p>
                      <a:pPr algn="r"/>
                      <a:r>
                        <a:rPr kumimoji="1" lang="en-US" altLang="ja-JP" sz="2000" dirty="0"/>
                        <a:t>48,116</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extLst>
                  <a:ext uri="{0D108BD9-81ED-4DB2-BD59-A6C34878D82A}">
                    <a16:rowId xmlns:a16="http://schemas.microsoft.com/office/drawing/2014/main" val="2933495477"/>
                  </a:ext>
                </a:extLst>
              </a:tr>
              <a:tr h="401215">
                <a:tc>
                  <a:txBody>
                    <a:bodyPr/>
                    <a:lstStyle/>
                    <a:p>
                      <a:pPr algn="l"/>
                      <a:r>
                        <a:rPr kumimoji="1" lang="en-US" altLang="ja-JP" sz="2000" dirty="0"/>
                        <a:t>Type2</a:t>
                      </a:r>
                      <a:endParaRPr kumimoji="1" lang="ja-JP" altLang="en-US" sz="2000"/>
                    </a:p>
                  </a:txBody>
                  <a:tcPr>
                    <a:solidFill>
                      <a:schemeClr val="bg2"/>
                    </a:solidFill>
                  </a:tcPr>
                </a:tc>
                <a:tc>
                  <a:txBody>
                    <a:bodyPr/>
                    <a:lstStyle/>
                    <a:p>
                      <a:pPr algn="r"/>
                      <a:r>
                        <a:rPr kumimoji="1" lang="en-US" altLang="ja-JP" sz="2000" dirty="0"/>
                        <a:t>0</a:t>
                      </a:r>
                    </a:p>
                  </a:txBody>
                  <a:tcPr/>
                </a:tc>
                <a:tc>
                  <a:txBody>
                    <a:bodyPr/>
                    <a:lstStyle/>
                    <a:p>
                      <a:pPr algn="r"/>
                      <a:r>
                        <a:rPr kumimoji="1" lang="en-US" altLang="ja-JP" sz="2000" dirty="0"/>
                        <a:t>4,234</a:t>
                      </a:r>
                      <a:endParaRPr kumimoji="1" lang="ja-JP" altLang="en-US" sz="2000"/>
                    </a:p>
                  </a:txBody>
                  <a:tcPr/>
                </a:tc>
                <a:tc>
                  <a:txBody>
                    <a:bodyPr/>
                    <a:lstStyle/>
                    <a:p>
                      <a:pPr algn="r"/>
                      <a:r>
                        <a:rPr kumimoji="1" lang="en-US" altLang="ja-JP" sz="2000" dirty="0"/>
                        <a:t>3,637</a:t>
                      </a:r>
                      <a:endParaRPr kumimoji="1" lang="ja-JP" altLang="en-US" sz="2000"/>
                    </a:p>
                  </a:txBody>
                  <a:tcPr/>
                </a:tc>
                <a:tc>
                  <a:txBody>
                    <a:bodyPr/>
                    <a:lstStyle/>
                    <a:p>
                      <a:pPr algn="r"/>
                      <a:r>
                        <a:rPr kumimoji="1" lang="en-US" altLang="ja-JP" sz="2000" dirty="0"/>
                        <a:t>12</a:t>
                      </a:r>
                      <a:endParaRPr kumimoji="1" lang="ja-JP" altLang="en-US" sz="2000"/>
                    </a:p>
                  </a:txBody>
                  <a:tcPr/>
                </a:tc>
                <a:tc>
                  <a:txBody>
                    <a:bodyPr/>
                    <a:lstStyle/>
                    <a:p>
                      <a:pPr algn="r"/>
                      <a:r>
                        <a:rPr kumimoji="1" lang="en-US" altLang="ja-JP" sz="2000" dirty="0"/>
                        <a:t>1</a:t>
                      </a:r>
                      <a:endParaRPr kumimoji="1" lang="ja-JP" altLang="en-US" sz="2000"/>
                    </a:p>
                  </a:txBody>
                  <a:tcPr/>
                </a:tc>
                <a:extLst>
                  <a:ext uri="{0D108BD9-81ED-4DB2-BD59-A6C34878D82A}">
                    <a16:rowId xmlns:a16="http://schemas.microsoft.com/office/drawing/2014/main" val="3796487261"/>
                  </a:ext>
                </a:extLst>
              </a:tr>
              <a:tr h="370840">
                <a:tc>
                  <a:txBody>
                    <a:bodyPr/>
                    <a:lstStyle/>
                    <a:p>
                      <a:pPr algn="l"/>
                      <a:r>
                        <a:rPr kumimoji="1" lang="en-US" altLang="ja-JP" sz="2000" dirty="0"/>
                        <a:t>Type3</a:t>
                      </a:r>
                      <a:endParaRPr kumimoji="1" lang="ja-JP" altLang="en-US" sz="2000"/>
                    </a:p>
                  </a:txBody>
                  <a:tcPr>
                    <a:solidFill>
                      <a:schemeClr val="bg2"/>
                    </a:solid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0</a:t>
                      </a:r>
                      <a:endParaRPr kumimoji="1" lang="ja-JP" altLang="en-US" sz="2000"/>
                    </a:p>
                  </a:txBody>
                  <a:tcPr>
                    <a:noFill/>
                  </a:tcPr>
                </a:tc>
                <a:tc>
                  <a:txBody>
                    <a:bodyPr/>
                    <a:lstStyle/>
                    <a:p>
                      <a:pPr algn="r"/>
                      <a:r>
                        <a:rPr kumimoji="1" lang="en-US" altLang="ja-JP" sz="2000" dirty="0"/>
                        <a:t>7,984</a:t>
                      </a:r>
                      <a:endParaRPr kumimoji="1" lang="ja-JP" altLang="en-US" sz="2000"/>
                    </a:p>
                  </a:txBody>
                  <a:tcPr>
                    <a:noFill/>
                  </a:tcPr>
                </a:tc>
                <a:tc>
                  <a:txBody>
                    <a:bodyPr/>
                    <a:lstStyle/>
                    <a:p>
                      <a:pPr algn="r"/>
                      <a:r>
                        <a:rPr kumimoji="1" lang="en-US" altLang="ja-JP" sz="2000" dirty="0"/>
                        <a:t>13,302</a:t>
                      </a:r>
                      <a:endParaRPr kumimoji="1" lang="ja-JP" altLang="en-US" sz="2000"/>
                    </a:p>
                  </a:txBody>
                  <a:tcPr>
                    <a:noFill/>
                  </a:tcPr>
                </a:tc>
                <a:tc>
                  <a:txBody>
                    <a:bodyPr/>
                    <a:lstStyle/>
                    <a:p>
                      <a:pPr algn="r"/>
                      <a:r>
                        <a:rPr kumimoji="1" lang="en-US" altLang="ja-JP" sz="2000" dirty="0"/>
                        <a:t>46,973</a:t>
                      </a:r>
                      <a:endParaRPr kumimoji="1" lang="ja-JP" altLang="en-US" sz="2000"/>
                    </a:p>
                  </a:txBody>
                  <a:tcPr>
                    <a:solidFill>
                      <a:schemeClr val="accent6">
                        <a:lumMod val="20000"/>
                        <a:lumOff val="80000"/>
                      </a:schemeClr>
                    </a:solidFill>
                  </a:tcPr>
                </a:tc>
                <a:extLst>
                  <a:ext uri="{0D108BD9-81ED-4DB2-BD59-A6C34878D82A}">
                    <a16:rowId xmlns:a16="http://schemas.microsoft.com/office/drawing/2014/main" val="3804872243"/>
                  </a:ext>
                </a:extLst>
              </a:tr>
              <a:tr h="370840">
                <a:tc>
                  <a:txBody>
                    <a:bodyPr/>
                    <a:lstStyle/>
                    <a:p>
                      <a:pPr algn="l"/>
                      <a:r>
                        <a:rPr kumimoji="1" lang="en-US" altLang="ja-JP" sz="2000" dirty="0"/>
                        <a:t>Type4</a:t>
                      </a:r>
                      <a:endParaRPr kumimoji="1" lang="ja-JP" altLang="en-US" sz="2000"/>
                    </a:p>
                  </a:txBody>
                  <a:tcPr>
                    <a:solidFill>
                      <a:schemeClr val="bg2"/>
                    </a:solidFill>
                  </a:tcPr>
                </a:tc>
                <a:tc>
                  <a:txBody>
                    <a:bodyPr/>
                    <a:lstStyle/>
                    <a:p>
                      <a:pPr algn="r"/>
                      <a:r>
                        <a:rPr kumimoji="1" lang="en-US" altLang="ja-JP" sz="2000" dirty="0"/>
                        <a:t>0</a:t>
                      </a:r>
                      <a:endParaRPr kumimoji="1" lang="ja-JP" altLang="en-US" sz="2000"/>
                    </a:p>
                  </a:txBody>
                  <a:tcPr/>
                </a:tc>
                <a:tc>
                  <a:txBody>
                    <a:bodyPr/>
                    <a:lstStyle/>
                    <a:p>
                      <a:pPr algn="r"/>
                      <a:r>
                        <a:rPr kumimoji="1" lang="en-US" altLang="ja-JP" sz="2000" dirty="0"/>
                        <a:t>0</a:t>
                      </a:r>
                      <a:endParaRPr kumimoji="1" lang="ja-JP" altLang="en-US" sz="2000"/>
                    </a:p>
                  </a:txBody>
                  <a:tcPr/>
                </a:tc>
                <a:tc>
                  <a:txBody>
                    <a:bodyPr/>
                    <a:lstStyle/>
                    <a:p>
                      <a:pPr algn="r"/>
                      <a:r>
                        <a:rPr kumimoji="1" lang="en-US" altLang="ja-JP" sz="2000" dirty="0"/>
                        <a:t>10,345</a:t>
                      </a:r>
                      <a:endParaRPr kumimoji="1" lang="ja-JP" altLang="en-US" sz="2000"/>
                    </a:p>
                  </a:txBody>
                  <a:tcPr>
                    <a:solidFill>
                      <a:schemeClr val="accent6">
                        <a:lumMod val="20000"/>
                        <a:lumOff val="80000"/>
                      </a:schemeClr>
                    </a:solidFill>
                  </a:tcPr>
                </a:tc>
                <a:tc>
                  <a:txBody>
                    <a:bodyPr/>
                    <a:lstStyle/>
                    <a:p>
                      <a:pPr algn="r"/>
                      <a:r>
                        <a:rPr kumimoji="1" lang="en-US" altLang="ja-JP" sz="2000" dirty="0"/>
                        <a:t>74,992</a:t>
                      </a:r>
                      <a:endParaRPr kumimoji="1" lang="ja-JP" altLang="en-US" sz="2000"/>
                    </a:p>
                  </a:txBody>
                  <a:tcPr/>
                </a:tc>
                <a:tc>
                  <a:txBody>
                    <a:bodyPr/>
                    <a:lstStyle/>
                    <a:p>
                      <a:pPr algn="r"/>
                      <a:r>
                        <a:rPr kumimoji="1" lang="en-US" altLang="ja-JP" sz="2000" dirty="0"/>
                        <a:t>8,403,230</a:t>
                      </a:r>
                      <a:endParaRPr kumimoji="1" lang="ja-JP" altLang="en-US" sz="2000"/>
                    </a:p>
                  </a:txBody>
                  <a:tcPr/>
                </a:tc>
                <a:extLst>
                  <a:ext uri="{0D108BD9-81ED-4DB2-BD59-A6C34878D82A}">
                    <a16:rowId xmlns:a16="http://schemas.microsoft.com/office/drawing/2014/main" val="2866817294"/>
                  </a:ext>
                </a:extLst>
              </a:tr>
              <a:tr h="370840">
                <a:tc>
                  <a:txBody>
                    <a:bodyPr/>
                    <a:lstStyle/>
                    <a:p>
                      <a:pPr algn="l"/>
                      <a:r>
                        <a:rPr kumimoji="1" lang="ja-JP" altLang="en-US" sz="2000"/>
                        <a:t>合計</a:t>
                      </a:r>
                    </a:p>
                  </a:txBody>
                  <a:tcPr>
                    <a:solidFill>
                      <a:schemeClr val="bg2"/>
                    </a:solidFill>
                  </a:tcPr>
                </a:tc>
                <a:tc>
                  <a:txBody>
                    <a:bodyPr/>
                    <a:lstStyle/>
                    <a:p>
                      <a:pPr algn="r"/>
                      <a:r>
                        <a:rPr kumimoji="1" lang="en-US" altLang="ja-JP" sz="2000" dirty="0"/>
                        <a:t>48,116</a:t>
                      </a:r>
                      <a:endParaRPr kumimoji="1" lang="ja-JP" altLang="en-US" sz="2000"/>
                    </a:p>
                  </a:txBody>
                  <a:tcPr>
                    <a:noFill/>
                  </a:tcPr>
                </a:tc>
                <a:tc>
                  <a:txBody>
                    <a:bodyPr/>
                    <a:lstStyle/>
                    <a:p>
                      <a:pPr algn="r"/>
                      <a:r>
                        <a:rPr kumimoji="1" lang="en-US" altLang="ja-JP" sz="2000" dirty="0"/>
                        <a:t>4,234</a:t>
                      </a:r>
                      <a:endParaRPr kumimoji="1" lang="ja-JP" altLang="en-US" sz="2000"/>
                    </a:p>
                  </a:txBody>
                  <a:tcPr>
                    <a:noFill/>
                  </a:tcPr>
                </a:tc>
                <a:tc>
                  <a:txBody>
                    <a:bodyPr/>
                    <a:lstStyle/>
                    <a:p>
                      <a:pPr algn="r"/>
                      <a:r>
                        <a:rPr kumimoji="1" lang="en-US" altLang="ja-JP" sz="2000" dirty="0"/>
                        <a:t>21,966</a:t>
                      </a:r>
                      <a:endParaRPr kumimoji="1" lang="ja-JP" altLang="en-US" sz="2000"/>
                    </a:p>
                  </a:txBody>
                  <a:tcPr>
                    <a:noFill/>
                  </a:tcPr>
                </a:tc>
                <a:tc>
                  <a:txBody>
                    <a:bodyPr/>
                    <a:lstStyle/>
                    <a:p>
                      <a:pPr algn="r"/>
                      <a:r>
                        <a:rPr kumimoji="1" lang="en-US" altLang="ja-JP" sz="2000" dirty="0"/>
                        <a:t>88,306</a:t>
                      </a:r>
                      <a:endParaRPr kumimoji="1" lang="ja-JP" altLang="en-US" sz="2000"/>
                    </a:p>
                  </a:txBody>
                  <a:tcPr>
                    <a:noFill/>
                  </a:tcPr>
                </a:tc>
                <a:tc>
                  <a:txBody>
                    <a:bodyPr/>
                    <a:lstStyle/>
                    <a:p>
                      <a:pPr algn="r"/>
                      <a:r>
                        <a:rPr kumimoji="1" lang="en-US" altLang="ja-JP" sz="2000" dirty="0"/>
                        <a:t>8,450,204</a:t>
                      </a:r>
                      <a:endParaRPr kumimoji="1" lang="ja-JP" altLang="en-US" sz="2000"/>
                    </a:p>
                  </a:txBody>
                  <a:tcPr>
                    <a:noFill/>
                  </a:tcPr>
                </a:tc>
                <a:extLst>
                  <a:ext uri="{0D108BD9-81ED-4DB2-BD59-A6C34878D82A}">
                    <a16:rowId xmlns:a16="http://schemas.microsoft.com/office/drawing/2014/main" val="109024127"/>
                  </a:ext>
                </a:extLst>
              </a:tr>
            </a:tbl>
          </a:graphicData>
        </a:graphic>
      </p:graphicFrame>
      <p:sp>
        <p:nvSpPr>
          <p:cNvPr id="7" name="テキスト ボックス 6">
            <a:extLst>
              <a:ext uri="{FF2B5EF4-FFF2-40B4-BE49-F238E27FC236}">
                <a16:creationId xmlns:a16="http://schemas.microsoft.com/office/drawing/2014/main" id="{0622EBF7-323E-14C3-2A62-B334D30DA20B}"/>
              </a:ext>
            </a:extLst>
          </p:cNvPr>
          <p:cNvSpPr txBox="1"/>
          <p:nvPr/>
        </p:nvSpPr>
        <p:spPr>
          <a:xfrm>
            <a:off x="5130551" y="1728000"/>
            <a:ext cx="2228495" cy="461665"/>
          </a:xfrm>
          <a:prstGeom prst="rect">
            <a:avLst/>
          </a:prstGeom>
          <a:noFill/>
        </p:spPr>
        <p:txBody>
          <a:bodyPr wrap="none" rtlCol="0">
            <a:spAutoFit/>
          </a:bodyPr>
          <a:lstStyle/>
          <a:p>
            <a:r>
              <a:rPr kumimoji="1" lang="en-US" altLang="ja-JP" sz="2400" dirty="0" err="1"/>
              <a:t>BigCloneBench</a:t>
            </a:r>
            <a:endParaRPr kumimoji="1" lang="ja-JP" altLang="en-US" sz="2400"/>
          </a:p>
        </p:txBody>
      </p:sp>
      <p:sp>
        <p:nvSpPr>
          <p:cNvPr id="8" name="テキスト ボックス 7">
            <a:extLst>
              <a:ext uri="{FF2B5EF4-FFF2-40B4-BE49-F238E27FC236}">
                <a16:creationId xmlns:a16="http://schemas.microsoft.com/office/drawing/2014/main" id="{2B4B7BC9-4051-C2D3-FC50-9D23F32AC885}"/>
              </a:ext>
            </a:extLst>
          </p:cNvPr>
          <p:cNvSpPr txBox="1"/>
          <p:nvPr/>
        </p:nvSpPr>
        <p:spPr>
          <a:xfrm>
            <a:off x="183892" y="3514123"/>
            <a:ext cx="1415772" cy="461665"/>
          </a:xfrm>
          <a:prstGeom prst="rect">
            <a:avLst/>
          </a:prstGeom>
          <a:noFill/>
        </p:spPr>
        <p:txBody>
          <a:bodyPr wrap="none" rtlCol="0">
            <a:spAutoFit/>
          </a:bodyPr>
          <a:lstStyle/>
          <a:p>
            <a:r>
              <a:rPr lang="ja-JP" altLang="en-US" sz="2400"/>
              <a:t>提案手法</a:t>
            </a:r>
            <a:endParaRPr kumimoji="1" lang="ja-JP" altLang="en-US" sz="2400"/>
          </a:p>
        </p:txBody>
      </p:sp>
    </p:spTree>
    <p:extLst>
      <p:ext uri="{BB962C8B-B14F-4D97-AF65-F5344CB8AC3E}">
        <p14:creationId xmlns:p14="http://schemas.microsoft.com/office/powerpoint/2010/main" val="831438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D08B73-C145-A4E1-1FFE-7AD88F0F5E83}"/>
              </a:ext>
            </a:extLst>
          </p:cNvPr>
          <p:cNvSpPr>
            <a:spLocks noGrp="1"/>
          </p:cNvSpPr>
          <p:nvPr>
            <p:ph type="title"/>
          </p:nvPr>
        </p:nvSpPr>
        <p:spPr/>
        <p:txBody>
          <a:bodyPr/>
          <a:lstStyle/>
          <a:p>
            <a:r>
              <a:rPr kumimoji="1" lang="ja-JP" altLang="en-US"/>
              <a:t>提案手法で</a:t>
            </a:r>
            <a:r>
              <a:rPr kumimoji="1" lang="en-US" altLang="ja-JP" dirty="0"/>
              <a:t>Type2</a:t>
            </a:r>
            <a:r>
              <a:rPr kumimoji="1" lang="ja-JP" altLang="en-US"/>
              <a:t>に分類された例</a:t>
            </a:r>
          </a:p>
        </p:txBody>
      </p:sp>
      <p:sp>
        <p:nvSpPr>
          <p:cNvPr id="3" name="コンテンツ プレースホルダー 2">
            <a:extLst>
              <a:ext uri="{FF2B5EF4-FFF2-40B4-BE49-F238E27FC236}">
                <a16:creationId xmlns:a16="http://schemas.microsoft.com/office/drawing/2014/main" id="{5A81D17E-1441-EBE1-07B2-66463C6A4EA9}"/>
              </a:ext>
            </a:extLst>
          </p:cNvPr>
          <p:cNvSpPr>
            <a:spLocks noGrp="1"/>
          </p:cNvSpPr>
          <p:nvPr>
            <p:ph idx="1"/>
          </p:nvPr>
        </p:nvSpPr>
        <p:spPr/>
        <p:txBody>
          <a:bodyPr/>
          <a:lstStyle/>
          <a:p>
            <a:r>
              <a:rPr kumimoji="1" lang="ja-JP" altLang="en-US"/>
              <a:t>修飾子が異なる</a:t>
            </a:r>
          </a:p>
        </p:txBody>
      </p:sp>
      <p:sp>
        <p:nvSpPr>
          <p:cNvPr id="4" name="スライド番号プレースホルダー 3">
            <a:extLst>
              <a:ext uri="{FF2B5EF4-FFF2-40B4-BE49-F238E27FC236}">
                <a16:creationId xmlns:a16="http://schemas.microsoft.com/office/drawing/2014/main" id="{39C9ECB9-AB29-B786-B9F3-59697A9A0528}"/>
              </a:ext>
            </a:extLst>
          </p:cNvPr>
          <p:cNvSpPr>
            <a:spLocks noGrp="1"/>
          </p:cNvSpPr>
          <p:nvPr>
            <p:ph type="sldNum" sz="quarter" idx="12"/>
          </p:nvPr>
        </p:nvSpPr>
        <p:spPr/>
        <p:txBody>
          <a:bodyPr/>
          <a:lstStyle/>
          <a:p>
            <a:fld id="{B16735D3-C9E7-F649-AF37-A9D08763696D}" type="slidenum">
              <a:rPr lang="ja-JP" altLang="en-US" smtClean="0"/>
              <a:pPr/>
              <a:t>25</a:t>
            </a:fld>
            <a:endParaRPr lang="ja-JP" altLang="en-US"/>
          </a:p>
        </p:txBody>
      </p:sp>
      <p:sp>
        <p:nvSpPr>
          <p:cNvPr id="5" name="テキスト ボックス 4">
            <a:extLst>
              <a:ext uri="{FF2B5EF4-FFF2-40B4-BE49-F238E27FC236}">
                <a16:creationId xmlns:a16="http://schemas.microsoft.com/office/drawing/2014/main" id="{31CD9260-7CB5-B64C-8A46-ACA762D61A0A}"/>
              </a:ext>
            </a:extLst>
          </p:cNvPr>
          <p:cNvSpPr txBox="1"/>
          <p:nvPr/>
        </p:nvSpPr>
        <p:spPr>
          <a:xfrm>
            <a:off x="528000" y="2425555"/>
            <a:ext cx="11136000" cy="1015663"/>
          </a:xfrm>
          <a:prstGeom prst="rect">
            <a:avLst/>
          </a:prstGeom>
          <a:noFill/>
          <a:ln>
            <a:solidFill>
              <a:schemeClr val="tx1"/>
            </a:solidFill>
          </a:ln>
        </p:spPr>
        <p:txBody>
          <a:bodyPr wrap="square" rtlCol="0">
            <a:spAutoFit/>
          </a:bodyPr>
          <a:lstStyle/>
          <a:p>
            <a:r>
              <a:rPr lang="en" altLang="ja-JP" sz="2000" dirty="0">
                <a:solidFill>
                  <a:srgbClr val="FF0000"/>
                </a:solidFill>
                <a:latin typeface="Consolas" panose="020B0609020204030204" pitchFamily="49" charset="0"/>
                <a:cs typeface="Consolas" panose="020B0609020204030204" pitchFamily="49" charset="0"/>
              </a:rPr>
              <a:t>protected </a:t>
            </a:r>
            <a:r>
              <a:rPr lang="en" altLang="ja-JP" sz="2000" dirty="0">
                <a:latin typeface="Consolas" panose="020B0609020204030204" pitchFamily="49" charset="0"/>
                <a:cs typeface="Consolas" panose="020B0609020204030204" pitchFamily="49" charset="0"/>
              </a:rPr>
              <a:t>void copy (Reader reader, </a:t>
            </a:r>
            <a:r>
              <a:rPr lang="en" altLang="ja-JP" sz="2000" dirty="0" err="1">
                <a:latin typeface="Consolas" panose="020B0609020204030204" pitchFamily="49" charset="0"/>
                <a:cs typeface="Consolas" panose="020B0609020204030204" pitchFamily="49" charset="0"/>
              </a:rPr>
              <a:t>OutputStream</a:t>
            </a:r>
            <a:r>
              <a:rPr lang="en" altLang="ja-JP" sz="2000" dirty="0">
                <a:latin typeface="Consolas" panose="020B0609020204030204" pitchFamily="49" charset="0"/>
                <a:cs typeface="Consolas" panose="020B0609020204030204" pitchFamily="49" charset="0"/>
              </a:rPr>
              <a:t> outputs) throws </a:t>
            </a:r>
            <a:r>
              <a:rPr lang="en" altLang="ja-JP" sz="2000" dirty="0" err="1">
                <a:latin typeface="Consolas" panose="020B0609020204030204" pitchFamily="49" charset="0"/>
                <a:cs typeface="Consolas" panose="020B0609020204030204" pitchFamily="49" charset="0"/>
              </a:rPr>
              <a:t>IOException</a:t>
            </a:r>
            <a:r>
              <a:rPr lang="en" altLang="ja-JP" sz="2000" dirty="0">
                <a:latin typeface="Consolas" panose="020B0609020204030204" pitchFamily="49" charset="0"/>
                <a:cs typeface="Consolas" panose="020B0609020204030204" pitchFamily="49" charset="0"/>
              </a:rPr>
              <a:t> {</a:t>
            </a:r>
          </a:p>
          <a:p>
            <a:r>
              <a:rPr lang="en" altLang="ja-JP" sz="2000" dirty="0">
                <a:latin typeface="Consolas" panose="020B0609020204030204" pitchFamily="49" charset="0"/>
                <a:cs typeface="Consolas" panose="020B0609020204030204" pitchFamily="49" charset="0"/>
              </a:rPr>
              <a:t>    </a:t>
            </a:r>
            <a:r>
              <a:rPr lang="en" altLang="ja-JP" sz="2000" dirty="0" err="1">
                <a:latin typeface="Consolas" panose="020B0609020204030204" pitchFamily="49" charset="0"/>
                <a:cs typeface="Consolas" panose="020B0609020204030204" pitchFamily="49" charset="0"/>
              </a:rPr>
              <a:t>IOUtils.copy</a:t>
            </a:r>
            <a:r>
              <a:rPr lang="en" altLang="ja-JP" sz="2000" dirty="0">
                <a:latin typeface="Consolas" panose="020B0609020204030204" pitchFamily="49" charset="0"/>
                <a:cs typeface="Consolas" panose="020B0609020204030204" pitchFamily="49" charset="0"/>
              </a:rPr>
              <a:t> (reader, outputs);</a:t>
            </a:r>
          </a:p>
          <a:p>
            <a:r>
              <a:rPr lang="en" altLang="ja-JP" sz="2000" dirty="0">
                <a:latin typeface="Consolas" panose="020B0609020204030204" pitchFamily="49" charset="0"/>
                <a:cs typeface="Consolas" panose="020B0609020204030204" pitchFamily="49" charset="0"/>
              </a:rPr>
              <a:t> }</a:t>
            </a:r>
          </a:p>
        </p:txBody>
      </p:sp>
      <p:sp>
        <p:nvSpPr>
          <p:cNvPr id="6" name="テキスト ボックス 5">
            <a:extLst>
              <a:ext uri="{FF2B5EF4-FFF2-40B4-BE49-F238E27FC236}">
                <a16:creationId xmlns:a16="http://schemas.microsoft.com/office/drawing/2014/main" id="{7D82E717-6587-5871-93FB-AD764916096A}"/>
              </a:ext>
            </a:extLst>
          </p:cNvPr>
          <p:cNvSpPr txBox="1"/>
          <p:nvPr/>
        </p:nvSpPr>
        <p:spPr>
          <a:xfrm>
            <a:off x="528000" y="4233217"/>
            <a:ext cx="11136000" cy="1323439"/>
          </a:xfrm>
          <a:prstGeom prst="rect">
            <a:avLst/>
          </a:prstGeom>
          <a:noFill/>
          <a:ln>
            <a:solidFill>
              <a:schemeClr val="tx1"/>
            </a:solidFill>
          </a:ln>
        </p:spPr>
        <p:txBody>
          <a:bodyPr wrap="square" rtlCol="0">
            <a:spAutoFit/>
          </a:bodyPr>
          <a:lstStyle/>
          <a:p>
            <a:r>
              <a:rPr lang="en" altLang="ja-JP" sz="2000" dirty="0">
                <a:solidFill>
                  <a:srgbClr val="FF0000"/>
                </a:solidFill>
                <a:latin typeface="Consolas" panose="020B0609020204030204" pitchFamily="49" charset="0"/>
                <a:cs typeface="Consolas" panose="020B0609020204030204" pitchFamily="49" charset="0"/>
              </a:rPr>
              <a:t>public static </a:t>
            </a:r>
            <a:r>
              <a:rPr lang="en" altLang="ja-JP" sz="2000" dirty="0">
                <a:latin typeface="Consolas" panose="020B0609020204030204" pitchFamily="49" charset="0"/>
                <a:cs typeface="Consolas" panose="020B0609020204030204" pitchFamily="49" charset="0"/>
              </a:rPr>
              <a:t>void </a:t>
            </a:r>
            <a:r>
              <a:rPr lang="en" altLang="ja-JP" sz="2000" dirty="0" err="1">
                <a:latin typeface="Consolas" panose="020B0609020204030204" pitchFamily="49" charset="0"/>
                <a:cs typeface="Consolas" panose="020B0609020204030204" pitchFamily="49" charset="0"/>
              </a:rPr>
              <a:t>copyWithoutClose</a:t>
            </a:r>
            <a:r>
              <a:rPr lang="en" altLang="ja-JP" sz="2000" dirty="0">
                <a:latin typeface="Consolas" panose="020B0609020204030204" pitchFamily="49" charset="0"/>
                <a:cs typeface="Consolas" panose="020B0609020204030204" pitchFamily="49" charset="0"/>
              </a:rPr>
              <a:t> (</a:t>
            </a:r>
            <a:r>
              <a:rPr lang="en" altLang="ja-JP" sz="2000" dirty="0" err="1">
                <a:latin typeface="Consolas" panose="020B0609020204030204" pitchFamily="49" charset="0"/>
                <a:cs typeface="Consolas" panose="020B0609020204030204" pitchFamily="49" charset="0"/>
              </a:rPr>
              <a:t>InputStream</a:t>
            </a:r>
            <a:r>
              <a:rPr lang="en" altLang="ja-JP" sz="2000" dirty="0">
                <a:latin typeface="Consolas" panose="020B0609020204030204" pitchFamily="49" charset="0"/>
                <a:cs typeface="Consolas" panose="020B0609020204030204" pitchFamily="49" charset="0"/>
              </a:rPr>
              <a:t> is, </a:t>
            </a:r>
            <a:r>
              <a:rPr lang="en" altLang="ja-JP" sz="2000" dirty="0" err="1">
                <a:latin typeface="Consolas" panose="020B0609020204030204" pitchFamily="49" charset="0"/>
                <a:cs typeface="Consolas" panose="020B0609020204030204" pitchFamily="49" charset="0"/>
              </a:rPr>
              <a:t>OutputStream</a:t>
            </a:r>
            <a:r>
              <a:rPr lang="en" altLang="ja-JP" sz="2000" dirty="0">
                <a:latin typeface="Consolas" panose="020B0609020204030204" pitchFamily="49" charset="0"/>
                <a:cs typeface="Consolas" panose="020B0609020204030204" pitchFamily="49" charset="0"/>
              </a:rPr>
              <a:t> </a:t>
            </a:r>
            <a:r>
              <a:rPr lang="en" altLang="ja-JP" sz="2000" dirty="0" err="1">
                <a:latin typeface="Consolas" panose="020B0609020204030204" pitchFamily="49" charset="0"/>
                <a:cs typeface="Consolas" panose="020B0609020204030204" pitchFamily="49" charset="0"/>
              </a:rPr>
              <a:t>os</a:t>
            </a:r>
            <a:r>
              <a:rPr lang="en" altLang="ja-JP" sz="2000" dirty="0">
                <a:latin typeface="Consolas" panose="020B0609020204030204" pitchFamily="49" charset="0"/>
                <a:cs typeface="Consolas" panose="020B0609020204030204" pitchFamily="49" charset="0"/>
              </a:rPr>
              <a:t>) throws </a:t>
            </a:r>
            <a:r>
              <a:rPr lang="en" altLang="ja-JP" sz="2000" dirty="0" err="1">
                <a:latin typeface="Consolas" panose="020B0609020204030204" pitchFamily="49" charset="0"/>
                <a:cs typeface="Consolas" panose="020B0609020204030204" pitchFamily="49" charset="0"/>
              </a:rPr>
              <a:t>IOException</a:t>
            </a:r>
            <a:r>
              <a:rPr lang="en" altLang="ja-JP" sz="2000" dirty="0">
                <a:latin typeface="Consolas" panose="020B0609020204030204" pitchFamily="49" charset="0"/>
                <a:cs typeface="Consolas" panose="020B0609020204030204" pitchFamily="49" charset="0"/>
              </a:rPr>
              <a:t> {</a:t>
            </a:r>
          </a:p>
          <a:p>
            <a:r>
              <a:rPr lang="en" altLang="ja-JP" sz="2000" dirty="0">
                <a:latin typeface="Consolas" panose="020B0609020204030204" pitchFamily="49" charset="0"/>
                <a:cs typeface="Consolas" panose="020B0609020204030204" pitchFamily="49" charset="0"/>
              </a:rPr>
              <a:t>     </a:t>
            </a:r>
            <a:r>
              <a:rPr lang="en" altLang="ja-JP" sz="2000" dirty="0" err="1">
                <a:latin typeface="Consolas" panose="020B0609020204030204" pitchFamily="49" charset="0"/>
                <a:cs typeface="Consolas" panose="020B0609020204030204" pitchFamily="49" charset="0"/>
              </a:rPr>
              <a:t>IOUtils.copy</a:t>
            </a:r>
            <a:r>
              <a:rPr lang="en" altLang="ja-JP" sz="2000" dirty="0">
                <a:latin typeface="Consolas" panose="020B0609020204030204" pitchFamily="49" charset="0"/>
                <a:cs typeface="Consolas" panose="020B0609020204030204" pitchFamily="49" charset="0"/>
              </a:rPr>
              <a:t> (is, </a:t>
            </a:r>
            <a:r>
              <a:rPr lang="en" altLang="ja-JP" sz="2000" dirty="0" err="1">
                <a:latin typeface="Consolas" panose="020B0609020204030204" pitchFamily="49" charset="0"/>
                <a:cs typeface="Consolas" panose="020B0609020204030204" pitchFamily="49" charset="0"/>
              </a:rPr>
              <a:t>os</a:t>
            </a:r>
            <a:r>
              <a:rPr lang="en" altLang="ja-JP" sz="2000" dirty="0">
                <a:latin typeface="Consolas" panose="020B0609020204030204" pitchFamily="49" charset="0"/>
                <a:cs typeface="Consolas" panose="020B0609020204030204" pitchFamily="49" charset="0"/>
              </a:rPr>
              <a:t>);</a:t>
            </a:r>
          </a:p>
          <a:p>
            <a:r>
              <a:rPr lang="en" altLang="ja-JP" sz="2000" dirty="0">
                <a:latin typeface="Consolas" panose="020B0609020204030204" pitchFamily="49" charset="0"/>
                <a:cs typeface="Consolas" panose="020B0609020204030204" pitchFamily="49" charset="0"/>
              </a:rPr>
              <a:t>     }</a:t>
            </a:r>
          </a:p>
        </p:txBody>
      </p:sp>
    </p:spTree>
    <p:extLst>
      <p:ext uri="{BB962C8B-B14F-4D97-AF65-F5344CB8AC3E}">
        <p14:creationId xmlns:p14="http://schemas.microsoft.com/office/powerpoint/2010/main" val="1567800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630406-A69B-0684-1F9B-0175C24834BE}"/>
              </a:ext>
            </a:extLst>
          </p:cNvPr>
          <p:cNvSpPr>
            <a:spLocks noGrp="1"/>
          </p:cNvSpPr>
          <p:nvPr>
            <p:ph type="title"/>
          </p:nvPr>
        </p:nvSpPr>
        <p:spPr/>
        <p:txBody>
          <a:bodyPr/>
          <a:lstStyle/>
          <a:p>
            <a:r>
              <a:rPr lang="ja-JP" altLang="en-US"/>
              <a:t>コードクローン検出ツール</a:t>
            </a:r>
            <a:endParaRPr kumimoji="1" lang="ja-JP" altLang="en-US"/>
          </a:p>
        </p:txBody>
      </p:sp>
      <p:sp>
        <p:nvSpPr>
          <p:cNvPr id="3" name="コンテンツ プレースホルダー 2">
            <a:extLst>
              <a:ext uri="{FF2B5EF4-FFF2-40B4-BE49-F238E27FC236}">
                <a16:creationId xmlns:a16="http://schemas.microsoft.com/office/drawing/2014/main" id="{7207BB85-4EBC-DDBE-C116-2ED2445A91C1}"/>
              </a:ext>
            </a:extLst>
          </p:cNvPr>
          <p:cNvSpPr>
            <a:spLocks noGrp="1"/>
          </p:cNvSpPr>
          <p:nvPr>
            <p:ph idx="1"/>
          </p:nvPr>
        </p:nvSpPr>
        <p:spPr/>
        <p:txBody>
          <a:bodyPr/>
          <a:lstStyle/>
          <a:p>
            <a:r>
              <a:rPr lang="en-US" altLang="ja-JP" dirty="0"/>
              <a:t>- </a:t>
            </a:r>
            <a:r>
              <a:rPr kumimoji="1" lang="ja-JP" altLang="en-US"/>
              <a:t>ソースコードに対して単一のクローン検出ツールが用いられる</a:t>
            </a:r>
            <a:endParaRPr kumimoji="1" lang="en-US" altLang="ja-JP" dirty="0"/>
          </a:p>
          <a:p>
            <a:pPr>
              <a:buNone/>
            </a:pPr>
            <a:r>
              <a:rPr lang="en-US" altLang="ja-JP" dirty="0"/>
              <a:t>- </a:t>
            </a:r>
            <a:r>
              <a:rPr kumimoji="1" lang="ja-JP" altLang="en-US"/>
              <a:t>単一のツールでは</a:t>
            </a:r>
            <a:r>
              <a:rPr lang="ja-JP" altLang="en-US"/>
              <a:t>検出できるクローンに偏りがある</a:t>
            </a:r>
            <a:endParaRPr lang="en-US" altLang="ja-JP" dirty="0"/>
          </a:p>
        </p:txBody>
      </p:sp>
      <p:sp>
        <p:nvSpPr>
          <p:cNvPr id="4" name="スライド番号プレースホルダー 3">
            <a:extLst>
              <a:ext uri="{FF2B5EF4-FFF2-40B4-BE49-F238E27FC236}">
                <a16:creationId xmlns:a16="http://schemas.microsoft.com/office/drawing/2014/main" id="{F356E73D-A7F3-29DA-6FD6-841D013A5D6D}"/>
              </a:ext>
            </a:extLst>
          </p:cNvPr>
          <p:cNvSpPr>
            <a:spLocks noGrp="1"/>
          </p:cNvSpPr>
          <p:nvPr>
            <p:ph type="sldNum" sz="quarter" idx="12"/>
          </p:nvPr>
        </p:nvSpPr>
        <p:spPr/>
        <p:txBody>
          <a:bodyPr/>
          <a:lstStyle/>
          <a:p>
            <a:fld id="{B16735D3-C9E7-F649-AF37-A9D08763696D}" type="slidenum">
              <a:rPr lang="ja-JP" altLang="en-US" smtClean="0"/>
              <a:pPr/>
              <a:t>2</a:t>
            </a:fld>
            <a:endParaRPr lang="ja-JP" altLang="en-US"/>
          </a:p>
        </p:txBody>
      </p:sp>
      <p:pic>
        <p:nvPicPr>
          <p:cNvPr id="52" name="図 51">
            <a:extLst>
              <a:ext uri="{FF2B5EF4-FFF2-40B4-BE49-F238E27FC236}">
                <a16:creationId xmlns:a16="http://schemas.microsoft.com/office/drawing/2014/main" id="{65680853-F90F-6583-6C90-63A61BE98EA5}"/>
              </a:ext>
            </a:extLst>
          </p:cNvPr>
          <p:cNvPicPr>
            <a:picLocks noChangeAspect="1"/>
          </p:cNvPicPr>
          <p:nvPr/>
        </p:nvPicPr>
        <p:blipFill>
          <a:blip r:embed="rId3"/>
          <a:stretch>
            <a:fillRect/>
          </a:stretch>
        </p:blipFill>
        <p:spPr>
          <a:xfrm>
            <a:off x="2540000" y="2761703"/>
            <a:ext cx="5263495" cy="3928823"/>
          </a:xfrm>
          <a:prstGeom prst="rect">
            <a:avLst/>
          </a:prstGeom>
        </p:spPr>
      </p:pic>
    </p:spTree>
    <p:extLst>
      <p:ext uri="{BB962C8B-B14F-4D97-AF65-F5344CB8AC3E}">
        <p14:creationId xmlns:p14="http://schemas.microsoft.com/office/powerpoint/2010/main" val="2545328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80042C-E9C7-67FA-845F-BB064FE6AAA9}"/>
              </a:ext>
            </a:extLst>
          </p:cNvPr>
          <p:cNvSpPr>
            <a:spLocks noGrp="1"/>
          </p:cNvSpPr>
          <p:nvPr>
            <p:ph type="title"/>
          </p:nvPr>
        </p:nvSpPr>
        <p:spPr/>
        <p:txBody>
          <a:bodyPr/>
          <a:lstStyle/>
          <a:p>
            <a:r>
              <a:rPr kumimoji="1" lang="ja-JP" altLang="en-US"/>
              <a:t>課題</a:t>
            </a:r>
          </a:p>
        </p:txBody>
      </p:sp>
      <p:sp>
        <p:nvSpPr>
          <p:cNvPr id="3" name="コンテンツ プレースホルダー 2">
            <a:extLst>
              <a:ext uri="{FF2B5EF4-FFF2-40B4-BE49-F238E27FC236}">
                <a16:creationId xmlns:a16="http://schemas.microsoft.com/office/drawing/2014/main" id="{EE0D3986-E333-9210-29E8-17683BDCEEA2}"/>
              </a:ext>
            </a:extLst>
          </p:cNvPr>
          <p:cNvSpPr>
            <a:spLocks noGrp="1"/>
          </p:cNvSpPr>
          <p:nvPr>
            <p:ph idx="1"/>
          </p:nvPr>
        </p:nvSpPr>
        <p:spPr/>
        <p:txBody>
          <a:bodyPr/>
          <a:lstStyle/>
          <a:p>
            <a:r>
              <a:rPr kumimoji="1" lang="en-US" altLang="ja-JP" dirty="0"/>
              <a:t>- </a:t>
            </a:r>
            <a:r>
              <a:rPr kumimoji="1" lang="ja-JP" altLang="en-US"/>
              <a:t>ラベリングが統一されていないため一つのデータベースに統合ができない</a:t>
            </a:r>
          </a:p>
        </p:txBody>
      </p:sp>
      <p:sp>
        <p:nvSpPr>
          <p:cNvPr id="4" name="スライド番号プレースホルダー 3">
            <a:extLst>
              <a:ext uri="{FF2B5EF4-FFF2-40B4-BE49-F238E27FC236}">
                <a16:creationId xmlns:a16="http://schemas.microsoft.com/office/drawing/2014/main" id="{EB2D778A-25EB-3B7F-98B3-12D0B812F34A}"/>
              </a:ext>
            </a:extLst>
          </p:cNvPr>
          <p:cNvSpPr>
            <a:spLocks noGrp="1"/>
          </p:cNvSpPr>
          <p:nvPr>
            <p:ph type="sldNum" sz="quarter" idx="12"/>
          </p:nvPr>
        </p:nvSpPr>
        <p:spPr/>
        <p:txBody>
          <a:bodyPr/>
          <a:lstStyle/>
          <a:p>
            <a:fld id="{B16735D3-C9E7-F649-AF37-A9D08763696D}" type="slidenum">
              <a:rPr lang="ja-JP" altLang="en-US" smtClean="0"/>
              <a:pPr/>
              <a:t>3</a:t>
            </a:fld>
            <a:endParaRPr lang="ja-JP" altLang="en-US"/>
          </a:p>
        </p:txBody>
      </p:sp>
      <p:pic>
        <p:nvPicPr>
          <p:cNvPr id="5" name="図 4">
            <a:extLst>
              <a:ext uri="{FF2B5EF4-FFF2-40B4-BE49-F238E27FC236}">
                <a16:creationId xmlns:a16="http://schemas.microsoft.com/office/drawing/2014/main" id="{C8CA1BDD-E5D7-1537-F9FD-10AAE079C820}"/>
              </a:ext>
            </a:extLst>
          </p:cNvPr>
          <p:cNvPicPr>
            <a:picLocks noChangeAspect="1"/>
          </p:cNvPicPr>
          <p:nvPr/>
        </p:nvPicPr>
        <p:blipFill>
          <a:blip r:embed="rId3"/>
          <a:stretch>
            <a:fillRect/>
          </a:stretch>
        </p:blipFill>
        <p:spPr>
          <a:xfrm>
            <a:off x="1930371" y="2342021"/>
            <a:ext cx="8051829" cy="4119978"/>
          </a:xfrm>
          <a:prstGeom prst="rect">
            <a:avLst/>
          </a:prstGeom>
        </p:spPr>
      </p:pic>
    </p:spTree>
    <p:extLst>
      <p:ext uri="{BB962C8B-B14F-4D97-AF65-F5344CB8AC3E}">
        <p14:creationId xmlns:p14="http://schemas.microsoft.com/office/powerpoint/2010/main" val="2854866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773F84-6784-C832-DBCC-7363146181A8}"/>
              </a:ext>
            </a:extLst>
          </p:cNvPr>
          <p:cNvSpPr>
            <a:spLocks noGrp="1"/>
          </p:cNvSpPr>
          <p:nvPr>
            <p:ph type="title"/>
          </p:nvPr>
        </p:nvSpPr>
        <p:spPr/>
        <p:txBody>
          <a:bodyPr/>
          <a:lstStyle/>
          <a:p>
            <a:r>
              <a:rPr kumimoji="1" lang="ja-JP" altLang="en-US"/>
              <a:t>提案手法による解決策</a:t>
            </a:r>
          </a:p>
        </p:txBody>
      </p:sp>
      <p:sp>
        <p:nvSpPr>
          <p:cNvPr id="3" name="コンテンツ プレースホルダー 2">
            <a:extLst>
              <a:ext uri="{FF2B5EF4-FFF2-40B4-BE49-F238E27FC236}">
                <a16:creationId xmlns:a16="http://schemas.microsoft.com/office/drawing/2014/main" id="{BBBC8CDB-3F8F-AD39-6882-AA596884294D}"/>
              </a:ext>
            </a:extLst>
          </p:cNvPr>
          <p:cNvSpPr>
            <a:spLocks noGrp="1"/>
          </p:cNvSpPr>
          <p:nvPr>
            <p:ph idx="1"/>
          </p:nvPr>
        </p:nvSpPr>
        <p:spPr/>
        <p:txBody>
          <a:bodyPr/>
          <a:lstStyle/>
          <a:p>
            <a:r>
              <a:rPr kumimoji="1" lang="en-US" altLang="ja-JP" dirty="0"/>
              <a:t>- </a:t>
            </a:r>
            <a:r>
              <a:rPr kumimoji="1" lang="ja-JP" altLang="en-US"/>
              <a:t>クローン検出後の統一的なラベリングを行う</a:t>
            </a:r>
          </a:p>
        </p:txBody>
      </p:sp>
      <p:sp>
        <p:nvSpPr>
          <p:cNvPr id="4" name="スライド番号プレースホルダー 3">
            <a:extLst>
              <a:ext uri="{FF2B5EF4-FFF2-40B4-BE49-F238E27FC236}">
                <a16:creationId xmlns:a16="http://schemas.microsoft.com/office/drawing/2014/main" id="{327AAA8A-1115-7195-8374-53D9F27EBDD9}"/>
              </a:ext>
            </a:extLst>
          </p:cNvPr>
          <p:cNvSpPr>
            <a:spLocks noGrp="1"/>
          </p:cNvSpPr>
          <p:nvPr>
            <p:ph type="sldNum" sz="quarter" idx="12"/>
          </p:nvPr>
        </p:nvSpPr>
        <p:spPr/>
        <p:txBody>
          <a:bodyPr/>
          <a:lstStyle/>
          <a:p>
            <a:fld id="{B16735D3-C9E7-F649-AF37-A9D08763696D}" type="slidenum">
              <a:rPr lang="ja-JP" altLang="en-US" smtClean="0"/>
              <a:pPr/>
              <a:t>4</a:t>
            </a:fld>
            <a:endParaRPr lang="ja-JP" altLang="en-US"/>
          </a:p>
        </p:txBody>
      </p:sp>
      <p:pic>
        <p:nvPicPr>
          <p:cNvPr id="9" name="図 8">
            <a:extLst>
              <a:ext uri="{FF2B5EF4-FFF2-40B4-BE49-F238E27FC236}">
                <a16:creationId xmlns:a16="http://schemas.microsoft.com/office/drawing/2014/main" id="{7FF44D56-F6EA-AF4F-A4B1-D66265B684E7}"/>
              </a:ext>
            </a:extLst>
          </p:cNvPr>
          <p:cNvPicPr>
            <a:picLocks noChangeAspect="1"/>
          </p:cNvPicPr>
          <p:nvPr/>
        </p:nvPicPr>
        <p:blipFill>
          <a:blip r:embed="rId3"/>
          <a:stretch>
            <a:fillRect/>
          </a:stretch>
        </p:blipFill>
        <p:spPr>
          <a:xfrm>
            <a:off x="107036" y="2366074"/>
            <a:ext cx="11711511" cy="4095925"/>
          </a:xfrm>
          <a:prstGeom prst="rect">
            <a:avLst/>
          </a:prstGeom>
        </p:spPr>
      </p:pic>
    </p:spTree>
    <p:extLst>
      <p:ext uri="{BB962C8B-B14F-4D97-AF65-F5344CB8AC3E}">
        <p14:creationId xmlns:p14="http://schemas.microsoft.com/office/powerpoint/2010/main" val="3144311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A9D3B8-F25C-E934-C72F-621185954E85}"/>
              </a:ext>
            </a:extLst>
          </p:cNvPr>
          <p:cNvSpPr>
            <a:spLocks noGrp="1"/>
          </p:cNvSpPr>
          <p:nvPr>
            <p:ph type="title"/>
          </p:nvPr>
        </p:nvSpPr>
        <p:spPr/>
        <p:txBody>
          <a:bodyPr/>
          <a:lstStyle/>
          <a:p>
            <a:r>
              <a:rPr kumimoji="1" lang="ja-JP" altLang="en-US"/>
              <a:t>研究目的</a:t>
            </a:r>
            <a:r>
              <a:rPr lang="ja-JP" altLang="en-US"/>
              <a:t>と手段</a:t>
            </a:r>
            <a:endParaRPr kumimoji="1" lang="ja-JP" altLang="en-US"/>
          </a:p>
        </p:txBody>
      </p:sp>
      <p:sp>
        <p:nvSpPr>
          <p:cNvPr id="3" name="コンテンツ プレースホルダー 2">
            <a:extLst>
              <a:ext uri="{FF2B5EF4-FFF2-40B4-BE49-F238E27FC236}">
                <a16:creationId xmlns:a16="http://schemas.microsoft.com/office/drawing/2014/main" id="{C4C9DCEF-2B53-9BC3-1D57-11785A4ED607}"/>
              </a:ext>
            </a:extLst>
          </p:cNvPr>
          <p:cNvSpPr>
            <a:spLocks noGrp="1"/>
          </p:cNvSpPr>
          <p:nvPr>
            <p:ph idx="1"/>
          </p:nvPr>
        </p:nvSpPr>
        <p:spPr/>
        <p:txBody>
          <a:bodyPr/>
          <a:lstStyle/>
          <a:p>
            <a:pPr>
              <a:buNone/>
            </a:pPr>
            <a:r>
              <a:rPr kumimoji="1" lang="ja-JP" altLang="en-US" b="1"/>
              <a:t>目的</a:t>
            </a:r>
            <a:r>
              <a:rPr kumimoji="1" lang="ja-JP" altLang="en-US"/>
              <a:t>：</a:t>
            </a:r>
            <a:r>
              <a:rPr lang="ja-JP" altLang="en-US"/>
              <a:t>コードクローン検出後の統一的なラベリング</a:t>
            </a:r>
            <a:endParaRPr lang="en-US" altLang="ja-JP" dirty="0"/>
          </a:p>
          <a:p>
            <a:pPr>
              <a:buNone/>
            </a:pPr>
            <a:endParaRPr lang="en-US" altLang="ja-JP" dirty="0"/>
          </a:p>
          <a:p>
            <a:pPr>
              <a:buNone/>
            </a:pPr>
            <a:r>
              <a:rPr lang="ja-JP" altLang="en-US" b="1"/>
              <a:t>提案手法</a:t>
            </a:r>
            <a:r>
              <a:rPr lang="ja-JP" altLang="en-US"/>
              <a:t>：抽象構文木</a:t>
            </a:r>
            <a:r>
              <a:rPr lang="en-US" altLang="ja-JP" dirty="0"/>
              <a:t>(AST)</a:t>
            </a:r>
            <a:r>
              <a:rPr lang="ja-JP" altLang="en-US"/>
              <a:t>に基づくラベリング</a:t>
            </a:r>
          </a:p>
          <a:p>
            <a:pPr>
              <a:buNone/>
            </a:pPr>
            <a:endParaRPr lang="ja-JP" altLang="en-US"/>
          </a:p>
        </p:txBody>
      </p:sp>
      <p:sp>
        <p:nvSpPr>
          <p:cNvPr id="4" name="スライド番号プレースホルダー 3">
            <a:extLst>
              <a:ext uri="{FF2B5EF4-FFF2-40B4-BE49-F238E27FC236}">
                <a16:creationId xmlns:a16="http://schemas.microsoft.com/office/drawing/2014/main" id="{B36DF38C-EF04-D876-FCEF-7249FE564339}"/>
              </a:ext>
            </a:extLst>
          </p:cNvPr>
          <p:cNvSpPr>
            <a:spLocks noGrp="1"/>
          </p:cNvSpPr>
          <p:nvPr>
            <p:ph type="sldNum" sz="quarter" idx="12"/>
          </p:nvPr>
        </p:nvSpPr>
        <p:spPr/>
        <p:txBody>
          <a:bodyPr/>
          <a:lstStyle/>
          <a:p>
            <a:fld id="{B16735D3-C9E7-F649-AF37-A9D08763696D}" type="slidenum">
              <a:rPr lang="ja-JP" altLang="en-US" smtClean="0"/>
              <a:pPr/>
              <a:t>5</a:t>
            </a:fld>
            <a:endParaRPr lang="ja-JP" altLang="en-US"/>
          </a:p>
        </p:txBody>
      </p:sp>
    </p:spTree>
    <p:extLst>
      <p:ext uri="{BB962C8B-B14F-4D97-AF65-F5344CB8AC3E}">
        <p14:creationId xmlns:p14="http://schemas.microsoft.com/office/powerpoint/2010/main" val="277277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A7D751-8CEA-335B-28DE-C26755CA3CA2}"/>
              </a:ext>
            </a:extLst>
          </p:cNvPr>
          <p:cNvSpPr>
            <a:spLocks noGrp="1"/>
          </p:cNvSpPr>
          <p:nvPr>
            <p:ph type="title"/>
          </p:nvPr>
        </p:nvSpPr>
        <p:spPr/>
        <p:txBody>
          <a:bodyPr/>
          <a:lstStyle/>
          <a:p>
            <a:r>
              <a:rPr kumimoji="1" lang="ja-JP" altLang="en-US"/>
              <a:t>抽象構文木</a:t>
            </a:r>
            <a:r>
              <a:rPr kumimoji="1" lang="en-US" altLang="ja-JP" dirty="0"/>
              <a:t>(AST)</a:t>
            </a:r>
            <a:endParaRPr kumimoji="1" lang="ja-JP" altLang="en-US"/>
          </a:p>
        </p:txBody>
      </p:sp>
      <p:sp>
        <p:nvSpPr>
          <p:cNvPr id="3" name="コンテンツ プレースホルダー 2">
            <a:extLst>
              <a:ext uri="{FF2B5EF4-FFF2-40B4-BE49-F238E27FC236}">
                <a16:creationId xmlns:a16="http://schemas.microsoft.com/office/drawing/2014/main" id="{8495F772-0D11-85A0-DF69-DFFE992B81B2}"/>
              </a:ext>
            </a:extLst>
          </p:cNvPr>
          <p:cNvSpPr>
            <a:spLocks noGrp="1"/>
          </p:cNvSpPr>
          <p:nvPr>
            <p:ph idx="1"/>
          </p:nvPr>
        </p:nvSpPr>
        <p:spPr/>
        <p:txBody>
          <a:bodyPr/>
          <a:lstStyle/>
          <a:p>
            <a:r>
              <a:rPr lang="ja-JP" altLang="en-US"/>
              <a:t>ソースコードの構文構造を木構造で表現したデータ構造</a:t>
            </a:r>
            <a:endParaRPr kumimoji="1" lang="ja-JP" altLang="en-US"/>
          </a:p>
        </p:txBody>
      </p:sp>
      <p:sp>
        <p:nvSpPr>
          <p:cNvPr id="4" name="スライド番号プレースホルダー 3">
            <a:extLst>
              <a:ext uri="{FF2B5EF4-FFF2-40B4-BE49-F238E27FC236}">
                <a16:creationId xmlns:a16="http://schemas.microsoft.com/office/drawing/2014/main" id="{F2D6AC65-B28A-ED1B-EB04-1D581FCA887E}"/>
              </a:ext>
            </a:extLst>
          </p:cNvPr>
          <p:cNvSpPr>
            <a:spLocks noGrp="1"/>
          </p:cNvSpPr>
          <p:nvPr>
            <p:ph type="sldNum" sz="quarter" idx="12"/>
          </p:nvPr>
        </p:nvSpPr>
        <p:spPr/>
        <p:txBody>
          <a:bodyPr/>
          <a:lstStyle/>
          <a:p>
            <a:fld id="{B16735D3-C9E7-F649-AF37-A9D08763696D}" type="slidenum">
              <a:rPr lang="ja-JP" altLang="en-US" smtClean="0"/>
              <a:pPr/>
              <a:t>6</a:t>
            </a:fld>
            <a:endParaRPr lang="ja-JP" altLang="en-US"/>
          </a:p>
        </p:txBody>
      </p:sp>
      <p:sp>
        <p:nvSpPr>
          <p:cNvPr id="6" name="角丸四角形 5">
            <a:extLst>
              <a:ext uri="{FF2B5EF4-FFF2-40B4-BE49-F238E27FC236}">
                <a16:creationId xmlns:a16="http://schemas.microsoft.com/office/drawing/2014/main" id="{511E6DD1-7067-4C1A-69B3-E791A603C0C2}"/>
              </a:ext>
            </a:extLst>
          </p:cNvPr>
          <p:cNvSpPr/>
          <p:nvPr/>
        </p:nvSpPr>
        <p:spPr>
          <a:xfrm>
            <a:off x="7586638" y="2837137"/>
            <a:ext cx="908165" cy="386904"/>
          </a:xfrm>
          <a:prstGeom prst="roundRect">
            <a:avLst/>
          </a:prstGeom>
          <a:solidFill>
            <a:srgbClr val="FFE500">
              <a:alpha val="50196"/>
            </a:srgbClr>
          </a:solid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pPr algn="ctr"/>
            <a:endParaRPr kumimoji="1" lang="ja-JP" altLang="en-US">
              <a:solidFill>
                <a:schemeClr val="tx1"/>
              </a:solidFill>
            </a:endParaRPr>
          </a:p>
        </p:txBody>
      </p:sp>
      <p:sp>
        <p:nvSpPr>
          <p:cNvPr id="9" name="正方形/長方形 8">
            <a:extLst>
              <a:ext uri="{FF2B5EF4-FFF2-40B4-BE49-F238E27FC236}">
                <a16:creationId xmlns:a16="http://schemas.microsoft.com/office/drawing/2014/main" id="{2D3E5DA0-40B1-168F-9704-90B48B3A4C96}"/>
              </a:ext>
            </a:extLst>
          </p:cNvPr>
          <p:cNvSpPr/>
          <p:nvPr/>
        </p:nvSpPr>
        <p:spPr>
          <a:xfrm>
            <a:off x="8712643" y="2837137"/>
            <a:ext cx="2498115" cy="386905"/>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r>
              <a:rPr kumimoji="1" lang="ja-JP" altLang="en-US" sz="2000" spc="110" baseline="0">
                <a:solidFill>
                  <a:schemeClr val="tx1"/>
                </a:solidFill>
                <a:latin typeface="Segoe UI" panose="020B0502040204020203" pitchFamily="34" charset="0"/>
                <a:cs typeface="Segoe UI" panose="020B0502040204020203" pitchFamily="34" charset="0"/>
              </a:rPr>
              <a:t>葉ノード</a:t>
            </a:r>
            <a:r>
              <a:rPr lang="ja-JP" altLang="en-US" sz="2000" spc="110">
                <a:solidFill>
                  <a:schemeClr val="tx1"/>
                </a:solidFill>
                <a:latin typeface="Segoe UI" panose="020B0502040204020203" pitchFamily="34" charset="0"/>
                <a:cs typeface="Segoe UI" panose="020B0502040204020203" pitchFamily="34" charset="0"/>
              </a:rPr>
              <a:t>，斜体は値</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pic>
        <p:nvPicPr>
          <p:cNvPr id="35" name="図 34">
            <a:extLst>
              <a:ext uri="{FF2B5EF4-FFF2-40B4-BE49-F238E27FC236}">
                <a16:creationId xmlns:a16="http://schemas.microsoft.com/office/drawing/2014/main" id="{2D4F539D-4AD3-2482-BC74-F5E3476159E2}"/>
              </a:ext>
            </a:extLst>
          </p:cNvPr>
          <p:cNvPicPr>
            <a:picLocks noChangeAspect="1"/>
          </p:cNvPicPr>
          <p:nvPr/>
        </p:nvPicPr>
        <p:blipFill>
          <a:blip r:embed="rId3"/>
          <a:stretch>
            <a:fillRect/>
          </a:stretch>
        </p:blipFill>
        <p:spPr>
          <a:xfrm>
            <a:off x="2508250" y="2318196"/>
            <a:ext cx="5010888" cy="3911153"/>
          </a:xfrm>
          <a:prstGeom prst="rect">
            <a:avLst/>
          </a:prstGeom>
        </p:spPr>
      </p:pic>
    </p:spTree>
    <p:extLst>
      <p:ext uri="{BB962C8B-B14F-4D97-AF65-F5344CB8AC3E}">
        <p14:creationId xmlns:p14="http://schemas.microsoft.com/office/powerpoint/2010/main" val="3304158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135FD7-5A53-58D9-FCD3-E85961AB13A7}"/>
              </a:ext>
            </a:extLst>
          </p:cNvPr>
          <p:cNvSpPr>
            <a:spLocks noGrp="1"/>
          </p:cNvSpPr>
          <p:nvPr>
            <p:ph type="title"/>
          </p:nvPr>
        </p:nvSpPr>
        <p:spPr/>
        <p:txBody>
          <a:bodyPr/>
          <a:lstStyle/>
          <a:p>
            <a:r>
              <a:rPr lang="ja-JP" altLang="en-US"/>
              <a:t>提案手法</a:t>
            </a:r>
            <a:r>
              <a:rPr kumimoji="1" lang="ja-JP" altLang="en-US"/>
              <a:t>：</a:t>
            </a:r>
            <a:r>
              <a:rPr lang="en-US" altLang="ja-JP" dirty="0"/>
              <a:t>AST</a:t>
            </a:r>
            <a:r>
              <a:rPr lang="ja-JP" altLang="en-US"/>
              <a:t>ベースのラベリング</a:t>
            </a:r>
            <a:endParaRPr kumimoji="1" lang="ja-JP" altLang="en-US"/>
          </a:p>
        </p:txBody>
      </p:sp>
      <p:sp>
        <p:nvSpPr>
          <p:cNvPr id="3" name="コンテンツ プレースホルダー 2">
            <a:extLst>
              <a:ext uri="{FF2B5EF4-FFF2-40B4-BE49-F238E27FC236}">
                <a16:creationId xmlns:a16="http://schemas.microsoft.com/office/drawing/2014/main" id="{DEA916C1-BE16-FA0D-A7A3-469D7B8CE790}"/>
              </a:ext>
            </a:extLst>
          </p:cNvPr>
          <p:cNvSpPr>
            <a:spLocks noGrp="1"/>
          </p:cNvSpPr>
          <p:nvPr>
            <p:ph idx="1"/>
          </p:nvPr>
        </p:nvSpPr>
        <p:spPr/>
        <p:txBody>
          <a:bodyPr/>
          <a:lstStyle/>
          <a:p>
            <a:r>
              <a:rPr lang="ja-JP" altLang="en-US"/>
              <a:t>提案手法では以下のように分類を行った</a:t>
            </a:r>
            <a:endParaRPr lang="en-US" altLang="ja-JP" dirty="0"/>
          </a:p>
          <a:p>
            <a:pPr lvl="1"/>
            <a:r>
              <a:rPr lang="ja-JP" altLang="en-US"/>
              <a:t>入力：クローンペアとして検出された</a:t>
            </a:r>
            <a:r>
              <a:rPr lang="en-US" altLang="ja-JP" dirty="0"/>
              <a:t>2</a:t>
            </a:r>
            <a:r>
              <a:rPr lang="ja-JP" altLang="en-US"/>
              <a:t>つのコード片</a:t>
            </a:r>
            <a:endParaRPr lang="en-US" altLang="ja-JP" dirty="0"/>
          </a:p>
          <a:p>
            <a:pPr lvl="1"/>
            <a:r>
              <a:rPr lang="ja-JP" altLang="en-US"/>
              <a:t>出力：分類結果</a:t>
            </a:r>
            <a:endParaRPr lang="en-US" altLang="ja-JP" dirty="0"/>
          </a:p>
          <a:p>
            <a:pPr marL="342900" indent="-342900"/>
            <a:r>
              <a:rPr lang="en-US" altLang="ja-JP" dirty="0"/>
              <a:t>- </a:t>
            </a:r>
            <a:r>
              <a:rPr lang="en" altLang="ja-JP" b="1" dirty="0"/>
              <a:t>Type1</a:t>
            </a:r>
            <a:r>
              <a:rPr lang="ja-JP" altLang="en-US"/>
              <a:t>：</a:t>
            </a:r>
            <a:r>
              <a:rPr lang="en-US" altLang="ja-JP" dirty="0"/>
              <a:t>AST</a:t>
            </a:r>
            <a:r>
              <a:rPr lang="ja-JP" altLang="en-US"/>
              <a:t>が同一</a:t>
            </a:r>
            <a:endParaRPr lang="en-US" altLang="ja-JP" b="1" dirty="0"/>
          </a:p>
          <a:p>
            <a:pPr marL="342900" indent="-342900"/>
            <a:r>
              <a:rPr lang="en-US" altLang="ja-JP" dirty="0"/>
              <a:t>-</a:t>
            </a:r>
            <a:r>
              <a:rPr lang="en-US" altLang="ja-JP" b="1" dirty="0"/>
              <a:t> </a:t>
            </a:r>
            <a:r>
              <a:rPr lang="en" altLang="ja-JP" b="1" dirty="0"/>
              <a:t>Type2</a:t>
            </a:r>
            <a:r>
              <a:rPr lang="ja-JP" altLang="en-US"/>
              <a:t>：葉ノードを除いた</a:t>
            </a:r>
            <a:r>
              <a:rPr lang="en-US" altLang="ja-JP" dirty="0"/>
              <a:t>AST</a:t>
            </a:r>
            <a:r>
              <a:rPr lang="ja-JP" altLang="en-US"/>
              <a:t>が同一</a:t>
            </a:r>
            <a:endParaRPr lang="en-US" altLang="ja-JP" dirty="0"/>
          </a:p>
          <a:p>
            <a:pPr marL="342900" indent="-342900"/>
            <a:r>
              <a:rPr lang="en-US" altLang="ja-JP" dirty="0"/>
              <a:t>- </a:t>
            </a:r>
            <a:r>
              <a:rPr lang="en" altLang="ja-JP" b="1" dirty="0"/>
              <a:t>Type3</a:t>
            </a:r>
            <a:r>
              <a:rPr lang="ja-JP" altLang="en-US"/>
              <a:t>：単文以下のノードを除いた</a:t>
            </a:r>
            <a:r>
              <a:rPr lang="en-US" altLang="ja-JP" dirty="0"/>
              <a:t>AST</a:t>
            </a:r>
            <a:r>
              <a:rPr lang="ja-JP" altLang="en-US"/>
              <a:t>が同一</a:t>
            </a:r>
            <a:endParaRPr lang="en-US" altLang="ja-JP" dirty="0"/>
          </a:p>
          <a:p>
            <a:pPr marL="342900" indent="-342900"/>
            <a:r>
              <a:rPr lang="en-US" altLang="ja-JP" dirty="0"/>
              <a:t>- </a:t>
            </a:r>
            <a:r>
              <a:rPr lang="en" altLang="ja-JP" b="1" dirty="0"/>
              <a:t>Type4</a:t>
            </a:r>
            <a:r>
              <a:rPr lang="ja-JP" altLang="en-US"/>
              <a:t>：上記以外</a:t>
            </a:r>
            <a:endParaRPr lang="en-US" altLang="ja-JP" dirty="0"/>
          </a:p>
          <a:p>
            <a:pPr lvl="1"/>
            <a:endParaRPr lang="ja-JP" altLang="en-US"/>
          </a:p>
        </p:txBody>
      </p:sp>
      <p:sp>
        <p:nvSpPr>
          <p:cNvPr id="4" name="スライド番号プレースホルダー 3">
            <a:extLst>
              <a:ext uri="{FF2B5EF4-FFF2-40B4-BE49-F238E27FC236}">
                <a16:creationId xmlns:a16="http://schemas.microsoft.com/office/drawing/2014/main" id="{3EB94279-60E1-75BD-1FB2-41ABFAAA0F8E}"/>
              </a:ext>
            </a:extLst>
          </p:cNvPr>
          <p:cNvSpPr>
            <a:spLocks noGrp="1"/>
          </p:cNvSpPr>
          <p:nvPr>
            <p:ph type="sldNum" sz="quarter" idx="12"/>
          </p:nvPr>
        </p:nvSpPr>
        <p:spPr/>
        <p:txBody>
          <a:bodyPr/>
          <a:lstStyle/>
          <a:p>
            <a:fld id="{B16735D3-C9E7-F649-AF37-A9D08763696D}" type="slidenum">
              <a:rPr lang="ja-JP" altLang="en-US" smtClean="0"/>
              <a:pPr/>
              <a:t>7</a:t>
            </a:fld>
            <a:endParaRPr lang="ja-JP" altLang="en-US"/>
          </a:p>
        </p:txBody>
      </p:sp>
    </p:spTree>
    <p:extLst>
      <p:ext uri="{BB962C8B-B14F-4D97-AF65-F5344CB8AC3E}">
        <p14:creationId xmlns:p14="http://schemas.microsoft.com/office/powerpoint/2010/main" val="232163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57653D-FEB4-A866-0012-1DA8B1C28222}"/>
              </a:ext>
            </a:extLst>
          </p:cNvPr>
          <p:cNvSpPr>
            <a:spLocks noGrp="1"/>
          </p:cNvSpPr>
          <p:nvPr>
            <p:ph type="title"/>
          </p:nvPr>
        </p:nvSpPr>
        <p:spPr/>
        <p:txBody>
          <a:bodyPr/>
          <a:lstStyle/>
          <a:p>
            <a:pPr marL="342900" indent="-342900"/>
            <a:r>
              <a:rPr lang="en" altLang="ja-JP" b="1" dirty="0"/>
              <a:t>Type1</a:t>
            </a:r>
            <a:r>
              <a:rPr lang="ja-JP" altLang="en-US"/>
              <a:t>：</a:t>
            </a:r>
            <a:r>
              <a:rPr lang="en-US" altLang="ja-JP" dirty="0"/>
              <a:t>AST</a:t>
            </a:r>
            <a:r>
              <a:rPr lang="ja-JP" altLang="en-US"/>
              <a:t>が同一</a:t>
            </a:r>
            <a:endParaRPr lang="en-US" altLang="ja-JP" b="1" dirty="0"/>
          </a:p>
        </p:txBody>
      </p:sp>
      <p:sp>
        <p:nvSpPr>
          <p:cNvPr id="3" name="コンテンツ プレースホルダー 2">
            <a:extLst>
              <a:ext uri="{FF2B5EF4-FFF2-40B4-BE49-F238E27FC236}">
                <a16:creationId xmlns:a16="http://schemas.microsoft.com/office/drawing/2014/main" id="{F1D10E12-CC82-71F4-F2E9-297D2622B252}"/>
              </a:ext>
            </a:extLst>
          </p:cNvPr>
          <p:cNvSpPr>
            <a:spLocks noGrp="1"/>
          </p:cNvSpPr>
          <p:nvPr>
            <p:ph idx="1"/>
          </p:nvPr>
        </p:nvSpPr>
        <p:spPr/>
        <p:txBody>
          <a:bodyPr/>
          <a:lstStyle/>
          <a:p>
            <a:r>
              <a:rPr lang="en-US" altLang="ja-JP" dirty="0"/>
              <a:t>AST</a:t>
            </a:r>
            <a:r>
              <a:rPr lang="ja-JP" altLang="en-US"/>
              <a:t>の形状と値が同一</a:t>
            </a:r>
            <a:endParaRPr kumimoji="1" lang="en-US" altLang="ja-JP" dirty="0"/>
          </a:p>
        </p:txBody>
      </p:sp>
      <p:sp>
        <p:nvSpPr>
          <p:cNvPr id="4" name="スライド番号プレースホルダー 3">
            <a:extLst>
              <a:ext uri="{FF2B5EF4-FFF2-40B4-BE49-F238E27FC236}">
                <a16:creationId xmlns:a16="http://schemas.microsoft.com/office/drawing/2014/main" id="{E6BA25BA-1426-C6B3-8A2F-FED7C401AF94}"/>
              </a:ext>
            </a:extLst>
          </p:cNvPr>
          <p:cNvSpPr>
            <a:spLocks noGrp="1"/>
          </p:cNvSpPr>
          <p:nvPr>
            <p:ph type="sldNum" sz="quarter" idx="12"/>
          </p:nvPr>
        </p:nvSpPr>
        <p:spPr/>
        <p:txBody>
          <a:bodyPr/>
          <a:lstStyle/>
          <a:p>
            <a:fld id="{B16735D3-C9E7-F649-AF37-A9D08763696D}" type="slidenum">
              <a:rPr lang="ja-JP" altLang="en-US" smtClean="0"/>
              <a:pPr/>
              <a:t>8</a:t>
            </a:fld>
            <a:endParaRPr lang="ja-JP" altLang="en-US"/>
          </a:p>
        </p:txBody>
      </p:sp>
      <p:sp>
        <p:nvSpPr>
          <p:cNvPr id="8" name="正方形/長方形 7">
            <a:extLst>
              <a:ext uri="{FF2B5EF4-FFF2-40B4-BE49-F238E27FC236}">
                <a16:creationId xmlns:a16="http://schemas.microsoft.com/office/drawing/2014/main" id="{9ED78A4B-58B1-E4C0-ECE4-3A0CF2747647}"/>
              </a:ext>
            </a:extLst>
          </p:cNvPr>
          <p:cNvSpPr/>
          <p:nvPr/>
        </p:nvSpPr>
        <p:spPr>
          <a:xfrm>
            <a:off x="528000" y="3162127"/>
            <a:ext cx="3206700" cy="932873"/>
          </a:xfrm>
          <a:prstGeom prst="rect">
            <a:avLst/>
          </a:prstGeom>
          <a:no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dirty="0">
                <a:solidFill>
                  <a:schemeClr val="tx1"/>
                </a:solidFill>
                <a:latin typeface="Consolas" panose="020B0609020204030204" pitchFamily="49" charset="0"/>
                <a:cs typeface="Consolas" panose="020B0609020204030204" pitchFamily="49" charset="0"/>
              </a:rPr>
              <a:t>public int add(int a) {</a:t>
            </a:r>
            <a:br>
              <a:rPr lang="en" altLang="ja-JP"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    return a + 10;</a:t>
            </a:r>
          </a:p>
          <a:p>
            <a:r>
              <a:rPr lang="en" altLang="ja-JP" dirty="0">
                <a:solidFill>
                  <a:schemeClr val="tx1"/>
                </a:solidFill>
                <a:latin typeface="Consolas" panose="020B0609020204030204" pitchFamily="49" charset="0"/>
                <a:cs typeface="Consolas" panose="020B0609020204030204" pitchFamily="49" charset="0"/>
              </a:rPr>
              <a:t>}</a:t>
            </a:r>
          </a:p>
        </p:txBody>
      </p:sp>
      <p:sp>
        <p:nvSpPr>
          <p:cNvPr id="9" name="正方形/長方形 8">
            <a:extLst>
              <a:ext uri="{FF2B5EF4-FFF2-40B4-BE49-F238E27FC236}">
                <a16:creationId xmlns:a16="http://schemas.microsoft.com/office/drawing/2014/main" id="{DE7C5A53-69A9-332A-8B3B-A5E7C1905A75}"/>
              </a:ext>
            </a:extLst>
          </p:cNvPr>
          <p:cNvSpPr/>
          <p:nvPr/>
        </p:nvSpPr>
        <p:spPr>
          <a:xfrm>
            <a:off x="528000" y="4642421"/>
            <a:ext cx="3206700" cy="932873"/>
          </a:xfrm>
          <a:prstGeom prst="rect">
            <a:avLst/>
          </a:prstGeom>
          <a:no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 altLang="ja-JP" dirty="0">
                <a:solidFill>
                  <a:schemeClr val="tx1"/>
                </a:solidFill>
                <a:latin typeface="Consolas" panose="020B0609020204030204" pitchFamily="49" charset="0"/>
                <a:cs typeface="Consolas" panose="020B0609020204030204" pitchFamily="49" charset="0"/>
              </a:rPr>
              <a:t>public int add(int a) {</a:t>
            </a:r>
            <a:br>
              <a:rPr lang="en" altLang="ja-JP" dirty="0">
                <a:solidFill>
                  <a:schemeClr val="tx1"/>
                </a:solidFill>
                <a:latin typeface="Consolas" panose="020B0609020204030204" pitchFamily="49" charset="0"/>
                <a:cs typeface="Consolas" panose="020B0609020204030204" pitchFamily="49" charset="0"/>
              </a:rPr>
            </a:br>
            <a:r>
              <a:rPr lang="en" altLang="ja-JP" dirty="0">
                <a:solidFill>
                  <a:schemeClr val="tx1"/>
                </a:solidFill>
                <a:latin typeface="Consolas" panose="020B0609020204030204" pitchFamily="49" charset="0"/>
                <a:cs typeface="Consolas" panose="020B0609020204030204" pitchFamily="49" charset="0"/>
              </a:rPr>
              <a:t>    return a + 10;</a:t>
            </a:r>
          </a:p>
          <a:p>
            <a:r>
              <a:rPr lang="en" altLang="ja-JP" dirty="0">
                <a:solidFill>
                  <a:schemeClr val="tx1"/>
                </a:solidFill>
                <a:latin typeface="Consolas" panose="020B0609020204030204" pitchFamily="49" charset="0"/>
                <a:cs typeface="Consolas" panose="020B0609020204030204" pitchFamily="49" charset="0"/>
              </a:rPr>
              <a:t>}</a:t>
            </a:r>
          </a:p>
        </p:txBody>
      </p:sp>
      <p:pic>
        <p:nvPicPr>
          <p:cNvPr id="5" name="図 4">
            <a:extLst>
              <a:ext uri="{FF2B5EF4-FFF2-40B4-BE49-F238E27FC236}">
                <a16:creationId xmlns:a16="http://schemas.microsoft.com/office/drawing/2014/main" id="{5A75AEFD-8442-B2A0-4756-DB8438577E87}"/>
              </a:ext>
            </a:extLst>
          </p:cNvPr>
          <p:cNvPicPr>
            <a:picLocks noChangeAspect="1"/>
          </p:cNvPicPr>
          <p:nvPr/>
        </p:nvPicPr>
        <p:blipFill>
          <a:blip r:embed="rId3"/>
          <a:stretch>
            <a:fillRect/>
          </a:stretch>
        </p:blipFill>
        <p:spPr>
          <a:xfrm>
            <a:off x="4661668" y="1439767"/>
            <a:ext cx="3708000" cy="5267789"/>
          </a:xfrm>
          <a:prstGeom prst="rect">
            <a:avLst/>
          </a:prstGeom>
        </p:spPr>
      </p:pic>
      <p:pic>
        <p:nvPicPr>
          <p:cNvPr id="6" name="図 5">
            <a:extLst>
              <a:ext uri="{FF2B5EF4-FFF2-40B4-BE49-F238E27FC236}">
                <a16:creationId xmlns:a16="http://schemas.microsoft.com/office/drawing/2014/main" id="{32D9C158-BAD8-A9BD-9BEF-34743A8F4DBC}"/>
              </a:ext>
            </a:extLst>
          </p:cNvPr>
          <p:cNvPicPr>
            <a:picLocks noChangeAspect="1"/>
          </p:cNvPicPr>
          <p:nvPr/>
        </p:nvPicPr>
        <p:blipFill>
          <a:blip r:embed="rId3"/>
          <a:stretch>
            <a:fillRect/>
          </a:stretch>
        </p:blipFill>
        <p:spPr>
          <a:xfrm>
            <a:off x="7670170" y="1450895"/>
            <a:ext cx="3708000" cy="5267789"/>
          </a:xfrm>
          <a:prstGeom prst="rect">
            <a:avLst/>
          </a:prstGeom>
        </p:spPr>
      </p:pic>
      <p:sp>
        <p:nvSpPr>
          <p:cNvPr id="11" name="テキスト ボックス 10">
            <a:extLst>
              <a:ext uri="{FF2B5EF4-FFF2-40B4-BE49-F238E27FC236}">
                <a16:creationId xmlns:a16="http://schemas.microsoft.com/office/drawing/2014/main" id="{5153F565-3FAF-041B-EB8E-881870853AC8}"/>
              </a:ext>
            </a:extLst>
          </p:cNvPr>
          <p:cNvSpPr txBox="1"/>
          <p:nvPr/>
        </p:nvSpPr>
        <p:spPr>
          <a:xfrm>
            <a:off x="4051613" y="1437156"/>
            <a:ext cx="383438" cy="461665"/>
          </a:xfrm>
          <a:prstGeom prst="rect">
            <a:avLst/>
          </a:prstGeom>
          <a:solidFill>
            <a:schemeClr val="accent6">
              <a:lumMod val="20000"/>
              <a:lumOff val="80000"/>
            </a:schemeClr>
          </a:solidFill>
        </p:spPr>
        <p:txBody>
          <a:bodyPr wrap="none" rtlCol="0">
            <a:spAutoFit/>
          </a:bodyPr>
          <a:lstStyle/>
          <a:p>
            <a:r>
              <a:rPr kumimoji="1" lang="en-US" altLang="ja-JP" sz="2400" dirty="0"/>
              <a:t>A</a:t>
            </a:r>
            <a:endParaRPr kumimoji="1" lang="ja-JP" altLang="en-US" sz="2400"/>
          </a:p>
        </p:txBody>
      </p:sp>
      <p:sp>
        <p:nvSpPr>
          <p:cNvPr id="12" name="テキスト ボックス 11">
            <a:extLst>
              <a:ext uri="{FF2B5EF4-FFF2-40B4-BE49-F238E27FC236}">
                <a16:creationId xmlns:a16="http://schemas.microsoft.com/office/drawing/2014/main" id="{AF516A53-B41B-1B64-0ABE-434C811A5097}"/>
              </a:ext>
            </a:extLst>
          </p:cNvPr>
          <p:cNvSpPr txBox="1"/>
          <p:nvPr/>
        </p:nvSpPr>
        <p:spPr>
          <a:xfrm>
            <a:off x="336882" y="2746629"/>
            <a:ext cx="1306768" cy="461665"/>
          </a:xfrm>
          <a:prstGeom prst="rect">
            <a:avLst/>
          </a:prstGeom>
          <a:solidFill>
            <a:schemeClr val="accent6">
              <a:lumMod val="20000"/>
              <a:lumOff val="80000"/>
            </a:schemeClr>
          </a:solidFill>
        </p:spPr>
        <p:txBody>
          <a:bodyPr wrap="none" rtlCol="0">
            <a:spAutoFit/>
          </a:bodyPr>
          <a:lstStyle/>
          <a:p>
            <a:r>
              <a:rPr kumimoji="1" lang="ja-JP" altLang="en-US" sz="2400"/>
              <a:t>コード</a:t>
            </a:r>
            <a:r>
              <a:rPr kumimoji="1" lang="en-US" altLang="ja-JP" sz="2400" dirty="0"/>
              <a:t>A</a:t>
            </a:r>
            <a:endParaRPr kumimoji="1" lang="ja-JP" altLang="en-US" sz="2400"/>
          </a:p>
        </p:txBody>
      </p:sp>
      <p:sp>
        <p:nvSpPr>
          <p:cNvPr id="13" name="テキスト ボックス 12">
            <a:extLst>
              <a:ext uri="{FF2B5EF4-FFF2-40B4-BE49-F238E27FC236}">
                <a16:creationId xmlns:a16="http://schemas.microsoft.com/office/drawing/2014/main" id="{E44BB08B-29FD-F862-C2A5-3E9059FA8517}"/>
              </a:ext>
            </a:extLst>
          </p:cNvPr>
          <p:cNvSpPr txBox="1"/>
          <p:nvPr/>
        </p:nvSpPr>
        <p:spPr>
          <a:xfrm>
            <a:off x="336882" y="4226922"/>
            <a:ext cx="1284326" cy="461665"/>
          </a:xfrm>
          <a:prstGeom prst="rect">
            <a:avLst/>
          </a:prstGeom>
          <a:solidFill>
            <a:schemeClr val="accent2">
              <a:lumMod val="20000"/>
              <a:lumOff val="80000"/>
            </a:schemeClr>
          </a:solidFill>
        </p:spPr>
        <p:txBody>
          <a:bodyPr wrap="none" rtlCol="0">
            <a:spAutoFit/>
          </a:bodyPr>
          <a:lstStyle/>
          <a:p>
            <a:r>
              <a:rPr kumimoji="1" lang="ja-JP" altLang="en-US" sz="2400"/>
              <a:t>コード</a:t>
            </a:r>
            <a:r>
              <a:rPr kumimoji="1" lang="en-US" altLang="ja-JP" sz="2400" dirty="0"/>
              <a:t>B</a:t>
            </a:r>
          </a:p>
        </p:txBody>
      </p:sp>
      <p:sp>
        <p:nvSpPr>
          <p:cNvPr id="14" name="テキスト ボックス 13">
            <a:extLst>
              <a:ext uri="{FF2B5EF4-FFF2-40B4-BE49-F238E27FC236}">
                <a16:creationId xmlns:a16="http://schemas.microsoft.com/office/drawing/2014/main" id="{002CEC41-36A4-390E-4B90-F16408712E4D}"/>
              </a:ext>
            </a:extLst>
          </p:cNvPr>
          <p:cNvSpPr txBox="1"/>
          <p:nvPr/>
        </p:nvSpPr>
        <p:spPr>
          <a:xfrm>
            <a:off x="7118056" y="1437156"/>
            <a:ext cx="360996" cy="461665"/>
          </a:xfrm>
          <a:prstGeom prst="rect">
            <a:avLst/>
          </a:prstGeom>
          <a:solidFill>
            <a:schemeClr val="accent2">
              <a:lumMod val="20000"/>
              <a:lumOff val="80000"/>
            </a:schemeClr>
          </a:solidFill>
        </p:spPr>
        <p:txBody>
          <a:bodyPr wrap="none" rtlCol="0">
            <a:spAutoFit/>
          </a:bodyPr>
          <a:lstStyle/>
          <a:p>
            <a:r>
              <a:rPr lang="en-US" altLang="ja-JP" sz="2400" dirty="0"/>
              <a:t>B</a:t>
            </a:r>
          </a:p>
        </p:txBody>
      </p:sp>
    </p:spTree>
    <p:extLst>
      <p:ext uri="{BB962C8B-B14F-4D97-AF65-F5344CB8AC3E}">
        <p14:creationId xmlns:p14="http://schemas.microsoft.com/office/powerpoint/2010/main" val="2793476746"/>
      </p:ext>
    </p:extLst>
  </p:cSld>
  <p:clrMapOvr>
    <a:masterClrMapping/>
  </p:clrMapOvr>
</p:sld>
</file>

<file path=ppt/theme/theme1.xml><?xml version="1.0" encoding="utf-8"?>
<a:theme xmlns:a="http://schemas.openxmlformats.org/drawingml/2006/main" name="higolab1">
  <a:themeElements>
    <a:clrScheme name="higolab1">
      <a:dk1>
        <a:srgbClr val="2F4F4F"/>
      </a:dk1>
      <a:lt1>
        <a:srgbClr val="F5F5F5"/>
      </a:lt1>
      <a:dk2>
        <a:srgbClr val="696969"/>
      </a:dk2>
      <a:lt2>
        <a:srgbClr val="DCDCDC"/>
      </a:lt2>
      <a:accent1>
        <a:srgbClr val="304A9E"/>
      </a:accent1>
      <a:accent2>
        <a:srgbClr val="136EAB"/>
      </a:accent2>
      <a:accent3>
        <a:srgbClr val="D59533"/>
      </a:accent3>
      <a:accent4>
        <a:srgbClr val="009353"/>
      </a:accent4>
      <a:accent5>
        <a:srgbClr val="CA4683"/>
      </a:accent5>
      <a:accent6>
        <a:srgbClr val="CB4828"/>
      </a:accent6>
      <a:hlink>
        <a:srgbClr val="0000CC"/>
      </a:hlink>
      <a:folHlink>
        <a:srgbClr val="551A8B"/>
      </a:folHlink>
    </a:clrScheme>
    <a:fontScheme name="sel_new">
      <a:majorFont>
        <a:latin typeface="Segoe UI"/>
        <a:ea typeface="游ゴシック"/>
        <a:cs typeface=""/>
      </a:majorFont>
      <a:minorFont>
        <a:latin typeface="Segoe UI"/>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chemeClr val="tx1"/>
          </a:solidFill>
        </a:ln>
      </a:spPr>
      <a:bodyPr wrap="none" lIns="72000" tIns="72000" rIns="72000" bIns="72000" rtlCol="0" anchor="t"/>
      <a:lstStyle>
        <a:defPPr algn="l">
          <a:lnSpc>
            <a:spcPct val="90000"/>
          </a:lnSpc>
          <a:spcBef>
            <a:spcPts val="300"/>
          </a:spcBef>
          <a:spcAft>
            <a:spcPts val="100"/>
          </a:spcAft>
          <a:defRPr kumimoji="1" sz="2000" spc="110" baseline="0" dirty="0">
            <a:solidFill>
              <a:schemeClr val="tx1"/>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higolab1" id="{3F11E7F6-0886-410C-89C2-5CE2E378D12D}" vid="{8D4F5AC6-11BE-4257-BE97-A7109D366D9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higolab1-2</Template>
  <TotalTime>18579</TotalTime>
  <Words>3224</Words>
  <Application>Microsoft Macintosh PowerPoint</Application>
  <PresentationFormat>ワイド画面</PresentationFormat>
  <Paragraphs>455</Paragraphs>
  <Slides>26</Slides>
  <Notes>23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26</vt:i4>
      </vt:variant>
    </vt:vector>
  </HeadingPairs>
  <TitlesOfParts>
    <vt:vector size="31" baseType="lpstr">
      <vt:lpstr>游ゴシック</vt:lpstr>
      <vt:lpstr>Arial</vt:lpstr>
      <vt:lpstr>Consolas</vt:lpstr>
      <vt:lpstr>Segoe UI</vt:lpstr>
      <vt:lpstr>higolab1</vt:lpstr>
      <vt:lpstr>コードクローン検出の後処理としての 統一的ラベリング手法</vt:lpstr>
      <vt:lpstr>コードクローン</vt:lpstr>
      <vt:lpstr>コードクローン検出ツール</vt:lpstr>
      <vt:lpstr>課題</vt:lpstr>
      <vt:lpstr>提案手法による解決策</vt:lpstr>
      <vt:lpstr>研究目的と手段</vt:lpstr>
      <vt:lpstr>抽象構文木(AST)</vt:lpstr>
      <vt:lpstr>提案手法：ASTベースのラベリング</vt:lpstr>
      <vt:lpstr>Type1：ASTが同一</vt:lpstr>
      <vt:lpstr>Type2：葉ノードを除いたASTが同一</vt:lpstr>
      <vt:lpstr>Type2：葉ノードを除いたASTが同一</vt:lpstr>
      <vt:lpstr>Type3：単文以下のノードを除いたASTが同一</vt:lpstr>
      <vt:lpstr>Type3に分類される例</vt:lpstr>
      <vt:lpstr>Type3に分類される例</vt:lpstr>
      <vt:lpstr>実装</vt:lpstr>
      <vt:lpstr>評価実験</vt:lpstr>
      <vt:lpstr>既存データセット：BigCloneBench</vt:lpstr>
      <vt:lpstr>実験用データ：BigCloneBenchの分類結果</vt:lpstr>
      <vt:lpstr>実験用データ：BigCloneBenchの分類結果</vt:lpstr>
      <vt:lpstr>評価結果</vt:lpstr>
      <vt:lpstr>コード例：提案手法でType4，被験者はType3</vt:lpstr>
      <vt:lpstr>まとめ</vt:lpstr>
      <vt:lpstr>付録</vt:lpstr>
      <vt:lpstr>BigCloneBenchの問題</vt:lpstr>
      <vt:lpstr>BigCloneBenchの分類結果</vt:lpstr>
      <vt:lpstr>提案手法でType2に分類された例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肥後研究室用 スライドテンプレートの使い方</dc:title>
  <dc:creator>TSURU Tomoaki</dc:creator>
  <cp:lastModifiedBy>Shimizu Sasara</cp:lastModifiedBy>
  <cp:revision>15</cp:revision>
  <cp:lastPrinted>2026-02-08T03:56:19Z</cp:lastPrinted>
  <dcterms:created xsi:type="dcterms:W3CDTF">2023-02-24T03:37:54Z</dcterms:created>
  <dcterms:modified xsi:type="dcterms:W3CDTF">2026-02-09T07:52:34Z</dcterms:modified>
</cp:coreProperties>
</file>