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396" r:id="rId2"/>
    <p:sldId id="397" r:id="rId3"/>
    <p:sldId id="334" r:id="rId4"/>
    <p:sldId id="429" r:id="rId5"/>
    <p:sldId id="431" r:id="rId6"/>
    <p:sldId id="456" r:id="rId7"/>
    <p:sldId id="295" r:id="rId8"/>
    <p:sldId id="433" r:id="rId9"/>
    <p:sldId id="364" r:id="rId10"/>
    <p:sldId id="301" r:id="rId11"/>
    <p:sldId id="302" r:id="rId12"/>
    <p:sldId id="399" r:id="rId13"/>
    <p:sldId id="400" r:id="rId14"/>
    <p:sldId id="403" r:id="rId15"/>
    <p:sldId id="407" r:id="rId16"/>
    <p:sldId id="410" r:id="rId17"/>
    <p:sldId id="411" r:id="rId18"/>
    <p:sldId id="414" r:id="rId19"/>
    <p:sldId id="425" r:id="rId20"/>
    <p:sldId id="421" r:id="rId21"/>
    <p:sldId id="424" r:id="rId22"/>
    <p:sldId id="436" r:id="rId23"/>
    <p:sldId id="437" r:id="rId24"/>
    <p:sldId id="438" r:id="rId25"/>
    <p:sldId id="450" r:id="rId26"/>
    <p:sldId id="451" r:id="rId27"/>
    <p:sldId id="440" r:id="rId28"/>
    <p:sldId id="454" r:id="rId29"/>
    <p:sldId id="443" r:id="rId30"/>
    <p:sldId id="453" r:id="rId31"/>
    <p:sldId id="444" r:id="rId32"/>
    <p:sldId id="452" r:id="rId33"/>
    <p:sldId id="416" r:id="rId34"/>
    <p:sldId id="420" r:id="rId35"/>
    <p:sldId id="445" r:id="rId36"/>
    <p:sldId id="446" r:id="rId37"/>
    <p:sldId id="447" r:id="rId38"/>
    <p:sldId id="448" r:id="rId39"/>
    <p:sldId id="449" r:id="rId40"/>
    <p:sldId id="378" r:id="rId41"/>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o-y" initials="y" lastIdx="4" clrIdx="0">
    <p:extLst>
      <p:ext uri="{19B8F6BF-5375-455C-9EA6-DF929625EA0E}">
        <p15:presenceInfo xmlns:p15="http://schemas.microsoft.com/office/powerpoint/2012/main" userId="yano-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C7E90"/>
    <a:srgbClr val="F6BBA8"/>
    <a:srgbClr val="FFFFFF"/>
    <a:srgbClr val="FFCC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autoAdjust="0"/>
  </p:normalViewPr>
  <p:slideViewPr>
    <p:cSldViewPr snapToGrid="0">
      <p:cViewPr varScale="1">
        <p:scale>
          <a:sx n="79" d="100"/>
          <a:sy n="79" d="100"/>
        </p:scale>
        <p:origin x="828" y="96"/>
      </p:cViewPr>
      <p:guideLst/>
    </p:cSldViewPr>
  </p:slideViewPr>
  <p:outlineViewPr>
    <p:cViewPr>
      <p:scale>
        <a:sx n="33" d="100"/>
        <a:sy n="33" d="100"/>
      </p:scale>
      <p:origin x="0" y="-25620"/>
    </p:cViewPr>
  </p:outlineViewPr>
  <p:notesTextViewPr>
    <p:cViewPr>
      <p:scale>
        <a:sx n="3" d="2"/>
        <a:sy n="3" d="2"/>
      </p:scale>
      <p:origin x="0" y="0"/>
    </p:cViewPr>
  </p:notesTextViewPr>
  <p:notesViewPr>
    <p:cSldViewPr snapToGrid="0">
      <p:cViewPr varScale="1">
        <p:scale>
          <a:sx n="64" d="100"/>
          <a:sy n="64" d="100"/>
        </p:scale>
        <p:origin x="3390"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787" cy="498693"/>
          </a:xfrm>
          <a:prstGeom prst="rect">
            <a:avLst/>
          </a:prstGeom>
        </p:spPr>
        <p:txBody>
          <a:bodyPr vert="horz" lIns="91439" tIns="45719" rIns="91439" bIns="4571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1"/>
            <a:ext cx="2949787" cy="498693"/>
          </a:xfrm>
          <a:prstGeom prst="rect">
            <a:avLst/>
          </a:prstGeom>
        </p:spPr>
        <p:txBody>
          <a:bodyPr vert="horz" lIns="91439" tIns="45719" rIns="91439" bIns="45719" rtlCol="0"/>
          <a:lstStyle>
            <a:lvl1pPr algn="r">
              <a:defRPr sz="1200"/>
            </a:lvl1pPr>
          </a:lstStyle>
          <a:p>
            <a:fld id="{BA88FAA9-4A7A-4C17-BDED-CC08E4ED8DD5}" type="datetimeFigureOut">
              <a:rPr kumimoji="1" lang="ja-JP" altLang="en-US" smtClean="0"/>
              <a:t>2017/3/22</a:t>
            </a:fld>
            <a:endParaRPr kumimoji="1" lang="ja-JP" altLang="en-US"/>
          </a:p>
        </p:txBody>
      </p:sp>
      <p:sp>
        <p:nvSpPr>
          <p:cNvPr id="4" name="フッター プレースホルダー 3"/>
          <p:cNvSpPr>
            <a:spLocks noGrp="1"/>
          </p:cNvSpPr>
          <p:nvPr>
            <p:ph type="ftr" sz="quarter" idx="2"/>
          </p:nvPr>
        </p:nvSpPr>
        <p:spPr>
          <a:xfrm>
            <a:off x="2" y="9440647"/>
            <a:ext cx="2949787" cy="498692"/>
          </a:xfrm>
          <a:prstGeom prst="rect">
            <a:avLst/>
          </a:prstGeom>
        </p:spPr>
        <p:txBody>
          <a:bodyPr vert="horz" lIns="91439" tIns="45719" rIns="91439" bIns="4571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39" tIns="45719" rIns="91439" bIns="45719" rtlCol="0" anchor="b"/>
          <a:lstStyle>
            <a:lvl1pPr algn="r">
              <a:defRPr sz="1200"/>
            </a:lvl1pPr>
          </a:lstStyle>
          <a:p>
            <a:fld id="{69CE3407-6E93-47A2-BB28-0C665E05D23B}" type="slidenum">
              <a:rPr kumimoji="1" lang="ja-JP" altLang="en-US" smtClean="0"/>
              <a:t>‹#›</a:t>
            </a:fld>
            <a:endParaRPr kumimoji="1" lang="ja-JP" altLang="en-US"/>
          </a:p>
        </p:txBody>
      </p:sp>
    </p:spTree>
    <p:extLst>
      <p:ext uri="{BB962C8B-B14F-4D97-AF65-F5344CB8AC3E}">
        <p14:creationId xmlns:p14="http://schemas.microsoft.com/office/powerpoint/2010/main" val="2285496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787" cy="498693"/>
          </a:xfrm>
          <a:prstGeom prst="rect">
            <a:avLst/>
          </a:prstGeom>
        </p:spPr>
        <p:txBody>
          <a:bodyPr vert="horz" lIns="91439" tIns="45719" rIns="91439" bIns="4571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1"/>
            <a:ext cx="2949787" cy="498693"/>
          </a:xfrm>
          <a:prstGeom prst="rect">
            <a:avLst/>
          </a:prstGeom>
        </p:spPr>
        <p:txBody>
          <a:bodyPr vert="horz" lIns="91439" tIns="45719" rIns="91439" bIns="45719" rtlCol="0"/>
          <a:lstStyle>
            <a:lvl1pPr algn="r">
              <a:defRPr sz="1200"/>
            </a:lvl1pPr>
          </a:lstStyle>
          <a:p>
            <a:fld id="{560786C9-BD49-472E-B440-8EA0188020E2}" type="datetimeFigureOut">
              <a:rPr kumimoji="1" lang="ja-JP" altLang="en-US" smtClean="0"/>
              <a:t>2017/3/22</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39" tIns="45719" rIns="91439" bIns="45719"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9" tIns="45719" rIns="91439" bIns="4571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647"/>
            <a:ext cx="2949787" cy="498692"/>
          </a:xfrm>
          <a:prstGeom prst="rect">
            <a:avLst/>
          </a:prstGeom>
        </p:spPr>
        <p:txBody>
          <a:bodyPr vert="horz" lIns="91439" tIns="45719" rIns="91439" bIns="4571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39" tIns="45719" rIns="91439" bIns="45719" rtlCol="0" anchor="b"/>
          <a:lstStyle>
            <a:lvl1pPr algn="r">
              <a:defRPr sz="1200"/>
            </a:lvl1pPr>
          </a:lstStyle>
          <a:p>
            <a:fld id="{DCE35B9A-B134-4C6B-9171-D0C4FCBD16C5}" type="slidenum">
              <a:rPr kumimoji="1" lang="ja-JP" altLang="en-US" smtClean="0"/>
              <a:t>‹#›</a:t>
            </a:fld>
            <a:endParaRPr kumimoji="1" lang="ja-JP" altLang="en-US"/>
          </a:p>
        </p:txBody>
      </p:sp>
    </p:spTree>
    <p:extLst>
      <p:ext uri="{BB962C8B-B14F-4D97-AF65-F5344CB8AC3E}">
        <p14:creationId xmlns:p14="http://schemas.microsoft.com/office/powerpoint/2010/main" val="35292800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1</a:t>
            </a:fld>
            <a:endParaRPr kumimoji="1" lang="ja-JP" altLang="en-US"/>
          </a:p>
        </p:txBody>
      </p:sp>
    </p:spTree>
    <p:extLst>
      <p:ext uri="{BB962C8B-B14F-4D97-AF65-F5344CB8AC3E}">
        <p14:creationId xmlns:p14="http://schemas.microsoft.com/office/powerpoint/2010/main" val="8200064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10</a:t>
            </a:fld>
            <a:endParaRPr kumimoji="1" lang="ja-JP" altLang="en-US"/>
          </a:p>
        </p:txBody>
      </p:sp>
    </p:spTree>
    <p:extLst>
      <p:ext uri="{BB962C8B-B14F-4D97-AF65-F5344CB8AC3E}">
        <p14:creationId xmlns:p14="http://schemas.microsoft.com/office/powerpoint/2010/main" val="42234783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11</a:t>
            </a:fld>
            <a:endParaRPr kumimoji="1" lang="ja-JP" altLang="en-US"/>
          </a:p>
        </p:txBody>
      </p:sp>
    </p:spTree>
    <p:extLst>
      <p:ext uri="{BB962C8B-B14F-4D97-AF65-F5344CB8AC3E}">
        <p14:creationId xmlns:p14="http://schemas.microsoft.com/office/powerpoint/2010/main" val="2220301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12</a:t>
            </a:fld>
            <a:endParaRPr kumimoji="1" lang="ja-JP" altLang="en-US"/>
          </a:p>
        </p:txBody>
      </p:sp>
    </p:spTree>
    <p:extLst>
      <p:ext uri="{BB962C8B-B14F-4D97-AF65-F5344CB8AC3E}">
        <p14:creationId xmlns:p14="http://schemas.microsoft.com/office/powerpoint/2010/main" val="2540167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13</a:t>
            </a:fld>
            <a:endParaRPr kumimoji="1" lang="ja-JP" altLang="en-US"/>
          </a:p>
        </p:txBody>
      </p:sp>
    </p:spTree>
    <p:extLst>
      <p:ext uri="{BB962C8B-B14F-4D97-AF65-F5344CB8AC3E}">
        <p14:creationId xmlns:p14="http://schemas.microsoft.com/office/powerpoint/2010/main" val="22391296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14</a:t>
            </a:fld>
            <a:endParaRPr kumimoji="1" lang="ja-JP" altLang="en-US"/>
          </a:p>
        </p:txBody>
      </p:sp>
    </p:spTree>
    <p:extLst>
      <p:ext uri="{BB962C8B-B14F-4D97-AF65-F5344CB8AC3E}">
        <p14:creationId xmlns:p14="http://schemas.microsoft.com/office/powerpoint/2010/main" val="26976687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15</a:t>
            </a:fld>
            <a:endParaRPr kumimoji="1" lang="ja-JP" altLang="en-US"/>
          </a:p>
        </p:txBody>
      </p:sp>
    </p:spTree>
    <p:extLst>
      <p:ext uri="{BB962C8B-B14F-4D97-AF65-F5344CB8AC3E}">
        <p14:creationId xmlns:p14="http://schemas.microsoft.com/office/powerpoint/2010/main" val="34929695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16</a:t>
            </a:fld>
            <a:endParaRPr kumimoji="1" lang="ja-JP" altLang="en-US"/>
          </a:p>
        </p:txBody>
      </p:sp>
    </p:spTree>
    <p:extLst>
      <p:ext uri="{BB962C8B-B14F-4D97-AF65-F5344CB8AC3E}">
        <p14:creationId xmlns:p14="http://schemas.microsoft.com/office/powerpoint/2010/main" val="20348830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17</a:t>
            </a:fld>
            <a:endParaRPr kumimoji="1" lang="ja-JP" altLang="en-US"/>
          </a:p>
        </p:txBody>
      </p:sp>
    </p:spTree>
    <p:extLst>
      <p:ext uri="{BB962C8B-B14F-4D97-AF65-F5344CB8AC3E}">
        <p14:creationId xmlns:p14="http://schemas.microsoft.com/office/powerpoint/2010/main" val="32983442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18</a:t>
            </a:fld>
            <a:endParaRPr kumimoji="1" lang="ja-JP" altLang="en-US"/>
          </a:p>
        </p:txBody>
      </p:sp>
    </p:spTree>
    <p:extLst>
      <p:ext uri="{BB962C8B-B14F-4D97-AF65-F5344CB8AC3E}">
        <p14:creationId xmlns:p14="http://schemas.microsoft.com/office/powerpoint/2010/main" val="14088807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19</a:t>
            </a:fld>
            <a:endParaRPr kumimoji="1" lang="ja-JP" altLang="en-US"/>
          </a:p>
        </p:txBody>
      </p:sp>
    </p:spTree>
    <p:extLst>
      <p:ext uri="{BB962C8B-B14F-4D97-AF65-F5344CB8AC3E}">
        <p14:creationId xmlns:p14="http://schemas.microsoft.com/office/powerpoint/2010/main" val="3928761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2</a:t>
            </a:fld>
            <a:endParaRPr kumimoji="1" lang="ja-JP" altLang="en-US"/>
          </a:p>
        </p:txBody>
      </p:sp>
    </p:spTree>
    <p:extLst>
      <p:ext uri="{BB962C8B-B14F-4D97-AF65-F5344CB8AC3E}">
        <p14:creationId xmlns:p14="http://schemas.microsoft.com/office/powerpoint/2010/main" val="41544422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20</a:t>
            </a:fld>
            <a:endParaRPr kumimoji="1" lang="ja-JP" altLang="en-US"/>
          </a:p>
        </p:txBody>
      </p:sp>
    </p:spTree>
    <p:extLst>
      <p:ext uri="{BB962C8B-B14F-4D97-AF65-F5344CB8AC3E}">
        <p14:creationId xmlns:p14="http://schemas.microsoft.com/office/powerpoint/2010/main" val="16476744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21</a:t>
            </a:fld>
            <a:endParaRPr kumimoji="1" lang="ja-JP" altLang="en-US"/>
          </a:p>
        </p:txBody>
      </p:sp>
    </p:spTree>
    <p:extLst>
      <p:ext uri="{BB962C8B-B14F-4D97-AF65-F5344CB8AC3E}">
        <p14:creationId xmlns:p14="http://schemas.microsoft.com/office/powerpoint/2010/main" val="32670497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22</a:t>
            </a:fld>
            <a:endParaRPr kumimoji="1" lang="ja-JP" altLang="en-US"/>
          </a:p>
        </p:txBody>
      </p:sp>
    </p:spTree>
    <p:extLst>
      <p:ext uri="{BB962C8B-B14F-4D97-AF65-F5344CB8AC3E}">
        <p14:creationId xmlns:p14="http://schemas.microsoft.com/office/powerpoint/2010/main" val="21813133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23</a:t>
            </a:fld>
            <a:endParaRPr kumimoji="1" lang="ja-JP" altLang="en-US"/>
          </a:p>
        </p:txBody>
      </p:sp>
    </p:spTree>
    <p:extLst>
      <p:ext uri="{BB962C8B-B14F-4D97-AF65-F5344CB8AC3E}">
        <p14:creationId xmlns:p14="http://schemas.microsoft.com/office/powerpoint/2010/main" val="35701378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24</a:t>
            </a:fld>
            <a:endParaRPr kumimoji="1" lang="ja-JP" altLang="en-US"/>
          </a:p>
        </p:txBody>
      </p:sp>
    </p:spTree>
    <p:extLst>
      <p:ext uri="{BB962C8B-B14F-4D97-AF65-F5344CB8AC3E}">
        <p14:creationId xmlns:p14="http://schemas.microsoft.com/office/powerpoint/2010/main" val="6187827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25</a:t>
            </a:fld>
            <a:endParaRPr kumimoji="1" lang="ja-JP" altLang="en-US"/>
          </a:p>
        </p:txBody>
      </p:sp>
    </p:spTree>
    <p:extLst>
      <p:ext uri="{BB962C8B-B14F-4D97-AF65-F5344CB8AC3E}">
        <p14:creationId xmlns:p14="http://schemas.microsoft.com/office/powerpoint/2010/main" val="31271346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26</a:t>
            </a:fld>
            <a:endParaRPr kumimoji="1" lang="ja-JP" altLang="en-US"/>
          </a:p>
        </p:txBody>
      </p:sp>
    </p:spTree>
    <p:extLst>
      <p:ext uri="{BB962C8B-B14F-4D97-AF65-F5344CB8AC3E}">
        <p14:creationId xmlns:p14="http://schemas.microsoft.com/office/powerpoint/2010/main" val="33542499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27</a:t>
            </a:fld>
            <a:endParaRPr kumimoji="1" lang="ja-JP" altLang="en-US"/>
          </a:p>
        </p:txBody>
      </p:sp>
    </p:spTree>
    <p:extLst>
      <p:ext uri="{BB962C8B-B14F-4D97-AF65-F5344CB8AC3E}">
        <p14:creationId xmlns:p14="http://schemas.microsoft.com/office/powerpoint/2010/main" val="20925651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28</a:t>
            </a:fld>
            <a:endParaRPr kumimoji="1" lang="ja-JP" altLang="en-US"/>
          </a:p>
        </p:txBody>
      </p:sp>
    </p:spTree>
    <p:extLst>
      <p:ext uri="{BB962C8B-B14F-4D97-AF65-F5344CB8AC3E}">
        <p14:creationId xmlns:p14="http://schemas.microsoft.com/office/powerpoint/2010/main" val="11866008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29</a:t>
            </a:fld>
            <a:endParaRPr kumimoji="1" lang="ja-JP" altLang="en-US"/>
          </a:p>
        </p:txBody>
      </p:sp>
    </p:spTree>
    <p:extLst>
      <p:ext uri="{BB962C8B-B14F-4D97-AF65-F5344CB8AC3E}">
        <p14:creationId xmlns:p14="http://schemas.microsoft.com/office/powerpoint/2010/main" val="2349527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3</a:t>
            </a:fld>
            <a:endParaRPr kumimoji="1" lang="ja-JP" altLang="en-US"/>
          </a:p>
        </p:txBody>
      </p:sp>
    </p:spTree>
    <p:extLst>
      <p:ext uri="{BB962C8B-B14F-4D97-AF65-F5344CB8AC3E}">
        <p14:creationId xmlns:p14="http://schemas.microsoft.com/office/powerpoint/2010/main" val="22454900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30</a:t>
            </a:fld>
            <a:endParaRPr kumimoji="1" lang="ja-JP" altLang="en-US"/>
          </a:p>
        </p:txBody>
      </p:sp>
    </p:spTree>
    <p:extLst>
      <p:ext uri="{BB962C8B-B14F-4D97-AF65-F5344CB8AC3E}">
        <p14:creationId xmlns:p14="http://schemas.microsoft.com/office/powerpoint/2010/main" val="31844952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31</a:t>
            </a:fld>
            <a:endParaRPr kumimoji="1" lang="ja-JP" altLang="en-US"/>
          </a:p>
        </p:txBody>
      </p:sp>
    </p:spTree>
    <p:extLst>
      <p:ext uri="{BB962C8B-B14F-4D97-AF65-F5344CB8AC3E}">
        <p14:creationId xmlns:p14="http://schemas.microsoft.com/office/powerpoint/2010/main" val="826911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32</a:t>
            </a:fld>
            <a:endParaRPr kumimoji="1" lang="ja-JP" altLang="en-US"/>
          </a:p>
        </p:txBody>
      </p:sp>
    </p:spTree>
    <p:extLst>
      <p:ext uri="{BB962C8B-B14F-4D97-AF65-F5344CB8AC3E}">
        <p14:creationId xmlns:p14="http://schemas.microsoft.com/office/powerpoint/2010/main" val="27172709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33</a:t>
            </a:fld>
            <a:endParaRPr kumimoji="1" lang="ja-JP" altLang="en-US"/>
          </a:p>
        </p:txBody>
      </p:sp>
    </p:spTree>
    <p:extLst>
      <p:ext uri="{BB962C8B-B14F-4D97-AF65-F5344CB8AC3E}">
        <p14:creationId xmlns:p14="http://schemas.microsoft.com/office/powerpoint/2010/main" val="7539365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34</a:t>
            </a:fld>
            <a:endParaRPr kumimoji="1" lang="ja-JP" altLang="en-US"/>
          </a:p>
        </p:txBody>
      </p:sp>
    </p:spTree>
    <p:extLst>
      <p:ext uri="{BB962C8B-B14F-4D97-AF65-F5344CB8AC3E}">
        <p14:creationId xmlns:p14="http://schemas.microsoft.com/office/powerpoint/2010/main" val="33960050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35</a:t>
            </a:fld>
            <a:endParaRPr kumimoji="1" lang="ja-JP" altLang="en-US"/>
          </a:p>
        </p:txBody>
      </p:sp>
    </p:spTree>
    <p:extLst>
      <p:ext uri="{BB962C8B-B14F-4D97-AF65-F5344CB8AC3E}">
        <p14:creationId xmlns:p14="http://schemas.microsoft.com/office/powerpoint/2010/main" val="402637940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36</a:t>
            </a:fld>
            <a:endParaRPr kumimoji="1" lang="ja-JP" altLang="en-US"/>
          </a:p>
        </p:txBody>
      </p:sp>
    </p:spTree>
    <p:extLst>
      <p:ext uri="{BB962C8B-B14F-4D97-AF65-F5344CB8AC3E}">
        <p14:creationId xmlns:p14="http://schemas.microsoft.com/office/powerpoint/2010/main" val="7939918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37</a:t>
            </a:fld>
            <a:endParaRPr kumimoji="1" lang="ja-JP" altLang="en-US"/>
          </a:p>
        </p:txBody>
      </p:sp>
    </p:spTree>
    <p:extLst>
      <p:ext uri="{BB962C8B-B14F-4D97-AF65-F5344CB8AC3E}">
        <p14:creationId xmlns:p14="http://schemas.microsoft.com/office/powerpoint/2010/main" val="311726106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a:t>
            </a:r>
            <a:r>
              <a:rPr kumimoji="1" lang="en-US" altLang="ja-JP" dirty="0" err="1" smtClean="0"/>
              <a:t>guice</a:t>
            </a:r>
            <a:r>
              <a:rPr kumimoji="1" lang="ja-JP" altLang="en-US" dirty="0" smtClean="0"/>
              <a:t>というライブラリとその関連ライブラリが検出結果として表れていましたが，このライブラリに関しては再利用されたということがドキュメントに記述されていませんでしたが</a:t>
            </a:r>
            <a:r>
              <a:rPr kumimoji="1" lang="ja-JP" altLang="en-US" dirty="0" err="1" smtClean="0"/>
              <a:t>，．</a:t>
            </a:r>
            <a:endParaRPr kumimoji="1" lang="en-US" altLang="ja-JP" dirty="0" smtClean="0"/>
          </a:p>
          <a:p>
            <a:r>
              <a:rPr kumimoji="1" lang="ja-JP" altLang="en-US" dirty="0" smtClean="0"/>
              <a:t>再利用されたと判定されたクラスファイルを確認した結果，実際に再利用が行われている可能性が高いことがわかりました．</a:t>
            </a:r>
            <a:endParaRPr kumimoji="1" lang="en-US" altLang="ja-JP" dirty="0" smtClean="0"/>
          </a:p>
          <a:p>
            <a:r>
              <a:rPr kumimoji="1" lang="en-US" altLang="ja-JP" dirty="0" smtClean="0"/>
              <a:t>3</a:t>
            </a:r>
            <a:r>
              <a:rPr kumimoji="1" lang="ja-JP" altLang="en-US" dirty="0" err="1" smtClean="0"/>
              <a:t>つの</a:t>
            </a:r>
            <a:r>
              <a:rPr kumimoji="1" lang="ja-JP" altLang="en-US" dirty="0" smtClean="0"/>
              <a:t>関連ライブラリに関しては欲しい結果とは違うのですが，</a:t>
            </a:r>
            <a:r>
              <a:rPr kumimoji="1" lang="en-US" altLang="ja-JP" dirty="0" smtClean="0"/>
              <a:t>juice</a:t>
            </a:r>
            <a:r>
              <a:rPr kumimoji="1" lang="ja-JP" altLang="en-US" dirty="0" smtClean="0"/>
              <a:t>の一部機能を持つライブラリで，検出アルゴリズムの特性上，オーバーラップ値が高くなってしまうことによって優先的に検出してしまった可能性が高いです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38</a:t>
            </a:fld>
            <a:endParaRPr kumimoji="1" lang="ja-JP" altLang="en-US"/>
          </a:p>
        </p:txBody>
      </p:sp>
    </p:spTree>
    <p:extLst>
      <p:ext uri="{BB962C8B-B14F-4D97-AF65-F5344CB8AC3E}">
        <p14:creationId xmlns:p14="http://schemas.microsoft.com/office/powerpoint/2010/main" val="65199816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39</a:t>
            </a:fld>
            <a:endParaRPr kumimoji="1" lang="ja-JP" altLang="en-US"/>
          </a:p>
        </p:txBody>
      </p:sp>
    </p:spTree>
    <p:extLst>
      <p:ext uri="{BB962C8B-B14F-4D97-AF65-F5344CB8AC3E}">
        <p14:creationId xmlns:p14="http://schemas.microsoft.com/office/powerpoint/2010/main" val="861326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4</a:t>
            </a:fld>
            <a:endParaRPr kumimoji="1" lang="ja-JP" altLang="en-US"/>
          </a:p>
        </p:txBody>
      </p:sp>
    </p:spTree>
    <p:extLst>
      <p:ext uri="{BB962C8B-B14F-4D97-AF65-F5344CB8AC3E}">
        <p14:creationId xmlns:p14="http://schemas.microsoft.com/office/powerpoint/2010/main" val="8396523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40</a:t>
            </a:fld>
            <a:endParaRPr kumimoji="1" lang="ja-JP" altLang="en-US"/>
          </a:p>
        </p:txBody>
      </p:sp>
    </p:spTree>
    <p:extLst>
      <p:ext uri="{BB962C8B-B14F-4D97-AF65-F5344CB8AC3E}">
        <p14:creationId xmlns:p14="http://schemas.microsoft.com/office/powerpoint/2010/main" val="98041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5</a:t>
            </a:fld>
            <a:endParaRPr kumimoji="1" lang="ja-JP" altLang="en-US"/>
          </a:p>
        </p:txBody>
      </p:sp>
    </p:spTree>
    <p:extLst>
      <p:ext uri="{BB962C8B-B14F-4D97-AF65-F5344CB8AC3E}">
        <p14:creationId xmlns:p14="http://schemas.microsoft.com/office/powerpoint/2010/main" val="3105897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6</a:t>
            </a:fld>
            <a:endParaRPr kumimoji="1" lang="ja-JP" altLang="en-US"/>
          </a:p>
        </p:txBody>
      </p:sp>
    </p:spTree>
    <p:extLst>
      <p:ext uri="{BB962C8B-B14F-4D97-AF65-F5344CB8AC3E}">
        <p14:creationId xmlns:p14="http://schemas.microsoft.com/office/powerpoint/2010/main" val="927744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7</a:t>
            </a:fld>
            <a:endParaRPr kumimoji="1" lang="ja-JP" altLang="en-US"/>
          </a:p>
        </p:txBody>
      </p:sp>
    </p:spTree>
    <p:extLst>
      <p:ext uri="{BB962C8B-B14F-4D97-AF65-F5344CB8AC3E}">
        <p14:creationId xmlns:p14="http://schemas.microsoft.com/office/powerpoint/2010/main" val="12610367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8</a:t>
            </a:fld>
            <a:endParaRPr kumimoji="1" lang="ja-JP" altLang="en-US"/>
          </a:p>
        </p:txBody>
      </p:sp>
    </p:spTree>
    <p:extLst>
      <p:ext uri="{BB962C8B-B14F-4D97-AF65-F5344CB8AC3E}">
        <p14:creationId xmlns:p14="http://schemas.microsoft.com/office/powerpoint/2010/main" val="3306772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CE35B9A-B134-4C6B-9171-D0C4FCBD16C5}" type="slidenum">
              <a:rPr kumimoji="1" lang="ja-JP" altLang="en-US" smtClean="0"/>
              <a:t>9</a:t>
            </a:fld>
            <a:endParaRPr kumimoji="1" lang="ja-JP" altLang="en-US"/>
          </a:p>
        </p:txBody>
      </p:sp>
    </p:spTree>
    <p:extLst>
      <p:ext uri="{BB962C8B-B14F-4D97-AF65-F5344CB8AC3E}">
        <p14:creationId xmlns:p14="http://schemas.microsoft.com/office/powerpoint/2010/main" val="32790113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pPr/>
              <a:t>‹#›</a:t>
            </a:fld>
            <a:endParaRPr lang="en-US" altLang="ja-JP"/>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5496B1-25AB-42E4-9FB2-6D8F98E71759}" type="slidenum">
              <a:rPr lang="en-US" altLang="ja-JP"/>
              <a:pPr/>
              <a:t>‹#›</a:t>
            </a:fld>
            <a:endParaRPr lang="en-US" altLang="ja-JP"/>
          </a:p>
        </p:txBody>
      </p:sp>
      <p:sp>
        <p:nvSpPr>
          <p:cNvPr id="1048" name="Text Box 24"/>
          <p:cNvSpPr txBox="1">
            <a:spLocks noChangeArrowheads="1"/>
          </p:cNvSpPr>
          <p:nvPr userDrawn="1"/>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7.png"/><Relationship Id="rId7" Type="http://schemas.openxmlformats.org/officeDocument/2006/relationships/image" Target="../media/image12.pn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5.jpeg"/><Relationship Id="rId5" Type="http://schemas.microsoft.com/office/2007/relationships/hdphoto" Target="../media/hdphoto1.wdp"/><Relationship Id="rId4" Type="http://schemas.openxmlformats.org/officeDocument/2006/relationships/image" Target="../media/image11.jpeg"/><Relationship Id="rId9" Type="http://schemas.openxmlformats.org/officeDocument/2006/relationships/image" Target="../media/image14.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sz="4000" dirty="0"/>
              <a:t>Java</a:t>
            </a:r>
            <a:r>
              <a:rPr lang="ja-JP" altLang="en-US" sz="4000" dirty="0"/>
              <a:t>バイトコード比較を</a:t>
            </a:r>
            <a:r>
              <a:rPr lang="ja-JP" altLang="en-US" sz="4000" dirty="0" smtClean="0"/>
              <a:t>用いた</a:t>
            </a:r>
            <a:r>
              <a:rPr lang="en-US" altLang="ja-JP" sz="4000" dirty="0" smtClean="0"/>
              <a:t/>
            </a:r>
            <a:br>
              <a:rPr lang="en-US" altLang="ja-JP" sz="4000" dirty="0" smtClean="0"/>
            </a:br>
            <a:r>
              <a:rPr lang="ja-JP" altLang="en-US" sz="4000" dirty="0" smtClean="0"/>
              <a:t>ライブラリ</a:t>
            </a:r>
            <a:r>
              <a:rPr lang="ja-JP" altLang="en-US" sz="4000" dirty="0"/>
              <a:t>再利用検出ツールの提案</a:t>
            </a:r>
            <a:endParaRPr kumimoji="1" lang="ja-JP" altLang="en-US" sz="4000" dirty="0"/>
          </a:p>
        </p:txBody>
      </p:sp>
      <p:sp>
        <p:nvSpPr>
          <p:cNvPr id="3" name="サブタイトル 2"/>
          <p:cNvSpPr>
            <a:spLocks noGrp="1"/>
          </p:cNvSpPr>
          <p:nvPr>
            <p:ph type="subTitle" idx="1"/>
          </p:nvPr>
        </p:nvSpPr>
        <p:spPr>
          <a:xfrm>
            <a:off x="384628" y="3573463"/>
            <a:ext cx="8374743" cy="1752600"/>
          </a:xfrm>
        </p:spPr>
        <p:txBody>
          <a:bodyPr/>
          <a:lstStyle/>
          <a:p>
            <a:r>
              <a:rPr lang="ja-JP" altLang="en-US" sz="2400" dirty="0"/>
              <a:t>〇</a:t>
            </a:r>
            <a:r>
              <a:rPr lang="ja-JP" altLang="en-US" sz="2400" u="sng" dirty="0" smtClean="0"/>
              <a:t>矢野 裕貴</a:t>
            </a:r>
            <a:r>
              <a:rPr lang="ja-JP" altLang="en-US" sz="2400" dirty="0" smtClean="0"/>
              <a:t>，</a:t>
            </a:r>
            <a:r>
              <a:rPr lang="en-US" altLang="ja-JP" sz="2400" dirty="0"/>
              <a:t>Raula Gaikovina </a:t>
            </a:r>
            <a:r>
              <a:rPr lang="en-US" altLang="ja-JP" sz="2400" dirty="0" smtClean="0"/>
              <a:t>Kula,</a:t>
            </a:r>
            <a:r>
              <a:rPr lang="ja-JP" altLang="en-US" sz="2400" dirty="0" smtClean="0"/>
              <a:t> 石尾</a:t>
            </a:r>
            <a:r>
              <a:rPr lang="ja-JP" altLang="en-US" sz="2400" dirty="0"/>
              <a:t>隆，</a:t>
            </a:r>
            <a:r>
              <a:rPr lang="ja-JP" altLang="en-US" sz="2400" dirty="0" smtClean="0"/>
              <a:t>井上克郎</a:t>
            </a:r>
            <a:endParaRPr lang="en-US" altLang="ja-JP" dirty="0"/>
          </a:p>
          <a:p>
            <a:endParaRPr lang="en-US" altLang="ja-JP" dirty="0" smtClean="0"/>
          </a:p>
          <a:p>
            <a:r>
              <a:rPr lang="ja-JP" altLang="en-US" sz="2800" dirty="0" smtClean="0"/>
              <a:t>大阪大学 情報科学</a:t>
            </a:r>
            <a:r>
              <a:rPr lang="ja-JP" altLang="en-US" sz="2800" dirty="0"/>
              <a:t>研究科</a:t>
            </a:r>
            <a:endParaRPr lang="en-US" altLang="ja-JP" sz="2800" dirty="0"/>
          </a:p>
        </p:txBody>
      </p:sp>
      <p:sp>
        <p:nvSpPr>
          <p:cNvPr id="5" name="スライド番号プレースホルダー 4"/>
          <p:cNvSpPr>
            <a:spLocks noGrp="1"/>
          </p:cNvSpPr>
          <p:nvPr>
            <p:ph type="sldNum" sz="quarter" idx="4"/>
          </p:nvPr>
        </p:nvSpPr>
        <p:spPr/>
        <p:txBody>
          <a:bodyPr/>
          <a:lstStyle/>
          <a:p>
            <a:fld id="{1D4BE88F-AC79-404B-A366-58BAA02F4B18}" type="slidenum">
              <a:rPr lang="en-US" altLang="ja-JP" smtClean="0"/>
              <a:pPr/>
              <a:t>1</a:t>
            </a:fld>
            <a:endParaRPr lang="en-US" altLang="ja-JP"/>
          </a:p>
        </p:txBody>
      </p:sp>
    </p:spTree>
    <p:extLst>
      <p:ext uri="{BB962C8B-B14F-4D97-AF65-F5344CB8AC3E}">
        <p14:creationId xmlns:p14="http://schemas.microsoft.com/office/powerpoint/2010/main" val="2120530050"/>
      </p:ext>
    </p:extLst>
  </p:cSld>
  <p:clrMapOvr>
    <a:masterClrMapping/>
  </p:clrMapOvr>
  <mc:AlternateContent xmlns:mc="http://schemas.openxmlformats.org/markup-compatibility/2006" xmlns:p14="http://schemas.microsoft.com/office/powerpoint/2010/main">
    <mc:Choice Requires="p14">
      <p:transition spd="slow" p14:dur="2000" advTm="296"/>
    </mc:Choice>
    <mc:Fallback xmlns="">
      <p:transition spd="slow" advTm="296"/>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提案手法の流れ</a:t>
            </a:r>
            <a:endParaRPr kumimoji="1" lang="ja-JP" altLang="en-US" dirty="0"/>
          </a:p>
        </p:txBody>
      </p:sp>
      <p:sp>
        <p:nvSpPr>
          <p:cNvPr id="3" name="コンテンツ プレースホルダー 2"/>
          <p:cNvSpPr>
            <a:spLocks noGrp="1"/>
          </p:cNvSpPr>
          <p:nvPr>
            <p:ph idx="1"/>
          </p:nvPr>
        </p:nvSpPr>
        <p:spPr>
          <a:xfrm>
            <a:off x="384722" y="1600199"/>
            <a:ext cx="8229600" cy="4708525"/>
          </a:xfrm>
        </p:spPr>
        <p:txBody>
          <a:bodyPr/>
          <a:lstStyle/>
          <a:p>
            <a:pPr marL="514350" indent="-514350">
              <a:buFont typeface="+mj-lt"/>
              <a:buAutoNum type="arabicPeriod"/>
            </a:pPr>
            <a:r>
              <a:rPr lang="ja-JP" altLang="en-US" dirty="0" smtClean="0"/>
              <a:t>クラスファイルからのハッシュ値の計算</a:t>
            </a:r>
            <a:endParaRPr lang="en-US" altLang="ja-JP" dirty="0" smtClean="0"/>
          </a:p>
          <a:p>
            <a:pPr marL="914400" lvl="1" indent="-514350"/>
            <a:r>
              <a:rPr lang="ja-JP" altLang="en-US" dirty="0" smtClean="0"/>
              <a:t>入力した</a:t>
            </a:r>
            <a:r>
              <a:rPr lang="en-US" altLang="ja-JP" dirty="0" smtClean="0"/>
              <a:t>Jar</a:t>
            </a:r>
            <a:r>
              <a:rPr lang="ja-JP" altLang="en-US" dirty="0" smtClean="0"/>
              <a:t>ファイルに含まれるクラスファイルそれぞれに対して，クラスファイルから抽出した情報を元にハッシュ値を計算</a:t>
            </a:r>
            <a:endParaRPr lang="en-US" altLang="ja-JP" dirty="0" smtClean="0"/>
          </a:p>
          <a:p>
            <a:pPr marL="914400" lvl="1" indent="-514350"/>
            <a:endParaRPr lang="en-US" altLang="ja-JP" dirty="0" smtClean="0"/>
          </a:p>
          <a:p>
            <a:pPr marL="514350" indent="-514350">
              <a:buFont typeface="+mj-lt"/>
              <a:buAutoNum type="arabicPeriod"/>
            </a:pPr>
            <a:r>
              <a:rPr lang="ja-JP" altLang="en-US" dirty="0" smtClean="0"/>
              <a:t>データベースとの比較，</a:t>
            </a:r>
            <a:r>
              <a:rPr kumimoji="1" lang="ja-JP" altLang="en-US" dirty="0" smtClean="0"/>
              <a:t>再利用元の推定</a:t>
            </a:r>
            <a:endParaRPr kumimoji="1" lang="en-US" altLang="ja-JP" dirty="0" smtClean="0"/>
          </a:p>
          <a:p>
            <a:pPr marL="914400" lvl="1" indent="-514350"/>
            <a:r>
              <a:rPr lang="ja-JP" altLang="en-US" dirty="0" smtClean="0"/>
              <a:t>入力ファイルをデータベース内に含まれる</a:t>
            </a:r>
            <a:r>
              <a:rPr lang="en-US" altLang="ja-JP" dirty="0" smtClean="0"/>
              <a:t>Jar</a:t>
            </a:r>
            <a:r>
              <a:rPr lang="ja-JP" altLang="en-US" dirty="0" smtClean="0"/>
              <a:t>ファイルと比較し，再利用元を推定する</a:t>
            </a:r>
            <a:endParaRPr kumimoji="1" lang="en-US" altLang="ja-JP" dirty="0" smtClean="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10</a:t>
            </a:fld>
            <a:endParaRPr lang="en-US" altLang="ja-JP"/>
          </a:p>
        </p:txBody>
      </p:sp>
    </p:spTree>
    <p:extLst>
      <p:ext uri="{BB962C8B-B14F-4D97-AF65-F5344CB8AC3E}">
        <p14:creationId xmlns:p14="http://schemas.microsoft.com/office/powerpoint/2010/main" val="2808523824"/>
      </p:ext>
    </p:extLst>
  </p:cSld>
  <p:clrMapOvr>
    <a:masterClrMapping/>
  </p:clrMapOvr>
  <mc:AlternateContent xmlns:mc="http://schemas.openxmlformats.org/markup-compatibility/2006" xmlns:p14="http://schemas.microsoft.com/office/powerpoint/2010/main">
    <mc:Choice Requires="p14">
      <p:transition spd="slow" p14:dur="2000" advTm="149"/>
    </mc:Choice>
    <mc:Fallback xmlns="">
      <p:transition spd="slow" advTm="149"/>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a:t>
            </a:r>
            <a:r>
              <a:rPr kumimoji="1" lang="ja-JP" altLang="en-US" dirty="0" smtClean="0"/>
              <a:t>クラスファイルからの</a:t>
            </a:r>
            <a:r>
              <a:rPr kumimoji="1" lang="en-US" altLang="ja-JP" dirty="0" smtClean="0"/>
              <a:t/>
            </a:r>
            <a:br>
              <a:rPr kumimoji="1" lang="en-US" altLang="ja-JP" dirty="0" smtClean="0"/>
            </a:br>
            <a:r>
              <a:rPr kumimoji="1" lang="ja-JP" altLang="en-US" dirty="0" smtClean="0"/>
              <a:t>ハッシュ値の生成</a:t>
            </a:r>
            <a:endParaRPr kumimoji="1" lang="ja-JP" altLang="en-US" dirty="0"/>
          </a:p>
        </p:txBody>
      </p:sp>
      <p:sp>
        <p:nvSpPr>
          <p:cNvPr id="3" name="コンテンツ プレースホルダー 2"/>
          <p:cNvSpPr>
            <a:spLocks noGrp="1"/>
          </p:cNvSpPr>
          <p:nvPr>
            <p:ph idx="1"/>
          </p:nvPr>
        </p:nvSpPr>
        <p:spPr>
          <a:xfrm>
            <a:off x="457200" y="1600201"/>
            <a:ext cx="8482084" cy="1664558"/>
          </a:xfrm>
        </p:spPr>
        <p:txBody>
          <a:bodyPr/>
          <a:lstStyle/>
          <a:p>
            <a:pPr marL="0" indent="0">
              <a:buNone/>
            </a:pPr>
            <a:r>
              <a:rPr kumimoji="1" lang="en-US" altLang="ja-JP" sz="2800" dirty="0" smtClean="0"/>
              <a:t>Jar</a:t>
            </a:r>
            <a:r>
              <a:rPr kumimoji="1" lang="ja-JP" altLang="en-US" sz="2800" dirty="0" smtClean="0"/>
              <a:t>ファイル内部に含まれるクラス</a:t>
            </a:r>
            <a:r>
              <a:rPr lang="ja-JP" altLang="en-US" sz="2800" dirty="0" smtClean="0"/>
              <a:t>それぞれに</a:t>
            </a:r>
            <a:r>
              <a:rPr lang="ja-JP" altLang="en-US" sz="2800" dirty="0"/>
              <a:t>対</a:t>
            </a:r>
            <a:r>
              <a:rPr lang="ja-JP" altLang="en-US" sz="2800" dirty="0" smtClean="0"/>
              <a:t>して</a:t>
            </a:r>
            <a:endParaRPr kumimoji="1" lang="en-US" altLang="ja-JP" sz="2800" dirty="0" smtClean="0"/>
          </a:p>
          <a:p>
            <a:pPr marL="914400" lvl="1" indent="-457200">
              <a:buFont typeface="+mj-ea"/>
              <a:buAutoNum type="circleNumDbPlain"/>
            </a:pPr>
            <a:r>
              <a:rPr kumimoji="1" lang="ja-JP" altLang="en-US" sz="2400" dirty="0" smtClean="0"/>
              <a:t>クラスファイルの特徴となるような情報を文字列として連結</a:t>
            </a:r>
            <a:endParaRPr kumimoji="1" lang="en-US" altLang="ja-JP" sz="2000" dirty="0" smtClean="0"/>
          </a:p>
          <a:p>
            <a:pPr marL="1314450" lvl="2" indent="-457200"/>
            <a:r>
              <a:rPr kumimoji="1" lang="ja-JP" altLang="en-US" sz="2000" dirty="0" smtClean="0"/>
              <a:t>クラス名，メソッド名，</a:t>
            </a:r>
            <a:r>
              <a:rPr lang="ja-JP" altLang="en-US" sz="2000" dirty="0" smtClean="0"/>
              <a:t>フィールド名</a:t>
            </a:r>
            <a:r>
              <a:rPr lang="en-US" altLang="ja-JP" sz="2000" dirty="0" smtClean="0"/>
              <a:t>, </a:t>
            </a:r>
            <a:r>
              <a:rPr lang="ja-JP" altLang="en-US" sz="2000" dirty="0" smtClean="0"/>
              <a:t>演算命令の数　</a:t>
            </a:r>
            <a:r>
              <a:rPr kumimoji="1" lang="ja-JP" altLang="en-US" sz="2000" dirty="0" smtClean="0"/>
              <a:t>など</a:t>
            </a:r>
            <a:endParaRPr kumimoji="1" lang="en-US" altLang="ja-JP" sz="2000" dirty="0" smtClean="0"/>
          </a:p>
          <a:p>
            <a:pPr marL="1314450" lvl="2" indent="-457200"/>
            <a:r>
              <a:rPr kumimoji="1" lang="ja-JP" altLang="en-US" sz="2000" u="sng" dirty="0" smtClean="0">
                <a:solidFill>
                  <a:srgbClr val="FF0000"/>
                </a:solidFill>
              </a:rPr>
              <a:t>パッケージ名に関する情報は取り除く</a:t>
            </a:r>
            <a:endParaRPr kumimoji="1" lang="en-US" altLang="ja-JP" sz="2000" u="sng" dirty="0" smtClean="0">
              <a:solidFill>
                <a:srgbClr val="FF0000"/>
              </a:solidFill>
            </a:endParaRPr>
          </a:p>
          <a:p>
            <a:pPr marL="1771650" lvl="3" indent="-457200"/>
            <a:r>
              <a:rPr lang="ja-JP" altLang="en-US" sz="2000" dirty="0" smtClean="0"/>
              <a:t>所属パッケージ名の変更による影響を無視できる</a:t>
            </a:r>
            <a:endParaRPr lang="en-US" altLang="ja-JP" sz="2000" dirty="0"/>
          </a:p>
          <a:p>
            <a:pPr marL="1771650" lvl="3" indent="-457200"/>
            <a:endParaRPr kumimoji="1" lang="en-US" altLang="ja-JP" sz="2000" u="sng" dirty="0" smtClean="0"/>
          </a:p>
          <a:p>
            <a:pPr marL="914400" lvl="1" indent="-457200">
              <a:buFont typeface="+mj-ea"/>
              <a:buAutoNum type="circleNumDbPlain"/>
            </a:pPr>
            <a:r>
              <a:rPr kumimoji="1" lang="ja-JP" altLang="en-US" sz="2400" dirty="0" smtClean="0"/>
              <a:t>ハッシュ値を</a:t>
            </a:r>
            <a:r>
              <a:rPr lang="ja-JP" altLang="en-US" sz="2400" dirty="0" smtClean="0"/>
              <a:t>計算</a:t>
            </a:r>
            <a:r>
              <a:rPr lang="ja-JP" altLang="en-US" dirty="0" smtClean="0"/>
              <a:t>　</a:t>
            </a:r>
            <a:endParaRPr kumimoji="1" lang="en-US" altLang="ja-JP" dirty="0" smtClean="0"/>
          </a:p>
        </p:txBody>
      </p:sp>
      <p:sp>
        <p:nvSpPr>
          <p:cNvPr id="59" name="メモ 58"/>
          <p:cNvSpPr/>
          <p:nvPr/>
        </p:nvSpPr>
        <p:spPr>
          <a:xfrm>
            <a:off x="1203389" y="5561512"/>
            <a:ext cx="212341" cy="272117"/>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solidFill>
                <a:schemeClr val="tx1"/>
              </a:solidFill>
            </a:endParaRPr>
          </a:p>
        </p:txBody>
      </p:sp>
      <p:sp>
        <p:nvSpPr>
          <p:cNvPr id="60" name="正方形/長方形 59"/>
          <p:cNvSpPr/>
          <p:nvPr/>
        </p:nvSpPr>
        <p:spPr>
          <a:xfrm>
            <a:off x="1361568" y="5512904"/>
            <a:ext cx="1098897" cy="369332"/>
          </a:xfrm>
          <a:prstGeom prst="rect">
            <a:avLst/>
          </a:prstGeom>
        </p:spPr>
        <p:txBody>
          <a:bodyPr wrap="square">
            <a:spAutoFit/>
          </a:bodyPr>
          <a:lstStyle/>
          <a:p>
            <a:r>
              <a:rPr lang="en-US" altLang="ja-JP" dirty="0" err="1"/>
              <a:t>A.class</a:t>
            </a:r>
            <a:endParaRPr lang="ja-JP" altLang="en-US" dirty="0"/>
          </a:p>
        </p:txBody>
      </p:sp>
      <p:sp>
        <p:nvSpPr>
          <p:cNvPr id="61" name="下矢印 60"/>
          <p:cNvSpPr/>
          <p:nvPr/>
        </p:nvSpPr>
        <p:spPr>
          <a:xfrm rot="16200000">
            <a:off x="2617056" y="5464337"/>
            <a:ext cx="332509" cy="466465"/>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62" name="正方形/長方形 61"/>
          <p:cNvSpPr/>
          <p:nvPr/>
        </p:nvSpPr>
        <p:spPr>
          <a:xfrm>
            <a:off x="6801799" y="5536855"/>
            <a:ext cx="1288173" cy="369332"/>
          </a:xfrm>
          <a:prstGeom prst="rect">
            <a:avLst/>
          </a:prstGeom>
        </p:spPr>
        <p:txBody>
          <a:bodyPr wrap="none">
            <a:spAutoFit/>
          </a:bodyPr>
          <a:lstStyle/>
          <a:p>
            <a:pPr algn="ctr"/>
            <a:r>
              <a:rPr lang="en-US" altLang="ja-JP" b="1" dirty="0">
                <a:latin typeface="Courier New"/>
                <a:cs typeface="Courier New"/>
              </a:rPr>
              <a:t>7fabc</a:t>
            </a:r>
            <a:r>
              <a:rPr lang="en-US" altLang="ja-JP" b="1" dirty="0" smtClean="0">
                <a:latin typeface="Courier New"/>
                <a:cs typeface="Courier New"/>
              </a:rPr>
              <a:t>..</a:t>
            </a:r>
            <a:r>
              <a:rPr lang="en-US" altLang="ja-JP" b="1" spc="5" dirty="0" smtClean="0">
                <a:latin typeface="Courier New"/>
                <a:cs typeface="Courier New"/>
              </a:rPr>
              <a:t>.</a:t>
            </a:r>
            <a:endParaRPr lang="ja-JP" altLang="en-US" dirty="0"/>
          </a:p>
        </p:txBody>
      </p:sp>
      <p:sp>
        <p:nvSpPr>
          <p:cNvPr id="63" name="テキスト ボックス 62"/>
          <p:cNvSpPr txBox="1"/>
          <p:nvPr/>
        </p:nvSpPr>
        <p:spPr>
          <a:xfrm>
            <a:off x="5593553" y="5939393"/>
            <a:ext cx="1864856" cy="369332"/>
          </a:xfrm>
          <a:prstGeom prst="rect">
            <a:avLst/>
          </a:prstGeom>
          <a:noFill/>
        </p:spPr>
        <p:txBody>
          <a:bodyPr wrap="square" rtlCol="0">
            <a:spAutoFit/>
          </a:bodyPr>
          <a:lstStyle/>
          <a:p>
            <a:r>
              <a:rPr kumimoji="1" lang="ja-JP" altLang="en-US" dirty="0" smtClean="0">
                <a:solidFill>
                  <a:srgbClr val="FF0000"/>
                </a:solidFill>
              </a:rPr>
              <a:t>ハッシュ値を計算</a:t>
            </a:r>
            <a:endParaRPr kumimoji="1" lang="ja-JP" altLang="en-US" dirty="0">
              <a:solidFill>
                <a:srgbClr val="FF0000"/>
              </a:solidFill>
            </a:endParaRPr>
          </a:p>
        </p:txBody>
      </p:sp>
      <p:sp>
        <p:nvSpPr>
          <p:cNvPr id="7" name="円/楕円 6"/>
          <p:cNvSpPr/>
          <p:nvPr/>
        </p:nvSpPr>
        <p:spPr>
          <a:xfrm>
            <a:off x="2630910" y="5208104"/>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１</a:t>
            </a:r>
            <a:endParaRPr kumimoji="1" lang="ja-JP" altLang="en-US" dirty="0"/>
          </a:p>
        </p:txBody>
      </p:sp>
      <p:sp>
        <p:nvSpPr>
          <p:cNvPr id="8" name="テキスト ボックス 7"/>
          <p:cNvSpPr txBox="1"/>
          <p:nvPr/>
        </p:nvSpPr>
        <p:spPr>
          <a:xfrm>
            <a:off x="3061349" y="5512904"/>
            <a:ext cx="3091542" cy="369332"/>
          </a:xfrm>
          <a:prstGeom prst="rect">
            <a:avLst/>
          </a:prstGeom>
          <a:noFill/>
        </p:spPr>
        <p:txBody>
          <a:bodyPr wrap="square" rtlCol="0">
            <a:spAutoFit/>
          </a:bodyPr>
          <a:lstStyle/>
          <a:p>
            <a:r>
              <a:rPr kumimoji="1" lang="en-US" altLang="ja-JP" dirty="0" smtClean="0"/>
              <a:t>A</a:t>
            </a:r>
            <a:r>
              <a:rPr kumimoji="1" lang="ja-JP" altLang="en-US" dirty="0" smtClean="0"/>
              <a:t>；</a:t>
            </a:r>
            <a:r>
              <a:rPr lang="en-US" altLang="ja-JP" dirty="0" err="1" smtClean="0"/>
              <a:t>M</a:t>
            </a:r>
            <a:r>
              <a:rPr kumimoji="1" lang="en-US" altLang="ja-JP" dirty="0" err="1" smtClean="0"/>
              <a:t>ethodName;fieldname</a:t>
            </a:r>
            <a:r>
              <a:rPr kumimoji="1" lang="en-US" altLang="ja-JP" dirty="0" smtClean="0"/>
              <a:t>;...</a:t>
            </a:r>
            <a:endParaRPr kumimoji="1" lang="ja-JP" altLang="en-US" dirty="0"/>
          </a:p>
        </p:txBody>
      </p:sp>
      <p:sp>
        <p:nvSpPr>
          <p:cNvPr id="23" name="下矢印 22"/>
          <p:cNvSpPr/>
          <p:nvPr/>
        </p:nvSpPr>
        <p:spPr>
          <a:xfrm rot="16200000">
            <a:off x="6264675" y="5464336"/>
            <a:ext cx="332509" cy="466465"/>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24" name="円/楕円 23"/>
          <p:cNvSpPr/>
          <p:nvPr/>
        </p:nvSpPr>
        <p:spPr>
          <a:xfrm>
            <a:off x="6278529" y="5208104"/>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２</a:t>
            </a:r>
            <a:endParaRPr kumimoji="1" lang="ja-JP" altLang="en-US" dirty="0"/>
          </a:p>
        </p:txBody>
      </p:sp>
      <p:sp>
        <p:nvSpPr>
          <p:cNvPr id="25" name="テキスト ボックス 24"/>
          <p:cNvSpPr txBox="1"/>
          <p:nvPr/>
        </p:nvSpPr>
        <p:spPr>
          <a:xfrm>
            <a:off x="1850882" y="5939393"/>
            <a:ext cx="1864856" cy="369332"/>
          </a:xfrm>
          <a:prstGeom prst="rect">
            <a:avLst/>
          </a:prstGeom>
          <a:noFill/>
        </p:spPr>
        <p:txBody>
          <a:bodyPr wrap="square" rtlCol="0">
            <a:spAutoFit/>
          </a:bodyPr>
          <a:lstStyle/>
          <a:p>
            <a:pPr algn="ctr"/>
            <a:r>
              <a:rPr kumimoji="1" lang="ja-JP" altLang="en-US" dirty="0" smtClean="0">
                <a:solidFill>
                  <a:srgbClr val="FF0000"/>
                </a:solidFill>
              </a:rPr>
              <a:t>情報の抽出</a:t>
            </a:r>
            <a:endParaRPr kumimoji="1" lang="ja-JP" altLang="en-US" dirty="0">
              <a:solidFill>
                <a:srgbClr val="FF0000"/>
              </a:solidFill>
            </a:endParaRPr>
          </a:p>
        </p:txBody>
      </p:sp>
      <p:sp>
        <p:nvSpPr>
          <p:cNvPr id="9" name="スライド番号プレースホルダー 8"/>
          <p:cNvSpPr>
            <a:spLocks noGrp="1"/>
          </p:cNvSpPr>
          <p:nvPr>
            <p:ph type="sldNum" sz="quarter" idx="12"/>
          </p:nvPr>
        </p:nvSpPr>
        <p:spPr/>
        <p:txBody>
          <a:bodyPr/>
          <a:lstStyle/>
          <a:p>
            <a:fld id="{9F5033E9-932D-4E41-95C3-341F9A6DAE17}" type="slidenum">
              <a:rPr lang="en-US" altLang="ja-JP" smtClean="0"/>
              <a:pPr/>
              <a:t>11</a:t>
            </a:fld>
            <a:endParaRPr lang="en-US" altLang="ja-JP"/>
          </a:p>
        </p:txBody>
      </p:sp>
      <p:sp>
        <p:nvSpPr>
          <p:cNvPr id="19" name="右矢印 18"/>
          <p:cNvSpPr/>
          <p:nvPr/>
        </p:nvSpPr>
        <p:spPr>
          <a:xfrm>
            <a:off x="1850882" y="3323950"/>
            <a:ext cx="326261" cy="24674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76238354"/>
      </p:ext>
    </p:extLst>
  </p:cSld>
  <p:clrMapOvr>
    <a:masterClrMapping/>
  </p:clrMapOvr>
  <mc:AlternateContent xmlns:mc="http://schemas.openxmlformats.org/markup-compatibility/2006" xmlns:p14="http://schemas.microsoft.com/office/powerpoint/2010/main">
    <mc:Choice Requires="p14">
      <p:transition spd="slow" p14:dur="2000" advTm="149"/>
    </mc:Choice>
    <mc:Fallback xmlns="">
      <p:transition spd="slow" advTm="14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1"/>
                                        </p:tgtEl>
                                        <p:attrNameLst>
                                          <p:attrName>style.visibility</p:attrName>
                                        </p:attrNameLst>
                                      </p:cBhvr>
                                      <p:to>
                                        <p:strVal val="visible"/>
                                      </p:to>
                                    </p:set>
                                    <p:animEffect transition="in" filter="fade">
                                      <p:cBhvr>
                                        <p:cTn id="19" dur="500"/>
                                        <p:tgtEl>
                                          <p:spTgt spid="6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500"/>
                                        <p:tgtEl>
                                          <p:spTgt spid="2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500"/>
                                        <p:tgtEl>
                                          <p:spTgt spid="23"/>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500"/>
                                        <p:tgtEl>
                                          <p:spTgt spid="24"/>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63"/>
                                        </p:tgtEl>
                                        <p:attrNameLst>
                                          <p:attrName>style.visibility</p:attrName>
                                        </p:attrNameLst>
                                      </p:cBhvr>
                                      <p:to>
                                        <p:strVal val="visible"/>
                                      </p:to>
                                    </p:set>
                                    <p:animEffect transition="in" filter="fade">
                                      <p:cBhvr>
                                        <p:cTn id="45" dur="500"/>
                                        <p:tgtEl>
                                          <p:spTgt spid="63"/>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62"/>
                                        </p:tgtEl>
                                        <p:attrNameLst>
                                          <p:attrName>style.visibility</p:attrName>
                                        </p:attrNameLst>
                                      </p:cBhvr>
                                      <p:to>
                                        <p:strVal val="visible"/>
                                      </p:to>
                                    </p:set>
                                    <p:animEffect transition="in" filter="fade">
                                      <p:cBhvr>
                                        <p:cTn id="48"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2" grpId="0"/>
      <p:bldP spid="63" grpId="0"/>
      <p:bldP spid="7" grpId="0" animBg="1"/>
      <p:bldP spid="8" grpId="0"/>
      <p:bldP spid="23" grpId="0" animBg="1"/>
      <p:bldP spid="24" grpId="0" animBg="1"/>
      <p:bldP spid="25" grpId="0"/>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1.</a:t>
            </a:r>
            <a:r>
              <a:rPr lang="ja-JP" altLang="en-US" dirty="0"/>
              <a:t>クラスファイルからの</a:t>
            </a:r>
            <a:r>
              <a:rPr lang="en-US" altLang="ja-JP" dirty="0"/>
              <a:t/>
            </a:r>
            <a:br>
              <a:rPr lang="en-US" altLang="ja-JP" dirty="0"/>
            </a:br>
            <a:r>
              <a:rPr lang="ja-JP" altLang="en-US" dirty="0"/>
              <a:t>ハッシュ値の生成</a:t>
            </a:r>
            <a:endParaRPr kumimoji="1" lang="ja-JP" altLang="en-US" dirty="0"/>
          </a:p>
        </p:txBody>
      </p:sp>
      <p:sp>
        <p:nvSpPr>
          <p:cNvPr id="3" name="コンテンツ プレースホルダー 2"/>
          <p:cNvSpPr>
            <a:spLocks noGrp="1"/>
          </p:cNvSpPr>
          <p:nvPr>
            <p:ph idx="1"/>
          </p:nvPr>
        </p:nvSpPr>
        <p:spPr>
          <a:xfrm>
            <a:off x="457200" y="1600200"/>
            <a:ext cx="8229600" cy="1267691"/>
          </a:xfrm>
        </p:spPr>
        <p:txBody>
          <a:bodyPr/>
          <a:lstStyle/>
          <a:p>
            <a:pPr marL="0" indent="0">
              <a:buNone/>
            </a:pPr>
            <a:r>
              <a:rPr lang="ja-JP" altLang="en-US" sz="2800" dirty="0" smtClean="0"/>
              <a:t> 最終的に，</a:t>
            </a:r>
            <a:r>
              <a:rPr lang="en-US" altLang="ja-JP" sz="2800" dirty="0" smtClean="0"/>
              <a:t>jar </a:t>
            </a:r>
            <a:r>
              <a:rPr lang="ja-JP" altLang="en-US" sz="2800" dirty="0"/>
              <a:t>ファイルをハッシュ値の多重集合として</a:t>
            </a:r>
            <a:r>
              <a:rPr lang="ja-JP" altLang="en-US" sz="2800" dirty="0" smtClean="0"/>
              <a:t>扱う</a:t>
            </a:r>
            <a:endParaRPr lang="en-US" altLang="ja-JP" sz="2800" dirty="0" smtClean="0"/>
          </a:p>
          <a:p>
            <a:pPr lvl="1"/>
            <a:r>
              <a:rPr lang="ja-JP" altLang="en-US" sz="2400" dirty="0" smtClean="0"/>
              <a:t>パッケージ名を考慮しないことで，ハッシュ値が衝突する場合があるため多重集合としている</a:t>
            </a:r>
            <a:endParaRPr lang="en-US" altLang="ja-JP" sz="2400" dirty="0"/>
          </a:p>
          <a:p>
            <a:endParaRPr kumimoji="1" lang="ja-JP" altLang="en-US" dirty="0"/>
          </a:p>
        </p:txBody>
      </p:sp>
      <p:sp>
        <p:nvSpPr>
          <p:cNvPr id="8" name="正方形/長方形 7"/>
          <p:cNvSpPr/>
          <p:nvPr/>
        </p:nvSpPr>
        <p:spPr>
          <a:xfrm>
            <a:off x="1404193" y="3431073"/>
            <a:ext cx="2428043" cy="28462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9" name="グループ化 28"/>
          <p:cNvGrpSpPr/>
          <p:nvPr/>
        </p:nvGrpSpPr>
        <p:grpSpPr>
          <a:xfrm>
            <a:off x="1410830" y="3558803"/>
            <a:ext cx="2290239" cy="1254640"/>
            <a:chOff x="1410618" y="3489295"/>
            <a:chExt cx="2290239" cy="1254640"/>
          </a:xfrm>
        </p:grpSpPr>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56421" y="3489295"/>
              <a:ext cx="799701" cy="521731"/>
            </a:xfrm>
            <a:prstGeom prst="rect">
              <a:avLst/>
            </a:prstGeom>
          </p:spPr>
        </p:pic>
        <p:cxnSp>
          <p:nvCxnSpPr>
            <p:cNvPr id="6" name="カギ線コネクタ 5"/>
            <p:cNvCxnSpPr/>
            <p:nvPr/>
          </p:nvCxnSpPr>
          <p:spPr>
            <a:xfrm rot="16200000" flipH="1">
              <a:off x="2234084" y="3984291"/>
              <a:ext cx="195366" cy="150993"/>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410618" y="3607939"/>
              <a:ext cx="1691305" cy="430887"/>
            </a:xfrm>
            <a:prstGeom prst="rect">
              <a:avLst/>
            </a:prstGeom>
            <a:noFill/>
          </p:spPr>
          <p:txBody>
            <a:bodyPr wrap="square" rtlCol="0">
              <a:spAutoFit/>
            </a:bodyPr>
            <a:lstStyle/>
            <a:p>
              <a:pPr algn="ctr"/>
              <a:r>
                <a:rPr lang="en-US" altLang="ja-JP" sz="1050" b="1" dirty="0"/>
                <a:t>Package</a:t>
              </a:r>
            </a:p>
            <a:p>
              <a:pPr algn="ctr"/>
              <a:r>
                <a:rPr lang="en-US" altLang="ja-JP" sz="1050" b="1" dirty="0" smtClean="0"/>
                <a:t>X</a:t>
              </a:r>
              <a:endParaRPr lang="ja-JP" altLang="en-US" sz="1050" b="1" dirty="0"/>
            </a:p>
          </p:txBody>
        </p:sp>
        <p:cxnSp>
          <p:nvCxnSpPr>
            <p:cNvPr id="9" name="カギ線コネクタ 8"/>
            <p:cNvCxnSpPr/>
            <p:nvPr/>
          </p:nvCxnSpPr>
          <p:spPr>
            <a:xfrm rot="16200000" flipH="1">
              <a:off x="2105856" y="4316485"/>
              <a:ext cx="451824" cy="150992"/>
            </a:xfrm>
            <a:prstGeom prst="bentConnector3">
              <a:avLst>
                <a:gd name="adj1" fmla="val 98295"/>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メモ 9"/>
            <p:cNvSpPr/>
            <p:nvPr/>
          </p:nvSpPr>
          <p:spPr>
            <a:xfrm>
              <a:off x="2443781" y="4050902"/>
              <a:ext cx="212341" cy="272117"/>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solidFill>
                  <a:schemeClr val="tx1"/>
                </a:solidFill>
              </a:endParaRPr>
            </a:p>
          </p:txBody>
        </p:sp>
        <p:sp>
          <p:nvSpPr>
            <p:cNvPr id="11" name="正方形/長方形 10"/>
            <p:cNvSpPr/>
            <p:nvPr/>
          </p:nvSpPr>
          <p:spPr>
            <a:xfrm>
              <a:off x="2601960" y="4002294"/>
              <a:ext cx="1098897" cy="338554"/>
            </a:xfrm>
            <a:prstGeom prst="rect">
              <a:avLst/>
            </a:prstGeom>
          </p:spPr>
          <p:txBody>
            <a:bodyPr wrap="square">
              <a:spAutoFit/>
            </a:bodyPr>
            <a:lstStyle/>
            <a:p>
              <a:r>
                <a:rPr lang="en-US" altLang="ja-JP" sz="1600" dirty="0" err="1">
                  <a:solidFill>
                    <a:srgbClr val="FF0000"/>
                  </a:solidFill>
                </a:rPr>
                <a:t>A.class</a:t>
              </a:r>
              <a:endParaRPr lang="ja-JP" altLang="en-US" sz="1600" dirty="0">
                <a:solidFill>
                  <a:srgbClr val="FF0000"/>
                </a:solidFill>
              </a:endParaRPr>
            </a:p>
          </p:txBody>
        </p:sp>
        <p:sp>
          <p:nvSpPr>
            <p:cNvPr id="12" name="メモ 11"/>
            <p:cNvSpPr/>
            <p:nvPr/>
          </p:nvSpPr>
          <p:spPr>
            <a:xfrm>
              <a:off x="2443780" y="4462550"/>
              <a:ext cx="212341" cy="272117"/>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solidFill>
                  <a:schemeClr val="tx1"/>
                </a:solidFill>
              </a:endParaRPr>
            </a:p>
          </p:txBody>
        </p:sp>
        <p:sp>
          <p:nvSpPr>
            <p:cNvPr id="13" name="正方形/長方形 12"/>
            <p:cNvSpPr/>
            <p:nvPr/>
          </p:nvSpPr>
          <p:spPr>
            <a:xfrm>
              <a:off x="2601959" y="4405381"/>
              <a:ext cx="1098897" cy="338554"/>
            </a:xfrm>
            <a:prstGeom prst="rect">
              <a:avLst/>
            </a:prstGeom>
          </p:spPr>
          <p:txBody>
            <a:bodyPr wrap="square">
              <a:spAutoFit/>
            </a:bodyPr>
            <a:lstStyle/>
            <a:p>
              <a:r>
                <a:rPr lang="en-US" altLang="ja-JP" sz="1600" dirty="0" err="1"/>
                <a:t>B</a:t>
              </a:r>
              <a:r>
                <a:rPr lang="en-US" altLang="ja-JP" sz="1600" dirty="0" err="1" smtClean="0"/>
                <a:t>.class</a:t>
              </a:r>
              <a:endParaRPr lang="ja-JP" altLang="en-US" sz="1600" dirty="0"/>
            </a:p>
          </p:txBody>
        </p:sp>
      </p:grpSp>
      <p:grpSp>
        <p:nvGrpSpPr>
          <p:cNvPr id="28" name="グループ化 27"/>
          <p:cNvGrpSpPr/>
          <p:nvPr/>
        </p:nvGrpSpPr>
        <p:grpSpPr>
          <a:xfrm>
            <a:off x="1448490" y="4935145"/>
            <a:ext cx="2307362" cy="1254640"/>
            <a:chOff x="1497574" y="4870489"/>
            <a:chExt cx="2307362" cy="1254640"/>
          </a:xfrm>
        </p:grpSpPr>
        <p:pic>
          <p:nvPicPr>
            <p:cNvPr id="14" name="図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60500" y="4870489"/>
              <a:ext cx="799701" cy="521731"/>
            </a:xfrm>
            <a:prstGeom prst="rect">
              <a:avLst/>
            </a:prstGeom>
          </p:spPr>
        </p:pic>
        <p:cxnSp>
          <p:nvCxnSpPr>
            <p:cNvPr id="15" name="カギ線コネクタ 14"/>
            <p:cNvCxnSpPr/>
            <p:nvPr/>
          </p:nvCxnSpPr>
          <p:spPr>
            <a:xfrm rot="16200000" flipH="1">
              <a:off x="2338163" y="5365485"/>
              <a:ext cx="195366" cy="150993"/>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カギ線コネクタ 15"/>
            <p:cNvCxnSpPr/>
            <p:nvPr/>
          </p:nvCxnSpPr>
          <p:spPr>
            <a:xfrm rot="16200000" flipH="1">
              <a:off x="2209935" y="5697679"/>
              <a:ext cx="451824" cy="150992"/>
            </a:xfrm>
            <a:prstGeom prst="bentConnector3">
              <a:avLst>
                <a:gd name="adj1" fmla="val 98295"/>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メモ 16"/>
            <p:cNvSpPr/>
            <p:nvPr/>
          </p:nvSpPr>
          <p:spPr>
            <a:xfrm>
              <a:off x="2547860" y="5432096"/>
              <a:ext cx="212341" cy="272117"/>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solidFill>
                  <a:schemeClr val="tx1"/>
                </a:solidFill>
              </a:endParaRPr>
            </a:p>
          </p:txBody>
        </p:sp>
        <p:sp>
          <p:nvSpPr>
            <p:cNvPr id="18" name="正方形/長方形 17"/>
            <p:cNvSpPr/>
            <p:nvPr/>
          </p:nvSpPr>
          <p:spPr>
            <a:xfrm>
              <a:off x="2706039" y="5383488"/>
              <a:ext cx="1098897" cy="338554"/>
            </a:xfrm>
            <a:prstGeom prst="rect">
              <a:avLst/>
            </a:prstGeom>
          </p:spPr>
          <p:txBody>
            <a:bodyPr wrap="square">
              <a:spAutoFit/>
            </a:bodyPr>
            <a:lstStyle/>
            <a:p>
              <a:r>
                <a:rPr lang="en-US" altLang="ja-JP" sz="1600" dirty="0" err="1">
                  <a:solidFill>
                    <a:srgbClr val="FF0000"/>
                  </a:solidFill>
                </a:rPr>
                <a:t>A.class</a:t>
              </a:r>
              <a:endParaRPr lang="ja-JP" altLang="en-US" sz="1600" dirty="0">
                <a:solidFill>
                  <a:srgbClr val="FF0000"/>
                </a:solidFill>
              </a:endParaRPr>
            </a:p>
          </p:txBody>
        </p:sp>
        <p:sp>
          <p:nvSpPr>
            <p:cNvPr id="19" name="メモ 18"/>
            <p:cNvSpPr/>
            <p:nvPr/>
          </p:nvSpPr>
          <p:spPr>
            <a:xfrm>
              <a:off x="2547859" y="5843744"/>
              <a:ext cx="212341" cy="272117"/>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solidFill>
                  <a:schemeClr val="tx1"/>
                </a:solidFill>
              </a:endParaRPr>
            </a:p>
          </p:txBody>
        </p:sp>
        <p:sp>
          <p:nvSpPr>
            <p:cNvPr id="20" name="正方形/長方形 19"/>
            <p:cNvSpPr/>
            <p:nvPr/>
          </p:nvSpPr>
          <p:spPr>
            <a:xfrm>
              <a:off x="2706038" y="5786575"/>
              <a:ext cx="1098897" cy="338554"/>
            </a:xfrm>
            <a:prstGeom prst="rect">
              <a:avLst/>
            </a:prstGeom>
          </p:spPr>
          <p:txBody>
            <a:bodyPr wrap="square">
              <a:spAutoFit/>
            </a:bodyPr>
            <a:lstStyle/>
            <a:p>
              <a:r>
                <a:rPr lang="en-US" altLang="ja-JP" sz="1600" dirty="0" err="1"/>
                <a:t>C</a:t>
              </a:r>
              <a:r>
                <a:rPr lang="en-US" altLang="ja-JP" sz="1600" dirty="0" err="1" smtClean="0"/>
                <a:t>.class</a:t>
              </a:r>
              <a:endParaRPr lang="ja-JP" altLang="en-US" sz="1600" dirty="0"/>
            </a:p>
          </p:txBody>
        </p:sp>
        <p:sp>
          <p:nvSpPr>
            <p:cNvPr id="21" name="テキスト ボックス 20"/>
            <p:cNvSpPr txBox="1"/>
            <p:nvPr/>
          </p:nvSpPr>
          <p:spPr>
            <a:xfrm>
              <a:off x="1497574" y="4965631"/>
              <a:ext cx="1691305" cy="430887"/>
            </a:xfrm>
            <a:prstGeom prst="rect">
              <a:avLst/>
            </a:prstGeom>
            <a:noFill/>
          </p:spPr>
          <p:txBody>
            <a:bodyPr wrap="square" rtlCol="0">
              <a:spAutoFit/>
            </a:bodyPr>
            <a:lstStyle/>
            <a:p>
              <a:pPr algn="ctr"/>
              <a:r>
                <a:rPr lang="en-US" altLang="ja-JP" sz="1050" b="1" dirty="0"/>
                <a:t>Package</a:t>
              </a:r>
            </a:p>
            <a:p>
              <a:pPr algn="ctr"/>
              <a:r>
                <a:rPr lang="en-US" altLang="ja-JP" sz="1050" b="1" dirty="0"/>
                <a:t>Y</a:t>
              </a:r>
              <a:endParaRPr lang="ja-JP" altLang="en-US" sz="1050" b="1" dirty="0"/>
            </a:p>
          </p:txBody>
        </p:sp>
      </p:grpSp>
      <p:sp>
        <p:nvSpPr>
          <p:cNvPr id="22" name="正方形/長方形 21"/>
          <p:cNvSpPr/>
          <p:nvPr/>
        </p:nvSpPr>
        <p:spPr>
          <a:xfrm>
            <a:off x="2044949" y="6287470"/>
            <a:ext cx="1146532" cy="369332"/>
          </a:xfrm>
          <a:prstGeom prst="rect">
            <a:avLst/>
          </a:prstGeom>
        </p:spPr>
        <p:txBody>
          <a:bodyPr wrap="none">
            <a:spAutoFit/>
          </a:bodyPr>
          <a:lstStyle/>
          <a:p>
            <a:r>
              <a:rPr lang="en-US" altLang="ja-JP" dirty="0" smtClean="0"/>
              <a:t>Targe</a:t>
            </a:r>
            <a:r>
              <a:rPr lang="en-US" altLang="ja-JP" dirty="0"/>
              <a:t>t</a:t>
            </a:r>
            <a:r>
              <a:rPr lang="en-US" altLang="ja-JP" dirty="0" smtClean="0"/>
              <a:t>.jar</a:t>
            </a:r>
            <a:endParaRPr lang="ja-JP" altLang="en-US" dirty="0"/>
          </a:p>
        </p:txBody>
      </p:sp>
      <p:grpSp>
        <p:nvGrpSpPr>
          <p:cNvPr id="23" name="グループ化 22"/>
          <p:cNvGrpSpPr/>
          <p:nvPr/>
        </p:nvGrpSpPr>
        <p:grpSpPr>
          <a:xfrm>
            <a:off x="5858859" y="3613369"/>
            <a:ext cx="2074109" cy="2481649"/>
            <a:chOff x="880048" y="3514422"/>
            <a:chExt cx="2093125" cy="2481649"/>
          </a:xfrm>
        </p:grpSpPr>
        <p:sp>
          <p:nvSpPr>
            <p:cNvPr id="24" name="角丸四角形 23"/>
            <p:cNvSpPr/>
            <p:nvPr/>
          </p:nvSpPr>
          <p:spPr>
            <a:xfrm>
              <a:off x="880048" y="3675858"/>
              <a:ext cx="2093124" cy="232021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ysClr val="windowText" lastClr="000000"/>
                </a:solidFill>
              </a:endParaRPr>
            </a:p>
          </p:txBody>
        </p:sp>
        <p:sp>
          <p:nvSpPr>
            <p:cNvPr id="25" name="object 3"/>
            <p:cNvSpPr txBox="1"/>
            <p:nvPr/>
          </p:nvSpPr>
          <p:spPr>
            <a:xfrm>
              <a:off x="971207" y="4094405"/>
              <a:ext cx="2001966" cy="1528624"/>
            </a:xfrm>
            <a:prstGeom prst="rect">
              <a:avLst/>
            </a:prstGeom>
          </p:spPr>
          <p:txBody>
            <a:bodyPr vert="horz" wrap="square" lIns="0" tIns="0" rIns="0" bIns="0" rtlCol="0">
              <a:spAutoFit/>
            </a:bodyPr>
            <a:lstStyle/>
            <a:p>
              <a:pPr marL="97790" indent="-85725">
                <a:lnSpc>
                  <a:spcPct val="100000"/>
                </a:lnSpc>
                <a:spcBef>
                  <a:spcPts val="80"/>
                </a:spcBef>
              </a:pPr>
              <a:r>
                <a:rPr lang="en-US" sz="2400" dirty="0" smtClean="0">
                  <a:latin typeface="+mn-lt"/>
                  <a:cs typeface="Times New Roman"/>
                </a:rPr>
                <a:t>	</a:t>
              </a:r>
              <a:r>
                <a:rPr lang="en-US" sz="2400" b="1" dirty="0" smtClean="0">
                  <a:latin typeface="Courier New"/>
                  <a:cs typeface="Courier New"/>
                </a:rPr>
                <a:t>{</a:t>
              </a:r>
              <a:r>
                <a:rPr sz="2400" b="1" dirty="0" smtClean="0">
                  <a:solidFill>
                    <a:srgbClr val="FF0000"/>
                  </a:solidFill>
                  <a:latin typeface="Courier New"/>
                  <a:cs typeface="Courier New"/>
                </a:rPr>
                <a:t>7fabc..</a:t>
              </a:r>
              <a:r>
                <a:rPr sz="2400" b="1" spc="5" dirty="0" smtClean="0">
                  <a:solidFill>
                    <a:srgbClr val="FF0000"/>
                  </a:solidFill>
                  <a:latin typeface="Courier New"/>
                  <a:cs typeface="Courier New"/>
                </a:rPr>
                <a:t>.</a:t>
              </a:r>
              <a:r>
                <a:rPr lang="en-US" sz="2400" b="1" spc="5" dirty="0" smtClean="0">
                  <a:latin typeface="Courier New"/>
                  <a:cs typeface="Courier New"/>
                </a:rPr>
                <a:t>,</a:t>
              </a:r>
            </a:p>
            <a:p>
              <a:pPr marL="97790">
                <a:lnSpc>
                  <a:spcPct val="100000"/>
                </a:lnSpc>
                <a:spcBef>
                  <a:spcPts val="195"/>
                </a:spcBef>
                <a:tabLst>
                  <a:tab pos="439420" algn="l"/>
                </a:tabLst>
              </a:pPr>
              <a:r>
                <a:rPr lang="en-US" altLang="ja-JP" sz="2400" b="1" dirty="0" smtClean="0">
                  <a:solidFill>
                    <a:srgbClr val="FFC000"/>
                  </a:solidFill>
                  <a:latin typeface="Courier New"/>
                  <a:cs typeface="Courier New"/>
                </a:rPr>
                <a:t> </a:t>
              </a:r>
              <a:r>
                <a:rPr lang="en-US" altLang="ja-JP" sz="2400" b="1" dirty="0" smtClean="0">
                  <a:solidFill>
                    <a:srgbClr val="FF0000"/>
                  </a:solidFill>
                  <a:latin typeface="Courier New"/>
                  <a:cs typeface="Courier New"/>
                </a:rPr>
                <a:t>7fabc</a:t>
              </a:r>
              <a:r>
                <a:rPr lang="en-US" altLang="ja-JP" sz="2400" b="1" dirty="0">
                  <a:solidFill>
                    <a:srgbClr val="FF0000"/>
                  </a:solidFill>
                  <a:latin typeface="Courier New"/>
                  <a:cs typeface="Courier New"/>
                </a:rPr>
                <a:t>..</a:t>
              </a:r>
              <a:r>
                <a:rPr lang="en-US" altLang="ja-JP" sz="2400" b="1" spc="5" dirty="0">
                  <a:solidFill>
                    <a:srgbClr val="FF0000"/>
                  </a:solidFill>
                  <a:latin typeface="Courier New"/>
                  <a:cs typeface="Courier New"/>
                </a:rPr>
                <a:t>.</a:t>
              </a:r>
              <a:r>
                <a:rPr lang="en-US" sz="2400" b="1" spc="5" dirty="0" smtClean="0">
                  <a:latin typeface="Courier New"/>
                  <a:cs typeface="Courier New"/>
                </a:rPr>
                <a:t>,</a:t>
              </a:r>
            </a:p>
            <a:p>
              <a:pPr marL="97790">
                <a:spcBef>
                  <a:spcPts val="80"/>
                </a:spcBef>
                <a:tabLst>
                  <a:tab pos="439420" algn="l"/>
                </a:tabLst>
              </a:pPr>
              <a:r>
                <a:rPr lang="en-US" altLang="ja-JP" sz="2400" b="1" spc="5" dirty="0" smtClean="0">
                  <a:latin typeface="Courier New"/>
                  <a:cs typeface="Courier New"/>
                </a:rPr>
                <a:t> b93d6...,</a:t>
              </a:r>
              <a:endParaRPr lang="en-US" sz="2400" b="1" dirty="0" smtClean="0">
                <a:latin typeface="Courier New"/>
                <a:cs typeface="Courier New"/>
              </a:endParaRPr>
            </a:p>
            <a:p>
              <a:pPr marL="97790">
                <a:lnSpc>
                  <a:spcPct val="100000"/>
                </a:lnSpc>
                <a:spcBef>
                  <a:spcPts val="80"/>
                </a:spcBef>
                <a:tabLst>
                  <a:tab pos="439420" algn="l"/>
                </a:tabLst>
              </a:pPr>
              <a:r>
                <a:rPr lang="en-US" sz="2400" b="1" dirty="0" smtClean="0">
                  <a:latin typeface="Courier New"/>
                  <a:cs typeface="Courier New"/>
                </a:rPr>
                <a:t> </a:t>
              </a:r>
              <a:r>
                <a:rPr sz="2400" b="1" dirty="0" smtClean="0">
                  <a:latin typeface="Courier New"/>
                  <a:cs typeface="Courier New"/>
                </a:rPr>
                <a:t>07a</a:t>
              </a:r>
              <a:r>
                <a:rPr lang="en-US" sz="2400" b="1" dirty="0">
                  <a:latin typeface="Courier New"/>
                  <a:cs typeface="Courier New"/>
                </a:rPr>
                <a:t>5</a:t>
              </a:r>
              <a:r>
                <a:rPr sz="2400" b="1" dirty="0" smtClean="0">
                  <a:latin typeface="Courier New"/>
                  <a:cs typeface="Courier New"/>
                </a:rPr>
                <a:t>1..</a:t>
              </a:r>
              <a:r>
                <a:rPr sz="2400" b="1" spc="5" dirty="0" smtClean="0">
                  <a:latin typeface="Courier New"/>
                  <a:cs typeface="Courier New"/>
                </a:rPr>
                <a:t>.</a:t>
              </a:r>
              <a:r>
                <a:rPr lang="en-US" sz="2400" b="1" spc="5" dirty="0" smtClean="0">
                  <a:latin typeface="Courier New"/>
                  <a:cs typeface="Courier New"/>
                </a:rPr>
                <a:t>}</a:t>
              </a:r>
            </a:p>
          </p:txBody>
        </p:sp>
        <p:sp>
          <p:nvSpPr>
            <p:cNvPr id="26" name="Document"/>
            <p:cNvSpPr>
              <a:spLocks noEditPoints="1" noChangeArrowheads="1"/>
            </p:cNvSpPr>
            <p:nvPr/>
          </p:nvSpPr>
          <p:spPr bwMode="auto">
            <a:xfrm>
              <a:off x="1079453" y="3514422"/>
              <a:ext cx="1694314"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t>Target.jar [4</a:t>
              </a:r>
              <a:r>
                <a:rPr lang="en-US" altLang="ja-JP" dirty="0" smtClean="0"/>
                <a:t>]</a:t>
              </a:r>
              <a:endParaRPr lang="en-US" altLang="ja-JP" sz="1800" dirty="0" smtClean="0"/>
            </a:p>
          </p:txBody>
        </p:sp>
      </p:grpSp>
      <p:sp>
        <p:nvSpPr>
          <p:cNvPr id="27" name="右矢印 26"/>
          <p:cNvSpPr/>
          <p:nvPr/>
        </p:nvSpPr>
        <p:spPr>
          <a:xfrm>
            <a:off x="4471475" y="4604376"/>
            <a:ext cx="748145" cy="4996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スライド番号プレースホルダー 31"/>
          <p:cNvSpPr>
            <a:spLocks noGrp="1"/>
          </p:cNvSpPr>
          <p:nvPr>
            <p:ph type="sldNum" sz="quarter" idx="12"/>
          </p:nvPr>
        </p:nvSpPr>
        <p:spPr/>
        <p:txBody>
          <a:bodyPr/>
          <a:lstStyle/>
          <a:p>
            <a:fld id="{9F5033E9-932D-4E41-95C3-341F9A6DAE17}" type="slidenum">
              <a:rPr lang="en-US" altLang="ja-JP" smtClean="0"/>
              <a:pPr/>
              <a:t>12</a:t>
            </a:fld>
            <a:endParaRPr lang="en-US" altLang="ja-JP"/>
          </a:p>
        </p:txBody>
      </p:sp>
    </p:spTree>
    <p:extLst>
      <p:ext uri="{BB962C8B-B14F-4D97-AF65-F5344CB8AC3E}">
        <p14:creationId xmlns:p14="http://schemas.microsoft.com/office/powerpoint/2010/main" val="3629673006"/>
      </p:ext>
    </p:extLst>
  </p:cSld>
  <p:clrMapOvr>
    <a:masterClrMapping/>
  </p:clrMapOvr>
  <mc:AlternateContent xmlns:mc="http://schemas.openxmlformats.org/markup-compatibility/2006" xmlns:p14="http://schemas.microsoft.com/office/powerpoint/2010/main">
    <mc:Choice Requires="p14">
      <p:transition spd="slow" p14:dur="2000" advTm="159"/>
    </mc:Choice>
    <mc:Fallback xmlns="">
      <p:transition spd="slow" advTm="159"/>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a:t>
            </a:r>
            <a:r>
              <a:rPr kumimoji="1" lang="ja-JP" altLang="en-US" dirty="0" smtClean="0"/>
              <a:t>データベースとの比較</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　入力ファイルをデータベースと比較</a:t>
            </a:r>
            <a:endParaRPr kumimoji="1" lang="en-US" altLang="ja-JP" dirty="0" smtClean="0"/>
          </a:p>
          <a:p>
            <a:pPr lvl="1"/>
            <a:r>
              <a:rPr lang="ja-JP" altLang="en-US" dirty="0" smtClean="0"/>
              <a:t>完全な形での再利用を優先的に検出するアルゴリズム</a:t>
            </a:r>
            <a:endParaRPr lang="en-US" altLang="ja-JP" dirty="0" smtClean="0"/>
          </a:p>
          <a:p>
            <a:pPr lvl="1"/>
            <a:endParaRPr lang="en-US" altLang="ja-JP" dirty="0"/>
          </a:p>
          <a:p>
            <a:pPr marL="0" indent="0">
              <a:buNone/>
            </a:pPr>
            <a:r>
              <a:rPr lang="ja-JP" altLang="en-US" dirty="0" smtClean="0"/>
              <a:t>　以下の手順の繰り返しで行う</a:t>
            </a:r>
            <a:endParaRPr lang="en-US" altLang="ja-JP" dirty="0" smtClean="0"/>
          </a:p>
          <a:p>
            <a:pPr marL="457200" lvl="1" indent="0">
              <a:buNone/>
            </a:pPr>
            <a:r>
              <a:rPr lang="ja-JP" altLang="en-US" dirty="0" smtClean="0"/>
              <a:t>手順</a:t>
            </a:r>
            <a:r>
              <a:rPr lang="en-US" altLang="ja-JP" dirty="0" smtClean="0"/>
              <a:t>1: </a:t>
            </a:r>
            <a:r>
              <a:rPr lang="ja-JP" altLang="en-US" dirty="0" smtClean="0"/>
              <a:t>再利用元候補の選択</a:t>
            </a:r>
            <a:endParaRPr lang="en-US" altLang="ja-JP" dirty="0" smtClean="0"/>
          </a:p>
          <a:p>
            <a:pPr marL="457200" lvl="1" indent="0">
              <a:buNone/>
            </a:pPr>
            <a:r>
              <a:rPr lang="ja-JP" altLang="en-US" dirty="0" smtClean="0"/>
              <a:t>手順</a:t>
            </a:r>
            <a:r>
              <a:rPr lang="en-US" altLang="ja-JP" dirty="0" smtClean="0"/>
              <a:t>2: </a:t>
            </a:r>
            <a:r>
              <a:rPr lang="ja-JP" altLang="en-US" dirty="0" smtClean="0"/>
              <a:t>再利用元ライブラリの確定</a:t>
            </a:r>
            <a:endParaRPr lang="en-US" altLang="ja-JP" dirty="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13</a:t>
            </a:fld>
            <a:endParaRPr lang="en-US" altLang="ja-JP"/>
          </a:p>
        </p:txBody>
      </p:sp>
    </p:spTree>
    <p:extLst>
      <p:ext uri="{BB962C8B-B14F-4D97-AF65-F5344CB8AC3E}">
        <p14:creationId xmlns:p14="http://schemas.microsoft.com/office/powerpoint/2010/main" val="3107428628"/>
      </p:ext>
    </p:extLst>
  </p:cSld>
  <p:clrMapOvr>
    <a:masterClrMapping/>
  </p:clrMapOvr>
  <mc:AlternateContent xmlns:mc="http://schemas.openxmlformats.org/markup-compatibility/2006" xmlns:p14="http://schemas.microsoft.com/office/powerpoint/2010/main">
    <mc:Choice Requires="p14">
      <p:transition spd="slow" p14:dur="2000" advTm="154"/>
    </mc:Choice>
    <mc:Fallback xmlns="">
      <p:transition spd="slow" advTm="154"/>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457200" lvl="1" indent="0">
              <a:buNone/>
            </a:pPr>
            <a:r>
              <a:rPr lang="ja-JP" altLang="en-US" dirty="0" smtClean="0"/>
              <a:t>手順</a:t>
            </a:r>
            <a:r>
              <a:rPr lang="en-US" altLang="ja-JP" dirty="0"/>
              <a:t>1: </a:t>
            </a:r>
            <a:r>
              <a:rPr lang="ja-JP" altLang="en-US" dirty="0"/>
              <a:t>再利用元候補の選択</a:t>
            </a:r>
            <a:endParaRPr lang="en-US" altLang="ja-JP" dirty="0"/>
          </a:p>
        </p:txBody>
      </p:sp>
      <p:sp>
        <p:nvSpPr>
          <p:cNvPr id="3" name="コンテンツ プレースホルダー 2"/>
          <p:cNvSpPr>
            <a:spLocks noGrp="1"/>
          </p:cNvSpPr>
          <p:nvPr>
            <p:ph idx="1"/>
          </p:nvPr>
        </p:nvSpPr>
        <p:spPr/>
        <p:txBody>
          <a:bodyPr/>
          <a:lstStyle/>
          <a:p>
            <a:endParaRPr kumimoji="1" lang="en-US" altLang="ja-JP" dirty="0" smtClean="0"/>
          </a:p>
          <a:p>
            <a:pPr lvl="1"/>
            <a:endParaRPr kumimoji="1" lang="en-US" altLang="ja-JP" dirty="0" smtClean="0"/>
          </a:p>
          <a:p>
            <a:pPr lvl="1"/>
            <a:endParaRPr lang="en-US" altLang="ja-JP" dirty="0" smtClean="0"/>
          </a:p>
        </p:txBody>
      </p:sp>
      <p:sp>
        <p:nvSpPr>
          <p:cNvPr id="41" name="コンテンツ プレースホルダー 2"/>
          <p:cNvSpPr txBox="1">
            <a:spLocks/>
          </p:cNvSpPr>
          <p:nvPr/>
        </p:nvSpPr>
        <p:spPr bwMode="auto">
          <a:xfrm>
            <a:off x="457200" y="16002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dirty="0" smtClean="0"/>
              <a:t>データベース内の各ライブラリに対して，入力ソフトウェアとハッシュ値が一致するクラス数の割合を計算 </a:t>
            </a:r>
            <a:r>
              <a:rPr lang="en-US" altLang="ja-JP" sz="2800" kern="0" dirty="0" smtClean="0"/>
              <a:t>(</a:t>
            </a:r>
            <a:r>
              <a:rPr lang="ja-JP" altLang="en-US" sz="2800" kern="0" dirty="0" smtClean="0"/>
              <a:t>オーバーラップ値</a:t>
            </a:r>
            <a:r>
              <a:rPr lang="en-US" altLang="ja-JP" sz="2800" kern="0" dirty="0" smtClean="0"/>
              <a:t>)</a:t>
            </a:r>
          </a:p>
        </p:txBody>
      </p:sp>
      <p:grpSp>
        <p:nvGrpSpPr>
          <p:cNvPr id="5" name="グループ化 4"/>
          <p:cNvGrpSpPr/>
          <p:nvPr/>
        </p:nvGrpSpPr>
        <p:grpSpPr>
          <a:xfrm>
            <a:off x="1137153" y="3709968"/>
            <a:ext cx="7569699" cy="2962317"/>
            <a:chOff x="-474587" y="2755592"/>
            <a:chExt cx="9313787" cy="3644846"/>
          </a:xfrm>
        </p:grpSpPr>
        <p:grpSp>
          <p:nvGrpSpPr>
            <p:cNvPr id="17" name="グループ化 16"/>
            <p:cNvGrpSpPr/>
            <p:nvPr/>
          </p:nvGrpSpPr>
          <p:grpSpPr>
            <a:xfrm>
              <a:off x="-474587" y="3195432"/>
              <a:ext cx="2043520" cy="2182050"/>
              <a:chOff x="2713462" y="3043529"/>
              <a:chExt cx="2043520" cy="2925610"/>
            </a:xfrm>
          </p:grpSpPr>
          <p:sp>
            <p:nvSpPr>
              <p:cNvPr id="18" name="角丸四角形 17"/>
              <p:cNvSpPr/>
              <p:nvPr/>
            </p:nvSpPr>
            <p:spPr>
              <a:xfrm>
                <a:off x="2713462" y="3273022"/>
                <a:ext cx="2043520" cy="2696117"/>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20" name="Document"/>
              <p:cNvSpPr>
                <a:spLocks noEditPoints="1" noChangeArrowheads="1"/>
              </p:cNvSpPr>
              <p:nvPr/>
            </p:nvSpPr>
            <p:spPr bwMode="auto">
              <a:xfrm>
                <a:off x="2905606" y="3043529"/>
                <a:ext cx="1520343" cy="49935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Target.jar [5]</a:t>
                </a:r>
              </a:p>
            </p:txBody>
          </p:sp>
        </p:grpSp>
        <p:sp>
          <p:nvSpPr>
            <p:cNvPr id="37" name="object 3"/>
            <p:cNvSpPr txBox="1"/>
            <p:nvPr/>
          </p:nvSpPr>
          <p:spPr>
            <a:xfrm>
              <a:off x="-107466" y="3678037"/>
              <a:ext cx="1198392" cy="1543159"/>
            </a:xfrm>
            <a:prstGeom prst="rect">
              <a:avLst/>
            </a:prstGeom>
          </p:spPr>
          <p:txBody>
            <a:bodyPr vert="horz" wrap="square" lIns="0" tIns="0" rIns="0" bIns="0" rtlCol="0">
              <a:spAutoFit/>
            </a:bodyPr>
            <a:lstStyle/>
            <a:p>
              <a:pPr marL="97790" indent="-85725" algn="ctr">
                <a:lnSpc>
                  <a:spcPct val="100000"/>
                </a:lnSpc>
                <a:spcBef>
                  <a:spcPts val="80"/>
                </a:spcBef>
              </a:pPr>
              <a:r>
                <a:rPr lang="en-US" sz="1400" dirty="0">
                  <a:latin typeface="Times New Roman"/>
                  <a:cs typeface="Times New Roman"/>
                </a:rPr>
                <a:t>	</a:t>
              </a:r>
              <a:r>
                <a:rPr lang="en-US" sz="1400" u="sng" dirty="0" smtClean="0">
                  <a:latin typeface="Times New Roman"/>
                  <a:cs typeface="Times New Roman"/>
                </a:rPr>
                <a:t>Hash</a:t>
              </a:r>
            </a:p>
            <a:p>
              <a:pPr marL="97790" indent="-85725">
                <a:lnSpc>
                  <a:spcPct val="100000"/>
                </a:lnSpc>
                <a:spcBef>
                  <a:spcPts val="80"/>
                </a:spcBef>
              </a:pPr>
              <a:r>
                <a:rPr lang="en-US" sz="1200" b="1" dirty="0" smtClean="0">
                  <a:latin typeface="Courier New"/>
                  <a:cs typeface="Courier New"/>
                </a:rPr>
                <a:t>	</a:t>
              </a:r>
              <a:r>
                <a:rPr lang="en-US" sz="1200" b="1" dirty="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en-US" sz="1200" b="1" dirty="0">
                  <a:latin typeface="Courier New"/>
                  <a:cs typeface="Courier New"/>
                </a:rPr>
                <a:t>b</a:t>
              </a:r>
              <a:r>
                <a:rPr sz="1200" b="1" dirty="0" smtClean="0">
                  <a:latin typeface="Courier New"/>
                  <a:cs typeface="Courier New"/>
                </a:rPr>
                <a:t>f1dc..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pt-BR" sz="1200" b="1" spc="5" dirty="0">
                  <a:latin typeface="Courier New"/>
                  <a:cs typeface="Courier New"/>
                </a:rPr>
                <a:t>c</a:t>
              </a:r>
              <a:r>
                <a:rPr lang="pt-BR" sz="1200" b="1" spc="5" dirty="0" smtClean="0">
                  <a:latin typeface="Courier New"/>
                  <a:cs typeface="Courier New"/>
                </a:rPr>
                <a:t>20b4...</a:t>
              </a:r>
            </a:p>
            <a:p>
              <a:pPr marL="97790">
                <a:lnSpc>
                  <a:spcPct val="100000"/>
                </a:lnSpc>
                <a:spcBef>
                  <a:spcPts val="195"/>
                </a:spcBef>
                <a:tabLst>
                  <a:tab pos="439420" algn="l"/>
                </a:tabLst>
              </a:pPr>
              <a:r>
                <a:rPr lang="pt-BR" sz="1200" b="1" spc="5" dirty="0">
                  <a:latin typeface="Courier New"/>
                  <a:cs typeface="Courier New"/>
                </a:rPr>
                <a:t>d</a:t>
              </a:r>
              <a:r>
                <a:rPr lang="pt-BR" sz="1200" b="1" spc="5" dirty="0" smtClean="0">
                  <a:latin typeface="Courier New"/>
                  <a:cs typeface="Courier New"/>
                </a:rPr>
                <a:t>a18e...</a:t>
              </a:r>
            </a:p>
            <a:p>
              <a:pPr marL="97790">
                <a:lnSpc>
                  <a:spcPct val="100000"/>
                </a:lnSpc>
                <a:spcBef>
                  <a:spcPts val="195"/>
                </a:spcBef>
                <a:tabLst>
                  <a:tab pos="439420" algn="l"/>
                </a:tabLst>
              </a:pPr>
              <a:r>
                <a:rPr lang="en-US" sz="1200" b="1" spc="5" dirty="0">
                  <a:latin typeface="Courier New"/>
                  <a:cs typeface="Courier New"/>
                </a:rPr>
                <a:t>e</a:t>
              </a:r>
              <a:r>
                <a:rPr lang="en-US" sz="1200" b="1" spc="5" dirty="0" smtClean="0">
                  <a:latin typeface="Courier New"/>
                  <a:cs typeface="Courier New"/>
                </a:rPr>
                <a:t>2cdb...</a:t>
              </a:r>
            </a:p>
          </p:txBody>
        </p:sp>
        <p:grpSp>
          <p:nvGrpSpPr>
            <p:cNvPr id="8" name="グループ化 7"/>
            <p:cNvGrpSpPr/>
            <p:nvPr/>
          </p:nvGrpSpPr>
          <p:grpSpPr>
            <a:xfrm>
              <a:off x="2692863" y="2755592"/>
              <a:ext cx="5836659" cy="3262927"/>
              <a:chOff x="3767979" y="3047275"/>
              <a:chExt cx="6113115" cy="3262927"/>
            </a:xfrm>
          </p:grpSpPr>
          <p:sp>
            <p:nvSpPr>
              <p:cNvPr id="6" name="object 10"/>
              <p:cNvSpPr/>
              <p:nvPr/>
            </p:nvSpPr>
            <p:spPr>
              <a:xfrm>
                <a:off x="3767979" y="3047275"/>
                <a:ext cx="6113115" cy="3008617"/>
              </a:xfrm>
              <a:custGeom>
                <a:avLst/>
                <a:gdLst/>
                <a:ahLst/>
                <a:cxnLst/>
                <a:rect l="l" t="t" r="r" b="b"/>
                <a:pathLst>
                  <a:path w="1553210" h="3812540">
                    <a:moveTo>
                      <a:pt x="0" y="3812184"/>
                    </a:moveTo>
                    <a:lnTo>
                      <a:pt x="1553171" y="3812184"/>
                    </a:lnTo>
                    <a:lnTo>
                      <a:pt x="1553171" y="0"/>
                    </a:lnTo>
                    <a:lnTo>
                      <a:pt x="0" y="0"/>
                    </a:lnTo>
                    <a:lnTo>
                      <a:pt x="0" y="3812184"/>
                    </a:lnTo>
                    <a:close/>
                  </a:path>
                </a:pathLst>
              </a:custGeom>
              <a:ln/>
            </p:spPr>
            <p:style>
              <a:lnRef idx="1">
                <a:schemeClr val="accent1"/>
              </a:lnRef>
              <a:fillRef idx="2">
                <a:schemeClr val="accent1"/>
              </a:fillRef>
              <a:effectRef idx="1">
                <a:schemeClr val="accent1"/>
              </a:effectRef>
              <a:fontRef idx="minor">
                <a:schemeClr val="dk1"/>
              </a:fontRef>
            </p:style>
            <p:txBody>
              <a:bodyPr wrap="square" lIns="0" tIns="0" rIns="0" bIns="0" rtlCol="0"/>
              <a:lstStyle/>
              <a:p>
                <a:endParaRPr sz="1400" dirty="0"/>
              </a:p>
            </p:txBody>
          </p:sp>
          <p:sp>
            <p:nvSpPr>
              <p:cNvPr id="14" name="テキスト ボックス 13"/>
              <p:cNvSpPr txBox="1"/>
              <p:nvPr/>
            </p:nvSpPr>
            <p:spPr>
              <a:xfrm>
                <a:off x="6113619" y="5931512"/>
                <a:ext cx="1394086" cy="37869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altLang="ja-JP" sz="1400" dirty="0" smtClean="0"/>
                  <a:t>Database</a:t>
                </a:r>
                <a:endParaRPr lang="en-US" altLang="ja-JP" sz="1400" dirty="0"/>
              </a:p>
            </p:txBody>
          </p:sp>
          <p:grpSp>
            <p:nvGrpSpPr>
              <p:cNvPr id="39" name="グループ化 38"/>
              <p:cNvGrpSpPr/>
              <p:nvPr/>
            </p:nvGrpSpPr>
            <p:grpSpPr>
              <a:xfrm>
                <a:off x="4079924" y="3115606"/>
                <a:ext cx="1753220" cy="1079783"/>
                <a:chOff x="3634828" y="3008089"/>
                <a:chExt cx="1753220" cy="1079783"/>
              </a:xfrm>
            </p:grpSpPr>
            <p:sp>
              <p:nvSpPr>
                <p:cNvPr id="52" name="角丸四角形 51"/>
                <p:cNvSpPr/>
                <p:nvPr/>
              </p:nvSpPr>
              <p:spPr>
                <a:xfrm>
                  <a:off x="3634828" y="3137610"/>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3" name="object 3"/>
                <p:cNvSpPr txBox="1"/>
                <p:nvPr/>
              </p:nvSpPr>
              <p:spPr>
                <a:xfrm>
                  <a:off x="3830584" y="3267133"/>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altLang="ja-JP" sz="1200" b="1" dirty="0" smtClean="0">
                      <a:latin typeface="Courier New"/>
                      <a:cs typeface="Courier New"/>
                    </a:rPr>
                    <a:t>af3bc</a:t>
                  </a:r>
                  <a:r>
                    <a:rPr sz="1200" b="1" dirty="0" smtClean="0">
                      <a:latin typeface="Courier New"/>
                      <a:cs typeface="Courier New"/>
                    </a:rPr>
                    <a:t>..</a:t>
                  </a:r>
                  <a:r>
                    <a:rPr sz="1200" b="1" spc="5" dirty="0" smtClean="0">
                      <a:latin typeface="Courier New"/>
                      <a:cs typeface="Courier New"/>
                    </a:rPr>
                    <a:t>.</a:t>
                  </a:r>
                  <a:r>
                    <a:rPr lang="en-US" sz="1200" b="1" spc="5" dirty="0" smtClean="0">
                      <a:latin typeface="Courier New"/>
                      <a:cs typeface="Courier New"/>
                    </a:rPr>
                    <a:t> </a:t>
                  </a:r>
                </a:p>
                <a:p>
                  <a:pPr marL="97790">
                    <a:lnSpc>
                      <a:spcPct val="100000"/>
                    </a:lnSpc>
                    <a:spcBef>
                      <a:spcPts val="195"/>
                    </a:spcBef>
                    <a:tabLst>
                      <a:tab pos="439420" algn="l"/>
                    </a:tabLst>
                  </a:pPr>
                  <a:r>
                    <a:rPr lang="en-US" sz="1200" b="1" dirty="0">
                      <a:latin typeface="Courier New"/>
                      <a:cs typeface="Courier New"/>
                    </a:rPr>
                    <a:t>b</a:t>
                  </a:r>
                  <a:r>
                    <a:rPr sz="1200" b="1" dirty="0" smtClean="0">
                      <a:latin typeface="Courier New"/>
                      <a:cs typeface="Courier New"/>
                    </a:rPr>
                    <a:t>f1dc..</a:t>
                  </a:r>
                  <a:r>
                    <a:rPr sz="1200" b="1" spc="5" dirty="0" smtClean="0">
                      <a:latin typeface="Courier New"/>
                      <a:cs typeface="Courier New"/>
                    </a:rPr>
                    <a:t>.</a:t>
                  </a:r>
                  <a:endParaRPr lang="en-US" sz="1200" b="1" spc="5" dirty="0" smtClean="0">
                    <a:latin typeface="Courier New"/>
                    <a:cs typeface="Courier New"/>
                  </a:endParaRPr>
                </a:p>
              </p:txBody>
            </p:sp>
            <p:sp>
              <p:nvSpPr>
                <p:cNvPr id="54" name="Document"/>
                <p:cNvSpPr>
                  <a:spLocks noEditPoints="1" noChangeArrowheads="1"/>
                </p:cNvSpPr>
                <p:nvPr/>
              </p:nvSpPr>
              <p:spPr bwMode="auto">
                <a:xfrm>
                  <a:off x="3763263" y="3008089"/>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a:t>A</a:t>
                  </a:r>
                  <a:r>
                    <a:rPr lang="en-US" altLang="ja-JP" sz="1200" dirty="0" smtClean="0"/>
                    <a:t>-1.0.jar [2]</a:t>
                  </a:r>
                </a:p>
              </p:txBody>
            </p:sp>
          </p:grpSp>
          <p:grpSp>
            <p:nvGrpSpPr>
              <p:cNvPr id="40" name="グループ化 39"/>
              <p:cNvGrpSpPr/>
              <p:nvPr/>
            </p:nvGrpSpPr>
            <p:grpSpPr>
              <a:xfrm>
                <a:off x="6052505" y="3115607"/>
                <a:ext cx="1753220" cy="1079783"/>
                <a:chOff x="3492849" y="3008090"/>
                <a:chExt cx="1753220" cy="1079783"/>
              </a:xfrm>
            </p:grpSpPr>
            <p:sp>
              <p:nvSpPr>
                <p:cNvPr id="49" name="角丸四角形 48"/>
                <p:cNvSpPr/>
                <p:nvPr/>
              </p:nvSpPr>
              <p:spPr>
                <a:xfrm>
                  <a:off x="3492849" y="3137611"/>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0" name="object 3"/>
                <p:cNvSpPr txBox="1"/>
                <p:nvPr/>
              </p:nvSpPr>
              <p:spPr>
                <a:xfrm>
                  <a:off x="3688605" y="3267134"/>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r>
                    <a:rPr lang="en-US" sz="1200" b="1" spc="5" dirty="0" smtClean="0">
                      <a:latin typeface="Courier New"/>
                      <a:cs typeface="Courier New"/>
                    </a:rPr>
                    <a:t> </a:t>
                  </a:r>
                </a:p>
                <a:p>
                  <a:pPr marL="97790">
                    <a:lnSpc>
                      <a:spcPct val="100000"/>
                    </a:lnSpc>
                    <a:spcBef>
                      <a:spcPts val="195"/>
                    </a:spcBef>
                    <a:tabLst>
                      <a:tab pos="439420" algn="l"/>
                    </a:tabLst>
                  </a:pPr>
                  <a:r>
                    <a:rPr lang="en-US" sz="1200" b="1" dirty="0" smtClean="0">
                      <a:latin typeface="Courier New"/>
                      <a:cs typeface="Courier New"/>
                    </a:rPr>
                    <a:t>368dd</a:t>
                  </a:r>
                  <a:r>
                    <a:rPr sz="1200" b="1" dirty="0" smtClean="0">
                      <a:latin typeface="Courier New"/>
                      <a:cs typeface="Courier New"/>
                    </a:rPr>
                    <a:t>..</a:t>
                  </a:r>
                  <a:r>
                    <a:rPr sz="1200" b="1" spc="5" dirty="0" smtClean="0">
                      <a:latin typeface="Courier New"/>
                      <a:cs typeface="Courier New"/>
                    </a:rPr>
                    <a:t>.</a:t>
                  </a:r>
                  <a:endParaRPr lang="en-US" sz="1200" b="1" spc="5" dirty="0" smtClean="0">
                    <a:latin typeface="Courier New"/>
                    <a:cs typeface="Courier New"/>
                  </a:endParaRPr>
                </a:p>
              </p:txBody>
            </p:sp>
            <p:sp>
              <p:nvSpPr>
                <p:cNvPr id="51" name="Document"/>
                <p:cNvSpPr>
                  <a:spLocks noEditPoints="1" noChangeArrowheads="1"/>
                </p:cNvSpPr>
                <p:nvPr/>
              </p:nvSpPr>
              <p:spPr bwMode="auto">
                <a:xfrm>
                  <a:off x="3621284" y="3008090"/>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A-2.0.jar [2]</a:t>
                  </a:r>
                </a:p>
              </p:txBody>
            </p:sp>
          </p:grpSp>
        </p:grpSp>
        <p:sp>
          <p:nvSpPr>
            <p:cNvPr id="67" name="角丸四角形 66"/>
            <p:cNvSpPr/>
            <p:nvPr/>
          </p:nvSpPr>
          <p:spPr>
            <a:xfrm>
              <a:off x="6701343" y="4335787"/>
              <a:ext cx="1739517" cy="1222130"/>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68" name="object 3"/>
            <p:cNvSpPr txBox="1"/>
            <p:nvPr/>
          </p:nvSpPr>
          <p:spPr>
            <a:xfrm>
              <a:off x="6888246" y="4465309"/>
              <a:ext cx="1237409" cy="104139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r>
                <a:rPr lang="en-US" sz="1200" b="1" spc="5" dirty="0" smtClean="0">
                  <a:latin typeface="Courier New"/>
                  <a:cs typeface="Courier New"/>
                </a:rPr>
                <a:t> </a:t>
              </a:r>
            </a:p>
            <a:p>
              <a:pPr marL="97790">
                <a:lnSpc>
                  <a:spcPct val="100000"/>
                </a:lnSpc>
                <a:spcBef>
                  <a:spcPts val="195"/>
                </a:spcBef>
                <a:tabLst>
                  <a:tab pos="439420" algn="l"/>
                </a:tabLst>
              </a:pPr>
              <a:r>
                <a:rPr lang="en-US" altLang="ja-JP" sz="1200" b="1" dirty="0" smtClean="0">
                  <a:latin typeface="Courier New"/>
                  <a:cs typeface="Courier New"/>
                </a:rPr>
                <a:t>bf1dc..</a:t>
              </a:r>
              <a:r>
                <a:rPr lang="en-US" altLang="ja-JP" sz="1200" b="1" spc="5" dirty="0" smtClean="0">
                  <a:latin typeface="Courier New"/>
                  <a:cs typeface="Courier New"/>
                </a:rPr>
                <a:t>.</a:t>
              </a:r>
            </a:p>
            <a:p>
              <a:pPr marL="97790">
                <a:spcBef>
                  <a:spcPts val="195"/>
                </a:spcBef>
                <a:tabLst>
                  <a:tab pos="439420" algn="l"/>
                </a:tabLst>
              </a:pPr>
              <a:r>
                <a:rPr lang="pt-BR" altLang="ja-JP" sz="1200" b="1" spc="5" dirty="0">
                  <a:latin typeface="Courier New"/>
                  <a:cs typeface="Courier New"/>
                </a:rPr>
                <a:t>c20b4</a:t>
              </a:r>
              <a:r>
                <a:rPr lang="pt-BR" altLang="ja-JP" sz="1200" b="1" spc="5" dirty="0" smtClean="0">
                  <a:latin typeface="Courier New"/>
                  <a:cs typeface="Courier New"/>
                </a:rPr>
                <a:t>...</a:t>
              </a:r>
              <a:endParaRPr lang="pt-BR" altLang="ja-JP" sz="1200" b="1" spc="5" dirty="0">
                <a:latin typeface="Courier New"/>
                <a:cs typeface="Courier New"/>
              </a:endParaRPr>
            </a:p>
          </p:txBody>
        </p:sp>
        <p:sp>
          <p:nvSpPr>
            <p:cNvPr id="69" name="Document"/>
            <p:cNvSpPr>
              <a:spLocks noEditPoints="1" noChangeArrowheads="1"/>
            </p:cNvSpPr>
            <p:nvPr/>
          </p:nvSpPr>
          <p:spPr bwMode="auto">
            <a:xfrm>
              <a:off x="6823969" y="4206266"/>
              <a:ext cx="1503159"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D-1.0.jar [3]</a:t>
              </a:r>
            </a:p>
          </p:txBody>
        </p:sp>
        <p:sp>
          <p:nvSpPr>
            <p:cNvPr id="70" name="角丸四角形 69"/>
            <p:cNvSpPr/>
            <p:nvPr/>
          </p:nvSpPr>
          <p:spPr>
            <a:xfrm>
              <a:off x="4871684" y="4335785"/>
              <a:ext cx="1673933" cy="122213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71" name="Document"/>
            <p:cNvSpPr>
              <a:spLocks noEditPoints="1" noChangeArrowheads="1"/>
            </p:cNvSpPr>
            <p:nvPr/>
          </p:nvSpPr>
          <p:spPr bwMode="auto">
            <a:xfrm>
              <a:off x="4994311" y="4206264"/>
              <a:ext cx="13659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B-2.0.jar [3]</a:t>
              </a:r>
            </a:p>
          </p:txBody>
        </p:sp>
        <p:sp>
          <p:nvSpPr>
            <p:cNvPr id="73" name="object 3"/>
            <p:cNvSpPr txBox="1"/>
            <p:nvPr/>
          </p:nvSpPr>
          <p:spPr>
            <a:xfrm>
              <a:off x="5098721" y="4495096"/>
              <a:ext cx="1237409" cy="104139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a:p>
              <a:pPr marL="97790">
                <a:lnSpc>
                  <a:spcPct val="100000"/>
                </a:lnSpc>
                <a:spcBef>
                  <a:spcPts val="195"/>
                </a:spcBef>
                <a:tabLst>
                  <a:tab pos="439420" algn="l"/>
                </a:tabLst>
              </a:pPr>
              <a:r>
                <a:rPr lang="pt-BR" altLang="ja-JP" sz="1200" b="1" spc="5" dirty="0" smtClean="0">
                  <a:latin typeface="Courier New"/>
                  <a:cs typeface="Courier New"/>
                </a:rPr>
                <a:t>4f231...</a:t>
              </a:r>
              <a:endParaRPr lang="pt-BR" altLang="ja-JP" sz="1200" b="1" spc="5" dirty="0">
                <a:latin typeface="Courier New"/>
                <a:cs typeface="Courier New"/>
              </a:endParaRPr>
            </a:p>
          </p:txBody>
        </p:sp>
        <p:sp>
          <p:nvSpPr>
            <p:cNvPr id="76" name="object 3"/>
            <p:cNvSpPr txBox="1"/>
            <p:nvPr/>
          </p:nvSpPr>
          <p:spPr>
            <a:xfrm>
              <a:off x="3100153" y="4478108"/>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p:txBody>
        </p:sp>
        <p:sp>
          <p:nvSpPr>
            <p:cNvPr id="31" name="角丸四角形 30"/>
            <p:cNvSpPr/>
            <p:nvPr/>
          </p:nvSpPr>
          <p:spPr>
            <a:xfrm>
              <a:off x="6697291" y="2953443"/>
              <a:ext cx="1673933"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2" name="Document"/>
            <p:cNvSpPr>
              <a:spLocks noEditPoints="1" noChangeArrowheads="1"/>
            </p:cNvSpPr>
            <p:nvPr/>
          </p:nvSpPr>
          <p:spPr bwMode="auto">
            <a:xfrm>
              <a:off x="6819918" y="2823923"/>
              <a:ext cx="1406218"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C-1.0.jar [2]</a:t>
              </a:r>
            </a:p>
          </p:txBody>
        </p:sp>
        <p:sp>
          <p:nvSpPr>
            <p:cNvPr id="33" name="角丸四角形 32"/>
            <p:cNvSpPr/>
            <p:nvPr/>
          </p:nvSpPr>
          <p:spPr>
            <a:xfrm>
              <a:off x="2988277" y="4335785"/>
              <a:ext cx="1673933" cy="980049"/>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4" name="Document"/>
            <p:cNvSpPr>
              <a:spLocks noEditPoints="1" noChangeArrowheads="1"/>
            </p:cNvSpPr>
            <p:nvPr/>
          </p:nvSpPr>
          <p:spPr bwMode="auto">
            <a:xfrm>
              <a:off x="3110903" y="4206264"/>
              <a:ext cx="13659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B-1.0.jar [2]</a:t>
              </a:r>
            </a:p>
          </p:txBody>
        </p:sp>
        <p:sp>
          <p:nvSpPr>
            <p:cNvPr id="35" name="object 3"/>
            <p:cNvSpPr txBox="1"/>
            <p:nvPr/>
          </p:nvSpPr>
          <p:spPr>
            <a:xfrm>
              <a:off x="3215313" y="4495096"/>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p:txBody>
        </p:sp>
        <p:sp>
          <p:nvSpPr>
            <p:cNvPr id="36" name="object 3"/>
            <p:cNvSpPr txBox="1"/>
            <p:nvPr/>
          </p:nvSpPr>
          <p:spPr>
            <a:xfrm>
              <a:off x="6958956" y="3114234"/>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latin typeface="Courier New"/>
                  <a:cs typeface="Courier New"/>
                </a:rPr>
                <a:t>e2cdb</a:t>
              </a:r>
              <a:r>
                <a:rPr sz="1200" b="1" dirty="0" smtClean="0">
                  <a:latin typeface="Courier New"/>
                  <a:cs typeface="Courier New"/>
                </a:rPr>
                <a:t>..</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en-US" sz="1200" b="1" spc="5" dirty="0" smtClean="0">
                  <a:latin typeface="Courier New"/>
                  <a:cs typeface="Courier New"/>
                </a:rPr>
                <a:t>2a7cb... </a:t>
              </a:r>
            </a:p>
          </p:txBody>
        </p:sp>
        <p:sp>
          <p:nvSpPr>
            <p:cNvPr id="42" name="線吹き出し 1 (枠付き) 41"/>
            <p:cNvSpPr/>
            <p:nvPr/>
          </p:nvSpPr>
          <p:spPr>
            <a:xfrm>
              <a:off x="-62655" y="5617884"/>
              <a:ext cx="1803859" cy="391277"/>
            </a:xfrm>
            <a:prstGeom prst="borderCallout1">
              <a:avLst>
                <a:gd name="adj1" fmla="val -49899"/>
                <a:gd name="adj2" fmla="val 26887"/>
                <a:gd name="adj3" fmla="val -6429"/>
                <a:gd name="adj4" fmla="val 51359"/>
              </a:avLst>
            </a:prstGeom>
            <a:ln>
              <a:solidFill>
                <a:schemeClr val="bg2"/>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solidFill>
                    <a:schemeClr val="tx1"/>
                  </a:solidFill>
                </a:rPr>
                <a:t>入力ソフトウェア</a:t>
              </a:r>
              <a:endParaRPr lang="ja-JP" altLang="en-US" sz="1400" dirty="0">
                <a:solidFill>
                  <a:schemeClr val="tx1"/>
                </a:solidFill>
              </a:endParaRPr>
            </a:p>
          </p:txBody>
        </p:sp>
        <p:sp>
          <p:nvSpPr>
            <p:cNvPr id="43" name="線吹き出し 1 (枠付き) 42"/>
            <p:cNvSpPr/>
            <p:nvPr/>
          </p:nvSpPr>
          <p:spPr>
            <a:xfrm>
              <a:off x="7035340" y="6009161"/>
              <a:ext cx="1803860" cy="391277"/>
            </a:xfrm>
            <a:prstGeom prst="borderCallout1">
              <a:avLst>
                <a:gd name="adj1" fmla="val -49899"/>
                <a:gd name="adj2" fmla="val 26887"/>
                <a:gd name="adj3" fmla="val -6429"/>
                <a:gd name="adj4" fmla="val 51359"/>
              </a:avLst>
            </a:prstGeom>
            <a:ln>
              <a:solidFill>
                <a:schemeClr val="bg2"/>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solidFill>
                    <a:schemeClr val="tx1"/>
                  </a:solidFill>
                </a:rPr>
                <a:t>データベース</a:t>
              </a:r>
              <a:endParaRPr lang="ja-JP" altLang="en-US" sz="1400" dirty="0">
                <a:solidFill>
                  <a:schemeClr val="tx1"/>
                </a:solidFill>
              </a:endParaRPr>
            </a:p>
          </p:txBody>
        </p:sp>
      </p:grpSp>
      <p:sp>
        <p:nvSpPr>
          <p:cNvPr id="7" name="スライド番号プレースホルダー 6"/>
          <p:cNvSpPr>
            <a:spLocks noGrp="1"/>
          </p:cNvSpPr>
          <p:nvPr>
            <p:ph type="sldNum" sz="quarter" idx="12"/>
          </p:nvPr>
        </p:nvSpPr>
        <p:spPr/>
        <p:txBody>
          <a:bodyPr/>
          <a:lstStyle/>
          <a:p>
            <a:fld id="{9F5033E9-932D-4E41-95C3-341F9A6DAE17}" type="slidenum">
              <a:rPr lang="en-US" altLang="ja-JP" smtClean="0"/>
              <a:pPr/>
              <a:t>14</a:t>
            </a:fld>
            <a:endParaRPr lang="en-US" altLang="ja-JP"/>
          </a:p>
        </p:txBody>
      </p:sp>
    </p:spTree>
    <p:extLst>
      <p:ext uri="{BB962C8B-B14F-4D97-AF65-F5344CB8AC3E}">
        <p14:creationId xmlns:p14="http://schemas.microsoft.com/office/powerpoint/2010/main" val="1811877508"/>
      </p:ext>
    </p:extLst>
  </p:cSld>
  <p:clrMapOvr>
    <a:masterClrMapping/>
  </p:clrMapOvr>
  <mc:AlternateContent xmlns:mc="http://schemas.openxmlformats.org/markup-compatibility/2006" xmlns:p14="http://schemas.microsoft.com/office/powerpoint/2010/main">
    <mc:Choice Requires="p14">
      <p:transition spd="slow" p14:dur="2000" advTm="179"/>
    </mc:Choice>
    <mc:Fallback xmlns="">
      <p:transition spd="slow" advTm="179"/>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457200" lvl="1" indent="0">
              <a:buNone/>
            </a:pPr>
            <a:r>
              <a:rPr lang="ja-JP" altLang="en-US" dirty="0" smtClean="0"/>
              <a:t>手順</a:t>
            </a:r>
            <a:r>
              <a:rPr lang="en-US" altLang="ja-JP" dirty="0"/>
              <a:t>1: </a:t>
            </a:r>
            <a:r>
              <a:rPr lang="ja-JP" altLang="en-US" dirty="0"/>
              <a:t>再利用元候補の選択</a:t>
            </a:r>
            <a:endParaRPr lang="en-US" altLang="ja-JP" dirty="0"/>
          </a:p>
        </p:txBody>
      </p:sp>
      <p:sp>
        <p:nvSpPr>
          <p:cNvPr id="3" name="コンテンツ プレースホルダー 2"/>
          <p:cNvSpPr>
            <a:spLocks noGrp="1"/>
          </p:cNvSpPr>
          <p:nvPr>
            <p:ph idx="1"/>
          </p:nvPr>
        </p:nvSpPr>
        <p:spPr/>
        <p:txBody>
          <a:bodyPr/>
          <a:lstStyle/>
          <a:p>
            <a:endParaRPr kumimoji="1" lang="en-US" altLang="ja-JP" dirty="0" smtClean="0"/>
          </a:p>
          <a:p>
            <a:pPr lvl="1"/>
            <a:endParaRPr kumimoji="1" lang="en-US" altLang="ja-JP" dirty="0" smtClean="0"/>
          </a:p>
          <a:p>
            <a:pPr lvl="1"/>
            <a:endParaRPr lang="en-US" altLang="ja-JP" dirty="0" smtClean="0"/>
          </a:p>
        </p:txBody>
      </p:sp>
      <p:sp>
        <p:nvSpPr>
          <p:cNvPr id="41" name="コンテンツ プレースホルダー 2"/>
          <p:cNvSpPr txBox="1">
            <a:spLocks/>
          </p:cNvSpPr>
          <p:nvPr/>
        </p:nvSpPr>
        <p:spPr bwMode="auto">
          <a:xfrm>
            <a:off x="457200" y="16002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dirty="0" smtClean="0"/>
              <a:t>データベース内の各ライブラリに対して，入力ソフトウェアとハッシュ値が一致するクラスの割合を計算</a:t>
            </a:r>
            <a:endParaRPr lang="en-US" altLang="ja-JP" sz="2800" kern="0" dirty="0" smtClean="0"/>
          </a:p>
          <a:p>
            <a:pPr lvl="1"/>
            <a:r>
              <a:rPr lang="ja-JP" altLang="en-US" sz="2400" kern="0" dirty="0" smtClean="0"/>
              <a:t>例</a:t>
            </a:r>
            <a:r>
              <a:rPr lang="en-US" altLang="ja-JP" sz="2400" kern="0" dirty="0" smtClean="0"/>
              <a:t>)</a:t>
            </a:r>
            <a:r>
              <a:rPr lang="ja-JP" altLang="en-US" sz="2400" kern="0" dirty="0" smtClean="0"/>
              <a:t>　</a:t>
            </a:r>
            <a:r>
              <a:rPr lang="en-US" altLang="ja-JP" sz="2400" kern="0" dirty="0" smtClean="0"/>
              <a:t>A-2.0.jar </a:t>
            </a:r>
            <a:r>
              <a:rPr lang="ja-JP" altLang="en-US" sz="2400" kern="0" dirty="0" smtClean="0"/>
              <a:t>は</a:t>
            </a:r>
            <a:r>
              <a:rPr lang="en-US" altLang="ja-JP" sz="2400" kern="0" dirty="0" smtClean="0"/>
              <a:t>2</a:t>
            </a:r>
            <a:r>
              <a:rPr lang="ja-JP" altLang="en-US" sz="2400" kern="0" dirty="0" err="1" smtClean="0"/>
              <a:t>つの</a:t>
            </a:r>
            <a:r>
              <a:rPr lang="ja-JP" altLang="en-US" sz="2400" kern="0" dirty="0" smtClean="0"/>
              <a:t>ハッシュ値を持ち</a:t>
            </a:r>
            <a:r>
              <a:rPr lang="en-US" altLang="ja-JP" sz="2400" kern="0" dirty="0" smtClean="0"/>
              <a:t>1</a:t>
            </a:r>
            <a:r>
              <a:rPr lang="ja-JP" altLang="en-US" sz="2400" kern="0" dirty="0" smtClean="0"/>
              <a:t>つが入力と一致するため</a:t>
            </a:r>
            <a:r>
              <a:rPr lang="en-US" altLang="ja-JP" sz="2400" kern="0" dirty="0"/>
              <a:t> </a:t>
            </a:r>
            <a:r>
              <a:rPr lang="en-US" altLang="ja-JP" sz="2400" kern="0" dirty="0" smtClean="0"/>
              <a:t>1/2 = </a:t>
            </a:r>
            <a:r>
              <a:rPr lang="en-US" altLang="ja-JP" sz="2400" u="sng" kern="0" dirty="0" smtClean="0"/>
              <a:t>0.5</a:t>
            </a:r>
          </a:p>
        </p:txBody>
      </p:sp>
      <p:grpSp>
        <p:nvGrpSpPr>
          <p:cNvPr id="5" name="グループ化 4"/>
          <p:cNvGrpSpPr/>
          <p:nvPr/>
        </p:nvGrpSpPr>
        <p:grpSpPr>
          <a:xfrm>
            <a:off x="1137153" y="3709968"/>
            <a:ext cx="7318011" cy="2651916"/>
            <a:chOff x="-474587" y="2755592"/>
            <a:chExt cx="9004109" cy="3262927"/>
          </a:xfrm>
        </p:grpSpPr>
        <p:grpSp>
          <p:nvGrpSpPr>
            <p:cNvPr id="17" name="グループ化 16"/>
            <p:cNvGrpSpPr/>
            <p:nvPr/>
          </p:nvGrpSpPr>
          <p:grpSpPr>
            <a:xfrm>
              <a:off x="-474587" y="3195432"/>
              <a:ext cx="2043520" cy="2182050"/>
              <a:chOff x="2713462" y="3043529"/>
              <a:chExt cx="2043520" cy="2925610"/>
            </a:xfrm>
          </p:grpSpPr>
          <p:sp>
            <p:nvSpPr>
              <p:cNvPr id="18" name="角丸四角形 17"/>
              <p:cNvSpPr/>
              <p:nvPr/>
            </p:nvSpPr>
            <p:spPr>
              <a:xfrm>
                <a:off x="2713462" y="3273022"/>
                <a:ext cx="2043520" cy="2696117"/>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20" name="Document"/>
              <p:cNvSpPr>
                <a:spLocks noEditPoints="1" noChangeArrowheads="1"/>
              </p:cNvSpPr>
              <p:nvPr/>
            </p:nvSpPr>
            <p:spPr bwMode="auto">
              <a:xfrm>
                <a:off x="2905606" y="3043529"/>
                <a:ext cx="1520343" cy="49935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Target.jar [5]</a:t>
                </a:r>
              </a:p>
            </p:txBody>
          </p:sp>
        </p:grpSp>
        <p:sp>
          <p:nvSpPr>
            <p:cNvPr id="37" name="object 3"/>
            <p:cNvSpPr txBox="1"/>
            <p:nvPr/>
          </p:nvSpPr>
          <p:spPr>
            <a:xfrm>
              <a:off x="-107466" y="3678037"/>
              <a:ext cx="1198392" cy="1543159"/>
            </a:xfrm>
            <a:prstGeom prst="rect">
              <a:avLst/>
            </a:prstGeom>
          </p:spPr>
          <p:txBody>
            <a:bodyPr vert="horz" wrap="square" lIns="0" tIns="0" rIns="0" bIns="0" rtlCol="0">
              <a:spAutoFit/>
            </a:bodyPr>
            <a:lstStyle/>
            <a:p>
              <a:pPr marL="97790" indent="-85725" algn="ctr">
                <a:lnSpc>
                  <a:spcPct val="100000"/>
                </a:lnSpc>
                <a:spcBef>
                  <a:spcPts val="80"/>
                </a:spcBef>
              </a:pPr>
              <a:r>
                <a:rPr lang="en-US" sz="1400" dirty="0">
                  <a:latin typeface="Times New Roman"/>
                  <a:cs typeface="Times New Roman"/>
                </a:rPr>
                <a:t>	</a:t>
              </a:r>
              <a:r>
                <a:rPr lang="en-US" sz="1400" u="sng" dirty="0" smtClean="0">
                  <a:latin typeface="Times New Roman"/>
                  <a:cs typeface="Times New Roman"/>
                </a:rPr>
                <a:t>Hash</a:t>
              </a:r>
            </a:p>
            <a:p>
              <a:pPr marL="97790" indent="-85725">
                <a:lnSpc>
                  <a:spcPct val="100000"/>
                </a:lnSpc>
                <a:spcBef>
                  <a:spcPts val="80"/>
                </a:spcBef>
              </a:pPr>
              <a:r>
                <a:rPr lang="en-US" sz="1200" b="1" dirty="0" smtClean="0">
                  <a:solidFill>
                    <a:srgbClr val="FF0000"/>
                  </a:solidFill>
                  <a:latin typeface="Courier New"/>
                  <a:cs typeface="Courier New"/>
                </a:rPr>
                <a:t>	</a:t>
              </a:r>
              <a:r>
                <a:rPr lang="en-US" sz="1200" b="1" dirty="0">
                  <a:solidFill>
                    <a:srgbClr val="FF0000"/>
                  </a:solidFill>
                  <a:latin typeface="Courier New"/>
                  <a:cs typeface="Courier New"/>
                </a:rPr>
                <a:t>a</a:t>
              </a:r>
              <a:r>
                <a:rPr sz="1200" b="1" dirty="0" smtClean="0">
                  <a:solidFill>
                    <a:srgbClr val="FF0000"/>
                  </a:solidFill>
                  <a:latin typeface="Courier New"/>
                  <a:cs typeface="Courier New"/>
                </a:rPr>
                <a:t>f</a:t>
              </a:r>
              <a:r>
                <a:rPr lang="en-US" sz="1200" b="1" dirty="0" smtClean="0">
                  <a:solidFill>
                    <a:srgbClr val="FF0000"/>
                  </a:solidFill>
                  <a:latin typeface="Courier New"/>
                  <a:cs typeface="Courier New"/>
                </a:rPr>
                <a:t>3</a:t>
              </a:r>
              <a:r>
                <a:rPr sz="1200" b="1" dirty="0" smtClean="0">
                  <a:solidFill>
                    <a:srgbClr val="FF0000"/>
                  </a:solidFill>
                  <a:latin typeface="Courier New"/>
                  <a:cs typeface="Courier New"/>
                </a:rPr>
                <a:t>bc..</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a:p>
              <a:pPr marL="97790">
                <a:lnSpc>
                  <a:spcPct val="100000"/>
                </a:lnSpc>
                <a:spcBef>
                  <a:spcPts val="195"/>
                </a:spcBef>
                <a:tabLst>
                  <a:tab pos="439420" algn="l"/>
                </a:tabLst>
              </a:pPr>
              <a:r>
                <a:rPr lang="en-US" sz="1200" b="1" dirty="0">
                  <a:latin typeface="Courier New"/>
                  <a:cs typeface="Courier New"/>
                </a:rPr>
                <a:t>b</a:t>
              </a:r>
              <a:r>
                <a:rPr sz="1200" b="1" dirty="0" smtClean="0">
                  <a:latin typeface="Courier New"/>
                  <a:cs typeface="Courier New"/>
                </a:rPr>
                <a:t>f1dc..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pt-BR" sz="1200" b="1" spc="5" dirty="0">
                  <a:latin typeface="Courier New"/>
                  <a:cs typeface="Courier New"/>
                </a:rPr>
                <a:t>c</a:t>
              </a:r>
              <a:r>
                <a:rPr lang="pt-BR" sz="1200" b="1" spc="5" dirty="0" smtClean="0">
                  <a:latin typeface="Courier New"/>
                  <a:cs typeface="Courier New"/>
                </a:rPr>
                <a:t>20b4...</a:t>
              </a:r>
            </a:p>
            <a:p>
              <a:pPr marL="97790">
                <a:lnSpc>
                  <a:spcPct val="100000"/>
                </a:lnSpc>
                <a:spcBef>
                  <a:spcPts val="195"/>
                </a:spcBef>
                <a:tabLst>
                  <a:tab pos="439420" algn="l"/>
                </a:tabLst>
              </a:pPr>
              <a:r>
                <a:rPr lang="pt-BR" sz="1200" b="1" spc="5" dirty="0">
                  <a:latin typeface="Courier New"/>
                  <a:cs typeface="Courier New"/>
                </a:rPr>
                <a:t>d</a:t>
              </a:r>
              <a:r>
                <a:rPr lang="pt-BR" sz="1200" b="1" spc="5" dirty="0" smtClean="0">
                  <a:latin typeface="Courier New"/>
                  <a:cs typeface="Courier New"/>
                </a:rPr>
                <a:t>a18e...</a:t>
              </a:r>
            </a:p>
            <a:p>
              <a:pPr marL="97790">
                <a:lnSpc>
                  <a:spcPct val="100000"/>
                </a:lnSpc>
                <a:spcBef>
                  <a:spcPts val="195"/>
                </a:spcBef>
                <a:tabLst>
                  <a:tab pos="439420" algn="l"/>
                </a:tabLst>
              </a:pPr>
              <a:r>
                <a:rPr lang="en-US" sz="1200" b="1" spc="5" dirty="0">
                  <a:latin typeface="Courier New"/>
                  <a:cs typeface="Courier New"/>
                </a:rPr>
                <a:t>e</a:t>
              </a:r>
              <a:r>
                <a:rPr lang="en-US" sz="1200" b="1" spc="5" dirty="0" smtClean="0">
                  <a:latin typeface="Courier New"/>
                  <a:cs typeface="Courier New"/>
                </a:rPr>
                <a:t>2cdb...</a:t>
              </a:r>
            </a:p>
          </p:txBody>
        </p:sp>
        <p:grpSp>
          <p:nvGrpSpPr>
            <p:cNvPr id="8" name="グループ化 7"/>
            <p:cNvGrpSpPr/>
            <p:nvPr/>
          </p:nvGrpSpPr>
          <p:grpSpPr>
            <a:xfrm>
              <a:off x="2692863" y="2755592"/>
              <a:ext cx="5836659" cy="3262927"/>
              <a:chOff x="3767979" y="3047275"/>
              <a:chExt cx="6113115" cy="3262927"/>
            </a:xfrm>
          </p:grpSpPr>
          <p:sp>
            <p:nvSpPr>
              <p:cNvPr id="6" name="object 10"/>
              <p:cNvSpPr/>
              <p:nvPr/>
            </p:nvSpPr>
            <p:spPr>
              <a:xfrm>
                <a:off x="3767979" y="3047275"/>
                <a:ext cx="6113115" cy="3008617"/>
              </a:xfrm>
              <a:custGeom>
                <a:avLst/>
                <a:gdLst/>
                <a:ahLst/>
                <a:cxnLst/>
                <a:rect l="l" t="t" r="r" b="b"/>
                <a:pathLst>
                  <a:path w="1553210" h="3812540">
                    <a:moveTo>
                      <a:pt x="0" y="3812184"/>
                    </a:moveTo>
                    <a:lnTo>
                      <a:pt x="1553171" y="3812184"/>
                    </a:lnTo>
                    <a:lnTo>
                      <a:pt x="1553171" y="0"/>
                    </a:lnTo>
                    <a:lnTo>
                      <a:pt x="0" y="0"/>
                    </a:lnTo>
                    <a:lnTo>
                      <a:pt x="0" y="3812184"/>
                    </a:lnTo>
                    <a:close/>
                  </a:path>
                </a:pathLst>
              </a:custGeom>
              <a:ln/>
            </p:spPr>
            <p:style>
              <a:lnRef idx="1">
                <a:schemeClr val="accent1"/>
              </a:lnRef>
              <a:fillRef idx="2">
                <a:schemeClr val="accent1"/>
              </a:fillRef>
              <a:effectRef idx="1">
                <a:schemeClr val="accent1"/>
              </a:effectRef>
              <a:fontRef idx="minor">
                <a:schemeClr val="dk1"/>
              </a:fontRef>
            </p:style>
            <p:txBody>
              <a:bodyPr wrap="square" lIns="0" tIns="0" rIns="0" bIns="0" rtlCol="0"/>
              <a:lstStyle/>
              <a:p>
                <a:endParaRPr sz="1400" dirty="0"/>
              </a:p>
            </p:txBody>
          </p:sp>
          <p:sp>
            <p:nvSpPr>
              <p:cNvPr id="14" name="テキスト ボックス 13"/>
              <p:cNvSpPr txBox="1"/>
              <p:nvPr/>
            </p:nvSpPr>
            <p:spPr>
              <a:xfrm>
                <a:off x="6113619" y="5931512"/>
                <a:ext cx="1394086" cy="37869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altLang="ja-JP" sz="1400" dirty="0" smtClean="0"/>
                  <a:t>Database</a:t>
                </a:r>
                <a:endParaRPr lang="en-US" altLang="ja-JP" sz="1400" dirty="0"/>
              </a:p>
            </p:txBody>
          </p:sp>
          <p:grpSp>
            <p:nvGrpSpPr>
              <p:cNvPr id="39" name="グループ化 38"/>
              <p:cNvGrpSpPr/>
              <p:nvPr/>
            </p:nvGrpSpPr>
            <p:grpSpPr>
              <a:xfrm>
                <a:off x="4079924" y="3115606"/>
                <a:ext cx="1753220" cy="1079783"/>
                <a:chOff x="3634828" y="3008089"/>
                <a:chExt cx="1753220" cy="1079783"/>
              </a:xfrm>
            </p:grpSpPr>
            <p:sp>
              <p:nvSpPr>
                <p:cNvPr id="52" name="角丸四角形 51"/>
                <p:cNvSpPr/>
                <p:nvPr/>
              </p:nvSpPr>
              <p:spPr>
                <a:xfrm>
                  <a:off x="3634828" y="3137610"/>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3" name="object 3"/>
                <p:cNvSpPr txBox="1"/>
                <p:nvPr/>
              </p:nvSpPr>
              <p:spPr>
                <a:xfrm>
                  <a:off x="3830584" y="3267133"/>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altLang="ja-JP" sz="1200" b="1" dirty="0" smtClean="0">
                      <a:latin typeface="Courier New"/>
                      <a:cs typeface="Courier New"/>
                    </a:rPr>
                    <a:t>af3bc</a:t>
                  </a:r>
                  <a:r>
                    <a:rPr sz="1200" b="1" dirty="0" smtClean="0">
                      <a:latin typeface="Courier New"/>
                      <a:cs typeface="Courier New"/>
                    </a:rPr>
                    <a:t>..</a:t>
                  </a:r>
                  <a:r>
                    <a:rPr sz="1200" b="1" spc="5" dirty="0" smtClean="0">
                      <a:latin typeface="Courier New"/>
                      <a:cs typeface="Courier New"/>
                    </a:rPr>
                    <a:t>.</a:t>
                  </a:r>
                  <a:r>
                    <a:rPr lang="en-US" sz="1200" b="1" spc="5" dirty="0" smtClean="0">
                      <a:latin typeface="Courier New"/>
                      <a:cs typeface="Courier New"/>
                    </a:rPr>
                    <a:t> </a:t>
                  </a:r>
                </a:p>
                <a:p>
                  <a:pPr marL="97790">
                    <a:lnSpc>
                      <a:spcPct val="100000"/>
                    </a:lnSpc>
                    <a:spcBef>
                      <a:spcPts val="195"/>
                    </a:spcBef>
                    <a:tabLst>
                      <a:tab pos="439420" algn="l"/>
                    </a:tabLst>
                  </a:pPr>
                  <a:r>
                    <a:rPr lang="en-US" sz="1200" b="1" dirty="0">
                      <a:latin typeface="Courier New"/>
                      <a:cs typeface="Courier New"/>
                    </a:rPr>
                    <a:t>b</a:t>
                  </a:r>
                  <a:r>
                    <a:rPr sz="1200" b="1" dirty="0" smtClean="0">
                      <a:latin typeface="Courier New"/>
                      <a:cs typeface="Courier New"/>
                    </a:rPr>
                    <a:t>f1dc..</a:t>
                  </a:r>
                  <a:r>
                    <a:rPr sz="1200" b="1" spc="5" dirty="0" smtClean="0">
                      <a:latin typeface="Courier New"/>
                      <a:cs typeface="Courier New"/>
                    </a:rPr>
                    <a:t>.</a:t>
                  </a:r>
                  <a:endParaRPr lang="en-US" sz="1200" b="1" spc="5" dirty="0" smtClean="0">
                    <a:latin typeface="Courier New"/>
                    <a:cs typeface="Courier New"/>
                  </a:endParaRPr>
                </a:p>
              </p:txBody>
            </p:sp>
            <p:sp>
              <p:nvSpPr>
                <p:cNvPr id="54" name="Document"/>
                <p:cNvSpPr>
                  <a:spLocks noEditPoints="1" noChangeArrowheads="1"/>
                </p:cNvSpPr>
                <p:nvPr/>
              </p:nvSpPr>
              <p:spPr bwMode="auto">
                <a:xfrm>
                  <a:off x="3763263" y="3008089"/>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a:t>A</a:t>
                  </a:r>
                  <a:r>
                    <a:rPr lang="en-US" altLang="ja-JP" sz="1200" dirty="0" smtClean="0"/>
                    <a:t>-1.0.jar [2]</a:t>
                  </a:r>
                </a:p>
              </p:txBody>
            </p:sp>
          </p:grpSp>
          <p:grpSp>
            <p:nvGrpSpPr>
              <p:cNvPr id="40" name="グループ化 39"/>
              <p:cNvGrpSpPr/>
              <p:nvPr/>
            </p:nvGrpSpPr>
            <p:grpSpPr>
              <a:xfrm>
                <a:off x="6052505" y="3115607"/>
                <a:ext cx="1753220" cy="1079783"/>
                <a:chOff x="3492849" y="3008090"/>
                <a:chExt cx="1753220" cy="1079783"/>
              </a:xfrm>
            </p:grpSpPr>
            <p:sp>
              <p:nvSpPr>
                <p:cNvPr id="49" name="角丸四角形 48"/>
                <p:cNvSpPr/>
                <p:nvPr/>
              </p:nvSpPr>
              <p:spPr>
                <a:xfrm>
                  <a:off x="3492849" y="3137611"/>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0" name="object 3"/>
                <p:cNvSpPr txBox="1"/>
                <p:nvPr/>
              </p:nvSpPr>
              <p:spPr>
                <a:xfrm>
                  <a:off x="3688605" y="3267134"/>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solidFill>
                        <a:srgbClr val="FF0000"/>
                      </a:solidFill>
                      <a:latin typeface="Courier New"/>
                      <a:cs typeface="Courier New"/>
                    </a:rPr>
                    <a:t>a</a:t>
                  </a:r>
                  <a:r>
                    <a:rPr sz="1200" b="1" dirty="0" smtClean="0">
                      <a:solidFill>
                        <a:srgbClr val="FF0000"/>
                      </a:solidFill>
                      <a:latin typeface="Courier New"/>
                      <a:cs typeface="Courier New"/>
                    </a:rPr>
                    <a:t>f</a:t>
                  </a:r>
                  <a:r>
                    <a:rPr lang="en-US" sz="1200" b="1" dirty="0" smtClean="0">
                      <a:solidFill>
                        <a:srgbClr val="FF0000"/>
                      </a:solidFill>
                      <a:latin typeface="Courier New"/>
                      <a:cs typeface="Courier New"/>
                    </a:rPr>
                    <a:t>3</a:t>
                  </a:r>
                  <a:r>
                    <a:rPr sz="1200" b="1" dirty="0" smtClean="0">
                      <a:solidFill>
                        <a:srgbClr val="FF0000"/>
                      </a:solidFill>
                      <a:latin typeface="Courier New"/>
                      <a:cs typeface="Courier New"/>
                    </a:rPr>
                    <a:t>bc..</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sz="1200" b="1" dirty="0" smtClean="0">
                      <a:latin typeface="Courier New"/>
                      <a:cs typeface="Courier New"/>
                    </a:rPr>
                    <a:t>368dd</a:t>
                  </a:r>
                  <a:r>
                    <a:rPr sz="1200" b="1" dirty="0" smtClean="0">
                      <a:latin typeface="Courier New"/>
                      <a:cs typeface="Courier New"/>
                    </a:rPr>
                    <a:t>..</a:t>
                  </a:r>
                  <a:r>
                    <a:rPr sz="1200" b="1" spc="5" dirty="0" smtClean="0">
                      <a:latin typeface="Courier New"/>
                      <a:cs typeface="Courier New"/>
                    </a:rPr>
                    <a:t>.</a:t>
                  </a:r>
                  <a:endParaRPr lang="en-US" sz="1200" b="1" spc="5" dirty="0" smtClean="0">
                    <a:latin typeface="Courier New"/>
                    <a:cs typeface="Courier New"/>
                  </a:endParaRPr>
                </a:p>
              </p:txBody>
            </p:sp>
            <p:sp>
              <p:nvSpPr>
                <p:cNvPr id="51" name="Document"/>
                <p:cNvSpPr>
                  <a:spLocks noEditPoints="1" noChangeArrowheads="1"/>
                </p:cNvSpPr>
                <p:nvPr/>
              </p:nvSpPr>
              <p:spPr bwMode="auto">
                <a:xfrm>
                  <a:off x="3621284" y="3008090"/>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A-2.0.jar [2]</a:t>
                  </a:r>
                </a:p>
              </p:txBody>
            </p:sp>
          </p:grpSp>
        </p:grpSp>
        <p:sp>
          <p:nvSpPr>
            <p:cNvPr id="67" name="角丸四角形 66"/>
            <p:cNvSpPr/>
            <p:nvPr/>
          </p:nvSpPr>
          <p:spPr>
            <a:xfrm>
              <a:off x="6701343" y="4335787"/>
              <a:ext cx="1739517" cy="1222130"/>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68" name="object 3"/>
            <p:cNvSpPr txBox="1"/>
            <p:nvPr/>
          </p:nvSpPr>
          <p:spPr>
            <a:xfrm>
              <a:off x="6888246" y="4465309"/>
              <a:ext cx="1237409" cy="104139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r>
                <a:rPr lang="en-US" sz="1200" b="1" spc="5" dirty="0" smtClean="0">
                  <a:latin typeface="Courier New"/>
                  <a:cs typeface="Courier New"/>
                </a:rPr>
                <a:t> </a:t>
              </a:r>
            </a:p>
            <a:p>
              <a:pPr marL="97790">
                <a:lnSpc>
                  <a:spcPct val="100000"/>
                </a:lnSpc>
                <a:spcBef>
                  <a:spcPts val="195"/>
                </a:spcBef>
                <a:tabLst>
                  <a:tab pos="439420" algn="l"/>
                </a:tabLst>
              </a:pPr>
              <a:r>
                <a:rPr lang="en-US" altLang="ja-JP" sz="1200" b="1" dirty="0" smtClean="0">
                  <a:latin typeface="Courier New"/>
                  <a:cs typeface="Courier New"/>
                </a:rPr>
                <a:t>bf1dc..</a:t>
              </a:r>
              <a:r>
                <a:rPr lang="en-US" altLang="ja-JP" sz="1200" b="1" spc="5" dirty="0" smtClean="0">
                  <a:latin typeface="Courier New"/>
                  <a:cs typeface="Courier New"/>
                </a:rPr>
                <a:t>.</a:t>
              </a:r>
            </a:p>
            <a:p>
              <a:pPr marL="97790">
                <a:spcBef>
                  <a:spcPts val="195"/>
                </a:spcBef>
                <a:tabLst>
                  <a:tab pos="439420" algn="l"/>
                </a:tabLst>
              </a:pPr>
              <a:r>
                <a:rPr lang="pt-BR" altLang="ja-JP" sz="1200" b="1" spc="5" dirty="0">
                  <a:latin typeface="Courier New"/>
                  <a:cs typeface="Courier New"/>
                </a:rPr>
                <a:t>c20b4</a:t>
              </a:r>
              <a:r>
                <a:rPr lang="pt-BR" altLang="ja-JP" sz="1200" b="1" spc="5" dirty="0" smtClean="0">
                  <a:latin typeface="Courier New"/>
                  <a:cs typeface="Courier New"/>
                </a:rPr>
                <a:t>...</a:t>
              </a:r>
              <a:endParaRPr lang="pt-BR" altLang="ja-JP" sz="1200" b="1" spc="5" dirty="0">
                <a:latin typeface="Courier New"/>
                <a:cs typeface="Courier New"/>
              </a:endParaRPr>
            </a:p>
          </p:txBody>
        </p:sp>
        <p:sp>
          <p:nvSpPr>
            <p:cNvPr id="69" name="Document"/>
            <p:cNvSpPr>
              <a:spLocks noEditPoints="1" noChangeArrowheads="1"/>
            </p:cNvSpPr>
            <p:nvPr/>
          </p:nvSpPr>
          <p:spPr bwMode="auto">
            <a:xfrm>
              <a:off x="6823969" y="4206266"/>
              <a:ext cx="1503159"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D-1.0.jar [3]</a:t>
              </a:r>
            </a:p>
          </p:txBody>
        </p:sp>
        <p:sp>
          <p:nvSpPr>
            <p:cNvPr id="70" name="角丸四角形 69"/>
            <p:cNvSpPr/>
            <p:nvPr/>
          </p:nvSpPr>
          <p:spPr>
            <a:xfrm>
              <a:off x="4871684" y="4335785"/>
              <a:ext cx="1673933" cy="122213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71" name="Document"/>
            <p:cNvSpPr>
              <a:spLocks noEditPoints="1" noChangeArrowheads="1"/>
            </p:cNvSpPr>
            <p:nvPr/>
          </p:nvSpPr>
          <p:spPr bwMode="auto">
            <a:xfrm>
              <a:off x="4994311" y="4206264"/>
              <a:ext cx="13659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B-2.0.jar [3]</a:t>
              </a:r>
            </a:p>
          </p:txBody>
        </p:sp>
        <p:sp>
          <p:nvSpPr>
            <p:cNvPr id="73" name="object 3"/>
            <p:cNvSpPr txBox="1"/>
            <p:nvPr/>
          </p:nvSpPr>
          <p:spPr>
            <a:xfrm>
              <a:off x="5098721" y="4495096"/>
              <a:ext cx="1237409" cy="104139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a:p>
              <a:pPr marL="97790">
                <a:lnSpc>
                  <a:spcPct val="100000"/>
                </a:lnSpc>
                <a:spcBef>
                  <a:spcPts val="195"/>
                </a:spcBef>
                <a:tabLst>
                  <a:tab pos="439420" algn="l"/>
                </a:tabLst>
              </a:pPr>
              <a:r>
                <a:rPr lang="pt-BR" altLang="ja-JP" sz="1200" b="1" spc="5" dirty="0" smtClean="0">
                  <a:latin typeface="Courier New"/>
                  <a:cs typeface="Courier New"/>
                </a:rPr>
                <a:t>4f231...</a:t>
              </a:r>
              <a:endParaRPr lang="pt-BR" altLang="ja-JP" sz="1200" b="1" spc="5" dirty="0">
                <a:latin typeface="Courier New"/>
                <a:cs typeface="Courier New"/>
              </a:endParaRPr>
            </a:p>
          </p:txBody>
        </p:sp>
        <p:sp>
          <p:nvSpPr>
            <p:cNvPr id="76" name="object 3"/>
            <p:cNvSpPr txBox="1"/>
            <p:nvPr/>
          </p:nvSpPr>
          <p:spPr>
            <a:xfrm>
              <a:off x="3100153" y="4478108"/>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p:txBody>
        </p:sp>
        <p:sp>
          <p:nvSpPr>
            <p:cNvPr id="31" name="角丸四角形 30"/>
            <p:cNvSpPr/>
            <p:nvPr/>
          </p:nvSpPr>
          <p:spPr>
            <a:xfrm>
              <a:off x="6697291" y="2953443"/>
              <a:ext cx="1673933"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2" name="Document"/>
            <p:cNvSpPr>
              <a:spLocks noEditPoints="1" noChangeArrowheads="1"/>
            </p:cNvSpPr>
            <p:nvPr/>
          </p:nvSpPr>
          <p:spPr bwMode="auto">
            <a:xfrm>
              <a:off x="6819918" y="2823923"/>
              <a:ext cx="1406218"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C-1.0.jar [2]</a:t>
              </a:r>
            </a:p>
          </p:txBody>
        </p:sp>
        <p:sp>
          <p:nvSpPr>
            <p:cNvPr id="33" name="角丸四角形 32"/>
            <p:cNvSpPr/>
            <p:nvPr/>
          </p:nvSpPr>
          <p:spPr>
            <a:xfrm>
              <a:off x="2988277" y="4335785"/>
              <a:ext cx="1673933" cy="980049"/>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4" name="Document"/>
            <p:cNvSpPr>
              <a:spLocks noEditPoints="1" noChangeArrowheads="1"/>
            </p:cNvSpPr>
            <p:nvPr/>
          </p:nvSpPr>
          <p:spPr bwMode="auto">
            <a:xfrm>
              <a:off x="3110903" y="4206264"/>
              <a:ext cx="13659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B-1.0.jar [2]</a:t>
              </a:r>
            </a:p>
          </p:txBody>
        </p:sp>
        <p:sp>
          <p:nvSpPr>
            <p:cNvPr id="35" name="object 3"/>
            <p:cNvSpPr txBox="1"/>
            <p:nvPr/>
          </p:nvSpPr>
          <p:spPr>
            <a:xfrm>
              <a:off x="3215313" y="4495096"/>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p:txBody>
        </p:sp>
        <p:sp>
          <p:nvSpPr>
            <p:cNvPr id="36" name="object 3"/>
            <p:cNvSpPr txBox="1"/>
            <p:nvPr/>
          </p:nvSpPr>
          <p:spPr>
            <a:xfrm>
              <a:off x="6958956" y="3114234"/>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latin typeface="Courier New"/>
                  <a:cs typeface="Courier New"/>
                </a:rPr>
                <a:t>e2cdb</a:t>
              </a:r>
              <a:r>
                <a:rPr sz="1200" b="1" dirty="0" smtClean="0">
                  <a:latin typeface="Courier New"/>
                  <a:cs typeface="Courier New"/>
                </a:rPr>
                <a:t>..</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en-US" sz="1200" b="1" spc="5" dirty="0" smtClean="0">
                  <a:latin typeface="Courier New"/>
                  <a:cs typeface="Courier New"/>
                </a:rPr>
                <a:t>2a7cb... </a:t>
              </a:r>
            </a:p>
          </p:txBody>
        </p:sp>
      </p:grpSp>
      <p:sp>
        <p:nvSpPr>
          <p:cNvPr id="9" name="円/楕円 8"/>
          <p:cNvSpPr/>
          <p:nvPr/>
        </p:nvSpPr>
        <p:spPr>
          <a:xfrm>
            <a:off x="6326771" y="3917160"/>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accent2"/>
                </a:solidFill>
              </a:rPr>
              <a:t>0.5</a:t>
            </a:r>
            <a:endParaRPr kumimoji="1" lang="ja-JP" altLang="en-US" sz="1600" dirty="0">
              <a:solidFill>
                <a:schemeClr val="accent2"/>
              </a:solidFill>
            </a:endParaRPr>
          </a:p>
        </p:txBody>
      </p:sp>
      <p:sp>
        <p:nvSpPr>
          <p:cNvPr id="7" name="スライド番号プレースホルダー 6"/>
          <p:cNvSpPr>
            <a:spLocks noGrp="1"/>
          </p:cNvSpPr>
          <p:nvPr>
            <p:ph type="sldNum" sz="quarter" idx="12"/>
          </p:nvPr>
        </p:nvSpPr>
        <p:spPr/>
        <p:txBody>
          <a:bodyPr/>
          <a:lstStyle/>
          <a:p>
            <a:fld id="{9F5033E9-932D-4E41-95C3-341F9A6DAE17}" type="slidenum">
              <a:rPr lang="en-US" altLang="ja-JP" smtClean="0"/>
              <a:pPr/>
              <a:t>15</a:t>
            </a:fld>
            <a:endParaRPr lang="en-US" altLang="ja-JP"/>
          </a:p>
        </p:txBody>
      </p:sp>
    </p:spTree>
    <p:extLst>
      <p:ext uri="{BB962C8B-B14F-4D97-AF65-F5344CB8AC3E}">
        <p14:creationId xmlns:p14="http://schemas.microsoft.com/office/powerpoint/2010/main" val="887618883"/>
      </p:ext>
    </p:extLst>
  </p:cSld>
  <p:clrMapOvr>
    <a:masterClrMapping/>
  </p:clrMapOvr>
  <mc:AlternateContent xmlns:mc="http://schemas.openxmlformats.org/markup-compatibility/2006" xmlns:p14="http://schemas.microsoft.com/office/powerpoint/2010/main">
    <mc:Choice Requires="p14">
      <p:transition spd="slow" p14:dur="2000" advTm="596"/>
    </mc:Choice>
    <mc:Fallback xmlns="">
      <p:transition spd="slow" advTm="596"/>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457200" lvl="1" indent="0">
              <a:buNone/>
            </a:pPr>
            <a:r>
              <a:rPr lang="ja-JP" altLang="en-US" dirty="0" smtClean="0"/>
              <a:t>手順</a:t>
            </a:r>
            <a:r>
              <a:rPr lang="en-US" altLang="ja-JP" dirty="0"/>
              <a:t>1: </a:t>
            </a:r>
            <a:r>
              <a:rPr lang="ja-JP" altLang="en-US" dirty="0"/>
              <a:t>再利用元候補の選択</a:t>
            </a:r>
            <a:endParaRPr lang="en-US" altLang="ja-JP" dirty="0"/>
          </a:p>
        </p:txBody>
      </p:sp>
      <p:sp>
        <p:nvSpPr>
          <p:cNvPr id="3" name="コンテンツ プレースホルダー 2"/>
          <p:cNvSpPr>
            <a:spLocks noGrp="1"/>
          </p:cNvSpPr>
          <p:nvPr>
            <p:ph idx="1"/>
          </p:nvPr>
        </p:nvSpPr>
        <p:spPr/>
        <p:txBody>
          <a:bodyPr/>
          <a:lstStyle/>
          <a:p>
            <a:endParaRPr kumimoji="1" lang="en-US" altLang="ja-JP" dirty="0" smtClean="0"/>
          </a:p>
          <a:p>
            <a:pPr lvl="1"/>
            <a:endParaRPr kumimoji="1" lang="en-US" altLang="ja-JP" dirty="0" smtClean="0"/>
          </a:p>
          <a:p>
            <a:pPr lvl="1"/>
            <a:endParaRPr lang="en-US" altLang="ja-JP" dirty="0" smtClean="0"/>
          </a:p>
        </p:txBody>
      </p:sp>
      <p:sp>
        <p:nvSpPr>
          <p:cNvPr id="41" name="コンテンツ プレースホルダー 2"/>
          <p:cNvSpPr txBox="1">
            <a:spLocks/>
          </p:cNvSpPr>
          <p:nvPr/>
        </p:nvSpPr>
        <p:spPr bwMode="auto">
          <a:xfrm>
            <a:off x="457200" y="16002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dirty="0"/>
              <a:t>全</a:t>
            </a:r>
            <a:r>
              <a:rPr lang="ja-JP" altLang="en-US" sz="2800" kern="0" dirty="0" smtClean="0"/>
              <a:t>てのライブラリに対して計算する</a:t>
            </a:r>
            <a:endParaRPr lang="en-US" altLang="ja-JP" sz="2800" kern="0" dirty="0"/>
          </a:p>
        </p:txBody>
      </p:sp>
      <p:grpSp>
        <p:nvGrpSpPr>
          <p:cNvPr id="5" name="グループ化 4"/>
          <p:cNvGrpSpPr/>
          <p:nvPr/>
        </p:nvGrpSpPr>
        <p:grpSpPr>
          <a:xfrm>
            <a:off x="1137153" y="3709968"/>
            <a:ext cx="7318011" cy="2651916"/>
            <a:chOff x="-474587" y="2755592"/>
            <a:chExt cx="9004109" cy="3262927"/>
          </a:xfrm>
        </p:grpSpPr>
        <p:grpSp>
          <p:nvGrpSpPr>
            <p:cNvPr id="17" name="グループ化 16"/>
            <p:cNvGrpSpPr/>
            <p:nvPr/>
          </p:nvGrpSpPr>
          <p:grpSpPr>
            <a:xfrm>
              <a:off x="-474587" y="3195432"/>
              <a:ext cx="2043520" cy="2182050"/>
              <a:chOff x="2713462" y="3043529"/>
              <a:chExt cx="2043520" cy="2925610"/>
            </a:xfrm>
          </p:grpSpPr>
          <p:sp>
            <p:nvSpPr>
              <p:cNvPr id="18" name="角丸四角形 17"/>
              <p:cNvSpPr/>
              <p:nvPr/>
            </p:nvSpPr>
            <p:spPr>
              <a:xfrm>
                <a:off x="2713462" y="3273022"/>
                <a:ext cx="2043520" cy="2696117"/>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20" name="Document"/>
              <p:cNvSpPr>
                <a:spLocks noEditPoints="1" noChangeArrowheads="1"/>
              </p:cNvSpPr>
              <p:nvPr/>
            </p:nvSpPr>
            <p:spPr bwMode="auto">
              <a:xfrm>
                <a:off x="2905606" y="3043529"/>
                <a:ext cx="1520343" cy="49935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Target.jar [5]</a:t>
                </a:r>
              </a:p>
            </p:txBody>
          </p:sp>
        </p:grpSp>
        <p:sp>
          <p:nvSpPr>
            <p:cNvPr id="37" name="object 3"/>
            <p:cNvSpPr txBox="1"/>
            <p:nvPr/>
          </p:nvSpPr>
          <p:spPr>
            <a:xfrm>
              <a:off x="-107466" y="3678037"/>
              <a:ext cx="1198392" cy="1543159"/>
            </a:xfrm>
            <a:prstGeom prst="rect">
              <a:avLst/>
            </a:prstGeom>
          </p:spPr>
          <p:txBody>
            <a:bodyPr vert="horz" wrap="square" lIns="0" tIns="0" rIns="0" bIns="0" rtlCol="0">
              <a:spAutoFit/>
            </a:bodyPr>
            <a:lstStyle/>
            <a:p>
              <a:pPr marL="97790" indent="-85725" algn="ctr">
                <a:lnSpc>
                  <a:spcPct val="100000"/>
                </a:lnSpc>
                <a:spcBef>
                  <a:spcPts val="80"/>
                </a:spcBef>
              </a:pPr>
              <a:r>
                <a:rPr lang="en-US" sz="1400" dirty="0">
                  <a:latin typeface="Times New Roman"/>
                  <a:cs typeface="Times New Roman"/>
                </a:rPr>
                <a:t>	</a:t>
              </a:r>
              <a:r>
                <a:rPr lang="en-US" sz="1400" u="sng" dirty="0" smtClean="0">
                  <a:latin typeface="Times New Roman"/>
                  <a:cs typeface="Times New Roman"/>
                </a:rPr>
                <a:t>Hash</a:t>
              </a:r>
            </a:p>
            <a:p>
              <a:pPr marL="97790" indent="-85725">
                <a:lnSpc>
                  <a:spcPct val="100000"/>
                </a:lnSpc>
                <a:spcBef>
                  <a:spcPts val="80"/>
                </a:spcBef>
              </a:pPr>
              <a:r>
                <a:rPr lang="en-US" sz="1200" b="1" dirty="0" smtClean="0">
                  <a:solidFill>
                    <a:schemeClr val="accent2"/>
                  </a:solidFill>
                  <a:latin typeface="Courier New"/>
                  <a:cs typeface="Courier New"/>
                </a:rPr>
                <a:t>	</a:t>
              </a:r>
              <a:r>
                <a:rPr lang="en-US" sz="1200" b="1" dirty="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en-US" sz="1200" b="1" dirty="0">
                  <a:latin typeface="Courier New"/>
                  <a:cs typeface="Courier New"/>
                </a:rPr>
                <a:t>b</a:t>
              </a:r>
              <a:r>
                <a:rPr sz="1200" b="1" dirty="0" smtClean="0">
                  <a:latin typeface="Courier New"/>
                  <a:cs typeface="Courier New"/>
                </a:rPr>
                <a:t>f1dc..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pt-BR" sz="1200" b="1" spc="5" dirty="0">
                  <a:latin typeface="Courier New"/>
                  <a:cs typeface="Courier New"/>
                </a:rPr>
                <a:t>c</a:t>
              </a:r>
              <a:r>
                <a:rPr lang="pt-BR" sz="1200" b="1" spc="5" dirty="0" smtClean="0">
                  <a:latin typeface="Courier New"/>
                  <a:cs typeface="Courier New"/>
                </a:rPr>
                <a:t>20b4...</a:t>
              </a:r>
            </a:p>
            <a:p>
              <a:pPr marL="97790">
                <a:lnSpc>
                  <a:spcPct val="100000"/>
                </a:lnSpc>
                <a:spcBef>
                  <a:spcPts val="195"/>
                </a:spcBef>
                <a:tabLst>
                  <a:tab pos="439420" algn="l"/>
                </a:tabLst>
              </a:pPr>
              <a:r>
                <a:rPr lang="pt-BR" sz="1200" b="1" spc="5" dirty="0">
                  <a:latin typeface="Courier New"/>
                  <a:cs typeface="Courier New"/>
                </a:rPr>
                <a:t>d</a:t>
              </a:r>
              <a:r>
                <a:rPr lang="pt-BR" sz="1200" b="1" spc="5" dirty="0" smtClean="0">
                  <a:latin typeface="Courier New"/>
                  <a:cs typeface="Courier New"/>
                </a:rPr>
                <a:t>a18e...</a:t>
              </a:r>
            </a:p>
            <a:p>
              <a:pPr marL="97790">
                <a:lnSpc>
                  <a:spcPct val="100000"/>
                </a:lnSpc>
                <a:spcBef>
                  <a:spcPts val="195"/>
                </a:spcBef>
                <a:tabLst>
                  <a:tab pos="439420" algn="l"/>
                </a:tabLst>
              </a:pPr>
              <a:r>
                <a:rPr lang="en-US" sz="1200" b="1" spc="5" dirty="0">
                  <a:latin typeface="Courier New"/>
                  <a:cs typeface="Courier New"/>
                </a:rPr>
                <a:t>e</a:t>
              </a:r>
              <a:r>
                <a:rPr lang="en-US" sz="1200" b="1" spc="5" dirty="0" smtClean="0">
                  <a:latin typeface="Courier New"/>
                  <a:cs typeface="Courier New"/>
                </a:rPr>
                <a:t>2cdb...</a:t>
              </a:r>
            </a:p>
          </p:txBody>
        </p:sp>
        <p:grpSp>
          <p:nvGrpSpPr>
            <p:cNvPr id="8" name="グループ化 7"/>
            <p:cNvGrpSpPr/>
            <p:nvPr/>
          </p:nvGrpSpPr>
          <p:grpSpPr>
            <a:xfrm>
              <a:off x="2692863" y="2755592"/>
              <a:ext cx="5836659" cy="3262927"/>
              <a:chOff x="3767979" y="3047275"/>
              <a:chExt cx="6113115" cy="3262927"/>
            </a:xfrm>
          </p:grpSpPr>
          <p:sp>
            <p:nvSpPr>
              <p:cNvPr id="6" name="object 10"/>
              <p:cNvSpPr/>
              <p:nvPr/>
            </p:nvSpPr>
            <p:spPr>
              <a:xfrm>
                <a:off x="3767979" y="3047275"/>
                <a:ext cx="6113115" cy="3008617"/>
              </a:xfrm>
              <a:custGeom>
                <a:avLst/>
                <a:gdLst/>
                <a:ahLst/>
                <a:cxnLst/>
                <a:rect l="l" t="t" r="r" b="b"/>
                <a:pathLst>
                  <a:path w="1553210" h="3812540">
                    <a:moveTo>
                      <a:pt x="0" y="3812184"/>
                    </a:moveTo>
                    <a:lnTo>
                      <a:pt x="1553171" y="3812184"/>
                    </a:lnTo>
                    <a:lnTo>
                      <a:pt x="1553171" y="0"/>
                    </a:lnTo>
                    <a:lnTo>
                      <a:pt x="0" y="0"/>
                    </a:lnTo>
                    <a:lnTo>
                      <a:pt x="0" y="3812184"/>
                    </a:lnTo>
                    <a:close/>
                  </a:path>
                </a:pathLst>
              </a:custGeom>
              <a:ln/>
            </p:spPr>
            <p:style>
              <a:lnRef idx="1">
                <a:schemeClr val="accent1"/>
              </a:lnRef>
              <a:fillRef idx="2">
                <a:schemeClr val="accent1"/>
              </a:fillRef>
              <a:effectRef idx="1">
                <a:schemeClr val="accent1"/>
              </a:effectRef>
              <a:fontRef idx="minor">
                <a:schemeClr val="dk1"/>
              </a:fontRef>
            </p:style>
            <p:txBody>
              <a:bodyPr wrap="square" lIns="0" tIns="0" rIns="0" bIns="0" rtlCol="0"/>
              <a:lstStyle/>
              <a:p>
                <a:endParaRPr sz="1400" dirty="0"/>
              </a:p>
            </p:txBody>
          </p:sp>
          <p:sp>
            <p:nvSpPr>
              <p:cNvPr id="14" name="テキスト ボックス 13"/>
              <p:cNvSpPr txBox="1"/>
              <p:nvPr/>
            </p:nvSpPr>
            <p:spPr>
              <a:xfrm>
                <a:off x="6113619" y="5931512"/>
                <a:ext cx="1394086" cy="37869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altLang="ja-JP" sz="1400" dirty="0" smtClean="0"/>
                  <a:t>Database</a:t>
                </a:r>
                <a:endParaRPr lang="en-US" altLang="ja-JP" sz="1400" dirty="0"/>
              </a:p>
            </p:txBody>
          </p:sp>
          <p:grpSp>
            <p:nvGrpSpPr>
              <p:cNvPr id="39" name="グループ化 38"/>
              <p:cNvGrpSpPr/>
              <p:nvPr/>
            </p:nvGrpSpPr>
            <p:grpSpPr>
              <a:xfrm>
                <a:off x="4079924" y="3115606"/>
                <a:ext cx="1753220" cy="1079783"/>
                <a:chOff x="3634828" y="3008089"/>
                <a:chExt cx="1753220" cy="1079783"/>
              </a:xfrm>
            </p:grpSpPr>
            <p:sp>
              <p:nvSpPr>
                <p:cNvPr id="52" name="角丸四角形 51"/>
                <p:cNvSpPr/>
                <p:nvPr/>
              </p:nvSpPr>
              <p:spPr>
                <a:xfrm>
                  <a:off x="3634828" y="3137610"/>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3" name="object 3"/>
                <p:cNvSpPr txBox="1"/>
                <p:nvPr/>
              </p:nvSpPr>
              <p:spPr>
                <a:xfrm>
                  <a:off x="3830584" y="3267133"/>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altLang="ja-JP" sz="1200" b="1" dirty="0" smtClean="0">
                      <a:solidFill>
                        <a:srgbClr val="FF0000"/>
                      </a:solidFill>
                      <a:latin typeface="Courier New"/>
                      <a:cs typeface="Courier New"/>
                    </a:rPr>
                    <a:t>af3bc</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sz="1200" b="1" dirty="0">
                      <a:solidFill>
                        <a:srgbClr val="FF0000"/>
                      </a:solidFill>
                      <a:latin typeface="Courier New"/>
                      <a:cs typeface="Courier New"/>
                    </a:rPr>
                    <a:t>b</a:t>
                  </a:r>
                  <a:r>
                    <a:rPr sz="1200" b="1" dirty="0" smtClean="0">
                      <a:solidFill>
                        <a:srgbClr val="FF0000"/>
                      </a:solidFill>
                      <a:latin typeface="Courier New"/>
                      <a:cs typeface="Courier New"/>
                    </a:rPr>
                    <a:t>f1dc..</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p:txBody>
            </p:sp>
            <p:sp>
              <p:nvSpPr>
                <p:cNvPr id="54" name="Document"/>
                <p:cNvSpPr>
                  <a:spLocks noEditPoints="1" noChangeArrowheads="1"/>
                </p:cNvSpPr>
                <p:nvPr/>
              </p:nvSpPr>
              <p:spPr bwMode="auto">
                <a:xfrm>
                  <a:off x="3763263" y="3008089"/>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a:t>A</a:t>
                  </a:r>
                  <a:r>
                    <a:rPr lang="en-US" altLang="ja-JP" sz="1200" dirty="0" smtClean="0"/>
                    <a:t>-1.0.jar [2]</a:t>
                  </a:r>
                </a:p>
              </p:txBody>
            </p:sp>
          </p:grpSp>
          <p:grpSp>
            <p:nvGrpSpPr>
              <p:cNvPr id="40" name="グループ化 39"/>
              <p:cNvGrpSpPr/>
              <p:nvPr/>
            </p:nvGrpSpPr>
            <p:grpSpPr>
              <a:xfrm>
                <a:off x="6052505" y="3115607"/>
                <a:ext cx="1753220" cy="1079783"/>
                <a:chOff x="3492849" y="3008090"/>
                <a:chExt cx="1753220" cy="1079783"/>
              </a:xfrm>
            </p:grpSpPr>
            <p:sp>
              <p:nvSpPr>
                <p:cNvPr id="49" name="角丸四角形 48"/>
                <p:cNvSpPr/>
                <p:nvPr/>
              </p:nvSpPr>
              <p:spPr>
                <a:xfrm>
                  <a:off x="3492849" y="3137611"/>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0" name="object 3"/>
                <p:cNvSpPr txBox="1"/>
                <p:nvPr/>
              </p:nvSpPr>
              <p:spPr>
                <a:xfrm>
                  <a:off x="3688605" y="3267134"/>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solidFill>
                        <a:srgbClr val="FF0000"/>
                      </a:solidFill>
                      <a:latin typeface="Courier New"/>
                      <a:cs typeface="Courier New"/>
                    </a:rPr>
                    <a:t>a</a:t>
                  </a:r>
                  <a:r>
                    <a:rPr sz="1200" b="1" dirty="0" smtClean="0">
                      <a:solidFill>
                        <a:srgbClr val="FF0000"/>
                      </a:solidFill>
                      <a:latin typeface="Courier New"/>
                      <a:cs typeface="Courier New"/>
                    </a:rPr>
                    <a:t>f</a:t>
                  </a:r>
                  <a:r>
                    <a:rPr lang="en-US" sz="1200" b="1" dirty="0" smtClean="0">
                      <a:solidFill>
                        <a:srgbClr val="FF0000"/>
                      </a:solidFill>
                      <a:latin typeface="Courier New"/>
                      <a:cs typeface="Courier New"/>
                    </a:rPr>
                    <a:t>3</a:t>
                  </a:r>
                  <a:r>
                    <a:rPr sz="1200" b="1" dirty="0" smtClean="0">
                      <a:solidFill>
                        <a:srgbClr val="FF0000"/>
                      </a:solidFill>
                      <a:latin typeface="Courier New"/>
                      <a:cs typeface="Courier New"/>
                    </a:rPr>
                    <a:t>bc..</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sz="1200" b="1" dirty="0" smtClean="0">
                      <a:latin typeface="Courier New"/>
                      <a:cs typeface="Courier New"/>
                    </a:rPr>
                    <a:t>368dd</a:t>
                  </a:r>
                  <a:r>
                    <a:rPr sz="1200" b="1" dirty="0" smtClean="0">
                      <a:latin typeface="Courier New"/>
                      <a:cs typeface="Courier New"/>
                    </a:rPr>
                    <a:t>..</a:t>
                  </a:r>
                  <a:r>
                    <a:rPr sz="1200" b="1" spc="5" dirty="0" smtClean="0">
                      <a:latin typeface="Courier New"/>
                      <a:cs typeface="Courier New"/>
                    </a:rPr>
                    <a:t>.</a:t>
                  </a:r>
                  <a:endParaRPr lang="en-US" sz="1200" b="1" spc="5" dirty="0" smtClean="0">
                    <a:latin typeface="Courier New"/>
                    <a:cs typeface="Courier New"/>
                  </a:endParaRPr>
                </a:p>
              </p:txBody>
            </p:sp>
            <p:sp>
              <p:nvSpPr>
                <p:cNvPr id="51" name="Document"/>
                <p:cNvSpPr>
                  <a:spLocks noEditPoints="1" noChangeArrowheads="1"/>
                </p:cNvSpPr>
                <p:nvPr/>
              </p:nvSpPr>
              <p:spPr bwMode="auto">
                <a:xfrm>
                  <a:off x="3621284" y="3008090"/>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A-2.0.jar [2]</a:t>
                  </a:r>
                </a:p>
              </p:txBody>
            </p:sp>
          </p:grpSp>
        </p:grpSp>
        <p:sp>
          <p:nvSpPr>
            <p:cNvPr id="67" name="角丸四角形 66"/>
            <p:cNvSpPr/>
            <p:nvPr/>
          </p:nvSpPr>
          <p:spPr>
            <a:xfrm>
              <a:off x="6701343" y="4335787"/>
              <a:ext cx="1739517" cy="1222130"/>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68" name="object 3"/>
            <p:cNvSpPr txBox="1"/>
            <p:nvPr/>
          </p:nvSpPr>
          <p:spPr>
            <a:xfrm>
              <a:off x="6888246" y="4465309"/>
              <a:ext cx="1237409" cy="104139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solidFill>
                    <a:srgbClr val="FF0000"/>
                  </a:solidFill>
                  <a:latin typeface="Courier New"/>
                  <a:cs typeface="Courier New"/>
                </a:rPr>
                <a:t>a</a:t>
              </a:r>
              <a:r>
                <a:rPr sz="1200" b="1" dirty="0" smtClean="0">
                  <a:solidFill>
                    <a:srgbClr val="FF0000"/>
                  </a:solidFill>
                  <a:latin typeface="Courier New"/>
                  <a:cs typeface="Courier New"/>
                </a:rPr>
                <a:t>f</a:t>
              </a:r>
              <a:r>
                <a:rPr lang="en-US" sz="1200" b="1" dirty="0" smtClean="0">
                  <a:solidFill>
                    <a:srgbClr val="FF0000"/>
                  </a:solidFill>
                  <a:latin typeface="Courier New"/>
                  <a:cs typeface="Courier New"/>
                </a:rPr>
                <a:t>3</a:t>
              </a:r>
              <a:r>
                <a:rPr sz="1200" b="1" dirty="0" smtClean="0">
                  <a:solidFill>
                    <a:srgbClr val="FF0000"/>
                  </a:solidFill>
                  <a:latin typeface="Courier New"/>
                  <a:cs typeface="Courier New"/>
                </a:rPr>
                <a:t>bc..</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altLang="ja-JP" sz="1200" b="1" dirty="0" smtClean="0">
                  <a:solidFill>
                    <a:srgbClr val="FF0000"/>
                  </a:solidFill>
                  <a:latin typeface="Courier New"/>
                  <a:cs typeface="Courier New"/>
                </a:rPr>
                <a:t>bf1dc..</a:t>
              </a:r>
              <a:r>
                <a:rPr lang="en-US" altLang="ja-JP" sz="1200" b="1" spc="5" dirty="0" smtClean="0">
                  <a:solidFill>
                    <a:srgbClr val="FF0000"/>
                  </a:solidFill>
                  <a:latin typeface="Courier New"/>
                  <a:cs typeface="Courier New"/>
                </a:rPr>
                <a:t>.</a:t>
              </a:r>
            </a:p>
            <a:p>
              <a:pPr marL="97790">
                <a:spcBef>
                  <a:spcPts val="195"/>
                </a:spcBef>
                <a:tabLst>
                  <a:tab pos="439420" algn="l"/>
                </a:tabLst>
              </a:pPr>
              <a:r>
                <a:rPr lang="pt-BR" altLang="ja-JP" sz="1200" b="1" spc="5" dirty="0">
                  <a:solidFill>
                    <a:srgbClr val="FF0000"/>
                  </a:solidFill>
                  <a:latin typeface="Courier New"/>
                  <a:cs typeface="Courier New"/>
                </a:rPr>
                <a:t>c20b4</a:t>
              </a:r>
              <a:r>
                <a:rPr lang="pt-BR" altLang="ja-JP" sz="1200" b="1" spc="5" dirty="0" smtClean="0">
                  <a:solidFill>
                    <a:srgbClr val="FF0000"/>
                  </a:solidFill>
                  <a:latin typeface="Courier New"/>
                  <a:cs typeface="Courier New"/>
                </a:rPr>
                <a:t>...</a:t>
              </a:r>
              <a:endParaRPr lang="pt-BR" altLang="ja-JP" sz="1200" b="1" spc="5" dirty="0">
                <a:solidFill>
                  <a:srgbClr val="FF0000"/>
                </a:solidFill>
                <a:latin typeface="Courier New"/>
                <a:cs typeface="Courier New"/>
              </a:endParaRPr>
            </a:p>
          </p:txBody>
        </p:sp>
        <p:sp>
          <p:nvSpPr>
            <p:cNvPr id="69" name="Document"/>
            <p:cNvSpPr>
              <a:spLocks noEditPoints="1" noChangeArrowheads="1"/>
            </p:cNvSpPr>
            <p:nvPr/>
          </p:nvSpPr>
          <p:spPr bwMode="auto">
            <a:xfrm>
              <a:off x="6823969" y="4206266"/>
              <a:ext cx="1503159"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D-1.0.jar [3]</a:t>
              </a:r>
            </a:p>
          </p:txBody>
        </p:sp>
        <p:sp>
          <p:nvSpPr>
            <p:cNvPr id="70" name="角丸四角形 69"/>
            <p:cNvSpPr/>
            <p:nvPr/>
          </p:nvSpPr>
          <p:spPr>
            <a:xfrm>
              <a:off x="4871684" y="4335785"/>
              <a:ext cx="1673933" cy="122213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71" name="Document"/>
            <p:cNvSpPr>
              <a:spLocks noEditPoints="1" noChangeArrowheads="1"/>
            </p:cNvSpPr>
            <p:nvPr/>
          </p:nvSpPr>
          <p:spPr bwMode="auto">
            <a:xfrm>
              <a:off x="4994311" y="4206264"/>
              <a:ext cx="13659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B-2.0.jar [3]</a:t>
              </a:r>
            </a:p>
          </p:txBody>
        </p:sp>
        <p:sp>
          <p:nvSpPr>
            <p:cNvPr id="73" name="object 3"/>
            <p:cNvSpPr txBox="1"/>
            <p:nvPr/>
          </p:nvSpPr>
          <p:spPr>
            <a:xfrm>
              <a:off x="5098721" y="4495096"/>
              <a:ext cx="1237409" cy="104139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solidFill>
                    <a:srgbClr val="FF0000"/>
                  </a:solidFill>
                  <a:latin typeface="Courier New"/>
                  <a:cs typeface="Courier New"/>
                </a:rPr>
                <a:t>c20b4...</a:t>
              </a:r>
            </a:p>
            <a:p>
              <a:pPr marL="97790">
                <a:lnSpc>
                  <a:spcPct val="100000"/>
                </a:lnSpc>
                <a:spcBef>
                  <a:spcPts val="195"/>
                </a:spcBef>
                <a:tabLst>
                  <a:tab pos="439420" algn="l"/>
                </a:tabLst>
              </a:pPr>
              <a:r>
                <a:rPr lang="pt-BR" altLang="ja-JP" sz="1200" b="1" spc="5" dirty="0">
                  <a:solidFill>
                    <a:srgbClr val="FF0000"/>
                  </a:solidFill>
                  <a:latin typeface="Courier New"/>
                  <a:cs typeface="Courier New"/>
                </a:rPr>
                <a:t>da18e</a:t>
              </a:r>
              <a:r>
                <a:rPr lang="pt-BR" altLang="ja-JP" sz="1200" b="1" spc="5" dirty="0" smtClean="0">
                  <a:solidFill>
                    <a:srgbClr val="FF0000"/>
                  </a:solidFill>
                  <a:latin typeface="Courier New"/>
                  <a:cs typeface="Courier New"/>
                </a:rPr>
                <a:t>...</a:t>
              </a:r>
            </a:p>
            <a:p>
              <a:pPr marL="97790">
                <a:lnSpc>
                  <a:spcPct val="100000"/>
                </a:lnSpc>
                <a:spcBef>
                  <a:spcPts val="195"/>
                </a:spcBef>
                <a:tabLst>
                  <a:tab pos="439420" algn="l"/>
                </a:tabLst>
              </a:pPr>
              <a:r>
                <a:rPr lang="pt-BR" altLang="ja-JP" sz="1200" b="1" spc="5" dirty="0" smtClean="0">
                  <a:latin typeface="Courier New"/>
                  <a:cs typeface="Courier New"/>
                </a:rPr>
                <a:t>4f231...</a:t>
              </a:r>
              <a:endParaRPr lang="pt-BR" altLang="ja-JP" sz="1200" b="1" spc="5" dirty="0">
                <a:latin typeface="Courier New"/>
                <a:cs typeface="Courier New"/>
              </a:endParaRPr>
            </a:p>
          </p:txBody>
        </p:sp>
        <p:sp>
          <p:nvSpPr>
            <p:cNvPr id="76" name="object 3"/>
            <p:cNvSpPr txBox="1"/>
            <p:nvPr/>
          </p:nvSpPr>
          <p:spPr>
            <a:xfrm>
              <a:off x="3100153" y="4478108"/>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p:txBody>
        </p:sp>
        <p:sp>
          <p:nvSpPr>
            <p:cNvPr id="31" name="角丸四角形 30"/>
            <p:cNvSpPr/>
            <p:nvPr/>
          </p:nvSpPr>
          <p:spPr>
            <a:xfrm>
              <a:off x="6697291" y="2953443"/>
              <a:ext cx="1673933"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2" name="Document"/>
            <p:cNvSpPr>
              <a:spLocks noEditPoints="1" noChangeArrowheads="1"/>
            </p:cNvSpPr>
            <p:nvPr/>
          </p:nvSpPr>
          <p:spPr bwMode="auto">
            <a:xfrm>
              <a:off x="6819918" y="2823923"/>
              <a:ext cx="1406218"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C-1.0.jar [2]</a:t>
              </a:r>
            </a:p>
          </p:txBody>
        </p:sp>
        <p:sp>
          <p:nvSpPr>
            <p:cNvPr id="33" name="角丸四角形 32"/>
            <p:cNvSpPr/>
            <p:nvPr/>
          </p:nvSpPr>
          <p:spPr>
            <a:xfrm>
              <a:off x="2988277" y="4335785"/>
              <a:ext cx="1673933" cy="980049"/>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4" name="Document"/>
            <p:cNvSpPr>
              <a:spLocks noEditPoints="1" noChangeArrowheads="1"/>
            </p:cNvSpPr>
            <p:nvPr/>
          </p:nvSpPr>
          <p:spPr bwMode="auto">
            <a:xfrm>
              <a:off x="3110903" y="4206264"/>
              <a:ext cx="13659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B-1.0.jar [2]</a:t>
              </a:r>
            </a:p>
          </p:txBody>
        </p:sp>
        <p:sp>
          <p:nvSpPr>
            <p:cNvPr id="35" name="object 3"/>
            <p:cNvSpPr txBox="1"/>
            <p:nvPr/>
          </p:nvSpPr>
          <p:spPr>
            <a:xfrm>
              <a:off x="3215313" y="4495096"/>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solidFill>
                    <a:srgbClr val="FF0000"/>
                  </a:solidFill>
                  <a:latin typeface="Courier New"/>
                  <a:cs typeface="Courier New"/>
                </a:rPr>
                <a:t>c20b4...</a:t>
              </a:r>
            </a:p>
            <a:p>
              <a:pPr marL="97790">
                <a:lnSpc>
                  <a:spcPct val="100000"/>
                </a:lnSpc>
                <a:spcBef>
                  <a:spcPts val="195"/>
                </a:spcBef>
                <a:tabLst>
                  <a:tab pos="439420" algn="l"/>
                </a:tabLst>
              </a:pPr>
              <a:r>
                <a:rPr lang="pt-BR" altLang="ja-JP" sz="1200" b="1" spc="5" dirty="0">
                  <a:solidFill>
                    <a:srgbClr val="FF0000"/>
                  </a:solidFill>
                  <a:latin typeface="Courier New"/>
                  <a:cs typeface="Courier New"/>
                </a:rPr>
                <a:t>da18e</a:t>
              </a:r>
              <a:r>
                <a:rPr lang="pt-BR" altLang="ja-JP" sz="1200" b="1" spc="5" dirty="0" smtClean="0">
                  <a:solidFill>
                    <a:srgbClr val="FF0000"/>
                  </a:solidFill>
                  <a:latin typeface="Courier New"/>
                  <a:cs typeface="Courier New"/>
                </a:rPr>
                <a:t>...</a:t>
              </a:r>
            </a:p>
          </p:txBody>
        </p:sp>
        <p:sp>
          <p:nvSpPr>
            <p:cNvPr id="36" name="object 3"/>
            <p:cNvSpPr txBox="1"/>
            <p:nvPr/>
          </p:nvSpPr>
          <p:spPr>
            <a:xfrm>
              <a:off x="6958956" y="3114234"/>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solidFill>
                    <a:srgbClr val="FF0000"/>
                  </a:solidFill>
                  <a:latin typeface="Courier New"/>
                  <a:cs typeface="Courier New"/>
                </a:rPr>
                <a:t>e2cdb</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a:p>
              <a:pPr marL="97790">
                <a:lnSpc>
                  <a:spcPct val="100000"/>
                </a:lnSpc>
                <a:spcBef>
                  <a:spcPts val="195"/>
                </a:spcBef>
                <a:tabLst>
                  <a:tab pos="439420" algn="l"/>
                </a:tabLst>
              </a:pPr>
              <a:r>
                <a:rPr lang="en-US" sz="1200" b="1" spc="5" dirty="0" smtClean="0">
                  <a:latin typeface="Courier New"/>
                  <a:cs typeface="Courier New"/>
                </a:rPr>
                <a:t>2a7cb... </a:t>
              </a:r>
            </a:p>
          </p:txBody>
        </p:sp>
      </p:grpSp>
      <p:sp>
        <p:nvSpPr>
          <p:cNvPr id="9" name="円/楕円 8"/>
          <p:cNvSpPr/>
          <p:nvPr/>
        </p:nvSpPr>
        <p:spPr>
          <a:xfrm>
            <a:off x="6326771" y="3917160"/>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accent2"/>
                </a:solidFill>
              </a:rPr>
              <a:t>0.5</a:t>
            </a:r>
            <a:endParaRPr kumimoji="1" lang="ja-JP" altLang="en-US" sz="1600" dirty="0">
              <a:solidFill>
                <a:schemeClr val="accent2"/>
              </a:solidFill>
            </a:endParaRPr>
          </a:p>
        </p:txBody>
      </p:sp>
      <p:sp>
        <p:nvSpPr>
          <p:cNvPr id="38" name="円/楕円 37"/>
          <p:cNvSpPr/>
          <p:nvPr/>
        </p:nvSpPr>
        <p:spPr>
          <a:xfrm>
            <a:off x="4829994" y="3917160"/>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FF0000"/>
                </a:solidFill>
              </a:rPr>
              <a:t>1.0</a:t>
            </a:r>
            <a:endParaRPr kumimoji="1" lang="ja-JP" altLang="en-US" sz="1600" dirty="0">
              <a:solidFill>
                <a:srgbClr val="FF0000"/>
              </a:solidFill>
            </a:endParaRPr>
          </a:p>
        </p:txBody>
      </p:sp>
      <p:sp>
        <p:nvSpPr>
          <p:cNvPr id="42" name="円/楕円 41"/>
          <p:cNvSpPr/>
          <p:nvPr/>
        </p:nvSpPr>
        <p:spPr>
          <a:xfrm>
            <a:off x="4847835" y="4994255"/>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FF0000"/>
                </a:solidFill>
              </a:rPr>
              <a:t>1.0</a:t>
            </a:r>
            <a:endParaRPr kumimoji="1" lang="ja-JP" altLang="en-US" sz="1600" dirty="0">
              <a:solidFill>
                <a:srgbClr val="FF0000"/>
              </a:solidFill>
            </a:endParaRPr>
          </a:p>
        </p:txBody>
      </p:sp>
      <p:sp>
        <p:nvSpPr>
          <p:cNvPr id="43" name="円/楕円 42"/>
          <p:cNvSpPr/>
          <p:nvPr/>
        </p:nvSpPr>
        <p:spPr>
          <a:xfrm>
            <a:off x="7914426" y="3917160"/>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accent2"/>
                </a:solidFill>
              </a:rPr>
              <a:t>0.5</a:t>
            </a:r>
            <a:endParaRPr kumimoji="1" lang="ja-JP" altLang="en-US" sz="1600" dirty="0">
              <a:solidFill>
                <a:schemeClr val="accent2"/>
              </a:solidFill>
            </a:endParaRPr>
          </a:p>
        </p:txBody>
      </p:sp>
      <p:sp>
        <p:nvSpPr>
          <p:cNvPr id="44" name="円/楕円 43"/>
          <p:cNvSpPr/>
          <p:nvPr/>
        </p:nvSpPr>
        <p:spPr>
          <a:xfrm>
            <a:off x="6392730" y="5000159"/>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accent2"/>
                </a:solidFill>
              </a:rPr>
              <a:t>0.7</a:t>
            </a:r>
            <a:endParaRPr kumimoji="1" lang="ja-JP" altLang="en-US" sz="1600" dirty="0">
              <a:solidFill>
                <a:schemeClr val="accent2"/>
              </a:solidFill>
            </a:endParaRPr>
          </a:p>
        </p:txBody>
      </p:sp>
      <p:sp>
        <p:nvSpPr>
          <p:cNvPr id="45" name="円/楕円 44"/>
          <p:cNvSpPr/>
          <p:nvPr/>
        </p:nvSpPr>
        <p:spPr>
          <a:xfrm>
            <a:off x="7914426" y="5020502"/>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FF0000"/>
                </a:solidFill>
              </a:rPr>
              <a:t>1.0</a:t>
            </a:r>
            <a:endParaRPr kumimoji="1" lang="ja-JP" altLang="en-US" sz="1600" dirty="0">
              <a:solidFill>
                <a:srgbClr val="FF0000"/>
              </a:solidFill>
            </a:endParaRPr>
          </a:p>
        </p:txBody>
      </p:sp>
      <p:sp>
        <p:nvSpPr>
          <p:cNvPr id="7" name="スライド番号プレースホルダー 6"/>
          <p:cNvSpPr>
            <a:spLocks noGrp="1"/>
          </p:cNvSpPr>
          <p:nvPr>
            <p:ph type="sldNum" sz="quarter" idx="12"/>
          </p:nvPr>
        </p:nvSpPr>
        <p:spPr/>
        <p:txBody>
          <a:bodyPr/>
          <a:lstStyle/>
          <a:p>
            <a:fld id="{9F5033E9-932D-4E41-95C3-341F9A6DAE17}" type="slidenum">
              <a:rPr lang="en-US" altLang="ja-JP" smtClean="0"/>
              <a:pPr/>
              <a:t>16</a:t>
            </a:fld>
            <a:endParaRPr lang="en-US" altLang="ja-JP"/>
          </a:p>
        </p:txBody>
      </p:sp>
    </p:spTree>
    <p:extLst>
      <p:ext uri="{BB962C8B-B14F-4D97-AF65-F5344CB8AC3E}">
        <p14:creationId xmlns:p14="http://schemas.microsoft.com/office/powerpoint/2010/main" val="162241212"/>
      </p:ext>
    </p:extLst>
  </p:cSld>
  <p:clrMapOvr>
    <a:masterClrMapping/>
  </p:clrMapOvr>
  <mc:AlternateContent xmlns:mc="http://schemas.openxmlformats.org/markup-compatibility/2006" xmlns:p14="http://schemas.microsoft.com/office/powerpoint/2010/main">
    <mc:Choice Requires="p14">
      <p:transition spd="slow" p14:dur="2000" advTm="531"/>
    </mc:Choice>
    <mc:Fallback xmlns="">
      <p:transition spd="slow" advTm="531"/>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457200" lvl="1" indent="0">
              <a:buNone/>
            </a:pPr>
            <a:r>
              <a:rPr lang="ja-JP" altLang="en-US" dirty="0" smtClean="0"/>
              <a:t>手順</a:t>
            </a:r>
            <a:r>
              <a:rPr lang="en-US" altLang="ja-JP" dirty="0"/>
              <a:t>1: </a:t>
            </a:r>
            <a:r>
              <a:rPr lang="ja-JP" altLang="en-US" dirty="0"/>
              <a:t>再利用元候補の選択</a:t>
            </a:r>
            <a:endParaRPr lang="en-US" altLang="ja-JP" dirty="0"/>
          </a:p>
        </p:txBody>
      </p:sp>
      <p:sp>
        <p:nvSpPr>
          <p:cNvPr id="3" name="コンテンツ プレースホルダー 2"/>
          <p:cNvSpPr>
            <a:spLocks noGrp="1"/>
          </p:cNvSpPr>
          <p:nvPr>
            <p:ph idx="1"/>
          </p:nvPr>
        </p:nvSpPr>
        <p:spPr/>
        <p:txBody>
          <a:bodyPr/>
          <a:lstStyle/>
          <a:p>
            <a:endParaRPr kumimoji="1" lang="en-US" altLang="ja-JP" dirty="0" smtClean="0"/>
          </a:p>
          <a:p>
            <a:pPr lvl="1"/>
            <a:endParaRPr kumimoji="1" lang="en-US" altLang="ja-JP" dirty="0" smtClean="0"/>
          </a:p>
          <a:p>
            <a:pPr lvl="1"/>
            <a:endParaRPr lang="en-US" altLang="ja-JP" dirty="0" smtClean="0"/>
          </a:p>
        </p:txBody>
      </p:sp>
      <p:sp>
        <p:nvSpPr>
          <p:cNvPr id="41" name="コンテンツ プレースホルダー 2"/>
          <p:cNvSpPr txBox="1">
            <a:spLocks/>
          </p:cNvSpPr>
          <p:nvPr/>
        </p:nvSpPr>
        <p:spPr bwMode="auto">
          <a:xfrm>
            <a:off x="457200" y="16002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dirty="0" smtClean="0"/>
              <a:t>オーバーラップ値が最大のライブラリを再利用元候補とする</a:t>
            </a:r>
            <a:endParaRPr lang="en-US" altLang="ja-JP" sz="2800" kern="0" dirty="0" smtClean="0"/>
          </a:p>
          <a:p>
            <a:pPr marL="457200" lvl="1" indent="0">
              <a:buNone/>
            </a:pPr>
            <a:r>
              <a:rPr lang="en-US" altLang="ja-JP" sz="2400" dirty="0" smtClean="0"/>
              <a:t> {A-1.0.jar</a:t>
            </a:r>
            <a:r>
              <a:rPr lang="ja-JP" altLang="en-US" sz="2400" dirty="0" err="1" smtClean="0"/>
              <a:t>，</a:t>
            </a:r>
            <a:r>
              <a:rPr lang="en-US" altLang="ja-JP" sz="2400" dirty="0" smtClean="0"/>
              <a:t>B-1.0.jar</a:t>
            </a:r>
            <a:r>
              <a:rPr lang="ja-JP" altLang="en-US" sz="2400" dirty="0" err="1" smtClean="0"/>
              <a:t>，</a:t>
            </a:r>
            <a:r>
              <a:rPr lang="en-US" altLang="ja-JP" sz="2400" dirty="0" smtClean="0"/>
              <a:t>D-1.0.jar}</a:t>
            </a:r>
            <a:endParaRPr lang="en-US" altLang="ja-JP" sz="2400" kern="0" dirty="0"/>
          </a:p>
        </p:txBody>
      </p:sp>
      <p:grpSp>
        <p:nvGrpSpPr>
          <p:cNvPr id="5" name="グループ化 4"/>
          <p:cNvGrpSpPr/>
          <p:nvPr/>
        </p:nvGrpSpPr>
        <p:grpSpPr>
          <a:xfrm>
            <a:off x="1137153" y="3709968"/>
            <a:ext cx="7318011" cy="2651916"/>
            <a:chOff x="-474587" y="2755592"/>
            <a:chExt cx="9004109" cy="3262927"/>
          </a:xfrm>
        </p:grpSpPr>
        <p:grpSp>
          <p:nvGrpSpPr>
            <p:cNvPr id="17" name="グループ化 16"/>
            <p:cNvGrpSpPr/>
            <p:nvPr/>
          </p:nvGrpSpPr>
          <p:grpSpPr>
            <a:xfrm>
              <a:off x="-474587" y="3195432"/>
              <a:ext cx="2043520" cy="2182050"/>
              <a:chOff x="2713462" y="3043529"/>
              <a:chExt cx="2043520" cy="2925610"/>
            </a:xfrm>
          </p:grpSpPr>
          <p:sp>
            <p:nvSpPr>
              <p:cNvPr id="18" name="角丸四角形 17"/>
              <p:cNvSpPr/>
              <p:nvPr/>
            </p:nvSpPr>
            <p:spPr>
              <a:xfrm>
                <a:off x="2713462" y="3273022"/>
                <a:ext cx="2043520" cy="2696117"/>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20" name="Document"/>
              <p:cNvSpPr>
                <a:spLocks noEditPoints="1" noChangeArrowheads="1"/>
              </p:cNvSpPr>
              <p:nvPr/>
            </p:nvSpPr>
            <p:spPr bwMode="auto">
              <a:xfrm>
                <a:off x="2905606" y="3043529"/>
                <a:ext cx="1520343" cy="49935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Target.jar [5]</a:t>
                </a:r>
              </a:p>
            </p:txBody>
          </p:sp>
        </p:grpSp>
        <p:sp>
          <p:nvSpPr>
            <p:cNvPr id="37" name="object 3"/>
            <p:cNvSpPr txBox="1"/>
            <p:nvPr/>
          </p:nvSpPr>
          <p:spPr>
            <a:xfrm>
              <a:off x="-107466" y="3678037"/>
              <a:ext cx="1198392" cy="1543159"/>
            </a:xfrm>
            <a:prstGeom prst="rect">
              <a:avLst/>
            </a:prstGeom>
          </p:spPr>
          <p:txBody>
            <a:bodyPr vert="horz" wrap="square" lIns="0" tIns="0" rIns="0" bIns="0" rtlCol="0">
              <a:spAutoFit/>
            </a:bodyPr>
            <a:lstStyle/>
            <a:p>
              <a:pPr marL="97790" indent="-85725" algn="ctr">
                <a:lnSpc>
                  <a:spcPct val="100000"/>
                </a:lnSpc>
                <a:spcBef>
                  <a:spcPts val="80"/>
                </a:spcBef>
              </a:pPr>
              <a:r>
                <a:rPr lang="en-US" sz="1400" dirty="0">
                  <a:latin typeface="Times New Roman"/>
                  <a:cs typeface="Times New Roman"/>
                </a:rPr>
                <a:t>	</a:t>
              </a:r>
              <a:r>
                <a:rPr lang="en-US" sz="1400" u="sng" dirty="0" smtClean="0">
                  <a:latin typeface="Times New Roman"/>
                  <a:cs typeface="Times New Roman"/>
                </a:rPr>
                <a:t>Hash</a:t>
              </a:r>
            </a:p>
            <a:p>
              <a:pPr marL="97790" indent="-85725">
                <a:lnSpc>
                  <a:spcPct val="100000"/>
                </a:lnSpc>
                <a:spcBef>
                  <a:spcPts val="80"/>
                </a:spcBef>
              </a:pPr>
              <a:r>
                <a:rPr lang="en-US" sz="1200" b="1" dirty="0" smtClean="0">
                  <a:solidFill>
                    <a:schemeClr val="accent2"/>
                  </a:solidFill>
                  <a:latin typeface="Courier New"/>
                  <a:cs typeface="Courier New"/>
                </a:rPr>
                <a:t>	</a:t>
              </a:r>
              <a:r>
                <a:rPr lang="en-US" sz="1200" b="1" dirty="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en-US" sz="1200" b="1" dirty="0">
                  <a:latin typeface="Courier New"/>
                  <a:cs typeface="Courier New"/>
                </a:rPr>
                <a:t>b</a:t>
              </a:r>
              <a:r>
                <a:rPr sz="1200" b="1" dirty="0" smtClean="0">
                  <a:latin typeface="Courier New"/>
                  <a:cs typeface="Courier New"/>
                </a:rPr>
                <a:t>f1dc..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pt-BR" sz="1200" b="1" spc="5" dirty="0">
                  <a:latin typeface="Courier New"/>
                  <a:cs typeface="Courier New"/>
                </a:rPr>
                <a:t>c</a:t>
              </a:r>
              <a:r>
                <a:rPr lang="pt-BR" sz="1200" b="1" spc="5" dirty="0" smtClean="0">
                  <a:latin typeface="Courier New"/>
                  <a:cs typeface="Courier New"/>
                </a:rPr>
                <a:t>20b4...</a:t>
              </a:r>
            </a:p>
            <a:p>
              <a:pPr marL="97790">
                <a:lnSpc>
                  <a:spcPct val="100000"/>
                </a:lnSpc>
                <a:spcBef>
                  <a:spcPts val="195"/>
                </a:spcBef>
                <a:tabLst>
                  <a:tab pos="439420" algn="l"/>
                </a:tabLst>
              </a:pPr>
              <a:r>
                <a:rPr lang="pt-BR" sz="1200" b="1" spc="5" dirty="0">
                  <a:latin typeface="Courier New"/>
                  <a:cs typeface="Courier New"/>
                </a:rPr>
                <a:t>d</a:t>
              </a:r>
              <a:r>
                <a:rPr lang="pt-BR" sz="1200" b="1" spc="5" dirty="0" smtClean="0">
                  <a:latin typeface="Courier New"/>
                  <a:cs typeface="Courier New"/>
                </a:rPr>
                <a:t>a18e...</a:t>
              </a:r>
            </a:p>
            <a:p>
              <a:pPr marL="97790">
                <a:lnSpc>
                  <a:spcPct val="100000"/>
                </a:lnSpc>
                <a:spcBef>
                  <a:spcPts val="195"/>
                </a:spcBef>
                <a:tabLst>
                  <a:tab pos="439420" algn="l"/>
                </a:tabLst>
              </a:pPr>
              <a:r>
                <a:rPr lang="en-US" sz="1200" b="1" spc="5" dirty="0">
                  <a:latin typeface="Courier New"/>
                  <a:cs typeface="Courier New"/>
                </a:rPr>
                <a:t>e</a:t>
              </a:r>
              <a:r>
                <a:rPr lang="en-US" sz="1200" b="1" spc="5" dirty="0" smtClean="0">
                  <a:latin typeface="Courier New"/>
                  <a:cs typeface="Courier New"/>
                </a:rPr>
                <a:t>2cdb...</a:t>
              </a:r>
            </a:p>
          </p:txBody>
        </p:sp>
        <p:grpSp>
          <p:nvGrpSpPr>
            <p:cNvPr id="8" name="グループ化 7"/>
            <p:cNvGrpSpPr/>
            <p:nvPr/>
          </p:nvGrpSpPr>
          <p:grpSpPr>
            <a:xfrm>
              <a:off x="2692863" y="2755592"/>
              <a:ext cx="5836659" cy="3262927"/>
              <a:chOff x="3767979" y="3047275"/>
              <a:chExt cx="6113115" cy="3262927"/>
            </a:xfrm>
          </p:grpSpPr>
          <p:sp>
            <p:nvSpPr>
              <p:cNvPr id="6" name="object 10"/>
              <p:cNvSpPr/>
              <p:nvPr/>
            </p:nvSpPr>
            <p:spPr>
              <a:xfrm>
                <a:off x="3767979" y="3047275"/>
                <a:ext cx="6113115" cy="3008617"/>
              </a:xfrm>
              <a:custGeom>
                <a:avLst/>
                <a:gdLst/>
                <a:ahLst/>
                <a:cxnLst/>
                <a:rect l="l" t="t" r="r" b="b"/>
                <a:pathLst>
                  <a:path w="1553210" h="3812540">
                    <a:moveTo>
                      <a:pt x="0" y="3812184"/>
                    </a:moveTo>
                    <a:lnTo>
                      <a:pt x="1553171" y="3812184"/>
                    </a:lnTo>
                    <a:lnTo>
                      <a:pt x="1553171" y="0"/>
                    </a:lnTo>
                    <a:lnTo>
                      <a:pt x="0" y="0"/>
                    </a:lnTo>
                    <a:lnTo>
                      <a:pt x="0" y="3812184"/>
                    </a:lnTo>
                    <a:close/>
                  </a:path>
                </a:pathLst>
              </a:custGeom>
              <a:ln/>
            </p:spPr>
            <p:style>
              <a:lnRef idx="1">
                <a:schemeClr val="accent1"/>
              </a:lnRef>
              <a:fillRef idx="2">
                <a:schemeClr val="accent1"/>
              </a:fillRef>
              <a:effectRef idx="1">
                <a:schemeClr val="accent1"/>
              </a:effectRef>
              <a:fontRef idx="minor">
                <a:schemeClr val="dk1"/>
              </a:fontRef>
            </p:style>
            <p:txBody>
              <a:bodyPr wrap="square" lIns="0" tIns="0" rIns="0" bIns="0" rtlCol="0"/>
              <a:lstStyle/>
              <a:p>
                <a:endParaRPr sz="1400" dirty="0"/>
              </a:p>
            </p:txBody>
          </p:sp>
          <p:sp>
            <p:nvSpPr>
              <p:cNvPr id="14" name="テキスト ボックス 13"/>
              <p:cNvSpPr txBox="1"/>
              <p:nvPr/>
            </p:nvSpPr>
            <p:spPr>
              <a:xfrm>
                <a:off x="6113619" y="5931512"/>
                <a:ext cx="1394086" cy="37869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altLang="ja-JP" sz="1400" dirty="0" smtClean="0"/>
                  <a:t>Database</a:t>
                </a:r>
                <a:endParaRPr lang="en-US" altLang="ja-JP" sz="1400" dirty="0"/>
              </a:p>
            </p:txBody>
          </p:sp>
          <p:grpSp>
            <p:nvGrpSpPr>
              <p:cNvPr id="39" name="グループ化 38"/>
              <p:cNvGrpSpPr/>
              <p:nvPr/>
            </p:nvGrpSpPr>
            <p:grpSpPr>
              <a:xfrm>
                <a:off x="4079924" y="3115606"/>
                <a:ext cx="1753220" cy="1079783"/>
                <a:chOff x="3634828" y="3008089"/>
                <a:chExt cx="1753220" cy="1079783"/>
              </a:xfrm>
            </p:grpSpPr>
            <p:sp>
              <p:nvSpPr>
                <p:cNvPr id="52" name="角丸四角形 51"/>
                <p:cNvSpPr/>
                <p:nvPr/>
              </p:nvSpPr>
              <p:spPr>
                <a:xfrm>
                  <a:off x="3634828" y="3137610"/>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3" name="object 3"/>
                <p:cNvSpPr txBox="1"/>
                <p:nvPr/>
              </p:nvSpPr>
              <p:spPr>
                <a:xfrm>
                  <a:off x="3830584" y="3267133"/>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altLang="ja-JP" sz="1200" b="1" dirty="0" smtClean="0">
                      <a:solidFill>
                        <a:srgbClr val="FF0000"/>
                      </a:solidFill>
                      <a:latin typeface="Courier New"/>
                      <a:cs typeface="Courier New"/>
                    </a:rPr>
                    <a:t>af3bc</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sz="1200" b="1" dirty="0">
                      <a:solidFill>
                        <a:srgbClr val="FF0000"/>
                      </a:solidFill>
                      <a:latin typeface="Courier New"/>
                      <a:cs typeface="Courier New"/>
                    </a:rPr>
                    <a:t>b</a:t>
                  </a:r>
                  <a:r>
                    <a:rPr sz="1200" b="1" dirty="0" smtClean="0">
                      <a:solidFill>
                        <a:srgbClr val="FF0000"/>
                      </a:solidFill>
                      <a:latin typeface="Courier New"/>
                      <a:cs typeface="Courier New"/>
                    </a:rPr>
                    <a:t>f1dc..</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p:txBody>
            </p:sp>
            <p:sp>
              <p:nvSpPr>
                <p:cNvPr id="54" name="Document"/>
                <p:cNvSpPr>
                  <a:spLocks noEditPoints="1" noChangeArrowheads="1"/>
                </p:cNvSpPr>
                <p:nvPr/>
              </p:nvSpPr>
              <p:spPr bwMode="auto">
                <a:xfrm>
                  <a:off x="3763263" y="3008089"/>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a:solidFill>
                        <a:srgbClr val="FF0000"/>
                      </a:solidFill>
                    </a:rPr>
                    <a:t>A</a:t>
                  </a:r>
                  <a:r>
                    <a:rPr lang="en-US" altLang="ja-JP" sz="1200" dirty="0" smtClean="0">
                      <a:solidFill>
                        <a:srgbClr val="FF0000"/>
                      </a:solidFill>
                    </a:rPr>
                    <a:t>-1.0.jar</a:t>
                  </a:r>
                  <a:r>
                    <a:rPr lang="en-US" altLang="ja-JP" sz="1200" dirty="0" smtClean="0"/>
                    <a:t> [2]</a:t>
                  </a:r>
                </a:p>
              </p:txBody>
            </p:sp>
          </p:grpSp>
          <p:grpSp>
            <p:nvGrpSpPr>
              <p:cNvPr id="40" name="グループ化 39"/>
              <p:cNvGrpSpPr/>
              <p:nvPr/>
            </p:nvGrpSpPr>
            <p:grpSpPr>
              <a:xfrm>
                <a:off x="6052505" y="3115607"/>
                <a:ext cx="1753220" cy="1079783"/>
                <a:chOff x="3492849" y="3008090"/>
                <a:chExt cx="1753220" cy="1079783"/>
              </a:xfrm>
            </p:grpSpPr>
            <p:sp>
              <p:nvSpPr>
                <p:cNvPr id="49" name="角丸四角形 48"/>
                <p:cNvSpPr/>
                <p:nvPr/>
              </p:nvSpPr>
              <p:spPr>
                <a:xfrm>
                  <a:off x="3492849" y="3137611"/>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0" name="object 3"/>
                <p:cNvSpPr txBox="1"/>
                <p:nvPr/>
              </p:nvSpPr>
              <p:spPr>
                <a:xfrm>
                  <a:off x="3688605" y="3267134"/>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solidFill>
                        <a:srgbClr val="FF0000"/>
                      </a:solidFill>
                      <a:latin typeface="Courier New"/>
                      <a:cs typeface="Courier New"/>
                    </a:rPr>
                    <a:t>a</a:t>
                  </a:r>
                  <a:r>
                    <a:rPr sz="1200" b="1" dirty="0" smtClean="0">
                      <a:solidFill>
                        <a:srgbClr val="FF0000"/>
                      </a:solidFill>
                      <a:latin typeface="Courier New"/>
                      <a:cs typeface="Courier New"/>
                    </a:rPr>
                    <a:t>f</a:t>
                  </a:r>
                  <a:r>
                    <a:rPr lang="en-US" sz="1200" b="1" dirty="0" smtClean="0">
                      <a:solidFill>
                        <a:srgbClr val="FF0000"/>
                      </a:solidFill>
                      <a:latin typeface="Courier New"/>
                      <a:cs typeface="Courier New"/>
                    </a:rPr>
                    <a:t>3</a:t>
                  </a:r>
                  <a:r>
                    <a:rPr sz="1200" b="1" dirty="0" smtClean="0">
                      <a:solidFill>
                        <a:srgbClr val="FF0000"/>
                      </a:solidFill>
                      <a:latin typeface="Courier New"/>
                      <a:cs typeface="Courier New"/>
                    </a:rPr>
                    <a:t>bc..</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sz="1200" b="1" dirty="0" smtClean="0">
                      <a:latin typeface="Courier New"/>
                      <a:cs typeface="Courier New"/>
                    </a:rPr>
                    <a:t>368dd</a:t>
                  </a:r>
                  <a:r>
                    <a:rPr sz="1200" b="1" dirty="0" smtClean="0">
                      <a:latin typeface="Courier New"/>
                      <a:cs typeface="Courier New"/>
                    </a:rPr>
                    <a:t>..</a:t>
                  </a:r>
                  <a:r>
                    <a:rPr sz="1200" b="1" spc="5" dirty="0" smtClean="0">
                      <a:latin typeface="Courier New"/>
                      <a:cs typeface="Courier New"/>
                    </a:rPr>
                    <a:t>.</a:t>
                  </a:r>
                  <a:endParaRPr lang="en-US" sz="1200" b="1" spc="5" dirty="0" smtClean="0">
                    <a:latin typeface="Courier New"/>
                    <a:cs typeface="Courier New"/>
                  </a:endParaRPr>
                </a:p>
              </p:txBody>
            </p:sp>
            <p:sp>
              <p:nvSpPr>
                <p:cNvPr id="51" name="Document"/>
                <p:cNvSpPr>
                  <a:spLocks noEditPoints="1" noChangeArrowheads="1"/>
                </p:cNvSpPr>
                <p:nvPr/>
              </p:nvSpPr>
              <p:spPr bwMode="auto">
                <a:xfrm>
                  <a:off x="3621284" y="3008090"/>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A-2.0.jar [2]</a:t>
                  </a:r>
                </a:p>
              </p:txBody>
            </p:sp>
          </p:grpSp>
        </p:grpSp>
        <p:sp>
          <p:nvSpPr>
            <p:cNvPr id="67" name="角丸四角形 66"/>
            <p:cNvSpPr/>
            <p:nvPr/>
          </p:nvSpPr>
          <p:spPr>
            <a:xfrm>
              <a:off x="6701343" y="4335787"/>
              <a:ext cx="1739517" cy="1222130"/>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68" name="object 3"/>
            <p:cNvSpPr txBox="1"/>
            <p:nvPr/>
          </p:nvSpPr>
          <p:spPr>
            <a:xfrm>
              <a:off x="6888246" y="4465309"/>
              <a:ext cx="1237409" cy="104139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solidFill>
                    <a:srgbClr val="FF0000"/>
                  </a:solidFill>
                  <a:latin typeface="Courier New"/>
                  <a:cs typeface="Courier New"/>
                </a:rPr>
                <a:t>a</a:t>
              </a:r>
              <a:r>
                <a:rPr sz="1200" b="1" dirty="0" smtClean="0">
                  <a:solidFill>
                    <a:srgbClr val="FF0000"/>
                  </a:solidFill>
                  <a:latin typeface="Courier New"/>
                  <a:cs typeface="Courier New"/>
                </a:rPr>
                <a:t>f</a:t>
              </a:r>
              <a:r>
                <a:rPr lang="en-US" sz="1200" b="1" dirty="0" smtClean="0">
                  <a:solidFill>
                    <a:srgbClr val="FF0000"/>
                  </a:solidFill>
                  <a:latin typeface="Courier New"/>
                  <a:cs typeface="Courier New"/>
                </a:rPr>
                <a:t>3</a:t>
              </a:r>
              <a:r>
                <a:rPr sz="1200" b="1" dirty="0" smtClean="0">
                  <a:solidFill>
                    <a:srgbClr val="FF0000"/>
                  </a:solidFill>
                  <a:latin typeface="Courier New"/>
                  <a:cs typeface="Courier New"/>
                </a:rPr>
                <a:t>bc..</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altLang="ja-JP" sz="1200" b="1" dirty="0" smtClean="0">
                  <a:solidFill>
                    <a:srgbClr val="FF0000"/>
                  </a:solidFill>
                  <a:latin typeface="Courier New"/>
                  <a:cs typeface="Courier New"/>
                </a:rPr>
                <a:t>bf1dc..</a:t>
              </a:r>
              <a:r>
                <a:rPr lang="en-US" altLang="ja-JP" sz="1200" b="1" spc="5" dirty="0" smtClean="0">
                  <a:solidFill>
                    <a:srgbClr val="FF0000"/>
                  </a:solidFill>
                  <a:latin typeface="Courier New"/>
                  <a:cs typeface="Courier New"/>
                </a:rPr>
                <a:t>.</a:t>
              </a:r>
            </a:p>
            <a:p>
              <a:pPr marL="97790">
                <a:spcBef>
                  <a:spcPts val="195"/>
                </a:spcBef>
                <a:tabLst>
                  <a:tab pos="439420" algn="l"/>
                </a:tabLst>
              </a:pPr>
              <a:r>
                <a:rPr lang="pt-BR" altLang="ja-JP" sz="1200" b="1" spc="5" dirty="0">
                  <a:solidFill>
                    <a:srgbClr val="FF0000"/>
                  </a:solidFill>
                  <a:latin typeface="Courier New"/>
                  <a:cs typeface="Courier New"/>
                </a:rPr>
                <a:t>c20b4</a:t>
              </a:r>
              <a:r>
                <a:rPr lang="pt-BR" altLang="ja-JP" sz="1200" b="1" spc="5" dirty="0" smtClean="0">
                  <a:solidFill>
                    <a:srgbClr val="FF0000"/>
                  </a:solidFill>
                  <a:latin typeface="Courier New"/>
                  <a:cs typeface="Courier New"/>
                </a:rPr>
                <a:t>...</a:t>
              </a:r>
              <a:endParaRPr lang="pt-BR" altLang="ja-JP" sz="1200" b="1" spc="5" dirty="0">
                <a:solidFill>
                  <a:srgbClr val="FF0000"/>
                </a:solidFill>
                <a:latin typeface="Courier New"/>
                <a:cs typeface="Courier New"/>
              </a:endParaRPr>
            </a:p>
          </p:txBody>
        </p:sp>
        <p:sp>
          <p:nvSpPr>
            <p:cNvPr id="69" name="Document"/>
            <p:cNvSpPr>
              <a:spLocks noEditPoints="1" noChangeArrowheads="1"/>
            </p:cNvSpPr>
            <p:nvPr/>
          </p:nvSpPr>
          <p:spPr bwMode="auto">
            <a:xfrm>
              <a:off x="6823969" y="4206266"/>
              <a:ext cx="1503159"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solidFill>
                    <a:srgbClr val="FF0000"/>
                  </a:solidFill>
                </a:rPr>
                <a:t>D-1.0.jar</a:t>
              </a:r>
              <a:r>
                <a:rPr lang="en-US" altLang="ja-JP" sz="1200" dirty="0" smtClean="0"/>
                <a:t> [3]</a:t>
              </a:r>
            </a:p>
          </p:txBody>
        </p:sp>
        <p:sp>
          <p:nvSpPr>
            <p:cNvPr id="70" name="角丸四角形 69"/>
            <p:cNvSpPr/>
            <p:nvPr/>
          </p:nvSpPr>
          <p:spPr>
            <a:xfrm>
              <a:off x="4871684" y="4335785"/>
              <a:ext cx="1673933" cy="122213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71" name="Document"/>
            <p:cNvSpPr>
              <a:spLocks noEditPoints="1" noChangeArrowheads="1"/>
            </p:cNvSpPr>
            <p:nvPr/>
          </p:nvSpPr>
          <p:spPr bwMode="auto">
            <a:xfrm>
              <a:off x="4994311" y="4206264"/>
              <a:ext cx="13659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B-2.0.jar [3]</a:t>
              </a:r>
            </a:p>
          </p:txBody>
        </p:sp>
        <p:sp>
          <p:nvSpPr>
            <p:cNvPr id="73" name="object 3"/>
            <p:cNvSpPr txBox="1"/>
            <p:nvPr/>
          </p:nvSpPr>
          <p:spPr>
            <a:xfrm>
              <a:off x="5098721" y="4495096"/>
              <a:ext cx="1237409" cy="104139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solidFill>
                    <a:srgbClr val="FF0000"/>
                  </a:solidFill>
                  <a:latin typeface="Courier New"/>
                  <a:cs typeface="Courier New"/>
                </a:rPr>
                <a:t>c20b4...</a:t>
              </a:r>
            </a:p>
            <a:p>
              <a:pPr marL="97790">
                <a:lnSpc>
                  <a:spcPct val="100000"/>
                </a:lnSpc>
                <a:spcBef>
                  <a:spcPts val="195"/>
                </a:spcBef>
                <a:tabLst>
                  <a:tab pos="439420" algn="l"/>
                </a:tabLst>
              </a:pPr>
              <a:r>
                <a:rPr lang="pt-BR" altLang="ja-JP" sz="1200" b="1" spc="5" dirty="0">
                  <a:solidFill>
                    <a:srgbClr val="FF0000"/>
                  </a:solidFill>
                  <a:latin typeface="Courier New"/>
                  <a:cs typeface="Courier New"/>
                </a:rPr>
                <a:t>da18e</a:t>
              </a:r>
              <a:r>
                <a:rPr lang="pt-BR" altLang="ja-JP" sz="1200" b="1" spc="5" dirty="0" smtClean="0">
                  <a:solidFill>
                    <a:srgbClr val="FF0000"/>
                  </a:solidFill>
                  <a:latin typeface="Courier New"/>
                  <a:cs typeface="Courier New"/>
                </a:rPr>
                <a:t>...</a:t>
              </a:r>
            </a:p>
            <a:p>
              <a:pPr marL="97790">
                <a:lnSpc>
                  <a:spcPct val="100000"/>
                </a:lnSpc>
                <a:spcBef>
                  <a:spcPts val="195"/>
                </a:spcBef>
                <a:tabLst>
                  <a:tab pos="439420" algn="l"/>
                </a:tabLst>
              </a:pPr>
              <a:r>
                <a:rPr lang="pt-BR" altLang="ja-JP" sz="1200" b="1" spc="5" dirty="0" smtClean="0">
                  <a:latin typeface="Courier New"/>
                  <a:cs typeface="Courier New"/>
                </a:rPr>
                <a:t>4f231...</a:t>
              </a:r>
              <a:endParaRPr lang="pt-BR" altLang="ja-JP" sz="1200" b="1" spc="5" dirty="0">
                <a:latin typeface="Courier New"/>
                <a:cs typeface="Courier New"/>
              </a:endParaRPr>
            </a:p>
          </p:txBody>
        </p:sp>
        <p:sp>
          <p:nvSpPr>
            <p:cNvPr id="76" name="object 3"/>
            <p:cNvSpPr txBox="1"/>
            <p:nvPr/>
          </p:nvSpPr>
          <p:spPr>
            <a:xfrm>
              <a:off x="3100153" y="4478108"/>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p:txBody>
        </p:sp>
        <p:sp>
          <p:nvSpPr>
            <p:cNvPr id="31" name="角丸四角形 30"/>
            <p:cNvSpPr/>
            <p:nvPr/>
          </p:nvSpPr>
          <p:spPr>
            <a:xfrm>
              <a:off x="6697291" y="2953443"/>
              <a:ext cx="1673933"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2" name="Document"/>
            <p:cNvSpPr>
              <a:spLocks noEditPoints="1" noChangeArrowheads="1"/>
            </p:cNvSpPr>
            <p:nvPr/>
          </p:nvSpPr>
          <p:spPr bwMode="auto">
            <a:xfrm>
              <a:off x="6819918" y="2823923"/>
              <a:ext cx="1406218"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C-1.0.jar [2]</a:t>
              </a:r>
            </a:p>
          </p:txBody>
        </p:sp>
        <p:sp>
          <p:nvSpPr>
            <p:cNvPr id="33" name="角丸四角形 32"/>
            <p:cNvSpPr/>
            <p:nvPr/>
          </p:nvSpPr>
          <p:spPr>
            <a:xfrm>
              <a:off x="2988277" y="4335785"/>
              <a:ext cx="1673933" cy="980049"/>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4" name="Document"/>
            <p:cNvSpPr>
              <a:spLocks noEditPoints="1" noChangeArrowheads="1"/>
            </p:cNvSpPr>
            <p:nvPr/>
          </p:nvSpPr>
          <p:spPr bwMode="auto">
            <a:xfrm>
              <a:off x="3110903" y="4206264"/>
              <a:ext cx="13659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solidFill>
                    <a:srgbClr val="FF0000"/>
                  </a:solidFill>
                </a:rPr>
                <a:t>B-1.0.jar</a:t>
              </a:r>
              <a:r>
                <a:rPr lang="en-US" altLang="ja-JP" sz="1200" dirty="0" smtClean="0"/>
                <a:t> [2]</a:t>
              </a:r>
            </a:p>
          </p:txBody>
        </p:sp>
        <p:sp>
          <p:nvSpPr>
            <p:cNvPr id="35" name="object 3"/>
            <p:cNvSpPr txBox="1"/>
            <p:nvPr/>
          </p:nvSpPr>
          <p:spPr>
            <a:xfrm>
              <a:off x="3215313" y="4495096"/>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solidFill>
                    <a:srgbClr val="FF0000"/>
                  </a:solidFill>
                  <a:latin typeface="Courier New"/>
                  <a:cs typeface="Courier New"/>
                </a:rPr>
                <a:t>c20b4...</a:t>
              </a:r>
            </a:p>
            <a:p>
              <a:pPr marL="97790">
                <a:lnSpc>
                  <a:spcPct val="100000"/>
                </a:lnSpc>
                <a:spcBef>
                  <a:spcPts val="195"/>
                </a:spcBef>
                <a:tabLst>
                  <a:tab pos="439420" algn="l"/>
                </a:tabLst>
              </a:pPr>
              <a:r>
                <a:rPr lang="pt-BR" altLang="ja-JP" sz="1200" b="1" spc="5" dirty="0">
                  <a:solidFill>
                    <a:srgbClr val="FF0000"/>
                  </a:solidFill>
                  <a:latin typeface="Courier New"/>
                  <a:cs typeface="Courier New"/>
                </a:rPr>
                <a:t>da18e</a:t>
              </a:r>
              <a:r>
                <a:rPr lang="pt-BR" altLang="ja-JP" sz="1200" b="1" spc="5" dirty="0" smtClean="0">
                  <a:solidFill>
                    <a:srgbClr val="FF0000"/>
                  </a:solidFill>
                  <a:latin typeface="Courier New"/>
                  <a:cs typeface="Courier New"/>
                </a:rPr>
                <a:t>...</a:t>
              </a:r>
            </a:p>
          </p:txBody>
        </p:sp>
        <p:sp>
          <p:nvSpPr>
            <p:cNvPr id="36" name="object 3"/>
            <p:cNvSpPr txBox="1"/>
            <p:nvPr/>
          </p:nvSpPr>
          <p:spPr>
            <a:xfrm>
              <a:off x="6958956" y="3114234"/>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solidFill>
                    <a:srgbClr val="FF0000"/>
                  </a:solidFill>
                  <a:latin typeface="Courier New"/>
                  <a:cs typeface="Courier New"/>
                </a:rPr>
                <a:t>e2cdb</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a:p>
              <a:pPr marL="97790">
                <a:lnSpc>
                  <a:spcPct val="100000"/>
                </a:lnSpc>
                <a:spcBef>
                  <a:spcPts val="195"/>
                </a:spcBef>
                <a:tabLst>
                  <a:tab pos="439420" algn="l"/>
                </a:tabLst>
              </a:pPr>
              <a:r>
                <a:rPr lang="en-US" sz="1200" b="1" spc="5" dirty="0" smtClean="0">
                  <a:latin typeface="Courier New"/>
                  <a:cs typeface="Courier New"/>
                </a:rPr>
                <a:t>2a7cb... </a:t>
              </a:r>
            </a:p>
          </p:txBody>
        </p:sp>
      </p:grpSp>
      <p:sp>
        <p:nvSpPr>
          <p:cNvPr id="9" name="円/楕円 8"/>
          <p:cNvSpPr/>
          <p:nvPr/>
        </p:nvSpPr>
        <p:spPr>
          <a:xfrm>
            <a:off x="6326771" y="3917160"/>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accent2"/>
                </a:solidFill>
              </a:rPr>
              <a:t>0.5</a:t>
            </a:r>
            <a:endParaRPr kumimoji="1" lang="ja-JP" altLang="en-US" sz="1600" dirty="0">
              <a:solidFill>
                <a:schemeClr val="accent2"/>
              </a:solidFill>
            </a:endParaRPr>
          </a:p>
        </p:txBody>
      </p:sp>
      <p:sp>
        <p:nvSpPr>
          <p:cNvPr id="38" name="円/楕円 37"/>
          <p:cNvSpPr/>
          <p:nvPr/>
        </p:nvSpPr>
        <p:spPr>
          <a:xfrm>
            <a:off x="4829994" y="3917160"/>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FF0000"/>
                </a:solidFill>
              </a:rPr>
              <a:t>1.0</a:t>
            </a:r>
            <a:endParaRPr kumimoji="1" lang="ja-JP" altLang="en-US" sz="1600" dirty="0">
              <a:solidFill>
                <a:srgbClr val="FF0000"/>
              </a:solidFill>
            </a:endParaRPr>
          </a:p>
        </p:txBody>
      </p:sp>
      <p:sp>
        <p:nvSpPr>
          <p:cNvPr id="42" name="円/楕円 41"/>
          <p:cNvSpPr/>
          <p:nvPr/>
        </p:nvSpPr>
        <p:spPr>
          <a:xfrm>
            <a:off x="4847835" y="4994255"/>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FF0000"/>
                </a:solidFill>
              </a:rPr>
              <a:t>1.0</a:t>
            </a:r>
            <a:endParaRPr kumimoji="1" lang="ja-JP" altLang="en-US" sz="1600" dirty="0">
              <a:solidFill>
                <a:srgbClr val="FF0000"/>
              </a:solidFill>
            </a:endParaRPr>
          </a:p>
        </p:txBody>
      </p:sp>
      <p:sp>
        <p:nvSpPr>
          <p:cNvPr id="43" name="円/楕円 42"/>
          <p:cNvSpPr/>
          <p:nvPr/>
        </p:nvSpPr>
        <p:spPr>
          <a:xfrm>
            <a:off x="7914426" y="3917160"/>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accent2"/>
                </a:solidFill>
              </a:rPr>
              <a:t>0.5</a:t>
            </a:r>
            <a:endParaRPr kumimoji="1" lang="ja-JP" altLang="en-US" sz="1600" dirty="0">
              <a:solidFill>
                <a:schemeClr val="accent2"/>
              </a:solidFill>
            </a:endParaRPr>
          </a:p>
        </p:txBody>
      </p:sp>
      <p:sp>
        <p:nvSpPr>
          <p:cNvPr id="44" name="円/楕円 43"/>
          <p:cNvSpPr/>
          <p:nvPr/>
        </p:nvSpPr>
        <p:spPr>
          <a:xfrm>
            <a:off x="6392730" y="5000159"/>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accent2"/>
                </a:solidFill>
              </a:rPr>
              <a:t>0.7</a:t>
            </a:r>
            <a:endParaRPr kumimoji="1" lang="ja-JP" altLang="en-US" sz="1600" dirty="0">
              <a:solidFill>
                <a:schemeClr val="accent2"/>
              </a:solidFill>
            </a:endParaRPr>
          </a:p>
        </p:txBody>
      </p:sp>
      <p:sp>
        <p:nvSpPr>
          <p:cNvPr id="45" name="円/楕円 44"/>
          <p:cNvSpPr/>
          <p:nvPr/>
        </p:nvSpPr>
        <p:spPr>
          <a:xfrm>
            <a:off x="7914426" y="5020502"/>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FF0000"/>
                </a:solidFill>
              </a:rPr>
              <a:t>1.0</a:t>
            </a:r>
            <a:endParaRPr kumimoji="1" lang="ja-JP" altLang="en-US" sz="1600" dirty="0">
              <a:solidFill>
                <a:srgbClr val="FF0000"/>
              </a:solidFill>
            </a:endParaRPr>
          </a:p>
        </p:txBody>
      </p:sp>
      <p:sp>
        <p:nvSpPr>
          <p:cNvPr id="7" name="スライド番号プレースホルダー 6"/>
          <p:cNvSpPr>
            <a:spLocks noGrp="1"/>
          </p:cNvSpPr>
          <p:nvPr>
            <p:ph type="sldNum" sz="quarter" idx="12"/>
          </p:nvPr>
        </p:nvSpPr>
        <p:spPr/>
        <p:txBody>
          <a:bodyPr/>
          <a:lstStyle/>
          <a:p>
            <a:fld id="{9F5033E9-932D-4E41-95C3-341F9A6DAE17}" type="slidenum">
              <a:rPr lang="en-US" altLang="ja-JP" smtClean="0"/>
              <a:pPr/>
              <a:t>17</a:t>
            </a:fld>
            <a:endParaRPr lang="en-US" altLang="ja-JP"/>
          </a:p>
        </p:txBody>
      </p:sp>
    </p:spTree>
    <p:extLst>
      <p:ext uri="{BB962C8B-B14F-4D97-AF65-F5344CB8AC3E}">
        <p14:creationId xmlns:p14="http://schemas.microsoft.com/office/powerpoint/2010/main" val="10268330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457200" lvl="1" indent="0">
              <a:buNone/>
            </a:pPr>
            <a:r>
              <a:rPr lang="ja-JP" altLang="en-US" sz="4000" dirty="0" smtClean="0"/>
              <a:t>手順</a:t>
            </a:r>
            <a:r>
              <a:rPr lang="en-US" altLang="ja-JP" sz="4000" dirty="0" smtClean="0"/>
              <a:t>2: </a:t>
            </a:r>
            <a:r>
              <a:rPr lang="ja-JP" altLang="en-US" sz="4000" dirty="0" smtClean="0"/>
              <a:t>再利用元ライブラリの確定</a:t>
            </a:r>
            <a:r>
              <a:rPr lang="en-US" altLang="ja-JP" dirty="0" smtClean="0"/>
              <a:t> </a:t>
            </a:r>
            <a:endParaRPr lang="en-US" altLang="ja-JP" dirty="0"/>
          </a:p>
        </p:txBody>
      </p:sp>
      <p:sp>
        <p:nvSpPr>
          <p:cNvPr id="3" name="コンテンツ プレースホルダー 2"/>
          <p:cNvSpPr>
            <a:spLocks noGrp="1"/>
          </p:cNvSpPr>
          <p:nvPr>
            <p:ph idx="1"/>
          </p:nvPr>
        </p:nvSpPr>
        <p:spPr/>
        <p:txBody>
          <a:bodyPr/>
          <a:lstStyle/>
          <a:p>
            <a:endParaRPr kumimoji="1" lang="en-US" altLang="ja-JP" dirty="0" smtClean="0"/>
          </a:p>
          <a:p>
            <a:pPr lvl="1"/>
            <a:endParaRPr kumimoji="1" lang="en-US" altLang="ja-JP" dirty="0" smtClean="0"/>
          </a:p>
          <a:p>
            <a:pPr lvl="1"/>
            <a:endParaRPr lang="en-US" altLang="ja-JP" dirty="0" smtClean="0"/>
          </a:p>
        </p:txBody>
      </p:sp>
      <p:sp>
        <p:nvSpPr>
          <p:cNvPr id="41" name="コンテンツ プレースホルダー 2"/>
          <p:cNvSpPr txBox="1">
            <a:spLocks/>
          </p:cNvSpPr>
          <p:nvPr/>
        </p:nvSpPr>
        <p:spPr bwMode="auto">
          <a:xfrm>
            <a:off x="457200" y="16002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457200" lvl="1" indent="0">
              <a:buNone/>
            </a:pPr>
            <a:endParaRPr lang="en-US" altLang="ja-JP" sz="2400" kern="0" dirty="0"/>
          </a:p>
        </p:txBody>
      </p:sp>
      <p:grpSp>
        <p:nvGrpSpPr>
          <p:cNvPr id="17" name="グループ化 16"/>
          <p:cNvGrpSpPr/>
          <p:nvPr/>
        </p:nvGrpSpPr>
        <p:grpSpPr>
          <a:xfrm>
            <a:off x="1137153" y="4067445"/>
            <a:ext cx="1660853" cy="1773443"/>
            <a:chOff x="2713462" y="3043529"/>
            <a:chExt cx="2043520" cy="2925610"/>
          </a:xfrm>
        </p:grpSpPr>
        <p:sp>
          <p:nvSpPr>
            <p:cNvPr id="18" name="角丸四角形 17"/>
            <p:cNvSpPr/>
            <p:nvPr/>
          </p:nvSpPr>
          <p:spPr>
            <a:xfrm>
              <a:off x="2713462" y="3273022"/>
              <a:ext cx="2043520" cy="2696117"/>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20" name="Document"/>
            <p:cNvSpPr>
              <a:spLocks noEditPoints="1" noChangeArrowheads="1"/>
            </p:cNvSpPr>
            <p:nvPr/>
          </p:nvSpPr>
          <p:spPr bwMode="auto">
            <a:xfrm>
              <a:off x="2905606" y="3043529"/>
              <a:ext cx="1520343" cy="49935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Target.jar [5]</a:t>
              </a:r>
            </a:p>
          </p:txBody>
        </p:sp>
      </p:grpSp>
      <p:sp>
        <p:nvSpPr>
          <p:cNvPr id="37" name="object 3"/>
          <p:cNvSpPr txBox="1"/>
          <p:nvPr/>
        </p:nvSpPr>
        <p:spPr>
          <a:xfrm>
            <a:off x="1435527" y="4459678"/>
            <a:ext cx="973983" cy="1254189"/>
          </a:xfrm>
          <a:prstGeom prst="rect">
            <a:avLst/>
          </a:prstGeom>
        </p:spPr>
        <p:txBody>
          <a:bodyPr vert="horz" wrap="square" lIns="0" tIns="0" rIns="0" bIns="0" rtlCol="0">
            <a:spAutoFit/>
          </a:bodyPr>
          <a:lstStyle/>
          <a:p>
            <a:pPr marL="97790" indent="-85725" algn="ctr">
              <a:lnSpc>
                <a:spcPct val="100000"/>
              </a:lnSpc>
              <a:spcBef>
                <a:spcPts val="80"/>
              </a:spcBef>
            </a:pPr>
            <a:r>
              <a:rPr lang="en-US" sz="1400" dirty="0">
                <a:latin typeface="Times New Roman"/>
                <a:cs typeface="Times New Roman"/>
              </a:rPr>
              <a:t>	</a:t>
            </a:r>
            <a:r>
              <a:rPr lang="en-US" sz="1400" u="sng" dirty="0" smtClean="0">
                <a:latin typeface="Times New Roman"/>
                <a:cs typeface="Times New Roman"/>
              </a:rPr>
              <a:t>Hash</a:t>
            </a:r>
          </a:p>
          <a:p>
            <a:pPr marL="97790" indent="-85725">
              <a:lnSpc>
                <a:spcPct val="100000"/>
              </a:lnSpc>
              <a:spcBef>
                <a:spcPts val="80"/>
              </a:spcBef>
            </a:pPr>
            <a:r>
              <a:rPr lang="en-US" sz="1200" b="1" dirty="0" smtClean="0">
                <a:solidFill>
                  <a:schemeClr val="accent2"/>
                </a:solidFill>
                <a:latin typeface="Courier New"/>
                <a:cs typeface="Courier New"/>
              </a:rPr>
              <a:t>	</a:t>
            </a:r>
            <a:r>
              <a:rPr lang="en-US" sz="1200" b="1" dirty="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en-US" sz="1200" b="1" dirty="0">
                <a:latin typeface="Courier New"/>
                <a:cs typeface="Courier New"/>
              </a:rPr>
              <a:t>b</a:t>
            </a:r>
            <a:r>
              <a:rPr sz="1200" b="1" dirty="0" smtClean="0">
                <a:latin typeface="Courier New"/>
                <a:cs typeface="Courier New"/>
              </a:rPr>
              <a:t>f1dc..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pt-BR" sz="1200" b="1" spc="5" dirty="0">
                <a:latin typeface="Courier New"/>
                <a:cs typeface="Courier New"/>
              </a:rPr>
              <a:t>c</a:t>
            </a:r>
            <a:r>
              <a:rPr lang="pt-BR" sz="1200" b="1" spc="5" dirty="0" smtClean="0">
                <a:latin typeface="Courier New"/>
                <a:cs typeface="Courier New"/>
              </a:rPr>
              <a:t>20b4...</a:t>
            </a:r>
          </a:p>
          <a:p>
            <a:pPr marL="97790">
              <a:lnSpc>
                <a:spcPct val="100000"/>
              </a:lnSpc>
              <a:spcBef>
                <a:spcPts val="195"/>
              </a:spcBef>
              <a:tabLst>
                <a:tab pos="439420" algn="l"/>
              </a:tabLst>
            </a:pPr>
            <a:r>
              <a:rPr lang="pt-BR" sz="1200" b="1" spc="5" dirty="0">
                <a:latin typeface="Courier New"/>
                <a:cs typeface="Courier New"/>
              </a:rPr>
              <a:t>d</a:t>
            </a:r>
            <a:r>
              <a:rPr lang="pt-BR" sz="1200" b="1" spc="5" dirty="0" smtClean="0">
                <a:latin typeface="Courier New"/>
                <a:cs typeface="Courier New"/>
              </a:rPr>
              <a:t>a18e...</a:t>
            </a:r>
          </a:p>
          <a:p>
            <a:pPr marL="97790">
              <a:lnSpc>
                <a:spcPct val="100000"/>
              </a:lnSpc>
              <a:spcBef>
                <a:spcPts val="195"/>
              </a:spcBef>
              <a:tabLst>
                <a:tab pos="439420" algn="l"/>
              </a:tabLst>
            </a:pPr>
            <a:r>
              <a:rPr lang="en-US" sz="1200" b="1" spc="5" dirty="0">
                <a:latin typeface="Courier New"/>
                <a:cs typeface="Courier New"/>
              </a:rPr>
              <a:t>e</a:t>
            </a:r>
            <a:r>
              <a:rPr lang="en-US" sz="1200" b="1" spc="5" dirty="0" smtClean="0">
                <a:latin typeface="Courier New"/>
                <a:cs typeface="Courier New"/>
              </a:rPr>
              <a:t>2cdb...</a:t>
            </a:r>
          </a:p>
        </p:txBody>
      </p:sp>
      <p:sp>
        <p:nvSpPr>
          <p:cNvPr id="7" name="正方形/長方形 6"/>
          <p:cNvSpPr/>
          <p:nvPr/>
        </p:nvSpPr>
        <p:spPr>
          <a:xfrm>
            <a:off x="3646072" y="3564316"/>
            <a:ext cx="3429098" cy="26493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39" name="グループ化 38"/>
          <p:cNvGrpSpPr/>
          <p:nvPr/>
        </p:nvGrpSpPr>
        <p:grpSpPr>
          <a:xfrm>
            <a:off x="3953536" y="3765504"/>
            <a:ext cx="1360475" cy="877584"/>
            <a:chOff x="3634828" y="3008089"/>
            <a:chExt cx="1753220" cy="1079783"/>
          </a:xfrm>
        </p:grpSpPr>
        <p:sp>
          <p:nvSpPr>
            <p:cNvPr id="52" name="角丸四角形 51"/>
            <p:cNvSpPr/>
            <p:nvPr/>
          </p:nvSpPr>
          <p:spPr>
            <a:xfrm>
              <a:off x="3634828" y="3137610"/>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3" name="object 3"/>
            <p:cNvSpPr txBox="1"/>
            <p:nvPr/>
          </p:nvSpPr>
          <p:spPr>
            <a:xfrm>
              <a:off x="3830584" y="3267133"/>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altLang="ja-JP" sz="1200" b="1" dirty="0" smtClean="0">
                  <a:solidFill>
                    <a:srgbClr val="FF0000"/>
                  </a:solidFill>
                  <a:latin typeface="Courier New"/>
                  <a:cs typeface="Courier New"/>
                </a:rPr>
                <a:t>af3bc</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sz="1200" b="1" dirty="0">
                  <a:solidFill>
                    <a:srgbClr val="FF0000"/>
                  </a:solidFill>
                  <a:latin typeface="Courier New"/>
                  <a:cs typeface="Courier New"/>
                </a:rPr>
                <a:t>b</a:t>
              </a:r>
              <a:r>
                <a:rPr sz="1200" b="1" dirty="0" smtClean="0">
                  <a:solidFill>
                    <a:srgbClr val="FF0000"/>
                  </a:solidFill>
                  <a:latin typeface="Courier New"/>
                  <a:cs typeface="Courier New"/>
                </a:rPr>
                <a:t>f1dc..</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p:txBody>
        </p:sp>
        <p:sp>
          <p:nvSpPr>
            <p:cNvPr id="54" name="Document"/>
            <p:cNvSpPr>
              <a:spLocks noEditPoints="1" noChangeArrowheads="1"/>
            </p:cNvSpPr>
            <p:nvPr/>
          </p:nvSpPr>
          <p:spPr bwMode="auto">
            <a:xfrm>
              <a:off x="3763263" y="3008089"/>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a:t>A</a:t>
              </a:r>
              <a:r>
                <a:rPr lang="en-US" altLang="ja-JP" sz="1200" dirty="0" smtClean="0"/>
                <a:t>-1.0.jar [2]</a:t>
              </a:r>
            </a:p>
          </p:txBody>
        </p:sp>
      </p:grpSp>
      <p:sp>
        <p:nvSpPr>
          <p:cNvPr id="67" name="角丸四角形 66"/>
          <p:cNvSpPr/>
          <p:nvPr/>
        </p:nvSpPr>
        <p:spPr>
          <a:xfrm>
            <a:off x="5430097" y="4354409"/>
            <a:ext cx="1413777" cy="993276"/>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68" name="object 3"/>
          <p:cNvSpPr txBox="1"/>
          <p:nvPr/>
        </p:nvSpPr>
        <p:spPr>
          <a:xfrm>
            <a:off x="5582000" y="4459677"/>
            <a:ext cx="1005693" cy="84638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solidFill>
                  <a:srgbClr val="FF0000"/>
                </a:solidFill>
                <a:latin typeface="Courier New"/>
                <a:cs typeface="Courier New"/>
              </a:rPr>
              <a:t>a</a:t>
            </a:r>
            <a:r>
              <a:rPr sz="1200" b="1" dirty="0" smtClean="0">
                <a:solidFill>
                  <a:srgbClr val="FF0000"/>
                </a:solidFill>
                <a:latin typeface="Courier New"/>
                <a:cs typeface="Courier New"/>
              </a:rPr>
              <a:t>f</a:t>
            </a:r>
            <a:r>
              <a:rPr lang="en-US" sz="1200" b="1" dirty="0" smtClean="0">
                <a:solidFill>
                  <a:srgbClr val="FF0000"/>
                </a:solidFill>
                <a:latin typeface="Courier New"/>
                <a:cs typeface="Courier New"/>
              </a:rPr>
              <a:t>3</a:t>
            </a:r>
            <a:r>
              <a:rPr sz="1200" b="1" dirty="0" smtClean="0">
                <a:solidFill>
                  <a:srgbClr val="FF0000"/>
                </a:solidFill>
                <a:latin typeface="Courier New"/>
                <a:cs typeface="Courier New"/>
              </a:rPr>
              <a:t>bc..</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altLang="ja-JP" sz="1200" b="1" dirty="0" smtClean="0">
                <a:solidFill>
                  <a:srgbClr val="FF0000"/>
                </a:solidFill>
                <a:latin typeface="Courier New"/>
                <a:cs typeface="Courier New"/>
              </a:rPr>
              <a:t>bf1dc..</a:t>
            </a:r>
            <a:r>
              <a:rPr lang="en-US" altLang="ja-JP" sz="1200" b="1" spc="5" dirty="0" smtClean="0">
                <a:solidFill>
                  <a:srgbClr val="FF0000"/>
                </a:solidFill>
                <a:latin typeface="Courier New"/>
                <a:cs typeface="Courier New"/>
              </a:rPr>
              <a:t>.</a:t>
            </a:r>
          </a:p>
          <a:p>
            <a:pPr marL="97790">
              <a:spcBef>
                <a:spcPts val="195"/>
              </a:spcBef>
              <a:tabLst>
                <a:tab pos="439420" algn="l"/>
              </a:tabLst>
            </a:pPr>
            <a:r>
              <a:rPr lang="pt-BR" altLang="ja-JP" sz="1200" b="1" spc="5" dirty="0">
                <a:solidFill>
                  <a:srgbClr val="FF0000"/>
                </a:solidFill>
                <a:latin typeface="Courier New"/>
                <a:cs typeface="Courier New"/>
              </a:rPr>
              <a:t>c20b4</a:t>
            </a:r>
            <a:r>
              <a:rPr lang="pt-BR" altLang="ja-JP" sz="1200" b="1" spc="5" dirty="0" smtClean="0">
                <a:solidFill>
                  <a:srgbClr val="FF0000"/>
                </a:solidFill>
                <a:latin typeface="Courier New"/>
                <a:cs typeface="Courier New"/>
              </a:rPr>
              <a:t>...</a:t>
            </a:r>
            <a:endParaRPr lang="pt-BR" altLang="ja-JP" sz="1200" b="1" spc="5" dirty="0">
              <a:solidFill>
                <a:srgbClr val="FF0000"/>
              </a:solidFill>
              <a:latin typeface="Courier New"/>
              <a:cs typeface="Courier New"/>
            </a:endParaRPr>
          </a:p>
        </p:txBody>
      </p:sp>
      <p:sp>
        <p:nvSpPr>
          <p:cNvPr id="69" name="Document"/>
          <p:cNvSpPr>
            <a:spLocks noEditPoints="1" noChangeArrowheads="1"/>
          </p:cNvSpPr>
          <p:nvPr/>
        </p:nvSpPr>
        <p:spPr bwMode="auto">
          <a:xfrm>
            <a:off x="5529760" y="4249142"/>
            <a:ext cx="1221679" cy="21053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D-1.0.jar [3]</a:t>
            </a:r>
          </a:p>
        </p:txBody>
      </p:sp>
      <p:sp>
        <p:nvSpPr>
          <p:cNvPr id="76" name="object 3"/>
          <p:cNvSpPr txBox="1"/>
          <p:nvPr/>
        </p:nvSpPr>
        <p:spPr>
          <a:xfrm>
            <a:off x="4042492" y="5109929"/>
            <a:ext cx="1005693" cy="636072"/>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p:txBody>
      </p:sp>
      <p:sp>
        <p:nvSpPr>
          <p:cNvPr id="33" name="角丸四角形 32"/>
          <p:cNvSpPr/>
          <p:nvPr/>
        </p:nvSpPr>
        <p:spPr>
          <a:xfrm>
            <a:off x="3951566" y="4994257"/>
            <a:ext cx="1360474" cy="796526"/>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4" name="Document"/>
          <p:cNvSpPr>
            <a:spLocks noEditPoints="1" noChangeArrowheads="1"/>
          </p:cNvSpPr>
          <p:nvPr/>
        </p:nvSpPr>
        <p:spPr bwMode="auto">
          <a:xfrm>
            <a:off x="4051229" y="4888990"/>
            <a:ext cx="1110174" cy="21053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B-1.0.jar [2]</a:t>
            </a:r>
          </a:p>
        </p:txBody>
      </p:sp>
      <p:sp>
        <p:nvSpPr>
          <p:cNvPr id="35" name="object 3"/>
          <p:cNvSpPr txBox="1"/>
          <p:nvPr/>
        </p:nvSpPr>
        <p:spPr>
          <a:xfrm>
            <a:off x="4136087" y="5123736"/>
            <a:ext cx="1005693" cy="636072"/>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solidFill>
                  <a:srgbClr val="FF0000"/>
                </a:solidFill>
                <a:latin typeface="Courier New"/>
                <a:cs typeface="Courier New"/>
              </a:rPr>
              <a:t>c20b4...</a:t>
            </a:r>
          </a:p>
          <a:p>
            <a:pPr marL="97790">
              <a:lnSpc>
                <a:spcPct val="100000"/>
              </a:lnSpc>
              <a:spcBef>
                <a:spcPts val="195"/>
              </a:spcBef>
              <a:tabLst>
                <a:tab pos="439420" algn="l"/>
              </a:tabLst>
            </a:pPr>
            <a:r>
              <a:rPr lang="pt-BR" altLang="ja-JP" sz="1200" b="1" spc="5" dirty="0">
                <a:solidFill>
                  <a:srgbClr val="FF0000"/>
                </a:solidFill>
                <a:latin typeface="Courier New"/>
                <a:cs typeface="Courier New"/>
              </a:rPr>
              <a:t>da18e</a:t>
            </a:r>
            <a:r>
              <a:rPr lang="pt-BR" altLang="ja-JP" sz="1200" b="1" spc="5" dirty="0" smtClean="0">
                <a:solidFill>
                  <a:srgbClr val="FF0000"/>
                </a:solidFill>
                <a:latin typeface="Courier New"/>
                <a:cs typeface="Courier New"/>
              </a:rPr>
              <a:t>...</a:t>
            </a:r>
          </a:p>
        </p:txBody>
      </p:sp>
      <p:sp>
        <p:nvSpPr>
          <p:cNvPr id="55" name="コンテンツ プレースホルダー 2"/>
          <p:cNvSpPr txBox="1">
            <a:spLocks/>
          </p:cNvSpPr>
          <p:nvPr/>
        </p:nvSpPr>
        <p:spPr bwMode="auto">
          <a:xfrm>
            <a:off x="609600" y="17526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dirty="0" smtClean="0"/>
              <a:t>手順</a:t>
            </a:r>
            <a:r>
              <a:rPr lang="en-US" altLang="ja-JP" sz="2800" kern="0" dirty="0" smtClean="0"/>
              <a:t>1</a:t>
            </a:r>
            <a:r>
              <a:rPr lang="ja-JP" altLang="en-US" sz="2800" kern="0" dirty="0" smtClean="0"/>
              <a:t>で得られた候補中から再利用元となっているライブラリを確定する．</a:t>
            </a:r>
            <a:endParaRPr lang="en-US" altLang="ja-JP" sz="2800" kern="0" dirty="0"/>
          </a:p>
        </p:txBody>
      </p:sp>
      <p:sp>
        <p:nvSpPr>
          <p:cNvPr id="56" name="線吹き出し 1 (枠付き) 55"/>
          <p:cNvSpPr/>
          <p:nvPr/>
        </p:nvSpPr>
        <p:spPr>
          <a:xfrm>
            <a:off x="6874573" y="3020019"/>
            <a:ext cx="1466071" cy="318007"/>
          </a:xfrm>
          <a:prstGeom prst="borderCallout1">
            <a:avLst>
              <a:gd name="adj1" fmla="val 172945"/>
              <a:gd name="adj2" fmla="val -400"/>
              <a:gd name="adj3" fmla="val 104994"/>
              <a:gd name="adj4" fmla="val 51359"/>
            </a:avLst>
          </a:prstGeom>
          <a:ln>
            <a:solidFill>
              <a:schemeClr val="bg2"/>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solidFill>
                  <a:schemeClr val="tx1"/>
                </a:solidFill>
              </a:rPr>
              <a:t>候補ライブラリ</a:t>
            </a:r>
            <a:endParaRPr lang="ja-JP" altLang="en-US" sz="1400" dirty="0">
              <a:solidFill>
                <a:schemeClr val="tx1"/>
              </a:solidFill>
            </a:endParaRPr>
          </a:p>
        </p:txBody>
      </p:sp>
      <p:sp>
        <p:nvSpPr>
          <p:cNvPr id="57" name="線吹き出し 1 (枠付き) 56"/>
          <p:cNvSpPr/>
          <p:nvPr/>
        </p:nvSpPr>
        <p:spPr>
          <a:xfrm>
            <a:off x="2139278" y="3338026"/>
            <a:ext cx="1466071" cy="318007"/>
          </a:xfrm>
          <a:prstGeom prst="borderCallout1">
            <a:avLst>
              <a:gd name="adj1" fmla="val 262802"/>
              <a:gd name="adj2" fmla="val 32344"/>
              <a:gd name="adj3" fmla="val 108587"/>
              <a:gd name="adj4" fmla="val 50579"/>
            </a:avLst>
          </a:prstGeom>
          <a:ln>
            <a:solidFill>
              <a:schemeClr val="bg2"/>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solidFill>
                  <a:schemeClr val="tx1"/>
                </a:solidFill>
              </a:rPr>
              <a:t>入力ソフトウェア</a:t>
            </a:r>
            <a:endParaRPr lang="ja-JP" altLang="en-US" sz="1400" dirty="0">
              <a:solidFill>
                <a:schemeClr val="tx1"/>
              </a:solidFill>
            </a:endParaRPr>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18</a:t>
            </a:fld>
            <a:endParaRPr lang="en-US" altLang="ja-JP"/>
          </a:p>
        </p:txBody>
      </p:sp>
    </p:spTree>
    <p:extLst>
      <p:ext uri="{BB962C8B-B14F-4D97-AF65-F5344CB8AC3E}">
        <p14:creationId xmlns:p14="http://schemas.microsoft.com/office/powerpoint/2010/main" val="42082269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457200" lvl="1" indent="0">
              <a:buNone/>
            </a:pPr>
            <a:r>
              <a:rPr lang="ja-JP" altLang="en-US" sz="4000" dirty="0" smtClean="0"/>
              <a:t>手順</a:t>
            </a:r>
            <a:r>
              <a:rPr lang="en-US" altLang="ja-JP" sz="4000" dirty="0" smtClean="0"/>
              <a:t>2: </a:t>
            </a:r>
            <a:r>
              <a:rPr lang="ja-JP" altLang="en-US" sz="4000" dirty="0" smtClean="0"/>
              <a:t>再利用元ライブラリの確定</a:t>
            </a:r>
            <a:r>
              <a:rPr lang="en-US" altLang="ja-JP" dirty="0" smtClean="0"/>
              <a:t> </a:t>
            </a:r>
            <a:endParaRPr lang="en-US" altLang="ja-JP" dirty="0"/>
          </a:p>
        </p:txBody>
      </p:sp>
      <p:sp>
        <p:nvSpPr>
          <p:cNvPr id="3" name="コンテンツ プレースホルダー 2"/>
          <p:cNvSpPr>
            <a:spLocks noGrp="1"/>
          </p:cNvSpPr>
          <p:nvPr>
            <p:ph idx="1"/>
          </p:nvPr>
        </p:nvSpPr>
        <p:spPr/>
        <p:txBody>
          <a:bodyPr/>
          <a:lstStyle/>
          <a:p>
            <a:endParaRPr kumimoji="1" lang="en-US" altLang="ja-JP" dirty="0" smtClean="0"/>
          </a:p>
          <a:p>
            <a:pPr lvl="1"/>
            <a:endParaRPr kumimoji="1" lang="en-US" altLang="ja-JP" dirty="0" smtClean="0"/>
          </a:p>
          <a:p>
            <a:pPr lvl="1"/>
            <a:endParaRPr lang="en-US" altLang="ja-JP" dirty="0" smtClean="0"/>
          </a:p>
        </p:txBody>
      </p:sp>
      <p:sp>
        <p:nvSpPr>
          <p:cNvPr id="41" name="コンテンツ プレースホルダー 2"/>
          <p:cNvSpPr txBox="1">
            <a:spLocks/>
          </p:cNvSpPr>
          <p:nvPr/>
        </p:nvSpPr>
        <p:spPr bwMode="auto">
          <a:xfrm>
            <a:off x="457200" y="16002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457200" lvl="1" indent="0">
              <a:buNone/>
            </a:pPr>
            <a:endParaRPr lang="en-US" altLang="ja-JP" sz="2400" kern="0" dirty="0"/>
          </a:p>
        </p:txBody>
      </p:sp>
      <p:grpSp>
        <p:nvGrpSpPr>
          <p:cNvPr id="17" name="グループ化 16"/>
          <p:cNvGrpSpPr/>
          <p:nvPr/>
        </p:nvGrpSpPr>
        <p:grpSpPr>
          <a:xfrm>
            <a:off x="1137153" y="4067445"/>
            <a:ext cx="1660853" cy="1773443"/>
            <a:chOff x="2713462" y="3043529"/>
            <a:chExt cx="2043520" cy="2925610"/>
          </a:xfrm>
        </p:grpSpPr>
        <p:sp>
          <p:nvSpPr>
            <p:cNvPr id="18" name="角丸四角形 17"/>
            <p:cNvSpPr/>
            <p:nvPr/>
          </p:nvSpPr>
          <p:spPr>
            <a:xfrm>
              <a:off x="2713462" y="3273022"/>
              <a:ext cx="2043520" cy="2696117"/>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20" name="Document"/>
            <p:cNvSpPr>
              <a:spLocks noEditPoints="1" noChangeArrowheads="1"/>
            </p:cNvSpPr>
            <p:nvPr/>
          </p:nvSpPr>
          <p:spPr bwMode="auto">
            <a:xfrm>
              <a:off x="2905606" y="3043529"/>
              <a:ext cx="1520343" cy="49935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Target.jar [5]</a:t>
              </a:r>
            </a:p>
          </p:txBody>
        </p:sp>
      </p:grpSp>
      <p:sp>
        <p:nvSpPr>
          <p:cNvPr id="37" name="object 3"/>
          <p:cNvSpPr txBox="1"/>
          <p:nvPr/>
        </p:nvSpPr>
        <p:spPr>
          <a:xfrm>
            <a:off x="1435527" y="4459678"/>
            <a:ext cx="973983" cy="1254189"/>
          </a:xfrm>
          <a:prstGeom prst="rect">
            <a:avLst/>
          </a:prstGeom>
        </p:spPr>
        <p:txBody>
          <a:bodyPr vert="horz" wrap="square" lIns="0" tIns="0" rIns="0" bIns="0" rtlCol="0">
            <a:spAutoFit/>
          </a:bodyPr>
          <a:lstStyle/>
          <a:p>
            <a:pPr marL="97790" indent="-85725" algn="ctr">
              <a:lnSpc>
                <a:spcPct val="100000"/>
              </a:lnSpc>
              <a:spcBef>
                <a:spcPts val="80"/>
              </a:spcBef>
            </a:pPr>
            <a:r>
              <a:rPr lang="en-US" sz="1400" dirty="0">
                <a:latin typeface="Times New Roman"/>
                <a:cs typeface="Times New Roman"/>
              </a:rPr>
              <a:t>	</a:t>
            </a:r>
            <a:r>
              <a:rPr lang="en-US" sz="1400" u="sng" dirty="0" smtClean="0">
                <a:latin typeface="Times New Roman"/>
                <a:cs typeface="Times New Roman"/>
              </a:rPr>
              <a:t>Hash</a:t>
            </a:r>
          </a:p>
          <a:p>
            <a:pPr marL="97790" indent="-85725">
              <a:lnSpc>
                <a:spcPct val="100000"/>
              </a:lnSpc>
              <a:spcBef>
                <a:spcPts val="80"/>
              </a:spcBef>
            </a:pPr>
            <a:r>
              <a:rPr lang="en-US" sz="1200" b="1" dirty="0" smtClean="0">
                <a:solidFill>
                  <a:schemeClr val="accent2"/>
                </a:solidFill>
                <a:latin typeface="Courier New"/>
                <a:cs typeface="Courier New"/>
              </a:rPr>
              <a:t>	</a:t>
            </a:r>
            <a:r>
              <a:rPr lang="en-US" sz="1200" b="1" dirty="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en-US" sz="1200" b="1" dirty="0">
                <a:latin typeface="Courier New"/>
                <a:cs typeface="Courier New"/>
              </a:rPr>
              <a:t>b</a:t>
            </a:r>
            <a:r>
              <a:rPr sz="1200" b="1" dirty="0" smtClean="0">
                <a:latin typeface="Courier New"/>
                <a:cs typeface="Courier New"/>
              </a:rPr>
              <a:t>f1dc..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pt-BR" sz="1200" b="1" spc="5" dirty="0">
                <a:latin typeface="Courier New"/>
                <a:cs typeface="Courier New"/>
              </a:rPr>
              <a:t>c</a:t>
            </a:r>
            <a:r>
              <a:rPr lang="pt-BR" sz="1200" b="1" spc="5" dirty="0" smtClean="0">
                <a:latin typeface="Courier New"/>
                <a:cs typeface="Courier New"/>
              </a:rPr>
              <a:t>20b4...</a:t>
            </a:r>
          </a:p>
          <a:p>
            <a:pPr marL="97790">
              <a:lnSpc>
                <a:spcPct val="100000"/>
              </a:lnSpc>
              <a:spcBef>
                <a:spcPts val="195"/>
              </a:spcBef>
              <a:tabLst>
                <a:tab pos="439420" algn="l"/>
              </a:tabLst>
            </a:pPr>
            <a:r>
              <a:rPr lang="pt-BR" sz="1200" b="1" spc="5" dirty="0">
                <a:latin typeface="Courier New"/>
                <a:cs typeface="Courier New"/>
              </a:rPr>
              <a:t>d</a:t>
            </a:r>
            <a:r>
              <a:rPr lang="pt-BR" sz="1200" b="1" spc="5" dirty="0" smtClean="0">
                <a:latin typeface="Courier New"/>
                <a:cs typeface="Courier New"/>
              </a:rPr>
              <a:t>a18e...</a:t>
            </a:r>
          </a:p>
          <a:p>
            <a:pPr marL="97790">
              <a:lnSpc>
                <a:spcPct val="100000"/>
              </a:lnSpc>
              <a:spcBef>
                <a:spcPts val="195"/>
              </a:spcBef>
              <a:tabLst>
                <a:tab pos="439420" algn="l"/>
              </a:tabLst>
            </a:pPr>
            <a:r>
              <a:rPr lang="en-US" sz="1200" b="1" spc="5" dirty="0">
                <a:latin typeface="Courier New"/>
                <a:cs typeface="Courier New"/>
              </a:rPr>
              <a:t>e</a:t>
            </a:r>
            <a:r>
              <a:rPr lang="en-US" sz="1200" b="1" spc="5" dirty="0" smtClean="0">
                <a:latin typeface="Courier New"/>
                <a:cs typeface="Courier New"/>
              </a:rPr>
              <a:t>2cdb...</a:t>
            </a:r>
          </a:p>
        </p:txBody>
      </p:sp>
      <p:sp>
        <p:nvSpPr>
          <p:cNvPr id="7" name="正方形/長方形 6"/>
          <p:cNvSpPr/>
          <p:nvPr/>
        </p:nvSpPr>
        <p:spPr>
          <a:xfrm>
            <a:off x="3646072" y="3564316"/>
            <a:ext cx="3429098" cy="26493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39" name="グループ化 38"/>
          <p:cNvGrpSpPr/>
          <p:nvPr/>
        </p:nvGrpSpPr>
        <p:grpSpPr>
          <a:xfrm>
            <a:off x="3953536" y="3765504"/>
            <a:ext cx="1360475" cy="877584"/>
            <a:chOff x="3634828" y="3008089"/>
            <a:chExt cx="1753220" cy="1079783"/>
          </a:xfrm>
        </p:grpSpPr>
        <p:sp>
          <p:nvSpPr>
            <p:cNvPr id="52" name="角丸四角形 51"/>
            <p:cNvSpPr/>
            <p:nvPr/>
          </p:nvSpPr>
          <p:spPr>
            <a:xfrm>
              <a:off x="3634828" y="3137610"/>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3" name="object 3"/>
            <p:cNvSpPr txBox="1"/>
            <p:nvPr/>
          </p:nvSpPr>
          <p:spPr>
            <a:xfrm>
              <a:off x="3830584" y="3267133"/>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altLang="ja-JP" sz="1200" b="1" dirty="0" smtClean="0">
                  <a:solidFill>
                    <a:srgbClr val="FF0000"/>
                  </a:solidFill>
                  <a:latin typeface="Courier New"/>
                  <a:cs typeface="Courier New"/>
                </a:rPr>
                <a:t>af3bc</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sz="1200" b="1" dirty="0">
                  <a:solidFill>
                    <a:srgbClr val="FF0000"/>
                  </a:solidFill>
                  <a:latin typeface="Courier New"/>
                  <a:cs typeface="Courier New"/>
                </a:rPr>
                <a:t>b</a:t>
              </a:r>
              <a:r>
                <a:rPr sz="1200" b="1" dirty="0" smtClean="0">
                  <a:solidFill>
                    <a:srgbClr val="FF0000"/>
                  </a:solidFill>
                  <a:latin typeface="Courier New"/>
                  <a:cs typeface="Courier New"/>
                </a:rPr>
                <a:t>f1dc..</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p:txBody>
        </p:sp>
        <p:sp>
          <p:nvSpPr>
            <p:cNvPr id="54" name="Document"/>
            <p:cNvSpPr>
              <a:spLocks noEditPoints="1" noChangeArrowheads="1"/>
            </p:cNvSpPr>
            <p:nvPr/>
          </p:nvSpPr>
          <p:spPr bwMode="auto">
            <a:xfrm>
              <a:off x="3763263" y="3008089"/>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a:t>A</a:t>
              </a:r>
              <a:r>
                <a:rPr lang="en-US" altLang="ja-JP" sz="1200" dirty="0" smtClean="0"/>
                <a:t>-1.0.jar [2]</a:t>
              </a:r>
            </a:p>
          </p:txBody>
        </p:sp>
      </p:grpSp>
      <p:sp>
        <p:nvSpPr>
          <p:cNvPr id="67" name="角丸四角形 66"/>
          <p:cNvSpPr/>
          <p:nvPr/>
        </p:nvSpPr>
        <p:spPr>
          <a:xfrm>
            <a:off x="5430097" y="4354409"/>
            <a:ext cx="1413777" cy="993276"/>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68" name="object 3"/>
          <p:cNvSpPr txBox="1"/>
          <p:nvPr/>
        </p:nvSpPr>
        <p:spPr>
          <a:xfrm>
            <a:off x="5582000" y="4459677"/>
            <a:ext cx="1005693" cy="84638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solidFill>
                  <a:srgbClr val="FF0000"/>
                </a:solidFill>
                <a:latin typeface="Courier New"/>
                <a:cs typeface="Courier New"/>
              </a:rPr>
              <a:t>a</a:t>
            </a:r>
            <a:r>
              <a:rPr sz="1200" b="1" dirty="0" smtClean="0">
                <a:solidFill>
                  <a:srgbClr val="FF0000"/>
                </a:solidFill>
                <a:latin typeface="Courier New"/>
                <a:cs typeface="Courier New"/>
              </a:rPr>
              <a:t>f</a:t>
            </a:r>
            <a:r>
              <a:rPr lang="en-US" sz="1200" b="1" dirty="0" smtClean="0">
                <a:solidFill>
                  <a:srgbClr val="FF0000"/>
                </a:solidFill>
                <a:latin typeface="Courier New"/>
                <a:cs typeface="Courier New"/>
              </a:rPr>
              <a:t>3</a:t>
            </a:r>
            <a:r>
              <a:rPr sz="1200" b="1" dirty="0" smtClean="0">
                <a:solidFill>
                  <a:srgbClr val="FF0000"/>
                </a:solidFill>
                <a:latin typeface="Courier New"/>
                <a:cs typeface="Courier New"/>
              </a:rPr>
              <a:t>bc..</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altLang="ja-JP" sz="1200" b="1" dirty="0" smtClean="0">
                <a:solidFill>
                  <a:srgbClr val="FF0000"/>
                </a:solidFill>
                <a:latin typeface="Courier New"/>
                <a:cs typeface="Courier New"/>
              </a:rPr>
              <a:t>bf1dc..</a:t>
            </a:r>
            <a:r>
              <a:rPr lang="en-US" altLang="ja-JP" sz="1200" b="1" spc="5" dirty="0" smtClean="0">
                <a:solidFill>
                  <a:srgbClr val="FF0000"/>
                </a:solidFill>
                <a:latin typeface="Courier New"/>
                <a:cs typeface="Courier New"/>
              </a:rPr>
              <a:t>.</a:t>
            </a:r>
          </a:p>
          <a:p>
            <a:pPr marL="97790">
              <a:spcBef>
                <a:spcPts val="195"/>
              </a:spcBef>
              <a:tabLst>
                <a:tab pos="439420" algn="l"/>
              </a:tabLst>
            </a:pPr>
            <a:r>
              <a:rPr lang="pt-BR" altLang="ja-JP" sz="1200" b="1" spc="5" dirty="0">
                <a:solidFill>
                  <a:srgbClr val="FF0000"/>
                </a:solidFill>
                <a:latin typeface="Courier New"/>
                <a:cs typeface="Courier New"/>
              </a:rPr>
              <a:t>c20b4</a:t>
            </a:r>
            <a:r>
              <a:rPr lang="pt-BR" altLang="ja-JP" sz="1200" b="1" spc="5" dirty="0" smtClean="0">
                <a:solidFill>
                  <a:srgbClr val="FF0000"/>
                </a:solidFill>
                <a:latin typeface="Courier New"/>
                <a:cs typeface="Courier New"/>
              </a:rPr>
              <a:t>...</a:t>
            </a:r>
            <a:endParaRPr lang="pt-BR" altLang="ja-JP" sz="1200" b="1" spc="5" dirty="0">
              <a:solidFill>
                <a:srgbClr val="FF0000"/>
              </a:solidFill>
              <a:latin typeface="Courier New"/>
              <a:cs typeface="Courier New"/>
            </a:endParaRPr>
          </a:p>
        </p:txBody>
      </p:sp>
      <p:sp>
        <p:nvSpPr>
          <p:cNvPr id="69" name="Document"/>
          <p:cNvSpPr>
            <a:spLocks noEditPoints="1" noChangeArrowheads="1"/>
          </p:cNvSpPr>
          <p:nvPr/>
        </p:nvSpPr>
        <p:spPr bwMode="auto">
          <a:xfrm>
            <a:off x="5529760" y="4249142"/>
            <a:ext cx="1221679" cy="21053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D-1.0.jar [3]</a:t>
            </a:r>
          </a:p>
        </p:txBody>
      </p:sp>
      <p:sp>
        <p:nvSpPr>
          <p:cNvPr id="76" name="object 3"/>
          <p:cNvSpPr txBox="1"/>
          <p:nvPr/>
        </p:nvSpPr>
        <p:spPr>
          <a:xfrm>
            <a:off x="4042492" y="5109929"/>
            <a:ext cx="1005693" cy="636072"/>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p:txBody>
      </p:sp>
      <p:sp>
        <p:nvSpPr>
          <p:cNvPr id="33" name="角丸四角形 32"/>
          <p:cNvSpPr/>
          <p:nvPr/>
        </p:nvSpPr>
        <p:spPr>
          <a:xfrm>
            <a:off x="3951566" y="4994257"/>
            <a:ext cx="1360474" cy="796526"/>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4" name="Document"/>
          <p:cNvSpPr>
            <a:spLocks noEditPoints="1" noChangeArrowheads="1"/>
          </p:cNvSpPr>
          <p:nvPr/>
        </p:nvSpPr>
        <p:spPr bwMode="auto">
          <a:xfrm>
            <a:off x="4051229" y="4888990"/>
            <a:ext cx="1110174" cy="21053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B-1.0.jar [2]</a:t>
            </a:r>
          </a:p>
        </p:txBody>
      </p:sp>
      <p:sp>
        <p:nvSpPr>
          <p:cNvPr id="35" name="object 3"/>
          <p:cNvSpPr txBox="1"/>
          <p:nvPr/>
        </p:nvSpPr>
        <p:spPr>
          <a:xfrm>
            <a:off x="4136087" y="5123736"/>
            <a:ext cx="1005693" cy="636072"/>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solidFill>
                  <a:srgbClr val="FF0000"/>
                </a:solidFill>
                <a:latin typeface="Courier New"/>
                <a:cs typeface="Courier New"/>
              </a:rPr>
              <a:t>c20b4...</a:t>
            </a:r>
          </a:p>
          <a:p>
            <a:pPr marL="97790">
              <a:lnSpc>
                <a:spcPct val="100000"/>
              </a:lnSpc>
              <a:spcBef>
                <a:spcPts val="195"/>
              </a:spcBef>
              <a:tabLst>
                <a:tab pos="439420" algn="l"/>
              </a:tabLst>
            </a:pPr>
            <a:r>
              <a:rPr lang="pt-BR" altLang="ja-JP" sz="1200" b="1" spc="5" dirty="0">
                <a:solidFill>
                  <a:srgbClr val="FF0000"/>
                </a:solidFill>
                <a:latin typeface="Courier New"/>
                <a:cs typeface="Courier New"/>
              </a:rPr>
              <a:t>da18e</a:t>
            </a:r>
            <a:r>
              <a:rPr lang="pt-BR" altLang="ja-JP" sz="1200" b="1" spc="5" dirty="0" smtClean="0">
                <a:solidFill>
                  <a:srgbClr val="FF0000"/>
                </a:solidFill>
                <a:latin typeface="Courier New"/>
                <a:cs typeface="Courier New"/>
              </a:rPr>
              <a:t>...</a:t>
            </a:r>
          </a:p>
        </p:txBody>
      </p:sp>
      <p:sp>
        <p:nvSpPr>
          <p:cNvPr id="55" name="コンテンツ プレースホルダー 2"/>
          <p:cNvSpPr txBox="1">
            <a:spLocks/>
          </p:cNvSpPr>
          <p:nvPr/>
        </p:nvSpPr>
        <p:spPr bwMode="auto">
          <a:xfrm>
            <a:off x="609600" y="17526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dirty="0" smtClean="0"/>
              <a:t>入力ソフトウェアに含まれる</a:t>
            </a:r>
            <a:r>
              <a:rPr lang="en-US" altLang="ja-JP" sz="2800" kern="0" dirty="0" smtClean="0"/>
              <a:t>1</a:t>
            </a:r>
            <a:r>
              <a:rPr lang="ja-JP" altLang="en-US" sz="2800" kern="0" dirty="0" err="1" smtClean="0"/>
              <a:t>つの</a:t>
            </a:r>
            <a:r>
              <a:rPr lang="ja-JP" altLang="en-US" sz="2800" kern="0" dirty="0" smtClean="0"/>
              <a:t>クラスファイルは</a:t>
            </a:r>
            <a:r>
              <a:rPr lang="en-US" altLang="ja-JP" sz="2800" kern="0" dirty="0" smtClean="0"/>
              <a:t>1</a:t>
            </a:r>
            <a:r>
              <a:rPr lang="ja-JP" altLang="en-US" sz="2800" kern="0" dirty="0" err="1" smtClean="0"/>
              <a:t>つの</a:t>
            </a:r>
            <a:r>
              <a:rPr lang="ja-JP" altLang="en-US" sz="2800" kern="0" dirty="0" smtClean="0"/>
              <a:t>再利用元に由来するとする</a:t>
            </a:r>
            <a:endParaRPr lang="en-US" altLang="ja-JP" sz="2800" kern="0" dirty="0" smtClean="0"/>
          </a:p>
          <a:p>
            <a:pPr lvl="1"/>
            <a:endParaRPr lang="en-US" altLang="ja-JP" sz="2400" kern="0" dirty="0"/>
          </a:p>
        </p:txBody>
      </p:sp>
      <p:sp>
        <p:nvSpPr>
          <p:cNvPr id="56" name="線吹き出し 1 (枠付き) 55"/>
          <p:cNvSpPr/>
          <p:nvPr/>
        </p:nvSpPr>
        <p:spPr>
          <a:xfrm>
            <a:off x="6874573" y="3020019"/>
            <a:ext cx="1466071" cy="318007"/>
          </a:xfrm>
          <a:prstGeom prst="borderCallout1">
            <a:avLst>
              <a:gd name="adj1" fmla="val 172945"/>
              <a:gd name="adj2" fmla="val -400"/>
              <a:gd name="adj3" fmla="val 104994"/>
              <a:gd name="adj4" fmla="val 51359"/>
            </a:avLst>
          </a:prstGeom>
          <a:ln>
            <a:solidFill>
              <a:schemeClr val="bg2"/>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solidFill>
                  <a:schemeClr val="tx1"/>
                </a:solidFill>
              </a:rPr>
              <a:t>候補ライブラリ</a:t>
            </a:r>
            <a:endParaRPr lang="ja-JP" altLang="en-US" sz="1400" dirty="0">
              <a:solidFill>
                <a:schemeClr val="tx1"/>
              </a:solidFill>
            </a:endParaRPr>
          </a:p>
        </p:txBody>
      </p:sp>
      <p:sp>
        <p:nvSpPr>
          <p:cNvPr id="57" name="線吹き出し 1 (枠付き) 56"/>
          <p:cNvSpPr/>
          <p:nvPr/>
        </p:nvSpPr>
        <p:spPr>
          <a:xfrm>
            <a:off x="2139278" y="3338026"/>
            <a:ext cx="1466071" cy="318007"/>
          </a:xfrm>
          <a:prstGeom prst="borderCallout1">
            <a:avLst>
              <a:gd name="adj1" fmla="val 262802"/>
              <a:gd name="adj2" fmla="val 32344"/>
              <a:gd name="adj3" fmla="val 108587"/>
              <a:gd name="adj4" fmla="val 50579"/>
            </a:avLst>
          </a:prstGeom>
          <a:ln>
            <a:solidFill>
              <a:schemeClr val="bg2"/>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solidFill>
                  <a:schemeClr val="tx1"/>
                </a:solidFill>
              </a:rPr>
              <a:t>入力ソフトウェア</a:t>
            </a:r>
            <a:endParaRPr lang="ja-JP" altLang="en-US" sz="1400" dirty="0">
              <a:solidFill>
                <a:schemeClr val="tx1"/>
              </a:solidFill>
            </a:endParaRPr>
          </a:p>
        </p:txBody>
      </p:sp>
      <p:cxnSp>
        <p:nvCxnSpPr>
          <p:cNvPr id="6" name="直線矢印コネクタ 5"/>
          <p:cNvCxnSpPr/>
          <p:nvPr/>
        </p:nvCxnSpPr>
        <p:spPr>
          <a:xfrm flipH="1">
            <a:off x="2292825" y="4249142"/>
            <a:ext cx="1843262" cy="50027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H="1">
            <a:off x="2292824" y="4747432"/>
            <a:ext cx="3444568" cy="11062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3071863" y="4796742"/>
            <a:ext cx="887105" cy="369332"/>
          </a:xfrm>
          <a:prstGeom prst="rect">
            <a:avLst/>
          </a:prstGeom>
          <a:noFill/>
        </p:spPr>
        <p:txBody>
          <a:bodyPr wrap="square" rtlCol="0">
            <a:spAutoFit/>
          </a:bodyPr>
          <a:lstStyle/>
          <a:p>
            <a:r>
              <a:rPr lang="en-US" altLang="ja-JP" dirty="0">
                <a:solidFill>
                  <a:srgbClr val="FF0000"/>
                </a:solidFill>
              </a:rPr>
              <a:t>?</a:t>
            </a:r>
            <a:endParaRPr kumimoji="1" lang="ja-JP" altLang="en-US" dirty="0">
              <a:solidFill>
                <a:srgbClr val="FF0000"/>
              </a:solidFill>
            </a:endParaRPr>
          </a:p>
        </p:txBody>
      </p:sp>
      <p:sp>
        <p:nvSpPr>
          <p:cNvPr id="45" name="テキスト ボックス 44"/>
          <p:cNvSpPr txBox="1"/>
          <p:nvPr/>
        </p:nvSpPr>
        <p:spPr>
          <a:xfrm>
            <a:off x="2993534" y="4116748"/>
            <a:ext cx="887105" cy="369332"/>
          </a:xfrm>
          <a:prstGeom prst="rect">
            <a:avLst/>
          </a:prstGeom>
          <a:noFill/>
        </p:spPr>
        <p:txBody>
          <a:bodyPr wrap="square" rtlCol="0">
            <a:spAutoFit/>
          </a:bodyPr>
          <a:lstStyle/>
          <a:p>
            <a:r>
              <a:rPr lang="en-US" altLang="ja-JP" dirty="0">
                <a:solidFill>
                  <a:srgbClr val="FF0000"/>
                </a:solidFill>
              </a:rPr>
              <a:t>?</a:t>
            </a:r>
            <a:endParaRPr kumimoji="1" lang="ja-JP" altLang="en-US" dirty="0">
              <a:solidFill>
                <a:srgbClr val="FF0000"/>
              </a:solidFill>
            </a:endParaRP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19</a:t>
            </a:fld>
            <a:endParaRPr lang="en-US" altLang="ja-JP"/>
          </a:p>
        </p:txBody>
      </p:sp>
    </p:spTree>
    <p:extLst>
      <p:ext uri="{BB962C8B-B14F-4D97-AF65-F5344CB8AC3E}">
        <p14:creationId xmlns:p14="http://schemas.microsoft.com/office/powerpoint/2010/main" val="3511681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Java</a:t>
            </a:r>
            <a:r>
              <a:rPr kumimoji="1" lang="ja-JP" altLang="en-US" dirty="0" smtClean="0"/>
              <a:t>における</a:t>
            </a:r>
            <a:r>
              <a:rPr lang="ja-JP" altLang="en-US" dirty="0"/>
              <a:t>コード</a:t>
            </a:r>
            <a:r>
              <a:rPr lang="ja-JP" altLang="en-US" dirty="0" smtClean="0"/>
              <a:t>の</a:t>
            </a:r>
            <a:r>
              <a:rPr kumimoji="1" lang="ja-JP" altLang="en-US" dirty="0" smtClean="0"/>
              <a:t>再利用</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sz="2800" dirty="0" smtClean="0"/>
              <a:t>　</a:t>
            </a:r>
            <a:r>
              <a:rPr lang="en-US" altLang="ja-JP" sz="2800" dirty="0" smtClean="0"/>
              <a:t>Java</a:t>
            </a:r>
            <a:r>
              <a:rPr lang="ja-JP" altLang="en-US" sz="2800" dirty="0" smtClean="0"/>
              <a:t>では，ソースコードの再利用よりもバイトコードの再利用が主流となっている</a:t>
            </a:r>
            <a:endParaRPr lang="en-US" altLang="ja-JP" sz="2800" dirty="0" smtClean="0"/>
          </a:p>
          <a:p>
            <a:pPr marL="0" indent="0">
              <a:buNone/>
            </a:pPr>
            <a:endParaRPr lang="en-US" altLang="ja-JP" sz="2800" dirty="0"/>
          </a:p>
          <a:p>
            <a:pPr marL="0" indent="0">
              <a:buNone/>
            </a:pPr>
            <a:r>
              <a:rPr lang="ja-JP" altLang="en-US" sz="2800" dirty="0" smtClean="0"/>
              <a:t>　ライブラリは，</a:t>
            </a:r>
            <a:r>
              <a:rPr lang="en-US" altLang="ja-JP" sz="2800" dirty="0" smtClean="0"/>
              <a:t>JAR(Java</a:t>
            </a:r>
            <a:r>
              <a:rPr lang="ja-JP" altLang="en-US" sz="2800" dirty="0" smtClean="0"/>
              <a:t>アーカイブ</a:t>
            </a:r>
            <a:r>
              <a:rPr lang="en-US" altLang="ja-JP" sz="2800" dirty="0" smtClean="0"/>
              <a:t>)</a:t>
            </a:r>
            <a:r>
              <a:rPr kumimoji="1" lang="ja-JP" altLang="en-US" sz="2800" dirty="0" smtClean="0"/>
              <a:t>という形式で配布</a:t>
            </a:r>
            <a:r>
              <a:rPr lang="ja-JP" altLang="en-US" sz="2800" dirty="0" smtClean="0"/>
              <a:t>，利用されるこ</a:t>
            </a:r>
            <a:r>
              <a:rPr kumimoji="1" lang="ja-JP" altLang="en-US" sz="2800" dirty="0" smtClean="0"/>
              <a:t>とが多い</a:t>
            </a:r>
            <a:endParaRPr kumimoji="1" lang="en-US" altLang="ja-JP" sz="2800" dirty="0" smtClean="0"/>
          </a:p>
          <a:p>
            <a:pPr lvl="1"/>
            <a:r>
              <a:rPr lang="en-US" altLang="ja-JP" sz="2400" dirty="0" smtClean="0"/>
              <a:t>Java</a:t>
            </a:r>
            <a:r>
              <a:rPr lang="ja-JP" altLang="en-US" sz="2400" dirty="0" smtClean="0"/>
              <a:t>クラスファイル</a:t>
            </a:r>
            <a:r>
              <a:rPr lang="en-US" altLang="ja-JP" sz="2400" dirty="0" smtClean="0"/>
              <a:t>(</a:t>
            </a:r>
            <a:r>
              <a:rPr lang="ja-JP" altLang="en-US" sz="2400" dirty="0" smtClean="0"/>
              <a:t>バイトコード</a:t>
            </a:r>
            <a:r>
              <a:rPr lang="en-US" altLang="ja-JP" sz="2400" dirty="0" smtClean="0"/>
              <a:t>)</a:t>
            </a:r>
          </a:p>
          <a:p>
            <a:pPr lvl="1"/>
            <a:r>
              <a:rPr lang="ja-JP" altLang="en-US" sz="2400" dirty="0" smtClean="0"/>
              <a:t>プログラムが使用するリソース</a:t>
            </a:r>
            <a:r>
              <a:rPr lang="en-US" altLang="ja-JP" dirty="0" smtClean="0"/>
              <a:t>		</a:t>
            </a:r>
          </a:p>
          <a:p>
            <a:pPr marL="457200" lvl="1" indent="0" algn="r">
              <a:buNone/>
            </a:pPr>
            <a:r>
              <a:rPr lang="ja-JP" altLang="en-US" sz="2400" dirty="0" smtClean="0"/>
              <a:t>などが含まれる</a:t>
            </a:r>
            <a:endParaRPr lang="en-US" altLang="ja-JP" sz="2400" dirty="0" smtClean="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2</a:t>
            </a:fld>
            <a:endParaRPr lang="en-US" altLang="ja-JP"/>
          </a:p>
        </p:txBody>
      </p:sp>
    </p:spTree>
    <p:extLst>
      <p:ext uri="{BB962C8B-B14F-4D97-AF65-F5344CB8AC3E}">
        <p14:creationId xmlns:p14="http://schemas.microsoft.com/office/powerpoint/2010/main" val="4150972625"/>
      </p:ext>
    </p:extLst>
  </p:cSld>
  <p:clrMapOvr>
    <a:masterClrMapping/>
  </p:clrMapOvr>
  <mc:AlternateContent xmlns:mc="http://schemas.openxmlformats.org/markup-compatibility/2006" xmlns:p14="http://schemas.microsoft.com/office/powerpoint/2010/main">
    <mc:Choice Requires="p14">
      <p:transition spd="slow" p14:dur="2000" advTm="139"/>
    </mc:Choice>
    <mc:Fallback xmlns="">
      <p:transition spd="slow" advTm="139"/>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457200" lvl="1" indent="0">
              <a:buNone/>
            </a:pPr>
            <a:r>
              <a:rPr lang="ja-JP" altLang="en-US" sz="4000" dirty="0" smtClean="0"/>
              <a:t>手順</a:t>
            </a:r>
            <a:r>
              <a:rPr lang="en-US" altLang="ja-JP" sz="4000" dirty="0" smtClean="0"/>
              <a:t>2: </a:t>
            </a:r>
            <a:r>
              <a:rPr lang="ja-JP" altLang="en-US" sz="4000" dirty="0" smtClean="0"/>
              <a:t>再利用元ライブラリの確定</a:t>
            </a:r>
            <a:r>
              <a:rPr lang="en-US" altLang="ja-JP" dirty="0" smtClean="0"/>
              <a:t> </a:t>
            </a:r>
            <a:endParaRPr lang="en-US" altLang="ja-JP" dirty="0"/>
          </a:p>
        </p:txBody>
      </p:sp>
      <p:sp>
        <p:nvSpPr>
          <p:cNvPr id="3" name="コンテンツ プレースホルダー 2"/>
          <p:cNvSpPr>
            <a:spLocks noGrp="1"/>
          </p:cNvSpPr>
          <p:nvPr>
            <p:ph idx="1"/>
          </p:nvPr>
        </p:nvSpPr>
        <p:spPr/>
        <p:txBody>
          <a:bodyPr/>
          <a:lstStyle/>
          <a:p>
            <a:endParaRPr kumimoji="1" lang="en-US" altLang="ja-JP" dirty="0" smtClean="0"/>
          </a:p>
          <a:p>
            <a:pPr lvl="1"/>
            <a:endParaRPr kumimoji="1" lang="en-US" altLang="ja-JP" dirty="0" smtClean="0"/>
          </a:p>
          <a:p>
            <a:pPr lvl="1"/>
            <a:endParaRPr lang="en-US" altLang="ja-JP" dirty="0" smtClean="0"/>
          </a:p>
        </p:txBody>
      </p:sp>
      <p:sp>
        <p:nvSpPr>
          <p:cNvPr id="41" name="コンテンツ プレースホルダー 2"/>
          <p:cNvSpPr txBox="1">
            <a:spLocks/>
          </p:cNvSpPr>
          <p:nvPr/>
        </p:nvSpPr>
        <p:spPr bwMode="auto">
          <a:xfrm>
            <a:off x="457200" y="16002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457200" lvl="1" indent="0">
              <a:buNone/>
            </a:pPr>
            <a:endParaRPr lang="en-US" altLang="ja-JP" sz="2400" kern="0" dirty="0"/>
          </a:p>
        </p:txBody>
      </p:sp>
      <p:grpSp>
        <p:nvGrpSpPr>
          <p:cNvPr id="17" name="グループ化 16"/>
          <p:cNvGrpSpPr/>
          <p:nvPr/>
        </p:nvGrpSpPr>
        <p:grpSpPr>
          <a:xfrm>
            <a:off x="1137153" y="4067445"/>
            <a:ext cx="1660853" cy="1773443"/>
            <a:chOff x="2713462" y="3043529"/>
            <a:chExt cx="2043520" cy="2925610"/>
          </a:xfrm>
        </p:grpSpPr>
        <p:sp>
          <p:nvSpPr>
            <p:cNvPr id="18" name="角丸四角形 17"/>
            <p:cNvSpPr/>
            <p:nvPr/>
          </p:nvSpPr>
          <p:spPr>
            <a:xfrm>
              <a:off x="2713462" y="3273022"/>
              <a:ext cx="2043520" cy="2696117"/>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20" name="Document"/>
            <p:cNvSpPr>
              <a:spLocks noEditPoints="1" noChangeArrowheads="1"/>
            </p:cNvSpPr>
            <p:nvPr/>
          </p:nvSpPr>
          <p:spPr bwMode="auto">
            <a:xfrm>
              <a:off x="2905606" y="3043529"/>
              <a:ext cx="1520343" cy="49935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Target.jar [5]</a:t>
              </a:r>
            </a:p>
          </p:txBody>
        </p:sp>
      </p:grpSp>
      <p:sp>
        <p:nvSpPr>
          <p:cNvPr id="37" name="object 3"/>
          <p:cNvSpPr txBox="1"/>
          <p:nvPr/>
        </p:nvSpPr>
        <p:spPr>
          <a:xfrm>
            <a:off x="1435527" y="4459678"/>
            <a:ext cx="973983" cy="1254189"/>
          </a:xfrm>
          <a:prstGeom prst="rect">
            <a:avLst/>
          </a:prstGeom>
        </p:spPr>
        <p:txBody>
          <a:bodyPr vert="horz" wrap="square" lIns="0" tIns="0" rIns="0" bIns="0" rtlCol="0">
            <a:spAutoFit/>
          </a:bodyPr>
          <a:lstStyle/>
          <a:p>
            <a:pPr marL="97790" indent="-85725" algn="ctr">
              <a:lnSpc>
                <a:spcPct val="100000"/>
              </a:lnSpc>
              <a:spcBef>
                <a:spcPts val="80"/>
              </a:spcBef>
            </a:pPr>
            <a:r>
              <a:rPr lang="en-US" sz="1400" dirty="0">
                <a:latin typeface="Times New Roman"/>
                <a:cs typeface="Times New Roman"/>
              </a:rPr>
              <a:t>	</a:t>
            </a:r>
            <a:r>
              <a:rPr lang="en-US" sz="1400" u="sng" dirty="0" smtClean="0">
                <a:latin typeface="Times New Roman"/>
                <a:cs typeface="Times New Roman"/>
              </a:rPr>
              <a:t>Hash</a:t>
            </a:r>
          </a:p>
          <a:p>
            <a:pPr marL="97790" indent="-85725">
              <a:lnSpc>
                <a:spcPct val="100000"/>
              </a:lnSpc>
              <a:spcBef>
                <a:spcPts val="80"/>
              </a:spcBef>
            </a:pPr>
            <a:r>
              <a:rPr lang="en-US" sz="1200" b="1" dirty="0" smtClean="0">
                <a:solidFill>
                  <a:schemeClr val="accent2"/>
                </a:solidFill>
                <a:latin typeface="Courier New"/>
                <a:cs typeface="Courier New"/>
              </a:rPr>
              <a:t>	</a:t>
            </a:r>
            <a:r>
              <a:rPr lang="en-US" sz="1200" b="1" dirty="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en-US" sz="1200" b="1" dirty="0">
                <a:latin typeface="Courier New"/>
                <a:cs typeface="Courier New"/>
              </a:rPr>
              <a:t>b</a:t>
            </a:r>
            <a:r>
              <a:rPr sz="1200" b="1" dirty="0" smtClean="0">
                <a:latin typeface="Courier New"/>
                <a:cs typeface="Courier New"/>
              </a:rPr>
              <a:t>f1dc..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pt-BR" sz="1200" b="1" spc="5" dirty="0">
                <a:latin typeface="Courier New"/>
                <a:cs typeface="Courier New"/>
              </a:rPr>
              <a:t>c</a:t>
            </a:r>
            <a:r>
              <a:rPr lang="pt-BR" sz="1200" b="1" spc="5" dirty="0" smtClean="0">
                <a:latin typeface="Courier New"/>
                <a:cs typeface="Courier New"/>
              </a:rPr>
              <a:t>20b4...</a:t>
            </a:r>
          </a:p>
          <a:p>
            <a:pPr marL="97790">
              <a:lnSpc>
                <a:spcPct val="100000"/>
              </a:lnSpc>
              <a:spcBef>
                <a:spcPts val="195"/>
              </a:spcBef>
              <a:tabLst>
                <a:tab pos="439420" algn="l"/>
              </a:tabLst>
            </a:pPr>
            <a:r>
              <a:rPr lang="pt-BR" sz="1200" b="1" spc="5" dirty="0">
                <a:latin typeface="Courier New"/>
                <a:cs typeface="Courier New"/>
              </a:rPr>
              <a:t>d</a:t>
            </a:r>
            <a:r>
              <a:rPr lang="pt-BR" sz="1200" b="1" spc="5" dirty="0" smtClean="0">
                <a:latin typeface="Courier New"/>
                <a:cs typeface="Courier New"/>
              </a:rPr>
              <a:t>a18e...</a:t>
            </a:r>
          </a:p>
          <a:p>
            <a:pPr marL="97790">
              <a:lnSpc>
                <a:spcPct val="100000"/>
              </a:lnSpc>
              <a:spcBef>
                <a:spcPts val="195"/>
              </a:spcBef>
              <a:tabLst>
                <a:tab pos="439420" algn="l"/>
              </a:tabLst>
            </a:pPr>
            <a:r>
              <a:rPr lang="en-US" sz="1200" b="1" spc="5" dirty="0">
                <a:latin typeface="Courier New"/>
                <a:cs typeface="Courier New"/>
              </a:rPr>
              <a:t>e</a:t>
            </a:r>
            <a:r>
              <a:rPr lang="en-US" sz="1200" b="1" spc="5" dirty="0" smtClean="0">
                <a:latin typeface="Courier New"/>
                <a:cs typeface="Courier New"/>
              </a:rPr>
              <a:t>2cdb...</a:t>
            </a:r>
          </a:p>
        </p:txBody>
      </p:sp>
      <p:sp>
        <p:nvSpPr>
          <p:cNvPr id="7" name="正方形/長方形 6"/>
          <p:cNvSpPr/>
          <p:nvPr/>
        </p:nvSpPr>
        <p:spPr>
          <a:xfrm>
            <a:off x="3646072" y="3564316"/>
            <a:ext cx="3429098" cy="26493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39" name="グループ化 38"/>
          <p:cNvGrpSpPr/>
          <p:nvPr/>
        </p:nvGrpSpPr>
        <p:grpSpPr>
          <a:xfrm>
            <a:off x="3953536" y="3765504"/>
            <a:ext cx="1360475" cy="877584"/>
            <a:chOff x="3634828" y="3008089"/>
            <a:chExt cx="1753220" cy="1079783"/>
          </a:xfrm>
        </p:grpSpPr>
        <p:sp>
          <p:nvSpPr>
            <p:cNvPr id="52" name="角丸四角形 51"/>
            <p:cNvSpPr/>
            <p:nvPr/>
          </p:nvSpPr>
          <p:spPr>
            <a:xfrm>
              <a:off x="3634828" y="3137610"/>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3" name="object 3"/>
            <p:cNvSpPr txBox="1"/>
            <p:nvPr/>
          </p:nvSpPr>
          <p:spPr>
            <a:xfrm>
              <a:off x="3830584" y="3267133"/>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altLang="ja-JP" sz="1200" b="1" dirty="0" smtClean="0">
                  <a:solidFill>
                    <a:srgbClr val="FF0000"/>
                  </a:solidFill>
                  <a:latin typeface="Courier New"/>
                  <a:cs typeface="Courier New"/>
                </a:rPr>
                <a:t>af3bc</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sz="1200" b="1" dirty="0">
                  <a:solidFill>
                    <a:srgbClr val="FF0000"/>
                  </a:solidFill>
                  <a:latin typeface="Courier New"/>
                  <a:cs typeface="Courier New"/>
                </a:rPr>
                <a:t>b</a:t>
              </a:r>
              <a:r>
                <a:rPr sz="1200" b="1" dirty="0" smtClean="0">
                  <a:solidFill>
                    <a:srgbClr val="FF0000"/>
                  </a:solidFill>
                  <a:latin typeface="Courier New"/>
                  <a:cs typeface="Courier New"/>
                </a:rPr>
                <a:t>f1dc..</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p:txBody>
        </p:sp>
        <p:sp>
          <p:nvSpPr>
            <p:cNvPr id="54" name="Document"/>
            <p:cNvSpPr>
              <a:spLocks noEditPoints="1" noChangeArrowheads="1"/>
            </p:cNvSpPr>
            <p:nvPr/>
          </p:nvSpPr>
          <p:spPr bwMode="auto">
            <a:xfrm>
              <a:off x="3763263" y="3008089"/>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a:t>A</a:t>
              </a:r>
              <a:r>
                <a:rPr lang="en-US" altLang="ja-JP" sz="1200" dirty="0" smtClean="0"/>
                <a:t>-1.0.jar [2]</a:t>
              </a:r>
            </a:p>
          </p:txBody>
        </p:sp>
      </p:grpSp>
      <p:sp>
        <p:nvSpPr>
          <p:cNvPr id="67" name="角丸四角形 66"/>
          <p:cNvSpPr/>
          <p:nvPr/>
        </p:nvSpPr>
        <p:spPr>
          <a:xfrm>
            <a:off x="5430097" y="4354409"/>
            <a:ext cx="1413777" cy="993276"/>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68" name="object 3"/>
          <p:cNvSpPr txBox="1"/>
          <p:nvPr/>
        </p:nvSpPr>
        <p:spPr>
          <a:xfrm>
            <a:off x="5582000" y="4459677"/>
            <a:ext cx="1005693" cy="84638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r>
              <a:rPr lang="en-US" sz="1200" b="1" spc="5" dirty="0" smtClean="0">
                <a:latin typeface="Courier New"/>
                <a:cs typeface="Courier New"/>
              </a:rPr>
              <a:t> </a:t>
            </a:r>
          </a:p>
          <a:p>
            <a:pPr marL="97790">
              <a:lnSpc>
                <a:spcPct val="100000"/>
              </a:lnSpc>
              <a:spcBef>
                <a:spcPts val="195"/>
              </a:spcBef>
              <a:tabLst>
                <a:tab pos="439420" algn="l"/>
              </a:tabLst>
            </a:pPr>
            <a:r>
              <a:rPr lang="en-US" altLang="ja-JP" sz="1200" b="1" dirty="0" smtClean="0">
                <a:latin typeface="Courier New"/>
                <a:cs typeface="Courier New"/>
              </a:rPr>
              <a:t>bf1dc..</a:t>
            </a:r>
            <a:r>
              <a:rPr lang="en-US" altLang="ja-JP" sz="1200" b="1" spc="5" dirty="0" smtClean="0">
                <a:latin typeface="Courier New"/>
                <a:cs typeface="Courier New"/>
              </a:rPr>
              <a:t>.</a:t>
            </a:r>
          </a:p>
          <a:p>
            <a:pPr marL="97790">
              <a:spcBef>
                <a:spcPts val="195"/>
              </a:spcBef>
              <a:tabLst>
                <a:tab pos="439420" algn="l"/>
              </a:tabLst>
            </a:pPr>
            <a:r>
              <a:rPr lang="pt-BR" altLang="ja-JP" sz="1200" b="1" spc="5" dirty="0">
                <a:latin typeface="Courier New"/>
                <a:cs typeface="Courier New"/>
              </a:rPr>
              <a:t>c20b4</a:t>
            </a:r>
            <a:r>
              <a:rPr lang="pt-BR" altLang="ja-JP" sz="1200" b="1" spc="5" dirty="0" smtClean="0">
                <a:latin typeface="Courier New"/>
                <a:cs typeface="Courier New"/>
              </a:rPr>
              <a:t>...</a:t>
            </a:r>
            <a:endParaRPr lang="pt-BR" altLang="ja-JP" sz="1200" b="1" spc="5" dirty="0">
              <a:latin typeface="Courier New"/>
              <a:cs typeface="Courier New"/>
            </a:endParaRPr>
          </a:p>
        </p:txBody>
      </p:sp>
      <p:sp>
        <p:nvSpPr>
          <p:cNvPr id="69" name="Document"/>
          <p:cNvSpPr>
            <a:spLocks noEditPoints="1" noChangeArrowheads="1"/>
          </p:cNvSpPr>
          <p:nvPr/>
        </p:nvSpPr>
        <p:spPr bwMode="auto">
          <a:xfrm>
            <a:off x="5529760" y="4249142"/>
            <a:ext cx="1221679" cy="21053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solidFill>
                  <a:schemeClr val="tx1"/>
                </a:solidFill>
              </a:rPr>
              <a:t>D-1.0.jar [3]</a:t>
            </a:r>
          </a:p>
        </p:txBody>
      </p:sp>
      <p:sp>
        <p:nvSpPr>
          <p:cNvPr id="76" name="object 3"/>
          <p:cNvSpPr txBox="1"/>
          <p:nvPr/>
        </p:nvSpPr>
        <p:spPr>
          <a:xfrm>
            <a:off x="4042492" y="5109929"/>
            <a:ext cx="1005693" cy="636072"/>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p:txBody>
      </p:sp>
      <p:sp>
        <p:nvSpPr>
          <p:cNvPr id="33" name="角丸四角形 32"/>
          <p:cNvSpPr/>
          <p:nvPr/>
        </p:nvSpPr>
        <p:spPr>
          <a:xfrm>
            <a:off x="3951566" y="4994257"/>
            <a:ext cx="1360474" cy="796526"/>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4" name="Document"/>
          <p:cNvSpPr>
            <a:spLocks noEditPoints="1" noChangeArrowheads="1"/>
          </p:cNvSpPr>
          <p:nvPr/>
        </p:nvSpPr>
        <p:spPr bwMode="auto">
          <a:xfrm>
            <a:off x="4051229" y="4888990"/>
            <a:ext cx="1110174" cy="21053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B-1.0.jar [2]</a:t>
            </a:r>
          </a:p>
        </p:txBody>
      </p:sp>
      <p:sp>
        <p:nvSpPr>
          <p:cNvPr id="35" name="object 3"/>
          <p:cNvSpPr txBox="1"/>
          <p:nvPr/>
        </p:nvSpPr>
        <p:spPr>
          <a:xfrm>
            <a:off x="4136087" y="5123736"/>
            <a:ext cx="1005693" cy="636072"/>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solidFill>
                  <a:srgbClr val="FF0000"/>
                </a:solidFill>
                <a:latin typeface="Courier New"/>
                <a:cs typeface="Courier New"/>
              </a:rPr>
              <a:t>c20b4...</a:t>
            </a:r>
          </a:p>
          <a:p>
            <a:pPr marL="97790">
              <a:lnSpc>
                <a:spcPct val="100000"/>
              </a:lnSpc>
              <a:spcBef>
                <a:spcPts val="195"/>
              </a:spcBef>
              <a:tabLst>
                <a:tab pos="439420" algn="l"/>
              </a:tabLst>
            </a:pPr>
            <a:r>
              <a:rPr lang="pt-BR" altLang="ja-JP" sz="1200" b="1" spc="5" dirty="0">
                <a:solidFill>
                  <a:srgbClr val="FF0000"/>
                </a:solidFill>
                <a:latin typeface="Courier New"/>
                <a:cs typeface="Courier New"/>
              </a:rPr>
              <a:t>da18e</a:t>
            </a:r>
            <a:r>
              <a:rPr lang="pt-BR" altLang="ja-JP" sz="1200" b="1" spc="5" dirty="0" smtClean="0">
                <a:solidFill>
                  <a:srgbClr val="FF0000"/>
                </a:solidFill>
                <a:latin typeface="Courier New"/>
                <a:cs typeface="Courier New"/>
              </a:rPr>
              <a:t>...</a:t>
            </a:r>
          </a:p>
        </p:txBody>
      </p:sp>
      <p:sp>
        <p:nvSpPr>
          <p:cNvPr id="55" name="コンテンツ プレースホルダー 2"/>
          <p:cNvSpPr txBox="1">
            <a:spLocks/>
          </p:cNvSpPr>
          <p:nvPr/>
        </p:nvSpPr>
        <p:spPr bwMode="auto">
          <a:xfrm>
            <a:off x="609600" y="17526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dirty="0" smtClean="0"/>
              <a:t>条件を満たし，要素数の和が最大の</a:t>
            </a:r>
            <a:r>
              <a:rPr lang="en-US" altLang="ja-JP" sz="2800" kern="0" dirty="0" smtClean="0"/>
              <a:t>4</a:t>
            </a:r>
            <a:r>
              <a:rPr lang="ja-JP" altLang="en-US" sz="2800" kern="0" dirty="0" smtClean="0"/>
              <a:t>となる</a:t>
            </a:r>
            <a:r>
              <a:rPr lang="en-US" altLang="ja-JP" sz="2800" kern="0" dirty="0" smtClean="0"/>
              <a:t/>
            </a:r>
            <a:br>
              <a:rPr lang="en-US" altLang="ja-JP" sz="2800" kern="0" dirty="0" smtClean="0"/>
            </a:br>
            <a:r>
              <a:rPr lang="en-US" altLang="ja-JP" sz="2800" kern="0" dirty="0" smtClean="0"/>
              <a:t> {A-1.0.jar,B-1.0.jar}</a:t>
            </a:r>
            <a:r>
              <a:rPr lang="ja-JP" altLang="en-US" sz="2800" kern="0" dirty="0" smtClean="0"/>
              <a:t>が結果として確定する</a:t>
            </a:r>
            <a:endParaRPr lang="en-US" altLang="ja-JP" sz="2800" kern="0" dirty="0" smtClean="0"/>
          </a:p>
        </p:txBody>
      </p:sp>
      <p:sp>
        <p:nvSpPr>
          <p:cNvPr id="5" name="円/楕円 4"/>
          <p:cNvSpPr/>
          <p:nvPr/>
        </p:nvSpPr>
        <p:spPr>
          <a:xfrm>
            <a:off x="4126275" y="3740895"/>
            <a:ext cx="1025316" cy="245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楕円 37"/>
          <p:cNvSpPr/>
          <p:nvPr/>
        </p:nvSpPr>
        <p:spPr>
          <a:xfrm>
            <a:off x="4130415" y="4864829"/>
            <a:ext cx="1025316" cy="245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20</a:t>
            </a:fld>
            <a:endParaRPr lang="en-US" altLang="ja-JP"/>
          </a:p>
        </p:txBody>
      </p:sp>
    </p:spTree>
    <p:extLst>
      <p:ext uri="{BB962C8B-B14F-4D97-AF65-F5344CB8AC3E}">
        <p14:creationId xmlns:p14="http://schemas.microsoft.com/office/powerpoint/2010/main" val="4120895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457200" lvl="1" indent="0">
              <a:buNone/>
            </a:pPr>
            <a:r>
              <a:rPr lang="ja-JP" altLang="en-US" sz="4000" dirty="0" smtClean="0"/>
              <a:t>手順</a:t>
            </a:r>
            <a:r>
              <a:rPr lang="en-US" altLang="ja-JP" sz="4000" dirty="0" smtClean="0"/>
              <a:t>2: </a:t>
            </a:r>
            <a:r>
              <a:rPr lang="ja-JP" altLang="en-US" sz="4000" dirty="0" smtClean="0"/>
              <a:t>再利用元ライブラリの確定</a:t>
            </a:r>
            <a:r>
              <a:rPr lang="en-US" altLang="ja-JP" dirty="0" smtClean="0"/>
              <a:t> </a:t>
            </a:r>
            <a:endParaRPr lang="en-US" altLang="ja-JP" dirty="0"/>
          </a:p>
        </p:txBody>
      </p:sp>
      <p:sp>
        <p:nvSpPr>
          <p:cNvPr id="3" name="コンテンツ プレースホルダー 2"/>
          <p:cNvSpPr>
            <a:spLocks noGrp="1"/>
          </p:cNvSpPr>
          <p:nvPr>
            <p:ph idx="1"/>
          </p:nvPr>
        </p:nvSpPr>
        <p:spPr/>
        <p:txBody>
          <a:bodyPr/>
          <a:lstStyle/>
          <a:p>
            <a:endParaRPr kumimoji="1" lang="en-US" altLang="ja-JP" dirty="0" smtClean="0"/>
          </a:p>
          <a:p>
            <a:pPr lvl="1"/>
            <a:endParaRPr kumimoji="1" lang="en-US" altLang="ja-JP" dirty="0" smtClean="0"/>
          </a:p>
          <a:p>
            <a:pPr lvl="1"/>
            <a:endParaRPr lang="en-US" altLang="ja-JP" dirty="0" smtClean="0"/>
          </a:p>
        </p:txBody>
      </p:sp>
      <p:sp>
        <p:nvSpPr>
          <p:cNvPr id="41" name="コンテンツ プレースホルダー 2"/>
          <p:cNvSpPr txBox="1">
            <a:spLocks/>
          </p:cNvSpPr>
          <p:nvPr/>
        </p:nvSpPr>
        <p:spPr bwMode="auto">
          <a:xfrm>
            <a:off x="457200" y="16002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457200" lvl="1" indent="0">
              <a:buNone/>
            </a:pPr>
            <a:endParaRPr lang="en-US" altLang="ja-JP" sz="2400" kern="0" dirty="0"/>
          </a:p>
        </p:txBody>
      </p:sp>
      <p:grpSp>
        <p:nvGrpSpPr>
          <p:cNvPr id="17" name="グループ化 16"/>
          <p:cNvGrpSpPr/>
          <p:nvPr/>
        </p:nvGrpSpPr>
        <p:grpSpPr>
          <a:xfrm>
            <a:off x="1137153" y="4067445"/>
            <a:ext cx="1660853" cy="1773443"/>
            <a:chOff x="2713462" y="3043529"/>
            <a:chExt cx="2043520" cy="2925610"/>
          </a:xfrm>
        </p:grpSpPr>
        <p:sp>
          <p:nvSpPr>
            <p:cNvPr id="18" name="角丸四角形 17"/>
            <p:cNvSpPr/>
            <p:nvPr/>
          </p:nvSpPr>
          <p:spPr>
            <a:xfrm>
              <a:off x="2713462" y="3273022"/>
              <a:ext cx="2043520" cy="2696117"/>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20" name="Document"/>
            <p:cNvSpPr>
              <a:spLocks noEditPoints="1" noChangeArrowheads="1"/>
            </p:cNvSpPr>
            <p:nvPr/>
          </p:nvSpPr>
          <p:spPr bwMode="auto">
            <a:xfrm>
              <a:off x="2905606" y="3043529"/>
              <a:ext cx="1520343" cy="49935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Target.jar [5]</a:t>
              </a:r>
            </a:p>
          </p:txBody>
        </p:sp>
      </p:grpSp>
      <p:sp>
        <p:nvSpPr>
          <p:cNvPr id="37" name="object 3"/>
          <p:cNvSpPr txBox="1"/>
          <p:nvPr/>
        </p:nvSpPr>
        <p:spPr>
          <a:xfrm>
            <a:off x="1435527" y="4459678"/>
            <a:ext cx="973983" cy="1254189"/>
          </a:xfrm>
          <a:prstGeom prst="rect">
            <a:avLst/>
          </a:prstGeom>
        </p:spPr>
        <p:txBody>
          <a:bodyPr vert="horz" wrap="square" lIns="0" tIns="0" rIns="0" bIns="0" rtlCol="0">
            <a:spAutoFit/>
          </a:bodyPr>
          <a:lstStyle/>
          <a:p>
            <a:pPr marL="97790" indent="-85725" algn="ctr">
              <a:lnSpc>
                <a:spcPct val="100000"/>
              </a:lnSpc>
              <a:spcBef>
                <a:spcPts val="80"/>
              </a:spcBef>
            </a:pPr>
            <a:r>
              <a:rPr lang="en-US" sz="1400" dirty="0">
                <a:latin typeface="Times New Roman"/>
                <a:cs typeface="Times New Roman"/>
              </a:rPr>
              <a:t>	</a:t>
            </a:r>
            <a:r>
              <a:rPr lang="en-US" sz="1400" u="sng" dirty="0" smtClean="0">
                <a:latin typeface="Times New Roman"/>
                <a:cs typeface="Times New Roman"/>
              </a:rPr>
              <a:t>Hash</a:t>
            </a:r>
          </a:p>
          <a:p>
            <a:pPr marL="97790" indent="-85725">
              <a:lnSpc>
                <a:spcPct val="100000"/>
              </a:lnSpc>
              <a:spcBef>
                <a:spcPts val="80"/>
              </a:spcBef>
            </a:pPr>
            <a:r>
              <a:rPr lang="en-US" sz="1200" b="1" dirty="0" smtClean="0">
                <a:solidFill>
                  <a:schemeClr val="accent2"/>
                </a:solidFill>
                <a:latin typeface="Courier New"/>
                <a:cs typeface="Courier New"/>
              </a:rPr>
              <a:t>	</a:t>
            </a:r>
            <a:r>
              <a:rPr lang="en-US" sz="1200" b="1" dirty="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en-US" sz="1200" b="1" dirty="0">
                <a:latin typeface="Courier New"/>
                <a:cs typeface="Courier New"/>
              </a:rPr>
              <a:t>b</a:t>
            </a:r>
            <a:r>
              <a:rPr sz="1200" b="1" dirty="0" smtClean="0">
                <a:latin typeface="Courier New"/>
                <a:cs typeface="Courier New"/>
              </a:rPr>
              <a:t>f1dc..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pt-BR" sz="1200" b="1" spc="5" dirty="0">
                <a:latin typeface="Courier New"/>
                <a:cs typeface="Courier New"/>
              </a:rPr>
              <a:t>c</a:t>
            </a:r>
            <a:r>
              <a:rPr lang="pt-BR" sz="1200" b="1" spc="5" dirty="0" smtClean="0">
                <a:latin typeface="Courier New"/>
                <a:cs typeface="Courier New"/>
              </a:rPr>
              <a:t>20b4...</a:t>
            </a:r>
          </a:p>
          <a:p>
            <a:pPr marL="97790">
              <a:lnSpc>
                <a:spcPct val="100000"/>
              </a:lnSpc>
              <a:spcBef>
                <a:spcPts val="195"/>
              </a:spcBef>
              <a:tabLst>
                <a:tab pos="439420" algn="l"/>
              </a:tabLst>
            </a:pPr>
            <a:r>
              <a:rPr lang="pt-BR" sz="1200" b="1" spc="5" dirty="0">
                <a:latin typeface="Courier New"/>
                <a:cs typeface="Courier New"/>
              </a:rPr>
              <a:t>d</a:t>
            </a:r>
            <a:r>
              <a:rPr lang="pt-BR" sz="1200" b="1" spc="5" dirty="0" smtClean="0">
                <a:latin typeface="Courier New"/>
                <a:cs typeface="Courier New"/>
              </a:rPr>
              <a:t>a18e...</a:t>
            </a:r>
          </a:p>
          <a:p>
            <a:pPr marL="97790">
              <a:lnSpc>
                <a:spcPct val="100000"/>
              </a:lnSpc>
              <a:spcBef>
                <a:spcPts val="195"/>
              </a:spcBef>
              <a:tabLst>
                <a:tab pos="439420" algn="l"/>
              </a:tabLst>
            </a:pPr>
            <a:r>
              <a:rPr lang="en-US" sz="1200" b="1" spc="5" dirty="0">
                <a:latin typeface="Courier New"/>
                <a:cs typeface="Courier New"/>
              </a:rPr>
              <a:t>e</a:t>
            </a:r>
            <a:r>
              <a:rPr lang="en-US" sz="1200" b="1" spc="5" dirty="0" smtClean="0">
                <a:latin typeface="Courier New"/>
                <a:cs typeface="Courier New"/>
              </a:rPr>
              <a:t>2cdb...</a:t>
            </a:r>
          </a:p>
        </p:txBody>
      </p:sp>
      <p:sp>
        <p:nvSpPr>
          <p:cNvPr id="7" name="正方形/長方形 6"/>
          <p:cNvSpPr/>
          <p:nvPr/>
        </p:nvSpPr>
        <p:spPr>
          <a:xfrm>
            <a:off x="3646072" y="3564316"/>
            <a:ext cx="3429098" cy="26493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39" name="グループ化 38"/>
          <p:cNvGrpSpPr/>
          <p:nvPr/>
        </p:nvGrpSpPr>
        <p:grpSpPr>
          <a:xfrm>
            <a:off x="3953536" y="3765504"/>
            <a:ext cx="1360475" cy="877584"/>
            <a:chOff x="3634828" y="3008089"/>
            <a:chExt cx="1753220" cy="1079783"/>
          </a:xfrm>
        </p:grpSpPr>
        <p:sp>
          <p:nvSpPr>
            <p:cNvPr id="52" name="角丸四角形 51"/>
            <p:cNvSpPr/>
            <p:nvPr/>
          </p:nvSpPr>
          <p:spPr>
            <a:xfrm>
              <a:off x="3634828" y="3137610"/>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3" name="object 3"/>
            <p:cNvSpPr txBox="1"/>
            <p:nvPr/>
          </p:nvSpPr>
          <p:spPr>
            <a:xfrm>
              <a:off x="3830584" y="3267133"/>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altLang="ja-JP" sz="1200" b="1" dirty="0" smtClean="0">
                  <a:solidFill>
                    <a:srgbClr val="FF0000"/>
                  </a:solidFill>
                  <a:latin typeface="Courier New"/>
                  <a:cs typeface="Courier New"/>
                </a:rPr>
                <a:t>af3bc</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sz="1200" b="1" dirty="0">
                  <a:solidFill>
                    <a:srgbClr val="FF0000"/>
                  </a:solidFill>
                  <a:latin typeface="Courier New"/>
                  <a:cs typeface="Courier New"/>
                </a:rPr>
                <a:t>b</a:t>
              </a:r>
              <a:r>
                <a:rPr sz="1200" b="1" dirty="0" smtClean="0">
                  <a:solidFill>
                    <a:srgbClr val="FF0000"/>
                  </a:solidFill>
                  <a:latin typeface="Courier New"/>
                  <a:cs typeface="Courier New"/>
                </a:rPr>
                <a:t>f1dc..</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p:txBody>
        </p:sp>
        <p:sp>
          <p:nvSpPr>
            <p:cNvPr id="54" name="Document"/>
            <p:cNvSpPr>
              <a:spLocks noEditPoints="1" noChangeArrowheads="1"/>
            </p:cNvSpPr>
            <p:nvPr/>
          </p:nvSpPr>
          <p:spPr bwMode="auto">
            <a:xfrm>
              <a:off x="3763263" y="3008089"/>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a:t>A</a:t>
              </a:r>
              <a:r>
                <a:rPr lang="en-US" altLang="ja-JP" sz="1200" dirty="0" smtClean="0"/>
                <a:t>-1.0.jar [2]</a:t>
              </a:r>
            </a:p>
          </p:txBody>
        </p:sp>
      </p:grpSp>
      <p:sp>
        <p:nvSpPr>
          <p:cNvPr id="67" name="角丸四角形 66"/>
          <p:cNvSpPr/>
          <p:nvPr/>
        </p:nvSpPr>
        <p:spPr>
          <a:xfrm>
            <a:off x="5430097" y="4354409"/>
            <a:ext cx="1413777" cy="993276"/>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68" name="object 3"/>
          <p:cNvSpPr txBox="1"/>
          <p:nvPr/>
        </p:nvSpPr>
        <p:spPr>
          <a:xfrm>
            <a:off x="5582000" y="4459677"/>
            <a:ext cx="1005693" cy="84638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r>
              <a:rPr lang="en-US" sz="1200" b="1" spc="5" dirty="0" smtClean="0">
                <a:latin typeface="Courier New"/>
                <a:cs typeface="Courier New"/>
              </a:rPr>
              <a:t> </a:t>
            </a:r>
          </a:p>
          <a:p>
            <a:pPr marL="97790">
              <a:lnSpc>
                <a:spcPct val="100000"/>
              </a:lnSpc>
              <a:spcBef>
                <a:spcPts val="195"/>
              </a:spcBef>
              <a:tabLst>
                <a:tab pos="439420" algn="l"/>
              </a:tabLst>
            </a:pPr>
            <a:r>
              <a:rPr lang="en-US" altLang="ja-JP" sz="1200" b="1" dirty="0" smtClean="0">
                <a:latin typeface="Courier New"/>
                <a:cs typeface="Courier New"/>
              </a:rPr>
              <a:t>bf1dc..</a:t>
            </a:r>
            <a:r>
              <a:rPr lang="en-US" altLang="ja-JP" sz="1200" b="1" spc="5" dirty="0" smtClean="0">
                <a:latin typeface="Courier New"/>
                <a:cs typeface="Courier New"/>
              </a:rPr>
              <a:t>.</a:t>
            </a:r>
          </a:p>
          <a:p>
            <a:pPr marL="97790">
              <a:spcBef>
                <a:spcPts val="195"/>
              </a:spcBef>
              <a:tabLst>
                <a:tab pos="439420" algn="l"/>
              </a:tabLst>
            </a:pPr>
            <a:r>
              <a:rPr lang="pt-BR" altLang="ja-JP" sz="1200" b="1" spc="5" dirty="0">
                <a:latin typeface="Courier New"/>
                <a:cs typeface="Courier New"/>
              </a:rPr>
              <a:t>c20b4</a:t>
            </a:r>
            <a:r>
              <a:rPr lang="pt-BR" altLang="ja-JP" sz="1200" b="1" spc="5" dirty="0" smtClean="0">
                <a:latin typeface="Courier New"/>
                <a:cs typeface="Courier New"/>
              </a:rPr>
              <a:t>...</a:t>
            </a:r>
            <a:endParaRPr lang="pt-BR" altLang="ja-JP" sz="1200" b="1" spc="5" dirty="0">
              <a:latin typeface="Courier New"/>
              <a:cs typeface="Courier New"/>
            </a:endParaRPr>
          </a:p>
        </p:txBody>
      </p:sp>
      <p:sp>
        <p:nvSpPr>
          <p:cNvPr id="69" name="Document"/>
          <p:cNvSpPr>
            <a:spLocks noEditPoints="1" noChangeArrowheads="1"/>
          </p:cNvSpPr>
          <p:nvPr/>
        </p:nvSpPr>
        <p:spPr bwMode="auto">
          <a:xfrm>
            <a:off x="5529760" y="4249142"/>
            <a:ext cx="1221679" cy="21053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solidFill>
                  <a:schemeClr val="tx1"/>
                </a:solidFill>
              </a:rPr>
              <a:t>D-1.0.jar [3]</a:t>
            </a:r>
          </a:p>
        </p:txBody>
      </p:sp>
      <p:sp>
        <p:nvSpPr>
          <p:cNvPr id="76" name="object 3"/>
          <p:cNvSpPr txBox="1"/>
          <p:nvPr/>
        </p:nvSpPr>
        <p:spPr>
          <a:xfrm>
            <a:off x="4042492" y="5109929"/>
            <a:ext cx="1005693" cy="636072"/>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p:txBody>
      </p:sp>
      <p:sp>
        <p:nvSpPr>
          <p:cNvPr id="33" name="角丸四角形 32"/>
          <p:cNvSpPr/>
          <p:nvPr/>
        </p:nvSpPr>
        <p:spPr>
          <a:xfrm>
            <a:off x="3951566" y="4994257"/>
            <a:ext cx="1360474" cy="796526"/>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4" name="Document"/>
          <p:cNvSpPr>
            <a:spLocks noEditPoints="1" noChangeArrowheads="1"/>
          </p:cNvSpPr>
          <p:nvPr/>
        </p:nvSpPr>
        <p:spPr bwMode="auto">
          <a:xfrm>
            <a:off x="4051229" y="4888990"/>
            <a:ext cx="1110174" cy="21053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B-1.0.jar [2]</a:t>
            </a:r>
          </a:p>
        </p:txBody>
      </p:sp>
      <p:sp>
        <p:nvSpPr>
          <p:cNvPr id="35" name="object 3"/>
          <p:cNvSpPr txBox="1"/>
          <p:nvPr/>
        </p:nvSpPr>
        <p:spPr>
          <a:xfrm>
            <a:off x="4136087" y="5123736"/>
            <a:ext cx="1005693" cy="636072"/>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solidFill>
                  <a:srgbClr val="FF0000"/>
                </a:solidFill>
                <a:latin typeface="Courier New"/>
                <a:cs typeface="Courier New"/>
              </a:rPr>
              <a:t>c20b4...</a:t>
            </a:r>
          </a:p>
          <a:p>
            <a:pPr marL="97790">
              <a:lnSpc>
                <a:spcPct val="100000"/>
              </a:lnSpc>
              <a:spcBef>
                <a:spcPts val="195"/>
              </a:spcBef>
              <a:tabLst>
                <a:tab pos="439420" algn="l"/>
              </a:tabLst>
            </a:pPr>
            <a:r>
              <a:rPr lang="pt-BR" altLang="ja-JP" sz="1200" b="1" spc="5" dirty="0">
                <a:solidFill>
                  <a:srgbClr val="FF0000"/>
                </a:solidFill>
                <a:latin typeface="Courier New"/>
                <a:cs typeface="Courier New"/>
              </a:rPr>
              <a:t>da18e</a:t>
            </a:r>
            <a:r>
              <a:rPr lang="pt-BR" altLang="ja-JP" sz="1200" b="1" spc="5" dirty="0" smtClean="0">
                <a:solidFill>
                  <a:srgbClr val="FF0000"/>
                </a:solidFill>
                <a:latin typeface="Courier New"/>
                <a:cs typeface="Courier New"/>
              </a:rPr>
              <a:t>...</a:t>
            </a:r>
          </a:p>
        </p:txBody>
      </p:sp>
      <p:sp>
        <p:nvSpPr>
          <p:cNvPr id="55" name="コンテンツ プレースホルダー 2"/>
          <p:cNvSpPr txBox="1">
            <a:spLocks/>
          </p:cNvSpPr>
          <p:nvPr/>
        </p:nvSpPr>
        <p:spPr bwMode="auto">
          <a:xfrm>
            <a:off x="609600" y="17526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dirty="0"/>
              <a:t>入力ソフトウェア</a:t>
            </a:r>
            <a:r>
              <a:rPr lang="ja-JP" altLang="en-US" sz="2800" dirty="0" smtClean="0"/>
              <a:t>から，再利用元が</a:t>
            </a:r>
            <a:r>
              <a:rPr lang="ja-JP" altLang="en-US" sz="2800" dirty="0"/>
              <a:t>確定</a:t>
            </a:r>
            <a:r>
              <a:rPr lang="ja-JP" altLang="en-US" sz="2800" dirty="0" smtClean="0"/>
              <a:t>された</a:t>
            </a:r>
            <a:r>
              <a:rPr lang="ja-JP" altLang="en-US" sz="2800" dirty="0"/>
              <a:t>クラスファイルに対応するハッシュ値を</a:t>
            </a:r>
            <a:r>
              <a:rPr lang="ja-JP" altLang="en-US" sz="2800" dirty="0" smtClean="0"/>
              <a:t>取り除き，手順</a:t>
            </a:r>
            <a:r>
              <a:rPr lang="en-US" altLang="ja-JP" sz="2800" dirty="0" smtClean="0"/>
              <a:t>1</a:t>
            </a:r>
            <a:r>
              <a:rPr lang="ja-JP" altLang="en-US" sz="2800" dirty="0" smtClean="0"/>
              <a:t>に戻る</a:t>
            </a:r>
            <a:endParaRPr lang="en-US" altLang="ja-JP" sz="2800" dirty="0" smtClean="0"/>
          </a:p>
          <a:p>
            <a:pPr lvl="1"/>
            <a:r>
              <a:rPr lang="ja-JP" altLang="en-US" sz="2400" kern="0" dirty="0" smtClean="0"/>
              <a:t>再利用元候補がなくなり次第終了</a:t>
            </a:r>
            <a:endParaRPr lang="en-US" altLang="ja-JP" sz="2400" kern="0" dirty="0" smtClean="0"/>
          </a:p>
        </p:txBody>
      </p:sp>
      <p:sp>
        <p:nvSpPr>
          <p:cNvPr id="5" name="円/楕円 4"/>
          <p:cNvSpPr/>
          <p:nvPr/>
        </p:nvSpPr>
        <p:spPr>
          <a:xfrm>
            <a:off x="4126275" y="3740895"/>
            <a:ext cx="1025316" cy="245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楕円 37"/>
          <p:cNvSpPr/>
          <p:nvPr/>
        </p:nvSpPr>
        <p:spPr>
          <a:xfrm>
            <a:off x="4130415" y="4864829"/>
            <a:ext cx="1025316" cy="245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p:cNvCxnSpPr/>
          <p:nvPr/>
        </p:nvCxnSpPr>
        <p:spPr>
          <a:xfrm>
            <a:off x="1435527" y="4777740"/>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1435527" y="4986637"/>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1435527" y="5197383"/>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1435527" y="5419455"/>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21</a:t>
            </a:fld>
            <a:endParaRPr lang="en-US" altLang="ja-JP"/>
          </a:p>
        </p:txBody>
      </p:sp>
    </p:spTree>
    <p:extLst>
      <p:ext uri="{BB962C8B-B14F-4D97-AF65-F5344CB8AC3E}">
        <p14:creationId xmlns:p14="http://schemas.microsoft.com/office/powerpoint/2010/main" val="39372886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457200" lvl="1" indent="0">
              <a:buNone/>
            </a:pPr>
            <a:r>
              <a:rPr lang="ja-JP" altLang="en-US" dirty="0" smtClean="0"/>
              <a:t>手順</a:t>
            </a:r>
            <a:r>
              <a:rPr lang="en-US" altLang="ja-JP" dirty="0" smtClean="0"/>
              <a:t>1 (2</a:t>
            </a:r>
            <a:r>
              <a:rPr lang="ja-JP" altLang="en-US" dirty="0" smtClean="0"/>
              <a:t>回目</a:t>
            </a:r>
            <a:r>
              <a:rPr lang="en-US" altLang="ja-JP" dirty="0" smtClean="0"/>
              <a:t>)</a:t>
            </a:r>
            <a:endParaRPr lang="en-US" altLang="ja-JP" dirty="0"/>
          </a:p>
        </p:txBody>
      </p:sp>
      <p:sp>
        <p:nvSpPr>
          <p:cNvPr id="3" name="コンテンツ プレースホルダー 2"/>
          <p:cNvSpPr>
            <a:spLocks noGrp="1"/>
          </p:cNvSpPr>
          <p:nvPr>
            <p:ph idx="1"/>
          </p:nvPr>
        </p:nvSpPr>
        <p:spPr/>
        <p:txBody>
          <a:bodyPr/>
          <a:lstStyle/>
          <a:p>
            <a:endParaRPr kumimoji="1" lang="en-US" altLang="ja-JP" dirty="0" smtClean="0"/>
          </a:p>
          <a:p>
            <a:pPr lvl="1"/>
            <a:endParaRPr kumimoji="1" lang="en-US" altLang="ja-JP" dirty="0" smtClean="0"/>
          </a:p>
          <a:p>
            <a:pPr lvl="1"/>
            <a:endParaRPr lang="en-US" altLang="ja-JP" dirty="0" smtClean="0"/>
          </a:p>
        </p:txBody>
      </p:sp>
      <p:sp>
        <p:nvSpPr>
          <p:cNvPr id="41" name="コンテンツ プレースホルダー 2"/>
          <p:cNvSpPr txBox="1">
            <a:spLocks/>
          </p:cNvSpPr>
          <p:nvPr/>
        </p:nvSpPr>
        <p:spPr bwMode="auto">
          <a:xfrm>
            <a:off x="457200" y="16002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dirty="0" smtClean="0"/>
              <a:t>入力が持つ残りのハッシュ値集合に対してオーバーラップ値を計算</a:t>
            </a:r>
            <a:endParaRPr lang="en-US" altLang="ja-JP" sz="2800" kern="0" dirty="0" smtClean="0"/>
          </a:p>
        </p:txBody>
      </p:sp>
      <p:grpSp>
        <p:nvGrpSpPr>
          <p:cNvPr id="5" name="グループ化 4"/>
          <p:cNvGrpSpPr/>
          <p:nvPr/>
        </p:nvGrpSpPr>
        <p:grpSpPr>
          <a:xfrm>
            <a:off x="1137153" y="3709968"/>
            <a:ext cx="7318011" cy="2651916"/>
            <a:chOff x="-474587" y="2755592"/>
            <a:chExt cx="9004109" cy="3262927"/>
          </a:xfrm>
        </p:grpSpPr>
        <p:grpSp>
          <p:nvGrpSpPr>
            <p:cNvPr id="17" name="グループ化 16"/>
            <p:cNvGrpSpPr/>
            <p:nvPr/>
          </p:nvGrpSpPr>
          <p:grpSpPr>
            <a:xfrm>
              <a:off x="-474587" y="3195432"/>
              <a:ext cx="2043520" cy="2182050"/>
              <a:chOff x="2713462" y="3043529"/>
              <a:chExt cx="2043520" cy="2925610"/>
            </a:xfrm>
          </p:grpSpPr>
          <p:sp>
            <p:nvSpPr>
              <p:cNvPr id="18" name="角丸四角形 17"/>
              <p:cNvSpPr/>
              <p:nvPr/>
            </p:nvSpPr>
            <p:spPr>
              <a:xfrm>
                <a:off x="2713462" y="3273022"/>
                <a:ext cx="2043520" cy="2696117"/>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20" name="Document"/>
              <p:cNvSpPr>
                <a:spLocks noEditPoints="1" noChangeArrowheads="1"/>
              </p:cNvSpPr>
              <p:nvPr/>
            </p:nvSpPr>
            <p:spPr bwMode="auto">
              <a:xfrm>
                <a:off x="2905606" y="3043529"/>
                <a:ext cx="1520343" cy="49935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Target.jar [5]</a:t>
                </a:r>
              </a:p>
            </p:txBody>
          </p:sp>
        </p:grpSp>
        <p:sp>
          <p:nvSpPr>
            <p:cNvPr id="37" name="object 3"/>
            <p:cNvSpPr txBox="1"/>
            <p:nvPr/>
          </p:nvSpPr>
          <p:spPr>
            <a:xfrm>
              <a:off x="-107466" y="3678037"/>
              <a:ext cx="1198392" cy="1543159"/>
            </a:xfrm>
            <a:prstGeom prst="rect">
              <a:avLst/>
            </a:prstGeom>
          </p:spPr>
          <p:txBody>
            <a:bodyPr vert="horz" wrap="square" lIns="0" tIns="0" rIns="0" bIns="0" rtlCol="0">
              <a:spAutoFit/>
            </a:bodyPr>
            <a:lstStyle/>
            <a:p>
              <a:pPr marL="97790" indent="-85725" algn="ctr">
                <a:lnSpc>
                  <a:spcPct val="100000"/>
                </a:lnSpc>
                <a:spcBef>
                  <a:spcPts val="80"/>
                </a:spcBef>
              </a:pPr>
              <a:r>
                <a:rPr lang="en-US" sz="1400" dirty="0">
                  <a:latin typeface="Times New Roman"/>
                  <a:cs typeface="Times New Roman"/>
                </a:rPr>
                <a:t>	</a:t>
              </a:r>
              <a:r>
                <a:rPr lang="en-US" sz="1400" u="sng" dirty="0" smtClean="0">
                  <a:latin typeface="Times New Roman"/>
                  <a:cs typeface="Times New Roman"/>
                </a:rPr>
                <a:t>Hash</a:t>
              </a:r>
            </a:p>
            <a:p>
              <a:pPr marL="97790" indent="-85725">
                <a:lnSpc>
                  <a:spcPct val="100000"/>
                </a:lnSpc>
                <a:spcBef>
                  <a:spcPts val="80"/>
                </a:spcBef>
              </a:pPr>
              <a:r>
                <a:rPr lang="en-US" sz="1200" b="1" dirty="0" smtClean="0">
                  <a:latin typeface="Courier New"/>
                  <a:cs typeface="Courier New"/>
                </a:rPr>
                <a:t>	</a:t>
              </a:r>
              <a:r>
                <a:rPr lang="en-US" sz="1200" b="1" dirty="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en-US" sz="1200" b="1" dirty="0">
                  <a:latin typeface="Courier New"/>
                  <a:cs typeface="Courier New"/>
                </a:rPr>
                <a:t>b</a:t>
              </a:r>
              <a:r>
                <a:rPr sz="1200" b="1" dirty="0" smtClean="0">
                  <a:latin typeface="Courier New"/>
                  <a:cs typeface="Courier New"/>
                </a:rPr>
                <a:t>f1dc..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pt-BR" sz="1200" b="1" spc="5" dirty="0">
                  <a:latin typeface="Courier New"/>
                  <a:cs typeface="Courier New"/>
                </a:rPr>
                <a:t>c</a:t>
              </a:r>
              <a:r>
                <a:rPr lang="pt-BR" sz="1200" b="1" spc="5" dirty="0" smtClean="0">
                  <a:latin typeface="Courier New"/>
                  <a:cs typeface="Courier New"/>
                </a:rPr>
                <a:t>20b4...</a:t>
              </a:r>
            </a:p>
            <a:p>
              <a:pPr marL="97790">
                <a:lnSpc>
                  <a:spcPct val="100000"/>
                </a:lnSpc>
                <a:spcBef>
                  <a:spcPts val="195"/>
                </a:spcBef>
                <a:tabLst>
                  <a:tab pos="439420" algn="l"/>
                </a:tabLst>
              </a:pPr>
              <a:r>
                <a:rPr lang="pt-BR" sz="1200" b="1" spc="5" dirty="0">
                  <a:latin typeface="Courier New"/>
                  <a:cs typeface="Courier New"/>
                </a:rPr>
                <a:t>d</a:t>
              </a:r>
              <a:r>
                <a:rPr lang="pt-BR" sz="1200" b="1" spc="5" dirty="0" smtClean="0">
                  <a:latin typeface="Courier New"/>
                  <a:cs typeface="Courier New"/>
                </a:rPr>
                <a:t>a18e...</a:t>
              </a:r>
            </a:p>
            <a:p>
              <a:pPr marL="97790">
                <a:lnSpc>
                  <a:spcPct val="100000"/>
                </a:lnSpc>
                <a:spcBef>
                  <a:spcPts val="195"/>
                </a:spcBef>
                <a:tabLst>
                  <a:tab pos="439420" algn="l"/>
                </a:tabLst>
              </a:pPr>
              <a:r>
                <a:rPr lang="en-US" sz="1200" b="1" spc="5" dirty="0">
                  <a:latin typeface="Courier New"/>
                  <a:cs typeface="Courier New"/>
                </a:rPr>
                <a:t>e</a:t>
              </a:r>
              <a:r>
                <a:rPr lang="en-US" sz="1200" b="1" spc="5" dirty="0" smtClean="0">
                  <a:latin typeface="Courier New"/>
                  <a:cs typeface="Courier New"/>
                </a:rPr>
                <a:t>2cdb...</a:t>
              </a:r>
            </a:p>
          </p:txBody>
        </p:sp>
        <p:grpSp>
          <p:nvGrpSpPr>
            <p:cNvPr id="8" name="グループ化 7"/>
            <p:cNvGrpSpPr/>
            <p:nvPr/>
          </p:nvGrpSpPr>
          <p:grpSpPr>
            <a:xfrm>
              <a:off x="2692863" y="2755592"/>
              <a:ext cx="5836659" cy="3262927"/>
              <a:chOff x="3767979" y="3047275"/>
              <a:chExt cx="6113115" cy="3262927"/>
            </a:xfrm>
          </p:grpSpPr>
          <p:sp>
            <p:nvSpPr>
              <p:cNvPr id="6" name="object 10"/>
              <p:cNvSpPr/>
              <p:nvPr/>
            </p:nvSpPr>
            <p:spPr>
              <a:xfrm>
                <a:off x="3767979" y="3047275"/>
                <a:ext cx="6113115" cy="3008617"/>
              </a:xfrm>
              <a:custGeom>
                <a:avLst/>
                <a:gdLst/>
                <a:ahLst/>
                <a:cxnLst/>
                <a:rect l="l" t="t" r="r" b="b"/>
                <a:pathLst>
                  <a:path w="1553210" h="3812540">
                    <a:moveTo>
                      <a:pt x="0" y="3812184"/>
                    </a:moveTo>
                    <a:lnTo>
                      <a:pt x="1553171" y="3812184"/>
                    </a:lnTo>
                    <a:lnTo>
                      <a:pt x="1553171" y="0"/>
                    </a:lnTo>
                    <a:lnTo>
                      <a:pt x="0" y="0"/>
                    </a:lnTo>
                    <a:lnTo>
                      <a:pt x="0" y="3812184"/>
                    </a:lnTo>
                    <a:close/>
                  </a:path>
                </a:pathLst>
              </a:custGeom>
              <a:ln/>
            </p:spPr>
            <p:style>
              <a:lnRef idx="1">
                <a:schemeClr val="accent1"/>
              </a:lnRef>
              <a:fillRef idx="2">
                <a:schemeClr val="accent1"/>
              </a:fillRef>
              <a:effectRef idx="1">
                <a:schemeClr val="accent1"/>
              </a:effectRef>
              <a:fontRef idx="minor">
                <a:schemeClr val="dk1"/>
              </a:fontRef>
            </p:style>
            <p:txBody>
              <a:bodyPr wrap="square" lIns="0" tIns="0" rIns="0" bIns="0" rtlCol="0"/>
              <a:lstStyle/>
              <a:p>
                <a:endParaRPr sz="1400" dirty="0"/>
              </a:p>
            </p:txBody>
          </p:sp>
          <p:sp>
            <p:nvSpPr>
              <p:cNvPr id="14" name="テキスト ボックス 13"/>
              <p:cNvSpPr txBox="1"/>
              <p:nvPr/>
            </p:nvSpPr>
            <p:spPr>
              <a:xfrm>
                <a:off x="6113619" y="5931512"/>
                <a:ext cx="1394086" cy="37869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altLang="ja-JP" sz="1400" dirty="0" smtClean="0"/>
                  <a:t>Database</a:t>
                </a:r>
                <a:endParaRPr lang="en-US" altLang="ja-JP" sz="1400" dirty="0"/>
              </a:p>
            </p:txBody>
          </p:sp>
          <p:grpSp>
            <p:nvGrpSpPr>
              <p:cNvPr id="39" name="グループ化 38"/>
              <p:cNvGrpSpPr/>
              <p:nvPr/>
            </p:nvGrpSpPr>
            <p:grpSpPr>
              <a:xfrm>
                <a:off x="4079924" y="3115606"/>
                <a:ext cx="1753220" cy="1079783"/>
                <a:chOff x="3634828" y="3008089"/>
                <a:chExt cx="1753220" cy="1079783"/>
              </a:xfrm>
            </p:grpSpPr>
            <p:sp>
              <p:nvSpPr>
                <p:cNvPr id="52" name="角丸四角形 51"/>
                <p:cNvSpPr/>
                <p:nvPr/>
              </p:nvSpPr>
              <p:spPr>
                <a:xfrm>
                  <a:off x="3634828" y="3137610"/>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3" name="object 3"/>
                <p:cNvSpPr txBox="1"/>
                <p:nvPr/>
              </p:nvSpPr>
              <p:spPr>
                <a:xfrm>
                  <a:off x="3830584" y="3267133"/>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altLang="ja-JP" sz="1200" b="1" dirty="0" smtClean="0">
                      <a:solidFill>
                        <a:srgbClr val="FF0000"/>
                      </a:solidFill>
                      <a:latin typeface="Courier New"/>
                      <a:cs typeface="Courier New"/>
                    </a:rPr>
                    <a:t>af3bc</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sz="1200" b="1" dirty="0">
                      <a:solidFill>
                        <a:srgbClr val="FF0000"/>
                      </a:solidFill>
                      <a:latin typeface="Courier New"/>
                      <a:cs typeface="Courier New"/>
                    </a:rPr>
                    <a:t>b</a:t>
                  </a:r>
                  <a:r>
                    <a:rPr sz="1200" b="1" dirty="0" smtClean="0">
                      <a:solidFill>
                        <a:srgbClr val="FF0000"/>
                      </a:solidFill>
                      <a:latin typeface="Courier New"/>
                      <a:cs typeface="Courier New"/>
                    </a:rPr>
                    <a:t>f1dc..</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p:txBody>
            </p:sp>
            <p:sp>
              <p:nvSpPr>
                <p:cNvPr id="54" name="Document"/>
                <p:cNvSpPr>
                  <a:spLocks noEditPoints="1" noChangeArrowheads="1"/>
                </p:cNvSpPr>
                <p:nvPr/>
              </p:nvSpPr>
              <p:spPr bwMode="auto">
                <a:xfrm>
                  <a:off x="3763263" y="3008089"/>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a:t>A</a:t>
                  </a:r>
                  <a:r>
                    <a:rPr lang="en-US" altLang="ja-JP" sz="1200" dirty="0" smtClean="0"/>
                    <a:t>-1.0.jar [2]</a:t>
                  </a:r>
                </a:p>
              </p:txBody>
            </p:sp>
          </p:grpSp>
          <p:grpSp>
            <p:nvGrpSpPr>
              <p:cNvPr id="40" name="グループ化 39"/>
              <p:cNvGrpSpPr/>
              <p:nvPr/>
            </p:nvGrpSpPr>
            <p:grpSpPr>
              <a:xfrm>
                <a:off x="6052505" y="3115607"/>
                <a:ext cx="1753220" cy="1079783"/>
                <a:chOff x="3492849" y="3008090"/>
                <a:chExt cx="1753220" cy="1079783"/>
              </a:xfrm>
            </p:grpSpPr>
            <p:sp>
              <p:nvSpPr>
                <p:cNvPr id="49" name="角丸四角形 48"/>
                <p:cNvSpPr/>
                <p:nvPr/>
              </p:nvSpPr>
              <p:spPr>
                <a:xfrm>
                  <a:off x="3492849" y="3137611"/>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0" name="object 3"/>
                <p:cNvSpPr txBox="1"/>
                <p:nvPr/>
              </p:nvSpPr>
              <p:spPr>
                <a:xfrm>
                  <a:off x="3688605" y="3267134"/>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r>
                    <a:rPr lang="en-US" sz="1200" b="1" spc="5" dirty="0" smtClean="0">
                      <a:latin typeface="Courier New"/>
                      <a:cs typeface="Courier New"/>
                    </a:rPr>
                    <a:t> </a:t>
                  </a:r>
                </a:p>
                <a:p>
                  <a:pPr marL="97790">
                    <a:lnSpc>
                      <a:spcPct val="100000"/>
                    </a:lnSpc>
                    <a:spcBef>
                      <a:spcPts val="195"/>
                    </a:spcBef>
                    <a:tabLst>
                      <a:tab pos="439420" algn="l"/>
                    </a:tabLst>
                  </a:pPr>
                  <a:r>
                    <a:rPr lang="en-US" sz="1200" b="1" dirty="0" smtClean="0">
                      <a:latin typeface="Courier New"/>
                      <a:cs typeface="Courier New"/>
                    </a:rPr>
                    <a:t>368dd</a:t>
                  </a:r>
                  <a:r>
                    <a:rPr sz="1200" b="1" dirty="0" smtClean="0">
                      <a:latin typeface="Courier New"/>
                      <a:cs typeface="Courier New"/>
                    </a:rPr>
                    <a:t>..</a:t>
                  </a:r>
                  <a:r>
                    <a:rPr sz="1200" b="1" spc="5" dirty="0" smtClean="0">
                      <a:latin typeface="Courier New"/>
                      <a:cs typeface="Courier New"/>
                    </a:rPr>
                    <a:t>.</a:t>
                  </a:r>
                  <a:endParaRPr lang="en-US" sz="1200" b="1" spc="5" dirty="0" smtClean="0">
                    <a:latin typeface="Courier New"/>
                    <a:cs typeface="Courier New"/>
                  </a:endParaRPr>
                </a:p>
              </p:txBody>
            </p:sp>
            <p:sp>
              <p:nvSpPr>
                <p:cNvPr id="51" name="Document"/>
                <p:cNvSpPr>
                  <a:spLocks noEditPoints="1" noChangeArrowheads="1"/>
                </p:cNvSpPr>
                <p:nvPr/>
              </p:nvSpPr>
              <p:spPr bwMode="auto">
                <a:xfrm>
                  <a:off x="3621284" y="3008090"/>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A-2.0.jar [2]</a:t>
                  </a:r>
                </a:p>
              </p:txBody>
            </p:sp>
          </p:grpSp>
        </p:grpSp>
        <p:sp>
          <p:nvSpPr>
            <p:cNvPr id="67" name="角丸四角形 66"/>
            <p:cNvSpPr/>
            <p:nvPr/>
          </p:nvSpPr>
          <p:spPr>
            <a:xfrm>
              <a:off x="6701343" y="4335787"/>
              <a:ext cx="1739517" cy="1222130"/>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68" name="object 3"/>
            <p:cNvSpPr txBox="1"/>
            <p:nvPr/>
          </p:nvSpPr>
          <p:spPr>
            <a:xfrm>
              <a:off x="6888246" y="4465309"/>
              <a:ext cx="1237409" cy="104139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r>
                <a:rPr lang="en-US" sz="1200" b="1" spc="5" dirty="0" smtClean="0">
                  <a:latin typeface="Courier New"/>
                  <a:cs typeface="Courier New"/>
                </a:rPr>
                <a:t> </a:t>
              </a:r>
            </a:p>
            <a:p>
              <a:pPr marL="97790">
                <a:lnSpc>
                  <a:spcPct val="100000"/>
                </a:lnSpc>
                <a:spcBef>
                  <a:spcPts val="195"/>
                </a:spcBef>
                <a:tabLst>
                  <a:tab pos="439420" algn="l"/>
                </a:tabLst>
              </a:pPr>
              <a:r>
                <a:rPr lang="en-US" altLang="ja-JP" sz="1200" b="1" dirty="0" smtClean="0">
                  <a:latin typeface="Courier New"/>
                  <a:cs typeface="Courier New"/>
                </a:rPr>
                <a:t>bf1dc..</a:t>
              </a:r>
              <a:r>
                <a:rPr lang="en-US" altLang="ja-JP" sz="1200" b="1" spc="5" dirty="0" smtClean="0">
                  <a:latin typeface="Courier New"/>
                  <a:cs typeface="Courier New"/>
                </a:rPr>
                <a:t>.</a:t>
              </a:r>
            </a:p>
            <a:p>
              <a:pPr marL="97790">
                <a:spcBef>
                  <a:spcPts val="195"/>
                </a:spcBef>
                <a:tabLst>
                  <a:tab pos="439420" algn="l"/>
                </a:tabLst>
              </a:pPr>
              <a:r>
                <a:rPr lang="pt-BR" altLang="ja-JP" sz="1200" b="1" spc="5" dirty="0">
                  <a:latin typeface="Courier New"/>
                  <a:cs typeface="Courier New"/>
                </a:rPr>
                <a:t>c20b4</a:t>
              </a:r>
              <a:r>
                <a:rPr lang="pt-BR" altLang="ja-JP" sz="1200" b="1" spc="5" dirty="0" smtClean="0">
                  <a:latin typeface="Courier New"/>
                  <a:cs typeface="Courier New"/>
                </a:rPr>
                <a:t>...</a:t>
              </a:r>
              <a:endParaRPr lang="pt-BR" altLang="ja-JP" sz="1200" b="1" spc="5" dirty="0">
                <a:latin typeface="Courier New"/>
                <a:cs typeface="Courier New"/>
              </a:endParaRPr>
            </a:p>
          </p:txBody>
        </p:sp>
        <p:sp>
          <p:nvSpPr>
            <p:cNvPr id="69" name="Document"/>
            <p:cNvSpPr>
              <a:spLocks noEditPoints="1" noChangeArrowheads="1"/>
            </p:cNvSpPr>
            <p:nvPr/>
          </p:nvSpPr>
          <p:spPr bwMode="auto">
            <a:xfrm>
              <a:off x="6823969" y="4206266"/>
              <a:ext cx="1503159"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D-1.0.jar [3]</a:t>
              </a:r>
            </a:p>
          </p:txBody>
        </p:sp>
        <p:sp>
          <p:nvSpPr>
            <p:cNvPr id="70" name="角丸四角形 69"/>
            <p:cNvSpPr/>
            <p:nvPr/>
          </p:nvSpPr>
          <p:spPr>
            <a:xfrm>
              <a:off x="4871684" y="4335785"/>
              <a:ext cx="1673933" cy="122213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71" name="Document"/>
            <p:cNvSpPr>
              <a:spLocks noEditPoints="1" noChangeArrowheads="1"/>
            </p:cNvSpPr>
            <p:nvPr/>
          </p:nvSpPr>
          <p:spPr bwMode="auto">
            <a:xfrm>
              <a:off x="4994311" y="4206264"/>
              <a:ext cx="13659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B-2.0.jar [3]</a:t>
              </a:r>
            </a:p>
          </p:txBody>
        </p:sp>
        <p:sp>
          <p:nvSpPr>
            <p:cNvPr id="73" name="object 3"/>
            <p:cNvSpPr txBox="1"/>
            <p:nvPr/>
          </p:nvSpPr>
          <p:spPr>
            <a:xfrm>
              <a:off x="5098721" y="4495096"/>
              <a:ext cx="1237409" cy="104139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a:p>
              <a:pPr marL="97790">
                <a:lnSpc>
                  <a:spcPct val="100000"/>
                </a:lnSpc>
                <a:spcBef>
                  <a:spcPts val="195"/>
                </a:spcBef>
                <a:tabLst>
                  <a:tab pos="439420" algn="l"/>
                </a:tabLst>
              </a:pPr>
              <a:r>
                <a:rPr lang="pt-BR" altLang="ja-JP" sz="1200" b="1" spc="5" dirty="0" smtClean="0">
                  <a:latin typeface="Courier New"/>
                  <a:cs typeface="Courier New"/>
                </a:rPr>
                <a:t>4f231...</a:t>
              </a:r>
              <a:endParaRPr lang="pt-BR" altLang="ja-JP" sz="1200" b="1" spc="5" dirty="0">
                <a:latin typeface="Courier New"/>
                <a:cs typeface="Courier New"/>
              </a:endParaRPr>
            </a:p>
          </p:txBody>
        </p:sp>
        <p:sp>
          <p:nvSpPr>
            <p:cNvPr id="76" name="object 3"/>
            <p:cNvSpPr txBox="1"/>
            <p:nvPr/>
          </p:nvSpPr>
          <p:spPr>
            <a:xfrm>
              <a:off x="3100153" y="4478108"/>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p:txBody>
        </p:sp>
        <p:sp>
          <p:nvSpPr>
            <p:cNvPr id="31" name="角丸四角形 30"/>
            <p:cNvSpPr/>
            <p:nvPr/>
          </p:nvSpPr>
          <p:spPr>
            <a:xfrm>
              <a:off x="6697291" y="2953443"/>
              <a:ext cx="1673933"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2" name="Document"/>
            <p:cNvSpPr>
              <a:spLocks noEditPoints="1" noChangeArrowheads="1"/>
            </p:cNvSpPr>
            <p:nvPr/>
          </p:nvSpPr>
          <p:spPr bwMode="auto">
            <a:xfrm>
              <a:off x="6819918" y="2823923"/>
              <a:ext cx="1406218"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C-1.0.jar [2]</a:t>
              </a:r>
            </a:p>
          </p:txBody>
        </p:sp>
        <p:sp>
          <p:nvSpPr>
            <p:cNvPr id="33" name="角丸四角形 32"/>
            <p:cNvSpPr/>
            <p:nvPr/>
          </p:nvSpPr>
          <p:spPr>
            <a:xfrm>
              <a:off x="2988277" y="4335785"/>
              <a:ext cx="1673933" cy="980049"/>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4" name="Document"/>
            <p:cNvSpPr>
              <a:spLocks noEditPoints="1" noChangeArrowheads="1"/>
            </p:cNvSpPr>
            <p:nvPr/>
          </p:nvSpPr>
          <p:spPr bwMode="auto">
            <a:xfrm>
              <a:off x="3110903" y="4206264"/>
              <a:ext cx="13659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B-1.0.jar [2]</a:t>
              </a:r>
            </a:p>
          </p:txBody>
        </p:sp>
        <p:sp>
          <p:nvSpPr>
            <p:cNvPr id="35" name="object 3"/>
            <p:cNvSpPr txBox="1"/>
            <p:nvPr/>
          </p:nvSpPr>
          <p:spPr>
            <a:xfrm>
              <a:off x="3215313" y="4495096"/>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solidFill>
                    <a:srgbClr val="FF0000"/>
                  </a:solidFill>
                  <a:latin typeface="Courier New"/>
                  <a:cs typeface="Courier New"/>
                </a:rPr>
                <a:t>c20b4...</a:t>
              </a:r>
            </a:p>
            <a:p>
              <a:pPr marL="97790">
                <a:lnSpc>
                  <a:spcPct val="100000"/>
                </a:lnSpc>
                <a:spcBef>
                  <a:spcPts val="195"/>
                </a:spcBef>
                <a:tabLst>
                  <a:tab pos="439420" algn="l"/>
                </a:tabLst>
              </a:pPr>
              <a:r>
                <a:rPr lang="pt-BR" altLang="ja-JP" sz="1200" b="1" spc="5" dirty="0">
                  <a:solidFill>
                    <a:srgbClr val="FF0000"/>
                  </a:solidFill>
                  <a:latin typeface="Courier New"/>
                  <a:cs typeface="Courier New"/>
                </a:rPr>
                <a:t>da18e</a:t>
              </a:r>
              <a:r>
                <a:rPr lang="pt-BR" altLang="ja-JP" sz="1200" b="1" spc="5" dirty="0" smtClean="0">
                  <a:solidFill>
                    <a:srgbClr val="FF0000"/>
                  </a:solidFill>
                  <a:latin typeface="Courier New"/>
                  <a:cs typeface="Courier New"/>
                </a:rPr>
                <a:t>...</a:t>
              </a:r>
            </a:p>
          </p:txBody>
        </p:sp>
        <p:sp>
          <p:nvSpPr>
            <p:cNvPr id="36" name="object 3"/>
            <p:cNvSpPr txBox="1"/>
            <p:nvPr/>
          </p:nvSpPr>
          <p:spPr>
            <a:xfrm>
              <a:off x="6958956" y="3114234"/>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latin typeface="Courier New"/>
                  <a:cs typeface="Courier New"/>
                </a:rPr>
                <a:t>e2cdb</a:t>
              </a:r>
              <a:r>
                <a:rPr sz="1200" b="1" dirty="0" smtClean="0">
                  <a:latin typeface="Courier New"/>
                  <a:cs typeface="Courier New"/>
                </a:rPr>
                <a:t>..</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en-US" sz="1200" b="1" spc="5" dirty="0" smtClean="0">
                  <a:latin typeface="Courier New"/>
                  <a:cs typeface="Courier New"/>
                </a:rPr>
                <a:t>2a7cb... </a:t>
              </a:r>
            </a:p>
          </p:txBody>
        </p:sp>
      </p:grpSp>
      <p:cxnSp>
        <p:nvCxnSpPr>
          <p:cNvPr id="38" name="直線コネクタ 37"/>
          <p:cNvCxnSpPr/>
          <p:nvPr/>
        </p:nvCxnSpPr>
        <p:spPr>
          <a:xfrm>
            <a:off x="1435527" y="4777740"/>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1435527" y="4986637"/>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1435527" y="5197383"/>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1435527" y="5419455"/>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7" name="円/楕円 46"/>
          <p:cNvSpPr/>
          <p:nvPr/>
        </p:nvSpPr>
        <p:spPr>
          <a:xfrm>
            <a:off x="4126275" y="3740895"/>
            <a:ext cx="1025316" cy="245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p:nvPr/>
        </p:nvSpPr>
        <p:spPr>
          <a:xfrm>
            <a:off x="4130415" y="4864829"/>
            <a:ext cx="1025316" cy="245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p:cNvSpPr>
            <a:spLocks noGrp="1"/>
          </p:cNvSpPr>
          <p:nvPr>
            <p:ph type="sldNum" sz="quarter" idx="12"/>
          </p:nvPr>
        </p:nvSpPr>
        <p:spPr/>
        <p:txBody>
          <a:bodyPr/>
          <a:lstStyle/>
          <a:p>
            <a:fld id="{9F5033E9-932D-4E41-95C3-341F9A6DAE17}" type="slidenum">
              <a:rPr lang="en-US" altLang="ja-JP" smtClean="0"/>
              <a:pPr/>
              <a:t>22</a:t>
            </a:fld>
            <a:endParaRPr lang="en-US" altLang="ja-JP"/>
          </a:p>
        </p:txBody>
      </p:sp>
    </p:spTree>
    <p:extLst>
      <p:ext uri="{BB962C8B-B14F-4D97-AF65-F5344CB8AC3E}">
        <p14:creationId xmlns:p14="http://schemas.microsoft.com/office/powerpoint/2010/main" val="699260520"/>
      </p:ext>
    </p:extLst>
  </p:cSld>
  <p:clrMapOvr>
    <a:masterClrMapping/>
  </p:clrMapOvr>
  <mc:AlternateContent xmlns:mc="http://schemas.openxmlformats.org/markup-compatibility/2006" xmlns:p14="http://schemas.microsoft.com/office/powerpoint/2010/main">
    <mc:Choice Requires="p14">
      <p:transition spd="slow" p14:dur="2000" advTm="179"/>
    </mc:Choice>
    <mc:Fallback xmlns="">
      <p:transition spd="slow" advTm="179"/>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457200" lvl="1" indent="0">
              <a:buNone/>
            </a:pPr>
            <a:r>
              <a:rPr lang="ja-JP" altLang="en-US" dirty="0" smtClean="0"/>
              <a:t>手順</a:t>
            </a:r>
            <a:r>
              <a:rPr lang="en-US" altLang="ja-JP" dirty="0" smtClean="0"/>
              <a:t>1 (2</a:t>
            </a:r>
            <a:r>
              <a:rPr lang="ja-JP" altLang="en-US" dirty="0" smtClean="0"/>
              <a:t>回目</a:t>
            </a:r>
            <a:r>
              <a:rPr lang="en-US" altLang="ja-JP" dirty="0" smtClean="0"/>
              <a:t>)</a:t>
            </a:r>
            <a:endParaRPr lang="en-US" altLang="ja-JP" dirty="0"/>
          </a:p>
        </p:txBody>
      </p:sp>
      <p:sp>
        <p:nvSpPr>
          <p:cNvPr id="3" name="コンテンツ プレースホルダー 2"/>
          <p:cNvSpPr>
            <a:spLocks noGrp="1"/>
          </p:cNvSpPr>
          <p:nvPr>
            <p:ph idx="1"/>
          </p:nvPr>
        </p:nvSpPr>
        <p:spPr/>
        <p:txBody>
          <a:bodyPr/>
          <a:lstStyle/>
          <a:p>
            <a:endParaRPr kumimoji="1" lang="en-US" altLang="ja-JP" dirty="0" smtClean="0"/>
          </a:p>
          <a:p>
            <a:pPr lvl="1"/>
            <a:endParaRPr kumimoji="1" lang="en-US" altLang="ja-JP" dirty="0" smtClean="0"/>
          </a:p>
          <a:p>
            <a:pPr lvl="1"/>
            <a:endParaRPr lang="en-US" altLang="ja-JP" dirty="0" smtClean="0"/>
          </a:p>
        </p:txBody>
      </p:sp>
      <p:sp>
        <p:nvSpPr>
          <p:cNvPr id="41" name="コンテンツ プレースホルダー 2"/>
          <p:cNvSpPr txBox="1">
            <a:spLocks/>
          </p:cNvSpPr>
          <p:nvPr/>
        </p:nvSpPr>
        <p:spPr bwMode="auto">
          <a:xfrm>
            <a:off x="457200" y="16002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dirty="0" smtClean="0"/>
              <a:t>データベース内の各ライブラリに対して，入力ソフトウェアとハッシュ値が一致するクラス数の割合を計算</a:t>
            </a:r>
            <a:endParaRPr lang="en-US" altLang="ja-JP" sz="2800" kern="0" dirty="0" smtClean="0"/>
          </a:p>
        </p:txBody>
      </p:sp>
      <p:grpSp>
        <p:nvGrpSpPr>
          <p:cNvPr id="5" name="グループ化 4"/>
          <p:cNvGrpSpPr/>
          <p:nvPr/>
        </p:nvGrpSpPr>
        <p:grpSpPr>
          <a:xfrm>
            <a:off x="1137153" y="3709968"/>
            <a:ext cx="7318011" cy="2651916"/>
            <a:chOff x="-474587" y="2755592"/>
            <a:chExt cx="9004109" cy="3262927"/>
          </a:xfrm>
        </p:grpSpPr>
        <p:grpSp>
          <p:nvGrpSpPr>
            <p:cNvPr id="17" name="グループ化 16"/>
            <p:cNvGrpSpPr/>
            <p:nvPr/>
          </p:nvGrpSpPr>
          <p:grpSpPr>
            <a:xfrm>
              <a:off x="-474587" y="3195432"/>
              <a:ext cx="2043520" cy="2182050"/>
              <a:chOff x="2713462" y="3043529"/>
              <a:chExt cx="2043520" cy="2925610"/>
            </a:xfrm>
          </p:grpSpPr>
          <p:sp>
            <p:nvSpPr>
              <p:cNvPr id="18" name="角丸四角形 17"/>
              <p:cNvSpPr/>
              <p:nvPr/>
            </p:nvSpPr>
            <p:spPr>
              <a:xfrm>
                <a:off x="2713462" y="3273022"/>
                <a:ext cx="2043520" cy="2696117"/>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20" name="Document"/>
              <p:cNvSpPr>
                <a:spLocks noEditPoints="1" noChangeArrowheads="1"/>
              </p:cNvSpPr>
              <p:nvPr/>
            </p:nvSpPr>
            <p:spPr bwMode="auto">
              <a:xfrm>
                <a:off x="2905606" y="3043529"/>
                <a:ext cx="1520343" cy="49935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Target.jar [5]</a:t>
                </a:r>
              </a:p>
            </p:txBody>
          </p:sp>
        </p:grpSp>
        <p:sp>
          <p:nvSpPr>
            <p:cNvPr id="37" name="object 3"/>
            <p:cNvSpPr txBox="1"/>
            <p:nvPr/>
          </p:nvSpPr>
          <p:spPr>
            <a:xfrm>
              <a:off x="-107466" y="3678037"/>
              <a:ext cx="1198392" cy="1543159"/>
            </a:xfrm>
            <a:prstGeom prst="rect">
              <a:avLst/>
            </a:prstGeom>
          </p:spPr>
          <p:txBody>
            <a:bodyPr vert="horz" wrap="square" lIns="0" tIns="0" rIns="0" bIns="0" rtlCol="0">
              <a:spAutoFit/>
            </a:bodyPr>
            <a:lstStyle/>
            <a:p>
              <a:pPr marL="97790" indent="-85725" algn="ctr">
                <a:lnSpc>
                  <a:spcPct val="100000"/>
                </a:lnSpc>
                <a:spcBef>
                  <a:spcPts val="80"/>
                </a:spcBef>
              </a:pPr>
              <a:r>
                <a:rPr lang="en-US" sz="1400" dirty="0">
                  <a:latin typeface="Times New Roman"/>
                  <a:cs typeface="Times New Roman"/>
                </a:rPr>
                <a:t>	</a:t>
              </a:r>
              <a:r>
                <a:rPr lang="en-US" sz="1400" u="sng" dirty="0" smtClean="0">
                  <a:latin typeface="Times New Roman"/>
                  <a:cs typeface="Times New Roman"/>
                </a:rPr>
                <a:t>Hash</a:t>
              </a:r>
            </a:p>
            <a:p>
              <a:pPr marL="97790" indent="-85725">
                <a:lnSpc>
                  <a:spcPct val="100000"/>
                </a:lnSpc>
                <a:spcBef>
                  <a:spcPts val="80"/>
                </a:spcBef>
              </a:pPr>
              <a:r>
                <a:rPr lang="en-US" sz="1200" b="1" dirty="0" smtClean="0">
                  <a:latin typeface="Courier New"/>
                  <a:cs typeface="Courier New"/>
                </a:rPr>
                <a:t>	</a:t>
              </a:r>
              <a:r>
                <a:rPr lang="en-US" sz="1200" b="1" dirty="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en-US" sz="1200" b="1" dirty="0">
                  <a:latin typeface="Courier New"/>
                  <a:cs typeface="Courier New"/>
                </a:rPr>
                <a:t>b</a:t>
              </a:r>
              <a:r>
                <a:rPr sz="1200" b="1" dirty="0" smtClean="0">
                  <a:latin typeface="Courier New"/>
                  <a:cs typeface="Courier New"/>
                </a:rPr>
                <a:t>f1dc..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pt-BR" sz="1200" b="1" spc="5" dirty="0">
                  <a:latin typeface="Courier New"/>
                  <a:cs typeface="Courier New"/>
                </a:rPr>
                <a:t>c</a:t>
              </a:r>
              <a:r>
                <a:rPr lang="pt-BR" sz="1200" b="1" spc="5" dirty="0" smtClean="0">
                  <a:latin typeface="Courier New"/>
                  <a:cs typeface="Courier New"/>
                </a:rPr>
                <a:t>20b4...</a:t>
              </a:r>
            </a:p>
            <a:p>
              <a:pPr marL="97790">
                <a:lnSpc>
                  <a:spcPct val="100000"/>
                </a:lnSpc>
                <a:spcBef>
                  <a:spcPts val="195"/>
                </a:spcBef>
                <a:tabLst>
                  <a:tab pos="439420" algn="l"/>
                </a:tabLst>
              </a:pPr>
              <a:r>
                <a:rPr lang="pt-BR" sz="1200" b="1" spc="5" dirty="0">
                  <a:latin typeface="Courier New"/>
                  <a:cs typeface="Courier New"/>
                </a:rPr>
                <a:t>d</a:t>
              </a:r>
              <a:r>
                <a:rPr lang="pt-BR" sz="1200" b="1" spc="5" dirty="0" smtClean="0">
                  <a:latin typeface="Courier New"/>
                  <a:cs typeface="Courier New"/>
                </a:rPr>
                <a:t>a18e...</a:t>
              </a:r>
            </a:p>
            <a:p>
              <a:pPr marL="97790">
                <a:lnSpc>
                  <a:spcPct val="100000"/>
                </a:lnSpc>
                <a:spcBef>
                  <a:spcPts val="195"/>
                </a:spcBef>
                <a:tabLst>
                  <a:tab pos="439420" algn="l"/>
                </a:tabLst>
              </a:pPr>
              <a:r>
                <a:rPr lang="en-US" sz="1200" b="1" spc="5" dirty="0">
                  <a:latin typeface="Courier New"/>
                  <a:cs typeface="Courier New"/>
                </a:rPr>
                <a:t>e</a:t>
              </a:r>
              <a:r>
                <a:rPr lang="en-US" sz="1200" b="1" spc="5" dirty="0" smtClean="0">
                  <a:latin typeface="Courier New"/>
                  <a:cs typeface="Courier New"/>
                </a:rPr>
                <a:t>2cdb...</a:t>
              </a:r>
            </a:p>
          </p:txBody>
        </p:sp>
        <p:grpSp>
          <p:nvGrpSpPr>
            <p:cNvPr id="8" name="グループ化 7"/>
            <p:cNvGrpSpPr/>
            <p:nvPr/>
          </p:nvGrpSpPr>
          <p:grpSpPr>
            <a:xfrm>
              <a:off x="2692863" y="2755592"/>
              <a:ext cx="5836659" cy="3262927"/>
              <a:chOff x="3767979" y="3047275"/>
              <a:chExt cx="6113115" cy="3262927"/>
            </a:xfrm>
          </p:grpSpPr>
          <p:sp>
            <p:nvSpPr>
              <p:cNvPr id="6" name="object 10"/>
              <p:cNvSpPr/>
              <p:nvPr/>
            </p:nvSpPr>
            <p:spPr>
              <a:xfrm>
                <a:off x="3767979" y="3047275"/>
                <a:ext cx="6113115" cy="3008617"/>
              </a:xfrm>
              <a:custGeom>
                <a:avLst/>
                <a:gdLst/>
                <a:ahLst/>
                <a:cxnLst/>
                <a:rect l="l" t="t" r="r" b="b"/>
                <a:pathLst>
                  <a:path w="1553210" h="3812540">
                    <a:moveTo>
                      <a:pt x="0" y="3812184"/>
                    </a:moveTo>
                    <a:lnTo>
                      <a:pt x="1553171" y="3812184"/>
                    </a:lnTo>
                    <a:lnTo>
                      <a:pt x="1553171" y="0"/>
                    </a:lnTo>
                    <a:lnTo>
                      <a:pt x="0" y="0"/>
                    </a:lnTo>
                    <a:lnTo>
                      <a:pt x="0" y="3812184"/>
                    </a:lnTo>
                    <a:close/>
                  </a:path>
                </a:pathLst>
              </a:custGeom>
              <a:ln/>
            </p:spPr>
            <p:style>
              <a:lnRef idx="1">
                <a:schemeClr val="accent1"/>
              </a:lnRef>
              <a:fillRef idx="2">
                <a:schemeClr val="accent1"/>
              </a:fillRef>
              <a:effectRef idx="1">
                <a:schemeClr val="accent1"/>
              </a:effectRef>
              <a:fontRef idx="minor">
                <a:schemeClr val="dk1"/>
              </a:fontRef>
            </p:style>
            <p:txBody>
              <a:bodyPr wrap="square" lIns="0" tIns="0" rIns="0" bIns="0" rtlCol="0"/>
              <a:lstStyle/>
              <a:p>
                <a:endParaRPr sz="1400" dirty="0"/>
              </a:p>
            </p:txBody>
          </p:sp>
          <p:sp>
            <p:nvSpPr>
              <p:cNvPr id="14" name="テキスト ボックス 13"/>
              <p:cNvSpPr txBox="1"/>
              <p:nvPr/>
            </p:nvSpPr>
            <p:spPr>
              <a:xfrm>
                <a:off x="6113619" y="5931512"/>
                <a:ext cx="1394086" cy="37869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altLang="ja-JP" sz="1400" dirty="0" smtClean="0"/>
                  <a:t>Database</a:t>
                </a:r>
                <a:endParaRPr lang="en-US" altLang="ja-JP" sz="1400" dirty="0"/>
              </a:p>
            </p:txBody>
          </p:sp>
          <p:grpSp>
            <p:nvGrpSpPr>
              <p:cNvPr id="39" name="グループ化 38"/>
              <p:cNvGrpSpPr/>
              <p:nvPr/>
            </p:nvGrpSpPr>
            <p:grpSpPr>
              <a:xfrm>
                <a:off x="4079924" y="3115606"/>
                <a:ext cx="1753220" cy="1079783"/>
                <a:chOff x="3634828" y="3008089"/>
                <a:chExt cx="1753220" cy="1079783"/>
              </a:xfrm>
            </p:grpSpPr>
            <p:sp>
              <p:nvSpPr>
                <p:cNvPr id="52" name="角丸四角形 51"/>
                <p:cNvSpPr/>
                <p:nvPr/>
              </p:nvSpPr>
              <p:spPr>
                <a:xfrm>
                  <a:off x="3634828" y="3137610"/>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3" name="object 3"/>
                <p:cNvSpPr txBox="1"/>
                <p:nvPr/>
              </p:nvSpPr>
              <p:spPr>
                <a:xfrm>
                  <a:off x="3830584" y="3267133"/>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altLang="ja-JP" sz="1200" b="1" dirty="0" smtClean="0">
                      <a:solidFill>
                        <a:srgbClr val="FF0000"/>
                      </a:solidFill>
                      <a:latin typeface="Courier New"/>
                      <a:cs typeface="Courier New"/>
                    </a:rPr>
                    <a:t>af3bc</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sz="1200" b="1" dirty="0">
                      <a:solidFill>
                        <a:srgbClr val="FF0000"/>
                      </a:solidFill>
                      <a:latin typeface="Courier New"/>
                      <a:cs typeface="Courier New"/>
                    </a:rPr>
                    <a:t>b</a:t>
                  </a:r>
                  <a:r>
                    <a:rPr sz="1200" b="1" dirty="0" smtClean="0">
                      <a:solidFill>
                        <a:srgbClr val="FF0000"/>
                      </a:solidFill>
                      <a:latin typeface="Courier New"/>
                      <a:cs typeface="Courier New"/>
                    </a:rPr>
                    <a:t>f1dc..</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p:txBody>
            </p:sp>
            <p:sp>
              <p:nvSpPr>
                <p:cNvPr id="54" name="Document"/>
                <p:cNvSpPr>
                  <a:spLocks noEditPoints="1" noChangeArrowheads="1"/>
                </p:cNvSpPr>
                <p:nvPr/>
              </p:nvSpPr>
              <p:spPr bwMode="auto">
                <a:xfrm>
                  <a:off x="3763263" y="3008089"/>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a:t>A</a:t>
                  </a:r>
                  <a:r>
                    <a:rPr lang="en-US" altLang="ja-JP" sz="1200" dirty="0" smtClean="0"/>
                    <a:t>-1.0.jar [2]</a:t>
                  </a:r>
                </a:p>
              </p:txBody>
            </p:sp>
          </p:grpSp>
          <p:grpSp>
            <p:nvGrpSpPr>
              <p:cNvPr id="40" name="グループ化 39"/>
              <p:cNvGrpSpPr/>
              <p:nvPr/>
            </p:nvGrpSpPr>
            <p:grpSpPr>
              <a:xfrm>
                <a:off x="6052505" y="3115607"/>
                <a:ext cx="1753220" cy="1079783"/>
                <a:chOff x="3492849" y="3008090"/>
                <a:chExt cx="1753220" cy="1079783"/>
              </a:xfrm>
            </p:grpSpPr>
            <p:sp>
              <p:nvSpPr>
                <p:cNvPr id="49" name="角丸四角形 48"/>
                <p:cNvSpPr/>
                <p:nvPr/>
              </p:nvSpPr>
              <p:spPr>
                <a:xfrm>
                  <a:off x="3492849" y="3137611"/>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0" name="object 3"/>
                <p:cNvSpPr txBox="1"/>
                <p:nvPr/>
              </p:nvSpPr>
              <p:spPr>
                <a:xfrm>
                  <a:off x="3688605" y="3267134"/>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r>
                    <a:rPr lang="en-US" sz="1200" b="1" spc="5" dirty="0" smtClean="0">
                      <a:latin typeface="Courier New"/>
                      <a:cs typeface="Courier New"/>
                    </a:rPr>
                    <a:t> </a:t>
                  </a:r>
                </a:p>
                <a:p>
                  <a:pPr marL="97790">
                    <a:lnSpc>
                      <a:spcPct val="100000"/>
                    </a:lnSpc>
                    <a:spcBef>
                      <a:spcPts val="195"/>
                    </a:spcBef>
                    <a:tabLst>
                      <a:tab pos="439420" algn="l"/>
                    </a:tabLst>
                  </a:pPr>
                  <a:r>
                    <a:rPr lang="en-US" sz="1200" b="1" dirty="0" smtClean="0">
                      <a:latin typeface="Courier New"/>
                      <a:cs typeface="Courier New"/>
                    </a:rPr>
                    <a:t>368dd</a:t>
                  </a:r>
                  <a:r>
                    <a:rPr sz="1200" b="1" dirty="0" smtClean="0">
                      <a:latin typeface="Courier New"/>
                      <a:cs typeface="Courier New"/>
                    </a:rPr>
                    <a:t>..</a:t>
                  </a:r>
                  <a:r>
                    <a:rPr sz="1200" b="1" spc="5" dirty="0" smtClean="0">
                      <a:latin typeface="Courier New"/>
                      <a:cs typeface="Courier New"/>
                    </a:rPr>
                    <a:t>.</a:t>
                  </a:r>
                  <a:endParaRPr lang="en-US" sz="1200" b="1" spc="5" dirty="0" smtClean="0">
                    <a:latin typeface="Courier New"/>
                    <a:cs typeface="Courier New"/>
                  </a:endParaRPr>
                </a:p>
              </p:txBody>
            </p:sp>
            <p:sp>
              <p:nvSpPr>
                <p:cNvPr id="51" name="Document"/>
                <p:cNvSpPr>
                  <a:spLocks noEditPoints="1" noChangeArrowheads="1"/>
                </p:cNvSpPr>
                <p:nvPr/>
              </p:nvSpPr>
              <p:spPr bwMode="auto">
                <a:xfrm>
                  <a:off x="3621284" y="3008090"/>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A-2.0.jar [2]</a:t>
                  </a:r>
                </a:p>
              </p:txBody>
            </p:sp>
          </p:grpSp>
        </p:grpSp>
        <p:sp>
          <p:nvSpPr>
            <p:cNvPr id="67" name="角丸四角形 66"/>
            <p:cNvSpPr/>
            <p:nvPr/>
          </p:nvSpPr>
          <p:spPr>
            <a:xfrm>
              <a:off x="6701343" y="4335787"/>
              <a:ext cx="1739517" cy="1222130"/>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68" name="object 3"/>
            <p:cNvSpPr txBox="1"/>
            <p:nvPr/>
          </p:nvSpPr>
          <p:spPr>
            <a:xfrm>
              <a:off x="6888246" y="4465309"/>
              <a:ext cx="1237409" cy="104139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r>
                <a:rPr lang="en-US" sz="1200" b="1" spc="5" dirty="0" smtClean="0">
                  <a:latin typeface="Courier New"/>
                  <a:cs typeface="Courier New"/>
                </a:rPr>
                <a:t> </a:t>
              </a:r>
            </a:p>
            <a:p>
              <a:pPr marL="97790">
                <a:lnSpc>
                  <a:spcPct val="100000"/>
                </a:lnSpc>
                <a:spcBef>
                  <a:spcPts val="195"/>
                </a:spcBef>
                <a:tabLst>
                  <a:tab pos="439420" algn="l"/>
                </a:tabLst>
              </a:pPr>
              <a:r>
                <a:rPr lang="en-US" altLang="ja-JP" sz="1200" b="1" dirty="0" smtClean="0">
                  <a:latin typeface="Courier New"/>
                  <a:cs typeface="Courier New"/>
                </a:rPr>
                <a:t>bf1dc..</a:t>
              </a:r>
              <a:r>
                <a:rPr lang="en-US" altLang="ja-JP" sz="1200" b="1" spc="5" dirty="0" smtClean="0">
                  <a:latin typeface="Courier New"/>
                  <a:cs typeface="Courier New"/>
                </a:rPr>
                <a:t>.</a:t>
              </a:r>
            </a:p>
            <a:p>
              <a:pPr marL="97790">
                <a:spcBef>
                  <a:spcPts val="195"/>
                </a:spcBef>
                <a:tabLst>
                  <a:tab pos="439420" algn="l"/>
                </a:tabLst>
              </a:pPr>
              <a:r>
                <a:rPr lang="pt-BR" altLang="ja-JP" sz="1200" b="1" spc="5" dirty="0">
                  <a:latin typeface="Courier New"/>
                  <a:cs typeface="Courier New"/>
                </a:rPr>
                <a:t>c20b4</a:t>
              </a:r>
              <a:r>
                <a:rPr lang="pt-BR" altLang="ja-JP" sz="1200" b="1" spc="5" dirty="0" smtClean="0">
                  <a:latin typeface="Courier New"/>
                  <a:cs typeface="Courier New"/>
                </a:rPr>
                <a:t>...</a:t>
              </a:r>
              <a:endParaRPr lang="pt-BR" altLang="ja-JP" sz="1200" b="1" spc="5" dirty="0">
                <a:latin typeface="Courier New"/>
                <a:cs typeface="Courier New"/>
              </a:endParaRPr>
            </a:p>
          </p:txBody>
        </p:sp>
        <p:sp>
          <p:nvSpPr>
            <p:cNvPr id="69" name="Document"/>
            <p:cNvSpPr>
              <a:spLocks noEditPoints="1" noChangeArrowheads="1"/>
            </p:cNvSpPr>
            <p:nvPr/>
          </p:nvSpPr>
          <p:spPr bwMode="auto">
            <a:xfrm>
              <a:off x="6823969" y="4206266"/>
              <a:ext cx="1503159"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D-1.0.jar [3]</a:t>
              </a:r>
            </a:p>
          </p:txBody>
        </p:sp>
        <p:sp>
          <p:nvSpPr>
            <p:cNvPr id="70" name="角丸四角形 69"/>
            <p:cNvSpPr/>
            <p:nvPr/>
          </p:nvSpPr>
          <p:spPr>
            <a:xfrm>
              <a:off x="4871684" y="4335785"/>
              <a:ext cx="1673933" cy="122213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71" name="Document"/>
            <p:cNvSpPr>
              <a:spLocks noEditPoints="1" noChangeArrowheads="1"/>
            </p:cNvSpPr>
            <p:nvPr/>
          </p:nvSpPr>
          <p:spPr bwMode="auto">
            <a:xfrm>
              <a:off x="4994311" y="4206264"/>
              <a:ext cx="13659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B-2.0.jar [3]</a:t>
              </a:r>
            </a:p>
          </p:txBody>
        </p:sp>
        <p:sp>
          <p:nvSpPr>
            <p:cNvPr id="73" name="object 3"/>
            <p:cNvSpPr txBox="1"/>
            <p:nvPr/>
          </p:nvSpPr>
          <p:spPr>
            <a:xfrm>
              <a:off x="5098721" y="4495096"/>
              <a:ext cx="1237409" cy="104139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a:p>
              <a:pPr marL="97790">
                <a:lnSpc>
                  <a:spcPct val="100000"/>
                </a:lnSpc>
                <a:spcBef>
                  <a:spcPts val="195"/>
                </a:spcBef>
                <a:tabLst>
                  <a:tab pos="439420" algn="l"/>
                </a:tabLst>
              </a:pPr>
              <a:r>
                <a:rPr lang="pt-BR" altLang="ja-JP" sz="1200" b="1" spc="5" dirty="0" smtClean="0">
                  <a:latin typeface="Courier New"/>
                  <a:cs typeface="Courier New"/>
                </a:rPr>
                <a:t>4f231...</a:t>
              </a:r>
              <a:endParaRPr lang="pt-BR" altLang="ja-JP" sz="1200" b="1" spc="5" dirty="0">
                <a:latin typeface="Courier New"/>
                <a:cs typeface="Courier New"/>
              </a:endParaRPr>
            </a:p>
          </p:txBody>
        </p:sp>
        <p:sp>
          <p:nvSpPr>
            <p:cNvPr id="76" name="object 3"/>
            <p:cNvSpPr txBox="1"/>
            <p:nvPr/>
          </p:nvSpPr>
          <p:spPr>
            <a:xfrm>
              <a:off x="3100153" y="4478108"/>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p:txBody>
        </p:sp>
        <p:sp>
          <p:nvSpPr>
            <p:cNvPr id="31" name="角丸四角形 30"/>
            <p:cNvSpPr/>
            <p:nvPr/>
          </p:nvSpPr>
          <p:spPr>
            <a:xfrm>
              <a:off x="6697291" y="2953443"/>
              <a:ext cx="1673933"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2" name="Document"/>
            <p:cNvSpPr>
              <a:spLocks noEditPoints="1" noChangeArrowheads="1"/>
            </p:cNvSpPr>
            <p:nvPr/>
          </p:nvSpPr>
          <p:spPr bwMode="auto">
            <a:xfrm>
              <a:off x="6819918" y="2823923"/>
              <a:ext cx="1406218"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C-1.0.jar [2]</a:t>
              </a:r>
            </a:p>
          </p:txBody>
        </p:sp>
        <p:sp>
          <p:nvSpPr>
            <p:cNvPr id="33" name="角丸四角形 32"/>
            <p:cNvSpPr/>
            <p:nvPr/>
          </p:nvSpPr>
          <p:spPr>
            <a:xfrm>
              <a:off x="2988277" y="4335785"/>
              <a:ext cx="1673933" cy="980049"/>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4" name="Document"/>
            <p:cNvSpPr>
              <a:spLocks noEditPoints="1" noChangeArrowheads="1"/>
            </p:cNvSpPr>
            <p:nvPr/>
          </p:nvSpPr>
          <p:spPr bwMode="auto">
            <a:xfrm>
              <a:off x="3110903" y="4206264"/>
              <a:ext cx="13659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B-1.0.jar [2]</a:t>
              </a:r>
            </a:p>
          </p:txBody>
        </p:sp>
        <p:sp>
          <p:nvSpPr>
            <p:cNvPr id="35" name="object 3"/>
            <p:cNvSpPr txBox="1"/>
            <p:nvPr/>
          </p:nvSpPr>
          <p:spPr>
            <a:xfrm>
              <a:off x="3215313" y="4495096"/>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solidFill>
                    <a:srgbClr val="FF0000"/>
                  </a:solidFill>
                  <a:latin typeface="Courier New"/>
                  <a:cs typeface="Courier New"/>
                </a:rPr>
                <a:t>c20b4...</a:t>
              </a:r>
            </a:p>
            <a:p>
              <a:pPr marL="97790">
                <a:lnSpc>
                  <a:spcPct val="100000"/>
                </a:lnSpc>
                <a:spcBef>
                  <a:spcPts val="195"/>
                </a:spcBef>
                <a:tabLst>
                  <a:tab pos="439420" algn="l"/>
                </a:tabLst>
              </a:pPr>
              <a:r>
                <a:rPr lang="pt-BR" altLang="ja-JP" sz="1200" b="1" spc="5" dirty="0">
                  <a:solidFill>
                    <a:srgbClr val="FF0000"/>
                  </a:solidFill>
                  <a:latin typeface="Courier New"/>
                  <a:cs typeface="Courier New"/>
                </a:rPr>
                <a:t>da18e</a:t>
              </a:r>
              <a:r>
                <a:rPr lang="pt-BR" altLang="ja-JP" sz="1200" b="1" spc="5" dirty="0" smtClean="0">
                  <a:solidFill>
                    <a:srgbClr val="FF0000"/>
                  </a:solidFill>
                  <a:latin typeface="Courier New"/>
                  <a:cs typeface="Courier New"/>
                </a:rPr>
                <a:t>...</a:t>
              </a:r>
            </a:p>
          </p:txBody>
        </p:sp>
        <p:sp>
          <p:nvSpPr>
            <p:cNvPr id="36" name="object 3"/>
            <p:cNvSpPr txBox="1"/>
            <p:nvPr/>
          </p:nvSpPr>
          <p:spPr>
            <a:xfrm>
              <a:off x="6958956" y="3114234"/>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solidFill>
                    <a:srgbClr val="FF0000"/>
                  </a:solidFill>
                  <a:latin typeface="Courier New"/>
                  <a:cs typeface="Courier New"/>
                </a:rPr>
                <a:t>e2cdb</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a:p>
              <a:pPr marL="97790">
                <a:lnSpc>
                  <a:spcPct val="100000"/>
                </a:lnSpc>
                <a:spcBef>
                  <a:spcPts val="195"/>
                </a:spcBef>
                <a:tabLst>
                  <a:tab pos="439420" algn="l"/>
                </a:tabLst>
              </a:pPr>
              <a:r>
                <a:rPr lang="en-US" sz="1200" b="1" spc="5" dirty="0" smtClean="0">
                  <a:latin typeface="Courier New"/>
                  <a:cs typeface="Courier New"/>
                </a:rPr>
                <a:t>2a7cb... </a:t>
              </a:r>
            </a:p>
          </p:txBody>
        </p:sp>
      </p:grpSp>
      <p:cxnSp>
        <p:nvCxnSpPr>
          <p:cNvPr id="38" name="直線コネクタ 37"/>
          <p:cNvCxnSpPr/>
          <p:nvPr/>
        </p:nvCxnSpPr>
        <p:spPr>
          <a:xfrm>
            <a:off x="1435527" y="4777740"/>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1435527" y="4986637"/>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1435527" y="5197383"/>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1435527" y="5419455"/>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7" name="円/楕円 46"/>
          <p:cNvSpPr/>
          <p:nvPr/>
        </p:nvSpPr>
        <p:spPr>
          <a:xfrm>
            <a:off x="4126275" y="3740895"/>
            <a:ext cx="1025316" cy="245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p:nvPr/>
        </p:nvSpPr>
        <p:spPr>
          <a:xfrm>
            <a:off x="4130415" y="4864829"/>
            <a:ext cx="1025316" cy="245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a:off x="8083005" y="3780903"/>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FF0000"/>
                </a:solidFill>
              </a:rPr>
              <a:t>0.5</a:t>
            </a:r>
            <a:endParaRPr kumimoji="1" lang="ja-JP" altLang="en-US" sz="1600" dirty="0">
              <a:solidFill>
                <a:srgbClr val="FF0000"/>
              </a:solidFill>
            </a:endParaRPr>
          </a:p>
        </p:txBody>
      </p:sp>
      <p:sp>
        <p:nvSpPr>
          <p:cNvPr id="42" name="円/楕円 41"/>
          <p:cNvSpPr/>
          <p:nvPr/>
        </p:nvSpPr>
        <p:spPr>
          <a:xfrm>
            <a:off x="8091491" y="4970162"/>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0070C0"/>
                </a:solidFill>
              </a:rPr>
              <a:t>0.0</a:t>
            </a:r>
            <a:endParaRPr kumimoji="1" lang="ja-JP" altLang="en-US" sz="1600" dirty="0">
              <a:solidFill>
                <a:srgbClr val="0070C0"/>
              </a:solidFill>
            </a:endParaRPr>
          </a:p>
        </p:txBody>
      </p:sp>
      <p:sp>
        <p:nvSpPr>
          <p:cNvPr id="43" name="円/楕円 42"/>
          <p:cNvSpPr/>
          <p:nvPr/>
        </p:nvSpPr>
        <p:spPr>
          <a:xfrm>
            <a:off x="6328393" y="4977552"/>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0070C0"/>
                </a:solidFill>
              </a:rPr>
              <a:t>0.0</a:t>
            </a:r>
            <a:endParaRPr kumimoji="1" lang="ja-JP" altLang="en-US" sz="1600" dirty="0">
              <a:solidFill>
                <a:srgbClr val="0070C0"/>
              </a:solidFill>
            </a:endParaRPr>
          </a:p>
        </p:txBody>
      </p:sp>
      <p:sp>
        <p:nvSpPr>
          <p:cNvPr id="56" name="円/楕円 55"/>
          <p:cNvSpPr/>
          <p:nvPr/>
        </p:nvSpPr>
        <p:spPr>
          <a:xfrm>
            <a:off x="6309815" y="3880952"/>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0070C0"/>
                </a:solidFill>
              </a:rPr>
              <a:t>0.0</a:t>
            </a:r>
            <a:endParaRPr kumimoji="1" lang="ja-JP" altLang="en-US" sz="1600" dirty="0">
              <a:solidFill>
                <a:srgbClr val="0070C0"/>
              </a:solidFill>
            </a:endParaRPr>
          </a:p>
        </p:txBody>
      </p:sp>
      <p:sp>
        <p:nvSpPr>
          <p:cNvPr id="7" name="スライド番号プレースホルダー 6"/>
          <p:cNvSpPr>
            <a:spLocks noGrp="1"/>
          </p:cNvSpPr>
          <p:nvPr>
            <p:ph type="sldNum" sz="quarter" idx="12"/>
          </p:nvPr>
        </p:nvSpPr>
        <p:spPr/>
        <p:txBody>
          <a:bodyPr/>
          <a:lstStyle/>
          <a:p>
            <a:fld id="{9F5033E9-932D-4E41-95C3-341F9A6DAE17}" type="slidenum">
              <a:rPr lang="en-US" altLang="ja-JP" smtClean="0"/>
              <a:pPr/>
              <a:t>23</a:t>
            </a:fld>
            <a:endParaRPr lang="en-US" altLang="ja-JP"/>
          </a:p>
        </p:txBody>
      </p:sp>
    </p:spTree>
    <p:extLst>
      <p:ext uri="{BB962C8B-B14F-4D97-AF65-F5344CB8AC3E}">
        <p14:creationId xmlns:p14="http://schemas.microsoft.com/office/powerpoint/2010/main" val="4265595371"/>
      </p:ext>
    </p:extLst>
  </p:cSld>
  <p:clrMapOvr>
    <a:masterClrMapping/>
  </p:clrMapOvr>
  <mc:AlternateContent xmlns:mc="http://schemas.openxmlformats.org/markup-compatibility/2006" xmlns:p14="http://schemas.microsoft.com/office/powerpoint/2010/main">
    <mc:Choice Requires="p14">
      <p:transition spd="slow" p14:dur="2000" advTm="179"/>
    </mc:Choice>
    <mc:Fallback xmlns="">
      <p:transition spd="slow" advTm="179"/>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457200" lvl="1" indent="0">
              <a:buNone/>
            </a:pPr>
            <a:r>
              <a:rPr lang="ja-JP" altLang="en-US" dirty="0" smtClean="0"/>
              <a:t>手順</a:t>
            </a:r>
            <a:r>
              <a:rPr lang="en-US" altLang="ja-JP" dirty="0" smtClean="0"/>
              <a:t>2 (2</a:t>
            </a:r>
            <a:r>
              <a:rPr lang="ja-JP" altLang="en-US" dirty="0" smtClean="0"/>
              <a:t>回目</a:t>
            </a:r>
            <a:r>
              <a:rPr lang="en-US" altLang="ja-JP" dirty="0" smtClean="0"/>
              <a:t>)</a:t>
            </a:r>
            <a:endParaRPr lang="en-US" altLang="ja-JP" dirty="0"/>
          </a:p>
        </p:txBody>
      </p:sp>
      <p:sp>
        <p:nvSpPr>
          <p:cNvPr id="3" name="コンテンツ プレースホルダー 2"/>
          <p:cNvSpPr>
            <a:spLocks noGrp="1"/>
          </p:cNvSpPr>
          <p:nvPr>
            <p:ph idx="1"/>
          </p:nvPr>
        </p:nvSpPr>
        <p:spPr/>
        <p:txBody>
          <a:bodyPr/>
          <a:lstStyle/>
          <a:p>
            <a:endParaRPr kumimoji="1" lang="en-US" altLang="ja-JP" dirty="0" smtClean="0"/>
          </a:p>
          <a:p>
            <a:pPr lvl="1"/>
            <a:endParaRPr kumimoji="1" lang="en-US" altLang="ja-JP" dirty="0" smtClean="0"/>
          </a:p>
          <a:p>
            <a:pPr lvl="1"/>
            <a:endParaRPr lang="en-US" altLang="ja-JP" dirty="0" smtClean="0"/>
          </a:p>
        </p:txBody>
      </p:sp>
      <p:sp>
        <p:nvSpPr>
          <p:cNvPr id="41" name="コンテンツ プレースホルダー 2"/>
          <p:cNvSpPr txBox="1">
            <a:spLocks/>
          </p:cNvSpPr>
          <p:nvPr/>
        </p:nvSpPr>
        <p:spPr bwMode="auto">
          <a:xfrm>
            <a:off x="457200" y="16002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dirty="0" smtClean="0"/>
              <a:t>候補が１つしかないので</a:t>
            </a:r>
            <a:r>
              <a:rPr lang="en-US" altLang="ja-JP" sz="2800" kern="0" dirty="0" smtClean="0"/>
              <a:t>C-1.0.jar</a:t>
            </a:r>
            <a:r>
              <a:rPr lang="ja-JP" altLang="en-US" sz="2800" kern="0" dirty="0" smtClean="0"/>
              <a:t>を選択</a:t>
            </a:r>
            <a:endParaRPr lang="en-US" altLang="ja-JP" sz="2800" kern="0" dirty="0" smtClean="0"/>
          </a:p>
        </p:txBody>
      </p:sp>
      <p:grpSp>
        <p:nvGrpSpPr>
          <p:cNvPr id="17" name="グループ化 16"/>
          <p:cNvGrpSpPr/>
          <p:nvPr/>
        </p:nvGrpSpPr>
        <p:grpSpPr>
          <a:xfrm>
            <a:off x="1137153" y="4067444"/>
            <a:ext cx="1660853" cy="1773442"/>
            <a:chOff x="2713462" y="3043529"/>
            <a:chExt cx="2043520" cy="2925610"/>
          </a:xfrm>
        </p:grpSpPr>
        <p:sp>
          <p:nvSpPr>
            <p:cNvPr id="18" name="角丸四角形 17"/>
            <p:cNvSpPr/>
            <p:nvPr/>
          </p:nvSpPr>
          <p:spPr>
            <a:xfrm>
              <a:off x="2713462" y="3273022"/>
              <a:ext cx="2043520" cy="2696117"/>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20" name="Document"/>
            <p:cNvSpPr>
              <a:spLocks noEditPoints="1" noChangeArrowheads="1"/>
            </p:cNvSpPr>
            <p:nvPr/>
          </p:nvSpPr>
          <p:spPr bwMode="auto">
            <a:xfrm>
              <a:off x="2905606" y="3043529"/>
              <a:ext cx="1520343" cy="49935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Target.jar [5]</a:t>
              </a:r>
            </a:p>
          </p:txBody>
        </p:sp>
      </p:grpSp>
      <p:sp>
        <p:nvSpPr>
          <p:cNvPr id="37" name="object 3"/>
          <p:cNvSpPr txBox="1"/>
          <p:nvPr/>
        </p:nvSpPr>
        <p:spPr>
          <a:xfrm>
            <a:off x="1435527" y="4459677"/>
            <a:ext cx="973983" cy="1254189"/>
          </a:xfrm>
          <a:prstGeom prst="rect">
            <a:avLst/>
          </a:prstGeom>
        </p:spPr>
        <p:txBody>
          <a:bodyPr vert="horz" wrap="square" lIns="0" tIns="0" rIns="0" bIns="0" rtlCol="0">
            <a:spAutoFit/>
          </a:bodyPr>
          <a:lstStyle/>
          <a:p>
            <a:pPr marL="97790" indent="-85725" algn="ctr">
              <a:lnSpc>
                <a:spcPct val="100000"/>
              </a:lnSpc>
              <a:spcBef>
                <a:spcPts val="80"/>
              </a:spcBef>
            </a:pPr>
            <a:r>
              <a:rPr lang="en-US" sz="1400" dirty="0">
                <a:latin typeface="Times New Roman"/>
                <a:cs typeface="Times New Roman"/>
              </a:rPr>
              <a:t>	</a:t>
            </a:r>
            <a:r>
              <a:rPr lang="en-US" sz="1400" u="sng" dirty="0" smtClean="0">
                <a:latin typeface="Times New Roman"/>
                <a:cs typeface="Times New Roman"/>
              </a:rPr>
              <a:t>Hash</a:t>
            </a:r>
          </a:p>
          <a:p>
            <a:pPr marL="97790" indent="-85725">
              <a:lnSpc>
                <a:spcPct val="100000"/>
              </a:lnSpc>
              <a:spcBef>
                <a:spcPts val="80"/>
              </a:spcBef>
            </a:pPr>
            <a:r>
              <a:rPr lang="en-US" sz="1200" b="1" dirty="0" smtClean="0">
                <a:latin typeface="Courier New"/>
                <a:cs typeface="Courier New"/>
              </a:rPr>
              <a:t>	</a:t>
            </a:r>
            <a:r>
              <a:rPr lang="en-US" sz="1200" b="1" dirty="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en-US" sz="1200" b="1" dirty="0">
                <a:latin typeface="Courier New"/>
                <a:cs typeface="Courier New"/>
              </a:rPr>
              <a:t>b</a:t>
            </a:r>
            <a:r>
              <a:rPr sz="1200" b="1" dirty="0" smtClean="0">
                <a:latin typeface="Courier New"/>
                <a:cs typeface="Courier New"/>
              </a:rPr>
              <a:t>f1dc..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pt-BR" sz="1200" b="1" spc="5" dirty="0">
                <a:latin typeface="Courier New"/>
                <a:cs typeface="Courier New"/>
              </a:rPr>
              <a:t>c</a:t>
            </a:r>
            <a:r>
              <a:rPr lang="pt-BR" sz="1200" b="1" spc="5" dirty="0" smtClean="0">
                <a:latin typeface="Courier New"/>
                <a:cs typeface="Courier New"/>
              </a:rPr>
              <a:t>20b4...</a:t>
            </a:r>
          </a:p>
          <a:p>
            <a:pPr marL="97790">
              <a:lnSpc>
                <a:spcPct val="100000"/>
              </a:lnSpc>
              <a:spcBef>
                <a:spcPts val="195"/>
              </a:spcBef>
              <a:tabLst>
                <a:tab pos="439420" algn="l"/>
              </a:tabLst>
            </a:pPr>
            <a:r>
              <a:rPr lang="pt-BR" sz="1200" b="1" spc="5" dirty="0">
                <a:latin typeface="Courier New"/>
                <a:cs typeface="Courier New"/>
              </a:rPr>
              <a:t>d</a:t>
            </a:r>
            <a:r>
              <a:rPr lang="pt-BR" sz="1200" b="1" spc="5" dirty="0" smtClean="0">
                <a:latin typeface="Courier New"/>
                <a:cs typeface="Courier New"/>
              </a:rPr>
              <a:t>a18e...</a:t>
            </a:r>
          </a:p>
          <a:p>
            <a:pPr marL="97790">
              <a:lnSpc>
                <a:spcPct val="100000"/>
              </a:lnSpc>
              <a:spcBef>
                <a:spcPts val="195"/>
              </a:spcBef>
              <a:tabLst>
                <a:tab pos="439420" algn="l"/>
              </a:tabLst>
            </a:pPr>
            <a:r>
              <a:rPr lang="en-US" sz="1200" b="1" spc="5" dirty="0">
                <a:latin typeface="Courier New"/>
                <a:cs typeface="Courier New"/>
              </a:rPr>
              <a:t>e</a:t>
            </a:r>
            <a:r>
              <a:rPr lang="en-US" sz="1200" b="1" spc="5" dirty="0" smtClean="0">
                <a:latin typeface="Courier New"/>
                <a:cs typeface="Courier New"/>
              </a:rPr>
              <a:t>2cdb...</a:t>
            </a:r>
          </a:p>
        </p:txBody>
      </p:sp>
      <p:cxnSp>
        <p:nvCxnSpPr>
          <p:cNvPr id="38" name="直線コネクタ 37"/>
          <p:cNvCxnSpPr/>
          <p:nvPr/>
        </p:nvCxnSpPr>
        <p:spPr>
          <a:xfrm>
            <a:off x="1435527" y="4777740"/>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1435527" y="4986637"/>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1435527" y="5197383"/>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1435527" y="5419455"/>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1435527" y="5586369"/>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6"/>
          <p:cNvSpPr>
            <a:spLocks noGrp="1"/>
          </p:cNvSpPr>
          <p:nvPr>
            <p:ph type="sldNum" sz="quarter" idx="12"/>
          </p:nvPr>
        </p:nvSpPr>
        <p:spPr/>
        <p:txBody>
          <a:bodyPr/>
          <a:lstStyle/>
          <a:p>
            <a:fld id="{9F5033E9-932D-4E41-95C3-341F9A6DAE17}" type="slidenum">
              <a:rPr lang="en-US" altLang="ja-JP" smtClean="0"/>
              <a:pPr/>
              <a:t>24</a:t>
            </a:fld>
            <a:endParaRPr lang="en-US" altLang="ja-JP"/>
          </a:p>
        </p:txBody>
      </p:sp>
      <p:sp>
        <p:nvSpPr>
          <p:cNvPr id="55" name="正方形/長方形 54"/>
          <p:cNvSpPr/>
          <p:nvPr/>
        </p:nvSpPr>
        <p:spPr>
          <a:xfrm>
            <a:off x="3646072" y="3564316"/>
            <a:ext cx="3429098" cy="26493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角丸四角形 30"/>
          <p:cNvSpPr/>
          <p:nvPr/>
        </p:nvSpPr>
        <p:spPr>
          <a:xfrm>
            <a:off x="4680384" y="4453472"/>
            <a:ext cx="1360474" cy="772317"/>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2" name="Document"/>
          <p:cNvSpPr>
            <a:spLocks noEditPoints="1" noChangeArrowheads="1"/>
          </p:cNvSpPr>
          <p:nvPr/>
        </p:nvSpPr>
        <p:spPr bwMode="auto">
          <a:xfrm>
            <a:off x="4780048" y="4348205"/>
            <a:ext cx="1142891" cy="21053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C-1.0.jar [2]</a:t>
            </a:r>
          </a:p>
        </p:txBody>
      </p:sp>
      <p:sp>
        <p:nvSpPr>
          <p:cNvPr id="36" name="object 3"/>
          <p:cNvSpPr txBox="1"/>
          <p:nvPr/>
        </p:nvSpPr>
        <p:spPr>
          <a:xfrm>
            <a:off x="4893050" y="4584153"/>
            <a:ext cx="1005693" cy="636072"/>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solidFill>
                  <a:srgbClr val="FF0000"/>
                </a:solidFill>
                <a:latin typeface="Courier New"/>
                <a:cs typeface="Courier New"/>
              </a:rPr>
              <a:t>e2cdb</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a:p>
            <a:pPr marL="97790">
              <a:lnSpc>
                <a:spcPct val="100000"/>
              </a:lnSpc>
              <a:spcBef>
                <a:spcPts val="195"/>
              </a:spcBef>
              <a:tabLst>
                <a:tab pos="439420" algn="l"/>
              </a:tabLst>
            </a:pPr>
            <a:r>
              <a:rPr lang="en-US" sz="1200" b="1" spc="5" dirty="0" smtClean="0">
                <a:latin typeface="Courier New"/>
                <a:cs typeface="Courier New"/>
              </a:rPr>
              <a:t>2a7cb... </a:t>
            </a:r>
          </a:p>
        </p:txBody>
      </p:sp>
      <p:sp>
        <p:nvSpPr>
          <p:cNvPr id="57" name="円/楕円 56"/>
          <p:cNvSpPr/>
          <p:nvPr/>
        </p:nvSpPr>
        <p:spPr>
          <a:xfrm>
            <a:off x="4838835" y="4329855"/>
            <a:ext cx="1025316" cy="245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07234808"/>
      </p:ext>
    </p:extLst>
  </p:cSld>
  <p:clrMapOvr>
    <a:masterClrMapping/>
  </p:clrMapOvr>
  <mc:AlternateContent xmlns:mc="http://schemas.openxmlformats.org/markup-compatibility/2006" xmlns:p14="http://schemas.microsoft.com/office/powerpoint/2010/main">
    <mc:Choice Requires="p14">
      <p:transition spd="slow" p14:dur="2000" advTm="179"/>
    </mc:Choice>
    <mc:Fallback xmlns="">
      <p:transition spd="slow" advTm="17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500"/>
                                        <p:tgtEl>
                                          <p:spTgt spid="57"/>
                                        </p:tgtEl>
                                      </p:cBhvr>
                                    </p:animEffect>
                                  </p:childTnLst>
                                </p:cTn>
                              </p:par>
                              <p:par>
                                <p:cTn id="8" presetID="10" presetClass="entr" presetSubtype="0" fill="hold" nodeType="withEffect">
                                  <p:stCondLst>
                                    <p:cond delay="0"/>
                                  </p:stCondLst>
                                  <p:childTnLst>
                                    <p:set>
                                      <p:cBhvr>
                                        <p:cTn id="9" dur="1" fill="hold">
                                          <p:stCondLst>
                                            <p:cond delay="0"/>
                                          </p:stCondLst>
                                        </p:cTn>
                                        <p:tgtEl>
                                          <p:spTgt spid="58"/>
                                        </p:tgtEl>
                                        <p:attrNameLst>
                                          <p:attrName>style.visibility</p:attrName>
                                        </p:attrNameLst>
                                      </p:cBhvr>
                                      <p:to>
                                        <p:strVal val="visible"/>
                                      </p:to>
                                    </p:set>
                                    <p:animEffect transition="in" filter="fade">
                                      <p:cBhvr>
                                        <p:cTn id="10"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457200" lvl="1" indent="0">
              <a:buNone/>
            </a:pPr>
            <a:r>
              <a:rPr lang="ja-JP" altLang="en-US" dirty="0" smtClean="0"/>
              <a:t>手順</a:t>
            </a:r>
            <a:r>
              <a:rPr lang="en-US" altLang="ja-JP" dirty="0" smtClean="0"/>
              <a:t>1 (3</a:t>
            </a:r>
            <a:r>
              <a:rPr lang="ja-JP" altLang="en-US" dirty="0" smtClean="0"/>
              <a:t>回目</a:t>
            </a:r>
            <a:r>
              <a:rPr lang="en-US" altLang="ja-JP" dirty="0" smtClean="0"/>
              <a:t>)</a:t>
            </a:r>
            <a:endParaRPr lang="en-US" altLang="ja-JP" dirty="0"/>
          </a:p>
        </p:txBody>
      </p:sp>
      <p:sp>
        <p:nvSpPr>
          <p:cNvPr id="3" name="コンテンツ プレースホルダー 2"/>
          <p:cNvSpPr>
            <a:spLocks noGrp="1"/>
          </p:cNvSpPr>
          <p:nvPr>
            <p:ph idx="1"/>
          </p:nvPr>
        </p:nvSpPr>
        <p:spPr/>
        <p:txBody>
          <a:bodyPr/>
          <a:lstStyle/>
          <a:p>
            <a:endParaRPr kumimoji="1" lang="en-US" altLang="ja-JP" dirty="0" smtClean="0"/>
          </a:p>
          <a:p>
            <a:pPr lvl="1"/>
            <a:endParaRPr kumimoji="1" lang="en-US" altLang="ja-JP" dirty="0" smtClean="0"/>
          </a:p>
          <a:p>
            <a:pPr lvl="1"/>
            <a:endParaRPr lang="en-US" altLang="ja-JP" dirty="0" smtClean="0"/>
          </a:p>
        </p:txBody>
      </p:sp>
      <p:sp>
        <p:nvSpPr>
          <p:cNvPr id="41" name="コンテンツ プレースホルダー 2"/>
          <p:cNvSpPr txBox="1">
            <a:spLocks/>
          </p:cNvSpPr>
          <p:nvPr/>
        </p:nvSpPr>
        <p:spPr bwMode="auto">
          <a:xfrm>
            <a:off x="457200" y="16002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dirty="0" smtClean="0"/>
              <a:t>オーバーラップ値を計算</a:t>
            </a:r>
            <a:endParaRPr lang="en-US" altLang="ja-JP" sz="2800" kern="0" dirty="0" smtClean="0"/>
          </a:p>
        </p:txBody>
      </p:sp>
      <p:grpSp>
        <p:nvGrpSpPr>
          <p:cNvPr id="5" name="グループ化 4"/>
          <p:cNvGrpSpPr/>
          <p:nvPr/>
        </p:nvGrpSpPr>
        <p:grpSpPr>
          <a:xfrm>
            <a:off x="1137153" y="3709968"/>
            <a:ext cx="7318011" cy="2651916"/>
            <a:chOff x="-474587" y="2755592"/>
            <a:chExt cx="9004109" cy="3262927"/>
          </a:xfrm>
        </p:grpSpPr>
        <p:grpSp>
          <p:nvGrpSpPr>
            <p:cNvPr id="17" name="グループ化 16"/>
            <p:cNvGrpSpPr/>
            <p:nvPr/>
          </p:nvGrpSpPr>
          <p:grpSpPr>
            <a:xfrm>
              <a:off x="-474587" y="3195432"/>
              <a:ext cx="2043520" cy="2182050"/>
              <a:chOff x="2713462" y="3043529"/>
              <a:chExt cx="2043520" cy="2925610"/>
            </a:xfrm>
          </p:grpSpPr>
          <p:sp>
            <p:nvSpPr>
              <p:cNvPr id="18" name="角丸四角形 17"/>
              <p:cNvSpPr/>
              <p:nvPr/>
            </p:nvSpPr>
            <p:spPr>
              <a:xfrm>
                <a:off x="2713462" y="3273022"/>
                <a:ext cx="2043520" cy="2696117"/>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20" name="Document"/>
              <p:cNvSpPr>
                <a:spLocks noEditPoints="1" noChangeArrowheads="1"/>
              </p:cNvSpPr>
              <p:nvPr/>
            </p:nvSpPr>
            <p:spPr bwMode="auto">
              <a:xfrm>
                <a:off x="2905606" y="3043529"/>
                <a:ext cx="1520343" cy="49935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Target.jar [5]</a:t>
                </a:r>
              </a:p>
            </p:txBody>
          </p:sp>
        </p:grpSp>
        <p:sp>
          <p:nvSpPr>
            <p:cNvPr id="37" name="object 3"/>
            <p:cNvSpPr txBox="1"/>
            <p:nvPr/>
          </p:nvSpPr>
          <p:spPr>
            <a:xfrm>
              <a:off x="-107466" y="3678037"/>
              <a:ext cx="1198392" cy="1543159"/>
            </a:xfrm>
            <a:prstGeom prst="rect">
              <a:avLst/>
            </a:prstGeom>
          </p:spPr>
          <p:txBody>
            <a:bodyPr vert="horz" wrap="square" lIns="0" tIns="0" rIns="0" bIns="0" rtlCol="0">
              <a:spAutoFit/>
            </a:bodyPr>
            <a:lstStyle/>
            <a:p>
              <a:pPr marL="97790" indent="-85725" algn="ctr">
                <a:lnSpc>
                  <a:spcPct val="100000"/>
                </a:lnSpc>
                <a:spcBef>
                  <a:spcPts val="80"/>
                </a:spcBef>
              </a:pPr>
              <a:r>
                <a:rPr lang="en-US" sz="1400" dirty="0">
                  <a:latin typeface="Times New Roman"/>
                  <a:cs typeface="Times New Roman"/>
                </a:rPr>
                <a:t>	</a:t>
              </a:r>
              <a:r>
                <a:rPr lang="en-US" sz="1400" u="sng" dirty="0" smtClean="0">
                  <a:latin typeface="Times New Roman"/>
                  <a:cs typeface="Times New Roman"/>
                </a:rPr>
                <a:t>Hash</a:t>
              </a:r>
            </a:p>
            <a:p>
              <a:pPr marL="97790" indent="-85725">
                <a:lnSpc>
                  <a:spcPct val="100000"/>
                </a:lnSpc>
                <a:spcBef>
                  <a:spcPts val="80"/>
                </a:spcBef>
              </a:pPr>
              <a:r>
                <a:rPr lang="en-US" sz="1200" b="1" dirty="0" smtClean="0">
                  <a:latin typeface="Courier New"/>
                  <a:cs typeface="Courier New"/>
                </a:rPr>
                <a:t>	</a:t>
              </a:r>
              <a:r>
                <a:rPr lang="en-US" sz="1200" b="1" dirty="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en-US" sz="1200" b="1" dirty="0">
                  <a:latin typeface="Courier New"/>
                  <a:cs typeface="Courier New"/>
                </a:rPr>
                <a:t>b</a:t>
              </a:r>
              <a:r>
                <a:rPr sz="1200" b="1" dirty="0" smtClean="0">
                  <a:latin typeface="Courier New"/>
                  <a:cs typeface="Courier New"/>
                </a:rPr>
                <a:t>f1dc..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pt-BR" sz="1200" b="1" spc="5" dirty="0">
                  <a:latin typeface="Courier New"/>
                  <a:cs typeface="Courier New"/>
                </a:rPr>
                <a:t>c</a:t>
              </a:r>
              <a:r>
                <a:rPr lang="pt-BR" sz="1200" b="1" spc="5" dirty="0" smtClean="0">
                  <a:latin typeface="Courier New"/>
                  <a:cs typeface="Courier New"/>
                </a:rPr>
                <a:t>20b4...</a:t>
              </a:r>
            </a:p>
            <a:p>
              <a:pPr marL="97790">
                <a:lnSpc>
                  <a:spcPct val="100000"/>
                </a:lnSpc>
                <a:spcBef>
                  <a:spcPts val="195"/>
                </a:spcBef>
                <a:tabLst>
                  <a:tab pos="439420" algn="l"/>
                </a:tabLst>
              </a:pPr>
              <a:r>
                <a:rPr lang="pt-BR" sz="1200" b="1" spc="5" dirty="0">
                  <a:latin typeface="Courier New"/>
                  <a:cs typeface="Courier New"/>
                </a:rPr>
                <a:t>d</a:t>
              </a:r>
              <a:r>
                <a:rPr lang="pt-BR" sz="1200" b="1" spc="5" dirty="0" smtClean="0">
                  <a:latin typeface="Courier New"/>
                  <a:cs typeface="Courier New"/>
                </a:rPr>
                <a:t>a18e...</a:t>
              </a:r>
            </a:p>
            <a:p>
              <a:pPr marL="97790">
                <a:lnSpc>
                  <a:spcPct val="100000"/>
                </a:lnSpc>
                <a:spcBef>
                  <a:spcPts val="195"/>
                </a:spcBef>
                <a:tabLst>
                  <a:tab pos="439420" algn="l"/>
                </a:tabLst>
              </a:pPr>
              <a:r>
                <a:rPr lang="en-US" sz="1200" b="1" spc="5" dirty="0">
                  <a:latin typeface="Courier New"/>
                  <a:cs typeface="Courier New"/>
                </a:rPr>
                <a:t>e</a:t>
              </a:r>
              <a:r>
                <a:rPr lang="en-US" sz="1200" b="1" spc="5" dirty="0" smtClean="0">
                  <a:latin typeface="Courier New"/>
                  <a:cs typeface="Courier New"/>
                </a:rPr>
                <a:t>2cdb...</a:t>
              </a:r>
            </a:p>
          </p:txBody>
        </p:sp>
        <p:grpSp>
          <p:nvGrpSpPr>
            <p:cNvPr id="8" name="グループ化 7"/>
            <p:cNvGrpSpPr/>
            <p:nvPr/>
          </p:nvGrpSpPr>
          <p:grpSpPr>
            <a:xfrm>
              <a:off x="2692863" y="2755592"/>
              <a:ext cx="5836659" cy="3262927"/>
              <a:chOff x="3767979" y="3047275"/>
              <a:chExt cx="6113115" cy="3262927"/>
            </a:xfrm>
          </p:grpSpPr>
          <p:sp>
            <p:nvSpPr>
              <p:cNvPr id="6" name="object 10"/>
              <p:cNvSpPr/>
              <p:nvPr/>
            </p:nvSpPr>
            <p:spPr>
              <a:xfrm>
                <a:off x="3767979" y="3047275"/>
                <a:ext cx="6113115" cy="3008617"/>
              </a:xfrm>
              <a:custGeom>
                <a:avLst/>
                <a:gdLst/>
                <a:ahLst/>
                <a:cxnLst/>
                <a:rect l="l" t="t" r="r" b="b"/>
                <a:pathLst>
                  <a:path w="1553210" h="3812540">
                    <a:moveTo>
                      <a:pt x="0" y="3812184"/>
                    </a:moveTo>
                    <a:lnTo>
                      <a:pt x="1553171" y="3812184"/>
                    </a:lnTo>
                    <a:lnTo>
                      <a:pt x="1553171" y="0"/>
                    </a:lnTo>
                    <a:lnTo>
                      <a:pt x="0" y="0"/>
                    </a:lnTo>
                    <a:lnTo>
                      <a:pt x="0" y="3812184"/>
                    </a:lnTo>
                    <a:close/>
                  </a:path>
                </a:pathLst>
              </a:custGeom>
              <a:ln/>
            </p:spPr>
            <p:style>
              <a:lnRef idx="1">
                <a:schemeClr val="accent1"/>
              </a:lnRef>
              <a:fillRef idx="2">
                <a:schemeClr val="accent1"/>
              </a:fillRef>
              <a:effectRef idx="1">
                <a:schemeClr val="accent1"/>
              </a:effectRef>
              <a:fontRef idx="minor">
                <a:schemeClr val="dk1"/>
              </a:fontRef>
            </p:style>
            <p:txBody>
              <a:bodyPr wrap="square" lIns="0" tIns="0" rIns="0" bIns="0" rtlCol="0"/>
              <a:lstStyle/>
              <a:p>
                <a:endParaRPr sz="1400" dirty="0"/>
              </a:p>
            </p:txBody>
          </p:sp>
          <p:sp>
            <p:nvSpPr>
              <p:cNvPr id="14" name="テキスト ボックス 13"/>
              <p:cNvSpPr txBox="1"/>
              <p:nvPr/>
            </p:nvSpPr>
            <p:spPr>
              <a:xfrm>
                <a:off x="6113619" y="5931512"/>
                <a:ext cx="1394086" cy="37869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altLang="ja-JP" sz="1400" dirty="0" smtClean="0"/>
                  <a:t>Database</a:t>
                </a:r>
                <a:endParaRPr lang="en-US" altLang="ja-JP" sz="1400" dirty="0"/>
              </a:p>
            </p:txBody>
          </p:sp>
          <p:grpSp>
            <p:nvGrpSpPr>
              <p:cNvPr id="39" name="グループ化 38"/>
              <p:cNvGrpSpPr/>
              <p:nvPr/>
            </p:nvGrpSpPr>
            <p:grpSpPr>
              <a:xfrm>
                <a:off x="4079924" y="3115606"/>
                <a:ext cx="1753220" cy="1079783"/>
                <a:chOff x="3634828" y="3008089"/>
                <a:chExt cx="1753220" cy="1079783"/>
              </a:xfrm>
            </p:grpSpPr>
            <p:sp>
              <p:nvSpPr>
                <p:cNvPr id="52" name="角丸四角形 51"/>
                <p:cNvSpPr/>
                <p:nvPr/>
              </p:nvSpPr>
              <p:spPr>
                <a:xfrm>
                  <a:off x="3634828" y="3137610"/>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3" name="object 3"/>
                <p:cNvSpPr txBox="1"/>
                <p:nvPr/>
              </p:nvSpPr>
              <p:spPr>
                <a:xfrm>
                  <a:off x="3830584" y="3267133"/>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altLang="ja-JP" sz="1200" b="1" dirty="0" smtClean="0">
                      <a:solidFill>
                        <a:srgbClr val="FF0000"/>
                      </a:solidFill>
                      <a:latin typeface="Courier New"/>
                      <a:cs typeface="Courier New"/>
                    </a:rPr>
                    <a:t>af3bc</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sz="1200" b="1" dirty="0">
                      <a:solidFill>
                        <a:srgbClr val="FF0000"/>
                      </a:solidFill>
                      <a:latin typeface="Courier New"/>
                      <a:cs typeface="Courier New"/>
                    </a:rPr>
                    <a:t>b</a:t>
                  </a:r>
                  <a:r>
                    <a:rPr sz="1200" b="1" dirty="0" smtClean="0">
                      <a:solidFill>
                        <a:srgbClr val="FF0000"/>
                      </a:solidFill>
                      <a:latin typeface="Courier New"/>
                      <a:cs typeface="Courier New"/>
                    </a:rPr>
                    <a:t>f1dc..</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p:txBody>
            </p:sp>
            <p:sp>
              <p:nvSpPr>
                <p:cNvPr id="54" name="Document"/>
                <p:cNvSpPr>
                  <a:spLocks noEditPoints="1" noChangeArrowheads="1"/>
                </p:cNvSpPr>
                <p:nvPr/>
              </p:nvSpPr>
              <p:spPr bwMode="auto">
                <a:xfrm>
                  <a:off x="3763263" y="3008089"/>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a:t>A</a:t>
                  </a:r>
                  <a:r>
                    <a:rPr lang="en-US" altLang="ja-JP" sz="1200" dirty="0" smtClean="0"/>
                    <a:t>-1.0.jar [2]</a:t>
                  </a:r>
                </a:p>
              </p:txBody>
            </p:sp>
          </p:grpSp>
          <p:grpSp>
            <p:nvGrpSpPr>
              <p:cNvPr id="40" name="グループ化 39"/>
              <p:cNvGrpSpPr/>
              <p:nvPr/>
            </p:nvGrpSpPr>
            <p:grpSpPr>
              <a:xfrm>
                <a:off x="6052505" y="3115607"/>
                <a:ext cx="1753220" cy="1079783"/>
                <a:chOff x="3492849" y="3008090"/>
                <a:chExt cx="1753220" cy="1079783"/>
              </a:xfrm>
            </p:grpSpPr>
            <p:sp>
              <p:nvSpPr>
                <p:cNvPr id="49" name="角丸四角形 48"/>
                <p:cNvSpPr/>
                <p:nvPr/>
              </p:nvSpPr>
              <p:spPr>
                <a:xfrm>
                  <a:off x="3492849" y="3137611"/>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0" name="object 3"/>
                <p:cNvSpPr txBox="1"/>
                <p:nvPr/>
              </p:nvSpPr>
              <p:spPr>
                <a:xfrm>
                  <a:off x="3688605" y="3267134"/>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r>
                    <a:rPr lang="en-US" sz="1200" b="1" spc="5" dirty="0" smtClean="0">
                      <a:latin typeface="Courier New"/>
                      <a:cs typeface="Courier New"/>
                    </a:rPr>
                    <a:t> </a:t>
                  </a:r>
                </a:p>
                <a:p>
                  <a:pPr marL="97790">
                    <a:lnSpc>
                      <a:spcPct val="100000"/>
                    </a:lnSpc>
                    <a:spcBef>
                      <a:spcPts val="195"/>
                    </a:spcBef>
                    <a:tabLst>
                      <a:tab pos="439420" algn="l"/>
                    </a:tabLst>
                  </a:pPr>
                  <a:r>
                    <a:rPr lang="en-US" sz="1200" b="1" dirty="0" smtClean="0">
                      <a:latin typeface="Courier New"/>
                      <a:cs typeface="Courier New"/>
                    </a:rPr>
                    <a:t>368dd</a:t>
                  </a:r>
                  <a:r>
                    <a:rPr sz="1200" b="1" dirty="0" smtClean="0">
                      <a:latin typeface="Courier New"/>
                      <a:cs typeface="Courier New"/>
                    </a:rPr>
                    <a:t>..</a:t>
                  </a:r>
                  <a:r>
                    <a:rPr sz="1200" b="1" spc="5" dirty="0" smtClean="0">
                      <a:latin typeface="Courier New"/>
                      <a:cs typeface="Courier New"/>
                    </a:rPr>
                    <a:t>.</a:t>
                  </a:r>
                  <a:endParaRPr lang="en-US" sz="1200" b="1" spc="5" dirty="0" smtClean="0">
                    <a:latin typeface="Courier New"/>
                    <a:cs typeface="Courier New"/>
                  </a:endParaRPr>
                </a:p>
              </p:txBody>
            </p:sp>
            <p:sp>
              <p:nvSpPr>
                <p:cNvPr id="51" name="Document"/>
                <p:cNvSpPr>
                  <a:spLocks noEditPoints="1" noChangeArrowheads="1"/>
                </p:cNvSpPr>
                <p:nvPr/>
              </p:nvSpPr>
              <p:spPr bwMode="auto">
                <a:xfrm>
                  <a:off x="3621284" y="3008090"/>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A-2.0.jar [2]</a:t>
                  </a:r>
                </a:p>
              </p:txBody>
            </p:sp>
          </p:grpSp>
        </p:grpSp>
        <p:sp>
          <p:nvSpPr>
            <p:cNvPr id="67" name="角丸四角形 66"/>
            <p:cNvSpPr/>
            <p:nvPr/>
          </p:nvSpPr>
          <p:spPr>
            <a:xfrm>
              <a:off x="6701343" y="4335787"/>
              <a:ext cx="1739517" cy="1222130"/>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68" name="object 3"/>
            <p:cNvSpPr txBox="1"/>
            <p:nvPr/>
          </p:nvSpPr>
          <p:spPr>
            <a:xfrm>
              <a:off x="6888246" y="4465309"/>
              <a:ext cx="1237409" cy="104139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r>
                <a:rPr lang="en-US" sz="1200" b="1" spc="5" dirty="0" smtClean="0">
                  <a:latin typeface="Courier New"/>
                  <a:cs typeface="Courier New"/>
                </a:rPr>
                <a:t> </a:t>
              </a:r>
            </a:p>
            <a:p>
              <a:pPr marL="97790">
                <a:lnSpc>
                  <a:spcPct val="100000"/>
                </a:lnSpc>
                <a:spcBef>
                  <a:spcPts val="195"/>
                </a:spcBef>
                <a:tabLst>
                  <a:tab pos="439420" algn="l"/>
                </a:tabLst>
              </a:pPr>
              <a:r>
                <a:rPr lang="en-US" altLang="ja-JP" sz="1200" b="1" dirty="0" smtClean="0">
                  <a:latin typeface="Courier New"/>
                  <a:cs typeface="Courier New"/>
                </a:rPr>
                <a:t>bf1dc..</a:t>
              </a:r>
              <a:r>
                <a:rPr lang="en-US" altLang="ja-JP" sz="1200" b="1" spc="5" dirty="0" smtClean="0">
                  <a:latin typeface="Courier New"/>
                  <a:cs typeface="Courier New"/>
                </a:rPr>
                <a:t>.</a:t>
              </a:r>
            </a:p>
            <a:p>
              <a:pPr marL="97790">
                <a:spcBef>
                  <a:spcPts val="195"/>
                </a:spcBef>
                <a:tabLst>
                  <a:tab pos="439420" algn="l"/>
                </a:tabLst>
              </a:pPr>
              <a:r>
                <a:rPr lang="pt-BR" altLang="ja-JP" sz="1200" b="1" spc="5" dirty="0">
                  <a:latin typeface="Courier New"/>
                  <a:cs typeface="Courier New"/>
                </a:rPr>
                <a:t>c20b4</a:t>
              </a:r>
              <a:r>
                <a:rPr lang="pt-BR" altLang="ja-JP" sz="1200" b="1" spc="5" dirty="0" smtClean="0">
                  <a:latin typeface="Courier New"/>
                  <a:cs typeface="Courier New"/>
                </a:rPr>
                <a:t>...</a:t>
              </a:r>
              <a:endParaRPr lang="pt-BR" altLang="ja-JP" sz="1200" b="1" spc="5" dirty="0">
                <a:latin typeface="Courier New"/>
                <a:cs typeface="Courier New"/>
              </a:endParaRPr>
            </a:p>
          </p:txBody>
        </p:sp>
        <p:sp>
          <p:nvSpPr>
            <p:cNvPr id="69" name="Document"/>
            <p:cNvSpPr>
              <a:spLocks noEditPoints="1" noChangeArrowheads="1"/>
            </p:cNvSpPr>
            <p:nvPr/>
          </p:nvSpPr>
          <p:spPr bwMode="auto">
            <a:xfrm>
              <a:off x="6823969" y="4206266"/>
              <a:ext cx="1503159"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D-1.0.jar [3]</a:t>
              </a:r>
            </a:p>
          </p:txBody>
        </p:sp>
        <p:sp>
          <p:nvSpPr>
            <p:cNvPr id="70" name="角丸四角形 69"/>
            <p:cNvSpPr/>
            <p:nvPr/>
          </p:nvSpPr>
          <p:spPr>
            <a:xfrm>
              <a:off x="4871684" y="4335785"/>
              <a:ext cx="1673933" cy="122213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71" name="Document"/>
            <p:cNvSpPr>
              <a:spLocks noEditPoints="1" noChangeArrowheads="1"/>
            </p:cNvSpPr>
            <p:nvPr/>
          </p:nvSpPr>
          <p:spPr bwMode="auto">
            <a:xfrm>
              <a:off x="4994311" y="4206264"/>
              <a:ext cx="13659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B-2.0.jar [3]</a:t>
              </a:r>
            </a:p>
          </p:txBody>
        </p:sp>
        <p:sp>
          <p:nvSpPr>
            <p:cNvPr id="73" name="object 3"/>
            <p:cNvSpPr txBox="1"/>
            <p:nvPr/>
          </p:nvSpPr>
          <p:spPr>
            <a:xfrm>
              <a:off x="5098721" y="4495096"/>
              <a:ext cx="1237409" cy="104139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a:p>
              <a:pPr marL="97790">
                <a:lnSpc>
                  <a:spcPct val="100000"/>
                </a:lnSpc>
                <a:spcBef>
                  <a:spcPts val="195"/>
                </a:spcBef>
                <a:tabLst>
                  <a:tab pos="439420" algn="l"/>
                </a:tabLst>
              </a:pPr>
              <a:r>
                <a:rPr lang="pt-BR" altLang="ja-JP" sz="1200" b="1" spc="5" dirty="0" smtClean="0">
                  <a:latin typeface="Courier New"/>
                  <a:cs typeface="Courier New"/>
                </a:rPr>
                <a:t>4f231...</a:t>
              </a:r>
              <a:endParaRPr lang="pt-BR" altLang="ja-JP" sz="1200" b="1" spc="5" dirty="0">
                <a:latin typeface="Courier New"/>
                <a:cs typeface="Courier New"/>
              </a:endParaRPr>
            </a:p>
          </p:txBody>
        </p:sp>
        <p:sp>
          <p:nvSpPr>
            <p:cNvPr id="76" name="object 3"/>
            <p:cNvSpPr txBox="1"/>
            <p:nvPr/>
          </p:nvSpPr>
          <p:spPr>
            <a:xfrm>
              <a:off x="3100153" y="4478108"/>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p:txBody>
        </p:sp>
        <p:sp>
          <p:nvSpPr>
            <p:cNvPr id="31" name="角丸四角形 30"/>
            <p:cNvSpPr/>
            <p:nvPr/>
          </p:nvSpPr>
          <p:spPr>
            <a:xfrm>
              <a:off x="6697291" y="2953443"/>
              <a:ext cx="1673933"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2" name="Document"/>
            <p:cNvSpPr>
              <a:spLocks noEditPoints="1" noChangeArrowheads="1"/>
            </p:cNvSpPr>
            <p:nvPr/>
          </p:nvSpPr>
          <p:spPr bwMode="auto">
            <a:xfrm>
              <a:off x="6819918" y="2823923"/>
              <a:ext cx="1406218"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C-1.0.jar [2]</a:t>
              </a:r>
            </a:p>
          </p:txBody>
        </p:sp>
        <p:sp>
          <p:nvSpPr>
            <p:cNvPr id="33" name="角丸四角形 32"/>
            <p:cNvSpPr/>
            <p:nvPr/>
          </p:nvSpPr>
          <p:spPr>
            <a:xfrm>
              <a:off x="2988277" y="4335785"/>
              <a:ext cx="1673933" cy="980049"/>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4" name="Document"/>
            <p:cNvSpPr>
              <a:spLocks noEditPoints="1" noChangeArrowheads="1"/>
            </p:cNvSpPr>
            <p:nvPr/>
          </p:nvSpPr>
          <p:spPr bwMode="auto">
            <a:xfrm>
              <a:off x="3110903" y="4206264"/>
              <a:ext cx="13659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B-1.0.jar [2]</a:t>
              </a:r>
            </a:p>
          </p:txBody>
        </p:sp>
        <p:sp>
          <p:nvSpPr>
            <p:cNvPr id="35" name="object 3"/>
            <p:cNvSpPr txBox="1"/>
            <p:nvPr/>
          </p:nvSpPr>
          <p:spPr>
            <a:xfrm>
              <a:off x="3215313" y="4495096"/>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solidFill>
                    <a:srgbClr val="FF0000"/>
                  </a:solidFill>
                  <a:latin typeface="Courier New"/>
                  <a:cs typeface="Courier New"/>
                </a:rPr>
                <a:t>c20b4...</a:t>
              </a:r>
            </a:p>
            <a:p>
              <a:pPr marL="97790">
                <a:lnSpc>
                  <a:spcPct val="100000"/>
                </a:lnSpc>
                <a:spcBef>
                  <a:spcPts val="195"/>
                </a:spcBef>
                <a:tabLst>
                  <a:tab pos="439420" algn="l"/>
                </a:tabLst>
              </a:pPr>
              <a:r>
                <a:rPr lang="pt-BR" altLang="ja-JP" sz="1200" b="1" spc="5" dirty="0">
                  <a:solidFill>
                    <a:srgbClr val="FF0000"/>
                  </a:solidFill>
                  <a:latin typeface="Courier New"/>
                  <a:cs typeface="Courier New"/>
                </a:rPr>
                <a:t>da18e</a:t>
              </a:r>
              <a:r>
                <a:rPr lang="pt-BR" altLang="ja-JP" sz="1200" b="1" spc="5" dirty="0" smtClean="0">
                  <a:solidFill>
                    <a:srgbClr val="FF0000"/>
                  </a:solidFill>
                  <a:latin typeface="Courier New"/>
                  <a:cs typeface="Courier New"/>
                </a:rPr>
                <a:t>...</a:t>
              </a:r>
            </a:p>
          </p:txBody>
        </p:sp>
        <p:sp>
          <p:nvSpPr>
            <p:cNvPr id="36" name="object 3"/>
            <p:cNvSpPr txBox="1"/>
            <p:nvPr/>
          </p:nvSpPr>
          <p:spPr>
            <a:xfrm>
              <a:off x="6958956" y="3114234"/>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solidFill>
                    <a:srgbClr val="FF0000"/>
                  </a:solidFill>
                  <a:latin typeface="Courier New"/>
                  <a:cs typeface="Courier New"/>
                </a:rPr>
                <a:t>e2cdb</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a:p>
              <a:pPr marL="97790">
                <a:lnSpc>
                  <a:spcPct val="100000"/>
                </a:lnSpc>
                <a:spcBef>
                  <a:spcPts val="195"/>
                </a:spcBef>
                <a:tabLst>
                  <a:tab pos="439420" algn="l"/>
                </a:tabLst>
              </a:pPr>
              <a:r>
                <a:rPr lang="en-US" sz="1200" b="1" spc="5" dirty="0" smtClean="0">
                  <a:latin typeface="Courier New"/>
                  <a:cs typeface="Courier New"/>
                </a:rPr>
                <a:t>2a7cb... </a:t>
              </a:r>
            </a:p>
          </p:txBody>
        </p:sp>
      </p:grpSp>
      <p:cxnSp>
        <p:nvCxnSpPr>
          <p:cNvPr id="38" name="直線コネクタ 37"/>
          <p:cNvCxnSpPr/>
          <p:nvPr/>
        </p:nvCxnSpPr>
        <p:spPr>
          <a:xfrm>
            <a:off x="1435527" y="4777740"/>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1435527" y="4986637"/>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1435527" y="5197383"/>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1435527" y="5419455"/>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7" name="円/楕円 46"/>
          <p:cNvSpPr/>
          <p:nvPr/>
        </p:nvSpPr>
        <p:spPr>
          <a:xfrm>
            <a:off x="4126275" y="3740895"/>
            <a:ext cx="1025316" cy="245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p:nvPr/>
        </p:nvSpPr>
        <p:spPr>
          <a:xfrm>
            <a:off x="4130415" y="4864829"/>
            <a:ext cx="1025316" cy="245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円/楕円 56"/>
          <p:cNvSpPr/>
          <p:nvPr/>
        </p:nvSpPr>
        <p:spPr>
          <a:xfrm>
            <a:off x="7124485" y="3747153"/>
            <a:ext cx="1025316" cy="245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8" name="直線コネクタ 57"/>
          <p:cNvCxnSpPr/>
          <p:nvPr/>
        </p:nvCxnSpPr>
        <p:spPr>
          <a:xfrm>
            <a:off x="1435527" y="5586369"/>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6"/>
          <p:cNvSpPr>
            <a:spLocks noGrp="1"/>
          </p:cNvSpPr>
          <p:nvPr>
            <p:ph type="sldNum" sz="quarter" idx="12"/>
          </p:nvPr>
        </p:nvSpPr>
        <p:spPr/>
        <p:txBody>
          <a:bodyPr/>
          <a:lstStyle/>
          <a:p>
            <a:fld id="{9F5033E9-932D-4E41-95C3-341F9A6DAE17}" type="slidenum">
              <a:rPr lang="en-US" altLang="ja-JP" smtClean="0"/>
              <a:pPr/>
              <a:t>25</a:t>
            </a:fld>
            <a:endParaRPr lang="en-US" altLang="ja-JP"/>
          </a:p>
        </p:txBody>
      </p:sp>
      <p:sp>
        <p:nvSpPr>
          <p:cNvPr id="43" name="円/楕円 42"/>
          <p:cNvSpPr/>
          <p:nvPr/>
        </p:nvSpPr>
        <p:spPr>
          <a:xfrm>
            <a:off x="6309815" y="3880952"/>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0070C0"/>
                </a:solidFill>
              </a:rPr>
              <a:t>0.0</a:t>
            </a:r>
            <a:endParaRPr kumimoji="1" lang="ja-JP" altLang="en-US" sz="1600" dirty="0">
              <a:solidFill>
                <a:srgbClr val="0070C0"/>
              </a:solidFill>
            </a:endParaRPr>
          </a:p>
        </p:txBody>
      </p:sp>
      <p:sp>
        <p:nvSpPr>
          <p:cNvPr id="55" name="円/楕円 54"/>
          <p:cNvSpPr/>
          <p:nvPr/>
        </p:nvSpPr>
        <p:spPr>
          <a:xfrm>
            <a:off x="6328393" y="4977552"/>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0070C0"/>
                </a:solidFill>
              </a:rPr>
              <a:t>0.0</a:t>
            </a:r>
            <a:endParaRPr kumimoji="1" lang="ja-JP" altLang="en-US" sz="1600" dirty="0">
              <a:solidFill>
                <a:srgbClr val="0070C0"/>
              </a:solidFill>
            </a:endParaRPr>
          </a:p>
        </p:txBody>
      </p:sp>
      <p:sp>
        <p:nvSpPr>
          <p:cNvPr id="56" name="円/楕円 55"/>
          <p:cNvSpPr/>
          <p:nvPr/>
        </p:nvSpPr>
        <p:spPr>
          <a:xfrm>
            <a:off x="8091491" y="4970162"/>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0070C0"/>
                </a:solidFill>
              </a:rPr>
              <a:t>0.0</a:t>
            </a:r>
            <a:endParaRPr kumimoji="1" lang="ja-JP" altLang="en-US" sz="1600" dirty="0">
              <a:solidFill>
                <a:srgbClr val="0070C0"/>
              </a:solidFill>
            </a:endParaRPr>
          </a:p>
        </p:txBody>
      </p:sp>
    </p:spTree>
    <p:extLst>
      <p:ext uri="{BB962C8B-B14F-4D97-AF65-F5344CB8AC3E}">
        <p14:creationId xmlns:p14="http://schemas.microsoft.com/office/powerpoint/2010/main" val="665611437"/>
      </p:ext>
    </p:extLst>
  </p:cSld>
  <p:clrMapOvr>
    <a:masterClrMapping/>
  </p:clrMapOvr>
  <mc:AlternateContent xmlns:mc="http://schemas.openxmlformats.org/markup-compatibility/2006" xmlns:p14="http://schemas.microsoft.com/office/powerpoint/2010/main">
    <mc:Choice Requires="p14">
      <p:transition spd="slow" p14:dur="2000" advTm="179"/>
    </mc:Choice>
    <mc:Fallback xmlns="">
      <p:transition spd="slow" advTm="17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500"/>
                                        <p:tgtEl>
                                          <p:spTgt spid="4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5"/>
                                        </p:tgtEl>
                                        <p:attrNameLst>
                                          <p:attrName>style.visibility</p:attrName>
                                        </p:attrNameLst>
                                      </p:cBhvr>
                                      <p:to>
                                        <p:strVal val="visible"/>
                                      </p:to>
                                    </p:set>
                                    <p:animEffect transition="in" filter="fade">
                                      <p:cBhvr>
                                        <p:cTn id="10" dur="500"/>
                                        <p:tgtEl>
                                          <p:spTgt spid="5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6"/>
                                        </p:tgtEl>
                                        <p:attrNameLst>
                                          <p:attrName>style.visibility</p:attrName>
                                        </p:attrNameLst>
                                      </p:cBhvr>
                                      <p:to>
                                        <p:strVal val="visible"/>
                                      </p:to>
                                    </p:set>
                                    <p:animEffect transition="in" filter="fade">
                                      <p:cBhvr>
                                        <p:cTn id="13"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55" grpId="0" animBg="1"/>
      <p:bldP spid="5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457200" lvl="1" indent="0">
              <a:buNone/>
            </a:pPr>
            <a:r>
              <a:rPr lang="ja-JP" altLang="en-US" dirty="0" smtClean="0"/>
              <a:t>手順</a:t>
            </a:r>
            <a:r>
              <a:rPr lang="en-US" altLang="ja-JP" dirty="0" smtClean="0"/>
              <a:t>1 (3</a:t>
            </a:r>
            <a:r>
              <a:rPr lang="ja-JP" altLang="en-US" dirty="0" smtClean="0"/>
              <a:t>回目</a:t>
            </a:r>
            <a:r>
              <a:rPr lang="en-US" altLang="ja-JP" dirty="0" smtClean="0"/>
              <a:t>)</a:t>
            </a:r>
            <a:endParaRPr lang="en-US" altLang="ja-JP" dirty="0"/>
          </a:p>
        </p:txBody>
      </p:sp>
      <p:sp>
        <p:nvSpPr>
          <p:cNvPr id="3" name="コンテンツ プレースホルダー 2"/>
          <p:cNvSpPr>
            <a:spLocks noGrp="1"/>
          </p:cNvSpPr>
          <p:nvPr>
            <p:ph idx="1"/>
          </p:nvPr>
        </p:nvSpPr>
        <p:spPr/>
        <p:txBody>
          <a:bodyPr/>
          <a:lstStyle/>
          <a:p>
            <a:endParaRPr kumimoji="1" lang="en-US" altLang="ja-JP" dirty="0" smtClean="0"/>
          </a:p>
          <a:p>
            <a:pPr lvl="1"/>
            <a:endParaRPr kumimoji="1" lang="en-US" altLang="ja-JP" dirty="0" smtClean="0"/>
          </a:p>
          <a:p>
            <a:pPr lvl="1"/>
            <a:endParaRPr lang="en-US" altLang="ja-JP" dirty="0" smtClean="0"/>
          </a:p>
        </p:txBody>
      </p:sp>
      <p:sp>
        <p:nvSpPr>
          <p:cNvPr id="41" name="コンテンツ プレースホルダー 2"/>
          <p:cNvSpPr txBox="1">
            <a:spLocks/>
          </p:cNvSpPr>
          <p:nvPr/>
        </p:nvSpPr>
        <p:spPr bwMode="auto">
          <a:xfrm>
            <a:off x="457200" y="16002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dirty="0"/>
              <a:t>再利用元候補</a:t>
            </a:r>
            <a:r>
              <a:rPr lang="ja-JP" altLang="en-US" sz="2800" kern="0" dirty="0" smtClean="0"/>
              <a:t>がなくなったため </a:t>
            </a:r>
            <a:r>
              <a:rPr lang="en-US" altLang="ja-JP" sz="2800" kern="0" dirty="0" smtClean="0"/>
              <a:t>(</a:t>
            </a:r>
            <a:r>
              <a:rPr lang="ja-JP" altLang="en-US" sz="2800" kern="0" dirty="0" smtClean="0"/>
              <a:t>オーバーラップ値が全て</a:t>
            </a:r>
            <a:r>
              <a:rPr lang="en-US" altLang="ja-JP" sz="2800" kern="0" dirty="0" smtClean="0">
                <a:solidFill>
                  <a:srgbClr val="0070C0"/>
                </a:solidFill>
              </a:rPr>
              <a:t>0.0</a:t>
            </a:r>
            <a:r>
              <a:rPr lang="en-US" altLang="ja-JP" sz="2800" kern="0" dirty="0" smtClean="0"/>
              <a:t>), </a:t>
            </a:r>
            <a:r>
              <a:rPr lang="ja-JP" altLang="en-US" sz="2800" kern="0" dirty="0" smtClean="0"/>
              <a:t>検出を終了する</a:t>
            </a:r>
            <a:endParaRPr lang="en-US" altLang="ja-JP" sz="2800" kern="0" dirty="0" smtClean="0"/>
          </a:p>
        </p:txBody>
      </p:sp>
      <p:grpSp>
        <p:nvGrpSpPr>
          <p:cNvPr id="5" name="グループ化 4"/>
          <p:cNvGrpSpPr/>
          <p:nvPr/>
        </p:nvGrpSpPr>
        <p:grpSpPr>
          <a:xfrm>
            <a:off x="1137153" y="3709968"/>
            <a:ext cx="7318011" cy="2651916"/>
            <a:chOff x="-474587" y="2755592"/>
            <a:chExt cx="9004109" cy="3262927"/>
          </a:xfrm>
        </p:grpSpPr>
        <p:grpSp>
          <p:nvGrpSpPr>
            <p:cNvPr id="17" name="グループ化 16"/>
            <p:cNvGrpSpPr/>
            <p:nvPr/>
          </p:nvGrpSpPr>
          <p:grpSpPr>
            <a:xfrm>
              <a:off x="-474587" y="3195432"/>
              <a:ext cx="2043520" cy="2182050"/>
              <a:chOff x="2713462" y="3043529"/>
              <a:chExt cx="2043520" cy="2925610"/>
            </a:xfrm>
          </p:grpSpPr>
          <p:sp>
            <p:nvSpPr>
              <p:cNvPr id="18" name="角丸四角形 17"/>
              <p:cNvSpPr/>
              <p:nvPr/>
            </p:nvSpPr>
            <p:spPr>
              <a:xfrm>
                <a:off x="2713462" y="3273022"/>
                <a:ext cx="2043520" cy="2696117"/>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20" name="Document"/>
              <p:cNvSpPr>
                <a:spLocks noEditPoints="1" noChangeArrowheads="1"/>
              </p:cNvSpPr>
              <p:nvPr/>
            </p:nvSpPr>
            <p:spPr bwMode="auto">
              <a:xfrm>
                <a:off x="2905606" y="3043529"/>
                <a:ext cx="1520343" cy="49935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Target.jar [5]</a:t>
                </a:r>
              </a:p>
            </p:txBody>
          </p:sp>
        </p:grpSp>
        <p:sp>
          <p:nvSpPr>
            <p:cNvPr id="37" name="object 3"/>
            <p:cNvSpPr txBox="1"/>
            <p:nvPr/>
          </p:nvSpPr>
          <p:spPr>
            <a:xfrm>
              <a:off x="-107466" y="3678037"/>
              <a:ext cx="1198392" cy="1543159"/>
            </a:xfrm>
            <a:prstGeom prst="rect">
              <a:avLst/>
            </a:prstGeom>
          </p:spPr>
          <p:txBody>
            <a:bodyPr vert="horz" wrap="square" lIns="0" tIns="0" rIns="0" bIns="0" rtlCol="0">
              <a:spAutoFit/>
            </a:bodyPr>
            <a:lstStyle/>
            <a:p>
              <a:pPr marL="97790" indent="-85725" algn="ctr">
                <a:lnSpc>
                  <a:spcPct val="100000"/>
                </a:lnSpc>
                <a:spcBef>
                  <a:spcPts val="80"/>
                </a:spcBef>
              </a:pPr>
              <a:r>
                <a:rPr lang="en-US" sz="1400" dirty="0">
                  <a:latin typeface="Times New Roman"/>
                  <a:cs typeface="Times New Roman"/>
                </a:rPr>
                <a:t>	</a:t>
              </a:r>
              <a:r>
                <a:rPr lang="en-US" sz="1400" u="sng" dirty="0" smtClean="0">
                  <a:latin typeface="Times New Roman"/>
                  <a:cs typeface="Times New Roman"/>
                </a:rPr>
                <a:t>Hash</a:t>
              </a:r>
            </a:p>
            <a:p>
              <a:pPr marL="97790" indent="-85725">
                <a:lnSpc>
                  <a:spcPct val="100000"/>
                </a:lnSpc>
                <a:spcBef>
                  <a:spcPts val="80"/>
                </a:spcBef>
              </a:pPr>
              <a:r>
                <a:rPr lang="en-US" sz="1200" b="1" dirty="0" smtClean="0">
                  <a:latin typeface="Courier New"/>
                  <a:cs typeface="Courier New"/>
                </a:rPr>
                <a:t>	</a:t>
              </a:r>
              <a:r>
                <a:rPr lang="en-US" sz="1200" b="1" dirty="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en-US" sz="1200" b="1" dirty="0">
                  <a:latin typeface="Courier New"/>
                  <a:cs typeface="Courier New"/>
                </a:rPr>
                <a:t>b</a:t>
              </a:r>
              <a:r>
                <a:rPr sz="1200" b="1" dirty="0" smtClean="0">
                  <a:latin typeface="Courier New"/>
                  <a:cs typeface="Courier New"/>
                </a:rPr>
                <a:t>f1dc..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pt-BR" sz="1200" b="1" spc="5" dirty="0">
                  <a:latin typeface="Courier New"/>
                  <a:cs typeface="Courier New"/>
                </a:rPr>
                <a:t>c</a:t>
              </a:r>
              <a:r>
                <a:rPr lang="pt-BR" sz="1200" b="1" spc="5" dirty="0" smtClean="0">
                  <a:latin typeface="Courier New"/>
                  <a:cs typeface="Courier New"/>
                </a:rPr>
                <a:t>20b4...</a:t>
              </a:r>
            </a:p>
            <a:p>
              <a:pPr marL="97790">
                <a:lnSpc>
                  <a:spcPct val="100000"/>
                </a:lnSpc>
                <a:spcBef>
                  <a:spcPts val="195"/>
                </a:spcBef>
                <a:tabLst>
                  <a:tab pos="439420" algn="l"/>
                </a:tabLst>
              </a:pPr>
              <a:r>
                <a:rPr lang="pt-BR" sz="1200" b="1" spc="5" dirty="0">
                  <a:latin typeface="Courier New"/>
                  <a:cs typeface="Courier New"/>
                </a:rPr>
                <a:t>d</a:t>
              </a:r>
              <a:r>
                <a:rPr lang="pt-BR" sz="1200" b="1" spc="5" dirty="0" smtClean="0">
                  <a:latin typeface="Courier New"/>
                  <a:cs typeface="Courier New"/>
                </a:rPr>
                <a:t>a18e...</a:t>
              </a:r>
            </a:p>
            <a:p>
              <a:pPr marL="97790">
                <a:lnSpc>
                  <a:spcPct val="100000"/>
                </a:lnSpc>
                <a:spcBef>
                  <a:spcPts val="195"/>
                </a:spcBef>
                <a:tabLst>
                  <a:tab pos="439420" algn="l"/>
                </a:tabLst>
              </a:pPr>
              <a:r>
                <a:rPr lang="en-US" sz="1200" b="1" spc="5" dirty="0">
                  <a:latin typeface="Courier New"/>
                  <a:cs typeface="Courier New"/>
                </a:rPr>
                <a:t>e</a:t>
              </a:r>
              <a:r>
                <a:rPr lang="en-US" sz="1200" b="1" spc="5" dirty="0" smtClean="0">
                  <a:latin typeface="Courier New"/>
                  <a:cs typeface="Courier New"/>
                </a:rPr>
                <a:t>2cdb...</a:t>
              </a:r>
            </a:p>
          </p:txBody>
        </p:sp>
        <p:grpSp>
          <p:nvGrpSpPr>
            <p:cNvPr id="8" name="グループ化 7"/>
            <p:cNvGrpSpPr/>
            <p:nvPr/>
          </p:nvGrpSpPr>
          <p:grpSpPr>
            <a:xfrm>
              <a:off x="2692863" y="2755592"/>
              <a:ext cx="5836659" cy="3262927"/>
              <a:chOff x="3767979" y="3047275"/>
              <a:chExt cx="6113115" cy="3262927"/>
            </a:xfrm>
          </p:grpSpPr>
          <p:sp>
            <p:nvSpPr>
              <p:cNvPr id="6" name="object 10"/>
              <p:cNvSpPr/>
              <p:nvPr/>
            </p:nvSpPr>
            <p:spPr>
              <a:xfrm>
                <a:off x="3767979" y="3047275"/>
                <a:ext cx="6113115" cy="3008617"/>
              </a:xfrm>
              <a:custGeom>
                <a:avLst/>
                <a:gdLst/>
                <a:ahLst/>
                <a:cxnLst/>
                <a:rect l="l" t="t" r="r" b="b"/>
                <a:pathLst>
                  <a:path w="1553210" h="3812540">
                    <a:moveTo>
                      <a:pt x="0" y="3812184"/>
                    </a:moveTo>
                    <a:lnTo>
                      <a:pt x="1553171" y="3812184"/>
                    </a:lnTo>
                    <a:lnTo>
                      <a:pt x="1553171" y="0"/>
                    </a:lnTo>
                    <a:lnTo>
                      <a:pt x="0" y="0"/>
                    </a:lnTo>
                    <a:lnTo>
                      <a:pt x="0" y="3812184"/>
                    </a:lnTo>
                    <a:close/>
                  </a:path>
                </a:pathLst>
              </a:custGeom>
              <a:ln/>
            </p:spPr>
            <p:style>
              <a:lnRef idx="1">
                <a:schemeClr val="accent1"/>
              </a:lnRef>
              <a:fillRef idx="2">
                <a:schemeClr val="accent1"/>
              </a:fillRef>
              <a:effectRef idx="1">
                <a:schemeClr val="accent1"/>
              </a:effectRef>
              <a:fontRef idx="minor">
                <a:schemeClr val="dk1"/>
              </a:fontRef>
            </p:style>
            <p:txBody>
              <a:bodyPr wrap="square" lIns="0" tIns="0" rIns="0" bIns="0" rtlCol="0"/>
              <a:lstStyle/>
              <a:p>
                <a:endParaRPr sz="1400" dirty="0"/>
              </a:p>
            </p:txBody>
          </p:sp>
          <p:sp>
            <p:nvSpPr>
              <p:cNvPr id="14" name="テキスト ボックス 13"/>
              <p:cNvSpPr txBox="1"/>
              <p:nvPr/>
            </p:nvSpPr>
            <p:spPr>
              <a:xfrm>
                <a:off x="6113619" y="5931512"/>
                <a:ext cx="1394086" cy="37869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altLang="ja-JP" sz="1400" dirty="0" smtClean="0"/>
                  <a:t>Database</a:t>
                </a:r>
                <a:endParaRPr lang="en-US" altLang="ja-JP" sz="1400" dirty="0"/>
              </a:p>
            </p:txBody>
          </p:sp>
          <p:grpSp>
            <p:nvGrpSpPr>
              <p:cNvPr id="39" name="グループ化 38"/>
              <p:cNvGrpSpPr/>
              <p:nvPr/>
            </p:nvGrpSpPr>
            <p:grpSpPr>
              <a:xfrm>
                <a:off x="4079924" y="3115606"/>
                <a:ext cx="1753220" cy="1079783"/>
                <a:chOff x="3634828" y="3008089"/>
                <a:chExt cx="1753220" cy="1079783"/>
              </a:xfrm>
            </p:grpSpPr>
            <p:sp>
              <p:nvSpPr>
                <p:cNvPr id="52" name="角丸四角形 51"/>
                <p:cNvSpPr/>
                <p:nvPr/>
              </p:nvSpPr>
              <p:spPr>
                <a:xfrm>
                  <a:off x="3634828" y="3137610"/>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3" name="object 3"/>
                <p:cNvSpPr txBox="1"/>
                <p:nvPr/>
              </p:nvSpPr>
              <p:spPr>
                <a:xfrm>
                  <a:off x="3830584" y="3267133"/>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altLang="ja-JP" sz="1200" b="1" dirty="0" smtClean="0">
                      <a:solidFill>
                        <a:srgbClr val="FF0000"/>
                      </a:solidFill>
                      <a:latin typeface="Courier New"/>
                      <a:cs typeface="Courier New"/>
                    </a:rPr>
                    <a:t>af3bc</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sz="1200" b="1" dirty="0">
                      <a:solidFill>
                        <a:srgbClr val="FF0000"/>
                      </a:solidFill>
                      <a:latin typeface="Courier New"/>
                      <a:cs typeface="Courier New"/>
                    </a:rPr>
                    <a:t>b</a:t>
                  </a:r>
                  <a:r>
                    <a:rPr sz="1200" b="1" dirty="0" smtClean="0">
                      <a:solidFill>
                        <a:srgbClr val="FF0000"/>
                      </a:solidFill>
                      <a:latin typeface="Courier New"/>
                      <a:cs typeface="Courier New"/>
                    </a:rPr>
                    <a:t>f1dc..</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p:txBody>
            </p:sp>
            <p:sp>
              <p:nvSpPr>
                <p:cNvPr id="54" name="Document"/>
                <p:cNvSpPr>
                  <a:spLocks noEditPoints="1" noChangeArrowheads="1"/>
                </p:cNvSpPr>
                <p:nvPr/>
              </p:nvSpPr>
              <p:spPr bwMode="auto">
                <a:xfrm>
                  <a:off x="3763263" y="3008089"/>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a:t>A</a:t>
                  </a:r>
                  <a:r>
                    <a:rPr lang="en-US" altLang="ja-JP" sz="1200" dirty="0" smtClean="0"/>
                    <a:t>-1.0.jar [2]</a:t>
                  </a:r>
                </a:p>
              </p:txBody>
            </p:sp>
          </p:grpSp>
          <p:grpSp>
            <p:nvGrpSpPr>
              <p:cNvPr id="40" name="グループ化 39"/>
              <p:cNvGrpSpPr/>
              <p:nvPr/>
            </p:nvGrpSpPr>
            <p:grpSpPr>
              <a:xfrm>
                <a:off x="6052505" y="3115607"/>
                <a:ext cx="1753220" cy="1079783"/>
                <a:chOff x="3492849" y="3008090"/>
                <a:chExt cx="1753220" cy="1079783"/>
              </a:xfrm>
            </p:grpSpPr>
            <p:sp>
              <p:nvSpPr>
                <p:cNvPr id="49" name="角丸四角形 48"/>
                <p:cNvSpPr/>
                <p:nvPr/>
              </p:nvSpPr>
              <p:spPr>
                <a:xfrm>
                  <a:off x="3492849" y="3137611"/>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0" name="object 3"/>
                <p:cNvSpPr txBox="1"/>
                <p:nvPr/>
              </p:nvSpPr>
              <p:spPr>
                <a:xfrm>
                  <a:off x="3688605" y="3267134"/>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r>
                    <a:rPr lang="en-US" sz="1200" b="1" spc="5" dirty="0" smtClean="0">
                      <a:latin typeface="Courier New"/>
                      <a:cs typeface="Courier New"/>
                    </a:rPr>
                    <a:t> </a:t>
                  </a:r>
                </a:p>
                <a:p>
                  <a:pPr marL="97790">
                    <a:lnSpc>
                      <a:spcPct val="100000"/>
                    </a:lnSpc>
                    <a:spcBef>
                      <a:spcPts val="195"/>
                    </a:spcBef>
                    <a:tabLst>
                      <a:tab pos="439420" algn="l"/>
                    </a:tabLst>
                  </a:pPr>
                  <a:r>
                    <a:rPr lang="en-US" sz="1200" b="1" dirty="0" smtClean="0">
                      <a:latin typeface="Courier New"/>
                      <a:cs typeface="Courier New"/>
                    </a:rPr>
                    <a:t>368dd</a:t>
                  </a:r>
                  <a:r>
                    <a:rPr sz="1200" b="1" dirty="0" smtClean="0">
                      <a:latin typeface="Courier New"/>
                      <a:cs typeface="Courier New"/>
                    </a:rPr>
                    <a:t>..</a:t>
                  </a:r>
                  <a:r>
                    <a:rPr sz="1200" b="1" spc="5" dirty="0" smtClean="0">
                      <a:latin typeface="Courier New"/>
                      <a:cs typeface="Courier New"/>
                    </a:rPr>
                    <a:t>.</a:t>
                  </a:r>
                  <a:endParaRPr lang="en-US" sz="1200" b="1" spc="5" dirty="0" smtClean="0">
                    <a:latin typeface="Courier New"/>
                    <a:cs typeface="Courier New"/>
                  </a:endParaRPr>
                </a:p>
              </p:txBody>
            </p:sp>
            <p:sp>
              <p:nvSpPr>
                <p:cNvPr id="51" name="Document"/>
                <p:cNvSpPr>
                  <a:spLocks noEditPoints="1" noChangeArrowheads="1"/>
                </p:cNvSpPr>
                <p:nvPr/>
              </p:nvSpPr>
              <p:spPr bwMode="auto">
                <a:xfrm>
                  <a:off x="3621284" y="3008090"/>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A-2.0.jar [2]</a:t>
                  </a:r>
                </a:p>
              </p:txBody>
            </p:sp>
          </p:grpSp>
        </p:grpSp>
        <p:sp>
          <p:nvSpPr>
            <p:cNvPr id="67" name="角丸四角形 66"/>
            <p:cNvSpPr/>
            <p:nvPr/>
          </p:nvSpPr>
          <p:spPr>
            <a:xfrm>
              <a:off x="6701343" y="4335787"/>
              <a:ext cx="1739517" cy="1222130"/>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68" name="object 3"/>
            <p:cNvSpPr txBox="1"/>
            <p:nvPr/>
          </p:nvSpPr>
          <p:spPr>
            <a:xfrm>
              <a:off x="6888246" y="4465309"/>
              <a:ext cx="1237409" cy="104139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r>
                <a:rPr lang="en-US" sz="1200" b="1" spc="5" dirty="0" smtClean="0">
                  <a:latin typeface="Courier New"/>
                  <a:cs typeface="Courier New"/>
                </a:rPr>
                <a:t> </a:t>
              </a:r>
            </a:p>
            <a:p>
              <a:pPr marL="97790">
                <a:lnSpc>
                  <a:spcPct val="100000"/>
                </a:lnSpc>
                <a:spcBef>
                  <a:spcPts val="195"/>
                </a:spcBef>
                <a:tabLst>
                  <a:tab pos="439420" algn="l"/>
                </a:tabLst>
              </a:pPr>
              <a:r>
                <a:rPr lang="en-US" altLang="ja-JP" sz="1200" b="1" dirty="0" smtClean="0">
                  <a:latin typeface="Courier New"/>
                  <a:cs typeface="Courier New"/>
                </a:rPr>
                <a:t>bf1dc..</a:t>
              </a:r>
              <a:r>
                <a:rPr lang="en-US" altLang="ja-JP" sz="1200" b="1" spc="5" dirty="0" smtClean="0">
                  <a:latin typeface="Courier New"/>
                  <a:cs typeface="Courier New"/>
                </a:rPr>
                <a:t>.</a:t>
              </a:r>
            </a:p>
            <a:p>
              <a:pPr marL="97790">
                <a:spcBef>
                  <a:spcPts val="195"/>
                </a:spcBef>
                <a:tabLst>
                  <a:tab pos="439420" algn="l"/>
                </a:tabLst>
              </a:pPr>
              <a:r>
                <a:rPr lang="pt-BR" altLang="ja-JP" sz="1200" b="1" spc="5" dirty="0">
                  <a:latin typeface="Courier New"/>
                  <a:cs typeface="Courier New"/>
                </a:rPr>
                <a:t>c20b4</a:t>
              </a:r>
              <a:r>
                <a:rPr lang="pt-BR" altLang="ja-JP" sz="1200" b="1" spc="5" dirty="0" smtClean="0">
                  <a:latin typeface="Courier New"/>
                  <a:cs typeface="Courier New"/>
                </a:rPr>
                <a:t>...</a:t>
              </a:r>
              <a:endParaRPr lang="pt-BR" altLang="ja-JP" sz="1200" b="1" spc="5" dirty="0">
                <a:latin typeface="Courier New"/>
                <a:cs typeface="Courier New"/>
              </a:endParaRPr>
            </a:p>
          </p:txBody>
        </p:sp>
        <p:sp>
          <p:nvSpPr>
            <p:cNvPr id="69" name="Document"/>
            <p:cNvSpPr>
              <a:spLocks noEditPoints="1" noChangeArrowheads="1"/>
            </p:cNvSpPr>
            <p:nvPr/>
          </p:nvSpPr>
          <p:spPr bwMode="auto">
            <a:xfrm>
              <a:off x="6823969" y="4206266"/>
              <a:ext cx="1503159"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D-1.0.jar [3]</a:t>
              </a:r>
            </a:p>
          </p:txBody>
        </p:sp>
        <p:sp>
          <p:nvSpPr>
            <p:cNvPr id="70" name="角丸四角形 69"/>
            <p:cNvSpPr/>
            <p:nvPr/>
          </p:nvSpPr>
          <p:spPr>
            <a:xfrm>
              <a:off x="4871684" y="4335785"/>
              <a:ext cx="1673933" cy="122213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71" name="Document"/>
            <p:cNvSpPr>
              <a:spLocks noEditPoints="1" noChangeArrowheads="1"/>
            </p:cNvSpPr>
            <p:nvPr/>
          </p:nvSpPr>
          <p:spPr bwMode="auto">
            <a:xfrm>
              <a:off x="4994311" y="4206264"/>
              <a:ext cx="13659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B-2.0.jar [3]</a:t>
              </a:r>
            </a:p>
          </p:txBody>
        </p:sp>
        <p:sp>
          <p:nvSpPr>
            <p:cNvPr id="73" name="object 3"/>
            <p:cNvSpPr txBox="1"/>
            <p:nvPr/>
          </p:nvSpPr>
          <p:spPr>
            <a:xfrm>
              <a:off x="5098721" y="4495096"/>
              <a:ext cx="1237409" cy="1041397"/>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a:p>
              <a:pPr marL="97790">
                <a:lnSpc>
                  <a:spcPct val="100000"/>
                </a:lnSpc>
                <a:spcBef>
                  <a:spcPts val="195"/>
                </a:spcBef>
                <a:tabLst>
                  <a:tab pos="439420" algn="l"/>
                </a:tabLst>
              </a:pPr>
              <a:r>
                <a:rPr lang="pt-BR" altLang="ja-JP" sz="1200" b="1" spc="5" dirty="0" smtClean="0">
                  <a:latin typeface="Courier New"/>
                  <a:cs typeface="Courier New"/>
                </a:rPr>
                <a:t>4f231...</a:t>
              </a:r>
              <a:endParaRPr lang="pt-BR" altLang="ja-JP" sz="1200" b="1" spc="5" dirty="0">
                <a:latin typeface="Courier New"/>
                <a:cs typeface="Courier New"/>
              </a:endParaRPr>
            </a:p>
          </p:txBody>
        </p:sp>
        <p:sp>
          <p:nvSpPr>
            <p:cNvPr id="76" name="object 3"/>
            <p:cNvSpPr txBox="1"/>
            <p:nvPr/>
          </p:nvSpPr>
          <p:spPr>
            <a:xfrm>
              <a:off x="3100153" y="4478108"/>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p:txBody>
        </p:sp>
        <p:sp>
          <p:nvSpPr>
            <p:cNvPr id="31" name="角丸四角形 30"/>
            <p:cNvSpPr/>
            <p:nvPr/>
          </p:nvSpPr>
          <p:spPr>
            <a:xfrm>
              <a:off x="6697291" y="2953443"/>
              <a:ext cx="1673933"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2" name="Document"/>
            <p:cNvSpPr>
              <a:spLocks noEditPoints="1" noChangeArrowheads="1"/>
            </p:cNvSpPr>
            <p:nvPr/>
          </p:nvSpPr>
          <p:spPr bwMode="auto">
            <a:xfrm>
              <a:off x="6819918" y="2823923"/>
              <a:ext cx="1406218"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C-1.0.jar [2]</a:t>
              </a:r>
            </a:p>
          </p:txBody>
        </p:sp>
        <p:sp>
          <p:nvSpPr>
            <p:cNvPr id="33" name="角丸四角形 32"/>
            <p:cNvSpPr/>
            <p:nvPr/>
          </p:nvSpPr>
          <p:spPr>
            <a:xfrm>
              <a:off x="2988277" y="4335785"/>
              <a:ext cx="1673933" cy="980049"/>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4" name="Document"/>
            <p:cNvSpPr>
              <a:spLocks noEditPoints="1" noChangeArrowheads="1"/>
            </p:cNvSpPr>
            <p:nvPr/>
          </p:nvSpPr>
          <p:spPr bwMode="auto">
            <a:xfrm>
              <a:off x="3110903" y="4206264"/>
              <a:ext cx="13659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B-1.0.jar [2]</a:t>
              </a:r>
            </a:p>
          </p:txBody>
        </p:sp>
        <p:sp>
          <p:nvSpPr>
            <p:cNvPr id="35" name="object 3"/>
            <p:cNvSpPr txBox="1"/>
            <p:nvPr/>
          </p:nvSpPr>
          <p:spPr>
            <a:xfrm>
              <a:off x="3215313" y="4495096"/>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solidFill>
                    <a:srgbClr val="FF0000"/>
                  </a:solidFill>
                  <a:latin typeface="Courier New"/>
                  <a:cs typeface="Courier New"/>
                </a:rPr>
                <a:t>c20b4...</a:t>
              </a:r>
            </a:p>
            <a:p>
              <a:pPr marL="97790">
                <a:lnSpc>
                  <a:spcPct val="100000"/>
                </a:lnSpc>
                <a:spcBef>
                  <a:spcPts val="195"/>
                </a:spcBef>
                <a:tabLst>
                  <a:tab pos="439420" algn="l"/>
                </a:tabLst>
              </a:pPr>
              <a:r>
                <a:rPr lang="pt-BR" altLang="ja-JP" sz="1200" b="1" spc="5" dirty="0">
                  <a:solidFill>
                    <a:srgbClr val="FF0000"/>
                  </a:solidFill>
                  <a:latin typeface="Courier New"/>
                  <a:cs typeface="Courier New"/>
                </a:rPr>
                <a:t>da18e</a:t>
              </a:r>
              <a:r>
                <a:rPr lang="pt-BR" altLang="ja-JP" sz="1200" b="1" spc="5" dirty="0" smtClean="0">
                  <a:solidFill>
                    <a:srgbClr val="FF0000"/>
                  </a:solidFill>
                  <a:latin typeface="Courier New"/>
                  <a:cs typeface="Courier New"/>
                </a:rPr>
                <a:t>...</a:t>
              </a:r>
            </a:p>
          </p:txBody>
        </p:sp>
        <p:sp>
          <p:nvSpPr>
            <p:cNvPr id="36" name="object 3"/>
            <p:cNvSpPr txBox="1"/>
            <p:nvPr/>
          </p:nvSpPr>
          <p:spPr>
            <a:xfrm>
              <a:off x="6958956" y="3114234"/>
              <a:ext cx="1237409" cy="782625"/>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solidFill>
                    <a:srgbClr val="FF0000"/>
                  </a:solidFill>
                  <a:latin typeface="Courier New"/>
                  <a:cs typeface="Courier New"/>
                </a:rPr>
                <a:t>e2cdb</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a:p>
              <a:pPr marL="97790">
                <a:lnSpc>
                  <a:spcPct val="100000"/>
                </a:lnSpc>
                <a:spcBef>
                  <a:spcPts val="195"/>
                </a:spcBef>
                <a:tabLst>
                  <a:tab pos="439420" algn="l"/>
                </a:tabLst>
              </a:pPr>
              <a:r>
                <a:rPr lang="en-US" sz="1200" b="1" spc="5" dirty="0" smtClean="0">
                  <a:latin typeface="Courier New"/>
                  <a:cs typeface="Courier New"/>
                </a:rPr>
                <a:t>2a7cb... </a:t>
              </a:r>
            </a:p>
          </p:txBody>
        </p:sp>
      </p:grpSp>
      <p:cxnSp>
        <p:nvCxnSpPr>
          <p:cNvPr id="38" name="直線コネクタ 37"/>
          <p:cNvCxnSpPr/>
          <p:nvPr/>
        </p:nvCxnSpPr>
        <p:spPr>
          <a:xfrm>
            <a:off x="1435527" y="4777740"/>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1435527" y="4986637"/>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1435527" y="5197383"/>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1435527" y="5419455"/>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7" name="円/楕円 46"/>
          <p:cNvSpPr/>
          <p:nvPr/>
        </p:nvSpPr>
        <p:spPr>
          <a:xfrm>
            <a:off x="4126275" y="3740895"/>
            <a:ext cx="1025316" cy="245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p:nvPr/>
        </p:nvSpPr>
        <p:spPr>
          <a:xfrm>
            <a:off x="4130415" y="4864829"/>
            <a:ext cx="1025316" cy="245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円/楕円 56"/>
          <p:cNvSpPr/>
          <p:nvPr/>
        </p:nvSpPr>
        <p:spPr>
          <a:xfrm>
            <a:off x="7124485" y="3747153"/>
            <a:ext cx="1025316" cy="245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8" name="直線コネクタ 57"/>
          <p:cNvCxnSpPr/>
          <p:nvPr/>
        </p:nvCxnSpPr>
        <p:spPr>
          <a:xfrm>
            <a:off x="1435527" y="5586369"/>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6"/>
          <p:cNvSpPr>
            <a:spLocks noGrp="1"/>
          </p:cNvSpPr>
          <p:nvPr>
            <p:ph type="sldNum" sz="quarter" idx="12"/>
          </p:nvPr>
        </p:nvSpPr>
        <p:spPr/>
        <p:txBody>
          <a:bodyPr/>
          <a:lstStyle/>
          <a:p>
            <a:fld id="{9F5033E9-932D-4E41-95C3-341F9A6DAE17}" type="slidenum">
              <a:rPr lang="en-US" altLang="ja-JP" smtClean="0"/>
              <a:pPr/>
              <a:t>26</a:t>
            </a:fld>
            <a:endParaRPr lang="en-US" altLang="ja-JP"/>
          </a:p>
        </p:txBody>
      </p:sp>
      <p:sp>
        <p:nvSpPr>
          <p:cNvPr id="43" name="円/楕円 42"/>
          <p:cNvSpPr/>
          <p:nvPr/>
        </p:nvSpPr>
        <p:spPr>
          <a:xfrm>
            <a:off x="6309815" y="3880952"/>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0070C0"/>
                </a:solidFill>
              </a:rPr>
              <a:t>0.0</a:t>
            </a:r>
            <a:endParaRPr kumimoji="1" lang="ja-JP" altLang="en-US" sz="1600" dirty="0">
              <a:solidFill>
                <a:srgbClr val="0070C0"/>
              </a:solidFill>
            </a:endParaRPr>
          </a:p>
        </p:txBody>
      </p:sp>
      <p:sp>
        <p:nvSpPr>
          <p:cNvPr id="55" name="円/楕円 54"/>
          <p:cNvSpPr/>
          <p:nvPr/>
        </p:nvSpPr>
        <p:spPr>
          <a:xfrm>
            <a:off x="6328393" y="4977552"/>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0070C0"/>
                </a:solidFill>
              </a:rPr>
              <a:t>0.0</a:t>
            </a:r>
            <a:endParaRPr kumimoji="1" lang="ja-JP" altLang="en-US" sz="1600" dirty="0">
              <a:solidFill>
                <a:srgbClr val="0070C0"/>
              </a:solidFill>
            </a:endParaRPr>
          </a:p>
        </p:txBody>
      </p:sp>
      <p:sp>
        <p:nvSpPr>
          <p:cNvPr id="56" name="円/楕円 55"/>
          <p:cNvSpPr/>
          <p:nvPr/>
        </p:nvSpPr>
        <p:spPr>
          <a:xfrm>
            <a:off x="8091491" y="4970162"/>
            <a:ext cx="664026" cy="357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0070C0"/>
                </a:solidFill>
              </a:rPr>
              <a:t>0.0</a:t>
            </a:r>
            <a:endParaRPr kumimoji="1" lang="ja-JP" altLang="en-US" sz="1600" dirty="0">
              <a:solidFill>
                <a:srgbClr val="0070C0"/>
              </a:solidFill>
            </a:endParaRPr>
          </a:p>
        </p:txBody>
      </p:sp>
    </p:spTree>
    <p:extLst>
      <p:ext uri="{BB962C8B-B14F-4D97-AF65-F5344CB8AC3E}">
        <p14:creationId xmlns:p14="http://schemas.microsoft.com/office/powerpoint/2010/main" val="1179718669"/>
      </p:ext>
    </p:extLst>
  </p:cSld>
  <p:clrMapOvr>
    <a:masterClrMapping/>
  </p:clrMapOvr>
  <mc:AlternateContent xmlns:mc="http://schemas.openxmlformats.org/markup-compatibility/2006" xmlns:p14="http://schemas.microsoft.com/office/powerpoint/2010/main">
    <mc:Choice Requires="p14">
      <p:transition spd="slow" p14:dur="2000" advTm="179"/>
    </mc:Choice>
    <mc:Fallback xmlns="">
      <p:transition spd="slow" advTm="179"/>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457200" lvl="1" indent="0">
              <a:buNone/>
            </a:pPr>
            <a:r>
              <a:rPr lang="ja-JP" altLang="en-US" dirty="0" smtClean="0"/>
              <a:t>検出</a:t>
            </a:r>
            <a:r>
              <a:rPr lang="ja-JP" altLang="en-US" dirty="0"/>
              <a:t>結果</a:t>
            </a:r>
            <a:endParaRPr lang="en-US" altLang="ja-JP" dirty="0"/>
          </a:p>
        </p:txBody>
      </p:sp>
      <p:sp>
        <p:nvSpPr>
          <p:cNvPr id="3" name="コンテンツ プレースホルダー 2"/>
          <p:cNvSpPr>
            <a:spLocks noGrp="1"/>
          </p:cNvSpPr>
          <p:nvPr>
            <p:ph idx="1"/>
          </p:nvPr>
        </p:nvSpPr>
        <p:spPr/>
        <p:txBody>
          <a:bodyPr/>
          <a:lstStyle/>
          <a:p>
            <a:endParaRPr kumimoji="1" lang="en-US" altLang="ja-JP" dirty="0" smtClean="0"/>
          </a:p>
          <a:p>
            <a:pPr lvl="1"/>
            <a:endParaRPr kumimoji="1" lang="en-US" altLang="ja-JP" dirty="0" smtClean="0"/>
          </a:p>
          <a:p>
            <a:pPr lvl="1"/>
            <a:endParaRPr lang="en-US" altLang="ja-JP" dirty="0" smtClean="0"/>
          </a:p>
        </p:txBody>
      </p:sp>
      <p:sp>
        <p:nvSpPr>
          <p:cNvPr id="41" name="コンテンツ プレースホルダー 2"/>
          <p:cNvSpPr txBox="1">
            <a:spLocks/>
          </p:cNvSpPr>
          <p:nvPr/>
        </p:nvSpPr>
        <p:spPr bwMode="auto">
          <a:xfrm>
            <a:off x="457200" y="1600201"/>
            <a:ext cx="8229600" cy="8528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800" kern="0" dirty="0"/>
              <a:t>検出</a:t>
            </a:r>
            <a:r>
              <a:rPr lang="ja-JP" altLang="en-US" sz="2800" kern="0" dirty="0" smtClean="0"/>
              <a:t>結果：</a:t>
            </a:r>
            <a:endParaRPr lang="en-US" altLang="ja-JP" sz="2800" kern="0" dirty="0" smtClean="0"/>
          </a:p>
          <a:p>
            <a:pPr marL="0" indent="0">
              <a:buNone/>
            </a:pPr>
            <a:r>
              <a:rPr lang="ja-JP" altLang="en-US" sz="2800" kern="0" dirty="0"/>
              <a:t>　</a:t>
            </a:r>
            <a:r>
              <a:rPr lang="ja-JP" altLang="en-US" sz="2800" kern="0" dirty="0" smtClean="0"/>
              <a:t>　</a:t>
            </a:r>
            <a:r>
              <a:rPr lang="en-US" altLang="ja-JP" sz="2800" kern="0" dirty="0" smtClean="0"/>
              <a:t>{A-1.0.jar[2/2], B-1.0.jar[2/2], C-1.0.jar[1/2] }</a:t>
            </a:r>
          </a:p>
        </p:txBody>
      </p:sp>
      <p:grpSp>
        <p:nvGrpSpPr>
          <p:cNvPr id="17" name="グループ化 16"/>
          <p:cNvGrpSpPr/>
          <p:nvPr/>
        </p:nvGrpSpPr>
        <p:grpSpPr>
          <a:xfrm>
            <a:off x="1137153" y="4067445"/>
            <a:ext cx="1660853" cy="1773443"/>
            <a:chOff x="2713462" y="3043529"/>
            <a:chExt cx="2043520" cy="2925610"/>
          </a:xfrm>
        </p:grpSpPr>
        <p:sp>
          <p:nvSpPr>
            <p:cNvPr id="18" name="角丸四角形 17"/>
            <p:cNvSpPr/>
            <p:nvPr/>
          </p:nvSpPr>
          <p:spPr>
            <a:xfrm>
              <a:off x="2713462" y="3273022"/>
              <a:ext cx="2043520" cy="2696117"/>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20" name="Document"/>
            <p:cNvSpPr>
              <a:spLocks noEditPoints="1" noChangeArrowheads="1"/>
            </p:cNvSpPr>
            <p:nvPr/>
          </p:nvSpPr>
          <p:spPr bwMode="auto">
            <a:xfrm>
              <a:off x="2905606" y="3043529"/>
              <a:ext cx="1520343" cy="49935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Target.jar [5]</a:t>
              </a:r>
            </a:p>
          </p:txBody>
        </p:sp>
      </p:grpSp>
      <p:sp>
        <p:nvSpPr>
          <p:cNvPr id="37" name="object 3"/>
          <p:cNvSpPr txBox="1"/>
          <p:nvPr/>
        </p:nvSpPr>
        <p:spPr>
          <a:xfrm>
            <a:off x="1435527" y="4459678"/>
            <a:ext cx="973983" cy="1254190"/>
          </a:xfrm>
          <a:prstGeom prst="rect">
            <a:avLst/>
          </a:prstGeom>
        </p:spPr>
        <p:txBody>
          <a:bodyPr vert="horz" wrap="square" lIns="0" tIns="0" rIns="0" bIns="0" rtlCol="0">
            <a:spAutoFit/>
          </a:bodyPr>
          <a:lstStyle/>
          <a:p>
            <a:pPr marL="97790" indent="-85725" algn="ctr">
              <a:lnSpc>
                <a:spcPct val="100000"/>
              </a:lnSpc>
              <a:spcBef>
                <a:spcPts val="80"/>
              </a:spcBef>
            </a:pPr>
            <a:r>
              <a:rPr lang="en-US" sz="1400" dirty="0">
                <a:latin typeface="Times New Roman"/>
                <a:cs typeface="Times New Roman"/>
              </a:rPr>
              <a:t>	</a:t>
            </a:r>
            <a:r>
              <a:rPr lang="en-US" sz="1400" u="sng" dirty="0" smtClean="0">
                <a:latin typeface="Times New Roman"/>
                <a:cs typeface="Times New Roman"/>
              </a:rPr>
              <a:t>Hash</a:t>
            </a:r>
          </a:p>
          <a:p>
            <a:pPr marL="97790" indent="-85725">
              <a:lnSpc>
                <a:spcPct val="100000"/>
              </a:lnSpc>
              <a:spcBef>
                <a:spcPts val="80"/>
              </a:spcBef>
            </a:pPr>
            <a:r>
              <a:rPr lang="en-US" sz="1200" b="1" dirty="0" smtClean="0">
                <a:latin typeface="Courier New"/>
                <a:cs typeface="Courier New"/>
              </a:rPr>
              <a:t>	</a:t>
            </a:r>
            <a:r>
              <a:rPr lang="en-US" sz="1200" b="1" dirty="0">
                <a:latin typeface="Courier New"/>
                <a:cs typeface="Courier New"/>
              </a:rPr>
              <a:t>a</a:t>
            </a:r>
            <a:r>
              <a:rPr sz="1200" b="1" dirty="0" smtClean="0">
                <a:latin typeface="Courier New"/>
                <a:cs typeface="Courier New"/>
              </a:rPr>
              <a:t>f</a:t>
            </a:r>
            <a:r>
              <a:rPr lang="en-US" sz="1200" b="1" dirty="0" smtClean="0">
                <a:latin typeface="Courier New"/>
                <a:cs typeface="Courier New"/>
              </a:rPr>
              <a:t>3</a:t>
            </a:r>
            <a:r>
              <a:rPr sz="1200" b="1" dirty="0" smtClean="0">
                <a:latin typeface="Courier New"/>
                <a:cs typeface="Courier New"/>
              </a:rPr>
              <a:t>bc..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en-US" sz="1200" b="1" dirty="0">
                <a:latin typeface="Courier New"/>
                <a:cs typeface="Courier New"/>
              </a:rPr>
              <a:t>b</a:t>
            </a:r>
            <a:r>
              <a:rPr sz="1200" b="1" dirty="0" smtClean="0">
                <a:latin typeface="Courier New"/>
                <a:cs typeface="Courier New"/>
              </a:rPr>
              <a:t>f1dc..</a:t>
            </a:r>
            <a:r>
              <a:rPr sz="1200" b="1" spc="5" dirty="0" smtClean="0">
                <a:latin typeface="Courier New"/>
                <a:cs typeface="Courier New"/>
              </a:rPr>
              <a:t>.</a:t>
            </a:r>
            <a:endParaRPr lang="en-US" sz="1200" b="1" spc="5" dirty="0" smtClean="0">
              <a:latin typeface="Courier New"/>
              <a:cs typeface="Courier New"/>
            </a:endParaRPr>
          </a:p>
          <a:p>
            <a:pPr marL="97790">
              <a:lnSpc>
                <a:spcPct val="100000"/>
              </a:lnSpc>
              <a:spcBef>
                <a:spcPts val="195"/>
              </a:spcBef>
              <a:tabLst>
                <a:tab pos="439420" algn="l"/>
              </a:tabLst>
            </a:pPr>
            <a:r>
              <a:rPr lang="pt-BR" sz="1200" b="1" spc="5" dirty="0">
                <a:latin typeface="Courier New"/>
                <a:cs typeface="Courier New"/>
              </a:rPr>
              <a:t>c</a:t>
            </a:r>
            <a:r>
              <a:rPr lang="pt-BR" sz="1200" b="1" spc="5" dirty="0" smtClean="0">
                <a:latin typeface="Courier New"/>
                <a:cs typeface="Courier New"/>
              </a:rPr>
              <a:t>20b4...</a:t>
            </a:r>
          </a:p>
          <a:p>
            <a:pPr marL="97790">
              <a:lnSpc>
                <a:spcPct val="100000"/>
              </a:lnSpc>
              <a:spcBef>
                <a:spcPts val="195"/>
              </a:spcBef>
              <a:tabLst>
                <a:tab pos="439420" algn="l"/>
              </a:tabLst>
            </a:pPr>
            <a:r>
              <a:rPr lang="pt-BR" sz="1200" b="1" spc="5" dirty="0">
                <a:latin typeface="Courier New"/>
                <a:cs typeface="Courier New"/>
              </a:rPr>
              <a:t>d</a:t>
            </a:r>
            <a:r>
              <a:rPr lang="pt-BR" sz="1200" b="1" spc="5" dirty="0" smtClean="0">
                <a:latin typeface="Courier New"/>
                <a:cs typeface="Courier New"/>
              </a:rPr>
              <a:t>a18e...</a:t>
            </a:r>
          </a:p>
          <a:p>
            <a:pPr marL="97790">
              <a:lnSpc>
                <a:spcPct val="100000"/>
              </a:lnSpc>
              <a:spcBef>
                <a:spcPts val="195"/>
              </a:spcBef>
              <a:tabLst>
                <a:tab pos="439420" algn="l"/>
              </a:tabLst>
            </a:pPr>
            <a:r>
              <a:rPr lang="en-US" sz="1200" b="1" spc="5" dirty="0">
                <a:latin typeface="Courier New"/>
                <a:cs typeface="Courier New"/>
              </a:rPr>
              <a:t>e</a:t>
            </a:r>
            <a:r>
              <a:rPr lang="en-US" sz="1200" b="1" spc="5" dirty="0" smtClean="0">
                <a:latin typeface="Courier New"/>
                <a:cs typeface="Courier New"/>
              </a:rPr>
              <a:t>2cdb...</a:t>
            </a:r>
          </a:p>
        </p:txBody>
      </p:sp>
      <p:grpSp>
        <p:nvGrpSpPr>
          <p:cNvPr id="39" name="グループ化 38"/>
          <p:cNvGrpSpPr/>
          <p:nvPr/>
        </p:nvGrpSpPr>
        <p:grpSpPr>
          <a:xfrm>
            <a:off x="5259829" y="3040282"/>
            <a:ext cx="1360474" cy="877585"/>
            <a:chOff x="3634828" y="3008089"/>
            <a:chExt cx="1753220" cy="1079783"/>
          </a:xfrm>
        </p:grpSpPr>
        <p:sp>
          <p:nvSpPr>
            <p:cNvPr id="52" name="角丸四角形 51"/>
            <p:cNvSpPr/>
            <p:nvPr/>
          </p:nvSpPr>
          <p:spPr>
            <a:xfrm>
              <a:off x="3634828" y="3137610"/>
              <a:ext cx="1753220" cy="950262"/>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53" name="object 3"/>
            <p:cNvSpPr txBox="1"/>
            <p:nvPr/>
          </p:nvSpPr>
          <p:spPr>
            <a:xfrm>
              <a:off x="3830584" y="3267133"/>
              <a:ext cx="1296019" cy="782626"/>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altLang="ja-JP" sz="1200" b="1" dirty="0" smtClean="0">
                  <a:solidFill>
                    <a:srgbClr val="FF0000"/>
                  </a:solidFill>
                  <a:latin typeface="Courier New"/>
                  <a:cs typeface="Courier New"/>
                </a:rPr>
                <a:t>af3bc</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r>
                <a:rPr lang="en-US" sz="1200" b="1" spc="5" dirty="0" smtClean="0">
                  <a:solidFill>
                    <a:srgbClr val="FF0000"/>
                  </a:solidFill>
                  <a:latin typeface="Courier New"/>
                  <a:cs typeface="Courier New"/>
                </a:rPr>
                <a:t> </a:t>
              </a:r>
            </a:p>
            <a:p>
              <a:pPr marL="97790">
                <a:lnSpc>
                  <a:spcPct val="100000"/>
                </a:lnSpc>
                <a:spcBef>
                  <a:spcPts val="195"/>
                </a:spcBef>
                <a:tabLst>
                  <a:tab pos="439420" algn="l"/>
                </a:tabLst>
              </a:pPr>
              <a:r>
                <a:rPr lang="en-US" sz="1200" b="1" dirty="0">
                  <a:solidFill>
                    <a:srgbClr val="FF0000"/>
                  </a:solidFill>
                  <a:latin typeface="Courier New"/>
                  <a:cs typeface="Courier New"/>
                </a:rPr>
                <a:t>b</a:t>
              </a:r>
              <a:r>
                <a:rPr sz="1200" b="1" dirty="0" smtClean="0">
                  <a:solidFill>
                    <a:srgbClr val="FF0000"/>
                  </a:solidFill>
                  <a:latin typeface="Courier New"/>
                  <a:cs typeface="Courier New"/>
                </a:rPr>
                <a:t>f1dc..</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p:txBody>
        </p:sp>
        <p:sp>
          <p:nvSpPr>
            <p:cNvPr id="54" name="Document"/>
            <p:cNvSpPr>
              <a:spLocks noEditPoints="1" noChangeArrowheads="1"/>
            </p:cNvSpPr>
            <p:nvPr/>
          </p:nvSpPr>
          <p:spPr bwMode="auto">
            <a:xfrm>
              <a:off x="3763263" y="3008089"/>
              <a:ext cx="1430662" cy="2590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a:t>A</a:t>
              </a:r>
              <a:r>
                <a:rPr lang="en-US" altLang="ja-JP" sz="1200" dirty="0" smtClean="0"/>
                <a:t>-1.0.jar [2]</a:t>
              </a:r>
            </a:p>
          </p:txBody>
        </p:sp>
      </p:grpSp>
      <p:sp>
        <p:nvSpPr>
          <p:cNvPr id="76" name="object 3"/>
          <p:cNvSpPr txBox="1"/>
          <p:nvPr/>
        </p:nvSpPr>
        <p:spPr>
          <a:xfrm>
            <a:off x="5350755" y="4672990"/>
            <a:ext cx="1005693" cy="636072"/>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latin typeface="Courier New"/>
                <a:cs typeface="Courier New"/>
              </a:rPr>
              <a:t>c20b4...</a:t>
            </a:r>
          </a:p>
          <a:p>
            <a:pPr marL="97790">
              <a:lnSpc>
                <a:spcPct val="100000"/>
              </a:lnSpc>
              <a:spcBef>
                <a:spcPts val="195"/>
              </a:spcBef>
              <a:tabLst>
                <a:tab pos="439420" algn="l"/>
              </a:tabLst>
            </a:pPr>
            <a:r>
              <a:rPr lang="pt-BR" altLang="ja-JP" sz="1200" b="1" spc="5" dirty="0">
                <a:latin typeface="Courier New"/>
                <a:cs typeface="Courier New"/>
              </a:rPr>
              <a:t>da18e</a:t>
            </a:r>
            <a:r>
              <a:rPr lang="pt-BR" altLang="ja-JP" sz="1200" b="1" spc="5" dirty="0" smtClean="0">
                <a:latin typeface="Courier New"/>
                <a:cs typeface="Courier New"/>
              </a:rPr>
              <a:t>...</a:t>
            </a:r>
          </a:p>
        </p:txBody>
      </p:sp>
      <p:sp>
        <p:nvSpPr>
          <p:cNvPr id="31" name="角丸四角形 30"/>
          <p:cNvSpPr/>
          <p:nvPr/>
        </p:nvSpPr>
        <p:spPr>
          <a:xfrm>
            <a:off x="5259829" y="5869432"/>
            <a:ext cx="1360474" cy="772318"/>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2" name="Document"/>
          <p:cNvSpPr>
            <a:spLocks noEditPoints="1" noChangeArrowheads="1"/>
          </p:cNvSpPr>
          <p:nvPr/>
        </p:nvSpPr>
        <p:spPr bwMode="auto">
          <a:xfrm>
            <a:off x="5359493" y="5764166"/>
            <a:ext cx="1142891" cy="21053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C-1.0.jar [2]</a:t>
            </a:r>
          </a:p>
        </p:txBody>
      </p:sp>
      <p:sp>
        <p:nvSpPr>
          <p:cNvPr id="33" name="角丸四角形 32"/>
          <p:cNvSpPr/>
          <p:nvPr/>
        </p:nvSpPr>
        <p:spPr>
          <a:xfrm>
            <a:off x="5259829" y="4557318"/>
            <a:ext cx="1360474" cy="796527"/>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4" name="Document"/>
          <p:cNvSpPr>
            <a:spLocks noEditPoints="1" noChangeArrowheads="1"/>
          </p:cNvSpPr>
          <p:nvPr/>
        </p:nvSpPr>
        <p:spPr bwMode="auto">
          <a:xfrm>
            <a:off x="5359492" y="4452051"/>
            <a:ext cx="1110174" cy="21053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200" dirty="0" smtClean="0"/>
              <a:t>B-1.0.jar [2]</a:t>
            </a:r>
          </a:p>
        </p:txBody>
      </p:sp>
      <p:sp>
        <p:nvSpPr>
          <p:cNvPr id="35" name="object 3"/>
          <p:cNvSpPr txBox="1"/>
          <p:nvPr/>
        </p:nvSpPr>
        <p:spPr>
          <a:xfrm>
            <a:off x="5444350" y="4686797"/>
            <a:ext cx="1005693" cy="636072"/>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pt-BR" altLang="ja-JP" sz="1200" b="1" spc="5" dirty="0">
                <a:solidFill>
                  <a:srgbClr val="FF0000"/>
                </a:solidFill>
                <a:latin typeface="Courier New"/>
                <a:cs typeface="Courier New"/>
              </a:rPr>
              <a:t>c20b4...</a:t>
            </a:r>
          </a:p>
          <a:p>
            <a:pPr marL="97790">
              <a:lnSpc>
                <a:spcPct val="100000"/>
              </a:lnSpc>
              <a:spcBef>
                <a:spcPts val="195"/>
              </a:spcBef>
              <a:tabLst>
                <a:tab pos="439420" algn="l"/>
              </a:tabLst>
            </a:pPr>
            <a:r>
              <a:rPr lang="pt-BR" altLang="ja-JP" sz="1200" b="1" spc="5" dirty="0">
                <a:solidFill>
                  <a:srgbClr val="FF0000"/>
                </a:solidFill>
                <a:latin typeface="Courier New"/>
                <a:cs typeface="Courier New"/>
              </a:rPr>
              <a:t>da18e</a:t>
            </a:r>
            <a:r>
              <a:rPr lang="pt-BR" altLang="ja-JP" sz="1200" b="1" spc="5" dirty="0" smtClean="0">
                <a:solidFill>
                  <a:srgbClr val="FF0000"/>
                </a:solidFill>
                <a:latin typeface="Courier New"/>
                <a:cs typeface="Courier New"/>
              </a:rPr>
              <a:t>...</a:t>
            </a:r>
          </a:p>
        </p:txBody>
      </p:sp>
      <p:sp>
        <p:nvSpPr>
          <p:cNvPr id="36" name="object 3"/>
          <p:cNvSpPr txBox="1"/>
          <p:nvPr/>
        </p:nvSpPr>
        <p:spPr>
          <a:xfrm>
            <a:off x="5472494" y="6000114"/>
            <a:ext cx="1005693" cy="636072"/>
          </a:xfrm>
          <a:prstGeom prst="rect">
            <a:avLst/>
          </a:prstGeom>
        </p:spPr>
        <p:txBody>
          <a:bodyPr vert="horz" wrap="square" lIns="0" tIns="0" rIns="0" bIns="0" rtlCol="0">
            <a:spAutoFit/>
          </a:bodyPr>
          <a:lstStyle/>
          <a:p>
            <a:pPr marL="97790" indent="-85725" algn="ctr">
              <a:lnSpc>
                <a:spcPct val="100000"/>
              </a:lnSpc>
              <a:spcBef>
                <a:spcPts val="80"/>
              </a:spcBef>
            </a:pPr>
            <a:r>
              <a:rPr lang="en-US" sz="1400" u="sng" dirty="0" smtClean="0">
                <a:latin typeface="Times New Roman"/>
                <a:cs typeface="Times New Roman"/>
              </a:rPr>
              <a:t>Hash</a:t>
            </a:r>
            <a:endParaRPr sz="1200" u="sng" dirty="0" smtClean="0">
              <a:latin typeface="Arial"/>
              <a:cs typeface="Arial"/>
            </a:endParaRPr>
          </a:p>
          <a:p>
            <a:pPr marL="97790">
              <a:lnSpc>
                <a:spcPct val="100000"/>
              </a:lnSpc>
              <a:spcBef>
                <a:spcPts val="195"/>
              </a:spcBef>
              <a:tabLst>
                <a:tab pos="439420" algn="l"/>
              </a:tabLst>
            </a:pPr>
            <a:r>
              <a:rPr lang="en-US" sz="1200" b="1" dirty="0" smtClean="0">
                <a:solidFill>
                  <a:srgbClr val="FF0000"/>
                </a:solidFill>
                <a:latin typeface="Courier New"/>
                <a:cs typeface="Courier New"/>
              </a:rPr>
              <a:t>e2cdb</a:t>
            </a:r>
            <a:r>
              <a:rPr sz="1200" b="1" dirty="0" smtClean="0">
                <a:solidFill>
                  <a:srgbClr val="FF0000"/>
                </a:solidFill>
                <a:latin typeface="Courier New"/>
                <a:cs typeface="Courier New"/>
              </a:rPr>
              <a:t>..</a:t>
            </a:r>
            <a:r>
              <a:rPr sz="1200" b="1" spc="5" dirty="0" smtClean="0">
                <a:solidFill>
                  <a:srgbClr val="FF0000"/>
                </a:solidFill>
                <a:latin typeface="Courier New"/>
                <a:cs typeface="Courier New"/>
              </a:rPr>
              <a:t>.</a:t>
            </a:r>
            <a:endParaRPr lang="en-US" sz="1200" b="1" spc="5" dirty="0" smtClean="0">
              <a:solidFill>
                <a:srgbClr val="FF0000"/>
              </a:solidFill>
              <a:latin typeface="Courier New"/>
              <a:cs typeface="Courier New"/>
            </a:endParaRPr>
          </a:p>
          <a:p>
            <a:pPr marL="97790">
              <a:lnSpc>
                <a:spcPct val="100000"/>
              </a:lnSpc>
              <a:spcBef>
                <a:spcPts val="195"/>
              </a:spcBef>
              <a:tabLst>
                <a:tab pos="439420" algn="l"/>
              </a:tabLst>
            </a:pPr>
            <a:r>
              <a:rPr lang="en-US" sz="1200" b="1" spc="5" dirty="0" smtClean="0">
                <a:latin typeface="Courier New"/>
                <a:cs typeface="Courier New"/>
              </a:rPr>
              <a:t>2a7cb... </a:t>
            </a:r>
          </a:p>
        </p:txBody>
      </p:sp>
      <p:sp>
        <p:nvSpPr>
          <p:cNvPr id="47" name="円/楕円 46"/>
          <p:cNvSpPr/>
          <p:nvPr/>
        </p:nvSpPr>
        <p:spPr>
          <a:xfrm>
            <a:off x="5432569" y="3015673"/>
            <a:ext cx="1025316" cy="245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p:nvPr/>
        </p:nvSpPr>
        <p:spPr>
          <a:xfrm>
            <a:off x="5438678" y="4427890"/>
            <a:ext cx="1025316" cy="245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円/楕円 56"/>
          <p:cNvSpPr/>
          <p:nvPr/>
        </p:nvSpPr>
        <p:spPr>
          <a:xfrm>
            <a:off x="5418279" y="5745815"/>
            <a:ext cx="1025316" cy="245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右大かっこ 8"/>
          <p:cNvSpPr/>
          <p:nvPr/>
        </p:nvSpPr>
        <p:spPr>
          <a:xfrm>
            <a:off x="2288191" y="4713153"/>
            <a:ext cx="200505" cy="351672"/>
          </a:xfrm>
          <a:prstGeom prst="rightBracket">
            <a:avLst/>
          </a:prstGeom>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9" name="右大かっこ 58"/>
          <p:cNvSpPr/>
          <p:nvPr/>
        </p:nvSpPr>
        <p:spPr>
          <a:xfrm>
            <a:off x="2287044" y="5099525"/>
            <a:ext cx="200505" cy="351672"/>
          </a:xfrm>
          <a:prstGeom prst="rightBracket">
            <a:avLst/>
          </a:prstGeom>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0" name="右大かっこ 59"/>
          <p:cNvSpPr/>
          <p:nvPr/>
        </p:nvSpPr>
        <p:spPr>
          <a:xfrm>
            <a:off x="2287043" y="5511711"/>
            <a:ext cx="200506" cy="192962"/>
          </a:xfrm>
          <a:prstGeom prst="rightBracket">
            <a:avLst/>
          </a:prstGeom>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 name="直線コネクタ 10"/>
          <p:cNvCxnSpPr>
            <a:endCxn id="52" idx="1"/>
          </p:cNvCxnSpPr>
          <p:nvPr/>
        </p:nvCxnSpPr>
        <p:spPr>
          <a:xfrm flipV="1">
            <a:off x="2528961" y="3531708"/>
            <a:ext cx="2730868" cy="13330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1" name="直線コネクタ 60"/>
          <p:cNvCxnSpPr>
            <a:endCxn id="33" idx="1"/>
          </p:cNvCxnSpPr>
          <p:nvPr/>
        </p:nvCxnSpPr>
        <p:spPr>
          <a:xfrm flipV="1">
            <a:off x="2500436" y="4955582"/>
            <a:ext cx="2759393" cy="31535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2" name="直線コネクタ 61"/>
          <p:cNvCxnSpPr>
            <a:endCxn id="31" idx="1"/>
          </p:cNvCxnSpPr>
          <p:nvPr/>
        </p:nvCxnSpPr>
        <p:spPr>
          <a:xfrm>
            <a:off x="2509174" y="5704673"/>
            <a:ext cx="2750655" cy="55091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6" name="スライド番号プレースホルダー 15"/>
          <p:cNvSpPr>
            <a:spLocks noGrp="1"/>
          </p:cNvSpPr>
          <p:nvPr>
            <p:ph type="sldNum" sz="quarter" idx="12"/>
          </p:nvPr>
        </p:nvSpPr>
        <p:spPr/>
        <p:txBody>
          <a:bodyPr/>
          <a:lstStyle/>
          <a:p>
            <a:fld id="{9F5033E9-932D-4E41-95C3-341F9A6DAE17}" type="slidenum">
              <a:rPr lang="en-US" altLang="ja-JP" smtClean="0"/>
              <a:pPr/>
              <a:t>27</a:t>
            </a:fld>
            <a:endParaRPr lang="en-US" altLang="ja-JP"/>
          </a:p>
        </p:txBody>
      </p:sp>
    </p:spTree>
    <p:extLst>
      <p:ext uri="{BB962C8B-B14F-4D97-AF65-F5344CB8AC3E}">
        <p14:creationId xmlns:p14="http://schemas.microsoft.com/office/powerpoint/2010/main" val="1786852595"/>
      </p:ext>
    </p:extLst>
  </p:cSld>
  <p:clrMapOvr>
    <a:masterClrMapping/>
  </p:clrMapOvr>
  <mc:AlternateContent xmlns:mc="http://schemas.openxmlformats.org/markup-compatibility/2006" xmlns:p14="http://schemas.microsoft.com/office/powerpoint/2010/main">
    <mc:Choice Requires="p14">
      <p:transition spd="slow" p14:dur="2000" advTm="179"/>
    </mc:Choice>
    <mc:Fallback xmlns="">
      <p:transition spd="slow" advTm="179"/>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性能評価</a:t>
            </a:r>
            <a:endParaRPr lang="en-US" altLang="ja-JP" dirty="0" smtClean="0"/>
          </a:p>
          <a:p>
            <a:pPr lvl="1"/>
            <a:r>
              <a:rPr lang="ja-JP" altLang="en-US" dirty="0" smtClean="0"/>
              <a:t>検出精度</a:t>
            </a:r>
            <a:endParaRPr lang="en-US" altLang="ja-JP" dirty="0" smtClean="0"/>
          </a:p>
          <a:p>
            <a:pPr lvl="2"/>
            <a:r>
              <a:rPr lang="ja-JP" altLang="en-US" dirty="0" smtClean="0"/>
              <a:t>パッケージ名を比較に用いなくても検出精度が落ちていないか</a:t>
            </a:r>
            <a:endParaRPr lang="en-US" altLang="ja-JP" dirty="0" smtClean="0"/>
          </a:p>
          <a:p>
            <a:pPr lvl="1"/>
            <a:r>
              <a:rPr lang="ja-JP" altLang="en-US" dirty="0" smtClean="0"/>
              <a:t>実行時間</a:t>
            </a:r>
            <a:endParaRPr lang="en-US" altLang="ja-JP" dirty="0" smtClean="0"/>
          </a:p>
          <a:p>
            <a:pPr lvl="2"/>
            <a:r>
              <a:rPr lang="ja-JP" altLang="en-US" dirty="0" smtClean="0"/>
              <a:t>検出にかかる時間はどの程度か</a:t>
            </a:r>
            <a:endParaRPr lang="en-US" altLang="ja-JP" dirty="0" smtClean="0"/>
          </a:p>
          <a:p>
            <a:pPr lvl="1"/>
            <a:endParaRPr lang="en-US" altLang="ja-JP" dirty="0" smtClean="0"/>
          </a:p>
          <a:p>
            <a:r>
              <a:rPr kumimoji="1" lang="ja-JP" altLang="en-US" dirty="0" smtClean="0"/>
              <a:t>ケーススタディ</a:t>
            </a:r>
            <a:r>
              <a:rPr kumimoji="1" lang="en-US" altLang="ja-JP" dirty="0" smtClean="0"/>
              <a:t>(</a:t>
            </a:r>
            <a:r>
              <a:rPr kumimoji="1" lang="ja-JP" altLang="en-US" dirty="0" smtClean="0"/>
              <a:t>パッケージリネームの事例</a:t>
            </a:r>
            <a:r>
              <a:rPr kumimoji="1" lang="en-US" altLang="ja-JP" dirty="0" smtClean="0"/>
              <a:t>)</a:t>
            </a:r>
          </a:p>
          <a:p>
            <a:pPr lvl="1"/>
            <a:r>
              <a:rPr lang="ja-JP" altLang="en-US" dirty="0" smtClean="0"/>
              <a:t>パッケージがリネームされている再利用を検出できているか</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28</a:t>
            </a:fld>
            <a:endParaRPr lang="en-US" altLang="ja-JP"/>
          </a:p>
        </p:txBody>
      </p:sp>
    </p:spTree>
    <p:extLst>
      <p:ext uri="{BB962C8B-B14F-4D97-AF65-F5344CB8AC3E}">
        <p14:creationId xmlns:p14="http://schemas.microsoft.com/office/powerpoint/2010/main" val="11053338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検出精度の</a:t>
            </a:r>
            <a:r>
              <a:rPr lang="ja-JP" altLang="en-US" dirty="0"/>
              <a:t>評価</a:t>
            </a:r>
            <a:r>
              <a:rPr kumimoji="1" lang="en-US" altLang="ja-JP" dirty="0" smtClean="0"/>
              <a:t/>
            </a:r>
            <a:br>
              <a:rPr kumimoji="1" lang="en-US" altLang="ja-JP" dirty="0" smtClean="0"/>
            </a:br>
            <a:r>
              <a:rPr lang="en-US" altLang="ja-JP" dirty="0" smtClean="0"/>
              <a:t>(</a:t>
            </a:r>
            <a:r>
              <a:rPr lang="ja-JP" altLang="en-US" dirty="0" smtClean="0"/>
              <a:t>実験方法</a:t>
            </a:r>
            <a:r>
              <a:rPr lang="en-US" altLang="ja-JP" dirty="0" smtClean="0"/>
              <a:t>)</a:t>
            </a:r>
            <a:endParaRPr kumimoji="1" lang="ja-JP" altLang="en-US" dirty="0"/>
          </a:p>
        </p:txBody>
      </p:sp>
      <p:sp>
        <p:nvSpPr>
          <p:cNvPr id="3" name="コンテンツ プレースホルダー 2"/>
          <p:cNvSpPr>
            <a:spLocks noGrp="1"/>
          </p:cNvSpPr>
          <p:nvPr>
            <p:ph idx="1"/>
          </p:nvPr>
        </p:nvSpPr>
        <p:spPr>
          <a:xfrm>
            <a:off x="457200" y="1600201"/>
            <a:ext cx="8229600" cy="2748280"/>
          </a:xfrm>
        </p:spPr>
        <p:txBody>
          <a:bodyPr/>
          <a:lstStyle/>
          <a:p>
            <a:pPr marL="514350" indent="-514350">
              <a:buFont typeface="+mj-ea"/>
              <a:buAutoNum type="circleNumDbPlain"/>
            </a:pPr>
            <a:r>
              <a:rPr kumimoji="1" lang="ja-JP" altLang="en-US" dirty="0" smtClean="0"/>
              <a:t>約</a:t>
            </a:r>
            <a:r>
              <a:rPr kumimoji="1" lang="en-US" altLang="ja-JP" dirty="0" smtClean="0"/>
              <a:t>23</a:t>
            </a:r>
            <a:r>
              <a:rPr lang="en-US" altLang="ja-JP" dirty="0" smtClean="0"/>
              <a:t>0,000</a:t>
            </a:r>
            <a:r>
              <a:rPr lang="ja-JP" altLang="en-US" dirty="0" smtClean="0"/>
              <a:t>個のライブラリから</a:t>
            </a:r>
            <a:r>
              <a:rPr kumimoji="1" lang="ja-JP" altLang="en-US" dirty="0" smtClean="0"/>
              <a:t>、ランダムに選択した</a:t>
            </a:r>
            <a:r>
              <a:rPr kumimoji="1" lang="en-US" altLang="ja-JP" dirty="0" smtClean="0"/>
              <a:t>5-100</a:t>
            </a:r>
            <a:r>
              <a:rPr kumimoji="1" lang="ja-JP" altLang="en-US" dirty="0" smtClean="0"/>
              <a:t>個を</a:t>
            </a:r>
            <a:r>
              <a:rPr kumimoji="1" lang="en-US" altLang="ja-JP" dirty="0" smtClean="0"/>
              <a:t>1</a:t>
            </a:r>
            <a:r>
              <a:rPr kumimoji="1" lang="ja-JP" altLang="en-US" dirty="0" err="1" smtClean="0"/>
              <a:t>つの</a:t>
            </a:r>
            <a:r>
              <a:rPr kumimoji="1" lang="en-US" altLang="ja-JP" dirty="0" smtClean="0"/>
              <a:t>jar</a:t>
            </a:r>
            <a:r>
              <a:rPr kumimoji="1" lang="ja-JP" altLang="en-US" dirty="0" smtClean="0"/>
              <a:t>ファイルにまとめたものを作成</a:t>
            </a:r>
            <a:endParaRPr kumimoji="1" lang="en-US" altLang="ja-JP" dirty="0" smtClean="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29</a:t>
            </a:fld>
            <a:endParaRPr lang="en-US" altLang="ja-JP"/>
          </a:p>
        </p:txBody>
      </p:sp>
      <p:pic>
        <p:nvPicPr>
          <p:cNvPr id="16" name="Picture 4" descr="「ファイル アイコン」の画像検索結果"/>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88546" y="3827776"/>
            <a:ext cx="2152253" cy="2152255"/>
          </a:xfrm>
          <a:prstGeom prst="rect">
            <a:avLst/>
          </a:prstGeom>
          <a:noFill/>
          <a:extLst>
            <a:ext uri="{909E8E84-426E-40DD-AFC4-6F175D3DCCD1}">
              <a14:hiddenFill xmlns:a14="http://schemas.microsoft.com/office/drawing/2010/main">
                <a:solidFill>
                  <a:srgbClr val="FFFFFF"/>
                </a:solidFill>
              </a14:hiddenFill>
            </a:ext>
          </a:extLst>
        </p:spPr>
      </p:pic>
      <p:sp>
        <p:nvSpPr>
          <p:cNvPr id="18" name="テキスト ボックス 17"/>
          <p:cNvSpPr txBox="1"/>
          <p:nvPr/>
        </p:nvSpPr>
        <p:spPr>
          <a:xfrm>
            <a:off x="7128701" y="5610699"/>
            <a:ext cx="1471941" cy="369332"/>
          </a:xfrm>
          <a:prstGeom prst="rect">
            <a:avLst/>
          </a:prstGeom>
          <a:noFill/>
        </p:spPr>
        <p:txBody>
          <a:bodyPr wrap="square" rtlCol="0">
            <a:spAutoFit/>
          </a:bodyPr>
          <a:lstStyle/>
          <a:p>
            <a:pPr algn="ctr"/>
            <a:r>
              <a:rPr kumimoji="1" lang="en-US" altLang="ja-JP" dirty="0" smtClean="0"/>
              <a:t>Target.jar</a:t>
            </a:r>
            <a:endParaRPr kumimoji="1" lang="ja-JP" altLang="en-US" dirty="0"/>
          </a:p>
        </p:txBody>
      </p:sp>
      <p:pic>
        <p:nvPicPr>
          <p:cNvPr id="7" name="Picture 4" descr="「ファイル アイコン」の画像検索結果"/>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21322" y="3402681"/>
            <a:ext cx="1022531" cy="102253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ファイル アイコン」の画像検索結果"/>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21320" y="4376950"/>
            <a:ext cx="1022531" cy="102253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ファイル アイコン」の画像検索結果"/>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21322" y="5351218"/>
            <a:ext cx="1022531" cy="1022532"/>
          </a:xfrm>
          <a:prstGeom prst="rect">
            <a:avLst/>
          </a:prstGeom>
          <a:noFill/>
          <a:extLst>
            <a:ext uri="{909E8E84-426E-40DD-AFC4-6F175D3DCCD1}">
              <a14:hiddenFill xmlns:a14="http://schemas.microsoft.com/office/drawing/2010/main">
                <a:solidFill>
                  <a:srgbClr val="FFFFFF"/>
                </a:solidFill>
              </a14:hiddenFill>
            </a:ext>
          </a:extLst>
        </p:spPr>
      </p:pic>
      <p:sp>
        <p:nvSpPr>
          <p:cNvPr id="10" name="テキスト ボックス 9"/>
          <p:cNvSpPr txBox="1"/>
          <p:nvPr/>
        </p:nvSpPr>
        <p:spPr>
          <a:xfrm>
            <a:off x="3596616" y="4165517"/>
            <a:ext cx="1471941" cy="369332"/>
          </a:xfrm>
          <a:prstGeom prst="rect">
            <a:avLst/>
          </a:prstGeom>
          <a:noFill/>
        </p:spPr>
        <p:txBody>
          <a:bodyPr wrap="square" rtlCol="0">
            <a:spAutoFit/>
          </a:bodyPr>
          <a:lstStyle/>
          <a:p>
            <a:pPr algn="ctr"/>
            <a:r>
              <a:rPr kumimoji="1" lang="en-US" altLang="ja-JP" dirty="0" smtClean="0"/>
              <a:t>A-1.0.jar</a:t>
            </a:r>
            <a:endParaRPr kumimoji="1" lang="ja-JP" altLang="en-US" dirty="0"/>
          </a:p>
        </p:txBody>
      </p:sp>
      <p:sp>
        <p:nvSpPr>
          <p:cNvPr id="11" name="テキスト ボックス 10"/>
          <p:cNvSpPr txBox="1"/>
          <p:nvPr/>
        </p:nvSpPr>
        <p:spPr>
          <a:xfrm>
            <a:off x="3567948" y="5176342"/>
            <a:ext cx="1471941" cy="369332"/>
          </a:xfrm>
          <a:prstGeom prst="rect">
            <a:avLst/>
          </a:prstGeom>
          <a:noFill/>
        </p:spPr>
        <p:txBody>
          <a:bodyPr wrap="square" rtlCol="0">
            <a:spAutoFit/>
          </a:bodyPr>
          <a:lstStyle/>
          <a:p>
            <a:pPr algn="ctr"/>
            <a:r>
              <a:rPr kumimoji="1" lang="en-US" altLang="ja-JP" dirty="0" smtClean="0"/>
              <a:t>B-1.0.jar</a:t>
            </a:r>
            <a:endParaRPr kumimoji="1" lang="ja-JP" altLang="en-US" dirty="0"/>
          </a:p>
        </p:txBody>
      </p:sp>
      <p:sp>
        <p:nvSpPr>
          <p:cNvPr id="13" name="テキスト ボックス 12"/>
          <p:cNvSpPr txBox="1"/>
          <p:nvPr/>
        </p:nvSpPr>
        <p:spPr>
          <a:xfrm>
            <a:off x="3582098" y="6187167"/>
            <a:ext cx="1471941" cy="369332"/>
          </a:xfrm>
          <a:prstGeom prst="rect">
            <a:avLst/>
          </a:prstGeom>
          <a:noFill/>
        </p:spPr>
        <p:txBody>
          <a:bodyPr wrap="square" rtlCol="0">
            <a:spAutoFit/>
          </a:bodyPr>
          <a:lstStyle/>
          <a:p>
            <a:pPr algn="ctr"/>
            <a:r>
              <a:rPr lang="en-US" altLang="ja-JP" dirty="0"/>
              <a:t>C</a:t>
            </a:r>
            <a:r>
              <a:rPr kumimoji="1" lang="en-US" altLang="ja-JP" dirty="0" smtClean="0"/>
              <a:t>-1.0.jar</a:t>
            </a:r>
            <a:endParaRPr kumimoji="1" lang="ja-JP" altLang="en-US" dirty="0"/>
          </a:p>
        </p:txBody>
      </p:sp>
      <p:pic>
        <p:nvPicPr>
          <p:cNvPr id="6" name="図 5"/>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062585" y="4674891"/>
            <a:ext cx="540000" cy="540000"/>
          </a:xfrm>
          <a:prstGeom prst="rect">
            <a:avLst/>
          </a:prstGeom>
        </p:spPr>
      </p:pic>
      <p:pic>
        <p:nvPicPr>
          <p:cNvPr id="19" name="図 18"/>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062585" y="3656477"/>
            <a:ext cx="540000" cy="540000"/>
          </a:xfrm>
          <a:prstGeom prst="rect">
            <a:avLst/>
          </a:prstGeom>
        </p:spPr>
      </p:pic>
      <p:pic>
        <p:nvPicPr>
          <p:cNvPr id="20" name="図 19"/>
          <p:cNvPicPr>
            <a:picLocks noChangeAspect="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062585" y="5635498"/>
            <a:ext cx="540000" cy="540000"/>
          </a:xfrm>
          <a:prstGeom prst="rect">
            <a:avLst/>
          </a:prstGeom>
        </p:spPr>
      </p:pic>
      <p:cxnSp>
        <p:nvCxnSpPr>
          <p:cNvPr id="22" name="直線矢印コネクタ 21"/>
          <p:cNvCxnSpPr>
            <a:stCxn id="19" idx="3"/>
          </p:cNvCxnSpPr>
          <p:nvPr/>
        </p:nvCxnSpPr>
        <p:spPr>
          <a:xfrm>
            <a:off x="4602585" y="3926477"/>
            <a:ext cx="2185959" cy="79925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6" idx="3"/>
            <a:endCxn id="16" idx="1"/>
          </p:cNvCxnSpPr>
          <p:nvPr/>
        </p:nvCxnSpPr>
        <p:spPr>
          <a:xfrm flipV="1">
            <a:off x="4602585" y="4903904"/>
            <a:ext cx="2185961"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a:stCxn id="20" idx="3"/>
          </p:cNvCxnSpPr>
          <p:nvPr/>
        </p:nvCxnSpPr>
        <p:spPr>
          <a:xfrm flipV="1">
            <a:off x="4602585" y="5106716"/>
            <a:ext cx="2185959" cy="79878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pic>
        <p:nvPicPr>
          <p:cNvPr id="33" name="図 32"/>
          <p:cNvPicPr>
            <a:picLocks noChangeAspect="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058885" y="4731115"/>
            <a:ext cx="540000" cy="540000"/>
          </a:xfrm>
          <a:prstGeom prst="rect">
            <a:avLst/>
          </a:prstGeom>
        </p:spPr>
      </p:pic>
      <p:pic>
        <p:nvPicPr>
          <p:cNvPr id="34" name="図 33"/>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594671" y="4731115"/>
            <a:ext cx="540000" cy="540000"/>
          </a:xfrm>
          <a:prstGeom prst="rect">
            <a:avLst/>
          </a:prstGeom>
        </p:spPr>
      </p:pic>
      <p:pic>
        <p:nvPicPr>
          <p:cNvPr id="39" name="図 38"/>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115823" y="4725727"/>
            <a:ext cx="540000" cy="540000"/>
          </a:xfrm>
          <a:prstGeom prst="rect">
            <a:avLst/>
          </a:prstGeom>
        </p:spPr>
      </p:pic>
      <p:sp>
        <p:nvSpPr>
          <p:cNvPr id="40" name="円柱 39"/>
          <p:cNvSpPr/>
          <p:nvPr/>
        </p:nvSpPr>
        <p:spPr>
          <a:xfrm>
            <a:off x="182979" y="3880054"/>
            <a:ext cx="1603876" cy="1853912"/>
          </a:xfrm>
          <a:prstGeom prst="can">
            <a:avLst/>
          </a:prstGeom>
          <a:ln/>
        </p:spPr>
        <p:style>
          <a:lnRef idx="2">
            <a:schemeClr val="accent4"/>
          </a:lnRef>
          <a:fillRef idx="1">
            <a:schemeClr val="lt1"/>
          </a:fillRef>
          <a:effectRef idx="0">
            <a:schemeClr val="accent4"/>
          </a:effectRef>
          <a:fontRef idx="minor">
            <a:schemeClr val="dk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200"/>
          </a:p>
        </p:txBody>
      </p:sp>
      <p:pic>
        <p:nvPicPr>
          <p:cNvPr id="41" name="Picture 4" descr="「ファイル アイコン」の画像検索結果"/>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271374" y="4404790"/>
            <a:ext cx="418669" cy="418669"/>
          </a:xfrm>
          <a:prstGeom prst="rect">
            <a:avLst/>
          </a:prstGeom>
          <a:noFill/>
          <a:extLst>
            <a:ext uri="{909E8E84-426E-40DD-AFC4-6F175D3DCCD1}">
              <a14:hiddenFill xmlns:a14="http://schemas.microsoft.com/office/drawing/2010/main">
                <a:solidFill>
                  <a:srgbClr val="FFFFFF"/>
                </a:solidFill>
              </a14:hiddenFill>
            </a:ext>
          </a:extLst>
        </p:spPr>
      </p:pic>
      <p:sp>
        <p:nvSpPr>
          <p:cNvPr id="38" name="テキスト ボックス 37"/>
          <p:cNvSpPr txBox="1"/>
          <p:nvPr/>
        </p:nvSpPr>
        <p:spPr>
          <a:xfrm>
            <a:off x="5322699" y="4901389"/>
            <a:ext cx="888844" cy="369332"/>
          </a:xfrm>
          <a:prstGeom prst="rect">
            <a:avLst/>
          </a:prstGeom>
          <a:noFill/>
        </p:spPr>
        <p:txBody>
          <a:bodyPr wrap="square" rtlCol="0">
            <a:spAutoFit/>
          </a:bodyPr>
          <a:lstStyle/>
          <a:p>
            <a:r>
              <a:rPr kumimoji="1" lang="ja-JP" altLang="en-US" dirty="0" smtClean="0">
                <a:solidFill>
                  <a:srgbClr val="FF0000"/>
                </a:solidFill>
              </a:rPr>
              <a:t>コピー</a:t>
            </a:r>
            <a:endParaRPr kumimoji="1" lang="ja-JP" altLang="en-US" dirty="0">
              <a:solidFill>
                <a:srgbClr val="FF0000"/>
              </a:solidFill>
            </a:endParaRPr>
          </a:p>
        </p:txBody>
      </p:sp>
      <p:pic>
        <p:nvPicPr>
          <p:cNvPr id="43" name="Picture 4" descr="「ファイル アイコン」の画像検索結果"/>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457754" y="4824378"/>
            <a:ext cx="418669" cy="418669"/>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4" descr="「ファイル アイコン」の画像検索結果"/>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768062" y="4408630"/>
            <a:ext cx="418669" cy="418669"/>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4" descr="「ファイル アイコン」の画像検索結果"/>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1100241" y="4824378"/>
            <a:ext cx="418669" cy="418669"/>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4" descr="「ファイル アイコン」の画像検索結果"/>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1279485" y="4424009"/>
            <a:ext cx="418669" cy="418669"/>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4" descr="「ファイル アイコン」の画像検索結果"/>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808304" y="5219541"/>
            <a:ext cx="418669" cy="418669"/>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4" descr="「ファイル アイコン」の画像検索結果"/>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308102" y="5224749"/>
            <a:ext cx="392812" cy="418669"/>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4" descr="「ファイル アイコン」の画像検索結果"/>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1278970" y="5225908"/>
            <a:ext cx="418669" cy="418669"/>
          </a:xfrm>
          <a:prstGeom prst="rect">
            <a:avLst/>
          </a:prstGeom>
          <a:noFill/>
          <a:extLst>
            <a:ext uri="{909E8E84-426E-40DD-AFC4-6F175D3DCCD1}">
              <a14:hiddenFill xmlns:a14="http://schemas.microsoft.com/office/drawing/2010/main">
                <a:solidFill>
                  <a:srgbClr val="FFFFFF"/>
                </a:solidFill>
              </a14:hiddenFill>
            </a:ext>
          </a:extLst>
        </p:spPr>
      </p:pic>
      <p:sp>
        <p:nvSpPr>
          <p:cNvPr id="54" name="テキスト ボックス 53"/>
          <p:cNvSpPr txBox="1"/>
          <p:nvPr/>
        </p:nvSpPr>
        <p:spPr>
          <a:xfrm>
            <a:off x="2106672" y="4936610"/>
            <a:ext cx="1523565" cy="646331"/>
          </a:xfrm>
          <a:prstGeom prst="rect">
            <a:avLst/>
          </a:prstGeom>
          <a:noFill/>
        </p:spPr>
        <p:txBody>
          <a:bodyPr wrap="square" rtlCol="0">
            <a:spAutoFit/>
          </a:bodyPr>
          <a:lstStyle/>
          <a:p>
            <a:pPr algn="ctr"/>
            <a:r>
              <a:rPr kumimoji="1" lang="ja-JP" altLang="en-US" dirty="0" smtClean="0">
                <a:solidFill>
                  <a:srgbClr val="FF0000"/>
                </a:solidFill>
              </a:rPr>
              <a:t>ランダムに</a:t>
            </a:r>
            <a:endParaRPr kumimoji="1" lang="en-US" altLang="ja-JP" dirty="0" smtClean="0">
              <a:solidFill>
                <a:srgbClr val="FF0000"/>
              </a:solidFill>
            </a:endParaRPr>
          </a:p>
          <a:p>
            <a:pPr algn="ctr"/>
            <a:r>
              <a:rPr kumimoji="1" lang="ja-JP" altLang="en-US" dirty="0" smtClean="0">
                <a:solidFill>
                  <a:srgbClr val="FF0000"/>
                </a:solidFill>
              </a:rPr>
              <a:t>選択</a:t>
            </a:r>
            <a:endParaRPr kumimoji="1" lang="ja-JP" altLang="en-US" dirty="0">
              <a:solidFill>
                <a:srgbClr val="FF0000"/>
              </a:solidFill>
            </a:endParaRPr>
          </a:p>
        </p:txBody>
      </p:sp>
      <p:sp>
        <p:nvSpPr>
          <p:cNvPr id="58" name="右矢印 57"/>
          <p:cNvSpPr/>
          <p:nvPr/>
        </p:nvSpPr>
        <p:spPr>
          <a:xfrm>
            <a:off x="2481488" y="4498722"/>
            <a:ext cx="812800" cy="43788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60" name="テキスト ボックス 59"/>
          <p:cNvSpPr txBox="1"/>
          <p:nvPr/>
        </p:nvSpPr>
        <p:spPr>
          <a:xfrm>
            <a:off x="241425" y="5790275"/>
            <a:ext cx="1471941" cy="369332"/>
          </a:xfrm>
          <a:prstGeom prst="rect">
            <a:avLst/>
          </a:prstGeom>
          <a:noFill/>
        </p:spPr>
        <p:txBody>
          <a:bodyPr wrap="square" rtlCol="0">
            <a:spAutoFit/>
          </a:bodyPr>
          <a:lstStyle/>
          <a:p>
            <a:pPr algn="ctr"/>
            <a:r>
              <a:rPr kumimoji="1" lang="ja-JP" altLang="en-US" dirty="0" smtClean="0"/>
              <a:t>データベース</a:t>
            </a:r>
            <a:endParaRPr kumimoji="1" lang="ja-JP" altLang="en-US" dirty="0"/>
          </a:p>
        </p:txBody>
      </p:sp>
    </p:spTree>
    <p:extLst>
      <p:ext uri="{BB962C8B-B14F-4D97-AF65-F5344CB8AC3E}">
        <p14:creationId xmlns:p14="http://schemas.microsoft.com/office/powerpoint/2010/main" val="2061231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ライブラリを含む</a:t>
            </a:r>
            <a:r>
              <a:rPr kumimoji="1" lang="en-US" altLang="ja-JP" dirty="0" smtClean="0"/>
              <a:t>Jar</a:t>
            </a:r>
            <a:r>
              <a:rPr kumimoji="1" lang="ja-JP" altLang="en-US" dirty="0" smtClean="0"/>
              <a:t>ファイル</a:t>
            </a:r>
            <a:endParaRPr kumimoji="1" lang="ja-JP" altLang="en-US" dirty="0"/>
          </a:p>
        </p:txBody>
      </p:sp>
      <p:sp>
        <p:nvSpPr>
          <p:cNvPr id="3" name="コンテンツ プレースホルダー 2"/>
          <p:cNvSpPr>
            <a:spLocks noGrp="1"/>
          </p:cNvSpPr>
          <p:nvPr>
            <p:ph idx="1"/>
          </p:nvPr>
        </p:nvSpPr>
        <p:spPr>
          <a:xfrm>
            <a:off x="457200" y="1600201"/>
            <a:ext cx="8229600" cy="3320350"/>
          </a:xfrm>
        </p:spPr>
        <p:txBody>
          <a:bodyPr/>
          <a:lstStyle/>
          <a:p>
            <a:r>
              <a:rPr lang="ja-JP" altLang="en-US" sz="2800" dirty="0" smtClean="0"/>
              <a:t>通常は</a:t>
            </a:r>
            <a:r>
              <a:rPr kumimoji="1" lang="ja-JP" altLang="en-US" sz="2800" dirty="0" smtClean="0"/>
              <a:t>別ファイル</a:t>
            </a:r>
            <a:r>
              <a:rPr lang="ja-JP" altLang="en-US" sz="2800" dirty="0" smtClean="0"/>
              <a:t>として使用</a:t>
            </a:r>
            <a:endParaRPr kumimoji="1" lang="en-US" altLang="ja-JP" sz="2800" dirty="0" smtClean="0"/>
          </a:p>
          <a:p>
            <a:pPr lvl="1"/>
            <a:endParaRPr kumimoji="1" lang="en-US" altLang="ja-JP" sz="2400" dirty="0" smtClean="0"/>
          </a:p>
          <a:p>
            <a:endParaRPr lang="en-US" altLang="ja-JP" sz="2800" dirty="0" smtClean="0"/>
          </a:p>
          <a:p>
            <a:endParaRPr lang="en-US" altLang="ja-JP" sz="2800" dirty="0" smtClean="0"/>
          </a:p>
          <a:p>
            <a:r>
              <a:rPr lang="en-US" altLang="ja-JP" sz="2800" dirty="0" smtClean="0"/>
              <a:t>JAR</a:t>
            </a:r>
            <a:r>
              <a:rPr lang="ja-JP" altLang="en-US" sz="2800" dirty="0" smtClean="0"/>
              <a:t>を展開して内部に含まれるファイルをコピーして使用しているソフトウェアも存在</a:t>
            </a:r>
            <a:r>
              <a:rPr lang="en-US" altLang="ja-JP" sz="2800" dirty="0" smtClean="0"/>
              <a:t>(</a:t>
            </a:r>
            <a:r>
              <a:rPr lang="en-US" altLang="ja-JP" sz="2800" dirty="0"/>
              <a:t>F</a:t>
            </a:r>
            <a:r>
              <a:rPr lang="en-US" altLang="ja-JP" sz="2800" dirty="0" smtClean="0"/>
              <a:t>at JAR)</a:t>
            </a:r>
          </a:p>
          <a:p>
            <a:pPr lvl="1"/>
            <a:r>
              <a:rPr lang="en-US" altLang="ja-JP" sz="2400" dirty="0" smtClean="0"/>
              <a:t>Maven</a:t>
            </a:r>
            <a:r>
              <a:rPr lang="ja-JP" altLang="en-US" sz="2400" dirty="0"/>
              <a:t> </a:t>
            </a:r>
            <a:r>
              <a:rPr lang="en-US" altLang="ja-JP" sz="2400" dirty="0" smtClean="0"/>
              <a:t>Repository</a:t>
            </a:r>
            <a:r>
              <a:rPr lang="ja-JP" altLang="en-US" sz="2400" dirty="0" err="1" smtClean="0"/>
              <a:t>に登</a:t>
            </a:r>
            <a:r>
              <a:rPr lang="ja-JP" altLang="en-US" sz="2400" dirty="0" smtClean="0"/>
              <a:t>録されているライブラリのうち，約</a:t>
            </a:r>
            <a:r>
              <a:rPr lang="en-US" altLang="ja-JP" sz="2400" dirty="0" smtClean="0"/>
              <a:t>13%</a:t>
            </a:r>
            <a:r>
              <a:rPr lang="ja-JP" altLang="en-US" sz="2400" dirty="0" smtClean="0"/>
              <a:t>が他のライブラリを</a:t>
            </a:r>
            <a:r>
              <a:rPr lang="en-US" altLang="ja-JP" sz="2400" dirty="0"/>
              <a:t>1</a:t>
            </a:r>
            <a:r>
              <a:rPr lang="ja-JP" altLang="en-US" sz="2400" dirty="0"/>
              <a:t>つ</a:t>
            </a:r>
            <a:r>
              <a:rPr lang="ja-JP" altLang="en-US" sz="2400" dirty="0" smtClean="0"/>
              <a:t>以上含んでいた</a:t>
            </a:r>
            <a:endParaRPr lang="en-US" altLang="ja-JP" sz="2400" dirty="0" smtClean="0"/>
          </a:p>
          <a:p>
            <a:pPr lvl="1"/>
            <a:endParaRPr lang="en-US" altLang="ja-JP" dirty="0" smtClean="0"/>
          </a:p>
        </p:txBody>
      </p:sp>
      <p:pic>
        <p:nvPicPr>
          <p:cNvPr id="6" name="Picture 4" descr="「ファイル アイコン」の画像検索結果"/>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45150" y="2309018"/>
            <a:ext cx="941434" cy="94143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ファイル アイコン」の画像検索結果"/>
          <p:cNvPicPr>
            <a:picLocks noChangeAspect="1" noChangeArrowheads="1"/>
          </p:cNvPicPr>
          <p:nvPr/>
        </p:nvPicPr>
        <p:blipFill>
          <a:blip r:embed="rId3" cstate="print">
            <a:clrChange>
              <a:clrFrom>
                <a:srgbClr val="FFFFFF"/>
              </a:clrFrom>
              <a:clrTo>
                <a:srgbClr val="FFFFFF">
                  <a:alpha val="0"/>
                </a:srgbClr>
              </a:clrTo>
            </a:clrChange>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013885" y="2521675"/>
            <a:ext cx="511056" cy="511056"/>
          </a:xfrm>
          <a:prstGeom prst="rect">
            <a:avLst/>
          </a:prstGeom>
          <a:noFill/>
          <a:extLst>
            <a:ext uri="{909E8E84-426E-40DD-AFC4-6F175D3DCCD1}">
              <a14:hiddenFill xmlns:a14="http://schemas.microsoft.com/office/drawing/2010/main">
                <a:solidFill>
                  <a:srgbClr val="FFFFFF"/>
                </a:solidFill>
              </a14:hiddenFill>
            </a:ext>
          </a:extLst>
        </p:spPr>
      </p:pic>
      <p:cxnSp>
        <p:nvCxnSpPr>
          <p:cNvPr id="8" name="直線矢印コネクタ 7"/>
          <p:cNvCxnSpPr>
            <a:stCxn id="6" idx="3"/>
            <a:endCxn id="7" idx="1"/>
          </p:cNvCxnSpPr>
          <p:nvPr/>
        </p:nvCxnSpPr>
        <p:spPr>
          <a:xfrm flipV="1">
            <a:off x="6086584" y="2777203"/>
            <a:ext cx="927301" cy="25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4725587" y="3075672"/>
            <a:ext cx="1780560" cy="369332"/>
          </a:xfrm>
          <a:prstGeom prst="rect">
            <a:avLst/>
          </a:prstGeom>
          <a:noFill/>
        </p:spPr>
        <p:txBody>
          <a:bodyPr wrap="square" rtlCol="0">
            <a:spAutoFit/>
          </a:bodyPr>
          <a:lstStyle/>
          <a:p>
            <a:pPr algn="ctr"/>
            <a:r>
              <a:rPr kumimoji="1" lang="en-US" altLang="ja-JP" dirty="0" smtClean="0"/>
              <a:t>Software.jar</a:t>
            </a:r>
            <a:endParaRPr kumimoji="1" lang="ja-JP" altLang="en-US" dirty="0"/>
          </a:p>
        </p:txBody>
      </p:sp>
      <p:sp>
        <p:nvSpPr>
          <p:cNvPr id="10" name="テキスト ボックス 9"/>
          <p:cNvSpPr txBox="1"/>
          <p:nvPr/>
        </p:nvSpPr>
        <p:spPr>
          <a:xfrm>
            <a:off x="6340481" y="2962299"/>
            <a:ext cx="1963964" cy="369332"/>
          </a:xfrm>
          <a:prstGeom prst="rect">
            <a:avLst/>
          </a:prstGeom>
          <a:noFill/>
        </p:spPr>
        <p:txBody>
          <a:bodyPr wrap="square" rtlCol="0">
            <a:spAutoFit/>
          </a:bodyPr>
          <a:lstStyle/>
          <a:p>
            <a:pPr algn="ctr"/>
            <a:r>
              <a:rPr lang="en-US" altLang="ja-JP" dirty="0" smtClean="0"/>
              <a:t>Library.jar</a:t>
            </a:r>
            <a:endParaRPr kumimoji="1" lang="ja-JP" altLang="en-US" dirty="0"/>
          </a:p>
        </p:txBody>
      </p:sp>
      <p:pic>
        <p:nvPicPr>
          <p:cNvPr id="19" name="Picture 4" descr="「ファイル アイコン」の画像検索結果"/>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58310" y="5300756"/>
            <a:ext cx="1205610" cy="1205613"/>
          </a:xfrm>
          <a:prstGeom prst="rect">
            <a:avLst/>
          </a:prstGeom>
          <a:noFill/>
          <a:extLst>
            <a:ext uri="{909E8E84-426E-40DD-AFC4-6F175D3DCCD1}">
              <a14:hiddenFill xmlns:a14="http://schemas.microsoft.com/office/drawing/2010/main">
                <a:solidFill>
                  <a:srgbClr val="FFFFFF"/>
                </a:solidFill>
              </a14:hiddenFill>
            </a:ext>
          </a:extLst>
        </p:spPr>
      </p:pic>
      <p:sp>
        <p:nvSpPr>
          <p:cNvPr id="21" name="テキスト ボックス 20"/>
          <p:cNvSpPr txBox="1"/>
          <p:nvPr/>
        </p:nvSpPr>
        <p:spPr>
          <a:xfrm>
            <a:off x="6470835" y="6228318"/>
            <a:ext cx="1780560" cy="369332"/>
          </a:xfrm>
          <a:prstGeom prst="rect">
            <a:avLst/>
          </a:prstGeom>
          <a:noFill/>
        </p:spPr>
        <p:txBody>
          <a:bodyPr wrap="square" rtlCol="0">
            <a:spAutoFit/>
          </a:bodyPr>
          <a:lstStyle/>
          <a:p>
            <a:pPr algn="ctr"/>
            <a:r>
              <a:rPr lang="en-US" altLang="ja-JP" dirty="0" smtClean="0"/>
              <a:t>Softwar</a:t>
            </a:r>
            <a:r>
              <a:rPr lang="en-US" altLang="ja-JP" dirty="0"/>
              <a:t>e</a:t>
            </a:r>
            <a:r>
              <a:rPr kumimoji="1" lang="en-US" altLang="ja-JP" dirty="0" smtClean="0"/>
              <a:t>.jar</a:t>
            </a:r>
            <a:endParaRPr kumimoji="1" lang="ja-JP" altLang="en-US" dirty="0"/>
          </a:p>
        </p:txBody>
      </p:sp>
      <p:sp>
        <p:nvSpPr>
          <p:cNvPr id="5" name="正方形/長方形 4"/>
          <p:cNvSpPr/>
          <p:nvPr/>
        </p:nvSpPr>
        <p:spPr>
          <a:xfrm>
            <a:off x="7217608" y="5866342"/>
            <a:ext cx="614666" cy="286367"/>
          </a:xfrm>
          <a:prstGeom prst="rect">
            <a:avLst/>
          </a:prstGeom>
          <a:solidFill>
            <a:schemeClr val="bg1"/>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7192298" y="5886414"/>
            <a:ext cx="665286" cy="246221"/>
          </a:xfrm>
          <a:prstGeom prst="rect">
            <a:avLst/>
          </a:prstGeom>
          <a:noFill/>
        </p:spPr>
        <p:txBody>
          <a:bodyPr wrap="square" rtlCol="0">
            <a:spAutoFit/>
          </a:bodyPr>
          <a:lstStyle/>
          <a:p>
            <a:pPr algn="ctr"/>
            <a:r>
              <a:rPr lang="en-US" altLang="ja-JP" sz="1000" dirty="0" smtClean="0"/>
              <a:t>Library</a:t>
            </a:r>
            <a:endParaRPr kumimoji="1" lang="ja-JP" altLang="en-US" dirty="0"/>
          </a:p>
        </p:txBody>
      </p:sp>
      <p:sp>
        <p:nvSpPr>
          <p:cNvPr id="11" name="スライド番号プレースホルダー 10"/>
          <p:cNvSpPr>
            <a:spLocks noGrp="1"/>
          </p:cNvSpPr>
          <p:nvPr>
            <p:ph type="sldNum" sz="quarter" idx="12"/>
          </p:nvPr>
        </p:nvSpPr>
        <p:spPr/>
        <p:txBody>
          <a:bodyPr/>
          <a:lstStyle/>
          <a:p>
            <a:fld id="{9F5033E9-932D-4E41-95C3-341F9A6DAE17}" type="slidenum">
              <a:rPr lang="en-US" altLang="ja-JP" smtClean="0"/>
              <a:pPr/>
              <a:t>3</a:t>
            </a:fld>
            <a:endParaRPr lang="en-US" altLang="ja-JP"/>
          </a:p>
        </p:txBody>
      </p:sp>
    </p:spTree>
    <p:extLst>
      <p:ext uri="{BB962C8B-B14F-4D97-AF65-F5344CB8AC3E}">
        <p14:creationId xmlns:p14="http://schemas.microsoft.com/office/powerpoint/2010/main" val="1191524968"/>
      </p:ext>
    </p:extLst>
  </p:cSld>
  <p:clrMapOvr>
    <a:masterClrMapping/>
  </p:clrMapOvr>
  <mc:AlternateContent xmlns:mc="http://schemas.openxmlformats.org/markup-compatibility/2006" xmlns:p14="http://schemas.microsoft.com/office/powerpoint/2010/main">
    <mc:Choice Requires="p14">
      <p:transition spd="slow" p14:dur="2000" advTm="126"/>
    </mc:Choice>
    <mc:Fallback xmlns="">
      <p:transition spd="slow" advTm="126"/>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検出精度の</a:t>
            </a:r>
            <a:r>
              <a:rPr lang="ja-JP" altLang="en-US" dirty="0"/>
              <a:t>評価</a:t>
            </a:r>
            <a:r>
              <a:rPr kumimoji="1" lang="en-US" altLang="ja-JP" dirty="0" smtClean="0"/>
              <a:t/>
            </a:r>
            <a:br>
              <a:rPr kumimoji="1" lang="en-US" altLang="ja-JP" dirty="0" smtClean="0"/>
            </a:br>
            <a:r>
              <a:rPr lang="en-US" altLang="ja-JP" dirty="0" smtClean="0"/>
              <a:t>(</a:t>
            </a:r>
            <a:r>
              <a:rPr lang="ja-JP" altLang="en-US" dirty="0" smtClean="0"/>
              <a:t>実験方法</a:t>
            </a:r>
            <a:r>
              <a:rPr lang="en-US" altLang="ja-JP" dirty="0" smtClean="0"/>
              <a:t>)</a:t>
            </a:r>
            <a:endParaRPr kumimoji="1" lang="ja-JP" altLang="en-US" dirty="0"/>
          </a:p>
        </p:txBody>
      </p:sp>
      <p:sp>
        <p:nvSpPr>
          <p:cNvPr id="3" name="コンテンツ プレースホルダー 2"/>
          <p:cNvSpPr>
            <a:spLocks noGrp="1"/>
          </p:cNvSpPr>
          <p:nvPr>
            <p:ph idx="1"/>
          </p:nvPr>
        </p:nvSpPr>
        <p:spPr>
          <a:xfrm>
            <a:off x="457200" y="1600201"/>
            <a:ext cx="8229600" cy="2748280"/>
          </a:xfrm>
        </p:spPr>
        <p:txBody>
          <a:bodyPr/>
          <a:lstStyle/>
          <a:p>
            <a:pPr marL="514350" indent="-514350">
              <a:buFont typeface="+mj-ea"/>
              <a:buAutoNum type="circleNumDbPlain" startAt="2"/>
            </a:pPr>
            <a:r>
              <a:rPr lang="ja-JP" altLang="en-US" dirty="0" smtClean="0"/>
              <a:t>ツール</a:t>
            </a:r>
            <a:r>
              <a:rPr lang="ja-JP" altLang="en-US" dirty="0"/>
              <a:t>に</a:t>
            </a:r>
            <a:r>
              <a:rPr lang="ja-JP" altLang="en-US" dirty="0" smtClean="0"/>
              <a:t>入力し、出力結果として得られたライブラリのリストが正しいかどうかを評価</a:t>
            </a:r>
            <a:endParaRPr lang="en-US" altLang="ja-JP" dirty="0" smtClean="0"/>
          </a:p>
          <a:p>
            <a:pPr marL="514350" indent="-514350">
              <a:buFont typeface="+mj-ea"/>
              <a:buAutoNum type="circleNumDbPlain" startAt="2"/>
            </a:pPr>
            <a:endParaRPr kumimoji="1" lang="ja-JP" altLang="en-US" dirty="0"/>
          </a:p>
        </p:txBody>
      </p:sp>
      <p:sp>
        <p:nvSpPr>
          <p:cNvPr id="8" name="テキスト ボックス 7"/>
          <p:cNvSpPr txBox="1"/>
          <p:nvPr/>
        </p:nvSpPr>
        <p:spPr>
          <a:xfrm>
            <a:off x="1328249" y="4931920"/>
            <a:ext cx="1290320" cy="369332"/>
          </a:xfrm>
          <a:prstGeom prst="rect">
            <a:avLst/>
          </a:prstGeom>
          <a:noFill/>
        </p:spPr>
        <p:txBody>
          <a:bodyPr wrap="square" rtlCol="0">
            <a:spAutoFit/>
          </a:bodyPr>
          <a:lstStyle/>
          <a:p>
            <a:pPr algn="ctr"/>
            <a:r>
              <a:rPr kumimoji="1" lang="en-US" altLang="ja-JP" dirty="0" smtClean="0"/>
              <a:t>Target.jar</a:t>
            </a:r>
            <a:endParaRPr kumimoji="1" lang="ja-JP" altLang="en-US" dirty="0"/>
          </a:p>
        </p:txBody>
      </p:sp>
      <p:pic>
        <p:nvPicPr>
          <p:cNvPr id="10" name="図 9"/>
          <p:cNvPicPr>
            <a:picLocks noChangeAspect="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4171539" y="3552121"/>
            <a:ext cx="735685" cy="784730"/>
          </a:xfrm>
          <a:prstGeom prst="rect">
            <a:avLst/>
          </a:prstGeom>
        </p:spPr>
      </p:pic>
      <p:cxnSp>
        <p:nvCxnSpPr>
          <p:cNvPr id="12" name="直線矢印コネクタ 11"/>
          <p:cNvCxnSpPr/>
          <p:nvPr/>
        </p:nvCxnSpPr>
        <p:spPr>
          <a:xfrm flipV="1">
            <a:off x="2825199" y="4087237"/>
            <a:ext cx="954799" cy="499622"/>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15" name="テキスト ボックス 14"/>
          <p:cNvSpPr txBox="1"/>
          <p:nvPr/>
        </p:nvSpPr>
        <p:spPr>
          <a:xfrm>
            <a:off x="3848837" y="4336851"/>
            <a:ext cx="1341120" cy="369332"/>
          </a:xfrm>
          <a:prstGeom prst="rect">
            <a:avLst/>
          </a:prstGeom>
          <a:noFill/>
        </p:spPr>
        <p:txBody>
          <a:bodyPr wrap="square" rtlCol="0">
            <a:spAutoFit/>
          </a:bodyPr>
          <a:lstStyle/>
          <a:p>
            <a:pPr algn="ctr"/>
            <a:r>
              <a:rPr lang="ja-JP" altLang="en-US" dirty="0" smtClean="0">
                <a:solidFill>
                  <a:schemeClr val="accent6"/>
                </a:solidFill>
              </a:rPr>
              <a:t>提案</a:t>
            </a:r>
            <a:r>
              <a:rPr lang="ja-JP" altLang="en-US" dirty="0">
                <a:solidFill>
                  <a:schemeClr val="accent6"/>
                </a:solidFill>
              </a:rPr>
              <a:t>手法</a:t>
            </a:r>
            <a:endParaRPr kumimoji="1" lang="ja-JP" altLang="en-US" dirty="0">
              <a:solidFill>
                <a:schemeClr val="accent6"/>
              </a:solidFill>
            </a:endParaRPr>
          </a:p>
        </p:txBody>
      </p:sp>
      <p:pic>
        <p:nvPicPr>
          <p:cNvPr id="17" name="Picture 2" descr="http://free-designer.net/design_img/0203124006.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90" y="3618820"/>
            <a:ext cx="852325" cy="852325"/>
          </a:xfrm>
          <a:prstGeom prst="rect">
            <a:avLst/>
          </a:prstGeom>
          <a:noFill/>
          <a:extLst>
            <a:ext uri="{909E8E84-426E-40DD-AFC4-6F175D3DCCD1}">
              <a14:hiddenFill xmlns:a14="http://schemas.microsoft.com/office/drawing/2010/main">
                <a:solidFill>
                  <a:srgbClr val="FFFFFF"/>
                </a:solidFill>
              </a14:hiddenFill>
            </a:ext>
          </a:extLst>
        </p:spPr>
      </p:pic>
      <p:cxnSp>
        <p:nvCxnSpPr>
          <p:cNvPr id="22" name="直線矢印コネクタ 21"/>
          <p:cNvCxnSpPr/>
          <p:nvPr/>
        </p:nvCxnSpPr>
        <p:spPr>
          <a:xfrm flipV="1">
            <a:off x="5298765" y="4048043"/>
            <a:ext cx="1062131" cy="128"/>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25" name="テキスト ボックス 24"/>
          <p:cNvSpPr txBox="1"/>
          <p:nvPr/>
        </p:nvSpPr>
        <p:spPr>
          <a:xfrm>
            <a:off x="6280045" y="4263693"/>
            <a:ext cx="3007360" cy="646331"/>
          </a:xfrm>
          <a:prstGeom prst="rect">
            <a:avLst/>
          </a:prstGeom>
          <a:noFill/>
        </p:spPr>
        <p:txBody>
          <a:bodyPr wrap="square" rtlCol="0">
            <a:spAutoFit/>
          </a:bodyPr>
          <a:lstStyle/>
          <a:p>
            <a:pPr algn="ctr"/>
            <a:r>
              <a:rPr lang="ja-JP" altLang="en-US" dirty="0" smtClean="0"/>
              <a:t>出力結果</a:t>
            </a:r>
            <a:endParaRPr lang="en-US" altLang="ja-JP" dirty="0" smtClean="0"/>
          </a:p>
          <a:p>
            <a:pPr algn="ctr"/>
            <a:r>
              <a:rPr kumimoji="1" lang="en-US" altLang="ja-JP" dirty="0" smtClean="0"/>
              <a:t>(</a:t>
            </a:r>
            <a:r>
              <a:rPr kumimoji="1" lang="ja-JP" altLang="en-US" dirty="0" smtClean="0"/>
              <a:t>ライブラリのリスト</a:t>
            </a:r>
            <a:r>
              <a:rPr kumimoji="1" lang="en-US" altLang="ja-JP" dirty="0" smtClean="0"/>
              <a:t>)</a:t>
            </a:r>
            <a:endParaRPr kumimoji="1" lang="ja-JP" altLang="en-US" dirty="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30</a:t>
            </a:fld>
            <a:endParaRPr lang="en-US" altLang="ja-JP"/>
          </a:p>
        </p:txBody>
      </p:sp>
      <p:pic>
        <p:nvPicPr>
          <p:cNvPr id="16" name="図 15"/>
          <p:cNvPicPr>
            <a:picLocks noChangeAspect="1"/>
          </p:cNvPicPr>
          <p:nvPr/>
        </p:nvPicPr>
        <p:blipFill>
          <a:blip r:embed="rId3" cstate="print">
            <a:duotone>
              <a:schemeClr val="bg2">
                <a:shade val="45000"/>
                <a:satMod val="135000"/>
              </a:schemeClr>
              <a:prstClr val="white"/>
            </a:duotone>
            <a:extLst>
              <a:ext uri="{BEBA8EAE-BF5A-486C-A8C5-ECC9F3942E4B}">
                <a14:imgProps xmlns:a14="http://schemas.microsoft.com/office/drawing/2010/main">
                  <a14:imgLayer r:embed="rId5">
                    <a14:imgEffect>
                      <a14:saturation sat="200000"/>
                    </a14:imgEffect>
                  </a14:imgLayer>
                </a14:imgProps>
              </a:ext>
              <a:ext uri="{28A0092B-C50C-407E-A947-70E740481C1C}">
                <a14:useLocalDpi xmlns:a14="http://schemas.microsoft.com/office/drawing/2010/main" val="0"/>
              </a:ext>
            </a:extLst>
          </a:blip>
          <a:stretch>
            <a:fillRect/>
          </a:stretch>
        </p:blipFill>
        <p:spPr>
          <a:xfrm>
            <a:off x="4214061" y="4805035"/>
            <a:ext cx="735685" cy="784730"/>
          </a:xfrm>
          <a:prstGeom prst="rect">
            <a:avLst/>
          </a:prstGeom>
        </p:spPr>
      </p:pic>
      <p:sp>
        <p:nvSpPr>
          <p:cNvPr id="18" name="テキスト ボックス 17"/>
          <p:cNvSpPr txBox="1"/>
          <p:nvPr/>
        </p:nvSpPr>
        <p:spPr>
          <a:xfrm>
            <a:off x="3891359" y="5589765"/>
            <a:ext cx="1341120" cy="523220"/>
          </a:xfrm>
          <a:prstGeom prst="rect">
            <a:avLst/>
          </a:prstGeom>
          <a:noFill/>
        </p:spPr>
        <p:txBody>
          <a:bodyPr wrap="square" rtlCol="0">
            <a:spAutoFit/>
          </a:bodyPr>
          <a:lstStyle/>
          <a:p>
            <a:pPr algn="ctr"/>
            <a:r>
              <a:rPr kumimoji="1" lang="en-US" altLang="ja-JP" sz="1400" dirty="0" smtClean="0">
                <a:solidFill>
                  <a:schemeClr val="bg2">
                    <a:lumMod val="75000"/>
                  </a:schemeClr>
                </a:solidFill>
              </a:rPr>
              <a:t>Software Ingredients</a:t>
            </a:r>
            <a:endParaRPr kumimoji="1" lang="ja-JP" altLang="en-US" dirty="0">
              <a:solidFill>
                <a:schemeClr val="bg2">
                  <a:lumMod val="75000"/>
                </a:schemeClr>
              </a:solidFill>
            </a:endParaRPr>
          </a:p>
        </p:txBody>
      </p:sp>
      <p:cxnSp>
        <p:nvCxnSpPr>
          <p:cNvPr id="23" name="直線矢印コネクタ 22"/>
          <p:cNvCxnSpPr/>
          <p:nvPr/>
        </p:nvCxnSpPr>
        <p:spPr>
          <a:xfrm>
            <a:off x="2822941" y="4780195"/>
            <a:ext cx="951167" cy="496217"/>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4" name="直線矢印コネクタ 23"/>
          <p:cNvCxnSpPr/>
          <p:nvPr/>
        </p:nvCxnSpPr>
        <p:spPr>
          <a:xfrm flipV="1">
            <a:off x="5298765" y="5301252"/>
            <a:ext cx="1062131" cy="128"/>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pic>
        <p:nvPicPr>
          <p:cNvPr id="26" name="Picture 2" descr="http://free-designer.net/design_img/0203124006.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90" y="4969701"/>
            <a:ext cx="852325" cy="852325"/>
          </a:xfrm>
          <a:prstGeom prst="rect">
            <a:avLst/>
          </a:prstGeom>
          <a:noFill/>
          <a:extLst>
            <a:ext uri="{909E8E84-426E-40DD-AFC4-6F175D3DCCD1}">
              <a14:hiddenFill xmlns:a14="http://schemas.microsoft.com/office/drawing/2010/main">
                <a:solidFill>
                  <a:srgbClr val="FFFFFF"/>
                </a:solidFill>
              </a14:hiddenFill>
            </a:ext>
          </a:extLst>
        </p:spPr>
      </p:pic>
      <p:grpSp>
        <p:nvGrpSpPr>
          <p:cNvPr id="4" name="グループ化 3"/>
          <p:cNvGrpSpPr/>
          <p:nvPr/>
        </p:nvGrpSpPr>
        <p:grpSpPr>
          <a:xfrm>
            <a:off x="1424953" y="3990470"/>
            <a:ext cx="1096912" cy="1096913"/>
            <a:chOff x="-2847708" y="3272353"/>
            <a:chExt cx="2152253" cy="2152255"/>
          </a:xfrm>
        </p:grpSpPr>
        <p:pic>
          <p:nvPicPr>
            <p:cNvPr id="27" name="Picture 4" descr="「ファイル アイコン」の画像検索結果"/>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847708" y="3272353"/>
              <a:ext cx="2152253" cy="2152255"/>
            </a:xfrm>
            <a:prstGeom prst="rect">
              <a:avLst/>
            </a:prstGeom>
            <a:noFill/>
            <a:extLst>
              <a:ext uri="{909E8E84-426E-40DD-AFC4-6F175D3DCCD1}">
                <a14:hiddenFill xmlns:a14="http://schemas.microsoft.com/office/drawing/2010/main">
                  <a:solidFill>
                    <a:srgbClr val="FFFFFF"/>
                  </a:solidFill>
                </a14:hiddenFill>
              </a:ext>
            </a:extLst>
          </p:spPr>
        </p:pic>
        <p:pic>
          <p:nvPicPr>
            <p:cNvPr id="28" name="図 27"/>
            <p:cNvPicPr>
              <a:picLocks noChangeAspect="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577369" y="4175692"/>
              <a:ext cx="540000" cy="540000"/>
            </a:xfrm>
            <a:prstGeom prst="rect">
              <a:avLst/>
            </a:prstGeom>
          </p:spPr>
        </p:pic>
        <p:pic>
          <p:nvPicPr>
            <p:cNvPr id="29" name="図 28"/>
            <p:cNvPicPr>
              <a:picLocks noChangeAspect="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041583" y="4175692"/>
              <a:ext cx="540000" cy="540000"/>
            </a:xfrm>
            <a:prstGeom prst="rect">
              <a:avLst/>
            </a:prstGeom>
          </p:spPr>
        </p:pic>
        <p:pic>
          <p:nvPicPr>
            <p:cNvPr id="30" name="図 29"/>
            <p:cNvPicPr>
              <a:picLocks noChangeAspect="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520431" y="4170304"/>
              <a:ext cx="540000" cy="540000"/>
            </a:xfrm>
            <a:prstGeom prst="rect">
              <a:avLst/>
            </a:prstGeom>
          </p:spPr>
        </p:pic>
      </p:grpSp>
    </p:spTree>
    <p:extLst>
      <p:ext uri="{BB962C8B-B14F-4D97-AF65-F5344CB8AC3E}">
        <p14:creationId xmlns:p14="http://schemas.microsoft.com/office/powerpoint/2010/main" val="3008720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検出精度の評価</a:t>
            </a:r>
            <a:r>
              <a:rPr lang="en-US" altLang="ja-JP" dirty="0"/>
              <a:t/>
            </a:r>
            <a:br>
              <a:rPr lang="en-US" altLang="ja-JP" dirty="0"/>
            </a:br>
            <a:r>
              <a:rPr lang="en-US" altLang="ja-JP" dirty="0" smtClean="0"/>
              <a:t>(</a:t>
            </a:r>
            <a:r>
              <a:rPr lang="ja-JP" altLang="en-US" dirty="0" smtClean="0"/>
              <a:t>結果</a:t>
            </a:r>
            <a:r>
              <a:rPr lang="en-US" altLang="ja-JP" dirty="0" smtClean="0"/>
              <a:t>)</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15271309"/>
              </p:ext>
            </p:extLst>
          </p:nvPr>
        </p:nvGraphicFramePr>
        <p:xfrm>
          <a:off x="1553206" y="3964987"/>
          <a:ext cx="6026475" cy="1676400"/>
        </p:xfrm>
        <a:graphic>
          <a:graphicData uri="http://schemas.openxmlformats.org/drawingml/2006/table">
            <a:tbl>
              <a:tblPr firstRow="1" firstCol="1" bandRow="1">
                <a:tableStyleId>{21E4AEA4-8DFA-4A89-87EB-49C32662AFE0}</a:tableStyleId>
              </a:tblPr>
              <a:tblGrid>
                <a:gridCol w="2008825"/>
                <a:gridCol w="2008825"/>
                <a:gridCol w="2008825"/>
              </a:tblGrid>
              <a:tr h="518160">
                <a:tc>
                  <a:txBody>
                    <a:bodyPr/>
                    <a:lstStyle/>
                    <a:p>
                      <a:endParaRPr kumimoji="1" lang="ja-JP" altLang="en-US" dirty="0"/>
                    </a:p>
                  </a:txBody>
                  <a:tcPr anchor="ctr"/>
                </a:tc>
                <a:tc>
                  <a:txBody>
                    <a:bodyPr/>
                    <a:lstStyle/>
                    <a:p>
                      <a:pPr algn="ctr"/>
                      <a:r>
                        <a:rPr kumimoji="1" lang="en-US" altLang="ja-JP" dirty="0" smtClean="0"/>
                        <a:t>precision</a:t>
                      </a:r>
                      <a:endParaRPr kumimoji="1" lang="ja-JP" altLang="en-US" dirty="0"/>
                    </a:p>
                  </a:txBody>
                  <a:tcPr anchor="ctr"/>
                </a:tc>
                <a:tc>
                  <a:txBody>
                    <a:bodyPr/>
                    <a:lstStyle/>
                    <a:p>
                      <a:pPr algn="ctr"/>
                      <a:r>
                        <a:rPr kumimoji="1" lang="en-US" altLang="ja-JP" dirty="0" smtClean="0"/>
                        <a:t>recall</a:t>
                      </a:r>
                      <a:endParaRPr kumimoji="1" lang="ja-JP" altLang="en-US" dirty="0"/>
                    </a:p>
                  </a:txBody>
                  <a:tcPr anchor="ctr"/>
                </a:tc>
              </a:tr>
              <a:tr h="518160">
                <a:tc>
                  <a:txBody>
                    <a:bodyPr/>
                    <a:lstStyle/>
                    <a:p>
                      <a:pPr algn="ctr"/>
                      <a:r>
                        <a:rPr kumimoji="1" lang="ja-JP" altLang="en-US" dirty="0" smtClean="0"/>
                        <a:t>提案手法</a:t>
                      </a:r>
                      <a:endParaRPr kumimoji="1" lang="ja-JP" altLang="en-US" dirty="0"/>
                    </a:p>
                  </a:txBody>
                  <a:tcPr anchor="ctr"/>
                </a:tc>
                <a:tc>
                  <a:txBody>
                    <a:bodyPr/>
                    <a:lstStyle/>
                    <a:p>
                      <a:pPr algn="r"/>
                      <a:r>
                        <a:rPr kumimoji="1" lang="en-US" altLang="ja-JP" dirty="0" smtClean="0"/>
                        <a:t>0.87</a:t>
                      </a:r>
                      <a:endParaRPr kumimoji="1" lang="ja-JP" altLang="en-US" dirty="0"/>
                    </a:p>
                  </a:txBody>
                  <a:tcPr anchor="ctr"/>
                </a:tc>
                <a:tc>
                  <a:txBody>
                    <a:bodyPr/>
                    <a:lstStyle/>
                    <a:p>
                      <a:pPr algn="r"/>
                      <a:r>
                        <a:rPr kumimoji="1" lang="en-US" altLang="ja-JP" dirty="0" smtClean="0"/>
                        <a:t>0.98</a:t>
                      </a:r>
                      <a:endParaRPr kumimoji="1" lang="ja-JP" altLang="en-US" dirty="0"/>
                    </a:p>
                  </a:txBody>
                  <a:tcPr anchor="ctr"/>
                </a:tc>
              </a:tr>
              <a:tr h="518160">
                <a:tc>
                  <a:txBody>
                    <a:bodyPr/>
                    <a:lstStyle/>
                    <a:p>
                      <a:pPr algn="ctr"/>
                      <a:r>
                        <a:rPr kumimoji="1" lang="en-US" altLang="ja-JP" dirty="0" smtClean="0"/>
                        <a:t>Software Ingredients</a:t>
                      </a:r>
                      <a:endParaRPr kumimoji="1" lang="ja-JP" altLang="en-US" dirty="0"/>
                    </a:p>
                  </a:txBody>
                  <a:tcPr anchor="ctr"/>
                </a:tc>
                <a:tc>
                  <a:txBody>
                    <a:bodyPr/>
                    <a:lstStyle/>
                    <a:p>
                      <a:pPr algn="r"/>
                      <a:r>
                        <a:rPr kumimoji="1" lang="en-US" altLang="ja-JP" dirty="0" smtClean="0"/>
                        <a:t>0.87</a:t>
                      </a:r>
                      <a:endParaRPr kumimoji="1" lang="ja-JP" altLang="en-US" dirty="0"/>
                    </a:p>
                  </a:txBody>
                  <a:tcPr anchor="ctr"/>
                </a:tc>
                <a:tc>
                  <a:txBody>
                    <a:bodyPr/>
                    <a:lstStyle/>
                    <a:p>
                      <a:pPr algn="r"/>
                      <a:r>
                        <a:rPr kumimoji="1" lang="en-US" altLang="ja-JP" dirty="0" smtClean="0"/>
                        <a:t>0.96</a:t>
                      </a:r>
                      <a:endParaRPr kumimoji="1" lang="ja-JP" altLang="en-US" dirty="0"/>
                    </a:p>
                  </a:txBody>
                  <a:tcPr anchor="ctr"/>
                </a:tc>
              </a:tr>
            </a:tbl>
          </a:graphicData>
        </a:graphic>
      </p:graphicFrame>
      <p:sp>
        <p:nvSpPr>
          <p:cNvPr id="6" name="コンテンツ プレースホルダー 2"/>
          <p:cNvSpPr txBox="1">
            <a:spLocks/>
          </p:cNvSpPr>
          <p:nvPr/>
        </p:nvSpPr>
        <p:spPr bwMode="auto">
          <a:xfrm>
            <a:off x="457200" y="1600201"/>
            <a:ext cx="8229600" cy="27482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endParaRPr lang="ja-JP" altLang="en-US" kern="0" dirty="0"/>
          </a:p>
        </p:txBody>
      </p:sp>
      <p:sp>
        <p:nvSpPr>
          <p:cNvPr id="3" name="スライド番号プレースホルダー 2"/>
          <p:cNvSpPr>
            <a:spLocks noGrp="1"/>
          </p:cNvSpPr>
          <p:nvPr>
            <p:ph type="sldNum" sz="quarter" idx="12"/>
          </p:nvPr>
        </p:nvSpPr>
        <p:spPr/>
        <p:txBody>
          <a:bodyPr/>
          <a:lstStyle/>
          <a:p>
            <a:fld id="{9F5033E9-932D-4E41-95C3-341F9A6DAE17}" type="slidenum">
              <a:rPr lang="en-US" altLang="ja-JP" smtClean="0"/>
              <a:pPr/>
              <a:t>31</a:t>
            </a:fld>
            <a:endParaRPr lang="en-US" altLang="ja-JP"/>
          </a:p>
        </p:txBody>
      </p:sp>
      <p:sp>
        <p:nvSpPr>
          <p:cNvPr id="7" name="コンテンツ プレースホルダー 2"/>
          <p:cNvSpPr txBox="1">
            <a:spLocks/>
          </p:cNvSpPr>
          <p:nvPr/>
        </p:nvSpPr>
        <p:spPr bwMode="auto">
          <a:xfrm>
            <a:off x="609600" y="1752601"/>
            <a:ext cx="8229600" cy="128088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dirty="0" smtClean="0"/>
              <a:t>再現率が向上している</a:t>
            </a:r>
            <a:endParaRPr lang="en-US" altLang="ja-JP" sz="2800" kern="0" dirty="0" smtClean="0"/>
          </a:p>
          <a:p>
            <a:pPr lvl="1"/>
            <a:r>
              <a:rPr lang="ja-JP" altLang="en-US" sz="2400" kern="0" dirty="0" smtClean="0"/>
              <a:t>検出アルゴリズムの違いによる</a:t>
            </a:r>
            <a:endParaRPr lang="ja-JP" altLang="en-US" sz="2400" kern="0" dirty="0"/>
          </a:p>
        </p:txBody>
      </p:sp>
      <p:sp>
        <p:nvSpPr>
          <p:cNvPr id="4" name="テキスト ボックス 3"/>
          <p:cNvSpPr txBox="1"/>
          <p:nvPr/>
        </p:nvSpPr>
        <p:spPr>
          <a:xfrm>
            <a:off x="3309257" y="5786045"/>
            <a:ext cx="5994400" cy="400110"/>
          </a:xfrm>
          <a:prstGeom prst="rect">
            <a:avLst/>
          </a:prstGeom>
          <a:noFill/>
        </p:spPr>
        <p:txBody>
          <a:bodyPr wrap="square" rtlCol="0">
            <a:spAutoFit/>
          </a:bodyPr>
          <a:lstStyle/>
          <a:p>
            <a:r>
              <a:rPr kumimoji="1" lang="en-US" altLang="ja-JP" sz="2000" dirty="0" smtClean="0">
                <a:solidFill>
                  <a:srgbClr val="FF0000"/>
                </a:solidFill>
              </a:rPr>
              <a:t>※</a:t>
            </a:r>
            <a:r>
              <a:rPr kumimoji="1" lang="ja-JP" altLang="en-US" sz="2000" dirty="0" smtClean="0">
                <a:solidFill>
                  <a:srgbClr val="FF0000"/>
                </a:solidFill>
              </a:rPr>
              <a:t>提案手法によって</a:t>
            </a:r>
            <a:r>
              <a:rPr kumimoji="1" lang="en-US" altLang="ja-JP" sz="2000" dirty="0" smtClean="0">
                <a:solidFill>
                  <a:srgbClr val="FF0000"/>
                </a:solidFill>
              </a:rPr>
              <a:t>30</a:t>
            </a:r>
            <a:r>
              <a:rPr kumimoji="1" lang="ja-JP" altLang="en-US" sz="2000" dirty="0" smtClean="0">
                <a:solidFill>
                  <a:srgbClr val="FF0000"/>
                </a:solidFill>
              </a:rPr>
              <a:t>分以内に検出が完了したもの</a:t>
            </a:r>
            <a:endParaRPr kumimoji="1" lang="ja-JP" altLang="en-US" sz="2000" dirty="0">
              <a:solidFill>
                <a:srgbClr val="FF0000"/>
              </a:solidFill>
            </a:endParaRPr>
          </a:p>
        </p:txBody>
      </p:sp>
    </p:spTree>
    <p:extLst>
      <p:ext uri="{BB962C8B-B14F-4D97-AF65-F5344CB8AC3E}">
        <p14:creationId xmlns:p14="http://schemas.microsoft.com/office/powerpoint/2010/main" val="31736464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実行時間</a:t>
            </a:r>
            <a:endParaRPr kumimoji="1" lang="ja-JP" altLang="en-US" dirty="0"/>
          </a:p>
        </p:txBody>
      </p:sp>
      <p:pic>
        <p:nvPicPr>
          <p:cNvPr id="5" name="コンテンツ プレースホルダー 4"/>
          <p:cNvPicPr>
            <a:picLocks noGrp="1" noChangeAspect="1"/>
          </p:cNvPicPr>
          <p:nvPr>
            <p:ph idx="1"/>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99404" y="3001848"/>
            <a:ext cx="7334080" cy="3667040"/>
          </a:xfrm>
        </p:spPr>
      </p:pic>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32</a:t>
            </a:fld>
            <a:endParaRPr lang="en-US" altLang="ja-JP"/>
          </a:p>
        </p:txBody>
      </p:sp>
      <p:sp>
        <p:nvSpPr>
          <p:cNvPr id="6" name="コンテンツ プレースホルダー 2"/>
          <p:cNvSpPr txBox="1">
            <a:spLocks/>
          </p:cNvSpPr>
          <p:nvPr/>
        </p:nvSpPr>
        <p:spPr bwMode="auto">
          <a:xfrm>
            <a:off x="457200" y="1600201"/>
            <a:ext cx="8229600" cy="27482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dirty="0" smtClean="0"/>
              <a:t>提案手法は計算時間に大きなばらつきが見られる</a:t>
            </a:r>
            <a:endParaRPr lang="en-US" altLang="ja-JP" sz="2800" kern="0" dirty="0" smtClean="0"/>
          </a:p>
          <a:p>
            <a:pPr lvl="1"/>
            <a:r>
              <a:rPr lang="ja-JP" altLang="en-US" sz="2400" kern="0" dirty="0" smtClean="0"/>
              <a:t>候補数に対して指数</a:t>
            </a:r>
            <a:r>
              <a:rPr lang="ja-JP" altLang="en-US" sz="2400" kern="0" dirty="0"/>
              <a:t>オーダーで計算</a:t>
            </a:r>
            <a:r>
              <a:rPr lang="ja-JP" altLang="en-US" sz="2400" kern="0" dirty="0" smtClean="0"/>
              <a:t>時間</a:t>
            </a:r>
            <a:r>
              <a:rPr lang="ja-JP" altLang="en-US" sz="2400" kern="0" dirty="0"/>
              <a:t>が</a:t>
            </a:r>
            <a:r>
              <a:rPr lang="ja-JP" altLang="en-US" sz="2400" kern="0" dirty="0" smtClean="0"/>
              <a:t>増加するため</a:t>
            </a:r>
            <a:endParaRPr lang="ja-JP" altLang="en-US" sz="2400" kern="0" dirty="0"/>
          </a:p>
        </p:txBody>
      </p:sp>
      <p:sp>
        <p:nvSpPr>
          <p:cNvPr id="7" name="テキスト ボックス 6"/>
          <p:cNvSpPr txBox="1"/>
          <p:nvPr/>
        </p:nvSpPr>
        <p:spPr>
          <a:xfrm>
            <a:off x="2307771" y="6352267"/>
            <a:ext cx="943429" cy="307777"/>
          </a:xfrm>
          <a:prstGeom prst="rect">
            <a:avLst/>
          </a:prstGeom>
          <a:solidFill>
            <a:schemeClr val="bg1"/>
          </a:solidFill>
        </p:spPr>
        <p:txBody>
          <a:bodyPr wrap="square" rtlCol="0">
            <a:spAutoFit/>
          </a:bodyPr>
          <a:lstStyle/>
          <a:p>
            <a:pPr algn="ctr"/>
            <a:r>
              <a:rPr kumimoji="1" lang="ja-JP" altLang="en-US" sz="1400" b="1" dirty="0" smtClean="0"/>
              <a:t>提案手法</a:t>
            </a:r>
            <a:endParaRPr kumimoji="1" lang="ja-JP" altLang="en-US" sz="1400" b="1" dirty="0"/>
          </a:p>
        </p:txBody>
      </p:sp>
      <p:sp>
        <p:nvSpPr>
          <p:cNvPr id="8" name="テキスト ボックス 7"/>
          <p:cNvSpPr txBox="1"/>
          <p:nvPr/>
        </p:nvSpPr>
        <p:spPr>
          <a:xfrm>
            <a:off x="5849257" y="6361111"/>
            <a:ext cx="1944914" cy="307777"/>
          </a:xfrm>
          <a:prstGeom prst="rect">
            <a:avLst/>
          </a:prstGeom>
          <a:solidFill>
            <a:schemeClr val="bg1"/>
          </a:solidFill>
        </p:spPr>
        <p:txBody>
          <a:bodyPr wrap="square" rtlCol="0">
            <a:spAutoFit/>
          </a:bodyPr>
          <a:lstStyle/>
          <a:p>
            <a:pPr algn="ctr"/>
            <a:r>
              <a:rPr kumimoji="1" lang="en-US" altLang="ja-JP" sz="1400" b="1" dirty="0" smtClean="0"/>
              <a:t>Software Ingredients</a:t>
            </a:r>
            <a:endParaRPr kumimoji="1" lang="ja-JP" altLang="en-US" sz="1400" b="1" dirty="0"/>
          </a:p>
        </p:txBody>
      </p:sp>
    </p:spTree>
    <p:extLst>
      <p:ext uri="{BB962C8B-B14F-4D97-AF65-F5344CB8AC3E}">
        <p14:creationId xmlns:p14="http://schemas.microsoft.com/office/powerpoint/2010/main" val="39611125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ケース</a:t>
            </a:r>
            <a:r>
              <a:rPr lang="ja-JP" altLang="en-US" sz="3600" dirty="0"/>
              <a:t>スタディ</a:t>
            </a:r>
            <a:r>
              <a:rPr kumimoji="1" lang="ja-JP" altLang="en-US" sz="3600" dirty="0" smtClean="0"/>
              <a:t>：</a:t>
            </a:r>
            <a:r>
              <a:rPr lang="en-US" altLang="ja-JP" sz="3600" dirty="0" smtClean="0"/>
              <a:t/>
            </a:r>
            <a:br>
              <a:rPr lang="en-US" altLang="ja-JP" sz="3600" dirty="0" smtClean="0"/>
            </a:br>
            <a:r>
              <a:rPr lang="ja-JP" altLang="en-US" sz="3600" dirty="0" smtClean="0"/>
              <a:t>パッケージリネームの検出</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sz="2800" dirty="0" smtClean="0"/>
              <a:t>　実験</a:t>
            </a:r>
            <a:r>
              <a:rPr kumimoji="1" lang="ja-JP" altLang="en-US" sz="2800" dirty="0" smtClean="0"/>
              <a:t>対象</a:t>
            </a:r>
            <a:r>
              <a:rPr kumimoji="1" lang="en-US" altLang="ja-JP" sz="2800" dirty="0" smtClean="0"/>
              <a:t>: Elasticsearch</a:t>
            </a:r>
            <a:r>
              <a:rPr lang="en-US" altLang="ja-JP" sz="2800" dirty="0" smtClean="0"/>
              <a:t>-0.90.5</a:t>
            </a:r>
          </a:p>
          <a:p>
            <a:pPr lvl="1"/>
            <a:r>
              <a:rPr lang="ja-JP" altLang="en-US" sz="2400" dirty="0"/>
              <a:t>既存研究のツール</a:t>
            </a:r>
            <a:r>
              <a:rPr lang="en-US" altLang="ja-JP" sz="2400" dirty="0"/>
              <a:t>(Software Ingredients)</a:t>
            </a:r>
            <a:r>
              <a:rPr lang="ja-JP" altLang="en-US" sz="2400" dirty="0"/>
              <a:t>ではライブラリの再利用は検出</a:t>
            </a:r>
            <a:r>
              <a:rPr lang="ja-JP" altLang="en-US" sz="2400" dirty="0" smtClean="0"/>
              <a:t>されなかった</a:t>
            </a:r>
            <a:endParaRPr lang="en-US" altLang="ja-JP" sz="2400" dirty="0" smtClean="0"/>
          </a:p>
          <a:p>
            <a:pPr lvl="1"/>
            <a:r>
              <a:rPr lang="en-US" altLang="ja-JP" sz="2400" dirty="0"/>
              <a:t>9</a:t>
            </a:r>
            <a:r>
              <a:rPr lang="ja-JP" altLang="en-US" sz="2400" dirty="0" err="1" smtClean="0"/>
              <a:t>つの</a:t>
            </a:r>
            <a:r>
              <a:rPr lang="ja-JP" altLang="en-US" sz="2400" dirty="0" smtClean="0"/>
              <a:t>ライブラリを</a:t>
            </a:r>
            <a:r>
              <a:rPr kumimoji="1" lang="ja-JP" altLang="en-US" sz="2400" dirty="0" smtClean="0"/>
              <a:t>パッケージ名を変更して再利用しているとの記述</a:t>
            </a:r>
            <a:r>
              <a:rPr lang="en-US" altLang="ja-JP" sz="2400" dirty="0" smtClean="0"/>
              <a:t>(pom.xml</a:t>
            </a:r>
            <a:r>
              <a:rPr lang="ja-JP" altLang="en-US" sz="2400" dirty="0" smtClean="0"/>
              <a:t>より</a:t>
            </a:r>
            <a:r>
              <a:rPr lang="en-US" altLang="ja-JP" sz="2400" dirty="0" smtClean="0"/>
              <a:t>)</a:t>
            </a:r>
          </a:p>
          <a:p>
            <a:pPr lvl="2"/>
            <a:r>
              <a:rPr lang="ja-JP" altLang="en-US" sz="2000" dirty="0"/>
              <a:t>利用</a:t>
            </a:r>
            <a:r>
              <a:rPr lang="ja-JP" altLang="en-US" sz="2000" dirty="0" smtClean="0"/>
              <a:t>しているクラスファイルのみが含まれる</a:t>
            </a:r>
            <a:endParaRPr lang="en-US" altLang="ja-JP" sz="2000" dirty="0" smtClean="0"/>
          </a:p>
        </p:txBody>
      </p:sp>
      <p:graphicFrame>
        <p:nvGraphicFramePr>
          <p:cNvPr id="5" name="表 4"/>
          <p:cNvGraphicFramePr>
            <a:graphicFrameLocks noGrp="1"/>
          </p:cNvGraphicFramePr>
          <p:nvPr>
            <p:extLst>
              <p:ext uri="{D42A27DB-BD31-4B8C-83A1-F6EECF244321}">
                <p14:modId xmlns:p14="http://schemas.microsoft.com/office/powerpoint/2010/main" val="188544055"/>
              </p:ext>
            </p:extLst>
          </p:nvPr>
        </p:nvGraphicFramePr>
        <p:xfrm>
          <a:off x="1518444" y="4271963"/>
          <a:ext cx="6096000" cy="1854200"/>
        </p:xfrm>
        <a:graphic>
          <a:graphicData uri="http://schemas.openxmlformats.org/drawingml/2006/table">
            <a:tbl>
              <a:tblPr bandRow="1">
                <a:tableStyleId>{00A15C55-8517-42AA-B614-E9B94910E393}</a:tableStyleId>
              </a:tblPr>
              <a:tblGrid>
                <a:gridCol w="3048000"/>
                <a:gridCol w="3048000"/>
              </a:tblGrid>
              <a:tr h="370840">
                <a:tc>
                  <a:txBody>
                    <a:bodyPr/>
                    <a:lstStyle/>
                    <a:p>
                      <a:pPr algn="ctr"/>
                      <a:r>
                        <a:rPr kumimoji="1" lang="en-US" altLang="ja-JP" dirty="0" smtClean="0"/>
                        <a:t>trove4j</a:t>
                      </a:r>
                      <a:endParaRPr kumimoji="1" lang="ja-JP" alt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en-US" altLang="ja-JP" dirty="0" smtClean="0"/>
                        <a:t>mvel2</a:t>
                      </a:r>
                      <a:endParaRPr kumimoji="1" lang="ja-JP"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ctr"/>
                      <a:r>
                        <a:rPr kumimoji="1" lang="en-US" altLang="ja-JP" dirty="0" err="1" smtClean="0"/>
                        <a:t>jackson</a:t>
                      </a:r>
                      <a:r>
                        <a:rPr kumimoji="1" lang="en-US" altLang="ja-JP" dirty="0" smtClean="0"/>
                        <a:t>-core</a:t>
                      </a:r>
                      <a:endParaRPr kumimoji="1" lang="ja-JP" altLang="en-US" dirty="0"/>
                    </a:p>
                  </a:txBody>
                  <a:tcPr>
                    <a:lnL w="12700" cap="flat" cmpd="sng" algn="ctr">
                      <a:solidFill>
                        <a:schemeClr val="tx1"/>
                      </a:solidFill>
                      <a:prstDash val="solid"/>
                      <a:round/>
                      <a:headEnd type="none" w="med" len="med"/>
                      <a:tailEnd type="none" w="med" len="med"/>
                    </a:lnL>
                  </a:tcPr>
                </a:tc>
                <a:tc>
                  <a:txBody>
                    <a:bodyPr/>
                    <a:lstStyle/>
                    <a:p>
                      <a:pPr algn="ctr"/>
                      <a:r>
                        <a:rPr kumimoji="1" lang="en-US" altLang="ja-JP" dirty="0" err="1" smtClean="0"/>
                        <a:t>jackson</a:t>
                      </a:r>
                      <a:r>
                        <a:rPr kumimoji="1" lang="en-US" altLang="ja-JP" dirty="0" smtClean="0"/>
                        <a:t>-</a:t>
                      </a:r>
                      <a:r>
                        <a:rPr kumimoji="1" lang="en-US" altLang="ja-JP" dirty="0" err="1" smtClean="0"/>
                        <a:t>dataformat</a:t>
                      </a:r>
                      <a:r>
                        <a:rPr kumimoji="1" lang="en-US" altLang="ja-JP" dirty="0" smtClean="0"/>
                        <a:t>-smile</a:t>
                      </a:r>
                      <a:endParaRPr kumimoji="1" lang="ja-JP" altLang="en-US" dirty="0"/>
                    </a:p>
                  </a:txBody>
                  <a:tcPr>
                    <a:lnR w="12700" cap="flat" cmpd="sng" algn="ctr">
                      <a:solidFill>
                        <a:schemeClr val="tx1"/>
                      </a:solidFill>
                      <a:prstDash val="solid"/>
                      <a:round/>
                      <a:headEnd type="none" w="med" len="med"/>
                      <a:tailEnd type="none" w="med" len="med"/>
                    </a:lnR>
                  </a:tcPr>
                </a:tc>
              </a:tr>
              <a:tr h="370840">
                <a:tc>
                  <a:txBody>
                    <a:bodyPr/>
                    <a:lstStyle/>
                    <a:p>
                      <a:pPr algn="ctr"/>
                      <a:r>
                        <a:rPr kumimoji="1" lang="en-US" altLang="ja-JP" dirty="0" err="1" smtClean="0"/>
                        <a:t>jackson-dataformat-yaml</a:t>
                      </a:r>
                      <a:endParaRPr kumimoji="1" lang="ja-JP" altLang="en-US" dirty="0"/>
                    </a:p>
                  </a:txBody>
                  <a:tcPr>
                    <a:lnL w="12700" cap="flat" cmpd="sng" algn="ctr">
                      <a:solidFill>
                        <a:schemeClr val="tx1"/>
                      </a:solidFill>
                      <a:prstDash val="solid"/>
                      <a:round/>
                      <a:headEnd type="none" w="med" len="med"/>
                      <a:tailEnd type="none" w="med" len="med"/>
                    </a:lnL>
                  </a:tcPr>
                </a:tc>
                <a:tc>
                  <a:txBody>
                    <a:bodyPr/>
                    <a:lstStyle/>
                    <a:p>
                      <a:pPr algn="ctr"/>
                      <a:r>
                        <a:rPr kumimoji="1" lang="en-US" altLang="ja-JP" dirty="0" err="1" smtClean="0"/>
                        <a:t>joda</a:t>
                      </a:r>
                      <a:r>
                        <a:rPr kumimoji="1" lang="en-US" altLang="ja-JP" dirty="0" smtClean="0"/>
                        <a:t>-time</a:t>
                      </a:r>
                      <a:endParaRPr kumimoji="1" lang="ja-JP" altLang="en-US" dirty="0"/>
                    </a:p>
                  </a:txBody>
                  <a:tcPr>
                    <a:lnR w="12700" cap="flat" cmpd="sng" algn="ctr">
                      <a:solidFill>
                        <a:schemeClr val="tx1"/>
                      </a:solidFill>
                      <a:prstDash val="solid"/>
                      <a:round/>
                      <a:headEnd type="none" w="med" len="med"/>
                      <a:tailEnd type="none" w="med" len="med"/>
                    </a:lnR>
                  </a:tcPr>
                </a:tc>
              </a:tr>
              <a:tr h="370840">
                <a:tc>
                  <a:txBody>
                    <a:bodyPr/>
                    <a:lstStyle/>
                    <a:p>
                      <a:pPr algn="ctr"/>
                      <a:r>
                        <a:rPr kumimoji="1" lang="en-US" altLang="ja-JP" dirty="0" err="1" smtClean="0"/>
                        <a:t>netty</a:t>
                      </a:r>
                      <a:endParaRPr kumimoji="1" lang="ja-JP" altLang="en-US" dirty="0"/>
                    </a:p>
                  </a:txBody>
                  <a:tcPr>
                    <a:lnL w="12700" cap="flat" cmpd="sng" algn="ctr">
                      <a:solidFill>
                        <a:schemeClr val="tx1"/>
                      </a:solidFill>
                      <a:prstDash val="solid"/>
                      <a:round/>
                      <a:headEnd type="none" w="med" len="med"/>
                      <a:tailEnd type="none" w="med" len="med"/>
                    </a:lnL>
                  </a:tcPr>
                </a:tc>
                <a:tc>
                  <a:txBody>
                    <a:bodyPr/>
                    <a:lstStyle/>
                    <a:p>
                      <a:pPr algn="ctr"/>
                      <a:r>
                        <a:rPr kumimoji="1" lang="en-US" altLang="ja-JP" dirty="0" smtClean="0"/>
                        <a:t>compress-</a:t>
                      </a:r>
                      <a:r>
                        <a:rPr kumimoji="1" lang="en-US" altLang="ja-JP" dirty="0" err="1" smtClean="0"/>
                        <a:t>lzf</a:t>
                      </a:r>
                      <a:endParaRPr kumimoji="1" lang="ja-JP" altLang="en-US" dirty="0"/>
                    </a:p>
                  </a:txBody>
                  <a:tcPr>
                    <a:lnR w="12700" cap="flat" cmpd="sng" algn="ctr">
                      <a:solidFill>
                        <a:schemeClr val="tx1"/>
                      </a:solidFill>
                      <a:prstDash val="solid"/>
                      <a:round/>
                      <a:headEnd type="none" w="med" len="med"/>
                      <a:tailEnd type="none" w="med" len="med"/>
                    </a:lnR>
                  </a:tcPr>
                </a:tc>
              </a:tr>
              <a:tr h="370840">
                <a:tc>
                  <a:txBody>
                    <a:bodyPr/>
                    <a:lstStyle/>
                    <a:p>
                      <a:pPr algn="ctr"/>
                      <a:r>
                        <a:rPr kumimoji="1" lang="en-US" altLang="ja-JP" dirty="0" smtClean="0"/>
                        <a:t>guava</a:t>
                      </a:r>
                      <a:endParaRPr kumimoji="1" lang="ja-JP" alt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endParaRPr kumimoji="1" lang="ja-JP" alt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33</a:t>
            </a:fld>
            <a:endParaRPr lang="en-US" altLang="ja-JP"/>
          </a:p>
        </p:txBody>
      </p:sp>
    </p:spTree>
    <p:extLst>
      <p:ext uri="{BB962C8B-B14F-4D97-AF65-F5344CB8AC3E}">
        <p14:creationId xmlns:p14="http://schemas.microsoft.com/office/powerpoint/2010/main" val="39005367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ケーススタディ：</a:t>
            </a:r>
            <a:r>
              <a:rPr lang="en-US" altLang="ja-JP" dirty="0" smtClean="0"/>
              <a:t/>
            </a:r>
            <a:br>
              <a:rPr lang="en-US" altLang="ja-JP" dirty="0" smtClean="0"/>
            </a:br>
            <a:r>
              <a:rPr lang="ja-JP" altLang="en-US" dirty="0"/>
              <a:t>概要</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sz="2800" dirty="0" smtClean="0"/>
              <a:t> Elasticsearch-0.90.5.jar</a:t>
            </a:r>
            <a:r>
              <a:rPr lang="ja-JP" altLang="en-US" sz="2800" dirty="0" smtClean="0"/>
              <a:t>を提案ツールに入力し，以下の観点で結果を確認</a:t>
            </a:r>
            <a:endParaRPr lang="en-US" altLang="ja-JP" sz="2800" dirty="0" smtClean="0"/>
          </a:p>
          <a:p>
            <a:pPr lvl="1"/>
            <a:r>
              <a:rPr lang="ja-JP" altLang="en-US" sz="2400" dirty="0" smtClean="0"/>
              <a:t>再利用している</a:t>
            </a:r>
            <a:r>
              <a:rPr lang="en-US" altLang="ja-JP" sz="2400" dirty="0" smtClean="0"/>
              <a:t>9</a:t>
            </a:r>
            <a:r>
              <a:rPr lang="ja-JP" altLang="en-US" sz="2400" dirty="0" err="1" smtClean="0"/>
              <a:t>つの</a:t>
            </a:r>
            <a:r>
              <a:rPr lang="ja-JP" altLang="en-US" sz="2400" dirty="0" smtClean="0"/>
              <a:t>ライブラリを検出可能か</a:t>
            </a:r>
            <a:endParaRPr lang="en-US" altLang="ja-JP" sz="2400" dirty="0"/>
          </a:p>
          <a:p>
            <a:pPr lvl="1"/>
            <a:r>
              <a:rPr lang="ja-JP" altLang="en-US" sz="2400" dirty="0" smtClean="0"/>
              <a:t>クラスファイルを再利用元に対応付けられているか</a:t>
            </a:r>
            <a:endParaRPr lang="en-US" altLang="ja-JP" sz="2400" dirty="0" smtClean="0"/>
          </a:p>
          <a:p>
            <a:endParaRPr lang="en-US" altLang="ja-JP" sz="2800" dirty="0" smtClean="0"/>
          </a:p>
          <a:p>
            <a:endParaRPr lang="en-US" altLang="ja-JP" sz="2800" dirty="0" smtClean="0"/>
          </a:p>
          <a:p>
            <a:r>
              <a:rPr lang="ja-JP" altLang="en-US" sz="2800" dirty="0" smtClean="0"/>
              <a:t>データベース</a:t>
            </a:r>
            <a:r>
              <a:rPr lang="en-US" altLang="ja-JP" sz="2800" dirty="0" smtClean="0"/>
              <a:t>:</a:t>
            </a:r>
            <a:r>
              <a:rPr lang="ja-JP" altLang="en-US" sz="2800" dirty="0" smtClean="0"/>
              <a:t> </a:t>
            </a:r>
            <a:r>
              <a:rPr lang="en-US" altLang="ja-JP" sz="2800" dirty="0" smtClean="0"/>
              <a:t>Maven</a:t>
            </a:r>
            <a:r>
              <a:rPr lang="ja-JP" altLang="en-US" sz="2800" dirty="0"/>
              <a:t> </a:t>
            </a:r>
            <a:r>
              <a:rPr lang="en-US" altLang="ja-JP" sz="2800" dirty="0" smtClean="0"/>
              <a:t>Repository</a:t>
            </a:r>
            <a:r>
              <a:rPr lang="ja-JP" altLang="en-US" sz="2800" dirty="0" smtClean="0"/>
              <a:t>のスナップショット</a:t>
            </a:r>
            <a:endParaRPr lang="en-US" altLang="ja-JP" sz="2800" dirty="0" smtClean="0"/>
          </a:p>
          <a:p>
            <a:pPr lvl="1"/>
            <a:r>
              <a:rPr lang="en-US" altLang="ja-JP" sz="2400" dirty="0" smtClean="0"/>
              <a:t>239828</a:t>
            </a:r>
            <a:r>
              <a:rPr lang="ja-JP" altLang="en-US" sz="2400" dirty="0" smtClean="0"/>
              <a:t>個のライブラリが含まれる</a:t>
            </a:r>
            <a:endParaRPr kumimoji="1" lang="ja-JP" altLang="en-US" sz="2400" dirty="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34</a:t>
            </a:fld>
            <a:endParaRPr lang="en-US" altLang="ja-JP"/>
          </a:p>
        </p:txBody>
      </p:sp>
    </p:spTree>
    <p:extLst>
      <p:ext uri="{BB962C8B-B14F-4D97-AF65-F5344CB8AC3E}">
        <p14:creationId xmlns:p14="http://schemas.microsoft.com/office/powerpoint/2010/main" val="2366731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検出結果</a:t>
            </a:r>
            <a:endParaRPr kumimoji="1" lang="ja-JP" altLang="en-US" sz="4000"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 </a:t>
            </a:r>
            <a:r>
              <a:rPr kumimoji="1" lang="ja-JP" altLang="en-US" sz="2800" dirty="0" smtClean="0"/>
              <a:t>提案ツールによる検出結果</a:t>
            </a:r>
            <a:r>
              <a:rPr kumimoji="1" lang="en-US" altLang="ja-JP" sz="2800" dirty="0" smtClean="0"/>
              <a:t>: 18</a:t>
            </a:r>
            <a:r>
              <a:rPr lang="ja-JP" altLang="en-US" sz="2800" dirty="0" smtClean="0"/>
              <a:t>件</a:t>
            </a:r>
            <a:endParaRPr lang="en-US" altLang="ja-JP" sz="2800" dirty="0"/>
          </a:p>
          <a:p>
            <a:pPr lvl="1"/>
            <a:r>
              <a:rPr lang="en-US" altLang="ja-JP" sz="2400" dirty="0"/>
              <a:t>p</a:t>
            </a:r>
            <a:r>
              <a:rPr lang="en-US" altLang="ja-JP" sz="2400" dirty="0" smtClean="0"/>
              <a:t>om.xml</a:t>
            </a:r>
            <a:r>
              <a:rPr lang="ja-JP" altLang="en-US" sz="2400" dirty="0" smtClean="0"/>
              <a:t>に記述されていた</a:t>
            </a:r>
            <a:r>
              <a:rPr lang="en-US" altLang="ja-JP" sz="2400" dirty="0" smtClean="0"/>
              <a:t>9</a:t>
            </a:r>
            <a:r>
              <a:rPr lang="ja-JP" altLang="en-US" sz="2400" dirty="0" err="1" smtClean="0"/>
              <a:t>つの</a:t>
            </a:r>
            <a:r>
              <a:rPr lang="ja-JP" altLang="en-US" sz="2400" dirty="0" smtClean="0"/>
              <a:t>ライブラリ　</a:t>
            </a:r>
            <a:r>
              <a:rPr lang="ja-JP" altLang="en-US" sz="2400" dirty="0" smtClean="0">
                <a:solidFill>
                  <a:srgbClr val="FF0000"/>
                </a:solidFill>
              </a:rPr>
              <a:t>〇</a:t>
            </a:r>
            <a:endParaRPr lang="en-US" altLang="ja-JP" sz="2400" dirty="0" smtClean="0">
              <a:solidFill>
                <a:srgbClr val="FF0000"/>
              </a:solidFill>
            </a:endParaRPr>
          </a:p>
          <a:p>
            <a:pPr marL="457200" lvl="1" indent="0" algn="r">
              <a:buNone/>
            </a:pPr>
            <a:r>
              <a:rPr lang="ja-JP" altLang="en-US" sz="2400" dirty="0" smtClean="0"/>
              <a:t>・・・ 各</a:t>
            </a:r>
            <a:r>
              <a:rPr lang="en-US" altLang="ja-JP" sz="2400" dirty="0" smtClean="0"/>
              <a:t>1</a:t>
            </a:r>
            <a:r>
              <a:rPr lang="ja-JP" altLang="en-US" sz="2400" dirty="0" smtClean="0"/>
              <a:t>件</a:t>
            </a:r>
            <a:endParaRPr lang="en-US" altLang="ja-JP" sz="2400" dirty="0" smtClean="0"/>
          </a:p>
          <a:p>
            <a:pPr lvl="1"/>
            <a:r>
              <a:rPr lang="en-US" altLang="ja-JP" sz="2400" dirty="0"/>
              <a:t>Google </a:t>
            </a:r>
            <a:r>
              <a:rPr lang="en-US" altLang="ja-JP" sz="2400" dirty="0" err="1"/>
              <a:t>Guice</a:t>
            </a:r>
            <a:r>
              <a:rPr lang="ja-JP" altLang="en-US" sz="2400" dirty="0"/>
              <a:t>と 関連</a:t>
            </a:r>
            <a:r>
              <a:rPr lang="ja-JP" altLang="en-US" sz="2400" dirty="0" smtClean="0"/>
              <a:t>ライブラリ　</a:t>
            </a:r>
            <a:r>
              <a:rPr lang="ja-JP" altLang="en-US" sz="2400" dirty="0" smtClean="0">
                <a:solidFill>
                  <a:srgbClr val="FF0000"/>
                </a:solidFill>
              </a:rPr>
              <a:t>？</a:t>
            </a:r>
            <a:endParaRPr lang="en-US" altLang="ja-JP" sz="2400" dirty="0">
              <a:solidFill>
                <a:srgbClr val="FF0000"/>
              </a:solidFill>
            </a:endParaRPr>
          </a:p>
          <a:p>
            <a:pPr marL="457200" lvl="1" indent="0" algn="r">
              <a:buNone/>
            </a:pPr>
            <a:r>
              <a:rPr lang="ja-JP" altLang="en-US" sz="2400" dirty="0"/>
              <a:t>・・・ </a:t>
            </a:r>
            <a:r>
              <a:rPr lang="en-US" altLang="ja-JP" sz="2400" dirty="0" smtClean="0"/>
              <a:t>4</a:t>
            </a:r>
            <a:r>
              <a:rPr lang="ja-JP" altLang="en-US" sz="2400" dirty="0" smtClean="0"/>
              <a:t>件</a:t>
            </a:r>
            <a:endParaRPr lang="en-US" altLang="ja-JP" sz="2400" dirty="0" smtClean="0"/>
          </a:p>
          <a:p>
            <a:pPr lvl="1"/>
            <a:r>
              <a:rPr lang="en-US" altLang="ja-JP" sz="2400" dirty="0" smtClean="0"/>
              <a:t>Guava</a:t>
            </a:r>
            <a:r>
              <a:rPr lang="ja-JP" altLang="en-US" sz="2400" dirty="0" smtClean="0"/>
              <a:t>の一部機能のみを持つライブラリ 　</a:t>
            </a:r>
            <a:r>
              <a:rPr lang="en-US" altLang="ja-JP" sz="2400" dirty="0" smtClean="0">
                <a:solidFill>
                  <a:srgbClr val="FF0000"/>
                </a:solidFill>
              </a:rPr>
              <a:t>×</a:t>
            </a:r>
          </a:p>
          <a:p>
            <a:pPr marL="457200" lvl="1" indent="0" algn="r">
              <a:buNone/>
            </a:pPr>
            <a:r>
              <a:rPr lang="ja-JP" altLang="en-US" sz="2400" dirty="0" smtClean="0"/>
              <a:t>・・・ </a:t>
            </a:r>
            <a:r>
              <a:rPr lang="en-US" altLang="ja-JP" sz="2400" dirty="0" smtClean="0"/>
              <a:t>1</a:t>
            </a:r>
            <a:r>
              <a:rPr lang="ja-JP" altLang="en-US" sz="2400" dirty="0" smtClean="0"/>
              <a:t>件</a:t>
            </a:r>
            <a:endParaRPr lang="en-US" altLang="ja-JP" sz="2400" dirty="0" smtClean="0"/>
          </a:p>
          <a:p>
            <a:pPr lvl="1"/>
            <a:r>
              <a:rPr lang="ja-JP" altLang="en-US" sz="2400" dirty="0" smtClean="0"/>
              <a:t>その他   </a:t>
            </a:r>
            <a:r>
              <a:rPr lang="en-US" altLang="ja-JP" sz="2400" dirty="0" smtClean="0">
                <a:solidFill>
                  <a:srgbClr val="FF0000"/>
                </a:solidFill>
              </a:rPr>
              <a:t>×</a:t>
            </a:r>
          </a:p>
          <a:p>
            <a:pPr marL="0" indent="0" algn="r">
              <a:buNone/>
            </a:pPr>
            <a:r>
              <a:rPr lang="ja-JP" altLang="en-US" sz="2400" dirty="0" smtClean="0"/>
              <a:t>・</a:t>
            </a:r>
            <a:r>
              <a:rPr lang="ja-JP" altLang="en-US" sz="2400" dirty="0"/>
              <a:t>・・ </a:t>
            </a:r>
            <a:r>
              <a:rPr lang="en-US" altLang="ja-JP" sz="2400" dirty="0" smtClean="0"/>
              <a:t>4</a:t>
            </a:r>
            <a:r>
              <a:rPr lang="ja-JP" altLang="en-US" sz="2400" dirty="0" smtClean="0"/>
              <a:t>件</a:t>
            </a:r>
            <a:endParaRPr lang="en-US" altLang="ja-JP" sz="2400" dirty="0"/>
          </a:p>
          <a:p>
            <a:pPr lvl="1"/>
            <a:endParaRPr lang="en-US" altLang="ja-JP" sz="2400" dirty="0" smtClean="0"/>
          </a:p>
          <a:p>
            <a:pPr lvl="1"/>
            <a:endParaRPr lang="en-US" altLang="ja-JP" sz="2400" dirty="0"/>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35</a:t>
            </a:fld>
            <a:endParaRPr lang="en-US" altLang="ja-JP"/>
          </a:p>
        </p:txBody>
      </p:sp>
    </p:spTree>
    <p:extLst>
      <p:ext uri="{BB962C8B-B14F-4D97-AF65-F5344CB8AC3E}">
        <p14:creationId xmlns:p14="http://schemas.microsoft.com/office/powerpoint/2010/main" val="29381644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検出結果： </a:t>
            </a:r>
            <a:r>
              <a:rPr lang="en-US" altLang="ja-JP" sz="4000" dirty="0" smtClean="0"/>
              <a:t>POM</a:t>
            </a:r>
            <a:r>
              <a:rPr lang="ja-JP" altLang="en-US" sz="4000" dirty="0" smtClean="0"/>
              <a:t>に</a:t>
            </a:r>
            <a:r>
              <a:rPr lang="ja-JP" altLang="en-US" sz="4000" dirty="0"/>
              <a:t>記述されて</a:t>
            </a:r>
            <a:r>
              <a:rPr lang="ja-JP" altLang="en-US" sz="4000" dirty="0" smtClean="0"/>
              <a:t>いた</a:t>
            </a:r>
            <a:r>
              <a:rPr lang="en-US" altLang="ja-JP" sz="4000" dirty="0" smtClean="0"/>
              <a:t/>
            </a:r>
            <a:br>
              <a:rPr lang="en-US" altLang="ja-JP" sz="4000" dirty="0" smtClean="0"/>
            </a:br>
            <a:r>
              <a:rPr lang="en-US" altLang="ja-JP" sz="4000" dirty="0" smtClean="0"/>
              <a:t>9</a:t>
            </a:r>
            <a:r>
              <a:rPr lang="ja-JP" altLang="en-US" sz="4000" dirty="0" err="1"/>
              <a:t>つの</a:t>
            </a:r>
            <a:r>
              <a:rPr lang="ja-JP" altLang="en-US" sz="4000" dirty="0"/>
              <a:t>ライブラリ</a:t>
            </a:r>
          </a:p>
        </p:txBody>
      </p:sp>
      <p:sp>
        <p:nvSpPr>
          <p:cNvPr id="3" name="コンテンツ プレースホルダー 2"/>
          <p:cNvSpPr>
            <a:spLocks noGrp="1"/>
          </p:cNvSpPr>
          <p:nvPr>
            <p:ph idx="1"/>
          </p:nvPr>
        </p:nvSpPr>
        <p:spPr/>
        <p:txBody>
          <a:bodyPr/>
          <a:lstStyle/>
          <a:p>
            <a:r>
              <a:rPr lang="ja-JP" altLang="en-US" sz="2800" dirty="0" smtClean="0"/>
              <a:t> バージョン番号はツールによる推定値</a:t>
            </a:r>
            <a:endParaRPr lang="en-US" altLang="ja-JP" sz="2800" dirty="0" smtClean="0"/>
          </a:p>
        </p:txBody>
      </p:sp>
      <p:graphicFrame>
        <p:nvGraphicFramePr>
          <p:cNvPr id="5" name="表 4"/>
          <p:cNvGraphicFramePr>
            <a:graphicFrameLocks noGrp="1"/>
          </p:cNvGraphicFramePr>
          <p:nvPr>
            <p:extLst>
              <p:ext uri="{D42A27DB-BD31-4B8C-83A1-F6EECF244321}">
                <p14:modId xmlns:p14="http://schemas.microsoft.com/office/powerpoint/2010/main" val="3883234198"/>
              </p:ext>
            </p:extLst>
          </p:nvPr>
        </p:nvGraphicFramePr>
        <p:xfrm>
          <a:off x="615394" y="2559844"/>
          <a:ext cx="7902100" cy="3657600"/>
        </p:xfrm>
        <a:graphic>
          <a:graphicData uri="http://schemas.openxmlformats.org/drawingml/2006/table">
            <a:tbl>
              <a:tblPr firstRow="1" bandRow="1">
                <a:tableStyleId>{21E4AEA4-8DFA-4A89-87EB-49C32662AFE0}</a:tableStyleId>
              </a:tblPr>
              <a:tblGrid>
                <a:gridCol w="2777490"/>
                <a:gridCol w="1842056"/>
                <a:gridCol w="1641277"/>
                <a:gridCol w="1641277"/>
              </a:tblGrid>
              <a:tr h="0">
                <a:tc>
                  <a:txBody>
                    <a:bodyPr/>
                    <a:lstStyle/>
                    <a:p>
                      <a:pPr algn="ctr"/>
                      <a:r>
                        <a:rPr kumimoji="1" lang="ja-JP" altLang="en-US" dirty="0" smtClean="0"/>
                        <a:t>ライブラリ名</a:t>
                      </a:r>
                      <a:endParaRPr kumimoji="1" lang="ja-JP" altLang="en-US" dirty="0"/>
                    </a:p>
                  </a:txBody>
                  <a:tcPr/>
                </a:tc>
                <a:tc>
                  <a:txBody>
                    <a:bodyPr/>
                    <a:lstStyle/>
                    <a:p>
                      <a:pPr algn="ctr"/>
                      <a:r>
                        <a:rPr kumimoji="1" lang="ja-JP" altLang="en-US" dirty="0" smtClean="0"/>
                        <a:t>検出バージョン</a:t>
                      </a:r>
                      <a:endParaRPr kumimoji="1" lang="ja-JP" altLang="en-US" dirty="0"/>
                    </a:p>
                  </a:txBody>
                  <a:tcPr/>
                </a:tc>
                <a:tc>
                  <a:txBody>
                    <a:bodyPr/>
                    <a:lstStyle/>
                    <a:p>
                      <a:pPr algn="ctr"/>
                      <a:r>
                        <a:rPr kumimoji="1" lang="ja-JP" altLang="en-US" dirty="0" smtClean="0"/>
                        <a:t>クラス数</a:t>
                      </a:r>
                      <a:endParaRPr kumimoji="1" lang="ja-JP" altLang="en-US" dirty="0"/>
                    </a:p>
                  </a:txBody>
                  <a:tcPr/>
                </a:tc>
                <a:tc>
                  <a:txBody>
                    <a:bodyPr/>
                    <a:lstStyle/>
                    <a:p>
                      <a:pPr algn="ctr"/>
                      <a:r>
                        <a:rPr kumimoji="1" lang="ja-JP" altLang="en-US" dirty="0" smtClean="0"/>
                        <a:t>検出クラス数</a:t>
                      </a:r>
                      <a:endParaRPr kumimoji="1" lang="ja-JP" altLang="en-US" dirty="0"/>
                    </a:p>
                  </a:txBody>
                  <a:tcPr/>
                </a:tc>
              </a:tr>
              <a:tr h="0">
                <a:tc>
                  <a:txBody>
                    <a:bodyPr/>
                    <a:lstStyle/>
                    <a:p>
                      <a:pPr algn="ctr"/>
                      <a:r>
                        <a:rPr kumimoji="1" lang="en-US" altLang="ja-JP" dirty="0" smtClean="0"/>
                        <a:t>trove4j</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3.0.3</a:t>
                      </a:r>
                      <a:endParaRPr kumimoji="1" lang="ja-JP" altLang="en-US"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800" kern="1200" dirty="0" smtClean="0">
                          <a:solidFill>
                            <a:schemeClr val="dk1"/>
                          </a:solidFill>
                          <a:latin typeface="+mn-lt"/>
                          <a:ea typeface="+mn-ea"/>
                          <a:cs typeface="+mn-cs"/>
                        </a:rPr>
                        <a:t>691</a:t>
                      </a:r>
                      <a:endParaRPr kumimoji="1" lang="ja-JP" altLang="en-US" dirty="0" smtClean="0"/>
                    </a:p>
                  </a:txBody>
                  <a:tcPr/>
                </a:tc>
                <a:tc>
                  <a:txBody>
                    <a:bodyPr/>
                    <a:lstStyle/>
                    <a:p>
                      <a:pPr algn="r"/>
                      <a:r>
                        <a:rPr kumimoji="1" lang="en-US" altLang="ja-JP" dirty="0" smtClean="0">
                          <a:solidFill>
                            <a:schemeClr val="tx1"/>
                          </a:solidFill>
                        </a:rPr>
                        <a:t>98</a:t>
                      </a:r>
                      <a:endParaRPr kumimoji="1" lang="ja-JP" altLang="en-US" dirty="0">
                        <a:solidFill>
                          <a:schemeClr val="tx1"/>
                        </a:solidFill>
                      </a:endParaRPr>
                    </a:p>
                  </a:txBody>
                  <a:tcPr/>
                </a:tc>
              </a:tr>
              <a:tr h="0">
                <a:tc>
                  <a:txBody>
                    <a:bodyPr/>
                    <a:lstStyle/>
                    <a:p>
                      <a:pPr algn="ctr"/>
                      <a:r>
                        <a:rPr kumimoji="1" lang="en-US" altLang="ja-JP" dirty="0" smtClean="0"/>
                        <a:t>mvel2</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2-2.1.5.Final</a:t>
                      </a:r>
                      <a:endParaRPr kumimoji="1" lang="ja-JP" altLang="en-US" dirty="0"/>
                    </a:p>
                  </a:txBody>
                  <a:tcPr/>
                </a:tc>
                <a:tc>
                  <a:txBody>
                    <a:bodyPr/>
                    <a:lstStyle/>
                    <a:p>
                      <a:pPr algn="r"/>
                      <a:r>
                        <a:rPr kumimoji="1" lang="en-US" altLang="ja-JP" dirty="0" smtClean="0"/>
                        <a:t>349</a:t>
                      </a:r>
                      <a:endParaRPr kumimoji="1" lang="ja-JP" altLang="en-US" dirty="0"/>
                    </a:p>
                  </a:txBody>
                  <a:tcPr/>
                </a:tc>
                <a:tc>
                  <a:txBody>
                    <a:bodyPr/>
                    <a:lstStyle/>
                    <a:p>
                      <a:pPr algn="r"/>
                      <a:r>
                        <a:rPr kumimoji="1" lang="en-US" altLang="ja-JP" dirty="0" smtClean="0"/>
                        <a:t>253</a:t>
                      </a:r>
                      <a:endParaRPr kumimoji="1" lang="ja-JP" altLang="en-US" dirty="0"/>
                    </a:p>
                  </a:txBody>
                  <a:tcPr/>
                </a:tc>
              </a:tr>
              <a:tr h="0">
                <a:tc>
                  <a:txBody>
                    <a:bodyPr/>
                    <a:lstStyle/>
                    <a:p>
                      <a:pPr algn="ctr"/>
                      <a:r>
                        <a:rPr kumimoji="1" lang="en-US" altLang="ja-JP" dirty="0" err="1" smtClean="0"/>
                        <a:t>jackson</a:t>
                      </a:r>
                      <a:r>
                        <a:rPr kumimoji="1" lang="en-US" altLang="ja-JP" dirty="0" smtClean="0"/>
                        <a:t>-core</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2.2.3</a:t>
                      </a:r>
                      <a:endParaRPr kumimoji="1" lang="ja-JP" altLang="en-US" dirty="0"/>
                    </a:p>
                  </a:txBody>
                  <a:tcPr/>
                </a:tc>
                <a:tc>
                  <a:txBody>
                    <a:bodyPr/>
                    <a:lstStyle/>
                    <a:p>
                      <a:pPr algn="r"/>
                      <a:r>
                        <a:rPr kumimoji="1" lang="en-US" altLang="ja-JP" sz="1800" kern="1200" dirty="0" smtClean="0">
                          <a:solidFill>
                            <a:schemeClr val="dk1"/>
                          </a:solidFill>
                          <a:latin typeface="+mn-lt"/>
                          <a:ea typeface="+mn-ea"/>
                          <a:cs typeface="+mn-cs"/>
                        </a:rPr>
                        <a:t>69</a:t>
                      </a:r>
                      <a:endParaRPr kumimoji="1" lang="ja-JP" altLang="en-US" dirty="0"/>
                    </a:p>
                  </a:txBody>
                  <a:tcPr/>
                </a:tc>
                <a:tc>
                  <a:txBody>
                    <a:bodyPr/>
                    <a:lstStyle/>
                    <a:p>
                      <a:pPr algn="r"/>
                      <a:r>
                        <a:rPr kumimoji="1" lang="en-US" altLang="ja-JP" dirty="0" smtClean="0">
                          <a:solidFill>
                            <a:schemeClr val="tx1"/>
                          </a:solidFill>
                        </a:rPr>
                        <a:t>63</a:t>
                      </a:r>
                      <a:endParaRPr kumimoji="1" lang="ja-JP" altLang="en-US" dirty="0">
                        <a:solidFill>
                          <a:schemeClr val="tx1"/>
                        </a:solidFill>
                      </a:endParaRPr>
                    </a:p>
                  </a:txBody>
                  <a:tcPr/>
                </a:tc>
              </a:tr>
              <a:tr h="0">
                <a:tc>
                  <a:txBody>
                    <a:bodyPr/>
                    <a:lstStyle/>
                    <a:p>
                      <a:pPr algn="ctr"/>
                      <a:r>
                        <a:rPr kumimoji="1" lang="en-US" altLang="ja-JP" dirty="0" err="1" smtClean="0"/>
                        <a:t>jackson</a:t>
                      </a:r>
                      <a:r>
                        <a:rPr kumimoji="1" lang="en-US" altLang="ja-JP" dirty="0" smtClean="0"/>
                        <a:t>-</a:t>
                      </a:r>
                      <a:r>
                        <a:rPr kumimoji="1" lang="en-US" altLang="ja-JP" dirty="0" err="1" smtClean="0"/>
                        <a:t>dataformat</a:t>
                      </a:r>
                      <a:r>
                        <a:rPr kumimoji="1" lang="en-US" altLang="ja-JP" dirty="0" smtClean="0"/>
                        <a:t>-smile</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2.2.2</a:t>
                      </a:r>
                      <a:endParaRPr kumimoji="1" lang="ja-JP" altLang="en-US" dirty="0"/>
                    </a:p>
                  </a:txBody>
                  <a:tcPr/>
                </a:tc>
                <a:tc>
                  <a:txBody>
                    <a:bodyPr/>
                    <a:lstStyle/>
                    <a:p>
                      <a:pPr algn="r"/>
                      <a:r>
                        <a:rPr kumimoji="1" lang="en-US" altLang="ja-JP" dirty="0" smtClean="0"/>
                        <a:t>12</a:t>
                      </a:r>
                      <a:endParaRPr kumimoji="1" lang="ja-JP" altLang="en-US" dirty="0"/>
                    </a:p>
                  </a:txBody>
                  <a:tcPr/>
                </a:tc>
                <a:tc>
                  <a:txBody>
                    <a:bodyPr/>
                    <a:lstStyle/>
                    <a:p>
                      <a:pPr algn="r"/>
                      <a:r>
                        <a:rPr kumimoji="1" lang="en-US" altLang="ja-JP" dirty="0" smtClean="0">
                          <a:solidFill>
                            <a:schemeClr val="tx1"/>
                          </a:solidFill>
                        </a:rPr>
                        <a:t>8</a:t>
                      </a:r>
                      <a:endParaRPr kumimoji="1" lang="ja-JP" altLang="en-US" dirty="0">
                        <a:solidFill>
                          <a:schemeClr val="tx1"/>
                        </a:solidFill>
                      </a:endParaRPr>
                    </a:p>
                  </a:txBody>
                  <a:tcPr/>
                </a:tc>
              </a:tr>
              <a:tr h="0">
                <a:tc>
                  <a:txBody>
                    <a:bodyPr/>
                    <a:lstStyle/>
                    <a:p>
                      <a:pPr algn="ctr"/>
                      <a:r>
                        <a:rPr kumimoji="1" lang="en-US" altLang="ja-JP" dirty="0" err="1" smtClean="0"/>
                        <a:t>jackson-dataformat-yaml</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2.2.2</a:t>
                      </a:r>
                      <a:endParaRPr kumimoji="1" lang="ja-JP" altLang="en-US" dirty="0"/>
                    </a:p>
                  </a:txBody>
                  <a:tcPr/>
                </a:tc>
                <a:tc>
                  <a:txBody>
                    <a:bodyPr/>
                    <a:lstStyle/>
                    <a:p>
                      <a:pPr algn="r"/>
                      <a:r>
                        <a:rPr kumimoji="1" lang="en-US" altLang="ja-JP" dirty="0" smtClean="0"/>
                        <a:t>112</a:t>
                      </a:r>
                      <a:endParaRPr kumimoji="1" lang="ja-JP" altLang="en-US" dirty="0"/>
                    </a:p>
                  </a:txBody>
                  <a:tcPr/>
                </a:tc>
                <a:tc>
                  <a:txBody>
                    <a:bodyPr/>
                    <a:lstStyle/>
                    <a:p>
                      <a:pPr algn="r"/>
                      <a:r>
                        <a:rPr kumimoji="1" lang="en-US" altLang="ja-JP" dirty="0" smtClean="0">
                          <a:solidFill>
                            <a:schemeClr val="tx1"/>
                          </a:solidFill>
                        </a:rPr>
                        <a:t>70</a:t>
                      </a:r>
                      <a:endParaRPr kumimoji="1" lang="ja-JP" altLang="en-US" dirty="0">
                        <a:solidFill>
                          <a:schemeClr val="tx1"/>
                        </a:solidFill>
                      </a:endParaRPr>
                    </a:p>
                  </a:txBody>
                  <a:tcPr/>
                </a:tc>
              </a:tr>
              <a:tr h="0">
                <a:tc>
                  <a:txBody>
                    <a:bodyPr/>
                    <a:lstStyle/>
                    <a:p>
                      <a:pPr algn="ctr"/>
                      <a:r>
                        <a:rPr kumimoji="1" lang="en-US" altLang="ja-JP" dirty="0" err="1" smtClean="0"/>
                        <a:t>joda</a:t>
                      </a:r>
                      <a:r>
                        <a:rPr kumimoji="1" lang="en-US" altLang="ja-JP" dirty="0" smtClean="0"/>
                        <a:t>-time</a:t>
                      </a:r>
                      <a:endParaRPr kumimoji="1" lang="ja-JP" altLang="en-US" dirty="0"/>
                    </a:p>
                  </a:txBody>
                  <a:tcPr/>
                </a:tc>
                <a:tc>
                  <a:txBody>
                    <a:bodyPr/>
                    <a:lstStyle/>
                    <a:p>
                      <a:pPr algn="ctr"/>
                      <a:r>
                        <a:rPr kumimoji="1" lang="en-US" altLang="ja-JP" dirty="0" smtClean="0"/>
                        <a:t>2.3</a:t>
                      </a:r>
                      <a:endParaRPr kumimoji="1" lang="ja-JP" altLang="en-US" dirty="0"/>
                    </a:p>
                  </a:txBody>
                  <a:tcPr/>
                </a:tc>
                <a:tc>
                  <a:txBody>
                    <a:bodyPr/>
                    <a:lstStyle/>
                    <a:p>
                      <a:pPr algn="r"/>
                      <a:r>
                        <a:rPr kumimoji="1" lang="en-US" altLang="ja-JP" dirty="0" smtClean="0"/>
                        <a:t>157</a:t>
                      </a:r>
                      <a:endParaRPr kumimoji="1" lang="ja-JP" altLang="en-US" dirty="0"/>
                    </a:p>
                  </a:txBody>
                  <a:tcPr/>
                </a:tc>
                <a:tc>
                  <a:txBody>
                    <a:bodyPr/>
                    <a:lstStyle/>
                    <a:p>
                      <a:pPr algn="r"/>
                      <a:r>
                        <a:rPr kumimoji="1" lang="en-US" altLang="ja-JP" dirty="0" smtClean="0">
                          <a:solidFill>
                            <a:schemeClr val="tx1"/>
                          </a:solidFill>
                        </a:rPr>
                        <a:t>144</a:t>
                      </a:r>
                      <a:endParaRPr kumimoji="1" lang="ja-JP" altLang="en-US" dirty="0">
                        <a:solidFill>
                          <a:schemeClr val="tx1"/>
                        </a:solidFill>
                      </a:endParaRPr>
                    </a:p>
                  </a:txBody>
                  <a:tcPr/>
                </a:tc>
              </a:tr>
              <a:tr h="0">
                <a:tc>
                  <a:txBody>
                    <a:bodyPr/>
                    <a:lstStyle/>
                    <a:p>
                      <a:pPr algn="ctr"/>
                      <a:r>
                        <a:rPr kumimoji="1" lang="en-US" altLang="ja-JP" dirty="0" err="1" smtClean="0"/>
                        <a:t>netty</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3.7.0.Final</a:t>
                      </a:r>
                      <a:endParaRPr kumimoji="1" lang="ja-JP" altLang="en-US" dirty="0"/>
                    </a:p>
                  </a:txBody>
                  <a:tcPr/>
                </a:tc>
                <a:tc>
                  <a:txBody>
                    <a:bodyPr/>
                    <a:lstStyle/>
                    <a:p>
                      <a:pPr algn="r"/>
                      <a:r>
                        <a:rPr kumimoji="1" lang="en-US" altLang="ja-JP" dirty="0" smtClean="0"/>
                        <a:t>546</a:t>
                      </a:r>
                      <a:endParaRPr kumimoji="1" lang="ja-JP" altLang="en-US" dirty="0"/>
                    </a:p>
                  </a:txBody>
                  <a:tcPr/>
                </a:tc>
                <a:tc>
                  <a:txBody>
                    <a:bodyPr/>
                    <a:lstStyle/>
                    <a:p>
                      <a:pPr algn="r"/>
                      <a:r>
                        <a:rPr kumimoji="1" lang="en-US" altLang="ja-JP" dirty="0" smtClean="0">
                          <a:solidFill>
                            <a:schemeClr val="tx1"/>
                          </a:solidFill>
                        </a:rPr>
                        <a:t>239</a:t>
                      </a:r>
                      <a:endParaRPr kumimoji="1" lang="ja-JP" altLang="en-US" dirty="0">
                        <a:solidFill>
                          <a:schemeClr val="tx1"/>
                        </a:solidFill>
                      </a:endParaRPr>
                    </a:p>
                  </a:txBody>
                  <a:tcPr/>
                </a:tc>
              </a:tr>
              <a:tr h="0">
                <a:tc>
                  <a:txBody>
                    <a:bodyPr/>
                    <a:lstStyle/>
                    <a:p>
                      <a:pPr algn="ctr"/>
                      <a:r>
                        <a:rPr kumimoji="1" lang="en-US" altLang="ja-JP" dirty="0" smtClean="0"/>
                        <a:t>compress-</a:t>
                      </a:r>
                      <a:r>
                        <a:rPr kumimoji="1" lang="en-US" altLang="ja-JP" dirty="0" err="1" smtClean="0"/>
                        <a:t>lzf</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0.9.6</a:t>
                      </a:r>
                      <a:endParaRPr kumimoji="1" lang="ja-JP" altLang="en-US" dirty="0"/>
                    </a:p>
                  </a:txBody>
                  <a:tcPr/>
                </a:tc>
                <a:tc>
                  <a:txBody>
                    <a:bodyPr/>
                    <a:lstStyle/>
                    <a:p>
                      <a:pPr algn="r"/>
                      <a:r>
                        <a:rPr kumimoji="1" lang="en-US" altLang="ja-JP" dirty="0" smtClean="0"/>
                        <a:t>26</a:t>
                      </a:r>
                      <a:endParaRPr kumimoji="1" lang="ja-JP" altLang="en-US" dirty="0"/>
                    </a:p>
                  </a:txBody>
                  <a:tcPr/>
                </a:tc>
                <a:tc>
                  <a:txBody>
                    <a:bodyPr/>
                    <a:lstStyle/>
                    <a:p>
                      <a:pPr algn="r"/>
                      <a:r>
                        <a:rPr kumimoji="1" lang="en-US" altLang="ja-JP" dirty="0" smtClean="0"/>
                        <a:t>10</a:t>
                      </a:r>
                      <a:endParaRPr kumimoji="1" lang="ja-JP" altLang="en-US" dirty="0"/>
                    </a:p>
                  </a:txBody>
                  <a:tcPr/>
                </a:tc>
              </a:tr>
              <a:tr h="0">
                <a:tc>
                  <a:txBody>
                    <a:bodyPr/>
                    <a:lstStyle/>
                    <a:p>
                      <a:pPr algn="ctr"/>
                      <a:r>
                        <a:rPr kumimoji="1" lang="en-US" altLang="ja-JP" dirty="0" smtClean="0"/>
                        <a:t>guava</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15.0-rc1.jar</a:t>
                      </a:r>
                      <a:endParaRPr kumimoji="1" lang="ja-JP" altLang="en-US" dirty="0"/>
                    </a:p>
                  </a:txBody>
                  <a:tcPr/>
                </a:tc>
                <a:tc>
                  <a:txBody>
                    <a:bodyPr/>
                    <a:lstStyle/>
                    <a:p>
                      <a:pPr algn="r"/>
                      <a:r>
                        <a:rPr kumimoji="1" lang="en-US" altLang="ja-JP" sz="1800" kern="1200" dirty="0" smtClean="0">
                          <a:solidFill>
                            <a:schemeClr val="dk1"/>
                          </a:solidFill>
                          <a:latin typeface="+mn-lt"/>
                          <a:ea typeface="+mn-ea"/>
                          <a:cs typeface="+mn-cs"/>
                        </a:rPr>
                        <a:t>453</a:t>
                      </a:r>
                      <a:endParaRPr kumimoji="1" lang="ja-JP" altLang="en-US" dirty="0"/>
                    </a:p>
                  </a:txBody>
                  <a:tcPr/>
                </a:tc>
                <a:tc>
                  <a:txBody>
                    <a:bodyPr/>
                    <a:lstStyle/>
                    <a:p>
                      <a:pPr algn="r"/>
                      <a:r>
                        <a:rPr kumimoji="1" lang="en-US" altLang="ja-JP" dirty="0" smtClean="0"/>
                        <a:t>205</a:t>
                      </a:r>
                      <a:endParaRPr kumimoji="1" lang="ja-JP" altLang="en-US" dirty="0"/>
                    </a:p>
                  </a:txBody>
                  <a:tcPr/>
                </a:tc>
              </a:tr>
            </a:tbl>
          </a:graphicData>
        </a:graphic>
      </p:graphicFrame>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36</a:t>
            </a:fld>
            <a:endParaRPr lang="en-US" altLang="ja-JP"/>
          </a:p>
        </p:txBody>
      </p:sp>
    </p:spTree>
    <p:extLst>
      <p:ext uri="{BB962C8B-B14F-4D97-AF65-F5344CB8AC3E}">
        <p14:creationId xmlns:p14="http://schemas.microsoft.com/office/powerpoint/2010/main" val="20402911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検出結果： </a:t>
            </a:r>
            <a:r>
              <a:rPr lang="en-US" altLang="ja-JP" sz="4000" dirty="0"/>
              <a:t>POM</a:t>
            </a:r>
            <a:r>
              <a:rPr lang="ja-JP" altLang="en-US" sz="4000" dirty="0"/>
              <a:t>に記述されていた</a:t>
            </a:r>
            <a:r>
              <a:rPr lang="en-US" altLang="ja-JP" sz="4000" dirty="0"/>
              <a:t/>
            </a:r>
            <a:br>
              <a:rPr lang="en-US" altLang="ja-JP" sz="4000" dirty="0"/>
            </a:br>
            <a:r>
              <a:rPr lang="en-US" altLang="ja-JP" sz="4000" dirty="0"/>
              <a:t>9</a:t>
            </a:r>
            <a:r>
              <a:rPr lang="ja-JP" altLang="en-US" sz="4000" dirty="0" err="1"/>
              <a:t>つの</a:t>
            </a:r>
            <a:r>
              <a:rPr lang="ja-JP" altLang="en-US" sz="4000" dirty="0"/>
              <a:t>ライブラリ</a:t>
            </a:r>
          </a:p>
        </p:txBody>
      </p:sp>
      <p:sp>
        <p:nvSpPr>
          <p:cNvPr id="3" name="コンテンツ プレースホルダー 2"/>
          <p:cNvSpPr>
            <a:spLocks noGrp="1"/>
          </p:cNvSpPr>
          <p:nvPr>
            <p:ph idx="1"/>
          </p:nvPr>
        </p:nvSpPr>
        <p:spPr/>
        <p:txBody>
          <a:bodyPr/>
          <a:lstStyle/>
          <a:p>
            <a:pPr marL="0" indent="0">
              <a:buNone/>
            </a:pPr>
            <a:r>
              <a:rPr lang="ja-JP" altLang="en-US" sz="2800" dirty="0" smtClean="0"/>
              <a:t>  バージョン番号はツールによる推定値</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1058991807"/>
              </p:ext>
            </p:extLst>
          </p:nvPr>
        </p:nvGraphicFramePr>
        <p:xfrm>
          <a:off x="615394" y="2540773"/>
          <a:ext cx="7902100" cy="3657600"/>
        </p:xfrm>
        <a:graphic>
          <a:graphicData uri="http://schemas.openxmlformats.org/drawingml/2006/table">
            <a:tbl>
              <a:tblPr firstRow="1" bandRow="1">
                <a:tableStyleId>{21E4AEA4-8DFA-4A89-87EB-49C32662AFE0}</a:tableStyleId>
              </a:tblPr>
              <a:tblGrid>
                <a:gridCol w="2777490"/>
                <a:gridCol w="1842056"/>
                <a:gridCol w="1641277"/>
                <a:gridCol w="1641277"/>
              </a:tblGrid>
              <a:tr h="0">
                <a:tc>
                  <a:txBody>
                    <a:bodyPr/>
                    <a:lstStyle/>
                    <a:p>
                      <a:pPr algn="ctr"/>
                      <a:r>
                        <a:rPr kumimoji="1" lang="ja-JP" altLang="en-US" dirty="0" smtClean="0"/>
                        <a:t>ライブラリ名</a:t>
                      </a:r>
                      <a:endParaRPr kumimoji="1" lang="ja-JP" altLang="en-US" dirty="0"/>
                    </a:p>
                  </a:txBody>
                  <a:tcPr/>
                </a:tc>
                <a:tc>
                  <a:txBody>
                    <a:bodyPr/>
                    <a:lstStyle/>
                    <a:p>
                      <a:pPr algn="ctr"/>
                      <a:r>
                        <a:rPr kumimoji="1" lang="ja-JP" altLang="en-US" dirty="0" smtClean="0"/>
                        <a:t>検出バージョン</a:t>
                      </a:r>
                      <a:endParaRPr kumimoji="1" lang="ja-JP" altLang="en-US" dirty="0"/>
                    </a:p>
                  </a:txBody>
                  <a:tcPr/>
                </a:tc>
                <a:tc>
                  <a:txBody>
                    <a:bodyPr/>
                    <a:lstStyle/>
                    <a:p>
                      <a:pPr algn="ctr"/>
                      <a:r>
                        <a:rPr kumimoji="1" lang="ja-JP" altLang="en-US" dirty="0" smtClean="0"/>
                        <a:t>クラス数</a:t>
                      </a:r>
                      <a:endParaRPr kumimoji="1" lang="ja-JP" altLang="en-US" dirty="0"/>
                    </a:p>
                  </a:txBody>
                  <a:tcPr/>
                </a:tc>
                <a:tc>
                  <a:txBody>
                    <a:bodyPr/>
                    <a:lstStyle/>
                    <a:p>
                      <a:pPr algn="ctr"/>
                      <a:r>
                        <a:rPr kumimoji="1" lang="ja-JP" altLang="en-US" dirty="0" smtClean="0"/>
                        <a:t>検出クラス数</a:t>
                      </a:r>
                      <a:endParaRPr kumimoji="1" lang="ja-JP" altLang="en-US" dirty="0"/>
                    </a:p>
                  </a:txBody>
                  <a:tcPr/>
                </a:tc>
              </a:tr>
              <a:tr h="0">
                <a:tc>
                  <a:txBody>
                    <a:bodyPr/>
                    <a:lstStyle/>
                    <a:p>
                      <a:pPr algn="ctr"/>
                      <a:r>
                        <a:rPr kumimoji="1" lang="en-US" altLang="ja-JP" dirty="0" smtClean="0"/>
                        <a:t>trove4j</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3.0.3</a:t>
                      </a:r>
                      <a:endParaRPr kumimoji="1" lang="ja-JP" altLang="en-US"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800" kern="1200" dirty="0" smtClean="0">
                          <a:solidFill>
                            <a:schemeClr val="tx1"/>
                          </a:solidFill>
                          <a:latin typeface="+mn-lt"/>
                          <a:ea typeface="+mn-ea"/>
                          <a:cs typeface="+mn-cs"/>
                        </a:rPr>
                        <a:t>691</a:t>
                      </a:r>
                      <a:endParaRPr kumimoji="1" lang="ja-JP" altLang="en-US" dirty="0" smtClean="0">
                        <a:solidFill>
                          <a:schemeClr val="tx1"/>
                        </a:solidFill>
                      </a:endParaRPr>
                    </a:p>
                  </a:txBody>
                  <a:tcPr/>
                </a:tc>
                <a:tc>
                  <a:txBody>
                    <a:bodyPr/>
                    <a:lstStyle/>
                    <a:p>
                      <a:pPr algn="r"/>
                      <a:r>
                        <a:rPr kumimoji="1" lang="en-US" altLang="ja-JP" dirty="0" smtClean="0">
                          <a:solidFill>
                            <a:srgbClr val="FF0000"/>
                          </a:solidFill>
                        </a:rPr>
                        <a:t>98</a:t>
                      </a:r>
                      <a:endParaRPr kumimoji="1" lang="ja-JP" altLang="en-US" dirty="0">
                        <a:solidFill>
                          <a:srgbClr val="FF0000"/>
                        </a:solidFill>
                      </a:endParaRPr>
                    </a:p>
                  </a:txBody>
                  <a:tcPr/>
                </a:tc>
              </a:tr>
              <a:tr h="0">
                <a:tc>
                  <a:txBody>
                    <a:bodyPr/>
                    <a:lstStyle/>
                    <a:p>
                      <a:pPr algn="ctr"/>
                      <a:r>
                        <a:rPr kumimoji="1" lang="en-US" altLang="ja-JP" dirty="0" smtClean="0"/>
                        <a:t>mvel2</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2-2.1.5.Final</a:t>
                      </a:r>
                      <a:endParaRPr kumimoji="1" lang="ja-JP" altLang="en-US" dirty="0"/>
                    </a:p>
                  </a:txBody>
                  <a:tcPr/>
                </a:tc>
                <a:tc>
                  <a:txBody>
                    <a:bodyPr/>
                    <a:lstStyle/>
                    <a:p>
                      <a:pPr algn="r"/>
                      <a:r>
                        <a:rPr kumimoji="1" lang="en-US" altLang="ja-JP" dirty="0" smtClean="0"/>
                        <a:t>349</a:t>
                      </a:r>
                      <a:endParaRPr kumimoji="1" lang="ja-JP" altLang="en-US" dirty="0"/>
                    </a:p>
                  </a:txBody>
                  <a:tcPr/>
                </a:tc>
                <a:tc>
                  <a:txBody>
                    <a:bodyPr/>
                    <a:lstStyle/>
                    <a:p>
                      <a:pPr algn="r"/>
                      <a:r>
                        <a:rPr kumimoji="1" lang="en-US" altLang="ja-JP" dirty="0" smtClean="0"/>
                        <a:t>253</a:t>
                      </a:r>
                      <a:endParaRPr kumimoji="1" lang="ja-JP" altLang="en-US" dirty="0"/>
                    </a:p>
                  </a:txBody>
                  <a:tcPr/>
                </a:tc>
              </a:tr>
              <a:tr h="0">
                <a:tc>
                  <a:txBody>
                    <a:bodyPr/>
                    <a:lstStyle/>
                    <a:p>
                      <a:pPr algn="ctr"/>
                      <a:r>
                        <a:rPr kumimoji="1" lang="en-US" altLang="ja-JP" dirty="0" err="1" smtClean="0"/>
                        <a:t>jackson</a:t>
                      </a:r>
                      <a:r>
                        <a:rPr kumimoji="1" lang="en-US" altLang="ja-JP" dirty="0" smtClean="0"/>
                        <a:t>-core</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2.2.3</a:t>
                      </a:r>
                      <a:endParaRPr kumimoji="1" lang="ja-JP" altLang="en-US" dirty="0"/>
                    </a:p>
                  </a:txBody>
                  <a:tcPr/>
                </a:tc>
                <a:tc>
                  <a:txBody>
                    <a:bodyPr/>
                    <a:lstStyle/>
                    <a:p>
                      <a:pPr algn="r"/>
                      <a:r>
                        <a:rPr kumimoji="1" lang="en-US" altLang="ja-JP" sz="1800" kern="1200" dirty="0" smtClean="0">
                          <a:solidFill>
                            <a:schemeClr val="dk1"/>
                          </a:solidFill>
                          <a:latin typeface="+mn-lt"/>
                          <a:ea typeface="+mn-ea"/>
                          <a:cs typeface="+mn-cs"/>
                        </a:rPr>
                        <a:t>69</a:t>
                      </a:r>
                      <a:endParaRPr kumimoji="1" lang="ja-JP" altLang="en-US" dirty="0"/>
                    </a:p>
                  </a:txBody>
                  <a:tcPr/>
                </a:tc>
                <a:tc>
                  <a:txBody>
                    <a:bodyPr/>
                    <a:lstStyle/>
                    <a:p>
                      <a:pPr algn="r"/>
                      <a:r>
                        <a:rPr kumimoji="1" lang="en-US" altLang="ja-JP" dirty="0" smtClean="0">
                          <a:solidFill>
                            <a:schemeClr val="tx1"/>
                          </a:solidFill>
                        </a:rPr>
                        <a:t>63</a:t>
                      </a:r>
                      <a:endParaRPr kumimoji="1" lang="ja-JP" altLang="en-US" dirty="0">
                        <a:solidFill>
                          <a:schemeClr val="tx1"/>
                        </a:solidFill>
                      </a:endParaRPr>
                    </a:p>
                  </a:txBody>
                  <a:tcPr/>
                </a:tc>
              </a:tr>
              <a:tr h="0">
                <a:tc>
                  <a:txBody>
                    <a:bodyPr/>
                    <a:lstStyle/>
                    <a:p>
                      <a:pPr algn="ctr"/>
                      <a:r>
                        <a:rPr kumimoji="1" lang="en-US" altLang="ja-JP" dirty="0" err="1" smtClean="0"/>
                        <a:t>jackson</a:t>
                      </a:r>
                      <a:r>
                        <a:rPr kumimoji="1" lang="en-US" altLang="ja-JP" dirty="0" smtClean="0"/>
                        <a:t>-</a:t>
                      </a:r>
                      <a:r>
                        <a:rPr kumimoji="1" lang="en-US" altLang="ja-JP" dirty="0" err="1" smtClean="0"/>
                        <a:t>dataformat</a:t>
                      </a:r>
                      <a:r>
                        <a:rPr kumimoji="1" lang="en-US" altLang="ja-JP" dirty="0" smtClean="0"/>
                        <a:t>-smile</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2.2.2</a:t>
                      </a:r>
                      <a:endParaRPr kumimoji="1" lang="ja-JP" altLang="en-US" dirty="0"/>
                    </a:p>
                  </a:txBody>
                  <a:tcPr/>
                </a:tc>
                <a:tc>
                  <a:txBody>
                    <a:bodyPr/>
                    <a:lstStyle/>
                    <a:p>
                      <a:pPr algn="r"/>
                      <a:r>
                        <a:rPr kumimoji="1" lang="en-US" altLang="ja-JP" dirty="0" smtClean="0"/>
                        <a:t>12</a:t>
                      </a:r>
                      <a:endParaRPr kumimoji="1" lang="ja-JP" altLang="en-US" dirty="0"/>
                    </a:p>
                  </a:txBody>
                  <a:tcPr/>
                </a:tc>
                <a:tc>
                  <a:txBody>
                    <a:bodyPr/>
                    <a:lstStyle/>
                    <a:p>
                      <a:pPr algn="r"/>
                      <a:r>
                        <a:rPr kumimoji="1" lang="en-US" altLang="ja-JP" dirty="0" smtClean="0">
                          <a:solidFill>
                            <a:schemeClr val="tx1"/>
                          </a:solidFill>
                        </a:rPr>
                        <a:t>8</a:t>
                      </a:r>
                      <a:endParaRPr kumimoji="1" lang="ja-JP" altLang="en-US" dirty="0">
                        <a:solidFill>
                          <a:schemeClr val="tx1"/>
                        </a:solidFill>
                      </a:endParaRPr>
                    </a:p>
                  </a:txBody>
                  <a:tcPr/>
                </a:tc>
              </a:tr>
              <a:tr h="0">
                <a:tc>
                  <a:txBody>
                    <a:bodyPr/>
                    <a:lstStyle/>
                    <a:p>
                      <a:pPr algn="ctr"/>
                      <a:r>
                        <a:rPr kumimoji="1" lang="en-US" altLang="ja-JP" dirty="0" err="1" smtClean="0"/>
                        <a:t>jackson-dataformat-yaml</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2.2.2</a:t>
                      </a:r>
                      <a:endParaRPr kumimoji="1" lang="ja-JP" altLang="en-US" dirty="0"/>
                    </a:p>
                  </a:txBody>
                  <a:tcPr/>
                </a:tc>
                <a:tc>
                  <a:txBody>
                    <a:bodyPr/>
                    <a:lstStyle/>
                    <a:p>
                      <a:pPr algn="r"/>
                      <a:r>
                        <a:rPr kumimoji="1" lang="en-US" altLang="ja-JP" dirty="0" smtClean="0"/>
                        <a:t>112</a:t>
                      </a:r>
                      <a:endParaRPr kumimoji="1" lang="ja-JP" altLang="en-US" dirty="0"/>
                    </a:p>
                  </a:txBody>
                  <a:tcPr/>
                </a:tc>
                <a:tc>
                  <a:txBody>
                    <a:bodyPr/>
                    <a:lstStyle/>
                    <a:p>
                      <a:pPr algn="r"/>
                      <a:r>
                        <a:rPr kumimoji="1" lang="en-US" altLang="ja-JP" dirty="0" smtClean="0">
                          <a:solidFill>
                            <a:schemeClr val="tx1"/>
                          </a:solidFill>
                        </a:rPr>
                        <a:t>70</a:t>
                      </a:r>
                      <a:endParaRPr kumimoji="1" lang="ja-JP" altLang="en-US" dirty="0">
                        <a:solidFill>
                          <a:schemeClr val="tx1"/>
                        </a:solidFill>
                      </a:endParaRPr>
                    </a:p>
                  </a:txBody>
                  <a:tcPr/>
                </a:tc>
              </a:tr>
              <a:tr h="0">
                <a:tc>
                  <a:txBody>
                    <a:bodyPr/>
                    <a:lstStyle/>
                    <a:p>
                      <a:pPr algn="ctr"/>
                      <a:r>
                        <a:rPr kumimoji="1" lang="en-US" altLang="ja-JP" dirty="0" err="1" smtClean="0"/>
                        <a:t>joda</a:t>
                      </a:r>
                      <a:r>
                        <a:rPr kumimoji="1" lang="en-US" altLang="ja-JP" dirty="0" smtClean="0"/>
                        <a:t>-time</a:t>
                      </a:r>
                      <a:endParaRPr kumimoji="1" lang="ja-JP" altLang="en-US" dirty="0"/>
                    </a:p>
                  </a:txBody>
                  <a:tcPr/>
                </a:tc>
                <a:tc>
                  <a:txBody>
                    <a:bodyPr/>
                    <a:lstStyle/>
                    <a:p>
                      <a:pPr algn="ctr"/>
                      <a:r>
                        <a:rPr kumimoji="1" lang="en-US" altLang="ja-JP" dirty="0" smtClean="0"/>
                        <a:t>2.3</a:t>
                      </a:r>
                      <a:endParaRPr kumimoji="1" lang="ja-JP" altLang="en-US" dirty="0"/>
                    </a:p>
                  </a:txBody>
                  <a:tcPr/>
                </a:tc>
                <a:tc>
                  <a:txBody>
                    <a:bodyPr/>
                    <a:lstStyle/>
                    <a:p>
                      <a:pPr algn="r"/>
                      <a:r>
                        <a:rPr kumimoji="1" lang="en-US" altLang="ja-JP" dirty="0" smtClean="0"/>
                        <a:t>157</a:t>
                      </a:r>
                      <a:endParaRPr kumimoji="1" lang="ja-JP" altLang="en-US" dirty="0"/>
                    </a:p>
                  </a:txBody>
                  <a:tcPr/>
                </a:tc>
                <a:tc>
                  <a:txBody>
                    <a:bodyPr/>
                    <a:lstStyle/>
                    <a:p>
                      <a:pPr algn="r"/>
                      <a:r>
                        <a:rPr kumimoji="1" lang="en-US" altLang="ja-JP" dirty="0" smtClean="0">
                          <a:solidFill>
                            <a:schemeClr val="tx1"/>
                          </a:solidFill>
                        </a:rPr>
                        <a:t>144</a:t>
                      </a:r>
                      <a:endParaRPr kumimoji="1" lang="ja-JP" altLang="en-US" dirty="0">
                        <a:solidFill>
                          <a:schemeClr val="tx1"/>
                        </a:solidFill>
                      </a:endParaRPr>
                    </a:p>
                  </a:txBody>
                  <a:tcPr/>
                </a:tc>
              </a:tr>
              <a:tr h="0">
                <a:tc>
                  <a:txBody>
                    <a:bodyPr/>
                    <a:lstStyle/>
                    <a:p>
                      <a:pPr algn="ctr"/>
                      <a:r>
                        <a:rPr kumimoji="1" lang="en-US" altLang="ja-JP" dirty="0" err="1" smtClean="0"/>
                        <a:t>netty</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3.7.0.Final</a:t>
                      </a:r>
                      <a:endParaRPr kumimoji="1" lang="ja-JP" altLang="en-US" dirty="0"/>
                    </a:p>
                  </a:txBody>
                  <a:tcPr/>
                </a:tc>
                <a:tc>
                  <a:txBody>
                    <a:bodyPr/>
                    <a:lstStyle/>
                    <a:p>
                      <a:pPr algn="r"/>
                      <a:r>
                        <a:rPr kumimoji="1" lang="en-US" altLang="ja-JP" dirty="0" smtClean="0"/>
                        <a:t>546</a:t>
                      </a:r>
                      <a:endParaRPr kumimoji="1" lang="ja-JP" altLang="en-US" dirty="0"/>
                    </a:p>
                  </a:txBody>
                  <a:tcPr/>
                </a:tc>
                <a:tc>
                  <a:txBody>
                    <a:bodyPr/>
                    <a:lstStyle/>
                    <a:p>
                      <a:pPr algn="r"/>
                      <a:r>
                        <a:rPr kumimoji="1" lang="en-US" altLang="ja-JP" dirty="0" smtClean="0">
                          <a:solidFill>
                            <a:schemeClr val="tx1"/>
                          </a:solidFill>
                        </a:rPr>
                        <a:t>239</a:t>
                      </a:r>
                      <a:endParaRPr kumimoji="1" lang="ja-JP" altLang="en-US" dirty="0">
                        <a:solidFill>
                          <a:schemeClr val="tx1"/>
                        </a:solidFill>
                      </a:endParaRPr>
                    </a:p>
                  </a:txBody>
                  <a:tcPr/>
                </a:tc>
              </a:tr>
              <a:tr h="0">
                <a:tc>
                  <a:txBody>
                    <a:bodyPr/>
                    <a:lstStyle/>
                    <a:p>
                      <a:pPr algn="ctr"/>
                      <a:r>
                        <a:rPr kumimoji="1" lang="en-US" altLang="ja-JP" dirty="0" smtClean="0"/>
                        <a:t>compress-</a:t>
                      </a:r>
                      <a:r>
                        <a:rPr kumimoji="1" lang="en-US" altLang="ja-JP" dirty="0" err="1" smtClean="0"/>
                        <a:t>lzf</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0.9.6</a:t>
                      </a:r>
                      <a:endParaRPr kumimoji="1" lang="ja-JP" altLang="en-US" dirty="0"/>
                    </a:p>
                  </a:txBody>
                  <a:tcPr/>
                </a:tc>
                <a:tc>
                  <a:txBody>
                    <a:bodyPr/>
                    <a:lstStyle/>
                    <a:p>
                      <a:pPr algn="r"/>
                      <a:r>
                        <a:rPr kumimoji="1" lang="en-US" altLang="ja-JP" dirty="0" smtClean="0"/>
                        <a:t>26</a:t>
                      </a:r>
                      <a:endParaRPr kumimoji="1" lang="ja-JP" altLang="en-US" dirty="0"/>
                    </a:p>
                  </a:txBody>
                  <a:tcPr/>
                </a:tc>
                <a:tc>
                  <a:txBody>
                    <a:bodyPr/>
                    <a:lstStyle/>
                    <a:p>
                      <a:pPr algn="r"/>
                      <a:r>
                        <a:rPr kumimoji="1" lang="en-US" altLang="ja-JP" dirty="0" smtClean="0"/>
                        <a:t>10</a:t>
                      </a:r>
                      <a:endParaRPr kumimoji="1" lang="ja-JP" altLang="en-US" dirty="0"/>
                    </a:p>
                  </a:txBody>
                  <a:tcPr/>
                </a:tc>
              </a:tr>
              <a:tr h="0">
                <a:tc>
                  <a:txBody>
                    <a:bodyPr/>
                    <a:lstStyle/>
                    <a:p>
                      <a:pPr algn="ctr"/>
                      <a:r>
                        <a:rPr kumimoji="1" lang="en-US" altLang="ja-JP" dirty="0" smtClean="0"/>
                        <a:t>guava</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15.0-rc1.jar</a:t>
                      </a:r>
                      <a:endParaRPr kumimoji="1" lang="ja-JP" altLang="en-US" dirty="0"/>
                    </a:p>
                  </a:txBody>
                  <a:tcPr/>
                </a:tc>
                <a:tc>
                  <a:txBody>
                    <a:bodyPr/>
                    <a:lstStyle/>
                    <a:p>
                      <a:pPr algn="r"/>
                      <a:r>
                        <a:rPr kumimoji="1" lang="en-US" altLang="ja-JP" sz="1800" kern="1200" dirty="0" smtClean="0">
                          <a:solidFill>
                            <a:schemeClr val="dk1"/>
                          </a:solidFill>
                          <a:latin typeface="+mn-lt"/>
                          <a:ea typeface="+mn-ea"/>
                          <a:cs typeface="+mn-cs"/>
                        </a:rPr>
                        <a:t>453</a:t>
                      </a:r>
                      <a:endParaRPr kumimoji="1" lang="ja-JP" altLang="en-US" dirty="0"/>
                    </a:p>
                  </a:txBody>
                  <a:tcPr/>
                </a:tc>
                <a:tc>
                  <a:txBody>
                    <a:bodyPr/>
                    <a:lstStyle/>
                    <a:p>
                      <a:pPr algn="r"/>
                      <a:r>
                        <a:rPr kumimoji="1" lang="en-US" altLang="ja-JP" dirty="0" smtClean="0"/>
                        <a:t>205</a:t>
                      </a:r>
                      <a:endParaRPr kumimoji="1" lang="ja-JP" altLang="en-US" dirty="0"/>
                    </a:p>
                  </a:txBody>
                  <a:tcPr/>
                </a:tc>
              </a:tr>
            </a:tbl>
          </a:graphicData>
        </a:graphic>
      </p:graphicFrame>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37</a:t>
            </a:fld>
            <a:endParaRPr lang="en-US" altLang="ja-JP"/>
          </a:p>
        </p:txBody>
      </p:sp>
      <p:sp>
        <p:nvSpPr>
          <p:cNvPr id="4" name="角丸四角形吹き出し 3"/>
          <p:cNvSpPr/>
          <p:nvPr/>
        </p:nvSpPr>
        <p:spPr>
          <a:xfrm>
            <a:off x="457200" y="3413238"/>
            <a:ext cx="8060294" cy="2785135"/>
          </a:xfrm>
          <a:prstGeom prst="wedgeRoundRectCallout">
            <a:avLst>
              <a:gd name="adj1" fmla="val 45461"/>
              <a:gd name="adj2" fmla="val -58305"/>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400" dirty="0" smtClean="0">
                <a:solidFill>
                  <a:schemeClr val="tx1"/>
                </a:solidFill>
              </a:rPr>
              <a:t> </a:t>
            </a:r>
            <a:r>
              <a:rPr kumimoji="1" lang="ja-JP" altLang="en-US" sz="2400" dirty="0" smtClean="0">
                <a:solidFill>
                  <a:schemeClr val="tx1"/>
                </a:solidFill>
              </a:rPr>
              <a:t>検出対象</a:t>
            </a:r>
            <a:r>
              <a:rPr kumimoji="1" lang="en-US" altLang="ja-JP" sz="2400" dirty="0" smtClean="0">
                <a:solidFill>
                  <a:schemeClr val="tx1"/>
                </a:solidFill>
              </a:rPr>
              <a:t>(</a:t>
            </a:r>
            <a:r>
              <a:rPr kumimoji="1" lang="en-US" altLang="ja-JP" sz="2400" dirty="0" err="1" smtClean="0">
                <a:solidFill>
                  <a:schemeClr val="tx1"/>
                </a:solidFill>
              </a:rPr>
              <a:t>Elasticsearch</a:t>
            </a:r>
            <a:r>
              <a:rPr kumimoji="1" lang="en-US" altLang="ja-JP" sz="2400" dirty="0" smtClean="0">
                <a:solidFill>
                  <a:schemeClr val="tx1"/>
                </a:solidFill>
              </a:rPr>
              <a:t>)</a:t>
            </a:r>
            <a:r>
              <a:rPr kumimoji="1" lang="ja-JP" altLang="en-US" sz="2400" dirty="0" smtClean="0">
                <a:solidFill>
                  <a:schemeClr val="tx1"/>
                </a:solidFill>
              </a:rPr>
              <a:t>において，</a:t>
            </a:r>
            <a:r>
              <a:rPr kumimoji="1" lang="en-US" altLang="ja-JP" sz="2400" dirty="0" smtClean="0">
                <a:solidFill>
                  <a:schemeClr val="tx1"/>
                </a:solidFill>
              </a:rPr>
              <a:t>Trove4j</a:t>
            </a:r>
            <a:r>
              <a:rPr lang="ja-JP" altLang="en-US" sz="2400" dirty="0" smtClean="0">
                <a:solidFill>
                  <a:schemeClr val="tx1"/>
                </a:solidFill>
              </a:rPr>
              <a:t>が含まれるパッケージ中</a:t>
            </a:r>
            <a:r>
              <a:rPr lang="en-US" altLang="ja-JP" sz="2400" dirty="0">
                <a:solidFill>
                  <a:schemeClr val="tx1"/>
                </a:solidFill>
              </a:rPr>
              <a:t>(</a:t>
            </a:r>
            <a:r>
              <a:rPr lang="en-US" altLang="ja-JP" sz="2400" dirty="0" err="1" smtClean="0">
                <a:solidFill>
                  <a:schemeClr val="tx1"/>
                </a:solidFill>
              </a:rPr>
              <a:t>org.elasticsearch.common.trove</a:t>
            </a:r>
            <a:r>
              <a:rPr lang="en-US" altLang="ja-JP" sz="2400" dirty="0" smtClean="0">
                <a:solidFill>
                  <a:schemeClr val="tx1"/>
                </a:solidFill>
              </a:rPr>
              <a:t>)</a:t>
            </a:r>
            <a:r>
              <a:rPr lang="ja-JP" altLang="en-US" sz="2400" dirty="0" smtClean="0">
                <a:solidFill>
                  <a:schemeClr val="tx1"/>
                </a:solidFill>
              </a:rPr>
              <a:t>のクラスファイル</a:t>
            </a:r>
            <a:r>
              <a:rPr lang="en-US" altLang="ja-JP" sz="2400" dirty="0" smtClean="0">
                <a:solidFill>
                  <a:schemeClr val="tx1"/>
                </a:solidFill>
              </a:rPr>
              <a:t>103</a:t>
            </a:r>
            <a:r>
              <a:rPr lang="ja-JP" altLang="en-US" sz="2400" dirty="0" smtClean="0">
                <a:solidFill>
                  <a:schemeClr val="tx1"/>
                </a:solidFill>
              </a:rPr>
              <a:t>個中，</a:t>
            </a:r>
            <a:r>
              <a:rPr lang="en-US" altLang="ja-JP" sz="2400" dirty="0" smtClean="0">
                <a:solidFill>
                  <a:schemeClr val="tx1"/>
                </a:solidFill>
              </a:rPr>
              <a:t>98</a:t>
            </a:r>
            <a:r>
              <a:rPr lang="ja-JP" altLang="en-US" sz="2400" dirty="0" smtClean="0">
                <a:solidFill>
                  <a:schemeClr val="tx1"/>
                </a:solidFill>
              </a:rPr>
              <a:t>個がこのバージョンに対応付けられていた</a:t>
            </a:r>
            <a:endParaRPr lang="en-US" altLang="ja-JP" sz="2400" dirty="0" smtClean="0">
              <a:solidFill>
                <a:schemeClr val="tx1"/>
              </a:solidFill>
            </a:endParaRPr>
          </a:p>
          <a:p>
            <a:pPr marL="914400" lvl="1" indent="-457200">
              <a:buFont typeface="Arial" panose="020B0604020202020204" pitchFamily="34" charset="0"/>
              <a:buChar char="-"/>
            </a:pPr>
            <a:r>
              <a:rPr lang="ja-JP" altLang="en-US" sz="2400" dirty="0" smtClean="0">
                <a:solidFill>
                  <a:schemeClr val="tx1"/>
                </a:solidFill>
              </a:rPr>
              <a:t>実際の再利用元バージョンがデータベース内に含まれていない可能性が高い</a:t>
            </a:r>
            <a:endParaRPr lang="en-US" altLang="ja-JP" sz="2400" dirty="0" smtClean="0">
              <a:solidFill>
                <a:schemeClr val="tx1"/>
              </a:solidFill>
            </a:endParaRPr>
          </a:p>
        </p:txBody>
      </p:sp>
    </p:spTree>
    <p:extLst>
      <p:ext uri="{BB962C8B-B14F-4D97-AF65-F5344CB8AC3E}">
        <p14:creationId xmlns:p14="http://schemas.microsoft.com/office/powerpoint/2010/main" val="25259133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検出結果</a:t>
            </a:r>
            <a:r>
              <a:rPr lang="en-US" altLang="ja-JP" dirty="0" smtClean="0"/>
              <a:t>: </a:t>
            </a:r>
            <a:br>
              <a:rPr lang="en-US" altLang="ja-JP" dirty="0" smtClean="0"/>
            </a:br>
            <a:r>
              <a:rPr lang="en-US" altLang="ja-JP" dirty="0" smtClean="0"/>
              <a:t>Google </a:t>
            </a:r>
            <a:r>
              <a:rPr lang="en-US" altLang="ja-JP" dirty="0" err="1"/>
              <a:t>Guice</a:t>
            </a:r>
            <a:r>
              <a:rPr lang="ja-JP" altLang="en-US" dirty="0"/>
              <a:t>と 関連ライブラリ</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t> </a:t>
            </a:r>
            <a:r>
              <a:rPr lang="ja-JP" altLang="en-US" sz="2800" dirty="0" smtClean="0"/>
              <a:t>再利用されたという記述はなかったが，実際には再利用されている可能性が高い</a:t>
            </a:r>
            <a:endParaRPr lang="en-US" altLang="ja-JP" sz="2800" dirty="0" smtClean="0"/>
          </a:p>
          <a:p>
            <a:pPr lvl="1"/>
            <a:r>
              <a:rPr lang="ja-JP" altLang="en-US" sz="2400" dirty="0" smtClean="0"/>
              <a:t>一部機能のみを持つものが優先的に検出されてしまっている</a:t>
            </a:r>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38</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430079352"/>
              </p:ext>
            </p:extLst>
          </p:nvPr>
        </p:nvGraphicFramePr>
        <p:xfrm>
          <a:off x="615394" y="3863181"/>
          <a:ext cx="7902100" cy="1828800"/>
        </p:xfrm>
        <a:graphic>
          <a:graphicData uri="http://schemas.openxmlformats.org/drawingml/2006/table">
            <a:tbl>
              <a:tblPr firstRow="1" bandRow="1">
                <a:tableStyleId>{21E4AEA4-8DFA-4A89-87EB-49C32662AFE0}</a:tableStyleId>
              </a:tblPr>
              <a:tblGrid>
                <a:gridCol w="2777490"/>
                <a:gridCol w="1842056"/>
                <a:gridCol w="1641277"/>
                <a:gridCol w="1641277"/>
              </a:tblGrid>
              <a:tr h="0">
                <a:tc>
                  <a:txBody>
                    <a:bodyPr/>
                    <a:lstStyle/>
                    <a:p>
                      <a:pPr algn="ctr"/>
                      <a:r>
                        <a:rPr kumimoji="1" lang="ja-JP" altLang="en-US" dirty="0" smtClean="0"/>
                        <a:t>ライブラリ名</a:t>
                      </a:r>
                      <a:endParaRPr kumimoji="1" lang="ja-JP" altLang="en-US" dirty="0"/>
                    </a:p>
                  </a:txBody>
                  <a:tcPr/>
                </a:tc>
                <a:tc>
                  <a:txBody>
                    <a:bodyPr/>
                    <a:lstStyle/>
                    <a:p>
                      <a:pPr algn="ctr"/>
                      <a:r>
                        <a:rPr kumimoji="1" lang="ja-JP" altLang="en-US" dirty="0" smtClean="0"/>
                        <a:t>検出バージョン</a:t>
                      </a:r>
                      <a:endParaRPr kumimoji="1" lang="ja-JP" altLang="en-US" dirty="0"/>
                    </a:p>
                  </a:txBody>
                  <a:tcPr/>
                </a:tc>
                <a:tc>
                  <a:txBody>
                    <a:bodyPr/>
                    <a:lstStyle/>
                    <a:p>
                      <a:pPr algn="ctr"/>
                      <a:r>
                        <a:rPr kumimoji="1" lang="ja-JP" altLang="en-US" dirty="0" smtClean="0"/>
                        <a:t>クラス数</a:t>
                      </a:r>
                      <a:endParaRPr kumimoji="1" lang="ja-JP" altLang="en-US" dirty="0"/>
                    </a:p>
                  </a:txBody>
                  <a:tcPr/>
                </a:tc>
                <a:tc>
                  <a:txBody>
                    <a:bodyPr/>
                    <a:lstStyle/>
                    <a:p>
                      <a:pPr algn="ctr"/>
                      <a:r>
                        <a:rPr kumimoji="1" lang="ja-JP" altLang="en-US" dirty="0" smtClean="0"/>
                        <a:t>検出クラス数</a:t>
                      </a:r>
                      <a:endParaRPr kumimoji="1" lang="ja-JP" altLang="en-US" dirty="0"/>
                    </a:p>
                  </a:txBody>
                  <a:tcPr/>
                </a:tc>
              </a:tr>
              <a:tr h="0">
                <a:tc>
                  <a:txBody>
                    <a:bodyPr/>
                    <a:lstStyle/>
                    <a:p>
                      <a:pPr algn="ctr"/>
                      <a:r>
                        <a:rPr kumimoji="1" lang="en-US" altLang="ja-JP" dirty="0" err="1" smtClean="0"/>
                        <a:t>guice</a:t>
                      </a:r>
                      <a:endParaRPr kumimoji="1" lang="ja-JP" altLang="en-US" dirty="0"/>
                    </a:p>
                  </a:txBody>
                  <a:tcPr/>
                </a:tc>
                <a:tc>
                  <a:txBody>
                    <a:bodyPr/>
                    <a:lstStyle/>
                    <a:p>
                      <a:pPr algn="ctr"/>
                      <a:r>
                        <a:rPr kumimoji="1" lang="en-US" altLang="ja-JP" dirty="0" smtClean="0"/>
                        <a:t>2.0-no_aop</a:t>
                      </a:r>
                      <a:endParaRPr kumimoji="1" lang="ja-JP" altLang="en-US"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800" kern="1200" dirty="0" smtClean="0">
                          <a:solidFill>
                            <a:schemeClr val="dk1"/>
                          </a:solidFill>
                          <a:latin typeface="+mn-lt"/>
                          <a:ea typeface="+mn-ea"/>
                          <a:cs typeface="+mn-cs"/>
                        </a:rPr>
                        <a:t>184</a:t>
                      </a:r>
                      <a:endParaRPr kumimoji="1" lang="ja-JP" altLang="en-US" dirty="0" smtClean="0"/>
                    </a:p>
                  </a:txBody>
                  <a:tcPr/>
                </a:tc>
                <a:tc>
                  <a:txBody>
                    <a:bodyPr/>
                    <a:lstStyle/>
                    <a:p>
                      <a:pPr algn="r"/>
                      <a:r>
                        <a:rPr kumimoji="1" lang="en-US" altLang="ja-JP" dirty="0" smtClean="0">
                          <a:solidFill>
                            <a:schemeClr val="tx1"/>
                          </a:solidFill>
                        </a:rPr>
                        <a:t>123</a:t>
                      </a:r>
                      <a:endParaRPr kumimoji="1" lang="ja-JP" altLang="en-US" dirty="0">
                        <a:solidFill>
                          <a:schemeClr val="tx1"/>
                        </a:solidFill>
                      </a:endParaRPr>
                    </a:p>
                  </a:txBody>
                  <a:tcPr/>
                </a:tc>
              </a:tr>
              <a:tr h="0">
                <a:tc>
                  <a:txBody>
                    <a:bodyPr/>
                    <a:lstStyle/>
                    <a:p>
                      <a:pPr algn="ctr"/>
                      <a:r>
                        <a:rPr kumimoji="1" lang="en-US" altLang="ja-JP" dirty="0" err="1" smtClean="0"/>
                        <a:t>guice-multibindings</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2-2.1.5.Final</a:t>
                      </a:r>
                      <a:endParaRPr kumimoji="1" lang="ja-JP" altLang="en-US" dirty="0"/>
                    </a:p>
                  </a:txBody>
                  <a:tcPr/>
                </a:tc>
                <a:tc>
                  <a:txBody>
                    <a:bodyPr/>
                    <a:lstStyle/>
                    <a:p>
                      <a:pPr algn="r"/>
                      <a:r>
                        <a:rPr kumimoji="1" lang="en-US" altLang="ja-JP" dirty="0" smtClean="0"/>
                        <a:t>4</a:t>
                      </a:r>
                      <a:endParaRPr kumimoji="1" lang="ja-JP" altLang="en-US" dirty="0"/>
                    </a:p>
                  </a:txBody>
                  <a:tcPr/>
                </a:tc>
                <a:tc>
                  <a:txBody>
                    <a:bodyPr/>
                    <a:lstStyle/>
                    <a:p>
                      <a:pPr algn="r"/>
                      <a:r>
                        <a:rPr kumimoji="1" lang="en-US" altLang="ja-JP" dirty="0" smtClean="0"/>
                        <a:t>4</a:t>
                      </a:r>
                      <a:endParaRPr kumimoji="1" lang="ja-JP" altLang="en-US" dirty="0"/>
                    </a:p>
                  </a:txBody>
                  <a:tcPr/>
                </a:tc>
              </a:tr>
              <a:tr h="0">
                <a:tc>
                  <a:txBody>
                    <a:bodyPr/>
                    <a:lstStyle/>
                    <a:p>
                      <a:pPr algn="ctr"/>
                      <a:r>
                        <a:rPr kumimoji="1" lang="en-US" altLang="ja-JP" dirty="0" err="1" smtClean="0"/>
                        <a:t>guice</a:t>
                      </a:r>
                      <a:r>
                        <a:rPr kumimoji="1" lang="en-US" altLang="ja-JP" dirty="0" smtClean="0"/>
                        <a:t>-annotations</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2.2.3</a:t>
                      </a:r>
                      <a:endParaRPr kumimoji="1" lang="ja-JP" altLang="en-US" dirty="0"/>
                    </a:p>
                  </a:txBody>
                  <a:tcPr/>
                </a:tc>
                <a:tc>
                  <a:txBody>
                    <a:bodyPr/>
                    <a:lstStyle/>
                    <a:p>
                      <a:pPr algn="r"/>
                      <a:r>
                        <a:rPr kumimoji="1" lang="en-US" altLang="ja-JP" sz="1800" kern="1200" dirty="0" smtClean="0">
                          <a:solidFill>
                            <a:schemeClr val="dk1"/>
                          </a:solidFill>
                          <a:latin typeface="+mn-lt"/>
                          <a:ea typeface="+mn-ea"/>
                          <a:cs typeface="+mn-cs"/>
                        </a:rPr>
                        <a:t>10</a:t>
                      </a:r>
                      <a:endParaRPr kumimoji="1" lang="ja-JP" altLang="en-US" dirty="0"/>
                    </a:p>
                  </a:txBody>
                  <a:tcPr/>
                </a:tc>
                <a:tc>
                  <a:txBody>
                    <a:bodyPr/>
                    <a:lstStyle/>
                    <a:p>
                      <a:pPr algn="r"/>
                      <a:r>
                        <a:rPr kumimoji="1" lang="en-US" altLang="ja-JP" dirty="0" smtClean="0">
                          <a:solidFill>
                            <a:schemeClr val="tx1"/>
                          </a:solidFill>
                        </a:rPr>
                        <a:t>10</a:t>
                      </a:r>
                      <a:endParaRPr kumimoji="1" lang="ja-JP" altLang="en-US" dirty="0">
                        <a:solidFill>
                          <a:schemeClr val="tx1"/>
                        </a:solidFill>
                      </a:endParaRPr>
                    </a:p>
                  </a:txBody>
                  <a:tcPr/>
                </a:tc>
              </a:tr>
              <a:tr h="0">
                <a:tc>
                  <a:txBody>
                    <a:bodyPr/>
                    <a:lstStyle/>
                    <a:p>
                      <a:pPr algn="ctr"/>
                      <a:r>
                        <a:rPr kumimoji="1" lang="en-US" altLang="ja-JP" dirty="0" err="1" smtClean="0"/>
                        <a:t>guice</a:t>
                      </a:r>
                      <a:r>
                        <a:rPr kumimoji="1" lang="en-US" altLang="ja-JP" dirty="0" smtClean="0"/>
                        <a:t>-assisted-inject</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2.2.2</a:t>
                      </a:r>
                      <a:endParaRPr kumimoji="1" lang="ja-JP" altLang="en-US" dirty="0"/>
                    </a:p>
                  </a:txBody>
                  <a:tcPr/>
                </a:tc>
                <a:tc>
                  <a:txBody>
                    <a:bodyPr/>
                    <a:lstStyle/>
                    <a:p>
                      <a:pPr algn="r"/>
                      <a:r>
                        <a:rPr kumimoji="1" lang="en-US" altLang="ja-JP" dirty="0" smtClean="0"/>
                        <a:t>7</a:t>
                      </a:r>
                      <a:endParaRPr kumimoji="1" lang="ja-JP" altLang="en-US" dirty="0"/>
                    </a:p>
                  </a:txBody>
                  <a:tcPr/>
                </a:tc>
                <a:tc>
                  <a:txBody>
                    <a:bodyPr/>
                    <a:lstStyle/>
                    <a:p>
                      <a:pPr algn="r"/>
                      <a:r>
                        <a:rPr kumimoji="1" lang="en-US" altLang="ja-JP" dirty="0" smtClean="0">
                          <a:solidFill>
                            <a:schemeClr val="tx1"/>
                          </a:solidFill>
                        </a:rPr>
                        <a:t>5</a:t>
                      </a:r>
                      <a:endParaRPr kumimoji="1" lang="ja-JP" altLang="en-US" dirty="0">
                        <a:solidFill>
                          <a:schemeClr val="tx1"/>
                        </a:solidFill>
                      </a:endParaRPr>
                    </a:p>
                  </a:txBody>
                  <a:tcPr/>
                </a:tc>
              </a:tr>
            </a:tbl>
          </a:graphicData>
        </a:graphic>
      </p:graphicFrame>
    </p:spTree>
    <p:extLst>
      <p:ext uri="{BB962C8B-B14F-4D97-AF65-F5344CB8AC3E}">
        <p14:creationId xmlns:p14="http://schemas.microsoft.com/office/powerpoint/2010/main" val="13685150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検出結果</a:t>
            </a:r>
            <a:r>
              <a:rPr lang="en-US" altLang="ja-JP" dirty="0" smtClean="0"/>
              <a:t>:</a:t>
            </a:r>
            <a:br>
              <a:rPr lang="en-US" altLang="ja-JP" dirty="0" smtClean="0"/>
            </a:br>
            <a:r>
              <a:rPr lang="ja-JP" altLang="en-US" dirty="0" smtClean="0"/>
              <a:t>誤検出について</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sz="2800" dirty="0" smtClean="0"/>
              <a:t> 小規模なライブラリが誤検出されやすい</a:t>
            </a:r>
            <a:endParaRPr kumimoji="1" lang="en-US" altLang="ja-JP" sz="2800" dirty="0" smtClean="0"/>
          </a:p>
          <a:p>
            <a:pPr lvl="1"/>
            <a:r>
              <a:rPr kumimoji="1" lang="en-US" altLang="ja-JP" sz="2400" dirty="0" smtClean="0"/>
              <a:t>Guava</a:t>
            </a:r>
            <a:r>
              <a:rPr kumimoji="1" lang="ja-JP" altLang="en-US" sz="2400" dirty="0" smtClean="0"/>
              <a:t>の一部機能のみを実装しているライブラリ</a:t>
            </a:r>
            <a:endParaRPr kumimoji="1" lang="en-US" altLang="ja-JP" sz="2400" dirty="0" smtClean="0"/>
          </a:p>
          <a:p>
            <a:pPr lvl="1"/>
            <a:r>
              <a:rPr lang="ja-JP" altLang="en-US" sz="2400" dirty="0" smtClean="0"/>
              <a:t>偶然数個のクラスファイルが一致したものなど</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39</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422071416"/>
              </p:ext>
            </p:extLst>
          </p:nvPr>
        </p:nvGraphicFramePr>
        <p:xfrm>
          <a:off x="615394" y="3863181"/>
          <a:ext cx="7902100" cy="2194560"/>
        </p:xfrm>
        <a:graphic>
          <a:graphicData uri="http://schemas.openxmlformats.org/drawingml/2006/table">
            <a:tbl>
              <a:tblPr firstRow="1" bandRow="1">
                <a:tableStyleId>{21E4AEA4-8DFA-4A89-87EB-49C32662AFE0}</a:tableStyleId>
              </a:tblPr>
              <a:tblGrid>
                <a:gridCol w="2777490"/>
                <a:gridCol w="1842056"/>
                <a:gridCol w="1641277"/>
                <a:gridCol w="1641277"/>
              </a:tblGrid>
              <a:tr h="0">
                <a:tc>
                  <a:txBody>
                    <a:bodyPr/>
                    <a:lstStyle/>
                    <a:p>
                      <a:pPr algn="ctr"/>
                      <a:r>
                        <a:rPr kumimoji="1" lang="ja-JP" altLang="en-US" dirty="0" smtClean="0"/>
                        <a:t>ライブラリ名</a:t>
                      </a:r>
                      <a:endParaRPr kumimoji="1" lang="ja-JP" altLang="en-US" dirty="0"/>
                    </a:p>
                  </a:txBody>
                  <a:tcPr/>
                </a:tc>
                <a:tc>
                  <a:txBody>
                    <a:bodyPr/>
                    <a:lstStyle/>
                    <a:p>
                      <a:pPr algn="ctr"/>
                      <a:r>
                        <a:rPr kumimoji="1" lang="ja-JP" altLang="en-US" dirty="0" smtClean="0"/>
                        <a:t>検出バージョン</a:t>
                      </a:r>
                      <a:endParaRPr kumimoji="1" lang="ja-JP" altLang="en-US" dirty="0"/>
                    </a:p>
                  </a:txBody>
                  <a:tcPr/>
                </a:tc>
                <a:tc>
                  <a:txBody>
                    <a:bodyPr/>
                    <a:lstStyle/>
                    <a:p>
                      <a:pPr algn="ctr"/>
                      <a:r>
                        <a:rPr kumimoji="1" lang="ja-JP" altLang="en-US" dirty="0" smtClean="0"/>
                        <a:t>クラス数</a:t>
                      </a:r>
                      <a:endParaRPr kumimoji="1" lang="ja-JP" altLang="en-US" dirty="0"/>
                    </a:p>
                  </a:txBody>
                  <a:tcPr/>
                </a:tc>
                <a:tc>
                  <a:txBody>
                    <a:bodyPr/>
                    <a:lstStyle/>
                    <a:p>
                      <a:pPr algn="ctr"/>
                      <a:r>
                        <a:rPr kumimoji="1" lang="ja-JP" altLang="en-US" dirty="0" smtClean="0"/>
                        <a:t>検出クラス数</a:t>
                      </a:r>
                      <a:endParaRPr kumimoji="1" lang="ja-JP" altLang="en-US" dirty="0"/>
                    </a:p>
                  </a:txBody>
                  <a:tcPr/>
                </a:tc>
              </a:tr>
              <a:tr h="0">
                <a:tc>
                  <a:txBody>
                    <a:bodyPr/>
                    <a:lstStyle/>
                    <a:p>
                      <a:pPr algn="ctr"/>
                      <a:r>
                        <a:rPr kumimoji="1" lang="en-US" altLang="ja-JP" dirty="0" smtClean="0"/>
                        <a:t>Guava-annotations</a:t>
                      </a:r>
                      <a:endParaRPr kumimoji="1" lang="ja-JP" altLang="en-US" dirty="0"/>
                    </a:p>
                  </a:txBody>
                  <a:tcPr/>
                </a:tc>
                <a:tc>
                  <a:txBody>
                    <a:bodyPr/>
                    <a:lstStyle/>
                    <a:p>
                      <a:pPr algn="ctr"/>
                      <a:r>
                        <a:rPr kumimoji="1" lang="en-US" altLang="ja-JP" dirty="0" smtClean="0"/>
                        <a:t>r03</a:t>
                      </a:r>
                      <a:endParaRPr kumimoji="1" lang="ja-JP" altLang="en-US"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dirty="0" smtClean="0"/>
                        <a:t>4</a:t>
                      </a:r>
                      <a:endParaRPr kumimoji="1" lang="ja-JP" altLang="en-US" dirty="0" smtClean="0"/>
                    </a:p>
                  </a:txBody>
                  <a:tcPr/>
                </a:tc>
                <a:tc>
                  <a:txBody>
                    <a:bodyPr/>
                    <a:lstStyle/>
                    <a:p>
                      <a:pPr algn="r"/>
                      <a:r>
                        <a:rPr kumimoji="1" lang="en-US" altLang="ja-JP" dirty="0" smtClean="0">
                          <a:solidFill>
                            <a:schemeClr val="tx1"/>
                          </a:solidFill>
                        </a:rPr>
                        <a:t>4</a:t>
                      </a:r>
                      <a:endParaRPr kumimoji="1" lang="ja-JP" altLang="en-US" dirty="0">
                        <a:solidFill>
                          <a:schemeClr val="tx1"/>
                        </a:solidFill>
                      </a:endParaRPr>
                    </a:p>
                  </a:txBody>
                  <a:tcPr/>
                </a:tc>
              </a:tr>
              <a:tr h="0">
                <a:tc>
                  <a:txBody>
                    <a:bodyPr/>
                    <a:lstStyle/>
                    <a:p>
                      <a:pPr algn="ctr"/>
                      <a:r>
                        <a:rPr kumimoji="1" lang="en-US" altLang="ja-JP" dirty="0" smtClean="0"/>
                        <a:t>Reader-files</a:t>
                      </a:r>
                      <a:endParaRPr kumimoji="1" lang="ja-JP" altLang="en-US" dirty="0"/>
                    </a:p>
                  </a:txBody>
                  <a:tcPr/>
                </a:tc>
                <a:tc>
                  <a:txBody>
                    <a:bodyPr/>
                    <a:lstStyle/>
                    <a:p>
                      <a:pPr algn="ctr"/>
                      <a:r>
                        <a:rPr kumimoji="1" lang="en-US" altLang="ja-JP" dirty="0" smtClean="0"/>
                        <a:t>1.1.2</a:t>
                      </a:r>
                      <a:endParaRPr kumimoji="1" lang="ja-JP" altLang="en-US" dirty="0"/>
                    </a:p>
                  </a:txBody>
                  <a:tcPr/>
                </a:tc>
                <a:tc>
                  <a:txBody>
                    <a:bodyPr/>
                    <a:lstStyle/>
                    <a:p>
                      <a:pPr algn="r"/>
                      <a:r>
                        <a:rPr kumimoji="1" lang="en-US" altLang="ja-JP" dirty="0" smtClean="0"/>
                        <a:t>2</a:t>
                      </a:r>
                      <a:endParaRPr kumimoji="1" lang="ja-JP" altLang="en-US" dirty="0"/>
                    </a:p>
                  </a:txBody>
                  <a:tcPr/>
                </a:tc>
                <a:tc>
                  <a:txBody>
                    <a:bodyPr/>
                    <a:lstStyle/>
                    <a:p>
                      <a:pPr algn="r"/>
                      <a:r>
                        <a:rPr kumimoji="1" lang="en-US" altLang="ja-JP" dirty="0" smtClean="0"/>
                        <a:t>1</a:t>
                      </a:r>
                      <a:endParaRPr kumimoji="1" lang="ja-JP" altLang="en-US" dirty="0"/>
                    </a:p>
                  </a:txBody>
                  <a:tcPr/>
                </a:tc>
              </a:tr>
              <a:tr h="0">
                <a:tc>
                  <a:txBody>
                    <a:bodyPr/>
                    <a:lstStyle/>
                    <a:p>
                      <a:pPr algn="ctr"/>
                      <a:r>
                        <a:rPr kumimoji="1" lang="en-US" altLang="ja-JP" dirty="0" err="1" smtClean="0"/>
                        <a:t>hadoop</a:t>
                      </a:r>
                      <a:r>
                        <a:rPr kumimoji="1" lang="en-US" altLang="ja-JP" dirty="0" smtClean="0"/>
                        <a:t>-job-builder</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1.0</a:t>
                      </a:r>
                      <a:endParaRPr kumimoji="1" lang="ja-JP" altLang="en-US" dirty="0"/>
                    </a:p>
                  </a:txBody>
                  <a:tcPr/>
                </a:tc>
                <a:tc>
                  <a:txBody>
                    <a:bodyPr/>
                    <a:lstStyle/>
                    <a:p>
                      <a:pPr algn="r"/>
                      <a:r>
                        <a:rPr kumimoji="1" lang="en-US" altLang="ja-JP" sz="1800" kern="1200" dirty="0" smtClean="0">
                          <a:solidFill>
                            <a:schemeClr val="dk1"/>
                          </a:solidFill>
                          <a:latin typeface="+mn-lt"/>
                          <a:ea typeface="+mn-ea"/>
                          <a:cs typeface="+mn-cs"/>
                        </a:rPr>
                        <a:t>6</a:t>
                      </a:r>
                      <a:endParaRPr kumimoji="1" lang="ja-JP" altLang="en-US" dirty="0"/>
                    </a:p>
                  </a:txBody>
                  <a:tcPr/>
                </a:tc>
                <a:tc>
                  <a:txBody>
                    <a:bodyPr/>
                    <a:lstStyle/>
                    <a:p>
                      <a:pPr algn="r"/>
                      <a:r>
                        <a:rPr kumimoji="1" lang="en-US" altLang="ja-JP" dirty="0" smtClean="0">
                          <a:solidFill>
                            <a:schemeClr val="tx1"/>
                          </a:solidFill>
                        </a:rPr>
                        <a:t>3</a:t>
                      </a:r>
                      <a:endParaRPr kumimoji="1" lang="ja-JP" altLang="en-US" dirty="0">
                        <a:solidFill>
                          <a:schemeClr val="tx1"/>
                        </a:solidFill>
                      </a:endParaRPr>
                    </a:p>
                  </a:txBody>
                  <a:tcPr/>
                </a:tc>
              </a:tr>
              <a:tr h="0">
                <a:tc>
                  <a:txBody>
                    <a:bodyPr/>
                    <a:lstStyle/>
                    <a:p>
                      <a:pPr algn="ctr"/>
                      <a:r>
                        <a:rPr kumimoji="1" lang="en-US" altLang="ja-JP" dirty="0" smtClean="0"/>
                        <a:t>jsr166y</a:t>
                      </a:r>
                      <a:endParaRPr kumimoji="1" lang="ja-JP" altLang="en-US" dirty="0"/>
                    </a:p>
                  </a:txBody>
                  <a:tcPr/>
                </a:tc>
                <a:tc>
                  <a:txBody>
                    <a:bodyPr/>
                    <a:lstStyle/>
                    <a:p>
                      <a:pPr algn="ctr"/>
                      <a:r>
                        <a:rPr kumimoji="1" lang="en-US" altLang="ja-JP" sz="1800" kern="1200" dirty="0" smtClean="0">
                          <a:solidFill>
                            <a:schemeClr val="dk1"/>
                          </a:solidFill>
                          <a:latin typeface="+mn-lt"/>
                          <a:ea typeface="+mn-ea"/>
                          <a:cs typeface="+mn-cs"/>
                        </a:rPr>
                        <a:t>1.7.0</a:t>
                      </a:r>
                      <a:endParaRPr kumimoji="1" lang="ja-JP" altLang="en-US" dirty="0"/>
                    </a:p>
                  </a:txBody>
                  <a:tcPr/>
                </a:tc>
                <a:tc>
                  <a:txBody>
                    <a:bodyPr/>
                    <a:lstStyle/>
                    <a:p>
                      <a:pPr algn="r"/>
                      <a:r>
                        <a:rPr kumimoji="1" lang="en-US" altLang="ja-JP" dirty="0" smtClean="0"/>
                        <a:t>9</a:t>
                      </a:r>
                      <a:endParaRPr kumimoji="1" lang="ja-JP" altLang="en-US" dirty="0"/>
                    </a:p>
                  </a:txBody>
                  <a:tcPr/>
                </a:tc>
                <a:tc>
                  <a:txBody>
                    <a:bodyPr/>
                    <a:lstStyle/>
                    <a:p>
                      <a:pPr algn="r"/>
                      <a:r>
                        <a:rPr kumimoji="1" lang="en-US" altLang="ja-JP" dirty="0" smtClean="0">
                          <a:solidFill>
                            <a:schemeClr val="tx1"/>
                          </a:solidFill>
                        </a:rPr>
                        <a:t>4</a:t>
                      </a:r>
                      <a:endParaRPr kumimoji="1" lang="ja-JP" altLang="en-US" dirty="0">
                        <a:solidFill>
                          <a:schemeClr val="tx1"/>
                        </a:solidFill>
                      </a:endParaRPr>
                    </a:p>
                  </a:txBody>
                  <a:tcPr/>
                </a:tc>
              </a:tr>
              <a:tr h="0">
                <a:tc>
                  <a:txBody>
                    <a:bodyPr/>
                    <a:lstStyle/>
                    <a:p>
                      <a:pPr algn="ctr"/>
                      <a:r>
                        <a:rPr kumimoji="1" lang="en-US" altLang="ja-JP" dirty="0" err="1" smtClean="0"/>
                        <a:t>jellydoc</a:t>
                      </a:r>
                      <a:r>
                        <a:rPr kumimoji="1" lang="en-US" altLang="ja-JP" dirty="0" smtClean="0"/>
                        <a:t>-annotations</a:t>
                      </a:r>
                      <a:endParaRPr kumimoji="1" lang="ja-JP" altLang="en-US" dirty="0"/>
                    </a:p>
                  </a:txBody>
                  <a:tcPr/>
                </a:tc>
                <a:tc>
                  <a:txBody>
                    <a:bodyPr/>
                    <a:lstStyle/>
                    <a:p>
                      <a:pPr algn="ctr"/>
                      <a:r>
                        <a:rPr kumimoji="1" lang="en-US" altLang="ja-JP" dirty="0" smtClean="0"/>
                        <a:t>1.0</a:t>
                      </a:r>
                      <a:endParaRPr kumimoji="1" lang="ja-JP" altLang="en-US" dirty="0"/>
                    </a:p>
                  </a:txBody>
                  <a:tcPr/>
                </a:tc>
                <a:tc>
                  <a:txBody>
                    <a:bodyPr/>
                    <a:lstStyle/>
                    <a:p>
                      <a:pPr algn="r"/>
                      <a:r>
                        <a:rPr kumimoji="1" lang="en-US" altLang="ja-JP" dirty="0" smtClean="0"/>
                        <a:t>3</a:t>
                      </a:r>
                      <a:endParaRPr kumimoji="1" lang="ja-JP" altLang="en-US" dirty="0"/>
                    </a:p>
                  </a:txBody>
                  <a:tcPr/>
                </a:tc>
                <a:tc>
                  <a:txBody>
                    <a:bodyPr/>
                    <a:lstStyle/>
                    <a:p>
                      <a:pPr algn="r"/>
                      <a:r>
                        <a:rPr kumimoji="1" lang="en-US" altLang="ja-JP" dirty="0" smtClean="0">
                          <a:solidFill>
                            <a:schemeClr val="tx1"/>
                          </a:solidFill>
                        </a:rPr>
                        <a:t>1</a:t>
                      </a:r>
                      <a:endParaRPr kumimoji="1" lang="ja-JP" altLang="en-US" dirty="0">
                        <a:solidFill>
                          <a:schemeClr val="tx1"/>
                        </a:solidFill>
                      </a:endParaRPr>
                    </a:p>
                  </a:txBody>
                  <a:tcPr/>
                </a:tc>
              </a:tr>
            </a:tbl>
          </a:graphicData>
        </a:graphic>
      </p:graphicFrame>
      <p:sp>
        <p:nvSpPr>
          <p:cNvPr id="6" name="角丸四角形吹き出し 5"/>
          <p:cNvSpPr/>
          <p:nvPr/>
        </p:nvSpPr>
        <p:spPr>
          <a:xfrm>
            <a:off x="457200" y="4702628"/>
            <a:ext cx="8411029" cy="799059"/>
          </a:xfrm>
          <a:prstGeom prst="wedgeRoundRectCallout">
            <a:avLst>
              <a:gd name="adj1" fmla="val -35988"/>
              <a:gd name="adj2" fmla="val -61938"/>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rPr>
              <a:t> Guava</a:t>
            </a:r>
            <a:r>
              <a:rPr kumimoji="1" lang="ja-JP" altLang="en-US" sz="2400" dirty="0" smtClean="0">
                <a:solidFill>
                  <a:schemeClr val="tx1"/>
                </a:solidFill>
              </a:rPr>
              <a:t>の</a:t>
            </a:r>
            <a:r>
              <a:rPr kumimoji="1" lang="en-US" altLang="ja-JP" sz="2400" dirty="0" smtClean="0">
                <a:solidFill>
                  <a:schemeClr val="tx1"/>
                </a:solidFill>
              </a:rPr>
              <a:t>annotation</a:t>
            </a:r>
            <a:r>
              <a:rPr kumimoji="1" lang="ja-JP" altLang="en-US" sz="2400" dirty="0" smtClean="0">
                <a:solidFill>
                  <a:schemeClr val="tx1"/>
                </a:solidFill>
              </a:rPr>
              <a:t>に関する機能のみ</a:t>
            </a:r>
            <a:r>
              <a:rPr lang="ja-JP" altLang="en-US" sz="2400" dirty="0" smtClean="0">
                <a:solidFill>
                  <a:schemeClr val="tx1"/>
                </a:solidFill>
              </a:rPr>
              <a:t>が含まれる</a:t>
            </a:r>
            <a:r>
              <a:rPr kumimoji="1" lang="ja-JP" altLang="en-US" sz="2400" dirty="0" smtClean="0">
                <a:solidFill>
                  <a:schemeClr val="tx1"/>
                </a:solidFill>
              </a:rPr>
              <a:t>ライブラリ</a:t>
            </a:r>
            <a:endParaRPr lang="en-US" altLang="ja-JP" sz="2400" dirty="0" smtClean="0">
              <a:solidFill>
                <a:schemeClr val="tx1"/>
              </a:solidFill>
            </a:endParaRPr>
          </a:p>
        </p:txBody>
      </p:sp>
      <p:sp>
        <p:nvSpPr>
          <p:cNvPr id="7" name="角丸四角形吹き出し 6"/>
          <p:cNvSpPr/>
          <p:nvPr/>
        </p:nvSpPr>
        <p:spPr>
          <a:xfrm>
            <a:off x="615394" y="6134327"/>
            <a:ext cx="8411029" cy="500847"/>
          </a:xfrm>
          <a:prstGeom prst="wedgeRoundRectCallout">
            <a:avLst>
              <a:gd name="adj1" fmla="val -35988"/>
              <a:gd name="adj2" fmla="val -61938"/>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rPr>
              <a:t> </a:t>
            </a:r>
            <a:r>
              <a:rPr kumimoji="1" lang="ja-JP" altLang="en-US" sz="2400" dirty="0" smtClean="0">
                <a:solidFill>
                  <a:schemeClr val="tx1"/>
                </a:solidFill>
              </a:rPr>
              <a:t>偶然一致？</a:t>
            </a:r>
            <a:endParaRPr lang="en-US" altLang="ja-JP" sz="2400" dirty="0" smtClean="0">
              <a:solidFill>
                <a:schemeClr val="tx1"/>
              </a:solidFill>
            </a:endParaRPr>
          </a:p>
        </p:txBody>
      </p:sp>
      <p:sp>
        <p:nvSpPr>
          <p:cNvPr id="8" name="角丸四角形 7"/>
          <p:cNvSpPr/>
          <p:nvPr/>
        </p:nvSpPr>
        <p:spPr>
          <a:xfrm>
            <a:off x="615395" y="4586514"/>
            <a:ext cx="2751920" cy="147122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59696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par>
                                <p:cTn id="19" presetID="10" presetClass="exit" presetSubtype="0" fill="hold" grpId="1" nodeType="withEffect">
                                  <p:stCondLst>
                                    <p:cond delay="0"/>
                                  </p:stCondLst>
                                  <p:childTnLst>
                                    <p:animEffect transition="out" filter="fade">
                                      <p:cBhvr>
                                        <p:cTn id="20" dur="500"/>
                                        <p:tgtEl>
                                          <p:spTgt spid="6"/>
                                        </p:tgtEl>
                                      </p:cBhvr>
                                    </p:animEffect>
                                    <p:set>
                                      <p:cBhvr>
                                        <p:cTn id="21" dur="1" fill="hold">
                                          <p:stCondLst>
                                            <p:cond delay="499"/>
                                          </p:stCondLst>
                                        </p:cTn>
                                        <p:tgtEl>
                                          <p:spTgt spid="6"/>
                                        </p:tgtEl>
                                        <p:attrNameLst>
                                          <p:attrName>style.visibility</p:attrName>
                                        </p:attrNameLst>
                                      </p:cBhvr>
                                      <p:to>
                                        <p:strVal val="hidden"/>
                                      </p:to>
                                    </p:set>
                                  </p:childTnLst>
                                </p:cTn>
                              </p:par>
                              <p:par>
                                <p:cTn id="22" presetID="10"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脆弱性を含むライブラリの再利用</a:t>
            </a:r>
            <a:endParaRPr kumimoji="1" lang="ja-JP" altLang="en-US" dirty="0"/>
          </a:p>
        </p:txBody>
      </p:sp>
      <p:sp>
        <p:nvSpPr>
          <p:cNvPr id="24" name="コンテンツ プレースホルダー 2"/>
          <p:cNvSpPr>
            <a:spLocks noGrp="1"/>
          </p:cNvSpPr>
          <p:nvPr>
            <p:ph idx="1"/>
          </p:nvPr>
        </p:nvSpPr>
        <p:spPr>
          <a:xfrm>
            <a:off x="457200" y="1600201"/>
            <a:ext cx="8229600" cy="2205125"/>
          </a:xfrm>
        </p:spPr>
        <p:txBody>
          <a:bodyPr/>
          <a:lstStyle/>
          <a:p>
            <a:pPr marL="0" indent="0">
              <a:buNone/>
            </a:pPr>
            <a:r>
              <a:rPr lang="en-US" altLang="ja-JP" dirty="0" smtClean="0"/>
              <a:t> Google </a:t>
            </a:r>
            <a:r>
              <a:rPr lang="en-US" altLang="ja-JP" dirty="0"/>
              <a:t>Web Toolkit</a:t>
            </a:r>
            <a:r>
              <a:rPr lang="ja-JP" altLang="en-US" dirty="0"/>
              <a:t> は多数のライブラリを内部に含んでいる</a:t>
            </a:r>
            <a:endParaRPr lang="en-US" altLang="ja-JP" dirty="0"/>
          </a:p>
          <a:p>
            <a:pPr marL="457200" lvl="1" indent="0">
              <a:buNone/>
            </a:pPr>
            <a:r>
              <a:rPr lang="ja-JP" altLang="en-US" dirty="0"/>
              <a:t> </a:t>
            </a:r>
            <a:r>
              <a:rPr lang="ja-JP" altLang="en-US" dirty="0" smtClean="0"/>
              <a:t>ドキュメント</a:t>
            </a:r>
            <a:r>
              <a:rPr lang="ja-JP" altLang="en-US" dirty="0"/>
              <a:t>には再利用されたという情報はあるが，バージョン番号が記述されていない</a:t>
            </a:r>
            <a:endParaRPr lang="en-US" altLang="ja-JP" dirty="0"/>
          </a:p>
          <a:p>
            <a:pPr lvl="1"/>
            <a:endParaRPr lang="en-US" altLang="ja-JP" dirty="0" smtClean="0"/>
          </a:p>
        </p:txBody>
      </p:sp>
      <p:grpSp>
        <p:nvGrpSpPr>
          <p:cNvPr id="9" name="グループ化 8"/>
          <p:cNvGrpSpPr/>
          <p:nvPr/>
        </p:nvGrpSpPr>
        <p:grpSpPr>
          <a:xfrm>
            <a:off x="1640139" y="4441371"/>
            <a:ext cx="6223412" cy="3260808"/>
            <a:chOff x="1884218" y="4701778"/>
            <a:chExt cx="6691746" cy="3506196"/>
          </a:xfrm>
        </p:grpSpPr>
        <p:grpSp>
          <p:nvGrpSpPr>
            <p:cNvPr id="7" name="グループ化 6"/>
            <p:cNvGrpSpPr/>
            <p:nvPr/>
          </p:nvGrpSpPr>
          <p:grpSpPr>
            <a:xfrm>
              <a:off x="1884218" y="4701778"/>
              <a:ext cx="6691746" cy="2395058"/>
              <a:chOff x="1884218" y="4701778"/>
              <a:chExt cx="6691746" cy="2395058"/>
            </a:xfrm>
          </p:grpSpPr>
          <p:sp>
            <p:nvSpPr>
              <p:cNvPr id="21" name="角丸四角形 20"/>
              <p:cNvSpPr/>
              <p:nvPr/>
            </p:nvSpPr>
            <p:spPr>
              <a:xfrm>
                <a:off x="1884218" y="4701778"/>
                <a:ext cx="6691746" cy="2395058"/>
              </a:xfrm>
              <a:prstGeom prst="round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sz="1200" dirty="0">
                  <a:solidFill>
                    <a:sysClr val="windowText" lastClr="000000"/>
                  </a:solidFill>
                </a:endParaRPr>
              </a:p>
            </p:txBody>
          </p:sp>
          <p:sp>
            <p:nvSpPr>
              <p:cNvPr id="13" name="角丸四角形 12"/>
              <p:cNvSpPr/>
              <p:nvPr/>
            </p:nvSpPr>
            <p:spPr>
              <a:xfrm>
                <a:off x="2050473" y="5112327"/>
                <a:ext cx="1482436" cy="65758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en-US" altLang="ja-JP" sz="1400" dirty="0"/>
                  <a:t>Apache </a:t>
                </a:r>
                <a:r>
                  <a:rPr lang="en-US" altLang="ja-JP" sz="1400" dirty="0" smtClean="0"/>
                  <a:t>Ant</a:t>
                </a:r>
              </a:p>
              <a:p>
                <a:pPr lvl="0" algn="ctr"/>
                <a:endParaRPr lang="en-US" altLang="ja-JP" sz="1400" dirty="0"/>
              </a:p>
            </p:txBody>
          </p:sp>
          <p:sp>
            <p:nvSpPr>
              <p:cNvPr id="14" name="角丸四角形 13"/>
              <p:cNvSpPr/>
              <p:nvPr/>
            </p:nvSpPr>
            <p:spPr>
              <a:xfrm>
                <a:off x="3783748" y="5112327"/>
                <a:ext cx="2087785" cy="65758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en-US" altLang="ja-JP" sz="1400" dirty="0" smtClean="0"/>
                  <a:t>Commons Codec</a:t>
                </a:r>
              </a:p>
              <a:p>
                <a:pPr lvl="0" algn="ctr"/>
                <a:endParaRPr lang="en-US" altLang="ja-JP" sz="1400" dirty="0"/>
              </a:p>
            </p:txBody>
          </p:sp>
          <p:sp>
            <p:nvSpPr>
              <p:cNvPr id="15" name="角丸四角形 14"/>
              <p:cNvSpPr/>
              <p:nvPr/>
            </p:nvSpPr>
            <p:spPr>
              <a:xfrm>
                <a:off x="2539770" y="5923314"/>
                <a:ext cx="2487955" cy="65758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en-US" altLang="ja-JP" sz="1400" dirty="0" smtClean="0"/>
                  <a:t>Commons Collections</a:t>
                </a:r>
              </a:p>
              <a:p>
                <a:pPr lvl="0" algn="ctr"/>
                <a:endParaRPr lang="en-US" altLang="ja-JP" sz="1200" dirty="0"/>
              </a:p>
            </p:txBody>
          </p:sp>
          <p:sp>
            <p:nvSpPr>
              <p:cNvPr id="18" name="角丸四角形 17"/>
              <p:cNvSpPr/>
              <p:nvPr/>
            </p:nvSpPr>
            <p:spPr>
              <a:xfrm>
                <a:off x="6085459" y="5112327"/>
                <a:ext cx="2171850" cy="65758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en-US" altLang="ja-JP" sz="1400" dirty="0" smtClean="0"/>
                  <a:t>Apache </a:t>
                </a:r>
                <a:r>
                  <a:rPr lang="en-US" altLang="ja-JP" sz="1400" dirty="0" err="1" smtClean="0"/>
                  <a:t>HttpClient</a:t>
                </a:r>
                <a:endParaRPr lang="en-US" altLang="ja-JP" sz="1400" dirty="0" smtClean="0"/>
              </a:p>
              <a:p>
                <a:pPr lvl="0" algn="ctr"/>
                <a:endParaRPr lang="en-US" altLang="ja-JP" sz="1400" dirty="0"/>
              </a:p>
            </p:txBody>
          </p:sp>
          <p:sp>
            <p:nvSpPr>
              <p:cNvPr id="20" name="角丸四角形 19"/>
              <p:cNvSpPr/>
              <p:nvPr/>
            </p:nvSpPr>
            <p:spPr>
              <a:xfrm>
                <a:off x="5683278" y="5917468"/>
                <a:ext cx="1867188" cy="65758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en-US" altLang="ja-JP" sz="1400" dirty="0" smtClean="0"/>
                  <a:t>Apache </a:t>
                </a:r>
                <a:r>
                  <a:rPr lang="en-US" altLang="ja-JP" sz="1400" dirty="0" err="1" smtClean="0"/>
                  <a:t>Xalan</a:t>
                </a:r>
                <a:endParaRPr lang="en-US" altLang="ja-JP" sz="1400" dirty="0" smtClean="0"/>
              </a:p>
              <a:p>
                <a:pPr lvl="0" algn="ctr"/>
                <a:endParaRPr lang="en-US" altLang="ja-JP" sz="1400" dirty="0"/>
              </a:p>
            </p:txBody>
          </p:sp>
        </p:grpSp>
        <p:sp>
          <p:nvSpPr>
            <p:cNvPr id="19" name="テキスト ボックス 18"/>
            <p:cNvSpPr txBox="1"/>
            <p:nvPr/>
          </p:nvSpPr>
          <p:spPr>
            <a:xfrm rot="5400000">
              <a:off x="4424928" y="7246647"/>
              <a:ext cx="1610325" cy="312329"/>
            </a:xfrm>
            <a:prstGeom prst="rect">
              <a:avLst/>
            </a:prstGeom>
            <a:noFill/>
          </p:spPr>
          <p:txBody>
            <a:bodyPr wrap="square" rtlCol="0">
              <a:spAutoFit/>
            </a:bodyPr>
            <a:lstStyle/>
            <a:p>
              <a:r>
                <a:rPr kumimoji="1" lang="ja-JP" altLang="en-US" sz="1400" dirty="0" smtClean="0"/>
                <a:t>・・・</a:t>
              </a:r>
              <a:endParaRPr kumimoji="1" lang="ja-JP" altLang="en-US" sz="1400" dirty="0"/>
            </a:p>
          </p:txBody>
        </p:sp>
      </p:grpSp>
      <p:sp>
        <p:nvSpPr>
          <p:cNvPr id="10" name="正方形/長方形 9"/>
          <p:cNvSpPr/>
          <p:nvPr/>
        </p:nvSpPr>
        <p:spPr>
          <a:xfrm>
            <a:off x="3781696" y="4039147"/>
            <a:ext cx="1946738" cy="64137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en-US" altLang="ja-JP" sz="1600" dirty="0"/>
              <a:t>Google Web Toolkit 2.7.0</a:t>
            </a:r>
            <a:endParaRPr lang="ja-JP" altLang="en-US" sz="1600" dirty="0"/>
          </a:p>
        </p:txBody>
      </p:sp>
      <p:sp>
        <p:nvSpPr>
          <p:cNvPr id="3" name="スライド番号プレースホルダー 2"/>
          <p:cNvSpPr>
            <a:spLocks noGrp="1"/>
          </p:cNvSpPr>
          <p:nvPr>
            <p:ph type="sldNum" sz="quarter" idx="12"/>
          </p:nvPr>
        </p:nvSpPr>
        <p:spPr/>
        <p:txBody>
          <a:bodyPr/>
          <a:lstStyle/>
          <a:p>
            <a:fld id="{9F5033E9-932D-4E41-95C3-341F9A6DAE17}" type="slidenum">
              <a:rPr lang="en-US" altLang="ja-JP" smtClean="0"/>
              <a:pPr/>
              <a:t>4</a:t>
            </a:fld>
            <a:endParaRPr lang="en-US" altLang="ja-JP"/>
          </a:p>
        </p:txBody>
      </p:sp>
    </p:spTree>
    <p:extLst>
      <p:ext uri="{BB962C8B-B14F-4D97-AF65-F5344CB8AC3E}">
        <p14:creationId xmlns:p14="http://schemas.microsoft.com/office/powerpoint/2010/main" val="1895623010"/>
      </p:ext>
    </p:extLst>
  </p:cSld>
  <p:clrMapOvr>
    <a:masterClrMapping/>
  </p:clrMapOvr>
  <mc:AlternateContent xmlns:mc="http://schemas.openxmlformats.org/markup-compatibility/2006" xmlns:p14="http://schemas.microsoft.com/office/powerpoint/2010/main">
    <mc:Choice Requires="p14">
      <p:transition spd="slow" p14:dur="2000" advTm="136"/>
    </mc:Choice>
    <mc:Fallback xmlns="">
      <p:transition spd="slow" advTm="136"/>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3406"/>
            <a:ext cx="8218488" cy="1143000"/>
          </a:xfrm>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a:xfrm>
            <a:off x="457200" y="1648968"/>
            <a:ext cx="8229600" cy="4525963"/>
          </a:xfrm>
        </p:spPr>
        <p:txBody>
          <a:bodyPr/>
          <a:lstStyle/>
          <a:p>
            <a:r>
              <a:rPr lang="en-US" altLang="ja-JP" dirty="0" smtClean="0"/>
              <a:t>Java</a:t>
            </a:r>
            <a:r>
              <a:rPr lang="ja-JP" altLang="en-US" dirty="0" smtClean="0"/>
              <a:t>のソフトウェア内部に含まれるライブラリを検出する手法を提案した</a:t>
            </a:r>
            <a:endParaRPr lang="en-US" altLang="ja-JP" dirty="0" smtClean="0"/>
          </a:p>
          <a:p>
            <a:pPr lvl="1"/>
            <a:r>
              <a:rPr lang="ja-JP" altLang="en-US" dirty="0" smtClean="0"/>
              <a:t>パッケージ名が変更されていても検出が可能なことを確認した</a:t>
            </a:r>
            <a:endParaRPr lang="en-US" altLang="ja-JP" dirty="0"/>
          </a:p>
          <a:p>
            <a:pPr lvl="1"/>
            <a:r>
              <a:rPr lang="ja-JP" altLang="en-US" dirty="0" smtClean="0"/>
              <a:t>検出アルゴリズムに関しては要改善</a:t>
            </a:r>
            <a:endParaRPr lang="en-US" altLang="ja-JP" dirty="0"/>
          </a:p>
          <a:p>
            <a:r>
              <a:rPr lang="ja-JP" altLang="en-US" dirty="0" smtClean="0"/>
              <a:t>今後の課題</a:t>
            </a:r>
            <a:endParaRPr lang="en-US" altLang="ja-JP" dirty="0" smtClean="0"/>
          </a:p>
          <a:p>
            <a:pPr lvl="1"/>
            <a:r>
              <a:rPr lang="ja-JP" altLang="en-US" dirty="0"/>
              <a:t>単純</a:t>
            </a:r>
            <a:r>
              <a:rPr lang="ja-JP" altLang="en-US" dirty="0" smtClean="0"/>
              <a:t>に一致するかどうかのみで判定を行うのではなく，ファイルの類似度などの情報を組み合わせることで精度を高められる可能性がある</a:t>
            </a:r>
            <a:endParaRPr lang="en-US" altLang="ja-JP" dirty="0" smtClean="0"/>
          </a:p>
        </p:txBody>
      </p:sp>
      <p:sp>
        <p:nvSpPr>
          <p:cNvPr id="5" name="スライド番号プレースホルダー 4"/>
          <p:cNvSpPr>
            <a:spLocks noGrp="1"/>
          </p:cNvSpPr>
          <p:nvPr>
            <p:ph type="sldNum" sz="quarter" idx="12"/>
          </p:nvPr>
        </p:nvSpPr>
        <p:spPr>
          <a:xfrm>
            <a:off x="7597775" y="6357493"/>
            <a:ext cx="1150938" cy="288925"/>
          </a:xfrm>
        </p:spPr>
        <p:txBody>
          <a:bodyPr/>
          <a:lstStyle/>
          <a:p>
            <a:fld id="{9F5033E9-932D-4E41-95C3-341F9A6DAE17}" type="slidenum">
              <a:rPr lang="en-US" altLang="ja-JP" smtClean="0"/>
              <a:pPr/>
              <a:t>40</a:t>
            </a:fld>
            <a:endParaRPr lang="en-US" altLang="ja-JP"/>
          </a:p>
        </p:txBody>
      </p:sp>
    </p:spTree>
    <p:extLst>
      <p:ext uri="{BB962C8B-B14F-4D97-AF65-F5344CB8AC3E}">
        <p14:creationId xmlns:p14="http://schemas.microsoft.com/office/powerpoint/2010/main" val="29016465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脆弱性を含むライブラリの再利用</a:t>
            </a:r>
            <a:endParaRPr kumimoji="1" lang="ja-JP" altLang="en-US" dirty="0"/>
          </a:p>
        </p:txBody>
      </p:sp>
      <p:sp>
        <p:nvSpPr>
          <p:cNvPr id="24" name="コンテンツ プレースホルダー 2"/>
          <p:cNvSpPr>
            <a:spLocks noGrp="1"/>
          </p:cNvSpPr>
          <p:nvPr>
            <p:ph idx="1"/>
          </p:nvPr>
        </p:nvSpPr>
        <p:spPr>
          <a:xfrm>
            <a:off x="457200" y="1600201"/>
            <a:ext cx="8229600" cy="2205125"/>
          </a:xfrm>
        </p:spPr>
        <p:txBody>
          <a:bodyPr/>
          <a:lstStyle/>
          <a:p>
            <a:pPr marL="0" indent="0">
              <a:buNone/>
            </a:pPr>
            <a:r>
              <a:rPr lang="ja-JP" altLang="en-US" dirty="0" smtClean="0"/>
              <a:t> 脆弱性</a:t>
            </a:r>
            <a:r>
              <a:rPr lang="ja-JP" altLang="en-US" dirty="0"/>
              <a:t>が報告されているバージョンのライブラリが内部に含まれて</a:t>
            </a:r>
            <a:r>
              <a:rPr lang="ja-JP" altLang="en-US" dirty="0" smtClean="0"/>
              <a:t>いた</a:t>
            </a:r>
            <a:endParaRPr lang="en-US" altLang="ja-JP" dirty="0" smtClean="0"/>
          </a:p>
          <a:p>
            <a:pPr lvl="1"/>
            <a:r>
              <a:rPr lang="en-US" altLang="ja-JP" dirty="0" smtClean="0"/>
              <a:t>Commons </a:t>
            </a:r>
            <a:r>
              <a:rPr lang="en-US" altLang="ja-JP" dirty="0"/>
              <a:t>Collections 3.2.1</a:t>
            </a:r>
          </a:p>
          <a:p>
            <a:pPr lvl="1"/>
            <a:r>
              <a:rPr lang="en-US" altLang="ja-JP" dirty="0"/>
              <a:t>Apache </a:t>
            </a:r>
            <a:r>
              <a:rPr lang="en-US" altLang="ja-JP" dirty="0" err="1"/>
              <a:t>Xalan</a:t>
            </a:r>
            <a:r>
              <a:rPr lang="en-US" altLang="ja-JP" dirty="0"/>
              <a:t> 2.7.1</a:t>
            </a:r>
          </a:p>
          <a:p>
            <a:pPr lvl="1"/>
            <a:endParaRPr lang="en-US" altLang="ja-JP" dirty="0" smtClean="0"/>
          </a:p>
        </p:txBody>
      </p:sp>
      <p:grpSp>
        <p:nvGrpSpPr>
          <p:cNvPr id="9" name="グループ化 8"/>
          <p:cNvGrpSpPr/>
          <p:nvPr/>
        </p:nvGrpSpPr>
        <p:grpSpPr>
          <a:xfrm>
            <a:off x="1640139" y="4441371"/>
            <a:ext cx="6223412" cy="3260808"/>
            <a:chOff x="1884218" y="4701778"/>
            <a:chExt cx="6691746" cy="3506196"/>
          </a:xfrm>
        </p:grpSpPr>
        <p:grpSp>
          <p:nvGrpSpPr>
            <p:cNvPr id="7" name="グループ化 6"/>
            <p:cNvGrpSpPr/>
            <p:nvPr/>
          </p:nvGrpSpPr>
          <p:grpSpPr>
            <a:xfrm>
              <a:off x="1884218" y="4701778"/>
              <a:ext cx="6691746" cy="2395058"/>
              <a:chOff x="1884218" y="4701778"/>
              <a:chExt cx="6691746" cy="2395058"/>
            </a:xfrm>
          </p:grpSpPr>
          <p:sp>
            <p:nvSpPr>
              <p:cNvPr id="21" name="角丸四角形 20"/>
              <p:cNvSpPr/>
              <p:nvPr/>
            </p:nvSpPr>
            <p:spPr>
              <a:xfrm>
                <a:off x="1884218" y="4701778"/>
                <a:ext cx="6691746" cy="2395058"/>
              </a:xfrm>
              <a:prstGeom prst="round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sz="1200" dirty="0">
                  <a:solidFill>
                    <a:sysClr val="windowText" lastClr="000000"/>
                  </a:solidFill>
                </a:endParaRPr>
              </a:p>
            </p:txBody>
          </p:sp>
          <p:sp>
            <p:nvSpPr>
              <p:cNvPr id="13" name="角丸四角形 12"/>
              <p:cNvSpPr/>
              <p:nvPr/>
            </p:nvSpPr>
            <p:spPr>
              <a:xfrm>
                <a:off x="2050473" y="5112327"/>
                <a:ext cx="1482436" cy="65758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en-US" altLang="ja-JP" sz="1400" dirty="0"/>
                  <a:t>Apache </a:t>
                </a:r>
                <a:r>
                  <a:rPr lang="en-US" altLang="ja-JP" sz="1400" dirty="0" smtClean="0"/>
                  <a:t>Ant</a:t>
                </a:r>
              </a:p>
              <a:p>
                <a:pPr algn="ctr"/>
                <a:r>
                  <a:rPr lang="en-US" altLang="ja-JP" sz="1400" dirty="0" smtClean="0">
                    <a:solidFill>
                      <a:schemeClr val="tx1"/>
                    </a:solidFill>
                  </a:rPr>
                  <a:t>1.6.5</a:t>
                </a:r>
                <a:endParaRPr lang="en-US" altLang="ja-JP" sz="1400" dirty="0">
                  <a:solidFill>
                    <a:schemeClr val="tx1"/>
                  </a:solidFill>
                </a:endParaRPr>
              </a:p>
            </p:txBody>
          </p:sp>
          <p:sp>
            <p:nvSpPr>
              <p:cNvPr id="14" name="角丸四角形 13"/>
              <p:cNvSpPr/>
              <p:nvPr/>
            </p:nvSpPr>
            <p:spPr>
              <a:xfrm>
                <a:off x="3783748" y="5112327"/>
                <a:ext cx="2087785" cy="65758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en-US" altLang="ja-JP" sz="1400" dirty="0" smtClean="0"/>
                  <a:t>Commons Codec</a:t>
                </a:r>
              </a:p>
              <a:p>
                <a:pPr algn="ctr"/>
                <a:r>
                  <a:rPr lang="en-US" altLang="ja-JP" sz="1400" dirty="0" smtClean="0">
                    <a:solidFill>
                      <a:schemeClr val="tx1"/>
                    </a:solidFill>
                  </a:rPr>
                  <a:t>1.8</a:t>
                </a:r>
                <a:endParaRPr lang="en-US" altLang="ja-JP" sz="1400" dirty="0">
                  <a:solidFill>
                    <a:schemeClr val="tx1"/>
                  </a:solidFill>
                </a:endParaRPr>
              </a:p>
            </p:txBody>
          </p:sp>
          <p:sp>
            <p:nvSpPr>
              <p:cNvPr id="15" name="角丸四角形 14"/>
              <p:cNvSpPr/>
              <p:nvPr/>
            </p:nvSpPr>
            <p:spPr>
              <a:xfrm>
                <a:off x="2539770" y="5923314"/>
                <a:ext cx="2487955" cy="65758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en-US" altLang="ja-JP" sz="1400" dirty="0" smtClean="0"/>
                  <a:t>Commons Collections</a:t>
                </a:r>
              </a:p>
              <a:p>
                <a:pPr algn="ctr"/>
                <a:r>
                  <a:rPr lang="en-US" altLang="ja-JP" sz="1200" dirty="0" smtClean="0">
                    <a:solidFill>
                      <a:srgbClr val="FF0000"/>
                    </a:solidFill>
                  </a:rPr>
                  <a:t>3.2.1</a:t>
                </a:r>
                <a:endParaRPr lang="en-US" altLang="ja-JP" sz="1200" dirty="0">
                  <a:solidFill>
                    <a:srgbClr val="FF0000"/>
                  </a:solidFill>
                </a:endParaRPr>
              </a:p>
            </p:txBody>
          </p:sp>
          <p:sp>
            <p:nvSpPr>
              <p:cNvPr id="18" name="角丸四角形 17"/>
              <p:cNvSpPr/>
              <p:nvPr/>
            </p:nvSpPr>
            <p:spPr>
              <a:xfrm>
                <a:off x="6085459" y="5112327"/>
                <a:ext cx="2171850" cy="65758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en-US" altLang="ja-JP" sz="1400" dirty="0" smtClean="0"/>
                  <a:t>Apache </a:t>
                </a:r>
                <a:r>
                  <a:rPr lang="en-US" altLang="ja-JP" sz="1400" dirty="0" err="1" smtClean="0"/>
                  <a:t>HttpClient</a:t>
                </a:r>
                <a:endParaRPr lang="en-US" altLang="ja-JP" sz="1400" dirty="0" smtClean="0"/>
              </a:p>
              <a:p>
                <a:pPr algn="ctr"/>
                <a:r>
                  <a:rPr lang="en-US" altLang="ja-JP" sz="1400" dirty="0" smtClean="0">
                    <a:solidFill>
                      <a:schemeClr val="tx1"/>
                    </a:solidFill>
                  </a:rPr>
                  <a:t>4.3.1</a:t>
                </a:r>
                <a:endParaRPr lang="en-US" altLang="ja-JP" sz="1400" dirty="0">
                  <a:solidFill>
                    <a:schemeClr val="tx1"/>
                  </a:solidFill>
                </a:endParaRPr>
              </a:p>
            </p:txBody>
          </p:sp>
          <p:sp>
            <p:nvSpPr>
              <p:cNvPr id="20" name="角丸四角形 19"/>
              <p:cNvSpPr/>
              <p:nvPr/>
            </p:nvSpPr>
            <p:spPr>
              <a:xfrm>
                <a:off x="5683278" y="5917468"/>
                <a:ext cx="1867188" cy="65758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en-US" altLang="ja-JP" sz="1400" dirty="0" smtClean="0"/>
                  <a:t>Apache </a:t>
                </a:r>
                <a:r>
                  <a:rPr lang="en-US" altLang="ja-JP" sz="1400" dirty="0" err="1" smtClean="0"/>
                  <a:t>Xalan</a:t>
                </a:r>
                <a:endParaRPr lang="en-US" altLang="ja-JP" sz="1400" dirty="0" smtClean="0"/>
              </a:p>
              <a:p>
                <a:pPr algn="ctr"/>
                <a:r>
                  <a:rPr lang="en-US" altLang="ja-JP" sz="1400" dirty="0" smtClean="0">
                    <a:solidFill>
                      <a:srgbClr val="FF0000"/>
                    </a:solidFill>
                  </a:rPr>
                  <a:t>2.7.1</a:t>
                </a:r>
                <a:endParaRPr lang="en-US" altLang="ja-JP" sz="1400" dirty="0">
                  <a:solidFill>
                    <a:srgbClr val="FF0000"/>
                  </a:solidFill>
                </a:endParaRPr>
              </a:p>
            </p:txBody>
          </p:sp>
        </p:grpSp>
        <p:sp>
          <p:nvSpPr>
            <p:cNvPr id="19" name="テキスト ボックス 18"/>
            <p:cNvSpPr txBox="1"/>
            <p:nvPr/>
          </p:nvSpPr>
          <p:spPr>
            <a:xfrm rot="5400000">
              <a:off x="4424928" y="7246647"/>
              <a:ext cx="1610325" cy="312329"/>
            </a:xfrm>
            <a:prstGeom prst="rect">
              <a:avLst/>
            </a:prstGeom>
            <a:noFill/>
          </p:spPr>
          <p:txBody>
            <a:bodyPr wrap="square" rtlCol="0">
              <a:spAutoFit/>
            </a:bodyPr>
            <a:lstStyle/>
            <a:p>
              <a:r>
                <a:rPr kumimoji="1" lang="ja-JP" altLang="en-US" sz="1400" dirty="0" smtClean="0"/>
                <a:t>・・・</a:t>
              </a:r>
              <a:endParaRPr kumimoji="1" lang="ja-JP" altLang="en-US" sz="1400" dirty="0"/>
            </a:p>
          </p:txBody>
        </p:sp>
      </p:grpSp>
      <p:sp>
        <p:nvSpPr>
          <p:cNvPr id="10" name="正方形/長方形 9"/>
          <p:cNvSpPr/>
          <p:nvPr/>
        </p:nvSpPr>
        <p:spPr>
          <a:xfrm>
            <a:off x="3781696" y="4039147"/>
            <a:ext cx="1946738" cy="64137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en-US" altLang="ja-JP" sz="1600" dirty="0"/>
              <a:t>Google Web Toolkit 2.7.0</a:t>
            </a:r>
            <a:endParaRPr lang="ja-JP" altLang="en-US" sz="1600" dirty="0"/>
          </a:p>
        </p:txBody>
      </p:sp>
      <p:sp>
        <p:nvSpPr>
          <p:cNvPr id="16" name="テキスト ボックス 15"/>
          <p:cNvSpPr txBox="1"/>
          <p:nvPr/>
        </p:nvSpPr>
        <p:spPr>
          <a:xfrm>
            <a:off x="6780300" y="5800497"/>
            <a:ext cx="2166499" cy="923330"/>
          </a:xfrm>
          <a:prstGeom prst="rect">
            <a:avLst/>
          </a:prstGeom>
          <a:solidFill>
            <a:schemeClr val="bg1"/>
          </a:solidFill>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dirty="0"/>
              <a:t>#2014-002 </a:t>
            </a:r>
            <a:r>
              <a:rPr lang="en-US" altLang="ja-JP" dirty="0" err="1"/>
              <a:t>Xalan</a:t>
            </a:r>
            <a:r>
              <a:rPr lang="en-US" altLang="ja-JP" dirty="0"/>
              <a:t>-Java insufficient secure </a:t>
            </a:r>
            <a:r>
              <a:rPr lang="en-US" altLang="ja-JP" dirty="0" smtClean="0"/>
              <a:t>processing</a:t>
            </a:r>
            <a:endParaRPr lang="en-US" altLang="ja-JP" dirty="0"/>
          </a:p>
        </p:txBody>
      </p:sp>
      <p:sp>
        <p:nvSpPr>
          <p:cNvPr id="17" name="テキスト ボックス 16"/>
          <p:cNvSpPr txBox="1"/>
          <p:nvPr/>
        </p:nvSpPr>
        <p:spPr>
          <a:xfrm>
            <a:off x="278282" y="5662394"/>
            <a:ext cx="2035603" cy="646331"/>
          </a:xfrm>
          <a:prstGeom prst="rect">
            <a:avLst/>
          </a:prstGeom>
          <a:solidFill>
            <a:schemeClr val="bg1"/>
          </a:solidFill>
          <a:ln>
            <a:solidFill>
              <a:srgbClr val="FF0000"/>
            </a:solidFill>
          </a:ln>
        </p:spPr>
        <p:txBody>
          <a:bodyPr wrap="square" rtlCol="0">
            <a:spAutoFit/>
          </a:bodyPr>
          <a:lstStyle/>
          <a:p>
            <a:r>
              <a:rPr lang="en-US" altLang="ja-JP" dirty="0"/>
              <a:t>Vulnerability Note </a:t>
            </a:r>
            <a:r>
              <a:rPr lang="en-US" altLang="ja-JP" dirty="0" smtClean="0"/>
              <a:t>VU#576313</a:t>
            </a:r>
            <a:endParaRPr lang="en-US" altLang="ja-JP" dirty="0"/>
          </a:p>
        </p:txBody>
      </p:sp>
      <p:sp>
        <p:nvSpPr>
          <p:cNvPr id="29" name="スライド番号プレースホルダー 28"/>
          <p:cNvSpPr>
            <a:spLocks noGrp="1"/>
          </p:cNvSpPr>
          <p:nvPr>
            <p:ph type="sldNum" sz="quarter" idx="12"/>
          </p:nvPr>
        </p:nvSpPr>
        <p:spPr/>
        <p:txBody>
          <a:bodyPr/>
          <a:lstStyle/>
          <a:p>
            <a:fld id="{9F5033E9-932D-4E41-95C3-341F9A6DAE17}" type="slidenum">
              <a:rPr lang="en-US" altLang="ja-JP" smtClean="0"/>
              <a:pPr/>
              <a:t>5</a:t>
            </a:fld>
            <a:endParaRPr lang="en-US" altLang="ja-JP"/>
          </a:p>
        </p:txBody>
      </p:sp>
    </p:spTree>
    <p:extLst>
      <p:ext uri="{BB962C8B-B14F-4D97-AF65-F5344CB8AC3E}">
        <p14:creationId xmlns:p14="http://schemas.microsoft.com/office/powerpoint/2010/main" val="479100390"/>
      </p:ext>
    </p:extLst>
  </p:cSld>
  <p:clrMapOvr>
    <a:masterClrMapping/>
  </p:clrMapOvr>
  <mc:AlternateContent xmlns:mc="http://schemas.openxmlformats.org/markup-compatibility/2006" xmlns:p14="http://schemas.microsoft.com/office/powerpoint/2010/main">
    <mc:Choice Requires="p14">
      <p:transition spd="slow" p14:dur="2000" advTm="136"/>
    </mc:Choice>
    <mc:Fallback xmlns="">
      <p:transition spd="slow" advTm="136"/>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脆弱性を含むライブラリの再利用</a:t>
            </a:r>
            <a:endParaRPr kumimoji="1" lang="ja-JP" altLang="en-US" dirty="0"/>
          </a:p>
        </p:txBody>
      </p:sp>
      <p:sp>
        <p:nvSpPr>
          <p:cNvPr id="24" name="コンテンツ プレースホルダー 2"/>
          <p:cNvSpPr>
            <a:spLocks noGrp="1"/>
          </p:cNvSpPr>
          <p:nvPr>
            <p:ph idx="1"/>
          </p:nvPr>
        </p:nvSpPr>
        <p:spPr>
          <a:xfrm>
            <a:off x="457200" y="1600201"/>
            <a:ext cx="8229600" cy="2205125"/>
          </a:xfrm>
        </p:spPr>
        <p:txBody>
          <a:bodyPr/>
          <a:lstStyle/>
          <a:p>
            <a:pPr marL="0" indent="0">
              <a:buNone/>
            </a:pPr>
            <a:r>
              <a:rPr lang="en-US" altLang="ja-JP" dirty="0"/>
              <a:t> </a:t>
            </a:r>
            <a:r>
              <a:rPr lang="ja-JP" altLang="en-US" dirty="0" smtClean="0"/>
              <a:t>利用者はこれらのライブラリの脆弱性の影響を受けるリスクがある</a:t>
            </a:r>
            <a:endParaRPr lang="en-US" altLang="ja-JP" dirty="0" smtClean="0"/>
          </a:p>
        </p:txBody>
      </p:sp>
      <p:grpSp>
        <p:nvGrpSpPr>
          <p:cNvPr id="9" name="グループ化 8"/>
          <p:cNvGrpSpPr/>
          <p:nvPr/>
        </p:nvGrpSpPr>
        <p:grpSpPr>
          <a:xfrm>
            <a:off x="1640139" y="4441371"/>
            <a:ext cx="6223412" cy="3260808"/>
            <a:chOff x="1884218" y="4701778"/>
            <a:chExt cx="6691746" cy="3506196"/>
          </a:xfrm>
        </p:grpSpPr>
        <p:grpSp>
          <p:nvGrpSpPr>
            <p:cNvPr id="7" name="グループ化 6"/>
            <p:cNvGrpSpPr/>
            <p:nvPr/>
          </p:nvGrpSpPr>
          <p:grpSpPr>
            <a:xfrm>
              <a:off x="1884218" y="4701778"/>
              <a:ext cx="6691746" cy="2395058"/>
              <a:chOff x="1884218" y="4701778"/>
              <a:chExt cx="6691746" cy="2395058"/>
            </a:xfrm>
          </p:grpSpPr>
          <p:sp>
            <p:nvSpPr>
              <p:cNvPr id="21" name="角丸四角形 20"/>
              <p:cNvSpPr/>
              <p:nvPr/>
            </p:nvSpPr>
            <p:spPr>
              <a:xfrm>
                <a:off x="1884218" y="4701778"/>
                <a:ext cx="6691746" cy="2395058"/>
              </a:xfrm>
              <a:prstGeom prst="round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sz="1200" dirty="0">
                  <a:solidFill>
                    <a:sysClr val="windowText" lastClr="000000"/>
                  </a:solidFill>
                </a:endParaRPr>
              </a:p>
            </p:txBody>
          </p:sp>
          <p:sp>
            <p:nvSpPr>
              <p:cNvPr id="13" name="角丸四角形 12"/>
              <p:cNvSpPr/>
              <p:nvPr/>
            </p:nvSpPr>
            <p:spPr>
              <a:xfrm>
                <a:off x="2050473" y="5112327"/>
                <a:ext cx="1482436" cy="65758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en-US" altLang="ja-JP" sz="1400" dirty="0"/>
                  <a:t>Apache </a:t>
                </a:r>
                <a:r>
                  <a:rPr lang="en-US" altLang="ja-JP" sz="1400" dirty="0" smtClean="0"/>
                  <a:t>Ant</a:t>
                </a:r>
              </a:p>
              <a:p>
                <a:pPr algn="ctr"/>
                <a:r>
                  <a:rPr lang="en-US" altLang="ja-JP" sz="1400" dirty="0" smtClean="0">
                    <a:solidFill>
                      <a:schemeClr val="tx1"/>
                    </a:solidFill>
                  </a:rPr>
                  <a:t>1.6.5</a:t>
                </a:r>
                <a:endParaRPr lang="en-US" altLang="ja-JP" sz="1400" dirty="0">
                  <a:solidFill>
                    <a:schemeClr val="tx1"/>
                  </a:solidFill>
                </a:endParaRPr>
              </a:p>
            </p:txBody>
          </p:sp>
          <p:sp>
            <p:nvSpPr>
              <p:cNvPr id="14" name="角丸四角形 13"/>
              <p:cNvSpPr/>
              <p:nvPr/>
            </p:nvSpPr>
            <p:spPr>
              <a:xfrm>
                <a:off x="3783748" y="5112327"/>
                <a:ext cx="2087785" cy="65758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en-US" altLang="ja-JP" sz="1400" dirty="0" smtClean="0"/>
                  <a:t>Commons Codec</a:t>
                </a:r>
              </a:p>
              <a:p>
                <a:pPr algn="ctr"/>
                <a:r>
                  <a:rPr lang="en-US" altLang="ja-JP" sz="1400" dirty="0" smtClean="0">
                    <a:solidFill>
                      <a:schemeClr val="tx1"/>
                    </a:solidFill>
                  </a:rPr>
                  <a:t>1.8</a:t>
                </a:r>
                <a:endParaRPr lang="en-US" altLang="ja-JP" sz="1400" dirty="0">
                  <a:solidFill>
                    <a:schemeClr val="tx1"/>
                  </a:solidFill>
                </a:endParaRPr>
              </a:p>
            </p:txBody>
          </p:sp>
          <p:sp>
            <p:nvSpPr>
              <p:cNvPr id="15" name="角丸四角形 14"/>
              <p:cNvSpPr/>
              <p:nvPr/>
            </p:nvSpPr>
            <p:spPr>
              <a:xfrm>
                <a:off x="2539770" y="5923314"/>
                <a:ext cx="2487955" cy="65758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en-US" altLang="ja-JP" sz="1400" dirty="0" smtClean="0"/>
                  <a:t>Commons Collections</a:t>
                </a:r>
              </a:p>
              <a:p>
                <a:pPr algn="ctr"/>
                <a:r>
                  <a:rPr lang="en-US" altLang="ja-JP" sz="1200" dirty="0" smtClean="0">
                    <a:solidFill>
                      <a:srgbClr val="FF0000"/>
                    </a:solidFill>
                  </a:rPr>
                  <a:t>3.2.1</a:t>
                </a:r>
                <a:endParaRPr lang="en-US" altLang="ja-JP" sz="1200" dirty="0">
                  <a:solidFill>
                    <a:srgbClr val="FF0000"/>
                  </a:solidFill>
                </a:endParaRPr>
              </a:p>
            </p:txBody>
          </p:sp>
          <p:sp>
            <p:nvSpPr>
              <p:cNvPr id="18" name="角丸四角形 17"/>
              <p:cNvSpPr/>
              <p:nvPr/>
            </p:nvSpPr>
            <p:spPr>
              <a:xfrm>
                <a:off x="6085459" y="5112327"/>
                <a:ext cx="2171850" cy="65758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en-US" altLang="ja-JP" sz="1400" dirty="0" smtClean="0"/>
                  <a:t>Apache </a:t>
                </a:r>
                <a:r>
                  <a:rPr lang="en-US" altLang="ja-JP" sz="1400" dirty="0" err="1" smtClean="0"/>
                  <a:t>HttpClient</a:t>
                </a:r>
                <a:endParaRPr lang="en-US" altLang="ja-JP" sz="1400" dirty="0" smtClean="0"/>
              </a:p>
              <a:p>
                <a:pPr algn="ctr"/>
                <a:r>
                  <a:rPr lang="en-US" altLang="ja-JP" sz="1400" dirty="0" smtClean="0">
                    <a:solidFill>
                      <a:schemeClr val="tx1"/>
                    </a:solidFill>
                  </a:rPr>
                  <a:t>4.3.1</a:t>
                </a:r>
                <a:endParaRPr lang="en-US" altLang="ja-JP" sz="1400" dirty="0">
                  <a:solidFill>
                    <a:schemeClr val="tx1"/>
                  </a:solidFill>
                </a:endParaRPr>
              </a:p>
            </p:txBody>
          </p:sp>
          <p:sp>
            <p:nvSpPr>
              <p:cNvPr id="20" name="角丸四角形 19"/>
              <p:cNvSpPr/>
              <p:nvPr/>
            </p:nvSpPr>
            <p:spPr>
              <a:xfrm>
                <a:off x="5683278" y="5917468"/>
                <a:ext cx="1867188" cy="65758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en-US" altLang="ja-JP" sz="1400" dirty="0" smtClean="0"/>
                  <a:t>Apache </a:t>
                </a:r>
                <a:r>
                  <a:rPr lang="en-US" altLang="ja-JP" sz="1400" dirty="0" err="1" smtClean="0"/>
                  <a:t>Xalan</a:t>
                </a:r>
                <a:endParaRPr lang="en-US" altLang="ja-JP" sz="1400" dirty="0" smtClean="0"/>
              </a:p>
              <a:p>
                <a:pPr algn="ctr"/>
                <a:r>
                  <a:rPr lang="en-US" altLang="ja-JP" sz="1400" dirty="0" smtClean="0">
                    <a:solidFill>
                      <a:srgbClr val="FF0000"/>
                    </a:solidFill>
                  </a:rPr>
                  <a:t>2.7.1</a:t>
                </a:r>
                <a:endParaRPr lang="en-US" altLang="ja-JP" sz="1400" dirty="0">
                  <a:solidFill>
                    <a:srgbClr val="FF0000"/>
                  </a:solidFill>
                </a:endParaRPr>
              </a:p>
            </p:txBody>
          </p:sp>
        </p:grpSp>
        <p:sp>
          <p:nvSpPr>
            <p:cNvPr id="19" name="テキスト ボックス 18"/>
            <p:cNvSpPr txBox="1"/>
            <p:nvPr/>
          </p:nvSpPr>
          <p:spPr>
            <a:xfrm rot="5400000">
              <a:off x="4424928" y="7246647"/>
              <a:ext cx="1610325" cy="312329"/>
            </a:xfrm>
            <a:prstGeom prst="rect">
              <a:avLst/>
            </a:prstGeom>
            <a:noFill/>
          </p:spPr>
          <p:txBody>
            <a:bodyPr wrap="square" rtlCol="0">
              <a:spAutoFit/>
            </a:bodyPr>
            <a:lstStyle/>
            <a:p>
              <a:r>
                <a:rPr kumimoji="1" lang="ja-JP" altLang="en-US" sz="1400" dirty="0" smtClean="0"/>
                <a:t>・・・</a:t>
              </a:r>
              <a:endParaRPr kumimoji="1" lang="ja-JP" altLang="en-US" sz="1400" dirty="0"/>
            </a:p>
          </p:txBody>
        </p:sp>
      </p:grpSp>
      <p:sp>
        <p:nvSpPr>
          <p:cNvPr id="10" name="正方形/長方形 9"/>
          <p:cNvSpPr/>
          <p:nvPr/>
        </p:nvSpPr>
        <p:spPr>
          <a:xfrm>
            <a:off x="3781696" y="4039147"/>
            <a:ext cx="1946738" cy="64137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en-US" altLang="ja-JP" sz="1600" dirty="0"/>
              <a:t>Google Web Toolkit 2.7.0</a:t>
            </a:r>
            <a:endParaRPr lang="ja-JP" altLang="en-US" sz="1600" dirty="0"/>
          </a:p>
        </p:txBody>
      </p:sp>
      <p:sp>
        <p:nvSpPr>
          <p:cNvPr id="16" name="テキスト ボックス 15"/>
          <p:cNvSpPr txBox="1"/>
          <p:nvPr/>
        </p:nvSpPr>
        <p:spPr>
          <a:xfrm>
            <a:off x="6780300" y="5800497"/>
            <a:ext cx="2166499" cy="923330"/>
          </a:xfrm>
          <a:prstGeom prst="rect">
            <a:avLst/>
          </a:prstGeom>
          <a:solidFill>
            <a:schemeClr val="bg1"/>
          </a:solidFill>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dirty="0"/>
              <a:t>#2014-002 </a:t>
            </a:r>
            <a:r>
              <a:rPr lang="en-US" altLang="ja-JP" dirty="0" err="1"/>
              <a:t>Xalan</a:t>
            </a:r>
            <a:r>
              <a:rPr lang="en-US" altLang="ja-JP" dirty="0"/>
              <a:t>-Java insufficient secure </a:t>
            </a:r>
            <a:r>
              <a:rPr lang="en-US" altLang="ja-JP" dirty="0" smtClean="0"/>
              <a:t>processing</a:t>
            </a:r>
            <a:endParaRPr lang="en-US" altLang="ja-JP" dirty="0"/>
          </a:p>
        </p:txBody>
      </p:sp>
      <p:sp>
        <p:nvSpPr>
          <p:cNvPr id="17" name="テキスト ボックス 16"/>
          <p:cNvSpPr txBox="1"/>
          <p:nvPr/>
        </p:nvSpPr>
        <p:spPr>
          <a:xfrm>
            <a:off x="278282" y="5662394"/>
            <a:ext cx="2035603" cy="646331"/>
          </a:xfrm>
          <a:prstGeom prst="rect">
            <a:avLst/>
          </a:prstGeom>
          <a:solidFill>
            <a:schemeClr val="bg1"/>
          </a:solidFill>
          <a:ln>
            <a:solidFill>
              <a:srgbClr val="FF0000"/>
            </a:solidFill>
          </a:ln>
        </p:spPr>
        <p:txBody>
          <a:bodyPr wrap="square" rtlCol="0">
            <a:spAutoFit/>
          </a:bodyPr>
          <a:lstStyle/>
          <a:p>
            <a:r>
              <a:rPr lang="en-US" altLang="ja-JP" dirty="0"/>
              <a:t>Vulnerability Note </a:t>
            </a:r>
            <a:r>
              <a:rPr lang="en-US" altLang="ja-JP" dirty="0" smtClean="0"/>
              <a:t>VU#576313</a:t>
            </a:r>
            <a:endParaRPr lang="en-US" altLang="ja-JP" dirty="0"/>
          </a:p>
        </p:txBody>
      </p:sp>
      <p:sp>
        <p:nvSpPr>
          <p:cNvPr id="29" name="スライド番号プレースホルダー 28"/>
          <p:cNvSpPr>
            <a:spLocks noGrp="1"/>
          </p:cNvSpPr>
          <p:nvPr>
            <p:ph type="sldNum" sz="quarter" idx="12"/>
          </p:nvPr>
        </p:nvSpPr>
        <p:spPr/>
        <p:txBody>
          <a:bodyPr/>
          <a:lstStyle/>
          <a:p>
            <a:fld id="{9F5033E9-932D-4E41-95C3-341F9A6DAE17}" type="slidenum">
              <a:rPr lang="en-US" altLang="ja-JP" smtClean="0"/>
              <a:pPr/>
              <a:t>6</a:t>
            </a:fld>
            <a:endParaRPr lang="en-US" altLang="ja-JP"/>
          </a:p>
        </p:txBody>
      </p:sp>
    </p:spTree>
    <p:extLst>
      <p:ext uri="{BB962C8B-B14F-4D97-AF65-F5344CB8AC3E}">
        <p14:creationId xmlns:p14="http://schemas.microsoft.com/office/powerpoint/2010/main" val="805837521"/>
      </p:ext>
    </p:extLst>
  </p:cSld>
  <p:clrMapOvr>
    <a:masterClrMapping/>
  </p:clrMapOvr>
  <mc:AlternateContent xmlns:mc="http://schemas.openxmlformats.org/markup-compatibility/2006" xmlns:p14="http://schemas.microsoft.com/office/powerpoint/2010/main">
    <mc:Choice Requires="p14">
      <p:transition spd="slow" p14:dur="2000" advTm="136"/>
    </mc:Choice>
    <mc:Fallback xmlns="">
      <p:transition spd="slow" advTm="136"/>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a:t>既存</a:t>
            </a:r>
            <a:r>
              <a:rPr lang="ja-JP" altLang="en-US" sz="3600" dirty="0" smtClean="0"/>
              <a:t>研究</a:t>
            </a:r>
            <a:r>
              <a:rPr lang="en-US" altLang="ja-JP" sz="3600" dirty="0" smtClean="0"/>
              <a:t>: </a:t>
            </a:r>
            <a:r>
              <a:rPr lang="ja-JP" altLang="en-US" sz="3600" dirty="0" smtClean="0"/>
              <a:t>バイトコード比較による</a:t>
            </a:r>
            <a:r>
              <a:rPr lang="en-US" altLang="ja-JP" sz="3600" dirty="0" smtClean="0"/>
              <a:t/>
            </a:r>
            <a:br>
              <a:rPr lang="en-US" altLang="ja-JP" sz="3600" dirty="0" smtClean="0"/>
            </a:br>
            <a:r>
              <a:rPr lang="ja-JP" altLang="en-US" sz="3600" dirty="0" smtClean="0"/>
              <a:t>再利用元の特定</a:t>
            </a:r>
            <a:endParaRPr kumimoji="1" lang="ja-JP" altLang="en-US" sz="3600" dirty="0"/>
          </a:p>
        </p:txBody>
      </p:sp>
      <p:sp>
        <p:nvSpPr>
          <p:cNvPr id="3" name="コンテンツ プレースホルダー 2"/>
          <p:cNvSpPr>
            <a:spLocks noGrp="1"/>
          </p:cNvSpPr>
          <p:nvPr>
            <p:ph idx="1"/>
          </p:nvPr>
        </p:nvSpPr>
        <p:spPr/>
        <p:txBody>
          <a:bodyPr/>
          <a:lstStyle/>
          <a:p>
            <a:pPr marL="0" indent="0">
              <a:buNone/>
            </a:pPr>
            <a:r>
              <a:rPr lang="en-US" altLang="ja-JP" sz="2800" dirty="0" smtClean="0"/>
              <a:t>Jar</a:t>
            </a:r>
            <a:r>
              <a:rPr lang="ja-JP" altLang="en-US" sz="2800" dirty="0" smtClean="0"/>
              <a:t>ファイル内に含まれるクラスファイルの比較によりコードの再利用を検出する手法</a:t>
            </a:r>
            <a:endParaRPr lang="en-US" altLang="ja-JP" sz="2800" dirty="0" smtClean="0"/>
          </a:p>
          <a:p>
            <a:r>
              <a:rPr lang="en-US" altLang="ja-JP" sz="2800" dirty="0" smtClean="0"/>
              <a:t>Software </a:t>
            </a:r>
            <a:r>
              <a:rPr lang="en-US" altLang="ja-JP" sz="2800" dirty="0" err="1" smtClean="0"/>
              <a:t>Bertillonage</a:t>
            </a:r>
            <a:r>
              <a:rPr lang="en-US" altLang="ja-JP" sz="2800" dirty="0" smtClean="0"/>
              <a:t> [1]</a:t>
            </a:r>
          </a:p>
          <a:p>
            <a:pPr lvl="1"/>
            <a:r>
              <a:rPr lang="ja-JP" altLang="en-US" sz="2400" dirty="0" smtClean="0"/>
              <a:t>複数のライブラリからコードの再利用が行われたときに再利用元特定が難しい</a:t>
            </a:r>
            <a:endParaRPr lang="en-US" altLang="ja-JP" sz="2400" dirty="0" smtClean="0"/>
          </a:p>
          <a:p>
            <a:r>
              <a:rPr lang="en-US" altLang="ja-JP" sz="2800" dirty="0" smtClean="0"/>
              <a:t>Software Ingredients [2]</a:t>
            </a:r>
          </a:p>
          <a:p>
            <a:pPr lvl="1"/>
            <a:r>
              <a:rPr lang="ja-JP" altLang="en-US" sz="2400" dirty="0" smtClean="0"/>
              <a:t>パッケージのリネームが行われた場合に再利用が検出不可</a:t>
            </a:r>
            <a:endParaRPr lang="en-US" altLang="ja-JP" sz="2400" dirty="0" smtClean="0"/>
          </a:p>
        </p:txBody>
      </p:sp>
      <p:sp>
        <p:nvSpPr>
          <p:cNvPr id="6" name="テキスト ボックス 5"/>
          <p:cNvSpPr txBox="1"/>
          <p:nvPr/>
        </p:nvSpPr>
        <p:spPr>
          <a:xfrm>
            <a:off x="457200" y="5509558"/>
            <a:ext cx="8495052" cy="707886"/>
          </a:xfrm>
          <a:prstGeom prst="rect">
            <a:avLst/>
          </a:prstGeom>
          <a:noFill/>
          <a:ln>
            <a:solidFill>
              <a:schemeClr val="accent1"/>
            </a:solidFill>
          </a:ln>
        </p:spPr>
        <p:txBody>
          <a:bodyPr wrap="square" rtlCol="0">
            <a:spAutoFit/>
          </a:bodyPr>
          <a:lstStyle/>
          <a:p>
            <a:r>
              <a:rPr lang="en-US" altLang="ja-JP" sz="1000" dirty="0" smtClean="0"/>
              <a:t>[1] J</a:t>
            </a:r>
            <a:r>
              <a:rPr lang="en-US" altLang="ja-JP" sz="1000" dirty="0"/>
              <a:t>. Davies, D. M. German, M. W. Godfrey, </a:t>
            </a:r>
            <a:r>
              <a:rPr lang="en-US" altLang="ja-JP" sz="1000" dirty="0" smtClean="0"/>
              <a:t>and A</a:t>
            </a:r>
            <a:r>
              <a:rPr lang="en-US" altLang="ja-JP" sz="1000" dirty="0"/>
              <a:t>. </a:t>
            </a:r>
            <a:r>
              <a:rPr lang="en-US" altLang="ja-JP" sz="1000" dirty="0" err="1"/>
              <a:t>Hindle</a:t>
            </a:r>
            <a:r>
              <a:rPr lang="en-US" altLang="ja-JP" sz="1000" dirty="0"/>
              <a:t>. Software </a:t>
            </a:r>
            <a:r>
              <a:rPr lang="en-US" altLang="ja-JP" sz="1000" dirty="0" err="1"/>
              <a:t>bertillonage</a:t>
            </a:r>
            <a:r>
              <a:rPr lang="en-US" altLang="ja-JP" sz="1000" dirty="0"/>
              <a:t>: Finding </a:t>
            </a:r>
            <a:r>
              <a:rPr lang="en-US" altLang="ja-JP" sz="1000" dirty="0" smtClean="0"/>
              <a:t>the provenance </a:t>
            </a:r>
            <a:r>
              <a:rPr lang="en-US" altLang="ja-JP" sz="1000" dirty="0"/>
              <a:t>of an entity. In </a:t>
            </a:r>
            <a:r>
              <a:rPr lang="en-US" altLang="ja-JP" sz="1000" i="1" dirty="0"/>
              <a:t>Proceedings of the </a:t>
            </a:r>
            <a:r>
              <a:rPr lang="en-US" altLang="ja-JP" sz="1000" i="1" dirty="0" smtClean="0"/>
              <a:t>8</a:t>
            </a:r>
            <a:r>
              <a:rPr lang="en-US" altLang="ja-JP" sz="1000" i="1" baseline="30000" dirty="0" smtClean="0"/>
              <a:t>th</a:t>
            </a:r>
            <a:r>
              <a:rPr lang="en-US" altLang="ja-JP" sz="1000" i="1" dirty="0" smtClean="0"/>
              <a:t> Working </a:t>
            </a:r>
            <a:r>
              <a:rPr lang="en-US" altLang="ja-JP" sz="1000" i="1" dirty="0"/>
              <a:t>Conference on Mining Software </a:t>
            </a:r>
            <a:r>
              <a:rPr lang="en-US" altLang="ja-JP" sz="1000" i="1" dirty="0" smtClean="0"/>
              <a:t>Repositories</a:t>
            </a:r>
            <a:r>
              <a:rPr lang="en-US" altLang="ja-JP" sz="1000" dirty="0" smtClean="0"/>
              <a:t>, pages </a:t>
            </a:r>
            <a:r>
              <a:rPr lang="en-US" altLang="ja-JP" sz="1000" dirty="0"/>
              <a:t>183–192, 2011</a:t>
            </a:r>
            <a:r>
              <a:rPr lang="en-US" altLang="ja-JP" sz="1000" dirty="0" smtClean="0"/>
              <a:t>.</a:t>
            </a:r>
          </a:p>
          <a:p>
            <a:r>
              <a:rPr kumimoji="1" lang="en-US" altLang="ja-JP" sz="1000" dirty="0" smtClean="0"/>
              <a:t>[2</a:t>
            </a:r>
            <a:r>
              <a:rPr lang="en-US" altLang="ja-JP" sz="1000" dirty="0" smtClean="0"/>
              <a:t>] </a:t>
            </a:r>
            <a:r>
              <a:rPr lang="en-US" altLang="ja-JP" sz="1000" dirty="0"/>
              <a:t>T. Ishio, R. G. Kula, T. Kanda, D. M. German and K. Inoue. Software Ingredients: Detection of Third-party </a:t>
            </a:r>
            <a:r>
              <a:rPr lang="en-US" altLang="ja-JP" sz="1000" dirty="0" smtClean="0"/>
              <a:t>Component Reuse </a:t>
            </a:r>
            <a:r>
              <a:rPr lang="en-US" altLang="ja-JP" sz="1000" dirty="0"/>
              <a:t>in Java Software </a:t>
            </a:r>
            <a:r>
              <a:rPr lang="en-US" altLang="ja-JP" sz="1000" dirty="0" smtClean="0"/>
              <a:t>Release. </a:t>
            </a:r>
            <a:r>
              <a:rPr lang="en-US" altLang="ja-JP" sz="1000" dirty="0"/>
              <a:t>In </a:t>
            </a:r>
            <a:r>
              <a:rPr lang="en-US" altLang="ja-JP" sz="1000" i="1" dirty="0"/>
              <a:t>Proceedings of the </a:t>
            </a:r>
            <a:r>
              <a:rPr lang="en-US" altLang="ja-JP" sz="1000" i="1" dirty="0" smtClean="0"/>
              <a:t>13</a:t>
            </a:r>
            <a:r>
              <a:rPr lang="en-US" altLang="ja-JP" sz="1000" i="1" baseline="30000" dirty="0" smtClean="0"/>
              <a:t>th</a:t>
            </a:r>
            <a:r>
              <a:rPr lang="en-US" altLang="ja-JP" sz="1000" i="1" dirty="0" smtClean="0"/>
              <a:t> </a:t>
            </a:r>
            <a:r>
              <a:rPr lang="en-US" altLang="ja-JP" sz="1000" i="1" dirty="0"/>
              <a:t>Working Conference on Mining Software </a:t>
            </a:r>
            <a:r>
              <a:rPr lang="en-US" altLang="ja-JP" sz="1000" i="1" dirty="0" smtClean="0"/>
              <a:t>Repositories, pages 339-350, 2016</a:t>
            </a:r>
            <a:endParaRPr kumimoji="1" lang="ja-JP" altLang="en-US" sz="1000" dirty="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7</a:t>
            </a:fld>
            <a:endParaRPr lang="en-US" altLang="ja-JP"/>
          </a:p>
        </p:txBody>
      </p:sp>
    </p:spTree>
    <p:custDataLst>
      <p:tags r:id="rId1"/>
    </p:custDataLst>
    <p:extLst>
      <p:ext uri="{BB962C8B-B14F-4D97-AF65-F5344CB8AC3E}">
        <p14:creationId xmlns:p14="http://schemas.microsoft.com/office/powerpoint/2010/main" val="3558506381"/>
      </p:ext>
    </p:extLst>
  </p:cSld>
  <p:clrMapOvr>
    <a:masterClrMapping/>
  </p:clrMapOvr>
  <mc:AlternateContent xmlns:mc="http://schemas.openxmlformats.org/markup-compatibility/2006" xmlns:p14="http://schemas.microsoft.com/office/powerpoint/2010/main">
    <mc:Choice Requires="p14">
      <p:transition spd="slow" p14:dur="2000" advTm="144"/>
    </mc:Choice>
    <mc:Fallback xmlns="">
      <p:transition spd="slow" advTm="144"/>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パッケージのリネーム</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sz="2800" dirty="0" smtClean="0"/>
              <a:t> Java</a:t>
            </a:r>
            <a:r>
              <a:rPr kumimoji="1" lang="ja-JP" altLang="en-US" sz="2800" dirty="0" smtClean="0"/>
              <a:t>では，クラスファイル名の衝突を避けるため</a:t>
            </a:r>
            <a:r>
              <a:rPr lang="ja-JP" altLang="en-US" sz="2800" dirty="0" smtClean="0"/>
              <a:t>，パッケージという名前空間が用いられる</a:t>
            </a:r>
            <a:endParaRPr lang="en-US" altLang="ja-JP" sz="2800" dirty="0" smtClean="0"/>
          </a:p>
          <a:p>
            <a:pPr lvl="1"/>
            <a:r>
              <a:rPr lang="ja-JP" altLang="en-US" sz="2400" dirty="0" smtClean="0"/>
              <a:t>再利用が行われる際にパッケージ名を変更するような場合がある</a:t>
            </a:r>
            <a:endParaRPr kumimoji="1" lang="en-US" altLang="ja-JP" sz="2400" dirty="0" smtClean="0"/>
          </a:p>
        </p:txBody>
      </p:sp>
      <p:sp>
        <p:nvSpPr>
          <p:cNvPr id="33" name="正方形/長方形 32"/>
          <p:cNvSpPr/>
          <p:nvPr/>
        </p:nvSpPr>
        <p:spPr>
          <a:xfrm>
            <a:off x="1203184" y="4355112"/>
            <a:ext cx="2428043" cy="15470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1986892" y="5939393"/>
            <a:ext cx="1193468" cy="369332"/>
          </a:xfrm>
          <a:prstGeom prst="rect">
            <a:avLst/>
          </a:prstGeom>
        </p:spPr>
        <p:txBody>
          <a:bodyPr wrap="none">
            <a:spAutoFit/>
          </a:bodyPr>
          <a:lstStyle/>
          <a:p>
            <a:r>
              <a:rPr lang="en-US" altLang="ja-JP" dirty="0"/>
              <a:t>L</a:t>
            </a:r>
            <a:r>
              <a:rPr lang="en-US" altLang="ja-JP" dirty="0" smtClean="0"/>
              <a:t>ibrary.jar</a:t>
            </a:r>
            <a:endParaRPr lang="ja-JP" altLang="en-US" dirty="0"/>
          </a:p>
        </p:txBody>
      </p:sp>
      <p:grpSp>
        <p:nvGrpSpPr>
          <p:cNvPr id="56" name="グループ化 55"/>
          <p:cNvGrpSpPr/>
          <p:nvPr/>
        </p:nvGrpSpPr>
        <p:grpSpPr>
          <a:xfrm>
            <a:off x="1362221" y="4635242"/>
            <a:ext cx="2290239" cy="1254640"/>
            <a:chOff x="1410618" y="3489295"/>
            <a:chExt cx="2290239" cy="1254640"/>
          </a:xfrm>
        </p:grpSpPr>
        <p:pic>
          <p:nvPicPr>
            <p:cNvPr id="57" name="図 5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56421" y="3489295"/>
              <a:ext cx="799701" cy="521731"/>
            </a:xfrm>
            <a:prstGeom prst="rect">
              <a:avLst/>
            </a:prstGeom>
          </p:spPr>
        </p:pic>
        <p:cxnSp>
          <p:nvCxnSpPr>
            <p:cNvPr id="58" name="カギ線コネクタ 57"/>
            <p:cNvCxnSpPr/>
            <p:nvPr/>
          </p:nvCxnSpPr>
          <p:spPr>
            <a:xfrm rot="16200000" flipH="1">
              <a:off x="2234084" y="3984291"/>
              <a:ext cx="195366" cy="150993"/>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テキスト ボックス 58"/>
            <p:cNvSpPr txBox="1"/>
            <p:nvPr/>
          </p:nvSpPr>
          <p:spPr>
            <a:xfrm>
              <a:off x="1410618" y="3607939"/>
              <a:ext cx="1691305" cy="430887"/>
            </a:xfrm>
            <a:prstGeom prst="rect">
              <a:avLst/>
            </a:prstGeom>
            <a:noFill/>
          </p:spPr>
          <p:txBody>
            <a:bodyPr wrap="square" rtlCol="0">
              <a:spAutoFit/>
            </a:bodyPr>
            <a:lstStyle/>
            <a:p>
              <a:pPr algn="ctr"/>
              <a:r>
                <a:rPr lang="en-US" altLang="ja-JP" sz="1050" b="1" dirty="0" smtClean="0"/>
                <a:t>Package</a:t>
              </a:r>
            </a:p>
            <a:p>
              <a:pPr algn="ctr"/>
              <a:r>
                <a:rPr lang="en-US" altLang="ja-JP" sz="1050" b="1" dirty="0" smtClean="0"/>
                <a:t>lib</a:t>
              </a:r>
              <a:endParaRPr lang="ja-JP" altLang="en-US" sz="1050" b="1" dirty="0"/>
            </a:p>
          </p:txBody>
        </p:sp>
        <p:cxnSp>
          <p:nvCxnSpPr>
            <p:cNvPr id="60" name="カギ線コネクタ 59"/>
            <p:cNvCxnSpPr/>
            <p:nvPr/>
          </p:nvCxnSpPr>
          <p:spPr>
            <a:xfrm rot="16200000" flipH="1">
              <a:off x="2105856" y="4316485"/>
              <a:ext cx="451824" cy="150992"/>
            </a:xfrm>
            <a:prstGeom prst="bentConnector3">
              <a:avLst>
                <a:gd name="adj1" fmla="val 98295"/>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メモ 60"/>
            <p:cNvSpPr/>
            <p:nvPr/>
          </p:nvSpPr>
          <p:spPr>
            <a:xfrm>
              <a:off x="2443781" y="4050902"/>
              <a:ext cx="212341" cy="272117"/>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solidFill>
                  <a:schemeClr val="tx1"/>
                </a:solidFill>
              </a:endParaRPr>
            </a:p>
          </p:txBody>
        </p:sp>
        <p:sp>
          <p:nvSpPr>
            <p:cNvPr id="62" name="正方形/長方形 61"/>
            <p:cNvSpPr/>
            <p:nvPr/>
          </p:nvSpPr>
          <p:spPr>
            <a:xfrm>
              <a:off x="2601960" y="4002294"/>
              <a:ext cx="1098897" cy="338554"/>
            </a:xfrm>
            <a:prstGeom prst="rect">
              <a:avLst/>
            </a:prstGeom>
          </p:spPr>
          <p:txBody>
            <a:bodyPr wrap="square">
              <a:spAutoFit/>
            </a:bodyPr>
            <a:lstStyle/>
            <a:p>
              <a:r>
                <a:rPr lang="en-US" altLang="ja-JP" sz="1600" dirty="0" err="1"/>
                <a:t>A.class</a:t>
              </a:r>
              <a:endParaRPr lang="ja-JP" altLang="en-US" sz="1600" dirty="0"/>
            </a:p>
          </p:txBody>
        </p:sp>
        <p:sp>
          <p:nvSpPr>
            <p:cNvPr id="63" name="メモ 62"/>
            <p:cNvSpPr/>
            <p:nvPr/>
          </p:nvSpPr>
          <p:spPr>
            <a:xfrm>
              <a:off x="2443780" y="4462550"/>
              <a:ext cx="212341" cy="272117"/>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solidFill>
                  <a:schemeClr val="tx1"/>
                </a:solidFill>
              </a:endParaRPr>
            </a:p>
          </p:txBody>
        </p:sp>
        <p:sp>
          <p:nvSpPr>
            <p:cNvPr id="64" name="正方形/長方形 63"/>
            <p:cNvSpPr/>
            <p:nvPr/>
          </p:nvSpPr>
          <p:spPr>
            <a:xfrm>
              <a:off x="2601959" y="4405381"/>
              <a:ext cx="1098897" cy="338554"/>
            </a:xfrm>
            <a:prstGeom prst="rect">
              <a:avLst/>
            </a:prstGeom>
          </p:spPr>
          <p:txBody>
            <a:bodyPr wrap="square">
              <a:spAutoFit/>
            </a:bodyPr>
            <a:lstStyle/>
            <a:p>
              <a:r>
                <a:rPr lang="en-US" altLang="ja-JP" sz="1600" dirty="0" err="1"/>
                <a:t>B</a:t>
              </a:r>
              <a:r>
                <a:rPr lang="en-US" altLang="ja-JP" sz="1600" dirty="0" err="1" smtClean="0"/>
                <a:t>.class</a:t>
              </a:r>
              <a:endParaRPr lang="ja-JP" altLang="en-US" sz="1600" dirty="0"/>
            </a:p>
          </p:txBody>
        </p:sp>
      </p:grpSp>
      <p:grpSp>
        <p:nvGrpSpPr>
          <p:cNvPr id="4" name="グループ化 3"/>
          <p:cNvGrpSpPr/>
          <p:nvPr/>
        </p:nvGrpSpPr>
        <p:grpSpPr>
          <a:xfrm>
            <a:off x="3052862" y="4355112"/>
            <a:ext cx="4710854" cy="2306192"/>
            <a:chOff x="3052862" y="4355112"/>
            <a:chExt cx="4710854" cy="2306192"/>
          </a:xfrm>
        </p:grpSpPr>
        <p:grpSp>
          <p:nvGrpSpPr>
            <p:cNvPr id="34" name="グループ化 33"/>
            <p:cNvGrpSpPr/>
            <p:nvPr/>
          </p:nvGrpSpPr>
          <p:grpSpPr>
            <a:xfrm>
              <a:off x="5335672" y="4969329"/>
              <a:ext cx="2290239" cy="1254640"/>
              <a:chOff x="1410618" y="3489295"/>
              <a:chExt cx="2290239" cy="1254640"/>
            </a:xfrm>
          </p:grpSpPr>
          <p:pic>
            <p:nvPicPr>
              <p:cNvPr id="35" name="図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56421" y="3489295"/>
                <a:ext cx="799701" cy="521731"/>
              </a:xfrm>
              <a:prstGeom prst="rect">
                <a:avLst/>
              </a:prstGeom>
            </p:spPr>
          </p:pic>
          <p:cxnSp>
            <p:nvCxnSpPr>
              <p:cNvPr id="36" name="カギ線コネクタ 35"/>
              <p:cNvCxnSpPr/>
              <p:nvPr/>
            </p:nvCxnSpPr>
            <p:spPr>
              <a:xfrm rot="16200000" flipH="1">
                <a:off x="2234084" y="3984291"/>
                <a:ext cx="195366" cy="150993"/>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1410618" y="3607939"/>
                <a:ext cx="1691305" cy="415498"/>
              </a:xfrm>
              <a:prstGeom prst="rect">
                <a:avLst/>
              </a:prstGeom>
              <a:noFill/>
            </p:spPr>
            <p:txBody>
              <a:bodyPr wrap="square" rtlCol="0">
                <a:spAutoFit/>
              </a:bodyPr>
              <a:lstStyle/>
              <a:p>
                <a:pPr algn="ctr"/>
                <a:r>
                  <a:rPr lang="en-US" altLang="ja-JP" sz="1050" b="1" dirty="0" smtClean="0">
                    <a:solidFill>
                      <a:srgbClr val="FF0000"/>
                    </a:solidFill>
                  </a:rPr>
                  <a:t>Package</a:t>
                </a:r>
              </a:p>
              <a:p>
                <a:pPr algn="ctr"/>
                <a:r>
                  <a:rPr lang="en-US" altLang="ja-JP" sz="1050" b="1" dirty="0">
                    <a:solidFill>
                      <a:srgbClr val="FF0000"/>
                    </a:solidFill>
                  </a:rPr>
                  <a:t>Y</a:t>
                </a:r>
              </a:p>
            </p:txBody>
          </p:sp>
          <p:cxnSp>
            <p:nvCxnSpPr>
              <p:cNvPr id="38" name="カギ線コネクタ 37"/>
              <p:cNvCxnSpPr/>
              <p:nvPr/>
            </p:nvCxnSpPr>
            <p:spPr>
              <a:xfrm rot="16200000" flipH="1">
                <a:off x="2105856" y="4316485"/>
                <a:ext cx="451824" cy="150992"/>
              </a:xfrm>
              <a:prstGeom prst="bentConnector3">
                <a:avLst>
                  <a:gd name="adj1" fmla="val 98295"/>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メモ 38"/>
              <p:cNvSpPr/>
              <p:nvPr/>
            </p:nvSpPr>
            <p:spPr>
              <a:xfrm>
                <a:off x="2443781" y="4050902"/>
                <a:ext cx="212341" cy="272117"/>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solidFill>
                    <a:schemeClr val="tx1"/>
                  </a:solidFill>
                </a:endParaRPr>
              </a:p>
            </p:txBody>
          </p:sp>
          <p:sp>
            <p:nvSpPr>
              <p:cNvPr id="40" name="正方形/長方形 39"/>
              <p:cNvSpPr/>
              <p:nvPr/>
            </p:nvSpPr>
            <p:spPr>
              <a:xfrm>
                <a:off x="2601960" y="4002294"/>
                <a:ext cx="1098897" cy="338554"/>
              </a:xfrm>
              <a:prstGeom prst="rect">
                <a:avLst/>
              </a:prstGeom>
            </p:spPr>
            <p:txBody>
              <a:bodyPr wrap="square">
                <a:spAutoFit/>
              </a:bodyPr>
              <a:lstStyle/>
              <a:p>
                <a:r>
                  <a:rPr lang="en-US" altLang="ja-JP" sz="1600" dirty="0" err="1"/>
                  <a:t>A.class</a:t>
                </a:r>
                <a:endParaRPr lang="ja-JP" altLang="en-US" sz="1600" dirty="0"/>
              </a:p>
            </p:txBody>
          </p:sp>
          <p:sp>
            <p:nvSpPr>
              <p:cNvPr id="41" name="メモ 40"/>
              <p:cNvSpPr/>
              <p:nvPr/>
            </p:nvSpPr>
            <p:spPr>
              <a:xfrm>
                <a:off x="2443780" y="4462550"/>
                <a:ext cx="212341" cy="272117"/>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solidFill>
                    <a:schemeClr val="tx1"/>
                  </a:solidFill>
                </a:endParaRPr>
              </a:p>
            </p:txBody>
          </p:sp>
          <p:sp>
            <p:nvSpPr>
              <p:cNvPr id="42" name="正方形/長方形 41"/>
              <p:cNvSpPr/>
              <p:nvPr/>
            </p:nvSpPr>
            <p:spPr>
              <a:xfrm>
                <a:off x="2601959" y="4405381"/>
                <a:ext cx="1098897" cy="338554"/>
              </a:xfrm>
              <a:prstGeom prst="rect">
                <a:avLst/>
              </a:prstGeom>
            </p:spPr>
            <p:txBody>
              <a:bodyPr wrap="square">
                <a:spAutoFit/>
              </a:bodyPr>
              <a:lstStyle/>
              <a:p>
                <a:r>
                  <a:rPr lang="en-US" altLang="ja-JP" sz="1600" dirty="0" err="1"/>
                  <a:t>B</a:t>
                </a:r>
                <a:r>
                  <a:rPr lang="en-US" altLang="ja-JP" sz="1600" dirty="0" err="1" smtClean="0"/>
                  <a:t>.class</a:t>
                </a:r>
                <a:endParaRPr lang="ja-JP" altLang="en-US" sz="1600" dirty="0"/>
              </a:p>
            </p:txBody>
          </p:sp>
        </p:grpSp>
        <p:sp>
          <p:nvSpPr>
            <p:cNvPr id="53" name="右矢印 52"/>
            <p:cNvSpPr/>
            <p:nvPr/>
          </p:nvSpPr>
          <p:spPr>
            <a:xfrm rot="263320">
              <a:off x="3052862" y="4875725"/>
              <a:ext cx="2703119" cy="4645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3413969" y="4617867"/>
              <a:ext cx="1980903" cy="369332"/>
            </a:xfrm>
            <a:prstGeom prst="rect">
              <a:avLst/>
            </a:prstGeom>
            <a:noFill/>
          </p:spPr>
          <p:txBody>
            <a:bodyPr wrap="square" rtlCol="0">
              <a:spAutoFit/>
            </a:bodyPr>
            <a:lstStyle/>
            <a:p>
              <a:pPr algn="ctr"/>
              <a:r>
                <a:rPr lang="ja-JP" altLang="en-US" dirty="0"/>
                <a:t>再利用</a:t>
              </a:r>
              <a:endParaRPr kumimoji="1" lang="ja-JP" altLang="en-US" dirty="0"/>
            </a:p>
          </p:txBody>
        </p:sp>
        <p:sp>
          <p:nvSpPr>
            <p:cNvPr id="65" name="正方形/長方形 64"/>
            <p:cNvSpPr/>
            <p:nvPr/>
          </p:nvSpPr>
          <p:spPr>
            <a:xfrm>
              <a:off x="5335673" y="4355112"/>
              <a:ext cx="2428043" cy="19536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p:cNvSpPr/>
            <p:nvPr/>
          </p:nvSpPr>
          <p:spPr>
            <a:xfrm>
              <a:off x="5955675" y="6291972"/>
              <a:ext cx="1415772" cy="369332"/>
            </a:xfrm>
            <a:prstGeom prst="rect">
              <a:avLst/>
            </a:prstGeom>
          </p:spPr>
          <p:txBody>
            <a:bodyPr wrap="none">
              <a:spAutoFit/>
            </a:bodyPr>
            <a:lstStyle/>
            <a:p>
              <a:r>
                <a:rPr lang="en-US" altLang="ja-JP" dirty="0" smtClean="0"/>
                <a:t>Software.jar</a:t>
              </a:r>
              <a:endParaRPr lang="ja-JP" altLang="en-US" dirty="0"/>
            </a:p>
          </p:txBody>
        </p:sp>
        <p:pic>
          <p:nvPicPr>
            <p:cNvPr id="68" name="図 6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81475" y="4364693"/>
              <a:ext cx="799701" cy="521731"/>
            </a:xfrm>
            <a:prstGeom prst="rect">
              <a:avLst/>
            </a:prstGeom>
          </p:spPr>
        </p:pic>
        <p:sp>
          <p:nvSpPr>
            <p:cNvPr id="70" name="テキスト ボックス 69"/>
            <p:cNvSpPr txBox="1"/>
            <p:nvPr/>
          </p:nvSpPr>
          <p:spPr>
            <a:xfrm>
              <a:off x="5335671" y="4470927"/>
              <a:ext cx="1691305" cy="415498"/>
            </a:xfrm>
            <a:prstGeom prst="rect">
              <a:avLst/>
            </a:prstGeom>
            <a:noFill/>
          </p:spPr>
          <p:txBody>
            <a:bodyPr wrap="square" rtlCol="0">
              <a:spAutoFit/>
            </a:bodyPr>
            <a:lstStyle/>
            <a:p>
              <a:pPr algn="ctr"/>
              <a:r>
                <a:rPr lang="en-US" altLang="ja-JP" sz="1050" b="1" dirty="0" smtClean="0">
                  <a:solidFill>
                    <a:srgbClr val="FF0000"/>
                  </a:solidFill>
                </a:rPr>
                <a:t>Package</a:t>
              </a:r>
            </a:p>
            <a:p>
              <a:pPr algn="ctr"/>
              <a:r>
                <a:rPr lang="en-US" altLang="ja-JP" sz="1050" b="1" dirty="0" smtClean="0">
                  <a:solidFill>
                    <a:srgbClr val="FF0000"/>
                  </a:solidFill>
                </a:rPr>
                <a:t>X</a:t>
              </a:r>
              <a:endParaRPr lang="en-US" altLang="ja-JP" sz="1050" b="1" dirty="0">
                <a:solidFill>
                  <a:srgbClr val="FF0000"/>
                </a:solidFill>
              </a:endParaRPr>
            </a:p>
          </p:txBody>
        </p:sp>
      </p:grpSp>
      <p:sp>
        <p:nvSpPr>
          <p:cNvPr id="71" name="スライド番号プレースホルダー 70"/>
          <p:cNvSpPr>
            <a:spLocks noGrp="1"/>
          </p:cNvSpPr>
          <p:nvPr>
            <p:ph type="sldNum" sz="quarter" idx="12"/>
          </p:nvPr>
        </p:nvSpPr>
        <p:spPr/>
        <p:txBody>
          <a:bodyPr/>
          <a:lstStyle/>
          <a:p>
            <a:fld id="{9F5033E9-932D-4E41-95C3-341F9A6DAE17}" type="slidenum">
              <a:rPr lang="en-US" altLang="ja-JP" smtClean="0"/>
              <a:pPr/>
              <a:t>8</a:t>
            </a:fld>
            <a:endParaRPr lang="en-US" altLang="ja-JP"/>
          </a:p>
        </p:txBody>
      </p:sp>
    </p:spTree>
    <p:extLst>
      <p:ext uri="{BB962C8B-B14F-4D97-AF65-F5344CB8AC3E}">
        <p14:creationId xmlns:p14="http://schemas.microsoft.com/office/powerpoint/2010/main" val="224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研究</a:t>
            </a:r>
            <a:r>
              <a:rPr lang="ja-JP" altLang="en-US" dirty="0"/>
              <a:t>概要</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sz="2800" dirty="0" smtClean="0"/>
              <a:t>　</a:t>
            </a:r>
            <a:r>
              <a:rPr lang="en-US" altLang="ja-JP" sz="2800" dirty="0" smtClean="0"/>
              <a:t>Java</a:t>
            </a:r>
            <a:r>
              <a:rPr lang="ja-JP" altLang="en-US" sz="2800" dirty="0" smtClean="0"/>
              <a:t>バイトコードから計算したハッシュ値の比較によって，ソフトウェア内部に含まれるライブラリを検出</a:t>
            </a:r>
            <a:endParaRPr lang="en-US" altLang="ja-JP" sz="2800" dirty="0" smtClean="0"/>
          </a:p>
          <a:p>
            <a:pPr marL="0" indent="0">
              <a:buNone/>
            </a:pPr>
            <a:r>
              <a:rPr lang="ja-JP" altLang="en-US" sz="2800" dirty="0" smtClean="0"/>
              <a:t>手法を提案</a:t>
            </a:r>
            <a:endParaRPr lang="en-US" altLang="ja-JP" sz="2800" dirty="0"/>
          </a:p>
          <a:p>
            <a:pPr lvl="1"/>
            <a:r>
              <a:rPr lang="ja-JP" altLang="en-US" sz="2400" dirty="0" smtClean="0"/>
              <a:t>パッケージのリネームを検出可能</a:t>
            </a:r>
            <a:endParaRPr kumimoji="1" lang="en-US" altLang="ja-JP" sz="2400" dirty="0" smtClean="0"/>
          </a:p>
          <a:p>
            <a:pPr lvl="1"/>
            <a:endParaRPr lang="en-US" altLang="ja-JP" dirty="0" smtClean="0"/>
          </a:p>
        </p:txBody>
      </p:sp>
      <p:grpSp>
        <p:nvGrpSpPr>
          <p:cNvPr id="5" name="グループ化 4"/>
          <p:cNvGrpSpPr/>
          <p:nvPr/>
        </p:nvGrpSpPr>
        <p:grpSpPr>
          <a:xfrm>
            <a:off x="3855027" y="4381973"/>
            <a:ext cx="4853189" cy="2071214"/>
            <a:chOff x="1981200" y="3791674"/>
            <a:chExt cx="6228253" cy="2658056"/>
          </a:xfrm>
        </p:grpSpPr>
        <p:sp>
          <p:nvSpPr>
            <p:cNvPr id="6" name="円柱 5"/>
            <p:cNvSpPr/>
            <p:nvPr/>
          </p:nvSpPr>
          <p:spPr>
            <a:xfrm>
              <a:off x="6151148" y="3791674"/>
              <a:ext cx="2058305" cy="2262982"/>
            </a:xfrm>
            <a:prstGeom prst="can">
              <a:avLst/>
            </a:prstGeom>
            <a:ln/>
          </p:spPr>
          <p:style>
            <a:lnRef idx="2">
              <a:schemeClr val="accent4"/>
            </a:lnRef>
            <a:fillRef idx="1">
              <a:schemeClr val="lt1"/>
            </a:fillRef>
            <a:effectRef idx="0">
              <a:schemeClr val="accent4"/>
            </a:effectRef>
            <a:fontRef idx="minor">
              <a:schemeClr val="dk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200"/>
            </a:p>
          </p:txBody>
        </p:sp>
        <p:pic>
          <p:nvPicPr>
            <p:cNvPr id="7" name="Picture 4" descr="「ファイル アイコン」の画像検索結果"/>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325437" y="3940383"/>
              <a:ext cx="741412" cy="741414"/>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p:cNvSpPr txBox="1"/>
            <p:nvPr/>
          </p:nvSpPr>
          <p:spPr>
            <a:xfrm>
              <a:off x="2116989" y="4525160"/>
              <a:ext cx="1246910" cy="355482"/>
            </a:xfrm>
            <a:prstGeom prst="rect">
              <a:avLst/>
            </a:prstGeom>
            <a:noFill/>
          </p:spPr>
          <p:txBody>
            <a:bodyPr wrap="square" rtlCol="0">
              <a:spAutoFit/>
            </a:bodyPr>
            <a:lstStyle/>
            <a:p>
              <a:r>
                <a:rPr kumimoji="1" lang="en-US" altLang="ja-JP" sz="1200" dirty="0" smtClean="0"/>
                <a:t>Target.jar</a:t>
              </a:r>
              <a:endParaRPr kumimoji="1" lang="ja-JP" altLang="en-US" sz="1200" dirty="0"/>
            </a:p>
          </p:txBody>
        </p:sp>
        <p:pic>
          <p:nvPicPr>
            <p:cNvPr id="9" name="図 8"/>
            <p:cNvPicPr>
              <a:picLocks noChangeAspect="1"/>
            </p:cNvPicPr>
            <p:nvPr/>
          </p:nvPicPr>
          <p:blipFill>
            <a:blip r:embed="rId4" cstate="print">
              <a:duotone>
                <a:prstClr val="black"/>
                <a:srgbClr val="FF0000">
                  <a:tint val="45000"/>
                  <a:satMod val="400000"/>
                </a:srgbClr>
              </a:duotone>
              <a:extLst>
                <a:ext uri="{28A0092B-C50C-407E-A947-70E740481C1C}">
                  <a14:useLocalDpi xmlns:a14="http://schemas.microsoft.com/office/drawing/2010/main" val="0"/>
                </a:ext>
              </a:extLst>
            </a:blip>
            <a:stretch>
              <a:fillRect/>
            </a:stretch>
          </p:blipFill>
          <p:spPr>
            <a:xfrm>
              <a:off x="4325432" y="4511907"/>
              <a:ext cx="771109" cy="822516"/>
            </a:xfrm>
            <a:prstGeom prst="rect">
              <a:avLst/>
            </a:prstGeom>
          </p:spPr>
        </p:pic>
        <p:pic>
          <p:nvPicPr>
            <p:cNvPr id="10" name="Picture 4" descr="「ファイル アイコン」の画像検索結果"/>
            <p:cNvPicPr>
              <a:picLocks noChangeAspect="1" noChangeArrowheads="1"/>
            </p:cNvPicPr>
            <p:nvPr/>
          </p:nvPicPr>
          <p:blipFill>
            <a:blip r:embed="rId3" cstate="print">
              <a:clrChange>
                <a:clrFrom>
                  <a:srgbClr val="FFFFFF"/>
                </a:clrFrom>
                <a:clrTo>
                  <a:srgbClr val="FFFFFF">
                    <a:alpha val="0"/>
                  </a:srgbClr>
                </a:clrTo>
              </a:clrChange>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6479545" y="4383436"/>
              <a:ext cx="511056" cy="511056"/>
            </a:xfrm>
            <a:prstGeom prst="rect">
              <a:avLst/>
            </a:prstGeom>
            <a:noFill/>
            <a:extLst>
              <a:ext uri="{909E8E84-426E-40DD-AFC4-6F175D3DCCD1}">
                <a14:hiddenFill xmlns:a14="http://schemas.microsoft.com/office/drawing/2010/main">
                  <a:solidFill>
                    <a:srgbClr val="FFFFFF"/>
                  </a:solidFill>
                </a14:hiddenFill>
              </a:ext>
            </a:extLst>
          </p:spPr>
        </p:pic>
        <p:sp>
          <p:nvSpPr>
            <p:cNvPr id="11" name="テキスト ボックス 10"/>
            <p:cNvSpPr txBox="1"/>
            <p:nvPr/>
          </p:nvSpPr>
          <p:spPr>
            <a:xfrm>
              <a:off x="6200152" y="4769277"/>
              <a:ext cx="1069841" cy="335732"/>
            </a:xfrm>
            <a:prstGeom prst="rect">
              <a:avLst/>
            </a:prstGeom>
            <a:noFill/>
          </p:spPr>
          <p:txBody>
            <a:bodyPr wrap="square" rtlCol="0">
              <a:spAutoFit/>
            </a:bodyPr>
            <a:lstStyle/>
            <a:p>
              <a:pPr algn="ctr"/>
              <a:r>
                <a:rPr lang="en-US" altLang="ja-JP" sz="1050" dirty="0" smtClean="0"/>
                <a:t>X-1.0</a:t>
              </a:r>
              <a:r>
                <a:rPr kumimoji="1" lang="en-US" altLang="ja-JP" sz="1050" dirty="0" smtClean="0"/>
                <a:t>.jar</a:t>
              </a:r>
              <a:endParaRPr kumimoji="1" lang="ja-JP" altLang="en-US" sz="1050" dirty="0"/>
            </a:p>
          </p:txBody>
        </p:sp>
        <p:pic>
          <p:nvPicPr>
            <p:cNvPr id="12" name="Picture 4" descr="「ファイル アイコン」の画像検索結果"/>
            <p:cNvPicPr>
              <a:picLocks noChangeAspect="1" noChangeArrowheads="1"/>
            </p:cNvPicPr>
            <p:nvPr/>
          </p:nvPicPr>
          <p:blipFill>
            <a:blip r:embed="rId3" cstate="print">
              <a:clrChange>
                <a:clrFrom>
                  <a:srgbClr val="FFFFFF"/>
                </a:clrFrom>
                <a:clrTo>
                  <a:srgbClr val="FFFFFF">
                    <a:alpha val="0"/>
                  </a:srgbClr>
                </a:clrTo>
              </a:clrChange>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381991" y="4383436"/>
              <a:ext cx="511056" cy="511056"/>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p:cNvSpPr txBox="1"/>
            <p:nvPr/>
          </p:nvSpPr>
          <p:spPr>
            <a:xfrm>
              <a:off x="7102598" y="4769277"/>
              <a:ext cx="1069841" cy="335732"/>
            </a:xfrm>
            <a:prstGeom prst="rect">
              <a:avLst/>
            </a:prstGeom>
            <a:noFill/>
          </p:spPr>
          <p:txBody>
            <a:bodyPr wrap="square" rtlCol="0">
              <a:spAutoFit/>
            </a:bodyPr>
            <a:lstStyle/>
            <a:p>
              <a:pPr algn="ctr"/>
              <a:r>
                <a:rPr lang="en-US" altLang="ja-JP" sz="1050" dirty="0" smtClean="0"/>
                <a:t>X-2.0</a:t>
              </a:r>
              <a:r>
                <a:rPr kumimoji="1" lang="en-US" altLang="ja-JP" sz="1050" dirty="0" smtClean="0"/>
                <a:t>.jar</a:t>
              </a:r>
              <a:endParaRPr kumimoji="1" lang="ja-JP" altLang="en-US" sz="1050" dirty="0"/>
            </a:p>
          </p:txBody>
        </p:sp>
        <p:pic>
          <p:nvPicPr>
            <p:cNvPr id="14" name="Picture 4" descr="「ファイル アイコン」の画像検索結果"/>
            <p:cNvPicPr>
              <a:picLocks noChangeAspect="1" noChangeArrowheads="1"/>
            </p:cNvPicPr>
            <p:nvPr/>
          </p:nvPicPr>
          <p:blipFill>
            <a:blip r:embed="rId3" cstate="print">
              <a:clrChange>
                <a:clrFrom>
                  <a:srgbClr val="FFFFFF"/>
                </a:clrFrom>
                <a:clrTo>
                  <a:srgbClr val="FFFFFF">
                    <a:alpha val="0"/>
                  </a:srgbClr>
                </a:clrTo>
              </a:clrChange>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387475" y="5151413"/>
              <a:ext cx="511056" cy="511056"/>
            </a:xfrm>
            <a:prstGeom prst="rect">
              <a:avLst/>
            </a:prstGeom>
            <a:noFill/>
            <a:extLst>
              <a:ext uri="{909E8E84-426E-40DD-AFC4-6F175D3DCCD1}">
                <a14:hiddenFill xmlns:a14="http://schemas.microsoft.com/office/drawing/2010/main">
                  <a:solidFill>
                    <a:srgbClr val="FFFFFF"/>
                  </a:solidFill>
                </a14:hiddenFill>
              </a:ext>
            </a:extLst>
          </p:spPr>
        </p:pic>
        <p:sp>
          <p:nvSpPr>
            <p:cNvPr id="15" name="テキスト ボックス 14"/>
            <p:cNvSpPr txBox="1"/>
            <p:nvPr/>
          </p:nvSpPr>
          <p:spPr>
            <a:xfrm>
              <a:off x="7108082" y="5537253"/>
              <a:ext cx="1069841" cy="335732"/>
            </a:xfrm>
            <a:prstGeom prst="rect">
              <a:avLst/>
            </a:prstGeom>
            <a:noFill/>
          </p:spPr>
          <p:txBody>
            <a:bodyPr wrap="square" rtlCol="0">
              <a:spAutoFit/>
            </a:bodyPr>
            <a:lstStyle/>
            <a:p>
              <a:pPr algn="ctr"/>
              <a:r>
                <a:rPr lang="en-US" altLang="ja-JP" sz="1050" dirty="0" smtClean="0"/>
                <a:t>Y-2.0</a:t>
              </a:r>
              <a:r>
                <a:rPr kumimoji="1" lang="en-US" altLang="ja-JP" sz="1050" dirty="0" smtClean="0"/>
                <a:t>.jar</a:t>
              </a:r>
              <a:endParaRPr kumimoji="1" lang="ja-JP" altLang="en-US" sz="1050" dirty="0"/>
            </a:p>
          </p:txBody>
        </p:sp>
        <p:pic>
          <p:nvPicPr>
            <p:cNvPr id="16" name="Picture 4" descr="「ファイル アイコン」の画像検索結果"/>
            <p:cNvPicPr>
              <a:picLocks noChangeAspect="1" noChangeArrowheads="1"/>
            </p:cNvPicPr>
            <p:nvPr/>
          </p:nvPicPr>
          <p:blipFill>
            <a:blip r:embed="rId3" cstate="print">
              <a:clrChange>
                <a:clrFrom>
                  <a:srgbClr val="FFFFFF"/>
                </a:clrFrom>
                <a:clrTo>
                  <a:srgbClr val="FFFFFF">
                    <a:alpha val="0"/>
                  </a:srgbClr>
                </a:clrTo>
              </a:clrChange>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6479545" y="5130932"/>
              <a:ext cx="511056" cy="511056"/>
            </a:xfrm>
            <a:prstGeom prst="rect">
              <a:avLst/>
            </a:prstGeom>
            <a:noFill/>
            <a:extLst>
              <a:ext uri="{909E8E84-426E-40DD-AFC4-6F175D3DCCD1}">
                <a14:hiddenFill xmlns:a14="http://schemas.microsoft.com/office/drawing/2010/main">
                  <a:solidFill>
                    <a:srgbClr val="FFFFFF"/>
                  </a:solidFill>
                </a14:hiddenFill>
              </a:ext>
            </a:extLst>
          </p:spPr>
        </p:pic>
        <p:sp>
          <p:nvSpPr>
            <p:cNvPr id="17" name="テキスト ボックス 16"/>
            <p:cNvSpPr txBox="1"/>
            <p:nvPr/>
          </p:nvSpPr>
          <p:spPr>
            <a:xfrm>
              <a:off x="6200152" y="5516773"/>
              <a:ext cx="1069841" cy="335732"/>
            </a:xfrm>
            <a:prstGeom prst="rect">
              <a:avLst/>
            </a:prstGeom>
            <a:noFill/>
          </p:spPr>
          <p:txBody>
            <a:bodyPr wrap="square" rtlCol="0">
              <a:spAutoFit/>
            </a:bodyPr>
            <a:lstStyle/>
            <a:p>
              <a:pPr algn="ctr"/>
              <a:r>
                <a:rPr lang="en-US" altLang="ja-JP" sz="1050" dirty="0"/>
                <a:t>Y</a:t>
              </a:r>
              <a:r>
                <a:rPr lang="en-US" altLang="ja-JP" sz="1050" dirty="0" smtClean="0"/>
                <a:t>-1.0</a:t>
              </a:r>
              <a:r>
                <a:rPr kumimoji="1" lang="en-US" altLang="ja-JP" sz="1050" dirty="0" smtClean="0"/>
                <a:t>.jar</a:t>
              </a:r>
              <a:endParaRPr kumimoji="1" lang="ja-JP" altLang="en-US" sz="1050" dirty="0"/>
            </a:p>
          </p:txBody>
        </p:sp>
        <p:sp>
          <p:nvSpPr>
            <p:cNvPr id="18" name="右矢印 17"/>
            <p:cNvSpPr/>
            <p:nvPr/>
          </p:nvSpPr>
          <p:spPr>
            <a:xfrm rot="1654473">
              <a:off x="3459560" y="4439596"/>
              <a:ext cx="613124" cy="3987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9" name="右矢印 18"/>
            <p:cNvSpPr/>
            <p:nvPr/>
          </p:nvSpPr>
          <p:spPr>
            <a:xfrm rot="8911261">
              <a:off x="3454879" y="5337885"/>
              <a:ext cx="613124" cy="3987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0" name="左右矢印 19"/>
            <p:cNvSpPr/>
            <p:nvPr/>
          </p:nvSpPr>
          <p:spPr>
            <a:xfrm>
              <a:off x="5376166" y="4894492"/>
              <a:ext cx="629371" cy="201852"/>
            </a:xfrm>
            <a:prstGeom prst="leftRightArrow">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200"/>
            </a:p>
          </p:txBody>
        </p:sp>
        <p:sp>
          <p:nvSpPr>
            <p:cNvPr id="21" name="テキスト ボックス 20"/>
            <p:cNvSpPr txBox="1"/>
            <p:nvPr/>
          </p:nvSpPr>
          <p:spPr>
            <a:xfrm>
              <a:off x="3506696" y="4094587"/>
              <a:ext cx="1246910" cy="355482"/>
            </a:xfrm>
            <a:prstGeom prst="rect">
              <a:avLst/>
            </a:prstGeom>
            <a:noFill/>
          </p:spPr>
          <p:txBody>
            <a:bodyPr wrap="square" rtlCol="0">
              <a:spAutoFit/>
            </a:bodyPr>
            <a:lstStyle/>
            <a:p>
              <a:r>
                <a:rPr lang="ja-JP" altLang="en-US" sz="1200" b="1" dirty="0" smtClean="0">
                  <a:solidFill>
                    <a:srgbClr val="FF0000"/>
                  </a:solidFill>
                </a:rPr>
                <a:t>入力</a:t>
              </a:r>
              <a:endParaRPr kumimoji="1" lang="ja-JP" altLang="en-US" sz="1200" b="1" dirty="0">
                <a:solidFill>
                  <a:srgbClr val="FF0000"/>
                </a:solidFill>
              </a:endParaRPr>
            </a:p>
          </p:txBody>
        </p:sp>
        <p:sp>
          <p:nvSpPr>
            <p:cNvPr id="22" name="テキスト ボックス 21"/>
            <p:cNvSpPr txBox="1"/>
            <p:nvPr/>
          </p:nvSpPr>
          <p:spPr>
            <a:xfrm>
              <a:off x="3481298" y="4965091"/>
              <a:ext cx="1246910" cy="355482"/>
            </a:xfrm>
            <a:prstGeom prst="rect">
              <a:avLst/>
            </a:prstGeom>
            <a:noFill/>
          </p:spPr>
          <p:txBody>
            <a:bodyPr wrap="square" rtlCol="0">
              <a:spAutoFit/>
            </a:bodyPr>
            <a:lstStyle/>
            <a:p>
              <a:r>
                <a:rPr lang="ja-JP" altLang="en-US" sz="1200" b="1" dirty="0">
                  <a:solidFill>
                    <a:srgbClr val="FF0000"/>
                  </a:solidFill>
                </a:rPr>
                <a:t>出力</a:t>
              </a:r>
              <a:endParaRPr kumimoji="1" lang="ja-JP" altLang="en-US" sz="1200" b="1" dirty="0">
                <a:solidFill>
                  <a:srgbClr val="FF0000"/>
                </a:solidFill>
              </a:endParaRPr>
            </a:p>
          </p:txBody>
        </p:sp>
        <p:sp>
          <p:nvSpPr>
            <p:cNvPr id="23" name="テキスト ボックス 22"/>
            <p:cNvSpPr txBox="1"/>
            <p:nvPr/>
          </p:nvSpPr>
          <p:spPr>
            <a:xfrm>
              <a:off x="4150307" y="5332106"/>
              <a:ext cx="1484138" cy="355482"/>
            </a:xfrm>
            <a:prstGeom prst="rect">
              <a:avLst/>
            </a:prstGeom>
            <a:noFill/>
          </p:spPr>
          <p:txBody>
            <a:bodyPr wrap="square" rtlCol="0">
              <a:spAutoFit/>
            </a:bodyPr>
            <a:lstStyle/>
            <a:p>
              <a:r>
                <a:rPr kumimoji="1" lang="ja-JP" altLang="en-US" sz="1200" dirty="0" smtClean="0"/>
                <a:t>提案ツール</a:t>
              </a:r>
              <a:endParaRPr kumimoji="1" lang="ja-JP" altLang="en-US" sz="1200" dirty="0"/>
            </a:p>
          </p:txBody>
        </p:sp>
        <p:sp>
          <p:nvSpPr>
            <p:cNvPr id="24" name="角丸四角形 23"/>
            <p:cNvSpPr/>
            <p:nvPr/>
          </p:nvSpPr>
          <p:spPr>
            <a:xfrm>
              <a:off x="2144698" y="5543134"/>
              <a:ext cx="1191491" cy="25505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200" dirty="0" smtClean="0"/>
                <a:t>X-1.0.ja</a:t>
              </a:r>
              <a:r>
                <a:rPr lang="en-US" altLang="ja-JP" sz="1200" dirty="0"/>
                <a:t>r</a:t>
              </a:r>
              <a:endParaRPr kumimoji="1" lang="ja-JP" altLang="en-US" sz="1200" dirty="0"/>
            </a:p>
          </p:txBody>
        </p:sp>
        <p:sp>
          <p:nvSpPr>
            <p:cNvPr id="25" name="角丸四角形 24"/>
            <p:cNvSpPr/>
            <p:nvPr/>
          </p:nvSpPr>
          <p:spPr>
            <a:xfrm>
              <a:off x="2144697" y="5972782"/>
              <a:ext cx="1191491" cy="25505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200" dirty="0" smtClean="0"/>
                <a:t>Y-2.0.jar</a:t>
              </a:r>
              <a:endParaRPr kumimoji="1" lang="ja-JP" altLang="en-US" sz="1200" dirty="0"/>
            </a:p>
          </p:txBody>
        </p:sp>
        <p:sp>
          <p:nvSpPr>
            <p:cNvPr id="26" name="正方形/長方形 25"/>
            <p:cNvSpPr/>
            <p:nvPr/>
          </p:nvSpPr>
          <p:spPr>
            <a:xfrm>
              <a:off x="1981200" y="5406941"/>
              <a:ext cx="1525495" cy="912175"/>
            </a:xfrm>
            <a:prstGeom prst="rect">
              <a:avLst/>
            </a:prstGeom>
            <a:noFill/>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sz="1200"/>
            </a:p>
          </p:txBody>
        </p:sp>
        <p:sp>
          <p:nvSpPr>
            <p:cNvPr id="27" name="テキスト ボックス 26"/>
            <p:cNvSpPr txBox="1"/>
            <p:nvPr/>
          </p:nvSpPr>
          <p:spPr>
            <a:xfrm>
              <a:off x="6438231" y="6094248"/>
              <a:ext cx="1484138" cy="355482"/>
            </a:xfrm>
            <a:prstGeom prst="rect">
              <a:avLst/>
            </a:prstGeom>
            <a:noFill/>
          </p:spPr>
          <p:txBody>
            <a:bodyPr wrap="square" rtlCol="0">
              <a:spAutoFit/>
            </a:bodyPr>
            <a:lstStyle/>
            <a:p>
              <a:r>
                <a:rPr kumimoji="1" lang="ja-JP" altLang="en-US" sz="1200" dirty="0" smtClean="0"/>
                <a:t>データベース</a:t>
              </a:r>
              <a:endParaRPr kumimoji="1" lang="ja-JP" altLang="en-US" sz="1200" dirty="0"/>
            </a:p>
          </p:txBody>
        </p:sp>
      </p:grpSp>
      <p:sp>
        <p:nvSpPr>
          <p:cNvPr id="28" name="テキスト ボックス 27"/>
          <p:cNvSpPr txBox="1"/>
          <p:nvPr/>
        </p:nvSpPr>
        <p:spPr>
          <a:xfrm>
            <a:off x="614621" y="4687382"/>
            <a:ext cx="2656533"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lvl="1"/>
            <a:r>
              <a:rPr lang="ja-JP" altLang="en-US" dirty="0"/>
              <a:t>入力： </a:t>
            </a:r>
            <a:r>
              <a:rPr lang="en-US" altLang="ja-JP" dirty="0"/>
              <a:t>jar</a:t>
            </a:r>
            <a:r>
              <a:rPr lang="ja-JP" altLang="en-US" dirty="0" smtClean="0"/>
              <a:t>ファイル</a:t>
            </a:r>
            <a:endParaRPr kumimoji="1" lang="ja-JP" altLang="en-US" dirty="0"/>
          </a:p>
        </p:txBody>
      </p:sp>
      <p:grpSp>
        <p:nvGrpSpPr>
          <p:cNvPr id="33" name="グループ化 32"/>
          <p:cNvGrpSpPr/>
          <p:nvPr/>
        </p:nvGrpSpPr>
        <p:grpSpPr>
          <a:xfrm>
            <a:off x="274731" y="5800047"/>
            <a:ext cx="3457837" cy="407455"/>
            <a:chOff x="-30032" y="5785863"/>
            <a:chExt cx="3457837" cy="407455"/>
          </a:xfrm>
        </p:grpSpPr>
        <p:sp>
          <p:nvSpPr>
            <p:cNvPr id="32" name="正方形/長方形 31"/>
            <p:cNvSpPr/>
            <p:nvPr/>
          </p:nvSpPr>
          <p:spPr>
            <a:xfrm>
              <a:off x="-30032" y="5785863"/>
              <a:ext cx="3336314" cy="40390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0" name="テキスト ボックス 29"/>
            <p:cNvSpPr txBox="1"/>
            <p:nvPr/>
          </p:nvSpPr>
          <p:spPr>
            <a:xfrm>
              <a:off x="29978" y="5823986"/>
              <a:ext cx="3397827" cy="369332"/>
            </a:xfrm>
            <a:prstGeom prst="rect">
              <a:avLst/>
            </a:prstGeom>
            <a:noFill/>
          </p:spPr>
          <p:txBody>
            <a:bodyPr wrap="square" rtlCol="0">
              <a:spAutoFit/>
            </a:bodyPr>
            <a:lstStyle/>
            <a:p>
              <a:r>
                <a:rPr kumimoji="1" lang="ja-JP" altLang="en-US" dirty="0" smtClean="0"/>
                <a:t>出力： </a:t>
              </a:r>
              <a:r>
                <a:rPr lang="ja-JP" altLang="en-US" dirty="0" smtClean="0"/>
                <a:t>含まれる</a:t>
              </a:r>
              <a:r>
                <a:rPr lang="ja-JP" altLang="en-US" dirty="0" smtClean="0">
                  <a:latin typeface="+mn-ea"/>
                  <a:ea typeface="+mn-ea"/>
                </a:rPr>
                <a:t>ライブラリ</a:t>
              </a:r>
              <a:r>
                <a:rPr lang="ja-JP" altLang="en-US" dirty="0" smtClean="0"/>
                <a:t>の一覧</a:t>
              </a:r>
              <a:endParaRPr kumimoji="1" lang="ja-JP" altLang="en-US" dirty="0"/>
            </a:p>
          </p:txBody>
        </p:sp>
      </p:grpSp>
      <p:sp>
        <p:nvSpPr>
          <p:cNvPr id="34" name="スライド番号プレースホルダー 33"/>
          <p:cNvSpPr>
            <a:spLocks noGrp="1"/>
          </p:cNvSpPr>
          <p:nvPr>
            <p:ph type="sldNum" sz="quarter" idx="12"/>
          </p:nvPr>
        </p:nvSpPr>
        <p:spPr/>
        <p:txBody>
          <a:bodyPr/>
          <a:lstStyle/>
          <a:p>
            <a:fld id="{9F5033E9-932D-4E41-95C3-341F9A6DAE17}" type="slidenum">
              <a:rPr lang="en-US" altLang="ja-JP" smtClean="0"/>
              <a:pPr/>
              <a:t>9</a:t>
            </a:fld>
            <a:endParaRPr lang="en-US" altLang="ja-JP"/>
          </a:p>
        </p:txBody>
      </p:sp>
    </p:spTree>
    <p:extLst>
      <p:ext uri="{BB962C8B-B14F-4D97-AF65-F5344CB8AC3E}">
        <p14:creationId xmlns:p14="http://schemas.microsoft.com/office/powerpoint/2010/main" val="3311023294"/>
      </p:ext>
    </p:extLst>
  </p:cSld>
  <p:clrMapOvr>
    <a:masterClrMapping/>
  </p:clrMapOvr>
  <mc:AlternateContent xmlns:mc="http://schemas.openxmlformats.org/markup-compatibility/2006" xmlns:p14="http://schemas.microsoft.com/office/powerpoint/2010/main">
    <mc:Choice Requires="p14">
      <p:transition spd="slow" p14:dur="2000" advTm="164"/>
    </mc:Choice>
    <mc:Fallback xmlns="">
      <p:transition spd="slow" advTm="164"/>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59.6"/>
</p:tagLst>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Template>
  <TotalTime>38077</TotalTime>
  <Words>2602</Words>
  <Application>Microsoft Office PowerPoint</Application>
  <PresentationFormat>画面に合わせる (4:3)</PresentationFormat>
  <Paragraphs>953</Paragraphs>
  <Slides>40</Slides>
  <Notes>40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40</vt:i4>
      </vt:variant>
    </vt:vector>
  </HeadingPairs>
  <TitlesOfParts>
    <vt:vector size="46" baseType="lpstr">
      <vt:lpstr>ＭＳ Ｐゴシック</vt:lpstr>
      <vt:lpstr>Arial</vt:lpstr>
      <vt:lpstr>Calibri</vt:lpstr>
      <vt:lpstr>Courier New</vt:lpstr>
      <vt:lpstr>Times New Roman</vt:lpstr>
      <vt:lpstr>Sel-CoolMetal-white</vt:lpstr>
      <vt:lpstr>Javaバイトコード比較を用いた ライブラリ再利用検出ツールの提案</vt:lpstr>
      <vt:lpstr>Javaにおけるコードの再利用</vt:lpstr>
      <vt:lpstr>ライブラリを含むJarファイル</vt:lpstr>
      <vt:lpstr>脆弱性を含むライブラリの再利用</vt:lpstr>
      <vt:lpstr>脆弱性を含むライブラリの再利用</vt:lpstr>
      <vt:lpstr>脆弱性を含むライブラリの再利用</vt:lpstr>
      <vt:lpstr>既存研究: バイトコード比較による 再利用元の特定</vt:lpstr>
      <vt:lpstr>パッケージのリネーム</vt:lpstr>
      <vt:lpstr>研究概要</vt:lpstr>
      <vt:lpstr>提案手法の流れ</vt:lpstr>
      <vt:lpstr>1.クラスファイルからの ハッシュ値の生成</vt:lpstr>
      <vt:lpstr>1.クラスファイルからの ハッシュ値の生成</vt:lpstr>
      <vt:lpstr>2.データベースとの比較</vt:lpstr>
      <vt:lpstr>手順1: 再利用元候補の選択</vt:lpstr>
      <vt:lpstr>手順1: 再利用元候補の選択</vt:lpstr>
      <vt:lpstr>手順1: 再利用元候補の選択</vt:lpstr>
      <vt:lpstr>手順1: 再利用元候補の選択</vt:lpstr>
      <vt:lpstr>手順2: 再利用元ライブラリの確定 </vt:lpstr>
      <vt:lpstr>手順2: 再利用元ライブラリの確定 </vt:lpstr>
      <vt:lpstr>手順2: 再利用元ライブラリの確定 </vt:lpstr>
      <vt:lpstr>手順2: 再利用元ライブラリの確定 </vt:lpstr>
      <vt:lpstr>手順1 (2回目)</vt:lpstr>
      <vt:lpstr>手順1 (2回目)</vt:lpstr>
      <vt:lpstr>手順2 (2回目)</vt:lpstr>
      <vt:lpstr>手順1 (3回目)</vt:lpstr>
      <vt:lpstr>手順1 (3回目)</vt:lpstr>
      <vt:lpstr>検出結果</vt:lpstr>
      <vt:lpstr>実験</vt:lpstr>
      <vt:lpstr>検出精度の評価 (実験方法)</vt:lpstr>
      <vt:lpstr>検出精度の評価 (実験方法)</vt:lpstr>
      <vt:lpstr>検出精度の評価 (結果)</vt:lpstr>
      <vt:lpstr>実行時間</vt:lpstr>
      <vt:lpstr>ケーススタディ： パッケージリネームの検出</vt:lpstr>
      <vt:lpstr>ケーススタディ： 概要</vt:lpstr>
      <vt:lpstr>検出結果</vt:lpstr>
      <vt:lpstr>検出結果： POMに記述されていた 9つのライブラリ</vt:lpstr>
      <vt:lpstr>検出結果： POMに記述されていた 9つのライブラリ</vt:lpstr>
      <vt:lpstr>検出結果:  Google Guiceと 関連ライブラリ</vt:lpstr>
      <vt:lpstr>検出結果: 誤検出について</vt:lpstr>
      <vt:lpstr>まとめ</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yano-y</dc:creator>
  <cp:lastModifiedBy>yano-y</cp:lastModifiedBy>
  <cp:revision>983</cp:revision>
  <cp:lastPrinted>2017-03-10T06:58:31Z</cp:lastPrinted>
  <dcterms:created xsi:type="dcterms:W3CDTF">2015-11-30T06:58:38Z</dcterms:created>
  <dcterms:modified xsi:type="dcterms:W3CDTF">2017-03-22T04:24:15Z</dcterms:modified>
</cp:coreProperties>
</file>